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55"/>
  </p:notesMasterIdLst>
  <p:handoutMasterIdLst>
    <p:handoutMasterId r:id="rId56"/>
  </p:handoutMasterIdLst>
  <p:sldIdLst>
    <p:sldId id="259" r:id="rId3"/>
    <p:sldId id="264" r:id="rId4"/>
    <p:sldId id="450" r:id="rId5"/>
    <p:sldId id="611" r:id="rId6"/>
    <p:sldId id="639" r:id="rId7"/>
    <p:sldId id="640" r:id="rId8"/>
    <p:sldId id="642" r:id="rId9"/>
    <p:sldId id="666" r:id="rId10"/>
    <p:sldId id="676" r:id="rId11"/>
    <p:sldId id="678" r:id="rId12"/>
    <p:sldId id="677" r:id="rId13"/>
    <p:sldId id="679" r:id="rId14"/>
    <p:sldId id="680" r:id="rId15"/>
    <p:sldId id="681" r:id="rId16"/>
    <p:sldId id="682" r:id="rId17"/>
    <p:sldId id="686" r:id="rId18"/>
    <p:sldId id="684" r:id="rId19"/>
    <p:sldId id="687" r:id="rId20"/>
    <p:sldId id="688" r:id="rId21"/>
    <p:sldId id="689" r:id="rId22"/>
    <p:sldId id="690" r:id="rId23"/>
    <p:sldId id="691" r:id="rId24"/>
    <p:sldId id="692" r:id="rId25"/>
    <p:sldId id="693" r:id="rId26"/>
    <p:sldId id="694" r:id="rId27"/>
    <p:sldId id="695" r:id="rId28"/>
    <p:sldId id="696" r:id="rId29"/>
    <p:sldId id="697" r:id="rId30"/>
    <p:sldId id="683" r:id="rId31"/>
    <p:sldId id="699" r:id="rId32"/>
    <p:sldId id="698" r:id="rId33"/>
    <p:sldId id="702" r:id="rId34"/>
    <p:sldId id="703" r:id="rId35"/>
    <p:sldId id="701" r:id="rId36"/>
    <p:sldId id="705" r:id="rId37"/>
    <p:sldId id="706" r:id="rId38"/>
    <p:sldId id="707" r:id="rId39"/>
    <p:sldId id="708" r:id="rId40"/>
    <p:sldId id="704" r:id="rId41"/>
    <p:sldId id="710" r:id="rId42"/>
    <p:sldId id="709" r:id="rId43"/>
    <p:sldId id="712" r:id="rId44"/>
    <p:sldId id="711" r:id="rId45"/>
    <p:sldId id="714" r:id="rId46"/>
    <p:sldId id="715" r:id="rId47"/>
    <p:sldId id="713" r:id="rId48"/>
    <p:sldId id="717" r:id="rId49"/>
    <p:sldId id="718" r:id="rId50"/>
    <p:sldId id="719" r:id="rId51"/>
    <p:sldId id="700" r:id="rId52"/>
    <p:sldId id="263" r:id="rId53"/>
    <p:sldId id="521" r:id="rId5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CCFFCC"/>
    <a:srgbClr val="DBE7F4"/>
    <a:srgbClr val="2774AE"/>
    <a:srgbClr val="FC28FC"/>
    <a:srgbClr val="898989"/>
    <a:srgbClr val="DBE7F5"/>
    <a:srgbClr val="58595B"/>
    <a:srgbClr val="D2DDE8"/>
    <a:srgbClr val="2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9" autoAdjust="0"/>
    <p:restoredTop sz="90408" autoAdjust="0"/>
  </p:normalViewPr>
  <p:slideViewPr>
    <p:cSldViewPr snapToGrid="0" snapToObjects="1">
      <p:cViewPr varScale="1">
        <p:scale>
          <a:sx n="154" d="100"/>
          <a:sy n="154" d="100"/>
        </p:scale>
        <p:origin x="1136" y="184"/>
      </p:cViewPr>
      <p:guideLst/>
    </p:cSldViewPr>
  </p:slideViewPr>
  <p:notesTextViewPr>
    <p:cViewPr>
      <p:scale>
        <a:sx n="200" d="100"/>
        <a:sy n="200" d="100"/>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2/22/24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2/22/24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31376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883FC-6E2E-D05C-4633-64DAC5EB0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888DA7-7478-0A34-7974-409339BFE1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8E6719-1AAB-D27F-AF38-30953C92D6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0DA328-5F1C-637D-0F56-82CC58B1FF94}"/>
              </a:ext>
            </a:extLst>
          </p:cNvPr>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3932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E71BA-7EED-A18B-ED5B-78B2487986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275B47-D233-21FE-7893-C484FF8B2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273268-04FA-22BC-1A9F-7C04F71FD2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D185A2-EC23-D936-FF3D-507A50491E3C}"/>
              </a:ext>
            </a:extLst>
          </p:cNvPr>
          <p:cNvSpPr>
            <a:spLocks noGrp="1"/>
          </p:cNvSpPr>
          <p:nvPr>
            <p:ph type="sldNum" sz="quarter" idx="5"/>
          </p:nvPr>
        </p:nvSpPr>
        <p:spPr/>
        <p:txBody>
          <a:bodyPr/>
          <a:lstStyle/>
          <a:p>
            <a:fld id="{D82D2381-FA7F-3B4F-861F-D0662239D2ED}" type="slidenum">
              <a:rPr lang="en-US" smtClean="0"/>
              <a:t>13</a:t>
            </a:fld>
            <a:endParaRPr lang="en-US"/>
          </a:p>
        </p:txBody>
      </p:sp>
    </p:spTree>
    <p:extLst>
      <p:ext uri="{BB962C8B-B14F-4D97-AF65-F5344CB8AC3E}">
        <p14:creationId xmlns:p14="http://schemas.microsoft.com/office/powerpoint/2010/main" val="314550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36DC7-F3D0-CFBD-9428-5102E292FB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44D1D-58C9-4BCB-11A7-A72F0AF39B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785B82-975E-DD2B-F54E-411C796C434C}"/>
              </a:ext>
            </a:extLst>
          </p:cNvPr>
          <p:cNvSpPr>
            <a:spLocks noGrp="1"/>
          </p:cNvSpPr>
          <p:nvPr>
            <p:ph type="body" idx="1"/>
          </p:nvPr>
        </p:nvSpPr>
        <p:spPr/>
        <p:txBody>
          <a:bodyPr/>
          <a:lstStyle/>
          <a:p>
            <a:r>
              <a:rPr lang="en-US" dirty="0"/>
              <a:t>Op =&gt; opcode</a:t>
            </a:r>
            <a:br>
              <a:rPr lang="en-US" dirty="0"/>
            </a:br>
            <a:r>
              <a:rPr lang="en-US" dirty="0" err="1"/>
              <a:t>Qj</a:t>
            </a:r>
            <a:r>
              <a:rPr lang="en-US" dirty="0"/>
              <a:t>, </a:t>
            </a:r>
            <a:r>
              <a:rPr lang="en-US" dirty="0" err="1"/>
              <a:t>Qk</a:t>
            </a:r>
            <a:r>
              <a:rPr lang="en-US" dirty="0"/>
              <a:t> =&gt; source operands</a:t>
            </a:r>
            <a:br>
              <a:rPr lang="en-US" dirty="0"/>
            </a:br>
            <a:r>
              <a:rPr lang="en-US" dirty="0" err="1"/>
              <a:t>Vj</a:t>
            </a:r>
            <a:r>
              <a:rPr lang="en-US" dirty="0"/>
              <a:t>, </a:t>
            </a:r>
            <a:r>
              <a:rPr lang="en-US" dirty="0" err="1"/>
              <a:t>Vk</a:t>
            </a:r>
            <a:r>
              <a:rPr lang="en-US" dirty="0"/>
              <a:t> =&gt; source operands valid</a:t>
            </a:r>
          </a:p>
        </p:txBody>
      </p:sp>
      <p:sp>
        <p:nvSpPr>
          <p:cNvPr id="4" name="Slide Number Placeholder 3">
            <a:extLst>
              <a:ext uri="{FF2B5EF4-FFF2-40B4-BE49-F238E27FC236}">
                <a16:creationId xmlns:a16="http://schemas.microsoft.com/office/drawing/2014/main" id="{F470A410-66CF-244D-E9E0-E12F6AE00A95}"/>
              </a:ext>
            </a:extLst>
          </p:cNvPr>
          <p:cNvSpPr>
            <a:spLocks noGrp="1"/>
          </p:cNvSpPr>
          <p:nvPr>
            <p:ph type="sldNum" sz="quarter" idx="5"/>
          </p:nvPr>
        </p:nvSpPr>
        <p:spPr/>
        <p:txBody>
          <a:bodyPr/>
          <a:lstStyle/>
          <a:p>
            <a:fld id="{D82D2381-FA7F-3B4F-861F-D0662239D2ED}" type="slidenum">
              <a:rPr lang="en-US" smtClean="0"/>
              <a:t>14</a:t>
            </a:fld>
            <a:endParaRPr lang="en-US"/>
          </a:p>
        </p:txBody>
      </p:sp>
    </p:spTree>
    <p:extLst>
      <p:ext uri="{BB962C8B-B14F-4D97-AF65-F5344CB8AC3E}">
        <p14:creationId xmlns:p14="http://schemas.microsoft.com/office/powerpoint/2010/main" val="393920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CC4EC-47CF-171D-5292-8C2E0B2EED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A2BB37-E31E-140F-69D6-E5B6E94052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B08367-6D75-482B-AE08-FC59F8B8CB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034880-F4B2-E7C4-D101-8C6666B4F430}"/>
              </a:ext>
            </a:extLst>
          </p:cNvPr>
          <p:cNvSpPr>
            <a:spLocks noGrp="1"/>
          </p:cNvSpPr>
          <p:nvPr>
            <p:ph type="sldNum" sz="quarter" idx="5"/>
          </p:nvPr>
        </p:nvSpPr>
        <p:spPr/>
        <p:txBody>
          <a:bodyPr/>
          <a:lstStyle/>
          <a:p>
            <a:fld id="{D82D2381-FA7F-3B4F-861F-D0662239D2ED}" type="slidenum">
              <a:rPr lang="en-US" smtClean="0"/>
              <a:t>15</a:t>
            </a:fld>
            <a:endParaRPr lang="en-US"/>
          </a:p>
        </p:txBody>
      </p:sp>
    </p:spTree>
    <p:extLst>
      <p:ext uri="{BB962C8B-B14F-4D97-AF65-F5344CB8AC3E}">
        <p14:creationId xmlns:p14="http://schemas.microsoft.com/office/powerpoint/2010/main" val="2785057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6E4E5-9497-2CED-41E8-D59CB5938A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AD6294-8EDE-1BD7-3707-D246533D40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D92150-C12F-9E06-F180-7E035D4C79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DC9B89-8032-2E72-6379-E80FE77B35BE}"/>
              </a:ext>
            </a:extLst>
          </p:cNvPr>
          <p:cNvSpPr>
            <a:spLocks noGrp="1"/>
          </p:cNvSpPr>
          <p:nvPr>
            <p:ph type="sldNum" sz="quarter" idx="5"/>
          </p:nvPr>
        </p:nvSpPr>
        <p:spPr/>
        <p:txBody>
          <a:bodyPr/>
          <a:lstStyle/>
          <a:p>
            <a:fld id="{D82D2381-FA7F-3B4F-861F-D0662239D2ED}" type="slidenum">
              <a:rPr lang="en-US" smtClean="0"/>
              <a:t>16</a:t>
            </a:fld>
            <a:endParaRPr lang="en-US"/>
          </a:p>
        </p:txBody>
      </p:sp>
    </p:spTree>
    <p:extLst>
      <p:ext uri="{BB962C8B-B14F-4D97-AF65-F5344CB8AC3E}">
        <p14:creationId xmlns:p14="http://schemas.microsoft.com/office/powerpoint/2010/main" val="909979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5AAC4-EC3D-107D-9F5B-30A2085763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2E2FC3-9ED3-9430-F089-177CCC6DB9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0CCE23-66EC-70C0-68F4-39EA7D1B46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BF1B26-A797-46A1-D8D8-5517B08B7A26}"/>
              </a:ext>
            </a:extLst>
          </p:cNvPr>
          <p:cNvSpPr>
            <a:spLocks noGrp="1"/>
          </p:cNvSpPr>
          <p:nvPr>
            <p:ph type="sldNum" sz="quarter" idx="5"/>
          </p:nvPr>
        </p:nvSpPr>
        <p:spPr/>
        <p:txBody>
          <a:bodyPr/>
          <a:lstStyle/>
          <a:p>
            <a:fld id="{D82D2381-FA7F-3B4F-861F-D0662239D2ED}" type="slidenum">
              <a:rPr lang="en-US" smtClean="0"/>
              <a:t>17</a:t>
            </a:fld>
            <a:endParaRPr lang="en-US"/>
          </a:p>
        </p:txBody>
      </p:sp>
    </p:spTree>
    <p:extLst>
      <p:ext uri="{BB962C8B-B14F-4D97-AF65-F5344CB8AC3E}">
        <p14:creationId xmlns:p14="http://schemas.microsoft.com/office/powerpoint/2010/main" val="3108491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BDE6B-4EF9-A81F-A3A2-987684B3FC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9E90E-555F-266A-272B-FC9EACFA70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696A7F-4354-259E-E5C2-1F538DA0C1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9B7F2F-E5C0-14B6-EE1E-21F3D437CF7C}"/>
              </a:ext>
            </a:extLst>
          </p:cNvPr>
          <p:cNvSpPr>
            <a:spLocks noGrp="1"/>
          </p:cNvSpPr>
          <p:nvPr>
            <p:ph type="sldNum" sz="quarter" idx="5"/>
          </p:nvPr>
        </p:nvSpPr>
        <p:spPr/>
        <p:txBody>
          <a:bodyPr/>
          <a:lstStyle/>
          <a:p>
            <a:fld id="{D82D2381-FA7F-3B4F-861F-D0662239D2ED}" type="slidenum">
              <a:rPr lang="en-US" smtClean="0"/>
              <a:t>18</a:t>
            </a:fld>
            <a:endParaRPr lang="en-US"/>
          </a:p>
        </p:txBody>
      </p:sp>
    </p:spTree>
    <p:extLst>
      <p:ext uri="{BB962C8B-B14F-4D97-AF65-F5344CB8AC3E}">
        <p14:creationId xmlns:p14="http://schemas.microsoft.com/office/powerpoint/2010/main" val="1031043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18A4B-C52B-341C-B998-5C2BAC79EF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7433CB-B7FD-A4AA-2DAA-2DC12A869B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7BF6CB-707B-28FE-D56A-1D24A5996B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E3C689-3764-628B-042B-8A42D45D157D}"/>
              </a:ext>
            </a:extLst>
          </p:cNvPr>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85779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BBA3E-DCDA-0E08-7C5F-B0E0ED3FD3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E5714C-6F89-8C1A-944A-C60F6A3C7C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71A8D-D04C-C85D-2557-74288FFBCB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7E6F44-B2F6-4D73-9971-30514FB3616B}"/>
              </a:ext>
            </a:extLst>
          </p:cNvPr>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26914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060E9-600D-957C-1AEC-3EE3A0E10C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A9CE27-B4E0-9848-A536-0518465A33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70A482-601D-8D92-642B-88CFF80A85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7F159C-F0F6-B4D4-45A2-6F05CE9D9BB4}"/>
              </a:ext>
            </a:extLst>
          </p:cNvPr>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391523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64DF-DD5C-F801-32EF-FF5916E64D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D15704-A68F-C361-3672-E6ED38549F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20822D-76F6-E937-58F0-B0619A9EAF68}"/>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0C15D9F0-162D-51B3-AED9-F3C51242A5C8}"/>
              </a:ext>
            </a:extLst>
          </p:cNvPr>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925355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1732E-D16D-1302-A1CB-1871C750CC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753845-487F-9914-3F66-02422E439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63D497-7B84-9250-6186-0312B262DC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869304-CECB-5C99-2C6A-42D08D14A2B6}"/>
              </a:ext>
            </a:extLst>
          </p:cNvPr>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4082777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BC1F7-E84B-8FC9-CDCE-42015B2BE3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056DAD-2A94-C145-2D6E-19D658E4E3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23A3E3-69F0-FEEB-4FEA-654C785794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44E492-441F-E51D-E615-2D1359C9A7E5}"/>
              </a:ext>
            </a:extLst>
          </p:cNvPr>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4221221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D2F8D-40A8-0D96-6F0C-7332FB4A73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C35A50-9A58-A084-15A9-19626DA6E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7AFD1-0B0B-7E8C-1BDC-9E19DF6355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CFB719-F2D7-61C3-E13B-3DDF46E04DB3}"/>
              </a:ext>
            </a:extLst>
          </p:cNvPr>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3887239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41817-7D7F-5389-697A-2826D2C86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F71927-67E3-D387-80CD-345D7F0390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857D9E-8B5A-04CB-F492-667DD168FF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61B9F7-E867-A0AE-7FCF-A83F8E0E5789}"/>
              </a:ext>
            </a:extLst>
          </p:cNvPr>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2362772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75C40-910B-A7FD-E7CB-2C29053B9E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86CDF-19E3-BDDD-E19C-FEA47DBB29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3850BD-F630-2FC9-F0E6-ED9426A303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AA3B18-22EA-FBD6-F1E0-EC39C8B6CF40}"/>
              </a:ext>
            </a:extLst>
          </p:cNvPr>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1226227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899D9-3565-BB8B-D610-FF2D0BAB29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20BB02-1E0B-ECD3-BF41-3475CD671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6CBFBC-8B0E-A569-9DF1-AAEF6E9A9D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A19A5A-FA05-C5B5-3671-3DDBD59C74F6}"/>
              </a:ext>
            </a:extLst>
          </p:cNvPr>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2998474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3C5EC-51CE-B7A2-8A32-5E77A854AD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4881C0-B7E1-323E-D067-244BDA3CF6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1A272F-46C3-0115-FAD0-57B84741B2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374396-326D-7034-C00A-A25E60A4D635}"/>
              </a:ext>
            </a:extLst>
          </p:cNvPr>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541681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36464-58FA-BA2B-FAD7-DC0A17FBD6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DCE5DA-4F12-4E25-DD1D-6995AA3E73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23C3A1-CB8B-F62F-3453-D05E6397E8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1DA975-AA07-B0E9-5FC6-54C3F061A883}"/>
              </a:ext>
            </a:extLst>
          </p:cNvPr>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2429247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7198A-6AD5-E620-7742-2AA4774174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7C95E-30FF-BECB-12D7-6C30FA4473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6F4167-ADE7-8926-E36E-AD660E5887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D68DC2-8128-9403-5015-A4AB607E8405}"/>
              </a:ext>
            </a:extLst>
          </p:cNvPr>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2495214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3D228-6932-1C5A-7F24-930378224D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5AAF67-2E6D-F0AF-FBF0-41A72902BE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557A8-A077-B486-F495-A86276F8B2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949FB1-7F09-BC6D-0EA6-E8DE7A4767A4}"/>
              </a:ext>
            </a:extLst>
          </p:cNvPr>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241407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AA17A-6716-031C-B59C-5F981B550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3FD38A-EB58-6C7B-8F0A-6B7ABDA3F5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09CBD-D7EF-0EED-6B67-BD0165F4C7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803771-062D-F199-31B0-FAD550BFC161}"/>
              </a:ext>
            </a:extLst>
          </p:cNvPr>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3205198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D7D86-5D71-B7CF-FB79-046E15782D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0E933-3840-02CF-0B8F-849A55AB6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E44B9B-A8E6-DD93-AB27-44E06E1AFC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F4AEA5-BE71-81C5-28A2-3F75A1CD130A}"/>
              </a:ext>
            </a:extLst>
          </p:cNvPr>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1098414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EB112-9E96-7089-B26A-24E33E297B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C21BD0-32B1-0E77-BAA9-6C1B7E3659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DC44D0-F6AD-D491-89B0-81DF75EF61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06BABD-E26A-4ACC-9ACD-50C9030EE65C}"/>
              </a:ext>
            </a:extLst>
          </p:cNvPr>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4243130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9C80A-6A0A-F8D3-AF0E-FEC4D33696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1BF02A-E2F8-6BF6-7AA4-B86ED62F8D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548023-433E-1AC7-DE20-1019DFDBB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3BB432-828B-7FAE-EBAD-8C5F20844C50}"/>
              </a:ext>
            </a:extLst>
          </p:cNvPr>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3021699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989AD-C49C-9A67-882A-74D5BF2FE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329788-4791-7795-1848-CF59C54248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450BF0-92DB-E09C-964F-9B19AFD824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1D8E81-8374-8807-820E-DE25ECE68560}"/>
              </a:ext>
            </a:extLst>
          </p:cNvPr>
          <p:cNvSpPr>
            <a:spLocks noGrp="1"/>
          </p:cNvSpPr>
          <p:nvPr>
            <p:ph type="sldNum" sz="quarter" idx="5"/>
          </p:nvPr>
        </p:nvSpPr>
        <p:spPr/>
        <p:txBody>
          <a:bodyPr/>
          <a:lstStyle/>
          <a:p>
            <a:fld id="{D82D2381-FA7F-3B4F-861F-D0662239D2ED}" type="slidenum">
              <a:rPr lang="en-US" smtClean="0"/>
              <a:t>35</a:t>
            </a:fld>
            <a:endParaRPr lang="en-US"/>
          </a:p>
        </p:txBody>
      </p:sp>
    </p:spTree>
    <p:extLst>
      <p:ext uri="{BB962C8B-B14F-4D97-AF65-F5344CB8AC3E}">
        <p14:creationId xmlns:p14="http://schemas.microsoft.com/office/powerpoint/2010/main" val="2716475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A4069-1853-34FB-04C9-43488BDA6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B68B09-70C4-4DAB-F9A7-F132FEBAB9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4D9483-C771-5592-183F-BAF847CB59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437DB3-ADB6-A8DC-4AC9-6549688BF18F}"/>
              </a:ext>
            </a:extLst>
          </p:cNvPr>
          <p:cNvSpPr>
            <a:spLocks noGrp="1"/>
          </p:cNvSpPr>
          <p:nvPr>
            <p:ph type="sldNum" sz="quarter" idx="5"/>
          </p:nvPr>
        </p:nvSpPr>
        <p:spPr/>
        <p:txBody>
          <a:bodyPr/>
          <a:lstStyle/>
          <a:p>
            <a:fld id="{D82D2381-FA7F-3B4F-861F-D0662239D2ED}" type="slidenum">
              <a:rPr lang="en-US" smtClean="0"/>
              <a:t>36</a:t>
            </a:fld>
            <a:endParaRPr lang="en-US"/>
          </a:p>
        </p:txBody>
      </p:sp>
    </p:spTree>
    <p:extLst>
      <p:ext uri="{BB962C8B-B14F-4D97-AF65-F5344CB8AC3E}">
        <p14:creationId xmlns:p14="http://schemas.microsoft.com/office/powerpoint/2010/main" val="4257991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5C5FA-7C05-0419-9A50-243CCE516A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460B9F-BACB-7DD5-6BC3-FD51D81DA7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6E0315-313D-289E-8E42-5B77066670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91ABAF-094C-6796-C62D-C4B7333D801D}"/>
              </a:ext>
            </a:extLst>
          </p:cNvPr>
          <p:cNvSpPr>
            <a:spLocks noGrp="1"/>
          </p:cNvSpPr>
          <p:nvPr>
            <p:ph type="sldNum" sz="quarter" idx="5"/>
          </p:nvPr>
        </p:nvSpPr>
        <p:spPr/>
        <p:txBody>
          <a:bodyPr/>
          <a:lstStyle/>
          <a:p>
            <a:fld id="{D82D2381-FA7F-3B4F-861F-D0662239D2ED}" type="slidenum">
              <a:rPr lang="en-US" smtClean="0"/>
              <a:t>37</a:t>
            </a:fld>
            <a:endParaRPr lang="en-US"/>
          </a:p>
        </p:txBody>
      </p:sp>
    </p:spTree>
    <p:extLst>
      <p:ext uri="{BB962C8B-B14F-4D97-AF65-F5344CB8AC3E}">
        <p14:creationId xmlns:p14="http://schemas.microsoft.com/office/powerpoint/2010/main" val="344891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26DC5-0220-B536-FB19-1A1FDC74BE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619460-9BF0-94E3-4E15-94FC01D5C3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EED409-667A-2E80-7405-4A369DC0E9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A57226-75C3-DD3A-7F89-BCB21A02D071}"/>
              </a:ext>
            </a:extLst>
          </p:cNvPr>
          <p:cNvSpPr>
            <a:spLocks noGrp="1"/>
          </p:cNvSpPr>
          <p:nvPr>
            <p:ph type="sldNum" sz="quarter" idx="5"/>
          </p:nvPr>
        </p:nvSpPr>
        <p:spPr/>
        <p:txBody>
          <a:bodyPr/>
          <a:lstStyle/>
          <a:p>
            <a:fld id="{D82D2381-FA7F-3B4F-861F-D0662239D2ED}" type="slidenum">
              <a:rPr lang="en-US" smtClean="0"/>
              <a:t>38</a:t>
            </a:fld>
            <a:endParaRPr lang="en-US"/>
          </a:p>
        </p:txBody>
      </p:sp>
    </p:spTree>
    <p:extLst>
      <p:ext uri="{BB962C8B-B14F-4D97-AF65-F5344CB8AC3E}">
        <p14:creationId xmlns:p14="http://schemas.microsoft.com/office/powerpoint/2010/main" val="71079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85387-B276-0198-96A4-B3892A38A4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7C5AA3-5811-2027-1AB6-8C10B4A41D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19398B-D752-753E-1FC3-B202C42938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F205E0-FAA3-02D8-7E8B-5FCB9D46E576}"/>
              </a:ext>
            </a:extLst>
          </p:cNvPr>
          <p:cNvSpPr>
            <a:spLocks noGrp="1"/>
          </p:cNvSpPr>
          <p:nvPr>
            <p:ph type="sldNum" sz="quarter" idx="5"/>
          </p:nvPr>
        </p:nvSpPr>
        <p:spPr/>
        <p:txBody>
          <a:bodyPr/>
          <a:lstStyle/>
          <a:p>
            <a:fld id="{D82D2381-FA7F-3B4F-861F-D0662239D2ED}" type="slidenum">
              <a:rPr lang="en-US" smtClean="0"/>
              <a:t>39</a:t>
            </a:fld>
            <a:endParaRPr lang="en-US"/>
          </a:p>
        </p:txBody>
      </p:sp>
    </p:spTree>
    <p:extLst>
      <p:ext uri="{BB962C8B-B14F-4D97-AF65-F5344CB8AC3E}">
        <p14:creationId xmlns:p14="http://schemas.microsoft.com/office/powerpoint/2010/main" val="2697103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BF15D-4CB1-F2A4-D3C2-FB93081991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0FEA29-846A-1907-4FC1-22A79DD125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B5EAF5-5AC8-230C-A363-F8636FDB74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A9A945-7DE5-EFEC-2655-EA8547797CF5}"/>
              </a:ext>
            </a:extLst>
          </p:cNvPr>
          <p:cNvSpPr>
            <a:spLocks noGrp="1"/>
          </p:cNvSpPr>
          <p:nvPr>
            <p:ph type="sldNum" sz="quarter" idx="5"/>
          </p:nvPr>
        </p:nvSpPr>
        <p:spPr/>
        <p:txBody>
          <a:bodyPr/>
          <a:lstStyle/>
          <a:p>
            <a:fld id="{D82D2381-FA7F-3B4F-861F-D0662239D2ED}" type="slidenum">
              <a:rPr lang="en-US" smtClean="0"/>
              <a:t>40</a:t>
            </a:fld>
            <a:endParaRPr lang="en-US"/>
          </a:p>
        </p:txBody>
      </p:sp>
    </p:spTree>
    <p:extLst>
      <p:ext uri="{BB962C8B-B14F-4D97-AF65-F5344CB8AC3E}">
        <p14:creationId xmlns:p14="http://schemas.microsoft.com/office/powerpoint/2010/main" val="824854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FEC2B-BE8A-9731-A427-2B51B647E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1255A-EDA5-0A4E-2BD8-617C66E963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89D4B2-86E1-FB79-0F90-F6E34172BD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0A8D5C-70E1-FD80-C991-68976FD36BF9}"/>
              </a:ext>
            </a:extLst>
          </p:cNvPr>
          <p:cNvSpPr>
            <a:spLocks noGrp="1"/>
          </p:cNvSpPr>
          <p:nvPr>
            <p:ph type="sldNum" sz="quarter" idx="5"/>
          </p:nvPr>
        </p:nvSpPr>
        <p:spPr/>
        <p:txBody>
          <a:bodyPr/>
          <a:lstStyle/>
          <a:p>
            <a:fld id="{D82D2381-FA7F-3B4F-861F-D0662239D2ED}" type="slidenum">
              <a:rPr lang="en-US" smtClean="0"/>
              <a:t>41</a:t>
            </a:fld>
            <a:endParaRPr lang="en-US"/>
          </a:p>
        </p:txBody>
      </p:sp>
    </p:spTree>
    <p:extLst>
      <p:ext uri="{BB962C8B-B14F-4D97-AF65-F5344CB8AC3E}">
        <p14:creationId xmlns:p14="http://schemas.microsoft.com/office/powerpoint/2010/main" val="708642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D7206-DD72-53D6-C50F-6B7784CA07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C30D68-685F-3439-60FA-4A1D4C4B40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3D7871-1DB8-363E-C522-D0B55B516F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5E5BB3-E801-3522-B59D-D6B861C2298D}"/>
              </a:ext>
            </a:extLst>
          </p:cNvPr>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38083395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FB750-B062-7130-D44C-DA8FE855CC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935A4F-4F3E-C4D1-697D-36AFFEA789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A10B4-54C0-C051-16A2-DF7AB4611C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0B167A-1C8A-56AC-DA9F-92657D50F9C1}"/>
              </a:ext>
            </a:extLst>
          </p:cNvPr>
          <p:cNvSpPr>
            <a:spLocks noGrp="1"/>
          </p:cNvSpPr>
          <p:nvPr>
            <p:ph type="sldNum" sz="quarter" idx="5"/>
          </p:nvPr>
        </p:nvSpPr>
        <p:spPr/>
        <p:txBody>
          <a:bodyPr/>
          <a:lstStyle/>
          <a:p>
            <a:fld id="{D82D2381-FA7F-3B4F-861F-D0662239D2ED}" type="slidenum">
              <a:rPr lang="en-US" smtClean="0"/>
              <a:t>42</a:t>
            </a:fld>
            <a:endParaRPr lang="en-US"/>
          </a:p>
        </p:txBody>
      </p:sp>
    </p:spTree>
    <p:extLst>
      <p:ext uri="{BB962C8B-B14F-4D97-AF65-F5344CB8AC3E}">
        <p14:creationId xmlns:p14="http://schemas.microsoft.com/office/powerpoint/2010/main" val="19759141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D9AF8-84E2-AF47-3E1E-1A0701AD0E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E51523-581D-5655-607F-F33DB6B598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6DC0F3-1BE3-D226-AAC1-71F2746D19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89314E-141B-DF1F-A9CC-8A2AFD864AD3}"/>
              </a:ext>
            </a:extLst>
          </p:cNvPr>
          <p:cNvSpPr>
            <a:spLocks noGrp="1"/>
          </p:cNvSpPr>
          <p:nvPr>
            <p:ph type="sldNum" sz="quarter" idx="5"/>
          </p:nvPr>
        </p:nvSpPr>
        <p:spPr/>
        <p:txBody>
          <a:bodyPr/>
          <a:lstStyle/>
          <a:p>
            <a:fld id="{D82D2381-FA7F-3B4F-861F-D0662239D2ED}" type="slidenum">
              <a:rPr lang="en-US" smtClean="0"/>
              <a:t>43</a:t>
            </a:fld>
            <a:endParaRPr lang="en-US"/>
          </a:p>
        </p:txBody>
      </p:sp>
    </p:spTree>
    <p:extLst>
      <p:ext uri="{BB962C8B-B14F-4D97-AF65-F5344CB8AC3E}">
        <p14:creationId xmlns:p14="http://schemas.microsoft.com/office/powerpoint/2010/main" val="758092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31634-AC12-6E54-C5F0-4D3DE44E98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C96273-19BA-6DD4-7AFE-206810F1C0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BD676D-AA6A-2D39-5321-6999AD47B4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7ED48A-A650-9973-7DAD-4DD7DB833A5F}"/>
              </a:ext>
            </a:extLst>
          </p:cNvPr>
          <p:cNvSpPr>
            <a:spLocks noGrp="1"/>
          </p:cNvSpPr>
          <p:nvPr>
            <p:ph type="sldNum" sz="quarter" idx="5"/>
          </p:nvPr>
        </p:nvSpPr>
        <p:spPr/>
        <p:txBody>
          <a:bodyPr/>
          <a:lstStyle/>
          <a:p>
            <a:fld id="{D82D2381-FA7F-3B4F-861F-D0662239D2ED}" type="slidenum">
              <a:rPr lang="en-US" smtClean="0"/>
              <a:t>44</a:t>
            </a:fld>
            <a:endParaRPr lang="en-US"/>
          </a:p>
        </p:txBody>
      </p:sp>
    </p:spTree>
    <p:extLst>
      <p:ext uri="{BB962C8B-B14F-4D97-AF65-F5344CB8AC3E}">
        <p14:creationId xmlns:p14="http://schemas.microsoft.com/office/powerpoint/2010/main" val="3408971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1734D-66DA-DF31-E1EE-B870DAEE88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70144F-6290-D092-64EB-B2BD34247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06CFFF-2E95-1256-6154-C3ACA7C85E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548AEC-43C1-A8F1-43AC-2D7881DFBACF}"/>
              </a:ext>
            </a:extLst>
          </p:cNvPr>
          <p:cNvSpPr>
            <a:spLocks noGrp="1"/>
          </p:cNvSpPr>
          <p:nvPr>
            <p:ph type="sldNum" sz="quarter" idx="5"/>
          </p:nvPr>
        </p:nvSpPr>
        <p:spPr/>
        <p:txBody>
          <a:bodyPr/>
          <a:lstStyle/>
          <a:p>
            <a:fld id="{D82D2381-FA7F-3B4F-861F-D0662239D2ED}" type="slidenum">
              <a:rPr lang="en-US" smtClean="0"/>
              <a:t>45</a:t>
            </a:fld>
            <a:endParaRPr lang="en-US"/>
          </a:p>
        </p:txBody>
      </p:sp>
    </p:spTree>
    <p:extLst>
      <p:ext uri="{BB962C8B-B14F-4D97-AF65-F5344CB8AC3E}">
        <p14:creationId xmlns:p14="http://schemas.microsoft.com/office/powerpoint/2010/main" val="40081855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09971-FC36-6CD0-93A3-AFC30F76EE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6724EC-51DA-9B3F-785A-4433BDF903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F39C7A-B503-8AD5-E828-2CE6DD55BE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736D31-A799-EE79-B157-826B85C00712}"/>
              </a:ext>
            </a:extLst>
          </p:cNvPr>
          <p:cNvSpPr>
            <a:spLocks noGrp="1"/>
          </p:cNvSpPr>
          <p:nvPr>
            <p:ph type="sldNum" sz="quarter" idx="5"/>
          </p:nvPr>
        </p:nvSpPr>
        <p:spPr/>
        <p:txBody>
          <a:bodyPr/>
          <a:lstStyle/>
          <a:p>
            <a:fld id="{D82D2381-FA7F-3B4F-861F-D0662239D2ED}" type="slidenum">
              <a:rPr lang="en-US" smtClean="0"/>
              <a:t>46</a:t>
            </a:fld>
            <a:endParaRPr lang="en-US"/>
          </a:p>
        </p:txBody>
      </p:sp>
    </p:spTree>
    <p:extLst>
      <p:ext uri="{BB962C8B-B14F-4D97-AF65-F5344CB8AC3E}">
        <p14:creationId xmlns:p14="http://schemas.microsoft.com/office/powerpoint/2010/main" val="19423470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33512-6996-07F5-36F5-71EC8F3C79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C8926E-21BD-2B80-DB6D-D52456E181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BF10E5-FC2E-D0F0-660F-7B0481ADE6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B7B024-8B82-F1E3-03FF-7DDEA7CFA694}"/>
              </a:ext>
            </a:extLst>
          </p:cNvPr>
          <p:cNvSpPr>
            <a:spLocks noGrp="1"/>
          </p:cNvSpPr>
          <p:nvPr>
            <p:ph type="sldNum" sz="quarter" idx="5"/>
          </p:nvPr>
        </p:nvSpPr>
        <p:spPr/>
        <p:txBody>
          <a:bodyPr/>
          <a:lstStyle/>
          <a:p>
            <a:fld id="{D82D2381-FA7F-3B4F-861F-D0662239D2ED}" type="slidenum">
              <a:rPr lang="en-US" smtClean="0"/>
              <a:t>47</a:t>
            </a:fld>
            <a:endParaRPr lang="en-US"/>
          </a:p>
        </p:txBody>
      </p:sp>
    </p:spTree>
    <p:extLst>
      <p:ext uri="{BB962C8B-B14F-4D97-AF65-F5344CB8AC3E}">
        <p14:creationId xmlns:p14="http://schemas.microsoft.com/office/powerpoint/2010/main" val="533748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21888-3423-166A-3EA1-9A3BDC6C29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9584A6-CE62-4F9F-31EE-3C3B005735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D174A5-9B6C-AA16-1080-AFBFF75A4F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CF3E3C-EF5E-EA33-F243-F0E02FF0D219}"/>
              </a:ext>
            </a:extLst>
          </p:cNvPr>
          <p:cNvSpPr>
            <a:spLocks noGrp="1"/>
          </p:cNvSpPr>
          <p:nvPr>
            <p:ph type="sldNum" sz="quarter" idx="5"/>
          </p:nvPr>
        </p:nvSpPr>
        <p:spPr/>
        <p:txBody>
          <a:bodyPr/>
          <a:lstStyle/>
          <a:p>
            <a:fld id="{D82D2381-FA7F-3B4F-861F-D0662239D2ED}" type="slidenum">
              <a:rPr lang="en-US" smtClean="0"/>
              <a:t>48</a:t>
            </a:fld>
            <a:endParaRPr lang="en-US"/>
          </a:p>
        </p:txBody>
      </p:sp>
    </p:spTree>
    <p:extLst>
      <p:ext uri="{BB962C8B-B14F-4D97-AF65-F5344CB8AC3E}">
        <p14:creationId xmlns:p14="http://schemas.microsoft.com/office/powerpoint/2010/main" val="17563100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3B2D2-F900-6F13-2592-BCDE0891BF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1B5B1-0D70-66D6-CFE0-B08F6569EB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0BF3B1-03ED-36F4-CCE4-0139F597A8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2B4C16-5E2D-6E54-3A87-5588A1099810}"/>
              </a:ext>
            </a:extLst>
          </p:cNvPr>
          <p:cNvSpPr>
            <a:spLocks noGrp="1"/>
          </p:cNvSpPr>
          <p:nvPr>
            <p:ph type="sldNum" sz="quarter" idx="5"/>
          </p:nvPr>
        </p:nvSpPr>
        <p:spPr/>
        <p:txBody>
          <a:bodyPr/>
          <a:lstStyle/>
          <a:p>
            <a:fld id="{D82D2381-FA7F-3B4F-861F-D0662239D2ED}" type="slidenum">
              <a:rPr lang="en-US" smtClean="0"/>
              <a:t>49</a:t>
            </a:fld>
            <a:endParaRPr lang="en-US"/>
          </a:p>
        </p:txBody>
      </p:sp>
    </p:spTree>
    <p:extLst>
      <p:ext uri="{BB962C8B-B14F-4D97-AF65-F5344CB8AC3E}">
        <p14:creationId xmlns:p14="http://schemas.microsoft.com/office/powerpoint/2010/main" val="25840838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D2003-66C7-D2A6-B3F0-FB0A58460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F32613-B10F-20C4-6D8F-1A3AFB8875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723FD4-C2FB-CDD7-704E-A9BFD50A8F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AFBCEA-B407-1BDB-7E00-A021B63E61C2}"/>
              </a:ext>
            </a:extLst>
          </p:cNvPr>
          <p:cNvSpPr>
            <a:spLocks noGrp="1"/>
          </p:cNvSpPr>
          <p:nvPr>
            <p:ph type="sldNum" sz="quarter" idx="5"/>
          </p:nvPr>
        </p:nvSpPr>
        <p:spPr/>
        <p:txBody>
          <a:bodyPr/>
          <a:lstStyle/>
          <a:p>
            <a:fld id="{D82D2381-FA7F-3B4F-861F-D0662239D2ED}" type="slidenum">
              <a:rPr lang="en-US" smtClean="0"/>
              <a:t>50</a:t>
            </a:fld>
            <a:endParaRPr lang="en-US"/>
          </a:p>
        </p:txBody>
      </p:sp>
    </p:spTree>
    <p:extLst>
      <p:ext uri="{BB962C8B-B14F-4D97-AF65-F5344CB8AC3E}">
        <p14:creationId xmlns:p14="http://schemas.microsoft.com/office/powerpoint/2010/main" val="30917579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52</a:t>
            </a:fld>
            <a:endParaRPr lang="en-US"/>
          </a:p>
        </p:txBody>
      </p:sp>
    </p:spTree>
    <p:extLst>
      <p:ext uri="{BB962C8B-B14F-4D97-AF65-F5344CB8AC3E}">
        <p14:creationId xmlns:p14="http://schemas.microsoft.com/office/powerpoint/2010/main" val="37236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FB94E-BA16-A44F-704B-7B90773FBA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2A51FF-6A19-D408-5A29-97D10B95DC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3C36D-D4EC-53B5-E3D9-4AD2E8903D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DD1FB9-3247-D913-5DE6-3A4CA69A562E}"/>
              </a:ext>
            </a:extLst>
          </p:cNvPr>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1870390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33F91-AC76-B2C6-C497-2A3C7ECA18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90AB56-706A-E86F-3520-9C49C76AA3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C8BAFB-CA3B-217F-6B24-28B5916251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206944-2527-ACA0-ED07-EF474D988F12}"/>
              </a:ext>
            </a:extLst>
          </p:cNvPr>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23684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5D034-A40D-2F60-B1DB-29AD8A79D3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B8571-9E18-BE04-61B2-4C8E9FCBC2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D639E0-1589-643E-576C-847B0DA41E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4CB439-35AC-1885-7473-3A1186D6064A}"/>
              </a:ext>
            </a:extLst>
          </p:cNvPr>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449139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0DD1A-7E4E-7AF5-9A54-40CDA8ABFD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CB9A70-B58E-D4CB-DA0A-57D3EF8337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5D11B8-A393-2E4E-0927-6DDCDF2D9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FF840C-8E0D-F66E-B128-6881B6E153EE}"/>
              </a:ext>
            </a:extLst>
          </p:cNvPr>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359616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9D523-E146-479A-FF7E-7E3667E8D0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3EA07-BCB6-F1D9-8CAE-969FFC6459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17E320-176E-054C-FDD2-6DBC9E4F74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2B9B72-751A-39F5-9688-59BD16CB74B7}"/>
              </a:ext>
            </a:extLst>
          </p:cNvPr>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470245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February 22,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ECE02-C832-F927-7780-311AC473E6B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437BB-7F31-79F1-7FE7-BF1549CD4452}"/>
              </a:ext>
            </a:extLst>
          </p:cNvPr>
          <p:cNvSpPr>
            <a:spLocks noGrp="1"/>
          </p:cNvSpPr>
          <p:nvPr>
            <p:ph type="sldNum" sz="quarter" idx="19"/>
          </p:nvPr>
        </p:nvSpPr>
        <p:spPr/>
        <p:txBody>
          <a:bodyPr/>
          <a:lstStyle/>
          <a:p>
            <a:fld id="{B6238B5B-F19C-E947-A0BC-87BD7983F871}" type="slidenum">
              <a:rPr lang="en-US" smtClean="0"/>
              <a:pPr/>
              <a:t>10</a:t>
            </a:fld>
            <a:endParaRPr lang="en-US" dirty="0"/>
          </a:p>
        </p:txBody>
      </p:sp>
      <p:sp>
        <p:nvSpPr>
          <p:cNvPr id="2" name="Title 4">
            <a:extLst>
              <a:ext uri="{FF2B5EF4-FFF2-40B4-BE49-F238E27FC236}">
                <a16:creationId xmlns:a16="http://schemas.microsoft.com/office/drawing/2014/main" id="{2171DA00-E967-0AA6-0396-F1E284C6461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Tomasulo</a:t>
            </a:r>
            <a:r>
              <a:rPr lang="en-US" dirty="0"/>
              <a:t> Drawbacks</a:t>
            </a:r>
          </a:p>
        </p:txBody>
      </p:sp>
      <p:sp>
        <p:nvSpPr>
          <p:cNvPr id="5" name="Text Placeholder 1">
            <a:extLst>
              <a:ext uri="{FF2B5EF4-FFF2-40B4-BE49-F238E27FC236}">
                <a16:creationId xmlns:a16="http://schemas.microsoft.com/office/drawing/2014/main" id="{E6636534-74D1-3CAB-4B39-E2A4E855166D}"/>
              </a:ext>
            </a:extLst>
          </p:cNvPr>
          <p:cNvSpPr txBox="1">
            <a:spLocks/>
          </p:cNvSpPr>
          <p:nvPr/>
        </p:nvSpPr>
        <p:spPr>
          <a:xfrm>
            <a:off x="640077" y="1000549"/>
            <a:ext cx="8503923" cy="245503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Performance limited by Common Data Bus</a:t>
            </a:r>
          </a:p>
          <a:p>
            <a:pPr marL="342900" indent="-342900">
              <a:buFont typeface="Arial" panose="020B0604020202020204" pitchFamily="34" charset="0"/>
              <a:buChar char="•"/>
            </a:pPr>
            <a:r>
              <a:rPr lang="en-US" sz="2400" dirty="0"/>
              <a:t>Solutions: </a:t>
            </a:r>
          </a:p>
          <a:p>
            <a:pPr lvl="2"/>
            <a:r>
              <a:rPr lang="en-US" sz="2000" dirty="0"/>
              <a:t>Split Buses </a:t>
            </a:r>
          </a:p>
          <a:p>
            <a:pPr lvl="3"/>
            <a:r>
              <a:rPr lang="en-US" sz="1800" dirty="0"/>
              <a:t>More FU’s can update their CDB in parallel</a:t>
            </a:r>
          </a:p>
          <a:p>
            <a:pPr lvl="2"/>
            <a:r>
              <a:rPr lang="en-US" sz="2000" dirty="0"/>
              <a:t>Crossbar switch</a:t>
            </a:r>
          </a:p>
          <a:p>
            <a:pPr lvl="2"/>
            <a:r>
              <a:rPr lang="en-US" sz="2000" dirty="0"/>
              <a:t>Point-to-point connections</a:t>
            </a:r>
          </a:p>
          <a:p>
            <a:pPr lvl="2"/>
            <a:r>
              <a:rPr lang="en-US" sz="2000" dirty="0"/>
              <a:t>Hierarchical Buses</a:t>
            </a:r>
            <a:endParaRPr lang="en-US" dirty="0"/>
          </a:p>
        </p:txBody>
      </p:sp>
    </p:spTree>
    <p:extLst>
      <p:ext uri="{BB962C8B-B14F-4D97-AF65-F5344CB8AC3E}">
        <p14:creationId xmlns:p14="http://schemas.microsoft.com/office/powerpoint/2010/main" val="4156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66F2F-17BB-6132-EADA-2C7DFC500A33}"/>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00B84E7E-12FE-B763-8D29-252C80F82275}"/>
              </a:ext>
            </a:extLst>
          </p:cNvPr>
          <p:cNvSpPr/>
          <p:nvPr/>
        </p:nvSpPr>
        <p:spPr>
          <a:xfrm>
            <a:off x="1147413" y="2058282"/>
            <a:ext cx="2178320" cy="196649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Issue (ID)</a:t>
            </a:r>
          </a:p>
        </p:txBody>
      </p:sp>
      <p:sp>
        <p:nvSpPr>
          <p:cNvPr id="4" name="Slide Number Placeholder 3">
            <a:extLst>
              <a:ext uri="{FF2B5EF4-FFF2-40B4-BE49-F238E27FC236}">
                <a16:creationId xmlns:a16="http://schemas.microsoft.com/office/drawing/2014/main" id="{C43F9E9D-2CF5-3AD0-5EC0-D95075262B5C}"/>
              </a:ext>
            </a:extLst>
          </p:cNvPr>
          <p:cNvSpPr>
            <a:spLocks noGrp="1"/>
          </p:cNvSpPr>
          <p:nvPr>
            <p:ph type="sldNum" sz="quarter" idx="19"/>
          </p:nvPr>
        </p:nvSpPr>
        <p:spPr/>
        <p:txBody>
          <a:bodyPr/>
          <a:lstStyle/>
          <a:p>
            <a:fld id="{B6238B5B-F19C-E947-A0BC-87BD7983F871}" type="slidenum">
              <a:rPr lang="en-US" smtClean="0"/>
              <a:pPr/>
              <a:t>11</a:t>
            </a:fld>
            <a:endParaRPr lang="en-US" dirty="0"/>
          </a:p>
        </p:txBody>
      </p:sp>
      <p:sp>
        <p:nvSpPr>
          <p:cNvPr id="2" name="Title 4">
            <a:extLst>
              <a:ext uri="{FF2B5EF4-FFF2-40B4-BE49-F238E27FC236}">
                <a16:creationId xmlns:a16="http://schemas.microsoft.com/office/drawing/2014/main" id="{2BEE495B-2577-9CAD-B07F-920C9E63BAE5}"/>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Re-order Buffer (ROB)</a:t>
            </a:r>
          </a:p>
        </p:txBody>
      </p:sp>
      <p:sp>
        <p:nvSpPr>
          <p:cNvPr id="5" name="Text Placeholder 1">
            <a:extLst>
              <a:ext uri="{FF2B5EF4-FFF2-40B4-BE49-F238E27FC236}">
                <a16:creationId xmlns:a16="http://schemas.microsoft.com/office/drawing/2014/main" id="{64C12AFD-93BB-3BC2-9038-24608D62BFE0}"/>
              </a:ext>
            </a:extLst>
          </p:cNvPr>
          <p:cNvSpPr txBox="1">
            <a:spLocks/>
          </p:cNvSpPr>
          <p:nvPr/>
        </p:nvSpPr>
        <p:spPr>
          <a:xfrm>
            <a:off x="640077" y="1000549"/>
            <a:ext cx="8503923" cy="75302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Reordering instructions retirement</a:t>
            </a:r>
          </a:p>
          <a:p>
            <a:pPr marL="733806" lvl="1" indent="-285750"/>
            <a:endParaRPr lang="en-US" sz="2400" dirty="0"/>
          </a:p>
        </p:txBody>
      </p:sp>
      <p:sp>
        <p:nvSpPr>
          <p:cNvPr id="3" name="Rectangle 2">
            <a:extLst>
              <a:ext uri="{FF2B5EF4-FFF2-40B4-BE49-F238E27FC236}">
                <a16:creationId xmlns:a16="http://schemas.microsoft.com/office/drawing/2014/main" id="{4EC2A012-AA8D-4C66-0D80-A9E1230EA09B}"/>
              </a:ext>
            </a:extLst>
          </p:cNvPr>
          <p:cNvSpPr/>
          <p:nvPr/>
        </p:nvSpPr>
        <p:spPr>
          <a:xfrm>
            <a:off x="1288632"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Fetch</a:t>
            </a:r>
          </a:p>
        </p:txBody>
      </p:sp>
      <p:sp>
        <p:nvSpPr>
          <p:cNvPr id="6" name="Rectangle 5">
            <a:extLst>
              <a:ext uri="{FF2B5EF4-FFF2-40B4-BE49-F238E27FC236}">
                <a16:creationId xmlns:a16="http://schemas.microsoft.com/office/drawing/2014/main" id="{193F38D7-445C-25C9-717A-307E3501E43D}"/>
              </a:ext>
            </a:extLst>
          </p:cNvPr>
          <p:cNvSpPr/>
          <p:nvPr/>
        </p:nvSpPr>
        <p:spPr>
          <a:xfrm>
            <a:off x="2351901" y="2392649"/>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Decode</a:t>
            </a:r>
          </a:p>
        </p:txBody>
      </p:sp>
      <p:sp>
        <p:nvSpPr>
          <p:cNvPr id="8" name="Rectangle 7">
            <a:extLst>
              <a:ext uri="{FF2B5EF4-FFF2-40B4-BE49-F238E27FC236}">
                <a16:creationId xmlns:a16="http://schemas.microsoft.com/office/drawing/2014/main" id="{4FA5681F-EFB6-AD50-C260-B4305BD9BE9E}"/>
              </a:ext>
            </a:extLst>
          </p:cNvPr>
          <p:cNvSpPr/>
          <p:nvPr/>
        </p:nvSpPr>
        <p:spPr>
          <a:xfrm>
            <a:off x="3534621" y="2058282"/>
            <a:ext cx="2178320" cy="196648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Execute (EX, MEM, WB)</a:t>
            </a:r>
          </a:p>
        </p:txBody>
      </p:sp>
      <p:sp>
        <p:nvSpPr>
          <p:cNvPr id="9" name="Rectangle 8">
            <a:extLst>
              <a:ext uri="{FF2B5EF4-FFF2-40B4-BE49-F238E27FC236}">
                <a16:creationId xmlns:a16="http://schemas.microsoft.com/office/drawing/2014/main" id="{46E5719F-744F-415B-5803-B1279FA3333B}"/>
              </a:ext>
            </a:extLst>
          </p:cNvPr>
          <p:cNvSpPr/>
          <p:nvPr/>
        </p:nvSpPr>
        <p:spPr>
          <a:xfrm>
            <a:off x="5921829" y="2058283"/>
            <a:ext cx="2178320" cy="196648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Commit</a:t>
            </a:r>
          </a:p>
        </p:txBody>
      </p:sp>
      <p:sp>
        <p:nvSpPr>
          <p:cNvPr id="11" name="Rectangle 10">
            <a:extLst>
              <a:ext uri="{FF2B5EF4-FFF2-40B4-BE49-F238E27FC236}">
                <a16:creationId xmlns:a16="http://schemas.microsoft.com/office/drawing/2014/main" id="{E380AF1E-9E4D-9BAB-B216-5881F4587A62}"/>
              </a:ext>
            </a:extLst>
          </p:cNvPr>
          <p:cNvSpPr/>
          <p:nvPr/>
        </p:nvSpPr>
        <p:spPr>
          <a:xfrm>
            <a:off x="3703670" y="2392648"/>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12" name="Rectangle 11">
            <a:extLst>
              <a:ext uri="{FF2B5EF4-FFF2-40B4-BE49-F238E27FC236}">
                <a16:creationId xmlns:a16="http://schemas.microsoft.com/office/drawing/2014/main" id="{3F03226D-BE4F-3537-EEFA-FB8C021325A8}"/>
              </a:ext>
            </a:extLst>
          </p:cNvPr>
          <p:cNvSpPr/>
          <p:nvPr/>
        </p:nvSpPr>
        <p:spPr>
          <a:xfrm>
            <a:off x="4708305"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LSU</a:t>
            </a:r>
          </a:p>
        </p:txBody>
      </p:sp>
      <p:sp>
        <p:nvSpPr>
          <p:cNvPr id="14" name="Arrow: Right 13">
            <a:extLst>
              <a:ext uri="{FF2B5EF4-FFF2-40B4-BE49-F238E27FC236}">
                <a16:creationId xmlns:a16="http://schemas.microsoft.com/office/drawing/2014/main" id="{D9C2E155-A5FA-F435-55F6-BE1C797C0B62}"/>
              </a:ext>
            </a:extLst>
          </p:cNvPr>
          <p:cNvSpPr/>
          <p:nvPr/>
        </p:nvSpPr>
        <p:spPr>
          <a:xfrm>
            <a:off x="3322376" y="2622645"/>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0A1B537-70F8-5856-BD28-A12DDAE4F99E}"/>
              </a:ext>
            </a:extLst>
          </p:cNvPr>
          <p:cNvSpPr/>
          <p:nvPr/>
        </p:nvSpPr>
        <p:spPr>
          <a:xfrm>
            <a:off x="5712941" y="2628529"/>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3761870-E4FD-4026-04EF-C696BCE670D3}"/>
              </a:ext>
            </a:extLst>
          </p:cNvPr>
          <p:cNvSpPr/>
          <p:nvPr/>
        </p:nvSpPr>
        <p:spPr>
          <a:xfrm>
            <a:off x="6064018" y="2373231"/>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Register File</a:t>
            </a:r>
          </a:p>
        </p:txBody>
      </p:sp>
      <p:sp>
        <p:nvSpPr>
          <p:cNvPr id="18" name="Rectangle 17">
            <a:extLst>
              <a:ext uri="{FF2B5EF4-FFF2-40B4-BE49-F238E27FC236}">
                <a16:creationId xmlns:a16="http://schemas.microsoft.com/office/drawing/2014/main" id="{C289817B-6B4A-8F47-8016-D3366FD5BDFC}"/>
              </a:ext>
            </a:extLst>
          </p:cNvPr>
          <p:cNvSpPr/>
          <p:nvPr/>
        </p:nvSpPr>
        <p:spPr>
          <a:xfrm>
            <a:off x="7095513" y="2373230"/>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Memory</a:t>
            </a:r>
          </a:p>
        </p:txBody>
      </p:sp>
      <p:sp>
        <p:nvSpPr>
          <p:cNvPr id="19" name="TextBox 18">
            <a:extLst>
              <a:ext uri="{FF2B5EF4-FFF2-40B4-BE49-F238E27FC236}">
                <a16:creationId xmlns:a16="http://schemas.microsoft.com/office/drawing/2014/main" id="{54ED709D-A7FD-DDCD-60E8-87F113B517E3}"/>
              </a:ext>
            </a:extLst>
          </p:cNvPr>
          <p:cNvSpPr txBox="1"/>
          <p:nvPr/>
        </p:nvSpPr>
        <p:spPr>
          <a:xfrm>
            <a:off x="1878814" y="1753576"/>
            <a:ext cx="946174" cy="215444"/>
          </a:xfrm>
          <a:prstGeom prst="rect">
            <a:avLst/>
          </a:prstGeom>
          <a:noFill/>
        </p:spPr>
        <p:txBody>
          <a:bodyPr wrap="square" lIns="0" tIns="0" rIns="0" bIns="0" rtlCol="0">
            <a:spAutoFit/>
          </a:bodyPr>
          <a:lstStyle/>
          <a:p>
            <a:pPr algn="l"/>
            <a:r>
              <a:rPr lang="en-US" sz="1400" dirty="0"/>
              <a:t>In-order</a:t>
            </a:r>
          </a:p>
        </p:txBody>
      </p:sp>
      <p:sp>
        <p:nvSpPr>
          <p:cNvPr id="20" name="TextBox 19">
            <a:extLst>
              <a:ext uri="{FF2B5EF4-FFF2-40B4-BE49-F238E27FC236}">
                <a16:creationId xmlns:a16="http://schemas.microsoft.com/office/drawing/2014/main" id="{7D6CA4F7-F3AD-9BCA-7886-EF819D8F8E8E}"/>
              </a:ext>
            </a:extLst>
          </p:cNvPr>
          <p:cNvSpPr txBox="1"/>
          <p:nvPr/>
        </p:nvSpPr>
        <p:spPr>
          <a:xfrm>
            <a:off x="4086452" y="1757257"/>
            <a:ext cx="1074657" cy="215444"/>
          </a:xfrm>
          <a:prstGeom prst="rect">
            <a:avLst/>
          </a:prstGeom>
          <a:noFill/>
        </p:spPr>
        <p:txBody>
          <a:bodyPr wrap="square" lIns="0" tIns="0" rIns="0" bIns="0" rtlCol="0">
            <a:spAutoFit/>
          </a:bodyPr>
          <a:lstStyle/>
          <a:p>
            <a:pPr algn="l"/>
            <a:r>
              <a:rPr lang="en-US" sz="1400" dirty="0"/>
              <a:t>Out-of-order</a:t>
            </a:r>
          </a:p>
        </p:txBody>
      </p:sp>
      <p:sp>
        <p:nvSpPr>
          <p:cNvPr id="21" name="TextBox 20">
            <a:extLst>
              <a:ext uri="{FF2B5EF4-FFF2-40B4-BE49-F238E27FC236}">
                <a16:creationId xmlns:a16="http://schemas.microsoft.com/office/drawing/2014/main" id="{76A5C85A-F0BB-C28C-ED50-4EBFC16FF26B}"/>
              </a:ext>
            </a:extLst>
          </p:cNvPr>
          <p:cNvSpPr txBox="1"/>
          <p:nvPr/>
        </p:nvSpPr>
        <p:spPr>
          <a:xfrm>
            <a:off x="6679467" y="1760080"/>
            <a:ext cx="946174" cy="215444"/>
          </a:xfrm>
          <a:prstGeom prst="rect">
            <a:avLst/>
          </a:prstGeom>
          <a:noFill/>
        </p:spPr>
        <p:txBody>
          <a:bodyPr wrap="square" lIns="0" tIns="0" rIns="0" bIns="0" rtlCol="0">
            <a:spAutoFit/>
          </a:bodyPr>
          <a:lstStyle/>
          <a:p>
            <a:pPr algn="l"/>
            <a:r>
              <a:rPr lang="en-US" sz="1400" dirty="0"/>
              <a:t>In-order</a:t>
            </a:r>
          </a:p>
        </p:txBody>
      </p:sp>
      <p:sp>
        <p:nvSpPr>
          <p:cNvPr id="10" name="Rectangle 9">
            <a:extLst>
              <a:ext uri="{FF2B5EF4-FFF2-40B4-BE49-F238E27FC236}">
                <a16:creationId xmlns:a16="http://schemas.microsoft.com/office/drawing/2014/main" id="{58C72782-D9DE-87CB-C315-8A3F55FA8185}"/>
              </a:ext>
            </a:extLst>
          </p:cNvPr>
          <p:cNvSpPr/>
          <p:nvPr/>
        </p:nvSpPr>
        <p:spPr>
          <a:xfrm>
            <a:off x="1767015" y="3391482"/>
            <a:ext cx="996189" cy="47088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a:p>
            <a:pPr algn="ctr"/>
            <a:r>
              <a:rPr lang="en-US" dirty="0"/>
              <a:t>Renaming</a:t>
            </a:r>
          </a:p>
        </p:txBody>
      </p:sp>
      <p:sp>
        <p:nvSpPr>
          <p:cNvPr id="13" name="Rectangle 12">
            <a:extLst>
              <a:ext uri="{FF2B5EF4-FFF2-40B4-BE49-F238E27FC236}">
                <a16:creationId xmlns:a16="http://schemas.microsoft.com/office/drawing/2014/main" id="{59D0F17C-AB5C-E30F-0C49-08D3BD1B653F}"/>
              </a:ext>
            </a:extLst>
          </p:cNvPr>
          <p:cNvSpPr/>
          <p:nvPr/>
        </p:nvSpPr>
        <p:spPr>
          <a:xfrm>
            <a:off x="4164920" y="3395601"/>
            <a:ext cx="1028448" cy="47088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Scoreboad</a:t>
            </a:r>
            <a:endParaRPr lang="en-US" dirty="0"/>
          </a:p>
        </p:txBody>
      </p:sp>
      <p:sp>
        <p:nvSpPr>
          <p:cNvPr id="16" name="Rectangle 15">
            <a:extLst>
              <a:ext uri="{FF2B5EF4-FFF2-40B4-BE49-F238E27FC236}">
                <a16:creationId xmlns:a16="http://schemas.microsoft.com/office/drawing/2014/main" id="{175434EA-1A7B-C15A-4CD7-EEA8B77D7923}"/>
              </a:ext>
            </a:extLst>
          </p:cNvPr>
          <p:cNvSpPr/>
          <p:nvPr/>
        </p:nvSpPr>
        <p:spPr>
          <a:xfrm>
            <a:off x="6496765" y="3395601"/>
            <a:ext cx="1028448" cy="47088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ROB</a:t>
            </a:r>
          </a:p>
        </p:txBody>
      </p:sp>
    </p:spTree>
    <p:extLst>
      <p:ext uri="{BB962C8B-B14F-4D97-AF65-F5344CB8AC3E}">
        <p14:creationId xmlns:p14="http://schemas.microsoft.com/office/powerpoint/2010/main" val="40303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5EDD6-41E9-3A33-F372-A46A0B0F168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54261B-DC5C-0EE9-31D1-FA94D852799F}"/>
              </a:ext>
            </a:extLst>
          </p:cNvPr>
          <p:cNvSpPr>
            <a:spLocks noGrp="1"/>
          </p:cNvSpPr>
          <p:nvPr>
            <p:ph type="sldNum" sz="quarter" idx="19"/>
          </p:nvPr>
        </p:nvSpPr>
        <p:spPr/>
        <p:txBody>
          <a:bodyPr/>
          <a:lstStyle/>
          <a:p>
            <a:fld id="{B6238B5B-F19C-E947-A0BC-87BD7983F871}" type="slidenum">
              <a:rPr lang="en-US" smtClean="0"/>
              <a:pPr/>
              <a:t>12</a:t>
            </a:fld>
            <a:endParaRPr lang="en-US" dirty="0"/>
          </a:p>
        </p:txBody>
      </p:sp>
      <p:sp>
        <p:nvSpPr>
          <p:cNvPr id="2" name="Title 4">
            <a:extLst>
              <a:ext uri="{FF2B5EF4-FFF2-40B4-BE49-F238E27FC236}">
                <a16:creationId xmlns:a16="http://schemas.microsoft.com/office/drawing/2014/main" id="{EE3B3ECB-921F-1FF6-1BBB-E328513A4258}"/>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Re-order Buffer</a:t>
            </a:r>
          </a:p>
        </p:txBody>
      </p:sp>
      <p:sp>
        <p:nvSpPr>
          <p:cNvPr id="5" name="Text Placeholder 1">
            <a:extLst>
              <a:ext uri="{FF2B5EF4-FFF2-40B4-BE49-F238E27FC236}">
                <a16:creationId xmlns:a16="http://schemas.microsoft.com/office/drawing/2014/main" id="{6EBF8193-C126-7063-1733-6E96CFA561F1}"/>
              </a:ext>
            </a:extLst>
          </p:cNvPr>
          <p:cNvSpPr txBox="1">
            <a:spLocks/>
          </p:cNvSpPr>
          <p:nvPr/>
        </p:nvSpPr>
        <p:spPr>
          <a:xfrm>
            <a:off x="640077" y="1000549"/>
            <a:ext cx="8503923" cy="311469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Motivations</a:t>
            </a:r>
          </a:p>
          <a:p>
            <a:pPr lvl="2"/>
            <a:r>
              <a:rPr lang="en-US" sz="2000" dirty="0"/>
              <a:t>Maintaining program order semantics</a:t>
            </a:r>
          </a:p>
          <a:p>
            <a:pPr lvl="3"/>
            <a:r>
              <a:rPr lang="en-US" sz="1800" dirty="0"/>
              <a:t>Ensuring that CPU resources accessible to the application are updated in correct order – (e.g. code debugging)</a:t>
            </a:r>
          </a:p>
          <a:p>
            <a:pPr lvl="2"/>
            <a:r>
              <a:rPr lang="en-US" sz="2000" dirty="0"/>
              <a:t>Facilitate precise exception handling</a:t>
            </a:r>
          </a:p>
          <a:p>
            <a:pPr lvl="3"/>
            <a:r>
              <a:rPr lang="en-US" sz="1800" dirty="0"/>
              <a:t>Ensuring that only the effects of instructions up to the one causing the exception are committed</a:t>
            </a:r>
          </a:p>
          <a:p>
            <a:pPr lvl="2"/>
            <a:r>
              <a:rPr lang="en-US" sz="2000" dirty="0"/>
              <a:t>Enabling Speculative Execution</a:t>
            </a:r>
          </a:p>
          <a:p>
            <a:pPr lvl="3"/>
            <a:r>
              <a:rPr lang="en-US" sz="2000" dirty="0"/>
              <a:t>Supporting the ability to discard the result of speculatively executed instructions (e.g. branch misprediction)</a:t>
            </a:r>
          </a:p>
        </p:txBody>
      </p:sp>
    </p:spTree>
    <p:extLst>
      <p:ext uri="{BB962C8B-B14F-4D97-AF65-F5344CB8AC3E}">
        <p14:creationId xmlns:p14="http://schemas.microsoft.com/office/powerpoint/2010/main" val="38654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C04DE-C32C-4ED5-136C-F7CFD119A48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8B45B2-3B3B-4FDD-A2BF-12F90E2B1635}"/>
              </a:ext>
            </a:extLst>
          </p:cNvPr>
          <p:cNvSpPr>
            <a:spLocks noGrp="1"/>
          </p:cNvSpPr>
          <p:nvPr>
            <p:ph type="sldNum" sz="quarter" idx="19"/>
          </p:nvPr>
        </p:nvSpPr>
        <p:spPr/>
        <p:txBody>
          <a:bodyPr/>
          <a:lstStyle/>
          <a:p>
            <a:fld id="{B6238B5B-F19C-E947-A0BC-87BD7983F871}" type="slidenum">
              <a:rPr lang="en-US" smtClean="0"/>
              <a:pPr/>
              <a:t>13</a:t>
            </a:fld>
            <a:endParaRPr lang="en-US" dirty="0"/>
          </a:p>
        </p:txBody>
      </p:sp>
      <p:sp>
        <p:nvSpPr>
          <p:cNvPr id="2" name="Title 4">
            <a:extLst>
              <a:ext uri="{FF2B5EF4-FFF2-40B4-BE49-F238E27FC236}">
                <a16:creationId xmlns:a16="http://schemas.microsoft.com/office/drawing/2014/main" id="{B524A1FE-95DB-CD96-08A0-F4678A09B3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Re-order Buffer</a:t>
            </a:r>
          </a:p>
        </p:txBody>
      </p:sp>
      <p:sp>
        <p:nvSpPr>
          <p:cNvPr id="5" name="Text Placeholder 1">
            <a:extLst>
              <a:ext uri="{FF2B5EF4-FFF2-40B4-BE49-F238E27FC236}">
                <a16:creationId xmlns:a16="http://schemas.microsoft.com/office/drawing/2014/main" id="{FA31B490-EC86-B68B-FB3D-BC81CCAF9ABF}"/>
              </a:ext>
            </a:extLst>
          </p:cNvPr>
          <p:cNvSpPr txBox="1">
            <a:spLocks/>
          </p:cNvSpPr>
          <p:nvPr/>
        </p:nvSpPr>
        <p:spPr>
          <a:xfrm>
            <a:off x="640077" y="1000549"/>
            <a:ext cx="8503923" cy="159941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ROB operations</a:t>
            </a:r>
          </a:p>
          <a:p>
            <a:pPr lvl="2"/>
            <a:r>
              <a:rPr lang="en-US" sz="2000" dirty="0"/>
              <a:t>Separate architected (ARF) vs physical registers (PRF)</a:t>
            </a:r>
          </a:p>
          <a:p>
            <a:pPr lvl="2"/>
            <a:r>
              <a:rPr lang="en-US" sz="2000" dirty="0"/>
              <a:t>Track program order of all in-flight instructions</a:t>
            </a:r>
          </a:p>
          <a:p>
            <a:pPr lvl="2"/>
            <a:r>
              <a:rPr lang="en-US" sz="2000" dirty="0"/>
              <a:t>Enable in-order completion / commit / retirement</a:t>
            </a:r>
          </a:p>
          <a:p>
            <a:pPr lvl="2"/>
            <a:endParaRPr lang="en-US" dirty="0"/>
          </a:p>
        </p:txBody>
      </p:sp>
    </p:spTree>
    <p:extLst>
      <p:ext uri="{BB962C8B-B14F-4D97-AF65-F5344CB8AC3E}">
        <p14:creationId xmlns:p14="http://schemas.microsoft.com/office/powerpoint/2010/main" val="143158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C3CB5-8034-CBA8-93D3-144A4831858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B35D2E-D9FA-18FA-3823-009A4D5E1ED6}"/>
              </a:ext>
            </a:extLst>
          </p:cNvPr>
          <p:cNvSpPr>
            <a:spLocks noGrp="1"/>
          </p:cNvSpPr>
          <p:nvPr>
            <p:ph type="sldNum" sz="quarter" idx="19"/>
          </p:nvPr>
        </p:nvSpPr>
        <p:spPr/>
        <p:txBody>
          <a:bodyPr/>
          <a:lstStyle/>
          <a:p>
            <a:fld id="{B6238B5B-F19C-E947-A0BC-87BD7983F871}" type="slidenum">
              <a:rPr lang="en-US" smtClean="0"/>
              <a:pPr/>
              <a:t>14</a:t>
            </a:fld>
            <a:endParaRPr lang="en-US" dirty="0"/>
          </a:p>
        </p:txBody>
      </p:sp>
      <p:sp>
        <p:nvSpPr>
          <p:cNvPr id="2" name="Title 4">
            <a:extLst>
              <a:ext uri="{FF2B5EF4-FFF2-40B4-BE49-F238E27FC236}">
                <a16:creationId xmlns:a16="http://schemas.microsoft.com/office/drawing/2014/main" id="{D198BC2B-B555-F9C1-6D48-CF65190C0FD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Hardware Organization</a:t>
            </a:r>
          </a:p>
        </p:txBody>
      </p:sp>
      <p:sp>
        <p:nvSpPr>
          <p:cNvPr id="5" name="Text Placeholder 1">
            <a:extLst>
              <a:ext uri="{FF2B5EF4-FFF2-40B4-BE49-F238E27FC236}">
                <a16:creationId xmlns:a16="http://schemas.microsoft.com/office/drawing/2014/main" id="{D2535D54-2B21-CC37-8B40-A97D1332E4EB}"/>
              </a:ext>
            </a:extLst>
          </p:cNvPr>
          <p:cNvSpPr txBox="1">
            <a:spLocks/>
          </p:cNvSpPr>
          <p:nvPr/>
        </p:nvSpPr>
        <p:spPr>
          <a:xfrm>
            <a:off x="640077" y="1000549"/>
            <a:ext cx="4142703" cy="61555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ROB is used as the physical register file (PRF)</a:t>
            </a:r>
            <a:endParaRPr lang="en-US" sz="1200" dirty="0"/>
          </a:p>
        </p:txBody>
      </p:sp>
      <p:sp>
        <p:nvSpPr>
          <p:cNvPr id="3" name="Footer Placeholder 2">
            <a:extLst>
              <a:ext uri="{FF2B5EF4-FFF2-40B4-BE49-F238E27FC236}">
                <a16:creationId xmlns:a16="http://schemas.microsoft.com/office/drawing/2014/main" id="{7795048A-3F72-4B61-6F14-8D2DC06A412F}"/>
              </a:ext>
            </a:extLst>
          </p:cNvPr>
          <p:cNvSpPr txBox="1">
            <a:spLocks/>
          </p:cNvSpPr>
          <p:nvPr/>
        </p:nvSpPr>
        <p:spPr>
          <a:xfrm>
            <a:off x="2270046" y="5864115"/>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6" name="Rectangle 4">
            <a:extLst>
              <a:ext uri="{FF2B5EF4-FFF2-40B4-BE49-F238E27FC236}">
                <a16:creationId xmlns:a16="http://schemas.microsoft.com/office/drawing/2014/main" id="{868406AF-1423-D514-B41C-B2931EAA4EC7}"/>
              </a:ext>
            </a:extLst>
          </p:cNvPr>
          <p:cNvSpPr>
            <a:spLocks noChangeArrowheads="1"/>
          </p:cNvSpPr>
          <p:nvPr/>
        </p:nvSpPr>
        <p:spPr bwMode="auto">
          <a:xfrm>
            <a:off x="957492" y="2303203"/>
            <a:ext cx="762000" cy="1524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7" name="Rectangle 5">
            <a:extLst>
              <a:ext uri="{FF2B5EF4-FFF2-40B4-BE49-F238E27FC236}">
                <a16:creationId xmlns:a16="http://schemas.microsoft.com/office/drawing/2014/main" id="{8C129FD4-84C7-8D29-A2B0-B17960DCF637}"/>
              </a:ext>
            </a:extLst>
          </p:cNvPr>
          <p:cNvSpPr>
            <a:spLocks noChangeArrowheads="1"/>
          </p:cNvSpPr>
          <p:nvPr/>
        </p:nvSpPr>
        <p:spPr bwMode="auto">
          <a:xfrm>
            <a:off x="957492" y="2455603"/>
            <a:ext cx="762000" cy="1524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8" name="Rectangle 6">
            <a:extLst>
              <a:ext uri="{FF2B5EF4-FFF2-40B4-BE49-F238E27FC236}">
                <a16:creationId xmlns:a16="http://schemas.microsoft.com/office/drawing/2014/main" id="{A45A03EC-94F8-BF3B-DEAF-71800684B54A}"/>
              </a:ext>
            </a:extLst>
          </p:cNvPr>
          <p:cNvSpPr>
            <a:spLocks noChangeArrowheads="1"/>
          </p:cNvSpPr>
          <p:nvPr/>
        </p:nvSpPr>
        <p:spPr bwMode="auto">
          <a:xfrm>
            <a:off x="957492" y="2608003"/>
            <a:ext cx="762000" cy="1524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9" name="Rectangle 7">
            <a:extLst>
              <a:ext uri="{FF2B5EF4-FFF2-40B4-BE49-F238E27FC236}">
                <a16:creationId xmlns:a16="http://schemas.microsoft.com/office/drawing/2014/main" id="{1CC84F6F-A5CE-1CA1-68BE-7C24C68E1450}"/>
              </a:ext>
            </a:extLst>
          </p:cNvPr>
          <p:cNvSpPr>
            <a:spLocks noChangeArrowheads="1"/>
          </p:cNvSpPr>
          <p:nvPr/>
        </p:nvSpPr>
        <p:spPr bwMode="auto">
          <a:xfrm>
            <a:off x="957492" y="2760403"/>
            <a:ext cx="762000" cy="1524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0" name="Rectangle 8">
            <a:extLst>
              <a:ext uri="{FF2B5EF4-FFF2-40B4-BE49-F238E27FC236}">
                <a16:creationId xmlns:a16="http://schemas.microsoft.com/office/drawing/2014/main" id="{A2453393-F6E3-0EAF-9418-F443152FAA83}"/>
              </a:ext>
            </a:extLst>
          </p:cNvPr>
          <p:cNvSpPr>
            <a:spLocks noChangeArrowheads="1"/>
          </p:cNvSpPr>
          <p:nvPr/>
        </p:nvSpPr>
        <p:spPr bwMode="auto">
          <a:xfrm>
            <a:off x="957492" y="2912803"/>
            <a:ext cx="762000" cy="1524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1" name="Rectangle 9">
            <a:extLst>
              <a:ext uri="{FF2B5EF4-FFF2-40B4-BE49-F238E27FC236}">
                <a16:creationId xmlns:a16="http://schemas.microsoft.com/office/drawing/2014/main" id="{C6F94BE0-9564-49E3-29D3-2D5CCE9F9536}"/>
              </a:ext>
            </a:extLst>
          </p:cNvPr>
          <p:cNvSpPr>
            <a:spLocks noChangeArrowheads="1"/>
          </p:cNvSpPr>
          <p:nvPr/>
        </p:nvSpPr>
        <p:spPr bwMode="auto">
          <a:xfrm>
            <a:off x="957492" y="3065203"/>
            <a:ext cx="762000" cy="1524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2" name="Text Box 10">
            <a:extLst>
              <a:ext uri="{FF2B5EF4-FFF2-40B4-BE49-F238E27FC236}">
                <a16:creationId xmlns:a16="http://schemas.microsoft.com/office/drawing/2014/main" id="{323680C9-CD1C-E4C7-F805-BE9F5FC9A1F6}"/>
              </a:ext>
            </a:extLst>
          </p:cNvPr>
          <p:cNvSpPr txBox="1">
            <a:spLocks noChangeArrowheads="1"/>
          </p:cNvSpPr>
          <p:nvPr/>
        </p:nvSpPr>
        <p:spPr bwMode="auto">
          <a:xfrm>
            <a:off x="597828" y="2005547"/>
            <a:ext cx="1798209" cy="300082"/>
          </a:xfrm>
          <a:prstGeom prst="rect">
            <a:avLst/>
          </a:prstGeom>
          <a:noFill/>
          <a:ln w="9525">
            <a:noFill/>
            <a:miter lim="800000"/>
            <a:headEnd/>
            <a:tailEnd/>
          </a:ln>
          <a:effectLst/>
        </p:spPr>
        <p:txBody>
          <a:bodyPr wrap="square">
            <a:spAutoFit/>
          </a:bodyPr>
          <a:lstStyle/>
          <a:p>
            <a:r>
              <a:rPr lang="en-US" dirty="0">
                <a:latin typeface="+mn-lt"/>
              </a:rPr>
              <a:t>Instruction Buffers</a:t>
            </a:r>
          </a:p>
        </p:txBody>
      </p:sp>
      <p:sp>
        <p:nvSpPr>
          <p:cNvPr id="13" name="Rectangle 11">
            <a:extLst>
              <a:ext uri="{FF2B5EF4-FFF2-40B4-BE49-F238E27FC236}">
                <a16:creationId xmlns:a16="http://schemas.microsoft.com/office/drawing/2014/main" id="{D232811F-D376-6132-2B1B-1D21E6C50656}"/>
              </a:ext>
            </a:extLst>
          </p:cNvPr>
          <p:cNvSpPr>
            <a:spLocks noChangeArrowheads="1"/>
          </p:cNvSpPr>
          <p:nvPr/>
        </p:nvSpPr>
        <p:spPr bwMode="auto">
          <a:xfrm>
            <a:off x="544433" y="35500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200">
                <a:latin typeface="+mn-lt"/>
              </a:rPr>
              <a:t>op</a:t>
            </a:r>
          </a:p>
        </p:txBody>
      </p:sp>
      <p:sp>
        <p:nvSpPr>
          <p:cNvPr id="14" name="Rectangle 12">
            <a:extLst>
              <a:ext uri="{FF2B5EF4-FFF2-40B4-BE49-F238E27FC236}">
                <a16:creationId xmlns:a16="http://schemas.microsoft.com/office/drawing/2014/main" id="{DE8347AB-3324-8C35-4574-2029363C402B}"/>
              </a:ext>
            </a:extLst>
          </p:cNvPr>
          <p:cNvSpPr>
            <a:spLocks noChangeArrowheads="1"/>
          </p:cNvSpPr>
          <p:nvPr/>
        </p:nvSpPr>
        <p:spPr bwMode="auto">
          <a:xfrm>
            <a:off x="925433" y="35500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Qj</a:t>
            </a:r>
          </a:p>
        </p:txBody>
      </p:sp>
      <p:sp>
        <p:nvSpPr>
          <p:cNvPr id="15" name="Rectangle 13">
            <a:extLst>
              <a:ext uri="{FF2B5EF4-FFF2-40B4-BE49-F238E27FC236}">
                <a16:creationId xmlns:a16="http://schemas.microsoft.com/office/drawing/2014/main" id="{9804C910-AD4F-53E1-C359-26CDD309586E}"/>
              </a:ext>
            </a:extLst>
          </p:cNvPr>
          <p:cNvSpPr>
            <a:spLocks noChangeArrowheads="1"/>
          </p:cNvSpPr>
          <p:nvPr/>
        </p:nvSpPr>
        <p:spPr bwMode="auto">
          <a:xfrm>
            <a:off x="1306433" y="35500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Qk</a:t>
            </a:r>
          </a:p>
        </p:txBody>
      </p:sp>
      <p:sp>
        <p:nvSpPr>
          <p:cNvPr id="16" name="Rectangle 14">
            <a:extLst>
              <a:ext uri="{FF2B5EF4-FFF2-40B4-BE49-F238E27FC236}">
                <a16:creationId xmlns:a16="http://schemas.microsoft.com/office/drawing/2014/main" id="{E840648A-43CC-51A0-9C15-EF9DCA672C75}"/>
              </a:ext>
            </a:extLst>
          </p:cNvPr>
          <p:cNvSpPr>
            <a:spLocks noChangeArrowheads="1"/>
          </p:cNvSpPr>
          <p:nvPr/>
        </p:nvSpPr>
        <p:spPr bwMode="auto">
          <a:xfrm>
            <a:off x="1687433" y="3550045"/>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Vj</a:t>
            </a:r>
          </a:p>
        </p:txBody>
      </p:sp>
      <p:sp>
        <p:nvSpPr>
          <p:cNvPr id="17" name="Rectangle 15">
            <a:extLst>
              <a:ext uri="{FF2B5EF4-FFF2-40B4-BE49-F238E27FC236}">
                <a16:creationId xmlns:a16="http://schemas.microsoft.com/office/drawing/2014/main" id="{0C8148F1-5635-BDFA-2B19-814D139B925E}"/>
              </a:ext>
            </a:extLst>
          </p:cNvPr>
          <p:cNvSpPr>
            <a:spLocks noChangeArrowheads="1"/>
          </p:cNvSpPr>
          <p:nvPr/>
        </p:nvSpPr>
        <p:spPr bwMode="auto">
          <a:xfrm>
            <a:off x="2373233" y="3550045"/>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Vk</a:t>
            </a:r>
          </a:p>
        </p:txBody>
      </p:sp>
      <p:sp>
        <p:nvSpPr>
          <p:cNvPr id="18" name="Text Box 16">
            <a:extLst>
              <a:ext uri="{FF2B5EF4-FFF2-40B4-BE49-F238E27FC236}">
                <a16:creationId xmlns:a16="http://schemas.microsoft.com/office/drawing/2014/main" id="{7357E6BD-C965-8E46-FD05-1449549C6F80}"/>
              </a:ext>
            </a:extLst>
          </p:cNvPr>
          <p:cNvSpPr txBox="1">
            <a:spLocks noChangeArrowheads="1"/>
          </p:cNvSpPr>
          <p:nvPr/>
        </p:nvSpPr>
        <p:spPr bwMode="auto">
          <a:xfrm>
            <a:off x="2128710" y="3176122"/>
            <a:ext cx="2483372" cy="300082"/>
          </a:xfrm>
          <a:prstGeom prst="rect">
            <a:avLst/>
          </a:prstGeom>
          <a:noFill/>
          <a:ln w="9525">
            <a:noFill/>
            <a:miter lim="800000"/>
            <a:headEnd/>
            <a:tailEnd/>
          </a:ln>
          <a:effectLst/>
        </p:spPr>
        <p:txBody>
          <a:bodyPr wrap="none">
            <a:spAutoFit/>
          </a:bodyPr>
          <a:lstStyle/>
          <a:p>
            <a:r>
              <a:rPr lang="en-US" dirty="0">
                <a:latin typeface="+mn-lt"/>
              </a:rPr>
              <a:t>Reservation Stations and FUs</a:t>
            </a:r>
          </a:p>
        </p:txBody>
      </p:sp>
      <p:sp>
        <p:nvSpPr>
          <p:cNvPr id="19" name="Rectangle 17">
            <a:extLst>
              <a:ext uri="{FF2B5EF4-FFF2-40B4-BE49-F238E27FC236}">
                <a16:creationId xmlns:a16="http://schemas.microsoft.com/office/drawing/2014/main" id="{DB2DC06D-A2B0-08DA-6445-A17FC37616DE}"/>
              </a:ext>
            </a:extLst>
          </p:cNvPr>
          <p:cNvSpPr>
            <a:spLocks noChangeArrowheads="1"/>
          </p:cNvSpPr>
          <p:nvPr/>
        </p:nvSpPr>
        <p:spPr bwMode="auto">
          <a:xfrm>
            <a:off x="544433" y="37024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200">
                <a:latin typeface="+mn-lt"/>
              </a:rPr>
              <a:t>op</a:t>
            </a:r>
          </a:p>
        </p:txBody>
      </p:sp>
      <p:sp>
        <p:nvSpPr>
          <p:cNvPr id="20" name="Rectangle 18">
            <a:extLst>
              <a:ext uri="{FF2B5EF4-FFF2-40B4-BE49-F238E27FC236}">
                <a16:creationId xmlns:a16="http://schemas.microsoft.com/office/drawing/2014/main" id="{E79769D2-B042-250C-3863-A66E4FFB706B}"/>
              </a:ext>
            </a:extLst>
          </p:cNvPr>
          <p:cNvSpPr>
            <a:spLocks noChangeArrowheads="1"/>
          </p:cNvSpPr>
          <p:nvPr/>
        </p:nvSpPr>
        <p:spPr bwMode="auto">
          <a:xfrm>
            <a:off x="925433" y="37024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Qj</a:t>
            </a:r>
          </a:p>
        </p:txBody>
      </p:sp>
      <p:sp>
        <p:nvSpPr>
          <p:cNvPr id="21" name="Rectangle 19">
            <a:extLst>
              <a:ext uri="{FF2B5EF4-FFF2-40B4-BE49-F238E27FC236}">
                <a16:creationId xmlns:a16="http://schemas.microsoft.com/office/drawing/2014/main" id="{BBBA994D-CC04-942F-8435-AAD94247E5EA}"/>
              </a:ext>
            </a:extLst>
          </p:cNvPr>
          <p:cNvSpPr>
            <a:spLocks noChangeArrowheads="1"/>
          </p:cNvSpPr>
          <p:nvPr/>
        </p:nvSpPr>
        <p:spPr bwMode="auto">
          <a:xfrm>
            <a:off x="1306433" y="37024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Qk</a:t>
            </a:r>
          </a:p>
        </p:txBody>
      </p:sp>
      <p:sp>
        <p:nvSpPr>
          <p:cNvPr id="22" name="Rectangle 20">
            <a:extLst>
              <a:ext uri="{FF2B5EF4-FFF2-40B4-BE49-F238E27FC236}">
                <a16:creationId xmlns:a16="http://schemas.microsoft.com/office/drawing/2014/main" id="{F3FDD70A-F4DC-A18A-B34A-4B3B1B632B68}"/>
              </a:ext>
            </a:extLst>
          </p:cNvPr>
          <p:cNvSpPr>
            <a:spLocks noChangeArrowheads="1"/>
          </p:cNvSpPr>
          <p:nvPr/>
        </p:nvSpPr>
        <p:spPr bwMode="auto">
          <a:xfrm>
            <a:off x="1687433" y="3702445"/>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Vj</a:t>
            </a:r>
          </a:p>
        </p:txBody>
      </p:sp>
      <p:sp>
        <p:nvSpPr>
          <p:cNvPr id="23" name="Rectangle 21">
            <a:extLst>
              <a:ext uri="{FF2B5EF4-FFF2-40B4-BE49-F238E27FC236}">
                <a16:creationId xmlns:a16="http://schemas.microsoft.com/office/drawing/2014/main" id="{92D72F8E-5A40-37BD-60BD-40D22586559B}"/>
              </a:ext>
            </a:extLst>
          </p:cNvPr>
          <p:cNvSpPr>
            <a:spLocks noChangeArrowheads="1"/>
          </p:cNvSpPr>
          <p:nvPr/>
        </p:nvSpPr>
        <p:spPr bwMode="auto">
          <a:xfrm>
            <a:off x="2373233" y="3702445"/>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Vk</a:t>
            </a:r>
          </a:p>
        </p:txBody>
      </p:sp>
      <p:sp>
        <p:nvSpPr>
          <p:cNvPr id="24" name="Rectangle 22">
            <a:extLst>
              <a:ext uri="{FF2B5EF4-FFF2-40B4-BE49-F238E27FC236}">
                <a16:creationId xmlns:a16="http://schemas.microsoft.com/office/drawing/2014/main" id="{5FA08DE6-AF5E-787B-22E1-D2DB5ADEC54A}"/>
              </a:ext>
            </a:extLst>
          </p:cNvPr>
          <p:cNvSpPr>
            <a:spLocks noChangeArrowheads="1"/>
          </p:cNvSpPr>
          <p:nvPr/>
        </p:nvSpPr>
        <p:spPr bwMode="auto">
          <a:xfrm>
            <a:off x="544433" y="38548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200">
                <a:latin typeface="+mn-lt"/>
              </a:rPr>
              <a:t>op</a:t>
            </a:r>
          </a:p>
        </p:txBody>
      </p:sp>
      <p:sp>
        <p:nvSpPr>
          <p:cNvPr id="25" name="Rectangle 23">
            <a:extLst>
              <a:ext uri="{FF2B5EF4-FFF2-40B4-BE49-F238E27FC236}">
                <a16:creationId xmlns:a16="http://schemas.microsoft.com/office/drawing/2014/main" id="{19B9C20C-945E-B6F6-D092-21648973CF55}"/>
              </a:ext>
            </a:extLst>
          </p:cNvPr>
          <p:cNvSpPr>
            <a:spLocks noChangeArrowheads="1"/>
          </p:cNvSpPr>
          <p:nvPr/>
        </p:nvSpPr>
        <p:spPr bwMode="auto">
          <a:xfrm>
            <a:off x="925433" y="38548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Qj</a:t>
            </a:r>
          </a:p>
        </p:txBody>
      </p:sp>
      <p:sp>
        <p:nvSpPr>
          <p:cNvPr id="26" name="Rectangle 24">
            <a:extLst>
              <a:ext uri="{FF2B5EF4-FFF2-40B4-BE49-F238E27FC236}">
                <a16:creationId xmlns:a16="http://schemas.microsoft.com/office/drawing/2014/main" id="{919C682D-907E-4A2D-5BBD-48A0F7937B3C}"/>
              </a:ext>
            </a:extLst>
          </p:cNvPr>
          <p:cNvSpPr>
            <a:spLocks noChangeArrowheads="1"/>
          </p:cNvSpPr>
          <p:nvPr/>
        </p:nvSpPr>
        <p:spPr bwMode="auto">
          <a:xfrm>
            <a:off x="1306433" y="38548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Qk</a:t>
            </a:r>
          </a:p>
        </p:txBody>
      </p:sp>
      <p:sp>
        <p:nvSpPr>
          <p:cNvPr id="27" name="Rectangle 25">
            <a:extLst>
              <a:ext uri="{FF2B5EF4-FFF2-40B4-BE49-F238E27FC236}">
                <a16:creationId xmlns:a16="http://schemas.microsoft.com/office/drawing/2014/main" id="{CD96F257-5C19-B16A-8502-6792B52ECE1E}"/>
              </a:ext>
            </a:extLst>
          </p:cNvPr>
          <p:cNvSpPr>
            <a:spLocks noChangeArrowheads="1"/>
          </p:cNvSpPr>
          <p:nvPr/>
        </p:nvSpPr>
        <p:spPr bwMode="auto">
          <a:xfrm>
            <a:off x="1687433" y="3854845"/>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Vj</a:t>
            </a:r>
          </a:p>
        </p:txBody>
      </p:sp>
      <p:sp>
        <p:nvSpPr>
          <p:cNvPr id="28" name="Rectangle 26">
            <a:extLst>
              <a:ext uri="{FF2B5EF4-FFF2-40B4-BE49-F238E27FC236}">
                <a16:creationId xmlns:a16="http://schemas.microsoft.com/office/drawing/2014/main" id="{158787F1-3A30-B384-23BA-6E83E3A025F2}"/>
              </a:ext>
            </a:extLst>
          </p:cNvPr>
          <p:cNvSpPr>
            <a:spLocks noChangeArrowheads="1"/>
          </p:cNvSpPr>
          <p:nvPr/>
        </p:nvSpPr>
        <p:spPr bwMode="auto">
          <a:xfrm>
            <a:off x="2373233" y="3854845"/>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Vk</a:t>
            </a:r>
          </a:p>
        </p:txBody>
      </p:sp>
      <p:sp>
        <p:nvSpPr>
          <p:cNvPr id="29" name="Rectangle 27">
            <a:extLst>
              <a:ext uri="{FF2B5EF4-FFF2-40B4-BE49-F238E27FC236}">
                <a16:creationId xmlns:a16="http://schemas.microsoft.com/office/drawing/2014/main" id="{DADC807B-AEC6-C50B-7C34-8F648A7113D1}"/>
              </a:ext>
            </a:extLst>
          </p:cNvPr>
          <p:cNvSpPr>
            <a:spLocks noChangeArrowheads="1"/>
          </p:cNvSpPr>
          <p:nvPr/>
        </p:nvSpPr>
        <p:spPr bwMode="auto">
          <a:xfrm>
            <a:off x="544433" y="40072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200">
                <a:latin typeface="+mn-lt"/>
              </a:rPr>
              <a:t>op</a:t>
            </a:r>
          </a:p>
        </p:txBody>
      </p:sp>
      <p:sp>
        <p:nvSpPr>
          <p:cNvPr id="30" name="Rectangle 28">
            <a:extLst>
              <a:ext uri="{FF2B5EF4-FFF2-40B4-BE49-F238E27FC236}">
                <a16:creationId xmlns:a16="http://schemas.microsoft.com/office/drawing/2014/main" id="{B724BF5B-872C-914D-0C3C-4B76B4BB47EA}"/>
              </a:ext>
            </a:extLst>
          </p:cNvPr>
          <p:cNvSpPr>
            <a:spLocks noChangeArrowheads="1"/>
          </p:cNvSpPr>
          <p:nvPr/>
        </p:nvSpPr>
        <p:spPr bwMode="auto">
          <a:xfrm>
            <a:off x="925433" y="40072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Qj</a:t>
            </a:r>
          </a:p>
        </p:txBody>
      </p:sp>
      <p:sp>
        <p:nvSpPr>
          <p:cNvPr id="31" name="Rectangle 29">
            <a:extLst>
              <a:ext uri="{FF2B5EF4-FFF2-40B4-BE49-F238E27FC236}">
                <a16:creationId xmlns:a16="http://schemas.microsoft.com/office/drawing/2014/main" id="{08CB63D4-63FE-191F-C4DD-BB337D268CED}"/>
              </a:ext>
            </a:extLst>
          </p:cNvPr>
          <p:cNvSpPr>
            <a:spLocks noChangeArrowheads="1"/>
          </p:cNvSpPr>
          <p:nvPr/>
        </p:nvSpPr>
        <p:spPr bwMode="auto">
          <a:xfrm>
            <a:off x="1306433" y="4007245"/>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Qk</a:t>
            </a:r>
          </a:p>
        </p:txBody>
      </p:sp>
      <p:sp>
        <p:nvSpPr>
          <p:cNvPr id="32" name="Rectangle 30">
            <a:extLst>
              <a:ext uri="{FF2B5EF4-FFF2-40B4-BE49-F238E27FC236}">
                <a16:creationId xmlns:a16="http://schemas.microsoft.com/office/drawing/2014/main" id="{A3B24AF1-35C5-7952-0FC5-1B2B399775AD}"/>
              </a:ext>
            </a:extLst>
          </p:cNvPr>
          <p:cNvSpPr>
            <a:spLocks noChangeArrowheads="1"/>
          </p:cNvSpPr>
          <p:nvPr/>
        </p:nvSpPr>
        <p:spPr bwMode="auto">
          <a:xfrm>
            <a:off x="1687433" y="4007245"/>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Vj</a:t>
            </a:r>
          </a:p>
        </p:txBody>
      </p:sp>
      <p:sp>
        <p:nvSpPr>
          <p:cNvPr id="33" name="Rectangle 31">
            <a:extLst>
              <a:ext uri="{FF2B5EF4-FFF2-40B4-BE49-F238E27FC236}">
                <a16:creationId xmlns:a16="http://schemas.microsoft.com/office/drawing/2014/main" id="{EF7E12A5-E66D-58E3-19B5-ADF497134F3F}"/>
              </a:ext>
            </a:extLst>
          </p:cNvPr>
          <p:cNvSpPr>
            <a:spLocks noChangeArrowheads="1"/>
          </p:cNvSpPr>
          <p:nvPr/>
        </p:nvSpPr>
        <p:spPr bwMode="auto">
          <a:xfrm>
            <a:off x="2373233" y="4007245"/>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Vk</a:t>
            </a:r>
          </a:p>
        </p:txBody>
      </p:sp>
      <p:sp>
        <p:nvSpPr>
          <p:cNvPr id="34" name="AutoShape 32">
            <a:extLst>
              <a:ext uri="{FF2B5EF4-FFF2-40B4-BE49-F238E27FC236}">
                <a16:creationId xmlns:a16="http://schemas.microsoft.com/office/drawing/2014/main" id="{B69E1962-ADC6-CDF1-DB4A-E43F8007F1D9}"/>
              </a:ext>
            </a:extLst>
          </p:cNvPr>
          <p:cNvSpPr>
            <a:spLocks noChangeArrowheads="1"/>
          </p:cNvSpPr>
          <p:nvPr/>
        </p:nvSpPr>
        <p:spPr bwMode="auto">
          <a:xfrm>
            <a:off x="1330193" y="4238859"/>
            <a:ext cx="914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dirty="0">
                <a:latin typeface="+mn-lt"/>
              </a:rPr>
              <a:t>Add</a:t>
            </a:r>
          </a:p>
        </p:txBody>
      </p:sp>
      <p:sp>
        <p:nvSpPr>
          <p:cNvPr id="35" name="Rectangle 33">
            <a:extLst>
              <a:ext uri="{FF2B5EF4-FFF2-40B4-BE49-F238E27FC236}">
                <a16:creationId xmlns:a16="http://schemas.microsoft.com/office/drawing/2014/main" id="{4C26D67D-2AB4-DABE-FCAD-62F1A8FD4B86}"/>
              </a:ext>
            </a:extLst>
          </p:cNvPr>
          <p:cNvSpPr>
            <a:spLocks noChangeArrowheads="1"/>
          </p:cNvSpPr>
          <p:nvPr/>
        </p:nvSpPr>
        <p:spPr bwMode="auto">
          <a:xfrm>
            <a:off x="3396636" y="3850930"/>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200">
                <a:latin typeface="+mn-lt"/>
              </a:rPr>
              <a:t>op</a:t>
            </a:r>
          </a:p>
        </p:txBody>
      </p:sp>
      <p:sp>
        <p:nvSpPr>
          <p:cNvPr id="36" name="Rectangle 34">
            <a:extLst>
              <a:ext uri="{FF2B5EF4-FFF2-40B4-BE49-F238E27FC236}">
                <a16:creationId xmlns:a16="http://schemas.microsoft.com/office/drawing/2014/main" id="{711EE63C-489A-379B-EC56-FC03B625E321}"/>
              </a:ext>
            </a:extLst>
          </p:cNvPr>
          <p:cNvSpPr>
            <a:spLocks noChangeArrowheads="1"/>
          </p:cNvSpPr>
          <p:nvPr/>
        </p:nvSpPr>
        <p:spPr bwMode="auto">
          <a:xfrm>
            <a:off x="3777636" y="3850930"/>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Qj</a:t>
            </a:r>
          </a:p>
        </p:txBody>
      </p:sp>
      <p:sp>
        <p:nvSpPr>
          <p:cNvPr id="37" name="Rectangle 35">
            <a:extLst>
              <a:ext uri="{FF2B5EF4-FFF2-40B4-BE49-F238E27FC236}">
                <a16:creationId xmlns:a16="http://schemas.microsoft.com/office/drawing/2014/main" id="{F8503D67-7DE7-0299-C21E-F060FBBB3325}"/>
              </a:ext>
            </a:extLst>
          </p:cNvPr>
          <p:cNvSpPr>
            <a:spLocks noChangeArrowheads="1"/>
          </p:cNvSpPr>
          <p:nvPr/>
        </p:nvSpPr>
        <p:spPr bwMode="auto">
          <a:xfrm>
            <a:off x="4158636" y="3850930"/>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Qk</a:t>
            </a:r>
          </a:p>
        </p:txBody>
      </p:sp>
      <p:sp>
        <p:nvSpPr>
          <p:cNvPr id="38" name="Rectangle 36">
            <a:extLst>
              <a:ext uri="{FF2B5EF4-FFF2-40B4-BE49-F238E27FC236}">
                <a16:creationId xmlns:a16="http://schemas.microsoft.com/office/drawing/2014/main" id="{3C285AFD-D813-568A-C399-5BBC0571C723}"/>
              </a:ext>
            </a:extLst>
          </p:cNvPr>
          <p:cNvSpPr>
            <a:spLocks noChangeArrowheads="1"/>
          </p:cNvSpPr>
          <p:nvPr/>
        </p:nvSpPr>
        <p:spPr bwMode="auto">
          <a:xfrm>
            <a:off x="4539636" y="3850930"/>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Vj</a:t>
            </a:r>
          </a:p>
        </p:txBody>
      </p:sp>
      <p:sp>
        <p:nvSpPr>
          <p:cNvPr id="39" name="Rectangle 37">
            <a:extLst>
              <a:ext uri="{FF2B5EF4-FFF2-40B4-BE49-F238E27FC236}">
                <a16:creationId xmlns:a16="http://schemas.microsoft.com/office/drawing/2014/main" id="{55341643-71CE-0DF6-B1B3-9FF470E79EB8}"/>
              </a:ext>
            </a:extLst>
          </p:cNvPr>
          <p:cNvSpPr>
            <a:spLocks noChangeArrowheads="1"/>
          </p:cNvSpPr>
          <p:nvPr/>
        </p:nvSpPr>
        <p:spPr bwMode="auto">
          <a:xfrm>
            <a:off x="5225436" y="3850930"/>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Vk</a:t>
            </a:r>
          </a:p>
        </p:txBody>
      </p:sp>
      <p:sp>
        <p:nvSpPr>
          <p:cNvPr id="40" name="Rectangle 38">
            <a:extLst>
              <a:ext uri="{FF2B5EF4-FFF2-40B4-BE49-F238E27FC236}">
                <a16:creationId xmlns:a16="http://schemas.microsoft.com/office/drawing/2014/main" id="{A178398A-C713-2A40-D9B6-29CE01D3481A}"/>
              </a:ext>
            </a:extLst>
          </p:cNvPr>
          <p:cNvSpPr>
            <a:spLocks noChangeArrowheads="1"/>
          </p:cNvSpPr>
          <p:nvPr/>
        </p:nvSpPr>
        <p:spPr bwMode="auto">
          <a:xfrm>
            <a:off x="3396636" y="4003330"/>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200">
                <a:latin typeface="+mn-lt"/>
              </a:rPr>
              <a:t>op</a:t>
            </a:r>
          </a:p>
        </p:txBody>
      </p:sp>
      <p:sp>
        <p:nvSpPr>
          <p:cNvPr id="41" name="Rectangle 39">
            <a:extLst>
              <a:ext uri="{FF2B5EF4-FFF2-40B4-BE49-F238E27FC236}">
                <a16:creationId xmlns:a16="http://schemas.microsoft.com/office/drawing/2014/main" id="{7BCD64E9-9553-61C4-8B57-C2EF44FFA814}"/>
              </a:ext>
            </a:extLst>
          </p:cNvPr>
          <p:cNvSpPr>
            <a:spLocks noChangeArrowheads="1"/>
          </p:cNvSpPr>
          <p:nvPr/>
        </p:nvSpPr>
        <p:spPr bwMode="auto">
          <a:xfrm>
            <a:off x="3777636" y="4003330"/>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Qj</a:t>
            </a:r>
          </a:p>
        </p:txBody>
      </p:sp>
      <p:sp>
        <p:nvSpPr>
          <p:cNvPr id="42" name="Rectangle 40">
            <a:extLst>
              <a:ext uri="{FF2B5EF4-FFF2-40B4-BE49-F238E27FC236}">
                <a16:creationId xmlns:a16="http://schemas.microsoft.com/office/drawing/2014/main" id="{A273D02D-C15D-8C92-D9F8-6626EB4352E3}"/>
              </a:ext>
            </a:extLst>
          </p:cNvPr>
          <p:cNvSpPr>
            <a:spLocks noChangeArrowheads="1"/>
          </p:cNvSpPr>
          <p:nvPr/>
        </p:nvSpPr>
        <p:spPr bwMode="auto">
          <a:xfrm>
            <a:off x="4158636" y="4003330"/>
            <a:ext cx="3810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Qk</a:t>
            </a:r>
          </a:p>
        </p:txBody>
      </p:sp>
      <p:sp>
        <p:nvSpPr>
          <p:cNvPr id="43" name="Rectangle 41">
            <a:extLst>
              <a:ext uri="{FF2B5EF4-FFF2-40B4-BE49-F238E27FC236}">
                <a16:creationId xmlns:a16="http://schemas.microsoft.com/office/drawing/2014/main" id="{8EA3897B-8FB3-3B16-F51E-90C7D2213237}"/>
              </a:ext>
            </a:extLst>
          </p:cNvPr>
          <p:cNvSpPr>
            <a:spLocks noChangeArrowheads="1"/>
          </p:cNvSpPr>
          <p:nvPr/>
        </p:nvSpPr>
        <p:spPr bwMode="auto">
          <a:xfrm>
            <a:off x="4539636" y="4003330"/>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Vj</a:t>
            </a:r>
          </a:p>
        </p:txBody>
      </p:sp>
      <p:sp>
        <p:nvSpPr>
          <p:cNvPr id="44" name="Rectangle 42">
            <a:extLst>
              <a:ext uri="{FF2B5EF4-FFF2-40B4-BE49-F238E27FC236}">
                <a16:creationId xmlns:a16="http://schemas.microsoft.com/office/drawing/2014/main" id="{0F3C5F9F-7962-679D-B400-53F4BA76F482}"/>
              </a:ext>
            </a:extLst>
          </p:cNvPr>
          <p:cNvSpPr>
            <a:spLocks noChangeArrowheads="1"/>
          </p:cNvSpPr>
          <p:nvPr/>
        </p:nvSpPr>
        <p:spPr bwMode="auto">
          <a:xfrm>
            <a:off x="5225436" y="4003330"/>
            <a:ext cx="685800" cy="152400"/>
          </a:xfrm>
          <a:prstGeom prst="rect">
            <a:avLst/>
          </a:prstGeom>
          <a:solidFill>
            <a:srgbClr val="CCFFCC"/>
          </a:solidFill>
          <a:ln w="9525">
            <a:solidFill>
              <a:schemeClr val="tx1"/>
            </a:solidFill>
            <a:miter lim="800000"/>
            <a:headEnd/>
            <a:tailEnd/>
          </a:ln>
          <a:effectLst/>
        </p:spPr>
        <p:txBody>
          <a:bodyPr wrap="none" anchor="ctr"/>
          <a:lstStyle/>
          <a:p>
            <a:pPr algn="ctr"/>
            <a:r>
              <a:rPr lang="en-US" sz="1000">
                <a:latin typeface="+mn-lt"/>
              </a:rPr>
              <a:t>Vk</a:t>
            </a:r>
          </a:p>
        </p:txBody>
      </p:sp>
      <p:sp>
        <p:nvSpPr>
          <p:cNvPr id="45" name="AutoShape 53">
            <a:extLst>
              <a:ext uri="{FF2B5EF4-FFF2-40B4-BE49-F238E27FC236}">
                <a16:creationId xmlns:a16="http://schemas.microsoft.com/office/drawing/2014/main" id="{BA34F34D-284D-D2A9-5DCE-56A2DE3809DA}"/>
              </a:ext>
            </a:extLst>
          </p:cNvPr>
          <p:cNvSpPr>
            <a:spLocks noChangeArrowheads="1"/>
          </p:cNvSpPr>
          <p:nvPr/>
        </p:nvSpPr>
        <p:spPr bwMode="auto">
          <a:xfrm>
            <a:off x="4165186" y="4238859"/>
            <a:ext cx="914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a:latin typeface="+mn-lt"/>
              </a:rPr>
              <a:t>Mult</a:t>
            </a:r>
          </a:p>
        </p:txBody>
      </p:sp>
      <p:sp>
        <p:nvSpPr>
          <p:cNvPr id="46" name="Rectangle 54">
            <a:extLst>
              <a:ext uri="{FF2B5EF4-FFF2-40B4-BE49-F238E27FC236}">
                <a16:creationId xmlns:a16="http://schemas.microsoft.com/office/drawing/2014/main" id="{D0CE2E00-C53E-99B2-7047-8C796C3A4DFD}"/>
              </a:ext>
            </a:extLst>
          </p:cNvPr>
          <p:cNvSpPr>
            <a:spLocks noChangeArrowheads="1"/>
          </p:cNvSpPr>
          <p:nvPr/>
        </p:nvSpPr>
        <p:spPr bwMode="auto">
          <a:xfrm>
            <a:off x="6293985" y="1086429"/>
            <a:ext cx="685800" cy="152400"/>
          </a:xfrm>
          <a:prstGeom prst="rect">
            <a:avLst/>
          </a:prstGeom>
          <a:solidFill>
            <a:srgbClr val="CCFFCC"/>
          </a:solidFill>
          <a:ln w="9525">
            <a:solidFill>
              <a:schemeClr val="tx1"/>
            </a:solidFill>
            <a:miter lim="800000"/>
            <a:headEnd/>
            <a:tailEnd/>
          </a:ln>
          <a:effectLst/>
        </p:spPr>
        <p:txBody>
          <a:bodyPr wrap="none" anchor="ctr"/>
          <a:lstStyle/>
          <a:p>
            <a:pPr algn="ctr"/>
            <a:endParaRPr lang="en-US" sz="1000">
              <a:latin typeface="+mn-lt"/>
            </a:endParaRPr>
          </a:p>
        </p:txBody>
      </p:sp>
      <p:sp>
        <p:nvSpPr>
          <p:cNvPr id="47" name="Rectangle 55">
            <a:extLst>
              <a:ext uri="{FF2B5EF4-FFF2-40B4-BE49-F238E27FC236}">
                <a16:creationId xmlns:a16="http://schemas.microsoft.com/office/drawing/2014/main" id="{34A0B26E-47CE-55B4-975D-8B069B0CBE39}"/>
              </a:ext>
            </a:extLst>
          </p:cNvPr>
          <p:cNvSpPr>
            <a:spLocks noChangeArrowheads="1"/>
          </p:cNvSpPr>
          <p:nvPr/>
        </p:nvSpPr>
        <p:spPr bwMode="auto">
          <a:xfrm>
            <a:off x="6293985" y="1238829"/>
            <a:ext cx="685800" cy="152400"/>
          </a:xfrm>
          <a:prstGeom prst="rect">
            <a:avLst/>
          </a:prstGeom>
          <a:solidFill>
            <a:srgbClr val="CCFFCC"/>
          </a:solidFill>
          <a:ln w="9525">
            <a:solidFill>
              <a:schemeClr val="tx1"/>
            </a:solidFill>
            <a:miter lim="800000"/>
            <a:headEnd/>
            <a:tailEnd/>
          </a:ln>
          <a:effectLst/>
        </p:spPr>
        <p:txBody>
          <a:bodyPr wrap="none" anchor="ctr"/>
          <a:lstStyle/>
          <a:p>
            <a:pPr algn="ctr"/>
            <a:endParaRPr lang="en-US" sz="1000">
              <a:latin typeface="+mn-lt"/>
            </a:endParaRPr>
          </a:p>
        </p:txBody>
      </p:sp>
      <p:sp>
        <p:nvSpPr>
          <p:cNvPr id="48" name="Rectangle 56">
            <a:extLst>
              <a:ext uri="{FF2B5EF4-FFF2-40B4-BE49-F238E27FC236}">
                <a16:creationId xmlns:a16="http://schemas.microsoft.com/office/drawing/2014/main" id="{329EB7B9-25D0-8667-D4D0-B6CA5EB3251F}"/>
              </a:ext>
            </a:extLst>
          </p:cNvPr>
          <p:cNvSpPr>
            <a:spLocks noChangeArrowheads="1"/>
          </p:cNvSpPr>
          <p:nvPr/>
        </p:nvSpPr>
        <p:spPr bwMode="auto">
          <a:xfrm>
            <a:off x="6293985" y="1391229"/>
            <a:ext cx="685800" cy="152400"/>
          </a:xfrm>
          <a:prstGeom prst="rect">
            <a:avLst/>
          </a:prstGeom>
          <a:solidFill>
            <a:srgbClr val="CCFFCC"/>
          </a:solidFill>
          <a:ln w="9525">
            <a:solidFill>
              <a:schemeClr val="tx1"/>
            </a:solidFill>
            <a:miter lim="800000"/>
            <a:headEnd/>
            <a:tailEnd/>
          </a:ln>
          <a:effectLst/>
        </p:spPr>
        <p:txBody>
          <a:bodyPr wrap="none" anchor="ctr"/>
          <a:lstStyle/>
          <a:p>
            <a:pPr algn="ctr"/>
            <a:endParaRPr lang="en-US" sz="1000">
              <a:latin typeface="+mn-lt"/>
            </a:endParaRPr>
          </a:p>
        </p:txBody>
      </p:sp>
      <p:sp>
        <p:nvSpPr>
          <p:cNvPr id="49" name="Rectangle 57">
            <a:extLst>
              <a:ext uri="{FF2B5EF4-FFF2-40B4-BE49-F238E27FC236}">
                <a16:creationId xmlns:a16="http://schemas.microsoft.com/office/drawing/2014/main" id="{439B2467-A557-9C27-EB25-153156D2F633}"/>
              </a:ext>
            </a:extLst>
          </p:cNvPr>
          <p:cNvSpPr>
            <a:spLocks noChangeArrowheads="1"/>
          </p:cNvSpPr>
          <p:nvPr/>
        </p:nvSpPr>
        <p:spPr bwMode="auto">
          <a:xfrm>
            <a:off x="6293985" y="1543629"/>
            <a:ext cx="685800" cy="152400"/>
          </a:xfrm>
          <a:prstGeom prst="rect">
            <a:avLst/>
          </a:prstGeom>
          <a:solidFill>
            <a:srgbClr val="CCFFCC"/>
          </a:solidFill>
          <a:ln w="9525">
            <a:solidFill>
              <a:schemeClr val="tx1"/>
            </a:solidFill>
            <a:miter lim="800000"/>
            <a:headEnd/>
            <a:tailEnd/>
          </a:ln>
          <a:effectLst/>
        </p:spPr>
        <p:txBody>
          <a:bodyPr wrap="none" anchor="ctr"/>
          <a:lstStyle/>
          <a:p>
            <a:pPr algn="ctr"/>
            <a:endParaRPr lang="en-US" sz="1000">
              <a:latin typeface="+mn-lt"/>
            </a:endParaRPr>
          </a:p>
        </p:txBody>
      </p:sp>
      <p:sp>
        <p:nvSpPr>
          <p:cNvPr id="50" name="Rectangle 58">
            <a:extLst>
              <a:ext uri="{FF2B5EF4-FFF2-40B4-BE49-F238E27FC236}">
                <a16:creationId xmlns:a16="http://schemas.microsoft.com/office/drawing/2014/main" id="{6E787B7A-2C73-C318-1912-3A3EB619AA3D}"/>
              </a:ext>
            </a:extLst>
          </p:cNvPr>
          <p:cNvSpPr>
            <a:spLocks noChangeArrowheads="1"/>
          </p:cNvSpPr>
          <p:nvPr/>
        </p:nvSpPr>
        <p:spPr bwMode="auto">
          <a:xfrm>
            <a:off x="6293985" y="1696029"/>
            <a:ext cx="685800" cy="152400"/>
          </a:xfrm>
          <a:prstGeom prst="rect">
            <a:avLst/>
          </a:prstGeom>
          <a:solidFill>
            <a:srgbClr val="CCFFCC"/>
          </a:solidFill>
          <a:ln w="9525">
            <a:solidFill>
              <a:schemeClr val="tx1"/>
            </a:solidFill>
            <a:miter lim="800000"/>
            <a:headEnd/>
            <a:tailEnd/>
          </a:ln>
          <a:effectLst/>
        </p:spPr>
        <p:txBody>
          <a:bodyPr wrap="none" anchor="ctr"/>
          <a:lstStyle/>
          <a:p>
            <a:pPr algn="ctr"/>
            <a:endParaRPr lang="en-US" sz="1000">
              <a:latin typeface="+mn-lt"/>
            </a:endParaRPr>
          </a:p>
        </p:txBody>
      </p:sp>
      <p:sp>
        <p:nvSpPr>
          <p:cNvPr id="51" name="Rectangle 59">
            <a:extLst>
              <a:ext uri="{FF2B5EF4-FFF2-40B4-BE49-F238E27FC236}">
                <a16:creationId xmlns:a16="http://schemas.microsoft.com/office/drawing/2014/main" id="{1ABF4583-80FF-17C5-351A-B509BE379C1D}"/>
              </a:ext>
            </a:extLst>
          </p:cNvPr>
          <p:cNvSpPr>
            <a:spLocks noChangeArrowheads="1"/>
          </p:cNvSpPr>
          <p:nvPr/>
        </p:nvSpPr>
        <p:spPr bwMode="auto">
          <a:xfrm>
            <a:off x="6293985" y="1848429"/>
            <a:ext cx="685800" cy="152400"/>
          </a:xfrm>
          <a:prstGeom prst="rect">
            <a:avLst/>
          </a:prstGeom>
          <a:solidFill>
            <a:srgbClr val="CCFFCC"/>
          </a:solidFill>
          <a:ln w="9525">
            <a:solidFill>
              <a:schemeClr val="tx1"/>
            </a:solidFill>
            <a:miter lim="800000"/>
            <a:headEnd/>
            <a:tailEnd/>
          </a:ln>
          <a:effectLst/>
        </p:spPr>
        <p:txBody>
          <a:bodyPr wrap="none" anchor="ctr"/>
          <a:lstStyle/>
          <a:p>
            <a:pPr algn="ctr"/>
            <a:endParaRPr lang="en-US" sz="1000">
              <a:latin typeface="+mn-lt"/>
            </a:endParaRPr>
          </a:p>
        </p:txBody>
      </p:sp>
      <p:sp>
        <p:nvSpPr>
          <p:cNvPr id="52" name="Rectangle 60">
            <a:extLst>
              <a:ext uri="{FF2B5EF4-FFF2-40B4-BE49-F238E27FC236}">
                <a16:creationId xmlns:a16="http://schemas.microsoft.com/office/drawing/2014/main" id="{4E8A7844-2A26-1C7A-3D70-4185AE53671F}"/>
              </a:ext>
            </a:extLst>
          </p:cNvPr>
          <p:cNvSpPr>
            <a:spLocks noChangeArrowheads="1"/>
          </p:cNvSpPr>
          <p:nvPr/>
        </p:nvSpPr>
        <p:spPr bwMode="auto">
          <a:xfrm>
            <a:off x="6293985" y="2000829"/>
            <a:ext cx="685800" cy="152400"/>
          </a:xfrm>
          <a:prstGeom prst="rect">
            <a:avLst/>
          </a:prstGeom>
          <a:solidFill>
            <a:srgbClr val="CCFFCC"/>
          </a:solidFill>
          <a:ln w="9525">
            <a:solidFill>
              <a:schemeClr val="tx1"/>
            </a:solidFill>
            <a:miter lim="800000"/>
            <a:headEnd/>
            <a:tailEnd/>
          </a:ln>
          <a:effectLst/>
        </p:spPr>
        <p:txBody>
          <a:bodyPr wrap="none" anchor="ctr"/>
          <a:lstStyle/>
          <a:p>
            <a:pPr algn="ctr"/>
            <a:endParaRPr lang="en-US" sz="1000">
              <a:latin typeface="+mn-lt"/>
            </a:endParaRPr>
          </a:p>
        </p:txBody>
      </p:sp>
      <p:sp>
        <p:nvSpPr>
          <p:cNvPr id="53" name="Rectangle 61">
            <a:extLst>
              <a:ext uri="{FF2B5EF4-FFF2-40B4-BE49-F238E27FC236}">
                <a16:creationId xmlns:a16="http://schemas.microsoft.com/office/drawing/2014/main" id="{D1BF4A56-2380-B815-84D1-46940AE61D84}"/>
              </a:ext>
            </a:extLst>
          </p:cNvPr>
          <p:cNvSpPr>
            <a:spLocks noChangeArrowheads="1"/>
          </p:cNvSpPr>
          <p:nvPr/>
        </p:nvSpPr>
        <p:spPr bwMode="auto">
          <a:xfrm>
            <a:off x="6293985" y="2153229"/>
            <a:ext cx="685800" cy="152400"/>
          </a:xfrm>
          <a:prstGeom prst="rect">
            <a:avLst/>
          </a:prstGeom>
          <a:solidFill>
            <a:srgbClr val="CCFFCC"/>
          </a:solidFill>
          <a:ln w="9525">
            <a:solidFill>
              <a:schemeClr val="tx1"/>
            </a:solidFill>
            <a:miter lim="800000"/>
            <a:headEnd/>
            <a:tailEnd/>
          </a:ln>
          <a:effectLst/>
        </p:spPr>
        <p:txBody>
          <a:bodyPr wrap="none" anchor="ctr"/>
          <a:lstStyle/>
          <a:p>
            <a:pPr algn="ctr"/>
            <a:endParaRPr lang="en-US" sz="1000">
              <a:latin typeface="+mn-lt"/>
            </a:endParaRPr>
          </a:p>
        </p:txBody>
      </p:sp>
      <p:sp>
        <p:nvSpPr>
          <p:cNvPr id="54" name="Text Box 62">
            <a:extLst>
              <a:ext uri="{FF2B5EF4-FFF2-40B4-BE49-F238E27FC236}">
                <a16:creationId xmlns:a16="http://schemas.microsoft.com/office/drawing/2014/main" id="{F88E3ACA-F324-D921-0B7B-7984C3E474F5}"/>
              </a:ext>
            </a:extLst>
          </p:cNvPr>
          <p:cNvSpPr txBox="1">
            <a:spLocks noChangeArrowheads="1"/>
          </p:cNvSpPr>
          <p:nvPr/>
        </p:nvSpPr>
        <p:spPr bwMode="auto">
          <a:xfrm>
            <a:off x="6055706" y="804186"/>
            <a:ext cx="1665841" cy="300082"/>
          </a:xfrm>
          <a:prstGeom prst="rect">
            <a:avLst/>
          </a:prstGeom>
          <a:noFill/>
          <a:ln w="9525">
            <a:noFill/>
            <a:miter lim="800000"/>
            <a:headEnd/>
            <a:tailEnd/>
          </a:ln>
          <a:effectLst/>
        </p:spPr>
        <p:txBody>
          <a:bodyPr wrap="none">
            <a:spAutoFit/>
          </a:bodyPr>
          <a:lstStyle/>
          <a:p>
            <a:r>
              <a:rPr lang="en-US" dirty="0">
                <a:latin typeface="+mn-lt"/>
              </a:rPr>
              <a:t>Register File (ARF)</a:t>
            </a:r>
          </a:p>
        </p:txBody>
      </p:sp>
      <p:sp>
        <p:nvSpPr>
          <p:cNvPr id="55" name="Rectangle 63">
            <a:extLst>
              <a:ext uri="{FF2B5EF4-FFF2-40B4-BE49-F238E27FC236}">
                <a16:creationId xmlns:a16="http://schemas.microsoft.com/office/drawing/2014/main" id="{2895663B-40A5-50FD-DCD7-1334B2AF311E}"/>
              </a:ext>
            </a:extLst>
          </p:cNvPr>
          <p:cNvSpPr>
            <a:spLocks noChangeArrowheads="1"/>
          </p:cNvSpPr>
          <p:nvPr/>
        </p:nvSpPr>
        <p:spPr bwMode="auto">
          <a:xfrm>
            <a:off x="4840682" y="1072010"/>
            <a:ext cx="381000" cy="152400"/>
          </a:xfrm>
          <a:prstGeom prst="rect">
            <a:avLst/>
          </a:prstGeom>
          <a:solidFill>
            <a:srgbClr val="FFFF99"/>
          </a:solidFill>
          <a:ln w="9525">
            <a:solidFill>
              <a:schemeClr val="tx1"/>
            </a:solidFill>
            <a:miter lim="800000"/>
            <a:headEnd/>
            <a:tailEnd/>
          </a:ln>
          <a:effectLst/>
        </p:spPr>
        <p:txBody>
          <a:bodyPr wrap="none" anchor="ctr"/>
          <a:lstStyle/>
          <a:p>
            <a:pPr algn="ctr"/>
            <a:endParaRPr lang="en-US" sz="1000">
              <a:latin typeface="+mn-lt"/>
            </a:endParaRPr>
          </a:p>
        </p:txBody>
      </p:sp>
      <p:sp>
        <p:nvSpPr>
          <p:cNvPr id="56" name="Rectangle 64">
            <a:extLst>
              <a:ext uri="{FF2B5EF4-FFF2-40B4-BE49-F238E27FC236}">
                <a16:creationId xmlns:a16="http://schemas.microsoft.com/office/drawing/2014/main" id="{C8C473E7-E080-DD87-A9C4-75031A275D68}"/>
              </a:ext>
            </a:extLst>
          </p:cNvPr>
          <p:cNvSpPr>
            <a:spLocks noChangeArrowheads="1"/>
          </p:cNvSpPr>
          <p:nvPr/>
        </p:nvSpPr>
        <p:spPr bwMode="auto">
          <a:xfrm>
            <a:off x="4840682" y="1224410"/>
            <a:ext cx="381000" cy="152400"/>
          </a:xfrm>
          <a:prstGeom prst="rect">
            <a:avLst/>
          </a:prstGeom>
          <a:solidFill>
            <a:srgbClr val="FFFF99"/>
          </a:solidFill>
          <a:ln w="9525">
            <a:solidFill>
              <a:schemeClr val="tx1"/>
            </a:solidFill>
            <a:miter lim="800000"/>
            <a:headEnd/>
            <a:tailEnd/>
          </a:ln>
          <a:effectLst/>
        </p:spPr>
        <p:txBody>
          <a:bodyPr wrap="none" anchor="ctr"/>
          <a:lstStyle/>
          <a:p>
            <a:pPr algn="ctr"/>
            <a:endParaRPr lang="en-US" sz="1000">
              <a:latin typeface="+mn-lt"/>
            </a:endParaRPr>
          </a:p>
        </p:txBody>
      </p:sp>
      <p:sp>
        <p:nvSpPr>
          <p:cNvPr id="57" name="Rectangle 65">
            <a:extLst>
              <a:ext uri="{FF2B5EF4-FFF2-40B4-BE49-F238E27FC236}">
                <a16:creationId xmlns:a16="http://schemas.microsoft.com/office/drawing/2014/main" id="{E6D243D4-0F9F-6BD3-C0E3-F47EBF3B7062}"/>
              </a:ext>
            </a:extLst>
          </p:cNvPr>
          <p:cNvSpPr>
            <a:spLocks noChangeArrowheads="1"/>
          </p:cNvSpPr>
          <p:nvPr/>
        </p:nvSpPr>
        <p:spPr bwMode="auto">
          <a:xfrm>
            <a:off x="4840682" y="1376810"/>
            <a:ext cx="381000" cy="152400"/>
          </a:xfrm>
          <a:prstGeom prst="rect">
            <a:avLst/>
          </a:prstGeom>
          <a:solidFill>
            <a:srgbClr val="FFFF99"/>
          </a:solidFill>
          <a:ln w="9525">
            <a:solidFill>
              <a:schemeClr val="tx1"/>
            </a:solidFill>
            <a:miter lim="800000"/>
            <a:headEnd/>
            <a:tailEnd/>
          </a:ln>
          <a:effectLst/>
        </p:spPr>
        <p:txBody>
          <a:bodyPr wrap="none" anchor="ctr"/>
          <a:lstStyle/>
          <a:p>
            <a:pPr algn="ctr"/>
            <a:endParaRPr lang="en-US" sz="1000">
              <a:latin typeface="+mn-lt"/>
            </a:endParaRPr>
          </a:p>
        </p:txBody>
      </p:sp>
      <p:sp>
        <p:nvSpPr>
          <p:cNvPr id="58" name="Rectangle 66">
            <a:extLst>
              <a:ext uri="{FF2B5EF4-FFF2-40B4-BE49-F238E27FC236}">
                <a16:creationId xmlns:a16="http://schemas.microsoft.com/office/drawing/2014/main" id="{A9142595-FD1D-6E81-E5ED-88AFAA880BAC}"/>
              </a:ext>
            </a:extLst>
          </p:cNvPr>
          <p:cNvSpPr>
            <a:spLocks noChangeArrowheads="1"/>
          </p:cNvSpPr>
          <p:nvPr/>
        </p:nvSpPr>
        <p:spPr bwMode="auto">
          <a:xfrm>
            <a:off x="4840682" y="1529210"/>
            <a:ext cx="381000" cy="152400"/>
          </a:xfrm>
          <a:prstGeom prst="rect">
            <a:avLst/>
          </a:prstGeom>
          <a:solidFill>
            <a:srgbClr val="FFFF99"/>
          </a:solidFill>
          <a:ln w="9525">
            <a:solidFill>
              <a:schemeClr val="tx1"/>
            </a:solidFill>
            <a:miter lim="800000"/>
            <a:headEnd/>
            <a:tailEnd/>
          </a:ln>
          <a:effectLst/>
        </p:spPr>
        <p:txBody>
          <a:bodyPr wrap="none" anchor="ctr"/>
          <a:lstStyle/>
          <a:p>
            <a:pPr algn="ctr"/>
            <a:endParaRPr lang="en-US" sz="1000">
              <a:latin typeface="+mn-lt"/>
            </a:endParaRPr>
          </a:p>
        </p:txBody>
      </p:sp>
      <p:sp>
        <p:nvSpPr>
          <p:cNvPr id="59" name="Rectangle 67">
            <a:extLst>
              <a:ext uri="{FF2B5EF4-FFF2-40B4-BE49-F238E27FC236}">
                <a16:creationId xmlns:a16="http://schemas.microsoft.com/office/drawing/2014/main" id="{9746D55E-8F81-192A-505C-3868E2DC5D09}"/>
              </a:ext>
            </a:extLst>
          </p:cNvPr>
          <p:cNvSpPr>
            <a:spLocks noChangeArrowheads="1"/>
          </p:cNvSpPr>
          <p:nvPr/>
        </p:nvSpPr>
        <p:spPr bwMode="auto">
          <a:xfrm>
            <a:off x="4840682" y="1681610"/>
            <a:ext cx="381000" cy="152400"/>
          </a:xfrm>
          <a:prstGeom prst="rect">
            <a:avLst/>
          </a:prstGeom>
          <a:solidFill>
            <a:srgbClr val="FFFF99"/>
          </a:solidFill>
          <a:ln w="9525">
            <a:solidFill>
              <a:schemeClr val="tx1"/>
            </a:solidFill>
            <a:miter lim="800000"/>
            <a:headEnd/>
            <a:tailEnd/>
          </a:ln>
          <a:effectLst/>
        </p:spPr>
        <p:txBody>
          <a:bodyPr wrap="none" anchor="ctr"/>
          <a:lstStyle/>
          <a:p>
            <a:pPr algn="ctr"/>
            <a:endParaRPr lang="en-US" sz="1000">
              <a:latin typeface="+mn-lt"/>
            </a:endParaRPr>
          </a:p>
        </p:txBody>
      </p:sp>
      <p:sp>
        <p:nvSpPr>
          <p:cNvPr id="60" name="Rectangle 68">
            <a:extLst>
              <a:ext uri="{FF2B5EF4-FFF2-40B4-BE49-F238E27FC236}">
                <a16:creationId xmlns:a16="http://schemas.microsoft.com/office/drawing/2014/main" id="{75B67221-8F12-EBDF-6F14-27E77265DAD1}"/>
              </a:ext>
            </a:extLst>
          </p:cNvPr>
          <p:cNvSpPr>
            <a:spLocks noChangeArrowheads="1"/>
          </p:cNvSpPr>
          <p:nvPr/>
        </p:nvSpPr>
        <p:spPr bwMode="auto">
          <a:xfrm>
            <a:off x="4840682" y="1834010"/>
            <a:ext cx="381000" cy="152400"/>
          </a:xfrm>
          <a:prstGeom prst="rect">
            <a:avLst/>
          </a:prstGeom>
          <a:solidFill>
            <a:srgbClr val="FFFF99"/>
          </a:solidFill>
          <a:ln w="9525">
            <a:solidFill>
              <a:schemeClr val="tx1"/>
            </a:solidFill>
            <a:miter lim="800000"/>
            <a:headEnd/>
            <a:tailEnd/>
          </a:ln>
          <a:effectLst/>
        </p:spPr>
        <p:txBody>
          <a:bodyPr wrap="none" anchor="ctr"/>
          <a:lstStyle/>
          <a:p>
            <a:pPr algn="ctr"/>
            <a:endParaRPr lang="en-US" sz="1000">
              <a:latin typeface="+mn-lt"/>
            </a:endParaRPr>
          </a:p>
        </p:txBody>
      </p:sp>
      <p:sp>
        <p:nvSpPr>
          <p:cNvPr id="61" name="Rectangle 69">
            <a:extLst>
              <a:ext uri="{FF2B5EF4-FFF2-40B4-BE49-F238E27FC236}">
                <a16:creationId xmlns:a16="http://schemas.microsoft.com/office/drawing/2014/main" id="{52764EAE-3D5C-658E-F70C-A9126FE8DF2B}"/>
              </a:ext>
            </a:extLst>
          </p:cNvPr>
          <p:cNvSpPr>
            <a:spLocks noChangeArrowheads="1"/>
          </p:cNvSpPr>
          <p:nvPr/>
        </p:nvSpPr>
        <p:spPr bwMode="auto">
          <a:xfrm>
            <a:off x="4840682" y="1986410"/>
            <a:ext cx="381000" cy="152400"/>
          </a:xfrm>
          <a:prstGeom prst="rect">
            <a:avLst/>
          </a:prstGeom>
          <a:solidFill>
            <a:srgbClr val="FFFF99"/>
          </a:solidFill>
          <a:ln w="9525">
            <a:solidFill>
              <a:schemeClr val="tx1"/>
            </a:solidFill>
            <a:miter lim="800000"/>
            <a:headEnd/>
            <a:tailEnd/>
          </a:ln>
          <a:effectLst/>
        </p:spPr>
        <p:txBody>
          <a:bodyPr wrap="none" anchor="ctr"/>
          <a:lstStyle/>
          <a:p>
            <a:pPr algn="ctr"/>
            <a:endParaRPr lang="en-US" sz="1000">
              <a:latin typeface="+mn-lt"/>
            </a:endParaRPr>
          </a:p>
        </p:txBody>
      </p:sp>
      <p:sp>
        <p:nvSpPr>
          <p:cNvPr id="62" name="Rectangle 70">
            <a:extLst>
              <a:ext uri="{FF2B5EF4-FFF2-40B4-BE49-F238E27FC236}">
                <a16:creationId xmlns:a16="http://schemas.microsoft.com/office/drawing/2014/main" id="{46B28845-7508-2988-81AA-431D8A27114E}"/>
              </a:ext>
            </a:extLst>
          </p:cNvPr>
          <p:cNvSpPr>
            <a:spLocks noChangeArrowheads="1"/>
          </p:cNvSpPr>
          <p:nvPr/>
        </p:nvSpPr>
        <p:spPr bwMode="auto">
          <a:xfrm>
            <a:off x="4840682" y="2138810"/>
            <a:ext cx="381000" cy="152400"/>
          </a:xfrm>
          <a:prstGeom prst="rect">
            <a:avLst/>
          </a:prstGeom>
          <a:solidFill>
            <a:srgbClr val="FFFF99"/>
          </a:solidFill>
          <a:ln w="9525">
            <a:solidFill>
              <a:schemeClr val="tx1"/>
            </a:solidFill>
            <a:miter lim="800000"/>
            <a:headEnd/>
            <a:tailEnd/>
          </a:ln>
          <a:effectLst/>
        </p:spPr>
        <p:txBody>
          <a:bodyPr wrap="none" anchor="ctr"/>
          <a:lstStyle/>
          <a:p>
            <a:pPr algn="ctr"/>
            <a:endParaRPr lang="en-US" sz="1000">
              <a:latin typeface="+mn-lt"/>
            </a:endParaRPr>
          </a:p>
        </p:txBody>
      </p:sp>
      <p:sp>
        <p:nvSpPr>
          <p:cNvPr id="63" name="Text Box 71">
            <a:extLst>
              <a:ext uri="{FF2B5EF4-FFF2-40B4-BE49-F238E27FC236}">
                <a16:creationId xmlns:a16="http://schemas.microsoft.com/office/drawing/2014/main" id="{43DE9C8E-E645-5191-B42C-5FE593F9EFD3}"/>
              </a:ext>
            </a:extLst>
          </p:cNvPr>
          <p:cNvSpPr txBox="1">
            <a:spLocks noChangeArrowheads="1"/>
          </p:cNvSpPr>
          <p:nvPr/>
        </p:nvSpPr>
        <p:spPr bwMode="auto">
          <a:xfrm>
            <a:off x="4782781" y="817494"/>
            <a:ext cx="496803" cy="369332"/>
          </a:xfrm>
          <a:prstGeom prst="rect">
            <a:avLst/>
          </a:prstGeom>
          <a:noFill/>
          <a:ln w="9525">
            <a:noFill/>
            <a:miter lim="800000"/>
            <a:headEnd/>
            <a:tailEnd/>
          </a:ln>
          <a:effectLst/>
        </p:spPr>
        <p:txBody>
          <a:bodyPr wrap="none">
            <a:spAutoFit/>
          </a:bodyPr>
          <a:lstStyle/>
          <a:p>
            <a:r>
              <a:rPr lang="en-US" dirty="0">
                <a:latin typeface="+mn-lt"/>
              </a:rPr>
              <a:t>RAT</a:t>
            </a:r>
          </a:p>
        </p:txBody>
      </p:sp>
      <p:sp>
        <p:nvSpPr>
          <p:cNvPr id="64" name="Rectangle 72">
            <a:extLst>
              <a:ext uri="{FF2B5EF4-FFF2-40B4-BE49-F238E27FC236}">
                <a16:creationId xmlns:a16="http://schemas.microsoft.com/office/drawing/2014/main" id="{95327D78-39E4-1489-398D-ABB9DBCD531F}"/>
              </a:ext>
            </a:extLst>
          </p:cNvPr>
          <p:cNvSpPr>
            <a:spLocks noChangeArrowheads="1"/>
          </p:cNvSpPr>
          <p:nvPr/>
        </p:nvSpPr>
        <p:spPr bwMode="auto">
          <a:xfrm>
            <a:off x="6524359" y="24478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65" name="Rectangle 73">
            <a:extLst>
              <a:ext uri="{FF2B5EF4-FFF2-40B4-BE49-F238E27FC236}">
                <a16:creationId xmlns:a16="http://schemas.microsoft.com/office/drawing/2014/main" id="{A5871B8B-307C-2B9D-207C-2F52A04DED38}"/>
              </a:ext>
            </a:extLst>
          </p:cNvPr>
          <p:cNvSpPr>
            <a:spLocks noChangeArrowheads="1"/>
          </p:cNvSpPr>
          <p:nvPr/>
        </p:nvSpPr>
        <p:spPr bwMode="auto">
          <a:xfrm>
            <a:off x="6829159" y="24478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66" name="Rectangle 74">
            <a:extLst>
              <a:ext uri="{FF2B5EF4-FFF2-40B4-BE49-F238E27FC236}">
                <a16:creationId xmlns:a16="http://schemas.microsoft.com/office/drawing/2014/main" id="{B21ED735-B50A-BB37-E113-9C4BE98443E0}"/>
              </a:ext>
            </a:extLst>
          </p:cNvPr>
          <p:cNvSpPr>
            <a:spLocks noChangeArrowheads="1"/>
          </p:cNvSpPr>
          <p:nvPr/>
        </p:nvSpPr>
        <p:spPr bwMode="auto">
          <a:xfrm>
            <a:off x="7438759" y="24478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67" name="Rectangle 75">
            <a:extLst>
              <a:ext uri="{FF2B5EF4-FFF2-40B4-BE49-F238E27FC236}">
                <a16:creationId xmlns:a16="http://schemas.microsoft.com/office/drawing/2014/main" id="{DFBC5E11-36AA-5C20-3766-AF7B1AAA0BFD}"/>
              </a:ext>
            </a:extLst>
          </p:cNvPr>
          <p:cNvSpPr>
            <a:spLocks noChangeArrowheads="1"/>
          </p:cNvSpPr>
          <p:nvPr/>
        </p:nvSpPr>
        <p:spPr bwMode="auto">
          <a:xfrm>
            <a:off x="8048359" y="24478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68" name="Rectangle 76">
            <a:extLst>
              <a:ext uri="{FF2B5EF4-FFF2-40B4-BE49-F238E27FC236}">
                <a16:creationId xmlns:a16="http://schemas.microsoft.com/office/drawing/2014/main" id="{E500D32B-570B-D18E-CCC6-B3AEEEB4485A}"/>
              </a:ext>
            </a:extLst>
          </p:cNvPr>
          <p:cNvSpPr>
            <a:spLocks noChangeArrowheads="1"/>
          </p:cNvSpPr>
          <p:nvPr/>
        </p:nvSpPr>
        <p:spPr bwMode="auto">
          <a:xfrm>
            <a:off x="6524359" y="26002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69" name="Rectangle 77">
            <a:extLst>
              <a:ext uri="{FF2B5EF4-FFF2-40B4-BE49-F238E27FC236}">
                <a16:creationId xmlns:a16="http://schemas.microsoft.com/office/drawing/2014/main" id="{6362CD39-96CB-E88F-2BD7-8EF7A664C910}"/>
              </a:ext>
            </a:extLst>
          </p:cNvPr>
          <p:cNvSpPr>
            <a:spLocks noChangeArrowheads="1"/>
          </p:cNvSpPr>
          <p:nvPr/>
        </p:nvSpPr>
        <p:spPr bwMode="auto">
          <a:xfrm>
            <a:off x="6829159" y="26002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70" name="Rectangle 78">
            <a:extLst>
              <a:ext uri="{FF2B5EF4-FFF2-40B4-BE49-F238E27FC236}">
                <a16:creationId xmlns:a16="http://schemas.microsoft.com/office/drawing/2014/main" id="{ACDF23D8-FA57-B12B-227A-D920774D2328}"/>
              </a:ext>
            </a:extLst>
          </p:cNvPr>
          <p:cNvSpPr>
            <a:spLocks noChangeArrowheads="1"/>
          </p:cNvSpPr>
          <p:nvPr/>
        </p:nvSpPr>
        <p:spPr bwMode="auto">
          <a:xfrm>
            <a:off x="7438759" y="26002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71" name="Rectangle 79">
            <a:extLst>
              <a:ext uri="{FF2B5EF4-FFF2-40B4-BE49-F238E27FC236}">
                <a16:creationId xmlns:a16="http://schemas.microsoft.com/office/drawing/2014/main" id="{36F74A2C-5EAE-3C1D-4CEC-B3E82FBFEFF2}"/>
              </a:ext>
            </a:extLst>
          </p:cNvPr>
          <p:cNvSpPr>
            <a:spLocks noChangeArrowheads="1"/>
          </p:cNvSpPr>
          <p:nvPr/>
        </p:nvSpPr>
        <p:spPr bwMode="auto">
          <a:xfrm>
            <a:off x="8048359" y="26002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72" name="Rectangle 80">
            <a:extLst>
              <a:ext uri="{FF2B5EF4-FFF2-40B4-BE49-F238E27FC236}">
                <a16:creationId xmlns:a16="http://schemas.microsoft.com/office/drawing/2014/main" id="{53ED6D92-F091-03D5-4B1C-69401F85B477}"/>
              </a:ext>
            </a:extLst>
          </p:cNvPr>
          <p:cNvSpPr>
            <a:spLocks noChangeArrowheads="1"/>
          </p:cNvSpPr>
          <p:nvPr/>
        </p:nvSpPr>
        <p:spPr bwMode="auto">
          <a:xfrm>
            <a:off x="6524359" y="27526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73" name="Rectangle 81">
            <a:extLst>
              <a:ext uri="{FF2B5EF4-FFF2-40B4-BE49-F238E27FC236}">
                <a16:creationId xmlns:a16="http://schemas.microsoft.com/office/drawing/2014/main" id="{F81B25A0-C25A-96C6-6EC8-206B07CFAC07}"/>
              </a:ext>
            </a:extLst>
          </p:cNvPr>
          <p:cNvSpPr>
            <a:spLocks noChangeArrowheads="1"/>
          </p:cNvSpPr>
          <p:nvPr/>
        </p:nvSpPr>
        <p:spPr bwMode="auto">
          <a:xfrm>
            <a:off x="6829159" y="27526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74" name="Rectangle 82">
            <a:extLst>
              <a:ext uri="{FF2B5EF4-FFF2-40B4-BE49-F238E27FC236}">
                <a16:creationId xmlns:a16="http://schemas.microsoft.com/office/drawing/2014/main" id="{9B57A917-A473-AFC1-47AD-A543A393E48A}"/>
              </a:ext>
            </a:extLst>
          </p:cNvPr>
          <p:cNvSpPr>
            <a:spLocks noChangeArrowheads="1"/>
          </p:cNvSpPr>
          <p:nvPr/>
        </p:nvSpPr>
        <p:spPr bwMode="auto">
          <a:xfrm>
            <a:off x="7438759" y="27526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75" name="Rectangle 83">
            <a:extLst>
              <a:ext uri="{FF2B5EF4-FFF2-40B4-BE49-F238E27FC236}">
                <a16:creationId xmlns:a16="http://schemas.microsoft.com/office/drawing/2014/main" id="{3655B6F5-4A5C-4F69-BAA5-3E769EEAAC24}"/>
              </a:ext>
            </a:extLst>
          </p:cNvPr>
          <p:cNvSpPr>
            <a:spLocks noChangeArrowheads="1"/>
          </p:cNvSpPr>
          <p:nvPr/>
        </p:nvSpPr>
        <p:spPr bwMode="auto">
          <a:xfrm>
            <a:off x="8048359" y="27526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76" name="Rectangle 84">
            <a:extLst>
              <a:ext uri="{FF2B5EF4-FFF2-40B4-BE49-F238E27FC236}">
                <a16:creationId xmlns:a16="http://schemas.microsoft.com/office/drawing/2014/main" id="{19FD399A-E7FE-594A-BD35-5D76F3823E88}"/>
              </a:ext>
            </a:extLst>
          </p:cNvPr>
          <p:cNvSpPr>
            <a:spLocks noChangeArrowheads="1"/>
          </p:cNvSpPr>
          <p:nvPr/>
        </p:nvSpPr>
        <p:spPr bwMode="auto">
          <a:xfrm>
            <a:off x="6524359" y="29050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77" name="Rectangle 85">
            <a:extLst>
              <a:ext uri="{FF2B5EF4-FFF2-40B4-BE49-F238E27FC236}">
                <a16:creationId xmlns:a16="http://schemas.microsoft.com/office/drawing/2014/main" id="{02D63D10-DE58-57BB-4B89-E383AFC02492}"/>
              </a:ext>
            </a:extLst>
          </p:cNvPr>
          <p:cNvSpPr>
            <a:spLocks noChangeArrowheads="1"/>
          </p:cNvSpPr>
          <p:nvPr/>
        </p:nvSpPr>
        <p:spPr bwMode="auto">
          <a:xfrm>
            <a:off x="6829159" y="29050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78" name="Rectangle 86">
            <a:extLst>
              <a:ext uri="{FF2B5EF4-FFF2-40B4-BE49-F238E27FC236}">
                <a16:creationId xmlns:a16="http://schemas.microsoft.com/office/drawing/2014/main" id="{914BC844-1F47-3B98-B0D5-EB2EEC879623}"/>
              </a:ext>
            </a:extLst>
          </p:cNvPr>
          <p:cNvSpPr>
            <a:spLocks noChangeArrowheads="1"/>
          </p:cNvSpPr>
          <p:nvPr/>
        </p:nvSpPr>
        <p:spPr bwMode="auto">
          <a:xfrm>
            <a:off x="7438759" y="29050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79" name="Rectangle 87">
            <a:extLst>
              <a:ext uri="{FF2B5EF4-FFF2-40B4-BE49-F238E27FC236}">
                <a16:creationId xmlns:a16="http://schemas.microsoft.com/office/drawing/2014/main" id="{E31ED48E-42EB-D952-F61B-EA4DF3A58FE9}"/>
              </a:ext>
            </a:extLst>
          </p:cNvPr>
          <p:cNvSpPr>
            <a:spLocks noChangeArrowheads="1"/>
          </p:cNvSpPr>
          <p:nvPr/>
        </p:nvSpPr>
        <p:spPr bwMode="auto">
          <a:xfrm>
            <a:off x="8048359" y="29050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80" name="Rectangle 88">
            <a:extLst>
              <a:ext uri="{FF2B5EF4-FFF2-40B4-BE49-F238E27FC236}">
                <a16:creationId xmlns:a16="http://schemas.microsoft.com/office/drawing/2014/main" id="{C26E2F9E-83F3-12D0-0D1C-0F9BDB94E9E3}"/>
              </a:ext>
            </a:extLst>
          </p:cNvPr>
          <p:cNvSpPr>
            <a:spLocks noChangeArrowheads="1"/>
          </p:cNvSpPr>
          <p:nvPr/>
        </p:nvSpPr>
        <p:spPr bwMode="auto">
          <a:xfrm>
            <a:off x="6524359" y="30574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81" name="Rectangle 89">
            <a:extLst>
              <a:ext uri="{FF2B5EF4-FFF2-40B4-BE49-F238E27FC236}">
                <a16:creationId xmlns:a16="http://schemas.microsoft.com/office/drawing/2014/main" id="{F964353D-0FE1-81B3-5CD4-B197AD026E42}"/>
              </a:ext>
            </a:extLst>
          </p:cNvPr>
          <p:cNvSpPr>
            <a:spLocks noChangeArrowheads="1"/>
          </p:cNvSpPr>
          <p:nvPr/>
        </p:nvSpPr>
        <p:spPr bwMode="auto">
          <a:xfrm>
            <a:off x="6829159" y="30574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82" name="Rectangle 90">
            <a:extLst>
              <a:ext uri="{FF2B5EF4-FFF2-40B4-BE49-F238E27FC236}">
                <a16:creationId xmlns:a16="http://schemas.microsoft.com/office/drawing/2014/main" id="{8BE89EC0-3F04-87A9-82C6-C445DAFE87EB}"/>
              </a:ext>
            </a:extLst>
          </p:cNvPr>
          <p:cNvSpPr>
            <a:spLocks noChangeArrowheads="1"/>
          </p:cNvSpPr>
          <p:nvPr/>
        </p:nvSpPr>
        <p:spPr bwMode="auto">
          <a:xfrm>
            <a:off x="7438759" y="30574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83" name="Rectangle 91">
            <a:extLst>
              <a:ext uri="{FF2B5EF4-FFF2-40B4-BE49-F238E27FC236}">
                <a16:creationId xmlns:a16="http://schemas.microsoft.com/office/drawing/2014/main" id="{54079D85-2383-BF44-C487-0FB12AC2F59E}"/>
              </a:ext>
            </a:extLst>
          </p:cNvPr>
          <p:cNvSpPr>
            <a:spLocks noChangeArrowheads="1"/>
          </p:cNvSpPr>
          <p:nvPr/>
        </p:nvSpPr>
        <p:spPr bwMode="auto">
          <a:xfrm>
            <a:off x="8048359" y="30574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84" name="Rectangle 92">
            <a:extLst>
              <a:ext uri="{FF2B5EF4-FFF2-40B4-BE49-F238E27FC236}">
                <a16:creationId xmlns:a16="http://schemas.microsoft.com/office/drawing/2014/main" id="{F6BF3DD3-4A72-D422-3273-32756D226A75}"/>
              </a:ext>
            </a:extLst>
          </p:cNvPr>
          <p:cNvSpPr>
            <a:spLocks noChangeArrowheads="1"/>
          </p:cNvSpPr>
          <p:nvPr/>
        </p:nvSpPr>
        <p:spPr bwMode="auto">
          <a:xfrm>
            <a:off x="6524359" y="32098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85" name="Rectangle 93">
            <a:extLst>
              <a:ext uri="{FF2B5EF4-FFF2-40B4-BE49-F238E27FC236}">
                <a16:creationId xmlns:a16="http://schemas.microsoft.com/office/drawing/2014/main" id="{58B309D3-5BAD-AC49-7096-C5B98BA4761A}"/>
              </a:ext>
            </a:extLst>
          </p:cNvPr>
          <p:cNvSpPr>
            <a:spLocks noChangeArrowheads="1"/>
          </p:cNvSpPr>
          <p:nvPr/>
        </p:nvSpPr>
        <p:spPr bwMode="auto">
          <a:xfrm>
            <a:off x="6829159" y="32098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86" name="Rectangle 94">
            <a:extLst>
              <a:ext uri="{FF2B5EF4-FFF2-40B4-BE49-F238E27FC236}">
                <a16:creationId xmlns:a16="http://schemas.microsoft.com/office/drawing/2014/main" id="{1B593239-6D76-D0E0-E4D9-042800AE3E1D}"/>
              </a:ext>
            </a:extLst>
          </p:cNvPr>
          <p:cNvSpPr>
            <a:spLocks noChangeArrowheads="1"/>
          </p:cNvSpPr>
          <p:nvPr/>
        </p:nvSpPr>
        <p:spPr bwMode="auto">
          <a:xfrm>
            <a:off x="7438759" y="32098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87" name="Rectangle 95">
            <a:extLst>
              <a:ext uri="{FF2B5EF4-FFF2-40B4-BE49-F238E27FC236}">
                <a16:creationId xmlns:a16="http://schemas.microsoft.com/office/drawing/2014/main" id="{9C3AD45C-178D-086F-D283-FCD842B216BA}"/>
              </a:ext>
            </a:extLst>
          </p:cNvPr>
          <p:cNvSpPr>
            <a:spLocks noChangeArrowheads="1"/>
          </p:cNvSpPr>
          <p:nvPr/>
        </p:nvSpPr>
        <p:spPr bwMode="auto">
          <a:xfrm>
            <a:off x="8048359" y="32098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88" name="Rectangle 96">
            <a:extLst>
              <a:ext uri="{FF2B5EF4-FFF2-40B4-BE49-F238E27FC236}">
                <a16:creationId xmlns:a16="http://schemas.microsoft.com/office/drawing/2014/main" id="{0BF4BDB8-9D16-A0DE-4994-D1379D4F0670}"/>
              </a:ext>
            </a:extLst>
          </p:cNvPr>
          <p:cNvSpPr>
            <a:spLocks noChangeArrowheads="1"/>
          </p:cNvSpPr>
          <p:nvPr/>
        </p:nvSpPr>
        <p:spPr bwMode="auto">
          <a:xfrm>
            <a:off x="6524359" y="33622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89" name="Rectangle 97">
            <a:extLst>
              <a:ext uri="{FF2B5EF4-FFF2-40B4-BE49-F238E27FC236}">
                <a16:creationId xmlns:a16="http://schemas.microsoft.com/office/drawing/2014/main" id="{D2B94A41-F0EC-786E-5084-736C97E191B5}"/>
              </a:ext>
            </a:extLst>
          </p:cNvPr>
          <p:cNvSpPr>
            <a:spLocks noChangeArrowheads="1"/>
          </p:cNvSpPr>
          <p:nvPr/>
        </p:nvSpPr>
        <p:spPr bwMode="auto">
          <a:xfrm>
            <a:off x="6829159" y="33622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90" name="Rectangle 98">
            <a:extLst>
              <a:ext uri="{FF2B5EF4-FFF2-40B4-BE49-F238E27FC236}">
                <a16:creationId xmlns:a16="http://schemas.microsoft.com/office/drawing/2014/main" id="{9EA491ED-7846-131C-1B5E-7963B7AA7A98}"/>
              </a:ext>
            </a:extLst>
          </p:cNvPr>
          <p:cNvSpPr>
            <a:spLocks noChangeArrowheads="1"/>
          </p:cNvSpPr>
          <p:nvPr/>
        </p:nvSpPr>
        <p:spPr bwMode="auto">
          <a:xfrm>
            <a:off x="7438759" y="33622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91" name="Rectangle 99">
            <a:extLst>
              <a:ext uri="{FF2B5EF4-FFF2-40B4-BE49-F238E27FC236}">
                <a16:creationId xmlns:a16="http://schemas.microsoft.com/office/drawing/2014/main" id="{141288FA-6D35-3B26-C7D1-FF6F2FDA1187}"/>
              </a:ext>
            </a:extLst>
          </p:cNvPr>
          <p:cNvSpPr>
            <a:spLocks noChangeArrowheads="1"/>
          </p:cNvSpPr>
          <p:nvPr/>
        </p:nvSpPr>
        <p:spPr bwMode="auto">
          <a:xfrm>
            <a:off x="8048359" y="33622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92" name="Rectangle 100">
            <a:extLst>
              <a:ext uri="{FF2B5EF4-FFF2-40B4-BE49-F238E27FC236}">
                <a16:creationId xmlns:a16="http://schemas.microsoft.com/office/drawing/2014/main" id="{F2F59B54-2EF1-C834-3B29-6E6FDDE0F30C}"/>
              </a:ext>
            </a:extLst>
          </p:cNvPr>
          <p:cNvSpPr>
            <a:spLocks noChangeArrowheads="1"/>
          </p:cNvSpPr>
          <p:nvPr/>
        </p:nvSpPr>
        <p:spPr bwMode="auto">
          <a:xfrm>
            <a:off x="6524359" y="35146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93" name="Rectangle 101">
            <a:extLst>
              <a:ext uri="{FF2B5EF4-FFF2-40B4-BE49-F238E27FC236}">
                <a16:creationId xmlns:a16="http://schemas.microsoft.com/office/drawing/2014/main" id="{825F36CD-C3E0-C052-2976-6C4FC904B864}"/>
              </a:ext>
            </a:extLst>
          </p:cNvPr>
          <p:cNvSpPr>
            <a:spLocks noChangeArrowheads="1"/>
          </p:cNvSpPr>
          <p:nvPr/>
        </p:nvSpPr>
        <p:spPr bwMode="auto">
          <a:xfrm>
            <a:off x="6829159" y="35146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94" name="Rectangle 102">
            <a:extLst>
              <a:ext uri="{FF2B5EF4-FFF2-40B4-BE49-F238E27FC236}">
                <a16:creationId xmlns:a16="http://schemas.microsoft.com/office/drawing/2014/main" id="{BB1B94EC-974A-3492-C88C-374C950D0F8E}"/>
              </a:ext>
            </a:extLst>
          </p:cNvPr>
          <p:cNvSpPr>
            <a:spLocks noChangeArrowheads="1"/>
          </p:cNvSpPr>
          <p:nvPr/>
        </p:nvSpPr>
        <p:spPr bwMode="auto">
          <a:xfrm>
            <a:off x="7438759" y="35146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95" name="Rectangle 103">
            <a:extLst>
              <a:ext uri="{FF2B5EF4-FFF2-40B4-BE49-F238E27FC236}">
                <a16:creationId xmlns:a16="http://schemas.microsoft.com/office/drawing/2014/main" id="{48C63F7D-95DE-39F3-D98F-14C8CE590D2E}"/>
              </a:ext>
            </a:extLst>
          </p:cNvPr>
          <p:cNvSpPr>
            <a:spLocks noChangeArrowheads="1"/>
          </p:cNvSpPr>
          <p:nvPr/>
        </p:nvSpPr>
        <p:spPr bwMode="auto">
          <a:xfrm>
            <a:off x="8048359" y="35146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96" name="Rectangle 104">
            <a:extLst>
              <a:ext uri="{FF2B5EF4-FFF2-40B4-BE49-F238E27FC236}">
                <a16:creationId xmlns:a16="http://schemas.microsoft.com/office/drawing/2014/main" id="{F22AF269-8C41-E3BD-F734-5A9A802DB1C3}"/>
              </a:ext>
            </a:extLst>
          </p:cNvPr>
          <p:cNvSpPr>
            <a:spLocks noChangeArrowheads="1"/>
          </p:cNvSpPr>
          <p:nvPr/>
        </p:nvSpPr>
        <p:spPr bwMode="auto">
          <a:xfrm>
            <a:off x="6524359" y="36670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97" name="Rectangle 105">
            <a:extLst>
              <a:ext uri="{FF2B5EF4-FFF2-40B4-BE49-F238E27FC236}">
                <a16:creationId xmlns:a16="http://schemas.microsoft.com/office/drawing/2014/main" id="{F90EAB83-8F76-67AE-D0F2-B1A447FB6DD8}"/>
              </a:ext>
            </a:extLst>
          </p:cNvPr>
          <p:cNvSpPr>
            <a:spLocks noChangeArrowheads="1"/>
          </p:cNvSpPr>
          <p:nvPr/>
        </p:nvSpPr>
        <p:spPr bwMode="auto">
          <a:xfrm>
            <a:off x="6829159" y="36670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98" name="Rectangle 106">
            <a:extLst>
              <a:ext uri="{FF2B5EF4-FFF2-40B4-BE49-F238E27FC236}">
                <a16:creationId xmlns:a16="http://schemas.microsoft.com/office/drawing/2014/main" id="{8C125A8E-D7B7-9AFF-DE61-DF2CEE065D8B}"/>
              </a:ext>
            </a:extLst>
          </p:cNvPr>
          <p:cNvSpPr>
            <a:spLocks noChangeArrowheads="1"/>
          </p:cNvSpPr>
          <p:nvPr/>
        </p:nvSpPr>
        <p:spPr bwMode="auto">
          <a:xfrm>
            <a:off x="7438759" y="36670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99" name="Rectangle 107">
            <a:extLst>
              <a:ext uri="{FF2B5EF4-FFF2-40B4-BE49-F238E27FC236}">
                <a16:creationId xmlns:a16="http://schemas.microsoft.com/office/drawing/2014/main" id="{AF7821FF-0CD1-C54A-1B6A-1F185EED3B04}"/>
              </a:ext>
            </a:extLst>
          </p:cNvPr>
          <p:cNvSpPr>
            <a:spLocks noChangeArrowheads="1"/>
          </p:cNvSpPr>
          <p:nvPr/>
        </p:nvSpPr>
        <p:spPr bwMode="auto">
          <a:xfrm>
            <a:off x="8048359" y="36670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00" name="Rectangle 108">
            <a:extLst>
              <a:ext uri="{FF2B5EF4-FFF2-40B4-BE49-F238E27FC236}">
                <a16:creationId xmlns:a16="http://schemas.microsoft.com/office/drawing/2014/main" id="{E627E48A-50CE-B2AB-F9C2-82FB45F683AA}"/>
              </a:ext>
            </a:extLst>
          </p:cNvPr>
          <p:cNvSpPr>
            <a:spLocks noChangeArrowheads="1"/>
          </p:cNvSpPr>
          <p:nvPr/>
        </p:nvSpPr>
        <p:spPr bwMode="auto">
          <a:xfrm>
            <a:off x="6524359" y="38194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01" name="Rectangle 109">
            <a:extLst>
              <a:ext uri="{FF2B5EF4-FFF2-40B4-BE49-F238E27FC236}">
                <a16:creationId xmlns:a16="http://schemas.microsoft.com/office/drawing/2014/main" id="{5DF64466-A85D-0CF7-A11A-B4F716D0C301}"/>
              </a:ext>
            </a:extLst>
          </p:cNvPr>
          <p:cNvSpPr>
            <a:spLocks noChangeArrowheads="1"/>
          </p:cNvSpPr>
          <p:nvPr/>
        </p:nvSpPr>
        <p:spPr bwMode="auto">
          <a:xfrm>
            <a:off x="6829159" y="38194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02" name="Rectangle 110">
            <a:extLst>
              <a:ext uri="{FF2B5EF4-FFF2-40B4-BE49-F238E27FC236}">
                <a16:creationId xmlns:a16="http://schemas.microsoft.com/office/drawing/2014/main" id="{0187F096-2596-6C1A-4481-6BC5F9A117C7}"/>
              </a:ext>
            </a:extLst>
          </p:cNvPr>
          <p:cNvSpPr>
            <a:spLocks noChangeArrowheads="1"/>
          </p:cNvSpPr>
          <p:nvPr/>
        </p:nvSpPr>
        <p:spPr bwMode="auto">
          <a:xfrm>
            <a:off x="7438759" y="38194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03" name="Rectangle 111">
            <a:extLst>
              <a:ext uri="{FF2B5EF4-FFF2-40B4-BE49-F238E27FC236}">
                <a16:creationId xmlns:a16="http://schemas.microsoft.com/office/drawing/2014/main" id="{680B7A6C-9FD4-3337-BBDE-C285382166E4}"/>
              </a:ext>
            </a:extLst>
          </p:cNvPr>
          <p:cNvSpPr>
            <a:spLocks noChangeArrowheads="1"/>
          </p:cNvSpPr>
          <p:nvPr/>
        </p:nvSpPr>
        <p:spPr bwMode="auto">
          <a:xfrm>
            <a:off x="8048359" y="38194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04" name="Rectangle 112">
            <a:extLst>
              <a:ext uri="{FF2B5EF4-FFF2-40B4-BE49-F238E27FC236}">
                <a16:creationId xmlns:a16="http://schemas.microsoft.com/office/drawing/2014/main" id="{71392CC0-CBFE-7774-4EE0-4DB01D97F035}"/>
              </a:ext>
            </a:extLst>
          </p:cNvPr>
          <p:cNvSpPr>
            <a:spLocks noChangeArrowheads="1"/>
          </p:cNvSpPr>
          <p:nvPr/>
        </p:nvSpPr>
        <p:spPr bwMode="auto">
          <a:xfrm>
            <a:off x="6524359" y="39718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05" name="Rectangle 113">
            <a:extLst>
              <a:ext uri="{FF2B5EF4-FFF2-40B4-BE49-F238E27FC236}">
                <a16:creationId xmlns:a16="http://schemas.microsoft.com/office/drawing/2014/main" id="{BBA3A088-3017-01D2-D10D-A8261EB189EF}"/>
              </a:ext>
            </a:extLst>
          </p:cNvPr>
          <p:cNvSpPr>
            <a:spLocks noChangeArrowheads="1"/>
          </p:cNvSpPr>
          <p:nvPr/>
        </p:nvSpPr>
        <p:spPr bwMode="auto">
          <a:xfrm>
            <a:off x="6829159" y="39718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06" name="Rectangle 114">
            <a:extLst>
              <a:ext uri="{FF2B5EF4-FFF2-40B4-BE49-F238E27FC236}">
                <a16:creationId xmlns:a16="http://schemas.microsoft.com/office/drawing/2014/main" id="{C4FEB52A-7616-12CC-F131-EDEE0620579B}"/>
              </a:ext>
            </a:extLst>
          </p:cNvPr>
          <p:cNvSpPr>
            <a:spLocks noChangeArrowheads="1"/>
          </p:cNvSpPr>
          <p:nvPr/>
        </p:nvSpPr>
        <p:spPr bwMode="auto">
          <a:xfrm>
            <a:off x="7438759" y="39718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07" name="Rectangle 115">
            <a:extLst>
              <a:ext uri="{FF2B5EF4-FFF2-40B4-BE49-F238E27FC236}">
                <a16:creationId xmlns:a16="http://schemas.microsoft.com/office/drawing/2014/main" id="{719B92DE-60F1-BBEC-AA17-30D4E117ED0A}"/>
              </a:ext>
            </a:extLst>
          </p:cNvPr>
          <p:cNvSpPr>
            <a:spLocks noChangeArrowheads="1"/>
          </p:cNvSpPr>
          <p:nvPr/>
        </p:nvSpPr>
        <p:spPr bwMode="auto">
          <a:xfrm>
            <a:off x="8048359" y="39718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08" name="Rectangle 116">
            <a:extLst>
              <a:ext uri="{FF2B5EF4-FFF2-40B4-BE49-F238E27FC236}">
                <a16:creationId xmlns:a16="http://schemas.microsoft.com/office/drawing/2014/main" id="{8319E325-68DE-7F7C-4C63-0DFA26F6C304}"/>
              </a:ext>
            </a:extLst>
          </p:cNvPr>
          <p:cNvSpPr>
            <a:spLocks noChangeArrowheads="1"/>
          </p:cNvSpPr>
          <p:nvPr/>
        </p:nvSpPr>
        <p:spPr bwMode="auto">
          <a:xfrm>
            <a:off x="6524359" y="41242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09" name="Rectangle 117">
            <a:extLst>
              <a:ext uri="{FF2B5EF4-FFF2-40B4-BE49-F238E27FC236}">
                <a16:creationId xmlns:a16="http://schemas.microsoft.com/office/drawing/2014/main" id="{9E4FB768-45B1-6372-3A6F-A009F697B691}"/>
              </a:ext>
            </a:extLst>
          </p:cNvPr>
          <p:cNvSpPr>
            <a:spLocks noChangeArrowheads="1"/>
          </p:cNvSpPr>
          <p:nvPr/>
        </p:nvSpPr>
        <p:spPr bwMode="auto">
          <a:xfrm>
            <a:off x="6829159" y="41242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10" name="Rectangle 118">
            <a:extLst>
              <a:ext uri="{FF2B5EF4-FFF2-40B4-BE49-F238E27FC236}">
                <a16:creationId xmlns:a16="http://schemas.microsoft.com/office/drawing/2014/main" id="{B5FA8DAF-F37E-4B2A-7C1B-78989CF86C08}"/>
              </a:ext>
            </a:extLst>
          </p:cNvPr>
          <p:cNvSpPr>
            <a:spLocks noChangeArrowheads="1"/>
          </p:cNvSpPr>
          <p:nvPr/>
        </p:nvSpPr>
        <p:spPr bwMode="auto">
          <a:xfrm>
            <a:off x="7438759" y="41242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11" name="Rectangle 119">
            <a:extLst>
              <a:ext uri="{FF2B5EF4-FFF2-40B4-BE49-F238E27FC236}">
                <a16:creationId xmlns:a16="http://schemas.microsoft.com/office/drawing/2014/main" id="{0E1125EE-8C45-3FD4-E106-0753265B3B94}"/>
              </a:ext>
            </a:extLst>
          </p:cNvPr>
          <p:cNvSpPr>
            <a:spLocks noChangeArrowheads="1"/>
          </p:cNvSpPr>
          <p:nvPr/>
        </p:nvSpPr>
        <p:spPr bwMode="auto">
          <a:xfrm>
            <a:off x="8048359" y="41242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12" name="Rectangle 120">
            <a:extLst>
              <a:ext uri="{FF2B5EF4-FFF2-40B4-BE49-F238E27FC236}">
                <a16:creationId xmlns:a16="http://schemas.microsoft.com/office/drawing/2014/main" id="{A275CD6B-AF41-6420-5699-C5C2C3E496B4}"/>
              </a:ext>
            </a:extLst>
          </p:cNvPr>
          <p:cNvSpPr>
            <a:spLocks noChangeArrowheads="1"/>
          </p:cNvSpPr>
          <p:nvPr/>
        </p:nvSpPr>
        <p:spPr bwMode="auto">
          <a:xfrm>
            <a:off x="6524359" y="42766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13" name="Rectangle 121">
            <a:extLst>
              <a:ext uri="{FF2B5EF4-FFF2-40B4-BE49-F238E27FC236}">
                <a16:creationId xmlns:a16="http://schemas.microsoft.com/office/drawing/2014/main" id="{10EFB4D2-1A47-B750-4153-9D2DE238C419}"/>
              </a:ext>
            </a:extLst>
          </p:cNvPr>
          <p:cNvSpPr>
            <a:spLocks noChangeArrowheads="1"/>
          </p:cNvSpPr>
          <p:nvPr/>
        </p:nvSpPr>
        <p:spPr bwMode="auto">
          <a:xfrm>
            <a:off x="6829159" y="42766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14" name="Rectangle 122">
            <a:extLst>
              <a:ext uri="{FF2B5EF4-FFF2-40B4-BE49-F238E27FC236}">
                <a16:creationId xmlns:a16="http://schemas.microsoft.com/office/drawing/2014/main" id="{EF58F779-2534-45AF-7947-E82D9EA1BF66}"/>
              </a:ext>
            </a:extLst>
          </p:cNvPr>
          <p:cNvSpPr>
            <a:spLocks noChangeArrowheads="1"/>
          </p:cNvSpPr>
          <p:nvPr/>
        </p:nvSpPr>
        <p:spPr bwMode="auto">
          <a:xfrm>
            <a:off x="7438759" y="42766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15" name="Rectangle 123">
            <a:extLst>
              <a:ext uri="{FF2B5EF4-FFF2-40B4-BE49-F238E27FC236}">
                <a16:creationId xmlns:a16="http://schemas.microsoft.com/office/drawing/2014/main" id="{D2D6881D-26C9-CE7D-93B1-12C5A0EF2412}"/>
              </a:ext>
            </a:extLst>
          </p:cNvPr>
          <p:cNvSpPr>
            <a:spLocks noChangeArrowheads="1"/>
          </p:cNvSpPr>
          <p:nvPr/>
        </p:nvSpPr>
        <p:spPr bwMode="auto">
          <a:xfrm>
            <a:off x="8048359" y="42766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16" name="Rectangle 124">
            <a:extLst>
              <a:ext uri="{FF2B5EF4-FFF2-40B4-BE49-F238E27FC236}">
                <a16:creationId xmlns:a16="http://schemas.microsoft.com/office/drawing/2014/main" id="{71957D00-FFBD-9DE1-4F2B-884F8D8A7B5A}"/>
              </a:ext>
            </a:extLst>
          </p:cNvPr>
          <p:cNvSpPr>
            <a:spLocks noChangeArrowheads="1"/>
          </p:cNvSpPr>
          <p:nvPr/>
        </p:nvSpPr>
        <p:spPr bwMode="auto">
          <a:xfrm>
            <a:off x="6524359" y="44290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17" name="Rectangle 125">
            <a:extLst>
              <a:ext uri="{FF2B5EF4-FFF2-40B4-BE49-F238E27FC236}">
                <a16:creationId xmlns:a16="http://schemas.microsoft.com/office/drawing/2014/main" id="{BC8E442B-74B7-C42C-BA9D-A724494506A3}"/>
              </a:ext>
            </a:extLst>
          </p:cNvPr>
          <p:cNvSpPr>
            <a:spLocks noChangeArrowheads="1"/>
          </p:cNvSpPr>
          <p:nvPr/>
        </p:nvSpPr>
        <p:spPr bwMode="auto">
          <a:xfrm>
            <a:off x="6829159" y="44290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18" name="Rectangle 126">
            <a:extLst>
              <a:ext uri="{FF2B5EF4-FFF2-40B4-BE49-F238E27FC236}">
                <a16:creationId xmlns:a16="http://schemas.microsoft.com/office/drawing/2014/main" id="{D8D5559C-3170-2C46-1CD7-661D56D36CA6}"/>
              </a:ext>
            </a:extLst>
          </p:cNvPr>
          <p:cNvSpPr>
            <a:spLocks noChangeArrowheads="1"/>
          </p:cNvSpPr>
          <p:nvPr/>
        </p:nvSpPr>
        <p:spPr bwMode="auto">
          <a:xfrm>
            <a:off x="7438759" y="44290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19" name="Rectangle 127">
            <a:extLst>
              <a:ext uri="{FF2B5EF4-FFF2-40B4-BE49-F238E27FC236}">
                <a16:creationId xmlns:a16="http://schemas.microsoft.com/office/drawing/2014/main" id="{ADDC9F24-1303-B6F4-2E2F-213CACA40174}"/>
              </a:ext>
            </a:extLst>
          </p:cNvPr>
          <p:cNvSpPr>
            <a:spLocks noChangeArrowheads="1"/>
          </p:cNvSpPr>
          <p:nvPr/>
        </p:nvSpPr>
        <p:spPr bwMode="auto">
          <a:xfrm>
            <a:off x="8048359" y="44290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20" name="Rectangle 128">
            <a:extLst>
              <a:ext uri="{FF2B5EF4-FFF2-40B4-BE49-F238E27FC236}">
                <a16:creationId xmlns:a16="http://schemas.microsoft.com/office/drawing/2014/main" id="{228F49E8-57EB-4B3A-E3C7-0ACAD0B4B1EF}"/>
              </a:ext>
            </a:extLst>
          </p:cNvPr>
          <p:cNvSpPr>
            <a:spLocks noChangeArrowheads="1"/>
          </p:cNvSpPr>
          <p:nvPr/>
        </p:nvSpPr>
        <p:spPr bwMode="auto">
          <a:xfrm>
            <a:off x="6524359" y="4581415"/>
            <a:ext cx="3048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21" name="Rectangle 129">
            <a:extLst>
              <a:ext uri="{FF2B5EF4-FFF2-40B4-BE49-F238E27FC236}">
                <a16:creationId xmlns:a16="http://schemas.microsoft.com/office/drawing/2014/main" id="{D7DDECD5-4BE0-AE8E-63D2-E456584654FE}"/>
              </a:ext>
            </a:extLst>
          </p:cNvPr>
          <p:cNvSpPr>
            <a:spLocks noChangeArrowheads="1"/>
          </p:cNvSpPr>
          <p:nvPr/>
        </p:nvSpPr>
        <p:spPr bwMode="auto">
          <a:xfrm>
            <a:off x="6829159" y="45814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22" name="Rectangle 130">
            <a:extLst>
              <a:ext uri="{FF2B5EF4-FFF2-40B4-BE49-F238E27FC236}">
                <a16:creationId xmlns:a16="http://schemas.microsoft.com/office/drawing/2014/main" id="{8EBD5041-8F30-1691-9C00-F65B7192970C}"/>
              </a:ext>
            </a:extLst>
          </p:cNvPr>
          <p:cNvSpPr>
            <a:spLocks noChangeArrowheads="1"/>
          </p:cNvSpPr>
          <p:nvPr/>
        </p:nvSpPr>
        <p:spPr bwMode="auto">
          <a:xfrm>
            <a:off x="7438759" y="4581415"/>
            <a:ext cx="609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23" name="Rectangle 131">
            <a:extLst>
              <a:ext uri="{FF2B5EF4-FFF2-40B4-BE49-F238E27FC236}">
                <a16:creationId xmlns:a16="http://schemas.microsoft.com/office/drawing/2014/main" id="{2335C03F-BA94-4E20-6AA8-AABD4802F200}"/>
              </a:ext>
            </a:extLst>
          </p:cNvPr>
          <p:cNvSpPr>
            <a:spLocks noChangeArrowheads="1"/>
          </p:cNvSpPr>
          <p:nvPr/>
        </p:nvSpPr>
        <p:spPr bwMode="auto">
          <a:xfrm>
            <a:off x="8048359" y="4581415"/>
            <a:ext cx="228600" cy="152400"/>
          </a:xfrm>
          <a:prstGeom prst="rect">
            <a:avLst/>
          </a:prstGeom>
          <a:solidFill>
            <a:srgbClr val="FFCC99"/>
          </a:solidFill>
          <a:ln w="9525">
            <a:solidFill>
              <a:schemeClr val="tx1"/>
            </a:solidFill>
            <a:miter lim="800000"/>
            <a:headEnd/>
            <a:tailEnd/>
          </a:ln>
          <a:effectLst/>
        </p:spPr>
        <p:txBody>
          <a:bodyPr wrap="none" anchor="ctr"/>
          <a:lstStyle/>
          <a:p>
            <a:endParaRPr lang="en-US">
              <a:latin typeface="+mn-lt"/>
            </a:endParaRPr>
          </a:p>
        </p:txBody>
      </p:sp>
      <p:sp>
        <p:nvSpPr>
          <p:cNvPr id="124" name="Rectangle 132">
            <a:extLst>
              <a:ext uri="{FF2B5EF4-FFF2-40B4-BE49-F238E27FC236}">
                <a16:creationId xmlns:a16="http://schemas.microsoft.com/office/drawing/2014/main" id="{872E0047-547C-4621-EDD1-8EFFD73ECA13}"/>
              </a:ext>
            </a:extLst>
          </p:cNvPr>
          <p:cNvSpPr>
            <a:spLocks noChangeArrowheads="1"/>
          </p:cNvSpPr>
          <p:nvPr/>
        </p:nvSpPr>
        <p:spPr bwMode="auto">
          <a:xfrm>
            <a:off x="6524359" y="4733815"/>
            <a:ext cx="304800" cy="152400"/>
          </a:xfrm>
          <a:prstGeom prst="rect">
            <a:avLst/>
          </a:prstGeom>
          <a:solidFill>
            <a:srgbClr val="FFCC99"/>
          </a:solidFill>
          <a:ln w="9525">
            <a:solidFill>
              <a:schemeClr val="tx1"/>
            </a:solidFill>
            <a:miter lim="800000"/>
            <a:headEnd/>
            <a:tailEnd/>
          </a:ln>
          <a:effectLst/>
        </p:spPr>
        <p:txBody>
          <a:bodyPr wrap="none" anchor="ctr"/>
          <a:lstStyle/>
          <a:p>
            <a:pPr algn="ctr"/>
            <a:r>
              <a:rPr lang="en-US" sz="1000">
                <a:latin typeface="+mn-lt"/>
              </a:rPr>
              <a:t>type</a:t>
            </a:r>
          </a:p>
        </p:txBody>
      </p:sp>
      <p:sp>
        <p:nvSpPr>
          <p:cNvPr id="125" name="Rectangle 133">
            <a:extLst>
              <a:ext uri="{FF2B5EF4-FFF2-40B4-BE49-F238E27FC236}">
                <a16:creationId xmlns:a16="http://schemas.microsoft.com/office/drawing/2014/main" id="{3FADD338-3784-EC2A-74C1-95BB52C03FFF}"/>
              </a:ext>
            </a:extLst>
          </p:cNvPr>
          <p:cNvSpPr>
            <a:spLocks noChangeArrowheads="1"/>
          </p:cNvSpPr>
          <p:nvPr/>
        </p:nvSpPr>
        <p:spPr bwMode="auto">
          <a:xfrm>
            <a:off x="6829159" y="4733815"/>
            <a:ext cx="609600" cy="152400"/>
          </a:xfrm>
          <a:prstGeom prst="rect">
            <a:avLst/>
          </a:prstGeom>
          <a:solidFill>
            <a:srgbClr val="FFCC99"/>
          </a:solidFill>
          <a:ln w="9525">
            <a:solidFill>
              <a:schemeClr val="tx1"/>
            </a:solidFill>
            <a:miter lim="800000"/>
            <a:headEnd/>
            <a:tailEnd/>
          </a:ln>
          <a:effectLst/>
        </p:spPr>
        <p:txBody>
          <a:bodyPr wrap="none" anchor="ctr"/>
          <a:lstStyle/>
          <a:p>
            <a:pPr algn="ctr"/>
            <a:r>
              <a:rPr lang="en-US" sz="1000">
                <a:latin typeface="+mn-lt"/>
              </a:rPr>
              <a:t>dest</a:t>
            </a:r>
          </a:p>
        </p:txBody>
      </p:sp>
      <p:sp>
        <p:nvSpPr>
          <p:cNvPr id="126" name="Rectangle 134">
            <a:extLst>
              <a:ext uri="{FF2B5EF4-FFF2-40B4-BE49-F238E27FC236}">
                <a16:creationId xmlns:a16="http://schemas.microsoft.com/office/drawing/2014/main" id="{3078D45E-D12F-49B8-9112-CCFE08CA3790}"/>
              </a:ext>
            </a:extLst>
          </p:cNvPr>
          <p:cNvSpPr>
            <a:spLocks noChangeArrowheads="1"/>
          </p:cNvSpPr>
          <p:nvPr/>
        </p:nvSpPr>
        <p:spPr bwMode="auto">
          <a:xfrm>
            <a:off x="7438759" y="4733815"/>
            <a:ext cx="609600" cy="152400"/>
          </a:xfrm>
          <a:prstGeom prst="rect">
            <a:avLst/>
          </a:prstGeom>
          <a:solidFill>
            <a:srgbClr val="FFCC99"/>
          </a:solidFill>
          <a:ln w="9525">
            <a:solidFill>
              <a:schemeClr val="tx1"/>
            </a:solidFill>
            <a:miter lim="800000"/>
            <a:headEnd/>
            <a:tailEnd/>
          </a:ln>
          <a:effectLst/>
        </p:spPr>
        <p:txBody>
          <a:bodyPr wrap="none" anchor="ctr"/>
          <a:lstStyle/>
          <a:p>
            <a:pPr algn="ctr"/>
            <a:r>
              <a:rPr lang="en-US" sz="1000">
                <a:latin typeface="+mn-lt"/>
              </a:rPr>
              <a:t>value</a:t>
            </a:r>
          </a:p>
        </p:txBody>
      </p:sp>
      <p:sp>
        <p:nvSpPr>
          <p:cNvPr id="127" name="Rectangle 135">
            <a:extLst>
              <a:ext uri="{FF2B5EF4-FFF2-40B4-BE49-F238E27FC236}">
                <a16:creationId xmlns:a16="http://schemas.microsoft.com/office/drawing/2014/main" id="{0040E164-3918-ED45-9387-22E9CAFF89A8}"/>
              </a:ext>
            </a:extLst>
          </p:cNvPr>
          <p:cNvSpPr>
            <a:spLocks noChangeArrowheads="1"/>
          </p:cNvSpPr>
          <p:nvPr/>
        </p:nvSpPr>
        <p:spPr bwMode="auto">
          <a:xfrm>
            <a:off x="8048359" y="4733815"/>
            <a:ext cx="228600" cy="152400"/>
          </a:xfrm>
          <a:prstGeom prst="rect">
            <a:avLst/>
          </a:prstGeom>
          <a:solidFill>
            <a:srgbClr val="FFCC99"/>
          </a:solidFill>
          <a:ln w="9525">
            <a:solidFill>
              <a:schemeClr val="tx1"/>
            </a:solidFill>
            <a:miter lim="800000"/>
            <a:headEnd/>
            <a:tailEnd/>
          </a:ln>
          <a:effectLst/>
        </p:spPr>
        <p:txBody>
          <a:bodyPr wrap="none" anchor="ctr"/>
          <a:lstStyle/>
          <a:p>
            <a:pPr algn="ctr"/>
            <a:r>
              <a:rPr lang="en-US" sz="1000" dirty="0">
                <a:latin typeface="+mn-lt"/>
              </a:rPr>
              <a:t>fin</a:t>
            </a:r>
          </a:p>
        </p:txBody>
      </p:sp>
      <p:sp>
        <p:nvSpPr>
          <p:cNvPr id="128" name="Text Box 136">
            <a:extLst>
              <a:ext uri="{FF2B5EF4-FFF2-40B4-BE49-F238E27FC236}">
                <a16:creationId xmlns:a16="http://schemas.microsoft.com/office/drawing/2014/main" id="{8B47539D-E57D-6788-DE4A-F5E95E42FEB5}"/>
              </a:ext>
            </a:extLst>
          </p:cNvPr>
          <p:cNvSpPr txBox="1">
            <a:spLocks noChangeArrowheads="1"/>
          </p:cNvSpPr>
          <p:nvPr/>
        </p:nvSpPr>
        <p:spPr bwMode="auto">
          <a:xfrm>
            <a:off x="7150858" y="2184846"/>
            <a:ext cx="548548" cy="369332"/>
          </a:xfrm>
          <a:prstGeom prst="rect">
            <a:avLst/>
          </a:prstGeom>
          <a:noFill/>
          <a:ln w="9525">
            <a:noFill/>
            <a:miter lim="800000"/>
            <a:headEnd/>
            <a:tailEnd/>
          </a:ln>
          <a:effectLst/>
        </p:spPr>
        <p:txBody>
          <a:bodyPr wrap="none">
            <a:spAutoFit/>
          </a:bodyPr>
          <a:lstStyle/>
          <a:p>
            <a:r>
              <a:rPr lang="en-US" dirty="0">
                <a:latin typeface="+mn-lt"/>
              </a:rPr>
              <a:t>ROB</a:t>
            </a:r>
          </a:p>
        </p:txBody>
      </p:sp>
      <p:cxnSp>
        <p:nvCxnSpPr>
          <p:cNvPr id="129" name="AutoShape 137">
            <a:extLst>
              <a:ext uri="{FF2B5EF4-FFF2-40B4-BE49-F238E27FC236}">
                <a16:creationId xmlns:a16="http://schemas.microsoft.com/office/drawing/2014/main" id="{1F01185A-5A4C-5625-D44A-75F2073336A8}"/>
              </a:ext>
            </a:extLst>
          </p:cNvPr>
          <p:cNvCxnSpPr>
            <a:cxnSpLocks noChangeShapeType="1"/>
            <a:stCxn id="55" idx="3"/>
            <a:endCxn id="46" idx="1"/>
          </p:cNvCxnSpPr>
          <p:nvPr/>
        </p:nvCxnSpPr>
        <p:spPr bwMode="auto">
          <a:xfrm>
            <a:off x="5221682" y="1148210"/>
            <a:ext cx="1072303" cy="14419"/>
          </a:xfrm>
          <a:prstGeom prst="straightConnector1">
            <a:avLst/>
          </a:prstGeom>
          <a:noFill/>
          <a:ln w="9525">
            <a:solidFill>
              <a:schemeClr val="tx1"/>
            </a:solidFill>
            <a:round/>
            <a:headEnd/>
            <a:tailEnd type="triangle" w="med" len="med"/>
          </a:ln>
          <a:effectLst/>
        </p:spPr>
      </p:cxnSp>
      <p:cxnSp>
        <p:nvCxnSpPr>
          <p:cNvPr id="130" name="AutoShape 138">
            <a:extLst>
              <a:ext uri="{FF2B5EF4-FFF2-40B4-BE49-F238E27FC236}">
                <a16:creationId xmlns:a16="http://schemas.microsoft.com/office/drawing/2014/main" id="{4616BBFE-B401-0FDB-B4CD-CE07A38F3F75}"/>
              </a:ext>
            </a:extLst>
          </p:cNvPr>
          <p:cNvCxnSpPr>
            <a:cxnSpLocks noChangeShapeType="1"/>
            <a:stCxn id="56" idx="3"/>
            <a:endCxn id="47" idx="1"/>
          </p:cNvCxnSpPr>
          <p:nvPr/>
        </p:nvCxnSpPr>
        <p:spPr bwMode="auto">
          <a:xfrm>
            <a:off x="5221682" y="1300610"/>
            <a:ext cx="1072303" cy="14419"/>
          </a:xfrm>
          <a:prstGeom prst="straightConnector1">
            <a:avLst/>
          </a:prstGeom>
          <a:noFill/>
          <a:ln w="9525">
            <a:solidFill>
              <a:schemeClr val="tx1"/>
            </a:solidFill>
            <a:round/>
            <a:headEnd/>
            <a:tailEnd type="triangle" w="med" len="med"/>
          </a:ln>
          <a:effectLst/>
        </p:spPr>
      </p:cxnSp>
      <p:cxnSp>
        <p:nvCxnSpPr>
          <p:cNvPr id="131" name="AutoShape 139">
            <a:extLst>
              <a:ext uri="{FF2B5EF4-FFF2-40B4-BE49-F238E27FC236}">
                <a16:creationId xmlns:a16="http://schemas.microsoft.com/office/drawing/2014/main" id="{FD8D6354-39B9-2E75-0ADE-CFD3564367FD}"/>
              </a:ext>
            </a:extLst>
          </p:cNvPr>
          <p:cNvCxnSpPr>
            <a:cxnSpLocks noChangeShapeType="1"/>
            <a:stCxn id="57" idx="3"/>
            <a:endCxn id="80" idx="1"/>
          </p:cNvCxnSpPr>
          <p:nvPr/>
        </p:nvCxnSpPr>
        <p:spPr bwMode="auto">
          <a:xfrm>
            <a:off x="5221682" y="1453010"/>
            <a:ext cx="1302677" cy="1680605"/>
          </a:xfrm>
          <a:prstGeom prst="curvedConnector3">
            <a:avLst>
              <a:gd name="adj1" fmla="val 50000"/>
            </a:avLst>
          </a:prstGeom>
          <a:noFill/>
          <a:ln w="9525">
            <a:solidFill>
              <a:schemeClr val="tx1"/>
            </a:solidFill>
            <a:round/>
            <a:headEnd/>
            <a:tailEnd type="triangle" w="med" len="med"/>
          </a:ln>
          <a:effectLst/>
        </p:spPr>
      </p:cxnSp>
      <p:cxnSp>
        <p:nvCxnSpPr>
          <p:cNvPr id="132" name="AutoShape 140">
            <a:extLst>
              <a:ext uri="{FF2B5EF4-FFF2-40B4-BE49-F238E27FC236}">
                <a16:creationId xmlns:a16="http://schemas.microsoft.com/office/drawing/2014/main" id="{48C06718-AB4F-4C3E-A785-6A1915CBFD6E}"/>
              </a:ext>
            </a:extLst>
          </p:cNvPr>
          <p:cNvCxnSpPr>
            <a:cxnSpLocks noChangeShapeType="1"/>
            <a:stCxn id="58" idx="3"/>
            <a:endCxn id="100" idx="1"/>
          </p:cNvCxnSpPr>
          <p:nvPr/>
        </p:nvCxnSpPr>
        <p:spPr bwMode="auto">
          <a:xfrm>
            <a:off x="5221682" y="1605410"/>
            <a:ext cx="1302677" cy="2290205"/>
          </a:xfrm>
          <a:prstGeom prst="curvedConnector3">
            <a:avLst>
              <a:gd name="adj1" fmla="val 50000"/>
            </a:avLst>
          </a:prstGeom>
          <a:noFill/>
          <a:ln w="9525">
            <a:solidFill>
              <a:schemeClr val="tx1"/>
            </a:solidFill>
            <a:round/>
            <a:headEnd/>
            <a:tailEnd type="triangle" w="med" len="med"/>
          </a:ln>
          <a:effectLst/>
        </p:spPr>
      </p:cxnSp>
      <p:cxnSp>
        <p:nvCxnSpPr>
          <p:cNvPr id="133" name="AutoShape 141">
            <a:extLst>
              <a:ext uri="{FF2B5EF4-FFF2-40B4-BE49-F238E27FC236}">
                <a16:creationId xmlns:a16="http://schemas.microsoft.com/office/drawing/2014/main" id="{86400D84-B068-52CE-BC81-58F81DCC3E20}"/>
              </a:ext>
            </a:extLst>
          </p:cNvPr>
          <p:cNvCxnSpPr>
            <a:cxnSpLocks noChangeShapeType="1"/>
            <a:stCxn id="59" idx="3"/>
            <a:endCxn id="50" idx="1"/>
          </p:cNvCxnSpPr>
          <p:nvPr/>
        </p:nvCxnSpPr>
        <p:spPr bwMode="auto">
          <a:xfrm>
            <a:off x="5221682" y="1757810"/>
            <a:ext cx="1072303" cy="14419"/>
          </a:xfrm>
          <a:prstGeom prst="straightConnector1">
            <a:avLst/>
          </a:prstGeom>
          <a:noFill/>
          <a:ln w="9525">
            <a:solidFill>
              <a:schemeClr val="tx1"/>
            </a:solidFill>
            <a:round/>
            <a:headEnd/>
            <a:tailEnd type="triangle" w="med" len="med"/>
          </a:ln>
          <a:effectLst/>
        </p:spPr>
      </p:cxnSp>
      <p:cxnSp>
        <p:nvCxnSpPr>
          <p:cNvPr id="134" name="AutoShape 142">
            <a:extLst>
              <a:ext uri="{FF2B5EF4-FFF2-40B4-BE49-F238E27FC236}">
                <a16:creationId xmlns:a16="http://schemas.microsoft.com/office/drawing/2014/main" id="{D8E7E57E-55F0-9871-0ACE-3FFC6F113EAC}"/>
              </a:ext>
            </a:extLst>
          </p:cNvPr>
          <p:cNvCxnSpPr>
            <a:cxnSpLocks noChangeShapeType="1"/>
            <a:stCxn id="60" idx="3"/>
            <a:endCxn id="72" idx="1"/>
          </p:cNvCxnSpPr>
          <p:nvPr/>
        </p:nvCxnSpPr>
        <p:spPr bwMode="auto">
          <a:xfrm>
            <a:off x="5221682" y="1910210"/>
            <a:ext cx="1302677" cy="918605"/>
          </a:xfrm>
          <a:prstGeom prst="curvedConnector3">
            <a:avLst>
              <a:gd name="adj1" fmla="val 50000"/>
            </a:avLst>
          </a:prstGeom>
          <a:noFill/>
          <a:ln w="9525">
            <a:solidFill>
              <a:schemeClr val="tx1"/>
            </a:solidFill>
            <a:round/>
            <a:headEnd/>
            <a:tailEnd type="triangle" w="med" len="med"/>
          </a:ln>
          <a:effectLst/>
        </p:spPr>
      </p:cxnSp>
      <p:cxnSp>
        <p:nvCxnSpPr>
          <p:cNvPr id="135" name="AutoShape 143">
            <a:extLst>
              <a:ext uri="{FF2B5EF4-FFF2-40B4-BE49-F238E27FC236}">
                <a16:creationId xmlns:a16="http://schemas.microsoft.com/office/drawing/2014/main" id="{5CCADF8D-6F11-5182-D576-2E811B2878C6}"/>
              </a:ext>
            </a:extLst>
          </p:cNvPr>
          <p:cNvCxnSpPr>
            <a:cxnSpLocks noChangeShapeType="1"/>
            <a:stCxn id="61" idx="3"/>
            <a:endCxn id="92" idx="1"/>
          </p:cNvCxnSpPr>
          <p:nvPr/>
        </p:nvCxnSpPr>
        <p:spPr bwMode="auto">
          <a:xfrm>
            <a:off x="5221682" y="2062610"/>
            <a:ext cx="1302677" cy="1528205"/>
          </a:xfrm>
          <a:prstGeom prst="curvedConnector3">
            <a:avLst>
              <a:gd name="adj1" fmla="val 50000"/>
            </a:avLst>
          </a:prstGeom>
          <a:noFill/>
          <a:ln w="9525">
            <a:solidFill>
              <a:schemeClr val="tx1"/>
            </a:solidFill>
            <a:round/>
            <a:headEnd/>
            <a:tailEnd type="triangle" w="med" len="med"/>
          </a:ln>
          <a:effectLst/>
        </p:spPr>
      </p:cxnSp>
      <p:cxnSp>
        <p:nvCxnSpPr>
          <p:cNvPr id="136" name="AutoShape 144">
            <a:extLst>
              <a:ext uri="{FF2B5EF4-FFF2-40B4-BE49-F238E27FC236}">
                <a16:creationId xmlns:a16="http://schemas.microsoft.com/office/drawing/2014/main" id="{8ED4DD5F-A266-7734-8BBE-2FE57504537B}"/>
              </a:ext>
            </a:extLst>
          </p:cNvPr>
          <p:cNvCxnSpPr>
            <a:cxnSpLocks noChangeShapeType="1"/>
            <a:stCxn id="62" idx="3"/>
            <a:endCxn id="88" idx="1"/>
          </p:cNvCxnSpPr>
          <p:nvPr/>
        </p:nvCxnSpPr>
        <p:spPr bwMode="auto">
          <a:xfrm>
            <a:off x="5221682" y="2215010"/>
            <a:ext cx="1302677" cy="1223405"/>
          </a:xfrm>
          <a:prstGeom prst="curvedConnector3">
            <a:avLst>
              <a:gd name="adj1" fmla="val 50000"/>
            </a:avLst>
          </a:prstGeom>
          <a:noFill/>
          <a:ln w="9525">
            <a:solidFill>
              <a:schemeClr val="tx1"/>
            </a:solidFill>
            <a:round/>
            <a:headEnd/>
            <a:tailEnd type="triangle" w="med" len="med"/>
          </a:ln>
          <a:effectLst/>
        </p:spPr>
      </p:cxnSp>
      <p:sp>
        <p:nvSpPr>
          <p:cNvPr id="137" name="Line 145">
            <a:extLst>
              <a:ext uri="{FF2B5EF4-FFF2-40B4-BE49-F238E27FC236}">
                <a16:creationId xmlns:a16="http://schemas.microsoft.com/office/drawing/2014/main" id="{E6BF5560-B76D-E3FA-8092-1E58626739E7}"/>
              </a:ext>
            </a:extLst>
          </p:cNvPr>
          <p:cNvSpPr>
            <a:spLocks noChangeShapeType="1"/>
          </p:cNvSpPr>
          <p:nvPr/>
        </p:nvSpPr>
        <p:spPr bwMode="auto">
          <a:xfrm flipH="1">
            <a:off x="8276959" y="2828815"/>
            <a:ext cx="228600" cy="0"/>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138" name="Text Box 146">
            <a:extLst>
              <a:ext uri="{FF2B5EF4-FFF2-40B4-BE49-F238E27FC236}">
                <a16:creationId xmlns:a16="http://schemas.microsoft.com/office/drawing/2014/main" id="{E638126A-355B-3505-50FC-F17EDBFA7275}"/>
              </a:ext>
            </a:extLst>
          </p:cNvPr>
          <p:cNvSpPr txBox="1">
            <a:spLocks noChangeArrowheads="1"/>
          </p:cNvSpPr>
          <p:nvPr/>
        </p:nvSpPr>
        <p:spPr bwMode="auto">
          <a:xfrm>
            <a:off x="8429359" y="2636728"/>
            <a:ext cx="788999" cy="369332"/>
          </a:xfrm>
          <a:prstGeom prst="rect">
            <a:avLst/>
          </a:prstGeom>
          <a:noFill/>
          <a:ln w="9525">
            <a:noFill/>
            <a:miter lim="800000"/>
            <a:headEnd/>
            <a:tailEnd/>
          </a:ln>
          <a:effectLst/>
        </p:spPr>
        <p:txBody>
          <a:bodyPr wrap="none">
            <a:spAutoFit/>
          </a:bodyPr>
          <a:lstStyle/>
          <a:p>
            <a:r>
              <a:rPr lang="en-US">
                <a:latin typeface="+mn-lt"/>
              </a:rPr>
              <a:t>“head”</a:t>
            </a:r>
          </a:p>
        </p:txBody>
      </p:sp>
      <p:sp>
        <p:nvSpPr>
          <p:cNvPr id="149" name="Line 145">
            <a:extLst>
              <a:ext uri="{FF2B5EF4-FFF2-40B4-BE49-F238E27FC236}">
                <a16:creationId xmlns:a16="http://schemas.microsoft.com/office/drawing/2014/main" id="{376295A1-5E10-4F2D-EFFD-C6C3691D4F88}"/>
              </a:ext>
            </a:extLst>
          </p:cNvPr>
          <p:cNvSpPr>
            <a:spLocks noChangeShapeType="1"/>
          </p:cNvSpPr>
          <p:nvPr/>
        </p:nvSpPr>
        <p:spPr bwMode="auto">
          <a:xfrm flipH="1">
            <a:off x="8276959" y="3903036"/>
            <a:ext cx="228600" cy="0"/>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150" name="Text Box 146">
            <a:extLst>
              <a:ext uri="{FF2B5EF4-FFF2-40B4-BE49-F238E27FC236}">
                <a16:creationId xmlns:a16="http://schemas.microsoft.com/office/drawing/2014/main" id="{CC3F91DB-07C8-8EB8-F7D7-7CD00650ADCA}"/>
              </a:ext>
            </a:extLst>
          </p:cNvPr>
          <p:cNvSpPr txBox="1">
            <a:spLocks noChangeArrowheads="1"/>
          </p:cNvSpPr>
          <p:nvPr/>
        </p:nvSpPr>
        <p:spPr bwMode="auto">
          <a:xfrm>
            <a:off x="8429359" y="3710949"/>
            <a:ext cx="521297" cy="300082"/>
          </a:xfrm>
          <a:prstGeom prst="rect">
            <a:avLst/>
          </a:prstGeom>
          <a:noFill/>
          <a:ln w="9525">
            <a:noFill/>
            <a:miter lim="800000"/>
            <a:headEnd/>
            <a:tailEnd/>
          </a:ln>
          <a:effectLst/>
        </p:spPr>
        <p:txBody>
          <a:bodyPr wrap="none">
            <a:spAutoFit/>
          </a:bodyPr>
          <a:lstStyle/>
          <a:p>
            <a:r>
              <a:rPr lang="en-US" dirty="0">
                <a:latin typeface="+mn-lt"/>
              </a:rPr>
              <a:t>“tail”</a:t>
            </a:r>
          </a:p>
        </p:txBody>
      </p:sp>
    </p:spTree>
    <p:extLst>
      <p:ext uri="{BB962C8B-B14F-4D97-AF65-F5344CB8AC3E}">
        <p14:creationId xmlns:p14="http://schemas.microsoft.com/office/powerpoint/2010/main" val="35056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7A4D0-E6F4-85F8-D604-8B9F5BEBBA1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562EE7-ED43-AE68-A9EF-CDC27DBBF824}"/>
              </a:ext>
            </a:extLst>
          </p:cNvPr>
          <p:cNvSpPr>
            <a:spLocks noGrp="1"/>
          </p:cNvSpPr>
          <p:nvPr>
            <p:ph type="sldNum" sz="quarter" idx="19"/>
          </p:nvPr>
        </p:nvSpPr>
        <p:spPr/>
        <p:txBody>
          <a:bodyPr/>
          <a:lstStyle/>
          <a:p>
            <a:fld id="{B6238B5B-F19C-E947-A0BC-87BD7983F871}" type="slidenum">
              <a:rPr lang="en-US" smtClean="0"/>
              <a:pPr/>
              <a:t>15</a:t>
            </a:fld>
            <a:endParaRPr lang="en-US" dirty="0"/>
          </a:p>
        </p:txBody>
      </p:sp>
      <p:sp>
        <p:nvSpPr>
          <p:cNvPr id="2" name="Title 4">
            <a:extLst>
              <a:ext uri="{FF2B5EF4-FFF2-40B4-BE49-F238E27FC236}">
                <a16:creationId xmlns:a16="http://schemas.microsoft.com/office/drawing/2014/main" id="{F78E7C1B-D719-CADC-F80A-2A9100533CA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Issue Stage</a:t>
            </a:r>
          </a:p>
        </p:txBody>
      </p:sp>
      <p:sp>
        <p:nvSpPr>
          <p:cNvPr id="5" name="Text Placeholder 1">
            <a:extLst>
              <a:ext uri="{FF2B5EF4-FFF2-40B4-BE49-F238E27FC236}">
                <a16:creationId xmlns:a16="http://schemas.microsoft.com/office/drawing/2014/main" id="{8891EE38-7AD3-FA11-3A85-F86DBC2D22D1}"/>
              </a:ext>
            </a:extLst>
          </p:cNvPr>
          <p:cNvSpPr txBox="1">
            <a:spLocks/>
          </p:cNvSpPr>
          <p:nvPr/>
        </p:nvSpPr>
        <p:spPr>
          <a:xfrm>
            <a:off x="640077" y="1000549"/>
            <a:ext cx="4133162" cy="30777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Read next instruction from buffer</a:t>
            </a:r>
          </a:p>
        </p:txBody>
      </p:sp>
      <p:sp>
        <p:nvSpPr>
          <p:cNvPr id="3" name="Rectangle 3">
            <a:extLst>
              <a:ext uri="{FF2B5EF4-FFF2-40B4-BE49-F238E27FC236}">
                <a16:creationId xmlns:a16="http://schemas.microsoft.com/office/drawing/2014/main" id="{D430185C-55BB-5921-E998-48F1BFD3457D}"/>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DDE9FF13-4677-BEF8-CF7D-C09F084E2710}"/>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A56345A3-90E9-F7AE-108A-A1804ACD0FBA}"/>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BE8A5764-49CE-7A8A-66B7-D1FF94D5E1E9}"/>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6D451D58-60C9-951D-4421-7880F05DC057}"/>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76D7B65C-0B71-B618-CC80-15F6D724A808}"/>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1BF754B6-E172-6D04-D9C0-BC0C4C1CD6E8}"/>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D39CF6CB-D764-E532-7B1B-D04C086CB20F}"/>
              </a:ext>
            </a:extLst>
          </p:cNvPr>
          <p:cNvSpPr>
            <a:spLocks noChangeArrowheads="1"/>
          </p:cNvSpPr>
          <p:nvPr/>
        </p:nvSpPr>
        <p:spPr bwMode="auto">
          <a:xfrm>
            <a:off x="4366876"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B0E74398-BC85-7791-6691-0B1B9B2DD43E}"/>
              </a:ext>
            </a:extLst>
          </p:cNvPr>
          <p:cNvSpPr>
            <a:spLocks noChangeArrowheads="1"/>
          </p:cNvSpPr>
          <p:nvPr/>
        </p:nvSpPr>
        <p:spPr bwMode="auto">
          <a:xfrm>
            <a:off x="4651038" y="30027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514140C6-3962-9717-EE23-61F1364C6BB9}"/>
              </a:ext>
            </a:extLst>
          </p:cNvPr>
          <p:cNvSpPr>
            <a:spLocks noChangeArrowheads="1"/>
          </p:cNvSpPr>
          <p:nvPr/>
        </p:nvSpPr>
        <p:spPr bwMode="auto">
          <a:xfrm>
            <a:off x="4935201"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B306053D-F2BB-8FF2-1DA8-630608AF10C6}"/>
              </a:ext>
            </a:extLst>
          </p:cNvPr>
          <p:cNvSpPr>
            <a:spLocks noChangeArrowheads="1"/>
          </p:cNvSpPr>
          <p:nvPr/>
        </p:nvSpPr>
        <p:spPr bwMode="auto">
          <a:xfrm>
            <a:off x="5219363" y="30027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0CB0613B-8910-4074-4FD6-4C74F40938AF}"/>
              </a:ext>
            </a:extLst>
          </p:cNvPr>
          <p:cNvSpPr>
            <a:spLocks noChangeArrowheads="1"/>
          </p:cNvSpPr>
          <p:nvPr/>
        </p:nvSpPr>
        <p:spPr bwMode="auto">
          <a:xfrm>
            <a:off x="5732126" y="30027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D1DD6E32-D51F-D2CA-B6A2-2FABC961505C}"/>
              </a:ext>
            </a:extLst>
          </p:cNvPr>
          <p:cNvSpPr txBox="1">
            <a:spLocks noChangeArrowheads="1"/>
          </p:cNvSpPr>
          <p:nvPr/>
        </p:nvSpPr>
        <p:spPr bwMode="auto">
          <a:xfrm>
            <a:off x="4280297" y="2672288"/>
            <a:ext cx="2050561"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and ALUs</a:t>
            </a:r>
          </a:p>
        </p:txBody>
      </p:sp>
      <p:sp>
        <p:nvSpPr>
          <p:cNvPr id="18" name="Rectangle 16">
            <a:extLst>
              <a:ext uri="{FF2B5EF4-FFF2-40B4-BE49-F238E27FC236}">
                <a16:creationId xmlns:a16="http://schemas.microsoft.com/office/drawing/2014/main" id="{0221FDA8-05F2-79E3-F298-5FB346AC3C91}"/>
              </a:ext>
            </a:extLst>
          </p:cNvPr>
          <p:cNvSpPr>
            <a:spLocks noChangeArrowheads="1"/>
          </p:cNvSpPr>
          <p:nvPr/>
        </p:nvSpPr>
        <p:spPr bwMode="auto">
          <a:xfrm>
            <a:off x="4366876"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37A773E3-442C-1B75-B088-4D6A660F1D3E}"/>
              </a:ext>
            </a:extLst>
          </p:cNvPr>
          <p:cNvSpPr>
            <a:spLocks noChangeArrowheads="1"/>
          </p:cNvSpPr>
          <p:nvPr/>
        </p:nvSpPr>
        <p:spPr bwMode="auto">
          <a:xfrm>
            <a:off x="4651038" y="31059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3233D4A5-E092-BD77-EFED-D0436EC2B9E7}"/>
              </a:ext>
            </a:extLst>
          </p:cNvPr>
          <p:cNvSpPr>
            <a:spLocks noChangeArrowheads="1"/>
          </p:cNvSpPr>
          <p:nvPr/>
        </p:nvSpPr>
        <p:spPr bwMode="auto">
          <a:xfrm>
            <a:off x="4935201"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51F26410-B5EF-0C1C-DF14-5C5B61752459}"/>
              </a:ext>
            </a:extLst>
          </p:cNvPr>
          <p:cNvSpPr>
            <a:spLocks noChangeArrowheads="1"/>
          </p:cNvSpPr>
          <p:nvPr/>
        </p:nvSpPr>
        <p:spPr bwMode="auto">
          <a:xfrm>
            <a:off x="5219363" y="31059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43A0DFAA-48EC-D8C3-496D-8832F0C99006}"/>
              </a:ext>
            </a:extLst>
          </p:cNvPr>
          <p:cNvSpPr>
            <a:spLocks noChangeArrowheads="1"/>
          </p:cNvSpPr>
          <p:nvPr/>
        </p:nvSpPr>
        <p:spPr bwMode="auto">
          <a:xfrm>
            <a:off x="5732126" y="31059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5961EE09-DEAD-0CFA-9AC2-2D6817E9DAD6}"/>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EC5C8D7A-324D-758F-FF66-9E9652C53DF4}"/>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03CAD2AF-C352-8CB6-8390-36523ADCCC41}"/>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CE150BAB-054E-5161-01D0-7452478CB0E0}"/>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938922D5-D567-2AA1-648D-FE5CB29654F3}"/>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E044D462-1C2E-8D87-D032-EF816D49C773}"/>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D67787D8-D8F9-65B2-DB71-2BACDCF36E06}"/>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37934F22-1691-E51C-8345-DB8987DBF8FA}"/>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2F9E4A02-1186-D075-9A48-127F44591F4F}"/>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9EB3E8DE-D94E-9B77-8416-CCBE50A8A462}"/>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04BFD13F-10EB-E137-2859-BBBDD53FF742}"/>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4AE4453E-A301-5499-6D0A-048120B5079F}"/>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5C9BB9AA-6984-46AB-878B-52F064A8B177}"/>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8902DADC-3618-7AEF-E229-74917D0F50AE}"/>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B7D2A494-53B5-2D77-3265-5016DAD4D264}"/>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CEFAFBE5-5B02-3127-35C5-CB0B42B56E89}"/>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00467451-EDE0-CF96-C13E-89EADE5BA6E6}"/>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FE8E1DD2-338A-F527-10F4-FE97457B2C60}"/>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71B2F822-847E-1D12-A103-DD79C37F7D9B}"/>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109819C7-1DFE-DF40-A27C-185C399C3AE3}"/>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C0A20356-D537-8EEC-CEA4-81A5BBD0B857}"/>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2655C021-9CD2-F8C8-17CA-DD11A970592C}"/>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941F44D4-3B05-4747-0792-44B7206328C0}"/>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4BEA667B-AB32-4C4C-C3C4-1594FF973459}"/>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0E996386-F31E-1AD0-442C-F3DEE1BE0EDF}"/>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76AEFD44-DC35-551B-84A3-B6FE358333B6}"/>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D32A8B84-4A37-4015-ECAC-67EB5E4E7738}"/>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447DE745-F732-14EC-9F2B-A61546B0268E}"/>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81608705-3088-A53D-1C98-0E06AC067A36}"/>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3DE90D72-C098-948C-207A-ED6C8BA6B35D}"/>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1226C261-878E-BE48-5ADF-8C39AA27EC2D}"/>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32D86C04-5F68-3B9D-B753-B9B3053972C2}"/>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DE34F2B1-246F-583C-2C1A-F0003409CF16}"/>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F65A51C1-0745-26DF-FF09-9672D272F874}"/>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FD637D80-1362-03D6-F50A-59E2FA50F442}"/>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AB500312-72B3-D805-0147-DE819C002426}"/>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AA5202D8-43EE-48B7-0BB2-F0AFFCD51372}"/>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EA106C9D-4265-1728-70E6-6663FFB0A99F}"/>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2DB2B054-9F94-CFA9-DB80-0221708B3CE9}"/>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8A21B19C-F923-E609-B768-6812FA48B641}"/>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0F439474-43A9-6CB3-E396-683B088029AB}"/>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1FA88B01-3B48-5C19-4B50-309C47FA9089}"/>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3E324861-16C1-B488-9D0F-B2D4CAD46A20}"/>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0365B0DA-6BA3-6852-E450-64BCCDE87066}"/>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7206234B-D825-C2C5-694E-BA0E66037C62}"/>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E6068AF8-3B25-7A2E-3819-AFCCE00B5D6F}"/>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70B2EC2F-BC69-AB48-8C09-738CA67165EF}"/>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1F04FBC9-E9FD-B4EA-CB77-7F639D9F44B5}"/>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84666C83-43B6-D4D5-B534-D62D3C9A2EF3}"/>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7350ABF5-A92B-099D-0F32-80D8F3A280C4}"/>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4AD722F0-2695-B199-6204-B28A003F81E5}"/>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427CEA03-4417-5CAA-6B3A-8F7C666B8DC0}"/>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2D8A0474-35C1-AB0F-BDC5-1ED292FDAC8B}"/>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E9129069-BA30-4E98-4848-6AFB5E4760AE}"/>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7C12A4C6-4905-E939-8DD3-AA95043D152C}"/>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F74AD5EC-6B42-5297-07A9-F8DCCE3D3BC6}"/>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CA73E3FC-BB9E-DC74-E03D-F208E5F69787}"/>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B4F7EBB3-9003-9542-51BF-16C891F47745}"/>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DEA02FAF-DE78-5BFF-B73C-6FA0BCD23DBD}"/>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ED42C66D-8BC9-48E5-6AE7-46714D7E187D}"/>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924C0765-7731-ACFE-26E1-2F04347901BE}"/>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4ECDD67F-A78A-8153-4750-17B3B5F4F1C8}"/>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D5F72C4F-6B2A-C107-85AE-2C3205496A13}"/>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37C003E1-3D45-A275-3898-9A76DF9D51D2}"/>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3A9C909B-77B5-82E3-C08C-CE66308A4942}"/>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B716D23F-6111-D65A-0EC7-E320DF83496D}"/>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D0AFC27E-1CD7-B5A7-7452-0F9781A6BACC}"/>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5EC2D9CC-70AA-A7D2-8559-05F11EAAEC14}"/>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94D58DFC-D000-93E2-3B33-09B74E1C8E9C}"/>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077513D2-F77C-37D3-DC2E-14944DEC9CF0}"/>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98E43682-08F5-69C5-C63B-6F2AEA769791}"/>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2659D0E7-9F8D-D4E2-5A57-967B0E729400}"/>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5CC8D0FD-8406-9DA8-88BC-0989F1E947AE}"/>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8DF4E06C-CFC1-15D8-E02D-442ABC25642F}"/>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18C89BC1-57DF-B7CE-BAC9-C541519F36CC}"/>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1B83FC0B-48CF-5EE1-C76A-2309B941A55C}"/>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A0D2076D-5395-64C1-CB25-543B580C74E2}"/>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E041BBA4-51D3-0362-A79E-E47C93F338B7}"/>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C4D39F77-BFF0-8386-8191-B9A3AF705481}"/>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34F66D52-4C0F-1044-E9FE-ED35D2C1D6F2}"/>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0B4ECF51-29B0-6F69-2120-5A0DC8CFE92C}"/>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D664B9A6-9C60-E4F1-D525-239903DDB859}"/>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F09BE44F-F202-583E-E1A8-BB4B1EC1E3AB}"/>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CA75DD36-2A27-A454-9A9A-79AF60949B25}"/>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07F66D39-3FB6-9384-B6F5-FAE3F8B49182}"/>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E27D28A8-0044-A771-98CF-ED9D5E1CAB73}"/>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E4026B8D-9FA6-66E6-E874-10971F48793B}"/>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139E0350-4905-CC01-1C88-BDC0A4759299}"/>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890D6ABA-FBFB-B383-561F-CA2574CAEDCC}"/>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C9323082-3133-2B73-DBB1-677F998586FA}"/>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371DC8D6-5CE8-ADA1-8E57-CA02AE5AB51E}"/>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D11FCA00-FB43-EBFE-CD0D-21B87B84A03D}"/>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D541684F-D09A-5AF4-E442-29233EDC1BA0}"/>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4B5D42E6-DE40-44E5-7F83-1F46F39EF4F9}"/>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BC79102A-4219-3C65-D3DF-9FF4D3AB3E11}"/>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F49D09B2-24AF-D6A7-3F40-E783B3553C86}"/>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BD0DD367-AC1D-0991-C502-1780B3874F63}"/>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ECF795D0-7F21-1E7A-B5D0-2793CF53247A}"/>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A61E27EF-71B7-D770-EA52-1CE94D604396}"/>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13F95184-BF77-60AB-E9F3-BED9EB036012}"/>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EF4670ED-CECD-4DEA-5620-9F38EF1E3651}"/>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53F4CBF0-FA06-7A19-B98B-2D3BD2F32D78}"/>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F93F833E-DD33-CE57-AEDB-1BCEC7C18E59}"/>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72037E33-8073-A0C3-EBF5-A4BAD2D603DB}"/>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F1EBDAD4-8950-4E7D-B738-A73705A1D60C}"/>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03444855-DCDD-E9DB-63AB-478BF8A2E862}"/>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D5438063-F29B-D309-4408-F15DC9F817A6}"/>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53D4C665-E6BF-F4E2-D138-69546F3189D4}"/>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3661ECC2-11D2-28F6-8321-A2E68ADD84AB}"/>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210E65F6-7865-38D3-2F25-2AF69FCF9430}"/>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81DB5707-FEC2-D246-E996-AD15E360F0CC}"/>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73894EFD-93AC-CEFA-BFD8-000AF4EF6E80}"/>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A85E652D-410E-147D-61D5-1CAA1B62C556}"/>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7979ED47-6B4C-4E52-8BE0-E404B85C29AB}"/>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36E0E3CB-AA68-AE36-544F-952816EC196E}"/>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cxnSp>
        <p:nvCxnSpPr>
          <p:cNvPr id="148" name="Straight Arrow Connector 147">
            <a:extLst>
              <a:ext uri="{FF2B5EF4-FFF2-40B4-BE49-F238E27FC236}">
                <a16:creationId xmlns:a16="http://schemas.microsoft.com/office/drawing/2014/main" id="{8146B9E0-0139-CA84-0F48-FFF19F5EB57B}"/>
              </a:ext>
            </a:extLst>
          </p:cNvPr>
          <p:cNvCxnSpPr>
            <a:cxnSpLocks/>
          </p:cNvCxnSpPr>
          <p:nvPr/>
        </p:nvCxnSpPr>
        <p:spPr>
          <a:xfrm>
            <a:off x="4214033" y="2136696"/>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9" name="Line 134">
            <a:extLst>
              <a:ext uri="{FF2B5EF4-FFF2-40B4-BE49-F238E27FC236}">
                <a16:creationId xmlns:a16="http://schemas.microsoft.com/office/drawing/2014/main" id="{C60C9745-65A3-8761-F4D8-85C459BD7AE0}"/>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50" name="Text Box 135">
            <a:extLst>
              <a:ext uri="{FF2B5EF4-FFF2-40B4-BE49-F238E27FC236}">
                <a16:creationId xmlns:a16="http://schemas.microsoft.com/office/drawing/2014/main" id="{993ADAD0-C21C-01B0-646A-451AEC89DCF9}"/>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spTree>
    <p:extLst>
      <p:ext uri="{BB962C8B-B14F-4D97-AF65-F5344CB8AC3E}">
        <p14:creationId xmlns:p14="http://schemas.microsoft.com/office/powerpoint/2010/main" val="2101454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F0ACC-D7C7-7F16-CB85-B1C6D38C317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08B5D0-0E40-A666-39B0-E7FE4BB98337}"/>
              </a:ext>
            </a:extLst>
          </p:cNvPr>
          <p:cNvSpPr>
            <a:spLocks noGrp="1"/>
          </p:cNvSpPr>
          <p:nvPr>
            <p:ph type="sldNum" sz="quarter" idx="19"/>
          </p:nvPr>
        </p:nvSpPr>
        <p:spPr/>
        <p:txBody>
          <a:bodyPr/>
          <a:lstStyle/>
          <a:p>
            <a:fld id="{B6238B5B-F19C-E947-A0BC-87BD7983F871}" type="slidenum">
              <a:rPr lang="en-US" smtClean="0"/>
              <a:pPr/>
              <a:t>16</a:t>
            </a:fld>
            <a:endParaRPr lang="en-US" dirty="0"/>
          </a:p>
        </p:txBody>
      </p:sp>
      <p:sp>
        <p:nvSpPr>
          <p:cNvPr id="2" name="Title 4">
            <a:extLst>
              <a:ext uri="{FF2B5EF4-FFF2-40B4-BE49-F238E27FC236}">
                <a16:creationId xmlns:a16="http://schemas.microsoft.com/office/drawing/2014/main" id="{9BD5AA0D-69F0-8B65-F921-1DA6861CDF0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Issue Stage (2)</a:t>
            </a:r>
          </a:p>
        </p:txBody>
      </p:sp>
      <p:sp>
        <p:nvSpPr>
          <p:cNvPr id="5" name="Text Placeholder 1">
            <a:extLst>
              <a:ext uri="{FF2B5EF4-FFF2-40B4-BE49-F238E27FC236}">
                <a16:creationId xmlns:a16="http://schemas.microsoft.com/office/drawing/2014/main" id="{DA871DF2-745C-E938-DD02-D940B065F8A7}"/>
              </a:ext>
            </a:extLst>
          </p:cNvPr>
          <p:cNvSpPr txBox="1">
            <a:spLocks/>
          </p:cNvSpPr>
          <p:nvPr/>
        </p:nvSpPr>
        <p:spPr>
          <a:xfrm>
            <a:off x="640077" y="1000549"/>
            <a:ext cx="4227953" cy="90896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Check for structural hazards</a:t>
            </a:r>
          </a:p>
          <a:p>
            <a:pPr marL="790956" lvl="1" indent="-342900"/>
            <a:r>
              <a:rPr lang="en-US" sz="1800" dirty="0"/>
              <a:t>RS and ROB availability</a:t>
            </a:r>
          </a:p>
          <a:p>
            <a:pPr marL="790956" lvl="1" indent="-342900"/>
            <a:r>
              <a:rPr lang="en-US" sz="1800" dirty="0"/>
              <a:t>Stall if any not available</a:t>
            </a:r>
            <a:endParaRPr lang="en-US" dirty="0"/>
          </a:p>
        </p:txBody>
      </p:sp>
      <p:sp>
        <p:nvSpPr>
          <p:cNvPr id="3" name="Rectangle 3">
            <a:extLst>
              <a:ext uri="{FF2B5EF4-FFF2-40B4-BE49-F238E27FC236}">
                <a16:creationId xmlns:a16="http://schemas.microsoft.com/office/drawing/2014/main" id="{D7FD8682-280A-D594-5127-AF48B5F9BDF0}"/>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F00E3563-4DCE-5CF3-A355-FF4F17E1AA08}"/>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810FA92F-EE60-CB05-C740-50C0B1D96AC0}"/>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452FBFDA-F645-9261-C23E-C144B03AF4A6}"/>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3737A97D-60DC-79C9-0D72-41AD67739D24}"/>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650C3FE9-B6CF-4B13-0B1B-2190798728FA}"/>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5CED9D10-8B99-09DE-AA6E-7ECC3047024F}"/>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FE1ABBEB-DC94-8417-5A90-F1AB4B94CCBD}"/>
              </a:ext>
            </a:extLst>
          </p:cNvPr>
          <p:cNvSpPr>
            <a:spLocks noChangeArrowheads="1"/>
          </p:cNvSpPr>
          <p:nvPr/>
        </p:nvSpPr>
        <p:spPr bwMode="auto">
          <a:xfrm>
            <a:off x="4366876"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EC0D0BFA-26A7-691C-9267-A220D193A1FF}"/>
              </a:ext>
            </a:extLst>
          </p:cNvPr>
          <p:cNvSpPr>
            <a:spLocks noChangeArrowheads="1"/>
          </p:cNvSpPr>
          <p:nvPr/>
        </p:nvSpPr>
        <p:spPr bwMode="auto">
          <a:xfrm>
            <a:off x="4651038" y="30027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D44F1E7E-8BDC-B8BF-5D6B-3C1C555112E5}"/>
              </a:ext>
            </a:extLst>
          </p:cNvPr>
          <p:cNvSpPr>
            <a:spLocks noChangeArrowheads="1"/>
          </p:cNvSpPr>
          <p:nvPr/>
        </p:nvSpPr>
        <p:spPr bwMode="auto">
          <a:xfrm>
            <a:off x="4935201"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5DCA1B63-BD2E-D0D1-36C2-B9EAFCABB6F7}"/>
              </a:ext>
            </a:extLst>
          </p:cNvPr>
          <p:cNvSpPr>
            <a:spLocks noChangeArrowheads="1"/>
          </p:cNvSpPr>
          <p:nvPr/>
        </p:nvSpPr>
        <p:spPr bwMode="auto">
          <a:xfrm>
            <a:off x="5219363" y="30027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201A5F99-E119-C90F-2617-19D62C87108B}"/>
              </a:ext>
            </a:extLst>
          </p:cNvPr>
          <p:cNvSpPr>
            <a:spLocks noChangeArrowheads="1"/>
          </p:cNvSpPr>
          <p:nvPr/>
        </p:nvSpPr>
        <p:spPr bwMode="auto">
          <a:xfrm>
            <a:off x="5732126" y="30027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92BAF133-0691-21B1-52D1-A16E89FE0B0E}"/>
              </a:ext>
            </a:extLst>
          </p:cNvPr>
          <p:cNvSpPr txBox="1">
            <a:spLocks noChangeArrowheads="1"/>
          </p:cNvSpPr>
          <p:nvPr/>
        </p:nvSpPr>
        <p:spPr bwMode="auto">
          <a:xfrm>
            <a:off x="4280297" y="2672288"/>
            <a:ext cx="2050561"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and ALUs</a:t>
            </a:r>
          </a:p>
        </p:txBody>
      </p:sp>
      <p:sp>
        <p:nvSpPr>
          <p:cNvPr id="18" name="Rectangle 16">
            <a:extLst>
              <a:ext uri="{FF2B5EF4-FFF2-40B4-BE49-F238E27FC236}">
                <a16:creationId xmlns:a16="http://schemas.microsoft.com/office/drawing/2014/main" id="{EE13E62E-4438-65CA-995A-6CE6AF270161}"/>
              </a:ext>
            </a:extLst>
          </p:cNvPr>
          <p:cNvSpPr>
            <a:spLocks noChangeArrowheads="1"/>
          </p:cNvSpPr>
          <p:nvPr/>
        </p:nvSpPr>
        <p:spPr bwMode="auto">
          <a:xfrm>
            <a:off x="4366876"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D47F7CF1-F604-7C33-F625-34FAB85AA7F4}"/>
              </a:ext>
            </a:extLst>
          </p:cNvPr>
          <p:cNvSpPr>
            <a:spLocks noChangeArrowheads="1"/>
          </p:cNvSpPr>
          <p:nvPr/>
        </p:nvSpPr>
        <p:spPr bwMode="auto">
          <a:xfrm>
            <a:off x="4651038" y="31059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80400931-A2B6-CCB4-067A-612BC8F4CAF6}"/>
              </a:ext>
            </a:extLst>
          </p:cNvPr>
          <p:cNvSpPr>
            <a:spLocks noChangeArrowheads="1"/>
          </p:cNvSpPr>
          <p:nvPr/>
        </p:nvSpPr>
        <p:spPr bwMode="auto">
          <a:xfrm>
            <a:off x="4935201"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1A4906C7-97F1-42D6-7DD0-2AEE4E0D59E3}"/>
              </a:ext>
            </a:extLst>
          </p:cNvPr>
          <p:cNvSpPr>
            <a:spLocks noChangeArrowheads="1"/>
          </p:cNvSpPr>
          <p:nvPr/>
        </p:nvSpPr>
        <p:spPr bwMode="auto">
          <a:xfrm>
            <a:off x="5219363" y="31059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49D47D7A-66AB-C752-7E2B-AD5EDA092D6D}"/>
              </a:ext>
            </a:extLst>
          </p:cNvPr>
          <p:cNvSpPr>
            <a:spLocks noChangeArrowheads="1"/>
          </p:cNvSpPr>
          <p:nvPr/>
        </p:nvSpPr>
        <p:spPr bwMode="auto">
          <a:xfrm>
            <a:off x="5732126" y="31059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2AC21DBE-3EB0-8A30-0961-BB4D8EDC0E75}"/>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EC9982D3-9367-8612-6DAE-7984FE634344}"/>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7717479F-66FB-BC59-232C-986F66F18B27}"/>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8D2758E0-AB61-FB59-432B-F2D2C17A80C0}"/>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F79C7056-32A4-1F5D-7B4F-E5884658A67C}"/>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A17A1904-2B8C-333C-FB6C-09ACAAAA03D7}"/>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F18CCFBD-3433-0241-F2CB-57C0E3EB2D1B}"/>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8C359714-7997-C0B0-65F4-9F7B5973A63D}"/>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D71FD6C1-1456-26B6-F57F-04005F245A61}"/>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E8CED4D7-CA3F-322A-54F8-00BEF6C3AAF3}"/>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FBB30FDA-1573-D768-8912-16A3F9480ED7}"/>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4B01683C-19EE-92C2-178F-52DE591F9EB0}"/>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F8D7B829-F48F-1F51-9C92-64918C3583EA}"/>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7699B57D-1A5A-42BF-F867-7D2658C59245}"/>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813373EB-BB5D-A365-E8FD-41AD11445B38}"/>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5D0A69EB-ACED-8B61-BF22-B291119CADE9}"/>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15CAAB03-8C6C-1C3A-B972-76DE4CB974B6}"/>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D17911B7-6C2F-B8DC-2EF8-2FF7C876C114}"/>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4E0973BF-195A-35FB-4F54-80A23F10CE78}"/>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145DE87A-644E-41BF-D955-FC96C49211BB}"/>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12FC1A9C-6576-2297-A433-1E8EAD56BC3D}"/>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17F9F421-51CB-CC2D-6E10-09815BDDEFC3}"/>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7287FD4E-51A3-106A-DA04-48E536F36EE9}"/>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14564FBA-7020-FF51-58B3-EF81A7A3F85E}"/>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83360B47-CC34-6A69-2251-31502D340995}"/>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B217A50C-0037-4A98-78A4-8737DC6B0971}"/>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CE32254A-FF09-2B2A-6E64-4C1D87C6C341}"/>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4576642D-C832-5CE9-A90E-11D2729889B0}"/>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2DEE8F80-20DD-0F3B-61F4-B46CBE58BED2}"/>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31D19FEE-1E61-8FFB-869F-FB9C870BE052}"/>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BCD2CF3D-9446-FF20-D06E-74417E2FAF37}"/>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D92DAD16-06BC-2835-9DF2-98AE9D2CC4AD}"/>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6780DDFD-34AE-5088-97CC-FB0B421D13E7}"/>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D819AB57-FDB9-F579-01CF-C163ED38B033}"/>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F53DFDFA-5C8D-F2DD-57DA-C985068DCD6C}"/>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17E7B7D4-0C8B-5235-8BA6-C81F593828A4}"/>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2C014C2A-9151-138B-5B2A-F4AB23D7A94D}"/>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F0DF7CB3-F032-44FD-0684-DE0FE05D4EDD}"/>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B6732C0E-D904-7B08-8FC7-07283649B99E}"/>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F313D777-ACD5-35C7-2935-A3F49070670F}"/>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65EE3C14-EB6F-8805-8BE4-F39AD66A1417}"/>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36CAA225-AEF9-F981-DCC6-81DC311C755D}"/>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9B2C1617-082F-CC87-FB19-6F4E44067D5E}"/>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288A3FFE-67EE-F72F-7077-DDA5F6B3058B}"/>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EB00FF72-E817-9266-82AA-65DBE9686118}"/>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ABF3A017-156C-2D52-152B-F1DF3787C2E5}"/>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CBB05474-D32F-544B-77A8-7D7216E8E7B6}"/>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8CDE4C55-29A6-F1E7-91DF-20162A966E9A}"/>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DEF8540C-B20B-2212-8BEF-89276157C94B}"/>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CB230D34-61AE-7D69-BE78-03B0AE2F4F4A}"/>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838D14FE-A334-E65D-E847-9C633DD4392F}"/>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90E0809B-F460-B2E8-72EB-8D1FA8CB24C8}"/>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A99B5978-F0DF-CEA2-9560-F3AD736422AA}"/>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E020BFC7-96A0-921B-A083-ADE4ECD06905}"/>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F54CFC94-A8CA-B1C4-AF5B-21400FC4D5FB}"/>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4C295B2B-0852-F2AB-558A-8228750EE09F}"/>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6E6F33A6-3E52-92B8-9AE8-C8FC05713859}"/>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CE880EED-315F-7510-DC22-EEDC305ECC89}"/>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6023C507-AEFF-D74E-B765-B31B9C0527F9}"/>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5C1873FF-699E-2ED7-B707-D505B6CC1D79}"/>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9C9C5507-1737-9F29-B504-7CF0D43D003F}"/>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8F34B066-0EA8-C772-B638-A4FF9C331F2E}"/>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8B1917C5-8167-9E64-B2EA-778D5CDDADB2}"/>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8D395FBC-DAB2-5783-B36F-2DDB1FC6D231}"/>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1897276A-58FE-BD8D-1FE9-C37B741FA376}"/>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BC415521-FFA0-1312-2B15-0A7BC4736007}"/>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387E4B36-506E-AE32-C7C6-08C45CE742DF}"/>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EBA7853A-0099-E340-A0C8-09F385C165EA}"/>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39285ED7-9493-4626-C59A-7FF9BF72772E}"/>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CFC61B38-0BC3-74F2-DD1C-F9ECFDFAF405}"/>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A4B7BA69-03C7-62A2-0BD7-DA5AF4388402}"/>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2816739E-6071-5CBF-5EB1-E75BC47C8818}"/>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EA81B37E-FC0B-40A5-86EF-4D43FACC62FF}"/>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A61B41C4-BBF2-2A95-F64F-32F719B8C18E}"/>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00C18DAB-BD2A-5BEF-EE51-E58E0265BB04}"/>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8B85C8FE-F39D-100E-A02C-BDCA8CB0EC49}"/>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A941BB60-D355-DAC2-2373-E6EC2BF6D455}"/>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B57B2987-34F6-CF5B-9EFD-E46807879A78}"/>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3A237113-B514-4387-BEB7-E6CE035E7685}"/>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38C839C1-624D-13AF-1D7D-81B892412211}"/>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E083D9AC-98AA-68B6-0558-FFD807BFB1FE}"/>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A2395E59-A558-B9FE-0E96-17C68BE5A428}"/>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954379FE-413E-76FB-9CA6-D9C25ECD9A57}"/>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E49BC06C-4214-75F8-8EDC-6CE8E3ECBF7A}"/>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0CC52F2E-B3BD-3BFD-1C95-3EDD4B669FF4}"/>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BF9880AA-A697-EDD1-192F-53F16BB89E05}"/>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5EB400F9-40AF-50AD-FD2D-1593B5F0DD7B}"/>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8C6F1F51-F96B-1A8E-F456-0526277BE9AB}"/>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9463D348-4443-4053-B314-1FCC8C2D06EC}"/>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53851641-7C3D-B6F5-4DC6-755957F005B4}"/>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18DDDF89-26A4-331C-9187-1D39121DF649}"/>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18F49AD5-9A0E-5480-F382-01D10C5CF5BF}"/>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1DAB2A80-6906-0DA1-835A-69074DA599F7}"/>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E1F13559-CC5D-3FE0-99AC-BA85A88F5E1B}"/>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2D94EC44-6391-E568-82F6-0D4A22B0680B}"/>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58BAFAB8-5AAA-7202-994C-061D3C6FBCEE}"/>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DE9CD057-68A5-133D-3263-5352D03AAAED}"/>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3289D838-E8CE-390C-AFBB-251B07D77187}"/>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C4C3D29E-2F57-CF4F-DA44-3F3CAE6D638A}"/>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48DCFA95-6D72-7095-89A4-8167ECBDCE33}"/>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71CACD1B-E145-0418-EB0C-C9256E29F221}"/>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BC0E901A-9781-8314-0FB5-BEAA598289AC}"/>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49CAB4E6-57E7-817B-76B5-1A1965B057BC}"/>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1ACC4E86-9177-EE1B-5816-90B9D5FA88DB}"/>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1C0F935A-D8DA-3FA1-14CE-C3C2FF8CDBE5}"/>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5C9B0D0F-8B8D-145A-CA84-832EB20202BD}"/>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D5B9B64A-6A8B-092B-9294-7B23FC9F7C6C}"/>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88EABA5C-C7E1-E8F8-FC30-0DD5104F7124}"/>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280DDD4E-A722-48B3-36C9-5D3935790420}"/>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2BAFFD41-DD99-C364-F84B-D6CB7D4E503D}"/>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42326885-B730-D560-AA17-5B00FC529B4F}"/>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3D5BB3F3-4C08-BFD3-FF76-B7DD7DD9FA43}"/>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9BC01FC0-2B34-10D7-8003-B392303FDB11}"/>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EB778057-64AF-55D7-3901-5D058511EE76}"/>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C4E197F2-6386-F828-B3C1-149037D6A4C1}"/>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cxnSp>
        <p:nvCxnSpPr>
          <p:cNvPr id="139" name="Straight Arrow Connector 138">
            <a:extLst>
              <a:ext uri="{FF2B5EF4-FFF2-40B4-BE49-F238E27FC236}">
                <a16:creationId xmlns:a16="http://schemas.microsoft.com/office/drawing/2014/main" id="{5F80407A-F15F-4F7B-080C-11C1A37DF970}"/>
              </a:ext>
            </a:extLst>
          </p:cNvPr>
          <p:cNvCxnSpPr>
            <a:cxnSpLocks/>
          </p:cNvCxnSpPr>
          <p:nvPr/>
        </p:nvCxnSpPr>
        <p:spPr>
          <a:xfrm>
            <a:off x="3854381" y="3180834"/>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Straight Arrow Connector 139">
            <a:extLst>
              <a:ext uri="{FF2B5EF4-FFF2-40B4-BE49-F238E27FC236}">
                <a16:creationId xmlns:a16="http://schemas.microsoft.com/office/drawing/2014/main" id="{EE665F18-C1BF-35AA-7135-709204B1805D}"/>
              </a:ext>
            </a:extLst>
          </p:cNvPr>
          <p:cNvCxnSpPr>
            <a:cxnSpLocks/>
          </p:cNvCxnSpPr>
          <p:nvPr/>
        </p:nvCxnSpPr>
        <p:spPr>
          <a:xfrm>
            <a:off x="7064534" y="2124889"/>
            <a:ext cx="252768" cy="29855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7" name="Straight Arrow Connector 146">
            <a:extLst>
              <a:ext uri="{FF2B5EF4-FFF2-40B4-BE49-F238E27FC236}">
                <a16:creationId xmlns:a16="http://schemas.microsoft.com/office/drawing/2014/main" id="{4476200D-8878-4F56-33CB-0F185F27333C}"/>
              </a:ext>
            </a:extLst>
          </p:cNvPr>
          <p:cNvCxnSpPr>
            <a:cxnSpLocks/>
          </p:cNvCxnSpPr>
          <p:nvPr/>
        </p:nvCxnSpPr>
        <p:spPr>
          <a:xfrm>
            <a:off x="3882778" y="4002823"/>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8" name="Line 134">
            <a:extLst>
              <a:ext uri="{FF2B5EF4-FFF2-40B4-BE49-F238E27FC236}">
                <a16:creationId xmlns:a16="http://schemas.microsoft.com/office/drawing/2014/main" id="{DB487CEF-9346-DC9F-BAF6-7772E49DE2B2}"/>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666D58EA-14CF-1A8C-5394-F383F36471E7}"/>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spTree>
    <p:extLst>
      <p:ext uri="{BB962C8B-B14F-4D97-AF65-F5344CB8AC3E}">
        <p14:creationId xmlns:p14="http://schemas.microsoft.com/office/powerpoint/2010/main" val="402160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0D731-BCAC-C110-2864-FC4C86507EE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433E4-BDDD-87E5-9127-6E94CE82F4D0}"/>
              </a:ext>
            </a:extLst>
          </p:cNvPr>
          <p:cNvSpPr>
            <a:spLocks noGrp="1"/>
          </p:cNvSpPr>
          <p:nvPr>
            <p:ph type="sldNum" sz="quarter" idx="19"/>
          </p:nvPr>
        </p:nvSpPr>
        <p:spPr/>
        <p:txBody>
          <a:bodyPr/>
          <a:lstStyle/>
          <a:p>
            <a:fld id="{B6238B5B-F19C-E947-A0BC-87BD7983F871}" type="slidenum">
              <a:rPr lang="en-US" smtClean="0"/>
              <a:pPr/>
              <a:t>17</a:t>
            </a:fld>
            <a:endParaRPr lang="en-US" dirty="0"/>
          </a:p>
        </p:txBody>
      </p:sp>
      <p:sp>
        <p:nvSpPr>
          <p:cNvPr id="2" name="Title 4">
            <a:extLst>
              <a:ext uri="{FF2B5EF4-FFF2-40B4-BE49-F238E27FC236}">
                <a16:creationId xmlns:a16="http://schemas.microsoft.com/office/drawing/2014/main" id="{BE87671B-C79B-0688-7341-E745886303D5}"/>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Issue Stage (3)</a:t>
            </a:r>
          </a:p>
        </p:txBody>
      </p:sp>
      <p:sp>
        <p:nvSpPr>
          <p:cNvPr id="5" name="Text Placeholder 1">
            <a:extLst>
              <a:ext uri="{FF2B5EF4-FFF2-40B4-BE49-F238E27FC236}">
                <a16:creationId xmlns:a16="http://schemas.microsoft.com/office/drawing/2014/main" id="{3A657D45-DFE0-5F85-3263-F04391A5606A}"/>
              </a:ext>
            </a:extLst>
          </p:cNvPr>
          <p:cNvSpPr txBox="1">
            <a:spLocks/>
          </p:cNvSpPr>
          <p:nvPr/>
        </p:nvSpPr>
        <p:spPr>
          <a:xfrm>
            <a:off x="640077" y="1000549"/>
            <a:ext cx="3726799" cy="220675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Read the RAT</a:t>
            </a:r>
          </a:p>
          <a:p>
            <a:pPr marL="790956" lvl="1" indent="-342900"/>
            <a:r>
              <a:rPr lang="en-US" sz="1800" dirty="0"/>
              <a:t>Find the corresponding PRF registers given the instruction source registers</a:t>
            </a:r>
          </a:p>
          <a:p>
            <a:pPr marL="790956" lvl="1" indent="-342900"/>
            <a:r>
              <a:rPr lang="en-US" sz="1800" dirty="0"/>
              <a:t>PRF registers are ROB entries</a:t>
            </a:r>
          </a:p>
          <a:p>
            <a:pPr marL="790956" lvl="1" indent="-342900"/>
            <a:r>
              <a:rPr lang="en-US" sz="1800" dirty="0"/>
              <a:t>Instruction source registers are ARF entries</a:t>
            </a:r>
            <a:endParaRPr lang="en-US" dirty="0"/>
          </a:p>
        </p:txBody>
      </p:sp>
      <p:sp>
        <p:nvSpPr>
          <p:cNvPr id="3" name="Rectangle 3">
            <a:extLst>
              <a:ext uri="{FF2B5EF4-FFF2-40B4-BE49-F238E27FC236}">
                <a16:creationId xmlns:a16="http://schemas.microsoft.com/office/drawing/2014/main" id="{1138D869-DBA7-61B8-E038-3E390204760F}"/>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80324BF4-3398-A1B2-8F91-70CA0E2ABBC8}"/>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3093F44C-7ED6-E596-4553-782D5A94C8C6}"/>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94FF9EE8-D0E0-EC62-8A5C-E574ACCBE89C}"/>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999D252C-0F72-1EDB-4348-2E27746D25AF}"/>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8FFDF94B-76BE-DB71-44D9-006ED27B0AFF}"/>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A5D1808E-CE6A-FC5F-6476-C4EE948BF41A}"/>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179F960E-0BF1-E34D-C4F0-FA09D7DA249B}"/>
              </a:ext>
            </a:extLst>
          </p:cNvPr>
          <p:cNvSpPr>
            <a:spLocks noChangeArrowheads="1"/>
          </p:cNvSpPr>
          <p:nvPr/>
        </p:nvSpPr>
        <p:spPr bwMode="auto">
          <a:xfrm>
            <a:off x="4366876"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4B0DD9EA-875E-5B36-E872-44A8CB1AB946}"/>
              </a:ext>
            </a:extLst>
          </p:cNvPr>
          <p:cNvSpPr>
            <a:spLocks noChangeArrowheads="1"/>
          </p:cNvSpPr>
          <p:nvPr/>
        </p:nvSpPr>
        <p:spPr bwMode="auto">
          <a:xfrm>
            <a:off x="4651038" y="30027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85148C0F-2F0C-77EA-D774-4BB8C50BEAE5}"/>
              </a:ext>
            </a:extLst>
          </p:cNvPr>
          <p:cNvSpPr>
            <a:spLocks noChangeArrowheads="1"/>
          </p:cNvSpPr>
          <p:nvPr/>
        </p:nvSpPr>
        <p:spPr bwMode="auto">
          <a:xfrm>
            <a:off x="4935201"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CC4D8AF7-8D25-1EC4-461C-603C7AE77777}"/>
              </a:ext>
            </a:extLst>
          </p:cNvPr>
          <p:cNvSpPr>
            <a:spLocks noChangeArrowheads="1"/>
          </p:cNvSpPr>
          <p:nvPr/>
        </p:nvSpPr>
        <p:spPr bwMode="auto">
          <a:xfrm>
            <a:off x="5219363" y="30027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6A93503F-501E-1300-E24B-B14F28F5AF4A}"/>
              </a:ext>
            </a:extLst>
          </p:cNvPr>
          <p:cNvSpPr>
            <a:spLocks noChangeArrowheads="1"/>
          </p:cNvSpPr>
          <p:nvPr/>
        </p:nvSpPr>
        <p:spPr bwMode="auto">
          <a:xfrm>
            <a:off x="5732126" y="30027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FF2610F3-6DEA-EB16-7733-45415C8F8ACF}"/>
              </a:ext>
            </a:extLst>
          </p:cNvPr>
          <p:cNvSpPr txBox="1">
            <a:spLocks noChangeArrowheads="1"/>
          </p:cNvSpPr>
          <p:nvPr/>
        </p:nvSpPr>
        <p:spPr bwMode="auto">
          <a:xfrm>
            <a:off x="4280297" y="2672288"/>
            <a:ext cx="2050561"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and ALUs</a:t>
            </a:r>
          </a:p>
        </p:txBody>
      </p:sp>
      <p:sp>
        <p:nvSpPr>
          <p:cNvPr id="18" name="Rectangle 16">
            <a:extLst>
              <a:ext uri="{FF2B5EF4-FFF2-40B4-BE49-F238E27FC236}">
                <a16:creationId xmlns:a16="http://schemas.microsoft.com/office/drawing/2014/main" id="{CF6C3F53-26B0-DFA3-1F27-BA24F690C333}"/>
              </a:ext>
            </a:extLst>
          </p:cNvPr>
          <p:cNvSpPr>
            <a:spLocks noChangeArrowheads="1"/>
          </p:cNvSpPr>
          <p:nvPr/>
        </p:nvSpPr>
        <p:spPr bwMode="auto">
          <a:xfrm>
            <a:off x="4366876"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55688C83-0CD3-819B-559A-1A0CAE1517B8}"/>
              </a:ext>
            </a:extLst>
          </p:cNvPr>
          <p:cNvSpPr>
            <a:spLocks noChangeArrowheads="1"/>
          </p:cNvSpPr>
          <p:nvPr/>
        </p:nvSpPr>
        <p:spPr bwMode="auto">
          <a:xfrm>
            <a:off x="4651038" y="31059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B2F16B23-7E78-118D-1AA7-EAEF05AF5E9D}"/>
              </a:ext>
            </a:extLst>
          </p:cNvPr>
          <p:cNvSpPr>
            <a:spLocks noChangeArrowheads="1"/>
          </p:cNvSpPr>
          <p:nvPr/>
        </p:nvSpPr>
        <p:spPr bwMode="auto">
          <a:xfrm>
            <a:off x="4935201"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077EF3B2-D95A-0C08-D339-C7CF689A9BDE}"/>
              </a:ext>
            </a:extLst>
          </p:cNvPr>
          <p:cNvSpPr>
            <a:spLocks noChangeArrowheads="1"/>
          </p:cNvSpPr>
          <p:nvPr/>
        </p:nvSpPr>
        <p:spPr bwMode="auto">
          <a:xfrm>
            <a:off x="5219363" y="31059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91BF30A2-E84E-5675-E6FD-441A7DECD2D2}"/>
              </a:ext>
            </a:extLst>
          </p:cNvPr>
          <p:cNvSpPr>
            <a:spLocks noChangeArrowheads="1"/>
          </p:cNvSpPr>
          <p:nvPr/>
        </p:nvSpPr>
        <p:spPr bwMode="auto">
          <a:xfrm>
            <a:off x="5732126" y="31059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EBA3EF93-9521-DE7B-C479-271A3F3A519B}"/>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EAF0309E-F004-46AB-90F9-FDBEDEE276DD}"/>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7750C8D2-9D4D-1305-9608-3A77F8275DD1}"/>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B8C7223D-1957-A2D4-8ECE-B957D4C58A6D}"/>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EED4A2E0-2D91-B8FB-521A-3AE4D0858A61}"/>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A618D83A-77DB-68CE-89D9-1429A1842FDF}"/>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18270230-A331-D9E5-8E09-1107BF2B77A8}"/>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DD553049-98A4-9D77-06C9-9CD437B240C4}"/>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95623CC9-9F18-9B1A-25B4-41448D2CA435}"/>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72706A8E-0461-5517-D3EC-EEC4626F576A}"/>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1349EF83-A50F-D9AE-D1DC-D69E96161565}"/>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214885AE-3ED8-876E-9C64-DD0789EB89E9}"/>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D71DCA99-BDD8-B602-2987-1E79881BEF84}"/>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A1AD0BAC-966B-2BCD-3183-65F42A93D479}"/>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267DFC8F-9DEE-10B4-A23B-1270AE1DE10F}"/>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AF2E285F-EE2F-6D38-8744-1DEAB1648EBE}"/>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D290115A-E670-1511-994D-A97E63972F8D}"/>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B53D663A-D08B-F7D7-4D0B-8D52373437DD}"/>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F92960DC-5E33-CF2F-2F6A-FA0FC74CEA33}"/>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2F664D02-91D5-818F-DAE7-0CBE1847E0A5}"/>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DD299CC0-3FE3-3207-A6A4-7A3E5A008287}"/>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9A143C0F-432E-D82B-4DC5-DD8A9D86CA6A}"/>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3444B506-1540-63D8-A39A-3217059EC5D7}"/>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AD90B583-451C-2518-C380-1045301D7463}"/>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945B78F4-09A2-88C6-B80D-969D9D8CBC0B}"/>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F956F83B-9DDF-A18F-DBB1-5489683840D3}"/>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DE6A0D07-7229-DDF4-022E-6266AB30A43F}"/>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F446CED2-A598-2D08-78EE-EA24ED1D981B}"/>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157EC706-2CB2-0BB5-E2F4-94C9772C2476}"/>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38864162-4AFB-E2D4-F0C6-BD03043E7EEE}"/>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D8A2EFAB-195C-80DC-B38E-35832DBBD0E8}"/>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A327F1EA-7032-0FBB-8C71-58C5C83D2895}"/>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01DAAD73-34E5-E250-AD50-354892F57976}"/>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8DAE3EBC-1AD2-3481-BC36-2A2412EE09CF}"/>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4BE87132-2EF7-EE53-1863-6368DDC89EA6}"/>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8FEBBC56-F12B-2C0C-2196-179B38E55936}"/>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316F2159-8D7D-E796-8D2C-174BB5878E45}"/>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A22C9A93-1D8F-ACEC-A403-636A513E5EDA}"/>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13554EC5-B080-C70D-3CBB-87D9DAC5C983}"/>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75EFD191-565E-92D9-D54D-587A342AE45D}"/>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8E17875E-7624-19DC-F033-0F9795DA4D3D}"/>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282B08C8-50BE-0698-B550-A44149C81363}"/>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FC021BDE-9C7F-1DC5-CA97-1B6E9B50B284}"/>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94329181-6396-D43F-7005-525BCAB6064C}"/>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C404E747-D3D7-DAD7-C6DF-B1C4AE688111}"/>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1E3CEBD7-0EE0-9370-6F1B-2B0E66DF4F05}"/>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A695E386-3C61-060A-72AD-204838D025B1}"/>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AF714FA4-EFB6-7E14-BCB8-82BDAA4139D5}"/>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0AF89DF5-81A3-C05A-E24E-84040AFE2ECD}"/>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1DDA254A-8152-3DC2-93D8-ECD0A8BB4457}"/>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80F6FF9E-F90C-D15A-6AFA-07598A8A77F3}"/>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EA8998E5-8193-FA1E-CC04-29C565411B93}"/>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00B91717-1A13-22E0-FFF2-F9863FBBE44C}"/>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2E2D174B-57A1-6698-049E-EB0DDF29F07E}"/>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6AD76E43-C7CF-8192-02BB-C3EFA378C100}"/>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9F49DEED-579D-276F-C90D-2141AE65A66A}"/>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F5AB79D0-0291-18F7-22C6-66A236F51A80}"/>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54F4B5C1-BB97-CA2F-E1B1-BA0308AA2A1F}"/>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6F4E93F8-2625-60E0-B3B2-B0940F8CD9F9}"/>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F97AEE76-9604-9C07-1E06-8FD907978DBF}"/>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8ED95F0A-5121-B3DC-4846-CDE5A5C6284D}"/>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469ADBC7-E191-D948-67B7-27D8A64655E9}"/>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FC46EDBB-5343-E232-8257-64E8475A5ABD}"/>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CA6CFF19-FDC1-52F8-E1BD-E2F44DA01843}"/>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1D35C08B-50D6-71D0-73F0-6635D1A393A5}"/>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67381FE2-3650-B436-88D6-9BC810C61321}"/>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E812FC3B-0360-3F27-15C2-4894DAD318BE}"/>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BFDE52B4-B3B1-3660-9C79-227D2C0F63CF}"/>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FAE7A630-5A1D-7253-763F-48222F6653F6}"/>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8DE88B32-CD68-2E3C-F4B6-F345F123297A}"/>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948F817D-4CFB-9977-62AB-A62F80891765}"/>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B651B84A-592C-01E7-186F-F52ED163B645}"/>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1C1405C3-7BBB-6E92-B089-783EAADE3CAC}"/>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1760C197-D8ED-41B5-4CFC-35EE005B39B6}"/>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3FC08A0C-858A-8CD1-3512-82782F32EFC6}"/>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C136A0C1-9DE9-73D4-6B5E-9193691EE201}"/>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534BEA82-4C9F-CE02-17AA-05DA65D7B400}"/>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709D6B1A-DFE7-3683-85C3-5CB41E9697B9}"/>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D58DCB29-8D40-325A-72D0-C9D9EC245466}"/>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7BD1AF5E-3C80-7834-4B6C-E9F9FCD2B022}"/>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B2F97E61-CC0E-E417-44F1-F444B8E2F68C}"/>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7E934349-BAF5-4455-327A-A81B8AB1D2B3}"/>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73D0C6B9-3865-FD82-F4AC-19427A517D2A}"/>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097D8EBE-FD96-9A33-568E-6B596B0DC48B}"/>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810EFF7D-6E2B-2D6C-34DB-B504F03434EB}"/>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C54DAC7F-5498-A94A-FFF6-08F056675094}"/>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EEEE9249-973D-A9C0-8FAD-9DD192B04280}"/>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3B84FBF1-F174-9454-E99F-8A1F2B6E0D22}"/>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3A61A178-9A0E-D5D3-FE10-0B58A695341F}"/>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F4E6EAA2-6493-94BE-7DEB-9186FA63DF2C}"/>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FA1712C2-67FC-CA3A-F1DF-3CEF6E1060B7}"/>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E6A5CAA8-1E53-46B2-3C80-FFE8C17A04E6}"/>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A4D9D407-35E9-FF49-04B1-7AB53C9DBF77}"/>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50BBA688-AB7F-0064-4FA3-93884E1187A0}"/>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36063AD5-AFDA-23E9-C879-F8D4B9AE09B5}"/>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DB107E2A-5584-C41B-D80D-652CC7FA144E}"/>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457F7951-A325-693D-6386-E35A02BF3B96}"/>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BEF450A2-38E9-D703-F0C9-D5E2B5182F0E}"/>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6F93CD60-6842-15F5-F16D-B91C2C99E00D}"/>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746CFFC8-83E0-F1E5-0C46-DCAB795CF23D}"/>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B5E8F68F-2D25-55A3-8695-5CDA69EE2994}"/>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9AF9FFB6-B405-300D-6BA9-68A31AA878F1}"/>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D5894366-B50C-9356-D990-87EACCC24FAA}"/>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A40D6140-D66F-12B5-B890-262B34D034F6}"/>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58AB594D-1144-9C13-BA40-FB34B59CC1FA}"/>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DF3C4CE2-8C7F-0F72-48FE-B581FD9B6951}"/>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CE4B124F-5018-0149-8A08-30A8EACB5EF7}"/>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6C4D86C1-067C-B79F-1DF2-C2D01458B4A1}"/>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258EAD66-470E-ED1A-A8A0-CA5D0B272B89}"/>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C9A9B5D1-C923-21CD-6511-493E674282DA}"/>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1BF0EE30-85D0-673C-F885-C35ECF2585FD}"/>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B9DD0D8F-E53F-FBD6-835A-DFB39768A906}"/>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55609F5C-8D92-9A16-CDB8-CBC02F3BE0AA}"/>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9630F799-23F3-F3B2-EAE3-575D59C27E20}"/>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BAAA2FBE-AD03-38FC-969E-89F408417FAA}"/>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cxnSp>
        <p:nvCxnSpPr>
          <p:cNvPr id="138" name="Straight Arrow Connector 137">
            <a:extLst>
              <a:ext uri="{FF2B5EF4-FFF2-40B4-BE49-F238E27FC236}">
                <a16:creationId xmlns:a16="http://schemas.microsoft.com/office/drawing/2014/main" id="{899AC98A-EE96-4BD7-3779-28C3297B4DBD}"/>
              </a:ext>
            </a:extLst>
          </p:cNvPr>
          <p:cNvCxnSpPr>
            <a:cxnSpLocks/>
          </p:cNvCxnSpPr>
          <p:nvPr/>
        </p:nvCxnSpPr>
        <p:spPr>
          <a:xfrm>
            <a:off x="5276513" y="1461570"/>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0" name="Line 134">
            <a:extLst>
              <a:ext uri="{FF2B5EF4-FFF2-40B4-BE49-F238E27FC236}">
                <a16:creationId xmlns:a16="http://schemas.microsoft.com/office/drawing/2014/main" id="{F752008F-A06E-5585-91B2-63DFB37A1146}"/>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F7EF7730-7F78-6487-ABB1-08ACA721BB1E}"/>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spTree>
    <p:extLst>
      <p:ext uri="{BB962C8B-B14F-4D97-AF65-F5344CB8AC3E}">
        <p14:creationId xmlns:p14="http://schemas.microsoft.com/office/powerpoint/2010/main" val="316684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EC046-18EE-6D82-D72C-FB7DFE2296C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72832D-9B93-6CFB-8F58-6BAD7479A98F}"/>
              </a:ext>
            </a:extLst>
          </p:cNvPr>
          <p:cNvSpPr>
            <a:spLocks noGrp="1"/>
          </p:cNvSpPr>
          <p:nvPr>
            <p:ph type="sldNum" sz="quarter" idx="19"/>
          </p:nvPr>
        </p:nvSpPr>
        <p:spPr/>
        <p:txBody>
          <a:bodyPr/>
          <a:lstStyle/>
          <a:p>
            <a:fld id="{B6238B5B-F19C-E947-A0BC-87BD7983F871}" type="slidenum">
              <a:rPr lang="en-US" smtClean="0"/>
              <a:pPr/>
              <a:t>18</a:t>
            </a:fld>
            <a:endParaRPr lang="en-US" dirty="0"/>
          </a:p>
        </p:txBody>
      </p:sp>
      <p:sp>
        <p:nvSpPr>
          <p:cNvPr id="2" name="Title 4">
            <a:extLst>
              <a:ext uri="{FF2B5EF4-FFF2-40B4-BE49-F238E27FC236}">
                <a16:creationId xmlns:a16="http://schemas.microsoft.com/office/drawing/2014/main" id="{44A6728B-2C60-DA38-9D45-2F1D39CF9A9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Issue Stage (4)</a:t>
            </a:r>
          </a:p>
        </p:txBody>
      </p:sp>
      <p:sp>
        <p:nvSpPr>
          <p:cNvPr id="5" name="Text Placeholder 1">
            <a:extLst>
              <a:ext uri="{FF2B5EF4-FFF2-40B4-BE49-F238E27FC236}">
                <a16:creationId xmlns:a16="http://schemas.microsoft.com/office/drawing/2014/main" id="{7B870AF2-04DB-2E12-BE43-1E2006DFFD30}"/>
              </a:ext>
            </a:extLst>
          </p:cNvPr>
          <p:cNvSpPr txBox="1">
            <a:spLocks/>
          </p:cNvSpPr>
          <p:nvPr/>
        </p:nvSpPr>
        <p:spPr>
          <a:xfrm>
            <a:off x="640077" y="1000549"/>
            <a:ext cx="3726799" cy="235654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Allocate a new ROB entry</a:t>
            </a:r>
          </a:p>
          <a:p>
            <a:pPr marL="790956" lvl="1" indent="-342900"/>
            <a:r>
              <a:rPr lang="en-US" sz="1800" dirty="0"/>
              <a:t>The ROB is a sorted list</a:t>
            </a:r>
          </a:p>
          <a:p>
            <a:pPr marL="790956" lvl="1" indent="-342900"/>
            <a:r>
              <a:rPr lang="en-US" sz="1800" dirty="0"/>
              <a:t>Head points to oldest </a:t>
            </a:r>
          </a:p>
          <a:p>
            <a:pPr marL="790956" lvl="1" indent="-342900"/>
            <a:r>
              <a:rPr lang="en-US" sz="1800" dirty="0"/>
              <a:t>Allocate at the tail</a:t>
            </a:r>
          </a:p>
          <a:p>
            <a:pPr marL="790956" lvl="1" indent="-342900"/>
            <a:r>
              <a:rPr lang="en-US" sz="1800" dirty="0"/>
              <a:t>Copy instruction info</a:t>
            </a:r>
          </a:p>
          <a:p>
            <a:pPr marL="1065276" lvl="2" indent="-342900"/>
            <a:r>
              <a:rPr lang="en-US" sz="1800" dirty="0"/>
              <a:t>e.g. ARF register</a:t>
            </a:r>
          </a:p>
          <a:p>
            <a:pPr marL="1065276" lvl="2" indent="-342900"/>
            <a:r>
              <a:rPr lang="en-US" sz="1800" dirty="0"/>
              <a:t>Needed during commit</a:t>
            </a:r>
          </a:p>
          <a:p>
            <a:pPr marL="790956" lvl="1" indent="-342900"/>
            <a:endParaRPr lang="en-US" dirty="0"/>
          </a:p>
        </p:txBody>
      </p:sp>
      <p:sp>
        <p:nvSpPr>
          <p:cNvPr id="3" name="Rectangle 3">
            <a:extLst>
              <a:ext uri="{FF2B5EF4-FFF2-40B4-BE49-F238E27FC236}">
                <a16:creationId xmlns:a16="http://schemas.microsoft.com/office/drawing/2014/main" id="{50EA17DE-7576-4B20-0983-DD463A1AE692}"/>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4EF48860-3582-4247-AECC-F77D46899ACB}"/>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0ED04C67-F8EC-3A3A-C2A2-F431D642AE41}"/>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2E5B1FD4-6ED4-A6CB-452D-B7A9D722D9D0}"/>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7903BAAD-D693-98E1-C10B-67C677B2C1F7}"/>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57AE4802-6FCB-7373-7BA4-ABC8B5FDFAF5}"/>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CC95EFDE-58D7-D268-B9CF-EEA5D3BC97F5}"/>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BA4B1FBA-A4EB-DE7F-47CC-D1CD384E91C0}"/>
              </a:ext>
            </a:extLst>
          </p:cNvPr>
          <p:cNvSpPr>
            <a:spLocks noChangeArrowheads="1"/>
          </p:cNvSpPr>
          <p:nvPr/>
        </p:nvSpPr>
        <p:spPr bwMode="auto">
          <a:xfrm>
            <a:off x="4366876"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A5F9B692-9A3C-947D-7640-A8BFD5A74B06}"/>
              </a:ext>
            </a:extLst>
          </p:cNvPr>
          <p:cNvSpPr>
            <a:spLocks noChangeArrowheads="1"/>
          </p:cNvSpPr>
          <p:nvPr/>
        </p:nvSpPr>
        <p:spPr bwMode="auto">
          <a:xfrm>
            <a:off x="4651038" y="30027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834B356C-554C-CAD0-E02F-9A7DDC353B59}"/>
              </a:ext>
            </a:extLst>
          </p:cNvPr>
          <p:cNvSpPr>
            <a:spLocks noChangeArrowheads="1"/>
          </p:cNvSpPr>
          <p:nvPr/>
        </p:nvSpPr>
        <p:spPr bwMode="auto">
          <a:xfrm>
            <a:off x="4935201"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EBFEDB2E-AFF5-09D3-7A76-8D089A325984}"/>
              </a:ext>
            </a:extLst>
          </p:cNvPr>
          <p:cNvSpPr>
            <a:spLocks noChangeArrowheads="1"/>
          </p:cNvSpPr>
          <p:nvPr/>
        </p:nvSpPr>
        <p:spPr bwMode="auto">
          <a:xfrm>
            <a:off x="5219363" y="30027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B120D2C6-6EB8-7B22-8164-6A9DC47B7437}"/>
              </a:ext>
            </a:extLst>
          </p:cNvPr>
          <p:cNvSpPr>
            <a:spLocks noChangeArrowheads="1"/>
          </p:cNvSpPr>
          <p:nvPr/>
        </p:nvSpPr>
        <p:spPr bwMode="auto">
          <a:xfrm>
            <a:off x="5732126" y="30027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F93A20D4-7914-0E24-343F-7A010BF665A6}"/>
              </a:ext>
            </a:extLst>
          </p:cNvPr>
          <p:cNvSpPr txBox="1">
            <a:spLocks noChangeArrowheads="1"/>
          </p:cNvSpPr>
          <p:nvPr/>
        </p:nvSpPr>
        <p:spPr bwMode="auto">
          <a:xfrm>
            <a:off x="4280297" y="2672288"/>
            <a:ext cx="2050561"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and ALUs</a:t>
            </a:r>
          </a:p>
        </p:txBody>
      </p:sp>
      <p:sp>
        <p:nvSpPr>
          <p:cNvPr id="18" name="Rectangle 16">
            <a:extLst>
              <a:ext uri="{FF2B5EF4-FFF2-40B4-BE49-F238E27FC236}">
                <a16:creationId xmlns:a16="http://schemas.microsoft.com/office/drawing/2014/main" id="{056BADDF-A364-D97B-AE22-EEF5C74F3EF3}"/>
              </a:ext>
            </a:extLst>
          </p:cNvPr>
          <p:cNvSpPr>
            <a:spLocks noChangeArrowheads="1"/>
          </p:cNvSpPr>
          <p:nvPr/>
        </p:nvSpPr>
        <p:spPr bwMode="auto">
          <a:xfrm>
            <a:off x="4366876"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B58DF4F4-2746-E81F-3C63-7F46D9C6FE33}"/>
              </a:ext>
            </a:extLst>
          </p:cNvPr>
          <p:cNvSpPr>
            <a:spLocks noChangeArrowheads="1"/>
          </p:cNvSpPr>
          <p:nvPr/>
        </p:nvSpPr>
        <p:spPr bwMode="auto">
          <a:xfrm>
            <a:off x="4651038" y="31059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047ABE05-09FE-73DF-5D96-EFE43339D500}"/>
              </a:ext>
            </a:extLst>
          </p:cNvPr>
          <p:cNvSpPr>
            <a:spLocks noChangeArrowheads="1"/>
          </p:cNvSpPr>
          <p:nvPr/>
        </p:nvSpPr>
        <p:spPr bwMode="auto">
          <a:xfrm>
            <a:off x="4935201"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87C04E40-0C64-4332-7714-1A1E98223456}"/>
              </a:ext>
            </a:extLst>
          </p:cNvPr>
          <p:cNvSpPr>
            <a:spLocks noChangeArrowheads="1"/>
          </p:cNvSpPr>
          <p:nvPr/>
        </p:nvSpPr>
        <p:spPr bwMode="auto">
          <a:xfrm>
            <a:off x="5219363" y="31059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B1DA6294-BF52-A727-4A4A-58D016F28AA7}"/>
              </a:ext>
            </a:extLst>
          </p:cNvPr>
          <p:cNvSpPr>
            <a:spLocks noChangeArrowheads="1"/>
          </p:cNvSpPr>
          <p:nvPr/>
        </p:nvSpPr>
        <p:spPr bwMode="auto">
          <a:xfrm>
            <a:off x="5732126" y="31059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F8C7196B-10B7-256B-4F1B-25ED658795B8}"/>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C04E4E1B-6C4E-59DA-EE52-43FF11DD5293}"/>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8E5BA5C3-761C-B917-D8F9-CA724D410486}"/>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C094C705-C4E2-BE4D-2AFD-96D9FB06D81A}"/>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212D6198-628E-7D0D-042E-0D5F59F51E12}"/>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DEC36A9C-1A03-F419-BD3A-CCEFD408C5E6}"/>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9DCD5401-AFAF-DA5E-A0CC-FB3AAC91C06C}"/>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011FC2AE-32A2-0A4F-F835-5A92C88165C8}"/>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4C5BFA79-F977-6B5A-3B87-00438EFCCCDB}"/>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F105C902-304B-98D1-CEF8-6C83FA94E32C}"/>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8478A097-5CDF-054B-BD4E-2A2EE857B366}"/>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00CC6525-BD65-A2AF-50CF-DB0641D703F7}"/>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CDA12819-26FF-2C69-FF4A-37085706C7E0}"/>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33F2144B-1636-5E90-A763-3E5122ED52DB}"/>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5E2C3D7D-C45B-A766-5AEF-A08A4ABD5191}"/>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F52DA36D-3925-3DE4-7CA2-3B445096DB43}"/>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8404A0DA-1BFF-566A-1595-6A436FD77749}"/>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6B88CF4F-E7E3-10A8-2A8A-601A7E10CA3D}"/>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2F9ACAC2-C090-1D44-AD2D-89597CC4341E}"/>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CC14E437-190E-0103-3EF3-D5D28064305C}"/>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924EEFC6-B69E-8D56-E22E-F805F8229963}"/>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44C6853B-DD6B-5EAD-4C88-67ADD8B4BDD2}"/>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D5127FA4-074B-6514-B52E-E3A3EB99F687}"/>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23DCB2E3-61A7-A3C5-4DFD-5EB4B2B9658B}"/>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7990744B-A6DC-54C6-5058-2D676D86C3AF}"/>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172C95E3-9C50-0C7B-C231-590E2776DB64}"/>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D5C78EFD-E956-2A53-418B-B444327EEE4D}"/>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319BAC02-2858-22FE-7345-CC537ADFFBD3}"/>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7C4BCF84-DA02-31BE-D287-44008FF4CFAB}"/>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E42628B9-D135-CC34-A7AC-79820527D15B}"/>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C6C48459-6237-5115-E0FF-16324956DD4D}"/>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CC7A9BEE-4EAF-21F6-BC49-B2B0F291CCB8}"/>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6986633B-F6AB-F2B0-E9DE-CCF6BAA69F15}"/>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D7EC041B-97C0-0100-8FB7-50277A6BDE5D}"/>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8F2109A7-9AF7-6B63-8BD3-E21BE9B4C35F}"/>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F06B8846-68AA-7CCC-CE94-969328CB218A}"/>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8E6DF136-D0B6-7399-5B5C-30A07A6DFF15}"/>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49CC162B-5D02-9ABF-D610-6BEA84F55D5F}"/>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87581059-A5A6-5796-8010-50BFADC8F274}"/>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DEE5D0CF-3FD9-A567-F2C9-321B3D61207F}"/>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E95A46C4-1D9B-AA38-E885-C58F45552E93}"/>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D9E473FE-E5E8-E134-CC2A-6CF7DA3E7A48}"/>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144A1238-A4FF-512A-9E3F-1D4A1C14CBA3}"/>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79652E3C-7171-106E-06CC-1D566C0D9489}"/>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8F89A796-80E9-ED60-74A9-B4E74C01418B}"/>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17E984D3-DE1A-F53D-6AD1-E29B26DE6A44}"/>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376EE4A6-CEDD-6342-9BCF-54A660C117AB}"/>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CDEF7399-9461-CEA4-B5A3-3705E0A3A86C}"/>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D285993A-8FAA-F024-C889-DD729B8BC3A7}"/>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B7C4803C-5E79-FCD1-92BC-7BCB469C77C4}"/>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4E62D8DF-AE84-5590-ED4A-8A2214D04BCE}"/>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AB2F4C0A-30BD-260F-A2BF-07E359972B1F}"/>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A60C2AA9-3AF0-D9C7-0E53-E58FE5AFD644}"/>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B3D1CA9F-4B2E-3336-BD04-11812089E69C}"/>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B231DB33-EBBC-38BA-5C5A-5EE0C5473D68}"/>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1B19DECA-B97C-36C3-5904-5EABE92523D9}"/>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9B46411E-D7FB-9C8B-12BE-44C6E4BD6C06}"/>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690A61C8-1792-73A9-057A-1032345AA263}"/>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64792FF3-96B5-FFB7-7261-B408084BF788}"/>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6BA501C9-8D78-A350-9058-2E94E9BE37FE}"/>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12F5A808-175A-A112-6B19-131FE2D228A8}"/>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607733BF-24C0-0B28-BABA-A596A898439A}"/>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D4005A83-6564-FF50-0171-66B9D082E3A4}"/>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044A28E3-9E0B-A9F4-5E23-8E76F86AB86A}"/>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E1647267-A4F0-2230-58F9-E0F02A86CCE3}"/>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B1ED5F66-EE29-6740-4893-AA53E147FAD3}"/>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E4F23903-8E4F-51E6-C59A-EAB4CF047E01}"/>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64CD3008-B73E-BB48-F97C-F6D767360411}"/>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5EA2F9BE-97E7-7164-3A2F-FF8AC8D4AA2D}"/>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0B55225C-F4C2-4590-F839-C29DA8E6FFF4}"/>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B116D656-B32E-10B7-F2C2-1B2B8CFF072F}"/>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696B9FB3-DFED-31C3-059F-BB9E7B0F500D}"/>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FEF3A006-ECB4-27C3-7585-CD4BFCB291DA}"/>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21A0F2AE-62C4-DE24-D535-4B08A6A6B8CA}"/>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FDE63509-F797-14AD-F9C3-33EE42CD1230}"/>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3E06B9AB-29EC-CCDF-DF3D-11E4466C534A}"/>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4B03661A-2C7F-5EC7-22B3-0CD66D8DF354}"/>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99B5721F-FD31-21CF-A18F-CEA06BFC1D05}"/>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9B33D0A9-194F-2BDF-D3C3-478A44FF74AC}"/>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CEEC694D-7DAE-16BF-4551-15126A244F86}"/>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3BD65BD4-825C-D791-D115-4D9CCEAB4D63}"/>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0BBF79C7-A254-4AEE-C6E6-AB9839664791}"/>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12FEE25A-F1A4-A715-5AA2-5E3359D66F40}"/>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942708F5-3F81-C5A6-F525-50BB09DD2753}"/>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96962A9C-7618-1B16-B329-4B2A598C3241}"/>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2039C0CD-46AB-AEC7-10FA-FD0D5DAB7C5C}"/>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1EA237DF-7540-99F5-C0EB-F5153CD6C648}"/>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E62D2CC4-129E-0084-DDF5-750752F3E8CC}"/>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CA2EA284-0688-B926-1602-B637990001C6}"/>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F999EC26-8077-BBAE-423F-4236494DB1F3}"/>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1805479C-4D5B-588E-B8FD-B67F37F5BED7}"/>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2DFE6A7F-7168-CA67-0A67-BA06308DA03C}"/>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5F1C6BA9-ACD7-CBF5-9FAE-588E65DB35C6}"/>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466B8F29-8511-46C7-F22D-560A69E668FD}"/>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B28F2ECE-89FB-7434-5EB8-8A8D93BAF031}"/>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C008D9B3-B18F-8A58-0B07-BEE608D2C75A}"/>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765DEBE3-BCC8-5CE6-EADC-17EE067DBBC6}"/>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7979F003-8EE1-4AB9-CBE2-39779CD9EB7D}"/>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F8A18CBC-A077-6A55-0CFA-CDB9D9A8BE65}"/>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9B283704-42B9-1D66-29A1-88A094CE30EC}"/>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BE40D8F6-C96B-275F-792C-103E8C47001F}"/>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853DEACF-E81C-7D70-9E5C-20D0E4169349}"/>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04761B23-0975-DC0B-E116-01E556C1C922}"/>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BFA5FCA7-1705-8A9C-91B5-7FDC96C77E6F}"/>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B0F40BDE-E32B-BC77-360B-F29397761C1E}"/>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18526FD1-6BF2-2385-28FE-45BF79E7E424}"/>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FE1F9635-2AF4-088A-4D1F-33BEA6CBF41E}"/>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F114FA16-3FE9-7D7C-00FB-19EE42CE0E16}"/>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1C312594-C765-FCCA-930B-09C9F54A722F}"/>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93B7B56A-43D5-CAD7-0C58-4C16D681E87F}"/>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00AA90D1-C1D3-27B8-8A9F-8C47924BA745}"/>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383BBB48-B35B-B65B-2BD2-E979BEE66273}"/>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2C5086ED-EE86-0DE4-7C84-A1C64165233D}"/>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39F88C93-B303-3C57-270D-A50F1BE25626}"/>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CC0238AC-DD78-3B63-BF69-A3B3C073E998}"/>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cxnSp>
        <p:nvCxnSpPr>
          <p:cNvPr id="139" name="Straight Arrow Connector 138">
            <a:extLst>
              <a:ext uri="{FF2B5EF4-FFF2-40B4-BE49-F238E27FC236}">
                <a16:creationId xmlns:a16="http://schemas.microsoft.com/office/drawing/2014/main" id="{49E3DD74-DD60-2C5C-D159-73A2683EBB0C}"/>
              </a:ext>
            </a:extLst>
          </p:cNvPr>
          <p:cNvCxnSpPr>
            <a:cxnSpLocks/>
          </p:cNvCxnSpPr>
          <p:nvPr/>
        </p:nvCxnSpPr>
        <p:spPr>
          <a:xfrm>
            <a:off x="6675369" y="3566399"/>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0" name="Line 134">
            <a:extLst>
              <a:ext uri="{FF2B5EF4-FFF2-40B4-BE49-F238E27FC236}">
                <a16:creationId xmlns:a16="http://schemas.microsoft.com/office/drawing/2014/main" id="{B8577839-2096-7C2F-113B-40D953822621}"/>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08BD4CB6-BFE6-5559-C383-AE7FA18D8669}"/>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spTree>
    <p:extLst>
      <p:ext uri="{BB962C8B-B14F-4D97-AF65-F5344CB8AC3E}">
        <p14:creationId xmlns:p14="http://schemas.microsoft.com/office/powerpoint/2010/main" val="209303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121C0-2392-0718-4530-9250B7D3182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090D1A-00D6-EC4D-5471-D2DE56C08B3F}"/>
              </a:ext>
            </a:extLst>
          </p:cNvPr>
          <p:cNvSpPr>
            <a:spLocks noGrp="1"/>
          </p:cNvSpPr>
          <p:nvPr>
            <p:ph type="sldNum" sz="quarter" idx="19"/>
          </p:nvPr>
        </p:nvSpPr>
        <p:spPr/>
        <p:txBody>
          <a:bodyPr/>
          <a:lstStyle/>
          <a:p>
            <a:fld id="{B6238B5B-F19C-E947-A0BC-87BD7983F871}" type="slidenum">
              <a:rPr lang="en-US" smtClean="0"/>
              <a:pPr/>
              <a:t>19</a:t>
            </a:fld>
            <a:endParaRPr lang="en-US" dirty="0"/>
          </a:p>
        </p:txBody>
      </p:sp>
      <p:sp>
        <p:nvSpPr>
          <p:cNvPr id="2" name="Title 4">
            <a:extLst>
              <a:ext uri="{FF2B5EF4-FFF2-40B4-BE49-F238E27FC236}">
                <a16:creationId xmlns:a16="http://schemas.microsoft.com/office/drawing/2014/main" id="{8D3F66BC-29C7-1D09-5601-127487B8C68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Issue Stage (5)</a:t>
            </a:r>
          </a:p>
        </p:txBody>
      </p:sp>
      <p:sp>
        <p:nvSpPr>
          <p:cNvPr id="5" name="Text Placeholder 1">
            <a:extLst>
              <a:ext uri="{FF2B5EF4-FFF2-40B4-BE49-F238E27FC236}">
                <a16:creationId xmlns:a16="http://schemas.microsoft.com/office/drawing/2014/main" id="{FFAC7917-353D-E2AF-648F-E398AFBE507A}"/>
              </a:ext>
            </a:extLst>
          </p:cNvPr>
          <p:cNvSpPr txBox="1">
            <a:spLocks/>
          </p:cNvSpPr>
          <p:nvPr/>
        </p:nvSpPr>
        <p:spPr>
          <a:xfrm>
            <a:off x="607000" y="1001622"/>
            <a:ext cx="3834749" cy="200875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Update the RAT</a:t>
            </a:r>
          </a:p>
          <a:p>
            <a:pPr marL="790956" lvl="1" indent="-342900"/>
            <a:r>
              <a:rPr lang="en-US" sz="1800" dirty="0"/>
              <a:t>If the instruction has a destination register</a:t>
            </a:r>
          </a:p>
          <a:p>
            <a:pPr marL="790956" lvl="1" indent="-342900"/>
            <a:r>
              <a:rPr lang="en-US" sz="1800" dirty="0"/>
              <a:t>Use ROB index as destination register</a:t>
            </a:r>
          </a:p>
          <a:p>
            <a:pPr marL="790956" lvl="1" indent="-342900"/>
            <a:r>
              <a:rPr lang="en-US" sz="1800" dirty="0"/>
              <a:t>Update RAT mapping </a:t>
            </a:r>
          </a:p>
          <a:p>
            <a:pPr marL="790956" lvl="1" indent="-342900"/>
            <a:r>
              <a:rPr lang="en-US" sz="1800" dirty="0" err="1"/>
              <a:t>rob_idx</a:t>
            </a:r>
            <a:r>
              <a:rPr lang="en-US" sz="1800" dirty="0"/>
              <a:t> =&gt; RAT[</a:t>
            </a:r>
            <a:r>
              <a:rPr lang="en-US" sz="1800" dirty="0" err="1"/>
              <a:t>rd</a:t>
            </a:r>
            <a:r>
              <a:rPr lang="en-US" sz="1800" dirty="0"/>
              <a:t>] </a:t>
            </a:r>
            <a:endParaRPr lang="en-US" dirty="0"/>
          </a:p>
        </p:txBody>
      </p:sp>
      <p:sp>
        <p:nvSpPr>
          <p:cNvPr id="3" name="Rectangle 3">
            <a:extLst>
              <a:ext uri="{FF2B5EF4-FFF2-40B4-BE49-F238E27FC236}">
                <a16:creationId xmlns:a16="http://schemas.microsoft.com/office/drawing/2014/main" id="{6A6785F0-4983-D3D4-7550-1D0C0B2D5C54}"/>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CB245968-6007-2FB3-BD1C-5DE9AE087E12}"/>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B654177D-9F26-CA80-B573-E35AA9697E7A}"/>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8BD6EA6B-89B0-FA35-7927-84340896F367}"/>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D2A8E91F-AA9A-62BE-D3F4-63E169E4185A}"/>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30521AFE-D784-ACBC-9CD1-04B0E4797B9C}"/>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69EF8663-9EF9-A7AC-9139-19AA6408634D}"/>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7E51F71E-BD53-245A-A9E5-AF8FDFADAFBD}"/>
              </a:ext>
            </a:extLst>
          </p:cNvPr>
          <p:cNvSpPr>
            <a:spLocks noChangeArrowheads="1"/>
          </p:cNvSpPr>
          <p:nvPr/>
        </p:nvSpPr>
        <p:spPr bwMode="auto">
          <a:xfrm>
            <a:off x="4366876"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62E9929D-63E9-4293-3FD4-99454A85822D}"/>
              </a:ext>
            </a:extLst>
          </p:cNvPr>
          <p:cNvSpPr>
            <a:spLocks noChangeArrowheads="1"/>
          </p:cNvSpPr>
          <p:nvPr/>
        </p:nvSpPr>
        <p:spPr bwMode="auto">
          <a:xfrm>
            <a:off x="4651038" y="30027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F7DCC074-3784-AD50-11D3-412E09AB9BA6}"/>
              </a:ext>
            </a:extLst>
          </p:cNvPr>
          <p:cNvSpPr>
            <a:spLocks noChangeArrowheads="1"/>
          </p:cNvSpPr>
          <p:nvPr/>
        </p:nvSpPr>
        <p:spPr bwMode="auto">
          <a:xfrm>
            <a:off x="4935201"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B5BD53F2-05A5-D627-ADD8-6D922F9E572C}"/>
              </a:ext>
            </a:extLst>
          </p:cNvPr>
          <p:cNvSpPr>
            <a:spLocks noChangeArrowheads="1"/>
          </p:cNvSpPr>
          <p:nvPr/>
        </p:nvSpPr>
        <p:spPr bwMode="auto">
          <a:xfrm>
            <a:off x="5219363" y="30027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8A5110AC-27AC-DA05-9D07-E4C387E0AB2E}"/>
              </a:ext>
            </a:extLst>
          </p:cNvPr>
          <p:cNvSpPr>
            <a:spLocks noChangeArrowheads="1"/>
          </p:cNvSpPr>
          <p:nvPr/>
        </p:nvSpPr>
        <p:spPr bwMode="auto">
          <a:xfrm>
            <a:off x="5732126" y="30027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73D4C3F0-D776-AEA3-EF92-1284CE8241A0}"/>
              </a:ext>
            </a:extLst>
          </p:cNvPr>
          <p:cNvSpPr txBox="1">
            <a:spLocks noChangeArrowheads="1"/>
          </p:cNvSpPr>
          <p:nvPr/>
        </p:nvSpPr>
        <p:spPr bwMode="auto">
          <a:xfrm>
            <a:off x="4280297" y="2672288"/>
            <a:ext cx="2050561"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and ALUs</a:t>
            </a:r>
          </a:p>
        </p:txBody>
      </p:sp>
      <p:sp>
        <p:nvSpPr>
          <p:cNvPr id="18" name="Rectangle 16">
            <a:extLst>
              <a:ext uri="{FF2B5EF4-FFF2-40B4-BE49-F238E27FC236}">
                <a16:creationId xmlns:a16="http://schemas.microsoft.com/office/drawing/2014/main" id="{531AB084-9FEB-CDF9-F064-005078425271}"/>
              </a:ext>
            </a:extLst>
          </p:cNvPr>
          <p:cNvSpPr>
            <a:spLocks noChangeArrowheads="1"/>
          </p:cNvSpPr>
          <p:nvPr/>
        </p:nvSpPr>
        <p:spPr bwMode="auto">
          <a:xfrm>
            <a:off x="4366876"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420F8B0E-98E1-5CDE-991E-BAB5D9D5F5B5}"/>
              </a:ext>
            </a:extLst>
          </p:cNvPr>
          <p:cNvSpPr>
            <a:spLocks noChangeArrowheads="1"/>
          </p:cNvSpPr>
          <p:nvPr/>
        </p:nvSpPr>
        <p:spPr bwMode="auto">
          <a:xfrm>
            <a:off x="4651038" y="31059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46CFAF52-C85B-01A3-F964-56DEFC85E4AC}"/>
              </a:ext>
            </a:extLst>
          </p:cNvPr>
          <p:cNvSpPr>
            <a:spLocks noChangeArrowheads="1"/>
          </p:cNvSpPr>
          <p:nvPr/>
        </p:nvSpPr>
        <p:spPr bwMode="auto">
          <a:xfrm>
            <a:off x="4935201"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847C0517-8C04-B5A4-1ABF-4EE29594C78E}"/>
              </a:ext>
            </a:extLst>
          </p:cNvPr>
          <p:cNvSpPr>
            <a:spLocks noChangeArrowheads="1"/>
          </p:cNvSpPr>
          <p:nvPr/>
        </p:nvSpPr>
        <p:spPr bwMode="auto">
          <a:xfrm>
            <a:off x="5219363" y="31059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7E4F9E77-0E2D-7491-46FC-3D5E68808D47}"/>
              </a:ext>
            </a:extLst>
          </p:cNvPr>
          <p:cNvSpPr>
            <a:spLocks noChangeArrowheads="1"/>
          </p:cNvSpPr>
          <p:nvPr/>
        </p:nvSpPr>
        <p:spPr bwMode="auto">
          <a:xfrm>
            <a:off x="5732126" y="31059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71CAE8B8-CF9C-9821-157A-40017BF1D8EA}"/>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403DD47B-F876-9455-F6A8-B40502111F96}"/>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BACC5C5B-32E4-270E-0869-257BB3B3CE6F}"/>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1BF107D7-8F10-2F3A-ED5F-6D9952645774}"/>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B506B25B-AE6C-405F-5FD8-859999A8C7FC}"/>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3091BF82-635A-CAB0-7260-6419D261A50C}"/>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8696B258-CCA7-18B1-56BF-8E1AA22D8B52}"/>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C1F675B1-5606-6C96-BB5F-498854FD074D}"/>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A6C5C33C-FAF5-8648-725B-7129D7A6EF7C}"/>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5FCDF814-7752-D0B6-7CD0-4EFB6286030A}"/>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05B7BC82-D70D-B5BA-331C-1B8F16CFE41C}"/>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DA5714C7-9922-5723-7ED5-094D1117FA2D}"/>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20A23BEF-EDEF-97D4-A3F3-4571FC99A097}"/>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CD2BD80B-5B25-94B9-B760-E81B69754211}"/>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C3D9B138-E8C4-E512-F70A-E037F6BC78B5}"/>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B0A21BE6-830B-7D01-F90D-4F25A28DF26E}"/>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1AC2880B-D098-3FF4-6CE3-DCEDE9A87C6A}"/>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E048EEC2-EF62-7A75-7196-CA2705F71C5C}"/>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CFCDE402-DFB3-CC06-A772-189976A36EE2}"/>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3808F2CA-08CD-4B83-9E5A-EBB307BFE461}"/>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6B0E1FE7-7F69-BDF4-12AD-44315C42D2EF}"/>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F4FBCADA-B786-1816-C5EA-0FE118AA4853}"/>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A534DB6F-B099-F426-E380-D981850186EE}"/>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4407F353-DCF0-F0F1-1F8C-666CF153A2C9}"/>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511579FE-DCFC-88CA-91A6-779F95955953}"/>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7BF4ABB9-FF82-5A26-F44F-C782872CDC3D}"/>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CA032F85-2040-545F-9BCF-DDA2B1740D2B}"/>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81206CC3-B25A-835D-4FB9-E4424424115F}"/>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21BA16EB-06B2-020D-A588-B8F4D314747F}"/>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FE98A4A6-A3E0-BA3D-4DD6-9E9CB286082A}"/>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722D7359-45A5-BCE8-BBF8-A382C1FBDB9C}"/>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EFF06C1F-E0F7-C70A-3EC8-1D57A221934E}"/>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2073783E-E346-5C22-FD98-5B5045012007}"/>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CFD1AD70-4AF2-836A-F0A3-1944E82D75D5}"/>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34B4EB0F-119D-2782-2500-C891119ADCCC}"/>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283A39CA-79EB-FEF9-E291-7F6018266C6A}"/>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FC5F0453-C036-BAA4-0861-891043E30C6B}"/>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1ABE4139-C9FA-3EDF-CE2E-47C5485AAB87}"/>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5812CF84-D7A7-13BA-E16A-74F4C5272D9D}"/>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F1C0A0FF-49C7-4AA2-76A8-32C5B13FEC34}"/>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513B7F10-60D9-E27C-44FF-FFF836D86CB6}"/>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FE3ACEBE-C781-83CC-8294-1F6FA3A10AD7}"/>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6FB3307F-51C3-8627-47B0-4306A8BBB295}"/>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FC584160-6568-61DE-0777-0F3C70E0E77F}"/>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4C8B514E-81C1-FA34-AC96-21EDC2204863}"/>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8A84C35E-2023-C9A8-7200-CAF82F0E52A0}"/>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46567829-C66D-B165-028F-24EB8D91BE3C}"/>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28916CEB-D501-BC22-0B5E-7E5F3DF13141}"/>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73E90D37-D584-26CA-0330-CFB394BC24EC}"/>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1678601B-D1BF-ADA9-4EB8-FF5F797209BF}"/>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70C27988-7723-824F-FD8A-BC1513AACF2B}"/>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2B9FAD7A-2DE0-CF6D-92C6-573FFD831200}"/>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F8C02902-1F27-60E3-DA86-15AED272F4C2}"/>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317D01B7-71D3-AD28-E8DB-3BCB03B72421}"/>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B91874A8-0BC3-9124-22BE-DF09D24D6BE8}"/>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D3731705-99C4-0771-5B5C-58C003E79D00}"/>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AFCE3780-1ABA-C4C9-B4C9-EAF2018D0461}"/>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EF146494-2B47-834A-0947-FB24C4DB2EA1}"/>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0796773D-D231-FEED-3700-A645643B4DCE}"/>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6F38330D-851C-248F-CADC-B3988EB2987F}"/>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9256CF42-FD74-56E8-07AA-8092087C891B}"/>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9B92CCBD-BB87-8B68-73BF-85E44CB80EA6}"/>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B76F0D7C-1DAE-C5C3-8975-0EBD0755ACE9}"/>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F4F7E827-78D8-C9B6-9E08-4F2419D574D8}"/>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AF5223CC-2014-2AD2-4A0B-A26ECE25E086}"/>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C0051EBC-867A-86E4-EF50-1CA7A374A346}"/>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DA9CB08D-DE39-AB33-6018-01F6AD48DD84}"/>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0AEF19CE-D45E-BD3C-2BBD-4889CCD74A86}"/>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BFD4EE61-BB45-B34D-8ACC-A3971A0D63A1}"/>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BC9E2632-B9D6-769B-D8FA-142F85FFDE1C}"/>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38A67691-5937-510C-2E70-A1E2C8161F32}"/>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7DF59D2A-FAB0-E017-D0C6-D51EFF61FF99}"/>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8F0A4704-25EB-7222-2ECC-31162003A221}"/>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7EFD8B63-F2A5-638B-02E6-385210B72965}"/>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9436E96A-16B4-B2AA-4966-F7206B328E77}"/>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FDDD9288-DDA2-ECCD-248D-C0A67AAC1DE4}"/>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650E9A2C-93B7-640C-FFE3-C548D527EB2C}"/>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FA307F07-B902-4732-062C-6E289B644D5C}"/>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5F259A10-661A-E8E8-E6E3-F579C17DF839}"/>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BEDFBD24-A2E1-9201-5A92-D12C479EBCCF}"/>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A690A8EF-1866-CBD9-068D-6D52B59AB616}"/>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EB90A495-F835-B689-4B34-1DF41B397C8C}"/>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0BDACDA6-6160-7086-08C6-D5A700B1E495}"/>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BFA75178-6B4F-1BC1-95A9-1E6848F3CEC5}"/>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81490C1C-99A4-556B-5BE8-89639C434557}"/>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69ECD122-AE09-A95A-0AD2-4EE709E42E32}"/>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ED8CD357-F6C7-70EA-01C6-B0B5AAC70949}"/>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DDD5029B-FF9B-3C02-F784-6ECB56109DB8}"/>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4B5B4F59-02F6-68CD-D561-4DDC0DC615C0}"/>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404BEE10-B816-60AB-0C94-79B31024EA03}"/>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CF4842B8-2D8E-6821-1543-EA158E6C84A4}"/>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F86582FE-CF07-1EE0-E2B0-4B422B836718}"/>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68352BEA-1AAE-326D-15AD-DB11F9CDC56F}"/>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871CD30B-2FC1-7EDD-46F4-D92973852DC2}"/>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2F3E369D-F4D4-2739-7C5F-F36AC4C82C7A}"/>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8195ADB2-3F7B-1136-3DE3-576EE175F0E5}"/>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5145558F-565B-FE38-BA0D-4DB667DB3065}"/>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FBF6F931-E1E2-1610-5DCE-FDE33A510EE3}"/>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3B898206-4B2A-778B-4166-C1F379E30AD1}"/>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437DBAA5-0239-FD3B-0C19-4507E15A1AC3}"/>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991CA774-AF6B-7471-F477-EEB999268E93}"/>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76829284-B54D-2A54-31FC-A1A75D49675E}"/>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0C0DE481-EBD4-9A18-2E70-8AF0CD891D5D}"/>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01407FCC-0AC4-64C5-8F5A-24BEB68D16F3}"/>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6E07A941-04E5-5478-ABAA-06B332296095}"/>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C9CC6B8D-82A4-0F9A-895C-7D484871E193}"/>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32E3698F-0C88-2317-DF8C-B67283350B1E}"/>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D4A9C427-C474-E1E6-8A24-F30D1DD6246F}"/>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83FCC88F-2339-C874-60C0-234BDD3B5E9F}"/>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A04DAF53-D93F-7E4B-2F4C-4934B179F57E}"/>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59A53014-E3BE-E196-F512-C3D7DE493153}"/>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BE7314B6-91A3-01A7-1D7D-F6012C9786CB}"/>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01347140-AE39-8422-7587-4456FD6C4A72}"/>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C8189B89-D072-DDD5-A1AA-D02CCF63A2CB}"/>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6D0C995B-70CC-4904-A3CA-AB807EBC2062}"/>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cxnSp>
        <p:nvCxnSpPr>
          <p:cNvPr id="139" name="Straight Arrow Connector 138">
            <a:extLst>
              <a:ext uri="{FF2B5EF4-FFF2-40B4-BE49-F238E27FC236}">
                <a16:creationId xmlns:a16="http://schemas.microsoft.com/office/drawing/2014/main" id="{7F44CC1E-AD3A-F65A-14AF-7655E488F6CD}"/>
              </a:ext>
            </a:extLst>
          </p:cNvPr>
          <p:cNvCxnSpPr>
            <a:cxnSpLocks/>
          </p:cNvCxnSpPr>
          <p:nvPr/>
        </p:nvCxnSpPr>
        <p:spPr>
          <a:xfrm>
            <a:off x="5281450" y="1432851"/>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0" name="Line 134">
            <a:extLst>
              <a:ext uri="{FF2B5EF4-FFF2-40B4-BE49-F238E27FC236}">
                <a16:creationId xmlns:a16="http://schemas.microsoft.com/office/drawing/2014/main" id="{F066F10C-11F1-9522-3C0E-7D5F8341A9C9}"/>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2C705982-8C89-876B-3208-68240FF6B0DF}"/>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spTree>
    <p:extLst>
      <p:ext uri="{BB962C8B-B14F-4D97-AF65-F5344CB8AC3E}">
        <p14:creationId xmlns:p14="http://schemas.microsoft.com/office/powerpoint/2010/main" val="387863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9F811-E1C7-43C3-F3CD-E435DC041DD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5B4BCE-9488-43F9-0C12-7B91889B2613}"/>
              </a:ext>
            </a:extLst>
          </p:cNvPr>
          <p:cNvSpPr>
            <a:spLocks noGrp="1"/>
          </p:cNvSpPr>
          <p:nvPr>
            <p:ph type="sldNum" sz="quarter" idx="19"/>
          </p:nvPr>
        </p:nvSpPr>
        <p:spPr/>
        <p:txBody>
          <a:bodyPr/>
          <a:lstStyle/>
          <a:p>
            <a:fld id="{B6238B5B-F19C-E947-A0BC-87BD7983F871}" type="slidenum">
              <a:rPr lang="en-US" smtClean="0"/>
              <a:pPr/>
              <a:t>20</a:t>
            </a:fld>
            <a:endParaRPr lang="en-US" dirty="0"/>
          </a:p>
        </p:txBody>
      </p:sp>
      <p:sp>
        <p:nvSpPr>
          <p:cNvPr id="2" name="Title 4">
            <a:extLst>
              <a:ext uri="{FF2B5EF4-FFF2-40B4-BE49-F238E27FC236}">
                <a16:creationId xmlns:a16="http://schemas.microsoft.com/office/drawing/2014/main" id="{6DE95130-D9CC-852F-BA00-B028A671F165}"/>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Issue Stage (6)</a:t>
            </a:r>
          </a:p>
        </p:txBody>
      </p:sp>
      <p:sp>
        <p:nvSpPr>
          <p:cNvPr id="5" name="Text Placeholder 1">
            <a:extLst>
              <a:ext uri="{FF2B5EF4-FFF2-40B4-BE49-F238E27FC236}">
                <a16:creationId xmlns:a16="http://schemas.microsoft.com/office/drawing/2014/main" id="{3498F621-B5E1-3866-56FC-EA881D012E44}"/>
              </a:ext>
            </a:extLst>
          </p:cNvPr>
          <p:cNvSpPr txBox="1">
            <a:spLocks/>
          </p:cNvSpPr>
          <p:nvPr/>
        </p:nvSpPr>
        <p:spPr>
          <a:xfrm>
            <a:off x="607000" y="1001622"/>
            <a:ext cx="3834749" cy="85767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Dispatch the instruction</a:t>
            </a:r>
          </a:p>
          <a:p>
            <a:pPr marL="790956" lvl="1" indent="-342900"/>
            <a:r>
              <a:rPr lang="en-US" sz="1800" dirty="0"/>
              <a:t>Assign the instruction to the reservation station</a:t>
            </a:r>
            <a:endParaRPr lang="en-US" dirty="0"/>
          </a:p>
        </p:txBody>
      </p:sp>
      <p:sp>
        <p:nvSpPr>
          <p:cNvPr id="3" name="Rectangle 3">
            <a:extLst>
              <a:ext uri="{FF2B5EF4-FFF2-40B4-BE49-F238E27FC236}">
                <a16:creationId xmlns:a16="http://schemas.microsoft.com/office/drawing/2014/main" id="{1C114AEB-46B9-6B68-293C-2835194599BF}"/>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823811E2-26F2-CAD9-8972-159CE22DE343}"/>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E19518F5-49E7-A3ED-2F84-DD40BB3BC516}"/>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0C79FFCC-663D-338C-5306-0150D2096991}"/>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3AE90A8B-278F-674D-14D8-A13D0C55E060}"/>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D49FCF2E-A81A-0642-7D87-544F65B72870}"/>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D1358551-3BEB-E7FE-A6EA-9E0E11EE51CA}"/>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4DEC938D-7742-AE76-2E6E-DE9AA567032A}"/>
              </a:ext>
            </a:extLst>
          </p:cNvPr>
          <p:cNvSpPr>
            <a:spLocks noChangeArrowheads="1"/>
          </p:cNvSpPr>
          <p:nvPr/>
        </p:nvSpPr>
        <p:spPr bwMode="auto">
          <a:xfrm>
            <a:off x="4366876"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CF1EFA3E-D4D8-1469-4086-E5F4DC9161DE}"/>
              </a:ext>
            </a:extLst>
          </p:cNvPr>
          <p:cNvSpPr>
            <a:spLocks noChangeArrowheads="1"/>
          </p:cNvSpPr>
          <p:nvPr/>
        </p:nvSpPr>
        <p:spPr bwMode="auto">
          <a:xfrm>
            <a:off x="4651038" y="30027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17F3A6A8-AFC6-8FAE-07F9-CC4A458E3D18}"/>
              </a:ext>
            </a:extLst>
          </p:cNvPr>
          <p:cNvSpPr>
            <a:spLocks noChangeArrowheads="1"/>
          </p:cNvSpPr>
          <p:nvPr/>
        </p:nvSpPr>
        <p:spPr bwMode="auto">
          <a:xfrm>
            <a:off x="4935201" y="30027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8A6AD468-F2CC-001A-4F72-65BA26811E5D}"/>
              </a:ext>
            </a:extLst>
          </p:cNvPr>
          <p:cNvSpPr>
            <a:spLocks noChangeArrowheads="1"/>
          </p:cNvSpPr>
          <p:nvPr/>
        </p:nvSpPr>
        <p:spPr bwMode="auto">
          <a:xfrm>
            <a:off x="5219363" y="30027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114A3D9F-1F76-0015-6DDB-FD1131C7CA8C}"/>
              </a:ext>
            </a:extLst>
          </p:cNvPr>
          <p:cNvSpPr>
            <a:spLocks noChangeArrowheads="1"/>
          </p:cNvSpPr>
          <p:nvPr/>
        </p:nvSpPr>
        <p:spPr bwMode="auto">
          <a:xfrm>
            <a:off x="5732126" y="30027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DBF97B61-DC6E-45B4-5F4F-E9CB13B62461}"/>
              </a:ext>
            </a:extLst>
          </p:cNvPr>
          <p:cNvSpPr txBox="1">
            <a:spLocks noChangeArrowheads="1"/>
          </p:cNvSpPr>
          <p:nvPr/>
        </p:nvSpPr>
        <p:spPr bwMode="auto">
          <a:xfrm>
            <a:off x="4280297" y="2672288"/>
            <a:ext cx="2050561"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and ALUs</a:t>
            </a:r>
          </a:p>
        </p:txBody>
      </p:sp>
      <p:sp>
        <p:nvSpPr>
          <p:cNvPr id="18" name="Rectangle 16">
            <a:extLst>
              <a:ext uri="{FF2B5EF4-FFF2-40B4-BE49-F238E27FC236}">
                <a16:creationId xmlns:a16="http://schemas.microsoft.com/office/drawing/2014/main" id="{BE0A197E-0CA5-8437-9377-7B67EADE5531}"/>
              </a:ext>
            </a:extLst>
          </p:cNvPr>
          <p:cNvSpPr>
            <a:spLocks noChangeArrowheads="1"/>
          </p:cNvSpPr>
          <p:nvPr/>
        </p:nvSpPr>
        <p:spPr bwMode="auto">
          <a:xfrm>
            <a:off x="4366876"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3CA2C3C1-CC04-B6BB-F6AB-56130D154EE8}"/>
              </a:ext>
            </a:extLst>
          </p:cNvPr>
          <p:cNvSpPr>
            <a:spLocks noChangeArrowheads="1"/>
          </p:cNvSpPr>
          <p:nvPr/>
        </p:nvSpPr>
        <p:spPr bwMode="auto">
          <a:xfrm>
            <a:off x="4651038" y="31059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C2DFA29E-FF98-A37B-90C4-7B869EF4A290}"/>
              </a:ext>
            </a:extLst>
          </p:cNvPr>
          <p:cNvSpPr>
            <a:spLocks noChangeArrowheads="1"/>
          </p:cNvSpPr>
          <p:nvPr/>
        </p:nvSpPr>
        <p:spPr bwMode="auto">
          <a:xfrm>
            <a:off x="4935201"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27D893D1-0676-1C52-9BCF-789AA6A85606}"/>
              </a:ext>
            </a:extLst>
          </p:cNvPr>
          <p:cNvSpPr>
            <a:spLocks noChangeArrowheads="1"/>
          </p:cNvSpPr>
          <p:nvPr/>
        </p:nvSpPr>
        <p:spPr bwMode="auto">
          <a:xfrm>
            <a:off x="5219363" y="31059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6F12E4E4-65B5-E849-3C71-28C9D2C3A110}"/>
              </a:ext>
            </a:extLst>
          </p:cNvPr>
          <p:cNvSpPr>
            <a:spLocks noChangeArrowheads="1"/>
          </p:cNvSpPr>
          <p:nvPr/>
        </p:nvSpPr>
        <p:spPr bwMode="auto">
          <a:xfrm>
            <a:off x="5732126" y="31059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30473BE5-201E-ED78-8B6B-708446886339}"/>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75A80A17-4425-703A-C379-CE3D0F9E7F7E}"/>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CBE3C149-1DF8-535D-FD98-FF9FD59D8251}"/>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903E5AB9-B9AB-831F-BDD1-49EB1CC0B195}"/>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7C348F22-E678-4A09-5DAD-1226B2870D25}"/>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18F81BA5-E713-35FC-8844-F116E3756FD6}"/>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AE51E023-9C89-FB76-CD58-081DB31BD058}"/>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AE4D337F-08B7-179F-6C56-FA0B6621A868}"/>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DE949FA4-6EEB-FC0F-3DC9-7A16D547AE00}"/>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6729336C-1347-C476-0857-4E88F62EEC30}"/>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82F7B3E8-30D5-433A-6DF7-0FBC5BDD9CCC}"/>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B7B85899-0FBB-9457-C063-A62EF795586F}"/>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B72537B4-BED5-0216-A45D-8F357B87D126}"/>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41E18AEE-7D89-F47E-5505-C21D10E10949}"/>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AFD7ECC6-CAAB-8903-5600-02FCAAB7B9D7}"/>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E77C22FF-F3D7-13CA-6923-2E7E68B16F2F}"/>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E9C80DCB-414A-4534-5035-310F96F6BE12}"/>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6FBED006-DE4B-B98F-687D-675AC38D5FF6}"/>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034C48B8-13FB-E2A8-651C-98A05280D4F9}"/>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E44B4EB1-F0F2-4DED-927A-6B37C8EAC501}"/>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3436C7B3-7EA9-3A88-56BF-A49CE0269E56}"/>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FDD27C9B-F1B2-A6FA-7745-967EDB67AEB4}"/>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3906B5D0-D791-EF00-CA62-4AE4ABFF13D5}"/>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BA5A6E89-FBA2-D848-F504-CDB42C4D4667}"/>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401F1FE9-3397-9A88-B4E8-B34B55A310C1}"/>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B4E1C0D5-3219-E872-6B4E-F0239E46FD50}"/>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7D951FDF-B715-638C-B4F4-6B1CAE081DA3}"/>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292936C0-FB3F-A142-6814-DCF7B931792E}"/>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B9DD7BD5-91E8-C2A9-FCB9-71781E56AAD9}"/>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D619F5DC-25E2-B9F3-9678-45D389B6431A}"/>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77FF4020-7AC8-CBB0-BBF5-A031547B11C3}"/>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697A7C8F-4B0D-1DA8-1DE1-93F335183236}"/>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04A6BB33-55F8-0E87-C70E-0FD866B8348A}"/>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0F11574D-9145-647D-06BC-85BE347E8E79}"/>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85D49171-2040-EF24-9962-8AA1C4254EC4}"/>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25937F6C-8831-B380-FBAA-CB0F16F325D0}"/>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27782D58-3252-F9E5-AA6C-741C7E1C1239}"/>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89BFC49A-6E84-1D1C-DF7A-4291BAD0A0D5}"/>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D121AC81-04C0-F0AC-3FBD-9A76DB3F0FF1}"/>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1BCC8F39-3032-A8E6-C8DB-F6A55555B1C0}"/>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2178EE3D-3C7B-74FB-902B-33ADE9051B26}"/>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7546A8B4-BB4C-6BD8-FD2F-965A39B77139}"/>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5114A4F9-BC74-BBAD-1EC8-F1E13B8C20D5}"/>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8348A42B-EB96-2A3C-06A8-E12C54EA4362}"/>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87942402-9C81-2E2C-2B3C-BD5C1C716F2D}"/>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ACC512F1-618F-8955-4096-46A749E2FFDF}"/>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81A515F2-A39C-B38F-A657-3AFFB9AC05A0}"/>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D02CCA7E-33D5-F044-14E9-2A829FC79CAC}"/>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355E3105-BC96-34A7-236C-72240087A126}"/>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D172FE20-B7DF-469D-8A54-3E8BD4F53F98}"/>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E6514282-C841-3CA0-B4EE-2D73D972A91F}"/>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EF0E3072-4CA0-3AB1-73DC-8F3B088C13B6}"/>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D31A6A2D-9495-8764-CA86-2FCFC83F971C}"/>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CE454E99-E59F-ED09-58F7-A28B0D9E03C1}"/>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438553FA-3F72-5D46-111C-63D98798A4FC}"/>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D2A119CF-63EA-79DC-5CD5-258E28608556}"/>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A1362673-C31E-FC62-36AD-6B2F980442DD}"/>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55B398A8-4991-3DFF-D005-45F943E38691}"/>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56460EC8-A0E7-0B6C-2087-770E1065EE29}"/>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9168D70E-B7BC-26B1-CA24-B297E0823972}"/>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9D719261-5409-87E5-203E-622538968E10}"/>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82DCEF2B-8879-968E-2C58-16EEAAC7781A}"/>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DF663F31-B98C-D1EC-83EA-1DD9943E5F9D}"/>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BDDC53DE-62C0-83D4-8AE4-C66B93AD1CC5}"/>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369FE4C5-EDA3-E505-E810-11F9FA2277AE}"/>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903EF642-54C4-898D-A116-BF3CD7B53B75}"/>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39482B59-EF8B-7430-246D-896D85EE0A80}"/>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2D52B4C8-4FEE-8413-37D9-9415DFE4696B}"/>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0E24B657-D289-BEAD-1424-14F015D008A0}"/>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E72CD1B4-3049-7B9D-4B1E-A0365B9A9852}"/>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C6A3DEDD-2F98-E990-C891-6441A1542AE2}"/>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8167711D-9277-94AD-AAF2-D586223610D0}"/>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2C2BC2C6-3D8D-2AC1-EB63-34D776B90690}"/>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2A851EF2-F83E-3D9E-3DCF-CEBB4BB6B13C}"/>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70E586FE-928F-5776-BE40-B2818C00EA51}"/>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5AF55EC2-B958-C307-E154-D846C3292020}"/>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55561E49-4370-D715-3D9A-A69DDE143B40}"/>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05DAE7D2-B890-4AE6-20F1-DFE5D0D4D5FD}"/>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58354C21-B8BB-4427-F005-96DD8467449F}"/>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55E62CF0-A30A-5339-96FC-69442F66287A}"/>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C10E04A7-11AF-74C7-E729-8F6204776B06}"/>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E2BD6702-DC57-DF7B-BA48-D0EFD5010365}"/>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9EC46AE2-D908-5638-C8D3-2F29237AC48E}"/>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99FDBF0D-2CFB-E57C-9510-29208815E8CE}"/>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7E8C2CC7-2F33-E94C-76E8-1755986B6EB8}"/>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D99110A9-01C9-D3C9-DE8A-AE92902A62E9}"/>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8D276A91-D5C2-CD12-6BBD-7EA69AA47522}"/>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0BFE99BE-2673-2BED-230D-51D8EC46FC23}"/>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651A7A93-AE1E-C336-907F-DE4BBECE9078}"/>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247F57D3-F664-2B5F-0463-C1795796D959}"/>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7DACD547-6FA8-68E8-F38F-A00F1873E69D}"/>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BCE1C6AA-5357-EE01-1CD2-A18134ABD026}"/>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79CFEB7D-A47D-91AA-946B-363F9F5A8BCB}"/>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517E315F-39C6-7011-9DC8-347B03063278}"/>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1A481271-ECC2-2A9C-21AE-E0A9A69956E7}"/>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01B07671-2C95-5FE0-62B9-28EC26803238}"/>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6DC95312-58A6-6E5A-C332-F05374A88A03}"/>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2D981E87-9DE4-4AAF-6044-A7E70DCEBDBF}"/>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77D6C8C5-4E4A-917B-BAAC-41EF8D5347FE}"/>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826CCED6-BA56-84C5-D862-07A73727D5B1}"/>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FA9B9F17-971C-E54D-6D04-E04C0527A879}"/>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EAFE911E-F117-FDD8-8F91-DF401F3637E2}"/>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0C0E6C9F-6C00-B140-FF26-B5B532758560}"/>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EBEB7FA7-B88D-F6A0-D055-E2539E2A9EFC}"/>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C7B2BC06-D707-D8F3-2F50-54D422D046EE}"/>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6096F18E-3F54-FF8F-90DE-504A6AB4E52F}"/>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DA0C9404-8693-34E4-52B0-72ACBCBB8DE2}"/>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02FFC9A4-7D91-E156-7969-2E75DFDB111D}"/>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992B5F28-F1FC-AC79-EEDE-0923FF02CEBF}"/>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D2BC6CAD-0313-6F6A-57A7-E3B4AF8E316D}"/>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4EEB6D01-C701-38BF-09F1-3BB1B9078DEB}"/>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DCF3A64D-EFCD-D3A1-E4E9-3E858A5353A6}"/>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E4E4C8A1-11C0-5149-DF80-60CEFE795548}"/>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BF4D463A-12D9-6218-4D40-7BC1051D9036}"/>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E8CE725E-3EA2-544C-9D85-F72ACF5CB0A8}"/>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cxnSp>
        <p:nvCxnSpPr>
          <p:cNvPr id="139" name="Straight Arrow Connector 138">
            <a:extLst>
              <a:ext uri="{FF2B5EF4-FFF2-40B4-BE49-F238E27FC236}">
                <a16:creationId xmlns:a16="http://schemas.microsoft.com/office/drawing/2014/main" id="{B541BA83-329E-27E8-49D7-DA584FA366EC}"/>
              </a:ext>
            </a:extLst>
          </p:cNvPr>
          <p:cNvCxnSpPr>
            <a:cxnSpLocks/>
          </p:cNvCxnSpPr>
          <p:nvPr/>
        </p:nvCxnSpPr>
        <p:spPr>
          <a:xfrm>
            <a:off x="3874177" y="3048370"/>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0" name="Line 134">
            <a:extLst>
              <a:ext uri="{FF2B5EF4-FFF2-40B4-BE49-F238E27FC236}">
                <a16:creationId xmlns:a16="http://schemas.microsoft.com/office/drawing/2014/main" id="{FFD4A300-A9D8-8375-019B-F67F25091F11}"/>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5FA26F31-A058-2A68-05E5-E2F8EAA4DC0F}"/>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spTree>
    <p:extLst>
      <p:ext uri="{BB962C8B-B14F-4D97-AF65-F5344CB8AC3E}">
        <p14:creationId xmlns:p14="http://schemas.microsoft.com/office/powerpoint/2010/main" val="626327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2B1B4-0D0A-947F-C64C-4D012EB52E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C8572F-74BF-C885-1829-97D4E1B70BF8}"/>
              </a:ext>
            </a:extLst>
          </p:cNvPr>
          <p:cNvSpPr>
            <a:spLocks noGrp="1"/>
          </p:cNvSpPr>
          <p:nvPr>
            <p:ph type="sldNum" sz="quarter" idx="19"/>
          </p:nvPr>
        </p:nvSpPr>
        <p:spPr/>
        <p:txBody>
          <a:bodyPr/>
          <a:lstStyle/>
          <a:p>
            <a:fld id="{B6238B5B-F19C-E947-A0BC-87BD7983F871}" type="slidenum">
              <a:rPr lang="en-US" smtClean="0"/>
              <a:pPr/>
              <a:t>21</a:t>
            </a:fld>
            <a:endParaRPr lang="en-US" dirty="0"/>
          </a:p>
        </p:txBody>
      </p:sp>
      <p:sp>
        <p:nvSpPr>
          <p:cNvPr id="2" name="Title 4">
            <a:extLst>
              <a:ext uri="{FF2B5EF4-FFF2-40B4-BE49-F238E27FC236}">
                <a16:creationId xmlns:a16="http://schemas.microsoft.com/office/drawing/2014/main" id="{02E4B40C-7FBF-AED0-7055-7ADB394FCB4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Execute Stage</a:t>
            </a:r>
          </a:p>
        </p:txBody>
      </p:sp>
      <p:sp>
        <p:nvSpPr>
          <p:cNvPr id="5" name="Text Placeholder 1">
            <a:extLst>
              <a:ext uri="{FF2B5EF4-FFF2-40B4-BE49-F238E27FC236}">
                <a16:creationId xmlns:a16="http://schemas.microsoft.com/office/drawing/2014/main" id="{51597ACC-EF92-849F-2CB7-28D2B3683309}"/>
              </a:ext>
            </a:extLst>
          </p:cNvPr>
          <p:cNvSpPr txBox="1">
            <a:spLocks/>
          </p:cNvSpPr>
          <p:nvPr/>
        </p:nvSpPr>
        <p:spPr>
          <a:xfrm>
            <a:off x="607001" y="1001622"/>
            <a:ext cx="3729888" cy="205184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Reservation have issued instructions</a:t>
            </a:r>
          </a:p>
          <a:p>
            <a:pPr marL="342900" indent="-342900">
              <a:buFont typeface="Arial" panose="020B0604020202020204" pitchFamily="34" charset="0"/>
              <a:buChar char="•"/>
            </a:pPr>
            <a:r>
              <a:rPr lang="en-US" sz="2000" dirty="0"/>
              <a:t>Each wait for all source operands to be valid</a:t>
            </a:r>
          </a:p>
          <a:p>
            <a:pPr marL="342900" indent="-342900">
              <a:buFont typeface="Arial" panose="020B0604020202020204" pitchFamily="34" charset="0"/>
              <a:buChar char="•"/>
            </a:pPr>
            <a:r>
              <a:rPr lang="en-US" sz="2000" dirty="0"/>
              <a:t>Operands are updated via the common data bus (CDB)</a:t>
            </a:r>
          </a:p>
        </p:txBody>
      </p:sp>
      <p:sp>
        <p:nvSpPr>
          <p:cNvPr id="3" name="Rectangle 3">
            <a:extLst>
              <a:ext uri="{FF2B5EF4-FFF2-40B4-BE49-F238E27FC236}">
                <a16:creationId xmlns:a16="http://schemas.microsoft.com/office/drawing/2014/main" id="{07F0A6D4-583A-F41D-4B34-0BC91FD68A59}"/>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D21E7372-4C6E-F142-22A2-46CAF95F22AB}"/>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2DEEADC6-5588-04C1-F084-6EA1968934BF}"/>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C03496E8-92E1-780B-E962-7D58A6D97B64}"/>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3E23D672-4B00-9490-7228-110FBBC1FF43}"/>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FC11EC29-833E-DFE0-FCAA-1E6FFF09C7AD}"/>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2FE10A93-1F49-2D18-8365-B074119371D1}"/>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BDFA16CA-BC01-ECBD-5770-29915A369D32}"/>
              </a:ext>
            </a:extLst>
          </p:cNvPr>
          <p:cNvSpPr>
            <a:spLocks noChangeArrowheads="1"/>
          </p:cNvSpPr>
          <p:nvPr/>
        </p:nvSpPr>
        <p:spPr bwMode="auto">
          <a:xfrm>
            <a:off x="4366876" y="3002777"/>
            <a:ext cx="284162" cy="103187"/>
          </a:xfrm>
          <a:prstGeom prst="rect">
            <a:avLst/>
          </a:prstGeom>
          <a:solidFill>
            <a:srgbClr val="FFC00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FFC2E122-99C9-D336-6B78-BBE80CDDDF7E}"/>
              </a:ext>
            </a:extLst>
          </p:cNvPr>
          <p:cNvSpPr>
            <a:spLocks noChangeArrowheads="1"/>
          </p:cNvSpPr>
          <p:nvPr/>
        </p:nvSpPr>
        <p:spPr bwMode="auto">
          <a:xfrm>
            <a:off x="4651038" y="3002777"/>
            <a:ext cx="284163" cy="103187"/>
          </a:xfrm>
          <a:prstGeom prst="rect">
            <a:avLst/>
          </a:prstGeom>
          <a:solidFill>
            <a:srgbClr val="FFC00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76A84936-2F32-9924-EFF3-FBBF6483AD69}"/>
              </a:ext>
            </a:extLst>
          </p:cNvPr>
          <p:cNvSpPr>
            <a:spLocks noChangeArrowheads="1"/>
          </p:cNvSpPr>
          <p:nvPr/>
        </p:nvSpPr>
        <p:spPr bwMode="auto">
          <a:xfrm>
            <a:off x="4935201" y="3002777"/>
            <a:ext cx="284162" cy="103187"/>
          </a:xfrm>
          <a:prstGeom prst="rect">
            <a:avLst/>
          </a:prstGeom>
          <a:solidFill>
            <a:srgbClr val="FFC00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5A78547F-2376-E642-5AB1-FD6748CAC8CA}"/>
              </a:ext>
            </a:extLst>
          </p:cNvPr>
          <p:cNvSpPr>
            <a:spLocks noChangeArrowheads="1"/>
          </p:cNvSpPr>
          <p:nvPr/>
        </p:nvSpPr>
        <p:spPr bwMode="auto">
          <a:xfrm>
            <a:off x="5219363" y="3002777"/>
            <a:ext cx="512763" cy="103187"/>
          </a:xfrm>
          <a:prstGeom prst="rect">
            <a:avLst/>
          </a:prstGeom>
          <a:solidFill>
            <a:srgbClr val="FFC00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DD3CCDD3-1DBB-7F45-6AD5-F5CC8D035DAC}"/>
              </a:ext>
            </a:extLst>
          </p:cNvPr>
          <p:cNvSpPr>
            <a:spLocks noChangeArrowheads="1"/>
          </p:cNvSpPr>
          <p:nvPr/>
        </p:nvSpPr>
        <p:spPr bwMode="auto">
          <a:xfrm>
            <a:off x="5732126" y="3002777"/>
            <a:ext cx="511175" cy="103187"/>
          </a:xfrm>
          <a:prstGeom prst="rect">
            <a:avLst/>
          </a:prstGeom>
          <a:solidFill>
            <a:srgbClr val="FFC00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9F7D7EEF-4BEF-AA78-8336-F62AE425F87E}"/>
              </a:ext>
            </a:extLst>
          </p:cNvPr>
          <p:cNvSpPr txBox="1">
            <a:spLocks noChangeArrowheads="1"/>
          </p:cNvSpPr>
          <p:nvPr/>
        </p:nvSpPr>
        <p:spPr bwMode="auto">
          <a:xfrm>
            <a:off x="4280297" y="2672288"/>
            <a:ext cx="1799852"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(RS)</a:t>
            </a:r>
          </a:p>
        </p:txBody>
      </p:sp>
      <p:sp>
        <p:nvSpPr>
          <p:cNvPr id="18" name="Rectangle 16">
            <a:extLst>
              <a:ext uri="{FF2B5EF4-FFF2-40B4-BE49-F238E27FC236}">
                <a16:creationId xmlns:a16="http://schemas.microsoft.com/office/drawing/2014/main" id="{8F6C3B46-1480-E7B2-4E16-376DF9A36539}"/>
              </a:ext>
            </a:extLst>
          </p:cNvPr>
          <p:cNvSpPr>
            <a:spLocks noChangeArrowheads="1"/>
          </p:cNvSpPr>
          <p:nvPr/>
        </p:nvSpPr>
        <p:spPr bwMode="auto">
          <a:xfrm>
            <a:off x="4366876"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EDF5E796-5A90-AE2B-F869-E201B2F7E438}"/>
              </a:ext>
            </a:extLst>
          </p:cNvPr>
          <p:cNvSpPr>
            <a:spLocks noChangeArrowheads="1"/>
          </p:cNvSpPr>
          <p:nvPr/>
        </p:nvSpPr>
        <p:spPr bwMode="auto">
          <a:xfrm>
            <a:off x="4651038" y="31059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ED27A39F-F3C8-570E-438D-98204CB68948}"/>
              </a:ext>
            </a:extLst>
          </p:cNvPr>
          <p:cNvSpPr>
            <a:spLocks noChangeArrowheads="1"/>
          </p:cNvSpPr>
          <p:nvPr/>
        </p:nvSpPr>
        <p:spPr bwMode="auto">
          <a:xfrm>
            <a:off x="4935201"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19C38A97-7B48-818D-6D79-AD627AD7AA1C}"/>
              </a:ext>
            </a:extLst>
          </p:cNvPr>
          <p:cNvSpPr>
            <a:spLocks noChangeArrowheads="1"/>
          </p:cNvSpPr>
          <p:nvPr/>
        </p:nvSpPr>
        <p:spPr bwMode="auto">
          <a:xfrm>
            <a:off x="5219363" y="31059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5F35B053-C022-45C8-48A2-AA5CD1E2F4BB}"/>
              </a:ext>
            </a:extLst>
          </p:cNvPr>
          <p:cNvSpPr>
            <a:spLocks noChangeArrowheads="1"/>
          </p:cNvSpPr>
          <p:nvPr/>
        </p:nvSpPr>
        <p:spPr bwMode="auto">
          <a:xfrm>
            <a:off x="5732126" y="31059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8EC36C99-3430-6DB1-3930-05269732CB06}"/>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F2974D82-6F7D-86DB-92F4-EC67AF6BDD97}"/>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4385BBC8-9466-BAC9-DB39-852E0E568A89}"/>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A9548607-D2F4-06CD-D0F8-3B07504CDD80}"/>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3F77583E-021B-F7AC-A339-E22EE4E2E25D}"/>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5171817B-B82E-4D89-E703-F27399295675}"/>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6D9764ED-9ADE-A4D7-702C-DCDC2140B7FE}"/>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31EB8306-0AC1-91AB-6FDE-7B76BFBCD263}"/>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CDFC97C9-811C-532E-26DA-2C5642878EBB}"/>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050BF604-119D-965B-A2F5-577B8B21B563}"/>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85BFEE4D-3735-D604-97C2-FBFCC5C9394C}"/>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44DF9242-4DBF-33F4-BB61-A807DBA1B0E2}"/>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2D5DC93B-849B-9603-0348-B2E517F67D04}"/>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D2F89D49-FA71-233B-8C7C-230296234C53}"/>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645C66D7-F1F9-D916-F0F0-D8FE60F2EC70}"/>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B84E8883-711B-9536-D345-E10F44AE15AB}"/>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13B57E8A-A43E-624C-3781-DF84697ED5C4}"/>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BEFD745A-A2C8-40A3-C550-ABDEBBF3D52F}"/>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794B5CF4-E7F2-4F04-AAD6-1F08E27CDE62}"/>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69701DA2-3672-87F3-A134-6268B894F2CD}"/>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0857C7F0-669D-92CD-1DD1-802133EE8A53}"/>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DE61EE1C-26FD-DE7C-E9B2-C0A7C0CD9FCB}"/>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F8A9E408-DD4E-5860-BB45-53CCA16A9D8D}"/>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7872DE3E-1C7A-93F6-02A5-74094902B1C0}"/>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3E564DDE-9ECF-82C7-8BB6-0F28D3D117FA}"/>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02EDABFB-3C64-AF6D-63D5-C0F4D00D9C94}"/>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471060E3-28CA-6A28-F269-8FB12E0E9413}"/>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17DEB263-EE6E-8F1D-D3F4-86D8A7D979F2}"/>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F55F61AF-EAE3-91F1-4DF7-99EAA7015FC9}"/>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FDF2269A-FA05-ECD9-850F-FC96DFC694C0}"/>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46D03FD3-E6EE-FF0E-4377-BE61AB3551A8}"/>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699FE332-FBA7-2DF2-4A07-2D5335B4BF65}"/>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321EF7C2-312C-8CF3-04EB-19A9722E6582}"/>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9FA60DF8-E24F-C514-3396-A464C13F887D}"/>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DAC52C1F-7C6E-9CBF-E57F-E9207B8B6081}"/>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63EE351C-FB1D-3B28-114E-4A1747DDF531}"/>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A4B018FE-A5EE-C46E-A463-738683221ADD}"/>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A03FA438-B7F7-24BD-260A-40DA9685BD2A}"/>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E71A56EA-0413-93EB-A2C7-36F9177D6C53}"/>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AAC0672D-F089-9B15-A28B-5AD549E9D8E9}"/>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D557AC80-6C7E-C7CE-ABD2-4E8FF2B5851A}"/>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9A1155F9-F2A6-E5A1-B27F-CB892CB37FE7}"/>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B1A4AA8A-92CC-FB62-6129-EEB22336397B}"/>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613106FF-2A16-3443-8A9F-78743210B6EA}"/>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9FF711D0-205F-448B-2639-C0811EF6C061}"/>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279CDDA9-2B74-1492-D78E-2065FA02AE5B}"/>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39818DE3-84E8-0012-DB4D-99E22D7843B1}"/>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9F98C10D-8FD9-7FB7-7231-92D8F2D86090}"/>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481D8078-2ED5-5094-40E5-A04723C8DA3B}"/>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5A5C7DD9-886C-6480-EAAA-ABB8A6087A32}"/>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FFBB2B95-CE5E-2FE6-0F92-DDFDDF8D3E68}"/>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D60A96A7-17C8-C842-734A-312C9A29A6D4}"/>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505ADACC-4209-4EBA-55EA-2DEDA9F3E604}"/>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C1C33CBD-3E3F-7920-07A3-F5A75040EA65}"/>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EEC353CD-2CB6-0F18-D337-DD832ADB7475}"/>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B71570AB-ED71-D4BC-C6F3-1784CF294F56}"/>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CAE58D7F-51DF-8DEF-F76C-F11CEACE898B}"/>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60B48041-0FCA-7468-34C7-196AC2CBC949}"/>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CF7FB610-F0C1-0C15-880D-005B0BFBD097}"/>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D134E5F1-BAFA-ADA3-9D32-F2F3F5595BCD}"/>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D505B101-AA2C-C714-7644-AF9CB3A02F17}"/>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E28BCE75-4F0C-17FE-127B-BE9CD6337E6F}"/>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720D6726-240E-521C-39AC-85AF49E04599}"/>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9FFDE98B-BCE1-2272-0F10-F536E68EB1E0}"/>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9585214D-43DC-B8AE-0CF6-CA104ACAE9F3}"/>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D7669CB5-FF4F-F324-0304-5BFD9E763E07}"/>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9174B5BE-8B50-E8B3-4CB3-F0C8DE425F93}"/>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4C75BDA9-077C-68A2-5442-F4E3AEB1919B}"/>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5086EC52-54E5-B20E-C4E8-0EAFCE955F16}"/>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BA07CC35-8DBA-BD77-182F-18240CEA0EA8}"/>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B2EFE588-F18B-49D0-5050-AD4CBED35C58}"/>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82D59CA5-BD79-8874-B9E8-86CC9A041374}"/>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58C9614D-62D4-6B70-EA69-35475D50BE85}"/>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7490B882-8E95-BE8D-BE65-DEE7B429DCB1}"/>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F8FBE83D-F415-F78D-065D-1C458372DB16}"/>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AE1F109D-6BC7-2B15-5480-38C2B890B7D3}"/>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9F6382D5-F067-394D-0604-BC873D08AF88}"/>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20A1FF83-2D56-C7EB-EF78-09F28F66BCBE}"/>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59553D20-F94F-137E-7F54-AABAD1807FCC}"/>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D9BE91FB-4C72-C00E-9A34-DF430A176956}"/>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A35A0493-CAA3-A089-73E5-F723543971FA}"/>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0A433537-1A7C-9246-154F-0CC683881A39}"/>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6A9985EF-847F-9282-BA14-C643B9119150}"/>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E79BD6F5-9CB8-A674-76FD-7F3E1966A219}"/>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2CC0E85C-1880-8B98-5544-F282A8FBDC6E}"/>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5C435E70-4444-2F8A-821A-98F90B7E401B}"/>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7A0A2C1C-75EB-F792-7F8C-84DC36E59749}"/>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7D43361E-EBCE-CBCE-9715-1F852B0283A2}"/>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793A8D88-294D-6344-3231-6C2DE1B53B61}"/>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9897FB40-C89C-9EDC-469C-530CB8704CAA}"/>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AD01F6B7-EBC6-0EBB-4632-B90389F50F1F}"/>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18DB2D99-BA7C-C87D-58BA-2D97FD6831BE}"/>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AA297B70-3CC1-33A8-8E29-46D09C2B0822}"/>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E0B91959-B136-8BE2-5F8A-12FA36518B5E}"/>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F2CF330A-505A-40FF-D3BE-62EE66FA4BC3}"/>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BF2FFD1A-C0DC-6D94-9CF1-FE00871746ED}"/>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9ADA5FD3-D516-03FE-A274-6D809A6973C0}"/>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4FE24806-275D-084F-704F-32FACFEF5C04}"/>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4BA5854B-FE8B-5E14-D38A-2B8F1814072F}"/>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E367B653-302B-0695-85F1-3995D13E0DF6}"/>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93E768F6-44A7-3563-6C4B-02AA4A179A25}"/>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08DC1118-1050-25F9-63C0-5A95928C7812}"/>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EFF77868-47C6-AFA9-75B5-061222CF5F4A}"/>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1E46839D-7DB8-4EC3-4DBE-52FAF5E08C98}"/>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87B75713-D152-7509-8C74-CA320A136BD6}"/>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04A1740B-9E1E-D784-A54E-804B1F46D255}"/>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2A5533BA-F970-C600-4AB2-02D1426FA14C}"/>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9D8A64CD-2442-74E3-72D7-4216BED345E4}"/>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11400585-1BFC-D8AA-3605-A157A1850E9F}"/>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405352C5-9889-7F38-D8FD-993C94FF468C}"/>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3E2AD4D4-5554-F9CA-04A3-1DBA1B241E4F}"/>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3D1E89AA-9277-D026-7F41-7135E3360A25}"/>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C25004AF-68D7-4CC5-3477-D7251B958BDA}"/>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03C2F2F6-C96D-46CE-26F1-68945AA58EF4}"/>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43CD3EF9-4C52-6758-67AC-CA32D530C55E}"/>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sp>
        <p:nvSpPr>
          <p:cNvPr id="140" name="Line 134">
            <a:extLst>
              <a:ext uri="{FF2B5EF4-FFF2-40B4-BE49-F238E27FC236}">
                <a16:creationId xmlns:a16="http://schemas.microsoft.com/office/drawing/2014/main" id="{41C9F531-336C-7A4E-FFCE-7325BAABBF7A}"/>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6919525C-07F8-FF7F-BDBF-E208FBBF7A9A}"/>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cxnSp>
        <p:nvCxnSpPr>
          <p:cNvPr id="138" name="Straight Arrow Connector 137">
            <a:extLst>
              <a:ext uri="{FF2B5EF4-FFF2-40B4-BE49-F238E27FC236}">
                <a16:creationId xmlns:a16="http://schemas.microsoft.com/office/drawing/2014/main" id="{D6E23B04-7370-35D4-A94E-D4FBB8104DFB}"/>
              </a:ext>
            </a:extLst>
          </p:cNvPr>
          <p:cNvCxnSpPr>
            <a:cxnSpLocks/>
          </p:cNvCxnSpPr>
          <p:nvPr/>
        </p:nvCxnSpPr>
        <p:spPr>
          <a:xfrm>
            <a:off x="3874177" y="3048370"/>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06205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7BC10-8A1B-FC9C-794E-5369324CDAC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AA2CE0-6679-5979-4D6B-DE6FE7B42F23}"/>
              </a:ext>
            </a:extLst>
          </p:cNvPr>
          <p:cNvSpPr>
            <a:spLocks noGrp="1"/>
          </p:cNvSpPr>
          <p:nvPr>
            <p:ph type="sldNum" sz="quarter" idx="19"/>
          </p:nvPr>
        </p:nvSpPr>
        <p:spPr/>
        <p:txBody>
          <a:bodyPr/>
          <a:lstStyle/>
          <a:p>
            <a:fld id="{B6238B5B-F19C-E947-A0BC-87BD7983F871}" type="slidenum">
              <a:rPr lang="en-US" smtClean="0"/>
              <a:pPr/>
              <a:t>22</a:t>
            </a:fld>
            <a:endParaRPr lang="en-US" dirty="0"/>
          </a:p>
        </p:txBody>
      </p:sp>
      <p:sp>
        <p:nvSpPr>
          <p:cNvPr id="2" name="Title 4">
            <a:extLst>
              <a:ext uri="{FF2B5EF4-FFF2-40B4-BE49-F238E27FC236}">
                <a16:creationId xmlns:a16="http://schemas.microsoft.com/office/drawing/2014/main" id="{2E6F24A5-F286-522B-F198-D243ACCF8C55}"/>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Execute Stage (2)</a:t>
            </a:r>
          </a:p>
        </p:txBody>
      </p:sp>
      <p:sp>
        <p:nvSpPr>
          <p:cNvPr id="5" name="Text Placeholder 1">
            <a:extLst>
              <a:ext uri="{FF2B5EF4-FFF2-40B4-BE49-F238E27FC236}">
                <a16:creationId xmlns:a16="http://schemas.microsoft.com/office/drawing/2014/main" id="{1C5933A7-A390-FA21-EC6F-A06EA5BDA8A5}"/>
              </a:ext>
            </a:extLst>
          </p:cNvPr>
          <p:cNvSpPr txBox="1">
            <a:spLocks/>
          </p:cNvSpPr>
          <p:nvPr/>
        </p:nvSpPr>
        <p:spPr>
          <a:xfrm>
            <a:off x="607001" y="1001622"/>
            <a:ext cx="3729888" cy="165173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Proceed to execution when all operands are ready</a:t>
            </a:r>
          </a:p>
          <a:p>
            <a:pPr marL="342900" indent="-342900">
              <a:buFont typeface="Arial" panose="020B0604020202020204" pitchFamily="34" charset="0"/>
              <a:buChar char="•"/>
            </a:pPr>
            <a:r>
              <a:rPr lang="en-US" sz="2000" dirty="0"/>
              <a:t>Arbitrate selection when multiple RS are ready</a:t>
            </a:r>
          </a:p>
          <a:p>
            <a:pPr marL="342900" indent="-342900">
              <a:buFont typeface="Arial" panose="020B0604020202020204" pitchFamily="34" charset="0"/>
              <a:buChar char="•"/>
            </a:pPr>
            <a:endParaRPr lang="en-US" dirty="0"/>
          </a:p>
        </p:txBody>
      </p:sp>
      <p:sp>
        <p:nvSpPr>
          <p:cNvPr id="3" name="Rectangle 3">
            <a:extLst>
              <a:ext uri="{FF2B5EF4-FFF2-40B4-BE49-F238E27FC236}">
                <a16:creationId xmlns:a16="http://schemas.microsoft.com/office/drawing/2014/main" id="{FCABA233-42A4-46B4-47BA-02A1B498F35B}"/>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26CCAC1E-D768-F22B-DFEC-8D8E4CC8AF4E}"/>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59F6D4E6-D593-015E-952C-74ABA8844760}"/>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39A6DFF9-9B50-F9C0-823B-FCB0B80244EF}"/>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3F846EE1-7F9B-F598-2D12-B479DE0BAEF7}"/>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F5BF68BC-2105-62C2-7226-E51CD7AEEF82}"/>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D87E1468-665E-8C18-2653-A8C6DAE9DE01}"/>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229D81DE-424E-671D-9C19-F2E63A2DF920}"/>
              </a:ext>
            </a:extLst>
          </p:cNvPr>
          <p:cNvSpPr>
            <a:spLocks noChangeArrowheads="1"/>
          </p:cNvSpPr>
          <p:nvPr/>
        </p:nvSpPr>
        <p:spPr bwMode="auto">
          <a:xfrm>
            <a:off x="4366876"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D0FDB670-D401-9D4D-3D56-4AFC370388C7}"/>
              </a:ext>
            </a:extLst>
          </p:cNvPr>
          <p:cNvSpPr>
            <a:spLocks noChangeArrowheads="1"/>
          </p:cNvSpPr>
          <p:nvPr/>
        </p:nvSpPr>
        <p:spPr bwMode="auto">
          <a:xfrm>
            <a:off x="4651038" y="3002777"/>
            <a:ext cx="2841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29A1B9EE-64F7-0035-3353-E326919C1F23}"/>
              </a:ext>
            </a:extLst>
          </p:cNvPr>
          <p:cNvSpPr>
            <a:spLocks noChangeArrowheads="1"/>
          </p:cNvSpPr>
          <p:nvPr/>
        </p:nvSpPr>
        <p:spPr bwMode="auto">
          <a:xfrm>
            <a:off x="4935201"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3A22BF35-1936-AE39-5B5B-99462EFF19B8}"/>
              </a:ext>
            </a:extLst>
          </p:cNvPr>
          <p:cNvSpPr>
            <a:spLocks noChangeArrowheads="1"/>
          </p:cNvSpPr>
          <p:nvPr/>
        </p:nvSpPr>
        <p:spPr bwMode="auto">
          <a:xfrm>
            <a:off x="5219363" y="3002777"/>
            <a:ext cx="5127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F0AFAB87-8BD8-4552-4070-BCAF30649102}"/>
              </a:ext>
            </a:extLst>
          </p:cNvPr>
          <p:cNvSpPr>
            <a:spLocks noChangeArrowheads="1"/>
          </p:cNvSpPr>
          <p:nvPr/>
        </p:nvSpPr>
        <p:spPr bwMode="auto">
          <a:xfrm>
            <a:off x="5732126" y="3002777"/>
            <a:ext cx="511175"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2346C043-C3A3-71C1-DBC2-3C6BC0DFB901}"/>
              </a:ext>
            </a:extLst>
          </p:cNvPr>
          <p:cNvSpPr txBox="1">
            <a:spLocks noChangeArrowheads="1"/>
          </p:cNvSpPr>
          <p:nvPr/>
        </p:nvSpPr>
        <p:spPr bwMode="auto">
          <a:xfrm>
            <a:off x="4280297" y="2672288"/>
            <a:ext cx="1799852"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(RS)</a:t>
            </a:r>
          </a:p>
        </p:txBody>
      </p:sp>
      <p:sp>
        <p:nvSpPr>
          <p:cNvPr id="18" name="Rectangle 16">
            <a:extLst>
              <a:ext uri="{FF2B5EF4-FFF2-40B4-BE49-F238E27FC236}">
                <a16:creationId xmlns:a16="http://schemas.microsoft.com/office/drawing/2014/main" id="{F3E1C5E5-73AE-748A-D227-2966F8ED182D}"/>
              </a:ext>
            </a:extLst>
          </p:cNvPr>
          <p:cNvSpPr>
            <a:spLocks noChangeArrowheads="1"/>
          </p:cNvSpPr>
          <p:nvPr/>
        </p:nvSpPr>
        <p:spPr bwMode="auto">
          <a:xfrm>
            <a:off x="4366876" y="3105964"/>
            <a:ext cx="284162" cy="103188"/>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340BFA5C-5CB5-D663-AAEA-07D7D6ADACB5}"/>
              </a:ext>
            </a:extLst>
          </p:cNvPr>
          <p:cNvSpPr>
            <a:spLocks noChangeArrowheads="1"/>
          </p:cNvSpPr>
          <p:nvPr/>
        </p:nvSpPr>
        <p:spPr bwMode="auto">
          <a:xfrm>
            <a:off x="4651038" y="3105964"/>
            <a:ext cx="284163"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07E89A2B-7E03-0B9E-59B5-82B38EA6DD25}"/>
              </a:ext>
            </a:extLst>
          </p:cNvPr>
          <p:cNvSpPr>
            <a:spLocks noChangeArrowheads="1"/>
          </p:cNvSpPr>
          <p:nvPr/>
        </p:nvSpPr>
        <p:spPr bwMode="auto">
          <a:xfrm>
            <a:off x="4935201" y="3105964"/>
            <a:ext cx="284162"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832278F2-F65F-2158-8299-27736FF0F09D}"/>
              </a:ext>
            </a:extLst>
          </p:cNvPr>
          <p:cNvSpPr>
            <a:spLocks noChangeArrowheads="1"/>
          </p:cNvSpPr>
          <p:nvPr/>
        </p:nvSpPr>
        <p:spPr bwMode="auto">
          <a:xfrm>
            <a:off x="5219363" y="3105964"/>
            <a:ext cx="512763"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127939E9-87D4-0FC1-1AE8-4B9205291847}"/>
              </a:ext>
            </a:extLst>
          </p:cNvPr>
          <p:cNvSpPr>
            <a:spLocks noChangeArrowheads="1"/>
          </p:cNvSpPr>
          <p:nvPr/>
        </p:nvSpPr>
        <p:spPr bwMode="auto">
          <a:xfrm>
            <a:off x="5732126" y="3105964"/>
            <a:ext cx="511175"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D33AD8C9-5F81-B951-0198-5BB2B4C72734}"/>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82AC29EB-5333-E9E0-1FDE-36CBD81CCA0F}"/>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3E5950F4-6025-9A4F-0B5B-CC1547D87198}"/>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A64D613F-8AA1-D7AC-1BDB-0E09DE62AE02}"/>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A0C8C544-B95E-75C5-E7FE-7AB21A66D475}"/>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A16949E6-1246-5A61-EB82-10B033B3AC9E}"/>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4846F457-F02E-8613-CBAE-40BF6FE8E612}"/>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0B605E5C-C194-7FAF-C5EC-8556B5B2AB58}"/>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18916175-7DAD-F3BA-E275-75D9A3EFF023}"/>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883097C1-129E-A610-DB3C-FA6F04B72D61}"/>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8AA9A206-E93B-6B19-4F4D-AFD6EC977982}"/>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F02DDEB9-4E81-EE06-EA66-93530AF72204}"/>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3EDCE726-57D3-B502-ACD4-2EA01F47A5A8}"/>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E47A56DB-8667-2ACF-676F-C8046BD82D06}"/>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9B8C7577-7044-8EC6-E8D1-BF91FDA9EA5D}"/>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92E84CF3-2FC8-6B9F-A3BC-C5A7DB7F223D}"/>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8E0F2604-F9DA-510E-75AB-49366A65C85E}"/>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3B592630-EBD0-F140-299C-6961C12BD003}"/>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95F43DE1-AE9D-2159-DD18-6F99BD6B23F4}"/>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91691418-F14F-DC8A-0735-5E4701D5B93E}"/>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19843806-2A70-653A-D739-D3CDB7CB3DEA}"/>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633A8444-4603-14DA-78B0-DE2C944424B2}"/>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755AC881-3507-F82C-B5B2-07FCFAB7472B}"/>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4CBCE8EF-B98C-BB06-F449-FB1B4DF25CB1}"/>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6C108F52-FCD3-B380-9C21-F154D7151357}"/>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415D2276-CDFA-DCAB-CA46-6796F9AE890C}"/>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319653D0-0C80-EB02-EEAE-D0EA098F738C}"/>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F00649B9-13E0-D203-711B-D6AB086AE618}"/>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741F2FC1-3E18-383B-3512-222095889FF1}"/>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186BFCCA-2023-6F49-7677-9F3F9BDB33ED}"/>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689C0329-6995-38E5-0F25-ABD76DFEF8DB}"/>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FCC0EF91-FFD2-4111-8E0B-57BD25AF420F}"/>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2CCCA253-8D3A-BAEC-EC76-63BB94D8E5C2}"/>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08D6E1A3-2117-4FFE-8649-77AC2810FDCD}"/>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F258A8BB-85BA-28E1-78AB-C79985480580}"/>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A25209CE-DABF-8F99-87C9-39C39EE2FE2B}"/>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397A739B-3892-7861-B9C9-B12EC65AAE24}"/>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AD1B8D78-8024-6843-A29B-4446C4A24EDC}"/>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3965AB89-7CA1-424C-6D2B-FEDBDDD5331B}"/>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2EF993E9-BB8F-9526-899B-2ACF4800D22C}"/>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CDFC52C9-FF79-EDAD-27AD-1CFEF50AEC2B}"/>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720429BB-714C-9145-A306-06C50EBC60DB}"/>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98B42F3F-6782-2386-6A68-F1AB90F42107}"/>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86A46859-621C-A21E-999C-359824617FF8}"/>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225FBC31-35AC-59E1-EF38-A1D9925C828D}"/>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83DEF658-449C-16A0-009D-1360BFF28079}"/>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5D7802BE-659F-3B0D-3A4C-AF71BCFC7ADF}"/>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A52B1BBE-C2E7-590E-8E93-61076CA85FB7}"/>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9E97E5FD-B8D7-B2CA-2BC2-78A29DE4C3A7}"/>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26E34E41-6297-18EF-AE82-986E5685228E}"/>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0D9DB154-AAA7-5D0E-96C4-8CCBACDCBD0F}"/>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1D23DF77-D50B-83B3-0C35-5B2D6B6CF141}"/>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D71CDF8E-D3AC-66D1-1C70-5AD23CEA7AEC}"/>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25BABF12-0A82-A294-ADE2-0CAA9D9B28F9}"/>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A119EDA6-0C39-A51B-3EC9-99E0FFC1BBDE}"/>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13DB2E07-68A9-13F8-C2DF-C0ACD223BE1C}"/>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A7C491B1-3002-E34D-3D5C-BB8AF8EBB110}"/>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99295228-31A7-526B-8924-08D5674DE21F}"/>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2CBF6851-1A24-2C76-DCDD-1BD4BA197998}"/>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408F3E04-E3C3-645F-3F33-A5FDB61071A8}"/>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CAF0C60B-6555-4673-94BC-7B90B82AA9AE}"/>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D96AB2CD-31DB-C4E5-F050-A07565FDAABD}"/>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73C3AA95-EC03-28C7-5B22-4D47AE6BF718}"/>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5D65D544-170F-D427-FA86-414BF4025269}"/>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1C9429AA-FDFF-2ABA-57BF-4982F3977B51}"/>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8C064EE2-8EAD-825A-1B6C-4B13D07976A2}"/>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7505A193-450B-B019-783B-50EE20CD87E8}"/>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6A497AFF-A596-45E4-FBA0-6E411A2114D7}"/>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A671AEB4-7DEA-2CB2-9471-C0AF095585E5}"/>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09477AC2-5829-BC7A-EF00-C2AB099E275A}"/>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54EB636B-0AE9-56B8-BCFE-FAE81DCB44F6}"/>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B625CBFB-E00F-1BD0-5F0F-567A2E89ECBB}"/>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9F11CF08-ADF1-3312-C90F-B2405EEFC4FF}"/>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3E48E704-4C41-B33E-AAE1-323889605A62}"/>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46D7689A-5D91-025E-CA02-50CFB5CD7E22}"/>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938A45C4-46AF-3049-FF22-352BF32B3964}"/>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726046A5-C645-23D2-649B-9320D5A3A6DF}"/>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4AB3B2BB-C141-06B0-C7E4-4D37A32B9711}"/>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1776971B-1B16-D610-ED70-941336EBA30B}"/>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3AA1173D-1D2C-DDA2-28E5-481381F048E9}"/>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B19971E3-853F-7FBA-BD87-8A330BF36FDB}"/>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A5F1AE2F-01AE-9F7B-CF9F-C07DC1FC5FD8}"/>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FD485571-8051-D88F-5099-23D63C691770}"/>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DFBCC5DB-8DF9-2303-5746-A3E0A0F5275A}"/>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83BC38D4-0324-BAA1-599B-E5A6DF08D4E4}"/>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6AE21591-71CE-BC05-B2A1-105461EF7F13}"/>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DFA1BCD6-7E5C-F759-3E2E-E558C14580AB}"/>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F56F1781-38F2-160D-EDE4-0404FE86CE14}"/>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6321D933-FE01-87F8-C9D4-545D777BADE7}"/>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F988715D-A63B-7C45-0A24-1E5B3FA45540}"/>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6488C478-CE77-FB61-AFC0-7DC2B1816B57}"/>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19C0DEB6-A134-ABA3-B543-8217DA14A553}"/>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9AFA1771-75B2-689F-650E-0446CB085731}"/>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A1E3292B-1F38-D314-8A9F-891587E2EE6A}"/>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1B2C1485-BEEB-CBE1-DE87-D11E028EF72C}"/>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2B72BFF3-E2E5-485E-E0C4-780341169E37}"/>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8AAAE4D5-A6DC-E4EC-C8F1-DE1A10597ED7}"/>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F0B924F8-EA41-2CED-5B6F-E38F769035E4}"/>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C9CCE5CF-B41B-49C2-63F6-BE9157776DDE}"/>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0A466C7C-3854-8968-C82D-D5B44840C484}"/>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F5DBBF30-DD19-F1BB-9915-0A5456827C79}"/>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2B0786F2-7C13-5134-7313-5C153E90FFEE}"/>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0D8A7089-D93B-CA34-F75B-93C3B4D583B7}"/>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8C102C8B-C1CC-482C-65E9-4C85F31F214B}"/>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7EA05901-61AE-43E8-1F34-E5E5585ED5D8}"/>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5A586B0C-10AB-828F-1220-3DE1B77FA015}"/>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2DB84E4C-DC75-6E8F-F582-E9C592C01AEA}"/>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E3E71934-58DB-1AF6-6F39-C0EC9BED35DA}"/>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F8A6B72A-82E6-9172-8E8B-D5305EE29DFC}"/>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E88DC4CF-3A2C-B1A0-8E9D-4AFEA45B223E}"/>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224FC244-821E-56F5-6B05-222E709113BB}"/>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7C457C86-38D6-9555-48AB-853829D6C81B}"/>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8AA01DD9-67D9-DA64-0B7D-1603A5F20F0F}"/>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82F579CA-D780-CF20-0163-532EC3B58479}"/>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39A35359-12E6-3942-1F4F-73B3FE98EC10}"/>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sp>
        <p:nvSpPr>
          <p:cNvPr id="140" name="Line 134">
            <a:extLst>
              <a:ext uri="{FF2B5EF4-FFF2-40B4-BE49-F238E27FC236}">
                <a16:creationId xmlns:a16="http://schemas.microsoft.com/office/drawing/2014/main" id="{CDCBBFB3-0DB2-4133-D1C3-C4810837F2ED}"/>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9AFD4D0E-09D6-9436-743E-192E9E3DE402}"/>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cxnSp>
        <p:nvCxnSpPr>
          <p:cNvPr id="138" name="Straight Arrow Connector 137">
            <a:extLst>
              <a:ext uri="{FF2B5EF4-FFF2-40B4-BE49-F238E27FC236}">
                <a16:creationId xmlns:a16="http://schemas.microsoft.com/office/drawing/2014/main" id="{A9BB0D49-A9BA-9DC0-2FD2-CDACC65345CB}"/>
              </a:ext>
            </a:extLst>
          </p:cNvPr>
          <p:cNvCxnSpPr>
            <a:cxnSpLocks/>
          </p:cNvCxnSpPr>
          <p:nvPr/>
        </p:nvCxnSpPr>
        <p:spPr>
          <a:xfrm>
            <a:off x="3874177" y="3048370"/>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58163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99AC4-5CE3-F9C4-8E12-25F91AAA133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815951-AE6A-5DFA-0868-86B918D80E76}"/>
              </a:ext>
            </a:extLst>
          </p:cNvPr>
          <p:cNvSpPr>
            <a:spLocks noGrp="1"/>
          </p:cNvSpPr>
          <p:nvPr>
            <p:ph type="sldNum" sz="quarter" idx="19"/>
          </p:nvPr>
        </p:nvSpPr>
        <p:spPr/>
        <p:txBody>
          <a:bodyPr/>
          <a:lstStyle/>
          <a:p>
            <a:fld id="{B6238B5B-F19C-E947-A0BC-87BD7983F871}" type="slidenum">
              <a:rPr lang="en-US" smtClean="0"/>
              <a:pPr/>
              <a:t>23</a:t>
            </a:fld>
            <a:endParaRPr lang="en-US" dirty="0"/>
          </a:p>
        </p:txBody>
      </p:sp>
      <p:sp>
        <p:nvSpPr>
          <p:cNvPr id="2" name="Title 4">
            <a:extLst>
              <a:ext uri="{FF2B5EF4-FFF2-40B4-BE49-F238E27FC236}">
                <a16:creationId xmlns:a16="http://schemas.microsoft.com/office/drawing/2014/main" id="{BDFC327D-4C6C-D1B2-997C-771B5C32BFA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Execute Stage (2)</a:t>
            </a:r>
          </a:p>
        </p:txBody>
      </p:sp>
      <p:sp>
        <p:nvSpPr>
          <p:cNvPr id="5" name="Text Placeholder 1">
            <a:extLst>
              <a:ext uri="{FF2B5EF4-FFF2-40B4-BE49-F238E27FC236}">
                <a16:creationId xmlns:a16="http://schemas.microsoft.com/office/drawing/2014/main" id="{3D224F21-0A34-B4ED-BB8A-FECA7F9E7CEF}"/>
              </a:ext>
            </a:extLst>
          </p:cNvPr>
          <p:cNvSpPr txBox="1">
            <a:spLocks/>
          </p:cNvSpPr>
          <p:nvPr/>
        </p:nvSpPr>
        <p:spPr>
          <a:xfrm>
            <a:off x="607001" y="1001622"/>
            <a:ext cx="3729888" cy="134395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One RS is sent to the functional unit (FU)</a:t>
            </a:r>
          </a:p>
          <a:p>
            <a:pPr marL="342900" indent="-342900">
              <a:buFont typeface="Arial" panose="020B0604020202020204" pitchFamily="34" charset="0"/>
              <a:buChar char="•"/>
            </a:pPr>
            <a:r>
              <a:rPr lang="en-US" sz="2000" dirty="0"/>
              <a:t>Execution proceeds</a:t>
            </a:r>
          </a:p>
          <a:p>
            <a:pPr marL="342900" indent="-342900">
              <a:buFont typeface="Arial" panose="020B0604020202020204" pitchFamily="34" charset="0"/>
              <a:buChar char="•"/>
            </a:pPr>
            <a:endParaRPr lang="en-US" dirty="0"/>
          </a:p>
        </p:txBody>
      </p:sp>
      <p:sp>
        <p:nvSpPr>
          <p:cNvPr id="3" name="Rectangle 3">
            <a:extLst>
              <a:ext uri="{FF2B5EF4-FFF2-40B4-BE49-F238E27FC236}">
                <a16:creationId xmlns:a16="http://schemas.microsoft.com/office/drawing/2014/main" id="{FC35E391-B2B8-ECAF-2565-F6B6408B6977}"/>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A1A43325-2613-2EBD-55A0-524EE81A26E5}"/>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8EE4F483-38CC-E2FC-153A-A7D7A4ED2A3F}"/>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F0DF3854-0A27-51FA-4738-159551FB08B9}"/>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2F515EF7-F7B2-73C5-8FF0-33AAEEB2489A}"/>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0BB94A6F-1E59-D7A5-EEEB-791D38E2D40B}"/>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DBBB66FD-20DC-6BBE-92B3-7252770AFC42}"/>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D18AE7D4-C745-9840-152B-BD846F933712}"/>
              </a:ext>
            </a:extLst>
          </p:cNvPr>
          <p:cNvSpPr>
            <a:spLocks noChangeArrowheads="1"/>
          </p:cNvSpPr>
          <p:nvPr/>
        </p:nvSpPr>
        <p:spPr bwMode="auto">
          <a:xfrm>
            <a:off x="4366876"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3DA52F8B-484B-4FEC-088E-DADB3811C32A}"/>
              </a:ext>
            </a:extLst>
          </p:cNvPr>
          <p:cNvSpPr>
            <a:spLocks noChangeArrowheads="1"/>
          </p:cNvSpPr>
          <p:nvPr/>
        </p:nvSpPr>
        <p:spPr bwMode="auto">
          <a:xfrm>
            <a:off x="4651038" y="3002777"/>
            <a:ext cx="2841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4A347CAF-CA50-B4E6-D1E1-2B40798D5F4C}"/>
              </a:ext>
            </a:extLst>
          </p:cNvPr>
          <p:cNvSpPr>
            <a:spLocks noChangeArrowheads="1"/>
          </p:cNvSpPr>
          <p:nvPr/>
        </p:nvSpPr>
        <p:spPr bwMode="auto">
          <a:xfrm>
            <a:off x="4935201"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B0C06948-9E3D-C9AB-F967-A53379B7072A}"/>
              </a:ext>
            </a:extLst>
          </p:cNvPr>
          <p:cNvSpPr>
            <a:spLocks noChangeArrowheads="1"/>
          </p:cNvSpPr>
          <p:nvPr/>
        </p:nvSpPr>
        <p:spPr bwMode="auto">
          <a:xfrm>
            <a:off x="5219363" y="3002777"/>
            <a:ext cx="5127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78B6DEB5-A1B5-CBA4-844C-0892BAF6B354}"/>
              </a:ext>
            </a:extLst>
          </p:cNvPr>
          <p:cNvSpPr>
            <a:spLocks noChangeArrowheads="1"/>
          </p:cNvSpPr>
          <p:nvPr/>
        </p:nvSpPr>
        <p:spPr bwMode="auto">
          <a:xfrm>
            <a:off x="5732126" y="3002777"/>
            <a:ext cx="511175"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39C3DA48-1CC4-8074-19A0-07702252C886}"/>
              </a:ext>
            </a:extLst>
          </p:cNvPr>
          <p:cNvSpPr txBox="1">
            <a:spLocks noChangeArrowheads="1"/>
          </p:cNvSpPr>
          <p:nvPr/>
        </p:nvSpPr>
        <p:spPr bwMode="auto">
          <a:xfrm>
            <a:off x="4280297" y="2672288"/>
            <a:ext cx="1799852"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(RS)</a:t>
            </a:r>
          </a:p>
        </p:txBody>
      </p:sp>
      <p:sp>
        <p:nvSpPr>
          <p:cNvPr id="18" name="Rectangle 16">
            <a:extLst>
              <a:ext uri="{FF2B5EF4-FFF2-40B4-BE49-F238E27FC236}">
                <a16:creationId xmlns:a16="http://schemas.microsoft.com/office/drawing/2014/main" id="{AA81164F-7CFC-2609-77DD-09F8C14C75DF}"/>
              </a:ext>
            </a:extLst>
          </p:cNvPr>
          <p:cNvSpPr>
            <a:spLocks noChangeArrowheads="1"/>
          </p:cNvSpPr>
          <p:nvPr/>
        </p:nvSpPr>
        <p:spPr bwMode="auto">
          <a:xfrm>
            <a:off x="4366876" y="3105964"/>
            <a:ext cx="284162" cy="103188"/>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A731A0C2-91D2-728F-2D06-7885EF5E48CA}"/>
              </a:ext>
            </a:extLst>
          </p:cNvPr>
          <p:cNvSpPr>
            <a:spLocks noChangeArrowheads="1"/>
          </p:cNvSpPr>
          <p:nvPr/>
        </p:nvSpPr>
        <p:spPr bwMode="auto">
          <a:xfrm>
            <a:off x="4651038" y="3105964"/>
            <a:ext cx="284163"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89871091-76FF-0059-C316-C7234EB5AFE5}"/>
              </a:ext>
            </a:extLst>
          </p:cNvPr>
          <p:cNvSpPr>
            <a:spLocks noChangeArrowheads="1"/>
          </p:cNvSpPr>
          <p:nvPr/>
        </p:nvSpPr>
        <p:spPr bwMode="auto">
          <a:xfrm>
            <a:off x="4935201" y="3105964"/>
            <a:ext cx="284162"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4A020ED9-5BEE-F3E4-A082-529F3A3257B0}"/>
              </a:ext>
            </a:extLst>
          </p:cNvPr>
          <p:cNvSpPr>
            <a:spLocks noChangeArrowheads="1"/>
          </p:cNvSpPr>
          <p:nvPr/>
        </p:nvSpPr>
        <p:spPr bwMode="auto">
          <a:xfrm>
            <a:off x="5219363" y="3105964"/>
            <a:ext cx="512763"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65B48D0F-8739-1B61-918B-9375AE36686F}"/>
              </a:ext>
            </a:extLst>
          </p:cNvPr>
          <p:cNvSpPr>
            <a:spLocks noChangeArrowheads="1"/>
          </p:cNvSpPr>
          <p:nvPr/>
        </p:nvSpPr>
        <p:spPr bwMode="auto">
          <a:xfrm>
            <a:off x="5732126" y="3105964"/>
            <a:ext cx="511175"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7F5567EE-D7B6-A85F-34A4-82D627654E65}"/>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9F69E1F8-96CB-D95F-6176-BA6AF33EC389}"/>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194F568A-16A2-D68F-67A3-59BB81FB1426}"/>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DDD542F1-740D-813B-9092-CFFAB9221B78}"/>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60072F3E-AE5F-9D29-1E55-28E01D668F60}"/>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68DBC8D9-182D-DC3A-FC3C-E4AC10BC8B83}"/>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B7572A17-5F9C-5476-45B3-60E44873A1B7}"/>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89794CE0-927B-9FE8-59CF-E7E072845811}"/>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E89FA1B5-CCD8-FF9D-9AD0-62DAE3DE7FDF}"/>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E7D6D22F-7696-3738-A3F4-675E5C2A6443}"/>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0D0E6EEB-0F49-C05C-79E5-CCADC66B6381}"/>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0000"/>
          </a:solidFill>
          <a:ln w="9525">
            <a:solidFill>
              <a:schemeClr val="tx1"/>
            </a:solidFill>
            <a:miter lim="800000"/>
            <a:headEnd/>
            <a:tailEnd/>
          </a:ln>
          <a:effectLst/>
        </p:spPr>
        <p:txBody>
          <a:bodyPr wrap="none" anchor="ctr"/>
          <a:lstStyle/>
          <a:p>
            <a:pPr algn="ctr"/>
            <a:r>
              <a:rPr lang="en-US" sz="1200" dirty="0">
                <a:solidFill>
                  <a:schemeClr val="bg1"/>
                </a:solidFill>
                <a:latin typeface="AUdimat" pitchFamily="2" charset="0"/>
              </a:rPr>
              <a:t>Add</a:t>
            </a:r>
          </a:p>
        </p:txBody>
      </p:sp>
      <p:sp>
        <p:nvSpPr>
          <p:cNvPr id="34" name="Rectangle 32">
            <a:extLst>
              <a:ext uri="{FF2B5EF4-FFF2-40B4-BE49-F238E27FC236}">
                <a16:creationId xmlns:a16="http://schemas.microsoft.com/office/drawing/2014/main" id="{AEF84BCB-A228-9EDD-CEB5-B9AA5937CD91}"/>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95E64B27-AD93-E7BC-49C9-AAA6431B7AC8}"/>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F5CD1451-D894-5DF5-54D3-3728AB25EAD0}"/>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A09D835F-9A18-D1F1-028E-7E16655F0F97}"/>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A4C031BC-3A7E-5DEC-04FF-7CE5AE1FF1F2}"/>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668BF169-7C90-0866-6473-84E813769731}"/>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5E8322A5-DC20-5963-304B-21C55671F352}"/>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C221753A-7D56-4416-B5B4-5D6E97E7256F}"/>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96EB11ED-C6B3-2CEA-D882-5D5F08BE35E3}"/>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3EC13BE5-FED5-E2A6-A90F-A1E8A358E0BB}"/>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AFC4F559-D669-BD25-40C8-63FC1CC66A40}"/>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736AE73C-5353-6E30-E27E-313162642F28}"/>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A7E65A5C-A695-62EE-B209-575B4B1DFD53}"/>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7D50D7F0-A208-DA90-05E6-BDAEC00DDA01}"/>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3632A737-3666-3D6F-0C8D-C6BCAA9B730C}"/>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F3C06AC4-6C1D-2255-F70E-5902F609BF2A}"/>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F5618509-8C3E-6EFB-4D24-FD45E63EB39F}"/>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BA037B7D-8350-4EFB-F369-FF4749E269D5}"/>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C9DC908C-0B97-53A3-86F9-E12A0910E20E}"/>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974180AE-8EC9-7024-794C-8A30C8D046FC}"/>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76140B9E-529F-F820-6747-2F24761B46FF}"/>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C0A35987-FD10-E376-762F-6C393E0C8950}"/>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50575E42-5567-3122-C2EF-B3EC7A6831BF}"/>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C40A6C84-FEFD-2786-3490-828402A046AB}"/>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DC718151-351C-133D-4B7B-ADD90F39CC6E}"/>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CA4AAFFA-FBBA-46D1-44C4-1389CAB5BDDB}"/>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8EF32E9D-7617-F060-679A-12436E344F9B}"/>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CD4BAEF5-05B4-579C-6947-BE83B16AD83E}"/>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C5A48CFD-C979-9712-5D0C-F190E637C8A6}"/>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5B981079-C9E9-6E8E-13A6-5CFA941EB90A}"/>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08502535-809E-BD75-A2BB-2B9FE87A3348}"/>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9125DB08-EB46-E51C-8B91-34D41BF1E9BD}"/>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94BDCDAD-92E5-E4C2-CAC5-397115B065EB}"/>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BCF2E679-ACE6-17DA-A092-109EB33DAC54}"/>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A7BDE211-EE27-53BF-6523-5165675F97EE}"/>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A878DA79-E579-F0B5-EEB5-0D4239D937EA}"/>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5CBE25E1-F2F2-52ED-D233-74E5CE240C50}"/>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84339A31-D91B-C8FA-D762-E92B54AF6705}"/>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1AD700D5-A8C3-C122-B13C-0AEEB5B07A35}"/>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164B89F5-5A50-D27F-01D2-F7E308DBFEB8}"/>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3B511522-6620-3B28-7306-855BBCC8A88F}"/>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7351EC40-975A-9D85-646B-BF64EFB0F0E9}"/>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6534280D-5FE8-55F2-D221-0A6353E0CC05}"/>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326DC9AE-C1EC-0AF0-C743-C96AD2964713}"/>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9D708CD3-B13C-93C8-0ED3-AB1D838D5B38}"/>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1FE68957-E902-EF79-76A1-B94ED9F34B4B}"/>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DDD4142B-D7ED-2030-DA18-8ED7921303C2}"/>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E47E96B7-FA4D-6A0A-A9D1-EA38FDC0C4F4}"/>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C17AC2AD-8322-C909-3A11-0357D173EBFE}"/>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92D96E49-4ECB-82C0-745B-E57D5062C641}"/>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BA88C97D-5CA8-4E64-7B21-C8896D71E19D}"/>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BED07AC8-9DAB-438B-7DE5-61924B93F06D}"/>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9C6BA16C-A837-63E4-753D-98A3A62D534B}"/>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098D6938-45C7-F88C-084F-F4E4351CCB41}"/>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375BD1C5-B1E7-B8BA-AC47-68019E8CEF77}"/>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47046252-1164-72B7-057D-3B84C698BB39}"/>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3E4699A0-DEF3-D17B-8B90-C7B436D1B475}"/>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CF897DC1-5E6C-B8E9-98AF-BD75D663600D}"/>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3CBF9B32-0FB5-C127-D3F3-99F430D3666C}"/>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BABEF2C7-3AF5-718C-E347-AEBB3432D744}"/>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99F2FE0A-6273-D000-58C3-48CA06496FA1}"/>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4480987F-442A-649E-F371-4393BBD1C256}"/>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9EDB6417-7C81-45AB-12E1-4A5895314524}"/>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5E2025E7-CA1D-4E1B-DBB8-A81BA0A92F15}"/>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88724939-71E5-2706-CF97-A070C7ECC345}"/>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69092374-AFE5-D7F4-1AD3-D1C504A428E6}"/>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24753DB5-4BA0-CE6F-481F-EC6059931B24}"/>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0231D87E-F189-EFA1-CD1D-418D51B30049}"/>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25ECE80E-C33F-1329-1F79-82871C122C3F}"/>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0730F64B-634C-1D34-56EA-3C59016A5CDA}"/>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034DE3E6-D9E5-C088-9F52-2B599DE4CDFB}"/>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DF28E1B8-8E8C-501F-5828-BE75F84132AD}"/>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A977F4AD-941B-DB61-AFA6-B1C3AB1EBB1C}"/>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66FFDEAE-A974-3742-E765-7B4323478BED}"/>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BCB4F50E-4C87-999B-2B95-D99C12C5F1BF}"/>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E501784B-9F31-EC28-A6C0-30FBA02AFAAB}"/>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C3F3D70F-93BE-C56C-1557-10A61C0C5EB0}"/>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AE90E535-1365-AD15-7385-B4A4E5A8B6BE}"/>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1DBBB976-28E3-9A43-DB61-883720EF46D0}"/>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C660E722-F5B0-D5D2-750B-1A7494ACA7DF}"/>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F399E66A-CA96-6A7A-C8C7-821C421DF2B5}"/>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3AC22A4E-51D8-2434-755F-1F7C401950E7}"/>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6F2472A8-E0C8-2E69-DAFD-747350113A28}"/>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1E129C62-D11F-2E12-1844-41CE6540C2C8}"/>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92484BC5-8254-99AF-9A65-315A629C2F0A}"/>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8C41BA59-8BE4-CA69-64F2-EC2D807EF35D}"/>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111292B5-D546-2878-DB5C-6BBB44AE7896}"/>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CDF7D8CF-E4E0-41F3-B420-79E06E34DBFC}"/>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3FEC0823-C459-2C00-B5BE-A228C3F0E2CD}"/>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16EF4FC6-F2CE-62AC-065D-FA53569D6C47}"/>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513D3CAD-8977-A189-FAF4-05D48148663B}"/>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CBA88354-B1E7-9728-1839-132FB524CE77}"/>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AB43BFCF-2BF3-0006-44F3-73AF102DF384}"/>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8517B2B1-5155-F89B-50E7-35BB239F13D2}"/>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8A13D69F-968E-AF51-8B81-8C9A76B97FE9}"/>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54D902C7-1A2F-184E-4511-E52495186F7A}"/>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B6C1B6AE-B8A5-1430-AF72-194AAA8B8609}"/>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8F0F45A0-BDBF-E37C-8B09-650B77F938BF}"/>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1BBC15D2-D98A-2A45-2D6A-87628397BD3B}"/>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DFA9D338-9847-0308-291A-1EBCAC3191D7}"/>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17DB2637-35E5-A8EC-9A51-A6CD3B50E43A}"/>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210CF0F7-0795-C22C-D3E5-B1C99E80D4B7}"/>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BC49EAD2-965C-0F11-5942-ABD2F1BB9F89}"/>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0414DC56-A4AE-5BCF-86D1-11E14AC495F9}"/>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sp>
        <p:nvSpPr>
          <p:cNvPr id="140" name="Line 134">
            <a:extLst>
              <a:ext uri="{FF2B5EF4-FFF2-40B4-BE49-F238E27FC236}">
                <a16:creationId xmlns:a16="http://schemas.microsoft.com/office/drawing/2014/main" id="{D4127C0D-9E0C-45F5-5DA2-880C9DEA19DA}"/>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DE0612FC-F7A5-586E-16BC-2324C67118D3}"/>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cxnSp>
        <p:nvCxnSpPr>
          <p:cNvPr id="138" name="Straight Arrow Connector 137">
            <a:extLst>
              <a:ext uri="{FF2B5EF4-FFF2-40B4-BE49-F238E27FC236}">
                <a16:creationId xmlns:a16="http://schemas.microsoft.com/office/drawing/2014/main" id="{46F96A88-7BBE-E374-0592-7D79878DE735}"/>
              </a:ext>
            </a:extLst>
          </p:cNvPr>
          <p:cNvCxnSpPr>
            <a:cxnSpLocks/>
          </p:cNvCxnSpPr>
          <p:nvPr/>
        </p:nvCxnSpPr>
        <p:spPr>
          <a:xfrm>
            <a:off x="4491344" y="3619887"/>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729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94AE1-E8E5-31D7-C260-C01D2EE62A7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C13FCC-1CC9-6FE2-DDD7-547DF0579996}"/>
              </a:ext>
            </a:extLst>
          </p:cNvPr>
          <p:cNvSpPr>
            <a:spLocks noGrp="1"/>
          </p:cNvSpPr>
          <p:nvPr>
            <p:ph type="sldNum" sz="quarter" idx="19"/>
          </p:nvPr>
        </p:nvSpPr>
        <p:spPr/>
        <p:txBody>
          <a:bodyPr/>
          <a:lstStyle/>
          <a:p>
            <a:fld id="{B6238B5B-F19C-E947-A0BC-87BD7983F871}" type="slidenum">
              <a:rPr lang="en-US" smtClean="0"/>
              <a:pPr/>
              <a:t>24</a:t>
            </a:fld>
            <a:endParaRPr lang="en-US" dirty="0"/>
          </a:p>
        </p:txBody>
      </p:sp>
      <p:sp>
        <p:nvSpPr>
          <p:cNvPr id="2" name="Title 4">
            <a:extLst>
              <a:ext uri="{FF2B5EF4-FFF2-40B4-BE49-F238E27FC236}">
                <a16:creationId xmlns:a16="http://schemas.microsoft.com/office/drawing/2014/main" id="{4FFCC9D7-FF67-CAFF-21B5-DAD21FA2000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Result</a:t>
            </a:r>
          </a:p>
        </p:txBody>
      </p:sp>
      <p:sp>
        <p:nvSpPr>
          <p:cNvPr id="5" name="Text Placeholder 1">
            <a:extLst>
              <a:ext uri="{FF2B5EF4-FFF2-40B4-BE49-F238E27FC236}">
                <a16:creationId xmlns:a16="http://schemas.microsoft.com/office/drawing/2014/main" id="{6B5E3F30-5457-4F8F-0A0B-7AC65C118179}"/>
              </a:ext>
            </a:extLst>
          </p:cNvPr>
          <p:cNvSpPr txBox="1">
            <a:spLocks/>
          </p:cNvSpPr>
          <p:nvPr/>
        </p:nvSpPr>
        <p:spPr>
          <a:xfrm>
            <a:off x="607001" y="1001622"/>
            <a:ext cx="3673296" cy="206210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Broadcast result on CDB</a:t>
            </a:r>
          </a:p>
          <a:p>
            <a:pPr marL="342900" indent="-342900">
              <a:buFont typeface="Arial" panose="020B0604020202020204" pitchFamily="34" charset="0"/>
              <a:buChar char="•"/>
            </a:pPr>
            <a:r>
              <a:rPr lang="en-US" sz="2000" dirty="0"/>
              <a:t>Update dependent RS source operands</a:t>
            </a:r>
          </a:p>
          <a:p>
            <a:pPr marL="342900" indent="-342900">
              <a:buFont typeface="Arial" panose="020B0604020202020204" pitchFamily="34" charset="0"/>
              <a:buChar char="•"/>
            </a:pPr>
            <a:r>
              <a:rPr lang="en-US" sz="2000" dirty="0">
                <a:solidFill>
                  <a:srgbClr val="FF0000"/>
                </a:solidFill>
              </a:rPr>
              <a:t>Do not update register file (ARF)!</a:t>
            </a:r>
          </a:p>
          <a:p>
            <a:pPr marL="342900" indent="-342900">
              <a:buFont typeface="Arial" panose="020B0604020202020204" pitchFamily="34" charset="0"/>
              <a:buChar char="•"/>
            </a:pPr>
            <a:endParaRPr lang="en-US" dirty="0"/>
          </a:p>
        </p:txBody>
      </p:sp>
      <p:sp>
        <p:nvSpPr>
          <p:cNvPr id="3" name="Rectangle 3">
            <a:extLst>
              <a:ext uri="{FF2B5EF4-FFF2-40B4-BE49-F238E27FC236}">
                <a16:creationId xmlns:a16="http://schemas.microsoft.com/office/drawing/2014/main" id="{E65C7E3C-1EC0-61E1-244A-B33D4A72A4E1}"/>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80C67599-EE0B-2E9D-33A4-7349FAD02366}"/>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46FB1975-EAF3-3EC7-932E-C133296A3022}"/>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E1DAC1AD-C9FB-7623-7D93-A10604FB66FA}"/>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51AFD2BC-EF4C-0D74-9296-A25A94D42920}"/>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0E4E322A-0EC1-2C40-F07A-00C625F8308D}"/>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60F84D74-D495-90BD-1E36-474611164483}"/>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52AFF4AA-B0E6-FA41-CAF0-5EA718B3E531}"/>
              </a:ext>
            </a:extLst>
          </p:cNvPr>
          <p:cNvSpPr>
            <a:spLocks noChangeArrowheads="1"/>
          </p:cNvSpPr>
          <p:nvPr/>
        </p:nvSpPr>
        <p:spPr bwMode="auto">
          <a:xfrm>
            <a:off x="4366876"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5793FBE7-D5F8-BFC2-5EF1-7E2B5E8929A7}"/>
              </a:ext>
            </a:extLst>
          </p:cNvPr>
          <p:cNvSpPr>
            <a:spLocks noChangeArrowheads="1"/>
          </p:cNvSpPr>
          <p:nvPr/>
        </p:nvSpPr>
        <p:spPr bwMode="auto">
          <a:xfrm>
            <a:off x="4651038" y="3002777"/>
            <a:ext cx="2841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E14C6268-1221-F051-E8C2-994655E8F0B9}"/>
              </a:ext>
            </a:extLst>
          </p:cNvPr>
          <p:cNvSpPr>
            <a:spLocks noChangeArrowheads="1"/>
          </p:cNvSpPr>
          <p:nvPr/>
        </p:nvSpPr>
        <p:spPr bwMode="auto">
          <a:xfrm>
            <a:off x="4935201"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2F4398BF-D0E7-105B-4AF4-5136014061D5}"/>
              </a:ext>
            </a:extLst>
          </p:cNvPr>
          <p:cNvSpPr>
            <a:spLocks noChangeArrowheads="1"/>
          </p:cNvSpPr>
          <p:nvPr/>
        </p:nvSpPr>
        <p:spPr bwMode="auto">
          <a:xfrm>
            <a:off x="5219363" y="3002777"/>
            <a:ext cx="5127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1B93EC6C-2FA8-A8D2-1642-F89631060ADA}"/>
              </a:ext>
            </a:extLst>
          </p:cNvPr>
          <p:cNvSpPr>
            <a:spLocks noChangeArrowheads="1"/>
          </p:cNvSpPr>
          <p:nvPr/>
        </p:nvSpPr>
        <p:spPr bwMode="auto">
          <a:xfrm>
            <a:off x="5732126" y="3002777"/>
            <a:ext cx="511175"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BA695295-CA2F-6E37-CFDC-C7B3C4E9CE8F}"/>
              </a:ext>
            </a:extLst>
          </p:cNvPr>
          <p:cNvSpPr txBox="1">
            <a:spLocks noChangeArrowheads="1"/>
          </p:cNvSpPr>
          <p:nvPr/>
        </p:nvSpPr>
        <p:spPr bwMode="auto">
          <a:xfrm>
            <a:off x="4280297" y="2672288"/>
            <a:ext cx="1799852"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(RS)</a:t>
            </a:r>
          </a:p>
        </p:txBody>
      </p:sp>
      <p:sp>
        <p:nvSpPr>
          <p:cNvPr id="18" name="Rectangle 16">
            <a:extLst>
              <a:ext uri="{FF2B5EF4-FFF2-40B4-BE49-F238E27FC236}">
                <a16:creationId xmlns:a16="http://schemas.microsoft.com/office/drawing/2014/main" id="{AA503B88-CFDF-F4F2-529A-D7BD7EFBCF9E}"/>
              </a:ext>
            </a:extLst>
          </p:cNvPr>
          <p:cNvSpPr>
            <a:spLocks noChangeArrowheads="1"/>
          </p:cNvSpPr>
          <p:nvPr/>
        </p:nvSpPr>
        <p:spPr bwMode="auto">
          <a:xfrm>
            <a:off x="4366876" y="3105964"/>
            <a:ext cx="284162" cy="103188"/>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F27A193E-69ED-6B18-1322-89C724D282E2}"/>
              </a:ext>
            </a:extLst>
          </p:cNvPr>
          <p:cNvSpPr>
            <a:spLocks noChangeArrowheads="1"/>
          </p:cNvSpPr>
          <p:nvPr/>
        </p:nvSpPr>
        <p:spPr bwMode="auto">
          <a:xfrm>
            <a:off x="4651038" y="3105964"/>
            <a:ext cx="284163"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E233FF85-05E0-4EAF-F904-23FFE84879EF}"/>
              </a:ext>
            </a:extLst>
          </p:cNvPr>
          <p:cNvSpPr>
            <a:spLocks noChangeArrowheads="1"/>
          </p:cNvSpPr>
          <p:nvPr/>
        </p:nvSpPr>
        <p:spPr bwMode="auto">
          <a:xfrm>
            <a:off x="4935201" y="3105964"/>
            <a:ext cx="284162"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4878BE54-CBD6-C808-EA46-84461A29231C}"/>
              </a:ext>
            </a:extLst>
          </p:cNvPr>
          <p:cNvSpPr>
            <a:spLocks noChangeArrowheads="1"/>
          </p:cNvSpPr>
          <p:nvPr/>
        </p:nvSpPr>
        <p:spPr bwMode="auto">
          <a:xfrm>
            <a:off x="5219363" y="3105964"/>
            <a:ext cx="512763"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589228B7-E849-8FBA-8440-6C4F34462C5D}"/>
              </a:ext>
            </a:extLst>
          </p:cNvPr>
          <p:cNvSpPr>
            <a:spLocks noChangeArrowheads="1"/>
          </p:cNvSpPr>
          <p:nvPr/>
        </p:nvSpPr>
        <p:spPr bwMode="auto">
          <a:xfrm>
            <a:off x="5732126" y="3105964"/>
            <a:ext cx="511175"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dirty="0" err="1">
                <a:latin typeface="AUdimat" pitchFamily="2" charset="0"/>
              </a:rPr>
              <a:t>Vk</a:t>
            </a:r>
            <a:endParaRPr lang="en-US" sz="700" dirty="0">
              <a:latin typeface="AUdimat" pitchFamily="2" charset="0"/>
            </a:endParaRPr>
          </a:p>
        </p:txBody>
      </p:sp>
      <p:sp>
        <p:nvSpPr>
          <p:cNvPr id="23" name="Rectangle 21">
            <a:extLst>
              <a:ext uri="{FF2B5EF4-FFF2-40B4-BE49-F238E27FC236}">
                <a16:creationId xmlns:a16="http://schemas.microsoft.com/office/drawing/2014/main" id="{D49A4AAC-7019-33EA-FCCD-70ADA0289DD5}"/>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1A9C0C43-33D7-B6ED-2C76-C9ADEEF26948}"/>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07F34472-9B90-E6C4-C672-895D368FC5C2}"/>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A28D1977-5578-86AF-E70D-037EF063BE09}"/>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A472E93B-F210-3D7E-2AF8-9B713FF2AAC6}"/>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F1EB594F-5147-038B-BEE6-49A44C0E53ED}"/>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E747D9AC-6CD0-13D2-22E8-7045521B838F}"/>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73F09CA0-C552-0425-4A8D-7EE33D193667}"/>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AABB1ACA-ACAA-D569-3D51-3690D65AAC5B}"/>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05CCBECF-ADF8-402B-9A68-2652B1C0D610}"/>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146021E0-9A4C-2EB8-3F66-D118FA120010}"/>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0000"/>
          </a:solidFill>
          <a:ln w="9525">
            <a:solidFill>
              <a:schemeClr val="tx1"/>
            </a:solidFill>
            <a:miter lim="800000"/>
            <a:headEnd/>
            <a:tailEnd/>
          </a:ln>
          <a:effectLst/>
        </p:spPr>
        <p:txBody>
          <a:bodyPr wrap="none" anchor="ctr"/>
          <a:lstStyle/>
          <a:p>
            <a:pPr algn="ctr"/>
            <a:r>
              <a:rPr lang="en-US" sz="1200" dirty="0">
                <a:solidFill>
                  <a:schemeClr val="bg1"/>
                </a:solidFill>
                <a:latin typeface="AUdimat" pitchFamily="2" charset="0"/>
              </a:rPr>
              <a:t>Add</a:t>
            </a:r>
          </a:p>
        </p:txBody>
      </p:sp>
      <p:sp>
        <p:nvSpPr>
          <p:cNvPr id="34" name="Rectangle 32">
            <a:extLst>
              <a:ext uri="{FF2B5EF4-FFF2-40B4-BE49-F238E27FC236}">
                <a16:creationId xmlns:a16="http://schemas.microsoft.com/office/drawing/2014/main" id="{C4E1A21D-976A-DF26-0F15-F25A4329BECF}"/>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814EC68B-75D0-E772-CC46-26E6F26301FB}"/>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6EFA4920-F3A0-5D5A-7804-79DF29E54735}"/>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1AEBC71D-D795-7E38-D4FA-153A1F6E03F2}"/>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CD1EB550-18F8-7940-44AE-836532D2701B}"/>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88A3FD2E-63DC-F82C-2F85-7FFAE4E44FED}"/>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8F9FBB34-F20F-6914-CA70-20190EA22CB2}"/>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9BC18CAF-EAB6-F7FB-2EAF-32019B6B58FB}"/>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5BB5C1D9-D244-40DF-1A6B-865C2ECDA35A}"/>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4FB6E111-70F6-4D3F-CDD0-0C730F1F2B33}"/>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E965838B-EC44-43B4-DD84-E6184FB954C7}"/>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B13166E2-ACAF-B470-BB51-1AE6CF18B455}"/>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5AD0867A-1F2A-8112-DBD5-93885B00510C}"/>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E4C0694E-B71D-70C1-BCCC-48A561E36814}"/>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211F2D3D-5742-A024-5EC6-D738DF37590F}"/>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4168CC9E-A82C-B644-D94F-58551C6A06FE}"/>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E53891BE-B02E-0213-1013-FB7D70BF53A8}"/>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9B84E6AD-8926-D6F7-6594-EC074A545F00}"/>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955977BA-CDC0-124F-0A6D-4F8678C44EC8}"/>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315CA715-5ACA-7B77-D5A3-3A12BE60A37A}"/>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EEF48921-EDC4-C3B7-5FB1-CFDF7CFF7FFB}"/>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E64EFE7B-6544-9922-C088-32F6FB45DD8C}"/>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D884D75F-01DA-2ADD-CC14-B3253CB206D1}"/>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4FF82A52-6712-9304-AF6C-8477D3AF3E35}"/>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A486B857-9588-CF70-A591-BE3B88801024}"/>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E2CCD6BA-B7B6-7154-8B15-9BA61C9AE9E4}"/>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AEDCE57B-F42D-91E8-AB63-583CCB21C89F}"/>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0C14809C-6E4D-0973-80D9-4103A28C258A}"/>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8FB4ABA3-7F43-EB7E-EB0D-74C9F7C0ED51}"/>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2F7969BD-AD08-3A69-22A8-46044AD0B77C}"/>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E7A40F7B-D670-AAEF-59B1-CD97F90DB290}"/>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46C768DD-2B37-A3D6-76A4-4BD59F4F2167}"/>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8C7896D1-3995-BBB7-20D4-66625FDF4E21}"/>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D1E42B4E-D9FB-AA53-F63A-0F894CD63E64}"/>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C3BAE5BC-EA97-5F70-5665-19F7A7778456}"/>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4626119B-65DF-30F9-34E5-2FBBF58237F5}"/>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9FAC61B5-2B49-9282-F70A-A4C3DA54C9C6}"/>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DD5CF96B-70CB-9BD0-4EB2-3EBE02D2912E}"/>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506614E8-99DC-1FFC-A881-F63B2271A30E}"/>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3F9F94C2-0E1B-C184-8B0D-698A18572F9D}"/>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3EBF2665-933D-A8FE-79C5-5677697A6FA5}"/>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09B75920-526B-CA04-B3B9-75A375B1A121}"/>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656D903A-53B4-385E-85EA-FDAF9CDBC1AF}"/>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2E225136-BD59-DA68-32B5-511E9388DAC7}"/>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29761F48-F2E7-11D7-6960-4EC4410365A1}"/>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616B372B-35EA-1704-064B-1716F19FA0F8}"/>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0878067F-A68C-D626-7DA8-429C5399C8BA}"/>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308A1E5D-804D-66D0-61E8-DB6B1CBFAB4A}"/>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60584FF4-671F-7DB8-37F5-9108B17CD7F5}"/>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53B8D3DB-DB55-94A1-CF55-2A72C42CA215}"/>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6E2C3796-EE84-BE66-D992-620E0813B4B9}"/>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CA378B57-3592-D3AF-3B43-AA029E6B930D}"/>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713D7A91-FBA4-1513-9548-5E4E7623C340}"/>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4B1B73DF-0062-FA40-2B12-92C8C14C45C3}"/>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3F96FAE9-F751-2159-EB25-63F4E5D00E41}"/>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BE5104DA-0049-5698-F214-27D2F8B9CDCA}"/>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88B29F05-6EE9-6EE8-0884-FC74E63EE9C5}"/>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A695B5D3-2895-4E3B-8A29-0B99D8070B70}"/>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260A2CEE-18FA-BAC3-5436-F15F35EFABA7}"/>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5EDDD856-EC82-57AA-DC98-8B07427F56B6}"/>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42B56404-B054-BB8C-30ED-A3363040F6FA}"/>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97EB4427-DD63-CBAD-C6F7-D3566BD2390C}"/>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7A3975FD-111F-1618-C809-54BBDE80A431}"/>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D7AFC79F-C6A5-5F9F-B844-5AACA6D7FA13}"/>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8115DE96-5E58-3C5F-F8CD-F6F9F0A128FE}"/>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1A2A086E-E460-402C-1A9E-3EC410FD872D}"/>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06934E1D-890C-96CE-00D0-FA0DA2705B21}"/>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3D524D46-0882-D42C-BB9D-E3117F8BEB10}"/>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93D1ED23-7EFE-D341-46E5-06A8D1F1FD58}"/>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E01ADEF0-C411-5398-17D2-E7E2E78DDA94}"/>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B2BFE449-AE02-8C6D-A45B-541D1397A784}"/>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B69B81AC-A44B-3AC8-FE79-55CBBEEF4244}"/>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D720BD27-D872-6193-7F9E-FA31895C9397}"/>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364CE789-E4DE-033C-BC31-6CF1FA78467A}"/>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6C141B3C-C8F0-FB54-CD54-88B611AE1C4B}"/>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A8C81E9D-121C-F7CD-6EF4-CB7C153082D9}"/>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A55E48BE-C06C-DC30-2299-F88013BA90C7}"/>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5E211E89-399D-0B88-DAAC-E33059C1F502}"/>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45B4DFE1-ED5B-1D11-2CFB-3AAF5707BEA2}"/>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72046415-A52D-6779-292B-A583EBA40739}"/>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FFCC61AC-4D17-9427-20F8-D4C3817D14D8}"/>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3078F7F4-1551-0141-9834-0D6E8D459965}"/>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CC560439-6932-C265-483B-680064BC633C}"/>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4CB0476B-B15F-A455-6527-9386437CB5B4}"/>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3DDA7456-10C4-6DEC-1C32-FD496E720B63}"/>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A4DD3306-D043-CBBA-6C62-5B36A7E4889C}"/>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93FA7F86-AD66-046C-BA0B-01C86505CEF2}"/>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94B33609-F2C3-35C2-C240-35A90FED090E}"/>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4A60E2C2-2615-10D6-02BF-2D145B600250}"/>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B8CC38EE-C169-B199-8AFD-2D11160471BA}"/>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EEC93027-E17F-3313-F49C-1320005767A0}"/>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621D69EB-A502-D9F7-6AA0-6937DEF0E3ED}"/>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13938B3E-4735-180F-42FD-3708C74C3A2A}"/>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D9778EC1-DA42-3DDD-877C-E1ED476AA157}"/>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465ACE93-BF78-4DC2-00DB-3BF21EE28A9E}"/>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CF0F688F-83C4-D83E-7A80-2F59CD35DCCA}"/>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4C4B8526-5DDD-BE22-0DD5-6E1DF0531CED}"/>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E323D3D9-6CFF-BA02-7BA7-E355DAB4F55A}"/>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B8B26EC5-1883-3A69-19D3-CA472F748A44}"/>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E174EA49-B3EF-32CD-034F-70A6B8BB3DC3}"/>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843B3D00-A078-7CFC-5F6C-8FB57BFE40B5}"/>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23480FAF-5622-0530-0B99-CD1D448F70F5}"/>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D2F4F4B3-CECB-549D-D481-1A81B2D32793}"/>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61162E9A-EC4E-3F63-4198-66BD4A4A50A7}"/>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sp>
        <p:nvSpPr>
          <p:cNvPr id="140" name="Line 134">
            <a:extLst>
              <a:ext uri="{FF2B5EF4-FFF2-40B4-BE49-F238E27FC236}">
                <a16:creationId xmlns:a16="http://schemas.microsoft.com/office/drawing/2014/main" id="{530B3085-1EA5-C959-3488-B766347D3DBE}"/>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25568286-CB7A-CA3C-48CE-1D85BB33D03D}"/>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cxnSp>
        <p:nvCxnSpPr>
          <p:cNvPr id="138" name="Straight Arrow Connector 137">
            <a:extLst>
              <a:ext uri="{FF2B5EF4-FFF2-40B4-BE49-F238E27FC236}">
                <a16:creationId xmlns:a16="http://schemas.microsoft.com/office/drawing/2014/main" id="{8BC93371-9008-9739-49BF-2B1A9D9E4CA4}"/>
              </a:ext>
            </a:extLst>
          </p:cNvPr>
          <p:cNvCxnSpPr>
            <a:cxnSpLocks/>
          </p:cNvCxnSpPr>
          <p:nvPr/>
        </p:nvCxnSpPr>
        <p:spPr>
          <a:xfrm>
            <a:off x="4491344" y="3619887"/>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3" name="Connector: Elbow 142">
            <a:extLst>
              <a:ext uri="{FF2B5EF4-FFF2-40B4-BE49-F238E27FC236}">
                <a16:creationId xmlns:a16="http://schemas.microsoft.com/office/drawing/2014/main" id="{EF994D45-588C-EEA3-0A8F-2AE8F8F5695B}"/>
              </a:ext>
            </a:extLst>
          </p:cNvPr>
          <p:cNvCxnSpPr>
            <a:stCxn id="33" idx="0"/>
            <a:endCxn id="16" idx="3"/>
          </p:cNvCxnSpPr>
          <p:nvPr/>
        </p:nvCxnSpPr>
        <p:spPr>
          <a:xfrm flipV="1">
            <a:off x="5532498" y="3054371"/>
            <a:ext cx="710803" cy="567531"/>
          </a:xfrm>
          <a:prstGeom prst="bentConnector3">
            <a:avLst>
              <a:gd name="adj1" fmla="val 1321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C27BB6A7-1F6E-163D-484E-4A2AB769CDC1}"/>
              </a:ext>
            </a:extLst>
          </p:cNvPr>
          <p:cNvCxnSpPr>
            <a:cxnSpLocks/>
            <a:stCxn id="33" idx="0"/>
            <a:endCxn id="22" idx="3"/>
          </p:cNvCxnSpPr>
          <p:nvPr/>
        </p:nvCxnSpPr>
        <p:spPr>
          <a:xfrm flipV="1">
            <a:off x="5532498" y="3157558"/>
            <a:ext cx="710803" cy="464344"/>
          </a:xfrm>
          <a:prstGeom prst="bentConnector3">
            <a:avLst>
              <a:gd name="adj1" fmla="val 1321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F7F5BDBB-8F64-0A1C-3249-3B69926A2F66}"/>
              </a:ext>
            </a:extLst>
          </p:cNvPr>
          <p:cNvCxnSpPr>
            <a:cxnSpLocks/>
            <a:stCxn id="33" idx="0"/>
            <a:endCxn id="27" idx="3"/>
          </p:cNvCxnSpPr>
          <p:nvPr/>
        </p:nvCxnSpPr>
        <p:spPr>
          <a:xfrm flipV="1">
            <a:off x="5532498" y="3260746"/>
            <a:ext cx="710803" cy="361156"/>
          </a:xfrm>
          <a:prstGeom prst="bentConnector3">
            <a:avLst>
              <a:gd name="adj1" fmla="val 1321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7DE810DD-3138-F479-BCA3-AAB34872C152}"/>
              </a:ext>
            </a:extLst>
          </p:cNvPr>
          <p:cNvCxnSpPr>
            <a:cxnSpLocks/>
            <a:stCxn id="33" idx="0"/>
            <a:endCxn id="32" idx="3"/>
          </p:cNvCxnSpPr>
          <p:nvPr/>
        </p:nvCxnSpPr>
        <p:spPr>
          <a:xfrm flipV="1">
            <a:off x="5532498" y="3363933"/>
            <a:ext cx="710803" cy="257969"/>
          </a:xfrm>
          <a:prstGeom prst="bentConnector3">
            <a:avLst>
              <a:gd name="adj1" fmla="val 1321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CE87E123-9DD4-D5B1-45F9-50BEF1270E46}"/>
              </a:ext>
            </a:extLst>
          </p:cNvPr>
          <p:cNvCxnSpPr>
            <a:cxnSpLocks/>
            <a:stCxn id="33" idx="0"/>
            <a:endCxn id="38" idx="3"/>
          </p:cNvCxnSpPr>
          <p:nvPr/>
        </p:nvCxnSpPr>
        <p:spPr>
          <a:xfrm>
            <a:off x="5532498" y="3621902"/>
            <a:ext cx="710803" cy="308769"/>
          </a:xfrm>
          <a:prstGeom prst="bentConnector3">
            <a:avLst>
              <a:gd name="adj1" fmla="val 1321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E0D814BA-F675-C918-804C-C02BFC19F57A}"/>
              </a:ext>
            </a:extLst>
          </p:cNvPr>
          <p:cNvCxnSpPr>
            <a:cxnSpLocks/>
            <a:stCxn id="33" idx="0"/>
            <a:endCxn id="43" idx="3"/>
          </p:cNvCxnSpPr>
          <p:nvPr/>
        </p:nvCxnSpPr>
        <p:spPr>
          <a:xfrm>
            <a:off x="5532498" y="3621902"/>
            <a:ext cx="710803" cy="411956"/>
          </a:xfrm>
          <a:prstGeom prst="bentConnector3">
            <a:avLst>
              <a:gd name="adj1" fmla="val 1321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92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E906B-5F4A-377D-68AA-EFCBD5C0BB5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208B6B-0A89-E878-3CD6-F0115A008220}"/>
              </a:ext>
            </a:extLst>
          </p:cNvPr>
          <p:cNvSpPr>
            <a:spLocks noGrp="1"/>
          </p:cNvSpPr>
          <p:nvPr>
            <p:ph type="sldNum" sz="quarter" idx="19"/>
          </p:nvPr>
        </p:nvSpPr>
        <p:spPr/>
        <p:txBody>
          <a:bodyPr/>
          <a:lstStyle/>
          <a:p>
            <a:fld id="{B6238B5B-F19C-E947-A0BC-87BD7983F871}" type="slidenum">
              <a:rPr lang="en-US" smtClean="0"/>
              <a:pPr/>
              <a:t>25</a:t>
            </a:fld>
            <a:endParaRPr lang="en-US" dirty="0"/>
          </a:p>
        </p:txBody>
      </p:sp>
      <p:sp>
        <p:nvSpPr>
          <p:cNvPr id="2" name="Title 4">
            <a:extLst>
              <a:ext uri="{FF2B5EF4-FFF2-40B4-BE49-F238E27FC236}">
                <a16:creationId xmlns:a16="http://schemas.microsoft.com/office/drawing/2014/main" id="{8C806381-68B2-0DBC-B50D-ADCB6294A8D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Result (2)</a:t>
            </a:r>
          </a:p>
        </p:txBody>
      </p:sp>
      <p:sp>
        <p:nvSpPr>
          <p:cNvPr id="5" name="Text Placeholder 1">
            <a:extLst>
              <a:ext uri="{FF2B5EF4-FFF2-40B4-BE49-F238E27FC236}">
                <a16:creationId xmlns:a16="http://schemas.microsoft.com/office/drawing/2014/main" id="{756BE3F5-9966-44B7-4FDD-ACBBC9D1302F}"/>
              </a:ext>
            </a:extLst>
          </p:cNvPr>
          <p:cNvSpPr txBox="1">
            <a:spLocks/>
          </p:cNvSpPr>
          <p:nvPr/>
        </p:nvSpPr>
        <p:spPr>
          <a:xfrm>
            <a:off x="607000" y="1001622"/>
            <a:ext cx="3834749" cy="245195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Update ROB entry</a:t>
            </a:r>
          </a:p>
          <a:p>
            <a:pPr marL="790956" lvl="1" indent="-342900"/>
            <a:r>
              <a:rPr lang="en-US" sz="1800" dirty="0"/>
              <a:t>The ARF holds the “official” register state, which we will only update in program order</a:t>
            </a:r>
          </a:p>
          <a:p>
            <a:pPr marL="790956" lvl="1" indent="-342900"/>
            <a:r>
              <a:rPr lang="en-US" sz="1800" dirty="0"/>
              <a:t>Mark ready bit in ROB (to note that this instruction has completed execution)</a:t>
            </a:r>
          </a:p>
          <a:p>
            <a:pPr marL="790956" lvl="1" indent="-342900"/>
            <a:endParaRPr lang="en-US" sz="1800" dirty="0"/>
          </a:p>
          <a:p>
            <a:pPr marL="790956" lvl="1" indent="-342900"/>
            <a:endParaRPr lang="en-US" dirty="0"/>
          </a:p>
        </p:txBody>
      </p:sp>
      <p:sp>
        <p:nvSpPr>
          <p:cNvPr id="3" name="Rectangle 3">
            <a:extLst>
              <a:ext uri="{FF2B5EF4-FFF2-40B4-BE49-F238E27FC236}">
                <a16:creationId xmlns:a16="http://schemas.microsoft.com/office/drawing/2014/main" id="{3CFCBF40-5090-CA50-27EB-CCDDB8B02071}"/>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23B1F37D-B605-1269-8504-8CBFB5760247}"/>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3996FDCA-27AE-7BFB-E6E6-A6BAA12A0B98}"/>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752DDB9D-D3F8-A94E-7608-99CE06B62F5F}"/>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5C200A19-6063-E296-B05B-DDF2881EB33C}"/>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77D6195E-B084-9B45-2F95-82B8C4B7330F}"/>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54B1768F-C669-E197-F85B-3F56AEC5C67E}"/>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86F58626-FC54-2014-909A-6AC28E1709E5}"/>
              </a:ext>
            </a:extLst>
          </p:cNvPr>
          <p:cNvSpPr>
            <a:spLocks noChangeArrowheads="1"/>
          </p:cNvSpPr>
          <p:nvPr/>
        </p:nvSpPr>
        <p:spPr bwMode="auto">
          <a:xfrm>
            <a:off x="4366876"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1C1182DB-58BC-9CA6-82D4-5A1EE1E7EDD7}"/>
              </a:ext>
            </a:extLst>
          </p:cNvPr>
          <p:cNvSpPr>
            <a:spLocks noChangeArrowheads="1"/>
          </p:cNvSpPr>
          <p:nvPr/>
        </p:nvSpPr>
        <p:spPr bwMode="auto">
          <a:xfrm>
            <a:off x="4651038" y="3002777"/>
            <a:ext cx="2841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EA7F1D3F-F120-F026-0AC0-C17CAD5C4C36}"/>
              </a:ext>
            </a:extLst>
          </p:cNvPr>
          <p:cNvSpPr>
            <a:spLocks noChangeArrowheads="1"/>
          </p:cNvSpPr>
          <p:nvPr/>
        </p:nvSpPr>
        <p:spPr bwMode="auto">
          <a:xfrm>
            <a:off x="4935201"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7B2A7B52-2634-34E6-9429-1926E6C52E2D}"/>
              </a:ext>
            </a:extLst>
          </p:cNvPr>
          <p:cNvSpPr>
            <a:spLocks noChangeArrowheads="1"/>
          </p:cNvSpPr>
          <p:nvPr/>
        </p:nvSpPr>
        <p:spPr bwMode="auto">
          <a:xfrm>
            <a:off x="5219363" y="3002777"/>
            <a:ext cx="5127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7471CBB1-443C-FBE0-1918-A13586005DAB}"/>
              </a:ext>
            </a:extLst>
          </p:cNvPr>
          <p:cNvSpPr>
            <a:spLocks noChangeArrowheads="1"/>
          </p:cNvSpPr>
          <p:nvPr/>
        </p:nvSpPr>
        <p:spPr bwMode="auto">
          <a:xfrm>
            <a:off x="5732126" y="3002777"/>
            <a:ext cx="511175"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E17FBCD0-E6A2-7F4D-7017-2F001813F5CB}"/>
              </a:ext>
            </a:extLst>
          </p:cNvPr>
          <p:cNvSpPr txBox="1">
            <a:spLocks noChangeArrowheads="1"/>
          </p:cNvSpPr>
          <p:nvPr/>
        </p:nvSpPr>
        <p:spPr bwMode="auto">
          <a:xfrm>
            <a:off x="4280297" y="2672288"/>
            <a:ext cx="2050561"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and ALUs</a:t>
            </a:r>
          </a:p>
        </p:txBody>
      </p:sp>
      <p:sp>
        <p:nvSpPr>
          <p:cNvPr id="18" name="Rectangle 16">
            <a:extLst>
              <a:ext uri="{FF2B5EF4-FFF2-40B4-BE49-F238E27FC236}">
                <a16:creationId xmlns:a16="http://schemas.microsoft.com/office/drawing/2014/main" id="{1811F2CA-BF26-DAF0-D0ED-0CB584760D65}"/>
              </a:ext>
            </a:extLst>
          </p:cNvPr>
          <p:cNvSpPr>
            <a:spLocks noChangeArrowheads="1"/>
          </p:cNvSpPr>
          <p:nvPr/>
        </p:nvSpPr>
        <p:spPr bwMode="auto">
          <a:xfrm>
            <a:off x="4366876" y="3105964"/>
            <a:ext cx="284162" cy="103188"/>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595C837E-8387-2E4D-A8C9-3298515C71BF}"/>
              </a:ext>
            </a:extLst>
          </p:cNvPr>
          <p:cNvSpPr>
            <a:spLocks noChangeArrowheads="1"/>
          </p:cNvSpPr>
          <p:nvPr/>
        </p:nvSpPr>
        <p:spPr bwMode="auto">
          <a:xfrm>
            <a:off x="4651038" y="3105964"/>
            <a:ext cx="284163"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85EF7FE4-5579-F0AB-D334-7F1CFC765A8C}"/>
              </a:ext>
            </a:extLst>
          </p:cNvPr>
          <p:cNvSpPr>
            <a:spLocks noChangeArrowheads="1"/>
          </p:cNvSpPr>
          <p:nvPr/>
        </p:nvSpPr>
        <p:spPr bwMode="auto">
          <a:xfrm>
            <a:off x="4935201" y="3105964"/>
            <a:ext cx="284162"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E19DBF9B-4F36-C1A0-6708-E437949A59AB}"/>
              </a:ext>
            </a:extLst>
          </p:cNvPr>
          <p:cNvSpPr>
            <a:spLocks noChangeArrowheads="1"/>
          </p:cNvSpPr>
          <p:nvPr/>
        </p:nvSpPr>
        <p:spPr bwMode="auto">
          <a:xfrm>
            <a:off x="5219363" y="3105964"/>
            <a:ext cx="512763"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AAC38C96-3344-1176-3F94-1D37B8436092}"/>
              </a:ext>
            </a:extLst>
          </p:cNvPr>
          <p:cNvSpPr>
            <a:spLocks noChangeArrowheads="1"/>
          </p:cNvSpPr>
          <p:nvPr/>
        </p:nvSpPr>
        <p:spPr bwMode="auto">
          <a:xfrm>
            <a:off x="5732126" y="3105964"/>
            <a:ext cx="511175" cy="103188"/>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7DD33600-04AF-F2DF-0A8A-2CA38BF745DD}"/>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04CF26E2-310B-8178-DA02-273C2B9D5154}"/>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A2D8E5FC-30EF-27A9-0CC9-71F402EAD7B1}"/>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B780BDF6-27F1-1404-F385-4E168FB54913}"/>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0AA6FA5E-0B7A-1109-62D8-447F05B39EB9}"/>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935B0546-CF9B-C246-FCC1-CE71E4E9E375}"/>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F562EEC5-994E-3E79-0CCA-EF4D8F26CDE0}"/>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96CBFE54-E3EE-CBDE-A767-7CAF40ADFC71}"/>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8FEDAD5B-E287-EF29-D230-054A16834CF0}"/>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542AD1C8-CD2F-AFD0-20BF-D806C22D3C66}"/>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61B0E277-2183-AD64-626E-5AFC9DD270D9}"/>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23329C25-72D2-7592-7F52-AA491D335462}"/>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5378A79A-4C8A-E1A2-3FE2-EB3DABAE8E29}"/>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F6B4ED18-CA09-4ADA-9C43-A56C1540B2D8}"/>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0E9952A5-4F54-F726-D5A4-E4B13ED3E36C}"/>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CFC2CEBB-43FD-97C9-D207-D169BFA83A0B}"/>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430EE3B8-4287-A9EA-2D50-42B9C8AB46AC}"/>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BF3A7479-7EB9-0830-186D-35542838B456}"/>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09E3A1D8-81B2-3904-07B3-3336EEBF42CB}"/>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6CD9F1FE-6258-3A56-B13B-0F57B571B3A0}"/>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7366DC0A-0156-4107-4339-BB54BBA12B6C}"/>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5FA15CD0-1FC0-82DD-E984-A53E06D382C2}"/>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BB6335AA-A9EA-1579-1575-D04678F084E2}"/>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20560801-B6E1-494E-A4BC-4F8BFD74CF8E}"/>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44C3AB58-3725-9BA1-BDC0-24907911DE00}"/>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26875BDF-7FF0-D0EF-79F5-6EFBF9988194}"/>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E5BB8EBE-445B-A43D-7ACE-75ABDAA325E9}"/>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3F9F2098-5670-9CBA-ADDA-4ACEB2B0DDBF}"/>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DC5C2429-6512-3067-429C-1B9561F381B0}"/>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D7586561-A064-F773-82CD-0F3ADADD4D17}"/>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C1C8EABD-2EE4-E75A-9191-62E770FCC0E7}"/>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AE2AD3E7-FA45-314F-8E13-0192543803BA}"/>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F68E2E44-8A54-8A3A-FD52-06643F611861}"/>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EC263A76-E175-E7D2-4D0E-06A6509BE9FE}"/>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FBAE2DD0-34D8-0865-DCDE-54979B9FEA45}"/>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50807B83-498C-D576-8783-16102C6CC33D}"/>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9FCC3B5C-3730-631F-D49F-502B51B12813}"/>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72DDA624-2282-8173-65AA-398E5B697F51}"/>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BB0821CC-40F4-8913-B6A4-24AE001D9061}"/>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BC9B0381-C6D1-6965-21C6-0C5EE18C3845}"/>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3A2584D5-A757-61A5-6356-B740939F80B0}"/>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4405D70E-5157-E09C-5AE8-00AD808CCC45}"/>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18183199-2D8F-C7CA-AEBE-C703AB3878CA}"/>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EDFB6620-D2D8-253F-B0EE-2E8995A6E3B4}"/>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2CE257A9-1BD5-63AA-9DD7-1D3C9CB57101}"/>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9B363AE1-2545-762A-C0C2-7B489A38119E}"/>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199CAD3E-9102-0AD5-7286-938BD907F6B1}"/>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2890AB14-ADEE-C31B-CAF4-0FAAB4088624}"/>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42BDC306-763F-9383-EFD8-E0E4472075DC}"/>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2BEDF3ED-FD45-B386-4C33-195C18972324}"/>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49D69030-6C30-9EF4-E464-D1FE2D281C55}"/>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1D0C2604-1CFB-5DA6-F0C6-20663CF1C554}"/>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27C9F852-E20D-1533-8B14-BBB6ABFF5346}"/>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92186E4C-A547-71A3-8BDD-F1B8DC81E38F}"/>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EC76FC51-8D04-36C5-2F95-01A8AF9FD426}"/>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858627FF-31AD-8333-B2BC-4B56FA8265CF}"/>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AD34F3F3-5598-3B03-01D5-BA1EF09309AF}"/>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BBBC959F-417D-D50A-7DC3-BDA2FC008293}"/>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77E8460F-DF9E-4233-80F0-4E8837E9142B}"/>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8128DE5E-D099-0AFB-FFAE-791BD0DA1B69}"/>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DD2312B9-0F5F-F533-8CC0-80E7DE15CF71}"/>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D0D615CA-A636-2817-CD39-259CB62325A1}"/>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98FFD04F-AC30-4A0D-2FF1-54278CD4257D}"/>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197268A2-DB51-18E9-0336-07852B62D31E}"/>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93DD59D6-BE21-5628-03E9-BC0D4752571B}"/>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1794BFDF-A32E-12A5-1072-E7DB3DD61917}"/>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627E8887-B186-54D8-9DEA-B78B2E512D0F}"/>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5CC0FAED-F444-98EB-15D9-1F799A0BE687}"/>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A9ACE4AC-69B8-B6A0-FFB1-C7711BD93467}"/>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8A8E7638-98E7-4382-B4AF-9B8589247638}"/>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97116270-1928-70B7-3022-91E7486C8BD2}"/>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79A94766-B12D-527A-8267-B0DC507BD087}"/>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2B142787-367C-D7AB-1A46-9F0CBFC8D7BD}"/>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5A265C83-57FF-C4A5-D159-2834322E0FD1}"/>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B8B8A0D5-7D3A-E593-944D-B21BAF6F839E}"/>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C8915800-E9C8-E0B9-DE3B-97849268130A}"/>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A68FB5BA-3C48-C6F4-DFB1-860B965F38EA}"/>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E81F971F-BA1C-9820-9A93-4F1B7EE5E75D}"/>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2302A0F7-6EBF-B32A-1A7C-2AF5E444AF19}"/>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CCE6DE0E-A4DD-4409-0985-725BF13A8D04}"/>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ACB81FF0-B19D-DAB0-3C93-D79BE68B52A5}"/>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2E1B36C7-BAE1-A4E9-C6CA-2FB4C1D1B28C}"/>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E504F137-E31E-63E1-2F90-6042E24AFF1B}"/>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24D9A254-B587-4F07-4D9C-5EA058D51666}"/>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5A38793C-289D-F277-6B64-1DEE83A820DA}"/>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EEFA760F-E212-6910-0AEC-1ABFDF405D21}"/>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A10B0148-40C7-4605-2243-2E02B25C4C36}"/>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EBA11CD6-5E4C-B078-1B3A-68DA978EE83E}"/>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3B52F978-02B4-3E62-7CE1-20899A3BDF9E}"/>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9D996722-1633-31E0-0357-ED02974990BF}"/>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B52C8DDB-39B2-937D-EE68-28251F205994}"/>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63C8681B-66E0-E62B-0DD1-652BEA71A315}"/>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7E801CB5-EF7F-888D-9B21-2A85127E16B4}"/>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CCB92E15-8DDE-3D7D-953A-5E96584F960A}"/>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8B5FD4B4-82D8-388B-111F-4E7D0C251811}"/>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2CF3CCAC-4A4A-E8DA-7D33-AC8B835C050C}"/>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9327C105-7C30-6803-EB69-37907DB80F12}"/>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518F9618-7CB1-40D4-6169-BDA892425BA4}"/>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85384882-1F3B-93A4-40FE-BF5D677F765A}"/>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59FBA081-845B-A38D-C032-04FCE95D0C07}"/>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04606E07-0757-B1D4-2EB6-19E0D7E0154C}"/>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C667CB33-8F36-043C-6182-4AA4476C888E}"/>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5435DCC5-4D2F-1283-42F8-A5F5A04F5D2A}"/>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CD8A8B54-4BDF-33AD-FF65-1405ABCA1439}"/>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57D45BC4-8288-66BA-914A-D6C47885E5EE}"/>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246BAF5E-D2BE-0B0C-5E7F-6BEB5259D091}"/>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529B5FF1-0D64-48E0-AAF7-5C752EBB15FC}"/>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7C7B4273-573B-AD1D-9999-9300E69B54C3}"/>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6169CA61-A9EC-D49E-0027-A972D3F75A0D}"/>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5FCEE358-5635-6D37-067E-6A2450A02AD4}"/>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82D04C2A-361D-5552-921A-C5E9398C590C}"/>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B25119B5-E906-78B6-8B4C-ADCCDD5BA038}"/>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E043AEEC-426B-2875-B3ED-90D7060EF7ED}"/>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DE224671-198D-9E27-7DE2-929DCB8BF0A5}"/>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33590270-428D-D181-1E51-0097E19DF4C0}"/>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cxnSp>
        <p:nvCxnSpPr>
          <p:cNvPr id="139" name="Straight Arrow Connector 138">
            <a:extLst>
              <a:ext uri="{FF2B5EF4-FFF2-40B4-BE49-F238E27FC236}">
                <a16:creationId xmlns:a16="http://schemas.microsoft.com/office/drawing/2014/main" id="{CD25B4F7-0276-5510-E57C-FD33C6A58A75}"/>
              </a:ext>
            </a:extLst>
          </p:cNvPr>
          <p:cNvCxnSpPr>
            <a:cxnSpLocks/>
          </p:cNvCxnSpPr>
          <p:nvPr/>
        </p:nvCxnSpPr>
        <p:spPr>
          <a:xfrm>
            <a:off x="6706325" y="3053270"/>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0" name="Line 134">
            <a:extLst>
              <a:ext uri="{FF2B5EF4-FFF2-40B4-BE49-F238E27FC236}">
                <a16:creationId xmlns:a16="http://schemas.microsoft.com/office/drawing/2014/main" id="{5165748C-F85D-BDB1-D255-E3EF942FAE39}"/>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2CF4CB36-C56C-FB6A-C5F4-F1BA82D95E00}"/>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spTree>
    <p:extLst>
      <p:ext uri="{BB962C8B-B14F-4D97-AF65-F5344CB8AC3E}">
        <p14:creationId xmlns:p14="http://schemas.microsoft.com/office/powerpoint/2010/main" val="3235503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854B0-57B4-2E93-6FE0-D479860658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4FEE38-9B69-7B7D-35E1-6A37CD8F5771}"/>
              </a:ext>
            </a:extLst>
          </p:cNvPr>
          <p:cNvSpPr>
            <a:spLocks noGrp="1"/>
          </p:cNvSpPr>
          <p:nvPr>
            <p:ph type="sldNum" sz="quarter" idx="19"/>
          </p:nvPr>
        </p:nvSpPr>
        <p:spPr/>
        <p:txBody>
          <a:bodyPr/>
          <a:lstStyle/>
          <a:p>
            <a:fld id="{B6238B5B-F19C-E947-A0BC-87BD7983F871}" type="slidenum">
              <a:rPr lang="en-US" smtClean="0"/>
              <a:pPr/>
              <a:t>26</a:t>
            </a:fld>
            <a:endParaRPr lang="en-US" dirty="0"/>
          </a:p>
        </p:txBody>
      </p:sp>
      <p:sp>
        <p:nvSpPr>
          <p:cNvPr id="2" name="Title 4">
            <a:extLst>
              <a:ext uri="{FF2B5EF4-FFF2-40B4-BE49-F238E27FC236}">
                <a16:creationId xmlns:a16="http://schemas.microsoft.com/office/drawing/2014/main" id="{E128C898-3754-BF25-DA16-EF04729CF308}"/>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Result (3)</a:t>
            </a:r>
          </a:p>
        </p:txBody>
      </p:sp>
      <p:sp>
        <p:nvSpPr>
          <p:cNvPr id="5" name="Text Placeholder 1">
            <a:extLst>
              <a:ext uri="{FF2B5EF4-FFF2-40B4-BE49-F238E27FC236}">
                <a16:creationId xmlns:a16="http://schemas.microsoft.com/office/drawing/2014/main" id="{7FFEAA65-6D7D-6E9E-94F7-A9DEAE185EC1}"/>
              </a:ext>
            </a:extLst>
          </p:cNvPr>
          <p:cNvSpPr txBox="1">
            <a:spLocks/>
          </p:cNvSpPr>
          <p:nvPr/>
        </p:nvSpPr>
        <p:spPr>
          <a:xfrm>
            <a:off x="607000" y="1001622"/>
            <a:ext cx="3834749" cy="55297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Free the RS entry</a:t>
            </a:r>
            <a:endParaRPr lang="en-US" sz="1800" dirty="0"/>
          </a:p>
          <a:p>
            <a:pPr marL="790956" lvl="1" indent="-342900"/>
            <a:endParaRPr lang="en-US" dirty="0"/>
          </a:p>
        </p:txBody>
      </p:sp>
      <p:sp>
        <p:nvSpPr>
          <p:cNvPr id="3" name="Rectangle 3">
            <a:extLst>
              <a:ext uri="{FF2B5EF4-FFF2-40B4-BE49-F238E27FC236}">
                <a16:creationId xmlns:a16="http://schemas.microsoft.com/office/drawing/2014/main" id="{CD1A9BD1-611F-7432-2542-FB5EFB7DAE79}"/>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055B6CEF-4EE7-5A0D-479A-63CCB6F7FFBB}"/>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2EB78CC5-0A46-D3B7-2224-5147EA179460}"/>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24ECEFA3-1A89-A625-B869-00E77654C3D7}"/>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5D33BC8D-21AC-6257-DA1D-810484F93484}"/>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189A4C0E-CA2F-2295-3916-1AB3922E9663}"/>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92746E92-AC24-A942-7FD2-AA92195AB42D}"/>
              </a:ext>
            </a:extLst>
          </p:cNvPr>
          <p:cNvSpPr txBox="1">
            <a:spLocks noChangeArrowheads="1"/>
          </p:cNvSpPr>
          <p:nvPr/>
        </p:nvSpPr>
        <p:spPr bwMode="auto">
          <a:xfrm>
            <a:off x="4276562" y="1579484"/>
            <a:ext cx="1340432" cy="276999"/>
          </a:xfrm>
          <a:prstGeom prst="rect">
            <a:avLst/>
          </a:prstGeom>
          <a:noFill/>
          <a:ln w="9525">
            <a:noFill/>
            <a:miter lim="800000"/>
            <a:headEnd/>
            <a:tailEnd/>
          </a:ln>
          <a:effectLst/>
        </p:spPr>
        <p:txBody>
          <a:bodyPr wrap="none">
            <a:spAutoFit/>
          </a:bodyPr>
          <a:lstStyle/>
          <a:p>
            <a:r>
              <a:rPr lang="en-US" sz="1200">
                <a:latin typeface="AUdimat" pitchFamily="2" charset="0"/>
              </a:rPr>
              <a:t>Instruction Buffers</a:t>
            </a:r>
          </a:p>
        </p:txBody>
      </p:sp>
      <p:sp>
        <p:nvSpPr>
          <p:cNvPr id="12" name="Rectangle 10">
            <a:extLst>
              <a:ext uri="{FF2B5EF4-FFF2-40B4-BE49-F238E27FC236}">
                <a16:creationId xmlns:a16="http://schemas.microsoft.com/office/drawing/2014/main" id="{284B1F48-F628-1CCF-C547-D3C520CAFD2E}"/>
              </a:ext>
            </a:extLst>
          </p:cNvPr>
          <p:cNvSpPr>
            <a:spLocks noChangeArrowheads="1"/>
          </p:cNvSpPr>
          <p:nvPr/>
        </p:nvSpPr>
        <p:spPr bwMode="auto">
          <a:xfrm>
            <a:off x="4366876"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023A8AA9-FA2D-9DBA-A3C2-74919A1B78EE}"/>
              </a:ext>
            </a:extLst>
          </p:cNvPr>
          <p:cNvSpPr>
            <a:spLocks noChangeArrowheads="1"/>
          </p:cNvSpPr>
          <p:nvPr/>
        </p:nvSpPr>
        <p:spPr bwMode="auto">
          <a:xfrm>
            <a:off x="4651038" y="3002777"/>
            <a:ext cx="2841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4E470328-810F-8A71-352D-3DC0A52728BF}"/>
              </a:ext>
            </a:extLst>
          </p:cNvPr>
          <p:cNvSpPr>
            <a:spLocks noChangeArrowheads="1"/>
          </p:cNvSpPr>
          <p:nvPr/>
        </p:nvSpPr>
        <p:spPr bwMode="auto">
          <a:xfrm>
            <a:off x="4935201"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A79CD1BA-C7FB-FD57-B3C8-860490DE6A53}"/>
              </a:ext>
            </a:extLst>
          </p:cNvPr>
          <p:cNvSpPr>
            <a:spLocks noChangeArrowheads="1"/>
          </p:cNvSpPr>
          <p:nvPr/>
        </p:nvSpPr>
        <p:spPr bwMode="auto">
          <a:xfrm>
            <a:off x="5219363" y="3002777"/>
            <a:ext cx="5127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6435E6BD-DB14-5D7E-4EF6-D6225229071F}"/>
              </a:ext>
            </a:extLst>
          </p:cNvPr>
          <p:cNvSpPr>
            <a:spLocks noChangeArrowheads="1"/>
          </p:cNvSpPr>
          <p:nvPr/>
        </p:nvSpPr>
        <p:spPr bwMode="auto">
          <a:xfrm>
            <a:off x="5732126" y="3002777"/>
            <a:ext cx="511175"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EBEFE85E-2E87-604A-731F-DCD2A2102B7B}"/>
              </a:ext>
            </a:extLst>
          </p:cNvPr>
          <p:cNvSpPr txBox="1">
            <a:spLocks noChangeArrowheads="1"/>
          </p:cNvSpPr>
          <p:nvPr/>
        </p:nvSpPr>
        <p:spPr bwMode="auto">
          <a:xfrm>
            <a:off x="4280297" y="2672288"/>
            <a:ext cx="2050561"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and ALUs</a:t>
            </a:r>
          </a:p>
        </p:txBody>
      </p:sp>
      <p:sp>
        <p:nvSpPr>
          <p:cNvPr id="18" name="Rectangle 16">
            <a:extLst>
              <a:ext uri="{FF2B5EF4-FFF2-40B4-BE49-F238E27FC236}">
                <a16:creationId xmlns:a16="http://schemas.microsoft.com/office/drawing/2014/main" id="{A60FA734-1259-4834-C0AE-195BF4089598}"/>
              </a:ext>
            </a:extLst>
          </p:cNvPr>
          <p:cNvSpPr>
            <a:spLocks noChangeArrowheads="1"/>
          </p:cNvSpPr>
          <p:nvPr/>
        </p:nvSpPr>
        <p:spPr bwMode="auto">
          <a:xfrm>
            <a:off x="4366876"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41753061-C71B-379E-7593-A9568CF631F7}"/>
              </a:ext>
            </a:extLst>
          </p:cNvPr>
          <p:cNvSpPr>
            <a:spLocks noChangeArrowheads="1"/>
          </p:cNvSpPr>
          <p:nvPr/>
        </p:nvSpPr>
        <p:spPr bwMode="auto">
          <a:xfrm>
            <a:off x="4651038" y="31059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9ACC052B-1ACC-DAC2-9296-F7EB62BC586A}"/>
              </a:ext>
            </a:extLst>
          </p:cNvPr>
          <p:cNvSpPr>
            <a:spLocks noChangeArrowheads="1"/>
          </p:cNvSpPr>
          <p:nvPr/>
        </p:nvSpPr>
        <p:spPr bwMode="auto">
          <a:xfrm>
            <a:off x="4935201"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A62076B8-38F6-2672-8EA7-F6D06D1E8E67}"/>
              </a:ext>
            </a:extLst>
          </p:cNvPr>
          <p:cNvSpPr>
            <a:spLocks noChangeArrowheads="1"/>
          </p:cNvSpPr>
          <p:nvPr/>
        </p:nvSpPr>
        <p:spPr bwMode="auto">
          <a:xfrm>
            <a:off x="5219363" y="31059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C8B2C68B-D5ED-53AC-CC0C-FE21AFD23532}"/>
              </a:ext>
            </a:extLst>
          </p:cNvPr>
          <p:cNvSpPr>
            <a:spLocks noChangeArrowheads="1"/>
          </p:cNvSpPr>
          <p:nvPr/>
        </p:nvSpPr>
        <p:spPr bwMode="auto">
          <a:xfrm>
            <a:off x="5732126" y="31059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5F976C89-1AA3-4113-48F9-32DFBF445475}"/>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2D49CB5A-15D1-CA18-178A-C3E5C8612AA8}"/>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67514ABD-66B5-A4D2-059B-82BDDEFB934E}"/>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81135E10-D3B9-D48E-D83F-48547891D80C}"/>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6F1957CB-F133-E454-8A40-B79329BF222B}"/>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F18CFA44-4C32-32C3-4257-5EC05C4E604F}"/>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ACE20061-F84D-B72D-06E5-6CA8E823F6B1}"/>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394AD649-00AA-E4BE-6657-9DF197355B52}"/>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2DFDCAA4-33B3-310E-CF08-659ECFB39F63}"/>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994C0B7A-903F-8952-FD62-B1129157ADE7}"/>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E20FA3CC-A450-4A00-0289-4C0361A2666A}"/>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AA570797-CDB3-15E3-E579-BEEF5A8E3D47}"/>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5AE60629-7165-FC1B-9358-41671F96B8B3}"/>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28B63DAC-7AEA-5F35-67F9-B4B373555FD9}"/>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3D5C02E0-1A75-2076-13B2-C479F5928005}"/>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AA4128A3-C6DA-ABAA-6369-12F47DF06709}"/>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39F6AB97-AE98-6128-7C9E-DA5AF2EC7920}"/>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C430FCBA-355F-B893-93CF-2C96DF3C530F}"/>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0AF1E8A1-7FAE-44DC-7457-236B7AB9344C}"/>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31C5F37E-64CC-4951-7971-E43B0CF53986}"/>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4CA2C756-2729-FF48-103C-E4D9E4B5C728}"/>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6002B650-AB55-BECE-C601-08848837E1B6}"/>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4319BC82-830D-EB27-8C6C-E48207F68ACF}"/>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470F1274-1CC5-83A1-29A0-F9F92BE653AD}"/>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DB042AA6-E894-FE43-167B-677C6EF5F1C0}"/>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0D646187-03F2-6F0D-7F9C-6E3ECBC5F184}"/>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ECF11A54-DD65-B00C-72F6-8450FE84834D}"/>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F743F242-A51A-0819-F5EB-8ECBD827A299}"/>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ACE058E2-755A-3341-285A-5897D811F624}"/>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15000B06-28CD-858A-121F-5A073BA30705}"/>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4F54E4B5-FB52-B99D-C722-6F2983A50FFC}"/>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19245EFE-A8BF-9CCB-B5D9-7DDDBE982DB9}"/>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3EA29DBF-5C26-8B35-E738-5EBF0F631B6F}"/>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E779C2F9-C2D3-604E-1C03-33A3903E25BD}"/>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3C148BBE-D2C1-98D3-BED9-F8D3357B0A52}"/>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65521244-FB28-931B-BF24-BEAA5C7D33EE}"/>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7A1C3EAB-1015-4575-B6A6-28CDD6F8E0F3}"/>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3B4187EE-A7EF-61F5-1D79-3E07619E8483}"/>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48139BCD-46BA-F657-0E92-AA9D976FA912}"/>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625A294C-F640-019C-0051-62B13D369542}"/>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6986A419-B395-498B-64A1-5F40DC3D301D}"/>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4F87648D-A91D-F720-0403-3BD8E8836A15}"/>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AFAC0DA9-DF16-F2B2-66A7-EF53CEA14E02}"/>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1BF99920-1931-7C48-7F12-D9F7EC46358F}"/>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B67D608E-DCC9-A70E-EC71-5D6B62F0A9BE}"/>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D75246A3-ACD7-C7CF-C4F3-2B32D3D045F6}"/>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5D319ACE-F4C0-596E-FA21-58CD925C5866}"/>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3430308F-6376-85E1-3AB0-2C985B49ED02}"/>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3C5EBFF2-C8B9-4313-AA83-674FA367CAEE}"/>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515C7A21-6EA2-B06A-B0F7-EEB168216D33}"/>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11C0E93B-F711-C51F-7D62-5C34CC54A928}"/>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7C708058-F907-2CA7-C551-DB35A8FDA865}"/>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9A3397C4-751B-3571-F0A3-0CCE3F12E633}"/>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FB5FBE5F-EEC2-D902-8969-ADE66FE99913}"/>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AF81F937-891F-9B05-F3B8-ED06C377695A}"/>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87F93EDA-88B3-B1C7-A20A-2764248966E6}"/>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93188DC6-FA1F-503F-6C96-87B7C0B64BDB}"/>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BD3A37E3-CA4B-36E8-3930-130563238F6D}"/>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4F4DC852-5860-5DF9-A5D5-09161FF06997}"/>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131BB9F2-91FA-B777-3F23-334C9611789A}"/>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6ACD5EC9-AA63-52FA-A4B8-046E6EF4F778}"/>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BE764DE6-61BD-A333-D190-56B84F1CBFD4}"/>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0EDAB14F-E113-DF7D-A18A-C63FBAF8945B}"/>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DC47D1A9-5EA1-283F-EE3B-AE61EDA70DCA}"/>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327C010D-01EE-D1C8-5537-DF1C35F06F17}"/>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51049D83-C582-F675-51A0-92FFD25EACEA}"/>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1503F3CA-E0FE-E580-C4CB-546068594145}"/>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87C01255-30EB-ED16-A5C4-89715FE4D006}"/>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ABD45E04-AE9C-77A2-CC7A-9A8B8B01689D}"/>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B0457FB6-A5C2-7D8F-CA48-C259D01A9733}"/>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155BDE5A-8418-0038-2912-E2FF3E7A5119}"/>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70AC86E9-99F6-4C77-DBD0-C93D7520077E}"/>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4A2A473C-218E-361D-7323-61EFB2C1D503}"/>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9B025A81-2962-A083-8269-EB14B8D906A4}"/>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0461859F-24F6-3361-6F66-EF21630C434A}"/>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92019741-8C5F-50F6-3FCD-6C72AA9C5085}"/>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01A7A8ED-C97F-1FC6-7B2C-067C05EBBC60}"/>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3CBB791E-BE1F-44E4-ADC0-4AE5CADD7D7C}"/>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E9F80902-2225-1157-4FC4-EE3F05722ED9}"/>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54C93686-845C-F457-F7E5-9EE83CC25796}"/>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CED03021-D89E-D639-C71A-D70A35FDAB48}"/>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E6B67D29-F29F-932D-3B59-65CF757E24E6}"/>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CA4FFF16-972A-AC41-6FBE-478F0A02CA70}"/>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3C6A6D9C-2FE6-AA5A-BB99-25273B90FB21}"/>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6FA020B9-6907-33EE-8178-BCA9A9031CDD}"/>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CF720EDE-50CB-9FAC-8375-64B3EA8E7739}"/>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4CDBF718-D5D6-E9B6-E37B-0C1F6DCBDD00}"/>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DE9FB908-03E5-0268-AA1C-92CEA8EBF465}"/>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F7B5C4EC-6FD7-FAF5-1A7D-B8F39C0DF105}"/>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124A18B0-185E-0343-B63B-0ACA0859DE64}"/>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0CA58384-2819-AF87-B78A-4C139663C5CE}"/>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4980BDAD-266F-9222-B011-8BF30C1D1875}"/>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F9C94233-E645-2960-E81F-9CDD73D840AF}"/>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F3DB8AB0-2759-724A-FD4E-FD9F3923E76A}"/>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BE2F1DE9-954D-6234-CA32-3F1D18D1FFB3}"/>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C18FB148-7A32-569D-46C3-8386D20E3C12}"/>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6718A398-1E7F-FB71-466A-0741D7F1FDF3}"/>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7A15748A-562F-E222-2E45-66FBA91F006D}"/>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064BE0DF-2DA0-FDC9-8F92-F3BF189BBF69}"/>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5E18FB17-3FD4-3DFF-EE1B-D41102FAFA89}"/>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B1EF9744-BEC6-7E7D-5B3B-08C03200103D}"/>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AF0A8D8F-E462-7599-F014-5E6A9018D023}"/>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590DF6FC-1985-CB96-3BF7-80F83E03DABC}"/>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43ECA738-9F78-88BF-887F-710B67B7F334}"/>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37CD1FBF-A50A-E5DF-08C6-697172939366}"/>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CC4C99A0-F273-0574-257A-1AD150B5D049}"/>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735E7917-AE51-180D-AE26-6928BF37A9D9}"/>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D385044E-9714-6CF0-101E-36AE05FE00B8}"/>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68C8EC0E-97E8-2CAB-101D-F748D78FEB9A}"/>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499463CE-BC62-B601-09D2-BF164054A3F3}"/>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EB49BB84-577F-5D90-0007-F37643E06C20}"/>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E626D475-4248-374C-2E0A-B740B2CB8154}"/>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35A991BC-9799-2B6C-00F6-799D19464E0C}"/>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570E6F88-1764-D894-AC07-694CE7642318}"/>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54138BCF-E344-587E-353C-66C750B7782B}"/>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cxnSp>
        <p:nvCxnSpPr>
          <p:cNvPr id="139" name="Straight Arrow Connector 138">
            <a:extLst>
              <a:ext uri="{FF2B5EF4-FFF2-40B4-BE49-F238E27FC236}">
                <a16:creationId xmlns:a16="http://schemas.microsoft.com/office/drawing/2014/main" id="{B256B4ED-050D-881D-54FB-3EEF0E4310B1}"/>
              </a:ext>
            </a:extLst>
          </p:cNvPr>
          <p:cNvCxnSpPr>
            <a:cxnSpLocks/>
          </p:cNvCxnSpPr>
          <p:nvPr/>
        </p:nvCxnSpPr>
        <p:spPr>
          <a:xfrm>
            <a:off x="3854381" y="3146350"/>
            <a:ext cx="455434" cy="98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0" name="Line 134">
            <a:extLst>
              <a:ext uri="{FF2B5EF4-FFF2-40B4-BE49-F238E27FC236}">
                <a16:creationId xmlns:a16="http://schemas.microsoft.com/office/drawing/2014/main" id="{925F05E8-4C7A-805A-3526-2B00778B14F3}"/>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43F4DB7E-DEEA-54A2-CCE9-9869B6F08861}"/>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spTree>
    <p:extLst>
      <p:ext uri="{BB962C8B-B14F-4D97-AF65-F5344CB8AC3E}">
        <p14:creationId xmlns:p14="http://schemas.microsoft.com/office/powerpoint/2010/main" val="4054886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26AD8-A202-7B96-1F61-43FF41EBF71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2B4575-7390-B26B-188B-1CD9F4B39E2F}"/>
              </a:ext>
            </a:extLst>
          </p:cNvPr>
          <p:cNvSpPr>
            <a:spLocks noGrp="1"/>
          </p:cNvSpPr>
          <p:nvPr>
            <p:ph type="sldNum" sz="quarter" idx="19"/>
          </p:nvPr>
        </p:nvSpPr>
        <p:spPr/>
        <p:txBody>
          <a:bodyPr/>
          <a:lstStyle/>
          <a:p>
            <a:fld id="{B6238B5B-F19C-E947-A0BC-87BD7983F871}" type="slidenum">
              <a:rPr lang="en-US" smtClean="0"/>
              <a:pPr/>
              <a:t>27</a:t>
            </a:fld>
            <a:endParaRPr lang="en-US" dirty="0"/>
          </a:p>
        </p:txBody>
      </p:sp>
      <p:sp>
        <p:nvSpPr>
          <p:cNvPr id="2" name="Title 4">
            <a:extLst>
              <a:ext uri="{FF2B5EF4-FFF2-40B4-BE49-F238E27FC236}">
                <a16:creationId xmlns:a16="http://schemas.microsoft.com/office/drawing/2014/main" id="{47C73AA7-C94B-A095-3131-486BA49258A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New: Commit</a:t>
            </a:r>
          </a:p>
        </p:txBody>
      </p:sp>
      <p:sp>
        <p:nvSpPr>
          <p:cNvPr id="5" name="Text Placeholder 1">
            <a:extLst>
              <a:ext uri="{FF2B5EF4-FFF2-40B4-BE49-F238E27FC236}">
                <a16:creationId xmlns:a16="http://schemas.microsoft.com/office/drawing/2014/main" id="{0C0B6E24-CC5B-F5B1-FD30-7AB4940D1C6B}"/>
              </a:ext>
            </a:extLst>
          </p:cNvPr>
          <p:cNvSpPr txBox="1">
            <a:spLocks/>
          </p:cNvSpPr>
          <p:nvPr/>
        </p:nvSpPr>
        <p:spPr>
          <a:xfrm>
            <a:off x="607000" y="1001622"/>
            <a:ext cx="3834749" cy="227549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Wait until ROB’s head is ready</a:t>
            </a:r>
          </a:p>
          <a:p>
            <a:pPr marL="790956" lvl="1" indent="-342900"/>
            <a:r>
              <a:rPr lang="en-US" sz="1800" dirty="0"/>
              <a:t>e.g. its result has been written</a:t>
            </a:r>
          </a:p>
          <a:p>
            <a:pPr marL="342900" indent="-342900">
              <a:buFont typeface="Arial" panose="020B0604020202020204" pitchFamily="34" charset="0"/>
              <a:buChar char="•"/>
            </a:pPr>
            <a:r>
              <a:rPr lang="en-US" sz="2000" dirty="0"/>
              <a:t>Update Register File (ARF)</a:t>
            </a:r>
          </a:p>
          <a:p>
            <a:pPr marL="790956" lvl="1" indent="-342900"/>
            <a:r>
              <a:rPr lang="en-US" sz="1800" dirty="0"/>
              <a:t>If </a:t>
            </a:r>
            <a:r>
              <a:rPr lang="en-US" sz="1800" dirty="0" err="1"/>
              <a:t>instr</a:t>
            </a:r>
            <a:r>
              <a:rPr lang="en-US" sz="1800" dirty="0"/>
              <a:t> write to register file</a:t>
            </a:r>
          </a:p>
          <a:p>
            <a:pPr marL="342900" indent="-342900">
              <a:buFont typeface="Arial" panose="020B0604020202020204" pitchFamily="34" charset="0"/>
              <a:buChar char="•"/>
            </a:pPr>
            <a:r>
              <a:rPr lang="en-US" sz="2000" dirty="0"/>
              <a:t>Update Memory</a:t>
            </a:r>
          </a:p>
          <a:p>
            <a:pPr marL="790956" lvl="1" indent="-342900"/>
            <a:r>
              <a:rPr lang="en-US" sz="1800" dirty="0"/>
              <a:t>If </a:t>
            </a:r>
            <a:r>
              <a:rPr lang="en-US" sz="1800" dirty="0" err="1"/>
              <a:t>instr</a:t>
            </a:r>
            <a:r>
              <a:rPr lang="en-US" sz="1800" dirty="0"/>
              <a:t> write to memory </a:t>
            </a:r>
          </a:p>
          <a:p>
            <a:pPr marL="790956" lvl="1" indent="-342900"/>
            <a:endParaRPr lang="en-US" dirty="0"/>
          </a:p>
        </p:txBody>
      </p:sp>
      <p:sp>
        <p:nvSpPr>
          <p:cNvPr id="3" name="Rectangle 3">
            <a:extLst>
              <a:ext uri="{FF2B5EF4-FFF2-40B4-BE49-F238E27FC236}">
                <a16:creationId xmlns:a16="http://schemas.microsoft.com/office/drawing/2014/main" id="{AB7DB34C-B959-A8CD-3043-82F014414E55}"/>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EF6AA89B-3760-6880-A04B-7E28ADFABAFE}"/>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39D5AFDF-392F-C925-DDC0-ABB85E98E854}"/>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3B5F4D22-CE6F-E745-2CE3-31BE379BD018}"/>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8E58D76F-B62F-5CE9-7CA1-FF5C927BE375}"/>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A4DA0FEA-CAF5-6A9B-BA58-6F2865292F2C}"/>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3771DE0D-B181-D922-892E-F226A552B501}"/>
              </a:ext>
            </a:extLst>
          </p:cNvPr>
          <p:cNvSpPr txBox="1">
            <a:spLocks noChangeArrowheads="1"/>
          </p:cNvSpPr>
          <p:nvPr/>
        </p:nvSpPr>
        <p:spPr bwMode="auto">
          <a:xfrm>
            <a:off x="4323431" y="1579484"/>
            <a:ext cx="1340432" cy="276999"/>
          </a:xfrm>
          <a:prstGeom prst="rect">
            <a:avLst/>
          </a:prstGeom>
          <a:noFill/>
          <a:ln w="9525">
            <a:noFill/>
            <a:miter lim="800000"/>
            <a:headEnd/>
            <a:tailEnd/>
          </a:ln>
          <a:effectLst/>
        </p:spPr>
        <p:txBody>
          <a:bodyPr wrap="none">
            <a:spAutoFit/>
          </a:bodyPr>
          <a:lstStyle/>
          <a:p>
            <a:r>
              <a:rPr lang="en-US" sz="1200" dirty="0">
                <a:latin typeface="AUdimat" pitchFamily="2" charset="0"/>
              </a:rPr>
              <a:t>Instruction Buffers</a:t>
            </a:r>
          </a:p>
        </p:txBody>
      </p:sp>
      <p:sp>
        <p:nvSpPr>
          <p:cNvPr id="12" name="Rectangle 10">
            <a:extLst>
              <a:ext uri="{FF2B5EF4-FFF2-40B4-BE49-F238E27FC236}">
                <a16:creationId xmlns:a16="http://schemas.microsoft.com/office/drawing/2014/main" id="{8BAB572A-3500-B6AA-3A6C-BB8B9FC9487A}"/>
              </a:ext>
            </a:extLst>
          </p:cNvPr>
          <p:cNvSpPr>
            <a:spLocks noChangeArrowheads="1"/>
          </p:cNvSpPr>
          <p:nvPr/>
        </p:nvSpPr>
        <p:spPr bwMode="auto">
          <a:xfrm>
            <a:off x="4366876"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6F36566F-F9E6-43A8-3DCA-A9C4E745067E}"/>
              </a:ext>
            </a:extLst>
          </p:cNvPr>
          <p:cNvSpPr>
            <a:spLocks noChangeArrowheads="1"/>
          </p:cNvSpPr>
          <p:nvPr/>
        </p:nvSpPr>
        <p:spPr bwMode="auto">
          <a:xfrm>
            <a:off x="4651038" y="3002777"/>
            <a:ext cx="2841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01246B81-F52B-AD7E-03F6-FE1FAD90EA4F}"/>
              </a:ext>
            </a:extLst>
          </p:cNvPr>
          <p:cNvSpPr>
            <a:spLocks noChangeArrowheads="1"/>
          </p:cNvSpPr>
          <p:nvPr/>
        </p:nvSpPr>
        <p:spPr bwMode="auto">
          <a:xfrm>
            <a:off x="4935201"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3BD8AA9E-64FB-50D2-D0CF-C3898E5FDEC4}"/>
              </a:ext>
            </a:extLst>
          </p:cNvPr>
          <p:cNvSpPr>
            <a:spLocks noChangeArrowheads="1"/>
          </p:cNvSpPr>
          <p:nvPr/>
        </p:nvSpPr>
        <p:spPr bwMode="auto">
          <a:xfrm>
            <a:off x="5219363" y="3002777"/>
            <a:ext cx="5127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9CB441AE-BCA8-48EE-56C7-B3A157717091}"/>
              </a:ext>
            </a:extLst>
          </p:cNvPr>
          <p:cNvSpPr>
            <a:spLocks noChangeArrowheads="1"/>
          </p:cNvSpPr>
          <p:nvPr/>
        </p:nvSpPr>
        <p:spPr bwMode="auto">
          <a:xfrm>
            <a:off x="5732126" y="3002777"/>
            <a:ext cx="511175"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3286D5FD-0498-8BF9-98EC-98CBE27A4389}"/>
              </a:ext>
            </a:extLst>
          </p:cNvPr>
          <p:cNvSpPr txBox="1">
            <a:spLocks noChangeArrowheads="1"/>
          </p:cNvSpPr>
          <p:nvPr/>
        </p:nvSpPr>
        <p:spPr bwMode="auto">
          <a:xfrm>
            <a:off x="4280297" y="2672288"/>
            <a:ext cx="2050561"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and ALUs</a:t>
            </a:r>
          </a:p>
        </p:txBody>
      </p:sp>
      <p:sp>
        <p:nvSpPr>
          <p:cNvPr id="18" name="Rectangle 16">
            <a:extLst>
              <a:ext uri="{FF2B5EF4-FFF2-40B4-BE49-F238E27FC236}">
                <a16:creationId xmlns:a16="http://schemas.microsoft.com/office/drawing/2014/main" id="{6F3B0EF5-35B5-A7F7-3E04-05E7849091E7}"/>
              </a:ext>
            </a:extLst>
          </p:cNvPr>
          <p:cNvSpPr>
            <a:spLocks noChangeArrowheads="1"/>
          </p:cNvSpPr>
          <p:nvPr/>
        </p:nvSpPr>
        <p:spPr bwMode="auto">
          <a:xfrm>
            <a:off x="4366876"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8ED40621-7FF0-33E4-735A-0B1F1B3E607F}"/>
              </a:ext>
            </a:extLst>
          </p:cNvPr>
          <p:cNvSpPr>
            <a:spLocks noChangeArrowheads="1"/>
          </p:cNvSpPr>
          <p:nvPr/>
        </p:nvSpPr>
        <p:spPr bwMode="auto">
          <a:xfrm>
            <a:off x="4651038" y="31059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108DD91D-5E2C-9FCC-C204-34D667E89DEC}"/>
              </a:ext>
            </a:extLst>
          </p:cNvPr>
          <p:cNvSpPr>
            <a:spLocks noChangeArrowheads="1"/>
          </p:cNvSpPr>
          <p:nvPr/>
        </p:nvSpPr>
        <p:spPr bwMode="auto">
          <a:xfrm>
            <a:off x="4935201"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1A415A3E-CA6D-316E-990F-D40B89A1D795}"/>
              </a:ext>
            </a:extLst>
          </p:cNvPr>
          <p:cNvSpPr>
            <a:spLocks noChangeArrowheads="1"/>
          </p:cNvSpPr>
          <p:nvPr/>
        </p:nvSpPr>
        <p:spPr bwMode="auto">
          <a:xfrm>
            <a:off x="5219363" y="31059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E05ABEC7-8C0C-5A65-1920-4F7776DFE121}"/>
              </a:ext>
            </a:extLst>
          </p:cNvPr>
          <p:cNvSpPr>
            <a:spLocks noChangeArrowheads="1"/>
          </p:cNvSpPr>
          <p:nvPr/>
        </p:nvSpPr>
        <p:spPr bwMode="auto">
          <a:xfrm>
            <a:off x="5732126" y="31059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9CEF537A-DA8F-6415-492D-AFDDD46AD65E}"/>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32A4430A-0D25-3A04-75E8-FC7995D87D43}"/>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A31C9B2D-E9D5-FF3F-88E9-002EF35F5C96}"/>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8376E4A2-CC7E-7563-AB39-A6BCDCAA8058}"/>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A13C643C-32B4-50D7-B4F9-70F6724B1475}"/>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F9A50374-395C-9680-D61C-635B690D13DC}"/>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91C57B2A-6D73-4893-D7AE-4D803ED0149D}"/>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977C30ED-53F9-49D8-8764-1C968FD9CFFA}"/>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9938D251-A3E7-8A52-7622-A51185905922}"/>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9535D492-051C-6613-3614-AD57D047342C}"/>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2A79E39E-2005-BCDF-D961-2289C3828A96}"/>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4BC5C1C5-1337-3EC5-054F-A2876E628141}"/>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87D10E7A-CD01-53D6-B062-AEEE7B83A59D}"/>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84703156-1CA5-49F8-0580-7774F30DB400}"/>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5B430624-F7ED-B0CB-34F8-F8269CEB91DD}"/>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EB9B1FC7-DE82-23BA-5A57-D0CA06795A63}"/>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19C81275-2FA0-8F5D-5B77-63349051026B}"/>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7B7DEB5D-1A9F-8B84-B10B-CBFCEEB3B75D}"/>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6210DB40-4E44-B135-E225-9E3BD540D7FC}"/>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CC3E6747-4D9B-D292-6C1E-D20875CFD47A}"/>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5BA4BA15-D1EC-F0FE-FA7F-2B67A50D0B97}"/>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ED710C31-E90C-3A3D-0F84-04ED9E7B9D66}"/>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9C9AA43E-CE62-C9A2-95B1-923D3419BAF6}"/>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373B795C-C5F1-E85E-315E-F3F99C146B64}"/>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210ED01F-1A90-3B6E-4D88-5E8E651D73DD}"/>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2D20D8BD-95E7-DF96-10C5-766ACD41AE21}"/>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947AE25F-9D66-123B-1DBB-20A388A6C00A}"/>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92EE082C-0BBB-39E6-B1B9-12F3E6672CCD}"/>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8855FBCA-F14F-AA9B-E5B3-08538BE3F567}"/>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6D4309E9-960C-B547-C2C2-84091BA583FD}"/>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2EBCF5E8-2B23-0B12-9704-0C1DA3E5987C}"/>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F053F38B-FF1C-1FE9-5194-0AA9D7205999}"/>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B078B84F-3B79-70B9-626C-825D3766A952}"/>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360F8216-A37E-45AE-9287-58398D672389}"/>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4D69507F-1FE7-6C0E-7B68-2BC7075BAA15}"/>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0A6E7DF5-E0C4-BBA9-67FC-F086F537009C}"/>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18DF516C-93F6-E235-D5E7-114DFE8049FC}"/>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78ECE7A5-7092-B7C7-D611-93B9B8E13EC7}"/>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F9C25F13-3F6D-FB37-EE94-5813122100C5}"/>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7C515ABD-37DF-4251-B1E5-A1BDB89971E6}"/>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ACCA3300-790E-678E-A637-0A6D319EEB48}"/>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C2B9CDE4-A1D7-EDB7-BDDB-F49CFCFA7477}"/>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805DC62F-6A4B-2E83-FD1A-618E442CA02E}"/>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3C1B45C6-1E9C-D2A2-DF09-43D6816D61AD}"/>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74F088C1-509C-52DD-0319-DBD74ABDAEAF}"/>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C09FA725-5A73-3E30-9029-5F46C7132586}"/>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77670ADD-26AF-7A88-8747-610F31D1B187}"/>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A7D45AE7-100C-5A6C-08CB-C3B775504DF4}"/>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5686038E-C178-078F-0C5B-75F148B8FB2A}"/>
              </a:ext>
            </a:extLst>
          </p:cNvPr>
          <p:cNvSpPr>
            <a:spLocks noChangeArrowheads="1"/>
          </p:cNvSpPr>
          <p:nvPr/>
        </p:nvSpPr>
        <p:spPr bwMode="auto">
          <a:xfrm>
            <a:off x="7187863" y="2693214"/>
            <a:ext cx="227013" cy="103188"/>
          </a:xfrm>
          <a:prstGeom prst="rect">
            <a:avLst/>
          </a:prstGeom>
          <a:solidFill>
            <a:srgbClr val="FF0000"/>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EE1EE5B3-D421-BB70-2C28-86DCB0DC217E}"/>
              </a:ext>
            </a:extLst>
          </p:cNvPr>
          <p:cNvSpPr>
            <a:spLocks noChangeArrowheads="1"/>
          </p:cNvSpPr>
          <p:nvPr/>
        </p:nvSpPr>
        <p:spPr bwMode="auto">
          <a:xfrm>
            <a:off x="7414876" y="2693214"/>
            <a:ext cx="455612" cy="103188"/>
          </a:xfrm>
          <a:prstGeom prst="rect">
            <a:avLst/>
          </a:prstGeom>
          <a:solidFill>
            <a:srgbClr val="FF0000"/>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D587B87E-7041-1A5E-5716-09126E2A1AA5}"/>
              </a:ext>
            </a:extLst>
          </p:cNvPr>
          <p:cNvSpPr>
            <a:spLocks noChangeArrowheads="1"/>
          </p:cNvSpPr>
          <p:nvPr/>
        </p:nvSpPr>
        <p:spPr bwMode="auto">
          <a:xfrm>
            <a:off x="7870488" y="2693214"/>
            <a:ext cx="454025" cy="103188"/>
          </a:xfrm>
          <a:prstGeom prst="rect">
            <a:avLst/>
          </a:prstGeom>
          <a:solidFill>
            <a:srgbClr val="FF0000"/>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D1FF8005-1B50-7621-EAD3-020C4859D704}"/>
              </a:ext>
            </a:extLst>
          </p:cNvPr>
          <p:cNvSpPr>
            <a:spLocks noChangeArrowheads="1"/>
          </p:cNvSpPr>
          <p:nvPr/>
        </p:nvSpPr>
        <p:spPr bwMode="auto">
          <a:xfrm>
            <a:off x="8324513" y="2693214"/>
            <a:ext cx="171450" cy="103188"/>
          </a:xfrm>
          <a:prstGeom prst="rect">
            <a:avLst/>
          </a:prstGeom>
          <a:solidFill>
            <a:srgbClr val="FF0000"/>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6A4A7779-7426-356C-CD71-1AA057A37FDE}"/>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715654E4-C445-FBED-BEE7-F4FB4C4DE9AD}"/>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BECEE505-2F98-43F6-B033-CD6B80374CD3}"/>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C3D02D6F-3989-CFA4-D514-07E7A9FD1E20}"/>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7205A973-8672-156C-8724-3E1F10F78A3C}"/>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6FD94D7E-A4FE-AD21-66D0-8A386A3A9406}"/>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0DF1F9D8-A332-3460-C1F4-930D2C8BFC3C}"/>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F9B08BE8-C0FA-1BCE-5B7E-901311A51E21}"/>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D3A47881-4F13-F4E2-A6A9-3D285D378B74}"/>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616D0FE8-0D1D-9D47-0B6B-C63DCC3F295E}"/>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B2811BE4-5276-92C7-BADA-C76A8CC30C5F}"/>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7277653B-3F2D-69F8-2815-B3053F08FFD6}"/>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CE6380BD-830D-F537-9AB1-A9844C03E8A2}"/>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BCB9A431-6AC6-7B32-01CF-5CC715643695}"/>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C3A8B12C-268C-3F17-D86F-1E129D1E1AEB}"/>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C83DDB6F-C405-8C77-5E3C-5FBC8BE20F7D}"/>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D138066D-C881-9FD6-6819-C26F78EBC846}"/>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2E0DF914-A79B-02F6-8850-E14F805454AF}"/>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BB5D396D-96E2-E0D5-662A-B0F23C64110F}"/>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5AE6D0DC-8C8A-FDFA-E79A-30ECD40C56B1}"/>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69AF58E0-7D06-1641-3648-F5ABB2560427}"/>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C7E94225-6960-747F-93D6-85C46DA833EC}"/>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5507C23C-B871-15DC-919B-C4910B222225}"/>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29DA71C4-3DE1-416B-573C-A04E37EFDB6C}"/>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4680F59A-DA7B-C561-E096-916944DA5B86}"/>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AE34A91F-F80D-7F09-61C3-E758D75277FD}"/>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8EA91098-DAD2-D3DD-E295-98350B757366}"/>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ADCC75BC-604C-D196-CEB6-B188C7A5BC26}"/>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6E69FF81-CA56-386C-3141-DE1DA7A73939}"/>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549396F9-21A4-6876-CDD0-D1E0DAD5EF6E}"/>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6BF064F8-B88B-73A7-01F0-4041C6AE338F}"/>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D02FAE3D-5CCB-BEF1-35CD-A792D8600E7A}"/>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6A02E40F-40C0-86B1-CA6B-B80C2F6838B8}"/>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7721478C-F2EF-F9DB-0889-014545547073}"/>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13A22B93-7B61-AF18-DDC1-60B34405BEBA}"/>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84F09908-140A-3703-DF40-9F62A7270328}"/>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9E4B8196-064D-4E7D-EED1-A434F4D971D7}"/>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5CB3D6F0-3D61-54CE-D18A-FDC7C7FACA4E}"/>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AF21BD47-B16A-4D5F-A872-B60E112863A8}"/>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933AA2B7-C692-C718-AF13-DE7C0943774C}"/>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BCEBBF3B-B4BC-F6C0-6312-FC33D9A8B750}"/>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7CF9D350-78CE-F454-49F6-9631EE75526C}"/>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736B5C98-B61F-FC66-574B-B77FEA35D85B}"/>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48D05D8B-2893-6F08-0DAB-3621C986F495}"/>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BF6BB9FB-340A-94F6-B6CC-D94B1733B771}"/>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3E680E98-2737-490A-2B2F-3F4C76DB15FE}"/>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2FA89565-211B-F4FA-1C21-1CE9E2885556}"/>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50A7A5CA-425D-A5DE-A794-B3527BCB08D3}"/>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21DB6A0A-87FC-B9AC-6630-B2C58A34D7B6}"/>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E8E5237C-0C07-D3BD-33E0-DE895B885617}"/>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819833B2-C725-0D6F-F2D7-13C62F6F9841}"/>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CFA48158-38D8-6ECA-E981-30D4212F1569}"/>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0610EF64-C543-E34A-0A9F-9ED199FAE5E9}"/>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B4931618-A8AA-6E9C-2A57-CD844FA5CA3B}"/>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3E34C8FB-0738-C5BC-102C-C27E8E8E6261}"/>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F6E57358-2861-86E3-B382-3BBE7D4B1C14}"/>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20FE143D-456C-DAB0-687C-3DFD02E51E23}"/>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BE0AC4A9-E50A-4E49-3B81-C550CF7E0BF1}"/>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CC58F767-F6F2-534A-99B1-496CC19BCB6C}"/>
              </a:ext>
            </a:extLst>
          </p:cNvPr>
          <p:cNvCxnSpPr>
            <a:cxnSpLocks noChangeShapeType="1"/>
            <a:stCxn id="59" idx="3"/>
            <a:endCxn id="71" idx="1"/>
          </p:cNvCxnSpPr>
          <p:nvPr/>
        </p:nvCxnSpPr>
        <p:spPr bwMode="auto">
          <a:xfrm>
            <a:off x="6108363" y="1867714"/>
            <a:ext cx="1079500" cy="876300"/>
          </a:xfrm>
          <a:prstGeom prst="curvedConnector3">
            <a:avLst>
              <a:gd name="adj1" fmla="val 59977"/>
            </a:avLst>
          </a:prstGeom>
          <a:noFill/>
          <a:ln w="9525">
            <a:solidFill>
              <a:schemeClr val="tx1"/>
            </a:solidFill>
            <a:round/>
            <a:headEnd/>
            <a:tailEnd type="triangle" w="med" len="med"/>
          </a:ln>
          <a:effectLst/>
        </p:spPr>
      </p:cxnSp>
      <p:cxnSp>
        <p:nvCxnSpPr>
          <p:cNvPr id="134" name="AutoShape 132">
            <a:extLst>
              <a:ext uri="{FF2B5EF4-FFF2-40B4-BE49-F238E27FC236}">
                <a16:creationId xmlns:a16="http://schemas.microsoft.com/office/drawing/2014/main" id="{4C96AF03-448C-CA9A-9FB3-04A043C14987}"/>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ABDB02D5-83A3-8B66-5285-8095F5E24C9C}"/>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53AD100A-DD51-B350-381C-813ED5366C79}"/>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F54E82A4-4B16-7FA2-19A5-96A471EA60F4}"/>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sp>
        <p:nvSpPr>
          <p:cNvPr id="140" name="Line 134">
            <a:extLst>
              <a:ext uri="{FF2B5EF4-FFF2-40B4-BE49-F238E27FC236}">
                <a16:creationId xmlns:a16="http://schemas.microsoft.com/office/drawing/2014/main" id="{3617C74B-0F39-B57B-999E-C9CE3A28E706}"/>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ED471747-C448-DFDA-DF2B-340213DFD900}"/>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cxnSp>
        <p:nvCxnSpPr>
          <p:cNvPr id="138" name="Straight Arrow Connector 137">
            <a:extLst>
              <a:ext uri="{FF2B5EF4-FFF2-40B4-BE49-F238E27FC236}">
                <a16:creationId xmlns:a16="http://schemas.microsoft.com/office/drawing/2014/main" id="{AE37FEAC-8753-98CA-FFA3-99B2CEE556C0}"/>
              </a:ext>
            </a:extLst>
          </p:cNvPr>
          <p:cNvCxnSpPr>
            <a:cxnSpLocks/>
          </p:cNvCxnSpPr>
          <p:nvPr/>
        </p:nvCxnSpPr>
        <p:spPr>
          <a:xfrm flipH="1">
            <a:off x="8109091" y="1443767"/>
            <a:ext cx="539839" cy="1126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5624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893DE-9C2F-C670-BBAB-B50515C01A5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E3F26E-AAEB-7D3F-A983-07ADEF59DF2D}"/>
              </a:ext>
            </a:extLst>
          </p:cNvPr>
          <p:cNvSpPr>
            <a:spLocks noGrp="1"/>
          </p:cNvSpPr>
          <p:nvPr>
            <p:ph type="sldNum" sz="quarter" idx="19"/>
          </p:nvPr>
        </p:nvSpPr>
        <p:spPr/>
        <p:txBody>
          <a:bodyPr/>
          <a:lstStyle/>
          <a:p>
            <a:fld id="{B6238B5B-F19C-E947-A0BC-87BD7983F871}" type="slidenum">
              <a:rPr lang="en-US" smtClean="0"/>
              <a:pPr/>
              <a:t>28</a:t>
            </a:fld>
            <a:endParaRPr lang="en-US" dirty="0"/>
          </a:p>
        </p:txBody>
      </p:sp>
      <p:sp>
        <p:nvSpPr>
          <p:cNvPr id="2" name="Title 4">
            <a:extLst>
              <a:ext uri="{FF2B5EF4-FFF2-40B4-BE49-F238E27FC236}">
                <a16:creationId xmlns:a16="http://schemas.microsoft.com/office/drawing/2014/main" id="{FCE8791A-97EC-4551-3AEE-2437025724E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New: Commit (2)</a:t>
            </a:r>
          </a:p>
        </p:txBody>
      </p:sp>
      <p:sp>
        <p:nvSpPr>
          <p:cNvPr id="5" name="Text Placeholder 1">
            <a:extLst>
              <a:ext uri="{FF2B5EF4-FFF2-40B4-BE49-F238E27FC236}">
                <a16:creationId xmlns:a16="http://schemas.microsoft.com/office/drawing/2014/main" id="{CE3131BD-4430-BEA7-4352-3E4763EA46A0}"/>
              </a:ext>
            </a:extLst>
          </p:cNvPr>
          <p:cNvSpPr txBox="1">
            <a:spLocks/>
          </p:cNvSpPr>
          <p:nvPr/>
        </p:nvSpPr>
        <p:spPr>
          <a:xfrm>
            <a:off x="607000" y="1001622"/>
            <a:ext cx="3834749" cy="204158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Update the RAT entry</a:t>
            </a:r>
          </a:p>
          <a:p>
            <a:pPr marL="790956" lvl="1" indent="-342900"/>
            <a:r>
              <a:rPr lang="en-US" sz="2000" dirty="0"/>
              <a:t>Now points to the ARF</a:t>
            </a:r>
          </a:p>
          <a:p>
            <a:pPr marL="342900" indent="-342900">
              <a:buFont typeface="Arial" panose="020B0604020202020204" pitchFamily="34" charset="0"/>
              <a:buChar char="•"/>
            </a:pPr>
            <a:r>
              <a:rPr lang="en-US" sz="2000" dirty="0"/>
              <a:t>Advance the ROB’s head</a:t>
            </a:r>
          </a:p>
          <a:p>
            <a:pPr marL="790956" lvl="1" indent="-342900"/>
            <a:r>
              <a:rPr lang="en-US" sz="2000" dirty="0"/>
              <a:t>to point to next instruction</a:t>
            </a:r>
          </a:p>
          <a:p>
            <a:pPr marL="342900" indent="-342900"/>
            <a:endParaRPr lang="en-US" sz="1800" dirty="0"/>
          </a:p>
          <a:p>
            <a:pPr marL="342900" indent="-342900"/>
            <a:endParaRPr lang="en-US" sz="1200" dirty="0"/>
          </a:p>
        </p:txBody>
      </p:sp>
      <p:sp>
        <p:nvSpPr>
          <p:cNvPr id="3" name="Rectangle 3">
            <a:extLst>
              <a:ext uri="{FF2B5EF4-FFF2-40B4-BE49-F238E27FC236}">
                <a16:creationId xmlns:a16="http://schemas.microsoft.com/office/drawing/2014/main" id="{B6A78A5B-1350-9624-FE68-F96C28F45F57}"/>
              </a:ext>
            </a:extLst>
          </p:cNvPr>
          <p:cNvSpPr>
            <a:spLocks noChangeArrowheads="1"/>
          </p:cNvSpPr>
          <p:nvPr/>
        </p:nvSpPr>
        <p:spPr bwMode="auto">
          <a:xfrm>
            <a:off x="4713125" y="182713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 name="Rectangle 4">
            <a:extLst>
              <a:ext uri="{FF2B5EF4-FFF2-40B4-BE49-F238E27FC236}">
                <a16:creationId xmlns:a16="http://schemas.microsoft.com/office/drawing/2014/main" id="{2F6497E2-313F-975B-41D7-4A23C58B2873}"/>
              </a:ext>
            </a:extLst>
          </p:cNvPr>
          <p:cNvSpPr>
            <a:spLocks noChangeArrowheads="1"/>
          </p:cNvSpPr>
          <p:nvPr/>
        </p:nvSpPr>
        <p:spPr bwMode="auto">
          <a:xfrm>
            <a:off x="4713125" y="193032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A94F5720-9D57-217C-A9EB-F94C43A410A2}"/>
              </a:ext>
            </a:extLst>
          </p:cNvPr>
          <p:cNvSpPr>
            <a:spLocks noChangeArrowheads="1"/>
          </p:cNvSpPr>
          <p:nvPr/>
        </p:nvSpPr>
        <p:spPr bwMode="auto">
          <a:xfrm>
            <a:off x="4713125" y="2033509"/>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AD764AD9-0D58-BD52-7E2D-87018BD6F3EB}"/>
              </a:ext>
            </a:extLst>
          </p:cNvPr>
          <p:cNvSpPr>
            <a:spLocks noChangeArrowheads="1"/>
          </p:cNvSpPr>
          <p:nvPr/>
        </p:nvSpPr>
        <p:spPr bwMode="auto">
          <a:xfrm>
            <a:off x="4713125" y="2136696"/>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59113D4D-6A83-65B5-5DC3-5772C6FE2371}"/>
              </a:ext>
            </a:extLst>
          </p:cNvPr>
          <p:cNvSpPr>
            <a:spLocks noChangeArrowheads="1"/>
          </p:cNvSpPr>
          <p:nvPr/>
        </p:nvSpPr>
        <p:spPr bwMode="auto">
          <a:xfrm>
            <a:off x="4713125" y="2239884"/>
            <a:ext cx="568325" cy="103187"/>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32509766-2B07-8CA7-FDD3-B560186B2E38}"/>
              </a:ext>
            </a:extLst>
          </p:cNvPr>
          <p:cNvSpPr>
            <a:spLocks noChangeArrowheads="1"/>
          </p:cNvSpPr>
          <p:nvPr/>
        </p:nvSpPr>
        <p:spPr bwMode="auto">
          <a:xfrm>
            <a:off x="4713125" y="2343071"/>
            <a:ext cx="568325" cy="103188"/>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Text Box 9">
            <a:extLst>
              <a:ext uri="{FF2B5EF4-FFF2-40B4-BE49-F238E27FC236}">
                <a16:creationId xmlns:a16="http://schemas.microsoft.com/office/drawing/2014/main" id="{B0E10961-1512-30C7-49EE-AEB28B55629F}"/>
              </a:ext>
            </a:extLst>
          </p:cNvPr>
          <p:cNvSpPr txBox="1">
            <a:spLocks noChangeArrowheads="1"/>
          </p:cNvSpPr>
          <p:nvPr/>
        </p:nvSpPr>
        <p:spPr bwMode="auto">
          <a:xfrm>
            <a:off x="4323431" y="1579484"/>
            <a:ext cx="1340432" cy="276999"/>
          </a:xfrm>
          <a:prstGeom prst="rect">
            <a:avLst/>
          </a:prstGeom>
          <a:noFill/>
          <a:ln w="9525">
            <a:noFill/>
            <a:miter lim="800000"/>
            <a:headEnd/>
            <a:tailEnd/>
          </a:ln>
          <a:effectLst/>
        </p:spPr>
        <p:txBody>
          <a:bodyPr wrap="none">
            <a:spAutoFit/>
          </a:bodyPr>
          <a:lstStyle/>
          <a:p>
            <a:r>
              <a:rPr lang="en-US" sz="1200" dirty="0">
                <a:latin typeface="AUdimat" pitchFamily="2" charset="0"/>
              </a:rPr>
              <a:t>Instruction Buffers</a:t>
            </a:r>
          </a:p>
        </p:txBody>
      </p:sp>
      <p:sp>
        <p:nvSpPr>
          <p:cNvPr id="12" name="Rectangle 10">
            <a:extLst>
              <a:ext uri="{FF2B5EF4-FFF2-40B4-BE49-F238E27FC236}">
                <a16:creationId xmlns:a16="http://schemas.microsoft.com/office/drawing/2014/main" id="{B6B42D68-FD2E-1B85-752A-02D3E8D8603D}"/>
              </a:ext>
            </a:extLst>
          </p:cNvPr>
          <p:cNvSpPr>
            <a:spLocks noChangeArrowheads="1"/>
          </p:cNvSpPr>
          <p:nvPr/>
        </p:nvSpPr>
        <p:spPr bwMode="auto">
          <a:xfrm>
            <a:off x="4366876"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3" name="Rectangle 11">
            <a:extLst>
              <a:ext uri="{FF2B5EF4-FFF2-40B4-BE49-F238E27FC236}">
                <a16:creationId xmlns:a16="http://schemas.microsoft.com/office/drawing/2014/main" id="{78B97BBA-B860-2860-0CB0-3E88C355FBDD}"/>
              </a:ext>
            </a:extLst>
          </p:cNvPr>
          <p:cNvSpPr>
            <a:spLocks noChangeArrowheads="1"/>
          </p:cNvSpPr>
          <p:nvPr/>
        </p:nvSpPr>
        <p:spPr bwMode="auto">
          <a:xfrm>
            <a:off x="4651038" y="3002777"/>
            <a:ext cx="2841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14" name="Rectangle 12">
            <a:extLst>
              <a:ext uri="{FF2B5EF4-FFF2-40B4-BE49-F238E27FC236}">
                <a16:creationId xmlns:a16="http://schemas.microsoft.com/office/drawing/2014/main" id="{5093647F-4677-92FC-8624-B38904CF38B4}"/>
              </a:ext>
            </a:extLst>
          </p:cNvPr>
          <p:cNvSpPr>
            <a:spLocks noChangeArrowheads="1"/>
          </p:cNvSpPr>
          <p:nvPr/>
        </p:nvSpPr>
        <p:spPr bwMode="auto">
          <a:xfrm>
            <a:off x="4935201" y="3002777"/>
            <a:ext cx="284162"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15" name="Rectangle 13">
            <a:extLst>
              <a:ext uri="{FF2B5EF4-FFF2-40B4-BE49-F238E27FC236}">
                <a16:creationId xmlns:a16="http://schemas.microsoft.com/office/drawing/2014/main" id="{7C097319-BD4E-D766-4696-AE26F8961E9C}"/>
              </a:ext>
            </a:extLst>
          </p:cNvPr>
          <p:cNvSpPr>
            <a:spLocks noChangeArrowheads="1"/>
          </p:cNvSpPr>
          <p:nvPr/>
        </p:nvSpPr>
        <p:spPr bwMode="auto">
          <a:xfrm>
            <a:off x="5219363" y="3002777"/>
            <a:ext cx="512763"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16" name="Rectangle 14">
            <a:extLst>
              <a:ext uri="{FF2B5EF4-FFF2-40B4-BE49-F238E27FC236}">
                <a16:creationId xmlns:a16="http://schemas.microsoft.com/office/drawing/2014/main" id="{71D08756-0028-6382-DA2E-E3DBF78D9FDE}"/>
              </a:ext>
            </a:extLst>
          </p:cNvPr>
          <p:cNvSpPr>
            <a:spLocks noChangeArrowheads="1"/>
          </p:cNvSpPr>
          <p:nvPr/>
        </p:nvSpPr>
        <p:spPr bwMode="auto">
          <a:xfrm>
            <a:off x="5732126" y="3002777"/>
            <a:ext cx="511175" cy="103187"/>
          </a:xfrm>
          <a:prstGeom prst="rect">
            <a:avLst/>
          </a:prstGeom>
          <a:solidFill>
            <a:srgbClr val="00B050"/>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17" name="Text Box 15">
            <a:extLst>
              <a:ext uri="{FF2B5EF4-FFF2-40B4-BE49-F238E27FC236}">
                <a16:creationId xmlns:a16="http://schemas.microsoft.com/office/drawing/2014/main" id="{3F843673-D423-7FE9-44F8-454E0CF9BE12}"/>
              </a:ext>
            </a:extLst>
          </p:cNvPr>
          <p:cNvSpPr txBox="1">
            <a:spLocks noChangeArrowheads="1"/>
          </p:cNvSpPr>
          <p:nvPr/>
        </p:nvSpPr>
        <p:spPr bwMode="auto">
          <a:xfrm>
            <a:off x="4280297" y="2672288"/>
            <a:ext cx="2050561" cy="276999"/>
          </a:xfrm>
          <a:prstGeom prst="rect">
            <a:avLst/>
          </a:prstGeom>
          <a:noFill/>
          <a:ln w="9525">
            <a:noFill/>
            <a:miter lim="800000"/>
            <a:headEnd/>
            <a:tailEnd/>
          </a:ln>
          <a:effectLst/>
        </p:spPr>
        <p:txBody>
          <a:bodyPr wrap="none">
            <a:spAutoFit/>
          </a:bodyPr>
          <a:lstStyle/>
          <a:p>
            <a:r>
              <a:rPr lang="en-US" sz="1200" dirty="0">
                <a:latin typeface="AUdimat" pitchFamily="2" charset="0"/>
              </a:rPr>
              <a:t>Reservation Stations and ALUs</a:t>
            </a:r>
          </a:p>
        </p:txBody>
      </p:sp>
      <p:sp>
        <p:nvSpPr>
          <p:cNvPr id="18" name="Rectangle 16">
            <a:extLst>
              <a:ext uri="{FF2B5EF4-FFF2-40B4-BE49-F238E27FC236}">
                <a16:creationId xmlns:a16="http://schemas.microsoft.com/office/drawing/2014/main" id="{38F1E848-6B6F-BC59-ABB6-082BBE50E669}"/>
              </a:ext>
            </a:extLst>
          </p:cNvPr>
          <p:cNvSpPr>
            <a:spLocks noChangeArrowheads="1"/>
          </p:cNvSpPr>
          <p:nvPr/>
        </p:nvSpPr>
        <p:spPr bwMode="auto">
          <a:xfrm>
            <a:off x="4366876"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19" name="Rectangle 17">
            <a:extLst>
              <a:ext uri="{FF2B5EF4-FFF2-40B4-BE49-F238E27FC236}">
                <a16:creationId xmlns:a16="http://schemas.microsoft.com/office/drawing/2014/main" id="{DA749785-7880-5525-A07E-C714F0AF473C}"/>
              </a:ext>
            </a:extLst>
          </p:cNvPr>
          <p:cNvSpPr>
            <a:spLocks noChangeArrowheads="1"/>
          </p:cNvSpPr>
          <p:nvPr/>
        </p:nvSpPr>
        <p:spPr bwMode="auto">
          <a:xfrm>
            <a:off x="4651038" y="31059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0" name="Rectangle 18">
            <a:extLst>
              <a:ext uri="{FF2B5EF4-FFF2-40B4-BE49-F238E27FC236}">
                <a16:creationId xmlns:a16="http://schemas.microsoft.com/office/drawing/2014/main" id="{A46541EF-D172-4050-37D1-0D872C01AC5B}"/>
              </a:ext>
            </a:extLst>
          </p:cNvPr>
          <p:cNvSpPr>
            <a:spLocks noChangeArrowheads="1"/>
          </p:cNvSpPr>
          <p:nvPr/>
        </p:nvSpPr>
        <p:spPr bwMode="auto">
          <a:xfrm>
            <a:off x="4935201" y="31059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1" name="Rectangle 19">
            <a:extLst>
              <a:ext uri="{FF2B5EF4-FFF2-40B4-BE49-F238E27FC236}">
                <a16:creationId xmlns:a16="http://schemas.microsoft.com/office/drawing/2014/main" id="{77B64690-1E23-B29F-5F03-01B7241A7A01}"/>
              </a:ext>
            </a:extLst>
          </p:cNvPr>
          <p:cNvSpPr>
            <a:spLocks noChangeArrowheads="1"/>
          </p:cNvSpPr>
          <p:nvPr/>
        </p:nvSpPr>
        <p:spPr bwMode="auto">
          <a:xfrm>
            <a:off x="5219363" y="31059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2" name="Rectangle 20">
            <a:extLst>
              <a:ext uri="{FF2B5EF4-FFF2-40B4-BE49-F238E27FC236}">
                <a16:creationId xmlns:a16="http://schemas.microsoft.com/office/drawing/2014/main" id="{689FFB83-0DCF-0984-2CFB-6CE16F69525D}"/>
              </a:ext>
            </a:extLst>
          </p:cNvPr>
          <p:cNvSpPr>
            <a:spLocks noChangeArrowheads="1"/>
          </p:cNvSpPr>
          <p:nvPr/>
        </p:nvSpPr>
        <p:spPr bwMode="auto">
          <a:xfrm>
            <a:off x="5732126" y="31059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3" name="Rectangle 21">
            <a:extLst>
              <a:ext uri="{FF2B5EF4-FFF2-40B4-BE49-F238E27FC236}">
                <a16:creationId xmlns:a16="http://schemas.microsoft.com/office/drawing/2014/main" id="{2560B35E-2A47-5853-76AE-4A0CAB35AF33}"/>
              </a:ext>
            </a:extLst>
          </p:cNvPr>
          <p:cNvSpPr>
            <a:spLocks noChangeArrowheads="1"/>
          </p:cNvSpPr>
          <p:nvPr/>
        </p:nvSpPr>
        <p:spPr bwMode="auto">
          <a:xfrm>
            <a:off x="4366876"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4" name="Rectangle 22">
            <a:extLst>
              <a:ext uri="{FF2B5EF4-FFF2-40B4-BE49-F238E27FC236}">
                <a16:creationId xmlns:a16="http://schemas.microsoft.com/office/drawing/2014/main" id="{8C880619-09AF-DBEC-B62D-4CDFF1B432AF}"/>
              </a:ext>
            </a:extLst>
          </p:cNvPr>
          <p:cNvSpPr>
            <a:spLocks noChangeArrowheads="1"/>
          </p:cNvSpPr>
          <p:nvPr/>
        </p:nvSpPr>
        <p:spPr bwMode="auto">
          <a:xfrm>
            <a:off x="4651038" y="3209152"/>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25" name="Rectangle 23">
            <a:extLst>
              <a:ext uri="{FF2B5EF4-FFF2-40B4-BE49-F238E27FC236}">
                <a16:creationId xmlns:a16="http://schemas.microsoft.com/office/drawing/2014/main" id="{0577E336-CEDD-5F99-2E1F-032F7027F64C}"/>
              </a:ext>
            </a:extLst>
          </p:cNvPr>
          <p:cNvSpPr>
            <a:spLocks noChangeArrowheads="1"/>
          </p:cNvSpPr>
          <p:nvPr/>
        </p:nvSpPr>
        <p:spPr bwMode="auto">
          <a:xfrm>
            <a:off x="4935201" y="3209152"/>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26" name="Rectangle 24">
            <a:extLst>
              <a:ext uri="{FF2B5EF4-FFF2-40B4-BE49-F238E27FC236}">
                <a16:creationId xmlns:a16="http://schemas.microsoft.com/office/drawing/2014/main" id="{45D4ED0D-952F-3DFB-DF72-DAB452C12A9D}"/>
              </a:ext>
            </a:extLst>
          </p:cNvPr>
          <p:cNvSpPr>
            <a:spLocks noChangeArrowheads="1"/>
          </p:cNvSpPr>
          <p:nvPr/>
        </p:nvSpPr>
        <p:spPr bwMode="auto">
          <a:xfrm>
            <a:off x="5219363" y="3209152"/>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27" name="Rectangle 25">
            <a:extLst>
              <a:ext uri="{FF2B5EF4-FFF2-40B4-BE49-F238E27FC236}">
                <a16:creationId xmlns:a16="http://schemas.microsoft.com/office/drawing/2014/main" id="{CE281BED-F9CF-40FA-304B-3061D9F7C5DD}"/>
              </a:ext>
            </a:extLst>
          </p:cNvPr>
          <p:cNvSpPr>
            <a:spLocks noChangeArrowheads="1"/>
          </p:cNvSpPr>
          <p:nvPr/>
        </p:nvSpPr>
        <p:spPr bwMode="auto">
          <a:xfrm>
            <a:off x="5732126" y="3209152"/>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28" name="Rectangle 26">
            <a:extLst>
              <a:ext uri="{FF2B5EF4-FFF2-40B4-BE49-F238E27FC236}">
                <a16:creationId xmlns:a16="http://schemas.microsoft.com/office/drawing/2014/main" id="{A2E25AAC-C7D5-7CF6-0E49-558066E8313B}"/>
              </a:ext>
            </a:extLst>
          </p:cNvPr>
          <p:cNvSpPr>
            <a:spLocks noChangeArrowheads="1"/>
          </p:cNvSpPr>
          <p:nvPr/>
        </p:nvSpPr>
        <p:spPr bwMode="auto">
          <a:xfrm>
            <a:off x="4366876"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29" name="Rectangle 27">
            <a:extLst>
              <a:ext uri="{FF2B5EF4-FFF2-40B4-BE49-F238E27FC236}">
                <a16:creationId xmlns:a16="http://schemas.microsoft.com/office/drawing/2014/main" id="{6FEA1178-FFD2-0D88-4AB0-E7A719D939A1}"/>
              </a:ext>
            </a:extLst>
          </p:cNvPr>
          <p:cNvSpPr>
            <a:spLocks noChangeArrowheads="1"/>
          </p:cNvSpPr>
          <p:nvPr/>
        </p:nvSpPr>
        <p:spPr bwMode="auto">
          <a:xfrm>
            <a:off x="4651038" y="3312339"/>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0" name="Rectangle 28">
            <a:extLst>
              <a:ext uri="{FF2B5EF4-FFF2-40B4-BE49-F238E27FC236}">
                <a16:creationId xmlns:a16="http://schemas.microsoft.com/office/drawing/2014/main" id="{52A99387-7C46-E0FE-E083-4A9BF1F45234}"/>
              </a:ext>
            </a:extLst>
          </p:cNvPr>
          <p:cNvSpPr>
            <a:spLocks noChangeArrowheads="1"/>
          </p:cNvSpPr>
          <p:nvPr/>
        </p:nvSpPr>
        <p:spPr bwMode="auto">
          <a:xfrm>
            <a:off x="4935201" y="3312339"/>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1" name="Rectangle 29">
            <a:extLst>
              <a:ext uri="{FF2B5EF4-FFF2-40B4-BE49-F238E27FC236}">
                <a16:creationId xmlns:a16="http://schemas.microsoft.com/office/drawing/2014/main" id="{10AC636C-C1AD-67AF-9F77-6D9F9C24B82F}"/>
              </a:ext>
            </a:extLst>
          </p:cNvPr>
          <p:cNvSpPr>
            <a:spLocks noChangeArrowheads="1"/>
          </p:cNvSpPr>
          <p:nvPr/>
        </p:nvSpPr>
        <p:spPr bwMode="auto">
          <a:xfrm>
            <a:off x="5219363" y="3312339"/>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2" name="Rectangle 30">
            <a:extLst>
              <a:ext uri="{FF2B5EF4-FFF2-40B4-BE49-F238E27FC236}">
                <a16:creationId xmlns:a16="http://schemas.microsoft.com/office/drawing/2014/main" id="{DD9168E0-F6C3-402D-8455-36792FCC5E78}"/>
              </a:ext>
            </a:extLst>
          </p:cNvPr>
          <p:cNvSpPr>
            <a:spLocks noChangeArrowheads="1"/>
          </p:cNvSpPr>
          <p:nvPr/>
        </p:nvSpPr>
        <p:spPr bwMode="auto">
          <a:xfrm>
            <a:off x="5732126" y="3312339"/>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3" name="AutoShape 31">
            <a:extLst>
              <a:ext uri="{FF2B5EF4-FFF2-40B4-BE49-F238E27FC236}">
                <a16:creationId xmlns:a16="http://schemas.microsoft.com/office/drawing/2014/main" id="{A681CF03-8C8A-BF55-E734-A5AF8E0EF17F}"/>
              </a:ext>
            </a:extLst>
          </p:cNvPr>
          <p:cNvSpPr>
            <a:spLocks noChangeArrowheads="1"/>
          </p:cNvSpPr>
          <p:nvPr/>
        </p:nvSpPr>
        <p:spPr bwMode="auto">
          <a:xfrm>
            <a:off x="4935201" y="3518714"/>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dirty="0">
                <a:latin typeface="AUdimat" pitchFamily="2" charset="0"/>
              </a:rPr>
              <a:t>Add</a:t>
            </a:r>
          </a:p>
        </p:txBody>
      </p:sp>
      <p:sp>
        <p:nvSpPr>
          <p:cNvPr id="34" name="Rectangle 32">
            <a:extLst>
              <a:ext uri="{FF2B5EF4-FFF2-40B4-BE49-F238E27FC236}">
                <a16:creationId xmlns:a16="http://schemas.microsoft.com/office/drawing/2014/main" id="{56DA4992-9295-AE13-C756-7959CFABD85A}"/>
              </a:ext>
            </a:extLst>
          </p:cNvPr>
          <p:cNvSpPr>
            <a:spLocks noChangeArrowheads="1"/>
          </p:cNvSpPr>
          <p:nvPr/>
        </p:nvSpPr>
        <p:spPr bwMode="auto">
          <a:xfrm>
            <a:off x="4366876"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35" name="Rectangle 33">
            <a:extLst>
              <a:ext uri="{FF2B5EF4-FFF2-40B4-BE49-F238E27FC236}">
                <a16:creationId xmlns:a16="http://schemas.microsoft.com/office/drawing/2014/main" id="{1571CAFE-450C-F9C2-AB0B-944BEF8FC16D}"/>
              </a:ext>
            </a:extLst>
          </p:cNvPr>
          <p:cNvSpPr>
            <a:spLocks noChangeArrowheads="1"/>
          </p:cNvSpPr>
          <p:nvPr/>
        </p:nvSpPr>
        <p:spPr bwMode="auto">
          <a:xfrm>
            <a:off x="4651038" y="3879077"/>
            <a:ext cx="2841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36" name="Rectangle 34">
            <a:extLst>
              <a:ext uri="{FF2B5EF4-FFF2-40B4-BE49-F238E27FC236}">
                <a16:creationId xmlns:a16="http://schemas.microsoft.com/office/drawing/2014/main" id="{AA645B67-E61B-1864-C10E-F4C2A08206E9}"/>
              </a:ext>
            </a:extLst>
          </p:cNvPr>
          <p:cNvSpPr>
            <a:spLocks noChangeArrowheads="1"/>
          </p:cNvSpPr>
          <p:nvPr/>
        </p:nvSpPr>
        <p:spPr bwMode="auto">
          <a:xfrm>
            <a:off x="4935201" y="3879077"/>
            <a:ext cx="284162"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37" name="Rectangle 35">
            <a:extLst>
              <a:ext uri="{FF2B5EF4-FFF2-40B4-BE49-F238E27FC236}">
                <a16:creationId xmlns:a16="http://schemas.microsoft.com/office/drawing/2014/main" id="{C2FA352E-B4FB-4FF5-7D08-867273A1B760}"/>
              </a:ext>
            </a:extLst>
          </p:cNvPr>
          <p:cNvSpPr>
            <a:spLocks noChangeArrowheads="1"/>
          </p:cNvSpPr>
          <p:nvPr/>
        </p:nvSpPr>
        <p:spPr bwMode="auto">
          <a:xfrm>
            <a:off x="5219363" y="3879077"/>
            <a:ext cx="512763"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38" name="Rectangle 36">
            <a:extLst>
              <a:ext uri="{FF2B5EF4-FFF2-40B4-BE49-F238E27FC236}">
                <a16:creationId xmlns:a16="http://schemas.microsoft.com/office/drawing/2014/main" id="{51EAA786-F450-A9E5-98FB-C3BA176A7EF0}"/>
              </a:ext>
            </a:extLst>
          </p:cNvPr>
          <p:cNvSpPr>
            <a:spLocks noChangeArrowheads="1"/>
          </p:cNvSpPr>
          <p:nvPr/>
        </p:nvSpPr>
        <p:spPr bwMode="auto">
          <a:xfrm>
            <a:off x="5732126" y="3879077"/>
            <a:ext cx="511175" cy="103187"/>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39" name="Rectangle 37">
            <a:extLst>
              <a:ext uri="{FF2B5EF4-FFF2-40B4-BE49-F238E27FC236}">
                <a16:creationId xmlns:a16="http://schemas.microsoft.com/office/drawing/2014/main" id="{B297CD40-65F9-2F4F-EF99-8A1A9A577C37}"/>
              </a:ext>
            </a:extLst>
          </p:cNvPr>
          <p:cNvSpPr>
            <a:spLocks noChangeArrowheads="1"/>
          </p:cNvSpPr>
          <p:nvPr/>
        </p:nvSpPr>
        <p:spPr bwMode="auto">
          <a:xfrm>
            <a:off x="4366876"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800">
                <a:latin typeface="AUdimat" pitchFamily="2" charset="0"/>
              </a:rPr>
              <a:t>op</a:t>
            </a:r>
          </a:p>
        </p:txBody>
      </p:sp>
      <p:sp>
        <p:nvSpPr>
          <p:cNvPr id="40" name="Rectangle 38">
            <a:extLst>
              <a:ext uri="{FF2B5EF4-FFF2-40B4-BE49-F238E27FC236}">
                <a16:creationId xmlns:a16="http://schemas.microsoft.com/office/drawing/2014/main" id="{BD4DFCAA-9449-9670-CB47-10FE0B847FEB}"/>
              </a:ext>
            </a:extLst>
          </p:cNvPr>
          <p:cNvSpPr>
            <a:spLocks noChangeArrowheads="1"/>
          </p:cNvSpPr>
          <p:nvPr/>
        </p:nvSpPr>
        <p:spPr bwMode="auto">
          <a:xfrm>
            <a:off x="4651038" y="3982264"/>
            <a:ext cx="2841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Qj</a:t>
            </a:r>
          </a:p>
        </p:txBody>
      </p:sp>
      <p:sp>
        <p:nvSpPr>
          <p:cNvPr id="41" name="Rectangle 39">
            <a:extLst>
              <a:ext uri="{FF2B5EF4-FFF2-40B4-BE49-F238E27FC236}">
                <a16:creationId xmlns:a16="http://schemas.microsoft.com/office/drawing/2014/main" id="{A574BCBB-EA03-6896-0F23-A59312992B9B}"/>
              </a:ext>
            </a:extLst>
          </p:cNvPr>
          <p:cNvSpPr>
            <a:spLocks noChangeArrowheads="1"/>
          </p:cNvSpPr>
          <p:nvPr/>
        </p:nvSpPr>
        <p:spPr bwMode="auto">
          <a:xfrm>
            <a:off x="4935201" y="3982264"/>
            <a:ext cx="284162"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Qk</a:t>
            </a:r>
          </a:p>
        </p:txBody>
      </p:sp>
      <p:sp>
        <p:nvSpPr>
          <p:cNvPr id="42" name="Rectangle 40">
            <a:extLst>
              <a:ext uri="{FF2B5EF4-FFF2-40B4-BE49-F238E27FC236}">
                <a16:creationId xmlns:a16="http://schemas.microsoft.com/office/drawing/2014/main" id="{DB4C2C94-F63C-FA30-15E5-888934637873}"/>
              </a:ext>
            </a:extLst>
          </p:cNvPr>
          <p:cNvSpPr>
            <a:spLocks noChangeArrowheads="1"/>
          </p:cNvSpPr>
          <p:nvPr/>
        </p:nvSpPr>
        <p:spPr bwMode="auto">
          <a:xfrm>
            <a:off x="5219363" y="3982264"/>
            <a:ext cx="512763"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Vj</a:t>
            </a:r>
          </a:p>
        </p:txBody>
      </p:sp>
      <p:sp>
        <p:nvSpPr>
          <p:cNvPr id="43" name="Rectangle 41">
            <a:extLst>
              <a:ext uri="{FF2B5EF4-FFF2-40B4-BE49-F238E27FC236}">
                <a16:creationId xmlns:a16="http://schemas.microsoft.com/office/drawing/2014/main" id="{67F9CD8F-3974-B1C4-616C-75B6912851E1}"/>
              </a:ext>
            </a:extLst>
          </p:cNvPr>
          <p:cNvSpPr>
            <a:spLocks noChangeArrowheads="1"/>
          </p:cNvSpPr>
          <p:nvPr/>
        </p:nvSpPr>
        <p:spPr bwMode="auto">
          <a:xfrm>
            <a:off x="5732126" y="3982264"/>
            <a:ext cx="511175" cy="103188"/>
          </a:xfrm>
          <a:prstGeom prst="rect">
            <a:avLst/>
          </a:prstGeom>
          <a:solidFill>
            <a:srgbClr val="CCFFCC"/>
          </a:solidFill>
          <a:ln w="9525">
            <a:solidFill>
              <a:schemeClr val="tx1"/>
            </a:solidFill>
            <a:miter lim="800000"/>
            <a:headEnd/>
            <a:tailEnd/>
          </a:ln>
          <a:effectLst/>
        </p:spPr>
        <p:txBody>
          <a:bodyPr wrap="none" anchor="ctr"/>
          <a:lstStyle/>
          <a:p>
            <a:pPr algn="ctr"/>
            <a:r>
              <a:rPr lang="en-US" sz="700">
                <a:latin typeface="AUdimat" pitchFamily="2" charset="0"/>
              </a:rPr>
              <a:t>Vk</a:t>
            </a:r>
          </a:p>
        </p:txBody>
      </p:sp>
      <p:sp>
        <p:nvSpPr>
          <p:cNvPr id="44" name="AutoShape 42">
            <a:extLst>
              <a:ext uri="{FF2B5EF4-FFF2-40B4-BE49-F238E27FC236}">
                <a16:creationId xmlns:a16="http://schemas.microsoft.com/office/drawing/2014/main" id="{F2444E38-F845-2712-307A-AAAE47450619}"/>
              </a:ext>
            </a:extLst>
          </p:cNvPr>
          <p:cNvSpPr>
            <a:spLocks noChangeArrowheads="1"/>
          </p:cNvSpPr>
          <p:nvPr/>
        </p:nvSpPr>
        <p:spPr bwMode="auto">
          <a:xfrm>
            <a:off x="4935201" y="4188639"/>
            <a:ext cx="682625" cy="20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sz="1200">
                <a:latin typeface="AUdimat" pitchFamily="2" charset="0"/>
              </a:rPr>
              <a:t>Mult</a:t>
            </a:r>
          </a:p>
        </p:txBody>
      </p:sp>
      <p:sp>
        <p:nvSpPr>
          <p:cNvPr id="45" name="Rectangle 43">
            <a:extLst>
              <a:ext uri="{FF2B5EF4-FFF2-40B4-BE49-F238E27FC236}">
                <a16:creationId xmlns:a16="http://schemas.microsoft.com/office/drawing/2014/main" id="{A8C5D64F-1C58-BA53-1ED3-61F21A9691AA}"/>
              </a:ext>
            </a:extLst>
          </p:cNvPr>
          <p:cNvSpPr>
            <a:spLocks noChangeArrowheads="1"/>
          </p:cNvSpPr>
          <p:nvPr/>
        </p:nvSpPr>
        <p:spPr bwMode="auto">
          <a:xfrm>
            <a:off x="7524413" y="129938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6" name="Rectangle 44">
            <a:extLst>
              <a:ext uri="{FF2B5EF4-FFF2-40B4-BE49-F238E27FC236}">
                <a16:creationId xmlns:a16="http://schemas.microsoft.com/office/drawing/2014/main" id="{F00B6B37-DC02-B330-96BD-9D3C89214B14}"/>
              </a:ext>
            </a:extLst>
          </p:cNvPr>
          <p:cNvSpPr>
            <a:spLocks noChangeArrowheads="1"/>
          </p:cNvSpPr>
          <p:nvPr/>
        </p:nvSpPr>
        <p:spPr bwMode="auto">
          <a:xfrm>
            <a:off x="7524413" y="140257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7" name="Rectangle 45">
            <a:extLst>
              <a:ext uri="{FF2B5EF4-FFF2-40B4-BE49-F238E27FC236}">
                <a16:creationId xmlns:a16="http://schemas.microsoft.com/office/drawing/2014/main" id="{96DFBABF-13CE-4531-A851-F76CB0947BB5}"/>
              </a:ext>
            </a:extLst>
          </p:cNvPr>
          <p:cNvSpPr>
            <a:spLocks noChangeArrowheads="1"/>
          </p:cNvSpPr>
          <p:nvPr/>
        </p:nvSpPr>
        <p:spPr bwMode="auto">
          <a:xfrm>
            <a:off x="7524413" y="150576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8" name="Rectangle 46">
            <a:extLst>
              <a:ext uri="{FF2B5EF4-FFF2-40B4-BE49-F238E27FC236}">
                <a16:creationId xmlns:a16="http://schemas.microsoft.com/office/drawing/2014/main" id="{F8609389-BFF3-852D-88B1-1170B821378C}"/>
              </a:ext>
            </a:extLst>
          </p:cNvPr>
          <p:cNvSpPr>
            <a:spLocks noChangeArrowheads="1"/>
          </p:cNvSpPr>
          <p:nvPr/>
        </p:nvSpPr>
        <p:spPr bwMode="auto">
          <a:xfrm>
            <a:off x="7524413" y="160895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49" name="Rectangle 47">
            <a:extLst>
              <a:ext uri="{FF2B5EF4-FFF2-40B4-BE49-F238E27FC236}">
                <a16:creationId xmlns:a16="http://schemas.microsoft.com/office/drawing/2014/main" id="{A3746158-FBC7-09DF-C06F-10260EC739C9}"/>
              </a:ext>
            </a:extLst>
          </p:cNvPr>
          <p:cNvSpPr>
            <a:spLocks noChangeArrowheads="1"/>
          </p:cNvSpPr>
          <p:nvPr/>
        </p:nvSpPr>
        <p:spPr bwMode="auto">
          <a:xfrm>
            <a:off x="7524413" y="1712139"/>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0" name="Rectangle 48">
            <a:extLst>
              <a:ext uri="{FF2B5EF4-FFF2-40B4-BE49-F238E27FC236}">
                <a16:creationId xmlns:a16="http://schemas.microsoft.com/office/drawing/2014/main" id="{4D141B8E-3068-83DB-4D33-2163C5C9095B}"/>
              </a:ext>
            </a:extLst>
          </p:cNvPr>
          <p:cNvSpPr>
            <a:spLocks noChangeArrowheads="1"/>
          </p:cNvSpPr>
          <p:nvPr/>
        </p:nvSpPr>
        <p:spPr bwMode="auto">
          <a:xfrm>
            <a:off x="7524413" y="1815327"/>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1" name="Rectangle 49">
            <a:extLst>
              <a:ext uri="{FF2B5EF4-FFF2-40B4-BE49-F238E27FC236}">
                <a16:creationId xmlns:a16="http://schemas.microsoft.com/office/drawing/2014/main" id="{D93A83DA-F6AB-CC6E-6845-CC371F39E7E5}"/>
              </a:ext>
            </a:extLst>
          </p:cNvPr>
          <p:cNvSpPr>
            <a:spLocks noChangeArrowheads="1"/>
          </p:cNvSpPr>
          <p:nvPr/>
        </p:nvSpPr>
        <p:spPr bwMode="auto">
          <a:xfrm>
            <a:off x="7524413" y="1918514"/>
            <a:ext cx="511175" cy="103188"/>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2" name="Rectangle 50">
            <a:extLst>
              <a:ext uri="{FF2B5EF4-FFF2-40B4-BE49-F238E27FC236}">
                <a16:creationId xmlns:a16="http://schemas.microsoft.com/office/drawing/2014/main" id="{3614028D-2F94-600B-B6F3-CDE04CC8F5FB}"/>
              </a:ext>
            </a:extLst>
          </p:cNvPr>
          <p:cNvSpPr>
            <a:spLocks noChangeArrowheads="1"/>
          </p:cNvSpPr>
          <p:nvPr/>
        </p:nvSpPr>
        <p:spPr bwMode="auto">
          <a:xfrm>
            <a:off x="7524413" y="2021702"/>
            <a:ext cx="511175" cy="103187"/>
          </a:xfrm>
          <a:prstGeom prst="rect">
            <a:avLst/>
          </a:prstGeom>
          <a:solidFill>
            <a:srgbClr val="CCFFCC"/>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3" name="Text Box 51">
            <a:extLst>
              <a:ext uri="{FF2B5EF4-FFF2-40B4-BE49-F238E27FC236}">
                <a16:creationId xmlns:a16="http://schemas.microsoft.com/office/drawing/2014/main" id="{618FB6C7-3553-AAA7-A4C2-25271C84B78A}"/>
              </a:ext>
            </a:extLst>
          </p:cNvPr>
          <p:cNvSpPr txBox="1">
            <a:spLocks noChangeArrowheads="1"/>
          </p:cNvSpPr>
          <p:nvPr/>
        </p:nvSpPr>
        <p:spPr bwMode="auto">
          <a:xfrm>
            <a:off x="7280840" y="1000549"/>
            <a:ext cx="1327836" cy="276999"/>
          </a:xfrm>
          <a:prstGeom prst="rect">
            <a:avLst/>
          </a:prstGeom>
          <a:noFill/>
          <a:ln w="9525">
            <a:noFill/>
            <a:miter lim="800000"/>
            <a:headEnd/>
            <a:tailEnd/>
          </a:ln>
          <a:effectLst/>
        </p:spPr>
        <p:txBody>
          <a:bodyPr wrap="square">
            <a:spAutoFit/>
          </a:bodyPr>
          <a:lstStyle/>
          <a:p>
            <a:r>
              <a:rPr lang="en-US" sz="1200" dirty="0">
                <a:latin typeface="AUdimat" pitchFamily="2" charset="0"/>
              </a:rPr>
              <a:t>Register File (ARF)</a:t>
            </a:r>
          </a:p>
        </p:txBody>
      </p:sp>
      <p:sp>
        <p:nvSpPr>
          <p:cNvPr id="54" name="Rectangle 52">
            <a:extLst>
              <a:ext uri="{FF2B5EF4-FFF2-40B4-BE49-F238E27FC236}">
                <a16:creationId xmlns:a16="http://schemas.microsoft.com/office/drawing/2014/main" id="{A64295B7-B25F-0E1D-6953-C634FA6DA185}"/>
              </a:ext>
            </a:extLst>
          </p:cNvPr>
          <p:cNvSpPr>
            <a:spLocks noChangeArrowheads="1"/>
          </p:cNvSpPr>
          <p:nvPr/>
        </p:nvSpPr>
        <p:spPr bwMode="auto">
          <a:xfrm>
            <a:off x="5824201" y="129938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5" name="Rectangle 53">
            <a:extLst>
              <a:ext uri="{FF2B5EF4-FFF2-40B4-BE49-F238E27FC236}">
                <a16:creationId xmlns:a16="http://schemas.microsoft.com/office/drawing/2014/main" id="{72CA2289-0AA0-ED3F-13A2-5236BD847975}"/>
              </a:ext>
            </a:extLst>
          </p:cNvPr>
          <p:cNvSpPr>
            <a:spLocks noChangeArrowheads="1"/>
          </p:cNvSpPr>
          <p:nvPr/>
        </p:nvSpPr>
        <p:spPr bwMode="auto">
          <a:xfrm>
            <a:off x="5824201" y="140257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6" name="Rectangle 54">
            <a:extLst>
              <a:ext uri="{FF2B5EF4-FFF2-40B4-BE49-F238E27FC236}">
                <a16:creationId xmlns:a16="http://schemas.microsoft.com/office/drawing/2014/main" id="{A0E154C7-618B-80DA-94AF-3FFA06758E9F}"/>
              </a:ext>
            </a:extLst>
          </p:cNvPr>
          <p:cNvSpPr>
            <a:spLocks noChangeArrowheads="1"/>
          </p:cNvSpPr>
          <p:nvPr/>
        </p:nvSpPr>
        <p:spPr bwMode="auto">
          <a:xfrm>
            <a:off x="5824201" y="150576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7" name="Rectangle 55">
            <a:extLst>
              <a:ext uri="{FF2B5EF4-FFF2-40B4-BE49-F238E27FC236}">
                <a16:creationId xmlns:a16="http://schemas.microsoft.com/office/drawing/2014/main" id="{C65A9298-E0BE-CB45-1960-0C9DEBBCBEFB}"/>
              </a:ext>
            </a:extLst>
          </p:cNvPr>
          <p:cNvSpPr>
            <a:spLocks noChangeArrowheads="1"/>
          </p:cNvSpPr>
          <p:nvPr/>
        </p:nvSpPr>
        <p:spPr bwMode="auto">
          <a:xfrm>
            <a:off x="5824201" y="160895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8" name="Rectangle 56">
            <a:extLst>
              <a:ext uri="{FF2B5EF4-FFF2-40B4-BE49-F238E27FC236}">
                <a16:creationId xmlns:a16="http://schemas.microsoft.com/office/drawing/2014/main" id="{61F7AC8A-EC90-4A3B-B5C0-5AFD2F227C7E}"/>
              </a:ext>
            </a:extLst>
          </p:cNvPr>
          <p:cNvSpPr>
            <a:spLocks noChangeArrowheads="1"/>
          </p:cNvSpPr>
          <p:nvPr/>
        </p:nvSpPr>
        <p:spPr bwMode="auto">
          <a:xfrm>
            <a:off x="5824201" y="1712139"/>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59" name="Rectangle 57">
            <a:extLst>
              <a:ext uri="{FF2B5EF4-FFF2-40B4-BE49-F238E27FC236}">
                <a16:creationId xmlns:a16="http://schemas.microsoft.com/office/drawing/2014/main" id="{9299F3F1-9495-757C-943C-10DF351C46DD}"/>
              </a:ext>
            </a:extLst>
          </p:cNvPr>
          <p:cNvSpPr>
            <a:spLocks noChangeArrowheads="1"/>
          </p:cNvSpPr>
          <p:nvPr/>
        </p:nvSpPr>
        <p:spPr bwMode="auto">
          <a:xfrm>
            <a:off x="5824201" y="1815327"/>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0" name="Rectangle 58">
            <a:extLst>
              <a:ext uri="{FF2B5EF4-FFF2-40B4-BE49-F238E27FC236}">
                <a16:creationId xmlns:a16="http://schemas.microsoft.com/office/drawing/2014/main" id="{2D3EE1F1-B492-B2B8-9C81-5BCF61C8CCE7}"/>
              </a:ext>
            </a:extLst>
          </p:cNvPr>
          <p:cNvSpPr>
            <a:spLocks noChangeArrowheads="1"/>
          </p:cNvSpPr>
          <p:nvPr/>
        </p:nvSpPr>
        <p:spPr bwMode="auto">
          <a:xfrm>
            <a:off x="5824201" y="1918514"/>
            <a:ext cx="284162" cy="103188"/>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1" name="Rectangle 59">
            <a:extLst>
              <a:ext uri="{FF2B5EF4-FFF2-40B4-BE49-F238E27FC236}">
                <a16:creationId xmlns:a16="http://schemas.microsoft.com/office/drawing/2014/main" id="{ED38483A-5697-33E6-9B8A-3121E92F0286}"/>
              </a:ext>
            </a:extLst>
          </p:cNvPr>
          <p:cNvSpPr>
            <a:spLocks noChangeArrowheads="1"/>
          </p:cNvSpPr>
          <p:nvPr/>
        </p:nvSpPr>
        <p:spPr bwMode="auto">
          <a:xfrm>
            <a:off x="5824201" y="2021702"/>
            <a:ext cx="284162" cy="103187"/>
          </a:xfrm>
          <a:prstGeom prst="rect">
            <a:avLst/>
          </a:prstGeom>
          <a:solidFill>
            <a:srgbClr val="FFFF99"/>
          </a:solidFill>
          <a:ln w="9525">
            <a:solidFill>
              <a:schemeClr val="tx1"/>
            </a:solidFill>
            <a:miter lim="800000"/>
            <a:headEnd/>
            <a:tailEnd/>
          </a:ln>
          <a:effectLst/>
        </p:spPr>
        <p:txBody>
          <a:bodyPr wrap="none" anchor="ctr"/>
          <a:lstStyle/>
          <a:p>
            <a:pPr algn="ctr"/>
            <a:endParaRPr lang="en-US" sz="700">
              <a:latin typeface="AUdimat" pitchFamily="2" charset="0"/>
            </a:endParaRPr>
          </a:p>
        </p:txBody>
      </p:sp>
      <p:sp>
        <p:nvSpPr>
          <p:cNvPr id="62" name="Text Box 60">
            <a:extLst>
              <a:ext uri="{FF2B5EF4-FFF2-40B4-BE49-F238E27FC236}">
                <a16:creationId xmlns:a16="http://schemas.microsoft.com/office/drawing/2014/main" id="{C5135FDD-46A2-9F0E-F756-8A1BF6B25DF0}"/>
              </a:ext>
            </a:extLst>
          </p:cNvPr>
          <p:cNvSpPr txBox="1">
            <a:spLocks noChangeArrowheads="1"/>
          </p:cNvSpPr>
          <p:nvPr/>
        </p:nvSpPr>
        <p:spPr bwMode="auto">
          <a:xfrm>
            <a:off x="5709901" y="1077139"/>
            <a:ext cx="393313" cy="276999"/>
          </a:xfrm>
          <a:prstGeom prst="rect">
            <a:avLst/>
          </a:prstGeom>
          <a:noFill/>
          <a:ln w="9525">
            <a:noFill/>
            <a:miter lim="800000"/>
            <a:headEnd/>
            <a:tailEnd/>
          </a:ln>
          <a:effectLst/>
        </p:spPr>
        <p:txBody>
          <a:bodyPr wrap="none">
            <a:spAutoFit/>
          </a:bodyPr>
          <a:lstStyle/>
          <a:p>
            <a:r>
              <a:rPr lang="en-US" sz="1200">
                <a:latin typeface="AUdimat" pitchFamily="2" charset="0"/>
              </a:rPr>
              <a:t>RAT</a:t>
            </a:r>
          </a:p>
        </p:txBody>
      </p:sp>
      <p:sp>
        <p:nvSpPr>
          <p:cNvPr id="63" name="Rectangle 61">
            <a:extLst>
              <a:ext uri="{FF2B5EF4-FFF2-40B4-BE49-F238E27FC236}">
                <a16:creationId xmlns:a16="http://schemas.microsoft.com/office/drawing/2014/main" id="{857186C6-904F-9AB0-7DFB-526552840677}"/>
              </a:ext>
            </a:extLst>
          </p:cNvPr>
          <p:cNvSpPr>
            <a:spLocks noChangeArrowheads="1"/>
          </p:cNvSpPr>
          <p:nvPr/>
        </p:nvSpPr>
        <p:spPr bwMode="auto">
          <a:xfrm>
            <a:off x="7187863" y="24868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2">
            <a:extLst>
              <a:ext uri="{FF2B5EF4-FFF2-40B4-BE49-F238E27FC236}">
                <a16:creationId xmlns:a16="http://schemas.microsoft.com/office/drawing/2014/main" id="{E1CE4818-F43B-2410-F722-948C5377DA0F}"/>
              </a:ext>
            </a:extLst>
          </p:cNvPr>
          <p:cNvSpPr>
            <a:spLocks noChangeArrowheads="1"/>
          </p:cNvSpPr>
          <p:nvPr/>
        </p:nvSpPr>
        <p:spPr bwMode="auto">
          <a:xfrm>
            <a:off x="7414876" y="24868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3">
            <a:extLst>
              <a:ext uri="{FF2B5EF4-FFF2-40B4-BE49-F238E27FC236}">
                <a16:creationId xmlns:a16="http://schemas.microsoft.com/office/drawing/2014/main" id="{245C0F86-87FC-37EF-8E4B-81EB1B7B3124}"/>
              </a:ext>
            </a:extLst>
          </p:cNvPr>
          <p:cNvSpPr>
            <a:spLocks noChangeArrowheads="1"/>
          </p:cNvSpPr>
          <p:nvPr/>
        </p:nvSpPr>
        <p:spPr bwMode="auto">
          <a:xfrm>
            <a:off x="7870488" y="24868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4">
            <a:extLst>
              <a:ext uri="{FF2B5EF4-FFF2-40B4-BE49-F238E27FC236}">
                <a16:creationId xmlns:a16="http://schemas.microsoft.com/office/drawing/2014/main" id="{E6E4F47C-6DCE-CAD3-DF0B-2FA98BF0BB2A}"/>
              </a:ext>
            </a:extLst>
          </p:cNvPr>
          <p:cNvSpPr>
            <a:spLocks noChangeArrowheads="1"/>
          </p:cNvSpPr>
          <p:nvPr/>
        </p:nvSpPr>
        <p:spPr bwMode="auto">
          <a:xfrm>
            <a:off x="8324513" y="24868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5">
            <a:extLst>
              <a:ext uri="{FF2B5EF4-FFF2-40B4-BE49-F238E27FC236}">
                <a16:creationId xmlns:a16="http://schemas.microsoft.com/office/drawing/2014/main" id="{94E08E3B-C20F-092C-6E2A-65450DC9C528}"/>
              </a:ext>
            </a:extLst>
          </p:cNvPr>
          <p:cNvSpPr>
            <a:spLocks noChangeArrowheads="1"/>
          </p:cNvSpPr>
          <p:nvPr/>
        </p:nvSpPr>
        <p:spPr bwMode="auto">
          <a:xfrm>
            <a:off x="7187863" y="25900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6">
            <a:extLst>
              <a:ext uri="{FF2B5EF4-FFF2-40B4-BE49-F238E27FC236}">
                <a16:creationId xmlns:a16="http://schemas.microsoft.com/office/drawing/2014/main" id="{D27C2100-01B7-C6C9-5266-AE20822DA904}"/>
              </a:ext>
            </a:extLst>
          </p:cNvPr>
          <p:cNvSpPr>
            <a:spLocks noChangeArrowheads="1"/>
          </p:cNvSpPr>
          <p:nvPr/>
        </p:nvSpPr>
        <p:spPr bwMode="auto">
          <a:xfrm>
            <a:off x="7414876" y="25900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7">
            <a:extLst>
              <a:ext uri="{FF2B5EF4-FFF2-40B4-BE49-F238E27FC236}">
                <a16:creationId xmlns:a16="http://schemas.microsoft.com/office/drawing/2014/main" id="{91C52C49-D684-1BDA-4E90-471C8E4F4880}"/>
              </a:ext>
            </a:extLst>
          </p:cNvPr>
          <p:cNvSpPr>
            <a:spLocks noChangeArrowheads="1"/>
          </p:cNvSpPr>
          <p:nvPr/>
        </p:nvSpPr>
        <p:spPr bwMode="auto">
          <a:xfrm>
            <a:off x="7870488" y="25900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8">
            <a:extLst>
              <a:ext uri="{FF2B5EF4-FFF2-40B4-BE49-F238E27FC236}">
                <a16:creationId xmlns:a16="http://schemas.microsoft.com/office/drawing/2014/main" id="{95492C92-6F6A-F540-6F23-D188FC459D81}"/>
              </a:ext>
            </a:extLst>
          </p:cNvPr>
          <p:cNvSpPr>
            <a:spLocks noChangeArrowheads="1"/>
          </p:cNvSpPr>
          <p:nvPr/>
        </p:nvSpPr>
        <p:spPr bwMode="auto">
          <a:xfrm>
            <a:off x="8324513" y="25900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Rectangle 69">
            <a:extLst>
              <a:ext uri="{FF2B5EF4-FFF2-40B4-BE49-F238E27FC236}">
                <a16:creationId xmlns:a16="http://schemas.microsoft.com/office/drawing/2014/main" id="{A7F1F862-04B0-D763-E722-3D2FBCF2E195}"/>
              </a:ext>
            </a:extLst>
          </p:cNvPr>
          <p:cNvSpPr>
            <a:spLocks noChangeArrowheads="1"/>
          </p:cNvSpPr>
          <p:nvPr/>
        </p:nvSpPr>
        <p:spPr bwMode="auto">
          <a:xfrm>
            <a:off x="7187863" y="26932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2" name="Rectangle 70">
            <a:extLst>
              <a:ext uri="{FF2B5EF4-FFF2-40B4-BE49-F238E27FC236}">
                <a16:creationId xmlns:a16="http://schemas.microsoft.com/office/drawing/2014/main" id="{CAD07AEB-73AF-C6D3-FE84-6E5DE7996ABC}"/>
              </a:ext>
            </a:extLst>
          </p:cNvPr>
          <p:cNvSpPr>
            <a:spLocks noChangeArrowheads="1"/>
          </p:cNvSpPr>
          <p:nvPr/>
        </p:nvSpPr>
        <p:spPr bwMode="auto">
          <a:xfrm>
            <a:off x="7414876" y="26932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3" name="Rectangle 71">
            <a:extLst>
              <a:ext uri="{FF2B5EF4-FFF2-40B4-BE49-F238E27FC236}">
                <a16:creationId xmlns:a16="http://schemas.microsoft.com/office/drawing/2014/main" id="{9F20ADDC-C8E2-B4A1-512D-C43539D21B97}"/>
              </a:ext>
            </a:extLst>
          </p:cNvPr>
          <p:cNvSpPr>
            <a:spLocks noChangeArrowheads="1"/>
          </p:cNvSpPr>
          <p:nvPr/>
        </p:nvSpPr>
        <p:spPr bwMode="auto">
          <a:xfrm>
            <a:off x="7870488" y="26932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4" name="Rectangle 72">
            <a:extLst>
              <a:ext uri="{FF2B5EF4-FFF2-40B4-BE49-F238E27FC236}">
                <a16:creationId xmlns:a16="http://schemas.microsoft.com/office/drawing/2014/main" id="{1C535F2C-723C-5E86-F752-758815BED458}"/>
              </a:ext>
            </a:extLst>
          </p:cNvPr>
          <p:cNvSpPr>
            <a:spLocks noChangeArrowheads="1"/>
          </p:cNvSpPr>
          <p:nvPr/>
        </p:nvSpPr>
        <p:spPr bwMode="auto">
          <a:xfrm>
            <a:off x="8324513" y="26932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5" name="Rectangle 73">
            <a:extLst>
              <a:ext uri="{FF2B5EF4-FFF2-40B4-BE49-F238E27FC236}">
                <a16:creationId xmlns:a16="http://schemas.microsoft.com/office/drawing/2014/main" id="{0B699571-A3D9-C3D6-7930-F048183DF76C}"/>
              </a:ext>
            </a:extLst>
          </p:cNvPr>
          <p:cNvSpPr>
            <a:spLocks noChangeArrowheads="1"/>
          </p:cNvSpPr>
          <p:nvPr/>
        </p:nvSpPr>
        <p:spPr bwMode="auto">
          <a:xfrm>
            <a:off x="7187863" y="27964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6" name="Rectangle 74">
            <a:extLst>
              <a:ext uri="{FF2B5EF4-FFF2-40B4-BE49-F238E27FC236}">
                <a16:creationId xmlns:a16="http://schemas.microsoft.com/office/drawing/2014/main" id="{81DAAAB4-AF1A-3869-0E26-282E9376A9E6}"/>
              </a:ext>
            </a:extLst>
          </p:cNvPr>
          <p:cNvSpPr>
            <a:spLocks noChangeArrowheads="1"/>
          </p:cNvSpPr>
          <p:nvPr/>
        </p:nvSpPr>
        <p:spPr bwMode="auto">
          <a:xfrm>
            <a:off x="7414876" y="27964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7" name="Rectangle 75">
            <a:extLst>
              <a:ext uri="{FF2B5EF4-FFF2-40B4-BE49-F238E27FC236}">
                <a16:creationId xmlns:a16="http://schemas.microsoft.com/office/drawing/2014/main" id="{7FAFAEA8-8C6D-F0CB-6938-02C7E633CDE2}"/>
              </a:ext>
            </a:extLst>
          </p:cNvPr>
          <p:cNvSpPr>
            <a:spLocks noChangeArrowheads="1"/>
          </p:cNvSpPr>
          <p:nvPr/>
        </p:nvSpPr>
        <p:spPr bwMode="auto">
          <a:xfrm>
            <a:off x="7870488" y="27964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8" name="Rectangle 76">
            <a:extLst>
              <a:ext uri="{FF2B5EF4-FFF2-40B4-BE49-F238E27FC236}">
                <a16:creationId xmlns:a16="http://schemas.microsoft.com/office/drawing/2014/main" id="{14F8BD95-8998-FCFB-F25D-1D1D83401A93}"/>
              </a:ext>
            </a:extLst>
          </p:cNvPr>
          <p:cNvSpPr>
            <a:spLocks noChangeArrowheads="1"/>
          </p:cNvSpPr>
          <p:nvPr/>
        </p:nvSpPr>
        <p:spPr bwMode="auto">
          <a:xfrm>
            <a:off x="8324513" y="27964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9" name="Rectangle 77">
            <a:extLst>
              <a:ext uri="{FF2B5EF4-FFF2-40B4-BE49-F238E27FC236}">
                <a16:creationId xmlns:a16="http://schemas.microsoft.com/office/drawing/2014/main" id="{C517D680-D91D-58A1-0E5A-5E6667D54C0A}"/>
              </a:ext>
            </a:extLst>
          </p:cNvPr>
          <p:cNvSpPr>
            <a:spLocks noChangeArrowheads="1"/>
          </p:cNvSpPr>
          <p:nvPr/>
        </p:nvSpPr>
        <p:spPr bwMode="auto">
          <a:xfrm>
            <a:off x="7187863" y="28995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0" name="Rectangle 78">
            <a:extLst>
              <a:ext uri="{FF2B5EF4-FFF2-40B4-BE49-F238E27FC236}">
                <a16:creationId xmlns:a16="http://schemas.microsoft.com/office/drawing/2014/main" id="{4030A191-C6C3-D080-6FC9-B1E18596AA41}"/>
              </a:ext>
            </a:extLst>
          </p:cNvPr>
          <p:cNvSpPr>
            <a:spLocks noChangeArrowheads="1"/>
          </p:cNvSpPr>
          <p:nvPr/>
        </p:nvSpPr>
        <p:spPr bwMode="auto">
          <a:xfrm>
            <a:off x="7414876" y="28995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1" name="Rectangle 79">
            <a:extLst>
              <a:ext uri="{FF2B5EF4-FFF2-40B4-BE49-F238E27FC236}">
                <a16:creationId xmlns:a16="http://schemas.microsoft.com/office/drawing/2014/main" id="{C49110A2-DAA2-FE0F-5590-4B33D10557E4}"/>
              </a:ext>
            </a:extLst>
          </p:cNvPr>
          <p:cNvSpPr>
            <a:spLocks noChangeArrowheads="1"/>
          </p:cNvSpPr>
          <p:nvPr/>
        </p:nvSpPr>
        <p:spPr bwMode="auto">
          <a:xfrm>
            <a:off x="7870488" y="28995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2" name="Rectangle 80">
            <a:extLst>
              <a:ext uri="{FF2B5EF4-FFF2-40B4-BE49-F238E27FC236}">
                <a16:creationId xmlns:a16="http://schemas.microsoft.com/office/drawing/2014/main" id="{D69212D6-69D4-D672-6070-0E5E4A993AC9}"/>
              </a:ext>
            </a:extLst>
          </p:cNvPr>
          <p:cNvSpPr>
            <a:spLocks noChangeArrowheads="1"/>
          </p:cNvSpPr>
          <p:nvPr/>
        </p:nvSpPr>
        <p:spPr bwMode="auto">
          <a:xfrm>
            <a:off x="8324513" y="28995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3" name="Rectangle 81">
            <a:extLst>
              <a:ext uri="{FF2B5EF4-FFF2-40B4-BE49-F238E27FC236}">
                <a16:creationId xmlns:a16="http://schemas.microsoft.com/office/drawing/2014/main" id="{A0768741-2EB4-201A-30F6-8C5B1941A14B}"/>
              </a:ext>
            </a:extLst>
          </p:cNvPr>
          <p:cNvSpPr>
            <a:spLocks noChangeArrowheads="1"/>
          </p:cNvSpPr>
          <p:nvPr/>
        </p:nvSpPr>
        <p:spPr bwMode="auto">
          <a:xfrm>
            <a:off x="7187863" y="30027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4" name="Rectangle 82">
            <a:extLst>
              <a:ext uri="{FF2B5EF4-FFF2-40B4-BE49-F238E27FC236}">
                <a16:creationId xmlns:a16="http://schemas.microsoft.com/office/drawing/2014/main" id="{DD111914-C3F2-CD65-9833-ABC2B12483F4}"/>
              </a:ext>
            </a:extLst>
          </p:cNvPr>
          <p:cNvSpPr>
            <a:spLocks noChangeArrowheads="1"/>
          </p:cNvSpPr>
          <p:nvPr/>
        </p:nvSpPr>
        <p:spPr bwMode="auto">
          <a:xfrm>
            <a:off x="7414876" y="30027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5" name="Rectangle 83">
            <a:extLst>
              <a:ext uri="{FF2B5EF4-FFF2-40B4-BE49-F238E27FC236}">
                <a16:creationId xmlns:a16="http://schemas.microsoft.com/office/drawing/2014/main" id="{D38FB154-8233-823A-0533-936D77E89B5F}"/>
              </a:ext>
            </a:extLst>
          </p:cNvPr>
          <p:cNvSpPr>
            <a:spLocks noChangeArrowheads="1"/>
          </p:cNvSpPr>
          <p:nvPr/>
        </p:nvSpPr>
        <p:spPr bwMode="auto">
          <a:xfrm>
            <a:off x="7870488" y="30027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6" name="Rectangle 84">
            <a:extLst>
              <a:ext uri="{FF2B5EF4-FFF2-40B4-BE49-F238E27FC236}">
                <a16:creationId xmlns:a16="http://schemas.microsoft.com/office/drawing/2014/main" id="{853021C7-133C-7712-D148-0875EF1E4524}"/>
              </a:ext>
            </a:extLst>
          </p:cNvPr>
          <p:cNvSpPr>
            <a:spLocks noChangeArrowheads="1"/>
          </p:cNvSpPr>
          <p:nvPr/>
        </p:nvSpPr>
        <p:spPr bwMode="auto">
          <a:xfrm>
            <a:off x="8324513" y="30027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7" name="Rectangle 85">
            <a:extLst>
              <a:ext uri="{FF2B5EF4-FFF2-40B4-BE49-F238E27FC236}">
                <a16:creationId xmlns:a16="http://schemas.microsoft.com/office/drawing/2014/main" id="{11A06D5B-962A-D298-524E-C512D90639C5}"/>
              </a:ext>
            </a:extLst>
          </p:cNvPr>
          <p:cNvSpPr>
            <a:spLocks noChangeArrowheads="1"/>
          </p:cNvSpPr>
          <p:nvPr/>
        </p:nvSpPr>
        <p:spPr bwMode="auto">
          <a:xfrm>
            <a:off x="7187863" y="31059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8" name="Rectangle 86">
            <a:extLst>
              <a:ext uri="{FF2B5EF4-FFF2-40B4-BE49-F238E27FC236}">
                <a16:creationId xmlns:a16="http://schemas.microsoft.com/office/drawing/2014/main" id="{2D247957-7A8C-16FE-CEA0-C07735FF60CB}"/>
              </a:ext>
            </a:extLst>
          </p:cNvPr>
          <p:cNvSpPr>
            <a:spLocks noChangeArrowheads="1"/>
          </p:cNvSpPr>
          <p:nvPr/>
        </p:nvSpPr>
        <p:spPr bwMode="auto">
          <a:xfrm>
            <a:off x="7414876" y="31059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9" name="Rectangle 87">
            <a:extLst>
              <a:ext uri="{FF2B5EF4-FFF2-40B4-BE49-F238E27FC236}">
                <a16:creationId xmlns:a16="http://schemas.microsoft.com/office/drawing/2014/main" id="{D990EBDE-5AA1-CC02-A82C-60A990772828}"/>
              </a:ext>
            </a:extLst>
          </p:cNvPr>
          <p:cNvSpPr>
            <a:spLocks noChangeArrowheads="1"/>
          </p:cNvSpPr>
          <p:nvPr/>
        </p:nvSpPr>
        <p:spPr bwMode="auto">
          <a:xfrm>
            <a:off x="7870488" y="31059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0" name="Rectangle 88">
            <a:extLst>
              <a:ext uri="{FF2B5EF4-FFF2-40B4-BE49-F238E27FC236}">
                <a16:creationId xmlns:a16="http://schemas.microsoft.com/office/drawing/2014/main" id="{2B46DB90-44A4-81B7-16D4-28CBADFD64F7}"/>
              </a:ext>
            </a:extLst>
          </p:cNvPr>
          <p:cNvSpPr>
            <a:spLocks noChangeArrowheads="1"/>
          </p:cNvSpPr>
          <p:nvPr/>
        </p:nvSpPr>
        <p:spPr bwMode="auto">
          <a:xfrm>
            <a:off x="8324513" y="31059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1" name="Rectangle 89">
            <a:extLst>
              <a:ext uri="{FF2B5EF4-FFF2-40B4-BE49-F238E27FC236}">
                <a16:creationId xmlns:a16="http://schemas.microsoft.com/office/drawing/2014/main" id="{8A006798-00D7-2603-8AC7-24A928AFDD7E}"/>
              </a:ext>
            </a:extLst>
          </p:cNvPr>
          <p:cNvSpPr>
            <a:spLocks noChangeArrowheads="1"/>
          </p:cNvSpPr>
          <p:nvPr/>
        </p:nvSpPr>
        <p:spPr bwMode="auto">
          <a:xfrm>
            <a:off x="7187863" y="320915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2" name="Rectangle 90">
            <a:extLst>
              <a:ext uri="{FF2B5EF4-FFF2-40B4-BE49-F238E27FC236}">
                <a16:creationId xmlns:a16="http://schemas.microsoft.com/office/drawing/2014/main" id="{BEE08882-A3D2-675B-0386-BDEE4291142A}"/>
              </a:ext>
            </a:extLst>
          </p:cNvPr>
          <p:cNvSpPr>
            <a:spLocks noChangeArrowheads="1"/>
          </p:cNvSpPr>
          <p:nvPr/>
        </p:nvSpPr>
        <p:spPr bwMode="auto">
          <a:xfrm>
            <a:off x="7414876" y="320915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3" name="Rectangle 91">
            <a:extLst>
              <a:ext uri="{FF2B5EF4-FFF2-40B4-BE49-F238E27FC236}">
                <a16:creationId xmlns:a16="http://schemas.microsoft.com/office/drawing/2014/main" id="{C5E4D871-45A4-18F6-9B77-0CC32783AF0D}"/>
              </a:ext>
            </a:extLst>
          </p:cNvPr>
          <p:cNvSpPr>
            <a:spLocks noChangeArrowheads="1"/>
          </p:cNvSpPr>
          <p:nvPr/>
        </p:nvSpPr>
        <p:spPr bwMode="auto">
          <a:xfrm>
            <a:off x="7870488" y="320915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4" name="Rectangle 92">
            <a:extLst>
              <a:ext uri="{FF2B5EF4-FFF2-40B4-BE49-F238E27FC236}">
                <a16:creationId xmlns:a16="http://schemas.microsoft.com/office/drawing/2014/main" id="{36B95035-6F5E-37DA-0C7C-0879B78945B3}"/>
              </a:ext>
            </a:extLst>
          </p:cNvPr>
          <p:cNvSpPr>
            <a:spLocks noChangeArrowheads="1"/>
          </p:cNvSpPr>
          <p:nvPr/>
        </p:nvSpPr>
        <p:spPr bwMode="auto">
          <a:xfrm>
            <a:off x="8324513" y="320915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5" name="Rectangle 93">
            <a:extLst>
              <a:ext uri="{FF2B5EF4-FFF2-40B4-BE49-F238E27FC236}">
                <a16:creationId xmlns:a16="http://schemas.microsoft.com/office/drawing/2014/main" id="{C747D4AB-1CBF-EC5B-F024-D96247BD8FC3}"/>
              </a:ext>
            </a:extLst>
          </p:cNvPr>
          <p:cNvSpPr>
            <a:spLocks noChangeArrowheads="1"/>
          </p:cNvSpPr>
          <p:nvPr/>
        </p:nvSpPr>
        <p:spPr bwMode="auto">
          <a:xfrm>
            <a:off x="7187863" y="331233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6" name="Rectangle 94">
            <a:extLst>
              <a:ext uri="{FF2B5EF4-FFF2-40B4-BE49-F238E27FC236}">
                <a16:creationId xmlns:a16="http://schemas.microsoft.com/office/drawing/2014/main" id="{1B071DE7-DD2D-1850-DCC4-E3B6AB22F54E}"/>
              </a:ext>
            </a:extLst>
          </p:cNvPr>
          <p:cNvSpPr>
            <a:spLocks noChangeArrowheads="1"/>
          </p:cNvSpPr>
          <p:nvPr/>
        </p:nvSpPr>
        <p:spPr bwMode="auto">
          <a:xfrm>
            <a:off x="7414876" y="331233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7" name="Rectangle 95">
            <a:extLst>
              <a:ext uri="{FF2B5EF4-FFF2-40B4-BE49-F238E27FC236}">
                <a16:creationId xmlns:a16="http://schemas.microsoft.com/office/drawing/2014/main" id="{8D5F5967-1774-2FAF-BA32-4194156D6550}"/>
              </a:ext>
            </a:extLst>
          </p:cNvPr>
          <p:cNvSpPr>
            <a:spLocks noChangeArrowheads="1"/>
          </p:cNvSpPr>
          <p:nvPr/>
        </p:nvSpPr>
        <p:spPr bwMode="auto">
          <a:xfrm>
            <a:off x="7870488" y="331233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8" name="Rectangle 96">
            <a:extLst>
              <a:ext uri="{FF2B5EF4-FFF2-40B4-BE49-F238E27FC236}">
                <a16:creationId xmlns:a16="http://schemas.microsoft.com/office/drawing/2014/main" id="{E12C9FDD-10D8-FFB0-C421-71F7908EF75F}"/>
              </a:ext>
            </a:extLst>
          </p:cNvPr>
          <p:cNvSpPr>
            <a:spLocks noChangeArrowheads="1"/>
          </p:cNvSpPr>
          <p:nvPr/>
        </p:nvSpPr>
        <p:spPr bwMode="auto">
          <a:xfrm>
            <a:off x="8324513" y="331233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9" name="Rectangle 97">
            <a:extLst>
              <a:ext uri="{FF2B5EF4-FFF2-40B4-BE49-F238E27FC236}">
                <a16:creationId xmlns:a16="http://schemas.microsoft.com/office/drawing/2014/main" id="{76802396-3A67-6E86-3CC0-5C29A83F40AB}"/>
              </a:ext>
            </a:extLst>
          </p:cNvPr>
          <p:cNvSpPr>
            <a:spLocks noChangeArrowheads="1"/>
          </p:cNvSpPr>
          <p:nvPr/>
        </p:nvSpPr>
        <p:spPr bwMode="auto">
          <a:xfrm>
            <a:off x="7187863" y="341552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0" name="Rectangle 98">
            <a:extLst>
              <a:ext uri="{FF2B5EF4-FFF2-40B4-BE49-F238E27FC236}">
                <a16:creationId xmlns:a16="http://schemas.microsoft.com/office/drawing/2014/main" id="{4B340FB6-1C7E-56C2-28AB-8DB8D5F55272}"/>
              </a:ext>
            </a:extLst>
          </p:cNvPr>
          <p:cNvSpPr>
            <a:spLocks noChangeArrowheads="1"/>
          </p:cNvSpPr>
          <p:nvPr/>
        </p:nvSpPr>
        <p:spPr bwMode="auto">
          <a:xfrm>
            <a:off x="7414876" y="341552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1" name="Rectangle 99">
            <a:extLst>
              <a:ext uri="{FF2B5EF4-FFF2-40B4-BE49-F238E27FC236}">
                <a16:creationId xmlns:a16="http://schemas.microsoft.com/office/drawing/2014/main" id="{4F81735F-C14D-A685-CE9B-0E6890E0E7DC}"/>
              </a:ext>
            </a:extLst>
          </p:cNvPr>
          <p:cNvSpPr>
            <a:spLocks noChangeArrowheads="1"/>
          </p:cNvSpPr>
          <p:nvPr/>
        </p:nvSpPr>
        <p:spPr bwMode="auto">
          <a:xfrm>
            <a:off x="7870488" y="341552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2" name="Rectangle 100">
            <a:extLst>
              <a:ext uri="{FF2B5EF4-FFF2-40B4-BE49-F238E27FC236}">
                <a16:creationId xmlns:a16="http://schemas.microsoft.com/office/drawing/2014/main" id="{76E37E13-F30B-E2C0-0269-EFE94216F5FB}"/>
              </a:ext>
            </a:extLst>
          </p:cNvPr>
          <p:cNvSpPr>
            <a:spLocks noChangeArrowheads="1"/>
          </p:cNvSpPr>
          <p:nvPr/>
        </p:nvSpPr>
        <p:spPr bwMode="auto">
          <a:xfrm>
            <a:off x="8324513" y="341552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3" name="Rectangle 101">
            <a:extLst>
              <a:ext uri="{FF2B5EF4-FFF2-40B4-BE49-F238E27FC236}">
                <a16:creationId xmlns:a16="http://schemas.microsoft.com/office/drawing/2014/main" id="{F76D0D92-453A-BDAD-34A2-943E4149E76A}"/>
              </a:ext>
            </a:extLst>
          </p:cNvPr>
          <p:cNvSpPr>
            <a:spLocks noChangeArrowheads="1"/>
          </p:cNvSpPr>
          <p:nvPr/>
        </p:nvSpPr>
        <p:spPr bwMode="auto">
          <a:xfrm>
            <a:off x="7187863" y="351871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4" name="Rectangle 102">
            <a:extLst>
              <a:ext uri="{FF2B5EF4-FFF2-40B4-BE49-F238E27FC236}">
                <a16:creationId xmlns:a16="http://schemas.microsoft.com/office/drawing/2014/main" id="{3C8651CF-5448-A264-DE2D-AAE28B4D93BD}"/>
              </a:ext>
            </a:extLst>
          </p:cNvPr>
          <p:cNvSpPr>
            <a:spLocks noChangeArrowheads="1"/>
          </p:cNvSpPr>
          <p:nvPr/>
        </p:nvSpPr>
        <p:spPr bwMode="auto">
          <a:xfrm>
            <a:off x="7414876" y="351871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5" name="Rectangle 103">
            <a:extLst>
              <a:ext uri="{FF2B5EF4-FFF2-40B4-BE49-F238E27FC236}">
                <a16:creationId xmlns:a16="http://schemas.microsoft.com/office/drawing/2014/main" id="{BFB432B7-0079-1111-7C21-870232117050}"/>
              </a:ext>
            </a:extLst>
          </p:cNvPr>
          <p:cNvSpPr>
            <a:spLocks noChangeArrowheads="1"/>
          </p:cNvSpPr>
          <p:nvPr/>
        </p:nvSpPr>
        <p:spPr bwMode="auto">
          <a:xfrm>
            <a:off x="7870488" y="351871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6" name="Rectangle 104">
            <a:extLst>
              <a:ext uri="{FF2B5EF4-FFF2-40B4-BE49-F238E27FC236}">
                <a16:creationId xmlns:a16="http://schemas.microsoft.com/office/drawing/2014/main" id="{500F4C03-6689-F41E-4CCB-5E7A5EDC770F}"/>
              </a:ext>
            </a:extLst>
          </p:cNvPr>
          <p:cNvSpPr>
            <a:spLocks noChangeArrowheads="1"/>
          </p:cNvSpPr>
          <p:nvPr/>
        </p:nvSpPr>
        <p:spPr bwMode="auto">
          <a:xfrm>
            <a:off x="8324513" y="351871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7" name="Rectangle 105">
            <a:extLst>
              <a:ext uri="{FF2B5EF4-FFF2-40B4-BE49-F238E27FC236}">
                <a16:creationId xmlns:a16="http://schemas.microsoft.com/office/drawing/2014/main" id="{F2AC639F-46F0-C1A5-41E2-96C76CD93A59}"/>
              </a:ext>
            </a:extLst>
          </p:cNvPr>
          <p:cNvSpPr>
            <a:spLocks noChangeArrowheads="1"/>
          </p:cNvSpPr>
          <p:nvPr/>
        </p:nvSpPr>
        <p:spPr bwMode="auto">
          <a:xfrm>
            <a:off x="7187863" y="3621902"/>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8" name="Rectangle 106">
            <a:extLst>
              <a:ext uri="{FF2B5EF4-FFF2-40B4-BE49-F238E27FC236}">
                <a16:creationId xmlns:a16="http://schemas.microsoft.com/office/drawing/2014/main" id="{381BA027-866E-F8E4-423B-6275DCA45DFD}"/>
              </a:ext>
            </a:extLst>
          </p:cNvPr>
          <p:cNvSpPr>
            <a:spLocks noChangeArrowheads="1"/>
          </p:cNvSpPr>
          <p:nvPr/>
        </p:nvSpPr>
        <p:spPr bwMode="auto">
          <a:xfrm>
            <a:off x="7414876" y="3621902"/>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9" name="Rectangle 107">
            <a:extLst>
              <a:ext uri="{FF2B5EF4-FFF2-40B4-BE49-F238E27FC236}">
                <a16:creationId xmlns:a16="http://schemas.microsoft.com/office/drawing/2014/main" id="{BD119F68-1EBD-F28B-D64B-2424808D7D01}"/>
              </a:ext>
            </a:extLst>
          </p:cNvPr>
          <p:cNvSpPr>
            <a:spLocks noChangeArrowheads="1"/>
          </p:cNvSpPr>
          <p:nvPr/>
        </p:nvSpPr>
        <p:spPr bwMode="auto">
          <a:xfrm>
            <a:off x="7870488" y="3621902"/>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0" name="Rectangle 108">
            <a:extLst>
              <a:ext uri="{FF2B5EF4-FFF2-40B4-BE49-F238E27FC236}">
                <a16:creationId xmlns:a16="http://schemas.microsoft.com/office/drawing/2014/main" id="{3B9F846F-E4D2-A434-E1CC-C62DD5E29EA1}"/>
              </a:ext>
            </a:extLst>
          </p:cNvPr>
          <p:cNvSpPr>
            <a:spLocks noChangeArrowheads="1"/>
          </p:cNvSpPr>
          <p:nvPr/>
        </p:nvSpPr>
        <p:spPr bwMode="auto">
          <a:xfrm>
            <a:off x="8324513" y="3621902"/>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1" name="Rectangle 109">
            <a:extLst>
              <a:ext uri="{FF2B5EF4-FFF2-40B4-BE49-F238E27FC236}">
                <a16:creationId xmlns:a16="http://schemas.microsoft.com/office/drawing/2014/main" id="{BC73C623-0C03-ED42-05BD-4F6A0159B68E}"/>
              </a:ext>
            </a:extLst>
          </p:cNvPr>
          <p:cNvSpPr>
            <a:spLocks noChangeArrowheads="1"/>
          </p:cNvSpPr>
          <p:nvPr/>
        </p:nvSpPr>
        <p:spPr bwMode="auto">
          <a:xfrm>
            <a:off x="7187863" y="3725089"/>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2" name="Rectangle 110">
            <a:extLst>
              <a:ext uri="{FF2B5EF4-FFF2-40B4-BE49-F238E27FC236}">
                <a16:creationId xmlns:a16="http://schemas.microsoft.com/office/drawing/2014/main" id="{E6E6B2FA-B15F-CD5B-6A52-B4F0F97F03B2}"/>
              </a:ext>
            </a:extLst>
          </p:cNvPr>
          <p:cNvSpPr>
            <a:spLocks noChangeArrowheads="1"/>
          </p:cNvSpPr>
          <p:nvPr/>
        </p:nvSpPr>
        <p:spPr bwMode="auto">
          <a:xfrm>
            <a:off x="7414876" y="3725089"/>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3" name="Rectangle 111">
            <a:extLst>
              <a:ext uri="{FF2B5EF4-FFF2-40B4-BE49-F238E27FC236}">
                <a16:creationId xmlns:a16="http://schemas.microsoft.com/office/drawing/2014/main" id="{40F8659D-CD4F-D34C-EACC-E9746C012FFB}"/>
              </a:ext>
            </a:extLst>
          </p:cNvPr>
          <p:cNvSpPr>
            <a:spLocks noChangeArrowheads="1"/>
          </p:cNvSpPr>
          <p:nvPr/>
        </p:nvSpPr>
        <p:spPr bwMode="auto">
          <a:xfrm>
            <a:off x="7870488" y="3725089"/>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4" name="Rectangle 112">
            <a:extLst>
              <a:ext uri="{FF2B5EF4-FFF2-40B4-BE49-F238E27FC236}">
                <a16:creationId xmlns:a16="http://schemas.microsoft.com/office/drawing/2014/main" id="{180EBCFC-1382-05C5-12BF-F4902BABAF0C}"/>
              </a:ext>
            </a:extLst>
          </p:cNvPr>
          <p:cNvSpPr>
            <a:spLocks noChangeArrowheads="1"/>
          </p:cNvSpPr>
          <p:nvPr/>
        </p:nvSpPr>
        <p:spPr bwMode="auto">
          <a:xfrm>
            <a:off x="8324513" y="3725089"/>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5" name="Rectangle 113">
            <a:extLst>
              <a:ext uri="{FF2B5EF4-FFF2-40B4-BE49-F238E27FC236}">
                <a16:creationId xmlns:a16="http://schemas.microsoft.com/office/drawing/2014/main" id="{2974E703-818E-E96B-2305-5B59F4F3F7DE}"/>
              </a:ext>
            </a:extLst>
          </p:cNvPr>
          <p:cNvSpPr>
            <a:spLocks noChangeArrowheads="1"/>
          </p:cNvSpPr>
          <p:nvPr/>
        </p:nvSpPr>
        <p:spPr bwMode="auto">
          <a:xfrm>
            <a:off x="7187863" y="3828277"/>
            <a:ext cx="227013"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6" name="Rectangle 114">
            <a:extLst>
              <a:ext uri="{FF2B5EF4-FFF2-40B4-BE49-F238E27FC236}">
                <a16:creationId xmlns:a16="http://schemas.microsoft.com/office/drawing/2014/main" id="{D3772FA6-DE4B-61CE-B8E6-73AFAFD007C4}"/>
              </a:ext>
            </a:extLst>
          </p:cNvPr>
          <p:cNvSpPr>
            <a:spLocks noChangeArrowheads="1"/>
          </p:cNvSpPr>
          <p:nvPr/>
        </p:nvSpPr>
        <p:spPr bwMode="auto">
          <a:xfrm>
            <a:off x="7414876" y="3828277"/>
            <a:ext cx="455612"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7" name="Rectangle 115">
            <a:extLst>
              <a:ext uri="{FF2B5EF4-FFF2-40B4-BE49-F238E27FC236}">
                <a16:creationId xmlns:a16="http://schemas.microsoft.com/office/drawing/2014/main" id="{DF3C4C72-8B04-AAE0-CBAC-C245E690FDC3}"/>
              </a:ext>
            </a:extLst>
          </p:cNvPr>
          <p:cNvSpPr>
            <a:spLocks noChangeArrowheads="1"/>
          </p:cNvSpPr>
          <p:nvPr/>
        </p:nvSpPr>
        <p:spPr bwMode="auto">
          <a:xfrm>
            <a:off x="7870488" y="3828277"/>
            <a:ext cx="454025"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8" name="Rectangle 116">
            <a:extLst>
              <a:ext uri="{FF2B5EF4-FFF2-40B4-BE49-F238E27FC236}">
                <a16:creationId xmlns:a16="http://schemas.microsoft.com/office/drawing/2014/main" id="{0EB3F7B0-364B-5FB5-2F09-12E54C86CE9F}"/>
              </a:ext>
            </a:extLst>
          </p:cNvPr>
          <p:cNvSpPr>
            <a:spLocks noChangeArrowheads="1"/>
          </p:cNvSpPr>
          <p:nvPr/>
        </p:nvSpPr>
        <p:spPr bwMode="auto">
          <a:xfrm>
            <a:off x="8324513" y="3828277"/>
            <a:ext cx="171450" cy="103187"/>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9" name="Rectangle 117">
            <a:extLst>
              <a:ext uri="{FF2B5EF4-FFF2-40B4-BE49-F238E27FC236}">
                <a16:creationId xmlns:a16="http://schemas.microsoft.com/office/drawing/2014/main" id="{482C57CB-0715-1B57-D889-3D4442D2BF88}"/>
              </a:ext>
            </a:extLst>
          </p:cNvPr>
          <p:cNvSpPr>
            <a:spLocks noChangeArrowheads="1"/>
          </p:cNvSpPr>
          <p:nvPr/>
        </p:nvSpPr>
        <p:spPr bwMode="auto">
          <a:xfrm>
            <a:off x="7187863" y="3931464"/>
            <a:ext cx="227013"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0" name="Rectangle 118">
            <a:extLst>
              <a:ext uri="{FF2B5EF4-FFF2-40B4-BE49-F238E27FC236}">
                <a16:creationId xmlns:a16="http://schemas.microsoft.com/office/drawing/2014/main" id="{87A216EF-AFCB-E599-673D-8D8992630E35}"/>
              </a:ext>
            </a:extLst>
          </p:cNvPr>
          <p:cNvSpPr>
            <a:spLocks noChangeArrowheads="1"/>
          </p:cNvSpPr>
          <p:nvPr/>
        </p:nvSpPr>
        <p:spPr bwMode="auto">
          <a:xfrm>
            <a:off x="7414876" y="3931464"/>
            <a:ext cx="455612"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1" name="Rectangle 119">
            <a:extLst>
              <a:ext uri="{FF2B5EF4-FFF2-40B4-BE49-F238E27FC236}">
                <a16:creationId xmlns:a16="http://schemas.microsoft.com/office/drawing/2014/main" id="{8744D8B9-6752-C15D-C515-61F29C1FB388}"/>
              </a:ext>
            </a:extLst>
          </p:cNvPr>
          <p:cNvSpPr>
            <a:spLocks noChangeArrowheads="1"/>
          </p:cNvSpPr>
          <p:nvPr/>
        </p:nvSpPr>
        <p:spPr bwMode="auto">
          <a:xfrm>
            <a:off x="7870488" y="3931464"/>
            <a:ext cx="454025"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2" name="Rectangle 120">
            <a:extLst>
              <a:ext uri="{FF2B5EF4-FFF2-40B4-BE49-F238E27FC236}">
                <a16:creationId xmlns:a16="http://schemas.microsoft.com/office/drawing/2014/main" id="{CA16C751-2227-38CF-30BB-809B132AFBEF}"/>
              </a:ext>
            </a:extLst>
          </p:cNvPr>
          <p:cNvSpPr>
            <a:spLocks noChangeArrowheads="1"/>
          </p:cNvSpPr>
          <p:nvPr/>
        </p:nvSpPr>
        <p:spPr bwMode="auto">
          <a:xfrm>
            <a:off x="8324513" y="3931464"/>
            <a:ext cx="171450" cy="103188"/>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3" name="Rectangle 121">
            <a:extLst>
              <a:ext uri="{FF2B5EF4-FFF2-40B4-BE49-F238E27FC236}">
                <a16:creationId xmlns:a16="http://schemas.microsoft.com/office/drawing/2014/main" id="{FE8CE632-CDDD-03CD-AE8D-2B6BB045E176}"/>
              </a:ext>
            </a:extLst>
          </p:cNvPr>
          <p:cNvSpPr>
            <a:spLocks noChangeArrowheads="1"/>
          </p:cNvSpPr>
          <p:nvPr/>
        </p:nvSpPr>
        <p:spPr bwMode="auto">
          <a:xfrm>
            <a:off x="7187863" y="4034652"/>
            <a:ext cx="227013"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type</a:t>
            </a:r>
          </a:p>
        </p:txBody>
      </p:sp>
      <p:sp>
        <p:nvSpPr>
          <p:cNvPr id="124" name="Rectangle 122">
            <a:extLst>
              <a:ext uri="{FF2B5EF4-FFF2-40B4-BE49-F238E27FC236}">
                <a16:creationId xmlns:a16="http://schemas.microsoft.com/office/drawing/2014/main" id="{C459B0B7-3728-2C01-947A-6CB803F0065D}"/>
              </a:ext>
            </a:extLst>
          </p:cNvPr>
          <p:cNvSpPr>
            <a:spLocks noChangeArrowheads="1"/>
          </p:cNvSpPr>
          <p:nvPr/>
        </p:nvSpPr>
        <p:spPr bwMode="auto">
          <a:xfrm>
            <a:off x="7414876" y="4034652"/>
            <a:ext cx="455612"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dest</a:t>
            </a:r>
          </a:p>
        </p:txBody>
      </p:sp>
      <p:sp>
        <p:nvSpPr>
          <p:cNvPr id="125" name="Rectangle 123">
            <a:extLst>
              <a:ext uri="{FF2B5EF4-FFF2-40B4-BE49-F238E27FC236}">
                <a16:creationId xmlns:a16="http://schemas.microsoft.com/office/drawing/2014/main" id="{FA9B4DF7-CA2F-4766-A883-ECE516144764}"/>
              </a:ext>
            </a:extLst>
          </p:cNvPr>
          <p:cNvSpPr>
            <a:spLocks noChangeArrowheads="1"/>
          </p:cNvSpPr>
          <p:nvPr/>
        </p:nvSpPr>
        <p:spPr bwMode="auto">
          <a:xfrm>
            <a:off x="7870488" y="4034652"/>
            <a:ext cx="454025"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value</a:t>
            </a:r>
          </a:p>
        </p:txBody>
      </p:sp>
      <p:sp>
        <p:nvSpPr>
          <p:cNvPr id="126" name="Rectangle 124">
            <a:extLst>
              <a:ext uri="{FF2B5EF4-FFF2-40B4-BE49-F238E27FC236}">
                <a16:creationId xmlns:a16="http://schemas.microsoft.com/office/drawing/2014/main" id="{109862DE-6E23-4D2C-D5D6-2A58FDA78B5F}"/>
              </a:ext>
            </a:extLst>
          </p:cNvPr>
          <p:cNvSpPr>
            <a:spLocks noChangeArrowheads="1"/>
          </p:cNvSpPr>
          <p:nvPr/>
        </p:nvSpPr>
        <p:spPr bwMode="auto">
          <a:xfrm>
            <a:off x="8324513" y="4034652"/>
            <a:ext cx="171450" cy="103187"/>
          </a:xfrm>
          <a:prstGeom prst="rect">
            <a:avLst/>
          </a:prstGeom>
          <a:solidFill>
            <a:srgbClr val="FFCC99"/>
          </a:solidFill>
          <a:ln w="9525">
            <a:solidFill>
              <a:schemeClr val="tx1"/>
            </a:solidFill>
            <a:miter lim="800000"/>
            <a:headEnd/>
            <a:tailEnd/>
          </a:ln>
          <a:effectLst/>
        </p:spPr>
        <p:txBody>
          <a:bodyPr wrap="none" anchor="ctr"/>
          <a:lstStyle/>
          <a:p>
            <a:pPr algn="ctr"/>
            <a:r>
              <a:rPr lang="en-US" sz="700">
                <a:latin typeface="AUdimat" pitchFamily="2" charset="0"/>
              </a:rPr>
              <a:t>fin</a:t>
            </a:r>
          </a:p>
        </p:txBody>
      </p:sp>
      <p:sp>
        <p:nvSpPr>
          <p:cNvPr id="127" name="Text Box 125">
            <a:extLst>
              <a:ext uri="{FF2B5EF4-FFF2-40B4-BE49-F238E27FC236}">
                <a16:creationId xmlns:a16="http://schemas.microsoft.com/office/drawing/2014/main" id="{BEA9DAE5-4333-CA3D-D849-EBA1B193E780}"/>
              </a:ext>
            </a:extLst>
          </p:cNvPr>
          <p:cNvSpPr txBox="1">
            <a:spLocks noChangeArrowheads="1"/>
          </p:cNvSpPr>
          <p:nvPr/>
        </p:nvSpPr>
        <p:spPr bwMode="auto">
          <a:xfrm>
            <a:off x="7591088" y="2259827"/>
            <a:ext cx="426720" cy="276999"/>
          </a:xfrm>
          <a:prstGeom prst="rect">
            <a:avLst/>
          </a:prstGeom>
          <a:noFill/>
          <a:ln w="9525">
            <a:noFill/>
            <a:miter lim="800000"/>
            <a:headEnd/>
            <a:tailEnd/>
          </a:ln>
          <a:effectLst/>
        </p:spPr>
        <p:txBody>
          <a:bodyPr wrap="none">
            <a:spAutoFit/>
          </a:bodyPr>
          <a:lstStyle/>
          <a:p>
            <a:r>
              <a:rPr lang="en-US" sz="1200">
                <a:latin typeface="AUdimat" pitchFamily="2" charset="0"/>
              </a:rPr>
              <a:t>ROB</a:t>
            </a:r>
          </a:p>
        </p:txBody>
      </p:sp>
      <p:cxnSp>
        <p:nvCxnSpPr>
          <p:cNvPr id="128" name="AutoShape 126">
            <a:extLst>
              <a:ext uri="{FF2B5EF4-FFF2-40B4-BE49-F238E27FC236}">
                <a16:creationId xmlns:a16="http://schemas.microsoft.com/office/drawing/2014/main" id="{5E3A3D2A-5069-0AAE-B28C-737C26B5B6D9}"/>
              </a:ext>
            </a:extLst>
          </p:cNvPr>
          <p:cNvCxnSpPr>
            <a:cxnSpLocks noChangeShapeType="1"/>
            <a:stCxn id="54" idx="3"/>
            <a:endCxn id="45" idx="1"/>
          </p:cNvCxnSpPr>
          <p:nvPr/>
        </p:nvCxnSpPr>
        <p:spPr bwMode="auto">
          <a:xfrm>
            <a:off x="6108363" y="1351777"/>
            <a:ext cx="1416050" cy="0"/>
          </a:xfrm>
          <a:prstGeom prst="straightConnector1">
            <a:avLst/>
          </a:prstGeom>
          <a:noFill/>
          <a:ln w="9525">
            <a:solidFill>
              <a:schemeClr val="tx1"/>
            </a:solidFill>
            <a:round/>
            <a:headEnd/>
            <a:tailEnd type="triangle" w="med" len="med"/>
          </a:ln>
          <a:effectLst/>
        </p:spPr>
      </p:cxnSp>
      <p:cxnSp>
        <p:nvCxnSpPr>
          <p:cNvPr id="129" name="AutoShape 127">
            <a:extLst>
              <a:ext uri="{FF2B5EF4-FFF2-40B4-BE49-F238E27FC236}">
                <a16:creationId xmlns:a16="http://schemas.microsoft.com/office/drawing/2014/main" id="{FA457F59-7810-E9D8-C3D5-57E17A2B9EE7}"/>
              </a:ext>
            </a:extLst>
          </p:cNvPr>
          <p:cNvCxnSpPr>
            <a:cxnSpLocks noChangeShapeType="1"/>
            <a:stCxn id="55" idx="3"/>
            <a:endCxn id="46" idx="1"/>
          </p:cNvCxnSpPr>
          <p:nvPr/>
        </p:nvCxnSpPr>
        <p:spPr bwMode="auto">
          <a:xfrm>
            <a:off x="6108363" y="1454964"/>
            <a:ext cx="1416050" cy="0"/>
          </a:xfrm>
          <a:prstGeom prst="straightConnector1">
            <a:avLst/>
          </a:prstGeom>
          <a:noFill/>
          <a:ln w="9525">
            <a:solidFill>
              <a:schemeClr val="tx1"/>
            </a:solidFill>
            <a:round/>
            <a:headEnd/>
            <a:tailEnd type="triangle" w="med" len="med"/>
          </a:ln>
          <a:effectLst/>
        </p:spPr>
      </p:cxnSp>
      <p:cxnSp>
        <p:nvCxnSpPr>
          <p:cNvPr id="130" name="AutoShape 128">
            <a:extLst>
              <a:ext uri="{FF2B5EF4-FFF2-40B4-BE49-F238E27FC236}">
                <a16:creationId xmlns:a16="http://schemas.microsoft.com/office/drawing/2014/main" id="{1D1BF838-E694-D29B-BECE-63F990799B10}"/>
              </a:ext>
            </a:extLst>
          </p:cNvPr>
          <p:cNvCxnSpPr>
            <a:cxnSpLocks noChangeShapeType="1"/>
            <a:stCxn id="56" idx="3"/>
            <a:endCxn id="79" idx="1"/>
          </p:cNvCxnSpPr>
          <p:nvPr/>
        </p:nvCxnSpPr>
        <p:spPr bwMode="auto">
          <a:xfrm>
            <a:off x="6108363" y="1558152"/>
            <a:ext cx="1079500" cy="1392237"/>
          </a:xfrm>
          <a:prstGeom prst="curvedConnector3">
            <a:avLst>
              <a:gd name="adj1" fmla="val 50000"/>
            </a:avLst>
          </a:prstGeom>
          <a:noFill/>
          <a:ln w="9525">
            <a:solidFill>
              <a:schemeClr val="tx1"/>
            </a:solidFill>
            <a:round/>
            <a:headEnd/>
            <a:tailEnd type="triangle" w="med" len="med"/>
          </a:ln>
          <a:effectLst/>
        </p:spPr>
      </p:cxnSp>
      <p:cxnSp>
        <p:nvCxnSpPr>
          <p:cNvPr id="131" name="AutoShape 129">
            <a:extLst>
              <a:ext uri="{FF2B5EF4-FFF2-40B4-BE49-F238E27FC236}">
                <a16:creationId xmlns:a16="http://schemas.microsoft.com/office/drawing/2014/main" id="{8B222BC3-2F9E-8BFB-F98B-E4ACE49EC622}"/>
              </a:ext>
            </a:extLst>
          </p:cNvPr>
          <p:cNvCxnSpPr>
            <a:cxnSpLocks noChangeShapeType="1"/>
            <a:stCxn id="57" idx="3"/>
            <a:endCxn id="99" idx="1"/>
          </p:cNvCxnSpPr>
          <p:nvPr/>
        </p:nvCxnSpPr>
        <p:spPr bwMode="auto">
          <a:xfrm>
            <a:off x="6108363" y="1661339"/>
            <a:ext cx="1079500" cy="1804988"/>
          </a:xfrm>
          <a:prstGeom prst="curvedConnector3">
            <a:avLst>
              <a:gd name="adj1" fmla="val 39144"/>
            </a:avLst>
          </a:prstGeom>
          <a:noFill/>
          <a:ln w="9525">
            <a:solidFill>
              <a:schemeClr val="tx1"/>
            </a:solidFill>
            <a:round/>
            <a:headEnd/>
            <a:tailEnd type="triangle" w="med" len="med"/>
          </a:ln>
          <a:effectLst/>
        </p:spPr>
      </p:cxnSp>
      <p:cxnSp>
        <p:nvCxnSpPr>
          <p:cNvPr id="132" name="AutoShape 130">
            <a:extLst>
              <a:ext uri="{FF2B5EF4-FFF2-40B4-BE49-F238E27FC236}">
                <a16:creationId xmlns:a16="http://schemas.microsoft.com/office/drawing/2014/main" id="{5C91707A-681F-F6EB-F2F8-FA3A846499D0}"/>
              </a:ext>
            </a:extLst>
          </p:cNvPr>
          <p:cNvCxnSpPr>
            <a:cxnSpLocks noChangeShapeType="1"/>
            <a:stCxn id="58" idx="3"/>
            <a:endCxn id="49" idx="1"/>
          </p:cNvCxnSpPr>
          <p:nvPr/>
        </p:nvCxnSpPr>
        <p:spPr bwMode="auto">
          <a:xfrm>
            <a:off x="6108363" y="1764527"/>
            <a:ext cx="1416050" cy="0"/>
          </a:xfrm>
          <a:prstGeom prst="straightConnector1">
            <a:avLst/>
          </a:prstGeom>
          <a:noFill/>
          <a:ln w="9525">
            <a:solidFill>
              <a:schemeClr val="tx1"/>
            </a:solidFill>
            <a:round/>
            <a:headEnd/>
            <a:tailEnd type="triangle" w="med" len="med"/>
          </a:ln>
          <a:effectLst/>
        </p:spPr>
      </p:cxnSp>
      <p:cxnSp>
        <p:nvCxnSpPr>
          <p:cNvPr id="133" name="AutoShape 131">
            <a:extLst>
              <a:ext uri="{FF2B5EF4-FFF2-40B4-BE49-F238E27FC236}">
                <a16:creationId xmlns:a16="http://schemas.microsoft.com/office/drawing/2014/main" id="{C2D5B2B5-0ED6-7BF3-3449-9EA26C40F447}"/>
              </a:ext>
            </a:extLst>
          </p:cNvPr>
          <p:cNvCxnSpPr>
            <a:cxnSpLocks noChangeShapeType="1"/>
            <a:stCxn id="59" idx="3"/>
            <a:endCxn id="50" idx="1"/>
          </p:cNvCxnSpPr>
          <p:nvPr/>
        </p:nvCxnSpPr>
        <p:spPr bwMode="auto">
          <a:xfrm>
            <a:off x="6108363" y="1866921"/>
            <a:ext cx="1416050" cy="12700"/>
          </a:xfrm>
          <a:prstGeom prst="curvedConnector3">
            <a:avLst>
              <a:gd name="adj1" fmla="val 50000"/>
            </a:avLst>
          </a:prstGeom>
          <a:noFill/>
          <a:ln w="9525">
            <a:solidFill>
              <a:srgbClr val="FF0000"/>
            </a:solidFill>
            <a:round/>
            <a:headEnd/>
            <a:tailEnd type="triangle" w="med" len="med"/>
          </a:ln>
          <a:effectLst/>
        </p:spPr>
      </p:cxnSp>
      <p:cxnSp>
        <p:nvCxnSpPr>
          <p:cNvPr id="134" name="AutoShape 132">
            <a:extLst>
              <a:ext uri="{FF2B5EF4-FFF2-40B4-BE49-F238E27FC236}">
                <a16:creationId xmlns:a16="http://schemas.microsoft.com/office/drawing/2014/main" id="{5FC79C93-41CF-34FB-BF62-A22E2461ED3D}"/>
              </a:ext>
            </a:extLst>
          </p:cNvPr>
          <p:cNvCxnSpPr>
            <a:cxnSpLocks noChangeShapeType="1"/>
            <a:stCxn id="60" idx="3"/>
            <a:endCxn id="91" idx="1"/>
          </p:cNvCxnSpPr>
          <p:nvPr/>
        </p:nvCxnSpPr>
        <p:spPr bwMode="auto">
          <a:xfrm>
            <a:off x="6108363" y="1970902"/>
            <a:ext cx="1079500" cy="1289050"/>
          </a:xfrm>
          <a:prstGeom prst="curvedConnector3">
            <a:avLst>
              <a:gd name="adj1" fmla="val 25875"/>
            </a:avLst>
          </a:prstGeom>
          <a:noFill/>
          <a:ln w="9525">
            <a:solidFill>
              <a:schemeClr val="tx1"/>
            </a:solidFill>
            <a:round/>
            <a:headEnd/>
            <a:tailEnd type="triangle" w="med" len="med"/>
          </a:ln>
          <a:effectLst/>
        </p:spPr>
      </p:cxnSp>
      <p:cxnSp>
        <p:nvCxnSpPr>
          <p:cNvPr id="135" name="AutoShape 133">
            <a:extLst>
              <a:ext uri="{FF2B5EF4-FFF2-40B4-BE49-F238E27FC236}">
                <a16:creationId xmlns:a16="http://schemas.microsoft.com/office/drawing/2014/main" id="{675EFAAC-6419-87DC-0554-6EA6504A4D5E}"/>
              </a:ext>
            </a:extLst>
          </p:cNvPr>
          <p:cNvCxnSpPr>
            <a:cxnSpLocks noChangeShapeType="1"/>
            <a:stCxn id="61" idx="3"/>
            <a:endCxn id="87" idx="1"/>
          </p:cNvCxnSpPr>
          <p:nvPr/>
        </p:nvCxnSpPr>
        <p:spPr bwMode="auto">
          <a:xfrm>
            <a:off x="6108363" y="2074089"/>
            <a:ext cx="1079500" cy="1082675"/>
          </a:xfrm>
          <a:prstGeom prst="curvedConnector3">
            <a:avLst>
              <a:gd name="adj1" fmla="val 50000"/>
            </a:avLst>
          </a:prstGeom>
          <a:noFill/>
          <a:ln w="9525">
            <a:solidFill>
              <a:schemeClr val="tx1"/>
            </a:solidFill>
            <a:round/>
            <a:headEnd/>
            <a:tailEnd type="triangle" w="med" len="med"/>
          </a:ln>
          <a:effectLst/>
        </p:spPr>
      </p:cxnSp>
      <p:sp>
        <p:nvSpPr>
          <p:cNvPr id="136" name="Line 134">
            <a:extLst>
              <a:ext uri="{FF2B5EF4-FFF2-40B4-BE49-F238E27FC236}">
                <a16:creationId xmlns:a16="http://schemas.microsoft.com/office/drawing/2014/main" id="{28F75783-EE7D-A7C8-7C39-EEEE781FC5BB}"/>
              </a:ext>
            </a:extLst>
          </p:cNvPr>
          <p:cNvSpPr>
            <a:spLocks noChangeShapeType="1"/>
          </p:cNvSpPr>
          <p:nvPr/>
        </p:nvSpPr>
        <p:spPr bwMode="auto">
          <a:xfrm flipH="1">
            <a:off x="8495963" y="2744014"/>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37" name="Text Box 135">
            <a:extLst>
              <a:ext uri="{FF2B5EF4-FFF2-40B4-BE49-F238E27FC236}">
                <a16:creationId xmlns:a16="http://schemas.microsoft.com/office/drawing/2014/main" id="{F02AEC60-E209-1484-55AC-A535E2EACD0E}"/>
              </a:ext>
            </a:extLst>
          </p:cNvPr>
          <p:cNvSpPr txBox="1">
            <a:spLocks noChangeArrowheads="1"/>
          </p:cNvSpPr>
          <p:nvPr/>
        </p:nvSpPr>
        <p:spPr bwMode="auto">
          <a:xfrm>
            <a:off x="8608676" y="2610664"/>
            <a:ext cx="588623" cy="276999"/>
          </a:xfrm>
          <a:prstGeom prst="rect">
            <a:avLst/>
          </a:prstGeom>
          <a:noFill/>
          <a:ln w="9525">
            <a:noFill/>
            <a:miter lim="800000"/>
            <a:headEnd/>
            <a:tailEnd/>
          </a:ln>
          <a:effectLst/>
        </p:spPr>
        <p:txBody>
          <a:bodyPr wrap="none">
            <a:spAutoFit/>
          </a:bodyPr>
          <a:lstStyle/>
          <a:p>
            <a:r>
              <a:rPr lang="en-US" sz="1200">
                <a:latin typeface="AUdimat" pitchFamily="2" charset="0"/>
              </a:rPr>
              <a:t>“head”</a:t>
            </a:r>
          </a:p>
        </p:txBody>
      </p:sp>
      <p:sp>
        <p:nvSpPr>
          <p:cNvPr id="140" name="Line 134">
            <a:extLst>
              <a:ext uri="{FF2B5EF4-FFF2-40B4-BE49-F238E27FC236}">
                <a16:creationId xmlns:a16="http://schemas.microsoft.com/office/drawing/2014/main" id="{EB114D0B-080E-895A-3A0B-75FFDE39EB24}"/>
              </a:ext>
            </a:extLst>
          </p:cNvPr>
          <p:cNvSpPr>
            <a:spLocks noChangeShapeType="1"/>
          </p:cNvSpPr>
          <p:nvPr/>
        </p:nvSpPr>
        <p:spPr bwMode="auto">
          <a:xfrm flipH="1">
            <a:off x="8495963" y="3476238"/>
            <a:ext cx="169863"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41" name="Text Box 135">
            <a:extLst>
              <a:ext uri="{FF2B5EF4-FFF2-40B4-BE49-F238E27FC236}">
                <a16:creationId xmlns:a16="http://schemas.microsoft.com/office/drawing/2014/main" id="{891524C3-D520-17B0-CE00-0841A53D5645}"/>
              </a:ext>
            </a:extLst>
          </p:cNvPr>
          <p:cNvSpPr txBox="1">
            <a:spLocks noChangeArrowheads="1"/>
          </p:cNvSpPr>
          <p:nvPr/>
        </p:nvSpPr>
        <p:spPr bwMode="auto">
          <a:xfrm>
            <a:off x="8608676" y="3342888"/>
            <a:ext cx="506614" cy="276999"/>
          </a:xfrm>
          <a:prstGeom prst="rect">
            <a:avLst/>
          </a:prstGeom>
          <a:noFill/>
          <a:ln w="9525">
            <a:noFill/>
            <a:miter lim="800000"/>
            <a:headEnd/>
            <a:tailEnd/>
          </a:ln>
          <a:effectLst/>
        </p:spPr>
        <p:txBody>
          <a:bodyPr wrap="none">
            <a:spAutoFit/>
          </a:bodyPr>
          <a:lstStyle/>
          <a:p>
            <a:r>
              <a:rPr lang="en-US" sz="1200" dirty="0">
                <a:latin typeface="AUdimat" pitchFamily="2" charset="0"/>
              </a:rPr>
              <a:t>“tail”</a:t>
            </a:r>
          </a:p>
        </p:txBody>
      </p:sp>
      <p:cxnSp>
        <p:nvCxnSpPr>
          <p:cNvPr id="138" name="Straight Arrow Connector 137">
            <a:extLst>
              <a:ext uri="{FF2B5EF4-FFF2-40B4-BE49-F238E27FC236}">
                <a16:creationId xmlns:a16="http://schemas.microsoft.com/office/drawing/2014/main" id="{6EB99972-E168-F244-BAD2-4E26AD175500}"/>
              </a:ext>
            </a:extLst>
          </p:cNvPr>
          <p:cNvCxnSpPr>
            <a:cxnSpLocks/>
          </p:cNvCxnSpPr>
          <p:nvPr/>
        </p:nvCxnSpPr>
        <p:spPr>
          <a:xfrm flipH="1">
            <a:off x="8508618" y="2942740"/>
            <a:ext cx="539839" cy="1126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50218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5A247-A508-0A22-CD3C-83B1C74F3B9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206298-12DB-4551-AB33-4BFD5E325705}"/>
              </a:ext>
            </a:extLst>
          </p:cNvPr>
          <p:cNvSpPr>
            <a:spLocks noGrp="1"/>
          </p:cNvSpPr>
          <p:nvPr>
            <p:ph type="sldNum" sz="quarter" idx="19"/>
          </p:nvPr>
        </p:nvSpPr>
        <p:spPr/>
        <p:txBody>
          <a:bodyPr/>
          <a:lstStyle/>
          <a:p>
            <a:fld id="{B6238B5B-F19C-E947-A0BC-87BD7983F871}" type="slidenum">
              <a:rPr lang="en-US" smtClean="0"/>
              <a:pPr/>
              <a:t>29</a:t>
            </a:fld>
            <a:endParaRPr lang="en-US" dirty="0"/>
          </a:p>
        </p:txBody>
      </p:sp>
      <p:sp>
        <p:nvSpPr>
          <p:cNvPr id="2" name="Title 4">
            <a:extLst>
              <a:ext uri="{FF2B5EF4-FFF2-40B4-BE49-F238E27FC236}">
                <a16:creationId xmlns:a16="http://schemas.microsoft.com/office/drawing/2014/main" id="{04D1A256-9511-89A5-3A51-72177216153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Commit Illustrated</a:t>
            </a:r>
          </a:p>
        </p:txBody>
      </p:sp>
      <p:sp>
        <p:nvSpPr>
          <p:cNvPr id="3" name="Footer Placeholder 3">
            <a:extLst>
              <a:ext uri="{FF2B5EF4-FFF2-40B4-BE49-F238E27FC236}">
                <a16:creationId xmlns:a16="http://schemas.microsoft.com/office/drawing/2014/main" id="{B94A0E92-EC5C-E56A-F947-4F2546F68FEA}"/>
              </a:ext>
            </a:extLst>
          </p:cNvPr>
          <p:cNvSpPr txBox="1">
            <a:spLocks/>
          </p:cNvSpPr>
          <p:nvPr/>
        </p:nvSpPr>
        <p:spPr>
          <a:xfrm>
            <a:off x="1628775" y="6210692"/>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atin typeface="AUdimat" pitchFamily="2" charset="0"/>
              </a:rPr>
              <a:t> </a:t>
            </a:r>
          </a:p>
        </p:txBody>
      </p:sp>
      <p:sp>
        <p:nvSpPr>
          <p:cNvPr id="6" name="Rectangle 26">
            <a:extLst>
              <a:ext uri="{FF2B5EF4-FFF2-40B4-BE49-F238E27FC236}">
                <a16:creationId xmlns:a16="http://schemas.microsoft.com/office/drawing/2014/main" id="{137A3EBE-8E3C-CD57-25FF-9D5077176CBF}"/>
              </a:ext>
            </a:extLst>
          </p:cNvPr>
          <p:cNvSpPr>
            <a:spLocks noChangeArrowheads="1"/>
          </p:cNvSpPr>
          <p:nvPr/>
        </p:nvSpPr>
        <p:spPr bwMode="auto">
          <a:xfrm>
            <a:off x="992187" y="15820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latin typeface="AUdimat" pitchFamily="2" charset="0"/>
            </a:endParaRPr>
          </a:p>
        </p:txBody>
      </p:sp>
      <p:sp>
        <p:nvSpPr>
          <p:cNvPr id="7" name="Rectangle 27">
            <a:extLst>
              <a:ext uri="{FF2B5EF4-FFF2-40B4-BE49-F238E27FC236}">
                <a16:creationId xmlns:a16="http://schemas.microsoft.com/office/drawing/2014/main" id="{705C1E7C-96F8-5453-DA23-6B4DC9AECE23}"/>
              </a:ext>
            </a:extLst>
          </p:cNvPr>
          <p:cNvSpPr>
            <a:spLocks noChangeArrowheads="1"/>
          </p:cNvSpPr>
          <p:nvPr/>
        </p:nvSpPr>
        <p:spPr bwMode="auto">
          <a:xfrm>
            <a:off x="992187" y="18868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latin typeface="AUdimat" pitchFamily="2" charset="0"/>
            </a:endParaRPr>
          </a:p>
        </p:txBody>
      </p:sp>
      <p:sp>
        <p:nvSpPr>
          <p:cNvPr id="8" name="Rectangle 28">
            <a:extLst>
              <a:ext uri="{FF2B5EF4-FFF2-40B4-BE49-F238E27FC236}">
                <a16:creationId xmlns:a16="http://schemas.microsoft.com/office/drawing/2014/main" id="{F1F7C4D5-05FD-687C-EDDA-E653C6E1485B}"/>
              </a:ext>
            </a:extLst>
          </p:cNvPr>
          <p:cNvSpPr>
            <a:spLocks noChangeArrowheads="1"/>
          </p:cNvSpPr>
          <p:nvPr/>
        </p:nvSpPr>
        <p:spPr bwMode="auto">
          <a:xfrm>
            <a:off x="992187" y="21916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latin typeface="AUdimat" pitchFamily="2" charset="0"/>
            </a:endParaRPr>
          </a:p>
        </p:txBody>
      </p:sp>
      <p:sp>
        <p:nvSpPr>
          <p:cNvPr id="9" name="Rectangle 29">
            <a:extLst>
              <a:ext uri="{FF2B5EF4-FFF2-40B4-BE49-F238E27FC236}">
                <a16:creationId xmlns:a16="http://schemas.microsoft.com/office/drawing/2014/main" id="{196AAEAB-D01E-841A-4B8E-2FBD08A09A80}"/>
              </a:ext>
            </a:extLst>
          </p:cNvPr>
          <p:cNvSpPr>
            <a:spLocks noChangeArrowheads="1"/>
          </p:cNvSpPr>
          <p:nvPr/>
        </p:nvSpPr>
        <p:spPr bwMode="auto">
          <a:xfrm>
            <a:off x="992187" y="24964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latin typeface="AUdimat" pitchFamily="2" charset="0"/>
            </a:endParaRPr>
          </a:p>
        </p:txBody>
      </p:sp>
      <p:sp>
        <p:nvSpPr>
          <p:cNvPr id="10" name="Rectangle 30">
            <a:extLst>
              <a:ext uri="{FF2B5EF4-FFF2-40B4-BE49-F238E27FC236}">
                <a16:creationId xmlns:a16="http://schemas.microsoft.com/office/drawing/2014/main" id="{67251DC9-6312-3726-C75D-FA22F0DBFC71}"/>
              </a:ext>
            </a:extLst>
          </p:cNvPr>
          <p:cNvSpPr>
            <a:spLocks noChangeArrowheads="1"/>
          </p:cNvSpPr>
          <p:nvPr/>
        </p:nvSpPr>
        <p:spPr bwMode="auto">
          <a:xfrm>
            <a:off x="992187" y="28012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latin typeface="AUdimat" pitchFamily="2" charset="0"/>
            </a:endParaRPr>
          </a:p>
        </p:txBody>
      </p:sp>
      <p:sp>
        <p:nvSpPr>
          <p:cNvPr id="11" name="Rectangle 31">
            <a:extLst>
              <a:ext uri="{FF2B5EF4-FFF2-40B4-BE49-F238E27FC236}">
                <a16:creationId xmlns:a16="http://schemas.microsoft.com/office/drawing/2014/main" id="{B2CD9E7D-B8DA-D1E3-80C5-14D978FF5201}"/>
              </a:ext>
            </a:extLst>
          </p:cNvPr>
          <p:cNvSpPr>
            <a:spLocks noChangeArrowheads="1"/>
          </p:cNvSpPr>
          <p:nvPr/>
        </p:nvSpPr>
        <p:spPr bwMode="auto">
          <a:xfrm>
            <a:off x="992187" y="31060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latin typeface="AUdimat" pitchFamily="2" charset="0"/>
            </a:endParaRPr>
          </a:p>
        </p:txBody>
      </p:sp>
      <p:sp>
        <p:nvSpPr>
          <p:cNvPr id="12" name="Rectangle 32">
            <a:extLst>
              <a:ext uri="{FF2B5EF4-FFF2-40B4-BE49-F238E27FC236}">
                <a16:creationId xmlns:a16="http://schemas.microsoft.com/office/drawing/2014/main" id="{48F9026A-BBAC-4043-6BC1-E87F7AD6F42F}"/>
              </a:ext>
            </a:extLst>
          </p:cNvPr>
          <p:cNvSpPr>
            <a:spLocks noChangeArrowheads="1"/>
          </p:cNvSpPr>
          <p:nvPr/>
        </p:nvSpPr>
        <p:spPr bwMode="auto">
          <a:xfrm>
            <a:off x="992187" y="34108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latin typeface="AUdimat" pitchFamily="2" charset="0"/>
            </a:endParaRPr>
          </a:p>
        </p:txBody>
      </p:sp>
      <p:sp>
        <p:nvSpPr>
          <p:cNvPr id="13" name="Rectangle 33">
            <a:extLst>
              <a:ext uri="{FF2B5EF4-FFF2-40B4-BE49-F238E27FC236}">
                <a16:creationId xmlns:a16="http://schemas.microsoft.com/office/drawing/2014/main" id="{F86F4AB4-4F70-9816-A254-F0E55494ABD2}"/>
              </a:ext>
            </a:extLst>
          </p:cNvPr>
          <p:cNvSpPr>
            <a:spLocks noChangeArrowheads="1"/>
          </p:cNvSpPr>
          <p:nvPr/>
        </p:nvSpPr>
        <p:spPr bwMode="auto">
          <a:xfrm>
            <a:off x="992187" y="37156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latin typeface="AUdimat" pitchFamily="2" charset="0"/>
            </a:endParaRPr>
          </a:p>
        </p:txBody>
      </p:sp>
      <p:sp>
        <p:nvSpPr>
          <p:cNvPr id="14" name="Rectangle 34">
            <a:extLst>
              <a:ext uri="{FF2B5EF4-FFF2-40B4-BE49-F238E27FC236}">
                <a16:creationId xmlns:a16="http://schemas.microsoft.com/office/drawing/2014/main" id="{3C04D727-4E3C-EA32-FE4E-9A2E37806E08}"/>
              </a:ext>
            </a:extLst>
          </p:cNvPr>
          <p:cNvSpPr>
            <a:spLocks noChangeArrowheads="1"/>
          </p:cNvSpPr>
          <p:nvPr/>
        </p:nvSpPr>
        <p:spPr bwMode="auto">
          <a:xfrm>
            <a:off x="992187" y="40204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latin typeface="AUdimat" pitchFamily="2" charset="0"/>
            </a:endParaRPr>
          </a:p>
        </p:txBody>
      </p:sp>
      <p:sp>
        <p:nvSpPr>
          <p:cNvPr id="15" name="Rectangle 35">
            <a:extLst>
              <a:ext uri="{FF2B5EF4-FFF2-40B4-BE49-F238E27FC236}">
                <a16:creationId xmlns:a16="http://schemas.microsoft.com/office/drawing/2014/main" id="{C6F3FB43-7396-F7BA-C557-40CCA0AD704D}"/>
              </a:ext>
            </a:extLst>
          </p:cNvPr>
          <p:cNvSpPr>
            <a:spLocks noChangeArrowheads="1"/>
          </p:cNvSpPr>
          <p:nvPr/>
        </p:nvSpPr>
        <p:spPr bwMode="auto">
          <a:xfrm>
            <a:off x="992187" y="43252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latin typeface="AUdimat" pitchFamily="2" charset="0"/>
            </a:endParaRPr>
          </a:p>
        </p:txBody>
      </p:sp>
      <p:sp>
        <p:nvSpPr>
          <p:cNvPr id="16" name="Rectangle 3">
            <a:extLst>
              <a:ext uri="{FF2B5EF4-FFF2-40B4-BE49-F238E27FC236}">
                <a16:creationId xmlns:a16="http://schemas.microsoft.com/office/drawing/2014/main" id="{1ABAA219-E214-8476-AEC1-1117E2575E53}"/>
              </a:ext>
            </a:extLst>
          </p:cNvPr>
          <p:cNvSpPr txBox="1">
            <a:spLocks noChangeArrowheads="1"/>
          </p:cNvSpPr>
          <p:nvPr/>
        </p:nvSpPr>
        <p:spPr>
          <a:xfrm>
            <a:off x="339725" y="897330"/>
            <a:ext cx="8347075" cy="159226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a:t>Make instruction execution “visible” to the outside world</a:t>
            </a:r>
          </a:p>
          <a:p>
            <a:pPr lvl="1"/>
            <a:r>
              <a:rPr lang="en-US"/>
              <a:t>“Commit” the changes to the architected state</a:t>
            </a:r>
          </a:p>
        </p:txBody>
      </p:sp>
      <p:sp>
        <p:nvSpPr>
          <p:cNvPr id="17" name="Rectangle 4">
            <a:extLst>
              <a:ext uri="{FF2B5EF4-FFF2-40B4-BE49-F238E27FC236}">
                <a16:creationId xmlns:a16="http://schemas.microsoft.com/office/drawing/2014/main" id="{BFFBD7E9-CC0E-1FBF-C67E-91743D13D70F}"/>
              </a:ext>
            </a:extLst>
          </p:cNvPr>
          <p:cNvSpPr>
            <a:spLocks noChangeArrowheads="1"/>
          </p:cNvSpPr>
          <p:nvPr/>
        </p:nvSpPr>
        <p:spPr bwMode="auto">
          <a:xfrm>
            <a:off x="992187" y="15820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A</a:t>
            </a:r>
          </a:p>
        </p:txBody>
      </p:sp>
      <p:sp>
        <p:nvSpPr>
          <p:cNvPr id="18" name="Rectangle 5">
            <a:extLst>
              <a:ext uri="{FF2B5EF4-FFF2-40B4-BE49-F238E27FC236}">
                <a16:creationId xmlns:a16="http://schemas.microsoft.com/office/drawing/2014/main" id="{431ECC5A-BC96-C71F-80D5-C58DEF9F169D}"/>
              </a:ext>
            </a:extLst>
          </p:cNvPr>
          <p:cNvSpPr>
            <a:spLocks noChangeArrowheads="1"/>
          </p:cNvSpPr>
          <p:nvPr/>
        </p:nvSpPr>
        <p:spPr bwMode="auto">
          <a:xfrm>
            <a:off x="992187" y="18868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B</a:t>
            </a:r>
          </a:p>
        </p:txBody>
      </p:sp>
      <p:sp>
        <p:nvSpPr>
          <p:cNvPr id="19" name="Rectangle 6">
            <a:extLst>
              <a:ext uri="{FF2B5EF4-FFF2-40B4-BE49-F238E27FC236}">
                <a16:creationId xmlns:a16="http://schemas.microsoft.com/office/drawing/2014/main" id="{63A81C7F-081F-1F6C-8605-4C8AD1AF60E3}"/>
              </a:ext>
            </a:extLst>
          </p:cNvPr>
          <p:cNvSpPr>
            <a:spLocks noChangeArrowheads="1"/>
          </p:cNvSpPr>
          <p:nvPr/>
        </p:nvSpPr>
        <p:spPr bwMode="auto">
          <a:xfrm>
            <a:off x="992187" y="21916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C</a:t>
            </a:r>
          </a:p>
        </p:txBody>
      </p:sp>
      <p:sp>
        <p:nvSpPr>
          <p:cNvPr id="20" name="Rectangle 7">
            <a:extLst>
              <a:ext uri="{FF2B5EF4-FFF2-40B4-BE49-F238E27FC236}">
                <a16:creationId xmlns:a16="http://schemas.microsoft.com/office/drawing/2014/main" id="{24D7B9BB-A404-F14D-6F2F-EE33DB7DB357}"/>
              </a:ext>
            </a:extLst>
          </p:cNvPr>
          <p:cNvSpPr>
            <a:spLocks noChangeArrowheads="1"/>
          </p:cNvSpPr>
          <p:nvPr/>
        </p:nvSpPr>
        <p:spPr bwMode="auto">
          <a:xfrm>
            <a:off x="992187" y="24964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D</a:t>
            </a:r>
          </a:p>
        </p:txBody>
      </p:sp>
      <p:sp>
        <p:nvSpPr>
          <p:cNvPr id="21" name="Rectangle 8">
            <a:extLst>
              <a:ext uri="{FF2B5EF4-FFF2-40B4-BE49-F238E27FC236}">
                <a16:creationId xmlns:a16="http://schemas.microsoft.com/office/drawing/2014/main" id="{150C6F97-79E7-C486-30C8-751B5D022AB6}"/>
              </a:ext>
            </a:extLst>
          </p:cNvPr>
          <p:cNvSpPr>
            <a:spLocks noChangeArrowheads="1"/>
          </p:cNvSpPr>
          <p:nvPr/>
        </p:nvSpPr>
        <p:spPr bwMode="auto">
          <a:xfrm>
            <a:off x="992187" y="28012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E</a:t>
            </a:r>
          </a:p>
        </p:txBody>
      </p:sp>
      <p:sp>
        <p:nvSpPr>
          <p:cNvPr id="22" name="Rectangle 9">
            <a:extLst>
              <a:ext uri="{FF2B5EF4-FFF2-40B4-BE49-F238E27FC236}">
                <a16:creationId xmlns:a16="http://schemas.microsoft.com/office/drawing/2014/main" id="{FB956D62-1E50-BB07-C426-210FDE4551A0}"/>
              </a:ext>
            </a:extLst>
          </p:cNvPr>
          <p:cNvSpPr>
            <a:spLocks noChangeArrowheads="1"/>
          </p:cNvSpPr>
          <p:nvPr/>
        </p:nvSpPr>
        <p:spPr bwMode="auto">
          <a:xfrm>
            <a:off x="992187" y="31060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F</a:t>
            </a:r>
          </a:p>
        </p:txBody>
      </p:sp>
      <p:sp>
        <p:nvSpPr>
          <p:cNvPr id="23" name="Rectangle 11">
            <a:extLst>
              <a:ext uri="{FF2B5EF4-FFF2-40B4-BE49-F238E27FC236}">
                <a16:creationId xmlns:a16="http://schemas.microsoft.com/office/drawing/2014/main" id="{E5D06ADD-5A2E-74B7-F780-CDC361EA3467}"/>
              </a:ext>
            </a:extLst>
          </p:cNvPr>
          <p:cNvSpPr>
            <a:spLocks noChangeArrowheads="1"/>
          </p:cNvSpPr>
          <p:nvPr/>
        </p:nvSpPr>
        <p:spPr bwMode="auto">
          <a:xfrm>
            <a:off x="992187" y="34108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G</a:t>
            </a:r>
          </a:p>
        </p:txBody>
      </p:sp>
      <p:sp>
        <p:nvSpPr>
          <p:cNvPr id="24" name="Rectangle 12">
            <a:extLst>
              <a:ext uri="{FF2B5EF4-FFF2-40B4-BE49-F238E27FC236}">
                <a16:creationId xmlns:a16="http://schemas.microsoft.com/office/drawing/2014/main" id="{3CF48864-C0DC-5332-7B81-E37D0F23BBC8}"/>
              </a:ext>
            </a:extLst>
          </p:cNvPr>
          <p:cNvSpPr>
            <a:spLocks noChangeArrowheads="1"/>
          </p:cNvSpPr>
          <p:nvPr/>
        </p:nvSpPr>
        <p:spPr bwMode="auto">
          <a:xfrm>
            <a:off x="992187" y="37156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H</a:t>
            </a:r>
          </a:p>
        </p:txBody>
      </p:sp>
      <p:sp>
        <p:nvSpPr>
          <p:cNvPr id="25" name="Rectangle 13">
            <a:extLst>
              <a:ext uri="{FF2B5EF4-FFF2-40B4-BE49-F238E27FC236}">
                <a16:creationId xmlns:a16="http://schemas.microsoft.com/office/drawing/2014/main" id="{F9B96AF5-CC08-B63B-87D4-DD909C432CAC}"/>
              </a:ext>
            </a:extLst>
          </p:cNvPr>
          <p:cNvSpPr>
            <a:spLocks noChangeArrowheads="1"/>
          </p:cNvSpPr>
          <p:nvPr/>
        </p:nvSpPr>
        <p:spPr bwMode="auto">
          <a:xfrm>
            <a:off x="992187" y="40204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J</a:t>
            </a:r>
          </a:p>
        </p:txBody>
      </p:sp>
      <p:sp>
        <p:nvSpPr>
          <p:cNvPr id="26" name="Rectangle 14">
            <a:extLst>
              <a:ext uri="{FF2B5EF4-FFF2-40B4-BE49-F238E27FC236}">
                <a16:creationId xmlns:a16="http://schemas.microsoft.com/office/drawing/2014/main" id="{A682A787-E2B0-0263-4162-935DFA895082}"/>
              </a:ext>
            </a:extLst>
          </p:cNvPr>
          <p:cNvSpPr>
            <a:spLocks noChangeArrowheads="1"/>
          </p:cNvSpPr>
          <p:nvPr/>
        </p:nvSpPr>
        <p:spPr bwMode="auto">
          <a:xfrm>
            <a:off x="992187" y="4325209"/>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K</a:t>
            </a:r>
          </a:p>
        </p:txBody>
      </p:sp>
      <p:sp>
        <p:nvSpPr>
          <p:cNvPr id="27" name="Text Box 15">
            <a:extLst>
              <a:ext uri="{FF2B5EF4-FFF2-40B4-BE49-F238E27FC236}">
                <a16:creationId xmlns:a16="http://schemas.microsoft.com/office/drawing/2014/main" id="{903FD5D0-08B6-37FB-3ECD-CDB483F8E556}"/>
              </a:ext>
            </a:extLst>
          </p:cNvPr>
          <p:cNvSpPr txBox="1">
            <a:spLocks noChangeArrowheads="1"/>
          </p:cNvSpPr>
          <p:nvPr/>
        </p:nvSpPr>
        <p:spPr bwMode="auto">
          <a:xfrm>
            <a:off x="1906587" y="2221772"/>
            <a:ext cx="363538" cy="274637"/>
          </a:xfrm>
          <a:prstGeom prst="rect">
            <a:avLst/>
          </a:prstGeom>
          <a:noFill/>
          <a:ln w="9525">
            <a:noFill/>
            <a:miter lim="800000"/>
            <a:headEnd/>
            <a:tailEnd/>
          </a:ln>
          <a:effectLst/>
        </p:spPr>
        <p:txBody>
          <a:bodyPr tIns="0" bIns="0">
            <a:spAutoFit/>
          </a:bodyPr>
          <a:lstStyle/>
          <a:p>
            <a:r>
              <a:rPr lang="en-US">
                <a:latin typeface="AUdimat" pitchFamily="2" charset="0"/>
                <a:sym typeface="Wingdings" pitchFamily="2" charset="2"/>
              </a:rPr>
              <a:t></a:t>
            </a:r>
          </a:p>
        </p:txBody>
      </p:sp>
      <p:sp>
        <p:nvSpPr>
          <p:cNvPr id="28" name="Text Box 16">
            <a:extLst>
              <a:ext uri="{FF2B5EF4-FFF2-40B4-BE49-F238E27FC236}">
                <a16:creationId xmlns:a16="http://schemas.microsoft.com/office/drawing/2014/main" id="{3FB32279-6C41-604A-044D-2EFCF31F6F94}"/>
              </a:ext>
            </a:extLst>
          </p:cNvPr>
          <p:cNvSpPr txBox="1">
            <a:spLocks noChangeArrowheads="1"/>
          </p:cNvSpPr>
          <p:nvPr/>
        </p:nvSpPr>
        <p:spPr bwMode="auto">
          <a:xfrm>
            <a:off x="1906587" y="2526572"/>
            <a:ext cx="363538" cy="274637"/>
          </a:xfrm>
          <a:prstGeom prst="rect">
            <a:avLst/>
          </a:prstGeom>
          <a:noFill/>
          <a:ln w="9525">
            <a:noFill/>
            <a:miter lim="800000"/>
            <a:headEnd/>
            <a:tailEnd/>
          </a:ln>
          <a:effectLst/>
        </p:spPr>
        <p:txBody>
          <a:bodyPr tIns="0" bIns="0">
            <a:spAutoFit/>
          </a:bodyPr>
          <a:lstStyle/>
          <a:p>
            <a:r>
              <a:rPr lang="en-US">
                <a:latin typeface="AUdimat" pitchFamily="2" charset="0"/>
                <a:sym typeface="Wingdings" pitchFamily="2" charset="2"/>
              </a:rPr>
              <a:t></a:t>
            </a:r>
          </a:p>
        </p:txBody>
      </p:sp>
      <p:sp>
        <p:nvSpPr>
          <p:cNvPr id="29" name="Text Box 17">
            <a:extLst>
              <a:ext uri="{FF2B5EF4-FFF2-40B4-BE49-F238E27FC236}">
                <a16:creationId xmlns:a16="http://schemas.microsoft.com/office/drawing/2014/main" id="{B2E2729C-9FF8-1D2C-6E5B-DEDC496FC97C}"/>
              </a:ext>
            </a:extLst>
          </p:cNvPr>
          <p:cNvSpPr txBox="1">
            <a:spLocks noChangeArrowheads="1"/>
          </p:cNvSpPr>
          <p:nvPr/>
        </p:nvSpPr>
        <p:spPr bwMode="auto">
          <a:xfrm>
            <a:off x="1906587" y="3440972"/>
            <a:ext cx="363538" cy="274637"/>
          </a:xfrm>
          <a:prstGeom prst="rect">
            <a:avLst/>
          </a:prstGeom>
          <a:noFill/>
          <a:ln w="9525">
            <a:noFill/>
            <a:miter lim="800000"/>
            <a:headEnd/>
            <a:tailEnd/>
          </a:ln>
          <a:effectLst/>
        </p:spPr>
        <p:txBody>
          <a:bodyPr tIns="0" bIns="0">
            <a:spAutoFit/>
          </a:bodyPr>
          <a:lstStyle/>
          <a:p>
            <a:r>
              <a:rPr lang="en-US">
                <a:latin typeface="AUdimat" pitchFamily="2" charset="0"/>
                <a:sym typeface="Wingdings" pitchFamily="2" charset="2"/>
              </a:rPr>
              <a:t></a:t>
            </a:r>
          </a:p>
        </p:txBody>
      </p:sp>
      <p:sp>
        <p:nvSpPr>
          <p:cNvPr id="30" name="Text Box 18">
            <a:extLst>
              <a:ext uri="{FF2B5EF4-FFF2-40B4-BE49-F238E27FC236}">
                <a16:creationId xmlns:a16="http://schemas.microsoft.com/office/drawing/2014/main" id="{1916638D-5026-E886-F214-9C0D065C8761}"/>
              </a:ext>
            </a:extLst>
          </p:cNvPr>
          <p:cNvSpPr txBox="1">
            <a:spLocks noChangeArrowheads="1"/>
          </p:cNvSpPr>
          <p:nvPr/>
        </p:nvSpPr>
        <p:spPr bwMode="auto">
          <a:xfrm>
            <a:off x="1906587" y="1612172"/>
            <a:ext cx="363538" cy="274637"/>
          </a:xfrm>
          <a:prstGeom prst="rect">
            <a:avLst/>
          </a:prstGeom>
          <a:noFill/>
          <a:ln w="9525">
            <a:noFill/>
            <a:miter lim="800000"/>
            <a:headEnd/>
            <a:tailEnd/>
          </a:ln>
          <a:effectLst/>
        </p:spPr>
        <p:txBody>
          <a:bodyPr tIns="0" bIns="0">
            <a:spAutoFit/>
          </a:bodyPr>
          <a:lstStyle/>
          <a:p>
            <a:r>
              <a:rPr lang="en-US">
                <a:latin typeface="AUdimat" pitchFamily="2" charset="0"/>
                <a:sym typeface="Wingdings" pitchFamily="2" charset="2"/>
              </a:rPr>
              <a:t></a:t>
            </a:r>
          </a:p>
        </p:txBody>
      </p:sp>
      <p:sp>
        <p:nvSpPr>
          <p:cNvPr id="31" name="Text Box 19">
            <a:extLst>
              <a:ext uri="{FF2B5EF4-FFF2-40B4-BE49-F238E27FC236}">
                <a16:creationId xmlns:a16="http://schemas.microsoft.com/office/drawing/2014/main" id="{17A820CC-F1F6-EAEF-CF3B-D1D208F6AD1B}"/>
              </a:ext>
            </a:extLst>
          </p:cNvPr>
          <p:cNvSpPr txBox="1">
            <a:spLocks noChangeArrowheads="1"/>
          </p:cNvSpPr>
          <p:nvPr/>
        </p:nvSpPr>
        <p:spPr bwMode="auto">
          <a:xfrm>
            <a:off x="1906587" y="1916972"/>
            <a:ext cx="363538" cy="274637"/>
          </a:xfrm>
          <a:prstGeom prst="rect">
            <a:avLst/>
          </a:prstGeom>
          <a:noFill/>
          <a:ln w="9525">
            <a:noFill/>
            <a:miter lim="800000"/>
            <a:headEnd/>
            <a:tailEnd/>
          </a:ln>
          <a:effectLst/>
        </p:spPr>
        <p:txBody>
          <a:bodyPr tIns="0" bIns="0">
            <a:spAutoFit/>
          </a:bodyPr>
          <a:lstStyle/>
          <a:p>
            <a:r>
              <a:rPr lang="en-US">
                <a:latin typeface="AUdimat" pitchFamily="2" charset="0"/>
                <a:sym typeface="Wingdings" pitchFamily="2" charset="2"/>
              </a:rPr>
              <a:t></a:t>
            </a:r>
          </a:p>
        </p:txBody>
      </p:sp>
      <p:sp>
        <p:nvSpPr>
          <p:cNvPr id="32" name="Text Box 20">
            <a:extLst>
              <a:ext uri="{FF2B5EF4-FFF2-40B4-BE49-F238E27FC236}">
                <a16:creationId xmlns:a16="http://schemas.microsoft.com/office/drawing/2014/main" id="{A568192B-7399-6159-9F1B-33FD09E417B2}"/>
              </a:ext>
            </a:extLst>
          </p:cNvPr>
          <p:cNvSpPr txBox="1">
            <a:spLocks noChangeArrowheads="1"/>
          </p:cNvSpPr>
          <p:nvPr/>
        </p:nvSpPr>
        <p:spPr bwMode="auto">
          <a:xfrm>
            <a:off x="1906587" y="2831372"/>
            <a:ext cx="363538" cy="274637"/>
          </a:xfrm>
          <a:prstGeom prst="rect">
            <a:avLst/>
          </a:prstGeom>
          <a:noFill/>
          <a:ln w="9525">
            <a:noFill/>
            <a:miter lim="800000"/>
            <a:headEnd/>
            <a:tailEnd/>
          </a:ln>
          <a:effectLst/>
        </p:spPr>
        <p:txBody>
          <a:bodyPr tIns="0" bIns="0">
            <a:spAutoFit/>
          </a:bodyPr>
          <a:lstStyle/>
          <a:p>
            <a:r>
              <a:rPr lang="en-US">
                <a:latin typeface="AUdimat" pitchFamily="2" charset="0"/>
                <a:sym typeface="Wingdings" pitchFamily="2" charset="2"/>
              </a:rPr>
              <a:t></a:t>
            </a:r>
          </a:p>
        </p:txBody>
      </p:sp>
      <p:sp>
        <p:nvSpPr>
          <p:cNvPr id="33" name="Text Box 21">
            <a:extLst>
              <a:ext uri="{FF2B5EF4-FFF2-40B4-BE49-F238E27FC236}">
                <a16:creationId xmlns:a16="http://schemas.microsoft.com/office/drawing/2014/main" id="{8745FF6E-295A-C180-7D87-442726B5F8A6}"/>
              </a:ext>
            </a:extLst>
          </p:cNvPr>
          <p:cNvSpPr txBox="1">
            <a:spLocks noChangeArrowheads="1"/>
          </p:cNvSpPr>
          <p:nvPr/>
        </p:nvSpPr>
        <p:spPr bwMode="auto">
          <a:xfrm>
            <a:off x="1906587" y="3136172"/>
            <a:ext cx="363538" cy="274637"/>
          </a:xfrm>
          <a:prstGeom prst="rect">
            <a:avLst/>
          </a:prstGeom>
          <a:noFill/>
          <a:ln w="9525">
            <a:noFill/>
            <a:miter lim="800000"/>
            <a:headEnd/>
            <a:tailEnd/>
          </a:ln>
          <a:effectLst/>
        </p:spPr>
        <p:txBody>
          <a:bodyPr tIns="0" bIns="0">
            <a:spAutoFit/>
          </a:bodyPr>
          <a:lstStyle/>
          <a:p>
            <a:r>
              <a:rPr lang="en-US">
                <a:latin typeface="AUdimat" pitchFamily="2" charset="0"/>
                <a:sym typeface="Wingdings" pitchFamily="2" charset="2"/>
              </a:rPr>
              <a:t></a:t>
            </a:r>
          </a:p>
        </p:txBody>
      </p:sp>
      <p:sp>
        <p:nvSpPr>
          <p:cNvPr id="34" name="Text Box 22">
            <a:extLst>
              <a:ext uri="{FF2B5EF4-FFF2-40B4-BE49-F238E27FC236}">
                <a16:creationId xmlns:a16="http://schemas.microsoft.com/office/drawing/2014/main" id="{E59DC4F4-8C0A-D1E1-ABFB-24B4E337B847}"/>
              </a:ext>
            </a:extLst>
          </p:cNvPr>
          <p:cNvSpPr txBox="1">
            <a:spLocks noChangeArrowheads="1"/>
          </p:cNvSpPr>
          <p:nvPr/>
        </p:nvSpPr>
        <p:spPr bwMode="auto">
          <a:xfrm>
            <a:off x="1906587" y="3745772"/>
            <a:ext cx="363538" cy="274637"/>
          </a:xfrm>
          <a:prstGeom prst="rect">
            <a:avLst/>
          </a:prstGeom>
          <a:noFill/>
          <a:ln w="9525">
            <a:noFill/>
            <a:miter lim="800000"/>
            <a:headEnd/>
            <a:tailEnd/>
          </a:ln>
          <a:effectLst/>
        </p:spPr>
        <p:txBody>
          <a:bodyPr tIns="0" bIns="0">
            <a:spAutoFit/>
          </a:bodyPr>
          <a:lstStyle/>
          <a:p>
            <a:r>
              <a:rPr lang="en-US">
                <a:latin typeface="AUdimat" pitchFamily="2" charset="0"/>
                <a:sym typeface="Wingdings" pitchFamily="2" charset="2"/>
              </a:rPr>
              <a:t></a:t>
            </a:r>
          </a:p>
        </p:txBody>
      </p:sp>
      <p:sp>
        <p:nvSpPr>
          <p:cNvPr id="35" name="Text Box 23">
            <a:extLst>
              <a:ext uri="{FF2B5EF4-FFF2-40B4-BE49-F238E27FC236}">
                <a16:creationId xmlns:a16="http://schemas.microsoft.com/office/drawing/2014/main" id="{AF0B0589-69F9-55D9-8639-A231EE3C2B97}"/>
              </a:ext>
            </a:extLst>
          </p:cNvPr>
          <p:cNvSpPr txBox="1">
            <a:spLocks noChangeArrowheads="1"/>
          </p:cNvSpPr>
          <p:nvPr/>
        </p:nvSpPr>
        <p:spPr bwMode="auto">
          <a:xfrm>
            <a:off x="1906587" y="4020409"/>
            <a:ext cx="363538" cy="274638"/>
          </a:xfrm>
          <a:prstGeom prst="rect">
            <a:avLst/>
          </a:prstGeom>
          <a:noFill/>
          <a:ln w="9525">
            <a:noFill/>
            <a:miter lim="800000"/>
            <a:headEnd/>
            <a:tailEnd/>
          </a:ln>
          <a:effectLst/>
        </p:spPr>
        <p:txBody>
          <a:bodyPr tIns="0" bIns="0">
            <a:spAutoFit/>
          </a:bodyPr>
          <a:lstStyle/>
          <a:p>
            <a:r>
              <a:rPr lang="en-US">
                <a:latin typeface="AUdimat" pitchFamily="2" charset="0"/>
                <a:sym typeface="Wingdings" pitchFamily="2" charset="2"/>
              </a:rPr>
              <a:t></a:t>
            </a:r>
          </a:p>
        </p:txBody>
      </p:sp>
      <p:sp>
        <p:nvSpPr>
          <p:cNvPr id="36" name="Text Box 24">
            <a:extLst>
              <a:ext uri="{FF2B5EF4-FFF2-40B4-BE49-F238E27FC236}">
                <a16:creationId xmlns:a16="http://schemas.microsoft.com/office/drawing/2014/main" id="{E8844406-67E8-CE44-8529-92D263CE90C9}"/>
              </a:ext>
            </a:extLst>
          </p:cNvPr>
          <p:cNvSpPr txBox="1">
            <a:spLocks noChangeArrowheads="1"/>
          </p:cNvSpPr>
          <p:nvPr/>
        </p:nvSpPr>
        <p:spPr bwMode="auto">
          <a:xfrm>
            <a:off x="1906587" y="4355372"/>
            <a:ext cx="363538" cy="274637"/>
          </a:xfrm>
          <a:prstGeom prst="rect">
            <a:avLst/>
          </a:prstGeom>
          <a:noFill/>
          <a:ln w="9525">
            <a:noFill/>
            <a:miter lim="800000"/>
            <a:headEnd/>
            <a:tailEnd/>
          </a:ln>
          <a:effectLst/>
        </p:spPr>
        <p:txBody>
          <a:bodyPr tIns="0" bIns="0">
            <a:spAutoFit/>
          </a:bodyPr>
          <a:lstStyle/>
          <a:p>
            <a:r>
              <a:rPr lang="en-US">
                <a:latin typeface="AUdimat" pitchFamily="2" charset="0"/>
                <a:sym typeface="Wingdings" pitchFamily="2" charset="2"/>
              </a:rPr>
              <a:t></a:t>
            </a:r>
          </a:p>
        </p:txBody>
      </p:sp>
      <p:sp>
        <p:nvSpPr>
          <p:cNvPr id="37" name="Rectangle 25">
            <a:extLst>
              <a:ext uri="{FF2B5EF4-FFF2-40B4-BE49-F238E27FC236}">
                <a16:creationId xmlns:a16="http://schemas.microsoft.com/office/drawing/2014/main" id="{88847BCB-394D-B678-AEE5-A2E64D3E2926}"/>
              </a:ext>
            </a:extLst>
          </p:cNvPr>
          <p:cNvSpPr>
            <a:spLocks noChangeArrowheads="1"/>
          </p:cNvSpPr>
          <p:nvPr/>
        </p:nvSpPr>
        <p:spPr bwMode="auto">
          <a:xfrm>
            <a:off x="4040187" y="1612172"/>
            <a:ext cx="838200" cy="1189037"/>
          </a:xfrm>
          <a:prstGeom prst="rect">
            <a:avLst/>
          </a:prstGeom>
          <a:solidFill>
            <a:schemeClr val="accent1"/>
          </a:solidFill>
          <a:ln w="9525">
            <a:solidFill>
              <a:schemeClr val="tx1"/>
            </a:solidFill>
            <a:miter lim="800000"/>
            <a:headEnd/>
            <a:tailEnd/>
          </a:ln>
          <a:effectLst/>
        </p:spPr>
        <p:txBody>
          <a:bodyPr wrap="none" anchor="ctr"/>
          <a:lstStyle/>
          <a:p>
            <a:pPr algn="ctr"/>
            <a:r>
              <a:rPr lang="en-US" b="1" dirty="0">
                <a:latin typeface="AUdimat" pitchFamily="2" charset="0"/>
              </a:rPr>
              <a:t>ARF</a:t>
            </a:r>
          </a:p>
        </p:txBody>
      </p:sp>
      <p:grpSp>
        <p:nvGrpSpPr>
          <p:cNvPr id="38" name="Group 38">
            <a:extLst>
              <a:ext uri="{FF2B5EF4-FFF2-40B4-BE49-F238E27FC236}">
                <a16:creationId xmlns:a16="http://schemas.microsoft.com/office/drawing/2014/main" id="{CE414E71-D60A-A6AF-9E33-DCA865B42155}"/>
              </a:ext>
            </a:extLst>
          </p:cNvPr>
          <p:cNvGrpSpPr>
            <a:grpSpLocks/>
          </p:cNvGrpSpPr>
          <p:nvPr/>
        </p:nvGrpSpPr>
        <p:grpSpPr bwMode="auto">
          <a:xfrm>
            <a:off x="2270125" y="1443897"/>
            <a:ext cx="1617662" cy="442912"/>
            <a:chOff x="1285" y="1929"/>
            <a:chExt cx="1019" cy="279"/>
          </a:xfrm>
        </p:grpSpPr>
        <p:sp>
          <p:nvSpPr>
            <p:cNvPr id="39" name="Line 36">
              <a:extLst>
                <a:ext uri="{FF2B5EF4-FFF2-40B4-BE49-F238E27FC236}">
                  <a16:creationId xmlns:a16="http://schemas.microsoft.com/office/drawing/2014/main" id="{596147EC-106A-CCD3-A7E6-91D474B8A50C}"/>
                </a:ext>
              </a:extLst>
            </p:cNvPr>
            <p:cNvSpPr>
              <a:spLocks noChangeShapeType="1"/>
            </p:cNvSpPr>
            <p:nvPr/>
          </p:nvSpPr>
          <p:spPr bwMode="auto">
            <a:xfrm>
              <a:off x="1285" y="2112"/>
              <a:ext cx="1019" cy="96"/>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40" name="Text Box 37">
              <a:extLst>
                <a:ext uri="{FF2B5EF4-FFF2-40B4-BE49-F238E27FC236}">
                  <a16:creationId xmlns:a16="http://schemas.microsoft.com/office/drawing/2014/main" id="{6EFFF414-D925-82F5-6C89-CEEBF4C75E06}"/>
                </a:ext>
              </a:extLst>
            </p:cNvPr>
            <p:cNvSpPr txBox="1">
              <a:spLocks noChangeArrowheads="1"/>
            </p:cNvSpPr>
            <p:nvPr/>
          </p:nvSpPr>
          <p:spPr bwMode="auto">
            <a:xfrm>
              <a:off x="1392" y="1929"/>
              <a:ext cx="559" cy="189"/>
            </a:xfrm>
            <a:prstGeom prst="rect">
              <a:avLst/>
            </a:prstGeom>
            <a:noFill/>
            <a:ln w="9525">
              <a:noFill/>
              <a:miter lim="800000"/>
              <a:headEnd/>
              <a:tailEnd/>
            </a:ln>
            <a:effectLst/>
          </p:spPr>
          <p:txBody>
            <a:bodyPr wrap="none">
              <a:spAutoFit/>
            </a:bodyPr>
            <a:lstStyle/>
            <a:p>
              <a:r>
                <a:rPr lang="en-US" b="1" dirty="0">
                  <a:latin typeface="AUdimat" pitchFamily="2" charset="0"/>
                </a:rPr>
                <a:t>WB result</a:t>
              </a:r>
            </a:p>
          </p:txBody>
        </p:sp>
      </p:grpSp>
      <p:sp>
        <p:nvSpPr>
          <p:cNvPr id="41" name="Text Box 39">
            <a:extLst>
              <a:ext uri="{FF2B5EF4-FFF2-40B4-BE49-F238E27FC236}">
                <a16:creationId xmlns:a16="http://schemas.microsoft.com/office/drawing/2014/main" id="{D3856329-137F-3F1F-AE55-3E0FA9971D4B}"/>
              </a:ext>
            </a:extLst>
          </p:cNvPr>
          <p:cNvSpPr txBox="1">
            <a:spLocks noChangeArrowheads="1"/>
          </p:cNvSpPr>
          <p:nvPr/>
        </p:nvSpPr>
        <p:spPr bwMode="auto">
          <a:xfrm>
            <a:off x="6098776" y="1669877"/>
            <a:ext cx="1769523" cy="300082"/>
          </a:xfrm>
          <a:prstGeom prst="rect">
            <a:avLst/>
          </a:prstGeom>
          <a:noFill/>
          <a:ln w="9525">
            <a:noFill/>
            <a:miter lim="800000"/>
            <a:headEnd/>
            <a:tailEnd/>
          </a:ln>
          <a:effectLst/>
        </p:spPr>
        <p:txBody>
          <a:bodyPr wrap="none">
            <a:spAutoFit/>
          </a:bodyPr>
          <a:lstStyle/>
          <a:p>
            <a:r>
              <a:rPr lang="en-US" b="1" dirty="0">
                <a:latin typeface="AUdimat" pitchFamily="2" charset="0"/>
              </a:rPr>
              <a:t>Outside World “sees”:</a:t>
            </a:r>
          </a:p>
        </p:txBody>
      </p:sp>
      <p:sp>
        <p:nvSpPr>
          <p:cNvPr id="42" name="Text Box 40">
            <a:extLst>
              <a:ext uri="{FF2B5EF4-FFF2-40B4-BE49-F238E27FC236}">
                <a16:creationId xmlns:a16="http://schemas.microsoft.com/office/drawing/2014/main" id="{D3019541-EDCA-3836-18F3-1A4BF01E22B9}"/>
              </a:ext>
            </a:extLst>
          </p:cNvPr>
          <p:cNvSpPr txBox="1">
            <a:spLocks noChangeArrowheads="1"/>
          </p:cNvSpPr>
          <p:nvPr/>
        </p:nvSpPr>
        <p:spPr bwMode="auto">
          <a:xfrm>
            <a:off x="6478587" y="1923322"/>
            <a:ext cx="1189749" cy="369332"/>
          </a:xfrm>
          <a:prstGeom prst="rect">
            <a:avLst/>
          </a:prstGeom>
          <a:noFill/>
          <a:ln w="9525">
            <a:noFill/>
            <a:miter lim="800000"/>
            <a:headEnd/>
            <a:tailEnd/>
          </a:ln>
          <a:effectLst/>
        </p:spPr>
        <p:txBody>
          <a:bodyPr wrap="none">
            <a:spAutoFit/>
          </a:bodyPr>
          <a:lstStyle/>
          <a:p>
            <a:r>
              <a:rPr lang="en-US">
                <a:latin typeface="AUdimat" pitchFamily="2" charset="0"/>
              </a:rPr>
              <a:t>A executed</a:t>
            </a:r>
          </a:p>
        </p:txBody>
      </p:sp>
      <p:sp>
        <p:nvSpPr>
          <p:cNvPr id="43" name="Line 41">
            <a:extLst>
              <a:ext uri="{FF2B5EF4-FFF2-40B4-BE49-F238E27FC236}">
                <a16:creationId xmlns:a16="http://schemas.microsoft.com/office/drawing/2014/main" id="{D58E6ED2-3494-3736-8D1D-2D11C4446FF1}"/>
              </a:ext>
            </a:extLst>
          </p:cNvPr>
          <p:cNvSpPr>
            <a:spLocks noChangeShapeType="1"/>
          </p:cNvSpPr>
          <p:nvPr/>
        </p:nvSpPr>
        <p:spPr bwMode="auto">
          <a:xfrm>
            <a:off x="2259012" y="1983647"/>
            <a:ext cx="1617663" cy="77787"/>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44" name="Text Box 42">
            <a:extLst>
              <a:ext uri="{FF2B5EF4-FFF2-40B4-BE49-F238E27FC236}">
                <a16:creationId xmlns:a16="http://schemas.microsoft.com/office/drawing/2014/main" id="{66E0AC43-1D18-689B-99B9-38F181C81090}"/>
              </a:ext>
            </a:extLst>
          </p:cNvPr>
          <p:cNvSpPr txBox="1">
            <a:spLocks noChangeArrowheads="1"/>
          </p:cNvSpPr>
          <p:nvPr/>
        </p:nvSpPr>
        <p:spPr bwMode="auto">
          <a:xfrm>
            <a:off x="6478587" y="2205897"/>
            <a:ext cx="1207382" cy="369332"/>
          </a:xfrm>
          <a:prstGeom prst="rect">
            <a:avLst/>
          </a:prstGeom>
          <a:noFill/>
          <a:ln w="9525">
            <a:noFill/>
            <a:miter lim="800000"/>
            <a:headEnd/>
            <a:tailEnd/>
          </a:ln>
          <a:effectLst/>
        </p:spPr>
        <p:txBody>
          <a:bodyPr wrap="none">
            <a:spAutoFit/>
          </a:bodyPr>
          <a:lstStyle/>
          <a:p>
            <a:r>
              <a:rPr lang="en-US">
                <a:latin typeface="AUdimat" pitchFamily="2" charset="0"/>
              </a:rPr>
              <a:t>B executed</a:t>
            </a:r>
          </a:p>
        </p:txBody>
      </p:sp>
      <p:sp>
        <p:nvSpPr>
          <p:cNvPr id="45" name="Line 43">
            <a:extLst>
              <a:ext uri="{FF2B5EF4-FFF2-40B4-BE49-F238E27FC236}">
                <a16:creationId xmlns:a16="http://schemas.microsoft.com/office/drawing/2014/main" id="{51EE4DE0-088D-022F-CD56-178528E85F43}"/>
              </a:ext>
            </a:extLst>
          </p:cNvPr>
          <p:cNvSpPr>
            <a:spLocks noChangeShapeType="1"/>
          </p:cNvSpPr>
          <p:nvPr/>
        </p:nvSpPr>
        <p:spPr bwMode="auto">
          <a:xfrm flipV="1">
            <a:off x="2236787" y="2213834"/>
            <a:ext cx="1639888" cy="112713"/>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46" name="Text Box 44">
            <a:extLst>
              <a:ext uri="{FF2B5EF4-FFF2-40B4-BE49-F238E27FC236}">
                <a16:creationId xmlns:a16="http://schemas.microsoft.com/office/drawing/2014/main" id="{BC2A2EEF-8041-606D-3E1E-3B0FE767615C}"/>
              </a:ext>
            </a:extLst>
          </p:cNvPr>
          <p:cNvSpPr txBox="1">
            <a:spLocks noChangeArrowheads="1"/>
          </p:cNvSpPr>
          <p:nvPr/>
        </p:nvSpPr>
        <p:spPr bwMode="auto">
          <a:xfrm>
            <a:off x="6478587" y="2510697"/>
            <a:ext cx="1200970" cy="369332"/>
          </a:xfrm>
          <a:prstGeom prst="rect">
            <a:avLst/>
          </a:prstGeom>
          <a:noFill/>
          <a:ln w="9525">
            <a:noFill/>
            <a:miter lim="800000"/>
            <a:headEnd/>
            <a:tailEnd/>
          </a:ln>
          <a:effectLst/>
        </p:spPr>
        <p:txBody>
          <a:bodyPr wrap="none">
            <a:spAutoFit/>
          </a:bodyPr>
          <a:lstStyle/>
          <a:p>
            <a:r>
              <a:rPr lang="en-US">
                <a:latin typeface="AUdimat" pitchFamily="2" charset="0"/>
              </a:rPr>
              <a:t>C executed</a:t>
            </a:r>
          </a:p>
        </p:txBody>
      </p:sp>
      <p:sp>
        <p:nvSpPr>
          <p:cNvPr id="47" name="Line 45">
            <a:extLst>
              <a:ext uri="{FF2B5EF4-FFF2-40B4-BE49-F238E27FC236}">
                <a16:creationId xmlns:a16="http://schemas.microsoft.com/office/drawing/2014/main" id="{2C2CBC91-657E-E10D-FC45-53AF789FC0ED}"/>
              </a:ext>
            </a:extLst>
          </p:cNvPr>
          <p:cNvSpPr>
            <a:spLocks noChangeShapeType="1"/>
          </p:cNvSpPr>
          <p:nvPr/>
        </p:nvSpPr>
        <p:spPr bwMode="auto">
          <a:xfrm flipV="1">
            <a:off x="2233612" y="2374172"/>
            <a:ext cx="1651000" cy="23495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48" name="Text Box 46">
            <a:extLst>
              <a:ext uri="{FF2B5EF4-FFF2-40B4-BE49-F238E27FC236}">
                <a16:creationId xmlns:a16="http://schemas.microsoft.com/office/drawing/2014/main" id="{80312ACC-1DAD-258D-51C9-B04C64AB852E}"/>
              </a:ext>
            </a:extLst>
          </p:cNvPr>
          <p:cNvSpPr txBox="1">
            <a:spLocks noChangeArrowheads="1"/>
          </p:cNvSpPr>
          <p:nvPr/>
        </p:nvSpPr>
        <p:spPr bwMode="auto">
          <a:xfrm>
            <a:off x="6478587" y="2801209"/>
            <a:ext cx="1208985" cy="369332"/>
          </a:xfrm>
          <a:prstGeom prst="rect">
            <a:avLst/>
          </a:prstGeom>
          <a:noFill/>
          <a:ln w="9525">
            <a:noFill/>
            <a:miter lim="800000"/>
            <a:headEnd/>
            <a:tailEnd/>
          </a:ln>
          <a:effectLst/>
        </p:spPr>
        <p:txBody>
          <a:bodyPr wrap="none">
            <a:spAutoFit/>
          </a:bodyPr>
          <a:lstStyle/>
          <a:p>
            <a:r>
              <a:rPr lang="en-US">
                <a:latin typeface="AUdimat" pitchFamily="2" charset="0"/>
              </a:rPr>
              <a:t>D executed</a:t>
            </a:r>
          </a:p>
        </p:txBody>
      </p:sp>
      <p:sp>
        <p:nvSpPr>
          <p:cNvPr id="49" name="Line 47">
            <a:extLst>
              <a:ext uri="{FF2B5EF4-FFF2-40B4-BE49-F238E27FC236}">
                <a16:creationId xmlns:a16="http://schemas.microsoft.com/office/drawing/2014/main" id="{B06E3E51-261D-1938-FCC9-6FC66A638700}"/>
              </a:ext>
            </a:extLst>
          </p:cNvPr>
          <p:cNvSpPr>
            <a:spLocks noChangeShapeType="1"/>
          </p:cNvSpPr>
          <p:nvPr/>
        </p:nvSpPr>
        <p:spPr bwMode="auto">
          <a:xfrm flipV="1">
            <a:off x="2236787" y="2540859"/>
            <a:ext cx="1639888" cy="41275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50" name="Text Box 48">
            <a:extLst>
              <a:ext uri="{FF2B5EF4-FFF2-40B4-BE49-F238E27FC236}">
                <a16:creationId xmlns:a16="http://schemas.microsoft.com/office/drawing/2014/main" id="{B4ACE02F-4778-4389-7D00-0F1B70386FAB}"/>
              </a:ext>
            </a:extLst>
          </p:cNvPr>
          <p:cNvSpPr txBox="1">
            <a:spLocks noChangeArrowheads="1"/>
          </p:cNvSpPr>
          <p:nvPr/>
        </p:nvSpPr>
        <p:spPr bwMode="auto">
          <a:xfrm>
            <a:off x="6478587" y="3120297"/>
            <a:ext cx="1192955" cy="369332"/>
          </a:xfrm>
          <a:prstGeom prst="rect">
            <a:avLst/>
          </a:prstGeom>
          <a:noFill/>
          <a:ln w="9525">
            <a:noFill/>
            <a:miter lim="800000"/>
            <a:headEnd/>
            <a:tailEnd/>
          </a:ln>
          <a:effectLst/>
        </p:spPr>
        <p:txBody>
          <a:bodyPr wrap="none">
            <a:spAutoFit/>
          </a:bodyPr>
          <a:lstStyle/>
          <a:p>
            <a:r>
              <a:rPr lang="en-US">
                <a:latin typeface="AUdimat" pitchFamily="2" charset="0"/>
              </a:rPr>
              <a:t>E executed</a:t>
            </a:r>
          </a:p>
        </p:txBody>
      </p:sp>
      <p:sp>
        <p:nvSpPr>
          <p:cNvPr id="51" name="Text Box 49">
            <a:extLst>
              <a:ext uri="{FF2B5EF4-FFF2-40B4-BE49-F238E27FC236}">
                <a16:creationId xmlns:a16="http://schemas.microsoft.com/office/drawing/2014/main" id="{71A9F67D-50BE-4707-1E5A-AD3B39C0239A}"/>
              </a:ext>
            </a:extLst>
          </p:cNvPr>
          <p:cNvSpPr txBox="1">
            <a:spLocks noChangeArrowheads="1"/>
          </p:cNvSpPr>
          <p:nvPr/>
        </p:nvSpPr>
        <p:spPr bwMode="auto">
          <a:xfrm>
            <a:off x="1165961" y="1358445"/>
            <a:ext cx="495585" cy="300082"/>
          </a:xfrm>
          <a:prstGeom prst="rect">
            <a:avLst/>
          </a:prstGeom>
          <a:noFill/>
          <a:ln w="9525">
            <a:noFill/>
            <a:miter lim="800000"/>
            <a:headEnd/>
            <a:tailEnd/>
          </a:ln>
          <a:effectLst/>
        </p:spPr>
        <p:txBody>
          <a:bodyPr wrap="none">
            <a:spAutoFit/>
          </a:bodyPr>
          <a:lstStyle/>
          <a:p>
            <a:r>
              <a:rPr lang="en-US" b="1" dirty="0">
                <a:latin typeface="AUdimat" pitchFamily="2" charset="0"/>
              </a:rPr>
              <a:t>ROB</a:t>
            </a:r>
          </a:p>
        </p:txBody>
      </p:sp>
      <p:sp>
        <p:nvSpPr>
          <p:cNvPr id="52" name="AutoShape 50">
            <a:extLst>
              <a:ext uri="{FF2B5EF4-FFF2-40B4-BE49-F238E27FC236}">
                <a16:creationId xmlns:a16="http://schemas.microsoft.com/office/drawing/2014/main" id="{7E18C570-FD6B-D40E-0B76-9F67E836E927}"/>
              </a:ext>
            </a:extLst>
          </p:cNvPr>
          <p:cNvSpPr>
            <a:spLocks noChangeArrowheads="1"/>
          </p:cNvSpPr>
          <p:nvPr/>
        </p:nvSpPr>
        <p:spPr bwMode="auto">
          <a:xfrm>
            <a:off x="3294062" y="3715609"/>
            <a:ext cx="4800600" cy="914400"/>
          </a:xfrm>
          <a:prstGeom prst="roundRect">
            <a:avLst>
              <a:gd name="adj" fmla="val 16667"/>
            </a:avLst>
          </a:prstGeom>
          <a:solidFill>
            <a:schemeClr val="folHlink"/>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Udimat" pitchFamily="2" charset="0"/>
              </a:rPr>
              <a:t>Instructions execute out of program order,</a:t>
            </a:r>
          </a:p>
          <a:p>
            <a:pPr algn="ctr"/>
            <a:r>
              <a:rPr lang="en-US">
                <a:latin typeface="AUdimat" pitchFamily="2" charset="0"/>
              </a:rPr>
              <a:t>but outside world still “believes” it’s in-order</a:t>
            </a:r>
          </a:p>
        </p:txBody>
      </p:sp>
    </p:spTree>
    <p:extLst>
      <p:ext uri="{BB962C8B-B14F-4D97-AF65-F5344CB8AC3E}">
        <p14:creationId xmlns:p14="http://schemas.microsoft.com/office/powerpoint/2010/main" val="57404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38"/>
                                        </p:tgtEl>
                                      </p:cBhvr>
                                    </p:animEffect>
                                    <p:set>
                                      <p:cBhvr>
                                        <p:cTn id="29" dur="1" fill="hold">
                                          <p:stCondLst>
                                            <p:cond delay="499"/>
                                          </p:stCondLst>
                                        </p:cTn>
                                        <p:tgtEl>
                                          <p:spTgt spid="38"/>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30"/>
                                        </p:tgtEl>
                                      </p:cBhvr>
                                    </p:animEffect>
                                    <p:set>
                                      <p:cBhvr>
                                        <p:cTn id="35" dur="1" fill="hold">
                                          <p:stCondLst>
                                            <p:cond delay="499"/>
                                          </p:stCondLst>
                                        </p:cTn>
                                        <p:tgtEl>
                                          <p:spTgt spid="3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43"/>
                                        </p:tgtEl>
                                      </p:cBhvr>
                                    </p:animEffect>
                                    <p:set>
                                      <p:cBhvr>
                                        <p:cTn id="62" dur="1" fill="hold">
                                          <p:stCondLst>
                                            <p:cond delay="499"/>
                                          </p:stCondLst>
                                        </p:cTn>
                                        <p:tgtEl>
                                          <p:spTgt spid="43"/>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1"/>
                                        </p:tgtEl>
                                      </p:cBhvr>
                                    </p:animEffect>
                                    <p:set>
                                      <p:cBhvr>
                                        <p:cTn id="65" dur="1" fill="hold">
                                          <p:stCondLst>
                                            <p:cond delay="499"/>
                                          </p:stCondLst>
                                        </p:cTn>
                                        <p:tgtEl>
                                          <p:spTgt spid="31"/>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18"/>
                                        </p:tgtEl>
                                      </p:cBhvr>
                                    </p:animEffect>
                                    <p:set>
                                      <p:cBhvr>
                                        <p:cTn id="68" dur="1" fill="hold">
                                          <p:stCondLst>
                                            <p:cond delay="499"/>
                                          </p:stCondLst>
                                        </p:cTn>
                                        <p:tgtEl>
                                          <p:spTgt spid="1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45"/>
                                        </p:tgtEl>
                                      </p:cBhvr>
                                    </p:animEffect>
                                    <p:set>
                                      <p:cBhvr>
                                        <p:cTn id="79" dur="1" fill="hold">
                                          <p:stCondLst>
                                            <p:cond delay="499"/>
                                          </p:stCondLst>
                                        </p:cTn>
                                        <p:tgtEl>
                                          <p:spTgt spid="45"/>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27"/>
                                        </p:tgtEl>
                                      </p:cBhvr>
                                    </p:animEffect>
                                    <p:set>
                                      <p:cBhvr>
                                        <p:cTn id="82" dur="1" fill="hold">
                                          <p:stCondLst>
                                            <p:cond delay="499"/>
                                          </p:stCondLst>
                                        </p:cTn>
                                        <p:tgtEl>
                                          <p:spTgt spid="27"/>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19"/>
                                        </p:tgtEl>
                                      </p:cBhvr>
                                    </p:animEffect>
                                    <p:set>
                                      <p:cBhvr>
                                        <p:cTn id="85" dur="1" fill="hold">
                                          <p:stCondLst>
                                            <p:cond delay="499"/>
                                          </p:stCondLst>
                                        </p:cTn>
                                        <p:tgtEl>
                                          <p:spTgt spid="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4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47"/>
                                        </p:tgtEl>
                                      </p:cBhvr>
                                    </p:animEffect>
                                    <p:set>
                                      <p:cBhvr>
                                        <p:cTn id="96" dur="1" fill="hold">
                                          <p:stCondLst>
                                            <p:cond delay="499"/>
                                          </p:stCondLst>
                                        </p:cTn>
                                        <p:tgtEl>
                                          <p:spTgt spid="47"/>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28"/>
                                        </p:tgtEl>
                                      </p:cBhvr>
                                    </p:animEffect>
                                    <p:set>
                                      <p:cBhvr>
                                        <p:cTn id="99" dur="1" fill="hold">
                                          <p:stCondLst>
                                            <p:cond delay="499"/>
                                          </p:stCondLst>
                                        </p:cTn>
                                        <p:tgtEl>
                                          <p:spTgt spid="28"/>
                                        </p:tgtEl>
                                        <p:attrNameLst>
                                          <p:attrName>style.visibility</p:attrName>
                                        </p:attrNameLst>
                                      </p:cBhvr>
                                      <p:to>
                                        <p:strVal val="hidden"/>
                                      </p:to>
                                    </p:set>
                                  </p:childTnLst>
                                </p:cTn>
                              </p:par>
                              <p:par>
                                <p:cTn id="100" presetID="10" presetClass="exit" presetSubtype="0" fill="hold" grpId="0" nodeType="withEffect">
                                  <p:stCondLst>
                                    <p:cond delay="0"/>
                                  </p:stCondLst>
                                  <p:childTnLst>
                                    <p:animEffect transition="out" filter="fade">
                                      <p:cBhvr>
                                        <p:cTn id="101" dur="500"/>
                                        <p:tgtEl>
                                          <p:spTgt spid="20"/>
                                        </p:tgtEl>
                                      </p:cBhvr>
                                    </p:animEffect>
                                    <p:set>
                                      <p:cBhvr>
                                        <p:cTn id="102" dur="1" fill="hold">
                                          <p:stCondLst>
                                            <p:cond delay="499"/>
                                          </p:stCondLst>
                                        </p:cTn>
                                        <p:tgtEl>
                                          <p:spTgt spid="2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500"/>
                                        <p:tgtEl>
                                          <p:spTgt spid="49"/>
                                        </p:tgtEl>
                                      </p:cBhvr>
                                    </p:animEffect>
                                    <p:set>
                                      <p:cBhvr>
                                        <p:cTn id="121" dur="1" fill="hold">
                                          <p:stCondLst>
                                            <p:cond delay="499"/>
                                          </p:stCondLst>
                                        </p:cTn>
                                        <p:tgtEl>
                                          <p:spTgt spid="49"/>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21"/>
                                        </p:tgtEl>
                                      </p:cBhvr>
                                    </p:animEffect>
                                    <p:set>
                                      <p:cBhvr>
                                        <p:cTn id="124" dur="1" fill="hold">
                                          <p:stCondLst>
                                            <p:cond delay="499"/>
                                          </p:stCondLst>
                                        </p:cTn>
                                        <p:tgtEl>
                                          <p:spTgt spid="21"/>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32"/>
                                        </p:tgtEl>
                                      </p:cBhvr>
                                    </p:animEffect>
                                    <p:set>
                                      <p:cBhvr>
                                        <p:cTn id="127" dur="1" fill="hold">
                                          <p:stCondLst>
                                            <p:cond delay="499"/>
                                          </p:stCondLst>
                                        </p:cTn>
                                        <p:tgtEl>
                                          <p:spTgt spid="32"/>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7" grpId="0"/>
      <p:bldP spid="27" grpId="1"/>
      <p:bldP spid="28" grpId="0"/>
      <p:bldP spid="28" grpId="1"/>
      <p:bldP spid="29" grpId="0"/>
      <p:bldP spid="30" grpId="0"/>
      <p:bldP spid="30" grpId="1"/>
      <p:bldP spid="31" grpId="0"/>
      <p:bldP spid="31" grpId="1"/>
      <p:bldP spid="32" grpId="0"/>
      <p:bldP spid="32" grpId="1"/>
      <p:bldP spid="33" grpId="0"/>
      <p:bldP spid="34" grpId="0"/>
      <p:bldP spid="35" grpId="0"/>
      <p:bldP spid="36" grpId="0"/>
      <p:bldP spid="42" grpId="0"/>
      <p:bldP spid="43" grpId="0" animBg="1"/>
      <p:bldP spid="43" grpId="1" animBg="1"/>
      <p:bldP spid="44" grpId="0"/>
      <p:bldP spid="45" grpId="0" animBg="1"/>
      <p:bldP spid="45" grpId="1" animBg="1"/>
      <p:bldP spid="46" grpId="0"/>
      <p:bldP spid="47" grpId="0" animBg="1"/>
      <p:bldP spid="47" grpId="1" animBg="1"/>
      <p:bldP spid="48" grpId="0"/>
      <p:bldP spid="49" grpId="0" animBg="1"/>
      <p:bldP spid="49" grpId="1" animBg="1"/>
      <p:bldP spid="50" grpId="0"/>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Agenda</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986245" y="1470208"/>
            <a:ext cx="8157755" cy="369332"/>
          </a:xfrm>
        </p:spPr>
        <p:txBody>
          <a:bodyPr/>
          <a:lstStyle/>
          <a:p>
            <a:pPr marL="285750" indent="-285750">
              <a:buFont typeface="Arial" panose="020B0604020202020204" pitchFamily="34" charset="0"/>
              <a:buChar char="•"/>
            </a:pPr>
            <a:r>
              <a:rPr lang="en-US" sz="2400" dirty="0"/>
              <a:t>Out of order Processors</a:t>
            </a:r>
          </a:p>
        </p:txBody>
      </p:sp>
    </p:spTree>
    <p:extLst>
      <p:ext uri="{BB962C8B-B14F-4D97-AF65-F5344CB8AC3E}">
        <p14:creationId xmlns:p14="http://schemas.microsoft.com/office/powerpoint/2010/main" val="385604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C3B30-47A3-7BA6-E8F5-10EA83D3642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E8EF34-F4B5-E117-E051-6F2D24E603F0}"/>
              </a:ext>
            </a:extLst>
          </p:cNvPr>
          <p:cNvSpPr>
            <a:spLocks noGrp="1"/>
          </p:cNvSpPr>
          <p:nvPr>
            <p:ph type="sldNum" sz="quarter" idx="19"/>
          </p:nvPr>
        </p:nvSpPr>
        <p:spPr/>
        <p:txBody>
          <a:bodyPr/>
          <a:lstStyle/>
          <a:p>
            <a:fld id="{B6238B5B-F19C-E947-A0BC-87BD7983F871}" type="slidenum">
              <a:rPr lang="en-US" smtClean="0"/>
              <a:pPr/>
              <a:t>30</a:t>
            </a:fld>
            <a:endParaRPr lang="en-US" dirty="0"/>
          </a:p>
        </p:txBody>
      </p:sp>
      <p:sp>
        <p:nvSpPr>
          <p:cNvPr id="2" name="Title 4">
            <a:extLst>
              <a:ext uri="{FF2B5EF4-FFF2-40B4-BE49-F238E27FC236}">
                <a16:creationId xmlns:a16="http://schemas.microsoft.com/office/drawing/2014/main" id="{41C3D66C-9379-2E60-A1A9-B9743FF9971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Revisiting </a:t>
            </a:r>
            <a:r>
              <a:rPr lang="en-US" dirty="0" err="1"/>
              <a:t>Reguister</a:t>
            </a:r>
            <a:r>
              <a:rPr lang="en-US" dirty="0"/>
              <a:t> Renaming</a:t>
            </a:r>
          </a:p>
        </p:txBody>
      </p:sp>
      <p:sp>
        <p:nvSpPr>
          <p:cNvPr id="3" name="Rectangle 54">
            <a:extLst>
              <a:ext uri="{FF2B5EF4-FFF2-40B4-BE49-F238E27FC236}">
                <a16:creationId xmlns:a16="http://schemas.microsoft.com/office/drawing/2014/main" id="{D96A4FB7-A735-6ECD-5A95-613D6D650F64}"/>
              </a:ext>
            </a:extLst>
          </p:cNvPr>
          <p:cNvSpPr>
            <a:spLocks noChangeArrowheads="1"/>
          </p:cNvSpPr>
          <p:nvPr/>
        </p:nvSpPr>
        <p:spPr bwMode="auto">
          <a:xfrm>
            <a:off x="1219200" y="2208213"/>
            <a:ext cx="4572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6" name="Rectangle 55">
            <a:extLst>
              <a:ext uri="{FF2B5EF4-FFF2-40B4-BE49-F238E27FC236}">
                <a16:creationId xmlns:a16="http://schemas.microsoft.com/office/drawing/2014/main" id="{C480F2CE-13C8-EDB3-B7CD-856F72E493EC}"/>
              </a:ext>
            </a:extLst>
          </p:cNvPr>
          <p:cNvSpPr>
            <a:spLocks noChangeArrowheads="1"/>
          </p:cNvSpPr>
          <p:nvPr/>
        </p:nvSpPr>
        <p:spPr bwMode="auto">
          <a:xfrm>
            <a:off x="1676400" y="2208213"/>
            <a:ext cx="11430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grpSp>
        <p:nvGrpSpPr>
          <p:cNvPr id="7" name="Group 56">
            <a:extLst>
              <a:ext uri="{FF2B5EF4-FFF2-40B4-BE49-F238E27FC236}">
                <a16:creationId xmlns:a16="http://schemas.microsoft.com/office/drawing/2014/main" id="{97AAC392-C045-F7FE-7A06-4D962C340CEC}"/>
              </a:ext>
            </a:extLst>
          </p:cNvPr>
          <p:cNvGrpSpPr>
            <a:grpSpLocks/>
          </p:cNvGrpSpPr>
          <p:nvPr/>
        </p:nvGrpSpPr>
        <p:grpSpPr bwMode="auto">
          <a:xfrm>
            <a:off x="1219200" y="2208213"/>
            <a:ext cx="1600200" cy="304800"/>
            <a:chOff x="768" y="1968"/>
            <a:chExt cx="1008" cy="192"/>
          </a:xfrm>
        </p:grpSpPr>
        <p:sp>
          <p:nvSpPr>
            <p:cNvPr id="8" name="Rectangle 4">
              <a:extLst>
                <a:ext uri="{FF2B5EF4-FFF2-40B4-BE49-F238E27FC236}">
                  <a16:creationId xmlns:a16="http://schemas.microsoft.com/office/drawing/2014/main" id="{39C01EEC-B761-EF00-20DC-4CFD8104456B}"/>
                </a:ext>
              </a:extLst>
            </p:cNvPr>
            <p:cNvSpPr>
              <a:spLocks noChangeArrowheads="1"/>
            </p:cNvSpPr>
            <p:nvPr/>
          </p:nvSpPr>
          <p:spPr bwMode="auto">
            <a:xfrm>
              <a:off x="768" y="1968"/>
              <a:ext cx="288"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R1</a:t>
              </a:r>
            </a:p>
          </p:txBody>
        </p:sp>
        <p:sp>
          <p:nvSpPr>
            <p:cNvPr id="9" name="Rectangle 5">
              <a:extLst>
                <a:ext uri="{FF2B5EF4-FFF2-40B4-BE49-F238E27FC236}">
                  <a16:creationId xmlns:a16="http://schemas.microsoft.com/office/drawing/2014/main" id="{2A33B7B4-2D7B-A47E-D020-8E5863D6DE01}"/>
                </a:ext>
              </a:extLst>
            </p:cNvPr>
            <p:cNvSpPr>
              <a:spLocks noChangeArrowheads="1"/>
            </p:cNvSpPr>
            <p:nvPr/>
          </p:nvSpPr>
          <p:spPr bwMode="auto">
            <a:xfrm>
              <a:off x="1056" y="1968"/>
              <a:ext cx="720"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R2+R3</a:t>
              </a:r>
            </a:p>
          </p:txBody>
        </p:sp>
      </p:grpSp>
      <p:sp>
        <p:nvSpPr>
          <p:cNvPr id="10" name="Rectangle 6">
            <a:extLst>
              <a:ext uri="{FF2B5EF4-FFF2-40B4-BE49-F238E27FC236}">
                <a16:creationId xmlns:a16="http://schemas.microsoft.com/office/drawing/2014/main" id="{83C477CC-8968-62DA-AFAC-39116C1AD85C}"/>
              </a:ext>
            </a:extLst>
          </p:cNvPr>
          <p:cNvSpPr>
            <a:spLocks noChangeArrowheads="1"/>
          </p:cNvSpPr>
          <p:nvPr/>
        </p:nvSpPr>
        <p:spPr bwMode="auto">
          <a:xfrm>
            <a:off x="1219200" y="2513013"/>
            <a:ext cx="4572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1" name="Rectangle 7">
            <a:extLst>
              <a:ext uri="{FF2B5EF4-FFF2-40B4-BE49-F238E27FC236}">
                <a16:creationId xmlns:a16="http://schemas.microsoft.com/office/drawing/2014/main" id="{9698B63B-1E74-6E49-F201-84F0FF8F2737}"/>
              </a:ext>
            </a:extLst>
          </p:cNvPr>
          <p:cNvSpPr>
            <a:spLocks noChangeArrowheads="1"/>
          </p:cNvSpPr>
          <p:nvPr/>
        </p:nvSpPr>
        <p:spPr bwMode="auto">
          <a:xfrm>
            <a:off x="1676400" y="2513013"/>
            <a:ext cx="11430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2" name="Rectangle 8">
            <a:extLst>
              <a:ext uri="{FF2B5EF4-FFF2-40B4-BE49-F238E27FC236}">
                <a16:creationId xmlns:a16="http://schemas.microsoft.com/office/drawing/2014/main" id="{9089A281-3C5F-2BBA-955E-A416E2AC467D}"/>
              </a:ext>
            </a:extLst>
          </p:cNvPr>
          <p:cNvSpPr>
            <a:spLocks noChangeArrowheads="1"/>
          </p:cNvSpPr>
          <p:nvPr/>
        </p:nvSpPr>
        <p:spPr bwMode="auto">
          <a:xfrm>
            <a:off x="1219200" y="2817813"/>
            <a:ext cx="4572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3" name="Rectangle 9">
            <a:extLst>
              <a:ext uri="{FF2B5EF4-FFF2-40B4-BE49-F238E27FC236}">
                <a16:creationId xmlns:a16="http://schemas.microsoft.com/office/drawing/2014/main" id="{8A0FAA82-BCE9-6D0A-6171-17315472F50D}"/>
              </a:ext>
            </a:extLst>
          </p:cNvPr>
          <p:cNvSpPr>
            <a:spLocks noChangeArrowheads="1"/>
          </p:cNvSpPr>
          <p:nvPr/>
        </p:nvSpPr>
        <p:spPr bwMode="auto">
          <a:xfrm>
            <a:off x="1676400" y="2817813"/>
            <a:ext cx="11430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4" name="Rectangle 10">
            <a:extLst>
              <a:ext uri="{FF2B5EF4-FFF2-40B4-BE49-F238E27FC236}">
                <a16:creationId xmlns:a16="http://schemas.microsoft.com/office/drawing/2014/main" id="{32C22155-C892-03C3-B13E-0A29547461E7}"/>
              </a:ext>
            </a:extLst>
          </p:cNvPr>
          <p:cNvSpPr>
            <a:spLocks noChangeArrowheads="1"/>
          </p:cNvSpPr>
          <p:nvPr/>
        </p:nvSpPr>
        <p:spPr bwMode="auto">
          <a:xfrm>
            <a:off x="1219200" y="3122613"/>
            <a:ext cx="4572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5" name="Rectangle 11">
            <a:extLst>
              <a:ext uri="{FF2B5EF4-FFF2-40B4-BE49-F238E27FC236}">
                <a16:creationId xmlns:a16="http://schemas.microsoft.com/office/drawing/2014/main" id="{50255C72-91A4-2E40-41C5-F35569958862}"/>
              </a:ext>
            </a:extLst>
          </p:cNvPr>
          <p:cNvSpPr>
            <a:spLocks noChangeArrowheads="1"/>
          </p:cNvSpPr>
          <p:nvPr/>
        </p:nvSpPr>
        <p:spPr bwMode="auto">
          <a:xfrm>
            <a:off x="1676400" y="3122613"/>
            <a:ext cx="11430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6" name="Rectangle 12">
            <a:extLst>
              <a:ext uri="{FF2B5EF4-FFF2-40B4-BE49-F238E27FC236}">
                <a16:creationId xmlns:a16="http://schemas.microsoft.com/office/drawing/2014/main" id="{7C0E6FB5-C8F0-1646-BAD2-5A0D23AED5CB}"/>
              </a:ext>
            </a:extLst>
          </p:cNvPr>
          <p:cNvSpPr>
            <a:spLocks noChangeArrowheads="1"/>
          </p:cNvSpPr>
          <p:nvPr/>
        </p:nvSpPr>
        <p:spPr bwMode="auto">
          <a:xfrm>
            <a:off x="1219200" y="3427413"/>
            <a:ext cx="4572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7" name="Rectangle 13">
            <a:extLst>
              <a:ext uri="{FF2B5EF4-FFF2-40B4-BE49-F238E27FC236}">
                <a16:creationId xmlns:a16="http://schemas.microsoft.com/office/drawing/2014/main" id="{AB91F71D-D2C0-780B-FC96-74F82484BF9D}"/>
              </a:ext>
            </a:extLst>
          </p:cNvPr>
          <p:cNvSpPr>
            <a:spLocks noChangeArrowheads="1"/>
          </p:cNvSpPr>
          <p:nvPr/>
        </p:nvSpPr>
        <p:spPr bwMode="auto">
          <a:xfrm>
            <a:off x="1676400" y="3427413"/>
            <a:ext cx="11430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8" name="Rectangle 14">
            <a:extLst>
              <a:ext uri="{FF2B5EF4-FFF2-40B4-BE49-F238E27FC236}">
                <a16:creationId xmlns:a16="http://schemas.microsoft.com/office/drawing/2014/main" id="{D6713792-ECD9-1BBE-0D3A-0CB5B4CEECBA}"/>
              </a:ext>
            </a:extLst>
          </p:cNvPr>
          <p:cNvSpPr>
            <a:spLocks noChangeArrowheads="1"/>
          </p:cNvSpPr>
          <p:nvPr/>
        </p:nvSpPr>
        <p:spPr bwMode="auto">
          <a:xfrm>
            <a:off x="1219200" y="3732213"/>
            <a:ext cx="4572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19" name="Rectangle 15">
            <a:extLst>
              <a:ext uri="{FF2B5EF4-FFF2-40B4-BE49-F238E27FC236}">
                <a16:creationId xmlns:a16="http://schemas.microsoft.com/office/drawing/2014/main" id="{AA24ADEA-62AD-A0ED-A579-C991D18A1E45}"/>
              </a:ext>
            </a:extLst>
          </p:cNvPr>
          <p:cNvSpPr>
            <a:spLocks noChangeArrowheads="1"/>
          </p:cNvSpPr>
          <p:nvPr/>
        </p:nvSpPr>
        <p:spPr bwMode="auto">
          <a:xfrm>
            <a:off x="1676400" y="3732213"/>
            <a:ext cx="11430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20" name="Rectangle 16">
            <a:extLst>
              <a:ext uri="{FF2B5EF4-FFF2-40B4-BE49-F238E27FC236}">
                <a16:creationId xmlns:a16="http://schemas.microsoft.com/office/drawing/2014/main" id="{F8B7FFAD-2941-DEEB-5E5A-22E9AA40114A}"/>
              </a:ext>
            </a:extLst>
          </p:cNvPr>
          <p:cNvSpPr>
            <a:spLocks noChangeArrowheads="1"/>
          </p:cNvSpPr>
          <p:nvPr/>
        </p:nvSpPr>
        <p:spPr bwMode="auto">
          <a:xfrm>
            <a:off x="1219200" y="4037013"/>
            <a:ext cx="4572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21" name="Rectangle 17">
            <a:extLst>
              <a:ext uri="{FF2B5EF4-FFF2-40B4-BE49-F238E27FC236}">
                <a16:creationId xmlns:a16="http://schemas.microsoft.com/office/drawing/2014/main" id="{48AB1CF6-1C27-F3A8-4330-FC8395E88FB5}"/>
              </a:ext>
            </a:extLst>
          </p:cNvPr>
          <p:cNvSpPr>
            <a:spLocks noChangeArrowheads="1"/>
          </p:cNvSpPr>
          <p:nvPr/>
        </p:nvSpPr>
        <p:spPr bwMode="auto">
          <a:xfrm>
            <a:off x="1676400" y="4037013"/>
            <a:ext cx="11430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22" name="Rectangle 18">
            <a:extLst>
              <a:ext uri="{FF2B5EF4-FFF2-40B4-BE49-F238E27FC236}">
                <a16:creationId xmlns:a16="http://schemas.microsoft.com/office/drawing/2014/main" id="{D2A0ED2B-5430-8DC4-96CD-CA23FA88886A}"/>
              </a:ext>
            </a:extLst>
          </p:cNvPr>
          <p:cNvSpPr>
            <a:spLocks noChangeArrowheads="1"/>
          </p:cNvSpPr>
          <p:nvPr/>
        </p:nvSpPr>
        <p:spPr bwMode="auto">
          <a:xfrm>
            <a:off x="1219200" y="4341813"/>
            <a:ext cx="4572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23" name="Rectangle 19">
            <a:extLst>
              <a:ext uri="{FF2B5EF4-FFF2-40B4-BE49-F238E27FC236}">
                <a16:creationId xmlns:a16="http://schemas.microsoft.com/office/drawing/2014/main" id="{E0E754E2-7673-5904-EA0B-5BACA7AF4AA2}"/>
              </a:ext>
            </a:extLst>
          </p:cNvPr>
          <p:cNvSpPr>
            <a:spLocks noChangeArrowheads="1"/>
          </p:cNvSpPr>
          <p:nvPr/>
        </p:nvSpPr>
        <p:spPr bwMode="auto">
          <a:xfrm>
            <a:off x="1676400" y="4341813"/>
            <a:ext cx="1143000" cy="3048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n-lt"/>
            </a:endParaRPr>
          </a:p>
        </p:txBody>
      </p:sp>
      <p:sp>
        <p:nvSpPr>
          <p:cNvPr id="24" name="Text Box 20">
            <a:extLst>
              <a:ext uri="{FF2B5EF4-FFF2-40B4-BE49-F238E27FC236}">
                <a16:creationId xmlns:a16="http://schemas.microsoft.com/office/drawing/2014/main" id="{12AD53B3-2EA7-EB4A-DC7A-B44B9802D361}"/>
              </a:ext>
            </a:extLst>
          </p:cNvPr>
          <p:cNvSpPr txBox="1">
            <a:spLocks noChangeArrowheads="1"/>
          </p:cNvSpPr>
          <p:nvPr/>
        </p:nvSpPr>
        <p:spPr bwMode="auto">
          <a:xfrm>
            <a:off x="1676400" y="1765300"/>
            <a:ext cx="548548" cy="369332"/>
          </a:xfrm>
          <a:prstGeom prst="rect">
            <a:avLst/>
          </a:prstGeom>
          <a:noFill/>
          <a:ln w="9525">
            <a:noFill/>
            <a:miter lim="800000"/>
            <a:headEnd/>
            <a:tailEnd/>
          </a:ln>
          <a:effectLst/>
        </p:spPr>
        <p:txBody>
          <a:bodyPr wrap="none">
            <a:spAutoFit/>
          </a:bodyPr>
          <a:lstStyle/>
          <a:p>
            <a:r>
              <a:rPr lang="en-US">
                <a:latin typeface="+mn-lt"/>
              </a:rPr>
              <a:t>ROB</a:t>
            </a:r>
          </a:p>
        </p:txBody>
      </p:sp>
      <p:sp>
        <p:nvSpPr>
          <p:cNvPr id="25" name="Rectangle 23">
            <a:extLst>
              <a:ext uri="{FF2B5EF4-FFF2-40B4-BE49-F238E27FC236}">
                <a16:creationId xmlns:a16="http://schemas.microsoft.com/office/drawing/2014/main" id="{0E1623FA-A3D9-1648-A053-B7ED6D6AA473}"/>
              </a:ext>
            </a:extLst>
          </p:cNvPr>
          <p:cNvSpPr>
            <a:spLocks noChangeArrowheads="1"/>
          </p:cNvSpPr>
          <p:nvPr/>
        </p:nvSpPr>
        <p:spPr bwMode="auto">
          <a:xfrm>
            <a:off x="609600" y="2208213"/>
            <a:ext cx="457200" cy="304800"/>
          </a:xfrm>
          <a:prstGeom prst="rect">
            <a:avLst/>
          </a:prstGeom>
          <a:noFill/>
          <a:ln w="9525">
            <a:noFill/>
            <a:miter lim="800000"/>
            <a:headEnd/>
            <a:tailEnd/>
          </a:ln>
          <a:effectLst/>
        </p:spPr>
        <p:txBody>
          <a:bodyPr wrap="none" anchor="ctr"/>
          <a:lstStyle/>
          <a:p>
            <a:pPr algn="ctr"/>
            <a:r>
              <a:rPr lang="en-US">
                <a:solidFill>
                  <a:srgbClr val="FF9933"/>
                </a:solidFill>
                <a:effectLst>
                  <a:outerShdw blurRad="38100" dist="38100" dir="2700000" algn="tl">
                    <a:srgbClr val="C0C0C0"/>
                  </a:outerShdw>
                </a:effectLst>
                <a:latin typeface="+mn-lt"/>
              </a:rPr>
              <a:t>ROB1</a:t>
            </a:r>
          </a:p>
        </p:txBody>
      </p:sp>
      <p:sp>
        <p:nvSpPr>
          <p:cNvPr id="26" name="Rectangle 24">
            <a:extLst>
              <a:ext uri="{FF2B5EF4-FFF2-40B4-BE49-F238E27FC236}">
                <a16:creationId xmlns:a16="http://schemas.microsoft.com/office/drawing/2014/main" id="{232D3092-CA3B-B732-97C5-D36B49DFDB4D}"/>
              </a:ext>
            </a:extLst>
          </p:cNvPr>
          <p:cNvSpPr>
            <a:spLocks noChangeArrowheads="1"/>
          </p:cNvSpPr>
          <p:nvPr/>
        </p:nvSpPr>
        <p:spPr bwMode="auto">
          <a:xfrm>
            <a:off x="609600" y="2513013"/>
            <a:ext cx="457200" cy="304800"/>
          </a:xfrm>
          <a:prstGeom prst="rect">
            <a:avLst/>
          </a:prstGeom>
          <a:noFill/>
          <a:ln w="9525">
            <a:noFill/>
            <a:miter lim="800000"/>
            <a:headEnd/>
            <a:tailEnd/>
          </a:ln>
          <a:effectLst/>
        </p:spPr>
        <p:txBody>
          <a:bodyPr wrap="none" anchor="ctr"/>
          <a:lstStyle/>
          <a:p>
            <a:pPr algn="ctr"/>
            <a:r>
              <a:rPr lang="en-US">
                <a:solidFill>
                  <a:srgbClr val="FF9933"/>
                </a:solidFill>
                <a:effectLst>
                  <a:outerShdw blurRad="38100" dist="38100" dir="2700000" algn="tl">
                    <a:srgbClr val="C0C0C0"/>
                  </a:outerShdw>
                </a:effectLst>
                <a:latin typeface="+mn-lt"/>
              </a:rPr>
              <a:t>ROB2</a:t>
            </a:r>
          </a:p>
        </p:txBody>
      </p:sp>
      <p:sp>
        <p:nvSpPr>
          <p:cNvPr id="27" name="Rectangle 25">
            <a:extLst>
              <a:ext uri="{FF2B5EF4-FFF2-40B4-BE49-F238E27FC236}">
                <a16:creationId xmlns:a16="http://schemas.microsoft.com/office/drawing/2014/main" id="{13E21417-8B50-2025-475C-458EFD12813D}"/>
              </a:ext>
            </a:extLst>
          </p:cNvPr>
          <p:cNvSpPr>
            <a:spLocks noChangeArrowheads="1"/>
          </p:cNvSpPr>
          <p:nvPr/>
        </p:nvSpPr>
        <p:spPr bwMode="auto">
          <a:xfrm>
            <a:off x="609600" y="2817813"/>
            <a:ext cx="457200" cy="304800"/>
          </a:xfrm>
          <a:prstGeom prst="rect">
            <a:avLst/>
          </a:prstGeom>
          <a:noFill/>
          <a:ln w="9525">
            <a:noFill/>
            <a:miter lim="800000"/>
            <a:headEnd/>
            <a:tailEnd/>
          </a:ln>
          <a:effectLst/>
        </p:spPr>
        <p:txBody>
          <a:bodyPr wrap="none" anchor="ctr"/>
          <a:lstStyle/>
          <a:p>
            <a:pPr algn="ctr"/>
            <a:r>
              <a:rPr lang="en-US">
                <a:solidFill>
                  <a:srgbClr val="FF9933"/>
                </a:solidFill>
                <a:effectLst>
                  <a:outerShdw blurRad="38100" dist="38100" dir="2700000" algn="tl">
                    <a:srgbClr val="C0C0C0"/>
                  </a:outerShdw>
                </a:effectLst>
                <a:latin typeface="+mn-lt"/>
              </a:rPr>
              <a:t>ROB3</a:t>
            </a:r>
          </a:p>
        </p:txBody>
      </p:sp>
      <p:sp>
        <p:nvSpPr>
          <p:cNvPr id="28" name="Rectangle 26">
            <a:extLst>
              <a:ext uri="{FF2B5EF4-FFF2-40B4-BE49-F238E27FC236}">
                <a16:creationId xmlns:a16="http://schemas.microsoft.com/office/drawing/2014/main" id="{7382557A-8C06-9C5A-8DE3-B0CA1F874757}"/>
              </a:ext>
            </a:extLst>
          </p:cNvPr>
          <p:cNvSpPr>
            <a:spLocks noChangeArrowheads="1"/>
          </p:cNvSpPr>
          <p:nvPr/>
        </p:nvSpPr>
        <p:spPr bwMode="auto">
          <a:xfrm>
            <a:off x="609600" y="3122613"/>
            <a:ext cx="457200" cy="304800"/>
          </a:xfrm>
          <a:prstGeom prst="rect">
            <a:avLst/>
          </a:prstGeom>
          <a:noFill/>
          <a:ln w="9525">
            <a:noFill/>
            <a:miter lim="800000"/>
            <a:headEnd/>
            <a:tailEnd/>
          </a:ln>
          <a:effectLst/>
        </p:spPr>
        <p:txBody>
          <a:bodyPr wrap="none" anchor="ctr"/>
          <a:lstStyle/>
          <a:p>
            <a:pPr algn="ctr"/>
            <a:r>
              <a:rPr lang="en-US">
                <a:solidFill>
                  <a:srgbClr val="FF9933"/>
                </a:solidFill>
                <a:effectLst>
                  <a:outerShdw blurRad="38100" dist="38100" dir="2700000" algn="tl">
                    <a:srgbClr val="C0C0C0"/>
                  </a:outerShdw>
                </a:effectLst>
                <a:latin typeface="+mn-lt"/>
              </a:rPr>
              <a:t>ROB4</a:t>
            </a:r>
          </a:p>
        </p:txBody>
      </p:sp>
      <p:sp>
        <p:nvSpPr>
          <p:cNvPr id="29" name="Rectangle 27">
            <a:extLst>
              <a:ext uri="{FF2B5EF4-FFF2-40B4-BE49-F238E27FC236}">
                <a16:creationId xmlns:a16="http://schemas.microsoft.com/office/drawing/2014/main" id="{624C8E3D-D992-6FD9-6A01-9B29A5922D06}"/>
              </a:ext>
            </a:extLst>
          </p:cNvPr>
          <p:cNvSpPr>
            <a:spLocks noChangeArrowheads="1"/>
          </p:cNvSpPr>
          <p:nvPr/>
        </p:nvSpPr>
        <p:spPr bwMode="auto">
          <a:xfrm>
            <a:off x="609600" y="3427413"/>
            <a:ext cx="457200" cy="304800"/>
          </a:xfrm>
          <a:prstGeom prst="rect">
            <a:avLst/>
          </a:prstGeom>
          <a:noFill/>
          <a:ln w="9525">
            <a:noFill/>
            <a:miter lim="800000"/>
            <a:headEnd/>
            <a:tailEnd/>
          </a:ln>
          <a:effectLst/>
        </p:spPr>
        <p:txBody>
          <a:bodyPr wrap="none" anchor="ctr"/>
          <a:lstStyle/>
          <a:p>
            <a:pPr algn="ctr"/>
            <a:r>
              <a:rPr lang="en-US">
                <a:solidFill>
                  <a:srgbClr val="FF9933"/>
                </a:solidFill>
                <a:effectLst>
                  <a:outerShdw blurRad="38100" dist="38100" dir="2700000" algn="tl">
                    <a:srgbClr val="C0C0C0"/>
                  </a:outerShdw>
                </a:effectLst>
                <a:latin typeface="+mn-lt"/>
              </a:rPr>
              <a:t>ROB5</a:t>
            </a:r>
          </a:p>
        </p:txBody>
      </p:sp>
      <p:sp>
        <p:nvSpPr>
          <p:cNvPr id="30" name="Rectangle 28">
            <a:extLst>
              <a:ext uri="{FF2B5EF4-FFF2-40B4-BE49-F238E27FC236}">
                <a16:creationId xmlns:a16="http://schemas.microsoft.com/office/drawing/2014/main" id="{1212AFBF-EE6D-FA44-F9BA-73038495D224}"/>
              </a:ext>
            </a:extLst>
          </p:cNvPr>
          <p:cNvSpPr>
            <a:spLocks noChangeArrowheads="1"/>
          </p:cNvSpPr>
          <p:nvPr/>
        </p:nvSpPr>
        <p:spPr bwMode="auto">
          <a:xfrm>
            <a:off x="609600" y="3732213"/>
            <a:ext cx="457200" cy="304800"/>
          </a:xfrm>
          <a:prstGeom prst="rect">
            <a:avLst/>
          </a:prstGeom>
          <a:noFill/>
          <a:ln w="9525">
            <a:noFill/>
            <a:miter lim="800000"/>
            <a:headEnd/>
            <a:tailEnd/>
          </a:ln>
          <a:effectLst/>
        </p:spPr>
        <p:txBody>
          <a:bodyPr wrap="none" anchor="ctr"/>
          <a:lstStyle/>
          <a:p>
            <a:pPr algn="ctr"/>
            <a:r>
              <a:rPr lang="en-US">
                <a:solidFill>
                  <a:srgbClr val="FF9933"/>
                </a:solidFill>
                <a:effectLst>
                  <a:outerShdw blurRad="38100" dist="38100" dir="2700000" algn="tl">
                    <a:srgbClr val="C0C0C0"/>
                  </a:outerShdw>
                </a:effectLst>
                <a:latin typeface="+mn-lt"/>
              </a:rPr>
              <a:t>ROB6</a:t>
            </a:r>
          </a:p>
        </p:txBody>
      </p:sp>
      <p:sp>
        <p:nvSpPr>
          <p:cNvPr id="31" name="Rectangle 29">
            <a:extLst>
              <a:ext uri="{FF2B5EF4-FFF2-40B4-BE49-F238E27FC236}">
                <a16:creationId xmlns:a16="http://schemas.microsoft.com/office/drawing/2014/main" id="{68CA82FA-2B3C-3667-E7AA-139F276E5961}"/>
              </a:ext>
            </a:extLst>
          </p:cNvPr>
          <p:cNvSpPr>
            <a:spLocks noChangeArrowheads="1"/>
          </p:cNvSpPr>
          <p:nvPr/>
        </p:nvSpPr>
        <p:spPr bwMode="auto">
          <a:xfrm>
            <a:off x="609600" y="4037013"/>
            <a:ext cx="457200" cy="304800"/>
          </a:xfrm>
          <a:prstGeom prst="rect">
            <a:avLst/>
          </a:prstGeom>
          <a:noFill/>
          <a:ln w="9525">
            <a:noFill/>
            <a:miter lim="800000"/>
            <a:headEnd/>
            <a:tailEnd/>
          </a:ln>
          <a:effectLst/>
        </p:spPr>
        <p:txBody>
          <a:bodyPr wrap="none" anchor="ctr"/>
          <a:lstStyle/>
          <a:p>
            <a:pPr algn="ctr"/>
            <a:r>
              <a:rPr lang="en-US">
                <a:solidFill>
                  <a:srgbClr val="FF9933"/>
                </a:solidFill>
                <a:effectLst>
                  <a:outerShdw blurRad="38100" dist="38100" dir="2700000" algn="tl">
                    <a:srgbClr val="C0C0C0"/>
                  </a:outerShdw>
                </a:effectLst>
                <a:latin typeface="+mn-lt"/>
              </a:rPr>
              <a:t>ROB7</a:t>
            </a:r>
          </a:p>
        </p:txBody>
      </p:sp>
      <p:sp>
        <p:nvSpPr>
          <p:cNvPr id="32" name="Rectangle 30">
            <a:extLst>
              <a:ext uri="{FF2B5EF4-FFF2-40B4-BE49-F238E27FC236}">
                <a16:creationId xmlns:a16="http://schemas.microsoft.com/office/drawing/2014/main" id="{DFA5F227-A8E6-F3CD-95DE-EB238C11229C}"/>
              </a:ext>
            </a:extLst>
          </p:cNvPr>
          <p:cNvSpPr>
            <a:spLocks noChangeArrowheads="1"/>
          </p:cNvSpPr>
          <p:nvPr/>
        </p:nvSpPr>
        <p:spPr bwMode="auto">
          <a:xfrm>
            <a:off x="609600" y="4341813"/>
            <a:ext cx="457200" cy="304800"/>
          </a:xfrm>
          <a:prstGeom prst="rect">
            <a:avLst/>
          </a:prstGeom>
          <a:noFill/>
          <a:ln w="9525">
            <a:noFill/>
            <a:miter lim="800000"/>
            <a:headEnd/>
            <a:tailEnd/>
          </a:ln>
          <a:effectLst/>
        </p:spPr>
        <p:txBody>
          <a:bodyPr wrap="none" anchor="ctr"/>
          <a:lstStyle/>
          <a:p>
            <a:pPr algn="ctr"/>
            <a:r>
              <a:rPr lang="en-US">
                <a:solidFill>
                  <a:srgbClr val="FF9933"/>
                </a:solidFill>
                <a:effectLst>
                  <a:outerShdw blurRad="38100" dist="38100" dir="2700000" algn="tl">
                    <a:srgbClr val="C0C0C0"/>
                  </a:outerShdw>
                </a:effectLst>
                <a:latin typeface="+mn-lt"/>
              </a:rPr>
              <a:t>ROB8</a:t>
            </a:r>
          </a:p>
        </p:txBody>
      </p:sp>
      <p:sp>
        <p:nvSpPr>
          <p:cNvPr id="33" name="Text Box 31">
            <a:extLst>
              <a:ext uri="{FF2B5EF4-FFF2-40B4-BE49-F238E27FC236}">
                <a16:creationId xmlns:a16="http://schemas.microsoft.com/office/drawing/2014/main" id="{708E7BD1-8713-3C3B-E3F3-B3ECB8DA52BE}"/>
              </a:ext>
            </a:extLst>
          </p:cNvPr>
          <p:cNvSpPr txBox="1">
            <a:spLocks noChangeArrowheads="1"/>
          </p:cNvSpPr>
          <p:nvPr/>
        </p:nvSpPr>
        <p:spPr bwMode="auto">
          <a:xfrm>
            <a:off x="5851525" y="1254125"/>
            <a:ext cx="1361270" cy="1477328"/>
          </a:xfrm>
          <a:prstGeom prst="rect">
            <a:avLst/>
          </a:prstGeom>
          <a:noFill/>
          <a:ln w="9525">
            <a:noFill/>
            <a:miter lim="800000"/>
            <a:headEnd/>
            <a:tailEnd/>
          </a:ln>
          <a:effectLst/>
        </p:spPr>
        <p:txBody>
          <a:bodyPr wrap="none">
            <a:spAutoFit/>
          </a:bodyPr>
          <a:lstStyle/>
          <a:p>
            <a:r>
              <a:rPr lang="en-US">
                <a:latin typeface="+mn-lt"/>
              </a:rPr>
              <a:t>R1 = R2 + R3</a:t>
            </a:r>
          </a:p>
          <a:p>
            <a:r>
              <a:rPr lang="en-US">
                <a:latin typeface="+mn-lt"/>
              </a:rPr>
              <a:t>R3 = R5 – R6</a:t>
            </a:r>
          </a:p>
          <a:p>
            <a:r>
              <a:rPr lang="en-US">
                <a:latin typeface="+mn-lt"/>
              </a:rPr>
              <a:t>R1 = R1 * R7</a:t>
            </a:r>
          </a:p>
          <a:p>
            <a:r>
              <a:rPr lang="en-US">
                <a:latin typeface="+mn-lt"/>
              </a:rPr>
              <a:t>R1 = R4 + R8</a:t>
            </a:r>
          </a:p>
          <a:p>
            <a:r>
              <a:rPr lang="en-US">
                <a:latin typeface="+mn-lt"/>
              </a:rPr>
              <a:t>R2 = R9 + R3</a:t>
            </a:r>
          </a:p>
        </p:txBody>
      </p:sp>
      <p:sp>
        <p:nvSpPr>
          <p:cNvPr id="34" name="Rectangle 32">
            <a:extLst>
              <a:ext uri="{FF2B5EF4-FFF2-40B4-BE49-F238E27FC236}">
                <a16:creationId xmlns:a16="http://schemas.microsoft.com/office/drawing/2014/main" id="{0F6E67D0-7459-8EED-0F66-C0735D66D8BF}"/>
              </a:ext>
            </a:extLst>
          </p:cNvPr>
          <p:cNvSpPr>
            <a:spLocks noChangeArrowheads="1"/>
          </p:cNvSpPr>
          <p:nvPr/>
        </p:nvSpPr>
        <p:spPr bwMode="auto">
          <a:xfrm>
            <a:off x="4038600" y="1584325"/>
            <a:ext cx="685800" cy="242888"/>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R1</a:t>
            </a:r>
          </a:p>
        </p:txBody>
      </p:sp>
      <p:sp>
        <p:nvSpPr>
          <p:cNvPr id="35" name="Rectangle 33">
            <a:extLst>
              <a:ext uri="{FF2B5EF4-FFF2-40B4-BE49-F238E27FC236}">
                <a16:creationId xmlns:a16="http://schemas.microsoft.com/office/drawing/2014/main" id="{8A9B2C42-C68E-CFBC-4E38-B4AC8870F041}"/>
              </a:ext>
            </a:extLst>
          </p:cNvPr>
          <p:cNvSpPr>
            <a:spLocks noChangeArrowheads="1"/>
          </p:cNvSpPr>
          <p:nvPr/>
        </p:nvSpPr>
        <p:spPr bwMode="auto">
          <a:xfrm>
            <a:off x="4038600" y="1835150"/>
            <a:ext cx="685800" cy="242888"/>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R2</a:t>
            </a:r>
          </a:p>
        </p:txBody>
      </p:sp>
      <p:sp>
        <p:nvSpPr>
          <p:cNvPr id="36" name="Rectangle 34">
            <a:extLst>
              <a:ext uri="{FF2B5EF4-FFF2-40B4-BE49-F238E27FC236}">
                <a16:creationId xmlns:a16="http://schemas.microsoft.com/office/drawing/2014/main" id="{169D99FC-756F-E91E-F7A0-9A0FD224B787}"/>
              </a:ext>
            </a:extLst>
          </p:cNvPr>
          <p:cNvSpPr>
            <a:spLocks noChangeArrowheads="1"/>
          </p:cNvSpPr>
          <p:nvPr/>
        </p:nvSpPr>
        <p:spPr bwMode="auto">
          <a:xfrm>
            <a:off x="4038600" y="2078038"/>
            <a:ext cx="685800" cy="242887"/>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R3</a:t>
            </a:r>
          </a:p>
        </p:txBody>
      </p:sp>
      <p:sp>
        <p:nvSpPr>
          <p:cNvPr id="37" name="Rectangle 35">
            <a:extLst>
              <a:ext uri="{FF2B5EF4-FFF2-40B4-BE49-F238E27FC236}">
                <a16:creationId xmlns:a16="http://schemas.microsoft.com/office/drawing/2014/main" id="{AA943738-C724-13F9-3282-3FAC42BA293A}"/>
              </a:ext>
            </a:extLst>
          </p:cNvPr>
          <p:cNvSpPr>
            <a:spLocks noChangeArrowheads="1"/>
          </p:cNvSpPr>
          <p:nvPr/>
        </p:nvSpPr>
        <p:spPr bwMode="auto">
          <a:xfrm>
            <a:off x="3657600" y="1584325"/>
            <a:ext cx="381000" cy="228600"/>
          </a:xfrm>
          <a:prstGeom prst="rect">
            <a:avLst/>
          </a:prstGeom>
          <a:noFill/>
          <a:ln w="9525">
            <a:noFill/>
            <a:miter lim="800000"/>
            <a:headEnd/>
            <a:tailEnd/>
          </a:ln>
          <a:effectLst/>
        </p:spPr>
        <p:txBody>
          <a:bodyPr wrap="none" anchor="ctr"/>
          <a:lstStyle/>
          <a:p>
            <a:pPr algn="ctr"/>
            <a:r>
              <a:rPr lang="en-US" sz="1600">
                <a:latin typeface="+mn-lt"/>
              </a:rPr>
              <a:t>R1</a:t>
            </a:r>
          </a:p>
        </p:txBody>
      </p:sp>
      <p:sp>
        <p:nvSpPr>
          <p:cNvPr id="38" name="Rectangle 36">
            <a:extLst>
              <a:ext uri="{FF2B5EF4-FFF2-40B4-BE49-F238E27FC236}">
                <a16:creationId xmlns:a16="http://schemas.microsoft.com/office/drawing/2014/main" id="{FAD5A457-5D16-2A43-457B-836D173441BA}"/>
              </a:ext>
            </a:extLst>
          </p:cNvPr>
          <p:cNvSpPr>
            <a:spLocks noChangeArrowheads="1"/>
          </p:cNvSpPr>
          <p:nvPr/>
        </p:nvSpPr>
        <p:spPr bwMode="auto">
          <a:xfrm>
            <a:off x="3657600" y="1827213"/>
            <a:ext cx="381000" cy="228600"/>
          </a:xfrm>
          <a:prstGeom prst="rect">
            <a:avLst/>
          </a:prstGeom>
          <a:noFill/>
          <a:ln w="9525">
            <a:noFill/>
            <a:miter lim="800000"/>
            <a:headEnd/>
            <a:tailEnd/>
          </a:ln>
          <a:effectLst/>
        </p:spPr>
        <p:txBody>
          <a:bodyPr wrap="none" anchor="ctr"/>
          <a:lstStyle/>
          <a:p>
            <a:pPr algn="ctr"/>
            <a:r>
              <a:rPr lang="en-US" sz="1600">
                <a:latin typeface="+mn-lt"/>
              </a:rPr>
              <a:t>R2</a:t>
            </a:r>
          </a:p>
        </p:txBody>
      </p:sp>
      <p:sp>
        <p:nvSpPr>
          <p:cNvPr id="39" name="Rectangle 37">
            <a:extLst>
              <a:ext uri="{FF2B5EF4-FFF2-40B4-BE49-F238E27FC236}">
                <a16:creationId xmlns:a16="http://schemas.microsoft.com/office/drawing/2014/main" id="{4A46F499-91D8-5CE5-0810-735DAB6A733E}"/>
              </a:ext>
            </a:extLst>
          </p:cNvPr>
          <p:cNvSpPr>
            <a:spLocks noChangeArrowheads="1"/>
          </p:cNvSpPr>
          <p:nvPr/>
        </p:nvSpPr>
        <p:spPr bwMode="auto">
          <a:xfrm>
            <a:off x="3657600" y="2092325"/>
            <a:ext cx="381000" cy="228600"/>
          </a:xfrm>
          <a:prstGeom prst="rect">
            <a:avLst/>
          </a:prstGeom>
          <a:noFill/>
          <a:ln w="9525">
            <a:noFill/>
            <a:miter lim="800000"/>
            <a:headEnd/>
            <a:tailEnd/>
          </a:ln>
          <a:effectLst/>
        </p:spPr>
        <p:txBody>
          <a:bodyPr wrap="none" anchor="ctr"/>
          <a:lstStyle/>
          <a:p>
            <a:pPr algn="ctr"/>
            <a:r>
              <a:rPr lang="en-US" sz="1600">
                <a:latin typeface="+mn-lt"/>
              </a:rPr>
              <a:t>R3</a:t>
            </a:r>
          </a:p>
        </p:txBody>
      </p:sp>
      <p:sp>
        <p:nvSpPr>
          <p:cNvPr id="40" name="Text Box 38">
            <a:extLst>
              <a:ext uri="{FF2B5EF4-FFF2-40B4-BE49-F238E27FC236}">
                <a16:creationId xmlns:a16="http://schemas.microsoft.com/office/drawing/2014/main" id="{255899B2-CBAF-5A19-D519-6B18277D21EF}"/>
              </a:ext>
            </a:extLst>
          </p:cNvPr>
          <p:cNvSpPr txBox="1">
            <a:spLocks noChangeArrowheads="1"/>
          </p:cNvSpPr>
          <p:nvPr/>
        </p:nvSpPr>
        <p:spPr bwMode="auto">
          <a:xfrm>
            <a:off x="4083050" y="1274763"/>
            <a:ext cx="496803" cy="369332"/>
          </a:xfrm>
          <a:prstGeom prst="rect">
            <a:avLst/>
          </a:prstGeom>
          <a:noFill/>
          <a:ln w="9525">
            <a:noFill/>
            <a:miter lim="800000"/>
            <a:headEnd/>
            <a:tailEnd/>
          </a:ln>
          <a:effectLst/>
        </p:spPr>
        <p:txBody>
          <a:bodyPr wrap="none">
            <a:spAutoFit/>
          </a:bodyPr>
          <a:lstStyle/>
          <a:p>
            <a:r>
              <a:rPr lang="en-US">
                <a:latin typeface="+mn-lt"/>
              </a:rPr>
              <a:t>RAT</a:t>
            </a:r>
          </a:p>
        </p:txBody>
      </p:sp>
      <p:sp>
        <p:nvSpPr>
          <p:cNvPr id="41" name="Rectangle 39">
            <a:extLst>
              <a:ext uri="{FF2B5EF4-FFF2-40B4-BE49-F238E27FC236}">
                <a16:creationId xmlns:a16="http://schemas.microsoft.com/office/drawing/2014/main" id="{E1E66D8E-850D-40AD-B859-C30D315AD9D2}"/>
              </a:ext>
            </a:extLst>
          </p:cNvPr>
          <p:cNvSpPr>
            <a:spLocks noChangeArrowheads="1"/>
          </p:cNvSpPr>
          <p:nvPr/>
        </p:nvSpPr>
        <p:spPr bwMode="auto">
          <a:xfrm rot="16200000">
            <a:off x="4164012" y="2195513"/>
            <a:ext cx="434975" cy="685800"/>
          </a:xfrm>
          <a:prstGeom prst="rect">
            <a:avLst/>
          </a:prstGeom>
          <a:solidFill>
            <a:schemeClr val="accent1"/>
          </a:solidFill>
          <a:ln w="9525">
            <a:solidFill>
              <a:schemeClr val="tx1"/>
            </a:solidFill>
            <a:miter lim="800000"/>
            <a:headEnd/>
            <a:tailEnd/>
          </a:ln>
          <a:effectLst/>
        </p:spPr>
        <p:txBody>
          <a:bodyPr wrap="none" bIns="137160" anchor="ctr"/>
          <a:lstStyle/>
          <a:p>
            <a:pPr algn="ctr"/>
            <a:r>
              <a:rPr lang="en-US">
                <a:latin typeface="+mn-lt"/>
              </a:rPr>
              <a:t>…</a:t>
            </a:r>
          </a:p>
        </p:txBody>
      </p:sp>
      <p:sp>
        <p:nvSpPr>
          <p:cNvPr id="42" name="Rectangle 40">
            <a:extLst>
              <a:ext uri="{FF2B5EF4-FFF2-40B4-BE49-F238E27FC236}">
                <a16:creationId xmlns:a16="http://schemas.microsoft.com/office/drawing/2014/main" id="{37E67363-8702-3F60-5DA1-48CFEF8CEE06}"/>
              </a:ext>
            </a:extLst>
          </p:cNvPr>
          <p:cNvSpPr>
            <a:spLocks noChangeArrowheads="1"/>
          </p:cNvSpPr>
          <p:nvPr/>
        </p:nvSpPr>
        <p:spPr bwMode="auto">
          <a:xfrm>
            <a:off x="4038600" y="1584325"/>
            <a:ext cx="685800" cy="242888"/>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rgbClr val="FF9933"/>
                </a:solidFill>
                <a:effectLst>
                  <a:outerShdw blurRad="38100" dist="38100" dir="2700000" algn="tl">
                    <a:srgbClr val="000000"/>
                  </a:outerShdw>
                </a:effectLst>
                <a:latin typeface="+mn-lt"/>
              </a:rPr>
              <a:t>ROB1</a:t>
            </a:r>
          </a:p>
        </p:txBody>
      </p:sp>
      <p:grpSp>
        <p:nvGrpSpPr>
          <p:cNvPr id="43" name="Group 44">
            <a:extLst>
              <a:ext uri="{FF2B5EF4-FFF2-40B4-BE49-F238E27FC236}">
                <a16:creationId xmlns:a16="http://schemas.microsoft.com/office/drawing/2014/main" id="{6CA0734A-146C-0571-C7E7-7607E05223F9}"/>
              </a:ext>
            </a:extLst>
          </p:cNvPr>
          <p:cNvGrpSpPr>
            <a:grpSpLocks/>
          </p:cNvGrpSpPr>
          <p:nvPr/>
        </p:nvGrpSpPr>
        <p:grpSpPr bwMode="auto">
          <a:xfrm>
            <a:off x="1219200" y="2513013"/>
            <a:ext cx="1600200" cy="304800"/>
            <a:chOff x="864" y="2256"/>
            <a:chExt cx="1008" cy="192"/>
          </a:xfrm>
        </p:grpSpPr>
        <p:sp>
          <p:nvSpPr>
            <p:cNvPr id="44" name="Rectangle 42">
              <a:extLst>
                <a:ext uri="{FF2B5EF4-FFF2-40B4-BE49-F238E27FC236}">
                  <a16:creationId xmlns:a16="http://schemas.microsoft.com/office/drawing/2014/main" id="{A6292D9F-9075-3393-9DD2-3F70B600373C}"/>
                </a:ext>
              </a:extLst>
            </p:cNvPr>
            <p:cNvSpPr>
              <a:spLocks noChangeArrowheads="1"/>
            </p:cNvSpPr>
            <p:nvPr/>
          </p:nvSpPr>
          <p:spPr bwMode="auto">
            <a:xfrm>
              <a:off x="864" y="2256"/>
              <a:ext cx="288"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R3</a:t>
              </a:r>
            </a:p>
          </p:txBody>
        </p:sp>
        <p:sp>
          <p:nvSpPr>
            <p:cNvPr id="45" name="Rectangle 43">
              <a:extLst>
                <a:ext uri="{FF2B5EF4-FFF2-40B4-BE49-F238E27FC236}">
                  <a16:creationId xmlns:a16="http://schemas.microsoft.com/office/drawing/2014/main" id="{4F18E3FF-D872-E950-D8E6-9243AA061977}"/>
                </a:ext>
              </a:extLst>
            </p:cNvPr>
            <p:cNvSpPr>
              <a:spLocks noChangeArrowheads="1"/>
            </p:cNvSpPr>
            <p:nvPr/>
          </p:nvSpPr>
          <p:spPr bwMode="auto">
            <a:xfrm>
              <a:off x="1152" y="2256"/>
              <a:ext cx="720"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R5-R6</a:t>
              </a:r>
            </a:p>
          </p:txBody>
        </p:sp>
      </p:grpSp>
      <p:sp>
        <p:nvSpPr>
          <p:cNvPr id="46" name="Rectangle 45">
            <a:extLst>
              <a:ext uri="{FF2B5EF4-FFF2-40B4-BE49-F238E27FC236}">
                <a16:creationId xmlns:a16="http://schemas.microsoft.com/office/drawing/2014/main" id="{80228DA9-1314-6160-5077-196F24CE6A88}"/>
              </a:ext>
            </a:extLst>
          </p:cNvPr>
          <p:cNvSpPr>
            <a:spLocks noChangeArrowheads="1"/>
          </p:cNvSpPr>
          <p:nvPr/>
        </p:nvSpPr>
        <p:spPr bwMode="auto">
          <a:xfrm>
            <a:off x="4038600" y="2078038"/>
            <a:ext cx="685800" cy="242887"/>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rgbClr val="FF9933"/>
                </a:solidFill>
                <a:effectLst>
                  <a:outerShdw blurRad="38100" dist="38100" dir="2700000" algn="tl">
                    <a:srgbClr val="000000"/>
                  </a:outerShdw>
                </a:effectLst>
                <a:latin typeface="+mn-lt"/>
              </a:rPr>
              <a:t>ROB2</a:t>
            </a:r>
          </a:p>
        </p:txBody>
      </p:sp>
      <p:grpSp>
        <p:nvGrpSpPr>
          <p:cNvPr id="47" name="Group 49">
            <a:extLst>
              <a:ext uri="{FF2B5EF4-FFF2-40B4-BE49-F238E27FC236}">
                <a16:creationId xmlns:a16="http://schemas.microsoft.com/office/drawing/2014/main" id="{D7A1C6BB-A23F-D9F8-72AD-B4FAEF3CAFBF}"/>
              </a:ext>
            </a:extLst>
          </p:cNvPr>
          <p:cNvGrpSpPr>
            <a:grpSpLocks/>
          </p:cNvGrpSpPr>
          <p:nvPr/>
        </p:nvGrpSpPr>
        <p:grpSpPr bwMode="auto">
          <a:xfrm>
            <a:off x="1219200" y="2817813"/>
            <a:ext cx="1600200" cy="304800"/>
            <a:chOff x="864" y="2448"/>
            <a:chExt cx="1008" cy="192"/>
          </a:xfrm>
        </p:grpSpPr>
        <p:sp>
          <p:nvSpPr>
            <p:cNvPr id="48" name="Rectangle 47">
              <a:extLst>
                <a:ext uri="{FF2B5EF4-FFF2-40B4-BE49-F238E27FC236}">
                  <a16:creationId xmlns:a16="http://schemas.microsoft.com/office/drawing/2014/main" id="{AFEB0E3F-2EFC-AE27-A604-6926DBF262E8}"/>
                </a:ext>
              </a:extLst>
            </p:cNvPr>
            <p:cNvSpPr>
              <a:spLocks noChangeArrowheads="1"/>
            </p:cNvSpPr>
            <p:nvPr/>
          </p:nvSpPr>
          <p:spPr bwMode="auto">
            <a:xfrm>
              <a:off x="864" y="2448"/>
              <a:ext cx="288"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R1</a:t>
              </a:r>
            </a:p>
          </p:txBody>
        </p:sp>
        <p:sp>
          <p:nvSpPr>
            <p:cNvPr id="49" name="Rectangle 48">
              <a:extLst>
                <a:ext uri="{FF2B5EF4-FFF2-40B4-BE49-F238E27FC236}">
                  <a16:creationId xmlns:a16="http://schemas.microsoft.com/office/drawing/2014/main" id="{CAC6E2CC-49E7-F414-5C0D-7FB53B285AC4}"/>
                </a:ext>
              </a:extLst>
            </p:cNvPr>
            <p:cNvSpPr>
              <a:spLocks noChangeArrowheads="1"/>
            </p:cNvSpPr>
            <p:nvPr/>
          </p:nvSpPr>
          <p:spPr bwMode="auto">
            <a:xfrm>
              <a:off x="1152" y="2448"/>
              <a:ext cx="720" cy="19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rgbClr val="FF9933"/>
                  </a:solidFill>
                  <a:effectLst>
                    <a:outerShdw blurRad="38100" dist="38100" dir="2700000" algn="tl">
                      <a:srgbClr val="000000"/>
                    </a:outerShdw>
                  </a:effectLst>
                  <a:latin typeface="+mn-lt"/>
                </a:rPr>
                <a:t>ROB1</a:t>
              </a:r>
              <a:r>
                <a:rPr lang="en-US">
                  <a:latin typeface="+mn-lt"/>
                </a:rPr>
                <a:t>*R7</a:t>
              </a:r>
            </a:p>
          </p:txBody>
        </p:sp>
      </p:grpSp>
      <p:sp>
        <p:nvSpPr>
          <p:cNvPr id="50" name="Rectangle 50">
            <a:extLst>
              <a:ext uri="{FF2B5EF4-FFF2-40B4-BE49-F238E27FC236}">
                <a16:creationId xmlns:a16="http://schemas.microsoft.com/office/drawing/2014/main" id="{8687CAD6-E0E6-F993-6DF2-F7CE34FC37BD}"/>
              </a:ext>
            </a:extLst>
          </p:cNvPr>
          <p:cNvSpPr>
            <a:spLocks noChangeArrowheads="1"/>
          </p:cNvSpPr>
          <p:nvPr/>
        </p:nvSpPr>
        <p:spPr bwMode="auto">
          <a:xfrm>
            <a:off x="4038600" y="1584325"/>
            <a:ext cx="685800" cy="242888"/>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rgbClr val="FF9933"/>
                </a:solidFill>
                <a:effectLst>
                  <a:outerShdw blurRad="38100" dist="38100" dir="2700000" algn="tl">
                    <a:srgbClr val="000000"/>
                  </a:outerShdw>
                </a:effectLst>
                <a:latin typeface="+mn-lt"/>
              </a:rPr>
              <a:t>ROB3</a:t>
            </a:r>
          </a:p>
        </p:txBody>
      </p:sp>
      <p:grpSp>
        <p:nvGrpSpPr>
          <p:cNvPr id="51" name="Group 51">
            <a:extLst>
              <a:ext uri="{FF2B5EF4-FFF2-40B4-BE49-F238E27FC236}">
                <a16:creationId xmlns:a16="http://schemas.microsoft.com/office/drawing/2014/main" id="{06C62944-15DB-C887-9624-EDCB0FCD6B60}"/>
              </a:ext>
            </a:extLst>
          </p:cNvPr>
          <p:cNvGrpSpPr>
            <a:grpSpLocks/>
          </p:cNvGrpSpPr>
          <p:nvPr/>
        </p:nvGrpSpPr>
        <p:grpSpPr bwMode="auto">
          <a:xfrm>
            <a:off x="1219200" y="3122613"/>
            <a:ext cx="1600200" cy="304800"/>
            <a:chOff x="864" y="2448"/>
            <a:chExt cx="1008" cy="192"/>
          </a:xfrm>
        </p:grpSpPr>
        <p:sp>
          <p:nvSpPr>
            <p:cNvPr id="52" name="Rectangle 52">
              <a:extLst>
                <a:ext uri="{FF2B5EF4-FFF2-40B4-BE49-F238E27FC236}">
                  <a16:creationId xmlns:a16="http://schemas.microsoft.com/office/drawing/2014/main" id="{340F9B4B-4E40-0CC1-D242-0D58D5DB3B59}"/>
                </a:ext>
              </a:extLst>
            </p:cNvPr>
            <p:cNvSpPr>
              <a:spLocks noChangeArrowheads="1"/>
            </p:cNvSpPr>
            <p:nvPr/>
          </p:nvSpPr>
          <p:spPr bwMode="auto">
            <a:xfrm>
              <a:off x="864" y="2448"/>
              <a:ext cx="288"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R1</a:t>
              </a:r>
            </a:p>
          </p:txBody>
        </p:sp>
        <p:sp>
          <p:nvSpPr>
            <p:cNvPr id="53" name="Rectangle 53">
              <a:extLst>
                <a:ext uri="{FF2B5EF4-FFF2-40B4-BE49-F238E27FC236}">
                  <a16:creationId xmlns:a16="http://schemas.microsoft.com/office/drawing/2014/main" id="{3A5E488E-8FDD-C3FE-E3A5-CAC9896888D2}"/>
                </a:ext>
              </a:extLst>
            </p:cNvPr>
            <p:cNvSpPr>
              <a:spLocks noChangeArrowheads="1"/>
            </p:cNvSpPr>
            <p:nvPr/>
          </p:nvSpPr>
          <p:spPr bwMode="auto">
            <a:xfrm>
              <a:off x="1152" y="2448"/>
              <a:ext cx="720"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R4+R8</a:t>
              </a:r>
            </a:p>
          </p:txBody>
        </p:sp>
      </p:grpSp>
      <p:sp>
        <p:nvSpPr>
          <p:cNvPr id="54" name="Line 57">
            <a:extLst>
              <a:ext uri="{FF2B5EF4-FFF2-40B4-BE49-F238E27FC236}">
                <a16:creationId xmlns:a16="http://schemas.microsoft.com/office/drawing/2014/main" id="{022BC770-5EA0-FB9C-75A5-E955FD28E0BD}"/>
              </a:ext>
            </a:extLst>
          </p:cNvPr>
          <p:cNvSpPr>
            <a:spLocks noChangeShapeType="1"/>
          </p:cNvSpPr>
          <p:nvPr/>
        </p:nvSpPr>
        <p:spPr bwMode="auto">
          <a:xfrm flipV="1">
            <a:off x="5851525" y="1446213"/>
            <a:ext cx="1581150" cy="0"/>
          </a:xfrm>
          <a:prstGeom prst="line">
            <a:avLst/>
          </a:prstGeom>
          <a:noFill/>
          <a:ln w="25400">
            <a:solidFill>
              <a:srgbClr val="FF0000"/>
            </a:solidFill>
            <a:round/>
            <a:headEnd/>
            <a:tailEnd/>
          </a:ln>
          <a:effectLst/>
        </p:spPr>
        <p:txBody>
          <a:bodyPr/>
          <a:lstStyle/>
          <a:p>
            <a:endParaRPr lang="en-US">
              <a:latin typeface="+mn-lt"/>
            </a:endParaRPr>
          </a:p>
        </p:txBody>
      </p:sp>
      <p:sp>
        <p:nvSpPr>
          <p:cNvPr id="55" name="Text Box 58">
            <a:extLst>
              <a:ext uri="{FF2B5EF4-FFF2-40B4-BE49-F238E27FC236}">
                <a16:creationId xmlns:a16="http://schemas.microsoft.com/office/drawing/2014/main" id="{620CF843-0DFF-C54D-2369-5A6EFDE9CC13}"/>
              </a:ext>
            </a:extLst>
          </p:cNvPr>
          <p:cNvSpPr txBox="1">
            <a:spLocks noChangeArrowheads="1"/>
          </p:cNvSpPr>
          <p:nvPr/>
        </p:nvSpPr>
        <p:spPr bwMode="auto">
          <a:xfrm>
            <a:off x="4953000" y="2970213"/>
            <a:ext cx="3002489" cy="646331"/>
          </a:xfrm>
          <a:prstGeom prst="rect">
            <a:avLst/>
          </a:prstGeom>
          <a:noFill/>
          <a:ln w="9525">
            <a:noFill/>
            <a:miter lim="800000"/>
            <a:headEnd/>
            <a:tailEnd/>
          </a:ln>
          <a:effectLst/>
        </p:spPr>
        <p:txBody>
          <a:bodyPr wrap="none">
            <a:spAutoFit/>
          </a:bodyPr>
          <a:lstStyle/>
          <a:p>
            <a:r>
              <a:rPr lang="en-US">
                <a:latin typeface="+mn-lt"/>
              </a:rPr>
              <a:t>If we issue R2=R9+R3 to the</a:t>
            </a:r>
          </a:p>
          <a:p>
            <a:r>
              <a:rPr lang="en-US">
                <a:latin typeface="+mn-lt"/>
              </a:rPr>
              <a:t>ROB now, R3 comes from ROB2</a:t>
            </a:r>
          </a:p>
        </p:txBody>
      </p:sp>
      <p:sp>
        <p:nvSpPr>
          <p:cNvPr id="56" name="Line 59">
            <a:extLst>
              <a:ext uri="{FF2B5EF4-FFF2-40B4-BE49-F238E27FC236}">
                <a16:creationId xmlns:a16="http://schemas.microsoft.com/office/drawing/2014/main" id="{123A9605-0A85-76ED-BB65-2527CC2A1EA8}"/>
              </a:ext>
            </a:extLst>
          </p:cNvPr>
          <p:cNvSpPr>
            <a:spLocks noChangeShapeType="1"/>
          </p:cNvSpPr>
          <p:nvPr/>
        </p:nvSpPr>
        <p:spPr bwMode="auto">
          <a:xfrm flipV="1">
            <a:off x="2876550" y="2217738"/>
            <a:ext cx="758825" cy="446087"/>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57" name="Text Box 60">
            <a:extLst>
              <a:ext uri="{FF2B5EF4-FFF2-40B4-BE49-F238E27FC236}">
                <a16:creationId xmlns:a16="http://schemas.microsoft.com/office/drawing/2014/main" id="{5ACD9E49-6A87-F367-1CD6-508561566B3C}"/>
              </a:ext>
            </a:extLst>
          </p:cNvPr>
          <p:cNvSpPr txBox="1">
            <a:spLocks noChangeArrowheads="1"/>
          </p:cNvSpPr>
          <p:nvPr/>
        </p:nvSpPr>
        <p:spPr bwMode="auto">
          <a:xfrm>
            <a:off x="4191001" y="4341813"/>
            <a:ext cx="4425950" cy="646331"/>
          </a:xfrm>
          <a:prstGeom prst="rect">
            <a:avLst/>
          </a:prstGeom>
          <a:noFill/>
          <a:ln w="9525">
            <a:noFill/>
            <a:miter lim="800000"/>
            <a:headEnd/>
            <a:tailEnd/>
          </a:ln>
          <a:effectLst/>
        </p:spPr>
        <p:txBody>
          <a:bodyPr wrap="square">
            <a:spAutoFit/>
          </a:bodyPr>
          <a:lstStyle/>
          <a:p>
            <a:pPr algn="ctr"/>
            <a:r>
              <a:rPr lang="en-US" dirty="0">
                <a:latin typeface="+mn-lt"/>
              </a:rPr>
              <a:t>Then update RAT so when we issue R2=R9+R3, it will read source from the ARF.</a:t>
            </a:r>
          </a:p>
        </p:txBody>
      </p:sp>
      <p:sp>
        <p:nvSpPr>
          <p:cNvPr id="58" name="Rectangle 61">
            <a:extLst>
              <a:ext uri="{FF2B5EF4-FFF2-40B4-BE49-F238E27FC236}">
                <a16:creationId xmlns:a16="http://schemas.microsoft.com/office/drawing/2014/main" id="{29197468-C7ED-1E41-BB37-7FD77858FB38}"/>
              </a:ext>
            </a:extLst>
          </p:cNvPr>
          <p:cNvSpPr>
            <a:spLocks noChangeArrowheads="1"/>
          </p:cNvSpPr>
          <p:nvPr/>
        </p:nvSpPr>
        <p:spPr bwMode="auto">
          <a:xfrm>
            <a:off x="4038600" y="1584325"/>
            <a:ext cx="685800" cy="242888"/>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rgbClr val="FF9933"/>
                </a:solidFill>
                <a:effectLst>
                  <a:outerShdw blurRad="38100" dist="38100" dir="2700000" algn="tl">
                    <a:srgbClr val="000000"/>
                  </a:outerShdw>
                </a:effectLst>
                <a:latin typeface="+mn-lt"/>
              </a:rPr>
              <a:t>ROB4</a:t>
            </a:r>
          </a:p>
        </p:txBody>
      </p:sp>
      <p:grpSp>
        <p:nvGrpSpPr>
          <p:cNvPr id="59" name="Group 62">
            <a:extLst>
              <a:ext uri="{FF2B5EF4-FFF2-40B4-BE49-F238E27FC236}">
                <a16:creationId xmlns:a16="http://schemas.microsoft.com/office/drawing/2014/main" id="{EE9E2350-C28A-EA35-88EC-80F4A5C6EF72}"/>
              </a:ext>
            </a:extLst>
          </p:cNvPr>
          <p:cNvGrpSpPr>
            <a:grpSpLocks/>
          </p:cNvGrpSpPr>
          <p:nvPr/>
        </p:nvGrpSpPr>
        <p:grpSpPr bwMode="auto">
          <a:xfrm>
            <a:off x="1219200" y="3427413"/>
            <a:ext cx="1600200" cy="304800"/>
            <a:chOff x="864" y="2448"/>
            <a:chExt cx="1008" cy="192"/>
          </a:xfrm>
        </p:grpSpPr>
        <p:sp>
          <p:nvSpPr>
            <p:cNvPr id="60" name="Rectangle 63">
              <a:extLst>
                <a:ext uri="{FF2B5EF4-FFF2-40B4-BE49-F238E27FC236}">
                  <a16:creationId xmlns:a16="http://schemas.microsoft.com/office/drawing/2014/main" id="{7B336D69-6BA7-BA33-2025-2AB1BE09E48F}"/>
                </a:ext>
              </a:extLst>
            </p:cNvPr>
            <p:cNvSpPr>
              <a:spLocks noChangeArrowheads="1"/>
            </p:cNvSpPr>
            <p:nvPr/>
          </p:nvSpPr>
          <p:spPr bwMode="auto">
            <a:xfrm>
              <a:off x="864" y="2448"/>
              <a:ext cx="288"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R2</a:t>
              </a:r>
            </a:p>
          </p:txBody>
        </p:sp>
        <p:sp>
          <p:nvSpPr>
            <p:cNvPr id="61" name="Rectangle 64">
              <a:extLst>
                <a:ext uri="{FF2B5EF4-FFF2-40B4-BE49-F238E27FC236}">
                  <a16:creationId xmlns:a16="http://schemas.microsoft.com/office/drawing/2014/main" id="{966CFEBF-16A0-3544-A6E6-E2FB375E7D5A}"/>
                </a:ext>
              </a:extLst>
            </p:cNvPr>
            <p:cNvSpPr>
              <a:spLocks noChangeArrowheads="1"/>
            </p:cNvSpPr>
            <p:nvPr/>
          </p:nvSpPr>
          <p:spPr bwMode="auto">
            <a:xfrm>
              <a:off x="1152" y="2448"/>
              <a:ext cx="720"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R9+</a:t>
              </a:r>
              <a:r>
                <a:rPr lang="en-US">
                  <a:solidFill>
                    <a:srgbClr val="FF9933"/>
                  </a:solidFill>
                  <a:effectLst>
                    <a:outerShdw blurRad="38100" dist="38100" dir="2700000" algn="tl">
                      <a:srgbClr val="000000"/>
                    </a:outerShdw>
                  </a:effectLst>
                  <a:latin typeface="+mn-lt"/>
                </a:rPr>
                <a:t>ROB2</a:t>
              </a:r>
            </a:p>
          </p:txBody>
        </p:sp>
      </p:grpSp>
      <p:sp>
        <p:nvSpPr>
          <p:cNvPr id="62" name="Text Box 65">
            <a:extLst>
              <a:ext uri="{FF2B5EF4-FFF2-40B4-BE49-F238E27FC236}">
                <a16:creationId xmlns:a16="http://schemas.microsoft.com/office/drawing/2014/main" id="{2FC30994-6B31-72DC-28C5-2A4ACC8FCE8E}"/>
              </a:ext>
            </a:extLst>
          </p:cNvPr>
          <p:cNvSpPr txBox="1">
            <a:spLocks noChangeArrowheads="1"/>
          </p:cNvSpPr>
          <p:nvPr/>
        </p:nvSpPr>
        <p:spPr bwMode="auto">
          <a:xfrm>
            <a:off x="4800600" y="3746500"/>
            <a:ext cx="3605474" cy="369332"/>
          </a:xfrm>
          <a:prstGeom prst="rect">
            <a:avLst/>
          </a:prstGeom>
          <a:noFill/>
          <a:ln w="9525">
            <a:noFill/>
            <a:miter lim="800000"/>
            <a:headEnd/>
            <a:tailEnd/>
          </a:ln>
          <a:effectLst/>
        </p:spPr>
        <p:txBody>
          <a:bodyPr wrap="none">
            <a:spAutoFit/>
          </a:bodyPr>
          <a:lstStyle/>
          <a:p>
            <a:r>
              <a:rPr lang="en-US">
                <a:latin typeface="+mn-lt"/>
              </a:rPr>
              <a:t>However, if R3=R5-R6 commits first…</a:t>
            </a:r>
          </a:p>
        </p:txBody>
      </p:sp>
      <p:grpSp>
        <p:nvGrpSpPr>
          <p:cNvPr id="63" name="Group 66">
            <a:extLst>
              <a:ext uri="{FF2B5EF4-FFF2-40B4-BE49-F238E27FC236}">
                <a16:creationId xmlns:a16="http://schemas.microsoft.com/office/drawing/2014/main" id="{32A966EB-89CA-28CD-0239-F3161D70BC53}"/>
              </a:ext>
            </a:extLst>
          </p:cNvPr>
          <p:cNvGrpSpPr>
            <a:grpSpLocks/>
          </p:cNvGrpSpPr>
          <p:nvPr/>
        </p:nvGrpSpPr>
        <p:grpSpPr bwMode="auto">
          <a:xfrm>
            <a:off x="1219200" y="3427413"/>
            <a:ext cx="1600200" cy="304800"/>
            <a:chOff x="864" y="2448"/>
            <a:chExt cx="1008" cy="192"/>
          </a:xfrm>
        </p:grpSpPr>
        <p:sp>
          <p:nvSpPr>
            <p:cNvPr id="64" name="Rectangle 67">
              <a:extLst>
                <a:ext uri="{FF2B5EF4-FFF2-40B4-BE49-F238E27FC236}">
                  <a16:creationId xmlns:a16="http://schemas.microsoft.com/office/drawing/2014/main" id="{E80F76E9-39CA-8767-9355-9486ED59321C}"/>
                </a:ext>
              </a:extLst>
            </p:cNvPr>
            <p:cNvSpPr>
              <a:spLocks noChangeArrowheads="1"/>
            </p:cNvSpPr>
            <p:nvPr/>
          </p:nvSpPr>
          <p:spPr bwMode="auto">
            <a:xfrm>
              <a:off x="864" y="2448"/>
              <a:ext cx="288"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R2</a:t>
              </a:r>
            </a:p>
          </p:txBody>
        </p:sp>
        <p:sp>
          <p:nvSpPr>
            <p:cNvPr id="65" name="Rectangle 68">
              <a:extLst>
                <a:ext uri="{FF2B5EF4-FFF2-40B4-BE49-F238E27FC236}">
                  <a16:creationId xmlns:a16="http://schemas.microsoft.com/office/drawing/2014/main" id="{A13293AE-A603-0DF7-F386-59986D7C119E}"/>
                </a:ext>
              </a:extLst>
            </p:cNvPr>
            <p:cNvSpPr>
              <a:spLocks noChangeArrowheads="1"/>
            </p:cNvSpPr>
            <p:nvPr/>
          </p:nvSpPr>
          <p:spPr bwMode="auto">
            <a:xfrm>
              <a:off x="1152" y="2448"/>
              <a:ext cx="720" cy="192"/>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mn-lt"/>
                </a:rPr>
                <a:t>R9+R3</a:t>
              </a:r>
              <a:endParaRPr lang="en-US">
                <a:solidFill>
                  <a:srgbClr val="FF9933"/>
                </a:solidFill>
                <a:effectLst>
                  <a:outerShdw blurRad="38100" dist="38100" dir="2700000" algn="tl">
                    <a:srgbClr val="000000"/>
                  </a:outerShdw>
                </a:effectLst>
                <a:latin typeface="+mn-lt"/>
              </a:endParaRPr>
            </a:p>
          </p:txBody>
        </p:sp>
      </p:grpSp>
      <p:sp>
        <p:nvSpPr>
          <p:cNvPr id="66" name="Line 70">
            <a:extLst>
              <a:ext uri="{FF2B5EF4-FFF2-40B4-BE49-F238E27FC236}">
                <a16:creationId xmlns:a16="http://schemas.microsoft.com/office/drawing/2014/main" id="{5A0EB031-8590-7FEA-96FC-C894B27B975B}"/>
              </a:ext>
            </a:extLst>
          </p:cNvPr>
          <p:cNvSpPr>
            <a:spLocks noChangeShapeType="1"/>
          </p:cNvSpPr>
          <p:nvPr/>
        </p:nvSpPr>
        <p:spPr bwMode="auto">
          <a:xfrm flipV="1">
            <a:off x="5867400" y="1676400"/>
            <a:ext cx="1581150" cy="0"/>
          </a:xfrm>
          <a:prstGeom prst="line">
            <a:avLst/>
          </a:prstGeom>
          <a:noFill/>
          <a:ln w="25400">
            <a:solidFill>
              <a:srgbClr val="FF0000"/>
            </a:solidFill>
            <a:round/>
            <a:headEnd/>
            <a:tailEnd/>
          </a:ln>
          <a:effectLst/>
        </p:spPr>
        <p:txBody>
          <a:bodyPr/>
          <a:lstStyle/>
          <a:p>
            <a:endParaRPr lang="en-US">
              <a:latin typeface="+mn-lt"/>
            </a:endParaRPr>
          </a:p>
        </p:txBody>
      </p:sp>
    </p:spTree>
    <p:extLst>
      <p:ext uri="{BB962C8B-B14F-4D97-AF65-F5344CB8AC3E}">
        <p14:creationId xmlns:p14="http://schemas.microsoft.com/office/powerpoint/2010/main" val="356110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7"/>
                                        </p:tgtEl>
                                      </p:cBhvr>
                                    </p:animEffect>
                                    <p:set>
                                      <p:cBhvr>
                                        <p:cTn id="31" dur="1" fill="hold">
                                          <p:stCondLst>
                                            <p:cond delay="999"/>
                                          </p:stCondLst>
                                        </p:cTn>
                                        <p:tgtEl>
                                          <p:spTgt spid="7"/>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59"/>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1000"/>
                                        <p:tgtEl>
                                          <p:spTgt spid="43"/>
                                        </p:tgtEl>
                                      </p:cBhvr>
                                    </p:animEffect>
                                    <p:set>
                                      <p:cBhvr>
                                        <p:cTn id="52" dur="1" fill="hold">
                                          <p:stCondLst>
                                            <p:cond delay="999"/>
                                          </p:stCondLst>
                                        </p:cTn>
                                        <p:tgtEl>
                                          <p:spTgt spid="4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0" presetClass="exit" presetSubtype="0" fill="hold" grpId="1" nodeType="withEffect">
                                  <p:stCondLst>
                                    <p:cond delay="0"/>
                                  </p:stCondLst>
                                  <p:childTnLst>
                                    <p:animEffect transition="out" filter="fade">
                                      <p:cBhvr>
                                        <p:cTn id="56" dur="1000"/>
                                        <p:tgtEl>
                                          <p:spTgt spid="46"/>
                                        </p:tgtEl>
                                      </p:cBhvr>
                                    </p:animEffect>
                                    <p:set>
                                      <p:cBhvr>
                                        <p:cTn id="57" dur="1" fill="hold">
                                          <p:stCondLst>
                                            <p:cond delay="999"/>
                                          </p:stCondLst>
                                        </p:cTn>
                                        <p:tgtEl>
                                          <p:spTgt spid="4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animBg="1"/>
      <p:bldP spid="46" grpId="1" animBg="1"/>
      <p:bldP spid="50" grpId="0" animBg="1"/>
      <p:bldP spid="54" grpId="0" animBg="1"/>
      <p:bldP spid="55" grpId="0"/>
      <p:bldP spid="56" grpId="0" animBg="1"/>
      <p:bldP spid="57" grpId="0"/>
      <p:bldP spid="58" grpId="0" animBg="1"/>
      <p:bldP spid="62" grpId="0"/>
      <p:bldP spid="6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820AB-19BD-B894-75A9-3567BAEF9B2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625B01-CCA3-70E7-A3CB-8BF8306D7416}"/>
              </a:ext>
            </a:extLst>
          </p:cNvPr>
          <p:cNvSpPr>
            <a:spLocks noGrp="1"/>
          </p:cNvSpPr>
          <p:nvPr>
            <p:ph type="sldNum" sz="quarter" idx="19"/>
          </p:nvPr>
        </p:nvSpPr>
        <p:spPr/>
        <p:txBody>
          <a:bodyPr/>
          <a:lstStyle/>
          <a:p>
            <a:fld id="{B6238B5B-F19C-E947-A0BC-87BD7983F871}" type="slidenum">
              <a:rPr lang="en-US" smtClean="0"/>
              <a:pPr/>
              <a:t>31</a:t>
            </a:fld>
            <a:endParaRPr lang="en-US" dirty="0"/>
          </a:p>
        </p:txBody>
      </p:sp>
      <p:sp>
        <p:nvSpPr>
          <p:cNvPr id="2" name="Title 4">
            <a:extLst>
              <a:ext uri="{FF2B5EF4-FFF2-40B4-BE49-F238E27FC236}">
                <a16:creationId xmlns:a16="http://schemas.microsoft.com/office/drawing/2014/main" id="{CEA3D060-BA08-9766-1940-46C9846D924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Unified Reservation Stations</a:t>
            </a:r>
          </a:p>
        </p:txBody>
      </p:sp>
      <p:sp>
        <p:nvSpPr>
          <p:cNvPr id="5" name="Text Placeholder 1">
            <a:extLst>
              <a:ext uri="{FF2B5EF4-FFF2-40B4-BE49-F238E27FC236}">
                <a16:creationId xmlns:a16="http://schemas.microsoft.com/office/drawing/2014/main" id="{F464B3C2-C9B6-E139-4BA3-9C41153534E2}"/>
              </a:ext>
            </a:extLst>
          </p:cNvPr>
          <p:cNvSpPr txBox="1">
            <a:spLocks/>
          </p:cNvSpPr>
          <p:nvPr/>
        </p:nvSpPr>
        <p:spPr>
          <a:xfrm>
            <a:off x="640077" y="1000549"/>
            <a:ext cx="8503923" cy="1814856"/>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We stall if we need to issue a MULT when all its RS’s are in use</a:t>
            </a:r>
          </a:p>
          <a:p>
            <a:pPr lvl="1"/>
            <a:r>
              <a:rPr lang="en-US" sz="2000" dirty="0"/>
              <a:t>But there may be other RS’s (e.g., add) that are available</a:t>
            </a:r>
          </a:p>
          <a:p>
            <a:pPr lvl="1"/>
            <a:r>
              <a:rPr lang="en-US" sz="2000" dirty="0"/>
              <a:t>Proper number of RS’s per ALU needs to match the program’s instruction distribution</a:t>
            </a:r>
          </a:p>
          <a:p>
            <a:pPr lvl="2"/>
            <a:r>
              <a:rPr lang="en-US" sz="2000" dirty="0"/>
              <a:t>But different programs have different distributions</a:t>
            </a:r>
          </a:p>
          <a:p>
            <a:pPr lvl="2"/>
            <a:endParaRPr lang="en-US" dirty="0"/>
          </a:p>
        </p:txBody>
      </p:sp>
    </p:spTree>
    <p:extLst>
      <p:ext uri="{BB962C8B-B14F-4D97-AF65-F5344CB8AC3E}">
        <p14:creationId xmlns:p14="http://schemas.microsoft.com/office/powerpoint/2010/main" val="2775803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7FAEA-2A1A-8988-98D7-995C47B44D6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25D0DB-AA05-0DBE-3F30-A27A3A8264BD}"/>
              </a:ext>
            </a:extLst>
          </p:cNvPr>
          <p:cNvSpPr>
            <a:spLocks noGrp="1"/>
          </p:cNvSpPr>
          <p:nvPr>
            <p:ph type="sldNum" sz="quarter" idx="19"/>
          </p:nvPr>
        </p:nvSpPr>
        <p:spPr>
          <a:xfrm>
            <a:off x="8605838" y="3520440"/>
            <a:ext cx="457200" cy="365760"/>
          </a:xfrm>
        </p:spPr>
        <p:txBody>
          <a:bodyPr/>
          <a:lstStyle/>
          <a:p>
            <a:fld id="{B6238B5B-F19C-E947-A0BC-87BD7983F871}" type="slidenum">
              <a:rPr lang="en-US" smtClean="0"/>
              <a:pPr/>
              <a:t>32</a:t>
            </a:fld>
            <a:endParaRPr lang="en-US" dirty="0"/>
          </a:p>
        </p:txBody>
      </p:sp>
      <p:sp>
        <p:nvSpPr>
          <p:cNvPr id="2" name="Title 4">
            <a:extLst>
              <a:ext uri="{FF2B5EF4-FFF2-40B4-BE49-F238E27FC236}">
                <a16:creationId xmlns:a16="http://schemas.microsoft.com/office/drawing/2014/main" id="{2E849EF4-6DB5-4985-694C-2CD4C14EF49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Unified Reservation Stations (2)</a:t>
            </a:r>
          </a:p>
        </p:txBody>
      </p:sp>
      <p:sp>
        <p:nvSpPr>
          <p:cNvPr id="3" name="Footer Placeholder 2">
            <a:extLst>
              <a:ext uri="{FF2B5EF4-FFF2-40B4-BE49-F238E27FC236}">
                <a16:creationId xmlns:a16="http://schemas.microsoft.com/office/drawing/2014/main" id="{13EC1E36-2136-D20C-BEE5-0641513B1A54}"/>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6" name="Rectangle 4">
            <a:extLst>
              <a:ext uri="{FF2B5EF4-FFF2-40B4-BE49-F238E27FC236}">
                <a16:creationId xmlns:a16="http://schemas.microsoft.com/office/drawing/2014/main" id="{EE96214C-9DD3-C548-7657-B175722B0F33}"/>
              </a:ext>
            </a:extLst>
          </p:cNvPr>
          <p:cNvSpPr>
            <a:spLocks noChangeArrowheads="1"/>
          </p:cNvSpPr>
          <p:nvPr/>
        </p:nvSpPr>
        <p:spPr bwMode="auto">
          <a:xfrm>
            <a:off x="1249363" y="1530351"/>
            <a:ext cx="5381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 name="Rectangle 5">
            <a:extLst>
              <a:ext uri="{FF2B5EF4-FFF2-40B4-BE49-F238E27FC236}">
                <a16:creationId xmlns:a16="http://schemas.microsoft.com/office/drawing/2014/main" id="{22342238-F7F3-5C3D-9820-4F06E07C6666}"/>
              </a:ext>
            </a:extLst>
          </p:cNvPr>
          <p:cNvSpPr>
            <a:spLocks noChangeArrowheads="1"/>
          </p:cNvSpPr>
          <p:nvPr/>
        </p:nvSpPr>
        <p:spPr bwMode="auto">
          <a:xfrm>
            <a:off x="1782763" y="1530351"/>
            <a:ext cx="5381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8" name="Rectangle 6">
            <a:extLst>
              <a:ext uri="{FF2B5EF4-FFF2-40B4-BE49-F238E27FC236}">
                <a16:creationId xmlns:a16="http://schemas.microsoft.com/office/drawing/2014/main" id="{C8B1461E-2CD6-81C1-8408-CA1418581E28}"/>
              </a:ext>
            </a:extLst>
          </p:cNvPr>
          <p:cNvSpPr>
            <a:spLocks noChangeArrowheads="1"/>
          </p:cNvSpPr>
          <p:nvPr/>
        </p:nvSpPr>
        <p:spPr bwMode="auto">
          <a:xfrm>
            <a:off x="2316163" y="1530351"/>
            <a:ext cx="5381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9" name="Rectangle 7">
            <a:extLst>
              <a:ext uri="{FF2B5EF4-FFF2-40B4-BE49-F238E27FC236}">
                <a16:creationId xmlns:a16="http://schemas.microsoft.com/office/drawing/2014/main" id="{0448310F-C1BD-BB03-985E-03A19987ED06}"/>
              </a:ext>
            </a:extLst>
          </p:cNvPr>
          <p:cNvSpPr>
            <a:spLocks noChangeArrowheads="1"/>
          </p:cNvSpPr>
          <p:nvPr/>
        </p:nvSpPr>
        <p:spPr bwMode="auto">
          <a:xfrm>
            <a:off x="2849563" y="1530351"/>
            <a:ext cx="7667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8">
            <a:extLst>
              <a:ext uri="{FF2B5EF4-FFF2-40B4-BE49-F238E27FC236}">
                <a16:creationId xmlns:a16="http://schemas.microsoft.com/office/drawing/2014/main" id="{B2BBA491-9250-4FAE-B133-E3CCC977F217}"/>
              </a:ext>
            </a:extLst>
          </p:cNvPr>
          <p:cNvSpPr>
            <a:spLocks noChangeArrowheads="1"/>
          </p:cNvSpPr>
          <p:nvPr/>
        </p:nvSpPr>
        <p:spPr bwMode="auto">
          <a:xfrm>
            <a:off x="3611563" y="1530351"/>
            <a:ext cx="7667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Rectangle 9">
            <a:extLst>
              <a:ext uri="{FF2B5EF4-FFF2-40B4-BE49-F238E27FC236}">
                <a16:creationId xmlns:a16="http://schemas.microsoft.com/office/drawing/2014/main" id="{EDE50FFD-2FE8-5485-94E0-D1BBDF5B7BF8}"/>
              </a:ext>
            </a:extLst>
          </p:cNvPr>
          <p:cNvSpPr>
            <a:spLocks noChangeArrowheads="1"/>
          </p:cNvSpPr>
          <p:nvPr/>
        </p:nvSpPr>
        <p:spPr bwMode="auto">
          <a:xfrm>
            <a:off x="1249363" y="1377951"/>
            <a:ext cx="5381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 name="Rectangle 10">
            <a:extLst>
              <a:ext uri="{FF2B5EF4-FFF2-40B4-BE49-F238E27FC236}">
                <a16:creationId xmlns:a16="http://schemas.microsoft.com/office/drawing/2014/main" id="{2247CF82-B73A-C643-AEF5-CF29C1565731}"/>
              </a:ext>
            </a:extLst>
          </p:cNvPr>
          <p:cNvSpPr>
            <a:spLocks noChangeArrowheads="1"/>
          </p:cNvSpPr>
          <p:nvPr/>
        </p:nvSpPr>
        <p:spPr bwMode="auto">
          <a:xfrm>
            <a:off x="1782763" y="1377951"/>
            <a:ext cx="5381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3" name="Rectangle 11">
            <a:extLst>
              <a:ext uri="{FF2B5EF4-FFF2-40B4-BE49-F238E27FC236}">
                <a16:creationId xmlns:a16="http://schemas.microsoft.com/office/drawing/2014/main" id="{D53E9A94-CAA6-328C-3AA1-068BCD191079}"/>
              </a:ext>
            </a:extLst>
          </p:cNvPr>
          <p:cNvSpPr>
            <a:spLocks noChangeArrowheads="1"/>
          </p:cNvSpPr>
          <p:nvPr/>
        </p:nvSpPr>
        <p:spPr bwMode="auto">
          <a:xfrm>
            <a:off x="2316163" y="1377951"/>
            <a:ext cx="5381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4" name="Rectangle 12">
            <a:extLst>
              <a:ext uri="{FF2B5EF4-FFF2-40B4-BE49-F238E27FC236}">
                <a16:creationId xmlns:a16="http://schemas.microsoft.com/office/drawing/2014/main" id="{340923FD-CD78-A277-9CDB-9C94575B136C}"/>
              </a:ext>
            </a:extLst>
          </p:cNvPr>
          <p:cNvSpPr>
            <a:spLocks noChangeArrowheads="1"/>
          </p:cNvSpPr>
          <p:nvPr/>
        </p:nvSpPr>
        <p:spPr bwMode="auto">
          <a:xfrm>
            <a:off x="2849563" y="1377951"/>
            <a:ext cx="7667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5" name="Rectangle 13">
            <a:extLst>
              <a:ext uri="{FF2B5EF4-FFF2-40B4-BE49-F238E27FC236}">
                <a16:creationId xmlns:a16="http://schemas.microsoft.com/office/drawing/2014/main" id="{D5E4996E-16E3-483F-D97C-9C8CDD18E896}"/>
              </a:ext>
            </a:extLst>
          </p:cNvPr>
          <p:cNvSpPr>
            <a:spLocks noChangeArrowheads="1"/>
          </p:cNvSpPr>
          <p:nvPr/>
        </p:nvSpPr>
        <p:spPr bwMode="auto">
          <a:xfrm>
            <a:off x="3611563" y="1377951"/>
            <a:ext cx="7667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6" name="Rectangle 14">
            <a:extLst>
              <a:ext uri="{FF2B5EF4-FFF2-40B4-BE49-F238E27FC236}">
                <a16:creationId xmlns:a16="http://schemas.microsoft.com/office/drawing/2014/main" id="{C52835E5-0F96-4981-9DEF-A4495F4D9EF7}"/>
              </a:ext>
            </a:extLst>
          </p:cNvPr>
          <p:cNvSpPr>
            <a:spLocks noChangeArrowheads="1"/>
          </p:cNvSpPr>
          <p:nvPr/>
        </p:nvSpPr>
        <p:spPr bwMode="auto">
          <a:xfrm>
            <a:off x="1249363" y="1225551"/>
            <a:ext cx="5381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7" name="Rectangle 15">
            <a:extLst>
              <a:ext uri="{FF2B5EF4-FFF2-40B4-BE49-F238E27FC236}">
                <a16:creationId xmlns:a16="http://schemas.microsoft.com/office/drawing/2014/main" id="{C29592A8-31EC-C54C-50A5-B8AB76285685}"/>
              </a:ext>
            </a:extLst>
          </p:cNvPr>
          <p:cNvSpPr>
            <a:spLocks noChangeArrowheads="1"/>
          </p:cNvSpPr>
          <p:nvPr/>
        </p:nvSpPr>
        <p:spPr bwMode="auto">
          <a:xfrm>
            <a:off x="1782763" y="1225551"/>
            <a:ext cx="5381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8" name="Rectangle 16">
            <a:extLst>
              <a:ext uri="{FF2B5EF4-FFF2-40B4-BE49-F238E27FC236}">
                <a16:creationId xmlns:a16="http://schemas.microsoft.com/office/drawing/2014/main" id="{D70D33CA-21B9-2032-5D79-85F5AAB7331F}"/>
              </a:ext>
            </a:extLst>
          </p:cNvPr>
          <p:cNvSpPr>
            <a:spLocks noChangeArrowheads="1"/>
          </p:cNvSpPr>
          <p:nvPr/>
        </p:nvSpPr>
        <p:spPr bwMode="auto">
          <a:xfrm>
            <a:off x="2316163" y="1225551"/>
            <a:ext cx="5381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9" name="Rectangle 17">
            <a:extLst>
              <a:ext uri="{FF2B5EF4-FFF2-40B4-BE49-F238E27FC236}">
                <a16:creationId xmlns:a16="http://schemas.microsoft.com/office/drawing/2014/main" id="{125AE1AE-E8C9-5831-F6A0-6079FE8E043F}"/>
              </a:ext>
            </a:extLst>
          </p:cNvPr>
          <p:cNvSpPr>
            <a:spLocks noChangeArrowheads="1"/>
          </p:cNvSpPr>
          <p:nvPr/>
        </p:nvSpPr>
        <p:spPr bwMode="auto">
          <a:xfrm>
            <a:off x="2849563" y="1225551"/>
            <a:ext cx="7667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0" name="Rectangle 18">
            <a:extLst>
              <a:ext uri="{FF2B5EF4-FFF2-40B4-BE49-F238E27FC236}">
                <a16:creationId xmlns:a16="http://schemas.microsoft.com/office/drawing/2014/main" id="{A55CDA58-D045-5AD4-2B81-1B17B2DD181C}"/>
              </a:ext>
            </a:extLst>
          </p:cNvPr>
          <p:cNvSpPr>
            <a:spLocks noChangeArrowheads="1"/>
          </p:cNvSpPr>
          <p:nvPr/>
        </p:nvSpPr>
        <p:spPr bwMode="auto">
          <a:xfrm>
            <a:off x="3611563" y="1225551"/>
            <a:ext cx="766763"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1" name="Text Box 19">
            <a:extLst>
              <a:ext uri="{FF2B5EF4-FFF2-40B4-BE49-F238E27FC236}">
                <a16:creationId xmlns:a16="http://schemas.microsoft.com/office/drawing/2014/main" id="{DCF1A059-73FB-EE83-E846-775B6FEFF5B8}"/>
              </a:ext>
            </a:extLst>
          </p:cNvPr>
          <p:cNvSpPr txBox="1">
            <a:spLocks noChangeArrowheads="1"/>
          </p:cNvSpPr>
          <p:nvPr/>
        </p:nvSpPr>
        <p:spPr bwMode="auto">
          <a:xfrm>
            <a:off x="2011363" y="858838"/>
            <a:ext cx="1140056" cy="369332"/>
          </a:xfrm>
          <a:prstGeom prst="rect">
            <a:avLst/>
          </a:prstGeom>
          <a:noFill/>
          <a:ln w="9525">
            <a:noFill/>
            <a:miter lim="800000"/>
            <a:headEnd/>
            <a:tailEnd/>
          </a:ln>
          <a:effectLst/>
        </p:spPr>
        <p:txBody>
          <a:bodyPr wrap="none">
            <a:spAutoFit/>
          </a:bodyPr>
          <a:lstStyle/>
          <a:p>
            <a:r>
              <a:rPr lang="en-US">
                <a:latin typeface="AUdimat" pitchFamily="2" charset="0"/>
              </a:rPr>
              <a:t>RS (Adder)</a:t>
            </a:r>
          </a:p>
        </p:txBody>
      </p:sp>
      <p:sp>
        <p:nvSpPr>
          <p:cNvPr id="22" name="Rectangle 20">
            <a:extLst>
              <a:ext uri="{FF2B5EF4-FFF2-40B4-BE49-F238E27FC236}">
                <a16:creationId xmlns:a16="http://schemas.microsoft.com/office/drawing/2014/main" id="{4E157BF8-A534-C65D-0B72-A13EFC412120}"/>
              </a:ext>
            </a:extLst>
          </p:cNvPr>
          <p:cNvSpPr>
            <a:spLocks noChangeArrowheads="1"/>
          </p:cNvSpPr>
          <p:nvPr/>
        </p:nvSpPr>
        <p:spPr bwMode="auto">
          <a:xfrm>
            <a:off x="5292726" y="14541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3" name="Rectangle 21">
            <a:extLst>
              <a:ext uri="{FF2B5EF4-FFF2-40B4-BE49-F238E27FC236}">
                <a16:creationId xmlns:a16="http://schemas.microsoft.com/office/drawing/2014/main" id="{B302472E-BEFA-BEA5-B4C3-28466D6633F6}"/>
              </a:ext>
            </a:extLst>
          </p:cNvPr>
          <p:cNvSpPr>
            <a:spLocks noChangeArrowheads="1"/>
          </p:cNvSpPr>
          <p:nvPr/>
        </p:nvSpPr>
        <p:spPr bwMode="auto">
          <a:xfrm>
            <a:off x="5826126" y="14541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4" name="Rectangle 22">
            <a:extLst>
              <a:ext uri="{FF2B5EF4-FFF2-40B4-BE49-F238E27FC236}">
                <a16:creationId xmlns:a16="http://schemas.microsoft.com/office/drawing/2014/main" id="{054FBEB8-347D-1886-4ECF-730B7592131C}"/>
              </a:ext>
            </a:extLst>
          </p:cNvPr>
          <p:cNvSpPr>
            <a:spLocks noChangeArrowheads="1"/>
          </p:cNvSpPr>
          <p:nvPr/>
        </p:nvSpPr>
        <p:spPr bwMode="auto">
          <a:xfrm>
            <a:off x="6359526" y="14541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5" name="Rectangle 23">
            <a:extLst>
              <a:ext uri="{FF2B5EF4-FFF2-40B4-BE49-F238E27FC236}">
                <a16:creationId xmlns:a16="http://schemas.microsoft.com/office/drawing/2014/main" id="{C217B664-C60C-4627-A80C-1F7E097AD167}"/>
              </a:ext>
            </a:extLst>
          </p:cNvPr>
          <p:cNvSpPr>
            <a:spLocks noChangeArrowheads="1"/>
          </p:cNvSpPr>
          <p:nvPr/>
        </p:nvSpPr>
        <p:spPr bwMode="auto">
          <a:xfrm>
            <a:off x="6892926" y="1454151"/>
            <a:ext cx="7667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6" name="Rectangle 24">
            <a:extLst>
              <a:ext uri="{FF2B5EF4-FFF2-40B4-BE49-F238E27FC236}">
                <a16:creationId xmlns:a16="http://schemas.microsoft.com/office/drawing/2014/main" id="{4027B926-39B1-6CB1-7C4B-9F27E8EC274F}"/>
              </a:ext>
            </a:extLst>
          </p:cNvPr>
          <p:cNvSpPr>
            <a:spLocks noChangeArrowheads="1"/>
          </p:cNvSpPr>
          <p:nvPr/>
        </p:nvSpPr>
        <p:spPr bwMode="auto">
          <a:xfrm>
            <a:off x="7654926" y="1454151"/>
            <a:ext cx="7667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7" name="Rectangle 25">
            <a:extLst>
              <a:ext uri="{FF2B5EF4-FFF2-40B4-BE49-F238E27FC236}">
                <a16:creationId xmlns:a16="http://schemas.microsoft.com/office/drawing/2014/main" id="{E5AB6E85-CA52-DF6B-9036-12CD126126F7}"/>
              </a:ext>
            </a:extLst>
          </p:cNvPr>
          <p:cNvSpPr>
            <a:spLocks noChangeArrowheads="1"/>
          </p:cNvSpPr>
          <p:nvPr/>
        </p:nvSpPr>
        <p:spPr bwMode="auto">
          <a:xfrm>
            <a:off x="5292726" y="13017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8" name="Rectangle 26">
            <a:extLst>
              <a:ext uri="{FF2B5EF4-FFF2-40B4-BE49-F238E27FC236}">
                <a16:creationId xmlns:a16="http://schemas.microsoft.com/office/drawing/2014/main" id="{A5D46218-4CFC-13E6-8120-87E7C2FA783C}"/>
              </a:ext>
            </a:extLst>
          </p:cNvPr>
          <p:cNvSpPr>
            <a:spLocks noChangeArrowheads="1"/>
          </p:cNvSpPr>
          <p:nvPr/>
        </p:nvSpPr>
        <p:spPr bwMode="auto">
          <a:xfrm>
            <a:off x="5826126" y="13017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9" name="Rectangle 27">
            <a:extLst>
              <a:ext uri="{FF2B5EF4-FFF2-40B4-BE49-F238E27FC236}">
                <a16:creationId xmlns:a16="http://schemas.microsoft.com/office/drawing/2014/main" id="{0BD6B65B-EF12-1B4C-CB2C-A048DDCF5885}"/>
              </a:ext>
            </a:extLst>
          </p:cNvPr>
          <p:cNvSpPr>
            <a:spLocks noChangeArrowheads="1"/>
          </p:cNvSpPr>
          <p:nvPr/>
        </p:nvSpPr>
        <p:spPr bwMode="auto">
          <a:xfrm>
            <a:off x="6359526" y="13017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30" name="Rectangle 28">
            <a:extLst>
              <a:ext uri="{FF2B5EF4-FFF2-40B4-BE49-F238E27FC236}">
                <a16:creationId xmlns:a16="http://schemas.microsoft.com/office/drawing/2014/main" id="{F5CE2655-735E-4C69-0815-F288F02B434C}"/>
              </a:ext>
            </a:extLst>
          </p:cNvPr>
          <p:cNvSpPr>
            <a:spLocks noChangeArrowheads="1"/>
          </p:cNvSpPr>
          <p:nvPr/>
        </p:nvSpPr>
        <p:spPr bwMode="auto">
          <a:xfrm>
            <a:off x="6892926" y="1301751"/>
            <a:ext cx="7667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31" name="Rectangle 29">
            <a:extLst>
              <a:ext uri="{FF2B5EF4-FFF2-40B4-BE49-F238E27FC236}">
                <a16:creationId xmlns:a16="http://schemas.microsoft.com/office/drawing/2014/main" id="{853E3EAD-13CD-CCE3-C2CA-114D6B2689FF}"/>
              </a:ext>
            </a:extLst>
          </p:cNvPr>
          <p:cNvSpPr>
            <a:spLocks noChangeArrowheads="1"/>
          </p:cNvSpPr>
          <p:nvPr/>
        </p:nvSpPr>
        <p:spPr bwMode="auto">
          <a:xfrm>
            <a:off x="7654926" y="1301751"/>
            <a:ext cx="7667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32" name="Text Box 30">
            <a:extLst>
              <a:ext uri="{FF2B5EF4-FFF2-40B4-BE49-F238E27FC236}">
                <a16:creationId xmlns:a16="http://schemas.microsoft.com/office/drawing/2014/main" id="{30683338-2B97-92B2-43F3-50920511F70C}"/>
              </a:ext>
            </a:extLst>
          </p:cNvPr>
          <p:cNvSpPr txBox="1">
            <a:spLocks noChangeArrowheads="1"/>
          </p:cNvSpPr>
          <p:nvPr/>
        </p:nvSpPr>
        <p:spPr bwMode="auto">
          <a:xfrm>
            <a:off x="5946776" y="920751"/>
            <a:ext cx="1292341" cy="369332"/>
          </a:xfrm>
          <a:prstGeom prst="rect">
            <a:avLst/>
          </a:prstGeom>
          <a:noFill/>
          <a:ln w="9525">
            <a:noFill/>
            <a:miter lim="800000"/>
            <a:headEnd/>
            <a:tailEnd/>
          </a:ln>
          <a:effectLst/>
        </p:spPr>
        <p:txBody>
          <a:bodyPr wrap="none">
            <a:spAutoFit/>
          </a:bodyPr>
          <a:lstStyle/>
          <a:p>
            <a:r>
              <a:rPr lang="en-US">
                <a:latin typeface="AUdimat" pitchFamily="2" charset="0"/>
              </a:rPr>
              <a:t>RS (Mul/Div)</a:t>
            </a:r>
          </a:p>
        </p:txBody>
      </p:sp>
      <p:sp>
        <p:nvSpPr>
          <p:cNvPr id="33" name="Rectangle 31">
            <a:extLst>
              <a:ext uri="{FF2B5EF4-FFF2-40B4-BE49-F238E27FC236}">
                <a16:creationId xmlns:a16="http://schemas.microsoft.com/office/drawing/2014/main" id="{A495F24E-0157-7C19-2DA0-209272001F0A}"/>
              </a:ext>
            </a:extLst>
          </p:cNvPr>
          <p:cNvSpPr>
            <a:spLocks noChangeArrowheads="1"/>
          </p:cNvSpPr>
          <p:nvPr/>
        </p:nvSpPr>
        <p:spPr bwMode="auto">
          <a:xfrm>
            <a:off x="711201" y="15303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34" name="Rectangle 32">
            <a:extLst>
              <a:ext uri="{FF2B5EF4-FFF2-40B4-BE49-F238E27FC236}">
                <a16:creationId xmlns:a16="http://schemas.microsoft.com/office/drawing/2014/main" id="{B6D5C2E6-8583-EFBB-94D2-FF4887F7B0FE}"/>
              </a:ext>
            </a:extLst>
          </p:cNvPr>
          <p:cNvSpPr>
            <a:spLocks noChangeArrowheads="1"/>
          </p:cNvSpPr>
          <p:nvPr/>
        </p:nvSpPr>
        <p:spPr bwMode="auto">
          <a:xfrm>
            <a:off x="711201" y="13779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35" name="Rectangle 33">
            <a:extLst>
              <a:ext uri="{FF2B5EF4-FFF2-40B4-BE49-F238E27FC236}">
                <a16:creationId xmlns:a16="http://schemas.microsoft.com/office/drawing/2014/main" id="{B9021EB9-1806-23B2-767F-9E9291539EAA}"/>
              </a:ext>
            </a:extLst>
          </p:cNvPr>
          <p:cNvSpPr>
            <a:spLocks noChangeArrowheads="1"/>
          </p:cNvSpPr>
          <p:nvPr/>
        </p:nvSpPr>
        <p:spPr bwMode="auto">
          <a:xfrm>
            <a:off x="711201" y="12255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36" name="Rectangle 34">
            <a:extLst>
              <a:ext uri="{FF2B5EF4-FFF2-40B4-BE49-F238E27FC236}">
                <a16:creationId xmlns:a16="http://schemas.microsoft.com/office/drawing/2014/main" id="{3B9C8834-8038-6ACE-4EE2-32131CEC755F}"/>
              </a:ext>
            </a:extLst>
          </p:cNvPr>
          <p:cNvSpPr>
            <a:spLocks noChangeArrowheads="1"/>
          </p:cNvSpPr>
          <p:nvPr/>
        </p:nvSpPr>
        <p:spPr bwMode="auto">
          <a:xfrm>
            <a:off x="4759326" y="14541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37" name="Rectangle 35">
            <a:extLst>
              <a:ext uri="{FF2B5EF4-FFF2-40B4-BE49-F238E27FC236}">
                <a16:creationId xmlns:a16="http://schemas.microsoft.com/office/drawing/2014/main" id="{9E9C7C60-7F93-76B8-7C4E-A54C1FFE6987}"/>
              </a:ext>
            </a:extLst>
          </p:cNvPr>
          <p:cNvSpPr>
            <a:spLocks noChangeArrowheads="1"/>
          </p:cNvSpPr>
          <p:nvPr/>
        </p:nvSpPr>
        <p:spPr bwMode="auto">
          <a:xfrm>
            <a:off x="4759326" y="1301751"/>
            <a:ext cx="538162" cy="152400"/>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38" name="AutoShape 36">
            <a:extLst>
              <a:ext uri="{FF2B5EF4-FFF2-40B4-BE49-F238E27FC236}">
                <a16:creationId xmlns:a16="http://schemas.microsoft.com/office/drawing/2014/main" id="{A69746F6-A0BF-B6C7-2DE2-D0B85DE72CA0}"/>
              </a:ext>
            </a:extLst>
          </p:cNvPr>
          <p:cNvSpPr>
            <a:spLocks noChangeArrowheads="1"/>
          </p:cNvSpPr>
          <p:nvPr/>
        </p:nvSpPr>
        <p:spPr bwMode="auto">
          <a:xfrm>
            <a:off x="2011363" y="1925638"/>
            <a:ext cx="914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a:latin typeface="AUdimat" pitchFamily="2" charset="0"/>
              </a:rPr>
              <a:t>Add</a:t>
            </a:r>
          </a:p>
        </p:txBody>
      </p:sp>
      <p:sp>
        <p:nvSpPr>
          <p:cNvPr id="39" name="AutoShape 37">
            <a:extLst>
              <a:ext uri="{FF2B5EF4-FFF2-40B4-BE49-F238E27FC236}">
                <a16:creationId xmlns:a16="http://schemas.microsoft.com/office/drawing/2014/main" id="{B9C9A064-4755-8D1D-4A6C-7104B2555780}"/>
              </a:ext>
            </a:extLst>
          </p:cNvPr>
          <p:cNvSpPr>
            <a:spLocks noChangeArrowheads="1"/>
          </p:cNvSpPr>
          <p:nvPr/>
        </p:nvSpPr>
        <p:spPr bwMode="auto">
          <a:xfrm>
            <a:off x="5983288" y="1925638"/>
            <a:ext cx="914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a:latin typeface="AUdimat" pitchFamily="2" charset="0"/>
              </a:rPr>
              <a:t>Mult</a:t>
            </a:r>
          </a:p>
        </p:txBody>
      </p:sp>
      <p:grpSp>
        <p:nvGrpSpPr>
          <p:cNvPr id="40" name="Group 71">
            <a:extLst>
              <a:ext uri="{FF2B5EF4-FFF2-40B4-BE49-F238E27FC236}">
                <a16:creationId xmlns:a16="http://schemas.microsoft.com/office/drawing/2014/main" id="{F4FAB897-1EC1-0D4B-6B4D-EC264B4CF042}"/>
              </a:ext>
            </a:extLst>
          </p:cNvPr>
          <p:cNvGrpSpPr>
            <a:grpSpLocks/>
          </p:cNvGrpSpPr>
          <p:nvPr/>
        </p:nvGrpSpPr>
        <p:grpSpPr bwMode="auto">
          <a:xfrm>
            <a:off x="2738438" y="2132648"/>
            <a:ext cx="3667125" cy="1738312"/>
            <a:chOff x="1776" y="2121"/>
            <a:chExt cx="2310" cy="1095"/>
          </a:xfrm>
        </p:grpSpPr>
        <p:sp>
          <p:nvSpPr>
            <p:cNvPr id="41" name="Rectangle 38">
              <a:extLst>
                <a:ext uri="{FF2B5EF4-FFF2-40B4-BE49-F238E27FC236}">
                  <a16:creationId xmlns:a16="http://schemas.microsoft.com/office/drawing/2014/main" id="{F1F16A52-E747-7ED7-7048-A95F2F056D99}"/>
                </a:ext>
              </a:extLst>
            </p:cNvPr>
            <p:cNvSpPr>
              <a:spLocks noChangeArrowheads="1"/>
            </p:cNvSpPr>
            <p:nvPr/>
          </p:nvSpPr>
          <p:spPr bwMode="auto">
            <a:xfrm>
              <a:off x="2115" y="2544"/>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2" name="Rectangle 39">
              <a:extLst>
                <a:ext uri="{FF2B5EF4-FFF2-40B4-BE49-F238E27FC236}">
                  <a16:creationId xmlns:a16="http://schemas.microsoft.com/office/drawing/2014/main" id="{69735EBC-8C7A-CC92-3243-E45D9C8A4463}"/>
                </a:ext>
              </a:extLst>
            </p:cNvPr>
            <p:cNvSpPr>
              <a:spLocks noChangeArrowheads="1"/>
            </p:cNvSpPr>
            <p:nvPr/>
          </p:nvSpPr>
          <p:spPr bwMode="auto">
            <a:xfrm>
              <a:off x="2451" y="2544"/>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3" name="Rectangle 40">
              <a:extLst>
                <a:ext uri="{FF2B5EF4-FFF2-40B4-BE49-F238E27FC236}">
                  <a16:creationId xmlns:a16="http://schemas.microsoft.com/office/drawing/2014/main" id="{A635ABBA-1810-7B85-6A9E-C0369BD94325}"/>
                </a:ext>
              </a:extLst>
            </p:cNvPr>
            <p:cNvSpPr>
              <a:spLocks noChangeArrowheads="1"/>
            </p:cNvSpPr>
            <p:nvPr/>
          </p:nvSpPr>
          <p:spPr bwMode="auto">
            <a:xfrm>
              <a:off x="2787" y="2544"/>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4" name="Rectangle 41">
              <a:extLst>
                <a:ext uri="{FF2B5EF4-FFF2-40B4-BE49-F238E27FC236}">
                  <a16:creationId xmlns:a16="http://schemas.microsoft.com/office/drawing/2014/main" id="{4D405105-C756-74C1-ACD8-21D6293C6E55}"/>
                </a:ext>
              </a:extLst>
            </p:cNvPr>
            <p:cNvSpPr>
              <a:spLocks noChangeArrowheads="1"/>
            </p:cNvSpPr>
            <p:nvPr/>
          </p:nvSpPr>
          <p:spPr bwMode="auto">
            <a:xfrm>
              <a:off x="3123" y="2544"/>
              <a:ext cx="483"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5" name="Rectangle 42">
              <a:extLst>
                <a:ext uri="{FF2B5EF4-FFF2-40B4-BE49-F238E27FC236}">
                  <a16:creationId xmlns:a16="http://schemas.microsoft.com/office/drawing/2014/main" id="{6AC5CBB7-E5E5-9425-5356-ADAA2BB4C623}"/>
                </a:ext>
              </a:extLst>
            </p:cNvPr>
            <p:cNvSpPr>
              <a:spLocks noChangeArrowheads="1"/>
            </p:cNvSpPr>
            <p:nvPr/>
          </p:nvSpPr>
          <p:spPr bwMode="auto">
            <a:xfrm>
              <a:off x="3603" y="2544"/>
              <a:ext cx="483"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6" name="Rectangle 43">
              <a:extLst>
                <a:ext uri="{FF2B5EF4-FFF2-40B4-BE49-F238E27FC236}">
                  <a16:creationId xmlns:a16="http://schemas.microsoft.com/office/drawing/2014/main" id="{8D161C29-CE3A-49CF-3643-650EAEE24549}"/>
                </a:ext>
              </a:extLst>
            </p:cNvPr>
            <p:cNvSpPr>
              <a:spLocks noChangeArrowheads="1"/>
            </p:cNvSpPr>
            <p:nvPr/>
          </p:nvSpPr>
          <p:spPr bwMode="auto">
            <a:xfrm>
              <a:off x="2115" y="2448"/>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7" name="Rectangle 44">
              <a:extLst>
                <a:ext uri="{FF2B5EF4-FFF2-40B4-BE49-F238E27FC236}">
                  <a16:creationId xmlns:a16="http://schemas.microsoft.com/office/drawing/2014/main" id="{D25C1363-B477-4241-DE5F-5AF219C39CB5}"/>
                </a:ext>
              </a:extLst>
            </p:cNvPr>
            <p:cNvSpPr>
              <a:spLocks noChangeArrowheads="1"/>
            </p:cNvSpPr>
            <p:nvPr/>
          </p:nvSpPr>
          <p:spPr bwMode="auto">
            <a:xfrm>
              <a:off x="2451" y="2448"/>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8" name="Rectangle 45">
              <a:extLst>
                <a:ext uri="{FF2B5EF4-FFF2-40B4-BE49-F238E27FC236}">
                  <a16:creationId xmlns:a16="http://schemas.microsoft.com/office/drawing/2014/main" id="{03D8FB17-3767-47AF-1D85-718C5B6E13B0}"/>
                </a:ext>
              </a:extLst>
            </p:cNvPr>
            <p:cNvSpPr>
              <a:spLocks noChangeArrowheads="1"/>
            </p:cNvSpPr>
            <p:nvPr/>
          </p:nvSpPr>
          <p:spPr bwMode="auto">
            <a:xfrm>
              <a:off x="2787" y="2448"/>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9" name="Rectangle 46">
              <a:extLst>
                <a:ext uri="{FF2B5EF4-FFF2-40B4-BE49-F238E27FC236}">
                  <a16:creationId xmlns:a16="http://schemas.microsoft.com/office/drawing/2014/main" id="{312FEFF6-1214-3A55-1F56-447D9CE5CCB9}"/>
                </a:ext>
              </a:extLst>
            </p:cNvPr>
            <p:cNvSpPr>
              <a:spLocks noChangeArrowheads="1"/>
            </p:cNvSpPr>
            <p:nvPr/>
          </p:nvSpPr>
          <p:spPr bwMode="auto">
            <a:xfrm>
              <a:off x="3123" y="2448"/>
              <a:ext cx="483"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0" name="Rectangle 47">
              <a:extLst>
                <a:ext uri="{FF2B5EF4-FFF2-40B4-BE49-F238E27FC236}">
                  <a16:creationId xmlns:a16="http://schemas.microsoft.com/office/drawing/2014/main" id="{127770EF-A372-852F-9580-B171CF957370}"/>
                </a:ext>
              </a:extLst>
            </p:cNvPr>
            <p:cNvSpPr>
              <a:spLocks noChangeArrowheads="1"/>
            </p:cNvSpPr>
            <p:nvPr/>
          </p:nvSpPr>
          <p:spPr bwMode="auto">
            <a:xfrm>
              <a:off x="3603" y="2448"/>
              <a:ext cx="483"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1" name="Rectangle 48">
              <a:extLst>
                <a:ext uri="{FF2B5EF4-FFF2-40B4-BE49-F238E27FC236}">
                  <a16:creationId xmlns:a16="http://schemas.microsoft.com/office/drawing/2014/main" id="{E508AEA3-5D92-C182-745D-CF46955ACFAD}"/>
                </a:ext>
              </a:extLst>
            </p:cNvPr>
            <p:cNvSpPr>
              <a:spLocks noChangeArrowheads="1"/>
            </p:cNvSpPr>
            <p:nvPr/>
          </p:nvSpPr>
          <p:spPr bwMode="auto">
            <a:xfrm>
              <a:off x="2115" y="2352"/>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2" name="Rectangle 49">
              <a:extLst>
                <a:ext uri="{FF2B5EF4-FFF2-40B4-BE49-F238E27FC236}">
                  <a16:creationId xmlns:a16="http://schemas.microsoft.com/office/drawing/2014/main" id="{4FD7D4FB-9F2D-5B30-E4F1-7C9F80B5C1CC}"/>
                </a:ext>
              </a:extLst>
            </p:cNvPr>
            <p:cNvSpPr>
              <a:spLocks noChangeArrowheads="1"/>
            </p:cNvSpPr>
            <p:nvPr/>
          </p:nvSpPr>
          <p:spPr bwMode="auto">
            <a:xfrm>
              <a:off x="2451" y="2352"/>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3" name="Rectangle 50">
              <a:extLst>
                <a:ext uri="{FF2B5EF4-FFF2-40B4-BE49-F238E27FC236}">
                  <a16:creationId xmlns:a16="http://schemas.microsoft.com/office/drawing/2014/main" id="{47009818-F195-0E9C-6A54-48EFBD87E53C}"/>
                </a:ext>
              </a:extLst>
            </p:cNvPr>
            <p:cNvSpPr>
              <a:spLocks noChangeArrowheads="1"/>
            </p:cNvSpPr>
            <p:nvPr/>
          </p:nvSpPr>
          <p:spPr bwMode="auto">
            <a:xfrm>
              <a:off x="2787" y="2352"/>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4" name="Rectangle 51">
              <a:extLst>
                <a:ext uri="{FF2B5EF4-FFF2-40B4-BE49-F238E27FC236}">
                  <a16:creationId xmlns:a16="http://schemas.microsoft.com/office/drawing/2014/main" id="{60A2276A-7BE1-3441-322C-B3D83EA7C051}"/>
                </a:ext>
              </a:extLst>
            </p:cNvPr>
            <p:cNvSpPr>
              <a:spLocks noChangeArrowheads="1"/>
            </p:cNvSpPr>
            <p:nvPr/>
          </p:nvSpPr>
          <p:spPr bwMode="auto">
            <a:xfrm>
              <a:off x="3123" y="2352"/>
              <a:ext cx="483"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5" name="Rectangle 52">
              <a:extLst>
                <a:ext uri="{FF2B5EF4-FFF2-40B4-BE49-F238E27FC236}">
                  <a16:creationId xmlns:a16="http://schemas.microsoft.com/office/drawing/2014/main" id="{4C33A65C-235E-1B9B-8CC3-76B687661CBD}"/>
                </a:ext>
              </a:extLst>
            </p:cNvPr>
            <p:cNvSpPr>
              <a:spLocks noChangeArrowheads="1"/>
            </p:cNvSpPr>
            <p:nvPr/>
          </p:nvSpPr>
          <p:spPr bwMode="auto">
            <a:xfrm>
              <a:off x="3603" y="2352"/>
              <a:ext cx="483"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6" name="Rectangle 53">
              <a:extLst>
                <a:ext uri="{FF2B5EF4-FFF2-40B4-BE49-F238E27FC236}">
                  <a16:creationId xmlns:a16="http://schemas.microsoft.com/office/drawing/2014/main" id="{1DAEDF4D-960F-E260-8C17-6AF1F28FE772}"/>
                </a:ext>
              </a:extLst>
            </p:cNvPr>
            <p:cNvSpPr>
              <a:spLocks noChangeArrowheads="1"/>
            </p:cNvSpPr>
            <p:nvPr/>
          </p:nvSpPr>
          <p:spPr bwMode="auto">
            <a:xfrm>
              <a:off x="1776" y="2544"/>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7" name="Rectangle 54">
              <a:extLst>
                <a:ext uri="{FF2B5EF4-FFF2-40B4-BE49-F238E27FC236}">
                  <a16:creationId xmlns:a16="http://schemas.microsoft.com/office/drawing/2014/main" id="{6BF90018-C511-C6E1-C299-FD33EED03CC6}"/>
                </a:ext>
              </a:extLst>
            </p:cNvPr>
            <p:cNvSpPr>
              <a:spLocks noChangeArrowheads="1"/>
            </p:cNvSpPr>
            <p:nvPr/>
          </p:nvSpPr>
          <p:spPr bwMode="auto">
            <a:xfrm>
              <a:off x="1776" y="2448"/>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8" name="Rectangle 55">
              <a:extLst>
                <a:ext uri="{FF2B5EF4-FFF2-40B4-BE49-F238E27FC236}">
                  <a16:creationId xmlns:a16="http://schemas.microsoft.com/office/drawing/2014/main" id="{1911B344-5232-FE65-3946-807726B8F2FD}"/>
                </a:ext>
              </a:extLst>
            </p:cNvPr>
            <p:cNvSpPr>
              <a:spLocks noChangeArrowheads="1"/>
            </p:cNvSpPr>
            <p:nvPr/>
          </p:nvSpPr>
          <p:spPr bwMode="auto">
            <a:xfrm>
              <a:off x="1776" y="2352"/>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9" name="Rectangle 56">
              <a:extLst>
                <a:ext uri="{FF2B5EF4-FFF2-40B4-BE49-F238E27FC236}">
                  <a16:creationId xmlns:a16="http://schemas.microsoft.com/office/drawing/2014/main" id="{89F93D5E-FDC6-19EB-D24D-886AB988AE15}"/>
                </a:ext>
              </a:extLst>
            </p:cNvPr>
            <p:cNvSpPr>
              <a:spLocks noChangeArrowheads="1"/>
            </p:cNvSpPr>
            <p:nvPr/>
          </p:nvSpPr>
          <p:spPr bwMode="auto">
            <a:xfrm>
              <a:off x="2115" y="2736"/>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0" name="Rectangle 57">
              <a:extLst>
                <a:ext uri="{FF2B5EF4-FFF2-40B4-BE49-F238E27FC236}">
                  <a16:creationId xmlns:a16="http://schemas.microsoft.com/office/drawing/2014/main" id="{E26A5E8E-8BF8-3CBF-6B51-F73DDB6E0CA9}"/>
                </a:ext>
              </a:extLst>
            </p:cNvPr>
            <p:cNvSpPr>
              <a:spLocks noChangeArrowheads="1"/>
            </p:cNvSpPr>
            <p:nvPr/>
          </p:nvSpPr>
          <p:spPr bwMode="auto">
            <a:xfrm>
              <a:off x="2451" y="2736"/>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1" name="Rectangle 58">
              <a:extLst>
                <a:ext uri="{FF2B5EF4-FFF2-40B4-BE49-F238E27FC236}">
                  <a16:creationId xmlns:a16="http://schemas.microsoft.com/office/drawing/2014/main" id="{7AE44A6D-89CB-3E09-C801-FFE2C8CDBFAD}"/>
                </a:ext>
              </a:extLst>
            </p:cNvPr>
            <p:cNvSpPr>
              <a:spLocks noChangeArrowheads="1"/>
            </p:cNvSpPr>
            <p:nvPr/>
          </p:nvSpPr>
          <p:spPr bwMode="auto">
            <a:xfrm>
              <a:off x="2787" y="2736"/>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2" name="Rectangle 59">
              <a:extLst>
                <a:ext uri="{FF2B5EF4-FFF2-40B4-BE49-F238E27FC236}">
                  <a16:creationId xmlns:a16="http://schemas.microsoft.com/office/drawing/2014/main" id="{60FDFAB8-D31A-DFEA-4951-17C57C333E4E}"/>
                </a:ext>
              </a:extLst>
            </p:cNvPr>
            <p:cNvSpPr>
              <a:spLocks noChangeArrowheads="1"/>
            </p:cNvSpPr>
            <p:nvPr/>
          </p:nvSpPr>
          <p:spPr bwMode="auto">
            <a:xfrm>
              <a:off x="3123" y="2736"/>
              <a:ext cx="483"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3" name="Rectangle 60">
              <a:extLst>
                <a:ext uri="{FF2B5EF4-FFF2-40B4-BE49-F238E27FC236}">
                  <a16:creationId xmlns:a16="http://schemas.microsoft.com/office/drawing/2014/main" id="{F904CA1A-D6FB-BC21-076B-3D21C9D50BB2}"/>
                </a:ext>
              </a:extLst>
            </p:cNvPr>
            <p:cNvSpPr>
              <a:spLocks noChangeArrowheads="1"/>
            </p:cNvSpPr>
            <p:nvPr/>
          </p:nvSpPr>
          <p:spPr bwMode="auto">
            <a:xfrm>
              <a:off x="3603" y="2736"/>
              <a:ext cx="483"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4" name="Rectangle 61">
              <a:extLst>
                <a:ext uri="{FF2B5EF4-FFF2-40B4-BE49-F238E27FC236}">
                  <a16:creationId xmlns:a16="http://schemas.microsoft.com/office/drawing/2014/main" id="{3290B8C8-30BC-4ECD-2676-7EF3F15EC410}"/>
                </a:ext>
              </a:extLst>
            </p:cNvPr>
            <p:cNvSpPr>
              <a:spLocks noChangeArrowheads="1"/>
            </p:cNvSpPr>
            <p:nvPr/>
          </p:nvSpPr>
          <p:spPr bwMode="auto">
            <a:xfrm>
              <a:off x="2115" y="2640"/>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5" name="Rectangle 62">
              <a:extLst>
                <a:ext uri="{FF2B5EF4-FFF2-40B4-BE49-F238E27FC236}">
                  <a16:creationId xmlns:a16="http://schemas.microsoft.com/office/drawing/2014/main" id="{A12A78AE-44BD-4112-3CEA-E1B5377E1717}"/>
                </a:ext>
              </a:extLst>
            </p:cNvPr>
            <p:cNvSpPr>
              <a:spLocks noChangeArrowheads="1"/>
            </p:cNvSpPr>
            <p:nvPr/>
          </p:nvSpPr>
          <p:spPr bwMode="auto">
            <a:xfrm>
              <a:off x="2451" y="2640"/>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6" name="Rectangle 63">
              <a:extLst>
                <a:ext uri="{FF2B5EF4-FFF2-40B4-BE49-F238E27FC236}">
                  <a16:creationId xmlns:a16="http://schemas.microsoft.com/office/drawing/2014/main" id="{07FD77AA-B742-BDD5-7FB7-4719551659F3}"/>
                </a:ext>
              </a:extLst>
            </p:cNvPr>
            <p:cNvSpPr>
              <a:spLocks noChangeArrowheads="1"/>
            </p:cNvSpPr>
            <p:nvPr/>
          </p:nvSpPr>
          <p:spPr bwMode="auto">
            <a:xfrm>
              <a:off x="2787" y="2640"/>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7" name="Rectangle 64">
              <a:extLst>
                <a:ext uri="{FF2B5EF4-FFF2-40B4-BE49-F238E27FC236}">
                  <a16:creationId xmlns:a16="http://schemas.microsoft.com/office/drawing/2014/main" id="{3135FB29-4670-5EAC-A3EA-8B3E600DC6F7}"/>
                </a:ext>
              </a:extLst>
            </p:cNvPr>
            <p:cNvSpPr>
              <a:spLocks noChangeArrowheads="1"/>
            </p:cNvSpPr>
            <p:nvPr/>
          </p:nvSpPr>
          <p:spPr bwMode="auto">
            <a:xfrm>
              <a:off x="3123" y="2640"/>
              <a:ext cx="483"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8" name="Rectangle 65">
              <a:extLst>
                <a:ext uri="{FF2B5EF4-FFF2-40B4-BE49-F238E27FC236}">
                  <a16:creationId xmlns:a16="http://schemas.microsoft.com/office/drawing/2014/main" id="{28688035-20B8-CB4C-BE51-9E82F36EE68A}"/>
                </a:ext>
              </a:extLst>
            </p:cNvPr>
            <p:cNvSpPr>
              <a:spLocks noChangeArrowheads="1"/>
            </p:cNvSpPr>
            <p:nvPr/>
          </p:nvSpPr>
          <p:spPr bwMode="auto">
            <a:xfrm>
              <a:off x="3603" y="2640"/>
              <a:ext cx="483"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69" name="Rectangle 66">
              <a:extLst>
                <a:ext uri="{FF2B5EF4-FFF2-40B4-BE49-F238E27FC236}">
                  <a16:creationId xmlns:a16="http://schemas.microsoft.com/office/drawing/2014/main" id="{9005BF9C-2AE3-32F7-7E6F-559E8D9F6251}"/>
                </a:ext>
              </a:extLst>
            </p:cNvPr>
            <p:cNvSpPr>
              <a:spLocks noChangeArrowheads="1"/>
            </p:cNvSpPr>
            <p:nvPr/>
          </p:nvSpPr>
          <p:spPr bwMode="auto">
            <a:xfrm>
              <a:off x="1776" y="2736"/>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0" name="Rectangle 67">
              <a:extLst>
                <a:ext uri="{FF2B5EF4-FFF2-40B4-BE49-F238E27FC236}">
                  <a16:creationId xmlns:a16="http://schemas.microsoft.com/office/drawing/2014/main" id="{8F754D7B-B240-2224-9921-A874C29FE6C3}"/>
                </a:ext>
              </a:extLst>
            </p:cNvPr>
            <p:cNvSpPr>
              <a:spLocks noChangeArrowheads="1"/>
            </p:cNvSpPr>
            <p:nvPr/>
          </p:nvSpPr>
          <p:spPr bwMode="auto">
            <a:xfrm>
              <a:off x="1776" y="2640"/>
              <a:ext cx="339" cy="96"/>
            </a:xfrm>
            <a:prstGeom prst="rect">
              <a:avLst/>
            </a:prstGeom>
            <a:solidFill>
              <a:schemeClr val="bg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71" name="AutoShape 68">
              <a:extLst>
                <a:ext uri="{FF2B5EF4-FFF2-40B4-BE49-F238E27FC236}">
                  <a16:creationId xmlns:a16="http://schemas.microsoft.com/office/drawing/2014/main" id="{9E8141B3-4B7B-1EAD-54EA-C1892BC19664}"/>
                </a:ext>
              </a:extLst>
            </p:cNvPr>
            <p:cNvSpPr>
              <a:spLocks noChangeArrowheads="1"/>
            </p:cNvSpPr>
            <p:nvPr/>
          </p:nvSpPr>
          <p:spPr bwMode="auto">
            <a:xfrm>
              <a:off x="2126" y="3024"/>
              <a:ext cx="576" cy="19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a:latin typeface="AUdimat" pitchFamily="2" charset="0"/>
                </a:rPr>
                <a:t>Add</a:t>
              </a:r>
            </a:p>
          </p:txBody>
        </p:sp>
        <p:sp>
          <p:nvSpPr>
            <p:cNvPr id="72" name="AutoShape 69">
              <a:extLst>
                <a:ext uri="{FF2B5EF4-FFF2-40B4-BE49-F238E27FC236}">
                  <a16:creationId xmlns:a16="http://schemas.microsoft.com/office/drawing/2014/main" id="{DC680280-9483-D6B2-80DF-E8D73CC02EBB}"/>
                </a:ext>
              </a:extLst>
            </p:cNvPr>
            <p:cNvSpPr>
              <a:spLocks noChangeArrowheads="1"/>
            </p:cNvSpPr>
            <p:nvPr/>
          </p:nvSpPr>
          <p:spPr bwMode="auto">
            <a:xfrm>
              <a:off x="3069" y="3024"/>
              <a:ext cx="576" cy="19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a:latin typeface="AUdimat" pitchFamily="2" charset="0"/>
                </a:rPr>
                <a:t>Mult</a:t>
              </a:r>
            </a:p>
          </p:txBody>
        </p:sp>
        <p:sp>
          <p:nvSpPr>
            <p:cNvPr id="73" name="Text Box 70">
              <a:extLst>
                <a:ext uri="{FF2B5EF4-FFF2-40B4-BE49-F238E27FC236}">
                  <a16:creationId xmlns:a16="http://schemas.microsoft.com/office/drawing/2014/main" id="{A1E7513E-4177-8356-52C9-5272DA8DE0B5}"/>
                </a:ext>
              </a:extLst>
            </p:cNvPr>
            <p:cNvSpPr txBox="1">
              <a:spLocks noChangeArrowheads="1"/>
            </p:cNvSpPr>
            <p:nvPr/>
          </p:nvSpPr>
          <p:spPr bwMode="auto">
            <a:xfrm>
              <a:off x="2372" y="2121"/>
              <a:ext cx="795" cy="233"/>
            </a:xfrm>
            <a:prstGeom prst="rect">
              <a:avLst/>
            </a:prstGeom>
            <a:noFill/>
            <a:ln w="9525">
              <a:noFill/>
              <a:miter lim="800000"/>
              <a:headEnd/>
              <a:tailEnd/>
            </a:ln>
            <a:effectLst/>
          </p:spPr>
          <p:txBody>
            <a:bodyPr wrap="none">
              <a:spAutoFit/>
            </a:bodyPr>
            <a:lstStyle/>
            <a:p>
              <a:r>
                <a:rPr lang="en-US" dirty="0">
                  <a:latin typeface="AUdimat" pitchFamily="2" charset="0"/>
                </a:rPr>
                <a:t>RS (Unified)</a:t>
              </a:r>
            </a:p>
          </p:txBody>
        </p:sp>
      </p:grpSp>
      <p:sp>
        <p:nvSpPr>
          <p:cNvPr id="74" name="AutoShape 72">
            <a:extLst>
              <a:ext uri="{FF2B5EF4-FFF2-40B4-BE49-F238E27FC236}">
                <a16:creationId xmlns:a16="http://schemas.microsoft.com/office/drawing/2014/main" id="{F7CE4000-2AEA-8FBC-A738-34325D29170C}"/>
              </a:ext>
            </a:extLst>
          </p:cNvPr>
          <p:cNvSpPr>
            <a:spLocks noChangeArrowheads="1"/>
          </p:cNvSpPr>
          <p:nvPr/>
        </p:nvSpPr>
        <p:spPr bwMode="auto">
          <a:xfrm>
            <a:off x="452438" y="3718560"/>
            <a:ext cx="2286000" cy="457200"/>
          </a:xfrm>
          <a:prstGeom prst="wedgeRoundRectCallout">
            <a:avLst>
              <a:gd name="adj1" fmla="val 56736"/>
              <a:gd name="adj2" fmla="val -189931"/>
              <a:gd name="adj3" fmla="val 16667"/>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a:latin typeface="AUdimat" pitchFamily="2" charset="0"/>
              </a:rPr>
              <a:t>Can hold 5 adds</a:t>
            </a:r>
          </a:p>
        </p:txBody>
      </p:sp>
      <p:sp>
        <p:nvSpPr>
          <p:cNvPr id="75" name="AutoShape 73">
            <a:extLst>
              <a:ext uri="{FF2B5EF4-FFF2-40B4-BE49-F238E27FC236}">
                <a16:creationId xmlns:a16="http://schemas.microsoft.com/office/drawing/2014/main" id="{497DB31F-42EC-A9D7-E1DE-1A54C07777CC}"/>
              </a:ext>
            </a:extLst>
          </p:cNvPr>
          <p:cNvSpPr>
            <a:spLocks noChangeArrowheads="1"/>
          </p:cNvSpPr>
          <p:nvPr/>
        </p:nvSpPr>
        <p:spPr bwMode="auto">
          <a:xfrm>
            <a:off x="6238876" y="3718560"/>
            <a:ext cx="2286000" cy="457200"/>
          </a:xfrm>
          <a:prstGeom prst="wedgeRoundRectCallout">
            <a:avLst>
              <a:gd name="adj1" fmla="val -91875"/>
              <a:gd name="adj2" fmla="val -227778"/>
              <a:gd name="adj3" fmla="val 16667"/>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a:latin typeface="AUdimat" pitchFamily="2" charset="0"/>
              </a:rPr>
              <a:t>Or 5 multiplies</a:t>
            </a:r>
          </a:p>
        </p:txBody>
      </p:sp>
      <p:sp>
        <p:nvSpPr>
          <p:cNvPr id="76" name="AutoShape 74">
            <a:extLst>
              <a:ext uri="{FF2B5EF4-FFF2-40B4-BE49-F238E27FC236}">
                <a16:creationId xmlns:a16="http://schemas.microsoft.com/office/drawing/2014/main" id="{3929DEA6-4166-B2A6-A114-DDABFE67C279}"/>
              </a:ext>
            </a:extLst>
          </p:cNvPr>
          <p:cNvSpPr>
            <a:spLocks noChangeArrowheads="1"/>
          </p:cNvSpPr>
          <p:nvPr/>
        </p:nvSpPr>
        <p:spPr bwMode="auto">
          <a:xfrm>
            <a:off x="3500438" y="4556760"/>
            <a:ext cx="2438400" cy="457200"/>
          </a:xfrm>
          <a:prstGeom prst="wedgeRoundRectCallout">
            <a:avLst>
              <a:gd name="adj1" fmla="val -11329"/>
              <a:gd name="adj2" fmla="val -325000"/>
              <a:gd name="adj3" fmla="val 16667"/>
            </a:avLst>
          </a:prstGeom>
          <a:solidFill>
            <a:srgbClr val="FF9933"/>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a:latin typeface="AUdimat" pitchFamily="2" charset="0"/>
              </a:rPr>
              <a:t>Or any combination</a:t>
            </a:r>
          </a:p>
        </p:txBody>
      </p:sp>
    </p:spTree>
    <p:extLst>
      <p:ext uri="{BB962C8B-B14F-4D97-AF65-F5344CB8AC3E}">
        <p14:creationId xmlns:p14="http://schemas.microsoft.com/office/powerpoint/2010/main" val="130373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2A358-7CBB-4A8C-23B7-1A3F38BB922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A3862-D9F8-9B63-85EB-21081AA5346E}"/>
              </a:ext>
            </a:extLst>
          </p:cNvPr>
          <p:cNvSpPr>
            <a:spLocks noGrp="1"/>
          </p:cNvSpPr>
          <p:nvPr>
            <p:ph type="sldNum" sz="quarter" idx="19"/>
          </p:nvPr>
        </p:nvSpPr>
        <p:spPr>
          <a:xfrm>
            <a:off x="8686800" y="3910757"/>
            <a:ext cx="457200" cy="365760"/>
          </a:xfrm>
        </p:spPr>
        <p:txBody>
          <a:bodyPr/>
          <a:lstStyle/>
          <a:p>
            <a:fld id="{B6238B5B-F19C-E947-A0BC-87BD7983F871}" type="slidenum">
              <a:rPr lang="en-US" smtClean="0"/>
              <a:pPr/>
              <a:t>33</a:t>
            </a:fld>
            <a:endParaRPr lang="en-US" dirty="0"/>
          </a:p>
        </p:txBody>
      </p:sp>
      <p:sp>
        <p:nvSpPr>
          <p:cNvPr id="2" name="Title 4">
            <a:extLst>
              <a:ext uri="{FF2B5EF4-FFF2-40B4-BE49-F238E27FC236}">
                <a16:creationId xmlns:a16="http://schemas.microsoft.com/office/drawing/2014/main" id="{30EBF369-5CD3-37DB-EBA5-32686552EDAC}"/>
              </a:ext>
            </a:extLst>
          </p:cNvPr>
          <p:cNvSpPr txBox="1">
            <a:spLocks/>
          </p:cNvSpPr>
          <p:nvPr/>
        </p:nvSpPr>
        <p:spPr>
          <a:xfrm>
            <a:off x="640077" y="358662"/>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Unified Reservation Stations (3)</a:t>
            </a:r>
          </a:p>
        </p:txBody>
      </p:sp>
      <p:sp>
        <p:nvSpPr>
          <p:cNvPr id="3" name="Footer Placeholder 3">
            <a:extLst>
              <a:ext uri="{FF2B5EF4-FFF2-40B4-BE49-F238E27FC236}">
                <a16:creationId xmlns:a16="http://schemas.microsoft.com/office/drawing/2014/main" id="{B78A805E-D7B9-3FB3-AB48-32840BDA6BBB}"/>
              </a:ext>
            </a:extLst>
          </p:cNvPr>
          <p:cNvSpPr txBox="1">
            <a:spLocks/>
          </p:cNvSpPr>
          <p:nvPr/>
        </p:nvSpPr>
        <p:spPr>
          <a:xfrm>
            <a:off x="1584325" y="5345386"/>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6" name="Rectangle 3">
            <a:extLst>
              <a:ext uri="{FF2B5EF4-FFF2-40B4-BE49-F238E27FC236}">
                <a16:creationId xmlns:a16="http://schemas.microsoft.com/office/drawing/2014/main" id="{7C96302C-7E39-C777-19B1-7707412BDD85}"/>
              </a:ext>
            </a:extLst>
          </p:cNvPr>
          <p:cNvSpPr txBox="1">
            <a:spLocks noChangeArrowheads="1"/>
          </p:cNvSpPr>
          <p:nvPr/>
        </p:nvSpPr>
        <p:spPr>
          <a:xfrm>
            <a:off x="295275" y="876147"/>
            <a:ext cx="8347075" cy="113506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a:t>Arbitration and execution paths a little more complex (not too bad though)</a:t>
            </a:r>
          </a:p>
        </p:txBody>
      </p:sp>
      <p:sp>
        <p:nvSpPr>
          <p:cNvPr id="7" name="Rectangle 4">
            <a:extLst>
              <a:ext uri="{FF2B5EF4-FFF2-40B4-BE49-F238E27FC236}">
                <a16:creationId xmlns:a16="http://schemas.microsoft.com/office/drawing/2014/main" id="{05021FDC-66D0-80D2-F7C9-6CE139C0F95E}"/>
              </a:ext>
            </a:extLst>
          </p:cNvPr>
          <p:cNvSpPr>
            <a:spLocks noChangeArrowheads="1"/>
          </p:cNvSpPr>
          <p:nvPr/>
        </p:nvSpPr>
        <p:spPr bwMode="auto">
          <a:xfrm>
            <a:off x="868362" y="1852886"/>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ADD rdy</a:t>
            </a:r>
          </a:p>
        </p:txBody>
      </p:sp>
      <p:sp>
        <p:nvSpPr>
          <p:cNvPr id="8" name="Rectangle 5">
            <a:extLst>
              <a:ext uri="{FF2B5EF4-FFF2-40B4-BE49-F238E27FC236}">
                <a16:creationId xmlns:a16="http://schemas.microsoft.com/office/drawing/2014/main" id="{E04C4AAA-F0AE-A17D-C828-C57963E0CC04}"/>
              </a:ext>
            </a:extLst>
          </p:cNvPr>
          <p:cNvSpPr>
            <a:spLocks noChangeArrowheads="1"/>
          </p:cNvSpPr>
          <p:nvPr/>
        </p:nvSpPr>
        <p:spPr bwMode="auto">
          <a:xfrm>
            <a:off x="868362" y="2157686"/>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MUL x</a:t>
            </a:r>
          </a:p>
        </p:txBody>
      </p:sp>
      <p:sp>
        <p:nvSpPr>
          <p:cNvPr id="9" name="Rectangle 6">
            <a:extLst>
              <a:ext uri="{FF2B5EF4-FFF2-40B4-BE49-F238E27FC236}">
                <a16:creationId xmlns:a16="http://schemas.microsoft.com/office/drawing/2014/main" id="{977EF7EC-228E-E49A-33A1-3A11ED928E8A}"/>
              </a:ext>
            </a:extLst>
          </p:cNvPr>
          <p:cNvSpPr>
            <a:spLocks noChangeArrowheads="1"/>
          </p:cNvSpPr>
          <p:nvPr/>
        </p:nvSpPr>
        <p:spPr bwMode="auto">
          <a:xfrm>
            <a:off x="868362" y="2462486"/>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ADD x</a:t>
            </a:r>
          </a:p>
        </p:txBody>
      </p:sp>
      <p:sp>
        <p:nvSpPr>
          <p:cNvPr id="10" name="Rectangle 7">
            <a:extLst>
              <a:ext uri="{FF2B5EF4-FFF2-40B4-BE49-F238E27FC236}">
                <a16:creationId xmlns:a16="http://schemas.microsoft.com/office/drawing/2014/main" id="{0D55CB34-6796-2F3E-C0AD-B5CE949578A5}"/>
              </a:ext>
            </a:extLst>
          </p:cNvPr>
          <p:cNvSpPr>
            <a:spLocks noChangeArrowheads="1"/>
          </p:cNvSpPr>
          <p:nvPr/>
        </p:nvSpPr>
        <p:spPr bwMode="auto">
          <a:xfrm>
            <a:off x="868362" y="2767286"/>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ADD rdy</a:t>
            </a:r>
          </a:p>
        </p:txBody>
      </p:sp>
      <p:sp>
        <p:nvSpPr>
          <p:cNvPr id="11" name="Rectangle 8">
            <a:extLst>
              <a:ext uri="{FF2B5EF4-FFF2-40B4-BE49-F238E27FC236}">
                <a16:creationId xmlns:a16="http://schemas.microsoft.com/office/drawing/2014/main" id="{E2137CD5-EFA0-E5AB-9516-70C61E3F86E8}"/>
              </a:ext>
            </a:extLst>
          </p:cNvPr>
          <p:cNvSpPr>
            <a:spLocks noChangeArrowheads="1"/>
          </p:cNvSpPr>
          <p:nvPr/>
        </p:nvSpPr>
        <p:spPr bwMode="auto">
          <a:xfrm>
            <a:off x="868362" y="3072086"/>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MUL rdy</a:t>
            </a:r>
          </a:p>
        </p:txBody>
      </p:sp>
      <p:sp>
        <p:nvSpPr>
          <p:cNvPr id="12" name="Rectangle 9">
            <a:extLst>
              <a:ext uri="{FF2B5EF4-FFF2-40B4-BE49-F238E27FC236}">
                <a16:creationId xmlns:a16="http://schemas.microsoft.com/office/drawing/2014/main" id="{703B579C-6994-1799-DCC0-DA9AE5F2CCFF}"/>
              </a:ext>
            </a:extLst>
          </p:cNvPr>
          <p:cNvSpPr>
            <a:spLocks noChangeArrowheads="1"/>
          </p:cNvSpPr>
          <p:nvPr/>
        </p:nvSpPr>
        <p:spPr bwMode="auto">
          <a:xfrm>
            <a:off x="868362" y="3376886"/>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MUL x</a:t>
            </a:r>
          </a:p>
        </p:txBody>
      </p:sp>
      <p:sp>
        <p:nvSpPr>
          <p:cNvPr id="13" name="Rectangle 10">
            <a:extLst>
              <a:ext uri="{FF2B5EF4-FFF2-40B4-BE49-F238E27FC236}">
                <a16:creationId xmlns:a16="http://schemas.microsoft.com/office/drawing/2014/main" id="{87CC2456-2058-29A3-5FF9-263E3D676C17}"/>
              </a:ext>
            </a:extLst>
          </p:cNvPr>
          <p:cNvSpPr>
            <a:spLocks noChangeArrowheads="1"/>
          </p:cNvSpPr>
          <p:nvPr/>
        </p:nvSpPr>
        <p:spPr bwMode="auto">
          <a:xfrm>
            <a:off x="868362" y="3681686"/>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ADD x</a:t>
            </a:r>
          </a:p>
        </p:txBody>
      </p:sp>
      <p:sp>
        <p:nvSpPr>
          <p:cNvPr id="14" name="Rectangle 11">
            <a:extLst>
              <a:ext uri="{FF2B5EF4-FFF2-40B4-BE49-F238E27FC236}">
                <a16:creationId xmlns:a16="http://schemas.microsoft.com/office/drawing/2014/main" id="{1049522E-BDC7-893A-87F0-03955112D147}"/>
              </a:ext>
            </a:extLst>
          </p:cNvPr>
          <p:cNvSpPr>
            <a:spLocks noChangeArrowheads="1"/>
          </p:cNvSpPr>
          <p:nvPr/>
        </p:nvSpPr>
        <p:spPr bwMode="auto">
          <a:xfrm>
            <a:off x="868362" y="3986486"/>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ADD rdy</a:t>
            </a:r>
          </a:p>
        </p:txBody>
      </p:sp>
      <p:sp>
        <p:nvSpPr>
          <p:cNvPr id="15" name="Text Box 12">
            <a:extLst>
              <a:ext uri="{FF2B5EF4-FFF2-40B4-BE49-F238E27FC236}">
                <a16:creationId xmlns:a16="http://schemas.microsoft.com/office/drawing/2014/main" id="{6F658942-A0E1-B669-A656-29BF444DA212}"/>
              </a:ext>
            </a:extLst>
          </p:cNvPr>
          <p:cNvSpPr txBox="1">
            <a:spLocks noChangeArrowheads="1"/>
          </p:cNvSpPr>
          <p:nvPr/>
        </p:nvSpPr>
        <p:spPr bwMode="auto">
          <a:xfrm>
            <a:off x="811212" y="1409974"/>
            <a:ext cx="1127232" cy="369332"/>
          </a:xfrm>
          <a:prstGeom prst="rect">
            <a:avLst/>
          </a:prstGeom>
          <a:noFill/>
          <a:ln w="9525">
            <a:noFill/>
            <a:miter lim="800000"/>
            <a:headEnd/>
            <a:tailEnd/>
          </a:ln>
          <a:effectLst/>
        </p:spPr>
        <p:txBody>
          <a:bodyPr wrap="none">
            <a:spAutoFit/>
          </a:bodyPr>
          <a:lstStyle/>
          <a:p>
            <a:r>
              <a:rPr lang="en-US">
                <a:latin typeface="AUdimat" pitchFamily="2" charset="0"/>
              </a:rPr>
              <a:t>RS Entries</a:t>
            </a:r>
          </a:p>
        </p:txBody>
      </p:sp>
      <p:sp>
        <p:nvSpPr>
          <p:cNvPr id="16" name="AutoShape 13">
            <a:extLst>
              <a:ext uri="{FF2B5EF4-FFF2-40B4-BE49-F238E27FC236}">
                <a16:creationId xmlns:a16="http://schemas.microsoft.com/office/drawing/2014/main" id="{CAD7695B-0488-6920-509B-EE4C6104722E}"/>
              </a:ext>
            </a:extLst>
          </p:cNvPr>
          <p:cNvSpPr>
            <a:spLocks noChangeArrowheads="1"/>
          </p:cNvSpPr>
          <p:nvPr/>
        </p:nvSpPr>
        <p:spPr bwMode="auto">
          <a:xfrm>
            <a:off x="2544762" y="1852886"/>
            <a:ext cx="685800" cy="2438400"/>
          </a:xfrm>
          <a:prstGeom prst="roundRect">
            <a:avLst>
              <a:gd name="adj" fmla="val 16667"/>
            </a:avLst>
          </a:prstGeom>
          <a:solidFill>
            <a:srgbClr val="92D05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p>
            <a:pPr algn="ctr"/>
            <a:r>
              <a:rPr lang="en-US">
                <a:latin typeface="AUdimat" pitchFamily="2" charset="0"/>
              </a:rPr>
              <a:t>Adder Arbiter</a:t>
            </a:r>
          </a:p>
        </p:txBody>
      </p:sp>
      <p:sp>
        <p:nvSpPr>
          <p:cNvPr id="17" name="AutoShape 14">
            <a:extLst>
              <a:ext uri="{FF2B5EF4-FFF2-40B4-BE49-F238E27FC236}">
                <a16:creationId xmlns:a16="http://schemas.microsoft.com/office/drawing/2014/main" id="{64CD7C66-27DC-09C8-4962-1C7C2FAE76D9}"/>
              </a:ext>
            </a:extLst>
          </p:cNvPr>
          <p:cNvSpPr>
            <a:spLocks noChangeArrowheads="1"/>
          </p:cNvSpPr>
          <p:nvPr/>
        </p:nvSpPr>
        <p:spPr bwMode="auto">
          <a:xfrm>
            <a:off x="3459162" y="1852886"/>
            <a:ext cx="685800" cy="2438400"/>
          </a:xfrm>
          <a:prstGeom prst="roundRect">
            <a:avLst>
              <a:gd name="adj" fmla="val 16667"/>
            </a:avLst>
          </a:prstGeom>
          <a:solidFill>
            <a:srgbClr val="92D05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p>
            <a:pPr algn="ctr"/>
            <a:r>
              <a:rPr lang="en-US">
                <a:latin typeface="AUdimat" pitchFamily="2" charset="0"/>
              </a:rPr>
              <a:t>Multiplier Arbiter</a:t>
            </a:r>
          </a:p>
        </p:txBody>
      </p:sp>
      <p:grpSp>
        <p:nvGrpSpPr>
          <p:cNvPr id="18" name="Group 18">
            <a:extLst>
              <a:ext uri="{FF2B5EF4-FFF2-40B4-BE49-F238E27FC236}">
                <a16:creationId xmlns:a16="http://schemas.microsoft.com/office/drawing/2014/main" id="{CA2D3C1F-B24E-073D-84CB-51429B6FE315}"/>
              </a:ext>
            </a:extLst>
          </p:cNvPr>
          <p:cNvGrpSpPr>
            <a:grpSpLocks/>
          </p:cNvGrpSpPr>
          <p:nvPr/>
        </p:nvGrpSpPr>
        <p:grpSpPr bwMode="auto">
          <a:xfrm>
            <a:off x="2087562" y="2005286"/>
            <a:ext cx="457200" cy="2133600"/>
            <a:chOff x="1488" y="2064"/>
            <a:chExt cx="288" cy="1344"/>
          </a:xfrm>
        </p:grpSpPr>
        <p:sp>
          <p:nvSpPr>
            <p:cNvPr id="19" name="Line 15">
              <a:extLst>
                <a:ext uri="{FF2B5EF4-FFF2-40B4-BE49-F238E27FC236}">
                  <a16:creationId xmlns:a16="http://schemas.microsoft.com/office/drawing/2014/main" id="{A250BF44-58EA-E083-BB50-6CB8B94F128B}"/>
                </a:ext>
              </a:extLst>
            </p:cNvPr>
            <p:cNvSpPr>
              <a:spLocks noChangeShapeType="1"/>
            </p:cNvSpPr>
            <p:nvPr/>
          </p:nvSpPr>
          <p:spPr bwMode="auto">
            <a:xfrm>
              <a:off x="1488" y="2064"/>
              <a:ext cx="288"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0" name="Line 16">
              <a:extLst>
                <a:ext uri="{FF2B5EF4-FFF2-40B4-BE49-F238E27FC236}">
                  <a16:creationId xmlns:a16="http://schemas.microsoft.com/office/drawing/2014/main" id="{4C985789-C470-FD64-112D-E599488A54C3}"/>
                </a:ext>
              </a:extLst>
            </p:cNvPr>
            <p:cNvSpPr>
              <a:spLocks noChangeShapeType="1"/>
            </p:cNvSpPr>
            <p:nvPr/>
          </p:nvSpPr>
          <p:spPr bwMode="auto">
            <a:xfrm>
              <a:off x="1488" y="2640"/>
              <a:ext cx="288"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1" name="Line 17">
              <a:extLst>
                <a:ext uri="{FF2B5EF4-FFF2-40B4-BE49-F238E27FC236}">
                  <a16:creationId xmlns:a16="http://schemas.microsoft.com/office/drawing/2014/main" id="{FDC63D9D-EEFC-5BCA-E2B9-985C26959528}"/>
                </a:ext>
              </a:extLst>
            </p:cNvPr>
            <p:cNvSpPr>
              <a:spLocks noChangeShapeType="1"/>
            </p:cNvSpPr>
            <p:nvPr/>
          </p:nvSpPr>
          <p:spPr bwMode="auto">
            <a:xfrm>
              <a:off x="1488" y="3408"/>
              <a:ext cx="288"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grpSp>
      <p:sp>
        <p:nvSpPr>
          <p:cNvPr id="22" name="Text Box 19">
            <a:extLst>
              <a:ext uri="{FF2B5EF4-FFF2-40B4-BE49-F238E27FC236}">
                <a16:creationId xmlns:a16="http://schemas.microsoft.com/office/drawing/2014/main" id="{A8DB3EE2-DCF2-4E30-04B2-33AB30B9893E}"/>
              </a:ext>
            </a:extLst>
          </p:cNvPr>
          <p:cNvSpPr txBox="1">
            <a:spLocks noChangeArrowheads="1"/>
          </p:cNvSpPr>
          <p:nvPr/>
        </p:nvSpPr>
        <p:spPr bwMode="auto">
          <a:xfrm>
            <a:off x="4538662" y="3757886"/>
            <a:ext cx="3849131" cy="369332"/>
          </a:xfrm>
          <a:prstGeom prst="rect">
            <a:avLst/>
          </a:prstGeom>
          <a:noFill/>
          <a:ln w="9525">
            <a:noFill/>
            <a:miter lim="800000"/>
            <a:headEnd/>
            <a:tailEnd/>
          </a:ln>
          <a:effectLst/>
        </p:spPr>
        <p:txBody>
          <a:bodyPr wrap="none">
            <a:spAutoFit/>
          </a:bodyPr>
          <a:lstStyle/>
          <a:p>
            <a:r>
              <a:rPr lang="en-US">
                <a:latin typeface="AUdimat" pitchFamily="2" charset="0"/>
              </a:rPr>
              <a:t>Ready add’s compete for execution unit</a:t>
            </a:r>
          </a:p>
        </p:txBody>
      </p:sp>
      <p:sp>
        <p:nvSpPr>
          <p:cNvPr id="23" name="Line 21">
            <a:extLst>
              <a:ext uri="{FF2B5EF4-FFF2-40B4-BE49-F238E27FC236}">
                <a16:creationId xmlns:a16="http://schemas.microsoft.com/office/drawing/2014/main" id="{E7157495-17E0-86CF-1E06-998A368045DB}"/>
              </a:ext>
            </a:extLst>
          </p:cNvPr>
          <p:cNvSpPr>
            <a:spLocks noChangeShapeType="1"/>
          </p:cNvSpPr>
          <p:nvPr/>
        </p:nvSpPr>
        <p:spPr bwMode="auto">
          <a:xfrm>
            <a:off x="2087562" y="3224486"/>
            <a:ext cx="13716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4" name="Text Box 23">
            <a:extLst>
              <a:ext uri="{FF2B5EF4-FFF2-40B4-BE49-F238E27FC236}">
                <a16:creationId xmlns:a16="http://schemas.microsoft.com/office/drawing/2014/main" id="{F47B4102-B43D-AC00-F1D7-6023DDD7A0FE}"/>
              </a:ext>
            </a:extLst>
          </p:cNvPr>
          <p:cNvSpPr txBox="1">
            <a:spLocks noChangeArrowheads="1"/>
          </p:cNvSpPr>
          <p:nvPr/>
        </p:nvSpPr>
        <p:spPr bwMode="auto">
          <a:xfrm>
            <a:off x="4538662" y="4076974"/>
            <a:ext cx="2472152" cy="369332"/>
          </a:xfrm>
          <a:prstGeom prst="rect">
            <a:avLst/>
          </a:prstGeom>
          <a:noFill/>
          <a:ln w="9525">
            <a:noFill/>
            <a:miter lim="800000"/>
            <a:headEnd/>
            <a:tailEnd/>
          </a:ln>
          <a:effectLst/>
        </p:spPr>
        <p:txBody>
          <a:bodyPr wrap="none">
            <a:spAutoFit/>
          </a:bodyPr>
          <a:lstStyle/>
          <a:p>
            <a:r>
              <a:rPr lang="en-US">
                <a:latin typeface="AUdimat" pitchFamily="2" charset="0"/>
              </a:rPr>
              <a:t>Ready mul’s do the same</a:t>
            </a:r>
          </a:p>
        </p:txBody>
      </p:sp>
      <p:sp>
        <p:nvSpPr>
          <p:cNvPr id="25" name="Line 24">
            <a:extLst>
              <a:ext uri="{FF2B5EF4-FFF2-40B4-BE49-F238E27FC236}">
                <a16:creationId xmlns:a16="http://schemas.microsoft.com/office/drawing/2014/main" id="{A8471C9B-EA6F-F413-492D-84EA435B3001}"/>
              </a:ext>
            </a:extLst>
          </p:cNvPr>
          <p:cNvSpPr>
            <a:spLocks noChangeShapeType="1"/>
          </p:cNvSpPr>
          <p:nvPr/>
        </p:nvSpPr>
        <p:spPr bwMode="auto">
          <a:xfrm flipH="1">
            <a:off x="2087562" y="2005286"/>
            <a:ext cx="4572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6" name="Line 25">
            <a:extLst>
              <a:ext uri="{FF2B5EF4-FFF2-40B4-BE49-F238E27FC236}">
                <a16:creationId xmlns:a16="http://schemas.microsoft.com/office/drawing/2014/main" id="{4FBFCE86-97E9-B1E9-5AEA-519A3DB42F81}"/>
              </a:ext>
            </a:extLst>
          </p:cNvPr>
          <p:cNvSpPr>
            <a:spLocks noChangeShapeType="1"/>
          </p:cNvSpPr>
          <p:nvPr/>
        </p:nvSpPr>
        <p:spPr bwMode="auto">
          <a:xfrm flipH="1">
            <a:off x="2087562" y="3224486"/>
            <a:ext cx="13716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7" name="Text Box 26">
            <a:extLst>
              <a:ext uri="{FF2B5EF4-FFF2-40B4-BE49-F238E27FC236}">
                <a16:creationId xmlns:a16="http://schemas.microsoft.com/office/drawing/2014/main" id="{29A8CD14-E8D3-186D-A619-9721520A04A6}"/>
              </a:ext>
            </a:extLst>
          </p:cNvPr>
          <p:cNvSpPr txBox="1">
            <a:spLocks noChangeArrowheads="1"/>
          </p:cNvSpPr>
          <p:nvPr/>
        </p:nvSpPr>
        <p:spPr bwMode="auto">
          <a:xfrm>
            <a:off x="4545012" y="4381774"/>
            <a:ext cx="3786614" cy="369332"/>
          </a:xfrm>
          <a:prstGeom prst="rect">
            <a:avLst/>
          </a:prstGeom>
          <a:noFill/>
          <a:ln w="9525">
            <a:noFill/>
            <a:miter lim="800000"/>
            <a:headEnd/>
            <a:tailEnd/>
          </a:ln>
          <a:effectLst/>
        </p:spPr>
        <p:txBody>
          <a:bodyPr wrap="none">
            <a:spAutoFit/>
          </a:bodyPr>
          <a:lstStyle/>
          <a:p>
            <a:r>
              <a:rPr lang="en-US">
                <a:latin typeface="AUdimat" pitchFamily="2" charset="0"/>
              </a:rPr>
              <a:t>Arbitration logic picks insts to execute</a:t>
            </a:r>
          </a:p>
        </p:txBody>
      </p:sp>
      <p:sp>
        <p:nvSpPr>
          <p:cNvPr id="28" name="AutoShape 27">
            <a:extLst>
              <a:ext uri="{FF2B5EF4-FFF2-40B4-BE49-F238E27FC236}">
                <a16:creationId xmlns:a16="http://schemas.microsoft.com/office/drawing/2014/main" id="{96DC30B3-859A-94C6-A48B-9CD80C9B83A1}"/>
              </a:ext>
            </a:extLst>
          </p:cNvPr>
          <p:cNvSpPr>
            <a:spLocks noChangeArrowheads="1"/>
          </p:cNvSpPr>
          <p:nvPr/>
        </p:nvSpPr>
        <p:spPr bwMode="auto">
          <a:xfrm>
            <a:off x="5916612" y="2081486"/>
            <a:ext cx="914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a:latin typeface="AUdimat" pitchFamily="2" charset="0"/>
              </a:rPr>
              <a:t>Add</a:t>
            </a:r>
          </a:p>
        </p:txBody>
      </p:sp>
      <p:sp>
        <p:nvSpPr>
          <p:cNvPr id="29" name="AutoShape 28">
            <a:extLst>
              <a:ext uri="{FF2B5EF4-FFF2-40B4-BE49-F238E27FC236}">
                <a16:creationId xmlns:a16="http://schemas.microsoft.com/office/drawing/2014/main" id="{48EAB989-88CB-144E-D2C8-98B2B607FFA5}"/>
              </a:ext>
            </a:extLst>
          </p:cNvPr>
          <p:cNvSpPr>
            <a:spLocks noChangeArrowheads="1"/>
          </p:cNvSpPr>
          <p:nvPr/>
        </p:nvSpPr>
        <p:spPr bwMode="auto">
          <a:xfrm>
            <a:off x="5916612" y="2691086"/>
            <a:ext cx="914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pPr algn="ctr"/>
            <a:r>
              <a:rPr lang="en-US">
                <a:latin typeface="AUdimat" pitchFamily="2" charset="0"/>
              </a:rPr>
              <a:t>Mult</a:t>
            </a:r>
          </a:p>
        </p:txBody>
      </p:sp>
      <p:sp>
        <p:nvSpPr>
          <p:cNvPr id="30" name="Line 29">
            <a:extLst>
              <a:ext uri="{FF2B5EF4-FFF2-40B4-BE49-F238E27FC236}">
                <a16:creationId xmlns:a16="http://schemas.microsoft.com/office/drawing/2014/main" id="{8AFDA7A7-831F-5161-E86F-53E878403B45}"/>
              </a:ext>
            </a:extLst>
          </p:cNvPr>
          <p:cNvSpPr>
            <a:spLocks noChangeShapeType="1"/>
          </p:cNvSpPr>
          <p:nvPr/>
        </p:nvSpPr>
        <p:spPr bwMode="auto">
          <a:xfrm>
            <a:off x="2087562" y="2005286"/>
            <a:ext cx="3829050" cy="15240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31" name="Line 30">
            <a:extLst>
              <a:ext uri="{FF2B5EF4-FFF2-40B4-BE49-F238E27FC236}">
                <a16:creationId xmlns:a16="http://schemas.microsoft.com/office/drawing/2014/main" id="{EFD2CA4B-E6B5-CC3A-E63F-1909F283BBFB}"/>
              </a:ext>
            </a:extLst>
          </p:cNvPr>
          <p:cNvSpPr>
            <a:spLocks noChangeShapeType="1"/>
          </p:cNvSpPr>
          <p:nvPr/>
        </p:nvSpPr>
        <p:spPr bwMode="auto">
          <a:xfrm flipV="1">
            <a:off x="2087562" y="2767286"/>
            <a:ext cx="3829050" cy="45720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32" name="Text Box 31">
            <a:extLst>
              <a:ext uri="{FF2B5EF4-FFF2-40B4-BE49-F238E27FC236}">
                <a16:creationId xmlns:a16="http://schemas.microsoft.com/office/drawing/2014/main" id="{6689CB45-19C4-8D84-48EE-502EF31C6F6C}"/>
              </a:ext>
            </a:extLst>
          </p:cNvPr>
          <p:cNvSpPr txBox="1">
            <a:spLocks noChangeArrowheads="1"/>
          </p:cNvSpPr>
          <p:nvPr/>
        </p:nvSpPr>
        <p:spPr bwMode="auto">
          <a:xfrm>
            <a:off x="4545012" y="4672286"/>
            <a:ext cx="2670924" cy="369332"/>
          </a:xfrm>
          <a:prstGeom prst="rect">
            <a:avLst/>
          </a:prstGeom>
          <a:noFill/>
          <a:ln w="9525">
            <a:noFill/>
            <a:miter lim="800000"/>
            <a:headEnd/>
            <a:tailEnd/>
          </a:ln>
          <a:effectLst/>
        </p:spPr>
        <p:txBody>
          <a:bodyPr wrap="none">
            <a:spAutoFit/>
          </a:bodyPr>
          <a:lstStyle/>
          <a:p>
            <a:r>
              <a:rPr lang="en-US">
                <a:latin typeface="AUdimat" pitchFamily="2" charset="0"/>
              </a:rPr>
              <a:t>Insts go and do their thing</a:t>
            </a:r>
          </a:p>
        </p:txBody>
      </p:sp>
      <p:sp>
        <p:nvSpPr>
          <p:cNvPr id="33" name="AutoShape 32">
            <a:extLst>
              <a:ext uri="{FF2B5EF4-FFF2-40B4-BE49-F238E27FC236}">
                <a16:creationId xmlns:a16="http://schemas.microsoft.com/office/drawing/2014/main" id="{A1B73FA7-879F-DCA2-9E30-70FB30BFF51A}"/>
              </a:ext>
            </a:extLst>
          </p:cNvPr>
          <p:cNvSpPr>
            <a:spLocks noChangeArrowheads="1"/>
          </p:cNvSpPr>
          <p:nvPr/>
        </p:nvSpPr>
        <p:spPr bwMode="auto">
          <a:xfrm>
            <a:off x="4545012" y="1167086"/>
            <a:ext cx="3994150" cy="671513"/>
          </a:xfrm>
          <a:prstGeom prst="wedgeRoundRectCallout">
            <a:avLst>
              <a:gd name="adj1" fmla="val -109458"/>
              <a:gd name="adj2" fmla="val 57093"/>
              <a:gd name="adj3" fmla="val 16667"/>
            </a:avLst>
          </a:prstGeom>
          <a:solidFill>
            <a:srgbClr val="FFCC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latin typeface="AUdimat" pitchFamily="2" charset="0"/>
              </a:rPr>
              <a:t>For N functional units, RS needs</a:t>
            </a:r>
          </a:p>
          <a:p>
            <a:pPr algn="ctr"/>
            <a:r>
              <a:rPr lang="en-US" dirty="0">
                <a:latin typeface="AUdimat" pitchFamily="2" charset="0"/>
              </a:rPr>
              <a:t>To support N read ports</a:t>
            </a:r>
          </a:p>
        </p:txBody>
      </p:sp>
    </p:spTree>
    <p:extLst>
      <p:ext uri="{BB962C8B-B14F-4D97-AF65-F5344CB8AC3E}">
        <p14:creationId xmlns:p14="http://schemas.microsoft.com/office/powerpoint/2010/main" val="333475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3" grpId="1" animBg="1"/>
      <p:bldP spid="24" grpId="0"/>
      <p:bldP spid="25" grpId="0" animBg="1"/>
      <p:bldP spid="25" grpId="1" animBg="1"/>
      <p:bldP spid="26" grpId="0" animBg="1"/>
      <p:bldP spid="26" grpId="1" animBg="1"/>
      <p:bldP spid="27" grpId="0"/>
      <p:bldP spid="30" grpId="0" animBg="1"/>
      <p:bldP spid="31" grpId="0" animBg="1"/>
      <p:bldP spid="32" grpId="0"/>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93E53-AA07-E370-1163-F0A61ED8306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901258-5675-9239-E734-EEBD9A838321}"/>
              </a:ext>
            </a:extLst>
          </p:cNvPr>
          <p:cNvSpPr>
            <a:spLocks noGrp="1"/>
          </p:cNvSpPr>
          <p:nvPr>
            <p:ph type="sldNum" sz="quarter" idx="19"/>
          </p:nvPr>
        </p:nvSpPr>
        <p:spPr/>
        <p:txBody>
          <a:bodyPr/>
          <a:lstStyle/>
          <a:p>
            <a:fld id="{B6238B5B-F19C-E947-A0BC-87BD7983F871}" type="slidenum">
              <a:rPr lang="en-US" smtClean="0"/>
              <a:pPr/>
              <a:t>34</a:t>
            </a:fld>
            <a:endParaRPr lang="en-US" dirty="0"/>
          </a:p>
        </p:txBody>
      </p:sp>
      <p:sp>
        <p:nvSpPr>
          <p:cNvPr id="2" name="Title 4">
            <a:extLst>
              <a:ext uri="{FF2B5EF4-FFF2-40B4-BE49-F238E27FC236}">
                <a16:creationId xmlns:a16="http://schemas.microsoft.com/office/drawing/2014/main" id="{5D52A588-3F35-FBD0-49C2-4513624BB15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Out-of-order, but not superscalar</a:t>
            </a:r>
          </a:p>
        </p:txBody>
      </p:sp>
      <p:sp>
        <p:nvSpPr>
          <p:cNvPr id="5" name="Text Placeholder 1">
            <a:extLst>
              <a:ext uri="{FF2B5EF4-FFF2-40B4-BE49-F238E27FC236}">
                <a16:creationId xmlns:a16="http://schemas.microsoft.com/office/drawing/2014/main" id="{99826C41-959D-C76A-6783-36E4350A8E01}"/>
              </a:ext>
            </a:extLst>
          </p:cNvPr>
          <p:cNvSpPr txBox="1">
            <a:spLocks/>
          </p:cNvSpPr>
          <p:nvPr/>
        </p:nvSpPr>
        <p:spPr>
          <a:xfrm>
            <a:off x="640077" y="1000549"/>
            <a:ext cx="8503923" cy="243143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Described CPU: </a:t>
            </a:r>
            <a:r>
              <a:rPr lang="en-US" sz="2400" dirty="0" err="1"/>
              <a:t>Tomasulo+ROB</a:t>
            </a:r>
            <a:endParaRPr lang="en-US" sz="2400" dirty="0"/>
          </a:p>
          <a:p>
            <a:pPr marL="733806" lvl="1" indent="-285750"/>
            <a:r>
              <a:rPr lang="en-US" sz="2000" dirty="0"/>
              <a:t>CPU can only maintain sustained throughput of 1 IPC</a:t>
            </a:r>
          </a:p>
          <a:p>
            <a:pPr marL="285750" indent="-285750">
              <a:buFont typeface="Arial" panose="020B0604020202020204" pitchFamily="34" charset="0"/>
              <a:buChar char="•"/>
            </a:pPr>
            <a:r>
              <a:rPr lang="en-US" sz="2400" dirty="0"/>
              <a:t>Needed Optimizations:</a:t>
            </a:r>
          </a:p>
          <a:p>
            <a:pPr lvl="1"/>
            <a:r>
              <a:rPr lang="en-US" sz="2000" dirty="0"/>
              <a:t>Need superscalar fetch, decode, etc.</a:t>
            </a:r>
          </a:p>
          <a:p>
            <a:pPr lvl="1"/>
            <a:r>
              <a:rPr lang="en-US" sz="2000" dirty="0"/>
              <a:t>There’s only one CDB, so only one </a:t>
            </a:r>
            <a:r>
              <a:rPr lang="en-US" sz="2000" dirty="0" err="1"/>
              <a:t>instuction</a:t>
            </a:r>
            <a:r>
              <a:rPr lang="en-US" sz="2000" dirty="0"/>
              <a:t> per cycle can write-back its result to the ROB</a:t>
            </a:r>
          </a:p>
          <a:p>
            <a:pPr lvl="1"/>
            <a:r>
              <a:rPr lang="en-US" sz="2000" dirty="0"/>
              <a:t>Also must commit &gt; 1 IPC</a:t>
            </a:r>
          </a:p>
        </p:txBody>
      </p:sp>
    </p:spTree>
    <p:extLst>
      <p:ext uri="{BB962C8B-B14F-4D97-AF65-F5344CB8AC3E}">
        <p14:creationId xmlns:p14="http://schemas.microsoft.com/office/powerpoint/2010/main" val="3822489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70BB9-CE2B-5500-E4D6-C88B08FC85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5224B6-7C10-B4E5-9086-0AE0378252AD}"/>
              </a:ext>
            </a:extLst>
          </p:cNvPr>
          <p:cNvSpPr>
            <a:spLocks noGrp="1"/>
          </p:cNvSpPr>
          <p:nvPr>
            <p:ph type="sldNum" sz="quarter" idx="19"/>
          </p:nvPr>
        </p:nvSpPr>
        <p:spPr/>
        <p:txBody>
          <a:bodyPr/>
          <a:lstStyle/>
          <a:p>
            <a:fld id="{B6238B5B-F19C-E947-A0BC-87BD7983F871}" type="slidenum">
              <a:rPr lang="en-US" smtClean="0"/>
              <a:pPr/>
              <a:t>35</a:t>
            </a:fld>
            <a:endParaRPr lang="en-US" dirty="0"/>
          </a:p>
        </p:txBody>
      </p:sp>
      <p:sp>
        <p:nvSpPr>
          <p:cNvPr id="2" name="Title 4">
            <a:extLst>
              <a:ext uri="{FF2B5EF4-FFF2-40B4-BE49-F238E27FC236}">
                <a16:creationId xmlns:a16="http://schemas.microsoft.com/office/drawing/2014/main" id="{A00D71E2-3CFA-613D-4E0A-F8E0BF0867B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Getting &gt;1 IPC</a:t>
            </a:r>
          </a:p>
        </p:txBody>
      </p:sp>
      <p:sp>
        <p:nvSpPr>
          <p:cNvPr id="5" name="Text Placeholder 1">
            <a:extLst>
              <a:ext uri="{FF2B5EF4-FFF2-40B4-BE49-F238E27FC236}">
                <a16:creationId xmlns:a16="http://schemas.microsoft.com/office/drawing/2014/main" id="{CC8E3535-A999-A41F-568D-A2EFEFD30A02}"/>
              </a:ext>
            </a:extLst>
          </p:cNvPr>
          <p:cNvSpPr txBox="1">
            <a:spLocks/>
          </p:cNvSpPr>
          <p:nvPr/>
        </p:nvSpPr>
        <p:spPr>
          <a:xfrm>
            <a:off x="640077" y="1000549"/>
            <a:ext cx="8503923" cy="173380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Must be able to issue &gt;1 IPC to RS’s/ROB</a:t>
            </a:r>
          </a:p>
          <a:p>
            <a:pPr marL="285750" indent="-285750">
              <a:buFont typeface="Arial" panose="020B0604020202020204" pitchFamily="34" charset="0"/>
              <a:buChar char="•"/>
            </a:pPr>
            <a:r>
              <a:rPr lang="en-US" sz="2000" dirty="0"/>
              <a:t>Must be able to send &gt;1 IPC to FU’s</a:t>
            </a:r>
          </a:p>
          <a:p>
            <a:pPr lvl="1"/>
            <a:r>
              <a:rPr lang="en-US" sz="2000" dirty="0"/>
              <a:t>Original </a:t>
            </a:r>
            <a:r>
              <a:rPr lang="en-US" sz="2000" dirty="0" err="1"/>
              <a:t>Tomasulo</a:t>
            </a:r>
            <a:r>
              <a:rPr lang="en-US" sz="2000" dirty="0"/>
              <a:t> can do this already</a:t>
            </a:r>
            <a:br>
              <a:rPr lang="en-US" sz="2000" dirty="0"/>
            </a:br>
            <a:r>
              <a:rPr lang="en-US" sz="2000" dirty="0"/>
              <a:t>(FU’s are assigned instructions independently)</a:t>
            </a:r>
          </a:p>
          <a:p>
            <a:pPr marL="285750" indent="-285750">
              <a:buFont typeface="Arial" panose="020B0604020202020204" pitchFamily="34" charset="0"/>
              <a:buChar char="•"/>
            </a:pPr>
            <a:r>
              <a:rPr lang="en-US" sz="2000" dirty="0"/>
              <a:t>Must be able to write-back &gt;1 IPC to ROB and RS’s</a:t>
            </a:r>
            <a:endParaRPr lang="en-US" sz="3200" dirty="0"/>
          </a:p>
        </p:txBody>
      </p:sp>
    </p:spTree>
    <p:extLst>
      <p:ext uri="{BB962C8B-B14F-4D97-AF65-F5344CB8AC3E}">
        <p14:creationId xmlns:p14="http://schemas.microsoft.com/office/powerpoint/2010/main" val="2056043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F29BF-03D1-A9D7-E6EF-9FD3C193BA3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726DF7-5CF9-AFA7-DA6B-4ED1DB3D4046}"/>
              </a:ext>
            </a:extLst>
          </p:cNvPr>
          <p:cNvSpPr>
            <a:spLocks noGrp="1"/>
          </p:cNvSpPr>
          <p:nvPr>
            <p:ph type="sldNum" sz="quarter" idx="19"/>
          </p:nvPr>
        </p:nvSpPr>
        <p:spPr/>
        <p:txBody>
          <a:bodyPr/>
          <a:lstStyle/>
          <a:p>
            <a:fld id="{B6238B5B-F19C-E947-A0BC-87BD7983F871}" type="slidenum">
              <a:rPr lang="en-US" smtClean="0"/>
              <a:pPr/>
              <a:t>36</a:t>
            </a:fld>
            <a:endParaRPr lang="en-US" dirty="0"/>
          </a:p>
        </p:txBody>
      </p:sp>
      <p:sp>
        <p:nvSpPr>
          <p:cNvPr id="2" name="Title 4">
            <a:extLst>
              <a:ext uri="{FF2B5EF4-FFF2-40B4-BE49-F238E27FC236}">
                <a16:creationId xmlns:a16="http://schemas.microsoft.com/office/drawing/2014/main" id="{75D10803-6C3F-7BC6-1FAD-7D80C2557B9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Dual-Issue</a:t>
            </a:r>
          </a:p>
        </p:txBody>
      </p:sp>
      <p:sp>
        <p:nvSpPr>
          <p:cNvPr id="5" name="Text Placeholder 1">
            <a:extLst>
              <a:ext uri="{FF2B5EF4-FFF2-40B4-BE49-F238E27FC236}">
                <a16:creationId xmlns:a16="http://schemas.microsoft.com/office/drawing/2014/main" id="{BC91FF0F-45B9-02C7-D0AB-EF5077788F11}"/>
              </a:ext>
            </a:extLst>
          </p:cNvPr>
          <p:cNvSpPr txBox="1">
            <a:spLocks/>
          </p:cNvSpPr>
          <p:nvPr/>
        </p:nvSpPr>
        <p:spPr>
          <a:xfrm>
            <a:off x="640078" y="1000549"/>
            <a:ext cx="6706898" cy="2338076"/>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Need to check resource availability for two instructions (RS’s/ROB entries)</a:t>
            </a:r>
          </a:p>
          <a:p>
            <a:pPr lvl="1"/>
            <a:r>
              <a:rPr lang="en-US" sz="2000" dirty="0"/>
              <a:t>Depending on resources, may issue 0,1 or 2</a:t>
            </a:r>
          </a:p>
          <a:p>
            <a:pPr marL="285750" indent="-285750">
              <a:buFont typeface="Arial" panose="020B0604020202020204" pitchFamily="34" charset="0"/>
              <a:buChar char="•"/>
            </a:pPr>
            <a:r>
              <a:rPr lang="en-US" sz="2000" dirty="0"/>
              <a:t>Read RAT/ARF/ROB for operands</a:t>
            </a:r>
          </a:p>
          <a:p>
            <a:pPr lvl="1"/>
            <a:r>
              <a:rPr lang="en-US" sz="2000" dirty="0"/>
              <a:t>Renaming is a little trickier (next slide)</a:t>
            </a:r>
          </a:p>
          <a:p>
            <a:pPr marL="285750" indent="-285750">
              <a:buFont typeface="Arial" panose="020B0604020202020204" pitchFamily="34" charset="0"/>
              <a:buChar char="•"/>
            </a:pPr>
            <a:r>
              <a:rPr lang="en-US" sz="2000" dirty="0"/>
              <a:t>Update RS’s/ROB entries (not too hard)</a:t>
            </a:r>
          </a:p>
          <a:p>
            <a:pPr lvl="2"/>
            <a:endParaRPr lang="en-US" dirty="0"/>
          </a:p>
        </p:txBody>
      </p:sp>
    </p:spTree>
    <p:extLst>
      <p:ext uri="{BB962C8B-B14F-4D97-AF65-F5344CB8AC3E}">
        <p14:creationId xmlns:p14="http://schemas.microsoft.com/office/powerpoint/2010/main" val="2925582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6D820-83F2-304F-2464-FF2EC08561F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ED47A2-9100-D5C6-263E-C049F301A350}"/>
              </a:ext>
            </a:extLst>
          </p:cNvPr>
          <p:cNvSpPr>
            <a:spLocks noGrp="1"/>
          </p:cNvSpPr>
          <p:nvPr>
            <p:ph type="sldNum" sz="quarter" idx="19"/>
          </p:nvPr>
        </p:nvSpPr>
        <p:spPr>
          <a:xfrm>
            <a:off x="9091881" y="3641376"/>
            <a:ext cx="457200" cy="365760"/>
          </a:xfrm>
        </p:spPr>
        <p:txBody>
          <a:bodyPr/>
          <a:lstStyle/>
          <a:p>
            <a:fld id="{B6238B5B-F19C-E947-A0BC-87BD7983F871}" type="slidenum">
              <a:rPr lang="en-US" smtClean="0"/>
              <a:pPr/>
              <a:t>37</a:t>
            </a:fld>
            <a:endParaRPr lang="en-US" dirty="0"/>
          </a:p>
        </p:txBody>
      </p:sp>
      <p:sp>
        <p:nvSpPr>
          <p:cNvPr id="2" name="Title 4">
            <a:extLst>
              <a:ext uri="{FF2B5EF4-FFF2-40B4-BE49-F238E27FC236}">
                <a16:creationId xmlns:a16="http://schemas.microsoft.com/office/drawing/2014/main" id="{8B7BF1C5-B218-B407-9155-16AEF44FFAF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Dual-Rename</a:t>
            </a:r>
          </a:p>
        </p:txBody>
      </p:sp>
      <p:sp>
        <p:nvSpPr>
          <p:cNvPr id="149" name="Line 49">
            <a:extLst>
              <a:ext uri="{FF2B5EF4-FFF2-40B4-BE49-F238E27FC236}">
                <a16:creationId xmlns:a16="http://schemas.microsoft.com/office/drawing/2014/main" id="{89055873-6AE8-F1F8-0443-65C982C2EF3B}"/>
              </a:ext>
            </a:extLst>
          </p:cNvPr>
          <p:cNvSpPr>
            <a:spLocks noChangeShapeType="1"/>
          </p:cNvSpPr>
          <p:nvPr/>
        </p:nvSpPr>
        <p:spPr bwMode="auto">
          <a:xfrm>
            <a:off x="1000695" y="3163538"/>
            <a:ext cx="247650" cy="228600"/>
          </a:xfrm>
          <a:prstGeom prst="line">
            <a:avLst/>
          </a:prstGeom>
          <a:noFill/>
          <a:ln w="50800">
            <a:solidFill>
              <a:srgbClr val="FF0000"/>
            </a:solidFill>
            <a:round/>
            <a:headEnd/>
            <a:tailEnd type="triangle" w="med" len="med"/>
          </a:ln>
          <a:effectLst/>
        </p:spPr>
        <p:txBody>
          <a:bodyPr/>
          <a:lstStyle/>
          <a:p>
            <a:endParaRPr lang="en-US">
              <a:latin typeface="AUdimat" pitchFamily="2" charset="0"/>
            </a:endParaRPr>
          </a:p>
        </p:txBody>
      </p:sp>
      <p:sp>
        <p:nvSpPr>
          <p:cNvPr id="150" name="Text Box 4">
            <a:extLst>
              <a:ext uri="{FF2B5EF4-FFF2-40B4-BE49-F238E27FC236}">
                <a16:creationId xmlns:a16="http://schemas.microsoft.com/office/drawing/2014/main" id="{AF8CB611-17DA-ADB0-187D-1EE64598880C}"/>
              </a:ext>
            </a:extLst>
          </p:cNvPr>
          <p:cNvSpPr txBox="1">
            <a:spLocks noChangeArrowheads="1"/>
          </p:cNvSpPr>
          <p:nvPr/>
        </p:nvSpPr>
        <p:spPr bwMode="auto">
          <a:xfrm>
            <a:off x="695895" y="1238250"/>
            <a:ext cx="1335622" cy="369332"/>
          </a:xfrm>
          <a:prstGeom prst="rect">
            <a:avLst/>
          </a:prstGeom>
          <a:noFill/>
          <a:ln w="9525">
            <a:noFill/>
            <a:miter lim="800000"/>
            <a:headEnd/>
            <a:tailEnd/>
          </a:ln>
          <a:effectLst/>
        </p:spPr>
        <p:txBody>
          <a:bodyPr wrap="none">
            <a:spAutoFit/>
          </a:bodyPr>
          <a:lstStyle/>
          <a:p>
            <a:r>
              <a:rPr lang="en-US">
                <a:latin typeface="AUdimat" pitchFamily="2" charset="0"/>
              </a:rPr>
              <a:t>R1 = R2 + R3</a:t>
            </a:r>
          </a:p>
        </p:txBody>
      </p:sp>
      <p:sp>
        <p:nvSpPr>
          <p:cNvPr id="151" name="Text Box 5">
            <a:extLst>
              <a:ext uri="{FF2B5EF4-FFF2-40B4-BE49-F238E27FC236}">
                <a16:creationId xmlns:a16="http://schemas.microsoft.com/office/drawing/2014/main" id="{E2ADB104-0D15-5B1A-1B38-485E3ECB1DE3}"/>
              </a:ext>
            </a:extLst>
          </p:cNvPr>
          <p:cNvSpPr txBox="1">
            <a:spLocks noChangeArrowheads="1"/>
          </p:cNvSpPr>
          <p:nvPr/>
        </p:nvSpPr>
        <p:spPr bwMode="auto">
          <a:xfrm>
            <a:off x="711770" y="1520825"/>
            <a:ext cx="1311578" cy="369332"/>
          </a:xfrm>
          <a:prstGeom prst="rect">
            <a:avLst/>
          </a:prstGeom>
          <a:noFill/>
          <a:ln w="9525">
            <a:noFill/>
            <a:miter lim="800000"/>
            <a:headEnd/>
            <a:tailEnd/>
          </a:ln>
          <a:effectLst/>
        </p:spPr>
        <p:txBody>
          <a:bodyPr wrap="none">
            <a:spAutoFit/>
          </a:bodyPr>
          <a:lstStyle/>
          <a:p>
            <a:r>
              <a:rPr lang="en-US">
                <a:latin typeface="AUdimat" pitchFamily="2" charset="0"/>
              </a:rPr>
              <a:t>R4 = R2 – R4</a:t>
            </a:r>
          </a:p>
        </p:txBody>
      </p:sp>
      <p:sp>
        <p:nvSpPr>
          <p:cNvPr id="152" name="Rectangle 6">
            <a:extLst>
              <a:ext uri="{FF2B5EF4-FFF2-40B4-BE49-F238E27FC236}">
                <a16:creationId xmlns:a16="http://schemas.microsoft.com/office/drawing/2014/main" id="{BB9AF242-D812-49D7-64D2-BC8D35367127}"/>
              </a:ext>
            </a:extLst>
          </p:cNvPr>
          <p:cNvSpPr>
            <a:spLocks noChangeArrowheads="1"/>
          </p:cNvSpPr>
          <p:nvPr/>
        </p:nvSpPr>
        <p:spPr bwMode="auto">
          <a:xfrm>
            <a:off x="3629595" y="1085850"/>
            <a:ext cx="990600" cy="228600"/>
          </a:xfrm>
          <a:prstGeom prst="rect">
            <a:avLst/>
          </a:prstGeom>
          <a:solidFill>
            <a:srgbClr val="CCFFCC"/>
          </a:solidFill>
          <a:ln w="9525">
            <a:solidFill>
              <a:schemeClr val="tx1"/>
            </a:solidFill>
            <a:miter lim="800000"/>
            <a:headEnd/>
            <a:tailEnd/>
          </a:ln>
          <a:effectLst/>
        </p:spPr>
        <p:txBody>
          <a:bodyPr wrap="none" anchor="ctr"/>
          <a:lstStyle/>
          <a:p>
            <a:pPr algn="ctr"/>
            <a:r>
              <a:rPr lang="en-US" sz="1600">
                <a:latin typeface="AUdimat" pitchFamily="2" charset="0"/>
              </a:rPr>
              <a:t>ARF1</a:t>
            </a:r>
          </a:p>
        </p:txBody>
      </p:sp>
      <p:sp>
        <p:nvSpPr>
          <p:cNvPr id="153" name="Rectangle 7">
            <a:extLst>
              <a:ext uri="{FF2B5EF4-FFF2-40B4-BE49-F238E27FC236}">
                <a16:creationId xmlns:a16="http://schemas.microsoft.com/office/drawing/2014/main" id="{22FEDB26-2115-3708-ECAD-351827972DB5}"/>
              </a:ext>
            </a:extLst>
          </p:cNvPr>
          <p:cNvSpPr>
            <a:spLocks noChangeArrowheads="1"/>
          </p:cNvSpPr>
          <p:nvPr/>
        </p:nvSpPr>
        <p:spPr bwMode="auto">
          <a:xfrm>
            <a:off x="3629595" y="1314450"/>
            <a:ext cx="990600" cy="228600"/>
          </a:xfrm>
          <a:prstGeom prst="rect">
            <a:avLst/>
          </a:prstGeom>
          <a:solidFill>
            <a:srgbClr val="CCFFCC"/>
          </a:solidFill>
          <a:ln w="9525">
            <a:solidFill>
              <a:schemeClr val="tx1"/>
            </a:solidFill>
            <a:miter lim="800000"/>
            <a:headEnd/>
            <a:tailEnd/>
          </a:ln>
          <a:effectLst/>
        </p:spPr>
        <p:txBody>
          <a:bodyPr wrap="none" anchor="ctr"/>
          <a:lstStyle/>
          <a:p>
            <a:pPr algn="ctr"/>
            <a:r>
              <a:rPr lang="en-US" sz="1600">
                <a:latin typeface="AUdimat" pitchFamily="2" charset="0"/>
              </a:rPr>
              <a:t>ROB17</a:t>
            </a:r>
          </a:p>
        </p:txBody>
      </p:sp>
      <p:sp>
        <p:nvSpPr>
          <p:cNvPr id="154" name="Rectangle 8">
            <a:extLst>
              <a:ext uri="{FF2B5EF4-FFF2-40B4-BE49-F238E27FC236}">
                <a16:creationId xmlns:a16="http://schemas.microsoft.com/office/drawing/2014/main" id="{501F83E3-8AF0-6B28-5524-4AD2AFCE2F95}"/>
              </a:ext>
            </a:extLst>
          </p:cNvPr>
          <p:cNvSpPr>
            <a:spLocks noChangeArrowheads="1"/>
          </p:cNvSpPr>
          <p:nvPr/>
        </p:nvSpPr>
        <p:spPr bwMode="auto">
          <a:xfrm>
            <a:off x="3629595" y="1543050"/>
            <a:ext cx="990600" cy="228600"/>
          </a:xfrm>
          <a:prstGeom prst="rect">
            <a:avLst/>
          </a:prstGeom>
          <a:solidFill>
            <a:srgbClr val="CCFFCC"/>
          </a:solidFill>
          <a:ln w="9525">
            <a:solidFill>
              <a:schemeClr val="tx1"/>
            </a:solidFill>
            <a:miter lim="800000"/>
            <a:headEnd/>
            <a:tailEnd/>
          </a:ln>
          <a:effectLst/>
        </p:spPr>
        <p:txBody>
          <a:bodyPr wrap="none" anchor="ctr"/>
          <a:lstStyle/>
          <a:p>
            <a:pPr algn="ctr"/>
            <a:r>
              <a:rPr lang="en-US" sz="1600">
                <a:latin typeface="AUdimat" pitchFamily="2" charset="0"/>
              </a:rPr>
              <a:t>ARF3</a:t>
            </a:r>
          </a:p>
        </p:txBody>
      </p:sp>
      <p:sp>
        <p:nvSpPr>
          <p:cNvPr id="155" name="Rectangle 9">
            <a:extLst>
              <a:ext uri="{FF2B5EF4-FFF2-40B4-BE49-F238E27FC236}">
                <a16:creationId xmlns:a16="http://schemas.microsoft.com/office/drawing/2014/main" id="{F9F1FA8D-2B49-BA80-061F-662EBD9ABF92}"/>
              </a:ext>
            </a:extLst>
          </p:cNvPr>
          <p:cNvSpPr>
            <a:spLocks noChangeArrowheads="1"/>
          </p:cNvSpPr>
          <p:nvPr/>
        </p:nvSpPr>
        <p:spPr bwMode="auto">
          <a:xfrm>
            <a:off x="3629595" y="1771650"/>
            <a:ext cx="990600" cy="228600"/>
          </a:xfrm>
          <a:prstGeom prst="rect">
            <a:avLst/>
          </a:prstGeom>
          <a:solidFill>
            <a:srgbClr val="CCFFCC"/>
          </a:solidFill>
          <a:ln w="9525">
            <a:solidFill>
              <a:schemeClr val="tx1"/>
            </a:solidFill>
            <a:miter lim="800000"/>
            <a:headEnd/>
            <a:tailEnd/>
          </a:ln>
          <a:effectLst/>
        </p:spPr>
        <p:txBody>
          <a:bodyPr wrap="none" anchor="ctr"/>
          <a:lstStyle/>
          <a:p>
            <a:pPr algn="ctr"/>
            <a:r>
              <a:rPr lang="en-US" sz="1600">
                <a:latin typeface="AUdimat" pitchFamily="2" charset="0"/>
              </a:rPr>
              <a:t>ROB6</a:t>
            </a:r>
          </a:p>
        </p:txBody>
      </p:sp>
      <p:sp>
        <p:nvSpPr>
          <p:cNvPr id="156" name="Rectangle 10">
            <a:extLst>
              <a:ext uri="{FF2B5EF4-FFF2-40B4-BE49-F238E27FC236}">
                <a16:creationId xmlns:a16="http://schemas.microsoft.com/office/drawing/2014/main" id="{5C7F8F0E-8700-3C7D-452F-2ACAA41553B3}"/>
              </a:ext>
            </a:extLst>
          </p:cNvPr>
          <p:cNvSpPr>
            <a:spLocks noChangeArrowheads="1"/>
          </p:cNvSpPr>
          <p:nvPr/>
        </p:nvSpPr>
        <p:spPr bwMode="auto">
          <a:xfrm>
            <a:off x="3134295" y="1085850"/>
            <a:ext cx="495300" cy="228600"/>
          </a:xfrm>
          <a:prstGeom prst="rect">
            <a:avLst/>
          </a:prstGeom>
          <a:noFill/>
          <a:ln w="9525">
            <a:noFill/>
            <a:miter lim="800000"/>
            <a:headEnd/>
            <a:tailEnd/>
          </a:ln>
          <a:effectLst/>
        </p:spPr>
        <p:txBody>
          <a:bodyPr wrap="none" anchor="ctr"/>
          <a:lstStyle/>
          <a:p>
            <a:pPr algn="ctr"/>
            <a:r>
              <a:rPr lang="en-US" sz="1600">
                <a:latin typeface="AUdimat" pitchFamily="2" charset="0"/>
              </a:rPr>
              <a:t>R1</a:t>
            </a:r>
          </a:p>
        </p:txBody>
      </p:sp>
      <p:sp>
        <p:nvSpPr>
          <p:cNvPr id="157" name="Rectangle 11">
            <a:extLst>
              <a:ext uri="{FF2B5EF4-FFF2-40B4-BE49-F238E27FC236}">
                <a16:creationId xmlns:a16="http://schemas.microsoft.com/office/drawing/2014/main" id="{3F1B0F6F-0FD1-2C8C-2DA3-2988F4347C61}"/>
              </a:ext>
            </a:extLst>
          </p:cNvPr>
          <p:cNvSpPr>
            <a:spLocks noChangeArrowheads="1"/>
          </p:cNvSpPr>
          <p:nvPr/>
        </p:nvSpPr>
        <p:spPr bwMode="auto">
          <a:xfrm>
            <a:off x="3134295" y="1314450"/>
            <a:ext cx="495300" cy="228600"/>
          </a:xfrm>
          <a:prstGeom prst="rect">
            <a:avLst/>
          </a:prstGeom>
          <a:noFill/>
          <a:ln w="9525">
            <a:noFill/>
            <a:miter lim="800000"/>
            <a:headEnd/>
            <a:tailEnd/>
          </a:ln>
          <a:effectLst/>
        </p:spPr>
        <p:txBody>
          <a:bodyPr wrap="none" anchor="ctr"/>
          <a:lstStyle/>
          <a:p>
            <a:pPr algn="ctr"/>
            <a:r>
              <a:rPr lang="en-US" sz="1600">
                <a:latin typeface="AUdimat" pitchFamily="2" charset="0"/>
              </a:rPr>
              <a:t>R2</a:t>
            </a:r>
          </a:p>
        </p:txBody>
      </p:sp>
      <p:sp>
        <p:nvSpPr>
          <p:cNvPr id="158" name="Rectangle 12">
            <a:extLst>
              <a:ext uri="{FF2B5EF4-FFF2-40B4-BE49-F238E27FC236}">
                <a16:creationId xmlns:a16="http://schemas.microsoft.com/office/drawing/2014/main" id="{3FCFB109-3B65-AF63-67C7-AE0F88CB068B}"/>
              </a:ext>
            </a:extLst>
          </p:cNvPr>
          <p:cNvSpPr>
            <a:spLocks noChangeArrowheads="1"/>
          </p:cNvSpPr>
          <p:nvPr/>
        </p:nvSpPr>
        <p:spPr bwMode="auto">
          <a:xfrm>
            <a:off x="3134295" y="1543050"/>
            <a:ext cx="495300" cy="228600"/>
          </a:xfrm>
          <a:prstGeom prst="rect">
            <a:avLst/>
          </a:prstGeom>
          <a:noFill/>
          <a:ln w="9525">
            <a:noFill/>
            <a:miter lim="800000"/>
            <a:headEnd/>
            <a:tailEnd/>
          </a:ln>
          <a:effectLst/>
        </p:spPr>
        <p:txBody>
          <a:bodyPr wrap="none" anchor="ctr"/>
          <a:lstStyle/>
          <a:p>
            <a:pPr algn="ctr"/>
            <a:r>
              <a:rPr lang="en-US" sz="1600">
                <a:latin typeface="AUdimat" pitchFamily="2" charset="0"/>
              </a:rPr>
              <a:t>R3</a:t>
            </a:r>
          </a:p>
        </p:txBody>
      </p:sp>
      <p:sp>
        <p:nvSpPr>
          <p:cNvPr id="159" name="Rectangle 13">
            <a:extLst>
              <a:ext uri="{FF2B5EF4-FFF2-40B4-BE49-F238E27FC236}">
                <a16:creationId xmlns:a16="http://schemas.microsoft.com/office/drawing/2014/main" id="{3CA3C6CB-C49B-CAFC-BEAB-CC5310B70B07}"/>
              </a:ext>
            </a:extLst>
          </p:cNvPr>
          <p:cNvSpPr>
            <a:spLocks noChangeArrowheads="1"/>
          </p:cNvSpPr>
          <p:nvPr/>
        </p:nvSpPr>
        <p:spPr bwMode="auto">
          <a:xfrm>
            <a:off x="3134295" y="1771650"/>
            <a:ext cx="495300" cy="228600"/>
          </a:xfrm>
          <a:prstGeom prst="rect">
            <a:avLst/>
          </a:prstGeom>
          <a:noFill/>
          <a:ln w="9525">
            <a:noFill/>
            <a:miter lim="800000"/>
            <a:headEnd/>
            <a:tailEnd/>
          </a:ln>
          <a:effectLst/>
        </p:spPr>
        <p:txBody>
          <a:bodyPr wrap="none" anchor="ctr"/>
          <a:lstStyle/>
          <a:p>
            <a:pPr algn="ctr"/>
            <a:r>
              <a:rPr lang="en-US" sz="1600">
                <a:latin typeface="AUdimat" pitchFamily="2" charset="0"/>
              </a:rPr>
              <a:t>R4</a:t>
            </a:r>
          </a:p>
        </p:txBody>
      </p:sp>
      <p:sp>
        <p:nvSpPr>
          <p:cNvPr id="160" name="Text Box 14">
            <a:extLst>
              <a:ext uri="{FF2B5EF4-FFF2-40B4-BE49-F238E27FC236}">
                <a16:creationId xmlns:a16="http://schemas.microsoft.com/office/drawing/2014/main" id="{5E962C8F-5484-F67F-C43C-998934C6EFF0}"/>
              </a:ext>
            </a:extLst>
          </p:cNvPr>
          <p:cNvSpPr txBox="1">
            <a:spLocks noChangeArrowheads="1"/>
          </p:cNvSpPr>
          <p:nvPr/>
        </p:nvSpPr>
        <p:spPr bwMode="auto">
          <a:xfrm>
            <a:off x="3788345" y="771525"/>
            <a:ext cx="496803" cy="369332"/>
          </a:xfrm>
          <a:prstGeom prst="rect">
            <a:avLst/>
          </a:prstGeom>
          <a:noFill/>
          <a:ln w="9525">
            <a:noFill/>
            <a:miter lim="800000"/>
            <a:headEnd/>
            <a:tailEnd/>
          </a:ln>
          <a:effectLst/>
        </p:spPr>
        <p:txBody>
          <a:bodyPr wrap="none">
            <a:spAutoFit/>
          </a:bodyPr>
          <a:lstStyle/>
          <a:p>
            <a:r>
              <a:rPr lang="en-US">
                <a:latin typeface="AUdimat" pitchFamily="2" charset="0"/>
              </a:rPr>
              <a:t>RAT</a:t>
            </a:r>
          </a:p>
        </p:txBody>
      </p:sp>
      <p:grpSp>
        <p:nvGrpSpPr>
          <p:cNvPr id="161" name="Group 20">
            <a:extLst>
              <a:ext uri="{FF2B5EF4-FFF2-40B4-BE49-F238E27FC236}">
                <a16:creationId xmlns:a16="http://schemas.microsoft.com/office/drawing/2014/main" id="{4D0954AC-B188-D3DA-D8B4-2F228C21E8E3}"/>
              </a:ext>
            </a:extLst>
          </p:cNvPr>
          <p:cNvGrpSpPr>
            <a:grpSpLocks/>
          </p:cNvGrpSpPr>
          <p:nvPr/>
        </p:nvGrpSpPr>
        <p:grpSpPr bwMode="auto">
          <a:xfrm>
            <a:off x="796439" y="1032449"/>
            <a:ext cx="3879852" cy="1360489"/>
            <a:chOff x="413" y="1144"/>
            <a:chExt cx="2444" cy="857"/>
          </a:xfrm>
        </p:grpSpPr>
        <p:sp>
          <p:nvSpPr>
            <p:cNvPr id="162" name="Freeform 15">
              <a:extLst>
                <a:ext uri="{FF2B5EF4-FFF2-40B4-BE49-F238E27FC236}">
                  <a16:creationId xmlns:a16="http://schemas.microsoft.com/office/drawing/2014/main" id="{3C8D9050-4EB7-2231-F3D9-2712D3111B47}"/>
                </a:ext>
              </a:extLst>
            </p:cNvPr>
            <p:cNvSpPr>
              <a:spLocks/>
            </p:cNvSpPr>
            <p:nvPr/>
          </p:nvSpPr>
          <p:spPr bwMode="auto">
            <a:xfrm>
              <a:off x="960" y="1144"/>
              <a:ext cx="960" cy="104"/>
            </a:xfrm>
            <a:custGeom>
              <a:avLst/>
              <a:gdLst/>
              <a:ahLst/>
              <a:cxnLst>
                <a:cxn ang="0">
                  <a:pos x="0" y="104"/>
                </a:cxn>
                <a:cxn ang="0">
                  <a:pos x="432" y="8"/>
                </a:cxn>
                <a:cxn ang="0">
                  <a:pos x="960" y="56"/>
                </a:cxn>
              </a:cxnLst>
              <a:rect l="0" t="0" r="r" b="b"/>
              <a:pathLst>
                <a:path w="960" h="104">
                  <a:moveTo>
                    <a:pt x="0" y="104"/>
                  </a:moveTo>
                  <a:cubicBezTo>
                    <a:pt x="136" y="60"/>
                    <a:pt x="272" y="16"/>
                    <a:pt x="432" y="8"/>
                  </a:cubicBezTo>
                  <a:cubicBezTo>
                    <a:pt x="592" y="0"/>
                    <a:pt x="776" y="28"/>
                    <a:pt x="960" y="56"/>
                  </a:cubicBezTo>
                </a:path>
              </a:pathLst>
            </a:cu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63" name="Freeform 16">
              <a:extLst>
                <a:ext uri="{FF2B5EF4-FFF2-40B4-BE49-F238E27FC236}">
                  <a16:creationId xmlns:a16="http://schemas.microsoft.com/office/drawing/2014/main" id="{D57CC4F5-07EB-B34C-627A-642A293EAFAF}"/>
                </a:ext>
              </a:extLst>
            </p:cNvPr>
            <p:cNvSpPr>
              <a:spLocks/>
            </p:cNvSpPr>
            <p:nvPr/>
          </p:nvSpPr>
          <p:spPr bwMode="auto">
            <a:xfrm>
              <a:off x="960" y="1632"/>
              <a:ext cx="960" cy="160"/>
            </a:xfrm>
            <a:custGeom>
              <a:avLst/>
              <a:gdLst/>
              <a:ahLst/>
              <a:cxnLst>
                <a:cxn ang="0">
                  <a:pos x="0" y="0"/>
                </a:cxn>
                <a:cxn ang="0">
                  <a:pos x="528" y="144"/>
                </a:cxn>
                <a:cxn ang="0">
                  <a:pos x="960" y="96"/>
                </a:cxn>
              </a:cxnLst>
              <a:rect l="0" t="0" r="r" b="b"/>
              <a:pathLst>
                <a:path w="960" h="160">
                  <a:moveTo>
                    <a:pt x="0" y="0"/>
                  </a:moveTo>
                  <a:cubicBezTo>
                    <a:pt x="184" y="64"/>
                    <a:pt x="368" y="128"/>
                    <a:pt x="528" y="144"/>
                  </a:cubicBezTo>
                  <a:cubicBezTo>
                    <a:pt x="688" y="160"/>
                    <a:pt x="824" y="128"/>
                    <a:pt x="960" y="96"/>
                  </a:cubicBezTo>
                </a:path>
              </a:pathLst>
            </a:cu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64" name="Line 17">
              <a:extLst>
                <a:ext uri="{FF2B5EF4-FFF2-40B4-BE49-F238E27FC236}">
                  <a16:creationId xmlns:a16="http://schemas.microsoft.com/office/drawing/2014/main" id="{8BCCDF38-5FF1-DFC3-D5AC-927BAA339451}"/>
                </a:ext>
              </a:extLst>
            </p:cNvPr>
            <p:cNvSpPr>
              <a:spLocks noChangeShapeType="1"/>
            </p:cNvSpPr>
            <p:nvPr/>
          </p:nvSpPr>
          <p:spPr bwMode="auto">
            <a:xfrm>
              <a:off x="1428" y="1344"/>
              <a:ext cx="492"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65" name="Line 18">
              <a:extLst>
                <a:ext uri="{FF2B5EF4-FFF2-40B4-BE49-F238E27FC236}">
                  <a16:creationId xmlns:a16="http://schemas.microsoft.com/office/drawing/2014/main" id="{75722312-6C2C-D443-7B91-B2E935724E89}"/>
                </a:ext>
              </a:extLst>
            </p:cNvPr>
            <p:cNvSpPr>
              <a:spLocks noChangeShapeType="1"/>
            </p:cNvSpPr>
            <p:nvPr/>
          </p:nvSpPr>
          <p:spPr bwMode="auto">
            <a:xfrm>
              <a:off x="1440" y="1536"/>
              <a:ext cx="492"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66" name="Text Box 19">
              <a:extLst>
                <a:ext uri="{FF2B5EF4-FFF2-40B4-BE49-F238E27FC236}">
                  <a16:creationId xmlns:a16="http://schemas.microsoft.com/office/drawing/2014/main" id="{9666C231-080E-E6EB-1E83-79FDC4D02D7A}"/>
                </a:ext>
              </a:extLst>
            </p:cNvPr>
            <p:cNvSpPr txBox="1">
              <a:spLocks noChangeArrowheads="1"/>
            </p:cNvSpPr>
            <p:nvPr/>
          </p:nvSpPr>
          <p:spPr bwMode="auto">
            <a:xfrm>
              <a:off x="413" y="1768"/>
              <a:ext cx="2444" cy="233"/>
            </a:xfrm>
            <a:prstGeom prst="rect">
              <a:avLst/>
            </a:prstGeom>
            <a:noFill/>
            <a:ln w="9525">
              <a:noFill/>
              <a:miter lim="800000"/>
              <a:headEnd/>
              <a:tailEnd/>
            </a:ln>
            <a:effectLst/>
          </p:spPr>
          <p:txBody>
            <a:bodyPr wrap="none">
              <a:spAutoFit/>
            </a:bodyPr>
            <a:lstStyle/>
            <a:p>
              <a:r>
                <a:rPr lang="en-US" dirty="0">
                  <a:latin typeface="AUdimat" pitchFamily="2" charset="0"/>
                </a:rPr>
                <a:t>Read current mappings for all operands</a:t>
              </a:r>
            </a:p>
          </p:txBody>
        </p:sp>
      </p:grpSp>
      <p:sp>
        <p:nvSpPr>
          <p:cNvPr id="167" name="Text Box 21">
            <a:extLst>
              <a:ext uri="{FF2B5EF4-FFF2-40B4-BE49-F238E27FC236}">
                <a16:creationId xmlns:a16="http://schemas.microsoft.com/office/drawing/2014/main" id="{F34128C5-C932-FDF0-AE03-4C44591EE183}"/>
              </a:ext>
            </a:extLst>
          </p:cNvPr>
          <p:cNvSpPr txBox="1">
            <a:spLocks noChangeArrowheads="1"/>
          </p:cNvSpPr>
          <p:nvPr/>
        </p:nvSpPr>
        <p:spPr bwMode="auto">
          <a:xfrm>
            <a:off x="796439" y="2222172"/>
            <a:ext cx="5202065" cy="646331"/>
          </a:xfrm>
          <a:prstGeom prst="rect">
            <a:avLst/>
          </a:prstGeom>
          <a:noFill/>
          <a:ln w="9525">
            <a:noFill/>
            <a:miter lim="800000"/>
            <a:headEnd/>
            <a:tailEnd/>
          </a:ln>
          <a:effectLst/>
        </p:spPr>
        <p:txBody>
          <a:bodyPr wrap="none">
            <a:spAutoFit/>
          </a:bodyPr>
          <a:lstStyle/>
          <a:p>
            <a:r>
              <a:rPr lang="en-US" dirty="0">
                <a:latin typeface="AUdimat" pitchFamily="2" charset="0"/>
              </a:rPr>
              <a:t>New destinations are just in the next two ROB entries</a:t>
            </a:r>
          </a:p>
          <a:p>
            <a:r>
              <a:rPr lang="en-US" dirty="0">
                <a:latin typeface="AUdimat" pitchFamily="2" charset="0"/>
              </a:rPr>
              <a:t>To be allocated: </a:t>
            </a:r>
            <a:r>
              <a:rPr lang="en-US" dirty="0" err="1">
                <a:latin typeface="AUdimat" pitchFamily="2" charset="0"/>
              </a:rPr>
              <a:t>ROB_tail</a:t>
            </a:r>
            <a:r>
              <a:rPr lang="en-US" dirty="0">
                <a:latin typeface="AUdimat" pitchFamily="2" charset="0"/>
              </a:rPr>
              <a:t>, </a:t>
            </a:r>
            <a:r>
              <a:rPr lang="en-US" dirty="0" err="1">
                <a:latin typeface="AUdimat" pitchFamily="2" charset="0"/>
              </a:rPr>
              <a:t>ROB_tail</a:t>
            </a:r>
            <a:r>
              <a:rPr lang="en-US" dirty="0">
                <a:latin typeface="AUdimat" pitchFamily="2" charset="0"/>
              </a:rPr>
              <a:t> + 1</a:t>
            </a:r>
          </a:p>
        </p:txBody>
      </p:sp>
      <p:sp>
        <p:nvSpPr>
          <p:cNvPr id="168" name="Text Box 22">
            <a:extLst>
              <a:ext uri="{FF2B5EF4-FFF2-40B4-BE49-F238E27FC236}">
                <a16:creationId xmlns:a16="http://schemas.microsoft.com/office/drawing/2014/main" id="{43773234-251D-1C7B-7698-B71D05D8E65D}"/>
              </a:ext>
            </a:extLst>
          </p:cNvPr>
          <p:cNvSpPr txBox="1">
            <a:spLocks noChangeArrowheads="1"/>
          </p:cNvSpPr>
          <p:nvPr/>
        </p:nvSpPr>
        <p:spPr bwMode="auto">
          <a:xfrm>
            <a:off x="5706045" y="1366838"/>
            <a:ext cx="729687" cy="369332"/>
          </a:xfrm>
          <a:prstGeom prst="rect">
            <a:avLst/>
          </a:prstGeom>
          <a:noFill/>
          <a:ln w="9525">
            <a:noFill/>
            <a:miter lim="800000"/>
            <a:headEnd/>
            <a:tailEnd/>
          </a:ln>
          <a:effectLst/>
        </p:spPr>
        <p:txBody>
          <a:bodyPr wrap="none">
            <a:spAutoFit/>
          </a:bodyPr>
          <a:lstStyle/>
          <a:p>
            <a:r>
              <a:rPr lang="en-US">
                <a:latin typeface="AUdimat" pitchFamily="2" charset="0"/>
              </a:rPr>
              <a:t>ROB21</a:t>
            </a:r>
          </a:p>
        </p:txBody>
      </p:sp>
      <p:sp>
        <p:nvSpPr>
          <p:cNvPr id="169" name="Text Box 23">
            <a:extLst>
              <a:ext uri="{FF2B5EF4-FFF2-40B4-BE49-F238E27FC236}">
                <a16:creationId xmlns:a16="http://schemas.microsoft.com/office/drawing/2014/main" id="{67D58D97-45D1-9593-B75D-E5FDAA9AF234}"/>
              </a:ext>
            </a:extLst>
          </p:cNvPr>
          <p:cNvSpPr txBox="1">
            <a:spLocks noChangeArrowheads="1"/>
          </p:cNvSpPr>
          <p:nvPr/>
        </p:nvSpPr>
        <p:spPr bwMode="auto">
          <a:xfrm>
            <a:off x="5725515" y="1579764"/>
            <a:ext cx="747320" cy="369332"/>
          </a:xfrm>
          <a:prstGeom prst="rect">
            <a:avLst/>
          </a:prstGeom>
          <a:noFill/>
          <a:ln w="9525">
            <a:noFill/>
            <a:miter lim="800000"/>
            <a:headEnd/>
            <a:tailEnd/>
          </a:ln>
          <a:effectLst/>
        </p:spPr>
        <p:txBody>
          <a:bodyPr wrap="none">
            <a:spAutoFit/>
          </a:bodyPr>
          <a:lstStyle/>
          <a:p>
            <a:r>
              <a:rPr lang="en-US" dirty="0">
                <a:latin typeface="AUdimat" pitchFamily="2" charset="0"/>
              </a:rPr>
              <a:t>ROB22</a:t>
            </a:r>
          </a:p>
        </p:txBody>
      </p:sp>
      <p:sp>
        <p:nvSpPr>
          <p:cNvPr id="170" name="Text Box 24">
            <a:extLst>
              <a:ext uri="{FF2B5EF4-FFF2-40B4-BE49-F238E27FC236}">
                <a16:creationId xmlns:a16="http://schemas.microsoft.com/office/drawing/2014/main" id="{B1DEC5DA-7ED0-5EB2-2000-3DEFBCF37BF8}"/>
              </a:ext>
            </a:extLst>
          </p:cNvPr>
          <p:cNvSpPr txBox="1">
            <a:spLocks noChangeArrowheads="1"/>
          </p:cNvSpPr>
          <p:nvPr/>
        </p:nvSpPr>
        <p:spPr bwMode="auto">
          <a:xfrm>
            <a:off x="6715695" y="1366838"/>
            <a:ext cx="1257075" cy="369332"/>
          </a:xfrm>
          <a:prstGeom prst="rect">
            <a:avLst/>
          </a:prstGeom>
          <a:noFill/>
          <a:ln w="9525">
            <a:noFill/>
            <a:miter lim="800000"/>
            <a:headEnd/>
            <a:tailEnd/>
          </a:ln>
          <a:effectLst/>
        </p:spPr>
        <p:txBody>
          <a:bodyPr wrap="none">
            <a:spAutoFit/>
          </a:bodyPr>
          <a:lstStyle/>
          <a:p>
            <a:r>
              <a:rPr lang="en-US">
                <a:latin typeface="AUdimat" pitchFamily="2" charset="0"/>
              </a:rPr>
              <a:t>ROB17, ARF3</a:t>
            </a:r>
          </a:p>
        </p:txBody>
      </p:sp>
      <p:sp>
        <p:nvSpPr>
          <p:cNvPr id="171" name="Text Box 25">
            <a:extLst>
              <a:ext uri="{FF2B5EF4-FFF2-40B4-BE49-F238E27FC236}">
                <a16:creationId xmlns:a16="http://schemas.microsoft.com/office/drawing/2014/main" id="{DAEC9144-8779-E4C7-1BA0-99DBD7F71A6B}"/>
              </a:ext>
            </a:extLst>
          </p:cNvPr>
          <p:cNvSpPr txBox="1">
            <a:spLocks noChangeArrowheads="1"/>
          </p:cNvSpPr>
          <p:nvPr/>
        </p:nvSpPr>
        <p:spPr bwMode="auto">
          <a:xfrm>
            <a:off x="6728815" y="1579764"/>
            <a:ext cx="1301959" cy="369332"/>
          </a:xfrm>
          <a:prstGeom prst="rect">
            <a:avLst/>
          </a:prstGeom>
          <a:noFill/>
          <a:ln w="9525">
            <a:noFill/>
            <a:miter lim="800000"/>
            <a:headEnd/>
            <a:tailEnd/>
          </a:ln>
          <a:effectLst/>
        </p:spPr>
        <p:txBody>
          <a:bodyPr wrap="none">
            <a:spAutoFit/>
          </a:bodyPr>
          <a:lstStyle/>
          <a:p>
            <a:r>
              <a:rPr lang="en-US" dirty="0">
                <a:latin typeface="AUdimat" pitchFamily="2" charset="0"/>
              </a:rPr>
              <a:t>ROB17, ROB6</a:t>
            </a:r>
          </a:p>
        </p:txBody>
      </p:sp>
      <p:sp>
        <p:nvSpPr>
          <p:cNvPr id="172" name="Text Box 26">
            <a:extLst>
              <a:ext uri="{FF2B5EF4-FFF2-40B4-BE49-F238E27FC236}">
                <a16:creationId xmlns:a16="http://schemas.microsoft.com/office/drawing/2014/main" id="{31054060-98D2-F518-655A-14696CE92061}"/>
              </a:ext>
            </a:extLst>
          </p:cNvPr>
          <p:cNvSpPr txBox="1">
            <a:spLocks noChangeArrowheads="1"/>
          </p:cNvSpPr>
          <p:nvPr/>
        </p:nvSpPr>
        <p:spPr bwMode="auto">
          <a:xfrm>
            <a:off x="5730075" y="1018077"/>
            <a:ext cx="2206053" cy="369332"/>
          </a:xfrm>
          <a:prstGeom prst="rect">
            <a:avLst/>
          </a:prstGeom>
          <a:noFill/>
          <a:ln w="9525">
            <a:noFill/>
            <a:miter lim="800000"/>
            <a:headEnd/>
            <a:tailEnd/>
          </a:ln>
          <a:effectLst/>
        </p:spPr>
        <p:txBody>
          <a:bodyPr wrap="none">
            <a:spAutoFit/>
          </a:bodyPr>
          <a:lstStyle/>
          <a:p>
            <a:r>
              <a:rPr lang="en-US" dirty="0">
                <a:latin typeface="AUdimat" pitchFamily="2" charset="0"/>
              </a:rPr>
              <a:t>All registers renamed!</a:t>
            </a:r>
          </a:p>
        </p:txBody>
      </p:sp>
      <p:grpSp>
        <p:nvGrpSpPr>
          <p:cNvPr id="173" name="Group 38">
            <a:extLst>
              <a:ext uri="{FF2B5EF4-FFF2-40B4-BE49-F238E27FC236}">
                <a16:creationId xmlns:a16="http://schemas.microsoft.com/office/drawing/2014/main" id="{B4912C21-3C4A-C273-896B-3AEE648F5E50}"/>
              </a:ext>
            </a:extLst>
          </p:cNvPr>
          <p:cNvGrpSpPr>
            <a:grpSpLocks/>
          </p:cNvGrpSpPr>
          <p:nvPr/>
        </p:nvGrpSpPr>
        <p:grpSpPr bwMode="auto">
          <a:xfrm>
            <a:off x="695895" y="2468213"/>
            <a:ext cx="3924300" cy="1228725"/>
            <a:chOff x="432" y="2394"/>
            <a:chExt cx="2472" cy="774"/>
          </a:xfrm>
        </p:grpSpPr>
        <p:sp>
          <p:nvSpPr>
            <p:cNvPr id="174" name="Text Box 27">
              <a:extLst>
                <a:ext uri="{FF2B5EF4-FFF2-40B4-BE49-F238E27FC236}">
                  <a16:creationId xmlns:a16="http://schemas.microsoft.com/office/drawing/2014/main" id="{14DF202C-CCE3-5E9D-F5F6-055E4C59D430}"/>
                </a:ext>
              </a:extLst>
            </p:cNvPr>
            <p:cNvSpPr txBox="1">
              <a:spLocks noChangeArrowheads="1"/>
            </p:cNvSpPr>
            <p:nvPr/>
          </p:nvSpPr>
          <p:spPr bwMode="auto">
            <a:xfrm>
              <a:off x="432" y="2688"/>
              <a:ext cx="841" cy="233"/>
            </a:xfrm>
            <a:prstGeom prst="rect">
              <a:avLst/>
            </a:prstGeom>
            <a:noFill/>
            <a:ln w="9525">
              <a:noFill/>
              <a:miter lim="800000"/>
              <a:headEnd/>
              <a:tailEnd/>
            </a:ln>
            <a:effectLst/>
          </p:spPr>
          <p:txBody>
            <a:bodyPr wrap="none">
              <a:spAutoFit/>
            </a:bodyPr>
            <a:lstStyle/>
            <a:p>
              <a:r>
                <a:rPr lang="en-US">
                  <a:latin typeface="AUdimat" pitchFamily="2" charset="0"/>
                </a:rPr>
                <a:t>R1 = R2 + R3</a:t>
              </a:r>
            </a:p>
          </p:txBody>
        </p:sp>
        <p:sp>
          <p:nvSpPr>
            <p:cNvPr id="175" name="Text Box 28">
              <a:extLst>
                <a:ext uri="{FF2B5EF4-FFF2-40B4-BE49-F238E27FC236}">
                  <a16:creationId xmlns:a16="http://schemas.microsoft.com/office/drawing/2014/main" id="{F7C0FE25-3674-272E-BE7E-68F529ED7E2C}"/>
                </a:ext>
              </a:extLst>
            </p:cNvPr>
            <p:cNvSpPr txBox="1">
              <a:spLocks noChangeArrowheads="1"/>
            </p:cNvSpPr>
            <p:nvPr/>
          </p:nvSpPr>
          <p:spPr bwMode="auto">
            <a:xfrm>
              <a:off x="442" y="2866"/>
              <a:ext cx="815" cy="233"/>
            </a:xfrm>
            <a:prstGeom prst="rect">
              <a:avLst/>
            </a:prstGeom>
            <a:noFill/>
            <a:ln w="9525">
              <a:noFill/>
              <a:miter lim="800000"/>
              <a:headEnd/>
              <a:tailEnd/>
            </a:ln>
            <a:effectLst/>
          </p:spPr>
          <p:txBody>
            <a:bodyPr wrap="none">
              <a:spAutoFit/>
            </a:bodyPr>
            <a:lstStyle/>
            <a:p>
              <a:r>
                <a:rPr lang="en-US" dirty="0">
                  <a:latin typeface="AUdimat" pitchFamily="2" charset="0"/>
                </a:rPr>
                <a:t>R4 = R1 – R4</a:t>
              </a:r>
            </a:p>
          </p:txBody>
        </p:sp>
        <p:sp>
          <p:nvSpPr>
            <p:cNvPr id="176" name="Rectangle 29">
              <a:extLst>
                <a:ext uri="{FF2B5EF4-FFF2-40B4-BE49-F238E27FC236}">
                  <a16:creationId xmlns:a16="http://schemas.microsoft.com/office/drawing/2014/main" id="{8A80BC29-B562-6BC8-5939-32CCBDCED091}"/>
                </a:ext>
              </a:extLst>
            </p:cNvPr>
            <p:cNvSpPr>
              <a:spLocks noChangeArrowheads="1"/>
            </p:cNvSpPr>
            <p:nvPr/>
          </p:nvSpPr>
          <p:spPr bwMode="auto">
            <a:xfrm>
              <a:off x="2280" y="2592"/>
              <a:ext cx="624" cy="144"/>
            </a:xfrm>
            <a:prstGeom prst="rect">
              <a:avLst/>
            </a:prstGeom>
            <a:solidFill>
              <a:srgbClr val="CCFFCC"/>
            </a:solidFill>
            <a:ln w="9525">
              <a:solidFill>
                <a:schemeClr val="tx1"/>
              </a:solidFill>
              <a:miter lim="800000"/>
              <a:headEnd/>
              <a:tailEnd/>
            </a:ln>
            <a:effectLst/>
          </p:spPr>
          <p:txBody>
            <a:bodyPr wrap="none" anchor="ctr"/>
            <a:lstStyle/>
            <a:p>
              <a:pPr algn="ctr"/>
              <a:r>
                <a:rPr lang="en-US" sz="1600">
                  <a:latin typeface="AUdimat" pitchFamily="2" charset="0"/>
                </a:rPr>
                <a:t>ARF1</a:t>
              </a:r>
            </a:p>
          </p:txBody>
        </p:sp>
        <p:sp>
          <p:nvSpPr>
            <p:cNvPr id="177" name="Rectangle 30">
              <a:extLst>
                <a:ext uri="{FF2B5EF4-FFF2-40B4-BE49-F238E27FC236}">
                  <a16:creationId xmlns:a16="http://schemas.microsoft.com/office/drawing/2014/main" id="{61A3A502-6522-873D-6A58-556E95B375DF}"/>
                </a:ext>
              </a:extLst>
            </p:cNvPr>
            <p:cNvSpPr>
              <a:spLocks noChangeArrowheads="1"/>
            </p:cNvSpPr>
            <p:nvPr/>
          </p:nvSpPr>
          <p:spPr bwMode="auto">
            <a:xfrm>
              <a:off x="2280" y="2736"/>
              <a:ext cx="624" cy="144"/>
            </a:xfrm>
            <a:prstGeom prst="rect">
              <a:avLst/>
            </a:prstGeom>
            <a:solidFill>
              <a:srgbClr val="CCFFCC"/>
            </a:solidFill>
            <a:ln w="9525">
              <a:solidFill>
                <a:schemeClr val="tx1"/>
              </a:solidFill>
              <a:miter lim="800000"/>
              <a:headEnd/>
              <a:tailEnd/>
            </a:ln>
            <a:effectLst/>
          </p:spPr>
          <p:txBody>
            <a:bodyPr wrap="none" anchor="ctr"/>
            <a:lstStyle/>
            <a:p>
              <a:pPr algn="ctr"/>
              <a:r>
                <a:rPr lang="en-US" sz="1600">
                  <a:latin typeface="AUdimat" pitchFamily="2" charset="0"/>
                </a:rPr>
                <a:t>ROB17</a:t>
              </a:r>
            </a:p>
          </p:txBody>
        </p:sp>
        <p:sp>
          <p:nvSpPr>
            <p:cNvPr id="178" name="Rectangle 31">
              <a:extLst>
                <a:ext uri="{FF2B5EF4-FFF2-40B4-BE49-F238E27FC236}">
                  <a16:creationId xmlns:a16="http://schemas.microsoft.com/office/drawing/2014/main" id="{8B4AACE1-9067-1CD8-9730-A875D4E2D0A2}"/>
                </a:ext>
              </a:extLst>
            </p:cNvPr>
            <p:cNvSpPr>
              <a:spLocks noChangeArrowheads="1"/>
            </p:cNvSpPr>
            <p:nvPr/>
          </p:nvSpPr>
          <p:spPr bwMode="auto">
            <a:xfrm>
              <a:off x="2280" y="2880"/>
              <a:ext cx="624" cy="144"/>
            </a:xfrm>
            <a:prstGeom prst="rect">
              <a:avLst/>
            </a:prstGeom>
            <a:solidFill>
              <a:srgbClr val="CCFFCC"/>
            </a:solidFill>
            <a:ln w="9525">
              <a:solidFill>
                <a:schemeClr val="tx1"/>
              </a:solidFill>
              <a:miter lim="800000"/>
              <a:headEnd/>
              <a:tailEnd/>
            </a:ln>
            <a:effectLst/>
          </p:spPr>
          <p:txBody>
            <a:bodyPr wrap="none" anchor="ctr"/>
            <a:lstStyle/>
            <a:p>
              <a:pPr algn="ctr"/>
              <a:r>
                <a:rPr lang="en-US" sz="1600">
                  <a:latin typeface="AUdimat" pitchFamily="2" charset="0"/>
                </a:rPr>
                <a:t>ARF3</a:t>
              </a:r>
            </a:p>
          </p:txBody>
        </p:sp>
        <p:sp>
          <p:nvSpPr>
            <p:cNvPr id="179" name="Rectangle 32">
              <a:extLst>
                <a:ext uri="{FF2B5EF4-FFF2-40B4-BE49-F238E27FC236}">
                  <a16:creationId xmlns:a16="http://schemas.microsoft.com/office/drawing/2014/main" id="{FCE4115B-9709-3CB5-C39E-BCE1F19EB793}"/>
                </a:ext>
              </a:extLst>
            </p:cNvPr>
            <p:cNvSpPr>
              <a:spLocks noChangeArrowheads="1"/>
            </p:cNvSpPr>
            <p:nvPr/>
          </p:nvSpPr>
          <p:spPr bwMode="auto">
            <a:xfrm>
              <a:off x="2280" y="3024"/>
              <a:ext cx="624" cy="144"/>
            </a:xfrm>
            <a:prstGeom prst="rect">
              <a:avLst/>
            </a:prstGeom>
            <a:solidFill>
              <a:srgbClr val="CCFFCC"/>
            </a:solidFill>
            <a:ln w="9525">
              <a:solidFill>
                <a:schemeClr val="tx1"/>
              </a:solidFill>
              <a:miter lim="800000"/>
              <a:headEnd/>
              <a:tailEnd/>
            </a:ln>
            <a:effectLst/>
          </p:spPr>
          <p:txBody>
            <a:bodyPr wrap="none" anchor="ctr"/>
            <a:lstStyle/>
            <a:p>
              <a:pPr algn="ctr"/>
              <a:r>
                <a:rPr lang="en-US" sz="1600">
                  <a:latin typeface="AUdimat" pitchFamily="2" charset="0"/>
                </a:rPr>
                <a:t>ROB6</a:t>
              </a:r>
            </a:p>
          </p:txBody>
        </p:sp>
        <p:sp>
          <p:nvSpPr>
            <p:cNvPr id="180" name="Rectangle 33">
              <a:extLst>
                <a:ext uri="{FF2B5EF4-FFF2-40B4-BE49-F238E27FC236}">
                  <a16:creationId xmlns:a16="http://schemas.microsoft.com/office/drawing/2014/main" id="{E9087F4E-B51B-C6B7-E973-BB0AC616C367}"/>
                </a:ext>
              </a:extLst>
            </p:cNvPr>
            <p:cNvSpPr>
              <a:spLocks noChangeArrowheads="1"/>
            </p:cNvSpPr>
            <p:nvPr/>
          </p:nvSpPr>
          <p:spPr bwMode="auto">
            <a:xfrm>
              <a:off x="1968" y="2592"/>
              <a:ext cx="312" cy="144"/>
            </a:xfrm>
            <a:prstGeom prst="rect">
              <a:avLst/>
            </a:prstGeom>
            <a:noFill/>
            <a:ln w="9525">
              <a:noFill/>
              <a:miter lim="800000"/>
              <a:headEnd/>
              <a:tailEnd/>
            </a:ln>
            <a:effectLst/>
          </p:spPr>
          <p:txBody>
            <a:bodyPr wrap="none" anchor="ctr"/>
            <a:lstStyle/>
            <a:p>
              <a:pPr algn="ctr"/>
              <a:r>
                <a:rPr lang="en-US" sz="1600">
                  <a:latin typeface="AUdimat" pitchFamily="2" charset="0"/>
                </a:rPr>
                <a:t>R1</a:t>
              </a:r>
            </a:p>
          </p:txBody>
        </p:sp>
        <p:sp>
          <p:nvSpPr>
            <p:cNvPr id="181" name="Rectangle 34">
              <a:extLst>
                <a:ext uri="{FF2B5EF4-FFF2-40B4-BE49-F238E27FC236}">
                  <a16:creationId xmlns:a16="http://schemas.microsoft.com/office/drawing/2014/main" id="{F342630A-153B-0E93-803E-FB53A2738CEC}"/>
                </a:ext>
              </a:extLst>
            </p:cNvPr>
            <p:cNvSpPr>
              <a:spLocks noChangeArrowheads="1"/>
            </p:cNvSpPr>
            <p:nvPr/>
          </p:nvSpPr>
          <p:spPr bwMode="auto">
            <a:xfrm>
              <a:off x="1968" y="2736"/>
              <a:ext cx="312" cy="144"/>
            </a:xfrm>
            <a:prstGeom prst="rect">
              <a:avLst/>
            </a:prstGeom>
            <a:noFill/>
            <a:ln w="9525">
              <a:noFill/>
              <a:miter lim="800000"/>
              <a:headEnd/>
              <a:tailEnd/>
            </a:ln>
            <a:effectLst/>
          </p:spPr>
          <p:txBody>
            <a:bodyPr wrap="none" anchor="ctr"/>
            <a:lstStyle/>
            <a:p>
              <a:pPr algn="ctr"/>
              <a:r>
                <a:rPr lang="en-US" sz="1600">
                  <a:latin typeface="AUdimat" pitchFamily="2" charset="0"/>
                </a:rPr>
                <a:t>R2</a:t>
              </a:r>
            </a:p>
          </p:txBody>
        </p:sp>
        <p:sp>
          <p:nvSpPr>
            <p:cNvPr id="182" name="Rectangle 35">
              <a:extLst>
                <a:ext uri="{FF2B5EF4-FFF2-40B4-BE49-F238E27FC236}">
                  <a16:creationId xmlns:a16="http://schemas.microsoft.com/office/drawing/2014/main" id="{C807F5E9-59D3-095B-795C-C19F5BCB1018}"/>
                </a:ext>
              </a:extLst>
            </p:cNvPr>
            <p:cNvSpPr>
              <a:spLocks noChangeArrowheads="1"/>
            </p:cNvSpPr>
            <p:nvPr/>
          </p:nvSpPr>
          <p:spPr bwMode="auto">
            <a:xfrm>
              <a:off x="1968" y="2880"/>
              <a:ext cx="312" cy="144"/>
            </a:xfrm>
            <a:prstGeom prst="rect">
              <a:avLst/>
            </a:prstGeom>
            <a:noFill/>
            <a:ln w="9525">
              <a:noFill/>
              <a:miter lim="800000"/>
              <a:headEnd/>
              <a:tailEnd/>
            </a:ln>
            <a:effectLst/>
          </p:spPr>
          <p:txBody>
            <a:bodyPr wrap="none" anchor="ctr"/>
            <a:lstStyle/>
            <a:p>
              <a:pPr algn="ctr"/>
              <a:r>
                <a:rPr lang="en-US" sz="1600">
                  <a:latin typeface="AUdimat" pitchFamily="2" charset="0"/>
                </a:rPr>
                <a:t>R3</a:t>
              </a:r>
            </a:p>
          </p:txBody>
        </p:sp>
        <p:sp>
          <p:nvSpPr>
            <p:cNvPr id="183" name="Rectangle 36">
              <a:extLst>
                <a:ext uri="{FF2B5EF4-FFF2-40B4-BE49-F238E27FC236}">
                  <a16:creationId xmlns:a16="http://schemas.microsoft.com/office/drawing/2014/main" id="{9DEFE5FE-B1B6-C7DE-CE8F-6C4F898E92B8}"/>
                </a:ext>
              </a:extLst>
            </p:cNvPr>
            <p:cNvSpPr>
              <a:spLocks noChangeArrowheads="1"/>
            </p:cNvSpPr>
            <p:nvPr/>
          </p:nvSpPr>
          <p:spPr bwMode="auto">
            <a:xfrm>
              <a:off x="1968" y="3024"/>
              <a:ext cx="312" cy="144"/>
            </a:xfrm>
            <a:prstGeom prst="rect">
              <a:avLst/>
            </a:prstGeom>
            <a:noFill/>
            <a:ln w="9525">
              <a:noFill/>
              <a:miter lim="800000"/>
              <a:headEnd/>
              <a:tailEnd/>
            </a:ln>
            <a:effectLst/>
          </p:spPr>
          <p:txBody>
            <a:bodyPr wrap="none" anchor="ctr"/>
            <a:lstStyle/>
            <a:p>
              <a:pPr algn="ctr"/>
              <a:r>
                <a:rPr lang="en-US" sz="1600">
                  <a:latin typeface="AUdimat" pitchFamily="2" charset="0"/>
                </a:rPr>
                <a:t>R4</a:t>
              </a:r>
            </a:p>
          </p:txBody>
        </p:sp>
        <p:sp>
          <p:nvSpPr>
            <p:cNvPr id="184" name="Text Box 37">
              <a:extLst>
                <a:ext uri="{FF2B5EF4-FFF2-40B4-BE49-F238E27FC236}">
                  <a16:creationId xmlns:a16="http://schemas.microsoft.com/office/drawing/2014/main" id="{D71378B3-C4D1-13EE-79FB-E1C9DD2C3342}"/>
                </a:ext>
              </a:extLst>
            </p:cNvPr>
            <p:cNvSpPr txBox="1">
              <a:spLocks noChangeArrowheads="1"/>
            </p:cNvSpPr>
            <p:nvPr/>
          </p:nvSpPr>
          <p:spPr bwMode="auto">
            <a:xfrm>
              <a:off x="2380" y="2394"/>
              <a:ext cx="313" cy="233"/>
            </a:xfrm>
            <a:prstGeom prst="rect">
              <a:avLst/>
            </a:prstGeom>
            <a:noFill/>
            <a:ln w="9525">
              <a:noFill/>
              <a:miter lim="800000"/>
              <a:headEnd/>
              <a:tailEnd/>
            </a:ln>
            <a:effectLst/>
          </p:spPr>
          <p:txBody>
            <a:bodyPr wrap="none">
              <a:spAutoFit/>
            </a:bodyPr>
            <a:lstStyle/>
            <a:p>
              <a:r>
                <a:rPr lang="en-US">
                  <a:latin typeface="AUdimat" pitchFamily="2" charset="0"/>
                </a:rPr>
                <a:t>RAT</a:t>
              </a:r>
            </a:p>
          </p:txBody>
        </p:sp>
      </p:grpSp>
      <p:grpSp>
        <p:nvGrpSpPr>
          <p:cNvPr id="185" name="Group 44">
            <a:extLst>
              <a:ext uri="{FF2B5EF4-FFF2-40B4-BE49-F238E27FC236}">
                <a16:creationId xmlns:a16="http://schemas.microsoft.com/office/drawing/2014/main" id="{EF8FF17E-1299-7DB2-8DB8-CC6773042C05}"/>
              </a:ext>
            </a:extLst>
          </p:cNvPr>
          <p:cNvGrpSpPr>
            <a:grpSpLocks/>
          </p:cNvGrpSpPr>
          <p:nvPr/>
        </p:nvGrpSpPr>
        <p:grpSpPr bwMode="auto">
          <a:xfrm>
            <a:off x="2296095" y="2934938"/>
            <a:ext cx="3124200" cy="649288"/>
            <a:chOff x="1440" y="2688"/>
            <a:chExt cx="1968" cy="409"/>
          </a:xfrm>
        </p:grpSpPr>
        <p:sp>
          <p:nvSpPr>
            <p:cNvPr id="186" name="Line 39">
              <a:extLst>
                <a:ext uri="{FF2B5EF4-FFF2-40B4-BE49-F238E27FC236}">
                  <a16:creationId xmlns:a16="http://schemas.microsoft.com/office/drawing/2014/main" id="{E7D1A87F-9DF4-1B06-43C4-03ABFCC4C5FA}"/>
                </a:ext>
              </a:extLst>
            </p:cNvPr>
            <p:cNvSpPr>
              <a:spLocks noChangeShapeType="1"/>
            </p:cNvSpPr>
            <p:nvPr/>
          </p:nvSpPr>
          <p:spPr bwMode="auto">
            <a:xfrm flipV="1">
              <a:off x="1440" y="2688"/>
              <a:ext cx="480" cy="48"/>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87" name="Line 40">
              <a:extLst>
                <a:ext uri="{FF2B5EF4-FFF2-40B4-BE49-F238E27FC236}">
                  <a16:creationId xmlns:a16="http://schemas.microsoft.com/office/drawing/2014/main" id="{45752630-35F4-483B-D361-FD4D358A8944}"/>
                </a:ext>
              </a:extLst>
            </p:cNvPr>
            <p:cNvSpPr>
              <a:spLocks noChangeShapeType="1"/>
            </p:cNvSpPr>
            <p:nvPr/>
          </p:nvSpPr>
          <p:spPr bwMode="auto">
            <a:xfrm>
              <a:off x="1440" y="2832"/>
              <a:ext cx="48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88" name="Line 41">
              <a:extLst>
                <a:ext uri="{FF2B5EF4-FFF2-40B4-BE49-F238E27FC236}">
                  <a16:creationId xmlns:a16="http://schemas.microsoft.com/office/drawing/2014/main" id="{BA69471F-1F08-F25F-F3F1-7E6C9B87A9A5}"/>
                </a:ext>
              </a:extLst>
            </p:cNvPr>
            <p:cNvSpPr>
              <a:spLocks noChangeShapeType="1"/>
            </p:cNvSpPr>
            <p:nvPr/>
          </p:nvSpPr>
          <p:spPr bwMode="auto">
            <a:xfrm>
              <a:off x="1440" y="2976"/>
              <a:ext cx="48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89" name="Line 42">
              <a:extLst>
                <a:ext uri="{FF2B5EF4-FFF2-40B4-BE49-F238E27FC236}">
                  <a16:creationId xmlns:a16="http://schemas.microsoft.com/office/drawing/2014/main" id="{FDEBFDA5-5668-7E7D-77B9-8B2BD0314704}"/>
                </a:ext>
              </a:extLst>
            </p:cNvPr>
            <p:cNvSpPr>
              <a:spLocks noChangeShapeType="1"/>
            </p:cNvSpPr>
            <p:nvPr/>
          </p:nvSpPr>
          <p:spPr bwMode="auto">
            <a:xfrm>
              <a:off x="1440" y="3024"/>
              <a:ext cx="480" cy="73"/>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90" name="AutoShape 43">
              <a:extLst>
                <a:ext uri="{FF2B5EF4-FFF2-40B4-BE49-F238E27FC236}">
                  <a16:creationId xmlns:a16="http://schemas.microsoft.com/office/drawing/2014/main" id="{2D6A433F-9477-6A44-5692-FE3E3F5B5795}"/>
                </a:ext>
              </a:extLst>
            </p:cNvPr>
            <p:cNvSpPr>
              <a:spLocks noChangeArrowheads="1"/>
            </p:cNvSpPr>
            <p:nvPr/>
          </p:nvSpPr>
          <p:spPr bwMode="auto">
            <a:xfrm>
              <a:off x="3024" y="2736"/>
              <a:ext cx="384" cy="288"/>
            </a:xfrm>
            <a:prstGeom prst="rightArrow">
              <a:avLst>
                <a:gd name="adj1" fmla="val 50000"/>
                <a:gd name="adj2" fmla="val 33333"/>
              </a:avLst>
            </a:prstGeom>
            <a:solidFill>
              <a:srgbClr val="FFFF00"/>
            </a:solidFill>
            <a:ln w="9525">
              <a:solidFill>
                <a:schemeClr val="tx1"/>
              </a:solidFill>
              <a:miter lim="800000"/>
              <a:headEnd/>
              <a:tailEnd/>
            </a:ln>
            <a:effectLst/>
          </p:spPr>
          <p:txBody>
            <a:bodyPr wrap="none" anchor="ctr"/>
            <a:lstStyle/>
            <a:p>
              <a:endParaRPr lang="en-US">
                <a:latin typeface="AUdimat" pitchFamily="2" charset="0"/>
              </a:endParaRPr>
            </a:p>
          </p:txBody>
        </p:sp>
      </p:grpSp>
      <p:sp>
        <p:nvSpPr>
          <p:cNvPr id="191" name="Text Box 45">
            <a:extLst>
              <a:ext uri="{FF2B5EF4-FFF2-40B4-BE49-F238E27FC236}">
                <a16:creationId xmlns:a16="http://schemas.microsoft.com/office/drawing/2014/main" id="{272BBE86-A8A1-6525-A0A8-43C0A7D016CD}"/>
              </a:ext>
            </a:extLst>
          </p:cNvPr>
          <p:cNvSpPr txBox="1">
            <a:spLocks noChangeArrowheads="1"/>
          </p:cNvSpPr>
          <p:nvPr/>
        </p:nvSpPr>
        <p:spPr bwMode="auto">
          <a:xfrm>
            <a:off x="5706045" y="2858738"/>
            <a:ext cx="729687" cy="369332"/>
          </a:xfrm>
          <a:prstGeom prst="rect">
            <a:avLst/>
          </a:prstGeom>
          <a:noFill/>
          <a:ln w="9525">
            <a:noFill/>
            <a:miter lim="800000"/>
            <a:headEnd/>
            <a:tailEnd/>
          </a:ln>
          <a:effectLst/>
        </p:spPr>
        <p:txBody>
          <a:bodyPr wrap="none">
            <a:spAutoFit/>
          </a:bodyPr>
          <a:lstStyle/>
          <a:p>
            <a:r>
              <a:rPr lang="en-US">
                <a:latin typeface="AUdimat" pitchFamily="2" charset="0"/>
              </a:rPr>
              <a:t>ROB21</a:t>
            </a:r>
          </a:p>
        </p:txBody>
      </p:sp>
      <p:sp>
        <p:nvSpPr>
          <p:cNvPr id="192" name="Text Box 46">
            <a:extLst>
              <a:ext uri="{FF2B5EF4-FFF2-40B4-BE49-F238E27FC236}">
                <a16:creationId xmlns:a16="http://schemas.microsoft.com/office/drawing/2014/main" id="{620FF4CD-3D42-4D5C-74E5-493064B5EBBF}"/>
              </a:ext>
            </a:extLst>
          </p:cNvPr>
          <p:cNvSpPr txBox="1">
            <a:spLocks noChangeArrowheads="1"/>
          </p:cNvSpPr>
          <p:nvPr/>
        </p:nvSpPr>
        <p:spPr bwMode="auto">
          <a:xfrm>
            <a:off x="5706045" y="3239738"/>
            <a:ext cx="747320" cy="369332"/>
          </a:xfrm>
          <a:prstGeom prst="rect">
            <a:avLst/>
          </a:prstGeom>
          <a:noFill/>
          <a:ln w="9525">
            <a:noFill/>
            <a:miter lim="800000"/>
            <a:headEnd/>
            <a:tailEnd/>
          </a:ln>
          <a:effectLst/>
        </p:spPr>
        <p:txBody>
          <a:bodyPr wrap="none">
            <a:spAutoFit/>
          </a:bodyPr>
          <a:lstStyle/>
          <a:p>
            <a:r>
              <a:rPr lang="en-US">
                <a:latin typeface="AUdimat" pitchFamily="2" charset="0"/>
              </a:rPr>
              <a:t>ROB22</a:t>
            </a:r>
          </a:p>
        </p:txBody>
      </p:sp>
      <p:sp>
        <p:nvSpPr>
          <p:cNvPr id="193" name="Text Box 47">
            <a:extLst>
              <a:ext uri="{FF2B5EF4-FFF2-40B4-BE49-F238E27FC236}">
                <a16:creationId xmlns:a16="http://schemas.microsoft.com/office/drawing/2014/main" id="{484FD53F-027F-BEF3-BCBC-DD6BFA9A9CB6}"/>
              </a:ext>
            </a:extLst>
          </p:cNvPr>
          <p:cNvSpPr txBox="1">
            <a:spLocks noChangeArrowheads="1"/>
          </p:cNvSpPr>
          <p:nvPr/>
        </p:nvSpPr>
        <p:spPr bwMode="auto">
          <a:xfrm>
            <a:off x="6715695" y="2858738"/>
            <a:ext cx="1257075" cy="369332"/>
          </a:xfrm>
          <a:prstGeom prst="rect">
            <a:avLst/>
          </a:prstGeom>
          <a:noFill/>
          <a:ln w="9525">
            <a:noFill/>
            <a:miter lim="800000"/>
            <a:headEnd/>
            <a:tailEnd/>
          </a:ln>
          <a:effectLst/>
        </p:spPr>
        <p:txBody>
          <a:bodyPr wrap="none">
            <a:spAutoFit/>
          </a:bodyPr>
          <a:lstStyle/>
          <a:p>
            <a:r>
              <a:rPr lang="en-US">
                <a:latin typeface="AUdimat" pitchFamily="2" charset="0"/>
              </a:rPr>
              <a:t>ROB17, ARF3</a:t>
            </a:r>
          </a:p>
        </p:txBody>
      </p:sp>
      <p:sp>
        <p:nvSpPr>
          <p:cNvPr id="194" name="Text Box 48">
            <a:extLst>
              <a:ext uri="{FF2B5EF4-FFF2-40B4-BE49-F238E27FC236}">
                <a16:creationId xmlns:a16="http://schemas.microsoft.com/office/drawing/2014/main" id="{196E61E6-037E-1010-432A-ED57F91578D0}"/>
              </a:ext>
            </a:extLst>
          </p:cNvPr>
          <p:cNvSpPr txBox="1">
            <a:spLocks noChangeArrowheads="1"/>
          </p:cNvSpPr>
          <p:nvPr/>
        </p:nvSpPr>
        <p:spPr bwMode="auto">
          <a:xfrm>
            <a:off x="6709345" y="3239738"/>
            <a:ext cx="1168910" cy="369332"/>
          </a:xfrm>
          <a:prstGeom prst="rect">
            <a:avLst/>
          </a:prstGeom>
          <a:noFill/>
          <a:ln w="9525">
            <a:noFill/>
            <a:miter lim="800000"/>
            <a:headEnd/>
            <a:tailEnd/>
          </a:ln>
          <a:effectLst/>
        </p:spPr>
        <p:txBody>
          <a:bodyPr wrap="none">
            <a:spAutoFit/>
          </a:bodyPr>
          <a:lstStyle/>
          <a:p>
            <a:r>
              <a:rPr lang="en-US">
                <a:latin typeface="AUdimat" pitchFamily="2" charset="0"/>
              </a:rPr>
              <a:t>ARF1, ROB6</a:t>
            </a:r>
          </a:p>
        </p:txBody>
      </p:sp>
      <p:sp>
        <p:nvSpPr>
          <p:cNvPr id="195" name="Line 50">
            <a:extLst>
              <a:ext uri="{FF2B5EF4-FFF2-40B4-BE49-F238E27FC236}">
                <a16:creationId xmlns:a16="http://schemas.microsoft.com/office/drawing/2014/main" id="{E975975C-EC1B-449C-6C07-76EF81BCF192}"/>
              </a:ext>
            </a:extLst>
          </p:cNvPr>
          <p:cNvSpPr>
            <a:spLocks noChangeShapeType="1"/>
          </p:cNvSpPr>
          <p:nvPr/>
        </p:nvSpPr>
        <p:spPr bwMode="auto">
          <a:xfrm>
            <a:off x="6410895" y="3163538"/>
            <a:ext cx="533400" cy="138113"/>
          </a:xfrm>
          <a:prstGeom prst="line">
            <a:avLst/>
          </a:prstGeom>
          <a:noFill/>
          <a:ln w="50800">
            <a:solidFill>
              <a:srgbClr val="FF0000"/>
            </a:solidFill>
            <a:round/>
            <a:headEnd/>
            <a:tailEnd type="triangle" w="med" len="med"/>
          </a:ln>
          <a:effectLst/>
        </p:spPr>
        <p:txBody>
          <a:bodyPr/>
          <a:lstStyle/>
          <a:p>
            <a:endParaRPr lang="en-US">
              <a:latin typeface="AUdimat" pitchFamily="2" charset="0"/>
            </a:endParaRPr>
          </a:p>
        </p:txBody>
      </p:sp>
      <p:sp>
        <p:nvSpPr>
          <p:cNvPr id="196" name="Text Box 51">
            <a:extLst>
              <a:ext uri="{FF2B5EF4-FFF2-40B4-BE49-F238E27FC236}">
                <a16:creationId xmlns:a16="http://schemas.microsoft.com/office/drawing/2014/main" id="{B9871A42-AECD-2B9F-E9F4-20079C3586B8}"/>
              </a:ext>
            </a:extLst>
          </p:cNvPr>
          <p:cNvSpPr txBox="1">
            <a:spLocks noChangeArrowheads="1"/>
          </p:cNvSpPr>
          <p:nvPr/>
        </p:nvSpPr>
        <p:spPr bwMode="auto">
          <a:xfrm>
            <a:off x="6868095" y="3159073"/>
            <a:ext cx="344966" cy="461665"/>
          </a:xfrm>
          <a:prstGeom prst="rect">
            <a:avLst/>
          </a:prstGeom>
          <a:noFill/>
          <a:ln w="9525">
            <a:noFill/>
            <a:miter lim="800000"/>
            <a:headEnd/>
            <a:tailEnd/>
          </a:ln>
          <a:effectLst/>
        </p:spPr>
        <p:txBody>
          <a:bodyPr wrap="none">
            <a:spAutoFit/>
          </a:bodyPr>
          <a:lstStyle/>
          <a:p>
            <a:r>
              <a:rPr lang="en-US" sz="2400" b="1" dirty="0">
                <a:solidFill>
                  <a:srgbClr val="FF0000"/>
                </a:solidFill>
                <a:latin typeface="AUdimat" pitchFamily="2" charset="0"/>
              </a:rPr>
              <a:t>X</a:t>
            </a:r>
          </a:p>
        </p:txBody>
      </p:sp>
      <p:grpSp>
        <p:nvGrpSpPr>
          <p:cNvPr id="197" name="Group 74">
            <a:extLst>
              <a:ext uri="{FF2B5EF4-FFF2-40B4-BE49-F238E27FC236}">
                <a16:creationId xmlns:a16="http://schemas.microsoft.com/office/drawing/2014/main" id="{38C8384C-AF4F-2E62-607F-3F2EFAF2B60C}"/>
              </a:ext>
            </a:extLst>
          </p:cNvPr>
          <p:cNvGrpSpPr>
            <a:grpSpLocks/>
          </p:cNvGrpSpPr>
          <p:nvPr/>
        </p:nvGrpSpPr>
        <p:grpSpPr bwMode="auto">
          <a:xfrm>
            <a:off x="518094" y="3732962"/>
            <a:ext cx="5232401" cy="1397000"/>
            <a:chOff x="384" y="3152"/>
            <a:chExt cx="3296" cy="880"/>
          </a:xfrm>
        </p:grpSpPr>
        <p:sp>
          <p:nvSpPr>
            <p:cNvPr id="198" name="Oval 52">
              <a:extLst>
                <a:ext uri="{FF2B5EF4-FFF2-40B4-BE49-F238E27FC236}">
                  <a16:creationId xmlns:a16="http://schemas.microsoft.com/office/drawing/2014/main" id="{FC0C79AE-10DA-1B4E-5A8C-685C216CA08E}"/>
                </a:ext>
              </a:extLst>
            </p:cNvPr>
            <p:cNvSpPr>
              <a:spLocks noChangeArrowheads="1"/>
            </p:cNvSpPr>
            <p:nvPr/>
          </p:nvSpPr>
          <p:spPr bwMode="auto">
            <a:xfrm>
              <a:off x="864" y="3648"/>
              <a:ext cx="336" cy="192"/>
            </a:xfrm>
            <a:prstGeom prst="ellipse">
              <a:avLst/>
            </a:prstGeom>
            <a:solidFill>
              <a:schemeClr val="accent1"/>
            </a:solidFill>
            <a:ln w="9525">
              <a:solidFill>
                <a:schemeClr val="tx1"/>
              </a:solidFill>
              <a:round/>
              <a:headEnd/>
              <a:tailEnd/>
            </a:ln>
            <a:effectLst/>
          </p:spPr>
          <p:txBody>
            <a:bodyPr wrap="none" anchor="ctr"/>
            <a:lstStyle/>
            <a:p>
              <a:pPr algn="ctr"/>
              <a:r>
                <a:rPr lang="en-US">
                  <a:latin typeface="AUdimat" pitchFamily="2" charset="0"/>
                </a:rPr>
                <a:t>=?</a:t>
              </a:r>
            </a:p>
          </p:txBody>
        </p:sp>
        <p:sp>
          <p:nvSpPr>
            <p:cNvPr id="199" name="Text Box 53">
              <a:extLst>
                <a:ext uri="{FF2B5EF4-FFF2-40B4-BE49-F238E27FC236}">
                  <a16:creationId xmlns:a16="http://schemas.microsoft.com/office/drawing/2014/main" id="{0DC15EDD-E182-BFC2-CEB9-E01D6524F043}"/>
                </a:ext>
              </a:extLst>
            </p:cNvPr>
            <p:cNvSpPr txBox="1">
              <a:spLocks noChangeArrowheads="1"/>
            </p:cNvSpPr>
            <p:nvPr/>
          </p:nvSpPr>
          <p:spPr bwMode="auto">
            <a:xfrm>
              <a:off x="384" y="3168"/>
              <a:ext cx="350" cy="233"/>
            </a:xfrm>
            <a:prstGeom prst="rect">
              <a:avLst/>
            </a:prstGeom>
            <a:noFill/>
            <a:ln w="9525">
              <a:noFill/>
              <a:miter lim="800000"/>
              <a:headEnd/>
              <a:tailEnd/>
            </a:ln>
            <a:effectLst/>
          </p:spPr>
          <p:txBody>
            <a:bodyPr wrap="none">
              <a:spAutoFit/>
            </a:bodyPr>
            <a:lstStyle/>
            <a:p>
              <a:r>
                <a:rPr lang="en-US">
                  <a:latin typeface="AUdimat" pitchFamily="2" charset="0"/>
                </a:rPr>
                <a:t>dst1</a:t>
              </a:r>
            </a:p>
          </p:txBody>
        </p:sp>
        <p:sp>
          <p:nvSpPr>
            <p:cNvPr id="200" name="Oval 54">
              <a:extLst>
                <a:ext uri="{FF2B5EF4-FFF2-40B4-BE49-F238E27FC236}">
                  <a16:creationId xmlns:a16="http://schemas.microsoft.com/office/drawing/2014/main" id="{C93CC25E-5380-9A0D-6DAE-A2ED2D2EA2DC}"/>
                </a:ext>
              </a:extLst>
            </p:cNvPr>
            <p:cNvSpPr>
              <a:spLocks noChangeArrowheads="1"/>
            </p:cNvSpPr>
            <p:nvPr/>
          </p:nvSpPr>
          <p:spPr bwMode="auto">
            <a:xfrm>
              <a:off x="2412" y="3648"/>
              <a:ext cx="336" cy="192"/>
            </a:xfrm>
            <a:prstGeom prst="ellipse">
              <a:avLst/>
            </a:prstGeom>
            <a:solidFill>
              <a:schemeClr val="accent1"/>
            </a:solidFill>
            <a:ln w="9525">
              <a:solidFill>
                <a:schemeClr val="tx1"/>
              </a:solidFill>
              <a:round/>
              <a:headEnd/>
              <a:tailEnd/>
            </a:ln>
            <a:effectLst/>
          </p:spPr>
          <p:txBody>
            <a:bodyPr wrap="none" anchor="ctr"/>
            <a:lstStyle/>
            <a:p>
              <a:pPr algn="ctr"/>
              <a:r>
                <a:rPr lang="en-US" dirty="0">
                  <a:latin typeface="AUdimat" pitchFamily="2" charset="0"/>
                </a:rPr>
                <a:t>=?</a:t>
              </a:r>
            </a:p>
          </p:txBody>
        </p:sp>
        <p:sp>
          <p:nvSpPr>
            <p:cNvPr id="201" name="Text Box 55">
              <a:extLst>
                <a:ext uri="{FF2B5EF4-FFF2-40B4-BE49-F238E27FC236}">
                  <a16:creationId xmlns:a16="http://schemas.microsoft.com/office/drawing/2014/main" id="{732F074B-E7B4-7EB3-B447-02286D066B06}"/>
                </a:ext>
              </a:extLst>
            </p:cNvPr>
            <p:cNvSpPr txBox="1">
              <a:spLocks noChangeArrowheads="1"/>
            </p:cNvSpPr>
            <p:nvPr/>
          </p:nvSpPr>
          <p:spPr bwMode="auto">
            <a:xfrm>
              <a:off x="780" y="3321"/>
              <a:ext cx="416" cy="233"/>
            </a:xfrm>
            <a:prstGeom prst="rect">
              <a:avLst/>
            </a:prstGeom>
            <a:noFill/>
            <a:ln w="9525">
              <a:noFill/>
              <a:miter lim="800000"/>
              <a:headEnd/>
              <a:tailEnd/>
            </a:ln>
            <a:effectLst/>
          </p:spPr>
          <p:txBody>
            <a:bodyPr wrap="none">
              <a:spAutoFit/>
            </a:bodyPr>
            <a:lstStyle/>
            <a:p>
              <a:r>
                <a:rPr lang="en-US">
                  <a:latin typeface="AUdimat" pitchFamily="2" charset="0"/>
                </a:rPr>
                <a:t>src2L</a:t>
              </a:r>
            </a:p>
          </p:txBody>
        </p:sp>
        <p:sp>
          <p:nvSpPr>
            <p:cNvPr id="202" name="Text Box 56">
              <a:extLst>
                <a:ext uri="{FF2B5EF4-FFF2-40B4-BE49-F238E27FC236}">
                  <a16:creationId xmlns:a16="http://schemas.microsoft.com/office/drawing/2014/main" id="{1D2EF9D5-F075-05C8-F027-914B07D8B94E}"/>
                </a:ext>
              </a:extLst>
            </p:cNvPr>
            <p:cNvSpPr txBox="1">
              <a:spLocks noChangeArrowheads="1"/>
            </p:cNvSpPr>
            <p:nvPr/>
          </p:nvSpPr>
          <p:spPr bwMode="auto">
            <a:xfrm>
              <a:off x="2328" y="3312"/>
              <a:ext cx="436" cy="233"/>
            </a:xfrm>
            <a:prstGeom prst="rect">
              <a:avLst/>
            </a:prstGeom>
            <a:noFill/>
            <a:ln w="9525">
              <a:noFill/>
              <a:miter lim="800000"/>
              <a:headEnd/>
              <a:tailEnd/>
            </a:ln>
            <a:effectLst/>
          </p:spPr>
          <p:txBody>
            <a:bodyPr wrap="none">
              <a:spAutoFit/>
            </a:bodyPr>
            <a:lstStyle/>
            <a:p>
              <a:r>
                <a:rPr lang="en-US">
                  <a:latin typeface="AUdimat" pitchFamily="2" charset="0"/>
                </a:rPr>
                <a:t>src2R</a:t>
              </a:r>
            </a:p>
          </p:txBody>
        </p:sp>
        <p:sp>
          <p:nvSpPr>
            <p:cNvPr id="203" name="Line 57">
              <a:extLst>
                <a:ext uri="{FF2B5EF4-FFF2-40B4-BE49-F238E27FC236}">
                  <a16:creationId xmlns:a16="http://schemas.microsoft.com/office/drawing/2014/main" id="{8F9F5426-BC22-BDAB-D985-D4FE3507A2F6}"/>
                </a:ext>
              </a:extLst>
            </p:cNvPr>
            <p:cNvSpPr>
              <a:spLocks noChangeShapeType="1"/>
            </p:cNvSpPr>
            <p:nvPr/>
          </p:nvSpPr>
          <p:spPr bwMode="auto">
            <a:xfrm>
              <a:off x="1024" y="3543"/>
              <a:ext cx="0" cy="105"/>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04" name="Line 58">
              <a:extLst>
                <a:ext uri="{FF2B5EF4-FFF2-40B4-BE49-F238E27FC236}">
                  <a16:creationId xmlns:a16="http://schemas.microsoft.com/office/drawing/2014/main" id="{4D90303F-EBB2-12EA-A1A3-269DC5ADA547}"/>
                </a:ext>
              </a:extLst>
            </p:cNvPr>
            <p:cNvSpPr>
              <a:spLocks noChangeShapeType="1"/>
            </p:cNvSpPr>
            <p:nvPr/>
          </p:nvSpPr>
          <p:spPr bwMode="auto">
            <a:xfrm>
              <a:off x="2580" y="3552"/>
              <a:ext cx="0" cy="105"/>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cxnSp>
          <p:nvCxnSpPr>
            <p:cNvPr id="205" name="AutoShape 59">
              <a:extLst>
                <a:ext uri="{FF2B5EF4-FFF2-40B4-BE49-F238E27FC236}">
                  <a16:creationId xmlns:a16="http://schemas.microsoft.com/office/drawing/2014/main" id="{8447909B-8E75-548D-17CE-20B056BACC44}"/>
                </a:ext>
              </a:extLst>
            </p:cNvPr>
            <p:cNvCxnSpPr>
              <a:cxnSpLocks noChangeShapeType="1"/>
              <a:stCxn id="199" idx="2"/>
              <a:endCxn id="198" idx="2"/>
            </p:cNvCxnSpPr>
            <p:nvPr/>
          </p:nvCxnSpPr>
          <p:spPr bwMode="auto">
            <a:xfrm rot="16200000" flipH="1">
              <a:off x="540" y="3420"/>
              <a:ext cx="343" cy="305"/>
            </a:xfrm>
            <a:prstGeom prst="bentConnector2">
              <a:avLst/>
            </a:prstGeom>
            <a:noFill/>
            <a:ln w="9525">
              <a:solidFill>
                <a:schemeClr val="tx1"/>
              </a:solidFill>
              <a:miter lim="800000"/>
              <a:headEnd/>
              <a:tailEnd type="triangle" w="med" len="med"/>
            </a:ln>
            <a:effectLst/>
          </p:spPr>
        </p:cxnSp>
        <p:cxnSp>
          <p:nvCxnSpPr>
            <p:cNvPr id="206" name="AutoShape 60">
              <a:extLst>
                <a:ext uri="{FF2B5EF4-FFF2-40B4-BE49-F238E27FC236}">
                  <a16:creationId xmlns:a16="http://schemas.microsoft.com/office/drawing/2014/main" id="{DBAC6FA3-A03E-10EE-4586-E116C516175B}"/>
                </a:ext>
              </a:extLst>
            </p:cNvPr>
            <p:cNvCxnSpPr>
              <a:cxnSpLocks noChangeShapeType="1"/>
              <a:stCxn id="198" idx="6"/>
              <a:endCxn id="200" idx="2"/>
            </p:cNvCxnSpPr>
            <p:nvPr/>
          </p:nvCxnSpPr>
          <p:spPr bwMode="auto">
            <a:xfrm>
              <a:off x="1200" y="3744"/>
              <a:ext cx="1212" cy="0"/>
            </a:xfrm>
            <a:prstGeom prst="straightConnector1">
              <a:avLst/>
            </a:prstGeom>
            <a:noFill/>
            <a:ln w="9525">
              <a:solidFill>
                <a:schemeClr val="tx1"/>
              </a:solidFill>
              <a:prstDash val="dash"/>
              <a:round/>
              <a:headEnd/>
              <a:tailEnd type="triangle" w="med" len="med"/>
            </a:ln>
            <a:effectLst/>
          </p:spPr>
        </p:cxnSp>
        <p:sp>
          <p:nvSpPr>
            <p:cNvPr id="207" name="AutoShape 61">
              <a:extLst>
                <a:ext uri="{FF2B5EF4-FFF2-40B4-BE49-F238E27FC236}">
                  <a16:creationId xmlns:a16="http://schemas.microsoft.com/office/drawing/2014/main" id="{60318C31-0351-5DF9-1397-1AD65049AEAF}"/>
                </a:ext>
              </a:extLst>
            </p:cNvPr>
            <p:cNvSpPr>
              <a:spLocks noChangeArrowheads="1"/>
            </p:cNvSpPr>
            <p:nvPr/>
          </p:nvSpPr>
          <p:spPr bwMode="auto">
            <a:xfrm>
              <a:off x="1536" y="3888"/>
              <a:ext cx="396"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08" name="AutoShape 62">
              <a:extLst>
                <a:ext uri="{FF2B5EF4-FFF2-40B4-BE49-F238E27FC236}">
                  <a16:creationId xmlns:a16="http://schemas.microsoft.com/office/drawing/2014/main" id="{DF22834E-434F-22FE-7A2F-D1FCE2E8F292}"/>
                </a:ext>
              </a:extLst>
            </p:cNvPr>
            <p:cNvSpPr>
              <a:spLocks noChangeArrowheads="1"/>
            </p:cNvSpPr>
            <p:nvPr/>
          </p:nvSpPr>
          <p:spPr bwMode="auto">
            <a:xfrm>
              <a:off x="3108" y="3888"/>
              <a:ext cx="396"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a:effectLst/>
          </p:spPr>
          <p:txBody>
            <a:bodyPr wrap="none" anchor="ctr"/>
            <a:lstStyle/>
            <a:p>
              <a:endParaRPr lang="en-US">
                <a:latin typeface="AUdimat" pitchFamily="2" charset="0"/>
              </a:endParaRPr>
            </a:p>
          </p:txBody>
        </p:sp>
        <p:cxnSp>
          <p:nvCxnSpPr>
            <p:cNvPr id="209" name="AutoShape 63">
              <a:extLst>
                <a:ext uri="{FF2B5EF4-FFF2-40B4-BE49-F238E27FC236}">
                  <a16:creationId xmlns:a16="http://schemas.microsoft.com/office/drawing/2014/main" id="{B4E54C88-7766-E402-37D2-1C05C602C371}"/>
                </a:ext>
              </a:extLst>
            </p:cNvPr>
            <p:cNvCxnSpPr>
              <a:cxnSpLocks noChangeShapeType="1"/>
              <a:stCxn id="198" idx="4"/>
              <a:endCxn id="207" idx="2"/>
            </p:cNvCxnSpPr>
            <p:nvPr/>
          </p:nvCxnSpPr>
          <p:spPr bwMode="auto">
            <a:xfrm rot="16200000" flipH="1">
              <a:off x="1249" y="3623"/>
              <a:ext cx="120" cy="554"/>
            </a:xfrm>
            <a:prstGeom prst="bentConnector2">
              <a:avLst/>
            </a:prstGeom>
            <a:noFill/>
            <a:ln w="9525">
              <a:solidFill>
                <a:schemeClr val="tx1"/>
              </a:solidFill>
              <a:miter lim="800000"/>
              <a:headEnd/>
              <a:tailEnd type="triangle" w="med" len="med"/>
            </a:ln>
            <a:effectLst/>
          </p:spPr>
        </p:cxnSp>
        <p:cxnSp>
          <p:nvCxnSpPr>
            <p:cNvPr id="210" name="AutoShape 64">
              <a:extLst>
                <a:ext uri="{FF2B5EF4-FFF2-40B4-BE49-F238E27FC236}">
                  <a16:creationId xmlns:a16="http://schemas.microsoft.com/office/drawing/2014/main" id="{E83704E7-2529-D6F2-EAAB-AFFA4CDD04E1}"/>
                </a:ext>
              </a:extLst>
            </p:cNvPr>
            <p:cNvCxnSpPr>
              <a:cxnSpLocks noChangeShapeType="1"/>
              <a:stCxn id="200" idx="4"/>
              <a:endCxn id="208" idx="2"/>
            </p:cNvCxnSpPr>
            <p:nvPr/>
          </p:nvCxnSpPr>
          <p:spPr bwMode="auto">
            <a:xfrm rot="16200000" flipH="1">
              <a:off x="2809" y="3611"/>
              <a:ext cx="120" cy="578"/>
            </a:xfrm>
            <a:prstGeom prst="bentConnector2">
              <a:avLst/>
            </a:prstGeom>
            <a:noFill/>
            <a:ln w="9525">
              <a:solidFill>
                <a:schemeClr val="tx1"/>
              </a:solidFill>
              <a:miter lim="800000"/>
              <a:headEnd/>
              <a:tailEnd type="triangle" w="med" len="med"/>
            </a:ln>
            <a:effectLst/>
          </p:spPr>
        </p:cxnSp>
        <p:sp>
          <p:nvSpPr>
            <p:cNvPr id="211" name="Text Box 66">
              <a:extLst>
                <a:ext uri="{FF2B5EF4-FFF2-40B4-BE49-F238E27FC236}">
                  <a16:creationId xmlns:a16="http://schemas.microsoft.com/office/drawing/2014/main" id="{09A258E5-A402-BA2A-16C5-84693EAF270E}"/>
                </a:ext>
              </a:extLst>
            </p:cNvPr>
            <p:cNvSpPr txBox="1">
              <a:spLocks noChangeArrowheads="1"/>
            </p:cNvSpPr>
            <p:nvPr/>
          </p:nvSpPr>
          <p:spPr bwMode="auto">
            <a:xfrm>
              <a:off x="1333" y="3152"/>
              <a:ext cx="333" cy="330"/>
            </a:xfrm>
            <a:prstGeom prst="rect">
              <a:avLst/>
            </a:prstGeom>
            <a:noFill/>
            <a:ln w="9525">
              <a:noFill/>
              <a:miter lim="800000"/>
              <a:headEnd/>
              <a:tailEnd/>
            </a:ln>
            <a:effectLst/>
          </p:spPr>
          <p:txBody>
            <a:bodyPr wrap="none">
              <a:spAutoFit/>
            </a:bodyPr>
            <a:lstStyle/>
            <a:p>
              <a:pPr algn="ctr"/>
              <a:r>
                <a:rPr lang="en-US" sz="1400">
                  <a:latin typeface="AUdimat" pitchFamily="2" charset="0"/>
                </a:rPr>
                <a:t>From</a:t>
              </a:r>
            </a:p>
            <a:p>
              <a:pPr algn="ctr"/>
              <a:r>
                <a:rPr lang="en-US" sz="1400">
                  <a:latin typeface="AUdimat" pitchFamily="2" charset="0"/>
                </a:rPr>
                <a:t>RAT</a:t>
              </a:r>
            </a:p>
          </p:txBody>
        </p:sp>
        <p:sp>
          <p:nvSpPr>
            <p:cNvPr id="212" name="Text Box 67">
              <a:extLst>
                <a:ext uri="{FF2B5EF4-FFF2-40B4-BE49-F238E27FC236}">
                  <a16:creationId xmlns:a16="http://schemas.microsoft.com/office/drawing/2014/main" id="{653580EE-4C10-D85A-8123-A84A6BB9B2F9}"/>
                </a:ext>
              </a:extLst>
            </p:cNvPr>
            <p:cNvSpPr txBox="1">
              <a:spLocks noChangeArrowheads="1"/>
            </p:cNvSpPr>
            <p:nvPr/>
          </p:nvSpPr>
          <p:spPr bwMode="auto">
            <a:xfrm>
              <a:off x="1752" y="3152"/>
              <a:ext cx="348" cy="465"/>
            </a:xfrm>
            <a:prstGeom prst="rect">
              <a:avLst/>
            </a:prstGeom>
            <a:noFill/>
            <a:ln w="9525">
              <a:noFill/>
              <a:miter lim="800000"/>
              <a:headEnd/>
              <a:tailEnd/>
            </a:ln>
            <a:effectLst/>
          </p:spPr>
          <p:txBody>
            <a:bodyPr wrap="none">
              <a:spAutoFit/>
            </a:bodyPr>
            <a:lstStyle/>
            <a:p>
              <a:pPr algn="ctr"/>
              <a:r>
                <a:rPr lang="en-US" sz="1400">
                  <a:latin typeface="AUdimat" pitchFamily="2" charset="0"/>
                </a:rPr>
                <a:t>New</a:t>
              </a:r>
            </a:p>
            <a:p>
              <a:pPr algn="ctr"/>
              <a:r>
                <a:rPr lang="en-US" sz="1400">
                  <a:latin typeface="AUdimat" pitchFamily="2" charset="0"/>
                </a:rPr>
                <a:t>ROB</a:t>
              </a:r>
            </a:p>
            <a:p>
              <a:pPr algn="ctr"/>
              <a:r>
                <a:rPr lang="en-US" sz="1400">
                  <a:latin typeface="AUdimat" pitchFamily="2" charset="0"/>
                </a:rPr>
                <a:t>entry</a:t>
              </a:r>
            </a:p>
          </p:txBody>
        </p:sp>
        <p:sp>
          <p:nvSpPr>
            <p:cNvPr id="213" name="Line 68">
              <a:extLst>
                <a:ext uri="{FF2B5EF4-FFF2-40B4-BE49-F238E27FC236}">
                  <a16:creationId xmlns:a16="http://schemas.microsoft.com/office/drawing/2014/main" id="{BB886084-8E78-48B4-0581-109D1C97EE90}"/>
                </a:ext>
              </a:extLst>
            </p:cNvPr>
            <p:cNvSpPr>
              <a:spLocks noChangeShapeType="1"/>
            </p:cNvSpPr>
            <p:nvPr/>
          </p:nvSpPr>
          <p:spPr bwMode="auto">
            <a:xfrm>
              <a:off x="1582" y="3478"/>
              <a:ext cx="50" cy="41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14" name="Line 69">
              <a:extLst>
                <a:ext uri="{FF2B5EF4-FFF2-40B4-BE49-F238E27FC236}">
                  <a16:creationId xmlns:a16="http://schemas.microsoft.com/office/drawing/2014/main" id="{912E8EF7-4A5B-5FDF-78F0-6BFC7741750D}"/>
                </a:ext>
              </a:extLst>
            </p:cNvPr>
            <p:cNvSpPr>
              <a:spLocks noChangeShapeType="1"/>
            </p:cNvSpPr>
            <p:nvPr/>
          </p:nvSpPr>
          <p:spPr bwMode="auto">
            <a:xfrm flipH="1">
              <a:off x="1824" y="3612"/>
              <a:ext cx="96" cy="276"/>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15" name="Text Box 70">
              <a:extLst>
                <a:ext uri="{FF2B5EF4-FFF2-40B4-BE49-F238E27FC236}">
                  <a16:creationId xmlns:a16="http://schemas.microsoft.com/office/drawing/2014/main" id="{C1994EAC-C9D9-55D5-F23F-D76360AD2A40}"/>
                </a:ext>
              </a:extLst>
            </p:cNvPr>
            <p:cNvSpPr txBox="1">
              <a:spLocks noChangeArrowheads="1"/>
            </p:cNvSpPr>
            <p:nvPr/>
          </p:nvSpPr>
          <p:spPr bwMode="auto">
            <a:xfrm>
              <a:off x="2913" y="3152"/>
              <a:ext cx="333" cy="330"/>
            </a:xfrm>
            <a:prstGeom prst="rect">
              <a:avLst/>
            </a:prstGeom>
            <a:noFill/>
            <a:ln w="9525">
              <a:noFill/>
              <a:miter lim="800000"/>
              <a:headEnd/>
              <a:tailEnd/>
            </a:ln>
            <a:effectLst/>
          </p:spPr>
          <p:txBody>
            <a:bodyPr wrap="none">
              <a:spAutoFit/>
            </a:bodyPr>
            <a:lstStyle/>
            <a:p>
              <a:pPr algn="ctr"/>
              <a:r>
                <a:rPr lang="en-US" sz="1400">
                  <a:latin typeface="AUdimat" pitchFamily="2" charset="0"/>
                </a:rPr>
                <a:t>From</a:t>
              </a:r>
            </a:p>
            <a:p>
              <a:pPr algn="ctr"/>
              <a:r>
                <a:rPr lang="en-US" sz="1400">
                  <a:latin typeface="AUdimat" pitchFamily="2" charset="0"/>
                </a:rPr>
                <a:t>RAT</a:t>
              </a:r>
            </a:p>
          </p:txBody>
        </p:sp>
        <p:sp>
          <p:nvSpPr>
            <p:cNvPr id="216" name="Text Box 71">
              <a:extLst>
                <a:ext uri="{FF2B5EF4-FFF2-40B4-BE49-F238E27FC236}">
                  <a16:creationId xmlns:a16="http://schemas.microsoft.com/office/drawing/2014/main" id="{34C83682-8239-71E0-76AF-99D0FFA3B930}"/>
                </a:ext>
              </a:extLst>
            </p:cNvPr>
            <p:cNvSpPr txBox="1">
              <a:spLocks noChangeArrowheads="1"/>
            </p:cNvSpPr>
            <p:nvPr/>
          </p:nvSpPr>
          <p:spPr bwMode="auto">
            <a:xfrm>
              <a:off x="3332" y="3152"/>
              <a:ext cx="348" cy="465"/>
            </a:xfrm>
            <a:prstGeom prst="rect">
              <a:avLst/>
            </a:prstGeom>
            <a:noFill/>
            <a:ln w="9525">
              <a:noFill/>
              <a:miter lim="800000"/>
              <a:headEnd/>
              <a:tailEnd/>
            </a:ln>
            <a:effectLst/>
          </p:spPr>
          <p:txBody>
            <a:bodyPr wrap="none">
              <a:spAutoFit/>
            </a:bodyPr>
            <a:lstStyle/>
            <a:p>
              <a:pPr algn="ctr"/>
              <a:r>
                <a:rPr lang="en-US" sz="1400">
                  <a:latin typeface="AUdimat" pitchFamily="2" charset="0"/>
                </a:rPr>
                <a:t>New</a:t>
              </a:r>
            </a:p>
            <a:p>
              <a:pPr algn="ctr"/>
              <a:r>
                <a:rPr lang="en-US" sz="1400">
                  <a:latin typeface="AUdimat" pitchFamily="2" charset="0"/>
                </a:rPr>
                <a:t>ROB</a:t>
              </a:r>
            </a:p>
            <a:p>
              <a:pPr algn="ctr"/>
              <a:r>
                <a:rPr lang="en-US" sz="1400">
                  <a:latin typeface="AUdimat" pitchFamily="2" charset="0"/>
                </a:rPr>
                <a:t>entry</a:t>
              </a:r>
            </a:p>
          </p:txBody>
        </p:sp>
        <p:sp>
          <p:nvSpPr>
            <p:cNvPr id="217" name="Line 72">
              <a:extLst>
                <a:ext uri="{FF2B5EF4-FFF2-40B4-BE49-F238E27FC236}">
                  <a16:creationId xmlns:a16="http://schemas.microsoft.com/office/drawing/2014/main" id="{1594F5FD-FE25-A910-2CC1-E93CF92B071A}"/>
                </a:ext>
              </a:extLst>
            </p:cNvPr>
            <p:cNvSpPr>
              <a:spLocks noChangeShapeType="1"/>
            </p:cNvSpPr>
            <p:nvPr/>
          </p:nvSpPr>
          <p:spPr bwMode="auto">
            <a:xfrm>
              <a:off x="3162" y="3478"/>
              <a:ext cx="50" cy="41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18" name="Line 73">
              <a:extLst>
                <a:ext uri="{FF2B5EF4-FFF2-40B4-BE49-F238E27FC236}">
                  <a16:creationId xmlns:a16="http://schemas.microsoft.com/office/drawing/2014/main" id="{EB13BEBB-311C-B1BF-5428-519431C577A8}"/>
                </a:ext>
              </a:extLst>
            </p:cNvPr>
            <p:cNvSpPr>
              <a:spLocks noChangeShapeType="1"/>
            </p:cNvSpPr>
            <p:nvPr/>
          </p:nvSpPr>
          <p:spPr bwMode="auto">
            <a:xfrm flipH="1">
              <a:off x="3404" y="3612"/>
              <a:ext cx="96" cy="276"/>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grpSp>
      <p:sp>
        <p:nvSpPr>
          <p:cNvPr id="219" name="Text Box 75">
            <a:extLst>
              <a:ext uri="{FF2B5EF4-FFF2-40B4-BE49-F238E27FC236}">
                <a16:creationId xmlns:a16="http://schemas.microsoft.com/office/drawing/2014/main" id="{0754E7FF-315C-5C57-6D5B-36AC22044C36}"/>
              </a:ext>
            </a:extLst>
          </p:cNvPr>
          <p:cNvSpPr txBox="1">
            <a:spLocks noChangeArrowheads="1"/>
          </p:cNvSpPr>
          <p:nvPr/>
        </p:nvSpPr>
        <p:spPr bwMode="auto">
          <a:xfrm>
            <a:off x="6023544" y="3834562"/>
            <a:ext cx="2584362" cy="923330"/>
          </a:xfrm>
          <a:prstGeom prst="rect">
            <a:avLst/>
          </a:prstGeom>
          <a:noFill/>
          <a:ln w="9525">
            <a:noFill/>
            <a:miter lim="800000"/>
            <a:headEnd/>
            <a:tailEnd/>
          </a:ln>
          <a:effectLst/>
        </p:spPr>
        <p:txBody>
          <a:bodyPr wrap="none">
            <a:spAutoFit/>
          </a:bodyPr>
          <a:lstStyle/>
          <a:p>
            <a:r>
              <a:rPr lang="en-US">
                <a:latin typeface="AUdimat" pitchFamily="2" charset="0"/>
              </a:rPr>
              <a:t>Need to check for RAW</a:t>
            </a:r>
          </a:p>
          <a:p>
            <a:r>
              <a:rPr lang="en-US">
                <a:latin typeface="AUdimat" pitchFamily="2" charset="0"/>
              </a:rPr>
              <a:t>dependencies within your</a:t>
            </a:r>
          </a:p>
          <a:p>
            <a:r>
              <a:rPr lang="en-US">
                <a:latin typeface="AUdimat" pitchFamily="2" charset="0"/>
              </a:rPr>
              <a:t>issue group</a:t>
            </a:r>
          </a:p>
        </p:txBody>
      </p:sp>
    </p:spTree>
    <p:extLst>
      <p:ext uri="{BB962C8B-B14F-4D97-AF65-F5344CB8AC3E}">
        <p14:creationId xmlns:p14="http://schemas.microsoft.com/office/powerpoint/2010/main" val="230582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67" grpId="0"/>
      <p:bldP spid="168" grpId="0"/>
      <p:bldP spid="169" grpId="0"/>
      <p:bldP spid="170" grpId="0"/>
      <p:bldP spid="171" grpId="0"/>
      <p:bldP spid="172" grpId="0"/>
      <p:bldP spid="191" grpId="0"/>
      <p:bldP spid="192" grpId="0"/>
      <p:bldP spid="193" grpId="0"/>
      <p:bldP spid="194" grpId="0"/>
      <p:bldP spid="195" grpId="0" animBg="1"/>
      <p:bldP spid="196" grpId="0"/>
      <p:bldP spid="2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0BC28-9203-AEEA-C0C3-9C324FC5BE5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B5D78D-E28C-A6F2-1372-80DAE85FA22B}"/>
              </a:ext>
            </a:extLst>
          </p:cNvPr>
          <p:cNvSpPr>
            <a:spLocks noGrp="1"/>
          </p:cNvSpPr>
          <p:nvPr>
            <p:ph type="sldNum" sz="quarter" idx="19"/>
          </p:nvPr>
        </p:nvSpPr>
        <p:spPr/>
        <p:txBody>
          <a:bodyPr/>
          <a:lstStyle/>
          <a:p>
            <a:fld id="{B6238B5B-F19C-E947-A0BC-87BD7983F871}" type="slidenum">
              <a:rPr lang="en-US" smtClean="0"/>
              <a:pPr/>
              <a:t>38</a:t>
            </a:fld>
            <a:endParaRPr lang="en-US" dirty="0"/>
          </a:p>
        </p:txBody>
      </p:sp>
      <p:sp>
        <p:nvSpPr>
          <p:cNvPr id="2" name="Title 4">
            <a:extLst>
              <a:ext uri="{FF2B5EF4-FFF2-40B4-BE49-F238E27FC236}">
                <a16:creationId xmlns:a16="http://schemas.microsoft.com/office/drawing/2014/main" id="{A6CEE9F1-6C1A-BE40-2E78-B61EDBDDE0F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Multiple CDB’s</a:t>
            </a:r>
          </a:p>
        </p:txBody>
      </p:sp>
      <p:sp>
        <p:nvSpPr>
          <p:cNvPr id="3" name="Rectangle 57">
            <a:extLst>
              <a:ext uri="{FF2B5EF4-FFF2-40B4-BE49-F238E27FC236}">
                <a16:creationId xmlns:a16="http://schemas.microsoft.com/office/drawing/2014/main" id="{F83DFF3F-7330-F65D-B936-8AB8B8C09A44}"/>
              </a:ext>
            </a:extLst>
          </p:cNvPr>
          <p:cNvSpPr txBox="1">
            <a:spLocks noChangeArrowheads="1"/>
          </p:cNvSpPr>
          <p:nvPr/>
        </p:nvSpPr>
        <p:spPr>
          <a:xfrm>
            <a:off x="5334000" y="1207431"/>
            <a:ext cx="3411538" cy="45948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It works (we do this today in CPUs!)</a:t>
            </a:r>
          </a:p>
          <a:p>
            <a:r>
              <a:rPr lang="en-US" sz="2000" dirty="0"/>
              <a:t>But there’s a cost</a:t>
            </a:r>
          </a:p>
          <a:p>
            <a:pPr lvl="1"/>
            <a:r>
              <a:rPr lang="en-US" sz="2000" dirty="0"/>
              <a:t>each RS entry must compare each source operand with each CDB</a:t>
            </a:r>
          </a:p>
          <a:p>
            <a:pPr lvl="1"/>
            <a:r>
              <a:rPr lang="en-US" sz="2000" dirty="0"/>
              <a:t>more logic =&gt; more area =&gt; more power =&gt; </a:t>
            </a:r>
            <a:r>
              <a:rPr lang="en-US" sz="2000" dirty="0">
                <a:sym typeface="Wingdings" pitchFamily="2" charset="2"/>
              </a:rPr>
              <a:t>$$$</a:t>
            </a:r>
            <a:endParaRPr lang="en-US" sz="2000" dirty="0"/>
          </a:p>
        </p:txBody>
      </p:sp>
      <p:sp>
        <p:nvSpPr>
          <p:cNvPr id="6" name="Rectangle 5">
            <a:extLst>
              <a:ext uri="{FF2B5EF4-FFF2-40B4-BE49-F238E27FC236}">
                <a16:creationId xmlns:a16="http://schemas.microsoft.com/office/drawing/2014/main" id="{81E158E8-C136-D2AF-008F-AC46102F7B11}"/>
              </a:ext>
            </a:extLst>
          </p:cNvPr>
          <p:cNvSpPr>
            <a:spLocks noChangeArrowheads="1"/>
          </p:cNvSpPr>
          <p:nvPr/>
        </p:nvSpPr>
        <p:spPr bwMode="auto">
          <a:xfrm>
            <a:off x="3886200" y="9906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AUdimat" pitchFamily="2" charset="0"/>
              </a:rPr>
              <a:t>D1, ROB3</a:t>
            </a:r>
          </a:p>
        </p:txBody>
      </p:sp>
      <p:sp>
        <p:nvSpPr>
          <p:cNvPr id="7" name="Rectangle 6">
            <a:extLst>
              <a:ext uri="{FF2B5EF4-FFF2-40B4-BE49-F238E27FC236}">
                <a16:creationId xmlns:a16="http://schemas.microsoft.com/office/drawing/2014/main" id="{E5831B36-628B-FD66-1EEE-EFDAC0AD9BA5}"/>
              </a:ext>
            </a:extLst>
          </p:cNvPr>
          <p:cNvSpPr>
            <a:spLocks noChangeArrowheads="1"/>
          </p:cNvSpPr>
          <p:nvPr/>
        </p:nvSpPr>
        <p:spPr bwMode="auto">
          <a:xfrm>
            <a:off x="3886200" y="13716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AUdimat" pitchFamily="2" charset="0"/>
              </a:rPr>
              <a:t>E1, ROB4</a:t>
            </a:r>
          </a:p>
        </p:txBody>
      </p:sp>
      <p:sp>
        <p:nvSpPr>
          <p:cNvPr id="8" name="Rectangle 7">
            <a:extLst>
              <a:ext uri="{FF2B5EF4-FFF2-40B4-BE49-F238E27FC236}">
                <a16:creationId xmlns:a16="http://schemas.microsoft.com/office/drawing/2014/main" id="{384AA34E-8E52-BF40-A41D-6DA715E48939}"/>
              </a:ext>
            </a:extLst>
          </p:cNvPr>
          <p:cNvSpPr>
            <a:spLocks noChangeArrowheads="1"/>
          </p:cNvSpPr>
          <p:nvPr/>
        </p:nvSpPr>
        <p:spPr bwMode="auto">
          <a:xfrm>
            <a:off x="3886200" y="17526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AUdimat" pitchFamily="2" charset="0"/>
              </a:rPr>
              <a:t>A2, ROB10</a:t>
            </a:r>
          </a:p>
        </p:txBody>
      </p:sp>
      <p:sp>
        <p:nvSpPr>
          <p:cNvPr id="9" name="Rectangle 8">
            <a:extLst>
              <a:ext uri="{FF2B5EF4-FFF2-40B4-BE49-F238E27FC236}">
                <a16:creationId xmlns:a16="http://schemas.microsoft.com/office/drawing/2014/main" id="{4CB9A5D1-2DE8-6B56-DCC0-2A6CF3B9E303}"/>
              </a:ext>
            </a:extLst>
          </p:cNvPr>
          <p:cNvSpPr>
            <a:spLocks noChangeArrowheads="1"/>
          </p:cNvSpPr>
          <p:nvPr/>
        </p:nvSpPr>
        <p:spPr bwMode="auto">
          <a:xfrm>
            <a:off x="3886200" y="2133600"/>
            <a:ext cx="12954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Rectangle 9">
            <a:extLst>
              <a:ext uri="{FF2B5EF4-FFF2-40B4-BE49-F238E27FC236}">
                <a16:creationId xmlns:a16="http://schemas.microsoft.com/office/drawing/2014/main" id="{D1D16D3C-8A6C-B7E5-F058-FF79365EB356}"/>
              </a:ext>
            </a:extLst>
          </p:cNvPr>
          <p:cNvSpPr>
            <a:spLocks noChangeArrowheads="1"/>
          </p:cNvSpPr>
          <p:nvPr/>
        </p:nvSpPr>
        <p:spPr bwMode="auto">
          <a:xfrm>
            <a:off x="3886200" y="2514600"/>
            <a:ext cx="12954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Rectangle 10">
            <a:extLst>
              <a:ext uri="{FF2B5EF4-FFF2-40B4-BE49-F238E27FC236}">
                <a16:creationId xmlns:a16="http://schemas.microsoft.com/office/drawing/2014/main" id="{B88C2422-62FA-B08C-B976-8FE7ECFC2E2E}"/>
              </a:ext>
            </a:extLst>
          </p:cNvPr>
          <p:cNvSpPr>
            <a:spLocks noChangeArrowheads="1"/>
          </p:cNvSpPr>
          <p:nvPr/>
        </p:nvSpPr>
        <p:spPr bwMode="auto">
          <a:xfrm>
            <a:off x="3886200" y="28956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AUdimat" pitchFamily="2" charset="0"/>
              </a:rPr>
              <a:t>A1, ROB7</a:t>
            </a:r>
          </a:p>
        </p:txBody>
      </p:sp>
      <p:sp>
        <p:nvSpPr>
          <p:cNvPr id="12" name="Rectangle 11">
            <a:extLst>
              <a:ext uri="{FF2B5EF4-FFF2-40B4-BE49-F238E27FC236}">
                <a16:creationId xmlns:a16="http://schemas.microsoft.com/office/drawing/2014/main" id="{8B83BF96-2C21-D91A-C018-A93DB3653BD8}"/>
              </a:ext>
            </a:extLst>
          </p:cNvPr>
          <p:cNvSpPr>
            <a:spLocks noChangeArrowheads="1"/>
          </p:cNvSpPr>
          <p:nvPr/>
        </p:nvSpPr>
        <p:spPr bwMode="auto">
          <a:xfrm>
            <a:off x="3886200" y="32766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AUdimat" pitchFamily="2" charset="0"/>
              </a:rPr>
              <a:t>B1, ROB19</a:t>
            </a:r>
          </a:p>
        </p:txBody>
      </p:sp>
      <p:sp>
        <p:nvSpPr>
          <p:cNvPr id="13" name="Rectangle 12">
            <a:extLst>
              <a:ext uri="{FF2B5EF4-FFF2-40B4-BE49-F238E27FC236}">
                <a16:creationId xmlns:a16="http://schemas.microsoft.com/office/drawing/2014/main" id="{2E30E8B5-9EAD-B652-23EF-2BF6026FC6A1}"/>
              </a:ext>
            </a:extLst>
          </p:cNvPr>
          <p:cNvSpPr>
            <a:spLocks noChangeArrowheads="1"/>
          </p:cNvSpPr>
          <p:nvPr/>
        </p:nvSpPr>
        <p:spPr bwMode="auto">
          <a:xfrm>
            <a:off x="3886200" y="3657600"/>
            <a:ext cx="1295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AUdimat" pitchFamily="2" charset="0"/>
              </a:rPr>
              <a:t>C1, ROB2</a:t>
            </a:r>
          </a:p>
        </p:txBody>
      </p:sp>
      <p:sp>
        <p:nvSpPr>
          <p:cNvPr id="14" name="AutoShape 22">
            <a:extLst>
              <a:ext uri="{FF2B5EF4-FFF2-40B4-BE49-F238E27FC236}">
                <a16:creationId xmlns:a16="http://schemas.microsoft.com/office/drawing/2014/main" id="{FF5130A4-389B-1E39-46A3-704B53803449}"/>
              </a:ext>
            </a:extLst>
          </p:cNvPr>
          <p:cNvSpPr>
            <a:spLocks noChangeArrowheads="1"/>
          </p:cNvSpPr>
          <p:nvPr/>
        </p:nvSpPr>
        <p:spPr bwMode="auto">
          <a:xfrm rot="16200000">
            <a:off x="1181100" y="2247900"/>
            <a:ext cx="3048000" cy="533400"/>
          </a:xfrm>
          <a:prstGeom prst="roundRect">
            <a:avLst>
              <a:gd name="adj" fmla="val 16667"/>
            </a:avLst>
          </a:prstGeom>
          <a:solidFill>
            <a:srgbClr val="00B0F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Udimat" pitchFamily="2" charset="0"/>
              </a:rPr>
              <a:t>Arbiters</a:t>
            </a:r>
          </a:p>
        </p:txBody>
      </p:sp>
      <p:sp>
        <p:nvSpPr>
          <p:cNvPr id="15" name="Line 23">
            <a:extLst>
              <a:ext uri="{FF2B5EF4-FFF2-40B4-BE49-F238E27FC236}">
                <a16:creationId xmlns:a16="http://schemas.microsoft.com/office/drawing/2014/main" id="{A67BD60F-EA02-827C-D300-D5BB7E7DC3E3}"/>
              </a:ext>
            </a:extLst>
          </p:cNvPr>
          <p:cNvSpPr>
            <a:spLocks noChangeShapeType="1"/>
          </p:cNvSpPr>
          <p:nvPr/>
        </p:nvSpPr>
        <p:spPr bwMode="auto">
          <a:xfrm flipH="1">
            <a:off x="2971800" y="1143000"/>
            <a:ext cx="3810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6" name="Line 24">
            <a:extLst>
              <a:ext uri="{FF2B5EF4-FFF2-40B4-BE49-F238E27FC236}">
                <a16:creationId xmlns:a16="http://schemas.microsoft.com/office/drawing/2014/main" id="{C892A65C-535C-D40F-2D2B-257D896919BF}"/>
              </a:ext>
            </a:extLst>
          </p:cNvPr>
          <p:cNvSpPr>
            <a:spLocks noChangeShapeType="1"/>
          </p:cNvSpPr>
          <p:nvPr/>
        </p:nvSpPr>
        <p:spPr bwMode="auto">
          <a:xfrm flipH="1">
            <a:off x="2971800" y="1524000"/>
            <a:ext cx="3810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7" name="Line 25">
            <a:extLst>
              <a:ext uri="{FF2B5EF4-FFF2-40B4-BE49-F238E27FC236}">
                <a16:creationId xmlns:a16="http://schemas.microsoft.com/office/drawing/2014/main" id="{CE96733B-ACC5-1676-35FF-8D913277417D}"/>
              </a:ext>
            </a:extLst>
          </p:cNvPr>
          <p:cNvSpPr>
            <a:spLocks noChangeShapeType="1"/>
          </p:cNvSpPr>
          <p:nvPr/>
        </p:nvSpPr>
        <p:spPr bwMode="auto">
          <a:xfrm flipH="1">
            <a:off x="2971800" y="1905000"/>
            <a:ext cx="3810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8" name="Line 26">
            <a:extLst>
              <a:ext uri="{FF2B5EF4-FFF2-40B4-BE49-F238E27FC236}">
                <a16:creationId xmlns:a16="http://schemas.microsoft.com/office/drawing/2014/main" id="{4759BC4F-53E0-B8F4-3020-407397A472B1}"/>
              </a:ext>
            </a:extLst>
          </p:cNvPr>
          <p:cNvSpPr>
            <a:spLocks noChangeShapeType="1"/>
          </p:cNvSpPr>
          <p:nvPr/>
        </p:nvSpPr>
        <p:spPr bwMode="auto">
          <a:xfrm flipH="1">
            <a:off x="2971800" y="2286000"/>
            <a:ext cx="3810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19" name="Line 27">
            <a:extLst>
              <a:ext uri="{FF2B5EF4-FFF2-40B4-BE49-F238E27FC236}">
                <a16:creationId xmlns:a16="http://schemas.microsoft.com/office/drawing/2014/main" id="{E7060258-BFEA-88FC-2CE5-6E6232066920}"/>
              </a:ext>
            </a:extLst>
          </p:cNvPr>
          <p:cNvSpPr>
            <a:spLocks noChangeShapeType="1"/>
          </p:cNvSpPr>
          <p:nvPr/>
        </p:nvSpPr>
        <p:spPr bwMode="auto">
          <a:xfrm flipH="1">
            <a:off x="2971800" y="2667000"/>
            <a:ext cx="3810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0" name="Line 28">
            <a:extLst>
              <a:ext uri="{FF2B5EF4-FFF2-40B4-BE49-F238E27FC236}">
                <a16:creationId xmlns:a16="http://schemas.microsoft.com/office/drawing/2014/main" id="{32E4C021-550C-8738-9B68-6E0F8A55D5EA}"/>
              </a:ext>
            </a:extLst>
          </p:cNvPr>
          <p:cNvSpPr>
            <a:spLocks noChangeShapeType="1"/>
          </p:cNvSpPr>
          <p:nvPr/>
        </p:nvSpPr>
        <p:spPr bwMode="auto">
          <a:xfrm flipH="1">
            <a:off x="2971800" y="3048000"/>
            <a:ext cx="3810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1" name="Line 29">
            <a:extLst>
              <a:ext uri="{FF2B5EF4-FFF2-40B4-BE49-F238E27FC236}">
                <a16:creationId xmlns:a16="http://schemas.microsoft.com/office/drawing/2014/main" id="{6BE2D9F1-415E-1311-C39F-BF9CC62B522C}"/>
              </a:ext>
            </a:extLst>
          </p:cNvPr>
          <p:cNvSpPr>
            <a:spLocks noChangeShapeType="1"/>
          </p:cNvSpPr>
          <p:nvPr/>
        </p:nvSpPr>
        <p:spPr bwMode="auto">
          <a:xfrm flipH="1">
            <a:off x="2971800" y="3429000"/>
            <a:ext cx="3810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2" name="Line 30">
            <a:extLst>
              <a:ext uri="{FF2B5EF4-FFF2-40B4-BE49-F238E27FC236}">
                <a16:creationId xmlns:a16="http://schemas.microsoft.com/office/drawing/2014/main" id="{B17A281F-210B-698B-A914-CB634D6B0173}"/>
              </a:ext>
            </a:extLst>
          </p:cNvPr>
          <p:cNvSpPr>
            <a:spLocks noChangeShapeType="1"/>
          </p:cNvSpPr>
          <p:nvPr/>
        </p:nvSpPr>
        <p:spPr bwMode="auto">
          <a:xfrm flipH="1">
            <a:off x="2971800" y="3810000"/>
            <a:ext cx="3810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3" name="Rectangle 31">
            <a:extLst>
              <a:ext uri="{FF2B5EF4-FFF2-40B4-BE49-F238E27FC236}">
                <a16:creationId xmlns:a16="http://schemas.microsoft.com/office/drawing/2014/main" id="{35711C52-5344-9F84-21FF-1DB084587050}"/>
              </a:ext>
            </a:extLst>
          </p:cNvPr>
          <p:cNvSpPr>
            <a:spLocks noChangeArrowheads="1"/>
          </p:cNvSpPr>
          <p:nvPr/>
        </p:nvSpPr>
        <p:spPr bwMode="auto">
          <a:xfrm>
            <a:off x="1447800" y="2615406"/>
            <a:ext cx="685800" cy="604838"/>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Udimat" pitchFamily="2" charset="0"/>
              </a:rPr>
              <a:t>FU</a:t>
            </a:r>
          </a:p>
        </p:txBody>
      </p:sp>
      <p:sp>
        <p:nvSpPr>
          <p:cNvPr id="24" name="Rectangle 32">
            <a:extLst>
              <a:ext uri="{FF2B5EF4-FFF2-40B4-BE49-F238E27FC236}">
                <a16:creationId xmlns:a16="http://schemas.microsoft.com/office/drawing/2014/main" id="{A1FDB0B4-FCA3-DEFE-A994-4B5F1F2590A9}"/>
              </a:ext>
            </a:extLst>
          </p:cNvPr>
          <p:cNvSpPr>
            <a:spLocks noChangeArrowheads="1"/>
          </p:cNvSpPr>
          <p:nvPr/>
        </p:nvSpPr>
        <p:spPr bwMode="auto">
          <a:xfrm>
            <a:off x="1447800" y="3453606"/>
            <a:ext cx="685800" cy="609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Udimat" pitchFamily="2" charset="0"/>
              </a:rPr>
              <a:t>FU</a:t>
            </a:r>
          </a:p>
        </p:txBody>
      </p:sp>
      <p:sp>
        <p:nvSpPr>
          <p:cNvPr id="25" name="Rectangle 33">
            <a:extLst>
              <a:ext uri="{FF2B5EF4-FFF2-40B4-BE49-F238E27FC236}">
                <a16:creationId xmlns:a16="http://schemas.microsoft.com/office/drawing/2014/main" id="{D184441A-08B3-767B-D7BC-C5360571DA76}"/>
              </a:ext>
            </a:extLst>
          </p:cNvPr>
          <p:cNvSpPr>
            <a:spLocks noChangeArrowheads="1"/>
          </p:cNvSpPr>
          <p:nvPr/>
        </p:nvSpPr>
        <p:spPr bwMode="auto">
          <a:xfrm>
            <a:off x="1447800" y="1833563"/>
            <a:ext cx="685800" cy="604837"/>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Udimat" pitchFamily="2" charset="0"/>
              </a:rPr>
              <a:t>FU</a:t>
            </a:r>
          </a:p>
        </p:txBody>
      </p:sp>
      <p:sp>
        <p:nvSpPr>
          <p:cNvPr id="26" name="Rectangle 34">
            <a:extLst>
              <a:ext uri="{FF2B5EF4-FFF2-40B4-BE49-F238E27FC236}">
                <a16:creationId xmlns:a16="http://schemas.microsoft.com/office/drawing/2014/main" id="{AE4F6EA3-F112-E75F-ED6A-78D405BCE152}"/>
              </a:ext>
            </a:extLst>
          </p:cNvPr>
          <p:cNvSpPr>
            <a:spLocks noChangeArrowheads="1"/>
          </p:cNvSpPr>
          <p:nvPr/>
        </p:nvSpPr>
        <p:spPr bwMode="auto">
          <a:xfrm>
            <a:off x="1447800" y="990600"/>
            <a:ext cx="685800" cy="604838"/>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Udimat" pitchFamily="2" charset="0"/>
              </a:rPr>
              <a:t>FU</a:t>
            </a:r>
          </a:p>
        </p:txBody>
      </p:sp>
      <p:sp>
        <p:nvSpPr>
          <p:cNvPr id="27" name="Line 35">
            <a:extLst>
              <a:ext uri="{FF2B5EF4-FFF2-40B4-BE49-F238E27FC236}">
                <a16:creationId xmlns:a16="http://schemas.microsoft.com/office/drawing/2014/main" id="{F71EC2CB-3731-F529-4114-45EF0EC849FC}"/>
              </a:ext>
            </a:extLst>
          </p:cNvPr>
          <p:cNvSpPr>
            <a:spLocks noChangeShapeType="1"/>
          </p:cNvSpPr>
          <p:nvPr/>
        </p:nvSpPr>
        <p:spPr bwMode="auto">
          <a:xfrm flipH="1">
            <a:off x="2133600" y="1295400"/>
            <a:ext cx="3048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8" name="Line 36">
            <a:extLst>
              <a:ext uri="{FF2B5EF4-FFF2-40B4-BE49-F238E27FC236}">
                <a16:creationId xmlns:a16="http://schemas.microsoft.com/office/drawing/2014/main" id="{DE25AC89-F826-6552-EFA3-85DD8C33CE36}"/>
              </a:ext>
            </a:extLst>
          </p:cNvPr>
          <p:cNvSpPr>
            <a:spLocks noChangeShapeType="1"/>
          </p:cNvSpPr>
          <p:nvPr/>
        </p:nvSpPr>
        <p:spPr bwMode="auto">
          <a:xfrm flipH="1">
            <a:off x="2133600" y="2133600"/>
            <a:ext cx="3048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9" name="Line 37">
            <a:extLst>
              <a:ext uri="{FF2B5EF4-FFF2-40B4-BE49-F238E27FC236}">
                <a16:creationId xmlns:a16="http://schemas.microsoft.com/office/drawing/2014/main" id="{43E07279-43C5-7068-80C6-24CF71B9D429}"/>
              </a:ext>
            </a:extLst>
          </p:cNvPr>
          <p:cNvSpPr>
            <a:spLocks noChangeShapeType="1"/>
          </p:cNvSpPr>
          <p:nvPr/>
        </p:nvSpPr>
        <p:spPr bwMode="auto">
          <a:xfrm flipH="1">
            <a:off x="2133600" y="2895600"/>
            <a:ext cx="3048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30" name="Line 38">
            <a:extLst>
              <a:ext uri="{FF2B5EF4-FFF2-40B4-BE49-F238E27FC236}">
                <a16:creationId xmlns:a16="http://schemas.microsoft.com/office/drawing/2014/main" id="{46A132FD-DB52-C7AC-67AA-8DE66369E036}"/>
              </a:ext>
            </a:extLst>
          </p:cNvPr>
          <p:cNvSpPr>
            <a:spLocks noChangeShapeType="1"/>
          </p:cNvSpPr>
          <p:nvPr/>
        </p:nvSpPr>
        <p:spPr bwMode="auto">
          <a:xfrm flipH="1">
            <a:off x="2133600" y="3733800"/>
            <a:ext cx="3048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31" name="Freeform 39">
            <a:extLst>
              <a:ext uri="{FF2B5EF4-FFF2-40B4-BE49-F238E27FC236}">
                <a16:creationId xmlns:a16="http://schemas.microsoft.com/office/drawing/2014/main" id="{0B30E013-EBA2-19B5-ED6D-E415F9178AB8}"/>
              </a:ext>
            </a:extLst>
          </p:cNvPr>
          <p:cNvSpPr>
            <a:spLocks/>
          </p:cNvSpPr>
          <p:nvPr/>
        </p:nvSpPr>
        <p:spPr bwMode="auto">
          <a:xfrm>
            <a:off x="1219200" y="838200"/>
            <a:ext cx="3124200" cy="3657600"/>
          </a:xfrm>
          <a:custGeom>
            <a:avLst/>
            <a:gdLst/>
            <a:ahLst/>
            <a:cxnLst>
              <a:cxn ang="0">
                <a:pos x="0" y="0"/>
              </a:cxn>
              <a:cxn ang="0">
                <a:pos x="0" y="2304"/>
              </a:cxn>
              <a:cxn ang="0">
                <a:pos x="2112" y="2304"/>
              </a:cxn>
              <a:cxn ang="0">
                <a:pos x="2112" y="2016"/>
              </a:cxn>
            </a:cxnLst>
            <a:rect l="0" t="0" r="r" b="b"/>
            <a:pathLst>
              <a:path w="2112" h="2304">
                <a:moveTo>
                  <a:pt x="0" y="0"/>
                </a:moveTo>
                <a:lnTo>
                  <a:pt x="0" y="2304"/>
                </a:lnTo>
                <a:lnTo>
                  <a:pt x="2112" y="2304"/>
                </a:lnTo>
                <a:lnTo>
                  <a:pt x="2112" y="2016"/>
                </a:lnTo>
              </a:path>
            </a:pathLst>
          </a:custGeom>
          <a:noFill/>
          <a:ln w="63500">
            <a:solidFill>
              <a:schemeClr val="tx1"/>
            </a:solidFill>
            <a:round/>
            <a:headEnd/>
            <a:tailEnd type="triangle" w="med" len="med"/>
          </a:ln>
          <a:effectLst/>
        </p:spPr>
        <p:txBody>
          <a:bodyPr/>
          <a:lstStyle/>
          <a:p>
            <a:endParaRPr lang="en-US">
              <a:latin typeface="AUdimat" pitchFamily="2" charset="0"/>
            </a:endParaRPr>
          </a:p>
        </p:txBody>
      </p:sp>
      <p:sp>
        <p:nvSpPr>
          <p:cNvPr id="32" name="Text Box 40">
            <a:extLst>
              <a:ext uri="{FF2B5EF4-FFF2-40B4-BE49-F238E27FC236}">
                <a16:creationId xmlns:a16="http://schemas.microsoft.com/office/drawing/2014/main" id="{1A4DAF9C-95F5-47F8-A6B5-E77FF7FDBAFA}"/>
              </a:ext>
            </a:extLst>
          </p:cNvPr>
          <p:cNvSpPr txBox="1">
            <a:spLocks noChangeArrowheads="1"/>
          </p:cNvSpPr>
          <p:nvPr/>
        </p:nvSpPr>
        <p:spPr bwMode="auto">
          <a:xfrm>
            <a:off x="2651125" y="4456113"/>
            <a:ext cx="604653" cy="369332"/>
          </a:xfrm>
          <a:prstGeom prst="rect">
            <a:avLst/>
          </a:prstGeom>
          <a:noFill/>
          <a:ln w="9525">
            <a:noFill/>
            <a:miter lim="800000"/>
            <a:headEnd/>
            <a:tailEnd/>
          </a:ln>
          <a:effectLst/>
        </p:spPr>
        <p:txBody>
          <a:bodyPr wrap="none">
            <a:spAutoFit/>
          </a:bodyPr>
          <a:lstStyle/>
          <a:p>
            <a:r>
              <a:rPr lang="en-US">
                <a:latin typeface="AUdimat" pitchFamily="2" charset="0"/>
              </a:rPr>
              <a:t>CDB</a:t>
            </a:r>
            <a:r>
              <a:rPr lang="en-US" baseline="-25000">
                <a:latin typeface="AUdimat" pitchFamily="2" charset="0"/>
              </a:rPr>
              <a:t>1</a:t>
            </a:r>
          </a:p>
        </p:txBody>
      </p:sp>
      <p:sp>
        <p:nvSpPr>
          <p:cNvPr id="33" name="Line 41">
            <a:extLst>
              <a:ext uri="{FF2B5EF4-FFF2-40B4-BE49-F238E27FC236}">
                <a16:creationId xmlns:a16="http://schemas.microsoft.com/office/drawing/2014/main" id="{9FABC30A-95F0-2BF3-0E4A-6BECA74E4A3B}"/>
              </a:ext>
            </a:extLst>
          </p:cNvPr>
          <p:cNvSpPr>
            <a:spLocks noChangeShapeType="1"/>
          </p:cNvSpPr>
          <p:nvPr/>
        </p:nvSpPr>
        <p:spPr bwMode="auto">
          <a:xfrm flipV="1">
            <a:off x="914400" y="1317625"/>
            <a:ext cx="533400" cy="0"/>
          </a:xfrm>
          <a:prstGeom prst="line">
            <a:avLst/>
          </a:prstGeom>
          <a:noFill/>
          <a:ln w="9525">
            <a:solidFill>
              <a:schemeClr val="tx1"/>
            </a:solidFill>
            <a:round/>
            <a:headEnd/>
            <a:tailEnd/>
          </a:ln>
          <a:effectLst/>
        </p:spPr>
        <p:txBody>
          <a:bodyPr/>
          <a:lstStyle/>
          <a:p>
            <a:endParaRPr lang="en-US">
              <a:latin typeface="AUdimat" pitchFamily="2" charset="0"/>
            </a:endParaRPr>
          </a:p>
        </p:txBody>
      </p:sp>
      <p:sp>
        <p:nvSpPr>
          <p:cNvPr id="34" name="Text Box 45">
            <a:extLst>
              <a:ext uri="{FF2B5EF4-FFF2-40B4-BE49-F238E27FC236}">
                <a16:creationId xmlns:a16="http://schemas.microsoft.com/office/drawing/2014/main" id="{9CEA44E0-D35E-E814-4460-76E42FEB20C3}"/>
              </a:ext>
            </a:extLst>
          </p:cNvPr>
          <p:cNvSpPr txBox="1">
            <a:spLocks noChangeArrowheads="1"/>
          </p:cNvSpPr>
          <p:nvPr/>
        </p:nvSpPr>
        <p:spPr bwMode="auto">
          <a:xfrm>
            <a:off x="4062305" y="763257"/>
            <a:ext cx="1127232" cy="369332"/>
          </a:xfrm>
          <a:prstGeom prst="rect">
            <a:avLst/>
          </a:prstGeom>
          <a:noFill/>
          <a:ln w="9525">
            <a:noFill/>
            <a:miter lim="800000"/>
            <a:headEnd/>
            <a:tailEnd/>
          </a:ln>
          <a:effectLst/>
        </p:spPr>
        <p:txBody>
          <a:bodyPr wrap="none">
            <a:spAutoFit/>
          </a:bodyPr>
          <a:lstStyle/>
          <a:p>
            <a:r>
              <a:rPr lang="en-US" dirty="0">
                <a:latin typeface="AUdimat" pitchFamily="2" charset="0"/>
              </a:rPr>
              <a:t>RS Entries</a:t>
            </a:r>
          </a:p>
        </p:txBody>
      </p:sp>
      <p:sp>
        <p:nvSpPr>
          <p:cNvPr id="35" name="Freeform 46">
            <a:extLst>
              <a:ext uri="{FF2B5EF4-FFF2-40B4-BE49-F238E27FC236}">
                <a16:creationId xmlns:a16="http://schemas.microsoft.com/office/drawing/2014/main" id="{58D4F6B7-1BD8-E5B1-27D5-933AFB0FB232}"/>
              </a:ext>
            </a:extLst>
          </p:cNvPr>
          <p:cNvSpPr>
            <a:spLocks/>
          </p:cNvSpPr>
          <p:nvPr/>
        </p:nvSpPr>
        <p:spPr bwMode="auto">
          <a:xfrm>
            <a:off x="939800" y="849313"/>
            <a:ext cx="3803650" cy="4059237"/>
          </a:xfrm>
          <a:custGeom>
            <a:avLst/>
            <a:gdLst/>
            <a:ahLst/>
            <a:cxnLst>
              <a:cxn ang="0">
                <a:pos x="0" y="0"/>
              </a:cxn>
              <a:cxn ang="0">
                <a:pos x="0" y="2557"/>
              </a:cxn>
              <a:cxn ang="0">
                <a:pos x="2396" y="2557"/>
              </a:cxn>
              <a:cxn ang="0">
                <a:pos x="2396" y="2023"/>
              </a:cxn>
            </a:cxnLst>
            <a:rect l="0" t="0" r="r" b="b"/>
            <a:pathLst>
              <a:path w="2396" h="2557">
                <a:moveTo>
                  <a:pt x="0" y="0"/>
                </a:moveTo>
                <a:lnTo>
                  <a:pt x="0" y="2557"/>
                </a:lnTo>
                <a:lnTo>
                  <a:pt x="2396" y="2557"/>
                </a:lnTo>
                <a:lnTo>
                  <a:pt x="2396" y="2023"/>
                </a:lnTo>
              </a:path>
            </a:pathLst>
          </a:custGeom>
          <a:noFill/>
          <a:ln w="63500">
            <a:solidFill>
              <a:schemeClr val="tx1"/>
            </a:solidFill>
            <a:round/>
            <a:headEnd/>
            <a:tailEnd type="triangle" w="med" len="med"/>
          </a:ln>
          <a:effectLst/>
        </p:spPr>
        <p:txBody>
          <a:bodyPr/>
          <a:lstStyle/>
          <a:p>
            <a:endParaRPr lang="en-US">
              <a:latin typeface="AUdimat" pitchFamily="2" charset="0"/>
            </a:endParaRPr>
          </a:p>
        </p:txBody>
      </p:sp>
      <p:sp>
        <p:nvSpPr>
          <p:cNvPr id="36" name="Text Box 47">
            <a:extLst>
              <a:ext uri="{FF2B5EF4-FFF2-40B4-BE49-F238E27FC236}">
                <a16:creationId xmlns:a16="http://schemas.microsoft.com/office/drawing/2014/main" id="{1994FF5A-C3D2-8E3F-0DB7-13AA48797EF5}"/>
              </a:ext>
            </a:extLst>
          </p:cNvPr>
          <p:cNvSpPr txBox="1">
            <a:spLocks noChangeArrowheads="1"/>
          </p:cNvSpPr>
          <p:nvPr/>
        </p:nvSpPr>
        <p:spPr bwMode="auto">
          <a:xfrm>
            <a:off x="2667000" y="4913313"/>
            <a:ext cx="615874" cy="369332"/>
          </a:xfrm>
          <a:prstGeom prst="rect">
            <a:avLst/>
          </a:prstGeom>
          <a:noFill/>
          <a:ln w="9525">
            <a:noFill/>
            <a:miter lim="800000"/>
            <a:headEnd/>
            <a:tailEnd/>
          </a:ln>
          <a:effectLst/>
        </p:spPr>
        <p:txBody>
          <a:bodyPr wrap="none">
            <a:spAutoFit/>
          </a:bodyPr>
          <a:lstStyle/>
          <a:p>
            <a:r>
              <a:rPr lang="en-US">
                <a:latin typeface="AUdimat" pitchFamily="2" charset="0"/>
              </a:rPr>
              <a:t>CDB</a:t>
            </a:r>
            <a:r>
              <a:rPr lang="en-US" baseline="-25000">
                <a:latin typeface="AUdimat" pitchFamily="2" charset="0"/>
              </a:rPr>
              <a:t>2</a:t>
            </a:r>
          </a:p>
        </p:txBody>
      </p:sp>
      <p:sp>
        <p:nvSpPr>
          <p:cNvPr id="37" name="Line 48">
            <a:extLst>
              <a:ext uri="{FF2B5EF4-FFF2-40B4-BE49-F238E27FC236}">
                <a16:creationId xmlns:a16="http://schemas.microsoft.com/office/drawing/2014/main" id="{2A842025-48D8-9BAE-466F-DFD2506CB402}"/>
              </a:ext>
            </a:extLst>
          </p:cNvPr>
          <p:cNvSpPr>
            <a:spLocks noChangeShapeType="1"/>
          </p:cNvSpPr>
          <p:nvPr/>
        </p:nvSpPr>
        <p:spPr bwMode="auto">
          <a:xfrm flipV="1">
            <a:off x="914400" y="2155825"/>
            <a:ext cx="533400" cy="0"/>
          </a:xfrm>
          <a:prstGeom prst="line">
            <a:avLst/>
          </a:prstGeom>
          <a:noFill/>
          <a:ln w="9525">
            <a:solidFill>
              <a:schemeClr val="tx1"/>
            </a:solidFill>
            <a:round/>
            <a:headEnd/>
            <a:tailEnd/>
          </a:ln>
          <a:effectLst/>
        </p:spPr>
        <p:txBody>
          <a:bodyPr/>
          <a:lstStyle/>
          <a:p>
            <a:endParaRPr lang="en-US">
              <a:latin typeface="AUdimat" pitchFamily="2" charset="0"/>
            </a:endParaRPr>
          </a:p>
        </p:txBody>
      </p:sp>
      <p:sp>
        <p:nvSpPr>
          <p:cNvPr id="38" name="Line 49">
            <a:extLst>
              <a:ext uri="{FF2B5EF4-FFF2-40B4-BE49-F238E27FC236}">
                <a16:creationId xmlns:a16="http://schemas.microsoft.com/office/drawing/2014/main" id="{24AFB613-F40F-2D49-F205-D5E3530228E6}"/>
              </a:ext>
            </a:extLst>
          </p:cNvPr>
          <p:cNvSpPr>
            <a:spLocks noChangeShapeType="1"/>
          </p:cNvSpPr>
          <p:nvPr/>
        </p:nvSpPr>
        <p:spPr bwMode="auto">
          <a:xfrm flipV="1">
            <a:off x="914400" y="2917825"/>
            <a:ext cx="533400" cy="0"/>
          </a:xfrm>
          <a:prstGeom prst="line">
            <a:avLst/>
          </a:prstGeom>
          <a:noFill/>
          <a:ln w="9525">
            <a:solidFill>
              <a:schemeClr val="tx1"/>
            </a:solidFill>
            <a:round/>
            <a:headEnd/>
            <a:tailEnd/>
          </a:ln>
          <a:effectLst/>
        </p:spPr>
        <p:txBody>
          <a:bodyPr/>
          <a:lstStyle/>
          <a:p>
            <a:endParaRPr lang="en-US">
              <a:latin typeface="AUdimat" pitchFamily="2" charset="0"/>
            </a:endParaRPr>
          </a:p>
        </p:txBody>
      </p:sp>
      <p:sp>
        <p:nvSpPr>
          <p:cNvPr id="39" name="Line 50">
            <a:extLst>
              <a:ext uri="{FF2B5EF4-FFF2-40B4-BE49-F238E27FC236}">
                <a16:creationId xmlns:a16="http://schemas.microsoft.com/office/drawing/2014/main" id="{9536E257-233F-73A7-1E70-E1899F113C4C}"/>
              </a:ext>
            </a:extLst>
          </p:cNvPr>
          <p:cNvSpPr>
            <a:spLocks noChangeShapeType="1"/>
          </p:cNvSpPr>
          <p:nvPr/>
        </p:nvSpPr>
        <p:spPr bwMode="auto">
          <a:xfrm flipV="1">
            <a:off x="914400" y="3756025"/>
            <a:ext cx="533400" cy="0"/>
          </a:xfrm>
          <a:prstGeom prst="line">
            <a:avLst/>
          </a:prstGeom>
          <a:noFill/>
          <a:ln w="9525">
            <a:solidFill>
              <a:schemeClr val="tx1"/>
            </a:solidFill>
            <a:round/>
            <a:headEnd/>
            <a:tailEnd/>
          </a:ln>
          <a:effectLst/>
        </p:spPr>
        <p:txBody>
          <a:bodyPr/>
          <a:lstStyle/>
          <a:p>
            <a:endParaRPr lang="en-US">
              <a:latin typeface="AUdimat" pitchFamily="2" charset="0"/>
            </a:endParaRPr>
          </a:p>
        </p:txBody>
      </p:sp>
      <p:grpSp>
        <p:nvGrpSpPr>
          <p:cNvPr id="40" name="Group 56">
            <a:extLst>
              <a:ext uri="{FF2B5EF4-FFF2-40B4-BE49-F238E27FC236}">
                <a16:creationId xmlns:a16="http://schemas.microsoft.com/office/drawing/2014/main" id="{3C27872E-0974-4DFF-43A0-E2D9198DD516}"/>
              </a:ext>
            </a:extLst>
          </p:cNvPr>
          <p:cNvGrpSpPr>
            <a:grpSpLocks/>
          </p:cNvGrpSpPr>
          <p:nvPr/>
        </p:nvGrpSpPr>
        <p:grpSpPr bwMode="auto">
          <a:xfrm>
            <a:off x="939800" y="3048000"/>
            <a:ext cx="4568825" cy="1382713"/>
            <a:chOff x="400" y="2242"/>
            <a:chExt cx="2878" cy="871"/>
          </a:xfrm>
        </p:grpSpPr>
        <p:sp>
          <p:nvSpPr>
            <p:cNvPr id="41" name="Line 52">
              <a:extLst>
                <a:ext uri="{FF2B5EF4-FFF2-40B4-BE49-F238E27FC236}">
                  <a16:creationId xmlns:a16="http://schemas.microsoft.com/office/drawing/2014/main" id="{571CC7C1-8422-FB00-D388-F5C144117855}"/>
                </a:ext>
              </a:extLst>
            </p:cNvPr>
            <p:cNvSpPr>
              <a:spLocks noChangeShapeType="1"/>
            </p:cNvSpPr>
            <p:nvPr/>
          </p:nvSpPr>
          <p:spPr bwMode="auto">
            <a:xfrm flipH="1">
              <a:off x="400" y="2242"/>
              <a:ext cx="2048" cy="393"/>
            </a:xfrm>
            <a:prstGeom prst="line">
              <a:avLst/>
            </a:prstGeom>
            <a:noFill/>
            <a:ln w="38100">
              <a:solidFill>
                <a:srgbClr val="FF0000"/>
              </a:solidFill>
              <a:round/>
              <a:headEnd/>
              <a:tailEnd type="triangle" w="med" len="med"/>
            </a:ln>
            <a:effectLst/>
          </p:spPr>
          <p:txBody>
            <a:bodyPr/>
            <a:lstStyle/>
            <a:p>
              <a:endParaRPr lang="en-US">
                <a:latin typeface="AUdimat" pitchFamily="2" charset="0"/>
              </a:endParaRPr>
            </a:p>
          </p:txBody>
        </p:sp>
        <p:sp>
          <p:nvSpPr>
            <p:cNvPr id="42" name="Text Box 53">
              <a:extLst>
                <a:ext uri="{FF2B5EF4-FFF2-40B4-BE49-F238E27FC236}">
                  <a16:creationId xmlns:a16="http://schemas.microsoft.com/office/drawing/2014/main" id="{EEF1CF29-D58E-9F41-76C8-80735077A01D}"/>
                </a:ext>
              </a:extLst>
            </p:cNvPr>
            <p:cNvSpPr txBox="1">
              <a:spLocks noChangeArrowheads="1"/>
            </p:cNvSpPr>
            <p:nvPr/>
          </p:nvSpPr>
          <p:spPr bwMode="auto">
            <a:xfrm>
              <a:off x="2876" y="2880"/>
              <a:ext cx="402" cy="233"/>
            </a:xfrm>
            <a:prstGeom prst="rect">
              <a:avLst/>
            </a:prstGeom>
            <a:noFill/>
            <a:ln w="9525">
              <a:noFill/>
              <a:miter lim="800000"/>
              <a:headEnd/>
              <a:tailEnd/>
            </a:ln>
            <a:effectLst/>
          </p:spPr>
          <p:txBody>
            <a:bodyPr wrap="none">
              <a:spAutoFit/>
            </a:bodyPr>
            <a:lstStyle/>
            <a:p>
              <a:r>
                <a:rPr lang="en-US">
                  <a:solidFill>
                    <a:srgbClr val="FF0000"/>
                  </a:solidFill>
                  <a:latin typeface="AUdimat" pitchFamily="2" charset="0"/>
                </a:rPr>
                <a:t>ROB7</a:t>
              </a:r>
            </a:p>
          </p:txBody>
        </p:sp>
      </p:grpSp>
      <p:grpSp>
        <p:nvGrpSpPr>
          <p:cNvPr id="43" name="Group 58">
            <a:extLst>
              <a:ext uri="{FF2B5EF4-FFF2-40B4-BE49-F238E27FC236}">
                <a16:creationId xmlns:a16="http://schemas.microsoft.com/office/drawing/2014/main" id="{1787EFB0-7E21-0765-BC92-DD8E747BCAA4}"/>
              </a:ext>
            </a:extLst>
          </p:cNvPr>
          <p:cNvGrpSpPr>
            <a:grpSpLocks/>
          </p:cNvGrpSpPr>
          <p:nvPr/>
        </p:nvGrpSpPr>
        <p:grpSpPr bwMode="auto">
          <a:xfrm>
            <a:off x="1219200" y="1371600"/>
            <a:ext cx="2924175" cy="3036888"/>
            <a:chOff x="768" y="1186"/>
            <a:chExt cx="1842" cy="1913"/>
          </a:xfrm>
        </p:grpSpPr>
        <p:sp>
          <p:nvSpPr>
            <p:cNvPr id="44" name="Line 51">
              <a:extLst>
                <a:ext uri="{FF2B5EF4-FFF2-40B4-BE49-F238E27FC236}">
                  <a16:creationId xmlns:a16="http://schemas.microsoft.com/office/drawing/2014/main" id="{E3D228D3-8871-67CC-25D3-C6EF04F06A3A}"/>
                </a:ext>
              </a:extLst>
            </p:cNvPr>
            <p:cNvSpPr>
              <a:spLocks noChangeShapeType="1"/>
            </p:cNvSpPr>
            <p:nvPr/>
          </p:nvSpPr>
          <p:spPr bwMode="auto">
            <a:xfrm flipH="1" flipV="1">
              <a:off x="768" y="1186"/>
              <a:ext cx="1728" cy="141"/>
            </a:xfrm>
            <a:prstGeom prst="line">
              <a:avLst/>
            </a:prstGeom>
            <a:noFill/>
            <a:ln w="38100">
              <a:solidFill>
                <a:srgbClr val="FF6600"/>
              </a:solidFill>
              <a:round/>
              <a:headEnd/>
              <a:tailEnd type="triangle" w="med" len="med"/>
            </a:ln>
            <a:effectLst/>
          </p:spPr>
          <p:txBody>
            <a:bodyPr/>
            <a:lstStyle/>
            <a:p>
              <a:endParaRPr lang="en-US">
                <a:latin typeface="AUdimat" pitchFamily="2" charset="0"/>
              </a:endParaRPr>
            </a:p>
          </p:txBody>
        </p:sp>
        <p:sp>
          <p:nvSpPr>
            <p:cNvPr id="45" name="Text Box 54">
              <a:extLst>
                <a:ext uri="{FF2B5EF4-FFF2-40B4-BE49-F238E27FC236}">
                  <a16:creationId xmlns:a16="http://schemas.microsoft.com/office/drawing/2014/main" id="{26FEEFB5-3EDE-B973-104F-905364B160A1}"/>
                </a:ext>
              </a:extLst>
            </p:cNvPr>
            <p:cNvSpPr txBox="1">
              <a:spLocks noChangeArrowheads="1"/>
            </p:cNvSpPr>
            <p:nvPr/>
          </p:nvSpPr>
          <p:spPr bwMode="auto">
            <a:xfrm>
              <a:off x="2204" y="2866"/>
              <a:ext cx="406" cy="233"/>
            </a:xfrm>
            <a:prstGeom prst="rect">
              <a:avLst/>
            </a:prstGeom>
            <a:noFill/>
            <a:ln w="9525">
              <a:noFill/>
              <a:miter lim="800000"/>
              <a:headEnd/>
              <a:tailEnd/>
            </a:ln>
            <a:effectLst/>
          </p:spPr>
          <p:txBody>
            <a:bodyPr wrap="none">
              <a:spAutoFit/>
            </a:bodyPr>
            <a:lstStyle/>
            <a:p>
              <a:r>
                <a:rPr lang="en-US">
                  <a:solidFill>
                    <a:srgbClr val="FF9933"/>
                  </a:solidFill>
                  <a:latin typeface="AUdimat" pitchFamily="2" charset="0"/>
                </a:rPr>
                <a:t>ROB4</a:t>
              </a:r>
            </a:p>
          </p:txBody>
        </p:sp>
      </p:grpSp>
    </p:spTree>
    <p:extLst>
      <p:ext uri="{BB962C8B-B14F-4D97-AF65-F5344CB8AC3E}">
        <p14:creationId xmlns:p14="http://schemas.microsoft.com/office/powerpoint/2010/main" val="354655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B6F33-E9F1-67BE-2BAF-1FDC28B7745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AC6F0B-FBB9-6039-30D6-A4CF16FE4DCD}"/>
              </a:ext>
            </a:extLst>
          </p:cNvPr>
          <p:cNvSpPr>
            <a:spLocks noGrp="1"/>
          </p:cNvSpPr>
          <p:nvPr>
            <p:ph type="sldNum" sz="quarter" idx="19"/>
          </p:nvPr>
        </p:nvSpPr>
        <p:spPr/>
        <p:txBody>
          <a:bodyPr/>
          <a:lstStyle/>
          <a:p>
            <a:fld id="{B6238B5B-F19C-E947-A0BC-87BD7983F871}" type="slidenum">
              <a:rPr lang="en-US" smtClean="0"/>
              <a:pPr/>
              <a:t>39</a:t>
            </a:fld>
            <a:endParaRPr lang="en-US" dirty="0"/>
          </a:p>
        </p:txBody>
      </p:sp>
      <p:sp>
        <p:nvSpPr>
          <p:cNvPr id="2" name="Title 4">
            <a:extLst>
              <a:ext uri="{FF2B5EF4-FFF2-40B4-BE49-F238E27FC236}">
                <a16:creationId xmlns:a16="http://schemas.microsoft.com/office/drawing/2014/main" id="{D93874DF-4D77-E32D-DC28-54387C5F1D2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Committing &gt;1 IPC</a:t>
            </a:r>
          </a:p>
        </p:txBody>
      </p:sp>
      <p:sp>
        <p:nvSpPr>
          <p:cNvPr id="5" name="Text Placeholder 1">
            <a:extLst>
              <a:ext uri="{FF2B5EF4-FFF2-40B4-BE49-F238E27FC236}">
                <a16:creationId xmlns:a16="http://schemas.microsoft.com/office/drawing/2014/main" id="{5CA6A863-F4C7-0D72-795A-EEB53615A0BD}"/>
              </a:ext>
            </a:extLst>
          </p:cNvPr>
          <p:cNvSpPr txBox="1">
            <a:spLocks/>
          </p:cNvSpPr>
          <p:nvPr/>
        </p:nvSpPr>
        <p:spPr>
          <a:xfrm>
            <a:off x="640078" y="1000549"/>
            <a:ext cx="7772400" cy="121674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Must be able to write-back multiple results from ROB </a:t>
            </a:r>
            <a:r>
              <a:rPr lang="en-US" sz="2000" dirty="0">
                <a:sym typeface="Wingdings" pitchFamily="2" charset="2"/>
              </a:rPr>
              <a:t> ARF (or memory for stores)</a:t>
            </a:r>
          </a:p>
          <a:p>
            <a:pPr lvl="1"/>
            <a:r>
              <a:rPr lang="en-US" sz="1800" dirty="0"/>
              <a:t>ROB needs extra read ports</a:t>
            </a:r>
          </a:p>
          <a:p>
            <a:pPr lvl="1"/>
            <a:r>
              <a:rPr lang="en-US" sz="1800" dirty="0"/>
              <a:t>ARF needs extra write ports</a:t>
            </a:r>
          </a:p>
        </p:txBody>
      </p:sp>
    </p:spTree>
    <p:extLst>
      <p:ext uri="{BB962C8B-B14F-4D97-AF65-F5344CB8AC3E}">
        <p14:creationId xmlns:p14="http://schemas.microsoft.com/office/powerpoint/2010/main" val="398093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5999D-D578-5D9F-BDD1-3A71F92D0EE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7F1AC6-339C-91DA-B3EE-C28FCC440A6D}"/>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2" name="Title 4">
            <a:extLst>
              <a:ext uri="{FF2B5EF4-FFF2-40B4-BE49-F238E27FC236}">
                <a16:creationId xmlns:a16="http://schemas.microsoft.com/office/drawing/2014/main" id="{0FA42795-AC0F-4723-4079-1A13E59EB06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Out of Order Execution</a:t>
            </a:r>
          </a:p>
        </p:txBody>
      </p:sp>
      <p:sp>
        <p:nvSpPr>
          <p:cNvPr id="5" name="Text Placeholder 1">
            <a:extLst>
              <a:ext uri="{FF2B5EF4-FFF2-40B4-BE49-F238E27FC236}">
                <a16:creationId xmlns:a16="http://schemas.microsoft.com/office/drawing/2014/main" id="{F8757C12-51FF-F468-0264-1FD7E181126E}"/>
              </a:ext>
            </a:extLst>
          </p:cNvPr>
          <p:cNvSpPr txBox="1">
            <a:spLocks/>
          </p:cNvSpPr>
          <p:nvPr/>
        </p:nvSpPr>
        <p:spPr>
          <a:xfrm>
            <a:off x="640077" y="1000549"/>
            <a:ext cx="8157755" cy="135421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OoO</a:t>
            </a:r>
            <a:r>
              <a:rPr lang="en-US" sz="2400" dirty="0"/>
              <a:t> Design Challenges?</a:t>
            </a:r>
          </a:p>
          <a:p>
            <a:pPr marL="733806" lvl="1" indent="-285750"/>
            <a:r>
              <a:rPr lang="en-US" sz="2000" dirty="0"/>
              <a:t>How do we resolve data dependencies?</a:t>
            </a:r>
          </a:p>
          <a:p>
            <a:pPr marL="733806" lvl="1" indent="-285750"/>
            <a:r>
              <a:rPr lang="en-US" sz="2000" dirty="0"/>
              <a:t>How do we handle pipeline hazards?</a:t>
            </a:r>
          </a:p>
          <a:p>
            <a:pPr marL="733806" lvl="1" indent="-285750"/>
            <a:r>
              <a:rPr lang="en-US" sz="2000" dirty="0"/>
              <a:t>How do we preserve ordering for external states?</a:t>
            </a:r>
          </a:p>
        </p:txBody>
      </p:sp>
    </p:spTree>
    <p:extLst>
      <p:ext uri="{BB962C8B-B14F-4D97-AF65-F5344CB8AC3E}">
        <p14:creationId xmlns:p14="http://schemas.microsoft.com/office/powerpoint/2010/main" val="1214401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9ABE2-692C-7FF4-CA5A-2C2CA48272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2686D8-4703-E458-8A16-9D756088E8AA}"/>
              </a:ext>
            </a:extLst>
          </p:cNvPr>
          <p:cNvSpPr>
            <a:spLocks noGrp="1"/>
          </p:cNvSpPr>
          <p:nvPr>
            <p:ph type="sldNum" sz="quarter" idx="19"/>
          </p:nvPr>
        </p:nvSpPr>
        <p:spPr/>
        <p:txBody>
          <a:bodyPr/>
          <a:lstStyle/>
          <a:p>
            <a:fld id="{B6238B5B-F19C-E947-A0BC-87BD7983F871}" type="slidenum">
              <a:rPr lang="en-US" smtClean="0"/>
              <a:pPr/>
              <a:t>40</a:t>
            </a:fld>
            <a:endParaRPr lang="en-US" dirty="0"/>
          </a:p>
        </p:txBody>
      </p:sp>
      <p:sp>
        <p:nvSpPr>
          <p:cNvPr id="2" name="Title 4">
            <a:extLst>
              <a:ext uri="{FF2B5EF4-FFF2-40B4-BE49-F238E27FC236}">
                <a16:creationId xmlns:a16="http://schemas.microsoft.com/office/drawing/2014/main" id="{B138F99D-8D02-9681-D593-C8262476F05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Terminology</a:t>
            </a:r>
          </a:p>
        </p:txBody>
      </p:sp>
      <p:sp>
        <p:nvSpPr>
          <p:cNvPr id="5" name="Text Placeholder 1">
            <a:extLst>
              <a:ext uri="{FF2B5EF4-FFF2-40B4-BE49-F238E27FC236}">
                <a16:creationId xmlns:a16="http://schemas.microsoft.com/office/drawing/2014/main" id="{F9F615CE-C422-C116-9647-C006F77FC36A}"/>
              </a:ext>
            </a:extLst>
          </p:cNvPr>
          <p:cNvSpPr txBox="1">
            <a:spLocks/>
          </p:cNvSpPr>
          <p:nvPr/>
        </p:nvSpPr>
        <p:spPr>
          <a:xfrm>
            <a:off x="640078" y="1000549"/>
            <a:ext cx="7772400" cy="227754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Issue, Dispatch, Commit, etc.</a:t>
            </a:r>
          </a:p>
          <a:p>
            <a:pPr lvl="1"/>
            <a:r>
              <a:rPr lang="en-US" sz="2000" dirty="0"/>
              <a:t>Text uses terms </a:t>
            </a:r>
            <a:r>
              <a:rPr lang="en-US" sz="2000" dirty="0" err="1"/>
              <a:t>w.r.t.</a:t>
            </a:r>
            <a:r>
              <a:rPr lang="en-US" sz="2000" dirty="0"/>
              <a:t> </a:t>
            </a:r>
            <a:r>
              <a:rPr lang="en-US" sz="2000" dirty="0" err="1"/>
              <a:t>Tomasulo’s</a:t>
            </a:r>
            <a:r>
              <a:rPr lang="en-US" sz="2000" dirty="0"/>
              <a:t> algorithm</a:t>
            </a:r>
          </a:p>
          <a:p>
            <a:pPr lvl="1"/>
            <a:r>
              <a:rPr lang="en-US" sz="2000" dirty="0"/>
              <a:t>Other usage is different (many academics)</a:t>
            </a:r>
          </a:p>
          <a:p>
            <a:pPr lvl="1"/>
            <a:endParaRPr lang="en-US" sz="2000" dirty="0"/>
          </a:p>
          <a:p>
            <a:pPr lvl="1"/>
            <a:r>
              <a:rPr lang="en-US" sz="2000" dirty="0">
                <a:solidFill>
                  <a:srgbClr val="3333FF"/>
                </a:solidFill>
              </a:rPr>
              <a:t>Issue/</a:t>
            </a:r>
            <a:r>
              <a:rPr lang="en-US" sz="2000" dirty="0" err="1">
                <a:solidFill>
                  <a:srgbClr val="3333FF"/>
                </a:solidFill>
              </a:rPr>
              <a:t>Alloc</a:t>
            </a:r>
            <a:r>
              <a:rPr lang="en-US" sz="2000" dirty="0"/>
              <a:t>/</a:t>
            </a:r>
            <a:r>
              <a:rPr lang="en-US" sz="2000" dirty="0">
                <a:solidFill>
                  <a:srgbClr val="FF9933"/>
                </a:solidFill>
              </a:rPr>
              <a:t>Dispatch</a:t>
            </a:r>
          </a:p>
          <a:p>
            <a:pPr lvl="1"/>
            <a:r>
              <a:rPr lang="en-US" sz="2000" dirty="0"/>
              <a:t>Exec/</a:t>
            </a:r>
            <a:r>
              <a:rPr lang="en-US" sz="2000" dirty="0">
                <a:solidFill>
                  <a:srgbClr val="FF9933"/>
                </a:solidFill>
              </a:rPr>
              <a:t>Issue</a:t>
            </a:r>
            <a:r>
              <a:rPr lang="en-US" sz="2000" dirty="0"/>
              <a:t>/</a:t>
            </a:r>
            <a:r>
              <a:rPr lang="en-US" sz="2000" dirty="0">
                <a:solidFill>
                  <a:srgbClr val="3333FF"/>
                </a:solidFill>
              </a:rPr>
              <a:t>Dispatch</a:t>
            </a:r>
          </a:p>
          <a:p>
            <a:pPr lvl="1"/>
            <a:r>
              <a:rPr lang="en-US" sz="2000" dirty="0">
                <a:gradFill flip="none" rotWithShape="1">
                  <a:gsLst>
                    <a:gs pos="0">
                      <a:srgbClr val="3333FF"/>
                    </a:gs>
                    <a:gs pos="30000">
                      <a:srgbClr val="66008F"/>
                    </a:gs>
                    <a:gs pos="64999">
                      <a:srgbClr val="BA0066"/>
                    </a:gs>
                    <a:gs pos="89999">
                      <a:srgbClr val="FF0000"/>
                    </a:gs>
                    <a:gs pos="100000">
                      <a:srgbClr val="FF8200"/>
                    </a:gs>
                  </a:gsLst>
                  <a:lin ang="0" scaled="0"/>
                  <a:tileRect/>
                </a:gradFill>
              </a:rPr>
              <a:t>Commit</a:t>
            </a:r>
            <a:r>
              <a:rPr lang="en-US" sz="2000" dirty="0"/>
              <a:t>/Complete/Retire/Graduate</a:t>
            </a:r>
            <a:endParaRPr lang="en-US" sz="2800" dirty="0"/>
          </a:p>
        </p:txBody>
      </p:sp>
      <p:sp>
        <p:nvSpPr>
          <p:cNvPr id="3" name="Text Box 4">
            <a:extLst>
              <a:ext uri="{FF2B5EF4-FFF2-40B4-BE49-F238E27FC236}">
                <a16:creationId xmlns:a16="http://schemas.microsoft.com/office/drawing/2014/main" id="{CA5640E1-6B48-635D-B487-67968532052D}"/>
              </a:ext>
            </a:extLst>
          </p:cNvPr>
          <p:cNvSpPr txBox="1">
            <a:spLocks noChangeArrowheads="1"/>
          </p:cNvSpPr>
          <p:nvPr/>
        </p:nvSpPr>
        <p:spPr bwMode="auto">
          <a:xfrm>
            <a:off x="1821457" y="3557472"/>
            <a:ext cx="2327881" cy="369332"/>
          </a:xfrm>
          <a:prstGeom prst="rect">
            <a:avLst/>
          </a:prstGeom>
          <a:noFill/>
          <a:ln w="9525">
            <a:noFill/>
            <a:miter lim="800000"/>
            <a:headEnd/>
            <a:tailEnd/>
          </a:ln>
          <a:effectLst/>
        </p:spPr>
        <p:txBody>
          <a:bodyPr wrap="none">
            <a:spAutoFit/>
          </a:bodyPr>
          <a:lstStyle/>
          <a:p>
            <a:r>
              <a:rPr lang="en-US" dirty="0">
                <a:solidFill>
                  <a:srgbClr val="3333FF"/>
                </a:solidFill>
                <a:latin typeface="+mj-lt"/>
              </a:rPr>
              <a:t>Blue: Intel’s convention</a:t>
            </a:r>
          </a:p>
        </p:txBody>
      </p:sp>
      <p:sp>
        <p:nvSpPr>
          <p:cNvPr id="6" name="Text Box 5">
            <a:extLst>
              <a:ext uri="{FF2B5EF4-FFF2-40B4-BE49-F238E27FC236}">
                <a16:creationId xmlns:a16="http://schemas.microsoft.com/office/drawing/2014/main" id="{0C360709-4EC6-7863-E3AC-0E7B3166540B}"/>
              </a:ext>
            </a:extLst>
          </p:cNvPr>
          <p:cNvSpPr txBox="1">
            <a:spLocks noChangeArrowheads="1"/>
          </p:cNvSpPr>
          <p:nvPr/>
        </p:nvSpPr>
        <p:spPr bwMode="auto">
          <a:xfrm>
            <a:off x="4871231" y="3553747"/>
            <a:ext cx="2451312" cy="369332"/>
          </a:xfrm>
          <a:prstGeom prst="rect">
            <a:avLst/>
          </a:prstGeom>
          <a:noFill/>
          <a:ln w="9525">
            <a:noFill/>
            <a:miter lim="800000"/>
            <a:headEnd/>
            <a:tailEnd/>
          </a:ln>
          <a:effectLst/>
        </p:spPr>
        <p:txBody>
          <a:bodyPr wrap="none">
            <a:spAutoFit/>
          </a:bodyPr>
          <a:lstStyle/>
          <a:p>
            <a:r>
              <a:rPr lang="en-US" dirty="0">
                <a:solidFill>
                  <a:srgbClr val="FF9933"/>
                </a:solidFill>
                <a:latin typeface="+mj-lt"/>
              </a:rPr>
              <a:t>Orange: some academics</a:t>
            </a:r>
          </a:p>
        </p:txBody>
      </p:sp>
    </p:spTree>
    <p:extLst>
      <p:ext uri="{BB962C8B-B14F-4D97-AF65-F5344CB8AC3E}">
        <p14:creationId xmlns:p14="http://schemas.microsoft.com/office/powerpoint/2010/main" val="1764508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F49F7-C45A-4763-77D0-B379F441456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D15187-895C-2597-CD29-204E28283618}"/>
              </a:ext>
            </a:extLst>
          </p:cNvPr>
          <p:cNvSpPr>
            <a:spLocks noGrp="1"/>
          </p:cNvSpPr>
          <p:nvPr>
            <p:ph type="sldNum" sz="quarter" idx="19"/>
          </p:nvPr>
        </p:nvSpPr>
        <p:spPr/>
        <p:txBody>
          <a:bodyPr/>
          <a:lstStyle/>
          <a:p>
            <a:fld id="{B6238B5B-F19C-E947-A0BC-87BD7983F871}" type="slidenum">
              <a:rPr lang="en-US" smtClean="0"/>
              <a:pPr/>
              <a:t>41</a:t>
            </a:fld>
            <a:endParaRPr lang="en-US" dirty="0"/>
          </a:p>
        </p:txBody>
      </p:sp>
      <p:sp>
        <p:nvSpPr>
          <p:cNvPr id="2" name="Title 4">
            <a:extLst>
              <a:ext uri="{FF2B5EF4-FFF2-40B4-BE49-F238E27FC236}">
                <a16:creationId xmlns:a16="http://schemas.microsoft.com/office/drawing/2014/main" id="{7E1D04D9-3870-EFA2-3666-ACA7E3A807A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Register Renaming Architectures</a:t>
            </a:r>
          </a:p>
        </p:txBody>
      </p:sp>
      <p:sp>
        <p:nvSpPr>
          <p:cNvPr id="3" name="Footer Placeholder 2">
            <a:extLst>
              <a:ext uri="{FF2B5EF4-FFF2-40B4-BE49-F238E27FC236}">
                <a16:creationId xmlns:a16="http://schemas.microsoft.com/office/drawing/2014/main" id="{515D32E5-5ED1-0B2D-86C2-A52FFBB4BBB2}"/>
              </a:ext>
            </a:extLst>
          </p:cNvPr>
          <p:cNvSpPr txBox="1">
            <a:spLocks/>
          </p:cNvSpPr>
          <p:nvPr/>
        </p:nvSpPr>
        <p:spPr>
          <a:xfrm>
            <a:off x="1611313" y="5804684"/>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6" name="Rectangle 4">
            <a:extLst>
              <a:ext uri="{FF2B5EF4-FFF2-40B4-BE49-F238E27FC236}">
                <a16:creationId xmlns:a16="http://schemas.microsoft.com/office/drawing/2014/main" id="{1CBED9F4-9242-AB17-8B1C-E3962A37A759}"/>
              </a:ext>
            </a:extLst>
          </p:cNvPr>
          <p:cNvSpPr>
            <a:spLocks noChangeArrowheads="1"/>
          </p:cNvSpPr>
          <p:nvPr/>
        </p:nvSpPr>
        <p:spPr bwMode="auto">
          <a:xfrm>
            <a:off x="1752600" y="940584"/>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ARF</a:t>
            </a:r>
          </a:p>
        </p:txBody>
      </p:sp>
      <p:sp>
        <p:nvSpPr>
          <p:cNvPr id="7" name="Rectangle 5">
            <a:extLst>
              <a:ext uri="{FF2B5EF4-FFF2-40B4-BE49-F238E27FC236}">
                <a16:creationId xmlns:a16="http://schemas.microsoft.com/office/drawing/2014/main" id="{47F89922-2BC3-2923-E11B-0920CDCF2B4D}"/>
              </a:ext>
            </a:extLst>
          </p:cNvPr>
          <p:cNvSpPr>
            <a:spLocks noChangeArrowheads="1"/>
          </p:cNvSpPr>
          <p:nvPr/>
        </p:nvSpPr>
        <p:spPr bwMode="auto">
          <a:xfrm>
            <a:off x="1752600" y="1092984"/>
            <a:ext cx="762000" cy="152400"/>
          </a:xfrm>
          <a:prstGeom prst="rect">
            <a:avLst/>
          </a:prstGeom>
          <a:solidFill>
            <a:srgbClr val="99CC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mn-lt"/>
              </a:rPr>
              <a:t>R3</a:t>
            </a:r>
          </a:p>
        </p:txBody>
      </p:sp>
      <p:sp>
        <p:nvSpPr>
          <p:cNvPr id="8" name="Rectangle 6">
            <a:extLst>
              <a:ext uri="{FF2B5EF4-FFF2-40B4-BE49-F238E27FC236}">
                <a16:creationId xmlns:a16="http://schemas.microsoft.com/office/drawing/2014/main" id="{F9BB27BD-E5AC-82DF-1CBC-734AA254BCDF}"/>
              </a:ext>
            </a:extLst>
          </p:cNvPr>
          <p:cNvSpPr>
            <a:spLocks noChangeArrowheads="1"/>
          </p:cNvSpPr>
          <p:nvPr/>
        </p:nvSpPr>
        <p:spPr bwMode="auto">
          <a:xfrm>
            <a:off x="228600" y="1931184"/>
            <a:ext cx="762000" cy="9144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RAT</a:t>
            </a:r>
          </a:p>
        </p:txBody>
      </p:sp>
      <p:sp>
        <p:nvSpPr>
          <p:cNvPr id="9" name="Rectangle 7">
            <a:extLst>
              <a:ext uri="{FF2B5EF4-FFF2-40B4-BE49-F238E27FC236}">
                <a16:creationId xmlns:a16="http://schemas.microsoft.com/office/drawing/2014/main" id="{9AD0921B-5834-9AC0-713F-EC5A9B18976B}"/>
              </a:ext>
            </a:extLst>
          </p:cNvPr>
          <p:cNvSpPr>
            <a:spLocks noChangeArrowheads="1"/>
          </p:cNvSpPr>
          <p:nvPr/>
        </p:nvSpPr>
        <p:spPr bwMode="auto">
          <a:xfrm>
            <a:off x="228600" y="2083584"/>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R3</a:t>
            </a:r>
          </a:p>
        </p:txBody>
      </p:sp>
      <p:cxnSp>
        <p:nvCxnSpPr>
          <p:cNvPr id="10" name="AutoShape 10">
            <a:extLst>
              <a:ext uri="{FF2B5EF4-FFF2-40B4-BE49-F238E27FC236}">
                <a16:creationId xmlns:a16="http://schemas.microsoft.com/office/drawing/2014/main" id="{8D7BC130-F8F9-CCCD-B702-54D486D4F64F}"/>
              </a:ext>
            </a:extLst>
          </p:cNvPr>
          <p:cNvCxnSpPr>
            <a:cxnSpLocks noChangeShapeType="1"/>
            <a:stCxn id="13" idx="3"/>
            <a:endCxn id="12" idx="1"/>
          </p:cNvCxnSpPr>
          <p:nvPr/>
        </p:nvCxnSpPr>
        <p:spPr bwMode="auto">
          <a:xfrm>
            <a:off x="990600" y="2464584"/>
            <a:ext cx="762000" cy="342900"/>
          </a:xfrm>
          <a:prstGeom prst="curvedConnector3">
            <a:avLst>
              <a:gd name="adj1" fmla="val 50000"/>
            </a:avLst>
          </a:prstGeom>
          <a:noFill/>
          <a:ln w="9525">
            <a:solidFill>
              <a:schemeClr val="tx1"/>
            </a:solidFill>
            <a:round/>
            <a:headEnd/>
            <a:tailEnd type="triangle" w="med" len="med"/>
          </a:ln>
          <a:effectLst/>
        </p:spPr>
      </p:cxnSp>
      <p:cxnSp>
        <p:nvCxnSpPr>
          <p:cNvPr id="11" name="AutoShape 15">
            <a:extLst>
              <a:ext uri="{FF2B5EF4-FFF2-40B4-BE49-F238E27FC236}">
                <a16:creationId xmlns:a16="http://schemas.microsoft.com/office/drawing/2014/main" id="{026A06A5-4ADC-A563-F6EB-969492814951}"/>
              </a:ext>
            </a:extLst>
          </p:cNvPr>
          <p:cNvCxnSpPr>
            <a:cxnSpLocks noChangeShapeType="1"/>
          </p:cNvCxnSpPr>
          <p:nvPr/>
        </p:nvCxnSpPr>
        <p:spPr bwMode="auto">
          <a:xfrm rot="5400000" flipH="1" flipV="1">
            <a:off x="914400" y="1245384"/>
            <a:ext cx="914400" cy="762000"/>
          </a:xfrm>
          <a:prstGeom prst="curvedConnector3">
            <a:avLst>
              <a:gd name="adj1" fmla="val 50000"/>
            </a:avLst>
          </a:prstGeom>
          <a:noFill/>
          <a:ln w="9525">
            <a:solidFill>
              <a:schemeClr val="tx1"/>
            </a:solidFill>
            <a:round/>
            <a:headEnd/>
            <a:tailEnd type="triangle" w="med" len="med"/>
          </a:ln>
          <a:effectLst/>
        </p:spPr>
      </p:cxnSp>
      <p:sp>
        <p:nvSpPr>
          <p:cNvPr id="12" name="Rectangle 8">
            <a:extLst>
              <a:ext uri="{FF2B5EF4-FFF2-40B4-BE49-F238E27FC236}">
                <a16:creationId xmlns:a16="http://schemas.microsoft.com/office/drawing/2014/main" id="{9219D0C4-AC6A-E864-4996-F391344A85A2}"/>
              </a:ext>
            </a:extLst>
          </p:cNvPr>
          <p:cNvSpPr>
            <a:spLocks noChangeArrowheads="1"/>
          </p:cNvSpPr>
          <p:nvPr/>
        </p:nvSpPr>
        <p:spPr bwMode="auto">
          <a:xfrm>
            <a:off x="1752600" y="2312184"/>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mn-lt"/>
              </a:rPr>
              <a:t>ROB</a:t>
            </a:r>
          </a:p>
        </p:txBody>
      </p:sp>
      <p:sp>
        <p:nvSpPr>
          <p:cNvPr id="13" name="Rectangle 7">
            <a:extLst>
              <a:ext uri="{FF2B5EF4-FFF2-40B4-BE49-F238E27FC236}">
                <a16:creationId xmlns:a16="http://schemas.microsoft.com/office/drawing/2014/main" id="{0927B6CA-A58E-6943-E0D0-1FA4F750F5DA}"/>
              </a:ext>
            </a:extLst>
          </p:cNvPr>
          <p:cNvSpPr>
            <a:spLocks noChangeArrowheads="1"/>
          </p:cNvSpPr>
          <p:nvPr/>
        </p:nvSpPr>
        <p:spPr bwMode="auto">
          <a:xfrm>
            <a:off x="228600" y="2388384"/>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ROB 10</a:t>
            </a:r>
          </a:p>
        </p:txBody>
      </p:sp>
      <p:sp>
        <p:nvSpPr>
          <p:cNvPr id="14" name="Rectangle 4">
            <a:extLst>
              <a:ext uri="{FF2B5EF4-FFF2-40B4-BE49-F238E27FC236}">
                <a16:creationId xmlns:a16="http://schemas.microsoft.com/office/drawing/2014/main" id="{684CC358-A4EF-3454-2557-B6C4D2B4997D}"/>
              </a:ext>
            </a:extLst>
          </p:cNvPr>
          <p:cNvSpPr>
            <a:spLocks noChangeArrowheads="1"/>
          </p:cNvSpPr>
          <p:nvPr/>
        </p:nvSpPr>
        <p:spPr bwMode="auto">
          <a:xfrm>
            <a:off x="4572000" y="864384"/>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ARF</a:t>
            </a:r>
          </a:p>
        </p:txBody>
      </p:sp>
      <p:sp>
        <p:nvSpPr>
          <p:cNvPr id="15" name="Rectangle 5">
            <a:extLst>
              <a:ext uri="{FF2B5EF4-FFF2-40B4-BE49-F238E27FC236}">
                <a16:creationId xmlns:a16="http://schemas.microsoft.com/office/drawing/2014/main" id="{26A933D8-724E-D562-C369-5BBF9EDDC67A}"/>
              </a:ext>
            </a:extLst>
          </p:cNvPr>
          <p:cNvSpPr>
            <a:spLocks noChangeArrowheads="1"/>
          </p:cNvSpPr>
          <p:nvPr/>
        </p:nvSpPr>
        <p:spPr bwMode="auto">
          <a:xfrm>
            <a:off x="4572000" y="1016784"/>
            <a:ext cx="762000" cy="152400"/>
          </a:xfrm>
          <a:prstGeom prst="rect">
            <a:avLst/>
          </a:prstGeom>
          <a:solidFill>
            <a:srgbClr val="99CC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R3</a:t>
            </a:r>
          </a:p>
        </p:txBody>
      </p:sp>
      <p:sp>
        <p:nvSpPr>
          <p:cNvPr id="16" name="Rectangle 6">
            <a:extLst>
              <a:ext uri="{FF2B5EF4-FFF2-40B4-BE49-F238E27FC236}">
                <a16:creationId xmlns:a16="http://schemas.microsoft.com/office/drawing/2014/main" id="{F39A183B-53CC-30F1-1CC7-D7D792031BEE}"/>
              </a:ext>
            </a:extLst>
          </p:cNvPr>
          <p:cNvSpPr>
            <a:spLocks noChangeArrowheads="1"/>
          </p:cNvSpPr>
          <p:nvPr/>
        </p:nvSpPr>
        <p:spPr bwMode="auto">
          <a:xfrm>
            <a:off x="3048000" y="1854984"/>
            <a:ext cx="762000" cy="9144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RAT</a:t>
            </a:r>
          </a:p>
        </p:txBody>
      </p:sp>
      <p:sp>
        <p:nvSpPr>
          <p:cNvPr id="17" name="Rectangle 7">
            <a:extLst>
              <a:ext uri="{FF2B5EF4-FFF2-40B4-BE49-F238E27FC236}">
                <a16:creationId xmlns:a16="http://schemas.microsoft.com/office/drawing/2014/main" id="{F3062ABE-8E28-03B2-58C8-F11ED373C51C}"/>
              </a:ext>
            </a:extLst>
          </p:cNvPr>
          <p:cNvSpPr>
            <a:spLocks noChangeArrowheads="1"/>
          </p:cNvSpPr>
          <p:nvPr/>
        </p:nvSpPr>
        <p:spPr bwMode="auto">
          <a:xfrm>
            <a:off x="3048000" y="2007384"/>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R3</a:t>
            </a:r>
          </a:p>
        </p:txBody>
      </p:sp>
      <p:cxnSp>
        <p:nvCxnSpPr>
          <p:cNvPr id="18" name="AutoShape 10">
            <a:extLst>
              <a:ext uri="{FF2B5EF4-FFF2-40B4-BE49-F238E27FC236}">
                <a16:creationId xmlns:a16="http://schemas.microsoft.com/office/drawing/2014/main" id="{3DB73B8F-F543-A466-8DDA-9155771358D4}"/>
              </a:ext>
            </a:extLst>
          </p:cNvPr>
          <p:cNvCxnSpPr>
            <a:cxnSpLocks noChangeShapeType="1"/>
          </p:cNvCxnSpPr>
          <p:nvPr/>
        </p:nvCxnSpPr>
        <p:spPr bwMode="auto">
          <a:xfrm>
            <a:off x="3810000" y="2388384"/>
            <a:ext cx="762000" cy="1588"/>
          </a:xfrm>
          <a:prstGeom prst="curvedConnector3">
            <a:avLst>
              <a:gd name="adj1" fmla="val 50000"/>
            </a:avLst>
          </a:prstGeom>
          <a:noFill/>
          <a:ln w="9525">
            <a:solidFill>
              <a:schemeClr val="tx1"/>
            </a:solidFill>
            <a:round/>
            <a:headEnd/>
            <a:tailEnd type="triangle" w="med" len="med"/>
          </a:ln>
          <a:effectLst/>
        </p:spPr>
      </p:cxnSp>
      <p:cxnSp>
        <p:nvCxnSpPr>
          <p:cNvPr id="19" name="AutoShape 15">
            <a:extLst>
              <a:ext uri="{FF2B5EF4-FFF2-40B4-BE49-F238E27FC236}">
                <a16:creationId xmlns:a16="http://schemas.microsoft.com/office/drawing/2014/main" id="{6B1BB53A-F70A-9769-7218-06E001FDB4FA}"/>
              </a:ext>
            </a:extLst>
          </p:cNvPr>
          <p:cNvCxnSpPr>
            <a:cxnSpLocks noChangeShapeType="1"/>
          </p:cNvCxnSpPr>
          <p:nvPr/>
        </p:nvCxnSpPr>
        <p:spPr bwMode="auto">
          <a:xfrm rot="5400000" flipH="1" flipV="1">
            <a:off x="3733800" y="1169184"/>
            <a:ext cx="914400" cy="762000"/>
          </a:xfrm>
          <a:prstGeom prst="curvedConnector3">
            <a:avLst>
              <a:gd name="adj1" fmla="val 50000"/>
            </a:avLst>
          </a:prstGeom>
          <a:noFill/>
          <a:ln w="9525">
            <a:solidFill>
              <a:schemeClr val="tx1"/>
            </a:solidFill>
            <a:round/>
            <a:headEnd/>
            <a:tailEnd type="triangle" w="med" len="med"/>
          </a:ln>
          <a:effectLst/>
        </p:spPr>
      </p:cxnSp>
      <p:sp>
        <p:nvSpPr>
          <p:cNvPr id="20" name="Rectangle 8">
            <a:extLst>
              <a:ext uri="{FF2B5EF4-FFF2-40B4-BE49-F238E27FC236}">
                <a16:creationId xmlns:a16="http://schemas.microsoft.com/office/drawing/2014/main" id="{E0939221-F409-1EF5-07C3-29179637218D}"/>
              </a:ext>
            </a:extLst>
          </p:cNvPr>
          <p:cNvSpPr>
            <a:spLocks noChangeArrowheads="1"/>
          </p:cNvSpPr>
          <p:nvPr/>
        </p:nvSpPr>
        <p:spPr bwMode="auto">
          <a:xfrm>
            <a:off x="4572000" y="2235984"/>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mn-lt"/>
              </a:rPr>
              <a:t>PRF</a:t>
            </a:r>
          </a:p>
        </p:txBody>
      </p:sp>
      <p:sp>
        <p:nvSpPr>
          <p:cNvPr id="21" name="Rectangle 7">
            <a:extLst>
              <a:ext uri="{FF2B5EF4-FFF2-40B4-BE49-F238E27FC236}">
                <a16:creationId xmlns:a16="http://schemas.microsoft.com/office/drawing/2014/main" id="{3D53E879-DE47-B0A8-FFF3-0B6ADF77576B}"/>
              </a:ext>
            </a:extLst>
          </p:cNvPr>
          <p:cNvSpPr>
            <a:spLocks noChangeArrowheads="1"/>
          </p:cNvSpPr>
          <p:nvPr/>
        </p:nvSpPr>
        <p:spPr bwMode="auto">
          <a:xfrm>
            <a:off x="3048000" y="2312184"/>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ROB10</a:t>
            </a:r>
          </a:p>
        </p:txBody>
      </p:sp>
      <p:sp>
        <p:nvSpPr>
          <p:cNvPr id="22" name="Rectangle 8">
            <a:extLst>
              <a:ext uri="{FF2B5EF4-FFF2-40B4-BE49-F238E27FC236}">
                <a16:creationId xmlns:a16="http://schemas.microsoft.com/office/drawing/2014/main" id="{14415526-1470-2189-7D7C-0672C27B59D2}"/>
              </a:ext>
            </a:extLst>
          </p:cNvPr>
          <p:cNvSpPr>
            <a:spLocks noChangeArrowheads="1"/>
          </p:cNvSpPr>
          <p:nvPr/>
        </p:nvSpPr>
        <p:spPr bwMode="auto">
          <a:xfrm>
            <a:off x="4572000" y="3683784"/>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mn-lt"/>
              </a:rPr>
              <a:t>ROB</a:t>
            </a:r>
          </a:p>
        </p:txBody>
      </p:sp>
      <p:sp>
        <p:nvSpPr>
          <p:cNvPr id="23" name="Right Bracket 22">
            <a:extLst>
              <a:ext uri="{FF2B5EF4-FFF2-40B4-BE49-F238E27FC236}">
                <a16:creationId xmlns:a16="http://schemas.microsoft.com/office/drawing/2014/main" id="{A135C3A2-E2EF-3E1B-6524-A3DA85222E21}"/>
              </a:ext>
            </a:extLst>
          </p:cNvPr>
          <p:cNvSpPr/>
          <p:nvPr/>
        </p:nvSpPr>
        <p:spPr>
          <a:xfrm>
            <a:off x="5334000" y="2388384"/>
            <a:ext cx="609600" cy="1676400"/>
          </a:xfrm>
          <a:prstGeom prst="rightBracket">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4">
            <a:extLst>
              <a:ext uri="{FF2B5EF4-FFF2-40B4-BE49-F238E27FC236}">
                <a16:creationId xmlns:a16="http://schemas.microsoft.com/office/drawing/2014/main" id="{03EAC121-B64E-5CBA-19F6-EE4F9ADE6259}"/>
              </a:ext>
            </a:extLst>
          </p:cNvPr>
          <p:cNvSpPr>
            <a:spLocks noChangeArrowheads="1"/>
          </p:cNvSpPr>
          <p:nvPr/>
        </p:nvSpPr>
        <p:spPr bwMode="auto">
          <a:xfrm>
            <a:off x="6324600" y="2616984"/>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mn-lt"/>
              </a:rPr>
              <a:t>RAT</a:t>
            </a:r>
          </a:p>
        </p:txBody>
      </p:sp>
      <p:sp>
        <p:nvSpPr>
          <p:cNvPr id="25" name="Rectangle 5">
            <a:extLst>
              <a:ext uri="{FF2B5EF4-FFF2-40B4-BE49-F238E27FC236}">
                <a16:creationId xmlns:a16="http://schemas.microsoft.com/office/drawing/2014/main" id="{0173DF15-4452-7BD7-EE0C-3E5599276FF9}"/>
              </a:ext>
            </a:extLst>
          </p:cNvPr>
          <p:cNvSpPr>
            <a:spLocks noChangeArrowheads="1"/>
          </p:cNvSpPr>
          <p:nvPr/>
        </p:nvSpPr>
        <p:spPr bwMode="auto">
          <a:xfrm>
            <a:off x="6324600" y="2845584"/>
            <a:ext cx="762000" cy="152400"/>
          </a:xfrm>
          <a:prstGeom prst="rect">
            <a:avLst/>
          </a:prstGeom>
          <a:solidFill>
            <a:srgbClr val="99CC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PR10 </a:t>
            </a:r>
          </a:p>
        </p:txBody>
      </p:sp>
      <p:sp>
        <p:nvSpPr>
          <p:cNvPr id="26" name="Rectangle 6">
            <a:extLst>
              <a:ext uri="{FF2B5EF4-FFF2-40B4-BE49-F238E27FC236}">
                <a16:creationId xmlns:a16="http://schemas.microsoft.com/office/drawing/2014/main" id="{E669F53B-958D-9AAB-1E06-8E5654ACBE96}"/>
              </a:ext>
            </a:extLst>
          </p:cNvPr>
          <p:cNvSpPr>
            <a:spLocks noChangeArrowheads="1"/>
          </p:cNvSpPr>
          <p:nvPr/>
        </p:nvSpPr>
        <p:spPr bwMode="auto">
          <a:xfrm>
            <a:off x="6324600" y="864384"/>
            <a:ext cx="762000" cy="9144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RAT</a:t>
            </a:r>
          </a:p>
        </p:txBody>
      </p:sp>
      <p:sp>
        <p:nvSpPr>
          <p:cNvPr id="27" name="Rectangle 7">
            <a:extLst>
              <a:ext uri="{FF2B5EF4-FFF2-40B4-BE49-F238E27FC236}">
                <a16:creationId xmlns:a16="http://schemas.microsoft.com/office/drawing/2014/main" id="{88EB5B89-317A-0EF0-FCE6-68134F067E57}"/>
              </a:ext>
            </a:extLst>
          </p:cNvPr>
          <p:cNvSpPr>
            <a:spLocks noChangeArrowheads="1"/>
          </p:cNvSpPr>
          <p:nvPr/>
        </p:nvSpPr>
        <p:spPr bwMode="auto">
          <a:xfrm>
            <a:off x="6324600" y="1092984"/>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PR11 </a:t>
            </a:r>
          </a:p>
        </p:txBody>
      </p:sp>
      <p:sp>
        <p:nvSpPr>
          <p:cNvPr id="28" name="Rectangle 8">
            <a:extLst>
              <a:ext uri="{FF2B5EF4-FFF2-40B4-BE49-F238E27FC236}">
                <a16:creationId xmlns:a16="http://schemas.microsoft.com/office/drawing/2014/main" id="{D61B5C9F-1972-0DDA-378F-EE8A9331D8F4}"/>
              </a:ext>
            </a:extLst>
          </p:cNvPr>
          <p:cNvSpPr>
            <a:spLocks noChangeArrowheads="1"/>
          </p:cNvSpPr>
          <p:nvPr/>
        </p:nvSpPr>
        <p:spPr bwMode="auto">
          <a:xfrm>
            <a:off x="7696200" y="1092984"/>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mn-lt"/>
              </a:rPr>
              <a:t>PRF</a:t>
            </a:r>
          </a:p>
        </p:txBody>
      </p:sp>
      <p:sp>
        <p:nvSpPr>
          <p:cNvPr id="29" name="Rectangle 7">
            <a:extLst>
              <a:ext uri="{FF2B5EF4-FFF2-40B4-BE49-F238E27FC236}">
                <a16:creationId xmlns:a16="http://schemas.microsoft.com/office/drawing/2014/main" id="{889382A9-E4AF-43BA-D963-14F78CBCE6C7}"/>
              </a:ext>
            </a:extLst>
          </p:cNvPr>
          <p:cNvSpPr>
            <a:spLocks noChangeArrowheads="1"/>
          </p:cNvSpPr>
          <p:nvPr/>
        </p:nvSpPr>
        <p:spPr bwMode="auto">
          <a:xfrm>
            <a:off x="4572000" y="2312184"/>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PR 10</a:t>
            </a:r>
          </a:p>
        </p:txBody>
      </p:sp>
      <p:sp>
        <p:nvSpPr>
          <p:cNvPr id="30" name="Rectangle 8">
            <a:extLst>
              <a:ext uri="{FF2B5EF4-FFF2-40B4-BE49-F238E27FC236}">
                <a16:creationId xmlns:a16="http://schemas.microsoft.com/office/drawing/2014/main" id="{5DD8A38B-B082-AF06-37EB-50A71AE0519C}"/>
              </a:ext>
            </a:extLst>
          </p:cNvPr>
          <p:cNvSpPr>
            <a:spLocks noChangeArrowheads="1"/>
          </p:cNvSpPr>
          <p:nvPr/>
        </p:nvSpPr>
        <p:spPr bwMode="auto">
          <a:xfrm>
            <a:off x="7696200" y="2769384"/>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mn-lt"/>
              </a:rPr>
              <a:t>ROB</a:t>
            </a:r>
          </a:p>
        </p:txBody>
      </p:sp>
      <p:sp>
        <p:nvSpPr>
          <p:cNvPr id="31" name="Right Bracket 30">
            <a:extLst>
              <a:ext uri="{FF2B5EF4-FFF2-40B4-BE49-F238E27FC236}">
                <a16:creationId xmlns:a16="http://schemas.microsoft.com/office/drawing/2014/main" id="{6643D935-08A7-0F2D-1B96-9493AD86BFD0}"/>
              </a:ext>
            </a:extLst>
          </p:cNvPr>
          <p:cNvSpPr/>
          <p:nvPr/>
        </p:nvSpPr>
        <p:spPr>
          <a:xfrm>
            <a:off x="8458200" y="1473984"/>
            <a:ext cx="228600" cy="2057400"/>
          </a:xfrm>
          <a:prstGeom prst="rightBracket">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2" name="Curved Connector 70">
            <a:extLst>
              <a:ext uri="{FF2B5EF4-FFF2-40B4-BE49-F238E27FC236}">
                <a16:creationId xmlns:a16="http://schemas.microsoft.com/office/drawing/2014/main" id="{CD398DE0-063A-6D31-B71E-0013D0A98A59}"/>
              </a:ext>
            </a:extLst>
          </p:cNvPr>
          <p:cNvCxnSpPr/>
          <p:nvPr/>
        </p:nvCxnSpPr>
        <p:spPr>
          <a:xfrm>
            <a:off x="7086600" y="1169184"/>
            <a:ext cx="609600" cy="5334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7">
            <a:extLst>
              <a:ext uri="{FF2B5EF4-FFF2-40B4-BE49-F238E27FC236}">
                <a16:creationId xmlns:a16="http://schemas.microsoft.com/office/drawing/2014/main" id="{E4D2CC93-3779-4700-A731-BE0938E9C080}"/>
              </a:ext>
            </a:extLst>
          </p:cNvPr>
          <p:cNvSpPr>
            <a:spLocks noChangeArrowheads="1"/>
          </p:cNvSpPr>
          <p:nvPr/>
        </p:nvSpPr>
        <p:spPr bwMode="auto">
          <a:xfrm>
            <a:off x="4038600" y="3988584"/>
            <a:ext cx="1295400" cy="3048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ROB10: PR 10</a:t>
            </a:r>
          </a:p>
        </p:txBody>
      </p:sp>
      <p:sp>
        <p:nvSpPr>
          <p:cNvPr id="34" name="Rectangle 7">
            <a:extLst>
              <a:ext uri="{FF2B5EF4-FFF2-40B4-BE49-F238E27FC236}">
                <a16:creationId xmlns:a16="http://schemas.microsoft.com/office/drawing/2014/main" id="{286D67A1-B5A7-A39E-E14C-191DE25ECB51}"/>
              </a:ext>
            </a:extLst>
          </p:cNvPr>
          <p:cNvSpPr>
            <a:spLocks noChangeArrowheads="1"/>
          </p:cNvSpPr>
          <p:nvPr/>
        </p:nvSpPr>
        <p:spPr bwMode="auto">
          <a:xfrm>
            <a:off x="7696200" y="1397784"/>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PR 10</a:t>
            </a:r>
          </a:p>
        </p:txBody>
      </p:sp>
      <p:sp>
        <p:nvSpPr>
          <p:cNvPr id="35" name="Rectangle 7">
            <a:extLst>
              <a:ext uri="{FF2B5EF4-FFF2-40B4-BE49-F238E27FC236}">
                <a16:creationId xmlns:a16="http://schemas.microsoft.com/office/drawing/2014/main" id="{83066EC3-1CD5-4B40-272F-51F7E96C4340}"/>
              </a:ext>
            </a:extLst>
          </p:cNvPr>
          <p:cNvSpPr>
            <a:spLocks noChangeArrowheads="1"/>
          </p:cNvSpPr>
          <p:nvPr/>
        </p:nvSpPr>
        <p:spPr bwMode="auto">
          <a:xfrm>
            <a:off x="7696200" y="1626384"/>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PR 11</a:t>
            </a:r>
          </a:p>
        </p:txBody>
      </p:sp>
      <p:sp>
        <p:nvSpPr>
          <p:cNvPr id="36" name="Rectangle 7">
            <a:extLst>
              <a:ext uri="{FF2B5EF4-FFF2-40B4-BE49-F238E27FC236}">
                <a16:creationId xmlns:a16="http://schemas.microsoft.com/office/drawing/2014/main" id="{DF4C389C-D80B-2889-8F0A-303E3AB29131}"/>
              </a:ext>
            </a:extLst>
          </p:cNvPr>
          <p:cNvSpPr>
            <a:spLocks noChangeArrowheads="1"/>
          </p:cNvSpPr>
          <p:nvPr/>
        </p:nvSpPr>
        <p:spPr bwMode="auto">
          <a:xfrm>
            <a:off x="7696200" y="3455184"/>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PR 10</a:t>
            </a:r>
          </a:p>
        </p:txBody>
      </p:sp>
      <p:cxnSp>
        <p:nvCxnSpPr>
          <p:cNvPr id="37" name="Curved Connector 84">
            <a:extLst>
              <a:ext uri="{FF2B5EF4-FFF2-40B4-BE49-F238E27FC236}">
                <a16:creationId xmlns:a16="http://schemas.microsoft.com/office/drawing/2014/main" id="{10EA398E-EA87-415B-3124-E03A94A92369}"/>
              </a:ext>
            </a:extLst>
          </p:cNvPr>
          <p:cNvCxnSpPr/>
          <p:nvPr/>
        </p:nvCxnSpPr>
        <p:spPr>
          <a:xfrm rot="5400000" flipH="1" flipV="1">
            <a:off x="6667500" y="1893084"/>
            <a:ext cx="1447800" cy="6096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2FF766F-DA1C-0681-9E9E-CD3F05623987}"/>
              </a:ext>
            </a:extLst>
          </p:cNvPr>
          <p:cNvSpPr txBox="1"/>
          <p:nvPr/>
        </p:nvSpPr>
        <p:spPr>
          <a:xfrm>
            <a:off x="685800" y="3485386"/>
            <a:ext cx="2201244" cy="300082"/>
          </a:xfrm>
          <a:prstGeom prst="rect">
            <a:avLst/>
          </a:prstGeom>
          <a:noFill/>
        </p:spPr>
        <p:txBody>
          <a:bodyPr wrap="none" rtlCol="0">
            <a:spAutoFit/>
          </a:bodyPr>
          <a:lstStyle/>
          <a:p>
            <a:r>
              <a:rPr lang="en-US" dirty="0"/>
              <a:t>CASE1: RAT+ARF+ROB </a:t>
            </a:r>
          </a:p>
        </p:txBody>
      </p:sp>
      <p:sp>
        <p:nvSpPr>
          <p:cNvPr id="39" name="TextBox 38">
            <a:extLst>
              <a:ext uri="{FF2B5EF4-FFF2-40B4-BE49-F238E27FC236}">
                <a16:creationId xmlns:a16="http://schemas.microsoft.com/office/drawing/2014/main" id="{9260CF5B-0943-E481-9D43-1E31A5C5F07E}"/>
              </a:ext>
            </a:extLst>
          </p:cNvPr>
          <p:cNvSpPr txBox="1"/>
          <p:nvPr/>
        </p:nvSpPr>
        <p:spPr>
          <a:xfrm>
            <a:off x="3675253" y="4656018"/>
            <a:ext cx="2552302" cy="507831"/>
          </a:xfrm>
          <a:prstGeom prst="rect">
            <a:avLst/>
          </a:prstGeom>
          <a:noFill/>
        </p:spPr>
        <p:txBody>
          <a:bodyPr wrap="none" rtlCol="0">
            <a:spAutoFit/>
          </a:bodyPr>
          <a:lstStyle/>
          <a:p>
            <a:r>
              <a:rPr lang="en-US" dirty="0"/>
              <a:t>CASE2: RAT+ARF+PRF+ROB</a:t>
            </a:r>
          </a:p>
          <a:p>
            <a:r>
              <a:rPr lang="en-US" dirty="0"/>
              <a:t>Intel Pentium 3 </a:t>
            </a:r>
          </a:p>
        </p:txBody>
      </p:sp>
      <p:sp>
        <p:nvSpPr>
          <p:cNvPr id="40" name="TextBox 39">
            <a:extLst>
              <a:ext uri="{FF2B5EF4-FFF2-40B4-BE49-F238E27FC236}">
                <a16:creationId xmlns:a16="http://schemas.microsoft.com/office/drawing/2014/main" id="{BCEB2CA1-F109-89BA-DC95-85BF08CDBDB0}"/>
              </a:ext>
            </a:extLst>
          </p:cNvPr>
          <p:cNvSpPr txBox="1"/>
          <p:nvPr/>
        </p:nvSpPr>
        <p:spPr>
          <a:xfrm>
            <a:off x="6341477" y="4119786"/>
            <a:ext cx="2358403" cy="923330"/>
          </a:xfrm>
          <a:prstGeom prst="rect">
            <a:avLst/>
          </a:prstGeom>
          <a:noFill/>
        </p:spPr>
        <p:txBody>
          <a:bodyPr wrap="none" rtlCol="0">
            <a:spAutoFit/>
          </a:bodyPr>
          <a:lstStyle/>
          <a:p>
            <a:r>
              <a:rPr lang="en-US" dirty="0"/>
              <a:t>CASE3: 2xRATs+PRF+ROB</a:t>
            </a:r>
            <a:br>
              <a:rPr lang="en-US" dirty="0"/>
            </a:br>
            <a:r>
              <a:rPr lang="en-US" dirty="0" err="1"/>
              <a:t>FrontEnd</a:t>
            </a:r>
            <a:r>
              <a:rPr lang="en-US" dirty="0"/>
              <a:t> =&gt; speculative</a:t>
            </a:r>
            <a:br>
              <a:rPr lang="en-US" dirty="0"/>
            </a:br>
            <a:r>
              <a:rPr lang="en-US" dirty="0"/>
              <a:t>Retirement =&gt; architectural</a:t>
            </a:r>
          </a:p>
          <a:p>
            <a:r>
              <a:rPr lang="en-US" dirty="0"/>
              <a:t>Intel Pentium 4</a:t>
            </a:r>
          </a:p>
        </p:txBody>
      </p:sp>
      <p:sp>
        <p:nvSpPr>
          <p:cNvPr id="41" name="TextBox 40">
            <a:extLst>
              <a:ext uri="{FF2B5EF4-FFF2-40B4-BE49-F238E27FC236}">
                <a16:creationId xmlns:a16="http://schemas.microsoft.com/office/drawing/2014/main" id="{02DE9CB3-26ED-928A-2108-D0AB4B5951FA}"/>
              </a:ext>
            </a:extLst>
          </p:cNvPr>
          <p:cNvSpPr txBox="1"/>
          <p:nvPr/>
        </p:nvSpPr>
        <p:spPr>
          <a:xfrm>
            <a:off x="6248400" y="1854984"/>
            <a:ext cx="1184940" cy="369332"/>
          </a:xfrm>
          <a:prstGeom prst="rect">
            <a:avLst/>
          </a:prstGeom>
          <a:noFill/>
        </p:spPr>
        <p:txBody>
          <a:bodyPr wrap="none" rtlCol="0">
            <a:spAutoFit/>
          </a:bodyPr>
          <a:lstStyle/>
          <a:p>
            <a:r>
              <a:rPr lang="en-US" dirty="0"/>
              <a:t>Front-end</a:t>
            </a:r>
          </a:p>
        </p:txBody>
      </p:sp>
      <p:sp>
        <p:nvSpPr>
          <p:cNvPr id="42" name="TextBox 41">
            <a:extLst>
              <a:ext uri="{FF2B5EF4-FFF2-40B4-BE49-F238E27FC236}">
                <a16:creationId xmlns:a16="http://schemas.microsoft.com/office/drawing/2014/main" id="{2EF07B2F-0D5E-33E5-1E25-ED9AAA500A2D}"/>
              </a:ext>
            </a:extLst>
          </p:cNvPr>
          <p:cNvSpPr txBox="1"/>
          <p:nvPr/>
        </p:nvSpPr>
        <p:spPr>
          <a:xfrm>
            <a:off x="6172200" y="3759984"/>
            <a:ext cx="1313180" cy="369332"/>
          </a:xfrm>
          <a:prstGeom prst="rect">
            <a:avLst/>
          </a:prstGeom>
          <a:noFill/>
        </p:spPr>
        <p:txBody>
          <a:bodyPr wrap="none" rtlCol="0">
            <a:spAutoFit/>
          </a:bodyPr>
          <a:lstStyle/>
          <a:p>
            <a:r>
              <a:rPr lang="en-US" dirty="0"/>
              <a:t>Retirement</a:t>
            </a:r>
          </a:p>
        </p:txBody>
      </p:sp>
      <p:sp>
        <p:nvSpPr>
          <p:cNvPr id="43" name="Rectangle 7">
            <a:extLst>
              <a:ext uri="{FF2B5EF4-FFF2-40B4-BE49-F238E27FC236}">
                <a16:creationId xmlns:a16="http://schemas.microsoft.com/office/drawing/2014/main" id="{EB72ED62-0C11-AF94-2277-E29E336224A3}"/>
              </a:ext>
            </a:extLst>
          </p:cNvPr>
          <p:cNvSpPr>
            <a:spLocks noChangeArrowheads="1"/>
          </p:cNvSpPr>
          <p:nvPr/>
        </p:nvSpPr>
        <p:spPr bwMode="auto">
          <a:xfrm>
            <a:off x="1752600" y="2769384"/>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mn-lt"/>
              </a:rPr>
              <a:t>ROB 10</a:t>
            </a:r>
          </a:p>
        </p:txBody>
      </p:sp>
    </p:spTree>
    <p:extLst>
      <p:ext uri="{BB962C8B-B14F-4D97-AF65-F5344CB8AC3E}">
        <p14:creationId xmlns:p14="http://schemas.microsoft.com/office/powerpoint/2010/main" val="285921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animBg="1"/>
      <p:bldP spid="34" grpId="0" animBg="1"/>
      <p:bldP spid="35" grpId="0" animBg="1"/>
      <p:bldP spid="36" grpId="0" animBg="1"/>
      <p:bldP spid="39" grpId="0"/>
      <p:bldP spid="40" grpId="0"/>
      <p:bldP spid="41" grpId="0"/>
      <p:bldP spid="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B600C-D5D2-8EB9-1553-12A2B6F5107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915751-6EDB-B837-78D5-6FBCA9AF66D0}"/>
              </a:ext>
            </a:extLst>
          </p:cNvPr>
          <p:cNvSpPr>
            <a:spLocks noGrp="1"/>
          </p:cNvSpPr>
          <p:nvPr>
            <p:ph type="sldNum" sz="quarter" idx="19"/>
          </p:nvPr>
        </p:nvSpPr>
        <p:spPr/>
        <p:txBody>
          <a:bodyPr/>
          <a:lstStyle/>
          <a:p>
            <a:fld id="{B6238B5B-F19C-E947-A0BC-87BD7983F871}" type="slidenum">
              <a:rPr lang="en-US" smtClean="0"/>
              <a:pPr/>
              <a:t>42</a:t>
            </a:fld>
            <a:endParaRPr lang="en-US" dirty="0"/>
          </a:p>
        </p:txBody>
      </p:sp>
      <p:sp>
        <p:nvSpPr>
          <p:cNvPr id="2" name="Title 4">
            <a:extLst>
              <a:ext uri="{FF2B5EF4-FFF2-40B4-BE49-F238E27FC236}">
                <a16:creationId xmlns:a16="http://schemas.microsoft.com/office/drawing/2014/main" id="{A7063836-7FD8-0450-F353-50D7ADDE49C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Check Point Mechanism</a:t>
            </a:r>
          </a:p>
        </p:txBody>
      </p:sp>
      <p:graphicFrame>
        <p:nvGraphicFramePr>
          <p:cNvPr id="3" name="Content Placeholder 13">
            <a:extLst>
              <a:ext uri="{FF2B5EF4-FFF2-40B4-BE49-F238E27FC236}">
                <a16:creationId xmlns:a16="http://schemas.microsoft.com/office/drawing/2014/main" id="{9B704B62-CDDA-8B83-EC2C-9B4413E831F9}"/>
              </a:ext>
            </a:extLst>
          </p:cNvPr>
          <p:cNvGraphicFramePr>
            <a:graphicFrameLocks/>
          </p:cNvGraphicFramePr>
          <p:nvPr>
            <p:extLst>
              <p:ext uri="{D42A27DB-BD31-4B8C-83A1-F6EECF244321}">
                <p14:modId xmlns:p14="http://schemas.microsoft.com/office/powerpoint/2010/main" val="2539963554"/>
              </p:ext>
            </p:extLst>
          </p:nvPr>
        </p:nvGraphicFramePr>
        <p:xfrm>
          <a:off x="5078758" y="574040"/>
          <a:ext cx="2004117" cy="1483360"/>
        </p:xfrm>
        <a:graphic>
          <a:graphicData uri="http://schemas.openxmlformats.org/drawingml/2006/table">
            <a:tbl>
              <a:tblPr firstRow="1" bandRow="1">
                <a:tableStyleId>{5C22544A-7EE6-4342-B048-85BDC9FD1C3A}</a:tableStyleId>
              </a:tblPr>
              <a:tblGrid>
                <a:gridCol w="520902">
                  <a:extLst>
                    <a:ext uri="{9D8B030D-6E8A-4147-A177-3AD203B41FA5}">
                      <a16:colId xmlns:a16="http://schemas.microsoft.com/office/drawing/2014/main" val="20000"/>
                    </a:ext>
                  </a:extLst>
                </a:gridCol>
                <a:gridCol w="1483215">
                  <a:extLst>
                    <a:ext uri="{9D8B030D-6E8A-4147-A177-3AD203B41FA5}">
                      <a16:colId xmlns:a16="http://schemas.microsoft.com/office/drawing/2014/main" val="20001"/>
                    </a:ext>
                  </a:extLst>
                </a:gridCol>
              </a:tblGrid>
              <a:tr h="370840">
                <a:tc>
                  <a:txBody>
                    <a:bodyPr/>
                    <a:lstStyle/>
                    <a:p>
                      <a:r>
                        <a:rPr lang="en-US" b="1" dirty="0">
                          <a:solidFill>
                            <a:schemeClr val="tx1"/>
                          </a:solidFill>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solidFill>
                            <a:schemeClr val="tx1"/>
                          </a:solidFill>
                        </a:rPr>
                        <a:t>PR12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b="1" dirty="0">
                          <a:solidFill>
                            <a:schemeClr val="tx1"/>
                          </a:solidFill>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PR13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b="1" dirty="0">
                          <a:solidFill>
                            <a:schemeClr val="tx1"/>
                          </a:solidFill>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PR14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b="1" dirty="0">
                          <a:solidFill>
                            <a:schemeClr val="tx1"/>
                          </a:solidFill>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PR15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6" name="Footer Placeholder 3">
            <a:extLst>
              <a:ext uri="{FF2B5EF4-FFF2-40B4-BE49-F238E27FC236}">
                <a16:creationId xmlns:a16="http://schemas.microsoft.com/office/drawing/2014/main" id="{2C0480E5-F21F-BE1F-7031-5A0579F48446}"/>
              </a:ext>
            </a:extLst>
          </p:cNvPr>
          <p:cNvSpPr txBox="1">
            <a:spLocks/>
          </p:cNvSpPr>
          <p:nvPr/>
        </p:nvSpPr>
        <p:spPr>
          <a:xfrm>
            <a:off x="2689571" y="5220652"/>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
        <p:nvSpPr>
          <p:cNvPr id="7" name="TextBox 6">
            <a:extLst>
              <a:ext uri="{FF2B5EF4-FFF2-40B4-BE49-F238E27FC236}">
                <a16:creationId xmlns:a16="http://schemas.microsoft.com/office/drawing/2014/main" id="{7AD1041C-C1A3-1F4F-5730-B21459603FF1}"/>
              </a:ext>
            </a:extLst>
          </p:cNvPr>
          <p:cNvSpPr txBox="1"/>
          <p:nvPr/>
        </p:nvSpPr>
        <p:spPr>
          <a:xfrm>
            <a:off x="1764058" y="1156652"/>
            <a:ext cx="1800493" cy="2308324"/>
          </a:xfrm>
          <a:prstGeom prst="rect">
            <a:avLst/>
          </a:prstGeom>
          <a:noFill/>
        </p:spPr>
        <p:txBody>
          <a:bodyPr wrap="none" rtlCol="0">
            <a:spAutoFit/>
          </a:bodyPr>
          <a:lstStyle/>
          <a:p>
            <a:r>
              <a:rPr lang="en-US" dirty="0"/>
              <a:t>Add r1, r2, r3</a:t>
            </a:r>
          </a:p>
          <a:p>
            <a:r>
              <a:rPr lang="en-US" dirty="0"/>
              <a:t>Br target</a:t>
            </a:r>
          </a:p>
          <a:p>
            <a:r>
              <a:rPr lang="en-US" dirty="0"/>
              <a:t>Sub r3,r5, r6</a:t>
            </a:r>
          </a:p>
          <a:p>
            <a:r>
              <a:rPr lang="en-US" dirty="0" err="1"/>
              <a:t>Mul</a:t>
            </a:r>
            <a:r>
              <a:rPr lang="en-US" dirty="0"/>
              <a:t>  r2, r5, #1</a:t>
            </a:r>
          </a:p>
          <a:p>
            <a:r>
              <a:rPr lang="en-US" dirty="0"/>
              <a:t>Br target 2</a:t>
            </a:r>
          </a:p>
          <a:p>
            <a:r>
              <a:rPr lang="en-US" dirty="0"/>
              <a:t>Add r5, r1,#-1</a:t>
            </a:r>
          </a:p>
          <a:p>
            <a:r>
              <a:rPr lang="en-US" dirty="0"/>
              <a:t>Sub R2, R2, R3</a:t>
            </a:r>
          </a:p>
          <a:p>
            <a:endParaRPr lang="en-US" dirty="0"/>
          </a:p>
        </p:txBody>
      </p:sp>
      <p:graphicFrame>
        <p:nvGraphicFramePr>
          <p:cNvPr id="8" name="Content Placeholder 13">
            <a:extLst>
              <a:ext uri="{FF2B5EF4-FFF2-40B4-BE49-F238E27FC236}">
                <a16:creationId xmlns:a16="http://schemas.microsoft.com/office/drawing/2014/main" id="{836ED5C7-F03B-A842-902D-9EE3C8A6142E}"/>
              </a:ext>
            </a:extLst>
          </p:cNvPr>
          <p:cNvGraphicFramePr>
            <a:graphicFrameLocks/>
          </p:cNvGraphicFramePr>
          <p:nvPr>
            <p:extLst>
              <p:ext uri="{D42A27DB-BD31-4B8C-83A1-F6EECF244321}">
                <p14:modId xmlns:p14="http://schemas.microsoft.com/office/powerpoint/2010/main" val="31881448"/>
              </p:ext>
            </p:extLst>
          </p:nvPr>
        </p:nvGraphicFramePr>
        <p:xfrm>
          <a:off x="5097808" y="2194560"/>
          <a:ext cx="2004117" cy="1319848"/>
        </p:xfrm>
        <a:graphic>
          <a:graphicData uri="http://schemas.openxmlformats.org/drawingml/2006/table">
            <a:tbl>
              <a:tblPr firstRow="1" bandRow="1">
                <a:tableStyleId>{5C22544A-7EE6-4342-B048-85BDC9FD1C3A}</a:tableStyleId>
              </a:tblPr>
              <a:tblGrid>
                <a:gridCol w="520902">
                  <a:extLst>
                    <a:ext uri="{9D8B030D-6E8A-4147-A177-3AD203B41FA5}">
                      <a16:colId xmlns:a16="http://schemas.microsoft.com/office/drawing/2014/main" val="20000"/>
                    </a:ext>
                  </a:extLst>
                </a:gridCol>
                <a:gridCol w="1483215">
                  <a:extLst>
                    <a:ext uri="{9D8B030D-6E8A-4147-A177-3AD203B41FA5}">
                      <a16:colId xmlns:a16="http://schemas.microsoft.com/office/drawing/2014/main" val="20001"/>
                    </a:ext>
                  </a:extLst>
                </a:gridCol>
              </a:tblGrid>
              <a:tr h="329962">
                <a:tc>
                  <a:txBody>
                    <a:bodyPr/>
                    <a:lstStyle/>
                    <a:p>
                      <a:r>
                        <a:rPr lang="en-US" b="1" dirty="0">
                          <a:solidFill>
                            <a:schemeClr val="tx1"/>
                          </a:solidFill>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solidFill>
                            <a:schemeClr val="tx1"/>
                          </a:solidFill>
                        </a:rPr>
                        <a:t>PR16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9962">
                <a:tc>
                  <a:txBody>
                    <a:bodyPr/>
                    <a:lstStyle/>
                    <a:p>
                      <a:r>
                        <a:rPr lang="en-US" b="1" dirty="0">
                          <a:solidFill>
                            <a:schemeClr val="tx1"/>
                          </a:solidFill>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PR13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9962">
                <a:tc>
                  <a:txBody>
                    <a:bodyPr/>
                    <a:lstStyle/>
                    <a:p>
                      <a:r>
                        <a:rPr lang="en-US" b="1" dirty="0">
                          <a:solidFill>
                            <a:schemeClr val="tx1"/>
                          </a:solidFill>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PR14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9962">
                <a:tc>
                  <a:txBody>
                    <a:bodyPr/>
                    <a:lstStyle/>
                    <a:p>
                      <a:r>
                        <a:rPr lang="en-US" b="1" dirty="0">
                          <a:solidFill>
                            <a:schemeClr val="tx1"/>
                          </a:solidFill>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PR15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9" name="Content Placeholder 13">
            <a:extLst>
              <a:ext uri="{FF2B5EF4-FFF2-40B4-BE49-F238E27FC236}">
                <a16:creationId xmlns:a16="http://schemas.microsoft.com/office/drawing/2014/main" id="{3E4A4BEE-B66A-2190-DC9F-31D763EEE4D8}"/>
              </a:ext>
            </a:extLst>
          </p:cNvPr>
          <p:cNvGraphicFramePr>
            <a:graphicFrameLocks/>
          </p:cNvGraphicFramePr>
          <p:nvPr>
            <p:extLst>
              <p:ext uri="{D42A27DB-BD31-4B8C-83A1-F6EECF244321}">
                <p14:modId xmlns:p14="http://schemas.microsoft.com/office/powerpoint/2010/main" val="554111228"/>
              </p:ext>
            </p:extLst>
          </p:nvPr>
        </p:nvGraphicFramePr>
        <p:xfrm>
          <a:off x="5078758" y="3823650"/>
          <a:ext cx="2004117" cy="1276352"/>
        </p:xfrm>
        <a:graphic>
          <a:graphicData uri="http://schemas.openxmlformats.org/drawingml/2006/table">
            <a:tbl>
              <a:tblPr firstRow="1" bandRow="1">
                <a:tableStyleId>{5C22544A-7EE6-4342-B048-85BDC9FD1C3A}</a:tableStyleId>
              </a:tblPr>
              <a:tblGrid>
                <a:gridCol w="520902">
                  <a:extLst>
                    <a:ext uri="{9D8B030D-6E8A-4147-A177-3AD203B41FA5}">
                      <a16:colId xmlns:a16="http://schemas.microsoft.com/office/drawing/2014/main" val="20000"/>
                    </a:ext>
                  </a:extLst>
                </a:gridCol>
                <a:gridCol w="1483215">
                  <a:extLst>
                    <a:ext uri="{9D8B030D-6E8A-4147-A177-3AD203B41FA5}">
                      <a16:colId xmlns:a16="http://schemas.microsoft.com/office/drawing/2014/main" val="20001"/>
                    </a:ext>
                  </a:extLst>
                </a:gridCol>
              </a:tblGrid>
              <a:tr h="319088">
                <a:tc>
                  <a:txBody>
                    <a:bodyPr/>
                    <a:lstStyle/>
                    <a:p>
                      <a:r>
                        <a:rPr lang="en-US" b="1" dirty="0">
                          <a:solidFill>
                            <a:schemeClr val="tx1"/>
                          </a:solidFill>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solidFill>
                            <a:schemeClr val="tx1"/>
                          </a:solidFill>
                        </a:rPr>
                        <a:t>PR16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9088">
                <a:tc>
                  <a:txBody>
                    <a:bodyPr/>
                    <a:lstStyle/>
                    <a:p>
                      <a:r>
                        <a:rPr lang="en-US" b="1" dirty="0">
                          <a:solidFill>
                            <a:schemeClr val="tx1"/>
                          </a:solidFill>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PR 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9088">
                <a:tc>
                  <a:txBody>
                    <a:bodyPr/>
                    <a:lstStyle/>
                    <a:p>
                      <a:r>
                        <a:rPr lang="en-US" b="1" dirty="0">
                          <a:solidFill>
                            <a:schemeClr val="tx1"/>
                          </a:solidFill>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PR18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9088">
                <a:tc>
                  <a:txBody>
                    <a:bodyPr/>
                    <a:lstStyle/>
                    <a:p>
                      <a:r>
                        <a:rPr lang="en-US" b="1" dirty="0">
                          <a:solidFill>
                            <a:schemeClr val="tx1"/>
                          </a:solidFill>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PR15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0" name="Straight Arrow Connector 9">
            <a:extLst>
              <a:ext uri="{FF2B5EF4-FFF2-40B4-BE49-F238E27FC236}">
                <a16:creationId xmlns:a16="http://schemas.microsoft.com/office/drawing/2014/main" id="{3AE94280-DC3D-42A1-08CB-9EEFC867B95A}"/>
              </a:ext>
            </a:extLst>
          </p:cNvPr>
          <p:cNvCxnSpPr/>
          <p:nvPr/>
        </p:nvCxnSpPr>
        <p:spPr>
          <a:xfrm flipV="1">
            <a:off x="3269008" y="775652"/>
            <a:ext cx="1752600" cy="571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5BBBAE8-CA0C-1EC2-EDE4-61803EA773EF}"/>
              </a:ext>
            </a:extLst>
          </p:cNvPr>
          <p:cNvCxnSpPr/>
          <p:nvPr/>
        </p:nvCxnSpPr>
        <p:spPr>
          <a:xfrm flipV="1">
            <a:off x="2729708" y="1079108"/>
            <a:ext cx="23622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B89F2467-D9CE-57C3-45D8-732E86CC0317}"/>
              </a:ext>
            </a:extLst>
          </p:cNvPr>
          <p:cNvCxnSpPr/>
          <p:nvPr/>
        </p:nvCxnSpPr>
        <p:spPr>
          <a:xfrm>
            <a:off x="3002308" y="1689380"/>
            <a:ext cx="1905000" cy="1066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F7CC6A5-E34F-1A33-5513-C084328535D6}"/>
              </a:ext>
            </a:extLst>
          </p:cNvPr>
          <p:cNvCxnSpPr/>
          <p:nvPr/>
        </p:nvCxnSpPr>
        <p:spPr>
          <a:xfrm>
            <a:off x="3050577" y="1908488"/>
            <a:ext cx="1905000" cy="1066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BB2DE288-FACC-A651-00F1-57448AF85674}"/>
              </a:ext>
            </a:extLst>
          </p:cNvPr>
          <p:cNvCxnSpPr/>
          <p:nvPr/>
        </p:nvCxnSpPr>
        <p:spPr>
          <a:xfrm>
            <a:off x="3092369" y="2238385"/>
            <a:ext cx="1905000" cy="1066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949F9DD-331E-2ADC-40CD-F9CF445B187E}"/>
              </a:ext>
            </a:extLst>
          </p:cNvPr>
          <p:cNvCxnSpPr>
            <a:cxnSpLocks/>
          </p:cNvCxnSpPr>
          <p:nvPr/>
        </p:nvCxnSpPr>
        <p:spPr>
          <a:xfrm>
            <a:off x="3067834" y="2411922"/>
            <a:ext cx="1946792" cy="19235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9EA5D367-31B5-97EE-35EA-858688EA79C6}"/>
              </a:ext>
            </a:extLst>
          </p:cNvPr>
          <p:cNvCxnSpPr>
            <a:cxnSpLocks/>
          </p:cNvCxnSpPr>
          <p:nvPr/>
        </p:nvCxnSpPr>
        <p:spPr>
          <a:xfrm>
            <a:off x="3067834" y="2612205"/>
            <a:ext cx="1948437" cy="22756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Rectangle 4">
            <a:extLst>
              <a:ext uri="{FF2B5EF4-FFF2-40B4-BE49-F238E27FC236}">
                <a16:creationId xmlns:a16="http://schemas.microsoft.com/office/drawing/2014/main" id="{E1AFA4BD-E7EC-3537-DE6A-0AD29394A6A2}"/>
              </a:ext>
            </a:extLst>
          </p:cNvPr>
          <p:cNvSpPr>
            <a:spLocks noChangeArrowheads="1"/>
          </p:cNvSpPr>
          <p:nvPr/>
        </p:nvSpPr>
        <p:spPr bwMode="auto">
          <a:xfrm>
            <a:off x="8279158" y="413702"/>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ARF</a:t>
            </a:r>
          </a:p>
        </p:txBody>
      </p:sp>
      <p:sp>
        <p:nvSpPr>
          <p:cNvPr id="18" name="Rectangle 8">
            <a:extLst>
              <a:ext uri="{FF2B5EF4-FFF2-40B4-BE49-F238E27FC236}">
                <a16:creationId xmlns:a16="http://schemas.microsoft.com/office/drawing/2014/main" id="{7DC9A63B-C45D-4A72-1BEC-647609D6829D}"/>
              </a:ext>
            </a:extLst>
          </p:cNvPr>
          <p:cNvSpPr>
            <a:spLocks noChangeArrowheads="1"/>
          </p:cNvSpPr>
          <p:nvPr/>
        </p:nvSpPr>
        <p:spPr bwMode="auto">
          <a:xfrm>
            <a:off x="8298208" y="1575752"/>
            <a:ext cx="762000" cy="28194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mn-lt"/>
              </a:rPr>
              <a:t>PRF</a:t>
            </a:r>
          </a:p>
        </p:txBody>
      </p:sp>
      <p:sp>
        <p:nvSpPr>
          <p:cNvPr id="19" name="Rectangle 4">
            <a:extLst>
              <a:ext uri="{FF2B5EF4-FFF2-40B4-BE49-F238E27FC236}">
                <a16:creationId xmlns:a16="http://schemas.microsoft.com/office/drawing/2014/main" id="{A52AB03F-377D-B822-C430-0B0462C6EEAB}"/>
              </a:ext>
            </a:extLst>
          </p:cNvPr>
          <p:cNvSpPr>
            <a:spLocks noChangeArrowheads="1"/>
          </p:cNvSpPr>
          <p:nvPr/>
        </p:nvSpPr>
        <p:spPr bwMode="auto">
          <a:xfrm>
            <a:off x="7307608" y="661352"/>
            <a:ext cx="762000" cy="990600"/>
          </a:xfrm>
          <a:prstGeom prst="rect">
            <a:avLst/>
          </a:prstGeom>
          <a:solidFill>
            <a:srgbClr val="FF66CC"/>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mn-lt"/>
              </a:rPr>
              <a:t>RAT</a:t>
            </a:r>
          </a:p>
        </p:txBody>
      </p:sp>
      <p:sp>
        <p:nvSpPr>
          <p:cNvPr id="20" name="Text Placeholder 1">
            <a:extLst>
              <a:ext uri="{FF2B5EF4-FFF2-40B4-BE49-F238E27FC236}">
                <a16:creationId xmlns:a16="http://schemas.microsoft.com/office/drawing/2014/main" id="{FF750577-35B2-E444-3D4E-DACEFF3EDB1E}"/>
              </a:ext>
            </a:extLst>
          </p:cNvPr>
          <p:cNvSpPr txBox="1">
            <a:spLocks/>
          </p:cNvSpPr>
          <p:nvPr/>
        </p:nvSpPr>
        <p:spPr>
          <a:xfrm>
            <a:off x="264005" y="2993737"/>
            <a:ext cx="2771507" cy="159017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t>Create backup of RAT and other states before speculative execution</a:t>
            </a:r>
          </a:p>
          <a:p>
            <a:pPr marL="342900" indent="-342900">
              <a:buFont typeface="Arial" panose="020B0604020202020204" pitchFamily="34" charset="0"/>
              <a:buChar char="•"/>
            </a:pPr>
            <a:r>
              <a:rPr lang="en-US" sz="1800" dirty="0"/>
              <a:t>If correct =&gt; commit!</a:t>
            </a:r>
          </a:p>
          <a:p>
            <a:pPr marL="342900" indent="-342900">
              <a:buFont typeface="Arial" panose="020B0604020202020204" pitchFamily="34" charset="0"/>
              <a:buChar char="•"/>
            </a:pPr>
            <a:r>
              <a:rPr lang="en-US" sz="1800" dirty="0"/>
              <a:t>else =&gt; restore!</a:t>
            </a:r>
            <a:endParaRPr lang="en-US" sz="1600" dirty="0"/>
          </a:p>
        </p:txBody>
      </p:sp>
    </p:spTree>
    <p:extLst>
      <p:ext uri="{BB962C8B-B14F-4D97-AF65-F5344CB8AC3E}">
        <p14:creationId xmlns:p14="http://schemas.microsoft.com/office/powerpoint/2010/main" val="3184023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C6512-5E9F-7BEE-830D-DF7DA246438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C95E32-64FD-1D34-0980-0C6B9AAD9CAE}"/>
              </a:ext>
            </a:extLst>
          </p:cNvPr>
          <p:cNvSpPr>
            <a:spLocks noGrp="1"/>
          </p:cNvSpPr>
          <p:nvPr>
            <p:ph type="sldNum" sz="quarter" idx="19"/>
          </p:nvPr>
        </p:nvSpPr>
        <p:spPr/>
        <p:txBody>
          <a:bodyPr/>
          <a:lstStyle/>
          <a:p>
            <a:fld id="{B6238B5B-F19C-E947-A0BC-87BD7983F871}" type="slidenum">
              <a:rPr lang="en-US" smtClean="0"/>
              <a:pPr/>
              <a:t>43</a:t>
            </a:fld>
            <a:endParaRPr lang="en-US" dirty="0"/>
          </a:p>
        </p:txBody>
      </p:sp>
      <p:sp>
        <p:nvSpPr>
          <p:cNvPr id="2" name="Title 4">
            <a:extLst>
              <a:ext uri="{FF2B5EF4-FFF2-40B4-BE49-F238E27FC236}">
                <a16:creationId xmlns:a16="http://schemas.microsoft.com/office/drawing/2014/main" id="{CDB5DEEB-EFA5-9FCD-651D-6C1F22FDF6F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Handling Loads and Stores</a:t>
            </a:r>
          </a:p>
        </p:txBody>
      </p:sp>
      <p:sp>
        <p:nvSpPr>
          <p:cNvPr id="5" name="Text Placeholder 1">
            <a:extLst>
              <a:ext uri="{FF2B5EF4-FFF2-40B4-BE49-F238E27FC236}">
                <a16:creationId xmlns:a16="http://schemas.microsoft.com/office/drawing/2014/main" id="{18CEC58C-2729-7D39-4754-DF10771EF270}"/>
              </a:ext>
            </a:extLst>
          </p:cNvPr>
          <p:cNvSpPr txBox="1">
            <a:spLocks/>
          </p:cNvSpPr>
          <p:nvPr/>
        </p:nvSpPr>
        <p:spPr>
          <a:xfrm>
            <a:off x="640078" y="1000549"/>
            <a:ext cx="7772400" cy="135421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What’s special about LD/ST?</a:t>
            </a:r>
          </a:p>
          <a:p>
            <a:pPr lvl="1"/>
            <a:r>
              <a:rPr lang="en-US" sz="2000" dirty="0"/>
              <a:t>LD latency</a:t>
            </a:r>
          </a:p>
          <a:p>
            <a:pPr lvl="1"/>
            <a:r>
              <a:rPr lang="en-US" sz="2000" dirty="0"/>
              <a:t>ST alters memory</a:t>
            </a:r>
          </a:p>
          <a:p>
            <a:pPr lvl="2"/>
            <a:r>
              <a:rPr lang="en-US" sz="1800" dirty="0">
                <a:solidFill>
                  <a:srgbClr val="FF0000"/>
                </a:solidFill>
              </a:rPr>
              <a:t>Visible to application</a:t>
            </a:r>
          </a:p>
        </p:txBody>
      </p:sp>
      <p:pic>
        <p:nvPicPr>
          <p:cNvPr id="3" name="Picture 3" descr="Ch3-fig02">
            <a:extLst>
              <a:ext uri="{FF2B5EF4-FFF2-40B4-BE49-F238E27FC236}">
                <a16:creationId xmlns:a16="http://schemas.microsoft.com/office/drawing/2014/main" id="{BF9ADF1C-5405-C903-8BDA-BD3A4EE4AF46}"/>
              </a:ext>
            </a:extLst>
          </p:cNvPr>
          <p:cNvPicPr>
            <a:picLocks noChangeAspect="1" noChangeArrowheads="1"/>
          </p:cNvPicPr>
          <p:nvPr/>
        </p:nvPicPr>
        <p:blipFill>
          <a:blip r:embed="rId3" cstate="print"/>
          <a:srcRect/>
          <a:stretch>
            <a:fillRect/>
          </a:stretch>
        </p:blipFill>
        <p:spPr bwMode="auto">
          <a:xfrm>
            <a:off x="4259754" y="661612"/>
            <a:ext cx="4566883" cy="4431491"/>
          </a:xfrm>
          <a:prstGeom prst="rect">
            <a:avLst/>
          </a:prstGeom>
          <a:noFill/>
        </p:spPr>
      </p:pic>
      <p:sp>
        <p:nvSpPr>
          <p:cNvPr id="6" name="Arrow: Right 5">
            <a:extLst>
              <a:ext uri="{FF2B5EF4-FFF2-40B4-BE49-F238E27FC236}">
                <a16:creationId xmlns:a16="http://schemas.microsoft.com/office/drawing/2014/main" id="{324122BA-4905-CC7A-F614-AE8C8C7E26E2}"/>
              </a:ext>
            </a:extLst>
          </p:cNvPr>
          <p:cNvSpPr/>
          <p:nvPr/>
        </p:nvSpPr>
        <p:spPr>
          <a:xfrm>
            <a:off x="3942391" y="2923296"/>
            <a:ext cx="416836" cy="36451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109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BC1FB-241D-4C9E-E278-349489B7851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3371A4-36B7-7B83-EB39-EE582AEC8327}"/>
              </a:ext>
            </a:extLst>
          </p:cNvPr>
          <p:cNvSpPr>
            <a:spLocks noGrp="1"/>
          </p:cNvSpPr>
          <p:nvPr>
            <p:ph type="sldNum" sz="quarter" idx="19"/>
          </p:nvPr>
        </p:nvSpPr>
        <p:spPr/>
        <p:txBody>
          <a:bodyPr/>
          <a:lstStyle/>
          <a:p>
            <a:fld id="{B6238B5B-F19C-E947-A0BC-87BD7983F871}" type="slidenum">
              <a:rPr lang="en-US" smtClean="0"/>
              <a:pPr/>
              <a:t>44</a:t>
            </a:fld>
            <a:endParaRPr lang="en-US" dirty="0"/>
          </a:p>
        </p:txBody>
      </p:sp>
      <p:sp>
        <p:nvSpPr>
          <p:cNvPr id="2" name="Title 4">
            <a:extLst>
              <a:ext uri="{FF2B5EF4-FFF2-40B4-BE49-F238E27FC236}">
                <a16:creationId xmlns:a16="http://schemas.microsoft.com/office/drawing/2014/main" id="{ED6ADBDE-40F1-04A3-516C-BFD5D5199EA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Handling Loads and Stores</a:t>
            </a:r>
          </a:p>
        </p:txBody>
      </p:sp>
      <p:sp>
        <p:nvSpPr>
          <p:cNvPr id="5" name="Text Placeholder 1">
            <a:extLst>
              <a:ext uri="{FF2B5EF4-FFF2-40B4-BE49-F238E27FC236}">
                <a16:creationId xmlns:a16="http://schemas.microsoft.com/office/drawing/2014/main" id="{C3FE53DC-9043-F878-49F0-8AAB4197B96E}"/>
              </a:ext>
            </a:extLst>
          </p:cNvPr>
          <p:cNvSpPr txBox="1">
            <a:spLocks/>
          </p:cNvSpPr>
          <p:nvPr/>
        </p:nvSpPr>
        <p:spPr>
          <a:xfrm>
            <a:off x="640078" y="1000549"/>
            <a:ext cx="7772400" cy="120956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Goal</a:t>
            </a:r>
          </a:p>
          <a:p>
            <a:pPr lvl="1"/>
            <a:r>
              <a:rPr lang="en-US" sz="1800" dirty="0"/>
              <a:t>Avoid unnecessary loads</a:t>
            </a:r>
          </a:p>
          <a:p>
            <a:pPr lvl="2"/>
            <a:r>
              <a:rPr lang="en-US" sz="1800" dirty="0"/>
              <a:t>Reuse already fetched data if possible</a:t>
            </a:r>
          </a:p>
          <a:p>
            <a:pPr lvl="1"/>
            <a:r>
              <a:rPr lang="en-US" sz="1800" dirty="0"/>
              <a:t>Ensure ordered ST</a:t>
            </a:r>
            <a:endParaRPr lang="en-US" dirty="0"/>
          </a:p>
        </p:txBody>
      </p:sp>
      <p:pic>
        <p:nvPicPr>
          <p:cNvPr id="7" name="Picture 3" descr="Ch3-fig02">
            <a:extLst>
              <a:ext uri="{FF2B5EF4-FFF2-40B4-BE49-F238E27FC236}">
                <a16:creationId xmlns:a16="http://schemas.microsoft.com/office/drawing/2014/main" id="{6109121E-8089-DD42-AD8D-719C69C2A987}"/>
              </a:ext>
            </a:extLst>
          </p:cNvPr>
          <p:cNvPicPr>
            <a:picLocks noChangeAspect="1" noChangeArrowheads="1"/>
          </p:cNvPicPr>
          <p:nvPr/>
        </p:nvPicPr>
        <p:blipFill>
          <a:blip r:embed="rId3" cstate="print"/>
          <a:srcRect/>
          <a:stretch>
            <a:fillRect/>
          </a:stretch>
        </p:blipFill>
        <p:spPr bwMode="auto">
          <a:xfrm>
            <a:off x="5054117" y="1186249"/>
            <a:ext cx="4026217" cy="3906854"/>
          </a:xfrm>
          <a:prstGeom prst="rect">
            <a:avLst/>
          </a:prstGeom>
          <a:noFill/>
        </p:spPr>
      </p:pic>
      <p:sp>
        <p:nvSpPr>
          <p:cNvPr id="8" name="Arrow: Right 7">
            <a:extLst>
              <a:ext uri="{FF2B5EF4-FFF2-40B4-BE49-F238E27FC236}">
                <a16:creationId xmlns:a16="http://schemas.microsoft.com/office/drawing/2014/main" id="{F16F41EA-F819-F3CE-2DB7-F35F162EAB9E}"/>
              </a:ext>
            </a:extLst>
          </p:cNvPr>
          <p:cNvSpPr/>
          <p:nvPr/>
        </p:nvSpPr>
        <p:spPr>
          <a:xfrm rot="5400000">
            <a:off x="5447567" y="1574644"/>
            <a:ext cx="416836" cy="36451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3197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AC6C4-AADC-77F4-DCC4-3010C2A0BA3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07D898-7192-804C-6D12-8AAC4BAEEFB3}"/>
              </a:ext>
            </a:extLst>
          </p:cNvPr>
          <p:cNvSpPr>
            <a:spLocks noGrp="1"/>
          </p:cNvSpPr>
          <p:nvPr>
            <p:ph type="sldNum" sz="quarter" idx="19"/>
          </p:nvPr>
        </p:nvSpPr>
        <p:spPr/>
        <p:txBody>
          <a:bodyPr/>
          <a:lstStyle/>
          <a:p>
            <a:fld id="{B6238B5B-F19C-E947-A0BC-87BD7983F871}" type="slidenum">
              <a:rPr lang="en-US" smtClean="0"/>
              <a:pPr/>
              <a:t>45</a:t>
            </a:fld>
            <a:endParaRPr lang="en-US" dirty="0"/>
          </a:p>
        </p:txBody>
      </p:sp>
      <p:sp>
        <p:nvSpPr>
          <p:cNvPr id="2" name="Title 4">
            <a:extLst>
              <a:ext uri="{FF2B5EF4-FFF2-40B4-BE49-F238E27FC236}">
                <a16:creationId xmlns:a16="http://schemas.microsoft.com/office/drawing/2014/main" id="{43BD5017-1F88-A4C0-8CFD-929F44B4153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Handling Loads and Stores</a:t>
            </a:r>
          </a:p>
        </p:txBody>
      </p:sp>
      <p:sp>
        <p:nvSpPr>
          <p:cNvPr id="5" name="Text Placeholder 1">
            <a:extLst>
              <a:ext uri="{FF2B5EF4-FFF2-40B4-BE49-F238E27FC236}">
                <a16:creationId xmlns:a16="http://schemas.microsoft.com/office/drawing/2014/main" id="{D4B56519-1772-1B19-45DD-E9800EBD5D0D}"/>
              </a:ext>
            </a:extLst>
          </p:cNvPr>
          <p:cNvSpPr txBox="1">
            <a:spLocks/>
          </p:cNvSpPr>
          <p:nvPr/>
        </p:nvSpPr>
        <p:spPr>
          <a:xfrm>
            <a:off x="640078" y="1000549"/>
            <a:ext cx="4196710" cy="2471446"/>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Solution:</a:t>
            </a:r>
          </a:p>
          <a:p>
            <a:pPr lvl="1"/>
            <a:r>
              <a:rPr lang="en-US" sz="1800" dirty="0"/>
              <a:t>Queue LD/ST instructions</a:t>
            </a:r>
          </a:p>
          <a:p>
            <a:pPr lvl="2"/>
            <a:r>
              <a:rPr lang="en-US" sz="1600" dirty="0"/>
              <a:t>Similar to ROB allocation</a:t>
            </a:r>
          </a:p>
          <a:p>
            <a:pPr lvl="1"/>
            <a:r>
              <a:rPr lang="en-US" sz="1800" dirty="0"/>
              <a:t>Update memory in-order</a:t>
            </a:r>
          </a:p>
          <a:p>
            <a:pPr lvl="2"/>
            <a:r>
              <a:rPr lang="en-US" sz="1600" dirty="0"/>
              <a:t>Via the ROB</a:t>
            </a:r>
          </a:p>
          <a:p>
            <a:pPr lvl="1"/>
            <a:r>
              <a:rPr lang="en-US" sz="1800" dirty="0"/>
              <a:t>Perform address calculation</a:t>
            </a:r>
          </a:p>
          <a:p>
            <a:pPr lvl="2"/>
            <a:r>
              <a:rPr lang="en-US" sz="1600" dirty="0"/>
              <a:t>Can take place in the ALU pipeline or dedicated </a:t>
            </a:r>
            <a:r>
              <a:rPr lang="en-US" sz="1600" b="1" dirty="0"/>
              <a:t>Address Unit </a:t>
            </a:r>
            <a:r>
              <a:rPr lang="en-US" sz="1600" dirty="0"/>
              <a:t>(need to wait for operands)</a:t>
            </a:r>
            <a:endParaRPr lang="en-US" dirty="0"/>
          </a:p>
        </p:txBody>
      </p:sp>
      <p:pic>
        <p:nvPicPr>
          <p:cNvPr id="3" name="Picture 3" descr="Ch3-fig02">
            <a:extLst>
              <a:ext uri="{FF2B5EF4-FFF2-40B4-BE49-F238E27FC236}">
                <a16:creationId xmlns:a16="http://schemas.microsoft.com/office/drawing/2014/main" id="{8392F9D8-4FE8-0F41-F3E9-244D79737ACB}"/>
              </a:ext>
            </a:extLst>
          </p:cNvPr>
          <p:cNvPicPr>
            <a:picLocks noChangeAspect="1" noChangeArrowheads="1"/>
          </p:cNvPicPr>
          <p:nvPr/>
        </p:nvPicPr>
        <p:blipFill>
          <a:blip r:embed="rId3" cstate="print"/>
          <a:srcRect/>
          <a:stretch>
            <a:fillRect/>
          </a:stretch>
        </p:blipFill>
        <p:spPr bwMode="auto">
          <a:xfrm>
            <a:off x="4874063" y="1174950"/>
            <a:ext cx="4066240" cy="3945690"/>
          </a:xfrm>
          <a:prstGeom prst="rect">
            <a:avLst/>
          </a:prstGeom>
          <a:noFill/>
        </p:spPr>
      </p:pic>
      <p:sp>
        <p:nvSpPr>
          <p:cNvPr id="6" name="Arrow: Right 5">
            <a:extLst>
              <a:ext uri="{FF2B5EF4-FFF2-40B4-BE49-F238E27FC236}">
                <a16:creationId xmlns:a16="http://schemas.microsoft.com/office/drawing/2014/main" id="{2FFC5696-D832-940A-52CD-F3AEB2F1C82C}"/>
              </a:ext>
            </a:extLst>
          </p:cNvPr>
          <p:cNvSpPr/>
          <p:nvPr/>
        </p:nvSpPr>
        <p:spPr>
          <a:xfrm rot="5400000">
            <a:off x="5422853" y="1617010"/>
            <a:ext cx="416836" cy="36451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592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5B9AA-FE8E-41D6-E9CD-4C48D1D2D8D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A36F61-5EBA-D3E8-08E3-C96EF95D55EC}"/>
              </a:ext>
            </a:extLst>
          </p:cNvPr>
          <p:cNvSpPr>
            <a:spLocks noGrp="1"/>
          </p:cNvSpPr>
          <p:nvPr>
            <p:ph type="sldNum" sz="quarter" idx="19"/>
          </p:nvPr>
        </p:nvSpPr>
        <p:spPr/>
        <p:txBody>
          <a:bodyPr/>
          <a:lstStyle/>
          <a:p>
            <a:fld id="{B6238B5B-F19C-E947-A0BC-87BD7983F871}" type="slidenum">
              <a:rPr lang="en-US" smtClean="0"/>
              <a:pPr/>
              <a:t>46</a:t>
            </a:fld>
            <a:endParaRPr lang="en-US" dirty="0"/>
          </a:p>
        </p:txBody>
      </p:sp>
      <p:sp>
        <p:nvSpPr>
          <p:cNvPr id="2" name="Title 4">
            <a:extLst>
              <a:ext uri="{FF2B5EF4-FFF2-40B4-BE49-F238E27FC236}">
                <a16:creationId xmlns:a16="http://schemas.microsoft.com/office/drawing/2014/main" id="{F0E8A165-5DD3-4C9F-9333-F1B437AB91B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Handling Loads and Stores</a:t>
            </a:r>
          </a:p>
        </p:txBody>
      </p:sp>
      <p:sp>
        <p:nvSpPr>
          <p:cNvPr id="5" name="Text Placeholder 1">
            <a:extLst>
              <a:ext uri="{FF2B5EF4-FFF2-40B4-BE49-F238E27FC236}">
                <a16:creationId xmlns:a16="http://schemas.microsoft.com/office/drawing/2014/main" id="{F98AD565-FA20-2932-9B18-2F2256CFE5DA}"/>
              </a:ext>
            </a:extLst>
          </p:cNvPr>
          <p:cNvSpPr txBox="1">
            <a:spLocks/>
          </p:cNvSpPr>
          <p:nvPr/>
        </p:nvSpPr>
        <p:spPr>
          <a:xfrm>
            <a:off x="640078" y="1000549"/>
            <a:ext cx="7772400" cy="168251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Handling Stores</a:t>
            </a:r>
          </a:p>
          <a:p>
            <a:pPr lvl="1"/>
            <a:r>
              <a:rPr lang="en-US" sz="2000" dirty="0"/>
              <a:t>Wait for source operand</a:t>
            </a:r>
          </a:p>
          <a:p>
            <a:pPr lvl="1"/>
            <a:r>
              <a:rPr lang="en-US" sz="2000" dirty="0"/>
              <a:t>Write value into table </a:t>
            </a:r>
          </a:p>
          <a:p>
            <a:pPr lvl="1"/>
            <a:r>
              <a:rPr lang="en-US" sz="2000" dirty="0"/>
              <a:t>Wait for address</a:t>
            </a:r>
          </a:p>
          <a:p>
            <a:pPr lvl="1"/>
            <a:r>
              <a:rPr lang="en-US" sz="2000" dirty="0"/>
              <a:t>Write address into table</a:t>
            </a:r>
            <a:endParaRPr lang="en-US" sz="1600" dirty="0"/>
          </a:p>
        </p:txBody>
      </p:sp>
      <p:graphicFrame>
        <p:nvGraphicFramePr>
          <p:cNvPr id="3" name="Table 2">
            <a:extLst>
              <a:ext uri="{FF2B5EF4-FFF2-40B4-BE49-F238E27FC236}">
                <a16:creationId xmlns:a16="http://schemas.microsoft.com/office/drawing/2014/main" id="{760B6443-D1FF-662C-D067-6378B51EA6D2}"/>
              </a:ext>
            </a:extLst>
          </p:cNvPr>
          <p:cNvGraphicFramePr>
            <a:graphicFrameLocks noGrp="1"/>
          </p:cNvGraphicFramePr>
          <p:nvPr>
            <p:extLst>
              <p:ext uri="{D42A27DB-BD31-4B8C-83A1-F6EECF244321}">
                <p14:modId xmlns:p14="http://schemas.microsoft.com/office/powerpoint/2010/main" val="476209710"/>
              </p:ext>
            </p:extLst>
          </p:nvPr>
        </p:nvGraphicFramePr>
        <p:xfrm>
          <a:off x="5334000" y="1295400"/>
          <a:ext cx="3401710" cy="2309961"/>
        </p:xfrm>
        <a:graphic>
          <a:graphicData uri="http://schemas.openxmlformats.org/drawingml/2006/table">
            <a:tbl>
              <a:tblPr firstRow="1" bandRow="1">
                <a:tableStyleId>{5C22544A-7EE6-4342-B048-85BDC9FD1C3A}</a:tableStyleId>
              </a:tblPr>
              <a:tblGrid>
                <a:gridCol w="604546">
                  <a:extLst>
                    <a:ext uri="{9D8B030D-6E8A-4147-A177-3AD203B41FA5}">
                      <a16:colId xmlns:a16="http://schemas.microsoft.com/office/drawing/2014/main" val="1228124632"/>
                    </a:ext>
                  </a:extLst>
                </a:gridCol>
                <a:gridCol w="604546">
                  <a:extLst>
                    <a:ext uri="{9D8B030D-6E8A-4147-A177-3AD203B41FA5}">
                      <a16:colId xmlns:a16="http://schemas.microsoft.com/office/drawing/2014/main" val="2530331969"/>
                    </a:ext>
                  </a:extLst>
                </a:gridCol>
                <a:gridCol w="762947">
                  <a:extLst>
                    <a:ext uri="{9D8B030D-6E8A-4147-A177-3AD203B41FA5}">
                      <a16:colId xmlns:a16="http://schemas.microsoft.com/office/drawing/2014/main" val="3613364165"/>
                    </a:ext>
                  </a:extLst>
                </a:gridCol>
                <a:gridCol w="771161">
                  <a:extLst>
                    <a:ext uri="{9D8B030D-6E8A-4147-A177-3AD203B41FA5}">
                      <a16:colId xmlns:a16="http://schemas.microsoft.com/office/drawing/2014/main" val="2547221650"/>
                    </a:ext>
                  </a:extLst>
                </a:gridCol>
                <a:gridCol w="279534">
                  <a:extLst>
                    <a:ext uri="{9D8B030D-6E8A-4147-A177-3AD203B41FA5}">
                      <a16:colId xmlns:a16="http://schemas.microsoft.com/office/drawing/2014/main" val="1713260387"/>
                    </a:ext>
                  </a:extLst>
                </a:gridCol>
                <a:gridCol w="378976">
                  <a:extLst>
                    <a:ext uri="{9D8B030D-6E8A-4147-A177-3AD203B41FA5}">
                      <a16:colId xmlns:a16="http://schemas.microsoft.com/office/drawing/2014/main" val="3816865060"/>
                    </a:ext>
                  </a:extLst>
                </a:gridCol>
              </a:tblGrid>
              <a:tr h="373013">
                <a:tc>
                  <a:txBody>
                    <a:bodyPr/>
                    <a:lstStyle/>
                    <a:p>
                      <a:r>
                        <a:rPr lang="en-US" dirty="0"/>
                        <a:t>V</a:t>
                      </a:r>
                    </a:p>
                  </a:txBody>
                  <a:tcPr/>
                </a:tc>
                <a:tc>
                  <a:txBody>
                    <a:bodyPr/>
                    <a:lstStyle/>
                    <a:p>
                      <a:r>
                        <a:rPr lang="en-US" dirty="0"/>
                        <a:t>L/S</a:t>
                      </a:r>
                    </a:p>
                  </a:txBody>
                  <a:tcPr/>
                </a:tc>
                <a:tc>
                  <a:txBody>
                    <a:bodyPr/>
                    <a:lstStyle/>
                    <a:p>
                      <a:r>
                        <a:rPr lang="en-US" dirty="0"/>
                        <a:t>ADDR</a:t>
                      </a:r>
                    </a:p>
                  </a:txBody>
                  <a:tcPr/>
                </a:tc>
                <a:tc>
                  <a:txBody>
                    <a:bodyPr/>
                    <a:lstStyle/>
                    <a:p>
                      <a:r>
                        <a:rPr lang="en-US" dirty="0"/>
                        <a:t>DATA</a:t>
                      </a:r>
                    </a:p>
                  </a:txBody>
                  <a:tcPr/>
                </a:tc>
                <a:tc>
                  <a:txBody>
                    <a:bodyPr/>
                    <a:lstStyle/>
                    <a:p>
                      <a:r>
                        <a:rPr lang="en-US" dirty="0"/>
                        <a:t>A</a:t>
                      </a:r>
                    </a:p>
                  </a:txBody>
                  <a:tcPr/>
                </a:tc>
                <a:tc>
                  <a:txBody>
                    <a:bodyPr/>
                    <a:lstStyle/>
                    <a:p>
                      <a:r>
                        <a:rPr lang="en-US" dirty="0"/>
                        <a:t>D</a:t>
                      </a:r>
                    </a:p>
                  </a:txBody>
                  <a:tcPr/>
                </a:tc>
                <a:extLst>
                  <a:ext uri="{0D108BD9-81ED-4DB2-BD59-A6C34878D82A}">
                    <a16:rowId xmlns:a16="http://schemas.microsoft.com/office/drawing/2014/main" val="158377031"/>
                  </a:ext>
                </a:extLst>
              </a:tr>
              <a:tr h="373013">
                <a:tc>
                  <a:txBody>
                    <a:bodyPr/>
                    <a:lstStyle/>
                    <a:p>
                      <a:r>
                        <a:rPr lang="en-US" dirty="0"/>
                        <a:t>1</a:t>
                      </a:r>
                    </a:p>
                  </a:txBody>
                  <a:tcPr/>
                </a:tc>
                <a:tc>
                  <a:txBody>
                    <a:bodyPr/>
                    <a:lstStyle/>
                    <a:p>
                      <a:r>
                        <a:rPr lang="en-US" dirty="0"/>
                        <a:t>L</a:t>
                      </a:r>
                    </a:p>
                  </a:txBody>
                  <a:tcPr/>
                </a:tc>
                <a:tc>
                  <a:txBody>
                    <a:bodyPr/>
                    <a:lstStyle/>
                    <a:p>
                      <a:r>
                        <a:rPr lang="en-US" dirty="0"/>
                        <a:t>104</a:t>
                      </a:r>
                    </a:p>
                  </a:txBody>
                  <a:tcPr/>
                </a:tc>
                <a:tc>
                  <a:txBody>
                    <a:bodyPr/>
                    <a:lstStyle/>
                    <a:p>
                      <a:endParaRPr lang="en-US" dirty="0"/>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973005499"/>
                  </a:ext>
                </a:extLst>
              </a:tr>
              <a:tr h="373013">
                <a:tc>
                  <a:txBody>
                    <a:bodyPr/>
                    <a:lstStyle/>
                    <a:p>
                      <a:r>
                        <a:rPr lang="en-US" dirty="0"/>
                        <a:t>1</a:t>
                      </a:r>
                    </a:p>
                  </a:txBody>
                  <a:tcPr/>
                </a:tc>
                <a:tc>
                  <a:txBody>
                    <a:bodyPr/>
                    <a:lstStyle/>
                    <a:p>
                      <a:r>
                        <a:rPr lang="en-US" dirty="0"/>
                        <a:t>S</a:t>
                      </a:r>
                    </a:p>
                  </a:txBody>
                  <a:tcPr/>
                </a:tc>
                <a:tc>
                  <a:txBody>
                    <a:bodyPr/>
                    <a:lstStyle/>
                    <a:p>
                      <a:endParaRPr lang="en-US" dirty="0"/>
                    </a:p>
                  </a:txBody>
                  <a:tcPr/>
                </a:tc>
                <a:tc>
                  <a:txBody>
                    <a:bodyPr/>
                    <a:lstStyle/>
                    <a:p>
                      <a:r>
                        <a:rPr lang="en-US" dirty="0"/>
                        <a:t>15</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990128238"/>
                  </a:ext>
                </a:extLst>
              </a:tr>
              <a:tr h="481161">
                <a:tc>
                  <a:txBody>
                    <a:bodyPr/>
                    <a:lstStyle/>
                    <a:p>
                      <a:r>
                        <a:rPr lang="en-US" dirty="0"/>
                        <a:t>1</a:t>
                      </a:r>
                    </a:p>
                  </a:txBody>
                  <a:tcPr/>
                </a:tc>
                <a:tc>
                  <a:txBody>
                    <a:bodyPr/>
                    <a:lstStyle/>
                    <a:p>
                      <a:r>
                        <a:rPr lang="en-US" dirty="0"/>
                        <a:t>L</a:t>
                      </a:r>
                    </a:p>
                  </a:txBody>
                  <a:tcPr/>
                </a:tc>
                <a:tc>
                  <a:txBody>
                    <a:bodyPr/>
                    <a:lstStyle/>
                    <a:p>
                      <a:r>
                        <a:rPr lang="en-US" dirty="0"/>
                        <a:t>204</a:t>
                      </a:r>
                    </a:p>
                  </a:txBody>
                  <a:tcPr/>
                </a:tc>
                <a:tc>
                  <a:txBody>
                    <a:bodyPr/>
                    <a:lstStyle/>
                    <a:p>
                      <a:r>
                        <a:rPr lang="en-US" dirty="0"/>
                        <a:t>15</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03654618"/>
                  </a:ext>
                </a:extLst>
              </a:tr>
              <a:tr h="709761">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89206665"/>
                  </a:ext>
                </a:extLst>
              </a:tr>
            </a:tbl>
          </a:graphicData>
        </a:graphic>
      </p:graphicFrame>
    </p:spTree>
    <p:extLst>
      <p:ext uri="{BB962C8B-B14F-4D97-AF65-F5344CB8AC3E}">
        <p14:creationId xmlns:p14="http://schemas.microsoft.com/office/powerpoint/2010/main" val="2357681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D4F5F-2BC1-CE27-2F54-3859B637B54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5D2B1D-49F8-E0ED-EF2D-0622E2F16662}"/>
              </a:ext>
            </a:extLst>
          </p:cNvPr>
          <p:cNvSpPr>
            <a:spLocks noGrp="1"/>
          </p:cNvSpPr>
          <p:nvPr>
            <p:ph type="sldNum" sz="quarter" idx="19"/>
          </p:nvPr>
        </p:nvSpPr>
        <p:spPr/>
        <p:txBody>
          <a:bodyPr/>
          <a:lstStyle/>
          <a:p>
            <a:fld id="{B6238B5B-F19C-E947-A0BC-87BD7983F871}" type="slidenum">
              <a:rPr lang="en-US" smtClean="0"/>
              <a:pPr/>
              <a:t>47</a:t>
            </a:fld>
            <a:endParaRPr lang="en-US" dirty="0"/>
          </a:p>
        </p:txBody>
      </p:sp>
      <p:sp>
        <p:nvSpPr>
          <p:cNvPr id="2" name="Title 4">
            <a:extLst>
              <a:ext uri="{FF2B5EF4-FFF2-40B4-BE49-F238E27FC236}">
                <a16:creationId xmlns:a16="http://schemas.microsoft.com/office/drawing/2014/main" id="{6ADD612B-5EC4-E20B-7116-08797AF1EA2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Handling Loads and Stores</a:t>
            </a:r>
          </a:p>
        </p:txBody>
      </p:sp>
      <p:sp>
        <p:nvSpPr>
          <p:cNvPr id="5" name="Text Placeholder 1">
            <a:extLst>
              <a:ext uri="{FF2B5EF4-FFF2-40B4-BE49-F238E27FC236}">
                <a16:creationId xmlns:a16="http://schemas.microsoft.com/office/drawing/2014/main" id="{6D336D15-EA78-D3ED-7653-24163EE13ED5}"/>
              </a:ext>
            </a:extLst>
          </p:cNvPr>
          <p:cNvSpPr txBox="1">
            <a:spLocks/>
          </p:cNvSpPr>
          <p:nvPr/>
        </p:nvSpPr>
        <p:spPr>
          <a:xfrm>
            <a:off x="640078" y="1000549"/>
            <a:ext cx="4693922" cy="256480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Handling Loads</a:t>
            </a:r>
          </a:p>
          <a:p>
            <a:pPr lvl="1"/>
            <a:r>
              <a:rPr lang="en-US" sz="2000" dirty="0"/>
              <a:t>Wait for address</a:t>
            </a:r>
          </a:p>
          <a:p>
            <a:pPr lvl="1"/>
            <a:r>
              <a:rPr lang="en-US" sz="2000" dirty="0"/>
              <a:t>Write address into table</a:t>
            </a:r>
          </a:p>
          <a:p>
            <a:pPr lvl="1"/>
            <a:r>
              <a:rPr lang="en-US" sz="2000" dirty="0"/>
              <a:t>Search for earlier LD/ST to avoid memory trip</a:t>
            </a:r>
          </a:p>
          <a:p>
            <a:pPr lvl="1"/>
            <a:r>
              <a:rPr lang="en-US" sz="2000" dirty="0"/>
              <a:t>Write value into table</a:t>
            </a:r>
          </a:p>
          <a:p>
            <a:pPr lvl="1"/>
            <a:r>
              <a:rPr lang="en-US" sz="2000" dirty="0"/>
              <a:t>Broadcast result via the common data bus (CDB)</a:t>
            </a:r>
            <a:endParaRPr lang="en-US" sz="1600" dirty="0"/>
          </a:p>
        </p:txBody>
      </p:sp>
      <p:graphicFrame>
        <p:nvGraphicFramePr>
          <p:cNvPr id="3" name="Table 2">
            <a:extLst>
              <a:ext uri="{FF2B5EF4-FFF2-40B4-BE49-F238E27FC236}">
                <a16:creationId xmlns:a16="http://schemas.microsoft.com/office/drawing/2014/main" id="{5CCEFAD3-06F6-F8BC-10F8-DA2A00941A50}"/>
              </a:ext>
            </a:extLst>
          </p:cNvPr>
          <p:cNvGraphicFramePr>
            <a:graphicFrameLocks noGrp="1"/>
          </p:cNvGraphicFramePr>
          <p:nvPr>
            <p:extLst>
              <p:ext uri="{D42A27DB-BD31-4B8C-83A1-F6EECF244321}">
                <p14:modId xmlns:p14="http://schemas.microsoft.com/office/powerpoint/2010/main" val="1069720835"/>
              </p:ext>
            </p:extLst>
          </p:nvPr>
        </p:nvGraphicFramePr>
        <p:xfrm>
          <a:off x="5334000" y="1295400"/>
          <a:ext cx="3311904" cy="2309961"/>
        </p:xfrm>
        <a:graphic>
          <a:graphicData uri="http://schemas.openxmlformats.org/drawingml/2006/table">
            <a:tbl>
              <a:tblPr firstRow="1" bandRow="1">
                <a:tableStyleId>{5C22544A-7EE6-4342-B048-85BDC9FD1C3A}</a:tableStyleId>
              </a:tblPr>
              <a:tblGrid>
                <a:gridCol w="604546">
                  <a:extLst>
                    <a:ext uri="{9D8B030D-6E8A-4147-A177-3AD203B41FA5}">
                      <a16:colId xmlns:a16="http://schemas.microsoft.com/office/drawing/2014/main" val="1228124632"/>
                    </a:ext>
                  </a:extLst>
                </a:gridCol>
                <a:gridCol w="604546">
                  <a:extLst>
                    <a:ext uri="{9D8B030D-6E8A-4147-A177-3AD203B41FA5}">
                      <a16:colId xmlns:a16="http://schemas.microsoft.com/office/drawing/2014/main" val="2530331969"/>
                    </a:ext>
                  </a:extLst>
                </a:gridCol>
                <a:gridCol w="762947">
                  <a:extLst>
                    <a:ext uri="{9D8B030D-6E8A-4147-A177-3AD203B41FA5}">
                      <a16:colId xmlns:a16="http://schemas.microsoft.com/office/drawing/2014/main" val="3613364165"/>
                    </a:ext>
                  </a:extLst>
                </a:gridCol>
                <a:gridCol w="681355">
                  <a:extLst>
                    <a:ext uri="{9D8B030D-6E8A-4147-A177-3AD203B41FA5}">
                      <a16:colId xmlns:a16="http://schemas.microsoft.com/office/drawing/2014/main" val="2547221650"/>
                    </a:ext>
                  </a:extLst>
                </a:gridCol>
                <a:gridCol w="279534">
                  <a:extLst>
                    <a:ext uri="{9D8B030D-6E8A-4147-A177-3AD203B41FA5}">
                      <a16:colId xmlns:a16="http://schemas.microsoft.com/office/drawing/2014/main" val="1713260387"/>
                    </a:ext>
                  </a:extLst>
                </a:gridCol>
                <a:gridCol w="378976">
                  <a:extLst>
                    <a:ext uri="{9D8B030D-6E8A-4147-A177-3AD203B41FA5}">
                      <a16:colId xmlns:a16="http://schemas.microsoft.com/office/drawing/2014/main" val="3816865060"/>
                    </a:ext>
                  </a:extLst>
                </a:gridCol>
              </a:tblGrid>
              <a:tr h="373013">
                <a:tc>
                  <a:txBody>
                    <a:bodyPr/>
                    <a:lstStyle/>
                    <a:p>
                      <a:r>
                        <a:rPr lang="en-US" dirty="0"/>
                        <a:t>V</a:t>
                      </a:r>
                    </a:p>
                  </a:txBody>
                  <a:tcPr/>
                </a:tc>
                <a:tc>
                  <a:txBody>
                    <a:bodyPr/>
                    <a:lstStyle/>
                    <a:p>
                      <a:r>
                        <a:rPr lang="en-US" dirty="0"/>
                        <a:t>L/S</a:t>
                      </a:r>
                    </a:p>
                  </a:txBody>
                  <a:tcPr/>
                </a:tc>
                <a:tc>
                  <a:txBody>
                    <a:bodyPr/>
                    <a:lstStyle/>
                    <a:p>
                      <a:r>
                        <a:rPr lang="en-US" dirty="0"/>
                        <a:t>ADDR</a:t>
                      </a:r>
                    </a:p>
                  </a:txBody>
                  <a:tcPr/>
                </a:tc>
                <a:tc>
                  <a:txBody>
                    <a:bodyPr/>
                    <a:lstStyle/>
                    <a:p>
                      <a:r>
                        <a:rPr lang="en-US" dirty="0"/>
                        <a:t>DATA</a:t>
                      </a:r>
                    </a:p>
                  </a:txBody>
                  <a:tcPr/>
                </a:tc>
                <a:tc>
                  <a:txBody>
                    <a:bodyPr/>
                    <a:lstStyle/>
                    <a:p>
                      <a:r>
                        <a:rPr lang="en-US" dirty="0"/>
                        <a:t>A</a:t>
                      </a:r>
                    </a:p>
                  </a:txBody>
                  <a:tcPr/>
                </a:tc>
                <a:tc>
                  <a:txBody>
                    <a:bodyPr/>
                    <a:lstStyle/>
                    <a:p>
                      <a:r>
                        <a:rPr lang="en-US" dirty="0"/>
                        <a:t>D</a:t>
                      </a:r>
                    </a:p>
                  </a:txBody>
                  <a:tcPr/>
                </a:tc>
                <a:extLst>
                  <a:ext uri="{0D108BD9-81ED-4DB2-BD59-A6C34878D82A}">
                    <a16:rowId xmlns:a16="http://schemas.microsoft.com/office/drawing/2014/main" val="158377031"/>
                  </a:ext>
                </a:extLst>
              </a:tr>
              <a:tr h="373013">
                <a:tc>
                  <a:txBody>
                    <a:bodyPr/>
                    <a:lstStyle/>
                    <a:p>
                      <a:r>
                        <a:rPr lang="en-US" dirty="0"/>
                        <a:t>1</a:t>
                      </a:r>
                    </a:p>
                  </a:txBody>
                  <a:tcPr/>
                </a:tc>
                <a:tc>
                  <a:txBody>
                    <a:bodyPr/>
                    <a:lstStyle/>
                    <a:p>
                      <a:r>
                        <a:rPr lang="en-US" dirty="0"/>
                        <a:t>L</a:t>
                      </a:r>
                    </a:p>
                  </a:txBody>
                  <a:tcPr/>
                </a:tc>
                <a:tc>
                  <a:txBody>
                    <a:bodyPr/>
                    <a:lstStyle/>
                    <a:p>
                      <a:r>
                        <a:rPr lang="en-US" dirty="0"/>
                        <a:t>104</a:t>
                      </a:r>
                    </a:p>
                  </a:txBody>
                  <a:tcPr/>
                </a:tc>
                <a:tc>
                  <a:txBody>
                    <a:bodyPr/>
                    <a:lstStyle/>
                    <a:p>
                      <a:endParaRPr lang="en-US" dirty="0"/>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973005499"/>
                  </a:ext>
                </a:extLst>
              </a:tr>
              <a:tr h="373013">
                <a:tc>
                  <a:txBody>
                    <a:bodyPr/>
                    <a:lstStyle/>
                    <a:p>
                      <a:r>
                        <a:rPr lang="en-US" dirty="0"/>
                        <a:t>1</a:t>
                      </a:r>
                    </a:p>
                  </a:txBody>
                  <a:tcPr/>
                </a:tc>
                <a:tc>
                  <a:txBody>
                    <a:bodyPr/>
                    <a:lstStyle/>
                    <a:p>
                      <a:r>
                        <a:rPr lang="en-US" dirty="0"/>
                        <a:t>S</a:t>
                      </a:r>
                    </a:p>
                  </a:txBody>
                  <a:tcPr/>
                </a:tc>
                <a:tc>
                  <a:txBody>
                    <a:bodyPr/>
                    <a:lstStyle/>
                    <a:p>
                      <a:endParaRPr lang="en-US" dirty="0"/>
                    </a:p>
                  </a:txBody>
                  <a:tcPr/>
                </a:tc>
                <a:tc>
                  <a:txBody>
                    <a:bodyPr/>
                    <a:lstStyle/>
                    <a:p>
                      <a:r>
                        <a:rPr lang="en-US" dirty="0"/>
                        <a:t>15</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990128238"/>
                  </a:ext>
                </a:extLst>
              </a:tr>
              <a:tr h="481161">
                <a:tc>
                  <a:txBody>
                    <a:bodyPr/>
                    <a:lstStyle/>
                    <a:p>
                      <a:r>
                        <a:rPr lang="en-US" dirty="0"/>
                        <a:t>1</a:t>
                      </a:r>
                    </a:p>
                  </a:txBody>
                  <a:tcPr/>
                </a:tc>
                <a:tc>
                  <a:txBody>
                    <a:bodyPr/>
                    <a:lstStyle/>
                    <a:p>
                      <a:r>
                        <a:rPr lang="en-US" dirty="0"/>
                        <a:t>L</a:t>
                      </a:r>
                    </a:p>
                  </a:txBody>
                  <a:tcPr/>
                </a:tc>
                <a:tc>
                  <a:txBody>
                    <a:bodyPr/>
                    <a:lstStyle/>
                    <a:p>
                      <a:r>
                        <a:rPr lang="en-US" dirty="0"/>
                        <a:t>204</a:t>
                      </a:r>
                    </a:p>
                  </a:txBody>
                  <a:tcPr/>
                </a:tc>
                <a:tc>
                  <a:txBody>
                    <a:bodyPr/>
                    <a:lstStyle/>
                    <a:p>
                      <a:r>
                        <a:rPr lang="en-US" dirty="0"/>
                        <a:t>15</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03654618"/>
                  </a:ext>
                </a:extLst>
              </a:tr>
              <a:tr h="709761">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89206665"/>
                  </a:ext>
                </a:extLst>
              </a:tr>
            </a:tbl>
          </a:graphicData>
        </a:graphic>
      </p:graphicFrame>
    </p:spTree>
    <p:extLst>
      <p:ext uri="{BB962C8B-B14F-4D97-AF65-F5344CB8AC3E}">
        <p14:creationId xmlns:p14="http://schemas.microsoft.com/office/powerpoint/2010/main" val="835732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52D7-B0B7-2E40-72E6-799ED5C3AE1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4365F3-D9E6-6CE4-3DB2-A100AA6914C6}"/>
              </a:ext>
            </a:extLst>
          </p:cNvPr>
          <p:cNvSpPr>
            <a:spLocks noGrp="1"/>
          </p:cNvSpPr>
          <p:nvPr>
            <p:ph type="sldNum" sz="quarter" idx="19"/>
          </p:nvPr>
        </p:nvSpPr>
        <p:spPr/>
        <p:txBody>
          <a:bodyPr/>
          <a:lstStyle/>
          <a:p>
            <a:fld id="{B6238B5B-F19C-E947-A0BC-87BD7983F871}" type="slidenum">
              <a:rPr lang="en-US" smtClean="0"/>
              <a:pPr/>
              <a:t>48</a:t>
            </a:fld>
            <a:endParaRPr lang="en-US" dirty="0"/>
          </a:p>
        </p:txBody>
      </p:sp>
      <p:sp>
        <p:nvSpPr>
          <p:cNvPr id="2" name="Title 4">
            <a:extLst>
              <a:ext uri="{FF2B5EF4-FFF2-40B4-BE49-F238E27FC236}">
                <a16:creationId xmlns:a16="http://schemas.microsoft.com/office/drawing/2014/main" id="{1A013EA4-4AEC-5DA5-4DC1-E0C64D5C2E0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Handling Loads and Stores</a:t>
            </a:r>
          </a:p>
        </p:txBody>
      </p:sp>
      <p:sp>
        <p:nvSpPr>
          <p:cNvPr id="5" name="Text Placeholder 1">
            <a:extLst>
              <a:ext uri="{FF2B5EF4-FFF2-40B4-BE49-F238E27FC236}">
                <a16:creationId xmlns:a16="http://schemas.microsoft.com/office/drawing/2014/main" id="{36D7FFCF-AE30-DF51-9F19-09C3388EBC35}"/>
              </a:ext>
            </a:extLst>
          </p:cNvPr>
          <p:cNvSpPr txBox="1">
            <a:spLocks/>
          </p:cNvSpPr>
          <p:nvPr/>
        </p:nvSpPr>
        <p:spPr>
          <a:xfrm>
            <a:off x="640078" y="1000549"/>
            <a:ext cx="4693922" cy="351378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Load Search optimization</a:t>
            </a:r>
          </a:p>
          <a:p>
            <a:pPr lvl="1"/>
            <a:r>
              <a:rPr lang="en-US" sz="2000" dirty="0"/>
              <a:t>Ready load with same address</a:t>
            </a:r>
          </a:p>
          <a:p>
            <a:pPr lvl="2"/>
            <a:r>
              <a:rPr lang="en-US" sz="1800" dirty="0"/>
              <a:t>Forward value</a:t>
            </a:r>
          </a:p>
          <a:p>
            <a:pPr lvl="1"/>
            <a:r>
              <a:rPr lang="en-US" sz="2000" dirty="0"/>
              <a:t>Ready store with same address</a:t>
            </a:r>
          </a:p>
          <a:p>
            <a:pPr lvl="2"/>
            <a:r>
              <a:rPr lang="en-US" sz="1800" dirty="0"/>
              <a:t>Forward value</a:t>
            </a:r>
          </a:p>
          <a:p>
            <a:pPr lvl="1"/>
            <a:r>
              <a:rPr lang="en-US" sz="2000" dirty="0"/>
              <a:t>Pending load with same address</a:t>
            </a:r>
          </a:p>
          <a:p>
            <a:pPr lvl="2"/>
            <a:r>
              <a:rPr lang="en-US" sz="1800" dirty="0"/>
              <a:t>Wait</a:t>
            </a:r>
          </a:p>
          <a:p>
            <a:pPr lvl="1"/>
            <a:r>
              <a:rPr lang="en-US" sz="2000" dirty="0"/>
              <a:t>Pending store with unknown address</a:t>
            </a:r>
          </a:p>
          <a:p>
            <a:pPr lvl="2"/>
            <a:r>
              <a:rPr lang="en-US" sz="1800" dirty="0"/>
              <a:t>Wait or speculate (forward value)?</a:t>
            </a:r>
          </a:p>
          <a:p>
            <a:pPr lvl="1"/>
            <a:r>
              <a:rPr lang="en-US" sz="2000" dirty="0"/>
              <a:t>Otherwise</a:t>
            </a:r>
          </a:p>
          <a:p>
            <a:pPr lvl="2"/>
            <a:r>
              <a:rPr lang="en-US" sz="1800" dirty="0"/>
              <a:t>Go to memory</a:t>
            </a:r>
            <a:endParaRPr lang="en-US" sz="1600" dirty="0"/>
          </a:p>
        </p:txBody>
      </p:sp>
      <p:graphicFrame>
        <p:nvGraphicFramePr>
          <p:cNvPr id="3" name="Table 2">
            <a:extLst>
              <a:ext uri="{FF2B5EF4-FFF2-40B4-BE49-F238E27FC236}">
                <a16:creationId xmlns:a16="http://schemas.microsoft.com/office/drawing/2014/main" id="{9AC2F5C6-B1AB-03AE-7BA2-D5AA33E1FC0C}"/>
              </a:ext>
            </a:extLst>
          </p:cNvPr>
          <p:cNvGraphicFramePr>
            <a:graphicFrameLocks noGrp="1"/>
          </p:cNvGraphicFramePr>
          <p:nvPr>
            <p:extLst>
              <p:ext uri="{D42A27DB-BD31-4B8C-83A1-F6EECF244321}">
                <p14:modId xmlns:p14="http://schemas.microsoft.com/office/powerpoint/2010/main" val="2541445214"/>
              </p:ext>
            </p:extLst>
          </p:nvPr>
        </p:nvGraphicFramePr>
        <p:xfrm>
          <a:off x="5334000" y="1295400"/>
          <a:ext cx="3311904" cy="2309961"/>
        </p:xfrm>
        <a:graphic>
          <a:graphicData uri="http://schemas.openxmlformats.org/drawingml/2006/table">
            <a:tbl>
              <a:tblPr firstRow="1" bandRow="1">
                <a:tableStyleId>{5C22544A-7EE6-4342-B048-85BDC9FD1C3A}</a:tableStyleId>
              </a:tblPr>
              <a:tblGrid>
                <a:gridCol w="604546">
                  <a:extLst>
                    <a:ext uri="{9D8B030D-6E8A-4147-A177-3AD203B41FA5}">
                      <a16:colId xmlns:a16="http://schemas.microsoft.com/office/drawing/2014/main" val="1228124632"/>
                    </a:ext>
                  </a:extLst>
                </a:gridCol>
                <a:gridCol w="604546">
                  <a:extLst>
                    <a:ext uri="{9D8B030D-6E8A-4147-A177-3AD203B41FA5}">
                      <a16:colId xmlns:a16="http://schemas.microsoft.com/office/drawing/2014/main" val="2530331969"/>
                    </a:ext>
                  </a:extLst>
                </a:gridCol>
                <a:gridCol w="762947">
                  <a:extLst>
                    <a:ext uri="{9D8B030D-6E8A-4147-A177-3AD203B41FA5}">
                      <a16:colId xmlns:a16="http://schemas.microsoft.com/office/drawing/2014/main" val="3613364165"/>
                    </a:ext>
                  </a:extLst>
                </a:gridCol>
                <a:gridCol w="681355">
                  <a:extLst>
                    <a:ext uri="{9D8B030D-6E8A-4147-A177-3AD203B41FA5}">
                      <a16:colId xmlns:a16="http://schemas.microsoft.com/office/drawing/2014/main" val="2547221650"/>
                    </a:ext>
                  </a:extLst>
                </a:gridCol>
                <a:gridCol w="279534">
                  <a:extLst>
                    <a:ext uri="{9D8B030D-6E8A-4147-A177-3AD203B41FA5}">
                      <a16:colId xmlns:a16="http://schemas.microsoft.com/office/drawing/2014/main" val="1713260387"/>
                    </a:ext>
                  </a:extLst>
                </a:gridCol>
                <a:gridCol w="378976">
                  <a:extLst>
                    <a:ext uri="{9D8B030D-6E8A-4147-A177-3AD203B41FA5}">
                      <a16:colId xmlns:a16="http://schemas.microsoft.com/office/drawing/2014/main" val="3816865060"/>
                    </a:ext>
                  </a:extLst>
                </a:gridCol>
              </a:tblGrid>
              <a:tr h="373013">
                <a:tc>
                  <a:txBody>
                    <a:bodyPr/>
                    <a:lstStyle/>
                    <a:p>
                      <a:r>
                        <a:rPr lang="en-US" dirty="0"/>
                        <a:t>V</a:t>
                      </a:r>
                    </a:p>
                  </a:txBody>
                  <a:tcPr/>
                </a:tc>
                <a:tc>
                  <a:txBody>
                    <a:bodyPr/>
                    <a:lstStyle/>
                    <a:p>
                      <a:r>
                        <a:rPr lang="en-US" dirty="0"/>
                        <a:t>L/S</a:t>
                      </a:r>
                    </a:p>
                  </a:txBody>
                  <a:tcPr/>
                </a:tc>
                <a:tc>
                  <a:txBody>
                    <a:bodyPr/>
                    <a:lstStyle/>
                    <a:p>
                      <a:r>
                        <a:rPr lang="en-US" dirty="0"/>
                        <a:t>ADDR</a:t>
                      </a:r>
                    </a:p>
                  </a:txBody>
                  <a:tcPr/>
                </a:tc>
                <a:tc>
                  <a:txBody>
                    <a:bodyPr/>
                    <a:lstStyle/>
                    <a:p>
                      <a:r>
                        <a:rPr lang="en-US" dirty="0"/>
                        <a:t>DATA</a:t>
                      </a:r>
                    </a:p>
                  </a:txBody>
                  <a:tcPr/>
                </a:tc>
                <a:tc>
                  <a:txBody>
                    <a:bodyPr/>
                    <a:lstStyle/>
                    <a:p>
                      <a:r>
                        <a:rPr lang="en-US" dirty="0"/>
                        <a:t>A</a:t>
                      </a:r>
                    </a:p>
                  </a:txBody>
                  <a:tcPr/>
                </a:tc>
                <a:tc>
                  <a:txBody>
                    <a:bodyPr/>
                    <a:lstStyle/>
                    <a:p>
                      <a:r>
                        <a:rPr lang="en-US" dirty="0"/>
                        <a:t>D</a:t>
                      </a:r>
                    </a:p>
                  </a:txBody>
                  <a:tcPr/>
                </a:tc>
                <a:extLst>
                  <a:ext uri="{0D108BD9-81ED-4DB2-BD59-A6C34878D82A}">
                    <a16:rowId xmlns:a16="http://schemas.microsoft.com/office/drawing/2014/main" val="158377031"/>
                  </a:ext>
                </a:extLst>
              </a:tr>
              <a:tr h="373013">
                <a:tc>
                  <a:txBody>
                    <a:bodyPr/>
                    <a:lstStyle/>
                    <a:p>
                      <a:r>
                        <a:rPr lang="en-US" dirty="0"/>
                        <a:t>1</a:t>
                      </a:r>
                    </a:p>
                  </a:txBody>
                  <a:tcPr/>
                </a:tc>
                <a:tc>
                  <a:txBody>
                    <a:bodyPr/>
                    <a:lstStyle/>
                    <a:p>
                      <a:r>
                        <a:rPr lang="en-US" dirty="0"/>
                        <a:t>L</a:t>
                      </a:r>
                    </a:p>
                  </a:txBody>
                  <a:tcPr/>
                </a:tc>
                <a:tc>
                  <a:txBody>
                    <a:bodyPr/>
                    <a:lstStyle/>
                    <a:p>
                      <a:r>
                        <a:rPr lang="en-US" dirty="0"/>
                        <a:t>104</a:t>
                      </a:r>
                    </a:p>
                  </a:txBody>
                  <a:tcPr/>
                </a:tc>
                <a:tc>
                  <a:txBody>
                    <a:bodyPr/>
                    <a:lstStyle/>
                    <a:p>
                      <a:endParaRPr lang="en-US" dirty="0"/>
                    </a:p>
                  </a:txBody>
                  <a:tcPr/>
                </a:tc>
                <a:tc>
                  <a:txBody>
                    <a:bodyPr/>
                    <a:lstStyle/>
                    <a:p>
                      <a:r>
                        <a:rPr lang="en-US" dirty="0"/>
                        <a:t>1</a:t>
                      </a:r>
                    </a:p>
                  </a:txBody>
                  <a:tcPr/>
                </a:tc>
                <a:tc>
                  <a:txBody>
                    <a:bodyPr/>
                    <a:lstStyle/>
                    <a:p>
                      <a:r>
                        <a:rPr lang="en-US"/>
                        <a:t>0</a:t>
                      </a:r>
                      <a:endParaRPr lang="en-US" dirty="0"/>
                    </a:p>
                  </a:txBody>
                  <a:tcPr/>
                </a:tc>
                <a:extLst>
                  <a:ext uri="{0D108BD9-81ED-4DB2-BD59-A6C34878D82A}">
                    <a16:rowId xmlns:a16="http://schemas.microsoft.com/office/drawing/2014/main" val="1973005499"/>
                  </a:ext>
                </a:extLst>
              </a:tr>
              <a:tr h="373013">
                <a:tc>
                  <a:txBody>
                    <a:bodyPr/>
                    <a:lstStyle/>
                    <a:p>
                      <a:r>
                        <a:rPr lang="en-US" dirty="0"/>
                        <a:t>1</a:t>
                      </a:r>
                    </a:p>
                  </a:txBody>
                  <a:tcPr/>
                </a:tc>
                <a:tc>
                  <a:txBody>
                    <a:bodyPr/>
                    <a:lstStyle/>
                    <a:p>
                      <a:r>
                        <a:rPr lang="en-US" dirty="0"/>
                        <a:t>S</a:t>
                      </a:r>
                    </a:p>
                  </a:txBody>
                  <a:tcPr/>
                </a:tc>
                <a:tc>
                  <a:txBody>
                    <a:bodyPr/>
                    <a:lstStyle/>
                    <a:p>
                      <a:endParaRPr lang="en-US" dirty="0"/>
                    </a:p>
                  </a:txBody>
                  <a:tcPr/>
                </a:tc>
                <a:tc>
                  <a:txBody>
                    <a:bodyPr/>
                    <a:lstStyle/>
                    <a:p>
                      <a:r>
                        <a:rPr lang="en-US" dirty="0"/>
                        <a:t>15</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990128238"/>
                  </a:ext>
                </a:extLst>
              </a:tr>
              <a:tr h="481161">
                <a:tc>
                  <a:txBody>
                    <a:bodyPr/>
                    <a:lstStyle/>
                    <a:p>
                      <a:r>
                        <a:rPr lang="en-US" dirty="0"/>
                        <a:t>1</a:t>
                      </a:r>
                    </a:p>
                  </a:txBody>
                  <a:tcPr/>
                </a:tc>
                <a:tc>
                  <a:txBody>
                    <a:bodyPr/>
                    <a:lstStyle/>
                    <a:p>
                      <a:r>
                        <a:rPr lang="en-US" dirty="0"/>
                        <a:t>L</a:t>
                      </a:r>
                    </a:p>
                  </a:txBody>
                  <a:tcPr/>
                </a:tc>
                <a:tc>
                  <a:txBody>
                    <a:bodyPr/>
                    <a:lstStyle/>
                    <a:p>
                      <a:r>
                        <a:rPr lang="en-US" dirty="0"/>
                        <a:t>204</a:t>
                      </a:r>
                    </a:p>
                  </a:txBody>
                  <a:tcPr/>
                </a:tc>
                <a:tc>
                  <a:txBody>
                    <a:bodyPr/>
                    <a:lstStyle/>
                    <a:p>
                      <a:r>
                        <a:rPr lang="en-US" dirty="0"/>
                        <a:t>15</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03654618"/>
                  </a:ext>
                </a:extLst>
              </a:tr>
              <a:tr h="709761">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89206665"/>
                  </a:ext>
                </a:extLst>
              </a:tr>
            </a:tbl>
          </a:graphicData>
        </a:graphic>
      </p:graphicFrame>
    </p:spTree>
    <p:extLst>
      <p:ext uri="{BB962C8B-B14F-4D97-AF65-F5344CB8AC3E}">
        <p14:creationId xmlns:p14="http://schemas.microsoft.com/office/powerpoint/2010/main" val="788768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04931-2A6E-D3E8-6AF0-449B73CEDB2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049826-D633-CFCB-2244-9FB4FBADE454}"/>
              </a:ext>
            </a:extLst>
          </p:cNvPr>
          <p:cNvSpPr>
            <a:spLocks noGrp="1"/>
          </p:cNvSpPr>
          <p:nvPr>
            <p:ph type="sldNum" sz="quarter" idx="19"/>
          </p:nvPr>
        </p:nvSpPr>
        <p:spPr/>
        <p:txBody>
          <a:bodyPr/>
          <a:lstStyle/>
          <a:p>
            <a:fld id="{B6238B5B-F19C-E947-A0BC-87BD7983F871}" type="slidenum">
              <a:rPr lang="en-US" smtClean="0"/>
              <a:pPr/>
              <a:t>49</a:t>
            </a:fld>
            <a:endParaRPr lang="en-US" dirty="0"/>
          </a:p>
        </p:txBody>
      </p:sp>
      <p:sp>
        <p:nvSpPr>
          <p:cNvPr id="2" name="Title 4">
            <a:extLst>
              <a:ext uri="{FF2B5EF4-FFF2-40B4-BE49-F238E27FC236}">
                <a16:creationId xmlns:a16="http://schemas.microsoft.com/office/drawing/2014/main" id="{B039F7FB-55C4-EDCF-38DB-667DDD927DF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Handling Loads and Stores</a:t>
            </a:r>
          </a:p>
        </p:txBody>
      </p:sp>
      <p:sp>
        <p:nvSpPr>
          <p:cNvPr id="5" name="Text Placeholder 1">
            <a:extLst>
              <a:ext uri="{FF2B5EF4-FFF2-40B4-BE49-F238E27FC236}">
                <a16:creationId xmlns:a16="http://schemas.microsoft.com/office/drawing/2014/main" id="{A2CA35CA-0DD3-4610-F6E9-8BA31E960610}"/>
              </a:ext>
            </a:extLst>
          </p:cNvPr>
          <p:cNvSpPr txBox="1">
            <a:spLocks/>
          </p:cNvSpPr>
          <p:nvPr/>
        </p:nvSpPr>
        <p:spPr>
          <a:xfrm>
            <a:off x="640078" y="1000549"/>
            <a:ext cx="4693922" cy="372512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Handling unknown prior stores options:</a:t>
            </a:r>
          </a:p>
          <a:p>
            <a:pPr marL="800100" lvl="1" indent="-342900">
              <a:buFont typeface="+mj-lt"/>
              <a:buAutoNum type="arabicPeriod"/>
            </a:pPr>
            <a:r>
              <a:rPr lang="en-US" sz="1800" dirty="0"/>
              <a:t>Execute the queue in-order</a:t>
            </a:r>
          </a:p>
          <a:p>
            <a:pPr marL="1200150" lvl="2" indent="-342900"/>
            <a:r>
              <a:rPr lang="en-US" sz="1600" dirty="0"/>
              <a:t>Too slow, not practical</a:t>
            </a:r>
          </a:p>
          <a:p>
            <a:pPr marL="800100" lvl="1" indent="-342900">
              <a:buFont typeface="+mj-lt"/>
              <a:buAutoNum type="arabicPeriod"/>
            </a:pPr>
            <a:r>
              <a:rPr lang="en-US" sz="1800" dirty="0"/>
              <a:t>Wait for prior stores address valid</a:t>
            </a:r>
          </a:p>
          <a:p>
            <a:pPr marL="1200150" lvl="2" indent="-342900"/>
            <a:r>
              <a:rPr lang="en-US" sz="1600" dirty="0"/>
              <a:t>A bit better, but potential unnecessary waits</a:t>
            </a:r>
          </a:p>
          <a:p>
            <a:pPr marL="800100" lvl="1" indent="-342900">
              <a:buFont typeface="+mj-lt"/>
              <a:buAutoNum type="arabicPeriod"/>
            </a:pPr>
            <a:r>
              <a:rPr lang="en-US" sz="1800" dirty="0"/>
              <a:t>Speculate and go to memory</a:t>
            </a:r>
          </a:p>
          <a:p>
            <a:pPr marL="1200150" lvl="2" indent="-342900"/>
            <a:r>
              <a:rPr lang="en-US" sz="1600" dirty="0"/>
              <a:t>When load complete, check the store address</a:t>
            </a:r>
          </a:p>
          <a:p>
            <a:pPr marL="1657350" lvl="3" indent="-342900"/>
            <a:r>
              <a:rPr lang="en-US" sz="1200" dirty="0"/>
              <a:t>If different address, we proceed as usual</a:t>
            </a:r>
          </a:p>
          <a:p>
            <a:pPr marL="1657350" lvl="3" indent="-342900"/>
            <a:r>
              <a:rPr lang="en-US" sz="1200" dirty="0"/>
              <a:t>Otherwise load forwarding</a:t>
            </a:r>
          </a:p>
          <a:p>
            <a:pPr marL="2114550" lvl="4" indent="-342900"/>
            <a:r>
              <a:rPr lang="en-US" sz="1200" dirty="0"/>
              <a:t>Drop the fetched value</a:t>
            </a:r>
          </a:p>
          <a:p>
            <a:pPr marL="2114550" lvl="4" indent="-342900"/>
            <a:r>
              <a:rPr lang="en-US" sz="1200" dirty="0"/>
              <a:t>Doesn’t happen often</a:t>
            </a:r>
          </a:p>
          <a:p>
            <a:pPr marL="1200150" lvl="2" indent="-342900"/>
            <a:r>
              <a:rPr lang="en-US" sz="1600" dirty="0"/>
              <a:t>Common solution</a:t>
            </a:r>
          </a:p>
        </p:txBody>
      </p:sp>
      <p:graphicFrame>
        <p:nvGraphicFramePr>
          <p:cNvPr id="3" name="Table 2">
            <a:extLst>
              <a:ext uri="{FF2B5EF4-FFF2-40B4-BE49-F238E27FC236}">
                <a16:creationId xmlns:a16="http://schemas.microsoft.com/office/drawing/2014/main" id="{D60C4809-8822-0DBE-2C11-533A70A3D85C}"/>
              </a:ext>
            </a:extLst>
          </p:cNvPr>
          <p:cNvGraphicFramePr>
            <a:graphicFrameLocks noGrp="1"/>
          </p:cNvGraphicFramePr>
          <p:nvPr/>
        </p:nvGraphicFramePr>
        <p:xfrm>
          <a:off x="5334000" y="1295400"/>
          <a:ext cx="3311904" cy="2309961"/>
        </p:xfrm>
        <a:graphic>
          <a:graphicData uri="http://schemas.openxmlformats.org/drawingml/2006/table">
            <a:tbl>
              <a:tblPr firstRow="1" bandRow="1">
                <a:tableStyleId>{5C22544A-7EE6-4342-B048-85BDC9FD1C3A}</a:tableStyleId>
              </a:tblPr>
              <a:tblGrid>
                <a:gridCol w="604546">
                  <a:extLst>
                    <a:ext uri="{9D8B030D-6E8A-4147-A177-3AD203B41FA5}">
                      <a16:colId xmlns:a16="http://schemas.microsoft.com/office/drawing/2014/main" val="1228124632"/>
                    </a:ext>
                  </a:extLst>
                </a:gridCol>
                <a:gridCol w="604546">
                  <a:extLst>
                    <a:ext uri="{9D8B030D-6E8A-4147-A177-3AD203B41FA5}">
                      <a16:colId xmlns:a16="http://schemas.microsoft.com/office/drawing/2014/main" val="2530331969"/>
                    </a:ext>
                  </a:extLst>
                </a:gridCol>
                <a:gridCol w="762947">
                  <a:extLst>
                    <a:ext uri="{9D8B030D-6E8A-4147-A177-3AD203B41FA5}">
                      <a16:colId xmlns:a16="http://schemas.microsoft.com/office/drawing/2014/main" val="3613364165"/>
                    </a:ext>
                  </a:extLst>
                </a:gridCol>
                <a:gridCol w="681355">
                  <a:extLst>
                    <a:ext uri="{9D8B030D-6E8A-4147-A177-3AD203B41FA5}">
                      <a16:colId xmlns:a16="http://schemas.microsoft.com/office/drawing/2014/main" val="2547221650"/>
                    </a:ext>
                  </a:extLst>
                </a:gridCol>
                <a:gridCol w="279534">
                  <a:extLst>
                    <a:ext uri="{9D8B030D-6E8A-4147-A177-3AD203B41FA5}">
                      <a16:colId xmlns:a16="http://schemas.microsoft.com/office/drawing/2014/main" val="1713260387"/>
                    </a:ext>
                  </a:extLst>
                </a:gridCol>
                <a:gridCol w="378976">
                  <a:extLst>
                    <a:ext uri="{9D8B030D-6E8A-4147-A177-3AD203B41FA5}">
                      <a16:colId xmlns:a16="http://schemas.microsoft.com/office/drawing/2014/main" val="3816865060"/>
                    </a:ext>
                  </a:extLst>
                </a:gridCol>
              </a:tblGrid>
              <a:tr h="373013">
                <a:tc>
                  <a:txBody>
                    <a:bodyPr/>
                    <a:lstStyle/>
                    <a:p>
                      <a:r>
                        <a:rPr lang="en-US" dirty="0"/>
                        <a:t>V</a:t>
                      </a:r>
                    </a:p>
                  </a:txBody>
                  <a:tcPr/>
                </a:tc>
                <a:tc>
                  <a:txBody>
                    <a:bodyPr/>
                    <a:lstStyle/>
                    <a:p>
                      <a:r>
                        <a:rPr lang="en-US" dirty="0"/>
                        <a:t>L/S</a:t>
                      </a:r>
                    </a:p>
                  </a:txBody>
                  <a:tcPr/>
                </a:tc>
                <a:tc>
                  <a:txBody>
                    <a:bodyPr/>
                    <a:lstStyle/>
                    <a:p>
                      <a:r>
                        <a:rPr lang="en-US" dirty="0"/>
                        <a:t>ADDR</a:t>
                      </a:r>
                    </a:p>
                  </a:txBody>
                  <a:tcPr/>
                </a:tc>
                <a:tc>
                  <a:txBody>
                    <a:bodyPr/>
                    <a:lstStyle/>
                    <a:p>
                      <a:r>
                        <a:rPr lang="en-US" dirty="0"/>
                        <a:t>DATA</a:t>
                      </a:r>
                    </a:p>
                  </a:txBody>
                  <a:tcPr/>
                </a:tc>
                <a:tc>
                  <a:txBody>
                    <a:bodyPr/>
                    <a:lstStyle/>
                    <a:p>
                      <a:r>
                        <a:rPr lang="en-US" dirty="0"/>
                        <a:t>A</a:t>
                      </a:r>
                    </a:p>
                  </a:txBody>
                  <a:tcPr/>
                </a:tc>
                <a:tc>
                  <a:txBody>
                    <a:bodyPr/>
                    <a:lstStyle/>
                    <a:p>
                      <a:r>
                        <a:rPr lang="en-US" dirty="0"/>
                        <a:t>D</a:t>
                      </a:r>
                    </a:p>
                  </a:txBody>
                  <a:tcPr/>
                </a:tc>
                <a:extLst>
                  <a:ext uri="{0D108BD9-81ED-4DB2-BD59-A6C34878D82A}">
                    <a16:rowId xmlns:a16="http://schemas.microsoft.com/office/drawing/2014/main" val="158377031"/>
                  </a:ext>
                </a:extLst>
              </a:tr>
              <a:tr h="373013">
                <a:tc>
                  <a:txBody>
                    <a:bodyPr/>
                    <a:lstStyle/>
                    <a:p>
                      <a:r>
                        <a:rPr lang="en-US" dirty="0"/>
                        <a:t>1</a:t>
                      </a:r>
                    </a:p>
                  </a:txBody>
                  <a:tcPr/>
                </a:tc>
                <a:tc>
                  <a:txBody>
                    <a:bodyPr/>
                    <a:lstStyle/>
                    <a:p>
                      <a:r>
                        <a:rPr lang="en-US" dirty="0"/>
                        <a:t>L</a:t>
                      </a:r>
                    </a:p>
                  </a:txBody>
                  <a:tcPr/>
                </a:tc>
                <a:tc>
                  <a:txBody>
                    <a:bodyPr/>
                    <a:lstStyle/>
                    <a:p>
                      <a:r>
                        <a:rPr lang="en-US" dirty="0"/>
                        <a:t>104</a:t>
                      </a:r>
                    </a:p>
                  </a:txBody>
                  <a:tcPr/>
                </a:tc>
                <a:tc>
                  <a:txBody>
                    <a:bodyPr/>
                    <a:lstStyle/>
                    <a:p>
                      <a:endParaRPr lang="en-US" dirty="0"/>
                    </a:p>
                  </a:txBody>
                  <a:tcPr/>
                </a:tc>
                <a:tc>
                  <a:txBody>
                    <a:bodyPr/>
                    <a:lstStyle/>
                    <a:p>
                      <a:r>
                        <a:rPr lang="en-US" dirty="0"/>
                        <a:t>1</a:t>
                      </a:r>
                    </a:p>
                  </a:txBody>
                  <a:tcPr/>
                </a:tc>
                <a:tc>
                  <a:txBody>
                    <a:bodyPr/>
                    <a:lstStyle/>
                    <a:p>
                      <a:r>
                        <a:rPr lang="en-US"/>
                        <a:t>0</a:t>
                      </a:r>
                      <a:endParaRPr lang="en-US" dirty="0"/>
                    </a:p>
                  </a:txBody>
                  <a:tcPr/>
                </a:tc>
                <a:extLst>
                  <a:ext uri="{0D108BD9-81ED-4DB2-BD59-A6C34878D82A}">
                    <a16:rowId xmlns:a16="http://schemas.microsoft.com/office/drawing/2014/main" val="1973005499"/>
                  </a:ext>
                </a:extLst>
              </a:tr>
              <a:tr h="373013">
                <a:tc>
                  <a:txBody>
                    <a:bodyPr/>
                    <a:lstStyle/>
                    <a:p>
                      <a:r>
                        <a:rPr lang="en-US" dirty="0"/>
                        <a:t>1</a:t>
                      </a:r>
                    </a:p>
                  </a:txBody>
                  <a:tcPr/>
                </a:tc>
                <a:tc>
                  <a:txBody>
                    <a:bodyPr/>
                    <a:lstStyle/>
                    <a:p>
                      <a:r>
                        <a:rPr lang="en-US" dirty="0"/>
                        <a:t>S</a:t>
                      </a:r>
                    </a:p>
                  </a:txBody>
                  <a:tcPr/>
                </a:tc>
                <a:tc>
                  <a:txBody>
                    <a:bodyPr/>
                    <a:lstStyle/>
                    <a:p>
                      <a:endParaRPr lang="en-US" dirty="0"/>
                    </a:p>
                  </a:txBody>
                  <a:tcPr/>
                </a:tc>
                <a:tc>
                  <a:txBody>
                    <a:bodyPr/>
                    <a:lstStyle/>
                    <a:p>
                      <a:r>
                        <a:rPr lang="en-US" dirty="0"/>
                        <a:t>15</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990128238"/>
                  </a:ext>
                </a:extLst>
              </a:tr>
              <a:tr h="481161">
                <a:tc>
                  <a:txBody>
                    <a:bodyPr/>
                    <a:lstStyle/>
                    <a:p>
                      <a:r>
                        <a:rPr lang="en-US" dirty="0"/>
                        <a:t>1</a:t>
                      </a:r>
                    </a:p>
                  </a:txBody>
                  <a:tcPr/>
                </a:tc>
                <a:tc>
                  <a:txBody>
                    <a:bodyPr/>
                    <a:lstStyle/>
                    <a:p>
                      <a:r>
                        <a:rPr lang="en-US" dirty="0"/>
                        <a:t>L</a:t>
                      </a:r>
                    </a:p>
                  </a:txBody>
                  <a:tcPr/>
                </a:tc>
                <a:tc>
                  <a:txBody>
                    <a:bodyPr/>
                    <a:lstStyle/>
                    <a:p>
                      <a:r>
                        <a:rPr lang="en-US" dirty="0"/>
                        <a:t>204</a:t>
                      </a:r>
                    </a:p>
                  </a:txBody>
                  <a:tcPr/>
                </a:tc>
                <a:tc>
                  <a:txBody>
                    <a:bodyPr/>
                    <a:lstStyle/>
                    <a:p>
                      <a:r>
                        <a:rPr lang="en-US" dirty="0"/>
                        <a:t>15</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03654618"/>
                  </a:ext>
                </a:extLst>
              </a:tr>
              <a:tr h="709761">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89206665"/>
                  </a:ext>
                </a:extLst>
              </a:tr>
            </a:tbl>
          </a:graphicData>
        </a:graphic>
      </p:graphicFrame>
    </p:spTree>
    <p:extLst>
      <p:ext uri="{BB962C8B-B14F-4D97-AF65-F5344CB8AC3E}">
        <p14:creationId xmlns:p14="http://schemas.microsoft.com/office/powerpoint/2010/main" val="4462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7639E-4105-C214-A1DD-64D0E68964E4}"/>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27774EE2-F1C9-925A-AC36-F078B3AE6948}"/>
              </a:ext>
            </a:extLst>
          </p:cNvPr>
          <p:cNvSpPr/>
          <p:nvPr/>
        </p:nvSpPr>
        <p:spPr>
          <a:xfrm>
            <a:off x="1147413"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Issue (ID)</a:t>
            </a:r>
          </a:p>
        </p:txBody>
      </p:sp>
      <p:sp>
        <p:nvSpPr>
          <p:cNvPr id="4" name="Slide Number Placeholder 3">
            <a:extLst>
              <a:ext uri="{FF2B5EF4-FFF2-40B4-BE49-F238E27FC236}">
                <a16:creationId xmlns:a16="http://schemas.microsoft.com/office/drawing/2014/main" id="{F403764A-AC12-E255-14E9-DC6501FA80A8}"/>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2" name="Title 4">
            <a:extLst>
              <a:ext uri="{FF2B5EF4-FFF2-40B4-BE49-F238E27FC236}">
                <a16:creationId xmlns:a16="http://schemas.microsoft.com/office/drawing/2014/main" id="{9EAB47ED-A701-36A0-42F5-4FE6DC5B56A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Modern Processor Pipeline</a:t>
            </a:r>
          </a:p>
        </p:txBody>
      </p:sp>
      <p:sp>
        <p:nvSpPr>
          <p:cNvPr id="5" name="Text Placeholder 1">
            <a:extLst>
              <a:ext uri="{FF2B5EF4-FFF2-40B4-BE49-F238E27FC236}">
                <a16:creationId xmlns:a16="http://schemas.microsoft.com/office/drawing/2014/main" id="{ECFBE8CB-D0FA-2797-1D65-60D90768E55B}"/>
              </a:ext>
            </a:extLst>
          </p:cNvPr>
          <p:cNvSpPr txBox="1">
            <a:spLocks/>
          </p:cNvSpPr>
          <p:nvPr/>
        </p:nvSpPr>
        <p:spPr>
          <a:xfrm>
            <a:off x="640077" y="1000549"/>
            <a:ext cx="8503923" cy="75302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Three main stages: Issue, Execute, Commit</a:t>
            </a:r>
          </a:p>
          <a:p>
            <a:pPr marL="733806" lvl="1" indent="-285750"/>
            <a:endParaRPr lang="en-US" sz="2400" dirty="0"/>
          </a:p>
        </p:txBody>
      </p:sp>
      <p:sp>
        <p:nvSpPr>
          <p:cNvPr id="3" name="Rectangle 2">
            <a:extLst>
              <a:ext uri="{FF2B5EF4-FFF2-40B4-BE49-F238E27FC236}">
                <a16:creationId xmlns:a16="http://schemas.microsoft.com/office/drawing/2014/main" id="{4DB4847C-DBB3-ACD8-2B37-8351A6F6F709}"/>
              </a:ext>
            </a:extLst>
          </p:cNvPr>
          <p:cNvSpPr/>
          <p:nvPr/>
        </p:nvSpPr>
        <p:spPr>
          <a:xfrm>
            <a:off x="1288632"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Fetch</a:t>
            </a:r>
          </a:p>
        </p:txBody>
      </p:sp>
      <p:sp>
        <p:nvSpPr>
          <p:cNvPr id="6" name="Rectangle 5">
            <a:extLst>
              <a:ext uri="{FF2B5EF4-FFF2-40B4-BE49-F238E27FC236}">
                <a16:creationId xmlns:a16="http://schemas.microsoft.com/office/drawing/2014/main" id="{8A565A37-7B14-1A24-7CB2-74FC82040162}"/>
              </a:ext>
            </a:extLst>
          </p:cNvPr>
          <p:cNvSpPr/>
          <p:nvPr/>
        </p:nvSpPr>
        <p:spPr>
          <a:xfrm>
            <a:off x="2351901" y="2392649"/>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Decode</a:t>
            </a:r>
          </a:p>
        </p:txBody>
      </p:sp>
      <p:sp>
        <p:nvSpPr>
          <p:cNvPr id="8" name="Rectangle 7">
            <a:extLst>
              <a:ext uri="{FF2B5EF4-FFF2-40B4-BE49-F238E27FC236}">
                <a16:creationId xmlns:a16="http://schemas.microsoft.com/office/drawing/2014/main" id="{1F613390-D25D-CFB8-162D-B96FD26079BE}"/>
              </a:ext>
            </a:extLst>
          </p:cNvPr>
          <p:cNvSpPr/>
          <p:nvPr/>
        </p:nvSpPr>
        <p:spPr>
          <a:xfrm>
            <a:off x="3534621"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Execute (EX, MEM, WB)</a:t>
            </a:r>
          </a:p>
        </p:txBody>
      </p:sp>
      <p:sp>
        <p:nvSpPr>
          <p:cNvPr id="9" name="Rectangle 8">
            <a:extLst>
              <a:ext uri="{FF2B5EF4-FFF2-40B4-BE49-F238E27FC236}">
                <a16:creationId xmlns:a16="http://schemas.microsoft.com/office/drawing/2014/main" id="{54E62734-17CA-C1E5-7516-6B4427C7B6DE}"/>
              </a:ext>
            </a:extLst>
          </p:cNvPr>
          <p:cNvSpPr/>
          <p:nvPr/>
        </p:nvSpPr>
        <p:spPr>
          <a:xfrm>
            <a:off x="5921829"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Commit</a:t>
            </a:r>
          </a:p>
        </p:txBody>
      </p:sp>
      <p:sp>
        <p:nvSpPr>
          <p:cNvPr id="11" name="Rectangle 10">
            <a:extLst>
              <a:ext uri="{FF2B5EF4-FFF2-40B4-BE49-F238E27FC236}">
                <a16:creationId xmlns:a16="http://schemas.microsoft.com/office/drawing/2014/main" id="{FEFD8C91-206F-EFA0-9018-2AA1BA1BADB0}"/>
              </a:ext>
            </a:extLst>
          </p:cNvPr>
          <p:cNvSpPr/>
          <p:nvPr/>
        </p:nvSpPr>
        <p:spPr>
          <a:xfrm>
            <a:off x="3703670" y="2392648"/>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12" name="Rectangle 11">
            <a:extLst>
              <a:ext uri="{FF2B5EF4-FFF2-40B4-BE49-F238E27FC236}">
                <a16:creationId xmlns:a16="http://schemas.microsoft.com/office/drawing/2014/main" id="{CED9B42D-CFFA-B7F4-0C74-0E3E8605CC27}"/>
              </a:ext>
            </a:extLst>
          </p:cNvPr>
          <p:cNvSpPr/>
          <p:nvPr/>
        </p:nvSpPr>
        <p:spPr>
          <a:xfrm>
            <a:off x="4708305"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LSU</a:t>
            </a:r>
          </a:p>
        </p:txBody>
      </p:sp>
      <p:sp>
        <p:nvSpPr>
          <p:cNvPr id="14" name="Arrow: Right 13">
            <a:extLst>
              <a:ext uri="{FF2B5EF4-FFF2-40B4-BE49-F238E27FC236}">
                <a16:creationId xmlns:a16="http://schemas.microsoft.com/office/drawing/2014/main" id="{159F75A2-3932-AE04-3601-E337DF83AD37}"/>
              </a:ext>
            </a:extLst>
          </p:cNvPr>
          <p:cNvSpPr/>
          <p:nvPr/>
        </p:nvSpPr>
        <p:spPr>
          <a:xfrm>
            <a:off x="3322376" y="2622645"/>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BE0F52D-AC13-5EA2-D883-F5CF65D2184B}"/>
              </a:ext>
            </a:extLst>
          </p:cNvPr>
          <p:cNvSpPr/>
          <p:nvPr/>
        </p:nvSpPr>
        <p:spPr>
          <a:xfrm>
            <a:off x="5712941" y="2628529"/>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D985FA2-2C7E-C11A-C930-B82276733524}"/>
              </a:ext>
            </a:extLst>
          </p:cNvPr>
          <p:cNvSpPr/>
          <p:nvPr/>
        </p:nvSpPr>
        <p:spPr>
          <a:xfrm>
            <a:off x="6064018" y="2373231"/>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Register File</a:t>
            </a:r>
          </a:p>
        </p:txBody>
      </p:sp>
      <p:sp>
        <p:nvSpPr>
          <p:cNvPr id="18" name="Rectangle 17">
            <a:extLst>
              <a:ext uri="{FF2B5EF4-FFF2-40B4-BE49-F238E27FC236}">
                <a16:creationId xmlns:a16="http://schemas.microsoft.com/office/drawing/2014/main" id="{F6641924-3A8F-7EE5-F61A-5D62F0DFADAB}"/>
              </a:ext>
            </a:extLst>
          </p:cNvPr>
          <p:cNvSpPr/>
          <p:nvPr/>
        </p:nvSpPr>
        <p:spPr>
          <a:xfrm>
            <a:off x="7095513" y="2373230"/>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Memory</a:t>
            </a:r>
          </a:p>
        </p:txBody>
      </p:sp>
      <p:sp>
        <p:nvSpPr>
          <p:cNvPr id="19" name="TextBox 18">
            <a:extLst>
              <a:ext uri="{FF2B5EF4-FFF2-40B4-BE49-F238E27FC236}">
                <a16:creationId xmlns:a16="http://schemas.microsoft.com/office/drawing/2014/main" id="{DE350DF1-C45B-EECD-F211-1109B52F409E}"/>
              </a:ext>
            </a:extLst>
          </p:cNvPr>
          <p:cNvSpPr txBox="1"/>
          <p:nvPr/>
        </p:nvSpPr>
        <p:spPr>
          <a:xfrm>
            <a:off x="1878814" y="1753576"/>
            <a:ext cx="946174" cy="215444"/>
          </a:xfrm>
          <a:prstGeom prst="rect">
            <a:avLst/>
          </a:prstGeom>
          <a:noFill/>
        </p:spPr>
        <p:txBody>
          <a:bodyPr wrap="square" lIns="0" tIns="0" rIns="0" bIns="0" rtlCol="0">
            <a:spAutoFit/>
          </a:bodyPr>
          <a:lstStyle/>
          <a:p>
            <a:pPr algn="l"/>
            <a:r>
              <a:rPr lang="en-US" sz="1400" dirty="0"/>
              <a:t>In-order</a:t>
            </a:r>
          </a:p>
        </p:txBody>
      </p:sp>
      <p:sp>
        <p:nvSpPr>
          <p:cNvPr id="20" name="TextBox 19">
            <a:extLst>
              <a:ext uri="{FF2B5EF4-FFF2-40B4-BE49-F238E27FC236}">
                <a16:creationId xmlns:a16="http://schemas.microsoft.com/office/drawing/2014/main" id="{7CBA80A2-05AF-1B77-D81A-D58A001F6C80}"/>
              </a:ext>
            </a:extLst>
          </p:cNvPr>
          <p:cNvSpPr txBox="1"/>
          <p:nvPr/>
        </p:nvSpPr>
        <p:spPr>
          <a:xfrm>
            <a:off x="4086452" y="1757257"/>
            <a:ext cx="1074657" cy="215444"/>
          </a:xfrm>
          <a:prstGeom prst="rect">
            <a:avLst/>
          </a:prstGeom>
          <a:noFill/>
        </p:spPr>
        <p:txBody>
          <a:bodyPr wrap="square" lIns="0" tIns="0" rIns="0" bIns="0" rtlCol="0">
            <a:spAutoFit/>
          </a:bodyPr>
          <a:lstStyle/>
          <a:p>
            <a:pPr algn="l"/>
            <a:r>
              <a:rPr lang="en-US" sz="1400" dirty="0"/>
              <a:t>Out-of-order</a:t>
            </a:r>
          </a:p>
        </p:txBody>
      </p:sp>
      <p:sp>
        <p:nvSpPr>
          <p:cNvPr id="21" name="TextBox 20">
            <a:extLst>
              <a:ext uri="{FF2B5EF4-FFF2-40B4-BE49-F238E27FC236}">
                <a16:creationId xmlns:a16="http://schemas.microsoft.com/office/drawing/2014/main" id="{C51075BD-2C04-022D-D7E9-47C26EFCD007}"/>
              </a:ext>
            </a:extLst>
          </p:cNvPr>
          <p:cNvSpPr txBox="1"/>
          <p:nvPr/>
        </p:nvSpPr>
        <p:spPr>
          <a:xfrm>
            <a:off x="6679467" y="1760080"/>
            <a:ext cx="946174" cy="215444"/>
          </a:xfrm>
          <a:prstGeom prst="rect">
            <a:avLst/>
          </a:prstGeom>
          <a:noFill/>
        </p:spPr>
        <p:txBody>
          <a:bodyPr wrap="square" lIns="0" tIns="0" rIns="0" bIns="0" rtlCol="0">
            <a:spAutoFit/>
          </a:bodyPr>
          <a:lstStyle/>
          <a:p>
            <a:pPr algn="l"/>
            <a:r>
              <a:rPr lang="en-US" sz="1400" dirty="0"/>
              <a:t>In-order</a:t>
            </a:r>
          </a:p>
        </p:txBody>
      </p:sp>
    </p:spTree>
    <p:extLst>
      <p:ext uri="{BB962C8B-B14F-4D97-AF65-F5344CB8AC3E}">
        <p14:creationId xmlns:p14="http://schemas.microsoft.com/office/powerpoint/2010/main" val="3961515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0A975-E543-94FA-25D2-4CA79705CA2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1EC937-4416-6884-D7D9-3AEB71C6E86B}"/>
              </a:ext>
            </a:extLst>
          </p:cNvPr>
          <p:cNvSpPr>
            <a:spLocks noGrp="1"/>
          </p:cNvSpPr>
          <p:nvPr>
            <p:ph type="sldNum" sz="quarter" idx="19"/>
          </p:nvPr>
        </p:nvSpPr>
        <p:spPr/>
        <p:txBody>
          <a:bodyPr/>
          <a:lstStyle/>
          <a:p>
            <a:fld id="{B6238B5B-F19C-E947-A0BC-87BD7983F871}" type="slidenum">
              <a:rPr lang="en-US" smtClean="0"/>
              <a:pPr/>
              <a:t>50</a:t>
            </a:fld>
            <a:endParaRPr lang="en-US" dirty="0"/>
          </a:p>
        </p:txBody>
      </p:sp>
      <p:sp>
        <p:nvSpPr>
          <p:cNvPr id="2" name="Title 4">
            <a:extLst>
              <a:ext uri="{FF2B5EF4-FFF2-40B4-BE49-F238E27FC236}">
                <a16:creationId xmlns:a16="http://schemas.microsoft.com/office/drawing/2014/main" id="{B1CFBD39-E08E-3ADC-C638-24DEB4C6BE95}"/>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 Brief History of OOO</a:t>
            </a:r>
          </a:p>
        </p:txBody>
      </p:sp>
      <p:sp>
        <p:nvSpPr>
          <p:cNvPr id="5" name="Text Placeholder 1">
            <a:extLst>
              <a:ext uri="{FF2B5EF4-FFF2-40B4-BE49-F238E27FC236}">
                <a16:creationId xmlns:a16="http://schemas.microsoft.com/office/drawing/2014/main" id="{9B6DE283-97B6-C1AB-DACB-CB90BB2968C7}"/>
              </a:ext>
            </a:extLst>
          </p:cNvPr>
          <p:cNvSpPr txBox="1">
            <a:spLocks/>
          </p:cNvSpPr>
          <p:nvPr/>
        </p:nvSpPr>
        <p:spPr>
          <a:xfrm>
            <a:off x="640077" y="1000549"/>
            <a:ext cx="8503923" cy="344607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CDC 6600 (1964): scoreboard</a:t>
            </a:r>
          </a:p>
          <a:p>
            <a:pPr marL="342900" indent="-342900">
              <a:buFont typeface="Arial" panose="020B0604020202020204" pitchFamily="34" charset="0"/>
              <a:buChar char="•"/>
            </a:pPr>
            <a:r>
              <a:rPr lang="en-US" sz="2400" dirty="0"/>
              <a:t>IBM 360/91 (1966) </a:t>
            </a:r>
            <a:r>
              <a:rPr lang="en-US" sz="2400" dirty="0" err="1"/>
              <a:t>Tomasulo’s</a:t>
            </a:r>
            <a:r>
              <a:rPr lang="en-US" sz="2400" dirty="0"/>
              <a:t> algorithm</a:t>
            </a:r>
          </a:p>
          <a:p>
            <a:pPr marL="342900" indent="-342900">
              <a:buFont typeface="Arial" panose="020B0604020202020204" pitchFamily="34" charset="0"/>
              <a:buChar char="•"/>
            </a:pPr>
            <a:r>
              <a:rPr lang="en-US" sz="2400" dirty="0"/>
              <a:t>Academic: Yale </a:t>
            </a:r>
            <a:r>
              <a:rPr lang="en-US" sz="2400" dirty="0" err="1"/>
              <a:t>Patt’s</a:t>
            </a:r>
            <a:r>
              <a:rPr lang="en-US" sz="2400" dirty="0"/>
              <a:t> HPS (1985)</a:t>
            </a:r>
          </a:p>
          <a:p>
            <a:pPr marL="342900" indent="-342900">
              <a:buFont typeface="Arial" panose="020B0604020202020204" pitchFamily="34" charset="0"/>
              <a:buChar char="•"/>
            </a:pPr>
            <a:r>
              <a:rPr lang="en-US" sz="2400" dirty="0"/>
              <a:t>Smith &amp; </a:t>
            </a:r>
            <a:r>
              <a:rPr lang="en-US" sz="2400" dirty="0" err="1"/>
              <a:t>Pleszkun</a:t>
            </a:r>
            <a:r>
              <a:rPr lang="en-US" sz="2400" dirty="0"/>
              <a:t>: precise interrupt (1995)</a:t>
            </a:r>
          </a:p>
          <a:p>
            <a:pPr marL="342900" indent="-342900">
              <a:buFont typeface="Arial" panose="020B0604020202020204" pitchFamily="34" charset="0"/>
              <a:buChar char="•"/>
            </a:pPr>
            <a:r>
              <a:rPr lang="en-US" sz="2400" dirty="0"/>
              <a:t>IBM/Motorola </a:t>
            </a:r>
            <a:r>
              <a:rPr lang="en-US" sz="2400" dirty="0" err="1"/>
              <a:t>PowerPc</a:t>
            </a:r>
            <a:r>
              <a:rPr lang="en-US" sz="2400" dirty="0"/>
              <a:t> 601 (1993) </a:t>
            </a:r>
          </a:p>
          <a:p>
            <a:pPr marL="342900" indent="-342900">
              <a:buFont typeface="Arial" panose="020B0604020202020204" pitchFamily="34" charset="0"/>
              <a:buChar char="•"/>
            </a:pPr>
            <a:r>
              <a:rPr lang="en-US" sz="2400" dirty="0"/>
              <a:t>Fujitsu/HAP SPARC64(1995) </a:t>
            </a:r>
          </a:p>
          <a:p>
            <a:pPr marL="342900" indent="-342900">
              <a:buFont typeface="Arial" panose="020B0604020202020204" pitchFamily="34" charset="0"/>
              <a:buChar char="•"/>
            </a:pPr>
            <a:r>
              <a:rPr lang="en-US" sz="2400" dirty="0"/>
              <a:t>Intel Pentium Pro (1995)</a:t>
            </a:r>
          </a:p>
          <a:p>
            <a:pPr lvl="2"/>
            <a:endParaRPr lang="en-US" dirty="0"/>
          </a:p>
        </p:txBody>
      </p:sp>
    </p:spTree>
    <p:extLst>
      <p:ext uri="{BB962C8B-B14F-4D97-AF65-F5344CB8AC3E}">
        <p14:creationId xmlns:p14="http://schemas.microsoft.com/office/powerpoint/2010/main" val="2807309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9"/>
          </p:nvPr>
        </p:nvSpPr>
        <p:spPr/>
        <p:txBody>
          <a:bodyPr/>
          <a:lstStyle/>
          <a:p>
            <a:fld id="{B6238B5B-F19C-E947-A0BC-87BD7983F871}" type="slidenum">
              <a:rPr lang="en-US" smtClean="0"/>
              <a:pPr/>
              <a:t>51</a:t>
            </a:fld>
            <a:endParaRPr lang="en-US" dirty="0"/>
          </a:p>
        </p:txBody>
      </p:sp>
      <p:sp>
        <p:nvSpPr>
          <p:cNvPr id="3" name="Text Placeholder 2"/>
          <p:cNvSpPr>
            <a:spLocks noGrp="1"/>
          </p:cNvSpPr>
          <p:nvPr>
            <p:ph type="body" sz="quarter" idx="20"/>
          </p:nvPr>
        </p:nvSpPr>
        <p:spPr/>
        <p:txBody>
          <a:bodyPr/>
          <a:lstStyle/>
          <a:p>
            <a:endParaRPr lang="en-US"/>
          </a:p>
        </p:txBody>
      </p:sp>
      <p:sp>
        <p:nvSpPr>
          <p:cNvPr id="4" name="Text Placeholder 3"/>
          <p:cNvSpPr>
            <a:spLocks noGrp="1"/>
          </p:cNvSpPr>
          <p:nvPr>
            <p:ph type="body" sz="quarter" idx="31"/>
          </p:nvPr>
        </p:nvSpPr>
        <p:spPr/>
        <p:txBody>
          <a:bodyPr/>
          <a:lstStyle/>
          <a:p>
            <a:pPr algn="ctr"/>
            <a:r>
              <a:rPr lang="en-US" dirty="0"/>
              <a:t>Q&amp;A</a:t>
            </a:r>
          </a:p>
        </p:txBody>
      </p:sp>
    </p:spTree>
    <p:extLst>
      <p:ext uri="{BB962C8B-B14F-4D97-AF65-F5344CB8AC3E}">
        <p14:creationId xmlns:p14="http://schemas.microsoft.com/office/powerpoint/2010/main" val="1122030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52</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Acknowledgement</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073742"/>
            <a:ext cx="8157755" cy="1395254"/>
          </a:xfrm>
        </p:spPr>
        <p:txBody>
          <a:bodyPr/>
          <a:lstStyle/>
          <a:p>
            <a:pPr marL="285750" indent="-285750">
              <a:buFont typeface="Arial" panose="020B0604020202020204" pitchFamily="34" charset="0"/>
              <a:buChar char="•"/>
            </a:pPr>
            <a:r>
              <a:rPr lang="en-US" sz="2400" dirty="0"/>
              <a:t>This course is partly inspired and use materials from the following courses created by my colleagues:</a:t>
            </a:r>
          </a:p>
          <a:p>
            <a:pPr marL="733806" lvl="1" indent="-285750"/>
            <a:r>
              <a:rPr lang="en-US" sz="2000" dirty="0"/>
              <a:t>ECE-M1126C: Nader </a:t>
            </a:r>
            <a:r>
              <a:rPr lang="en-US" sz="2000" dirty="0" err="1"/>
              <a:t>Sehatbakhsh</a:t>
            </a:r>
            <a:r>
              <a:rPr lang="en-US" sz="2000" dirty="0"/>
              <a:t> @ UCLA</a:t>
            </a:r>
          </a:p>
          <a:p>
            <a:pPr marL="733806" lvl="1" indent="-285750"/>
            <a:r>
              <a:rPr lang="en-US" sz="2000" dirty="0"/>
              <a:t>CS3220: </a:t>
            </a:r>
            <a:r>
              <a:rPr lang="en-US" sz="2000" dirty="0" err="1"/>
              <a:t>Hyesoon</a:t>
            </a:r>
            <a:r>
              <a:rPr lang="en-US" sz="2000" dirty="0"/>
              <a:t> Kim @ </a:t>
            </a:r>
            <a:r>
              <a:rPr lang="en-US" sz="2000" dirty="0" err="1"/>
              <a:t>gatech</a:t>
            </a:r>
            <a:endParaRPr lang="en-US" sz="2000" dirty="0"/>
          </a:p>
        </p:txBody>
      </p:sp>
    </p:spTree>
    <p:extLst>
      <p:ext uri="{BB962C8B-B14F-4D97-AF65-F5344CB8AC3E}">
        <p14:creationId xmlns:p14="http://schemas.microsoft.com/office/powerpoint/2010/main" val="45441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E0262-5101-85AA-1237-3878C704632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B69BC097-D0F0-D402-7C29-F385F2F1D5AF}"/>
              </a:ext>
            </a:extLst>
          </p:cNvPr>
          <p:cNvSpPr/>
          <p:nvPr/>
        </p:nvSpPr>
        <p:spPr>
          <a:xfrm>
            <a:off x="1147413" y="2058282"/>
            <a:ext cx="2178320" cy="196649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Issue (ID)</a:t>
            </a:r>
          </a:p>
        </p:txBody>
      </p:sp>
      <p:sp>
        <p:nvSpPr>
          <p:cNvPr id="4" name="Slide Number Placeholder 3">
            <a:extLst>
              <a:ext uri="{FF2B5EF4-FFF2-40B4-BE49-F238E27FC236}">
                <a16:creationId xmlns:a16="http://schemas.microsoft.com/office/drawing/2014/main" id="{2861DB59-AEDC-AC7A-62CA-476E661F4A0F}"/>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2" name="Title 4">
            <a:extLst>
              <a:ext uri="{FF2B5EF4-FFF2-40B4-BE49-F238E27FC236}">
                <a16:creationId xmlns:a16="http://schemas.microsoft.com/office/drawing/2014/main" id="{0A491D6A-4B01-7E06-0D7F-89AA3AEEB9E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Register Renaming</a:t>
            </a:r>
          </a:p>
        </p:txBody>
      </p:sp>
      <p:sp>
        <p:nvSpPr>
          <p:cNvPr id="5" name="Text Placeholder 1">
            <a:extLst>
              <a:ext uri="{FF2B5EF4-FFF2-40B4-BE49-F238E27FC236}">
                <a16:creationId xmlns:a16="http://schemas.microsoft.com/office/drawing/2014/main" id="{3E3BC0C4-3792-3355-EE99-C1D0E5795FDC}"/>
              </a:ext>
            </a:extLst>
          </p:cNvPr>
          <p:cNvSpPr txBox="1">
            <a:spLocks/>
          </p:cNvSpPr>
          <p:nvPr/>
        </p:nvSpPr>
        <p:spPr>
          <a:xfrm>
            <a:off x="640077" y="1000549"/>
            <a:ext cx="8503923" cy="75302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Resolving Data dependencies</a:t>
            </a:r>
          </a:p>
          <a:p>
            <a:pPr marL="733806" lvl="1" indent="-285750"/>
            <a:endParaRPr lang="en-US" sz="2400" dirty="0"/>
          </a:p>
        </p:txBody>
      </p:sp>
      <p:sp>
        <p:nvSpPr>
          <p:cNvPr id="3" name="Rectangle 2">
            <a:extLst>
              <a:ext uri="{FF2B5EF4-FFF2-40B4-BE49-F238E27FC236}">
                <a16:creationId xmlns:a16="http://schemas.microsoft.com/office/drawing/2014/main" id="{D55AC562-2E2D-A459-F6A5-89BB98D06DE3}"/>
              </a:ext>
            </a:extLst>
          </p:cNvPr>
          <p:cNvSpPr/>
          <p:nvPr/>
        </p:nvSpPr>
        <p:spPr>
          <a:xfrm>
            <a:off x="1288632"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Fetch</a:t>
            </a:r>
          </a:p>
        </p:txBody>
      </p:sp>
      <p:sp>
        <p:nvSpPr>
          <p:cNvPr id="6" name="Rectangle 5">
            <a:extLst>
              <a:ext uri="{FF2B5EF4-FFF2-40B4-BE49-F238E27FC236}">
                <a16:creationId xmlns:a16="http://schemas.microsoft.com/office/drawing/2014/main" id="{1DB25418-EECA-8F45-D7F3-0E2AF82863AE}"/>
              </a:ext>
            </a:extLst>
          </p:cNvPr>
          <p:cNvSpPr/>
          <p:nvPr/>
        </p:nvSpPr>
        <p:spPr>
          <a:xfrm>
            <a:off x="2351901" y="2392649"/>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Decode</a:t>
            </a:r>
          </a:p>
        </p:txBody>
      </p:sp>
      <p:sp>
        <p:nvSpPr>
          <p:cNvPr id="8" name="Rectangle 7">
            <a:extLst>
              <a:ext uri="{FF2B5EF4-FFF2-40B4-BE49-F238E27FC236}">
                <a16:creationId xmlns:a16="http://schemas.microsoft.com/office/drawing/2014/main" id="{84C75C6E-D728-86BF-70D9-2F79E4D684BE}"/>
              </a:ext>
            </a:extLst>
          </p:cNvPr>
          <p:cNvSpPr/>
          <p:nvPr/>
        </p:nvSpPr>
        <p:spPr>
          <a:xfrm>
            <a:off x="3534621"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Execute (EX, MEM, WB)</a:t>
            </a:r>
          </a:p>
        </p:txBody>
      </p:sp>
      <p:sp>
        <p:nvSpPr>
          <p:cNvPr id="9" name="Rectangle 8">
            <a:extLst>
              <a:ext uri="{FF2B5EF4-FFF2-40B4-BE49-F238E27FC236}">
                <a16:creationId xmlns:a16="http://schemas.microsoft.com/office/drawing/2014/main" id="{11F057B0-B658-74D8-55DE-F34B8C7E0C35}"/>
              </a:ext>
            </a:extLst>
          </p:cNvPr>
          <p:cNvSpPr/>
          <p:nvPr/>
        </p:nvSpPr>
        <p:spPr>
          <a:xfrm>
            <a:off x="5921829"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Commit</a:t>
            </a:r>
          </a:p>
        </p:txBody>
      </p:sp>
      <p:sp>
        <p:nvSpPr>
          <p:cNvPr id="11" name="Rectangle 10">
            <a:extLst>
              <a:ext uri="{FF2B5EF4-FFF2-40B4-BE49-F238E27FC236}">
                <a16:creationId xmlns:a16="http://schemas.microsoft.com/office/drawing/2014/main" id="{E232300A-C140-8C14-F345-F7CDC7EFDF24}"/>
              </a:ext>
            </a:extLst>
          </p:cNvPr>
          <p:cNvSpPr/>
          <p:nvPr/>
        </p:nvSpPr>
        <p:spPr>
          <a:xfrm>
            <a:off x="3703670" y="2392648"/>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12" name="Rectangle 11">
            <a:extLst>
              <a:ext uri="{FF2B5EF4-FFF2-40B4-BE49-F238E27FC236}">
                <a16:creationId xmlns:a16="http://schemas.microsoft.com/office/drawing/2014/main" id="{0110EF3F-104D-86FF-0E89-9C5F5BE6B847}"/>
              </a:ext>
            </a:extLst>
          </p:cNvPr>
          <p:cNvSpPr/>
          <p:nvPr/>
        </p:nvSpPr>
        <p:spPr>
          <a:xfrm>
            <a:off x="4708305"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LSU</a:t>
            </a:r>
          </a:p>
        </p:txBody>
      </p:sp>
      <p:sp>
        <p:nvSpPr>
          <p:cNvPr id="14" name="Arrow: Right 13">
            <a:extLst>
              <a:ext uri="{FF2B5EF4-FFF2-40B4-BE49-F238E27FC236}">
                <a16:creationId xmlns:a16="http://schemas.microsoft.com/office/drawing/2014/main" id="{0EADEE7F-5887-63F4-89F8-8549674C4B10}"/>
              </a:ext>
            </a:extLst>
          </p:cNvPr>
          <p:cNvSpPr/>
          <p:nvPr/>
        </p:nvSpPr>
        <p:spPr>
          <a:xfrm>
            <a:off x="3322376" y="2622645"/>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240DD5C-B9A6-FBEE-187A-B03FC8524E05}"/>
              </a:ext>
            </a:extLst>
          </p:cNvPr>
          <p:cNvSpPr/>
          <p:nvPr/>
        </p:nvSpPr>
        <p:spPr>
          <a:xfrm>
            <a:off x="5712941" y="2628529"/>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98896-C9F9-7B3D-499E-03F5CEC89F8F}"/>
              </a:ext>
            </a:extLst>
          </p:cNvPr>
          <p:cNvSpPr/>
          <p:nvPr/>
        </p:nvSpPr>
        <p:spPr>
          <a:xfrm>
            <a:off x="6064018" y="2373231"/>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Register File</a:t>
            </a:r>
          </a:p>
        </p:txBody>
      </p:sp>
      <p:sp>
        <p:nvSpPr>
          <p:cNvPr id="18" name="Rectangle 17">
            <a:extLst>
              <a:ext uri="{FF2B5EF4-FFF2-40B4-BE49-F238E27FC236}">
                <a16:creationId xmlns:a16="http://schemas.microsoft.com/office/drawing/2014/main" id="{09A4058C-76E9-F3EE-18D9-A87F91B81BB9}"/>
              </a:ext>
            </a:extLst>
          </p:cNvPr>
          <p:cNvSpPr/>
          <p:nvPr/>
        </p:nvSpPr>
        <p:spPr>
          <a:xfrm>
            <a:off x="7095513" y="2373230"/>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Memory</a:t>
            </a:r>
          </a:p>
        </p:txBody>
      </p:sp>
      <p:sp>
        <p:nvSpPr>
          <p:cNvPr id="19" name="TextBox 18">
            <a:extLst>
              <a:ext uri="{FF2B5EF4-FFF2-40B4-BE49-F238E27FC236}">
                <a16:creationId xmlns:a16="http://schemas.microsoft.com/office/drawing/2014/main" id="{AE788CFB-09D3-6045-8F8E-1C979AED85A3}"/>
              </a:ext>
            </a:extLst>
          </p:cNvPr>
          <p:cNvSpPr txBox="1"/>
          <p:nvPr/>
        </p:nvSpPr>
        <p:spPr>
          <a:xfrm>
            <a:off x="1878814" y="1753576"/>
            <a:ext cx="946174" cy="215444"/>
          </a:xfrm>
          <a:prstGeom prst="rect">
            <a:avLst/>
          </a:prstGeom>
          <a:noFill/>
        </p:spPr>
        <p:txBody>
          <a:bodyPr wrap="square" lIns="0" tIns="0" rIns="0" bIns="0" rtlCol="0">
            <a:spAutoFit/>
          </a:bodyPr>
          <a:lstStyle/>
          <a:p>
            <a:pPr algn="l"/>
            <a:r>
              <a:rPr lang="en-US" sz="1400" dirty="0"/>
              <a:t>In-order</a:t>
            </a:r>
          </a:p>
        </p:txBody>
      </p:sp>
      <p:sp>
        <p:nvSpPr>
          <p:cNvPr id="20" name="TextBox 19">
            <a:extLst>
              <a:ext uri="{FF2B5EF4-FFF2-40B4-BE49-F238E27FC236}">
                <a16:creationId xmlns:a16="http://schemas.microsoft.com/office/drawing/2014/main" id="{134D34DC-FBEA-3169-9C4C-BBA814A32A02}"/>
              </a:ext>
            </a:extLst>
          </p:cNvPr>
          <p:cNvSpPr txBox="1"/>
          <p:nvPr/>
        </p:nvSpPr>
        <p:spPr>
          <a:xfrm>
            <a:off x="4086452" y="1757257"/>
            <a:ext cx="1074657" cy="215444"/>
          </a:xfrm>
          <a:prstGeom prst="rect">
            <a:avLst/>
          </a:prstGeom>
          <a:noFill/>
        </p:spPr>
        <p:txBody>
          <a:bodyPr wrap="square" lIns="0" tIns="0" rIns="0" bIns="0" rtlCol="0">
            <a:spAutoFit/>
          </a:bodyPr>
          <a:lstStyle/>
          <a:p>
            <a:pPr algn="l"/>
            <a:r>
              <a:rPr lang="en-US" sz="1400" dirty="0"/>
              <a:t>Out-of-order</a:t>
            </a:r>
          </a:p>
        </p:txBody>
      </p:sp>
      <p:sp>
        <p:nvSpPr>
          <p:cNvPr id="21" name="TextBox 20">
            <a:extLst>
              <a:ext uri="{FF2B5EF4-FFF2-40B4-BE49-F238E27FC236}">
                <a16:creationId xmlns:a16="http://schemas.microsoft.com/office/drawing/2014/main" id="{40878A49-4980-B1E7-04E4-F9F26954EABD}"/>
              </a:ext>
            </a:extLst>
          </p:cNvPr>
          <p:cNvSpPr txBox="1"/>
          <p:nvPr/>
        </p:nvSpPr>
        <p:spPr>
          <a:xfrm>
            <a:off x="6679467" y="1760080"/>
            <a:ext cx="946174" cy="215444"/>
          </a:xfrm>
          <a:prstGeom prst="rect">
            <a:avLst/>
          </a:prstGeom>
          <a:noFill/>
        </p:spPr>
        <p:txBody>
          <a:bodyPr wrap="square" lIns="0" tIns="0" rIns="0" bIns="0" rtlCol="0">
            <a:spAutoFit/>
          </a:bodyPr>
          <a:lstStyle/>
          <a:p>
            <a:pPr algn="l"/>
            <a:r>
              <a:rPr lang="en-US" sz="1400" dirty="0"/>
              <a:t>In-order</a:t>
            </a:r>
          </a:p>
        </p:txBody>
      </p:sp>
      <p:sp>
        <p:nvSpPr>
          <p:cNvPr id="10" name="Rectangle 9">
            <a:extLst>
              <a:ext uri="{FF2B5EF4-FFF2-40B4-BE49-F238E27FC236}">
                <a16:creationId xmlns:a16="http://schemas.microsoft.com/office/drawing/2014/main" id="{E215D546-BDC6-80B9-6E51-63EE8D52380B}"/>
              </a:ext>
            </a:extLst>
          </p:cNvPr>
          <p:cNvSpPr/>
          <p:nvPr/>
        </p:nvSpPr>
        <p:spPr>
          <a:xfrm>
            <a:off x="1767015" y="3391482"/>
            <a:ext cx="996189" cy="47088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a:p>
            <a:pPr algn="ctr"/>
            <a:r>
              <a:rPr lang="en-US" dirty="0"/>
              <a:t>Renaming</a:t>
            </a:r>
          </a:p>
        </p:txBody>
      </p:sp>
    </p:spTree>
    <p:extLst>
      <p:ext uri="{BB962C8B-B14F-4D97-AF65-F5344CB8AC3E}">
        <p14:creationId xmlns:p14="http://schemas.microsoft.com/office/powerpoint/2010/main" val="201043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5AA19-C1DF-FB04-A3BE-143D9E781ED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B2C9A984-8F3C-98E0-8AE2-8429540C24C1}"/>
              </a:ext>
            </a:extLst>
          </p:cNvPr>
          <p:cNvSpPr/>
          <p:nvPr/>
        </p:nvSpPr>
        <p:spPr>
          <a:xfrm>
            <a:off x="1147413" y="2058282"/>
            <a:ext cx="2178320" cy="196649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Issue (ID)</a:t>
            </a:r>
          </a:p>
        </p:txBody>
      </p:sp>
      <p:sp>
        <p:nvSpPr>
          <p:cNvPr id="4" name="Slide Number Placeholder 3">
            <a:extLst>
              <a:ext uri="{FF2B5EF4-FFF2-40B4-BE49-F238E27FC236}">
                <a16:creationId xmlns:a16="http://schemas.microsoft.com/office/drawing/2014/main" id="{588832E7-35D0-5912-5DAA-A2EF1FB249A5}"/>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2" name="Title 4">
            <a:extLst>
              <a:ext uri="{FF2B5EF4-FFF2-40B4-BE49-F238E27FC236}">
                <a16:creationId xmlns:a16="http://schemas.microsoft.com/office/drawing/2014/main" id="{96A5C22A-53B9-6F47-14C7-64ABCFE0FE4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Scoreboarding</a:t>
            </a:r>
            <a:endParaRPr lang="en-US" dirty="0"/>
          </a:p>
        </p:txBody>
      </p:sp>
      <p:sp>
        <p:nvSpPr>
          <p:cNvPr id="5" name="Text Placeholder 1">
            <a:extLst>
              <a:ext uri="{FF2B5EF4-FFF2-40B4-BE49-F238E27FC236}">
                <a16:creationId xmlns:a16="http://schemas.microsoft.com/office/drawing/2014/main" id="{4774EDD4-AC2B-ED86-A521-2E598F0F3BEB}"/>
              </a:ext>
            </a:extLst>
          </p:cNvPr>
          <p:cNvSpPr txBox="1">
            <a:spLocks/>
          </p:cNvSpPr>
          <p:nvPr/>
        </p:nvSpPr>
        <p:spPr>
          <a:xfrm>
            <a:off x="640077" y="1000549"/>
            <a:ext cx="8503923" cy="75302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Resolving RAW dependencies</a:t>
            </a:r>
          </a:p>
          <a:p>
            <a:pPr marL="733806" lvl="1" indent="-285750"/>
            <a:endParaRPr lang="en-US" sz="2400" dirty="0"/>
          </a:p>
        </p:txBody>
      </p:sp>
      <p:sp>
        <p:nvSpPr>
          <p:cNvPr id="3" name="Rectangle 2">
            <a:extLst>
              <a:ext uri="{FF2B5EF4-FFF2-40B4-BE49-F238E27FC236}">
                <a16:creationId xmlns:a16="http://schemas.microsoft.com/office/drawing/2014/main" id="{C026ADA1-5B63-9A40-F98B-9CCD509A5437}"/>
              </a:ext>
            </a:extLst>
          </p:cNvPr>
          <p:cNvSpPr/>
          <p:nvPr/>
        </p:nvSpPr>
        <p:spPr>
          <a:xfrm>
            <a:off x="1288632"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Fetch</a:t>
            </a:r>
          </a:p>
        </p:txBody>
      </p:sp>
      <p:sp>
        <p:nvSpPr>
          <p:cNvPr id="6" name="Rectangle 5">
            <a:extLst>
              <a:ext uri="{FF2B5EF4-FFF2-40B4-BE49-F238E27FC236}">
                <a16:creationId xmlns:a16="http://schemas.microsoft.com/office/drawing/2014/main" id="{BE4D4B51-F03C-73DD-F4F1-CA9280611E57}"/>
              </a:ext>
            </a:extLst>
          </p:cNvPr>
          <p:cNvSpPr/>
          <p:nvPr/>
        </p:nvSpPr>
        <p:spPr>
          <a:xfrm>
            <a:off x="2351901" y="2392649"/>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Decode</a:t>
            </a:r>
          </a:p>
        </p:txBody>
      </p:sp>
      <p:sp>
        <p:nvSpPr>
          <p:cNvPr id="8" name="Rectangle 7">
            <a:extLst>
              <a:ext uri="{FF2B5EF4-FFF2-40B4-BE49-F238E27FC236}">
                <a16:creationId xmlns:a16="http://schemas.microsoft.com/office/drawing/2014/main" id="{2EEC4146-B76E-D320-0C4A-7C50C09AB8CB}"/>
              </a:ext>
            </a:extLst>
          </p:cNvPr>
          <p:cNvSpPr/>
          <p:nvPr/>
        </p:nvSpPr>
        <p:spPr>
          <a:xfrm>
            <a:off x="3534621" y="2058282"/>
            <a:ext cx="2178320" cy="196648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Execute (EX, MEM, WB)</a:t>
            </a:r>
          </a:p>
        </p:txBody>
      </p:sp>
      <p:sp>
        <p:nvSpPr>
          <p:cNvPr id="9" name="Rectangle 8">
            <a:extLst>
              <a:ext uri="{FF2B5EF4-FFF2-40B4-BE49-F238E27FC236}">
                <a16:creationId xmlns:a16="http://schemas.microsoft.com/office/drawing/2014/main" id="{A2942227-B836-F6C5-93A3-7EDFE799E1AB}"/>
              </a:ext>
            </a:extLst>
          </p:cNvPr>
          <p:cNvSpPr/>
          <p:nvPr/>
        </p:nvSpPr>
        <p:spPr>
          <a:xfrm>
            <a:off x="5921829"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Commit</a:t>
            </a:r>
          </a:p>
        </p:txBody>
      </p:sp>
      <p:sp>
        <p:nvSpPr>
          <p:cNvPr id="11" name="Rectangle 10">
            <a:extLst>
              <a:ext uri="{FF2B5EF4-FFF2-40B4-BE49-F238E27FC236}">
                <a16:creationId xmlns:a16="http://schemas.microsoft.com/office/drawing/2014/main" id="{D096D9C8-6EAA-8C4C-9FF8-20FBDD18EC63}"/>
              </a:ext>
            </a:extLst>
          </p:cNvPr>
          <p:cNvSpPr/>
          <p:nvPr/>
        </p:nvSpPr>
        <p:spPr>
          <a:xfrm>
            <a:off x="3703670" y="2392648"/>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12" name="Rectangle 11">
            <a:extLst>
              <a:ext uri="{FF2B5EF4-FFF2-40B4-BE49-F238E27FC236}">
                <a16:creationId xmlns:a16="http://schemas.microsoft.com/office/drawing/2014/main" id="{84887F0A-D437-1667-EC15-561140F5DAB0}"/>
              </a:ext>
            </a:extLst>
          </p:cNvPr>
          <p:cNvSpPr/>
          <p:nvPr/>
        </p:nvSpPr>
        <p:spPr>
          <a:xfrm>
            <a:off x="4708305"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LSU</a:t>
            </a:r>
          </a:p>
        </p:txBody>
      </p:sp>
      <p:sp>
        <p:nvSpPr>
          <p:cNvPr id="14" name="Arrow: Right 13">
            <a:extLst>
              <a:ext uri="{FF2B5EF4-FFF2-40B4-BE49-F238E27FC236}">
                <a16:creationId xmlns:a16="http://schemas.microsoft.com/office/drawing/2014/main" id="{AE20BAD2-401F-BD49-0858-3142952757B3}"/>
              </a:ext>
            </a:extLst>
          </p:cNvPr>
          <p:cNvSpPr/>
          <p:nvPr/>
        </p:nvSpPr>
        <p:spPr>
          <a:xfrm>
            <a:off x="3322376" y="2622645"/>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454A05E6-DB02-ADDC-BEC4-3A62C4C2E3A8}"/>
              </a:ext>
            </a:extLst>
          </p:cNvPr>
          <p:cNvSpPr/>
          <p:nvPr/>
        </p:nvSpPr>
        <p:spPr>
          <a:xfrm>
            <a:off x="5712941" y="2628529"/>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3F17292-EEF8-FBD0-0CE2-66D489C9CDC1}"/>
              </a:ext>
            </a:extLst>
          </p:cNvPr>
          <p:cNvSpPr/>
          <p:nvPr/>
        </p:nvSpPr>
        <p:spPr>
          <a:xfrm>
            <a:off x="6064018" y="2373231"/>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Register File</a:t>
            </a:r>
          </a:p>
        </p:txBody>
      </p:sp>
      <p:sp>
        <p:nvSpPr>
          <p:cNvPr id="18" name="Rectangle 17">
            <a:extLst>
              <a:ext uri="{FF2B5EF4-FFF2-40B4-BE49-F238E27FC236}">
                <a16:creationId xmlns:a16="http://schemas.microsoft.com/office/drawing/2014/main" id="{5E542230-C31F-E686-948D-C2FA59E81C6F}"/>
              </a:ext>
            </a:extLst>
          </p:cNvPr>
          <p:cNvSpPr/>
          <p:nvPr/>
        </p:nvSpPr>
        <p:spPr>
          <a:xfrm>
            <a:off x="7095513" y="2373230"/>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Memory</a:t>
            </a:r>
          </a:p>
        </p:txBody>
      </p:sp>
      <p:sp>
        <p:nvSpPr>
          <p:cNvPr id="19" name="TextBox 18">
            <a:extLst>
              <a:ext uri="{FF2B5EF4-FFF2-40B4-BE49-F238E27FC236}">
                <a16:creationId xmlns:a16="http://schemas.microsoft.com/office/drawing/2014/main" id="{A0A5CF83-0FFC-D233-ABA0-9DD5973620F0}"/>
              </a:ext>
            </a:extLst>
          </p:cNvPr>
          <p:cNvSpPr txBox="1"/>
          <p:nvPr/>
        </p:nvSpPr>
        <p:spPr>
          <a:xfrm>
            <a:off x="1878814" y="1753576"/>
            <a:ext cx="946174" cy="215444"/>
          </a:xfrm>
          <a:prstGeom prst="rect">
            <a:avLst/>
          </a:prstGeom>
          <a:noFill/>
        </p:spPr>
        <p:txBody>
          <a:bodyPr wrap="square" lIns="0" tIns="0" rIns="0" bIns="0" rtlCol="0">
            <a:spAutoFit/>
          </a:bodyPr>
          <a:lstStyle/>
          <a:p>
            <a:pPr algn="l"/>
            <a:r>
              <a:rPr lang="en-US" sz="1400" dirty="0"/>
              <a:t>In-order</a:t>
            </a:r>
          </a:p>
        </p:txBody>
      </p:sp>
      <p:sp>
        <p:nvSpPr>
          <p:cNvPr id="20" name="TextBox 19">
            <a:extLst>
              <a:ext uri="{FF2B5EF4-FFF2-40B4-BE49-F238E27FC236}">
                <a16:creationId xmlns:a16="http://schemas.microsoft.com/office/drawing/2014/main" id="{093529B9-1662-BA87-4591-DFDD3602A6A3}"/>
              </a:ext>
            </a:extLst>
          </p:cNvPr>
          <p:cNvSpPr txBox="1"/>
          <p:nvPr/>
        </p:nvSpPr>
        <p:spPr>
          <a:xfrm>
            <a:off x="4086452" y="1757257"/>
            <a:ext cx="1074657" cy="215444"/>
          </a:xfrm>
          <a:prstGeom prst="rect">
            <a:avLst/>
          </a:prstGeom>
          <a:noFill/>
        </p:spPr>
        <p:txBody>
          <a:bodyPr wrap="square" lIns="0" tIns="0" rIns="0" bIns="0" rtlCol="0">
            <a:spAutoFit/>
          </a:bodyPr>
          <a:lstStyle/>
          <a:p>
            <a:pPr algn="l"/>
            <a:r>
              <a:rPr lang="en-US" sz="1400" dirty="0"/>
              <a:t>Out-of-order</a:t>
            </a:r>
          </a:p>
        </p:txBody>
      </p:sp>
      <p:sp>
        <p:nvSpPr>
          <p:cNvPr id="21" name="TextBox 20">
            <a:extLst>
              <a:ext uri="{FF2B5EF4-FFF2-40B4-BE49-F238E27FC236}">
                <a16:creationId xmlns:a16="http://schemas.microsoft.com/office/drawing/2014/main" id="{2C743F86-B390-28FA-CE85-47257152EF90}"/>
              </a:ext>
            </a:extLst>
          </p:cNvPr>
          <p:cNvSpPr txBox="1"/>
          <p:nvPr/>
        </p:nvSpPr>
        <p:spPr>
          <a:xfrm>
            <a:off x="6679467" y="1760080"/>
            <a:ext cx="946174" cy="215444"/>
          </a:xfrm>
          <a:prstGeom prst="rect">
            <a:avLst/>
          </a:prstGeom>
          <a:noFill/>
        </p:spPr>
        <p:txBody>
          <a:bodyPr wrap="square" lIns="0" tIns="0" rIns="0" bIns="0" rtlCol="0">
            <a:spAutoFit/>
          </a:bodyPr>
          <a:lstStyle/>
          <a:p>
            <a:pPr algn="l"/>
            <a:r>
              <a:rPr lang="en-US" sz="1400" dirty="0"/>
              <a:t>In-order</a:t>
            </a:r>
          </a:p>
        </p:txBody>
      </p:sp>
      <p:sp>
        <p:nvSpPr>
          <p:cNvPr id="10" name="Rectangle 9">
            <a:extLst>
              <a:ext uri="{FF2B5EF4-FFF2-40B4-BE49-F238E27FC236}">
                <a16:creationId xmlns:a16="http://schemas.microsoft.com/office/drawing/2014/main" id="{179277AA-1181-CD76-D608-53C84244A4A4}"/>
              </a:ext>
            </a:extLst>
          </p:cNvPr>
          <p:cNvSpPr/>
          <p:nvPr/>
        </p:nvSpPr>
        <p:spPr>
          <a:xfrm>
            <a:off x="1767015" y="3391482"/>
            <a:ext cx="996189" cy="47088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a:p>
            <a:pPr algn="ctr"/>
            <a:r>
              <a:rPr lang="en-US" dirty="0"/>
              <a:t>Renaming</a:t>
            </a:r>
          </a:p>
        </p:txBody>
      </p:sp>
      <p:sp>
        <p:nvSpPr>
          <p:cNvPr id="13" name="Rectangle 12">
            <a:extLst>
              <a:ext uri="{FF2B5EF4-FFF2-40B4-BE49-F238E27FC236}">
                <a16:creationId xmlns:a16="http://schemas.microsoft.com/office/drawing/2014/main" id="{32B45122-D290-1987-910B-97C5B62545FD}"/>
              </a:ext>
            </a:extLst>
          </p:cNvPr>
          <p:cNvSpPr/>
          <p:nvPr/>
        </p:nvSpPr>
        <p:spPr>
          <a:xfrm>
            <a:off x="4164920" y="3395601"/>
            <a:ext cx="1028448" cy="47088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Scoreboad</a:t>
            </a:r>
            <a:endParaRPr lang="en-US" dirty="0"/>
          </a:p>
        </p:txBody>
      </p:sp>
    </p:spTree>
    <p:extLst>
      <p:ext uri="{BB962C8B-B14F-4D97-AF65-F5344CB8AC3E}">
        <p14:creationId xmlns:p14="http://schemas.microsoft.com/office/powerpoint/2010/main" val="133960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D9B90-C185-A295-B9FC-8917A0ECD9A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8DC8F5-0BEF-4CEF-7E68-1E90CEF192AE}"/>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2" name="Title 4">
            <a:extLst>
              <a:ext uri="{FF2B5EF4-FFF2-40B4-BE49-F238E27FC236}">
                <a16:creationId xmlns:a16="http://schemas.microsoft.com/office/drawing/2014/main" id="{E9FA9004-73DD-421E-3303-D4CEDF046F4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Dynamic Scheduling</a:t>
            </a:r>
          </a:p>
        </p:txBody>
      </p:sp>
      <p:sp>
        <p:nvSpPr>
          <p:cNvPr id="16" name="TextBox 15">
            <a:extLst>
              <a:ext uri="{FF2B5EF4-FFF2-40B4-BE49-F238E27FC236}">
                <a16:creationId xmlns:a16="http://schemas.microsoft.com/office/drawing/2014/main" id="{8FF06556-351E-94CE-C382-823C04F82AEC}"/>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6" name="Footer Placeholder 3">
            <a:extLst>
              <a:ext uri="{FF2B5EF4-FFF2-40B4-BE49-F238E27FC236}">
                <a16:creationId xmlns:a16="http://schemas.microsoft.com/office/drawing/2014/main" id="{1AB2B90F-3B07-A8BE-D4DB-49769562AD1E}"/>
              </a:ext>
            </a:extLst>
          </p:cNvPr>
          <p:cNvSpPr txBox="1">
            <a:spLocks/>
          </p:cNvSpPr>
          <p:nvPr/>
        </p:nvSpPr>
        <p:spPr>
          <a:xfrm>
            <a:off x="2782591" y="4658331"/>
            <a:ext cx="2405640" cy="112123"/>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pic>
        <p:nvPicPr>
          <p:cNvPr id="7" name="Picture 3" descr="Ch3-fig02">
            <a:extLst>
              <a:ext uri="{FF2B5EF4-FFF2-40B4-BE49-F238E27FC236}">
                <a16:creationId xmlns:a16="http://schemas.microsoft.com/office/drawing/2014/main" id="{58A40BA4-98E5-3392-FAC8-478E23BA5F90}"/>
              </a:ext>
            </a:extLst>
          </p:cNvPr>
          <p:cNvPicPr>
            <a:picLocks noChangeAspect="1" noChangeArrowheads="1"/>
          </p:cNvPicPr>
          <p:nvPr/>
        </p:nvPicPr>
        <p:blipFill>
          <a:blip r:embed="rId3" cstate="print"/>
          <a:srcRect/>
          <a:stretch>
            <a:fillRect/>
          </a:stretch>
        </p:blipFill>
        <p:spPr bwMode="auto">
          <a:xfrm>
            <a:off x="2681006" y="1067252"/>
            <a:ext cx="3781988" cy="3669865"/>
          </a:xfrm>
          <a:prstGeom prst="rect">
            <a:avLst/>
          </a:prstGeom>
          <a:noFill/>
        </p:spPr>
      </p:pic>
      <p:sp>
        <p:nvSpPr>
          <p:cNvPr id="8" name="Arrow: Right 7">
            <a:extLst>
              <a:ext uri="{FF2B5EF4-FFF2-40B4-BE49-F238E27FC236}">
                <a16:creationId xmlns:a16="http://schemas.microsoft.com/office/drawing/2014/main" id="{503AA886-0066-ED77-A746-9E2A573CDCEC}"/>
              </a:ext>
            </a:extLst>
          </p:cNvPr>
          <p:cNvSpPr/>
          <p:nvPr/>
        </p:nvSpPr>
        <p:spPr>
          <a:xfrm>
            <a:off x="3363161" y="1520342"/>
            <a:ext cx="424189" cy="2587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883CD78D-8D1B-0D43-B94C-B34549315814}"/>
              </a:ext>
            </a:extLst>
          </p:cNvPr>
          <p:cNvSpPr/>
          <p:nvPr/>
        </p:nvSpPr>
        <p:spPr>
          <a:xfrm rot="10800000">
            <a:off x="6394265" y="2759109"/>
            <a:ext cx="420179" cy="2587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FBDB2AF-73AB-183A-F1DF-D0E1E21EDA6B}"/>
              </a:ext>
            </a:extLst>
          </p:cNvPr>
          <p:cNvSpPr txBox="1"/>
          <p:nvPr/>
        </p:nvSpPr>
        <p:spPr>
          <a:xfrm>
            <a:off x="6871752" y="2634565"/>
            <a:ext cx="1177791" cy="507831"/>
          </a:xfrm>
          <a:prstGeom prst="rect">
            <a:avLst/>
          </a:prstGeom>
          <a:noFill/>
        </p:spPr>
        <p:txBody>
          <a:bodyPr wrap="square" rtlCol="0">
            <a:spAutoFit/>
          </a:bodyPr>
          <a:lstStyle/>
          <a:p>
            <a:r>
              <a:rPr lang="en-US" dirty="0"/>
              <a:t>Reservation Stations</a:t>
            </a:r>
          </a:p>
        </p:txBody>
      </p:sp>
      <p:sp>
        <p:nvSpPr>
          <p:cNvPr id="11" name="TextBox 10">
            <a:extLst>
              <a:ext uri="{FF2B5EF4-FFF2-40B4-BE49-F238E27FC236}">
                <a16:creationId xmlns:a16="http://schemas.microsoft.com/office/drawing/2014/main" id="{BE89E12B-0FC8-BB71-99E7-730DD901F4C9}"/>
              </a:ext>
            </a:extLst>
          </p:cNvPr>
          <p:cNvSpPr txBox="1"/>
          <p:nvPr/>
        </p:nvSpPr>
        <p:spPr>
          <a:xfrm>
            <a:off x="2398594" y="1362985"/>
            <a:ext cx="1042552" cy="507831"/>
          </a:xfrm>
          <a:prstGeom prst="rect">
            <a:avLst/>
          </a:prstGeom>
          <a:noFill/>
        </p:spPr>
        <p:txBody>
          <a:bodyPr wrap="square" rtlCol="0">
            <a:spAutoFit/>
          </a:bodyPr>
          <a:lstStyle/>
          <a:p>
            <a:r>
              <a:rPr lang="en-US" dirty="0"/>
              <a:t>Instruction</a:t>
            </a:r>
          </a:p>
          <a:p>
            <a:r>
              <a:rPr lang="en-US" dirty="0"/>
              <a:t>Queue</a:t>
            </a:r>
          </a:p>
        </p:txBody>
      </p:sp>
      <p:sp>
        <p:nvSpPr>
          <p:cNvPr id="12" name="Arrow: Right 11">
            <a:extLst>
              <a:ext uri="{FF2B5EF4-FFF2-40B4-BE49-F238E27FC236}">
                <a16:creationId xmlns:a16="http://schemas.microsoft.com/office/drawing/2014/main" id="{F2E29C32-FAD7-A81D-5A26-E01CE5C9A500}"/>
              </a:ext>
            </a:extLst>
          </p:cNvPr>
          <p:cNvSpPr/>
          <p:nvPr/>
        </p:nvSpPr>
        <p:spPr>
          <a:xfrm>
            <a:off x="2440257" y="2953157"/>
            <a:ext cx="424189" cy="2587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203F46-941C-8BE8-CD6A-E8407117972A}"/>
              </a:ext>
            </a:extLst>
          </p:cNvPr>
          <p:cNvSpPr txBox="1"/>
          <p:nvPr/>
        </p:nvSpPr>
        <p:spPr>
          <a:xfrm>
            <a:off x="1548942" y="2800795"/>
            <a:ext cx="1042552" cy="507831"/>
          </a:xfrm>
          <a:prstGeom prst="rect">
            <a:avLst/>
          </a:prstGeom>
          <a:noFill/>
        </p:spPr>
        <p:txBody>
          <a:bodyPr wrap="square" rtlCol="0">
            <a:spAutoFit/>
          </a:bodyPr>
          <a:lstStyle/>
          <a:p>
            <a:r>
              <a:rPr lang="en-US" dirty="0"/>
              <a:t>LD/ST Buffers</a:t>
            </a:r>
          </a:p>
        </p:txBody>
      </p:sp>
      <p:sp>
        <p:nvSpPr>
          <p:cNvPr id="14" name="Arrow: Right 13">
            <a:extLst>
              <a:ext uri="{FF2B5EF4-FFF2-40B4-BE49-F238E27FC236}">
                <a16:creationId xmlns:a16="http://schemas.microsoft.com/office/drawing/2014/main" id="{0369B909-AA66-39F6-645E-AEA51A04B5DD}"/>
              </a:ext>
            </a:extLst>
          </p:cNvPr>
          <p:cNvSpPr/>
          <p:nvPr/>
        </p:nvSpPr>
        <p:spPr>
          <a:xfrm rot="16200000">
            <a:off x="3628452" y="4069511"/>
            <a:ext cx="317796" cy="2173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FECE76C-E843-CF63-1822-7FD33578EEE1}"/>
              </a:ext>
            </a:extLst>
          </p:cNvPr>
          <p:cNvSpPr txBox="1"/>
          <p:nvPr/>
        </p:nvSpPr>
        <p:spPr>
          <a:xfrm>
            <a:off x="3441146" y="4268268"/>
            <a:ext cx="1130854" cy="507831"/>
          </a:xfrm>
          <a:prstGeom prst="rect">
            <a:avLst/>
          </a:prstGeom>
          <a:noFill/>
        </p:spPr>
        <p:txBody>
          <a:bodyPr wrap="square" rtlCol="0">
            <a:spAutoFit/>
          </a:bodyPr>
          <a:lstStyle/>
          <a:p>
            <a:r>
              <a:rPr lang="en-US" dirty="0"/>
              <a:t>Common data Bus</a:t>
            </a:r>
          </a:p>
        </p:txBody>
      </p:sp>
    </p:spTree>
    <p:extLst>
      <p:ext uri="{BB962C8B-B14F-4D97-AF65-F5344CB8AC3E}">
        <p14:creationId xmlns:p14="http://schemas.microsoft.com/office/powerpoint/2010/main" val="150458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F2C56-9D7B-3D16-B86B-34A6CB676DC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F3599E-08DA-F557-CAB3-00B1D258D4C4}"/>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2" name="Title 4">
            <a:extLst>
              <a:ext uri="{FF2B5EF4-FFF2-40B4-BE49-F238E27FC236}">
                <a16:creationId xmlns:a16="http://schemas.microsoft.com/office/drawing/2014/main" id="{1578A98A-4BAE-BC61-2D14-20F431FE4F5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Tomasulo</a:t>
            </a:r>
            <a:r>
              <a:rPr lang="en-US" dirty="0"/>
              <a:t> Drawbacks</a:t>
            </a:r>
          </a:p>
        </p:txBody>
      </p:sp>
      <p:sp>
        <p:nvSpPr>
          <p:cNvPr id="5" name="Text Placeholder 1">
            <a:extLst>
              <a:ext uri="{FF2B5EF4-FFF2-40B4-BE49-F238E27FC236}">
                <a16:creationId xmlns:a16="http://schemas.microsoft.com/office/drawing/2014/main" id="{C30A3BFE-1261-47CF-4E27-5579D70D54EE}"/>
              </a:ext>
            </a:extLst>
          </p:cNvPr>
          <p:cNvSpPr txBox="1">
            <a:spLocks/>
          </p:cNvSpPr>
          <p:nvPr/>
        </p:nvSpPr>
        <p:spPr>
          <a:xfrm>
            <a:off x="640077" y="1000549"/>
            <a:ext cx="8503923" cy="3724096"/>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The Common Data Bus (CDB) bottleneck</a:t>
            </a:r>
          </a:p>
          <a:p>
            <a:pPr marL="790956" lvl="1" indent="-342900"/>
            <a:r>
              <a:rPr lang="en-US" sz="2000" dirty="0"/>
              <a:t>Single broadcast medium</a:t>
            </a:r>
          </a:p>
          <a:p>
            <a:pPr marL="790956" lvl="1" indent="-342900"/>
            <a:r>
              <a:rPr lang="en-US" sz="2000" dirty="0"/>
              <a:t>Sharing among FU’s, register file, Store buffer</a:t>
            </a:r>
          </a:p>
          <a:p>
            <a:pPr marL="790956" lvl="1" indent="-342900"/>
            <a:r>
              <a:rPr lang="en-US" sz="2000" dirty="0"/>
              <a:t>Contention</a:t>
            </a:r>
          </a:p>
          <a:p>
            <a:pPr marL="1065276" lvl="2" indent="-342900"/>
            <a:r>
              <a:rPr lang="en-US" sz="2000" dirty="0"/>
              <a:t>Multiple producers </a:t>
            </a:r>
          </a:p>
          <a:p>
            <a:pPr marL="790956" lvl="1" indent="-342900"/>
            <a:r>
              <a:rPr lang="en-US" sz="2000" dirty="0"/>
              <a:t>Scalability</a:t>
            </a:r>
          </a:p>
          <a:p>
            <a:pPr marL="1065276" lvl="2" indent="-342900"/>
            <a:r>
              <a:rPr lang="en-US" sz="2000" dirty="0"/>
              <a:t>Multiple receivers</a:t>
            </a:r>
          </a:p>
          <a:p>
            <a:pPr marL="790956" lvl="1" indent="-342900"/>
            <a:r>
              <a:rPr lang="en-US" sz="2000" dirty="0"/>
              <a:t>Long latency broadcast</a:t>
            </a:r>
          </a:p>
          <a:p>
            <a:pPr marL="342900" indent="-342900">
              <a:buFont typeface="Arial" panose="020B0604020202020204" pitchFamily="34" charset="0"/>
              <a:buChar char="•"/>
            </a:pPr>
            <a:r>
              <a:rPr lang="en-US" sz="2000" dirty="0"/>
              <a:t>Performance limited by Common Data Bus</a:t>
            </a:r>
          </a:p>
          <a:p>
            <a:pPr lvl="1"/>
            <a:r>
              <a:rPr lang="en-US" sz="2000" dirty="0"/>
              <a:t>Multiple CDBs =&gt; more FU logic for parallel associative stores</a:t>
            </a:r>
          </a:p>
          <a:p>
            <a:endParaRPr lang="en-US" dirty="0"/>
          </a:p>
        </p:txBody>
      </p:sp>
    </p:spTree>
    <p:extLst>
      <p:ext uri="{BB962C8B-B14F-4D97-AF65-F5344CB8AC3E}">
        <p14:creationId xmlns:p14="http://schemas.microsoft.com/office/powerpoint/2010/main" val="2468743419"/>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9536</TotalTime>
  <Words>3063</Words>
  <Application>Microsoft Macintosh PowerPoint</Application>
  <PresentationFormat>On-screen Show (16:9)</PresentationFormat>
  <Paragraphs>1385</Paragraphs>
  <Slides>52</Slides>
  <Notes>49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AUdimat</vt:lpstr>
      <vt:lpstr>Calibri</vt:lpstr>
      <vt:lpstr>Helvetica</vt:lpstr>
      <vt:lpstr>Helvetica Regular</vt:lpstr>
      <vt:lpstr>presentation-01-light</vt:lpstr>
      <vt:lpstr>presentation-01-dark</vt:lpstr>
      <vt:lpstr>PowerPoint Presentation</vt:lpstr>
      <vt:lpstr>Attendance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Tejas Kamtam</cp:lastModifiedBy>
  <cp:revision>438</cp:revision>
  <dcterms:created xsi:type="dcterms:W3CDTF">2024-01-01T04:16:23Z</dcterms:created>
  <dcterms:modified xsi:type="dcterms:W3CDTF">2024-02-23T01:39:19Z</dcterms:modified>
</cp:coreProperties>
</file>