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38"/>
  </p:notesMasterIdLst>
  <p:handoutMasterIdLst>
    <p:handoutMasterId r:id="rId39"/>
  </p:handoutMasterIdLst>
  <p:sldIdLst>
    <p:sldId id="259" r:id="rId3"/>
    <p:sldId id="264" r:id="rId4"/>
    <p:sldId id="354" r:id="rId5"/>
    <p:sldId id="359" r:id="rId6"/>
    <p:sldId id="360" r:id="rId7"/>
    <p:sldId id="362" r:id="rId8"/>
    <p:sldId id="361" r:id="rId9"/>
    <p:sldId id="363" r:id="rId10"/>
    <p:sldId id="364" r:id="rId11"/>
    <p:sldId id="365" r:id="rId12"/>
    <p:sldId id="367" r:id="rId13"/>
    <p:sldId id="366" r:id="rId14"/>
    <p:sldId id="368" r:id="rId15"/>
    <p:sldId id="369" r:id="rId16"/>
    <p:sldId id="370" r:id="rId17"/>
    <p:sldId id="371" r:id="rId18"/>
    <p:sldId id="372" r:id="rId19"/>
    <p:sldId id="373" r:id="rId20"/>
    <p:sldId id="374" r:id="rId21"/>
    <p:sldId id="378" r:id="rId22"/>
    <p:sldId id="380" r:id="rId23"/>
    <p:sldId id="375" r:id="rId24"/>
    <p:sldId id="379" r:id="rId25"/>
    <p:sldId id="387" r:id="rId26"/>
    <p:sldId id="394" r:id="rId27"/>
    <p:sldId id="389" r:id="rId28"/>
    <p:sldId id="391" r:id="rId29"/>
    <p:sldId id="390" r:id="rId30"/>
    <p:sldId id="392" r:id="rId31"/>
    <p:sldId id="393" r:id="rId32"/>
    <p:sldId id="396" r:id="rId33"/>
    <p:sldId id="395" r:id="rId34"/>
    <p:sldId id="398" r:id="rId35"/>
    <p:sldId id="399" r:id="rId36"/>
    <p:sldId id="260" r:id="rId3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7F4"/>
    <a:srgbClr val="2774AE"/>
    <a:srgbClr val="FC28FC"/>
    <a:srgbClr val="898989"/>
    <a:srgbClr val="DBE7F5"/>
    <a:srgbClr val="58595B"/>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81" autoAdjust="0"/>
  </p:normalViewPr>
  <p:slideViewPr>
    <p:cSldViewPr snapToGrid="0" snapToObjects="1">
      <p:cViewPr varScale="1">
        <p:scale>
          <a:sx n="81" d="100"/>
          <a:sy n="81" d="100"/>
        </p:scale>
        <p:origin x="125" y="53"/>
      </p:cViewPr>
      <p:guideLst/>
    </p:cSldViewPr>
  </p:slideViewPr>
  <p:notesTextViewPr>
    <p:cViewPr>
      <p:scale>
        <a:sx n="1" d="1"/>
        <a:sy n="1" d="1"/>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1/22/2024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hypervisor is a host operating system for virtual machines</a:t>
            </a:r>
          </a:p>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20</a:t>
            </a:fld>
            <a:endParaRPr lang="en-US"/>
          </a:p>
        </p:txBody>
      </p:sp>
    </p:spTree>
    <p:extLst>
      <p:ext uri="{BB962C8B-B14F-4D97-AF65-F5344CB8AC3E}">
        <p14:creationId xmlns:p14="http://schemas.microsoft.com/office/powerpoint/2010/main" val="1946041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30</a:t>
            </a:fld>
            <a:endParaRPr lang="en-US"/>
          </a:p>
        </p:txBody>
      </p:sp>
    </p:spTree>
    <p:extLst>
      <p:ext uri="{BB962C8B-B14F-4D97-AF65-F5344CB8AC3E}">
        <p14:creationId xmlns:p14="http://schemas.microsoft.com/office/powerpoint/2010/main" val="291307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31</a:t>
            </a:fld>
            <a:endParaRPr lang="en-US"/>
          </a:p>
        </p:txBody>
      </p:sp>
    </p:spTree>
    <p:extLst>
      <p:ext uri="{BB962C8B-B14F-4D97-AF65-F5344CB8AC3E}">
        <p14:creationId xmlns:p14="http://schemas.microsoft.com/office/powerpoint/2010/main" val="3548659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32</a:t>
            </a:fld>
            <a:endParaRPr lang="en-US"/>
          </a:p>
        </p:txBody>
      </p:sp>
    </p:spTree>
    <p:extLst>
      <p:ext uri="{BB962C8B-B14F-4D97-AF65-F5344CB8AC3E}">
        <p14:creationId xmlns:p14="http://schemas.microsoft.com/office/powerpoint/2010/main" val="47620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33</a:t>
            </a:fld>
            <a:endParaRPr lang="en-US"/>
          </a:p>
        </p:txBody>
      </p:sp>
    </p:spTree>
    <p:extLst>
      <p:ext uri="{BB962C8B-B14F-4D97-AF65-F5344CB8AC3E}">
        <p14:creationId xmlns:p14="http://schemas.microsoft.com/office/powerpoint/2010/main" val="3767408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34</a:t>
            </a:fld>
            <a:endParaRPr lang="en-US"/>
          </a:p>
        </p:txBody>
      </p:sp>
    </p:spTree>
    <p:extLst>
      <p:ext uri="{BB962C8B-B14F-4D97-AF65-F5344CB8AC3E}">
        <p14:creationId xmlns:p14="http://schemas.microsoft.com/office/powerpoint/2010/main" val="27369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hypervisor is a host operating system for virtual machines</a:t>
            </a:r>
          </a:p>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21</a:t>
            </a:fld>
            <a:endParaRPr lang="en-US"/>
          </a:p>
        </p:txBody>
      </p:sp>
    </p:spTree>
    <p:extLst>
      <p:ext uri="{BB962C8B-B14F-4D97-AF65-F5344CB8AC3E}">
        <p14:creationId xmlns:p14="http://schemas.microsoft.com/office/powerpoint/2010/main" val="992397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 separate register file with multiple lanes of data</a:t>
            </a:r>
          </a:p>
          <a:p>
            <a:r>
              <a:rPr lang="en-US" dirty="0"/>
              <a:t>Packed SIMD: partition existing data in current register file. </a:t>
            </a:r>
            <a:r>
              <a:rPr lang="en-US" dirty="0" err="1"/>
              <a:t>e.g</a:t>
            </a:r>
            <a:r>
              <a:rPr lang="en-US" dirty="0"/>
              <a:t>  A 32-bit data can be represented as 4 x 8-bit elements.</a:t>
            </a:r>
          </a:p>
          <a:p>
            <a:r>
              <a:rPr lang="en-US" dirty="0"/>
              <a:t>JIT support: garbage collection, context switching</a:t>
            </a:r>
          </a:p>
          <a:p>
            <a:r>
              <a:rPr lang="en-US" dirty="0"/>
              <a:t>Transactional memory: execute multiple memory operations as a single atomic transaction (e.g. start, commit, abort)</a:t>
            </a:r>
          </a:p>
        </p:txBody>
      </p:sp>
      <p:sp>
        <p:nvSpPr>
          <p:cNvPr id="4" name="Slide Number Placeholder 3"/>
          <p:cNvSpPr>
            <a:spLocks noGrp="1"/>
          </p:cNvSpPr>
          <p:nvPr>
            <p:ph type="sldNum" sz="quarter" idx="5"/>
          </p:nvPr>
        </p:nvSpPr>
        <p:spPr/>
        <p:txBody>
          <a:bodyPr/>
          <a:lstStyle/>
          <a:p>
            <a:fld id="{D82D2381-FA7F-3B4F-861F-D0662239D2ED}" type="slidenum">
              <a:rPr lang="en-US" smtClean="0"/>
              <a:t>22</a:t>
            </a:fld>
            <a:endParaRPr lang="en-US"/>
          </a:p>
        </p:txBody>
      </p:sp>
    </p:spTree>
    <p:extLst>
      <p:ext uri="{BB962C8B-B14F-4D97-AF65-F5344CB8AC3E}">
        <p14:creationId xmlns:p14="http://schemas.microsoft.com/office/powerpoint/2010/main" val="768205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24</a:t>
            </a:fld>
            <a:endParaRPr lang="en-US"/>
          </a:p>
        </p:txBody>
      </p:sp>
    </p:spTree>
    <p:extLst>
      <p:ext uri="{BB962C8B-B14F-4D97-AF65-F5344CB8AC3E}">
        <p14:creationId xmlns:p14="http://schemas.microsoft.com/office/powerpoint/2010/main" val="301684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25</a:t>
            </a:fld>
            <a:endParaRPr lang="en-US"/>
          </a:p>
        </p:txBody>
      </p:sp>
    </p:spTree>
    <p:extLst>
      <p:ext uri="{BB962C8B-B14F-4D97-AF65-F5344CB8AC3E}">
        <p14:creationId xmlns:p14="http://schemas.microsoft.com/office/powerpoint/2010/main" val="1096135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26</a:t>
            </a:fld>
            <a:endParaRPr lang="en-US"/>
          </a:p>
        </p:txBody>
      </p:sp>
    </p:spTree>
    <p:extLst>
      <p:ext uri="{BB962C8B-B14F-4D97-AF65-F5344CB8AC3E}">
        <p14:creationId xmlns:p14="http://schemas.microsoft.com/office/powerpoint/2010/main" val="3537155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27</a:t>
            </a:fld>
            <a:endParaRPr lang="en-US"/>
          </a:p>
        </p:txBody>
      </p:sp>
    </p:spTree>
    <p:extLst>
      <p:ext uri="{BB962C8B-B14F-4D97-AF65-F5344CB8AC3E}">
        <p14:creationId xmlns:p14="http://schemas.microsoft.com/office/powerpoint/2010/main" val="517800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28</a:t>
            </a:fld>
            <a:endParaRPr lang="en-US"/>
          </a:p>
        </p:txBody>
      </p:sp>
    </p:spTree>
    <p:extLst>
      <p:ext uri="{BB962C8B-B14F-4D97-AF65-F5344CB8AC3E}">
        <p14:creationId xmlns:p14="http://schemas.microsoft.com/office/powerpoint/2010/main" val="2371554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Jumps are unconditional branches</a:t>
            </a:r>
          </a:p>
        </p:txBody>
      </p:sp>
      <p:sp>
        <p:nvSpPr>
          <p:cNvPr id="4" name="Slide Number Placeholder 3"/>
          <p:cNvSpPr>
            <a:spLocks noGrp="1"/>
          </p:cNvSpPr>
          <p:nvPr>
            <p:ph type="sldNum" sz="quarter" idx="5"/>
          </p:nvPr>
        </p:nvSpPr>
        <p:spPr/>
        <p:txBody>
          <a:bodyPr/>
          <a:lstStyle/>
          <a:p>
            <a:fld id="{D82D2381-FA7F-3B4F-861F-D0662239D2ED}" type="slidenum">
              <a:rPr lang="en-US" smtClean="0"/>
              <a:t>29</a:t>
            </a:fld>
            <a:endParaRPr lang="en-US"/>
          </a:p>
        </p:txBody>
      </p:sp>
    </p:spTree>
    <p:extLst>
      <p:ext uri="{BB962C8B-B14F-4D97-AF65-F5344CB8AC3E}">
        <p14:creationId xmlns:p14="http://schemas.microsoft.com/office/powerpoint/2010/main" val="2444979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January 22,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l.acm.org/doi/pdf/10.1145/3079856.3080246"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007729"/>
          </a:xfrm>
        </p:spPr>
        <p:txBody>
          <a:bodyPr/>
          <a:lstStyle/>
          <a:p>
            <a:pPr marL="285750" indent="-285750">
              <a:buFont typeface="Arial" panose="020B0604020202020204" pitchFamily="34" charset="0"/>
              <a:buChar char="•"/>
            </a:pPr>
            <a:r>
              <a:rPr lang="en-US" sz="1600" b="1" dirty="0"/>
              <a:t>CISC-like ISA is still relevant today</a:t>
            </a:r>
          </a:p>
          <a:p>
            <a:pPr marL="733806" lvl="1" indent="-285750"/>
            <a:r>
              <a:rPr lang="en-US" sz="1600" b="1" dirty="0"/>
              <a:t>Domain-specific accelerators</a:t>
            </a:r>
            <a:endParaRPr lang="en-US" b="1" dirty="0"/>
          </a:p>
          <a:p>
            <a:pPr marL="733806" lvl="1" indent="-285750"/>
            <a:r>
              <a:rPr lang="en-US" sz="1600" b="1" dirty="0"/>
              <a:t>e.g. Google TPU’s </a:t>
            </a:r>
            <a:r>
              <a:rPr lang="en-US" sz="1600" b="1" dirty="0" err="1"/>
              <a:t>MatrixMul</a:t>
            </a:r>
            <a:r>
              <a:rPr lang="en-US" sz="1600" b="1" dirty="0"/>
              <a:t> instruction</a:t>
            </a:r>
          </a:p>
          <a:p>
            <a:pPr marL="733806" lvl="1" indent="-285750"/>
            <a:endParaRPr lang="en-US" sz="1600" b="1" dirty="0"/>
          </a:p>
          <a:p>
            <a:pPr marL="285750" indent="-285750"/>
            <a:r>
              <a:rPr lang="en-US" sz="1600" b="1" dirty="0"/>
              <a:t>TPU paper: </a:t>
            </a:r>
          </a:p>
          <a:p>
            <a:pPr marL="285750" indent="-285750"/>
            <a:r>
              <a:rPr lang="en-US" sz="1600" b="1" dirty="0">
                <a:hlinkClick r:id="rId2"/>
              </a:rPr>
              <a:t>https://dl.acm.org/doi/pdf/10.1145/3079856.3080246</a:t>
            </a:r>
            <a:endParaRPr lang="en-US" sz="1600" b="1" dirty="0"/>
          </a:p>
          <a:p>
            <a:pPr marL="733806" lvl="1"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10</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160875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792012"/>
          </a:xfrm>
        </p:spPr>
        <p:txBody>
          <a:bodyPr/>
          <a:lstStyle/>
          <a:p>
            <a:pPr marL="285750" indent="-285750">
              <a:buFont typeface="Arial" panose="020B0604020202020204" pitchFamily="34" charset="0"/>
              <a:buChar char="•"/>
            </a:pPr>
            <a:r>
              <a:rPr lang="en-US" sz="1600" b="1" dirty="0"/>
              <a:t>Parallelism</a:t>
            </a:r>
          </a:p>
          <a:p>
            <a:pPr marL="733806" lvl="1" indent="-285750"/>
            <a:r>
              <a:rPr lang="en-US" sz="1600" b="1" dirty="0"/>
              <a:t>VLIW ISA</a:t>
            </a:r>
          </a:p>
          <a:p>
            <a:pPr marL="733806" lvl="1" indent="-285750"/>
            <a:r>
              <a:rPr lang="en-US" sz="1600" b="1" dirty="0"/>
              <a:t>Vector ISA</a:t>
            </a: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11</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3476424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7235334" cy="2548390"/>
          </a:xfrm>
        </p:spPr>
        <p:txBody>
          <a:bodyPr/>
          <a:lstStyle/>
          <a:p>
            <a:pPr marL="285750" indent="-285750">
              <a:buFont typeface="Arial" panose="020B0604020202020204" pitchFamily="34" charset="0"/>
              <a:buChar char="•"/>
            </a:pPr>
            <a:r>
              <a:rPr lang="en-US" sz="1600" b="1" dirty="0"/>
              <a:t>VLIW ISA (Very Long Instruction Word)</a:t>
            </a:r>
          </a:p>
          <a:p>
            <a:pPr marL="733806" lvl="1" indent="-285750"/>
            <a:r>
              <a:rPr lang="en-US" sz="1600" b="1" dirty="0"/>
              <a:t>Encode multiple operations into a single long instruction word</a:t>
            </a:r>
          </a:p>
          <a:p>
            <a:pPr marL="733806" lvl="1" indent="-285750"/>
            <a:r>
              <a:rPr lang="en-US" sz="1600" b="1" dirty="0"/>
              <a:t>The idea is to execute each operation on a different execution unit in parallel</a:t>
            </a:r>
          </a:p>
          <a:p>
            <a:pPr marL="733806" lvl="1" indent="-285750"/>
            <a:r>
              <a:rPr lang="en-US" sz="1600" b="1" dirty="0"/>
              <a:t>Example: Intel IA64 (2001) </a:t>
            </a:r>
          </a:p>
          <a:p>
            <a:pPr marL="1008126" lvl="2" indent="-285750"/>
            <a:r>
              <a:rPr lang="en-US" sz="1600" b="1" dirty="0"/>
              <a:t>[Load R1, Add R2, Store R3, NOP]</a:t>
            </a:r>
          </a:p>
          <a:p>
            <a:pPr marL="733806" lvl="1" indent="-285750"/>
            <a:r>
              <a:rPr lang="en-US" sz="1600" b="1" dirty="0"/>
              <a:t>Static instruction scheduling</a:t>
            </a:r>
          </a:p>
          <a:p>
            <a:pPr marL="1008126" lvl="2" indent="-285750"/>
            <a:r>
              <a:rPr lang="en-US" sz="1600" b="1" dirty="0"/>
              <a:t>The compiler is responsible to ensuring that that all operations within the instruction have no dependencies and can execute in parallel.</a:t>
            </a:r>
          </a:p>
        </p:txBody>
      </p:sp>
      <p:sp>
        <p:nvSpPr>
          <p:cNvPr id="4" name="Slide Number Placeholder 3"/>
          <p:cNvSpPr>
            <a:spLocks noGrp="1"/>
          </p:cNvSpPr>
          <p:nvPr>
            <p:ph type="sldNum" sz="quarter" idx="19"/>
          </p:nvPr>
        </p:nvSpPr>
        <p:spPr/>
        <p:txBody>
          <a:bodyPr/>
          <a:lstStyle/>
          <a:p>
            <a:fld id="{B6238B5B-F19C-E947-A0BC-87BD7983F871}" type="slidenum">
              <a:rPr lang="en-US" smtClean="0"/>
              <a:pPr/>
              <a:t>12</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287420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7235334" cy="1064907"/>
          </a:xfrm>
        </p:spPr>
        <p:txBody>
          <a:bodyPr/>
          <a:lstStyle/>
          <a:p>
            <a:pPr marL="285750" indent="-285750">
              <a:buFont typeface="Arial" panose="020B0604020202020204" pitchFamily="34" charset="0"/>
              <a:buChar char="•"/>
            </a:pPr>
            <a:r>
              <a:rPr lang="en-US" sz="1600" b="1" dirty="0"/>
              <a:t>VLIW ISA (Very Long Instruction Word)</a:t>
            </a:r>
          </a:p>
          <a:p>
            <a:pPr marL="733806" lvl="1" indent="-285750"/>
            <a:r>
              <a:rPr lang="en-US" sz="1600" b="1" dirty="0"/>
              <a:t>Need multiple fetches to get a long instruction?</a:t>
            </a:r>
          </a:p>
          <a:p>
            <a:pPr marL="1008126" lvl="2" indent="-285750"/>
            <a:r>
              <a:rPr lang="en-US" sz="1600" b="1" dirty="0"/>
              <a:t>No, relies on wide data bus (e.g. 64-bit)</a:t>
            </a:r>
          </a:p>
          <a:p>
            <a:pPr marL="1008126" lvl="2" indent="-285750"/>
            <a:r>
              <a:rPr lang="en-US" sz="1600" b="1" dirty="0"/>
              <a:t>Otherwise, fetch will be too slow</a:t>
            </a:r>
          </a:p>
        </p:txBody>
      </p:sp>
      <p:sp>
        <p:nvSpPr>
          <p:cNvPr id="4" name="Slide Number Placeholder 3"/>
          <p:cNvSpPr>
            <a:spLocks noGrp="1"/>
          </p:cNvSpPr>
          <p:nvPr>
            <p:ph type="sldNum" sz="quarter" idx="19"/>
          </p:nvPr>
        </p:nvSpPr>
        <p:spPr/>
        <p:txBody>
          <a:bodyPr/>
          <a:lstStyle/>
          <a:p>
            <a:fld id="{B6238B5B-F19C-E947-A0BC-87BD7983F871}" type="slidenum">
              <a:rPr lang="en-US" smtClean="0"/>
              <a:pPr/>
              <a:t>13</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2548926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7235334" cy="2045688"/>
          </a:xfrm>
        </p:spPr>
        <p:txBody>
          <a:bodyPr/>
          <a:lstStyle/>
          <a:p>
            <a:pPr marL="285750" indent="-285750">
              <a:buFont typeface="Arial" panose="020B0604020202020204" pitchFamily="34" charset="0"/>
              <a:buChar char="•"/>
            </a:pPr>
            <a:r>
              <a:rPr lang="en-US" sz="1600" b="1" dirty="0"/>
              <a:t>VLIW ISA Design Motivation</a:t>
            </a:r>
          </a:p>
          <a:p>
            <a:pPr marL="733806" lvl="1" indent="-285750"/>
            <a:r>
              <a:rPr lang="en-US" sz="1600" b="1" dirty="0"/>
              <a:t>Hardware simplification</a:t>
            </a:r>
          </a:p>
          <a:p>
            <a:pPr marL="1008126" lvl="2" indent="-285750"/>
            <a:r>
              <a:rPr lang="en-US" b="1" dirty="0"/>
              <a:t>Move the complexity of instruction scheduling to the compiler</a:t>
            </a:r>
          </a:p>
          <a:p>
            <a:pPr marL="1008126" lvl="2" indent="-285750"/>
            <a:r>
              <a:rPr lang="en-US" b="1" dirty="0"/>
              <a:t>No need to worry about data dependency</a:t>
            </a:r>
            <a:endParaRPr lang="en-US" sz="1600" b="1" dirty="0"/>
          </a:p>
          <a:p>
            <a:pPr marL="733806" lvl="1" indent="-285750"/>
            <a:r>
              <a:rPr lang="en-US" sz="1600" b="1" dirty="0"/>
              <a:t>High Parallelism</a:t>
            </a:r>
          </a:p>
          <a:p>
            <a:pPr marL="1008126" lvl="2" indent="-285750"/>
            <a:r>
              <a:rPr lang="en-US" b="1" dirty="0"/>
              <a:t>Enable multiple operations to execute in parallel</a:t>
            </a:r>
          </a:p>
          <a:p>
            <a:pPr marL="1008126" lvl="2" indent="-285750"/>
            <a:r>
              <a:rPr lang="en-US" b="1" dirty="0"/>
              <a:t>Exploit Instruction-level parallelism (ILP)</a:t>
            </a:r>
          </a:p>
          <a:p>
            <a:pPr marL="1008126" lvl="2" indent="-285750"/>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14</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368304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7235334" cy="3109569"/>
          </a:xfrm>
        </p:spPr>
        <p:txBody>
          <a:bodyPr/>
          <a:lstStyle/>
          <a:p>
            <a:pPr marL="285750" indent="-285750">
              <a:buFont typeface="Arial" panose="020B0604020202020204" pitchFamily="34" charset="0"/>
              <a:buChar char="•"/>
            </a:pPr>
            <a:r>
              <a:rPr lang="en-US" sz="1600" b="1" dirty="0"/>
              <a:t>VLIW ISA Shortcomings</a:t>
            </a:r>
          </a:p>
          <a:p>
            <a:pPr marL="733806" lvl="1" indent="-285750"/>
            <a:r>
              <a:rPr lang="en-US" sz="1600" b="1" dirty="0"/>
              <a:t>Compiler complexity</a:t>
            </a:r>
          </a:p>
          <a:p>
            <a:pPr marL="1008126" lvl="2" indent="-285750"/>
            <a:r>
              <a:rPr lang="en-US" sz="1600" b="1" dirty="0"/>
              <a:t>Expensive if hardware changes</a:t>
            </a:r>
          </a:p>
          <a:p>
            <a:pPr marL="733806" lvl="1" indent="-285750"/>
            <a:r>
              <a:rPr lang="en-US" sz="1600" b="1" dirty="0"/>
              <a:t>Portability</a:t>
            </a:r>
          </a:p>
          <a:p>
            <a:pPr marL="1008126" lvl="2" indent="-285750"/>
            <a:r>
              <a:rPr lang="en-US" b="1" dirty="0"/>
              <a:t>Too much coupling with hardware</a:t>
            </a:r>
          </a:p>
          <a:p>
            <a:pPr marL="1008126" lvl="2" indent="-285750"/>
            <a:r>
              <a:rPr lang="en-US" b="1" dirty="0"/>
              <a:t>Process changes renders binary incompatible</a:t>
            </a:r>
          </a:p>
          <a:p>
            <a:pPr marL="733806" lvl="1" indent="-285750"/>
            <a:r>
              <a:rPr lang="en-US" sz="1600" b="1" dirty="0"/>
              <a:t>Static Scheduling</a:t>
            </a:r>
          </a:p>
          <a:p>
            <a:pPr marL="1008126" lvl="2" indent="-285750"/>
            <a:r>
              <a:rPr lang="en-US" b="1" dirty="0"/>
              <a:t>Limits runtime adaptation</a:t>
            </a:r>
          </a:p>
          <a:p>
            <a:pPr marL="1282446" lvl="3" indent="-285750"/>
            <a:r>
              <a:rPr lang="en-US" b="1" dirty="0"/>
              <a:t>e.g. cache miss, branch prediction, </a:t>
            </a:r>
            <a:r>
              <a:rPr lang="en-US" b="1" dirty="0" err="1"/>
              <a:t>etc</a:t>
            </a:r>
            <a:r>
              <a:rPr lang="en-US" b="1" dirty="0"/>
              <a:t>…</a:t>
            </a:r>
          </a:p>
          <a:p>
            <a:pPr marL="733806" lvl="1" indent="-285750"/>
            <a:r>
              <a:rPr lang="en-US" sz="1600" b="1" dirty="0"/>
              <a:t>Code Size</a:t>
            </a:r>
          </a:p>
          <a:p>
            <a:pPr marL="1008126" lvl="2" indent="-285750"/>
            <a:r>
              <a:rPr lang="en-US" b="1" dirty="0"/>
              <a:t>Instructions are typical large, increase memory bandwidth</a:t>
            </a:r>
          </a:p>
          <a:p>
            <a:pPr marL="1008126" lvl="2" indent="-285750"/>
            <a:endParaRPr lang="en-US" sz="1600"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15</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4103012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7235334" cy="2892074"/>
          </a:xfrm>
        </p:spPr>
        <p:txBody>
          <a:bodyPr/>
          <a:lstStyle/>
          <a:p>
            <a:pPr marL="285750" indent="-285750">
              <a:buFont typeface="Arial" panose="020B0604020202020204" pitchFamily="34" charset="0"/>
              <a:buChar char="•"/>
            </a:pPr>
            <a:r>
              <a:rPr lang="en-US" sz="1600" b="1" dirty="0"/>
              <a:t>Vector ISAs</a:t>
            </a:r>
          </a:p>
          <a:p>
            <a:pPr marL="733806" lvl="1" indent="-285750"/>
            <a:r>
              <a:rPr lang="en-US" sz="1600" b="1" dirty="0"/>
              <a:t>Single Instruction Multiple Data (SIMD)</a:t>
            </a:r>
          </a:p>
          <a:p>
            <a:pPr marL="733806" lvl="1" indent="-285750"/>
            <a:r>
              <a:rPr lang="en-US" sz="1600" b="1" dirty="0"/>
              <a:t>Fetch multiple Data at once</a:t>
            </a:r>
          </a:p>
          <a:p>
            <a:pPr marL="733806" lvl="1" indent="-285750"/>
            <a:r>
              <a:rPr lang="en-US" sz="1600" b="1" dirty="0"/>
              <a:t>Parallel data processing</a:t>
            </a:r>
          </a:p>
          <a:p>
            <a:pPr marL="733806" lvl="1" indent="-285750"/>
            <a:r>
              <a:rPr lang="en-US" sz="1600" b="1" dirty="0"/>
              <a:t>Examples:</a:t>
            </a:r>
          </a:p>
          <a:p>
            <a:pPr marL="1008126" lvl="2" indent="-285750"/>
            <a:r>
              <a:rPr lang="en-US" sz="1600" b="1" dirty="0"/>
              <a:t>Intel AVX</a:t>
            </a:r>
          </a:p>
          <a:p>
            <a:pPr marL="1282446" lvl="3" indent="-285750"/>
            <a:r>
              <a:rPr lang="en-US" i="0" dirty="0">
                <a:solidFill>
                  <a:srgbClr val="111827"/>
                </a:solidFill>
                <a:effectLst/>
                <a:latin typeface="Söhne Mono"/>
              </a:rPr>
              <a:t>Vfmadd231ps y3, y2, y1, y0</a:t>
            </a:r>
          </a:p>
          <a:p>
            <a:pPr marL="1282446" lvl="3" indent="-285750"/>
            <a:r>
              <a:rPr lang="en-US" i="0" dirty="0">
                <a:solidFill>
                  <a:srgbClr val="111827"/>
                </a:solidFill>
                <a:effectLst/>
                <a:latin typeface="Söhne Mono"/>
              </a:rPr>
              <a:t>y3</a:t>
            </a:r>
            <a:r>
              <a:rPr lang="en-US" i="0" baseline="-25000" dirty="0">
                <a:solidFill>
                  <a:srgbClr val="111827"/>
                </a:solidFill>
                <a:effectLst/>
                <a:latin typeface="Söhne Mono"/>
              </a:rPr>
              <a:t>7-0</a:t>
            </a:r>
            <a:r>
              <a:rPr lang="en-US" dirty="0"/>
              <a:t> = y0</a:t>
            </a:r>
            <a:r>
              <a:rPr lang="en-US" baseline="-25000" dirty="0"/>
              <a:t>7-0</a:t>
            </a:r>
            <a:r>
              <a:rPr lang="en-US" dirty="0"/>
              <a:t> * y1</a:t>
            </a:r>
            <a:r>
              <a:rPr lang="en-US" baseline="-25000" dirty="0"/>
              <a:t>7-0</a:t>
            </a:r>
            <a:r>
              <a:rPr lang="en-US" dirty="0"/>
              <a:t> + y2</a:t>
            </a:r>
            <a:r>
              <a:rPr lang="en-US" baseline="-25000" dirty="0"/>
              <a:t>7-0</a:t>
            </a:r>
            <a:endParaRPr lang="en-US" dirty="0"/>
          </a:p>
          <a:p>
            <a:pPr marL="1008126" lvl="2" indent="-285750"/>
            <a:r>
              <a:rPr lang="en-US" sz="1600" b="1" dirty="0"/>
              <a:t>ARM Neon </a:t>
            </a:r>
          </a:p>
          <a:p>
            <a:pPr marL="1282446" lvl="3" indent="-285750"/>
            <a:r>
              <a:rPr lang="en-US" dirty="0"/>
              <a:t>vmla.f32 v2, v1, v0</a:t>
            </a:r>
          </a:p>
          <a:p>
            <a:pPr marL="1282446" lvl="3" indent="-285750"/>
            <a:r>
              <a:rPr lang="en-US" dirty="0"/>
              <a:t>v2</a:t>
            </a:r>
            <a:r>
              <a:rPr lang="en-US" baseline="-25000" dirty="0"/>
              <a:t>3-0</a:t>
            </a:r>
            <a:r>
              <a:rPr lang="en-US" dirty="0"/>
              <a:t> += v0</a:t>
            </a:r>
            <a:r>
              <a:rPr lang="en-US" baseline="-25000" dirty="0"/>
              <a:t>3-0</a:t>
            </a:r>
            <a:r>
              <a:rPr lang="en-US" dirty="0"/>
              <a:t> * v1</a:t>
            </a:r>
            <a:r>
              <a:rPr lang="en-US" baseline="-25000" dirty="0"/>
              <a:t>3-0</a:t>
            </a:r>
            <a:endParaRPr lang="en-US" sz="1600"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16</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graphicFrame>
        <p:nvGraphicFramePr>
          <p:cNvPr id="6" name="Table 5">
            <a:extLst>
              <a:ext uri="{FF2B5EF4-FFF2-40B4-BE49-F238E27FC236}">
                <a16:creationId xmlns:a16="http://schemas.microsoft.com/office/drawing/2014/main" id="{97E7DD31-5864-8F19-86F4-C62E65F4E4FE}"/>
              </a:ext>
            </a:extLst>
          </p:cNvPr>
          <p:cNvGraphicFramePr>
            <a:graphicFrameLocks noGrp="1"/>
          </p:cNvGraphicFramePr>
          <p:nvPr>
            <p:extLst>
              <p:ext uri="{D42A27DB-BD31-4B8C-83A1-F6EECF244321}">
                <p14:modId xmlns:p14="http://schemas.microsoft.com/office/powerpoint/2010/main" val="1704047310"/>
              </p:ext>
            </p:extLst>
          </p:nvPr>
        </p:nvGraphicFramePr>
        <p:xfrm>
          <a:off x="4970055" y="2083582"/>
          <a:ext cx="3644900" cy="1854200"/>
        </p:xfrm>
        <a:graphic>
          <a:graphicData uri="http://schemas.openxmlformats.org/drawingml/2006/table">
            <a:tbl>
              <a:tblPr firstRow="1" bandRow="1">
                <a:tableStyleId>{5C22544A-7EE6-4342-B048-85BDC9FD1C3A}</a:tableStyleId>
              </a:tblPr>
              <a:tblGrid>
                <a:gridCol w="344805">
                  <a:extLst>
                    <a:ext uri="{9D8B030D-6E8A-4147-A177-3AD203B41FA5}">
                      <a16:colId xmlns:a16="http://schemas.microsoft.com/office/drawing/2014/main" val="3134114762"/>
                    </a:ext>
                  </a:extLst>
                </a:gridCol>
                <a:gridCol w="798830">
                  <a:extLst>
                    <a:ext uri="{9D8B030D-6E8A-4147-A177-3AD203B41FA5}">
                      <a16:colId xmlns:a16="http://schemas.microsoft.com/office/drawing/2014/main" val="1047318122"/>
                    </a:ext>
                  </a:extLst>
                </a:gridCol>
                <a:gridCol w="909955">
                  <a:extLst>
                    <a:ext uri="{9D8B030D-6E8A-4147-A177-3AD203B41FA5}">
                      <a16:colId xmlns:a16="http://schemas.microsoft.com/office/drawing/2014/main" val="2470110626"/>
                    </a:ext>
                  </a:extLst>
                </a:gridCol>
                <a:gridCol w="795655">
                  <a:extLst>
                    <a:ext uri="{9D8B030D-6E8A-4147-A177-3AD203B41FA5}">
                      <a16:colId xmlns:a16="http://schemas.microsoft.com/office/drawing/2014/main" val="1551177438"/>
                    </a:ext>
                  </a:extLst>
                </a:gridCol>
                <a:gridCol w="795655">
                  <a:extLst>
                    <a:ext uri="{9D8B030D-6E8A-4147-A177-3AD203B41FA5}">
                      <a16:colId xmlns:a16="http://schemas.microsoft.com/office/drawing/2014/main" val="3252536464"/>
                    </a:ext>
                  </a:extLst>
                </a:gridCol>
              </a:tblGrid>
              <a:tr h="370840">
                <a:tc>
                  <a:txBody>
                    <a:bodyPr/>
                    <a:lstStyle/>
                    <a:p>
                      <a:r>
                        <a:rPr lang="en-US" sz="800" dirty="0"/>
                        <a:t>ID</a:t>
                      </a:r>
                    </a:p>
                  </a:txBody>
                  <a:tcPr/>
                </a:tc>
                <a:tc>
                  <a:txBody>
                    <a:bodyPr/>
                    <a:lstStyle/>
                    <a:p>
                      <a:r>
                        <a:rPr lang="en-US" sz="800" dirty="0"/>
                        <a:t>DATA0</a:t>
                      </a:r>
                    </a:p>
                  </a:txBody>
                  <a:tcPr/>
                </a:tc>
                <a:tc>
                  <a:txBody>
                    <a:bodyPr/>
                    <a:lstStyle/>
                    <a:p>
                      <a:r>
                        <a:rPr lang="en-US" sz="800" dirty="0"/>
                        <a:t>DATA1</a:t>
                      </a:r>
                    </a:p>
                  </a:txBody>
                  <a:tcPr/>
                </a:tc>
                <a:tc>
                  <a:txBody>
                    <a:bodyPr/>
                    <a:lstStyle/>
                    <a:p>
                      <a:r>
                        <a:rPr lang="en-US" sz="800" dirty="0"/>
                        <a:t>DATA2</a:t>
                      </a:r>
                    </a:p>
                  </a:txBody>
                  <a:tcPr/>
                </a:tc>
                <a:tc>
                  <a:txBody>
                    <a:bodyPr/>
                    <a:lstStyle/>
                    <a:p>
                      <a:r>
                        <a:rPr lang="en-US" sz="800" dirty="0"/>
                        <a:t>DATA3</a:t>
                      </a:r>
                    </a:p>
                  </a:txBody>
                  <a:tcPr/>
                </a:tc>
                <a:extLst>
                  <a:ext uri="{0D108BD9-81ED-4DB2-BD59-A6C34878D82A}">
                    <a16:rowId xmlns:a16="http://schemas.microsoft.com/office/drawing/2014/main" val="285386004"/>
                  </a:ext>
                </a:extLst>
              </a:tr>
              <a:tr h="370840">
                <a:tc>
                  <a:txBody>
                    <a:bodyPr/>
                    <a:lstStyle/>
                    <a:p>
                      <a:r>
                        <a:rPr lang="en-US" sz="800" dirty="0"/>
                        <a:t>0</a:t>
                      </a:r>
                    </a:p>
                  </a:txBody>
                  <a:tcPr/>
                </a:tc>
                <a:tc>
                  <a:txBody>
                    <a:bodyPr/>
                    <a:lstStyle/>
                    <a:p>
                      <a:r>
                        <a:rPr lang="en-US" sz="800" dirty="0"/>
                        <a:t>0x00FF00FF</a:t>
                      </a:r>
                    </a:p>
                  </a:txBody>
                  <a:tcPr/>
                </a:tc>
                <a:tc>
                  <a:txBody>
                    <a:bodyPr/>
                    <a:lstStyle/>
                    <a:p>
                      <a:r>
                        <a:rPr lang="en-US" sz="800" dirty="0"/>
                        <a:t>0x00000000</a:t>
                      </a:r>
                    </a:p>
                  </a:txBody>
                  <a:tcPr/>
                </a:tc>
                <a:tc>
                  <a:txBody>
                    <a:bodyPr/>
                    <a:lstStyle/>
                    <a:p>
                      <a:r>
                        <a:rPr lang="en-US" sz="800" dirty="0"/>
                        <a:t>0x00FF00FF</a:t>
                      </a:r>
                    </a:p>
                  </a:txBody>
                  <a:tcPr/>
                </a:tc>
                <a:tc>
                  <a:txBody>
                    <a:bodyPr/>
                    <a:lstStyle/>
                    <a:p>
                      <a:r>
                        <a:rPr lang="en-US" sz="800" dirty="0"/>
                        <a:t>0x00FF00FF</a:t>
                      </a:r>
                    </a:p>
                  </a:txBody>
                  <a:tcPr/>
                </a:tc>
                <a:extLst>
                  <a:ext uri="{0D108BD9-81ED-4DB2-BD59-A6C34878D82A}">
                    <a16:rowId xmlns:a16="http://schemas.microsoft.com/office/drawing/2014/main" val="202329438"/>
                  </a:ext>
                </a:extLst>
              </a:tr>
              <a:tr h="370840">
                <a:tc>
                  <a:txBody>
                    <a:bodyPr/>
                    <a:lstStyle/>
                    <a:p>
                      <a:r>
                        <a:rPr lang="en-US" sz="800" dirty="0"/>
                        <a:t>1</a:t>
                      </a:r>
                    </a:p>
                  </a:txBody>
                  <a:tcPr/>
                </a:tc>
                <a:tc>
                  <a:txBody>
                    <a:bodyPr/>
                    <a:lstStyle/>
                    <a:p>
                      <a:r>
                        <a:rPr lang="en-US" sz="800" dirty="0"/>
                        <a:t>0xAA008800</a:t>
                      </a:r>
                    </a:p>
                  </a:txBody>
                  <a:tcPr/>
                </a:tc>
                <a:tc>
                  <a:txBody>
                    <a:bodyPr/>
                    <a:lstStyle/>
                    <a:p>
                      <a:r>
                        <a:rPr lang="en-US" sz="800" dirty="0"/>
                        <a:t>0xFFFFFFFF</a:t>
                      </a:r>
                    </a:p>
                  </a:txBody>
                  <a:tcPr/>
                </a:tc>
                <a:tc>
                  <a:txBody>
                    <a:bodyPr/>
                    <a:lstStyle/>
                    <a:p>
                      <a:r>
                        <a:rPr lang="en-US" sz="800" dirty="0"/>
                        <a:t>0x00FF00FF</a:t>
                      </a:r>
                    </a:p>
                  </a:txBody>
                  <a:tcPr/>
                </a:tc>
                <a:tc>
                  <a:txBody>
                    <a:bodyPr/>
                    <a:lstStyle/>
                    <a:p>
                      <a:r>
                        <a:rPr lang="en-US" sz="800" dirty="0"/>
                        <a:t>0xFFFFFFFF</a:t>
                      </a:r>
                    </a:p>
                  </a:txBody>
                  <a:tcPr/>
                </a:tc>
                <a:extLst>
                  <a:ext uri="{0D108BD9-81ED-4DB2-BD59-A6C34878D82A}">
                    <a16:rowId xmlns:a16="http://schemas.microsoft.com/office/drawing/2014/main" val="2006746280"/>
                  </a:ext>
                </a:extLst>
              </a:tr>
              <a:tr h="370840">
                <a:tc>
                  <a:txBody>
                    <a:bodyPr/>
                    <a:lstStyle/>
                    <a:p>
                      <a:r>
                        <a:rPr lang="en-US" sz="800" dirty="0"/>
                        <a:t>2</a:t>
                      </a:r>
                    </a:p>
                  </a:txBody>
                  <a:tcPr/>
                </a:tc>
                <a:tc>
                  <a:txBody>
                    <a:bodyPr/>
                    <a:lstStyle/>
                    <a:p>
                      <a:r>
                        <a:rPr lang="en-US" sz="800" dirty="0"/>
                        <a:t>0xF0F0F0F0</a:t>
                      </a:r>
                    </a:p>
                  </a:txBody>
                  <a:tcPr/>
                </a:tc>
                <a:tc>
                  <a:txBody>
                    <a:bodyPr/>
                    <a:lstStyle/>
                    <a:p>
                      <a:r>
                        <a:rPr lang="en-US" sz="800" dirty="0"/>
                        <a:t>0xF0F0F0F0</a:t>
                      </a:r>
                    </a:p>
                  </a:txBody>
                  <a:tcPr/>
                </a:tc>
                <a:tc>
                  <a:txBody>
                    <a:bodyPr/>
                    <a:lstStyle/>
                    <a:p>
                      <a:r>
                        <a:rPr lang="en-US" sz="800" dirty="0"/>
                        <a:t>0xF0F0F0F0</a:t>
                      </a:r>
                    </a:p>
                  </a:txBody>
                  <a:tcPr/>
                </a:tc>
                <a:tc>
                  <a:txBody>
                    <a:bodyPr/>
                    <a:lstStyle/>
                    <a:p>
                      <a:r>
                        <a:rPr lang="en-US" sz="800" dirty="0"/>
                        <a:t>0xF0F0F0F0</a:t>
                      </a:r>
                    </a:p>
                  </a:txBody>
                  <a:tcPr/>
                </a:tc>
                <a:extLst>
                  <a:ext uri="{0D108BD9-81ED-4DB2-BD59-A6C34878D82A}">
                    <a16:rowId xmlns:a16="http://schemas.microsoft.com/office/drawing/2014/main" val="1761723711"/>
                  </a:ext>
                </a:extLst>
              </a:tr>
              <a:tr h="370840">
                <a:tc>
                  <a:txBody>
                    <a:bodyPr/>
                    <a:lstStyle/>
                    <a:p>
                      <a:r>
                        <a:rPr lang="en-US" sz="800" dirty="0"/>
                        <a:t>3</a:t>
                      </a:r>
                    </a:p>
                  </a:txBody>
                  <a:tcPr/>
                </a:tc>
                <a:tc>
                  <a:txBody>
                    <a:bodyPr/>
                    <a:lstStyle/>
                    <a:p>
                      <a:r>
                        <a:rPr lang="en-US" sz="800" dirty="0"/>
                        <a:t>0x00000000</a:t>
                      </a:r>
                    </a:p>
                  </a:txBody>
                  <a:tcPr/>
                </a:tc>
                <a:tc>
                  <a:txBody>
                    <a:bodyPr/>
                    <a:lstStyle/>
                    <a:p>
                      <a:r>
                        <a:rPr lang="en-US" sz="800" dirty="0"/>
                        <a:t>0x00000000</a:t>
                      </a:r>
                    </a:p>
                  </a:txBody>
                  <a:tcPr/>
                </a:tc>
                <a:tc>
                  <a:txBody>
                    <a:bodyPr/>
                    <a:lstStyle/>
                    <a:p>
                      <a:r>
                        <a:rPr lang="en-US" sz="800" dirty="0"/>
                        <a:t>0xFFFFFFFF</a:t>
                      </a:r>
                    </a:p>
                  </a:txBody>
                  <a:tcPr/>
                </a:tc>
                <a:tc>
                  <a:txBody>
                    <a:bodyPr/>
                    <a:lstStyle/>
                    <a:p>
                      <a:r>
                        <a:rPr lang="en-US" sz="800" dirty="0"/>
                        <a:t>0x00FF00FF</a:t>
                      </a:r>
                    </a:p>
                  </a:txBody>
                  <a:tcPr/>
                </a:tc>
                <a:extLst>
                  <a:ext uri="{0D108BD9-81ED-4DB2-BD59-A6C34878D82A}">
                    <a16:rowId xmlns:a16="http://schemas.microsoft.com/office/drawing/2014/main" val="1319533669"/>
                  </a:ext>
                </a:extLst>
              </a:tr>
            </a:tbl>
          </a:graphicData>
        </a:graphic>
      </p:graphicFrame>
      <p:sp>
        <p:nvSpPr>
          <p:cNvPr id="7" name="TextBox 6">
            <a:extLst>
              <a:ext uri="{FF2B5EF4-FFF2-40B4-BE49-F238E27FC236}">
                <a16:creationId xmlns:a16="http://schemas.microsoft.com/office/drawing/2014/main" id="{31C9C0BD-3399-C1B9-E626-C49F92792F01}"/>
              </a:ext>
            </a:extLst>
          </p:cNvPr>
          <p:cNvSpPr txBox="1"/>
          <p:nvPr/>
        </p:nvSpPr>
        <p:spPr>
          <a:xfrm>
            <a:off x="6012920" y="1805354"/>
            <a:ext cx="1559169" cy="215444"/>
          </a:xfrm>
          <a:prstGeom prst="rect">
            <a:avLst/>
          </a:prstGeom>
          <a:noFill/>
        </p:spPr>
        <p:txBody>
          <a:bodyPr wrap="square" lIns="0" tIns="0" rIns="0" bIns="0" rtlCol="0">
            <a:spAutoFit/>
          </a:bodyPr>
          <a:lstStyle/>
          <a:p>
            <a:pPr algn="l"/>
            <a:r>
              <a:rPr lang="en-US" sz="1400" dirty="0"/>
              <a:t>Vector Register File</a:t>
            </a:r>
          </a:p>
        </p:txBody>
      </p:sp>
    </p:spTree>
    <p:extLst>
      <p:ext uri="{BB962C8B-B14F-4D97-AF65-F5344CB8AC3E}">
        <p14:creationId xmlns:p14="http://schemas.microsoft.com/office/powerpoint/2010/main" val="1077469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7235334" cy="2073388"/>
          </a:xfrm>
        </p:spPr>
        <p:txBody>
          <a:bodyPr/>
          <a:lstStyle/>
          <a:p>
            <a:pPr marL="285750" indent="-285750">
              <a:buFont typeface="Arial" panose="020B0604020202020204" pitchFamily="34" charset="0"/>
              <a:buChar char="•"/>
            </a:pPr>
            <a:r>
              <a:rPr lang="en-US" sz="1600" b="1" dirty="0"/>
              <a:t>Vector ISAs Limitations</a:t>
            </a:r>
          </a:p>
          <a:p>
            <a:pPr marL="733806" lvl="1" indent="-285750"/>
            <a:r>
              <a:rPr lang="en-US" sz="1600" b="1" dirty="0"/>
              <a:t>Memory bandwidth</a:t>
            </a:r>
          </a:p>
          <a:p>
            <a:pPr marL="1008126" lvl="2" indent="-285750"/>
            <a:r>
              <a:rPr lang="en-US" b="1" dirty="0"/>
              <a:t>Increased memory requests</a:t>
            </a:r>
          </a:p>
          <a:p>
            <a:pPr marL="733806" lvl="1" indent="-285750"/>
            <a:r>
              <a:rPr lang="en-US" sz="1600" b="1" dirty="0"/>
              <a:t>Control-flow limitations</a:t>
            </a:r>
          </a:p>
          <a:p>
            <a:pPr marL="1008126" lvl="2" indent="-285750"/>
            <a:r>
              <a:rPr lang="en-US" b="1" dirty="0"/>
              <a:t>Divergent conditional values</a:t>
            </a:r>
          </a:p>
          <a:p>
            <a:pPr marL="733806" lvl="1" indent="-285750"/>
            <a:r>
              <a:rPr lang="en-US" sz="1600" b="1" dirty="0"/>
              <a:t>Programmability</a:t>
            </a:r>
          </a:p>
          <a:p>
            <a:pPr marL="1008126" lvl="2" indent="-285750"/>
            <a:r>
              <a:rPr lang="en-US" b="1" dirty="0"/>
              <a:t>Vectorization not always possible</a:t>
            </a:r>
          </a:p>
          <a:p>
            <a:pPr marL="1008126" lvl="2" indent="-285750"/>
            <a:r>
              <a:rPr lang="en-US" b="1" dirty="0"/>
              <a:t>Data alignment restrictions</a:t>
            </a:r>
          </a:p>
        </p:txBody>
      </p:sp>
      <p:sp>
        <p:nvSpPr>
          <p:cNvPr id="4" name="Slide Number Placeholder 3"/>
          <p:cNvSpPr>
            <a:spLocks noGrp="1"/>
          </p:cNvSpPr>
          <p:nvPr>
            <p:ph type="sldNum" sz="quarter" idx="19"/>
          </p:nvPr>
        </p:nvSpPr>
        <p:spPr/>
        <p:txBody>
          <a:bodyPr/>
          <a:lstStyle/>
          <a:p>
            <a:fld id="{B6238B5B-F19C-E947-A0BC-87BD7983F871}" type="slidenum">
              <a:rPr lang="en-US" smtClean="0"/>
              <a:pPr/>
              <a:t>17</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1216264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7235334" cy="2073388"/>
          </a:xfrm>
        </p:spPr>
        <p:txBody>
          <a:bodyPr/>
          <a:lstStyle/>
          <a:p>
            <a:pPr marL="285750" indent="-285750">
              <a:buFont typeface="Arial" panose="020B0604020202020204" pitchFamily="34" charset="0"/>
              <a:buChar char="•"/>
            </a:pPr>
            <a:r>
              <a:rPr lang="en-US" sz="1600" b="1" dirty="0"/>
              <a:t>Vector ISAs Limitations</a:t>
            </a:r>
          </a:p>
          <a:p>
            <a:pPr marL="733806" lvl="1" indent="-285750"/>
            <a:r>
              <a:rPr lang="en-US" sz="1600" b="1" dirty="0"/>
              <a:t>Memory bandwidth</a:t>
            </a:r>
          </a:p>
          <a:p>
            <a:pPr marL="1008126" lvl="2" indent="-285750"/>
            <a:r>
              <a:rPr lang="en-US" b="1" dirty="0"/>
              <a:t>Increased memory requests</a:t>
            </a:r>
          </a:p>
          <a:p>
            <a:pPr marL="733806" lvl="1" indent="-285750"/>
            <a:r>
              <a:rPr lang="en-US" sz="1600" b="1" dirty="0"/>
              <a:t>Control-flow limitations</a:t>
            </a:r>
          </a:p>
          <a:p>
            <a:pPr marL="1008126" lvl="2" indent="-285750"/>
            <a:r>
              <a:rPr lang="en-US" b="1" dirty="0"/>
              <a:t>Divergent conditional values</a:t>
            </a:r>
          </a:p>
          <a:p>
            <a:pPr marL="733806" lvl="1" indent="-285750"/>
            <a:r>
              <a:rPr lang="en-US" sz="1600" b="1" dirty="0"/>
              <a:t>Programmability</a:t>
            </a:r>
          </a:p>
          <a:p>
            <a:pPr marL="1008126" lvl="2" indent="-285750"/>
            <a:r>
              <a:rPr lang="en-US" b="1" dirty="0"/>
              <a:t>Vectorization not always possible</a:t>
            </a:r>
          </a:p>
          <a:p>
            <a:pPr marL="1008126" lvl="2" indent="-285750"/>
            <a:r>
              <a:rPr lang="en-US" b="1" dirty="0"/>
              <a:t>Data alignment restrictions</a:t>
            </a:r>
          </a:p>
        </p:txBody>
      </p:sp>
      <p:sp>
        <p:nvSpPr>
          <p:cNvPr id="4" name="Slide Number Placeholder 3"/>
          <p:cNvSpPr>
            <a:spLocks noGrp="1"/>
          </p:cNvSpPr>
          <p:nvPr>
            <p:ph type="sldNum" sz="quarter" idx="19"/>
          </p:nvPr>
        </p:nvSpPr>
        <p:spPr/>
        <p:txBody>
          <a:bodyPr/>
          <a:lstStyle/>
          <a:p>
            <a:fld id="{B6238B5B-F19C-E947-A0BC-87BD7983F871}" type="slidenum">
              <a:rPr lang="en-US" smtClean="0"/>
              <a:pPr/>
              <a:t>18</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3753008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2124684"/>
          </a:xfrm>
        </p:spPr>
        <p:txBody>
          <a:bodyPr/>
          <a:lstStyle/>
          <a:p>
            <a:pPr marL="285750" indent="-285750">
              <a:buFont typeface="Arial" panose="020B0604020202020204" pitchFamily="34" charset="0"/>
              <a:buChar char="•"/>
            </a:pPr>
            <a:r>
              <a:rPr lang="en-US" sz="1600" b="1" dirty="0"/>
              <a:t>The fifth RISC Instruction Set Architecture</a:t>
            </a:r>
          </a:p>
          <a:p>
            <a:pPr marL="733806" lvl="1" indent="-285750"/>
            <a:r>
              <a:rPr lang="en-US" b="1" dirty="0"/>
              <a:t>First generation: efficient ISA proposal 80-70’s IBM 801</a:t>
            </a:r>
          </a:p>
          <a:p>
            <a:pPr marL="733806" lvl="1" indent="-285750"/>
            <a:r>
              <a:rPr lang="en-US" b="1" dirty="0"/>
              <a:t>Second generation: commercialization (SPARC from Sun Microsystems)</a:t>
            </a:r>
          </a:p>
          <a:p>
            <a:pPr marL="733806" lvl="1" indent="-285750"/>
            <a:r>
              <a:rPr lang="en-US" b="1" dirty="0"/>
              <a:t>Third generation: segmentation (embedded market)</a:t>
            </a:r>
          </a:p>
          <a:p>
            <a:pPr marL="733806" lvl="1" indent="-285750"/>
            <a:r>
              <a:rPr lang="en-US" b="1" dirty="0"/>
              <a:t>Fourth generation: widespread adoption (ARM)</a:t>
            </a:r>
          </a:p>
          <a:p>
            <a:pPr marL="733806" lvl="1" indent="-285750"/>
            <a:r>
              <a:rPr lang="en-US" b="1" dirty="0"/>
              <a:t>Fifth generation?</a:t>
            </a:r>
          </a:p>
          <a:p>
            <a:pPr marL="1008126" lvl="2" indent="-285750"/>
            <a:r>
              <a:rPr lang="en-US" sz="1200" b="1" dirty="0"/>
              <a:t>Open standard: no licensing and royalty constraints</a:t>
            </a:r>
          </a:p>
          <a:p>
            <a:pPr marL="1008126" lvl="2" indent="-285750"/>
            <a:r>
              <a:rPr lang="en-US" sz="1200" b="1" dirty="0"/>
              <a:t>Free to use and adapt</a:t>
            </a:r>
          </a:p>
          <a:p>
            <a:pPr marL="1008126" lvl="2" indent="-285750"/>
            <a:r>
              <a:rPr lang="en-US" sz="1200" b="1" dirty="0"/>
              <a:t>Focus: efficiency, extensibility, and accessibility.</a:t>
            </a:r>
          </a:p>
        </p:txBody>
      </p:sp>
      <p:sp>
        <p:nvSpPr>
          <p:cNvPr id="4" name="Slide Number Placeholder 3"/>
          <p:cNvSpPr>
            <a:spLocks noGrp="1"/>
          </p:cNvSpPr>
          <p:nvPr>
            <p:ph type="sldNum" sz="quarter" idx="19"/>
          </p:nvPr>
        </p:nvSpPr>
        <p:spPr/>
        <p:txBody>
          <a:bodyPr/>
          <a:lstStyle/>
          <a:p>
            <a:fld id="{B6238B5B-F19C-E947-A0BC-87BD7983F871}" type="slidenum">
              <a:rPr lang="en-US" smtClean="0"/>
              <a:pPr/>
              <a:t>19</a:t>
            </a:fld>
            <a:endParaRPr lang="en-US" dirty="0"/>
          </a:p>
        </p:txBody>
      </p:sp>
      <p:sp>
        <p:nvSpPr>
          <p:cNvPr id="5" name="Title 4"/>
          <p:cNvSpPr>
            <a:spLocks noGrp="1"/>
          </p:cNvSpPr>
          <p:nvPr>
            <p:ph type="title"/>
          </p:nvPr>
        </p:nvSpPr>
        <p:spPr>
          <a:xfrm>
            <a:off x="640077" y="369582"/>
            <a:ext cx="7772400" cy="387798"/>
          </a:xfrm>
        </p:spPr>
        <p:txBody>
          <a:bodyPr/>
          <a:lstStyle/>
          <a:p>
            <a:r>
              <a:rPr lang="en-US" dirty="0"/>
              <a:t>The RISC-V ISA</a:t>
            </a:r>
          </a:p>
        </p:txBody>
      </p:sp>
      <p:sp>
        <p:nvSpPr>
          <p:cNvPr id="3" name="TextBox 2">
            <a:extLst>
              <a:ext uri="{FF2B5EF4-FFF2-40B4-BE49-F238E27FC236}">
                <a16:creationId xmlns:a16="http://schemas.microsoft.com/office/drawing/2014/main" id="{52CFB42A-2BF3-31CD-22E5-B26687D66165}"/>
              </a:ext>
            </a:extLst>
          </p:cNvPr>
          <p:cNvSpPr txBox="1"/>
          <p:nvPr/>
        </p:nvSpPr>
        <p:spPr>
          <a:xfrm>
            <a:off x="745958" y="3834063"/>
            <a:ext cx="7523747" cy="215444"/>
          </a:xfrm>
          <a:prstGeom prst="rect">
            <a:avLst/>
          </a:prstGeom>
          <a:noFill/>
        </p:spPr>
        <p:txBody>
          <a:bodyPr wrap="square" lIns="0" tIns="0" rIns="0" bIns="0" rtlCol="0">
            <a:spAutoFit/>
          </a:bodyPr>
          <a:lstStyle/>
          <a:p>
            <a:pPr algn="l"/>
            <a:r>
              <a:rPr lang="en-US" sz="1400" b="1" dirty="0">
                <a:solidFill>
                  <a:srgbClr val="FF0000"/>
                </a:solidFill>
              </a:rPr>
              <a:t>Reference Specs</a:t>
            </a:r>
            <a:r>
              <a:rPr lang="en-US" sz="1400" dirty="0">
                <a:solidFill>
                  <a:srgbClr val="FF0000"/>
                </a:solidFill>
              </a:rPr>
              <a:t>: https://riscv.org/wp-content/uploads/2017/05/riscv-spec-v2.2.pdf</a:t>
            </a:r>
          </a:p>
        </p:txBody>
      </p:sp>
    </p:spTree>
    <p:extLst>
      <p:ext uri="{BB962C8B-B14F-4D97-AF65-F5344CB8AC3E}">
        <p14:creationId xmlns:p14="http://schemas.microsoft.com/office/powerpoint/2010/main" val="317310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Attendance</a:t>
            </a:r>
          </a:p>
        </p:txBody>
      </p:sp>
      <p:pic>
        <p:nvPicPr>
          <p:cNvPr id="6" name="Picture 5" descr="A qr code with black squares&#10;&#10;Description automatically generated">
            <a:extLst>
              <a:ext uri="{FF2B5EF4-FFF2-40B4-BE49-F238E27FC236}">
                <a16:creationId xmlns:a16="http://schemas.microsoft.com/office/drawing/2014/main" id="{1D5E4594-FB04-739F-9449-7FF81A8635DC}"/>
              </a:ext>
            </a:extLst>
          </p:cNvPr>
          <p:cNvPicPr>
            <a:picLocks noChangeAspect="1"/>
          </p:cNvPicPr>
          <p:nvPr/>
        </p:nvPicPr>
        <p:blipFill>
          <a:blip r:embed="rId2"/>
          <a:stretch>
            <a:fillRect/>
          </a:stretch>
        </p:blipFill>
        <p:spPr>
          <a:xfrm>
            <a:off x="2853690" y="1192530"/>
            <a:ext cx="3196590" cy="3196590"/>
          </a:xfrm>
          <a:prstGeom prst="rect">
            <a:avLst/>
          </a:prstGeom>
        </p:spPr>
      </p:pic>
    </p:spTree>
    <p:extLst>
      <p:ext uri="{BB962C8B-B14F-4D97-AF65-F5344CB8AC3E}">
        <p14:creationId xmlns:p14="http://schemas.microsoft.com/office/powerpoint/2010/main" val="12951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545038"/>
          </a:xfrm>
        </p:spPr>
        <p:txBody>
          <a:bodyPr/>
          <a:lstStyle/>
          <a:p>
            <a:pPr marL="285750" indent="-285750">
              <a:buFont typeface="Arial" panose="020B0604020202020204" pitchFamily="34" charset="0"/>
              <a:buChar char="•"/>
            </a:pPr>
            <a:r>
              <a:rPr lang="en-US" sz="1600" b="1" dirty="0"/>
              <a:t>RISC-V composable and Modular design</a:t>
            </a:r>
          </a:p>
          <a:p>
            <a:pPr marL="285750" indent="-285750">
              <a:buFont typeface="Arial" panose="020B0604020202020204" pitchFamily="34" charset="0"/>
              <a:buChar char="•"/>
            </a:pPr>
            <a:r>
              <a:rPr lang="en-US" b="1" dirty="0"/>
              <a:t>Base ISAs: </a:t>
            </a:r>
          </a:p>
          <a:p>
            <a:pPr marL="733806" lvl="1" indent="-285750"/>
            <a:r>
              <a:rPr lang="en-US" b="1" dirty="0"/>
              <a:t>RV32-I – 32-bit integer – </a:t>
            </a:r>
            <a:r>
              <a:rPr lang="en-US" b="1" dirty="0">
                <a:solidFill>
                  <a:srgbClr val="FF0000"/>
                </a:solidFill>
              </a:rPr>
              <a:t>this course only</a:t>
            </a:r>
          </a:p>
          <a:p>
            <a:pPr marL="733806" lvl="1" indent="-285750"/>
            <a:r>
              <a:rPr lang="en-US" b="1" dirty="0"/>
              <a:t>RV64-I – 64-bit integer</a:t>
            </a:r>
          </a:p>
          <a:p>
            <a:pPr marL="733806" lvl="1" indent="-285750"/>
            <a:r>
              <a:rPr lang="en-US" b="1" dirty="0"/>
              <a:t>RV128-I – 128-bit integer</a:t>
            </a:r>
          </a:p>
          <a:p>
            <a:pPr marL="733806" lvl="1"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20</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Extensions</a:t>
            </a:r>
          </a:p>
        </p:txBody>
      </p:sp>
    </p:spTree>
    <p:extLst>
      <p:ext uri="{BB962C8B-B14F-4D97-AF65-F5344CB8AC3E}">
        <p14:creationId xmlns:p14="http://schemas.microsoft.com/office/powerpoint/2010/main" val="6736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2567882"/>
          </a:xfrm>
        </p:spPr>
        <p:txBody>
          <a:bodyPr/>
          <a:lstStyle/>
          <a:p>
            <a:pPr marL="285750" indent="-285750">
              <a:buFont typeface="Arial" panose="020B0604020202020204" pitchFamily="34" charset="0"/>
              <a:buChar char="•"/>
            </a:pPr>
            <a:r>
              <a:rPr lang="en-US" b="1" dirty="0"/>
              <a:t>Frozen Extensions:</a:t>
            </a:r>
          </a:p>
          <a:p>
            <a:pPr marL="733806" lvl="1" indent="-285750"/>
            <a:r>
              <a:rPr lang="en-US" b="1" dirty="0"/>
              <a:t>M: multiply and divide – </a:t>
            </a:r>
            <a:r>
              <a:rPr lang="en-US" b="1" dirty="0">
                <a:solidFill>
                  <a:srgbClr val="FF0000"/>
                </a:solidFill>
              </a:rPr>
              <a:t>why not including this into Baseline?</a:t>
            </a:r>
          </a:p>
          <a:p>
            <a:pPr marL="733806" lvl="1" indent="-285750"/>
            <a:r>
              <a:rPr lang="en-US" b="1" dirty="0"/>
              <a:t>C: compressed instructions</a:t>
            </a:r>
          </a:p>
          <a:p>
            <a:pPr marL="733806" lvl="1" indent="-285750"/>
            <a:r>
              <a:rPr lang="en-US" b="1" dirty="0"/>
              <a:t>F: single-precision floating-point</a:t>
            </a:r>
          </a:p>
          <a:p>
            <a:pPr marL="733806" lvl="1" indent="-285750"/>
            <a:r>
              <a:rPr lang="en-US" b="1" dirty="0"/>
              <a:t>D: double-precision floating-point</a:t>
            </a:r>
          </a:p>
          <a:p>
            <a:pPr marL="733806" lvl="1" indent="-285750"/>
            <a:r>
              <a:rPr lang="en-US" b="1" dirty="0"/>
              <a:t>Q: quad-precision floating-point</a:t>
            </a:r>
          </a:p>
          <a:p>
            <a:pPr marL="733806" lvl="1" indent="-285750"/>
            <a:r>
              <a:rPr lang="en-US" b="1" dirty="0"/>
              <a:t>A: atomics</a:t>
            </a:r>
          </a:p>
          <a:p>
            <a:pPr marL="733806" lvl="1" indent="-285750"/>
            <a:r>
              <a:rPr lang="en-US" b="1" dirty="0"/>
              <a:t>H: hypervisor</a:t>
            </a:r>
          </a:p>
          <a:p>
            <a:pPr marL="285750" indent="-285750">
              <a:buFont typeface="Arial" panose="020B0604020202020204" pitchFamily="34" charset="0"/>
              <a:buChar char="•"/>
            </a:pPr>
            <a:r>
              <a:rPr lang="en-US" b="1" dirty="0"/>
              <a:t>How to compose?</a:t>
            </a:r>
          </a:p>
          <a:p>
            <a:pPr marL="733806" lvl="1" indent="-285750"/>
            <a:r>
              <a:rPr lang="en-US" b="1" dirty="0"/>
              <a:t>e.g. RV32-IMF includes I, M, and F extensions</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21</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Extensions</a:t>
            </a:r>
          </a:p>
        </p:txBody>
      </p:sp>
    </p:spTree>
    <p:extLst>
      <p:ext uri="{BB962C8B-B14F-4D97-AF65-F5344CB8AC3E}">
        <p14:creationId xmlns:p14="http://schemas.microsoft.com/office/powerpoint/2010/main" val="240885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2"/>
            <a:ext cx="4845061" cy="1931811"/>
          </a:xfrm>
        </p:spPr>
        <p:txBody>
          <a:bodyPr/>
          <a:lstStyle/>
          <a:p>
            <a:pPr marL="285750" indent="-285750">
              <a:buFont typeface="Arial" panose="020B0604020202020204" pitchFamily="34" charset="0"/>
              <a:buChar char="•"/>
            </a:pPr>
            <a:r>
              <a:rPr lang="en-US" b="1" dirty="0"/>
              <a:t>Open Extensions:</a:t>
            </a:r>
          </a:p>
          <a:p>
            <a:pPr marL="733806" lvl="1" indent="-285750"/>
            <a:r>
              <a:rPr lang="en-US" b="1" dirty="0"/>
              <a:t>V: Vector</a:t>
            </a:r>
          </a:p>
          <a:p>
            <a:pPr marL="733806" lvl="1" indent="-285750"/>
            <a:r>
              <a:rPr lang="en-US" b="1" dirty="0"/>
              <a:t>P: Packed SIMD – </a:t>
            </a:r>
            <a:r>
              <a:rPr lang="en-US" b="1" dirty="0">
                <a:solidFill>
                  <a:srgbClr val="FF0000"/>
                </a:solidFill>
              </a:rPr>
              <a:t>how different from V?</a:t>
            </a:r>
          </a:p>
          <a:p>
            <a:pPr marL="733806" lvl="1" indent="-285750"/>
            <a:r>
              <a:rPr lang="en-US" b="1" dirty="0"/>
              <a:t>B: Bit manipulation</a:t>
            </a:r>
          </a:p>
          <a:p>
            <a:pPr marL="733806" lvl="1" indent="-285750"/>
            <a:r>
              <a:rPr lang="en-US" b="1" dirty="0"/>
              <a:t>T: Transactional memory</a:t>
            </a:r>
          </a:p>
          <a:p>
            <a:pPr marL="733806" lvl="1" indent="-285750"/>
            <a:r>
              <a:rPr lang="en-US" b="1" dirty="0"/>
              <a:t>N: User-level interrupts</a:t>
            </a:r>
          </a:p>
          <a:p>
            <a:pPr marL="733806" lvl="1" indent="-285750"/>
            <a:r>
              <a:rPr lang="en-US" b="1" dirty="0"/>
              <a:t>J: JIT support</a:t>
            </a:r>
          </a:p>
          <a:p>
            <a:pPr marL="1008126" lvl="2"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22</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Extensions</a:t>
            </a:r>
          </a:p>
        </p:txBody>
      </p:sp>
    </p:spTree>
    <p:extLst>
      <p:ext uri="{BB962C8B-B14F-4D97-AF65-F5344CB8AC3E}">
        <p14:creationId xmlns:p14="http://schemas.microsoft.com/office/powerpoint/2010/main" val="3901715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code&#10;&#10;Description automatically generated">
            <a:extLst>
              <a:ext uri="{FF2B5EF4-FFF2-40B4-BE49-F238E27FC236}">
                <a16:creationId xmlns:a16="http://schemas.microsoft.com/office/drawing/2014/main" id="{43ECCFC2-03AD-34F2-9D0B-7B8EC2E4654A}"/>
              </a:ext>
            </a:extLst>
          </p:cNvPr>
          <p:cNvPicPr>
            <a:picLocks noChangeAspect="1"/>
          </p:cNvPicPr>
          <p:nvPr/>
        </p:nvPicPr>
        <p:blipFill>
          <a:blip r:embed="rId2"/>
          <a:stretch>
            <a:fillRect/>
          </a:stretch>
        </p:blipFill>
        <p:spPr>
          <a:xfrm>
            <a:off x="2975809" y="2639474"/>
            <a:ext cx="5309937" cy="2053431"/>
          </a:xfrm>
          <a:prstGeom prst="rect">
            <a:avLst/>
          </a:prstGeom>
        </p:spPr>
      </p:pic>
      <p:sp>
        <p:nvSpPr>
          <p:cNvPr id="2" name="Text Placeholder 1"/>
          <p:cNvSpPr>
            <a:spLocks noGrp="1"/>
          </p:cNvSpPr>
          <p:nvPr>
            <p:ph type="body" sz="quarter" idx="13"/>
          </p:nvPr>
        </p:nvSpPr>
        <p:spPr>
          <a:xfrm>
            <a:off x="529044" y="1208313"/>
            <a:ext cx="8157755" cy="1676356"/>
          </a:xfrm>
        </p:spPr>
        <p:txBody>
          <a:bodyPr/>
          <a:lstStyle/>
          <a:p>
            <a:pPr marL="285750" indent="-285750">
              <a:buFont typeface="Arial" panose="020B0604020202020204" pitchFamily="34" charset="0"/>
              <a:buChar char="•"/>
            </a:pPr>
            <a:r>
              <a:rPr lang="en-US" sz="1600" b="1" dirty="0"/>
              <a:t>32-bit fixed-length instructions</a:t>
            </a:r>
          </a:p>
          <a:p>
            <a:pPr marL="733806" lvl="1" indent="-285750"/>
            <a:r>
              <a:rPr lang="en-US" dirty="0"/>
              <a:t>Naturally aligned at 32-bit boundaries</a:t>
            </a:r>
          </a:p>
          <a:p>
            <a:pPr marL="285750" indent="-285750">
              <a:buFont typeface="Arial" panose="020B0604020202020204" pitchFamily="34" charset="0"/>
              <a:buChar char="•"/>
            </a:pPr>
            <a:r>
              <a:rPr lang="en-US" sz="1600" b="1" dirty="0"/>
              <a:t>Compress extension use 16-bit instructions</a:t>
            </a:r>
          </a:p>
          <a:p>
            <a:pPr marL="733806" lvl="1" indent="-285750"/>
            <a:r>
              <a:rPr lang="en-US" sz="1600" dirty="0"/>
              <a:t>A</a:t>
            </a:r>
            <a:r>
              <a:rPr lang="en-US" dirty="0"/>
              <a:t>ligned is relaxed to 16-bit boundaries</a:t>
            </a:r>
          </a:p>
          <a:p>
            <a:pPr marL="285750" indent="-285750">
              <a:buFont typeface="Arial" panose="020B0604020202020204" pitchFamily="34" charset="0"/>
              <a:buChar char="•"/>
            </a:pPr>
            <a:r>
              <a:rPr lang="en-US" sz="1400" b="1" dirty="0"/>
              <a:t>Variable-length encoding is supported via extensions</a:t>
            </a:r>
          </a:p>
          <a:p>
            <a:pPr marL="733806" lvl="1" indent="-285750"/>
            <a:r>
              <a:rPr lang="en-US" dirty="0"/>
              <a:t>Use LSB bits for detection</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23</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Instruction encoding</a:t>
            </a:r>
          </a:p>
        </p:txBody>
      </p:sp>
    </p:spTree>
    <p:extLst>
      <p:ext uri="{BB962C8B-B14F-4D97-AF65-F5344CB8AC3E}">
        <p14:creationId xmlns:p14="http://schemas.microsoft.com/office/powerpoint/2010/main" val="3032582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C4BBB296-752B-331E-F1B2-7BA2EF902240}"/>
              </a:ext>
            </a:extLst>
          </p:cNvPr>
          <p:cNvPicPr>
            <a:picLocks noChangeAspect="1"/>
          </p:cNvPicPr>
          <p:nvPr/>
        </p:nvPicPr>
        <p:blipFill>
          <a:blip r:embed="rId3"/>
          <a:stretch>
            <a:fillRect/>
          </a:stretch>
        </p:blipFill>
        <p:spPr>
          <a:xfrm>
            <a:off x="1764631" y="2759507"/>
            <a:ext cx="5983705" cy="2054480"/>
          </a:xfrm>
          <a:prstGeom prst="rect">
            <a:avLst/>
          </a:prstGeom>
        </p:spPr>
      </p:pic>
      <p:sp>
        <p:nvSpPr>
          <p:cNvPr id="2" name="Text Placeholder 1"/>
          <p:cNvSpPr>
            <a:spLocks noGrp="1"/>
          </p:cNvSpPr>
          <p:nvPr>
            <p:ph type="body" sz="quarter" idx="13"/>
          </p:nvPr>
        </p:nvSpPr>
        <p:spPr>
          <a:xfrm>
            <a:off x="529044" y="1208313"/>
            <a:ext cx="8157755" cy="1551194"/>
          </a:xfrm>
        </p:spPr>
        <p:txBody>
          <a:bodyPr/>
          <a:lstStyle/>
          <a:p>
            <a:pPr marL="285750" indent="-285750">
              <a:buFont typeface="Arial" panose="020B0604020202020204" pitchFamily="34" charset="0"/>
              <a:buChar char="•"/>
            </a:pPr>
            <a:r>
              <a:rPr lang="en-US" sz="1600" b="1" dirty="0"/>
              <a:t>Formats classified based on addressing mode and operation type</a:t>
            </a:r>
          </a:p>
          <a:p>
            <a:pPr marL="733806" lvl="1" indent="-285750"/>
            <a:r>
              <a:rPr lang="en-US" sz="1200" b="1" dirty="0"/>
              <a:t>R-type: register</a:t>
            </a:r>
          </a:p>
          <a:p>
            <a:pPr marL="733806" lvl="1" indent="-285750"/>
            <a:r>
              <a:rPr lang="en-US" sz="1200" b="1" dirty="0"/>
              <a:t>I-type:  direct</a:t>
            </a:r>
          </a:p>
          <a:p>
            <a:pPr marL="733806" lvl="1" indent="-285750"/>
            <a:r>
              <a:rPr lang="en-US" sz="1200" b="1" dirty="0"/>
              <a:t>S-type: store</a:t>
            </a:r>
          </a:p>
          <a:p>
            <a:pPr marL="733806" lvl="1" indent="-285750"/>
            <a:r>
              <a:rPr lang="en-US" sz="1200" b="1" dirty="0"/>
              <a:t>B-type: branch</a:t>
            </a:r>
          </a:p>
          <a:p>
            <a:pPr marL="733806" lvl="1" indent="-285750"/>
            <a:r>
              <a:rPr lang="en-US" sz="1200" b="1" dirty="0"/>
              <a:t>U-type: immediate</a:t>
            </a:r>
          </a:p>
          <a:p>
            <a:pPr marL="733806" lvl="1" indent="-285750"/>
            <a:r>
              <a:rPr lang="en-US" sz="1200" b="1" dirty="0"/>
              <a:t>J-type: jump</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24</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Base Instruction Formats</a:t>
            </a:r>
          </a:p>
        </p:txBody>
      </p:sp>
    </p:spTree>
    <p:extLst>
      <p:ext uri="{BB962C8B-B14F-4D97-AF65-F5344CB8AC3E}">
        <p14:creationId xmlns:p14="http://schemas.microsoft.com/office/powerpoint/2010/main" val="2231081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table of numbers and symbols&#10;&#10;Description automatically generated with medium confidence">
            <a:extLst>
              <a:ext uri="{FF2B5EF4-FFF2-40B4-BE49-F238E27FC236}">
                <a16:creationId xmlns:a16="http://schemas.microsoft.com/office/drawing/2014/main" id="{5E78543E-980F-8831-EDBC-5368378BC63C}"/>
              </a:ext>
            </a:extLst>
          </p:cNvPr>
          <p:cNvPicPr>
            <a:picLocks noChangeAspect="1"/>
          </p:cNvPicPr>
          <p:nvPr/>
        </p:nvPicPr>
        <p:blipFill>
          <a:blip r:embed="rId3"/>
          <a:stretch>
            <a:fillRect/>
          </a:stretch>
        </p:blipFill>
        <p:spPr>
          <a:xfrm>
            <a:off x="2986213" y="1536664"/>
            <a:ext cx="5131438" cy="3401096"/>
          </a:xfrm>
          <a:prstGeom prst="rect">
            <a:avLst/>
          </a:prstGeom>
        </p:spPr>
      </p:pic>
      <p:sp>
        <p:nvSpPr>
          <p:cNvPr id="2" name="Text Placeholder 1"/>
          <p:cNvSpPr>
            <a:spLocks noGrp="1"/>
          </p:cNvSpPr>
          <p:nvPr>
            <p:ph type="body" sz="quarter" idx="13"/>
          </p:nvPr>
        </p:nvSpPr>
        <p:spPr>
          <a:xfrm>
            <a:off x="529044" y="1208313"/>
            <a:ext cx="8157755" cy="1116203"/>
          </a:xfrm>
        </p:spPr>
        <p:txBody>
          <a:bodyPr/>
          <a:lstStyle/>
          <a:p>
            <a:pPr marL="285750" indent="-285750">
              <a:buFont typeface="Arial" panose="020B0604020202020204" pitchFamily="34" charset="0"/>
              <a:buChar char="•"/>
            </a:pPr>
            <a:r>
              <a:rPr lang="en-US" sz="1600" b="1" dirty="0"/>
              <a:t>Instructions encoding details</a:t>
            </a:r>
          </a:p>
          <a:p>
            <a:pPr marL="733806" lvl="1" indent="-285750"/>
            <a:r>
              <a:rPr lang="en-US" sz="1200" b="1" dirty="0"/>
              <a:t>Which opcode?</a:t>
            </a:r>
          </a:p>
          <a:p>
            <a:pPr marL="733806" lvl="1" indent="-285750"/>
            <a:r>
              <a:rPr lang="en-US" sz="1200" b="1" dirty="0"/>
              <a:t>Which func3 value?</a:t>
            </a:r>
          </a:p>
          <a:p>
            <a:pPr marL="733806" lvl="1" indent="-285750"/>
            <a:r>
              <a:rPr lang="en-US" sz="1200" b="1" dirty="0"/>
              <a:t>Which func7 value?</a:t>
            </a:r>
          </a:p>
          <a:p>
            <a:pPr marL="733806" lvl="1" indent="-285750"/>
            <a:r>
              <a:rPr lang="en-US" sz="1200" b="1" dirty="0">
                <a:solidFill>
                  <a:srgbClr val="FF0000"/>
                </a:solidFill>
              </a:rPr>
              <a:t>See specs chapter 9</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25</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Base Instruction Formats (2)</a:t>
            </a:r>
          </a:p>
        </p:txBody>
      </p:sp>
    </p:spTree>
    <p:extLst>
      <p:ext uri="{BB962C8B-B14F-4D97-AF65-F5344CB8AC3E}">
        <p14:creationId xmlns:p14="http://schemas.microsoft.com/office/powerpoint/2010/main" val="3492066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559401"/>
          </a:xfrm>
        </p:spPr>
        <p:txBody>
          <a:bodyPr/>
          <a:lstStyle/>
          <a:p>
            <a:pPr marL="285750" indent="-285750">
              <a:buFont typeface="Arial" panose="020B0604020202020204" pitchFamily="34" charset="0"/>
              <a:buChar char="•"/>
            </a:pPr>
            <a:r>
              <a:rPr lang="en-US" b="1" dirty="0"/>
              <a:t>Motivation: increase the number of bits of a binary number while preserving its value. </a:t>
            </a:r>
          </a:p>
          <a:p>
            <a:pPr marL="733806" lvl="1" indent="-285750"/>
            <a:r>
              <a:rPr lang="en-US" dirty="0"/>
              <a:t>Useful for compatibility when using arithmetic units of varying data width. </a:t>
            </a:r>
          </a:p>
          <a:p>
            <a:pPr marL="285750" indent="-285750">
              <a:buFont typeface="Arial" panose="020B0604020202020204" pitchFamily="34" charset="0"/>
              <a:buChar char="•"/>
            </a:pPr>
            <a:r>
              <a:rPr lang="en-US" b="1" dirty="0"/>
              <a:t>Zero-extension: append 0’s  </a:t>
            </a:r>
          </a:p>
          <a:p>
            <a:pPr marL="1008126" lvl="2" indent="-285750"/>
            <a:r>
              <a:rPr lang="en-US" dirty="0"/>
              <a:t>e.g. 0xF000  </a:t>
            </a:r>
            <a:r>
              <a:rPr lang="en-US"/>
              <a:t>=&gt; 0x0000F000</a:t>
            </a:r>
            <a:endParaRPr lang="en-US" dirty="0"/>
          </a:p>
          <a:p>
            <a:pPr marL="285750" indent="-285750">
              <a:buFont typeface="Arial" panose="020B0604020202020204" pitchFamily="34" charset="0"/>
              <a:buChar char="•"/>
            </a:pPr>
            <a:r>
              <a:rPr lang="en-US" b="1" dirty="0"/>
              <a:t>Sing-extension: a</a:t>
            </a:r>
            <a:r>
              <a:rPr lang="en-US" sz="1200" b="1" dirty="0"/>
              <a:t>ppend 1’s when MSB is 1 and 0’s otherwise</a:t>
            </a:r>
          </a:p>
          <a:p>
            <a:pPr marL="1008126" lvl="2" indent="-285750"/>
            <a:r>
              <a:rPr lang="en-US" sz="1200" dirty="0"/>
              <a:t>e.g. 0x8000 =&gt; 0xFFFF8000    # note that 8 = 1000 where MBS=1</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26</a:t>
            </a:fld>
            <a:endParaRPr lang="en-US" dirty="0"/>
          </a:p>
        </p:txBody>
      </p:sp>
      <p:sp>
        <p:nvSpPr>
          <p:cNvPr id="5" name="Title 4"/>
          <p:cNvSpPr>
            <a:spLocks noGrp="1"/>
          </p:cNvSpPr>
          <p:nvPr>
            <p:ph type="title"/>
          </p:nvPr>
        </p:nvSpPr>
        <p:spPr>
          <a:xfrm>
            <a:off x="640077" y="369582"/>
            <a:ext cx="7772400" cy="387798"/>
          </a:xfrm>
        </p:spPr>
        <p:txBody>
          <a:bodyPr/>
          <a:lstStyle/>
          <a:p>
            <a:r>
              <a:rPr lang="en-US" dirty="0"/>
              <a:t>Background: Integer extension</a:t>
            </a:r>
          </a:p>
        </p:txBody>
      </p:sp>
    </p:spTree>
    <p:extLst>
      <p:ext uri="{BB962C8B-B14F-4D97-AF65-F5344CB8AC3E}">
        <p14:creationId xmlns:p14="http://schemas.microsoft.com/office/powerpoint/2010/main" val="3831293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AC3A02A8-8858-89CC-1F05-C7A313ED614A}"/>
              </a:ext>
            </a:extLst>
          </p:cNvPr>
          <p:cNvPicPr>
            <a:picLocks noChangeAspect="1"/>
          </p:cNvPicPr>
          <p:nvPr/>
        </p:nvPicPr>
        <p:blipFill>
          <a:blip r:embed="rId3"/>
          <a:stretch>
            <a:fillRect/>
          </a:stretch>
        </p:blipFill>
        <p:spPr>
          <a:xfrm>
            <a:off x="1586561" y="2718445"/>
            <a:ext cx="5879432" cy="1802437"/>
          </a:xfrm>
          <a:prstGeom prst="rect">
            <a:avLst/>
          </a:prstGeom>
        </p:spPr>
      </p:pic>
      <p:sp>
        <p:nvSpPr>
          <p:cNvPr id="2" name="Text Placeholder 1"/>
          <p:cNvSpPr>
            <a:spLocks noGrp="1"/>
          </p:cNvSpPr>
          <p:nvPr>
            <p:ph type="body" sz="quarter" idx="13"/>
          </p:nvPr>
        </p:nvSpPr>
        <p:spPr>
          <a:xfrm>
            <a:off x="529044" y="1208313"/>
            <a:ext cx="8157755" cy="1216743"/>
          </a:xfrm>
        </p:spPr>
        <p:txBody>
          <a:bodyPr/>
          <a:lstStyle/>
          <a:p>
            <a:pPr marL="285750" indent="-285750">
              <a:buFont typeface="Arial" panose="020B0604020202020204" pitchFamily="34" charset="0"/>
              <a:buChar char="•"/>
            </a:pPr>
            <a:r>
              <a:rPr lang="en-US" b="1" dirty="0"/>
              <a:t>Two immediate lengths</a:t>
            </a:r>
          </a:p>
          <a:p>
            <a:pPr marL="733806" lvl="1" indent="-285750"/>
            <a:r>
              <a:rPr lang="en-US" sz="1200" dirty="0"/>
              <a:t>S and B: 12 bits</a:t>
            </a:r>
          </a:p>
          <a:p>
            <a:pPr marL="733806" lvl="1" indent="-285750"/>
            <a:r>
              <a:rPr lang="en-US" sz="1200" dirty="0"/>
              <a:t>U and J: 20 bits</a:t>
            </a:r>
          </a:p>
          <a:p>
            <a:pPr marL="285750" indent="-285750">
              <a:buFont typeface="Arial" panose="020B0604020202020204" pitchFamily="34" charset="0"/>
              <a:buChar char="•"/>
            </a:pPr>
            <a:r>
              <a:rPr lang="en-US" b="1" dirty="0"/>
              <a:t>Sign-extension</a:t>
            </a:r>
          </a:p>
          <a:p>
            <a:pPr marL="733806" lvl="1" indent="-285750"/>
            <a:r>
              <a:rPr lang="en-US" sz="1200" dirty="0"/>
              <a:t>Fixed location for sign-bit in Inst[31] to enable sign-extension to execute in parallel</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27</a:t>
            </a:fld>
            <a:endParaRPr lang="en-US" dirty="0"/>
          </a:p>
        </p:txBody>
      </p:sp>
      <p:sp>
        <p:nvSpPr>
          <p:cNvPr id="5" name="Title 4"/>
          <p:cNvSpPr>
            <a:spLocks noGrp="1"/>
          </p:cNvSpPr>
          <p:nvPr>
            <p:ph type="title"/>
          </p:nvPr>
        </p:nvSpPr>
        <p:spPr>
          <a:xfrm>
            <a:off x="640077" y="369582"/>
            <a:ext cx="7772400" cy="387798"/>
          </a:xfrm>
        </p:spPr>
        <p:txBody>
          <a:bodyPr/>
          <a:lstStyle/>
          <a:p>
            <a:r>
              <a:rPr lang="en-US" dirty="0"/>
              <a:t>RISC-V Immediate variants</a:t>
            </a:r>
          </a:p>
        </p:txBody>
      </p:sp>
    </p:spTree>
    <p:extLst>
      <p:ext uri="{BB962C8B-B14F-4D97-AF65-F5344CB8AC3E}">
        <p14:creationId xmlns:p14="http://schemas.microsoft.com/office/powerpoint/2010/main" val="4238240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white background&#10;&#10;Description automatically generated">
            <a:extLst>
              <a:ext uri="{FF2B5EF4-FFF2-40B4-BE49-F238E27FC236}">
                <a16:creationId xmlns:a16="http://schemas.microsoft.com/office/drawing/2014/main" id="{2951B42A-26C0-4EF5-5579-CC0EA3660B3A}"/>
              </a:ext>
            </a:extLst>
          </p:cNvPr>
          <p:cNvPicPr>
            <a:picLocks noChangeAspect="1"/>
          </p:cNvPicPr>
          <p:nvPr/>
        </p:nvPicPr>
        <p:blipFill>
          <a:blip r:embed="rId3"/>
          <a:stretch>
            <a:fillRect/>
          </a:stretch>
        </p:blipFill>
        <p:spPr>
          <a:xfrm>
            <a:off x="792165" y="3444664"/>
            <a:ext cx="7302995" cy="1162036"/>
          </a:xfrm>
          <a:prstGeom prst="rect">
            <a:avLst/>
          </a:prstGeom>
        </p:spPr>
      </p:pic>
      <p:sp>
        <p:nvSpPr>
          <p:cNvPr id="2" name="Text Placeholder 1"/>
          <p:cNvSpPr>
            <a:spLocks noGrp="1"/>
          </p:cNvSpPr>
          <p:nvPr>
            <p:ph type="body" sz="quarter" idx="13"/>
          </p:nvPr>
        </p:nvSpPr>
        <p:spPr>
          <a:xfrm>
            <a:off x="529044" y="1208313"/>
            <a:ext cx="8157755" cy="2123658"/>
          </a:xfrm>
        </p:spPr>
        <p:txBody>
          <a:bodyPr/>
          <a:lstStyle/>
          <a:p>
            <a:pPr marL="285750" indent="-285750">
              <a:buFont typeface="Arial" panose="020B0604020202020204" pitchFamily="34" charset="0"/>
              <a:buChar char="•"/>
            </a:pPr>
            <a:r>
              <a:rPr lang="en-US" b="1" dirty="0"/>
              <a:t>ADDI: adds the sign-extended 12-bit sign-extended immediate to </a:t>
            </a:r>
            <a:r>
              <a:rPr lang="en-US" b="1" i="1" dirty="0"/>
              <a:t>rs1</a:t>
            </a:r>
          </a:p>
          <a:p>
            <a:pPr marL="733806" lvl="1" indent="-285750"/>
            <a:r>
              <a:rPr lang="en-US" dirty="0"/>
              <a:t>NOP is pseudo instruction: encoded as ADDI x0, x0, 0</a:t>
            </a:r>
          </a:p>
          <a:p>
            <a:pPr marL="285750" indent="-285750">
              <a:buFont typeface="Arial" panose="020B0604020202020204" pitchFamily="34" charset="0"/>
              <a:buChar char="•"/>
            </a:pPr>
            <a:r>
              <a:rPr lang="en-US" b="1" dirty="0"/>
              <a:t>SLTI: set less than immediate – set </a:t>
            </a:r>
            <a:r>
              <a:rPr lang="en-US" b="1" i="1" dirty="0" err="1"/>
              <a:t>rd</a:t>
            </a:r>
            <a:r>
              <a:rPr lang="en-US" b="1" dirty="0"/>
              <a:t> to 1 if </a:t>
            </a:r>
            <a:r>
              <a:rPr lang="en-US" b="1" i="1" dirty="0"/>
              <a:t>rs1</a:t>
            </a:r>
            <a:r>
              <a:rPr lang="en-US" b="1" dirty="0"/>
              <a:t> &lt; sign-extended immediate</a:t>
            </a:r>
          </a:p>
          <a:p>
            <a:pPr marL="285750" indent="-285750">
              <a:buFont typeface="Arial" panose="020B0604020202020204" pitchFamily="34" charset="0"/>
              <a:buChar char="•"/>
            </a:pPr>
            <a:r>
              <a:rPr lang="en-US" b="1" dirty="0"/>
              <a:t>SLTU: set less than immediate – set </a:t>
            </a:r>
            <a:r>
              <a:rPr lang="en-US" b="1" i="1" dirty="0" err="1"/>
              <a:t>rd</a:t>
            </a:r>
            <a:r>
              <a:rPr lang="en-US" b="1" dirty="0"/>
              <a:t> to 1 if </a:t>
            </a:r>
            <a:r>
              <a:rPr lang="en-US" b="1" i="1" dirty="0"/>
              <a:t>rs1</a:t>
            </a:r>
            <a:r>
              <a:rPr lang="en-US" b="1" dirty="0"/>
              <a:t> &lt; unsigned immediate</a:t>
            </a:r>
          </a:p>
          <a:p>
            <a:pPr marL="285750" indent="-285750">
              <a:buFont typeface="Arial" panose="020B0604020202020204" pitchFamily="34" charset="0"/>
              <a:buChar char="•"/>
            </a:pPr>
            <a:r>
              <a:rPr lang="en-US" b="1" dirty="0"/>
              <a:t>ANDI, ORI, XORI; bitwise logical operations with 12-bit sign-extended immediate and </a:t>
            </a:r>
            <a:r>
              <a:rPr lang="en-US" b="1" i="1" dirty="0"/>
              <a:t>rs1</a:t>
            </a:r>
          </a:p>
          <a:p>
            <a:pPr marL="285750" indent="-285750">
              <a:buFont typeface="Arial" panose="020B0604020202020204" pitchFamily="34" charset="0"/>
              <a:buChar char="•"/>
            </a:pPr>
            <a:r>
              <a:rPr lang="en-US" b="1" dirty="0"/>
              <a:t>Example: </a:t>
            </a:r>
            <a:r>
              <a:rPr lang="en-US" dirty="0"/>
              <a:t>given opcode = 0010011 &amp; func3 = 010, “SLTI x6, x5, 2” is encoded as </a:t>
            </a:r>
          </a:p>
          <a:p>
            <a:pPr marL="285750" indent="-285750">
              <a:buFont typeface="Arial" panose="020B0604020202020204" pitchFamily="34" charset="0"/>
              <a:buChar char="•"/>
            </a:pPr>
            <a:r>
              <a:rPr lang="en-US" dirty="0"/>
              <a:t>                 instruction word = 000000000010-00101-010-00110-0010011 = 0x0022A313</a:t>
            </a:r>
          </a:p>
        </p:txBody>
      </p:sp>
      <p:sp>
        <p:nvSpPr>
          <p:cNvPr id="4" name="Slide Number Placeholder 3"/>
          <p:cNvSpPr>
            <a:spLocks noGrp="1"/>
          </p:cNvSpPr>
          <p:nvPr>
            <p:ph type="sldNum" sz="quarter" idx="19"/>
          </p:nvPr>
        </p:nvSpPr>
        <p:spPr/>
        <p:txBody>
          <a:bodyPr/>
          <a:lstStyle/>
          <a:p>
            <a:fld id="{B6238B5B-F19C-E947-A0BC-87BD7983F871}" type="slidenum">
              <a:rPr lang="en-US" smtClean="0"/>
              <a:pPr/>
              <a:t>28</a:t>
            </a:fld>
            <a:endParaRPr lang="en-US" dirty="0"/>
          </a:p>
        </p:txBody>
      </p:sp>
      <p:sp>
        <p:nvSpPr>
          <p:cNvPr id="5" name="Title 4"/>
          <p:cNvSpPr>
            <a:spLocks noGrp="1"/>
          </p:cNvSpPr>
          <p:nvPr>
            <p:ph type="title"/>
          </p:nvPr>
        </p:nvSpPr>
        <p:spPr>
          <a:xfrm>
            <a:off x="640076" y="-18217"/>
            <a:ext cx="8157755" cy="775597"/>
          </a:xfrm>
        </p:spPr>
        <p:txBody>
          <a:bodyPr/>
          <a:lstStyle/>
          <a:p>
            <a:r>
              <a:rPr lang="en-US" dirty="0"/>
              <a:t>RISC-V Integer Register-Immediate Instructions</a:t>
            </a:r>
          </a:p>
        </p:txBody>
      </p:sp>
    </p:spTree>
    <p:extLst>
      <p:ext uri="{BB962C8B-B14F-4D97-AF65-F5344CB8AC3E}">
        <p14:creationId xmlns:p14="http://schemas.microsoft.com/office/powerpoint/2010/main" val="3167467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851515"/>
          </a:xfrm>
        </p:spPr>
        <p:txBody>
          <a:bodyPr/>
          <a:lstStyle/>
          <a:p>
            <a:pPr marL="285750" indent="-285750">
              <a:buFont typeface="Arial" panose="020B0604020202020204" pitchFamily="34" charset="0"/>
              <a:buChar char="•"/>
            </a:pPr>
            <a:r>
              <a:rPr lang="en-US" b="1" dirty="0"/>
              <a:t>SLLI: left-shift </a:t>
            </a:r>
            <a:r>
              <a:rPr lang="en-US" b="1" i="1" dirty="0"/>
              <a:t>rs1</a:t>
            </a:r>
            <a:r>
              <a:rPr lang="en-US" b="1" dirty="0"/>
              <a:t> left by 5-bit immediate</a:t>
            </a:r>
            <a:endParaRPr lang="en-US" b="1" i="1" dirty="0"/>
          </a:p>
          <a:p>
            <a:pPr marL="285750" indent="-285750">
              <a:buFont typeface="Arial" panose="020B0604020202020204" pitchFamily="34" charset="0"/>
              <a:buChar char="•"/>
            </a:pPr>
            <a:r>
              <a:rPr lang="en-US" b="1" dirty="0"/>
              <a:t>SRLI: right-shift </a:t>
            </a:r>
            <a:r>
              <a:rPr lang="en-US" b="1" i="1" dirty="0"/>
              <a:t>rs1</a:t>
            </a:r>
            <a:r>
              <a:rPr lang="en-US" b="1" dirty="0"/>
              <a:t> left by 5-bit immediate</a:t>
            </a:r>
          </a:p>
          <a:p>
            <a:pPr marL="285750" indent="-285750">
              <a:buFont typeface="Arial" panose="020B0604020202020204" pitchFamily="34" charset="0"/>
              <a:buChar char="•"/>
            </a:pPr>
            <a:r>
              <a:rPr lang="en-US" b="1" dirty="0"/>
              <a:t>SRAI: arithmetic right-shift </a:t>
            </a:r>
            <a:r>
              <a:rPr lang="en-US" b="1" i="1" dirty="0"/>
              <a:t>rs1</a:t>
            </a:r>
            <a:r>
              <a:rPr lang="en-US" b="1" dirty="0"/>
              <a:t> left by 5-bit immediate</a:t>
            </a: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29</a:t>
            </a:fld>
            <a:endParaRPr lang="en-US" dirty="0"/>
          </a:p>
        </p:txBody>
      </p:sp>
      <p:sp>
        <p:nvSpPr>
          <p:cNvPr id="5" name="Title 4"/>
          <p:cNvSpPr>
            <a:spLocks noGrp="1"/>
          </p:cNvSpPr>
          <p:nvPr>
            <p:ph type="title"/>
          </p:nvPr>
        </p:nvSpPr>
        <p:spPr>
          <a:xfrm>
            <a:off x="640076" y="-18217"/>
            <a:ext cx="8157755" cy="775597"/>
          </a:xfrm>
        </p:spPr>
        <p:txBody>
          <a:bodyPr/>
          <a:lstStyle/>
          <a:p>
            <a:r>
              <a:rPr lang="en-US" dirty="0"/>
              <a:t>RISC-V Integer Register-Immediate Instructions</a:t>
            </a:r>
          </a:p>
        </p:txBody>
      </p:sp>
      <p:pic>
        <p:nvPicPr>
          <p:cNvPr id="6" name="Picture 5" descr="A close up of a number&#10;&#10;Description automatically generated">
            <a:extLst>
              <a:ext uri="{FF2B5EF4-FFF2-40B4-BE49-F238E27FC236}">
                <a16:creationId xmlns:a16="http://schemas.microsoft.com/office/drawing/2014/main" id="{7B16E326-D0A0-F184-C3A2-636FEE4EB45F}"/>
              </a:ext>
            </a:extLst>
          </p:cNvPr>
          <p:cNvPicPr>
            <a:picLocks noChangeAspect="1"/>
          </p:cNvPicPr>
          <p:nvPr/>
        </p:nvPicPr>
        <p:blipFill>
          <a:blip r:embed="rId3"/>
          <a:stretch>
            <a:fillRect/>
          </a:stretch>
        </p:blipFill>
        <p:spPr>
          <a:xfrm>
            <a:off x="1006468" y="2765637"/>
            <a:ext cx="7202905" cy="1302935"/>
          </a:xfrm>
          <a:prstGeom prst="rect">
            <a:avLst/>
          </a:prstGeom>
        </p:spPr>
      </p:pic>
    </p:spTree>
    <p:extLst>
      <p:ext uri="{BB962C8B-B14F-4D97-AF65-F5344CB8AC3E}">
        <p14:creationId xmlns:p14="http://schemas.microsoft.com/office/powerpoint/2010/main" val="2788732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337802"/>
          </a:xfrm>
        </p:spPr>
        <p:txBody>
          <a:bodyPr/>
          <a:lstStyle/>
          <a:p>
            <a:pPr marL="285750" indent="-285750">
              <a:buFont typeface="Arial" panose="020B0604020202020204" pitchFamily="34" charset="0"/>
              <a:buChar char="•"/>
            </a:pPr>
            <a:r>
              <a:rPr lang="en-US" sz="1600" b="1" dirty="0"/>
              <a:t>Organizing ISAs based on their characteristics</a:t>
            </a:r>
          </a:p>
          <a:p>
            <a:pPr marL="733806" lvl="1" indent="-285750"/>
            <a:r>
              <a:rPr lang="en-US" sz="1600" b="1" dirty="0"/>
              <a:t>Instruction Complexity</a:t>
            </a:r>
          </a:p>
          <a:p>
            <a:pPr marL="733806" lvl="1" indent="-285750"/>
            <a:r>
              <a:rPr lang="en-US" sz="1600" b="1" dirty="0"/>
              <a:t>Addressing mode</a:t>
            </a:r>
          </a:p>
          <a:p>
            <a:pPr marL="733806" lvl="1" indent="-285750"/>
            <a:r>
              <a:rPr lang="en-US" sz="1600" b="1" dirty="0"/>
              <a:t>Encoding style</a:t>
            </a:r>
          </a:p>
          <a:p>
            <a:pPr marL="733806" lvl="1" indent="-285750"/>
            <a:r>
              <a:rPr lang="en-US" sz="1600" b="1" dirty="0"/>
              <a:t>Parallelism</a:t>
            </a: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824615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1514261"/>
          </a:xfrm>
        </p:spPr>
        <p:txBody>
          <a:bodyPr/>
          <a:lstStyle/>
          <a:p>
            <a:pPr marL="285750" indent="-285750">
              <a:buFont typeface="Arial" panose="020B0604020202020204" pitchFamily="34" charset="0"/>
              <a:buChar char="•"/>
            </a:pPr>
            <a:r>
              <a:rPr lang="en-US" b="1" dirty="0"/>
              <a:t>LUI: move 20-bit unsigned immediate into upper 20 bits on </a:t>
            </a:r>
            <a:r>
              <a:rPr lang="en-US" b="1" i="1" dirty="0" err="1"/>
              <a:t>rd</a:t>
            </a:r>
            <a:r>
              <a:rPr lang="en-US" b="1" dirty="0"/>
              <a:t> and zero lower 12 bits</a:t>
            </a:r>
          </a:p>
          <a:p>
            <a:pPr marL="733806" lvl="1" indent="-285750"/>
            <a:r>
              <a:rPr lang="en-US" dirty="0"/>
              <a:t>Rd = signed(imm20 &lt;&lt; 12)</a:t>
            </a:r>
          </a:p>
          <a:p>
            <a:pPr marL="733806" lvl="1" indent="-285750"/>
            <a:r>
              <a:rPr lang="en-US" dirty="0"/>
              <a:t>Useful for loading immediate values into a register</a:t>
            </a:r>
          </a:p>
          <a:p>
            <a:pPr marL="285750" indent="-285750">
              <a:buFont typeface="Arial" panose="020B0604020202020204" pitchFamily="34" charset="0"/>
              <a:buChar char="•"/>
            </a:pPr>
            <a:r>
              <a:rPr lang="en-US" b="1" dirty="0"/>
              <a:t>AUIPC: add upper immediate to PC</a:t>
            </a:r>
          </a:p>
          <a:p>
            <a:pPr marL="733806" lvl="1" indent="-285750"/>
            <a:r>
              <a:rPr lang="en-US" dirty="0"/>
              <a:t>Rd = signed(imm20 &lt;&lt; 12) + PC</a:t>
            </a:r>
          </a:p>
          <a:p>
            <a:pPr marL="733806" lvl="1" indent="-285750"/>
            <a:r>
              <a:rPr lang="en-US" dirty="0"/>
              <a:t>Useful for computing a branch target address</a:t>
            </a:r>
          </a:p>
        </p:txBody>
      </p:sp>
      <p:sp>
        <p:nvSpPr>
          <p:cNvPr id="4" name="Slide Number Placeholder 3"/>
          <p:cNvSpPr>
            <a:spLocks noGrp="1"/>
          </p:cNvSpPr>
          <p:nvPr>
            <p:ph type="sldNum" sz="quarter" idx="19"/>
          </p:nvPr>
        </p:nvSpPr>
        <p:spPr/>
        <p:txBody>
          <a:bodyPr/>
          <a:lstStyle/>
          <a:p>
            <a:fld id="{B6238B5B-F19C-E947-A0BC-87BD7983F871}" type="slidenum">
              <a:rPr lang="en-US" smtClean="0"/>
              <a:pPr/>
              <a:t>30</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Load Immediate</a:t>
            </a:r>
          </a:p>
        </p:txBody>
      </p:sp>
      <p:pic>
        <p:nvPicPr>
          <p:cNvPr id="7" name="Picture 6" descr="A close-up of a number&#10;&#10;Description automatically generated">
            <a:extLst>
              <a:ext uri="{FF2B5EF4-FFF2-40B4-BE49-F238E27FC236}">
                <a16:creationId xmlns:a16="http://schemas.microsoft.com/office/drawing/2014/main" id="{3995B7D0-567F-F9D2-2320-1761DDFBBF84}"/>
              </a:ext>
            </a:extLst>
          </p:cNvPr>
          <p:cNvPicPr>
            <a:picLocks noChangeAspect="1"/>
          </p:cNvPicPr>
          <p:nvPr/>
        </p:nvPicPr>
        <p:blipFill>
          <a:blip r:embed="rId3"/>
          <a:stretch>
            <a:fillRect/>
          </a:stretch>
        </p:blipFill>
        <p:spPr>
          <a:xfrm>
            <a:off x="1267326" y="2826722"/>
            <a:ext cx="6472989" cy="1108465"/>
          </a:xfrm>
          <a:prstGeom prst="rect">
            <a:avLst/>
          </a:prstGeom>
        </p:spPr>
      </p:pic>
    </p:spTree>
    <p:extLst>
      <p:ext uri="{BB962C8B-B14F-4D97-AF65-F5344CB8AC3E}">
        <p14:creationId xmlns:p14="http://schemas.microsoft.com/office/powerpoint/2010/main" val="1200974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text on a white background&#10;&#10;Description automatically generated">
            <a:extLst>
              <a:ext uri="{FF2B5EF4-FFF2-40B4-BE49-F238E27FC236}">
                <a16:creationId xmlns:a16="http://schemas.microsoft.com/office/drawing/2014/main" id="{698349EC-673A-F03C-CD2F-2DBE02276AED}"/>
              </a:ext>
            </a:extLst>
          </p:cNvPr>
          <p:cNvPicPr>
            <a:picLocks noChangeAspect="1"/>
          </p:cNvPicPr>
          <p:nvPr/>
        </p:nvPicPr>
        <p:blipFill>
          <a:blip r:embed="rId3"/>
          <a:stretch>
            <a:fillRect/>
          </a:stretch>
        </p:blipFill>
        <p:spPr>
          <a:xfrm>
            <a:off x="906379" y="2506012"/>
            <a:ext cx="6946231" cy="1484647"/>
          </a:xfrm>
          <a:prstGeom prst="rect">
            <a:avLst/>
          </a:prstGeom>
        </p:spPr>
      </p:pic>
      <p:sp>
        <p:nvSpPr>
          <p:cNvPr id="2" name="Text Placeholder 1"/>
          <p:cNvSpPr>
            <a:spLocks noGrp="1"/>
          </p:cNvSpPr>
          <p:nvPr>
            <p:ph type="body" sz="quarter" idx="13"/>
          </p:nvPr>
        </p:nvSpPr>
        <p:spPr>
          <a:xfrm>
            <a:off x="529044" y="1208313"/>
            <a:ext cx="8157755" cy="533479"/>
          </a:xfrm>
        </p:spPr>
        <p:txBody>
          <a:bodyPr/>
          <a:lstStyle/>
          <a:p>
            <a:pPr marL="285750" indent="-285750">
              <a:buFont typeface="Arial" panose="020B0604020202020204" pitchFamily="34" charset="0"/>
              <a:buChar char="•"/>
            </a:pPr>
            <a:r>
              <a:rPr lang="en-US" b="1" dirty="0"/>
              <a:t>ADD, SUB: addition and subtraction using register operands</a:t>
            </a:r>
          </a:p>
          <a:p>
            <a:pPr marL="285750" indent="-285750">
              <a:buFont typeface="Arial" panose="020B0604020202020204" pitchFamily="34" charset="0"/>
              <a:buChar char="•"/>
            </a:pPr>
            <a:r>
              <a:rPr lang="en-US" b="1" dirty="0"/>
              <a:t>SLL, SRL, SRA: Shift operations using register operands</a:t>
            </a:r>
          </a:p>
        </p:txBody>
      </p:sp>
      <p:sp>
        <p:nvSpPr>
          <p:cNvPr id="4" name="Slide Number Placeholder 3"/>
          <p:cNvSpPr>
            <a:spLocks noGrp="1"/>
          </p:cNvSpPr>
          <p:nvPr>
            <p:ph type="sldNum" sz="quarter" idx="19"/>
          </p:nvPr>
        </p:nvSpPr>
        <p:spPr/>
        <p:txBody>
          <a:bodyPr/>
          <a:lstStyle/>
          <a:p>
            <a:fld id="{B6238B5B-F19C-E947-A0BC-87BD7983F871}" type="slidenum">
              <a:rPr lang="en-US" smtClean="0"/>
              <a:pPr/>
              <a:t>31</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Register-Register Operations</a:t>
            </a:r>
          </a:p>
        </p:txBody>
      </p:sp>
    </p:spTree>
    <p:extLst>
      <p:ext uri="{BB962C8B-B14F-4D97-AF65-F5344CB8AC3E}">
        <p14:creationId xmlns:p14="http://schemas.microsoft.com/office/powerpoint/2010/main" val="126031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951030"/>
          </a:xfrm>
        </p:spPr>
        <p:txBody>
          <a:bodyPr/>
          <a:lstStyle/>
          <a:p>
            <a:pPr marL="285750" indent="-285750">
              <a:buFont typeface="Arial" panose="020B0604020202020204" pitchFamily="34" charset="0"/>
              <a:buChar char="•"/>
            </a:pPr>
            <a:r>
              <a:rPr lang="en-US" b="1" dirty="0"/>
              <a:t>JAL: Plain unconditional jumps</a:t>
            </a:r>
          </a:p>
          <a:p>
            <a:pPr marL="733806" lvl="1" indent="-285750"/>
            <a:r>
              <a:rPr lang="en-US" b="1" dirty="0"/>
              <a:t>Target address  = sign-extended 12-bit immediate</a:t>
            </a:r>
          </a:p>
          <a:p>
            <a:pPr marL="733806" lvl="1" indent="-285750"/>
            <a:r>
              <a:rPr lang="en-US" b="1" dirty="0"/>
              <a:t>Link register </a:t>
            </a:r>
            <a:r>
              <a:rPr lang="en-US" b="1" i="1" dirty="0" err="1"/>
              <a:t>rd</a:t>
            </a:r>
            <a:endParaRPr lang="en-US" b="1" i="1" dirty="0"/>
          </a:p>
          <a:p>
            <a:pPr marL="733806" lvl="1" indent="-285750"/>
            <a:r>
              <a:rPr lang="en-US" b="1" dirty="0"/>
              <a:t>If (</a:t>
            </a:r>
            <a:r>
              <a:rPr lang="en-US" b="1" dirty="0" err="1"/>
              <a:t>rd</a:t>
            </a:r>
            <a:r>
              <a:rPr lang="en-US" b="1" dirty="0"/>
              <a:t> != 0) PC + 4 is written into </a:t>
            </a:r>
            <a:r>
              <a:rPr lang="en-US" b="1" i="1" dirty="0" err="1"/>
              <a:t>rd</a:t>
            </a: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32</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transfer Instructions</a:t>
            </a:r>
          </a:p>
        </p:txBody>
      </p:sp>
      <p:pic>
        <p:nvPicPr>
          <p:cNvPr id="9" name="Picture 8" descr="A black and white text&#10;&#10;Description automatically generated">
            <a:extLst>
              <a:ext uri="{FF2B5EF4-FFF2-40B4-BE49-F238E27FC236}">
                <a16:creationId xmlns:a16="http://schemas.microsoft.com/office/drawing/2014/main" id="{B13DECA4-DBBD-25A5-D798-9E24B8636513}"/>
              </a:ext>
            </a:extLst>
          </p:cNvPr>
          <p:cNvPicPr>
            <a:picLocks noChangeAspect="1"/>
          </p:cNvPicPr>
          <p:nvPr/>
        </p:nvPicPr>
        <p:blipFill>
          <a:blip r:embed="rId3"/>
          <a:stretch>
            <a:fillRect/>
          </a:stretch>
        </p:blipFill>
        <p:spPr>
          <a:xfrm>
            <a:off x="906205" y="2780608"/>
            <a:ext cx="7403431" cy="970735"/>
          </a:xfrm>
          <a:prstGeom prst="rect">
            <a:avLst/>
          </a:prstGeom>
        </p:spPr>
      </p:pic>
    </p:spTree>
    <p:extLst>
      <p:ext uri="{BB962C8B-B14F-4D97-AF65-F5344CB8AC3E}">
        <p14:creationId xmlns:p14="http://schemas.microsoft.com/office/powerpoint/2010/main" val="1242084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951030"/>
          </a:xfrm>
        </p:spPr>
        <p:txBody>
          <a:bodyPr/>
          <a:lstStyle/>
          <a:p>
            <a:pPr marL="285750" indent="-285750">
              <a:buFont typeface="Arial" panose="020B0604020202020204" pitchFamily="34" charset="0"/>
              <a:buChar char="•"/>
            </a:pPr>
            <a:r>
              <a:rPr lang="en-US" b="1" dirty="0"/>
              <a:t>JALR: indirect jump</a:t>
            </a:r>
          </a:p>
          <a:p>
            <a:pPr marL="733806" lvl="1" indent="-285750"/>
            <a:r>
              <a:rPr lang="en-US" b="1" dirty="0"/>
              <a:t>Target address  = sign-extended 12-bit immediate + </a:t>
            </a:r>
            <a:r>
              <a:rPr lang="en-US" b="1" i="1" dirty="0"/>
              <a:t>src1</a:t>
            </a:r>
          </a:p>
          <a:p>
            <a:pPr marL="733806" lvl="1" indent="-285750"/>
            <a:r>
              <a:rPr lang="en-US" b="1" dirty="0"/>
              <a:t>Link register </a:t>
            </a:r>
            <a:r>
              <a:rPr lang="en-US" b="1" i="1" dirty="0" err="1"/>
              <a:t>rd</a:t>
            </a:r>
            <a:endParaRPr lang="en-US" b="1" i="1" dirty="0"/>
          </a:p>
          <a:p>
            <a:pPr marL="733806" lvl="1" indent="-285750"/>
            <a:r>
              <a:rPr lang="en-US" b="1" dirty="0"/>
              <a:t>If (</a:t>
            </a:r>
            <a:r>
              <a:rPr lang="en-US" b="1" dirty="0" err="1"/>
              <a:t>rd</a:t>
            </a:r>
            <a:r>
              <a:rPr lang="en-US" b="1" dirty="0"/>
              <a:t> != 0) PC + 4 is written into </a:t>
            </a:r>
            <a:r>
              <a:rPr lang="en-US" b="1" i="1" dirty="0" err="1"/>
              <a:t>rd</a:t>
            </a:r>
            <a:endParaRPr lang="en-US"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33</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transfer Instructions</a:t>
            </a:r>
          </a:p>
        </p:txBody>
      </p:sp>
      <p:pic>
        <p:nvPicPr>
          <p:cNvPr id="7" name="Picture 6" descr="A close up of a number&#10;&#10;Description automatically generated">
            <a:extLst>
              <a:ext uri="{FF2B5EF4-FFF2-40B4-BE49-F238E27FC236}">
                <a16:creationId xmlns:a16="http://schemas.microsoft.com/office/drawing/2014/main" id="{C86807CB-DD66-6D07-00F4-BC0B0A6821C8}"/>
              </a:ext>
            </a:extLst>
          </p:cNvPr>
          <p:cNvPicPr>
            <a:picLocks noChangeAspect="1"/>
          </p:cNvPicPr>
          <p:nvPr/>
        </p:nvPicPr>
        <p:blipFill>
          <a:blip r:embed="rId3"/>
          <a:stretch>
            <a:fillRect/>
          </a:stretch>
        </p:blipFill>
        <p:spPr>
          <a:xfrm>
            <a:off x="794082" y="3040187"/>
            <a:ext cx="7202905" cy="895000"/>
          </a:xfrm>
          <a:prstGeom prst="rect">
            <a:avLst/>
          </a:prstGeom>
        </p:spPr>
      </p:pic>
    </p:spTree>
    <p:extLst>
      <p:ext uri="{BB962C8B-B14F-4D97-AF65-F5344CB8AC3E}">
        <p14:creationId xmlns:p14="http://schemas.microsoft.com/office/powerpoint/2010/main" val="445128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8157755" cy="705834"/>
          </a:xfrm>
        </p:spPr>
        <p:txBody>
          <a:bodyPr/>
          <a:lstStyle/>
          <a:p>
            <a:pPr marL="285750" indent="-285750">
              <a:buFont typeface="Arial" panose="020B0604020202020204" pitchFamily="34" charset="0"/>
              <a:buChar char="•"/>
            </a:pPr>
            <a:r>
              <a:rPr lang="en-US" b="1" dirty="0"/>
              <a:t>Conditional branches</a:t>
            </a:r>
          </a:p>
          <a:p>
            <a:pPr marL="733806" lvl="1" indent="-285750"/>
            <a:r>
              <a:rPr lang="en-US" b="1" dirty="0"/>
              <a:t>Compare </a:t>
            </a:r>
            <a:r>
              <a:rPr lang="en-US" b="1" i="1" dirty="0"/>
              <a:t>rs1</a:t>
            </a:r>
            <a:r>
              <a:rPr lang="en-US" b="1" dirty="0"/>
              <a:t> and </a:t>
            </a:r>
            <a:r>
              <a:rPr lang="en-US" b="1" i="1" dirty="0"/>
              <a:t>rs2</a:t>
            </a:r>
          </a:p>
          <a:p>
            <a:pPr marL="733806" lvl="1" indent="-285750"/>
            <a:r>
              <a:rPr lang="en-US" b="1" dirty="0"/>
              <a:t>Target address  = sign-extended 12-bit immediate + </a:t>
            </a:r>
            <a:r>
              <a:rPr lang="en-US" b="1" i="1" dirty="0"/>
              <a:t>PC</a:t>
            </a:r>
          </a:p>
        </p:txBody>
      </p:sp>
      <p:sp>
        <p:nvSpPr>
          <p:cNvPr id="4" name="Slide Number Placeholder 3"/>
          <p:cNvSpPr>
            <a:spLocks noGrp="1"/>
          </p:cNvSpPr>
          <p:nvPr>
            <p:ph type="sldNum" sz="quarter" idx="19"/>
          </p:nvPr>
        </p:nvSpPr>
        <p:spPr/>
        <p:txBody>
          <a:bodyPr/>
          <a:lstStyle/>
          <a:p>
            <a:fld id="{B6238B5B-F19C-E947-A0BC-87BD7983F871}" type="slidenum">
              <a:rPr lang="en-US" smtClean="0"/>
              <a:pPr/>
              <a:t>34</a:t>
            </a:fld>
            <a:endParaRPr lang="en-US" dirty="0"/>
          </a:p>
        </p:txBody>
      </p:sp>
      <p:sp>
        <p:nvSpPr>
          <p:cNvPr id="5" name="Title 4"/>
          <p:cNvSpPr>
            <a:spLocks noGrp="1"/>
          </p:cNvSpPr>
          <p:nvPr>
            <p:ph type="title"/>
          </p:nvPr>
        </p:nvSpPr>
        <p:spPr>
          <a:xfrm>
            <a:off x="640076" y="369582"/>
            <a:ext cx="8157755" cy="387798"/>
          </a:xfrm>
        </p:spPr>
        <p:txBody>
          <a:bodyPr/>
          <a:lstStyle/>
          <a:p>
            <a:r>
              <a:rPr lang="en-US" dirty="0"/>
              <a:t>RISC-V Control transfer Instructions</a:t>
            </a:r>
          </a:p>
        </p:txBody>
      </p:sp>
      <p:pic>
        <p:nvPicPr>
          <p:cNvPr id="6" name="Picture 5" descr="A close up of a white background&#10;&#10;Description automatically generated">
            <a:extLst>
              <a:ext uri="{FF2B5EF4-FFF2-40B4-BE49-F238E27FC236}">
                <a16:creationId xmlns:a16="http://schemas.microsoft.com/office/drawing/2014/main" id="{88DC23A9-D112-59B6-1811-A85DA2BB5ACC}"/>
              </a:ext>
            </a:extLst>
          </p:cNvPr>
          <p:cNvPicPr>
            <a:picLocks noChangeAspect="1"/>
          </p:cNvPicPr>
          <p:nvPr/>
        </p:nvPicPr>
        <p:blipFill>
          <a:blip r:embed="rId3"/>
          <a:stretch>
            <a:fillRect/>
          </a:stretch>
        </p:blipFill>
        <p:spPr>
          <a:xfrm>
            <a:off x="1165762" y="2984158"/>
            <a:ext cx="7027569" cy="1322803"/>
          </a:xfrm>
          <a:prstGeom prst="rect">
            <a:avLst/>
          </a:prstGeom>
        </p:spPr>
      </p:pic>
    </p:spTree>
    <p:extLst>
      <p:ext uri="{BB962C8B-B14F-4D97-AF65-F5344CB8AC3E}">
        <p14:creationId xmlns:p14="http://schemas.microsoft.com/office/powerpoint/2010/main" val="2439391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727CC1-6055-134F-AE25-C68C4A9ED0E9}"/>
              </a:ext>
            </a:extLst>
          </p:cNvPr>
          <p:cNvSpPr>
            <a:spLocks noGrp="1"/>
          </p:cNvSpPr>
          <p:nvPr>
            <p:ph type="sldNum" sz="quarter" idx="19"/>
          </p:nvPr>
        </p:nvSpPr>
        <p:spPr/>
        <p:txBody>
          <a:bodyPr/>
          <a:lstStyle/>
          <a:p>
            <a:fld id="{B6238B5B-F19C-E947-A0BC-87BD7983F871}" type="slidenum">
              <a:rPr lang="en-US" smtClean="0"/>
              <a:pPr/>
              <a:t>35</a:t>
            </a:fld>
            <a:endParaRPr lang="en-US" dirty="0"/>
          </a:p>
        </p:txBody>
      </p:sp>
    </p:spTree>
    <p:extLst>
      <p:ext uri="{BB962C8B-B14F-4D97-AF65-F5344CB8AC3E}">
        <p14:creationId xmlns:p14="http://schemas.microsoft.com/office/powerpoint/2010/main" val="395775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792012"/>
          </a:xfrm>
        </p:spPr>
        <p:txBody>
          <a:bodyPr/>
          <a:lstStyle/>
          <a:p>
            <a:pPr marL="285750" indent="-285750">
              <a:buFont typeface="Arial" panose="020B0604020202020204" pitchFamily="34" charset="0"/>
              <a:buChar char="•"/>
            </a:pPr>
            <a:r>
              <a:rPr lang="en-US" sz="1600" b="1" dirty="0"/>
              <a:t>Instruction complexity</a:t>
            </a:r>
          </a:p>
          <a:p>
            <a:pPr marL="733806" lvl="1" indent="-285750"/>
            <a:r>
              <a:rPr lang="en-US" sz="1600" b="1" dirty="0"/>
              <a:t>CISC: Complex instruction set computing</a:t>
            </a:r>
          </a:p>
          <a:p>
            <a:pPr marL="733806" lvl="1" indent="-285750"/>
            <a:r>
              <a:rPr lang="en-US" sz="1600" b="1" dirty="0"/>
              <a:t>RISC: Relaxed instruction set computing</a:t>
            </a:r>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4</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3613441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3113673"/>
          </a:xfrm>
        </p:spPr>
        <p:txBody>
          <a:bodyPr/>
          <a:lstStyle/>
          <a:p>
            <a:pPr marL="285750" indent="-285750">
              <a:buFont typeface="Arial" panose="020B0604020202020204" pitchFamily="34" charset="0"/>
              <a:buChar char="•"/>
            </a:pPr>
            <a:r>
              <a:rPr lang="en-US" sz="1600" b="1" dirty="0"/>
              <a:t>CISC Characteristics</a:t>
            </a:r>
          </a:p>
          <a:p>
            <a:pPr marL="733806" lvl="1" indent="-285750"/>
            <a:r>
              <a:rPr lang="en-US" sz="1600" b="1" dirty="0"/>
              <a:t>Small register File</a:t>
            </a:r>
          </a:p>
          <a:p>
            <a:pPr marL="733806" lvl="1" indent="-285750"/>
            <a:r>
              <a:rPr lang="en-US" sz="1600" b="1" dirty="0"/>
              <a:t>Large number of instructions</a:t>
            </a:r>
          </a:p>
          <a:p>
            <a:pPr marL="733806" lvl="1" indent="-285750"/>
            <a:r>
              <a:rPr lang="en-US" sz="1600" b="1" dirty="0"/>
              <a:t>Some instructions are complex (can perform multiple operations, taking several cycles).</a:t>
            </a:r>
          </a:p>
          <a:p>
            <a:pPr marL="1008126" lvl="2" indent="-285750"/>
            <a:r>
              <a:rPr lang="en-US" b="1" dirty="0"/>
              <a:t>e.g. x86 string instructions: LODS, STOS</a:t>
            </a:r>
          </a:p>
          <a:p>
            <a:pPr marL="733806" lvl="1" indent="-285750"/>
            <a:r>
              <a:rPr lang="en-US" sz="1600" b="1" dirty="0"/>
              <a:t>Complex addressing modes </a:t>
            </a:r>
          </a:p>
          <a:p>
            <a:pPr marL="1008126" lvl="2" indent="-285750"/>
            <a:r>
              <a:rPr lang="en-US" b="1" dirty="0"/>
              <a:t>immediate, register, memory</a:t>
            </a:r>
          </a:p>
          <a:p>
            <a:pPr marL="733806" lvl="1" indent="-285750"/>
            <a:r>
              <a:rPr lang="en-US" sz="1600" b="1" dirty="0"/>
              <a:t>Complex data types</a:t>
            </a:r>
          </a:p>
          <a:p>
            <a:pPr marL="1008126" lvl="2" indent="-285750"/>
            <a:r>
              <a:rPr lang="en-US" b="1" dirty="0"/>
              <a:t>string, complex numbers</a:t>
            </a:r>
          </a:p>
          <a:p>
            <a:pPr marL="733806" lvl="1" indent="-285750"/>
            <a:r>
              <a:rPr lang="en-US" sz="1600" b="1" dirty="0"/>
              <a:t>Variable-length instructions</a:t>
            </a:r>
          </a:p>
          <a:p>
            <a:pPr marL="1008126" lvl="2" indent="-285750"/>
            <a:r>
              <a:rPr lang="en-US" b="1" dirty="0"/>
              <a:t>Enables compact representation</a:t>
            </a:r>
          </a:p>
        </p:txBody>
      </p:sp>
      <p:sp>
        <p:nvSpPr>
          <p:cNvPr id="4" name="Slide Number Placeholder 3"/>
          <p:cNvSpPr>
            <a:spLocks noGrp="1"/>
          </p:cNvSpPr>
          <p:nvPr>
            <p:ph type="sldNum" sz="quarter" idx="19"/>
          </p:nvPr>
        </p:nvSpPr>
        <p:spPr/>
        <p:txBody>
          <a:bodyPr/>
          <a:lstStyle/>
          <a:p>
            <a:fld id="{B6238B5B-F19C-E947-A0BC-87BD7983F871}" type="slidenum">
              <a:rPr lang="en-US" smtClean="0"/>
              <a:pPr/>
              <a:t>5</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239757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207784"/>
          </a:xfrm>
        </p:spPr>
        <p:txBody>
          <a:bodyPr/>
          <a:lstStyle/>
          <a:p>
            <a:pPr marL="285750" indent="-285750">
              <a:buFont typeface="Arial" panose="020B0604020202020204" pitchFamily="34" charset="0"/>
              <a:buChar char="•"/>
            </a:pPr>
            <a:r>
              <a:rPr lang="en-US" sz="1600" b="1" dirty="0"/>
              <a:t>CISC Design Motivations</a:t>
            </a:r>
          </a:p>
          <a:p>
            <a:pPr marL="733806" lvl="1" indent="-285750"/>
            <a:r>
              <a:rPr lang="en-US" b="1" dirty="0"/>
              <a:t>Reducing register file</a:t>
            </a:r>
          </a:p>
          <a:p>
            <a:pPr marL="1008126" lvl="2" indent="-285750"/>
            <a:r>
              <a:rPr lang="en-US" b="1" dirty="0"/>
              <a:t>Transistor cost was high</a:t>
            </a:r>
          </a:p>
          <a:p>
            <a:pPr marL="733806" lvl="1" indent="-285750"/>
            <a:r>
              <a:rPr lang="en-US" b="1" dirty="0"/>
              <a:t>Reducing program size</a:t>
            </a:r>
          </a:p>
          <a:p>
            <a:pPr marL="1008126" lvl="2" indent="-285750"/>
            <a:r>
              <a:rPr lang="en-US" b="1" dirty="0"/>
              <a:t>Memory was very expensive</a:t>
            </a:r>
          </a:p>
          <a:p>
            <a:pPr marL="733806" lvl="1" indent="-285750"/>
            <a:r>
              <a:rPr lang="en-US" b="1" dirty="0"/>
              <a:t>Complex instructions</a:t>
            </a:r>
          </a:p>
          <a:p>
            <a:pPr marL="1008126" lvl="2" indent="-285750"/>
            <a:r>
              <a:rPr lang="en-US" b="1" dirty="0"/>
              <a:t>Simplify assembly programming</a:t>
            </a:r>
          </a:p>
          <a:p>
            <a:pPr marL="1008126" lvl="2" indent="-285750"/>
            <a:r>
              <a:rPr lang="en-US" b="1" dirty="0"/>
              <a:t>Compilers were very primitive</a:t>
            </a:r>
          </a:p>
          <a:p>
            <a:pPr marL="733806" lvl="1" indent="-285750"/>
            <a:endParaRPr lang="en-US" b="1"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6</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2234679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2401683"/>
          </a:xfrm>
        </p:spPr>
        <p:txBody>
          <a:bodyPr/>
          <a:lstStyle/>
          <a:p>
            <a:pPr marL="285750" indent="-285750">
              <a:buFont typeface="Arial" panose="020B0604020202020204" pitchFamily="34" charset="0"/>
              <a:buChar char="•"/>
            </a:pPr>
            <a:r>
              <a:rPr lang="en-US" sz="1600" b="1" dirty="0"/>
              <a:t>RISC Characteristics</a:t>
            </a:r>
          </a:p>
          <a:p>
            <a:pPr marL="733806" lvl="1" indent="-285750"/>
            <a:r>
              <a:rPr lang="en-US" sz="1600" b="1" dirty="0"/>
              <a:t>Smaller set of instructions</a:t>
            </a:r>
          </a:p>
          <a:p>
            <a:pPr marL="733806" lvl="1" indent="-285750"/>
            <a:r>
              <a:rPr lang="en-US" sz="1600" b="1" dirty="0"/>
              <a:t>Optimized instructions to execute in single clock</a:t>
            </a:r>
          </a:p>
          <a:p>
            <a:pPr marL="733806" lvl="1" indent="-285750"/>
            <a:r>
              <a:rPr lang="en-US" sz="1600" b="1" dirty="0"/>
              <a:t>Uniform instruction format</a:t>
            </a:r>
          </a:p>
          <a:p>
            <a:pPr marL="733806" lvl="1" indent="-285750"/>
            <a:r>
              <a:rPr lang="en-US" sz="1600" b="1" dirty="0"/>
              <a:t>Identical general purpose registers</a:t>
            </a:r>
          </a:p>
          <a:p>
            <a:pPr marL="733806" lvl="1" indent="-285750"/>
            <a:r>
              <a:rPr lang="en-US" sz="1600" b="1" dirty="0"/>
              <a:t>Simple address mode</a:t>
            </a:r>
          </a:p>
          <a:p>
            <a:pPr marL="733806" lvl="1" indent="-285750"/>
            <a:r>
              <a:rPr lang="en-US" sz="1600" b="1" dirty="0"/>
              <a:t>Fewer data type</a:t>
            </a:r>
          </a:p>
          <a:p>
            <a:pPr marL="733806" lvl="1" indent="-285750"/>
            <a:r>
              <a:rPr lang="en-US" sz="1600" b="1" dirty="0"/>
              <a:t>Fixed-Length Instruction</a:t>
            </a:r>
          </a:p>
          <a:p>
            <a:pPr marL="1008126" lvl="2" indent="-285750"/>
            <a:r>
              <a:rPr lang="en-US" b="1" dirty="0"/>
              <a:t>Simplify instruction decoding</a:t>
            </a:r>
          </a:p>
        </p:txBody>
      </p:sp>
      <p:sp>
        <p:nvSpPr>
          <p:cNvPr id="4" name="Slide Number Placeholder 3"/>
          <p:cNvSpPr>
            <a:spLocks noGrp="1"/>
          </p:cNvSpPr>
          <p:nvPr>
            <p:ph type="sldNum" sz="quarter" idx="19"/>
          </p:nvPr>
        </p:nvSpPr>
        <p:spPr/>
        <p:txBody>
          <a:bodyPr/>
          <a:lstStyle/>
          <a:p>
            <a:fld id="{B6238B5B-F19C-E947-A0BC-87BD7983F871}" type="slidenum">
              <a:rPr lang="en-US" smtClean="0"/>
              <a:pPr/>
              <a:t>7</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124840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4" y="1208313"/>
            <a:ext cx="7090955" cy="2881815"/>
          </a:xfrm>
        </p:spPr>
        <p:txBody>
          <a:bodyPr/>
          <a:lstStyle/>
          <a:p>
            <a:pPr marL="285750" indent="-285750">
              <a:buFont typeface="Arial" panose="020B0604020202020204" pitchFamily="34" charset="0"/>
              <a:buChar char="•"/>
            </a:pPr>
            <a:r>
              <a:rPr lang="en-US" sz="1600" b="1" dirty="0"/>
              <a:t>RISC Design Motivations</a:t>
            </a:r>
          </a:p>
          <a:p>
            <a:pPr marL="733806" lvl="1" indent="-285750"/>
            <a:r>
              <a:rPr lang="en-US" sz="1600" b="1" dirty="0"/>
              <a:t>Simpler was often faster</a:t>
            </a:r>
          </a:p>
          <a:p>
            <a:pPr marL="1008126" lvl="2" indent="-285750"/>
            <a:r>
              <a:rPr lang="en-US" b="1" dirty="0"/>
              <a:t>Complex instructions took more time than multiple simpler ones</a:t>
            </a:r>
          </a:p>
          <a:p>
            <a:pPr marL="733806" lvl="1" indent="-285750"/>
            <a:r>
              <a:rPr lang="en-US" sz="1600" b="1" dirty="0"/>
              <a:t>Memory got cheaper and larger</a:t>
            </a:r>
          </a:p>
          <a:p>
            <a:pPr marL="1008126" lvl="2" indent="-285750"/>
            <a:r>
              <a:rPr lang="en-US" b="1" dirty="0"/>
              <a:t>Could store more instructions</a:t>
            </a:r>
          </a:p>
          <a:p>
            <a:pPr marL="733806" lvl="1" indent="-285750"/>
            <a:r>
              <a:rPr lang="en-US" sz="1600" b="1" dirty="0"/>
              <a:t>Transistors got cheaper</a:t>
            </a:r>
          </a:p>
          <a:p>
            <a:pPr marL="1008126" lvl="2" indent="-285750"/>
            <a:r>
              <a:rPr lang="en-US" b="1" dirty="0"/>
              <a:t>Could afford larger register file</a:t>
            </a:r>
          </a:p>
          <a:p>
            <a:pPr marL="733806" lvl="1" indent="-285750"/>
            <a:r>
              <a:rPr lang="en-US" sz="1600" b="1" dirty="0"/>
              <a:t>Compiler got better</a:t>
            </a:r>
          </a:p>
          <a:p>
            <a:pPr marL="1008126" lvl="2" indent="-285750"/>
            <a:r>
              <a:rPr lang="en-US" b="1" dirty="0"/>
              <a:t>Move complexity to the compiler</a:t>
            </a:r>
          </a:p>
          <a:p>
            <a:pPr marL="1008126" lvl="2" indent="-285750"/>
            <a:endParaRPr lang="en-US" b="1" dirty="0">
              <a:solidFill>
                <a:srgbClr val="FF0000"/>
              </a:solidFill>
            </a:endParaRPr>
          </a:p>
          <a:p>
            <a:pPr marL="285750" indent="-285750"/>
            <a:r>
              <a:rPr lang="en-US" b="1" dirty="0">
                <a:solidFill>
                  <a:srgbClr val="FF0000"/>
                </a:solidFill>
              </a:rPr>
              <a:t>How did Intel address the shortcoming of CISC?</a:t>
            </a:r>
          </a:p>
        </p:txBody>
      </p:sp>
      <p:sp>
        <p:nvSpPr>
          <p:cNvPr id="4" name="Slide Number Placeholder 3"/>
          <p:cNvSpPr>
            <a:spLocks noGrp="1"/>
          </p:cNvSpPr>
          <p:nvPr>
            <p:ph type="sldNum" sz="quarter" idx="19"/>
          </p:nvPr>
        </p:nvSpPr>
        <p:spPr/>
        <p:txBody>
          <a:bodyPr/>
          <a:lstStyle/>
          <a:p>
            <a:fld id="{B6238B5B-F19C-E947-A0BC-87BD7983F871}" type="slidenum">
              <a:rPr lang="en-US" smtClean="0"/>
              <a:pPr/>
              <a:t>8</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220427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9045" y="1208313"/>
            <a:ext cx="6858000" cy="1772793"/>
          </a:xfrm>
        </p:spPr>
        <p:txBody>
          <a:bodyPr/>
          <a:lstStyle/>
          <a:p>
            <a:pPr marL="285750" indent="-285750">
              <a:buFont typeface="Arial" panose="020B0604020202020204" pitchFamily="34" charset="0"/>
              <a:buChar char="•"/>
            </a:pPr>
            <a:r>
              <a:rPr lang="en-US" sz="1600" b="1" dirty="0"/>
              <a:t>Intel solutions</a:t>
            </a:r>
          </a:p>
          <a:p>
            <a:pPr marL="733806" lvl="1" indent="-285750"/>
            <a:r>
              <a:rPr lang="en-US" sz="1600" b="1" dirty="0"/>
              <a:t>Intel cannot drop CISC</a:t>
            </a:r>
          </a:p>
          <a:p>
            <a:pPr marL="1008126" lvl="2" indent="-285750"/>
            <a:r>
              <a:rPr lang="en-US" b="1" dirty="0"/>
              <a:t>Legacy software and operating systems</a:t>
            </a:r>
          </a:p>
          <a:p>
            <a:pPr marL="1008126" lvl="2" indent="-285750"/>
            <a:r>
              <a:rPr lang="en-US" b="1" dirty="0"/>
              <a:t>Some critical applications cannot be modified (no sources)</a:t>
            </a:r>
          </a:p>
          <a:p>
            <a:pPr marL="1008126" lvl="2" indent="-285750"/>
            <a:r>
              <a:rPr lang="en-US" b="1" dirty="0"/>
              <a:t>Introducing a new ISA versus licensing ARM both costly</a:t>
            </a:r>
          </a:p>
          <a:p>
            <a:pPr marL="733806" lvl="1" indent="-285750"/>
            <a:r>
              <a:rPr lang="en-US" sz="1600" b="1" dirty="0"/>
              <a:t>Introduce RISC-like microarchitecture</a:t>
            </a:r>
          </a:p>
          <a:p>
            <a:pPr marL="1008126" lvl="2" indent="-285750"/>
            <a:r>
              <a:rPr lang="en-US" b="1" dirty="0"/>
              <a:t>Translate CISC into RISC micro-ops</a:t>
            </a:r>
          </a:p>
        </p:txBody>
      </p:sp>
      <p:sp>
        <p:nvSpPr>
          <p:cNvPr id="4" name="Slide Number Placeholder 3"/>
          <p:cNvSpPr>
            <a:spLocks noGrp="1"/>
          </p:cNvSpPr>
          <p:nvPr>
            <p:ph type="sldNum" sz="quarter" idx="19"/>
          </p:nvPr>
        </p:nvSpPr>
        <p:spPr/>
        <p:txBody>
          <a:bodyPr/>
          <a:lstStyle/>
          <a:p>
            <a:fld id="{B6238B5B-F19C-E947-A0BC-87BD7983F871}" type="slidenum">
              <a:rPr lang="en-US" smtClean="0"/>
              <a:pPr/>
              <a:t>9</a:t>
            </a:fld>
            <a:endParaRPr lang="en-US" dirty="0"/>
          </a:p>
        </p:txBody>
      </p:sp>
      <p:sp>
        <p:nvSpPr>
          <p:cNvPr id="5" name="Title 4"/>
          <p:cNvSpPr>
            <a:spLocks noGrp="1"/>
          </p:cNvSpPr>
          <p:nvPr>
            <p:ph type="title"/>
          </p:nvPr>
        </p:nvSpPr>
        <p:spPr>
          <a:xfrm>
            <a:off x="640077" y="369582"/>
            <a:ext cx="7772400" cy="387798"/>
          </a:xfrm>
        </p:spPr>
        <p:txBody>
          <a:bodyPr/>
          <a:lstStyle/>
          <a:p>
            <a:r>
              <a:rPr lang="en-US" dirty="0"/>
              <a:t>ISA Classification</a:t>
            </a:r>
          </a:p>
        </p:txBody>
      </p:sp>
    </p:spTree>
    <p:extLst>
      <p:ext uri="{BB962C8B-B14F-4D97-AF65-F5344CB8AC3E}">
        <p14:creationId xmlns:p14="http://schemas.microsoft.com/office/powerpoint/2010/main" val="3526547848"/>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5952</TotalTime>
  <Words>1499</Words>
  <Application>Microsoft Office PowerPoint</Application>
  <PresentationFormat>On-screen Show (16:9)</PresentationFormat>
  <Paragraphs>337</Paragraphs>
  <Slides>35</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Helvetica</vt:lpstr>
      <vt:lpstr>Helvetica Regular</vt:lpstr>
      <vt:lpstr>Söhne Mono</vt:lpstr>
      <vt:lpstr>presentation-01-light</vt:lpstr>
      <vt:lpstr>presentation-01-dark</vt:lpstr>
      <vt:lpstr>PowerPoint Presentation</vt:lpstr>
      <vt:lpstr>Attendance</vt:lpstr>
      <vt:lpstr>ISA Classification</vt:lpstr>
      <vt:lpstr>ISA Classification</vt:lpstr>
      <vt:lpstr>ISA Classification</vt:lpstr>
      <vt:lpstr>ISA Classification</vt:lpstr>
      <vt:lpstr>ISA Classification</vt:lpstr>
      <vt:lpstr>ISA Classification</vt:lpstr>
      <vt:lpstr>ISA Classification</vt:lpstr>
      <vt:lpstr>ISA Classification</vt:lpstr>
      <vt:lpstr>ISA Classification</vt:lpstr>
      <vt:lpstr>ISA Classification</vt:lpstr>
      <vt:lpstr>ISA Classification</vt:lpstr>
      <vt:lpstr>ISA Classification</vt:lpstr>
      <vt:lpstr>ISA Classification</vt:lpstr>
      <vt:lpstr>ISA Classification</vt:lpstr>
      <vt:lpstr>ISA Classification</vt:lpstr>
      <vt:lpstr>ISA Classification</vt:lpstr>
      <vt:lpstr>The RISC-V ISA</vt:lpstr>
      <vt:lpstr>RISC-V Extensions</vt:lpstr>
      <vt:lpstr>RISC-V Extensions</vt:lpstr>
      <vt:lpstr>RISC-V Extensions</vt:lpstr>
      <vt:lpstr>RISC-V Instruction encoding</vt:lpstr>
      <vt:lpstr>RISC-V Base Instruction Formats</vt:lpstr>
      <vt:lpstr>RISC-V Base Instruction Formats (2)</vt:lpstr>
      <vt:lpstr>Background: Integer extension</vt:lpstr>
      <vt:lpstr>RISC-V Immediate variants</vt:lpstr>
      <vt:lpstr>RISC-V Integer Register-Immediate Instructions</vt:lpstr>
      <vt:lpstr>RISC-V Integer Register-Immediate Instructions</vt:lpstr>
      <vt:lpstr>RISC-V Load Immediate</vt:lpstr>
      <vt:lpstr>RISC-V Register-Register Operations</vt:lpstr>
      <vt:lpstr>RISC-V Control transfer Instructions</vt:lpstr>
      <vt:lpstr>RISC-V Control transfer Instructions</vt:lpstr>
      <vt:lpstr>RISC-V Control transfer Instructions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Tejas Kamtam</cp:lastModifiedBy>
  <cp:revision>107</cp:revision>
  <dcterms:created xsi:type="dcterms:W3CDTF">2024-01-01T04:16:23Z</dcterms:created>
  <dcterms:modified xsi:type="dcterms:W3CDTF">2024-01-23T05:47:03Z</dcterms:modified>
</cp:coreProperties>
</file>