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48"/>
  </p:notesMasterIdLst>
  <p:handoutMasterIdLst>
    <p:handoutMasterId r:id="rId49"/>
  </p:handoutMasterIdLst>
  <p:sldIdLst>
    <p:sldId id="259" r:id="rId3"/>
    <p:sldId id="264" r:id="rId4"/>
    <p:sldId id="405" r:id="rId5"/>
    <p:sldId id="387" r:id="rId6"/>
    <p:sldId id="395" r:id="rId7"/>
    <p:sldId id="398" r:id="rId8"/>
    <p:sldId id="399" r:id="rId9"/>
    <p:sldId id="397" r:id="rId10"/>
    <p:sldId id="403" r:id="rId11"/>
    <p:sldId id="404" r:id="rId12"/>
    <p:sldId id="410" r:id="rId13"/>
    <p:sldId id="412" r:id="rId14"/>
    <p:sldId id="406" r:id="rId15"/>
    <p:sldId id="400" r:id="rId16"/>
    <p:sldId id="407" r:id="rId17"/>
    <p:sldId id="409" r:id="rId18"/>
    <p:sldId id="408" r:id="rId19"/>
    <p:sldId id="401" r:id="rId20"/>
    <p:sldId id="420" r:id="rId21"/>
    <p:sldId id="421" r:id="rId22"/>
    <p:sldId id="418" r:id="rId23"/>
    <p:sldId id="419" r:id="rId24"/>
    <p:sldId id="414" r:id="rId25"/>
    <p:sldId id="417" r:id="rId26"/>
    <p:sldId id="415" r:id="rId27"/>
    <p:sldId id="423" r:id="rId28"/>
    <p:sldId id="422" r:id="rId29"/>
    <p:sldId id="416" r:id="rId30"/>
    <p:sldId id="424" r:id="rId31"/>
    <p:sldId id="432" r:id="rId32"/>
    <p:sldId id="431" r:id="rId33"/>
    <p:sldId id="402" r:id="rId34"/>
    <p:sldId id="425" r:id="rId35"/>
    <p:sldId id="413" r:id="rId36"/>
    <p:sldId id="426" r:id="rId37"/>
    <p:sldId id="381" r:id="rId38"/>
    <p:sldId id="428" r:id="rId39"/>
    <p:sldId id="382" r:id="rId40"/>
    <p:sldId id="384" r:id="rId41"/>
    <p:sldId id="427" r:id="rId42"/>
    <p:sldId id="385" r:id="rId43"/>
    <p:sldId id="429" r:id="rId44"/>
    <p:sldId id="386" r:id="rId45"/>
    <p:sldId id="430" r:id="rId46"/>
    <p:sldId id="260" r:id="rId4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1497" autoAdjust="0"/>
  </p:normalViewPr>
  <p:slideViewPr>
    <p:cSldViewPr snapToGrid="0" snapToObjects="1">
      <p:cViewPr varScale="1">
        <p:scale>
          <a:sx n="138" d="100"/>
          <a:sy n="138" d="100"/>
        </p:scale>
        <p:origin x="1464" y="168"/>
      </p:cViewPr>
      <p:guideLst/>
    </p:cSldViewPr>
  </p:slideViewPr>
  <p:notesTextViewPr>
    <p:cViewPr>
      <p:scale>
        <a:sx n="1" d="1"/>
        <a:sy n="1" d="1"/>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1/23/24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301684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195143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683515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358250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351389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4184282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286050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938058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HPM: hardware performance monitoring counter</a:t>
            </a:r>
          </a:p>
        </p:txBody>
      </p:sp>
      <p:sp>
        <p:nvSpPr>
          <p:cNvPr id="4" name="Slide Number Placeholder 3"/>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347099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2951793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272604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4762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407759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777595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202970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3055424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3872811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39324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698020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3978409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2423700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4"/>
                </a:solidFill>
                <a:effectLst/>
                <a:latin typeface="Google Sans"/>
              </a:rPr>
              <a:t>walltime</a:t>
            </a:r>
            <a:r>
              <a:rPr lang="en-US" b="0" i="0" dirty="0">
                <a:solidFill>
                  <a:srgbClr val="202124"/>
                </a:solidFill>
                <a:effectLst/>
                <a:latin typeface="Google Sans"/>
              </a:rPr>
              <a:t> is </a:t>
            </a:r>
            <a:r>
              <a:rPr lang="en-US" b="0" i="0" dirty="0">
                <a:solidFill>
                  <a:srgbClr val="040C28"/>
                </a:solidFill>
                <a:effectLst/>
                <a:latin typeface="Google Sans"/>
              </a:rPr>
              <a:t>the actual time taken from the start of a computer program to the end</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12134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767408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4"/>
                </a:solidFill>
                <a:effectLst/>
                <a:latin typeface="Google Sans"/>
              </a:rPr>
              <a:t>walltime</a:t>
            </a:r>
            <a:r>
              <a:rPr lang="en-US" b="0" i="0" dirty="0">
                <a:solidFill>
                  <a:srgbClr val="202124"/>
                </a:solidFill>
                <a:effectLst/>
                <a:latin typeface="Google Sans"/>
              </a:rPr>
              <a:t> is </a:t>
            </a:r>
            <a:r>
              <a:rPr lang="en-US" b="0" i="0" dirty="0">
                <a:solidFill>
                  <a:srgbClr val="040C28"/>
                </a:solidFill>
                <a:effectLst/>
                <a:latin typeface="Google Sans"/>
              </a:rPr>
              <a:t>the actual time taken from the start of a computer program to the end</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289676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4"/>
                </a:solidFill>
                <a:effectLst/>
                <a:latin typeface="Google Sans"/>
              </a:rPr>
              <a:t>walltime</a:t>
            </a:r>
            <a:r>
              <a:rPr lang="en-US" b="0" i="0" dirty="0">
                <a:solidFill>
                  <a:srgbClr val="202124"/>
                </a:solidFill>
                <a:effectLst/>
                <a:latin typeface="Google Sans"/>
              </a:rPr>
              <a:t> is </a:t>
            </a:r>
            <a:r>
              <a:rPr lang="en-US" b="0" i="0" dirty="0">
                <a:solidFill>
                  <a:srgbClr val="040C28"/>
                </a:solidFill>
                <a:effectLst/>
                <a:latin typeface="Google Sans"/>
              </a:rPr>
              <a:t>the actual time taken from the start of a computer program to the end</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119546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4"/>
                </a:solidFill>
                <a:effectLst/>
                <a:latin typeface="Google Sans"/>
              </a:rPr>
              <a:t>walltime</a:t>
            </a:r>
            <a:r>
              <a:rPr lang="en-US" b="0" i="0" dirty="0">
                <a:solidFill>
                  <a:srgbClr val="202124"/>
                </a:solidFill>
                <a:effectLst/>
                <a:latin typeface="Google Sans"/>
              </a:rPr>
              <a:t> is </a:t>
            </a:r>
            <a:r>
              <a:rPr lang="en-US" b="0" i="0" dirty="0">
                <a:solidFill>
                  <a:srgbClr val="040C28"/>
                </a:solidFill>
                <a:effectLst/>
                <a:latin typeface="Google Sans"/>
              </a:rPr>
              <a:t>the actual time taken from the start of a computer program to the end</a:t>
            </a: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881914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Zero?</a:t>
            </a:r>
          </a:p>
          <a:p>
            <a:r>
              <a:rPr lang="en-US" dirty="0"/>
              <a:t>- predominant value for comparisons and arithmetic operations</a:t>
            </a:r>
          </a:p>
          <a:p>
            <a:r>
              <a:rPr lang="en-US" dirty="0"/>
              <a:t>- simple instruction decoding when no registers is needed</a:t>
            </a:r>
          </a:p>
          <a:p>
            <a:r>
              <a:rPr lang="en-US" dirty="0"/>
              <a:t>- simple register file access logic when no register is needed</a:t>
            </a:r>
          </a:p>
        </p:txBody>
      </p:sp>
      <p:sp>
        <p:nvSpPr>
          <p:cNvPr id="4" name="Slide Number Placeholder 3"/>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2328930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Zero?</a:t>
            </a:r>
          </a:p>
          <a:p>
            <a:r>
              <a:rPr lang="en-US" dirty="0"/>
              <a:t>- predominant value for comparisons and arithmetic operations</a:t>
            </a:r>
          </a:p>
          <a:p>
            <a:r>
              <a:rPr lang="en-US" dirty="0"/>
              <a:t>- simple instruction decoding when no registers is needed</a:t>
            </a:r>
          </a:p>
          <a:p>
            <a:r>
              <a:rPr lang="en-US" dirty="0"/>
              <a:t>- simple register file access logic when no register is needed</a:t>
            </a:r>
          </a:p>
        </p:txBody>
      </p:sp>
      <p:sp>
        <p:nvSpPr>
          <p:cNvPr id="4" name="Slide Number Placeholder 3"/>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816346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316142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3129295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1717273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764395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201414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273696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3218173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a:t>
            </a:r>
            <a:r>
              <a:rPr lang="en-US" dirty="0"/>
              <a:t> will hold the next instruction address when calling </a:t>
            </a:r>
            <a:r>
              <a:rPr lang="en-US" dirty="0" err="1"/>
              <a:t>jal</a:t>
            </a:r>
            <a:r>
              <a:rPr lang="en-US" dirty="0"/>
              <a:t>.</a:t>
            </a:r>
          </a:p>
        </p:txBody>
      </p:sp>
      <p:sp>
        <p:nvSpPr>
          <p:cNvPr id="4" name="Slide Number Placeholder 3"/>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3322969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153466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367561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58121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995022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1076198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January 23,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177006"/>
          </a:xfrm>
        </p:spPr>
        <p:txBody>
          <a:bodyPr/>
          <a:lstStyle/>
          <a:p>
            <a:pPr marL="285750" indent="-285750">
              <a:buFont typeface="Arial" panose="020B0604020202020204" pitchFamily="34" charset="0"/>
              <a:buChar char="•"/>
            </a:pPr>
            <a:r>
              <a:rPr lang="en-US" b="1" dirty="0"/>
              <a:t>Q1 Solution: </a:t>
            </a:r>
          </a:p>
          <a:p>
            <a:pPr marL="733806" lvl="1" indent="-285750"/>
            <a:r>
              <a:rPr lang="en-US" dirty="0"/>
              <a:t>Target address: 0x1001002A</a:t>
            </a:r>
          </a:p>
          <a:p>
            <a:pPr marL="733806" lvl="1" indent="-285750"/>
            <a:r>
              <a:rPr lang="en-US" dirty="0"/>
              <a:t>Base address: 0x10010000</a:t>
            </a:r>
          </a:p>
          <a:p>
            <a:pPr marL="733806" lvl="1" indent="-285750"/>
            <a:r>
              <a:rPr lang="en-US" dirty="0"/>
              <a:t>Offset: 0x1001002A - 0x10010000 = 0x2A = 42</a:t>
            </a:r>
          </a:p>
          <a:p>
            <a:pPr marL="733806" lvl="1" indent="-285750"/>
            <a:r>
              <a:rPr lang="en-US" dirty="0"/>
              <a:t>Which width mode to use?</a:t>
            </a:r>
          </a:p>
          <a:p>
            <a:pPr marL="1008126" lvl="2" indent="-285750"/>
            <a:r>
              <a:rPr lang="en-US" dirty="0"/>
              <a:t>LBU (100)</a:t>
            </a:r>
          </a:p>
          <a:p>
            <a:pPr marL="733806" lvl="1" indent="-285750"/>
            <a:r>
              <a:rPr lang="en-US" dirty="0"/>
              <a:t>Assembly: </a:t>
            </a:r>
          </a:p>
          <a:p>
            <a:pPr marL="1008126" lvl="2" indent="-285750"/>
            <a:r>
              <a:rPr lang="en-US" b="1" dirty="0" err="1"/>
              <a:t>lbu</a:t>
            </a:r>
            <a:r>
              <a:rPr lang="en-US" b="1" dirty="0"/>
              <a:t> x5, 42(x2)</a:t>
            </a:r>
          </a:p>
          <a:p>
            <a:pPr marL="733806" lvl="1"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spTree>
    <p:extLst>
      <p:ext uri="{BB962C8B-B14F-4D97-AF65-F5344CB8AC3E}">
        <p14:creationId xmlns:p14="http://schemas.microsoft.com/office/powerpoint/2010/main" val="121151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196225"/>
          </a:xfrm>
        </p:spPr>
        <p:txBody>
          <a:bodyPr/>
          <a:lstStyle/>
          <a:p>
            <a:pPr marL="285750" indent="-285750">
              <a:buFont typeface="Arial" panose="020B0604020202020204" pitchFamily="34" charset="0"/>
              <a:buChar char="•"/>
            </a:pPr>
            <a:r>
              <a:rPr lang="en-US" b="1" dirty="0"/>
              <a:t>Q1 Solution: </a:t>
            </a:r>
          </a:p>
          <a:p>
            <a:pPr marL="733806" lvl="1" indent="-285750"/>
            <a:r>
              <a:rPr lang="en-US" dirty="0"/>
              <a:t>We also need to update x2 with base address 0x10010000</a:t>
            </a:r>
          </a:p>
          <a:p>
            <a:pPr marL="733806" lvl="1" indent="-285750"/>
            <a:r>
              <a:rPr lang="en-US" dirty="0"/>
              <a:t>Which format can we choose?</a:t>
            </a:r>
          </a:p>
          <a:p>
            <a:pPr marL="1008126" lvl="2" indent="-285750"/>
            <a:r>
              <a:rPr lang="en-US" dirty="0"/>
              <a:t>Let’s try Load upper immediate</a:t>
            </a:r>
          </a:p>
          <a:p>
            <a:pPr marL="1008126" lvl="2"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spTree>
    <p:extLst>
      <p:ext uri="{BB962C8B-B14F-4D97-AF65-F5344CB8AC3E}">
        <p14:creationId xmlns:p14="http://schemas.microsoft.com/office/powerpoint/2010/main" val="329584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441420"/>
          </a:xfrm>
        </p:spPr>
        <p:txBody>
          <a:bodyPr/>
          <a:lstStyle/>
          <a:p>
            <a:pPr marL="285750" indent="-285750">
              <a:buFont typeface="Arial" panose="020B0604020202020204" pitchFamily="34" charset="0"/>
              <a:buChar char="•"/>
            </a:pPr>
            <a:r>
              <a:rPr lang="en-US" b="1" dirty="0"/>
              <a:t>Q1 Solution: </a:t>
            </a:r>
          </a:p>
          <a:p>
            <a:pPr marL="733806" lvl="1" indent="-285750"/>
            <a:r>
              <a:rPr lang="en-US" dirty="0"/>
              <a:t>Load upper immediate</a:t>
            </a:r>
          </a:p>
          <a:p>
            <a:pPr marL="733806" lvl="1" indent="-285750"/>
            <a:r>
              <a:rPr lang="en-US" dirty="0"/>
              <a:t>Move upper 20-bits</a:t>
            </a:r>
          </a:p>
          <a:p>
            <a:pPr marL="733806" lvl="1" indent="-285750"/>
            <a:r>
              <a:rPr lang="en-US" dirty="0"/>
              <a:t>0x10010000 </a:t>
            </a:r>
          </a:p>
          <a:p>
            <a:pPr marL="733806" lvl="1" indent="-285750"/>
            <a:r>
              <a:rPr lang="en-US" dirty="0"/>
              <a:t>shifted right by 12 = 0x10010</a:t>
            </a:r>
          </a:p>
          <a:p>
            <a:pPr marL="733806" lvl="1" indent="-285750"/>
            <a:r>
              <a:rPr lang="en-US" dirty="0"/>
              <a:t>Assembly: </a:t>
            </a:r>
            <a:r>
              <a:rPr lang="en-US" b="1" dirty="0" err="1"/>
              <a:t>lui</a:t>
            </a:r>
            <a:r>
              <a:rPr lang="en-US" b="1" dirty="0"/>
              <a:t> x2, 0x10010</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pic>
        <p:nvPicPr>
          <p:cNvPr id="3" name="Picture 2" descr="A close-up of a number&#10;&#10;Description automatically generated">
            <a:extLst>
              <a:ext uri="{FF2B5EF4-FFF2-40B4-BE49-F238E27FC236}">
                <a16:creationId xmlns:a16="http://schemas.microsoft.com/office/drawing/2014/main" id="{79B8EFD9-B93E-1749-39B6-E72D2EA3CDFD}"/>
              </a:ext>
            </a:extLst>
          </p:cNvPr>
          <p:cNvPicPr>
            <a:picLocks noChangeAspect="1"/>
          </p:cNvPicPr>
          <p:nvPr/>
        </p:nvPicPr>
        <p:blipFill>
          <a:blip r:embed="rId3"/>
          <a:stretch>
            <a:fillRect/>
          </a:stretch>
        </p:blipFill>
        <p:spPr>
          <a:xfrm>
            <a:off x="1335505" y="3291737"/>
            <a:ext cx="6472989" cy="1108465"/>
          </a:xfrm>
          <a:prstGeom prst="rect">
            <a:avLst/>
          </a:prstGeom>
        </p:spPr>
      </p:pic>
    </p:spTree>
    <p:extLst>
      <p:ext uri="{BB962C8B-B14F-4D97-AF65-F5344CB8AC3E}">
        <p14:creationId xmlns:p14="http://schemas.microsoft.com/office/powerpoint/2010/main" val="273199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73628" y="1161421"/>
            <a:ext cx="8157755" cy="1931811"/>
          </a:xfrm>
        </p:spPr>
        <p:txBody>
          <a:bodyPr/>
          <a:lstStyle/>
          <a:p>
            <a:pPr marL="285750" indent="-285750">
              <a:buFont typeface="Arial" panose="020B0604020202020204" pitchFamily="34" charset="0"/>
              <a:buChar char="•"/>
            </a:pPr>
            <a:r>
              <a:rPr lang="en-US" b="1" dirty="0"/>
              <a:t>Q2: Solution</a:t>
            </a:r>
          </a:p>
          <a:p>
            <a:pPr marL="733806" lvl="1" indent="-285750"/>
            <a:r>
              <a:rPr lang="en-US" dirty="0"/>
              <a:t>Opcode: 0000011</a:t>
            </a:r>
          </a:p>
          <a:p>
            <a:pPr marL="733806" lvl="1" indent="-285750"/>
            <a:r>
              <a:rPr lang="en-US" dirty="0" err="1"/>
              <a:t>rd</a:t>
            </a:r>
            <a:r>
              <a:rPr lang="en-US" dirty="0"/>
              <a:t>: The destination register, x5, in binary is 00101.</a:t>
            </a:r>
          </a:p>
          <a:p>
            <a:pPr marL="733806" lvl="1" indent="-285750"/>
            <a:r>
              <a:rPr lang="en-US" dirty="0"/>
              <a:t>func3: 100 (for LBU)</a:t>
            </a:r>
          </a:p>
          <a:p>
            <a:pPr marL="733806" lvl="1" indent="-285750"/>
            <a:r>
              <a:rPr lang="en-US" dirty="0"/>
              <a:t>rs1: The base register, x2, in binary is 00010.</a:t>
            </a:r>
          </a:p>
          <a:p>
            <a:pPr marL="733806" lvl="1" indent="-285750"/>
            <a:r>
              <a:rPr lang="en-US" dirty="0" err="1"/>
              <a:t>imm</a:t>
            </a:r>
            <a:r>
              <a:rPr lang="en-US" dirty="0"/>
              <a:t>[11:0]: The offset 0x2A in 12-bit binary is 000000101010.</a:t>
            </a:r>
          </a:p>
          <a:p>
            <a:pPr marL="733806" lvl="1" indent="-285750"/>
            <a:r>
              <a:rPr lang="en-US" dirty="0"/>
              <a:t>Instruction code: 000000101010-00010-100-00101-0000011</a:t>
            </a:r>
          </a:p>
          <a:p>
            <a:pPr marL="733806" lvl="1" indent="-285750"/>
            <a:r>
              <a:rPr lang="en-US" dirty="0"/>
              <a:t>Instruction code: </a:t>
            </a:r>
            <a:r>
              <a:rPr lang="en-US" b="1" dirty="0"/>
              <a:t>0x02A14503</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pic>
        <p:nvPicPr>
          <p:cNvPr id="7" name="Picture 6" descr="A screenshot of a computer&#10;&#10;Description automatically generated">
            <a:extLst>
              <a:ext uri="{FF2B5EF4-FFF2-40B4-BE49-F238E27FC236}">
                <a16:creationId xmlns:a16="http://schemas.microsoft.com/office/drawing/2014/main" id="{F28B2CC2-29DD-6623-C99D-7591713562C7}"/>
              </a:ext>
            </a:extLst>
          </p:cNvPr>
          <p:cNvPicPr>
            <a:picLocks noChangeAspect="1"/>
          </p:cNvPicPr>
          <p:nvPr/>
        </p:nvPicPr>
        <p:blipFill>
          <a:blip r:embed="rId3"/>
          <a:stretch>
            <a:fillRect/>
          </a:stretch>
        </p:blipFill>
        <p:spPr>
          <a:xfrm>
            <a:off x="867919" y="3567033"/>
            <a:ext cx="7347284" cy="937951"/>
          </a:xfrm>
          <a:prstGeom prst="rect">
            <a:avLst/>
          </a:prstGeom>
        </p:spPr>
      </p:pic>
    </p:spTree>
    <p:extLst>
      <p:ext uri="{BB962C8B-B14F-4D97-AF65-F5344CB8AC3E}">
        <p14:creationId xmlns:p14="http://schemas.microsoft.com/office/powerpoint/2010/main" val="245955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441420"/>
          </a:xfrm>
        </p:spPr>
        <p:txBody>
          <a:bodyPr/>
          <a:lstStyle/>
          <a:p>
            <a:pPr marL="285750" indent="-285750">
              <a:buFont typeface="Arial" panose="020B0604020202020204" pitchFamily="34" charset="0"/>
              <a:buChar char="•"/>
            </a:pPr>
            <a:r>
              <a:rPr lang="en-US" b="1" dirty="0"/>
              <a:t>STORE: store value to memory</a:t>
            </a:r>
          </a:p>
          <a:p>
            <a:pPr marL="733806" lvl="1" indent="-285750"/>
            <a:r>
              <a:rPr lang="en-US" b="1" dirty="0"/>
              <a:t>MEM[base + offset] = </a:t>
            </a:r>
            <a:r>
              <a:rPr lang="en-US" b="1" dirty="0" err="1"/>
              <a:t>src</a:t>
            </a:r>
            <a:endParaRPr lang="en-US" b="1" dirty="0"/>
          </a:p>
          <a:p>
            <a:pPr marL="733806" lvl="1" indent="-285750"/>
            <a:r>
              <a:rPr lang="en-US" b="1" dirty="0"/>
              <a:t>Width = size of word</a:t>
            </a:r>
          </a:p>
          <a:p>
            <a:pPr marL="1008126" lvl="2" indent="-285750"/>
            <a:r>
              <a:rPr lang="en-US" b="1" dirty="0"/>
              <a:t>SB:    000</a:t>
            </a:r>
          </a:p>
          <a:p>
            <a:pPr marL="1008126" lvl="2" indent="-285750"/>
            <a:r>
              <a:rPr lang="en-US" b="1" dirty="0"/>
              <a:t>SH:    001</a:t>
            </a:r>
          </a:p>
          <a:p>
            <a:pPr marL="1008126" lvl="2" indent="-285750"/>
            <a:r>
              <a:rPr lang="en-US" b="1" dirty="0"/>
              <a:t>SW:   010</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pic>
        <p:nvPicPr>
          <p:cNvPr id="6" name="Picture 5" descr="A close up of a white background&#10;&#10;Description automatically generated">
            <a:extLst>
              <a:ext uri="{FF2B5EF4-FFF2-40B4-BE49-F238E27FC236}">
                <a16:creationId xmlns:a16="http://schemas.microsoft.com/office/drawing/2014/main" id="{C55BD2AE-D3C9-B5D1-C55F-BD783E6CFBC5}"/>
              </a:ext>
            </a:extLst>
          </p:cNvPr>
          <p:cNvPicPr>
            <a:picLocks noChangeAspect="1"/>
          </p:cNvPicPr>
          <p:nvPr/>
        </p:nvPicPr>
        <p:blipFill>
          <a:blip r:embed="rId3"/>
          <a:stretch>
            <a:fillRect/>
          </a:stretch>
        </p:blipFill>
        <p:spPr>
          <a:xfrm>
            <a:off x="1074821" y="3383286"/>
            <a:ext cx="6825916" cy="870224"/>
          </a:xfrm>
          <a:prstGeom prst="rect">
            <a:avLst/>
          </a:prstGeom>
        </p:spPr>
      </p:pic>
      <p:sp>
        <p:nvSpPr>
          <p:cNvPr id="3" name="TextBox 2">
            <a:extLst>
              <a:ext uri="{FF2B5EF4-FFF2-40B4-BE49-F238E27FC236}">
                <a16:creationId xmlns:a16="http://schemas.microsoft.com/office/drawing/2014/main" id="{A091467A-A623-E54B-1B30-DDF9AA71706D}"/>
              </a:ext>
            </a:extLst>
          </p:cNvPr>
          <p:cNvSpPr txBox="1"/>
          <p:nvPr/>
        </p:nvSpPr>
        <p:spPr>
          <a:xfrm>
            <a:off x="2641600" y="2579565"/>
            <a:ext cx="2899508" cy="246221"/>
          </a:xfrm>
          <a:prstGeom prst="rect">
            <a:avLst/>
          </a:prstGeom>
          <a:noFill/>
        </p:spPr>
        <p:txBody>
          <a:bodyPr wrap="square" lIns="0" tIns="0" rIns="0" bIns="0" rtlCol="0">
            <a:spAutoFit/>
          </a:bodyPr>
          <a:lstStyle/>
          <a:p>
            <a:pPr algn="l"/>
            <a:r>
              <a:rPr lang="en-US" sz="1600" b="1" dirty="0">
                <a:solidFill>
                  <a:srgbClr val="FF0000"/>
                </a:solidFill>
              </a:rPr>
              <a:t>&lt;- No unsigned variants?</a:t>
            </a:r>
            <a:endParaRPr lang="en-US" sz="1400" dirty="0">
              <a:solidFill>
                <a:srgbClr val="FF0000"/>
              </a:solidFill>
            </a:endParaRPr>
          </a:p>
        </p:txBody>
      </p:sp>
    </p:spTree>
    <p:extLst>
      <p:ext uri="{BB962C8B-B14F-4D97-AF65-F5344CB8AC3E}">
        <p14:creationId xmlns:p14="http://schemas.microsoft.com/office/powerpoint/2010/main" val="51565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43356" cy="1584023"/>
          </a:xfrm>
        </p:spPr>
        <p:txBody>
          <a:bodyPr/>
          <a:lstStyle/>
          <a:p>
            <a:pPr marL="285750" indent="-285750">
              <a:buFont typeface="Arial" panose="020B0604020202020204" pitchFamily="34" charset="0"/>
              <a:buChar char="•"/>
            </a:pPr>
            <a:r>
              <a:rPr lang="en-US" b="1" dirty="0"/>
              <a:t>Problem:</a:t>
            </a:r>
          </a:p>
          <a:p>
            <a:pPr marL="733806" lvl="1" indent="-285750"/>
            <a:r>
              <a:rPr lang="en-US" dirty="0"/>
              <a:t>Given a 32-bit RISC-V CPU, consider you have a memory segment starting at address 0x10010000, and you need to store a half-word from register x10 into memory address 0x1001002C. Use x2 as your base address. </a:t>
            </a:r>
          </a:p>
          <a:p>
            <a:pPr marL="733806" lvl="1" indent="-285750"/>
            <a:r>
              <a:rPr lang="en-US" dirty="0"/>
              <a:t>Q1: Write the assembly code for this load instruction</a:t>
            </a:r>
          </a:p>
          <a:p>
            <a:pPr marL="733806" lvl="1" indent="-285750"/>
            <a:r>
              <a:rPr lang="en-US" dirty="0"/>
              <a:t>Q2: Write the instruction code for this load instruction</a:t>
            </a:r>
          </a:p>
          <a:p>
            <a:pPr marL="733806" lvl="1"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spTree>
    <p:extLst>
      <p:ext uri="{BB962C8B-B14F-4D97-AF65-F5344CB8AC3E}">
        <p14:creationId xmlns:p14="http://schemas.microsoft.com/office/powerpoint/2010/main" val="2551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931811"/>
          </a:xfrm>
        </p:spPr>
        <p:txBody>
          <a:bodyPr/>
          <a:lstStyle/>
          <a:p>
            <a:pPr marL="285750" indent="-285750">
              <a:buFont typeface="Arial" panose="020B0604020202020204" pitchFamily="34" charset="0"/>
              <a:buChar char="•"/>
            </a:pPr>
            <a:r>
              <a:rPr lang="en-US" b="1" dirty="0"/>
              <a:t>Q1 Solution: </a:t>
            </a:r>
          </a:p>
          <a:p>
            <a:pPr marL="733806" lvl="1" indent="-285750"/>
            <a:r>
              <a:rPr lang="en-US" dirty="0"/>
              <a:t>Target address: 0x1001002C</a:t>
            </a:r>
          </a:p>
          <a:p>
            <a:pPr marL="733806" lvl="1" indent="-285750"/>
            <a:r>
              <a:rPr lang="en-US" dirty="0"/>
              <a:t>Base address: 0x10010000</a:t>
            </a:r>
          </a:p>
          <a:p>
            <a:pPr marL="733806" lvl="1" indent="-285750"/>
            <a:r>
              <a:rPr lang="en-US" dirty="0"/>
              <a:t>Offset: 0x1001002C - 0x10010000 = 0x2C = 44</a:t>
            </a:r>
          </a:p>
          <a:p>
            <a:pPr marL="733806" lvl="1" indent="-285750"/>
            <a:r>
              <a:rPr lang="en-US" dirty="0"/>
              <a:t>Which width mode to use?</a:t>
            </a:r>
          </a:p>
          <a:p>
            <a:pPr marL="1008126" lvl="2" indent="-285750"/>
            <a:r>
              <a:rPr lang="en-US" dirty="0"/>
              <a:t>SH (001)</a:t>
            </a:r>
          </a:p>
          <a:p>
            <a:pPr marL="733806" lvl="1" indent="-285750"/>
            <a:r>
              <a:rPr lang="en-US" dirty="0"/>
              <a:t>Assembly: </a:t>
            </a:r>
            <a:r>
              <a:rPr lang="en-US" dirty="0" err="1"/>
              <a:t>sh</a:t>
            </a:r>
            <a:r>
              <a:rPr lang="en-US" dirty="0"/>
              <a:t> x10, 44(x2)</a:t>
            </a:r>
          </a:p>
          <a:p>
            <a:pPr marL="733806" lvl="1"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spTree>
    <p:extLst>
      <p:ext uri="{BB962C8B-B14F-4D97-AF65-F5344CB8AC3E}">
        <p14:creationId xmlns:p14="http://schemas.microsoft.com/office/powerpoint/2010/main" val="191238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73628" y="1161421"/>
            <a:ext cx="8157755" cy="2177006"/>
          </a:xfrm>
        </p:spPr>
        <p:txBody>
          <a:bodyPr/>
          <a:lstStyle/>
          <a:p>
            <a:pPr marL="285750" indent="-285750">
              <a:buFont typeface="Arial" panose="020B0604020202020204" pitchFamily="34" charset="0"/>
              <a:buChar char="•"/>
            </a:pPr>
            <a:r>
              <a:rPr lang="en-US" b="1" dirty="0"/>
              <a:t>Q2: Solution</a:t>
            </a:r>
          </a:p>
          <a:p>
            <a:pPr marL="733806" lvl="1" indent="-285750"/>
            <a:r>
              <a:rPr lang="en-US" dirty="0"/>
              <a:t>opcode: 0100011 (for S-type store operations)</a:t>
            </a:r>
          </a:p>
          <a:p>
            <a:pPr marL="733806" lvl="1" indent="-285750"/>
            <a:r>
              <a:rPr lang="en-US" dirty="0" err="1"/>
              <a:t>imm</a:t>
            </a:r>
            <a:r>
              <a:rPr lang="en-US" dirty="0"/>
              <a:t>[11:5]: Upper 7 bits of the offset 0x2C in binary is 0000010.</a:t>
            </a:r>
          </a:p>
          <a:p>
            <a:pPr marL="733806" lvl="1" indent="-285750"/>
            <a:r>
              <a:rPr lang="en-US" dirty="0"/>
              <a:t>rs2: The source register x10 in binary is 01010.</a:t>
            </a:r>
          </a:p>
          <a:p>
            <a:pPr marL="733806" lvl="1" indent="-285750"/>
            <a:r>
              <a:rPr lang="en-US" dirty="0"/>
              <a:t>rs1: The base register x2 in binary is 00010.</a:t>
            </a:r>
          </a:p>
          <a:p>
            <a:pPr marL="733806" lvl="1" indent="-285750"/>
            <a:r>
              <a:rPr lang="en-US" dirty="0"/>
              <a:t>func3: 001 (for SH)</a:t>
            </a:r>
          </a:p>
          <a:p>
            <a:pPr marL="733806" lvl="1" indent="-285750"/>
            <a:r>
              <a:rPr lang="en-US" dirty="0" err="1"/>
              <a:t>imm</a:t>
            </a:r>
            <a:r>
              <a:rPr lang="en-US" dirty="0"/>
              <a:t>[4:0]: Lower 5 bits of the offset 0x2C in binary is 01100.</a:t>
            </a:r>
          </a:p>
          <a:p>
            <a:pPr marL="733806" lvl="1" indent="-285750"/>
            <a:r>
              <a:rPr lang="en-US" dirty="0"/>
              <a:t>Instruction code: 0000 010-01010-00010-001-01100-0100011</a:t>
            </a:r>
          </a:p>
          <a:p>
            <a:pPr marL="733806" lvl="1" indent="-285750"/>
            <a:r>
              <a:rPr lang="en-US" dirty="0"/>
              <a:t>Instruction code: 0x02A1C23 </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pic>
        <p:nvPicPr>
          <p:cNvPr id="3" name="Picture 2" descr="A close up of a white background&#10;&#10;Description automatically generated">
            <a:extLst>
              <a:ext uri="{FF2B5EF4-FFF2-40B4-BE49-F238E27FC236}">
                <a16:creationId xmlns:a16="http://schemas.microsoft.com/office/drawing/2014/main" id="{787ABBBF-800C-5600-C3F1-1FC501894219}"/>
              </a:ext>
            </a:extLst>
          </p:cNvPr>
          <p:cNvPicPr>
            <a:picLocks noChangeAspect="1"/>
          </p:cNvPicPr>
          <p:nvPr/>
        </p:nvPicPr>
        <p:blipFill>
          <a:blip r:embed="rId3"/>
          <a:stretch>
            <a:fillRect/>
          </a:stretch>
        </p:blipFill>
        <p:spPr>
          <a:xfrm>
            <a:off x="1074821" y="3611541"/>
            <a:ext cx="6825916" cy="870224"/>
          </a:xfrm>
          <a:prstGeom prst="rect">
            <a:avLst/>
          </a:prstGeom>
        </p:spPr>
      </p:pic>
    </p:spTree>
    <p:extLst>
      <p:ext uri="{BB962C8B-B14F-4D97-AF65-F5344CB8AC3E}">
        <p14:creationId xmlns:p14="http://schemas.microsoft.com/office/powerpoint/2010/main" val="137128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196225"/>
          </a:xfrm>
        </p:spPr>
        <p:txBody>
          <a:bodyPr/>
          <a:lstStyle/>
          <a:p>
            <a:pPr marL="285750" indent="-285750">
              <a:buFont typeface="Arial" panose="020B0604020202020204" pitchFamily="34" charset="0"/>
              <a:buChar char="•"/>
            </a:pPr>
            <a:r>
              <a:rPr lang="en-US" b="1" dirty="0"/>
              <a:t>Read/Write to CSRs</a:t>
            </a:r>
          </a:p>
          <a:p>
            <a:pPr marL="733806" lvl="1" indent="-285750"/>
            <a:r>
              <a:rPr lang="en-US" b="1" dirty="0"/>
              <a:t>#csr = address to 12-bit CSR table</a:t>
            </a:r>
          </a:p>
          <a:p>
            <a:pPr marL="733806" lvl="1" indent="-285750"/>
            <a:r>
              <a:rPr lang="en-US" b="1" dirty="0"/>
              <a:t>CSRRW: atomic read/write: </a:t>
            </a:r>
            <a:r>
              <a:rPr lang="en-US" i="1" dirty="0" err="1"/>
              <a:t>csr_new</a:t>
            </a:r>
            <a:r>
              <a:rPr lang="en-US" i="1" dirty="0"/>
              <a:t> = source, </a:t>
            </a:r>
            <a:r>
              <a:rPr lang="en-US" i="1" dirty="0" err="1"/>
              <a:t>dest</a:t>
            </a:r>
            <a:r>
              <a:rPr lang="en-US" i="1" dirty="0"/>
              <a:t> = </a:t>
            </a:r>
            <a:r>
              <a:rPr lang="en-US" i="1" dirty="0" err="1"/>
              <a:t>csr_old</a:t>
            </a:r>
            <a:endParaRPr lang="en-US" i="1" dirty="0"/>
          </a:p>
          <a:p>
            <a:pPr marL="733806" lvl="1" indent="-285750"/>
            <a:r>
              <a:rPr lang="en-US" b="1" dirty="0"/>
              <a:t>CSRRS: atomic read set: </a:t>
            </a:r>
            <a:r>
              <a:rPr lang="en-US" i="1" dirty="0" err="1"/>
              <a:t>csr_new</a:t>
            </a:r>
            <a:r>
              <a:rPr lang="en-US" i="1" dirty="0"/>
              <a:t> = </a:t>
            </a:r>
            <a:r>
              <a:rPr lang="en-US" i="1" dirty="0" err="1"/>
              <a:t>csr_old</a:t>
            </a:r>
            <a:r>
              <a:rPr lang="en-US" i="1" dirty="0"/>
              <a:t> | source , </a:t>
            </a:r>
            <a:r>
              <a:rPr lang="en-US" i="1" dirty="0" err="1"/>
              <a:t>dest</a:t>
            </a:r>
            <a:r>
              <a:rPr lang="en-US" i="1" dirty="0"/>
              <a:t> = </a:t>
            </a:r>
            <a:r>
              <a:rPr lang="en-US" i="1" dirty="0" err="1"/>
              <a:t>csr_old</a:t>
            </a:r>
            <a:endParaRPr lang="en-US" i="1" dirty="0"/>
          </a:p>
          <a:p>
            <a:pPr marL="733806" lvl="1" indent="-285750"/>
            <a:r>
              <a:rPr lang="en-US" b="1" dirty="0"/>
              <a:t>CSRRC: atomic read &amp; clear: </a:t>
            </a:r>
            <a:r>
              <a:rPr lang="en-US" i="1" dirty="0" err="1"/>
              <a:t>csr_new</a:t>
            </a:r>
            <a:r>
              <a:rPr lang="en-US" i="1" dirty="0"/>
              <a:t> = </a:t>
            </a:r>
            <a:r>
              <a:rPr lang="en-US" i="1" dirty="0" err="1"/>
              <a:t>csr_old</a:t>
            </a:r>
            <a:r>
              <a:rPr lang="en-US" i="1" dirty="0"/>
              <a:t> &amp; ~source , </a:t>
            </a:r>
            <a:r>
              <a:rPr lang="en-US" i="1" dirty="0" err="1"/>
              <a:t>dest</a:t>
            </a:r>
            <a:r>
              <a:rPr lang="en-US" i="1" dirty="0"/>
              <a:t> = </a:t>
            </a:r>
            <a:r>
              <a:rPr lang="en-US" i="1" dirty="0" err="1"/>
              <a:t>csr_old</a:t>
            </a:r>
            <a:endParaRPr lang="en-US" i="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7" name="Picture 6" descr="A screenshot of a computer&#10;&#10;Description automatically generated">
            <a:extLst>
              <a:ext uri="{FF2B5EF4-FFF2-40B4-BE49-F238E27FC236}">
                <a16:creationId xmlns:a16="http://schemas.microsoft.com/office/drawing/2014/main" id="{362F62B5-FDF7-EFC6-8941-27F79B3EBAFB}"/>
              </a:ext>
            </a:extLst>
          </p:cNvPr>
          <p:cNvPicPr>
            <a:picLocks noChangeAspect="1"/>
          </p:cNvPicPr>
          <p:nvPr/>
        </p:nvPicPr>
        <p:blipFill>
          <a:blip r:embed="rId3"/>
          <a:stretch>
            <a:fillRect/>
          </a:stretch>
        </p:blipFill>
        <p:spPr>
          <a:xfrm>
            <a:off x="1160791" y="2771042"/>
            <a:ext cx="6432884" cy="1890538"/>
          </a:xfrm>
          <a:prstGeom prst="rect">
            <a:avLst/>
          </a:prstGeom>
        </p:spPr>
      </p:pic>
    </p:spTree>
    <p:extLst>
      <p:ext uri="{BB962C8B-B14F-4D97-AF65-F5344CB8AC3E}">
        <p14:creationId xmlns:p14="http://schemas.microsoft.com/office/powerpoint/2010/main" val="1385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196225"/>
          </a:xfrm>
        </p:spPr>
        <p:txBody>
          <a:bodyPr/>
          <a:lstStyle/>
          <a:p>
            <a:pPr marL="285750" indent="-285750">
              <a:buFont typeface="Arial" panose="020B0604020202020204" pitchFamily="34" charset="0"/>
              <a:buChar char="•"/>
            </a:pPr>
            <a:r>
              <a:rPr lang="en-US" b="1" dirty="0"/>
              <a:t>Read/Write to CSRs</a:t>
            </a:r>
          </a:p>
          <a:p>
            <a:pPr marL="733806" lvl="1" indent="-285750"/>
            <a:r>
              <a:rPr lang="en-US" b="1" dirty="0"/>
              <a:t>#csr = address to 12-bit CSR table</a:t>
            </a:r>
          </a:p>
          <a:p>
            <a:pPr marL="733806" lvl="1" indent="-285750"/>
            <a:r>
              <a:rPr lang="en-US" b="1" dirty="0"/>
              <a:t>CSRRWI: atomic read/write: </a:t>
            </a:r>
            <a:r>
              <a:rPr lang="en-US" i="1" dirty="0" err="1"/>
              <a:t>csr_new</a:t>
            </a:r>
            <a:r>
              <a:rPr lang="en-US" i="1" dirty="0"/>
              <a:t> = </a:t>
            </a:r>
            <a:r>
              <a:rPr lang="en-US" i="1" dirty="0" err="1"/>
              <a:t>uimm</a:t>
            </a:r>
            <a:r>
              <a:rPr lang="en-US" i="1" dirty="0"/>
              <a:t>, </a:t>
            </a:r>
            <a:r>
              <a:rPr lang="en-US" i="1" dirty="0" err="1"/>
              <a:t>dest</a:t>
            </a:r>
            <a:r>
              <a:rPr lang="en-US" i="1" dirty="0"/>
              <a:t> = </a:t>
            </a:r>
            <a:r>
              <a:rPr lang="en-US" i="1" dirty="0" err="1"/>
              <a:t>csr_old</a:t>
            </a:r>
            <a:endParaRPr lang="en-US" i="1" dirty="0"/>
          </a:p>
          <a:p>
            <a:pPr marL="733806" lvl="1" indent="-285750"/>
            <a:r>
              <a:rPr lang="en-US" b="1" dirty="0"/>
              <a:t>CSRRSI: atomic read set: </a:t>
            </a:r>
            <a:r>
              <a:rPr lang="en-US" i="1" dirty="0" err="1"/>
              <a:t>csr_new</a:t>
            </a:r>
            <a:r>
              <a:rPr lang="en-US" i="1" dirty="0"/>
              <a:t> = </a:t>
            </a:r>
            <a:r>
              <a:rPr lang="en-US" i="1" dirty="0" err="1"/>
              <a:t>csr_old</a:t>
            </a:r>
            <a:r>
              <a:rPr lang="en-US" i="1" dirty="0"/>
              <a:t> | </a:t>
            </a:r>
            <a:r>
              <a:rPr lang="en-US" i="1" dirty="0" err="1"/>
              <a:t>uimm</a:t>
            </a:r>
            <a:r>
              <a:rPr lang="en-US" i="1" dirty="0"/>
              <a:t> , </a:t>
            </a:r>
            <a:r>
              <a:rPr lang="en-US" i="1" dirty="0" err="1"/>
              <a:t>dest</a:t>
            </a:r>
            <a:r>
              <a:rPr lang="en-US" i="1" dirty="0"/>
              <a:t> = </a:t>
            </a:r>
            <a:r>
              <a:rPr lang="en-US" i="1" dirty="0" err="1"/>
              <a:t>csr_old</a:t>
            </a:r>
            <a:endParaRPr lang="en-US" i="1" dirty="0"/>
          </a:p>
          <a:p>
            <a:pPr marL="733806" lvl="1" indent="-285750"/>
            <a:r>
              <a:rPr lang="en-US" b="1" dirty="0"/>
              <a:t>CSRRCI: atomic read &amp; clear: </a:t>
            </a:r>
            <a:r>
              <a:rPr lang="en-US" i="1" dirty="0" err="1"/>
              <a:t>csr_new</a:t>
            </a:r>
            <a:r>
              <a:rPr lang="en-US" i="1" dirty="0"/>
              <a:t> = </a:t>
            </a:r>
            <a:r>
              <a:rPr lang="en-US" i="1" dirty="0" err="1"/>
              <a:t>csr_old</a:t>
            </a:r>
            <a:r>
              <a:rPr lang="en-US" i="1" dirty="0"/>
              <a:t> &amp; ~ </a:t>
            </a:r>
            <a:r>
              <a:rPr lang="en-US" i="1" dirty="0" err="1"/>
              <a:t>uimm</a:t>
            </a:r>
            <a:r>
              <a:rPr lang="en-US" i="1" dirty="0"/>
              <a:t> , </a:t>
            </a:r>
            <a:r>
              <a:rPr lang="en-US" i="1" dirty="0" err="1"/>
              <a:t>dest</a:t>
            </a:r>
            <a:r>
              <a:rPr lang="en-US" i="1" dirty="0"/>
              <a:t> = </a:t>
            </a:r>
            <a:r>
              <a:rPr lang="en-US" i="1" dirty="0" err="1"/>
              <a:t>csr_old</a:t>
            </a:r>
            <a:endParaRPr lang="en-US" i="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7" name="Picture 6" descr="A screenshot of a computer&#10;&#10;Description automatically generated">
            <a:extLst>
              <a:ext uri="{FF2B5EF4-FFF2-40B4-BE49-F238E27FC236}">
                <a16:creationId xmlns:a16="http://schemas.microsoft.com/office/drawing/2014/main" id="{362F62B5-FDF7-EFC6-8941-27F79B3EBAFB}"/>
              </a:ext>
            </a:extLst>
          </p:cNvPr>
          <p:cNvPicPr>
            <a:picLocks noChangeAspect="1"/>
          </p:cNvPicPr>
          <p:nvPr/>
        </p:nvPicPr>
        <p:blipFill>
          <a:blip r:embed="rId3"/>
          <a:stretch>
            <a:fillRect/>
          </a:stretch>
        </p:blipFill>
        <p:spPr>
          <a:xfrm>
            <a:off x="1160791" y="2771042"/>
            <a:ext cx="6432884" cy="1890538"/>
          </a:xfrm>
          <a:prstGeom prst="rect">
            <a:avLst/>
          </a:prstGeom>
        </p:spPr>
      </p:pic>
    </p:spTree>
    <p:extLst>
      <p:ext uri="{BB962C8B-B14F-4D97-AF65-F5344CB8AC3E}">
        <p14:creationId xmlns:p14="http://schemas.microsoft.com/office/powerpoint/2010/main" val="130255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759456"/>
          </a:xfrm>
        </p:spPr>
        <p:txBody>
          <a:bodyPr/>
          <a:lstStyle/>
          <a:p>
            <a:pPr marL="285750" indent="-285750">
              <a:buFont typeface="Arial" panose="020B0604020202020204" pitchFamily="34" charset="0"/>
              <a:buChar char="•"/>
            </a:pPr>
            <a:r>
              <a:rPr lang="en-US" b="1" dirty="0"/>
              <a:t>User-level CSR Table</a:t>
            </a:r>
          </a:p>
          <a:p>
            <a:pPr marL="285750" indent="-285750">
              <a:buFont typeface="Arial" panose="020B0604020202020204" pitchFamily="34" charset="0"/>
              <a:buChar char="•"/>
            </a:pPr>
            <a:r>
              <a:rPr lang="en-US" b="1" dirty="0"/>
              <a:t>Standard mapping</a:t>
            </a:r>
          </a:p>
          <a:p>
            <a:pPr marL="733806" lvl="1" indent="-285750"/>
            <a:r>
              <a:rPr lang="en-US" b="1" dirty="0"/>
              <a:t>FPU flags</a:t>
            </a:r>
          </a:p>
          <a:p>
            <a:pPr marL="733806" lvl="1" indent="-285750"/>
            <a:r>
              <a:rPr lang="en-US" b="1" dirty="0"/>
              <a:t>Cycle</a:t>
            </a:r>
          </a:p>
          <a:p>
            <a:pPr marL="733806" lvl="1" indent="-285750"/>
            <a:r>
              <a:rPr lang="en-US" b="1" dirty="0"/>
              <a:t>Time</a:t>
            </a:r>
          </a:p>
          <a:p>
            <a:pPr marL="733806" lvl="1" indent="-285750"/>
            <a:r>
              <a:rPr lang="en-US" b="1" dirty="0" err="1"/>
              <a:t>Instret</a:t>
            </a:r>
            <a:endParaRPr lang="en-US" b="1" dirty="0"/>
          </a:p>
          <a:p>
            <a:pPr marL="733806" lvl="1" indent="-285750"/>
            <a:r>
              <a:rPr lang="en-US" b="1" dirty="0"/>
              <a:t>HPM Counters</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6" name="Picture 5" descr="A screenshot of a computer&#10;&#10;Description automatically generated">
            <a:extLst>
              <a:ext uri="{FF2B5EF4-FFF2-40B4-BE49-F238E27FC236}">
                <a16:creationId xmlns:a16="http://schemas.microsoft.com/office/drawing/2014/main" id="{C7BD3B16-3B68-8E45-2824-065B63C0914E}"/>
              </a:ext>
            </a:extLst>
          </p:cNvPr>
          <p:cNvPicPr>
            <a:picLocks noChangeAspect="1"/>
          </p:cNvPicPr>
          <p:nvPr/>
        </p:nvPicPr>
        <p:blipFill>
          <a:blip r:embed="rId3"/>
          <a:stretch>
            <a:fillRect/>
          </a:stretch>
        </p:blipFill>
        <p:spPr>
          <a:xfrm>
            <a:off x="2779755" y="1084734"/>
            <a:ext cx="6326422" cy="3893665"/>
          </a:xfrm>
          <a:prstGeom prst="rect">
            <a:avLst/>
          </a:prstGeom>
        </p:spPr>
      </p:pic>
    </p:spTree>
    <p:extLst>
      <p:ext uri="{BB962C8B-B14F-4D97-AF65-F5344CB8AC3E}">
        <p14:creationId xmlns:p14="http://schemas.microsoft.com/office/powerpoint/2010/main" val="1413500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016710" cy="848437"/>
          </a:xfrm>
        </p:spPr>
        <p:txBody>
          <a:bodyPr/>
          <a:lstStyle/>
          <a:p>
            <a:pPr marL="285750" indent="-285750">
              <a:buFont typeface="Arial" panose="020B0604020202020204" pitchFamily="34" charset="0"/>
              <a:buChar char="•"/>
            </a:pPr>
            <a:r>
              <a:rPr lang="en-US" b="1" dirty="0"/>
              <a:t>Problem:</a:t>
            </a:r>
          </a:p>
          <a:p>
            <a:pPr marL="733806" lvl="1" indent="-285750"/>
            <a:r>
              <a:rPr lang="en-US" dirty="0"/>
              <a:t>Write a RISC-V assembly instruction to read the value of the </a:t>
            </a:r>
            <a:r>
              <a:rPr lang="en-US" dirty="0" err="1"/>
              <a:t>utime</a:t>
            </a:r>
            <a:r>
              <a:rPr lang="en-US" dirty="0"/>
              <a:t> CSR, which holds the machine-mode timer's current value, and store it into general-purpose register x5.</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147240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016710" cy="1196225"/>
          </a:xfrm>
        </p:spPr>
        <p:txBody>
          <a:bodyPr/>
          <a:lstStyle/>
          <a:p>
            <a:pPr marL="285750" indent="-285750">
              <a:buFont typeface="Arial" panose="020B0604020202020204" pitchFamily="34" charset="0"/>
              <a:buChar char="•"/>
            </a:pPr>
            <a:r>
              <a:rPr lang="en-US" b="1" dirty="0"/>
              <a:t>Solution:</a:t>
            </a:r>
          </a:p>
          <a:p>
            <a:pPr marL="733806" lvl="1" indent="-285750"/>
            <a:r>
              <a:rPr lang="en-US" dirty="0"/>
              <a:t>Read-only: CSRRS with x0</a:t>
            </a:r>
          </a:p>
          <a:p>
            <a:pPr marL="733806" lvl="1" indent="-285750"/>
            <a:r>
              <a:rPr lang="en-US" dirty="0"/>
              <a:t>Time CSR address: 0xC01.</a:t>
            </a:r>
          </a:p>
          <a:p>
            <a:pPr marL="733806" lvl="1" indent="-285750"/>
            <a:r>
              <a:rPr lang="en-US" dirty="0"/>
              <a:t>Destination register: x5</a:t>
            </a:r>
          </a:p>
          <a:p>
            <a:pPr marL="733806" lvl="1" indent="-285750"/>
            <a:r>
              <a:rPr lang="en-US" dirty="0"/>
              <a:t>Assembly: </a:t>
            </a:r>
            <a:r>
              <a:rPr lang="en-US" b="1" dirty="0" err="1"/>
              <a:t>csrrs</a:t>
            </a:r>
            <a:r>
              <a:rPr lang="en-US" b="1" dirty="0"/>
              <a:t> x5, 0xC01, x0</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327356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192556" cy="921278"/>
          </a:xfrm>
        </p:spPr>
        <p:txBody>
          <a:bodyPr/>
          <a:lstStyle/>
          <a:p>
            <a:pPr marL="285750" indent="-285750">
              <a:buFont typeface="Arial" panose="020B0604020202020204" pitchFamily="34" charset="0"/>
              <a:buChar char="•"/>
            </a:pPr>
            <a:r>
              <a:rPr lang="en-US" b="1" dirty="0"/>
              <a:t>Privilege Levels: </a:t>
            </a:r>
            <a:r>
              <a:rPr lang="en-US" b="0" i="0" dirty="0">
                <a:solidFill>
                  <a:srgbClr val="374151"/>
                </a:solidFill>
                <a:effectLst/>
                <a:latin typeface="Söhne"/>
              </a:rPr>
              <a:t>defines the level of access that software has to the processor and system resources. They enable:</a:t>
            </a:r>
            <a:endParaRPr lang="en-US" b="1" dirty="0"/>
          </a:p>
          <a:p>
            <a:pPr marL="733806" lvl="1" indent="-285750"/>
            <a:r>
              <a:rPr lang="en-US" b="1" dirty="0"/>
              <a:t>Access control: </a:t>
            </a:r>
            <a:r>
              <a:rPr lang="en-US" dirty="0"/>
              <a:t>control what an application can do</a:t>
            </a:r>
          </a:p>
          <a:p>
            <a:pPr marL="733806" lvl="1" indent="-285750"/>
            <a:r>
              <a:rPr lang="en-US" b="1" dirty="0"/>
              <a:t>Security: </a:t>
            </a:r>
            <a:r>
              <a:rPr lang="en-US" dirty="0"/>
              <a:t>run an application in isolation from others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4155918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192556" cy="1686616"/>
          </a:xfrm>
        </p:spPr>
        <p:txBody>
          <a:bodyPr/>
          <a:lstStyle/>
          <a:p>
            <a:pPr marL="285750" indent="-285750">
              <a:buFont typeface="Arial" panose="020B0604020202020204" pitchFamily="34" charset="0"/>
              <a:buChar char="•"/>
            </a:pPr>
            <a:r>
              <a:rPr lang="en-US" b="1" dirty="0"/>
              <a:t>RIS-V Privilege Levels</a:t>
            </a:r>
          </a:p>
          <a:p>
            <a:pPr marL="733806" lvl="1" indent="-285750"/>
            <a:r>
              <a:rPr lang="en-US" b="1" dirty="0"/>
              <a:t>User-level (U)</a:t>
            </a:r>
          </a:p>
          <a:p>
            <a:pPr marL="733806" lvl="1" indent="-285750"/>
            <a:r>
              <a:rPr lang="en-US" b="1" dirty="0"/>
              <a:t>Hypervisor (H)</a:t>
            </a:r>
          </a:p>
          <a:p>
            <a:pPr marL="733806" lvl="1" indent="-285750"/>
            <a:r>
              <a:rPr lang="en-US" b="1" dirty="0"/>
              <a:t>Supervisor (S)</a:t>
            </a:r>
          </a:p>
          <a:p>
            <a:pPr marL="733806" lvl="1" indent="-285750"/>
            <a:r>
              <a:rPr lang="en-US" b="1" dirty="0"/>
              <a:t>Machine-level (M)</a:t>
            </a:r>
          </a:p>
          <a:p>
            <a:pPr marL="733806" lvl="1" indent="-285750"/>
            <a:endParaRPr lang="en-US" b="1" dirty="0"/>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6" name="Picture 5" descr="A close-up of a card&#10;&#10;Description automatically generated">
            <a:extLst>
              <a:ext uri="{FF2B5EF4-FFF2-40B4-BE49-F238E27FC236}">
                <a16:creationId xmlns:a16="http://schemas.microsoft.com/office/drawing/2014/main" id="{D2FFD02B-B413-F572-CB92-172B0387FD31}"/>
              </a:ext>
            </a:extLst>
          </p:cNvPr>
          <p:cNvPicPr>
            <a:picLocks noChangeAspect="1"/>
          </p:cNvPicPr>
          <p:nvPr/>
        </p:nvPicPr>
        <p:blipFill>
          <a:blip r:embed="rId3"/>
          <a:stretch>
            <a:fillRect/>
          </a:stretch>
        </p:blipFill>
        <p:spPr>
          <a:xfrm>
            <a:off x="2039167" y="2571750"/>
            <a:ext cx="5359572" cy="1625715"/>
          </a:xfrm>
          <a:prstGeom prst="rect">
            <a:avLst/>
          </a:prstGeom>
        </p:spPr>
      </p:pic>
      <p:sp>
        <p:nvSpPr>
          <p:cNvPr id="7" name="TextBox 6">
            <a:extLst>
              <a:ext uri="{FF2B5EF4-FFF2-40B4-BE49-F238E27FC236}">
                <a16:creationId xmlns:a16="http://schemas.microsoft.com/office/drawing/2014/main" id="{AC34DAB2-306A-69D7-D70F-88CA6A0995E6}"/>
              </a:ext>
            </a:extLst>
          </p:cNvPr>
          <p:cNvSpPr txBox="1"/>
          <p:nvPr/>
        </p:nvSpPr>
        <p:spPr>
          <a:xfrm>
            <a:off x="4443047" y="3501293"/>
            <a:ext cx="1101970" cy="246221"/>
          </a:xfrm>
          <a:prstGeom prst="rect">
            <a:avLst/>
          </a:prstGeom>
          <a:solidFill>
            <a:schemeClr val="bg1"/>
          </a:solidFill>
        </p:spPr>
        <p:txBody>
          <a:bodyPr wrap="square" lIns="0" tIns="0" rIns="0" bIns="0" rtlCol="0">
            <a:spAutoFit/>
          </a:bodyPr>
          <a:lstStyle/>
          <a:p>
            <a:pPr algn="l"/>
            <a:r>
              <a:rPr lang="en-US" sz="1600" dirty="0">
                <a:solidFill>
                  <a:schemeClr val="accent3">
                    <a:lumMod val="10000"/>
                  </a:schemeClr>
                </a:solidFill>
              </a:rPr>
              <a:t>Hypervisor</a:t>
            </a:r>
            <a:endParaRPr lang="en-US" sz="1400" dirty="0">
              <a:solidFill>
                <a:schemeClr val="accent3">
                  <a:lumMod val="10000"/>
                </a:schemeClr>
              </a:solidFill>
            </a:endParaRPr>
          </a:p>
        </p:txBody>
      </p:sp>
      <p:sp>
        <p:nvSpPr>
          <p:cNvPr id="8" name="TextBox 7">
            <a:extLst>
              <a:ext uri="{FF2B5EF4-FFF2-40B4-BE49-F238E27FC236}">
                <a16:creationId xmlns:a16="http://schemas.microsoft.com/office/drawing/2014/main" id="{F0DE93D6-EDF0-11CA-8A3D-08F3E9517FF7}"/>
              </a:ext>
            </a:extLst>
          </p:cNvPr>
          <p:cNvSpPr txBox="1"/>
          <p:nvPr/>
        </p:nvSpPr>
        <p:spPr>
          <a:xfrm>
            <a:off x="6438662" y="3501293"/>
            <a:ext cx="231770" cy="246221"/>
          </a:xfrm>
          <a:prstGeom prst="rect">
            <a:avLst/>
          </a:prstGeom>
          <a:solidFill>
            <a:schemeClr val="bg1"/>
          </a:solidFill>
        </p:spPr>
        <p:txBody>
          <a:bodyPr wrap="square" lIns="0" tIns="0" rIns="0" bIns="0" rtlCol="0">
            <a:spAutoFit/>
          </a:bodyPr>
          <a:lstStyle/>
          <a:p>
            <a:pPr algn="l"/>
            <a:r>
              <a:rPr lang="en-US" sz="1600" dirty="0">
                <a:solidFill>
                  <a:schemeClr val="accent3">
                    <a:lumMod val="10000"/>
                  </a:schemeClr>
                </a:solidFill>
              </a:rPr>
              <a:t>H</a:t>
            </a:r>
          </a:p>
        </p:txBody>
      </p:sp>
    </p:spTree>
    <p:extLst>
      <p:ext uri="{BB962C8B-B14F-4D97-AF65-F5344CB8AC3E}">
        <p14:creationId xmlns:p14="http://schemas.microsoft.com/office/powerpoint/2010/main" val="353024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719725" cy="861774"/>
          </a:xfrm>
        </p:spPr>
        <p:txBody>
          <a:bodyPr/>
          <a:lstStyle/>
          <a:p>
            <a:pPr marL="285750" indent="-285750">
              <a:buFont typeface="Arial" panose="020B0604020202020204" pitchFamily="34" charset="0"/>
              <a:buChar char="•"/>
            </a:pPr>
            <a:r>
              <a:rPr lang="en-US" b="1" dirty="0"/>
              <a:t>User-level (U): </a:t>
            </a:r>
            <a:r>
              <a:rPr lang="en-US" b="0" i="0" dirty="0">
                <a:solidFill>
                  <a:srgbClr val="374151"/>
                </a:solidFill>
                <a:effectLst/>
                <a:latin typeface="Söhne"/>
              </a:rPr>
              <a:t>User-level CSRs are accessible from the user mode, which is the least-privileged mode of operation. These registers typically contain information or controls that are safe to expose to user applications, such as performance counters that can be read without compromising system integrity.</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241683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649387" cy="646331"/>
          </a:xfrm>
        </p:spPr>
        <p:txBody>
          <a:bodyPr/>
          <a:lstStyle/>
          <a:p>
            <a:pPr marL="285750" indent="-285750">
              <a:buFont typeface="Arial" panose="020B0604020202020204" pitchFamily="34" charset="0"/>
              <a:buChar char="•"/>
            </a:pPr>
            <a:r>
              <a:rPr lang="en-US" b="1" dirty="0"/>
              <a:t>Hypervisor-level (H): </a:t>
            </a:r>
            <a:r>
              <a:rPr lang="en-US" dirty="0"/>
              <a:t>Hypervisor mode is an optional privilege level introduced in newer versions of the RISC-V specification, designed for virtualization. It sits between M-mode and S-mode and is used to run and manage virtual machines.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1493959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743171" cy="1605225"/>
          </a:xfrm>
        </p:spPr>
        <p:txBody>
          <a:bodyPr/>
          <a:lstStyle/>
          <a:p>
            <a:pPr marL="285750" indent="-285750">
              <a:buFont typeface="Arial" panose="020B0604020202020204" pitchFamily="34" charset="0"/>
              <a:buChar char="•"/>
            </a:pPr>
            <a:r>
              <a:rPr lang="en-US" b="1" dirty="0"/>
              <a:t>Supervisor-level (S): </a:t>
            </a:r>
            <a:r>
              <a:rPr lang="en-US" dirty="0"/>
              <a:t>Supervisor mode is used by operating systems to control system resources and manage user applications. It has a lower privilege than M-mode but can still perform system-level tasks. </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3946967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465725" cy="1179810"/>
          </a:xfrm>
        </p:spPr>
        <p:txBody>
          <a:bodyPr/>
          <a:lstStyle/>
          <a:p>
            <a:pPr marL="285750" indent="-285750">
              <a:buFont typeface="Arial" panose="020B0604020202020204" pitchFamily="34" charset="0"/>
              <a:buChar char="•"/>
            </a:pPr>
            <a:r>
              <a:rPr lang="en-US" b="1" dirty="0"/>
              <a:t>Machine-level: </a:t>
            </a:r>
            <a:r>
              <a:rPr lang="en-US" dirty="0"/>
              <a:t>Machine-level CSRs are accessible from machine mode, which is the most privileged mode of operation. These registers are used for controlling low-level, sensitive aspects of the hardware, such as interrupt handling, exception handling, and access to physical memory.</a:t>
            </a:r>
          </a:p>
          <a:p>
            <a:pPr marL="285750" indent="-285750">
              <a:buFont typeface="Arial" panose="020B0604020202020204" pitchFamily="34" charset="0"/>
              <a:buChar char="•"/>
            </a:pPr>
            <a:r>
              <a:rPr lang="en-US" dirty="0"/>
              <a:t>Note: default level for low-level embedded CPUs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399267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465725" cy="2021066"/>
          </a:xfrm>
        </p:spPr>
        <p:txBody>
          <a:bodyPr/>
          <a:lstStyle/>
          <a:p>
            <a:pPr marL="285750" indent="-285750">
              <a:buFont typeface="Arial" panose="020B0604020202020204" pitchFamily="34" charset="0"/>
              <a:buChar char="•"/>
            </a:pPr>
            <a:r>
              <a:rPr lang="en-US" b="1" dirty="0"/>
              <a:t>How is the privilege level set/modified?</a:t>
            </a:r>
          </a:p>
          <a:p>
            <a:pPr marL="285750" indent="-285750">
              <a:buFont typeface="Arial" panose="020B0604020202020204" pitchFamily="34" charset="0"/>
              <a:buChar char="•"/>
            </a:pPr>
            <a:r>
              <a:rPr lang="en-US" dirty="0"/>
              <a:t>CPU starts at machine level (M)</a:t>
            </a:r>
          </a:p>
          <a:p>
            <a:pPr marL="285750" indent="-285750">
              <a:buFont typeface="Arial" panose="020B0604020202020204" pitchFamily="34" charset="0"/>
              <a:buChar char="•"/>
            </a:pPr>
            <a:r>
              <a:rPr lang="en-US" dirty="0"/>
              <a:t>S/W can use CSR </a:t>
            </a:r>
            <a:r>
              <a:rPr lang="en-US" dirty="0" err="1"/>
              <a:t>mstatus</a:t>
            </a:r>
            <a:r>
              <a:rPr lang="en-US" dirty="0"/>
              <a:t> can be used to lower the privilege level</a:t>
            </a:r>
          </a:p>
          <a:p>
            <a:pPr marL="285750" indent="-285750">
              <a:buFont typeface="Arial" panose="020B0604020202020204" pitchFamily="34" charset="0"/>
              <a:buChar char="•"/>
            </a:pPr>
            <a:r>
              <a:rPr lang="en-US" dirty="0"/>
              <a:t>CPU can use exception handling to increase the privilege level</a:t>
            </a:r>
          </a:p>
          <a:p>
            <a:pPr marL="285750" indent="-285750">
              <a:buFont typeface="Arial" panose="020B0604020202020204" pitchFamily="34" charset="0"/>
              <a:buChar char="•"/>
            </a:pPr>
            <a:r>
              <a:rPr lang="en-US" dirty="0"/>
              <a:t>RISC-V </a:t>
            </a:r>
            <a:r>
              <a:rPr lang="en-US" dirty="0" err="1"/>
              <a:t>mret</a:t>
            </a:r>
            <a:r>
              <a:rPr lang="en-US" dirty="0"/>
              <a:t>, </a:t>
            </a:r>
            <a:r>
              <a:rPr lang="en-US" dirty="0" err="1"/>
              <a:t>sret</a:t>
            </a:r>
            <a:r>
              <a:rPr lang="en-US" dirty="0"/>
              <a:t>, </a:t>
            </a:r>
            <a:r>
              <a:rPr lang="en-US" dirty="0" err="1"/>
              <a:t>uret</a:t>
            </a:r>
            <a:r>
              <a:rPr lang="en-US" dirty="0"/>
              <a:t> are system return instructions for switching back to previous privilege level.</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65014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81A03-0861-938F-9E00-81159730256D}"/>
              </a:ext>
            </a:extLst>
          </p:cNvPr>
          <p:cNvSpPr>
            <a:spLocks noGrp="1"/>
          </p:cNvSpPr>
          <p:nvPr>
            <p:ph type="body" sz="quarter" idx="13"/>
          </p:nvPr>
        </p:nvSpPr>
        <p:spPr>
          <a:xfrm>
            <a:off x="815926" y="1304388"/>
            <a:ext cx="6858000" cy="533479"/>
          </a:xfrm>
        </p:spPr>
        <p:txBody>
          <a:bodyPr/>
          <a:lstStyle/>
          <a:p>
            <a:r>
              <a:rPr lang="en-US" dirty="0"/>
              <a:t>Questions 2 and 3 had a grading option error.</a:t>
            </a:r>
          </a:p>
          <a:p>
            <a:r>
              <a:rPr lang="en-US" dirty="0"/>
              <a:t>- fixed</a:t>
            </a:r>
          </a:p>
        </p:txBody>
      </p:sp>
      <p:sp>
        <p:nvSpPr>
          <p:cNvPr id="4" name="Slide Number Placeholder 3">
            <a:extLst>
              <a:ext uri="{FF2B5EF4-FFF2-40B4-BE49-F238E27FC236}">
                <a16:creationId xmlns:a16="http://schemas.microsoft.com/office/drawing/2014/main" id="{7FEB4DF5-5737-EB57-4D58-3AAB18F764A8}"/>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5" name="Title 4">
            <a:extLst>
              <a:ext uri="{FF2B5EF4-FFF2-40B4-BE49-F238E27FC236}">
                <a16:creationId xmlns:a16="http://schemas.microsoft.com/office/drawing/2014/main" id="{10500A4D-B3F8-EC01-B297-2FD38D892EEA}"/>
              </a:ext>
            </a:extLst>
          </p:cNvPr>
          <p:cNvSpPr>
            <a:spLocks noGrp="1"/>
          </p:cNvSpPr>
          <p:nvPr>
            <p:ph type="title"/>
          </p:nvPr>
        </p:nvSpPr>
        <p:spPr/>
        <p:txBody>
          <a:bodyPr/>
          <a:lstStyle/>
          <a:p>
            <a:r>
              <a:rPr lang="en-US" dirty="0"/>
              <a:t>Homework #2</a:t>
            </a:r>
          </a:p>
        </p:txBody>
      </p:sp>
    </p:spTree>
    <p:extLst>
      <p:ext uri="{BB962C8B-B14F-4D97-AF65-F5344CB8AC3E}">
        <p14:creationId xmlns:p14="http://schemas.microsoft.com/office/powerpoint/2010/main" val="355206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465725" cy="964367"/>
          </a:xfrm>
        </p:spPr>
        <p:txBody>
          <a:bodyPr/>
          <a:lstStyle/>
          <a:p>
            <a:pPr marL="285750" indent="-285750">
              <a:buFont typeface="Arial" panose="020B0604020202020204" pitchFamily="34" charset="0"/>
              <a:buChar char="•"/>
            </a:pPr>
            <a:r>
              <a:rPr lang="en-US" b="1" dirty="0"/>
              <a:t>How is the privilege level enforced?</a:t>
            </a:r>
          </a:p>
          <a:p>
            <a:pPr marL="285750" indent="-285750">
              <a:buFont typeface="Arial" panose="020B0604020202020204" pitchFamily="34" charset="0"/>
              <a:buChar char="•"/>
            </a:pPr>
            <a:r>
              <a:rPr lang="en-US" dirty="0"/>
              <a:t>If software running at a lower privilege level attempts to execute a privileged instruction, protected address space, or privileged interrupt, the processor raises an exception</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333358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6465725" cy="215444"/>
          </a:xfrm>
        </p:spPr>
        <p:txBody>
          <a:bodyPr/>
          <a:lstStyle/>
          <a:p>
            <a:pPr marL="285750" indent="-285750">
              <a:buFont typeface="Arial" panose="020B0604020202020204" pitchFamily="34" charset="0"/>
              <a:buChar char="•"/>
            </a:pPr>
            <a:r>
              <a:rPr lang="en-US" b="1" dirty="0"/>
              <a:t>CSR Privilege Mapping</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6" name="Picture 5" descr="A screenshot of a computer&#10;&#10;Description automatically generated">
            <a:extLst>
              <a:ext uri="{FF2B5EF4-FFF2-40B4-BE49-F238E27FC236}">
                <a16:creationId xmlns:a16="http://schemas.microsoft.com/office/drawing/2014/main" id="{C6E70E27-F688-E2F3-E4D3-0C23C1A03550}"/>
              </a:ext>
            </a:extLst>
          </p:cNvPr>
          <p:cNvPicPr>
            <a:picLocks noChangeAspect="1"/>
          </p:cNvPicPr>
          <p:nvPr/>
        </p:nvPicPr>
        <p:blipFill rotWithShape="1">
          <a:blip r:embed="rId3"/>
          <a:srcRect b="53656"/>
          <a:stretch/>
        </p:blipFill>
        <p:spPr>
          <a:xfrm>
            <a:off x="1086219" y="2164861"/>
            <a:ext cx="3102943" cy="238369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D8D01DE-A052-29E1-598D-689D0F8F6ADB}"/>
              </a:ext>
            </a:extLst>
          </p:cNvPr>
          <p:cNvPicPr>
            <a:picLocks noChangeAspect="1"/>
          </p:cNvPicPr>
          <p:nvPr/>
        </p:nvPicPr>
        <p:blipFill rotWithShape="1">
          <a:blip r:embed="rId3"/>
          <a:srcRect t="45584"/>
          <a:stretch/>
        </p:blipFill>
        <p:spPr>
          <a:xfrm>
            <a:off x="5078460" y="1749669"/>
            <a:ext cx="3102943" cy="2798884"/>
          </a:xfrm>
          <a:prstGeom prst="rect">
            <a:avLst/>
          </a:prstGeom>
        </p:spPr>
      </p:pic>
      <p:grpSp>
        <p:nvGrpSpPr>
          <p:cNvPr id="10" name="Group 9">
            <a:extLst>
              <a:ext uri="{FF2B5EF4-FFF2-40B4-BE49-F238E27FC236}">
                <a16:creationId xmlns:a16="http://schemas.microsoft.com/office/drawing/2014/main" id="{73678B08-97D2-2ACD-0BAE-6A736BB31D0C}"/>
              </a:ext>
            </a:extLst>
          </p:cNvPr>
          <p:cNvGrpSpPr/>
          <p:nvPr/>
        </p:nvGrpSpPr>
        <p:grpSpPr>
          <a:xfrm>
            <a:off x="746367" y="1728772"/>
            <a:ext cx="3661509" cy="386025"/>
            <a:chOff x="4407876" y="1208313"/>
            <a:chExt cx="3661509" cy="386025"/>
          </a:xfrm>
        </p:grpSpPr>
        <p:sp>
          <p:nvSpPr>
            <p:cNvPr id="8" name="TextBox 7">
              <a:extLst>
                <a:ext uri="{FF2B5EF4-FFF2-40B4-BE49-F238E27FC236}">
                  <a16:creationId xmlns:a16="http://schemas.microsoft.com/office/drawing/2014/main" id="{388BD6B5-CE0B-BA62-A0F7-BA39A74546C1}"/>
                </a:ext>
              </a:extLst>
            </p:cNvPr>
            <p:cNvSpPr txBox="1"/>
            <p:nvPr/>
          </p:nvSpPr>
          <p:spPr>
            <a:xfrm>
              <a:off x="4407876" y="1208313"/>
              <a:ext cx="3661509" cy="215444"/>
            </a:xfrm>
            <a:prstGeom prst="rect">
              <a:avLst/>
            </a:prstGeom>
            <a:noFill/>
          </p:spPr>
          <p:txBody>
            <a:bodyPr wrap="square" lIns="0" tIns="0" rIns="0" bIns="0" rtlCol="0">
              <a:spAutoFit/>
            </a:bodyPr>
            <a:lstStyle/>
            <a:p>
              <a:pPr algn="l"/>
              <a:r>
                <a:rPr lang="en-US" sz="1400" dirty="0">
                  <a:solidFill>
                    <a:srgbClr val="FF0000"/>
                  </a:solidFill>
                </a:rPr>
                <a:t>Why reserving dedicated bits for level?</a:t>
              </a:r>
            </a:p>
          </p:txBody>
        </p:sp>
        <p:sp>
          <p:nvSpPr>
            <p:cNvPr id="9" name="Arrow: Down 8">
              <a:extLst>
                <a:ext uri="{FF2B5EF4-FFF2-40B4-BE49-F238E27FC236}">
                  <a16:creationId xmlns:a16="http://schemas.microsoft.com/office/drawing/2014/main" id="{C1CB209E-32F5-5A89-B0AB-EA9EFB3EDD4A}"/>
                </a:ext>
              </a:extLst>
            </p:cNvPr>
            <p:cNvSpPr/>
            <p:nvPr/>
          </p:nvSpPr>
          <p:spPr>
            <a:xfrm>
              <a:off x="5189415" y="1445845"/>
              <a:ext cx="179754" cy="1484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17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514261"/>
          </a:xfrm>
        </p:spPr>
        <p:txBody>
          <a:bodyPr/>
          <a:lstStyle/>
          <a:p>
            <a:pPr marL="285750" indent="-285750">
              <a:buFont typeface="Arial" panose="020B0604020202020204" pitchFamily="34" charset="0"/>
              <a:buChar char="•"/>
            </a:pPr>
            <a:r>
              <a:rPr lang="en-US" b="1" dirty="0"/>
              <a:t>Timers and counters</a:t>
            </a:r>
          </a:p>
          <a:p>
            <a:pPr marL="733806" lvl="1" indent="-285750"/>
            <a:r>
              <a:rPr lang="en-US" b="1" dirty="0"/>
              <a:t>64-bit registers</a:t>
            </a:r>
          </a:p>
          <a:p>
            <a:pPr marL="733806" lvl="1" indent="-285750"/>
            <a:r>
              <a:rPr lang="en-US" b="1" dirty="0"/>
              <a:t>RD_CYCLE: total cycle time</a:t>
            </a:r>
          </a:p>
          <a:p>
            <a:pPr marL="733806" lvl="1" indent="-285750"/>
            <a:r>
              <a:rPr lang="en-US" b="1" dirty="0"/>
              <a:t>RD_TIME: wall-clock time</a:t>
            </a:r>
          </a:p>
          <a:p>
            <a:pPr marL="733806" lvl="1" indent="-285750"/>
            <a:r>
              <a:rPr lang="en-US" b="1" dirty="0"/>
              <a:t>RD_INSTRET: total instructions</a:t>
            </a:r>
          </a:p>
          <a:p>
            <a:pPr marL="285750"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pic>
        <p:nvPicPr>
          <p:cNvPr id="6" name="Picture 5" descr="A screenshot of a computer&#10;&#10;Description automatically generated">
            <a:extLst>
              <a:ext uri="{FF2B5EF4-FFF2-40B4-BE49-F238E27FC236}">
                <a16:creationId xmlns:a16="http://schemas.microsoft.com/office/drawing/2014/main" id="{421062B0-BD49-E3EB-FF18-92AE941B51EB}"/>
              </a:ext>
            </a:extLst>
          </p:cNvPr>
          <p:cNvPicPr>
            <a:picLocks noChangeAspect="1"/>
          </p:cNvPicPr>
          <p:nvPr/>
        </p:nvPicPr>
        <p:blipFill>
          <a:blip r:embed="rId3"/>
          <a:stretch>
            <a:fillRect/>
          </a:stretch>
        </p:blipFill>
        <p:spPr>
          <a:xfrm>
            <a:off x="1304141" y="3121383"/>
            <a:ext cx="6267016" cy="1266534"/>
          </a:xfrm>
          <a:prstGeom prst="rect">
            <a:avLst/>
          </a:prstGeom>
        </p:spPr>
      </p:pic>
    </p:spTree>
    <p:extLst>
      <p:ext uri="{BB962C8B-B14F-4D97-AF65-F5344CB8AC3E}">
        <p14:creationId xmlns:p14="http://schemas.microsoft.com/office/powerpoint/2010/main" val="458832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931811"/>
          </a:xfrm>
        </p:spPr>
        <p:txBody>
          <a:bodyPr/>
          <a:lstStyle/>
          <a:p>
            <a:pPr marL="285750" indent="-285750">
              <a:buFont typeface="Arial" panose="020B0604020202020204" pitchFamily="34" charset="0"/>
              <a:buChar char="•"/>
            </a:pPr>
            <a:r>
              <a:rPr lang="en-US" b="1" dirty="0"/>
              <a:t>Timers and counters</a:t>
            </a:r>
          </a:p>
          <a:p>
            <a:pPr marL="733806" lvl="1" indent="-285750"/>
            <a:r>
              <a:rPr lang="en-US" b="1" dirty="0"/>
              <a:t>How to read RD_CYCLE on 32-bit machine?</a:t>
            </a:r>
          </a:p>
          <a:p>
            <a:pPr marL="733806" lvl="1" indent="-285750"/>
            <a:r>
              <a:rPr lang="en-US" b="1" dirty="0"/>
              <a:t>Why could this be challenging?</a:t>
            </a:r>
          </a:p>
          <a:p>
            <a:pPr marL="1008126" lvl="2" indent="-285750"/>
            <a:r>
              <a:rPr lang="en-US" b="1" dirty="0"/>
              <a:t>Counter 32-bit overflow</a:t>
            </a:r>
          </a:p>
          <a:p>
            <a:pPr marL="733806" lvl="1" indent="-285750"/>
            <a:r>
              <a:rPr lang="en-US" b="1" dirty="0"/>
              <a:t>Solution</a:t>
            </a:r>
          </a:p>
          <a:p>
            <a:pPr marL="1008126" lvl="2" indent="-285750"/>
            <a:r>
              <a:rPr lang="en-US" b="1" dirty="0"/>
              <a:t>Read Low 32-bit</a:t>
            </a:r>
          </a:p>
          <a:p>
            <a:pPr marL="1008126" lvl="2" indent="-285750"/>
            <a:r>
              <a:rPr lang="en-US" b="1" dirty="0"/>
              <a:t>Read high 32-bit</a:t>
            </a:r>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14752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077492"/>
          </a:xfrm>
        </p:spPr>
        <p:txBody>
          <a:bodyPr/>
          <a:lstStyle/>
          <a:p>
            <a:pPr marL="285750" indent="-285750">
              <a:buFont typeface="Arial" panose="020B0604020202020204" pitchFamily="34" charset="0"/>
              <a:buChar char="•"/>
            </a:pPr>
            <a:r>
              <a:rPr lang="en-US" b="1" dirty="0"/>
              <a:t>Assembly code</a:t>
            </a:r>
          </a:p>
          <a:p>
            <a:pPr marL="733806" lvl="1" indent="-285750"/>
            <a:r>
              <a:rPr lang="en-US" dirty="0" err="1"/>
              <a:t>csrrs</a:t>
            </a:r>
            <a:r>
              <a:rPr lang="en-US" dirty="0"/>
              <a:t> x2, cycle, x0</a:t>
            </a:r>
          </a:p>
          <a:p>
            <a:pPr marL="733806" lvl="1" indent="-285750"/>
            <a:r>
              <a:rPr lang="en-US" dirty="0" err="1"/>
              <a:t>csrrs</a:t>
            </a:r>
            <a:r>
              <a:rPr lang="en-US" dirty="0"/>
              <a:t> x3, </a:t>
            </a:r>
            <a:r>
              <a:rPr lang="en-US" dirty="0" err="1"/>
              <a:t>cycleh</a:t>
            </a:r>
            <a:r>
              <a:rPr lang="en-US" dirty="0"/>
              <a:t>, x0</a:t>
            </a:r>
          </a:p>
          <a:p>
            <a:pPr marL="285750" indent="-285750">
              <a:buFont typeface="Arial" panose="020B0604020202020204" pitchFamily="34" charset="0"/>
              <a:buChar char="•"/>
            </a:pPr>
            <a:r>
              <a:rPr lang="en-US" b="1" dirty="0"/>
              <a:t>What timing issue may emerge from the above code?</a:t>
            </a:r>
          </a:p>
          <a:p>
            <a:pPr marL="733806" lvl="1" indent="-285750"/>
            <a:r>
              <a:rPr lang="en-US" b="1" i="1" dirty="0"/>
              <a:t>x2</a:t>
            </a:r>
            <a:r>
              <a:rPr lang="en-US" b="1" dirty="0"/>
              <a:t> and </a:t>
            </a:r>
            <a:r>
              <a:rPr lang="en-US" b="1" i="1" dirty="0"/>
              <a:t>x3</a:t>
            </a:r>
            <a:r>
              <a:rPr lang="en-US" b="1" dirty="0"/>
              <a:t>  may not match</a:t>
            </a:r>
          </a:p>
          <a:p>
            <a:pPr marL="733806" lvl="1" indent="-285750"/>
            <a:r>
              <a:rPr lang="en-US" b="1" dirty="0"/>
              <a:t>Hundreds of CPU cycles can happen between the two calls</a:t>
            </a:r>
          </a:p>
          <a:p>
            <a:pPr marL="733806" lvl="1" indent="-285750"/>
            <a:r>
              <a:rPr lang="en-US" b="1" dirty="0"/>
              <a:t>Reading </a:t>
            </a:r>
            <a:r>
              <a:rPr lang="en-US" b="1" i="1" dirty="0" err="1"/>
              <a:t>cycleh</a:t>
            </a:r>
            <a:r>
              <a:rPr lang="en-US" b="1" dirty="0"/>
              <a:t> could happen after </a:t>
            </a:r>
            <a:r>
              <a:rPr lang="en-US" b="1" i="1" dirty="0"/>
              <a:t>cycle</a:t>
            </a:r>
            <a:r>
              <a:rPr lang="en-US" b="1" dirty="0"/>
              <a:t> 32-bit overflow</a:t>
            </a:r>
          </a:p>
          <a:p>
            <a:pPr marL="285750" indent="-285750"/>
            <a:r>
              <a:rPr lang="en-US" b="1" dirty="0"/>
              <a:t>	</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3655929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249847"/>
          </a:xfrm>
        </p:spPr>
        <p:txBody>
          <a:bodyPr/>
          <a:lstStyle/>
          <a:p>
            <a:pPr marL="285750" indent="-285750">
              <a:buFont typeface="Arial" panose="020B0604020202020204" pitchFamily="34" charset="0"/>
              <a:buChar char="•"/>
            </a:pPr>
            <a:r>
              <a:rPr lang="en-US" b="1" dirty="0"/>
              <a:t>Solution</a:t>
            </a:r>
          </a:p>
          <a:p>
            <a:pPr marL="733806" lvl="1" indent="-285750"/>
            <a:r>
              <a:rPr lang="en-US" i="1" dirty="0"/>
              <a:t>loop</a:t>
            </a:r>
            <a:r>
              <a:rPr lang="en-US" dirty="0"/>
              <a:t>: </a:t>
            </a:r>
            <a:r>
              <a:rPr lang="en-US" dirty="0" err="1"/>
              <a:t>csrrs</a:t>
            </a:r>
            <a:r>
              <a:rPr lang="en-US" dirty="0"/>
              <a:t> x3, </a:t>
            </a:r>
            <a:r>
              <a:rPr lang="en-US" dirty="0" err="1"/>
              <a:t>cycleh</a:t>
            </a:r>
            <a:r>
              <a:rPr lang="en-US" dirty="0"/>
              <a:t>, x0</a:t>
            </a:r>
          </a:p>
          <a:p>
            <a:pPr marL="733806" lvl="1" indent="-285750"/>
            <a:r>
              <a:rPr lang="en-US" dirty="0"/>
              <a:t>         </a:t>
            </a:r>
            <a:r>
              <a:rPr lang="en-US" dirty="0" err="1"/>
              <a:t>csrrs</a:t>
            </a:r>
            <a:r>
              <a:rPr lang="en-US" dirty="0"/>
              <a:t> x2, cycle, x0</a:t>
            </a:r>
          </a:p>
          <a:p>
            <a:pPr marL="733806" lvl="1" indent="-285750"/>
            <a:r>
              <a:rPr lang="en-US" dirty="0"/>
              <a:t>         </a:t>
            </a:r>
            <a:r>
              <a:rPr lang="en-US" dirty="0" err="1"/>
              <a:t>csrrs</a:t>
            </a:r>
            <a:r>
              <a:rPr lang="en-US" dirty="0"/>
              <a:t> x4, </a:t>
            </a:r>
            <a:r>
              <a:rPr lang="en-US" dirty="0" err="1"/>
              <a:t>cycleh</a:t>
            </a:r>
            <a:r>
              <a:rPr lang="en-US" dirty="0"/>
              <a:t>, x0</a:t>
            </a:r>
          </a:p>
          <a:p>
            <a:pPr marL="733806" lvl="1" indent="-285750"/>
            <a:r>
              <a:rPr lang="en-US" dirty="0"/>
              <a:t>         </a:t>
            </a:r>
            <a:r>
              <a:rPr lang="en-US" dirty="0" err="1"/>
              <a:t>bne</a:t>
            </a:r>
            <a:r>
              <a:rPr lang="en-US" dirty="0"/>
              <a:t> x3, x4, </a:t>
            </a:r>
            <a:r>
              <a:rPr lang="en-US" i="1" dirty="0"/>
              <a:t>loop</a:t>
            </a:r>
          </a:p>
          <a:p>
            <a:pPr marL="285750" indent="-285750">
              <a:buFont typeface="Arial" panose="020B0604020202020204" pitchFamily="34" charset="0"/>
              <a:buChar char="•"/>
            </a:pPr>
            <a:r>
              <a:rPr lang="en-US" b="1" dirty="0"/>
              <a:t>How does this work?</a:t>
            </a:r>
          </a:p>
          <a:p>
            <a:pPr marL="733806" lvl="1" indent="-285750"/>
            <a:r>
              <a:rPr lang="en-US" dirty="0"/>
              <a:t>It takes a while for </a:t>
            </a:r>
            <a:r>
              <a:rPr lang="en-US" dirty="0" err="1"/>
              <a:t>cycleh</a:t>
            </a:r>
            <a:r>
              <a:rPr lang="en-US" dirty="0"/>
              <a:t> change</a:t>
            </a:r>
          </a:p>
          <a:p>
            <a:pPr marL="733806" lvl="1" indent="-285750"/>
            <a:r>
              <a:rPr lang="en-US" dirty="0"/>
              <a:t>The loop handle the overflow cases</a:t>
            </a:r>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35</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and Status Instructions</a:t>
            </a:r>
          </a:p>
        </p:txBody>
      </p:sp>
    </p:spTree>
    <p:extLst>
      <p:ext uri="{BB962C8B-B14F-4D97-AF65-F5344CB8AC3E}">
        <p14:creationId xmlns:p14="http://schemas.microsoft.com/office/powerpoint/2010/main" val="428598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732782"/>
          </a:xfrm>
        </p:spPr>
        <p:txBody>
          <a:bodyPr/>
          <a:lstStyle/>
          <a:p>
            <a:pPr marL="285750" indent="-285750">
              <a:buFont typeface="Arial" panose="020B0604020202020204" pitchFamily="34" charset="0"/>
              <a:buChar char="•"/>
            </a:pPr>
            <a:r>
              <a:rPr lang="en-US" b="1" dirty="0"/>
              <a:t>32 general-purpose registers</a:t>
            </a:r>
          </a:p>
          <a:p>
            <a:pPr marL="285750" indent="-285750">
              <a:buFont typeface="Arial" panose="020B0604020202020204" pitchFamily="34" charset="0"/>
              <a:buChar char="•"/>
            </a:pPr>
            <a:r>
              <a:rPr lang="en-US" b="1" dirty="0"/>
              <a:t>Separate floating-point registers</a:t>
            </a:r>
          </a:p>
          <a:p>
            <a:pPr marL="285750" indent="-285750">
              <a:buFont typeface="Arial" panose="020B0604020202020204" pitchFamily="34" charset="0"/>
              <a:buChar char="•"/>
            </a:pPr>
            <a:r>
              <a:rPr lang="en-US" b="1" dirty="0"/>
              <a:t>Register r0=0x0</a:t>
            </a:r>
            <a:r>
              <a:rPr lang="en-US" b="1" dirty="0">
                <a:solidFill>
                  <a:srgbClr val="FF0000"/>
                </a:solidFill>
              </a:rPr>
              <a:t> - why?</a:t>
            </a:r>
          </a:p>
          <a:p>
            <a:pPr marL="285750" indent="-285750">
              <a:buFont typeface="Arial" panose="020B0604020202020204" pitchFamily="34" charset="0"/>
              <a:buChar char="•"/>
            </a:pPr>
            <a:r>
              <a:rPr lang="en-US" b="1" dirty="0"/>
              <a:t>Hidden PC register</a:t>
            </a:r>
          </a:p>
          <a:p>
            <a:pPr marL="733806" lvl="1" indent="-285750"/>
            <a:r>
              <a:rPr lang="en-US" b="1" dirty="0"/>
              <a:t>accessible via CSRs only</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36</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pic>
        <p:nvPicPr>
          <p:cNvPr id="6" name="Picture 5" descr="A table with text on it&#10;&#10;Description automatically generated">
            <a:extLst>
              <a:ext uri="{FF2B5EF4-FFF2-40B4-BE49-F238E27FC236}">
                <a16:creationId xmlns:a16="http://schemas.microsoft.com/office/drawing/2014/main" id="{32886863-EB3E-EAAD-037E-D33F1AAE1DA3}"/>
              </a:ext>
            </a:extLst>
          </p:cNvPr>
          <p:cNvPicPr>
            <a:picLocks noChangeAspect="1"/>
          </p:cNvPicPr>
          <p:nvPr/>
        </p:nvPicPr>
        <p:blipFill>
          <a:blip r:embed="rId3"/>
          <a:stretch>
            <a:fillRect/>
          </a:stretch>
        </p:blipFill>
        <p:spPr>
          <a:xfrm>
            <a:off x="4009159" y="1002573"/>
            <a:ext cx="4981315" cy="3935187"/>
          </a:xfrm>
          <a:prstGeom prst="rect">
            <a:avLst/>
          </a:prstGeom>
        </p:spPr>
      </p:pic>
    </p:spTree>
    <p:extLst>
      <p:ext uri="{BB962C8B-B14F-4D97-AF65-F5344CB8AC3E}">
        <p14:creationId xmlns:p14="http://schemas.microsoft.com/office/powerpoint/2010/main" val="966385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296013"/>
          </a:xfrm>
        </p:spPr>
        <p:txBody>
          <a:bodyPr/>
          <a:lstStyle/>
          <a:p>
            <a:pPr marL="285750" indent="-285750">
              <a:buFont typeface="Arial" panose="020B0604020202020204" pitchFamily="34" charset="0"/>
              <a:buChar char="•"/>
            </a:pPr>
            <a:r>
              <a:rPr lang="en-US" b="1" dirty="0"/>
              <a:t>ABI Calling convention:</a:t>
            </a:r>
          </a:p>
          <a:p>
            <a:pPr marL="285750" indent="-285750">
              <a:buFont typeface="Arial" panose="020B0604020202020204" pitchFamily="34" charset="0"/>
              <a:buChar char="•"/>
            </a:pPr>
            <a:r>
              <a:rPr lang="en-US" dirty="0"/>
              <a:t>Arguments: a0-7</a:t>
            </a:r>
          </a:p>
          <a:p>
            <a:pPr marL="285750" indent="-285750">
              <a:buFont typeface="Arial" panose="020B0604020202020204" pitchFamily="34" charset="0"/>
              <a:buChar char="•"/>
            </a:pPr>
            <a:r>
              <a:rPr lang="en-US" dirty="0"/>
              <a:t>Return: r0</a:t>
            </a:r>
          </a:p>
          <a:p>
            <a:pPr marL="285750" indent="-285750">
              <a:buFont typeface="Arial" panose="020B0604020202020204" pitchFamily="34" charset="0"/>
              <a:buChar char="•"/>
            </a:pPr>
            <a:r>
              <a:rPr lang="en-US" dirty="0"/>
              <a:t>Temporaries: t0-6</a:t>
            </a:r>
          </a:p>
          <a:p>
            <a:pPr marL="285750" indent="-285750">
              <a:buFont typeface="Arial" panose="020B0604020202020204" pitchFamily="34" charset="0"/>
              <a:buChar char="•"/>
            </a:pPr>
            <a:r>
              <a:rPr lang="en-US" dirty="0"/>
              <a:t>Saved registers: s0-11</a:t>
            </a:r>
          </a:p>
          <a:p>
            <a:pPr marL="285750" indent="-285750">
              <a:buFont typeface="Arial" panose="020B0604020202020204" pitchFamily="34" charset="0"/>
              <a:buChar char="•"/>
            </a:pPr>
            <a:r>
              <a:rPr lang="en-US" dirty="0"/>
              <a:t>Who back up registers during calls?</a:t>
            </a:r>
          </a:p>
          <a:p>
            <a:pPr marL="733806" lvl="1" indent="-285750"/>
            <a:r>
              <a:rPr lang="en-US" dirty="0"/>
              <a:t>Caller/parent</a:t>
            </a:r>
          </a:p>
          <a:p>
            <a:pPr marL="733806" lvl="1" indent="-285750"/>
            <a:r>
              <a:rPr lang="en-US" dirty="0"/>
              <a:t>or Callee/child</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37</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pic>
        <p:nvPicPr>
          <p:cNvPr id="6" name="Picture 5" descr="A table with text on it&#10;&#10;Description automatically generated">
            <a:extLst>
              <a:ext uri="{FF2B5EF4-FFF2-40B4-BE49-F238E27FC236}">
                <a16:creationId xmlns:a16="http://schemas.microsoft.com/office/drawing/2014/main" id="{32886863-EB3E-EAAD-037E-D33F1AAE1DA3}"/>
              </a:ext>
            </a:extLst>
          </p:cNvPr>
          <p:cNvPicPr>
            <a:picLocks noChangeAspect="1"/>
          </p:cNvPicPr>
          <p:nvPr/>
        </p:nvPicPr>
        <p:blipFill>
          <a:blip r:embed="rId3"/>
          <a:stretch>
            <a:fillRect/>
          </a:stretch>
        </p:blipFill>
        <p:spPr>
          <a:xfrm>
            <a:off x="4009159" y="1002573"/>
            <a:ext cx="4981315" cy="3935187"/>
          </a:xfrm>
          <a:prstGeom prst="rect">
            <a:avLst/>
          </a:prstGeom>
        </p:spPr>
      </p:pic>
    </p:spTree>
    <p:extLst>
      <p:ext uri="{BB962C8B-B14F-4D97-AF65-F5344CB8AC3E}">
        <p14:creationId xmlns:p14="http://schemas.microsoft.com/office/powerpoint/2010/main" val="278904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269065"/>
          </a:xfrm>
        </p:spPr>
        <p:txBody>
          <a:bodyPr/>
          <a:lstStyle/>
          <a:p>
            <a:pPr marL="285750" indent="-285750">
              <a:buFont typeface="Arial" panose="020B0604020202020204" pitchFamily="34" charset="0"/>
              <a:buChar char="•"/>
            </a:pPr>
            <a:r>
              <a:rPr lang="en-US" b="1" dirty="0"/>
              <a:t>Return address (</a:t>
            </a:r>
            <a:r>
              <a:rPr lang="en-US" b="1" dirty="0" err="1"/>
              <a:t>ra</a:t>
            </a:r>
            <a:r>
              <a:rPr lang="en-US" b="1" dirty="0"/>
              <a:t>)</a:t>
            </a:r>
          </a:p>
          <a:p>
            <a:pPr marL="733806" lvl="1" indent="-285750"/>
            <a:r>
              <a:rPr lang="en-US" b="0" i="0" dirty="0">
                <a:solidFill>
                  <a:srgbClr val="374151"/>
                </a:solidFill>
                <a:effectLst/>
                <a:latin typeface="Söhne"/>
              </a:rPr>
              <a:t>Store the return address during function calls</a:t>
            </a:r>
            <a:endParaRPr lang="en-US" b="1" dirty="0"/>
          </a:p>
          <a:p>
            <a:pPr marL="733806" lvl="1" indent="-285750"/>
            <a:r>
              <a:rPr lang="en-US" dirty="0"/>
              <a:t>Hold the next PC of the caller</a:t>
            </a:r>
          </a:p>
          <a:p>
            <a:pPr marL="733806" lvl="1" indent="-285750"/>
            <a:r>
              <a:rPr lang="en-US" dirty="0"/>
              <a:t>Example: what is the value of </a:t>
            </a:r>
            <a:r>
              <a:rPr lang="en-US" i="1" dirty="0" err="1"/>
              <a:t>ra</a:t>
            </a:r>
            <a:r>
              <a:rPr lang="en-US" dirty="0"/>
              <a:t> when </a:t>
            </a:r>
            <a:r>
              <a:rPr lang="en-US" i="1" dirty="0"/>
              <a:t>bar()</a:t>
            </a:r>
            <a:r>
              <a:rPr lang="en-US" dirty="0"/>
              <a:t> is executing?</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38</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001025" y="2390273"/>
            <a:ext cx="2014891" cy="172354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0" tIns="0" rIns="0" bIns="0" rtlCol="0">
            <a:spAutoFit/>
          </a:bodyPr>
          <a:lstStyle/>
          <a:p>
            <a:pPr algn="l"/>
            <a:r>
              <a:rPr lang="en-US" sz="1400" dirty="0"/>
              <a:t>void bar() {</a:t>
            </a:r>
          </a:p>
          <a:p>
            <a:pPr algn="l"/>
            <a:r>
              <a:rPr lang="en-US" sz="1400" dirty="0"/>
              <a:t>    &lt;print(“hello”);&gt;</a:t>
            </a:r>
          </a:p>
          <a:p>
            <a:pPr algn="l"/>
            <a:r>
              <a:rPr lang="en-US" sz="1400" dirty="0"/>
              <a:t>}</a:t>
            </a:r>
          </a:p>
          <a:p>
            <a:pPr algn="l"/>
            <a:endParaRPr lang="en-US" sz="1400" dirty="0"/>
          </a:p>
          <a:p>
            <a:pPr algn="l"/>
            <a:r>
              <a:rPr lang="en-US" sz="1400" dirty="0"/>
              <a:t>void foo() {</a:t>
            </a:r>
          </a:p>
          <a:p>
            <a:pPr algn="l"/>
            <a:r>
              <a:rPr lang="en-US" sz="1400" dirty="0"/>
              <a:t>   </a:t>
            </a:r>
            <a:r>
              <a:rPr lang="en-US" sz="1400" b="1" dirty="0"/>
              <a:t>bar();  </a:t>
            </a:r>
            <a:r>
              <a:rPr lang="en-US" sz="1400" dirty="0">
                <a:solidFill>
                  <a:srgbClr val="00B050"/>
                </a:solidFill>
              </a:rPr>
              <a:t>// call bar()</a:t>
            </a:r>
          </a:p>
          <a:p>
            <a:pPr algn="l"/>
            <a:r>
              <a:rPr lang="en-US" sz="1400" dirty="0"/>
              <a:t>   &lt;print(“world\n”);&gt;</a:t>
            </a:r>
          </a:p>
          <a:p>
            <a:pPr algn="l"/>
            <a:r>
              <a:rPr lang="en-US" sz="1400" dirty="0"/>
              <a:t>}</a:t>
            </a:r>
          </a:p>
        </p:txBody>
      </p:sp>
      <p:sp>
        <p:nvSpPr>
          <p:cNvPr id="7" name="TextBox 6">
            <a:extLst>
              <a:ext uri="{FF2B5EF4-FFF2-40B4-BE49-F238E27FC236}">
                <a16:creationId xmlns:a16="http://schemas.microsoft.com/office/drawing/2014/main" id="{6FD05E32-B73D-3959-8EA2-99B58CCEED7B}"/>
              </a:ext>
            </a:extLst>
          </p:cNvPr>
          <p:cNvSpPr txBox="1"/>
          <p:nvPr/>
        </p:nvSpPr>
        <p:spPr>
          <a:xfrm>
            <a:off x="4526277" y="2390273"/>
            <a:ext cx="2014891" cy="236988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0" tIns="0" rIns="0" bIns="0" rtlCol="0">
            <a:spAutoFit/>
          </a:bodyPr>
          <a:lstStyle/>
          <a:p>
            <a:pPr algn="l"/>
            <a:r>
              <a:rPr lang="en-US" sz="1400" dirty="0"/>
              <a:t># foo</a:t>
            </a:r>
          </a:p>
          <a:p>
            <a:pPr algn="l"/>
            <a:r>
              <a:rPr lang="en-US" sz="1400" dirty="0"/>
              <a:t>0F00: ???</a:t>
            </a:r>
          </a:p>
          <a:p>
            <a:r>
              <a:rPr lang="en-US" sz="1400" dirty="0"/>
              <a:t>0F04: ???</a:t>
            </a:r>
          </a:p>
          <a:p>
            <a:r>
              <a:rPr lang="en-US" sz="1400" dirty="0"/>
              <a:t>0F08: </a:t>
            </a:r>
            <a:r>
              <a:rPr lang="en-US" sz="1400" dirty="0" err="1"/>
              <a:t>jal</a:t>
            </a:r>
            <a:r>
              <a:rPr lang="en-US" sz="1400" dirty="0"/>
              <a:t> </a:t>
            </a:r>
            <a:r>
              <a:rPr lang="en-US" sz="1400" dirty="0" err="1">
                <a:solidFill>
                  <a:srgbClr val="FF0000"/>
                </a:solidFill>
              </a:rPr>
              <a:t>ra</a:t>
            </a:r>
            <a:r>
              <a:rPr lang="en-US" sz="1400" dirty="0"/>
              <a:t>, 0xF80 </a:t>
            </a:r>
          </a:p>
          <a:p>
            <a:r>
              <a:rPr lang="en-US" sz="1400" dirty="0"/>
              <a:t>0F0C: ???</a:t>
            </a:r>
          </a:p>
          <a:p>
            <a:r>
              <a:rPr lang="en-US" sz="1400" dirty="0"/>
              <a:t>…</a:t>
            </a:r>
          </a:p>
          <a:p>
            <a:r>
              <a:rPr lang="en-US" sz="1400" dirty="0"/>
              <a:t># bar</a:t>
            </a:r>
          </a:p>
          <a:p>
            <a:r>
              <a:rPr lang="en-US" sz="1400" dirty="0"/>
              <a:t>0F80: ???</a:t>
            </a:r>
          </a:p>
          <a:p>
            <a:r>
              <a:rPr lang="en-US" sz="1400" dirty="0"/>
              <a:t>0F84: ???</a:t>
            </a:r>
          </a:p>
          <a:p>
            <a:r>
              <a:rPr lang="en-US" sz="1400" dirty="0"/>
              <a:t>0F88: ???</a:t>
            </a:r>
          </a:p>
          <a:p>
            <a:pPr algn="l"/>
            <a:r>
              <a:rPr lang="en-US" sz="1400" dirty="0"/>
              <a:t>0F8C: </a:t>
            </a:r>
            <a:r>
              <a:rPr lang="en-US" sz="1400" dirty="0" err="1"/>
              <a:t>jalr</a:t>
            </a:r>
            <a:r>
              <a:rPr lang="en-US" sz="1400" dirty="0"/>
              <a:t> x0, 0(</a:t>
            </a:r>
            <a:r>
              <a:rPr lang="en-US" sz="1400" dirty="0" err="1">
                <a:solidFill>
                  <a:srgbClr val="FF0000"/>
                </a:solidFill>
              </a:rPr>
              <a:t>ra</a:t>
            </a:r>
            <a:r>
              <a:rPr lang="en-US" sz="1400" dirty="0"/>
              <a:t>)</a:t>
            </a:r>
          </a:p>
        </p:txBody>
      </p:sp>
      <p:sp>
        <p:nvSpPr>
          <p:cNvPr id="23" name="Arrow: Curved Up 22">
            <a:extLst>
              <a:ext uri="{FF2B5EF4-FFF2-40B4-BE49-F238E27FC236}">
                <a16:creationId xmlns:a16="http://schemas.microsoft.com/office/drawing/2014/main" id="{3C7657E4-FE4F-7396-253B-08A60A9A5E88}"/>
              </a:ext>
            </a:extLst>
          </p:cNvPr>
          <p:cNvSpPr/>
          <p:nvPr/>
        </p:nvSpPr>
        <p:spPr>
          <a:xfrm rot="5081375">
            <a:off x="3573596" y="3121721"/>
            <a:ext cx="940596" cy="922634"/>
          </a:xfrm>
          <a:prstGeom prst="curvedUpArrow">
            <a:avLst>
              <a:gd name="adj1" fmla="val 18306"/>
              <a:gd name="adj2" fmla="val 50000"/>
              <a:gd name="adj3" fmla="val 28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Up 23">
            <a:extLst>
              <a:ext uri="{FF2B5EF4-FFF2-40B4-BE49-F238E27FC236}">
                <a16:creationId xmlns:a16="http://schemas.microsoft.com/office/drawing/2014/main" id="{C5660EB6-786F-F546-A8D6-33CE1FABC92A}"/>
              </a:ext>
            </a:extLst>
          </p:cNvPr>
          <p:cNvSpPr/>
          <p:nvPr/>
        </p:nvSpPr>
        <p:spPr>
          <a:xfrm rot="16200000">
            <a:off x="5716320" y="3485052"/>
            <a:ext cx="1604232" cy="922634"/>
          </a:xfrm>
          <a:prstGeom prst="curvedUpArrow">
            <a:avLst>
              <a:gd name="adj1" fmla="val 18306"/>
              <a:gd name="adj2" fmla="val 50000"/>
              <a:gd name="adj3" fmla="val 2714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18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249847"/>
          </a:xfrm>
        </p:spPr>
        <p:txBody>
          <a:bodyPr/>
          <a:lstStyle/>
          <a:p>
            <a:pPr marL="285750" indent="-285750">
              <a:buFont typeface="Arial" panose="020B0604020202020204" pitchFamily="34" charset="0"/>
              <a:buChar char="•"/>
            </a:pPr>
            <a:r>
              <a:rPr lang="en-US" b="1" dirty="0"/>
              <a:t>Stack pointer (</a:t>
            </a:r>
            <a:r>
              <a:rPr lang="en-US" b="1" dirty="0" err="1"/>
              <a:t>sp</a:t>
            </a:r>
            <a:r>
              <a:rPr lang="en-US" b="1" dirty="0"/>
              <a:t>)</a:t>
            </a:r>
          </a:p>
          <a:p>
            <a:pPr marL="733806" lvl="1" indent="-285750"/>
            <a:r>
              <a:rPr lang="en-US" dirty="0"/>
              <a:t>Used for managing function call stack.</a:t>
            </a:r>
          </a:p>
          <a:p>
            <a:pPr marL="733806" lvl="1" indent="-285750"/>
            <a:r>
              <a:rPr lang="en-US" dirty="0"/>
              <a:t>The stack holds function’s temp variables that could not fit into registers.</a:t>
            </a:r>
          </a:p>
          <a:p>
            <a:pPr marL="733806" lvl="1" indent="-285750"/>
            <a:r>
              <a:rPr lang="en-US" dirty="0"/>
              <a:t>Initialized to a starting location at boot time.</a:t>
            </a:r>
          </a:p>
          <a:p>
            <a:pPr marL="733806" lvl="1" indent="-285750"/>
            <a:r>
              <a:rPr lang="en-US" dirty="0"/>
              <a:t>CPU determines the stack base address STACK_BASE_ADDR</a:t>
            </a:r>
          </a:p>
          <a:p>
            <a:pPr marL="733806" lvl="1" indent="-285750"/>
            <a:r>
              <a:rPr lang="en-US" dirty="0"/>
              <a:t>la is a “load address” pseudo instruction</a:t>
            </a:r>
          </a:p>
          <a:p>
            <a:pPr marL="1008126" lvl="2" indent="-285750"/>
            <a:r>
              <a:rPr lang="en-US" dirty="0"/>
              <a:t>resolve to one or multiple RISC-V native instructions</a:t>
            </a:r>
          </a:p>
          <a:p>
            <a:pPr marL="1008126" lvl="2" indent="-285750"/>
            <a:r>
              <a:rPr lang="en-US" dirty="0"/>
              <a:t>depending on address value</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39</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197348" y="3282401"/>
            <a:ext cx="5004160" cy="430887"/>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400" b="0" i="0" dirty="0">
                <a:solidFill>
                  <a:schemeClr val="accent3">
                    <a:lumMod val="10000"/>
                  </a:schemeClr>
                </a:solidFill>
                <a:effectLst/>
                <a:latin typeface="Söhne Mono"/>
              </a:rPr>
              <a:t># </a:t>
            </a:r>
            <a:r>
              <a:rPr lang="en-US" sz="1400" dirty="0">
                <a:solidFill>
                  <a:schemeClr val="accent3">
                    <a:lumMod val="10000"/>
                  </a:schemeClr>
                </a:solidFill>
                <a:latin typeface="Söhne Mono"/>
              </a:rPr>
              <a:t>stack initialization</a:t>
            </a:r>
          </a:p>
          <a:p>
            <a:pPr algn="l"/>
            <a:r>
              <a:rPr lang="en-US" sz="1400" dirty="0">
                <a:solidFill>
                  <a:schemeClr val="accent3">
                    <a:lumMod val="10000"/>
                  </a:schemeClr>
                </a:solidFill>
                <a:latin typeface="Söhne Mono"/>
              </a:rPr>
              <a:t>la </a:t>
            </a:r>
            <a:r>
              <a:rPr lang="en-US" sz="1400" dirty="0" err="1">
                <a:solidFill>
                  <a:schemeClr val="accent3">
                    <a:lumMod val="10000"/>
                  </a:schemeClr>
                </a:solidFill>
                <a:latin typeface="Söhne Mono"/>
              </a:rPr>
              <a:t>gp</a:t>
            </a:r>
            <a:r>
              <a:rPr lang="en-US" sz="1400" dirty="0">
                <a:solidFill>
                  <a:schemeClr val="accent3">
                    <a:lumMod val="10000"/>
                  </a:schemeClr>
                </a:solidFill>
                <a:latin typeface="Söhne Mono"/>
              </a:rPr>
              <a:t>, STACK_BASE_ADDR</a:t>
            </a:r>
            <a:endParaRPr lang="en-US" sz="1050" dirty="0">
              <a:solidFill>
                <a:schemeClr val="accent3">
                  <a:lumMod val="10000"/>
                </a:schemeClr>
              </a:solidFill>
            </a:endParaRPr>
          </a:p>
        </p:txBody>
      </p:sp>
      <p:pic>
        <p:nvPicPr>
          <p:cNvPr id="7" name="Picture 6" descr="A diagram of a stack&#10;&#10;Description automatically generated">
            <a:extLst>
              <a:ext uri="{FF2B5EF4-FFF2-40B4-BE49-F238E27FC236}">
                <a16:creationId xmlns:a16="http://schemas.microsoft.com/office/drawing/2014/main" id="{2807F852-365B-07BF-53DF-62C6FAF76E69}"/>
              </a:ext>
            </a:extLst>
          </p:cNvPr>
          <p:cNvPicPr>
            <a:picLocks noChangeAspect="1"/>
          </p:cNvPicPr>
          <p:nvPr/>
        </p:nvPicPr>
        <p:blipFill>
          <a:blip r:embed="rId3"/>
          <a:stretch>
            <a:fillRect/>
          </a:stretch>
        </p:blipFill>
        <p:spPr>
          <a:xfrm>
            <a:off x="6368439" y="2096745"/>
            <a:ext cx="2276475" cy="2537778"/>
          </a:xfrm>
          <a:prstGeom prst="rect">
            <a:avLst/>
          </a:prstGeom>
        </p:spPr>
      </p:pic>
    </p:spTree>
    <p:extLst>
      <p:ext uri="{BB962C8B-B14F-4D97-AF65-F5344CB8AC3E}">
        <p14:creationId xmlns:p14="http://schemas.microsoft.com/office/powerpoint/2010/main" val="109643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C4BBB296-752B-331E-F1B2-7BA2EF902240}"/>
              </a:ext>
            </a:extLst>
          </p:cNvPr>
          <p:cNvPicPr>
            <a:picLocks noChangeAspect="1"/>
          </p:cNvPicPr>
          <p:nvPr/>
        </p:nvPicPr>
        <p:blipFill>
          <a:blip r:embed="rId3"/>
          <a:stretch>
            <a:fillRect/>
          </a:stretch>
        </p:blipFill>
        <p:spPr>
          <a:xfrm>
            <a:off x="1764631" y="2759507"/>
            <a:ext cx="5983705" cy="2054480"/>
          </a:xfrm>
          <a:prstGeom prst="rect">
            <a:avLst/>
          </a:prstGeom>
        </p:spPr>
      </p:pic>
      <p:sp>
        <p:nvSpPr>
          <p:cNvPr id="2" name="Text Placeholder 1"/>
          <p:cNvSpPr>
            <a:spLocks noGrp="1"/>
          </p:cNvSpPr>
          <p:nvPr>
            <p:ph type="body" sz="quarter" idx="13"/>
          </p:nvPr>
        </p:nvSpPr>
        <p:spPr>
          <a:xfrm>
            <a:off x="529044" y="1208313"/>
            <a:ext cx="8157755" cy="1551194"/>
          </a:xfrm>
        </p:spPr>
        <p:txBody>
          <a:bodyPr/>
          <a:lstStyle/>
          <a:p>
            <a:pPr marL="285750" indent="-285750">
              <a:buFont typeface="Arial" panose="020B0604020202020204" pitchFamily="34" charset="0"/>
              <a:buChar char="•"/>
            </a:pPr>
            <a:r>
              <a:rPr lang="en-US" sz="1600" b="1" dirty="0"/>
              <a:t>Formats classified based on addressing mode and operation type</a:t>
            </a:r>
          </a:p>
          <a:p>
            <a:pPr marL="733806" lvl="1" indent="-285750"/>
            <a:r>
              <a:rPr lang="en-US" sz="1200" b="1" dirty="0"/>
              <a:t>R-type: register</a:t>
            </a:r>
          </a:p>
          <a:p>
            <a:pPr marL="733806" lvl="1" indent="-285750"/>
            <a:r>
              <a:rPr lang="en-US" sz="1200" b="1" dirty="0"/>
              <a:t>I-type:  direct</a:t>
            </a:r>
          </a:p>
          <a:p>
            <a:pPr marL="733806" lvl="1" indent="-285750"/>
            <a:r>
              <a:rPr lang="en-US" sz="1200" b="1" dirty="0"/>
              <a:t>S-type: store</a:t>
            </a:r>
          </a:p>
          <a:p>
            <a:pPr marL="733806" lvl="1" indent="-285750"/>
            <a:r>
              <a:rPr lang="en-US" sz="1200" b="1" dirty="0"/>
              <a:t>B-type: branch</a:t>
            </a:r>
          </a:p>
          <a:p>
            <a:pPr marL="733806" lvl="1" indent="-285750"/>
            <a:r>
              <a:rPr lang="en-US" sz="1200" b="1" dirty="0"/>
              <a:t>U-type: immediate</a:t>
            </a:r>
          </a:p>
          <a:p>
            <a:pPr marL="733806" lvl="1" indent="-285750"/>
            <a:r>
              <a:rPr lang="en-US" sz="1200" b="1" dirty="0"/>
              <a:t>J-type: jump</a:t>
            </a:r>
          </a:p>
        </p:txBody>
      </p:sp>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Base Instruction Formats</a:t>
            </a:r>
          </a:p>
        </p:txBody>
      </p:sp>
    </p:spTree>
    <p:extLst>
      <p:ext uri="{BB962C8B-B14F-4D97-AF65-F5344CB8AC3E}">
        <p14:creationId xmlns:p14="http://schemas.microsoft.com/office/powerpoint/2010/main" val="2231081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778675"/>
          </a:xfrm>
        </p:spPr>
        <p:txBody>
          <a:bodyPr/>
          <a:lstStyle/>
          <a:p>
            <a:pPr marL="285750" indent="-285750">
              <a:buFont typeface="Arial" panose="020B0604020202020204" pitchFamily="34" charset="0"/>
              <a:buChar char="•"/>
            </a:pPr>
            <a:r>
              <a:rPr lang="en-US" b="1" dirty="0"/>
              <a:t>Stack pointer (</a:t>
            </a:r>
            <a:r>
              <a:rPr lang="en-US" b="1" dirty="0" err="1"/>
              <a:t>sp</a:t>
            </a:r>
            <a:r>
              <a:rPr lang="en-US" b="1" dirty="0"/>
              <a:t>)</a:t>
            </a:r>
          </a:p>
          <a:p>
            <a:pPr marL="733806" lvl="1" indent="-285750"/>
            <a:r>
              <a:rPr lang="en-US" dirty="0"/>
              <a:t>Example: A program uses 16 bytes of stack storage.</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40</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803129" y="1777882"/>
            <a:ext cx="5332317" cy="2908489"/>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050" dirty="0">
                <a:solidFill>
                  <a:schemeClr val="accent3">
                    <a:lumMod val="10000"/>
                  </a:schemeClr>
                </a:solidFill>
              </a:rPr>
              <a:t># Assume that x5 and x6 contain values that we want to preserve</a:t>
            </a:r>
          </a:p>
          <a:p>
            <a:pPr algn="l"/>
            <a:r>
              <a:rPr lang="en-US" sz="1050" dirty="0">
                <a:solidFill>
                  <a:schemeClr val="accent3">
                    <a:lumMod val="10000"/>
                  </a:schemeClr>
                </a:solidFill>
              </a:rPr>
              <a:t># First, we'll adjust the stack pointer to allocate 8 bytes of space</a:t>
            </a:r>
          </a:p>
          <a:p>
            <a:pPr algn="l"/>
            <a:r>
              <a:rPr lang="en-US" sz="1050" dirty="0" err="1">
                <a:solidFill>
                  <a:schemeClr val="accent3">
                    <a:lumMod val="10000"/>
                  </a:schemeClr>
                </a:solidFill>
              </a:rPr>
              <a:t>addi</a:t>
            </a:r>
            <a:r>
              <a:rPr lang="en-US" sz="1050" dirty="0">
                <a:solidFill>
                  <a:schemeClr val="accent3">
                    <a:lumMod val="10000"/>
                  </a:schemeClr>
                </a:solidFill>
              </a:rPr>
              <a:t> </a:t>
            </a:r>
            <a:r>
              <a:rPr lang="en-US" sz="1050" dirty="0" err="1">
                <a:solidFill>
                  <a:schemeClr val="accent3">
                    <a:lumMod val="10000"/>
                  </a:schemeClr>
                </a:solidFill>
              </a:rPr>
              <a:t>sp</a:t>
            </a:r>
            <a:r>
              <a:rPr lang="en-US" sz="1050" dirty="0">
                <a:solidFill>
                  <a:schemeClr val="accent3">
                    <a:lumMod val="10000"/>
                  </a:schemeClr>
                </a:solidFill>
              </a:rPr>
              <a:t>, </a:t>
            </a:r>
            <a:r>
              <a:rPr lang="en-US" sz="1050" dirty="0" err="1">
                <a:solidFill>
                  <a:schemeClr val="accent3">
                    <a:lumMod val="10000"/>
                  </a:schemeClr>
                </a:solidFill>
              </a:rPr>
              <a:t>sp</a:t>
            </a:r>
            <a:r>
              <a:rPr lang="en-US" sz="1050" dirty="0">
                <a:solidFill>
                  <a:schemeClr val="accent3">
                    <a:lumMod val="10000"/>
                  </a:schemeClr>
                </a:solidFill>
              </a:rPr>
              <a:t>, -8   # Decrement the stack pointer by 8 bytes</a:t>
            </a:r>
          </a:p>
          <a:p>
            <a:pPr algn="l"/>
            <a:endParaRPr lang="en-US" sz="1050" dirty="0">
              <a:solidFill>
                <a:schemeClr val="accent3">
                  <a:lumMod val="10000"/>
                </a:schemeClr>
              </a:solidFill>
            </a:endParaRPr>
          </a:p>
          <a:p>
            <a:pPr algn="l"/>
            <a:r>
              <a:rPr lang="en-US" sz="1050" dirty="0">
                <a:solidFill>
                  <a:schemeClr val="accent3">
                    <a:lumMod val="10000"/>
                  </a:schemeClr>
                </a:solidFill>
              </a:rPr>
              <a:t># Now we'll store x5 and x6 onto the stack at the allocated space</a:t>
            </a:r>
          </a:p>
          <a:p>
            <a:pPr algn="l"/>
            <a:r>
              <a:rPr lang="en-US" sz="1050" dirty="0" err="1">
                <a:solidFill>
                  <a:schemeClr val="accent3">
                    <a:lumMod val="10000"/>
                  </a:schemeClr>
                </a:solidFill>
              </a:rPr>
              <a:t>sw</a:t>
            </a:r>
            <a:r>
              <a:rPr lang="en-US" sz="1050" dirty="0">
                <a:solidFill>
                  <a:schemeClr val="accent3">
                    <a:lumMod val="10000"/>
                  </a:schemeClr>
                </a:solidFill>
              </a:rPr>
              <a:t> x5, 0(</a:t>
            </a:r>
            <a:r>
              <a:rPr lang="en-US" sz="1050" dirty="0" err="1">
                <a:solidFill>
                  <a:schemeClr val="accent3">
                    <a:lumMod val="10000"/>
                  </a:schemeClr>
                </a:solidFill>
              </a:rPr>
              <a:t>sp</a:t>
            </a:r>
            <a:r>
              <a:rPr lang="en-US" sz="1050" dirty="0">
                <a:solidFill>
                  <a:schemeClr val="accent3">
                    <a:lumMod val="10000"/>
                  </a:schemeClr>
                </a:solidFill>
              </a:rPr>
              <a:t>)      # Store x5 at the beginning of the allocated space</a:t>
            </a:r>
          </a:p>
          <a:p>
            <a:pPr algn="l"/>
            <a:r>
              <a:rPr lang="en-US" sz="1050" dirty="0" err="1">
                <a:solidFill>
                  <a:schemeClr val="accent3">
                    <a:lumMod val="10000"/>
                  </a:schemeClr>
                </a:solidFill>
              </a:rPr>
              <a:t>sw</a:t>
            </a:r>
            <a:r>
              <a:rPr lang="en-US" sz="1050" dirty="0">
                <a:solidFill>
                  <a:schemeClr val="accent3">
                    <a:lumMod val="10000"/>
                  </a:schemeClr>
                </a:solidFill>
              </a:rPr>
              <a:t> x6, 4(</a:t>
            </a:r>
            <a:r>
              <a:rPr lang="en-US" sz="1050" dirty="0" err="1">
                <a:solidFill>
                  <a:schemeClr val="accent3">
                    <a:lumMod val="10000"/>
                  </a:schemeClr>
                </a:solidFill>
              </a:rPr>
              <a:t>sp</a:t>
            </a:r>
            <a:r>
              <a:rPr lang="en-US" sz="1050" dirty="0">
                <a:solidFill>
                  <a:schemeClr val="accent3">
                    <a:lumMod val="10000"/>
                  </a:schemeClr>
                </a:solidFill>
              </a:rPr>
              <a:t>)      # Store x6 right after x5</a:t>
            </a:r>
          </a:p>
          <a:p>
            <a:pPr algn="l"/>
            <a:endParaRPr lang="en-US" sz="1050" dirty="0">
              <a:solidFill>
                <a:schemeClr val="accent3">
                  <a:lumMod val="10000"/>
                </a:schemeClr>
              </a:solidFill>
            </a:endParaRPr>
          </a:p>
          <a:p>
            <a:pPr algn="l"/>
            <a:r>
              <a:rPr lang="en-US" sz="1050" dirty="0">
                <a:solidFill>
                  <a:schemeClr val="accent3">
                    <a:lumMod val="10000"/>
                  </a:schemeClr>
                </a:solidFill>
              </a:rPr>
              <a:t># ... the code can now use x5 and x6 for other operations…</a:t>
            </a:r>
          </a:p>
          <a:p>
            <a:pPr algn="l"/>
            <a:r>
              <a:rPr lang="en-US" sz="1050" dirty="0">
                <a:solidFill>
                  <a:schemeClr val="accent3">
                    <a:lumMod val="10000"/>
                  </a:schemeClr>
                </a:solidFill>
              </a:rPr>
              <a:t>add x5, x0, x1</a:t>
            </a:r>
          </a:p>
          <a:p>
            <a:r>
              <a:rPr lang="en-US" sz="1050" dirty="0">
                <a:solidFill>
                  <a:schemeClr val="accent3">
                    <a:lumMod val="10000"/>
                  </a:schemeClr>
                </a:solidFill>
              </a:rPr>
              <a:t>add x6, x0, x1</a:t>
            </a:r>
          </a:p>
          <a:p>
            <a:pPr algn="l"/>
            <a:endParaRPr lang="en-US" sz="1050" dirty="0">
              <a:solidFill>
                <a:schemeClr val="accent3">
                  <a:lumMod val="10000"/>
                </a:schemeClr>
              </a:solidFill>
            </a:endParaRPr>
          </a:p>
          <a:p>
            <a:pPr algn="l"/>
            <a:r>
              <a:rPr lang="en-US" sz="1050" dirty="0">
                <a:solidFill>
                  <a:schemeClr val="accent3">
                    <a:lumMod val="10000"/>
                  </a:schemeClr>
                </a:solidFill>
              </a:rPr>
              <a:t># To restore the values of x5 and x6, we'll load them back from the stack</a:t>
            </a:r>
          </a:p>
          <a:p>
            <a:pPr algn="l"/>
            <a:r>
              <a:rPr lang="en-US" sz="1050" dirty="0" err="1">
                <a:solidFill>
                  <a:schemeClr val="accent3">
                    <a:lumMod val="10000"/>
                  </a:schemeClr>
                </a:solidFill>
              </a:rPr>
              <a:t>lw</a:t>
            </a:r>
            <a:r>
              <a:rPr lang="en-US" sz="1050" dirty="0">
                <a:solidFill>
                  <a:schemeClr val="accent3">
                    <a:lumMod val="10000"/>
                  </a:schemeClr>
                </a:solidFill>
              </a:rPr>
              <a:t> x5, 0(</a:t>
            </a:r>
            <a:r>
              <a:rPr lang="en-US" sz="1050" dirty="0" err="1">
                <a:solidFill>
                  <a:schemeClr val="accent3">
                    <a:lumMod val="10000"/>
                  </a:schemeClr>
                </a:solidFill>
              </a:rPr>
              <a:t>sp</a:t>
            </a:r>
            <a:r>
              <a:rPr lang="en-US" sz="1050" dirty="0">
                <a:solidFill>
                  <a:schemeClr val="accent3">
                    <a:lumMod val="10000"/>
                  </a:schemeClr>
                </a:solidFill>
              </a:rPr>
              <a:t>)      # Load x5 from the stack</a:t>
            </a:r>
          </a:p>
          <a:p>
            <a:pPr algn="l"/>
            <a:r>
              <a:rPr lang="en-US" sz="1050" dirty="0" err="1">
                <a:solidFill>
                  <a:schemeClr val="accent3">
                    <a:lumMod val="10000"/>
                  </a:schemeClr>
                </a:solidFill>
              </a:rPr>
              <a:t>lw</a:t>
            </a:r>
            <a:r>
              <a:rPr lang="en-US" sz="1050" dirty="0">
                <a:solidFill>
                  <a:schemeClr val="accent3">
                    <a:lumMod val="10000"/>
                  </a:schemeClr>
                </a:solidFill>
              </a:rPr>
              <a:t> x6, 4(</a:t>
            </a:r>
            <a:r>
              <a:rPr lang="en-US" sz="1050" dirty="0" err="1">
                <a:solidFill>
                  <a:schemeClr val="accent3">
                    <a:lumMod val="10000"/>
                  </a:schemeClr>
                </a:solidFill>
              </a:rPr>
              <a:t>sp</a:t>
            </a:r>
            <a:r>
              <a:rPr lang="en-US" sz="1050" dirty="0">
                <a:solidFill>
                  <a:schemeClr val="accent3">
                    <a:lumMod val="10000"/>
                  </a:schemeClr>
                </a:solidFill>
              </a:rPr>
              <a:t>)      # Load x6 from the stack</a:t>
            </a:r>
          </a:p>
          <a:p>
            <a:pPr algn="l"/>
            <a:endParaRPr lang="en-US" sz="1050" dirty="0">
              <a:solidFill>
                <a:schemeClr val="accent3">
                  <a:lumMod val="10000"/>
                </a:schemeClr>
              </a:solidFill>
            </a:endParaRPr>
          </a:p>
          <a:p>
            <a:pPr algn="l"/>
            <a:r>
              <a:rPr lang="en-US" sz="1050" dirty="0">
                <a:solidFill>
                  <a:schemeClr val="accent3">
                    <a:lumMod val="10000"/>
                  </a:schemeClr>
                </a:solidFill>
              </a:rPr>
              <a:t># Finally, we'll adjust the stack pointer back to free the 8 bytes</a:t>
            </a:r>
          </a:p>
          <a:p>
            <a:pPr algn="l"/>
            <a:r>
              <a:rPr lang="en-US" sz="1050" dirty="0" err="1">
                <a:solidFill>
                  <a:schemeClr val="accent3">
                    <a:lumMod val="10000"/>
                  </a:schemeClr>
                </a:solidFill>
              </a:rPr>
              <a:t>addi</a:t>
            </a:r>
            <a:r>
              <a:rPr lang="en-US" sz="1050" dirty="0">
                <a:solidFill>
                  <a:schemeClr val="accent3">
                    <a:lumMod val="10000"/>
                  </a:schemeClr>
                </a:solidFill>
              </a:rPr>
              <a:t> </a:t>
            </a:r>
            <a:r>
              <a:rPr lang="en-US" sz="1050" dirty="0" err="1">
                <a:solidFill>
                  <a:schemeClr val="accent3">
                    <a:lumMod val="10000"/>
                  </a:schemeClr>
                </a:solidFill>
              </a:rPr>
              <a:t>sp</a:t>
            </a:r>
            <a:r>
              <a:rPr lang="en-US" sz="1050" dirty="0">
                <a:solidFill>
                  <a:schemeClr val="accent3">
                    <a:lumMod val="10000"/>
                  </a:schemeClr>
                </a:solidFill>
              </a:rPr>
              <a:t>, </a:t>
            </a:r>
            <a:r>
              <a:rPr lang="en-US" sz="1050" dirty="0" err="1">
                <a:solidFill>
                  <a:schemeClr val="accent3">
                    <a:lumMod val="10000"/>
                  </a:schemeClr>
                </a:solidFill>
              </a:rPr>
              <a:t>sp</a:t>
            </a:r>
            <a:r>
              <a:rPr lang="en-US" sz="1050" dirty="0">
                <a:solidFill>
                  <a:schemeClr val="accent3">
                    <a:lumMod val="10000"/>
                  </a:schemeClr>
                </a:solidFill>
              </a:rPr>
              <a:t>, 8    # Increment the stack pointer by 8 bytes to restore its original value</a:t>
            </a:r>
          </a:p>
        </p:txBody>
      </p:sp>
    </p:spTree>
    <p:extLst>
      <p:ext uri="{BB962C8B-B14F-4D97-AF65-F5344CB8AC3E}">
        <p14:creationId xmlns:p14="http://schemas.microsoft.com/office/powerpoint/2010/main" val="2502093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740237"/>
          </a:xfrm>
        </p:spPr>
        <p:txBody>
          <a:bodyPr/>
          <a:lstStyle/>
          <a:p>
            <a:pPr marL="285750" indent="-285750">
              <a:buFont typeface="Arial" panose="020B0604020202020204" pitchFamily="34" charset="0"/>
              <a:buChar char="•"/>
            </a:pPr>
            <a:r>
              <a:rPr lang="en-US" b="1" dirty="0"/>
              <a:t>Global pointer (</a:t>
            </a:r>
            <a:r>
              <a:rPr lang="en-US" b="1" dirty="0" err="1"/>
              <a:t>gp</a:t>
            </a:r>
            <a:r>
              <a:rPr lang="en-US" b="1" dirty="0"/>
              <a:t>)</a:t>
            </a:r>
          </a:p>
          <a:p>
            <a:pPr marL="733806" lvl="1" indent="-285750"/>
            <a:r>
              <a:rPr lang="en-US" b="0" i="0" dirty="0">
                <a:solidFill>
                  <a:srgbClr val="374151"/>
                </a:solidFill>
                <a:effectLst/>
                <a:latin typeface="Söhne"/>
              </a:rPr>
              <a:t>Points to the middle of a global data segment</a:t>
            </a:r>
          </a:p>
          <a:p>
            <a:pPr marL="733806" lvl="1" indent="-285750"/>
            <a:r>
              <a:rPr lang="en-US" dirty="0">
                <a:solidFill>
                  <a:srgbClr val="374151"/>
                </a:solidFill>
                <a:latin typeface="Söhne"/>
              </a:rPr>
              <a:t>Why the middle? </a:t>
            </a:r>
          </a:p>
          <a:p>
            <a:pPr marL="1008126" lvl="2" indent="-285750"/>
            <a:r>
              <a:rPr lang="en-US" dirty="0">
                <a:solidFill>
                  <a:srgbClr val="374151"/>
                </a:solidFill>
                <a:latin typeface="Söhne"/>
              </a:rPr>
              <a:t>Reduces instruction’s immediate value when a</a:t>
            </a:r>
            <a:r>
              <a:rPr lang="en-US" b="0" i="0" dirty="0">
                <a:solidFill>
                  <a:srgbClr val="374151"/>
                </a:solidFill>
                <a:effectLst/>
                <a:latin typeface="Söhne"/>
              </a:rPr>
              <a:t>ccessing to global variables</a:t>
            </a:r>
          </a:p>
          <a:p>
            <a:pPr marL="733806" lvl="1" indent="-285750"/>
            <a:r>
              <a:rPr lang="en-US" dirty="0"/>
              <a:t>Initialized to a starting location at boot time.</a:t>
            </a:r>
          </a:p>
          <a:p>
            <a:pPr marL="733806" lvl="1" indent="-285750"/>
            <a:r>
              <a:rPr lang="en-US" dirty="0"/>
              <a:t>Linker exports macro </a:t>
            </a:r>
            <a:r>
              <a:rPr lang="en-US" dirty="0">
                <a:solidFill>
                  <a:schemeClr val="accent3">
                    <a:lumMod val="10000"/>
                  </a:schemeClr>
                </a:solidFill>
                <a:latin typeface="Söhne Mono"/>
              </a:rPr>
              <a:t>__</a:t>
            </a:r>
            <a:r>
              <a:rPr lang="en-US" dirty="0" err="1">
                <a:solidFill>
                  <a:schemeClr val="accent3">
                    <a:lumMod val="10000"/>
                  </a:schemeClr>
                </a:solidFill>
                <a:latin typeface="Söhne Mono"/>
              </a:rPr>
              <a:t>global_pointer</a:t>
            </a:r>
            <a:r>
              <a:rPr lang="en-US" dirty="0">
                <a:solidFill>
                  <a:schemeClr val="accent3">
                    <a:lumMod val="10000"/>
                  </a:schemeClr>
                </a:solidFill>
                <a:latin typeface="Söhne Mono"/>
              </a:rPr>
              <a:t> </a:t>
            </a:r>
            <a:r>
              <a:rPr lang="en-US" dirty="0"/>
              <a:t>for a given program.</a:t>
            </a:r>
          </a:p>
          <a:p>
            <a:pPr marL="733806" lvl="1" indent="-285750"/>
            <a:r>
              <a:rPr lang="en-US" dirty="0"/>
              <a:t>la is a “load address” pseudo instruction</a:t>
            </a:r>
          </a:p>
          <a:p>
            <a:pPr marL="1008126" lvl="2" indent="-285750"/>
            <a:r>
              <a:rPr lang="en-US" dirty="0"/>
              <a:t>resolve to one or multiple RISC-V native instructions</a:t>
            </a:r>
          </a:p>
          <a:p>
            <a:pPr marL="1008126" lvl="2" indent="-285750"/>
            <a:r>
              <a:rPr lang="en-US" dirty="0"/>
              <a:t>depending on address value</a:t>
            </a:r>
          </a:p>
          <a:p>
            <a:pPr marL="733806" lvl="1" indent="-285750"/>
            <a:endParaRPr lang="en-US"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41</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6" name="TextBox 5">
            <a:extLst>
              <a:ext uri="{FF2B5EF4-FFF2-40B4-BE49-F238E27FC236}">
                <a16:creationId xmlns:a16="http://schemas.microsoft.com/office/drawing/2014/main" id="{AA878AD8-C234-712D-3D39-E944CEF13B1D}"/>
              </a:ext>
            </a:extLst>
          </p:cNvPr>
          <p:cNvSpPr txBox="1"/>
          <p:nvPr/>
        </p:nvSpPr>
        <p:spPr>
          <a:xfrm>
            <a:off x="1392732" y="3733106"/>
            <a:ext cx="6883670" cy="430887"/>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400" b="0" i="0" dirty="0">
                <a:solidFill>
                  <a:schemeClr val="accent3">
                    <a:lumMod val="10000"/>
                  </a:schemeClr>
                </a:solidFill>
                <a:effectLst/>
                <a:latin typeface="Söhne Mono"/>
              </a:rPr>
              <a:t># </a:t>
            </a:r>
            <a:r>
              <a:rPr lang="en-US" sz="1400" dirty="0">
                <a:solidFill>
                  <a:schemeClr val="accent3">
                    <a:lumMod val="10000"/>
                  </a:schemeClr>
                </a:solidFill>
                <a:latin typeface="Söhne Mono"/>
              </a:rPr>
              <a:t>stack initialization</a:t>
            </a:r>
          </a:p>
          <a:p>
            <a:pPr algn="l"/>
            <a:r>
              <a:rPr lang="en-US" sz="1400" dirty="0">
                <a:solidFill>
                  <a:schemeClr val="accent3">
                    <a:lumMod val="10000"/>
                  </a:schemeClr>
                </a:solidFill>
                <a:latin typeface="Söhne Mono"/>
              </a:rPr>
              <a:t>la </a:t>
            </a:r>
            <a:r>
              <a:rPr lang="en-US" sz="1400" dirty="0" err="1">
                <a:solidFill>
                  <a:schemeClr val="accent3">
                    <a:lumMod val="10000"/>
                  </a:schemeClr>
                </a:solidFill>
                <a:latin typeface="Söhne Mono"/>
              </a:rPr>
              <a:t>gp</a:t>
            </a:r>
            <a:r>
              <a:rPr lang="en-US" sz="1400" dirty="0">
                <a:solidFill>
                  <a:schemeClr val="accent3">
                    <a:lumMod val="10000"/>
                  </a:schemeClr>
                </a:solidFill>
                <a:latin typeface="Söhne Mono"/>
              </a:rPr>
              <a:t>, __</a:t>
            </a:r>
            <a:r>
              <a:rPr lang="en-US" sz="1400" dirty="0" err="1">
                <a:solidFill>
                  <a:schemeClr val="accent3">
                    <a:lumMod val="10000"/>
                  </a:schemeClr>
                </a:solidFill>
                <a:latin typeface="Söhne Mono"/>
              </a:rPr>
              <a:t>global_pointer</a:t>
            </a:r>
            <a:endParaRPr lang="en-US" sz="1050" dirty="0">
              <a:solidFill>
                <a:schemeClr val="accent3">
                  <a:lumMod val="10000"/>
                </a:schemeClr>
              </a:solidFill>
            </a:endParaRPr>
          </a:p>
        </p:txBody>
      </p:sp>
    </p:spTree>
    <p:extLst>
      <p:ext uri="{BB962C8B-B14F-4D97-AF65-F5344CB8AC3E}">
        <p14:creationId xmlns:p14="http://schemas.microsoft.com/office/powerpoint/2010/main" val="5695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778675"/>
          </a:xfrm>
        </p:spPr>
        <p:txBody>
          <a:bodyPr/>
          <a:lstStyle/>
          <a:p>
            <a:pPr marL="285750" indent="-285750">
              <a:buFont typeface="Arial" panose="020B0604020202020204" pitchFamily="34" charset="0"/>
              <a:buChar char="•"/>
            </a:pPr>
            <a:r>
              <a:rPr lang="en-US" b="1" dirty="0"/>
              <a:t>Global pointer (</a:t>
            </a:r>
            <a:r>
              <a:rPr lang="en-US" b="1" dirty="0" err="1"/>
              <a:t>gp</a:t>
            </a:r>
            <a:r>
              <a:rPr lang="en-US" b="1" dirty="0"/>
              <a:t>)</a:t>
            </a:r>
          </a:p>
          <a:p>
            <a:pPr marL="733806" lvl="1" indent="-285750"/>
            <a:r>
              <a:rPr lang="en-US" b="0" i="0" dirty="0">
                <a:solidFill>
                  <a:srgbClr val="374151"/>
                </a:solidFill>
                <a:effectLst/>
                <a:latin typeface="Söhne"/>
              </a:rPr>
              <a:t>Example</a:t>
            </a:r>
            <a:endParaRPr lang="en-US"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42</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166086" y="2691551"/>
            <a:ext cx="6883670" cy="129266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400" b="0" i="0" dirty="0">
                <a:solidFill>
                  <a:schemeClr val="accent3">
                    <a:lumMod val="10000"/>
                  </a:schemeClr>
                </a:solidFill>
                <a:effectLst/>
                <a:latin typeface="Söhne Mono"/>
              </a:rPr>
              <a:t>.data </a:t>
            </a:r>
          </a:p>
          <a:p>
            <a:pPr algn="l"/>
            <a:r>
              <a:rPr lang="en-US" sz="1400" b="0" i="0" dirty="0">
                <a:solidFill>
                  <a:schemeClr val="accent3">
                    <a:lumMod val="10000"/>
                  </a:schemeClr>
                </a:solidFill>
                <a:effectLst/>
                <a:latin typeface="Söhne Mono"/>
              </a:rPr>
              <a:t>array: .word 0, 1, 2, 3, 4 </a:t>
            </a:r>
          </a:p>
          <a:p>
            <a:pPr algn="l"/>
            <a:endParaRPr lang="en-US" sz="1400" dirty="0">
              <a:solidFill>
                <a:schemeClr val="accent3">
                  <a:lumMod val="10000"/>
                </a:schemeClr>
              </a:solidFill>
              <a:latin typeface="Söhne Mono"/>
            </a:endParaRPr>
          </a:p>
          <a:p>
            <a:pPr algn="l"/>
            <a:r>
              <a:rPr lang="en-US" sz="1400" b="0" i="0" dirty="0">
                <a:solidFill>
                  <a:schemeClr val="accent3">
                    <a:lumMod val="10000"/>
                  </a:schemeClr>
                </a:solidFill>
                <a:effectLst/>
                <a:latin typeface="Söhne Mono"/>
              </a:rPr>
              <a:t>.text </a:t>
            </a:r>
            <a:br>
              <a:rPr lang="en-US" sz="1400" b="0" i="0" dirty="0">
                <a:solidFill>
                  <a:schemeClr val="accent3">
                    <a:lumMod val="10000"/>
                  </a:schemeClr>
                </a:solidFill>
                <a:effectLst/>
                <a:latin typeface="Söhne Mono"/>
              </a:rPr>
            </a:br>
            <a:r>
              <a:rPr lang="en-US" sz="1400" b="0" i="0" dirty="0">
                <a:solidFill>
                  <a:schemeClr val="accent3">
                    <a:lumMod val="10000"/>
                  </a:schemeClr>
                </a:solidFill>
                <a:effectLst/>
                <a:latin typeface="Söhne Mono"/>
              </a:rPr>
              <a:t># Assuming </a:t>
            </a:r>
            <a:r>
              <a:rPr lang="en-US" sz="1400" b="0" i="0" dirty="0" err="1">
                <a:solidFill>
                  <a:schemeClr val="accent3">
                    <a:lumMod val="10000"/>
                  </a:schemeClr>
                </a:solidFill>
                <a:effectLst/>
                <a:latin typeface="Söhne Mono"/>
              </a:rPr>
              <a:t>gp</a:t>
            </a:r>
            <a:r>
              <a:rPr lang="en-US" sz="1400" b="0" i="0" dirty="0">
                <a:solidFill>
                  <a:schemeClr val="accent3">
                    <a:lumMod val="10000"/>
                  </a:schemeClr>
                </a:solidFill>
                <a:effectLst/>
                <a:latin typeface="Söhne Mono"/>
              </a:rPr>
              <a:t> points to `array` </a:t>
            </a:r>
          </a:p>
          <a:p>
            <a:pPr algn="l"/>
            <a:r>
              <a:rPr lang="en-US" sz="1400" b="0" i="0" dirty="0" err="1">
                <a:solidFill>
                  <a:schemeClr val="accent3">
                    <a:lumMod val="10000"/>
                  </a:schemeClr>
                </a:solidFill>
                <a:effectLst/>
                <a:latin typeface="Söhne Mono"/>
              </a:rPr>
              <a:t>lw</a:t>
            </a:r>
            <a:r>
              <a:rPr lang="en-US" sz="1400" b="0" i="0" dirty="0">
                <a:solidFill>
                  <a:schemeClr val="accent3">
                    <a:lumMod val="10000"/>
                  </a:schemeClr>
                </a:solidFill>
                <a:effectLst/>
                <a:latin typeface="Söhne Mono"/>
              </a:rPr>
              <a:t> t0, 0(</a:t>
            </a:r>
            <a:r>
              <a:rPr lang="en-US" sz="1400" b="0" i="0" dirty="0" err="1">
                <a:solidFill>
                  <a:schemeClr val="accent3">
                    <a:lumMod val="10000"/>
                  </a:schemeClr>
                </a:solidFill>
                <a:effectLst/>
                <a:latin typeface="Söhne Mono"/>
              </a:rPr>
              <a:t>gp</a:t>
            </a:r>
            <a:r>
              <a:rPr lang="en-US" sz="1400" b="0" i="0" dirty="0">
                <a:solidFill>
                  <a:schemeClr val="accent3">
                    <a:lumMod val="10000"/>
                  </a:schemeClr>
                </a:solidFill>
                <a:effectLst/>
                <a:latin typeface="Söhne Mono"/>
              </a:rPr>
              <a:t>) # Loads the first element of `array` into t0</a:t>
            </a:r>
            <a:endParaRPr lang="en-US" sz="900" dirty="0">
              <a:solidFill>
                <a:schemeClr val="accent3">
                  <a:lumMod val="10000"/>
                </a:schemeClr>
              </a:solidFill>
            </a:endParaRPr>
          </a:p>
        </p:txBody>
      </p:sp>
    </p:spTree>
    <p:extLst>
      <p:ext uri="{BB962C8B-B14F-4D97-AF65-F5344CB8AC3E}">
        <p14:creationId xmlns:p14="http://schemas.microsoft.com/office/powerpoint/2010/main" val="2226994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269065"/>
          </a:xfrm>
        </p:spPr>
        <p:txBody>
          <a:bodyPr/>
          <a:lstStyle/>
          <a:p>
            <a:pPr marL="285750" indent="-285750">
              <a:buFont typeface="Arial" panose="020B0604020202020204" pitchFamily="34" charset="0"/>
              <a:buChar char="•"/>
            </a:pPr>
            <a:r>
              <a:rPr lang="en-US" b="1" dirty="0"/>
              <a:t>Thread pointer (</a:t>
            </a:r>
            <a:r>
              <a:rPr lang="en-US" b="1" dirty="0" err="1"/>
              <a:t>tp</a:t>
            </a:r>
            <a:r>
              <a:rPr lang="en-US" b="1" dirty="0"/>
              <a:t>)</a:t>
            </a:r>
          </a:p>
          <a:p>
            <a:pPr marL="733806" lvl="1" indent="-285750"/>
            <a:r>
              <a:rPr lang="en-US" b="0" i="0" dirty="0">
                <a:solidFill>
                  <a:srgbClr val="374151"/>
                </a:solidFill>
                <a:effectLst/>
                <a:latin typeface="Söhne"/>
              </a:rPr>
              <a:t>used to efficiently access thread-local storage (TLS)</a:t>
            </a:r>
          </a:p>
          <a:p>
            <a:pPr marL="733806" lvl="1" indent="-285750"/>
            <a:r>
              <a:rPr lang="en-US" dirty="0">
                <a:solidFill>
                  <a:srgbClr val="374151"/>
                </a:solidFill>
                <a:latin typeface="Söhne"/>
              </a:rPr>
              <a:t>TLS holds </a:t>
            </a:r>
            <a:r>
              <a:rPr lang="en-US" b="0" i="0" dirty="0">
                <a:solidFill>
                  <a:srgbClr val="374151"/>
                </a:solidFill>
                <a:effectLst/>
                <a:latin typeface="Söhne"/>
              </a:rPr>
              <a:t>data unique to each thread in a multi-threading environment</a:t>
            </a:r>
          </a:p>
          <a:p>
            <a:pPr marL="733806" lvl="1" indent="-285750"/>
            <a:r>
              <a:rPr lang="en-US" dirty="0"/>
              <a:t>Initialized to a starting location at boot time for each thread</a:t>
            </a:r>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43</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166086" y="2464905"/>
            <a:ext cx="6883670" cy="64633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400" b="0" i="0" dirty="0">
                <a:solidFill>
                  <a:schemeClr val="accent3">
                    <a:lumMod val="10000"/>
                  </a:schemeClr>
                </a:solidFill>
                <a:effectLst/>
                <a:latin typeface="Söhne Mono"/>
              </a:rPr>
              <a:t># Assuming the thread-specific variable is at offset 0x10 from the thread pointer </a:t>
            </a:r>
          </a:p>
          <a:p>
            <a:pPr algn="l"/>
            <a:endParaRPr lang="en-US" sz="1400" b="0" i="0" dirty="0">
              <a:solidFill>
                <a:schemeClr val="accent3">
                  <a:lumMod val="10000"/>
                </a:schemeClr>
              </a:solidFill>
              <a:effectLst/>
              <a:latin typeface="Söhne Mono"/>
            </a:endParaRPr>
          </a:p>
          <a:p>
            <a:pPr algn="l"/>
            <a:r>
              <a:rPr lang="en-US" sz="1400" b="0" i="0" dirty="0" err="1">
                <a:solidFill>
                  <a:schemeClr val="accent3">
                    <a:lumMod val="10000"/>
                  </a:schemeClr>
                </a:solidFill>
                <a:effectLst/>
                <a:latin typeface="Söhne Mono"/>
              </a:rPr>
              <a:t>lw</a:t>
            </a:r>
            <a:r>
              <a:rPr lang="en-US" sz="1400" b="0" i="0" dirty="0">
                <a:solidFill>
                  <a:schemeClr val="accent3">
                    <a:lumMod val="10000"/>
                  </a:schemeClr>
                </a:solidFill>
                <a:effectLst/>
                <a:latin typeface="Söhne Mono"/>
              </a:rPr>
              <a:t> t0, 16(</a:t>
            </a:r>
            <a:r>
              <a:rPr lang="en-US" sz="1400" b="0" i="0" dirty="0" err="1">
                <a:solidFill>
                  <a:schemeClr val="accent3">
                    <a:lumMod val="10000"/>
                  </a:schemeClr>
                </a:solidFill>
                <a:effectLst/>
                <a:latin typeface="Söhne Mono"/>
              </a:rPr>
              <a:t>tp</a:t>
            </a:r>
            <a:r>
              <a:rPr lang="en-US" sz="1400" b="0" i="0" dirty="0">
                <a:solidFill>
                  <a:schemeClr val="accent3">
                    <a:lumMod val="10000"/>
                  </a:schemeClr>
                </a:solidFill>
                <a:effectLst/>
                <a:latin typeface="Söhne Mono"/>
              </a:rPr>
              <a:t>) # Load the thread-specific variable into register t0</a:t>
            </a:r>
            <a:endParaRPr lang="en-US" sz="600" dirty="0">
              <a:solidFill>
                <a:schemeClr val="accent3">
                  <a:lumMod val="10000"/>
                </a:schemeClr>
              </a:solidFill>
            </a:endParaRPr>
          </a:p>
        </p:txBody>
      </p:sp>
    </p:spTree>
    <p:extLst>
      <p:ext uri="{BB962C8B-B14F-4D97-AF65-F5344CB8AC3E}">
        <p14:creationId xmlns:p14="http://schemas.microsoft.com/office/powerpoint/2010/main" val="570172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5136" y="1208313"/>
            <a:ext cx="8157755" cy="1514261"/>
          </a:xfrm>
        </p:spPr>
        <p:txBody>
          <a:bodyPr/>
          <a:lstStyle/>
          <a:p>
            <a:pPr marL="285750" indent="-285750">
              <a:buFont typeface="Arial" panose="020B0604020202020204" pitchFamily="34" charset="0"/>
              <a:buChar char="•"/>
            </a:pPr>
            <a:r>
              <a:rPr lang="en-US" b="1" dirty="0"/>
              <a:t>Thread pointer (</a:t>
            </a:r>
            <a:r>
              <a:rPr lang="en-US" b="1" dirty="0" err="1"/>
              <a:t>tp</a:t>
            </a:r>
            <a:r>
              <a:rPr lang="en-US" b="1" dirty="0"/>
              <a:t>)</a:t>
            </a:r>
          </a:p>
          <a:p>
            <a:pPr marL="733806" lvl="1" indent="-285750"/>
            <a:r>
              <a:rPr lang="en-US" b="0" i="0" dirty="0">
                <a:solidFill>
                  <a:srgbClr val="374151"/>
                </a:solidFill>
                <a:effectLst/>
                <a:latin typeface="Söhne"/>
              </a:rPr>
              <a:t>used to efficiently access thread-local storage (TLS)</a:t>
            </a:r>
          </a:p>
          <a:p>
            <a:pPr marL="733806" lvl="1" indent="-285750"/>
            <a:r>
              <a:rPr lang="en-US" dirty="0">
                <a:solidFill>
                  <a:srgbClr val="374151"/>
                </a:solidFill>
                <a:latin typeface="Söhne"/>
              </a:rPr>
              <a:t>TLS holds </a:t>
            </a:r>
            <a:r>
              <a:rPr lang="en-US" b="0" i="0" dirty="0">
                <a:solidFill>
                  <a:srgbClr val="374151"/>
                </a:solidFill>
                <a:effectLst/>
                <a:latin typeface="Söhne"/>
              </a:rPr>
              <a:t>data unique to each thread in a multi-threading environment</a:t>
            </a:r>
          </a:p>
          <a:p>
            <a:pPr marL="733806" lvl="1" indent="-285750"/>
            <a:r>
              <a:rPr lang="en-US" dirty="0"/>
              <a:t>Initialized to a starting location at boot time.</a:t>
            </a:r>
          </a:p>
          <a:p>
            <a:pPr marL="733806" lvl="1" indent="-285750"/>
            <a:r>
              <a:rPr lang="en-US" sz="1400" dirty="0">
                <a:solidFill>
                  <a:schemeClr val="accent3">
                    <a:lumMod val="10000"/>
                  </a:schemeClr>
                </a:solidFill>
              </a:rPr>
              <a:t>__</a:t>
            </a:r>
            <a:r>
              <a:rPr lang="en-US" sz="1400" dirty="0" err="1">
                <a:solidFill>
                  <a:schemeClr val="accent3">
                    <a:lumMod val="10000"/>
                  </a:schemeClr>
                </a:solidFill>
              </a:rPr>
              <a:t>tcb_aligned_size</a:t>
            </a:r>
            <a:r>
              <a:rPr lang="en-US" sz="1400" dirty="0">
                <a:solidFill>
                  <a:schemeClr val="accent3">
                    <a:lumMod val="10000"/>
                  </a:schemeClr>
                </a:solidFill>
              </a:rPr>
              <a:t> is assigned by linker</a:t>
            </a:r>
            <a:endParaRPr lang="en-US" dirty="0"/>
          </a:p>
          <a:p>
            <a:pPr marL="285750" indent="-285750">
              <a:buFont typeface="Arial" panose="020B0604020202020204" pitchFamily="34" charset="0"/>
              <a:buChar char="•"/>
            </a:pP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44</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Registers</a:t>
            </a:r>
          </a:p>
        </p:txBody>
      </p:sp>
      <p:sp>
        <p:nvSpPr>
          <p:cNvPr id="3" name="TextBox 2">
            <a:extLst>
              <a:ext uri="{FF2B5EF4-FFF2-40B4-BE49-F238E27FC236}">
                <a16:creationId xmlns:a16="http://schemas.microsoft.com/office/drawing/2014/main" id="{1D1DCB37-A3E3-A5B9-171B-0B1704515EF2}"/>
              </a:ext>
            </a:extLst>
          </p:cNvPr>
          <p:cNvSpPr txBox="1"/>
          <p:nvPr/>
        </p:nvSpPr>
        <p:spPr>
          <a:xfrm>
            <a:off x="1166086" y="2464905"/>
            <a:ext cx="6883670" cy="22006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r>
              <a:rPr lang="en-US" sz="1100" dirty="0">
                <a:solidFill>
                  <a:schemeClr val="accent3">
                    <a:lumMod val="10000"/>
                  </a:schemeClr>
                </a:solidFill>
              </a:rPr>
              <a:t>  </a:t>
            </a:r>
            <a:r>
              <a:rPr lang="en-US" sz="1100" dirty="0" err="1">
                <a:solidFill>
                  <a:schemeClr val="accent3">
                    <a:lumMod val="10000"/>
                  </a:schemeClr>
                </a:solidFill>
              </a:rPr>
              <a:t>csrr</a:t>
            </a:r>
            <a:r>
              <a:rPr lang="en-US" sz="1100" dirty="0">
                <a:solidFill>
                  <a:schemeClr val="accent3">
                    <a:lumMod val="10000"/>
                  </a:schemeClr>
                </a:solidFill>
              </a:rPr>
              <a:t>  t0, VX_CSR_MHARTID</a:t>
            </a:r>
          </a:p>
          <a:p>
            <a:pPr algn="l"/>
            <a:r>
              <a:rPr lang="en-US" sz="1100" dirty="0">
                <a:solidFill>
                  <a:schemeClr val="accent3">
                    <a:lumMod val="10000"/>
                  </a:schemeClr>
                </a:solidFill>
              </a:rPr>
              <a:t>  </a:t>
            </a:r>
            <a:r>
              <a:rPr lang="en-US" sz="1100" dirty="0" err="1">
                <a:solidFill>
                  <a:schemeClr val="accent3">
                    <a:lumMod val="10000"/>
                  </a:schemeClr>
                </a:solidFill>
              </a:rPr>
              <a:t>sll</a:t>
            </a:r>
            <a:r>
              <a:rPr lang="en-US" sz="1100" dirty="0">
                <a:solidFill>
                  <a:schemeClr val="accent3">
                    <a:lumMod val="10000"/>
                  </a:schemeClr>
                </a:solidFill>
              </a:rPr>
              <a:t>   t1, t0, STACK_LOG2</a:t>
            </a:r>
            <a:r>
              <a:rPr lang="en-US" sz="1100">
                <a:solidFill>
                  <a:schemeClr val="accent3">
                    <a:lumMod val="10000"/>
                  </a:schemeClr>
                </a:solidFill>
              </a:rPr>
              <a:t>_SIZE  # </a:t>
            </a:r>
            <a:endParaRPr lang="en-US" sz="1100" dirty="0">
              <a:solidFill>
                <a:schemeClr val="accent3">
                  <a:lumMod val="10000"/>
                </a:schemeClr>
              </a:solidFill>
            </a:endParaRPr>
          </a:p>
          <a:p>
            <a:pPr algn="l"/>
            <a:r>
              <a:rPr lang="en-US" sz="1100" dirty="0">
                <a:solidFill>
                  <a:schemeClr val="accent3">
                    <a:lumMod val="10000"/>
                  </a:schemeClr>
                </a:solidFill>
              </a:rPr>
              <a:t>  sub   </a:t>
            </a:r>
            <a:r>
              <a:rPr lang="en-US" sz="1100" dirty="0" err="1">
                <a:solidFill>
                  <a:schemeClr val="accent3">
                    <a:lumMod val="10000"/>
                  </a:schemeClr>
                </a:solidFill>
              </a:rPr>
              <a:t>sp</a:t>
            </a:r>
            <a:r>
              <a:rPr lang="en-US" sz="1100" dirty="0">
                <a:solidFill>
                  <a:schemeClr val="accent3">
                    <a:lumMod val="10000"/>
                  </a:schemeClr>
                </a:solidFill>
              </a:rPr>
              <a:t>, </a:t>
            </a:r>
            <a:r>
              <a:rPr lang="en-US" sz="1100" dirty="0" err="1">
                <a:solidFill>
                  <a:schemeClr val="accent3">
                    <a:lumMod val="10000"/>
                  </a:schemeClr>
                </a:solidFill>
              </a:rPr>
              <a:t>sp</a:t>
            </a:r>
            <a:r>
              <a:rPr lang="en-US" sz="1100" dirty="0">
                <a:solidFill>
                  <a:schemeClr val="accent3">
                    <a:lumMod val="10000"/>
                  </a:schemeClr>
                </a:solidFill>
              </a:rPr>
              <a:t>, t1</a:t>
            </a:r>
          </a:p>
          <a:p>
            <a:pPr algn="l"/>
            <a:endParaRPr lang="en-US" sz="1100" dirty="0">
              <a:solidFill>
                <a:schemeClr val="accent3">
                  <a:lumMod val="10000"/>
                </a:schemeClr>
              </a:solidFill>
            </a:endParaRPr>
          </a:p>
          <a:p>
            <a:pPr algn="l"/>
            <a:r>
              <a:rPr lang="en-US" sz="1100" dirty="0">
                <a:solidFill>
                  <a:schemeClr val="accent3">
                    <a:lumMod val="10000"/>
                  </a:schemeClr>
                </a:solidFill>
              </a:rPr>
              <a:t>  # set thread pointer register</a:t>
            </a:r>
          </a:p>
          <a:p>
            <a:pPr algn="l"/>
            <a:r>
              <a:rPr lang="en-US" sz="1100" dirty="0">
                <a:solidFill>
                  <a:schemeClr val="accent3">
                    <a:lumMod val="10000"/>
                  </a:schemeClr>
                </a:solidFill>
              </a:rPr>
              <a:t>  # use address space after BSS region</a:t>
            </a:r>
          </a:p>
          <a:p>
            <a:pPr algn="l"/>
            <a:r>
              <a:rPr lang="en-US" sz="1100" dirty="0">
                <a:solidFill>
                  <a:schemeClr val="accent3">
                    <a:lumMod val="10000"/>
                  </a:schemeClr>
                </a:solidFill>
              </a:rPr>
              <a:t>  # ensure cache line alignment</a:t>
            </a:r>
          </a:p>
          <a:p>
            <a:pPr algn="l"/>
            <a:r>
              <a:rPr lang="en-US" sz="1100" dirty="0">
                <a:solidFill>
                  <a:schemeClr val="accent3">
                    <a:lumMod val="10000"/>
                  </a:schemeClr>
                </a:solidFill>
              </a:rPr>
              <a:t>  la    t1, __</a:t>
            </a:r>
            <a:r>
              <a:rPr lang="en-US" sz="1100" dirty="0" err="1">
                <a:solidFill>
                  <a:schemeClr val="accent3">
                    <a:lumMod val="10000"/>
                  </a:schemeClr>
                </a:solidFill>
              </a:rPr>
              <a:t>tcb_aligned_size</a:t>
            </a:r>
            <a:r>
              <a:rPr lang="en-US" sz="1100" dirty="0">
                <a:solidFill>
                  <a:schemeClr val="accent3">
                    <a:lumMod val="10000"/>
                  </a:schemeClr>
                </a:solidFill>
              </a:rPr>
              <a:t>  # allocated TLS size</a:t>
            </a:r>
          </a:p>
          <a:p>
            <a:pPr algn="l"/>
            <a:r>
              <a:rPr lang="en-US" sz="1100" dirty="0">
                <a:solidFill>
                  <a:schemeClr val="accent3">
                    <a:lumMod val="10000"/>
                  </a:schemeClr>
                </a:solidFill>
              </a:rPr>
              <a:t>  </a:t>
            </a:r>
            <a:r>
              <a:rPr lang="en-US" sz="1100" dirty="0" err="1">
                <a:solidFill>
                  <a:schemeClr val="accent3">
                    <a:lumMod val="10000"/>
                  </a:schemeClr>
                </a:solidFill>
              </a:rPr>
              <a:t>mul</a:t>
            </a:r>
            <a:r>
              <a:rPr lang="en-US" sz="1100" dirty="0">
                <a:solidFill>
                  <a:schemeClr val="accent3">
                    <a:lumMod val="10000"/>
                  </a:schemeClr>
                </a:solidFill>
              </a:rPr>
              <a:t>   t0, t0, t1</a:t>
            </a:r>
          </a:p>
          <a:p>
            <a:pPr algn="l"/>
            <a:r>
              <a:rPr lang="en-US" sz="1100" dirty="0">
                <a:solidFill>
                  <a:schemeClr val="accent3">
                    <a:lumMod val="10000"/>
                  </a:schemeClr>
                </a:solidFill>
              </a:rPr>
              <a:t>  la    </a:t>
            </a:r>
            <a:r>
              <a:rPr lang="en-US" sz="1100" dirty="0" err="1">
                <a:solidFill>
                  <a:schemeClr val="accent3">
                    <a:lumMod val="10000"/>
                  </a:schemeClr>
                </a:solidFill>
              </a:rPr>
              <a:t>tp</a:t>
            </a:r>
            <a:r>
              <a:rPr lang="en-US" sz="1100" dirty="0">
                <a:solidFill>
                  <a:schemeClr val="accent3">
                    <a:lumMod val="10000"/>
                  </a:schemeClr>
                </a:solidFill>
              </a:rPr>
              <a:t>, _end + 63</a:t>
            </a:r>
          </a:p>
          <a:p>
            <a:pPr algn="l"/>
            <a:r>
              <a:rPr lang="en-US" sz="1100" dirty="0">
                <a:solidFill>
                  <a:schemeClr val="accent3">
                    <a:lumMod val="10000"/>
                  </a:schemeClr>
                </a:solidFill>
              </a:rPr>
              <a:t>  add   </a:t>
            </a:r>
            <a:r>
              <a:rPr lang="en-US" sz="1100" dirty="0" err="1">
                <a:solidFill>
                  <a:schemeClr val="accent3">
                    <a:lumMod val="10000"/>
                  </a:schemeClr>
                </a:solidFill>
              </a:rPr>
              <a:t>tp</a:t>
            </a:r>
            <a:r>
              <a:rPr lang="en-US" sz="1100" dirty="0">
                <a:solidFill>
                  <a:schemeClr val="accent3">
                    <a:lumMod val="10000"/>
                  </a:schemeClr>
                </a:solidFill>
              </a:rPr>
              <a:t>, </a:t>
            </a:r>
            <a:r>
              <a:rPr lang="en-US" sz="1100" dirty="0" err="1">
                <a:solidFill>
                  <a:schemeClr val="accent3">
                    <a:lumMod val="10000"/>
                  </a:schemeClr>
                </a:solidFill>
              </a:rPr>
              <a:t>tp</a:t>
            </a:r>
            <a:r>
              <a:rPr lang="en-US" sz="1100" dirty="0">
                <a:solidFill>
                  <a:schemeClr val="accent3">
                    <a:lumMod val="10000"/>
                  </a:schemeClr>
                </a:solidFill>
              </a:rPr>
              <a:t>, t0</a:t>
            </a:r>
          </a:p>
          <a:p>
            <a:pPr algn="l"/>
            <a:r>
              <a:rPr lang="en-US" sz="1100" dirty="0">
                <a:solidFill>
                  <a:schemeClr val="accent3">
                    <a:lumMod val="10000"/>
                  </a:schemeClr>
                </a:solidFill>
              </a:rPr>
              <a:t>  and   </a:t>
            </a:r>
            <a:r>
              <a:rPr lang="en-US" sz="1100" dirty="0" err="1">
                <a:solidFill>
                  <a:schemeClr val="accent3">
                    <a:lumMod val="10000"/>
                  </a:schemeClr>
                </a:solidFill>
              </a:rPr>
              <a:t>tp</a:t>
            </a:r>
            <a:r>
              <a:rPr lang="en-US" sz="1100" dirty="0">
                <a:solidFill>
                  <a:schemeClr val="accent3">
                    <a:lumMod val="10000"/>
                  </a:schemeClr>
                </a:solidFill>
              </a:rPr>
              <a:t>, </a:t>
            </a:r>
            <a:r>
              <a:rPr lang="en-US" sz="1100" dirty="0" err="1">
                <a:solidFill>
                  <a:schemeClr val="accent3">
                    <a:lumMod val="10000"/>
                  </a:schemeClr>
                </a:solidFill>
              </a:rPr>
              <a:t>tp</a:t>
            </a:r>
            <a:r>
              <a:rPr lang="en-US" sz="1100" dirty="0">
                <a:solidFill>
                  <a:schemeClr val="accent3">
                    <a:lumMod val="10000"/>
                  </a:schemeClr>
                </a:solidFill>
              </a:rPr>
              <a:t>, -64</a:t>
            </a:r>
          </a:p>
          <a:p>
            <a:pPr algn="l"/>
            <a:r>
              <a:rPr lang="en-US" sz="1100" dirty="0">
                <a:solidFill>
                  <a:schemeClr val="accent3">
                    <a:lumMod val="10000"/>
                  </a:schemeClr>
                </a:solidFill>
              </a:rPr>
              <a:t>  ret</a:t>
            </a:r>
          </a:p>
        </p:txBody>
      </p:sp>
    </p:spTree>
    <p:extLst>
      <p:ext uri="{BB962C8B-B14F-4D97-AF65-F5344CB8AC3E}">
        <p14:creationId xmlns:p14="http://schemas.microsoft.com/office/powerpoint/2010/main" val="3159607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45</a:t>
            </a:fld>
            <a:endParaRPr lang="en-US" dirty="0"/>
          </a:p>
        </p:txBody>
      </p:sp>
    </p:spTree>
    <p:extLst>
      <p:ext uri="{BB962C8B-B14F-4D97-AF65-F5344CB8AC3E}">
        <p14:creationId xmlns:p14="http://schemas.microsoft.com/office/powerpoint/2010/main" val="395775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951030"/>
          </a:xfrm>
        </p:spPr>
        <p:txBody>
          <a:bodyPr/>
          <a:lstStyle/>
          <a:p>
            <a:pPr marL="285750" indent="-285750">
              <a:buFont typeface="Arial" panose="020B0604020202020204" pitchFamily="34" charset="0"/>
              <a:buChar char="•"/>
            </a:pPr>
            <a:r>
              <a:rPr lang="en-US" b="1" dirty="0"/>
              <a:t>JAL: Plain unconditional jumps</a:t>
            </a:r>
          </a:p>
          <a:p>
            <a:pPr marL="733806" lvl="1" indent="-285750"/>
            <a:r>
              <a:rPr lang="en-US" b="1" dirty="0"/>
              <a:t>Target address  = sign-extended 12-bit immediate</a:t>
            </a:r>
          </a:p>
          <a:p>
            <a:pPr marL="733806" lvl="1" indent="-285750"/>
            <a:r>
              <a:rPr lang="en-US" b="1" dirty="0"/>
              <a:t>Link register </a:t>
            </a:r>
            <a:r>
              <a:rPr lang="en-US" b="1" i="1" dirty="0" err="1"/>
              <a:t>rd</a:t>
            </a:r>
            <a:endParaRPr lang="en-US" b="1" i="1" dirty="0"/>
          </a:p>
          <a:p>
            <a:pPr marL="733806" lvl="1" indent="-285750"/>
            <a:r>
              <a:rPr lang="en-US" b="1" dirty="0"/>
              <a:t>If (</a:t>
            </a:r>
            <a:r>
              <a:rPr lang="en-US" b="1" dirty="0" err="1"/>
              <a:t>rd</a:t>
            </a:r>
            <a:r>
              <a:rPr lang="en-US" b="1" dirty="0"/>
              <a:t> != 0) PC + 4 is written into </a:t>
            </a:r>
            <a:r>
              <a:rPr lang="en-US" b="1" i="1" dirty="0" err="1"/>
              <a:t>rd</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9" name="Picture 8" descr="A black and white text&#10;&#10;Description automatically generated">
            <a:extLst>
              <a:ext uri="{FF2B5EF4-FFF2-40B4-BE49-F238E27FC236}">
                <a16:creationId xmlns:a16="http://schemas.microsoft.com/office/drawing/2014/main" id="{B13DECA4-DBBD-25A5-D798-9E24B8636513}"/>
              </a:ext>
            </a:extLst>
          </p:cNvPr>
          <p:cNvPicPr>
            <a:picLocks noChangeAspect="1"/>
          </p:cNvPicPr>
          <p:nvPr/>
        </p:nvPicPr>
        <p:blipFill>
          <a:blip r:embed="rId3"/>
          <a:stretch>
            <a:fillRect/>
          </a:stretch>
        </p:blipFill>
        <p:spPr>
          <a:xfrm>
            <a:off x="906205" y="2780608"/>
            <a:ext cx="7403431" cy="970735"/>
          </a:xfrm>
          <a:prstGeom prst="rect">
            <a:avLst/>
          </a:prstGeom>
        </p:spPr>
      </p:pic>
    </p:spTree>
    <p:extLst>
      <p:ext uri="{BB962C8B-B14F-4D97-AF65-F5344CB8AC3E}">
        <p14:creationId xmlns:p14="http://schemas.microsoft.com/office/powerpoint/2010/main" val="124208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951030"/>
          </a:xfrm>
        </p:spPr>
        <p:txBody>
          <a:bodyPr/>
          <a:lstStyle/>
          <a:p>
            <a:pPr marL="285750" indent="-285750">
              <a:buFont typeface="Arial" panose="020B0604020202020204" pitchFamily="34" charset="0"/>
              <a:buChar char="•"/>
            </a:pPr>
            <a:r>
              <a:rPr lang="en-US" b="1" dirty="0"/>
              <a:t>JALR: indirect jump</a:t>
            </a:r>
          </a:p>
          <a:p>
            <a:pPr marL="733806" lvl="1" indent="-285750"/>
            <a:r>
              <a:rPr lang="en-US" b="1" dirty="0"/>
              <a:t>Target address  = sign-extended 12-bit immediate + </a:t>
            </a:r>
            <a:r>
              <a:rPr lang="en-US" b="1" i="1" dirty="0"/>
              <a:t>src1</a:t>
            </a:r>
          </a:p>
          <a:p>
            <a:pPr marL="733806" lvl="1" indent="-285750"/>
            <a:r>
              <a:rPr lang="en-US" b="1" dirty="0"/>
              <a:t>Link register </a:t>
            </a:r>
            <a:r>
              <a:rPr lang="en-US" b="1" i="1" dirty="0" err="1"/>
              <a:t>rd</a:t>
            </a:r>
            <a:endParaRPr lang="en-US" b="1" i="1" dirty="0"/>
          </a:p>
          <a:p>
            <a:pPr marL="733806" lvl="1" indent="-285750"/>
            <a:r>
              <a:rPr lang="en-US" b="1" dirty="0"/>
              <a:t>If (</a:t>
            </a:r>
            <a:r>
              <a:rPr lang="en-US" b="1" dirty="0" err="1"/>
              <a:t>rd</a:t>
            </a:r>
            <a:r>
              <a:rPr lang="en-US" b="1" dirty="0"/>
              <a:t> != 0) PC + 4 is written into </a:t>
            </a:r>
            <a:r>
              <a:rPr lang="en-US" b="1" i="1" dirty="0" err="1"/>
              <a:t>rd</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7" name="Picture 6" descr="A close up of a number&#10;&#10;Description automatically generated">
            <a:extLst>
              <a:ext uri="{FF2B5EF4-FFF2-40B4-BE49-F238E27FC236}">
                <a16:creationId xmlns:a16="http://schemas.microsoft.com/office/drawing/2014/main" id="{C86807CB-DD66-6D07-00F4-BC0B0A6821C8}"/>
              </a:ext>
            </a:extLst>
          </p:cNvPr>
          <p:cNvPicPr>
            <a:picLocks noChangeAspect="1"/>
          </p:cNvPicPr>
          <p:nvPr/>
        </p:nvPicPr>
        <p:blipFill>
          <a:blip r:embed="rId3"/>
          <a:stretch>
            <a:fillRect/>
          </a:stretch>
        </p:blipFill>
        <p:spPr>
          <a:xfrm>
            <a:off x="794082" y="3040187"/>
            <a:ext cx="7202905" cy="895000"/>
          </a:xfrm>
          <a:prstGeom prst="rect">
            <a:avLst/>
          </a:prstGeom>
        </p:spPr>
      </p:pic>
    </p:spTree>
    <p:extLst>
      <p:ext uri="{BB962C8B-B14F-4D97-AF65-F5344CB8AC3E}">
        <p14:creationId xmlns:p14="http://schemas.microsoft.com/office/powerpoint/2010/main" val="44512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705834"/>
          </a:xfrm>
        </p:spPr>
        <p:txBody>
          <a:bodyPr/>
          <a:lstStyle/>
          <a:p>
            <a:pPr marL="285750" indent="-285750">
              <a:buFont typeface="Arial" panose="020B0604020202020204" pitchFamily="34" charset="0"/>
              <a:buChar char="•"/>
            </a:pPr>
            <a:r>
              <a:rPr lang="en-US" b="1" dirty="0"/>
              <a:t>Conditional branches</a:t>
            </a:r>
          </a:p>
          <a:p>
            <a:pPr marL="733806" lvl="1" indent="-285750"/>
            <a:r>
              <a:rPr lang="en-US" b="1" dirty="0"/>
              <a:t>Compare </a:t>
            </a:r>
            <a:r>
              <a:rPr lang="en-US" b="1" i="1" dirty="0"/>
              <a:t>rs1</a:t>
            </a:r>
            <a:r>
              <a:rPr lang="en-US" b="1" dirty="0"/>
              <a:t> and </a:t>
            </a:r>
            <a:r>
              <a:rPr lang="en-US" b="1" i="1" dirty="0"/>
              <a:t>rs2</a:t>
            </a:r>
          </a:p>
          <a:p>
            <a:pPr marL="733806" lvl="1" indent="-285750"/>
            <a:r>
              <a:rPr lang="en-US" b="1" dirty="0"/>
              <a:t>Target address  = sign-extended 12-bit immediate + </a:t>
            </a:r>
            <a:r>
              <a:rPr lang="en-US" b="1" i="1" dirty="0"/>
              <a:t>PC</a:t>
            </a:r>
          </a:p>
        </p:txBody>
      </p:sp>
      <p:sp>
        <p:nvSpPr>
          <p:cNvPr id="4" name="Slide Number Placeholder 3"/>
          <p:cNvSpPr>
            <a:spLocks noGrp="1"/>
          </p:cNvSpPr>
          <p:nvPr>
            <p:ph type="sldNum" sz="quarter" idx="19"/>
          </p:nvPr>
        </p:nvSpPr>
        <p:spPr/>
        <p:txBody>
          <a:bodyPr/>
          <a:lstStyle/>
          <a:p>
            <a:fld id="{B6238B5B-F19C-E947-A0BC-87BD7983F871}" type="slidenum">
              <a:rPr lang="en-US" smtClean="0"/>
              <a:pPr/>
              <a:t>7</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6" name="Picture 5" descr="A close up of a white background&#10;&#10;Description automatically generated">
            <a:extLst>
              <a:ext uri="{FF2B5EF4-FFF2-40B4-BE49-F238E27FC236}">
                <a16:creationId xmlns:a16="http://schemas.microsoft.com/office/drawing/2014/main" id="{88DC23A9-D112-59B6-1811-A85DA2BB5ACC}"/>
              </a:ext>
            </a:extLst>
          </p:cNvPr>
          <p:cNvPicPr>
            <a:picLocks noChangeAspect="1"/>
          </p:cNvPicPr>
          <p:nvPr/>
        </p:nvPicPr>
        <p:blipFill>
          <a:blip r:embed="rId3"/>
          <a:stretch>
            <a:fillRect/>
          </a:stretch>
        </p:blipFill>
        <p:spPr>
          <a:xfrm>
            <a:off x="1165762" y="2984158"/>
            <a:ext cx="7027569" cy="1322803"/>
          </a:xfrm>
          <a:prstGeom prst="rect">
            <a:avLst/>
          </a:prstGeom>
        </p:spPr>
      </p:pic>
    </p:spTree>
    <p:extLst>
      <p:ext uri="{BB962C8B-B14F-4D97-AF65-F5344CB8AC3E}">
        <p14:creationId xmlns:p14="http://schemas.microsoft.com/office/powerpoint/2010/main" val="243939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906585"/>
            <a:ext cx="8157755" cy="2177006"/>
          </a:xfrm>
        </p:spPr>
        <p:txBody>
          <a:bodyPr/>
          <a:lstStyle/>
          <a:p>
            <a:pPr marL="285750" indent="-285750">
              <a:buFont typeface="Arial" panose="020B0604020202020204" pitchFamily="34" charset="0"/>
              <a:buChar char="•"/>
            </a:pPr>
            <a:r>
              <a:rPr lang="en-US" b="1" dirty="0"/>
              <a:t>LOAD: load value from memory</a:t>
            </a:r>
          </a:p>
          <a:p>
            <a:pPr marL="733806" lvl="1" indent="-285750"/>
            <a:r>
              <a:rPr lang="en-US" b="1" dirty="0"/>
              <a:t>Rd = MEM[base + offset]</a:t>
            </a:r>
          </a:p>
          <a:p>
            <a:pPr marL="733806" lvl="1" indent="-285750"/>
            <a:r>
              <a:rPr lang="en-US" b="1" dirty="0"/>
              <a:t>Width = size of word</a:t>
            </a:r>
          </a:p>
          <a:p>
            <a:pPr marL="1008126" lvl="2" indent="-285750"/>
            <a:r>
              <a:rPr lang="en-US" b="1" dirty="0"/>
              <a:t>LB:    000</a:t>
            </a:r>
          </a:p>
          <a:p>
            <a:pPr marL="1008126" lvl="2" indent="-285750"/>
            <a:r>
              <a:rPr lang="en-US" b="1" dirty="0"/>
              <a:t>LH:    001</a:t>
            </a:r>
          </a:p>
          <a:p>
            <a:pPr marL="1008126" lvl="2" indent="-285750"/>
            <a:r>
              <a:rPr lang="en-US" b="1" dirty="0"/>
              <a:t>LW:   010</a:t>
            </a:r>
          </a:p>
          <a:p>
            <a:pPr marL="1008126" lvl="2" indent="-285750"/>
            <a:r>
              <a:rPr lang="en-US" b="1" dirty="0"/>
              <a:t>LBU: 100 (unsigned)</a:t>
            </a:r>
          </a:p>
          <a:p>
            <a:pPr marL="1008126" lvl="2" indent="-285750"/>
            <a:r>
              <a:rPr lang="en-US" b="1" dirty="0"/>
              <a:t>LHU: 101 (unsigned)</a:t>
            </a:r>
          </a:p>
          <a:p>
            <a:pPr marL="1008126" lvl="2" indent="-285750"/>
            <a:r>
              <a:rPr lang="en-US" b="1" dirty="0"/>
              <a:t>LWU: 110 (unsigned)</a:t>
            </a:r>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pic>
        <p:nvPicPr>
          <p:cNvPr id="7" name="Picture 6" descr="A screenshot of a computer&#10;&#10;Description automatically generated">
            <a:extLst>
              <a:ext uri="{FF2B5EF4-FFF2-40B4-BE49-F238E27FC236}">
                <a16:creationId xmlns:a16="http://schemas.microsoft.com/office/drawing/2014/main" id="{F28B2CC2-29DD-6623-C99D-7591713562C7}"/>
              </a:ext>
            </a:extLst>
          </p:cNvPr>
          <p:cNvPicPr>
            <a:picLocks noChangeAspect="1"/>
          </p:cNvPicPr>
          <p:nvPr/>
        </p:nvPicPr>
        <p:blipFill>
          <a:blip r:embed="rId3"/>
          <a:stretch>
            <a:fillRect/>
          </a:stretch>
        </p:blipFill>
        <p:spPr>
          <a:xfrm>
            <a:off x="930442" y="3184079"/>
            <a:ext cx="7347284" cy="937951"/>
          </a:xfrm>
          <a:prstGeom prst="rect">
            <a:avLst/>
          </a:prstGeom>
        </p:spPr>
      </p:pic>
      <p:sp>
        <p:nvSpPr>
          <p:cNvPr id="3" name="TextBox 2">
            <a:extLst>
              <a:ext uri="{FF2B5EF4-FFF2-40B4-BE49-F238E27FC236}">
                <a16:creationId xmlns:a16="http://schemas.microsoft.com/office/drawing/2014/main" id="{A29DF28A-E4C3-654D-D3AE-E6FC8F0BF496}"/>
              </a:ext>
            </a:extLst>
          </p:cNvPr>
          <p:cNvSpPr txBox="1"/>
          <p:nvPr/>
        </p:nvSpPr>
        <p:spPr>
          <a:xfrm>
            <a:off x="3563814" y="2306061"/>
            <a:ext cx="2930769" cy="215444"/>
          </a:xfrm>
          <a:prstGeom prst="rect">
            <a:avLst/>
          </a:prstGeom>
          <a:noFill/>
        </p:spPr>
        <p:txBody>
          <a:bodyPr wrap="square" lIns="0" tIns="0" rIns="0" bIns="0" rtlCol="0">
            <a:spAutoFit/>
          </a:bodyPr>
          <a:lstStyle/>
          <a:p>
            <a:pPr algn="l"/>
            <a:r>
              <a:rPr lang="en-US" sz="1400" dirty="0">
                <a:solidFill>
                  <a:srgbClr val="FF0000"/>
                </a:solidFill>
                <a:sym typeface="Wingdings" panose="05000000000000000000" pitchFamily="2" charset="2"/>
              </a:rPr>
              <a:t></a:t>
            </a:r>
            <a:r>
              <a:rPr lang="en-US" sz="1400" dirty="0">
                <a:solidFill>
                  <a:srgbClr val="FF0000"/>
                </a:solidFill>
              </a:rPr>
              <a:t>Notice anything about MSB value?</a:t>
            </a:r>
          </a:p>
        </p:txBody>
      </p:sp>
    </p:spTree>
    <p:extLst>
      <p:ext uri="{BB962C8B-B14F-4D97-AF65-F5344CB8AC3E}">
        <p14:creationId xmlns:p14="http://schemas.microsoft.com/office/powerpoint/2010/main" val="60442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43356" cy="1584023"/>
          </a:xfrm>
        </p:spPr>
        <p:txBody>
          <a:bodyPr/>
          <a:lstStyle/>
          <a:p>
            <a:pPr marL="285750" indent="-285750">
              <a:buFont typeface="Arial" panose="020B0604020202020204" pitchFamily="34" charset="0"/>
              <a:buChar char="•"/>
            </a:pPr>
            <a:r>
              <a:rPr lang="en-US" b="1" dirty="0"/>
              <a:t>Problem:</a:t>
            </a:r>
          </a:p>
          <a:p>
            <a:pPr marL="733806" lvl="1" indent="-285750"/>
            <a:r>
              <a:rPr lang="en-US" dirty="0"/>
              <a:t>Given a 32-bit RISC-V CPU, consider you have a memory segment starting at address 0x10010000, and you need to load an unsigned byte located at address 0x1001002A into register x5. Use x2 as your base address. </a:t>
            </a:r>
          </a:p>
          <a:p>
            <a:pPr marL="733806" lvl="1" indent="-285750"/>
            <a:r>
              <a:rPr lang="en-US" dirty="0"/>
              <a:t>Q1: Write the assembly code for this load instruction</a:t>
            </a:r>
          </a:p>
          <a:p>
            <a:pPr marL="733806" lvl="1" indent="-285750"/>
            <a:r>
              <a:rPr lang="en-US" dirty="0"/>
              <a:t>Q2: Write the instruction code for this load instruction</a:t>
            </a:r>
          </a:p>
          <a:p>
            <a:pPr marL="733806" lvl="1"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and Store instructions</a:t>
            </a:r>
          </a:p>
        </p:txBody>
      </p:sp>
    </p:spTree>
    <p:extLst>
      <p:ext uri="{BB962C8B-B14F-4D97-AF65-F5344CB8AC3E}">
        <p14:creationId xmlns:p14="http://schemas.microsoft.com/office/powerpoint/2010/main" val="911208374"/>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6340</TotalTime>
  <Words>2649</Words>
  <Application>Microsoft Macintosh PowerPoint</Application>
  <PresentationFormat>On-screen Show (16:9)</PresentationFormat>
  <Paragraphs>451</Paragraphs>
  <Slides>45</Slides>
  <Notes>41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Google Sans</vt:lpstr>
      <vt:lpstr>Helvetica</vt:lpstr>
      <vt:lpstr>Helvetica Regular</vt:lpstr>
      <vt:lpstr>Söhne</vt:lpstr>
      <vt:lpstr>Söhne Mono</vt:lpstr>
      <vt:lpstr>presentation-01-light</vt:lpstr>
      <vt:lpstr>presentation-01-dark</vt:lpstr>
      <vt:lpstr>PowerPoint Presentation</vt:lpstr>
      <vt:lpstr>Attendance</vt:lpstr>
      <vt:lpstr>Homework #2</vt:lpstr>
      <vt:lpstr>RISC-V Base Instruction Formats</vt:lpstr>
      <vt:lpstr>RISC-V Control transfer Instructions</vt:lpstr>
      <vt:lpstr>RISC-V Control transfer Instructions</vt:lpstr>
      <vt:lpstr>RISC-V Control transfer Instructions</vt:lpstr>
      <vt:lpstr>RISC-V Load and Store instructions</vt:lpstr>
      <vt:lpstr>RISC-V Load and Store instructions</vt:lpstr>
      <vt:lpstr>RISC-V Load and Store instructions</vt:lpstr>
      <vt:lpstr>RISC-V Load and Store instructions</vt:lpstr>
      <vt:lpstr>RISC-V Load and Store instructions</vt:lpstr>
      <vt:lpstr>RISC-V Load and Store instructions</vt:lpstr>
      <vt:lpstr>RISC-V Load and Store instructions</vt:lpstr>
      <vt:lpstr>RISC-V Load and Store instructions</vt:lpstr>
      <vt:lpstr>RISC-V Load and Store instructions</vt:lpstr>
      <vt:lpstr>RISC-V Load and Store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Control and Status Instructions</vt:lpstr>
      <vt:lpstr>RISC-V Registers</vt:lpstr>
      <vt:lpstr>RISC-V Registers</vt:lpstr>
      <vt:lpstr>RISC-V Registers</vt:lpstr>
      <vt:lpstr>RISC-V Registers</vt:lpstr>
      <vt:lpstr>RISC-V Registers</vt:lpstr>
      <vt:lpstr>RISC-V Registers</vt:lpstr>
      <vt:lpstr>RISC-V Registers</vt:lpstr>
      <vt:lpstr>RISC-V Registers</vt:lpstr>
      <vt:lpstr>RISC-V Registers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143</cp:revision>
  <dcterms:created xsi:type="dcterms:W3CDTF">2024-01-01T04:16:23Z</dcterms:created>
  <dcterms:modified xsi:type="dcterms:W3CDTF">2024-01-24T01:46:12Z</dcterms:modified>
</cp:coreProperties>
</file>