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52"/>
  </p:notesMasterIdLst>
  <p:handoutMasterIdLst>
    <p:handoutMasterId r:id="rId53"/>
  </p:handoutMasterIdLst>
  <p:sldIdLst>
    <p:sldId id="259" r:id="rId3"/>
    <p:sldId id="264" r:id="rId4"/>
    <p:sldId id="450" r:id="rId5"/>
    <p:sldId id="474" r:id="rId6"/>
    <p:sldId id="459" r:id="rId7"/>
    <p:sldId id="475" r:id="rId8"/>
    <p:sldId id="476" r:id="rId9"/>
    <p:sldId id="477" r:id="rId10"/>
    <p:sldId id="478" r:id="rId11"/>
    <p:sldId id="480" r:id="rId12"/>
    <p:sldId id="481" r:id="rId13"/>
    <p:sldId id="485" r:id="rId14"/>
    <p:sldId id="486" r:id="rId15"/>
    <p:sldId id="482" r:id="rId16"/>
    <p:sldId id="483" r:id="rId17"/>
    <p:sldId id="484" r:id="rId18"/>
    <p:sldId id="518" r:id="rId19"/>
    <p:sldId id="519" r:id="rId20"/>
    <p:sldId id="487" r:id="rId21"/>
    <p:sldId id="488" r:id="rId22"/>
    <p:sldId id="489" r:id="rId23"/>
    <p:sldId id="490" r:id="rId24"/>
    <p:sldId id="491" r:id="rId25"/>
    <p:sldId id="492" r:id="rId26"/>
    <p:sldId id="493" r:id="rId27"/>
    <p:sldId id="494" r:id="rId28"/>
    <p:sldId id="495" r:id="rId29"/>
    <p:sldId id="496" r:id="rId30"/>
    <p:sldId id="498" r:id="rId31"/>
    <p:sldId id="479" r:id="rId32"/>
    <p:sldId id="499" r:id="rId33"/>
    <p:sldId id="500" r:id="rId34"/>
    <p:sldId id="501" r:id="rId35"/>
    <p:sldId id="502" r:id="rId36"/>
    <p:sldId id="503" r:id="rId37"/>
    <p:sldId id="504" r:id="rId38"/>
    <p:sldId id="511" r:id="rId39"/>
    <p:sldId id="505" r:id="rId40"/>
    <p:sldId id="510" r:id="rId41"/>
    <p:sldId id="512" r:id="rId42"/>
    <p:sldId id="506" r:id="rId43"/>
    <p:sldId id="507" r:id="rId44"/>
    <p:sldId id="508" r:id="rId45"/>
    <p:sldId id="513" r:id="rId46"/>
    <p:sldId id="515" r:id="rId47"/>
    <p:sldId id="520" r:id="rId48"/>
    <p:sldId id="517" r:id="rId49"/>
    <p:sldId id="516" r:id="rId50"/>
    <p:sldId id="514" r:id="rId5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7F4"/>
    <a:srgbClr val="2774AE"/>
    <a:srgbClr val="FC28FC"/>
    <a:srgbClr val="898989"/>
    <a:srgbClr val="DBE7F5"/>
    <a:srgbClr val="58595B"/>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2" autoAdjust="0"/>
    <p:restoredTop sz="94082" autoAdjust="0"/>
  </p:normalViewPr>
  <p:slideViewPr>
    <p:cSldViewPr snapToGrid="0" snapToObjects="1">
      <p:cViewPr varScale="1">
        <p:scale>
          <a:sx n="160" d="100"/>
          <a:sy n="160" d="100"/>
        </p:scale>
        <p:origin x="976" y="176"/>
      </p:cViewPr>
      <p:guideLst/>
    </p:cSldViewPr>
  </p:slideViewPr>
  <p:notesTextViewPr>
    <p:cViewPr>
      <p:scale>
        <a:sx n="200" d="100"/>
        <a:sy n="200" d="100"/>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2/1/24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313767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12</a:t>
            </a:fld>
            <a:endParaRPr lang="en-US"/>
          </a:p>
        </p:txBody>
      </p:sp>
    </p:spTree>
    <p:extLst>
      <p:ext uri="{BB962C8B-B14F-4D97-AF65-F5344CB8AC3E}">
        <p14:creationId xmlns:p14="http://schemas.microsoft.com/office/powerpoint/2010/main" val="2252130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13</a:t>
            </a:fld>
            <a:endParaRPr lang="en-US"/>
          </a:p>
        </p:txBody>
      </p:sp>
    </p:spTree>
    <p:extLst>
      <p:ext uri="{BB962C8B-B14F-4D97-AF65-F5344CB8AC3E}">
        <p14:creationId xmlns:p14="http://schemas.microsoft.com/office/powerpoint/2010/main" val="2729378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14</a:t>
            </a:fld>
            <a:endParaRPr lang="en-US"/>
          </a:p>
        </p:txBody>
      </p:sp>
    </p:spTree>
    <p:extLst>
      <p:ext uri="{BB962C8B-B14F-4D97-AF65-F5344CB8AC3E}">
        <p14:creationId xmlns:p14="http://schemas.microsoft.com/office/powerpoint/2010/main" val="561445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15</a:t>
            </a:fld>
            <a:endParaRPr lang="en-US"/>
          </a:p>
        </p:txBody>
      </p:sp>
    </p:spTree>
    <p:extLst>
      <p:ext uri="{BB962C8B-B14F-4D97-AF65-F5344CB8AC3E}">
        <p14:creationId xmlns:p14="http://schemas.microsoft.com/office/powerpoint/2010/main" val="3896284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16</a:t>
            </a:fld>
            <a:endParaRPr lang="en-US"/>
          </a:p>
        </p:txBody>
      </p:sp>
    </p:spTree>
    <p:extLst>
      <p:ext uri="{BB962C8B-B14F-4D97-AF65-F5344CB8AC3E}">
        <p14:creationId xmlns:p14="http://schemas.microsoft.com/office/powerpoint/2010/main" val="3298980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17</a:t>
            </a:fld>
            <a:endParaRPr lang="en-US"/>
          </a:p>
        </p:txBody>
      </p:sp>
    </p:spTree>
    <p:extLst>
      <p:ext uri="{BB962C8B-B14F-4D97-AF65-F5344CB8AC3E}">
        <p14:creationId xmlns:p14="http://schemas.microsoft.com/office/powerpoint/2010/main" val="2685959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18</a:t>
            </a:fld>
            <a:endParaRPr lang="en-US"/>
          </a:p>
        </p:txBody>
      </p:sp>
    </p:spTree>
    <p:extLst>
      <p:ext uri="{BB962C8B-B14F-4D97-AF65-F5344CB8AC3E}">
        <p14:creationId xmlns:p14="http://schemas.microsoft.com/office/powerpoint/2010/main" val="3214789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19</a:t>
            </a:fld>
            <a:endParaRPr lang="en-US"/>
          </a:p>
        </p:txBody>
      </p:sp>
    </p:spTree>
    <p:extLst>
      <p:ext uri="{BB962C8B-B14F-4D97-AF65-F5344CB8AC3E}">
        <p14:creationId xmlns:p14="http://schemas.microsoft.com/office/powerpoint/2010/main" val="2425539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20</a:t>
            </a:fld>
            <a:endParaRPr lang="en-US"/>
          </a:p>
        </p:txBody>
      </p:sp>
    </p:spTree>
    <p:extLst>
      <p:ext uri="{BB962C8B-B14F-4D97-AF65-F5344CB8AC3E}">
        <p14:creationId xmlns:p14="http://schemas.microsoft.com/office/powerpoint/2010/main" val="2965625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Solution: 2 cycles</a:t>
            </a:r>
          </a:p>
        </p:txBody>
      </p:sp>
      <p:sp>
        <p:nvSpPr>
          <p:cNvPr id="4" name="Slide Number Placeholder 3"/>
          <p:cNvSpPr>
            <a:spLocks noGrp="1"/>
          </p:cNvSpPr>
          <p:nvPr>
            <p:ph type="sldNum" sz="quarter" idx="5"/>
          </p:nvPr>
        </p:nvSpPr>
        <p:spPr/>
        <p:txBody>
          <a:bodyPr/>
          <a:lstStyle/>
          <a:p>
            <a:fld id="{D82D2381-FA7F-3B4F-861F-D0662239D2ED}" type="slidenum">
              <a:rPr lang="en-US" smtClean="0"/>
              <a:t>21</a:t>
            </a:fld>
            <a:endParaRPr lang="en-US"/>
          </a:p>
        </p:txBody>
      </p:sp>
    </p:spTree>
    <p:extLst>
      <p:ext uri="{BB962C8B-B14F-4D97-AF65-F5344CB8AC3E}">
        <p14:creationId xmlns:p14="http://schemas.microsoft.com/office/powerpoint/2010/main" val="3167324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83062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41974398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23</a:t>
            </a:fld>
            <a:endParaRPr lang="en-US"/>
          </a:p>
        </p:txBody>
      </p:sp>
    </p:spTree>
    <p:extLst>
      <p:ext uri="{BB962C8B-B14F-4D97-AF65-F5344CB8AC3E}">
        <p14:creationId xmlns:p14="http://schemas.microsoft.com/office/powerpoint/2010/main" val="2526608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704356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25</a:t>
            </a:fld>
            <a:endParaRPr lang="en-US"/>
          </a:p>
        </p:txBody>
      </p:sp>
    </p:spTree>
    <p:extLst>
      <p:ext uri="{BB962C8B-B14F-4D97-AF65-F5344CB8AC3E}">
        <p14:creationId xmlns:p14="http://schemas.microsoft.com/office/powerpoint/2010/main" val="4119957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26</a:t>
            </a:fld>
            <a:endParaRPr lang="en-US"/>
          </a:p>
        </p:txBody>
      </p:sp>
    </p:spTree>
    <p:extLst>
      <p:ext uri="{BB962C8B-B14F-4D97-AF65-F5344CB8AC3E}">
        <p14:creationId xmlns:p14="http://schemas.microsoft.com/office/powerpoint/2010/main" val="2941324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27</a:t>
            </a:fld>
            <a:endParaRPr lang="en-US"/>
          </a:p>
        </p:txBody>
      </p:sp>
    </p:spTree>
    <p:extLst>
      <p:ext uri="{BB962C8B-B14F-4D97-AF65-F5344CB8AC3E}">
        <p14:creationId xmlns:p14="http://schemas.microsoft.com/office/powerpoint/2010/main" val="3494538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28</a:t>
            </a:fld>
            <a:endParaRPr lang="en-US"/>
          </a:p>
        </p:txBody>
      </p:sp>
    </p:spTree>
    <p:extLst>
      <p:ext uri="{BB962C8B-B14F-4D97-AF65-F5344CB8AC3E}">
        <p14:creationId xmlns:p14="http://schemas.microsoft.com/office/powerpoint/2010/main" val="2510349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29</a:t>
            </a:fld>
            <a:endParaRPr lang="en-US"/>
          </a:p>
        </p:txBody>
      </p:sp>
    </p:spTree>
    <p:extLst>
      <p:ext uri="{BB962C8B-B14F-4D97-AF65-F5344CB8AC3E}">
        <p14:creationId xmlns:p14="http://schemas.microsoft.com/office/powerpoint/2010/main" val="2254335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30</a:t>
            </a:fld>
            <a:endParaRPr lang="en-US"/>
          </a:p>
        </p:txBody>
      </p:sp>
    </p:spTree>
    <p:extLst>
      <p:ext uri="{BB962C8B-B14F-4D97-AF65-F5344CB8AC3E}">
        <p14:creationId xmlns:p14="http://schemas.microsoft.com/office/powerpoint/2010/main" val="177588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31</a:t>
            </a:fld>
            <a:endParaRPr lang="en-US"/>
          </a:p>
        </p:txBody>
      </p:sp>
    </p:spTree>
    <p:extLst>
      <p:ext uri="{BB962C8B-B14F-4D97-AF65-F5344CB8AC3E}">
        <p14:creationId xmlns:p14="http://schemas.microsoft.com/office/powerpoint/2010/main" val="4211186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1479720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32</a:t>
            </a:fld>
            <a:endParaRPr lang="en-US"/>
          </a:p>
        </p:txBody>
      </p:sp>
    </p:spTree>
    <p:extLst>
      <p:ext uri="{BB962C8B-B14F-4D97-AF65-F5344CB8AC3E}">
        <p14:creationId xmlns:p14="http://schemas.microsoft.com/office/powerpoint/2010/main" val="31319157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33</a:t>
            </a:fld>
            <a:endParaRPr lang="en-US"/>
          </a:p>
        </p:txBody>
      </p:sp>
    </p:spTree>
    <p:extLst>
      <p:ext uri="{BB962C8B-B14F-4D97-AF65-F5344CB8AC3E}">
        <p14:creationId xmlns:p14="http://schemas.microsoft.com/office/powerpoint/2010/main" val="3414982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34</a:t>
            </a:fld>
            <a:endParaRPr lang="en-US"/>
          </a:p>
        </p:txBody>
      </p:sp>
    </p:spTree>
    <p:extLst>
      <p:ext uri="{BB962C8B-B14F-4D97-AF65-F5344CB8AC3E}">
        <p14:creationId xmlns:p14="http://schemas.microsoft.com/office/powerpoint/2010/main" val="25823595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35</a:t>
            </a:fld>
            <a:endParaRPr lang="en-US"/>
          </a:p>
        </p:txBody>
      </p:sp>
    </p:spTree>
    <p:extLst>
      <p:ext uri="{BB962C8B-B14F-4D97-AF65-F5344CB8AC3E}">
        <p14:creationId xmlns:p14="http://schemas.microsoft.com/office/powerpoint/2010/main" val="2677744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36</a:t>
            </a:fld>
            <a:endParaRPr lang="en-US"/>
          </a:p>
        </p:txBody>
      </p:sp>
    </p:spTree>
    <p:extLst>
      <p:ext uri="{BB962C8B-B14F-4D97-AF65-F5344CB8AC3E}">
        <p14:creationId xmlns:p14="http://schemas.microsoft.com/office/powerpoint/2010/main" val="12693160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37</a:t>
            </a:fld>
            <a:endParaRPr lang="en-US"/>
          </a:p>
        </p:txBody>
      </p:sp>
    </p:spTree>
    <p:extLst>
      <p:ext uri="{BB962C8B-B14F-4D97-AF65-F5344CB8AC3E}">
        <p14:creationId xmlns:p14="http://schemas.microsoft.com/office/powerpoint/2010/main" val="2355965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38</a:t>
            </a:fld>
            <a:endParaRPr lang="en-US"/>
          </a:p>
        </p:txBody>
      </p:sp>
    </p:spTree>
    <p:extLst>
      <p:ext uri="{BB962C8B-B14F-4D97-AF65-F5344CB8AC3E}">
        <p14:creationId xmlns:p14="http://schemas.microsoft.com/office/powerpoint/2010/main" val="35205601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39</a:t>
            </a:fld>
            <a:endParaRPr lang="en-US"/>
          </a:p>
        </p:txBody>
      </p:sp>
    </p:spTree>
    <p:extLst>
      <p:ext uri="{BB962C8B-B14F-4D97-AF65-F5344CB8AC3E}">
        <p14:creationId xmlns:p14="http://schemas.microsoft.com/office/powerpoint/2010/main" val="3051028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40</a:t>
            </a:fld>
            <a:endParaRPr lang="en-US"/>
          </a:p>
        </p:txBody>
      </p:sp>
    </p:spTree>
    <p:extLst>
      <p:ext uri="{BB962C8B-B14F-4D97-AF65-F5344CB8AC3E}">
        <p14:creationId xmlns:p14="http://schemas.microsoft.com/office/powerpoint/2010/main" val="12269372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41</a:t>
            </a:fld>
            <a:endParaRPr lang="en-US"/>
          </a:p>
        </p:txBody>
      </p:sp>
    </p:spTree>
    <p:extLst>
      <p:ext uri="{BB962C8B-B14F-4D97-AF65-F5344CB8AC3E}">
        <p14:creationId xmlns:p14="http://schemas.microsoft.com/office/powerpoint/2010/main" val="3614329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14082845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42</a:t>
            </a:fld>
            <a:endParaRPr lang="en-US"/>
          </a:p>
        </p:txBody>
      </p:sp>
    </p:spTree>
    <p:extLst>
      <p:ext uri="{BB962C8B-B14F-4D97-AF65-F5344CB8AC3E}">
        <p14:creationId xmlns:p14="http://schemas.microsoft.com/office/powerpoint/2010/main" val="5435457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43</a:t>
            </a:fld>
            <a:endParaRPr lang="en-US"/>
          </a:p>
        </p:txBody>
      </p:sp>
    </p:spTree>
    <p:extLst>
      <p:ext uri="{BB962C8B-B14F-4D97-AF65-F5344CB8AC3E}">
        <p14:creationId xmlns:p14="http://schemas.microsoft.com/office/powerpoint/2010/main" val="191567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44</a:t>
            </a:fld>
            <a:endParaRPr lang="en-US"/>
          </a:p>
        </p:txBody>
      </p:sp>
    </p:spTree>
    <p:extLst>
      <p:ext uri="{BB962C8B-B14F-4D97-AF65-F5344CB8AC3E}">
        <p14:creationId xmlns:p14="http://schemas.microsoft.com/office/powerpoint/2010/main" val="15282854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45</a:t>
            </a:fld>
            <a:endParaRPr lang="en-US"/>
          </a:p>
        </p:txBody>
      </p:sp>
    </p:spTree>
    <p:extLst>
      <p:ext uri="{BB962C8B-B14F-4D97-AF65-F5344CB8AC3E}">
        <p14:creationId xmlns:p14="http://schemas.microsoft.com/office/powerpoint/2010/main" val="33110490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46</a:t>
            </a:fld>
            <a:endParaRPr lang="en-US"/>
          </a:p>
        </p:txBody>
      </p:sp>
    </p:spTree>
    <p:extLst>
      <p:ext uri="{BB962C8B-B14F-4D97-AF65-F5344CB8AC3E}">
        <p14:creationId xmlns:p14="http://schemas.microsoft.com/office/powerpoint/2010/main" val="115341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47</a:t>
            </a:fld>
            <a:endParaRPr lang="en-US"/>
          </a:p>
        </p:txBody>
      </p:sp>
    </p:spTree>
    <p:extLst>
      <p:ext uri="{BB962C8B-B14F-4D97-AF65-F5344CB8AC3E}">
        <p14:creationId xmlns:p14="http://schemas.microsoft.com/office/powerpoint/2010/main" val="1299617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48</a:t>
            </a:fld>
            <a:endParaRPr lang="en-US"/>
          </a:p>
        </p:txBody>
      </p:sp>
    </p:spTree>
    <p:extLst>
      <p:ext uri="{BB962C8B-B14F-4D97-AF65-F5344CB8AC3E}">
        <p14:creationId xmlns:p14="http://schemas.microsoft.com/office/powerpoint/2010/main" val="2550738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3603898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8</a:t>
            </a:fld>
            <a:endParaRPr lang="en-US"/>
          </a:p>
        </p:txBody>
      </p:sp>
    </p:spTree>
    <p:extLst>
      <p:ext uri="{BB962C8B-B14F-4D97-AF65-F5344CB8AC3E}">
        <p14:creationId xmlns:p14="http://schemas.microsoft.com/office/powerpoint/2010/main" val="1890914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9</a:t>
            </a:fld>
            <a:endParaRPr lang="en-US"/>
          </a:p>
        </p:txBody>
      </p:sp>
    </p:spTree>
    <p:extLst>
      <p:ext uri="{BB962C8B-B14F-4D97-AF65-F5344CB8AC3E}">
        <p14:creationId xmlns:p14="http://schemas.microsoft.com/office/powerpoint/2010/main" val="1616158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10</a:t>
            </a:fld>
            <a:endParaRPr lang="en-US"/>
          </a:p>
        </p:txBody>
      </p:sp>
    </p:spTree>
    <p:extLst>
      <p:ext uri="{BB962C8B-B14F-4D97-AF65-F5344CB8AC3E}">
        <p14:creationId xmlns:p14="http://schemas.microsoft.com/office/powerpoint/2010/main" val="3670234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11</a:t>
            </a:fld>
            <a:endParaRPr lang="en-US"/>
          </a:p>
        </p:txBody>
      </p:sp>
    </p:spTree>
    <p:extLst>
      <p:ext uri="{BB962C8B-B14F-4D97-AF65-F5344CB8AC3E}">
        <p14:creationId xmlns:p14="http://schemas.microsoft.com/office/powerpoint/2010/main" val="3729387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February 1,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10</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Pipeline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4249368"/>
          </a:xfrm>
        </p:spPr>
        <p:txBody>
          <a:bodyPr/>
          <a:lstStyle/>
          <a:p>
            <a:pPr marL="285750" indent="-285750">
              <a:buFont typeface="Arial" panose="020B0604020202020204" pitchFamily="34" charset="0"/>
              <a:buChar char="•"/>
            </a:pPr>
            <a:r>
              <a:rPr lang="en-US" sz="2400" dirty="0"/>
              <a:t>Consider this scenario:</a:t>
            </a:r>
          </a:p>
          <a:p>
            <a:pPr marL="733806" lvl="1" indent="-285750"/>
            <a:r>
              <a:rPr lang="en-US" sz="2000" dirty="0"/>
              <a:t>I0: add x5, x1, x2</a:t>
            </a:r>
          </a:p>
          <a:p>
            <a:pPr marL="733806" lvl="1" indent="-285750"/>
            <a:r>
              <a:rPr lang="en-US" sz="2000" dirty="0"/>
              <a:t>I1: sub x20, x5, x4</a:t>
            </a:r>
          </a:p>
          <a:p>
            <a:pPr marL="342900" indent="-342900">
              <a:buFont typeface="Arial" panose="020B0604020202020204" pitchFamily="34" charset="0"/>
              <a:buChar char="•"/>
            </a:pPr>
            <a:r>
              <a:rPr lang="en-US" sz="2400" dirty="0"/>
              <a:t>Source registers:</a:t>
            </a:r>
          </a:p>
          <a:p>
            <a:pPr marL="790956" lvl="1" indent="-342900"/>
            <a:r>
              <a:rPr lang="en-US" sz="2000" dirty="0"/>
              <a:t>I0: x1, x2</a:t>
            </a:r>
          </a:p>
          <a:p>
            <a:pPr marL="790956" lvl="1" indent="-342900"/>
            <a:r>
              <a:rPr lang="en-US" sz="2000" dirty="0"/>
              <a:t>I1: x5, x4</a:t>
            </a:r>
          </a:p>
          <a:p>
            <a:pPr marL="342900" indent="-342900">
              <a:buFont typeface="Arial" panose="020B0604020202020204" pitchFamily="34" charset="0"/>
              <a:buChar char="•"/>
            </a:pPr>
            <a:r>
              <a:rPr lang="en-US" sz="2400" dirty="0"/>
              <a:t>Destination registers:</a:t>
            </a:r>
          </a:p>
          <a:p>
            <a:pPr marL="790956" lvl="1" indent="-342900"/>
            <a:r>
              <a:rPr lang="en-US" sz="2000" dirty="0"/>
              <a:t>I0: x5</a:t>
            </a:r>
          </a:p>
          <a:p>
            <a:pPr marL="790956" lvl="1" indent="-342900"/>
            <a:r>
              <a:rPr lang="en-US" sz="2000" dirty="0"/>
              <a:t>I1: x20</a:t>
            </a:r>
          </a:p>
          <a:p>
            <a:pPr marL="285750" indent="-285750"/>
            <a:endParaRPr lang="en-US" sz="2400" dirty="0"/>
          </a:p>
          <a:p>
            <a:pPr marL="733806" lvl="1" indent="-285750"/>
            <a:endParaRPr lang="en-US" sz="2400" dirty="0"/>
          </a:p>
        </p:txBody>
      </p:sp>
    </p:spTree>
    <p:extLst>
      <p:ext uri="{BB962C8B-B14F-4D97-AF65-F5344CB8AC3E}">
        <p14:creationId xmlns:p14="http://schemas.microsoft.com/office/powerpoint/2010/main" val="222195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11</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Pipeline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025922"/>
          </a:xfrm>
        </p:spPr>
        <p:txBody>
          <a:bodyPr/>
          <a:lstStyle/>
          <a:p>
            <a:pPr marL="285750" indent="-285750">
              <a:buFont typeface="Arial" panose="020B0604020202020204" pitchFamily="34" charset="0"/>
              <a:buChar char="•"/>
            </a:pPr>
            <a:r>
              <a:rPr lang="en-US" sz="2400" dirty="0"/>
              <a:t>Register dependency:</a:t>
            </a:r>
          </a:p>
          <a:p>
            <a:pPr marL="733806" lvl="1" indent="-285750"/>
            <a:r>
              <a:rPr lang="en-US" sz="2000" dirty="0"/>
              <a:t>X5’s result is not ready for I1</a:t>
            </a:r>
          </a:p>
          <a:p>
            <a:pPr marL="733806" lvl="1" indent="-285750"/>
            <a:r>
              <a:rPr lang="en-US" sz="2000" dirty="0">
                <a:solidFill>
                  <a:srgbClr val="FF0000"/>
                </a:solidFill>
              </a:rPr>
              <a:t>Should we care?</a:t>
            </a:r>
            <a:endParaRPr lang="en-US" sz="2400" dirty="0">
              <a:solidFill>
                <a:srgbClr val="FF0000"/>
              </a:solidFill>
            </a:endParaRPr>
          </a:p>
        </p:txBody>
      </p:sp>
      <p:pic>
        <p:nvPicPr>
          <p:cNvPr id="6" name="Picture 5" descr="A diagram of a machine&#10;&#10;Description automatically generated">
            <a:extLst>
              <a:ext uri="{FF2B5EF4-FFF2-40B4-BE49-F238E27FC236}">
                <a16:creationId xmlns:a16="http://schemas.microsoft.com/office/drawing/2014/main" id="{738697A3-4213-F252-CD75-A7D3AE773B9B}"/>
              </a:ext>
            </a:extLst>
          </p:cNvPr>
          <p:cNvPicPr>
            <a:picLocks noChangeAspect="1"/>
          </p:cNvPicPr>
          <p:nvPr/>
        </p:nvPicPr>
        <p:blipFill>
          <a:blip r:embed="rId3"/>
          <a:stretch>
            <a:fillRect/>
          </a:stretch>
        </p:blipFill>
        <p:spPr>
          <a:xfrm>
            <a:off x="1409699" y="2151151"/>
            <a:ext cx="5476875" cy="2142165"/>
          </a:xfrm>
          <a:prstGeom prst="rect">
            <a:avLst/>
          </a:prstGeom>
        </p:spPr>
      </p:pic>
    </p:spTree>
    <p:extLst>
      <p:ext uri="{BB962C8B-B14F-4D97-AF65-F5344CB8AC3E}">
        <p14:creationId xmlns:p14="http://schemas.microsoft.com/office/powerpoint/2010/main" val="321173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12</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Pipeline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354217"/>
          </a:xfrm>
        </p:spPr>
        <p:txBody>
          <a:bodyPr/>
          <a:lstStyle/>
          <a:p>
            <a:pPr marL="285750" indent="-285750">
              <a:buFont typeface="Arial" panose="020B0604020202020204" pitchFamily="34" charset="0"/>
              <a:buChar char="•"/>
            </a:pPr>
            <a:r>
              <a:rPr lang="en-US" sz="2400" dirty="0"/>
              <a:t>Programmer expects instructions ordering:</a:t>
            </a:r>
          </a:p>
          <a:p>
            <a:pPr marL="733806" lvl="1" indent="-285750"/>
            <a:r>
              <a:rPr lang="en-US" sz="2000" dirty="0"/>
              <a:t>To get expected result </a:t>
            </a:r>
          </a:p>
          <a:p>
            <a:pPr marL="733806" lvl="1" indent="-285750"/>
            <a:r>
              <a:rPr lang="en-US" sz="2000" dirty="0"/>
              <a:t>I0: add x5, x1, x2</a:t>
            </a:r>
          </a:p>
          <a:p>
            <a:pPr marL="733806" lvl="1" indent="-285750"/>
            <a:r>
              <a:rPr lang="en-US" sz="2000" dirty="0"/>
              <a:t>I1: sub x20, x5, x4</a:t>
            </a:r>
          </a:p>
        </p:txBody>
      </p:sp>
    </p:spTree>
    <p:extLst>
      <p:ext uri="{BB962C8B-B14F-4D97-AF65-F5344CB8AC3E}">
        <p14:creationId xmlns:p14="http://schemas.microsoft.com/office/powerpoint/2010/main" val="264995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13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Pipeline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627112"/>
          </a:xfrm>
        </p:spPr>
        <p:txBody>
          <a:bodyPr/>
          <a:lstStyle/>
          <a:p>
            <a:pPr marL="285750" indent="-285750">
              <a:buFont typeface="Arial" panose="020B0604020202020204" pitchFamily="34" charset="0"/>
              <a:buChar char="•"/>
            </a:pPr>
            <a:r>
              <a:rPr lang="en-US" sz="2400" dirty="0"/>
              <a:t>Should the processor enforce instructions ordering?</a:t>
            </a:r>
          </a:p>
          <a:p>
            <a:pPr marL="733806" lvl="1" indent="-285750"/>
            <a:r>
              <a:rPr lang="en-US" sz="2000" dirty="0"/>
              <a:t>Only externally </a:t>
            </a:r>
          </a:p>
          <a:p>
            <a:pPr marL="1008126" lvl="2" indent="-285750"/>
            <a:r>
              <a:rPr lang="en-US" sz="1800" dirty="0"/>
              <a:t>Memory is visible to S/W</a:t>
            </a:r>
          </a:p>
          <a:p>
            <a:pPr marL="1008126" lvl="2" indent="-285750"/>
            <a:r>
              <a:rPr lang="en-US" sz="1800" dirty="0"/>
              <a:t>Registers are visible to S/W (e.g. debugger)</a:t>
            </a:r>
          </a:p>
          <a:p>
            <a:pPr marL="733806" lvl="1" indent="-285750"/>
            <a:r>
              <a:rPr lang="en-US" sz="2000" dirty="0"/>
              <a:t>Can do any optimization it wants internally</a:t>
            </a:r>
          </a:p>
        </p:txBody>
      </p:sp>
    </p:spTree>
    <p:extLst>
      <p:ext uri="{BB962C8B-B14F-4D97-AF65-F5344CB8AC3E}">
        <p14:creationId xmlns:p14="http://schemas.microsoft.com/office/powerpoint/2010/main" val="316340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14</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Pipeline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627112"/>
          </a:xfrm>
        </p:spPr>
        <p:txBody>
          <a:bodyPr/>
          <a:lstStyle/>
          <a:p>
            <a:pPr marL="285750" indent="-285750">
              <a:buFont typeface="Arial" panose="020B0604020202020204" pitchFamily="34" charset="0"/>
              <a:buChar char="•"/>
            </a:pPr>
            <a:r>
              <a:rPr lang="en-US" sz="2400" dirty="0"/>
              <a:t>What’s a pipeline hazard?</a:t>
            </a:r>
          </a:p>
          <a:p>
            <a:pPr marL="733806" lvl="1" indent="-285750"/>
            <a:r>
              <a:rPr lang="en-US" sz="2000" dirty="0"/>
              <a:t>Resource sharing conflict inside the pipeline</a:t>
            </a:r>
          </a:p>
          <a:p>
            <a:pPr marL="733806" lvl="1" indent="-285750"/>
            <a:r>
              <a:rPr lang="en-US" sz="2000" dirty="0"/>
              <a:t>Pipelining introduces resource sharing between instructions</a:t>
            </a:r>
          </a:p>
          <a:p>
            <a:pPr marL="1008126" lvl="2" indent="-285750"/>
            <a:r>
              <a:rPr lang="en-US" sz="1800" dirty="0"/>
              <a:t>Register file</a:t>
            </a:r>
          </a:p>
          <a:p>
            <a:pPr marL="1008126" lvl="2" indent="-285750"/>
            <a:r>
              <a:rPr lang="en-US" sz="1800" dirty="0"/>
              <a:t>Execution units</a:t>
            </a:r>
          </a:p>
        </p:txBody>
      </p:sp>
    </p:spTree>
    <p:extLst>
      <p:ext uri="{BB962C8B-B14F-4D97-AF65-F5344CB8AC3E}">
        <p14:creationId xmlns:p14="http://schemas.microsoft.com/office/powerpoint/2010/main" val="3140381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15</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Pipeline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326517"/>
          </a:xfrm>
        </p:spPr>
        <p:txBody>
          <a:bodyPr/>
          <a:lstStyle/>
          <a:p>
            <a:pPr marL="285750" indent="-285750">
              <a:buFont typeface="Arial" panose="020B0604020202020204" pitchFamily="34" charset="0"/>
              <a:buChar char="•"/>
            </a:pPr>
            <a:r>
              <a:rPr lang="en-US" sz="2400" dirty="0"/>
              <a:t>Types of pipeline hazard</a:t>
            </a:r>
          </a:p>
          <a:p>
            <a:pPr marL="733806" lvl="1" indent="-285750"/>
            <a:r>
              <a:rPr lang="en-US" sz="2000" dirty="0"/>
              <a:t>Control hazard</a:t>
            </a:r>
          </a:p>
          <a:p>
            <a:pPr marL="733806" lvl="1" indent="-285750"/>
            <a:r>
              <a:rPr lang="en-US" sz="2000" dirty="0"/>
              <a:t>Structural hazard</a:t>
            </a:r>
          </a:p>
          <a:p>
            <a:pPr marL="733806" lvl="1" indent="-285750"/>
            <a:r>
              <a:rPr lang="en-US" sz="1800" dirty="0"/>
              <a:t>Data hazard</a:t>
            </a:r>
          </a:p>
        </p:txBody>
      </p:sp>
    </p:spTree>
    <p:extLst>
      <p:ext uri="{BB962C8B-B14F-4D97-AF65-F5344CB8AC3E}">
        <p14:creationId xmlns:p14="http://schemas.microsoft.com/office/powerpoint/2010/main" val="222767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16</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974626"/>
          </a:xfrm>
        </p:spPr>
        <p:txBody>
          <a:bodyPr/>
          <a:lstStyle/>
          <a:p>
            <a:pPr marL="285750" indent="-285750">
              <a:buFont typeface="Arial" panose="020B0604020202020204" pitchFamily="34" charset="0"/>
              <a:buChar char="•"/>
            </a:pPr>
            <a:r>
              <a:rPr lang="en-US" sz="2400" dirty="0"/>
              <a:t>Control-flow dependency between instructions</a:t>
            </a:r>
          </a:p>
          <a:p>
            <a:pPr marL="733806" lvl="1" indent="-285750"/>
            <a:r>
              <a:rPr lang="en-US" sz="2000" dirty="0"/>
              <a:t>Target address or condition not yet available to a branch instruction</a:t>
            </a:r>
          </a:p>
        </p:txBody>
      </p:sp>
    </p:spTree>
    <p:extLst>
      <p:ext uri="{BB962C8B-B14F-4D97-AF65-F5344CB8AC3E}">
        <p14:creationId xmlns:p14="http://schemas.microsoft.com/office/powerpoint/2010/main" val="935186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17</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Structural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025922"/>
          </a:xfrm>
        </p:spPr>
        <p:txBody>
          <a:bodyPr/>
          <a:lstStyle/>
          <a:p>
            <a:pPr marL="285750" indent="-285750">
              <a:buFont typeface="Arial" panose="020B0604020202020204" pitchFamily="34" charset="0"/>
              <a:buChar char="•"/>
            </a:pPr>
            <a:r>
              <a:rPr lang="en-US" sz="2400" dirty="0"/>
              <a:t>Resource sharing between instructions</a:t>
            </a:r>
          </a:p>
          <a:p>
            <a:pPr marL="733806" lvl="1" indent="-285750"/>
            <a:r>
              <a:rPr lang="en-US" sz="2000" dirty="0"/>
              <a:t>Prior instruction still using a resource that current instruction need</a:t>
            </a:r>
          </a:p>
          <a:p>
            <a:pPr marL="733806" lvl="1" indent="-285750"/>
            <a:r>
              <a:rPr lang="en-US" sz="2000" dirty="0"/>
              <a:t>e.g. Multi-cycle integer divider unit</a:t>
            </a:r>
          </a:p>
        </p:txBody>
      </p:sp>
    </p:spTree>
    <p:extLst>
      <p:ext uri="{BB962C8B-B14F-4D97-AF65-F5344CB8AC3E}">
        <p14:creationId xmlns:p14="http://schemas.microsoft.com/office/powerpoint/2010/main" val="1778358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18</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025922"/>
          </a:xfrm>
        </p:spPr>
        <p:txBody>
          <a:bodyPr/>
          <a:lstStyle/>
          <a:p>
            <a:pPr marL="285750" indent="-285750">
              <a:buFont typeface="Arial" panose="020B0604020202020204" pitchFamily="34" charset="0"/>
              <a:buChar char="•"/>
            </a:pPr>
            <a:r>
              <a:rPr lang="en-US" sz="2400" dirty="0"/>
              <a:t>Register sharing between instructions</a:t>
            </a:r>
          </a:p>
          <a:p>
            <a:pPr marL="733806" lvl="1" indent="-285750"/>
            <a:r>
              <a:rPr lang="en-US" sz="2000" dirty="0"/>
              <a:t>Operands are not yet available to an instruction</a:t>
            </a:r>
          </a:p>
          <a:p>
            <a:pPr marL="733806" lvl="1" indent="-285750"/>
            <a:r>
              <a:rPr lang="en-US" sz="2000" dirty="0"/>
              <a:t>Because prior instruction has not yet produced result</a:t>
            </a:r>
          </a:p>
        </p:txBody>
      </p:sp>
    </p:spTree>
    <p:extLst>
      <p:ext uri="{BB962C8B-B14F-4D97-AF65-F5344CB8AC3E}">
        <p14:creationId xmlns:p14="http://schemas.microsoft.com/office/powerpoint/2010/main" val="2024787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19</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682512"/>
          </a:xfrm>
        </p:spPr>
        <p:txBody>
          <a:bodyPr/>
          <a:lstStyle/>
          <a:p>
            <a:pPr marL="285750" indent="-285750">
              <a:buFont typeface="Arial" panose="020B0604020202020204" pitchFamily="34" charset="0"/>
              <a:buChar char="•"/>
            </a:pPr>
            <a:r>
              <a:rPr lang="en-US" sz="2400" dirty="0"/>
              <a:t>Types of data Hazards</a:t>
            </a:r>
          </a:p>
          <a:p>
            <a:pPr marL="733806" lvl="1" indent="-285750"/>
            <a:r>
              <a:rPr lang="en-US" sz="2000" dirty="0"/>
              <a:t>Read after write (RAW)</a:t>
            </a:r>
          </a:p>
          <a:p>
            <a:pPr marL="733806" lvl="1" indent="-285750"/>
            <a:r>
              <a:rPr lang="en-US" sz="2000" dirty="0"/>
              <a:t>Write after write (WAW)</a:t>
            </a:r>
          </a:p>
          <a:p>
            <a:pPr marL="733806" lvl="1" indent="-285750"/>
            <a:r>
              <a:rPr lang="en-US" sz="2000" dirty="0"/>
              <a:t>Write after read (WAR)</a:t>
            </a:r>
          </a:p>
          <a:p>
            <a:pPr marL="733806" lvl="1" indent="-285750"/>
            <a:r>
              <a:rPr lang="en-US" sz="2000" dirty="0"/>
              <a:t>Read after read (RAR)</a:t>
            </a:r>
          </a:p>
        </p:txBody>
      </p:sp>
    </p:spTree>
    <p:extLst>
      <p:ext uri="{BB962C8B-B14F-4D97-AF65-F5344CB8AC3E}">
        <p14:creationId xmlns:p14="http://schemas.microsoft.com/office/powerpoint/2010/main" val="291527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20</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Hazards: RAW</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908215"/>
          </a:xfrm>
        </p:spPr>
        <p:txBody>
          <a:bodyPr/>
          <a:lstStyle/>
          <a:p>
            <a:pPr marL="285750" indent="-285750">
              <a:buFont typeface="Arial" panose="020B0604020202020204" pitchFamily="34" charset="0"/>
              <a:buChar char="•"/>
            </a:pPr>
            <a:r>
              <a:rPr lang="en-US" sz="2400" dirty="0"/>
              <a:t>Reading a register before its write completes</a:t>
            </a:r>
          </a:p>
          <a:p>
            <a:pPr marL="285750" indent="-285750">
              <a:buFont typeface="Arial" panose="020B0604020202020204" pitchFamily="34" charset="0"/>
              <a:buChar char="•"/>
            </a:pPr>
            <a:r>
              <a:rPr lang="en-US" sz="2400" dirty="0"/>
              <a:t>Example:</a:t>
            </a:r>
          </a:p>
          <a:p>
            <a:pPr marL="733806" lvl="1" indent="-285750"/>
            <a:r>
              <a:rPr lang="en-US" sz="2000" dirty="0"/>
              <a:t>I0: add </a:t>
            </a:r>
            <a:r>
              <a:rPr lang="en-US" sz="2000" dirty="0">
                <a:solidFill>
                  <a:srgbClr val="FF0000"/>
                </a:solidFill>
              </a:rPr>
              <a:t>x5</a:t>
            </a:r>
            <a:r>
              <a:rPr lang="en-US" sz="2000" dirty="0"/>
              <a:t>, x1, x2</a:t>
            </a:r>
          </a:p>
          <a:p>
            <a:pPr marL="733806" lvl="1" indent="-285750"/>
            <a:r>
              <a:rPr lang="en-US" sz="2000" dirty="0"/>
              <a:t>I1: sub x20, </a:t>
            </a:r>
            <a:r>
              <a:rPr lang="en-US" sz="2000" dirty="0">
                <a:solidFill>
                  <a:srgbClr val="FF0000"/>
                </a:solidFill>
              </a:rPr>
              <a:t>x5</a:t>
            </a:r>
            <a:r>
              <a:rPr lang="en-US" sz="2000" dirty="0"/>
              <a:t>, x4</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3215457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21</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Hazards: RAW</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436291"/>
          </a:xfrm>
        </p:spPr>
        <p:txBody>
          <a:bodyPr/>
          <a:lstStyle/>
          <a:p>
            <a:pPr marL="285750" indent="-285750">
              <a:buFont typeface="Arial" panose="020B0604020202020204" pitchFamily="34" charset="0"/>
              <a:buChar char="•"/>
            </a:pPr>
            <a:r>
              <a:rPr lang="en-US" sz="2400" dirty="0"/>
              <a:t>How many cycles should I1 stall? </a:t>
            </a:r>
          </a:p>
          <a:p>
            <a:pPr marL="733806" lvl="1" indent="-285750"/>
            <a:r>
              <a:rPr lang="en-US" sz="2000" dirty="0"/>
              <a:t>I0: add </a:t>
            </a:r>
            <a:r>
              <a:rPr lang="en-US" sz="2000" dirty="0">
                <a:solidFill>
                  <a:srgbClr val="FF0000"/>
                </a:solidFill>
              </a:rPr>
              <a:t>x5</a:t>
            </a:r>
            <a:r>
              <a:rPr lang="en-US" sz="2000" dirty="0"/>
              <a:t>, x1, x2</a:t>
            </a:r>
          </a:p>
          <a:p>
            <a:pPr marL="733806" lvl="1" indent="-285750"/>
            <a:r>
              <a:rPr lang="en-US" sz="2000" dirty="0"/>
              <a:t>I1: sub x20, </a:t>
            </a:r>
            <a:r>
              <a:rPr lang="en-US" sz="2000" dirty="0">
                <a:solidFill>
                  <a:srgbClr val="FF0000"/>
                </a:solidFill>
              </a:rPr>
              <a:t>x5</a:t>
            </a:r>
            <a:r>
              <a:rPr lang="en-US" sz="2000" dirty="0"/>
              <a:t>, x4</a:t>
            </a:r>
          </a:p>
          <a:p>
            <a:pPr marL="285750" indent="-285750">
              <a:buFont typeface="Arial" panose="020B0604020202020204" pitchFamily="34" charset="0"/>
              <a:buChar char="•"/>
            </a:pPr>
            <a:endParaRPr lang="en-US" sz="2000" dirty="0"/>
          </a:p>
        </p:txBody>
      </p:sp>
      <p:pic>
        <p:nvPicPr>
          <p:cNvPr id="5" name="Picture 4" descr="A diagram of a machine&#10;&#10;Description automatically generated">
            <a:extLst>
              <a:ext uri="{FF2B5EF4-FFF2-40B4-BE49-F238E27FC236}">
                <a16:creationId xmlns:a16="http://schemas.microsoft.com/office/drawing/2014/main" id="{2C6DE340-12A8-47A4-BE68-0B1948C57715}"/>
              </a:ext>
            </a:extLst>
          </p:cNvPr>
          <p:cNvPicPr>
            <a:picLocks noChangeAspect="1"/>
          </p:cNvPicPr>
          <p:nvPr/>
        </p:nvPicPr>
        <p:blipFill>
          <a:blip r:embed="rId3"/>
          <a:stretch>
            <a:fillRect/>
          </a:stretch>
        </p:blipFill>
        <p:spPr>
          <a:xfrm>
            <a:off x="1409699" y="2151151"/>
            <a:ext cx="5476875" cy="2142165"/>
          </a:xfrm>
          <a:prstGeom prst="rect">
            <a:avLst/>
          </a:prstGeom>
        </p:spPr>
      </p:pic>
    </p:spTree>
    <p:extLst>
      <p:ext uri="{BB962C8B-B14F-4D97-AF65-F5344CB8AC3E}">
        <p14:creationId xmlns:p14="http://schemas.microsoft.com/office/powerpoint/2010/main" val="3208432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22</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Hazards: WAW</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908215"/>
          </a:xfrm>
        </p:spPr>
        <p:txBody>
          <a:bodyPr/>
          <a:lstStyle/>
          <a:p>
            <a:pPr marL="285750" indent="-285750">
              <a:buFont typeface="Arial" panose="020B0604020202020204" pitchFamily="34" charset="0"/>
              <a:buChar char="•"/>
            </a:pPr>
            <a:r>
              <a:rPr lang="en-US" sz="2400" dirty="0"/>
              <a:t>Writing to a register before its write completes</a:t>
            </a:r>
          </a:p>
          <a:p>
            <a:pPr marL="285750" indent="-285750">
              <a:buFont typeface="Arial" panose="020B0604020202020204" pitchFamily="34" charset="0"/>
              <a:buChar char="•"/>
            </a:pPr>
            <a:r>
              <a:rPr lang="en-US" sz="2400" dirty="0"/>
              <a:t>Example:</a:t>
            </a:r>
          </a:p>
          <a:p>
            <a:pPr marL="733806" lvl="1" indent="-285750"/>
            <a:r>
              <a:rPr lang="en-US" sz="2000" dirty="0"/>
              <a:t>I0: add </a:t>
            </a:r>
            <a:r>
              <a:rPr lang="en-US" sz="2000" dirty="0">
                <a:solidFill>
                  <a:srgbClr val="FF0000"/>
                </a:solidFill>
              </a:rPr>
              <a:t>x5</a:t>
            </a:r>
            <a:r>
              <a:rPr lang="en-US" sz="2000" dirty="0"/>
              <a:t>, x1, x2</a:t>
            </a:r>
          </a:p>
          <a:p>
            <a:pPr marL="733806" lvl="1" indent="-285750"/>
            <a:r>
              <a:rPr lang="en-US" sz="2000" dirty="0"/>
              <a:t>I1: sub </a:t>
            </a:r>
            <a:r>
              <a:rPr lang="en-US" sz="2000" dirty="0">
                <a:solidFill>
                  <a:srgbClr val="FF0000"/>
                </a:solidFill>
              </a:rPr>
              <a:t>x5</a:t>
            </a:r>
            <a:r>
              <a:rPr lang="en-US" sz="2000" dirty="0"/>
              <a:t>, </a:t>
            </a:r>
            <a:r>
              <a:rPr lang="en-US" sz="2000" dirty="0">
                <a:solidFill>
                  <a:schemeClr val="tx1"/>
                </a:solidFill>
              </a:rPr>
              <a:t>x3</a:t>
            </a:r>
            <a:r>
              <a:rPr lang="en-US" sz="2000" dirty="0"/>
              <a:t>, x4</a:t>
            </a:r>
          </a:p>
          <a:p>
            <a:pPr marL="342900" indent="-342900">
              <a:buFont typeface="Arial" panose="020B0604020202020204" pitchFamily="34" charset="0"/>
              <a:buChar char="•"/>
            </a:pPr>
            <a:r>
              <a:rPr lang="en-US" sz="2000" dirty="0">
                <a:solidFill>
                  <a:srgbClr val="FF0000"/>
                </a:solidFill>
              </a:rPr>
              <a:t>Is it a dependency issue?</a:t>
            </a:r>
          </a:p>
        </p:txBody>
      </p:sp>
    </p:spTree>
    <p:extLst>
      <p:ext uri="{BB962C8B-B14F-4D97-AF65-F5344CB8AC3E}">
        <p14:creationId xmlns:p14="http://schemas.microsoft.com/office/powerpoint/2010/main" val="203527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Hazards: WAW</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025922"/>
          </a:xfrm>
        </p:spPr>
        <p:txBody>
          <a:bodyPr/>
          <a:lstStyle/>
          <a:p>
            <a:pPr marL="285750" indent="-285750">
              <a:buFont typeface="Arial" panose="020B0604020202020204" pitchFamily="34" charset="0"/>
              <a:buChar char="•"/>
            </a:pPr>
            <a:r>
              <a:rPr lang="en-US" sz="2400" dirty="0"/>
              <a:t>I1 will update </a:t>
            </a:r>
            <a:r>
              <a:rPr lang="en-US" sz="2400" i="1" dirty="0"/>
              <a:t>x5</a:t>
            </a:r>
            <a:r>
              <a:rPr lang="en-US" sz="2400" dirty="0"/>
              <a:t> after I0</a:t>
            </a:r>
          </a:p>
          <a:p>
            <a:pPr marL="733806" lvl="1" indent="-285750"/>
            <a:r>
              <a:rPr lang="en-US" sz="2000" dirty="0"/>
              <a:t>I0: add </a:t>
            </a:r>
            <a:r>
              <a:rPr lang="en-US" sz="2000" dirty="0">
                <a:solidFill>
                  <a:srgbClr val="FF0000"/>
                </a:solidFill>
              </a:rPr>
              <a:t>x5</a:t>
            </a:r>
            <a:r>
              <a:rPr lang="en-US" sz="2000" dirty="0"/>
              <a:t>, x1, x2</a:t>
            </a:r>
          </a:p>
          <a:p>
            <a:pPr marL="733806" lvl="1" indent="-285750"/>
            <a:r>
              <a:rPr lang="en-US" sz="2000" dirty="0"/>
              <a:t>I1: sub </a:t>
            </a:r>
            <a:r>
              <a:rPr lang="en-US" sz="2000" dirty="0">
                <a:solidFill>
                  <a:srgbClr val="FF0000"/>
                </a:solidFill>
              </a:rPr>
              <a:t>x5</a:t>
            </a:r>
            <a:r>
              <a:rPr lang="en-US" sz="2000" dirty="0"/>
              <a:t>, </a:t>
            </a:r>
            <a:r>
              <a:rPr lang="en-US" sz="2000" dirty="0">
                <a:solidFill>
                  <a:schemeClr val="tx1"/>
                </a:solidFill>
              </a:rPr>
              <a:t>x3</a:t>
            </a:r>
            <a:r>
              <a:rPr lang="en-US" sz="2000" dirty="0"/>
              <a:t>, x4</a:t>
            </a:r>
            <a:endParaRPr lang="en-US" sz="2000" dirty="0">
              <a:solidFill>
                <a:srgbClr val="FF0000"/>
              </a:solidFill>
            </a:endParaRPr>
          </a:p>
        </p:txBody>
      </p:sp>
      <p:pic>
        <p:nvPicPr>
          <p:cNvPr id="6" name="Picture 5" descr="A diagram of a circuit diagram&#10;&#10;Description automatically generated">
            <a:extLst>
              <a:ext uri="{FF2B5EF4-FFF2-40B4-BE49-F238E27FC236}">
                <a16:creationId xmlns:a16="http://schemas.microsoft.com/office/drawing/2014/main" id="{3D83BD1A-0D85-1C6C-EFD8-5ACA376C6999}"/>
              </a:ext>
            </a:extLst>
          </p:cNvPr>
          <p:cNvPicPr>
            <a:picLocks noChangeAspect="1"/>
          </p:cNvPicPr>
          <p:nvPr/>
        </p:nvPicPr>
        <p:blipFill>
          <a:blip r:embed="rId3"/>
          <a:stretch>
            <a:fillRect/>
          </a:stretch>
        </p:blipFill>
        <p:spPr>
          <a:xfrm>
            <a:off x="3714750" y="1449190"/>
            <a:ext cx="5069176" cy="3093576"/>
          </a:xfrm>
          <a:prstGeom prst="rect">
            <a:avLst/>
          </a:prstGeom>
        </p:spPr>
      </p:pic>
      <p:sp>
        <p:nvSpPr>
          <p:cNvPr id="7" name="TextBox 6">
            <a:extLst>
              <a:ext uri="{FF2B5EF4-FFF2-40B4-BE49-F238E27FC236}">
                <a16:creationId xmlns:a16="http://schemas.microsoft.com/office/drawing/2014/main" id="{2BF7E7E3-E412-9083-31CB-D7B66B727EDC}"/>
              </a:ext>
            </a:extLst>
          </p:cNvPr>
          <p:cNvSpPr txBox="1"/>
          <p:nvPr/>
        </p:nvSpPr>
        <p:spPr>
          <a:xfrm>
            <a:off x="3905250" y="2479447"/>
            <a:ext cx="752476" cy="215444"/>
          </a:xfrm>
          <a:prstGeom prst="rect">
            <a:avLst/>
          </a:prstGeom>
          <a:solidFill>
            <a:schemeClr val="bg1"/>
          </a:solidFill>
        </p:spPr>
        <p:txBody>
          <a:bodyPr wrap="square" lIns="0" tIns="0" rIns="0" bIns="0" rtlCol="0">
            <a:spAutoFit/>
          </a:bodyPr>
          <a:lstStyle/>
          <a:p>
            <a:pPr algn="l"/>
            <a:r>
              <a:rPr lang="en-US" sz="1400" dirty="0"/>
              <a:t>I0</a:t>
            </a:r>
          </a:p>
        </p:txBody>
      </p:sp>
      <p:sp>
        <p:nvSpPr>
          <p:cNvPr id="8" name="TextBox 7">
            <a:extLst>
              <a:ext uri="{FF2B5EF4-FFF2-40B4-BE49-F238E27FC236}">
                <a16:creationId xmlns:a16="http://schemas.microsoft.com/office/drawing/2014/main" id="{06EC0EA7-0C85-F597-0AC3-CD4723DE5092}"/>
              </a:ext>
            </a:extLst>
          </p:cNvPr>
          <p:cNvSpPr txBox="1"/>
          <p:nvPr/>
        </p:nvSpPr>
        <p:spPr>
          <a:xfrm>
            <a:off x="3905250" y="3117029"/>
            <a:ext cx="752476" cy="215444"/>
          </a:xfrm>
          <a:prstGeom prst="rect">
            <a:avLst/>
          </a:prstGeom>
          <a:solidFill>
            <a:schemeClr val="bg1"/>
          </a:solidFill>
        </p:spPr>
        <p:txBody>
          <a:bodyPr wrap="square" lIns="0" tIns="0" rIns="0" bIns="0" rtlCol="0">
            <a:spAutoFit/>
          </a:bodyPr>
          <a:lstStyle/>
          <a:p>
            <a:pPr algn="l"/>
            <a:r>
              <a:rPr lang="en-US" sz="1400" dirty="0"/>
              <a:t>I1</a:t>
            </a:r>
          </a:p>
        </p:txBody>
      </p:sp>
      <p:sp>
        <p:nvSpPr>
          <p:cNvPr id="10" name="TextBox 9">
            <a:extLst>
              <a:ext uri="{FF2B5EF4-FFF2-40B4-BE49-F238E27FC236}">
                <a16:creationId xmlns:a16="http://schemas.microsoft.com/office/drawing/2014/main" id="{D48C5EC1-1601-AEA4-4CFC-B8598ACDF2D7}"/>
              </a:ext>
            </a:extLst>
          </p:cNvPr>
          <p:cNvSpPr txBox="1"/>
          <p:nvPr/>
        </p:nvSpPr>
        <p:spPr>
          <a:xfrm>
            <a:off x="3890963" y="3673391"/>
            <a:ext cx="752476" cy="215444"/>
          </a:xfrm>
          <a:prstGeom prst="rect">
            <a:avLst/>
          </a:prstGeom>
          <a:solidFill>
            <a:schemeClr val="bg1"/>
          </a:solidFill>
        </p:spPr>
        <p:txBody>
          <a:bodyPr wrap="square" lIns="0" tIns="0" rIns="0" bIns="0" rtlCol="0">
            <a:spAutoFit/>
          </a:bodyPr>
          <a:lstStyle/>
          <a:p>
            <a:pPr algn="l"/>
            <a:r>
              <a:rPr lang="en-US" sz="1400" dirty="0"/>
              <a:t>I2</a:t>
            </a:r>
          </a:p>
        </p:txBody>
      </p:sp>
      <p:cxnSp>
        <p:nvCxnSpPr>
          <p:cNvPr id="12" name="Straight Arrow Connector 11">
            <a:extLst>
              <a:ext uri="{FF2B5EF4-FFF2-40B4-BE49-F238E27FC236}">
                <a16:creationId xmlns:a16="http://schemas.microsoft.com/office/drawing/2014/main" id="{9FCB7D0D-351A-14FC-AA6C-B4B7EC5F26AB}"/>
              </a:ext>
            </a:extLst>
          </p:cNvPr>
          <p:cNvCxnSpPr>
            <a:cxnSpLocks/>
          </p:cNvCxnSpPr>
          <p:nvPr/>
        </p:nvCxnSpPr>
        <p:spPr>
          <a:xfrm>
            <a:off x="7581900" y="2703477"/>
            <a:ext cx="323850" cy="345254"/>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017405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24</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Hazards: WAW</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169551"/>
          </a:xfrm>
        </p:spPr>
        <p:txBody>
          <a:bodyPr/>
          <a:lstStyle/>
          <a:p>
            <a:pPr marL="285750" indent="-285750">
              <a:buFont typeface="Arial" panose="020B0604020202020204" pitchFamily="34" charset="0"/>
              <a:buChar char="•"/>
            </a:pPr>
            <a:r>
              <a:rPr lang="en-US" sz="2400" dirty="0"/>
              <a:t>WAW is not an issue here</a:t>
            </a:r>
          </a:p>
          <a:p>
            <a:pPr marL="733806" lvl="1" indent="-285750"/>
            <a:r>
              <a:rPr lang="en-US" sz="2000" dirty="0"/>
              <a:t>Due to in-order program execution</a:t>
            </a:r>
          </a:p>
          <a:p>
            <a:pPr marL="342900" indent="-342900">
              <a:buFont typeface="Arial" panose="020B0604020202020204" pitchFamily="34" charset="0"/>
              <a:buChar char="•"/>
            </a:pPr>
            <a:r>
              <a:rPr lang="en-US" sz="2400" dirty="0"/>
              <a:t>Problematic if out of order execution</a:t>
            </a:r>
            <a:endParaRPr lang="en-US" sz="2000" dirty="0">
              <a:solidFill>
                <a:srgbClr val="FF0000"/>
              </a:solidFill>
            </a:endParaRPr>
          </a:p>
        </p:txBody>
      </p:sp>
    </p:spTree>
    <p:extLst>
      <p:ext uri="{BB962C8B-B14F-4D97-AF65-F5344CB8AC3E}">
        <p14:creationId xmlns:p14="http://schemas.microsoft.com/office/powerpoint/2010/main" val="3309287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25</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Hazards: WAR</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908215"/>
          </a:xfrm>
        </p:spPr>
        <p:txBody>
          <a:bodyPr/>
          <a:lstStyle/>
          <a:p>
            <a:pPr marL="285750" indent="-285750">
              <a:buFont typeface="Arial" panose="020B0604020202020204" pitchFamily="34" charset="0"/>
              <a:buChar char="•"/>
            </a:pPr>
            <a:r>
              <a:rPr lang="en-US" sz="2400" dirty="0"/>
              <a:t>Writing to a register before it is read</a:t>
            </a:r>
          </a:p>
          <a:p>
            <a:pPr marL="285750" indent="-285750">
              <a:buFont typeface="Arial" panose="020B0604020202020204" pitchFamily="34" charset="0"/>
              <a:buChar char="•"/>
            </a:pPr>
            <a:r>
              <a:rPr lang="en-US" sz="2400" dirty="0"/>
              <a:t>Example:</a:t>
            </a:r>
          </a:p>
          <a:p>
            <a:pPr marL="733806" lvl="1" indent="-285750"/>
            <a:r>
              <a:rPr lang="en-US" sz="2000" dirty="0"/>
              <a:t>I0: add </a:t>
            </a:r>
            <a:r>
              <a:rPr lang="en-US" sz="2000" dirty="0">
                <a:solidFill>
                  <a:schemeClr val="tx1"/>
                </a:solidFill>
              </a:rPr>
              <a:t>x2</a:t>
            </a:r>
            <a:r>
              <a:rPr lang="en-US" sz="2000" dirty="0"/>
              <a:t>, x1, </a:t>
            </a:r>
            <a:r>
              <a:rPr lang="en-US" sz="2000" dirty="0">
                <a:solidFill>
                  <a:srgbClr val="FF0000"/>
                </a:solidFill>
              </a:rPr>
              <a:t>x5</a:t>
            </a:r>
          </a:p>
          <a:p>
            <a:pPr marL="733806" lvl="1" indent="-285750"/>
            <a:r>
              <a:rPr lang="en-US" sz="2000" dirty="0"/>
              <a:t>I1: sub </a:t>
            </a:r>
            <a:r>
              <a:rPr lang="en-US" sz="2000" dirty="0">
                <a:solidFill>
                  <a:srgbClr val="FF0000"/>
                </a:solidFill>
              </a:rPr>
              <a:t>x5</a:t>
            </a:r>
            <a:r>
              <a:rPr lang="en-US" sz="2000" dirty="0"/>
              <a:t>, </a:t>
            </a:r>
            <a:r>
              <a:rPr lang="en-US" sz="2000" dirty="0">
                <a:solidFill>
                  <a:schemeClr val="tx1"/>
                </a:solidFill>
              </a:rPr>
              <a:t>x3</a:t>
            </a:r>
            <a:r>
              <a:rPr lang="en-US" sz="2000" dirty="0"/>
              <a:t>, x4</a:t>
            </a:r>
          </a:p>
          <a:p>
            <a:pPr marL="342900" indent="-342900">
              <a:buFont typeface="Arial" panose="020B0604020202020204" pitchFamily="34" charset="0"/>
              <a:buChar char="•"/>
            </a:pPr>
            <a:r>
              <a:rPr lang="en-US" sz="2000" dirty="0">
                <a:solidFill>
                  <a:srgbClr val="FF0000"/>
                </a:solidFill>
              </a:rPr>
              <a:t>Is it a dependency issue?</a:t>
            </a:r>
          </a:p>
        </p:txBody>
      </p:sp>
    </p:spTree>
    <p:extLst>
      <p:ext uri="{BB962C8B-B14F-4D97-AF65-F5344CB8AC3E}">
        <p14:creationId xmlns:p14="http://schemas.microsoft.com/office/powerpoint/2010/main" val="127482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26</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Hazards: WAR</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025922"/>
          </a:xfrm>
        </p:spPr>
        <p:txBody>
          <a:bodyPr/>
          <a:lstStyle/>
          <a:p>
            <a:pPr marL="285750" indent="-285750">
              <a:buFont typeface="Arial" panose="020B0604020202020204" pitchFamily="34" charset="0"/>
              <a:buChar char="•"/>
            </a:pPr>
            <a:r>
              <a:rPr lang="en-US" sz="2400" dirty="0"/>
              <a:t>I1 will update </a:t>
            </a:r>
            <a:r>
              <a:rPr lang="en-US" sz="2400" i="1" dirty="0"/>
              <a:t>x5</a:t>
            </a:r>
            <a:r>
              <a:rPr lang="en-US" sz="2400" dirty="0"/>
              <a:t> after I0</a:t>
            </a:r>
          </a:p>
          <a:p>
            <a:pPr marL="733806" lvl="1" indent="-285750"/>
            <a:r>
              <a:rPr lang="en-US" sz="2000" dirty="0"/>
              <a:t>I0: add </a:t>
            </a:r>
            <a:r>
              <a:rPr lang="en-US" sz="2000" dirty="0">
                <a:solidFill>
                  <a:schemeClr val="tx1"/>
                </a:solidFill>
              </a:rPr>
              <a:t>x2</a:t>
            </a:r>
            <a:r>
              <a:rPr lang="en-US" sz="2000" dirty="0"/>
              <a:t>, x1, </a:t>
            </a:r>
            <a:r>
              <a:rPr lang="en-US" sz="2000" dirty="0">
                <a:solidFill>
                  <a:srgbClr val="FF0000"/>
                </a:solidFill>
              </a:rPr>
              <a:t>x5</a:t>
            </a:r>
          </a:p>
          <a:p>
            <a:pPr marL="733806" lvl="1" indent="-285750"/>
            <a:r>
              <a:rPr lang="en-US" sz="2000" dirty="0"/>
              <a:t>I1: sub </a:t>
            </a:r>
            <a:r>
              <a:rPr lang="en-US" sz="2000" dirty="0">
                <a:solidFill>
                  <a:srgbClr val="FF0000"/>
                </a:solidFill>
              </a:rPr>
              <a:t>x5</a:t>
            </a:r>
            <a:r>
              <a:rPr lang="en-US" sz="2000" dirty="0"/>
              <a:t>, </a:t>
            </a:r>
            <a:r>
              <a:rPr lang="en-US" sz="2000" dirty="0">
                <a:solidFill>
                  <a:schemeClr val="tx1"/>
                </a:solidFill>
              </a:rPr>
              <a:t>x3</a:t>
            </a:r>
            <a:r>
              <a:rPr lang="en-US" sz="2000" dirty="0"/>
              <a:t>, x4</a:t>
            </a:r>
          </a:p>
        </p:txBody>
      </p:sp>
      <p:pic>
        <p:nvPicPr>
          <p:cNvPr id="6" name="Picture 5" descr="A diagram of a circuit diagram&#10;&#10;Description automatically generated">
            <a:extLst>
              <a:ext uri="{FF2B5EF4-FFF2-40B4-BE49-F238E27FC236}">
                <a16:creationId xmlns:a16="http://schemas.microsoft.com/office/drawing/2014/main" id="{3D83BD1A-0D85-1C6C-EFD8-5ACA376C6999}"/>
              </a:ext>
            </a:extLst>
          </p:cNvPr>
          <p:cNvPicPr>
            <a:picLocks noChangeAspect="1"/>
          </p:cNvPicPr>
          <p:nvPr/>
        </p:nvPicPr>
        <p:blipFill>
          <a:blip r:embed="rId3"/>
          <a:stretch>
            <a:fillRect/>
          </a:stretch>
        </p:blipFill>
        <p:spPr>
          <a:xfrm>
            <a:off x="3714750" y="1449190"/>
            <a:ext cx="5069176" cy="3093576"/>
          </a:xfrm>
          <a:prstGeom prst="rect">
            <a:avLst/>
          </a:prstGeom>
        </p:spPr>
      </p:pic>
      <p:sp>
        <p:nvSpPr>
          <p:cNvPr id="7" name="TextBox 6">
            <a:extLst>
              <a:ext uri="{FF2B5EF4-FFF2-40B4-BE49-F238E27FC236}">
                <a16:creationId xmlns:a16="http://schemas.microsoft.com/office/drawing/2014/main" id="{2BF7E7E3-E412-9083-31CB-D7B66B727EDC}"/>
              </a:ext>
            </a:extLst>
          </p:cNvPr>
          <p:cNvSpPr txBox="1"/>
          <p:nvPr/>
        </p:nvSpPr>
        <p:spPr>
          <a:xfrm>
            <a:off x="3905250" y="2479447"/>
            <a:ext cx="752476" cy="215444"/>
          </a:xfrm>
          <a:prstGeom prst="rect">
            <a:avLst/>
          </a:prstGeom>
          <a:solidFill>
            <a:schemeClr val="bg1"/>
          </a:solidFill>
        </p:spPr>
        <p:txBody>
          <a:bodyPr wrap="square" lIns="0" tIns="0" rIns="0" bIns="0" rtlCol="0">
            <a:spAutoFit/>
          </a:bodyPr>
          <a:lstStyle/>
          <a:p>
            <a:pPr algn="l"/>
            <a:r>
              <a:rPr lang="en-US" sz="1400" dirty="0"/>
              <a:t>I0</a:t>
            </a:r>
          </a:p>
        </p:txBody>
      </p:sp>
      <p:sp>
        <p:nvSpPr>
          <p:cNvPr id="8" name="TextBox 7">
            <a:extLst>
              <a:ext uri="{FF2B5EF4-FFF2-40B4-BE49-F238E27FC236}">
                <a16:creationId xmlns:a16="http://schemas.microsoft.com/office/drawing/2014/main" id="{06EC0EA7-0C85-F597-0AC3-CD4723DE5092}"/>
              </a:ext>
            </a:extLst>
          </p:cNvPr>
          <p:cNvSpPr txBox="1"/>
          <p:nvPr/>
        </p:nvSpPr>
        <p:spPr>
          <a:xfrm>
            <a:off x="3905250" y="3117029"/>
            <a:ext cx="752476" cy="215444"/>
          </a:xfrm>
          <a:prstGeom prst="rect">
            <a:avLst/>
          </a:prstGeom>
          <a:solidFill>
            <a:schemeClr val="bg1"/>
          </a:solidFill>
        </p:spPr>
        <p:txBody>
          <a:bodyPr wrap="square" lIns="0" tIns="0" rIns="0" bIns="0" rtlCol="0">
            <a:spAutoFit/>
          </a:bodyPr>
          <a:lstStyle/>
          <a:p>
            <a:pPr algn="l"/>
            <a:r>
              <a:rPr lang="en-US" sz="1400" dirty="0"/>
              <a:t>I1</a:t>
            </a:r>
          </a:p>
        </p:txBody>
      </p:sp>
      <p:sp>
        <p:nvSpPr>
          <p:cNvPr id="10" name="TextBox 9">
            <a:extLst>
              <a:ext uri="{FF2B5EF4-FFF2-40B4-BE49-F238E27FC236}">
                <a16:creationId xmlns:a16="http://schemas.microsoft.com/office/drawing/2014/main" id="{D48C5EC1-1601-AEA4-4CFC-B8598ACDF2D7}"/>
              </a:ext>
            </a:extLst>
          </p:cNvPr>
          <p:cNvSpPr txBox="1"/>
          <p:nvPr/>
        </p:nvSpPr>
        <p:spPr>
          <a:xfrm>
            <a:off x="3890963" y="3673391"/>
            <a:ext cx="752476" cy="215444"/>
          </a:xfrm>
          <a:prstGeom prst="rect">
            <a:avLst/>
          </a:prstGeom>
          <a:solidFill>
            <a:schemeClr val="bg1"/>
          </a:solidFill>
        </p:spPr>
        <p:txBody>
          <a:bodyPr wrap="square" lIns="0" tIns="0" rIns="0" bIns="0" rtlCol="0">
            <a:spAutoFit/>
          </a:bodyPr>
          <a:lstStyle/>
          <a:p>
            <a:pPr algn="l"/>
            <a:r>
              <a:rPr lang="en-US" sz="1400" dirty="0"/>
              <a:t>I2</a:t>
            </a:r>
          </a:p>
        </p:txBody>
      </p:sp>
      <p:cxnSp>
        <p:nvCxnSpPr>
          <p:cNvPr id="12" name="Straight Arrow Connector 11">
            <a:extLst>
              <a:ext uri="{FF2B5EF4-FFF2-40B4-BE49-F238E27FC236}">
                <a16:creationId xmlns:a16="http://schemas.microsoft.com/office/drawing/2014/main" id="{9FCB7D0D-351A-14FC-AA6C-B4B7EC5F26AB}"/>
              </a:ext>
            </a:extLst>
          </p:cNvPr>
          <p:cNvCxnSpPr>
            <a:cxnSpLocks/>
          </p:cNvCxnSpPr>
          <p:nvPr/>
        </p:nvCxnSpPr>
        <p:spPr>
          <a:xfrm>
            <a:off x="5829300" y="2703477"/>
            <a:ext cx="2076450" cy="345254"/>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7771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27</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Hazards: WAR</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497846"/>
          </a:xfrm>
        </p:spPr>
        <p:txBody>
          <a:bodyPr/>
          <a:lstStyle/>
          <a:p>
            <a:pPr marL="285750" indent="-285750">
              <a:buFont typeface="Arial" panose="020B0604020202020204" pitchFamily="34" charset="0"/>
              <a:buChar char="•"/>
            </a:pPr>
            <a:r>
              <a:rPr lang="en-US" sz="2400" dirty="0"/>
              <a:t>WAR is not an issue here</a:t>
            </a:r>
          </a:p>
          <a:p>
            <a:pPr marL="733806" lvl="1" indent="-285750"/>
            <a:r>
              <a:rPr lang="en-US" sz="2000" dirty="0"/>
              <a:t>Due to in-order program execution</a:t>
            </a:r>
          </a:p>
          <a:p>
            <a:pPr marL="342900" indent="-342900">
              <a:buFont typeface="Arial" panose="020B0604020202020204" pitchFamily="34" charset="0"/>
              <a:buChar char="•"/>
            </a:pPr>
            <a:r>
              <a:rPr lang="en-US" sz="2400" dirty="0"/>
              <a:t>Problematic if out of order execution</a:t>
            </a:r>
          </a:p>
          <a:p>
            <a:pPr marL="733806" lvl="1" indent="-285750"/>
            <a:endParaRPr lang="en-US" sz="2000" dirty="0">
              <a:solidFill>
                <a:srgbClr val="FF0000"/>
              </a:solidFill>
            </a:endParaRPr>
          </a:p>
        </p:txBody>
      </p:sp>
    </p:spTree>
    <p:extLst>
      <p:ext uri="{BB962C8B-B14F-4D97-AF65-F5344CB8AC3E}">
        <p14:creationId xmlns:p14="http://schemas.microsoft.com/office/powerpoint/2010/main" val="126231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28</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Hazards: RAR</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908215"/>
          </a:xfrm>
        </p:spPr>
        <p:txBody>
          <a:bodyPr/>
          <a:lstStyle/>
          <a:p>
            <a:pPr marL="285750" indent="-285750">
              <a:buFont typeface="Arial" panose="020B0604020202020204" pitchFamily="34" charset="0"/>
              <a:buChar char="•"/>
            </a:pPr>
            <a:r>
              <a:rPr lang="en-US" sz="2400" dirty="0"/>
              <a:t>Reading from a register before it is read</a:t>
            </a:r>
          </a:p>
          <a:p>
            <a:pPr marL="285750" indent="-285750">
              <a:buFont typeface="Arial" panose="020B0604020202020204" pitchFamily="34" charset="0"/>
              <a:buChar char="•"/>
            </a:pPr>
            <a:r>
              <a:rPr lang="en-US" sz="2400" dirty="0"/>
              <a:t>Example:</a:t>
            </a:r>
          </a:p>
          <a:p>
            <a:pPr marL="733806" lvl="1" indent="-285750"/>
            <a:r>
              <a:rPr lang="en-US" sz="2000" dirty="0"/>
              <a:t>I0: add </a:t>
            </a:r>
            <a:r>
              <a:rPr lang="en-US" sz="2000" dirty="0">
                <a:solidFill>
                  <a:schemeClr val="tx1"/>
                </a:solidFill>
              </a:rPr>
              <a:t>x2</a:t>
            </a:r>
            <a:r>
              <a:rPr lang="en-US" sz="2000" dirty="0"/>
              <a:t>, x1, </a:t>
            </a:r>
            <a:r>
              <a:rPr lang="en-US" sz="2000" dirty="0">
                <a:solidFill>
                  <a:srgbClr val="FF0000"/>
                </a:solidFill>
              </a:rPr>
              <a:t>x5</a:t>
            </a:r>
          </a:p>
          <a:p>
            <a:pPr marL="733806" lvl="1" indent="-285750"/>
            <a:r>
              <a:rPr lang="en-US" sz="2000" dirty="0"/>
              <a:t>I1: sub </a:t>
            </a:r>
            <a:r>
              <a:rPr lang="en-US" sz="2000" dirty="0">
                <a:solidFill>
                  <a:schemeClr val="tx1"/>
                </a:solidFill>
              </a:rPr>
              <a:t>x20</a:t>
            </a:r>
            <a:r>
              <a:rPr lang="en-US" sz="2000" dirty="0"/>
              <a:t>, </a:t>
            </a:r>
            <a:r>
              <a:rPr lang="en-US" sz="2000" dirty="0">
                <a:solidFill>
                  <a:srgbClr val="FF0000"/>
                </a:solidFill>
              </a:rPr>
              <a:t>x5</a:t>
            </a:r>
            <a:r>
              <a:rPr lang="en-US" sz="2000" dirty="0"/>
              <a:t>, x4</a:t>
            </a:r>
          </a:p>
          <a:p>
            <a:pPr marL="342900" indent="-342900">
              <a:buFont typeface="Arial" panose="020B0604020202020204" pitchFamily="34" charset="0"/>
              <a:buChar char="•"/>
            </a:pPr>
            <a:r>
              <a:rPr lang="en-US" sz="2000" dirty="0">
                <a:solidFill>
                  <a:srgbClr val="FF0000"/>
                </a:solidFill>
              </a:rPr>
              <a:t>Is it a dependency issue?</a:t>
            </a:r>
          </a:p>
        </p:txBody>
      </p:sp>
    </p:spTree>
    <p:extLst>
      <p:ext uri="{BB962C8B-B14F-4D97-AF65-F5344CB8AC3E}">
        <p14:creationId xmlns:p14="http://schemas.microsoft.com/office/powerpoint/2010/main" val="2516114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29</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Data Hazards: RAR</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697627"/>
          </a:xfrm>
        </p:spPr>
        <p:txBody>
          <a:bodyPr/>
          <a:lstStyle/>
          <a:p>
            <a:pPr marL="285750" indent="-285750">
              <a:buFont typeface="Arial" panose="020B0604020202020204" pitchFamily="34" charset="0"/>
              <a:buChar char="•"/>
            </a:pPr>
            <a:r>
              <a:rPr lang="en-US" sz="2400" dirty="0"/>
              <a:t>No dependency issue</a:t>
            </a:r>
          </a:p>
          <a:p>
            <a:pPr marL="733806" lvl="1" indent="-285750"/>
            <a:r>
              <a:rPr lang="en-US" sz="2000" dirty="0"/>
              <a:t>We are only reading</a:t>
            </a:r>
          </a:p>
        </p:txBody>
      </p:sp>
    </p:spTree>
    <p:extLst>
      <p:ext uri="{BB962C8B-B14F-4D97-AF65-F5344CB8AC3E}">
        <p14:creationId xmlns:p14="http://schemas.microsoft.com/office/powerpoint/2010/main" val="2053426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Agenda</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986245" y="1470208"/>
            <a:ext cx="8157755" cy="841256"/>
          </a:xfrm>
        </p:spPr>
        <p:txBody>
          <a:bodyPr/>
          <a:lstStyle/>
          <a:p>
            <a:pPr marL="285750" indent="-285750">
              <a:buFont typeface="Arial" panose="020B0604020202020204" pitchFamily="34" charset="0"/>
              <a:buChar char="•"/>
            </a:pPr>
            <a:r>
              <a:rPr lang="en-US" sz="2400" dirty="0"/>
              <a:t>RISC-V Pipelined Architecture</a:t>
            </a:r>
          </a:p>
          <a:p>
            <a:pPr marL="285750" indent="-285750">
              <a:buFont typeface="Arial" panose="020B0604020202020204" pitchFamily="34" charset="0"/>
              <a:buChar char="•"/>
            </a:pPr>
            <a:r>
              <a:rPr lang="en-US" sz="2400" dirty="0"/>
              <a:t>Project #1</a:t>
            </a:r>
          </a:p>
        </p:txBody>
      </p:sp>
    </p:spTree>
    <p:extLst>
      <p:ext uri="{BB962C8B-B14F-4D97-AF65-F5344CB8AC3E}">
        <p14:creationId xmlns:p14="http://schemas.microsoft.com/office/powerpoint/2010/main" val="3856045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30</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136721"/>
          </a:xfrm>
        </p:spPr>
        <p:txBody>
          <a:bodyPr/>
          <a:lstStyle/>
          <a:p>
            <a:pPr marL="285750" indent="-285750">
              <a:buFont typeface="Arial" panose="020B0604020202020204" pitchFamily="34" charset="0"/>
              <a:buChar char="•"/>
            </a:pPr>
            <a:r>
              <a:rPr lang="en-US" sz="2400" dirty="0"/>
              <a:t>Naïve approach: </a:t>
            </a:r>
          </a:p>
          <a:p>
            <a:pPr marL="733806" lvl="1" indent="-285750"/>
            <a:r>
              <a:rPr lang="en-US" sz="2400" dirty="0"/>
              <a:t>We stall the pipeline!</a:t>
            </a:r>
          </a:p>
          <a:p>
            <a:pPr marL="733806" lvl="1" indent="-285750"/>
            <a:r>
              <a:rPr lang="en-US" sz="2400" dirty="0"/>
              <a:t>Wait until the register value is ready</a:t>
            </a:r>
          </a:p>
        </p:txBody>
      </p:sp>
    </p:spTree>
    <p:extLst>
      <p:ext uri="{BB962C8B-B14F-4D97-AF65-F5344CB8AC3E}">
        <p14:creationId xmlns:p14="http://schemas.microsoft.com/office/powerpoint/2010/main" val="1612915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31</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025922"/>
          </a:xfrm>
        </p:spPr>
        <p:txBody>
          <a:bodyPr/>
          <a:lstStyle/>
          <a:p>
            <a:pPr marL="285750" indent="-285750">
              <a:buFont typeface="Arial" panose="020B0604020202020204" pitchFamily="34" charset="0"/>
              <a:buChar char="•"/>
            </a:pPr>
            <a:r>
              <a:rPr lang="en-US" sz="2400" dirty="0"/>
              <a:t>Example1:</a:t>
            </a:r>
          </a:p>
          <a:p>
            <a:pPr marL="733806" lvl="1" indent="-285750"/>
            <a:r>
              <a:rPr lang="en-US" sz="2000" dirty="0"/>
              <a:t>RAW?</a:t>
            </a:r>
          </a:p>
          <a:p>
            <a:pPr marL="733806" lvl="1" indent="-285750"/>
            <a:r>
              <a:rPr lang="en-US" sz="2000" dirty="0"/>
              <a:t>x2</a:t>
            </a:r>
          </a:p>
        </p:txBody>
      </p:sp>
      <p:pic>
        <p:nvPicPr>
          <p:cNvPr id="6" name="Picture 5" descr="A computer screen shot of a diagram&#10;&#10;Description automatically generated">
            <a:extLst>
              <a:ext uri="{FF2B5EF4-FFF2-40B4-BE49-F238E27FC236}">
                <a16:creationId xmlns:a16="http://schemas.microsoft.com/office/drawing/2014/main" id="{B923A23F-575D-F641-E963-E3EFB7FC994B}"/>
              </a:ext>
            </a:extLst>
          </p:cNvPr>
          <p:cNvPicPr>
            <a:picLocks noChangeAspect="1"/>
          </p:cNvPicPr>
          <p:nvPr/>
        </p:nvPicPr>
        <p:blipFill>
          <a:blip r:embed="rId3"/>
          <a:stretch>
            <a:fillRect/>
          </a:stretch>
        </p:blipFill>
        <p:spPr>
          <a:xfrm>
            <a:off x="3027376" y="1000550"/>
            <a:ext cx="5012860" cy="3522058"/>
          </a:xfrm>
          <a:prstGeom prst="rect">
            <a:avLst/>
          </a:prstGeom>
        </p:spPr>
      </p:pic>
    </p:spTree>
    <p:extLst>
      <p:ext uri="{BB962C8B-B14F-4D97-AF65-F5344CB8AC3E}">
        <p14:creationId xmlns:p14="http://schemas.microsoft.com/office/powerpoint/2010/main" val="1563273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32</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1354217"/>
          </a:xfrm>
        </p:spPr>
        <p:txBody>
          <a:bodyPr/>
          <a:lstStyle/>
          <a:p>
            <a:pPr marL="285750" indent="-285750">
              <a:buFont typeface="Arial" panose="020B0604020202020204" pitchFamily="34" charset="0"/>
              <a:buChar char="•"/>
            </a:pPr>
            <a:r>
              <a:rPr lang="en-US" sz="2400" dirty="0"/>
              <a:t>Solution1:</a:t>
            </a:r>
          </a:p>
          <a:p>
            <a:pPr marL="733806" lvl="1" indent="-285750"/>
            <a:r>
              <a:rPr lang="en-US" sz="2000" dirty="0"/>
              <a:t>Insert 1 bubble</a:t>
            </a:r>
          </a:p>
          <a:p>
            <a:pPr marL="733806" lvl="1" indent="-285750"/>
            <a:r>
              <a:rPr lang="en-US" sz="2000" dirty="0"/>
              <a:t>Or NOP</a:t>
            </a:r>
          </a:p>
          <a:p>
            <a:pPr marL="733806" lvl="1" indent="-285750"/>
            <a:endParaRPr lang="en-US" sz="2000" dirty="0"/>
          </a:p>
        </p:txBody>
      </p:sp>
      <p:pic>
        <p:nvPicPr>
          <p:cNvPr id="7" name="Picture 6" descr="A diagram of a computer&#10;&#10;Description automatically generated">
            <a:extLst>
              <a:ext uri="{FF2B5EF4-FFF2-40B4-BE49-F238E27FC236}">
                <a16:creationId xmlns:a16="http://schemas.microsoft.com/office/drawing/2014/main" id="{9B708B62-ECF8-A8F7-0582-DF47CB98B1C9}"/>
              </a:ext>
            </a:extLst>
          </p:cNvPr>
          <p:cNvPicPr>
            <a:picLocks noChangeAspect="1"/>
          </p:cNvPicPr>
          <p:nvPr/>
        </p:nvPicPr>
        <p:blipFill>
          <a:blip r:embed="rId3"/>
          <a:stretch>
            <a:fillRect/>
          </a:stretch>
        </p:blipFill>
        <p:spPr>
          <a:xfrm>
            <a:off x="3500030" y="1000550"/>
            <a:ext cx="5186770" cy="3362027"/>
          </a:xfrm>
          <a:prstGeom prst="rect">
            <a:avLst/>
          </a:prstGeom>
        </p:spPr>
      </p:pic>
    </p:spTree>
    <p:extLst>
      <p:ext uri="{BB962C8B-B14F-4D97-AF65-F5344CB8AC3E}">
        <p14:creationId xmlns:p14="http://schemas.microsoft.com/office/powerpoint/2010/main" val="1251206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1436291"/>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Example2:</a:t>
            </a:r>
          </a:p>
          <a:p>
            <a:pPr marL="733806" lvl="1" indent="-285750"/>
            <a:r>
              <a:rPr lang="en-US" sz="2000" dirty="0"/>
              <a:t>I0: add </a:t>
            </a:r>
            <a:r>
              <a:rPr lang="en-US" sz="2000" dirty="0">
                <a:solidFill>
                  <a:srgbClr val="FF0000"/>
                </a:solidFill>
              </a:rPr>
              <a:t>x5</a:t>
            </a:r>
            <a:r>
              <a:rPr lang="en-US" sz="2000" dirty="0"/>
              <a:t>, x1, x2</a:t>
            </a:r>
          </a:p>
          <a:p>
            <a:pPr marL="733806" lvl="1" indent="-285750"/>
            <a:r>
              <a:rPr lang="en-US" sz="2000" dirty="0"/>
              <a:t>I1: sub x20, </a:t>
            </a:r>
            <a:r>
              <a:rPr lang="en-US" sz="2000" dirty="0">
                <a:solidFill>
                  <a:srgbClr val="FF0000"/>
                </a:solidFill>
              </a:rPr>
              <a:t>x5</a:t>
            </a:r>
            <a:r>
              <a:rPr lang="en-US" sz="2000" dirty="0"/>
              <a:t>, x4</a:t>
            </a:r>
          </a:p>
          <a:p>
            <a:pPr marL="285750" indent="-285750">
              <a:buFont typeface="Arial" panose="020B0604020202020204" pitchFamily="34" charset="0"/>
              <a:buChar char="•"/>
            </a:pPr>
            <a:endParaRPr lang="en-US" sz="2000" dirty="0"/>
          </a:p>
        </p:txBody>
      </p:sp>
      <p:pic>
        <p:nvPicPr>
          <p:cNvPr id="6" name="Picture 5" descr="A diagram of a machine&#10;&#10;Description automatically generated">
            <a:extLst>
              <a:ext uri="{FF2B5EF4-FFF2-40B4-BE49-F238E27FC236}">
                <a16:creationId xmlns:a16="http://schemas.microsoft.com/office/drawing/2014/main" id="{CFB09CB5-7E5D-085D-8F35-679EA692F6FF}"/>
              </a:ext>
            </a:extLst>
          </p:cNvPr>
          <p:cNvPicPr>
            <a:picLocks noChangeAspect="1"/>
          </p:cNvPicPr>
          <p:nvPr/>
        </p:nvPicPr>
        <p:blipFill>
          <a:blip r:embed="rId3"/>
          <a:stretch>
            <a:fillRect/>
          </a:stretch>
        </p:blipFill>
        <p:spPr>
          <a:xfrm>
            <a:off x="1833562" y="2151151"/>
            <a:ext cx="5476875" cy="2142165"/>
          </a:xfrm>
          <a:prstGeom prst="rect">
            <a:avLst/>
          </a:prstGeom>
        </p:spPr>
      </p:pic>
    </p:spTree>
    <p:extLst>
      <p:ext uri="{BB962C8B-B14F-4D97-AF65-F5344CB8AC3E}">
        <p14:creationId xmlns:p14="http://schemas.microsoft.com/office/powerpoint/2010/main" val="75867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machine&#10;&#10;Description automatically generated with medium confidence">
            <a:extLst>
              <a:ext uri="{FF2B5EF4-FFF2-40B4-BE49-F238E27FC236}">
                <a16:creationId xmlns:a16="http://schemas.microsoft.com/office/drawing/2014/main" id="{01F789CD-4254-677F-9762-33B9C309E717}"/>
              </a:ext>
            </a:extLst>
          </p:cNvPr>
          <p:cNvPicPr>
            <a:picLocks noChangeAspect="1"/>
          </p:cNvPicPr>
          <p:nvPr/>
        </p:nvPicPr>
        <p:blipFill>
          <a:blip r:embed="rId3"/>
          <a:stretch>
            <a:fillRect/>
          </a:stretch>
        </p:blipFill>
        <p:spPr>
          <a:xfrm>
            <a:off x="3257550" y="1159646"/>
            <a:ext cx="5657850" cy="3157768"/>
          </a:xfrm>
          <a:prstGeom prst="rect">
            <a:avLst/>
          </a:prstGeom>
        </p:spPr>
      </p:pic>
      <p:sp>
        <p:nvSpPr>
          <p:cNvPr id="4" name="Slide Number Placeholder 3"/>
          <p:cNvSpPr>
            <a:spLocks noGrp="1"/>
          </p:cNvSpPr>
          <p:nvPr>
            <p:ph type="sldNum" sz="quarter" idx="19"/>
          </p:nvPr>
        </p:nvSpPr>
        <p:spPr/>
        <p:txBody>
          <a:bodyPr/>
          <a:lstStyle/>
          <a:p>
            <a:fld id="{B6238B5B-F19C-E947-A0BC-87BD7983F871}" type="slidenum">
              <a:rPr lang="en-US" smtClean="0"/>
              <a:pPr/>
              <a:t>34</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Solution2:</a:t>
            </a:r>
          </a:p>
          <a:p>
            <a:pPr marL="733806" lvl="1" indent="-285750"/>
            <a:r>
              <a:rPr lang="en-US" sz="2000" dirty="0"/>
              <a:t>Insert 2 bubbles</a:t>
            </a:r>
          </a:p>
          <a:p>
            <a:pPr marL="733806" lvl="1" indent="-285750"/>
            <a:r>
              <a:rPr lang="en-US" sz="2000" dirty="0"/>
              <a:t>Or 2 NOPs</a:t>
            </a:r>
          </a:p>
        </p:txBody>
      </p:sp>
    </p:spTree>
    <p:extLst>
      <p:ext uri="{BB962C8B-B14F-4D97-AF65-F5344CB8AC3E}">
        <p14:creationId xmlns:p14="http://schemas.microsoft.com/office/powerpoint/2010/main" val="3446086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35</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1520416"/>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Better Solution: </a:t>
            </a:r>
          </a:p>
          <a:p>
            <a:pPr marL="733806" lvl="1" indent="-285750"/>
            <a:r>
              <a:rPr lang="en-US" sz="2400" dirty="0"/>
              <a:t>Stalls hurt pipeline performance</a:t>
            </a:r>
          </a:p>
          <a:p>
            <a:pPr marL="733806" lvl="1" indent="-285750"/>
            <a:r>
              <a:rPr lang="en-US" sz="2400" dirty="0"/>
              <a:t>How to prevent stalls?</a:t>
            </a:r>
          </a:p>
          <a:p>
            <a:pPr marL="733806" lvl="1" indent="-285750"/>
            <a:r>
              <a:rPr lang="en-US" sz="2400" dirty="0"/>
              <a:t>Use Data Forwarding instead</a:t>
            </a:r>
            <a:endParaRPr lang="en-US" sz="2000" dirty="0"/>
          </a:p>
        </p:txBody>
      </p:sp>
    </p:spTree>
    <p:extLst>
      <p:ext uri="{BB962C8B-B14F-4D97-AF65-F5344CB8AC3E}">
        <p14:creationId xmlns:p14="http://schemas.microsoft.com/office/powerpoint/2010/main" val="8707258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36</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69762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forwarding: </a:t>
            </a:r>
          </a:p>
          <a:p>
            <a:pPr marL="733806" lvl="1" indent="-285750"/>
            <a:r>
              <a:rPr lang="en-US" sz="2000" dirty="0"/>
              <a:t>Redirect computed result directly to ALU</a:t>
            </a:r>
          </a:p>
        </p:txBody>
      </p:sp>
      <p:pic>
        <p:nvPicPr>
          <p:cNvPr id="6" name="Picture 5" descr="A diagram of a machine&#10;&#10;Description automatically generated">
            <a:extLst>
              <a:ext uri="{FF2B5EF4-FFF2-40B4-BE49-F238E27FC236}">
                <a16:creationId xmlns:a16="http://schemas.microsoft.com/office/drawing/2014/main" id="{A4FE85A4-6E78-7D99-AC9B-704274E0F62B}"/>
              </a:ext>
            </a:extLst>
          </p:cNvPr>
          <p:cNvPicPr>
            <a:picLocks noChangeAspect="1"/>
          </p:cNvPicPr>
          <p:nvPr/>
        </p:nvPicPr>
        <p:blipFill>
          <a:blip r:embed="rId3"/>
          <a:stretch>
            <a:fillRect/>
          </a:stretch>
        </p:blipFill>
        <p:spPr>
          <a:xfrm>
            <a:off x="1921189" y="2189330"/>
            <a:ext cx="5210175" cy="2129795"/>
          </a:xfrm>
          <a:prstGeom prst="rect">
            <a:avLst/>
          </a:prstGeom>
        </p:spPr>
      </p:pic>
    </p:spTree>
    <p:extLst>
      <p:ext uri="{BB962C8B-B14F-4D97-AF65-F5344CB8AC3E}">
        <p14:creationId xmlns:p14="http://schemas.microsoft.com/office/powerpoint/2010/main" val="1454989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37</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forwarding: </a:t>
            </a:r>
          </a:p>
          <a:p>
            <a:pPr marL="733806" lvl="1" indent="-285750"/>
            <a:r>
              <a:rPr lang="en-US" sz="2000" dirty="0"/>
              <a:t>Will need two forwarding paths</a:t>
            </a:r>
          </a:p>
          <a:p>
            <a:pPr marL="733806" lvl="1" indent="-285750"/>
            <a:r>
              <a:rPr lang="en-US" sz="2000" dirty="0">
                <a:solidFill>
                  <a:srgbClr val="FF0000"/>
                </a:solidFill>
              </a:rPr>
              <a:t>Any disadvantage?</a:t>
            </a:r>
            <a:endParaRPr lang="en-US" sz="1800" dirty="0">
              <a:solidFill>
                <a:srgbClr val="FF0000"/>
              </a:solidFill>
            </a:endParaRPr>
          </a:p>
        </p:txBody>
      </p:sp>
      <p:pic>
        <p:nvPicPr>
          <p:cNvPr id="7" name="Picture 6" descr="A diagram of a clock cycle&#10;&#10;Description automatically generated">
            <a:extLst>
              <a:ext uri="{FF2B5EF4-FFF2-40B4-BE49-F238E27FC236}">
                <a16:creationId xmlns:a16="http://schemas.microsoft.com/office/drawing/2014/main" id="{DEF10DA9-E950-F8CE-557C-A4ECB4225920}"/>
              </a:ext>
            </a:extLst>
          </p:cNvPr>
          <p:cNvPicPr>
            <a:picLocks noChangeAspect="1"/>
          </p:cNvPicPr>
          <p:nvPr/>
        </p:nvPicPr>
        <p:blipFill>
          <a:blip r:embed="rId3"/>
          <a:stretch>
            <a:fillRect/>
          </a:stretch>
        </p:blipFill>
        <p:spPr>
          <a:xfrm>
            <a:off x="1713816" y="2019301"/>
            <a:ext cx="6010275" cy="2553202"/>
          </a:xfrm>
          <a:prstGeom prst="rect">
            <a:avLst/>
          </a:prstGeom>
        </p:spPr>
      </p:pic>
    </p:spTree>
    <p:extLst>
      <p:ext uri="{BB962C8B-B14F-4D97-AF65-F5344CB8AC3E}">
        <p14:creationId xmlns:p14="http://schemas.microsoft.com/office/powerpoint/2010/main" val="242155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38</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135421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forwarding: Cost</a:t>
            </a:r>
          </a:p>
          <a:p>
            <a:pPr marL="733806" lvl="1" indent="-285750"/>
            <a:r>
              <a:rPr lang="en-US" sz="2000" dirty="0"/>
              <a:t>Need extra wiring</a:t>
            </a:r>
          </a:p>
          <a:p>
            <a:pPr marL="733806" lvl="1" indent="-285750"/>
            <a:r>
              <a:rPr lang="en-US" sz="2000" dirty="0"/>
              <a:t>Need multiplex to choose ALU source</a:t>
            </a:r>
          </a:p>
          <a:p>
            <a:pPr marL="733806" lvl="1" indent="-285750"/>
            <a:r>
              <a:rPr lang="en-US" sz="2000" dirty="0">
                <a:solidFill>
                  <a:schemeClr val="tx1"/>
                </a:solidFill>
              </a:rPr>
              <a:t>Propagation delay may increase</a:t>
            </a:r>
            <a:endParaRPr lang="en-US" sz="1800" dirty="0">
              <a:solidFill>
                <a:schemeClr val="tx1"/>
              </a:solidFill>
            </a:endParaRPr>
          </a:p>
        </p:txBody>
      </p:sp>
      <p:pic>
        <p:nvPicPr>
          <p:cNvPr id="6" name="Picture 5" descr="A diagram of a machine&#10;&#10;Description automatically generated">
            <a:extLst>
              <a:ext uri="{FF2B5EF4-FFF2-40B4-BE49-F238E27FC236}">
                <a16:creationId xmlns:a16="http://schemas.microsoft.com/office/drawing/2014/main" id="{A4FE85A4-6E78-7D99-AC9B-704274E0F62B}"/>
              </a:ext>
            </a:extLst>
          </p:cNvPr>
          <p:cNvPicPr>
            <a:picLocks noChangeAspect="1"/>
          </p:cNvPicPr>
          <p:nvPr/>
        </p:nvPicPr>
        <p:blipFill>
          <a:blip r:embed="rId3"/>
          <a:stretch>
            <a:fillRect/>
          </a:stretch>
        </p:blipFill>
        <p:spPr>
          <a:xfrm>
            <a:off x="1921189" y="2571750"/>
            <a:ext cx="5210175" cy="2129795"/>
          </a:xfrm>
          <a:prstGeom prst="rect">
            <a:avLst/>
          </a:prstGeom>
        </p:spPr>
      </p:pic>
    </p:spTree>
    <p:extLst>
      <p:ext uri="{BB962C8B-B14F-4D97-AF65-F5344CB8AC3E}">
        <p14:creationId xmlns:p14="http://schemas.microsoft.com/office/powerpoint/2010/main" val="2990602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39</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forwarding: Memory-ALU</a:t>
            </a:r>
          </a:p>
          <a:p>
            <a:pPr marL="733806" lvl="1" indent="-285750"/>
            <a:r>
              <a:rPr lang="en-US" sz="2000" dirty="0"/>
              <a:t>Load-Use propagation cost</a:t>
            </a:r>
          </a:p>
          <a:p>
            <a:pPr marL="733806" lvl="1" indent="-285750"/>
            <a:r>
              <a:rPr lang="en-US" sz="2000" dirty="0">
                <a:solidFill>
                  <a:schemeClr val="tx1"/>
                </a:solidFill>
              </a:rPr>
              <a:t>Not practical</a:t>
            </a:r>
            <a:endParaRPr lang="en-US" sz="1800" dirty="0">
              <a:solidFill>
                <a:schemeClr val="tx1"/>
              </a:solidFill>
            </a:endParaRPr>
          </a:p>
        </p:txBody>
      </p:sp>
      <p:pic>
        <p:nvPicPr>
          <p:cNvPr id="11" name="Picture 10" descr="A diagram of a machine&#10;&#10;Description automatically generated">
            <a:extLst>
              <a:ext uri="{FF2B5EF4-FFF2-40B4-BE49-F238E27FC236}">
                <a16:creationId xmlns:a16="http://schemas.microsoft.com/office/drawing/2014/main" id="{96CB6E49-B6A3-E3E0-0DEE-88FF3D4CEDFB}"/>
              </a:ext>
            </a:extLst>
          </p:cNvPr>
          <p:cNvPicPr>
            <a:picLocks noChangeAspect="1"/>
          </p:cNvPicPr>
          <p:nvPr/>
        </p:nvPicPr>
        <p:blipFill>
          <a:blip r:embed="rId3"/>
          <a:stretch>
            <a:fillRect/>
          </a:stretch>
        </p:blipFill>
        <p:spPr>
          <a:xfrm>
            <a:off x="1514474" y="2043350"/>
            <a:ext cx="5838825" cy="2366356"/>
          </a:xfrm>
          <a:prstGeom prst="rect">
            <a:avLst/>
          </a:prstGeom>
        </p:spPr>
      </p:pic>
    </p:spTree>
    <p:extLst>
      <p:ext uri="{BB962C8B-B14F-4D97-AF65-F5344CB8AC3E}">
        <p14:creationId xmlns:p14="http://schemas.microsoft.com/office/powerpoint/2010/main" val="288094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a:t>
            </a:fld>
            <a:endParaRPr lang="en-US" dirty="0"/>
          </a:p>
        </p:txBody>
      </p:sp>
      <p:sp>
        <p:nvSpPr>
          <p:cNvPr id="5" name="Title 4"/>
          <p:cNvSpPr>
            <a:spLocks noGrp="1"/>
          </p:cNvSpPr>
          <p:nvPr>
            <p:ph type="title"/>
          </p:nvPr>
        </p:nvSpPr>
        <p:spPr>
          <a:xfrm>
            <a:off x="640077" y="369582"/>
            <a:ext cx="7772400" cy="387798"/>
          </a:xfrm>
        </p:spPr>
        <p:txBody>
          <a:bodyPr/>
          <a:lstStyle/>
          <a:p>
            <a:r>
              <a:rPr lang="en-US" dirty="0"/>
              <a:t>5-Stage Pipeline RISC-V Processor</a:t>
            </a:r>
          </a:p>
        </p:txBody>
      </p:sp>
      <p:pic>
        <p:nvPicPr>
          <p:cNvPr id="7" name="Picture 6" descr="A diagram of a computer program&#10;&#10;Description automatically generated">
            <a:extLst>
              <a:ext uri="{FF2B5EF4-FFF2-40B4-BE49-F238E27FC236}">
                <a16:creationId xmlns:a16="http://schemas.microsoft.com/office/drawing/2014/main" id="{2253740B-4666-5B06-5297-8E9B20A45C86}"/>
              </a:ext>
            </a:extLst>
          </p:cNvPr>
          <p:cNvPicPr>
            <a:picLocks noChangeAspect="1"/>
          </p:cNvPicPr>
          <p:nvPr/>
        </p:nvPicPr>
        <p:blipFill>
          <a:blip r:embed="rId3"/>
          <a:stretch>
            <a:fillRect/>
          </a:stretch>
        </p:blipFill>
        <p:spPr>
          <a:xfrm>
            <a:off x="733425" y="1140947"/>
            <a:ext cx="7334250" cy="3419669"/>
          </a:xfrm>
          <a:prstGeom prst="rect">
            <a:avLst/>
          </a:prstGeom>
        </p:spPr>
      </p:pic>
    </p:spTree>
    <p:extLst>
      <p:ext uri="{BB962C8B-B14F-4D97-AF65-F5344CB8AC3E}">
        <p14:creationId xmlns:p14="http://schemas.microsoft.com/office/powerpoint/2010/main" val="1903552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40</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forwarding: Memory-ALU</a:t>
            </a:r>
          </a:p>
          <a:p>
            <a:pPr marL="733806" lvl="1" indent="-285750"/>
            <a:r>
              <a:rPr lang="en-US" sz="2000" dirty="0">
                <a:solidFill>
                  <a:schemeClr val="tx1"/>
                </a:solidFill>
              </a:rPr>
              <a:t>Do one-step forwarding instead of two</a:t>
            </a:r>
          </a:p>
          <a:p>
            <a:pPr marL="733806" lvl="1" indent="-285750"/>
            <a:r>
              <a:rPr lang="en-US" sz="2000" dirty="0">
                <a:solidFill>
                  <a:schemeClr val="tx1"/>
                </a:solidFill>
              </a:rPr>
              <a:t>Add one bubble</a:t>
            </a:r>
            <a:endParaRPr lang="en-US" sz="1800" dirty="0">
              <a:solidFill>
                <a:schemeClr val="tx1"/>
              </a:solidFill>
            </a:endParaRPr>
          </a:p>
        </p:txBody>
      </p:sp>
      <p:pic>
        <p:nvPicPr>
          <p:cNvPr id="6" name="Picture 5" descr="A diagram of a machine&#10;&#10;Description automatically generated">
            <a:extLst>
              <a:ext uri="{FF2B5EF4-FFF2-40B4-BE49-F238E27FC236}">
                <a16:creationId xmlns:a16="http://schemas.microsoft.com/office/drawing/2014/main" id="{6F9A8434-05A7-7D49-23EE-E8450E151651}"/>
              </a:ext>
            </a:extLst>
          </p:cNvPr>
          <p:cNvPicPr>
            <a:picLocks noChangeAspect="1"/>
          </p:cNvPicPr>
          <p:nvPr/>
        </p:nvPicPr>
        <p:blipFill>
          <a:blip r:embed="rId3"/>
          <a:stretch>
            <a:fillRect/>
          </a:stretch>
        </p:blipFill>
        <p:spPr>
          <a:xfrm>
            <a:off x="1449976" y="2310094"/>
            <a:ext cx="5341349" cy="2390351"/>
          </a:xfrm>
          <a:prstGeom prst="rect">
            <a:avLst/>
          </a:prstGeom>
        </p:spPr>
      </p:pic>
    </p:spTree>
    <p:extLst>
      <p:ext uri="{BB962C8B-B14F-4D97-AF65-F5344CB8AC3E}">
        <p14:creationId xmlns:p14="http://schemas.microsoft.com/office/powerpoint/2010/main" val="267146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41</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66992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forwarding: design1</a:t>
            </a:r>
          </a:p>
          <a:p>
            <a:pPr marL="733806" lvl="1" indent="-285750"/>
            <a:r>
              <a:rPr lang="en-US" sz="1800" dirty="0">
                <a:solidFill>
                  <a:schemeClr val="tx1"/>
                </a:solidFill>
              </a:rPr>
              <a:t>Insert MUXs before ALU</a:t>
            </a:r>
          </a:p>
        </p:txBody>
      </p:sp>
      <p:pic>
        <p:nvPicPr>
          <p:cNvPr id="7" name="Picture 6" descr="A diagram of a diagram&#10;&#10;Description automatically generated">
            <a:extLst>
              <a:ext uri="{FF2B5EF4-FFF2-40B4-BE49-F238E27FC236}">
                <a16:creationId xmlns:a16="http://schemas.microsoft.com/office/drawing/2014/main" id="{C02A2983-7BE7-7578-FA3D-C34F586FC653}"/>
              </a:ext>
            </a:extLst>
          </p:cNvPr>
          <p:cNvPicPr>
            <a:picLocks noChangeAspect="1"/>
          </p:cNvPicPr>
          <p:nvPr/>
        </p:nvPicPr>
        <p:blipFill>
          <a:blip r:embed="rId3"/>
          <a:stretch>
            <a:fillRect/>
          </a:stretch>
        </p:blipFill>
        <p:spPr>
          <a:xfrm>
            <a:off x="1415957" y="1913645"/>
            <a:ext cx="5800725" cy="2789585"/>
          </a:xfrm>
          <a:prstGeom prst="rect">
            <a:avLst/>
          </a:prstGeom>
        </p:spPr>
      </p:pic>
    </p:spTree>
    <p:extLst>
      <p:ext uri="{BB962C8B-B14F-4D97-AF65-F5344CB8AC3E}">
        <p14:creationId xmlns:p14="http://schemas.microsoft.com/office/powerpoint/2010/main" val="239987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42</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66992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forwarding: design2</a:t>
            </a:r>
          </a:p>
          <a:p>
            <a:pPr marL="733806" lvl="1" indent="-285750"/>
            <a:r>
              <a:rPr lang="en-US" sz="1800" dirty="0">
                <a:solidFill>
                  <a:schemeClr val="tx1"/>
                </a:solidFill>
              </a:rPr>
              <a:t>Insert MUXs before register</a:t>
            </a:r>
          </a:p>
        </p:txBody>
      </p:sp>
      <p:pic>
        <p:nvPicPr>
          <p:cNvPr id="6" name="Picture 5" descr="A diagram of a machine&#10;&#10;Description automatically generated">
            <a:extLst>
              <a:ext uri="{FF2B5EF4-FFF2-40B4-BE49-F238E27FC236}">
                <a16:creationId xmlns:a16="http://schemas.microsoft.com/office/drawing/2014/main" id="{CD378A3F-F393-D89D-A69E-E1B6DC9B0225}"/>
              </a:ext>
            </a:extLst>
          </p:cNvPr>
          <p:cNvPicPr>
            <a:picLocks noChangeAspect="1"/>
          </p:cNvPicPr>
          <p:nvPr/>
        </p:nvPicPr>
        <p:blipFill>
          <a:blip r:embed="rId3"/>
          <a:stretch>
            <a:fillRect/>
          </a:stretch>
        </p:blipFill>
        <p:spPr>
          <a:xfrm>
            <a:off x="1587727" y="1913645"/>
            <a:ext cx="5968546" cy="2812603"/>
          </a:xfrm>
          <a:prstGeom prst="rect">
            <a:avLst/>
          </a:prstGeom>
        </p:spPr>
      </p:pic>
    </p:spTree>
    <p:extLst>
      <p:ext uri="{BB962C8B-B14F-4D97-AF65-F5344CB8AC3E}">
        <p14:creationId xmlns:p14="http://schemas.microsoft.com/office/powerpoint/2010/main" val="657436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9705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forwarding: which design is better?</a:t>
            </a:r>
          </a:p>
          <a:p>
            <a:pPr marL="733806" lvl="1" indent="-285750"/>
            <a:r>
              <a:rPr lang="en-US" sz="1800" dirty="0">
                <a:solidFill>
                  <a:schemeClr val="tx1"/>
                </a:solidFill>
              </a:rPr>
              <a:t>The one with shorter propagation delay</a:t>
            </a:r>
          </a:p>
          <a:p>
            <a:pPr marL="733806" lvl="1" indent="-285750"/>
            <a:r>
              <a:rPr lang="en-US" sz="1800" dirty="0">
                <a:solidFill>
                  <a:schemeClr val="tx1"/>
                </a:solidFill>
              </a:rPr>
              <a:t>Register File extension vs ALU extension</a:t>
            </a:r>
          </a:p>
        </p:txBody>
      </p:sp>
      <p:pic>
        <p:nvPicPr>
          <p:cNvPr id="6" name="Picture 5" descr="A diagram of a machine&#10;&#10;Description automatically generated">
            <a:extLst>
              <a:ext uri="{FF2B5EF4-FFF2-40B4-BE49-F238E27FC236}">
                <a16:creationId xmlns:a16="http://schemas.microsoft.com/office/drawing/2014/main" id="{CD378A3F-F393-D89D-A69E-E1B6DC9B0225}"/>
              </a:ext>
            </a:extLst>
          </p:cNvPr>
          <p:cNvPicPr>
            <a:picLocks noChangeAspect="1"/>
          </p:cNvPicPr>
          <p:nvPr/>
        </p:nvPicPr>
        <p:blipFill>
          <a:blip r:embed="rId3"/>
          <a:stretch>
            <a:fillRect/>
          </a:stretch>
        </p:blipFill>
        <p:spPr>
          <a:xfrm>
            <a:off x="4822285" y="2287796"/>
            <a:ext cx="4321715" cy="2036554"/>
          </a:xfrm>
          <a:prstGeom prst="rect">
            <a:avLst/>
          </a:prstGeom>
        </p:spPr>
      </p:pic>
      <p:pic>
        <p:nvPicPr>
          <p:cNvPr id="3" name="Picture 2" descr="A diagram of a diagram&#10;&#10;Description automatically generated">
            <a:extLst>
              <a:ext uri="{FF2B5EF4-FFF2-40B4-BE49-F238E27FC236}">
                <a16:creationId xmlns:a16="http://schemas.microsoft.com/office/drawing/2014/main" id="{B4BA7566-809F-5980-5131-608140B38AC2}"/>
              </a:ext>
            </a:extLst>
          </p:cNvPr>
          <p:cNvPicPr>
            <a:picLocks noChangeAspect="1"/>
          </p:cNvPicPr>
          <p:nvPr/>
        </p:nvPicPr>
        <p:blipFill>
          <a:blip r:embed="rId4"/>
          <a:stretch>
            <a:fillRect/>
          </a:stretch>
        </p:blipFill>
        <p:spPr>
          <a:xfrm>
            <a:off x="316227" y="2249746"/>
            <a:ext cx="4313978" cy="2074604"/>
          </a:xfrm>
          <a:prstGeom prst="rect">
            <a:avLst/>
          </a:prstGeom>
        </p:spPr>
      </p:pic>
      <p:sp>
        <p:nvSpPr>
          <p:cNvPr id="7" name="TextBox 6">
            <a:extLst>
              <a:ext uri="{FF2B5EF4-FFF2-40B4-BE49-F238E27FC236}">
                <a16:creationId xmlns:a16="http://schemas.microsoft.com/office/drawing/2014/main" id="{BC32ACC0-0C62-188A-98A1-BD91BC3C5E01}"/>
              </a:ext>
            </a:extLst>
          </p:cNvPr>
          <p:cNvSpPr txBox="1"/>
          <p:nvPr/>
        </p:nvSpPr>
        <p:spPr>
          <a:xfrm>
            <a:off x="2105025" y="4492853"/>
            <a:ext cx="1457325" cy="215444"/>
          </a:xfrm>
          <a:prstGeom prst="rect">
            <a:avLst/>
          </a:prstGeom>
          <a:noFill/>
        </p:spPr>
        <p:txBody>
          <a:bodyPr wrap="square" lIns="0" tIns="0" rIns="0" bIns="0" rtlCol="0">
            <a:spAutoFit/>
          </a:bodyPr>
          <a:lstStyle/>
          <a:p>
            <a:pPr algn="l"/>
            <a:r>
              <a:rPr lang="en-US" sz="1400" dirty="0"/>
              <a:t>Design1</a:t>
            </a:r>
          </a:p>
        </p:txBody>
      </p:sp>
      <p:sp>
        <p:nvSpPr>
          <p:cNvPr id="8" name="TextBox 7">
            <a:extLst>
              <a:ext uri="{FF2B5EF4-FFF2-40B4-BE49-F238E27FC236}">
                <a16:creationId xmlns:a16="http://schemas.microsoft.com/office/drawing/2014/main" id="{97941547-A905-6D54-3A50-0313271C6A40}"/>
              </a:ext>
            </a:extLst>
          </p:cNvPr>
          <p:cNvSpPr txBox="1"/>
          <p:nvPr/>
        </p:nvSpPr>
        <p:spPr>
          <a:xfrm>
            <a:off x="6819900" y="4420284"/>
            <a:ext cx="1457325" cy="215444"/>
          </a:xfrm>
          <a:prstGeom prst="rect">
            <a:avLst/>
          </a:prstGeom>
          <a:noFill/>
        </p:spPr>
        <p:txBody>
          <a:bodyPr wrap="square" lIns="0" tIns="0" rIns="0" bIns="0" rtlCol="0">
            <a:spAutoFit/>
          </a:bodyPr>
          <a:lstStyle/>
          <a:p>
            <a:pPr algn="l"/>
            <a:r>
              <a:rPr lang="en-US" sz="1400" dirty="0"/>
              <a:t>Design2</a:t>
            </a:r>
          </a:p>
        </p:txBody>
      </p:sp>
    </p:spTree>
    <p:extLst>
      <p:ext uri="{BB962C8B-B14F-4D97-AF65-F5344CB8AC3E}">
        <p14:creationId xmlns:p14="http://schemas.microsoft.com/office/powerpoint/2010/main" val="116340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ircuit diagram&#10;&#10;Description automatically generated">
            <a:extLst>
              <a:ext uri="{FF2B5EF4-FFF2-40B4-BE49-F238E27FC236}">
                <a16:creationId xmlns:a16="http://schemas.microsoft.com/office/drawing/2014/main" id="{8F61F9E6-D4F1-0C5E-54C9-C968FAF61C37}"/>
              </a:ext>
            </a:extLst>
          </p:cNvPr>
          <p:cNvPicPr>
            <a:picLocks noChangeAspect="1"/>
          </p:cNvPicPr>
          <p:nvPr/>
        </p:nvPicPr>
        <p:blipFill rotWithShape="1">
          <a:blip r:embed="rId3"/>
          <a:srcRect l="24990"/>
          <a:stretch/>
        </p:blipFill>
        <p:spPr>
          <a:xfrm>
            <a:off x="4610126" y="1375010"/>
            <a:ext cx="3802351" cy="3093576"/>
          </a:xfrm>
          <a:prstGeom prst="rect">
            <a:avLst/>
          </a:prstGeom>
        </p:spPr>
      </p:pic>
      <p:pic>
        <p:nvPicPr>
          <p:cNvPr id="8" name="Picture 7" descr="A diagram of a function&#10;&#10;Description automatically generated">
            <a:extLst>
              <a:ext uri="{FF2B5EF4-FFF2-40B4-BE49-F238E27FC236}">
                <a16:creationId xmlns:a16="http://schemas.microsoft.com/office/drawing/2014/main" id="{5547ADC0-03EF-0CE4-D0F1-8D6ED7F13048}"/>
              </a:ext>
            </a:extLst>
          </p:cNvPr>
          <p:cNvPicPr>
            <a:picLocks noChangeAspect="1"/>
          </p:cNvPicPr>
          <p:nvPr/>
        </p:nvPicPr>
        <p:blipFill rotWithShape="1">
          <a:blip r:embed="rId4"/>
          <a:srcRect t="9841"/>
          <a:stretch/>
        </p:blipFill>
        <p:spPr>
          <a:xfrm>
            <a:off x="595582" y="2643684"/>
            <a:ext cx="4322448" cy="1500689"/>
          </a:xfrm>
          <a:prstGeom prst="rect">
            <a:avLst/>
          </a:prstGeom>
        </p:spPr>
      </p:pic>
      <p:sp>
        <p:nvSpPr>
          <p:cNvPr id="4" name="Slide Number Placeholder 3"/>
          <p:cNvSpPr>
            <a:spLocks noGrp="1"/>
          </p:cNvSpPr>
          <p:nvPr>
            <p:ph type="sldNum" sz="quarter" idx="19"/>
          </p:nvPr>
        </p:nvSpPr>
        <p:spPr/>
        <p:txBody>
          <a:bodyPr/>
          <a:lstStyle/>
          <a:p>
            <a:fld id="{B6238B5B-F19C-E947-A0BC-87BD7983F871}" type="slidenum">
              <a:rPr lang="en-US" smtClean="0"/>
              <a:pPr/>
              <a:t>44</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Resolving RAW hazards</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748923"/>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forwarding: detect RAW forwarding?</a:t>
            </a:r>
          </a:p>
          <a:p>
            <a:pPr marL="285750" indent="-285750">
              <a:buFont typeface="Arial" panose="020B0604020202020204" pitchFamily="34" charset="0"/>
              <a:buChar char="•"/>
            </a:pPr>
            <a:endParaRPr lang="en-US" sz="1800" dirty="0">
              <a:solidFill>
                <a:schemeClr val="tx1"/>
              </a:solidFill>
            </a:endParaRPr>
          </a:p>
        </p:txBody>
      </p:sp>
      <p:cxnSp>
        <p:nvCxnSpPr>
          <p:cNvPr id="10" name="Straight Arrow Connector 9">
            <a:extLst>
              <a:ext uri="{FF2B5EF4-FFF2-40B4-BE49-F238E27FC236}">
                <a16:creationId xmlns:a16="http://schemas.microsoft.com/office/drawing/2014/main" id="{0601CD65-D41F-9BEA-921A-F4AE2845F60F}"/>
              </a:ext>
            </a:extLst>
          </p:cNvPr>
          <p:cNvCxnSpPr/>
          <p:nvPr/>
        </p:nvCxnSpPr>
        <p:spPr>
          <a:xfrm>
            <a:off x="6886575" y="2571750"/>
            <a:ext cx="0" cy="962025"/>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1098AF7E-BAB0-BA29-3263-0755495B974E}"/>
              </a:ext>
            </a:extLst>
          </p:cNvPr>
          <p:cNvCxnSpPr>
            <a:cxnSpLocks/>
          </p:cNvCxnSpPr>
          <p:nvPr/>
        </p:nvCxnSpPr>
        <p:spPr>
          <a:xfrm>
            <a:off x="6305550" y="2562225"/>
            <a:ext cx="0" cy="390525"/>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118907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45</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Project #1</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155883"/>
            <a:ext cx="8157755" cy="2339102"/>
          </a:xfrm>
        </p:spPr>
        <p:txBody>
          <a:bodyPr/>
          <a:lstStyle/>
          <a:p>
            <a:pPr marL="285750" indent="-285750">
              <a:buFont typeface="Arial" panose="020B0604020202020204" pitchFamily="34" charset="0"/>
              <a:buChar char="•"/>
            </a:pPr>
            <a:r>
              <a:rPr lang="en-US" sz="2400" dirty="0"/>
              <a:t>Context:</a:t>
            </a:r>
          </a:p>
          <a:p>
            <a:pPr marL="733806" lvl="1" indent="-285750"/>
            <a:r>
              <a:rPr lang="en-US" sz="2000" dirty="0"/>
              <a:t>Partial implementation of a RISC-V CPU in C++</a:t>
            </a:r>
          </a:p>
          <a:p>
            <a:pPr marL="733806" lvl="1" indent="-285750"/>
            <a:r>
              <a:rPr lang="en-US" sz="2000" dirty="0"/>
              <a:t>RISC-V RV32-I specs</a:t>
            </a:r>
          </a:p>
          <a:p>
            <a:pPr marL="733806" lvl="1" indent="-285750"/>
            <a:r>
              <a:rPr lang="en-US" sz="2000" dirty="0"/>
              <a:t>RISC-V conformance tests</a:t>
            </a:r>
          </a:p>
          <a:p>
            <a:pPr marL="733806" lvl="1" indent="-285750"/>
            <a:r>
              <a:rPr lang="en-US" sz="2000" dirty="0"/>
              <a:t>Decoder incomplete</a:t>
            </a:r>
          </a:p>
          <a:p>
            <a:pPr marL="733806" lvl="1" indent="-285750"/>
            <a:r>
              <a:rPr lang="en-US" sz="2000" dirty="0"/>
              <a:t>No data forwarding</a:t>
            </a:r>
          </a:p>
          <a:p>
            <a:pPr marL="733806" lvl="1" indent="-285750"/>
            <a:r>
              <a:rPr lang="en-US" sz="2000" dirty="0"/>
              <a:t>No control forwarding</a:t>
            </a:r>
          </a:p>
        </p:txBody>
      </p:sp>
    </p:spTree>
    <p:extLst>
      <p:ext uri="{BB962C8B-B14F-4D97-AF65-F5344CB8AC3E}">
        <p14:creationId xmlns:p14="http://schemas.microsoft.com/office/powerpoint/2010/main" val="3127209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46</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Project #1</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155883"/>
            <a:ext cx="8157755" cy="1025922"/>
          </a:xfrm>
        </p:spPr>
        <p:txBody>
          <a:bodyPr/>
          <a:lstStyle/>
          <a:p>
            <a:pPr marL="285750" indent="-285750">
              <a:buFont typeface="Arial" panose="020B0604020202020204" pitchFamily="34" charset="0"/>
              <a:buChar char="•"/>
            </a:pPr>
            <a:r>
              <a:rPr lang="en-US" sz="2400" dirty="0"/>
              <a:t>CPU Architecture:</a:t>
            </a:r>
          </a:p>
          <a:p>
            <a:pPr marL="733806" lvl="1" indent="-285750"/>
            <a:r>
              <a:rPr lang="en-US" sz="2000" dirty="0"/>
              <a:t>Emulator: generate instruction trace</a:t>
            </a:r>
          </a:p>
          <a:p>
            <a:pPr marL="733806" lvl="1" indent="-285750"/>
            <a:r>
              <a:rPr lang="en-US" sz="2000" dirty="0"/>
              <a:t>Cycle-level simulator: generate instruction timing</a:t>
            </a:r>
          </a:p>
        </p:txBody>
      </p:sp>
    </p:spTree>
    <p:extLst>
      <p:ext uri="{BB962C8B-B14F-4D97-AF65-F5344CB8AC3E}">
        <p14:creationId xmlns:p14="http://schemas.microsoft.com/office/powerpoint/2010/main" val="2961180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47</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Project #1</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155883"/>
            <a:ext cx="8157755" cy="1354217"/>
          </a:xfrm>
        </p:spPr>
        <p:txBody>
          <a:bodyPr/>
          <a:lstStyle/>
          <a:p>
            <a:pPr marL="285750" indent="-285750">
              <a:buFont typeface="Arial" panose="020B0604020202020204" pitchFamily="34" charset="0"/>
              <a:buChar char="•"/>
            </a:pPr>
            <a:r>
              <a:rPr lang="en-US" sz="2400" dirty="0"/>
              <a:t>To implement:</a:t>
            </a:r>
          </a:p>
          <a:p>
            <a:pPr marL="733806" lvl="1" indent="-285750"/>
            <a:r>
              <a:rPr lang="en-US" sz="2000" dirty="0"/>
              <a:t>Instruction encoding</a:t>
            </a:r>
          </a:p>
          <a:p>
            <a:pPr marL="733806" lvl="1" indent="-285750"/>
            <a:r>
              <a:rPr lang="en-US" sz="2000" dirty="0"/>
              <a:t>Data forwarding</a:t>
            </a:r>
          </a:p>
          <a:p>
            <a:pPr marL="733806" lvl="1" indent="-285750"/>
            <a:r>
              <a:rPr lang="en-US" sz="2000" dirty="0"/>
              <a:t>Control forwarding</a:t>
            </a:r>
          </a:p>
        </p:txBody>
      </p:sp>
    </p:spTree>
    <p:extLst>
      <p:ext uri="{BB962C8B-B14F-4D97-AF65-F5344CB8AC3E}">
        <p14:creationId xmlns:p14="http://schemas.microsoft.com/office/powerpoint/2010/main" val="2855876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48</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Project #1</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073742"/>
            <a:ext cx="8157755" cy="1354217"/>
          </a:xfrm>
        </p:spPr>
        <p:txBody>
          <a:bodyPr/>
          <a:lstStyle/>
          <a:p>
            <a:pPr marL="285750" indent="-285750">
              <a:buFont typeface="Arial" panose="020B0604020202020204" pitchFamily="34" charset="0"/>
              <a:buChar char="•"/>
            </a:pPr>
            <a:r>
              <a:rPr lang="en-US" sz="2400" dirty="0"/>
              <a:t>Evaluation:</a:t>
            </a:r>
          </a:p>
          <a:p>
            <a:pPr marL="733806" lvl="1" indent="-285750"/>
            <a:r>
              <a:rPr lang="en-US" sz="2000" dirty="0"/>
              <a:t>Program compiles: 5 pts</a:t>
            </a:r>
          </a:p>
          <a:p>
            <a:pPr marL="733806" lvl="1" indent="-285750"/>
            <a:r>
              <a:rPr lang="en-US" sz="2000" dirty="0"/>
              <a:t>All tests passed: 5pts</a:t>
            </a:r>
          </a:p>
          <a:p>
            <a:pPr marL="733806" lvl="1" indent="-285750"/>
            <a:r>
              <a:rPr lang="en-US" sz="2000" dirty="0"/>
              <a:t>Timing is correct: 5 pts</a:t>
            </a:r>
          </a:p>
        </p:txBody>
      </p:sp>
    </p:spTree>
    <p:extLst>
      <p:ext uri="{BB962C8B-B14F-4D97-AF65-F5344CB8AC3E}">
        <p14:creationId xmlns:p14="http://schemas.microsoft.com/office/powerpoint/2010/main" val="998804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727CC1-6055-134F-AE25-C68C4A9ED0E9}"/>
              </a:ext>
            </a:extLst>
          </p:cNvPr>
          <p:cNvSpPr>
            <a:spLocks noGrp="1"/>
          </p:cNvSpPr>
          <p:nvPr>
            <p:ph type="sldNum" sz="quarter" idx="19"/>
          </p:nvPr>
        </p:nvSpPr>
        <p:spPr/>
        <p:txBody>
          <a:bodyPr/>
          <a:lstStyle/>
          <a:p>
            <a:fld id="{B6238B5B-F19C-E947-A0BC-87BD7983F871}" type="slidenum">
              <a:rPr lang="en-US" smtClean="0"/>
              <a:pPr/>
              <a:t>49</a:t>
            </a:fld>
            <a:endParaRPr lang="en-US" dirty="0"/>
          </a:p>
        </p:txBody>
      </p:sp>
    </p:spTree>
    <p:extLst>
      <p:ext uri="{BB962C8B-B14F-4D97-AF65-F5344CB8AC3E}">
        <p14:creationId xmlns:p14="http://schemas.microsoft.com/office/powerpoint/2010/main" val="329166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computer system&#10;&#10;Description automatically generated">
            <a:extLst>
              <a:ext uri="{FF2B5EF4-FFF2-40B4-BE49-F238E27FC236}">
                <a16:creationId xmlns:a16="http://schemas.microsoft.com/office/drawing/2014/main" id="{3E20EEB9-528A-9CD6-AFB5-99E6EA2B595D}"/>
              </a:ext>
            </a:extLst>
          </p:cNvPr>
          <p:cNvPicPr>
            <a:picLocks noChangeAspect="1"/>
          </p:cNvPicPr>
          <p:nvPr/>
        </p:nvPicPr>
        <p:blipFill>
          <a:blip r:embed="rId3"/>
          <a:stretch>
            <a:fillRect/>
          </a:stretch>
        </p:blipFill>
        <p:spPr>
          <a:xfrm>
            <a:off x="3098542" y="942568"/>
            <a:ext cx="5690115" cy="3976142"/>
          </a:xfrm>
          <a:prstGeom prst="rect">
            <a:avLst/>
          </a:prstGeom>
        </p:spPr>
      </p:pic>
      <p:sp>
        <p:nvSpPr>
          <p:cNvPr id="2" name="Text Placeholder 1"/>
          <p:cNvSpPr>
            <a:spLocks noGrp="1"/>
          </p:cNvSpPr>
          <p:nvPr>
            <p:ph type="body" sz="quarter" idx="13"/>
          </p:nvPr>
        </p:nvSpPr>
        <p:spPr>
          <a:xfrm>
            <a:off x="355343" y="987736"/>
            <a:ext cx="8157755" cy="533479"/>
          </a:xfrm>
        </p:spPr>
        <p:txBody>
          <a:bodyPr/>
          <a:lstStyle/>
          <a:p>
            <a:pPr marL="285750" indent="-285750">
              <a:buFont typeface="Arial" panose="020B0604020202020204" pitchFamily="34" charset="0"/>
              <a:buChar char="•"/>
            </a:pPr>
            <a:r>
              <a:rPr lang="en-US" b="1" dirty="0"/>
              <a:t>Data Path</a:t>
            </a:r>
          </a:p>
          <a:p>
            <a:pPr marL="285750" indent="-285750">
              <a:buFont typeface="Arial" panose="020B0604020202020204" pitchFamily="34" charset="0"/>
              <a:buChar char="•"/>
            </a:pPr>
            <a:r>
              <a:rPr lang="en-US" b="1" dirty="0"/>
              <a:t>Control Path</a:t>
            </a:r>
            <a:endParaRPr lang="en-US" sz="1200" dirty="0"/>
          </a:p>
        </p:txBody>
      </p:sp>
      <p:sp>
        <p:nvSpPr>
          <p:cNvPr id="4" name="Slide Number Placeholder 3"/>
          <p:cNvSpPr>
            <a:spLocks noGrp="1"/>
          </p:cNvSpPr>
          <p:nvPr>
            <p:ph type="sldNum" sz="quarter" idx="19"/>
          </p:nvPr>
        </p:nvSpPr>
        <p:spPr/>
        <p:txBody>
          <a:bodyPr/>
          <a:lstStyle/>
          <a:p>
            <a:fld id="{B6238B5B-F19C-E947-A0BC-87BD7983F871}" type="slidenum">
              <a:rPr lang="en-US" smtClean="0"/>
              <a:pPr/>
              <a:t>5</a:t>
            </a:fld>
            <a:endParaRPr lang="en-US" dirty="0"/>
          </a:p>
        </p:txBody>
      </p:sp>
      <p:sp>
        <p:nvSpPr>
          <p:cNvPr id="5" name="Title 4"/>
          <p:cNvSpPr>
            <a:spLocks noGrp="1"/>
          </p:cNvSpPr>
          <p:nvPr>
            <p:ph type="title"/>
          </p:nvPr>
        </p:nvSpPr>
        <p:spPr>
          <a:xfrm>
            <a:off x="640077" y="369582"/>
            <a:ext cx="7772400" cy="387798"/>
          </a:xfrm>
        </p:spPr>
        <p:txBody>
          <a:bodyPr/>
          <a:lstStyle/>
          <a:p>
            <a:r>
              <a:rPr lang="en-US" dirty="0"/>
              <a:t>Basic RISC-V CPU Control Path</a:t>
            </a:r>
          </a:p>
        </p:txBody>
      </p:sp>
    </p:spTree>
    <p:extLst>
      <p:ext uri="{BB962C8B-B14F-4D97-AF65-F5344CB8AC3E}">
        <p14:creationId xmlns:p14="http://schemas.microsoft.com/office/powerpoint/2010/main" val="337542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6</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Exercise: Single-Cycle vs Pipeline</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369332"/>
          </a:xfrm>
        </p:spPr>
        <p:txBody>
          <a:bodyPr/>
          <a:lstStyle/>
          <a:p>
            <a:pPr marL="285750" indent="-285750">
              <a:buFont typeface="Arial" panose="020B0604020202020204" pitchFamily="34" charset="0"/>
              <a:buChar char="•"/>
            </a:pPr>
            <a:r>
              <a:rPr lang="en-US" sz="2400" dirty="0"/>
              <a:t>Calculate cycle time (CT)</a:t>
            </a:r>
          </a:p>
        </p:txBody>
      </p:sp>
      <p:pic>
        <p:nvPicPr>
          <p:cNvPr id="5" name="Picture 4" descr="A diagram of a computer program&#10;&#10;Description automatically generated">
            <a:extLst>
              <a:ext uri="{FF2B5EF4-FFF2-40B4-BE49-F238E27FC236}">
                <a16:creationId xmlns:a16="http://schemas.microsoft.com/office/drawing/2014/main" id="{6062DDEC-99A3-AA8F-5B7C-069998FC0FD1}"/>
              </a:ext>
            </a:extLst>
          </p:cNvPr>
          <p:cNvPicPr>
            <a:picLocks noChangeAspect="1"/>
          </p:cNvPicPr>
          <p:nvPr/>
        </p:nvPicPr>
        <p:blipFill>
          <a:blip r:embed="rId3"/>
          <a:stretch>
            <a:fillRect/>
          </a:stretch>
        </p:blipFill>
        <p:spPr>
          <a:xfrm>
            <a:off x="3257454" y="1613052"/>
            <a:ext cx="5657946" cy="2638075"/>
          </a:xfrm>
          <a:prstGeom prst="rect">
            <a:avLst/>
          </a:prstGeom>
        </p:spPr>
      </p:pic>
      <p:graphicFrame>
        <p:nvGraphicFramePr>
          <p:cNvPr id="6" name="Table 5">
            <a:extLst>
              <a:ext uri="{FF2B5EF4-FFF2-40B4-BE49-F238E27FC236}">
                <a16:creationId xmlns:a16="http://schemas.microsoft.com/office/drawing/2014/main" id="{041BAD8F-9C39-3496-9E5C-CF56CE517A4E}"/>
              </a:ext>
            </a:extLst>
          </p:cNvPr>
          <p:cNvGraphicFramePr>
            <a:graphicFrameLocks noGrp="1"/>
          </p:cNvGraphicFramePr>
          <p:nvPr>
            <p:extLst>
              <p:ext uri="{D42A27DB-BD31-4B8C-83A1-F6EECF244321}">
                <p14:modId xmlns:p14="http://schemas.microsoft.com/office/powerpoint/2010/main" val="1714909480"/>
              </p:ext>
            </p:extLst>
          </p:nvPr>
        </p:nvGraphicFramePr>
        <p:xfrm>
          <a:off x="457200" y="1897406"/>
          <a:ext cx="2699449" cy="1854200"/>
        </p:xfrm>
        <a:graphic>
          <a:graphicData uri="http://schemas.openxmlformats.org/drawingml/2006/table">
            <a:tbl>
              <a:tblPr firstRow="1" bandRow="1">
                <a:tableStyleId>{5C22544A-7EE6-4342-B048-85BDC9FD1C3A}</a:tableStyleId>
              </a:tblPr>
              <a:tblGrid>
                <a:gridCol w="1459294">
                  <a:extLst>
                    <a:ext uri="{9D8B030D-6E8A-4147-A177-3AD203B41FA5}">
                      <a16:colId xmlns:a16="http://schemas.microsoft.com/office/drawing/2014/main" val="4049834687"/>
                    </a:ext>
                  </a:extLst>
                </a:gridCol>
                <a:gridCol w="1240155">
                  <a:extLst>
                    <a:ext uri="{9D8B030D-6E8A-4147-A177-3AD203B41FA5}">
                      <a16:colId xmlns:a16="http://schemas.microsoft.com/office/drawing/2014/main" val="414745969"/>
                    </a:ext>
                  </a:extLst>
                </a:gridCol>
              </a:tblGrid>
              <a:tr h="370840">
                <a:tc>
                  <a:txBody>
                    <a:bodyPr/>
                    <a:lstStyle/>
                    <a:p>
                      <a:r>
                        <a:rPr lang="en-US" dirty="0"/>
                        <a:t>Unit</a:t>
                      </a:r>
                    </a:p>
                  </a:txBody>
                  <a:tcPr/>
                </a:tc>
                <a:tc>
                  <a:txBody>
                    <a:bodyPr/>
                    <a:lstStyle/>
                    <a:p>
                      <a:r>
                        <a:rPr lang="en-US" dirty="0"/>
                        <a:t>Latency (</a:t>
                      </a:r>
                      <a:r>
                        <a:rPr lang="en-US" dirty="0" err="1"/>
                        <a:t>ps</a:t>
                      </a:r>
                      <a:r>
                        <a:rPr lang="en-US" dirty="0"/>
                        <a:t>)</a:t>
                      </a:r>
                    </a:p>
                  </a:txBody>
                  <a:tcPr/>
                </a:tc>
                <a:extLst>
                  <a:ext uri="{0D108BD9-81ED-4DB2-BD59-A6C34878D82A}">
                    <a16:rowId xmlns:a16="http://schemas.microsoft.com/office/drawing/2014/main" val="1750150109"/>
                  </a:ext>
                </a:extLst>
              </a:tr>
              <a:tr h="370840">
                <a:tc>
                  <a:txBody>
                    <a:bodyPr/>
                    <a:lstStyle/>
                    <a:p>
                      <a:r>
                        <a:rPr lang="en-US" dirty="0"/>
                        <a:t>Instruction Fetch</a:t>
                      </a:r>
                    </a:p>
                  </a:txBody>
                  <a:tcPr/>
                </a:tc>
                <a:tc>
                  <a:txBody>
                    <a:bodyPr/>
                    <a:lstStyle/>
                    <a:p>
                      <a:r>
                        <a:rPr lang="en-US" dirty="0"/>
                        <a:t>400</a:t>
                      </a:r>
                    </a:p>
                  </a:txBody>
                  <a:tcPr/>
                </a:tc>
                <a:extLst>
                  <a:ext uri="{0D108BD9-81ED-4DB2-BD59-A6C34878D82A}">
                    <a16:rowId xmlns:a16="http://schemas.microsoft.com/office/drawing/2014/main" val="3130687597"/>
                  </a:ext>
                </a:extLst>
              </a:tr>
              <a:tr h="370840">
                <a:tc>
                  <a:txBody>
                    <a:bodyPr/>
                    <a:lstStyle/>
                    <a:p>
                      <a:r>
                        <a:rPr lang="en-US" dirty="0"/>
                        <a:t>Register Access</a:t>
                      </a:r>
                    </a:p>
                  </a:txBody>
                  <a:tcPr/>
                </a:tc>
                <a:tc>
                  <a:txBody>
                    <a:bodyPr/>
                    <a:lstStyle/>
                    <a:p>
                      <a:r>
                        <a:rPr lang="en-US" dirty="0"/>
                        <a:t>300</a:t>
                      </a:r>
                    </a:p>
                  </a:txBody>
                  <a:tcPr/>
                </a:tc>
                <a:extLst>
                  <a:ext uri="{0D108BD9-81ED-4DB2-BD59-A6C34878D82A}">
                    <a16:rowId xmlns:a16="http://schemas.microsoft.com/office/drawing/2014/main" val="2641193077"/>
                  </a:ext>
                </a:extLst>
              </a:tr>
              <a:tr h="370840">
                <a:tc>
                  <a:txBody>
                    <a:bodyPr/>
                    <a:lstStyle/>
                    <a:p>
                      <a:r>
                        <a:rPr lang="en-US" dirty="0"/>
                        <a:t>ALU</a:t>
                      </a:r>
                    </a:p>
                  </a:txBody>
                  <a:tcPr/>
                </a:tc>
                <a:tc>
                  <a:txBody>
                    <a:bodyPr/>
                    <a:lstStyle/>
                    <a:p>
                      <a:r>
                        <a:rPr lang="en-US" dirty="0"/>
                        <a:t>200</a:t>
                      </a:r>
                    </a:p>
                  </a:txBody>
                  <a:tcPr/>
                </a:tc>
                <a:extLst>
                  <a:ext uri="{0D108BD9-81ED-4DB2-BD59-A6C34878D82A}">
                    <a16:rowId xmlns:a16="http://schemas.microsoft.com/office/drawing/2014/main" val="3209927465"/>
                  </a:ext>
                </a:extLst>
              </a:tr>
              <a:tr h="370840">
                <a:tc>
                  <a:txBody>
                    <a:bodyPr/>
                    <a:lstStyle/>
                    <a:p>
                      <a:r>
                        <a:rPr lang="en-US" dirty="0"/>
                        <a:t>Memory Access</a:t>
                      </a:r>
                    </a:p>
                  </a:txBody>
                  <a:tcPr/>
                </a:tc>
                <a:tc>
                  <a:txBody>
                    <a:bodyPr/>
                    <a:lstStyle/>
                    <a:p>
                      <a:r>
                        <a:rPr lang="en-US" dirty="0"/>
                        <a:t>400</a:t>
                      </a:r>
                    </a:p>
                  </a:txBody>
                  <a:tcPr/>
                </a:tc>
                <a:extLst>
                  <a:ext uri="{0D108BD9-81ED-4DB2-BD59-A6C34878D82A}">
                    <a16:rowId xmlns:a16="http://schemas.microsoft.com/office/drawing/2014/main" val="3413919742"/>
                  </a:ext>
                </a:extLst>
              </a:tr>
            </a:tbl>
          </a:graphicData>
        </a:graphic>
      </p:graphicFrame>
    </p:spTree>
    <p:extLst>
      <p:ext uri="{BB962C8B-B14F-4D97-AF65-F5344CB8AC3E}">
        <p14:creationId xmlns:p14="http://schemas.microsoft.com/office/powerpoint/2010/main" val="3925008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7</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Exercise: Single-Cycle vs Pipeline</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369332"/>
          </a:xfrm>
        </p:spPr>
        <p:txBody>
          <a:bodyPr/>
          <a:lstStyle/>
          <a:p>
            <a:pPr marL="285750" indent="-285750">
              <a:buFont typeface="Arial" panose="020B0604020202020204" pitchFamily="34" charset="0"/>
              <a:buChar char="•"/>
            </a:pPr>
            <a:r>
              <a:rPr lang="en-US" sz="2400" dirty="0"/>
              <a:t>Single-Cycle Datapath</a:t>
            </a:r>
          </a:p>
        </p:txBody>
      </p:sp>
      <p:pic>
        <p:nvPicPr>
          <p:cNvPr id="5" name="Picture 4" descr="A diagram of a computer program&#10;&#10;Description automatically generated">
            <a:extLst>
              <a:ext uri="{FF2B5EF4-FFF2-40B4-BE49-F238E27FC236}">
                <a16:creationId xmlns:a16="http://schemas.microsoft.com/office/drawing/2014/main" id="{6062DDEC-99A3-AA8F-5B7C-069998FC0FD1}"/>
              </a:ext>
            </a:extLst>
          </p:cNvPr>
          <p:cNvPicPr>
            <a:picLocks noChangeAspect="1"/>
          </p:cNvPicPr>
          <p:nvPr/>
        </p:nvPicPr>
        <p:blipFill>
          <a:blip r:embed="rId3"/>
          <a:stretch>
            <a:fillRect/>
          </a:stretch>
        </p:blipFill>
        <p:spPr>
          <a:xfrm>
            <a:off x="3306548" y="1644650"/>
            <a:ext cx="5837452" cy="2721772"/>
          </a:xfrm>
          <a:prstGeom prst="rect">
            <a:avLst/>
          </a:prstGeom>
        </p:spPr>
      </p:pic>
      <p:graphicFrame>
        <p:nvGraphicFramePr>
          <p:cNvPr id="6" name="Table 5">
            <a:extLst>
              <a:ext uri="{FF2B5EF4-FFF2-40B4-BE49-F238E27FC236}">
                <a16:creationId xmlns:a16="http://schemas.microsoft.com/office/drawing/2014/main" id="{041BAD8F-9C39-3496-9E5C-CF56CE517A4E}"/>
              </a:ext>
            </a:extLst>
          </p:cNvPr>
          <p:cNvGraphicFramePr>
            <a:graphicFrameLocks noGrp="1"/>
          </p:cNvGraphicFramePr>
          <p:nvPr>
            <p:extLst>
              <p:ext uri="{D42A27DB-BD31-4B8C-83A1-F6EECF244321}">
                <p14:modId xmlns:p14="http://schemas.microsoft.com/office/powerpoint/2010/main" val="1609223350"/>
              </p:ext>
            </p:extLst>
          </p:nvPr>
        </p:nvGraphicFramePr>
        <p:xfrm>
          <a:off x="529045" y="1644650"/>
          <a:ext cx="2743899" cy="1854200"/>
        </p:xfrm>
        <a:graphic>
          <a:graphicData uri="http://schemas.openxmlformats.org/drawingml/2006/table">
            <a:tbl>
              <a:tblPr firstRow="1" bandRow="1">
                <a:tableStyleId>{5C22544A-7EE6-4342-B048-85BDC9FD1C3A}</a:tableStyleId>
              </a:tblPr>
              <a:tblGrid>
                <a:gridCol w="830580">
                  <a:extLst>
                    <a:ext uri="{9D8B030D-6E8A-4147-A177-3AD203B41FA5}">
                      <a16:colId xmlns:a16="http://schemas.microsoft.com/office/drawing/2014/main" val="4049834687"/>
                    </a:ext>
                  </a:extLst>
                </a:gridCol>
                <a:gridCol w="1913319">
                  <a:extLst>
                    <a:ext uri="{9D8B030D-6E8A-4147-A177-3AD203B41FA5}">
                      <a16:colId xmlns:a16="http://schemas.microsoft.com/office/drawing/2014/main" val="414745969"/>
                    </a:ext>
                  </a:extLst>
                </a:gridCol>
              </a:tblGrid>
              <a:tr h="370840">
                <a:tc>
                  <a:txBody>
                    <a:bodyPr/>
                    <a:lstStyle/>
                    <a:p>
                      <a:r>
                        <a:rPr lang="en-US" dirty="0" err="1"/>
                        <a:t>Instr</a:t>
                      </a:r>
                      <a:endParaRPr lang="en-US" dirty="0"/>
                    </a:p>
                  </a:txBody>
                  <a:tcPr/>
                </a:tc>
                <a:tc>
                  <a:txBody>
                    <a:bodyPr/>
                    <a:lstStyle/>
                    <a:p>
                      <a:r>
                        <a:rPr lang="en-US" dirty="0"/>
                        <a:t>Data Path</a:t>
                      </a:r>
                    </a:p>
                  </a:txBody>
                  <a:tcPr/>
                </a:tc>
                <a:extLst>
                  <a:ext uri="{0D108BD9-81ED-4DB2-BD59-A6C34878D82A}">
                    <a16:rowId xmlns:a16="http://schemas.microsoft.com/office/drawing/2014/main" val="1750150109"/>
                  </a:ext>
                </a:extLst>
              </a:tr>
              <a:tr h="370840">
                <a:tc>
                  <a:txBody>
                    <a:bodyPr/>
                    <a:lstStyle/>
                    <a:p>
                      <a:r>
                        <a:rPr lang="en-US" dirty="0"/>
                        <a:t>R/I-type</a:t>
                      </a:r>
                    </a:p>
                  </a:txBody>
                  <a:tcPr/>
                </a:tc>
                <a:tc>
                  <a:txBody>
                    <a:bodyPr/>
                    <a:lstStyle/>
                    <a:p>
                      <a:r>
                        <a:rPr lang="en-US" dirty="0"/>
                        <a:t>IF+RR+ALU+RW</a:t>
                      </a:r>
                    </a:p>
                  </a:txBody>
                  <a:tcPr/>
                </a:tc>
                <a:extLst>
                  <a:ext uri="{0D108BD9-81ED-4DB2-BD59-A6C34878D82A}">
                    <a16:rowId xmlns:a16="http://schemas.microsoft.com/office/drawing/2014/main" val="3130687597"/>
                  </a:ext>
                </a:extLst>
              </a:tr>
              <a:tr h="370840">
                <a:tc>
                  <a:txBody>
                    <a:bodyPr/>
                    <a:lstStyle/>
                    <a:p>
                      <a:r>
                        <a:rPr lang="en-US" dirty="0"/>
                        <a:t>LW</a:t>
                      </a:r>
                    </a:p>
                  </a:txBody>
                  <a:tcPr/>
                </a:tc>
                <a:tc>
                  <a:txBody>
                    <a:bodyPr/>
                    <a:lstStyle/>
                    <a:p>
                      <a:r>
                        <a:rPr lang="en-US" dirty="0"/>
                        <a:t>IF+RR+ALU+MR+RW</a:t>
                      </a:r>
                    </a:p>
                  </a:txBody>
                  <a:tcPr/>
                </a:tc>
                <a:extLst>
                  <a:ext uri="{0D108BD9-81ED-4DB2-BD59-A6C34878D82A}">
                    <a16:rowId xmlns:a16="http://schemas.microsoft.com/office/drawing/2014/main" val="2641193077"/>
                  </a:ext>
                </a:extLst>
              </a:tr>
              <a:tr h="370840">
                <a:tc>
                  <a:txBody>
                    <a:bodyPr/>
                    <a:lstStyle/>
                    <a:p>
                      <a:r>
                        <a:rPr lang="en-US" dirty="0"/>
                        <a:t>SW</a:t>
                      </a:r>
                    </a:p>
                  </a:txBody>
                  <a:tcPr/>
                </a:tc>
                <a:tc>
                  <a:txBody>
                    <a:bodyPr/>
                    <a:lstStyle/>
                    <a:p>
                      <a:r>
                        <a:rPr lang="en-US" dirty="0"/>
                        <a:t>IF+RR+ALU+MW</a:t>
                      </a:r>
                    </a:p>
                  </a:txBody>
                  <a:tcPr/>
                </a:tc>
                <a:extLst>
                  <a:ext uri="{0D108BD9-81ED-4DB2-BD59-A6C34878D82A}">
                    <a16:rowId xmlns:a16="http://schemas.microsoft.com/office/drawing/2014/main" val="3209927465"/>
                  </a:ext>
                </a:extLst>
              </a:tr>
              <a:tr h="370840">
                <a:tc>
                  <a:txBody>
                    <a:bodyPr/>
                    <a:lstStyle/>
                    <a:p>
                      <a:r>
                        <a:rPr lang="en-US" dirty="0"/>
                        <a:t>BEQ</a:t>
                      </a:r>
                    </a:p>
                  </a:txBody>
                  <a:tcPr/>
                </a:tc>
                <a:tc>
                  <a:txBody>
                    <a:bodyPr/>
                    <a:lstStyle/>
                    <a:p>
                      <a:r>
                        <a:rPr lang="en-US" dirty="0"/>
                        <a:t>IF+RR+ALU</a:t>
                      </a:r>
                    </a:p>
                  </a:txBody>
                  <a:tcPr/>
                </a:tc>
                <a:extLst>
                  <a:ext uri="{0D108BD9-81ED-4DB2-BD59-A6C34878D82A}">
                    <a16:rowId xmlns:a16="http://schemas.microsoft.com/office/drawing/2014/main" val="2809297433"/>
                  </a:ext>
                </a:extLst>
              </a:tr>
            </a:tbl>
          </a:graphicData>
        </a:graphic>
      </p:graphicFrame>
    </p:spTree>
    <p:extLst>
      <p:ext uri="{BB962C8B-B14F-4D97-AF65-F5344CB8AC3E}">
        <p14:creationId xmlns:p14="http://schemas.microsoft.com/office/powerpoint/2010/main" val="189704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8</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Exercise: Single-Cycle vs Pipeline</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369332"/>
          </a:xfrm>
        </p:spPr>
        <p:txBody>
          <a:bodyPr/>
          <a:lstStyle/>
          <a:p>
            <a:pPr marL="285750" indent="-285750">
              <a:buFont typeface="Arial" panose="020B0604020202020204" pitchFamily="34" charset="0"/>
              <a:buChar char="•"/>
            </a:pPr>
            <a:r>
              <a:rPr lang="en-US" sz="2400" dirty="0"/>
              <a:t>Single-Cycle Datapath</a:t>
            </a:r>
          </a:p>
        </p:txBody>
      </p:sp>
      <p:graphicFrame>
        <p:nvGraphicFramePr>
          <p:cNvPr id="6" name="Table 5">
            <a:extLst>
              <a:ext uri="{FF2B5EF4-FFF2-40B4-BE49-F238E27FC236}">
                <a16:creationId xmlns:a16="http://schemas.microsoft.com/office/drawing/2014/main" id="{041BAD8F-9C39-3496-9E5C-CF56CE517A4E}"/>
              </a:ext>
            </a:extLst>
          </p:cNvPr>
          <p:cNvGraphicFramePr>
            <a:graphicFrameLocks noGrp="1"/>
          </p:cNvGraphicFramePr>
          <p:nvPr>
            <p:extLst>
              <p:ext uri="{D42A27DB-BD31-4B8C-83A1-F6EECF244321}">
                <p14:modId xmlns:p14="http://schemas.microsoft.com/office/powerpoint/2010/main" val="1045528433"/>
              </p:ext>
            </p:extLst>
          </p:nvPr>
        </p:nvGraphicFramePr>
        <p:xfrm>
          <a:off x="792079" y="1644650"/>
          <a:ext cx="5875148" cy="1854200"/>
        </p:xfrm>
        <a:graphic>
          <a:graphicData uri="http://schemas.openxmlformats.org/drawingml/2006/table">
            <a:tbl>
              <a:tblPr firstRow="1" bandRow="1">
                <a:tableStyleId>{5C22544A-7EE6-4342-B048-85BDC9FD1C3A}</a:tableStyleId>
              </a:tblPr>
              <a:tblGrid>
                <a:gridCol w="830580">
                  <a:extLst>
                    <a:ext uri="{9D8B030D-6E8A-4147-A177-3AD203B41FA5}">
                      <a16:colId xmlns:a16="http://schemas.microsoft.com/office/drawing/2014/main" val="4049834687"/>
                    </a:ext>
                  </a:extLst>
                </a:gridCol>
                <a:gridCol w="1913319">
                  <a:extLst>
                    <a:ext uri="{9D8B030D-6E8A-4147-A177-3AD203B41FA5}">
                      <a16:colId xmlns:a16="http://schemas.microsoft.com/office/drawing/2014/main" val="414745969"/>
                    </a:ext>
                  </a:extLst>
                </a:gridCol>
                <a:gridCol w="2059305">
                  <a:extLst>
                    <a:ext uri="{9D8B030D-6E8A-4147-A177-3AD203B41FA5}">
                      <a16:colId xmlns:a16="http://schemas.microsoft.com/office/drawing/2014/main" val="79600294"/>
                    </a:ext>
                  </a:extLst>
                </a:gridCol>
                <a:gridCol w="1071944">
                  <a:extLst>
                    <a:ext uri="{9D8B030D-6E8A-4147-A177-3AD203B41FA5}">
                      <a16:colId xmlns:a16="http://schemas.microsoft.com/office/drawing/2014/main" val="3338702231"/>
                    </a:ext>
                  </a:extLst>
                </a:gridCol>
              </a:tblGrid>
              <a:tr h="370840">
                <a:tc>
                  <a:txBody>
                    <a:bodyPr/>
                    <a:lstStyle/>
                    <a:p>
                      <a:r>
                        <a:rPr lang="en-US" dirty="0" err="1"/>
                        <a:t>Instr</a:t>
                      </a:r>
                      <a:endParaRPr lang="en-US" dirty="0"/>
                    </a:p>
                  </a:txBody>
                  <a:tcPr/>
                </a:tc>
                <a:tc>
                  <a:txBody>
                    <a:bodyPr/>
                    <a:lstStyle/>
                    <a:p>
                      <a:r>
                        <a:rPr lang="en-US" dirty="0"/>
                        <a:t>Data Path</a:t>
                      </a:r>
                    </a:p>
                  </a:txBody>
                  <a:tcPr/>
                </a:tc>
                <a:tc>
                  <a:txBody>
                    <a:bodyPr/>
                    <a:lstStyle/>
                    <a:p>
                      <a:r>
                        <a:rPr lang="en-US" dirty="0"/>
                        <a:t>Cycle Time</a:t>
                      </a:r>
                    </a:p>
                  </a:txBody>
                  <a:tcPr/>
                </a:tc>
                <a:tc>
                  <a:txBody>
                    <a:bodyPr/>
                    <a:lstStyle/>
                    <a:p>
                      <a:r>
                        <a:rPr lang="en-US" dirty="0"/>
                        <a:t>Total Time</a:t>
                      </a:r>
                    </a:p>
                  </a:txBody>
                  <a:tcPr/>
                </a:tc>
                <a:extLst>
                  <a:ext uri="{0D108BD9-81ED-4DB2-BD59-A6C34878D82A}">
                    <a16:rowId xmlns:a16="http://schemas.microsoft.com/office/drawing/2014/main" val="1750150109"/>
                  </a:ext>
                </a:extLst>
              </a:tr>
              <a:tr h="370840">
                <a:tc>
                  <a:txBody>
                    <a:bodyPr/>
                    <a:lstStyle/>
                    <a:p>
                      <a:r>
                        <a:rPr lang="en-US" dirty="0"/>
                        <a:t>R/I-type</a:t>
                      </a:r>
                    </a:p>
                  </a:txBody>
                  <a:tcPr/>
                </a:tc>
                <a:tc>
                  <a:txBody>
                    <a:bodyPr/>
                    <a:lstStyle/>
                    <a:p>
                      <a:r>
                        <a:rPr lang="en-US" dirty="0"/>
                        <a:t>IF+RR+ALU+RW</a:t>
                      </a:r>
                    </a:p>
                  </a:txBody>
                  <a:tcPr/>
                </a:tc>
                <a:tc>
                  <a:txBody>
                    <a:bodyPr/>
                    <a:lstStyle/>
                    <a:p>
                      <a:r>
                        <a:rPr lang="en-US" dirty="0"/>
                        <a:t>400+300+200+300</a:t>
                      </a:r>
                    </a:p>
                  </a:txBody>
                  <a:tcPr/>
                </a:tc>
                <a:tc>
                  <a:txBody>
                    <a:bodyPr/>
                    <a:lstStyle/>
                    <a:p>
                      <a:r>
                        <a:rPr lang="en-US" dirty="0"/>
                        <a:t>1200 </a:t>
                      </a:r>
                      <a:r>
                        <a:rPr lang="en-US" dirty="0" err="1"/>
                        <a:t>ps</a:t>
                      </a:r>
                      <a:endParaRPr lang="en-US" dirty="0"/>
                    </a:p>
                  </a:txBody>
                  <a:tcPr/>
                </a:tc>
                <a:extLst>
                  <a:ext uri="{0D108BD9-81ED-4DB2-BD59-A6C34878D82A}">
                    <a16:rowId xmlns:a16="http://schemas.microsoft.com/office/drawing/2014/main" val="3130687597"/>
                  </a:ext>
                </a:extLst>
              </a:tr>
              <a:tr h="370840">
                <a:tc>
                  <a:txBody>
                    <a:bodyPr/>
                    <a:lstStyle/>
                    <a:p>
                      <a:r>
                        <a:rPr lang="en-US" dirty="0"/>
                        <a:t>LW</a:t>
                      </a:r>
                    </a:p>
                  </a:txBody>
                  <a:tcPr/>
                </a:tc>
                <a:tc>
                  <a:txBody>
                    <a:bodyPr/>
                    <a:lstStyle/>
                    <a:p>
                      <a:r>
                        <a:rPr lang="en-US" dirty="0"/>
                        <a:t>IF+RR+ALU+MR+RW</a:t>
                      </a:r>
                    </a:p>
                  </a:txBody>
                  <a:tcPr/>
                </a:tc>
                <a:tc>
                  <a:txBody>
                    <a:bodyPr/>
                    <a:lstStyle/>
                    <a:p>
                      <a:r>
                        <a:rPr lang="en-US" dirty="0"/>
                        <a:t>400+300+200+400+300</a:t>
                      </a:r>
                    </a:p>
                  </a:txBody>
                  <a:tcPr/>
                </a:tc>
                <a:tc>
                  <a:txBody>
                    <a:bodyPr/>
                    <a:lstStyle/>
                    <a:p>
                      <a:r>
                        <a:rPr lang="en-US" b="0" dirty="0">
                          <a:solidFill>
                            <a:srgbClr val="FF0000"/>
                          </a:solidFill>
                        </a:rPr>
                        <a:t>1600 </a:t>
                      </a:r>
                      <a:r>
                        <a:rPr lang="en-US" b="0" dirty="0" err="1">
                          <a:solidFill>
                            <a:srgbClr val="FF0000"/>
                          </a:solidFill>
                        </a:rPr>
                        <a:t>ps</a:t>
                      </a:r>
                      <a:endParaRPr lang="en-US" b="0" dirty="0">
                        <a:solidFill>
                          <a:srgbClr val="FF0000"/>
                        </a:solidFill>
                      </a:endParaRPr>
                    </a:p>
                  </a:txBody>
                  <a:tcPr/>
                </a:tc>
                <a:extLst>
                  <a:ext uri="{0D108BD9-81ED-4DB2-BD59-A6C34878D82A}">
                    <a16:rowId xmlns:a16="http://schemas.microsoft.com/office/drawing/2014/main" val="2641193077"/>
                  </a:ext>
                </a:extLst>
              </a:tr>
              <a:tr h="370840">
                <a:tc>
                  <a:txBody>
                    <a:bodyPr/>
                    <a:lstStyle/>
                    <a:p>
                      <a:r>
                        <a:rPr lang="en-US" dirty="0"/>
                        <a:t>SW</a:t>
                      </a:r>
                    </a:p>
                  </a:txBody>
                  <a:tcPr/>
                </a:tc>
                <a:tc>
                  <a:txBody>
                    <a:bodyPr/>
                    <a:lstStyle/>
                    <a:p>
                      <a:r>
                        <a:rPr lang="en-US" dirty="0"/>
                        <a:t>IF+RR+ALU+MW</a:t>
                      </a:r>
                    </a:p>
                  </a:txBody>
                  <a:tcPr/>
                </a:tc>
                <a:tc>
                  <a:txBody>
                    <a:bodyPr/>
                    <a:lstStyle/>
                    <a:p>
                      <a:r>
                        <a:rPr lang="en-US" dirty="0"/>
                        <a:t>400+300+200+400</a:t>
                      </a:r>
                    </a:p>
                  </a:txBody>
                  <a:tcPr/>
                </a:tc>
                <a:tc>
                  <a:txBody>
                    <a:bodyPr/>
                    <a:lstStyle/>
                    <a:p>
                      <a:r>
                        <a:rPr lang="en-US" dirty="0"/>
                        <a:t>1300 </a:t>
                      </a:r>
                      <a:r>
                        <a:rPr lang="en-US" dirty="0" err="1"/>
                        <a:t>ps</a:t>
                      </a:r>
                      <a:endParaRPr lang="en-US" dirty="0"/>
                    </a:p>
                  </a:txBody>
                  <a:tcPr/>
                </a:tc>
                <a:extLst>
                  <a:ext uri="{0D108BD9-81ED-4DB2-BD59-A6C34878D82A}">
                    <a16:rowId xmlns:a16="http://schemas.microsoft.com/office/drawing/2014/main" val="3209927465"/>
                  </a:ext>
                </a:extLst>
              </a:tr>
              <a:tr h="370840">
                <a:tc>
                  <a:txBody>
                    <a:bodyPr/>
                    <a:lstStyle/>
                    <a:p>
                      <a:r>
                        <a:rPr lang="en-US" dirty="0"/>
                        <a:t>BEQ</a:t>
                      </a:r>
                    </a:p>
                  </a:txBody>
                  <a:tcPr/>
                </a:tc>
                <a:tc>
                  <a:txBody>
                    <a:bodyPr/>
                    <a:lstStyle/>
                    <a:p>
                      <a:r>
                        <a:rPr lang="en-US" dirty="0"/>
                        <a:t>IF+RR+ALU</a:t>
                      </a:r>
                    </a:p>
                  </a:txBody>
                  <a:tcPr/>
                </a:tc>
                <a:tc>
                  <a:txBody>
                    <a:bodyPr/>
                    <a:lstStyle/>
                    <a:p>
                      <a:r>
                        <a:rPr lang="en-US" dirty="0"/>
                        <a:t>400+300+200</a:t>
                      </a:r>
                    </a:p>
                  </a:txBody>
                  <a:tcPr/>
                </a:tc>
                <a:tc>
                  <a:txBody>
                    <a:bodyPr/>
                    <a:lstStyle/>
                    <a:p>
                      <a:r>
                        <a:rPr lang="en-US" dirty="0"/>
                        <a:t>900 </a:t>
                      </a:r>
                      <a:r>
                        <a:rPr lang="en-US" dirty="0" err="1"/>
                        <a:t>ps</a:t>
                      </a:r>
                      <a:endParaRPr lang="en-US" dirty="0"/>
                    </a:p>
                  </a:txBody>
                  <a:tcPr/>
                </a:tc>
                <a:extLst>
                  <a:ext uri="{0D108BD9-81ED-4DB2-BD59-A6C34878D82A}">
                    <a16:rowId xmlns:a16="http://schemas.microsoft.com/office/drawing/2014/main" val="2809297433"/>
                  </a:ext>
                </a:extLst>
              </a:tr>
            </a:tbl>
          </a:graphicData>
        </a:graphic>
      </p:graphicFrame>
    </p:spTree>
    <p:extLst>
      <p:ext uri="{BB962C8B-B14F-4D97-AF65-F5344CB8AC3E}">
        <p14:creationId xmlns:p14="http://schemas.microsoft.com/office/powerpoint/2010/main" val="98500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9</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Exercise: Single-Cycle vs Pipeline</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529045" y="1000550"/>
            <a:ext cx="8157755" cy="369332"/>
          </a:xfrm>
        </p:spPr>
        <p:txBody>
          <a:bodyPr/>
          <a:lstStyle/>
          <a:p>
            <a:pPr marL="285750" indent="-285750">
              <a:buFont typeface="Arial" panose="020B0604020202020204" pitchFamily="34" charset="0"/>
              <a:buChar char="•"/>
            </a:pPr>
            <a:r>
              <a:rPr lang="en-US" sz="2400" dirty="0"/>
              <a:t>Pipeline Datapath</a:t>
            </a:r>
          </a:p>
        </p:txBody>
      </p:sp>
      <p:graphicFrame>
        <p:nvGraphicFramePr>
          <p:cNvPr id="6" name="Table 5">
            <a:extLst>
              <a:ext uri="{FF2B5EF4-FFF2-40B4-BE49-F238E27FC236}">
                <a16:creationId xmlns:a16="http://schemas.microsoft.com/office/drawing/2014/main" id="{041BAD8F-9C39-3496-9E5C-CF56CE517A4E}"/>
              </a:ext>
            </a:extLst>
          </p:cNvPr>
          <p:cNvGraphicFramePr>
            <a:graphicFrameLocks noGrp="1"/>
          </p:cNvGraphicFramePr>
          <p:nvPr>
            <p:extLst>
              <p:ext uri="{D42A27DB-BD31-4B8C-83A1-F6EECF244321}">
                <p14:modId xmlns:p14="http://schemas.microsoft.com/office/powerpoint/2010/main" val="947646460"/>
              </p:ext>
            </p:extLst>
          </p:nvPr>
        </p:nvGraphicFramePr>
        <p:xfrm>
          <a:off x="792079" y="1644650"/>
          <a:ext cx="6103748" cy="1854200"/>
        </p:xfrm>
        <a:graphic>
          <a:graphicData uri="http://schemas.openxmlformats.org/drawingml/2006/table">
            <a:tbl>
              <a:tblPr firstRow="1" bandRow="1">
                <a:tableStyleId>{5C22544A-7EE6-4342-B048-85BDC9FD1C3A}</a:tableStyleId>
              </a:tblPr>
              <a:tblGrid>
                <a:gridCol w="830580">
                  <a:extLst>
                    <a:ext uri="{9D8B030D-6E8A-4147-A177-3AD203B41FA5}">
                      <a16:colId xmlns:a16="http://schemas.microsoft.com/office/drawing/2014/main" val="4049834687"/>
                    </a:ext>
                  </a:extLst>
                </a:gridCol>
                <a:gridCol w="1913319">
                  <a:extLst>
                    <a:ext uri="{9D8B030D-6E8A-4147-A177-3AD203B41FA5}">
                      <a16:colId xmlns:a16="http://schemas.microsoft.com/office/drawing/2014/main" val="414745969"/>
                    </a:ext>
                  </a:extLst>
                </a:gridCol>
                <a:gridCol w="2287905">
                  <a:extLst>
                    <a:ext uri="{9D8B030D-6E8A-4147-A177-3AD203B41FA5}">
                      <a16:colId xmlns:a16="http://schemas.microsoft.com/office/drawing/2014/main" val="79600294"/>
                    </a:ext>
                  </a:extLst>
                </a:gridCol>
                <a:gridCol w="1071944">
                  <a:extLst>
                    <a:ext uri="{9D8B030D-6E8A-4147-A177-3AD203B41FA5}">
                      <a16:colId xmlns:a16="http://schemas.microsoft.com/office/drawing/2014/main" val="3338702231"/>
                    </a:ext>
                  </a:extLst>
                </a:gridCol>
              </a:tblGrid>
              <a:tr h="370840">
                <a:tc>
                  <a:txBody>
                    <a:bodyPr/>
                    <a:lstStyle/>
                    <a:p>
                      <a:r>
                        <a:rPr lang="en-US" dirty="0" err="1"/>
                        <a:t>Instr</a:t>
                      </a:r>
                      <a:endParaRPr lang="en-US" dirty="0"/>
                    </a:p>
                  </a:txBody>
                  <a:tcPr/>
                </a:tc>
                <a:tc>
                  <a:txBody>
                    <a:bodyPr/>
                    <a:lstStyle/>
                    <a:p>
                      <a:r>
                        <a:rPr lang="en-US" dirty="0"/>
                        <a:t>Data Path</a:t>
                      </a:r>
                    </a:p>
                  </a:txBody>
                  <a:tcPr/>
                </a:tc>
                <a:tc>
                  <a:txBody>
                    <a:bodyPr/>
                    <a:lstStyle/>
                    <a:p>
                      <a:r>
                        <a:rPr lang="en-US" dirty="0"/>
                        <a:t>Cycle Time</a:t>
                      </a:r>
                    </a:p>
                  </a:txBody>
                  <a:tcPr/>
                </a:tc>
                <a:tc>
                  <a:txBody>
                    <a:bodyPr/>
                    <a:lstStyle/>
                    <a:p>
                      <a:r>
                        <a:rPr lang="en-US" dirty="0"/>
                        <a:t>Total Time</a:t>
                      </a:r>
                    </a:p>
                  </a:txBody>
                  <a:tcPr/>
                </a:tc>
                <a:extLst>
                  <a:ext uri="{0D108BD9-81ED-4DB2-BD59-A6C34878D82A}">
                    <a16:rowId xmlns:a16="http://schemas.microsoft.com/office/drawing/2014/main" val="1750150109"/>
                  </a:ext>
                </a:extLst>
              </a:tr>
              <a:tr h="370840">
                <a:tc>
                  <a:txBody>
                    <a:bodyPr/>
                    <a:lstStyle/>
                    <a:p>
                      <a:r>
                        <a:rPr lang="en-US" dirty="0"/>
                        <a:t>R/I-type</a:t>
                      </a:r>
                    </a:p>
                  </a:txBody>
                  <a:tcPr/>
                </a:tc>
                <a:tc>
                  <a:txBody>
                    <a:bodyPr/>
                    <a:lstStyle/>
                    <a:p>
                      <a:r>
                        <a:rPr lang="en-US" dirty="0"/>
                        <a:t>IF|RR|ALU|RW</a:t>
                      </a:r>
                    </a:p>
                  </a:txBody>
                  <a:tcPr/>
                </a:tc>
                <a:tc>
                  <a:txBody>
                    <a:bodyPr/>
                    <a:lstStyle/>
                    <a:p>
                      <a:r>
                        <a:rPr lang="en-US" dirty="0"/>
                        <a:t>Max(400,300,200,300)</a:t>
                      </a:r>
                    </a:p>
                  </a:txBody>
                  <a:tcPr/>
                </a:tc>
                <a:tc>
                  <a:txBody>
                    <a:bodyPr/>
                    <a:lstStyle/>
                    <a:p>
                      <a:r>
                        <a:rPr lang="en-US" dirty="0">
                          <a:solidFill>
                            <a:srgbClr val="FF0000"/>
                          </a:solidFill>
                        </a:rPr>
                        <a:t>400 </a:t>
                      </a:r>
                      <a:r>
                        <a:rPr lang="en-US" dirty="0" err="1">
                          <a:solidFill>
                            <a:srgbClr val="FF0000"/>
                          </a:solidFill>
                        </a:rPr>
                        <a:t>ps</a:t>
                      </a:r>
                      <a:endParaRPr lang="en-US" dirty="0">
                        <a:solidFill>
                          <a:srgbClr val="FF0000"/>
                        </a:solidFill>
                      </a:endParaRPr>
                    </a:p>
                  </a:txBody>
                  <a:tcPr/>
                </a:tc>
                <a:extLst>
                  <a:ext uri="{0D108BD9-81ED-4DB2-BD59-A6C34878D82A}">
                    <a16:rowId xmlns:a16="http://schemas.microsoft.com/office/drawing/2014/main" val="3130687597"/>
                  </a:ext>
                </a:extLst>
              </a:tr>
              <a:tr h="370840">
                <a:tc>
                  <a:txBody>
                    <a:bodyPr/>
                    <a:lstStyle/>
                    <a:p>
                      <a:r>
                        <a:rPr lang="en-US" dirty="0"/>
                        <a:t>LW</a:t>
                      </a:r>
                    </a:p>
                  </a:txBody>
                  <a:tcPr/>
                </a:tc>
                <a:tc>
                  <a:txBody>
                    <a:bodyPr/>
                    <a:lstStyle/>
                    <a:p>
                      <a:r>
                        <a:rPr lang="en-US" dirty="0"/>
                        <a:t>IF|RR|ALU|MR|RW</a:t>
                      </a:r>
                    </a:p>
                  </a:txBody>
                  <a:tcPr/>
                </a:tc>
                <a:tc>
                  <a:txBody>
                    <a:bodyPr/>
                    <a:lstStyle/>
                    <a:p>
                      <a:r>
                        <a:rPr lang="en-US" dirty="0"/>
                        <a:t>Max(400,300,200,400,300)</a:t>
                      </a:r>
                    </a:p>
                  </a:txBody>
                  <a:tcPr/>
                </a:tc>
                <a:tc>
                  <a:txBody>
                    <a:bodyPr/>
                    <a:lstStyle/>
                    <a:p>
                      <a:r>
                        <a:rPr lang="en-US" dirty="0"/>
                        <a:t>400 </a:t>
                      </a:r>
                      <a:r>
                        <a:rPr lang="en-US" dirty="0" err="1"/>
                        <a:t>ps</a:t>
                      </a:r>
                      <a:endParaRPr lang="en-US" dirty="0"/>
                    </a:p>
                  </a:txBody>
                  <a:tcPr/>
                </a:tc>
                <a:extLst>
                  <a:ext uri="{0D108BD9-81ED-4DB2-BD59-A6C34878D82A}">
                    <a16:rowId xmlns:a16="http://schemas.microsoft.com/office/drawing/2014/main" val="2641193077"/>
                  </a:ext>
                </a:extLst>
              </a:tr>
              <a:tr h="370840">
                <a:tc>
                  <a:txBody>
                    <a:bodyPr/>
                    <a:lstStyle/>
                    <a:p>
                      <a:r>
                        <a:rPr lang="en-US" dirty="0"/>
                        <a:t>SW</a:t>
                      </a:r>
                    </a:p>
                  </a:txBody>
                  <a:tcPr/>
                </a:tc>
                <a:tc>
                  <a:txBody>
                    <a:bodyPr/>
                    <a:lstStyle/>
                    <a:p>
                      <a:r>
                        <a:rPr lang="en-US" dirty="0"/>
                        <a:t>IF|RR|ALU|MW</a:t>
                      </a:r>
                    </a:p>
                  </a:txBody>
                  <a:tcPr/>
                </a:tc>
                <a:tc>
                  <a:txBody>
                    <a:bodyPr/>
                    <a:lstStyle/>
                    <a:p>
                      <a:r>
                        <a:rPr lang="en-US" dirty="0"/>
                        <a:t>Max(400,300,200,400)</a:t>
                      </a:r>
                    </a:p>
                  </a:txBody>
                  <a:tcPr/>
                </a:tc>
                <a:tc>
                  <a:txBody>
                    <a:bodyPr/>
                    <a:lstStyle/>
                    <a:p>
                      <a:r>
                        <a:rPr lang="en-US" dirty="0"/>
                        <a:t>400 </a:t>
                      </a:r>
                      <a:r>
                        <a:rPr lang="en-US" dirty="0" err="1"/>
                        <a:t>ps</a:t>
                      </a:r>
                      <a:endParaRPr lang="en-US" dirty="0"/>
                    </a:p>
                  </a:txBody>
                  <a:tcPr/>
                </a:tc>
                <a:extLst>
                  <a:ext uri="{0D108BD9-81ED-4DB2-BD59-A6C34878D82A}">
                    <a16:rowId xmlns:a16="http://schemas.microsoft.com/office/drawing/2014/main" val="3209927465"/>
                  </a:ext>
                </a:extLst>
              </a:tr>
              <a:tr h="370840">
                <a:tc>
                  <a:txBody>
                    <a:bodyPr/>
                    <a:lstStyle/>
                    <a:p>
                      <a:r>
                        <a:rPr lang="en-US" dirty="0"/>
                        <a:t>BEQ</a:t>
                      </a:r>
                    </a:p>
                  </a:txBody>
                  <a:tcPr/>
                </a:tc>
                <a:tc>
                  <a:txBody>
                    <a:bodyPr/>
                    <a:lstStyle/>
                    <a:p>
                      <a:r>
                        <a:rPr lang="en-US" dirty="0"/>
                        <a:t>IF|RR|ALU</a:t>
                      </a:r>
                    </a:p>
                  </a:txBody>
                  <a:tcPr/>
                </a:tc>
                <a:tc>
                  <a:txBody>
                    <a:bodyPr/>
                    <a:lstStyle/>
                    <a:p>
                      <a:r>
                        <a:rPr lang="en-US" dirty="0"/>
                        <a:t>Max(400,300,200)</a:t>
                      </a:r>
                    </a:p>
                  </a:txBody>
                  <a:tcPr/>
                </a:tc>
                <a:tc>
                  <a:txBody>
                    <a:bodyPr/>
                    <a:lstStyle/>
                    <a:p>
                      <a:r>
                        <a:rPr lang="en-US" dirty="0"/>
                        <a:t>400 </a:t>
                      </a:r>
                      <a:r>
                        <a:rPr lang="en-US" dirty="0" err="1"/>
                        <a:t>ps</a:t>
                      </a:r>
                      <a:endParaRPr lang="en-US" dirty="0"/>
                    </a:p>
                  </a:txBody>
                  <a:tcPr/>
                </a:tc>
                <a:extLst>
                  <a:ext uri="{0D108BD9-81ED-4DB2-BD59-A6C34878D82A}">
                    <a16:rowId xmlns:a16="http://schemas.microsoft.com/office/drawing/2014/main" val="2809297433"/>
                  </a:ext>
                </a:extLst>
              </a:tr>
            </a:tbl>
          </a:graphicData>
        </a:graphic>
      </p:graphicFrame>
    </p:spTree>
    <p:extLst>
      <p:ext uri="{BB962C8B-B14F-4D97-AF65-F5344CB8AC3E}">
        <p14:creationId xmlns:p14="http://schemas.microsoft.com/office/powerpoint/2010/main" val="2263322519"/>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7585</TotalTime>
  <Words>1157</Words>
  <Application>Microsoft Macintosh PowerPoint</Application>
  <PresentationFormat>On-screen Show (16:9)</PresentationFormat>
  <Paragraphs>361</Paragraphs>
  <Slides>49</Slides>
  <Notes>46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Arial</vt:lpstr>
      <vt:lpstr>Calibri</vt:lpstr>
      <vt:lpstr>Helvetica</vt:lpstr>
      <vt:lpstr>Helvetica Regular</vt:lpstr>
      <vt:lpstr>presentation-01-light</vt:lpstr>
      <vt:lpstr>presentation-01-dark</vt:lpstr>
      <vt:lpstr>PowerPoint Presentation</vt:lpstr>
      <vt:lpstr>Attendance</vt:lpstr>
      <vt:lpstr>PowerPoint Presentation</vt:lpstr>
      <vt:lpstr>5-Stage Pipeline RISC-V Processor</vt:lpstr>
      <vt:lpstr>Basic RISC-V CPU Control Path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Tejas Kamtam</cp:lastModifiedBy>
  <cp:revision>249</cp:revision>
  <dcterms:created xsi:type="dcterms:W3CDTF">2024-01-01T04:16:23Z</dcterms:created>
  <dcterms:modified xsi:type="dcterms:W3CDTF">2024-02-02T01:46:22Z</dcterms:modified>
</cp:coreProperties>
</file>