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1"/>
    <p:sldMasterId id="2147483810" r:id="rId2"/>
  </p:sldMasterIdLst>
  <p:notesMasterIdLst>
    <p:notesMasterId r:id="rId36"/>
  </p:notesMasterIdLst>
  <p:handoutMasterIdLst>
    <p:handoutMasterId r:id="rId37"/>
  </p:handoutMasterIdLst>
  <p:sldIdLst>
    <p:sldId id="259" r:id="rId3"/>
    <p:sldId id="264" r:id="rId4"/>
    <p:sldId id="450" r:id="rId5"/>
    <p:sldId id="511" r:id="rId6"/>
    <p:sldId id="512" r:id="rId7"/>
    <p:sldId id="522" r:id="rId8"/>
    <p:sldId id="524" r:id="rId9"/>
    <p:sldId id="525" r:id="rId10"/>
    <p:sldId id="526" r:id="rId11"/>
    <p:sldId id="527" r:id="rId12"/>
    <p:sldId id="528" r:id="rId13"/>
    <p:sldId id="529" r:id="rId14"/>
    <p:sldId id="530" r:id="rId15"/>
    <p:sldId id="531" r:id="rId16"/>
    <p:sldId id="532" r:id="rId17"/>
    <p:sldId id="534" r:id="rId18"/>
    <p:sldId id="533" r:id="rId19"/>
    <p:sldId id="535" r:id="rId20"/>
    <p:sldId id="536" r:id="rId21"/>
    <p:sldId id="537" r:id="rId22"/>
    <p:sldId id="538" r:id="rId23"/>
    <p:sldId id="539" r:id="rId24"/>
    <p:sldId id="540" r:id="rId25"/>
    <p:sldId id="541" r:id="rId26"/>
    <p:sldId id="542" r:id="rId27"/>
    <p:sldId id="546" r:id="rId28"/>
    <p:sldId id="547" r:id="rId29"/>
    <p:sldId id="543" r:id="rId30"/>
    <p:sldId id="544" r:id="rId31"/>
    <p:sldId id="545" r:id="rId32"/>
    <p:sldId id="548" r:id="rId33"/>
    <p:sldId id="514" r:id="rId34"/>
    <p:sldId id="521" r:id="rId3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E7F4"/>
    <a:srgbClr val="2774AE"/>
    <a:srgbClr val="FC28FC"/>
    <a:srgbClr val="898989"/>
    <a:srgbClr val="DBE7F5"/>
    <a:srgbClr val="58595B"/>
    <a:srgbClr val="D2DDE8"/>
    <a:srgbClr val="2C75AC"/>
    <a:srgbClr val="0057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4" autoAdjust="0"/>
    <p:restoredTop sz="90436" autoAdjust="0"/>
  </p:normalViewPr>
  <p:slideViewPr>
    <p:cSldViewPr snapToGrid="0" snapToObjects="1">
      <p:cViewPr varScale="1">
        <p:scale>
          <a:sx n="132" d="100"/>
          <a:sy n="132" d="100"/>
        </p:scale>
        <p:origin x="1152" y="114"/>
      </p:cViewPr>
      <p:guideLst/>
    </p:cSldViewPr>
  </p:slideViewPr>
  <p:notesTextViewPr>
    <p:cViewPr>
      <p:scale>
        <a:sx n="200" d="100"/>
        <a:sy n="200" d="100"/>
      </p:scale>
      <p:origin x="0" y="0"/>
    </p:cViewPr>
  </p:notesTextViewPr>
  <p:notesViewPr>
    <p:cSldViewPr snapToGrid="0" snapToObjects="1" showGuides="1">
      <p:cViewPr varScale="1">
        <p:scale>
          <a:sx n="109" d="100"/>
          <a:sy n="109" d="100"/>
        </p:scale>
        <p:origin x="4312" y="1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FE8772-A332-C74F-AD00-23D5DB85E6B5}"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3CDA7-AE1F-B443-9CC8-18CAE676597E}" type="datetimeFigureOut">
              <a:rPr lang="en-US" smtClean="0"/>
              <a:t>2/6/2024</a:t>
            </a:fld>
            <a:endParaRPr lang="en-US"/>
          </a:p>
        </p:txBody>
      </p:sp>
    </p:spTree>
    <p:extLst>
      <p:ext uri="{BB962C8B-B14F-4D97-AF65-F5344CB8AC3E}">
        <p14:creationId xmlns:p14="http://schemas.microsoft.com/office/powerpoint/2010/main" val="21299026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a:t>
            </a:fld>
            <a:endParaRPr lang="en-US"/>
          </a:p>
        </p:txBody>
      </p:sp>
    </p:spTree>
    <p:extLst>
      <p:ext uri="{BB962C8B-B14F-4D97-AF65-F5344CB8AC3E}">
        <p14:creationId xmlns:p14="http://schemas.microsoft.com/office/powerpoint/2010/main" val="313767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9B003-A501-F3F0-8C58-D7A841110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DBC381-5D0F-44FA-EA42-FA45DAA34A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E65AA7-0222-2C4F-864F-ABF9D43FBF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DB7040-5BC4-40B8-1F0D-CABF9088FEB8}"/>
              </a:ext>
            </a:extLst>
          </p:cNvPr>
          <p:cNvSpPr>
            <a:spLocks noGrp="1"/>
          </p:cNvSpPr>
          <p:nvPr>
            <p:ph type="sldNum" sz="quarter" idx="5"/>
          </p:nvPr>
        </p:nvSpPr>
        <p:spPr/>
        <p:txBody>
          <a:bodyPr/>
          <a:lstStyle/>
          <a:p>
            <a:fld id="{D82D2381-FA7F-3B4F-861F-D0662239D2ED}" type="slidenum">
              <a:rPr lang="en-US" smtClean="0"/>
              <a:t>12</a:t>
            </a:fld>
            <a:endParaRPr lang="en-US"/>
          </a:p>
        </p:txBody>
      </p:sp>
    </p:spTree>
    <p:extLst>
      <p:ext uri="{BB962C8B-B14F-4D97-AF65-F5344CB8AC3E}">
        <p14:creationId xmlns:p14="http://schemas.microsoft.com/office/powerpoint/2010/main" val="2029031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6CA36-5F64-1303-6E9F-CE8F392198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269672-98D3-D02D-6ABB-2054EAA3E5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4FA867-3915-6A91-FBCE-9B2F570F46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933580-ED40-2176-9750-72D711FD63D8}"/>
              </a:ext>
            </a:extLst>
          </p:cNvPr>
          <p:cNvSpPr>
            <a:spLocks noGrp="1"/>
          </p:cNvSpPr>
          <p:nvPr>
            <p:ph type="sldNum" sz="quarter" idx="5"/>
          </p:nvPr>
        </p:nvSpPr>
        <p:spPr/>
        <p:txBody>
          <a:bodyPr/>
          <a:lstStyle/>
          <a:p>
            <a:fld id="{D82D2381-FA7F-3B4F-861F-D0662239D2ED}" type="slidenum">
              <a:rPr lang="en-US" smtClean="0"/>
              <a:t>13</a:t>
            </a:fld>
            <a:endParaRPr lang="en-US"/>
          </a:p>
        </p:txBody>
      </p:sp>
    </p:spTree>
    <p:extLst>
      <p:ext uri="{BB962C8B-B14F-4D97-AF65-F5344CB8AC3E}">
        <p14:creationId xmlns:p14="http://schemas.microsoft.com/office/powerpoint/2010/main" val="1067332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2E3A6-E017-5675-C150-2CFE5D2953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F7651E-0729-B8F7-0602-D9FE0C6F91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494D5A-75B3-8EC9-D729-CC18BC3E53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7AFAE2-58AC-CAD0-0AFE-C3A178A1AD6E}"/>
              </a:ext>
            </a:extLst>
          </p:cNvPr>
          <p:cNvSpPr>
            <a:spLocks noGrp="1"/>
          </p:cNvSpPr>
          <p:nvPr>
            <p:ph type="sldNum" sz="quarter" idx="5"/>
          </p:nvPr>
        </p:nvSpPr>
        <p:spPr/>
        <p:txBody>
          <a:bodyPr/>
          <a:lstStyle/>
          <a:p>
            <a:fld id="{D82D2381-FA7F-3B4F-861F-D0662239D2ED}" type="slidenum">
              <a:rPr lang="en-US" smtClean="0"/>
              <a:t>14</a:t>
            </a:fld>
            <a:endParaRPr lang="en-US"/>
          </a:p>
        </p:txBody>
      </p:sp>
    </p:spTree>
    <p:extLst>
      <p:ext uri="{BB962C8B-B14F-4D97-AF65-F5344CB8AC3E}">
        <p14:creationId xmlns:p14="http://schemas.microsoft.com/office/powerpoint/2010/main" val="1380283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07196-ABE7-E76A-EA02-A9D6E51531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F9B40C-88B7-3D57-6D9D-4D0438F94E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DF60E5-A369-B695-716E-2C98269F76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ACA4723-167F-3ABD-2C36-CF205A7EA6FC}"/>
              </a:ext>
            </a:extLst>
          </p:cNvPr>
          <p:cNvSpPr>
            <a:spLocks noGrp="1"/>
          </p:cNvSpPr>
          <p:nvPr>
            <p:ph type="sldNum" sz="quarter" idx="5"/>
          </p:nvPr>
        </p:nvSpPr>
        <p:spPr/>
        <p:txBody>
          <a:bodyPr/>
          <a:lstStyle/>
          <a:p>
            <a:fld id="{D82D2381-FA7F-3B4F-861F-D0662239D2ED}" type="slidenum">
              <a:rPr lang="en-US" smtClean="0"/>
              <a:t>15</a:t>
            </a:fld>
            <a:endParaRPr lang="en-US"/>
          </a:p>
        </p:txBody>
      </p:sp>
    </p:spTree>
    <p:extLst>
      <p:ext uri="{BB962C8B-B14F-4D97-AF65-F5344CB8AC3E}">
        <p14:creationId xmlns:p14="http://schemas.microsoft.com/office/powerpoint/2010/main" val="38298689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BDC3F-C536-D1ED-3CCC-3AC072CE65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188C45-30F2-37C6-033F-55EE957BB2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379EFD-E6F8-B971-666A-107F057634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07188D-EC39-8457-27EA-E62DCCE69D49}"/>
              </a:ext>
            </a:extLst>
          </p:cNvPr>
          <p:cNvSpPr>
            <a:spLocks noGrp="1"/>
          </p:cNvSpPr>
          <p:nvPr>
            <p:ph type="sldNum" sz="quarter" idx="5"/>
          </p:nvPr>
        </p:nvSpPr>
        <p:spPr/>
        <p:txBody>
          <a:bodyPr/>
          <a:lstStyle/>
          <a:p>
            <a:fld id="{D82D2381-FA7F-3B4F-861F-D0662239D2ED}" type="slidenum">
              <a:rPr lang="en-US" smtClean="0"/>
              <a:t>16</a:t>
            </a:fld>
            <a:endParaRPr lang="en-US"/>
          </a:p>
        </p:txBody>
      </p:sp>
    </p:spTree>
    <p:extLst>
      <p:ext uri="{BB962C8B-B14F-4D97-AF65-F5344CB8AC3E}">
        <p14:creationId xmlns:p14="http://schemas.microsoft.com/office/powerpoint/2010/main" val="2282111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FBD52-719C-4FE6-BF67-7AE77F0009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66C25F-8374-9F9D-32D1-A0B5D976A0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BE27EE-9272-2D17-1BBE-40FF37D297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FCBE68-731E-12BC-2785-9D006532E4EC}"/>
              </a:ext>
            </a:extLst>
          </p:cNvPr>
          <p:cNvSpPr>
            <a:spLocks noGrp="1"/>
          </p:cNvSpPr>
          <p:nvPr>
            <p:ph type="sldNum" sz="quarter" idx="5"/>
          </p:nvPr>
        </p:nvSpPr>
        <p:spPr/>
        <p:txBody>
          <a:bodyPr/>
          <a:lstStyle/>
          <a:p>
            <a:fld id="{D82D2381-FA7F-3B4F-861F-D0662239D2ED}" type="slidenum">
              <a:rPr lang="en-US" smtClean="0"/>
              <a:t>17</a:t>
            </a:fld>
            <a:endParaRPr lang="en-US"/>
          </a:p>
        </p:txBody>
      </p:sp>
    </p:spTree>
    <p:extLst>
      <p:ext uri="{BB962C8B-B14F-4D97-AF65-F5344CB8AC3E}">
        <p14:creationId xmlns:p14="http://schemas.microsoft.com/office/powerpoint/2010/main" val="771548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04412-D4EE-6C8E-FE33-2F51C46DE7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9ADA3E-2BEB-864A-7658-9B45FA7110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0369D4-247C-7DC3-386F-8C430FA4FD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4B7DEE-A7C6-38E3-37BD-1254EDF9FAE9}"/>
              </a:ext>
            </a:extLst>
          </p:cNvPr>
          <p:cNvSpPr>
            <a:spLocks noGrp="1"/>
          </p:cNvSpPr>
          <p:nvPr>
            <p:ph type="sldNum" sz="quarter" idx="5"/>
          </p:nvPr>
        </p:nvSpPr>
        <p:spPr/>
        <p:txBody>
          <a:bodyPr/>
          <a:lstStyle/>
          <a:p>
            <a:fld id="{D82D2381-FA7F-3B4F-861F-D0662239D2ED}" type="slidenum">
              <a:rPr lang="en-US" smtClean="0"/>
              <a:t>18</a:t>
            </a:fld>
            <a:endParaRPr lang="en-US"/>
          </a:p>
        </p:txBody>
      </p:sp>
    </p:spTree>
    <p:extLst>
      <p:ext uri="{BB962C8B-B14F-4D97-AF65-F5344CB8AC3E}">
        <p14:creationId xmlns:p14="http://schemas.microsoft.com/office/powerpoint/2010/main" val="49381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5CF23-C2F1-B461-A981-BE6F416B3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8A0444-D426-C83F-D8DB-70E2060953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B6C6B5-3541-6688-9A0B-A7D7F3F4CD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0A346D-775C-F0A4-6C1A-7FB0E52AC46E}"/>
              </a:ext>
            </a:extLst>
          </p:cNvPr>
          <p:cNvSpPr>
            <a:spLocks noGrp="1"/>
          </p:cNvSpPr>
          <p:nvPr>
            <p:ph type="sldNum" sz="quarter" idx="5"/>
          </p:nvPr>
        </p:nvSpPr>
        <p:spPr/>
        <p:txBody>
          <a:bodyPr/>
          <a:lstStyle/>
          <a:p>
            <a:fld id="{D82D2381-FA7F-3B4F-861F-D0662239D2ED}" type="slidenum">
              <a:rPr lang="en-US" smtClean="0"/>
              <a:t>19</a:t>
            </a:fld>
            <a:endParaRPr lang="en-US"/>
          </a:p>
        </p:txBody>
      </p:sp>
    </p:spTree>
    <p:extLst>
      <p:ext uri="{BB962C8B-B14F-4D97-AF65-F5344CB8AC3E}">
        <p14:creationId xmlns:p14="http://schemas.microsoft.com/office/powerpoint/2010/main" val="1008280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8B924-678F-C12C-2DE9-07FE5036BA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9D8128-041D-A86B-CC10-3885220D6A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4CEFA7-65F1-24A5-2A83-F40233D173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807152-7B19-941A-05AA-AC69B12A84A0}"/>
              </a:ext>
            </a:extLst>
          </p:cNvPr>
          <p:cNvSpPr>
            <a:spLocks noGrp="1"/>
          </p:cNvSpPr>
          <p:nvPr>
            <p:ph type="sldNum" sz="quarter" idx="5"/>
          </p:nvPr>
        </p:nvSpPr>
        <p:spPr/>
        <p:txBody>
          <a:bodyPr/>
          <a:lstStyle/>
          <a:p>
            <a:fld id="{D82D2381-FA7F-3B4F-861F-D0662239D2ED}" type="slidenum">
              <a:rPr lang="en-US" smtClean="0"/>
              <a:t>20</a:t>
            </a:fld>
            <a:endParaRPr lang="en-US"/>
          </a:p>
        </p:txBody>
      </p:sp>
    </p:spTree>
    <p:extLst>
      <p:ext uri="{BB962C8B-B14F-4D97-AF65-F5344CB8AC3E}">
        <p14:creationId xmlns:p14="http://schemas.microsoft.com/office/powerpoint/2010/main" val="33174851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A5847-73EB-CA0B-DCF2-D53F03F727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43501B-FDD9-EDD6-6175-63709F388A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5BC140-17B3-CF2E-7BF6-7A387B8744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F607983-551A-DE10-9703-38FC9CCF625A}"/>
              </a:ext>
            </a:extLst>
          </p:cNvPr>
          <p:cNvSpPr>
            <a:spLocks noGrp="1"/>
          </p:cNvSpPr>
          <p:nvPr>
            <p:ph type="sldNum" sz="quarter" idx="5"/>
          </p:nvPr>
        </p:nvSpPr>
        <p:spPr/>
        <p:txBody>
          <a:bodyPr/>
          <a:lstStyle/>
          <a:p>
            <a:fld id="{D82D2381-FA7F-3B4F-861F-D0662239D2ED}" type="slidenum">
              <a:rPr lang="en-US" smtClean="0"/>
              <a:t>21</a:t>
            </a:fld>
            <a:endParaRPr lang="en-US"/>
          </a:p>
        </p:txBody>
      </p:sp>
    </p:spTree>
    <p:extLst>
      <p:ext uri="{BB962C8B-B14F-4D97-AF65-F5344CB8AC3E}">
        <p14:creationId xmlns:p14="http://schemas.microsoft.com/office/powerpoint/2010/main" val="2218662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4</a:t>
            </a:fld>
            <a:endParaRPr lang="en-US"/>
          </a:p>
        </p:txBody>
      </p:sp>
    </p:spTree>
    <p:extLst>
      <p:ext uri="{BB962C8B-B14F-4D97-AF65-F5344CB8AC3E}">
        <p14:creationId xmlns:p14="http://schemas.microsoft.com/office/powerpoint/2010/main" val="2355965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13893-A332-FD4A-F74E-5FFADEB6F2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B7C1B2-7EB5-1410-7142-48FB6B2D02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C5BF23-A018-B37A-C64B-06BBE5B177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1A003D-9BF8-FA4C-D5C0-5C7BA952343C}"/>
              </a:ext>
            </a:extLst>
          </p:cNvPr>
          <p:cNvSpPr>
            <a:spLocks noGrp="1"/>
          </p:cNvSpPr>
          <p:nvPr>
            <p:ph type="sldNum" sz="quarter" idx="5"/>
          </p:nvPr>
        </p:nvSpPr>
        <p:spPr/>
        <p:txBody>
          <a:bodyPr/>
          <a:lstStyle/>
          <a:p>
            <a:fld id="{D82D2381-FA7F-3B4F-861F-D0662239D2ED}" type="slidenum">
              <a:rPr lang="en-US" smtClean="0"/>
              <a:t>22</a:t>
            </a:fld>
            <a:endParaRPr lang="en-US"/>
          </a:p>
        </p:txBody>
      </p:sp>
    </p:spTree>
    <p:extLst>
      <p:ext uri="{BB962C8B-B14F-4D97-AF65-F5344CB8AC3E}">
        <p14:creationId xmlns:p14="http://schemas.microsoft.com/office/powerpoint/2010/main" val="3496009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291F3-9105-E2F2-EC88-76B5232E75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711D36-FC33-A2D1-C05D-BD9AC0962B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FCDBBA-93A7-573C-C8D2-E80185B63F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442E4B-0547-58AB-D573-3474F1ACCE9A}"/>
              </a:ext>
            </a:extLst>
          </p:cNvPr>
          <p:cNvSpPr>
            <a:spLocks noGrp="1"/>
          </p:cNvSpPr>
          <p:nvPr>
            <p:ph type="sldNum" sz="quarter" idx="5"/>
          </p:nvPr>
        </p:nvSpPr>
        <p:spPr/>
        <p:txBody>
          <a:bodyPr/>
          <a:lstStyle/>
          <a:p>
            <a:fld id="{D82D2381-FA7F-3B4F-861F-D0662239D2ED}" type="slidenum">
              <a:rPr lang="en-US" smtClean="0"/>
              <a:t>23</a:t>
            </a:fld>
            <a:endParaRPr lang="en-US"/>
          </a:p>
        </p:txBody>
      </p:sp>
    </p:spTree>
    <p:extLst>
      <p:ext uri="{BB962C8B-B14F-4D97-AF65-F5344CB8AC3E}">
        <p14:creationId xmlns:p14="http://schemas.microsoft.com/office/powerpoint/2010/main" val="2248114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63F60-2699-9A7A-FB4B-24D0BCFFEA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8F051D-AC54-7182-1448-7026CF15AF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684827-D251-59A3-E0B7-FBE477BF3D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6B5C450-B91F-0E32-5400-A3288B3EA3DC}"/>
              </a:ext>
            </a:extLst>
          </p:cNvPr>
          <p:cNvSpPr>
            <a:spLocks noGrp="1"/>
          </p:cNvSpPr>
          <p:nvPr>
            <p:ph type="sldNum" sz="quarter" idx="5"/>
          </p:nvPr>
        </p:nvSpPr>
        <p:spPr/>
        <p:txBody>
          <a:bodyPr/>
          <a:lstStyle/>
          <a:p>
            <a:fld id="{D82D2381-FA7F-3B4F-861F-D0662239D2ED}" type="slidenum">
              <a:rPr lang="en-US" smtClean="0"/>
              <a:t>24</a:t>
            </a:fld>
            <a:endParaRPr lang="en-US"/>
          </a:p>
        </p:txBody>
      </p:sp>
    </p:spTree>
    <p:extLst>
      <p:ext uri="{BB962C8B-B14F-4D97-AF65-F5344CB8AC3E}">
        <p14:creationId xmlns:p14="http://schemas.microsoft.com/office/powerpoint/2010/main" val="19498547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E952E-B985-E2CB-8750-492138E832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EEDA3F-B45D-DCBF-2E5B-8CC505DB53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D3CE32-36E7-A3F8-7947-D6EA835E16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FC5D6D-5FA3-0F88-9503-BDD055786A59}"/>
              </a:ext>
            </a:extLst>
          </p:cNvPr>
          <p:cNvSpPr>
            <a:spLocks noGrp="1"/>
          </p:cNvSpPr>
          <p:nvPr>
            <p:ph type="sldNum" sz="quarter" idx="5"/>
          </p:nvPr>
        </p:nvSpPr>
        <p:spPr/>
        <p:txBody>
          <a:bodyPr/>
          <a:lstStyle/>
          <a:p>
            <a:fld id="{D82D2381-FA7F-3B4F-861F-D0662239D2ED}" type="slidenum">
              <a:rPr lang="en-US" smtClean="0"/>
              <a:t>25</a:t>
            </a:fld>
            <a:endParaRPr lang="en-US"/>
          </a:p>
        </p:txBody>
      </p:sp>
    </p:spTree>
    <p:extLst>
      <p:ext uri="{BB962C8B-B14F-4D97-AF65-F5344CB8AC3E}">
        <p14:creationId xmlns:p14="http://schemas.microsoft.com/office/powerpoint/2010/main" val="1264922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EA93E-4E6A-0644-0FF7-9366167054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036314-FFA3-3957-ACC0-D9E1EDF14F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B8B244-ACDC-D7BE-F427-6B42C09612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F79A5C-0C2C-4436-D01C-C2B501589DEE}"/>
              </a:ext>
            </a:extLst>
          </p:cNvPr>
          <p:cNvSpPr>
            <a:spLocks noGrp="1"/>
          </p:cNvSpPr>
          <p:nvPr>
            <p:ph type="sldNum" sz="quarter" idx="5"/>
          </p:nvPr>
        </p:nvSpPr>
        <p:spPr/>
        <p:txBody>
          <a:bodyPr/>
          <a:lstStyle/>
          <a:p>
            <a:fld id="{D82D2381-FA7F-3B4F-861F-D0662239D2ED}" type="slidenum">
              <a:rPr lang="en-US" smtClean="0"/>
              <a:t>26</a:t>
            </a:fld>
            <a:endParaRPr lang="en-US"/>
          </a:p>
        </p:txBody>
      </p:sp>
    </p:spTree>
    <p:extLst>
      <p:ext uri="{BB962C8B-B14F-4D97-AF65-F5344CB8AC3E}">
        <p14:creationId xmlns:p14="http://schemas.microsoft.com/office/powerpoint/2010/main" val="2423953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7D396-06EF-70EC-48E0-5CAF32A17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2F35DB-E3FE-04E8-60DB-FCCB7F5C88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E98822-E42F-1FD4-7549-BD41507338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C66FBC-6F82-5587-6C53-155B169BF100}"/>
              </a:ext>
            </a:extLst>
          </p:cNvPr>
          <p:cNvSpPr>
            <a:spLocks noGrp="1"/>
          </p:cNvSpPr>
          <p:nvPr>
            <p:ph type="sldNum" sz="quarter" idx="5"/>
          </p:nvPr>
        </p:nvSpPr>
        <p:spPr/>
        <p:txBody>
          <a:bodyPr/>
          <a:lstStyle/>
          <a:p>
            <a:fld id="{D82D2381-FA7F-3B4F-861F-D0662239D2ED}" type="slidenum">
              <a:rPr lang="en-US" smtClean="0"/>
              <a:t>27</a:t>
            </a:fld>
            <a:endParaRPr lang="en-US"/>
          </a:p>
        </p:txBody>
      </p:sp>
    </p:spTree>
    <p:extLst>
      <p:ext uri="{BB962C8B-B14F-4D97-AF65-F5344CB8AC3E}">
        <p14:creationId xmlns:p14="http://schemas.microsoft.com/office/powerpoint/2010/main" val="2876941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8F221-0E5E-925A-6106-DDF9ED49A3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5ABC94-FCCC-9BFD-F41F-D406769CAA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4238C7-7D4C-95FA-8993-49CF77CF37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B356EE-AD43-B597-D3AF-D5CE7E9A130A}"/>
              </a:ext>
            </a:extLst>
          </p:cNvPr>
          <p:cNvSpPr>
            <a:spLocks noGrp="1"/>
          </p:cNvSpPr>
          <p:nvPr>
            <p:ph type="sldNum" sz="quarter" idx="5"/>
          </p:nvPr>
        </p:nvSpPr>
        <p:spPr/>
        <p:txBody>
          <a:bodyPr/>
          <a:lstStyle/>
          <a:p>
            <a:fld id="{D82D2381-FA7F-3B4F-861F-D0662239D2ED}" type="slidenum">
              <a:rPr lang="en-US" smtClean="0"/>
              <a:t>28</a:t>
            </a:fld>
            <a:endParaRPr lang="en-US"/>
          </a:p>
        </p:txBody>
      </p:sp>
    </p:spTree>
    <p:extLst>
      <p:ext uri="{BB962C8B-B14F-4D97-AF65-F5344CB8AC3E}">
        <p14:creationId xmlns:p14="http://schemas.microsoft.com/office/powerpoint/2010/main" val="30400156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19389-568E-BD72-4A9A-9FE974EB82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16050F-042B-2E20-0FA8-AFA63C8CC3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51B74F-5228-9C55-529B-FCE5DBC356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9CAC72-C32F-C65C-3449-4AC491188572}"/>
              </a:ext>
            </a:extLst>
          </p:cNvPr>
          <p:cNvSpPr>
            <a:spLocks noGrp="1"/>
          </p:cNvSpPr>
          <p:nvPr>
            <p:ph type="sldNum" sz="quarter" idx="5"/>
          </p:nvPr>
        </p:nvSpPr>
        <p:spPr/>
        <p:txBody>
          <a:bodyPr/>
          <a:lstStyle/>
          <a:p>
            <a:fld id="{D82D2381-FA7F-3B4F-861F-D0662239D2ED}" type="slidenum">
              <a:rPr lang="en-US" smtClean="0"/>
              <a:t>29</a:t>
            </a:fld>
            <a:endParaRPr lang="en-US"/>
          </a:p>
        </p:txBody>
      </p:sp>
    </p:spTree>
    <p:extLst>
      <p:ext uri="{BB962C8B-B14F-4D97-AF65-F5344CB8AC3E}">
        <p14:creationId xmlns:p14="http://schemas.microsoft.com/office/powerpoint/2010/main" val="3591123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3AC59-CEDA-7378-D924-2BB7D9CDA8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FFB4A6-AD82-35BA-BFEE-871B68EBE0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ED9C24-883E-7212-9FE1-880E811314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0E34F1-3801-0CAD-F94B-5CB6F45E86BF}"/>
              </a:ext>
            </a:extLst>
          </p:cNvPr>
          <p:cNvSpPr>
            <a:spLocks noGrp="1"/>
          </p:cNvSpPr>
          <p:nvPr>
            <p:ph type="sldNum" sz="quarter" idx="5"/>
          </p:nvPr>
        </p:nvSpPr>
        <p:spPr/>
        <p:txBody>
          <a:bodyPr/>
          <a:lstStyle/>
          <a:p>
            <a:fld id="{D82D2381-FA7F-3B4F-861F-D0662239D2ED}" type="slidenum">
              <a:rPr lang="en-US" smtClean="0"/>
              <a:t>30</a:t>
            </a:fld>
            <a:endParaRPr lang="en-US"/>
          </a:p>
        </p:txBody>
      </p:sp>
    </p:spTree>
    <p:extLst>
      <p:ext uri="{BB962C8B-B14F-4D97-AF65-F5344CB8AC3E}">
        <p14:creationId xmlns:p14="http://schemas.microsoft.com/office/powerpoint/2010/main" val="3852119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437F8-B085-11C7-9209-A9B4017269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BA4BB5-8D41-CFE2-8C2B-C40599EDE6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88A3DA-8F06-A6A0-8FCE-33BDC360F8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AAB865-6007-E778-E0BA-CDFC42D5D126}"/>
              </a:ext>
            </a:extLst>
          </p:cNvPr>
          <p:cNvSpPr>
            <a:spLocks noGrp="1"/>
          </p:cNvSpPr>
          <p:nvPr>
            <p:ph type="sldNum" sz="quarter" idx="5"/>
          </p:nvPr>
        </p:nvSpPr>
        <p:spPr/>
        <p:txBody>
          <a:bodyPr/>
          <a:lstStyle/>
          <a:p>
            <a:fld id="{D82D2381-FA7F-3B4F-861F-D0662239D2ED}" type="slidenum">
              <a:rPr lang="en-US" smtClean="0"/>
              <a:t>31</a:t>
            </a:fld>
            <a:endParaRPr lang="en-US"/>
          </a:p>
        </p:txBody>
      </p:sp>
    </p:spTree>
    <p:extLst>
      <p:ext uri="{BB962C8B-B14F-4D97-AF65-F5344CB8AC3E}">
        <p14:creationId xmlns:p14="http://schemas.microsoft.com/office/powerpoint/2010/main" val="220177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5</a:t>
            </a:fld>
            <a:endParaRPr lang="en-US"/>
          </a:p>
        </p:txBody>
      </p:sp>
    </p:spTree>
    <p:extLst>
      <p:ext uri="{BB962C8B-B14F-4D97-AF65-F5344CB8AC3E}">
        <p14:creationId xmlns:p14="http://schemas.microsoft.com/office/powerpoint/2010/main" val="12269372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2D2381-FA7F-3B4F-861F-D0662239D2ED}" type="slidenum">
              <a:rPr lang="en-US" smtClean="0"/>
              <a:t>33</a:t>
            </a:fld>
            <a:endParaRPr lang="en-US"/>
          </a:p>
        </p:txBody>
      </p:sp>
    </p:spTree>
    <p:extLst>
      <p:ext uri="{BB962C8B-B14F-4D97-AF65-F5344CB8AC3E}">
        <p14:creationId xmlns:p14="http://schemas.microsoft.com/office/powerpoint/2010/main" val="372361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14810-E92B-10DE-B2E0-7322EE88D0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AA3A00-43FD-8B64-13A9-D9B936156D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7D1606-D652-BEDC-887F-B8558A781E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20AC5F-0604-35A2-CA22-8A9AE3227F78}"/>
              </a:ext>
            </a:extLst>
          </p:cNvPr>
          <p:cNvSpPr>
            <a:spLocks noGrp="1"/>
          </p:cNvSpPr>
          <p:nvPr>
            <p:ph type="sldNum" sz="quarter" idx="5"/>
          </p:nvPr>
        </p:nvSpPr>
        <p:spPr/>
        <p:txBody>
          <a:bodyPr/>
          <a:lstStyle/>
          <a:p>
            <a:fld id="{D82D2381-FA7F-3B4F-861F-D0662239D2ED}" type="slidenum">
              <a:rPr lang="en-US" smtClean="0"/>
              <a:t>6</a:t>
            </a:fld>
            <a:endParaRPr lang="en-US"/>
          </a:p>
        </p:txBody>
      </p:sp>
    </p:spTree>
    <p:extLst>
      <p:ext uri="{BB962C8B-B14F-4D97-AF65-F5344CB8AC3E}">
        <p14:creationId xmlns:p14="http://schemas.microsoft.com/office/powerpoint/2010/main" val="2617523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BDB7D-E5A3-DD45-554A-31187CFA65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57C53E-F066-EF4C-0AF1-92914DDB9B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CDF7DC-6F11-1980-1417-5751040893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94D669-4192-6A31-6EC2-3B4EB25AA848}"/>
              </a:ext>
            </a:extLst>
          </p:cNvPr>
          <p:cNvSpPr>
            <a:spLocks noGrp="1"/>
          </p:cNvSpPr>
          <p:nvPr>
            <p:ph type="sldNum" sz="quarter" idx="5"/>
          </p:nvPr>
        </p:nvSpPr>
        <p:spPr/>
        <p:txBody>
          <a:bodyPr/>
          <a:lstStyle/>
          <a:p>
            <a:fld id="{D82D2381-FA7F-3B4F-861F-D0662239D2ED}" type="slidenum">
              <a:rPr lang="en-US" smtClean="0"/>
              <a:t>7</a:t>
            </a:fld>
            <a:endParaRPr lang="en-US"/>
          </a:p>
        </p:txBody>
      </p:sp>
    </p:spTree>
    <p:extLst>
      <p:ext uri="{BB962C8B-B14F-4D97-AF65-F5344CB8AC3E}">
        <p14:creationId xmlns:p14="http://schemas.microsoft.com/office/powerpoint/2010/main" val="164961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CBB44-3A37-50E3-A578-14E724E1DC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4B9061-6875-75DF-4A33-08FB9BE96A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13E6FD-4537-953B-681A-EA7394188F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690AC2-BC95-457F-A760-B16CFB78691D}"/>
              </a:ext>
            </a:extLst>
          </p:cNvPr>
          <p:cNvSpPr>
            <a:spLocks noGrp="1"/>
          </p:cNvSpPr>
          <p:nvPr>
            <p:ph type="sldNum" sz="quarter" idx="5"/>
          </p:nvPr>
        </p:nvSpPr>
        <p:spPr/>
        <p:txBody>
          <a:bodyPr/>
          <a:lstStyle/>
          <a:p>
            <a:fld id="{D82D2381-FA7F-3B4F-861F-D0662239D2ED}" type="slidenum">
              <a:rPr lang="en-US" smtClean="0"/>
              <a:t>8</a:t>
            </a:fld>
            <a:endParaRPr lang="en-US"/>
          </a:p>
        </p:txBody>
      </p:sp>
    </p:spTree>
    <p:extLst>
      <p:ext uri="{BB962C8B-B14F-4D97-AF65-F5344CB8AC3E}">
        <p14:creationId xmlns:p14="http://schemas.microsoft.com/office/powerpoint/2010/main" val="3841349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7582F-D35A-44A4-97DE-17B9D8A4C2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37422F-E350-E13E-5AA4-904B5B89B2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5612AA-5BF7-F435-FBB9-7A87427B89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F45D16-DB90-D0B0-1D5F-42B7A28975DA}"/>
              </a:ext>
            </a:extLst>
          </p:cNvPr>
          <p:cNvSpPr>
            <a:spLocks noGrp="1"/>
          </p:cNvSpPr>
          <p:nvPr>
            <p:ph type="sldNum" sz="quarter" idx="5"/>
          </p:nvPr>
        </p:nvSpPr>
        <p:spPr/>
        <p:txBody>
          <a:bodyPr/>
          <a:lstStyle/>
          <a:p>
            <a:fld id="{D82D2381-FA7F-3B4F-861F-D0662239D2ED}" type="slidenum">
              <a:rPr lang="en-US" smtClean="0"/>
              <a:t>9</a:t>
            </a:fld>
            <a:endParaRPr lang="en-US"/>
          </a:p>
        </p:txBody>
      </p:sp>
    </p:spTree>
    <p:extLst>
      <p:ext uri="{BB962C8B-B14F-4D97-AF65-F5344CB8AC3E}">
        <p14:creationId xmlns:p14="http://schemas.microsoft.com/office/powerpoint/2010/main" val="2809743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27BA4-30ED-DF4C-7F4F-E91B4DBC0C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5519E9-011D-90DF-7EAE-17F3E1E8D0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54C390-1E20-0D3B-F274-0ECE78EEB1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9B6B16-B5CE-C09E-B9A8-4B9552594278}"/>
              </a:ext>
            </a:extLst>
          </p:cNvPr>
          <p:cNvSpPr>
            <a:spLocks noGrp="1"/>
          </p:cNvSpPr>
          <p:nvPr>
            <p:ph type="sldNum" sz="quarter" idx="5"/>
          </p:nvPr>
        </p:nvSpPr>
        <p:spPr/>
        <p:txBody>
          <a:bodyPr/>
          <a:lstStyle/>
          <a:p>
            <a:fld id="{D82D2381-FA7F-3B4F-861F-D0662239D2ED}" type="slidenum">
              <a:rPr lang="en-US" smtClean="0"/>
              <a:t>10</a:t>
            </a:fld>
            <a:endParaRPr lang="en-US"/>
          </a:p>
        </p:txBody>
      </p:sp>
    </p:spTree>
    <p:extLst>
      <p:ext uri="{BB962C8B-B14F-4D97-AF65-F5344CB8AC3E}">
        <p14:creationId xmlns:p14="http://schemas.microsoft.com/office/powerpoint/2010/main" val="3291508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0508C-FC2A-2CF8-4330-E46A6931C8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71F470-3D2F-09AD-9022-C3F1AAA69D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C828B1-E159-483C-84B2-7CE06B42D0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B1044D-DE9C-D0DF-06C3-B3757C9A1489}"/>
              </a:ext>
            </a:extLst>
          </p:cNvPr>
          <p:cNvSpPr>
            <a:spLocks noGrp="1"/>
          </p:cNvSpPr>
          <p:nvPr>
            <p:ph type="sldNum" sz="quarter" idx="5"/>
          </p:nvPr>
        </p:nvSpPr>
        <p:spPr/>
        <p:txBody>
          <a:bodyPr/>
          <a:lstStyle/>
          <a:p>
            <a:fld id="{D82D2381-FA7F-3B4F-861F-D0662239D2ED}" type="slidenum">
              <a:rPr lang="en-US" smtClean="0"/>
              <a:t>11</a:t>
            </a:fld>
            <a:endParaRPr lang="en-US"/>
          </a:p>
        </p:txBody>
      </p:sp>
    </p:spTree>
    <p:extLst>
      <p:ext uri="{BB962C8B-B14F-4D97-AF65-F5344CB8AC3E}">
        <p14:creationId xmlns:p14="http://schemas.microsoft.com/office/powerpoint/2010/main" val="923572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a:xfrm>
            <a:off x="7407534" y="4754880"/>
            <a:ext cx="941832" cy="365760"/>
          </a:xfrm>
          <a:prstGeom prst="rect">
            <a:avLst/>
          </a:prstGeom>
        </p:spPr>
        <p:txBody>
          <a:bodyPr/>
          <a:lstStyle/>
          <a:p>
            <a:fld id="{12331DAD-76C8-D143-940A-1249F810C751}" type="datetime4">
              <a:rPr lang="en-US" smtClean="0"/>
              <a:t>February 6, 2024</a:t>
            </a:fld>
            <a:endParaRPr lang="en-US" dirty="0"/>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5" name="Background">
            <a:extLst>
              <a:ext uri="{FF2B5EF4-FFF2-40B4-BE49-F238E27FC236}">
                <a16:creationId xmlns:a16="http://schemas.microsoft.com/office/drawing/2014/main" id="{4C1E4286-FD2F-814C-A4E5-B50094C0B6DB}"/>
              </a:ext>
            </a:extLst>
          </p:cNvPr>
          <p:cNvSpPr>
            <a:spLocks noChangeAspect="1"/>
          </p:cNvSpPr>
          <p:nvPr/>
        </p:nvSpPr>
        <p:spPr>
          <a:xfrm>
            <a:off x="0" y="0"/>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26" name="Content Placeholder 22">
            <a:extLst>
              <a:ext uri="{FF2B5EF4-FFF2-40B4-BE49-F238E27FC236}">
                <a16:creationId xmlns:a16="http://schemas.microsoft.com/office/drawing/2014/main" id="{C424A90F-84FD-434F-AF04-DB8738AB4794}"/>
              </a:ext>
            </a:extLst>
          </p:cNvPr>
          <p:cNvSpPr>
            <a:spLocks noGrp="1"/>
          </p:cNvSpPr>
          <p:nvPr>
            <p:ph sz="quarter" idx="22" hasCustomPrompt="1"/>
          </p:nvPr>
        </p:nvSpPr>
        <p:spPr>
          <a:xfrm>
            <a:off x="640080" y="4663376"/>
            <a:ext cx="1726178"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Title, Department Name</a:t>
            </a:r>
          </a:p>
        </p:txBody>
      </p:sp>
      <p:sp>
        <p:nvSpPr>
          <p:cNvPr id="28" name="Content Placeholder 22">
            <a:extLst>
              <a:ext uri="{FF2B5EF4-FFF2-40B4-BE49-F238E27FC236}">
                <a16:creationId xmlns:a16="http://schemas.microsoft.com/office/drawing/2014/main" id="{6013CCDF-D30B-8B49-870C-487BC9166588}"/>
              </a:ext>
            </a:extLst>
          </p:cNvPr>
          <p:cNvSpPr>
            <a:spLocks noGrp="1"/>
          </p:cNvSpPr>
          <p:nvPr>
            <p:ph sz="quarter" idx="23" hasCustomPrompt="1"/>
          </p:nvPr>
        </p:nvSpPr>
        <p:spPr>
          <a:xfrm>
            <a:off x="640080" y="4480496"/>
            <a:ext cx="1188720" cy="167097"/>
          </a:xfrm>
          <a:prstGeom prst="rect">
            <a:avLst/>
          </a:prstGeom>
        </p:spPr>
        <p:txBody>
          <a:bodyPr wrap="none" lIns="9144" tIns="0" bIns="0" anchor="b" anchorCtr="0">
            <a:spAutoFit/>
          </a:bodyPr>
          <a:lstStyle>
            <a:lvl1pPr marL="0" indent="0">
              <a:spcBef>
                <a:spcPts val="300"/>
              </a:spcBef>
              <a:buFontTx/>
              <a:buNone/>
              <a:defRPr sz="1200" b="0" i="0">
                <a:solidFill>
                  <a:srgbClr val="898989"/>
                </a:solidFill>
                <a:latin typeface="Helvetica Regular" pitchFamily="2" charset="0"/>
              </a:defRPr>
            </a:lvl1pPr>
            <a:lvl2pPr>
              <a:defRPr sz="1200"/>
            </a:lvl2pPr>
            <a:lvl3pPr>
              <a:defRPr sz="1200"/>
            </a:lvl3pPr>
            <a:lvl4pPr>
              <a:defRPr sz="1200"/>
            </a:lvl4pPr>
            <a:lvl5pPr>
              <a:defRPr sz="1200"/>
            </a:lvl5pPr>
          </a:lstStyle>
          <a:p>
            <a:r>
              <a:rPr lang="en-US" sz="1200" dirty="0">
                <a:solidFill>
                  <a:srgbClr val="58595B"/>
                </a:solidFill>
                <a:latin typeface="Helvetica" pitchFamily="2" charset="0"/>
              </a:rPr>
              <a:t>Presenter Name</a:t>
            </a: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3" name="Picture Placeholder 5">
            <a:extLst>
              <a:ext uri="{FF2B5EF4-FFF2-40B4-BE49-F238E27FC236}">
                <a16:creationId xmlns:a16="http://schemas.microsoft.com/office/drawing/2014/main" id="{4C1BE7FB-0098-1444-898A-9FEDB68EF2C5}"/>
              </a:ext>
            </a:extLst>
          </p:cNvPr>
          <p:cNvSpPr>
            <a:spLocks noGrp="1"/>
          </p:cNvSpPr>
          <p:nvPr>
            <p:ph type="pic" sz="quarter" idx="24" hasCustomPrompt="1"/>
          </p:nvPr>
        </p:nvSpPr>
        <p:spPr>
          <a:xfrm>
            <a:off x="647698" y="476251"/>
            <a:ext cx="5564638" cy="1031639"/>
          </a:xfrm>
          <a:prstGeom prst="rect">
            <a:avLst/>
          </a:prstGeom>
        </p:spPr>
        <p:txBody>
          <a:bodyPr wrap="square" lIns="0" tIns="0" rIns="0" anchor="t" anchorCtr="0">
            <a:noAutofit/>
          </a:bodyPr>
          <a:lstStyle>
            <a:lvl1pPr marL="0" indent="0" algn="l">
              <a:buNone/>
              <a:defRPr sz="1000" u="none"/>
            </a:lvl1pPr>
          </a:lstStyle>
          <a:p>
            <a:r>
              <a:rPr lang="en-US" dirty="0"/>
              <a:t>Click the icon to insert the </a:t>
            </a:r>
            <a:r>
              <a:rPr lang="en-US" dirty="0" err="1"/>
              <a:t>Bxd-blk</a:t>
            </a:r>
            <a:r>
              <a:rPr lang="en-US" dirty="0"/>
              <a:t> or Boxed-</a:t>
            </a:r>
            <a:r>
              <a:rPr lang="en-US" dirty="0" err="1"/>
              <a:t>BlackType</a:t>
            </a:r>
            <a:r>
              <a:rPr lang="en-US" dirty="0"/>
              <a:t>, </a:t>
            </a:r>
            <a:r>
              <a:rPr lang="en-US" dirty="0" err="1"/>
              <a:t>svg</a:t>
            </a:r>
            <a:r>
              <a:rPr lang="en-US" dirty="0"/>
              <a:t> or </a:t>
            </a:r>
            <a:r>
              <a:rPr lang="en-US" dirty="0" err="1"/>
              <a:t>png</a:t>
            </a:r>
            <a:r>
              <a:rPr lang="en-US" dirty="0"/>
              <a:t> format version of your department logo. Follow the pink instructions.</a:t>
            </a:r>
          </a:p>
        </p:txBody>
      </p:sp>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2808"/>
            <a:ext cx="7772400" cy="1102546"/>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dirty="0"/>
              <a:t>Presentation Opener Title</a:t>
            </a:r>
          </a:p>
          <a:p>
            <a:pPr lvl="0"/>
            <a:r>
              <a:rPr lang="en-US" dirty="0"/>
              <a:t>Goes Here</a:t>
            </a: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dirty="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dirty="0"/>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dirty="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dirty="0"/>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dirty="0"/>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dirty="0"/>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endParaRPr lang="en-US" dirty="0"/>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dirty="0"/>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dirty="0">
                <a:solidFill>
                  <a:srgbClr val="2774AE"/>
                </a:solidFill>
                <a:latin typeface="Helvetica Regular" pitchFamily="2" charset="0"/>
              </a:rPr>
              <a:t>Lorem ipsum dolor sit </a:t>
            </a:r>
            <a:r>
              <a:rPr lang="en-US" sz="4000" b="0" i="0" dirty="0" err="1">
                <a:solidFill>
                  <a:srgbClr val="2774AE"/>
                </a:solidFill>
                <a:latin typeface="Helvetica Regular" pitchFamily="2" charset="0"/>
              </a:rPr>
              <a:t>amet</a:t>
            </a:r>
            <a:r>
              <a:rPr lang="en-US" sz="4000" b="0" i="0" dirty="0">
                <a:solidFill>
                  <a:srgbClr val="2774AE"/>
                </a:solidFill>
                <a:latin typeface="Helvetica Regular" pitchFamily="2" charset="0"/>
              </a:rPr>
              <a:t> ex </a:t>
            </a:r>
            <a:r>
              <a:rPr lang="en-US" sz="4000" b="0" i="0" dirty="0" err="1">
                <a:solidFill>
                  <a:srgbClr val="2774AE"/>
                </a:solidFill>
                <a:latin typeface="Helvetica Regular" pitchFamily="2" charset="0"/>
              </a:rPr>
              <a:t>eum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reque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graece</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nam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harum</a:t>
            </a:r>
            <a:r>
              <a:rPr lang="en-US" sz="4000" b="0" i="0" dirty="0">
                <a:solidFill>
                  <a:srgbClr val="2774AE"/>
                </a:solidFill>
                <a:latin typeface="Helvetica Regular" pitchFamily="2" charset="0"/>
              </a:rPr>
              <a:t> </a:t>
            </a:r>
            <a:r>
              <a:rPr lang="en-US" sz="4000" b="0" i="0" dirty="0" err="1">
                <a:solidFill>
                  <a:srgbClr val="2774AE"/>
                </a:solidFill>
                <a:latin typeface="Helvetica Regular" pitchFamily="2" charset="0"/>
              </a:rPr>
              <a:t>vonsequat</a:t>
            </a:r>
            <a:endParaRPr lang="en-US" sz="4000" b="0" i="0" dirty="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pPr algn="ctr"/>
            <a:r>
              <a:rPr lang="en-US" sz="3600" b="1" i="0" baseline="0" dirty="0">
                <a:solidFill>
                  <a:srgbClr val="58595B"/>
                </a:solidFill>
                <a:latin typeface="Helvetica" pitchFamily="2" charset="0"/>
              </a:rPr>
              <a:t>Q&amp;A</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2" name="Picture 1"/>
          <p:cNvPicPr>
            <a:picLocks noChangeAspect="1"/>
          </p:cNvPicPr>
          <p:nvPr userDrawn="1"/>
        </p:nvPicPr>
        <p:blipFill>
          <a:blip r:embed="rId2"/>
          <a:stretch>
            <a:fillRect/>
          </a:stretch>
        </p:blipFill>
        <p:spPr>
          <a:xfrm>
            <a:off x="2281646" y="2282017"/>
            <a:ext cx="4580708" cy="57946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dirty="0"/>
              <a:t>Lorem ipsum dolor sit </a:t>
            </a:r>
            <a:r>
              <a:rPr lang="en-US" dirty="0" err="1"/>
              <a:t>amet</a:t>
            </a:r>
            <a:r>
              <a:rPr lang="en-US" dirty="0"/>
              <a:t> ex </a:t>
            </a:r>
            <a:r>
              <a:rPr lang="en-US" dirty="0" err="1"/>
              <a:t>eum</a:t>
            </a:r>
            <a:r>
              <a:rPr lang="en-US" dirty="0"/>
              <a:t> </a:t>
            </a:r>
            <a:r>
              <a:rPr lang="en-US" dirty="0" err="1"/>
              <a:t>reque</a:t>
            </a:r>
            <a:r>
              <a:rPr lang="en-US" dirty="0"/>
              <a:t> </a:t>
            </a:r>
            <a:r>
              <a:rPr lang="en-US" dirty="0" err="1"/>
              <a:t>graece</a:t>
            </a:r>
            <a:r>
              <a:rPr lang="en-US" dirty="0"/>
              <a:t> </a:t>
            </a:r>
            <a:r>
              <a:rPr lang="en-US" dirty="0" err="1"/>
              <a:t>nam</a:t>
            </a:r>
            <a:r>
              <a:rPr lang="en-US" dirty="0"/>
              <a:t> </a:t>
            </a:r>
            <a:r>
              <a:rPr lang="en-US" dirty="0" err="1"/>
              <a:t>harum</a:t>
            </a:r>
            <a:r>
              <a:rPr lang="en-US" dirty="0"/>
              <a:t> </a:t>
            </a:r>
            <a:r>
              <a:rPr lang="en-US" dirty="0" err="1"/>
              <a:t>vonsequat</a:t>
            </a:r>
            <a:endParaRPr lang="en-US" dirty="0"/>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dirty="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dirty="0"/>
              <a:t>ADDITIONAL TEXT GOES HERE </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dirty="0">
                          <a:ln>
                            <a:noFill/>
                          </a:ln>
                          <a:solidFill>
                            <a:srgbClr val="58595B"/>
                          </a:solidFill>
                          <a:latin typeface="Helvetica" pitchFamily="2" charset="0"/>
                          <a:cs typeface="Arial" panose="020B0604020202020204" pitchFamily="34" charset="0"/>
                        </a:rPr>
                        <a:t>Thank You</a:t>
                      </a:r>
                      <a:endParaRPr lang="en-US" sz="3600" dirty="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4"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1897130"/>
            <a:ext cx="7772400" cy="498598"/>
          </a:xfrm>
          <a:prstGeom prst="rect">
            <a:avLst/>
          </a:prstGeom>
        </p:spPr>
        <p:txBody>
          <a:bodyPr wrap="square" anchor="ctr" anchorCtr="0">
            <a:spAutoFit/>
          </a:bodyPr>
          <a:lstStyle>
            <a:lvl1pPr marL="0" indent="0">
              <a:buNone/>
              <a:defRPr sz="3600" b="1">
                <a:latin typeface="+mj-l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lvl="0"/>
            <a:r>
              <a:rPr lang="en-US"/>
              <a:t>Section Divider</a:t>
            </a:r>
            <a:endParaRPr lang="en-US" dirty="0"/>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dirty="0"/>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dirty="0"/>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dirty="0"/>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One Subhead</a:t>
            </a:r>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dirty="0"/>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dirty="0"/>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dirty="0"/>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endParaRPr lang="en-US" dirty="0"/>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dirty="0"/>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 magna </a:t>
            </a:r>
            <a:r>
              <a:rPr lang="en-US" sz="1400" b="0" i="0" kern="1200" dirty="0" err="1">
                <a:solidFill>
                  <a:srgbClr val="58595B"/>
                </a:solidFill>
                <a:effectLst/>
                <a:latin typeface="Helvetica" pitchFamily="2" charset="0"/>
                <a:ea typeface="+mn-ea"/>
                <a:cs typeface="+mn-cs"/>
              </a:rPr>
              <a:t>aliqua</a:t>
            </a:r>
            <a:r>
              <a:rPr lang="en-US" sz="1400" b="0" i="0" kern="1200" dirty="0">
                <a:solidFill>
                  <a:srgbClr val="58595B"/>
                </a:solidFill>
                <a:effectLst/>
                <a:latin typeface="Helvetica" pitchFamily="2" charset="0"/>
                <a:ea typeface="+mn-ea"/>
                <a:cs typeface="+mn-cs"/>
              </a:rPr>
              <a:t>. Ut </a:t>
            </a:r>
            <a:r>
              <a:rPr lang="en-US" sz="1400" b="0" i="0" kern="1200" dirty="0" err="1">
                <a:solidFill>
                  <a:srgbClr val="58595B"/>
                </a:solidFill>
                <a:effectLst/>
                <a:latin typeface="Helvetica" pitchFamily="2" charset="0"/>
                <a:ea typeface="+mn-ea"/>
                <a:cs typeface="+mn-cs"/>
              </a:rPr>
              <a:t>enim</a:t>
            </a:r>
            <a:r>
              <a:rPr lang="en-US" sz="1400" b="0" i="0" kern="1200" dirty="0">
                <a:solidFill>
                  <a:srgbClr val="58595B"/>
                </a:solidFill>
                <a:effectLst/>
                <a:latin typeface="Helvetica" pitchFamily="2" charset="0"/>
                <a:ea typeface="+mn-ea"/>
                <a:cs typeface="+mn-cs"/>
              </a:rPr>
              <a:t> ad minim </a:t>
            </a:r>
            <a:r>
              <a:rPr lang="en-US" sz="1400" b="0" i="0" kern="1200" dirty="0" err="1">
                <a:solidFill>
                  <a:srgbClr val="58595B"/>
                </a:solidFill>
                <a:effectLst/>
                <a:latin typeface="Helvetica" pitchFamily="2" charset="0"/>
                <a:ea typeface="+mn-ea"/>
                <a:cs typeface="+mn-cs"/>
              </a:rPr>
              <a:t>veniam</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quis</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nostrud</a:t>
            </a:r>
            <a:r>
              <a:rPr lang="en-US" sz="1400" b="0" i="0" kern="1200" dirty="0">
                <a:solidFill>
                  <a:srgbClr val="58595B"/>
                </a:solidFill>
                <a:effectLst/>
                <a:latin typeface="Helvetica" pitchFamily="2" charset="0"/>
                <a:ea typeface="+mn-ea"/>
                <a:cs typeface="+mn-cs"/>
              </a:rPr>
              <a:t> exercitation </a:t>
            </a:r>
            <a:r>
              <a:rPr lang="en-US" sz="1400" b="0" i="0" kern="1200" dirty="0" err="1">
                <a:solidFill>
                  <a:srgbClr val="58595B"/>
                </a:solidFill>
                <a:effectLst/>
                <a:latin typeface="Helvetica" pitchFamily="2" charset="0"/>
                <a:ea typeface="+mn-ea"/>
                <a:cs typeface="+mn-cs"/>
              </a:rPr>
              <a:t>ullamco</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laboris</a:t>
            </a:r>
            <a:r>
              <a:rPr lang="en-US" sz="1400" b="0" i="0" kern="1200" dirty="0">
                <a:solidFill>
                  <a:srgbClr val="58595B"/>
                </a:solidFill>
                <a:effectLst/>
                <a:latin typeface="Helvetica" pitchFamily="2" charset="0"/>
                <a:ea typeface="+mn-ea"/>
                <a:cs typeface="+mn-cs"/>
              </a:rPr>
              <a:t> nisi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aliquip</a:t>
            </a:r>
            <a:r>
              <a:rPr lang="en-US" sz="1400" b="0" i="0" kern="1200" dirty="0">
                <a:solidFill>
                  <a:srgbClr val="58595B"/>
                </a:solidFill>
                <a:effectLst/>
                <a:latin typeface="Helvetica" pitchFamily="2" charset="0"/>
                <a:ea typeface="+mn-ea"/>
                <a:cs typeface="+mn-cs"/>
              </a:rPr>
              <a:t> ex </a:t>
            </a:r>
            <a:r>
              <a:rPr lang="en-US" sz="1400" b="0" i="0" kern="1200" dirty="0" err="1">
                <a:solidFill>
                  <a:srgbClr val="58595B"/>
                </a:solidFill>
                <a:effectLst/>
                <a:latin typeface="Helvetica" pitchFamily="2" charset="0"/>
                <a:ea typeface="+mn-ea"/>
                <a:cs typeface="+mn-cs"/>
              </a:rPr>
              <a:t>ead</a:t>
            </a:r>
            <a:r>
              <a:rPr lang="en-US" sz="1400" b="0" i="0" kern="1200" dirty="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dirty="0"/>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dirty="0"/>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dirty="0"/>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dirty="0"/>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endParaRPr lang="en-US" dirty="0"/>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dirty="0">
                <a:solidFill>
                  <a:srgbClr val="58595B"/>
                </a:solidFill>
                <a:effectLst/>
                <a:latin typeface="Helvetica" pitchFamily="2" charset="0"/>
                <a:ea typeface="+mn-ea"/>
                <a:cs typeface="+mn-cs"/>
              </a:rPr>
              <a:t>Lorem ipsum dolor sit </a:t>
            </a:r>
            <a:r>
              <a:rPr lang="en-US" sz="1400" b="0" i="0" kern="1200" dirty="0" err="1">
                <a:solidFill>
                  <a:srgbClr val="58595B"/>
                </a:solidFill>
                <a:effectLst/>
                <a:latin typeface="Helvetica" pitchFamily="2" charset="0"/>
                <a:ea typeface="+mn-ea"/>
                <a:cs typeface="+mn-cs"/>
              </a:rPr>
              <a:t>amet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consectetur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adipiscing</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elit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sed</a:t>
            </a:r>
            <a:r>
              <a:rPr lang="en-US" sz="1400" b="0" i="0" kern="1200" dirty="0">
                <a:solidFill>
                  <a:srgbClr val="58595B"/>
                </a:solidFill>
                <a:effectLst/>
                <a:latin typeface="Helvetica" pitchFamily="2" charset="0"/>
                <a:ea typeface="+mn-ea"/>
                <a:cs typeface="+mn-cs"/>
              </a:rPr>
              <a:t> do </a:t>
            </a:r>
            <a:r>
              <a:rPr lang="en-US" sz="1400" b="0" i="0" kern="1200" dirty="0" err="1">
                <a:solidFill>
                  <a:srgbClr val="58595B"/>
                </a:solidFill>
                <a:effectLst/>
                <a:latin typeface="Helvetica" pitchFamily="2" charset="0"/>
                <a:ea typeface="+mn-ea"/>
                <a:cs typeface="+mn-cs"/>
              </a:rPr>
              <a:t>eiusmod</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tempor</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incididunt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ut</a:t>
            </a:r>
            <a:r>
              <a:rPr lang="en-US" sz="1400" b="0" i="0" kern="1200" dirty="0">
                <a:solidFill>
                  <a:srgbClr val="58595B"/>
                </a:solidFill>
                <a:effectLst/>
                <a:latin typeface="Helvetica" pitchFamily="2" charset="0"/>
                <a:ea typeface="+mn-ea"/>
                <a:cs typeface="+mn-cs"/>
              </a:rPr>
              <a:t> </a:t>
            </a:r>
            <a:r>
              <a:rPr lang="en-US" sz="1400" b="0" i="0" kern="1200" dirty="0" err="1">
                <a:solidFill>
                  <a:srgbClr val="58595B"/>
                </a:solidFill>
                <a:effectLst/>
                <a:latin typeface="Helvetica" pitchFamily="2" charset="0"/>
                <a:ea typeface="+mn-ea"/>
                <a:cs typeface="+mn-cs"/>
              </a:rPr>
              <a:t>labore</a:t>
            </a:r>
            <a:r>
              <a:rPr lang="en-US" sz="1400" b="0" i="0" kern="1200" dirty="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42900" y="4616606"/>
            <a:ext cx="1372689" cy="265966"/>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dirty="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dirty="0"/>
              <a:t>Click to edit Master title</a:t>
            </a:r>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365760"/>
          </a:xfrm>
          <a:prstGeom prst="rect">
            <a:avLst/>
          </a:prstGeom>
        </p:spPr>
        <p:txBody>
          <a:bodyPr vert="horz" wrap="square" lIns="0" tIns="0" rIns="0" bIns="256032" rtlCol="0" anchor="t" anchorCtr="0">
            <a:spAutoFit/>
          </a:bodyPr>
          <a:lstStyle>
            <a:lvl1pPr algn="l">
              <a:lnSpc>
                <a:spcPct val="100000"/>
              </a:lnSpc>
              <a:defRPr sz="800" b="0" i="0">
                <a:solidFill>
                  <a:srgbClr val="898989"/>
                </a:solidFill>
                <a:latin typeface="Helvetica Regular" pitchFamily="2" charset="0"/>
              </a:defRPr>
            </a:lvl1pPr>
          </a:lstStyle>
          <a:p>
            <a:fld id="{B6238B5B-F19C-E947-A0BC-87BD7983F871}" type="slidenum">
              <a:rPr lang="en-US" smtClean="0"/>
              <a:pPr/>
              <a:t>‹#›</a:t>
            </a:fld>
            <a:endParaRPr lang="en-US" dirty="0"/>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 id="2147483829" r:id="rId17"/>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dirty="0">
                          <a:ln>
                            <a:noFill/>
                          </a:ln>
                          <a:solidFill>
                            <a:srgbClr val="58595B"/>
                          </a:solidFill>
                          <a:latin typeface="Helvetica Regular" pitchFamily="2" charset="0"/>
                          <a:cs typeface="Arial" panose="020B0604020202020204" pitchFamily="34" charset="0"/>
                        </a:rPr>
                        <a:t>Preferred Header Size</a:t>
                      </a:r>
                      <a:endParaRPr lang="en-US" sz="2800" b="0" i="0" dirty="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4614411"/>
            <a:ext cx="1375528" cy="280937"/>
          </a:xfrm>
          <a:prstGeom prst="rect">
            <a:avLst/>
          </a:prstGeom>
        </p:spPr>
      </p:pic>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7EE1D15-EA9A-FA4A-BE1F-2B9CAA596498}"/>
              </a:ext>
            </a:extLst>
          </p:cNvPr>
          <p:cNvSpPr>
            <a:spLocks noGrp="1"/>
          </p:cNvSpPr>
          <p:nvPr>
            <p:ph sz="quarter" idx="22"/>
          </p:nvPr>
        </p:nvSpPr>
        <p:spPr>
          <a:xfrm>
            <a:off x="640080" y="4664274"/>
            <a:ext cx="1714380" cy="166199"/>
          </a:xfrm>
        </p:spPr>
        <p:txBody>
          <a:bodyPr/>
          <a:lstStyle/>
          <a:p>
            <a:r>
              <a:rPr lang="en-US" dirty="0"/>
              <a:t>UCLA Computer Science</a:t>
            </a:r>
          </a:p>
        </p:txBody>
      </p:sp>
      <p:sp>
        <p:nvSpPr>
          <p:cNvPr id="11" name="Content Placeholder 10">
            <a:extLst>
              <a:ext uri="{FF2B5EF4-FFF2-40B4-BE49-F238E27FC236}">
                <a16:creationId xmlns:a16="http://schemas.microsoft.com/office/drawing/2014/main" id="{5B4A7A6C-6FF2-5644-AE82-53B6FDD0682B}"/>
              </a:ext>
            </a:extLst>
          </p:cNvPr>
          <p:cNvSpPr>
            <a:spLocks noGrp="1"/>
          </p:cNvSpPr>
          <p:nvPr>
            <p:ph sz="quarter" idx="23"/>
          </p:nvPr>
        </p:nvSpPr>
        <p:spPr>
          <a:xfrm>
            <a:off x="640080" y="4481394"/>
            <a:ext cx="758990" cy="166199"/>
          </a:xfrm>
        </p:spPr>
        <p:txBody>
          <a:bodyPr/>
          <a:lstStyle/>
          <a:p>
            <a:r>
              <a:rPr lang="en-US" dirty="0"/>
              <a:t>Blaise Tine</a:t>
            </a:r>
          </a:p>
        </p:txBody>
      </p:sp>
      <p:pic>
        <p:nvPicPr>
          <p:cNvPr id="2" name="Picture Placeholder 1"/>
          <p:cNvPicPr>
            <a:picLocks noGrp="1" noChangeAspect="1"/>
          </p:cNvPicPr>
          <p:nvPr>
            <p:ph type="pic" sz="quarter" idx="24"/>
          </p:nvPr>
        </p:nvPicPr>
        <p:blipFill>
          <a:blip r:embed="rId2">
            <a:extLst>
              <a:ext uri="{28A0092B-C50C-407E-A947-70E740481C1C}">
                <a14:useLocalDpi xmlns:a14="http://schemas.microsoft.com/office/drawing/2010/main" val="0"/>
              </a:ext>
            </a:extLst>
          </a:blip>
          <a:stretch>
            <a:fillRect/>
          </a:stretch>
        </p:blipFill>
        <p:spPr>
          <a:xfrm>
            <a:off x="647700" y="481154"/>
            <a:ext cx="1992372" cy="386035"/>
          </a:xfrm>
        </p:spPr>
      </p:pic>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31"/>
          </p:nvPr>
        </p:nvSpPr>
        <p:spPr>
          <a:xfrm>
            <a:off x="640080" y="1894187"/>
            <a:ext cx="7772400" cy="1099788"/>
          </a:xfrm>
        </p:spPr>
        <p:txBody>
          <a:bodyPr/>
          <a:lstStyle/>
          <a:p>
            <a:pPr algn="ctr"/>
            <a:r>
              <a:rPr lang="en-US" dirty="0"/>
              <a:t>CS-M151B</a:t>
            </a:r>
          </a:p>
          <a:p>
            <a:pPr algn="ctr"/>
            <a:r>
              <a:rPr lang="en-US" dirty="0"/>
              <a:t> Computer Systems Architecture</a:t>
            </a:r>
          </a:p>
        </p:txBody>
      </p:sp>
    </p:spTree>
    <p:extLst>
      <p:ext uri="{BB962C8B-B14F-4D97-AF65-F5344CB8AC3E}">
        <p14:creationId xmlns:p14="http://schemas.microsoft.com/office/powerpoint/2010/main" val="92278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12BD0-DF5B-5F0C-AE9E-801FDEF5B366}"/>
            </a:ext>
          </a:extLst>
        </p:cNvPr>
        <p:cNvGrpSpPr/>
        <p:nvPr/>
      </p:nvGrpSpPr>
      <p:grpSpPr>
        <a:xfrm>
          <a:off x="0" y="0"/>
          <a:ext cx="0" cy="0"/>
          <a:chOff x="0" y="0"/>
          <a:chExt cx="0" cy="0"/>
        </a:xfrm>
      </p:grpSpPr>
      <p:pic>
        <p:nvPicPr>
          <p:cNvPr id="6" name="Picture 5" descr="A diagram of a computer system&#10;&#10;Description automatically generated">
            <a:extLst>
              <a:ext uri="{FF2B5EF4-FFF2-40B4-BE49-F238E27FC236}">
                <a16:creationId xmlns:a16="http://schemas.microsoft.com/office/drawing/2014/main" id="{37E26EC4-B159-2AB7-E7AD-63E08D26A64D}"/>
              </a:ext>
            </a:extLst>
          </p:cNvPr>
          <p:cNvPicPr>
            <a:picLocks noChangeAspect="1"/>
          </p:cNvPicPr>
          <p:nvPr/>
        </p:nvPicPr>
        <p:blipFill>
          <a:blip r:embed="rId3"/>
          <a:stretch>
            <a:fillRect/>
          </a:stretch>
        </p:blipFill>
        <p:spPr>
          <a:xfrm>
            <a:off x="3939660" y="1483948"/>
            <a:ext cx="5204340" cy="3636692"/>
          </a:xfrm>
          <a:prstGeom prst="rect">
            <a:avLst/>
          </a:prstGeom>
        </p:spPr>
      </p:pic>
      <p:sp>
        <p:nvSpPr>
          <p:cNvPr id="4" name="Slide Number Placeholder 3">
            <a:extLst>
              <a:ext uri="{FF2B5EF4-FFF2-40B4-BE49-F238E27FC236}">
                <a16:creationId xmlns:a16="http://schemas.microsoft.com/office/drawing/2014/main" id="{701600AA-C0F7-1527-BE76-F0670C939AB1}"/>
              </a:ext>
            </a:extLst>
          </p:cNvPr>
          <p:cNvSpPr>
            <a:spLocks noGrp="1"/>
          </p:cNvSpPr>
          <p:nvPr>
            <p:ph type="sldNum" sz="quarter" idx="19"/>
          </p:nvPr>
        </p:nvSpPr>
        <p:spPr/>
        <p:txBody>
          <a:bodyPr/>
          <a:lstStyle/>
          <a:p>
            <a:fld id="{B6238B5B-F19C-E947-A0BC-87BD7983F871}" type="slidenum">
              <a:rPr lang="en-US" smtClean="0"/>
              <a:pPr/>
              <a:t>10</a:t>
            </a:fld>
            <a:endParaRPr lang="en-US" dirty="0"/>
          </a:p>
        </p:txBody>
      </p:sp>
      <p:sp>
        <p:nvSpPr>
          <p:cNvPr id="2" name="Title 4">
            <a:extLst>
              <a:ext uri="{FF2B5EF4-FFF2-40B4-BE49-F238E27FC236}">
                <a16:creationId xmlns:a16="http://schemas.microsoft.com/office/drawing/2014/main" id="{02DA6E3A-38D4-61A2-81A1-806AA1711D0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a:t>
            </a:r>
          </a:p>
        </p:txBody>
      </p:sp>
      <p:sp>
        <p:nvSpPr>
          <p:cNvPr id="5" name="Text Placeholder 1">
            <a:extLst>
              <a:ext uri="{FF2B5EF4-FFF2-40B4-BE49-F238E27FC236}">
                <a16:creationId xmlns:a16="http://schemas.microsoft.com/office/drawing/2014/main" id="{73873082-A97F-836D-98E4-7C5FA0BB021F}"/>
              </a:ext>
            </a:extLst>
          </p:cNvPr>
          <p:cNvSpPr txBox="1">
            <a:spLocks/>
          </p:cNvSpPr>
          <p:nvPr/>
        </p:nvSpPr>
        <p:spPr>
          <a:xfrm>
            <a:off x="640077" y="1000549"/>
            <a:ext cx="8157755" cy="102592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Which type of branch</a:t>
            </a:r>
          </a:p>
          <a:p>
            <a:pPr marL="733806" lvl="1" indent="-285750"/>
            <a:r>
              <a:rPr lang="en-US" sz="2000" dirty="0">
                <a:solidFill>
                  <a:schemeClr val="tx1"/>
                </a:solidFill>
              </a:rPr>
              <a:t>Where to determine this?</a:t>
            </a:r>
          </a:p>
          <a:p>
            <a:pPr marL="733806" lvl="1" indent="-285750"/>
            <a:r>
              <a:rPr lang="en-US" sz="2000" dirty="0">
                <a:solidFill>
                  <a:schemeClr val="tx1"/>
                </a:solidFill>
              </a:rPr>
              <a:t>ID stage</a:t>
            </a:r>
          </a:p>
        </p:txBody>
      </p:sp>
    </p:spTree>
    <p:extLst>
      <p:ext uri="{BB962C8B-B14F-4D97-AF65-F5344CB8AC3E}">
        <p14:creationId xmlns:p14="http://schemas.microsoft.com/office/powerpoint/2010/main" val="416021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2E12E-3278-FB55-E30F-CEC13E974E35}"/>
            </a:ext>
          </a:extLst>
        </p:cNvPr>
        <p:cNvGrpSpPr/>
        <p:nvPr/>
      </p:nvGrpSpPr>
      <p:grpSpPr>
        <a:xfrm>
          <a:off x="0" y="0"/>
          <a:ext cx="0" cy="0"/>
          <a:chOff x="0" y="0"/>
          <a:chExt cx="0" cy="0"/>
        </a:xfrm>
      </p:grpSpPr>
      <p:pic>
        <p:nvPicPr>
          <p:cNvPr id="6" name="Picture 5" descr="A diagram of a computer system&#10;&#10;Description automatically generated">
            <a:extLst>
              <a:ext uri="{FF2B5EF4-FFF2-40B4-BE49-F238E27FC236}">
                <a16:creationId xmlns:a16="http://schemas.microsoft.com/office/drawing/2014/main" id="{BA40A9E0-0E92-A8F5-FF42-55EF2EF0B809}"/>
              </a:ext>
            </a:extLst>
          </p:cNvPr>
          <p:cNvPicPr>
            <a:picLocks noChangeAspect="1"/>
          </p:cNvPicPr>
          <p:nvPr/>
        </p:nvPicPr>
        <p:blipFill>
          <a:blip r:embed="rId3"/>
          <a:stretch>
            <a:fillRect/>
          </a:stretch>
        </p:blipFill>
        <p:spPr>
          <a:xfrm>
            <a:off x="3939660" y="1396863"/>
            <a:ext cx="5204340" cy="3636692"/>
          </a:xfrm>
          <a:prstGeom prst="rect">
            <a:avLst/>
          </a:prstGeom>
        </p:spPr>
      </p:pic>
      <p:sp>
        <p:nvSpPr>
          <p:cNvPr id="4" name="Slide Number Placeholder 3">
            <a:extLst>
              <a:ext uri="{FF2B5EF4-FFF2-40B4-BE49-F238E27FC236}">
                <a16:creationId xmlns:a16="http://schemas.microsoft.com/office/drawing/2014/main" id="{3EF54B58-8808-AD7C-7C19-3550EACAC12A}"/>
              </a:ext>
            </a:extLst>
          </p:cNvPr>
          <p:cNvSpPr>
            <a:spLocks noGrp="1"/>
          </p:cNvSpPr>
          <p:nvPr>
            <p:ph type="sldNum" sz="quarter" idx="19"/>
          </p:nvPr>
        </p:nvSpPr>
        <p:spPr/>
        <p:txBody>
          <a:bodyPr/>
          <a:lstStyle/>
          <a:p>
            <a:fld id="{B6238B5B-F19C-E947-A0BC-87BD7983F871}" type="slidenum">
              <a:rPr lang="en-US" smtClean="0"/>
              <a:pPr/>
              <a:t>11</a:t>
            </a:fld>
            <a:endParaRPr lang="en-US" dirty="0"/>
          </a:p>
        </p:txBody>
      </p:sp>
      <p:sp>
        <p:nvSpPr>
          <p:cNvPr id="2" name="Title 4">
            <a:extLst>
              <a:ext uri="{FF2B5EF4-FFF2-40B4-BE49-F238E27FC236}">
                <a16:creationId xmlns:a16="http://schemas.microsoft.com/office/drawing/2014/main" id="{2FF77C79-53BA-2C77-A52F-31C53CE7D3B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a:t>
            </a:r>
          </a:p>
        </p:txBody>
      </p:sp>
      <p:sp>
        <p:nvSpPr>
          <p:cNvPr id="5" name="Text Placeholder 1">
            <a:extLst>
              <a:ext uri="{FF2B5EF4-FFF2-40B4-BE49-F238E27FC236}">
                <a16:creationId xmlns:a16="http://schemas.microsoft.com/office/drawing/2014/main" id="{3F24379A-9D83-6793-3C3C-02A6F2857DE0}"/>
              </a:ext>
            </a:extLst>
          </p:cNvPr>
          <p:cNvSpPr txBox="1">
            <a:spLocks/>
          </p:cNvSpPr>
          <p:nvPr/>
        </p:nvSpPr>
        <p:spPr>
          <a:xfrm>
            <a:off x="640077" y="1000549"/>
            <a:ext cx="8157755" cy="102592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Whether to branch</a:t>
            </a:r>
          </a:p>
          <a:p>
            <a:pPr marL="733806" lvl="1" indent="-285750"/>
            <a:r>
              <a:rPr lang="en-US" sz="2000" dirty="0">
                <a:solidFill>
                  <a:schemeClr val="tx1"/>
                </a:solidFill>
              </a:rPr>
              <a:t>Where to determine this?</a:t>
            </a:r>
          </a:p>
          <a:p>
            <a:pPr marL="733806" lvl="1" indent="-285750"/>
            <a:r>
              <a:rPr lang="en-US" sz="2000" dirty="0">
                <a:solidFill>
                  <a:schemeClr val="tx1"/>
                </a:solidFill>
              </a:rPr>
              <a:t>MEM stage (</a:t>
            </a:r>
            <a:r>
              <a:rPr lang="en-US" sz="2000" dirty="0" err="1">
                <a:solidFill>
                  <a:schemeClr val="tx1"/>
                </a:solidFill>
              </a:rPr>
              <a:t>PCSrc</a:t>
            </a:r>
            <a:r>
              <a:rPr lang="en-US" sz="2000" dirty="0">
                <a:solidFill>
                  <a:schemeClr val="tx1"/>
                </a:solidFill>
              </a:rPr>
              <a:t>)</a:t>
            </a:r>
          </a:p>
        </p:txBody>
      </p:sp>
      <p:cxnSp>
        <p:nvCxnSpPr>
          <p:cNvPr id="8" name="Straight Arrow Connector 7">
            <a:extLst>
              <a:ext uri="{FF2B5EF4-FFF2-40B4-BE49-F238E27FC236}">
                <a16:creationId xmlns:a16="http://schemas.microsoft.com/office/drawing/2014/main" id="{11F33737-21E8-1FF3-9537-491508201688}"/>
              </a:ext>
            </a:extLst>
          </p:cNvPr>
          <p:cNvCxnSpPr/>
          <p:nvPr/>
        </p:nvCxnSpPr>
        <p:spPr>
          <a:xfrm>
            <a:off x="5000172" y="1026748"/>
            <a:ext cx="0" cy="370115"/>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1612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38EA4-156D-8E25-F8A0-449DB881E01F}"/>
            </a:ext>
          </a:extLst>
        </p:cNvPr>
        <p:cNvGrpSpPr/>
        <p:nvPr/>
      </p:nvGrpSpPr>
      <p:grpSpPr>
        <a:xfrm>
          <a:off x="0" y="0"/>
          <a:ext cx="0" cy="0"/>
          <a:chOff x="0" y="0"/>
          <a:chExt cx="0" cy="0"/>
        </a:xfrm>
      </p:grpSpPr>
      <p:pic>
        <p:nvPicPr>
          <p:cNvPr id="6" name="Picture 5" descr="A diagram of a computer system&#10;&#10;Description automatically generated">
            <a:extLst>
              <a:ext uri="{FF2B5EF4-FFF2-40B4-BE49-F238E27FC236}">
                <a16:creationId xmlns:a16="http://schemas.microsoft.com/office/drawing/2014/main" id="{583C6EE6-5E8E-6069-5648-CDAF8FF15315}"/>
              </a:ext>
            </a:extLst>
          </p:cNvPr>
          <p:cNvPicPr>
            <a:picLocks noChangeAspect="1"/>
          </p:cNvPicPr>
          <p:nvPr/>
        </p:nvPicPr>
        <p:blipFill>
          <a:blip r:embed="rId3"/>
          <a:stretch>
            <a:fillRect/>
          </a:stretch>
        </p:blipFill>
        <p:spPr>
          <a:xfrm>
            <a:off x="3939660" y="1483948"/>
            <a:ext cx="5204340" cy="3636692"/>
          </a:xfrm>
          <a:prstGeom prst="rect">
            <a:avLst/>
          </a:prstGeom>
        </p:spPr>
      </p:pic>
      <p:sp>
        <p:nvSpPr>
          <p:cNvPr id="4" name="Slide Number Placeholder 3">
            <a:extLst>
              <a:ext uri="{FF2B5EF4-FFF2-40B4-BE49-F238E27FC236}">
                <a16:creationId xmlns:a16="http://schemas.microsoft.com/office/drawing/2014/main" id="{0AEA53F2-AC3F-22BC-FB0C-41D0F52D65D3}"/>
              </a:ext>
            </a:extLst>
          </p:cNvPr>
          <p:cNvSpPr>
            <a:spLocks noGrp="1"/>
          </p:cNvSpPr>
          <p:nvPr>
            <p:ph type="sldNum" sz="quarter" idx="19"/>
          </p:nvPr>
        </p:nvSpPr>
        <p:spPr/>
        <p:txBody>
          <a:bodyPr/>
          <a:lstStyle/>
          <a:p>
            <a:fld id="{B6238B5B-F19C-E947-A0BC-87BD7983F871}" type="slidenum">
              <a:rPr lang="en-US" smtClean="0"/>
              <a:pPr/>
              <a:t>12</a:t>
            </a:fld>
            <a:endParaRPr lang="en-US" dirty="0"/>
          </a:p>
        </p:txBody>
      </p:sp>
      <p:sp>
        <p:nvSpPr>
          <p:cNvPr id="2" name="Title 4">
            <a:extLst>
              <a:ext uri="{FF2B5EF4-FFF2-40B4-BE49-F238E27FC236}">
                <a16:creationId xmlns:a16="http://schemas.microsoft.com/office/drawing/2014/main" id="{9157E64A-A126-C0CC-DBCE-90F6AAB799D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a:t>
            </a:r>
          </a:p>
        </p:txBody>
      </p:sp>
      <p:sp>
        <p:nvSpPr>
          <p:cNvPr id="5" name="Text Placeholder 1">
            <a:extLst>
              <a:ext uri="{FF2B5EF4-FFF2-40B4-BE49-F238E27FC236}">
                <a16:creationId xmlns:a16="http://schemas.microsoft.com/office/drawing/2014/main" id="{0AB9C644-65EF-043B-F765-2672E0DB3ECF}"/>
              </a:ext>
            </a:extLst>
          </p:cNvPr>
          <p:cNvSpPr txBox="1">
            <a:spLocks/>
          </p:cNvSpPr>
          <p:nvPr/>
        </p:nvSpPr>
        <p:spPr>
          <a:xfrm>
            <a:off x="640077" y="1000549"/>
            <a:ext cx="8157755" cy="102592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Where to branch</a:t>
            </a:r>
          </a:p>
          <a:p>
            <a:pPr marL="733806" lvl="1" indent="-285750"/>
            <a:r>
              <a:rPr lang="en-US" sz="2000" dirty="0">
                <a:solidFill>
                  <a:schemeClr val="tx1"/>
                </a:solidFill>
              </a:rPr>
              <a:t>Where to determine this?</a:t>
            </a:r>
          </a:p>
          <a:p>
            <a:pPr marL="733806" lvl="1" indent="-285750"/>
            <a:r>
              <a:rPr lang="en-US" sz="2000" dirty="0">
                <a:solidFill>
                  <a:schemeClr val="tx1"/>
                </a:solidFill>
              </a:rPr>
              <a:t>EX stage</a:t>
            </a:r>
          </a:p>
        </p:txBody>
      </p:sp>
    </p:spTree>
    <p:extLst>
      <p:ext uri="{BB962C8B-B14F-4D97-AF65-F5344CB8AC3E}">
        <p14:creationId xmlns:p14="http://schemas.microsoft.com/office/powerpoint/2010/main" val="135188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4D0AF-E258-4B15-0178-7EFFD6384606}"/>
            </a:ext>
          </a:extLst>
        </p:cNvPr>
        <p:cNvGrpSpPr/>
        <p:nvPr/>
      </p:nvGrpSpPr>
      <p:grpSpPr>
        <a:xfrm>
          <a:off x="0" y="0"/>
          <a:ext cx="0" cy="0"/>
          <a:chOff x="0" y="0"/>
          <a:chExt cx="0" cy="0"/>
        </a:xfrm>
      </p:grpSpPr>
      <p:pic>
        <p:nvPicPr>
          <p:cNvPr id="7" name="Picture 6" descr="A diagram of a machine&#10;&#10;Description automatically generated">
            <a:extLst>
              <a:ext uri="{FF2B5EF4-FFF2-40B4-BE49-F238E27FC236}">
                <a16:creationId xmlns:a16="http://schemas.microsoft.com/office/drawing/2014/main" id="{1DEBE34B-7AE1-8D12-6030-C49DB90EA521}"/>
              </a:ext>
            </a:extLst>
          </p:cNvPr>
          <p:cNvPicPr>
            <a:picLocks noChangeAspect="1"/>
          </p:cNvPicPr>
          <p:nvPr/>
        </p:nvPicPr>
        <p:blipFill>
          <a:blip r:embed="rId3"/>
          <a:stretch>
            <a:fillRect/>
          </a:stretch>
        </p:blipFill>
        <p:spPr>
          <a:xfrm>
            <a:off x="2806749" y="1397923"/>
            <a:ext cx="5605728" cy="3281119"/>
          </a:xfrm>
          <a:prstGeom prst="rect">
            <a:avLst/>
          </a:prstGeom>
        </p:spPr>
      </p:pic>
      <p:sp>
        <p:nvSpPr>
          <p:cNvPr id="4" name="Slide Number Placeholder 3">
            <a:extLst>
              <a:ext uri="{FF2B5EF4-FFF2-40B4-BE49-F238E27FC236}">
                <a16:creationId xmlns:a16="http://schemas.microsoft.com/office/drawing/2014/main" id="{0E632CD4-4A45-7F35-02E4-E253E38C50A2}"/>
              </a:ext>
            </a:extLst>
          </p:cNvPr>
          <p:cNvSpPr>
            <a:spLocks noGrp="1"/>
          </p:cNvSpPr>
          <p:nvPr>
            <p:ph type="sldNum" sz="quarter" idx="19"/>
          </p:nvPr>
        </p:nvSpPr>
        <p:spPr/>
        <p:txBody>
          <a:bodyPr/>
          <a:lstStyle/>
          <a:p>
            <a:fld id="{B6238B5B-F19C-E947-A0BC-87BD7983F871}" type="slidenum">
              <a:rPr lang="en-US" smtClean="0"/>
              <a:pPr/>
              <a:t>13</a:t>
            </a:fld>
            <a:endParaRPr lang="en-US" dirty="0"/>
          </a:p>
        </p:txBody>
      </p:sp>
      <p:sp>
        <p:nvSpPr>
          <p:cNvPr id="2" name="Title 4">
            <a:extLst>
              <a:ext uri="{FF2B5EF4-FFF2-40B4-BE49-F238E27FC236}">
                <a16:creationId xmlns:a16="http://schemas.microsoft.com/office/drawing/2014/main" id="{6A230E10-4398-9D80-DC07-2EF0F488779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a:t>
            </a:r>
          </a:p>
        </p:txBody>
      </p:sp>
      <p:sp>
        <p:nvSpPr>
          <p:cNvPr id="5" name="Text Placeholder 1">
            <a:extLst>
              <a:ext uri="{FF2B5EF4-FFF2-40B4-BE49-F238E27FC236}">
                <a16:creationId xmlns:a16="http://schemas.microsoft.com/office/drawing/2014/main" id="{AB592E2C-EDBA-5706-42B4-87B057F35956}"/>
              </a:ext>
            </a:extLst>
          </p:cNvPr>
          <p:cNvSpPr txBox="1">
            <a:spLocks/>
          </p:cNvSpPr>
          <p:nvPr/>
        </p:nvSpPr>
        <p:spPr>
          <a:xfrm>
            <a:off x="640077" y="1000549"/>
            <a:ext cx="8157755" cy="1436291"/>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Which stage should stall?</a:t>
            </a:r>
          </a:p>
          <a:p>
            <a:pPr marL="733806" lvl="1" indent="-285750"/>
            <a:r>
              <a:rPr lang="en-US" sz="2000" dirty="0">
                <a:solidFill>
                  <a:schemeClr val="tx1"/>
                </a:solidFill>
              </a:rPr>
              <a:t>ID stage</a:t>
            </a:r>
          </a:p>
          <a:p>
            <a:pPr marL="342900" indent="-342900">
              <a:buFont typeface="Arial" panose="020B0604020202020204" pitchFamily="34" charset="0"/>
              <a:buChar char="•"/>
            </a:pPr>
            <a:r>
              <a:rPr lang="en-US" sz="2000" dirty="0">
                <a:solidFill>
                  <a:schemeClr val="tx1"/>
                </a:solidFill>
              </a:rPr>
              <a:t>Why?</a:t>
            </a:r>
          </a:p>
          <a:p>
            <a:pPr marL="790956" lvl="1" indent="-342900"/>
            <a:r>
              <a:rPr lang="en-US" sz="2000" dirty="0">
                <a:solidFill>
                  <a:schemeClr val="tx1"/>
                </a:solidFill>
              </a:rPr>
              <a:t>Next PC</a:t>
            </a:r>
          </a:p>
        </p:txBody>
      </p:sp>
      <p:sp>
        <p:nvSpPr>
          <p:cNvPr id="8" name="Oval 7">
            <a:extLst>
              <a:ext uri="{FF2B5EF4-FFF2-40B4-BE49-F238E27FC236}">
                <a16:creationId xmlns:a16="http://schemas.microsoft.com/office/drawing/2014/main" id="{9637116A-569F-F545-5D06-1369269BBA9C}"/>
              </a:ext>
            </a:extLst>
          </p:cNvPr>
          <p:cNvSpPr/>
          <p:nvPr/>
        </p:nvSpPr>
        <p:spPr>
          <a:xfrm>
            <a:off x="4376057" y="2372178"/>
            <a:ext cx="391886" cy="399143"/>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Tree>
    <p:extLst>
      <p:ext uri="{BB962C8B-B14F-4D97-AF65-F5344CB8AC3E}">
        <p14:creationId xmlns:p14="http://schemas.microsoft.com/office/powerpoint/2010/main" val="3966794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B2C8B-EC9A-8ED4-14D9-427A0F5E86E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F3AC8B-9BB6-59EE-309A-AEB14661AB23}"/>
              </a:ext>
            </a:extLst>
          </p:cNvPr>
          <p:cNvSpPr>
            <a:spLocks noGrp="1"/>
          </p:cNvSpPr>
          <p:nvPr>
            <p:ph type="sldNum" sz="quarter" idx="19"/>
          </p:nvPr>
        </p:nvSpPr>
        <p:spPr/>
        <p:txBody>
          <a:bodyPr/>
          <a:lstStyle/>
          <a:p>
            <a:fld id="{B6238B5B-F19C-E947-A0BC-87BD7983F871}" type="slidenum">
              <a:rPr lang="en-US" smtClean="0"/>
              <a:pPr/>
              <a:t>14</a:t>
            </a:fld>
            <a:endParaRPr lang="en-US" dirty="0"/>
          </a:p>
        </p:txBody>
      </p:sp>
      <p:sp>
        <p:nvSpPr>
          <p:cNvPr id="2" name="Title 4">
            <a:extLst>
              <a:ext uri="{FF2B5EF4-FFF2-40B4-BE49-F238E27FC236}">
                <a16:creationId xmlns:a16="http://schemas.microsoft.com/office/drawing/2014/main" id="{438C84EB-FD19-D9BE-DBF1-439F130B8CB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a:t>
            </a:r>
          </a:p>
        </p:txBody>
      </p:sp>
      <p:sp>
        <p:nvSpPr>
          <p:cNvPr id="5" name="Text Placeholder 1">
            <a:extLst>
              <a:ext uri="{FF2B5EF4-FFF2-40B4-BE49-F238E27FC236}">
                <a16:creationId xmlns:a16="http://schemas.microsoft.com/office/drawing/2014/main" id="{EF5332A0-AB6E-A627-1FE3-3724912000BD}"/>
              </a:ext>
            </a:extLst>
          </p:cNvPr>
          <p:cNvSpPr txBox="1">
            <a:spLocks/>
          </p:cNvSpPr>
          <p:nvPr/>
        </p:nvSpPr>
        <p:spPr>
          <a:xfrm>
            <a:off x="640077" y="1000549"/>
            <a:ext cx="8157755" cy="69762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When is new PC updated?</a:t>
            </a:r>
          </a:p>
          <a:p>
            <a:pPr marL="733806" lvl="1" indent="-285750"/>
            <a:r>
              <a:rPr lang="en-US" sz="2000" dirty="0">
                <a:solidFill>
                  <a:schemeClr val="tx1"/>
                </a:solidFill>
              </a:rPr>
              <a:t>Next cycle after </a:t>
            </a:r>
            <a:r>
              <a:rPr lang="en-US" sz="2000" dirty="0" err="1">
                <a:solidFill>
                  <a:schemeClr val="tx1"/>
                </a:solidFill>
              </a:rPr>
              <a:t>PCSrc</a:t>
            </a:r>
            <a:endParaRPr lang="en-US" sz="2000" dirty="0">
              <a:solidFill>
                <a:schemeClr val="tx1"/>
              </a:solidFill>
            </a:endParaRPr>
          </a:p>
        </p:txBody>
      </p:sp>
      <p:sp>
        <p:nvSpPr>
          <p:cNvPr id="8" name="Oval 7">
            <a:extLst>
              <a:ext uri="{FF2B5EF4-FFF2-40B4-BE49-F238E27FC236}">
                <a16:creationId xmlns:a16="http://schemas.microsoft.com/office/drawing/2014/main" id="{89FBD3D4-D09C-2A3B-6EA6-32EFACF4330C}"/>
              </a:ext>
            </a:extLst>
          </p:cNvPr>
          <p:cNvSpPr/>
          <p:nvPr/>
        </p:nvSpPr>
        <p:spPr>
          <a:xfrm>
            <a:off x="4376057" y="2372178"/>
            <a:ext cx="391886" cy="399143"/>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pic>
        <p:nvPicPr>
          <p:cNvPr id="3" name="Picture 2" descr="A diagram of a computer system&#10;&#10;Description automatically generated">
            <a:extLst>
              <a:ext uri="{FF2B5EF4-FFF2-40B4-BE49-F238E27FC236}">
                <a16:creationId xmlns:a16="http://schemas.microsoft.com/office/drawing/2014/main" id="{38FFD6D8-EA96-50F1-AB9E-EEDF94D43197}"/>
              </a:ext>
            </a:extLst>
          </p:cNvPr>
          <p:cNvPicPr>
            <a:picLocks noChangeAspect="1"/>
          </p:cNvPicPr>
          <p:nvPr/>
        </p:nvPicPr>
        <p:blipFill>
          <a:blip r:embed="rId3"/>
          <a:stretch>
            <a:fillRect/>
          </a:stretch>
        </p:blipFill>
        <p:spPr>
          <a:xfrm>
            <a:off x="3939660" y="1483948"/>
            <a:ext cx="5204340" cy="3636692"/>
          </a:xfrm>
          <a:prstGeom prst="rect">
            <a:avLst/>
          </a:prstGeom>
        </p:spPr>
      </p:pic>
      <p:cxnSp>
        <p:nvCxnSpPr>
          <p:cNvPr id="9" name="Straight Arrow Connector 8">
            <a:extLst>
              <a:ext uri="{FF2B5EF4-FFF2-40B4-BE49-F238E27FC236}">
                <a16:creationId xmlns:a16="http://schemas.microsoft.com/office/drawing/2014/main" id="{A4902DE8-A761-36C5-1857-B32514E39FDB}"/>
              </a:ext>
            </a:extLst>
          </p:cNvPr>
          <p:cNvCxnSpPr>
            <a:cxnSpLocks/>
          </p:cNvCxnSpPr>
          <p:nvPr/>
        </p:nvCxnSpPr>
        <p:spPr>
          <a:xfrm flipV="1">
            <a:off x="4470400" y="3493407"/>
            <a:ext cx="0" cy="61413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6058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2A02F-6E31-F2A6-5546-4E469D89125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E72542-8C3E-591B-408F-62458B5EBA1D}"/>
              </a:ext>
            </a:extLst>
          </p:cNvPr>
          <p:cNvSpPr>
            <a:spLocks noGrp="1"/>
          </p:cNvSpPr>
          <p:nvPr>
            <p:ph type="sldNum" sz="quarter" idx="19"/>
          </p:nvPr>
        </p:nvSpPr>
        <p:spPr/>
        <p:txBody>
          <a:bodyPr/>
          <a:lstStyle/>
          <a:p>
            <a:fld id="{B6238B5B-F19C-E947-A0BC-87BD7983F871}" type="slidenum">
              <a:rPr lang="en-US" smtClean="0"/>
              <a:pPr/>
              <a:t>15</a:t>
            </a:fld>
            <a:endParaRPr lang="en-US" dirty="0"/>
          </a:p>
        </p:txBody>
      </p:sp>
      <p:sp>
        <p:nvSpPr>
          <p:cNvPr id="2" name="Title 4">
            <a:extLst>
              <a:ext uri="{FF2B5EF4-FFF2-40B4-BE49-F238E27FC236}">
                <a16:creationId xmlns:a16="http://schemas.microsoft.com/office/drawing/2014/main" id="{DFF594DE-3844-95A3-FDA1-386A137F22F5}"/>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a:t>
            </a:r>
          </a:p>
        </p:txBody>
      </p:sp>
      <p:sp>
        <p:nvSpPr>
          <p:cNvPr id="5" name="Text Placeholder 1">
            <a:extLst>
              <a:ext uri="{FF2B5EF4-FFF2-40B4-BE49-F238E27FC236}">
                <a16:creationId xmlns:a16="http://schemas.microsoft.com/office/drawing/2014/main" id="{B96F9EA9-1E5A-19C7-98FD-4CA736405E1E}"/>
              </a:ext>
            </a:extLst>
          </p:cNvPr>
          <p:cNvSpPr txBox="1">
            <a:spLocks/>
          </p:cNvSpPr>
          <p:nvPr/>
        </p:nvSpPr>
        <p:spPr>
          <a:xfrm>
            <a:off x="689065" y="917199"/>
            <a:ext cx="8157755" cy="102592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When is new PC updated?</a:t>
            </a:r>
          </a:p>
          <a:p>
            <a:pPr marL="733806" lvl="1" indent="-285750"/>
            <a:r>
              <a:rPr lang="en-US" sz="2000" dirty="0" err="1"/>
              <a:t>PCSrc</a:t>
            </a:r>
            <a:r>
              <a:rPr lang="en-US" sz="2000" dirty="0"/>
              <a:t> is ready in MEM</a:t>
            </a:r>
          </a:p>
          <a:p>
            <a:pPr marL="733806" lvl="1" indent="-285750"/>
            <a:r>
              <a:rPr lang="en-US" sz="2000" dirty="0"/>
              <a:t>New PC is ready in WB</a:t>
            </a:r>
            <a:endParaRPr lang="en-US" sz="2400" dirty="0"/>
          </a:p>
        </p:txBody>
      </p:sp>
      <p:pic>
        <p:nvPicPr>
          <p:cNvPr id="6" name="Picture 5" descr="A diagram of a machine&#10;&#10;Description automatically generated">
            <a:extLst>
              <a:ext uri="{FF2B5EF4-FFF2-40B4-BE49-F238E27FC236}">
                <a16:creationId xmlns:a16="http://schemas.microsoft.com/office/drawing/2014/main" id="{7C80FE0B-91F1-D583-9F27-D51DBCBA2D40}"/>
              </a:ext>
            </a:extLst>
          </p:cNvPr>
          <p:cNvPicPr>
            <a:picLocks noChangeAspect="1"/>
          </p:cNvPicPr>
          <p:nvPr/>
        </p:nvPicPr>
        <p:blipFill>
          <a:blip r:embed="rId3"/>
          <a:stretch>
            <a:fillRect/>
          </a:stretch>
        </p:blipFill>
        <p:spPr>
          <a:xfrm>
            <a:off x="3241092" y="1862381"/>
            <a:ext cx="5605728" cy="3281119"/>
          </a:xfrm>
          <a:prstGeom prst="rect">
            <a:avLst/>
          </a:prstGeom>
        </p:spPr>
      </p:pic>
      <p:sp>
        <p:nvSpPr>
          <p:cNvPr id="7" name="Oval 6">
            <a:extLst>
              <a:ext uri="{FF2B5EF4-FFF2-40B4-BE49-F238E27FC236}">
                <a16:creationId xmlns:a16="http://schemas.microsoft.com/office/drawing/2014/main" id="{FF9612AB-2A81-941C-D7B7-F7025EFE8DC4}"/>
              </a:ext>
            </a:extLst>
          </p:cNvPr>
          <p:cNvSpPr/>
          <p:nvPr/>
        </p:nvSpPr>
        <p:spPr>
          <a:xfrm>
            <a:off x="6385042" y="4355098"/>
            <a:ext cx="391886" cy="399143"/>
          </a:xfrm>
          <a:prstGeom prst="ellipse">
            <a:avLst/>
          </a:prstGeom>
          <a:noFill/>
          <a:ln w="127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10" name="Oval 9">
            <a:extLst>
              <a:ext uri="{FF2B5EF4-FFF2-40B4-BE49-F238E27FC236}">
                <a16:creationId xmlns:a16="http://schemas.microsoft.com/office/drawing/2014/main" id="{C0E025F1-6DE1-B607-D6F4-069974172F77}"/>
              </a:ext>
            </a:extLst>
          </p:cNvPr>
          <p:cNvSpPr/>
          <p:nvPr/>
        </p:nvSpPr>
        <p:spPr>
          <a:xfrm>
            <a:off x="5354527" y="3326844"/>
            <a:ext cx="391886" cy="399143"/>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11" name="Oval 10">
            <a:extLst>
              <a:ext uri="{FF2B5EF4-FFF2-40B4-BE49-F238E27FC236}">
                <a16:creationId xmlns:a16="http://schemas.microsoft.com/office/drawing/2014/main" id="{0CEAA9E8-0B22-111E-F2B6-2C2CFE39FAD2}"/>
              </a:ext>
            </a:extLst>
          </p:cNvPr>
          <p:cNvSpPr/>
          <p:nvPr/>
        </p:nvSpPr>
        <p:spPr>
          <a:xfrm>
            <a:off x="5846407" y="3848458"/>
            <a:ext cx="391886" cy="399143"/>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12" name="Oval 11">
            <a:extLst>
              <a:ext uri="{FF2B5EF4-FFF2-40B4-BE49-F238E27FC236}">
                <a16:creationId xmlns:a16="http://schemas.microsoft.com/office/drawing/2014/main" id="{090DA7F8-EA87-9ECE-BED3-1763D7241927}"/>
              </a:ext>
            </a:extLst>
          </p:cNvPr>
          <p:cNvSpPr/>
          <p:nvPr/>
        </p:nvSpPr>
        <p:spPr>
          <a:xfrm>
            <a:off x="4817499" y="2833693"/>
            <a:ext cx="391886" cy="399143"/>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Tree>
    <p:extLst>
      <p:ext uri="{BB962C8B-B14F-4D97-AF65-F5344CB8AC3E}">
        <p14:creationId xmlns:p14="http://schemas.microsoft.com/office/powerpoint/2010/main" val="171655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981D9-A02A-900C-853E-9955CCE356D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835522-CEFC-BE83-32E8-D6C17BC60BCD}"/>
              </a:ext>
            </a:extLst>
          </p:cNvPr>
          <p:cNvSpPr>
            <a:spLocks noGrp="1"/>
          </p:cNvSpPr>
          <p:nvPr>
            <p:ph type="sldNum" sz="quarter" idx="19"/>
          </p:nvPr>
        </p:nvSpPr>
        <p:spPr/>
        <p:txBody>
          <a:bodyPr/>
          <a:lstStyle/>
          <a:p>
            <a:fld id="{B6238B5B-F19C-E947-A0BC-87BD7983F871}" type="slidenum">
              <a:rPr lang="en-US" smtClean="0"/>
              <a:pPr/>
              <a:t>16</a:t>
            </a:fld>
            <a:endParaRPr lang="en-US" dirty="0"/>
          </a:p>
        </p:txBody>
      </p:sp>
      <p:sp>
        <p:nvSpPr>
          <p:cNvPr id="2" name="Title 4">
            <a:extLst>
              <a:ext uri="{FF2B5EF4-FFF2-40B4-BE49-F238E27FC236}">
                <a16:creationId xmlns:a16="http://schemas.microsoft.com/office/drawing/2014/main" id="{9CC5F9E0-1C80-EBCF-8F0E-6662895C1F8A}"/>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a:t>
            </a:r>
          </a:p>
        </p:txBody>
      </p:sp>
      <p:sp>
        <p:nvSpPr>
          <p:cNvPr id="5" name="Text Placeholder 1">
            <a:extLst>
              <a:ext uri="{FF2B5EF4-FFF2-40B4-BE49-F238E27FC236}">
                <a16:creationId xmlns:a16="http://schemas.microsoft.com/office/drawing/2014/main" id="{661F5FF5-BCBB-723D-9BFA-5013B8DB7764}"/>
              </a:ext>
            </a:extLst>
          </p:cNvPr>
          <p:cNvSpPr txBox="1">
            <a:spLocks/>
          </p:cNvSpPr>
          <p:nvPr/>
        </p:nvSpPr>
        <p:spPr>
          <a:xfrm>
            <a:off x="689065" y="917199"/>
            <a:ext cx="8157755" cy="1107996"/>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Stall cycles needed?</a:t>
            </a:r>
          </a:p>
          <a:p>
            <a:pPr marL="733806" lvl="1" indent="-285750"/>
            <a:r>
              <a:rPr lang="en-US" sz="2000" dirty="0"/>
              <a:t>3 cycles</a:t>
            </a:r>
          </a:p>
          <a:p>
            <a:pPr marL="285750" indent="-285750"/>
            <a:r>
              <a:rPr lang="en-US" sz="2000" dirty="0"/>
              <a:t>Can we do better?</a:t>
            </a:r>
          </a:p>
        </p:txBody>
      </p:sp>
      <p:pic>
        <p:nvPicPr>
          <p:cNvPr id="6" name="Picture 5" descr="A diagram of a machine&#10;&#10;Description automatically generated">
            <a:extLst>
              <a:ext uri="{FF2B5EF4-FFF2-40B4-BE49-F238E27FC236}">
                <a16:creationId xmlns:a16="http://schemas.microsoft.com/office/drawing/2014/main" id="{1E5D8DAF-CEF6-7FA6-AF5A-266727D64847}"/>
              </a:ext>
            </a:extLst>
          </p:cNvPr>
          <p:cNvPicPr>
            <a:picLocks noChangeAspect="1"/>
          </p:cNvPicPr>
          <p:nvPr/>
        </p:nvPicPr>
        <p:blipFill>
          <a:blip r:embed="rId3"/>
          <a:stretch>
            <a:fillRect/>
          </a:stretch>
        </p:blipFill>
        <p:spPr>
          <a:xfrm>
            <a:off x="3241092" y="1862381"/>
            <a:ext cx="5605728" cy="3281119"/>
          </a:xfrm>
          <a:prstGeom prst="rect">
            <a:avLst/>
          </a:prstGeom>
        </p:spPr>
      </p:pic>
      <p:sp>
        <p:nvSpPr>
          <p:cNvPr id="7" name="Oval 6">
            <a:extLst>
              <a:ext uri="{FF2B5EF4-FFF2-40B4-BE49-F238E27FC236}">
                <a16:creationId xmlns:a16="http://schemas.microsoft.com/office/drawing/2014/main" id="{4C14ED2D-1246-9276-6E53-E5084D7614F1}"/>
              </a:ext>
            </a:extLst>
          </p:cNvPr>
          <p:cNvSpPr/>
          <p:nvPr/>
        </p:nvSpPr>
        <p:spPr>
          <a:xfrm>
            <a:off x="6385042" y="4355098"/>
            <a:ext cx="391886" cy="399143"/>
          </a:xfrm>
          <a:prstGeom prst="ellipse">
            <a:avLst/>
          </a:prstGeom>
          <a:noFill/>
          <a:ln w="127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10" name="Oval 9">
            <a:extLst>
              <a:ext uri="{FF2B5EF4-FFF2-40B4-BE49-F238E27FC236}">
                <a16:creationId xmlns:a16="http://schemas.microsoft.com/office/drawing/2014/main" id="{7783F45A-68AC-7D1D-CDEC-8A25B0DFB010}"/>
              </a:ext>
            </a:extLst>
          </p:cNvPr>
          <p:cNvSpPr/>
          <p:nvPr/>
        </p:nvSpPr>
        <p:spPr>
          <a:xfrm>
            <a:off x="5354527" y="3326844"/>
            <a:ext cx="391886" cy="399143"/>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11" name="Oval 10">
            <a:extLst>
              <a:ext uri="{FF2B5EF4-FFF2-40B4-BE49-F238E27FC236}">
                <a16:creationId xmlns:a16="http://schemas.microsoft.com/office/drawing/2014/main" id="{186C4511-2723-CA85-BF81-37385460B5BF}"/>
              </a:ext>
            </a:extLst>
          </p:cNvPr>
          <p:cNvSpPr/>
          <p:nvPr/>
        </p:nvSpPr>
        <p:spPr>
          <a:xfrm>
            <a:off x="5846407" y="3848458"/>
            <a:ext cx="391886" cy="399143"/>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12" name="Oval 11">
            <a:extLst>
              <a:ext uri="{FF2B5EF4-FFF2-40B4-BE49-F238E27FC236}">
                <a16:creationId xmlns:a16="http://schemas.microsoft.com/office/drawing/2014/main" id="{8C9A4C67-61FD-25CE-DBAC-E2CC1910C705}"/>
              </a:ext>
            </a:extLst>
          </p:cNvPr>
          <p:cNvSpPr/>
          <p:nvPr/>
        </p:nvSpPr>
        <p:spPr>
          <a:xfrm>
            <a:off x="4817499" y="2833693"/>
            <a:ext cx="391886" cy="399143"/>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Tree>
    <p:extLst>
      <p:ext uri="{BB962C8B-B14F-4D97-AF65-F5344CB8AC3E}">
        <p14:creationId xmlns:p14="http://schemas.microsoft.com/office/powerpoint/2010/main" val="307776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665AA-8E43-6ED2-57E2-147A4037DD9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ECDB8C9-E364-C51E-03C1-9E64A585D7B7}"/>
              </a:ext>
            </a:extLst>
          </p:cNvPr>
          <p:cNvSpPr>
            <a:spLocks noGrp="1"/>
          </p:cNvSpPr>
          <p:nvPr>
            <p:ph type="sldNum" sz="quarter" idx="19"/>
          </p:nvPr>
        </p:nvSpPr>
        <p:spPr/>
        <p:txBody>
          <a:bodyPr/>
          <a:lstStyle/>
          <a:p>
            <a:fld id="{B6238B5B-F19C-E947-A0BC-87BD7983F871}" type="slidenum">
              <a:rPr lang="en-US" smtClean="0"/>
              <a:pPr/>
              <a:t>17</a:t>
            </a:fld>
            <a:endParaRPr lang="en-US" dirty="0"/>
          </a:p>
        </p:txBody>
      </p:sp>
      <p:sp>
        <p:nvSpPr>
          <p:cNvPr id="2" name="Title 4">
            <a:extLst>
              <a:ext uri="{FF2B5EF4-FFF2-40B4-BE49-F238E27FC236}">
                <a16:creationId xmlns:a16="http://schemas.microsoft.com/office/drawing/2014/main" id="{783AE3AA-E877-B2A3-2017-487CCFC668A1}"/>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Handling</a:t>
            </a:r>
          </a:p>
        </p:txBody>
      </p:sp>
      <p:sp>
        <p:nvSpPr>
          <p:cNvPr id="5" name="Text Placeholder 1">
            <a:extLst>
              <a:ext uri="{FF2B5EF4-FFF2-40B4-BE49-F238E27FC236}">
                <a16:creationId xmlns:a16="http://schemas.microsoft.com/office/drawing/2014/main" id="{0A2D46B6-922B-8C9F-D765-86427ADD3107}"/>
              </a:ext>
            </a:extLst>
          </p:cNvPr>
          <p:cNvSpPr txBox="1">
            <a:spLocks/>
          </p:cNvSpPr>
          <p:nvPr/>
        </p:nvSpPr>
        <p:spPr>
          <a:xfrm>
            <a:off x="640077" y="1000549"/>
            <a:ext cx="8157755" cy="225600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Software Solution: Insert NOPs</a:t>
            </a:r>
          </a:p>
          <a:p>
            <a:pPr marL="733806" lvl="1" indent="-285750"/>
            <a:r>
              <a:rPr lang="en-US" sz="2000" dirty="0">
                <a:solidFill>
                  <a:schemeClr val="tx1"/>
                </a:solidFill>
              </a:rPr>
              <a:t>S/W insert NOPs in delay slots</a:t>
            </a:r>
          </a:p>
          <a:p>
            <a:pPr marL="733806" lvl="1" indent="-285750"/>
            <a:r>
              <a:rPr lang="en-US" sz="2000" dirty="0">
                <a:solidFill>
                  <a:schemeClr val="tx1"/>
                </a:solidFill>
              </a:rPr>
              <a:t>Pros:</a:t>
            </a:r>
          </a:p>
          <a:p>
            <a:pPr marL="1008126" lvl="2" indent="-285750"/>
            <a:r>
              <a:rPr lang="en-US" sz="1800" dirty="0">
                <a:solidFill>
                  <a:schemeClr val="tx1"/>
                </a:solidFill>
              </a:rPr>
              <a:t>No H/W cost</a:t>
            </a:r>
          </a:p>
          <a:p>
            <a:pPr marL="733806" lvl="1" indent="-285750"/>
            <a:r>
              <a:rPr lang="en-US" sz="2000" dirty="0">
                <a:solidFill>
                  <a:schemeClr val="tx1"/>
                </a:solidFill>
              </a:rPr>
              <a:t>Cons:</a:t>
            </a:r>
          </a:p>
          <a:p>
            <a:pPr marL="1008126" lvl="2" indent="-285750"/>
            <a:r>
              <a:rPr lang="en-US" sz="1800" dirty="0">
                <a:solidFill>
                  <a:schemeClr val="tx1"/>
                </a:solidFill>
              </a:rPr>
              <a:t>Bad performance: still stalling</a:t>
            </a:r>
          </a:p>
          <a:p>
            <a:pPr marL="1008126" lvl="2" indent="-285750"/>
            <a:r>
              <a:rPr lang="en-US" sz="1800" dirty="0">
                <a:solidFill>
                  <a:schemeClr val="tx1"/>
                </a:solidFill>
              </a:rPr>
              <a:t>S/W depends on H/W stall count</a:t>
            </a:r>
          </a:p>
        </p:txBody>
      </p:sp>
    </p:spTree>
    <p:extLst>
      <p:ext uri="{BB962C8B-B14F-4D97-AF65-F5344CB8AC3E}">
        <p14:creationId xmlns:p14="http://schemas.microsoft.com/office/powerpoint/2010/main" val="4051693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7E857-BCC8-DC81-B768-4B53084D783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D18B483-E25D-1205-2FEF-17541AE19853}"/>
              </a:ext>
            </a:extLst>
          </p:cNvPr>
          <p:cNvSpPr>
            <a:spLocks noGrp="1"/>
          </p:cNvSpPr>
          <p:nvPr>
            <p:ph type="sldNum" sz="quarter" idx="19"/>
          </p:nvPr>
        </p:nvSpPr>
        <p:spPr/>
        <p:txBody>
          <a:bodyPr/>
          <a:lstStyle/>
          <a:p>
            <a:fld id="{B6238B5B-F19C-E947-A0BC-87BD7983F871}" type="slidenum">
              <a:rPr lang="en-US" smtClean="0"/>
              <a:pPr/>
              <a:t>18</a:t>
            </a:fld>
            <a:endParaRPr lang="en-US" dirty="0"/>
          </a:p>
        </p:txBody>
      </p:sp>
      <p:sp>
        <p:nvSpPr>
          <p:cNvPr id="2" name="Title 4">
            <a:extLst>
              <a:ext uri="{FF2B5EF4-FFF2-40B4-BE49-F238E27FC236}">
                <a16:creationId xmlns:a16="http://schemas.microsoft.com/office/drawing/2014/main" id="{9C56D179-FED0-7A99-AEB4-7C5EDD87382A}"/>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Handling</a:t>
            </a:r>
          </a:p>
        </p:txBody>
      </p:sp>
      <p:sp>
        <p:nvSpPr>
          <p:cNvPr id="5" name="Text Placeholder 1">
            <a:extLst>
              <a:ext uri="{FF2B5EF4-FFF2-40B4-BE49-F238E27FC236}">
                <a16:creationId xmlns:a16="http://schemas.microsoft.com/office/drawing/2014/main" id="{B7A773A2-AD97-3892-DBD3-7FAD171EBE6F}"/>
              </a:ext>
            </a:extLst>
          </p:cNvPr>
          <p:cNvSpPr txBox="1">
            <a:spLocks/>
          </p:cNvSpPr>
          <p:nvPr/>
        </p:nvSpPr>
        <p:spPr>
          <a:xfrm>
            <a:off x="640077" y="1000549"/>
            <a:ext cx="8157755" cy="255659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Software Solution: </a:t>
            </a:r>
            <a:r>
              <a:rPr lang="en-US" sz="2000" dirty="0">
                <a:solidFill>
                  <a:schemeClr val="tx1"/>
                </a:solidFill>
              </a:rPr>
              <a:t>Delayed branch</a:t>
            </a:r>
          </a:p>
          <a:p>
            <a:pPr marL="733806" lvl="1" indent="-285750"/>
            <a:r>
              <a:rPr lang="en-US" sz="2000" dirty="0">
                <a:solidFill>
                  <a:schemeClr val="tx1"/>
                </a:solidFill>
              </a:rPr>
              <a:t>S/W insert useful instructions in delay slots</a:t>
            </a:r>
          </a:p>
          <a:p>
            <a:pPr marL="733806" lvl="1" indent="-285750"/>
            <a:r>
              <a:rPr lang="en-US" sz="2000" dirty="0">
                <a:solidFill>
                  <a:schemeClr val="tx1"/>
                </a:solidFill>
              </a:rPr>
              <a:t>Pros:</a:t>
            </a:r>
          </a:p>
          <a:p>
            <a:pPr marL="1008126" lvl="2" indent="-285750"/>
            <a:r>
              <a:rPr lang="en-US" sz="1800" dirty="0">
                <a:solidFill>
                  <a:schemeClr val="tx1"/>
                </a:solidFill>
              </a:rPr>
              <a:t>No H/W cost</a:t>
            </a:r>
          </a:p>
          <a:p>
            <a:pPr marL="1008126" lvl="2" indent="-285750"/>
            <a:r>
              <a:rPr lang="en-US" sz="1800" dirty="0">
                <a:solidFill>
                  <a:schemeClr val="tx1"/>
                </a:solidFill>
              </a:rPr>
              <a:t>Improved performance</a:t>
            </a:r>
          </a:p>
          <a:p>
            <a:pPr marL="733806" lvl="1" indent="-285750"/>
            <a:r>
              <a:rPr lang="en-US" sz="2000" dirty="0">
                <a:solidFill>
                  <a:schemeClr val="tx1"/>
                </a:solidFill>
              </a:rPr>
              <a:t>Cons:</a:t>
            </a:r>
          </a:p>
          <a:p>
            <a:pPr marL="1008126" lvl="2" indent="-285750"/>
            <a:r>
              <a:rPr lang="en-US" sz="1800" dirty="0">
                <a:solidFill>
                  <a:schemeClr val="tx1"/>
                </a:solidFill>
              </a:rPr>
              <a:t>Hard to find useful instructions</a:t>
            </a:r>
          </a:p>
          <a:p>
            <a:pPr marL="1008126" lvl="2" indent="-285750"/>
            <a:r>
              <a:rPr lang="en-US" sz="1800" dirty="0">
                <a:solidFill>
                  <a:schemeClr val="tx1"/>
                </a:solidFill>
              </a:rPr>
              <a:t>S/W depends on H/W stall count</a:t>
            </a:r>
          </a:p>
        </p:txBody>
      </p:sp>
    </p:spTree>
    <p:extLst>
      <p:ext uri="{BB962C8B-B14F-4D97-AF65-F5344CB8AC3E}">
        <p14:creationId xmlns:p14="http://schemas.microsoft.com/office/powerpoint/2010/main" val="2361203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2FFD3-C6A1-D8D2-282B-C3E5BDC699C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2DFB75-BB1F-ED2D-D0E4-322BBBFF04FE}"/>
              </a:ext>
            </a:extLst>
          </p:cNvPr>
          <p:cNvSpPr>
            <a:spLocks noGrp="1"/>
          </p:cNvSpPr>
          <p:nvPr>
            <p:ph type="sldNum" sz="quarter" idx="19"/>
          </p:nvPr>
        </p:nvSpPr>
        <p:spPr/>
        <p:txBody>
          <a:bodyPr/>
          <a:lstStyle/>
          <a:p>
            <a:fld id="{B6238B5B-F19C-E947-A0BC-87BD7983F871}" type="slidenum">
              <a:rPr lang="en-US" smtClean="0"/>
              <a:pPr/>
              <a:t>19</a:t>
            </a:fld>
            <a:endParaRPr lang="en-US" dirty="0"/>
          </a:p>
        </p:txBody>
      </p:sp>
      <p:sp>
        <p:nvSpPr>
          <p:cNvPr id="2" name="Title 4">
            <a:extLst>
              <a:ext uri="{FF2B5EF4-FFF2-40B4-BE49-F238E27FC236}">
                <a16:creationId xmlns:a16="http://schemas.microsoft.com/office/drawing/2014/main" id="{43CAD4D2-B1E8-87FC-2DF3-310CF9A4A0F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Handling</a:t>
            </a:r>
          </a:p>
        </p:txBody>
      </p:sp>
      <p:sp>
        <p:nvSpPr>
          <p:cNvPr id="5" name="Text Placeholder 1">
            <a:extLst>
              <a:ext uri="{FF2B5EF4-FFF2-40B4-BE49-F238E27FC236}">
                <a16:creationId xmlns:a16="http://schemas.microsoft.com/office/drawing/2014/main" id="{CBF616A8-B398-AFD6-B858-907CF296D980}"/>
              </a:ext>
            </a:extLst>
          </p:cNvPr>
          <p:cNvSpPr txBox="1">
            <a:spLocks/>
          </p:cNvSpPr>
          <p:nvPr/>
        </p:nvSpPr>
        <p:spPr>
          <a:xfrm>
            <a:off x="640077" y="1000549"/>
            <a:ext cx="8157755" cy="192770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Hardware Solution: </a:t>
            </a:r>
            <a:r>
              <a:rPr lang="en-US" sz="2000" dirty="0">
                <a:solidFill>
                  <a:schemeClr val="tx1"/>
                </a:solidFill>
              </a:rPr>
              <a:t>Stall the pipeline</a:t>
            </a:r>
          </a:p>
          <a:p>
            <a:pPr marL="733806" lvl="1" indent="-285750"/>
            <a:r>
              <a:rPr lang="en-US" sz="2000" dirty="0">
                <a:solidFill>
                  <a:schemeClr val="tx1"/>
                </a:solidFill>
              </a:rPr>
              <a:t>Pros:</a:t>
            </a:r>
          </a:p>
          <a:p>
            <a:pPr marL="1008126" lvl="2" indent="-285750"/>
            <a:r>
              <a:rPr lang="en-US" sz="1800" dirty="0">
                <a:solidFill>
                  <a:schemeClr val="tx1"/>
                </a:solidFill>
              </a:rPr>
              <a:t>S/W independence</a:t>
            </a:r>
          </a:p>
          <a:p>
            <a:pPr marL="1008126" lvl="2" indent="-285750"/>
            <a:r>
              <a:rPr lang="en-US" sz="1800" dirty="0">
                <a:solidFill>
                  <a:schemeClr val="tx1"/>
                </a:solidFill>
              </a:rPr>
              <a:t>Minimal H/W cost</a:t>
            </a:r>
          </a:p>
          <a:p>
            <a:pPr marL="733806" lvl="1" indent="-285750"/>
            <a:r>
              <a:rPr lang="en-US" sz="2000" dirty="0">
                <a:solidFill>
                  <a:schemeClr val="tx1"/>
                </a:solidFill>
              </a:rPr>
              <a:t>Cons:</a:t>
            </a:r>
          </a:p>
          <a:p>
            <a:pPr marL="1008126" lvl="2" indent="-285750"/>
            <a:r>
              <a:rPr lang="en-US" sz="1800" dirty="0">
                <a:solidFill>
                  <a:schemeClr val="tx1"/>
                </a:solidFill>
              </a:rPr>
              <a:t>Bad performance</a:t>
            </a:r>
          </a:p>
        </p:txBody>
      </p:sp>
    </p:spTree>
    <p:extLst>
      <p:ext uri="{BB962C8B-B14F-4D97-AF65-F5344CB8AC3E}">
        <p14:creationId xmlns:p14="http://schemas.microsoft.com/office/powerpoint/2010/main" val="302998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2</a:t>
            </a:fld>
            <a:endParaRPr lang="en-US" dirty="0"/>
          </a:p>
        </p:txBody>
      </p:sp>
      <p:sp>
        <p:nvSpPr>
          <p:cNvPr id="5" name="Title 4"/>
          <p:cNvSpPr>
            <a:spLocks noGrp="1"/>
          </p:cNvSpPr>
          <p:nvPr>
            <p:ph type="title"/>
          </p:nvPr>
        </p:nvSpPr>
        <p:spPr/>
        <p:txBody>
          <a:bodyPr/>
          <a:lstStyle/>
          <a:p>
            <a:r>
              <a:rPr lang="en-US" dirty="0"/>
              <a:t>Attendance</a:t>
            </a:r>
          </a:p>
        </p:txBody>
      </p:sp>
      <p:pic>
        <p:nvPicPr>
          <p:cNvPr id="6" name="Picture 5" descr="A qr code with black squares&#10;&#10;Description automatically generated">
            <a:extLst>
              <a:ext uri="{FF2B5EF4-FFF2-40B4-BE49-F238E27FC236}">
                <a16:creationId xmlns:a16="http://schemas.microsoft.com/office/drawing/2014/main" id="{1D5E4594-FB04-739F-9449-7FF81A8635DC}"/>
              </a:ext>
            </a:extLst>
          </p:cNvPr>
          <p:cNvPicPr>
            <a:picLocks noChangeAspect="1"/>
          </p:cNvPicPr>
          <p:nvPr/>
        </p:nvPicPr>
        <p:blipFill>
          <a:blip r:embed="rId2"/>
          <a:stretch>
            <a:fillRect/>
          </a:stretch>
        </p:blipFill>
        <p:spPr>
          <a:xfrm>
            <a:off x="2853690" y="1192530"/>
            <a:ext cx="3196590" cy="3196590"/>
          </a:xfrm>
          <a:prstGeom prst="rect">
            <a:avLst/>
          </a:prstGeom>
        </p:spPr>
      </p:pic>
    </p:spTree>
    <p:extLst>
      <p:ext uri="{BB962C8B-B14F-4D97-AF65-F5344CB8AC3E}">
        <p14:creationId xmlns:p14="http://schemas.microsoft.com/office/powerpoint/2010/main" val="1295128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3C6CF-1137-10C9-CF89-98E949B878D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D7DDCB-1985-1333-B22B-4AFACDB055B5}"/>
              </a:ext>
            </a:extLst>
          </p:cNvPr>
          <p:cNvSpPr>
            <a:spLocks noGrp="1"/>
          </p:cNvSpPr>
          <p:nvPr>
            <p:ph type="sldNum" sz="quarter" idx="19"/>
          </p:nvPr>
        </p:nvSpPr>
        <p:spPr/>
        <p:txBody>
          <a:bodyPr/>
          <a:lstStyle/>
          <a:p>
            <a:fld id="{B6238B5B-F19C-E947-A0BC-87BD7983F871}" type="slidenum">
              <a:rPr lang="en-US" smtClean="0"/>
              <a:pPr/>
              <a:t>20</a:t>
            </a:fld>
            <a:endParaRPr lang="en-US" dirty="0"/>
          </a:p>
        </p:txBody>
      </p:sp>
      <p:sp>
        <p:nvSpPr>
          <p:cNvPr id="2" name="Title 4">
            <a:extLst>
              <a:ext uri="{FF2B5EF4-FFF2-40B4-BE49-F238E27FC236}">
                <a16:creationId xmlns:a16="http://schemas.microsoft.com/office/drawing/2014/main" id="{71934D30-F731-116B-2304-54AD70FD1BC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Handling</a:t>
            </a:r>
          </a:p>
        </p:txBody>
      </p:sp>
      <p:sp>
        <p:nvSpPr>
          <p:cNvPr id="5" name="Text Placeholder 1">
            <a:extLst>
              <a:ext uri="{FF2B5EF4-FFF2-40B4-BE49-F238E27FC236}">
                <a16:creationId xmlns:a16="http://schemas.microsoft.com/office/drawing/2014/main" id="{EBF0EBF6-71BC-D2D4-16CD-2BB03BFE1067}"/>
              </a:ext>
            </a:extLst>
          </p:cNvPr>
          <p:cNvSpPr txBox="1">
            <a:spLocks/>
          </p:cNvSpPr>
          <p:nvPr/>
        </p:nvSpPr>
        <p:spPr>
          <a:xfrm>
            <a:off x="640077" y="1000549"/>
            <a:ext cx="8157755" cy="192770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Hardware Solution: </a:t>
            </a:r>
            <a:r>
              <a:rPr lang="en-US" sz="2000" dirty="0">
                <a:solidFill>
                  <a:schemeClr val="tx1"/>
                </a:solidFill>
              </a:rPr>
              <a:t>Speculation</a:t>
            </a:r>
          </a:p>
          <a:p>
            <a:pPr marL="733806" lvl="1" indent="-285750"/>
            <a:r>
              <a:rPr lang="en-US" sz="2000" dirty="0">
                <a:solidFill>
                  <a:schemeClr val="tx1"/>
                </a:solidFill>
              </a:rPr>
              <a:t>Pros:</a:t>
            </a:r>
          </a:p>
          <a:p>
            <a:pPr marL="1008126" lvl="2" indent="-285750"/>
            <a:r>
              <a:rPr lang="en-US" sz="1800" dirty="0">
                <a:solidFill>
                  <a:schemeClr val="tx1"/>
                </a:solidFill>
              </a:rPr>
              <a:t>S/W independence</a:t>
            </a:r>
          </a:p>
          <a:p>
            <a:pPr marL="1008126" lvl="2" indent="-285750"/>
            <a:r>
              <a:rPr lang="en-US" sz="1800" dirty="0">
                <a:solidFill>
                  <a:schemeClr val="tx1"/>
                </a:solidFill>
              </a:rPr>
              <a:t>Better performance</a:t>
            </a:r>
          </a:p>
          <a:p>
            <a:pPr marL="733806" lvl="1" indent="-285750"/>
            <a:r>
              <a:rPr lang="en-US" sz="2000" dirty="0">
                <a:solidFill>
                  <a:schemeClr val="tx1"/>
                </a:solidFill>
              </a:rPr>
              <a:t>Cons:</a:t>
            </a:r>
          </a:p>
          <a:p>
            <a:pPr marL="1008126" lvl="2" indent="-285750"/>
            <a:r>
              <a:rPr lang="en-US" sz="1800" dirty="0">
                <a:solidFill>
                  <a:schemeClr val="tx1"/>
                </a:solidFill>
              </a:rPr>
              <a:t>H/W cost</a:t>
            </a:r>
          </a:p>
        </p:txBody>
      </p:sp>
    </p:spTree>
    <p:extLst>
      <p:ext uri="{BB962C8B-B14F-4D97-AF65-F5344CB8AC3E}">
        <p14:creationId xmlns:p14="http://schemas.microsoft.com/office/powerpoint/2010/main" val="3299245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AA271-BCC1-73A6-7318-6220097E9D57}"/>
            </a:ext>
          </a:extLst>
        </p:cNvPr>
        <p:cNvGrpSpPr/>
        <p:nvPr/>
      </p:nvGrpSpPr>
      <p:grpSpPr>
        <a:xfrm>
          <a:off x="0" y="0"/>
          <a:ext cx="0" cy="0"/>
          <a:chOff x="0" y="0"/>
          <a:chExt cx="0" cy="0"/>
        </a:xfrm>
      </p:grpSpPr>
      <p:pic>
        <p:nvPicPr>
          <p:cNvPr id="3" name="Picture 2" descr="A diagram of a machine&#10;&#10;Description automatically generated">
            <a:extLst>
              <a:ext uri="{FF2B5EF4-FFF2-40B4-BE49-F238E27FC236}">
                <a16:creationId xmlns:a16="http://schemas.microsoft.com/office/drawing/2014/main" id="{11B97BE9-9D83-8C42-B3A9-BB083458A471}"/>
              </a:ext>
            </a:extLst>
          </p:cNvPr>
          <p:cNvPicPr>
            <a:picLocks noChangeAspect="1"/>
          </p:cNvPicPr>
          <p:nvPr/>
        </p:nvPicPr>
        <p:blipFill>
          <a:blip r:embed="rId3"/>
          <a:stretch>
            <a:fillRect/>
          </a:stretch>
        </p:blipFill>
        <p:spPr>
          <a:xfrm>
            <a:off x="3458806" y="2237212"/>
            <a:ext cx="5605728" cy="3281119"/>
          </a:xfrm>
          <a:prstGeom prst="rect">
            <a:avLst/>
          </a:prstGeom>
        </p:spPr>
      </p:pic>
      <p:sp>
        <p:nvSpPr>
          <p:cNvPr id="4" name="Slide Number Placeholder 3">
            <a:extLst>
              <a:ext uri="{FF2B5EF4-FFF2-40B4-BE49-F238E27FC236}">
                <a16:creationId xmlns:a16="http://schemas.microsoft.com/office/drawing/2014/main" id="{E1F36097-1C9B-D89E-5988-AB967A507EFD}"/>
              </a:ext>
            </a:extLst>
          </p:cNvPr>
          <p:cNvSpPr>
            <a:spLocks noGrp="1"/>
          </p:cNvSpPr>
          <p:nvPr>
            <p:ph type="sldNum" sz="quarter" idx="19"/>
          </p:nvPr>
        </p:nvSpPr>
        <p:spPr/>
        <p:txBody>
          <a:bodyPr/>
          <a:lstStyle/>
          <a:p>
            <a:fld id="{B6238B5B-F19C-E947-A0BC-87BD7983F871}" type="slidenum">
              <a:rPr lang="en-US" smtClean="0"/>
              <a:pPr/>
              <a:t>21</a:t>
            </a:fld>
            <a:endParaRPr lang="en-US" dirty="0"/>
          </a:p>
        </p:txBody>
      </p:sp>
      <p:sp>
        <p:nvSpPr>
          <p:cNvPr id="2" name="Title 4">
            <a:extLst>
              <a:ext uri="{FF2B5EF4-FFF2-40B4-BE49-F238E27FC236}">
                <a16:creationId xmlns:a16="http://schemas.microsoft.com/office/drawing/2014/main" id="{2B2DCD71-8220-0703-F413-008937E0A282}"/>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31E34BFC-3BEC-CB7E-EE1E-DF8CFEAE4387}"/>
              </a:ext>
            </a:extLst>
          </p:cNvPr>
          <p:cNvSpPr txBox="1">
            <a:spLocks/>
          </p:cNvSpPr>
          <p:nvPr/>
        </p:nvSpPr>
        <p:spPr>
          <a:xfrm>
            <a:off x="640077" y="1000549"/>
            <a:ext cx="8157755" cy="135421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Predict: Not taken</a:t>
            </a:r>
          </a:p>
          <a:p>
            <a:pPr marL="733806" lvl="1" indent="-285750"/>
            <a:r>
              <a:rPr lang="en-US" sz="2000" dirty="0">
                <a:solidFill>
                  <a:schemeClr val="tx1"/>
                </a:solidFill>
              </a:rPr>
              <a:t>Emulate delay branch</a:t>
            </a:r>
          </a:p>
          <a:p>
            <a:pPr marL="733806" lvl="1" indent="-285750"/>
            <a:r>
              <a:rPr lang="en-US" sz="2000" dirty="0">
                <a:solidFill>
                  <a:schemeClr val="tx1"/>
                </a:solidFill>
              </a:rPr>
              <a:t>Pros: no wasted cycles</a:t>
            </a:r>
          </a:p>
          <a:p>
            <a:pPr marL="733806" lvl="1" indent="-285750"/>
            <a:r>
              <a:rPr lang="en-US" sz="2000" dirty="0">
                <a:solidFill>
                  <a:schemeClr val="tx1"/>
                </a:solidFill>
              </a:rPr>
              <a:t>Cons: mis-prediction cost</a:t>
            </a:r>
            <a:endParaRPr lang="en-US" sz="1600" dirty="0">
              <a:solidFill>
                <a:schemeClr val="tx1"/>
              </a:solidFill>
            </a:endParaRPr>
          </a:p>
        </p:txBody>
      </p:sp>
      <p:sp>
        <p:nvSpPr>
          <p:cNvPr id="6" name="Oval 5">
            <a:extLst>
              <a:ext uri="{FF2B5EF4-FFF2-40B4-BE49-F238E27FC236}">
                <a16:creationId xmlns:a16="http://schemas.microsoft.com/office/drawing/2014/main" id="{A4E77DBE-D965-CE18-5816-5B64BBD2AC81}"/>
              </a:ext>
            </a:extLst>
          </p:cNvPr>
          <p:cNvSpPr/>
          <p:nvPr/>
        </p:nvSpPr>
        <p:spPr>
          <a:xfrm>
            <a:off x="5013442" y="3192286"/>
            <a:ext cx="391886" cy="399143"/>
          </a:xfrm>
          <a:prstGeom prst="ellipse">
            <a:avLst/>
          </a:prstGeom>
          <a:noFill/>
          <a:ln w="127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7" name="Oval 6">
            <a:extLst>
              <a:ext uri="{FF2B5EF4-FFF2-40B4-BE49-F238E27FC236}">
                <a16:creationId xmlns:a16="http://schemas.microsoft.com/office/drawing/2014/main" id="{C210FA9B-6F9C-A672-839B-9B0F35F2FE50}"/>
              </a:ext>
            </a:extLst>
          </p:cNvPr>
          <p:cNvSpPr/>
          <p:nvPr/>
        </p:nvSpPr>
        <p:spPr>
          <a:xfrm>
            <a:off x="5557728" y="3678199"/>
            <a:ext cx="391886" cy="399143"/>
          </a:xfrm>
          <a:prstGeom prst="ellipse">
            <a:avLst/>
          </a:prstGeom>
          <a:noFill/>
          <a:ln w="127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8" name="Oval 7">
            <a:extLst>
              <a:ext uri="{FF2B5EF4-FFF2-40B4-BE49-F238E27FC236}">
                <a16:creationId xmlns:a16="http://schemas.microsoft.com/office/drawing/2014/main" id="{0EA55E9F-5519-98ED-66FC-A8DE7289CFC6}"/>
              </a:ext>
            </a:extLst>
          </p:cNvPr>
          <p:cNvSpPr/>
          <p:nvPr/>
        </p:nvSpPr>
        <p:spPr>
          <a:xfrm>
            <a:off x="6065727" y="4217213"/>
            <a:ext cx="391886" cy="399143"/>
          </a:xfrm>
          <a:prstGeom prst="ellipse">
            <a:avLst/>
          </a:prstGeom>
          <a:noFill/>
          <a:ln w="127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Tree>
    <p:extLst>
      <p:ext uri="{BB962C8B-B14F-4D97-AF65-F5344CB8AC3E}">
        <p14:creationId xmlns:p14="http://schemas.microsoft.com/office/powerpoint/2010/main" val="3137915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73426-37ED-B21A-9B38-9AE9CD0952CE}"/>
            </a:ext>
          </a:extLst>
        </p:cNvPr>
        <p:cNvGrpSpPr/>
        <p:nvPr/>
      </p:nvGrpSpPr>
      <p:grpSpPr>
        <a:xfrm>
          <a:off x="0" y="0"/>
          <a:ext cx="0" cy="0"/>
          <a:chOff x="0" y="0"/>
          <a:chExt cx="0" cy="0"/>
        </a:xfrm>
      </p:grpSpPr>
      <p:pic>
        <p:nvPicPr>
          <p:cNvPr id="3" name="Picture 2" descr="A diagram of a machine&#10;&#10;Description automatically generated">
            <a:extLst>
              <a:ext uri="{FF2B5EF4-FFF2-40B4-BE49-F238E27FC236}">
                <a16:creationId xmlns:a16="http://schemas.microsoft.com/office/drawing/2014/main" id="{488F7320-8D53-9D8D-0DF6-7949A2A94002}"/>
              </a:ext>
            </a:extLst>
          </p:cNvPr>
          <p:cNvPicPr>
            <a:picLocks noChangeAspect="1"/>
          </p:cNvPicPr>
          <p:nvPr/>
        </p:nvPicPr>
        <p:blipFill>
          <a:blip r:embed="rId3"/>
          <a:stretch>
            <a:fillRect/>
          </a:stretch>
        </p:blipFill>
        <p:spPr>
          <a:xfrm>
            <a:off x="3458806" y="2237212"/>
            <a:ext cx="5605728" cy="3281119"/>
          </a:xfrm>
          <a:prstGeom prst="rect">
            <a:avLst/>
          </a:prstGeom>
        </p:spPr>
      </p:pic>
      <p:sp>
        <p:nvSpPr>
          <p:cNvPr id="4" name="Slide Number Placeholder 3">
            <a:extLst>
              <a:ext uri="{FF2B5EF4-FFF2-40B4-BE49-F238E27FC236}">
                <a16:creationId xmlns:a16="http://schemas.microsoft.com/office/drawing/2014/main" id="{2350BF8A-EA5C-B74F-4803-B8EC53034E1D}"/>
              </a:ext>
            </a:extLst>
          </p:cNvPr>
          <p:cNvSpPr>
            <a:spLocks noGrp="1"/>
          </p:cNvSpPr>
          <p:nvPr>
            <p:ph type="sldNum" sz="quarter" idx="19"/>
          </p:nvPr>
        </p:nvSpPr>
        <p:spPr/>
        <p:txBody>
          <a:bodyPr/>
          <a:lstStyle/>
          <a:p>
            <a:fld id="{B6238B5B-F19C-E947-A0BC-87BD7983F871}" type="slidenum">
              <a:rPr lang="en-US" smtClean="0"/>
              <a:pPr/>
              <a:t>22</a:t>
            </a:fld>
            <a:endParaRPr lang="en-US" dirty="0"/>
          </a:p>
        </p:txBody>
      </p:sp>
      <p:sp>
        <p:nvSpPr>
          <p:cNvPr id="2" name="Title 4">
            <a:extLst>
              <a:ext uri="{FF2B5EF4-FFF2-40B4-BE49-F238E27FC236}">
                <a16:creationId xmlns:a16="http://schemas.microsoft.com/office/drawing/2014/main" id="{CA86F05D-72FA-B21F-FF80-5619DBD18670}"/>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03F9591B-C8CB-9672-4A90-D1550A6B7A43}"/>
              </a:ext>
            </a:extLst>
          </p:cNvPr>
          <p:cNvSpPr txBox="1">
            <a:spLocks/>
          </p:cNvSpPr>
          <p:nvPr/>
        </p:nvSpPr>
        <p:spPr>
          <a:xfrm>
            <a:off x="640077" y="1000549"/>
            <a:ext cx="8157755" cy="162711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Predict: Not taken</a:t>
            </a:r>
          </a:p>
          <a:p>
            <a:pPr marL="733806" lvl="1" indent="-285750"/>
            <a:r>
              <a:rPr lang="en-US" sz="2000" dirty="0">
                <a:solidFill>
                  <a:schemeClr val="tx1"/>
                </a:solidFill>
              </a:rPr>
              <a:t>How to detect misprediction?</a:t>
            </a:r>
          </a:p>
          <a:p>
            <a:pPr marL="1008126" lvl="2" indent="-285750"/>
            <a:r>
              <a:rPr lang="en-US" sz="1600" dirty="0">
                <a:solidFill>
                  <a:schemeClr val="tx1"/>
                </a:solidFill>
              </a:rPr>
              <a:t>Branch condition is taken</a:t>
            </a:r>
          </a:p>
          <a:p>
            <a:pPr marL="733806" lvl="1" indent="-285750"/>
            <a:r>
              <a:rPr lang="en-US" sz="2000" dirty="0">
                <a:solidFill>
                  <a:schemeClr val="tx1"/>
                </a:solidFill>
              </a:rPr>
              <a:t>When?</a:t>
            </a:r>
          </a:p>
          <a:p>
            <a:pPr marL="1008126" lvl="2" indent="-285750"/>
            <a:r>
              <a:rPr lang="en-US" sz="1600" dirty="0">
                <a:solidFill>
                  <a:schemeClr val="tx1"/>
                </a:solidFill>
              </a:rPr>
              <a:t>MEM stage</a:t>
            </a:r>
          </a:p>
        </p:txBody>
      </p:sp>
      <p:sp>
        <p:nvSpPr>
          <p:cNvPr id="6" name="Oval 5">
            <a:extLst>
              <a:ext uri="{FF2B5EF4-FFF2-40B4-BE49-F238E27FC236}">
                <a16:creationId xmlns:a16="http://schemas.microsoft.com/office/drawing/2014/main" id="{7C4F25F3-DF31-146A-4CD0-51ECAD7DB692}"/>
              </a:ext>
            </a:extLst>
          </p:cNvPr>
          <p:cNvSpPr/>
          <p:nvPr/>
        </p:nvSpPr>
        <p:spPr>
          <a:xfrm>
            <a:off x="5013442" y="3192286"/>
            <a:ext cx="391886" cy="399143"/>
          </a:xfrm>
          <a:prstGeom prst="ellipse">
            <a:avLst/>
          </a:prstGeom>
          <a:noFill/>
          <a:ln w="127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7" name="Oval 6">
            <a:extLst>
              <a:ext uri="{FF2B5EF4-FFF2-40B4-BE49-F238E27FC236}">
                <a16:creationId xmlns:a16="http://schemas.microsoft.com/office/drawing/2014/main" id="{AD2C6324-E2FD-5EF2-0D57-8640E94F179C}"/>
              </a:ext>
            </a:extLst>
          </p:cNvPr>
          <p:cNvSpPr/>
          <p:nvPr/>
        </p:nvSpPr>
        <p:spPr>
          <a:xfrm>
            <a:off x="5557728" y="3678199"/>
            <a:ext cx="391886" cy="399143"/>
          </a:xfrm>
          <a:prstGeom prst="ellipse">
            <a:avLst/>
          </a:prstGeom>
          <a:noFill/>
          <a:ln w="127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8" name="Oval 7">
            <a:extLst>
              <a:ext uri="{FF2B5EF4-FFF2-40B4-BE49-F238E27FC236}">
                <a16:creationId xmlns:a16="http://schemas.microsoft.com/office/drawing/2014/main" id="{16896E31-F56E-6155-E23E-E3343DB71BF0}"/>
              </a:ext>
            </a:extLst>
          </p:cNvPr>
          <p:cNvSpPr/>
          <p:nvPr/>
        </p:nvSpPr>
        <p:spPr>
          <a:xfrm>
            <a:off x="6065727" y="4217213"/>
            <a:ext cx="391886" cy="399143"/>
          </a:xfrm>
          <a:prstGeom prst="ellipse">
            <a:avLst/>
          </a:prstGeom>
          <a:noFill/>
          <a:ln w="127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Tree>
    <p:extLst>
      <p:ext uri="{BB962C8B-B14F-4D97-AF65-F5344CB8AC3E}">
        <p14:creationId xmlns:p14="http://schemas.microsoft.com/office/powerpoint/2010/main" val="84224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44AEB-83CD-E43D-66FC-7E43A9FAB5C5}"/>
            </a:ext>
          </a:extLst>
        </p:cNvPr>
        <p:cNvGrpSpPr/>
        <p:nvPr/>
      </p:nvGrpSpPr>
      <p:grpSpPr>
        <a:xfrm>
          <a:off x="0" y="0"/>
          <a:ext cx="0" cy="0"/>
          <a:chOff x="0" y="0"/>
          <a:chExt cx="0" cy="0"/>
        </a:xfrm>
      </p:grpSpPr>
      <p:pic>
        <p:nvPicPr>
          <p:cNvPr id="3" name="Picture 2" descr="A diagram of a machine&#10;&#10;Description automatically generated">
            <a:extLst>
              <a:ext uri="{FF2B5EF4-FFF2-40B4-BE49-F238E27FC236}">
                <a16:creationId xmlns:a16="http://schemas.microsoft.com/office/drawing/2014/main" id="{1AF68814-5270-C675-D18F-58F1755F64DB}"/>
              </a:ext>
            </a:extLst>
          </p:cNvPr>
          <p:cNvPicPr>
            <a:picLocks noChangeAspect="1"/>
          </p:cNvPicPr>
          <p:nvPr/>
        </p:nvPicPr>
        <p:blipFill>
          <a:blip r:embed="rId3"/>
          <a:stretch>
            <a:fillRect/>
          </a:stretch>
        </p:blipFill>
        <p:spPr>
          <a:xfrm>
            <a:off x="3458806" y="2237212"/>
            <a:ext cx="5605728" cy="3281119"/>
          </a:xfrm>
          <a:prstGeom prst="rect">
            <a:avLst/>
          </a:prstGeom>
        </p:spPr>
      </p:pic>
      <p:sp>
        <p:nvSpPr>
          <p:cNvPr id="4" name="Slide Number Placeholder 3">
            <a:extLst>
              <a:ext uri="{FF2B5EF4-FFF2-40B4-BE49-F238E27FC236}">
                <a16:creationId xmlns:a16="http://schemas.microsoft.com/office/drawing/2014/main" id="{B4DAB8DB-EC0A-4B2D-2296-94E2159D5C4A}"/>
              </a:ext>
            </a:extLst>
          </p:cNvPr>
          <p:cNvSpPr>
            <a:spLocks noGrp="1"/>
          </p:cNvSpPr>
          <p:nvPr>
            <p:ph type="sldNum" sz="quarter" idx="19"/>
          </p:nvPr>
        </p:nvSpPr>
        <p:spPr/>
        <p:txBody>
          <a:bodyPr/>
          <a:lstStyle/>
          <a:p>
            <a:fld id="{B6238B5B-F19C-E947-A0BC-87BD7983F871}" type="slidenum">
              <a:rPr lang="en-US" smtClean="0"/>
              <a:pPr/>
              <a:t>23</a:t>
            </a:fld>
            <a:endParaRPr lang="en-US" dirty="0"/>
          </a:p>
        </p:txBody>
      </p:sp>
      <p:sp>
        <p:nvSpPr>
          <p:cNvPr id="2" name="Title 4">
            <a:extLst>
              <a:ext uri="{FF2B5EF4-FFF2-40B4-BE49-F238E27FC236}">
                <a16:creationId xmlns:a16="http://schemas.microsoft.com/office/drawing/2014/main" id="{D33BA489-D296-D361-6A43-7A33D7F640AD}"/>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E6EA89EB-B251-9161-D1ED-A3DC9B70A776}"/>
              </a:ext>
            </a:extLst>
          </p:cNvPr>
          <p:cNvSpPr txBox="1">
            <a:spLocks/>
          </p:cNvSpPr>
          <p:nvPr/>
        </p:nvSpPr>
        <p:spPr>
          <a:xfrm>
            <a:off x="640077" y="1000549"/>
            <a:ext cx="8157755" cy="129881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Predict: Not taken</a:t>
            </a:r>
          </a:p>
          <a:p>
            <a:pPr marL="733806" lvl="1" indent="-285750"/>
            <a:r>
              <a:rPr lang="en-US" sz="2000" dirty="0">
                <a:solidFill>
                  <a:schemeClr val="tx1"/>
                </a:solidFill>
              </a:rPr>
              <a:t>How to recover from misprediction?</a:t>
            </a:r>
          </a:p>
          <a:p>
            <a:pPr marL="1008126" lvl="2" indent="-285750"/>
            <a:r>
              <a:rPr lang="en-US" sz="1800" dirty="0">
                <a:solidFill>
                  <a:schemeClr val="tx1"/>
                </a:solidFill>
              </a:rPr>
              <a:t>Flush the pipeline (invalidate each previous stage)</a:t>
            </a:r>
          </a:p>
          <a:p>
            <a:pPr marL="1008126" lvl="2" indent="-285750"/>
            <a:r>
              <a:rPr lang="en-US" sz="1800" dirty="0">
                <a:solidFill>
                  <a:schemeClr val="tx1"/>
                </a:solidFill>
              </a:rPr>
              <a:t>Reset PC</a:t>
            </a:r>
            <a:endParaRPr lang="en-US" dirty="0">
              <a:solidFill>
                <a:schemeClr val="tx1"/>
              </a:solidFill>
            </a:endParaRPr>
          </a:p>
        </p:txBody>
      </p:sp>
      <p:sp>
        <p:nvSpPr>
          <p:cNvPr id="6" name="Oval 5">
            <a:extLst>
              <a:ext uri="{FF2B5EF4-FFF2-40B4-BE49-F238E27FC236}">
                <a16:creationId xmlns:a16="http://schemas.microsoft.com/office/drawing/2014/main" id="{272DE846-01FA-B459-372E-CF8811CCDD89}"/>
              </a:ext>
            </a:extLst>
          </p:cNvPr>
          <p:cNvSpPr/>
          <p:nvPr/>
        </p:nvSpPr>
        <p:spPr>
          <a:xfrm>
            <a:off x="5013442" y="3192286"/>
            <a:ext cx="391886" cy="399143"/>
          </a:xfrm>
          <a:prstGeom prst="ellipse">
            <a:avLst/>
          </a:prstGeom>
          <a:noFill/>
          <a:ln w="127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7" name="Oval 6">
            <a:extLst>
              <a:ext uri="{FF2B5EF4-FFF2-40B4-BE49-F238E27FC236}">
                <a16:creationId xmlns:a16="http://schemas.microsoft.com/office/drawing/2014/main" id="{9461D92A-CB25-E78A-04B8-A78F4AC4950A}"/>
              </a:ext>
            </a:extLst>
          </p:cNvPr>
          <p:cNvSpPr/>
          <p:nvPr/>
        </p:nvSpPr>
        <p:spPr>
          <a:xfrm>
            <a:off x="5557728" y="3678199"/>
            <a:ext cx="391886" cy="399143"/>
          </a:xfrm>
          <a:prstGeom prst="ellipse">
            <a:avLst/>
          </a:prstGeom>
          <a:noFill/>
          <a:ln w="127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8" name="Oval 7">
            <a:extLst>
              <a:ext uri="{FF2B5EF4-FFF2-40B4-BE49-F238E27FC236}">
                <a16:creationId xmlns:a16="http://schemas.microsoft.com/office/drawing/2014/main" id="{5E5841D6-1257-847F-E34A-00263D40073A}"/>
              </a:ext>
            </a:extLst>
          </p:cNvPr>
          <p:cNvSpPr/>
          <p:nvPr/>
        </p:nvSpPr>
        <p:spPr>
          <a:xfrm>
            <a:off x="6065727" y="4217213"/>
            <a:ext cx="391886" cy="399143"/>
          </a:xfrm>
          <a:prstGeom prst="ellipse">
            <a:avLst/>
          </a:prstGeom>
          <a:noFill/>
          <a:ln w="127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87B0B894-A0AE-BE8B-9BEE-6C47142BEDBC}"/>
              </a:ext>
            </a:extLst>
          </p:cNvPr>
          <p:cNvCxnSpPr>
            <a:cxnSpLocks/>
          </p:cNvCxnSpPr>
          <p:nvPr/>
        </p:nvCxnSpPr>
        <p:spPr>
          <a:xfrm flipV="1">
            <a:off x="4974149" y="3220885"/>
            <a:ext cx="470471" cy="341943"/>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046817FD-5F8A-806F-CD3F-9361CF26281E}"/>
              </a:ext>
            </a:extLst>
          </p:cNvPr>
          <p:cNvCxnSpPr>
            <a:cxnSpLocks/>
          </p:cNvCxnSpPr>
          <p:nvPr/>
        </p:nvCxnSpPr>
        <p:spPr>
          <a:xfrm>
            <a:off x="5013442" y="3220885"/>
            <a:ext cx="431178" cy="313344"/>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17" name="Straight Connector 16">
            <a:extLst>
              <a:ext uri="{FF2B5EF4-FFF2-40B4-BE49-F238E27FC236}">
                <a16:creationId xmlns:a16="http://schemas.microsoft.com/office/drawing/2014/main" id="{429531F3-AED9-09FC-2748-03EB1BE2E795}"/>
              </a:ext>
            </a:extLst>
          </p:cNvPr>
          <p:cNvCxnSpPr>
            <a:cxnSpLocks/>
          </p:cNvCxnSpPr>
          <p:nvPr/>
        </p:nvCxnSpPr>
        <p:spPr>
          <a:xfrm flipV="1">
            <a:off x="5530903" y="3691427"/>
            <a:ext cx="470471" cy="341943"/>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18" name="Straight Connector 17">
            <a:extLst>
              <a:ext uri="{FF2B5EF4-FFF2-40B4-BE49-F238E27FC236}">
                <a16:creationId xmlns:a16="http://schemas.microsoft.com/office/drawing/2014/main" id="{7E1DCC27-DE3B-9CCF-508E-DCC38FE809B0}"/>
              </a:ext>
            </a:extLst>
          </p:cNvPr>
          <p:cNvCxnSpPr>
            <a:cxnSpLocks/>
          </p:cNvCxnSpPr>
          <p:nvPr/>
        </p:nvCxnSpPr>
        <p:spPr>
          <a:xfrm>
            <a:off x="5570196" y="3691427"/>
            <a:ext cx="431178" cy="313344"/>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19" name="Straight Connector 18">
            <a:extLst>
              <a:ext uri="{FF2B5EF4-FFF2-40B4-BE49-F238E27FC236}">
                <a16:creationId xmlns:a16="http://schemas.microsoft.com/office/drawing/2014/main" id="{36321801-5924-8887-D39E-63C6DEC10AFA}"/>
              </a:ext>
            </a:extLst>
          </p:cNvPr>
          <p:cNvCxnSpPr>
            <a:cxnSpLocks/>
          </p:cNvCxnSpPr>
          <p:nvPr/>
        </p:nvCxnSpPr>
        <p:spPr>
          <a:xfrm flipV="1">
            <a:off x="6057447" y="4262936"/>
            <a:ext cx="470471" cy="341943"/>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20" name="Straight Connector 19">
            <a:extLst>
              <a:ext uri="{FF2B5EF4-FFF2-40B4-BE49-F238E27FC236}">
                <a16:creationId xmlns:a16="http://schemas.microsoft.com/office/drawing/2014/main" id="{29B2D4C0-F951-13CC-E404-5174E32200CB}"/>
              </a:ext>
            </a:extLst>
          </p:cNvPr>
          <p:cNvCxnSpPr>
            <a:cxnSpLocks/>
          </p:cNvCxnSpPr>
          <p:nvPr/>
        </p:nvCxnSpPr>
        <p:spPr>
          <a:xfrm>
            <a:off x="6096740" y="4262936"/>
            <a:ext cx="431178" cy="313344"/>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2705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53481-9028-924A-FCE5-592205D6D48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F3803D-5E66-2DF6-DA9D-E2A582E09DE3}"/>
              </a:ext>
            </a:extLst>
          </p:cNvPr>
          <p:cNvSpPr>
            <a:spLocks noGrp="1"/>
          </p:cNvSpPr>
          <p:nvPr>
            <p:ph type="sldNum" sz="quarter" idx="19"/>
          </p:nvPr>
        </p:nvSpPr>
        <p:spPr/>
        <p:txBody>
          <a:bodyPr/>
          <a:lstStyle/>
          <a:p>
            <a:fld id="{B6238B5B-F19C-E947-A0BC-87BD7983F871}" type="slidenum">
              <a:rPr lang="en-US" smtClean="0"/>
              <a:pPr/>
              <a:t>24</a:t>
            </a:fld>
            <a:endParaRPr lang="en-US" dirty="0"/>
          </a:p>
        </p:txBody>
      </p:sp>
      <p:sp>
        <p:nvSpPr>
          <p:cNvPr id="2" name="Title 4">
            <a:extLst>
              <a:ext uri="{FF2B5EF4-FFF2-40B4-BE49-F238E27FC236}">
                <a16:creationId xmlns:a16="http://schemas.microsoft.com/office/drawing/2014/main" id="{7C7F3897-A4E9-8699-BB37-F776839F1C4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2C93A7AE-89EB-3CD8-8558-D038E967C8D4}"/>
              </a:ext>
            </a:extLst>
          </p:cNvPr>
          <p:cNvSpPr txBox="1">
            <a:spLocks/>
          </p:cNvSpPr>
          <p:nvPr/>
        </p:nvSpPr>
        <p:spPr>
          <a:xfrm>
            <a:off x="640077" y="1000549"/>
            <a:ext cx="8157755" cy="2154436"/>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Practical Branch stats</a:t>
            </a:r>
          </a:p>
          <a:p>
            <a:pPr marL="733806" lvl="1" indent="-285750"/>
            <a:r>
              <a:rPr lang="en-US" sz="2000" dirty="0"/>
              <a:t>About 20% of instructions is control-flow</a:t>
            </a:r>
          </a:p>
          <a:p>
            <a:pPr marL="1008126" lvl="2" indent="-285750"/>
            <a:r>
              <a:rPr lang="en-US" sz="2000" dirty="0"/>
              <a:t>50% of forward branches (if-then-else) are taken</a:t>
            </a:r>
          </a:p>
          <a:p>
            <a:pPr marL="1008126" lvl="2" indent="-285750"/>
            <a:r>
              <a:rPr lang="en-US" sz="2000" dirty="0"/>
              <a:t>90% of backward branches (loops) are taken</a:t>
            </a:r>
          </a:p>
          <a:p>
            <a:pPr marL="1008126" lvl="2" indent="-285750"/>
            <a:r>
              <a:rPr lang="en-US" sz="2000" dirty="0"/>
              <a:t>30% of all branches are not-taken</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111573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B0131-B957-F1CF-2FF3-4F359832169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65D3E5-B303-A7CC-AF34-96C545F78F3A}"/>
              </a:ext>
            </a:extLst>
          </p:cNvPr>
          <p:cNvSpPr>
            <a:spLocks noGrp="1"/>
          </p:cNvSpPr>
          <p:nvPr>
            <p:ph type="sldNum" sz="quarter" idx="19"/>
          </p:nvPr>
        </p:nvSpPr>
        <p:spPr/>
        <p:txBody>
          <a:bodyPr/>
          <a:lstStyle/>
          <a:p>
            <a:fld id="{B6238B5B-F19C-E947-A0BC-87BD7983F871}" type="slidenum">
              <a:rPr lang="en-US" smtClean="0"/>
              <a:pPr/>
              <a:t>25</a:t>
            </a:fld>
            <a:endParaRPr lang="en-US" dirty="0"/>
          </a:p>
        </p:txBody>
      </p:sp>
      <p:sp>
        <p:nvSpPr>
          <p:cNvPr id="2" name="Title 4">
            <a:extLst>
              <a:ext uri="{FF2B5EF4-FFF2-40B4-BE49-F238E27FC236}">
                <a16:creationId xmlns:a16="http://schemas.microsoft.com/office/drawing/2014/main" id="{5B494F91-3752-656F-37AE-18FAB76489C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FF75B79C-356A-7A82-4B18-60D484F56055}"/>
              </a:ext>
            </a:extLst>
          </p:cNvPr>
          <p:cNvSpPr txBox="1">
            <a:spLocks/>
          </p:cNvSpPr>
          <p:nvPr/>
        </p:nvSpPr>
        <p:spPr>
          <a:xfrm>
            <a:off x="640077" y="1000549"/>
            <a:ext cx="8157755" cy="3282950"/>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Practical Branch stats</a:t>
            </a:r>
          </a:p>
          <a:p>
            <a:pPr marL="733806" lvl="1" indent="-285750"/>
            <a:r>
              <a:rPr lang="en-US" sz="2000" dirty="0"/>
              <a:t>About 20% of instructions is control-flow</a:t>
            </a:r>
          </a:p>
          <a:p>
            <a:pPr marL="1008126" lvl="2" indent="-285750"/>
            <a:r>
              <a:rPr lang="en-US" sz="2000" dirty="0"/>
              <a:t>50% of forward branches (if-then-else) are taken</a:t>
            </a:r>
          </a:p>
          <a:p>
            <a:pPr marL="1008126" lvl="2" indent="-285750"/>
            <a:r>
              <a:rPr lang="en-US" sz="2000" dirty="0"/>
              <a:t>90% of backward branches (loops) are taken</a:t>
            </a:r>
          </a:p>
          <a:p>
            <a:pPr marL="1008126" lvl="2" indent="-285750"/>
            <a:r>
              <a:rPr lang="en-US" sz="2000" dirty="0"/>
              <a:t>30% of all branches are not-taken</a:t>
            </a:r>
          </a:p>
          <a:p>
            <a:pPr marL="342900" indent="-342900">
              <a:buFont typeface="Arial" panose="020B0604020202020204" pitchFamily="34" charset="0"/>
              <a:buChar char="•"/>
            </a:pPr>
            <a:r>
              <a:rPr lang="en-US" sz="2400" dirty="0"/>
              <a:t>Not-taken prediction accuracy?</a:t>
            </a:r>
          </a:p>
          <a:p>
            <a:pPr marL="790956" lvl="1" indent="-342900"/>
            <a:r>
              <a:rPr lang="en-US" sz="2000" dirty="0"/>
              <a:t>Only 30%</a:t>
            </a:r>
          </a:p>
          <a:p>
            <a:pPr marL="790956" lvl="1" indent="-342900"/>
            <a:r>
              <a:rPr lang="en-US" sz="2000" dirty="0"/>
              <a:t>Cost: 3 cycles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2237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4491E-9BC2-5824-B45C-7DF21264E16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327208-5DAC-5512-F2A3-0F5085ADBAAD}"/>
              </a:ext>
            </a:extLst>
          </p:cNvPr>
          <p:cNvSpPr>
            <a:spLocks noGrp="1"/>
          </p:cNvSpPr>
          <p:nvPr>
            <p:ph type="sldNum" sz="quarter" idx="19"/>
          </p:nvPr>
        </p:nvSpPr>
        <p:spPr/>
        <p:txBody>
          <a:bodyPr/>
          <a:lstStyle/>
          <a:p>
            <a:fld id="{B6238B5B-F19C-E947-A0BC-87BD7983F871}" type="slidenum">
              <a:rPr lang="en-US" smtClean="0"/>
              <a:pPr/>
              <a:t>26</a:t>
            </a:fld>
            <a:endParaRPr lang="en-US" dirty="0"/>
          </a:p>
        </p:txBody>
      </p:sp>
      <p:sp>
        <p:nvSpPr>
          <p:cNvPr id="2" name="Title 4">
            <a:extLst>
              <a:ext uri="{FF2B5EF4-FFF2-40B4-BE49-F238E27FC236}">
                <a16:creationId xmlns:a16="http://schemas.microsoft.com/office/drawing/2014/main" id="{DF4B0DD8-E704-295D-2AA4-B6C81BE85A2C}"/>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447B04C7-D210-87C3-5EBA-FAD499082ACD}"/>
              </a:ext>
            </a:extLst>
          </p:cNvPr>
          <p:cNvSpPr txBox="1">
            <a:spLocks/>
          </p:cNvSpPr>
          <p:nvPr/>
        </p:nvSpPr>
        <p:spPr>
          <a:xfrm>
            <a:off x="640077" y="1000549"/>
            <a:ext cx="8157755" cy="1497846"/>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Reducing Misprediction Cost</a:t>
            </a:r>
          </a:p>
          <a:p>
            <a:pPr marL="733806" lvl="1" indent="-285750"/>
            <a:r>
              <a:rPr lang="en-US" sz="2000" dirty="0"/>
              <a:t>Resolving branches sooner</a:t>
            </a:r>
          </a:p>
          <a:p>
            <a:pPr marL="733806" lvl="1" indent="-285750"/>
            <a:r>
              <a:rPr lang="en-US" sz="2000" dirty="0"/>
              <a:t>Making it 2 cycles can be done</a:t>
            </a:r>
          </a:p>
          <a:p>
            <a:pPr marL="285750" indent="-285750">
              <a:buFont typeface="Arial" panose="020B0604020202020204" pitchFamily="34" charset="0"/>
              <a:buChar char="•"/>
            </a:pPr>
            <a:endParaRPr lang="en-US" sz="2400" dirty="0"/>
          </a:p>
        </p:txBody>
      </p:sp>
      <p:pic>
        <p:nvPicPr>
          <p:cNvPr id="6" name="Picture 5" descr="A diagram of a circuit&#10;&#10;Description automatically generated">
            <a:extLst>
              <a:ext uri="{FF2B5EF4-FFF2-40B4-BE49-F238E27FC236}">
                <a16:creationId xmlns:a16="http://schemas.microsoft.com/office/drawing/2014/main" id="{742F0252-FD9C-9E2E-E1FE-0F5B1154319D}"/>
              </a:ext>
            </a:extLst>
          </p:cNvPr>
          <p:cNvPicPr>
            <a:picLocks noChangeAspect="1"/>
          </p:cNvPicPr>
          <p:nvPr/>
        </p:nvPicPr>
        <p:blipFill>
          <a:blip r:embed="rId3"/>
          <a:stretch>
            <a:fillRect/>
          </a:stretch>
        </p:blipFill>
        <p:spPr>
          <a:xfrm>
            <a:off x="2634343" y="2113119"/>
            <a:ext cx="4480148" cy="2993631"/>
          </a:xfrm>
          <a:prstGeom prst="rect">
            <a:avLst/>
          </a:prstGeom>
        </p:spPr>
      </p:pic>
    </p:spTree>
    <p:extLst>
      <p:ext uri="{BB962C8B-B14F-4D97-AF65-F5344CB8AC3E}">
        <p14:creationId xmlns:p14="http://schemas.microsoft.com/office/powerpoint/2010/main" val="3216704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7DDAB-F9CC-167F-6DEE-09C0F63F1F6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3B6E22-E248-90F1-88B3-637D0AD77EBA}"/>
              </a:ext>
            </a:extLst>
          </p:cNvPr>
          <p:cNvSpPr>
            <a:spLocks noGrp="1"/>
          </p:cNvSpPr>
          <p:nvPr>
            <p:ph type="sldNum" sz="quarter" idx="19"/>
          </p:nvPr>
        </p:nvSpPr>
        <p:spPr/>
        <p:txBody>
          <a:bodyPr/>
          <a:lstStyle/>
          <a:p>
            <a:fld id="{B6238B5B-F19C-E947-A0BC-87BD7983F871}" type="slidenum">
              <a:rPr lang="en-US" smtClean="0"/>
              <a:pPr/>
              <a:t>27</a:t>
            </a:fld>
            <a:endParaRPr lang="en-US" dirty="0"/>
          </a:p>
        </p:txBody>
      </p:sp>
      <p:sp>
        <p:nvSpPr>
          <p:cNvPr id="2" name="Title 4">
            <a:extLst>
              <a:ext uri="{FF2B5EF4-FFF2-40B4-BE49-F238E27FC236}">
                <a16:creationId xmlns:a16="http://schemas.microsoft.com/office/drawing/2014/main" id="{248FE1E1-333B-4DDF-F0A0-FC8023352529}"/>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0E911D15-6A72-C69F-CEBB-CFC1C3FE6E0F}"/>
              </a:ext>
            </a:extLst>
          </p:cNvPr>
          <p:cNvSpPr txBox="1">
            <a:spLocks/>
          </p:cNvSpPr>
          <p:nvPr/>
        </p:nvSpPr>
        <p:spPr>
          <a:xfrm>
            <a:off x="640077" y="1000549"/>
            <a:ext cx="8157755" cy="2646878"/>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Reducing Misprediction Cost</a:t>
            </a:r>
          </a:p>
          <a:p>
            <a:pPr marL="733806" lvl="1" indent="-285750"/>
            <a:r>
              <a:rPr lang="en-US" sz="2000" dirty="0"/>
              <a:t>More aggressive solution: </a:t>
            </a:r>
            <a:r>
              <a:rPr lang="en-US" sz="2000" b="1" dirty="0"/>
              <a:t>Branch</a:t>
            </a:r>
            <a:r>
              <a:rPr lang="en-US" sz="2000" dirty="0"/>
              <a:t> </a:t>
            </a:r>
            <a:r>
              <a:rPr lang="en-US" sz="2000" b="1" dirty="0"/>
              <a:t>only</a:t>
            </a:r>
          </a:p>
          <a:p>
            <a:pPr marL="733806" lvl="1" indent="-285750"/>
            <a:r>
              <a:rPr lang="en-US" sz="2000" dirty="0"/>
              <a:t>Move </a:t>
            </a:r>
            <a:r>
              <a:rPr lang="en-US" sz="2000" dirty="0" err="1"/>
              <a:t>NextPC</a:t>
            </a:r>
            <a:r>
              <a:rPr lang="en-US" sz="2000" dirty="0"/>
              <a:t> to DE</a:t>
            </a:r>
          </a:p>
          <a:p>
            <a:pPr marL="733806" lvl="1" indent="-285750"/>
            <a:r>
              <a:rPr lang="en-US" sz="2000" dirty="0"/>
              <a:t>Move PC + </a:t>
            </a:r>
            <a:r>
              <a:rPr lang="en-US" sz="2000" dirty="0" err="1"/>
              <a:t>imm</a:t>
            </a:r>
            <a:r>
              <a:rPr lang="en-US" sz="2000" dirty="0"/>
              <a:t> to DE</a:t>
            </a:r>
          </a:p>
          <a:p>
            <a:pPr marL="342900" indent="-342900">
              <a:buFont typeface="Arial" panose="020B0604020202020204" pitchFamily="34" charset="0"/>
              <a:buChar char="•"/>
            </a:pPr>
            <a:r>
              <a:rPr lang="en-US" sz="2000" dirty="0"/>
              <a:t>Warning: r1/r2 RAW</a:t>
            </a:r>
          </a:p>
          <a:p>
            <a:pPr marL="790956" lvl="1" indent="-342900"/>
            <a:r>
              <a:rPr lang="en-US" sz="2000" dirty="0"/>
              <a:t>Need data forwarding!</a:t>
            </a:r>
          </a:p>
          <a:p>
            <a:pPr marL="285750" indent="-285750">
              <a:buFont typeface="Arial" panose="020B0604020202020204" pitchFamily="34" charset="0"/>
              <a:buChar char="•"/>
            </a:pPr>
            <a:endParaRPr lang="en-US" sz="2400" dirty="0"/>
          </a:p>
        </p:txBody>
      </p:sp>
      <p:pic>
        <p:nvPicPr>
          <p:cNvPr id="9" name="Picture 8" descr="A diagram of a machine&#10;&#10;Description automatically generated">
            <a:extLst>
              <a:ext uri="{FF2B5EF4-FFF2-40B4-BE49-F238E27FC236}">
                <a16:creationId xmlns:a16="http://schemas.microsoft.com/office/drawing/2014/main" id="{C0E60257-720A-E39B-B7C8-C7086795208E}"/>
              </a:ext>
            </a:extLst>
          </p:cNvPr>
          <p:cNvPicPr>
            <a:picLocks noChangeAspect="1"/>
          </p:cNvPicPr>
          <p:nvPr/>
        </p:nvPicPr>
        <p:blipFill>
          <a:blip r:embed="rId3"/>
          <a:stretch>
            <a:fillRect/>
          </a:stretch>
        </p:blipFill>
        <p:spPr>
          <a:xfrm>
            <a:off x="3933370" y="2066049"/>
            <a:ext cx="5096101" cy="3054591"/>
          </a:xfrm>
          <a:prstGeom prst="rect">
            <a:avLst/>
          </a:prstGeom>
        </p:spPr>
      </p:pic>
      <p:sp>
        <p:nvSpPr>
          <p:cNvPr id="10" name="Oval 9">
            <a:extLst>
              <a:ext uri="{FF2B5EF4-FFF2-40B4-BE49-F238E27FC236}">
                <a16:creationId xmlns:a16="http://schemas.microsoft.com/office/drawing/2014/main" id="{2E953298-0FFE-104B-8D6C-47515F85E3DA}"/>
              </a:ext>
            </a:extLst>
          </p:cNvPr>
          <p:cNvSpPr/>
          <p:nvPr/>
        </p:nvSpPr>
        <p:spPr>
          <a:xfrm>
            <a:off x="6161315" y="3309257"/>
            <a:ext cx="478971" cy="515257"/>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11" name="Oval 10">
            <a:extLst>
              <a:ext uri="{FF2B5EF4-FFF2-40B4-BE49-F238E27FC236}">
                <a16:creationId xmlns:a16="http://schemas.microsoft.com/office/drawing/2014/main" id="{198904F7-0893-281A-D725-CD4E66B23B6D}"/>
              </a:ext>
            </a:extLst>
          </p:cNvPr>
          <p:cNvSpPr/>
          <p:nvPr/>
        </p:nvSpPr>
        <p:spPr>
          <a:xfrm>
            <a:off x="5508172" y="2794000"/>
            <a:ext cx="478971" cy="515257"/>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288891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3A2B0-DB61-21AF-3FAC-4578D8050CA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72E656-AACA-BCD4-9FF4-4F9CD6B093E0}"/>
              </a:ext>
            </a:extLst>
          </p:cNvPr>
          <p:cNvSpPr>
            <a:spLocks noGrp="1"/>
          </p:cNvSpPr>
          <p:nvPr>
            <p:ph type="sldNum" sz="quarter" idx="19"/>
          </p:nvPr>
        </p:nvSpPr>
        <p:spPr/>
        <p:txBody>
          <a:bodyPr/>
          <a:lstStyle/>
          <a:p>
            <a:fld id="{B6238B5B-F19C-E947-A0BC-87BD7983F871}" type="slidenum">
              <a:rPr lang="en-US" smtClean="0"/>
              <a:pPr/>
              <a:t>28</a:t>
            </a:fld>
            <a:endParaRPr lang="en-US" dirty="0"/>
          </a:p>
        </p:txBody>
      </p:sp>
      <p:sp>
        <p:nvSpPr>
          <p:cNvPr id="2" name="Title 4">
            <a:extLst>
              <a:ext uri="{FF2B5EF4-FFF2-40B4-BE49-F238E27FC236}">
                <a16:creationId xmlns:a16="http://schemas.microsoft.com/office/drawing/2014/main" id="{0D666C77-2D0C-88F4-16B6-BDFEFCD1ED17}"/>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B9EEFDF0-13EA-E091-C898-DF12D0789C15}"/>
              </a:ext>
            </a:extLst>
          </p:cNvPr>
          <p:cNvSpPr txBox="1">
            <a:spLocks/>
          </p:cNvSpPr>
          <p:nvPr/>
        </p:nvSpPr>
        <p:spPr>
          <a:xfrm>
            <a:off x="640077" y="1000549"/>
            <a:ext cx="8157755" cy="2441694"/>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Predict: Always Taken</a:t>
            </a:r>
          </a:p>
          <a:p>
            <a:pPr marL="285750" indent="-285750">
              <a:buFont typeface="Arial" panose="020B0604020202020204" pitchFamily="34" charset="0"/>
              <a:buChar char="•"/>
            </a:pPr>
            <a:r>
              <a:rPr lang="en-US" sz="2400" dirty="0"/>
              <a:t>What do we need?</a:t>
            </a:r>
          </a:p>
          <a:p>
            <a:pPr marL="733806" lvl="1" indent="-285750"/>
            <a:r>
              <a:rPr lang="en-US" sz="2000" dirty="0" err="1"/>
              <a:t>nextPC</a:t>
            </a:r>
            <a:endParaRPr lang="en-US" sz="2000" dirty="0"/>
          </a:p>
          <a:p>
            <a:pPr marL="733806" lvl="1" indent="-285750"/>
            <a:r>
              <a:rPr lang="en-US" sz="2000" dirty="0"/>
              <a:t>At fetch stage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pic>
        <p:nvPicPr>
          <p:cNvPr id="3" name="Picture 2" descr="A diagram of a machine&#10;&#10;Description automatically generated">
            <a:extLst>
              <a:ext uri="{FF2B5EF4-FFF2-40B4-BE49-F238E27FC236}">
                <a16:creationId xmlns:a16="http://schemas.microsoft.com/office/drawing/2014/main" id="{F15B089A-0D24-B4F0-F953-B88E2C7F7972}"/>
              </a:ext>
            </a:extLst>
          </p:cNvPr>
          <p:cNvPicPr>
            <a:picLocks noChangeAspect="1"/>
          </p:cNvPicPr>
          <p:nvPr/>
        </p:nvPicPr>
        <p:blipFill>
          <a:blip r:embed="rId3"/>
          <a:stretch>
            <a:fillRect/>
          </a:stretch>
        </p:blipFill>
        <p:spPr>
          <a:xfrm>
            <a:off x="3786464" y="1593866"/>
            <a:ext cx="5605728" cy="3281119"/>
          </a:xfrm>
          <a:prstGeom prst="rect">
            <a:avLst/>
          </a:prstGeom>
        </p:spPr>
      </p:pic>
      <p:sp>
        <p:nvSpPr>
          <p:cNvPr id="6" name="Oval 5">
            <a:extLst>
              <a:ext uri="{FF2B5EF4-FFF2-40B4-BE49-F238E27FC236}">
                <a16:creationId xmlns:a16="http://schemas.microsoft.com/office/drawing/2014/main" id="{C4CD9C53-877F-5D14-9294-16778C77D644}"/>
              </a:ext>
            </a:extLst>
          </p:cNvPr>
          <p:cNvSpPr/>
          <p:nvPr/>
        </p:nvSpPr>
        <p:spPr>
          <a:xfrm>
            <a:off x="5363028" y="2556328"/>
            <a:ext cx="391886" cy="399143"/>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Tree>
    <p:extLst>
      <p:ext uri="{BB962C8B-B14F-4D97-AF65-F5344CB8AC3E}">
        <p14:creationId xmlns:p14="http://schemas.microsoft.com/office/powerpoint/2010/main" val="194322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E4E8E-F27F-F8EA-6AB6-09ACA7B7622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2C9B64-0129-0EA0-4DF7-7EDD5474C155}"/>
              </a:ext>
            </a:extLst>
          </p:cNvPr>
          <p:cNvSpPr>
            <a:spLocks noGrp="1"/>
          </p:cNvSpPr>
          <p:nvPr>
            <p:ph type="sldNum" sz="quarter" idx="19"/>
          </p:nvPr>
        </p:nvSpPr>
        <p:spPr/>
        <p:txBody>
          <a:bodyPr/>
          <a:lstStyle/>
          <a:p>
            <a:fld id="{B6238B5B-F19C-E947-A0BC-87BD7983F871}" type="slidenum">
              <a:rPr lang="en-US" smtClean="0"/>
              <a:pPr/>
              <a:t>29</a:t>
            </a:fld>
            <a:endParaRPr lang="en-US" dirty="0"/>
          </a:p>
        </p:txBody>
      </p:sp>
      <p:sp>
        <p:nvSpPr>
          <p:cNvPr id="2" name="Title 4">
            <a:extLst>
              <a:ext uri="{FF2B5EF4-FFF2-40B4-BE49-F238E27FC236}">
                <a16:creationId xmlns:a16="http://schemas.microsoft.com/office/drawing/2014/main" id="{3E37307D-211E-379F-ED35-8B7914FA1061}"/>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5A69CB34-D163-9810-D740-1006040105A1}"/>
              </a:ext>
            </a:extLst>
          </p:cNvPr>
          <p:cNvSpPr txBox="1">
            <a:spLocks/>
          </p:cNvSpPr>
          <p:nvPr/>
        </p:nvSpPr>
        <p:spPr>
          <a:xfrm>
            <a:off x="640077" y="1000549"/>
            <a:ext cx="8157755" cy="102592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Predict: Always Taken</a:t>
            </a:r>
          </a:p>
          <a:p>
            <a:pPr marL="733806" lvl="1" indent="-285750"/>
            <a:r>
              <a:rPr lang="en-US" sz="2000" dirty="0"/>
              <a:t>How to obtain </a:t>
            </a:r>
            <a:r>
              <a:rPr lang="en-US" sz="2000" dirty="0" err="1"/>
              <a:t>nextPC</a:t>
            </a:r>
            <a:r>
              <a:rPr lang="en-US" sz="2000" dirty="0"/>
              <a:t>?</a:t>
            </a:r>
          </a:p>
          <a:p>
            <a:pPr marL="733806" lvl="1" indent="-285750"/>
            <a:r>
              <a:rPr lang="en-US" sz="2000" dirty="0"/>
              <a:t>We can predict</a:t>
            </a:r>
          </a:p>
        </p:txBody>
      </p:sp>
      <p:pic>
        <p:nvPicPr>
          <p:cNvPr id="3" name="Picture 2" descr="A diagram of a machine&#10;&#10;Description automatically generated">
            <a:extLst>
              <a:ext uri="{FF2B5EF4-FFF2-40B4-BE49-F238E27FC236}">
                <a16:creationId xmlns:a16="http://schemas.microsoft.com/office/drawing/2014/main" id="{BAF472FC-ED41-7455-6C62-AA8F69389D9A}"/>
              </a:ext>
            </a:extLst>
          </p:cNvPr>
          <p:cNvPicPr>
            <a:picLocks noChangeAspect="1"/>
          </p:cNvPicPr>
          <p:nvPr/>
        </p:nvPicPr>
        <p:blipFill rotWithShape="1">
          <a:blip r:embed="rId3"/>
          <a:srcRect r="18311" b="41507"/>
          <a:stretch/>
        </p:blipFill>
        <p:spPr>
          <a:xfrm>
            <a:off x="4336142" y="2358712"/>
            <a:ext cx="4579258" cy="1919231"/>
          </a:xfrm>
          <a:prstGeom prst="rect">
            <a:avLst/>
          </a:prstGeom>
        </p:spPr>
      </p:pic>
      <p:sp>
        <p:nvSpPr>
          <p:cNvPr id="6" name="Oval 5">
            <a:extLst>
              <a:ext uri="{FF2B5EF4-FFF2-40B4-BE49-F238E27FC236}">
                <a16:creationId xmlns:a16="http://schemas.microsoft.com/office/drawing/2014/main" id="{ADC0A716-7167-1F3D-7AAE-50C332D264B3}"/>
              </a:ext>
            </a:extLst>
          </p:cNvPr>
          <p:cNvSpPr/>
          <p:nvPr/>
        </p:nvSpPr>
        <p:spPr>
          <a:xfrm>
            <a:off x="5885542" y="3318327"/>
            <a:ext cx="391886" cy="399143"/>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Tree>
    <p:extLst>
      <p:ext uri="{BB962C8B-B14F-4D97-AF65-F5344CB8AC3E}">
        <p14:creationId xmlns:p14="http://schemas.microsoft.com/office/powerpoint/2010/main" val="152362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Agenda</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986245" y="1470208"/>
            <a:ext cx="8157755" cy="841256"/>
          </a:xfrm>
        </p:spPr>
        <p:txBody>
          <a:bodyPr/>
          <a:lstStyle/>
          <a:p>
            <a:pPr marL="285750" indent="-285750">
              <a:buFont typeface="Arial" panose="020B0604020202020204" pitchFamily="34" charset="0"/>
              <a:buChar char="•"/>
            </a:pPr>
            <a:r>
              <a:rPr lang="en-US" sz="2400" dirty="0"/>
              <a:t>Control Hazards</a:t>
            </a:r>
          </a:p>
          <a:p>
            <a:pPr marL="285750" indent="-285750">
              <a:buFont typeface="Arial" panose="020B0604020202020204" pitchFamily="34" charset="0"/>
              <a:buChar char="•"/>
            </a:pPr>
            <a:r>
              <a:rPr lang="en-US" sz="2400" dirty="0"/>
              <a:t>Midterm Review</a:t>
            </a:r>
          </a:p>
        </p:txBody>
      </p:sp>
    </p:spTree>
    <p:extLst>
      <p:ext uri="{BB962C8B-B14F-4D97-AF65-F5344CB8AC3E}">
        <p14:creationId xmlns:p14="http://schemas.microsoft.com/office/powerpoint/2010/main" val="3856045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19012-9764-B548-B1B9-B5C7285797A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7F22F77-6DA9-911E-16DE-14A02AC5210D}"/>
              </a:ext>
            </a:extLst>
          </p:cNvPr>
          <p:cNvSpPr>
            <a:spLocks noGrp="1"/>
          </p:cNvSpPr>
          <p:nvPr>
            <p:ph type="sldNum" sz="quarter" idx="19"/>
          </p:nvPr>
        </p:nvSpPr>
        <p:spPr/>
        <p:txBody>
          <a:bodyPr/>
          <a:lstStyle/>
          <a:p>
            <a:fld id="{B6238B5B-F19C-E947-A0BC-87BD7983F871}" type="slidenum">
              <a:rPr lang="en-US" smtClean="0"/>
              <a:pPr/>
              <a:t>30</a:t>
            </a:fld>
            <a:endParaRPr lang="en-US" dirty="0"/>
          </a:p>
        </p:txBody>
      </p:sp>
      <p:sp>
        <p:nvSpPr>
          <p:cNvPr id="2" name="Title 4">
            <a:extLst>
              <a:ext uri="{FF2B5EF4-FFF2-40B4-BE49-F238E27FC236}">
                <a16:creationId xmlns:a16="http://schemas.microsoft.com/office/drawing/2014/main" id="{7C71AADD-A077-EE42-AF46-67E80D2712A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 Speculation</a:t>
            </a:r>
          </a:p>
        </p:txBody>
      </p:sp>
      <p:sp>
        <p:nvSpPr>
          <p:cNvPr id="5" name="Text Placeholder 1">
            <a:extLst>
              <a:ext uri="{FF2B5EF4-FFF2-40B4-BE49-F238E27FC236}">
                <a16:creationId xmlns:a16="http://schemas.microsoft.com/office/drawing/2014/main" id="{6410B590-D44F-25C0-18E0-0E74AB1D7DCE}"/>
              </a:ext>
            </a:extLst>
          </p:cNvPr>
          <p:cNvSpPr txBox="1">
            <a:spLocks/>
          </p:cNvSpPr>
          <p:nvPr/>
        </p:nvSpPr>
        <p:spPr>
          <a:xfrm>
            <a:off x="640077" y="1000549"/>
            <a:ext cx="8157755" cy="102592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Predict: Always Taken</a:t>
            </a:r>
          </a:p>
          <a:p>
            <a:pPr marL="733806" lvl="1" indent="-285750"/>
            <a:r>
              <a:rPr lang="en-US" sz="2000" dirty="0"/>
              <a:t>How to obtain </a:t>
            </a:r>
            <a:r>
              <a:rPr lang="en-US" sz="2000" dirty="0" err="1"/>
              <a:t>nextPC</a:t>
            </a:r>
            <a:r>
              <a:rPr lang="en-US" sz="2000" dirty="0"/>
              <a:t>?</a:t>
            </a:r>
          </a:p>
          <a:p>
            <a:pPr marL="733806" lvl="1" indent="-285750"/>
            <a:r>
              <a:rPr lang="en-US" sz="2000" dirty="0"/>
              <a:t>We can predict</a:t>
            </a:r>
          </a:p>
        </p:txBody>
      </p:sp>
      <p:pic>
        <p:nvPicPr>
          <p:cNvPr id="3" name="Picture 2" descr="A diagram of a machine&#10;&#10;Description automatically generated">
            <a:extLst>
              <a:ext uri="{FF2B5EF4-FFF2-40B4-BE49-F238E27FC236}">
                <a16:creationId xmlns:a16="http://schemas.microsoft.com/office/drawing/2014/main" id="{AC78EB6A-2525-8F1E-3F9A-D592CB7DCB87}"/>
              </a:ext>
            </a:extLst>
          </p:cNvPr>
          <p:cNvPicPr>
            <a:picLocks noChangeAspect="1"/>
          </p:cNvPicPr>
          <p:nvPr/>
        </p:nvPicPr>
        <p:blipFill rotWithShape="1">
          <a:blip r:embed="rId3"/>
          <a:srcRect r="18311" b="41507"/>
          <a:stretch/>
        </p:blipFill>
        <p:spPr>
          <a:xfrm>
            <a:off x="4336142" y="2358712"/>
            <a:ext cx="4579258" cy="1919231"/>
          </a:xfrm>
          <a:prstGeom prst="rect">
            <a:avLst/>
          </a:prstGeom>
        </p:spPr>
      </p:pic>
      <p:sp>
        <p:nvSpPr>
          <p:cNvPr id="6" name="Oval 5">
            <a:extLst>
              <a:ext uri="{FF2B5EF4-FFF2-40B4-BE49-F238E27FC236}">
                <a16:creationId xmlns:a16="http://schemas.microsoft.com/office/drawing/2014/main" id="{467AE053-CB9E-C013-356D-6E8C65AE09DA}"/>
              </a:ext>
            </a:extLst>
          </p:cNvPr>
          <p:cNvSpPr/>
          <p:nvPr/>
        </p:nvSpPr>
        <p:spPr>
          <a:xfrm>
            <a:off x="5885542" y="3318327"/>
            <a:ext cx="391886" cy="399143"/>
          </a:xfrm>
          <a:prstGeom prst="ellipse">
            <a:avLst/>
          </a:prstGeom>
          <a:noFill/>
          <a:ln w="127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Tree>
    <p:extLst>
      <p:ext uri="{BB962C8B-B14F-4D97-AF65-F5344CB8AC3E}">
        <p14:creationId xmlns:p14="http://schemas.microsoft.com/office/powerpoint/2010/main" val="354101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40AD8-654C-0572-97FC-755A5F79454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04BC1B-5FA0-5BF3-1D06-EE52B20EA88B}"/>
              </a:ext>
            </a:extLst>
          </p:cNvPr>
          <p:cNvSpPr>
            <a:spLocks noGrp="1"/>
          </p:cNvSpPr>
          <p:nvPr>
            <p:ph type="sldNum" sz="quarter" idx="19"/>
          </p:nvPr>
        </p:nvSpPr>
        <p:spPr/>
        <p:txBody>
          <a:bodyPr/>
          <a:lstStyle/>
          <a:p>
            <a:fld id="{B6238B5B-F19C-E947-A0BC-87BD7983F871}" type="slidenum">
              <a:rPr lang="en-US" smtClean="0"/>
              <a:pPr/>
              <a:t>31</a:t>
            </a:fld>
            <a:endParaRPr lang="en-US" dirty="0"/>
          </a:p>
        </p:txBody>
      </p:sp>
      <p:sp>
        <p:nvSpPr>
          <p:cNvPr id="2" name="Title 4">
            <a:extLst>
              <a:ext uri="{FF2B5EF4-FFF2-40B4-BE49-F238E27FC236}">
                <a16:creationId xmlns:a16="http://schemas.microsoft.com/office/drawing/2014/main" id="{A8EFD0EF-B69D-B2F3-36CF-63EAA12B1F5E}"/>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Midterm Review</a:t>
            </a:r>
          </a:p>
        </p:txBody>
      </p:sp>
      <p:sp>
        <p:nvSpPr>
          <p:cNvPr id="5" name="Text Placeholder 1">
            <a:extLst>
              <a:ext uri="{FF2B5EF4-FFF2-40B4-BE49-F238E27FC236}">
                <a16:creationId xmlns:a16="http://schemas.microsoft.com/office/drawing/2014/main" id="{DBA84E1C-A214-03F8-81D3-1A9505C57853}"/>
              </a:ext>
            </a:extLst>
          </p:cNvPr>
          <p:cNvSpPr txBox="1">
            <a:spLocks/>
          </p:cNvSpPr>
          <p:nvPr/>
        </p:nvSpPr>
        <p:spPr>
          <a:xfrm>
            <a:off x="640077" y="906207"/>
            <a:ext cx="8046723" cy="3231654"/>
          </a:xfrm>
          <a:prstGeom prst="rect">
            <a:avLst/>
          </a:prstGeom>
        </p:spPr>
        <p:txBody>
          <a:bodyPr vert="horz" wrap="square"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1000" dirty="0"/>
              <a:t>performance/cost tradeoffs between single-cycle, multi-cycle, pipeline architecture.</a:t>
            </a:r>
          </a:p>
          <a:p>
            <a:pPr marL="285750" indent="-285750">
              <a:buFont typeface="Arial" panose="020B0604020202020204" pitchFamily="34" charset="0"/>
              <a:buChar char="•"/>
            </a:pPr>
            <a:r>
              <a:rPr lang="en-US" sz="1000" dirty="0"/>
              <a:t>memory alignment, motivation, hardware and software workarounds</a:t>
            </a:r>
          </a:p>
          <a:p>
            <a:pPr marL="285750" indent="-285750">
              <a:buFont typeface="Arial" panose="020B0604020202020204" pitchFamily="34" charset="0"/>
              <a:buChar char="•"/>
            </a:pPr>
            <a:r>
              <a:rPr lang="en-US" sz="1000" dirty="0"/>
              <a:t>RISC-V vs CISC vs VLIW</a:t>
            </a:r>
          </a:p>
          <a:p>
            <a:pPr marL="285750" indent="-285750">
              <a:buFont typeface="Arial" panose="020B0604020202020204" pitchFamily="34" charset="0"/>
              <a:buChar char="•"/>
            </a:pPr>
            <a:r>
              <a:rPr lang="en-US" sz="1000" dirty="0"/>
              <a:t>CPU time, CPI, cycle time, clock rate, clock frequency</a:t>
            </a:r>
          </a:p>
          <a:p>
            <a:pPr marL="285750" indent="-285750">
              <a:buFont typeface="Arial" panose="020B0604020202020204" pitchFamily="34" charset="0"/>
              <a:buChar char="•"/>
            </a:pPr>
            <a:r>
              <a:rPr lang="en-US" sz="1000" dirty="0"/>
              <a:t>the memory wall problem</a:t>
            </a:r>
          </a:p>
          <a:p>
            <a:pPr marL="285750" indent="-285750">
              <a:buFont typeface="Arial" panose="020B0604020202020204" pitchFamily="34" charset="0"/>
              <a:buChar char="•"/>
            </a:pPr>
            <a:r>
              <a:rPr lang="en-US" sz="1000" dirty="0"/>
              <a:t>what the memory address is, what the address bus is, what the data bus is, what the control bus is?</a:t>
            </a:r>
          </a:p>
          <a:p>
            <a:pPr marL="285750" indent="-285750">
              <a:buFont typeface="Arial" panose="020B0604020202020204" pitchFamily="34" charset="0"/>
              <a:buChar char="•"/>
            </a:pPr>
            <a:r>
              <a:rPr lang="en-US" sz="1000" dirty="0"/>
              <a:t>what is included and not included in the ISA, and why?</a:t>
            </a:r>
          </a:p>
          <a:p>
            <a:pPr marL="285750" indent="-285750">
              <a:buFont typeface="Arial" panose="020B0604020202020204" pitchFamily="34" charset="0"/>
              <a:buChar char="•"/>
            </a:pPr>
            <a:r>
              <a:rPr lang="en-US" sz="1000" dirty="0"/>
              <a:t>Addressing modes;  should be able to compare two (pros/cons) given the description of how they work</a:t>
            </a:r>
          </a:p>
          <a:p>
            <a:pPr marL="285750" indent="-285750">
              <a:buFont typeface="Arial" panose="020B0604020202020204" pitchFamily="34" charset="0"/>
              <a:buChar char="•"/>
            </a:pPr>
            <a:r>
              <a:rPr lang="en-US" sz="1000" dirty="0"/>
              <a:t>How RISC-V immediate is encoded, </a:t>
            </a:r>
            <a:r>
              <a:rPr lang="en-US" sz="1000" dirty="0" err="1"/>
              <a:t>e.g</a:t>
            </a:r>
            <a:r>
              <a:rPr lang="en-US" sz="1000" dirty="0"/>
              <a:t> JAL format is [</a:t>
            </a:r>
            <a:r>
              <a:rPr lang="en-US" sz="1000" dirty="0" err="1"/>
              <a:t>imm</a:t>
            </a:r>
            <a:r>
              <a:rPr lang="en-US" sz="1000" dirty="0"/>
              <a:t>[20], </a:t>
            </a:r>
            <a:r>
              <a:rPr lang="en-US" sz="1000" dirty="0" err="1"/>
              <a:t>imm</a:t>
            </a:r>
            <a:r>
              <a:rPr lang="en-US" sz="1000" dirty="0"/>
              <a:t>[10:1], </a:t>
            </a:r>
            <a:r>
              <a:rPr lang="en-US" sz="1000" dirty="0" err="1"/>
              <a:t>imm</a:t>
            </a:r>
            <a:r>
              <a:rPr lang="en-US" sz="1000" dirty="0"/>
              <a:t>[11], </a:t>
            </a:r>
            <a:r>
              <a:rPr lang="en-US" sz="1000" dirty="0" err="1"/>
              <a:t>imm</a:t>
            </a:r>
            <a:r>
              <a:rPr lang="en-US" sz="1000" dirty="0"/>
              <a:t>[19:12], </a:t>
            </a:r>
            <a:r>
              <a:rPr lang="en-US" sz="1000" dirty="0" err="1"/>
              <a:t>rd</a:t>
            </a:r>
            <a:r>
              <a:rPr lang="en-US" sz="1000" dirty="0"/>
              <a:t>, opcode]</a:t>
            </a:r>
          </a:p>
          <a:p>
            <a:pPr marL="285750" indent="-285750">
              <a:buFont typeface="Arial" panose="020B0604020202020204" pitchFamily="34" charset="0"/>
              <a:buChar char="•"/>
            </a:pPr>
            <a:r>
              <a:rPr lang="en-US" sz="1000" dirty="0"/>
              <a:t>How to encode a RISCV instruction into binary</a:t>
            </a:r>
          </a:p>
          <a:p>
            <a:pPr marL="285750" indent="-285750">
              <a:buFont typeface="Arial" panose="020B0604020202020204" pitchFamily="34" charset="0"/>
              <a:buChar char="•"/>
            </a:pPr>
            <a:r>
              <a:rPr lang="en-US" sz="1000" dirty="0"/>
              <a:t>Given a RISCV assembly code to read and determine the final result</a:t>
            </a:r>
          </a:p>
          <a:p>
            <a:pPr marL="285750" indent="-285750">
              <a:buFont typeface="Arial" panose="020B0604020202020204" pitchFamily="34" charset="0"/>
              <a:buChar char="•"/>
            </a:pPr>
            <a:r>
              <a:rPr lang="en-US" sz="1000" dirty="0"/>
              <a:t>Understand the number of pipeline stalls due to RAW dependencies when we have pipeline latches versus pipeline registers</a:t>
            </a:r>
          </a:p>
          <a:p>
            <a:pPr marL="285750" indent="-285750">
              <a:buFont typeface="Arial" panose="020B0604020202020204" pitchFamily="34" charset="0"/>
              <a:buChar char="•"/>
            </a:pPr>
            <a:r>
              <a:rPr lang="en-US" sz="1000" dirty="0"/>
              <a:t>understanding data forwarding, how to detect it, also which RAW case data forwarding doesn't handle</a:t>
            </a:r>
          </a:p>
        </p:txBody>
      </p:sp>
    </p:spTree>
    <p:extLst>
      <p:ext uri="{BB962C8B-B14F-4D97-AF65-F5344CB8AC3E}">
        <p14:creationId xmlns:p14="http://schemas.microsoft.com/office/powerpoint/2010/main" val="284931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727CC1-6055-134F-AE25-C68C4A9ED0E9}"/>
              </a:ext>
            </a:extLst>
          </p:cNvPr>
          <p:cNvSpPr>
            <a:spLocks noGrp="1"/>
          </p:cNvSpPr>
          <p:nvPr>
            <p:ph type="sldNum" sz="quarter" idx="19"/>
          </p:nvPr>
        </p:nvSpPr>
        <p:spPr/>
        <p:txBody>
          <a:bodyPr/>
          <a:lstStyle/>
          <a:p>
            <a:fld id="{B6238B5B-F19C-E947-A0BC-87BD7983F871}" type="slidenum">
              <a:rPr lang="en-US" smtClean="0"/>
              <a:pPr/>
              <a:t>32</a:t>
            </a:fld>
            <a:endParaRPr lang="en-US" dirty="0"/>
          </a:p>
        </p:txBody>
      </p:sp>
    </p:spTree>
    <p:extLst>
      <p:ext uri="{BB962C8B-B14F-4D97-AF65-F5344CB8AC3E}">
        <p14:creationId xmlns:p14="http://schemas.microsoft.com/office/powerpoint/2010/main" val="3291662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33</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Acknowledgement</a:t>
            </a:r>
          </a:p>
        </p:txBody>
      </p:sp>
      <p:sp>
        <p:nvSpPr>
          <p:cNvPr id="3" name="Text Placeholder 1">
            <a:extLst>
              <a:ext uri="{FF2B5EF4-FFF2-40B4-BE49-F238E27FC236}">
                <a16:creationId xmlns:a16="http://schemas.microsoft.com/office/drawing/2014/main" id="{86496430-63E0-0020-9BC5-0D2DD1D66ECF}"/>
              </a:ext>
            </a:extLst>
          </p:cNvPr>
          <p:cNvSpPr>
            <a:spLocks noGrp="1"/>
          </p:cNvSpPr>
          <p:nvPr>
            <p:ph type="body" sz="quarter" idx="13"/>
          </p:nvPr>
        </p:nvSpPr>
        <p:spPr>
          <a:xfrm>
            <a:off x="640077" y="1073742"/>
            <a:ext cx="8157755" cy="1395254"/>
          </a:xfrm>
        </p:spPr>
        <p:txBody>
          <a:bodyPr/>
          <a:lstStyle/>
          <a:p>
            <a:pPr marL="285750" indent="-285750">
              <a:buFont typeface="Arial" panose="020B0604020202020204" pitchFamily="34" charset="0"/>
              <a:buChar char="•"/>
            </a:pPr>
            <a:r>
              <a:rPr lang="en-US" sz="2400" dirty="0"/>
              <a:t>This course is partly inspired and use materials from the following courses created by my colleagues:</a:t>
            </a:r>
          </a:p>
          <a:p>
            <a:pPr marL="733806" lvl="1" indent="-285750"/>
            <a:r>
              <a:rPr lang="en-US" sz="2000" dirty="0"/>
              <a:t>ECE-M1126C: Nader </a:t>
            </a:r>
            <a:r>
              <a:rPr lang="en-US" sz="2000" dirty="0" err="1"/>
              <a:t>Sehatbakhsh</a:t>
            </a:r>
            <a:r>
              <a:rPr lang="en-US" sz="2000" dirty="0"/>
              <a:t> @ UCLA</a:t>
            </a:r>
          </a:p>
          <a:p>
            <a:pPr marL="733806" lvl="1" indent="-285750"/>
            <a:r>
              <a:rPr lang="en-US" sz="2000" dirty="0"/>
              <a:t>CS3220: </a:t>
            </a:r>
            <a:r>
              <a:rPr lang="en-US" sz="2000" dirty="0" err="1"/>
              <a:t>Hyesoon</a:t>
            </a:r>
            <a:r>
              <a:rPr lang="en-US" sz="2000" dirty="0"/>
              <a:t> Kim @ </a:t>
            </a:r>
            <a:r>
              <a:rPr lang="en-US" sz="2000" dirty="0" err="1"/>
              <a:t>gatech</a:t>
            </a:r>
            <a:endParaRPr lang="en-US" sz="2000" dirty="0"/>
          </a:p>
        </p:txBody>
      </p:sp>
    </p:spTree>
    <p:extLst>
      <p:ext uri="{BB962C8B-B14F-4D97-AF65-F5344CB8AC3E}">
        <p14:creationId xmlns:p14="http://schemas.microsoft.com/office/powerpoint/2010/main" val="454412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4</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Recap of Data Forwarding</a:t>
            </a:r>
          </a:p>
        </p:txBody>
      </p:sp>
      <p:sp>
        <p:nvSpPr>
          <p:cNvPr id="5" name="Text Placeholder 1">
            <a:extLst>
              <a:ext uri="{FF2B5EF4-FFF2-40B4-BE49-F238E27FC236}">
                <a16:creationId xmlns:a16="http://schemas.microsoft.com/office/drawing/2014/main" id="{1D38F43F-6D42-F0DE-25B6-30B041A8DDAD}"/>
              </a:ext>
            </a:extLst>
          </p:cNvPr>
          <p:cNvSpPr txBox="1">
            <a:spLocks/>
          </p:cNvSpPr>
          <p:nvPr/>
        </p:nvSpPr>
        <p:spPr>
          <a:xfrm>
            <a:off x="640077" y="1000549"/>
            <a:ext cx="8157755" cy="132651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Data forwarding: ALU to ALU</a:t>
            </a:r>
          </a:p>
          <a:p>
            <a:pPr marL="733806" lvl="1" indent="-285750"/>
            <a:r>
              <a:rPr lang="en-US" sz="2000" dirty="0"/>
              <a:t>Forwarding from EX/MEM pipeline latch</a:t>
            </a:r>
          </a:p>
          <a:p>
            <a:pPr marL="733806" lvl="1" indent="-285750"/>
            <a:r>
              <a:rPr lang="en-US" sz="2000" dirty="0"/>
              <a:t>Forwarding from MEM/WB pipeline latch</a:t>
            </a:r>
          </a:p>
          <a:p>
            <a:pPr marL="733806" lvl="1" indent="-285750"/>
            <a:endParaRPr lang="en-US" sz="1800" dirty="0">
              <a:solidFill>
                <a:srgbClr val="FF0000"/>
              </a:solidFill>
            </a:endParaRPr>
          </a:p>
        </p:txBody>
      </p:sp>
      <p:pic>
        <p:nvPicPr>
          <p:cNvPr id="7" name="Picture 6" descr="A diagram of a clock cycle&#10;&#10;Description automatically generated">
            <a:extLst>
              <a:ext uri="{FF2B5EF4-FFF2-40B4-BE49-F238E27FC236}">
                <a16:creationId xmlns:a16="http://schemas.microsoft.com/office/drawing/2014/main" id="{DEF10DA9-E950-F8CE-557C-A4ECB4225920}"/>
              </a:ext>
            </a:extLst>
          </p:cNvPr>
          <p:cNvPicPr>
            <a:picLocks noChangeAspect="1"/>
          </p:cNvPicPr>
          <p:nvPr/>
        </p:nvPicPr>
        <p:blipFill>
          <a:blip r:embed="rId3"/>
          <a:stretch>
            <a:fillRect/>
          </a:stretch>
        </p:blipFill>
        <p:spPr>
          <a:xfrm>
            <a:off x="1713816" y="2019301"/>
            <a:ext cx="6010275" cy="2553202"/>
          </a:xfrm>
          <a:prstGeom prst="rect">
            <a:avLst/>
          </a:prstGeom>
        </p:spPr>
      </p:pic>
    </p:spTree>
    <p:extLst>
      <p:ext uri="{BB962C8B-B14F-4D97-AF65-F5344CB8AC3E}">
        <p14:creationId xmlns:p14="http://schemas.microsoft.com/office/powerpoint/2010/main" val="242155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9"/>
          </p:nvPr>
        </p:nvSpPr>
        <p:spPr/>
        <p:txBody>
          <a:bodyPr/>
          <a:lstStyle/>
          <a:p>
            <a:fld id="{B6238B5B-F19C-E947-A0BC-87BD7983F871}" type="slidenum">
              <a:rPr lang="en-US" smtClean="0"/>
              <a:pPr/>
              <a:t>5</a:t>
            </a:fld>
            <a:endParaRPr lang="en-US" dirty="0"/>
          </a:p>
        </p:txBody>
      </p:sp>
      <p:sp>
        <p:nvSpPr>
          <p:cNvPr id="2" name="Title 4">
            <a:extLst>
              <a:ext uri="{FF2B5EF4-FFF2-40B4-BE49-F238E27FC236}">
                <a16:creationId xmlns:a16="http://schemas.microsoft.com/office/drawing/2014/main" id="{C85D1E8B-98CE-BBD4-84DB-9065B05A7F14}"/>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Recap of Data Forwarding</a:t>
            </a:r>
          </a:p>
        </p:txBody>
      </p:sp>
      <p:sp>
        <p:nvSpPr>
          <p:cNvPr id="5" name="Text Placeholder 1">
            <a:extLst>
              <a:ext uri="{FF2B5EF4-FFF2-40B4-BE49-F238E27FC236}">
                <a16:creationId xmlns:a16="http://schemas.microsoft.com/office/drawing/2014/main" id="{1D38F43F-6D42-F0DE-25B6-30B041A8DDAD}"/>
              </a:ext>
            </a:extLst>
          </p:cNvPr>
          <p:cNvSpPr txBox="1">
            <a:spLocks/>
          </p:cNvSpPr>
          <p:nvPr/>
        </p:nvSpPr>
        <p:spPr>
          <a:xfrm>
            <a:off x="640077" y="1000549"/>
            <a:ext cx="8157755" cy="1025922"/>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Data forwarding: Memory-ALU</a:t>
            </a:r>
          </a:p>
          <a:p>
            <a:pPr marL="733806" lvl="1" indent="-285750"/>
            <a:r>
              <a:rPr lang="en-US" sz="2000" dirty="0">
                <a:solidFill>
                  <a:schemeClr val="tx1"/>
                </a:solidFill>
              </a:rPr>
              <a:t>Add one bubble/NOP</a:t>
            </a:r>
            <a:endParaRPr lang="en-US" sz="1800" dirty="0">
              <a:solidFill>
                <a:schemeClr val="tx1"/>
              </a:solidFill>
            </a:endParaRPr>
          </a:p>
          <a:p>
            <a:pPr marL="733806" lvl="1" indent="-285750"/>
            <a:r>
              <a:rPr lang="en-US" sz="2000" dirty="0">
                <a:solidFill>
                  <a:schemeClr val="tx1"/>
                </a:solidFill>
              </a:rPr>
              <a:t>Then forwarding from MEM/WB pipeline latch</a:t>
            </a:r>
          </a:p>
        </p:txBody>
      </p:sp>
      <p:pic>
        <p:nvPicPr>
          <p:cNvPr id="6" name="Picture 5" descr="A diagram of a machine&#10;&#10;Description automatically generated">
            <a:extLst>
              <a:ext uri="{FF2B5EF4-FFF2-40B4-BE49-F238E27FC236}">
                <a16:creationId xmlns:a16="http://schemas.microsoft.com/office/drawing/2014/main" id="{6F9A8434-05A7-7D49-23EE-E8450E151651}"/>
              </a:ext>
            </a:extLst>
          </p:cNvPr>
          <p:cNvPicPr>
            <a:picLocks noChangeAspect="1"/>
          </p:cNvPicPr>
          <p:nvPr/>
        </p:nvPicPr>
        <p:blipFill>
          <a:blip r:embed="rId3"/>
          <a:stretch>
            <a:fillRect/>
          </a:stretch>
        </p:blipFill>
        <p:spPr>
          <a:xfrm>
            <a:off x="1449976" y="2310094"/>
            <a:ext cx="5341349" cy="2390351"/>
          </a:xfrm>
          <a:prstGeom prst="rect">
            <a:avLst/>
          </a:prstGeom>
        </p:spPr>
      </p:pic>
    </p:spTree>
    <p:extLst>
      <p:ext uri="{BB962C8B-B14F-4D97-AF65-F5344CB8AC3E}">
        <p14:creationId xmlns:p14="http://schemas.microsoft.com/office/powerpoint/2010/main" val="267146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AF5EE-9445-EB96-C28D-8B617ACB2C4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82E765-C1C8-8C36-C85F-8EB37815963B}"/>
              </a:ext>
            </a:extLst>
          </p:cNvPr>
          <p:cNvSpPr>
            <a:spLocks noGrp="1"/>
          </p:cNvSpPr>
          <p:nvPr>
            <p:ph type="sldNum" sz="quarter" idx="19"/>
          </p:nvPr>
        </p:nvSpPr>
        <p:spPr/>
        <p:txBody>
          <a:bodyPr/>
          <a:lstStyle/>
          <a:p>
            <a:fld id="{B6238B5B-F19C-E947-A0BC-87BD7983F871}" type="slidenum">
              <a:rPr lang="en-US" smtClean="0"/>
              <a:pPr/>
              <a:t>6</a:t>
            </a:fld>
            <a:endParaRPr lang="en-US" dirty="0"/>
          </a:p>
        </p:txBody>
      </p:sp>
      <p:sp>
        <p:nvSpPr>
          <p:cNvPr id="2" name="Title 4">
            <a:extLst>
              <a:ext uri="{FF2B5EF4-FFF2-40B4-BE49-F238E27FC236}">
                <a16:creationId xmlns:a16="http://schemas.microsoft.com/office/drawing/2014/main" id="{DB784D12-CF2F-7BBC-5B6B-18337C88067D}"/>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a:t>
            </a:r>
          </a:p>
        </p:txBody>
      </p:sp>
      <p:sp>
        <p:nvSpPr>
          <p:cNvPr id="5" name="Text Placeholder 1">
            <a:extLst>
              <a:ext uri="{FF2B5EF4-FFF2-40B4-BE49-F238E27FC236}">
                <a16:creationId xmlns:a16="http://schemas.microsoft.com/office/drawing/2014/main" id="{44533689-827A-4E77-31E1-9D65C2F73448}"/>
              </a:ext>
            </a:extLst>
          </p:cNvPr>
          <p:cNvSpPr txBox="1">
            <a:spLocks/>
          </p:cNvSpPr>
          <p:nvPr/>
        </p:nvSpPr>
        <p:spPr>
          <a:xfrm>
            <a:off x="640077" y="1000549"/>
            <a:ext cx="8157755" cy="697627"/>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panose="020B0604020202020204" pitchFamily="34" charset="0"/>
              <a:buChar char="•"/>
            </a:pPr>
            <a:r>
              <a:rPr lang="en-US" sz="2400" dirty="0"/>
              <a:t>Understanding branches</a:t>
            </a:r>
          </a:p>
          <a:p>
            <a:pPr marL="733806" lvl="1" indent="-285750"/>
            <a:r>
              <a:rPr lang="en-US" sz="2000" dirty="0">
                <a:solidFill>
                  <a:schemeClr val="tx1"/>
                </a:solidFill>
              </a:rPr>
              <a:t>e.g. for loop</a:t>
            </a:r>
            <a:endParaRPr lang="en-US" sz="1800" dirty="0">
              <a:solidFill>
                <a:schemeClr val="tx1"/>
              </a:solidFill>
            </a:endParaRPr>
          </a:p>
        </p:txBody>
      </p:sp>
      <p:sp>
        <p:nvSpPr>
          <p:cNvPr id="3" name="TextBox 2">
            <a:extLst>
              <a:ext uri="{FF2B5EF4-FFF2-40B4-BE49-F238E27FC236}">
                <a16:creationId xmlns:a16="http://schemas.microsoft.com/office/drawing/2014/main" id="{246116FF-AC3F-1ACB-5EA1-73093AD8CCA1}"/>
              </a:ext>
            </a:extLst>
          </p:cNvPr>
          <p:cNvSpPr txBox="1"/>
          <p:nvPr/>
        </p:nvSpPr>
        <p:spPr>
          <a:xfrm>
            <a:off x="640077" y="2228850"/>
            <a:ext cx="2169798" cy="1292662"/>
          </a:xfrm>
          <a:prstGeom prst="rect">
            <a:avLst/>
          </a:prstGeom>
          <a:solidFill>
            <a:schemeClr val="accent3">
              <a:lumMod val="10000"/>
            </a:schemeClr>
          </a:solidFill>
        </p:spPr>
        <p:txBody>
          <a:bodyPr wrap="square" lIns="0" tIns="0" rIns="0" bIns="0" rtlCol="0">
            <a:spAutoFit/>
          </a:bodyPr>
          <a:lstStyle/>
          <a:p>
            <a:pPr algn="l"/>
            <a:r>
              <a:rPr lang="en-US" sz="1400" b="0" i="0" dirty="0">
                <a:solidFill>
                  <a:srgbClr val="DF3079"/>
                </a:solidFill>
                <a:effectLst/>
                <a:latin typeface="Söhne Mono"/>
              </a:rPr>
              <a:t>int</a:t>
            </a:r>
            <a:r>
              <a:rPr lang="en-US" sz="1400" b="0" i="0" dirty="0">
                <a:solidFill>
                  <a:srgbClr val="FFFFFF"/>
                </a:solidFill>
                <a:effectLst/>
                <a:latin typeface="Söhne Mono"/>
              </a:rPr>
              <a:t> </a:t>
            </a:r>
            <a:r>
              <a:rPr lang="en-US" sz="1400" b="0" i="0" dirty="0">
                <a:solidFill>
                  <a:srgbClr val="F22C3D"/>
                </a:solidFill>
                <a:effectLst/>
                <a:latin typeface="Söhne Mono"/>
              </a:rPr>
              <a:t>main</a:t>
            </a:r>
            <a:r>
              <a:rPr lang="en-US" sz="1400" b="0" i="0" dirty="0">
                <a:solidFill>
                  <a:srgbClr val="FFFFFF"/>
                </a:solidFill>
                <a:effectLst/>
                <a:latin typeface="Söhne Mono"/>
              </a:rPr>
              <a:t>() { </a:t>
            </a:r>
            <a:br>
              <a:rPr lang="en-US" sz="1400" b="0" i="0" dirty="0">
                <a:solidFill>
                  <a:srgbClr val="FFFFFF"/>
                </a:solidFill>
                <a:effectLst/>
                <a:latin typeface="Söhne Mono"/>
              </a:rPr>
            </a:br>
            <a:r>
              <a:rPr lang="en-US" sz="1400" b="0" i="0" dirty="0">
                <a:solidFill>
                  <a:srgbClr val="FFFFFF"/>
                </a:solidFill>
                <a:effectLst/>
                <a:latin typeface="Söhne Mono"/>
              </a:rPr>
              <a:t>    </a:t>
            </a:r>
            <a:r>
              <a:rPr lang="en-US" sz="1400" b="0" i="0" dirty="0">
                <a:solidFill>
                  <a:srgbClr val="2E95D3"/>
                </a:solidFill>
                <a:effectLst/>
                <a:latin typeface="Söhne Mono"/>
              </a:rPr>
              <a:t>for</a:t>
            </a:r>
            <a:r>
              <a:rPr lang="en-US" sz="1400" b="0" i="0" dirty="0">
                <a:solidFill>
                  <a:srgbClr val="FFFFFF"/>
                </a:solidFill>
                <a:effectLst/>
                <a:latin typeface="Söhne Mono"/>
              </a:rPr>
              <a:t> (</a:t>
            </a:r>
            <a:r>
              <a:rPr lang="en-US" sz="1400" b="0" i="0" dirty="0">
                <a:solidFill>
                  <a:srgbClr val="DF3079"/>
                </a:solidFill>
                <a:effectLst/>
                <a:latin typeface="Söhne Mono"/>
              </a:rPr>
              <a:t>int</a:t>
            </a:r>
            <a:r>
              <a:rPr lang="en-US" sz="1400" b="0" i="0" dirty="0">
                <a:solidFill>
                  <a:srgbClr val="FFFFFF"/>
                </a:solidFill>
                <a:effectLst/>
                <a:latin typeface="Söhne Mono"/>
              </a:rPr>
              <a:t> </a:t>
            </a:r>
            <a:r>
              <a:rPr lang="en-US" sz="1400" b="0" i="0" dirty="0" err="1">
                <a:solidFill>
                  <a:srgbClr val="FFFFFF"/>
                </a:solidFill>
                <a:effectLst/>
                <a:latin typeface="Söhne Mono"/>
              </a:rPr>
              <a:t>i</a:t>
            </a:r>
            <a:r>
              <a:rPr lang="en-US" sz="1400" b="0" i="0" dirty="0">
                <a:solidFill>
                  <a:srgbClr val="FFFFFF"/>
                </a:solidFill>
                <a:effectLst/>
                <a:latin typeface="Söhne Mono"/>
              </a:rPr>
              <a:t> = </a:t>
            </a:r>
            <a:r>
              <a:rPr lang="en-US" sz="1400" b="0" i="0" dirty="0">
                <a:solidFill>
                  <a:srgbClr val="DF3079"/>
                </a:solidFill>
                <a:effectLst/>
                <a:latin typeface="Söhne Mono"/>
              </a:rPr>
              <a:t>0</a:t>
            </a:r>
            <a:r>
              <a:rPr lang="en-US" sz="1400" b="0" i="0" dirty="0">
                <a:solidFill>
                  <a:srgbClr val="FFFFFF"/>
                </a:solidFill>
                <a:effectLst/>
                <a:latin typeface="Söhne Mono"/>
              </a:rPr>
              <a:t>; </a:t>
            </a:r>
            <a:r>
              <a:rPr lang="en-US" sz="1400" b="0" i="0" dirty="0" err="1">
                <a:solidFill>
                  <a:srgbClr val="FFFFFF"/>
                </a:solidFill>
                <a:effectLst/>
                <a:latin typeface="Söhne Mono"/>
              </a:rPr>
              <a:t>i</a:t>
            </a:r>
            <a:r>
              <a:rPr lang="en-US" sz="1400" b="0" i="0" dirty="0">
                <a:solidFill>
                  <a:srgbClr val="FFFFFF"/>
                </a:solidFill>
                <a:effectLst/>
                <a:latin typeface="Söhne Mono"/>
              </a:rPr>
              <a:t> &lt; </a:t>
            </a:r>
            <a:r>
              <a:rPr lang="en-US" sz="1400" b="0" i="0" dirty="0">
                <a:solidFill>
                  <a:srgbClr val="DF3079"/>
                </a:solidFill>
                <a:effectLst/>
                <a:latin typeface="Söhne Mono"/>
              </a:rPr>
              <a:t>10</a:t>
            </a:r>
            <a:r>
              <a:rPr lang="en-US" sz="1400" b="0" i="0" dirty="0">
                <a:solidFill>
                  <a:srgbClr val="FFFFFF"/>
                </a:solidFill>
                <a:effectLst/>
                <a:latin typeface="Söhne Mono"/>
              </a:rPr>
              <a:t>; </a:t>
            </a:r>
            <a:r>
              <a:rPr lang="en-US" sz="1400" b="0" i="0" dirty="0" err="1">
                <a:solidFill>
                  <a:srgbClr val="FFFFFF"/>
                </a:solidFill>
                <a:effectLst/>
                <a:latin typeface="Söhne Mono"/>
              </a:rPr>
              <a:t>i</a:t>
            </a:r>
            <a:r>
              <a:rPr lang="en-US" sz="1400" b="0" i="0" dirty="0">
                <a:solidFill>
                  <a:srgbClr val="FFFFFF"/>
                </a:solidFill>
                <a:effectLst/>
                <a:latin typeface="Söhne Mono"/>
              </a:rPr>
              <a:t>++) { </a:t>
            </a:r>
            <a:br>
              <a:rPr lang="en-US" sz="1400" b="0" i="0" dirty="0">
                <a:solidFill>
                  <a:srgbClr val="FFFFFF"/>
                </a:solidFill>
                <a:effectLst/>
                <a:latin typeface="Söhne Mono"/>
              </a:rPr>
            </a:br>
            <a:r>
              <a:rPr lang="en-US" sz="1400" b="0" i="0" dirty="0">
                <a:solidFill>
                  <a:srgbClr val="FFFFFF"/>
                </a:solidFill>
                <a:effectLst/>
                <a:latin typeface="Söhne Mono"/>
              </a:rPr>
              <a:t>        </a:t>
            </a:r>
            <a:r>
              <a:rPr lang="en-US" sz="1400" b="0" i="0" dirty="0">
                <a:effectLst/>
                <a:latin typeface="Söhne Mono"/>
              </a:rPr>
              <a:t>// loop body</a:t>
            </a:r>
            <a:r>
              <a:rPr lang="en-US" sz="1400" b="0" i="0" dirty="0">
                <a:solidFill>
                  <a:srgbClr val="FFFFFF"/>
                </a:solidFill>
                <a:effectLst/>
                <a:latin typeface="Söhne Mono"/>
              </a:rPr>
              <a:t> </a:t>
            </a:r>
            <a:br>
              <a:rPr lang="en-US" sz="1400" b="0" i="0" dirty="0">
                <a:solidFill>
                  <a:srgbClr val="FFFFFF"/>
                </a:solidFill>
                <a:effectLst/>
                <a:latin typeface="Söhne Mono"/>
              </a:rPr>
            </a:br>
            <a:r>
              <a:rPr lang="en-US" sz="1400" b="0" i="0" dirty="0">
                <a:solidFill>
                  <a:srgbClr val="FFFFFF"/>
                </a:solidFill>
                <a:effectLst/>
                <a:latin typeface="Söhne Mono"/>
              </a:rPr>
              <a:t>    } </a:t>
            </a:r>
            <a:br>
              <a:rPr lang="en-US" sz="1400" b="0" i="0" dirty="0">
                <a:solidFill>
                  <a:srgbClr val="FFFFFF"/>
                </a:solidFill>
                <a:effectLst/>
                <a:latin typeface="Söhne Mono"/>
              </a:rPr>
            </a:br>
            <a:r>
              <a:rPr lang="en-US" sz="1400" b="0" i="0" dirty="0">
                <a:solidFill>
                  <a:srgbClr val="FFFFFF"/>
                </a:solidFill>
                <a:effectLst/>
                <a:latin typeface="Söhne Mono"/>
              </a:rPr>
              <a:t>    </a:t>
            </a:r>
            <a:r>
              <a:rPr lang="en-US" sz="1400" b="0" i="0" dirty="0">
                <a:solidFill>
                  <a:srgbClr val="2E95D3"/>
                </a:solidFill>
                <a:effectLst/>
                <a:latin typeface="Söhne Mono"/>
              </a:rPr>
              <a:t>return</a:t>
            </a:r>
            <a:r>
              <a:rPr lang="en-US" sz="1400" b="0" i="0" dirty="0">
                <a:solidFill>
                  <a:srgbClr val="FFFFFF"/>
                </a:solidFill>
                <a:effectLst/>
                <a:latin typeface="Söhne Mono"/>
              </a:rPr>
              <a:t> </a:t>
            </a:r>
            <a:r>
              <a:rPr lang="en-US" sz="1400" b="0" i="0" dirty="0">
                <a:solidFill>
                  <a:srgbClr val="DF3079"/>
                </a:solidFill>
                <a:effectLst/>
                <a:latin typeface="Söhne Mono"/>
              </a:rPr>
              <a:t>0</a:t>
            </a:r>
            <a:r>
              <a:rPr lang="en-US" sz="1400" b="0" i="0" dirty="0">
                <a:solidFill>
                  <a:srgbClr val="FFFFFF"/>
                </a:solidFill>
                <a:effectLst/>
                <a:latin typeface="Söhne Mono"/>
              </a:rPr>
              <a:t>; </a:t>
            </a:r>
            <a:br>
              <a:rPr lang="en-US" sz="1400" b="0" i="0" dirty="0">
                <a:solidFill>
                  <a:srgbClr val="FFFFFF"/>
                </a:solidFill>
                <a:effectLst/>
                <a:latin typeface="Söhne Mono"/>
              </a:rPr>
            </a:br>
            <a:r>
              <a:rPr lang="en-US" sz="1400" b="0" i="0" dirty="0">
                <a:solidFill>
                  <a:srgbClr val="FFFFFF"/>
                </a:solidFill>
                <a:effectLst/>
                <a:latin typeface="Söhne Mono"/>
              </a:rPr>
              <a:t>}</a:t>
            </a:r>
            <a:endParaRPr lang="en-US" sz="1400" dirty="0"/>
          </a:p>
        </p:txBody>
      </p:sp>
      <p:sp>
        <p:nvSpPr>
          <p:cNvPr id="7" name="TextBox 6">
            <a:extLst>
              <a:ext uri="{FF2B5EF4-FFF2-40B4-BE49-F238E27FC236}">
                <a16:creationId xmlns:a16="http://schemas.microsoft.com/office/drawing/2014/main" id="{68D008C8-E448-8A87-2ED8-CCFC83921FB1}"/>
              </a:ext>
            </a:extLst>
          </p:cNvPr>
          <p:cNvSpPr txBox="1"/>
          <p:nvPr/>
        </p:nvSpPr>
        <p:spPr>
          <a:xfrm>
            <a:off x="3914775" y="2121128"/>
            <a:ext cx="3371850" cy="1938992"/>
          </a:xfrm>
          <a:prstGeom prst="rect">
            <a:avLst/>
          </a:prstGeom>
          <a:solidFill>
            <a:schemeClr val="accent3">
              <a:lumMod val="10000"/>
            </a:schemeClr>
          </a:solidFill>
        </p:spPr>
        <p:txBody>
          <a:bodyPr wrap="square" lIns="0" tIns="0" rIns="0" bIns="0" rtlCol="0">
            <a:spAutoFit/>
          </a:bodyPr>
          <a:lstStyle/>
          <a:p>
            <a:pPr algn="l"/>
            <a:r>
              <a:rPr lang="en-US" sz="1400" b="0" i="0" dirty="0">
                <a:solidFill>
                  <a:srgbClr val="FFFFFF"/>
                </a:solidFill>
                <a:effectLst/>
                <a:latin typeface="Söhne Mono"/>
              </a:rPr>
              <a:t>main: </a:t>
            </a:r>
            <a:br>
              <a:rPr lang="en-US" sz="1400" b="0" i="0" dirty="0">
                <a:solidFill>
                  <a:srgbClr val="FFFFFF"/>
                </a:solidFill>
                <a:effectLst/>
                <a:latin typeface="Söhne Mono"/>
              </a:rPr>
            </a:br>
            <a:r>
              <a:rPr lang="en-US" sz="1400" b="0" i="0" dirty="0">
                <a:solidFill>
                  <a:srgbClr val="FFFFFF"/>
                </a:solidFill>
                <a:effectLst/>
                <a:latin typeface="Söhne Mono"/>
              </a:rPr>
              <a:t>    li t0, 0                          # </a:t>
            </a:r>
            <a:r>
              <a:rPr lang="en-US" sz="1400" b="0" i="0" dirty="0" err="1">
                <a:solidFill>
                  <a:srgbClr val="FFFFFF"/>
                </a:solidFill>
                <a:effectLst/>
                <a:latin typeface="Söhne Mono"/>
              </a:rPr>
              <a:t>i</a:t>
            </a:r>
            <a:r>
              <a:rPr lang="en-US" sz="1400" b="0" i="0" dirty="0">
                <a:solidFill>
                  <a:srgbClr val="FFFFFF"/>
                </a:solidFill>
                <a:effectLst/>
                <a:latin typeface="Söhne Mono"/>
              </a:rPr>
              <a:t> = 0</a:t>
            </a:r>
            <a:br>
              <a:rPr lang="en-US" sz="1400" b="0" i="0" dirty="0">
                <a:solidFill>
                  <a:srgbClr val="FFFFFF"/>
                </a:solidFill>
                <a:effectLst/>
                <a:latin typeface="Söhne Mono"/>
              </a:rPr>
            </a:br>
            <a:r>
              <a:rPr lang="en-US" sz="1400" b="0" i="0" dirty="0">
                <a:solidFill>
                  <a:srgbClr val="FFFFFF"/>
                </a:solidFill>
                <a:effectLst/>
                <a:latin typeface="Söhne Mono"/>
              </a:rPr>
              <a:t>    li t1, 10                        # n=10</a:t>
            </a:r>
          </a:p>
          <a:p>
            <a:pPr algn="l"/>
            <a:r>
              <a:rPr lang="en-US" sz="1400" b="0" i="0" dirty="0">
                <a:solidFill>
                  <a:srgbClr val="FFFFFF"/>
                </a:solidFill>
                <a:effectLst/>
                <a:latin typeface="Söhne Mono"/>
              </a:rPr>
              <a:t>loop: </a:t>
            </a:r>
          </a:p>
          <a:p>
            <a:pPr algn="l"/>
            <a:r>
              <a:rPr lang="en-US" sz="1400" dirty="0">
                <a:solidFill>
                  <a:srgbClr val="FFFFFF"/>
                </a:solidFill>
                <a:latin typeface="Söhne Mono"/>
              </a:rPr>
              <a:t>     </a:t>
            </a:r>
            <a:r>
              <a:rPr lang="en-US" sz="1400" b="0" i="0" dirty="0" err="1">
                <a:solidFill>
                  <a:srgbClr val="FFFFFF"/>
                </a:solidFill>
                <a:effectLst/>
                <a:latin typeface="Söhne Mono"/>
              </a:rPr>
              <a:t>addi</a:t>
            </a:r>
            <a:r>
              <a:rPr lang="en-US" sz="1400" b="0" i="0" dirty="0">
                <a:solidFill>
                  <a:srgbClr val="FFFFFF"/>
                </a:solidFill>
                <a:effectLst/>
                <a:latin typeface="Söhne Mono"/>
              </a:rPr>
              <a:t> t0, t0, 1              # </a:t>
            </a:r>
            <a:r>
              <a:rPr lang="en-US" sz="1400" b="0" i="0" dirty="0" err="1">
                <a:solidFill>
                  <a:srgbClr val="FFFFFF"/>
                </a:solidFill>
                <a:effectLst/>
                <a:latin typeface="Söhne Mono"/>
              </a:rPr>
              <a:t>i</a:t>
            </a:r>
            <a:r>
              <a:rPr lang="en-US" sz="1400" b="0" i="0" dirty="0">
                <a:solidFill>
                  <a:srgbClr val="FFFFFF"/>
                </a:solidFill>
                <a:effectLst/>
                <a:latin typeface="Söhne Mono"/>
              </a:rPr>
              <a:t> = </a:t>
            </a:r>
            <a:r>
              <a:rPr lang="en-US" sz="1400" b="0" i="0" dirty="0" err="1">
                <a:solidFill>
                  <a:srgbClr val="FFFFFF"/>
                </a:solidFill>
                <a:effectLst/>
                <a:latin typeface="Söhne Mono"/>
              </a:rPr>
              <a:t>i</a:t>
            </a:r>
            <a:r>
              <a:rPr lang="en-US" sz="1400" b="0" i="0" dirty="0">
                <a:solidFill>
                  <a:srgbClr val="FFFFFF"/>
                </a:solidFill>
                <a:effectLst/>
                <a:latin typeface="Söhne Mono"/>
              </a:rPr>
              <a:t> + 1 </a:t>
            </a:r>
            <a:br>
              <a:rPr lang="en-US" sz="1400" b="0" i="0" dirty="0">
                <a:solidFill>
                  <a:srgbClr val="FFFFFF"/>
                </a:solidFill>
                <a:effectLst/>
                <a:latin typeface="Söhne Mono"/>
              </a:rPr>
            </a:br>
            <a:r>
              <a:rPr lang="en-US" sz="1400" b="0" i="0" dirty="0">
                <a:solidFill>
                  <a:srgbClr val="FFFFFF"/>
                </a:solidFill>
                <a:effectLst/>
                <a:latin typeface="Söhne Mono"/>
              </a:rPr>
              <a:t>     </a:t>
            </a:r>
            <a:r>
              <a:rPr lang="en-US" sz="1400" b="0" i="0" dirty="0" err="1">
                <a:solidFill>
                  <a:srgbClr val="FFFFFF"/>
                </a:solidFill>
                <a:effectLst/>
                <a:latin typeface="Söhne Mono"/>
              </a:rPr>
              <a:t>bne</a:t>
            </a:r>
            <a:r>
              <a:rPr lang="en-US" sz="1400" b="0" i="0" dirty="0">
                <a:solidFill>
                  <a:srgbClr val="FFFFFF"/>
                </a:solidFill>
                <a:effectLst/>
                <a:latin typeface="Söhne Mono"/>
              </a:rPr>
              <a:t> t0, t1, loop         # if (</a:t>
            </a:r>
            <a:r>
              <a:rPr lang="en-US" sz="1400" b="0" i="0" dirty="0" err="1">
                <a:solidFill>
                  <a:srgbClr val="FFFFFF"/>
                </a:solidFill>
                <a:effectLst/>
                <a:latin typeface="Söhne Mono"/>
              </a:rPr>
              <a:t>i</a:t>
            </a:r>
            <a:r>
              <a:rPr lang="en-US" sz="1400" b="0" i="0" dirty="0">
                <a:solidFill>
                  <a:srgbClr val="FFFFFF"/>
                </a:solidFill>
                <a:effectLst/>
                <a:latin typeface="Söhne Mono"/>
              </a:rPr>
              <a:t> != n) =&gt; loop</a:t>
            </a:r>
          </a:p>
          <a:p>
            <a:pPr algn="l"/>
            <a:r>
              <a:rPr lang="en-US" sz="1400" b="0" i="0" dirty="0">
                <a:solidFill>
                  <a:srgbClr val="FFFFFF"/>
                </a:solidFill>
                <a:effectLst/>
                <a:latin typeface="Söhne Mono"/>
              </a:rPr>
              <a:t> exit:    </a:t>
            </a:r>
            <a:br>
              <a:rPr lang="en-US" sz="1400" b="0" i="0" dirty="0">
                <a:solidFill>
                  <a:srgbClr val="FFFFFF"/>
                </a:solidFill>
                <a:effectLst/>
                <a:latin typeface="Söhne Mono"/>
              </a:rPr>
            </a:br>
            <a:r>
              <a:rPr lang="en-US" sz="1400" b="0" i="0" dirty="0">
                <a:solidFill>
                  <a:srgbClr val="FFFFFF"/>
                </a:solidFill>
                <a:effectLst/>
                <a:latin typeface="Söhne Mono"/>
              </a:rPr>
              <a:t>     li a0, 0                         # return 0 </a:t>
            </a:r>
            <a:br>
              <a:rPr lang="en-US" sz="1400" b="0" i="0" dirty="0">
                <a:solidFill>
                  <a:srgbClr val="FFFFFF"/>
                </a:solidFill>
                <a:effectLst/>
                <a:latin typeface="Söhne Mono"/>
              </a:rPr>
            </a:br>
            <a:r>
              <a:rPr lang="en-US" sz="1400" b="0" i="0" dirty="0">
                <a:solidFill>
                  <a:srgbClr val="FFFFFF"/>
                </a:solidFill>
                <a:effectLst/>
                <a:latin typeface="Söhne Mono"/>
              </a:rPr>
              <a:t>     ret </a:t>
            </a:r>
            <a:endParaRPr lang="en-US" sz="1400" dirty="0"/>
          </a:p>
        </p:txBody>
      </p:sp>
      <p:sp>
        <p:nvSpPr>
          <p:cNvPr id="8" name="Arrow: Right 7">
            <a:extLst>
              <a:ext uri="{FF2B5EF4-FFF2-40B4-BE49-F238E27FC236}">
                <a16:creationId xmlns:a16="http://schemas.microsoft.com/office/drawing/2014/main" id="{5D050022-BBCE-8A17-5DF3-06639CA028FB}"/>
              </a:ext>
            </a:extLst>
          </p:cNvPr>
          <p:cNvSpPr/>
          <p:nvPr/>
        </p:nvSpPr>
        <p:spPr>
          <a:xfrm>
            <a:off x="3057525" y="2694206"/>
            <a:ext cx="609600" cy="3619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086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54EA8-33F2-8F59-CE55-E5EB3E14DE0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FE534E-86A4-9DDC-E930-7A47E259523B}"/>
              </a:ext>
            </a:extLst>
          </p:cNvPr>
          <p:cNvSpPr>
            <a:spLocks noGrp="1"/>
          </p:cNvSpPr>
          <p:nvPr>
            <p:ph type="sldNum" sz="quarter" idx="19"/>
          </p:nvPr>
        </p:nvSpPr>
        <p:spPr/>
        <p:txBody>
          <a:bodyPr/>
          <a:lstStyle/>
          <a:p>
            <a:fld id="{B6238B5B-F19C-E947-A0BC-87BD7983F871}" type="slidenum">
              <a:rPr lang="en-US" smtClean="0"/>
              <a:pPr/>
              <a:t>7</a:t>
            </a:fld>
            <a:endParaRPr lang="en-US" dirty="0"/>
          </a:p>
        </p:txBody>
      </p:sp>
      <p:sp>
        <p:nvSpPr>
          <p:cNvPr id="2" name="Title 4">
            <a:extLst>
              <a:ext uri="{FF2B5EF4-FFF2-40B4-BE49-F238E27FC236}">
                <a16:creationId xmlns:a16="http://schemas.microsoft.com/office/drawing/2014/main" id="{FD076929-BD14-3AFF-083F-6183327A7790}"/>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a:t>
            </a:r>
          </a:p>
        </p:txBody>
      </p:sp>
      <p:sp>
        <p:nvSpPr>
          <p:cNvPr id="6" name="Text Placeholder 1">
            <a:extLst>
              <a:ext uri="{FF2B5EF4-FFF2-40B4-BE49-F238E27FC236}">
                <a16:creationId xmlns:a16="http://schemas.microsoft.com/office/drawing/2014/main" id="{E14E5F8D-AC21-17B2-10D3-2BF31C2567EC}"/>
              </a:ext>
            </a:extLst>
          </p:cNvPr>
          <p:cNvSpPr>
            <a:spLocks noGrp="1"/>
          </p:cNvSpPr>
          <p:nvPr>
            <p:ph type="body" sz="quarter" idx="13"/>
          </p:nvPr>
        </p:nvSpPr>
        <p:spPr>
          <a:xfrm>
            <a:off x="640077" y="1233883"/>
            <a:ext cx="8157755" cy="2626360"/>
          </a:xfrm>
        </p:spPr>
        <p:txBody>
          <a:bodyPr/>
          <a:lstStyle/>
          <a:p>
            <a:pPr marL="285750" indent="-285750">
              <a:buFont typeface="Arial" panose="020B0604020202020204" pitchFamily="34" charset="0"/>
              <a:buChar char="•"/>
            </a:pPr>
            <a:r>
              <a:rPr lang="en-US" sz="2400" dirty="0"/>
              <a:t>Data and control dependence</a:t>
            </a:r>
          </a:p>
          <a:p>
            <a:pPr marL="733806" lvl="1" indent="-285750"/>
            <a:r>
              <a:rPr lang="en-US" sz="2000" dirty="0"/>
              <a:t>I0: </a:t>
            </a:r>
            <a:r>
              <a:rPr lang="en-US" sz="2000" dirty="0" err="1"/>
              <a:t>addi</a:t>
            </a:r>
            <a:r>
              <a:rPr lang="en-US" sz="2000" dirty="0"/>
              <a:t> x5, x5, 1</a:t>
            </a:r>
          </a:p>
          <a:p>
            <a:pPr marL="733806" lvl="1" indent="-285750"/>
            <a:r>
              <a:rPr lang="en-US" sz="2000" dirty="0"/>
              <a:t>I1: </a:t>
            </a:r>
            <a:r>
              <a:rPr lang="en-US" sz="2000" dirty="0" err="1"/>
              <a:t>bne</a:t>
            </a:r>
            <a:r>
              <a:rPr lang="en-US" sz="2000" dirty="0"/>
              <a:t> x5, x6, loop</a:t>
            </a:r>
          </a:p>
          <a:p>
            <a:pPr marL="342900" indent="-342900">
              <a:buFont typeface="Arial" panose="020B0604020202020204" pitchFamily="34" charset="0"/>
              <a:buChar char="•"/>
            </a:pPr>
            <a:r>
              <a:rPr lang="en-US" sz="2400" dirty="0">
                <a:solidFill>
                  <a:schemeClr val="tx1"/>
                </a:solidFill>
              </a:rPr>
              <a:t>Whether to branch?</a:t>
            </a:r>
          </a:p>
          <a:p>
            <a:pPr marL="790956" lvl="1" indent="-342900"/>
            <a:r>
              <a:rPr lang="en-US" sz="2000" dirty="0">
                <a:solidFill>
                  <a:schemeClr val="tx1"/>
                </a:solidFill>
              </a:rPr>
              <a:t>(x5 == x6)</a:t>
            </a:r>
          </a:p>
          <a:p>
            <a:pPr marL="342900" indent="-342900">
              <a:buFont typeface="Arial" panose="020B0604020202020204" pitchFamily="34" charset="0"/>
              <a:buChar char="•"/>
            </a:pPr>
            <a:r>
              <a:rPr lang="en-US" sz="2400" dirty="0">
                <a:solidFill>
                  <a:schemeClr val="tx1"/>
                </a:solidFill>
              </a:rPr>
              <a:t>Where to branch?</a:t>
            </a:r>
          </a:p>
          <a:p>
            <a:pPr marL="790956" lvl="1" indent="-342900"/>
            <a:r>
              <a:rPr lang="en-US" sz="2000" dirty="0">
                <a:solidFill>
                  <a:schemeClr val="tx1"/>
                </a:solidFill>
              </a:rPr>
              <a:t>PC + </a:t>
            </a:r>
            <a:r>
              <a:rPr lang="en-US" sz="2000" dirty="0" err="1">
                <a:solidFill>
                  <a:schemeClr val="tx1"/>
                </a:solidFill>
              </a:rPr>
              <a:t>imm</a:t>
            </a:r>
            <a:endParaRPr lang="en-US" sz="2000" dirty="0">
              <a:solidFill>
                <a:schemeClr val="tx1"/>
              </a:solidFill>
            </a:endParaRPr>
          </a:p>
        </p:txBody>
      </p:sp>
      <p:pic>
        <p:nvPicPr>
          <p:cNvPr id="11" name="Picture 10" descr="A diagram of a circuit diagram&#10;&#10;Description automatically generated">
            <a:extLst>
              <a:ext uri="{FF2B5EF4-FFF2-40B4-BE49-F238E27FC236}">
                <a16:creationId xmlns:a16="http://schemas.microsoft.com/office/drawing/2014/main" id="{8041D0A6-1FD1-1BA2-B86A-3BF7060D1F58}"/>
              </a:ext>
            </a:extLst>
          </p:cNvPr>
          <p:cNvPicPr>
            <a:picLocks noChangeAspect="1"/>
          </p:cNvPicPr>
          <p:nvPr/>
        </p:nvPicPr>
        <p:blipFill>
          <a:blip r:embed="rId3"/>
          <a:stretch>
            <a:fillRect/>
          </a:stretch>
        </p:blipFill>
        <p:spPr>
          <a:xfrm>
            <a:off x="3954337" y="1702157"/>
            <a:ext cx="5041318" cy="3076575"/>
          </a:xfrm>
          <a:prstGeom prst="rect">
            <a:avLst/>
          </a:prstGeom>
        </p:spPr>
      </p:pic>
      <p:sp>
        <p:nvSpPr>
          <p:cNvPr id="12" name="TextBox 11">
            <a:extLst>
              <a:ext uri="{FF2B5EF4-FFF2-40B4-BE49-F238E27FC236}">
                <a16:creationId xmlns:a16="http://schemas.microsoft.com/office/drawing/2014/main" id="{3A291B02-3A55-CA32-22C5-57AE1F4D9148}"/>
              </a:ext>
            </a:extLst>
          </p:cNvPr>
          <p:cNvSpPr txBox="1"/>
          <p:nvPr/>
        </p:nvSpPr>
        <p:spPr>
          <a:xfrm>
            <a:off x="4200525" y="2755358"/>
            <a:ext cx="466725" cy="830997"/>
          </a:xfrm>
          <a:prstGeom prst="rect">
            <a:avLst/>
          </a:prstGeom>
          <a:noFill/>
        </p:spPr>
        <p:txBody>
          <a:bodyPr wrap="square" lIns="0" tIns="0" rIns="0" bIns="0" rtlCol="0">
            <a:spAutoFit/>
          </a:bodyPr>
          <a:lstStyle/>
          <a:p>
            <a:pPr algn="l"/>
            <a:r>
              <a:rPr lang="en-US" sz="1800" dirty="0"/>
              <a:t>I0</a:t>
            </a:r>
            <a:br>
              <a:rPr lang="en-US" sz="1800" dirty="0"/>
            </a:br>
            <a:br>
              <a:rPr lang="en-US" sz="1800" dirty="0"/>
            </a:br>
            <a:r>
              <a:rPr lang="en-US" sz="1800" dirty="0"/>
              <a:t>I1</a:t>
            </a:r>
          </a:p>
        </p:txBody>
      </p:sp>
    </p:spTree>
    <p:extLst>
      <p:ext uri="{BB962C8B-B14F-4D97-AF65-F5344CB8AC3E}">
        <p14:creationId xmlns:p14="http://schemas.microsoft.com/office/powerpoint/2010/main" val="141587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6A042-7599-4C88-10CC-AEF68905D26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389F78-A3A5-72EE-45E1-A5276868CC7C}"/>
              </a:ext>
            </a:extLst>
          </p:cNvPr>
          <p:cNvSpPr>
            <a:spLocks noGrp="1"/>
          </p:cNvSpPr>
          <p:nvPr>
            <p:ph type="sldNum" sz="quarter" idx="19"/>
          </p:nvPr>
        </p:nvSpPr>
        <p:spPr/>
        <p:txBody>
          <a:bodyPr/>
          <a:lstStyle/>
          <a:p>
            <a:fld id="{B6238B5B-F19C-E947-A0BC-87BD7983F871}" type="slidenum">
              <a:rPr lang="en-US" smtClean="0"/>
              <a:pPr/>
              <a:t>8</a:t>
            </a:fld>
            <a:endParaRPr lang="en-US" dirty="0"/>
          </a:p>
        </p:txBody>
      </p:sp>
      <p:sp>
        <p:nvSpPr>
          <p:cNvPr id="2" name="Title 4">
            <a:extLst>
              <a:ext uri="{FF2B5EF4-FFF2-40B4-BE49-F238E27FC236}">
                <a16:creationId xmlns:a16="http://schemas.microsoft.com/office/drawing/2014/main" id="{4601D224-2C95-5250-B622-C61AE57AFEF6}"/>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a:t>
            </a:r>
          </a:p>
        </p:txBody>
      </p:sp>
      <p:sp>
        <p:nvSpPr>
          <p:cNvPr id="5" name="Text Placeholder 1">
            <a:extLst>
              <a:ext uri="{FF2B5EF4-FFF2-40B4-BE49-F238E27FC236}">
                <a16:creationId xmlns:a16="http://schemas.microsoft.com/office/drawing/2014/main" id="{53DC9DED-B577-7CE8-215E-51DF62F703DC}"/>
              </a:ext>
            </a:extLst>
          </p:cNvPr>
          <p:cNvSpPr txBox="1">
            <a:spLocks/>
          </p:cNvSpPr>
          <p:nvPr/>
        </p:nvSpPr>
        <p:spPr>
          <a:xfrm>
            <a:off x="640077" y="1000549"/>
            <a:ext cx="8157755" cy="2298065"/>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RISC-V branches</a:t>
            </a:r>
          </a:p>
          <a:p>
            <a:pPr marL="285750" indent="-285750">
              <a:buFont typeface="Arial" panose="020B0604020202020204" pitchFamily="34" charset="0"/>
              <a:buChar char="•"/>
            </a:pPr>
            <a:r>
              <a:rPr lang="en-US" sz="2400" dirty="0"/>
              <a:t>Conditional branches</a:t>
            </a:r>
          </a:p>
          <a:p>
            <a:pPr marL="733806" lvl="1" indent="-285750"/>
            <a:r>
              <a:rPr lang="en-US" sz="2000" dirty="0"/>
              <a:t>BEQ r1, r2, </a:t>
            </a:r>
            <a:r>
              <a:rPr lang="en-US" sz="2000" dirty="0" err="1"/>
              <a:t>imm</a:t>
            </a:r>
            <a:r>
              <a:rPr lang="en-US" sz="2000" dirty="0"/>
              <a:t>;     </a:t>
            </a:r>
            <a:r>
              <a:rPr lang="en-US" sz="2000" dirty="0">
                <a:solidFill>
                  <a:srgbClr val="FF0000"/>
                </a:solidFill>
              </a:rPr>
              <a:t>// if (r1 == r2) =&gt; PC = PC + </a:t>
            </a:r>
            <a:r>
              <a:rPr lang="en-US" sz="2000" dirty="0" err="1">
                <a:solidFill>
                  <a:srgbClr val="FF0000"/>
                </a:solidFill>
              </a:rPr>
              <a:t>imm</a:t>
            </a:r>
            <a:endParaRPr lang="en-US" sz="2000" dirty="0">
              <a:solidFill>
                <a:srgbClr val="FF0000"/>
              </a:solidFill>
            </a:endParaRPr>
          </a:p>
          <a:p>
            <a:pPr marL="285750" indent="-285750">
              <a:buFont typeface="Arial" panose="020B0604020202020204" pitchFamily="34" charset="0"/>
              <a:buChar char="•"/>
            </a:pPr>
            <a:r>
              <a:rPr lang="en-US" sz="2400" dirty="0"/>
              <a:t>Unconditional branches</a:t>
            </a:r>
          </a:p>
          <a:p>
            <a:pPr marL="733806" lvl="1" indent="-285750"/>
            <a:r>
              <a:rPr lang="en-US" sz="2000" dirty="0"/>
              <a:t>JAL </a:t>
            </a:r>
            <a:r>
              <a:rPr lang="en-US" sz="2000" dirty="0" err="1"/>
              <a:t>rd</a:t>
            </a:r>
            <a:r>
              <a:rPr lang="en-US" sz="2000" dirty="0"/>
              <a:t>, </a:t>
            </a:r>
            <a:r>
              <a:rPr lang="en-US" sz="2000" dirty="0" err="1"/>
              <a:t>imm</a:t>
            </a:r>
            <a:r>
              <a:rPr lang="en-US" sz="2000" dirty="0"/>
              <a:t>;           </a:t>
            </a:r>
            <a:r>
              <a:rPr lang="en-US" sz="2000" dirty="0">
                <a:solidFill>
                  <a:srgbClr val="FF0000"/>
                </a:solidFill>
              </a:rPr>
              <a:t>// </a:t>
            </a:r>
            <a:r>
              <a:rPr lang="en-US" sz="2000" dirty="0" err="1">
                <a:solidFill>
                  <a:srgbClr val="FF0000"/>
                </a:solidFill>
              </a:rPr>
              <a:t>rd</a:t>
            </a:r>
            <a:r>
              <a:rPr lang="en-US" sz="2000" dirty="0">
                <a:solidFill>
                  <a:srgbClr val="FF0000"/>
                </a:solidFill>
              </a:rPr>
              <a:t> = PC + 4; PC = PC + </a:t>
            </a:r>
            <a:r>
              <a:rPr lang="en-US" sz="2000" dirty="0" err="1">
                <a:solidFill>
                  <a:srgbClr val="FF0000"/>
                </a:solidFill>
              </a:rPr>
              <a:t>imm</a:t>
            </a:r>
            <a:endParaRPr lang="en-US" sz="2000" dirty="0">
              <a:solidFill>
                <a:srgbClr val="FF0000"/>
              </a:solidFill>
            </a:endParaRPr>
          </a:p>
          <a:p>
            <a:pPr marL="733806" lvl="1" indent="-285750"/>
            <a:r>
              <a:rPr lang="en-US" sz="2000" dirty="0"/>
              <a:t>JALR </a:t>
            </a:r>
            <a:r>
              <a:rPr lang="en-US" sz="2000" dirty="0" err="1"/>
              <a:t>rd</a:t>
            </a:r>
            <a:r>
              <a:rPr lang="en-US" sz="2000" dirty="0"/>
              <a:t>, </a:t>
            </a:r>
            <a:r>
              <a:rPr lang="en-US" sz="2000" dirty="0" err="1"/>
              <a:t>rb</a:t>
            </a:r>
            <a:r>
              <a:rPr lang="en-US" sz="2000" dirty="0"/>
              <a:t>, </a:t>
            </a:r>
            <a:r>
              <a:rPr lang="en-US" sz="2000" dirty="0" err="1"/>
              <a:t>imm</a:t>
            </a:r>
            <a:r>
              <a:rPr lang="en-US" sz="2000" dirty="0"/>
              <a:t>;   </a:t>
            </a:r>
            <a:r>
              <a:rPr lang="en-US" sz="2000" dirty="0">
                <a:solidFill>
                  <a:srgbClr val="FF0000"/>
                </a:solidFill>
              </a:rPr>
              <a:t>// </a:t>
            </a:r>
            <a:r>
              <a:rPr lang="en-US" sz="2000" dirty="0" err="1">
                <a:solidFill>
                  <a:srgbClr val="FF0000"/>
                </a:solidFill>
              </a:rPr>
              <a:t>rd</a:t>
            </a:r>
            <a:r>
              <a:rPr lang="en-US" sz="2000" dirty="0">
                <a:solidFill>
                  <a:srgbClr val="FF0000"/>
                </a:solidFill>
              </a:rPr>
              <a:t> = PC + 4; PC = </a:t>
            </a:r>
            <a:r>
              <a:rPr lang="en-US" sz="2000" dirty="0" err="1">
                <a:solidFill>
                  <a:srgbClr val="FF0000"/>
                </a:solidFill>
              </a:rPr>
              <a:t>rb</a:t>
            </a:r>
            <a:r>
              <a:rPr lang="en-US" sz="2000" dirty="0">
                <a:solidFill>
                  <a:srgbClr val="FF0000"/>
                </a:solidFill>
              </a:rPr>
              <a:t> + </a:t>
            </a:r>
            <a:r>
              <a:rPr lang="en-US" sz="2000" dirty="0" err="1">
                <a:solidFill>
                  <a:srgbClr val="FF0000"/>
                </a:solidFill>
              </a:rPr>
              <a:t>imm</a:t>
            </a:r>
            <a:endParaRPr lang="en-US" sz="2000" dirty="0">
              <a:solidFill>
                <a:srgbClr val="FF0000"/>
              </a:solidFill>
            </a:endParaRPr>
          </a:p>
        </p:txBody>
      </p:sp>
    </p:spTree>
    <p:extLst>
      <p:ext uri="{BB962C8B-B14F-4D97-AF65-F5344CB8AC3E}">
        <p14:creationId xmlns:p14="http://schemas.microsoft.com/office/powerpoint/2010/main" val="120672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CA250-9ED3-8FB5-F713-3F5D2C5CC28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992F84D-5601-7A3F-5E2B-2CC375715A85}"/>
              </a:ext>
            </a:extLst>
          </p:cNvPr>
          <p:cNvSpPr>
            <a:spLocks noGrp="1"/>
          </p:cNvSpPr>
          <p:nvPr>
            <p:ph type="sldNum" sz="quarter" idx="19"/>
          </p:nvPr>
        </p:nvSpPr>
        <p:spPr/>
        <p:txBody>
          <a:bodyPr/>
          <a:lstStyle/>
          <a:p>
            <a:fld id="{B6238B5B-F19C-E947-A0BC-87BD7983F871}" type="slidenum">
              <a:rPr lang="en-US" smtClean="0"/>
              <a:pPr/>
              <a:t>9</a:t>
            </a:fld>
            <a:endParaRPr lang="en-US" dirty="0"/>
          </a:p>
        </p:txBody>
      </p:sp>
      <p:sp>
        <p:nvSpPr>
          <p:cNvPr id="2" name="Title 4">
            <a:extLst>
              <a:ext uri="{FF2B5EF4-FFF2-40B4-BE49-F238E27FC236}">
                <a16:creationId xmlns:a16="http://schemas.microsoft.com/office/drawing/2014/main" id="{8862BE9B-EB9C-8CF1-CB28-4214D0026AA1}"/>
              </a:ext>
            </a:extLst>
          </p:cNvPr>
          <p:cNvSpPr txBox="1">
            <a:spLocks/>
          </p:cNvSpPr>
          <p:nvPr/>
        </p:nvSpPr>
        <p:spPr>
          <a:xfrm>
            <a:off x="640077" y="367401"/>
            <a:ext cx="7772400" cy="389979"/>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t>Control Hazards</a:t>
            </a:r>
          </a:p>
        </p:txBody>
      </p:sp>
      <p:sp>
        <p:nvSpPr>
          <p:cNvPr id="5" name="Text Placeholder 1">
            <a:extLst>
              <a:ext uri="{FF2B5EF4-FFF2-40B4-BE49-F238E27FC236}">
                <a16:creationId xmlns:a16="http://schemas.microsoft.com/office/drawing/2014/main" id="{B71671BC-E56E-0333-46EE-54ABE3BD953C}"/>
              </a:ext>
            </a:extLst>
          </p:cNvPr>
          <p:cNvSpPr txBox="1">
            <a:spLocks/>
          </p:cNvSpPr>
          <p:nvPr/>
        </p:nvSpPr>
        <p:spPr>
          <a:xfrm>
            <a:off x="640077" y="1000549"/>
            <a:ext cx="8157755" cy="1785104"/>
          </a:xfrm>
          <a:prstGeom prst="rect">
            <a:avLst/>
          </a:prstGeom>
        </p:spPr>
        <p:txBody>
          <a:bodyPr vert="horz" lIns="0" tIns="0" rIns="0" bIns="0" rtlCol="0">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baseline="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r>
              <a:rPr lang="en-US" sz="2400" dirty="0"/>
              <a:t>CPU must answer 3 questions:</a:t>
            </a:r>
          </a:p>
          <a:p>
            <a:pPr marL="285750" indent="-285750">
              <a:buFont typeface="Arial" panose="020B0604020202020204" pitchFamily="34" charset="0"/>
              <a:buChar char="•"/>
            </a:pPr>
            <a:r>
              <a:rPr lang="en-US" sz="2400" dirty="0"/>
              <a:t>Which type of branch?</a:t>
            </a:r>
          </a:p>
          <a:p>
            <a:pPr marL="285750" indent="-285750">
              <a:buFont typeface="Arial" panose="020B0604020202020204" pitchFamily="34" charset="0"/>
              <a:buChar char="•"/>
            </a:pPr>
            <a:r>
              <a:rPr lang="en-US" sz="2400" dirty="0"/>
              <a:t>Whether to branch?</a:t>
            </a:r>
          </a:p>
          <a:p>
            <a:pPr marL="285750" indent="-285750">
              <a:buFont typeface="Arial" panose="020B0604020202020204" pitchFamily="34" charset="0"/>
              <a:buChar char="•"/>
            </a:pPr>
            <a:r>
              <a:rPr lang="en-US" sz="2400" dirty="0"/>
              <a:t>Where to branch?</a:t>
            </a:r>
            <a:endParaRPr lang="en-US" sz="2000" dirty="0">
              <a:solidFill>
                <a:srgbClr val="FF0000"/>
              </a:solidFill>
            </a:endParaRPr>
          </a:p>
        </p:txBody>
      </p:sp>
    </p:spTree>
    <p:extLst>
      <p:ext uri="{BB962C8B-B14F-4D97-AF65-F5344CB8AC3E}">
        <p14:creationId xmlns:p14="http://schemas.microsoft.com/office/powerpoint/2010/main" val="2054398824"/>
      </p:ext>
    </p:extLst>
  </p:cSld>
  <p:clrMapOvr>
    <a:masterClrMapping/>
  </p:clrMapOvr>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3" id="{29398D0B-90C9-544C-A6FC-AE19BFCCC692}" vid="{4B4CC681-B77A-AB4C-AD62-92A8F50A32EB}"/>
    </a:ext>
  </a:extLst>
</a:theme>
</file>

<file path=ppt/theme/theme2.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29398D0B-90C9-544C-A6FC-AE19BFCCC692}" vid="{F69EEA45-44B6-3944-BC30-5A6DA2629F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lecture1</Template>
  <TotalTime>7940</TotalTime>
  <Words>1068</Words>
  <Application>Microsoft Office PowerPoint</Application>
  <PresentationFormat>On-screen Show (16:9)</PresentationFormat>
  <Paragraphs>239</Paragraphs>
  <Slides>33</Slides>
  <Notes>30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33</vt:i4>
      </vt:variant>
    </vt:vector>
  </HeadingPairs>
  <TitlesOfParts>
    <vt:vector size="40" baseType="lpstr">
      <vt:lpstr>Arial</vt:lpstr>
      <vt:lpstr>Calibri</vt:lpstr>
      <vt:lpstr>Helvetica</vt:lpstr>
      <vt:lpstr>Helvetica Regular</vt:lpstr>
      <vt:lpstr>Söhne Mono</vt:lpstr>
      <vt:lpstr>presentation-01-light</vt:lpstr>
      <vt:lpstr>presentation-01-dark</vt:lpstr>
      <vt:lpstr>PowerPoint Presentation</vt:lpstr>
      <vt:lpstr>Attendance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Tine, Blaise</dc:creator>
  <cp:lastModifiedBy>Tine, Blaise</cp:lastModifiedBy>
  <cp:revision>295</cp:revision>
  <dcterms:created xsi:type="dcterms:W3CDTF">2024-01-01T04:16:23Z</dcterms:created>
  <dcterms:modified xsi:type="dcterms:W3CDTF">2024-02-06T23:39:01Z</dcterms:modified>
</cp:coreProperties>
</file>