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58"/>
  </p:notesMasterIdLst>
  <p:handoutMasterIdLst>
    <p:handoutMasterId r:id="rId59"/>
  </p:handoutMasterIdLst>
  <p:sldIdLst>
    <p:sldId id="259" r:id="rId3"/>
    <p:sldId id="264" r:id="rId4"/>
    <p:sldId id="450" r:id="rId5"/>
    <p:sldId id="611" r:id="rId6"/>
    <p:sldId id="701" r:id="rId7"/>
    <p:sldId id="702" r:id="rId8"/>
    <p:sldId id="704" r:id="rId9"/>
    <p:sldId id="706" r:id="rId10"/>
    <p:sldId id="703" r:id="rId11"/>
    <p:sldId id="707" r:id="rId12"/>
    <p:sldId id="709" r:id="rId13"/>
    <p:sldId id="708" r:id="rId14"/>
    <p:sldId id="710" r:id="rId15"/>
    <p:sldId id="700" r:id="rId16"/>
    <p:sldId id="711" r:id="rId17"/>
    <p:sldId id="263" r:id="rId18"/>
    <p:sldId id="714" r:id="rId19"/>
    <p:sldId id="715" r:id="rId20"/>
    <p:sldId id="716" r:id="rId21"/>
    <p:sldId id="717" r:id="rId22"/>
    <p:sldId id="718" r:id="rId23"/>
    <p:sldId id="719" r:id="rId24"/>
    <p:sldId id="721" r:id="rId25"/>
    <p:sldId id="720" r:id="rId26"/>
    <p:sldId id="722" r:id="rId27"/>
    <p:sldId id="723" r:id="rId28"/>
    <p:sldId id="724" r:id="rId29"/>
    <p:sldId id="725" r:id="rId30"/>
    <p:sldId id="726" r:id="rId31"/>
    <p:sldId id="728" r:id="rId32"/>
    <p:sldId id="729" r:id="rId33"/>
    <p:sldId id="730" r:id="rId34"/>
    <p:sldId id="732" r:id="rId35"/>
    <p:sldId id="733" r:id="rId36"/>
    <p:sldId id="727" r:id="rId37"/>
    <p:sldId id="735" r:id="rId38"/>
    <p:sldId id="736" r:id="rId39"/>
    <p:sldId id="734" r:id="rId40"/>
    <p:sldId id="737" r:id="rId41"/>
    <p:sldId id="738" r:id="rId42"/>
    <p:sldId id="739" r:id="rId43"/>
    <p:sldId id="741" r:id="rId44"/>
    <p:sldId id="742" r:id="rId45"/>
    <p:sldId id="744" r:id="rId46"/>
    <p:sldId id="743" r:id="rId47"/>
    <p:sldId id="745" r:id="rId48"/>
    <p:sldId id="746" r:id="rId49"/>
    <p:sldId id="740" r:id="rId50"/>
    <p:sldId id="747" r:id="rId51"/>
    <p:sldId id="748" r:id="rId52"/>
    <p:sldId id="749" r:id="rId53"/>
    <p:sldId id="750" r:id="rId54"/>
    <p:sldId id="751" r:id="rId55"/>
    <p:sldId id="712" r:id="rId56"/>
    <p:sldId id="521" r:id="rId5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CCFFCC"/>
    <a:srgbClr val="DBE7F4"/>
    <a:srgbClr val="2774AE"/>
    <a:srgbClr val="FC28FC"/>
    <a:srgbClr val="898989"/>
    <a:srgbClr val="DBE7F5"/>
    <a:srgbClr val="58595B"/>
    <a:srgbClr val="D2DDE8"/>
    <a:srgbClr val="2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8058" autoAdjust="0"/>
  </p:normalViewPr>
  <p:slideViewPr>
    <p:cSldViewPr snapToGrid="0" snapToObjects="1">
      <p:cViewPr varScale="1">
        <p:scale>
          <a:sx n="132" d="100"/>
          <a:sy n="132" d="100"/>
        </p:scale>
        <p:origin x="1044" y="57"/>
      </p:cViewPr>
      <p:guideLst/>
    </p:cSldViewPr>
  </p:slideViewPr>
  <p:notesTextViewPr>
    <p:cViewPr>
      <p:scale>
        <a:sx n="125" d="100"/>
        <a:sy n="125" d="100"/>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2/27/2024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313767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83F3F-8A4B-9F1F-50F3-D14C1963C0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8AC402-0021-A734-562B-F09DAEA8C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D384EF-D5DE-ED16-5F1A-A6A17DACE5A4}"/>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8C6CFEDE-3B01-F4F1-48F7-1F261B15C091}"/>
              </a:ext>
            </a:extLst>
          </p:cNvPr>
          <p:cNvSpPr>
            <a:spLocks noGrp="1"/>
          </p:cNvSpPr>
          <p:nvPr>
            <p:ph type="sldNum" sz="quarter" idx="5"/>
          </p:nvPr>
        </p:nvSpPr>
        <p:spPr/>
        <p:txBody>
          <a:bodyPr/>
          <a:lstStyle/>
          <a:p>
            <a:fld id="{D82D2381-FA7F-3B4F-861F-D0662239D2ED}" type="slidenum">
              <a:rPr lang="en-US" smtClean="0"/>
              <a:t>12</a:t>
            </a:fld>
            <a:endParaRPr lang="en-US"/>
          </a:p>
        </p:txBody>
      </p:sp>
    </p:spTree>
    <p:extLst>
      <p:ext uri="{BB962C8B-B14F-4D97-AF65-F5344CB8AC3E}">
        <p14:creationId xmlns:p14="http://schemas.microsoft.com/office/powerpoint/2010/main" val="3939622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1BDC5-E8CC-7EC1-3021-C632EF0C65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7A55F8-65F3-8665-DB05-63CB4DDB2D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87529-EB32-A680-E1CB-F19C881BE9FF}"/>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A09D2405-B7C7-82AA-CF9B-CE37F1EF4496}"/>
              </a:ext>
            </a:extLst>
          </p:cNvPr>
          <p:cNvSpPr>
            <a:spLocks noGrp="1"/>
          </p:cNvSpPr>
          <p:nvPr>
            <p:ph type="sldNum" sz="quarter" idx="5"/>
          </p:nvPr>
        </p:nvSpPr>
        <p:spPr/>
        <p:txBody>
          <a:bodyPr/>
          <a:lstStyle/>
          <a:p>
            <a:fld id="{D82D2381-FA7F-3B4F-861F-D0662239D2ED}" type="slidenum">
              <a:rPr lang="en-US" smtClean="0"/>
              <a:t>13</a:t>
            </a:fld>
            <a:endParaRPr lang="en-US"/>
          </a:p>
        </p:txBody>
      </p:sp>
    </p:spTree>
    <p:extLst>
      <p:ext uri="{BB962C8B-B14F-4D97-AF65-F5344CB8AC3E}">
        <p14:creationId xmlns:p14="http://schemas.microsoft.com/office/powerpoint/2010/main" val="1607380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D2003-66C7-D2A6-B3F0-FB0A58460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F32613-B10F-20C4-6D8F-1A3AFB8875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723FD4-C2FB-CDD7-704E-A9BFD50A8F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AFBCEA-B407-1BDB-7E00-A021B63E61C2}"/>
              </a:ext>
            </a:extLst>
          </p:cNvPr>
          <p:cNvSpPr>
            <a:spLocks noGrp="1"/>
          </p:cNvSpPr>
          <p:nvPr>
            <p:ph type="sldNum" sz="quarter" idx="5"/>
          </p:nvPr>
        </p:nvSpPr>
        <p:spPr/>
        <p:txBody>
          <a:bodyPr/>
          <a:lstStyle/>
          <a:p>
            <a:fld id="{D82D2381-FA7F-3B4F-861F-D0662239D2ED}" type="slidenum">
              <a:rPr lang="en-US" smtClean="0"/>
              <a:t>14</a:t>
            </a:fld>
            <a:endParaRPr lang="en-US"/>
          </a:p>
        </p:txBody>
      </p:sp>
    </p:spTree>
    <p:extLst>
      <p:ext uri="{BB962C8B-B14F-4D97-AF65-F5344CB8AC3E}">
        <p14:creationId xmlns:p14="http://schemas.microsoft.com/office/powerpoint/2010/main" val="3091757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A1053-6E35-A91F-25EE-F6797962DC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C898D5-800A-F523-C5DB-1351B9B6A0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651FAC-619C-3AEC-55C9-FD6B4D5A3138}"/>
              </a:ext>
            </a:extLst>
          </p:cNvPr>
          <p:cNvSpPr>
            <a:spLocks noGrp="1"/>
          </p:cNvSpPr>
          <p:nvPr>
            <p:ph type="body" idx="1"/>
          </p:nvPr>
        </p:nvSpPr>
        <p:spPr/>
        <p:txBody>
          <a:bodyPr/>
          <a:lstStyle/>
          <a:p>
            <a:r>
              <a:rPr lang="en-US" dirty="0"/>
              <a:t>E =&gt; execute</a:t>
            </a:r>
          </a:p>
          <a:p>
            <a:r>
              <a:rPr lang="en-US" dirty="0"/>
              <a:t>C =&gt; complete</a:t>
            </a:r>
          </a:p>
          <a:p>
            <a:r>
              <a:rPr lang="en-US" dirty="0"/>
              <a:t>F =&gt; faulted</a:t>
            </a:r>
          </a:p>
        </p:txBody>
      </p:sp>
      <p:sp>
        <p:nvSpPr>
          <p:cNvPr id="4" name="Slide Number Placeholder 3">
            <a:extLst>
              <a:ext uri="{FF2B5EF4-FFF2-40B4-BE49-F238E27FC236}">
                <a16:creationId xmlns:a16="http://schemas.microsoft.com/office/drawing/2014/main" id="{23C0532A-B9EF-6331-0CDD-F4663ADDEE3B}"/>
              </a:ext>
            </a:extLst>
          </p:cNvPr>
          <p:cNvSpPr>
            <a:spLocks noGrp="1"/>
          </p:cNvSpPr>
          <p:nvPr>
            <p:ph type="sldNum" sz="quarter" idx="5"/>
          </p:nvPr>
        </p:nvSpPr>
        <p:spPr/>
        <p:txBody>
          <a:bodyPr/>
          <a:lstStyle/>
          <a:p>
            <a:fld id="{D82D2381-FA7F-3B4F-861F-D0662239D2ED}" type="slidenum">
              <a:rPr lang="en-US" smtClean="0"/>
              <a:t>15</a:t>
            </a:fld>
            <a:endParaRPr lang="en-US"/>
          </a:p>
        </p:txBody>
      </p:sp>
    </p:spTree>
    <p:extLst>
      <p:ext uri="{BB962C8B-B14F-4D97-AF65-F5344CB8AC3E}">
        <p14:creationId xmlns:p14="http://schemas.microsoft.com/office/powerpoint/2010/main" val="718186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78D06-7528-872A-909D-9E0EA4D729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E84F6B-5AEF-3858-95C3-75DED7F585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27F416-DE29-A1AA-C80A-EF02EB0672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28C8DF-3DD4-956B-6A3E-FC155EF3C786}"/>
              </a:ext>
            </a:extLst>
          </p:cNvPr>
          <p:cNvSpPr>
            <a:spLocks noGrp="1"/>
          </p:cNvSpPr>
          <p:nvPr>
            <p:ph type="sldNum" sz="quarter" idx="5"/>
          </p:nvPr>
        </p:nvSpPr>
        <p:spPr/>
        <p:txBody>
          <a:bodyPr/>
          <a:lstStyle/>
          <a:p>
            <a:fld id="{D82D2381-FA7F-3B4F-861F-D0662239D2ED}" type="slidenum">
              <a:rPr lang="en-US" smtClean="0"/>
              <a:t>17</a:t>
            </a:fld>
            <a:endParaRPr lang="en-US"/>
          </a:p>
        </p:txBody>
      </p:sp>
    </p:spTree>
    <p:extLst>
      <p:ext uri="{BB962C8B-B14F-4D97-AF65-F5344CB8AC3E}">
        <p14:creationId xmlns:p14="http://schemas.microsoft.com/office/powerpoint/2010/main" val="20078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52C23-38C3-0E03-5A77-96BC96CFCE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411533-01C7-3EE9-FDCD-0A0AAC19CC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80D3A5-0B6F-1841-5A3B-0F060C1F36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3378F-CE90-53AB-A49D-CB7646A3AAE6}"/>
              </a:ext>
            </a:extLst>
          </p:cNvPr>
          <p:cNvSpPr>
            <a:spLocks noGrp="1"/>
          </p:cNvSpPr>
          <p:nvPr>
            <p:ph type="sldNum" sz="quarter" idx="5"/>
          </p:nvPr>
        </p:nvSpPr>
        <p:spPr/>
        <p:txBody>
          <a:bodyPr/>
          <a:lstStyle/>
          <a:p>
            <a:fld id="{D82D2381-FA7F-3B4F-861F-D0662239D2ED}" type="slidenum">
              <a:rPr lang="en-US" smtClean="0"/>
              <a:t>18</a:t>
            </a:fld>
            <a:endParaRPr lang="en-US"/>
          </a:p>
        </p:txBody>
      </p:sp>
    </p:spTree>
    <p:extLst>
      <p:ext uri="{BB962C8B-B14F-4D97-AF65-F5344CB8AC3E}">
        <p14:creationId xmlns:p14="http://schemas.microsoft.com/office/powerpoint/2010/main" val="3662263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593DB-660C-1E2E-BCD0-C9CC767A6C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D1587D-3505-91D6-72D6-FA8080FC07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592AD8-FB8E-B132-72E8-2C83BE5D1C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2D645E-F398-0907-7E4D-91145A6FBE07}"/>
              </a:ext>
            </a:extLst>
          </p:cNvPr>
          <p:cNvSpPr>
            <a:spLocks noGrp="1"/>
          </p:cNvSpPr>
          <p:nvPr>
            <p:ph type="sldNum" sz="quarter" idx="5"/>
          </p:nvPr>
        </p:nvSpPr>
        <p:spPr/>
        <p:txBody>
          <a:bodyPr/>
          <a:lstStyle/>
          <a:p>
            <a:fld id="{D82D2381-FA7F-3B4F-861F-D0662239D2ED}" type="slidenum">
              <a:rPr lang="en-US" smtClean="0"/>
              <a:t>19</a:t>
            </a:fld>
            <a:endParaRPr lang="en-US"/>
          </a:p>
        </p:txBody>
      </p:sp>
    </p:spTree>
    <p:extLst>
      <p:ext uri="{BB962C8B-B14F-4D97-AF65-F5344CB8AC3E}">
        <p14:creationId xmlns:p14="http://schemas.microsoft.com/office/powerpoint/2010/main" val="1731476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215FA-6AB6-5749-11B7-8C19758F9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4EAECE-1057-3611-AB21-F7B4727FA9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1E1015-8D24-6F95-4311-0F5ABCB742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A61BD1-68E0-42BC-D8A1-81EE0ABFBA70}"/>
              </a:ext>
            </a:extLst>
          </p:cNvPr>
          <p:cNvSpPr>
            <a:spLocks noGrp="1"/>
          </p:cNvSpPr>
          <p:nvPr>
            <p:ph type="sldNum" sz="quarter" idx="5"/>
          </p:nvPr>
        </p:nvSpPr>
        <p:spPr/>
        <p:txBody>
          <a:bodyPr/>
          <a:lstStyle/>
          <a:p>
            <a:fld id="{D82D2381-FA7F-3B4F-861F-D0662239D2ED}" type="slidenum">
              <a:rPr lang="en-US" smtClean="0"/>
              <a:t>20</a:t>
            </a:fld>
            <a:endParaRPr lang="en-US"/>
          </a:p>
        </p:txBody>
      </p:sp>
    </p:spTree>
    <p:extLst>
      <p:ext uri="{BB962C8B-B14F-4D97-AF65-F5344CB8AC3E}">
        <p14:creationId xmlns:p14="http://schemas.microsoft.com/office/powerpoint/2010/main" val="1859707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00AC2-38FB-C435-E573-90B51942F7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AF888D-FE82-E619-2C54-DEABD8BD7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40B1E3-8638-1B47-B06C-948BB7370E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034B19-384A-F7AC-A1BD-D29049E69D5F}"/>
              </a:ext>
            </a:extLst>
          </p:cNvPr>
          <p:cNvSpPr>
            <a:spLocks noGrp="1"/>
          </p:cNvSpPr>
          <p:nvPr>
            <p:ph type="sldNum" sz="quarter" idx="5"/>
          </p:nvPr>
        </p:nvSpPr>
        <p:spPr/>
        <p:txBody>
          <a:bodyPr/>
          <a:lstStyle/>
          <a:p>
            <a:fld id="{D82D2381-FA7F-3B4F-861F-D0662239D2ED}" type="slidenum">
              <a:rPr lang="en-US" smtClean="0"/>
              <a:t>21</a:t>
            </a:fld>
            <a:endParaRPr lang="en-US"/>
          </a:p>
        </p:txBody>
      </p:sp>
    </p:spTree>
    <p:extLst>
      <p:ext uri="{BB962C8B-B14F-4D97-AF65-F5344CB8AC3E}">
        <p14:creationId xmlns:p14="http://schemas.microsoft.com/office/powerpoint/2010/main" val="571537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B4475-FC75-499B-5FDA-D654716A9E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3F8FDE-2237-D83D-E3F0-36A330912F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D66044-4E2F-69A2-1A66-D4B035C2BA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2BE0B7-A0B6-7DD2-9FA3-2C8687953CC5}"/>
              </a:ext>
            </a:extLst>
          </p:cNvPr>
          <p:cNvSpPr>
            <a:spLocks noGrp="1"/>
          </p:cNvSpPr>
          <p:nvPr>
            <p:ph type="sldNum" sz="quarter" idx="5"/>
          </p:nvPr>
        </p:nvSpPr>
        <p:spPr/>
        <p:txBody>
          <a:bodyPr/>
          <a:lstStyle/>
          <a:p>
            <a:fld id="{D82D2381-FA7F-3B4F-861F-D0662239D2ED}" type="slidenum">
              <a:rPr lang="en-US" smtClean="0"/>
              <a:t>22</a:t>
            </a:fld>
            <a:endParaRPr lang="en-US"/>
          </a:p>
        </p:txBody>
      </p:sp>
    </p:spTree>
    <p:extLst>
      <p:ext uri="{BB962C8B-B14F-4D97-AF65-F5344CB8AC3E}">
        <p14:creationId xmlns:p14="http://schemas.microsoft.com/office/powerpoint/2010/main" val="157449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364DF-DD5C-F801-32EF-FF5916E64D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D15704-A68F-C361-3672-E6ED38549F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20822D-76F6-E937-58F0-B0619A9EAF68}"/>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0C15D9F0-162D-51B3-AED9-F3C51242A5C8}"/>
              </a:ext>
            </a:extLst>
          </p:cNvPr>
          <p:cNvSpPr>
            <a:spLocks noGrp="1"/>
          </p:cNvSpPr>
          <p:nvPr>
            <p:ph type="sldNum" sz="quarter" idx="5"/>
          </p:nvPr>
        </p:nvSpPr>
        <p:spPr/>
        <p:txBody>
          <a:bodyPr/>
          <a:lstStyle/>
          <a:p>
            <a:fld id="{D82D2381-FA7F-3B4F-861F-D0662239D2ED}" type="slidenum">
              <a:rPr lang="en-US" smtClean="0"/>
              <a:t>4</a:t>
            </a:fld>
            <a:endParaRPr lang="en-US"/>
          </a:p>
        </p:txBody>
      </p:sp>
    </p:spTree>
    <p:extLst>
      <p:ext uri="{BB962C8B-B14F-4D97-AF65-F5344CB8AC3E}">
        <p14:creationId xmlns:p14="http://schemas.microsoft.com/office/powerpoint/2010/main" val="925355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D9C44-D692-10AD-9F87-D71C146621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CEEB7D-9715-44E1-9767-08F97A287A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03D5BF-41C7-E3FD-4059-8CD4709014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E94010B-86D0-5C41-7370-613A3ABA4A90}"/>
              </a:ext>
            </a:extLst>
          </p:cNvPr>
          <p:cNvSpPr>
            <a:spLocks noGrp="1"/>
          </p:cNvSpPr>
          <p:nvPr>
            <p:ph type="sldNum" sz="quarter" idx="5"/>
          </p:nvPr>
        </p:nvSpPr>
        <p:spPr/>
        <p:txBody>
          <a:bodyPr/>
          <a:lstStyle/>
          <a:p>
            <a:fld id="{D82D2381-FA7F-3B4F-861F-D0662239D2ED}" type="slidenum">
              <a:rPr lang="en-US" smtClean="0"/>
              <a:t>23</a:t>
            </a:fld>
            <a:endParaRPr lang="en-US"/>
          </a:p>
        </p:txBody>
      </p:sp>
    </p:spTree>
    <p:extLst>
      <p:ext uri="{BB962C8B-B14F-4D97-AF65-F5344CB8AC3E}">
        <p14:creationId xmlns:p14="http://schemas.microsoft.com/office/powerpoint/2010/main" val="1758847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84F51-1715-9010-D80D-EC9954BC4F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F51116-0E8E-78D9-43E7-723183518E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6487E2-4012-4B8D-40F2-A251F2A7F1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29DD31-8759-DE10-1404-E70AD32D18DC}"/>
              </a:ext>
            </a:extLst>
          </p:cNvPr>
          <p:cNvSpPr>
            <a:spLocks noGrp="1"/>
          </p:cNvSpPr>
          <p:nvPr>
            <p:ph type="sldNum" sz="quarter" idx="5"/>
          </p:nvPr>
        </p:nvSpPr>
        <p:spPr/>
        <p:txBody>
          <a:bodyPr/>
          <a:lstStyle/>
          <a:p>
            <a:fld id="{D82D2381-FA7F-3B4F-861F-D0662239D2ED}" type="slidenum">
              <a:rPr lang="en-US" smtClean="0"/>
              <a:t>24</a:t>
            </a:fld>
            <a:endParaRPr lang="en-US"/>
          </a:p>
        </p:txBody>
      </p:sp>
    </p:spTree>
    <p:extLst>
      <p:ext uri="{BB962C8B-B14F-4D97-AF65-F5344CB8AC3E}">
        <p14:creationId xmlns:p14="http://schemas.microsoft.com/office/powerpoint/2010/main" val="3620507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03EE1-7983-0CB7-3024-5BD5DDC9BB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0959BA-6CE7-09AD-1E81-8B19A8C901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AD9C48-C20C-AE8C-4285-F8D101D31C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A71928-2EAE-3F39-50C1-2D8C91275ACE}"/>
              </a:ext>
            </a:extLst>
          </p:cNvPr>
          <p:cNvSpPr>
            <a:spLocks noGrp="1"/>
          </p:cNvSpPr>
          <p:nvPr>
            <p:ph type="sldNum" sz="quarter" idx="5"/>
          </p:nvPr>
        </p:nvSpPr>
        <p:spPr/>
        <p:txBody>
          <a:bodyPr/>
          <a:lstStyle/>
          <a:p>
            <a:fld id="{D82D2381-FA7F-3B4F-861F-D0662239D2ED}" type="slidenum">
              <a:rPr lang="en-US" smtClean="0"/>
              <a:t>25</a:t>
            </a:fld>
            <a:endParaRPr lang="en-US"/>
          </a:p>
        </p:txBody>
      </p:sp>
    </p:spTree>
    <p:extLst>
      <p:ext uri="{BB962C8B-B14F-4D97-AF65-F5344CB8AC3E}">
        <p14:creationId xmlns:p14="http://schemas.microsoft.com/office/powerpoint/2010/main" val="972868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1E970-135B-D04B-5B4D-CD9A126F6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F50886-7B51-1594-24CD-552A6CE79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A79A42-EA05-68A3-1363-62717F873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54F7E7-D3D3-8EF7-2D66-ACB811642B8A}"/>
              </a:ext>
            </a:extLst>
          </p:cNvPr>
          <p:cNvSpPr>
            <a:spLocks noGrp="1"/>
          </p:cNvSpPr>
          <p:nvPr>
            <p:ph type="sldNum" sz="quarter" idx="5"/>
          </p:nvPr>
        </p:nvSpPr>
        <p:spPr/>
        <p:txBody>
          <a:bodyPr/>
          <a:lstStyle/>
          <a:p>
            <a:fld id="{D82D2381-FA7F-3B4F-861F-D0662239D2ED}" type="slidenum">
              <a:rPr lang="en-US" smtClean="0"/>
              <a:t>26</a:t>
            </a:fld>
            <a:endParaRPr lang="en-US"/>
          </a:p>
        </p:txBody>
      </p:sp>
    </p:spTree>
    <p:extLst>
      <p:ext uri="{BB962C8B-B14F-4D97-AF65-F5344CB8AC3E}">
        <p14:creationId xmlns:p14="http://schemas.microsoft.com/office/powerpoint/2010/main" val="1711031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3BFFB-53AC-1B62-1337-F50A7CF5F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E76A6B-07BD-DB06-F3EC-B73574F60E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27565A-E533-67BD-4804-D3A7B7BC12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1B6524-4A34-DCEF-5C73-BB987D2CAFA7}"/>
              </a:ext>
            </a:extLst>
          </p:cNvPr>
          <p:cNvSpPr>
            <a:spLocks noGrp="1"/>
          </p:cNvSpPr>
          <p:nvPr>
            <p:ph type="sldNum" sz="quarter" idx="5"/>
          </p:nvPr>
        </p:nvSpPr>
        <p:spPr/>
        <p:txBody>
          <a:bodyPr/>
          <a:lstStyle/>
          <a:p>
            <a:fld id="{D82D2381-FA7F-3B4F-861F-D0662239D2ED}" type="slidenum">
              <a:rPr lang="en-US" smtClean="0"/>
              <a:t>27</a:t>
            </a:fld>
            <a:endParaRPr lang="en-US"/>
          </a:p>
        </p:txBody>
      </p:sp>
    </p:spTree>
    <p:extLst>
      <p:ext uri="{BB962C8B-B14F-4D97-AF65-F5344CB8AC3E}">
        <p14:creationId xmlns:p14="http://schemas.microsoft.com/office/powerpoint/2010/main" val="650987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2E111-4F33-1265-3B7D-30D5D828DD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0BD411-E958-3C68-ACFE-40D198C670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053207-2704-635B-E938-38B9590C1274}"/>
              </a:ext>
            </a:extLst>
          </p:cNvPr>
          <p:cNvSpPr>
            <a:spLocks noGrp="1"/>
          </p:cNvSpPr>
          <p:nvPr>
            <p:ph type="body" idx="1"/>
          </p:nvPr>
        </p:nvSpPr>
        <p:spPr/>
        <p:txBody>
          <a:bodyPr/>
          <a:lstStyle/>
          <a:p>
            <a:r>
              <a:rPr lang="en-US" dirty="0"/>
              <a:t>Power of two =&gt; addressing efficiency, memory alignment</a:t>
            </a:r>
          </a:p>
          <a:p>
            <a:r>
              <a:rPr lang="en-US" dirty="0"/>
              <a:t>Block size=&gt; memory transfer efficiency, miss penalty, memory architecture</a:t>
            </a:r>
          </a:p>
        </p:txBody>
      </p:sp>
      <p:sp>
        <p:nvSpPr>
          <p:cNvPr id="4" name="Slide Number Placeholder 3">
            <a:extLst>
              <a:ext uri="{FF2B5EF4-FFF2-40B4-BE49-F238E27FC236}">
                <a16:creationId xmlns:a16="http://schemas.microsoft.com/office/drawing/2014/main" id="{1FB3C94C-6DD1-EF81-A568-3203A6E21D53}"/>
              </a:ext>
            </a:extLst>
          </p:cNvPr>
          <p:cNvSpPr>
            <a:spLocks noGrp="1"/>
          </p:cNvSpPr>
          <p:nvPr>
            <p:ph type="sldNum" sz="quarter" idx="5"/>
          </p:nvPr>
        </p:nvSpPr>
        <p:spPr/>
        <p:txBody>
          <a:bodyPr/>
          <a:lstStyle/>
          <a:p>
            <a:fld id="{D82D2381-FA7F-3B4F-861F-D0662239D2ED}" type="slidenum">
              <a:rPr lang="en-US" smtClean="0"/>
              <a:t>28</a:t>
            </a:fld>
            <a:endParaRPr lang="en-US"/>
          </a:p>
        </p:txBody>
      </p:sp>
    </p:spTree>
    <p:extLst>
      <p:ext uri="{BB962C8B-B14F-4D97-AF65-F5344CB8AC3E}">
        <p14:creationId xmlns:p14="http://schemas.microsoft.com/office/powerpoint/2010/main" val="2582132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94C6B-3F67-D487-3DA8-7EB06C4038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850017-E3D0-14B4-E891-0F1DC46AA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BCE6BB-65A9-D9F1-494E-5913C09661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C741-A7AC-7CB3-2E9F-782E1E4E1EA2}"/>
              </a:ext>
            </a:extLst>
          </p:cNvPr>
          <p:cNvSpPr>
            <a:spLocks noGrp="1"/>
          </p:cNvSpPr>
          <p:nvPr>
            <p:ph type="sldNum" sz="quarter" idx="5"/>
          </p:nvPr>
        </p:nvSpPr>
        <p:spPr/>
        <p:txBody>
          <a:bodyPr/>
          <a:lstStyle/>
          <a:p>
            <a:fld id="{D82D2381-FA7F-3B4F-861F-D0662239D2ED}" type="slidenum">
              <a:rPr lang="en-US" smtClean="0"/>
              <a:t>29</a:t>
            </a:fld>
            <a:endParaRPr lang="en-US"/>
          </a:p>
        </p:txBody>
      </p:sp>
    </p:spTree>
    <p:extLst>
      <p:ext uri="{BB962C8B-B14F-4D97-AF65-F5344CB8AC3E}">
        <p14:creationId xmlns:p14="http://schemas.microsoft.com/office/powerpoint/2010/main" val="3466645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2B6B7-A788-0DD5-5657-A1CF693449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39BAD1-3B22-21EF-D249-0AF27EAEFE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06A3BA-94E8-6452-6E7B-31F41BDB5D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F01B73-9239-9E84-C0E4-3A74339ACFDB}"/>
              </a:ext>
            </a:extLst>
          </p:cNvPr>
          <p:cNvSpPr>
            <a:spLocks noGrp="1"/>
          </p:cNvSpPr>
          <p:nvPr>
            <p:ph type="sldNum" sz="quarter" idx="5"/>
          </p:nvPr>
        </p:nvSpPr>
        <p:spPr/>
        <p:txBody>
          <a:bodyPr/>
          <a:lstStyle/>
          <a:p>
            <a:fld id="{D82D2381-FA7F-3B4F-861F-D0662239D2ED}" type="slidenum">
              <a:rPr lang="en-US" smtClean="0"/>
              <a:t>30</a:t>
            </a:fld>
            <a:endParaRPr lang="en-US"/>
          </a:p>
        </p:txBody>
      </p:sp>
    </p:spTree>
    <p:extLst>
      <p:ext uri="{BB962C8B-B14F-4D97-AF65-F5344CB8AC3E}">
        <p14:creationId xmlns:p14="http://schemas.microsoft.com/office/powerpoint/2010/main" val="2644908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C1BB2-E3FF-D38F-C23C-A55E3A41CC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EB70A2-407C-1D9F-CC54-3312EA62C9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58E66A-167D-99D0-DAE8-D6EF24EF21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A69340-E644-0836-94D0-5C7DF1DC122E}"/>
              </a:ext>
            </a:extLst>
          </p:cNvPr>
          <p:cNvSpPr>
            <a:spLocks noGrp="1"/>
          </p:cNvSpPr>
          <p:nvPr>
            <p:ph type="sldNum" sz="quarter" idx="5"/>
          </p:nvPr>
        </p:nvSpPr>
        <p:spPr/>
        <p:txBody>
          <a:bodyPr/>
          <a:lstStyle/>
          <a:p>
            <a:fld id="{D82D2381-FA7F-3B4F-861F-D0662239D2ED}" type="slidenum">
              <a:rPr lang="en-US" smtClean="0"/>
              <a:t>31</a:t>
            </a:fld>
            <a:endParaRPr lang="en-US"/>
          </a:p>
        </p:txBody>
      </p:sp>
    </p:spTree>
    <p:extLst>
      <p:ext uri="{BB962C8B-B14F-4D97-AF65-F5344CB8AC3E}">
        <p14:creationId xmlns:p14="http://schemas.microsoft.com/office/powerpoint/2010/main" val="22235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01EB3-A136-8BFA-FA32-B06D015157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69A9CF-F975-B7CB-5B14-54DE3A10AA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CB3B7D-1FB7-0660-741F-F28DE9CB59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0EE5FD-538F-4D33-3898-D33FA6344B23}"/>
              </a:ext>
            </a:extLst>
          </p:cNvPr>
          <p:cNvSpPr>
            <a:spLocks noGrp="1"/>
          </p:cNvSpPr>
          <p:nvPr>
            <p:ph type="sldNum" sz="quarter" idx="5"/>
          </p:nvPr>
        </p:nvSpPr>
        <p:spPr/>
        <p:txBody>
          <a:bodyPr/>
          <a:lstStyle/>
          <a:p>
            <a:fld id="{D82D2381-FA7F-3B4F-861F-D0662239D2ED}" type="slidenum">
              <a:rPr lang="en-US" smtClean="0"/>
              <a:t>32</a:t>
            </a:fld>
            <a:endParaRPr lang="en-US"/>
          </a:p>
        </p:txBody>
      </p:sp>
    </p:spTree>
    <p:extLst>
      <p:ext uri="{BB962C8B-B14F-4D97-AF65-F5344CB8AC3E}">
        <p14:creationId xmlns:p14="http://schemas.microsoft.com/office/powerpoint/2010/main" val="2403536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46F0F-731C-A30A-535D-BC61D1A228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93F9B3-11A6-C8BD-BDCF-188D7712B5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EBDA00-B131-B8A4-A7F8-FF77771AE204}"/>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2ADD3B59-81B7-10C1-4C87-2235F8E6B127}"/>
              </a:ext>
            </a:extLst>
          </p:cNvPr>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1426916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49AD0-DC01-E07C-1755-C1D67EE21D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45A44B-53F1-CEF3-7ACC-239BD2F558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CB428F-3A10-2A87-3502-6D742B875A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530884-0C95-5C5C-27F9-DD8A856EA154}"/>
              </a:ext>
            </a:extLst>
          </p:cNvPr>
          <p:cNvSpPr>
            <a:spLocks noGrp="1"/>
          </p:cNvSpPr>
          <p:nvPr>
            <p:ph type="sldNum" sz="quarter" idx="5"/>
          </p:nvPr>
        </p:nvSpPr>
        <p:spPr/>
        <p:txBody>
          <a:bodyPr/>
          <a:lstStyle/>
          <a:p>
            <a:fld id="{D82D2381-FA7F-3B4F-861F-D0662239D2ED}" type="slidenum">
              <a:rPr lang="en-US" smtClean="0"/>
              <a:t>33</a:t>
            </a:fld>
            <a:endParaRPr lang="en-US"/>
          </a:p>
        </p:txBody>
      </p:sp>
    </p:spTree>
    <p:extLst>
      <p:ext uri="{BB962C8B-B14F-4D97-AF65-F5344CB8AC3E}">
        <p14:creationId xmlns:p14="http://schemas.microsoft.com/office/powerpoint/2010/main" val="4123781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C78D4-85FC-95CC-33E1-2D7A37AFFE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D676DD-EC2E-6B3B-2C18-41EB1C4443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0ECAA8-0BDE-0790-2C5D-8F565BD2F6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C90E63-87CA-A1F5-2C2B-A4C4C8ED1449}"/>
              </a:ext>
            </a:extLst>
          </p:cNvPr>
          <p:cNvSpPr>
            <a:spLocks noGrp="1"/>
          </p:cNvSpPr>
          <p:nvPr>
            <p:ph type="sldNum" sz="quarter" idx="5"/>
          </p:nvPr>
        </p:nvSpPr>
        <p:spPr/>
        <p:txBody>
          <a:bodyPr/>
          <a:lstStyle/>
          <a:p>
            <a:fld id="{D82D2381-FA7F-3B4F-861F-D0662239D2ED}" type="slidenum">
              <a:rPr lang="en-US" smtClean="0"/>
              <a:t>34</a:t>
            </a:fld>
            <a:endParaRPr lang="en-US"/>
          </a:p>
        </p:txBody>
      </p:sp>
    </p:spTree>
    <p:extLst>
      <p:ext uri="{BB962C8B-B14F-4D97-AF65-F5344CB8AC3E}">
        <p14:creationId xmlns:p14="http://schemas.microsoft.com/office/powerpoint/2010/main" val="2047786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FEF30-C93F-D541-AB41-C6C9FE84BB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66FF83-BEFA-1409-BF5B-55E4BBA6EE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2B1511-D1BE-8751-E781-08273CA969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567F53-6F49-CCE0-6679-B01F9741FCCC}"/>
              </a:ext>
            </a:extLst>
          </p:cNvPr>
          <p:cNvSpPr>
            <a:spLocks noGrp="1"/>
          </p:cNvSpPr>
          <p:nvPr>
            <p:ph type="sldNum" sz="quarter" idx="5"/>
          </p:nvPr>
        </p:nvSpPr>
        <p:spPr/>
        <p:txBody>
          <a:bodyPr/>
          <a:lstStyle/>
          <a:p>
            <a:fld id="{D82D2381-FA7F-3B4F-861F-D0662239D2ED}" type="slidenum">
              <a:rPr lang="en-US" smtClean="0"/>
              <a:t>35</a:t>
            </a:fld>
            <a:endParaRPr lang="en-US"/>
          </a:p>
        </p:txBody>
      </p:sp>
    </p:spTree>
    <p:extLst>
      <p:ext uri="{BB962C8B-B14F-4D97-AF65-F5344CB8AC3E}">
        <p14:creationId xmlns:p14="http://schemas.microsoft.com/office/powerpoint/2010/main" val="3222555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E6BD9-DBD8-3245-24C5-61BDF0EA09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B479F2-612F-AFD2-BFD9-C8C69A6F0E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4608FF-AE4D-693F-AFFA-C4FDCAEAEA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B77201-ED53-CE33-AD21-CAD26FD458EA}"/>
              </a:ext>
            </a:extLst>
          </p:cNvPr>
          <p:cNvSpPr>
            <a:spLocks noGrp="1"/>
          </p:cNvSpPr>
          <p:nvPr>
            <p:ph type="sldNum" sz="quarter" idx="5"/>
          </p:nvPr>
        </p:nvSpPr>
        <p:spPr/>
        <p:txBody>
          <a:bodyPr/>
          <a:lstStyle/>
          <a:p>
            <a:fld id="{D82D2381-FA7F-3B4F-861F-D0662239D2ED}" type="slidenum">
              <a:rPr lang="en-US" smtClean="0"/>
              <a:t>36</a:t>
            </a:fld>
            <a:endParaRPr lang="en-US"/>
          </a:p>
        </p:txBody>
      </p:sp>
    </p:spTree>
    <p:extLst>
      <p:ext uri="{BB962C8B-B14F-4D97-AF65-F5344CB8AC3E}">
        <p14:creationId xmlns:p14="http://schemas.microsoft.com/office/powerpoint/2010/main" val="3116145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7DE3B-A134-7459-9FA2-31175EC834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C12613-790B-6CB6-31B2-9AEA1CDFA1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0E418F-2318-5D03-1DF9-2958BC7F97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8D0624-79F7-6C32-7677-E79F3A65CFEE}"/>
              </a:ext>
            </a:extLst>
          </p:cNvPr>
          <p:cNvSpPr>
            <a:spLocks noGrp="1"/>
          </p:cNvSpPr>
          <p:nvPr>
            <p:ph type="sldNum" sz="quarter" idx="5"/>
          </p:nvPr>
        </p:nvSpPr>
        <p:spPr/>
        <p:txBody>
          <a:bodyPr/>
          <a:lstStyle/>
          <a:p>
            <a:fld id="{D82D2381-FA7F-3B4F-861F-D0662239D2ED}" type="slidenum">
              <a:rPr lang="en-US" smtClean="0"/>
              <a:t>37</a:t>
            </a:fld>
            <a:endParaRPr lang="en-US"/>
          </a:p>
        </p:txBody>
      </p:sp>
    </p:spTree>
    <p:extLst>
      <p:ext uri="{BB962C8B-B14F-4D97-AF65-F5344CB8AC3E}">
        <p14:creationId xmlns:p14="http://schemas.microsoft.com/office/powerpoint/2010/main" val="231910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A4B81-A425-4068-D430-27FB13EA66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668B0-789E-1F2E-49BD-C15B946794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0244D-3AA5-347C-00EC-326A9DCFD3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CFB3FA2-1438-0570-8DCB-671756043562}"/>
              </a:ext>
            </a:extLst>
          </p:cNvPr>
          <p:cNvSpPr>
            <a:spLocks noGrp="1"/>
          </p:cNvSpPr>
          <p:nvPr>
            <p:ph type="sldNum" sz="quarter" idx="5"/>
          </p:nvPr>
        </p:nvSpPr>
        <p:spPr/>
        <p:txBody>
          <a:bodyPr/>
          <a:lstStyle/>
          <a:p>
            <a:fld id="{D82D2381-FA7F-3B4F-861F-D0662239D2ED}" type="slidenum">
              <a:rPr lang="en-US" smtClean="0"/>
              <a:t>38</a:t>
            </a:fld>
            <a:endParaRPr lang="en-US"/>
          </a:p>
        </p:txBody>
      </p:sp>
    </p:spTree>
    <p:extLst>
      <p:ext uri="{BB962C8B-B14F-4D97-AF65-F5344CB8AC3E}">
        <p14:creationId xmlns:p14="http://schemas.microsoft.com/office/powerpoint/2010/main" val="28280934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C5BED-2B15-E237-356E-98EF4D802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D81D59-9119-1FF8-FC94-ED699E8D1F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CFC08F-E1ED-A67E-825A-DFAFDCC782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9F042F-DC4D-D4E7-BB4A-BF3CFE67F0C5}"/>
              </a:ext>
            </a:extLst>
          </p:cNvPr>
          <p:cNvSpPr>
            <a:spLocks noGrp="1"/>
          </p:cNvSpPr>
          <p:nvPr>
            <p:ph type="sldNum" sz="quarter" idx="5"/>
          </p:nvPr>
        </p:nvSpPr>
        <p:spPr/>
        <p:txBody>
          <a:bodyPr/>
          <a:lstStyle/>
          <a:p>
            <a:fld id="{D82D2381-FA7F-3B4F-861F-D0662239D2ED}" type="slidenum">
              <a:rPr lang="en-US" smtClean="0"/>
              <a:t>39</a:t>
            </a:fld>
            <a:endParaRPr lang="en-US"/>
          </a:p>
        </p:txBody>
      </p:sp>
    </p:spTree>
    <p:extLst>
      <p:ext uri="{BB962C8B-B14F-4D97-AF65-F5344CB8AC3E}">
        <p14:creationId xmlns:p14="http://schemas.microsoft.com/office/powerpoint/2010/main" val="21564272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21E89-BE83-F7D3-E986-44F44CCF48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D141CE-FA21-E39F-7A62-D0D5371F5D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6F48FE-C538-3809-D47C-9B1751F176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D60A17-2D11-D0A2-338E-9E9EF7F591CD}"/>
              </a:ext>
            </a:extLst>
          </p:cNvPr>
          <p:cNvSpPr>
            <a:spLocks noGrp="1"/>
          </p:cNvSpPr>
          <p:nvPr>
            <p:ph type="sldNum" sz="quarter" idx="5"/>
          </p:nvPr>
        </p:nvSpPr>
        <p:spPr/>
        <p:txBody>
          <a:bodyPr/>
          <a:lstStyle/>
          <a:p>
            <a:fld id="{D82D2381-FA7F-3B4F-861F-D0662239D2ED}" type="slidenum">
              <a:rPr lang="en-US" smtClean="0"/>
              <a:t>40</a:t>
            </a:fld>
            <a:endParaRPr lang="en-US"/>
          </a:p>
        </p:txBody>
      </p:sp>
    </p:spTree>
    <p:extLst>
      <p:ext uri="{BB962C8B-B14F-4D97-AF65-F5344CB8AC3E}">
        <p14:creationId xmlns:p14="http://schemas.microsoft.com/office/powerpoint/2010/main" val="37348679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11CC4-3505-3C78-C3E3-A1F937D52E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023082-2F56-2C84-2305-BDE9B34666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A6CDBB-4104-15D8-3396-C859AEBAB566}"/>
              </a:ext>
            </a:extLst>
          </p:cNvPr>
          <p:cNvSpPr>
            <a:spLocks noGrp="1"/>
          </p:cNvSpPr>
          <p:nvPr>
            <p:ph type="body" idx="1"/>
          </p:nvPr>
        </p:nvSpPr>
        <p:spPr/>
        <p:txBody>
          <a:bodyPr/>
          <a:lstStyle/>
          <a:p>
            <a:r>
              <a:rPr lang="en-US" dirty="0"/>
              <a:t>Pseudo LRU use a binary tree as optimization</a:t>
            </a:r>
          </a:p>
        </p:txBody>
      </p:sp>
      <p:sp>
        <p:nvSpPr>
          <p:cNvPr id="4" name="Slide Number Placeholder 3">
            <a:extLst>
              <a:ext uri="{FF2B5EF4-FFF2-40B4-BE49-F238E27FC236}">
                <a16:creationId xmlns:a16="http://schemas.microsoft.com/office/drawing/2014/main" id="{D419E34E-A34B-94CC-0F8C-3ADA4F780FE8}"/>
              </a:ext>
            </a:extLst>
          </p:cNvPr>
          <p:cNvSpPr>
            <a:spLocks noGrp="1"/>
          </p:cNvSpPr>
          <p:nvPr>
            <p:ph type="sldNum" sz="quarter" idx="5"/>
          </p:nvPr>
        </p:nvSpPr>
        <p:spPr/>
        <p:txBody>
          <a:bodyPr/>
          <a:lstStyle/>
          <a:p>
            <a:fld id="{D82D2381-FA7F-3B4F-861F-D0662239D2ED}" type="slidenum">
              <a:rPr lang="en-US" smtClean="0"/>
              <a:t>41</a:t>
            </a:fld>
            <a:endParaRPr lang="en-US"/>
          </a:p>
        </p:txBody>
      </p:sp>
    </p:spTree>
    <p:extLst>
      <p:ext uri="{BB962C8B-B14F-4D97-AF65-F5344CB8AC3E}">
        <p14:creationId xmlns:p14="http://schemas.microsoft.com/office/powerpoint/2010/main" val="31544669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B8AD3-06C7-5960-8C47-72A772800D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0A32FB-FA94-966C-47C0-4DC9F2291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F007EE-9E2D-28A4-C638-7657F3D05A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CC6D5B-278A-FC3D-8D7D-A9F9A6902B2D}"/>
              </a:ext>
            </a:extLst>
          </p:cNvPr>
          <p:cNvSpPr>
            <a:spLocks noGrp="1"/>
          </p:cNvSpPr>
          <p:nvPr>
            <p:ph type="sldNum" sz="quarter" idx="5"/>
          </p:nvPr>
        </p:nvSpPr>
        <p:spPr/>
        <p:txBody>
          <a:bodyPr/>
          <a:lstStyle/>
          <a:p>
            <a:fld id="{D82D2381-FA7F-3B4F-861F-D0662239D2ED}" type="slidenum">
              <a:rPr lang="en-US" smtClean="0"/>
              <a:t>42</a:t>
            </a:fld>
            <a:endParaRPr lang="en-US"/>
          </a:p>
        </p:txBody>
      </p:sp>
    </p:spTree>
    <p:extLst>
      <p:ext uri="{BB962C8B-B14F-4D97-AF65-F5344CB8AC3E}">
        <p14:creationId xmlns:p14="http://schemas.microsoft.com/office/powerpoint/2010/main" val="1251548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CD284-9622-ACE0-8872-5F5C102327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43E1BD-F4AC-07E0-D29B-AEE52FF4D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395A55-6E1D-9ADB-43DE-74FD31150E38}"/>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72A6C924-95BB-1DED-D973-EFE1EADF9F84}"/>
              </a:ext>
            </a:extLst>
          </p:cNvPr>
          <p:cNvSpPr>
            <a:spLocks noGrp="1"/>
          </p:cNvSpPr>
          <p:nvPr>
            <p:ph type="sldNum" sz="quarter" idx="5"/>
          </p:nvPr>
        </p:nvSpPr>
        <p:spPr/>
        <p:txBody>
          <a:bodyPr/>
          <a:lstStyle/>
          <a:p>
            <a:fld id="{D82D2381-FA7F-3B4F-861F-D0662239D2ED}" type="slidenum">
              <a:rPr lang="en-US" smtClean="0"/>
              <a:t>6</a:t>
            </a:fld>
            <a:endParaRPr lang="en-US"/>
          </a:p>
        </p:txBody>
      </p:sp>
    </p:spTree>
    <p:extLst>
      <p:ext uri="{BB962C8B-B14F-4D97-AF65-F5344CB8AC3E}">
        <p14:creationId xmlns:p14="http://schemas.microsoft.com/office/powerpoint/2010/main" val="3995574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6AC14-0D9E-A2FC-3F50-E538F28466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7E4D0-A9F1-5362-DE07-E08C78903C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2E7A2F-E4E0-AA0C-07EA-10E4908262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FFFA4E-D4CB-78FC-D37F-DFB54F59B8DA}"/>
              </a:ext>
            </a:extLst>
          </p:cNvPr>
          <p:cNvSpPr>
            <a:spLocks noGrp="1"/>
          </p:cNvSpPr>
          <p:nvPr>
            <p:ph type="sldNum" sz="quarter" idx="5"/>
          </p:nvPr>
        </p:nvSpPr>
        <p:spPr/>
        <p:txBody>
          <a:bodyPr/>
          <a:lstStyle/>
          <a:p>
            <a:fld id="{D82D2381-FA7F-3B4F-861F-D0662239D2ED}" type="slidenum">
              <a:rPr lang="en-US" smtClean="0"/>
              <a:t>43</a:t>
            </a:fld>
            <a:endParaRPr lang="en-US"/>
          </a:p>
        </p:txBody>
      </p:sp>
    </p:spTree>
    <p:extLst>
      <p:ext uri="{BB962C8B-B14F-4D97-AF65-F5344CB8AC3E}">
        <p14:creationId xmlns:p14="http://schemas.microsoft.com/office/powerpoint/2010/main" val="1677734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6D99A-779B-E681-C3E2-F6D8EF58F1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F8118E-5A47-76A4-DEE3-18F2B8FBE5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7DE39F-8B19-EF10-B04A-DB543482FC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FFD585-CB90-E844-25CC-877C1B9FAA54}"/>
              </a:ext>
            </a:extLst>
          </p:cNvPr>
          <p:cNvSpPr>
            <a:spLocks noGrp="1"/>
          </p:cNvSpPr>
          <p:nvPr>
            <p:ph type="sldNum" sz="quarter" idx="5"/>
          </p:nvPr>
        </p:nvSpPr>
        <p:spPr/>
        <p:txBody>
          <a:bodyPr/>
          <a:lstStyle/>
          <a:p>
            <a:fld id="{D82D2381-FA7F-3B4F-861F-D0662239D2ED}" type="slidenum">
              <a:rPr lang="en-US" smtClean="0"/>
              <a:t>44</a:t>
            </a:fld>
            <a:endParaRPr lang="en-US"/>
          </a:p>
        </p:txBody>
      </p:sp>
    </p:spTree>
    <p:extLst>
      <p:ext uri="{BB962C8B-B14F-4D97-AF65-F5344CB8AC3E}">
        <p14:creationId xmlns:p14="http://schemas.microsoft.com/office/powerpoint/2010/main" val="10016608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2E5FF-6804-BBDA-29EE-E562D25A25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809D17-973F-881D-BF56-424A624323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E9A5EB-DAF9-FF33-A7CA-893F63CD94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D7E84B-BB28-E860-A3D7-C38A182BF5AD}"/>
              </a:ext>
            </a:extLst>
          </p:cNvPr>
          <p:cNvSpPr>
            <a:spLocks noGrp="1"/>
          </p:cNvSpPr>
          <p:nvPr>
            <p:ph type="sldNum" sz="quarter" idx="5"/>
          </p:nvPr>
        </p:nvSpPr>
        <p:spPr/>
        <p:txBody>
          <a:bodyPr/>
          <a:lstStyle/>
          <a:p>
            <a:fld id="{D82D2381-FA7F-3B4F-861F-D0662239D2ED}" type="slidenum">
              <a:rPr lang="en-US" smtClean="0"/>
              <a:t>45</a:t>
            </a:fld>
            <a:endParaRPr lang="en-US"/>
          </a:p>
        </p:txBody>
      </p:sp>
    </p:spTree>
    <p:extLst>
      <p:ext uri="{BB962C8B-B14F-4D97-AF65-F5344CB8AC3E}">
        <p14:creationId xmlns:p14="http://schemas.microsoft.com/office/powerpoint/2010/main" val="3101878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B616C-81B7-79BD-6DEF-845C8819CC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399F9E-EECA-F49C-5543-A711ABF3D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32B1F4-CF0A-5CA4-D470-5A0FA0DC68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4CF2C6-CFEE-051F-DDF6-B18952657356}"/>
              </a:ext>
            </a:extLst>
          </p:cNvPr>
          <p:cNvSpPr>
            <a:spLocks noGrp="1"/>
          </p:cNvSpPr>
          <p:nvPr>
            <p:ph type="sldNum" sz="quarter" idx="5"/>
          </p:nvPr>
        </p:nvSpPr>
        <p:spPr/>
        <p:txBody>
          <a:bodyPr/>
          <a:lstStyle/>
          <a:p>
            <a:fld id="{D82D2381-FA7F-3B4F-861F-D0662239D2ED}" type="slidenum">
              <a:rPr lang="en-US" smtClean="0"/>
              <a:t>46</a:t>
            </a:fld>
            <a:endParaRPr lang="en-US"/>
          </a:p>
        </p:txBody>
      </p:sp>
    </p:spTree>
    <p:extLst>
      <p:ext uri="{BB962C8B-B14F-4D97-AF65-F5344CB8AC3E}">
        <p14:creationId xmlns:p14="http://schemas.microsoft.com/office/powerpoint/2010/main" val="22827753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2BA2B-1805-2BDE-66BC-09E39A278E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C06D50-B374-5670-CD8B-3590246E82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E788D9-B25D-5FC2-A97F-B74C861AFD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CBEC16-74E8-EAAC-46D8-A895C046E70B}"/>
              </a:ext>
            </a:extLst>
          </p:cNvPr>
          <p:cNvSpPr>
            <a:spLocks noGrp="1"/>
          </p:cNvSpPr>
          <p:nvPr>
            <p:ph type="sldNum" sz="quarter" idx="5"/>
          </p:nvPr>
        </p:nvSpPr>
        <p:spPr/>
        <p:txBody>
          <a:bodyPr/>
          <a:lstStyle/>
          <a:p>
            <a:fld id="{D82D2381-FA7F-3B4F-861F-D0662239D2ED}" type="slidenum">
              <a:rPr lang="en-US" smtClean="0"/>
              <a:t>47</a:t>
            </a:fld>
            <a:endParaRPr lang="en-US"/>
          </a:p>
        </p:txBody>
      </p:sp>
    </p:spTree>
    <p:extLst>
      <p:ext uri="{BB962C8B-B14F-4D97-AF65-F5344CB8AC3E}">
        <p14:creationId xmlns:p14="http://schemas.microsoft.com/office/powerpoint/2010/main" val="27669177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4DADF-FAE1-5F65-9375-1A678FE7D6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7B96DC-9898-19F7-315E-7E47ED2C4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9B4155-817B-5861-8AD8-0EC03245A1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825AF0-F456-1CF9-2B25-0571A5127D53}"/>
              </a:ext>
            </a:extLst>
          </p:cNvPr>
          <p:cNvSpPr>
            <a:spLocks noGrp="1"/>
          </p:cNvSpPr>
          <p:nvPr>
            <p:ph type="sldNum" sz="quarter" idx="5"/>
          </p:nvPr>
        </p:nvSpPr>
        <p:spPr/>
        <p:txBody>
          <a:bodyPr/>
          <a:lstStyle/>
          <a:p>
            <a:fld id="{D82D2381-FA7F-3B4F-861F-D0662239D2ED}" type="slidenum">
              <a:rPr lang="en-US" smtClean="0"/>
              <a:t>48</a:t>
            </a:fld>
            <a:endParaRPr lang="en-US"/>
          </a:p>
        </p:txBody>
      </p:sp>
    </p:spTree>
    <p:extLst>
      <p:ext uri="{BB962C8B-B14F-4D97-AF65-F5344CB8AC3E}">
        <p14:creationId xmlns:p14="http://schemas.microsoft.com/office/powerpoint/2010/main" val="39016527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E7521-5CBE-BD3A-F827-9836528D25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17E8F9-80DF-B6A0-80DB-BDADE36282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762C29-6E92-D8F5-E81F-3AFDE3DFB9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3A9070-B203-EE1F-8A2A-38ECF92F56D9}"/>
              </a:ext>
            </a:extLst>
          </p:cNvPr>
          <p:cNvSpPr>
            <a:spLocks noGrp="1"/>
          </p:cNvSpPr>
          <p:nvPr>
            <p:ph type="sldNum" sz="quarter" idx="5"/>
          </p:nvPr>
        </p:nvSpPr>
        <p:spPr/>
        <p:txBody>
          <a:bodyPr/>
          <a:lstStyle/>
          <a:p>
            <a:fld id="{D82D2381-FA7F-3B4F-861F-D0662239D2ED}" type="slidenum">
              <a:rPr lang="en-US" smtClean="0"/>
              <a:t>49</a:t>
            </a:fld>
            <a:endParaRPr lang="en-US"/>
          </a:p>
        </p:txBody>
      </p:sp>
    </p:spTree>
    <p:extLst>
      <p:ext uri="{BB962C8B-B14F-4D97-AF65-F5344CB8AC3E}">
        <p14:creationId xmlns:p14="http://schemas.microsoft.com/office/powerpoint/2010/main" val="37397262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D5019-6740-1D41-065B-FCD63B0A8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A5B6FA-36ED-98C4-A602-2236219A96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3AD68D-17AB-051E-FBDE-F36C5CB0FE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D2D01A-F2D1-47CB-F5A3-9C204ED8F815}"/>
              </a:ext>
            </a:extLst>
          </p:cNvPr>
          <p:cNvSpPr>
            <a:spLocks noGrp="1"/>
          </p:cNvSpPr>
          <p:nvPr>
            <p:ph type="sldNum" sz="quarter" idx="5"/>
          </p:nvPr>
        </p:nvSpPr>
        <p:spPr/>
        <p:txBody>
          <a:bodyPr/>
          <a:lstStyle/>
          <a:p>
            <a:fld id="{D82D2381-FA7F-3B4F-861F-D0662239D2ED}" type="slidenum">
              <a:rPr lang="en-US" smtClean="0"/>
              <a:t>50</a:t>
            </a:fld>
            <a:endParaRPr lang="en-US"/>
          </a:p>
        </p:txBody>
      </p:sp>
    </p:spTree>
    <p:extLst>
      <p:ext uri="{BB962C8B-B14F-4D97-AF65-F5344CB8AC3E}">
        <p14:creationId xmlns:p14="http://schemas.microsoft.com/office/powerpoint/2010/main" val="41679068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F4462-65F5-4F03-2270-DA98E8DB29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824169-6FB2-0788-3F7C-AEAA10C79A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5B4AEC-FB71-30D9-38C8-F9A7C76C6B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181832-ADBB-7099-A85A-39D03CB3B799}"/>
              </a:ext>
            </a:extLst>
          </p:cNvPr>
          <p:cNvSpPr>
            <a:spLocks noGrp="1"/>
          </p:cNvSpPr>
          <p:nvPr>
            <p:ph type="sldNum" sz="quarter" idx="5"/>
          </p:nvPr>
        </p:nvSpPr>
        <p:spPr/>
        <p:txBody>
          <a:bodyPr/>
          <a:lstStyle/>
          <a:p>
            <a:fld id="{D82D2381-FA7F-3B4F-861F-D0662239D2ED}" type="slidenum">
              <a:rPr lang="en-US" smtClean="0"/>
              <a:t>51</a:t>
            </a:fld>
            <a:endParaRPr lang="en-US"/>
          </a:p>
        </p:txBody>
      </p:sp>
    </p:spTree>
    <p:extLst>
      <p:ext uri="{BB962C8B-B14F-4D97-AF65-F5344CB8AC3E}">
        <p14:creationId xmlns:p14="http://schemas.microsoft.com/office/powerpoint/2010/main" val="21193553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D5FB6-8E90-5037-894E-C6B4AFC76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236AB2-74C7-8F85-E127-27B30AB72D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4E4E34-FDA5-9513-2879-42D975EE59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9B02F7-6E86-96FB-D550-34582198AD7A}"/>
              </a:ext>
            </a:extLst>
          </p:cNvPr>
          <p:cNvSpPr>
            <a:spLocks noGrp="1"/>
          </p:cNvSpPr>
          <p:nvPr>
            <p:ph type="sldNum" sz="quarter" idx="5"/>
          </p:nvPr>
        </p:nvSpPr>
        <p:spPr/>
        <p:txBody>
          <a:bodyPr/>
          <a:lstStyle/>
          <a:p>
            <a:fld id="{D82D2381-FA7F-3B4F-861F-D0662239D2ED}" type="slidenum">
              <a:rPr lang="en-US" smtClean="0"/>
              <a:t>52</a:t>
            </a:fld>
            <a:endParaRPr lang="en-US"/>
          </a:p>
        </p:txBody>
      </p:sp>
    </p:spTree>
    <p:extLst>
      <p:ext uri="{BB962C8B-B14F-4D97-AF65-F5344CB8AC3E}">
        <p14:creationId xmlns:p14="http://schemas.microsoft.com/office/powerpoint/2010/main" val="151208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91A26-7401-9111-A8F4-3729432D54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A5FD94-2CA2-AEB4-0B88-6881BF3E1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CC7CEC-CC96-A3E3-F603-F607D648125C}"/>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91851E60-AB5C-0363-1142-0D894D0CE235}"/>
              </a:ext>
            </a:extLst>
          </p:cNvPr>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35701117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78005-D399-0DD7-90E8-7730FF546F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391AB-688E-0B84-1707-2200631BA3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3353FE-7F65-AF92-17C1-C8118BD7F5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0150E9-8ECC-66D4-C274-2F844E01F21E}"/>
              </a:ext>
            </a:extLst>
          </p:cNvPr>
          <p:cNvSpPr>
            <a:spLocks noGrp="1"/>
          </p:cNvSpPr>
          <p:nvPr>
            <p:ph type="sldNum" sz="quarter" idx="5"/>
          </p:nvPr>
        </p:nvSpPr>
        <p:spPr/>
        <p:txBody>
          <a:bodyPr/>
          <a:lstStyle/>
          <a:p>
            <a:fld id="{D82D2381-FA7F-3B4F-861F-D0662239D2ED}" type="slidenum">
              <a:rPr lang="en-US" smtClean="0"/>
              <a:t>53</a:t>
            </a:fld>
            <a:endParaRPr lang="en-US"/>
          </a:p>
        </p:txBody>
      </p:sp>
    </p:spTree>
    <p:extLst>
      <p:ext uri="{BB962C8B-B14F-4D97-AF65-F5344CB8AC3E}">
        <p14:creationId xmlns:p14="http://schemas.microsoft.com/office/powerpoint/2010/main" val="41817937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55</a:t>
            </a:fld>
            <a:endParaRPr lang="en-US"/>
          </a:p>
        </p:txBody>
      </p:sp>
    </p:spTree>
    <p:extLst>
      <p:ext uri="{BB962C8B-B14F-4D97-AF65-F5344CB8AC3E}">
        <p14:creationId xmlns:p14="http://schemas.microsoft.com/office/powerpoint/2010/main" val="372361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D5588-F40F-69BA-3D77-6233206CE0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660BB-7D39-EC69-3310-4506118369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E7A4AA-0DEA-0AE7-E262-4FFFB459F866}"/>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94DD23F9-0064-053D-77CF-2543EB66BAE9}"/>
              </a:ext>
            </a:extLst>
          </p:cNvPr>
          <p:cNvSpPr>
            <a:spLocks noGrp="1"/>
          </p:cNvSpPr>
          <p:nvPr>
            <p:ph type="sldNum" sz="quarter" idx="5"/>
          </p:nvPr>
        </p:nvSpPr>
        <p:spPr/>
        <p:txBody>
          <a:bodyPr/>
          <a:lstStyle/>
          <a:p>
            <a:fld id="{D82D2381-FA7F-3B4F-861F-D0662239D2ED}" type="slidenum">
              <a:rPr lang="en-US" smtClean="0"/>
              <a:t>8</a:t>
            </a:fld>
            <a:endParaRPr lang="en-US"/>
          </a:p>
        </p:txBody>
      </p:sp>
    </p:spTree>
    <p:extLst>
      <p:ext uri="{BB962C8B-B14F-4D97-AF65-F5344CB8AC3E}">
        <p14:creationId xmlns:p14="http://schemas.microsoft.com/office/powerpoint/2010/main" val="3186423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29C39-662B-6FF4-D42F-920CC9E6E3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EC091B-25A8-C2C0-D660-6E8692BE80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0CEE66-DB80-ADCA-860D-27174CCF76F0}"/>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79B6D9F4-6F6E-F8DA-C61C-E468F7A9FD87}"/>
              </a:ext>
            </a:extLst>
          </p:cNvPr>
          <p:cNvSpPr>
            <a:spLocks noGrp="1"/>
          </p:cNvSpPr>
          <p:nvPr>
            <p:ph type="sldNum" sz="quarter" idx="5"/>
          </p:nvPr>
        </p:nvSpPr>
        <p:spPr/>
        <p:txBody>
          <a:bodyPr/>
          <a:lstStyle/>
          <a:p>
            <a:fld id="{D82D2381-FA7F-3B4F-861F-D0662239D2ED}" type="slidenum">
              <a:rPr lang="en-US" smtClean="0"/>
              <a:t>9</a:t>
            </a:fld>
            <a:endParaRPr lang="en-US"/>
          </a:p>
        </p:txBody>
      </p:sp>
    </p:spTree>
    <p:extLst>
      <p:ext uri="{BB962C8B-B14F-4D97-AF65-F5344CB8AC3E}">
        <p14:creationId xmlns:p14="http://schemas.microsoft.com/office/powerpoint/2010/main" val="895231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20A0E-91CC-1D68-CDCD-184017094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AAE248-C4A8-FA6D-C4FD-5F1C3FC6DC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26160A-E0F5-5543-1BF2-CEFDBBDC35BB}"/>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D382A4DC-4716-C2E2-98E1-3BB0CDAB9AED}"/>
              </a:ext>
            </a:extLst>
          </p:cNvPr>
          <p:cNvSpPr>
            <a:spLocks noGrp="1"/>
          </p:cNvSpPr>
          <p:nvPr>
            <p:ph type="sldNum" sz="quarter" idx="5"/>
          </p:nvPr>
        </p:nvSpPr>
        <p:spPr/>
        <p:txBody>
          <a:bodyPr/>
          <a:lstStyle/>
          <a:p>
            <a:fld id="{D82D2381-FA7F-3B4F-861F-D0662239D2ED}" type="slidenum">
              <a:rPr lang="en-US" smtClean="0"/>
              <a:t>10</a:t>
            </a:fld>
            <a:endParaRPr lang="en-US"/>
          </a:p>
        </p:txBody>
      </p:sp>
    </p:spTree>
    <p:extLst>
      <p:ext uri="{BB962C8B-B14F-4D97-AF65-F5344CB8AC3E}">
        <p14:creationId xmlns:p14="http://schemas.microsoft.com/office/powerpoint/2010/main" val="377846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A0FCC-ADD5-1F7A-CF12-97D85630AC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9FE457-FAD7-4556-86CF-CF56E62881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5DDE1A-A0B0-E75F-4348-B09F542AC47F}"/>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32799017-D821-5EDB-E6AD-34A02B90A486}"/>
              </a:ext>
            </a:extLst>
          </p:cNvPr>
          <p:cNvSpPr>
            <a:spLocks noGrp="1"/>
          </p:cNvSpPr>
          <p:nvPr>
            <p:ph type="sldNum" sz="quarter" idx="5"/>
          </p:nvPr>
        </p:nvSpPr>
        <p:spPr/>
        <p:txBody>
          <a:bodyPr/>
          <a:lstStyle/>
          <a:p>
            <a:fld id="{D82D2381-FA7F-3B4F-861F-D0662239D2ED}" type="slidenum">
              <a:rPr lang="en-US" smtClean="0"/>
              <a:t>11</a:t>
            </a:fld>
            <a:endParaRPr lang="en-US"/>
          </a:p>
        </p:txBody>
      </p:sp>
    </p:spTree>
    <p:extLst>
      <p:ext uri="{BB962C8B-B14F-4D97-AF65-F5344CB8AC3E}">
        <p14:creationId xmlns:p14="http://schemas.microsoft.com/office/powerpoint/2010/main" val="1883323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February 27,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8309D-E230-EFA2-1BFE-259B9F227E1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BF98A2-17B2-196F-C325-20911983D198}"/>
              </a:ext>
            </a:extLst>
          </p:cNvPr>
          <p:cNvSpPr>
            <a:spLocks noGrp="1"/>
          </p:cNvSpPr>
          <p:nvPr>
            <p:ph type="sldNum" sz="quarter" idx="19"/>
          </p:nvPr>
        </p:nvSpPr>
        <p:spPr/>
        <p:txBody>
          <a:bodyPr/>
          <a:lstStyle/>
          <a:p>
            <a:fld id="{B6238B5B-F19C-E947-A0BC-87BD7983F871}" type="slidenum">
              <a:rPr lang="en-US" smtClean="0"/>
              <a:pPr/>
              <a:t>10</a:t>
            </a:fld>
            <a:endParaRPr lang="en-US" dirty="0"/>
          </a:p>
        </p:txBody>
      </p:sp>
      <p:sp>
        <p:nvSpPr>
          <p:cNvPr id="2" name="Title 4">
            <a:extLst>
              <a:ext uri="{FF2B5EF4-FFF2-40B4-BE49-F238E27FC236}">
                <a16:creationId xmlns:a16="http://schemas.microsoft.com/office/drawing/2014/main" id="{9F102144-65FD-A8DE-9469-2FC23BEB1228}"/>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Types of Exceptions</a:t>
            </a:r>
          </a:p>
        </p:txBody>
      </p:sp>
      <p:sp>
        <p:nvSpPr>
          <p:cNvPr id="5" name="Text Placeholder 1">
            <a:extLst>
              <a:ext uri="{FF2B5EF4-FFF2-40B4-BE49-F238E27FC236}">
                <a16:creationId xmlns:a16="http://schemas.microsoft.com/office/drawing/2014/main" id="{68FB9BEA-D44D-5049-5CD3-60A1A4A25B8A}"/>
              </a:ext>
            </a:extLst>
          </p:cNvPr>
          <p:cNvSpPr txBox="1">
            <a:spLocks/>
          </p:cNvSpPr>
          <p:nvPr/>
        </p:nvSpPr>
        <p:spPr>
          <a:xfrm>
            <a:off x="590651" y="887572"/>
            <a:ext cx="7772400" cy="3754874"/>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Arithmetic</a:t>
            </a:r>
          </a:p>
          <a:p>
            <a:pPr lvl="1"/>
            <a:r>
              <a:rPr lang="en-US" sz="2000" dirty="0"/>
              <a:t>Overflow, </a:t>
            </a:r>
            <a:r>
              <a:rPr lang="en-US" sz="2000" dirty="0" err="1"/>
              <a:t>undeflow</a:t>
            </a:r>
            <a:endParaRPr lang="en-US" sz="2000" dirty="0"/>
          </a:p>
          <a:p>
            <a:pPr lvl="1"/>
            <a:r>
              <a:rPr lang="en-US" sz="2000" dirty="0"/>
              <a:t>Division by zero</a:t>
            </a:r>
          </a:p>
          <a:p>
            <a:pPr marL="342900" indent="-342900">
              <a:buFont typeface="Arial" panose="020B0604020202020204" pitchFamily="34" charset="0"/>
              <a:buChar char="•"/>
            </a:pPr>
            <a:r>
              <a:rPr lang="en-US" sz="2400" dirty="0"/>
              <a:t>Faults</a:t>
            </a:r>
          </a:p>
          <a:p>
            <a:pPr lvl="1"/>
            <a:r>
              <a:rPr lang="en-US" sz="2000" dirty="0"/>
              <a:t>Page fault</a:t>
            </a:r>
          </a:p>
          <a:p>
            <a:pPr lvl="1"/>
            <a:r>
              <a:rPr lang="en-US" sz="2000" dirty="0"/>
              <a:t>Invalid opcode</a:t>
            </a:r>
          </a:p>
          <a:p>
            <a:pPr marL="342900" indent="-342900">
              <a:buFont typeface="Arial" panose="020B0604020202020204" pitchFamily="34" charset="0"/>
              <a:buChar char="•"/>
            </a:pPr>
            <a:r>
              <a:rPr lang="en-US" sz="2400" dirty="0"/>
              <a:t>Errors</a:t>
            </a:r>
          </a:p>
          <a:p>
            <a:pPr lvl="1"/>
            <a:r>
              <a:rPr lang="en-US" sz="2000" dirty="0"/>
              <a:t>Parity</a:t>
            </a:r>
          </a:p>
          <a:p>
            <a:pPr marL="342900" indent="-342900">
              <a:buFont typeface="Arial" panose="020B0604020202020204" pitchFamily="34" charset="0"/>
              <a:buChar char="•"/>
            </a:pPr>
            <a:r>
              <a:rPr lang="en-US" sz="2400" dirty="0"/>
              <a:t>Traps</a:t>
            </a:r>
          </a:p>
          <a:p>
            <a:pPr lvl="1"/>
            <a:r>
              <a:rPr lang="en-US" sz="2000" dirty="0"/>
              <a:t>Breakpoint</a:t>
            </a:r>
          </a:p>
        </p:txBody>
      </p:sp>
    </p:spTree>
    <p:extLst>
      <p:ext uri="{BB962C8B-B14F-4D97-AF65-F5344CB8AC3E}">
        <p14:creationId xmlns:p14="http://schemas.microsoft.com/office/powerpoint/2010/main" val="267262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40494-33B9-26F1-5FDB-310FDFC8623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A9AFBC-2E01-06C2-54A9-8786781E94EF}"/>
              </a:ext>
            </a:extLst>
          </p:cNvPr>
          <p:cNvSpPr>
            <a:spLocks noGrp="1"/>
          </p:cNvSpPr>
          <p:nvPr>
            <p:ph type="sldNum" sz="quarter" idx="19"/>
          </p:nvPr>
        </p:nvSpPr>
        <p:spPr/>
        <p:txBody>
          <a:bodyPr/>
          <a:lstStyle/>
          <a:p>
            <a:fld id="{B6238B5B-F19C-E947-A0BC-87BD7983F871}" type="slidenum">
              <a:rPr lang="en-US" smtClean="0"/>
              <a:pPr/>
              <a:t>11</a:t>
            </a:fld>
            <a:endParaRPr lang="en-US" dirty="0"/>
          </a:p>
        </p:txBody>
      </p:sp>
      <p:sp>
        <p:nvSpPr>
          <p:cNvPr id="2" name="Title 4">
            <a:extLst>
              <a:ext uri="{FF2B5EF4-FFF2-40B4-BE49-F238E27FC236}">
                <a16:creationId xmlns:a16="http://schemas.microsoft.com/office/drawing/2014/main" id="{A7180699-B8A3-826B-2083-3546D9B72A1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Precise Exceptions</a:t>
            </a:r>
          </a:p>
        </p:txBody>
      </p:sp>
      <p:sp>
        <p:nvSpPr>
          <p:cNvPr id="5" name="Text Placeholder 1">
            <a:extLst>
              <a:ext uri="{FF2B5EF4-FFF2-40B4-BE49-F238E27FC236}">
                <a16:creationId xmlns:a16="http://schemas.microsoft.com/office/drawing/2014/main" id="{75E32E6A-91AD-BF05-373E-B6B1744CD25F}"/>
              </a:ext>
            </a:extLst>
          </p:cNvPr>
          <p:cNvSpPr txBox="1">
            <a:spLocks/>
          </p:cNvSpPr>
          <p:nvPr/>
        </p:nvSpPr>
        <p:spPr>
          <a:xfrm>
            <a:off x="640077" y="1000549"/>
            <a:ext cx="8359171" cy="190821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What supporting precise exceptions entails?</a:t>
            </a:r>
          </a:p>
          <a:p>
            <a:pPr lvl="1"/>
            <a:r>
              <a:rPr lang="en-US" sz="2000" dirty="0"/>
              <a:t>All previous instructions </a:t>
            </a:r>
            <a:r>
              <a:rPr lang="en-US" sz="2000" dirty="0">
                <a:solidFill>
                  <a:srgbClr val="FF0000"/>
                </a:solidFill>
              </a:rPr>
              <a:t>have been executed</a:t>
            </a:r>
            <a:r>
              <a:rPr lang="en-US" sz="2000" dirty="0"/>
              <a:t>. </a:t>
            </a:r>
          </a:p>
          <a:p>
            <a:pPr lvl="1"/>
            <a:r>
              <a:rPr lang="en-US" sz="2000" dirty="0"/>
              <a:t>All following instructions </a:t>
            </a:r>
            <a:r>
              <a:rPr lang="en-US" sz="2000" dirty="0">
                <a:solidFill>
                  <a:srgbClr val="FF0000"/>
                </a:solidFill>
              </a:rPr>
              <a:t>have not been modified </a:t>
            </a:r>
            <a:r>
              <a:rPr lang="en-US" sz="2000" dirty="0"/>
              <a:t>the process state </a:t>
            </a:r>
          </a:p>
          <a:p>
            <a:pPr lvl="1"/>
            <a:r>
              <a:rPr lang="en-US" sz="2000" dirty="0"/>
              <a:t>The faulting instruction </a:t>
            </a:r>
            <a:r>
              <a:rPr lang="en-US" sz="2000" dirty="0">
                <a:solidFill>
                  <a:srgbClr val="FF0000"/>
                </a:solidFill>
              </a:rPr>
              <a:t>may or may not </a:t>
            </a:r>
            <a:r>
              <a:rPr lang="en-US" sz="2000" dirty="0"/>
              <a:t>have been executed, depending on the definition of the architecture and the cause of the exception. </a:t>
            </a:r>
          </a:p>
        </p:txBody>
      </p:sp>
    </p:spTree>
    <p:extLst>
      <p:ext uri="{BB962C8B-B14F-4D97-AF65-F5344CB8AC3E}">
        <p14:creationId xmlns:p14="http://schemas.microsoft.com/office/powerpoint/2010/main" val="390203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85384-3C94-0E9F-54DF-2BF84EC3969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AC081C-3387-52D2-1058-7764FAFE303E}"/>
              </a:ext>
            </a:extLst>
          </p:cNvPr>
          <p:cNvSpPr>
            <a:spLocks noGrp="1"/>
          </p:cNvSpPr>
          <p:nvPr>
            <p:ph type="sldNum" sz="quarter" idx="19"/>
          </p:nvPr>
        </p:nvSpPr>
        <p:spPr/>
        <p:txBody>
          <a:bodyPr/>
          <a:lstStyle/>
          <a:p>
            <a:fld id="{B6238B5B-F19C-E947-A0BC-87BD7983F871}" type="slidenum">
              <a:rPr lang="en-US" smtClean="0"/>
              <a:pPr/>
              <a:t>12</a:t>
            </a:fld>
            <a:endParaRPr lang="en-US" dirty="0"/>
          </a:p>
        </p:txBody>
      </p:sp>
      <p:sp>
        <p:nvSpPr>
          <p:cNvPr id="2" name="Title 4">
            <a:extLst>
              <a:ext uri="{FF2B5EF4-FFF2-40B4-BE49-F238E27FC236}">
                <a16:creationId xmlns:a16="http://schemas.microsoft.com/office/drawing/2014/main" id="{3454613B-5933-A4FA-7AF6-99F6E4A5020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Exceptions in in-order pipeline</a:t>
            </a:r>
          </a:p>
        </p:txBody>
      </p:sp>
      <p:grpSp>
        <p:nvGrpSpPr>
          <p:cNvPr id="3" name="Group 9">
            <a:extLst>
              <a:ext uri="{FF2B5EF4-FFF2-40B4-BE49-F238E27FC236}">
                <a16:creationId xmlns:a16="http://schemas.microsoft.com/office/drawing/2014/main" id="{899864D3-0001-F091-61C3-A67F2973293F}"/>
              </a:ext>
            </a:extLst>
          </p:cNvPr>
          <p:cNvGrpSpPr>
            <a:grpSpLocks/>
          </p:cNvGrpSpPr>
          <p:nvPr/>
        </p:nvGrpSpPr>
        <p:grpSpPr bwMode="auto">
          <a:xfrm>
            <a:off x="1717237" y="1024121"/>
            <a:ext cx="4724400" cy="1676400"/>
            <a:chOff x="1954" y="1200"/>
            <a:chExt cx="1918" cy="441"/>
          </a:xfrm>
        </p:grpSpPr>
        <p:grpSp>
          <p:nvGrpSpPr>
            <p:cNvPr id="6" name="Group 10">
              <a:extLst>
                <a:ext uri="{FF2B5EF4-FFF2-40B4-BE49-F238E27FC236}">
                  <a16:creationId xmlns:a16="http://schemas.microsoft.com/office/drawing/2014/main" id="{CA59A4AB-7F95-C6EE-3DA1-2382FF0DCE31}"/>
                </a:ext>
              </a:extLst>
            </p:cNvPr>
            <p:cNvGrpSpPr>
              <a:grpSpLocks noChangeAspect="1"/>
            </p:cNvGrpSpPr>
            <p:nvPr/>
          </p:nvGrpSpPr>
          <p:grpSpPr bwMode="auto">
            <a:xfrm>
              <a:off x="2429" y="1297"/>
              <a:ext cx="221" cy="240"/>
              <a:chOff x="1374" y="514"/>
              <a:chExt cx="480" cy="446"/>
            </a:xfrm>
          </p:grpSpPr>
          <p:grpSp>
            <p:nvGrpSpPr>
              <p:cNvPr id="35" name="Group 11">
                <a:extLst>
                  <a:ext uri="{FF2B5EF4-FFF2-40B4-BE49-F238E27FC236}">
                    <a16:creationId xmlns:a16="http://schemas.microsoft.com/office/drawing/2014/main" id="{79DA1F3C-7BE7-1DB6-BEC3-0E31F8791A55}"/>
                  </a:ext>
                </a:extLst>
              </p:cNvPr>
              <p:cNvGrpSpPr>
                <a:grpSpLocks noChangeAspect="1"/>
              </p:cNvGrpSpPr>
              <p:nvPr/>
            </p:nvGrpSpPr>
            <p:grpSpPr bwMode="auto">
              <a:xfrm>
                <a:off x="1374" y="528"/>
                <a:ext cx="480" cy="432"/>
                <a:chOff x="1392" y="528"/>
                <a:chExt cx="480" cy="432"/>
              </a:xfrm>
            </p:grpSpPr>
            <p:sp>
              <p:nvSpPr>
                <p:cNvPr id="37" name="Rectangle 12">
                  <a:extLst>
                    <a:ext uri="{FF2B5EF4-FFF2-40B4-BE49-F238E27FC236}">
                      <a16:creationId xmlns:a16="http://schemas.microsoft.com/office/drawing/2014/main" id="{DC41DEC5-0366-A182-EF52-5CF8CD977C03}"/>
                    </a:ext>
                  </a:extLst>
                </p:cNvPr>
                <p:cNvSpPr>
                  <a:spLocks noChangeAspect="1" noChangeArrowheads="1"/>
                </p:cNvSpPr>
                <p:nvPr/>
              </p:nvSpPr>
              <p:spPr bwMode="auto">
                <a:xfrm>
                  <a:off x="1632" y="528"/>
                  <a:ext cx="240" cy="427"/>
                </a:xfrm>
                <a:prstGeom prst="rect">
                  <a:avLst/>
                </a:prstGeom>
                <a:solidFill>
                  <a:srgbClr val="618FFD"/>
                </a:solidFill>
                <a:ln w="28575">
                  <a:noFill/>
                  <a:miter lim="800000"/>
                  <a:headEnd/>
                  <a:tailE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sp>
              <p:nvSpPr>
                <p:cNvPr id="38" name="Rectangle 13">
                  <a:extLst>
                    <a:ext uri="{FF2B5EF4-FFF2-40B4-BE49-F238E27FC236}">
                      <a16:creationId xmlns:a16="http://schemas.microsoft.com/office/drawing/2014/main" id="{6E483514-425A-1CE5-2AFE-089C32A67DF8}"/>
                    </a:ext>
                  </a:extLst>
                </p:cNvPr>
                <p:cNvSpPr>
                  <a:spLocks noChangeAspect="1" noChangeArrowheads="1"/>
                </p:cNvSpPr>
                <p:nvPr/>
              </p:nvSpPr>
              <p:spPr bwMode="auto">
                <a:xfrm>
                  <a:off x="1392" y="528"/>
                  <a:ext cx="480" cy="432"/>
                </a:xfrm>
                <a:prstGeom prst="rect">
                  <a:avLst/>
                </a:prstGeom>
                <a:noFill/>
                <a:ln w="28575">
                  <a:solidFill>
                    <a:srgbClr val="000000"/>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900" b="1" i="0" u="none" strike="noStrike" kern="1200" cap="none" spc="0" normalizeH="0" baseline="0" noProof="0">
                    <a:ln>
                      <a:noFill/>
                    </a:ln>
                    <a:solidFill>
                      <a:srgbClr val="000000"/>
                    </a:solidFill>
                    <a:effectLst/>
                    <a:uLnTx/>
                    <a:uFillTx/>
                    <a:latin typeface="Comic Sans MS" pitchFamily="66" charset="0"/>
                    <a:ea typeface="+mn-ea"/>
                    <a:cs typeface="+mn-cs"/>
                  </a:endParaRPr>
                </a:p>
              </p:txBody>
            </p:sp>
          </p:grpSp>
          <p:sp>
            <p:nvSpPr>
              <p:cNvPr id="36" name="Text Box 14">
                <a:extLst>
                  <a:ext uri="{FF2B5EF4-FFF2-40B4-BE49-F238E27FC236}">
                    <a16:creationId xmlns:a16="http://schemas.microsoft.com/office/drawing/2014/main" id="{9DCDB674-D8C8-6DAF-7F7B-0A1ACEBE168D}"/>
                  </a:ext>
                </a:extLst>
              </p:cNvPr>
              <p:cNvSpPr txBox="1">
                <a:spLocks noChangeAspect="1" noChangeArrowheads="1"/>
              </p:cNvSpPr>
              <p:nvPr/>
            </p:nvSpPr>
            <p:spPr bwMode="auto">
              <a:xfrm>
                <a:off x="1386" y="514"/>
                <a:ext cx="462" cy="404"/>
              </a:xfrm>
              <a:prstGeom prst="rect">
                <a:avLst/>
              </a:prstGeom>
              <a:noFill/>
              <a:ln w="28575">
                <a:noFill/>
                <a:miter lim="800000"/>
                <a:headEnd/>
                <a:tailEnd/>
              </a:ln>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dirty="0" err="1">
                    <a:ln>
                      <a:noFill/>
                    </a:ln>
                    <a:solidFill>
                      <a:srgbClr val="000000"/>
                    </a:solidFill>
                    <a:effectLst/>
                    <a:uLnTx/>
                    <a:uFillTx/>
                    <a:latin typeface="Comic Sans MS" pitchFamily="66" charset="0"/>
                    <a:ea typeface="+mn-ea"/>
                    <a:cs typeface="+mn-cs"/>
                  </a:rPr>
                  <a:t>Reg</a:t>
                </a:r>
                <a:endParaRPr kumimoji="0" lang="en-US" sz="900" b="1" i="0" u="none" strike="noStrike" kern="1200" cap="none" spc="0" normalizeH="0" baseline="0" noProof="0" dirty="0">
                  <a:ln>
                    <a:noFill/>
                  </a:ln>
                  <a:solidFill>
                    <a:srgbClr val="000000"/>
                  </a:solidFill>
                  <a:effectLst/>
                  <a:uLnTx/>
                  <a:uFillTx/>
                  <a:latin typeface="Comic Sans MS" pitchFamily="66" charset="0"/>
                  <a:ea typeface="+mn-ea"/>
                  <a:cs typeface="+mn-cs"/>
                </a:endParaRPr>
              </a:p>
            </p:txBody>
          </p:sp>
        </p:grpSp>
        <p:sp>
          <p:nvSpPr>
            <p:cNvPr id="7" name="Line 15">
              <a:extLst>
                <a:ext uri="{FF2B5EF4-FFF2-40B4-BE49-F238E27FC236}">
                  <a16:creationId xmlns:a16="http://schemas.microsoft.com/office/drawing/2014/main" id="{065BC4BE-8F51-EE8A-F5C6-18843D60F00F}"/>
                </a:ext>
              </a:extLst>
            </p:cNvPr>
            <p:cNvSpPr>
              <a:spLocks noChangeAspect="1" noChangeShapeType="1"/>
            </p:cNvSpPr>
            <p:nvPr/>
          </p:nvSpPr>
          <p:spPr bwMode="auto">
            <a:xfrm>
              <a:off x="2651" y="1351"/>
              <a:ext cx="244" cy="0"/>
            </a:xfrm>
            <a:prstGeom prst="line">
              <a:avLst/>
            </a:prstGeom>
            <a:noFill/>
            <a:ln w="2857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sp>
          <p:nvSpPr>
            <p:cNvPr id="8" name="Line 16">
              <a:extLst>
                <a:ext uri="{FF2B5EF4-FFF2-40B4-BE49-F238E27FC236}">
                  <a16:creationId xmlns:a16="http://schemas.microsoft.com/office/drawing/2014/main" id="{9CAFBB16-53A5-19BF-A725-337F224F2188}"/>
                </a:ext>
              </a:extLst>
            </p:cNvPr>
            <p:cNvSpPr>
              <a:spLocks noChangeAspect="1" noChangeShapeType="1"/>
            </p:cNvSpPr>
            <p:nvPr/>
          </p:nvSpPr>
          <p:spPr bwMode="auto">
            <a:xfrm>
              <a:off x="2651" y="1490"/>
              <a:ext cx="244" cy="0"/>
            </a:xfrm>
            <a:prstGeom prst="line">
              <a:avLst/>
            </a:prstGeom>
            <a:noFill/>
            <a:ln w="2857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grpSp>
          <p:nvGrpSpPr>
            <p:cNvPr id="9" name="Group 17">
              <a:extLst>
                <a:ext uri="{FF2B5EF4-FFF2-40B4-BE49-F238E27FC236}">
                  <a16:creationId xmlns:a16="http://schemas.microsoft.com/office/drawing/2014/main" id="{B2FA4BE7-0667-E38B-C7AA-2D209333AA1C}"/>
                </a:ext>
              </a:extLst>
            </p:cNvPr>
            <p:cNvGrpSpPr>
              <a:grpSpLocks noChangeAspect="1"/>
            </p:cNvGrpSpPr>
            <p:nvPr/>
          </p:nvGrpSpPr>
          <p:grpSpPr bwMode="auto">
            <a:xfrm>
              <a:off x="2851" y="1202"/>
              <a:ext cx="199" cy="404"/>
              <a:chOff x="2991" y="342"/>
              <a:chExt cx="359" cy="837"/>
            </a:xfrm>
          </p:grpSpPr>
          <p:sp>
            <p:nvSpPr>
              <p:cNvPr id="31" name="AutoShape 18">
                <a:extLst>
                  <a:ext uri="{FF2B5EF4-FFF2-40B4-BE49-F238E27FC236}">
                    <a16:creationId xmlns:a16="http://schemas.microsoft.com/office/drawing/2014/main" id="{83EBB1CF-D714-55AE-CC36-3D9ECDA5A937}"/>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28575">
                <a:solidFill>
                  <a:srgbClr val="000000"/>
                </a:solidFill>
                <a:miter lim="800000"/>
                <a:headEnd/>
                <a:tailEnd/>
              </a:ln>
              <a:effectLst/>
            </p:spPr>
            <p:txBody>
              <a:bodyPr vert="eaVert"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900" b="1" i="0" u="none" strike="noStrike" kern="1200" cap="none" spc="0" normalizeH="0" baseline="0" noProof="0">
                  <a:ln>
                    <a:noFill/>
                  </a:ln>
                  <a:solidFill>
                    <a:srgbClr val="000000"/>
                  </a:solidFill>
                  <a:effectLst/>
                  <a:uLnTx/>
                  <a:uFillTx/>
                  <a:latin typeface="Comic Sans MS" pitchFamily="66" charset="0"/>
                  <a:ea typeface="+mn-ea"/>
                  <a:cs typeface="+mn-cs"/>
                </a:endParaRPr>
              </a:p>
            </p:txBody>
          </p:sp>
          <p:sp>
            <p:nvSpPr>
              <p:cNvPr id="32" name="AutoShape 19">
                <a:extLst>
                  <a:ext uri="{FF2B5EF4-FFF2-40B4-BE49-F238E27FC236}">
                    <a16:creationId xmlns:a16="http://schemas.microsoft.com/office/drawing/2014/main" id="{633B6EAF-BF19-565A-0BB7-CF3993787F77}"/>
                  </a:ext>
                </a:extLst>
              </p:cNvPr>
              <p:cNvSpPr>
                <a:spLocks noChangeAspect="1" noChangeArrowheads="1"/>
              </p:cNvSpPr>
              <p:nvPr/>
            </p:nvSpPr>
            <p:spPr bwMode="auto">
              <a:xfrm rot="5400000">
                <a:off x="2957" y="705"/>
                <a:ext cx="248" cy="180"/>
              </a:xfrm>
              <a:prstGeom prst="triangle">
                <a:avLst>
                  <a:gd name="adj" fmla="val 50000"/>
                </a:avLst>
              </a:prstGeom>
              <a:solidFill>
                <a:srgbClr val="FFFFFF"/>
              </a:solidFill>
              <a:ln w="28575">
                <a:noFill/>
                <a:miter lim="800000"/>
                <a:headEnd/>
                <a:tailE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sp>
            <p:nvSpPr>
              <p:cNvPr id="33" name="Freeform 20">
                <a:extLst>
                  <a:ext uri="{FF2B5EF4-FFF2-40B4-BE49-F238E27FC236}">
                    <a16:creationId xmlns:a16="http://schemas.microsoft.com/office/drawing/2014/main" id="{77B9CB90-BC76-3FC0-6AFD-9B23B0ED9940}"/>
                  </a:ext>
                </a:extLst>
              </p:cNvPr>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rgbClr val="000000"/>
                </a:solidFill>
                <a:prstDash val="solid"/>
                <a:round/>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sp>
            <p:nvSpPr>
              <p:cNvPr id="34" name="Text Box 21">
                <a:extLst>
                  <a:ext uri="{FF2B5EF4-FFF2-40B4-BE49-F238E27FC236}">
                    <a16:creationId xmlns:a16="http://schemas.microsoft.com/office/drawing/2014/main" id="{6A2336E5-49D7-0335-3835-A6BD310F350D}"/>
                  </a:ext>
                </a:extLst>
              </p:cNvPr>
              <p:cNvSpPr txBox="1">
                <a:spLocks noChangeAspect="1" noChangeArrowheads="1"/>
              </p:cNvSpPr>
              <p:nvPr/>
            </p:nvSpPr>
            <p:spPr bwMode="auto">
              <a:xfrm rot="-5400000">
                <a:off x="2821" y="635"/>
                <a:ext cx="818" cy="231"/>
              </a:xfrm>
              <a:prstGeom prst="rect">
                <a:avLst/>
              </a:prstGeom>
              <a:noFill/>
              <a:ln w="28575">
                <a:noFill/>
                <a:miter lim="800000"/>
                <a:headEnd/>
                <a:tailEnd/>
              </a:ln>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Comic Sans MS" pitchFamily="66" charset="0"/>
                    <a:ea typeface="+mn-ea"/>
                    <a:cs typeface="+mn-cs"/>
                  </a:rPr>
                  <a:t>ALU</a:t>
                </a:r>
              </a:p>
            </p:txBody>
          </p:sp>
        </p:grpSp>
        <p:sp>
          <p:nvSpPr>
            <p:cNvPr id="10" name="Line 22">
              <a:extLst>
                <a:ext uri="{FF2B5EF4-FFF2-40B4-BE49-F238E27FC236}">
                  <a16:creationId xmlns:a16="http://schemas.microsoft.com/office/drawing/2014/main" id="{0F12955E-551E-87A8-1150-8B2A9E96063A}"/>
                </a:ext>
              </a:extLst>
            </p:cNvPr>
            <p:cNvSpPr>
              <a:spLocks noChangeAspect="1" noChangeShapeType="1"/>
            </p:cNvSpPr>
            <p:nvPr/>
          </p:nvSpPr>
          <p:spPr bwMode="auto">
            <a:xfrm>
              <a:off x="3052" y="1421"/>
              <a:ext cx="245" cy="0"/>
            </a:xfrm>
            <a:prstGeom prst="line">
              <a:avLst/>
            </a:prstGeom>
            <a:noFill/>
            <a:ln w="2857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sp>
          <p:nvSpPr>
            <p:cNvPr id="11" name="Line 23">
              <a:extLst>
                <a:ext uri="{FF2B5EF4-FFF2-40B4-BE49-F238E27FC236}">
                  <a16:creationId xmlns:a16="http://schemas.microsoft.com/office/drawing/2014/main" id="{544661CF-1586-8709-8D2E-FB5008FDEA3F}"/>
                </a:ext>
              </a:extLst>
            </p:cNvPr>
            <p:cNvSpPr>
              <a:spLocks noChangeAspect="1" noChangeShapeType="1"/>
            </p:cNvSpPr>
            <p:nvPr/>
          </p:nvSpPr>
          <p:spPr bwMode="auto">
            <a:xfrm>
              <a:off x="3475" y="1421"/>
              <a:ext cx="245" cy="0"/>
            </a:xfrm>
            <a:prstGeom prst="line">
              <a:avLst/>
            </a:prstGeom>
            <a:noFill/>
            <a:ln w="2857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grpSp>
          <p:nvGrpSpPr>
            <p:cNvPr id="12" name="Group 24">
              <a:extLst>
                <a:ext uri="{FF2B5EF4-FFF2-40B4-BE49-F238E27FC236}">
                  <a16:creationId xmlns:a16="http://schemas.microsoft.com/office/drawing/2014/main" id="{4B851A3E-E49E-AA18-A23E-78AB6D3FDCEF}"/>
                </a:ext>
              </a:extLst>
            </p:cNvPr>
            <p:cNvGrpSpPr>
              <a:grpSpLocks noChangeAspect="1"/>
            </p:cNvGrpSpPr>
            <p:nvPr/>
          </p:nvGrpSpPr>
          <p:grpSpPr bwMode="auto">
            <a:xfrm>
              <a:off x="3195" y="1300"/>
              <a:ext cx="290" cy="237"/>
              <a:chOff x="3836" y="567"/>
              <a:chExt cx="628" cy="489"/>
            </a:xfrm>
          </p:grpSpPr>
          <p:sp>
            <p:nvSpPr>
              <p:cNvPr id="29" name="Rectangle 25">
                <a:extLst>
                  <a:ext uri="{FF2B5EF4-FFF2-40B4-BE49-F238E27FC236}">
                    <a16:creationId xmlns:a16="http://schemas.microsoft.com/office/drawing/2014/main" id="{F60F7561-7611-151D-259C-44693837228F}"/>
                  </a:ext>
                </a:extLst>
              </p:cNvPr>
              <p:cNvSpPr>
                <a:spLocks noChangeAspect="1" noChangeArrowheads="1"/>
              </p:cNvSpPr>
              <p:nvPr/>
            </p:nvSpPr>
            <p:spPr bwMode="auto">
              <a:xfrm>
                <a:off x="3915" y="576"/>
                <a:ext cx="480" cy="480"/>
              </a:xfrm>
              <a:prstGeom prst="rect">
                <a:avLst/>
              </a:prstGeom>
              <a:solidFill>
                <a:srgbClr val="FFFFFF"/>
              </a:solidFill>
              <a:ln w="28575">
                <a:solidFill>
                  <a:srgbClr val="000000"/>
                </a:solidFill>
                <a:miter lim="800000"/>
                <a:headEnd/>
                <a:tailEnd/>
              </a:ln>
              <a:effectLst/>
            </p:spPr>
            <p:txBody>
              <a:bodyPr wrap="none" anchor="ct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900" b="1" i="0" u="none" strike="noStrike" kern="1200" cap="none" spc="0" normalizeH="0" baseline="0" noProof="0">
                  <a:ln>
                    <a:noFill/>
                  </a:ln>
                  <a:solidFill>
                    <a:srgbClr val="000000"/>
                  </a:solidFill>
                  <a:effectLst/>
                  <a:uLnTx/>
                  <a:uFillTx/>
                  <a:latin typeface="Comic Sans MS" pitchFamily="66" charset="0"/>
                  <a:ea typeface="+mn-ea"/>
                  <a:cs typeface="+mn-cs"/>
                </a:endParaRPr>
              </a:p>
            </p:txBody>
          </p:sp>
          <p:sp>
            <p:nvSpPr>
              <p:cNvPr id="30" name="Text Box 26">
                <a:extLst>
                  <a:ext uri="{FF2B5EF4-FFF2-40B4-BE49-F238E27FC236}">
                    <a16:creationId xmlns:a16="http://schemas.microsoft.com/office/drawing/2014/main" id="{3403BA02-267A-8F64-39A5-577CC327EB8E}"/>
                  </a:ext>
                </a:extLst>
              </p:cNvPr>
              <p:cNvSpPr txBox="1">
                <a:spLocks noChangeAspect="1" noChangeArrowheads="1"/>
              </p:cNvSpPr>
              <p:nvPr/>
            </p:nvSpPr>
            <p:spPr bwMode="auto">
              <a:xfrm>
                <a:off x="3836" y="567"/>
                <a:ext cx="628" cy="448"/>
              </a:xfrm>
              <a:prstGeom prst="rect">
                <a:avLst/>
              </a:prstGeom>
              <a:noFill/>
              <a:ln w="28575">
                <a:noFill/>
                <a:miter lim="800000"/>
                <a:headEnd/>
                <a:tailEnd/>
              </a:ln>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Comic Sans MS" pitchFamily="66" charset="0"/>
                    <a:ea typeface="+mn-ea"/>
                    <a:cs typeface="+mn-cs"/>
                  </a:rPr>
                  <a:t>DMem</a:t>
                </a:r>
              </a:p>
            </p:txBody>
          </p:sp>
        </p:grpSp>
        <p:sp>
          <p:nvSpPr>
            <p:cNvPr id="13" name="Freeform 27">
              <a:extLst>
                <a:ext uri="{FF2B5EF4-FFF2-40B4-BE49-F238E27FC236}">
                  <a16:creationId xmlns:a16="http://schemas.microsoft.com/office/drawing/2014/main" id="{AEAFF2E9-AC5E-54DF-7ECA-1DB8189064AB}"/>
                </a:ext>
              </a:extLst>
            </p:cNvPr>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rgbClr val="000000"/>
              </a:solidFill>
              <a:prstDash val="solid"/>
              <a:round/>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sp>
          <p:nvSpPr>
            <p:cNvPr id="14" name="Line 28">
              <a:extLst>
                <a:ext uri="{FF2B5EF4-FFF2-40B4-BE49-F238E27FC236}">
                  <a16:creationId xmlns:a16="http://schemas.microsoft.com/office/drawing/2014/main" id="{174C8111-4683-9B74-3A30-263A3EB0210C}"/>
                </a:ext>
              </a:extLst>
            </p:cNvPr>
            <p:cNvSpPr>
              <a:spLocks noChangeAspect="1" noChangeShapeType="1"/>
            </p:cNvSpPr>
            <p:nvPr/>
          </p:nvSpPr>
          <p:spPr bwMode="auto">
            <a:xfrm>
              <a:off x="2199" y="1491"/>
              <a:ext cx="230" cy="0"/>
            </a:xfrm>
            <a:prstGeom prst="line">
              <a:avLst/>
            </a:prstGeom>
            <a:noFill/>
            <a:ln w="2857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sp>
          <p:nvSpPr>
            <p:cNvPr id="15" name="Line 29">
              <a:extLst>
                <a:ext uri="{FF2B5EF4-FFF2-40B4-BE49-F238E27FC236}">
                  <a16:creationId xmlns:a16="http://schemas.microsoft.com/office/drawing/2014/main" id="{C17B3E8D-7945-DD9F-4C3B-D3D29D1EA887}"/>
                </a:ext>
              </a:extLst>
            </p:cNvPr>
            <p:cNvSpPr>
              <a:spLocks noChangeAspect="1" noChangeShapeType="1"/>
            </p:cNvSpPr>
            <p:nvPr/>
          </p:nvSpPr>
          <p:spPr bwMode="auto">
            <a:xfrm>
              <a:off x="2169" y="1351"/>
              <a:ext cx="259" cy="0"/>
            </a:xfrm>
            <a:prstGeom prst="line">
              <a:avLst/>
            </a:prstGeom>
            <a:noFill/>
            <a:ln w="2857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grpSp>
          <p:nvGrpSpPr>
            <p:cNvPr id="16" name="Group 30">
              <a:extLst>
                <a:ext uri="{FF2B5EF4-FFF2-40B4-BE49-F238E27FC236}">
                  <a16:creationId xmlns:a16="http://schemas.microsoft.com/office/drawing/2014/main" id="{DB8CA9D8-1D84-55DE-3DDA-6AD2EBB7AEED}"/>
                </a:ext>
              </a:extLst>
            </p:cNvPr>
            <p:cNvGrpSpPr>
              <a:grpSpLocks noChangeAspect="1"/>
            </p:cNvGrpSpPr>
            <p:nvPr/>
          </p:nvGrpSpPr>
          <p:grpSpPr bwMode="auto">
            <a:xfrm>
              <a:off x="1954" y="1300"/>
              <a:ext cx="306" cy="237"/>
              <a:chOff x="1104" y="567"/>
              <a:chExt cx="664" cy="489"/>
            </a:xfrm>
          </p:grpSpPr>
          <p:sp>
            <p:nvSpPr>
              <p:cNvPr id="27" name="Rectangle 31">
                <a:extLst>
                  <a:ext uri="{FF2B5EF4-FFF2-40B4-BE49-F238E27FC236}">
                    <a16:creationId xmlns:a16="http://schemas.microsoft.com/office/drawing/2014/main" id="{C50A2280-535D-DD4A-0F94-385E49FCBC27}"/>
                  </a:ext>
                </a:extLst>
              </p:cNvPr>
              <p:cNvSpPr>
                <a:spLocks noChangeAspect="1" noChangeArrowheads="1"/>
              </p:cNvSpPr>
              <p:nvPr/>
            </p:nvSpPr>
            <p:spPr bwMode="auto">
              <a:xfrm>
                <a:off x="1197" y="576"/>
                <a:ext cx="480" cy="480"/>
              </a:xfrm>
              <a:prstGeom prst="rect">
                <a:avLst/>
              </a:prstGeom>
              <a:solidFill>
                <a:srgbClr val="FFFFFF"/>
              </a:solidFill>
              <a:ln w="28575">
                <a:solidFill>
                  <a:srgbClr val="000000"/>
                </a:solidFill>
                <a:miter lim="800000"/>
                <a:headEnd/>
                <a:tailEnd/>
              </a:ln>
              <a:effectLst/>
            </p:spPr>
            <p:txBody>
              <a:bodyPr wrap="none" anchor="ct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900" b="1" i="0" u="none" strike="noStrike" kern="1200" cap="none" spc="0" normalizeH="0" baseline="0" noProof="0">
                  <a:ln>
                    <a:noFill/>
                  </a:ln>
                  <a:solidFill>
                    <a:srgbClr val="000000"/>
                  </a:solidFill>
                  <a:effectLst/>
                  <a:uLnTx/>
                  <a:uFillTx/>
                  <a:latin typeface="Comic Sans MS" pitchFamily="66" charset="0"/>
                  <a:ea typeface="+mn-ea"/>
                  <a:cs typeface="+mn-cs"/>
                </a:endParaRPr>
              </a:p>
            </p:txBody>
          </p:sp>
          <p:sp>
            <p:nvSpPr>
              <p:cNvPr id="28" name="Text Box 32">
                <a:extLst>
                  <a:ext uri="{FF2B5EF4-FFF2-40B4-BE49-F238E27FC236}">
                    <a16:creationId xmlns:a16="http://schemas.microsoft.com/office/drawing/2014/main" id="{6CA8BEED-389C-378E-22E6-6DB3700038DE}"/>
                  </a:ext>
                </a:extLst>
              </p:cNvPr>
              <p:cNvSpPr txBox="1">
                <a:spLocks noChangeAspect="1" noChangeArrowheads="1"/>
              </p:cNvSpPr>
              <p:nvPr/>
            </p:nvSpPr>
            <p:spPr bwMode="auto">
              <a:xfrm>
                <a:off x="1104" y="567"/>
                <a:ext cx="664" cy="448"/>
              </a:xfrm>
              <a:prstGeom prst="rect">
                <a:avLst/>
              </a:prstGeom>
              <a:noFill/>
              <a:ln w="28575">
                <a:noFill/>
                <a:miter lim="800000"/>
                <a:headEnd/>
                <a:tailEnd/>
              </a:ln>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dirty="0" err="1">
                    <a:ln>
                      <a:noFill/>
                    </a:ln>
                    <a:solidFill>
                      <a:srgbClr val="000000"/>
                    </a:solidFill>
                    <a:effectLst/>
                    <a:uLnTx/>
                    <a:uFillTx/>
                    <a:latin typeface="Comic Sans MS" pitchFamily="66" charset="0"/>
                    <a:ea typeface="+mn-ea"/>
                    <a:cs typeface="+mn-cs"/>
                  </a:rPr>
                  <a:t>Ifetch</a:t>
                </a:r>
                <a:endParaRPr kumimoji="0" lang="en-US" sz="900" b="1" i="0" u="none" strike="noStrike" kern="1200" cap="none" spc="0" normalizeH="0" baseline="0" noProof="0" dirty="0">
                  <a:ln>
                    <a:noFill/>
                  </a:ln>
                  <a:solidFill>
                    <a:srgbClr val="000000"/>
                  </a:solidFill>
                  <a:effectLst/>
                  <a:uLnTx/>
                  <a:uFillTx/>
                  <a:latin typeface="Comic Sans MS" pitchFamily="66" charset="0"/>
                  <a:ea typeface="+mn-ea"/>
                  <a:cs typeface="+mn-cs"/>
                </a:endParaRPr>
              </a:p>
            </p:txBody>
          </p:sp>
        </p:grpSp>
        <p:grpSp>
          <p:nvGrpSpPr>
            <p:cNvPr id="17" name="Group 33">
              <a:extLst>
                <a:ext uri="{FF2B5EF4-FFF2-40B4-BE49-F238E27FC236}">
                  <a16:creationId xmlns:a16="http://schemas.microsoft.com/office/drawing/2014/main" id="{A19E958F-AD11-BD57-A680-EC02ACD56D90}"/>
                </a:ext>
              </a:extLst>
            </p:cNvPr>
            <p:cNvGrpSpPr>
              <a:grpSpLocks/>
            </p:cNvGrpSpPr>
            <p:nvPr/>
          </p:nvGrpSpPr>
          <p:grpSpPr bwMode="auto">
            <a:xfrm>
              <a:off x="2296" y="1200"/>
              <a:ext cx="1305" cy="441"/>
              <a:chOff x="2112" y="528"/>
              <a:chExt cx="2088" cy="681"/>
            </a:xfrm>
          </p:grpSpPr>
          <p:sp>
            <p:nvSpPr>
              <p:cNvPr id="23" name="Rectangle 34">
                <a:extLst>
                  <a:ext uri="{FF2B5EF4-FFF2-40B4-BE49-F238E27FC236}">
                    <a16:creationId xmlns:a16="http://schemas.microsoft.com/office/drawing/2014/main" id="{0C463567-421C-FEFB-4616-D12CD84ABF5D}"/>
                  </a:ext>
                </a:extLst>
              </p:cNvPr>
              <p:cNvSpPr>
                <a:spLocks noChangeAspect="1" noChangeArrowheads="1"/>
              </p:cNvSpPr>
              <p:nvPr/>
            </p:nvSpPr>
            <p:spPr bwMode="auto">
              <a:xfrm>
                <a:off x="2784" y="528"/>
                <a:ext cx="72" cy="681"/>
              </a:xfrm>
              <a:prstGeom prst="rect">
                <a:avLst/>
              </a:prstGeom>
              <a:solidFill>
                <a:srgbClr val="00AE00"/>
              </a:solidFill>
              <a:ln w="2857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sp>
            <p:nvSpPr>
              <p:cNvPr id="24" name="Rectangle 35">
                <a:extLst>
                  <a:ext uri="{FF2B5EF4-FFF2-40B4-BE49-F238E27FC236}">
                    <a16:creationId xmlns:a16="http://schemas.microsoft.com/office/drawing/2014/main" id="{EAEF2AD0-07F3-AC27-E858-C9719B2203B0}"/>
                  </a:ext>
                </a:extLst>
              </p:cNvPr>
              <p:cNvSpPr>
                <a:spLocks noChangeAspect="1" noChangeArrowheads="1"/>
              </p:cNvSpPr>
              <p:nvPr/>
            </p:nvSpPr>
            <p:spPr bwMode="auto">
              <a:xfrm>
                <a:off x="4128" y="528"/>
                <a:ext cx="72" cy="681"/>
              </a:xfrm>
              <a:prstGeom prst="rect">
                <a:avLst/>
              </a:prstGeom>
              <a:solidFill>
                <a:srgbClr val="00AE00"/>
              </a:solidFill>
              <a:ln w="2857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sp>
            <p:nvSpPr>
              <p:cNvPr id="25" name="Rectangle 36">
                <a:extLst>
                  <a:ext uri="{FF2B5EF4-FFF2-40B4-BE49-F238E27FC236}">
                    <a16:creationId xmlns:a16="http://schemas.microsoft.com/office/drawing/2014/main" id="{CCE2F7AF-EF12-806C-DE36-3612D71A75E0}"/>
                  </a:ext>
                </a:extLst>
              </p:cNvPr>
              <p:cNvSpPr>
                <a:spLocks noChangeAspect="1" noChangeArrowheads="1"/>
              </p:cNvSpPr>
              <p:nvPr/>
            </p:nvSpPr>
            <p:spPr bwMode="auto">
              <a:xfrm>
                <a:off x="2112" y="528"/>
                <a:ext cx="72" cy="681"/>
              </a:xfrm>
              <a:prstGeom prst="rect">
                <a:avLst/>
              </a:prstGeom>
              <a:solidFill>
                <a:srgbClr val="00AE00"/>
              </a:solidFill>
              <a:ln w="2857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sp>
            <p:nvSpPr>
              <p:cNvPr id="26" name="Rectangle 37">
                <a:extLst>
                  <a:ext uri="{FF2B5EF4-FFF2-40B4-BE49-F238E27FC236}">
                    <a16:creationId xmlns:a16="http://schemas.microsoft.com/office/drawing/2014/main" id="{BEE36DD6-D0A8-9F98-0F9F-0EDEFABBF2DE}"/>
                  </a:ext>
                </a:extLst>
              </p:cNvPr>
              <p:cNvSpPr>
                <a:spLocks noChangeAspect="1" noChangeArrowheads="1"/>
              </p:cNvSpPr>
              <p:nvPr/>
            </p:nvSpPr>
            <p:spPr bwMode="auto">
              <a:xfrm>
                <a:off x="3456" y="532"/>
                <a:ext cx="71" cy="672"/>
              </a:xfrm>
              <a:prstGeom prst="rect">
                <a:avLst/>
              </a:prstGeom>
              <a:solidFill>
                <a:srgbClr val="00AE00"/>
              </a:solidFill>
              <a:ln w="2857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grpSp>
        <p:grpSp>
          <p:nvGrpSpPr>
            <p:cNvPr id="18" name="Group 38">
              <a:extLst>
                <a:ext uri="{FF2B5EF4-FFF2-40B4-BE49-F238E27FC236}">
                  <a16:creationId xmlns:a16="http://schemas.microsoft.com/office/drawing/2014/main" id="{1A49CCD1-43FB-47BE-31BF-AE0480232077}"/>
                </a:ext>
              </a:extLst>
            </p:cNvPr>
            <p:cNvGrpSpPr>
              <a:grpSpLocks noChangeAspect="1"/>
            </p:cNvGrpSpPr>
            <p:nvPr/>
          </p:nvGrpSpPr>
          <p:grpSpPr bwMode="auto">
            <a:xfrm flipH="1">
              <a:off x="3649" y="1289"/>
              <a:ext cx="223" cy="240"/>
              <a:chOff x="1374" y="514"/>
              <a:chExt cx="480" cy="446"/>
            </a:xfrm>
          </p:grpSpPr>
          <p:grpSp>
            <p:nvGrpSpPr>
              <p:cNvPr id="19" name="Group 39">
                <a:extLst>
                  <a:ext uri="{FF2B5EF4-FFF2-40B4-BE49-F238E27FC236}">
                    <a16:creationId xmlns:a16="http://schemas.microsoft.com/office/drawing/2014/main" id="{E8EA36A3-957C-48CE-3EED-355794C6362A}"/>
                  </a:ext>
                </a:extLst>
              </p:cNvPr>
              <p:cNvGrpSpPr>
                <a:grpSpLocks noChangeAspect="1"/>
              </p:cNvGrpSpPr>
              <p:nvPr/>
            </p:nvGrpSpPr>
            <p:grpSpPr bwMode="auto">
              <a:xfrm>
                <a:off x="1374" y="528"/>
                <a:ext cx="480" cy="432"/>
                <a:chOff x="1392" y="528"/>
                <a:chExt cx="480" cy="432"/>
              </a:xfrm>
            </p:grpSpPr>
            <p:sp>
              <p:nvSpPr>
                <p:cNvPr id="21" name="Rectangle 40">
                  <a:extLst>
                    <a:ext uri="{FF2B5EF4-FFF2-40B4-BE49-F238E27FC236}">
                      <a16:creationId xmlns:a16="http://schemas.microsoft.com/office/drawing/2014/main" id="{D1AD0B67-3809-B19C-2019-782F18B61538}"/>
                    </a:ext>
                  </a:extLst>
                </p:cNvPr>
                <p:cNvSpPr>
                  <a:spLocks noChangeAspect="1" noChangeArrowheads="1"/>
                </p:cNvSpPr>
                <p:nvPr/>
              </p:nvSpPr>
              <p:spPr bwMode="auto">
                <a:xfrm>
                  <a:off x="1632" y="528"/>
                  <a:ext cx="240" cy="427"/>
                </a:xfrm>
                <a:prstGeom prst="rect">
                  <a:avLst/>
                </a:prstGeom>
                <a:solidFill>
                  <a:srgbClr val="618FFD"/>
                </a:solidFill>
                <a:ln w="28575">
                  <a:noFill/>
                  <a:miter lim="800000"/>
                  <a:headEnd/>
                  <a:tailE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FC0128"/>
                    </a:solidFill>
                    <a:effectLst/>
                    <a:uLnTx/>
                    <a:uFillTx/>
                    <a:latin typeface="Arial" charset="0"/>
                    <a:ea typeface="+mn-ea"/>
                    <a:cs typeface="+mn-cs"/>
                  </a:endParaRPr>
                </a:p>
              </p:txBody>
            </p:sp>
            <p:sp>
              <p:nvSpPr>
                <p:cNvPr id="22" name="Rectangle 41">
                  <a:extLst>
                    <a:ext uri="{FF2B5EF4-FFF2-40B4-BE49-F238E27FC236}">
                      <a16:creationId xmlns:a16="http://schemas.microsoft.com/office/drawing/2014/main" id="{0127C073-0FC1-C502-5A8A-70266121B19A}"/>
                    </a:ext>
                  </a:extLst>
                </p:cNvPr>
                <p:cNvSpPr>
                  <a:spLocks noChangeAspect="1" noChangeArrowheads="1"/>
                </p:cNvSpPr>
                <p:nvPr/>
              </p:nvSpPr>
              <p:spPr bwMode="auto">
                <a:xfrm>
                  <a:off x="1392" y="528"/>
                  <a:ext cx="480" cy="432"/>
                </a:xfrm>
                <a:prstGeom prst="rect">
                  <a:avLst/>
                </a:prstGeom>
                <a:noFill/>
                <a:ln w="28575">
                  <a:solidFill>
                    <a:srgbClr val="000000"/>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900" b="1" i="0" u="none" strike="noStrike" kern="1200" cap="none" spc="0" normalizeH="0" baseline="0" noProof="0">
                    <a:ln>
                      <a:noFill/>
                    </a:ln>
                    <a:solidFill>
                      <a:srgbClr val="000000"/>
                    </a:solidFill>
                    <a:effectLst/>
                    <a:uLnTx/>
                    <a:uFillTx/>
                    <a:latin typeface="Comic Sans MS" pitchFamily="66" charset="0"/>
                    <a:ea typeface="+mn-ea"/>
                    <a:cs typeface="+mn-cs"/>
                  </a:endParaRPr>
                </a:p>
              </p:txBody>
            </p:sp>
          </p:grpSp>
          <p:sp>
            <p:nvSpPr>
              <p:cNvPr id="20" name="Text Box 42">
                <a:extLst>
                  <a:ext uri="{FF2B5EF4-FFF2-40B4-BE49-F238E27FC236}">
                    <a16:creationId xmlns:a16="http://schemas.microsoft.com/office/drawing/2014/main" id="{8686A5C2-3CAA-9DA1-2E3A-236911184988}"/>
                  </a:ext>
                </a:extLst>
              </p:cNvPr>
              <p:cNvSpPr txBox="1">
                <a:spLocks noChangeAspect="1" noChangeArrowheads="1"/>
              </p:cNvSpPr>
              <p:nvPr/>
            </p:nvSpPr>
            <p:spPr bwMode="auto">
              <a:xfrm>
                <a:off x="1393" y="514"/>
                <a:ext cx="458" cy="404"/>
              </a:xfrm>
              <a:prstGeom prst="rect">
                <a:avLst/>
              </a:prstGeom>
              <a:noFill/>
              <a:ln w="28575">
                <a:noFill/>
                <a:miter lim="800000"/>
                <a:headEnd/>
                <a:tailEnd/>
              </a:ln>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Comic Sans MS" pitchFamily="66" charset="0"/>
                    <a:ea typeface="+mn-ea"/>
                    <a:cs typeface="+mn-cs"/>
                  </a:rPr>
                  <a:t>Reg</a:t>
                </a:r>
              </a:p>
            </p:txBody>
          </p:sp>
        </p:grpSp>
      </p:grpSp>
      <p:sp>
        <p:nvSpPr>
          <p:cNvPr id="39" name="TextBox 38">
            <a:extLst>
              <a:ext uri="{FF2B5EF4-FFF2-40B4-BE49-F238E27FC236}">
                <a16:creationId xmlns:a16="http://schemas.microsoft.com/office/drawing/2014/main" id="{47C09936-51E2-9735-89F0-E02858209346}"/>
              </a:ext>
            </a:extLst>
          </p:cNvPr>
          <p:cNvSpPr txBox="1"/>
          <p:nvPr/>
        </p:nvSpPr>
        <p:spPr>
          <a:xfrm>
            <a:off x="1641037" y="3310121"/>
            <a:ext cx="838200" cy="400110"/>
          </a:xfrm>
          <a:prstGeom prst="rect">
            <a:avLst/>
          </a:prstGeom>
          <a:noFill/>
        </p:spPr>
        <p:txBody>
          <a:bodyPr wrap="square" rtlCol="0">
            <a:spAutoFit/>
          </a:bodyPr>
          <a:lstStyle/>
          <a:p>
            <a:r>
              <a:rPr lang="en-US" sz="2000" dirty="0"/>
              <a:t>Div </a:t>
            </a:r>
          </a:p>
        </p:txBody>
      </p:sp>
      <p:sp>
        <p:nvSpPr>
          <p:cNvPr id="40" name="TextBox 39">
            <a:extLst>
              <a:ext uri="{FF2B5EF4-FFF2-40B4-BE49-F238E27FC236}">
                <a16:creationId xmlns:a16="http://schemas.microsoft.com/office/drawing/2014/main" id="{1C91D60D-3766-DAC3-4E5F-188F53BAA0B5}"/>
              </a:ext>
            </a:extLst>
          </p:cNvPr>
          <p:cNvSpPr txBox="1"/>
          <p:nvPr/>
        </p:nvSpPr>
        <p:spPr>
          <a:xfrm>
            <a:off x="2631637" y="3691121"/>
            <a:ext cx="838200" cy="400110"/>
          </a:xfrm>
          <a:prstGeom prst="rect">
            <a:avLst/>
          </a:prstGeom>
          <a:noFill/>
        </p:spPr>
        <p:txBody>
          <a:bodyPr wrap="square" rtlCol="0">
            <a:spAutoFit/>
          </a:bodyPr>
          <a:lstStyle/>
          <a:p>
            <a:r>
              <a:rPr lang="en-US" sz="2000" dirty="0"/>
              <a:t>Div</a:t>
            </a:r>
          </a:p>
        </p:txBody>
      </p:sp>
      <p:sp>
        <p:nvSpPr>
          <p:cNvPr id="41" name="TextBox 40">
            <a:extLst>
              <a:ext uri="{FF2B5EF4-FFF2-40B4-BE49-F238E27FC236}">
                <a16:creationId xmlns:a16="http://schemas.microsoft.com/office/drawing/2014/main" id="{A5500B08-3A2D-BECE-BAED-33D20026C18A}"/>
              </a:ext>
            </a:extLst>
          </p:cNvPr>
          <p:cNvSpPr txBox="1"/>
          <p:nvPr/>
        </p:nvSpPr>
        <p:spPr>
          <a:xfrm>
            <a:off x="1641037" y="2852921"/>
            <a:ext cx="838200" cy="400110"/>
          </a:xfrm>
          <a:prstGeom prst="rect">
            <a:avLst/>
          </a:prstGeom>
          <a:noFill/>
        </p:spPr>
        <p:txBody>
          <a:bodyPr wrap="square" rtlCol="0">
            <a:spAutoFit/>
          </a:bodyPr>
          <a:lstStyle/>
          <a:p>
            <a:r>
              <a:rPr lang="en-US" sz="2000" dirty="0"/>
              <a:t>Load </a:t>
            </a:r>
          </a:p>
        </p:txBody>
      </p:sp>
      <p:sp>
        <p:nvSpPr>
          <p:cNvPr id="42" name="TextBox 41">
            <a:extLst>
              <a:ext uri="{FF2B5EF4-FFF2-40B4-BE49-F238E27FC236}">
                <a16:creationId xmlns:a16="http://schemas.microsoft.com/office/drawing/2014/main" id="{4ADC1986-5823-E990-D392-D4F95E46AFB2}"/>
              </a:ext>
            </a:extLst>
          </p:cNvPr>
          <p:cNvSpPr txBox="1"/>
          <p:nvPr/>
        </p:nvSpPr>
        <p:spPr>
          <a:xfrm>
            <a:off x="2631637" y="3310121"/>
            <a:ext cx="838200" cy="400110"/>
          </a:xfrm>
          <a:prstGeom prst="rect">
            <a:avLst/>
          </a:prstGeom>
          <a:noFill/>
        </p:spPr>
        <p:txBody>
          <a:bodyPr wrap="square" rtlCol="0">
            <a:spAutoFit/>
          </a:bodyPr>
          <a:lstStyle/>
          <a:p>
            <a:r>
              <a:rPr lang="en-US" sz="2000" dirty="0"/>
              <a:t>Load </a:t>
            </a:r>
          </a:p>
        </p:txBody>
      </p:sp>
      <p:sp>
        <p:nvSpPr>
          <p:cNvPr id="43" name="TextBox 42">
            <a:extLst>
              <a:ext uri="{FF2B5EF4-FFF2-40B4-BE49-F238E27FC236}">
                <a16:creationId xmlns:a16="http://schemas.microsoft.com/office/drawing/2014/main" id="{B61C0198-076E-65F6-0641-FBDAE7833BD1}"/>
              </a:ext>
            </a:extLst>
          </p:cNvPr>
          <p:cNvSpPr txBox="1"/>
          <p:nvPr/>
        </p:nvSpPr>
        <p:spPr>
          <a:xfrm>
            <a:off x="3774637" y="3767321"/>
            <a:ext cx="838200" cy="400110"/>
          </a:xfrm>
          <a:prstGeom prst="rect">
            <a:avLst/>
          </a:prstGeom>
          <a:noFill/>
        </p:spPr>
        <p:txBody>
          <a:bodyPr wrap="square" rtlCol="0">
            <a:spAutoFit/>
          </a:bodyPr>
          <a:lstStyle/>
          <a:p>
            <a:r>
              <a:rPr lang="en-US" sz="2000" dirty="0"/>
              <a:t>Load </a:t>
            </a:r>
          </a:p>
        </p:txBody>
      </p:sp>
      <p:sp>
        <p:nvSpPr>
          <p:cNvPr id="44" name="TextBox 43">
            <a:extLst>
              <a:ext uri="{FF2B5EF4-FFF2-40B4-BE49-F238E27FC236}">
                <a16:creationId xmlns:a16="http://schemas.microsoft.com/office/drawing/2014/main" id="{313F6E46-FEB9-FE81-49DE-7F5808129706}"/>
              </a:ext>
            </a:extLst>
          </p:cNvPr>
          <p:cNvSpPr txBox="1"/>
          <p:nvPr/>
        </p:nvSpPr>
        <p:spPr>
          <a:xfrm>
            <a:off x="3774637" y="4129211"/>
            <a:ext cx="838200" cy="400110"/>
          </a:xfrm>
          <a:prstGeom prst="rect">
            <a:avLst/>
          </a:prstGeom>
          <a:noFill/>
        </p:spPr>
        <p:txBody>
          <a:bodyPr wrap="square" rtlCol="0">
            <a:spAutoFit/>
          </a:bodyPr>
          <a:lstStyle/>
          <a:p>
            <a:r>
              <a:rPr lang="en-US" sz="2000" dirty="0"/>
              <a:t>Div</a:t>
            </a:r>
          </a:p>
        </p:txBody>
      </p:sp>
      <p:sp>
        <p:nvSpPr>
          <p:cNvPr id="45" name="TextBox 44">
            <a:extLst>
              <a:ext uri="{FF2B5EF4-FFF2-40B4-BE49-F238E27FC236}">
                <a16:creationId xmlns:a16="http://schemas.microsoft.com/office/drawing/2014/main" id="{91F68E0E-2146-DE6C-5B5C-ADA817A8E092}"/>
              </a:ext>
            </a:extLst>
          </p:cNvPr>
          <p:cNvSpPr txBox="1"/>
          <p:nvPr/>
        </p:nvSpPr>
        <p:spPr>
          <a:xfrm>
            <a:off x="4841437" y="4148321"/>
            <a:ext cx="838200" cy="400110"/>
          </a:xfrm>
          <a:prstGeom prst="rect">
            <a:avLst/>
          </a:prstGeom>
          <a:noFill/>
        </p:spPr>
        <p:txBody>
          <a:bodyPr wrap="square" rtlCol="0">
            <a:spAutoFit/>
          </a:bodyPr>
          <a:lstStyle/>
          <a:p>
            <a:r>
              <a:rPr lang="en-US" sz="2000" dirty="0"/>
              <a:t>Load </a:t>
            </a:r>
          </a:p>
        </p:txBody>
      </p:sp>
      <p:sp>
        <p:nvSpPr>
          <p:cNvPr id="46" name="TextBox 45">
            <a:extLst>
              <a:ext uri="{FF2B5EF4-FFF2-40B4-BE49-F238E27FC236}">
                <a16:creationId xmlns:a16="http://schemas.microsoft.com/office/drawing/2014/main" id="{8EEFD80C-D82A-AF6E-5B53-A649C5996E85}"/>
              </a:ext>
            </a:extLst>
          </p:cNvPr>
          <p:cNvSpPr txBox="1"/>
          <p:nvPr/>
        </p:nvSpPr>
        <p:spPr>
          <a:xfrm>
            <a:off x="5832037" y="4605521"/>
            <a:ext cx="838200" cy="400110"/>
          </a:xfrm>
          <a:prstGeom prst="rect">
            <a:avLst/>
          </a:prstGeom>
          <a:noFill/>
        </p:spPr>
        <p:txBody>
          <a:bodyPr wrap="square" rtlCol="0">
            <a:spAutoFit/>
          </a:bodyPr>
          <a:lstStyle/>
          <a:p>
            <a:r>
              <a:rPr lang="en-US" sz="2000" dirty="0"/>
              <a:t>Load </a:t>
            </a:r>
          </a:p>
        </p:txBody>
      </p:sp>
      <p:sp>
        <p:nvSpPr>
          <p:cNvPr id="47" name="Explosion 2 49">
            <a:extLst>
              <a:ext uri="{FF2B5EF4-FFF2-40B4-BE49-F238E27FC236}">
                <a16:creationId xmlns:a16="http://schemas.microsoft.com/office/drawing/2014/main" id="{48F75638-3227-5043-32BB-774F461919B4}"/>
              </a:ext>
            </a:extLst>
          </p:cNvPr>
          <p:cNvSpPr/>
          <p:nvPr/>
        </p:nvSpPr>
        <p:spPr>
          <a:xfrm>
            <a:off x="2707837" y="4072121"/>
            <a:ext cx="2895600" cy="762000"/>
          </a:xfrm>
          <a:prstGeom prst="irregularSeal2">
            <a:avLst/>
          </a:prstGeom>
          <a:solidFill>
            <a:srgbClr val="FFC000"/>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Exception</a:t>
            </a:r>
          </a:p>
        </p:txBody>
      </p:sp>
    </p:spTree>
    <p:extLst>
      <p:ext uri="{BB962C8B-B14F-4D97-AF65-F5344CB8AC3E}">
        <p14:creationId xmlns:p14="http://schemas.microsoft.com/office/powerpoint/2010/main" val="196844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B5ACF-F4DD-96EA-510E-615782B3592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2C5B93-64FE-8585-E625-DDC23192C314}"/>
              </a:ext>
            </a:extLst>
          </p:cNvPr>
          <p:cNvSpPr>
            <a:spLocks noGrp="1"/>
          </p:cNvSpPr>
          <p:nvPr>
            <p:ph type="sldNum" sz="quarter" idx="19"/>
          </p:nvPr>
        </p:nvSpPr>
        <p:spPr>
          <a:xfrm>
            <a:off x="8686800" y="4598509"/>
            <a:ext cx="457200" cy="365760"/>
          </a:xfrm>
        </p:spPr>
        <p:txBody>
          <a:bodyPr/>
          <a:lstStyle/>
          <a:p>
            <a:fld id="{B6238B5B-F19C-E947-A0BC-87BD7983F871}" type="slidenum">
              <a:rPr lang="en-US" smtClean="0"/>
              <a:pPr/>
              <a:t>13</a:t>
            </a:fld>
            <a:endParaRPr lang="en-US" dirty="0"/>
          </a:p>
        </p:txBody>
      </p:sp>
      <p:sp>
        <p:nvSpPr>
          <p:cNvPr id="2" name="Title 4">
            <a:extLst>
              <a:ext uri="{FF2B5EF4-FFF2-40B4-BE49-F238E27FC236}">
                <a16:creationId xmlns:a16="http://schemas.microsoft.com/office/drawing/2014/main" id="{E39FF23D-79D8-094D-61C3-E15BDFEFA10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Exceptions in out-of-order pipeline</a:t>
            </a:r>
          </a:p>
        </p:txBody>
      </p:sp>
      <p:sp>
        <p:nvSpPr>
          <p:cNvPr id="5" name="Rectangle 3">
            <a:extLst>
              <a:ext uri="{FF2B5EF4-FFF2-40B4-BE49-F238E27FC236}">
                <a16:creationId xmlns:a16="http://schemas.microsoft.com/office/drawing/2014/main" id="{A6E0E6F1-CD7A-D5E1-C539-0314B690F264}"/>
              </a:ext>
            </a:extLst>
          </p:cNvPr>
          <p:cNvSpPr txBox="1">
            <a:spLocks noChangeArrowheads="1"/>
          </p:cNvSpPr>
          <p:nvPr/>
        </p:nvSpPr>
        <p:spPr>
          <a:xfrm>
            <a:off x="492125" y="874435"/>
            <a:ext cx="8347075" cy="113506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What happens if a speculatively executed instruction faults?</a:t>
            </a:r>
          </a:p>
        </p:txBody>
      </p:sp>
      <p:sp>
        <p:nvSpPr>
          <p:cNvPr id="48" name="Oval 4">
            <a:extLst>
              <a:ext uri="{FF2B5EF4-FFF2-40B4-BE49-F238E27FC236}">
                <a16:creationId xmlns:a16="http://schemas.microsoft.com/office/drawing/2014/main" id="{87A750E6-EF4C-EA1F-B1C6-0D6E9251EC6B}"/>
              </a:ext>
            </a:extLst>
          </p:cNvPr>
          <p:cNvSpPr>
            <a:spLocks noChangeArrowheads="1"/>
          </p:cNvSpPr>
          <p:nvPr/>
        </p:nvSpPr>
        <p:spPr bwMode="auto">
          <a:xfrm>
            <a:off x="1143000" y="1257300"/>
            <a:ext cx="381000" cy="381000"/>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A</a:t>
            </a:r>
          </a:p>
        </p:txBody>
      </p:sp>
      <p:sp>
        <p:nvSpPr>
          <p:cNvPr id="49" name="Oval 5">
            <a:extLst>
              <a:ext uri="{FF2B5EF4-FFF2-40B4-BE49-F238E27FC236}">
                <a16:creationId xmlns:a16="http://schemas.microsoft.com/office/drawing/2014/main" id="{EFCFD34C-FDA8-19B0-94B1-475ACE95A660}"/>
              </a:ext>
            </a:extLst>
          </p:cNvPr>
          <p:cNvSpPr>
            <a:spLocks noChangeArrowheads="1"/>
          </p:cNvSpPr>
          <p:nvPr/>
        </p:nvSpPr>
        <p:spPr bwMode="auto">
          <a:xfrm>
            <a:off x="1143000" y="1866900"/>
            <a:ext cx="381000" cy="381000"/>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B</a:t>
            </a:r>
          </a:p>
        </p:txBody>
      </p:sp>
      <p:sp>
        <p:nvSpPr>
          <p:cNvPr id="50" name="Oval 6">
            <a:extLst>
              <a:ext uri="{FF2B5EF4-FFF2-40B4-BE49-F238E27FC236}">
                <a16:creationId xmlns:a16="http://schemas.microsoft.com/office/drawing/2014/main" id="{52A95FAB-F402-F230-9C90-3B4FC3E40BB5}"/>
              </a:ext>
            </a:extLst>
          </p:cNvPr>
          <p:cNvSpPr>
            <a:spLocks noChangeArrowheads="1"/>
          </p:cNvSpPr>
          <p:nvPr/>
        </p:nvSpPr>
        <p:spPr bwMode="auto">
          <a:xfrm>
            <a:off x="1143000" y="2476500"/>
            <a:ext cx="381000" cy="381000"/>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C</a:t>
            </a:r>
          </a:p>
        </p:txBody>
      </p:sp>
      <p:sp>
        <p:nvSpPr>
          <p:cNvPr id="51" name="Oval 7">
            <a:extLst>
              <a:ext uri="{FF2B5EF4-FFF2-40B4-BE49-F238E27FC236}">
                <a16:creationId xmlns:a16="http://schemas.microsoft.com/office/drawing/2014/main" id="{D9356FD4-288A-A904-49B8-2888A68A56D6}"/>
              </a:ext>
            </a:extLst>
          </p:cNvPr>
          <p:cNvSpPr>
            <a:spLocks noChangeArrowheads="1"/>
          </p:cNvSpPr>
          <p:nvPr/>
        </p:nvSpPr>
        <p:spPr bwMode="auto">
          <a:xfrm>
            <a:off x="1143000" y="3086100"/>
            <a:ext cx="381000" cy="381000"/>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D</a:t>
            </a:r>
          </a:p>
        </p:txBody>
      </p:sp>
      <p:cxnSp>
        <p:nvCxnSpPr>
          <p:cNvPr id="52" name="AutoShape 8">
            <a:extLst>
              <a:ext uri="{FF2B5EF4-FFF2-40B4-BE49-F238E27FC236}">
                <a16:creationId xmlns:a16="http://schemas.microsoft.com/office/drawing/2014/main" id="{2D60011A-9314-00E8-7B64-DF233514EF06}"/>
              </a:ext>
            </a:extLst>
          </p:cNvPr>
          <p:cNvCxnSpPr>
            <a:cxnSpLocks noChangeShapeType="1"/>
            <a:stCxn id="48" idx="4"/>
            <a:endCxn id="49" idx="0"/>
          </p:cNvCxnSpPr>
          <p:nvPr/>
        </p:nvCxnSpPr>
        <p:spPr bwMode="auto">
          <a:xfrm>
            <a:off x="1333500" y="1638300"/>
            <a:ext cx="0" cy="228600"/>
          </a:xfrm>
          <a:prstGeom prst="straightConnector1">
            <a:avLst/>
          </a:prstGeom>
          <a:noFill/>
          <a:ln w="9525">
            <a:solidFill>
              <a:schemeClr val="tx1"/>
            </a:solidFill>
            <a:round/>
            <a:headEnd/>
            <a:tailEnd type="triangle" w="med" len="med"/>
          </a:ln>
          <a:effectLst/>
        </p:spPr>
      </p:cxnSp>
      <p:cxnSp>
        <p:nvCxnSpPr>
          <p:cNvPr id="53" name="AutoShape 9">
            <a:extLst>
              <a:ext uri="{FF2B5EF4-FFF2-40B4-BE49-F238E27FC236}">
                <a16:creationId xmlns:a16="http://schemas.microsoft.com/office/drawing/2014/main" id="{78D4F680-FB88-F104-89C1-E39F2645F087}"/>
              </a:ext>
            </a:extLst>
          </p:cNvPr>
          <p:cNvCxnSpPr>
            <a:cxnSpLocks noChangeShapeType="1"/>
            <a:stCxn id="49" idx="4"/>
            <a:endCxn id="50" idx="0"/>
          </p:cNvCxnSpPr>
          <p:nvPr/>
        </p:nvCxnSpPr>
        <p:spPr bwMode="auto">
          <a:xfrm>
            <a:off x="1333500" y="2247900"/>
            <a:ext cx="0" cy="228600"/>
          </a:xfrm>
          <a:prstGeom prst="straightConnector1">
            <a:avLst/>
          </a:prstGeom>
          <a:noFill/>
          <a:ln w="9525">
            <a:solidFill>
              <a:schemeClr val="tx1"/>
            </a:solidFill>
            <a:round/>
            <a:headEnd/>
            <a:tailEnd type="triangle" w="med" len="med"/>
          </a:ln>
          <a:effectLst/>
        </p:spPr>
      </p:cxnSp>
      <p:cxnSp>
        <p:nvCxnSpPr>
          <p:cNvPr id="54" name="AutoShape 10">
            <a:extLst>
              <a:ext uri="{FF2B5EF4-FFF2-40B4-BE49-F238E27FC236}">
                <a16:creationId xmlns:a16="http://schemas.microsoft.com/office/drawing/2014/main" id="{F50D783F-546F-32FB-AA53-A51A486176C8}"/>
              </a:ext>
            </a:extLst>
          </p:cNvPr>
          <p:cNvCxnSpPr>
            <a:cxnSpLocks noChangeShapeType="1"/>
            <a:stCxn id="50" idx="4"/>
            <a:endCxn id="51" idx="0"/>
          </p:cNvCxnSpPr>
          <p:nvPr/>
        </p:nvCxnSpPr>
        <p:spPr bwMode="auto">
          <a:xfrm>
            <a:off x="1333500" y="2857500"/>
            <a:ext cx="0" cy="228600"/>
          </a:xfrm>
          <a:prstGeom prst="straightConnector1">
            <a:avLst/>
          </a:prstGeom>
          <a:noFill/>
          <a:ln w="9525">
            <a:solidFill>
              <a:schemeClr val="tx1"/>
            </a:solidFill>
            <a:round/>
            <a:headEnd/>
            <a:tailEnd type="triangle" w="med" len="med"/>
          </a:ln>
          <a:effectLst/>
        </p:spPr>
      </p:cxnSp>
      <p:sp>
        <p:nvSpPr>
          <p:cNvPr id="55" name="Oval 11">
            <a:extLst>
              <a:ext uri="{FF2B5EF4-FFF2-40B4-BE49-F238E27FC236}">
                <a16:creationId xmlns:a16="http://schemas.microsoft.com/office/drawing/2014/main" id="{3421979F-FF08-A20D-9BFC-F5FCE4FEE2AD}"/>
              </a:ext>
            </a:extLst>
          </p:cNvPr>
          <p:cNvSpPr>
            <a:spLocks noChangeArrowheads="1"/>
          </p:cNvSpPr>
          <p:nvPr/>
        </p:nvSpPr>
        <p:spPr bwMode="auto">
          <a:xfrm>
            <a:off x="1143000" y="3695700"/>
            <a:ext cx="381000" cy="381000"/>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E</a:t>
            </a:r>
          </a:p>
        </p:txBody>
      </p:sp>
      <p:cxnSp>
        <p:nvCxnSpPr>
          <p:cNvPr id="56" name="AutoShape 12">
            <a:extLst>
              <a:ext uri="{FF2B5EF4-FFF2-40B4-BE49-F238E27FC236}">
                <a16:creationId xmlns:a16="http://schemas.microsoft.com/office/drawing/2014/main" id="{73F1E5DB-B9A2-D4BC-B419-DC7B9E5EEBEA}"/>
              </a:ext>
            </a:extLst>
          </p:cNvPr>
          <p:cNvCxnSpPr>
            <a:cxnSpLocks noChangeShapeType="1"/>
            <a:stCxn id="51" idx="4"/>
            <a:endCxn id="55" idx="0"/>
          </p:cNvCxnSpPr>
          <p:nvPr/>
        </p:nvCxnSpPr>
        <p:spPr bwMode="auto">
          <a:xfrm>
            <a:off x="1333500" y="3467100"/>
            <a:ext cx="0" cy="228600"/>
          </a:xfrm>
          <a:prstGeom prst="straightConnector1">
            <a:avLst/>
          </a:prstGeom>
          <a:noFill/>
          <a:ln w="9525">
            <a:solidFill>
              <a:schemeClr val="tx1"/>
            </a:solidFill>
            <a:round/>
            <a:headEnd/>
            <a:tailEnd type="triangle" w="med" len="med"/>
          </a:ln>
          <a:effectLst/>
        </p:spPr>
      </p:cxnSp>
      <p:sp>
        <p:nvSpPr>
          <p:cNvPr id="57" name="Line 13">
            <a:extLst>
              <a:ext uri="{FF2B5EF4-FFF2-40B4-BE49-F238E27FC236}">
                <a16:creationId xmlns:a16="http://schemas.microsoft.com/office/drawing/2014/main" id="{78AC9481-57A0-65BB-4C88-28E4D0921352}"/>
              </a:ext>
            </a:extLst>
          </p:cNvPr>
          <p:cNvSpPr>
            <a:spLocks noChangeShapeType="1"/>
          </p:cNvSpPr>
          <p:nvPr/>
        </p:nvSpPr>
        <p:spPr bwMode="auto">
          <a:xfrm>
            <a:off x="609600" y="2324100"/>
            <a:ext cx="1447800" cy="0"/>
          </a:xfrm>
          <a:prstGeom prst="line">
            <a:avLst/>
          </a:prstGeom>
          <a:noFill/>
          <a:ln w="9525">
            <a:solidFill>
              <a:schemeClr val="tx1"/>
            </a:solidFill>
            <a:prstDash val="dash"/>
            <a:round/>
            <a:headEnd/>
            <a:tailEnd/>
          </a:ln>
          <a:effectLst/>
        </p:spPr>
        <p:txBody>
          <a:bodyPr/>
          <a:lstStyle/>
          <a:p>
            <a:endParaRPr lang="en-US">
              <a:latin typeface="AUdimat" pitchFamily="2" charset="0"/>
            </a:endParaRPr>
          </a:p>
        </p:txBody>
      </p:sp>
      <p:sp>
        <p:nvSpPr>
          <p:cNvPr id="58" name="Text Box 14">
            <a:extLst>
              <a:ext uri="{FF2B5EF4-FFF2-40B4-BE49-F238E27FC236}">
                <a16:creationId xmlns:a16="http://schemas.microsoft.com/office/drawing/2014/main" id="{974112B9-AEF3-84CC-8C5B-8859EDA77804}"/>
              </a:ext>
            </a:extLst>
          </p:cNvPr>
          <p:cNvSpPr txBox="1">
            <a:spLocks noChangeArrowheads="1"/>
          </p:cNvSpPr>
          <p:nvPr/>
        </p:nvSpPr>
        <p:spPr bwMode="auto">
          <a:xfrm>
            <a:off x="2057400" y="2109788"/>
            <a:ext cx="1260281" cy="369332"/>
          </a:xfrm>
          <a:prstGeom prst="rect">
            <a:avLst/>
          </a:prstGeom>
          <a:noFill/>
          <a:ln w="9525">
            <a:noFill/>
            <a:miter lim="800000"/>
            <a:headEnd/>
            <a:tailEnd/>
          </a:ln>
          <a:effectLst/>
        </p:spPr>
        <p:txBody>
          <a:bodyPr wrap="none">
            <a:spAutoFit/>
          </a:bodyPr>
          <a:lstStyle/>
          <a:p>
            <a:r>
              <a:rPr lang="en-US">
                <a:latin typeface="AUdimat" pitchFamily="2" charset="0"/>
              </a:rPr>
              <a:t>A, B Commit</a:t>
            </a:r>
          </a:p>
        </p:txBody>
      </p:sp>
      <p:sp>
        <p:nvSpPr>
          <p:cNvPr id="59" name="Text Box 15">
            <a:extLst>
              <a:ext uri="{FF2B5EF4-FFF2-40B4-BE49-F238E27FC236}">
                <a16:creationId xmlns:a16="http://schemas.microsoft.com/office/drawing/2014/main" id="{0828E54F-16EA-A776-FD88-5CC0DB0DF2AC}"/>
              </a:ext>
            </a:extLst>
          </p:cNvPr>
          <p:cNvSpPr txBox="1">
            <a:spLocks noChangeArrowheads="1"/>
          </p:cNvSpPr>
          <p:nvPr/>
        </p:nvSpPr>
        <p:spPr bwMode="auto">
          <a:xfrm>
            <a:off x="1965325" y="3709988"/>
            <a:ext cx="1556836" cy="369332"/>
          </a:xfrm>
          <a:prstGeom prst="rect">
            <a:avLst/>
          </a:prstGeom>
          <a:noFill/>
          <a:ln w="9525">
            <a:noFill/>
            <a:miter lim="800000"/>
            <a:headEnd/>
            <a:tailEnd/>
          </a:ln>
          <a:effectLst/>
        </p:spPr>
        <p:txBody>
          <a:bodyPr wrap="none">
            <a:spAutoFit/>
          </a:bodyPr>
          <a:lstStyle/>
          <a:p>
            <a:r>
              <a:rPr lang="en-US">
                <a:latin typeface="AUdimat" pitchFamily="2" charset="0"/>
              </a:rPr>
              <a:t>Divide by Zero!</a:t>
            </a:r>
          </a:p>
        </p:txBody>
      </p:sp>
      <p:sp>
        <p:nvSpPr>
          <p:cNvPr id="60" name="AutoShape 16">
            <a:extLst>
              <a:ext uri="{FF2B5EF4-FFF2-40B4-BE49-F238E27FC236}">
                <a16:creationId xmlns:a16="http://schemas.microsoft.com/office/drawing/2014/main" id="{16B64F13-8B22-5158-4454-66304354CAC3}"/>
              </a:ext>
            </a:extLst>
          </p:cNvPr>
          <p:cNvSpPr>
            <a:spLocks noChangeArrowheads="1"/>
          </p:cNvSpPr>
          <p:nvPr/>
        </p:nvSpPr>
        <p:spPr bwMode="auto">
          <a:xfrm>
            <a:off x="433388" y="4229100"/>
            <a:ext cx="3757612" cy="381000"/>
          </a:xfrm>
          <a:prstGeom prst="roundRect">
            <a:avLst>
              <a:gd name="adj" fmla="val 16667"/>
            </a:avLst>
          </a:prstGeom>
          <a:solidFill>
            <a:schemeClr val="folHlink"/>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AUdimat" pitchFamily="2" charset="0"/>
              </a:rPr>
              <a:t>Outside world sees:  A, B, fault!</a:t>
            </a:r>
          </a:p>
        </p:txBody>
      </p:sp>
      <p:sp>
        <p:nvSpPr>
          <p:cNvPr id="61" name="AutoShape 17">
            <a:extLst>
              <a:ext uri="{FF2B5EF4-FFF2-40B4-BE49-F238E27FC236}">
                <a16:creationId xmlns:a16="http://schemas.microsoft.com/office/drawing/2014/main" id="{2FD92F76-7D2B-B328-B715-A7734B4D6D55}"/>
              </a:ext>
            </a:extLst>
          </p:cNvPr>
          <p:cNvSpPr>
            <a:spLocks noChangeArrowheads="1"/>
          </p:cNvSpPr>
          <p:nvPr/>
        </p:nvSpPr>
        <p:spPr bwMode="auto">
          <a:xfrm>
            <a:off x="433388" y="4762500"/>
            <a:ext cx="3757612" cy="381000"/>
          </a:xfrm>
          <a:prstGeom prst="roundRect">
            <a:avLst>
              <a:gd name="adj" fmla="val 16667"/>
            </a:avLst>
          </a:prstGeom>
          <a:solidFill>
            <a:srgbClr val="FF660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AUdimat" pitchFamily="2" charset="0"/>
              </a:rPr>
              <a:t>Should have been:  A, B, C, D, fault!</a:t>
            </a:r>
          </a:p>
        </p:txBody>
      </p:sp>
      <p:sp>
        <p:nvSpPr>
          <p:cNvPr id="62" name="Oval 18">
            <a:extLst>
              <a:ext uri="{FF2B5EF4-FFF2-40B4-BE49-F238E27FC236}">
                <a16:creationId xmlns:a16="http://schemas.microsoft.com/office/drawing/2014/main" id="{69C94508-5BF8-DFC8-8DA7-8F6D3BE91155}"/>
              </a:ext>
            </a:extLst>
          </p:cNvPr>
          <p:cNvSpPr>
            <a:spLocks noChangeArrowheads="1"/>
          </p:cNvSpPr>
          <p:nvPr/>
        </p:nvSpPr>
        <p:spPr bwMode="auto">
          <a:xfrm>
            <a:off x="6324600" y="1257300"/>
            <a:ext cx="381000" cy="381000"/>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Udimat" pitchFamily="2" charset="0"/>
              </a:rPr>
              <a:t>A</a:t>
            </a:r>
          </a:p>
        </p:txBody>
      </p:sp>
      <p:sp>
        <p:nvSpPr>
          <p:cNvPr id="63" name="Oval 19">
            <a:extLst>
              <a:ext uri="{FF2B5EF4-FFF2-40B4-BE49-F238E27FC236}">
                <a16:creationId xmlns:a16="http://schemas.microsoft.com/office/drawing/2014/main" id="{6C931FE2-95BD-7902-E83E-DF6E9AA29EAD}"/>
              </a:ext>
            </a:extLst>
          </p:cNvPr>
          <p:cNvSpPr>
            <a:spLocks noChangeArrowheads="1"/>
          </p:cNvSpPr>
          <p:nvPr/>
        </p:nvSpPr>
        <p:spPr bwMode="auto">
          <a:xfrm>
            <a:off x="6324600" y="1866900"/>
            <a:ext cx="381000" cy="381000"/>
          </a:xfrm>
          <a:prstGeom prst="ellipse">
            <a:avLst/>
          </a:prstGeom>
          <a:solidFill>
            <a:srgbClr val="CC99FF"/>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B</a:t>
            </a:r>
          </a:p>
        </p:txBody>
      </p:sp>
      <p:cxnSp>
        <p:nvCxnSpPr>
          <p:cNvPr id="64" name="AutoShape 20">
            <a:extLst>
              <a:ext uri="{FF2B5EF4-FFF2-40B4-BE49-F238E27FC236}">
                <a16:creationId xmlns:a16="http://schemas.microsoft.com/office/drawing/2014/main" id="{A7AB0FEC-CD96-61A6-3E35-07D5D21745D1}"/>
              </a:ext>
            </a:extLst>
          </p:cNvPr>
          <p:cNvCxnSpPr>
            <a:cxnSpLocks noChangeShapeType="1"/>
            <a:stCxn id="62" idx="4"/>
            <a:endCxn id="63" idx="0"/>
          </p:cNvCxnSpPr>
          <p:nvPr/>
        </p:nvCxnSpPr>
        <p:spPr bwMode="auto">
          <a:xfrm>
            <a:off x="6515100" y="1638300"/>
            <a:ext cx="0" cy="228600"/>
          </a:xfrm>
          <a:prstGeom prst="straightConnector1">
            <a:avLst/>
          </a:prstGeom>
          <a:noFill/>
          <a:ln w="9525">
            <a:solidFill>
              <a:schemeClr val="tx1"/>
            </a:solidFill>
            <a:round/>
            <a:headEnd/>
            <a:tailEnd type="triangle" w="med" len="med"/>
          </a:ln>
          <a:effectLst/>
        </p:spPr>
      </p:cxnSp>
      <p:cxnSp>
        <p:nvCxnSpPr>
          <p:cNvPr id="65" name="AutoShape 21">
            <a:extLst>
              <a:ext uri="{FF2B5EF4-FFF2-40B4-BE49-F238E27FC236}">
                <a16:creationId xmlns:a16="http://schemas.microsoft.com/office/drawing/2014/main" id="{ACE7CC66-A2C5-4D1B-9C81-6C9772D91B60}"/>
              </a:ext>
            </a:extLst>
          </p:cNvPr>
          <p:cNvCxnSpPr>
            <a:cxnSpLocks noChangeShapeType="1"/>
            <a:stCxn id="63" idx="4"/>
            <a:endCxn id="66" idx="0"/>
          </p:cNvCxnSpPr>
          <p:nvPr/>
        </p:nvCxnSpPr>
        <p:spPr bwMode="auto">
          <a:xfrm>
            <a:off x="6515100" y="2247900"/>
            <a:ext cx="0" cy="228600"/>
          </a:xfrm>
          <a:prstGeom prst="straightConnector1">
            <a:avLst/>
          </a:prstGeom>
          <a:noFill/>
          <a:ln w="9525">
            <a:solidFill>
              <a:schemeClr val="tx1"/>
            </a:solidFill>
            <a:round/>
            <a:headEnd/>
            <a:tailEnd type="triangle" w="med" len="med"/>
          </a:ln>
          <a:effectLst/>
        </p:spPr>
      </p:cxnSp>
      <p:sp>
        <p:nvSpPr>
          <p:cNvPr id="66" name="Oval 22">
            <a:extLst>
              <a:ext uri="{FF2B5EF4-FFF2-40B4-BE49-F238E27FC236}">
                <a16:creationId xmlns:a16="http://schemas.microsoft.com/office/drawing/2014/main" id="{FD41B016-39A5-324A-0504-166D4D2784A2}"/>
              </a:ext>
            </a:extLst>
          </p:cNvPr>
          <p:cNvSpPr>
            <a:spLocks noChangeArrowheads="1"/>
          </p:cNvSpPr>
          <p:nvPr/>
        </p:nvSpPr>
        <p:spPr bwMode="auto">
          <a:xfrm>
            <a:off x="6324600" y="2476500"/>
            <a:ext cx="381000" cy="381000"/>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C</a:t>
            </a:r>
          </a:p>
        </p:txBody>
      </p:sp>
      <p:sp>
        <p:nvSpPr>
          <p:cNvPr id="67" name="Oval 23">
            <a:extLst>
              <a:ext uri="{FF2B5EF4-FFF2-40B4-BE49-F238E27FC236}">
                <a16:creationId xmlns:a16="http://schemas.microsoft.com/office/drawing/2014/main" id="{84FA224E-7352-72A9-C109-A8CAD5B7ED51}"/>
              </a:ext>
            </a:extLst>
          </p:cNvPr>
          <p:cNvSpPr>
            <a:spLocks noChangeArrowheads="1"/>
          </p:cNvSpPr>
          <p:nvPr/>
        </p:nvSpPr>
        <p:spPr bwMode="auto">
          <a:xfrm>
            <a:off x="6324600" y="3086100"/>
            <a:ext cx="381000" cy="381000"/>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D</a:t>
            </a:r>
          </a:p>
        </p:txBody>
      </p:sp>
      <p:cxnSp>
        <p:nvCxnSpPr>
          <p:cNvPr id="68" name="AutoShape 24">
            <a:extLst>
              <a:ext uri="{FF2B5EF4-FFF2-40B4-BE49-F238E27FC236}">
                <a16:creationId xmlns:a16="http://schemas.microsoft.com/office/drawing/2014/main" id="{91DB6A06-0522-8906-D24A-5908AFD6783C}"/>
              </a:ext>
            </a:extLst>
          </p:cNvPr>
          <p:cNvCxnSpPr>
            <a:cxnSpLocks noChangeShapeType="1"/>
            <a:stCxn id="66" idx="4"/>
            <a:endCxn id="67" idx="0"/>
          </p:cNvCxnSpPr>
          <p:nvPr/>
        </p:nvCxnSpPr>
        <p:spPr bwMode="auto">
          <a:xfrm>
            <a:off x="6515100" y="2857500"/>
            <a:ext cx="0" cy="228600"/>
          </a:xfrm>
          <a:prstGeom prst="straightConnector1">
            <a:avLst/>
          </a:prstGeom>
          <a:noFill/>
          <a:ln w="9525">
            <a:solidFill>
              <a:schemeClr val="tx1"/>
            </a:solidFill>
            <a:round/>
            <a:headEnd/>
            <a:tailEnd type="triangle" w="med" len="med"/>
          </a:ln>
          <a:effectLst/>
        </p:spPr>
      </p:cxnSp>
      <p:sp>
        <p:nvSpPr>
          <p:cNvPr id="69" name="Oval 25">
            <a:extLst>
              <a:ext uri="{FF2B5EF4-FFF2-40B4-BE49-F238E27FC236}">
                <a16:creationId xmlns:a16="http://schemas.microsoft.com/office/drawing/2014/main" id="{4944C3D6-9EBF-5D02-B0FA-CC822C2B573B}"/>
              </a:ext>
            </a:extLst>
          </p:cNvPr>
          <p:cNvSpPr>
            <a:spLocks noChangeArrowheads="1"/>
          </p:cNvSpPr>
          <p:nvPr/>
        </p:nvSpPr>
        <p:spPr bwMode="auto">
          <a:xfrm>
            <a:off x="6324600" y="3695700"/>
            <a:ext cx="381000" cy="381000"/>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E</a:t>
            </a:r>
          </a:p>
        </p:txBody>
      </p:sp>
      <p:cxnSp>
        <p:nvCxnSpPr>
          <p:cNvPr id="70" name="AutoShape 26">
            <a:extLst>
              <a:ext uri="{FF2B5EF4-FFF2-40B4-BE49-F238E27FC236}">
                <a16:creationId xmlns:a16="http://schemas.microsoft.com/office/drawing/2014/main" id="{68243B8C-04F5-2555-06A6-8E331F4104E4}"/>
              </a:ext>
            </a:extLst>
          </p:cNvPr>
          <p:cNvCxnSpPr>
            <a:cxnSpLocks noChangeShapeType="1"/>
            <a:stCxn id="67" idx="4"/>
            <a:endCxn id="69" idx="0"/>
          </p:cNvCxnSpPr>
          <p:nvPr/>
        </p:nvCxnSpPr>
        <p:spPr bwMode="auto">
          <a:xfrm>
            <a:off x="6515100" y="3467100"/>
            <a:ext cx="0" cy="228600"/>
          </a:xfrm>
          <a:prstGeom prst="straightConnector1">
            <a:avLst/>
          </a:prstGeom>
          <a:noFill/>
          <a:ln w="9525">
            <a:solidFill>
              <a:schemeClr val="tx1"/>
            </a:solidFill>
            <a:round/>
            <a:headEnd/>
            <a:tailEnd type="triangle" w="med" len="med"/>
          </a:ln>
          <a:effectLst/>
        </p:spPr>
      </p:cxnSp>
      <p:sp>
        <p:nvSpPr>
          <p:cNvPr id="71" name="Text Box 27">
            <a:extLst>
              <a:ext uri="{FF2B5EF4-FFF2-40B4-BE49-F238E27FC236}">
                <a16:creationId xmlns:a16="http://schemas.microsoft.com/office/drawing/2014/main" id="{910ABBE1-C9B5-B369-3EC8-8B721A18A855}"/>
              </a:ext>
            </a:extLst>
          </p:cNvPr>
          <p:cNvSpPr txBox="1">
            <a:spLocks noChangeArrowheads="1"/>
          </p:cNvSpPr>
          <p:nvPr/>
        </p:nvSpPr>
        <p:spPr bwMode="auto">
          <a:xfrm>
            <a:off x="6737350" y="3695700"/>
            <a:ext cx="1556836" cy="369332"/>
          </a:xfrm>
          <a:prstGeom prst="rect">
            <a:avLst/>
          </a:prstGeom>
          <a:noFill/>
          <a:ln w="9525">
            <a:noFill/>
            <a:miter lim="800000"/>
            <a:headEnd/>
            <a:tailEnd/>
          </a:ln>
          <a:effectLst/>
        </p:spPr>
        <p:txBody>
          <a:bodyPr wrap="none">
            <a:spAutoFit/>
          </a:bodyPr>
          <a:lstStyle/>
          <a:p>
            <a:r>
              <a:rPr lang="en-US" dirty="0">
                <a:latin typeface="AUdimat" pitchFamily="2" charset="0"/>
              </a:rPr>
              <a:t>Divide by Zero!</a:t>
            </a:r>
          </a:p>
        </p:txBody>
      </p:sp>
      <p:sp>
        <p:nvSpPr>
          <p:cNvPr id="72" name="Text Box 28">
            <a:extLst>
              <a:ext uri="{FF2B5EF4-FFF2-40B4-BE49-F238E27FC236}">
                <a16:creationId xmlns:a16="http://schemas.microsoft.com/office/drawing/2014/main" id="{7E054513-C53A-2053-F74A-859906760C95}"/>
              </a:ext>
            </a:extLst>
          </p:cNvPr>
          <p:cNvSpPr txBox="1">
            <a:spLocks noChangeArrowheads="1"/>
          </p:cNvSpPr>
          <p:nvPr/>
        </p:nvSpPr>
        <p:spPr bwMode="auto">
          <a:xfrm>
            <a:off x="6737350" y="1866900"/>
            <a:ext cx="1635384" cy="369332"/>
          </a:xfrm>
          <a:prstGeom prst="rect">
            <a:avLst/>
          </a:prstGeom>
          <a:noFill/>
          <a:ln w="9525">
            <a:noFill/>
            <a:miter lim="800000"/>
            <a:headEnd/>
            <a:tailEnd/>
          </a:ln>
          <a:effectLst/>
        </p:spPr>
        <p:txBody>
          <a:bodyPr wrap="none">
            <a:spAutoFit/>
          </a:bodyPr>
          <a:lstStyle/>
          <a:p>
            <a:r>
              <a:rPr lang="en-US" dirty="0">
                <a:latin typeface="AUdimat" pitchFamily="2" charset="0"/>
              </a:rPr>
              <a:t>Branch </a:t>
            </a:r>
            <a:r>
              <a:rPr lang="en-US" dirty="0" err="1">
                <a:latin typeface="AUdimat" pitchFamily="2" charset="0"/>
              </a:rPr>
              <a:t>mispred</a:t>
            </a:r>
            <a:endParaRPr lang="en-US" dirty="0">
              <a:latin typeface="AUdimat" pitchFamily="2" charset="0"/>
            </a:endParaRPr>
          </a:p>
        </p:txBody>
      </p:sp>
      <p:sp>
        <p:nvSpPr>
          <p:cNvPr id="73" name="Oval 29">
            <a:extLst>
              <a:ext uri="{FF2B5EF4-FFF2-40B4-BE49-F238E27FC236}">
                <a16:creationId xmlns:a16="http://schemas.microsoft.com/office/drawing/2014/main" id="{774B717C-DA71-305B-CDFB-80BB61BEDED1}"/>
              </a:ext>
            </a:extLst>
          </p:cNvPr>
          <p:cNvSpPr>
            <a:spLocks noChangeArrowheads="1"/>
          </p:cNvSpPr>
          <p:nvPr/>
        </p:nvSpPr>
        <p:spPr bwMode="auto">
          <a:xfrm>
            <a:off x="7239000" y="2476500"/>
            <a:ext cx="381000" cy="381000"/>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W</a:t>
            </a:r>
          </a:p>
        </p:txBody>
      </p:sp>
      <p:sp>
        <p:nvSpPr>
          <p:cNvPr id="74" name="Oval 30">
            <a:extLst>
              <a:ext uri="{FF2B5EF4-FFF2-40B4-BE49-F238E27FC236}">
                <a16:creationId xmlns:a16="http://schemas.microsoft.com/office/drawing/2014/main" id="{5529F724-A4B4-F78E-59FA-8CDF062A3586}"/>
              </a:ext>
            </a:extLst>
          </p:cNvPr>
          <p:cNvSpPr>
            <a:spLocks noChangeArrowheads="1"/>
          </p:cNvSpPr>
          <p:nvPr/>
        </p:nvSpPr>
        <p:spPr bwMode="auto">
          <a:xfrm>
            <a:off x="7239000" y="3086100"/>
            <a:ext cx="381000" cy="381000"/>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X</a:t>
            </a:r>
          </a:p>
        </p:txBody>
      </p:sp>
      <p:cxnSp>
        <p:nvCxnSpPr>
          <p:cNvPr id="75" name="AutoShape 31">
            <a:extLst>
              <a:ext uri="{FF2B5EF4-FFF2-40B4-BE49-F238E27FC236}">
                <a16:creationId xmlns:a16="http://schemas.microsoft.com/office/drawing/2014/main" id="{EC3E4DBE-3AA6-4C4B-3322-11DCD3938FDC}"/>
              </a:ext>
            </a:extLst>
          </p:cNvPr>
          <p:cNvCxnSpPr>
            <a:cxnSpLocks noChangeShapeType="1"/>
            <a:stCxn id="63" idx="5"/>
            <a:endCxn id="73" idx="1"/>
          </p:cNvCxnSpPr>
          <p:nvPr/>
        </p:nvCxnSpPr>
        <p:spPr bwMode="auto">
          <a:xfrm>
            <a:off x="6650038" y="2192338"/>
            <a:ext cx="644525" cy="339725"/>
          </a:xfrm>
          <a:prstGeom prst="straightConnector1">
            <a:avLst/>
          </a:prstGeom>
          <a:noFill/>
          <a:ln w="9525">
            <a:solidFill>
              <a:schemeClr val="tx1"/>
            </a:solidFill>
            <a:round/>
            <a:headEnd/>
            <a:tailEnd type="triangle" w="med" len="med"/>
          </a:ln>
          <a:effectLst/>
        </p:spPr>
      </p:cxnSp>
      <p:cxnSp>
        <p:nvCxnSpPr>
          <p:cNvPr id="76" name="AutoShape 32">
            <a:extLst>
              <a:ext uri="{FF2B5EF4-FFF2-40B4-BE49-F238E27FC236}">
                <a16:creationId xmlns:a16="http://schemas.microsoft.com/office/drawing/2014/main" id="{A069A32D-CDA5-7623-637F-88D5D7D642C4}"/>
              </a:ext>
            </a:extLst>
          </p:cNvPr>
          <p:cNvCxnSpPr>
            <a:cxnSpLocks noChangeShapeType="1"/>
            <a:stCxn id="73" idx="4"/>
            <a:endCxn id="74" idx="0"/>
          </p:cNvCxnSpPr>
          <p:nvPr/>
        </p:nvCxnSpPr>
        <p:spPr bwMode="auto">
          <a:xfrm>
            <a:off x="7429500" y="2857500"/>
            <a:ext cx="0" cy="228600"/>
          </a:xfrm>
          <a:prstGeom prst="straightConnector1">
            <a:avLst/>
          </a:prstGeom>
          <a:noFill/>
          <a:ln w="9525">
            <a:solidFill>
              <a:schemeClr val="tx1"/>
            </a:solidFill>
            <a:round/>
            <a:headEnd/>
            <a:tailEnd type="triangle" w="med" len="med"/>
          </a:ln>
          <a:effectLst/>
        </p:spPr>
      </p:cxnSp>
      <p:sp>
        <p:nvSpPr>
          <p:cNvPr id="77" name="AutoShape 33">
            <a:extLst>
              <a:ext uri="{FF2B5EF4-FFF2-40B4-BE49-F238E27FC236}">
                <a16:creationId xmlns:a16="http://schemas.microsoft.com/office/drawing/2014/main" id="{9735A319-98B5-58D1-456D-8B4350C63586}"/>
              </a:ext>
            </a:extLst>
          </p:cNvPr>
          <p:cNvSpPr>
            <a:spLocks noChangeArrowheads="1"/>
          </p:cNvSpPr>
          <p:nvPr/>
        </p:nvSpPr>
        <p:spPr bwMode="auto">
          <a:xfrm>
            <a:off x="5081588" y="4305300"/>
            <a:ext cx="3757612" cy="3810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solidFill>
                  <a:schemeClr val="bg1"/>
                </a:solidFill>
                <a:latin typeface="AUdimat" pitchFamily="2" charset="0"/>
              </a:rPr>
              <a:t>Fault should never be seen!</a:t>
            </a:r>
          </a:p>
        </p:txBody>
      </p:sp>
    </p:spTree>
    <p:extLst>
      <p:ext uri="{BB962C8B-B14F-4D97-AF65-F5344CB8AC3E}">
        <p14:creationId xmlns:p14="http://schemas.microsoft.com/office/powerpoint/2010/main" val="235166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48"/>
                                        </p:tgtEl>
                                        <p:attrNameLst>
                                          <p:attrName>style.opacity</p:attrName>
                                        </p:attrNameLst>
                                      </p:cBhvr>
                                      <p:to>
                                        <p:strVal val="0.5"/>
                                      </p:to>
                                    </p:set>
                                    <p:animEffect filter="image" prLst="opacity: 0.5">
                                      <p:cBhvr rctx="IE">
                                        <p:cTn id="7" dur="indefinite"/>
                                        <p:tgtEl>
                                          <p:spTgt spid="48"/>
                                        </p:tgtEl>
                                      </p:cBhvr>
                                    </p:animEffect>
                                  </p:childTnLst>
                                </p:cTn>
                              </p:par>
                              <p:par>
                                <p:cTn id="8" presetID="9" presetClass="emph" presetSubtype="0" grpId="0" nodeType="withEffect">
                                  <p:stCondLst>
                                    <p:cond delay="0"/>
                                  </p:stCondLst>
                                  <p:childTnLst>
                                    <p:set>
                                      <p:cBhvr rctx="PPT">
                                        <p:cTn id="9" dur="indefinite"/>
                                        <p:tgtEl>
                                          <p:spTgt spid="49"/>
                                        </p:tgtEl>
                                        <p:attrNameLst>
                                          <p:attrName>style.opacity</p:attrName>
                                        </p:attrNameLst>
                                      </p:cBhvr>
                                      <p:to>
                                        <p:strVal val="0.5"/>
                                      </p:to>
                                    </p:set>
                                    <p:animEffect filter="image" prLst="opacity: 0.5">
                                      <p:cBhvr rctx="IE">
                                        <p:cTn id="10" dur="indefinite"/>
                                        <p:tgtEl>
                                          <p:spTgt spid="49"/>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500" fill="hold"/>
                                        <p:tgtEl>
                                          <p:spTgt spid="55"/>
                                        </p:tgtEl>
                                        <p:attrNameLst>
                                          <p:attrName>fillcolor</p:attrName>
                                        </p:attrNameLst>
                                      </p:cBhvr>
                                      <p:to>
                                        <a:srgbClr val="FF0000"/>
                                      </p:to>
                                    </p:animClr>
                                    <p:set>
                                      <p:cBhvr>
                                        <p:cTn id="19" dur="500" fill="hold"/>
                                        <p:tgtEl>
                                          <p:spTgt spid="55"/>
                                        </p:tgtEl>
                                        <p:attrNameLst>
                                          <p:attrName>fill.type</p:attrName>
                                        </p:attrNameLst>
                                      </p:cBhvr>
                                      <p:to>
                                        <p:strVal val="solid"/>
                                      </p:to>
                                    </p:set>
                                    <p:set>
                                      <p:cBhvr>
                                        <p:cTn id="20" dur="500" fill="hold"/>
                                        <p:tgtEl>
                                          <p:spTgt spid="55"/>
                                        </p:tgtEl>
                                        <p:attrNameLst>
                                          <p:attrName>fill.on</p:attrName>
                                        </p:attrNameLst>
                                      </p:cBhvr>
                                      <p:to>
                                        <p:strVal val="true"/>
                                      </p:to>
                                    </p:set>
                                  </p:childTnLst>
                                </p:cTn>
                              </p:par>
                              <p:par>
                                <p:cTn id="21" presetID="3" presetClass="emph" presetSubtype="2" fill="hold" grpId="0" nodeType="withEffect">
                                  <p:stCondLst>
                                    <p:cond delay="0"/>
                                  </p:stCondLst>
                                  <p:childTnLst>
                                    <p:animClr clrSpc="rgb" dir="cw">
                                      <p:cBhvr override="childStyle">
                                        <p:cTn id="22" dur="500" fill="hold"/>
                                        <p:tgtEl>
                                          <p:spTgt spid="55">
                                            <p:txEl>
                                              <p:charRg st="4294967295" end="4294967295"/>
                                            </p:txEl>
                                          </p:spTgt>
                                        </p:tgtEl>
                                        <p:attrNameLst>
                                          <p:attrName>style.color</p:attrName>
                                        </p:attrNameLst>
                                      </p:cBhvr>
                                      <p:to>
                                        <a:schemeClr val="bg1"/>
                                      </p:to>
                                    </p:animClr>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500" fill="hold"/>
                                        <p:tgtEl>
                                          <p:spTgt spid="69"/>
                                        </p:tgtEl>
                                        <p:attrNameLst>
                                          <p:attrName>fillcolor</p:attrName>
                                        </p:attrNameLst>
                                      </p:cBhvr>
                                      <p:to>
                                        <a:srgbClr val="FF0000"/>
                                      </p:to>
                                    </p:animClr>
                                    <p:set>
                                      <p:cBhvr>
                                        <p:cTn id="57" dur="500" fill="hold"/>
                                        <p:tgtEl>
                                          <p:spTgt spid="69"/>
                                        </p:tgtEl>
                                        <p:attrNameLst>
                                          <p:attrName>fill.type</p:attrName>
                                        </p:attrNameLst>
                                      </p:cBhvr>
                                      <p:to>
                                        <p:strVal val="solid"/>
                                      </p:to>
                                    </p:set>
                                    <p:set>
                                      <p:cBhvr>
                                        <p:cTn id="58" dur="500" fill="hold"/>
                                        <p:tgtEl>
                                          <p:spTgt spid="69"/>
                                        </p:tgtEl>
                                        <p:attrNameLst>
                                          <p:attrName>fill.on</p:attrName>
                                        </p:attrNameLst>
                                      </p:cBhvr>
                                      <p:to>
                                        <p:strVal val="true"/>
                                      </p:to>
                                    </p:set>
                                  </p:childTnLst>
                                </p:cTn>
                              </p:par>
                              <p:par>
                                <p:cTn id="59" presetID="3" presetClass="emph" presetSubtype="2" fill="hold" grpId="0" nodeType="withEffect">
                                  <p:stCondLst>
                                    <p:cond delay="0"/>
                                  </p:stCondLst>
                                  <p:childTnLst>
                                    <p:animClr clrSpc="rgb" dir="cw">
                                      <p:cBhvr override="childStyle">
                                        <p:cTn id="60" dur="500" fill="hold"/>
                                        <p:tgtEl>
                                          <p:spTgt spid="69">
                                            <p:txEl>
                                              <p:charRg st="4294967295" end="4294967295"/>
                                            </p:txEl>
                                          </p:spTgt>
                                        </p:tgtEl>
                                        <p:attrNameLst>
                                          <p:attrName>style.color</p:attrName>
                                        </p:attrNameLst>
                                      </p:cBhvr>
                                      <p:to>
                                        <a:schemeClr val="bg1"/>
                                      </p:to>
                                    </p:animClr>
                                  </p:childTnLst>
                                </p:cTn>
                              </p:par>
                              <p:par>
                                <p:cTn id="61" presetID="1" presetClass="entr" presetSubtype="0"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xit" presetSubtype="4" fill="hold" nodeType="clickEffect">
                                  <p:stCondLst>
                                    <p:cond delay="0"/>
                                  </p:stCondLst>
                                  <p:childTnLst>
                                    <p:animEffect transition="out" filter="wipe(down)">
                                      <p:cBhvr>
                                        <p:cTn id="70" dur="500"/>
                                        <p:tgtEl>
                                          <p:spTgt spid="65"/>
                                        </p:tgtEl>
                                      </p:cBhvr>
                                    </p:animEffect>
                                    <p:set>
                                      <p:cBhvr>
                                        <p:cTn id="71" dur="1" fill="hold">
                                          <p:stCondLst>
                                            <p:cond delay="499"/>
                                          </p:stCondLst>
                                        </p:cTn>
                                        <p:tgtEl>
                                          <p:spTgt spid="65"/>
                                        </p:tgtEl>
                                        <p:attrNameLst>
                                          <p:attrName>style.visibility</p:attrName>
                                        </p:attrNameLst>
                                      </p:cBhvr>
                                      <p:to>
                                        <p:strVal val="hidden"/>
                                      </p:to>
                                    </p:set>
                                  </p:childTnLst>
                                </p:cTn>
                              </p:par>
                              <p:par>
                                <p:cTn id="72" presetID="22" presetClass="exit" presetSubtype="4" fill="hold" grpId="1" nodeType="withEffect">
                                  <p:stCondLst>
                                    <p:cond delay="0"/>
                                  </p:stCondLst>
                                  <p:childTnLst>
                                    <p:animEffect transition="out" filter="wipe(down)">
                                      <p:cBhvr>
                                        <p:cTn id="73" dur="500"/>
                                        <p:tgtEl>
                                          <p:spTgt spid="66"/>
                                        </p:tgtEl>
                                      </p:cBhvr>
                                    </p:animEffect>
                                    <p:set>
                                      <p:cBhvr>
                                        <p:cTn id="74" dur="1" fill="hold">
                                          <p:stCondLst>
                                            <p:cond delay="499"/>
                                          </p:stCondLst>
                                        </p:cTn>
                                        <p:tgtEl>
                                          <p:spTgt spid="66"/>
                                        </p:tgtEl>
                                        <p:attrNameLst>
                                          <p:attrName>style.visibility</p:attrName>
                                        </p:attrNameLst>
                                      </p:cBhvr>
                                      <p:to>
                                        <p:strVal val="hidden"/>
                                      </p:to>
                                    </p:set>
                                  </p:childTnLst>
                                </p:cTn>
                              </p:par>
                              <p:par>
                                <p:cTn id="75" presetID="22" presetClass="exit" presetSubtype="4" fill="hold" grpId="1" nodeType="withEffect">
                                  <p:stCondLst>
                                    <p:cond delay="0"/>
                                  </p:stCondLst>
                                  <p:childTnLst>
                                    <p:animEffect transition="out" filter="wipe(down)">
                                      <p:cBhvr>
                                        <p:cTn id="76" dur="500"/>
                                        <p:tgtEl>
                                          <p:spTgt spid="67"/>
                                        </p:tgtEl>
                                      </p:cBhvr>
                                    </p:animEffect>
                                    <p:set>
                                      <p:cBhvr>
                                        <p:cTn id="77" dur="1" fill="hold">
                                          <p:stCondLst>
                                            <p:cond delay="499"/>
                                          </p:stCondLst>
                                        </p:cTn>
                                        <p:tgtEl>
                                          <p:spTgt spid="67"/>
                                        </p:tgtEl>
                                        <p:attrNameLst>
                                          <p:attrName>style.visibility</p:attrName>
                                        </p:attrNameLst>
                                      </p:cBhvr>
                                      <p:to>
                                        <p:strVal val="hidden"/>
                                      </p:to>
                                    </p:set>
                                  </p:childTnLst>
                                </p:cTn>
                              </p:par>
                              <p:par>
                                <p:cTn id="78" presetID="22" presetClass="exit" presetSubtype="4" fill="hold" nodeType="withEffect">
                                  <p:stCondLst>
                                    <p:cond delay="0"/>
                                  </p:stCondLst>
                                  <p:childTnLst>
                                    <p:animEffect transition="out" filter="wipe(down)">
                                      <p:cBhvr>
                                        <p:cTn id="79" dur="500"/>
                                        <p:tgtEl>
                                          <p:spTgt spid="68"/>
                                        </p:tgtEl>
                                      </p:cBhvr>
                                    </p:animEffect>
                                    <p:set>
                                      <p:cBhvr>
                                        <p:cTn id="80" dur="1" fill="hold">
                                          <p:stCondLst>
                                            <p:cond delay="499"/>
                                          </p:stCondLst>
                                        </p:cTn>
                                        <p:tgtEl>
                                          <p:spTgt spid="68"/>
                                        </p:tgtEl>
                                        <p:attrNameLst>
                                          <p:attrName>style.visibility</p:attrName>
                                        </p:attrNameLst>
                                      </p:cBhvr>
                                      <p:to>
                                        <p:strVal val="hidden"/>
                                      </p:to>
                                    </p:set>
                                  </p:childTnLst>
                                </p:cTn>
                              </p:par>
                              <p:par>
                                <p:cTn id="81" presetID="22" presetClass="exit" presetSubtype="4" fill="hold" grpId="2" nodeType="withEffect">
                                  <p:stCondLst>
                                    <p:cond delay="0"/>
                                  </p:stCondLst>
                                  <p:childTnLst>
                                    <p:animEffect transition="out" filter="wipe(down)">
                                      <p:cBhvr>
                                        <p:cTn id="82" dur="500"/>
                                        <p:tgtEl>
                                          <p:spTgt spid="69"/>
                                        </p:tgtEl>
                                      </p:cBhvr>
                                    </p:animEffect>
                                    <p:set>
                                      <p:cBhvr>
                                        <p:cTn id="83" dur="1" fill="hold">
                                          <p:stCondLst>
                                            <p:cond delay="499"/>
                                          </p:stCondLst>
                                        </p:cTn>
                                        <p:tgtEl>
                                          <p:spTgt spid="69"/>
                                        </p:tgtEl>
                                        <p:attrNameLst>
                                          <p:attrName>style.visibility</p:attrName>
                                        </p:attrNameLst>
                                      </p:cBhvr>
                                      <p:to>
                                        <p:strVal val="hidden"/>
                                      </p:to>
                                    </p:set>
                                  </p:childTnLst>
                                </p:cTn>
                              </p:par>
                              <p:par>
                                <p:cTn id="84" presetID="22" presetClass="exit" presetSubtype="4" fill="hold" nodeType="withEffect">
                                  <p:stCondLst>
                                    <p:cond delay="0"/>
                                  </p:stCondLst>
                                  <p:childTnLst>
                                    <p:animEffect transition="out" filter="wipe(down)">
                                      <p:cBhvr>
                                        <p:cTn id="85" dur="500"/>
                                        <p:tgtEl>
                                          <p:spTgt spid="70"/>
                                        </p:tgtEl>
                                      </p:cBhvr>
                                    </p:animEffect>
                                    <p:set>
                                      <p:cBhvr>
                                        <p:cTn id="86" dur="1" fill="hold">
                                          <p:stCondLst>
                                            <p:cond delay="499"/>
                                          </p:stCondLst>
                                        </p:cTn>
                                        <p:tgtEl>
                                          <p:spTgt spid="70"/>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1" nodeType="withEffect">
                                  <p:stCondLst>
                                    <p:cond delay="0"/>
                                  </p:stCondLst>
                                  <p:childTnLst>
                                    <p:set>
                                      <p:cBhvr>
                                        <p:cTn id="96" dur="1" fill="hold">
                                          <p:stCondLst>
                                            <p:cond delay="0"/>
                                          </p:stCondLst>
                                        </p:cTn>
                                        <p:tgtEl>
                                          <p:spTgt spid="7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6"/>
                                        </p:tgtEl>
                                        <p:attrNameLst>
                                          <p:attrName>style.visibility</p:attrName>
                                        </p:attrNameLst>
                                      </p:cBhvr>
                                      <p:to>
                                        <p:strVal val="visible"/>
                                      </p:to>
                                    </p:set>
                                  </p:childTnLst>
                                </p:cTn>
                              </p:par>
                              <p:par>
                                <p:cTn id="99" presetID="1" presetClass="entr" presetSubtype="0" fill="hold" grpId="1" nodeType="with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5" grpId="0"/>
      <p:bldP spid="57" grpId="0" animBg="1"/>
      <p:bldP spid="58" grpId="0"/>
      <p:bldP spid="59" grpId="0"/>
      <p:bldP spid="60" grpId="0" animBg="1"/>
      <p:bldP spid="61" grpId="0" animBg="1"/>
      <p:bldP spid="62" grpId="0" animBg="1"/>
      <p:bldP spid="63" grpId="0" animBg="1"/>
      <p:bldP spid="66" grpId="0" animBg="1"/>
      <p:bldP spid="66" grpId="1" animBg="1"/>
      <p:bldP spid="67" grpId="0" animBg="1"/>
      <p:bldP spid="67" grpId="1" animBg="1"/>
      <p:bldP spid="69" grpId="0"/>
      <p:bldP spid="69" grpId="1" animBg="1"/>
      <p:bldP spid="69" grpId="2" animBg="1"/>
      <p:bldP spid="71" grpId="0"/>
      <p:bldP spid="72" grpId="0"/>
      <p:bldP spid="73" grpId="0" animBg="1"/>
      <p:bldP spid="73" grpId="1" animBg="1"/>
      <p:bldP spid="74" grpId="0" animBg="1"/>
      <p:bldP spid="74" grpId="1"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0A975-E543-94FA-25D2-4CA79705CA2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1EC937-4416-6884-D7D9-3AEB71C6E86B}"/>
              </a:ext>
            </a:extLst>
          </p:cNvPr>
          <p:cNvSpPr>
            <a:spLocks noGrp="1"/>
          </p:cNvSpPr>
          <p:nvPr>
            <p:ph type="sldNum" sz="quarter" idx="19"/>
          </p:nvPr>
        </p:nvSpPr>
        <p:spPr/>
        <p:txBody>
          <a:bodyPr/>
          <a:lstStyle/>
          <a:p>
            <a:fld id="{B6238B5B-F19C-E947-A0BC-87BD7983F871}" type="slidenum">
              <a:rPr lang="en-US" smtClean="0"/>
              <a:pPr/>
              <a:t>14</a:t>
            </a:fld>
            <a:endParaRPr lang="en-US" dirty="0"/>
          </a:p>
        </p:txBody>
      </p:sp>
      <p:sp>
        <p:nvSpPr>
          <p:cNvPr id="2" name="Title 4">
            <a:extLst>
              <a:ext uri="{FF2B5EF4-FFF2-40B4-BE49-F238E27FC236}">
                <a16:creationId xmlns:a16="http://schemas.microsoft.com/office/drawing/2014/main" id="{B1CFBD39-E08E-3ADC-C638-24DEB4C6BE95}"/>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Solution: handle faults like other results</a:t>
            </a:r>
          </a:p>
        </p:txBody>
      </p:sp>
      <p:sp>
        <p:nvSpPr>
          <p:cNvPr id="5" name="Text Placeholder 1">
            <a:extLst>
              <a:ext uri="{FF2B5EF4-FFF2-40B4-BE49-F238E27FC236}">
                <a16:creationId xmlns:a16="http://schemas.microsoft.com/office/drawing/2014/main" id="{9B6DE283-97B6-C1AB-DACB-CB90BB2968C7}"/>
              </a:ext>
            </a:extLst>
          </p:cNvPr>
          <p:cNvSpPr txBox="1">
            <a:spLocks/>
          </p:cNvSpPr>
          <p:nvPr/>
        </p:nvSpPr>
        <p:spPr>
          <a:xfrm>
            <a:off x="640077" y="1000549"/>
            <a:ext cx="8503923" cy="239963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ROB commits instructions to register file when</a:t>
            </a:r>
          </a:p>
          <a:p>
            <a:pPr lvl="1"/>
            <a:r>
              <a:rPr lang="en-US" sz="2000" dirty="0"/>
              <a:t>It is oldest for in-order state update</a:t>
            </a:r>
          </a:p>
          <a:p>
            <a:pPr lvl="1"/>
            <a:r>
              <a:rPr lang="en-US" sz="2000" dirty="0"/>
              <a:t>It is known to be non-speculative</a:t>
            </a:r>
          </a:p>
          <a:p>
            <a:pPr marL="342900" indent="-342900">
              <a:buFont typeface="Arial" panose="020B0604020202020204" pitchFamily="34" charset="0"/>
              <a:buChar char="•"/>
            </a:pPr>
            <a:r>
              <a:rPr lang="en-US" sz="2400" dirty="0"/>
              <a:t>Do the same with faults!</a:t>
            </a:r>
          </a:p>
          <a:p>
            <a:pPr lvl="1"/>
            <a:r>
              <a:rPr lang="en-US" sz="2000" dirty="0"/>
              <a:t>At exec, make note of any faults, but don’t expose to outside world</a:t>
            </a:r>
          </a:p>
          <a:p>
            <a:pPr lvl="1"/>
            <a:r>
              <a:rPr lang="en-US" sz="2000" dirty="0"/>
              <a:t>If the instruction gets to commit, then expose the fault</a:t>
            </a:r>
          </a:p>
          <a:p>
            <a:pPr lvl="2"/>
            <a:endParaRPr lang="en-US" dirty="0"/>
          </a:p>
        </p:txBody>
      </p:sp>
    </p:spTree>
    <p:extLst>
      <p:ext uri="{BB962C8B-B14F-4D97-AF65-F5344CB8AC3E}">
        <p14:creationId xmlns:p14="http://schemas.microsoft.com/office/powerpoint/2010/main" val="2807309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17A57-16E7-868C-E311-D6017239C14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AD06B9-0BF3-0770-C035-969D75F478C6}"/>
              </a:ext>
            </a:extLst>
          </p:cNvPr>
          <p:cNvSpPr>
            <a:spLocks noGrp="1"/>
          </p:cNvSpPr>
          <p:nvPr>
            <p:ph type="sldNum" sz="quarter" idx="19"/>
          </p:nvPr>
        </p:nvSpPr>
        <p:spPr/>
        <p:txBody>
          <a:bodyPr/>
          <a:lstStyle/>
          <a:p>
            <a:fld id="{B6238B5B-F19C-E947-A0BC-87BD7983F871}" type="slidenum">
              <a:rPr lang="en-US" smtClean="0"/>
              <a:pPr/>
              <a:t>15</a:t>
            </a:fld>
            <a:endParaRPr lang="en-US" dirty="0"/>
          </a:p>
        </p:txBody>
      </p:sp>
      <p:sp>
        <p:nvSpPr>
          <p:cNvPr id="2" name="Title 4">
            <a:extLst>
              <a:ext uri="{FF2B5EF4-FFF2-40B4-BE49-F238E27FC236}">
                <a16:creationId xmlns:a16="http://schemas.microsoft.com/office/drawing/2014/main" id="{156772A6-9316-D831-0BA1-F92F837DB6F1}"/>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Example</a:t>
            </a:r>
          </a:p>
        </p:txBody>
      </p:sp>
      <p:sp>
        <p:nvSpPr>
          <p:cNvPr id="3" name="AutoShape 2">
            <a:extLst>
              <a:ext uri="{FF2B5EF4-FFF2-40B4-BE49-F238E27FC236}">
                <a16:creationId xmlns:a16="http://schemas.microsoft.com/office/drawing/2014/main" id="{A7782201-091F-1110-253C-A2F11B2303BE}"/>
              </a:ext>
            </a:extLst>
          </p:cNvPr>
          <p:cNvSpPr>
            <a:spLocks noChangeArrowheads="1"/>
          </p:cNvSpPr>
          <p:nvPr/>
        </p:nvSpPr>
        <p:spPr bwMode="auto">
          <a:xfrm>
            <a:off x="4160108" y="4252912"/>
            <a:ext cx="4876800" cy="9144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solidFill>
                  <a:schemeClr val="bg1"/>
                </a:solidFill>
                <a:latin typeface="AUdimat" pitchFamily="2" charset="0"/>
              </a:rPr>
              <a:t>Fault deferred until architecturally correct point.</a:t>
            </a:r>
          </a:p>
          <a:p>
            <a:pPr algn="ctr"/>
            <a:r>
              <a:rPr lang="en-US" dirty="0">
                <a:solidFill>
                  <a:schemeClr val="bg1"/>
                </a:solidFill>
                <a:latin typeface="AUdimat" pitchFamily="2" charset="0"/>
              </a:rPr>
              <a:t>Other fault “never happened”!</a:t>
            </a:r>
          </a:p>
        </p:txBody>
      </p:sp>
      <p:sp>
        <p:nvSpPr>
          <p:cNvPr id="6" name="Oval 4">
            <a:extLst>
              <a:ext uri="{FF2B5EF4-FFF2-40B4-BE49-F238E27FC236}">
                <a16:creationId xmlns:a16="http://schemas.microsoft.com/office/drawing/2014/main" id="{F6C1825C-31EB-E324-8C9A-9614DE04F4EB}"/>
              </a:ext>
            </a:extLst>
          </p:cNvPr>
          <p:cNvSpPr>
            <a:spLocks noChangeArrowheads="1"/>
          </p:cNvSpPr>
          <p:nvPr/>
        </p:nvSpPr>
        <p:spPr bwMode="auto">
          <a:xfrm>
            <a:off x="1001623" y="1505636"/>
            <a:ext cx="339664" cy="343415"/>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Udimat" pitchFamily="2" charset="0"/>
              </a:rPr>
              <a:t>A</a:t>
            </a:r>
          </a:p>
        </p:txBody>
      </p:sp>
      <p:sp>
        <p:nvSpPr>
          <p:cNvPr id="7" name="Oval 5">
            <a:extLst>
              <a:ext uri="{FF2B5EF4-FFF2-40B4-BE49-F238E27FC236}">
                <a16:creationId xmlns:a16="http://schemas.microsoft.com/office/drawing/2014/main" id="{4B18217D-62D8-8135-FFC6-869DDCBE4F77}"/>
              </a:ext>
            </a:extLst>
          </p:cNvPr>
          <p:cNvSpPr>
            <a:spLocks noChangeArrowheads="1"/>
          </p:cNvSpPr>
          <p:nvPr/>
        </p:nvSpPr>
        <p:spPr bwMode="auto">
          <a:xfrm>
            <a:off x="1001623" y="1867345"/>
            <a:ext cx="365064" cy="330787"/>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Udimat" pitchFamily="2" charset="0"/>
              </a:rPr>
              <a:t>B</a:t>
            </a:r>
          </a:p>
        </p:txBody>
      </p:sp>
      <p:sp>
        <p:nvSpPr>
          <p:cNvPr id="8" name="Oval 6">
            <a:extLst>
              <a:ext uri="{FF2B5EF4-FFF2-40B4-BE49-F238E27FC236}">
                <a16:creationId xmlns:a16="http://schemas.microsoft.com/office/drawing/2014/main" id="{0452D04F-28BB-1A25-821E-FAA66F2C1B24}"/>
              </a:ext>
            </a:extLst>
          </p:cNvPr>
          <p:cNvSpPr>
            <a:spLocks noChangeArrowheads="1"/>
          </p:cNvSpPr>
          <p:nvPr/>
        </p:nvSpPr>
        <p:spPr bwMode="auto">
          <a:xfrm>
            <a:off x="1017559" y="2232435"/>
            <a:ext cx="365064" cy="365601"/>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C</a:t>
            </a:r>
          </a:p>
        </p:txBody>
      </p:sp>
      <p:sp>
        <p:nvSpPr>
          <p:cNvPr id="9" name="Oval 7">
            <a:extLst>
              <a:ext uri="{FF2B5EF4-FFF2-40B4-BE49-F238E27FC236}">
                <a16:creationId xmlns:a16="http://schemas.microsoft.com/office/drawing/2014/main" id="{243A3FB1-04B0-0BD5-DF1C-86F51B2D2A45}"/>
              </a:ext>
            </a:extLst>
          </p:cNvPr>
          <p:cNvSpPr>
            <a:spLocks noChangeArrowheads="1"/>
          </p:cNvSpPr>
          <p:nvPr/>
        </p:nvSpPr>
        <p:spPr bwMode="auto">
          <a:xfrm>
            <a:off x="1046075" y="2632339"/>
            <a:ext cx="365064" cy="347798"/>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D</a:t>
            </a:r>
          </a:p>
        </p:txBody>
      </p:sp>
      <p:sp>
        <p:nvSpPr>
          <p:cNvPr id="10" name="Oval 8">
            <a:extLst>
              <a:ext uri="{FF2B5EF4-FFF2-40B4-BE49-F238E27FC236}">
                <a16:creationId xmlns:a16="http://schemas.microsoft.com/office/drawing/2014/main" id="{127A1C07-9D5A-8011-C6D1-20BCD2946884}"/>
              </a:ext>
            </a:extLst>
          </p:cNvPr>
          <p:cNvSpPr>
            <a:spLocks noChangeArrowheads="1"/>
          </p:cNvSpPr>
          <p:nvPr/>
        </p:nvSpPr>
        <p:spPr bwMode="auto">
          <a:xfrm>
            <a:off x="1046075" y="3006424"/>
            <a:ext cx="365064" cy="363837"/>
          </a:xfrm>
          <a:prstGeom prst="ellipse">
            <a:avLst/>
          </a:prstGeom>
          <a:solidFill>
            <a:schemeClr val="accent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E</a:t>
            </a:r>
          </a:p>
        </p:txBody>
      </p:sp>
      <p:sp>
        <p:nvSpPr>
          <p:cNvPr id="11" name="Text Box 9">
            <a:extLst>
              <a:ext uri="{FF2B5EF4-FFF2-40B4-BE49-F238E27FC236}">
                <a16:creationId xmlns:a16="http://schemas.microsoft.com/office/drawing/2014/main" id="{BD125B78-1ED8-C033-948A-2E99E3AB1E68}"/>
              </a:ext>
            </a:extLst>
          </p:cNvPr>
          <p:cNvSpPr txBox="1">
            <a:spLocks noChangeArrowheads="1"/>
          </p:cNvSpPr>
          <p:nvPr/>
        </p:nvSpPr>
        <p:spPr bwMode="auto">
          <a:xfrm>
            <a:off x="1497345" y="3006425"/>
            <a:ext cx="1341577" cy="300082"/>
          </a:xfrm>
          <a:prstGeom prst="rect">
            <a:avLst/>
          </a:prstGeom>
          <a:noFill/>
          <a:ln w="9525">
            <a:noFill/>
            <a:miter lim="800000"/>
            <a:headEnd/>
            <a:tailEnd/>
          </a:ln>
          <a:effectLst/>
        </p:spPr>
        <p:txBody>
          <a:bodyPr wrap="square">
            <a:spAutoFit/>
          </a:bodyPr>
          <a:lstStyle/>
          <a:p>
            <a:r>
              <a:rPr lang="en-US" dirty="0">
                <a:latin typeface="AUdimat" pitchFamily="2" charset="0"/>
              </a:rPr>
              <a:t>LOAD R6 = 0[R7]</a:t>
            </a:r>
          </a:p>
        </p:txBody>
      </p:sp>
      <p:sp>
        <p:nvSpPr>
          <p:cNvPr id="12" name="Rectangle 10">
            <a:extLst>
              <a:ext uri="{FF2B5EF4-FFF2-40B4-BE49-F238E27FC236}">
                <a16:creationId xmlns:a16="http://schemas.microsoft.com/office/drawing/2014/main" id="{7D6CC9EF-2B85-4E97-FD02-CBED6834C2C7}"/>
              </a:ext>
            </a:extLst>
          </p:cNvPr>
          <p:cNvSpPr>
            <a:spLocks noChangeArrowheads="1"/>
          </p:cNvSpPr>
          <p:nvPr/>
        </p:nvSpPr>
        <p:spPr bwMode="auto">
          <a:xfrm>
            <a:off x="3779108" y="1447800"/>
            <a:ext cx="1143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LOAD</a:t>
            </a:r>
          </a:p>
        </p:txBody>
      </p:sp>
      <p:sp>
        <p:nvSpPr>
          <p:cNvPr id="13" name="Rectangle 11">
            <a:extLst>
              <a:ext uri="{FF2B5EF4-FFF2-40B4-BE49-F238E27FC236}">
                <a16:creationId xmlns:a16="http://schemas.microsoft.com/office/drawing/2014/main" id="{118FCD21-E3E8-A770-076B-E798E06FA2C6}"/>
              </a:ext>
            </a:extLst>
          </p:cNvPr>
          <p:cNvSpPr>
            <a:spLocks noChangeArrowheads="1"/>
          </p:cNvSpPr>
          <p:nvPr/>
        </p:nvSpPr>
        <p:spPr bwMode="auto">
          <a:xfrm>
            <a:off x="4922108" y="1447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P1</a:t>
            </a:r>
          </a:p>
        </p:txBody>
      </p:sp>
      <p:sp>
        <p:nvSpPr>
          <p:cNvPr id="14" name="Rectangle 12">
            <a:extLst>
              <a:ext uri="{FF2B5EF4-FFF2-40B4-BE49-F238E27FC236}">
                <a16:creationId xmlns:a16="http://schemas.microsoft.com/office/drawing/2014/main" id="{D10CA8A7-A460-24E6-A772-A42615AF72B7}"/>
              </a:ext>
            </a:extLst>
          </p:cNvPr>
          <p:cNvSpPr>
            <a:spLocks noChangeArrowheads="1"/>
          </p:cNvSpPr>
          <p:nvPr/>
        </p:nvSpPr>
        <p:spPr bwMode="auto">
          <a:xfrm>
            <a:off x="7893908" y="1447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5" name="Text Box 13">
            <a:extLst>
              <a:ext uri="{FF2B5EF4-FFF2-40B4-BE49-F238E27FC236}">
                <a16:creationId xmlns:a16="http://schemas.microsoft.com/office/drawing/2014/main" id="{DC81C464-BEE4-681A-6EFC-D48B4E0E7BEE}"/>
              </a:ext>
            </a:extLst>
          </p:cNvPr>
          <p:cNvSpPr txBox="1">
            <a:spLocks noChangeArrowheads="1"/>
          </p:cNvSpPr>
          <p:nvPr/>
        </p:nvSpPr>
        <p:spPr bwMode="auto">
          <a:xfrm>
            <a:off x="1461358" y="1505636"/>
            <a:ext cx="1327150" cy="300082"/>
          </a:xfrm>
          <a:prstGeom prst="rect">
            <a:avLst/>
          </a:prstGeom>
          <a:noFill/>
          <a:ln w="9525">
            <a:noFill/>
            <a:miter lim="800000"/>
            <a:headEnd/>
            <a:tailEnd/>
          </a:ln>
          <a:effectLst/>
        </p:spPr>
        <p:txBody>
          <a:bodyPr wrap="square">
            <a:spAutoFit/>
          </a:bodyPr>
          <a:lstStyle/>
          <a:p>
            <a:r>
              <a:rPr lang="en-US" dirty="0">
                <a:latin typeface="AUdimat" pitchFamily="2" charset="0"/>
              </a:rPr>
              <a:t>LOAD R1 = 0[R2]</a:t>
            </a:r>
          </a:p>
        </p:txBody>
      </p:sp>
      <p:sp>
        <p:nvSpPr>
          <p:cNvPr id="16" name="Text Box 14">
            <a:extLst>
              <a:ext uri="{FF2B5EF4-FFF2-40B4-BE49-F238E27FC236}">
                <a16:creationId xmlns:a16="http://schemas.microsoft.com/office/drawing/2014/main" id="{07B510ED-AF54-D13C-A3D5-1798BF3993A1}"/>
              </a:ext>
            </a:extLst>
          </p:cNvPr>
          <p:cNvSpPr txBox="1">
            <a:spLocks noChangeArrowheads="1"/>
          </p:cNvSpPr>
          <p:nvPr/>
        </p:nvSpPr>
        <p:spPr bwMode="auto">
          <a:xfrm>
            <a:off x="1487388" y="1849051"/>
            <a:ext cx="1436797" cy="300082"/>
          </a:xfrm>
          <a:prstGeom prst="rect">
            <a:avLst/>
          </a:prstGeom>
          <a:noFill/>
          <a:ln w="9525">
            <a:noFill/>
            <a:miter lim="800000"/>
            <a:headEnd/>
            <a:tailEnd/>
          </a:ln>
          <a:effectLst/>
        </p:spPr>
        <p:txBody>
          <a:bodyPr wrap="square">
            <a:spAutoFit/>
          </a:bodyPr>
          <a:lstStyle/>
          <a:p>
            <a:r>
              <a:rPr lang="en-US" dirty="0">
                <a:latin typeface="AUdimat" pitchFamily="2" charset="0"/>
              </a:rPr>
              <a:t>ADD R3 = R1 + R4</a:t>
            </a:r>
          </a:p>
        </p:txBody>
      </p:sp>
      <p:sp>
        <p:nvSpPr>
          <p:cNvPr id="17" name="Text Box 15">
            <a:extLst>
              <a:ext uri="{FF2B5EF4-FFF2-40B4-BE49-F238E27FC236}">
                <a16:creationId xmlns:a16="http://schemas.microsoft.com/office/drawing/2014/main" id="{6D7EC31B-891A-E463-2C65-98F8EACA3C30}"/>
              </a:ext>
            </a:extLst>
          </p:cNvPr>
          <p:cNvSpPr txBox="1">
            <a:spLocks noChangeArrowheads="1"/>
          </p:cNvSpPr>
          <p:nvPr/>
        </p:nvSpPr>
        <p:spPr bwMode="auto">
          <a:xfrm>
            <a:off x="1477873" y="2232436"/>
            <a:ext cx="1436797" cy="300082"/>
          </a:xfrm>
          <a:prstGeom prst="rect">
            <a:avLst/>
          </a:prstGeom>
          <a:noFill/>
          <a:ln w="9525">
            <a:noFill/>
            <a:miter lim="800000"/>
            <a:headEnd/>
            <a:tailEnd/>
          </a:ln>
          <a:effectLst/>
        </p:spPr>
        <p:txBody>
          <a:bodyPr wrap="square">
            <a:spAutoFit/>
          </a:bodyPr>
          <a:lstStyle/>
          <a:p>
            <a:r>
              <a:rPr lang="en-US" dirty="0">
                <a:latin typeface="AUdimat" pitchFamily="2" charset="0"/>
              </a:rPr>
              <a:t>SUB R1 = R5 – R6</a:t>
            </a:r>
          </a:p>
        </p:txBody>
      </p:sp>
      <p:sp>
        <p:nvSpPr>
          <p:cNvPr id="18" name="Text Box 16">
            <a:extLst>
              <a:ext uri="{FF2B5EF4-FFF2-40B4-BE49-F238E27FC236}">
                <a16:creationId xmlns:a16="http://schemas.microsoft.com/office/drawing/2014/main" id="{D9519B66-CF69-88BD-B8E5-2DA28010BEEF}"/>
              </a:ext>
            </a:extLst>
          </p:cNvPr>
          <p:cNvSpPr txBox="1">
            <a:spLocks noChangeArrowheads="1"/>
          </p:cNvSpPr>
          <p:nvPr/>
        </p:nvSpPr>
        <p:spPr bwMode="auto">
          <a:xfrm>
            <a:off x="1477873" y="2599137"/>
            <a:ext cx="1341577" cy="300082"/>
          </a:xfrm>
          <a:prstGeom prst="rect">
            <a:avLst/>
          </a:prstGeom>
          <a:noFill/>
          <a:ln w="9525">
            <a:noFill/>
            <a:miter lim="800000"/>
            <a:headEnd/>
            <a:tailEnd/>
          </a:ln>
          <a:effectLst/>
        </p:spPr>
        <p:txBody>
          <a:bodyPr wrap="square">
            <a:spAutoFit/>
          </a:bodyPr>
          <a:lstStyle/>
          <a:p>
            <a:r>
              <a:rPr lang="en-US" dirty="0">
                <a:latin typeface="AUdimat" pitchFamily="2" charset="0"/>
              </a:rPr>
              <a:t>DIV R4 = R7 / R1</a:t>
            </a:r>
          </a:p>
        </p:txBody>
      </p:sp>
      <p:sp>
        <p:nvSpPr>
          <p:cNvPr id="19" name="Rectangle 17">
            <a:extLst>
              <a:ext uri="{FF2B5EF4-FFF2-40B4-BE49-F238E27FC236}">
                <a16:creationId xmlns:a16="http://schemas.microsoft.com/office/drawing/2014/main" id="{A287F389-F2C9-26E4-BFFD-B0537994A383}"/>
              </a:ext>
            </a:extLst>
          </p:cNvPr>
          <p:cNvSpPr>
            <a:spLocks noChangeArrowheads="1"/>
          </p:cNvSpPr>
          <p:nvPr/>
        </p:nvSpPr>
        <p:spPr bwMode="auto">
          <a:xfrm>
            <a:off x="3779108" y="1828800"/>
            <a:ext cx="1143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ADD</a:t>
            </a:r>
          </a:p>
        </p:txBody>
      </p:sp>
      <p:sp>
        <p:nvSpPr>
          <p:cNvPr id="20" name="Rectangle 18">
            <a:extLst>
              <a:ext uri="{FF2B5EF4-FFF2-40B4-BE49-F238E27FC236}">
                <a16:creationId xmlns:a16="http://schemas.microsoft.com/office/drawing/2014/main" id="{D53D9155-134A-773A-C8E6-5AE41AB89B76}"/>
              </a:ext>
            </a:extLst>
          </p:cNvPr>
          <p:cNvSpPr>
            <a:spLocks noChangeArrowheads="1"/>
          </p:cNvSpPr>
          <p:nvPr/>
        </p:nvSpPr>
        <p:spPr bwMode="auto">
          <a:xfrm>
            <a:off x="4922108" y="1828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P2</a:t>
            </a:r>
          </a:p>
        </p:txBody>
      </p:sp>
      <p:sp>
        <p:nvSpPr>
          <p:cNvPr id="21" name="Rectangle 19">
            <a:extLst>
              <a:ext uri="{FF2B5EF4-FFF2-40B4-BE49-F238E27FC236}">
                <a16:creationId xmlns:a16="http://schemas.microsoft.com/office/drawing/2014/main" id="{35E51C41-EC54-57C8-9D29-5BD28EA4D273}"/>
              </a:ext>
            </a:extLst>
          </p:cNvPr>
          <p:cNvSpPr>
            <a:spLocks noChangeArrowheads="1"/>
          </p:cNvSpPr>
          <p:nvPr/>
        </p:nvSpPr>
        <p:spPr bwMode="auto">
          <a:xfrm>
            <a:off x="7893908" y="1828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2" name="Rectangle 20">
            <a:extLst>
              <a:ext uri="{FF2B5EF4-FFF2-40B4-BE49-F238E27FC236}">
                <a16:creationId xmlns:a16="http://schemas.microsoft.com/office/drawing/2014/main" id="{DFFDDD48-B9A4-8470-CAEB-5E30698F4FCC}"/>
              </a:ext>
            </a:extLst>
          </p:cNvPr>
          <p:cNvSpPr>
            <a:spLocks noChangeArrowheads="1"/>
          </p:cNvSpPr>
          <p:nvPr/>
        </p:nvSpPr>
        <p:spPr bwMode="auto">
          <a:xfrm>
            <a:off x="3779108" y="2209800"/>
            <a:ext cx="1143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SUB</a:t>
            </a:r>
          </a:p>
        </p:txBody>
      </p:sp>
      <p:sp>
        <p:nvSpPr>
          <p:cNvPr id="23" name="Rectangle 21">
            <a:extLst>
              <a:ext uri="{FF2B5EF4-FFF2-40B4-BE49-F238E27FC236}">
                <a16:creationId xmlns:a16="http://schemas.microsoft.com/office/drawing/2014/main" id="{337AD3F4-3817-A5FD-9BC8-96905998B633}"/>
              </a:ext>
            </a:extLst>
          </p:cNvPr>
          <p:cNvSpPr>
            <a:spLocks noChangeArrowheads="1"/>
          </p:cNvSpPr>
          <p:nvPr/>
        </p:nvSpPr>
        <p:spPr bwMode="auto">
          <a:xfrm>
            <a:off x="4922108" y="2209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P3</a:t>
            </a:r>
          </a:p>
        </p:txBody>
      </p:sp>
      <p:sp>
        <p:nvSpPr>
          <p:cNvPr id="24" name="Rectangle 22">
            <a:extLst>
              <a:ext uri="{FF2B5EF4-FFF2-40B4-BE49-F238E27FC236}">
                <a16:creationId xmlns:a16="http://schemas.microsoft.com/office/drawing/2014/main" id="{ADCE4055-3BB0-4D1E-0798-11712DE9C4E3}"/>
              </a:ext>
            </a:extLst>
          </p:cNvPr>
          <p:cNvSpPr>
            <a:spLocks noChangeArrowheads="1"/>
          </p:cNvSpPr>
          <p:nvPr/>
        </p:nvSpPr>
        <p:spPr bwMode="auto">
          <a:xfrm>
            <a:off x="7893908" y="2209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5" name="Rectangle 23">
            <a:extLst>
              <a:ext uri="{FF2B5EF4-FFF2-40B4-BE49-F238E27FC236}">
                <a16:creationId xmlns:a16="http://schemas.microsoft.com/office/drawing/2014/main" id="{20E3A841-6052-3FF7-CC0B-CB56E8843DED}"/>
              </a:ext>
            </a:extLst>
          </p:cNvPr>
          <p:cNvSpPr>
            <a:spLocks noChangeArrowheads="1"/>
          </p:cNvSpPr>
          <p:nvPr/>
        </p:nvSpPr>
        <p:spPr bwMode="auto">
          <a:xfrm>
            <a:off x="3779108" y="2590800"/>
            <a:ext cx="1143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DIV</a:t>
            </a:r>
          </a:p>
        </p:txBody>
      </p:sp>
      <p:sp>
        <p:nvSpPr>
          <p:cNvPr id="26" name="Rectangle 24">
            <a:extLst>
              <a:ext uri="{FF2B5EF4-FFF2-40B4-BE49-F238E27FC236}">
                <a16:creationId xmlns:a16="http://schemas.microsoft.com/office/drawing/2014/main" id="{AAFE27F4-AB08-9A09-7623-CAA9B0FE874E}"/>
              </a:ext>
            </a:extLst>
          </p:cNvPr>
          <p:cNvSpPr>
            <a:spLocks noChangeArrowheads="1"/>
          </p:cNvSpPr>
          <p:nvPr/>
        </p:nvSpPr>
        <p:spPr bwMode="auto">
          <a:xfrm>
            <a:off x="4922108" y="2590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P4</a:t>
            </a:r>
          </a:p>
        </p:txBody>
      </p:sp>
      <p:sp>
        <p:nvSpPr>
          <p:cNvPr id="27" name="Rectangle 25">
            <a:extLst>
              <a:ext uri="{FF2B5EF4-FFF2-40B4-BE49-F238E27FC236}">
                <a16:creationId xmlns:a16="http://schemas.microsoft.com/office/drawing/2014/main" id="{04B82DD3-4ECB-C645-33E9-93637AB170F9}"/>
              </a:ext>
            </a:extLst>
          </p:cNvPr>
          <p:cNvSpPr>
            <a:spLocks noChangeArrowheads="1"/>
          </p:cNvSpPr>
          <p:nvPr/>
        </p:nvSpPr>
        <p:spPr bwMode="auto">
          <a:xfrm>
            <a:off x="7893908" y="2590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8" name="Rectangle 26">
            <a:extLst>
              <a:ext uri="{FF2B5EF4-FFF2-40B4-BE49-F238E27FC236}">
                <a16:creationId xmlns:a16="http://schemas.microsoft.com/office/drawing/2014/main" id="{61EB51D8-C31D-881D-1643-6E958F300DF9}"/>
              </a:ext>
            </a:extLst>
          </p:cNvPr>
          <p:cNvSpPr>
            <a:spLocks noChangeArrowheads="1"/>
          </p:cNvSpPr>
          <p:nvPr/>
        </p:nvSpPr>
        <p:spPr bwMode="auto">
          <a:xfrm>
            <a:off x="3779108" y="2971800"/>
            <a:ext cx="1143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LOAD</a:t>
            </a:r>
          </a:p>
        </p:txBody>
      </p:sp>
      <p:sp>
        <p:nvSpPr>
          <p:cNvPr id="29" name="Rectangle 27">
            <a:extLst>
              <a:ext uri="{FF2B5EF4-FFF2-40B4-BE49-F238E27FC236}">
                <a16:creationId xmlns:a16="http://schemas.microsoft.com/office/drawing/2014/main" id="{515DA974-5EA7-0EDB-3179-9693A573DB06}"/>
              </a:ext>
            </a:extLst>
          </p:cNvPr>
          <p:cNvSpPr>
            <a:spLocks noChangeArrowheads="1"/>
          </p:cNvSpPr>
          <p:nvPr/>
        </p:nvSpPr>
        <p:spPr bwMode="auto">
          <a:xfrm>
            <a:off x="4922108" y="2971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P5</a:t>
            </a:r>
          </a:p>
        </p:txBody>
      </p:sp>
      <p:sp>
        <p:nvSpPr>
          <p:cNvPr id="30" name="Rectangle 28">
            <a:extLst>
              <a:ext uri="{FF2B5EF4-FFF2-40B4-BE49-F238E27FC236}">
                <a16:creationId xmlns:a16="http://schemas.microsoft.com/office/drawing/2014/main" id="{C410B37B-EE6E-8722-6F16-06AF5D7309B1}"/>
              </a:ext>
            </a:extLst>
          </p:cNvPr>
          <p:cNvSpPr>
            <a:spLocks noChangeArrowheads="1"/>
          </p:cNvSpPr>
          <p:nvPr/>
        </p:nvSpPr>
        <p:spPr bwMode="auto">
          <a:xfrm>
            <a:off x="7893908" y="2971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31" name="Rectangle 29">
            <a:extLst>
              <a:ext uri="{FF2B5EF4-FFF2-40B4-BE49-F238E27FC236}">
                <a16:creationId xmlns:a16="http://schemas.microsoft.com/office/drawing/2014/main" id="{6024DA15-18E6-7B22-5A03-51D52EE7730C}"/>
              </a:ext>
            </a:extLst>
          </p:cNvPr>
          <p:cNvSpPr>
            <a:spLocks noChangeArrowheads="1"/>
          </p:cNvSpPr>
          <p:nvPr/>
        </p:nvSpPr>
        <p:spPr bwMode="auto">
          <a:xfrm>
            <a:off x="5912708" y="1447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imm</a:t>
            </a:r>
          </a:p>
        </p:txBody>
      </p:sp>
      <p:sp>
        <p:nvSpPr>
          <p:cNvPr id="32" name="Rectangle 30">
            <a:extLst>
              <a:ext uri="{FF2B5EF4-FFF2-40B4-BE49-F238E27FC236}">
                <a16:creationId xmlns:a16="http://schemas.microsoft.com/office/drawing/2014/main" id="{D3B19F41-2FA3-873F-BB49-4C72E741AC3B}"/>
              </a:ext>
            </a:extLst>
          </p:cNvPr>
          <p:cNvSpPr>
            <a:spLocks noChangeArrowheads="1"/>
          </p:cNvSpPr>
          <p:nvPr/>
        </p:nvSpPr>
        <p:spPr bwMode="auto">
          <a:xfrm>
            <a:off x="5912708" y="1828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P1</a:t>
            </a:r>
          </a:p>
        </p:txBody>
      </p:sp>
      <p:sp>
        <p:nvSpPr>
          <p:cNvPr id="33" name="Rectangle 31">
            <a:extLst>
              <a:ext uri="{FF2B5EF4-FFF2-40B4-BE49-F238E27FC236}">
                <a16:creationId xmlns:a16="http://schemas.microsoft.com/office/drawing/2014/main" id="{DC6AEF47-BC42-6996-D3B4-5CC211CB30EC}"/>
              </a:ext>
            </a:extLst>
          </p:cNvPr>
          <p:cNvSpPr>
            <a:spLocks noChangeArrowheads="1"/>
          </p:cNvSpPr>
          <p:nvPr/>
        </p:nvSpPr>
        <p:spPr bwMode="auto">
          <a:xfrm>
            <a:off x="5912708" y="2209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R5</a:t>
            </a:r>
          </a:p>
        </p:txBody>
      </p:sp>
      <p:sp>
        <p:nvSpPr>
          <p:cNvPr id="34" name="Rectangle 32">
            <a:extLst>
              <a:ext uri="{FF2B5EF4-FFF2-40B4-BE49-F238E27FC236}">
                <a16:creationId xmlns:a16="http://schemas.microsoft.com/office/drawing/2014/main" id="{A8F556E0-9FCA-6D62-D072-B8D9E189A3D7}"/>
              </a:ext>
            </a:extLst>
          </p:cNvPr>
          <p:cNvSpPr>
            <a:spLocks noChangeArrowheads="1"/>
          </p:cNvSpPr>
          <p:nvPr/>
        </p:nvSpPr>
        <p:spPr bwMode="auto">
          <a:xfrm>
            <a:off x="5912708" y="2590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R7</a:t>
            </a:r>
          </a:p>
        </p:txBody>
      </p:sp>
      <p:sp>
        <p:nvSpPr>
          <p:cNvPr id="35" name="Rectangle 33">
            <a:extLst>
              <a:ext uri="{FF2B5EF4-FFF2-40B4-BE49-F238E27FC236}">
                <a16:creationId xmlns:a16="http://schemas.microsoft.com/office/drawing/2014/main" id="{50DBC148-F7A5-F188-87E2-A36B08567D6E}"/>
              </a:ext>
            </a:extLst>
          </p:cNvPr>
          <p:cNvSpPr>
            <a:spLocks noChangeArrowheads="1"/>
          </p:cNvSpPr>
          <p:nvPr/>
        </p:nvSpPr>
        <p:spPr bwMode="auto">
          <a:xfrm>
            <a:off x="5912708" y="2971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imm</a:t>
            </a:r>
          </a:p>
        </p:txBody>
      </p:sp>
      <p:sp>
        <p:nvSpPr>
          <p:cNvPr id="36" name="Rectangle 34">
            <a:extLst>
              <a:ext uri="{FF2B5EF4-FFF2-40B4-BE49-F238E27FC236}">
                <a16:creationId xmlns:a16="http://schemas.microsoft.com/office/drawing/2014/main" id="{F8C1D6B0-254B-2E2A-92B5-BAAF9DAEDB42}"/>
              </a:ext>
            </a:extLst>
          </p:cNvPr>
          <p:cNvSpPr>
            <a:spLocks noChangeArrowheads="1"/>
          </p:cNvSpPr>
          <p:nvPr/>
        </p:nvSpPr>
        <p:spPr bwMode="auto">
          <a:xfrm>
            <a:off x="6903308" y="1447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R2</a:t>
            </a:r>
          </a:p>
        </p:txBody>
      </p:sp>
      <p:sp>
        <p:nvSpPr>
          <p:cNvPr id="37" name="Rectangle 35">
            <a:extLst>
              <a:ext uri="{FF2B5EF4-FFF2-40B4-BE49-F238E27FC236}">
                <a16:creationId xmlns:a16="http://schemas.microsoft.com/office/drawing/2014/main" id="{9FB88A24-7974-AC39-818B-9471E0CC0926}"/>
              </a:ext>
            </a:extLst>
          </p:cNvPr>
          <p:cNvSpPr>
            <a:spLocks noChangeArrowheads="1"/>
          </p:cNvSpPr>
          <p:nvPr/>
        </p:nvSpPr>
        <p:spPr bwMode="auto">
          <a:xfrm>
            <a:off x="6903308" y="1828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R4</a:t>
            </a:r>
          </a:p>
        </p:txBody>
      </p:sp>
      <p:sp>
        <p:nvSpPr>
          <p:cNvPr id="38" name="Rectangle 36">
            <a:extLst>
              <a:ext uri="{FF2B5EF4-FFF2-40B4-BE49-F238E27FC236}">
                <a16:creationId xmlns:a16="http://schemas.microsoft.com/office/drawing/2014/main" id="{D9A64AEE-8589-7DE8-52B6-0364F762E2C8}"/>
              </a:ext>
            </a:extLst>
          </p:cNvPr>
          <p:cNvSpPr>
            <a:spLocks noChangeArrowheads="1"/>
          </p:cNvSpPr>
          <p:nvPr/>
        </p:nvSpPr>
        <p:spPr bwMode="auto">
          <a:xfrm>
            <a:off x="6903308" y="2209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R6</a:t>
            </a:r>
          </a:p>
        </p:txBody>
      </p:sp>
      <p:sp>
        <p:nvSpPr>
          <p:cNvPr id="39" name="Rectangle 37">
            <a:extLst>
              <a:ext uri="{FF2B5EF4-FFF2-40B4-BE49-F238E27FC236}">
                <a16:creationId xmlns:a16="http://schemas.microsoft.com/office/drawing/2014/main" id="{1268C3EF-A4A5-19DD-610B-B0F2A3DBD78C}"/>
              </a:ext>
            </a:extLst>
          </p:cNvPr>
          <p:cNvSpPr>
            <a:spLocks noChangeArrowheads="1"/>
          </p:cNvSpPr>
          <p:nvPr/>
        </p:nvSpPr>
        <p:spPr bwMode="auto">
          <a:xfrm>
            <a:off x="6903308" y="2590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P3</a:t>
            </a:r>
          </a:p>
        </p:txBody>
      </p:sp>
      <p:sp>
        <p:nvSpPr>
          <p:cNvPr id="40" name="Rectangle 38">
            <a:extLst>
              <a:ext uri="{FF2B5EF4-FFF2-40B4-BE49-F238E27FC236}">
                <a16:creationId xmlns:a16="http://schemas.microsoft.com/office/drawing/2014/main" id="{5F5270B7-5322-FD74-58CC-39A4F1F989B5}"/>
              </a:ext>
            </a:extLst>
          </p:cNvPr>
          <p:cNvSpPr>
            <a:spLocks noChangeArrowheads="1"/>
          </p:cNvSpPr>
          <p:nvPr/>
        </p:nvSpPr>
        <p:spPr bwMode="auto">
          <a:xfrm>
            <a:off x="6903308" y="29718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R7</a:t>
            </a:r>
          </a:p>
        </p:txBody>
      </p:sp>
      <p:sp>
        <p:nvSpPr>
          <p:cNvPr id="41" name="Rectangle 39">
            <a:extLst>
              <a:ext uri="{FF2B5EF4-FFF2-40B4-BE49-F238E27FC236}">
                <a16:creationId xmlns:a16="http://schemas.microsoft.com/office/drawing/2014/main" id="{A9636E96-A5EA-A2B2-77AE-11F56777D5C8}"/>
              </a:ext>
            </a:extLst>
          </p:cNvPr>
          <p:cNvSpPr>
            <a:spLocks noChangeArrowheads="1"/>
          </p:cNvSpPr>
          <p:nvPr/>
        </p:nvSpPr>
        <p:spPr bwMode="auto">
          <a:xfrm>
            <a:off x="8198708" y="1447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2" name="Rectangle 40">
            <a:extLst>
              <a:ext uri="{FF2B5EF4-FFF2-40B4-BE49-F238E27FC236}">
                <a16:creationId xmlns:a16="http://schemas.microsoft.com/office/drawing/2014/main" id="{870B29B1-1B8F-89A5-F30C-56B624016B2A}"/>
              </a:ext>
            </a:extLst>
          </p:cNvPr>
          <p:cNvSpPr>
            <a:spLocks noChangeArrowheads="1"/>
          </p:cNvSpPr>
          <p:nvPr/>
        </p:nvSpPr>
        <p:spPr bwMode="auto">
          <a:xfrm>
            <a:off x="8198708" y="1828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3" name="Rectangle 41">
            <a:extLst>
              <a:ext uri="{FF2B5EF4-FFF2-40B4-BE49-F238E27FC236}">
                <a16:creationId xmlns:a16="http://schemas.microsoft.com/office/drawing/2014/main" id="{62945640-BCF4-DE44-52D9-82B0639833C0}"/>
              </a:ext>
            </a:extLst>
          </p:cNvPr>
          <p:cNvSpPr>
            <a:spLocks noChangeArrowheads="1"/>
          </p:cNvSpPr>
          <p:nvPr/>
        </p:nvSpPr>
        <p:spPr bwMode="auto">
          <a:xfrm>
            <a:off x="8198708" y="2209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4" name="Rectangle 42">
            <a:extLst>
              <a:ext uri="{FF2B5EF4-FFF2-40B4-BE49-F238E27FC236}">
                <a16:creationId xmlns:a16="http://schemas.microsoft.com/office/drawing/2014/main" id="{672CDBCA-A3E6-6248-41BA-B89F7BC8B98A}"/>
              </a:ext>
            </a:extLst>
          </p:cNvPr>
          <p:cNvSpPr>
            <a:spLocks noChangeArrowheads="1"/>
          </p:cNvSpPr>
          <p:nvPr/>
        </p:nvSpPr>
        <p:spPr bwMode="auto">
          <a:xfrm>
            <a:off x="8198708" y="2590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5" name="Rectangle 43">
            <a:extLst>
              <a:ext uri="{FF2B5EF4-FFF2-40B4-BE49-F238E27FC236}">
                <a16:creationId xmlns:a16="http://schemas.microsoft.com/office/drawing/2014/main" id="{F7EC2763-BC5E-64B4-6F8B-FFB5B5CA80A6}"/>
              </a:ext>
            </a:extLst>
          </p:cNvPr>
          <p:cNvSpPr>
            <a:spLocks noChangeArrowheads="1"/>
          </p:cNvSpPr>
          <p:nvPr/>
        </p:nvSpPr>
        <p:spPr bwMode="auto">
          <a:xfrm>
            <a:off x="8198708" y="2971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6" name="Rectangle 44">
            <a:extLst>
              <a:ext uri="{FF2B5EF4-FFF2-40B4-BE49-F238E27FC236}">
                <a16:creationId xmlns:a16="http://schemas.microsoft.com/office/drawing/2014/main" id="{47F42C6D-0CAF-BFE4-4F28-F72CA2B95F13}"/>
              </a:ext>
            </a:extLst>
          </p:cNvPr>
          <p:cNvSpPr>
            <a:spLocks noChangeArrowheads="1"/>
          </p:cNvSpPr>
          <p:nvPr/>
        </p:nvSpPr>
        <p:spPr bwMode="auto">
          <a:xfrm>
            <a:off x="8503508" y="1447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7" name="Rectangle 45">
            <a:extLst>
              <a:ext uri="{FF2B5EF4-FFF2-40B4-BE49-F238E27FC236}">
                <a16:creationId xmlns:a16="http://schemas.microsoft.com/office/drawing/2014/main" id="{58E996C3-C349-3952-ECDB-5CBF104C318C}"/>
              </a:ext>
            </a:extLst>
          </p:cNvPr>
          <p:cNvSpPr>
            <a:spLocks noChangeArrowheads="1"/>
          </p:cNvSpPr>
          <p:nvPr/>
        </p:nvSpPr>
        <p:spPr bwMode="auto">
          <a:xfrm>
            <a:off x="8503508" y="1828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8" name="Rectangle 46">
            <a:extLst>
              <a:ext uri="{FF2B5EF4-FFF2-40B4-BE49-F238E27FC236}">
                <a16:creationId xmlns:a16="http://schemas.microsoft.com/office/drawing/2014/main" id="{B52D86DA-C466-3D5F-992F-4AA9E4423E3E}"/>
              </a:ext>
            </a:extLst>
          </p:cNvPr>
          <p:cNvSpPr>
            <a:spLocks noChangeArrowheads="1"/>
          </p:cNvSpPr>
          <p:nvPr/>
        </p:nvSpPr>
        <p:spPr bwMode="auto">
          <a:xfrm>
            <a:off x="8503508" y="2209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49" name="Rectangle 47">
            <a:extLst>
              <a:ext uri="{FF2B5EF4-FFF2-40B4-BE49-F238E27FC236}">
                <a16:creationId xmlns:a16="http://schemas.microsoft.com/office/drawing/2014/main" id="{EFD5E6D6-5E50-77FB-F413-74429C71345E}"/>
              </a:ext>
            </a:extLst>
          </p:cNvPr>
          <p:cNvSpPr>
            <a:spLocks noChangeArrowheads="1"/>
          </p:cNvSpPr>
          <p:nvPr/>
        </p:nvSpPr>
        <p:spPr bwMode="auto">
          <a:xfrm>
            <a:off x="8503508" y="2590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50" name="Rectangle 48">
            <a:extLst>
              <a:ext uri="{FF2B5EF4-FFF2-40B4-BE49-F238E27FC236}">
                <a16:creationId xmlns:a16="http://schemas.microsoft.com/office/drawing/2014/main" id="{2A1DB86D-EEB9-9565-91F2-F2C8B8B4C81E}"/>
              </a:ext>
            </a:extLst>
          </p:cNvPr>
          <p:cNvSpPr>
            <a:spLocks noChangeArrowheads="1"/>
          </p:cNvSpPr>
          <p:nvPr/>
        </p:nvSpPr>
        <p:spPr bwMode="auto">
          <a:xfrm>
            <a:off x="8503508" y="2971800"/>
            <a:ext cx="3048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51" name="Text Box 49">
            <a:extLst>
              <a:ext uri="{FF2B5EF4-FFF2-40B4-BE49-F238E27FC236}">
                <a16:creationId xmlns:a16="http://schemas.microsoft.com/office/drawing/2014/main" id="{42BA99B8-C0BD-6119-C34B-00A5E6E92209}"/>
              </a:ext>
            </a:extLst>
          </p:cNvPr>
          <p:cNvSpPr txBox="1">
            <a:spLocks noChangeArrowheads="1"/>
          </p:cNvSpPr>
          <p:nvPr/>
        </p:nvSpPr>
        <p:spPr bwMode="auto">
          <a:xfrm>
            <a:off x="7862158" y="1066800"/>
            <a:ext cx="293670" cy="369332"/>
          </a:xfrm>
          <a:prstGeom prst="rect">
            <a:avLst/>
          </a:prstGeom>
          <a:noFill/>
          <a:ln w="9525">
            <a:noFill/>
            <a:miter lim="800000"/>
            <a:headEnd/>
            <a:tailEnd/>
          </a:ln>
          <a:effectLst/>
        </p:spPr>
        <p:txBody>
          <a:bodyPr wrap="none">
            <a:spAutoFit/>
          </a:bodyPr>
          <a:lstStyle/>
          <a:p>
            <a:r>
              <a:rPr lang="en-US">
                <a:latin typeface="AUdimat" pitchFamily="2" charset="0"/>
              </a:rPr>
              <a:t>E</a:t>
            </a:r>
          </a:p>
        </p:txBody>
      </p:sp>
      <p:sp>
        <p:nvSpPr>
          <p:cNvPr id="52" name="Text Box 50">
            <a:extLst>
              <a:ext uri="{FF2B5EF4-FFF2-40B4-BE49-F238E27FC236}">
                <a16:creationId xmlns:a16="http://schemas.microsoft.com/office/drawing/2014/main" id="{4371B445-C121-1652-D853-656726B9D72C}"/>
              </a:ext>
            </a:extLst>
          </p:cNvPr>
          <p:cNvSpPr txBox="1">
            <a:spLocks noChangeArrowheads="1"/>
          </p:cNvSpPr>
          <p:nvPr/>
        </p:nvSpPr>
        <p:spPr bwMode="auto">
          <a:xfrm>
            <a:off x="8166958" y="1066800"/>
            <a:ext cx="301686" cy="369332"/>
          </a:xfrm>
          <a:prstGeom prst="rect">
            <a:avLst/>
          </a:prstGeom>
          <a:noFill/>
          <a:ln w="9525">
            <a:noFill/>
            <a:miter lim="800000"/>
            <a:headEnd/>
            <a:tailEnd/>
          </a:ln>
          <a:effectLst/>
        </p:spPr>
        <p:txBody>
          <a:bodyPr wrap="none">
            <a:spAutoFit/>
          </a:bodyPr>
          <a:lstStyle/>
          <a:p>
            <a:r>
              <a:rPr lang="en-US">
                <a:latin typeface="AUdimat" pitchFamily="2" charset="0"/>
              </a:rPr>
              <a:t>C</a:t>
            </a:r>
          </a:p>
        </p:txBody>
      </p:sp>
      <p:sp>
        <p:nvSpPr>
          <p:cNvPr id="53" name="Text Box 51">
            <a:extLst>
              <a:ext uri="{FF2B5EF4-FFF2-40B4-BE49-F238E27FC236}">
                <a16:creationId xmlns:a16="http://schemas.microsoft.com/office/drawing/2014/main" id="{B360E05D-C624-BCAA-1C64-8BC610DCAD1C}"/>
              </a:ext>
            </a:extLst>
          </p:cNvPr>
          <p:cNvSpPr txBox="1">
            <a:spLocks noChangeArrowheads="1"/>
          </p:cNvSpPr>
          <p:nvPr/>
        </p:nvSpPr>
        <p:spPr bwMode="auto">
          <a:xfrm>
            <a:off x="8484458" y="1066800"/>
            <a:ext cx="279244" cy="369332"/>
          </a:xfrm>
          <a:prstGeom prst="rect">
            <a:avLst/>
          </a:prstGeom>
          <a:noFill/>
          <a:ln w="9525">
            <a:noFill/>
            <a:miter lim="800000"/>
            <a:headEnd/>
            <a:tailEnd/>
          </a:ln>
          <a:effectLst/>
        </p:spPr>
        <p:txBody>
          <a:bodyPr wrap="none">
            <a:spAutoFit/>
          </a:bodyPr>
          <a:lstStyle/>
          <a:p>
            <a:r>
              <a:rPr lang="en-US">
                <a:latin typeface="AUdimat" pitchFamily="2" charset="0"/>
              </a:rPr>
              <a:t>F</a:t>
            </a:r>
          </a:p>
        </p:txBody>
      </p:sp>
      <p:sp>
        <p:nvSpPr>
          <p:cNvPr id="54" name="Text Box 52">
            <a:extLst>
              <a:ext uri="{FF2B5EF4-FFF2-40B4-BE49-F238E27FC236}">
                <a16:creationId xmlns:a16="http://schemas.microsoft.com/office/drawing/2014/main" id="{88D6C126-9344-3535-15DB-376DAA3D257F}"/>
              </a:ext>
            </a:extLst>
          </p:cNvPr>
          <p:cNvSpPr txBox="1">
            <a:spLocks noChangeArrowheads="1"/>
          </p:cNvSpPr>
          <p:nvPr/>
        </p:nvSpPr>
        <p:spPr bwMode="auto">
          <a:xfrm>
            <a:off x="7893908" y="1462087"/>
            <a:ext cx="301686" cy="369332"/>
          </a:xfrm>
          <a:prstGeom prst="rect">
            <a:avLst/>
          </a:prstGeom>
          <a:noFill/>
          <a:ln w="9525">
            <a:noFill/>
            <a:miter lim="800000"/>
            <a:headEnd/>
            <a:tailEnd/>
          </a:ln>
          <a:effectLst/>
        </p:spPr>
        <p:txBody>
          <a:bodyPr wrap="none">
            <a:spAutoFit/>
          </a:bodyPr>
          <a:lstStyle/>
          <a:p>
            <a:r>
              <a:rPr lang="en-US">
                <a:latin typeface="AUdimat" pitchFamily="2" charset="0"/>
              </a:rPr>
              <a:t>X</a:t>
            </a:r>
          </a:p>
        </p:txBody>
      </p:sp>
      <p:sp>
        <p:nvSpPr>
          <p:cNvPr id="55" name="Text Box 53">
            <a:extLst>
              <a:ext uri="{FF2B5EF4-FFF2-40B4-BE49-F238E27FC236}">
                <a16:creationId xmlns:a16="http://schemas.microsoft.com/office/drawing/2014/main" id="{9682B389-3BB5-6EA7-F31D-72E1CD62882F}"/>
              </a:ext>
            </a:extLst>
          </p:cNvPr>
          <p:cNvSpPr txBox="1">
            <a:spLocks noChangeArrowheads="1"/>
          </p:cNvSpPr>
          <p:nvPr/>
        </p:nvSpPr>
        <p:spPr bwMode="auto">
          <a:xfrm>
            <a:off x="7893908" y="2209800"/>
            <a:ext cx="301686" cy="369332"/>
          </a:xfrm>
          <a:prstGeom prst="rect">
            <a:avLst/>
          </a:prstGeom>
          <a:noFill/>
          <a:ln w="9525">
            <a:noFill/>
            <a:miter lim="800000"/>
            <a:headEnd/>
            <a:tailEnd/>
          </a:ln>
          <a:effectLst/>
        </p:spPr>
        <p:txBody>
          <a:bodyPr wrap="none">
            <a:spAutoFit/>
          </a:bodyPr>
          <a:lstStyle/>
          <a:p>
            <a:r>
              <a:rPr lang="en-US">
                <a:latin typeface="AUdimat" pitchFamily="2" charset="0"/>
              </a:rPr>
              <a:t>X</a:t>
            </a:r>
          </a:p>
        </p:txBody>
      </p:sp>
      <p:sp>
        <p:nvSpPr>
          <p:cNvPr id="56" name="Text Box 54">
            <a:extLst>
              <a:ext uri="{FF2B5EF4-FFF2-40B4-BE49-F238E27FC236}">
                <a16:creationId xmlns:a16="http://schemas.microsoft.com/office/drawing/2014/main" id="{62289B77-2235-BCFC-E2F2-B80580AFD14B}"/>
              </a:ext>
            </a:extLst>
          </p:cNvPr>
          <p:cNvSpPr txBox="1">
            <a:spLocks noChangeArrowheads="1"/>
          </p:cNvSpPr>
          <p:nvPr/>
        </p:nvSpPr>
        <p:spPr bwMode="auto">
          <a:xfrm>
            <a:off x="8179658" y="2209800"/>
            <a:ext cx="301686" cy="369332"/>
          </a:xfrm>
          <a:prstGeom prst="rect">
            <a:avLst/>
          </a:prstGeom>
          <a:noFill/>
          <a:ln w="9525">
            <a:noFill/>
            <a:miter lim="800000"/>
            <a:headEnd/>
            <a:tailEnd/>
          </a:ln>
          <a:effectLst/>
        </p:spPr>
        <p:txBody>
          <a:bodyPr wrap="none">
            <a:spAutoFit/>
          </a:bodyPr>
          <a:lstStyle/>
          <a:p>
            <a:r>
              <a:rPr lang="en-US" dirty="0">
                <a:latin typeface="AUdimat" pitchFamily="2" charset="0"/>
              </a:rPr>
              <a:t>X</a:t>
            </a:r>
          </a:p>
        </p:txBody>
      </p:sp>
      <p:sp>
        <p:nvSpPr>
          <p:cNvPr id="57" name="Text Box 55">
            <a:extLst>
              <a:ext uri="{FF2B5EF4-FFF2-40B4-BE49-F238E27FC236}">
                <a16:creationId xmlns:a16="http://schemas.microsoft.com/office/drawing/2014/main" id="{34CF0260-189F-0F9C-F500-8A4617617090}"/>
              </a:ext>
            </a:extLst>
          </p:cNvPr>
          <p:cNvSpPr txBox="1">
            <a:spLocks noChangeArrowheads="1"/>
          </p:cNvSpPr>
          <p:nvPr/>
        </p:nvSpPr>
        <p:spPr bwMode="auto">
          <a:xfrm>
            <a:off x="7893908" y="2576512"/>
            <a:ext cx="301686" cy="369332"/>
          </a:xfrm>
          <a:prstGeom prst="rect">
            <a:avLst/>
          </a:prstGeom>
          <a:noFill/>
          <a:ln w="9525">
            <a:noFill/>
            <a:miter lim="800000"/>
            <a:headEnd/>
            <a:tailEnd/>
          </a:ln>
          <a:effectLst/>
        </p:spPr>
        <p:txBody>
          <a:bodyPr wrap="none">
            <a:spAutoFit/>
          </a:bodyPr>
          <a:lstStyle/>
          <a:p>
            <a:r>
              <a:rPr lang="en-US">
                <a:latin typeface="AUdimat" pitchFamily="2" charset="0"/>
              </a:rPr>
              <a:t>X</a:t>
            </a:r>
          </a:p>
        </p:txBody>
      </p:sp>
      <p:sp>
        <p:nvSpPr>
          <p:cNvPr id="58" name="Text Box 56">
            <a:extLst>
              <a:ext uri="{FF2B5EF4-FFF2-40B4-BE49-F238E27FC236}">
                <a16:creationId xmlns:a16="http://schemas.microsoft.com/office/drawing/2014/main" id="{47266EAE-D0F6-C413-2F45-DAF73670FFDC}"/>
              </a:ext>
            </a:extLst>
          </p:cNvPr>
          <p:cNvSpPr txBox="1">
            <a:spLocks noChangeArrowheads="1"/>
          </p:cNvSpPr>
          <p:nvPr/>
        </p:nvSpPr>
        <p:spPr bwMode="auto">
          <a:xfrm>
            <a:off x="7893908" y="2971800"/>
            <a:ext cx="301686" cy="369332"/>
          </a:xfrm>
          <a:prstGeom prst="rect">
            <a:avLst/>
          </a:prstGeom>
          <a:noFill/>
          <a:ln w="9525">
            <a:noFill/>
            <a:miter lim="800000"/>
            <a:headEnd/>
            <a:tailEnd/>
          </a:ln>
          <a:effectLst/>
        </p:spPr>
        <p:txBody>
          <a:bodyPr wrap="none">
            <a:spAutoFit/>
          </a:bodyPr>
          <a:lstStyle/>
          <a:p>
            <a:r>
              <a:rPr lang="en-US">
                <a:latin typeface="AUdimat" pitchFamily="2" charset="0"/>
              </a:rPr>
              <a:t>X</a:t>
            </a:r>
          </a:p>
        </p:txBody>
      </p:sp>
      <p:sp>
        <p:nvSpPr>
          <p:cNvPr id="59" name="AutoShape 57">
            <a:extLst>
              <a:ext uri="{FF2B5EF4-FFF2-40B4-BE49-F238E27FC236}">
                <a16:creationId xmlns:a16="http://schemas.microsoft.com/office/drawing/2014/main" id="{A218F858-02C4-F9A0-4AB2-18C60143F5E7}"/>
              </a:ext>
            </a:extLst>
          </p:cNvPr>
          <p:cNvSpPr>
            <a:spLocks noChangeArrowheads="1"/>
          </p:cNvSpPr>
          <p:nvPr/>
        </p:nvSpPr>
        <p:spPr bwMode="auto">
          <a:xfrm>
            <a:off x="4769708" y="838200"/>
            <a:ext cx="1295400" cy="381000"/>
          </a:xfrm>
          <a:prstGeom prst="wedgeRoundRectCallout">
            <a:avLst>
              <a:gd name="adj1" fmla="val -43750"/>
              <a:gd name="adj2" fmla="val 77917"/>
              <a:gd name="adj3" fmla="val 16667"/>
            </a:avLst>
          </a:prstGeom>
          <a:solidFill>
            <a:schemeClr val="folHlink"/>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a:latin typeface="AUdimat" pitchFamily="2" charset="0"/>
              </a:rPr>
              <a:t>Miss</a:t>
            </a:r>
          </a:p>
        </p:txBody>
      </p:sp>
      <p:sp>
        <p:nvSpPr>
          <p:cNvPr id="60" name="Text Box 58">
            <a:extLst>
              <a:ext uri="{FF2B5EF4-FFF2-40B4-BE49-F238E27FC236}">
                <a16:creationId xmlns:a16="http://schemas.microsoft.com/office/drawing/2014/main" id="{79B61E32-9E09-19AA-8D85-05113111303E}"/>
              </a:ext>
            </a:extLst>
          </p:cNvPr>
          <p:cNvSpPr txBox="1">
            <a:spLocks noChangeArrowheads="1"/>
          </p:cNvSpPr>
          <p:nvPr/>
        </p:nvSpPr>
        <p:spPr bwMode="auto">
          <a:xfrm>
            <a:off x="8198708" y="2986087"/>
            <a:ext cx="301686" cy="369332"/>
          </a:xfrm>
          <a:prstGeom prst="rect">
            <a:avLst/>
          </a:prstGeom>
          <a:noFill/>
          <a:ln w="9525">
            <a:noFill/>
            <a:miter lim="800000"/>
            <a:headEnd/>
            <a:tailEnd/>
          </a:ln>
          <a:effectLst/>
        </p:spPr>
        <p:txBody>
          <a:bodyPr wrap="none">
            <a:spAutoFit/>
          </a:bodyPr>
          <a:lstStyle/>
          <a:p>
            <a:r>
              <a:rPr lang="en-US">
                <a:latin typeface="AUdimat" pitchFamily="2" charset="0"/>
              </a:rPr>
              <a:t>X</a:t>
            </a:r>
          </a:p>
        </p:txBody>
      </p:sp>
      <p:sp>
        <p:nvSpPr>
          <p:cNvPr id="61" name="Text Box 59">
            <a:extLst>
              <a:ext uri="{FF2B5EF4-FFF2-40B4-BE49-F238E27FC236}">
                <a16:creationId xmlns:a16="http://schemas.microsoft.com/office/drawing/2014/main" id="{0510ED62-8F11-99D1-7302-F12BFD311D42}"/>
              </a:ext>
            </a:extLst>
          </p:cNvPr>
          <p:cNvSpPr txBox="1">
            <a:spLocks noChangeArrowheads="1"/>
          </p:cNvSpPr>
          <p:nvPr/>
        </p:nvSpPr>
        <p:spPr bwMode="auto">
          <a:xfrm>
            <a:off x="8503508" y="2986087"/>
            <a:ext cx="301686" cy="369332"/>
          </a:xfrm>
          <a:prstGeom prst="rect">
            <a:avLst/>
          </a:prstGeom>
          <a:noFill/>
          <a:ln w="9525">
            <a:noFill/>
            <a:miter lim="800000"/>
            <a:headEnd/>
            <a:tailEnd/>
          </a:ln>
          <a:effectLst/>
        </p:spPr>
        <p:txBody>
          <a:bodyPr wrap="none">
            <a:spAutoFit/>
          </a:bodyPr>
          <a:lstStyle/>
          <a:p>
            <a:r>
              <a:rPr lang="en-US">
                <a:latin typeface="AUdimat" pitchFamily="2" charset="0"/>
              </a:rPr>
              <a:t>X</a:t>
            </a:r>
          </a:p>
        </p:txBody>
      </p:sp>
      <p:sp>
        <p:nvSpPr>
          <p:cNvPr id="62" name="AutoShape 60">
            <a:extLst>
              <a:ext uri="{FF2B5EF4-FFF2-40B4-BE49-F238E27FC236}">
                <a16:creationId xmlns:a16="http://schemas.microsoft.com/office/drawing/2014/main" id="{E349CFA0-C492-9C9A-00F9-74DFD4647432}"/>
              </a:ext>
            </a:extLst>
          </p:cNvPr>
          <p:cNvSpPr>
            <a:spLocks noChangeArrowheads="1"/>
          </p:cNvSpPr>
          <p:nvPr/>
        </p:nvSpPr>
        <p:spPr bwMode="auto">
          <a:xfrm>
            <a:off x="4617308" y="3593544"/>
            <a:ext cx="714147" cy="381000"/>
          </a:xfrm>
          <a:prstGeom prst="wedgeRoundRectCallout">
            <a:avLst>
              <a:gd name="adj1" fmla="val -58699"/>
              <a:gd name="adj2" fmla="val -130417"/>
              <a:gd name="adj3" fmla="val 16667"/>
            </a:avLst>
          </a:prstGeom>
          <a:solidFill>
            <a:srgbClr val="FF99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a:latin typeface="AUdimat" pitchFamily="2" charset="0"/>
              </a:rPr>
              <a:t>Fault!</a:t>
            </a:r>
          </a:p>
        </p:txBody>
      </p:sp>
      <p:sp>
        <p:nvSpPr>
          <p:cNvPr id="63" name="Text Box 61">
            <a:extLst>
              <a:ext uri="{FF2B5EF4-FFF2-40B4-BE49-F238E27FC236}">
                <a16:creationId xmlns:a16="http://schemas.microsoft.com/office/drawing/2014/main" id="{284A8488-F02A-D3BE-378C-F4987342B692}"/>
              </a:ext>
            </a:extLst>
          </p:cNvPr>
          <p:cNvSpPr txBox="1">
            <a:spLocks noChangeArrowheads="1"/>
          </p:cNvSpPr>
          <p:nvPr/>
        </p:nvSpPr>
        <p:spPr bwMode="auto">
          <a:xfrm>
            <a:off x="8198708" y="2590800"/>
            <a:ext cx="301686" cy="369332"/>
          </a:xfrm>
          <a:prstGeom prst="rect">
            <a:avLst/>
          </a:prstGeom>
          <a:noFill/>
          <a:ln w="9525">
            <a:noFill/>
            <a:miter lim="800000"/>
            <a:headEnd/>
            <a:tailEnd/>
          </a:ln>
          <a:effectLst/>
        </p:spPr>
        <p:txBody>
          <a:bodyPr wrap="none">
            <a:spAutoFit/>
          </a:bodyPr>
          <a:lstStyle/>
          <a:p>
            <a:r>
              <a:rPr lang="en-US">
                <a:latin typeface="AUdimat" pitchFamily="2" charset="0"/>
              </a:rPr>
              <a:t>X</a:t>
            </a:r>
          </a:p>
        </p:txBody>
      </p:sp>
      <p:sp>
        <p:nvSpPr>
          <p:cNvPr id="64" name="Text Box 62">
            <a:extLst>
              <a:ext uri="{FF2B5EF4-FFF2-40B4-BE49-F238E27FC236}">
                <a16:creationId xmlns:a16="http://schemas.microsoft.com/office/drawing/2014/main" id="{0460C740-EDFE-FF1F-9E19-9F3CDC697564}"/>
              </a:ext>
            </a:extLst>
          </p:cNvPr>
          <p:cNvSpPr txBox="1">
            <a:spLocks noChangeArrowheads="1"/>
          </p:cNvSpPr>
          <p:nvPr/>
        </p:nvSpPr>
        <p:spPr bwMode="auto">
          <a:xfrm>
            <a:off x="8503508" y="2590800"/>
            <a:ext cx="301686" cy="369332"/>
          </a:xfrm>
          <a:prstGeom prst="rect">
            <a:avLst/>
          </a:prstGeom>
          <a:noFill/>
          <a:ln w="9525">
            <a:noFill/>
            <a:miter lim="800000"/>
            <a:headEnd/>
            <a:tailEnd/>
          </a:ln>
          <a:effectLst/>
        </p:spPr>
        <p:txBody>
          <a:bodyPr wrap="none">
            <a:spAutoFit/>
          </a:bodyPr>
          <a:lstStyle/>
          <a:p>
            <a:r>
              <a:rPr lang="en-US">
                <a:latin typeface="AUdimat" pitchFamily="2" charset="0"/>
              </a:rPr>
              <a:t>X</a:t>
            </a:r>
          </a:p>
        </p:txBody>
      </p:sp>
      <p:sp>
        <p:nvSpPr>
          <p:cNvPr id="65" name="AutoShape 63">
            <a:extLst>
              <a:ext uri="{FF2B5EF4-FFF2-40B4-BE49-F238E27FC236}">
                <a16:creationId xmlns:a16="http://schemas.microsoft.com/office/drawing/2014/main" id="{65FEF7E5-71C7-D9DF-C7E3-7463FA62BC6A}"/>
              </a:ext>
            </a:extLst>
          </p:cNvPr>
          <p:cNvSpPr>
            <a:spLocks noChangeArrowheads="1"/>
          </p:cNvSpPr>
          <p:nvPr/>
        </p:nvSpPr>
        <p:spPr bwMode="auto">
          <a:xfrm>
            <a:off x="4022035" y="4150756"/>
            <a:ext cx="1388166" cy="381000"/>
          </a:xfrm>
          <a:prstGeom prst="wedgeRoundRectCallout">
            <a:avLst>
              <a:gd name="adj1" fmla="val -21093"/>
              <a:gd name="adj2" fmla="val -382917"/>
              <a:gd name="adj3" fmla="val 16667"/>
            </a:avLst>
          </a:prstGeom>
          <a:solidFill>
            <a:srgbClr val="FF99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a:latin typeface="AUdimat" pitchFamily="2" charset="0"/>
              </a:rPr>
              <a:t>Divide by zero</a:t>
            </a:r>
          </a:p>
        </p:txBody>
      </p:sp>
      <p:sp>
        <p:nvSpPr>
          <p:cNvPr id="66" name="AutoShape 64">
            <a:extLst>
              <a:ext uri="{FF2B5EF4-FFF2-40B4-BE49-F238E27FC236}">
                <a16:creationId xmlns:a16="http://schemas.microsoft.com/office/drawing/2014/main" id="{4634A062-CCA4-11C6-034D-5B86A247AF65}"/>
              </a:ext>
            </a:extLst>
          </p:cNvPr>
          <p:cNvSpPr>
            <a:spLocks noChangeArrowheads="1"/>
          </p:cNvSpPr>
          <p:nvPr/>
        </p:nvSpPr>
        <p:spPr bwMode="auto">
          <a:xfrm>
            <a:off x="4769708" y="812244"/>
            <a:ext cx="1295400" cy="381000"/>
          </a:xfrm>
          <a:prstGeom prst="wedgeRoundRectCallout">
            <a:avLst>
              <a:gd name="adj1" fmla="val -43750"/>
              <a:gd name="adj2" fmla="val 77917"/>
              <a:gd name="adj3" fmla="val 16667"/>
            </a:avLst>
          </a:prstGeom>
          <a:solidFill>
            <a:schemeClr val="folHlink"/>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latin typeface="AUdimat" pitchFamily="2" charset="0"/>
              </a:rPr>
              <a:t>Resolved</a:t>
            </a:r>
          </a:p>
        </p:txBody>
      </p:sp>
      <p:sp>
        <p:nvSpPr>
          <p:cNvPr id="67" name="Text Box 65">
            <a:extLst>
              <a:ext uri="{FF2B5EF4-FFF2-40B4-BE49-F238E27FC236}">
                <a16:creationId xmlns:a16="http://schemas.microsoft.com/office/drawing/2014/main" id="{4E849C5C-FB66-E50F-6612-A5E6D74A84CC}"/>
              </a:ext>
            </a:extLst>
          </p:cNvPr>
          <p:cNvSpPr txBox="1">
            <a:spLocks noChangeArrowheads="1"/>
          </p:cNvSpPr>
          <p:nvPr/>
        </p:nvSpPr>
        <p:spPr bwMode="auto">
          <a:xfrm>
            <a:off x="8166958" y="1462087"/>
            <a:ext cx="301686" cy="369332"/>
          </a:xfrm>
          <a:prstGeom prst="rect">
            <a:avLst/>
          </a:prstGeom>
          <a:noFill/>
          <a:ln w="9525">
            <a:noFill/>
            <a:miter lim="800000"/>
            <a:headEnd/>
            <a:tailEnd/>
          </a:ln>
          <a:effectLst/>
        </p:spPr>
        <p:txBody>
          <a:bodyPr wrap="none">
            <a:spAutoFit/>
          </a:bodyPr>
          <a:lstStyle/>
          <a:p>
            <a:r>
              <a:rPr lang="en-US">
                <a:latin typeface="AUdimat" pitchFamily="2" charset="0"/>
              </a:rPr>
              <a:t>X</a:t>
            </a:r>
          </a:p>
        </p:txBody>
      </p:sp>
      <p:sp>
        <p:nvSpPr>
          <p:cNvPr id="68" name="Text Box 66">
            <a:extLst>
              <a:ext uri="{FF2B5EF4-FFF2-40B4-BE49-F238E27FC236}">
                <a16:creationId xmlns:a16="http://schemas.microsoft.com/office/drawing/2014/main" id="{DEC70692-0F42-AAA6-9449-D5430F59CDF5}"/>
              </a:ext>
            </a:extLst>
          </p:cNvPr>
          <p:cNvSpPr txBox="1">
            <a:spLocks noChangeArrowheads="1"/>
          </p:cNvSpPr>
          <p:nvPr/>
        </p:nvSpPr>
        <p:spPr bwMode="auto">
          <a:xfrm>
            <a:off x="7893908" y="1828800"/>
            <a:ext cx="301686" cy="369332"/>
          </a:xfrm>
          <a:prstGeom prst="rect">
            <a:avLst/>
          </a:prstGeom>
          <a:noFill/>
          <a:ln w="9525">
            <a:noFill/>
            <a:miter lim="800000"/>
            <a:headEnd/>
            <a:tailEnd/>
          </a:ln>
          <a:effectLst/>
        </p:spPr>
        <p:txBody>
          <a:bodyPr wrap="none">
            <a:spAutoFit/>
          </a:bodyPr>
          <a:lstStyle/>
          <a:p>
            <a:r>
              <a:rPr lang="en-US">
                <a:latin typeface="AUdimat" pitchFamily="2" charset="0"/>
              </a:rPr>
              <a:t>X</a:t>
            </a:r>
          </a:p>
        </p:txBody>
      </p:sp>
      <p:sp>
        <p:nvSpPr>
          <p:cNvPr id="69" name="Line 67">
            <a:extLst>
              <a:ext uri="{FF2B5EF4-FFF2-40B4-BE49-F238E27FC236}">
                <a16:creationId xmlns:a16="http://schemas.microsoft.com/office/drawing/2014/main" id="{376D1CAD-3EE7-F475-FFC6-46012821D1EB}"/>
              </a:ext>
            </a:extLst>
          </p:cNvPr>
          <p:cNvSpPr>
            <a:spLocks noChangeShapeType="1"/>
          </p:cNvSpPr>
          <p:nvPr/>
        </p:nvSpPr>
        <p:spPr bwMode="auto">
          <a:xfrm>
            <a:off x="3702908" y="1651000"/>
            <a:ext cx="5257800" cy="0"/>
          </a:xfrm>
          <a:prstGeom prst="line">
            <a:avLst/>
          </a:prstGeom>
          <a:noFill/>
          <a:ln w="38100">
            <a:solidFill>
              <a:schemeClr val="tx1"/>
            </a:solidFill>
            <a:round/>
            <a:headEnd/>
            <a:tailEnd type="triangle" w="med" len="med"/>
          </a:ln>
          <a:effectLst/>
        </p:spPr>
        <p:txBody>
          <a:bodyPr/>
          <a:lstStyle/>
          <a:p>
            <a:endParaRPr lang="en-US">
              <a:latin typeface="AUdimat" pitchFamily="2" charset="0"/>
            </a:endParaRPr>
          </a:p>
        </p:txBody>
      </p:sp>
      <p:sp>
        <p:nvSpPr>
          <p:cNvPr id="70" name="Text Box 68">
            <a:extLst>
              <a:ext uri="{FF2B5EF4-FFF2-40B4-BE49-F238E27FC236}">
                <a16:creationId xmlns:a16="http://schemas.microsoft.com/office/drawing/2014/main" id="{34FDDFDD-527A-26D8-7031-C37067B785E8}"/>
              </a:ext>
            </a:extLst>
          </p:cNvPr>
          <p:cNvSpPr txBox="1">
            <a:spLocks noChangeArrowheads="1"/>
          </p:cNvSpPr>
          <p:nvPr/>
        </p:nvSpPr>
        <p:spPr bwMode="auto">
          <a:xfrm>
            <a:off x="6642958" y="471487"/>
            <a:ext cx="973343" cy="369332"/>
          </a:xfrm>
          <a:prstGeom prst="rect">
            <a:avLst/>
          </a:prstGeom>
          <a:noFill/>
          <a:ln w="9525">
            <a:noFill/>
            <a:miter lim="800000"/>
            <a:headEnd/>
            <a:tailEnd/>
          </a:ln>
          <a:effectLst/>
        </p:spPr>
        <p:txBody>
          <a:bodyPr wrap="none">
            <a:spAutoFit/>
          </a:bodyPr>
          <a:lstStyle/>
          <a:p>
            <a:r>
              <a:rPr lang="en-US">
                <a:latin typeface="AUdimat" pitchFamily="2" charset="0"/>
              </a:rPr>
              <a:t>(commit)</a:t>
            </a:r>
          </a:p>
        </p:txBody>
      </p:sp>
      <p:sp>
        <p:nvSpPr>
          <p:cNvPr id="71" name="Text Box 69">
            <a:extLst>
              <a:ext uri="{FF2B5EF4-FFF2-40B4-BE49-F238E27FC236}">
                <a16:creationId xmlns:a16="http://schemas.microsoft.com/office/drawing/2014/main" id="{EBEC6126-191D-A8D2-368C-17E0183BBCAA}"/>
              </a:ext>
            </a:extLst>
          </p:cNvPr>
          <p:cNvSpPr txBox="1">
            <a:spLocks noChangeArrowheads="1"/>
          </p:cNvSpPr>
          <p:nvPr/>
        </p:nvSpPr>
        <p:spPr bwMode="auto">
          <a:xfrm>
            <a:off x="8166958" y="1828800"/>
            <a:ext cx="301686" cy="369332"/>
          </a:xfrm>
          <a:prstGeom prst="rect">
            <a:avLst/>
          </a:prstGeom>
          <a:noFill/>
          <a:ln w="9525">
            <a:noFill/>
            <a:miter lim="800000"/>
            <a:headEnd/>
            <a:tailEnd/>
          </a:ln>
          <a:effectLst/>
        </p:spPr>
        <p:txBody>
          <a:bodyPr wrap="none">
            <a:spAutoFit/>
          </a:bodyPr>
          <a:lstStyle/>
          <a:p>
            <a:r>
              <a:rPr lang="en-US" dirty="0">
                <a:latin typeface="AUdimat" pitchFamily="2" charset="0"/>
              </a:rPr>
              <a:t>X</a:t>
            </a:r>
          </a:p>
        </p:txBody>
      </p:sp>
      <p:sp>
        <p:nvSpPr>
          <p:cNvPr id="72" name="Line 70">
            <a:extLst>
              <a:ext uri="{FF2B5EF4-FFF2-40B4-BE49-F238E27FC236}">
                <a16:creationId xmlns:a16="http://schemas.microsoft.com/office/drawing/2014/main" id="{17FDD52B-EDB9-6AF0-088F-F61DDBEF916A}"/>
              </a:ext>
            </a:extLst>
          </p:cNvPr>
          <p:cNvSpPr>
            <a:spLocks noChangeShapeType="1"/>
          </p:cNvSpPr>
          <p:nvPr/>
        </p:nvSpPr>
        <p:spPr bwMode="auto">
          <a:xfrm>
            <a:off x="3702908" y="2005012"/>
            <a:ext cx="5257800" cy="0"/>
          </a:xfrm>
          <a:prstGeom prst="line">
            <a:avLst/>
          </a:prstGeom>
          <a:noFill/>
          <a:ln w="38100">
            <a:solidFill>
              <a:schemeClr val="tx1"/>
            </a:solidFill>
            <a:round/>
            <a:headEnd/>
            <a:tailEnd type="triangle" w="med" len="med"/>
          </a:ln>
          <a:effectLst/>
        </p:spPr>
        <p:txBody>
          <a:bodyPr/>
          <a:lstStyle/>
          <a:p>
            <a:endParaRPr lang="en-US">
              <a:latin typeface="AUdimat" pitchFamily="2" charset="0"/>
            </a:endParaRPr>
          </a:p>
        </p:txBody>
      </p:sp>
      <p:sp>
        <p:nvSpPr>
          <p:cNvPr id="73" name="Line 71">
            <a:extLst>
              <a:ext uri="{FF2B5EF4-FFF2-40B4-BE49-F238E27FC236}">
                <a16:creationId xmlns:a16="http://schemas.microsoft.com/office/drawing/2014/main" id="{965A5FEC-6C7A-5C0C-22FD-4CEE40B689D5}"/>
              </a:ext>
            </a:extLst>
          </p:cNvPr>
          <p:cNvSpPr>
            <a:spLocks noChangeShapeType="1"/>
          </p:cNvSpPr>
          <p:nvPr/>
        </p:nvSpPr>
        <p:spPr bwMode="auto">
          <a:xfrm>
            <a:off x="3702908" y="2398712"/>
            <a:ext cx="5257800" cy="0"/>
          </a:xfrm>
          <a:prstGeom prst="line">
            <a:avLst/>
          </a:prstGeom>
          <a:noFill/>
          <a:ln w="38100">
            <a:solidFill>
              <a:schemeClr val="tx1"/>
            </a:solidFill>
            <a:round/>
            <a:headEnd/>
            <a:tailEnd type="triangle" w="med" len="med"/>
          </a:ln>
          <a:effectLst/>
        </p:spPr>
        <p:txBody>
          <a:bodyPr/>
          <a:lstStyle/>
          <a:p>
            <a:endParaRPr lang="en-US">
              <a:latin typeface="AUdimat" pitchFamily="2" charset="0"/>
            </a:endParaRPr>
          </a:p>
        </p:txBody>
      </p:sp>
      <p:sp>
        <p:nvSpPr>
          <p:cNvPr id="74" name="Line 72">
            <a:extLst>
              <a:ext uri="{FF2B5EF4-FFF2-40B4-BE49-F238E27FC236}">
                <a16:creationId xmlns:a16="http://schemas.microsoft.com/office/drawing/2014/main" id="{5D41F682-EA0D-A630-2700-CC2F6B35F192}"/>
              </a:ext>
            </a:extLst>
          </p:cNvPr>
          <p:cNvSpPr>
            <a:spLocks noChangeShapeType="1"/>
          </p:cNvSpPr>
          <p:nvPr/>
        </p:nvSpPr>
        <p:spPr bwMode="auto">
          <a:xfrm>
            <a:off x="3702908" y="2767012"/>
            <a:ext cx="5257800" cy="0"/>
          </a:xfrm>
          <a:prstGeom prst="line">
            <a:avLst/>
          </a:prstGeom>
          <a:noFill/>
          <a:ln w="38100">
            <a:solidFill>
              <a:schemeClr val="tx1"/>
            </a:solidFill>
            <a:round/>
            <a:headEnd/>
            <a:tailEnd type="triangle" w="med" len="med"/>
          </a:ln>
          <a:effectLst/>
        </p:spPr>
        <p:txBody>
          <a:bodyPr/>
          <a:lstStyle/>
          <a:p>
            <a:endParaRPr lang="en-US">
              <a:latin typeface="AUdimat" pitchFamily="2" charset="0"/>
            </a:endParaRPr>
          </a:p>
        </p:txBody>
      </p:sp>
      <p:sp>
        <p:nvSpPr>
          <p:cNvPr id="75" name="Text Box 73">
            <a:extLst>
              <a:ext uri="{FF2B5EF4-FFF2-40B4-BE49-F238E27FC236}">
                <a16:creationId xmlns:a16="http://schemas.microsoft.com/office/drawing/2014/main" id="{1AD5161C-9260-5912-10BD-593D1895A0D7}"/>
              </a:ext>
            </a:extLst>
          </p:cNvPr>
          <p:cNvSpPr txBox="1">
            <a:spLocks noChangeArrowheads="1"/>
          </p:cNvSpPr>
          <p:nvPr/>
        </p:nvSpPr>
        <p:spPr bwMode="auto">
          <a:xfrm>
            <a:off x="7039833" y="3508452"/>
            <a:ext cx="1249060" cy="369332"/>
          </a:xfrm>
          <a:prstGeom prst="rect">
            <a:avLst/>
          </a:prstGeom>
          <a:noFill/>
          <a:ln w="9525">
            <a:noFill/>
            <a:miter lim="800000"/>
            <a:headEnd/>
            <a:tailEnd/>
          </a:ln>
          <a:effectLst/>
        </p:spPr>
        <p:txBody>
          <a:bodyPr wrap="none">
            <a:spAutoFit/>
          </a:bodyPr>
          <a:lstStyle/>
          <a:p>
            <a:r>
              <a:rPr lang="en-US" dirty="0">
                <a:latin typeface="AUdimat" pitchFamily="2" charset="0"/>
              </a:rPr>
              <a:t>(3 commits)</a:t>
            </a:r>
          </a:p>
        </p:txBody>
      </p:sp>
      <p:sp>
        <p:nvSpPr>
          <p:cNvPr id="76" name="Oval 74">
            <a:extLst>
              <a:ext uri="{FF2B5EF4-FFF2-40B4-BE49-F238E27FC236}">
                <a16:creationId xmlns:a16="http://schemas.microsoft.com/office/drawing/2014/main" id="{FC590AF4-EEA3-D574-20B9-16B2D065F1F8}"/>
              </a:ext>
            </a:extLst>
          </p:cNvPr>
          <p:cNvSpPr>
            <a:spLocks noChangeArrowheads="1"/>
          </p:cNvSpPr>
          <p:nvPr/>
        </p:nvSpPr>
        <p:spPr bwMode="auto">
          <a:xfrm>
            <a:off x="8484458" y="2576512"/>
            <a:ext cx="355600" cy="409575"/>
          </a:xfrm>
          <a:prstGeom prst="ellipse">
            <a:avLst/>
          </a:prstGeom>
          <a:noFill/>
          <a:ln w="38100">
            <a:solidFill>
              <a:srgbClr val="FF0000"/>
            </a:solidFill>
            <a:round/>
            <a:headEnd/>
            <a:tailEnd/>
          </a:ln>
          <a:effectLst/>
        </p:spPr>
        <p:txBody>
          <a:bodyPr wrap="none" anchor="ctr"/>
          <a:lstStyle/>
          <a:p>
            <a:endParaRPr lang="en-US">
              <a:latin typeface="AUdimat" pitchFamily="2" charset="0"/>
            </a:endParaRPr>
          </a:p>
        </p:txBody>
      </p:sp>
      <p:sp>
        <p:nvSpPr>
          <p:cNvPr id="77" name="AutoShape 75">
            <a:extLst>
              <a:ext uri="{FF2B5EF4-FFF2-40B4-BE49-F238E27FC236}">
                <a16:creationId xmlns:a16="http://schemas.microsoft.com/office/drawing/2014/main" id="{6EE3EA28-DFC9-A577-94F9-A9AC26503AE7}"/>
              </a:ext>
            </a:extLst>
          </p:cNvPr>
          <p:cNvSpPr>
            <a:spLocks noChangeArrowheads="1"/>
          </p:cNvSpPr>
          <p:nvPr/>
        </p:nvSpPr>
        <p:spPr bwMode="auto">
          <a:xfrm>
            <a:off x="7596792" y="4038600"/>
            <a:ext cx="1473230" cy="381000"/>
          </a:xfrm>
          <a:prstGeom prst="wedgeRoundRectCallout">
            <a:avLst>
              <a:gd name="adj1" fmla="val 38287"/>
              <a:gd name="adj2" fmla="val -425833"/>
              <a:gd name="adj3" fmla="val 16667"/>
            </a:avLst>
          </a:prstGeom>
          <a:solidFill>
            <a:srgbClr val="FF0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latin typeface="AUdimat" pitchFamily="2" charset="0"/>
              </a:rPr>
              <a:t>Now raise fault</a:t>
            </a:r>
          </a:p>
        </p:txBody>
      </p:sp>
      <p:sp>
        <p:nvSpPr>
          <p:cNvPr id="78" name="Line 76">
            <a:extLst>
              <a:ext uri="{FF2B5EF4-FFF2-40B4-BE49-F238E27FC236}">
                <a16:creationId xmlns:a16="http://schemas.microsoft.com/office/drawing/2014/main" id="{6FA82700-C0B4-61E8-DABA-C2B8A18A6DA1}"/>
              </a:ext>
            </a:extLst>
          </p:cNvPr>
          <p:cNvSpPr>
            <a:spLocks noChangeShapeType="1"/>
          </p:cNvSpPr>
          <p:nvPr/>
        </p:nvSpPr>
        <p:spPr bwMode="auto">
          <a:xfrm flipV="1">
            <a:off x="3467958" y="3173412"/>
            <a:ext cx="5492750" cy="12700"/>
          </a:xfrm>
          <a:prstGeom prst="line">
            <a:avLst/>
          </a:prstGeom>
          <a:noFill/>
          <a:ln w="38100">
            <a:solidFill>
              <a:srgbClr val="FF0000"/>
            </a:solidFill>
            <a:round/>
            <a:headEnd type="triangle" w="med" len="med"/>
            <a:tailEnd/>
          </a:ln>
          <a:effectLst/>
        </p:spPr>
        <p:txBody>
          <a:bodyPr/>
          <a:lstStyle/>
          <a:p>
            <a:endParaRPr lang="en-US">
              <a:latin typeface="AUdimat" pitchFamily="2" charset="0"/>
            </a:endParaRPr>
          </a:p>
        </p:txBody>
      </p:sp>
      <p:sp>
        <p:nvSpPr>
          <p:cNvPr id="79" name="AutoShape 77">
            <a:extLst>
              <a:ext uri="{FF2B5EF4-FFF2-40B4-BE49-F238E27FC236}">
                <a16:creationId xmlns:a16="http://schemas.microsoft.com/office/drawing/2014/main" id="{09127936-B208-F3E2-02CA-F44046C5963C}"/>
              </a:ext>
            </a:extLst>
          </p:cNvPr>
          <p:cNvSpPr>
            <a:spLocks noChangeArrowheads="1"/>
          </p:cNvSpPr>
          <p:nvPr/>
        </p:nvSpPr>
        <p:spPr bwMode="auto">
          <a:xfrm>
            <a:off x="2345634" y="4329112"/>
            <a:ext cx="1585873" cy="737084"/>
          </a:xfrm>
          <a:prstGeom prst="wedgeRoundRectCallout">
            <a:avLst>
              <a:gd name="adj1" fmla="val 48495"/>
              <a:gd name="adj2" fmla="val -154486"/>
              <a:gd name="adj3" fmla="val 16667"/>
            </a:avLst>
          </a:prstGeom>
          <a:solidFill>
            <a:srgbClr val="FF0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latin typeface="AUdimat" pitchFamily="2" charset="0"/>
              </a:rPr>
              <a:t>Flush rest of ROB,</a:t>
            </a:r>
          </a:p>
          <a:p>
            <a:pPr algn="ctr"/>
            <a:r>
              <a:rPr lang="en-US" dirty="0">
                <a:latin typeface="AUdimat" pitchFamily="2" charset="0"/>
              </a:rPr>
              <a:t>Start fetching</a:t>
            </a:r>
          </a:p>
          <a:p>
            <a:pPr algn="ctr"/>
            <a:r>
              <a:rPr lang="en-US" dirty="0">
                <a:latin typeface="AUdimat" pitchFamily="2" charset="0"/>
              </a:rPr>
              <a:t>Fault handler</a:t>
            </a:r>
          </a:p>
        </p:txBody>
      </p:sp>
    </p:spTree>
    <p:extLst>
      <p:ext uri="{BB962C8B-B14F-4D97-AF65-F5344CB8AC3E}">
        <p14:creationId xmlns:p14="http://schemas.microsoft.com/office/powerpoint/2010/main" val="374356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6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9"/>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6"/>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70"/>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75"/>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77"/>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7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p:bldP spid="55" grpId="0"/>
      <p:bldP spid="56" grpId="0"/>
      <p:bldP spid="57" grpId="0"/>
      <p:bldP spid="58" grpId="0"/>
      <p:bldP spid="59" grpId="0" animBg="1"/>
      <p:bldP spid="59" grpId="1" animBg="1"/>
      <p:bldP spid="60" grpId="0"/>
      <p:bldP spid="61" grpId="0"/>
      <p:bldP spid="62" grpId="0" animBg="1"/>
      <p:bldP spid="62" grpId="1" animBg="1"/>
      <p:bldP spid="63" grpId="0"/>
      <p:bldP spid="64" grpId="0"/>
      <p:bldP spid="65" grpId="0" animBg="1"/>
      <p:bldP spid="65" grpId="1" animBg="1"/>
      <p:bldP spid="66" grpId="0" animBg="1"/>
      <p:bldP spid="66" grpId="1" animBg="1"/>
      <p:bldP spid="67" grpId="0"/>
      <p:bldP spid="68" grpId="0"/>
      <p:bldP spid="69" grpId="0" animBg="1"/>
      <p:bldP spid="70" grpId="0"/>
      <p:bldP spid="70" grpId="1"/>
      <p:bldP spid="71" grpId="0"/>
      <p:bldP spid="72" grpId="0" animBg="1"/>
      <p:bldP spid="73" grpId="0" animBg="1"/>
      <p:bldP spid="74" grpId="0" animBg="1"/>
      <p:bldP spid="75" grpId="0"/>
      <p:bldP spid="75" grpId="1"/>
      <p:bldP spid="76" grpId="0" animBg="1"/>
      <p:bldP spid="77" grpId="0" animBg="1"/>
      <p:bldP spid="77" grpId="1" animBg="1"/>
      <p:bldP spid="78" grpId="0" animBg="1"/>
      <p:bldP spid="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9"/>
          </p:nvPr>
        </p:nvSpPr>
        <p:spPr/>
        <p:txBody>
          <a:bodyPr/>
          <a:lstStyle/>
          <a:p>
            <a:fld id="{B6238B5B-F19C-E947-A0BC-87BD7983F871}" type="slidenum">
              <a:rPr lang="en-US" smtClean="0"/>
              <a:pPr/>
              <a:t>16</a:t>
            </a:fld>
            <a:endParaRPr lang="en-US" dirty="0"/>
          </a:p>
        </p:txBody>
      </p:sp>
      <p:sp>
        <p:nvSpPr>
          <p:cNvPr id="4" name="Text Placeholder 3"/>
          <p:cNvSpPr>
            <a:spLocks noGrp="1"/>
          </p:cNvSpPr>
          <p:nvPr>
            <p:ph type="body" sz="quarter" idx="31"/>
          </p:nvPr>
        </p:nvSpPr>
        <p:spPr/>
        <p:txBody>
          <a:bodyPr/>
          <a:lstStyle/>
          <a:p>
            <a:pPr algn="ctr"/>
            <a:r>
              <a:rPr lang="en-US" dirty="0"/>
              <a:t>Caches</a:t>
            </a:r>
          </a:p>
        </p:txBody>
      </p:sp>
    </p:spTree>
    <p:extLst>
      <p:ext uri="{BB962C8B-B14F-4D97-AF65-F5344CB8AC3E}">
        <p14:creationId xmlns:p14="http://schemas.microsoft.com/office/powerpoint/2010/main" val="1122030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5AC63-B085-7D1A-778B-8715AAB938A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C841F4-535C-4D05-47AF-ED17E36F5D10}"/>
              </a:ext>
            </a:extLst>
          </p:cNvPr>
          <p:cNvSpPr>
            <a:spLocks noGrp="1"/>
          </p:cNvSpPr>
          <p:nvPr>
            <p:ph type="sldNum" sz="quarter" idx="19"/>
          </p:nvPr>
        </p:nvSpPr>
        <p:spPr/>
        <p:txBody>
          <a:bodyPr/>
          <a:lstStyle/>
          <a:p>
            <a:fld id="{B6238B5B-F19C-E947-A0BC-87BD7983F871}" type="slidenum">
              <a:rPr lang="en-US" smtClean="0"/>
              <a:pPr/>
              <a:t>17</a:t>
            </a:fld>
            <a:endParaRPr lang="en-US" dirty="0"/>
          </a:p>
        </p:txBody>
      </p:sp>
      <p:sp>
        <p:nvSpPr>
          <p:cNvPr id="2" name="Title 4">
            <a:extLst>
              <a:ext uri="{FF2B5EF4-FFF2-40B4-BE49-F238E27FC236}">
                <a16:creationId xmlns:a16="http://schemas.microsoft.com/office/drawing/2014/main" id="{D66E032B-B7FD-B1E5-7201-AB050B9C848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Memory Latency is Long</a:t>
            </a:r>
          </a:p>
        </p:txBody>
      </p:sp>
      <p:sp>
        <p:nvSpPr>
          <p:cNvPr id="5" name="Text Placeholder 1">
            <a:extLst>
              <a:ext uri="{FF2B5EF4-FFF2-40B4-BE49-F238E27FC236}">
                <a16:creationId xmlns:a16="http://schemas.microsoft.com/office/drawing/2014/main" id="{751044AC-0500-C113-492D-68E2FDC3B6AA}"/>
              </a:ext>
            </a:extLst>
          </p:cNvPr>
          <p:cNvSpPr txBox="1">
            <a:spLocks/>
          </p:cNvSpPr>
          <p:nvPr/>
        </p:nvSpPr>
        <p:spPr>
          <a:xfrm>
            <a:off x="640077" y="1000549"/>
            <a:ext cx="8503923" cy="1703030"/>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60-100ns is common</a:t>
            </a:r>
          </a:p>
          <a:p>
            <a:pPr marL="285750" indent="-285750">
              <a:buFont typeface="Arial" panose="020B0604020202020204" pitchFamily="34" charset="0"/>
              <a:buChar char="•"/>
            </a:pPr>
            <a:r>
              <a:rPr lang="en-US" sz="2000" dirty="0"/>
              <a:t>What this really means for the CPU in term of clock cycles?</a:t>
            </a:r>
          </a:p>
          <a:p>
            <a:pPr lvl="1"/>
            <a:r>
              <a:rPr lang="en-US" sz="2000" dirty="0"/>
              <a:t>Assume 2 GHz CPU</a:t>
            </a:r>
          </a:p>
          <a:p>
            <a:pPr lvl="1"/>
            <a:r>
              <a:rPr lang="en-US" sz="2000" dirty="0">
                <a:sym typeface="Wingdings" pitchFamily="2" charset="2"/>
              </a:rPr>
              <a:t>Clock cycle time? = 0.5ns</a:t>
            </a:r>
          </a:p>
          <a:p>
            <a:pPr lvl="1"/>
            <a:r>
              <a:rPr lang="en-US" sz="2000" dirty="0">
                <a:sym typeface="Wingdings" pitchFamily="2" charset="2"/>
              </a:rPr>
              <a:t>100ns memory  200 cycle memory latency!</a:t>
            </a:r>
            <a:endParaRPr lang="en-US" dirty="0"/>
          </a:p>
        </p:txBody>
      </p:sp>
    </p:spTree>
    <p:extLst>
      <p:ext uri="{BB962C8B-B14F-4D97-AF65-F5344CB8AC3E}">
        <p14:creationId xmlns:p14="http://schemas.microsoft.com/office/powerpoint/2010/main" val="373543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1FC32-B2D9-526C-6086-21F11AFE6E4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7E7387-5A4F-F2A8-A1DF-15BE2801CA15}"/>
              </a:ext>
            </a:extLst>
          </p:cNvPr>
          <p:cNvSpPr>
            <a:spLocks noGrp="1"/>
          </p:cNvSpPr>
          <p:nvPr>
            <p:ph type="sldNum" sz="quarter" idx="19"/>
          </p:nvPr>
        </p:nvSpPr>
        <p:spPr/>
        <p:txBody>
          <a:bodyPr/>
          <a:lstStyle/>
          <a:p>
            <a:fld id="{B6238B5B-F19C-E947-A0BC-87BD7983F871}" type="slidenum">
              <a:rPr lang="en-US" smtClean="0"/>
              <a:pPr/>
              <a:t>18</a:t>
            </a:fld>
            <a:endParaRPr lang="en-US" dirty="0"/>
          </a:p>
        </p:txBody>
      </p:sp>
      <p:sp>
        <p:nvSpPr>
          <p:cNvPr id="2" name="Title 4">
            <a:extLst>
              <a:ext uri="{FF2B5EF4-FFF2-40B4-BE49-F238E27FC236}">
                <a16:creationId xmlns:a16="http://schemas.microsoft.com/office/drawing/2014/main" id="{3AED5B99-0309-0B44-E68F-29EFB20B025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Memory Latency is Long</a:t>
            </a:r>
          </a:p>
        </p:txBody>
      </p:sp>
      <p:sp>
        <p:nvSpPr>
          <p:cNvPr id="5" name="Text Placeholder 1">
            <a:extLst>
              <a:ext uri="{FF2B5EF4-FFF2-40B4-BE49-F238E27FC236}">
                <a16:creationId xmlns:a16="http://schemas.microsoft.com/office/drawing/2014/main" id="{C009F5FD-66FA-59BF-22EE-BB5C0800D696}"/>
              </a:ext>
            </a:extLst>
          </p:cNvPr>
          <p:cNvSpPr txBox="1">
            <a:spLocks/>
          </p:cNvSpPr>
          <p:nvPr/>
        </p:nvSpPr>
        <p:spPr>
          <a:xfrm>
            <a:off x="640078" y="1000549"/>
            <a:ext cx="7772400" cy="2778196"/>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Why is accessing memory slow?</a:t>
            </a:r>
          </a:p>
          <a:p>
            <a:pPr lvl="1"/>
            <a:r>
              <a:rPr lang="en-US" sz="2000" dirty="0"/>
              <a:t>Storage technology</a:t>
            </a:r>
          </a:p>
          <a:p>
            <a:pPr lvl="2"/>
            <a:r>
              <a:rPr lang="en-US" sz="1800" dirty="0"/>
              <a:t>(DRAM) is slower (row buffer refreshes, DRAM cells) than SRAM</a:t>
            </a:r>
          </a:p>
          <a:p>
            <a:pPr lvl="1"/>
            <a:r>
              <a:rPr lang="en-US" sz="2000" dirty="0"/>
              <a:t>Physical distance</a:t>
            </a:r>
          </a:p>
          <a:p>
            <a:pPr lvl="2"/>
            <a:r>
              <a:rPr lang="en-US" sz="1800" dirty="0"/>
              <a:t>Usually outside the core, sharing of the memory by multiple cores and peripherals (hard-drive)</a:t>
            </a:r>
          </a:p>
          <a:p>
            <a:pPr lvl="1"/>
            <a:r>
              <a:rPr lang="en-US" sz="2000" dirty="0"/>
              <a:t>Bus bandwidth</a:t>
            </a:r>
          </a:p>
          <a:p>
            <a:pPr lvl="2"/>
            <a:r>
              <a:rPr lang="en-US" sz="2000" dirty="0"/>
              <a:t>Growing number of cores saturate the memory bus</a:t>
            </a:r>
            <a:endParaRPr lang="en-US" dirty="0"/>
          </a:p>
          <a:p>
            <a:pPr lvl="1"/>
            <a:endParaRPr lang="en-US" dirty="0"/>
          </a:p>
        </p:txBody>
      </p:sp>
    </p:spTree>
    <p:extLst>
      <p:ext uri="{BB962C8B-B14F-4D97-AF65-F5344CB8AC3E}">
        <p14:creationId xmlns:p14="http://schemas.microsoft.com/office/powerpoint/2010/main" val="29698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297D5-A029-4C6F-ADCE-90D5FD61C09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D9B396-B774-6278-12ED-98E7D62BCA4C}"/>
              </a:ext>
            </a:extLst>
          </p:cNvPr>
          <p:cNvSpPr>
            <a:spLocks noGrp="1"/>
          </p:cNvSpPr>
          <p:nvPr>
            <p:ph type="sldNum" sz="quarter" idx="19"/>
          </p:nvPr>
        </p:nvSpPr>
        <p:spPr/>
        <p:txBody>
          <a:bodyPr/>
          <a:lstStyle/>
          <a:p>
            <a:fld id="{B6238B5B-F19C-E947-A0BC-87BD7983F871}" type="slidenum">
              <a:rPr lang="en-US" smtClean="0"/>
              <a:pPr/>
              <a:t>19</a:t>
            </a:fld>
            <a:endParaRPr lang="en-US" dirty="0"/>
          </a:p>
        </p:txBody>
      </p:sp>
      <p:sp>
        <p:nvSpPr>
          <p:cNvPr id="2" name="Title 4">
            <a:extLst>
              <a:ext uri="{FF2B5EF4-FFF2-40B4-BE49-F238E27FC236}">
                <a16:creationId xmlns:a16="http://schemas.microsoft.com/office/drawing/2014/main" id="{B79B9171-89DA-1D43-0B7B-179BAC4C860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Memory Latency is Long</a:t>
            </a:r>
          </a:p>
        </p:txBody>
      </p:sp>
      <p:sp>
        <p:nvSpPr>
          <p:cNvPr id="5" name="Text Placeholder 1">
            <a:extLst>
              <a:ext uri="{FF2B5EF4-FFF2-40B4-BE49-F238E27FC236}">
                <a16:creationId xmlns:a16="http://schemas.microsoft.com/office/drawing/2014/main" id="{5E6FAACE-F57B-A72C-7F47-27B42BB4287A}"/>
              </a:ext>
            </a:extLst>
          </p:cNvPr>
          <p:cNvSpPr txBox="1">
            <a:spLocks/>
          </p:cNvSpPr>
          <p:nvPr/>
        </p:nvSpPr>
        <p:spPr>
          <a:xfrm>
            <a:off x="640077" y="1000549"/>
            <a:ext cx="8503923" cy="55297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solidFill>
                  <a:srgbClr val="FF0000"/>
                </a:solidFill>
              </a:rPr>
              <a:t>Solution: hardware caches</a:t>
            </a:r>
          </a:p>
          <a:p>
            <a:pPr lvl="2"/>
            <a:endParaRPr lang="en-US" dirty="0"/>
          </a:p>
        </p:txBody>
      </p:sp>
    </p:spTree>
    <p:extLst>
      <p:ext uri="{BB962C8B-B14F-4D97-AF65-F5344CB8AC3E}">
        <p14:creationId xmlns:p14="http://schemas.microsoft.com/office/powerpoint/2010/main" val="193871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Attendance</a:t>
            </a:r>
          </a:p>
        </p:txBody>
      </p:sp>
      <p:pic>
        <p:nvPicPr>
          <p:cNvPr id="6" name="Picture 5" descr="A qr code with black squares&#10;&#10;Description automatically generated">
            <a:extLst>
              <a:ext uri="{FF2B5EF4-FFF2-40B4-BE49-F238E27FC236}">
                <a16:creationId xmlns:a16="http://schemas.microsoft.com/office/drawing/2014/main" id="{1D5E4594-FB04-739F-9449-7FF81A8635DC}"/>
              </a:ext>
            </a:extLst>
          </p:cNvPr>
          <p:cNvPicPr>
            <a:picLocks noChangeAspect="1"/>
          </p:cNvPicPr>
          <p:nvPr/>
        </p:nvPicPr>
        <p:blipFill>
          <a:blip r:embed="rId2"/>
          <a:stretch>
            <a:fillRect/>
          </a:stretch>
        </p:blipFill>
        <p:spPr>
          <a:xfrm>
            <a:off x="2853690" y="1192530"/>
            <a:ext cx="3196590" cy="3196590"/>
          </a:xfrm>
          <a:prstGeom prst="rect">
            <a:avLst/>
          </a:prstGeom>
        </p:spPr>
      </p:pic>
    </p:spTree>
    <p:extLst>
      <p:ext uri="{BB962C8B-B14F-4D97-AF65-F5344CB8AC3E}">
        <p14:creationId xmlns:p14="http://schemas.microsoft.com/office/powerpoint/2010/main" val="12951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6A0D2-7DD5-D4A8-7493-0A1806F1C60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FBB4F8-E386-4E7F-FFD7-F82D60686FEA}"/>
              </a:ext>
            </a:extLst>
          </p:cNvPr>
          <p:cNvSpPr>
            <a:spLocks noGrp="1"/>
          </p:cNvSpPr>
          <p:nvPr>
            <p:ph type="sldNum" sz="quarter" idx="19"/>
          </p:nvPr>
        </p:nvSpPr>
        <p:spPr/>
        <p:txBody>
          <a:bodyPr/>
          <a:lstStyle/>
          <a:p>
            <a:fld id="{B6238B5B-F19C-E947-A0BC-87BD7983F871}" type="slidenum">
              <a:rPr lang="en-US" smtClean="0"/>
              <a:pPr/>
              <a:t>20</a:t>
            </a:fld>
            <a:endParaRPr lang="en-US" dirty="0"/>
          </a:p>
        </p:txBody>
      </p:sp>
      <p:sp>
        <p:nvSpPr>
          <p:cNvPr id="2" name="Title 4">
            <a:extLst>
              <a:ext uri="{FF2B5EF4-FFF2-40B4-BE49-F238E27FC236}">
                <a16:creationId xmlns:a16="http://schemas.microsoft.com/office/drawing/2014/main" id="{4474A502-C383-EB22-FDBA-FE769750774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Today’s caches occupy a large die area</a:t>
            </a:r>
          </a:p>
        </p:txBody>
      </p:sp>
      <p:sp>
        <p:nvSpPr>
          <p:cNvPr id="6" name="TextBox 5">
            <a:extLst>
              <a:ext uri="{FF2B5EF4-FFF2-40B4-BE49-F238E27FC236}">
                <a16:creationId xmlns:a16="http://schemas.microsoft.com/office/drawing/2014/main" id="{E2D8D19A-944B-E248-2FD8-F0BB92442851}"/>
              </a:ext>
            </a:extLst>
          </p:cNvPr>
          <p:cNvSpPr txBox="1"/>
          <p:nvPr/>
        </p:nvSpPr>
        <p:spPr>
          <a:xfrm>
            <a:off x="5402707" y="1367667"/>
            <a:ext cx="2281394" cy="1131079"/>
          </a:xfrm>
          <a:prstGeom prst="rect">
            <a:avLst/>
          </a:prstGeom>
          <a:noFill/>
        </p:spPr>
        <p:txBody>
          <a:bodyPr wrap="none" rtlCol="0">
            <a:spAutoFit/>
          </a:bodyPr>
          <a:lstStyle/>
          <a:p>
            <a:r>
              <a:rPr lang="en-US" dirty="0"/>
              <a:t>Intel Sandy Bridge  (2011)</a:t>
            </a:r>
            <a:br>
              <a:rPr lang="en-US" dirty="0"/>
            </a:br>
            <a:r>
              <a:rPr lang="en-US" dirty="0"/>
              <a:t>- 6x L1-D: 64 KB</a:t>
            </a:r>
            <a:br>
              <a:rPr lang="en-US" dirty="0"/>
            </a:br>
            <a:r>
              <a:rPr lang="en-US" dirty="0"/>
              <a:t>- 6x L1-I: 64 KB</a:t>
            </a:r>
          </a:p>
          <a:p>
            <a:r>
              <a:rPr lang="en-US" dirty="0"/>
              <a:t>- 6x L2: 256 KB</a:t>
            </a:r>
            <a:br>
              <a:rPr lang="en-US" dirty="0"/>
            </a:br>
            <a:r>
              <a:rPr lang="en-US" dirty="0"/>
              <a:t>- 1x L3: 20,480 KB (20 MB)</a:t>
            </a:r>
          </a:p>
        </p:txBody>
      </p:sp>
      <p:pic>
        <p:nvPicPr>
          <p:cNvPr id="12" name="Picture 11" descr="A computer chip with many different colored squares&#10;&#10;Description automatically generated with medium confidence">
            <a:extLst>
              <a:ext uri="{FF2B5EF4-FFF2-40B4-BE49-F238E27FC236}">
                <a16:creationId xmlns:a16="http://schemas.microsoft.com/office/drawing/2014/main" id="{C3137D5F-1824-E95E-F9E7-8DB05C1F6D8E}"/>
              </a:ext>
            </a:extLst>
          </p:cNvPr>
          <p:cNvPicPr>
            <a:picLocks noChangeAspect="1"/>
          </p:cNvPicPr>
          <p:nvPr/>
        </p:nvPicPr>
        <p:blipFill>
          <a:blip r:embed="rId3"/>
          <a:stretch>
            <a:fillRect/>
          </a:stretch>
        </p:blipFill>
        <p:spPr>
          <a:xfrm>
            <a:off x="1081344" y="1030536"/>
            <a:ext cx="3889520" cy="3448708"/>
          </a:xfrm>
          <a:prstGeom prst="rect">
            <a:avLst/>
          </a:prstGeom>
        </p:spPr>
      </p:pic>
    </p:spTree>
    <p:extLst>
      <p:ext uri="{BB962C8B-B14F-4D97-AF65-F5344CB8AC3E}">
        <p14:creationId xmlns:p14="http://schemas.microsoft.com/office/powerpoint/2010/main" val="2527270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9A0CA-3138-69FC-F0FD-533AD6CEB31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FCD424-F886-A49B-65BD-CC5174D1BF4E}"/>
              </a:ext>
            </a:extLst>
          </p:cNvPr>
          <p:cNvSpPr>
            <a:spLocks noGrp="1"/>
          </p:cNvSpPr>
          <p:nvPr>
            <p:ph type="sldNum" sz="quarter" idx="19"/>
          </p:nvPr>
        </p:nvSpPr>
        <p:spPr/>
        <p:txBody>
          <a:bodyPr/>
          <a:lstStyle/>
          <a:p>
            <a:fld id="{B6238B5B-F19C-E947-A0BC-87BD7983F871}" type="slidenum">
              <a:rPr lang="en-US" smtClean="0"/>
              <a:pPr/>
              <a:t>21</a:t>
            </a:fld>
            <a:endParaRPr lang="en-US" dirty="0"/>
          </a:p>
        </p:txBody>
      </p:sp>
      <p:sp>
        <p:nvSpPr>
          <p:cNvPr id="2" name="Title 4">
            <a:extLst>
              <a:ext uri="{FF2B5EF4-FFF2-40B4-BE49-F238E27FC236}">
                <a16:creationId xmlns:a16="http://schemas.microsoft.com/office/drawing/2014/main" id="{668371EF-4892-805C-2205-66F26BE080F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Storage Hierarchy and Locality</a:t>
            </a:r>
          </a:p>
        </p:txBody>
      </p:sp>
      <p:sp>
        <p:nvSpPr>
          <p:cNvPr id="3" name="Footer Placeholder 2">
            <a:extLst>
              <a:ext uri="{FF2B5EF4-FFF2-40B4-BE49-F238E27FC236}">
                <a16:creationId xmlns:a16="http://schemas.microsoft.com/office/drawing/2014/main" id="{9D22A7EF-BE2F-D092-60E9-B39B9688C492}"/>
              </a:ext>
            </a:extLst>
          </p:cNvPr>
          <p:cNvSpPr txBox="1">
            <a:spLocks/>
          </p:cNvSpPr>
          <p:nvPr/>
        </p:nvSpPr>
        <p:spPr>
          <a:xfrm>
            <a:off x="1611313" y="5819919"/>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5" name="Rectangle 3">
            <a:extLst>
              <a:ext uri="{FF2B5EF4-FFF2-40B4-BE49-F238E27FC236}">
                <a16:creationId xmlns:a16="http://schemas.microsoft.com/office/drawing/2014/main" id="{FFDA6FA3-B3DD-818D-20CC-CDC9CF414803}"/>
              </a:ext>
            </a:extLst>
          </p:cNvPr>
          <p:cNvSpPr>
            <a:spLocks noChangeArrowheads="1"/>
          </p:cNvSpPr>
          <p:nvPr/>
        </p:nvSpPr>
        <p:spPr bwMode="auto">
          <a:xfrm>
            <a:off x="4343400" y="4096396"/>
            <a:ext cx="1290638" cy="303212"/>
          </a:xfrm>
          <a:prstGeom prst="rect">
            <a:avLst/>
          </a:prstGeom>
          <a:solidFill>
            <a:schemeClr val="bg1">
              <a:lumMod val="50000"/>
            </a:schemeClr>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1200" dirty="0">
                <a:solidFill>
                  <a:schemeClr val="bg1"/>
                </a:solidFill>
                <a:latin typeface="AUdimat" pitchFamily="2" charset="0"/>
              </a:rPr>
              <a:t>Register File</a:t>
            </a:r>
          </a:p>
        </p:txBody>
      </p:sp>
      <p:sp>
        <p:nvSpPr>
          <p:cNvPr id="7" name="Rectangle 4">
            <a:extLst>
              <a:ext uri="{FF2B5EF4-FFF2-40B4-BE49-F238E27FC236}">
                <a16:creationId xmlns:a16="http://schemas.microsoft.com/office/drawing/2014/main" id="{E1F580A6-3C35-F0C6-66E9-C31F064B39F6}"/>
              </a:ext>
            </a:extLst>
          </p:cNvPr>
          <p:cNvSpPr>
            <a:spLocks noChangeArrowheads="1"/>
          </p:cNvSpPr>
          <p:nvPr/>
        </p:nvSpPr>
        <p:spPr bwMode="auto">
          <a:xfrm>
            <a:off x="2827338" y="3162444"/>
            <a:ext cx="1289050" cy="303213"/>
          </a:xfrm>
          <a:prstGeom prst="rect">
            <a:avLst/>
          </a:prstGeom>
          <a:solidFill>
            <a:srgbClr val="0000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1200" dirty="0" err="1">
                <a:solidFill>
                  <a:schemeClr val="bg1"/>
                </a:solidFill>
                <a:latin typeface="AUdimat" pitchFamily="2" charset="0"/>
              </a:rPr>
              <a:t>ICache</a:t>
            </a:r>
            <a:endParaRPr lang="en-US" sz="1200" dirty="0">
              <a:solidFill>
                <a:schemeClr val="bg1"/>
              </a:solidFill>
              <a:latin typeface="AUdimat" pitchFamily="2" charset="0"/>
            </a:endParaRPr>
          </a:p>
        </p:txBody>
      </p:sp>
      <p:sp>
        <p:nvSpPr>
          <p:cNvPr id="8" name="Rectangle 5">
            <a:extLst>
              <a:ext uri="{FF2B5EF4-FFF2-40B4-BE49-F238E27FC236}">
                <a16:creationId xmlns:a16="http://schemas.microsoft.com/office/drawing/2014/main" id="{AB71B5ED-EAF8-A536-9A0F-15ECB39F6543}"/>
              </a:ext>
            </a:extLst>
          </p:cNvPr>
          <p:cNvSpPr>
            <a:spLocks noChangeArrowheads="1"/>
          </p:cNvSpPr>
          <p:nvPr/>
        </p:nvSpPr>
        <p:spPr bwMode="auto">
          <a:xfrm>
            <a:off x="4344988" y="3162444"/>
            <a:ext cx="1289050" cy="303213"/>
          </a:xfrm>
          <a:prstGeom prst="rect">
            <a:avLst/>
          </a:prstGeom>
          <a:solidFill>
            <a:srgbClr val="0000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1200" dirty="0" err="1">
                <a:solidFill>
                  <a:schemeClr val="bg1"/>
                </a:solidFill>
                <a:latin typeface="AUdimat" pitchFamily="2" charset="0"/>
              </a:rPr>
              <a:t>DCache</a:t>
            </a:r>
            <a:endParaRPr lang="en-US" sz="1200" dirty="0">
              <a:solidFill>
                <a:schemeClr val="bg1"/>
              </a:solidFill>
              <a:latin typeface="AUdimat" pitchFamily="2" charset="0"/>
            </a:endParaRPr>
          </a:p>
        </p:txBody>
      </p:sp>
      <p:sp>
        <p:nvSpPr>
          <p:cNvPr id="9" name="Rectangle 6">
            <a:extLst>
              <a:ext uri="{FF2B5EF4-FFF2-40B4-BE49-F238E27FC236}">
                <a16:creationId xmlns:a16="http://schemas.microsoft.com/office/drawing/2014/main" id="{FAF0BCF7-8998-F91C-27B4-F1388D92093B}"/>
              </a:ext>
            </a:extLst>
          </p:cNvPr>
          <p:cNvSpPr>
            <a:spLocks noChangeArrowheads="1"/>
          </p:cNvSpPr>
          <p:nvPr/>
        </p:nvSpPr>
        <p:spPr bwMode="auto">
          <a:xfrm>
            <a:off x="3586163" y="2708419"/>
            <a:ext cx="1289050" cy="303213"/>
          </a:xfrm>
          <a:prstGeom prst="rect">
            <a:avLst/>
          </a:prstGeom>
          <a:solidFill>
            <a:srgbClr val="0000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1200">
                <a:solidFill>
                  <a:schemeClr val="bg1"/>
                </a:solidFill>
                <a:latin typeface="AUdimat" pitchFamily="2" charset="0"/>
              </a:rPr>
              <a:t>L2 Cache</a:t>
            </a:r>
          </a:p>
        </p:txBody>
      </p:sp>
      <p:sp>
        <p:nvSpPr>
          <p:cNvPr id="10" name="Rectangle 7">
            <a:extLst>
              <a:ext uri="{FF2B5EF4-FFF2-40B4-BE49-F238E27FC236}">
                <a16:creationId xmlns:a16="http://schemas.microsoft.com/office/drawing/2014/main" id="{391387F5-9D11-D663-5E43-1D6E34E64F0C}"/>
              </a:ext>
            </a:extLst>
          </p:cNvPr>
          <p:cNvSpPr>
            <a:spLocks noChangeArrowheads="1"/>
          </p:cNvSpPr>
          <p:nvPr/>
        </p:nvSpPr>
        <p:spPr bwMode="auto">
          <a:xfrm>
            <a:off x="3586163" y="2252807"/>
            <a:ext cx="1289050" cy="303212"/>
          </a:xfrm>
          <a:prstGeom prst="rect">
            <a:avLst/>
          </a:prstGeom>
          <a:solidFill>
            <a:srgbClr val="0000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1200">
                <a:solidFill>
                  <a:schemeClr val="bg1"/>
                </a:solidFill>
                <a:latin typeface="AUdimat" pitchFamily="2" charset="0"/>
              </a:rPr>
              <a:t>L3 Cache</a:t>
            </a:r>
          </a:p>
        </p:txBody>
      </p:sp>
      <p:sp>
        <p:nvSpPr>
          <p:cNvPr id="11" name="Rectangle 8">
            <a:extLst>
              <a:ext uri="{FF2B5EF4-FFF2-40B4-BE49-F238E27FC236}">
                <a16:creationId xmlns:a16="http://schemas.microsoft.com/office/drawing/2014/main" id="{70516925-0A24-AB7F-55C3-E2AED90474FD}"/>
              </a:ext>
            </a:extLst>
          </p:cNvPr>
          <p:cNvSpPr>
            <a:spLocks noChangeArrowheads="1"/>
          </p:cNvSpPr>
          <p:nvPr/>
        </p:nvSpPr>
        <p:spPr bwMode="auto">
          <a:xfrm>
            <a:off x="3586163" y="1797194"/>
            <a:ext cx="1289050" cy="303213"/>
          </a:xfrm>
          <a:prstGeom prst="rect">
            <a:avLst/>
          </a:prstGeom>
          <a:solidFill>
            <a:schemeClr val="accent6">
              <a:lumMod val="75000"/>
            </a:schemeClr>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1200">
                <a:solidFill>
                  <a:schemeClr val="bg1"/>
                </a:solidFill>
                <a:latin typeface="AUdimat" pitchFamily="2" charset="0"/>
              </a:rPr>
              <a:t>Main Memory</a:t>
            </a:r>
          </a:p>
        </p:txBody>
      </p:sp>
      <p:sp>
        <p:nvSpPr>
          <p:cNvPr id="13" name="Rectangle 9">
            <a:extLst>
              <a:ext uri="{FF2B5EF4-FFF2-40B4-BE49-F238E27FC236}">
                <a16:creationId xmlns:a16="http://schemas.microsoft.com/office/drawing/2014/main" id="{87476CB2-069E-0AEB-65C9-12A67C7B8FBF}"/>
              </a:ext>
            </a:extLst>
          </p:cNvPr>
          <p:cNvSpPr>
            <a:spLocks noChangeArrowheads="1"/>
          </p:cNvSpPr>
          <p:nvPr/>
        </p:nvSpPr>
        <p:spPr bwMode="auto">
          <a:xfrm>
            <a:off x="3586163" y="1341582"/>
            <a:ext cx="1289050" cy="303212"/>
          </a:xfrm>
          <a:prstGeom prst="rect">
            <a:avLst/>
          </a:prstGeom>
          <a:solidFill>
            <a:schemeClr val="tx1"/>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1200" dirty="0">
                <a:solidFill>
                  <a:schemeClr val="bg1"/>
                </a:solidFill>
                <a:latin typeface="AUdimat" pitchFamily="2" charset="0"/>
              </a:rPr>
              <a:t>Disk</a:t>
            </a:r>
          </a:p>
        </p:txBody>
      </p:sp>
      <p:sp>
        <p:nvSpPr>
          <p:cNvPr id="14" name="Line 10">
            <a:extLst>
              <a:ext uri="{FF2B5EF4-FFF2-40B4-BE49-F238E27FC236}">
                <a16:creationId xmlns:a16="http://schemas.microsoft.com/office/drawing/2014/main" id="{E7EA28C6-AA38-559F-EBDA-3A19426E9277}"/>
              </a:ext>
            </a:extLst>
          </p:cNvPr>
          <p:cNvSpPr>
            <a:spLocks noChangeShapeType="1"/>
          </p:cNvSpPr>
          <p:nvPr/>
        </p:nvSpPr>
        <p:spPr bwMode="auto">
          <a:xfrm>
            <a:off x="4799013" y="2024207"/>
            <a:ext cx="531812" cy="152400"/>
          </a:xfrm>
          <a:prstGeom prst="line">
            <a:avLst/>
          </a:prstGeom>
          <a:noFill/>
          <a:ln w="9525">
            <a:solidFill>
              <a:schemeClr val="tx1"/>
            </a:solidFill>
            <a:round/>
            <a:headEnd/>
            <a:tailEnd type="triangle" w="med" len="med"/>
          </a:ln>
          <a:effectLst/>
        </p:spPr>
        <p:txBody>
          <a:bodyPr wrap="none" anchor="ctr"/>
          <a:lstStyle/>
          <a:p>
            <a:endParaRPr lang="en-US">
              <a:latin typeface="AUdimat" pitchFamily="2" charset="0"/>
            </a:endParaRPr>
          </a:p>
        </p:txBody>
      </p:sp>
      <p:sp>
        <p:nvSpPr>
          <p:cNvPr id="15" name="Rectangle 11">
            <a:extLst>
              <a:ext uri="{FF2B5EF4-FFF2-40B4-BE49-F238E27FC236}">
                <a16:creationId xmlns:a16="http://schemas.microsoft.com/office/drawing/2014/main" id="{8A644A7E-1FD5-C5B6-E537-C7306809D759}"/>
              </a:ext>
            </a:extLst>
          </p:cNvPr>
          <p:cNvSpPr>
            <a:spLocks noChangeArrowheads="1"/>
          </p:cNvSpPr>
          <p:nvPr/>
        </p:nvSpPr>
        <p:spPr bwMode="auto">
          <a:xfrm>
            <a:off x="5330825" y="2100407"/>
            <a:ext cx="911225" cy="227012"/>
          </a:xfrm>
          <a:prstGeom prst="rect">
            <a:avLst/>
          </a:prstGeom>
          <a:solidFill>
            <a:schemeClr val="bg1">
              <a:lumMod val="50000"/>
            </a:schemeClr>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1200">
                <a:solidFill>
                  <a:schemeClr val="bg1"/>
                </a:solidFill>
                <a:latin typeface="AUdimat" pitchFamily="2" charset="0"/>
              </a:rPr>
              <a:t>Row buffer</a:t>
            </a:r>
          </a:p>
        </p:txBody>
      </p:sp>
      <p:sp>
        <p:nvSpPr>
          <p:cNvPr id="16" name="Rectangle 12">
            <a:extLst>
              <a:ext uri="{FF2B5EF4-FFF2-40B4-BE49-F238E27FC236}">
                <a16:creationId xmlns:a16="http://schemas.microsoft.com/office/drawing/2014/main" id="{B3343BB8-ED74-353B-6F20-B90B04E149BB}"/>
              </a:ext>
            </a:extLst>
          </p:cNvPr>
          <p:cNvSpPr>
            <a:spLocks noChangeArrowheads="1"/>
          </p:cNvSpPr>
          <p:nvPr/>
        </p:nvSpPr>
        <p:spPr bwMode="auto">
          <a:xfrm>
            <a:off x="5330825" y="1644794"/>
            <a:ext cx="987425" cy="228600"/>
          </a:xfrm>
          <a:prstGeom prst="rect">
            <a:avLst/>
          </a:prstGeom>
          <a:solidFill>
            <a:schemeClr val="bg1">
              <a:lumMod val="50000"/>
            </a:schemeClr>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1200">
                <a:solidFill>
                  <a:schemeClr val="bg1"/>
                </a:solidFill>
                <a:latin typeface="AUdimat" pitchFamily="2" charset="0"/>
              </a:rPr>
              <a:t>SRAM Cache</a:t>
            </a:r>
          </a:p>
        </p:txBody>
      </p:sp>
      <p:sp>
        <p:nvSpPr>
          <p:cNvPr id="17" name="Line 13">
            <a:extLst>
              <a:ext uri="{FF2B5EF4-FFF2-40B4-BE49-F238E27FC236}">
                <a16:creationId xmlns:a16="http://schemas.microsoft.com/office/drawing/2014/main" id="{2DD3627F-53B2-4752-E854-94548D99B9EF}"/>
              </a:ext>
            </a:extLst>
          </p:cNvPr>
          <p:cNvSpPr>
            <a:spLocks noChangeShapeType="1"/>
          </p:cNvSpPr>
          <p:nvPr/>
        </p:nvSpPr>
        <p:spPr bwMode="auto">
          <a:xfrm>
            <a:off x="4799013" y="1568594"/>
            <a:ext cx="531812" cy="152400"/>
          </a:xfrm>
          <a:prstGeom prst="line">
            <a:avLst/>
          </a:prstGeom>
          <a:noFill/>
          <a:ln w="9525">
            <a:solidFill>
              <a:schemeClr val="tx1"/>
            </a:solidFill>
            <a:round/>
            <a:headEnd/>
            <a:tailEnd type="triangle" w="med" len="med"/>
          </a:ln>
          <a:effectLst/>
        </p:spPr>
        <p:txBody>
          <a:bodyPr wrap="none" anchor="ctr"/>
          <a:lstStyle/>
          <a:p>
            <a:endParaRPr lang="en-US">
              <a:latin typeface="AUdimat" pitchFamily="2" charset="0"/>
            </a:endParaRPr>
          </a:p>
        </p:txBody>
      </p:sp>
      <p:sp>
        <p:nvSpPr>
          <p:cNvPr id="18" name="Text Box 17">
            <a:extLst>
              <a:ext uri="{FF2B5EF4-FFF2-40B4-BE49-F238E27FC236}">
                <a16:creationId xmlns:a16="http://schemas.microsoft.com/office/drawing/2014/main" id="{43120247-CBCB-E219-F4B5-B8B7659957E3}"/>
              </a:ext>
            </a:extLst>
          </p:cNvPr>
          <p:cNvSpPr txBox="1">
            <a:spLocks noChangeArrowheads="1"/>
          </p:cNvSpPr>
          <p:nvPr/>
        </p:nvSpPr>
        <p:spPr bwMode="auto">
          <a:xfrm>
            <a:off x="1344613" y="1173307"/>
            <a:ext cx="1045478" cy="584775"/>
          </a:xfrm>
          <a:prstGeom prst="rect">
            <a:avLst/>
          </a:prstGeom>
          <a:noFill/>
          <a:ln w="9525" algn="ctr">
            <a:noFill/>
            <a:miter lim="800000"/>
            <a:headEnd/>
            <a:tailEnd/>
          </a:ln>
          <a:effectLst/>
        </p:spPr>
        <p:txBody>
          <a:bodyPr wrap="none">
            <a:spAutoFit/>
          </a:bodyPr>
          <a:lstStyle/>
          <a:p>
            <a:pPr algn="ctr"/>
            <a:r>
              <a:rPr lang="en-US" sz="1600">
                <a:latin typeface="AUdimat" pitchFamily="2" charset="0"/>
              </a:rPr>
              <a:t>Capacity +</a:t>
            </a:r>
          </a:p>
          <a:p>
            <a:pPr algn="ctr"/>
            <a:r>
              <a:rPr lang="en-US" sz="1600">
                <a:latin typeface="AUdimat" pitchFamily="2" charset="0"/>
              </a:rPr>
              <a:t>Speed -</a:t>
            </a:r>
          </a:p>
        </p:txBody>
      </p:sp>
      <p:sp>
        <p:nvSpPr>
          <p:cNvPr id="19" name="Text Box 18">
            <a:extLst>
              <a:ext uri="{FF2B5EF4-FFF2-40B4-BE49-F238E27FC236}">
                <a16:creationId xmlns:a16="http://schemas.microsoft.com/office/drawing/2014/main" id="{4D9EC6D7-10A1-F493-3745-E6868F4D8A88}"/>
              </a:ext>
            </a:extLst>
          </p:cNvPr>
          <p:cNvSpPr txBox="1">
            <a:spLocks noChangeArrowheads="1"/>
          </p:cNvSpPr>
          <p:nvPr/>
        </p:nvSpPr>
        <p:spPr bwMode="auto">
          <a:xfrm>
            <a:off x="6608763" y="4057794"/>
            <a:ext cx="1023037" cy="584775"/>
          </a:xfrm>
          <a:prstGeom prst="rect">
            <a:avLst/>
          </a:prstGeom>
          <a:noFill/>
          <a:ln w="9525" algn="ctr">
            <a:noFill/>
            <a:miter lim="800000"/>
            <a:headEnd/>
            <a:tailEnd/>
          </a:ln>
          <a:effectLst/>
        </p:spPr>
        <p:txBody>
          <a:bodyPr wrap="none">
            <a:spAutoFit/>
          </a:bodyPr>
          <a:lstStyle/>
          <a:p>
            <a:pPr algn="ctr"/>
            <a:r>
              <a:rPr lang="en-US" sz="1600">
                <a:latin typeface="AUdimat" pitchFamily="2" charset="0"/>
              </a:rPr>
              <a:t>Speed +</a:t>
            </a:r>
          </a:p>
          <a:p>
            <a:pPr algn="ctr"/>
            <a:r>
              <a:rPr lang="en-US" sz="1600">
                <a:latin typeface="AUdimat" pitchFamily="2" charset="0"/>
              </a:rPr>
              <a:t>Capacity -</a:t>
            </a:r>
          </a:p>
        </p:txBody>
      </p:sp>
      <p:sp>
        <p:nvSpPr>
          <p:cNvPr id="20" name="Line 19">
            <a:extLst>
              <a:ext uri="{FF2B5EF4-FFF2-40B4-BE49-F238E27FC236}">
                <a16:creationId xmlns:a16="http://schemas.microsoft.com/office/drawing/2014/main" id="{B63773BC-0B32-B3EF-F19B-AD260F56F1AD}"/>
              </a:ext>
            </a:extLst>
          </p:cNvPr>
          <p:cNvSpPr>
            <a:spLocks noChangeShapeType="1"/>
          </p:cNvSpPr>
          <p:nvPr/>
        </p:nvSpPr>
        <p:spPr bwMode="auto">
          <a:xfrm flipV="1">
            <a:off x="1839913" y="1949594"/>
            <a:ext cx="0" cy="2732088"/>
          </a:xfrm>
          <a:prstGeom prst="line">
            <a:avLst/>
          </a:prstGeom>
          <a:noFill/>
          <a:ln w="9525">
            <a:solidFill>
              <a:schemeClr val="tx1"/>
            </a:solidFill>
            <a:round/>
            <a:headEnd/>
            <a:tailEnd type="triangle" w="med" len="med"/>
          </a:ln>
          <a:effectLst/>
        </p:spPr>
        <p:txBody>
          <a:bodyPr wrap="none" anchor="ctr"/>
          <a:lstStyle/>
          <a:p>
            <a:endParaRPr lang="en-US">
              <a:latin typeface="AUdimat" pitchFamily="2" charset="0"/>
            </a:endParaRPr>
          </a:p>
        </p:txBody>
      </p:sp>
      <p:sp>
        <p:nvSpPr>
          <p:cNvPr id="21" name="Line 20">
            <a:extLst>
              <a:ext uri="{FF2B5EF4-FFF2-40B4-BE49-F238E27FC236}">
                <a16:creationId xmlns:a16="http://schemas.microsoft.com/office/drawing/2014/main" id="{0403DFFE-7BF1-1D22-F4E6-3478C16759B0}"/>
              </a:ext>
            </a:extLst>
          </p:cNvPr>
          <p:cNvSpPr>
            <a:spLocks noChangeShapeType="1"/>
          </p:cNvSpPr>
          <p:nvPr/>
        </p:nvSpPr>
        <p:spPr bwMode="auto">
          <a:xfrm>
            <a:off x="7151688" y="1190769"/>
            <a:ext cx="0" cy="2808288"/>
          </a:xfrm>
          <a:prstGeom prst="line">
            <a:avLst/>
          </a:prstGeom>
          <a:noFill/>
          <a:ln w="9525">
            <a:solidFill>
              <a:schemeClr val="tx1"/>
            </a:solidFill>
            <a:round/>
            <a:headEnd/>
            <a:tailEnd type="triangle" w="med" len="med"/>
          </a:ln>
          <a:effectLst/>
        </p:spPr>
        <p:txBody>
          <a:bodyPr wrap="none" anchor="ctr"/>
          <a:lstStyle/>
          <a:p>
            <a:endParaRPr lang="en-US">
              <a:latin typeface="AUdimat" pitchFamily="2" charset="0"/>
            </a:endParaRPr>
          </a:p>
        </p:txBody>
      </p:sp>
      <p:sp>
        <p:nvSpPr>
          <p:cNvPr id="22" name="Rectangle 21">
            <a:extLst>
              <a:ext uri="{FF2B5EF4-FFF2-40B4-BE49-F238E27FC236}">
                <a16:creationId xmlns:a16="http://schemas.microsoft.com/office/drawing/2014/main" id="{176EA614-2DCE-35C6-5F2A-30F9C40D3E8D}"/>
              </a:ext>
            </a:extLst>
          </p:cNvPr>
          <p:cNvSpPr>
            <a:spLocks noChangeArrowheads="1"/>
          </p:cNvSpPr>
          <p:nvPr/>
        </p:nvSpPr>
        <p:spPr bwMode="auto">
          <a:xfrm>
            <a:off x="2143125" y="3164032"/>
            <a:ext cx="455613" cy="303212"/>
          </a:xfrm>
          <a:prstGeom prst="rect">
            <a:avLst/>
          </a:prstGeom>
          <a:solidFill>
            <a:srgbClr val="0000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1200" dirty="0">
                <a:solidFill>
                  <a:schemeClr val="bg1"/>
                </a:solidFill>
                <a:latin typeface="AUdimat" pitchFamily="2" charset="0"/>
              </a:rPr>
              <a:t>ITLB</a:t>
            </a:r>
          </a:p>
        </p:txBody>
      </p:sp>
      <p:sp>
        <p:nvSpPr>
          <p:cNvPr id="23" name="Rectangle 22">
            <a:extLst>
              <a:ext uri="{FF2B5EF4-FFF2-40B4-BE49-F238E27FC236}">
                <a16:creationId xmlns:a16="http://schemas.microsoft.com/office/drawing/2014/main" id="{2935603B-A650-303D-EA34-1F1F9CCB6EB5}"/>
              </a:ext>
            </a:extLst>
          </p:cNvPr>
          <p:cNvSpPr>
            <a:spLocks noChangeArrowheads="1"/>
          </p:cNvSpPr>
          <p:nvPr/>
        </p:nvSpPr>
        <p:spPr bwMode="auto">
          <a:xfrm>
            <a:off x="5861050" y="3164032"/>
            <a:ext cx="455613" cy="303212"/>
          </a:xfrm>
          <a:prstGeom prst="rect">
            <a:avLst/>
          </a:prstGeom>
          <a:solidFill>
            <a:srgbClr val="0000FF"/>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1200" dirty="0">
                <a:solidFill>
                  <a:schemeClr val="bg1"/>
                </a:solidFill>
                <a:latin typeface="AUdimat" pitchFamily="2" charset="0"/>
              </a:rPr>
              <a:t>DTLB</a:t>
            </a:r>
          </a:p>
        </p:txBody>
      </p:sp>
      <p:sp>
        <p:nvSpPr>
          <p:cNvPr id="24" name="Rectangle 9">
            <a:extLst>
              <a:ext uri="{FF2B5EF4-FFF2-40B4-BE49-F238E27FC236}">
                <a16:creationId xmlns:a16="http://schemas.microsoft.com/office/drawing/2014/main" id="{803B9D24-EA10-F3AF-0F15-6897E33E37BB}"/>
              </a:ext>
            </a:extLst>
          </p:cNvPr>
          <p:cNvSpPr>
            <a:spLocks noChangeArrowheads="1"/>
          </p:cNvSpPr>
          <p:nvPr/>
        </p:nvSpPr>
        <p:spPr bwMode="auto">
          <a:xfrm>
            <a:off x="4343400" y="3637395"/>
            <a:ext cx="1289050" cy="303212"/>
          </a:xfrm>
          <a:prstGeom prst="rect">
            <a:avLst/>
          </a:prstGeom>
          <a:solidFill>
            <a:schemeClr val="accent2">
              <a:lumMod val="60000"/>
              <a:lumOff val="40000"/>
            </a:schemeClr>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1200" dirty="0">
                <a:solidFill>
                  <a:schemeClr val="bg1"/>
                </a:solidFill>
                <a:latin typeface="AUdimat" pitchFamily="2" charset="0"/>
              </a:rPr>
              <a:t>Scratchpad</a:t>
            </a:r>
          </a:p>
        </p:txBody>
      </p:sp>
    </p:spTree>
    <p:extLst>
      <p:ext uri="{BB962C8B-B14F-4D97-AF65-F5344CB8AC3E}">
        <p14:creationId xmlns:p14="http://schemas.microsoft.com/office/powerpoint/2010/main" val="2058871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3023-E469-1958-AF86-FF4F24CB14B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CBA6B3-8AF1-9115-DC4F-003C1D399374}"/>
              </a:ext>
            </a:extLst>
          </p:cNvPr>
          <p:cNvSpPr>
            <a:spLocks noGrp="1"/>
          </p:cNvSpPr>
          <p:nvPr>
            <p:ph type="sldNum" sz="quarter" idx="19"/>
          </p:nvPr>
        </p:nvSpPr>
        <p:spPr/>
        <p:txBody>
          <a:bodyPr/>
          <a:lstStyle/>
          <a:p>
            <a:fld id="{B6238B5B-F19C-E947-A0BC-87BD7983F871}" type="slidenum">
              <a:rPr lang="en-US" smtClean="0"/>
              <a:pPr/>
              <a:t>22</a:t>
            </a:fld>
            <a:endParaRPr lang="en-US" dirty="0"/>
          </a:p>
        </p:txBody>
      </p:sp>
      <p:sp>
        <p:nvSpPr>
          <p:cNvPr id="2" name="Title 4">
            <a:extLst>
              <a:ext uri="{FF2B5EF4-FFF2-40B4-BE49-F238E27FC236}">
                <a16:creationId xmlns:a16="http://schemas.microsoft.com/office/drawing/2014/main" id="{BBB67A09-A779-8FFC-1192-4A9F4E20151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Data Locality</a:t>
            </a:r>
          </a:p>
        </p:txBody>
      </p:sp>
      <p:sp>
        <p:nvSpPr>
          <p:cNvPr id="6" name="Text Placeholder 1">
            <a:extLst>
              <a:ext uri="{FF2B5EF4-FFF2-40B4-BE49-F238E27FC236}">
                <a16:creationId xmlns:a16="http://schemas.microsoft.com/office/drawing/2014/main" id="{22307D6B-30C7-EFA7-8193-C9F3D04F7921}"/>
              </a:ext>
            </a:extLst>
          </p:cNvPr>
          <p:cNvSpPr txBox="1">
            <a:spLocks/>
          </p:cNvSpPr>
          <p:nvPr/>
        </p:nvSpPr>
        <p:spPr>
          <a:xfrm>
            <a:off x="640077" y="1000549"/>
            <a:ext cx="7069719" cy="2051844"/>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Temporal Locality</a:t>
            </a:r>
          </a:p>
          <a:p>
            <a:pPr lvl="1"/>
            <a:r>
              <a:rPr lang="en-US" sz="2000" dirty="0"/>
              <a:t>If data item needed now, it is likely to be needed again in near future</a:t>
            </a:r>
          </a:p>
          <a:p>
            <a:pPr marL="285750" lvl="1" indent="-285750">
              <a:lnSpc>
                <a:spcPct val="100000"/>
              </a:lnSpc>
              <a:spcBef>
                <a:spcPts val="750"/>
              </a:spcBef>
            </a:pPr>
            <a:r>
              <a:rPr lang="en-US" sz="2400" dirty="0">
                <a:latin typeface="Helvetica Regular" pitchFamily="2" charset="0"/>
              </a:rPr>
              <a:t>Spatial Locality</a:t>
            </a:r>
          </a:p>
          <a:p>
            <a:pPr lvl="1"/>
            <a:r>
              <a:rPr lang="en-US" sz="2000" dirty="0"/>
              <a:t>If data item needed now, nearby data likely to be needed in near future</a:t>
            </a:r>
          </a:p>
        </p:txBody>
      </p:sp>
    </p:spTree>
    <p:extLst>
      <p:ext uri="{BB962C8B-B14F-4D97-AF65-F5344CB8AC3E}">
        <p14:creationId xmlns:p14="http://schemas.microsoft.com/office/powerpoint/2010/main" val="26951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536D4-BD9D-1948-6A98-C1F89D61743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CBCB77-B129-623F-33C9-02489732C1EE}"/>
              </a:ext>
            </a:extLst>
          </p:cNvPr>
          <p:cNvSpPr>
            <a:spLocks noGrp="1"/>
          </p:cNvSpPr>
          <p:nvPr>
            <p:ph type="sldNum" sz="quarter" idx="19"/>
          </p:nvPr>
        </p:nvSpPr>
        <p:spPr/>
        <p:txBody>
          <a:bodyPr/>
          <a:lstStyle/>
          <a:p>
            <a:fld id="{B6238B5B-F19C-E947-A0BC-87BD7983F871}" type="slidenum">
              <a:rPr lang="en-US" smtClean="0"/>
              <a:pPr/>
              <a:t>23</a:t>
            </a:fld>
            <a:endParaRPr lang="en-US" dirty="0"/>
          </a:p>
        </p:txBody>
      </p:sp>
      <p:sp>
        <p:nvSpPr>
          <p:cNvPr id="2" name="Title 4">
            <a:extLst>
              <a:ext uri="{FF2B5EF4-FFF2-40B4-BE49-F238E27FC236}">
                <a16:creationId xmlns:a16="http://schemas.microsoft.com/office/drawing/2014/main" id="{C3603A72-55A2-9B02-4436-8B57BB72CC9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Locality with caches</a:t>
            </a:r>
          </a:p>
        </p:txBody>
      </p:sp>
      <p:sp>
        <p:nvSpPr>
          <p:cNvPr id="6" name="Text Placeholder 1">
            <a:extLst>
              <a:ext uri="{FF2B5EF4-FFF2-40B4-BE49-F238E27FC236}">
                <a16:creationId xmlns:a16="http://schemas.microsoft.com/office/drawing/2014/main" id="{2B5A7D2A-EB83-EFE2-CCF5-0141B260E246}"/>
              </a:ext>
            </a:extLst>
          </p:cNvPr>
          <p:cNvSpPr txBox="1">
            <a:spLocks/>
          </p:cNvSpPr>
          <p:nvPr/>
        </p:nvSpPr>
        <p:spPr>
          <a:xfrm>
            <a:off x="640077" y="1000548"/>
            <a:ext cx="7232869" cy="308802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Exploiting Temporal locality</a:t>
            </a:r>
          </a:p>
          <a:p>
            <a:pPr lvl="1"/>
            <a:r>
              <a:rPr lang="en-US" sz="2000" dirty="0"/>
              <a:t>Keep recently used data in fast memory close to the processor</a:t>
            </a:r>
          </a:p>
          <a:p>
            <a:pPr lvl="1"/>
            <a:r>
              <a:rPr lang="en-US" sz="2000" dirty="0"/>
              <a:t>Hierarchy</a:t>
            </a:r>
          </a:p>
          <a:p>
            <a:pPr lvl="1"/>
            <a:r>
              <a:rPr lang="en-US" sz="2000" dirty="0"/>
              <a:t>Replacement policies</a:t>
            </a:r>
          </a:p>
          <a:p>
            <a:pPr marL="285750" lvl="1" indent="-285750">
              <a:lnSpc>
                <a:spcPct val="100000"/>
              </a:lnSpc>
              <a:spcBef>
                <a:spcPts val="750"/>
              </a:spcBef>
            </a:pPr>
            <a:r>
              <a:rPr lang="en-US" sz="2400" dirty="0">
                <a:latin typeface="Helvetica Regular" pitchFamily="2" charset="0"/>
              </a:rPr>
              <a:t>Exploiting spatial locality</a:t>
            </a:r>
          </a:p>
          <a:p>
            <a:pPr lvl="1"/>
            <a:r>
              <a:rPr lang="en-US" sz="2000" dirty="0"/>
              <a:t>Also bring nearby data close</a:t>
            </a:r>
          </a:p>
          <a:p>
            <a:pPr lvl="1"/>
            <a:r>
              <a:rPr lang="en-US" sz="2000" dirty="0"/>
              <a:t>Block size</a:t>
            </a:r>
          </a:p>
          <a:p>
            <a:pPr lvl="1"/>
            <a:r>
              <a:rPr lang="en-US" sz="2000" dirty="0"/>
              <a:t>Cache size</a:t>
            </a:r>
          </a:p>
        </p:txBody>
      </p:sp>
    </p:spTree>
    <p:extLst>
      <p:ext uri="{BB962C8B-B14F-4D97-AF65-F5344CB8AC3E}">
        <p14:creationId xmlns:p14="http://schemas.microsoft.com/office/powerpoint/2010/main" val="460302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9C763-6A10-5666-DEE7-69E58E2345D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1A3A83-6C3A-CCD3-42AD-2742FC775B40}"/>
              </a:ext>
            </a:extLst>
          </p:cNvPr>
          <p:cNvSpPr>
            <a:spLocks noGrp="1"/>
          </p:cNvSpPr>
          <p:nvPr>
            <p:ph type="sldNum" sz="quarter" idx="19"/>
          </p:nvPr>
        </p:nvSpPr>
        <p:spPr/>
        <p:txBody>
          <a:bodyPr/>
          <a:lstStyle/>
          <a:p>
            <a:fld id="{B6238B5B-F19C-E947-A0BC-87BD7983F871}" type="slidenum">
              <a:rPr lang="en-US" smtClean="0"/>
              <a:pPr/>
              <a:t>24</a:t>
            </a:fld>
            <a:endParaRPr lang="en-US" dirty="0"/>
          </a:p>
        </p:txBody>
      </p:sp>
      <p:sp>
        <p:nvSpPr>
          <p:cNvPr id="2" name="Title 4">
            <a:extLst>
              <a:ext uri="{FF2B5EF4-FFF2-40B4-BE49-F238E27FC236}">
                <a16:creationId xmlns:a16="http://schemas.microsoft.com/office/drawing/2014/main" id="{CD29F95E-3794-0B0A-5F16-C2567C04CF8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Review Questions</a:t>
            </a:r>
          </a:p>
        </p:txBody>
      </p:sp>
      <p:sp>
        <p:nvSpPr>
          <p:cNvPr id="6" name="Text Placeholder 1">
            <a:extLst>
              <a:ext uri="{FF2B5EF4-FFF2-40B4-BE49-F238E27FC236}">
                <a16:creationId xmlns:a16="http://schemas.microsoft.com/office/drawing/2014/main" id="{20E4856B-28F6-B210-E0C2-155EBB5A2713}"/>
              </a:ext>
            </a:extLst>
          </p:cNvPr>
          <p:cNvSpPr txBox="1">
            <a:spLocks/>
          </p:cNvSpPr>
          <p:nvPr/>
        </p:nvSpPr>
        <p:spPr>
          <a:xfrm>
            <a:off x="640077" y="1000549"/>
            <a:ext cx="8503923" cy="216572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Memory addresses A, A+1, A+2, A+3, A+4 </a:t>
            </a:r>
          </a:p>
          <a:p>
            <a:pPr lvl="1"/>
            <a:r>
              <a:rPr lang="en-US" sz="1800" dirty="0"/>
              <a:t>Spatial locality or temporal locality?</a:t>
            </a:r>
          </a:p>
          <a:p>
            <a:pPr lvl="1"/>
            <a:r>
              <a:rPr lang="en-US" sz="1800" dirty="0">
                <a:solidFill>
                  <a:srgbClr val="FF0000"/>
                </a:solidFill>
              </a:rPr>
              <a:t>Spatial </a:t>
            </a:r>
          </a:p>
          <a:p>
            <a:r>
              <a:rPr lang="en-US" sz="2000" dirty="0"/>
              <a:t> Memory addresses A,B,C,A,B,C,A,B,C</a:t>
            </a:r>
          </a:p>
          <a:p>
            <a:pPr lvl="1"/>
            <a:r>
              <a:rPr lang="en-US" sz="1800" dirty="0"/>
              <a:t>Spatial locality or temporal locality?</a:t>
            </a:r>
          </a:p>
          <a:p>
            <a:pPr lvl="1"/>
            <a:r>
              <a:rPr lang="en-US" sz="1800" dirty="0">
                <a:solidFill>
                  <a:srgbClr val="FF0000"/>
                </a:solidFill>
              </a:rPr>
              <a:t>Temporal</a:t>
            </a:r>
            <a:endParaRPr lang="en-US" sz="2000" dirty="0"/>
          </a:p>
          <a:p>
            <a:pPr lvl="2"/>
            <a:endParaRPr lang="en-US" dirty="0"/>
          </a:p>
        </p:txBody>
      </p:sp>
    </p:spTree>
    <p:extLst>
      <p:ext uri="{BB962C8B-B14F-4D97-AF65-F5344CB8AC3E}">
        <p14:creationId xmlns:p14="http://schemas.microsoft.com/office/powerpoint/2010/main" val="373267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BC794-1212-5465-0427-995ED2B3F80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3745FD-E4FE-70DD-FBA7-730A5F357FA0}"/>
              </a:ext>
            </a:extLst>
          </p:cNvPr>
          <p:cNvSpPr>
            <a:spLocks noGrp="1"/>
          </p:cNvSpPr>
          <p:nvPr>
            <p:ph type="sldNum" sz="quarter" idx="19"/>
          </p:nvPr>
        </p:nvSpPr>
        <p:spPr/>
        <p:txBody>
          <a:bodyPr/>
          <a:lstStyle/>
          <a:p>
            <a:fld id="{B6238B5B-F19C-E947-A0BC-87BD7983F871}" type="slidenum">
              <a:rPr lang="en-US" smtClean="0"/>
              <a:pPr/>
              <a:t>25</a:t>
            </a:fld>
            <a:endParaRPr lang="en-US" dirty="0"/>
          </a:p>
        </p:txBody>
      </p:sp>
      <p:sp>
        <p:nvSpPr>
          <p:cNvPr id="2" name="Title 4">
            <a:extLst>
              <a:ext uri="{FF2B5EF4-FFF2-40B4-BE49-F238E27FC236}">
                <a16:creationId xmlns:a16="http://schemas.microsoft.com/office/drawing/2014/main" id="{29D221E4-2EBC-840F-41E2-153B4655F0FD}"/>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Locality and caches</a:t>
            </a:r>
          </a:p>
        </p:txBody>
      </p:sp>
      <p:sp>
        <p:nvSpPr>
          <p:cNvPr id="6" name="Text Placeholder 1">
            <a:extLst>
              <a:ext uri="{FF2B5EF4-FFF2-40B4-BE49-F238E27FC236}">
                <a16:creationId xmlns:a16="http://schemas.microsoft.com/office/drawing/2014/main" id="{C6A1331D-552A-5C60-42F1-A95CB8AF524D}"/>
              </a:ext>
            </a:extLst>
          </p:cNvPr>
          <p:cNvSpPr txBox="1">
            <a:spLocks/>
          </p:cNvSpPr>
          <p:nvPr/>
        </p:nvSpPr>
        <p:spPr>
          <a:xfrm>
            <a:off x="640077" y="1000549"/>
            <a:ext cx="8503923" cy="55297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solidFill>
                  <a:srgbClr val="FF0000"/>
                </a:solidFill>
              </a:rPr>
              <a:t>Solution: hardware caches</a:t>
            </a:r>
          </a:p>
          <a:p>
            <a:pPr lvl="2"/>
            <a:endParaRPr lang="en-US" dirty="0"/>
          </a:p>
        </p:txBody>
      </p:sp>
    </p:spTree>
    <p:extLst>
      <p:ext uri="{BB962C8B-B14F-4D97-AF65-F5344CB8AC3E}">
        <p14:creationId xmlns:p14="http://schemas.microsoft.com/office/powerpoint/2010/main" val="2251884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9046A-C9FF-0EE2-98FA-4920586664A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AE5A7D-25AC-3844-DA82-E2A083833C95}"/>
              </a:ext>
            </a:extLst>
          </p:cNvPr>
          <p:cNvSpPr>
            <a:spLocks noGrp="1"/>
          </p:cNvSpPr>
          <p:nvPr>
            <p:ph type="sldNum" sz="quarter" idx="19"/>
          </p:nvPr>
        </p:nvSpPr>
        <p:spPr/>
        <p:txBody>
          <a:bodyPr/>
          <a:lstStyle/>
          <a:p>
            <a:fld id="{B6238B5B-F19C-E947-A0BC-87BD7983F871}" type="slidenum">
              <a:rPr lang="en-US" smtClean="0"/>
              <a:pPr/>
              <a:t>26</a:t>
            </a:fld>
            <a:endParaRPr lang="en-US" dirty="0"/>
          </a:p>
        </p:txBody>
      </p:sp>
      <p:sp>
        <p:nvSpPr>
          <p:cNvPr id="2" name="Title 4">
            <a:extLst>
              <a:ext uri="{FF2B5EF4-FFF2-40B4-BE49-F238E27FC236}">
                <a16:creationId xmlns:a16="http://schemas.microsoft.com/office/drawing/2014/main" id="{0270D34D-B76D-B4B6-5BBC-91B9F81374F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Basics</a:t>
            </a:r>
          </a:p>
        </p:txBody>
      </p:sp>
      <p:sp>
        <p:nvSpPr>
          <p:cNvPr id="6" name="Text Placeholder 1">
            <a:extLst>
              <a:ext uri="{FF2B5EF4-FFF2-40B4-BE49-F238E27FC236}">
                <a16:creationId xmlns:a16="http://schemas.microsoft.com/office/drawing/2014/main" id="{6515F959-5E37-115F-E179-239449A1D621}"/>
              </a:ext>
            </a:extLst>
          </p:cNvPr>
          <p:cNvSpPr txBox="1">
            <a:spLocks/>
          </p:cNvSpPr>
          <p:nvPr/>
        </p:nvSpPr>
        <p:spPr>
          <a:xfrm>
            <a:off x="609724" y="936768"/>
            <a:ext cx="8503923" cy="202927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400" dirty="0"/>
              <a:t>Fast (but small) memory close to processor</a:t>
            </a:r>
          </a:p>
          <a:p>
            <a:pPr>
              <a:lnSpc>
                <a:spcPct val="90000"/>
              </a:lnSpc>
            </a:pPr>
            <a:r>
              <a:rPr lang="en-US" sz="2400" dirty="0"/>
              <a:t>When data referenced</a:t>
            </a:r>
          </a:p>
          <a:p>
            <a:pPr lvl="1">
              <a:lnSpc>
                <a:spcPct val="90000"/>
              </a:lnSpc>
            </a:pPr>
            <a:r>
              <a:rPr lang="en-US" sz="2000" dirty="0"/>
              <a:t>If in cache, use cache instead of memory</a:t>
            </a:r>
          </a:p>
          <a:p>
            <a:pPr lvl="1">
              <a:lnSpc>
                <a:spcPct val="90000"/>
              </a:lnSpc>
            </a:pPr>
            <a:r>
              <a:rPr lang="en-US" sz="2000" dirty="0"/>
              <a:t>If not in cache, bring into cache</a:t>
            </a:r>
            <a:br>
              <a:rPr lang="en-US" sz="2000" dirty="0"/>
            </a:br>
            <a:r>
              <a:rPr lang="en-US" sz="2000" dirty="0"/>
              <a:t>(actually, bring entire </a:t>
            </a:r>
            <a:r>
              <a:rPr lang="en-US" sz="2000" b="1" dirty="0"/>
              <a:t>block</a:t>
            </a:r>
            <a:r>
              <a:rPr lang="en-US" sz="2000" dirty="0"/>
              <a:t> of data, too)</a:t>
            </a:r>
          </a:p>
          <a:p>
            <a:pPr lvl="1">
              <a:lnSpc>
                <a:spcPct val="90000"/>
              </a:lnSpc>
            </a:pPr>
            <a:r>
              <a:rPr lang="en-US" sz="2000" dirty="0"/>
              <a:t>Maybe have to kick something else out to do it!</a:t>
            </a:r>
            <a:endParaRPr lang="en-US" dirty="0"/>
          </a:p>
        </p:txBody>
      </p:sp>
      <p:sp>
        <p:nvSpPr>
          <p:cNvPr id="3" name="AutoShape 4">
            <a:extLst>
              <a:ext uri="{FF2B5EF4-FFF2-40B4-BE49-F238E27FC236}">
                <a16:creationId xmlns:a16="http://schemas.microsoft.com/office/drawing/2014/main" id="{C743DD07-9D62-CD2F-D7D1-E4DEDAF3F302}"/>
              </a:ext>
            </a:extLst>
          </p:cNvPr>
          <p:cNvSpPr>
            <a:spLocks noChangeArrowheads="1"/>
          </p:cNvSpPr>
          <p:nvPr/>
        </p:nvSpPr>
        <p:spPr bwMode="auto">
          <a:xfrm>
            <a:off x="6385623" y="1350732"/>
            <a:ext cx="1975825" cy="995411"/>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solidFill>
                  <a:schemeClr val="bg1"/>
                </a:solidFill>
                <a:latin typeface="AUdimat" pitchFamily="2" charset="0"/>
              </a:rPr>
              <a:t>Key: Optimize the</a:t>
            </a:r>
          </a:p>
          <a:p>
            <a:pPr algn="ctr"/>
            <a:r>
              <a:rPr lang="en-US" i="1">
                <a:solidFill>
                  <a:schemeClr val="bg1"/>
                </a:solidFill>
                <a:latin typeface="AUdimat" pitchFamily="2" charset="0"/>
              </a:rPr>
              <a:t>average</a:t>
            </a:r>
            <a:r>
              <a:rPr lang="en-US">
                <a:solidFill>
                  <a:schemeClr val="bg1"/>
                </a:solidFill>
                <a:latin typeface="AUdimat" pitchFamily="2" charset="0"/>
              </a:rPr>
              <a:t> memory</a:t>
            </a:r>
          </a:p>
          <a:p>
            <a:pPr algn="ctr"/>
            <a:r>
              <a:rPr lang="en-US">
                <a:solidFill>
                  <a:schemeClr val="bg1"/>
                </a:solidFill>
                <a:latin typeface="AUdimat" pitchFamily="2" charset="0"/>
              </a:rPr>
              <a:t>access latency</a:t>
            </a:r>
            <a:endParaRPr lang="en-US" i="1">
              <a:solidFill>
                <a:schemeClr val="bg1"/>
              </a:solidFill>
              <a:latin typeface="AUdimat" pitchFamily="2" charset="0"/>
            </a:endParaRPr>
          </a:p>
        </p:txBody>
      </p:sp>
    </p:spTree>
    <p:extLst>
      <p:ext uri="{BB962C8B-B14F-4D97-AF65-F5344CB8AC3E}">
        <p14:creationId xmlns:p14="http://schemas.microsoft.com/office/powerpoint/2010/main" val="265830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A8D51-D644-AA1C-5D5A-9430A9B67A5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1FF131-12F4-B4B7-EB8B-8C780D8C8644}"/>
              </a:ext>
            </a:extLst>
          </p:cNvPr>
          <p:cNvSpPr>
            <a:spLocks noGrp="1"/>
          </p:cNvSpPr>
          <p:nvPr>
            <p:ph type="sldNum" sz="quarter" idx="19"/>
          </p:nvPr>
        </p:nvSpPr>
        <p:spPr/>
        <p:txBody>
          <a:bodyPr/>
          <a:lstStyle/>
          <a:p>
            <a:fld id="{B6238B5B-F19C-E947-A0BC-87BD7983F871}" type="slidenum">
              <a:rPr lang="en-US" smtClean="0"/>
              <a:pPr/>
              <a:t>27</a:t>
            </a:fld>
            <a:endParaRPr lang="en-US" dirty="0"/>
          </a:p>
        </p:txBody>
      </p:sp>
      <p:sp>
        <p:nvSpPr>
          <p:cNvPr id="2" name="Title 4">
            <a:extLst>
              <a:ext uri="{FF2B5EF4-FFF2-40B4-BE49-F238E27FC236}">
                <a16:creationId xmlns:a16="http://schemas.microsoft.com/office/drawing/2014/main" id="{F1841AD7-D1FA-72D5-F66B-01E8FE7203B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Basics</a:t>
            </a:r>
          </a:p>
        </p:txBody>
      </p:sp>
      <p:sp>
        <p:nvSpPr>
          <p:cNvPr id="6" name="Text Placeholder 1">
            <a:extLst>
              <a:ext uri="{FF2B5EF4-FFF2-40B4-BE49-F238E27FC236}">
                <a16:creationId xmlns:a16="http://schemas.microsoft.com/office/drawing/2014/main" id="{C2082E2C-02FF-24B8-AF04-D0E49EA6E5D4}"/>
              </a:ext>
            </a:extLst>
          </p:cNvPr>
          <p:cNvSpPr txBox="1">
            <a:spLocks/>
          </p:cNvSpPr>
          <p:nvPr/>
        </p:nvSpPr>
        <p:spPr>
          <a:xfrm>
            <a:off x="609724" y="936768"/>
            <a:ext cx="8503923" cy="1890774"/>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400" dirty="0"/>
              <a:t>Important decisions</a:t>
            </a:r>
          </a:p>
          <a:p>
            <a:pPr lvl="1">
              <a:lnSpc>
                <a:spcPct val="90000"/>
              </a:lnSpc>
            </a:pPr>
            <a:r>
              <a:rPr lang="en-US" sz="2000" b="1" dirty="0"/>
              <a:t>Placement</a:t>
            </a:r>
            <a:r>
              <a:rPr lang="en-US" sz="2000" dirty="0"/>
              <a:t>: where in the cache can a block go?</a:t>
            </a:r>
          </a:p>
          <a:p>
            <a:pPr lvl="1">
              <a:lnSpc>
                <a:spcPct val="90000"/>
              </a:lnSpc>
            </a:pPr>
            <a:r>
              <a:rPr lang="en-US" sz="2000" b="1" dirty="0"/>
              <a:t>Identification</a:t>
            </a:r>
            <a:r>
              <a:rPr lang="en-US" sz="2000" dirty="0"/>
              <a:t>: how do we find a block in cache?</a:t>
            </a:r>
          </a:p>
          <a:p>
            <a:pPr lvl="1">
              <a:lnSpc>
                <a:spcPct val="90000"/>
              </a:lnSpc>
            </a:pPr>
            <a:r>
              <a:rPr lang="en-US" sz="2000" b="1" dirty="0"/>
              <a:t>Replacement</a:t>
            </a:r>
            <a:r>
              <a:rPr lang="en-US" sz="2000" dirty="0"/>
              <a:t>: what to kick out to make room in cache?</a:t>
            </a:r>
          </a:p>
          <a:p>
            <a:pPr lvl="1">
              <a:lnSpc>
                <a:spcPct val="90000"/>
              </a:lnSpc>
            </a:pPr>
            <a:r>
              <a:rPr lang="en-US" sz="2000" b="1" dirty="0"/>
              <a:t>Write policy</a:t>
            </a:r>
            <a:r>
              <a:rPr lang="en-US" sz="2000" dirty="0"/>
              <a:t>: what do we do about stores?</a:t>
            </a:r>
          </a:p>
          <a:p>
            <a:pPr lvl="2"/>
            <a:endParaRPr lang="en-US" dirty="0"/>
          </a:p>
        </p:txBody>
      </p:sp>
    </p:spTree>
    <p:extLst>
      <p:ext uri="{BB962C8B-B14F-4D97-AF65-F5344CB8AC3E}">
        <p14:creationId xmlns:p14="http://schemas.microsoft.com/office/powerpoint/2010/main" val="806024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194FD-AD66-E846-CA29-8ADCADB2798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053283-0514-95CA-0861-2055FC4165E6}"/>
              </a:ext>
            </a:extLst>
          </p:cNvPr>
          <p:cNvSpPr>
            <a:spLocks noGrp="1"/>
          </p:cNvSpPr>
          <p:nvPr>
            <p:ph type="sldNum" sz="quarter" idx="19"/>
          </p:nvPr>
        </p:nvSpPr>
        <p:spPr/>
        <p:txBody>
          <a:bodyPr/>
          <a:lstStyle/>
          <a:p>
            <a:fld id="{B6238B5B-F19C-E947-A0BC-87BD7983F871}" type="slidenum">
              <a:rPr lang="en-US" smtClean="0"/>
              <a:pPr/>
              <a:t>28</a:t>
            </a:fld>
            <a:endParaRPr lang="en-US" dirty="0"/>
          </a:p>
        </p:txBody>
      </p:sp>
      <p:sp>
        <p:nvSpPr>
          <p:cNvPr id="2" name="Title 4">
            <a:extLst>
              <a:ext uri="{FF2B5EF4-FFF2-40B4-BE49-F238E27FC236}">
                <a16:creationId xmlns:a16="http://schemas.microsoft.com/office/drawing/2014/main" id="{8D08CCFF-1F5D-1EE3-2DC5-D57B1888020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Basics</a:t>
            </a:r>
          </a:p>
        </p:txBody>
      </p:sp>
      <p:sp>
        <p:nvSpPr>
          <p:cNvPr id="6" name="Text Placeholder 1">
            <a:extLst>
              <a:ext uri="{FF2B5EF4-FFF2-40B4-BE49-F238E27FC236}">
                <a16:creationId xmlns:a16="http://schemas.microsoft.com/office/drawing/2014/main" id="{37C7641B-60B0-9A4D-3926-00B5EDF859A2}"/>
              </a:ext>
            </a:extLst>
          </p:cNvPr>
          <p:cNvSpPr txBox="1">
            <a:spLocks/>
          </p:cNvSpPr>
          <p:nvPr/>
        </p:nvSpPr>
        <p:spPr>
          <a:xfrm>
            <a:off x="609724" y="936768"/>
            <a:ext cx="8503923" cy="168251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Cache consists of block-sized </a:t>
            </a:r>
            <a:r>
              <a:rPr lang="en-US" sz="2400" b="1" dirty="0"/>
              <a:t>lines</a:t>
            </a:r>
          </a:p>
          <a:p>
            <a:pPr lvl="1"/>
            <a:r>
              <a:rPr lang="en-US" sz="2000" dirty="0"/>
              <a:t>Line size typically power of two </a:t>
            </a:r>
          </a:p>
          <a:p>
            <a:pPr lvl="2"/>
            <a:r>
              <a:rPr lang="en-US" sz="2000" dirty="0">
                <a:solidFill>
                  <a:srgbClr val="FF0000"/>
                </a:solidFill>
              </a:rPr>
              <a:t>Why?</a:t>
            </a:r>
          </a:p>
          <a:p>
            <a:pPr lvl="1"/>
            <a:r>
              <a:rPr lang="en-US" sz="2000" dirty="0"/>
              <a:t>Typically 16 to 128 bytes in size </a:t>
            </a:r>
          </a:p>
          <a:p>
            <a:pPr lvl="2"/>
            <a:r>
              <a:rPr lang="en-US" sz="2000" dirty="0">
                <a:solidFill>
                  <a:srgbClr val="FF0000"/>
                </a:solidFill>
              </a:rPr>
              <a:t>Why?</a:t>
            </a:r>
            <a:endParaRPr lang="en-US" dirty="0">
              <a:solidFill>
                <a:srgbClr val="FF0000"/>
              </a:solidFill>
            </a:endParaRPr>
          </a:p>
        </p:txBody>
      </p:sp>
      <p:sp>
        <p:nvSpPr>
          <p:cNvPr id="3" name="Rectangle 2">
            <a:extLst>
              <a:ext uri="{FF2B5EF4-FFF2-40B4-BE49-F238E27FC236}">
                <a16:creationId xmlns:a16="http://schemas.microsoft.com/office/drawing/2014/main" id="{8893CE58-E174-53C5-E4AB-07A8D6C0D69A}"/>
              </a:ext>
            </a:extLst>
          </p:cNvPr>
          <p:cNvSpPr/>
          <p:nvPr/>
        </p:nvSpPr>
        <p:spPr>
          <a:xfrm>
            <a:off x="6019800" y="2003738"/>
            <a:ext cx="2667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F0169AED-B435-03FF-5E2F-374308F2E521}"/>
              </a:ext>
            </a:extLst>
          </p:cNvPr>
          <p:cNvSpPr txBox="1"/>
          <p:nvPr/>
        </p:nvSpPr>
        <p:spPr>
          <a:xfrm>
            <a:off x="5943600" y="1698938"/>
            <a:ext cx="684803" cy="369332"/>
          </a:xfrm>
          <a:prstGeom prst="rect">
            <a:avLst/>
          </a:prstGeom>
          <a:noFill/>
        </p:spPr>
        <p:txBody>
          <a:bodyPr wrap="none" rtlCol="0">
            <a:spAutoFit/>
          </a:bodyPr>
          <a:lstStyle/>
          <a:p>
            <a:r>
              <a:rPr lang="en-US" dirty="0"/>
              <a:t>MSB</a:t>
            </a:r>
          </a:p>
        </p:txBody>
      </p:sp>
      <p:sp>
        <p:nvSpPr>
          <p:cNvPr id="7" name="TextBox 6">
            <a:extLst>
              <a:ext uri="{FF2B5EF4-FFF2-40B4-BE49-F238E27FC236}">
                <a16:creationId xmlns:a16="http://schemas.microsoft.com/office/drawing/2014/main" id="{5BA15B1C-7148-D643-720A-6AAABA57AA8B}"/>
              </a:ext>
            </a:extLst>
          </p:cNvPr>
          <p:cNvSpPr txBox="1"/>
          <p:nvPr/>
        </p:nvSpPr>
        <p:spPr>
          <a:xfrm>
            <a:off x="8142317" y="1710606"/>
            <a:ext cx="620683" cy="369332"/>
          </a:xfrm>
          <a:prstGeom prst="rect">
            <a:avLst/>
          </a:prstGeom>
          <a:noFill/>
        </p:spPr>
        <p:txBody>
          <a:bodyPr wrap="none" rtlCol="0">
            <a:spAutoFit/>
          </a:bodyPr>
          <a:lstStyle/>
          <a:p>
            <a:r>
              <a:rPr lang="en-US" dirty="0"/>
              <a:t>LSB</a:t>
            </a:r>
          </a:p>
        </p:txBody>
      </p:sp>
      <p:sp>
        <p:nvSpPr>
          <p:cNvPr id="8" name="Left Brace 7">
            <a:extLst>
              <a:ext uri="{FF2B5EF4-FFF2-40B4-BE49-F238E27FC236}">
                <a16:creationId xmlns:a16="http://schemas.microsoft.com/office/drawing/2014/main" id="{667FBB9A-4E46-919F-DBD1-CB0B6A579484}"/>
              </a:ext>
            </a:extLst>
          </p:cNvPr>
          <p:cNvSpPr/>
          <p:nvPr/>
        </p:nvSpPr>
        <p:spPr>
          <a:xfrm rot="16200000">
            <a:off x="8267700" y="2270438"/>
            <a:ext cx="304800" cy="533400"/>
          </a:xfrm>
          <a:prstGeom prst="leftBrace">
            <a:avLst>
              <a:gd name="adj1" fmla="val 8333"/>
              <a:gd name="adj2" fmla="val 5151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E6DC6AA4-E214-2768-9180-7003F44F02AC}"/>
              </a:ext>
            </a:extLst>
          </p:cNvPr>
          <p:cNvSpPr txBox="1"/>
          <p:nvPr/>
        </p:nvSpPr>
        <p:spPr>
          <a:xfrm>
            <a:off x="7844388" y="2689538"/>
            <a:ext cx="1223412" cy="369332"/>
          </a:xfrm>
          <a:prstGeom prst="rect">
            <a:avLst/>
          </a:prstGeom>
          <a:noFill/>
        </p:spPr>
        <p:txBody>
          <a:bodyPr wrap="none" rtlCol="0">
            <a:spAutoFit/>
          </a:bodyPr>
          <a:lstStyle/>
          <a:p>
            <a:r>
              <a:rPr lang="en-US" dirty="0">
                <a:solidFill>
                  <a:srgbClr val="FF0000"/>
                </a:solidFill>
              </a:rPr>
              <a:t>Block size</a:t>
            </a:r>
          </a:p>
        </p:txBody>
      </p:sp>
    </p:spTree>
    <p:extLst>
      <p:ext uri="{BB962C8B-B14F-4D97-AF65-F5344CB8AC3E}">
        <p14:creationId xmlns:p14="http://schemas.microsoft.com/office/powerpoint/2010/main" val="17376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8ED24-75EC-15DB-A05E-95D5AE2B2EB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8B2313-AC0C-8317-04AF-6D14FF08D125}"/>
              </a:ext>
            </a:extLst>
          </p:cNvPr>
          <p:cNvSpPr>
            <a:spLocks noGrp="1"/>
          </p:cNvSpPr>
          <p:nvPr>
            <p:ph type="sldNum" sz="quarter" idx="19"/>
          </p:nvPr>
        </p:nvSpPr>
        <p:spPr/>
        <p:txBody>
          <a:bodyPr/>
          <a:lstStyle/>
          <a:p>
            <a:fld id="{B6238B5B-F19C-E947-A0BC-87BD7983F871}" type="slidenum">
              <a:rPr lang="en-US" smtClean="0"/>
              <a:pPr/>
              <a:t>29</a:t>
            </a:fld>
            <a:endParaRPr lang="en-US" dirty="0"/>
          </a:p>
        </p:txBody>
      </p:sp>
      <p:sp>
        <p:nvSpPr>
          <p:cNvPr id="2" name="Title 4">
            <a:extLst>
              <a:ext uri="{FF2B5EF4-FFF2-40B4-BE49-F238E27FC236}">
                <a16:creationId xmlns:a16="http://schemas.microsoft.com/office/drawing/2014/main" id="{2EC5EFE4-50DF-644D-0D12-2B50E9A46D0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Basics</a:t>
            </a:r>
          </a:p>
        </p:txBody>
      </p:sp>
      <p:sp>
        <p:nvSpPr>
          <p:cNvPr id="6" name="Text Placeholder 1">
            <a:extLst>
              <a:ext uri="{FF2B5EF4-FFF2-40B4-BE49-F238E27FC236}">
                <a16:creationId xmlns:a16="http://schemas.microsoft.com/office/drawing/2014/main" id="{3F16D484-BB14-2533-160C-682555BAB58D}"/>
              </a:ext>
            </a:extLst>
          </p:cNvPr>
          <p:cNvSpPr txBox="1">
            <a:spLocks/>
          </p:cNvSpPr>
          <p:nvPr/>
        </p:nvSpPr>
        <p:spPr>
          <a:xfrm>
            <a:off x="609724" y="936768"/>
            <a:ext cx="8503923" cy="168251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Example</a:t>
            </a:r>
          </a:p>
          <a:p>
            <a:pPr lvl="1"/>
            <a:r>
              <a:rPr lang="en-US" sz="2000" dirty="0"/>
              <a:t>Suppose cache block size is 128 bytes</a:t>
            </a:r>
          </a:p>
          <a:p>
            <a:pPr lvl="1"/>
            <a:r>
              <a:rPr lang="en-US" sz="2000" dirty="0"/>
              <a:t>Read data at address A=0x7fffa3f4</a:t>
            </a:r>
          </a:p>
          <a:p>
            <a:pPr lvl="1"/>
            <a:r>
              <a:rPr lang="en-US" sz="2000" dirty="0"/>
              <a:t>What is the block base address?</a:t>
            </a:r>
          </a:p>
          <a:p>
            <a:pPr lvl="1"/>
            <a:r>
              <a:rPr lang="en-US" sz="2000" dirty="0"/>
              <a:t>Answer: 0x7fffa380</a:t>
            </a:r>
            <a:endParaRPr lang="en-US" sz="1200" dirty="0"/>
          </a:p>
        </p:txBody>
      </p:sp>
    </p:spTree>
    <p:extLst>
      <p:ext uri="{BB962C8B-B14F-4D97-AF65-F5344CB8AC3E}">
        <p14:creationId xmlns:p14="http://schemas.microsoft.com/office/powerpoint/2010/main" val="37942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Agenda</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986245" y="1470208"/>
            <a:ext cx="8157755" cy="841256"/>
          </a:xfrm>
        </p:spPr>
        <p:txBody>
          <a:bodyPr/>
          <a:lstStyle/>
          <a:p>
            <a:pPr marL="285750" indent="-285750">
              <a:buFont typeface="Arial" panose="020B0604020202020204" pitchFamily="34" charset="0"/>
              <a:buChar char="•"/>
            </a:pPr>
            <a:r>
              <a:rPr lang="en-US" sz="2400" dirty="0"/>
              <a:t>Precise exceptions</a:t>
            </a:r>
          </a:p>
          <a:p>
            <a:pPr marL="285750" indent="-285750">
              <a:buFont typeface="Arial" panose="020B0604020202020204" pitchFamily="34" charset="0"/>
              <a:buChar char="•"/>
            </a:pPr>
            <a:r>
              <a:rPr lang="en-US" sz="2400" dirty="0"/>
              <a:t>Caches</a:t>
            </a:r>
          </a:p>
        </p:txBody>
      </p:sp>
    </p:spTree>
    <p:extLst>
      <p:ext uri="{BB962C8B-B14F-4D97-AF65-F5344CB8AC3E}">
        <p14:creationId xmlns:p14="http://schemas.microsoft.com/office/powerpoint/2010/main" val="3856045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C49C5-7787-370A-BE94-BD8811315DF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C71F38-8082-1335-4E4E-8FC84BE3AC11}"/>
              </a:ext>
            </a:extLst>
          </p:cNvPr>
          <p:cNvSpPr>
            <a:spLocks noGrp="1"/>
          </p:cNvSpPr>
          <p:nvPr>
            <p:ph type="sldNum" sz="quarter" idx="19"/>
          </p:nvPr>
        </p:nvSpPr>
        <p:spPr/>
        <p:txBody>
          <a:bodyPr/>
          <a:lstStyle/>
          <a:p>
            <a:fld id="{B6238B5B-F19C-E947-A0BC-87BD7983F871}" type="slidenum">
              <a:rPr lang="en-US" smtClean="0"/>
              <a:pPr/>
              <a:t>30</a:t>
            </a:fld>
            <a:endParaRPr lang="en-US" dirty="0"/>
          </a:p>
        </p:txBody>
      </p:sp>
      <p:sp>
        <p:nvSpPr>
          <p:cNvPr id="2" name="Title 4">
            <a:extLst>
              <a:ext uri="{FF2B5EF4-FFF2-40B4-BE49-F238E27FC236}">
                <a16:creationId xmlns:a16="http://schemas.microsoft.com/office/drawing/2014/main" id="{CCFDC624-36AD-3D4A-B64A-9DC8E0C9E5C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Basics</a:t>
            </a:r>
          </a:p>
        </p:txBody>
      </p:sp>
      <p:sp>
        <p:nvSpPr>
          <p:cNvPr id="6" name="Text Placeholder 1">
            <a:extLst>
              <a:ext uri="{FF2B5EF4-FFF2-40B4-BE49-F238E27FC236}">
                <a16:creationId xmlns:a16="http://schemas.microsoft.com/office/drawing/2014/main" id="{1C106ACA-2462-672A-7F6A-FBEE5ECBD28B}"/>
              </a:ext>
            </a:extLst>
          </p:cNvPr>
          <p:cNvSpPr txBox="1">
            <a:spLocks/>
          </p:cNvSpPr>
          <p:nvPr/>
        </p:nvSpPr>
        <p:spPr>
          <a:xfrm>
            <a:off x="609724" y="936768"/>
            <a:ext cx="8503923" cy="190411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Example</a:t>
            </a:r>
          </a:p>
          <a:p>
            <a:pPr lvl="1"/>
            <a:r>
              <a:rPr lang="en-US" sz="2400" dirty="0"/>
              <a:t>Suppose cache block size is 64 bytes</a:t>
            </a:r>
          </a:p>
          <a:p>
            <a:pPr lvl="1"/>
            <a:r>
              <a:rPr lang="en-US" sz="2400" dirty="0"/>
              <a:t>Lowest 6 bits determine </a:t>
            </a:r>
            <a:r>
              <a:rPr lang="en-US" sz="2400" b="1" dirty="0"/>
              <a:t>offset </a:t>
            </a:r>
            <a:r>
              <a:rPr lang="en-US" sz="2400" dirty="0"/>
              <a:t>within block</a:t>
            </a:r>
          </a:p>
          <a:p>
            <a:pPr lvl="1"/>
            <a:r>
              <a:rPr lang="en-US" sz="2400" dirty="0"/>
              <a:t>What do we use the offset for?</a:t>
            </a:r>
          </a:p>
          <a:p>
            <a:pPr lvl="1"/>
            <a:r>
              <a:rPr lang="en-US" sz="2400" dirty="0"/>
              <a:t>Answer: Access to CPU data (e.g. 4 bytes - 32-bit)</a:t>
            </a:r>
            <a:endParaRPr lang="en-US" dirty="0"/>
          </a:p>
        </p:txBody>
      </p:sp>
    </p:spTree>
    <p:extLst>
      <p:ext uri="{BB962C8B-B14F-4D97-AF65-F5344CB8AC3E}">
        <p14:creationId xmlns:p14="http://schemas.microsoft.com/office/powerpoint/2010/main" val="109058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16263-82DD-4F92-C850-4B7B796076F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88B444-9212-DD02-0E75-DC94E32C5C3E}"/>
              </a:ext>
            </a:extLst>
          </p:cNvPr>
          <p:cNvSpPr>
            <a:spLocks noGrp="1"/>
          </p:cNvSpPr>
          <p:nvPr>
            <p:ph type="sldNum" sz="quarter" idx="19"/>
          </p:nvPr>
        </p:nvSpPr>
        <p:spPr/>
        <p:txBody>
          <a:bodyPr/>
          <a:lstStyle/>
          <a:p>
            <a:fld id="{B6238B5B-F19C-E947-A0BC-87BD7983F871}" type="slidenum">
              <a:rPr lang="en-US" smtClean="0"/>
              <a:pPr/>
              <a:t>31</a:t>
            </a:fld>
            <a:endParaRPr lang="en-US" dirty="0"/>
          </a:p>
        </p:txBody>
      </p:sp>
      <p:sp>
        <p:nvSpPr>
          <p:cNvPr id="2" name="Title 4">
            <a:extLst>
              <a:ext uri="{FF2B5EF4-FFF2-40B4-BE49-F238E27FC236}">
                <a16:creationId xmlns:a16="http://schemas.microsoft.com/office/drawing/2014/main" id="{B6AD52A0-9BA0-2E05-80C5-9C9CD2F2ABE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Placement</a:t>
            </a:r>
          </a:p>
        </p:txBody>
      </p:sp>
      <p:sp>
        <p:nvSpPr>
          <p:cNvPr id="6" name="Text Placeholder 1">
            <a:extLst>
              <a:ext uri="{FF2B5EF4-FFF2-40B4-BE49-F238E27FC236}">
                <a16:creationId xmlns:a16="http://schemas.microsoft.com/office/drawing/2014/main" id="{527D1B96-6DC7-6274-AB76-F6D067519594}"/>
              </a:ext>
            </a:extLst>
          </p:cNvPr>
          <p:cNvSpPr txBox="1">
            <a:spLocks/>
          </p:cNvSpPr>
          <p:nvPr/>
        </p:nvSpPr>
        <p:spPr>
          <a:xfrm>
            <a:off x="609724" y="936768"/>
            <a:ext cx="8503923" cy="298235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400" dirty="0"/>
              <a:t>Placement</a:t>
            </a:r>
          </a:p>
          <a:p>
            <a:pPr lvl="1">
              <a:lnSpc>
                <a:spcPct val="90000"/>
              </a:lnSpc>
            </a:pPr>
            <a:r>
              <a:rPr lang="en-US" sz="2000" dirty="0"/>
              <a:t>Where to place a memory block in cache lines?</a:t>
            </a:r>
          </a:p>
          <a:p>
            <a:pPr>
              <a:lnSpc>
                <a:spcPct val="90000"/>
              </a:lnSpc>
            </a:pPr>
            <a:r>
              <a:rPr lang="en-US" sz="2400" dirty="0"/>
              <a:t>Placement Policies</a:t>
            </a:r>
          </a:p>
          <a:p>
            <a:pPr lvl="1">
              <a:lnSpc>
                <a:spcPct val="90000"/>
              </a:lnSpc>
            </a:pPr>
            <a:r>
              <a:rPr lang="en-US" sz="2000" dirty="0">
                <a:solidFill>
                  <a:srgbClr val="FF0000"/>
                </a:solidFill>
              </a:rPr>
              <a:t>Direct mapped</a:t>
            </a:r>
            <a:r>
              <a:rPr lang="en-US" sz="2000" dirty="0"/>
              <a:t> (block can go to only one line)</a:t>
            </a:r>
          </a:p>
          <a:p>
            <a:pPr lvl="2">
              <a:lnSpc>
                <a:spcPct val="90000"/>
              </a:lnSpc>
            </a:pPr>
            <a:r>
              <a:rPr lang="en-US" sz="1800" dirty="0"/>
              <a:t>Index the cache using memory address</a:t>
            </a:r>
          </a:p>
          <a:p>
            <a:pPr lvl="1">
              <a:lnSpc>
                <a:spcPct val="90000"/>
              </a:lnSpc>
            </a:pPr>
            <a:r>
              <a:rPr lang="en-US" sz="2000" dirty="0">
                <a:solidFill>
                  <a:srgbClr val="FF0000"/>
                </a:solidFill>
              </a:rPr>
              <a:t>Fully Associative </a:t>
            </a:r>
            <a:r>
              <a:rPr lang="en-US" sz="2000" dirty="0"/>
              <a:t>(block can go to any line)</a:t>
            </a:r>
          </a:p>
          <a:p>
            <a:pPr lvl="2">
              <a:lnSpc>
                <a:spcPct val="90000"/>
              </a:lnSpc>
            </a:pPr>
            <a:r>
              <a:rPr lang="en-US" sz="1800" dirty="0"/>
              <a:t>Lookup the cache using tag</a:t>
            </a:r>
          </a:p>
          <a:p>
            <a:pPr lvl="1">
              <a:lnSpc>
                <a:spcPct val="90000"/>
              </a:lnSpc>
            </a:pPr>
            <a:r>
              <a:rPr lang="en-US" sz="2000" dirty="0">
                <a:solidFill>
                  <a:srgbClr val="FF0000"/>
                </a:solidFill>
              </a:rPr>
              <a:t>Set-associative</a:t>
            </a:r>
            <a:r>
              <a:rPr lang="en-US" sz="2000" dirty="0"/>
              <a:t> (block can go to one of N lines)</a:t>
            </a:r>
          </a:p>
          <a:p>
            <a:pPr lvl="2">
              <a:lnSpc>
                <a:spcPct val="90000"/>
              </a:lnSpc>
            </a:pPr>
            <a:r>
              <a:rPr lang="en-US" sz="1800" dirty="0"/>
              <a:t>Mixing indexing and lookup</a:t>
            </a:r>
          </a:p>
        </p:txBody>
      </p:sp>
    </p:spTree>
    <p:extLst>
      <p:ext uri="{BB962C8B-B14F-4D97-AF65-F5344CB8AC3E}">
        <p14:creationId xmlns:p14="http://schemas.microsoft.com/office/powerpoint/2010/main" val="3599934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63F57-1060-19EA-617A-E1DB3384CA5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8A2CB8-561D-8FA0-1AA9-1CE0DBA92626}"/>
              </a:ext>
            </a:extLst>
          </p:cNvPr>
          <p:cNvSpPr>
            <a:spLocks noGrp="1"/>
          </p:cNvSpPr>
          <p:nvPr>
            <p:ph type="sldNum" sz="quarter" idx="19"/>
          </p:nvPr>
        </p:nvSpPr>
        <p:spPr/>
        <p:txBody>
          <a:bodyPr/>
          <a:lstStyle/>
          <a:p>
            <a:fld id="{B6238B5B-F19C-E947-A0BC-87BD7983F871}" type="slidenum">
              <a:rPr lang="en-US" smtClean="0"/>
              <a:pPr/>
              <a:t>32</a:t>
            </a:fld>
            <a:endParaRPr lang="en-US" dirty="0"/>
          </a:p>
        </p:txBody>
      </p:sp>
      <p:sp>
        <p:nvSpPr>
          <p:cNvPr id="2" name="Title 4">
            <a:extLst>
              <a:ext uri="{FF2B5EF4-FFF2-40B4-BE49-F238E27FC236}">
                <a16:creationId xmlns:a16="http://schemas.microsoft.com/office/drawing/2014/main" id="{4157D325-78F5-D632-692C-35067C4418B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Placement</a:t>
            </a:r>
          </a:p>
        </p:txBody>
      </p:sp>
      <p:sp>
        <p:nvSpPr>
          <p:cNvPr id="17" name="Rectangle 3">
            <a:extLst>
              <a:ext uri="{FF2B5EF4-FFF2-40B4-BE49-F238E27FC236}">
                <a16:creationId xmlns:a16="http://schemas.microsoft.com/office/drawing/2014/main" id="{DC7E4633-1DE5-66E6-8E90-332B2C34775F}"/>
              </a:ext>
            </a:extLst>
          </p:cNvPr>
          <p:cNvSpPr txBox="1">
            <a:spLocks noChangeArrowheads="1"/>
          </p:cNvSpPr>
          <p:nvPr/>
        </p:nvSpPr>
        <p:spPr>
          <a:xfrm>
            <a:off x="471444" y="988832"/>
            <a:ext cx="3834393" cy="3342762"/>
          </a:xfrm>
          <a:prstGeom prst="rect">
            <a:avLst/>
          </a:prstGeom>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Direct Mapped</a:t>
            </a:r>
          </a:p>
          <a:p>
            <a:pPr lvl="1"/>
            <a:r>
              <a:rPr lang="en-US" sz="2000" dirty="0"/>
              <a:t>Fast access (indexing)</a:t>
            </a:r>
          </a:p>
          <a:p>
            <a:pPr lvl="2"/>
            <a:r>
              <a:rPr lang="en-US" sz="2000" dirty="0"/>
              <a:t>block A can only be stored in one location</a:t>
            </a:r>
          </a:p>
          <a:p>
            <a:pPr lvl="2"/>
            <a:r>
              <a:rPr lang="en-US" sz="2000" dirty="0"/>
              <a:t>No search</a:t>
            </a:r>
          </a:p>
          <a:p>
            <a:pPr lvl="1"/>
            <a:r>
              <a:rPr lang="en-US" sz="2000" dirty="0"/>
              <a:t>Has block conflicts</a:t>
            </a:r>
          </a:p>
        </p:txBody>
      </p:sp>
      <p:pic>
        <p:nvPicPr>
          <p:cNvPr id="18" name="Picture 17" descr="A diagram of a mail address&#10;&#10;Description automatically generated">
            <a:extLst>
              <a:ext uri="{FF2B5EF4-FFF2-40B4-BE49-F238E27FC236}">
                <a16:creationId xmlns:a16="http://schemas.microsoft.com/office/drawing/2014/main" id="{E3E8701E-F54F-A742-CCAE-4EE54A754783}"/>
              </a:ext>
            </a:extLst>
          </p:cNvPr>
          <p:cNvPicPr>
            <a:picLocks noChangeAspect="1"/>
          </p:cNvPicPr>
          <p:nvPr/>
        </p:nvPicPr>
        <p:blipFill rotWithShape="1">
          <a:blip r:embed="rId3"/>
          <a:srcRect r="67950"/>
          <a:stretch/>
        </p:blipFill>
        <p:spPr>
          <a:xfrm>
            <a:off x="4489830" y="1389299"/>
            <a:ext cx="3705428" cy="2607076"/>
          </a:xfrm>
          <a:prstGeom prst="rect">
            <a:avLst/>
          </a:prstGeom>
        </p:spPr>
      </p:pic>
    </p:spTree>
    <p:extLst>
      <p:ext uri="{BB962C8B-B14F-4D97-AF65-F5344CB8AC3E}">
        <p14:creationId xmlns:p14="http://schemas.microsoft.com/office/powerpoint/2010/main" val="3245258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9E68D-B8BA-64EB-B2D5-1953591152A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193205-5C0A-96F6-B0D3-623C830DD169}"/>
              </a:ext>
            </a:extLst>
          </p:cNvPr>
          <p:cNvSpPr>
            <a:spLocks noGrp="1"/>
          </p:cNvSpPr>
          <p:nvPr>
            <p:ph type="sldNum" sz="quarter" idx="19"/>
          </p:nvPr>
        </p:nvSpPr>
        <p:spPr/>
        <p:txBody>
          <a:bodyPr/>
          <a:lstStyle/>
          <a:p>
            <a:fld id="{B6238B5B-F19C-E947-A0BC-87BD7983F871}" type="slidenum">
              <a:rPr lang="en-US" smtClean="0"/>
              <a:pPr/>
              <a:t>33</a:t>
            </a:fld>
            <a:endParaRPr lang="en-US" dirty="0"/>
          </a:p>
        </p:txBody>
      </p:sp>
      <p:sp>
        <p:nvSpPr>
          <p:cNvPr id="2" name="Title 4">
            <a:extLst>
              <a:ext uri="{FF2B5EF4-FFF2-40B4-BE49-F238E27FC236}">
                <a16:creationId xmlns:a16="http://schemas.microsoft.com/office/drawing/2014/main" id="{E1779FBD-82F6-C785-E44D-D0694B63E4B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Placement</a:t>
            </a:r>
          </a:p>
        </p:txBody>
      </p:sp>
      <p:sp>
        <p:nvSpPr>
          <p:cNvPr id="17" name="Rectangle 3">
            <a:extLst>
              <a:ext uri="{FF2B5EF4-FFF2-40B4-BE49-F238E27FC236}">
                <a16:creationId xmlns:a16="http://schemas.microsoft.com/office/drawing/2014/main" id="{4815F478-0473-48C4-0B1E-EF9276EA9B3D}"/>
              </a:ext>
            </a:extLst>
          </p:cNvPr>
          <p:cNvSpPr txBox="1">
            <a:spLocks noChangeArrowheads="1"/>
          </p:cNvSpPr>
          <p:nvPr/>
        </p:nvSpPr>
        <p:spPr>
          <a:xfrm>
            <a:off x="471444" y="988832"/>
            <a:ext cx="3834393" cy="3342762"/>
          </a:xfrm>
          <a:prstGeom prst="rect">
            <a:avLst/>
          </a:prstGeom>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 Fully Associative</a:t>
            </a:r>
          </a:p>
          <a:p>
            <a:pPr lvl="1">
              <a:lnSpc>
                <a:spcPct val="90000"/>
              </a:lnSpc>
            </a:pPr>
            <a:r>
              <a:rPr lang="en-US" sz="2000" dirty="0"/>
              <a:t>Slow access (lookup)</a:t>
            </a:r>
          </a:p>
          <a:p>
            <a:pPr lvl="2"/>
            <a:r>
              <a:rPr lang="en-US" sz="2000" dirty="0"/>
              <a:t>Compare address with each tag</a:t>
            </a:r>
          </a:p>
          <a:p>
            <a:pPr lvl="2"/>
            <a:r>
              <a:rPr lang="en-US" sz="2000" dirty="0"/>
              <a:t>Block A can be stored in any cache line</a:t>
            </a:r>
          </a:p>
          <a:p>
            <a:pPr lvl="2"/>
            <a:r>
              <a:rPr lang="en-US" sz="2000" dirty="0"/>
              <a:t>Expensive search</a:t>
            </a:r>
          </a:p>
          <a:p>
            <a:pPr lvl="1">
              <a:lnSpc>
                <a:spcPct val="90000"/>
              </a:lnSpc>
            </a:pPr>
            <a:r>
              <a:rPr lang="en-US" sz="2000" dirty="0"/>
              <a:t>No block conflicts</a:t>
            </a:r>
            <a:endParaRPr lang="en-US" sz="1100" dirty="0"/>
          </a:p>
        </p:txBody>
      </p:sp>
      <p:pic>
        <p:nvPicPr>
          <p:cNvPr id="3" name="Picture 2" descr="A diagram of a mail address&#10;&#10;Description automatically generated">
            <a:extLst>
              <a:ext uri="{FF2B5EF4-FFF2-40B4-BE49-F238E27FC236}">
                <a16:creationId xmlns:a16="http://schemas.microsoft.com/office/drawing/2014/main" id="{3DF1C96C-49FA-DE51-B7EF-1A528FB78760}"/>
              </a:ext>
            </a:extLst>
          </p:cNvPr>
          <p:cNvPicPr>
            <a:picLocks noChangeAspect="1"/>
          </p:cNvPicPr>
          <p:nvPr/>
        </p:nvPicPr>
        <p:blipFill rotWithShape="1">
          <a:blip r:embed="rId3"/>
          <a:srcRect l="77542"/>
          <a:stretch/>
        </p:blipFill>
        <p:spPr>
          <a:xfrm>
            <a:off x="5168720" y="1309417"/>
            <a:ext cx="2880575" cy="2892361"/>
          </a:xfrm>
          <a:prstGeom prst="rect">
            <a:avLst/>
          </a:prstGeom>
        </p:spPr>
      </p:pic>
    </p:spTree>
    <p:extLst>
      <p:ext uri="{BB962C8B-B14F-4D97-AF65-F5344CB8AC3E}">
        <p14:creationId xmlns:p14="http://schemas.microsoft.com/office/powerpoint/2010/main" val="2115761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29759-B1EA-DDF2-DF0B-25BF284F098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541B41-0903-0E09-EB04-9EF10E7EC65C}"/>
              </a:ext>
            </a:extLst>
          </p:cNvPr>
          <p:cNvSpPr>
            <a:spLocks noGrp="1"/>
          </p:cNvSpPr>
          <p:nvPr>
            <p:ph type="sldNum" sz="quarter" idx="19"/>
          </p:nvPr>
        </p:nvSpPr>
        <p:spPr/>
        <p:txBody>
          <a:bodyPr/>
          <a:lstStyle/>
          <a:p>
            <a:fld id="{B6238B5B-F19C-E947-A0BC-87BD7983F871}" type="slidenum">
              <a:rPr lang="en-US" smtClean="0"/>
              <a:pPr/>
              <a:t>34</a:t>
            </a:fld>
            <a:endParaRPr lang="en-US" dirty="0"/>
          </a:p>
        </p:txBody>
      </p:sp>
      <p:sp>
        <p:nvSpPr>
          <p:cNvPr id="2" name="Title 4">
            <a:extLst>
              <a:ext uri="{FF2B5EF4-FFF2-40B4-BE49-F238E27FC236}">
                <a16:creationId xmlns:a16="http://schemas.microsoft.com/office/drawing/2014/main" id="{664EF354-EA59-331E-57A9-C6F12064F05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Placement</a:t>
            </a:r>
          </a:p>
        </p:txBody>
      </p:sp>
      <p:sp>
        <p:nvSpPr>
          <p:cNvPr id="17" name="Rectangle 3">
            <a:extLst>
              <a:ext uri="{FF2B5EF4-FFF2-40B4-BE49-F238E27FC236}">
                <a16:creationId xmlns:a16="http://schemas.microsoft.com/office/drawing/2014/main" id="{3014700C-E79F-539A-C772-B3920C97B84D}"/>
              </a:ext>
            </a:extLst>
          </p:cNvPr>
          <p:cNvSpPr txBox="1">
            <a:spLocks noChangeArrowheads="1"/>
          </p:cNvSpPr>
          <p:nvPr/>
        </p:nvSpPr>
        <p:spPr>
          <a:xfrm>
            <a:off x="471444" y="988832"/>
            <a:ext cx="3834393" cy="3342762"/>
          </a:xfrm>
          <a:prstGeom prst="rect">
            <a:avLst/>
          </a:prstGeom>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 Set Associative</a:t>
            </a:r>
          </a:p>
          <a:p>
            <a:pPr lvl="1">
              <a:lnSpc>
                <a:spcPct val="90000"/>
              </a:lnSpc>
            </a:pPr>
            <a:r>
              <a:rPr lang="en-US" sz="2000" dirty="0"/>
              <a:t>Average access (indexing + lookup)</a:t>
            </a:r>
          </a:p>
          <a:p>
            <a:pPr lvl="1">
              <a:lnSpc>
                <a:spcPct val="90000"/>
              </a:lnSpc>
            </a:pPr>
            <a:r>
              <a:rPr lang="en-US" sz="2000" dirty="0"/>
              <a:t>Compare address with N tags</a:t>
            </a:r>
          </a:p>
          <a:p>
            <a:pPr lvl="1">
              <a:lnSpc>
                <a:spcPct val="90000"/>
              </a:lnSpc>
            </a:pPr>
            <a:r>
              <a:rPr lang="en-US" sz="2000" dirty="0"/>
              <a:t>Block A can be stored in exactly one set but in any cache line in the set</a:t>
            </a:r>
          </a:p>
          <a:p>
            <a:pPr lvl="1">
              <a:lnSpc>
                <a:spcPct val="90000"/>
              </a:lnSpc>
            </a:pPr>
            <a:r>
              <a:rPr lang="en-US" sz="2000" dirty="0"/>
              <a:t>Less block conflicts</a:t>
            </a:r>
          </a:p>
        </p:txBody>
      </p:sp>
      <p:pic>
        <p:nvPicPr>
          <p:cNvPr id="5" name="Picture 4" descr="A diagram of a mail address&#10;&#10;Description automatically generated">
            <a:extLst>
              <a:ext uri="{FF2B5EF4-FFF2-40B4-BE49-F238E27FC236}">
                <a16:creationId xmlns:a16="http://schemas.microsoft.com/office/drawing/2014/main" id="{D01AB2E8-B944-D84E-186A-B7AECAE89041}"/>
              </a:ext>
            </a:extLst>
          </p:cNvPr>
          <p:cNvPicPr>
            <a:picLocks noChangeAspect="1"/>
          </p:cNvPicPr>
          <p:nvPr/>
        </p:nvPicPr>
        <p:blipFill rotWithShape="1">
          <a:blip r:embed="rId3"/>
          <a:srcRect l="35422" r="29153"/>
          <a:stretch/>
        </p:blipFill>
        <p:spPr>
          <a:xfrm>
            <a:off x="4470392" y="1237750"/>
            <a:ext cx="4388127" cy="2793337"/>
          </a:xfrm>
          <a:prstGeom prst="rect">
            <a:avLst/>
          </a:prstGeom>
        </p:spPr>
      </p:pic>
    </p:spTree>
    <p:extLst>
      <p:ext uri="{BB962C8B-B14F-4D97-AF65-F5344CB8AC3E}">
        <p14:creationId xmlns:p14="http://schemas.microsoft.com/office/powerpoint/2010/main" val="2233384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8CC87-6D97-AEC4-B98A-179DE0CDF7A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189307-5DD4-2562-E337-CC43B602E5E9}"/>
              </a:ext>
            </a:extLst>
          </p:cNvPr>
          <p:cNvSpPr>
            <a:spLocks noGrp="1"/>
          </p:cNvSpPr>
          <p:nvPr>
            <p:ph type="sldNum" sz="quarter" idx="19"/>
          </p:nvPr>
        </p:nvSpPr>
        <p:spPr/>
        <p:txBody>
          <a:bodyPr/>
          <a:lstStyle/>
          <a:p>
            <a:fld id="{B6238B5B-F19C-E947-A0BC-87BD7983F871}" type="slidenum">
              <a:rPr lang="en-US" smtClean="0"/>
              <a:pPr/>
              <a:t>35</a:t>
            </a:fld>
            <a:endParaRPr lang="en-US" dirty="0"/>
          </a:p>
        </p:txBody>
      </p:sp>
      <p:sp>
        <p:nvSpPr>
          <p:cNvPr id="2" name="Title 4">
            <a:extLst>
              <a:ext uri="{FF2B5EF4-FFF2-40B4-BE49-F238E27FC236}">
                <a16:creationId xmlns:a16="http://schemas.microsoft.com/office/drawing/2014/main" id="{371F22CD-0A8B-E1AA-E3CC-311A13FE242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Identification</a:t>
            </a:r>
          </a:p>
        </p:txBody>
      </p:sp>
      <p:sp>
        <p:nvSpPr>
          <p:cNvPr id="6" name="Text Placeholder 1">
            <a:extLst>
              <a:ext uri="{FF2B5EF4-FFF2-40B4-BE49-F238E27FC236}">
                <a16:creationId xmlns:a16="http://schemas.microsoft.com/office/drawing/2014/main" id="{D746DF06-90B1-8776-B2CF-9E1EC0A9DE5A}"/>
              </a:ext>
            </a:extLst>
          </p:cNvPr>
          <p:cNvSpPr txBox="1">
            <a:spLocks/>
          </p:cNvSpPr>
          <p:nvPr/>
        </p:nvSpPr>
        <p:spPr>
          <a:xfrm>
            <a:off x="609724" y="936768"/>
            <a:ext cx="8503923" cy="308802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When address referenced, need to</a:t>
            </a:r>
          </a:p>
          <a:p>
            <a:pPr lvl="1"/>
            <a:r>
              <a:rPr lang="en-US" sz="2000" dirty="0"/>
              <a:t>Find whether its data is in the cache</a:t>
            </a:r>
          </a:p>
          <a:p>
            <a:pPr lvl="1"/>
            <a:r>
              <a:rPr lang="en-US" sz="2000" dirty="0"/>
              <a:t>If it is, find where in the cache</a:t>
            </a:r>
          </a:p>
          <a:p>
            <a:pPr lvl="1"/>
            <a:r>
              <a:rPr lang="en-US" sz="2000" dirty="0"/>
              <a:t>This is called a cache </a:t>
            </a:r>
            <a:r>
              <a:rPr lang="en-US" sz="2000" b="1" dirty="0"/>
              <a:t>lookup</a:t>
            </a:r>
          </a:p>
          <a:p>
            <a:r>
              <a:rPr lang="en-US" sz="2400" dirty="0"/>
              <a:t>Each cache line must have</a:t>
            </a:r>
          </a:p>
          <a:p>
            <a:pPr lvl="1"/>
            <a:r>
              <a:rPr lang="en-US" sz="2000" dirty="0"/>
              <a:t>A </a:t>
            </a:r>
            <a:r>
              <a:rPr lang="en-US" sz="2000" b="1" dirty="0"/>
              <a:t>valid</a:t>
            </a:r>
            <a:r>
              <a:rPr lang="en-US" sz="2000" dirty="0"/>
              <a:t> bit (1 if line has data, 0 if line empty) </a:t>
            </a:r>
          </a:p>
          <a:p>
            <a:pPr lvl="2"/>
            <a:r>
              <a:rPr lang="en-US" sz="2000" dirty="0"/>
              <a:t>We also say the cache line is valid or invalid</a:t>
            </a:r>
          </a:p>
          <a:p>
            <a:pPr lvl="1"/>
            <a:r>
              <a:rPr lang="en-US" sz="2000" dirty="0"/>
              <a:t>A </a:t>
            </a:r>
            <a:r>
              <a:rPr lang="en-US" sz="2000" b="1" dirty="0"/>
              <a:t>tag</a:t>
            </a:r>
            <a:r>
              <a:rPr lang="en-US" sz="2000" dirty="0"/>
              <a:t> to identify which block is in the line</a:t>
            </a:r>
            <a:br>
              <a:rPr lang="en-US" sz="2000" dirty="0"/>
            </a:br>
            <a:r>
              <a:rPr lang="en-US" sz="2000" dirty="0"/>
              <a:t>(if line is valid)</a:t>
            </a:r>
          </a:p>
        </p:txBody>
      </p:sp>
    </p:spTree>
    <p:extLst>
      <p:ext uri="{BB962C8B-B14F-4D97-AF65-F5344CB8AC3E}">
        <p14:creationId xmlns:p14="http://schemas.microsoft.com/office/powerpoint/2010/main" val="528351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83E63-DF1F-01FC-43E1-A4332787F0D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311546-CB9A-DBA7-6E01-68F66E4DFB13}"/>
              </a:ext>
            </a:extLst>
          </p:cNvPr>
          <p:cNvSpPr>
            <a:spLocks noGrp="1"/>
          </p:cNvSpPr>
          <p:nvPr>
            <p:ph type="sldNum" sz="quarter" idx="19"/>
          </p:nvPr>
        </p:nvSpPr>
        <p:spPr/>
        <p:txBody>
          <a:bodyPr/>
          <a:lstStyle/>
          <a:p>
            <a:fld id="{B6238B5B-F19C-E947-A0BC-87BD7983F871}" type="slidenum">
              <a:rPr lang="en-US" smtClean="0"/>
              <a:pPr/>
              <a:t>36</a:t>
            </a:fld>
            <a:endParaRPr lang="en-US" dirty="0"/>
          </a:p>
        </p:txBody>
      </p:sp>
      <p:sp>
        <p:nvSpPr>
          <p:cNvPr id="2" name="Title 4">
            <a:extLst>
              <a:ext uri="{FF2B5EF4-FFF2-40B4-BE49-F238E27FC236}">
                <a16:creationId xmlns:a16="http://schemas.microsoft.com/office/drawing/2014/main" id="{C42532D2-A7D7-727E-EE22-F63F27609AA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Address</a:t>
            </a:r>
          </a:p>
        </p:txBody>
      </p:sp>
      <p:sp>
        <p:nvSpPr>
          <p:cNvPr id="6" name="Text Placeholder 1">
            <a:extLst>
              <a:ext uri="{FF2B5EF4-FFF2-40B4-BE49-F238E27FC236}">
                <a16:creationId xmlns:a16="http://schemas.microsoft.com/office/drawing/2014/main" id="{CFBDF030-2E3C-F98B-E304-64A498CCE34C}"/>
              </a:ext>
            </a:extLst>
          </p:cNvPr>
          <p:cNvSpPr txBox="1">
            <a:spLocks/>
          </p:cNvSpPr>
          <p:nvPr/>
        </p:nvSpPr>
        <p:spPr>
          <a:xfrm>
            <a:off x="779384" y="2556767"/>
            <a:ext cx="8503923" cy="1785104"/>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Offset: Byte offset in block</a:t>
            </a:r>
          </a:p>
          <a:p>
            <a:r>
              <a:rPr lang="en-US" sz="2400" dirty="0"/>
              <a:t>Index: Which set in the cache is the block located</a:t>
            </a:r>
          </a:p>
          <a:p>
            <a:r>
              <a:rPr lang="en-US" sz="2400" dirty="0"/>
              <a:t>Tag: Need to match address tag in cache</a:t>
            </a:r>
          </a:p>
          <a:p>
            <a:r>
              <a:rPr lang="en-US" sz="2400" dirty="0"/>
              <a:t>Set: Group of blocks corresponding to same index</a:t>
            </a:r>
          </a:p>
        </p:txBody>
      </p:sp>
      <p:sp>
        <p:nvSpPr>
          <p:cNvPr id="3" name="Rectangle 2">
            <a:extLst>
              <a:ext uri="{FF2B5EF4-FFF2-40B4-BE49-F238E27FC236}">
                <a16:creationId xmlns:a16="http://schemas.microsoft.com/office/drawing/2014/main" id="{C9572ECC-7649-AF4F-C4B2-7BEE7AFB8725}"/>
              </a:ext>
            </a:extLst>
          </p:cNvPr>
          <p:cNvSpPr/>
          <p:nvPr/>
        </p:nvSpPr>
        <p:spPr>
          <a:xfrm>
            <a:off x="2897746" y="1313182"/>
            <a:ext cx="2667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3E58747-5501-D5BC-7BC7-93133C690D49}"/>
              </a:ext>
            </a:extLst>
          </p:cNvPr>
          <p:cNvSpPr txBox="1"/>
          <p:nvPr/>
        </p:nvSpPr>
        <p:spPr>
          <a:xfrm>
            <a:off x="2821546" y="1008382"/>
            <a:ext cx="684803" cy="369332"/>
          </a:xfrm>
          <a:prstGeom prst="rect">
            <a:avLst/>
          </a:prstGeom>
          <a:noFill/>
        </p:spPr>
        <p:txBody>
          <a:bodyPr wrap="none" rtlCol="0">
            <a:spAutoFit/>
          </a:bodyPr>
          <a:lstStyle/>
          <a:p>
            <a:r>
              <a:rPr lang="en-US" dirty="0"/>
              <a:t>MSB</a:t>
            </a:r>
          </a:p>
        </p:txBody>
      </p:sp>
      <p:sp>
        <p:nvSpPr>
          <p:cNvPr id="7" name="TextBox 6">
            <a:extLst>
              <a:ext uri="{FF2B5EF4-FFF2-40B4-BE49-F238E27FC236}">
                <a16:creationId xmlns:a16="http://schemas.microsoft.com/office/drawing/2014/main" id="{62AE8DEC-C961-2612-06B5-E659F39B5B05}"/>
              </a:ext>
            </a:extLst>
          </p:cNvPr>
          <p:cNvSpPr txBox="1"/>
          <p:nvPr/>
        </p:nvSpPr>
        <p:spPr>
          <a:xfrm>
            <a:off x="5020263" y="1020050"/>
            <a:ext cx="620683" cy="369332"/>
          </a:xfrm>
          <a:prstGeom prst="rect">
            <a:avLst/>
          </a:prstGeom>
          <a:noFill/>
        </p:spPr>
        <p:txBody>
          <a:bodyPr wrap="none" rtlCol="0">
            <a:spAutoFit/>
          </a:bodyPr>
          <a:lstStyle/>
          <a:p>
            <a:r>
              <a:rPr lang="en-US" dirty="0"/>
              <a:t>LSB</a:t>
            </a:r>
          </a:p>
        </p:txBody>
      </p:sp>
      <p:sp>
        <p:nvSpPr>
          <p:cNvPr id="8" name="Left Brace 7">
            <a:extLst>
              <a:ext uri="{FF2B5EF4-FFF2-40B4-BE49-F238E27FC236}">
                <a16:creationId xmlns:a16="http://schemas.microsoft.com/office/drawing/2014/main" id="{D60534B1-B636-7E12-7057-7C5127D5DF48}"/>
              </a:ext>
            </a:extLst>
          </p:cNvPr>
          <p:cNvSpPr/>
          <p:nvPr/>
        </p:nvSpPr>
        <p:spPr>
          <a:xfrm rot="16200000">
            <a:off x="5145646" y="1579882"/>
            <a:ext cx="304800" cy="533400"/>
          </a:xfrm>
          <a:prstGeom prst="leftBrace">
            <a:avLst>
              <a:gd name="adj1" fmla="val 8333"/>
              <a:gd name="adj2" fmla="val 5151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E12B2ECC-1A22-8649-37BD-1B63AC5C11D4}"/>
              </a:ext>
            </a:extLst>
          </p:cNvPr>
          <p:cNvSpPr txBox="1"/>
          <p:nvPr/>
        </p:nvSpPr>
        <p:spPr>
          <a:xfrm>
            <a:off x="4955146" y="1998982"/>
            <a:ext cx="796052" cy="369332"/>
          </a:xfrm>
          <a:prstGeom prst="rect">
            <a:avLst/>
          </a:prstGeom>
          <a:noFill/>
        </p:spPr>
        <p:txBody>
          <a:bodyPr wrap="none" rtlCol="0">
            <a:spAutoFit/>
          </a:bodyPr>
          <a:lstStyle/>
          <a:p>
            <a:r>
              <a:rPr lang="en-US" dirty="0">
                <a:solidFill>
                  <a:srgbClr val="FF0000"/>
                </a:solidFill>
              </a:rPr>
              <a:t>Offset</a:t>
            </a:r>
          </a:p>
        </p:txBody>
      </p:sp>
      <p:sp>
        <p:nvSpPr>
          <p:cNvPr id="10" name="Left Brace 9">
            <a:extLst>
              <a:ext uri="{FF2B5EF4-FFF2-40B4-BE49-F238E27FC236}">
                <a16:creationId xmlns:a16="http://schemas.microsoft.com/office/drawing/2014/main" id="{B87FC760-65C2-E990-CB76-99617AC1C548}"/>
              </a:ext>
            </a:extLst>
          </p:cNvPr>
          <p:cNvSpPr/>
          <p:nvPr/>
        </p:nvSpPr>
        <p:spPr>
          <a:xfrm rot="16200000">
            <a:off x="4269346" y="1236982"/>
            <a:ext cx="304800" cy="1219200"/>
          </a:xfrm>
          <a:prstGeom prst="leftBrace">
            <a:avLst>
              <a:gd name="adj1" fmla="val 8333"/>
              <a:gd name="adj2" fmla="val 5151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29C02F9-3D65-86EE-31C6-36FA65E86D42}"/>
              </a:ext>
            </a:extLst>
          </p:cNvPr>
          <p:cNvSpPr txBox="1"/>
          <p:nvPr/>
        </p:nvSpPr>
        <p:spPr>
          <a:xfrm>
            <a:off x="4040746" y="1998982"/>
            <a:ext cx="748923" cy="369332"/>
          </a:xfrm>
          <a:prstGeom prst="rect">
            <a:avLst/>
          </a:prstGeom>
          <a:noFill/>
        </p:spPr>
        <p:txBody>
          <a:bodyPr wrap="none" rtlCol="0">
            <a:spAutoFit/>
          </a:bodyPr>
          <a:lstStyle/>
          <a:p>
            <a:r>
              <a:rPr lang="en-US" dirty="0">
                <a:solidFill>
                  <a:srgbClr val="FF0000"/>
                </a:solidFill>
              </a:rPr>
              <a:t>Index</a:t>
            </a:r>
          </a:p>
        </p:txBody>
      </p:sp>
      <p:sp>
        <p:nvSpPr>
          <p:cNvPr id="12" name="Left Brace 11">
            <a:extLst>
              <a:ext uri="{FF2B5EF4-FFF2-40B4-BE49-F238E27FC236}">
                <a16:creationId xmlns:a16="http://schemas.microsoft.com/office/drawing/2014/main" id="{442DA14C-F365-C894-5160-F4E7699E0577}"/>
              </a:ext>
            </a:extLst>
          </p:cNvPr>
          <p:cNvSpPr/>
          <p:nvPr/>
        </p:nvSpPr>
        <p:spPr>
          <a:xfrm rot="16200000">
            <a:off x="3202546" y="1389382"/>
            <a:ext cx="304800" cy="914400"/>
          </a:xfrm>
          <a:prstGeom prst="leftBrace">
            <a:avLst>
              <a:gd name="adj1" fmla="val 8333"/>
              <a:gd name="adj2" fmla="val 5151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0C0AD2E-C61F-E639-30C7-0F13027D454F}"/>
              </a:ext>
            </a:extLst>
          </p:cNvPr>
          <p:cNvSpPr txBox="1"/>
          <p:nvPr/>
        </p:nvSpPr>
        <p:spPr>
          <a:xfrm>
            <a:off x="3087372" y="2001520"/>
            <a:ext cx="642035" cy="369332"/>
          </a:xfrm>
          <a:prstGeom prst="rect">
            <a:avLst/>
          </a:prstGeom>
          <a:noFill/>
        </p:spPr>
        <p:txBody>
          <a:bodyPr wrap="none" rtlCol="0">
            <a:spAutoFit/>
          </a:bodyPr>
          <a:lstStyle/>
          <a:p>
            <a:r>
              <a:rPr lang="en-US" dirty="0">
                <a:solidFill>
                  <a:srgbClr val="FF0000"/>
                </a:solidFill>
              </a:rPr>
              <a:t>TAG</a:t>
            </a:r>
          </a:p>
        </p:txBody>
      </p:sp>
      <p:sp>
        <p:nvSpPr>
          <p:cNvPr id="14" name="Rectangle 13">
            <a:extLst>
              <a:ext uri="{FF2B5EF4-FFF2-40B4-BE49-F238E27FC236}">
                <a16:creationId xmlns:a16="http://schemas.microsoft.com/office/drawing/2014/main" id="{EF106192-9008-4C18-A71C-856D170D27C0}"/>
              </a:ext>
            </a:extLst>
          </p:cNvPr>
          <p:cNvSpPr/>
          <p:nvPr/>
        </p:nvSpPr>
        <p:spPr>
          <a:xfrm>
            <a:off x="2897746" y="1313182"/>
            <a:ext cx="9144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3A0C3F34-51BF-AC8E-6C8D-2D452ACD3CCE}"/>
              </a:ext>
            </a:extLst>
          </p:cNvPr>
          <p:cNvSpPr/>
          <p:nvPr/>
        </p:nvSpPr>
        <p:spPr>
          <a:xfrm>
            <a:off x="3812146" y="1313182"/>
            <a:ext cx="1143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B6AF15E9-86DD-3985-3F7E-A19DAECA77C5}"/>
              </a:ext>
            </a:extLst>
          </p:cNvPr>
          <p:cNvSpPr txBox="1"/>
          <p:nvPr/>
        </p:nvSpPr>
        <p:spPr>
          <a:xfrm>
            <a:off x="1678546" y="1313182"/>
            <a:ext cx="1005403" cy="646331"/>
          </a:xfrm>
          <a:prstGeom prst="rect">
            <a:avLst/>
          </a:prstGeom>
          <a:noFill/>
        </p:spPr>
        <p:txBody>
          <a:bodyPr wrap="none" rtlCol="0">
            <a:spAutoFit/>
          </a:bodyPr>
          <a:lstStyle/>
          <a:p>
            <a:r>
              <a:rPr lang="en-US" dirty="0"/>
              <a:t>Data </a:t>
            </a:r>
          </a:p>
          <a:p>
            <a:r>
              <a:rPr lang="en-US" dirty="0"/>
              <a:t>address</a:t>
            </a:r>
          </a:p>
        </p:txBody>
      </p:sp>
    </p:spTree>
    <p:extLst>
      <p:ext uri="{BB962C8B-B14F-4D97-AF65-F5344CB8AC3E}">
        <p14:creationId xmlns:p14="http://schemas.microsoft.com/office/powerpoint/2010/main" val="1452446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2FD15-CE49-8071-CBBA-267BF8177484}"/>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B909C3C7-07DC-9F54-7910-70AECFFBDCFD}"/>
              </a:ext>
            </a:extLst>
          </p:cNvPr>
          <p:cNvSpPr txBox="1">
            <a:spLocks/>
          </p:cNvSpPr>
          <p:nvPr/>
        </p:nvSpPr>
        <p:spPr>
          <a:xfrm>
            <a:off x="640077" y="32406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Indexing</a:t>
            </a:r>
          </a:p>
        </p:txBody>
      </p:sp>
      <p:sp>
        <p:nvSpPr>
          <p:cNvPr id="17" name="Footer Placeholder 3">
            <a:extLst>
              <a:ext uri="{FF2B5EF4-FFF2-40B4-BE49-F238E27FC236}">
                <a16:creationId xmlns:a16="http://schemas.microsoft.com/office/drawing/2014/main" id="{01508AB5-7323-83BE-EBB8-1A14D496E2F9}"/>
              </a:ext>
            </a:extLst>
          </p:cNvPr>
          <p:cNvSpPr txBox="1">
            <a:spLocks/>
          </p:cNvSpPr>
          <p:nvPr/>
        </p:nvSpPr>
        <p:spPr>
          <a:xfrm>
            <a:off x="1535113" y="5487652"/>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
        <p:nvSpPr>
          <p:cNvPr id="18" name="Rectangle 17">
            <a:extLst>
              <a:ext uri="{FF2B5EF4-FFF2-40B4-BE49-F238E27FC236}">
                <a16:creationId xmlns:a16="http://schemas.microsoft.com/office/drawing/2014/main" id="{DD8BBB7D-6B77-37E8-A34B-7462352F57F1}"/>
              </a:ext>
            </a:extLst>
          </p:cNvPr>
          <p:cNvSpPr/>
          <p:nvPr/>
        </p:nvSpPr>
        <p:spPr>
          <a:xfrm>
            <a:off x="381000" y="965918"/>
            <a:ext cx="2667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rgbClr val="0070C0"/>
                </a:solidFill>
              </a:rPr>
              <a:t>dex</a:t>
            </a:r>
            <a:endParaRPr lang="en-US" dirty="0">
              <a:solidFill>
                <a:srgbClr val="0070C0"/>
              </a:solidFill>
            </a:endParaRPr>
          </a:p>
        </p:txBody>
      </p:sp>
      <p:sp>
        <p:nvSpPr>
          <p:cNvPr id="19" name="Left Brace 18">
            <a:extLst>
              <a:ext uri="{FF2B5EF4-FFF2-40B4-BE49-F238E27FC236}">
                <a16:creationId xmlns:a16="http://schemas.microsoft.com/office/drawing/2014/main" id="{D52EEE5E-59ED-5D6A-6AA5-D0923E19ED53}"/>
              </a:ext>
            </a:extLst>
          </p:cNvPr>
          <p:cNvSpPr/>
          <p:nvPr/>
        </p:nvSpPr>
        <p:spPr>
          <a:xfrm rot="16200000">
            <a:off x="2628900" y="1232618"/>
            <a:ext cx="304800" cy="533400"/>
          </a:xfrm>
          <a:prstGeom prst="leftBrace">
            <a:avLst>
              <a:gd name="adj1" fmla="val 8333"/>
              <a:gd name="adj2" fmla="val 5151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70C0"/>
              </a:solidFill>
            </a:endParaRPr>
          </a:p>
        </p:txBody>
      </p:sp>
      <p:sp>
        <p:nvSpPr>
          <p:cNvPr id="20" name="Rectangle 19">
            <a:extLst>
              <a:ext uri="{FF2B5EF4-FFF2-40B4-BE49-F238E27FC236}">
                <a16:creationId xmlns:a16="http://schemas.microsoft.com/office/drawing/2014/main" id="{4B34D831-116D-6508-D179-BD93AB414DFD}"/>
              </a:ext>
            </a:extLst>
          </p:cNvPr>
          <p:cNvSpPr/>
          <p:nvPr/>
        </p:nvSpPr>
        <p:spPr>
          <a:xfrm>
            <a:off x="2514600" y="965918"/>
            <a:ext cx="5334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70C0"/>
              </a:solidFill>
            </a:endParaRPr>
          </a:p>
        </p:txBody>
      </p:sp>
      <p:sp>
        <p:nvSpPr>
          <p:cNvPr id="21" name="Rectangle 20">
            <a:extLst>
              <a:ext uri="{FF2B5EF4-FFF2-40B4-BE49-F238E27FC236}">
                <a16:creationId xmlns:a16="http://schemas.microsoft.com/office/drawing/2014/main" id="{DEDFB819-7D2F-DA35-DD25-30210CF53214}"/>
              </a:ext>
            </a:extLst>
          </p:cNvPr>
          <p:cNvSpPr/>
          <p:nvPr/>
        </p:nvSpPr>
        <p:spPr>
          <a:xfrm>
            <a:off x="1524000" y="965918"/>
            <a:ext cx="990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70C0"/>
              </a:solidFill>
            </a:endParaRPr>
          </a:p>
        </p:txBody>
      </p:sp>
      <p:sp>
        <p:nvSpPr>
          <p:cNvPr id="22" name="TextBox 21">
            <a:extLst>
              <a:ext uri="{FF2B5EF4-FFF2-40B4-BE49-F238E27FC236}">
                <a16:creationId xmlns:a16="http://schemas.microsoft.com/office/drawing/2014/main" id="{FC100BCA-1E74-2644-FF9A-2920E47A0B44}"/>
              </a:ext>
            </a:extLst>
          </p:cNvPr>
          <p:cNvSpPr txBox="1"/>
          <p:nvPr/>
        </p:nvSpPr>
        <p:spPr>
          <a:xfrm>
            <a:off x="1676400" y="965918"/>
            <a:ext cx="748923" cy="369332"/>
          </a:xfrm>
          <a:prstGeom prst="rect">
            <a:avLst/>
          </a:prstGeom>
          <a:noFill/>
        </p:spPr>
        <p:txBody>
          <a:bodyPr wrap="none" rtlCol="0">
            <a:spAutoFit/>
          </a:bodyPr>
          <a:lstStyle/>
          <a:p>
            <a:r>
              <a:rPr lang="en-US" dirty="0"/>
              <a:t>Index</a:t>
            </a:r>
          </a:p>
        </p:txBody>
      </p:sp>
      <p:sp>
        <p:nvSpPr>
          <p:cNvPr id="23" name="TextBox 22">
            <a:extLst>
              <a:ext uri="{FF2B5EF4-FFF2-40B4-BE49-F238E27FC236}">
                <a16:creationId xmlns:a16="http://schemas.microsoft.com/office/drawing/2014/main" id="{9AFD5378-4653-6A13-2478-DA92E3584E1C}"/>
              </a:ext>
            </a:extLst>
          </p:cNvPr>
          <p:cNvSpPr txBox="1"/>
          <p:nvPr/>
        </p:nvSpPr>
        <p:spPr>
          <a:xfrm>
            <a:off x="609600" y="965918"/>
            <a:ext cx="642035" cy="369332"/>
          </a:xfrm>
          <a:prstGeom prst="rect">
            <a:avLst/>
          </a:prstGeom>
          <a:noFill/>
        </p:spPr>
        <p:txBody>
          <a:bodyPr wrap="none" rtlCol="0">
            <a:spAutoFit/>
          </a:bodyPr>
          <a:lstStyle/>
          <a:p>
            <a:r>
              <a:rPr lang="en-US" dirty="0"/>
              <a:t>TAG</a:t>
            </a:r>
          </a:p>
        </p:txBody>
      </p:sp>
      <p:sp>
        <p:nvSpPr>
          <p:cNvPr id="24" name="TextBox 23">
            <a:extLst>
              <a:ext uri="{FF2B5EF4-FFF2-40B4-BE49-F238E27FC236}">
                <a16:creationId xmlns:a16="http://schemas.microsoft.com/office/drawing/2014/main" id="{C860D5EA-DAA0-F06E-B3C5-2159198DBE0D}"/>
              </a:ext>
            </a:extLst>
          </p:cNvPr>
          <p:cNvSpPr txBox="1"/>
          <p:nvPr/>
        </p:nvSpPr>
        <p:spPr>
          <a:xfrm>
            <a:off x="2133600" y="1651718"/>
            <a:ext cx="1373133" cy="369332"/>
          </a:xfrm>
          <a:prstGeom prst="rect">
            <a:avLst/>
          </a:prstGeom>
          <a:noFill/>
        </p:spPr>
        <p:txBody>
          <a:bodyPr wrap="none" rtlCol="0">
            <a:spAutoFit/>
          </a:bodyPr>
          <a:lstStyle/>
          <a:p>
            <a:r>
              <a:rPr lang="en-US" dirty="0"/>
              <a:t>Block offset</a:t>
            </a:r>
          </a:p>
        </p:txBody>
      </p:sp>
      <p:sp>
        <p:nvSpPr>
          <p:cNvPr id="25" name="Rectangle 24">
            <a:extLst>
              <a:ext uri="{FF2B5EF4-FFF2-40B4-BE49-F238E27FC236}">
                <a16:creationId xmlns:a16="http://schemas.microsoft.com/office/drawing/2014/main" id="{BC40803B-C5F6-A1B2-84F6-89DE854F8C7B}"/>
              </a:ext>
            </a:extLst>
          </p:cNvPr>
          <p:cNvSpPr/>
          <p:nvPr/>
        </p:nvSpPr>
        <p:spPr>
          <a:xfrm>
            <a:off x="6248400" y="1309352"/>
            <a:ext cx="2057400" cy="2286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38C40E64-F72D-1AE6-DEBE-97DFEF5F3444}"/>
              </a:ext>
            </a:extLst>
          </p:cNvPr>
          <p:cNvSpPr/>
          <p:nvPr/>
        </p:nvSpPr>
        <p:spPr>
          <a:xfrm>
            <a:off x="4343400" y="1309352"/>
            <a:ext cx="1219200" cy="2286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49B88372-E51E-4C3F-0CDF-89C88E8875F3}"/>
              </a:ext>
            </a:extLst>
          </p:cNvPr>
          <p:cNvCxnSpPr>
            <a:stCxn id="22" idx="2"/>
          </p:cNvCxnSpPr>
          <p:nvPr/>
        </p:nvCxnSpPr>
        <p:spPr>
          <a:xfrm rot="16200000" flipH="1">
            <a:off x="1362497" y="2023615"/>
            <a:ext cx="1383268" cy="6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E82CC5-4D30-A7E3-9295-032CBF4EA74D}"/>
              </a:ext>
            </a:extLst>
          </p:cNvPr>
          <p:cNvCxnSpPr>
            <a:endCxn id="26" idx="1"/>
          </p:cNvCxnSpPr>
          <p:nvPr/>
        </p:nvCxnSpPr>
        <p:spPr>
          <a:xfrm>
            <a:off x="2057400" y="2452352"/>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B1633-AF22-A697-EA32-0D5B302EC600}"/>
              </a:ext>
            </a:extLst>
          </p:cNvPr>
          <p:cNvCxnSpPr/>
          <p:nvPr/>
        </p:nvCxnSpPr>
        <p:spPr>
          <a:xfrm>
            <a:off x="3581400" y="1423118"/>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BFBC1A-CF6A-512A-8AA7-9F216D354C7F}"/>
              </a:ext>
            </a:extLst>
          </p:cNvPr>
          <p:cNvCxnSpPr>
            <a:cxnSpLocks/>
          </p:cNvCxnSpPr>
          <p:nvPr/>
        </p:nvCxnSpPr>
        <p:spPr>
          <a:xfrm flipV="1">
            <a:off x="5867400" y="1423118"/>
            <a:ext cx="0" cy="1029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5F167AE-8D0F-F1E1-A8DF-5A95F8328531}"/>
              </a:ext>
            </a:extLst>
          </p:cNvPr>
          <p:cNvCxnSpPr/>
          <p:nvPr/>
        </p:nvCxnSpPr>
        <p:spPr>
          <a:xfrm rot="5400000" flipH="1" flipV="1">
            <a:off x="2933700" y="1804652"/>
            <a:ext cx="1295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FBCCA08-A6C4-B341-E1A3-694595D10934}"/>
              </a:ext>
            </a:extLst>
          </p:cNvPr>
          <p:cNvCxnSpPr>
            <a:cxnSpLocks/>
            <a:endCxn id="25" idx="1"/>
          </p:cNvCxnSpPr>
          <p:nvPr/>
        </p:nvCxnSpPr>
        <p:spPr>
          <a:xfrm>
            <a:off x="5867400" y="2452352"/>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B93BBF4-D57F-1778-BD13-A4DE27CCFE2D}"/>
              </a:ext>
            </a:extLst>
          </p:cNvPr>
          <p:cNvSpPr/>
          <p:nvPr/>
        </p:nvSpPr>
        <p:spPr>
          <a:xfrm>
            <a:off x="7317684" y="2299952"/>
            <a:ext cx="988116"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DATA1</a:t>
            </a:r>
          </a:p>
        </p:txBody>
      </p:sp>
      <p:sp>
        <p:nvSpPr>
          <p:cNvPr id="34" name="Rectangle 33">
            <a:extLst>
              <a:ext uri="{FF2B5EF4-FFF2-40B4-BE49-F238E27FC236}">
                <a16:creationId xmlns:a16="http://schemas.microsoft.com/office/drawing/2014/main" id="{DB8359D2-D766-1261-575C-EEB8B99ED7A3}"/>
              </a:ext>
            </a:extLst>
          </p:cNvPr>
          <p:cNvSpPr/>
          <p:nvPr/>
        </p:nvSpPr>
        <p:spPr>
          <a:xfrm>
            <a:off x="4343400" y="2299952"/>
            <a:ext cx="12192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5" name="Straight Arrow Connector 34">
            <a:extLst>
              <a:ext uri="{FF2B5EF4-FFF2-40B4-BE49-F238E27FC236}">
                <a16:creationId xmlns:a16="http://schemas.microsoft.com/office/drawing/2014/main" id="{56300315-1244-C0BF-EAC0-382C8C244FF8}"/>
              </a:ext>
            </a:extLst>
          </p:cNvPr>
          <p:cNvCxnSpPr/>
          <p:nvPr/>
        </p:nvCxnSpPr>
        <p:spPr>
          <a:xfrm rot="5400000">
            <a:off x="3963194" y="3365958"/>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DB8369C-171C-76A5-C905-AD3B74D1F532}"/>
              </a:ext>
            </a:extLst>
          </p:cNvPr>
          <p:cNvSpPr txBox="1"/>
          <p:nvPr/>
        </p:nvSpPr>
        <p:spPr>
          <a:xfrm>
            <a:off x="4343400" y="2299952"/>
            <a:ext cx="623889" cy="300082"/>
          </a:xfrm>
          <a:prstGeom prst="rect">
            <a:avLst/>
          </a:prstGeom>
          <a:noFill/>
        </p:spPr>
        <p:txBody>
          <a:bodyPr wrap="none" rtlCol="0">
            <a:spAutoFit/>
          </a:bodyPr>
          <a:lstStyle/>
          <a:p>
            <a:r>
              <a:rPr lang="en-US" dirty="0"/>
              <a:t>TAG0</a:t>
            </a:r>
          </a:p>
        </p:txBody>
      </p:sp>
      <p:sp>
        <p:nvSpPr>
          <p:cNvPr id="37" name="TextBox 36">
            <a:extLst>
              <a:ext uri="{FF2B5EF4-FFF2-40B4-BE49-F238E27FC236}">
                <a16:creationId xmlns:a16="http://schemas.microsoft.com/office/drawing/2014/main" id="{60FEDF34-1135-6981-FF89-CD4B20F4F93C}"/>
              </a:ext>
            </a:extLst>
          </p:cNvPr>
          <p:cNvSpPr txBox="1"/>
          <p:nvPr/>
        </p:nvSpPr>
        <p:spPr>
          <a:xfrm>
            <a:off x="4953000" y="2299952"/>
            <a:ext cx="623889" cy="300082"/>
          </a:xfrm>
          <a:prstGeom prst="rect">
            <a:avLst/>
          </a:prstGeom>
          <a:noFill/>
        </p:spPr>
        <p:txBody>
          <a:bodyPr wrap="none" rtlCol="0">
            <a:spAutoFit/>
          </a:bodyPr>
          <a:lstStyle/>
          <a:p>
            <a:r>
              <a:rPr lang="en-US" dirty="0"/>
              <a:t>TAG2</a:t>
            </a:r>
          </a:p>
        </p:txBody>
      </p:sp>
      <p:cxnSp>
        <p:nvCxnSpPr>
          <p:cNvPr id="38" name="Straight Connector 37">
            <a:extLst>
              <a:ext uri="{FF2B5EF4-FFF2-40B4-BE49-F238E27FC236}">
                <a16:creationId xmlns:a16="http://schemas.microsoft.com/office/drawing/2014/main" id="{330072AC-5830-04C0-FE5D-CB75D26347EE}"/>
              </a:ext>
            </a:extLst>
          </p:cNvPr>
          <p:cNvCxnSpPr>
            <a:stCxn id="23" idx="2"/>
          </p:cNvCxnSpPr>
          <p:nvPr/>
        </p:nvCxnSpPr>
        <p:spPr>
          <a:xfrm rot="5400000">
            <a:off x="-454925" y="2704575"/>
            <a:ext cx="2754868" cy="1621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BA7B443-BA14-EBCB-4C60-3DA10D51CFCB}"/>
              </a:ext>
            </a:extLst>
          </p:cNvPr>
          <p:cNvSpPr/>
          <p:nvPr/>
        </p:nvSpPr>
        <p:spPr>
          <a:xfrm>
            <a:off x="4343400" y="2299952"/>
            <a:ext cx="609600" cy="381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C1BB449C-1083-F9AF-054D-02EDD24B8BC1}"/>
              </a:ext>
            </a:extLst>
          </p:cNvPr>
          <p:cNvSpPr/>
          <p:nvPr/>
        </p:nvSpPr>
        <p:spPr>
          <a:xfrm>
            <a:off x="4267200" y="4052552"/>
            <a:ext cx="609600" cy="381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38F0E04C-95B3-5E40-40FD-3B19FDE284E8}"/>
              </a:ext>
            </a:extLst>
          </p:cNvPr>
          <p:cNvSpPr/>
          <p:nvPr/>
        </p:nvSpPr>
        <p:spPr>
          <a:xfrm>
            <a:off x="5029200" y="4052552"/>
            <a:ext cx="609600" cy="381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6D668950-EF17-D0E5-4BE1-E2CA1ACCE846}"/>
              </a:ext>
            </a:extLst>
          </p:cNvPr>
          <p:cNvCxnSpPr/>
          <p:nvPr/>
        </p:nvCxnSpPr>
        <p:spPr>
          <a:xfrm rot="5400000">
            <a:off x="4648994" y="3365958"/>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4CBAFB-030A-3855-211E-AED873F27156}"/>
              </a:ext>
            </a:extLst>
          </p:cNvPr>
          <p:cNvCxnSpPr/>
          <p:nvPr/>
        </p:nvCxnSpPr>
        <p:spPr>
          <a:xfrm>
            <a:off x="914400" y="3823952"/>
            <a:ext cx="42672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7817FD8-B3DD-68C8-0B0C-F9089A4948DC}"/>
              </a:ext>
            </a:extLst>
          </p:cNvPr>
          <p:cNvCxnSpPr/>
          <p:nvPr/>
        </p:nvCxnSpPr>
        <p:spPr>
          <a:xfrm rot="5400000">
            <a:off x="4381500" y="3938252"/>
            <a:ext cx="228600"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70E4D26-DCB7-877B-D8E6-39B0D6D9051D}"/>
              </a:ext>
            </a:extLst>
          </p:cNvPr>
          <p:cNvCxnSpPr/>
          <p:nvPr/>
        </p:nvCxnSpPr>
        <p:spPr>
          <a:xfrm rot="5400000">
            <a:off x="5068094" y="3937458"/>
            <a:ext cx="228600"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EAE0223-3976-4A02-FBF3-6180B98B2283}"/>
              </a:ext>
            </a:extLst>
          </p:cNvPr>
          <p:cNvSpPr txBox="1"/>
          <p:nvPr/>
        </p:nvSpPr>
        <p:spPr>
          <a:xfrm>
            <a:off x="5105400" y="3976352"/>
            <a:ext cx="394660" cy="523220"/>
          </a:xfrm>
          <a:prstGeom prst="rect">
            <a:avLst/>
          </a:prstGeom>
          <a:noFill/>
        </p:spPr>
        <p:txBody>
          <a:bodyPr wrap="none" rtlCol="0">
            <a:spAutoFit/>
          </a:bodyPr>
          <a:lstStyle/>
          <a:p>
            <a:r>
              <a:rPr lang="en-US" sz="2800" b="1" dirty="0"/>
              <a:t>=</a:t>
            </a:r>
          </a:p>
        </p:txBody>
      </p:sp>
      <p:sp>
        <p:nvSpPr>
          <p:cNvPr id="47" name="TextBox 46">
            <a:extLst>
              <a:ext uri="{FF2B5EF4-FFF2-40B4-BE49-F238E27FC236}">
                <a16:creationId xmlns:a16="http://schemas.microsoft.com/office/drawing/2014/main" id="{801E38DD-AD10-3998-524D-112F9B85FBB5}"/>
              </a:ext>
            </a:extLst>
          </p:cNvPr>
          <p:cNvSpPr txBox="1"/>
          <p:nvPr/>
        </p:nvSpPr>
        <p:spPr>
          <a:xfrm>
            <a:off x="4343400" y="3976352"/>
            <a:ext cx="394660" cy="523220"/>
          </a:xfrm>
          <a:prstGeom prst="rect">
            <a:avLst/>
          </a:prstGeom>
          <a:noFill/>
        </p:spPr>
        <p:txBody>
          <a:bodyPr wrap="none" rtlCol="0">
            <a:spAutoFit/>
          </a:bodyPr>
          <a:lstStyle/>
          <a:p>
            <a:r>
              <a:rPr lang="en-US" sz="2800" b="1" dirty="0"/>
              <a:t>=</a:t>
            </a:r>
          </a:p>
        </p:txBody>
      </p:sp>
      <p:cxnSp>
        <p:nvCxnSpPr>
          <p:cNvPr id="48" name="Straight Connector 47">
            <a:extLst>
              <a:ext uri="{FF2B5EF4-FFF2-40B4-BE49-F238E27FC236}">
                <a16:creationId xmlns:a16="http://schemas.microsoft.com/office/drawing/2014/main" id="{BB2188F7-3768-93D9-C23A-6ACDBD755DEB}"/>
              </a:ext>
            </a:extLst>
          </p:cNvPr>
          <p:cNvCxnSpPr/>
          <p:nvPr/>
        </p:nvCxnSpPr>
        <p:spPr>
          <a:xfrm rot="5400000">
            <a:off x="5258594" y="4585952"/>
            <a:ext cx="304006" cy="79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939FE63-5D7D-A6E5-A1E6-F51AFF111EAC}"/>
              </a:ext>
            </a:extLst>
          </p:cNvPr>
          <p:cNvCxnSpPr/>
          <p:nvPr/>
        </p:nvCxnSpPr>
        <p:spPr>
          <a:xfrm rot="5400000">
            <a:off x="4267994" y="4661358"/>
            <a:ext cx="4572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3FF3F78-05A3-954F-6EED-D76AABB50B1F}"/>
              </a:ext>
            </a:extLst>
          </p:cNvPr>
          <p:cNvCxnSpPr/>
          <p:nvPr/>
        </p:nvCxnSpPr>
        <p:spPr>
          <a:xfrm>
            <a:off x="4495800" y="4890752"/>
            <a:ext cx="19050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C9025E4-EE4E-84B2-B256-659D1B7D319D}"/>
              </a:ext>
            </a:extLst>
          </p:cNvPr>
          <p:cNvCxnSpPr/>
          <p:nvPr/>
        </p:nvCxnSpPr>
        <p:spPr>
          <a:xfrm>
            <a:off x="5410200" y="4738352"/>
            <a:ext cx="9906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2" name="Arc 51">
            <a:extLst>
              <a:ext uri="{FF2B5EF4-FFF2-40B4-BE49-F238E27FC236}">
                <a16:creationId xmlns:a16="http://schemas.microsoft.com/office/drawing/2014/main" id="{B5954525-6C84-E622-C472-28C76567E169}"/>
              </a:ext>
            </a:extLst>
          </p:cNvPr>
          <p:cNvSpPr/>
          <p:nvPr/>
        </p:nvSpPr>
        <p:spPr>
          <a:xfrm>
            <a:off x="5486400" y="4509752"/>
            <a:ext cx="1219200" cy="609600"/>
          </a:xfrm>
          <a:prstGeom prst="arc">
            <a:avLst>
              <a:gd name="adj1" fmla="val 16200000"/>
              <a:gd name="adj2" fmla="val 471353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a:extLst>
              <a:ext uri="{FF2B5EF4-FFF2-40B4-BE49-F238E27FC236}">
                <a16:creationId xmlns:a16="http://schemas.microsoft.com/office/drawing/2014/main" id="{48D9DC7D-CC44-5975-6CAB-C0B96F8964B1}"/>
              </a:ext>
            </a:extLst>
          </p:cNvPr>
          <p:cNvSpPr/>
          <p:nvPr/>
        </p:nvSpPr>
        <p:spPr>
          <a:xfrm>
            <a:off x="5791200" y="4509752"/>
            <a:ext cx="609600" cy="609600"/>
          </a:xfrm>
          <a:prstGeom prst="arc">
            <a:avLst>
              <a:gd name="adj1" fmla="val 16200000"/>
              <a:gd name="adj2" fmla="val 471353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0F508FD6-6C85-E9AD-DD3D-B48A2C76F69B}"/>
              </a:ext>
            </a:extLst>
          </p:cNvPr>
          <p:cNvCxnSpPr/>
          <p:nvPr/>
        </p:nvCxnSpPr>
        <p:spPr>
          <a:xfrm>
            <a:off x="6705600" y="4814552"/>
            <a:ext cx="2286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F85DCBD-9885-F975-1D18-CAC71586D779}"/>
              </a:ext>
            </a:extLst>
          </p:cNvPr>
          <p:cNvSpPr txBox="1"/>
          <p:nvPr/>
        </p:nvSpPr>
        <p:spPr>
          <a:xfrm>
            <a:off x="6858000" y="4662152"/>
            <a:ext cx="556563" cy="369332"/>
          </a:xfrm>
          <a:prstGeom prst="rect">
            <a:avLst/>
          </a:prstGeom>
          <a:noFill/>
        </p:spPr>
        <p:txBody>
          <a:bodyPr wrap="none" rtlCol="0">
            <a:spAutoFit/>
          </a:bodyPr>
          <a:lstStyle/>
          <a:p>
            <a:r>
              <a:rPr lang="en-US" dirty="0"/>
              <a:t>HIT</a:t>
            </a:r>
          </a:p>
        </p:txBody>
      </p:sp>
      <p:sp>
        <p:nvSpPr>
          <p:cNvPr id="56" name="TextBox 55">
            <a:extLst>
              <a:ext uri="{FF2B5EF4-FFF2-40B4-BE49-F238E27FC236}">
                <a16:creationId xmlns:a16="http://schemas.microsoft.com/office/drawing/2014/main" id="{9DFA7E6A-756D-A705-9EB7-D86C02247ED0}"/>
              </a:ext>
            </a:extLst>
          </p:cNvPr>
          <p:cNvSpPr txBox="1"/>
          <p:nvPr/>
        </p:nvSpPr>
        <p:spPr>
          <a:xfrm>
            <a:off x="5562600" y="4890752"/>
            <a:ext cx="646331" cy="369332"/>
          </a:xfrm>
          <a:prstGeom prst="rect">
            <a:avLst/>
          </a:prstGeom>
          <a:noFill/>
        </p:spPr>
        <p:txBody>
          <a:bodyPr wrap="none" rtlCol="0">
            <a:spAutoFit/>
          </a:bodyPr>
          <a:lstStyle/>
          <a:p>
            <a:r>
              <a:rPr lang="en-US" dirty="0"/>
              <a:t>YES</a:t>
            </a:r>
          </a:p>
        </p:txBody>
      </p:sp>
      <p:sp>
        <p:nvSpPr>
          <p:cNvPr id="57" name="TextBox 56">
            <a:extLst>
              <a:ext uri="{FF2B5EF4-FFF2-40B4-BE49-F238E27FC236}">
                <a16:creationId xmlns:a16="http://schemas.microsoft.com/office/drawing/2014/main" id="{69483028-74B9-8D78-5165-67E0BE69D804}"/>
              </a:ext>
            </a:extLst>
          </p:cNvPr>
          <p:cNvSpPr txBox="1"/>
          <p:nvPr/>
        </p:nvSpPr>
        <p:spPr>
          <a:xfrm>
            <a:off x="5562600" y="4433552"/>
            <a:ext cx="646331" cy="369332"/>
          </a:xfrm>
          <a:prstGeom prst="rect">
            <a:avLst/>
          </a:prstGeom>
          <a:noFill/>
        </p:spPr>
        <p:txBody>
          <a:bodyPr wrap="none" rtlCol="0">
            <a:spAutoFit/>
          </a:bodyPr>
          <a:lstStyle/>
          <a:p>
            <a:r>
              <a:rPr lang="en-US" dirty="0"/>
              <a:t>YES</a:t>
            </a:r>
          </a:p>
        </p:txBody>
      </p:sp>
      <p:sp>
        <p:nvSpPr>
          <p:cNvPr id="58" name="Rectangle 57">
            <a:extLst>
              <a:ext uri="{FF2B5EF4-FFF2-40B4-BE49-F238E27FC236}">
                <a16:creationId xmlns:a16="http://schemas.microsoft.com/office/drawing/2014/main" id="{2F9719BA-6792-1F29-36F3-9124E16A95FE}"/>
              </a:ext>
            </a:extLst>
          </p:cNvPr>
          <p:cNvSpPr/>
          <p:nvPr/>
        </p:nvSpPr>
        <p:spPr>
          <a:xfrm>
            <a:off x="6248400" y="2299952"/>
            <a:ext cx="1066800" cy="381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EFCE03EC-C999-FDB6-BBCE-6EF6C92F208F}"/>
              </a:ext>
            </a:extLst>
          </p:cNvPr>
          <p:cNvCxnSpPr/>
          <p:nvPr/>
        </p:nvCxnSpPr>
        <p:spPr>
          <a:xfrm rot="5400000">
            <a:off x="6249194" y="3365958"/>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DE00B12-0F42-CFEF-27EC-8AA0D05C9588}"/>
              </a:ext>
            </a:extLst>
          </p:cNvPr>
          <p:cNvCxnSpPr/>
          <p:nvPr/>
        </p:nvCxnSpPr>
        <p:spPr>
          <a:xfrm rot="5400000">
            <a:off x="7163594" y="3365958"/>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22001D5-0CB9-5BE7-2665-6DEC378DBB55}"/>
              </a:ext>
            </a:extLst>
          </p:cNvPr>
          <p:cNvCxnSpPr/>
          <p:nvPr/>
        </p:nvCxnSpPr>
        <p:spPr>
          <a:xfrm>
            <a:off x="6629400" y="4050964"/>
            <a:ext cx="14478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9AA240B-E388-C96A-6C1F-425C2B70C846}"/>
              </a:ext>
            </a:extLst>
          </p:cNvPr>
          <p:cNvCxnSpPr/>
          <p:nvPr/>
        </p:nvCxnSpPr>
        <p:spPr>
          <a:xfrm rot="16200000" flipH="1">
            <a:off x="6629400" y="4050964"/>
            <a:ext cx="381000" cy="3810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453C88-0161-B3CC-346F-1E00F20A06BA}"/>
              </a:ext>
            </a:extLst>
          </p:cNvPr>
          <p:cNvCxnSpPr/>
          <p:nvPr/>
        </p:nvCxnSpPr>
        <p:spPr>
          <a:xfrm>
            <a:off x="7010400" y="4431964"/>
            <a:ext cx="7620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28611E-6C1A-DEF9-8843-E96A236EBE9B}"/>
              </a:ext>
            </a:extLst>
          </p:cNvPr>
          <p:cNvCxnSpPr/>
          <p:nvPr/>
        </p:nvCxnSpPr>
        <p:spPr>
          <a:xfrm rot="5400000">
            <a:off x="7734300" y="4089064"/>
            <a:ext cx="381000" cy="304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E5F8388-8DC5-1FED-A3E0-5E9AD0AD1EBE}"/>
              </a:ext>
            </a:extLst>
          </p:cNvPr>
          <p:cNvSpPr txBox="1"/>
          <p:nvPr/>
        </p:nvSpPr>
        <p:spPr>
          <a:xfrm>
            <a:off x="7239000" y="4433552"/>
            <a:ext cx="671979" cy="369332"/>
          </a:xfrm>
          <a:prstGeom prst="rect">
            <a:avLst/>
          </a:prstGeom>
          <a:noFill/>
        </p:spPr>
        <p:txBody>
          <a:bodyPr wrap="none" rtlCol="0">
            <a:spAutoFit/>
          </a:bodyPr>
          <a:lstStyle/>
          <a:p>
            <a:r>
              <a:rPr lang="en-US" dirty="0"/>
              <a:t>Data</a:t>
            </a:r>
          </a:p>
        </p:txBody>
      </p:sp>
      <p:sp>
        <p:nvSpPr>
          <p:cNvPr id="66" name="Cloud 65">
            <a:extLst>
              <a:ext uri="{FF2B5EF4-FFF2-40B4-BE49-F238E27FC236}">
                <a16:creationId xmlns:a16="http://schemas.microsoft.com/office/drawing/2014/main" id="{A455D533-990B-EF94-75AC-B0D29E5B3271}"/>
              </a:ext>
            </a:extLst>
          </p:cNvPr>
          <p:cNvSpPr/>
          <p:nvPr/>
        </p:nvSpPr>
        <p:spPr>
          <a:xfrm flipH="1">
            <a:off x="5715000" y="4128752"/>
            <a:ext cx="1219200" cy="30480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Logic</a:t>
            </a:r>
          </a:p>
        </p:txBody>
      </p:sp>
      <p:cxnSp>
        <p:nvCxnSpPr>
          <p:cNvPr id="67" name="Straight Connector 66">
            <a:extLst>
              <a:ext uri="{FF2B5EF4-FFF2-40B4-BE49-F238E27FC236}">
                <a16:creationId xmlns:a16="http://schemas.microsoft.com/office/drawing/2014/main" id="{3754EFBB-E672-DDF4-5F49-0958B446BDFA}"/>
              </a:ext>
            </a:extLst>
          </p:cNvPr>
          <p:cNvCxnSpPr>
            <a:stCxn id="20" idx="3"/>
          </p:cNvCxnSpPr>
          <p:nvPr/>
        </p:nvCxnSpPr>
        <p:spPr>
          <a:xfrm flipV="1">
            <a:off x="3048000" y="1118318"/>
            <a:ext cx="3048000" cy="381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EE84301-7757-19B8-0B11-0192D0EBC0C5}"/>
              </a:ext>
            </a:extLst>
          </p:cNvPr>
          <p:cNvCxnSpPr>
            <a:cxnSpLocks/>
          </p:cNvCxnSpPr>
          <p:nvPr/>
        </p:nvCxnSpPr>
        <p:spPr>
          <a:xfrm>
            <a:off x="6096000" y="1118318"/>
            <a:ext cx="0" cy="3010434"/>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122">
            <a:extLst>
              <a:ext uri="{FF2B5EF4-FFF2-40B4-BE49-F238E27FC236}">
                <a16:creationId xmlns:a16="http://schemas.microsoft.com/office/drawing/2014/main" id="{01A59D4F-AD03-B56D-E942-3AE9C267E4AB}"/>
              </a:ext>
            </a:extLst>
          </p:cNvPr>
          <p:cNvCxnSpPr/>
          <p:nvPr/>
        </p:nvCxnSpPr>
        <p:spPr>
          <a:xfrm>
            <a:off x="5181600" y="3823952"/>
            <a:ext cx="762000" cy="304800"/>
          </a:xfrm>
          <a:prstGeom prst="bentConnector3">
            <a:avLst>
              <a:gd name="adj1" fmla="val 9721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B5438EE7-6290-8FB3-81CA-68DF03B0A7BC}"/>
              </a:ext>
            </a:extLst>
          </p:cNvPr>
          <p:cNvSpPr/>
          <p:nvPr/>
        </p:nvSpPr>
        <p:spPr>
          <a:xfrm>
            <a:off x="6311660" y="2299952"/>
            <a:ext cx="988116"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DATA0</a:t>
            </a:r>
          </a:p>
        </p:txBody>
      </p:sp>
    </p:spTree>
    <p:extLst>
      <p:ext uri="{BB962C8B-B14F-4D97-AF65-F5344CB8AC3E}">
        <p14:creationId xmlns:p14="http://schemas.microsoft.com/office/powerpoint/2010/main" val="3050620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0EE2F-4851-7112-CC42-11112D7AF01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EA56B-2A86-A2F2-E697-6DCB6892EE07}"/>
              </a:ext>
            </a:extLst>
          </p:cNvPr>
          <p:cNvSpPr>
            <a:spLocks noGrp="1"/>
          </p:cNvSpPr>
          <p:nvPr>
            <p:ph type="sldNum" sz="quarter" idx="19"/>
          </p:nvPr>
        </p:nvSpPr>
        <p:spPr/>
        <p:txBody>
          <a:bodyPr/>
          <a:lstStyle/>
          <a:p>
            <a:fld id="{B6238B5B-F19C-E947-A0BC-87BD7983F871}" type="slidenum">
              <a:rPr lang="en-US" smtClean="0"/>
              <a:pPr/>
              <a:t>38</a:t>
            </a:fld>
            <a:endParaRPr lang="en-US" dirty="0"/>
          </a:p>
        </p:txBody>
      </p:sp>
      <p:sp>
        <p:nvSpPr>
          <p:cNvPr id="2" name="Title 4">
            <a:extLst>
              <a:ext uri="{FF2B5EF4-FFF2-40B4-BE49-F238E27FC236}">
                <a16:creationId xmlns:a16="http://schemas.microsoft.com/office/drawing/2014/main" id="{C4DA2E5F-29CE-916D-2770-CC0C5397D6A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Tag Array</a:t>
            </a:r>
          </a:p>
        </p:txBody>
      </p:sp>
      <p:sp>
        <p:nvSpPr>
          <p:cNvPr id="6" name="Text Placeholder 1">
            <a:extLst>
              <a:ext uri="{FF2B5EF4-FFF2-40B4-BE49-F238E27FC236}">
                <a16:creationId xmlns:a16="http://schemas.microsoft.com/office/drawing/2014/main" id="{0A4C8F8F-B730-79D0-9511-EC1AA22E97C0}"/>
              </a:ext>
            </a:extLst>
          </p:cNvPr>
          <p:cNvSpPr txBox="1">
            <a:spLocks/>
          </p:cNvSpPr>
          <p:nvPr/>
        </p:nvSpPr>
        <p:spPr>
          <a:xfrm>
            <a:off x="609725" y="936768"/>
            <a:ext cx="7772400" cy="221393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Any information related to cache other than data is stored in the tag storage. </a:t>
            </a:r>
          </a:p>
          <a:p>
            <a:pPr marL="342900" indent="-342900">
              <a:buFont typeface="Arial" panose="020B0604020202020204" pitchFamily="34" charset="0"/>
              <a:buChar char="•"/>
            </a:pPr>
            <a:r>
              <a:rPr lang="en-US" sz="2400" dirty="0"/>
              <a:t>Necessary: valid bit, tag bits</a:t>
            </a:r>
          </a:p>
          <a:p>
            <a:pPr marL="342900" indent="-342900">
              <a:buFont typeface="Arial" panose="020B0604020202020204" pitchFamily="34" charset="0"/>
              <a:buChar char="•"/>
            </a:pPr>
            <a:r>
              <a:rPr lang="en-US" sz="2400" dirty="0"/>
              <a:t>Also: dirty bits, replacement info, coherence info, atomic info, etc..</a:t>
            </a:r>
          </a:p>
          <a:p>
            <a:pPr lvl="1"/>
            <a:endParaRPr lang="en-US" sz="800" dirty="0"/>
          </a:p>
        </p:txBody>
      </p:sp>
    </p:spTree>
    <p:extLst>
      <p:ext uri="{BB962C8B-B14F-4D97-AF65-F5344CB8AC3E}">
        <p14:creationId xmlns:p14="http://schemas.microsoft.com/office/powerpoint/2010/main" val="2246665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0DF58-401F-48C5-DE86-E5ACFF86DE4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B709FF-BB50-9B0A-E63E-45FFC8591305}"/>
              </a:ext>
            </a:extLst>
          </p:cNvPr>
          <p:cNvSpPr>
            <a:spLocks noGrp="1"/>
          </p:cNvSpPr>
          <p:nvPr>
            <p:ph type="sldNum" sz="quarter" idx="19"/>
          </p:nvPr>
        </p:nvSpPr>
        <p:spPr/>
        <p:txBody>
          <a:bodyPr/>
          <a:lstStyle/>
          <a:p>
            <a:fld id="{B6238B5B-F19C-E947-A0BC-87BD7983F871}" type="slidenum">
              <a:rPr lang="en-US" smtClean="0"/>
              <a:pPr/>
              <a:t>39</a:t>
            </a:fld>
            <a:endParaRPr lang="en-US" dirty="0"/>
          </a:p>
        </p:txBody>
      </p:sp>
      <p:sp>
        <p:nvSpPr>
          <p:cNvPr id="2" name="Title 4">
            <a:extLst>
              <a:ext uri="{FF2B5EF4-FFF2-40B4-BE49-F238E27FC236}">
                <a16:creationId xmlns:a16="http://schemas.microsoft.com/office/drawing/2014/main" id="{158B38FE-3A75-22E5-1E9A-98DA4902A01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800" dirty="0"/>
              <a:t>Parallel/Serial TAG and Data Array Access</a:t>
            </a:r>
            <a:endParaRPr lang="en-US" dirty="0"/>
          </a:p>
        </p:txBody>
      </p:sp>
      <p:pic>
        <p:nvPicPr>
          <p:cNvPr id="3" name="Picture 2" descr="Screen Shot 2011-09-15 at 9.58.58 AM.png">
            <a:extLst>
              <a:ext uri="{FF2B5EF4-FFF2-40B4-BE49-F238E27FC236}">
                <a16:creationId xmlns:a16="http://schemas.microsoft.com/office/drawing/2014/main" id="{723026FF-2EF5-832D-7321-E8B5C5DE8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2998" y="757380"/>
            <a:ext cx="4738004" cy="4267200"/>
          </a:xfrm>
          <a:prstGeom prst="rect">
            <a:avLst/>
          </a:prstGeom>
        </p:spPr>
      </p:pic>
      <p:pic>
        <p:nvPicPr>
          <p:cNvPr id="5" name="Content Placeholder 4" descr="Screen Shot 2011-09-15 at 9.53.00 AM.png">
            <a:extLst>
              <a:ext uri="{FF2B5EF4-FFF2-40B4-BE49-F238E27FC236}">
                <a16:creationId xmlns:a16="http://schemas.microsoft.com/office/drawing/2014/main" id="{20F1FF98-9BCE-ABF3-4654-2146611C856E}"/>
              </a:ext>
            </a:extLst>
          </p:cNvPr>
          <p:cNvPicPr>
            <a:picLocks noChangeAspect="1"/>
          </p:cNvPicPr>
          <p:nvPr/>
        </p:nvPicPr>
        <p:blipFill>
          <a:blip r:embed="rId4">
            <a:extLst>
              <a:ext uri="{28A0092B-C50C-407E-A947-70E740481C1C}">
                <a14:useLocalDpi xmlns:a14="http://schemas.microsoft.com/office/drawing/2010/main" val="0"/>
              </a:ext>
            </a:extLst>
          </a:blip>
          <a:srcRect l="725" r="725"/>
          <a:stretch>
            <a:fillRect/>
          </a:stretch>
        </p:blipFill>
        <p:spPr>
          <a:xfrm>
            <a:off x="289495" y="1054795"/>
            <a:ext cx="3613519" cy="3033910"/>
          </a:xfrm>
          <a:prstGeom prst="rect">
            <a:avLst/>
          </a:prstGeom>
        </p:spPr>
      </p:pic>
      <p:pic>
        <p:nvPicPr>
          <p:cNvPr id="7" name="Picture 6" descr="Screen Shot 2011-09-15 at 10.01.15 AM.png">
            <a:extLst>
              <a:ext uri="{FF2B5EF4-FFF2-40B4-BE49-F238E27FC236}">
                <a16:creationId xmlns:a16="http://schemas.microsoft.com/office/drawing/2014/main" id="{18740D3A-1F1D-1F7E-9515-508EB51ADF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3" y="4223540"/>
            <a:ext cx="4533900" cy="437388"/>
          </a:xfrm>
          <a:prstGeom prst="rect">
            <a:avLst/>
          </a:prstGeom>
        </p:spPr>
      </p:pic>
    </p:spTree>
    <p:extLst>
      <p:ext uri="{BB962C8B-B14F-4D97-AF65-F5344CB8AC3E}">
        <p14:creationId xmlns:p14="http://schemas.microsoft.com/office/powerpoint/2010/main" val="356649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5999D-D578-5D9F-BDD1-3A71F92D0EE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7F1AC6-339C-91DA-B3EE-C28FCC440A6D}"/>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2" name="Title 4">
            <a:extLst>
              <a:ext uri="{FF2B5EF4-FFF2-40B4-BE49-F238E27FC236}">
                <a16:creationId xmlns:a16="http://schemas.microsoft.com/office/drawing/2014/main" id="{0FA42795-AC0F-4723-4079-1A13E59EB06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Exceptions</a:t>
            </a:r>
          </a:p>
        </p:txBody>
      </p:sp>
      <p:sp>
        <p:nvSpPr>
          <p:cNvPr id="5" name="Text Placeholder 1">
            <a:extLst>
              <a:ext uri="{FF2B5EF4-FFF2-40B4-BE49-F238E27FC236}">
                <a16:creationId xmlns:a16="http://schemas.microsoft.com/office/drawing/2014/main" id="{F8757C12-51FF-F468-0264-1FD7E181126E}"/>
              </a:ext>
            </a:extLst>
          </p:cNvPr>
          <p:cNvSpPr txBox="1">
            <a:spLocks/>
          </p:cNvSpPr>
          <p:nvPr/>
        </p:nvSpPr>
        <p:spPr>
          <a:xfrm>
            <a:off x="640078" y="1000549"/>
            <a:ext cx="7772400" cy="102592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What is exception?</a:t>
            </a:r>
          </a:p>
          <a:p>
            <a:pPr marL="733806" lvl="1" indent="-285750"/>
            <a:r>
              <a:rPr lang="en-US" sz="2000" dirty="0"/>
              <a:t>Unusual or unexpected program event.</a:t>
            </a:r>
          </a:p>
          <a:p>
            <a:pPr marL="733806" lvl="1" indent="-285750"/>
            <a:r>
              <a:rPr lang="en-US" sz="2000" dirty="0"/>
              <a:t>A system service is takes action to handle the event</a:t>
            </a:r>
          </a:p>
        </p:txBody>
      </p:sp>
      <p:sp>
        <p:nvSpPr>
          <p:cNvPr id="3" name="Rectangle 2">
            <a:extLst>
              <a:ext uri="{FF2B5EF4-FFF2-40B4-BE49-F238E27FC236}">
                <a16:creationId xmlns:a16="http://schemas.microsoft.com/office/drawing/2014/main" id="{89D5E3B3-CDA3-B2C7-3001-761D929A9C70}"/>
              </a:ext>
            </a:extLst>
          </p:cNvPr>
          <p:cNvSpPr/>
          <p:nvPr/>
        </p:nvSpPr>
        <p:spPr>
          <a:xfrm>
            <a:off x="1714500" y="2120067"/>
            <a:ext cx="1905000" cy="2514600"/>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19084A54-55B8-18F3-55DB-5E33ECB0E84D}"/>
              </a:ext>
            </a:extLst>
          </p:cNvPr>
          <p:cNvSpPr/>
          <p:nvPr/>
        </p:nvSpPr>
        <p:spPr>
          <a:xfrm>
            <a:off x="5600700" y="2120067"/>
            <a:ext cx="1905000" cy="2514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D6D6C79A-6A97-E31D-A9A9-B748A49C91B4}"/>
              </a:ext>
            </a:extLst>
          </p:cNvPr>
          <p:cNvSpPr txBox="1"/>
          <p:nvPr/>
        </p:nvSpPr>
        <p:spPr>
          <a:xfrm>
            <a:off x="5600700" y="2196267"/>
            <a:ext cx="2057400" cy="646331"/>
          </a:xfrm>
          <a:prstGeom prst="rect">
            <a:avLst/>
          </a:prstGeom>
          <a:noFill/>
        </p:spPr>
        <p:txBody>
          <a:bodyPr wrap="square" rtlCol="0">
            <a:spAutoFit/>
          </a:bodyPr>
          <a:lstStyle/>
          <a:p>
            <a:r>
              <a:rPr lang="en-US" dirty="0"/>
              <a:t>System exception handler </a:t>
            </a:r>
          </a:p>
        </p:txBody>
      </p:sp>
      <p:sp>
        <p:nvSpPr>
          <p:cNvPr id="8" name="TextBox 7">
            <a:extLst>
              <a:ext uri="{FF2B5EF4-FFF2-40B4-BE49-F238E27FC236}">
                <a16:creationId xmlns:a16="http://schemas.microsoft.com/office/drawing/2014/main" id="{13A2FA7D-6CEC-B637-0645-74C16EE5C0F5}"/>
              </a:ext>
            </a:extLst>
          </p:cNvPr>
          <p:cNvSpPr txBox="1"/>
          <p:nvPr/>
        </p:nvSpPr>
        <p:spPr>
          <a:xfrm flipH="1">
            <a:off x="1836419" y="2120067"/>
            <a:ext cx="1706881" cy="369332"/>
          </a:xfrm>
          <a:prstGeom prst="rect">
            <a:avLst/>
          </a:prstGeom>
          <a:noFill/>
        </p:spPr>
        <p:txBody>
          <a:bodyPr wrap="square" rtlCol="0">
            <a:spAutoFit/>
          </a:bodyPr>
          <a:lstStyle/>
          <a:p>
            <a:r>
              <a:rPr lang="en-US" dirty="0"/>
              <a:t>User program</a:t>
            </a:r>
          </a:p>
        </p:txBody>
      </p:sp>
      <p:cxnSp>
        <p:nvCxnSpPr>
          <p:cNvPr id="9" name="Straight Connector 8">
            <a:extLst>
              <a:ext uri="{FF2B5EF4-FFF2-40B4-BE49-F238E27FC236}">
                <a16:creationId xmlns:a16="http://schemas.microsoft.com/office/drawing/2014/main" id="{A0576A72-967C-E6E6-AB15-34EEA5C7B7DD}"/>
              </a:ext>
            </a:extLst>
          </p:cNvPr>
          <p:cNvCxnSpPr/>
          <p:nvPr/>
        </p:nvCxnSpPr>
        <p:spPr>
          <a:xfrm>
            <a:off x="2019300" y="25772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A4987B7-7A52-F815-3835-F38D705D09F1}"/>
              </a:ext>
            </a:extLst>
          </p:cNvPr>
          <p:cNvCxnSpPr/>
          <p:nvPr/>
        </p:nvCxnSpPr>
        <p:spPr>
          <a:xfrm>
            <a:off x="2019300" y="33392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CCAA5EE-F3AA-5C2B-6835-B7C2B4F6A637}"/>
              </a:ext>
            </a:extLst>
          </p:cNvPr>
          <p:cNvCxnSpPr/>
          <p:nvPr/>
        </p:nvCxnSpPr>
        <p:spPr>
          <a:xfrm>
            <a:off x="2019300" y="36440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7DEC0F0-0FB5-B434-3BCC-4F29E81DCAB8}"/>
              </a:ext>
            </a:extLst>
          </p:cNvPr>
          <p:cNvCxnSpPr/>
          <p:nvPr/>
        </p:nvCxnSpPr>
        <p:spPr>
          <a:xfrm>
            <a:off x="2019300" y="39488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1A1EF5B-A4FA-C75B-725E-8449F610BA45}"/>
              </a:ext>
            </a:extLst>
          </p:cNvPr>
          <p:cNvCxnSpPr/>
          <p:nvPr/>
        </p:nvCxnSpPr>
        <p:spPr>
          <a:xfrm>
            <a:off x="2019300" y="42536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54C4A96-A8F3-9873-480C-7EB0E4D27D47}"/>
              </a:ext>
            </a:extLst>
          </p:cNvPr>
          <p:cNvCxnSpPr/>
          <p:nvPr/>
        </p:nvCxnSpPr>
        <p:spPr>
          <a:xfrm>
            <a:off x="2019300" y="30344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C378333-2CD3-A1D2-D035-C12E483275A6}"/>
              </a:ext>
            </a:extLst>
          </p:cNvPr>
          <p:cNvCxnSpPr/>
          <p:nvPr/>
        </p:nvCxnSpPr>
        <p:spPr>
          <a:xfrm>
            <a:off x="2019300" y="28058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9AE61CF-D984-2E77-D7B0-70D6F4D06708}"/>
              </a:ext>
            </a:extLst>
          </p:cNvPr>
          <p:cNvCxnSpPr/>
          <p:nvPr/>
        </p:nvCxnSpPr>
        <p:spPr>
          <a:xfrm rot="5400000">
            <a:off x="914400" y="3529767"/>
            <a:ext cx="1905000" cy="1588"/>
          </a:xfrm>
          <a:prstGeom prst="straightConnector1">
            <a:avLst/>
          </a:prstGeom>
          <a:ln w="31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59202F2-8F3C-EA4E-AAB4-83006BB18ADD}"/>
              </a:ext>
            </a:extLst>
          </p:cNvPr>
          <p:cNvCxnSpPr/>
          <p:nvPr/>
        </p:nvCxnSpPr>
        <p:spPr>
          <a:xfrm rot="10800000">
            <a:off x="3162300" y="3491667"/>
            <a:ext cx="3048000" cy="99060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2B4CA69E-0D62-3E61-701A-F4AE5C14ED46}"/>
              </a:ext>
            </a:extLst>
          </p:cNvPr>
          <p:cNvCxnSpPr/>
          <p:nvPr/>
        </p:nvCxnSpPr>
        <p:spPr>
          <a:xfrm flipV="1">
            <a:off x="3314700" y="2958267"/>
            <a:ext cx="2590800" cy="38100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0047CCF0-2589-48E9-1357-3B1371446892}"/>
              </a:ext>
            </a:extLst>
          </p:cNvPr>
          <p:cNvCxnSpPr/>
          <p:nvPr/>
        </p:nvCxnSpPr>
        <p:spPr>
          <a:xfrm>
            <a:off x="6057900" y="29582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19791042-0956-9C15-1A0B-ADF52BC9E1A2}"/>
              </a:ext>
            </a:extLst>
          </p:cNvPr>
          <p:cNvCxnSpPr/>
          <p:nvPr/>
        </p:nvCxnSpPr>
        <p:spPr>
          <a:xfrm>
            <a:off x="6057900" y="37202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5D196A6-301D-3410-DC0F-D42ECC287819}"/>
              </a:ext>
            </a:extLst>
          </p:cNvPr>
          <p:cNvCxnSpPr/>
          <p:nvPr/>
        </p:nvCxnSpPr>
        <p:spPr>
          <a:xfrm>
            <a:off x="6057900" y="40250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8EA0EC7-D4B2-26EB-9113-8700AF1D46BC}"/>
              </a:ext>
            </a:extLst>
          </p:cNvPr>
          <p:cNvCxnSpPr/>
          <p:nvPr/>
        </p:nvCxnSpPr>
        <p:spPr>
          <a:xfrm>
            <a:off x="6057900" y="43298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45DBD757-3F0E-CF85-2AF3-DFC0DC4CF38D}"/>
              </a:ext>
            </a:extLst>
          </p:cNvPr>
          <p:cNvCxnSpPr/>
          <p:nvPr/>
        </p:nvCxnSpPr>
        <p:spPr>
          <a:xfrm>
            <a:off x="6057900" y="34154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C541D80-7D8D-5C96-56E3-980EC5F0F196}"/>
              </a:ext>
            </a:extLst>
          </p:cNvPr>
          <p:cNvCxnSpPr/>
          <p:nvPr/>
        </p:nvCxnSpPr>
        <p:spPr>
          <a:xfrm>
            <a:off x="6057900" y="31868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pic>
        <p:nvPicPr>
          <p:cNvPr id="27" name="Graphic 26" descr="Close with solid fill">
            <a:extLst>
              <a:ext uri="{FF2B5EF4-FFF2-40B4-BE49-F238E27FC236}">
                <a16:creationId xmlns:a16="http://schemas.microsoft.com/office/drawing/2014/main" id="{FDFA16DF-A5A2-4B76-E1C4-1419C79A66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1367" y="3209628"/>
            <a:ext cx="489466" cy="489466"/>
          </a:xfrm>
          <a:prstGeom prst="rect">
            <a:avLst/>
          </a:prstGeom>
        </p:spPr>
      </p:pic>
    </p:spTree>
    <p:extLst>
      <p:ext uri="{BB962C8B-B14F-4D97-AF65-F5344CB8AC3E}">
        <p14:creationId xmlns:p14="http://schemas.microsoft.com/office/powerpoint/2010/main" val="121440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60D90-0687-9838-0342-C6B1EC95A8E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E5973E-BA9A-7E2E-D9FC-2F7F47AD1E8D}"/>
              </a:ext>
            </a:extLst>
          </p:cNvPr>
          <p:cNvSpPr>
            <a:spLocks noGrp="1"/>
          </p:cNvSpPr>
          <p:nvPr>
            <p:ph type="sldNum" sz="quarter" idx="19"/>
          </p:nvPr>
        </p:nvSpPr>
        <p:spPr/>
        <p:txBody>
          <a:bodyPr/>
          <a:lstStyle/>
          <a:p>
            <a:fld id="{B6238B5B-F19C-E947-A0BC-87BD7983F871}" type="slidenum">
              <a:rPr lang="en-US" smtClean="0"/>
              <a:pPr/>
              <a:t>40</a:t>
            </a:fld>
            <a:endParaRPr lang="en-US" dirty="0"/>
          </a:p>
        </p:txBody>
      </p:sp>
      <p:sp>
        <p:nvSpPr>
          <p:cNvPr id="2" name="Title 4">
            <a:extLst>
              <a:ext uri="{FF2B5EF4-FFF2-40B4-BE49-F238E27FC236}">
                <a16:creationId xmlns:a16="http://schemas.microsoft.com/office/drawing/2014/main" id="{A10F39D9-E449-8310-FE65-8C96C0E15AB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Exercice</a:t>
            </a:r>
            <a:endParaRPr lang="en-US" dirty="0"/>
          </a:p>
        </p:txBody>
      </p:sp>
      <p:sp>
        <p:nvSpPr>
          <p:cNvPr id="3" name="Content Placeholder 2">
            <a:extLst>
              <a:ext uri="{FF2B5EF4-FFF2-40B4-BE49-F238E27FC236}">
                <a16:creationId xmlns:a16="http://schemas.microsoft.com/office/drawing/2014/main" id="{EECFA44B-2FF4-13C8-1672-29D7EC30310E}"/>
              </a:ext>
            </a:extLst>
          </p:cNvPr>
          <p:cNvSpPr txBox="1">
            <a:spLocks/>
          </p:cNvSpPr>
          <p:nvPr/>
        </p:nvSpPr>
        <p:spPr>
          <a:xfrm>
            <a:off x="373163" y="1380635"/>
            <a:ext cx="3792537" cy="312269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solidFill>
                  <a:srgbClr val="000000"/>
                </a:solidFill>
              </a:rPr>
              <a:t>Here is a series of address references given as word address: 1,4,8,5,20,17,19,56,9,11,4,43,5,6,9,17. Assuming a direct-mapped cache with 16 one-word blocks that is initially empty, label each reference in the list as a hit or miss and show the final contents of the cache. </a:t>
            </a:r>
          </a:p>
        </p:txBody>
      </p:sp>
      <p:sp>
        <p:nvSpPr>
          <p:cNvPr id="5" name="Footer Placeholder 3">
            <a:extLst>
              <a:ext uri="{FF2B5EF4-FFF2-40B4-BE49-F238E27FC236}">
                <a16:creationId xmlns:a16="http://schemas.microsoft.com/office/drawing/2014/main" id="{93C64234-238A-AF66-E286-5A09779370C9}"/>
              </a:ext>
            </a:extLst>
          </p:cNvPr>
          <p:cNvSpPr txBox="1">
            <a:spLocks/>
          </p:cNvSpPr>
          <p:nvPr/>
        </p:nvSpPr>
        <p:spPr>
          <a:xfrm>
            <a:off x="1662213" y="5841101"/>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t> </a:t>
            </a:r>
          </a:p>
        </p:txBody>
      </p:sp>
      <p:sp>
        <p:nvSpPr>
          <p:cNvPr id="7" name="TextBox 6">
            <a:extLst>
              <a:ext uri="{FF2B5EF4-FFF2-40B4-BE49-F238E27FC236}">
                <a16:creationId xmlns:a16="http://schemas.microsoft.com/office/drawing/2014/main" id="{A04F201F-C637-E6A7-2964-B4BF9E1C8800}"/>
              </a:ext>
            </a:extLst>
          </p:cNvPr>
          <p:cNvSpPr txBox="1"/>
          <p:nvPr/>
        </p:nvSpPr>
        <p:spPr>
          <a:xfrm>
            <a:off x="4622900" y="519801"/>
            <a:ext cx="1600200" cy="3539430"/>
          </a:xfrm>
          <a:prstGeom prst="rect">
            <a:avLst/>
          </a:prstGeom>
          <a:noFill/>
        </p:spPr>
        <p:txBody>
          <a:bodyPr wrap="square" rtlCol="0">
            <a:spAutoFit/>
          </a:bodyPr>
          <a:lstStyle/>
          <a:p>
            <a:r>
              <a:rPr lang="en-US" sz="1400" dirty="0"/>
              <a:t>1%16 =1</a:t>
            </a:r>
          </a:p>
          <a:p>
            <a:r>
              <a:rPr lang="en-US" sz="1400" dirty="0"/>
              <a:t>4%16 = 4</a:t>
            </a:r>
          </a:p>
          <a:p>
            <a:r>
              <a:rPr lang="en-US" sz="1400" dirty="0"/>
              <a:t>8%16 =8</a:t>
            </a:r>
          </a:p>
          <a:p>
            <a:r>
              <a:rPr lang="en-US" sz="1400" dirty="0"/>
              <a:t>5%16 =5</a:t>
            </a:r>
          </a:p>
          <a:p>
            <a:r>
              <a:rPr lang="en-US" sz="1400" dirty="0"/>
              <a:t>20%16 = 4</a:t>
            </a:r>
          </a:p>
          <a:p>
            <a:r>
              <a:rPr lang="en-US" sz="1400" dirty="0"/>
              <a:t>17%16 = 1</a:t>
            </a:r>
          </a:p>
          <a:p>
            <a:r>
              <a:rPr lang="en-US" sz="1400" dirty="0"/>
              <a:t>19%16 =3</a:t>
            </a:r>
          </a:p>
          <a:p>
            <a:r>
              <a:rPr lang="en-US" sz="1400" dirty="0"/>
              <a:t>56%16 = 8</a:t>
            </a:r>
          </a:p>
          <a:p>
            <a:r>
              <a:rPr lang="en-US" sz="1400" dirty="0"/>
              <a:t>9%16 =9</a:t>
            </a:r>
          </a:p>
          <a:p>
            <a:r>
              <a:rPr lang="en-US" sz="1400" dirty="0"/>
              <a:t>11%16 =11</a:t>
            </a:r>
          </a:p>
          <a:p>
            <a:r>
              <a:rPr lang="en-US" sz="1400" dirty="0"/>
              <a:t>4%16 = 4   </a:t>
            </a:r>
          </a:p>
          <a:p>
            <a:r>
              <a:rPr lang="en-US" sz="1400" dirty="0"/>
              <a:t>43 % 16 = 11</a:t>
            </a:r>
          </a:p>
          <a:p>
            <a:r>
              <a:rPr lang="en-US" sz="1400" dirty="0"/>
              <a:t>5%16 = 5 </a:t>
            </a:r>
            <a:r>
              <a:rPr lang="en-US" sz="1400" dirty="0">
                <a:solidFill>
                  <a:srgbClr val="FF0000"/>
                </a:solidFill>
              </a:rPr>
              <a:t>Hit</a:t>
            </a:r>
            <a:endParaRPr lang="en-US" sz="1400" dirty="0"/>
          </a:p>
          <a:p>
            <a:r>
              <a:rPr lang="en-US" sz="1400" dirty="0"/>
              <a:t>6%16 = 6 </a:t>
            </a:r>
          </a:p>
          <a:p>
            <a:r>
              <a:rPr lang="en-US" sz="1400" dirty="0"/>
              <a:t>9%16 = 9 </a:t>
            </a:r>
            <a:r>
              <a:rPr lang="en-US" sz="1400" dirty="0">
                <a:solidFill>
                  <a:srgbClr val="FF0000"/>
                </a:solidFill>
              </a:rPr>
              <a:t>Hit</a:t>
            </a:r>
            <a:endParaRPr lang="en-US" sz="1400" dirty="0"/>
          </a:p>
          <a:p>
            <a:r>
              <a:rPr lang="en-US" sz="1400" dirty="0"/>
              <a:t>17%16 =1 </a:t>
            </a:r>
            <a:r>
              <a:rPr lang="en-US" sz="1400" dirty="0">
                <a:solidFill>
                  <a:srgbClr val="FF0000"/>
                </a:solidFill>
              </a:rPr>
              <a:t>Hit</a:t>
            </a:r>
            <a:endParaRPr lang="en-US" sz="1400" dirty="0"/>
          </a:p>
        </p:txBody>
      </p:sp>
      <p:graphicFrame>
        <p:nvGraphicFramePr>
          <p:cNvPr id="8" name="Table 7">
            <a:extLst>
              <a:ext uri="{FF2B5EF4-FFF2-40B4-BE49-F238E27FC236}">
                <a16:creationId xmlns:a16="http://schemas.microsoft.com/office/drawing/2014/main" id="{5C8A3B44-CA6F-6EE3-039A-8C8CD6FE6A1A}"/>
              </a:ext>
            </a:extLst>
          </p:cNvPr>
          <p:cNvGraphicFramePr>
            <a:graphicFrameLocks noGrp="1"/>
          </p:cNvGraphicFramePr>
          <p:nvPr>
            <p:extLst>
              <p:ext uri="{D42A27DB-BD31-4B8C-83A1-F6EECF244321}">
                <p14:modId xmlns:p14="http://schemas.microsoft.com/office/powerpoint/2010/main" val="1551914964"/>
              </p:ext>
            </p:extLst>
          </p:nvPr>
        </p:nvGraphicFramePr>
        <p:xfrm>
          <a:off x="6680300" y="519801"/>
          <a:ext cx="1600200" cy="4389120"/>
        </p:xfrm>
        <a:graphic>
          <a:graphicData uri="http://schemas.openxmlformats.org/drawingml/2006/table">
            <a:tbl>
              <a:tblPr firstRow="1" bandRow="1">
                <a:tableStyleId>{5940675A-B579-460E-94D1-54222C63F5DA}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274320">
                <a:tc>
                  <a:txBody>
                    <a:bodyPr/>
                    <a:lstStyle/>
                    <a:p>
                      <a:r>
                        <a:rPr lang="en-US" sz="1200" dirty="0"/>
                        <a:t>0</a:t>
                      </a:r>
                    </a:p>
                  </a:txBody>
                  <a:tcPr/>
                </a:tc>
                <a:tc>
                  <a:txBody>
                    <a:bodyPr/>
                    <a:lstStyle/>
                    <a:p>
                      <a:endParaRPr lang="en-US" sz="1200" dirty="0"/>
                    </a:p>
                  </a:txBody>
                  <a:tcPr/>
                </a:tc>
                <a:extLst>
                  <a:ext uri="{0D108BD9-81ED-4DB2-BD59-A6C34878D82A}">
                    <a16:rowId xmlns:a16="http://schemas.microsoft.com/office/drawing/2014/main" val="10000"/>
                  </a:ext>
                </a:extLst>
              </a:tr>
              <a:tr h="152400">
                <a:tc>
                  <a:txBody>
                    <a:bodyPr/>
                    <a:lstStyle/>
                    <a:p>
                      <a:r>
                        <a:rPr lang="en-US" sz="1200" dirty="0"/>
                        <a:t>1</a:t>
                      </a:r>
                    </a:p>
                  </a:txBody>
                  <a:tcPr/>
                </a:tc>
                <a:tc>
                  <a:txBody>
                    <a:bodyPr/>
                    <a:lstStyle/>
                    <a:p>
                      <a:r>
                        <a:rPr lang="en-US" sz="1200" dirty="0"/>
                        <a:t>1 17 </a:t>
                      </a:r>
                    </a:p>
                  </a:txBody>
                  <a:tcPr/>
                </a:tc>
                <a:extLst>
                  <a:ext uri="{0D108BD9-81ED-4DB2-BD59-A6C34878D82A}">
                    <a16:rowId xmlns:a16="http://schemas.microsoft.com/office/drawing/2014/main" val="10001"/>
                  </a:ext>
                </a:extLst>
              </a:tr>
              <a:tr h="152400">
                <a:tc>
                  <a:txBody>
                    <a:bodyPr/>
                    <a:lstStyle/>
                    <a:p>
                      <a:r>
                        <a:rPr lang="en-US" sz="1200" dirty="0"/>
                        <a:t>2</a:t>
                      </a:r>
                    </a:p>
                  </a:txBody>
                  <a:tcPr/>
                </a:tc>
                <a:tc>
                  <a:txBody>
                    <a:bodyPr/>
                    <a:lstStyle/>
                    <a:p>
                      <a:endParaRPr lang="en-US" sz="1200" dirty="0"/>
                    </a:p>
                  </a:txBody>
                  <a:tcPr/>
                </a:tc>
                <a:extLst>
                  <a:ext uri="{0D108BD9-81ED-4DB2-BD59-A6C34878D82A}">
                    <a16:rowId xmlns:a16="http://schemas.microsoft.com/office/drawing/2014/main" val="10002"/>
                  </a:ext>
                </a:extLst>
              </a:tr>
              <a:tr h="152400">
                <a:tc>
                  <a:txBody>
                    <a:bodyPr/>
                    <a:lstStyle/>
                    <a:p>
                      <a:r>
                        <a:rPr lang="en-US" sz="1200" dirty="0"/>
                        <a:t>3</a:t>
                      </a:r>
                    </a:p>
                  </a:txBody>
                  <a:tcPr/>
                </a:tc>
                <a:tc>
                  <a:txBody>
                    <a:bodyPr/>
                    <a:lstStyle/>
                    <a:p>
                      <a:r>
                        <a:rPr lang="en-US" sz="1200" dirty="0"/>
                        <a:t>19</a:t>
                      </a:r>
                    </a:p>
                  </a:txBody>
                  <a:tcPr/>
                </a:tc>
                <a:extLst>
                  <a:ext uri="{0D108BD9-81ED-4DB2-BD59-A6C34878D82A}">
                    <a16:rowId xmlns:a16="http://schemas.microsoft.com/office/drawing/2014/main" val="10003"/>
                  </a:ext>
                </a:extLst>
              </a:tr>
              <a:tr h="152400">
                <a:tc>
                  <a:txBody>
                    <a:bodyPr/>
                    <a:lstStyle/>
                    <a:p>
                      <a:r>
                        <a:rPr lang="en-US" sz="1200" dirty="0"/>
                        <a:t>4</a:t>
                      </a:r>
                    </a:p>
                  </a:txBody>
                  <a:tcPr/>
                </a:tc>
                <a:tc>
                  <a:txBody>
                    <a:bodyPr/>
                    <a:lstStyle/>
                    <a:p>
                      <a:r>
                        <a:rPr lang="en-US" sz="1200" dirty="0"/>
                        <a:t>4 20 4</a:t>
                      </a:r>
                    </a:p>
                  </a:txBody>
                  <a:tcPr/>
                </a:tc>
                <a:extLst>
                  <a:ext uri="{0D108BD9-81ED-4DB2-BD59-A6C34878D82A}">
                    <a16:rowId xmlns:a16="http://schemas.microsoft.com/office/drawing/2014/main" val="10004"/>
                  </a:ext>
                </a:extLst>
              </a:tr>
              <a:tr h="152400">
                <a:tc>
                  <a:txBody>
                    <a:bodyPr/>
                    <a:lstStyle/>
                    <a:p>
                      <a:r>
                        <a:rPr lang="en-US" sz="1200" dirty="0"/>
                        <a:t>5</a:t>
                      </a:r>
                    </a:p>
                  </a:txBody>
                  <a:tcPr/>
                </a:tc>
                <a:tc>
                  <a:txBody>
                    <a:bodyPr/>
                    <a:lstStyle/>
                    <a:p>
                      <a:r>
                        <a:rPr lang="en-US" sz="1200" dirty="0"/>
                        <a:t>5</a:t>
                      </a:r>
                    </a:p>
                  </a:txBody>
                  <a:tcPr/>
                </a:tc>
                <a:extLst>
                  <a:ext uri="{0D108BD9-81ED-4DB2-BD59-A6C34878D82A}">
                    <a16:rowId xmlns:a16="http://schemas.microsoft.com/office/drawing/2014/main" val="10005"/>
                  </a:ext>
                </a:extLst>
              </a:tr>
              <a:tr h="152400">
                <a:tc>
                  <a:txBody>
                    <a:bodyPr/>
                    <a:lstStyle/>
                    <a:p>
                      <a:r>
                        <a:rPr lang="en-US" sz="1200" dirty="0"/>
                        <a:t>6</a:t>
                      </a:r>
                    </a:p>
                  </a:txBody>
                  <a:tcPr/>
                </a:tc>
                <a:tc>
                  <a:txBody>
                    <a:bodyPr/>
                    <a:lstStyle/>
                    <a:p>
                      <a:r>
                        <a:rPr lang="en-US" sz="1200" dirty="0"/>
                        <a:t>6</a:t>
                      </a:r>
                    </a:p>
                  </a:txBody>
                  <a:tcPr/>
                </a:tc>
                <a:extLst>
                  <a:ext uri="{0D108BD9-81ED-4DB2-BD59-A6C34878D82A}">
                    <a16:rowId xmlns:a16="http://schemas.microsoft.com/office/drawing/2014/main" val="10006"/>
                  </a:ext>
                </a:extLst>
              </a:tr>
              <a:tr h="152400">
                <a:tc>
                  <a:txBody>
                    <a:bodyPr/>
                    <a:lstStyle/>
                    <a:p>
                      <a:r>
                        <a:rPr lang="en-US" sz="1200" dirty="0"/>
                        <a:t>7</a:t>
                      </a:r>
                    </a:p>
                  </a:txBody>
                  <a:tcPr/>
                </a:tc>
                <a:tc>
                  <a:txBody>
                    <a:bodyPr/>
                    <a:lstStyle/>
                    <a:p>
                      <a:endParaRPr lang="en-US" sz="1200" dirty="0"/>
                    </a:p>
                  </a:txBody>
                  <a:tcPr/>
                </a:tc>
                <a:extLst>
                  <a:ext uri="{0D108BD9-81ED-4DB2-BD59-A6C34878D82A}">
                    <a16:rowId xmlns:a16="http://schemas.microsoft.com/office/drawing/2014/main" val="10007"/>
                  </a:ext>
                </a:extLst>
              </a:tr>
              <a:tr h="152400">
                <a:tc>
                  <a:txBody>
                    <a:bodyPr/>
                    <a:lstStyle/>
                    <a:p>
                      <a:r>
                        <a:rPr lang="en-US" sz="1200" dirty="0"/>
                        <a:t>8</a:t>
                      </a:r>
                    </a:p>
                  </a:txBody>
                  <a:tcPr/>
                </a:tc>
                <a:tc>
                  <a:txBody>
                    <a:bodyPr/>
                    <a:lstStyle/>
                    <a:p>
                      <a:r>
                        <a:rPr lang="en-US" sz="1200" dirty="0"/>
                        <a:t>8 56 </a:t>
                      </a:r>
                    </a:p>
                  </a:txBody>
                  <a:tcPr/>
                </a:tc>
                <a:extLst>
                  <a:ext uri="{0D108BD9-81ED-4DB2-BD59-A6C34878D82A}">
                    <a16:rowId xmlns:a16="http://schemas.microsoft.com/office/drawing/2014/main" val="10008"/>
                  </a:ext>
                </a:extLst>
              </a:tr>
              <a:tr h="152400">
                <a:tc>
                  <a:txBody>
                    <a:bodyPr/>
                    <a:lstStyle/>
                    <a:p>
                      <a:r>
                        <a:rPr lang="en-US" sz="1200" dirty="0"/>
                        <a:t>9</a:t>
                      </a:r>
                    </a:p>
                  </a:txBody>
                  <a:tcPr/>
                </a:tc>
                <a:tc>
                  <a:txBody>
                    <a:bodyPr/>
                    <a:lstStyle/>
                    <a:p>
                      <a:r>
                        <a:rPr lang="en-US" sz="1200" dirty="0"/>
                        <a:t>9</a:t>
                      </a:r>
                    </a:p>
                  </a:txBody>
                  <a:tcPr/>
                </a:tc>
                <a:extLst>
                  <a:ext uri="{0D108BD9-81ED-4DB2-BD59-A6C34878D82A}">
                    <a16:rowId xmlns:a16="http://schemas.microsoft.com/office/drawing/2014/main" val="10009"/>
                  </a:ext>
                </a:extLst>
              </a:tr>
              <a:tr h="152400">
                <a:tc>
                  <a:txBody>
                    <a:bodyPr/>
                    <a:lstStyle/>
                    <a:p>
                      <a:r>
                        <a:rPr lang="en-US" sz="1200" dirty="0"/>
                        <a:t>10</a:t>
                      </a:r>
                    </a:p>
                  </a:txBody>
                  <a:tcPr/>
                </a:tc>
                <a:tc>
                  <a:txBody>
                    <a:bodyPr/>
                    <a:lstStyle/>
                    <a:p>
                      <a:endParaRPr lang="en-US" sz="1200" dirty="0"/>
                    </a:p>
                  </a:txBody>
                  <a:tcPr/>
                </a:tc>
                <a:extLst>
                  <a:ext uri="{0D108BD9-81ED-4DB2-BD59-A6C34878D82A}">
                    <a16:rowId xmlns:a16="http://schemas.microsoft.com/office/drawing/2014/main" val="10010"/>
                  </a:ext>
                </a:extLst>
              </a:tr>
              <a:tr h="152400">
                <a:tc>
                  <a:txBody>
                    <a:bodyPr/>
                    <a:lstStyle/>
                    <a:p>
                      <a:r>
                        <a:rPr lang="en-US" sz="1200" dirty="0"/>
                        <a:t>11</a:t>
                      </a:r>
                    </a:p>
                  </a:txBody>
                  <a:tcPr/>
                </a:tc>
                <a:tc>
                  <a:txBody>
                    <a:bodyPr/>
                    <a:lstStyle/>
                    <a:p>
                      <a:r>
                        <a:rPr lang="en-US" sz="1200" dirty="0"/>
                        <a:t>11  43</a:t>
                      </a:r>
                    </a:p>
                  </a:txBody>
                  <a:tcPr/>
                </a:tc>
                <a:extLst>
                  <a:ext uri="{0D108BD9-81ED-4DB2-BD59-A6C34878D82A}">
                    <a16:rowId xmlns:a16="http://schemas.microsoft.com/office/drawing/2014/main" val="10011"/>
                  </a:ext>
                </a:extLst>
              </a:tr>
              <a:tr h="152400">
                <a:tc>
                  <a:txBody>
                    <a:bodyPr/>
                    <a:lstStyle/>
                    <a:p>
                      <a:r>
                        <a:rPr lang="en-US" sz="1200" dirty="0"/>
                        <a:t>12</a:t>
                      </a:r>
                    </a:p>
                  </a:txBody>
                  <a:tcPr/>
                </a:tc>
                <a:tc>
                  <a:txBody>
                    <a:bodyPr/>
                    <a:lstStyle/>
                    <a:p>
                      <a:endParaRPr lang="en-US" sz="1200" dirty="0"/>
                    </a:p>
                  </a:txBody>
                  <a:tcPr/>
                </a:tc>
                <a:extLst>
                  <a:ext uri="{0D108BD9-81ED-4DB2-BD59-A6C34878D82A}">
                    <a16:rowId xmlns:a16="http://schemas.microsoft.com/office/drawing/2014/main" val="10012"/>
                  </a:ext>
                </a:extLst>
              </a:tr>
              <a:tr h="152400">
                <a:tc>
                  <a:txBody>
                    <a:bodyPr/>
                    <a:lstStyle/>
                    <a:p>
                      <a:r>
                        <a:rPr lang="en-US" sz="1200" dirty="0"/>
                        <a:t>13</a:t>
                      </a:r>
                    </a:p>
                  </a:txBody>
                  <a:tcPr/>
                </a:tc>
                <a:tc>
                  <a:txBody>
                    <a:bodyPr/>
                    <a:lstStyle/>
                    <a:p>
                      <a:endParaRPr lang="en-US" sz="1200" dirty="0"/>
                    </a:p>
                  </a:txBody>
                  <a:tcPr/>
                </a:tc>
                <a:extLst>
                  <a:ext uri="{0D108BD9-81ED-4DB2-BD59-A6C34878D82A}">
                    <a16:rowId xmlns:a16="http://schemas.microsoft.com/office/drawing/2014/main" val="10013"/>
                  </a:ext>
                </a:extLst>
              </a:tr>
              <a:tr h="152400">
                <a:tc>
                  <a:txBody>
                    <a:bodyPr/>
                    <a:lstStyle/>
                    <a:p>
                      <a:r>
                        <a:rPr lang="en-US" sz="1200" dirty="0"/>
                        <a:t>14</a:t>
                      </a:r>
                    </a:p>
                  </a:txBody>
                  <a:tcPr/>
                </a:tc>
                <a:tc>
                  <a:txBody>
                    <a:bodyPr/>
                    <a:lstStyle/>
                    <a:p>
                      <a:endParaRPr lang="en-US" sz="1200" dirty="0"/>
                    </a:p>
                  </a:txBody>
                  <a:tcPr/>
                </a:tc>
                <a:extLst>
                  <a:ext uri="{0D108BD9-81ED-4DB2-BD59-A6C34878D82A}">
                    <a16:rowId xmlns:a16="http://schemas.microsoft.com/office/drawing/2014/main" val="10014"/>
                  </a:ext>
                </a:extLst>
              </a:tr>
              <a:tr h="152400">
                <a:tc>
                  <a:txBody>
                    <a:bodyPr/>
                    <a:lstStyle/>
                    <a:p>
                      <a:r>
                        <a:rPr lang="en-US" sz="1200" dirty="0"/>
                        <a:t>15</a:t>
                      </a:r>
                    </a:p>
                  </a:txBody>
                  <a:tcPr/>
                </a:tc>
                <a:tc>
                  <a:txBody>
                    <a:bodyPr/>
                    <a:lstStyle/>
                    <a:p>
                      <a:endParaRPr lang="en-US" sz="1200" dirty="0"/>
                    </a:p>
                  </a:txBody>
                  <a:tcPr/>
                </a:tc>
                <a:extLst>
                  <a:ext uri="{0D108BD9-81ED-4DB2-BD59-A6C34878D82A}">
                    <a16:rowId xmlns:a16="http://schemas.microsoft.com/office/drawing/2014/main" val="10015"/>
                  </a:ext>
                </a:extLst>
              </a:tr>
            </a:tbl>
          </a:graphicData>
        </a:graphic>
      </p:graphicFrame>
      <p:cxnSp>
        <p:nvCxnSpPr>
          <p:cNvPr id="9" name="Straight Connector 8">
            <a:extLst>
              <a:ext uri="{FF2B5EF4-FFF2-40B4-BE49-F238E27FC236}">
                <a16:creationId xmlns:a16="http://schemas.microsoft.com/office/drawing/2014/main" id="{3CC5CBB7-6A36-F25A-0D4C-9F8B7D007E83}"/>
              </a:ext>
            </a:extLst>
          </p:cNvPr>
          <p:cNvCxnSpPr/>
          <p:nvPr/>
        </p:nvCxnSpPr>
        <p:spPr>
          <a:xfrm rot="5400000">
            <a:off x="7594700" y="900801"/>
            <a:ext cx="76200" cy="7620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463CE8-F70B-3667-61DA-C2919587F344}"/>
              </a:ext>
            </a:extLst>
          </p:cNvPr>
          <p:cNvCxnSpPr/>
          <p:nvPr/>
        </p:nvCxnSpPr>
        <p:spPr>
          <a:xfrm rot="5400000">
            <a:off x="7594700" y="2805801"/>
            <a:ext cx="76200" cy="7620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CF18EB8-9AEB-6E55-73BC-41EEA64E7C4D}"/>
              </a:ext>
            </a:extLst>
          </p:cNvPr>
          <p:cNvCxnSpPr/>
          <p:nvPr/>
        </p:nvCxnSpPr>
        <p:spPr>
          <a:xfrm rot="5400000">
            <a:off x="7594700" y="3644001"/>
            <a:ext cx="76200" cy="7620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3403E76-B3FA-174F-C96B-CC6B9D0D33D9}"/>
              </a:ext>
            </a:extLst>
          </p:cNvPr>
          <p:cNvCxnSpPr/>
          <p:nvPr/>
        </p:nvCxnSpPr>
        <p:spPr>
          <a:xfrm rot="5400000">
            <a:off x="7518500" y="1739001"/>
            <a:ext cx="228600" cy="7620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1197657-7135-0B49-FD00-92CFB22EE2B4}"/>
              </a:ext>
            </a:extLst>
          </p:cNvPr>
          <p:cNvCxnSpPr/>
          <p:nvPr/>
        </p:nvCxnSpPr>
        <p:spPr>
          <a:xfrm rot="5400000">
            <a:off x="7670900" y="1739001"/>
            <a:ext cx="228600" cy="7620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0D8F375-1740-EFA5-3298-723A68CE4682}"/>
              </a:ext>
            </a:extLst>
          </p:cNvPr>
          <p:cNvSpPr/>
          <p:nvPr/>
        </p:nvSpPr>
        <p:spPr>
          <a:xfrm>
            <a:off x="4394300" y="367401"/>
            <a:ext cx="4267200" cy="475323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789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38380-0534-55B0-CDED-E102D01C9E2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70E7F6-A946-3FD4-4444-BBAF848522B9}"/>
              </a:ext>
            </a:extLst>
          </p:cNvPr>
          <p:cNvSpPr>
            <a:spLocks noGrp="1"/>
          </p:cNvSpPr>
          <p:nvPr>
            <p:ph type="sldNum" sz="quarter" idx="19"/>
          </p:nvPr>
        </p:nvSpPr>
        <p:spPr/>
        <p:txBody>
          <a:bodyPr/>
          <a:lstStyle/>
          <a:p>
            <a:fld id="{B6238B5B-F19C-E947-A0BC-87BD7983F871}" type="slidenum">
              <a:rPr lang="en-US" smtClean="0"/>
              <a:pPr/>
              <a:t>41</a:t>
            </a:fld>
            <a:endParaRPr lang="en-US" dirty="0"/>
          </a:p>
        </p:txBody>
      </p:sp>
      <p:sp>
        <p:nvSpPr>
          <p:cNvPr id="2" name="Title 4">
            <a:extLst>
              <a:ext uri="{FF2B5EF4-FFF2-40B4-BE49-F238E27FC236}">
                <a16:creationId xmlns:a16="http://schemas.microsoft.com/office/drawing/2014/main" id="{0910FDC5-5E66-9445-EA98-45D2F728C5D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Replacement</a:t>
            </a:r>
          </a:p>
        </p:txBody>
      </p:sp>
      <p:sp>
        <p:nvSpPr>
          <p:cNvPr id="6" name="Text Placeholder 1">
            <a:extLst>
              <a:ext uri="{FF2B5EF4-FFF2-40B4-BE49-F238E27FC236}">
                <a16:creationId xmlns:a16="http://schemas.microsoft.com/office/drawing/2014/main" id="{1129FAA6-984A-BB1A-2BAD-5721EF129181}"/>
              </a:ext>
            </a:extLst>
          </p:cNvPr>
          <p:cNvSpPr txBox="1">
            <a:spLocks/>
          </p:cNvSpPr>
          <p:nvPr/>
        </p:nvSpPr>
        <p:spPr>
          <a:xfrm>
            <a:off x="609724" y="936768"/>
            <a:ext cx="8503923" cy="248273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Need a free line to insert new block</a:t>
            </a:r>
          </a:p>
          <a:p>
            <a:pPr lvl="1"/>
            <a:r>
              <a:rPr lang="en-US" sz="2000" dirty="0"/>
              <a:t>Which block should we kick out?</a:t>
            </a:r>
          </a:p>
          <a:p>
            <a:pPr marL="285750" indent="-285750">
              <a:buFont typeface="Arial" panose="020B0604020202020204" pitchFamily="34" charset="0"/>
              <a:buChar char="•"/>
            </a:pPr>
            <a:r>
              <a:rPr lang="en-US" sz="2400" dirty="0"/>
              <a:t>Several strategies</a:t>
            </a:r>
          </a:p>
          <a:p>
            <a:pPr lvl="1"/>
            <a:r>
              <a:rPr lang="en-US" sz="2000" dirty="0"/>
              <a:t>Random (randomly selected line)</a:t>
            </a:r>
          </a:p>
          <a:p>
            <a:pPr lvl="1"/>
            <a:r>
              <a:rPr lang="en-US" sz="2000" dirty="0"/>
              <a:t>FIFO (line that has been in cache the longest)</a:t>
            </a:r>
          </a:p>
          <a:p>
            <a:pPr lvl="1"/>
            <a:r>
              <a:rPr lang="en-US" sz="2000" dirty="0"/>
              <a:t>LRU (least recently used line)</a:t>
            </a:r>
          </a:p>
          <a:p>
            <a:pPr lvl="1"/>
            <a:r>
              <a:rPr lang="en-US" sz="2000" dirty="0"/>
              <a:t>LRU Approximations (Pseudo LRU)</a:t>
            </a:r>
          </a:p>
        </p:txBody>
      </p:sp>
    </p:spTree>
    <p:extLst>
      <p:ext uri="{BB962C8B-B14F-4D97-AF65-F5344CB8AC3E}">
        <p14:creationId xmlns:p14="http://schemas.microsoft.com/office/powerpoint/2010/main" val="3649807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AB31F-1813-5099-03EA-007F897907C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94ED14-D85E-1B44-9059-4479716FBE4F}"/>
              </a:ext>
            </a:extLst>
          </p:cNvPr>
          <p:cNvSpPr>
            <a:spLocks noGrp="1"/>
          </p:cNvSpPr>
          <p:nvPr>
            <p:ph type="sldNum" sz="quarter" idx="19"/>
          </p:nvPr>
        </p:nvSpPr>
        <p:spPr/>
        <p:txBody>
          <a:bodyPr/>
          <a:lstStyle/>
          <a:p>
            <a:fld id="{B6238B5B-F19C-E947-A0BC-87BD7983F871}" type="slidenum">
              <a:rPr lang="en-US" smtClean="0"/>
              <a:pPr/>
              <a:t>42</a:t>
            </a:fld>
            <a:endParaRPr lang="en-US" dirty="0"/>
          </a:p>
        </p:txBody>
      </p:sp>
      <p:sp>
        <p:nvSpPr>
          <p:cNvPr id="2" name="Title 4">
            <a:extLst>
              <a:ext uri="{FF2B5EF4-FFF2-40B4-BE49-F238E27FC236}">
                <a16:creationId xmlns:a16="http://schemas.microsoft.com/office/drawing/2014/main" id="{EEE2A933-ADA2-BCD8-284A-21C5C2827DF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Replacement</a:t>
            </a:r>
          </a:p>
        </p:txBody>
      </p:sp>
      <p:sp>
        <p:nvSpPr>
          <p:cNvPr id="6" name="Text Placeholder 1">
            <a:extLst>
              <a:ext uri="{FF2B5EF4-FFF2-40B4-BE49-F238E27FC236}">
                <a16:creationId xmlns:a16="http://schemas.microsoft.com/office/drawing/2014/main" id="{B1A20E64-3A1D-68F7-3DEA-743C7F2A8EA6}"/>
              </a:ext>
            </a:extLst>
          </p:cNvPr>
          <p:cNvSpPr txBox="1">
            <a:spLocks/>
          </p:cNvSpPr>
          <p:nvPr/>
        </p:nvSpPr>
        <p:spPr>
          <a:xfrm>
            <a:off x="609724" y="936768"/>
            <a:ext cx="8503923" cy="135421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Random Replacement</a:t>
            </a:r>
          </a:p>
          <a:p>
            <a:pPr marL="790956" lvl="1" indent="-342900"/>
            <a:r>
              <a:rPr lang="en-US" sz="2000" dirty="0"/>
              <a:t>We care about speed!</a:t>
            </a:r>
          </a:p>
          <a:p>
            <a:pPr marL="790956" lvl="1" indent="-342900"/>
            <a:r>
              <a:rPr lang="en-US" sz="2000" dirty="0"/>
              <a:t>Use a global incrementing counter</a:t>
            </a:r>
          </a:p>
          <a:p>
            <a:pPr marL="790956" lvl="1" indent="-342900"/>
            <a:r>
              <a:rPr lang="en-US" sz="2000" dirty="0"/>
              <a:t>On replacement, use counter current value</a:t>
            </a:r>
          </a:p>
        </p:txBody>
      </p:sp>
    </p:spTree>
    <p:extLst>
      <p:ext uri="{BB962C8B-B14F-4D97-AF65-F5344CB8AC3E}">
        <p14:creationId xmlns:p14="http://schemas.microsoft.com/office/powerpoint/2010/main" val="3157504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D3C9-9D24-9DCE-0B2A-B2E4DA00834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DE5B03-98E9-FF8D-B0BF-A71976A2BAA8}"/>
              </a:ext>
            </a:extLst>
          </p:cNvPr>
          <p:cNvSpPr>
            <a:spLocks noGrp="1"/>
          </p:cNvSpPr>
          <p:nvPr>
            <p:ph type="sldNum" sz="quarter" idx="19"/>
          </p:nvPr>
        </p:nvSpPr>
        <p:spPr/>
        <p:txBody>
          <a:bodyPr/>
          <a:lstStyle/>
          <a:p>
            <a:fld id="{B6238B5B-F19C-E947-A0BC-87BD7983F871}" type="slidenum">
              <a:rPr lang="en-US" smtClean="0"/>
              <a:pPr/>
              <a:t>43</a:t>
            </a:fld>
            <a:endParaRPr lang="en-US" dirty="0"/>
          </a:p>
        </p:txBody>
      </p:sp>
      <p:sp>
        <p:nvSpPr>
          <p:cNvPr id="2" name="Title 4">
            <a:extLst>
              <a:ext uri="{FF2B5EF4-FFF2-40B4-BE49-F238E27FC236}">
                <a16:creationId xmlns:a16="http://schemas.microsoft.com/office/drawing/2014/main" id="{3520CC94-2182-1CCA-B4C4-38BF58AC3C2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Replacement</a:t>
            </a:r>
          </a:p>
        </p:txBody>
      </p:sp>
      <p:sp>
        <p:nvSpPr>
          <p:cNvPr id="6" name="Text Placeholder 1">
            <a:extLst>
              <a:ext uri="{FF2B5EF4-FFF2-40B4-BE49-F238E27FC236}">
                <a16:creationId xmlns:a16="http://schemas.microsoft.com/office/drawing/2014/main" id="{D15AB718-2237-F45A-C7C7-9F2183A8AE5A}"/>
              </a:ext>
            </a:extLst>
          </p:cNvPr>
          <p:cNvSpPr txBox="1">
            <a:spLocks/>
          </p:cNvSpPr>
          <p:nvPr/>
        </p:nvSpPr>
        <p:spPr>
          <a:xfrm>
            <a:off x="609724" y="936768"/>
            <a:ext cx="8503923" cy="299569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LRU Replacement</a:t>
            </a:r>
          </a:p>
          <a:p>
            <a:pPr marL="733806" lvl="1" indent="-285750"/>
            <a:r>
              <a:rPr lang="en-US" sz="2000" dirty="0"/>
              <a:t>Have LRU counter for each line in a set</a:t>
            </a:r>
          </a:p>
          <a:p>
            <a:pPr marL="733806" lvl="1" indent="-285750"/>
            <a:r>
              <a:rPr lang="en-US" sz="2000" dirty="0"/>
              <a:t>When line accessed</a:t>
            </a:r>
          </a:p>
          <a:p>
            <a:pPr lvl="2"/>
            <a:r>
              <a:rPr lang="en-US" sz="2000" dirty="0"/>
              <a:t>Get old value X of its counter</a:t>
            </a:r>
          </a:p>
          <a:p>
            <a:pPr lvl="2"/>
            <a:r>
              <a:rPr lang="en-US" sz="2000" dirty="0"/>
              <a:t>Set its counter to max value</a:t>
            </a:r>
          </a:p>
          <a:p>
            <a:pPr lvl="2"/>
            <a:r>
              <a:rPr lang="en-US" sz="2000" dirty="0"/>
              <a:t>For every other line in the set</a:t>
            </a:r>
          </a:p>
          <a:p>
            <a:pPr lvl="3"/>
            <a:r>
              <a:rPr lang="en-US" sz="2000" dirty="0"/>
              <a:t>If counter larger than X, decrement it</a:t>
            </a:r>
          </a:p>
          <a:p>
            <a:pPr marL="733806" lvl="1" indent="-285750"/>
            <a:r>
              <a:rPr lang="en-US" sz="2000" dirty="0"/>
              <a:t>When replacement needed</a:t>
            </a:r>
          </a:p>
          <a:p>
            <a:pPr lvl="2"/>
            <a:r>
              <a:rPr lang="en-US" sz="2000" dirty="0"/>
              <a:t>Select line whose counter is 0</a:t>
            </a:r>
          </a:p>
        </p:txBody>
      </p:sp>
    </p:spTree>
    <p:extLst>
      <p:ext uri="{BB962C8B-B14F-4D97-AF65-F5344CB8AC3E}">
        <p14:creationId xmlns:p14="http://schemas.microsoft.com/office/powerpoint/2010/main" val="327194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5DCEC-98BC-2688-58E5-1744137C11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5C38E0-72B8-341E-9270-437540A49DD3}"/>
              </a:ext>
            </a:extLst>
          </p:cNvPr>
          <p:cNvSpPr>
            <a:spLocks noGrp="1"/>
          </p:cNvSpPr>
          <p:nvPr>
            <p:ph type="sldNum" sz="quarter" idx="19"/>
          </p:nvPr>
        </p:nvSpPr>
        <p:spPr/>
        <p:txBody>
          <a:bodyPr/>
          <a:lstStyle/>
          <a:p>
            <a:fld id="{B6238B5B-F19C-E947-A0BC-87BD7983F871}" type="slidenum">
              <a:rPr lang="en-US" smtClean="0"/>
              <a:pPr/>
              <a:t>44</a:t>
            </a:fld>
            <a:endParaRPr lang="en-US" dirty="0"/>
          </a:p>
        </p:txBody>
      </p:sp>
      <p:sp>
        <p:nvSpPr>
          <p:cNvPr id="2" name="Title 4">
            <a:extLst>
              <a:ext uri="{FF2B5EF4-FFF2-40B4-BE49-F238E27FC236}">
                <a16:creationId xmlns:a16="http://schemas.microsoft.com/office/drawing/2014/main" id="{F4E567B2-0275-9872-D727-2E04BAF64E75}"/>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 Policy</a:t>
            </a:r>
          </a:p>
        </p:txBody>
      </p:sp>
      <p:sp>
        <p:nvSpPr>
          <p:cNvPr id="6" name="Text Placeholder 1">
            <a:extLst>
              <a:ext uri="{FF2B5EF4-FFF2-40B4-BE49-F238E27FC236}">
                <a16:creationId xmlns:a16="http://schemas.microsoft.com/office/drawing/2014/main" id="{306DEC4E-B3AE-603E-79DC-831200BCAF95}"/>
              </a:ext>
            </a:extLst>
          </p:cNvPr>
          <p:cNvSpPr txBox="1">
            <a:spLocks/>
          </p:cNvSpPr>
          <p:nvPr/>
        </p:nvSpPr>
        <p:spPr>
          <a:xfrm>
            <a:off x="609724" y="936768"/>
            <a:ext cx="8503923" cy="230216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400" dirty="0"/>
              <a:t>Do we allocate cache lines on a write miss?</a:t>
            </a:r>
          </a:p>
          <a:p>
            <a:pPr lvl="1">
              <a:lnSpc>
                <a:spcPct val="90000"/>
              </a:lnSpc>
            </a:pPr>
            <a:r>
              <a:rPr lang="en-US" sz="2000" dirty="0"/>
              <a:t>Write-allocate</a:t>
            </a:r>
          </a:p>
          <a:p>
            <a:pPr lvl="2">
              <a:lnSpc>
                <a:spcPct val="90000"/>
              </a:lnSpc>
            </a:pPr>
            <a:r>
              <a:rPr lang="en-US" sz="2000" dirty="0"/>
              <a:t>A write miss brings block into cache</a:t>
            </a:r>
          </a:p>
          <a:p>
            <a:pPr lvl="1">
              <a:lnSpc>
                <a:spcPct val="90000"/>
              </a:lnSpc>
            </a:pPr>
            <a:r>
              <a:rPr lang="en-US" sz="2000" dirty="0"/>
              <a:t>No-write-allocate</a:t>
            </a:r>
          </a:p>
          <a:p>
            <a:pPr lvl="2">
              <a:lnSpc>
                <a:spcPct val="90000"/>
              </a:lnSpc>
            </a:pPr>
            <a:r>
              <a:rPr lang="en-US" sz="2000" dirty="0"/>
              <a:t>A write miss leaves cache as it was</a:t>
            </a:r>
          </a:p>
          <a:p>
            <a:pPr lvl="1">
              <a:lnSpc>
                <a:spcPct val="90000"/>
              </a:lnSpc>
            </a:pPr>
            <a:r>
              <a:rPr lang="en-US" sz="2000" dirty="0"/>
              <a:t>Pros and cons? </a:t>
            </a:r>
          </a:p>
          <a:p>
            <a:pPr lvl="2">
              <a:lnSpc>
                <a:spcPct val="90000"/>
              </a:lnSpc>
            </a:pPr>
            <a:r>
              <a:rPr lang="en-US" sz="2000" dirty="0">
                <a:solidFill>
                  <a:srgbClr val="FF0000"/>
                </a:solidFill>
              </a:rPr>
              <a:t>Depends on temporal locality</a:t>
            </a:r>
            <a:endParaRPr lang="en-US" sz="2000" dirty="0"/>
          </a:p>
        </p:txBody>
      </p:sp>
    </p:spTree>
    <p:extLst>
      <p:ext uri="{BB962C8B-B14F-4D97-AF65-F5344CB8AC3E}">
        <p14:creationId xmlns:p14="http://schemas.microsoft.com/office/powerpoint/2010/main" val="42922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A0234-CE65-38BC-94F7-E8299B00C15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25832C-3CB2-F9A1-6A32-AA4E236FC053}"/>
              </a:ext>
            </a:extLst>
          </p:cNvPr>
          <p:cNvSpPr>
            <a:spLocks noGrp="1"/>
          </p:cNvSpPr>
          <p:nvPr>
            <p:ph type="sldNum" sz="quarter" idx="19"/>
          </p:nvPr>
        </p:nvSpPr>
        <p:spPr/>
        <p:txBody>
          <a:bodyPr/>
          <a:lstStyle/>
          <a:p>
            <a:fld id="{B6238B5B-F19C-E947-A0BC-87BD7983F871}" type="slidenum">
              <a:rPr lang="en-US" smtClean="0"/>
              <a:pPr/>
              <a:t>45</a:t>
            </a:fld>
            <a:endParaRPr lang="en-US" dirty="0"/>
          </a:p>
        </p:txBody>
      </p:sp>
      <p:sp>
        <p:nvSpPr>
          <p:cNvPr id="2" name="Title 4">
            <a:extLst>
              <a:ext uri="{FF2B5EF4-FFF2-40B4-BE49-F238E27FC236}">
                <a16:creationId xmlns:a16="http://schemas.microsoft.com/office/drawing/2014/main" id="{11A37F7E-888C-9E99-8A1C-71F7E7C8622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 Policy</a:t>
            </a:r>
          </a:p>
        </p:txBody>
      </p:sp>
      <p:sp>
        <p:nvSpPr>
          <p:cNvPr id="6" name="Text Placeholder 1">
            <a:extLst>
              <a:ext uri="{FF2B5EF4-FFF2-40B4-BE49-F238E27FC236}">
                <a16:creationId xmlns:a16="http://schemas.microsoft.com/office/drawing/2014/main" id="{011113F4-BC68-E377-7AB4-0F78325B04CE}"/>
              </a:ext>
            </a:extLst>
          </p:cNvPr>
          <p:cNvSpPr txBox="1">
            <a:spLocks/>
          </p:cNvSpPr>
          <p:nvPr/>
        </p:nvSpPr>
        <p:spPr>
          <a:xfrm>
            <a:off x="609724" y="936768"/>
            <a:ext cx="8503923" cy="230216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400" dirty="0"/>
              <a:t>Do we update memory on writes?</a:t>
            </a:r>
          </a:p>
          <a:p>
            <a:pPr lvl="1">
              <a:lnSpc>
                <a:spcPct val="90000"/>
              </a:lnSpc>
            </a:pPr>
            <a:r>
              <a:rPr lang="en-US" sz="2000" dirty="0"/>
              <a:t>Write-through</a:t>
            </a:r>
          </a:p>
          <a:p>
            <a:pPr lvl="2">
              <a:lnSpc>
                <a:spcPct val="90000"/>
              </a:lnSpc>
            </a:pPr>
            <a:r>
              <a:rPr lang="en-US" sz="2000" dirty="0"/>
              <a:t>Memory immediately updated on each write</a:t>
            </a:r>
          </a:p>
          <a:p>
            <a:pPr lvl="2">
              <a:lnSpc>
                <a:spcPct val="90000"/>
              </a:lnSpc>
            </a:pPr>
            <a:r>
              <a:rPr lang="en-US" sz="2000" dirty="0"/>
              <a:t>Generally combined with no-write-allocate</a:t>
            </a:r>
          </a:p>
          <a:p>
            <a:pPr lvl="1">
              <a:lnSpc>
                <a:spcPct val="90000"/>
              </a:lnSpc>
            </a:pPr>
            <a:r>
              <a:rPr lang="en-US" sz="2000" dirty="0"/>
              <a:t>Write-back</a:t>
            </a:r>
          </a:p>
          <a:p>
            <a:pPr lvl="2">
              <a:lnSpc>
                <a:spcPct val="90000"/>
              </a:lnSpc>
            </a:pPr>
            <a:r>
              <a:rPr lang="en-US" sz="2000" dirty="0"/>
              <a:t>Memory updated when line replaced</a:t>
            </a:r>
          </a:p>
          <a:p>
            <a:pPr lvl="2">
              <a:lnSpc>
                <a:spcPct val="90000"/>
              </a:lnSpc>
            </a:pPr>
            <a:r>
              <a:rPr lang="en-US" sz="2000" dirty="0"/>
              <a:t>Generally combined with write-allocate</a:t>
            </a:r>
          </a:p>
        </p:txBody>
      </p:sp>
    </p:spTree>
    <p:extLst>
      <p:ext uri="{BB962C8B-B14F-4D97-AF65-F5344CB8AC3E}">
        <p14:creationId xmlns:p14="http://schemas.microsoft.com/office/powerpoint/2010/main" val="208049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1608C-DDE5-5445-4C9B-AD1351547A0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581C01-31EE-6D88-BC3F-516E3F84FECB}"/>
              </a:ext>
            </a:extLst>
          </p:cNvPr>
          <p:cNvSpPr>
            <a:spLocks noGrp="1"/>
          </p:cNvSpPr>
          <p:nvPr>
            <p:ph type="sldNum" sz="quarter" idx="19"/>
          </p:nvPr>
        </p:nvSpPr>
        <p:spPr/>
        <p:txBody>
          <a:bodyPr/>
          <a:lstStyle/>
          <a:p>
            <a:fld id="{B6238B5B-F19C-E947-A0BC-87BD7983F871}" type="slidenum">
              <a:rPr lang="en-US" smtClean="0"/>
              <a:pPr/>
              <a:t>46</a:t>
            </a:fld>
            <a:endParaRPr lang="en-US" dirty="0"/>
          </a:p>
        </p:txBody>
      </p:sp>
      <p:sp>
        <p:nvSpPr>
          <p:cNvPr id="2" name="Title 4">
            <a:extLst>
              <a:ext uri="{FF2B5EF4-FFF2-40B4-BE49-F238E27FC236}">
                <a16:creationId xmlns:a16="http://schemas.microsoft.com/office/drawing/2014/main" id="{50657059-1F5D-744F-F229-8E32D2F2341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 Policy</a:t>
            </a:r>
          </a:p>
        </p:txBody>
      </p:sp>
      <p:sp>
        <p:nvSpPr>
          <p:cNvPr id="6" name="Text Placeholder 1">
            <a:extLst>
              <a:ext uri="{FF2B5EF4-FFF2-40B4-BE49-F238E27FC236}">
                <a16:creationId xmlns:a16="http://schemas.microsoft.com/office/drawing/2014/main" id="{985508EE-BB49-6C3A-5BFD-3EBCE80DC8A7}"/>
              </a:ext>
            </a:extLst>
          </p:cNvPr>
          <p:cNvSpPr txBox="1">
            <a:spLocks/>
          </p:cNvSpPr>
          <p:nvPr/>
        </p:nvSpPr>
        <p:spPr>
          <a:xfrm>
            <a:off x="609724" y="936768"/>
            <a:ext cx="8503923" cy="230216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400" dirty="0"/>
              <a:t>Do we update memory on writes?</a:t>
            </a:r>
          </a:p>
          <a:p>
            <a:pPr lvl="1">
              <a:lnSpc>
                <a:spcPct val="90000"/>
              </a:lnSpc>
            </a:pPr>
            <a:r>
              <a:rPr lang="en-US" sz="2000" dirty="0"/>
              <a:t>Write-through</a:t>
            </a:r>
          </a:p>
          <a:p>
            <a:pPr lvl="2">
              <a:lnSpc>
                <a:spcPct val="90000"/>
              </a:lnSpc>
            </a:pPr>
            <a:r>
              <a:rPr lang="en-US" sz="2000" dirty="0"/>
              <a:t>Memory immediately updated on each write</a:t>
            </a:r>
          </a:p>
          <a:p>
            <a:pPr lvl="2">
              <a:lnSpc>
                <a:spcPct val="90000"/>
              </a:lnSpc>
            </a:pPr>
            <a:r>
              <a:rPr lang="en-US" sz="2000" dirty="0"/>
              <a:t>Generally combined with no-write-allocate</a:t>
            </a:r>
          </a:p>
          <a:p>
            <a:pPr lvl="1">
              <a:lnSpc>
                <a:spcPct val="90000"/>
              </a:lnSpc>
            </a:pPr>
            <a:r>
              <a:rPr lang="en-US" sz="2000" dirty="0"/>
              <a:t>Write-back</a:t>
            </a:r>
          </a:p>
          <a:p>
            <a:pPr lvl="2">
              <a:lnSpc>
                <a:spcPct val="90000"/>
              </a:lnSpc>
            </a:pPr>
            <a:r>
              <a:rPr lang="en-US" sz="2000" dirty="0"/>
              <a:t>Memory updated when line replaced</a:t>
            </a:r>
          </a:p>
          <a:p>
            <a:pPr lvl="2">
              <a:lnSpc>
                <a:spcPct val="90000"/>
              </a:lnSpc>
            </a:pPr>
            <a:r>
              <a:rPr lang="en-US" sz="2000" dirty="0"/>
              <a:t>Generally combined with write-allocate</a:t>
            </a:r>
          </a:p>
        </p:txBody>
      </p:sp>
    </p:spTree>
    <p:extLst>
      <p:ext uri="{BB962C8B-B14F-4D97-AF65-F5344CB8AC3E}">
        <p14:creationId xmlns:p14="http://schemas.microsoft.com/office/powerpoint/2010/main" val="168540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10AD1-FB32-09FF-756C-033CD5521B6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CB6756-ABB2-2C34-D06F-5A671C3A8982}"/>
              </a:ext>
            </a:extLst>
          </p:cNvPr>
          <p:cNvSpPr>
            <a:spLocks noGrp="1"/>
          </p:cNvSpPr>
          <p:nvPr>
            <p:ph type="sldNum" sz="quarter" idx="19"/>
          </p:nvPr>
        </p:nvSpPr>
        <p:spPr/>
        <p:txBody>
          <a:bodyPr/>
          <a:lstStyle/>
          <a:p>
            <a:fld id="{B6238B5B-F19C-E947-A0BC-87BD7983F871}" type="slidenum">
              <a:rPr lang="en-US" smtClean="0"/>
              <a:pPr/>
              <a:t>47</a:t>
            </a:fld>
            <a:endParaRPr lang="en-US" dirty="0"/>
          </a:p>
        </p:txBody>
      </p:sp>
      <p:sp>
        <p:nvSpPr>
          <p:cNvPr id="2" name="Title 4">
            <a:extLst>
              <a:ext uri="{FF2B5EF4-FFF2-40B4-BE49-F238E27FC236}">
                <a16:creationId xmlns:a16="http://schemas.microsoft.com/office/drawing/2014/main" id="{4F0E3B0F-1279-87DF-AD1E-FF555221232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 through / Write back</a:t>
            </a:r>
          </a:p>
        </p:txBody>
      </p:sp>
      <p:sp>
        <p:nvSpPr>
          <p:cNvPr id="3" name="TextBox 2">
            <a:extLst>
              <a:ext uri="{FF2B5EF4-FFF2-40B4-BE49-F238E27FC236}">
                <a16:creationId xmlns:a16="http://schemas.microsoft.com/office/drawing/2014/main" id="{B544BB91-0FF2-BA85-CBA0-97AFA681F082}"/>
              </a:ext>
            </a:extLst>
          </p:cNvPr>
          <p:cNvSpPr txBox="1"/>
          <p:nvPr/>
        </p:nvSpPr>
        <p:spPr>
          <a:xfrm>
            <a:off x="640077" y="1407140"/>
            <a:ext cx="914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PROC</a:t>
            </a:r>
          </a:p>
        </p:txBody>
      </p:sp>
      <p:sp>
        <p:nvSpPr>
          <p:cNvPr id="5" name="TextBox 4">
            <a:extLst>
              <a:ext uri="{FF2B5EF4-FFF2-40B4-BE49-F238E27FC236}">
                <a16:creationId xmlns:a16="http://schemas.microsoft.com/office/drawing/2014/main" id="{04798A75-0164-05C2-D09B-B9D57FBCD301}"/>
              </a:ext>
            </a:extLst>
          </p:cNvPr>
          <p:cNvSpPr txBox="1"/>
          <p:nvPr/>
        </p:nvSpPr>
        <p:spPr>
          <a:xfrm>
            <a:off x="2087877" y="1407140"/>
            <a:ext cx="1219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CACHE</a:t>
            </a:r>
          </a:p>
        </p:txBody>
      </p:sp>
      <p:sp>
        <p:nvSpPr>
          <p:cNvPr id="7" name="TextBox 6">
            <a:extLst>
              <a:ext uri="{FF2B5EF4-FFF2-40B4-BE49-F238E27FC236}">
                <a16:creationId xmlns:a16="http://schemas.microsoft.com/office/drawing/2014/main" id="{CA09B6BF-9BFA-69A5-A14A-996B1A679863}"/>
              </a:ext>
            </a:extLst>
          </p:cNvPr>
          <p:cNvSpPr txBox="1"/>
          <p:nvPr/>
        </p:nvSpPr>
        <p:spPr>
          <a:xfrm>
            <a:off x="3992877" y="1407140"/>
            <a:ext cx="1219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MEM</a:t>
            </a:r>
          </a:p>
        </p:txBody>
      </p:sp>
      <p:cxnSp>
        <p:nvCxnSpPr>
          <p:cNvPr id="8" name="Straight Arrow Connector 7">
            <a:extLst>
              <a:ext uri="{FF2B5EF4-FFF2-40B4-BE49-F238E27FC236}">
                <a16:creationId xmlns:a16="http://schemas.microsoft.com/office/drawing/2014/main" id="{04D18F2F-1474-3172-5C37-BE725ABF72DE}"/>
              </a:ext>
            </a:extLst>
          </p:cNvPr>
          <p:cNvCxnSpPr>
            <a:stCxn id="3" idx="3"/>
            <a:endCxn id="5" idx="1"/>
          </p:cNvCxnSpPr>
          <p:nvPr/>
        </p:nvCxnSpPr>
        <p:spPr>
          <a:xfrm>
            <a:off x="1554477" y="15918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hape 10">
            <a:extLst>
              <a:ext uri="{FF2B5EF4-FFF2-40B4-BE49-F238E27FC236}">
                <a16:creationId xmlns:a16="http://schemas.microsoft.com/office/drawing/2014/main" id="{65C30DA4-77AE-B326-2CD7-5011A59CBACA}"/>
              </a:ext>
            </a:extLst>
          </p:cNvPr>
          <p:cNvCxnSpPr>
            <a:endCxn id="7" idx="0"/>
          </p:cNvCxnSpPr>
          <p:nvPr/>
        </p:nvCxnSpPr>
        <p:spPr>
          <a:xfrm>
            <a:off x="1783077" y="1178540"/>
            <a:ext cx="2819400" cy="2286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D8C98B-DD49-BF62-C707-15E955316BE4}"/>
              </a:ext>
            </a:extLst>
          </p:cNvPr>
          <p:cNvCxnSpPr/>
          <p:nvPr/>
        </p:nvCxnSpPr>
        <p:spPr>
          <a:xfrm rot="5400000" flipH="1" flipV="1">
            <a:off x="1554477" y="1407140"/>
            <a:ext cx="457200"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536A44F-C73E-A970-DE35-72615CBCC3BD}"/>
              </a:ext>
            </a:extLst>
          </p:cNvPr>
          <p:cNvSpPr txBox="1"/>
          <p:nvPr/>
        </p:nvSpPr>
        <p:spPr>
          <a:xfrm>
            <a:off x="640077" y="2942808"/>
            <a:ext cx="914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PROC</a:t>
            </a:r>
          </a:p>
        </p:txBody>
      </p:sp>
      <p:sp>
        <p:nvSpPr>
          <p:cNvPr id="12" name="TextBox 11">
            <a:extLst>
              <a:ext uri="{FF2B5EF4-FFF2-40B4-BE49-F238E27FC236}">
                <a16:creationId xmlns:a16="http://schemas.microsoft.com/office/drawing/2014/main" id="{1E4B3CCC-A9B2-D369-7D5C-E7297D5D8FB9}"/>
              </a:ext>
            </a:extLst>
          </p:cNvPr>
          <p:cNvSpPr txBox="1"/>
          <p:nvPr/>
        </p:nvSpPr>
        <p:spPr>
          <a:xfrm>
            <a:off x="2087877" y="2942808"/>
            <a:ext cx="1219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CACHE</a:t>
            </a:r>
          </a:p>
        </p:txBody>
      </p:sp>
      <p:sp>
        <p:nvSpPr>
          <p:cNvPr id="13" name="TextBox 12">
            <a:extLst>
              <a:ext uri="{FF2B5EF4-FFF2-40B4-BE49-F238E27FC236}">
                <a16:creationId xmlns:a16="http://schemas.microsoft.com/office/drawing/2014/main" id="{0B374A58-733F-F731-EBA4-279DB6BB3F38}"/>
              </a:ext>
            </a:extLst>
          </p:cNvPr>
          <p:cNvSpPr txBox="1"/>
          <p:nvPr/>
        </p:nvSpPr>
        <p:spPr>
          <a:xfrm>
            <a:off x="3992877" y="2942808"/>
            <a:ext cx="1219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MEM</a:t>
            </a:r>
          </a:p>
        </p:txBody>
      </p:sp>
      <p:cxnSp>
        <p:nvCxnSpPr>
          <p:cNvPr id="14" name="Straight Arrow Connector 13">
            <a:extLst>
              <a:ext uri="{FF2B5EF4-FFF2-40B4-BE49-F238E27FC236}">
                <a16:creationId xmlns:a16="http://schemas.microsoft.com/office/drawing/2014/main" id="{1FA99A26-EA8C-5DA6-F693-53D4D88D47C2}"/>
              </a:ext>
            </a:extLst>
          </p:cNvPr>
          <p:cNvCxnSpPr>
            <a:stCxn id="11" idx="3"/>
            <a:endCxn id="12" idx="1"/>
          </p:cNvCxnSpPr>
          <p:nvPr/>
        </p:nvCxnSpPr>
        <p:spPr>
          <a:xfrm>
            <a:off x="1554477" y="312747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3D1FCA9-D963-3E5F-B614-4E2B5864D93A}"/>
              </a:ext>
            </a:extLst>
          </p:cNvPr>
          <p:cNvSpPr/>
          <p:nvPr/>
        </p:nvSpPr>
        <p:spPr>
          <a:xfrm>
            <a:off x="5516877" y="1407140"/>
            <a:ext cx="2039982" cy="341632"/>
          </a:xfrm>
          <a:prstGeom prst="rect">
            <a:avLst/>
          </a:prstGeom>
        </p:spPr>
        <p:txBody>
          <a:bodyPr wrap="none">
            <a:spAutoFit/>
          </a:bodyPr>
          <a:lstStyle/>
          <a:p>
            <a:pPr lvl="1">
              <a:lnSpc>
                <a:spcPct val="90000"/>
              </a:lnSpc>
            </a:pPr>
            <a:r>
              <a:rPr lang="en-US" dirty="0">
                <a:solidFill>
                  <a:srgbClr val="0070C0"/>
                </a:solidFill>
              </a:rPr>
              <a:t>Write-through</a:t>
            </a:r>
          </a:p>
        </p:txBody>
      </p:sp>
      <p:sp>
        <p:nvSpPr>
          <p:cNvPr id="16" name="Rectangle 15">
            <a:extLst>
              <a:ext uri="{FF2B5EF4-FFF2-40B4-BE49-F238E27FC236}">
                <a16:creationId xmlns:a16="http://schemas.microsoft.com/office/drawing/2014/main" id="{90B692E3-CC0B-95CC-150A-8E595103CB7C}"/>
              </a:ext>
            </a:extLst>
          </p:cNvPr>
          <p:cNvSpPr/>
          <p:nvPr/>
        </p:nvSpPr>
        <p:spPr>
          <a:xfrm>
            <a:off x="5669277" y="3007340"/>
            <a:ext cx="1745029" cy="341632"/>
          </a:xfrm>
          <a:prstGeom prst="rect">
            <a:avLst/>
          </a:prstGeom>
        </p:spPr>
        <p:txBody>
          <a:bodyPr wrap="none">
            <a:spAutoFit/>
          </a:bodyPr>
          <a:lstStyle/>
          <a:p>
            <a:pPr lvl="1">
              <a:lnSpc>
                <a:spcPct val="90000"/>
              </a:lnSpc>
            </a:pPr>
            <a:r>
              <a:rPr lang="en-US" dirty="0">
                <a:solidFill>
                  <a:srgbClr val="0070C0"/>
                </a:solidFill>
              </a:rPr>
              <a:t>Write-back</a:t>
            </a:r>
          </a:p>
        </p:txBody>
      </p:sp>
      <p:sp>
        <p:nvSpPr>
          <p:cNvPr id="17" name="Rectangle 16">
            <a:extLst>
              <a:ext uri="{FF2B5EF4-FFF2-40B4-BE49-F238E27FC236}">
                <a16:creationId xmlns:a16="http://schemas.microsoft.com/office/drawing/2014/main" id="{79537ED6-AB64-7EA2-8D97-A00F52C7784F}"/>
              </a:ext>
            </a:extLst>
          </p:cNvPr>
          <p:cNvSpPr/>
          <p:nvPr/>
        </p:nvSpPr>
        <p:spPr>
          <a:xfrm>
            <a:off x="3002277" y="1407140"/>
            <a:ext cx="152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3E79F3-84E5-EBD4-78DD-D395855A07D2}"/>
              </a:ext>
            </a:extLst>
          </p:cNvPr>
          <p:cNvSpPr/>
          <p:nvPr/>
        </p:nvSpPr>
        <p:spPr>
          <a:xfrm>
            <a:off x="4907277" y="1407140"/>
            <a:ext cx="152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A4341D-DB05-D473-C914-3038A268E645}"/>
              </a:ext>
            </a:extLst>
          </p:cNvPr>
          <p:cNvSpPr/>
          <p:nvPr/>
        </p:nvSpPr>
        <p:spPr>
          <a:xfrm>
            <a:off x="3078477" y="2931140"/>
            <a:ext cx="152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3E6FFE-05C7-77B2-33CF-8A6590F06A8E}"/>
              </a:ext>
            </a:extLst>
          </p:cNvPr>
          <p:cNvSpPr txBox="1"/>
          <p:nvPr/>
        </p:nvSpPr>
        <p:spPr>
          <a:xfrm flipH="1">
            <a:off x="3002277" y="3769340"/>
            <a:ext cx="2087881" cy="369332"/>
          </a:xfrm>
          <a:prstGeom prst="rect">
            <a:avLst/>
          </a:prstGeom>
          <a:noFill/>
        </p:spPr>
        <p:txBody>
          <a:bodyPr wrap="square" rtlCol="0">
            <a:spAutoFit/>
          </a:bodyPr>
          <a:lstStyle/>
          <a:p>
            <a:r>
              <a:rPr lang="en-US" dirty="0"/>
              <a:t>replacement</a:t>
            </a:r>
          </a:p>
        </p:txBody>
      </p:sp>
    </p:spTree>
    <p:extLst>
      <p:ext uri="{BB962C8B-B14F-4D97-AF65-F5344CB8AC3E}">
        <p14:creationId xmlns:p14="http://schemas.microsoft.com/office/powerpoint/2010/main" val="264161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1" nodeType="clickEffect">
                                  <p:stCondLst>
                                    <p:cond delay="0"/>
                                  </p:stCondLst>
                                  <p:childTnLst>
                                    <p:animMotion origin="layout" path="M 4.72222E-6 -1.23457E-7 L 0.18333 0.00556 " pathEditMode="relative" rAng="0" ptsTypes="AA">
                                      <p:cBhvr>
                                        <p:cTn id="22" dur="2000" fill="hold"/>
                                        <p:tgtEl>
                                          <p:spTgt spid="19"/>
                                        </p:tgtEl>
                                        <p:attrNameLst>
                                          <p:attrName>ppt_x</p:attrName>
                                          <p:attrName>ppt_y</p:attrName>
                                        </p:attrNameLst>
                                      </p:cBhvr>
                                      <p:rCtr x="9167"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9" grpId="1" animBg="1"/>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02C33-67B3-5324-CA5A-B700849FF4A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9D8682-7EB3-1BEF-9B1C-A2806DF3C2A1}"/>
              </a:ext>
            </a:extLst>
          </p:cNvPr>
          <p:cNvSpPr>
            <a:spLocks noGrp="1"/>
          </p:cNvSpPr>
          <p:nvPr>
            <p:ph type="sldNum" sz="quarter" idx="19"/>
          </p:nvPr>
        </p:nvSpPr>
        <p:spPr/>
        <p:txBody>
          <a:bodyPr/>
          <a:lstStyle/>
          <a:p>
            <a:fld id="{B6238B5B-F19C-E947-A0BC-87BD7983F871}" type="slidenum">
              <a:rPr lang="en-US" smtClean="0"/>
              <a:pPr/>
              <a:t>48</a:t>
            </a:fld>
            <a:endParaRPr lang="en-US" dirty="0"/>
          </a:p>
        </p:txBody>
      </p:sp>
      <p:sp>
        <p:nvSpPr>
          <p:cNvPr id="2" name="Title 4">
            <a:extLst>
              <a:ext uri="{FF2B5EF4-FFF2-40B4-BE49-F238E27FC236}">
                <a16:creationId xmlns:a16="http://schemas.microsoft.com/office/drawing/2014/main" id="{79217046-C953-9940-3E90-A69913517D4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Writeback Caches</a:t>
            </a:r>
          </a:p>
        </p:txBody>
      </p:sp>
      <p:sp>
        <p:nvSpPr>
          <p:cNvPr id="6" name="Text Placeholder 1">
            <a:extLst>
              <a:ext uri="{FF2B5EF4-FFF2-40B4-BE49-F238E27FC236}">
                <a16:creationId xmlns:a16="http://schemas.microsoft.com/office/drawing/2014/main" id="{6D31D13B-6A08-0B45-EBDC-8BD0C7336A6B}"/>
              </a:ext>
            </a:extLst>
          </p:cNvPr>
          <p:cNvSpPr txBox="1">
            <a:spLocks/>
          </p:cNvSpPr>
          <p:nvPr/>
        </p:nvSpPr>
        <p:spPr>
          <a:xfrm>
            <a:off x="609724" y="936768"/>
            <a:ext cx="7641561" cy="389234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Need a </a:t>
            </a:r>
            <a:r>
              <a:rPr lang="en-US" sz="2400" b="1" i="1" dirty="0"/>
              <a:t>Dirty </a:t>
            </a:r>
            <a:r>
              <a:rPr lang="en-US" sz="2400" dirty="0"/>
              <a:t>bit for each line (stored in the Tag!)</a:t>
            </a:r>
          </a:p>
          <a:p>
            <a:pPr lvl="1"/>
            <a:r>
              <a:rPr lang="en-US" sz="2000" dirty="0"/>
              <a:t>A dirty line has more recent data than memory</a:t>
            </a:r>
          </a:p>
          <a:p>
            <a:pPr marL="342900" indent="-342900">
              <a:buFont typeface="Arial" panose="020B0604020202020204" pitchFamily="34" charset="0"/>
              <a:buChar char="•"/>
            </a:pPr>
            <a:r>
              <a:rPr lang="en-US" sz="2400" dirty="0"/>
              <a:t>Need dirty bytes storage as well (optional)</a:t>
            </a:r>
          </a:p>
          <a:p>
            <a:pPr marL="342900" indent="-342900">
              <a:buFont typeface="Arial" panose="020B0604020202020204" pitchFamily="34" charset="0"/>
              <a:buChar char="•"/>
            </a:pPr>
            <a:r>
              <a:rPr lang="en-US" sz="2400" dirty="0"/>
              <a:t>Line starts as </a:t>
            </a:r>
            <a:r>
              <a:rPr lang="en-US" sz="2400" b="1" i="1" dirty="0"/>
              <a:t>clean</a:t>
            </a:r>
            <a:r>
              <a:rPr lang="en-US" sz="2400" dirty="0"/>
              <a:t> (not dirty)</a:t>
            </a:r>
          </a:p>
          <a:p>
            <a:pPr marL="342900" indent="-342900">
              <a:buFont typeface="Arial" panose="020B0604020202020204" pitchFamily="34" charset="0"/>
              <a:buChar char="•"/>
            </a:pPr>
            <a:r>
              <a:rPr lang="en-US" sz="2400" dirty="0"/>
              <a:t>Line becomes dirty on first write to it</a:t>
            </a:r>
          </a:p>
          <a:p>
            <a:pPr lvl="1"/>
            <a:r>
              <a:rPr lang="en-US" sz="2000" dirty="0"/>
              <a:t>Memory not updated yet, cache has the only up-to-date copy of data for a dirty line</a:t>
            </a:r>
          </a:p>
          <a:p>
            <a:pPr marL="342900" indent="-342900">
              <a:buFont typeface="Arial" panose="020B0604020202020204" pitchFamily="34" charset="0"/>
              <a:buChar char="•"/>
            </a:pPr>
            <a:r>
              <a:rPr lang="en-US" sz="2400" dirty="0"/>
              <a:t>Replacing a dirty line</a:t>
            </a:r>
          </a:p>
          <a:p>
            <a:pPr lvl="1"/>
            <a:r>
              <a:rPr lang="en-US" sz="2000" dirty="0"/>
              <a:t>Must write data back to memory (write-back)</a:t>
            </a:r>
          </a:p>
          <a:p>
            <a:endParaRPr lang="en-US" dirty="0"/>
          </a:p>
        </p:txBody>
      </p:sp>
    </p:spTree>
    <p:extLst>
      <p:ext uri="{BB962C8B-B14F-4D97-AF65-F5344CB8AC3E}">
        <p14:creationId xmlns:p14="http://schemas.microsoft.com/office/powerpoint/2010/main" val="1161676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DB9F8-4492-34B5-F588-D59F7DC3D6C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1A4871-64FC-05B0-3CFC-7D2E83E443F2}"/>
              </a:ext>
            </a:extLst>
          </p:cNvPr>
          <p:cNvSpPr>
            <a:spLocks noGrp="1"/>
          </p:cNvSpPr>
          <p:nvPr>
            <p:ph type="sldNum" sz="quarter" idx="19"/>
          </p:nvPr>
        </p:nvSpPr>
        <p:spPr/>
        <p:txBody>
          <a:bodyPr/>
          <a:lstStyle/>
          <a:p>
            <a:fld id="{B6238B5B-F19C-E947-A0BC-87BD7983F871}" type="slidenum">
              <a:rPr lang="en-US" smtClean="0"/>
              <a:pPr/>
              <a:t>49</a:t>
            </a:fld>
            <a:endParaRPr lang="en-US" dirty="0"/>
          </a:p>
        </p:txBody>
      </p:sp>
      <p:sp>
        <p:nvSpPr>
          <p:cNvPr id="2" name="Title 4">
            <a:extLst>
              <a:ext uri="{FF2B5EF4-FFF2-40B4-BE49-F238E27FC236}">
                <a16:creationId xmlns:a16="http://schemas.microsoft.com/office/drawing/2014/main" id="{E8FD61F1-014E-2423-F9F3-CBE680EA8F7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Cache Performance</a:t>
            </a:r>
          </a:p>
        </p:txBody>
      </p:sp>
      <p:sp>
        <p:nvSpPr>
          <p:cNvPr id="6" name="Text Placeholder 1">
            <a:extLst>
              <a:ext uri="{FF2B5EF4-FFF2-40B4-BE49-F238E27FC236}">
                <a16:creationId xmlns:a16="http://schemas.microsoft.com/office/drawing/2014/main" id="{2D072E48-3340-1425-B1BE-0968CB6612F8}"/>
              </a:ext>
            </a:extLst>
          </p:cNvPr>
          <p:cNvSpPr txBox="1">
            <a:spLocks/>
          </p:cNvSpPr>
          <p:nvPr/>
        </p:nvSpPr>
        <p:spPr>
          <a:xfrm>
            <a:off x="566354" y="868097"/>
            <a:ext cx="7641561" cy="308802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Miss rate</a:t>
            </a:r>
          </a:p>
          <a:p>
            <a:pPr lvl="1"/>
            <a:r>
              <a:rPr lang="en-US" sz="2000" dirty="0"/>
              <a:t>Fraction of memory accesses that miss in cache</a:t>
            </a:r>
          </a:p>
          <a:p>
            <a:pPr lvl="1"/>
            <a:r>
              <a:rPr lang="en-US" sz="2000" dirty="0"/>
              <a:t>Hit rate = 1 – miss rate</a:t>
            </a:r>
          </a:p>
          <a:p>
            <a:pPr marL="342900" indent="-342900">
              <a:buFont typeface="Arial" panose="020B0604020202020204" pitchFamily="34" charset="0"/>
              <a:buChar char="•"/>
            </a:pPr>
            <a:r>
              <a:rPr lang="en-US" sz="2400" dirty="0"/>
              <a:t>Miss penalty ~ cache access + memory latency</a:t>
            </a:r>
          </a:p>
          <a:p>
            <a:pPr marL="342900" indent="-342900">
              <a:buFont typeface="Arial" panose="020B0604020202020204" pitchFamily="34" charset="0"/>
              <a:buChar char="•"/>
            </a:pPr>
            <a:r>
              <a:rPr lang="en-US" sz="2400" dirty="0"/>
              <a:t>Average memory access time</a:t>
            </a:r>
          </a:p>
          <a:p>
            <a:pPr lvl="1"/>
            <a:r>
              <a:rPr lang="en-US" sz="2000" dirty="0"/>
              <a:t>	</a:t>
            </a:r>
            <a:r>
              <a:rPr lang="en-US" sz="2000" b="1" dirty="0"/>
              <a:t>AMAT</a:t>
            </a:r>
            <a:r>
              <a:rPr lang="en-US" sz="2000" dirty="0"/>
              <a:t> = hit latency + miss rate * miss penalty</a:t>
            </a:r>
          </a:p>
          <a:p>
            <a:pPr marL="342900" indent="-342900">
              <a:buFont typeface="Arial" panose="020B0604020202020204" pitchFamily="34" charset="0"/>
              <a:buChar char="•"/>
            </a:pPr>
            <a:r>
              <a:rPr lang="en-US" sz="2400" dirty="0"/>
              <a:t>CPU runtime latency</a:t>
            </a:r>
          </a:p>
          <a:p>
            <a:endParaRPr lang="en-US" dirty="0"/>
          </a:p>
        </p:txBody>
      </p:sp>
      <p:sp>
        <p:nvSpPr>
          <p:cNvPr id="3" name="Footer Placeholder 3">
            <a:extLst>
              <a:ext uri="{FF2B5EF4-FFF2-40B4-BE49-F238E27FC236}">
                <a16:creationId xmlns:a16="http://schemas.microsoft.com/office/drawing/2014/main" id="{746C163A-554E-4A3F-9C03-9792ED51E5BB}"/>
              </a:ext>
            </a:extLst>
          </p:cNvPr>
          <p:cNvSpPr txBox="1">
            <a:spLocks/>
          </p:cNvSpPr>
          <p:nvPr/>
        </p:nvSpPr>
        <p:spPr>
          <a:xfrm>
            <a:off x="1506717" y="5160165"/>
            <a:ext cx="4313535" cy="184977"/>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5" name="Text Box 6">
            <a:extLst>
              <a:ext uri="{FF2B5EF4-FFF2-40B4-BE49-F238E27FC236}">
                <a16:creationId xmlns:a16="http://schemas.microsoft.com/office/drawing/2014/main" id="{DA6F9215-6568-A9F0-C6D5-958FD843A1AD}"/>
              </a:ext>
            </a:extLst>
          </p:cNvPr>
          <p:cNvSpPr txBox="1">
            <a:spLocks noChangeArrowheads="1"/>
          </p:cNvSpPr>
          <p:nvPr/>
        </p:nvSpPr>
        <p:spPr bwMode="auto">
          <a:xfrm>
            <a:off x="845730" y="3629517"/>
            <a:ext cx="7187474" cy="461665"/>
          </a:xfrm>
          <a:prstGeom prst="rect">
            <a:avLst/>
          </a:prstGeom>
          <a:noFill/>
          <a:ln w="9525">
            <a:noFill/>
            <a:miter lim="800000"/>
            <a:headEnd/>
            <a:tailEnd/>
          </a:ln>
          <a:effectLst/>
        </p:spPr>
        <p:txBody>
          <a:bodyPr wrap="square">
            <a:spAutoFit/>
          </a:bodyPr>
          <a:lstStyle/>
          <a:p>
            <a:r>
              <a:rPr lang="en-US" sz="2400" b="1" dirty="0" err="1">
                <a:latin typeface="AUdimat" pitchFamily="2" charset="0"/>
              </a:rPr>
              <a:t>CPUtime</a:t>
            </a:r>
            <a:r>
              <a:rPr lang="en-US" sz="2400" b="1" dirty="0">
                <a:latin typeface="AUdimat" pitchFamily="2" charset="0"/>
              </a:rPr>
              <a:t> = </a:t>
            </a:r>
            <a:r>
              <a:rPr lang="en-US" sz="2400" b="1" dirty="0" err="1">
                <a:latin typeface="AUdimat" pitchFamily="2" charset="0"/>
              </a:rPr>
              <a:t>CycleTime</a:t>
            </a:r>
            <a:r>
              <a:rPr lang="en-US" sz="2400" b="1" dirty="0">
                <a:latin typeface="AUdimat" pitchFamily="2" charset="0"/>
              </a:rPr>
              <a:t> x (</a:t>
            </a:r>
            <a:r>
              <a:rPr lang="en-US" sz="2400" b="1" dirty="0" err="1">
                <a:latin typeface="AUdimat" pitchFamily="2" charset="0"/>
              </a:rPr>
              <a:t>Cycles</a:t>
            </a:r>
            <a:r>
              <a:rPr lang="en-US" sz="2400" b="1" baseline="-25000" dirty="0" err="1">
                <a:latin typeface="AUdimat" pitchFamily="2" charset="0"/>
              </a:rPr>
              <a:t>Exec</a:t>
            </a:r>
            <a:r>
              <a:rPr lang="en-US" sz="2400" b="1" dirty="0">
                <a:latin typeface="AUdimat" pitchFamily="2" charset="0"/>
              </a:rPr>
              <a:t> + </a:t>
            </a:r>
            <a:r>
              <a:rPr lang="en-US" sz="2400" b="1" dirty="0" err="1">
                <a:latin typeface="AUdimat" pitchFamily="2" charset="0"/>
              </a:rPr>
              <a:t>Cycles</a:t>
            </a:r>
            <a:r>
              <a:rPr lang="en-US" sz="2400" b="1" baseline="-25000" dirty="0" err="1">
                <a:latin typeface="AUdimat" pitchFamily="2" charset="0"/>
              </a:rPr>
              <a:t>MemoryStall</a:t>
            </a:r>
            <a:r>
              <a:rPr lang="en-US" sz="2400" b="1" dirty="0">
                <a:latin typeface="AUdimat" pitchFamily="2" charset="0"/>
              </a:rPr>
              <a:t>)</a:t>
            </a:r>
          </a:p>
        </p:txBody>
      </p:sp>
      <p:sp>
        <p:nvSpPr>
          <p:cNvPr id="7" name="AutoShape 7">
            <a:extLst>
              <a:ext uri="{FF2B5EF4-FFF2-40B4-BE49-F238E27FC236}">
                <a16:creationId xmlns:a16="http://schemas.microsoft.com/office/drawing/2014/main" id="{10C1E47A-1BBF-BB75-41AF-5F0803D7A4E9}"/>
              </a:ext>
            </a:extLst>
          </p:cNvPr>
          <p:cNvSpPr>
            <a:spLocks noChangeArrowheads="1"/>
          </p:cNvSpPr>
          <p:nvPr/>
        </p:nvSpPr>
        <p:spPr bwMode="auto">
          <a:xfrm>
            <a:off x="2110710" y="4439093"/>
            <a:ext cx="5279493" cy="510465"/>
          </a:xfrm>
          <a:prstGeom prst="wedgeRoundRectCallout">
            <a:avLst>
              <a:gd name="adj1" fmla="val 21560"/>
              <a:gd name="adj2" fmla="val -144079"/>
              <a:gd name="adj3" fmla="val 16667"/>
            </a:avLst>
          </a:prstGeom>
          <a:solidFill>
            <a:srgbClr val="0000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a:solidFill>
                  <a:schemeClr val="bg1"/>
                </a:solidFill>
                <a:latin typeface="AUdimat" pitchFamily="2" charset="0"/>
              </a:rPr>
              <a:t>Cycles</a:t>
            </a:r>
            <a:r>
              <a:rPr lang="en-US" baseline="-25000">
                <a:solidFill>
                  <a:schemeClr val="bg1"/>
                </a:solidFill>
                <a:latin typeface="AUdimat" pitchFamily="2" charset="0"/>
              </a:rPr>
              <a:t>MemoryStall</a:t>
            </a:r>
            <a:r>
              <a:rPr lang="en-US">
                <a:solidFill>
                  <a:schemeClr val="bg1"/>
                </a:solidFill>
                <a:latin typeface="AUdimat" pitchFamily="2" charset="0"/>
              </a:rPr>
              <a:t> = CacheMisses x (MissLatency</a:t>
            </a:r>
            <a:r>
              <a:rPr lang="en-US" baseline="-25000">
                <a:solidFill>
                  <a:schemeClr val="bg1"/>
                </a:solidFill>
                <a:latin typeface="AUdimat" pitchFamily="2" charset="0"/>
              </a:rPr>
              <a:t>Total</a:t>
            </a:r>
            <a:r>
              <a:rPr lang="en-US">
                <a:solidFill>
                  <a:schemeClr val="bg1"/>
                </a:solidFill>
                <a:latin typeface="AUdimat" pitchFamily="2" charset="0"/>
              </a:rPr>
              <a:t> – MissLatency</a:t>
            </a:r>
            <a:r>
              <a:rPr lang="en-US" baseline="-25000">
                <a:solidFill>
                  <a:schemeClr val="bg1"/>
                </a:solidFill>
                <a:latin typeface="AUdimat" pitchFamily="2" charset="0"/>
              </a:rPr>
              <a:t>Overlapped</a:t>
            </a:r>
            <a:r>
              <a:rPr lang="en-US">
                <a:solidFill>
                  <a:schemeClr val="bg1"/>
                </a:solidFill>
                <a:latin typeface="AUdimat" pitchFamily="2" charset="0"/>
              </a:rPr>
              <a:t>)</a:t>
            </a:r>
          </a:p>
        </p:txBody>
      </p:sp>
    </p:spTree>
    <p:extLst>
      <p:ext uri="{BB962C8B-B14F-4D97-AF65-F5344CB8AC3E}">
        <p14:creationId xmlns:p14="http://schemas.microsoft.com/office/powerpoint/2010/main" val="224557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EF56D-8AFF-6F90-10DC-496B5F107FC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EB9AFE-3322-68BC-75EB-25A5186B41A4}"/>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2" name="Title 4">
            <a:extLst>
              <a:ext uri="{FF2B5EF4-FFF2-40B4-BE49-F238E27FC236}">
                <a16:creationId xmlns:a16="http://schemas.microsoft.com/office/drawing/2014/main" id="{AE711122-5005-BBBD-02CD-4BC9AC33ABBB}"/>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S/W Exceptions</a:t>
            </a:r>
          </a:p>
        </p:txBody>
      </p:sp>
      <p:sp>
        <p:nvSpPr>
          <p:cNvPr id="5" name="Text Placeholder 1">
            <a:extLst>
              <a:ext uri="{FF2B5EF4-FFF2-40B4-BE49-F238E27FC236}">
                <a16:creationId xmlns:a16="http://schemas.microsoft.com/office/drawing/2014/main" id="{5B29CBF7-4172-311B-95BA-8E0DFE3D2A3B}"/>
              </a:ext>
            </a:extLst>
          </p:cNvPr>
          <p:cNvSpPr txBox="1">
            <a:spLocks/>
          </p:cNvSpPr>
          <p:nvPr/>
        </p:nvSpPr>
        <p:spPr>
          <a:xfrm>
            <a:off x="640078" y="1000549"/>
            <a:ext cx="7772400" cy="69762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Software exceptions are user-level unusual events</a:t>
            </a:r>
          </a:p>
          <a:p>
            <a:pPr marL="733806" lvl="1" indent="-285750"/>
            <a:r>
              <a:rPr lang="en-US" sz="2000" dirty="0"/>
              <a:t>Defined by the programing language</a:t>
            </a:r>
          </a:p>
        </p:txBody>
      </p:sp>
      <p:sp>
        <p:nvSpPr>
          <p:cNvPr id="3" name="Rectangle 2">
            <a:extLst>
              <a:ext uri="{FF2B5EF4-FFF2-40B4-BE49-F238E27FC236}">
                <a16:creationId xmlns:a16="http://schemas.microsoft.com/office/drawing/2014/main" id="{B24D60A4-EBE8-1F13-FFD7-805578171A78}"/>
              </a:ext>
            </a:extLst>
          </p:cNvPr>
          <p:cNvSpPr/>
          <p:nvPr/>
        </p:nvSpPr>
        <p:spPr>
          <a:xfrm>
            <a:off x="1714500" y="2120067"/>
            <a:ext cx="1905000" cy="2514600"/>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3BDA1A45-3EE1-EE54-293F-43A13E3FFB15}"/>
              </a:ext>
            </a:extLst>
          </p:cNvPr>
          <p:cNvSpPr/>
          <p:nvPr/>
        </p:nvSpPr>
        <p:spPr>
          <a:xfrm>
            <a:off x="5600700" y="2120067"/>
            <a:ext cx="1905000" cy="2514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0676DE7A-511A-E302-3665-80D2A89CC7E6}"/>
              </a:ext>
            </a:extLst>
          </p:cNvPr>
          <p:cNvSpPr txBox="1"/>
          <p:nvPr/>
        </p:nvSpPr>
        <p:spPr>
          <a:xfrm>
            <a:off x="5600700" y="2196267"/>
            <a:ext cx="1975757" cy="300082"/>
          </a:xfrm>
          <a:prstGeom prst="rect">
            <a:avLst/>
          </a:prstGeom>
          <a:noFill/>
        </p:spPr>
        <p:txBody>
          <a:bodyPr wrap="square" rtlCol="0">
            <a:spAutoFit/>
          </a:bodyPr>
          <a:lstStyle/>
          <a:p>
            <a:r>
              <a:rPr lang="en-US" dirty="0"/>
              <a:t>SW exception handler </a:t>
            </a:r>
          </a:p>
        </p:txBody>
      </p:sp>
      <p:sp>
        <p:nvSpPr>
          <p:cNvPr id="8" name="TextBox 7">
            <a:extLst>
              <a:ext uri="{FF2B5EF4-FFF2-40B4-BE49-F238E27FC236}">
                <a16:creationId xmlns:a16="http://schemas.microsoft.com/office/drawing/2014/main" id="{C87280CF-8268-AC85-ACDA-01C6EB772B4C}"/>
              </a:ext>
            </a:extLst>
          </p:cNvPr>
          <p:cNvSpPr txBox="1"/>
          <p:nvPr/>
        </p:nvSpPr>
        <p:spPr>
          <a:xfrm flipH="1">
            <a:off x="1836419" y="2120067"/>
            <a:ext cx="1706881" cy="369332"/>
          </a:xfrm>
          <a:prstGeom prst="rect">
            <a:avLst/>
          </a:prstGeom>
          <a:noFill/>
        </p:spPr>
        <p:txBody>
          <a:bodyPr wrap="square" rtlCol="0">
            <a:spAutoFit/>
          </a:bodyPr>
          <a:lstStyle/>
          <a:p>
            <a:r>
              <a:rPr lang="en-US" dirty="0"/>
              <a:t>User program</a:t>
            </a:r>
          </a:p>
        </p:txBody>
      </p:sp>
      <p:cxnSp>
        <p:nvCxnSpPr>
          <p:cNvPr id="9" name="Straight Connector 8">
            <a:extLst>
              <a:ext uri="{FF2B5EF4-FFF2-40B4-BE49-F238E27FC236}">
                <a16:creationId xmlns:a16="http://schemas.microsoft.com/office/drawing/2014/main" id="{01730C99-2DE5-27AD-9728-4E3A927DA737}"/>
              </a:ext>
            </a:extLst>
          </p:cNvPr>
          <p:cNvCxnSpPr/>
          <p:nvPr/>
        </p:nvCxnSpPr>
        <p:spPr>
          <a:xfrm>
            <a:off x="2019300" y="25772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C042E-2453-E03D-3A3A-90A19470F22A}"/>
              </a:ext>
            </a:extLst>
          </p:cNvPr>
          <p:cNvCxnSpPr/>
          <p:nvPr/>
        </p:nvCxnSpPr>
        <p:spPr>
          <a:xfrm>
            <a:off x="2019300" y="33392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74C3F3A-CCC4-56C0-DF41-603F9A94B270}"/>
              </a:ext>
            </a:extLst>
          </p:cNvPr>
          <p:cNvCxnSpPr/>
          <p:nvPr/>
        </p:nvCxnSpPr>
        <p:spPr>
          <a:xfrm>
            <a:off x="2019300" y="36440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A0E1D09-08F7-53DE-0B64-B7FF710D0A8C}"/>
              </a:ext>
            </a:extLst>
          </p:cNvPr>
          <p:cNvCxnSpPr/>
          <p:nvPr/>
        </p:nvCxnSpPr>
        <p:spPr>
          <a:xfrm>
            <a:off x="2019300" y="39488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E947BD2-40E4-53C0-5925-61C5FD1B0CAA}"/>
              </a:ext>
            </a:extLst>
          </p:cNvPr>
          <p:cNvCxnSpPr/>
          <p:nvPr/>
        </p:nvCxnSpPr>
        <p:spPr>
          <a:xfrm>
            <a:off x="2019300" y="42536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81E6F67-E795-8E7E-3DC2-2EA875B9DB0E}"/>
              </a:ext>
            </a:extLst>
          </p:cNvPr>
          <p:cNvCxnSpPr/>
          <p:nvPr/>
        </p:nvCxnSpPr>
        <p:spPr>
          <a:xfrm>
            <a:off x="2019300" y="30344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9AE024-5F1F-0771-0085-3CB4ADA24BE8}"/>
              </a:ext>
            </a:extLst>
          </p:cNvPr>
          <p:cNvCxnSpPr/>
          <p:nvPr/>
        </p:nvCxnSpPr>
        <p:spPr>
          <a:xfrm>
            <a:off x="2019300" y="28058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92B3CED-D881-4700-79A3-4AC5C660C421}"/>
              </a:ext>
            </a:extLst>
          </p:cNvPr>
          <p:cNvCxnSpPr/>
          <p:nvPr/>
        </p:nvCxnSpPr>
        <p:spPr>
          <a:xfrm rot="5400000">
            <a:off x="914400" y="3529767"/>
            <a:ext cx="1905000" cy="1588"/>
          </a:xfrm>
          <a:prstGeom prst="straightConnector1">
            <a:avLst/>
          </a:prstGeom>
          <a:ln w="31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FD35318-1E23-CF53-8C70-F187AE5C1F7D}"/>
              </a:ext>
            </a:extLst>
          </p:cNvPr>
          <p:cNvCxnSpPr/>
          <p:nvPr/>
        </p:nvCxnSpPr>
        <p:spPr>
          <a:xfrm rot="10800000">
            <a:off x="3162300" y="3491667"/>
            <a:ext cx="3048000" cy="99060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5573D41-4C5E-B4F9-D6EA-62D940A6028A}"/>
              </a:ext>
            </a:extLst>
          </p:cNvPr>
          <p:cNvCxnSpPr/>
          <p:nvPr/>
        </p:nvCxnSpPr>
        <p:spPr>
          <a:xfrm flipV="1">
            <a:off x="3314700" y="2958267"/>
            <a:ext cx="2590800" cy="38100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064974AF-E216-1AD2-79A6-F6B8909BA2BF}"/>
              </a:ext>
            </a:extLst>
          </p:cNvPr>
          <p:cNvCxnSpPr/>
          <p:nvPr/>
        </p:nvCxnSpPr>
        <p:spPr>
          <a:xfrm>
            <a:off x="6057900" y="29582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9F0E88F-00A6-FEF1-E297-F15133AE873B}"/>
              </a:ext>
            </a:extLst>
          </p:cNvPr>
          <p:cNvCxnSpPr/>
          <p:nvPr/>
        </p:nvCxnSpPr>
        <p:spPr>
          <a:xfrm>
            <a:off x="6057900" y="37202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5ED7C37-C34A-2FCF-8347-81C1F8008709}"/>
              </a:ext>
            </a:extLst>
          </p:cNvPr>
          <p:cNvCxnSpPr/>
          <p:nvPr/>
        </p:nvCxnSpPr>
        <p:spPr>
          <a:xfrm>
            <a:off x="6057900" y="40250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8948806-8BA5-B936-291B-4E9DD7D673A1}"/>
              </a:ext>
            </a:extLst>
          </p:cNvPr>
          <p:cNvCxnSpPr/>
          <p:nvPr/>
        </p:nvCxnSpPr>
        <p:spPr>
          <a:xfrm>
            <a:off x="6057900" y="43298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CBFB91D-027D-BF59-BA82-05E85698C030}"/>
              </a:ext>
            </a:extLst>
          </p:cNvPr>
          <p:cNvCxnSpPr/>
          <p:nvPr/>
        </p:nvCxnSpPr>
        <p:spPr>
          <a:xfrm>
            <a:off x="6057900" y="34154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17C401F-39B9-5F0A-E97A-D3233BA2A025}"/>
              </a:ext>
            </a:extLst>
          </p:cNvPr>
          <p:cNvCxnSpPr/>
          <p:nvPr/>
        </p:nvCxnSpPr>
        <p:spPr>
          <a:xfrm>
            <a:off x="6057900" y="31868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pic>
        <p:nvPicPr>
          <p:cNvPr id="27" name="Graphic 26" descr="Close with solid fill">
            <a:extLst>
              <a:ext uri="{FF2B5EF4-FFF2-40B4-BE49-F238E27FC236}">
                <a16:creationId xmlns:a16="http://schemas.microsoft.com/office/drawing/2014/main" id="{DC464F4B-E237-DB3D-953D-8F33DF96D9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1367" y="3209628"/>
            <a:ext cx="489466" cy="489466"/>
          </a:xfrm>
          <a:prstGeom prst="rect">
            <a:avLst/>
          </a:prstGeom>
        </p:spPr>
      </p:pic>
    </p:spTree>
    <p:extLst>
      <p:ext uri="{BB962C8B-B14F-4D97-AF65-F5344CB8AC3E}">
        <p14:creationId xmlns:p14="http://schemas.microsoft.com/office/powerpoint/2010/main" val="2037823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E52B8-7F4E-DE2C-C784-A0DF82654D4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174DCB-B0E8-CE45-F27C-2C9018CBB769}"/>
              </a:ext>
            </a:extLst>
          </p:cNvPr>
          <p:cNvSpPr>
            <a:spLocks noGrp="1"/>
          </p:cNvSpPr>
          <p:nvPr>
            <p:ph type="sldNum" sz="quarter" idx="19"/>
          </p:nvPr>
        </p:nvSpPr>
        <p:spPr/>
        <p:txBody>
          <a:bodyPr/>
          <a:lstStyle/>
          <a:p>
            <a:fld id="{B6238B5B-F19C-E947-A0BC-87BD7983F871}" type="slidenum">
              <a:rPr lang="en-US" smtClean="0"/>
              <a:pPr/>
              <a:t>50</a:t>
            </a:fld>
            <a:endParaRPr lang="en-US" dirty="0"/>
          </a:p>
        </p:txBody>
      </p:sp>
      <p:sp>
        <p:nvSpPr>
          <p:cNvPr id="2" name="Title 4">
            <a:extLst>
              <a:ext uri="{FF2B5EF4-FFF2-40B4-BE49-F238E27FC236}">
                <a16:creationId xmlns:a16="http://schemas.microsoft.com/office/drawing/2014/main" id="{7DC78C58-F733-6272-1097-BC293F79392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Improving Cache Performance</a:t>
            </a:r>
          </a:p>
        </p:txBody>
      </p:sp>
      <p:sp>
        <p:nvSpPr>
          <p:cNvPr id="6" name="Text Placeholder 1">
            <a:extLst>
              <a:ext uri="{FF2B5EF4-FFF2-40B4-BE49-F238E27FC236}">
                <a16:creationId xmlns:a16="http://schemas.microsoft.com/office/drawing/2014/main" id="{EAE9E804-566D-7B55-D3AE-D3DBF6D77B48}"/>
              </a:ext>
            </a:extLst>
          </p:cNvPr>
          <p:cNvSpPr txBox="1">
            <a:spLocks/>
          </p:cNvSpPr>
          <p:nvPr/>
        </p:nvSpPr>
        <p:spPr>
          <a:xfrm>
            <a:off x="609724" y="936768"/>
            <a:ext cx="7641561" cy="129266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AMAT</a:t>
            </a:r>
            <a:r>
              <a:rPr lang="en-US" sz="2000" dirty="0"/>
              <a:t> = hit time + miss rate * miss penalty</a:t>
            </a:r>
          </a:p>
          <a:p>
            <a:pPr lvl="1"/>
            <a:r>
              <a:rPr lang="en-US" sz="2000" dirty="0"/>
              <a:t>Reduce miss penalty</a:t>
            </a:r>
          </a:p>
          <a:p>
            <a:pPr lvl="1"/>
            <a:r>
              <a:rPr lang="en-US" sz="2000" dirty="0"/>
              <a:t>Reduce miss rate</a:t>
            </a:r>
          </a:p>
          <a:p>
            <a:pPr lvl="1"/>
            <a:r>
              <a:rPr lang="en-US" sz="2000" dirty="0"/>
              <a:t>Reduce hit time</a:t>
            </a:r>
            <a:endParaRPr lang="en-US" sz="2400" dirty="0">
              <a:solidFill>
                <a:srgbClr val="FF0000"/>
              </a:solidFill>
            </a:endParaRPr>
          </a:p>
        </p:txBody>
      </p:sp>
    </p:spTree>
    <p:extLst>
      <p:ext uri="{BB962C8B-B14F-4D97-AF65-F5344CB8AC3E}">
        <p14:creationId xmlns:p14="http://schemas.microsoft.com/office/powerpoint/2010/main" val="23932478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62BEB-288E-47FF-30AC-AFC4D954BD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D8F13E-4F26-C084-B7C9-66A6C16805FA}"/>
              </a:ext>
            </a:extLst>
          </p:cNvPr>
          <p:cNvSpPr>
            <a:spLocks noGrp="1"/>
          </p:cNvSpPr>
          <p:nvPr>
            <p:ph type="sldNum" sz="quarter" idx="19"/>
          </p:nvPr>
        </p:nvSpPr>
        <p:spPr/>
        <p:txBody>
          <a:bodyPr/>
          <a:lstStyle/>
          <a:p>
            <a:fld id="{B6238B5B-F19C-E947-A0BC-87BD7983F871}" type="slidenum">
              <a:rPr lang="en-US" smtClean="0"/>
              <a:pPr/>
              <a:t>51</a:t>
            </a:fld>
            <a:endParaRPr lang="en-US" dirty="0"/>
          </a:p>
        </p:txBody>
      </p:sp>
      <p:sp>
        <p:nvSpPr>
          <p:cNvPr id="2" name="Title 4">
            <a:extLst>
              <a:ext uri="{FF2B5EF4-FFF2-40B4-BE49-F238E27FC236}">
                <a16:creationId xmlns:a16="http://schemas.microsoft.com/office/drawing/2014/main" id="{762A43B3-B9EC-5B75-1028-5899DB6A7C3D}"/>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Improving Cache Performance</a:t>
            </a:r>
          </a:p>
        </p:txBody>
      </p:sp>
      <p:sp>
        <p:nvSpPr>
          <p:cNvPr id="6" name="Text Placeholder 1">
            <a:extLst>
              <a:ext uri="{FF2B5EF4-FFF2-40B4-BE49-F238E27FC236}">
                <a16:creationId xmlns:a16="http://schemas.microsoft.com/office/drawing/2014/main" id="{0C3F1EC9-FA79-2F9C-EBCD-A159C8FFAA4F}"/>
              </a:ext>
            </a:extLst>
          </p:cNvPr>
          <p:cNvSpPr txBox="1">
            <a:spLocks/>
          </p:cNvSpPr>
          <p:nvPr/>
        </p:nvSpPr>
        <p:spPr>
          <a:xfrm>
            <a:off x="609724" y="936768"/>
            <a:ext cx="7641561" cy="127214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err="1"/>
              <a:t>Cycles</a:t>
            </a:r>
            <a:r>
              <a:rPr lang="en-US" sz="2000" b="1" baseline="-25000" dirty="0" err="1"/>
              <a:t>MemoryStall</a:t>
            </a:r>
            <a:r>
              <a:rPr lang="en-US" sz="2000" dirty="0"/>
              <a:t> = </a:t>
            </a:r>
            <a:r>
              <a:rPr lang="en-US" sz="2000" dirty="0" err="1"/>
              <a:t>CacheMisses</a:t>
            </a:r>
            <a:r>
              <a:rPr lang="en-US" sz="2000" dirty="0"/>
              <a:t> x (</a:t>
            </a:r>
            <a:r>
              <a:rPr lang="en-US" sz="2000" dirty="0" err="1"/>
              <a:t>MissLatency</a:t>
            </a:r>
            <a:r>
              <a:rPr lang="en-US" sz="2000" baseline="-25000" dirty="0" err="1"/>
              <a:t>Total</a:t>
            </a:r>
            <a:r>
              <a:rPr lang="en-US" sz="2000" dirty="0"/>
              <a:t> – </a:t>
            </a:r>
            <a:r>
              <a:rPr lang="en-US" sz="2000" dirty="0" err="1"/>
              <a:t>MissLatency</a:t>
            </a:r>
            <a:r>
              <a:rPr lang="en-US" sz="2000" baseline="-25000" dirty="0" err="1"/>
              <a:t>Overlapped</a:t>
            </a:r>
            <a:r>
              <a:rPr lang="en-US" sz="2000" dirty="0"/>
              <a:t>)</a:t>
            </a:r>
          </a:p>
          <a:p>
            <a:pPr lvl="1"/>
            <a:r>
              <a:rPr lang="en-US" sz="2000" dirty="0"/>
              <a:t>Increase overlapped miss latency</a:t>
            </a:r>
          </a:p>
          <a:p>
            <a:pPr lvl="1"/>
            <a:r>
              <a:rPr lang="en-US" sz="2000" dirty="0">
                <a:solidFill>
                  <a:srgbClr val="FF0000"/>
                </a:solidFill>
              </a:rPr>
              <a:t>Increase memory level parallelism</a:t>
            </a:r>
            <a:endParaRPr lang="en-US" sz="2400" dirty="0">
              <a:solidFill>
                <a:srgbClr val="FF0000"/>
              </a:solidFill>
            </a:endParaRPr>
          </a:p>
        </p:txBody>
      </p:sp>
    </p:spTree>
    <p:extLst>
      <p:ext uri="{BB962C8B-B14F-4D97-AF65-F5344CB8AC3E}">
        <p14:creationId xmlns:p14="http://schemas.microsoft.com/office/powerpoint/2010/main" val="22788687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EBB86-8254-8EEF-0F87-57D13642206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EAEA1A-92E9-AB7F-DDEF-453F0EA56D8B}"/>
              </a:ext>
            </a:extLst>
          </p:cNvPr>
          <p:cNvSpPr>
            <a:spLocks noGrp="1"/>
          </p:cNvSpPr>
          <p:nvPr>
            <p:ph type="sldNum" sz="quarter" idx="19"/>
          </p:nvPr>
        </p:nvSpPr>
        <p:spPr/>
        <p:txBody>
          <a:bodyPr/>
          <a:lstStyle/>
          <a:p>
            <a:fld id="{B6238B5B-F19C-E947-A0BC-87BD7983F871}" type="slidenum">
              <a:rPr lang="en-US" smtClean="0"/>
              <a:pPr/>
              <a:t>52</a:t>
            </a:fld>
            <a:endParaRPr lang="en-US" dirty="0"/>
          </a:p>
        </p:txBody>
      </p:sp>
      <p:sp>
        <p:nvSpPr>
          <p:cNvPr id="2" name="Title 4">
            <a:extLst>
              <a:ext uri="{FF2B5EF4-FFF2-40B4-BE49-F238E27FC236}">
                <a16:creationId xmlns:a16="http://schemas.microsoft.com/office/drawing/2014/main" id="{77C1F6FC-B477-96AC-EAFD-2E2CFE67A50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Improving Cache Performance</a:t>
            </a:r>
          </a:p>
        </p:txBody>
      </p:sp>
      <p:sp>
        <p:nvSpPr>
          <p:cNvPr id="6" name="Text Placeholder 1">
            <a:extLst>
              <a:ext uri="{FF2B5EF4-FFF2-40B4-BE49-F238E27FC236}">
                <a16:creationId xmlns:a16="http://schemas.microsoft.com/office/drawing/2014/main" id="{EABC633B-6B71-8F21-15E3-C1ED78F7AF98}"/>
              </a:ext>
            </a:extLst>
          </p:cNvPr>
          <p:cNvSpPr txBox="1">
            <a:spLocks/>
          </p:cNvSpPr>
          <p:nvPr/>
        </p:nvSpPr>
        <p:spPr>
          <a:xfrm>
            <a:off x="609724" y="936768"/>
            <a:ext cx="7641561" cy="326243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Memory latency = 100 cycles</a:t>
            </a:r>
          </a:p>
          <a:p>
            <a:pPr marL="342900" indent="-342900">
              <a:buFont typeface="Arial" panose="020B0604020202020204" pitchFamily="34" charset="0"/>
              <a:buChar char="•"/>
            </a:pPr>
            <a:r>
              <a:rPr lang="en-US" sz="2000" dirty="0"/>
              <a:t>16KB cache, 3 cycle latency, 85% hit rate</a:t>
            </a:r>
          </a:p>
          <a:p>
            <a:pPr marL="342900" indent="-342900">
              <a:buFont typeface="Arial" panose="020B0604020202020204" pitchFamily="34" charset="0"/>
              <a:buChar char="•"/>
            </a:pPr>
            <a:r>
              <a:rPr lang="en-US" sz="2000" dirty="0"/>
              <a:t>What’s the baseline AMAT?</a:t>
            </a:r>
          </a:p>
          <a:p>
            <a:pPr marL="342900" indent="-342900">
              <a:buFont typeface="Arial" panose="020B0604020202020204" pitchFamily="34" charset="0"/>
              <a:buChar char="•"/>
            </a:pPr>
            <a:r>
              <a:rPr lang="en-US" sz="2000" dirty="0"/>
              <a:t> = 3+100*0.15 = 18 cycles</a:t>
            </a:r>
          </a:p>
          <a:p>
            <a:pPr marL="342900" indent="-342900">
              <a:buFont typeface="Arial" panose="020B0604020202020204" pitchFamily="34" charset="0"/>
              <a:buChar char="•"/>
            </a:pPr>
            <a:r>
              <a:rPr lang="en-US" sz="2000" dirty="0"/>
              <a:t>What’s the best way to reduce latency?</a:t>
            </a:r>
          </a:p>
          <a:p>
            <a:pPr lvl="1"/>
            <a:r>
              <a:rPr lang="en-US" sz="2000" dirty="0"/>
              <a:t>Smaller 8KB cache: 1 cycle latency, 75% hit rate</a:t>
            </a:r>
          </a:p>
          <a:p>
            <a:pPr lvl="1"/>
            <a:r>
              <a:rPr lang="en-US" sz="2000" dirty="0"/>
              <a:t>= 1+ 100*0.25 = 26 cycles</a:t>
            </a:r>
          </a:p>
          <a:p>
            <a:pPr lvl="1"/>
            <a:r>
              <a:rPr lang="en-US" sz="2000" dirty="0"/>
              <a:t>Larger 32KB cache: 4 cycle latency, 90% hit rate</a:t>
            </a:r>
          </a:p>
          <a:p>
            <a:pPr lvl="1"/>
            <a:r>
              <a:rPr lang="en-US" sz="2000" dirty="0"/>
              <a:t> = 4 + 100*0.1 =  14 cycles</a:t>
            </a:r>
          </a:p>
        </p:txBody>
      </p:sp>
    </p:spTree>
    <p:extLst>
      <p:ext uri="{BB962C8B-B14F-4D97-AF65-F5344CB8AC3E}">
        <p14:creationId xmlns:p14="http://schemas.microsoft.com/office/powerpoint/2010/main" val="214916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28CE7-FF7B-29BA-D9F8-A93102A6323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7195EF-AE70-F430-09FD-90EE28BEB2D8}"/>
              </a:ext>
            </a:extLst>
          </p:cNvPr>
          <p:cNvSpPr>
            <a:spLocks noGrp="1"/>
          </p:cNvSpPr>
          <p:nvPr>
            <p:ph type="sldNum" sz="quarter" idx="19"/>
          </p:nvPr>
        </p:nvSpPr>
        <p:spPr/>
        <p:txBody>
          <a:bodyPr/>
          <a:lstStyle/>
          <a:p>
            <a:fld id="{B6238B5B-F19C-E947-A0BC-87BD7983F871}" type="slidenum">
              <a:rPr lang="en-US" smtClean="0"/>
              <a:pPr/>
              <a:t>53</a:t>
            </a:fld>
            <a:endParaRPr lang="en-US" dirty="0"/>
          </a:p>
        </p:txBody>
      </p:sp>
      <p:sp>
        <p:nvSpPr>
          <p:cNvPr id="2" name="Title 4">
            <a:extLst>
              <a:ext uri="{FF2B5EF4-FFF2-40B4-BE49-F238E27FC236}">
                <a16:creationId xmlns:a16="http://schemas.microsoft.com/office/drawing/2014/main" id="{A3B0BA00-A94F-AFC7-0D4B-DA7B199D01F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Hiding Miss latency</a:t>
            </a:r>
          </a:p>
        </p:txBody>
      </p:sp>
      <p:sp>
        <p:nvSpPr>
          <p:cNvPr id="6" name="Text Placeholder 1">
            <a:extLst>
              <a:ext uri="{FF2B5EF4-FFF2-40B4-BE49-F238E27FC236}">
                <a16:creationId xmlns:a16="http://schemas.microsoft.com/office/drawing/2014/main" id="{AF46210C-0228-0FF3-8E0C-DE0603BF2502}"/>
              </a:ext>
            </a:extLst>
          </p:cNvPr>
          <p:cNvSpPr txBox="1">
            <a:spLocks/>
          </p:cNvSpPr>
          <p:nvPr/>
        </p:nvSpPr>
        <p:spPr>
          <a:xfrm>
            <a:off x="609724" y="936768"/>
            <a:ext cx="7641561" cy="2676630"/>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1800" dirty="0"/>
              <a:t>Idea: overlap miss latency with useful work</a:t>
            </a:r>
          </a:p>
          <a:p>
            <a:pPr lvl="1"/>
            <a:r>
              <a:rPr lang="en-US" sz="1600" dirty="0"/>
              <a:t>Also called “latency hiding”</a:t>
            </a:r>
          </a:p>
          <a:p>
            <a:r>
              <a:rPr lang="en-US" sz="1800" b="1" dirty="0">
                <a:solidFill>
                  <a:srgbClr val="FF0000"/>
                </a:solidFill>
              </a:rPr>
              <a:t>Non-blocking (Lockup-free) caches</a:t>
            </a:r>
          </a:p>
          <a:p>
            <a:pPr lvl="1"/>
            <a:r>
              <a:rPr lang="en-US" sz="1600" dirty="0"/>
              <a:t>A blocking cache services one access at a time</a:t>
            </a:r>
          </a:p>
          <a:p>
            <a:pPr lvl="2"/>
            <a:r>
              <a:rPr lang="en-US" dirty="0"/>
              <a:t>While miss serviced, other accesses blocked (wait)</a:t>
            </a:r>
          </a:p>
          <a:p>
            <a:pPr lvl="1"/>
            <a:r>
              <a:rPr lang="en-US" sz="1600" dirty="0"/>
              <a:t>Non-blocking caches remove this limitation</a:t>
            </a:r>
          </a:p>
          <a:p>
            <a:pPr lvl="2"/>
            <a:r>
              <a:rPr lang="en-US" dirty="0"/>
              <a:t>While miss serviced, can process other requests</a:t>
            </a:r>
          </a:p>
          <a:p>
            <a:r>
              <a:rPr lang="en-US" sz="1800" dirty="0"/>
              <a:t>Prefetching</a:t>
            </a:r>
          </a:p>
          <a:p>
            <a:pPr lvl="1"/>
            <a:r>
              <a:rPr lang="en-US" sz="1600" dirty="0"/>
              <a:t>Predict what will be needed and get it ahead of time</a:t>
            </a:r>
          </a:p>
        </p:txBody>
      </p:sp>
    </p:spTree>
    <p:extLst>
      <p:ext uri="{BB962C8B-B14F-4D97-AF65-F5344CB8AC3E}">
        <p14:creationId xmlns:p14="http://schemas.microsoft.com/office/powerpoint/2010/main" val="2090654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15A9D-EB63-A030-8D19-DC860CCAB03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74A07A-D754-CBCC-806F-1AA5C2D7DB85}"/>
              </a:ext>
            </a:extLst>
          </p:cNvPr>
          <p:cNvSpPr>
            <a:spLocks noGrp="1"/>
          </p:cNvSpPr>
          <p:nvPr>
            <p:ph type="sldNum" sz="quarter" idx="19"/>
          </p:nvPr>
        </p:nvSpPr>
        <p:spPr/>
        <p:txBody>
          <a:bodyPr/>
          <a:lstStyle/>
          <a:p>
            <a:fld id="{B6238B5B-F19C-E947-A0BC-87BD7983F871}" type="slidenum">
              <a:rPr lang="en-US" smtClean="0"/>
              <a:pPr/>
              <a:t>54</a:t>
            </a:fld>
            <a:endParaRPr lang="en-US" dirty="0"/>
          </a:p>
        </p:txBody>
      </p:sp>
      <p:sp>
        <p:nvSpPr>
          <p:cNvPr id="3" name="Text Placeholder 2">
            <a:extLst>
              <a:ext uri="{FF2B5EF4-FFF2-40B4-BE49-F238E27FC236}">
                <a16:creationId xmlns:a16="http://schemas.microsoft.com/office/drawing/2014/main" id="{0BE72FBC-CD29-2C9C-10C7-C7AED979D38D}"/>
              </a:ext>
            </a:extLst>
          </p:cNvPr>
          <p:cNvSpPr>
            <a:spLocks noGrp="1"/>
          </p:cNvSpPr>
          <p:nvPr>
            <p:ph type="body" sz="quarter" idx="20"/>
          </p:nvPr>
        </p:nvSpPr>
        <p:spPr/>
        <p:txBody>
          <a:bodyPr/>
          <a:lstStyle/>
          <a:p>
            <a:endParaRPr lang="en-US"/>
          </a:p>
        </p:txBody>
      </p:sp>
      <p:sp>
        <p:nvSpPr>
          <p:cNvPr id="4" name="Text Placeholder 3">
            <a:extLst>
              <a:ext uri="{FF2B5EF4-FFF2-40B4-BE49-F238E27FC236}">
                <a16:creationId xmlns:a16="http://schemas.microsoft.com/office/drawing/2014/main" id="{B52B10E5-00EB-1DC3-3573-7FB64C578E83}"/>
              </a:ext>
            </a:extLst>
          </p:cNvPr>
          <p:cNvSpPr>
            <a:spLocks noGrp="1"/>
          </p:cNvSpPr>
          <p:nvPr>
            <p:ph type="body" sz="quarter" idx="31"/>
          </p:nvPr>
        </p:nvSpPr>
        <p:spPr/>
        <p:txBody>
          <a:bodyPr/>
          <a:lstStyle/>
          <a:p>
            <a:pPr algn="ctr"/>
            <a:r>
              <a:rPr lang="en-US" dirty="0"/>
              <a:t>Q&amp;A</a:t>
            </a:r>
          </a:p>
        </p:txBody>
      </p:sp>
    </p:spTree>
    <p:extLst>
      <p:ext uri="{BB962C8B-B14F-4D97-AF65-F5344CB8AC3E}">
        <p14:creationId xmlns:p14="http://schemas.microsoft.com/office/powerpoint/2010/main" val="1399471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55</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Acknowledgement</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640077" y="1073742"/>
            <a:ext cx="8157755" cy="1395254"/>
          </a:xfrm>
        </p:spPr>
        <p:txBody>
          <a:bodyPr/>
          <a:lstStyle/>
          <a:p>
            <a:pPr marL="285750" indent="-285750">
              <a:buFont typeface="Arial" panose="020B0604020202020204" pitchFamily="34" charset="0"/>
              <a:buChar char="•"/>
            </a:pPr>
            <a:r>
              <a:rPr lang="en-US" sz="2400" dirty="0"/>
              <a:t>This course is partly inspired and use materials from the following courses created by my colleagues:</a:t>
            </a:r>
          </a:p>
          <a:p>
            <a:pPr marL="733806" lvl="1" indent="-285750"/>
            <a:r>
              <a:rPr lang="en-US" sz="2000" dirty="0"/>
              <a:t>ECE-M1126C: Nader </a:t>
            </a:r>
            <a:r>
              <a:rPr lang="en-US" sz="2000" dirty="0" err="1"/>
              <a:t>Sehatbakhsh</a:t>
            </a:r>
            <a:r>
              <a:rPr lang="en-US" sz="2000" dirty="0"/>
              <a:t> @ UCLA</a:t>
            </a:r>
          </a:p>
          <a:p>
            <a:pPr marL="733806" lvl="1" indent="-285750"/>
            <a:r>
              <a:rPr lang="en-US" sz="2000" dirty="0"/>
              <a:t>CS3220: </a:t>
            </a:r>
            <a:r>
              <a:rPr lang="en-US" sz="2000" dirty="0" err="1"/>
              <a:t>Hyesoon</a:t>
            </a:r>
            <a:r>
              <a:rPr lang="en-US" sz="2000" dirty="0"/>
              <a:t> Kim @ </a:t>
            </a:r>
            <a:r>
              <a:rPr lang="en-US" sz="2000" dirty="0" err="1"/>
              <a:t>gatech</a:t>
            </a:r>
            <a:endParaRPr lang="en-US" sz="2000" dirty="0"/>
          </a:p>
        </p:txBody>
      </p:sp>
    </p:spTree>
    <p:extLst>
      <p:ext uri="{BB962C8B-B14F-4D97-AF65-F5344CB8AC3E}">
        <p14:creationId xmlns:p14="http://schemas.microsoft.com/office/powerpoint/2010/main" val="45441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65EAF-7078-220E-B6E9-5ECD7EE3F45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3D0E1F-A5A4-5FCB-429E-82581DDABB51}"/>
              </a:ext>
            </a:extLst>
          </p:cNvPr>
          <p:cNvSpPr>
            <a:spLocks noGrp="1"/>
          </p:cNvSpPr>
          <p:nvPr>
            <p:ph type="sldNum" sz="quarter" idx="19"/>
          </p:nvPr>
        </p:nvSpPr>
        <p:spPr/>
        <p:txBody>
          <a:bodyPr/>
          <a:lstStyle/>
          <a:p>
            <a:fld id="{B6238B5B-F19C-E947-A0BC-87BD7983F871}" type="slidenum">
              <a:rPr lang="en-US" smtClean="0"/>
              <a:pPr/>
              <a:t>6</a:t>
            </a:fld>
            <a:endParaRPr lang="en-US" dirty="0"/>
          </a:p>
        </p:txBody>
      </p:sp>
      <p:sp>
        <p:nvSpPr>
          <p:cNvPr id="2" name="Title 4">
            <a:extLst>
              <a:ext uri="{FF2B5EF4-FFF2-40B4-BE49-F238E27FC236}">
                <a16:creationId xmlns:a16="http://schemas.microsoft.com/office/drawing/2014/main" id="{0123BCA7-C355-6C7C-4461-57989E0C900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S/W Exceptions</a:t>
            </a:r>
          </a:p>
        </p:txBody>
      </p:sp>
      <p:sp>
        <p:nvSpPr>
          <p:cNvPr id="5" name="Text Placeholder 1">
            <a:extLst>
              <a:ext uri="{FF2B5EF4-FFF2-40B4-BE49-F238E27FC236}">
                <a16:creationId xmlns:a16="http://schemas.microsoft.com/office/drawing/2014/main" id="{47480C9E-F38B-1998-AF20-06ED5A163258}"/>
              </a:ext>
            </a:extLst>
          </p:cNvPr>
          <p:cNvSpPr txBox="1">
            <a:spLocks/>
          </p:cNvSpPr>
          <p:nvPr/>
        </p:nvSpPr>
        <p:spPr>
          <a:xfrm>
            <a:off x="640078" y="1000549"/>
            <a:ext cx="7772400" cy="102592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Software exceptions triggers</a:t>
            </a:r>
          </a:p>
          <a:p>
            <a:pPr marL="733806" lvl="1" indent="-285750"/>
            <a:r>
              <a:rPr lang="en-US" sz="2000" dirty="0"/>
              <a:t>Hardware: </a:t>
            </a:r>
            <a:r>
              <a:rPr lang="en-US" sz="2000" i="1" dirty="0"/>
              <a:t>try { z = y / x; } catch</a:t>
            </a:r>
          </a:p>
          <a:p>
            <a:pPr marL="733806" lvl="1" indent="-285750"/>
            <a:r>
              <a:rPr lang="en-US" sz="2000" dirty="0"/>
              <a:t>Software: if (x == 0) =&gt; </a:t>
            </a:r>
            <a:r>
              <a:rPr lang="en-US" sz="2000" i="1" dirty="0"/>
              <a:t>throw</a:t>
            </a:r>
          </a:p>
        </p:txBody>
      </p:sp>
      <p:sp>
        <p:nvSpPr>
          <p:cNvPr id="3" name="Rectangle 2">
            <a:extLst>
              <a:ext uri="{FF2B5EF4-FFF2-40B4-BE49-F238E27FC236}">
                <a16:creationId xmlns:a16="http://schemas.microsoft.com/office/drawing/2014/main" id="{10758C7C-CA3A-083A-47D1-9245E0DE7E3E}"/>
              </a:ext>
            </a:extLst>
          </p:cNvPr>
          <p:cNvSpPr/>
          <p:nvPr/>
        </p:nvSpPr>
        <p:spPr>
          <a:xfrm>
            <a:off x="1714500" y="2120067"/>
            <a:ext cx="1905000" cy="2514600"/>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10E9A90C-C4CC-917B-CEDE-2A526987D379}"/>
              </a:ext>
            </a:extLst>
          </p:cNvPr>
          <p:cNvSpPr/>
          <p:nvPr/>
        </p:nvSpPr>
        <p:spPr>
          <a:xfrm>
            <a:off x="5600700" y="2120067"/>
            <a:ext cx="1905000" cy="2514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8DCE15EE-C886-8D7A-148C-2A2FBF6B2E13}"/>
              </a:ext>
            </a:extLst>
          </p:cNvPr>
          <p:cNvSpPr txBox="1"/>
          <p:nvPr/>
        </p:nvSpPr>
        <p:spPr>
          <a:xfrm>
            <a:off x="5600700" y="2196267"/>
            <a:ext cx="1828800" cy="300082"/>
          </a:xfrm>
          <a:prstGeom prst="rect">
            <a:avLst/>
          </a:prstGeom>
          <a:noFill/>
        </p:spPr>
        <p:txBody>
          <a:bodyPr wrap="square" rtlCol="0">
            <a:spAutoFit/>
          </a:bodyPr>
          <a:lstStyle/>
          <a:p>
            <a:r>
              <a:rPr lang="en-US" dirty="0"/>
              <a:t>Exception handler </a:t>
            </a:r>
          </a:p>
        </p:txBody>
      </p:sp>
      <p:sp>
        <p:nvSpPr>
          <p:cNvPr id="8" name="TextBox 7">
            <a:extLst>
              <a:ext uri="{FF2B5EF4-FFF2-40B4-BE49-F238E27FC236}">
                <a16:creationId xmlns:a16="http://schemas.microsoft.com/office/drawing/2014/main" id="{B0CE3E0E-2F29-D6EE-0031-C7A8C21B2F1F}"/>
              </a:ext>
            </a:extLst>
          </p:cNvPr>
          <p:cNvSpPr txBox="1"/>
          <p:nvPr/>
        </p:nvSpPr>
        <p:spPr>
          <a:xfrm flipH="1">
            <a:off x="1836419" y="2120067"/>
            <a:ext cx="1706881" cy="369332"/>
          </a:xfrm>
          <a:prstGeom prst="rect">
            <a:avLst/>
          </a:prstGeom>
          <a:noFill/>
        </p:spPr>
        <p:txBody>
          <a:bodyPr wrap="square" rtlCol="0">
            <a:spAutoFit/>
          </a:bodyPr>
          <a:lstStyle/>
          <a:p>
            <a:r>
              <a:rPr lang="en-US" dirty="0"/>
              <a:t>User program</a:t>
            </a:r>
          </a:p>
        </p:txBody>
      </p:sp>
      <p:cxnSp>
        <p:nvCxnSpPr>
          <p:cNvPr id="9" name="Straight Connector 8">
            <a:extLst>
              <a:ext uri="{FF2B5EF4-FFF2-40B4-BE49-F238E27FC236}">
                <a16:creationId xmlns:a16="http://schemas.microsoft.com/office/drawing/2014/main" id="{F817F219-1745-3262-3133-232FBFA9BED4}"/>
              </a:ext>
            </a:extLst>
          </p:cNvPr>
          <p:cNvCxnSpPr/>
          <p:nvPr/>
        </p:nvCxnSpPr>
        <p:spPr>
          <a:xfrm>
            <a:off x="2019300" y="25772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BF22D4E-023D-5BAB-1D66-890463949722}"/>
              </a:ext>
            </a:extLst>
          </p:cNvPr>
          <p:cNvCxnSpPr/>
          <p:nvPr/>
        </p:nvCxnSpPr>
        <p:spPr>
          <a:xfrm>
            <a:off x="2019300" y="33392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71F66F6-E878-6FA3-50A8-946453570C9F}"/>
              </a:ext>
            </a:extLst>
          </p:cNvPr>
          <p:cNvCxnSpPr/>
          <p:nvPr/>
        </p:nvCxnSpPr>
        <p:spPr>
          <a:xfrm>
            <a:off x="2019300" y="36440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AEEAE48-A2F0-B50B-9505-F2B933FA5A1F}"/>
              </a:ext>
            </a:extLst>
          </p:cNvPr>
          <p:cNvCxnSpPr/>
          <p:nvPr/>
        </p:nvCxnSpPr>
        <p:spPr>
          <a:xfrm>
            <a:off x="2019300" y="39488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6B31DB4-5DDA-CB0D-BF74-6C5FF88340B7}"/>
              </a:ext>
            </a:extLst>
          </p:cNvPr>
          <p:cNvCxnSpPr/>
          <p:nvPr/>
        </p:nvCxnSpPr>
        <p:spPr>
          <a:xfrm>
            <a:off x="2019300" y="42536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75DC42A-0D23-FD82-D03B-5B4E76806FC8}"/>
              </a:ext>
            </a:extLst>
          </p:cNvPr>
          <p:cNvCxnSpPr/>
          <p:nvPr/>
        </p:nvCxnSpPr>
        <p:spPr>
          <a:xfrm>
            <a:off x="2019300" y="30344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1AA1C97-393F-202E-18AE-095BC7B8DE31}"/>
              </a:ext>
            </a:extLst>
          </p:cNvPr>
          <p:cNvCxnSpPr/>
          <p:nvPr/>
        </p:nvCxnSpPr>
        <p:spPr>
          <a:xfrm>
            <a:off x="2019300" y="28058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5DB0173-10BA-A2F1-BB09-67555A22839B}"/>
              </a:ext>
            </a:extLst>
          </p:cNvPr>
          <p:cNvCxnSpPr/>
          <p:nvPr/>
        </p:nvCxnSpPr>
        <p:spPr>
          <a:xfrm rot="5400000">
            <a:off x="914400" y="3529767"/>
            <a:ext cx="1905000" cy="1588"/>
          </a:xfrm>
          <a:prstGeom prst="straightConnector1">
            <a:avLst/>
          </a:prstGeom>
          <a:ln w="31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5A156C7-7B6A-3650-D23B-3FBF8808B960}"/>
              </a:ext>
            </a:extLst>
          </p:cNvPr>
          <p:cNvCxnSpPr>
            <a:cxnSpLocks/>
          </p:cNvCxnSpPr>
          <p:nvPr/>
        </p:nvCxnSpPr>
        <p:spPr>
          <a:xfrm rot="10800000">
            <a:off x="3289399" y="2977311"/>
            <a:ext cx="3048000" cy="99060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3640A503-6221-D4DC-B5B4-BED0CFBF65DD}"/>
              </a:ext>
            </a:extLst>
          </p:cNvPr>
          <p:cNvCxnSpPr>
            <a:cxnSpLocks/>
          </p:cNvCxnSpPr>
          <p:nvPr/>
        </p:nvCxnSpPr>
        <p:spPr>
          <a:xfrm flipV="1">
            <a:off x="3421056" y="2691555"/>
            <a:ext cx="2446638" cy="244733"/>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87804E37-667C-A3CB-3162-AF941CAB2160}"/>
              </a:ext>
            </a:extLst>
          </p:cNvPr>
          <p:cNvCxnSpPr/>
          <p:nvPr/>
        </p:nvCxnSpPr>
        <p:spPr>
          <a:xfrm>
            <a:off x="6057900" y="29582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745B944-D675-456A-B58A-0ADDD295EB70}"/>
              </a:ext>
            </a:extLst>
          </p:cNvPr>
          <p:cNvCxnSpPr/>
          <p:nvPr/>
        </p:nvCxnSpPr>
        <p:spPr>
          <a:xfrm>
            <a:off x="6057900" y="37202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56B29F8-393E-2CC0-B043-204295434659}"/>
              </a:ext>
            </a:extLst>
          </p:cNvPr>
          <p:cNvCxnSpPr/>
          <p:nvPr/>
        </p:nvCxnSpPr>
        <p:spPr>
          <a:xfrm>
            <a:off x="6057900" y="40250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AB661CA5-C466-3D31-10A8-EA936297718E}"/>
              </a:ext>
            </a:extLst>
          </p:cNvPr>
          <p:cNvCxnSpPr/>
          <p:nvPr/>
        </p:nvCxnSpPr>
        <p:spPr>
          <a:xfrm>
            <a:off x="6057900" y="43298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C2E7620-A57A-133E-F719-B128CBCED1A9}"/>
              </a:ext>
            </a:extLst>
          </p:cNvPr>
          <p:cNvCxnSpPr/>
          <p:nvPr/>
        </p:nvCxnSpPr>
        <p:spPr>
          <a:xfrm>
            <a:off x="6057900" y="34154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6DD2E12B-BBCD-2733-BBE9-0DC29EB4F9D2}"/>
              </a:ext>
            </a:extLst>
          </p:cNvPr>
          <p:cNvCxnSpPr/>
          <p:nvPr/>
        </p:nvCxnSpPr>
        <p:spPr>
          <a:xfrm>
            <a:off x="6057900" y="3186867"/>
            <a:ext cx="1066800" cy="158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pic>
        <p:nvPicPr>
          <p:cNvPr id="27" name="Graphic 26" descr="Close with solid fill">
            <a:extLst>
              <a:ext uri="{FF2B5EF4-FFF2-40B4-BE49-F238E27FC236}">
                <a16:creationId xmlns:a16="http://schemas.microsoft.com/office/drawing/2014/main" id="{3A32FF9E-D3C3-94CA-01E7-27C82D0988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63334" y="2691555"/>
            <a:ext cx="489466" cy="489466"/>
          </a:xfrm>
          <a:prstGeom prst="rect">
            <a:avLst/>
          </a:prstGeom>
        </p:spPr>
      </p:pic>
    </p:spTree>
    <p:extLst>
      <p:ext uri="{BB962C8B-B14F-4D97-AF65-F5344CB8AC3E}">
        <p14:creationId xmlns:p14="http://schemas.microsoft.com/office/powerpoint/2010/main" val="305946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33590-DBEA-F323-D6B6-4D1AE2141A1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6090FE-7C35-8DA3-D998-10AC8EE70FAC}"/>
              </a:ext>
            </a:extLst>
          </p:cNvPr>
          <p:cNvSpPr>
            <a:spLocks noGrp="1"/>
          </p:cNvSpPr>
          <p:nvPr>
            <p:ph type="sldNum" sz="quarter" idx="19"/>
          </p:nvPr>
        </p:nvSpPr>
        <p:spPr/>
        <p:txBody>
          <a:bodyPr/>
          <a:lstStyle/>
          <a:p>
            <a:fld id="{B6238B5B-F19C-E947-A0BC-87BD7983F871}" type="slidenum">
              <a:rPr lang="en-US" smtClean="0"/>
              <a:pPr/>
              <a:t>7</a:t>
            </a:fld>
            <a:endParaRPr lang="en-US" dirty="0"/>
          </a:p>
        </p:txBody>
      </p:sp>
      <p:sp>
        <p:nvSpPr>
          <p:cNvPr id="2" name="Title 4">
            <a:extLst>
              <a:ext uri="{FF2B5EF4-FFF2-40B4-BE49-F238E27FC236}">
                <a16:creationId xmlns:a16="http://schemas.microsoft.com/office/drawing/2014/main" id="{BBA37613-C6ED-A664-B4E1-DE8373A2981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Interrupts vs Exceptions</a:t>
            </a:r>
          </a:p>
        </p:txBody>
      </p:sp>
      <p:sp>
        <p:nvSpPr>
          <p:cNvPr id="5" name="Text Placeholder 1">
            <a:extLst>
              <a:ext uri="{FF2B5EF4-FFF2-40B4-BE49-F238E27FC236}">
                <a16:creationId xmlns:a16="http://schemas.microsoft.com/office/drawing/2014/main" id="{64497B36-7A55-DB52-8E9F-1F449D723E5B}"/>
              </a:ext>
            </a:extLst>
          </p:cNvPr>
          <p:cNvSpPr txBox="1">
            <a:spLocks/>
          </p:cNvSpPr>
          <p:nvPr/>
        </p:nvSpPr>
        <p:spPr>
          <a:xfrm>
            <a:off x="640078" y="1000549"/>
            <a:ext cx="7772400" cy="201080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Interrupts</a:t>
            </a:r>
          </a:p>
          <a:p>
            <a:pPr lvl="1"/>
            <a:r>
              <a:rPr lang="en-US" sz="2000" dirty="0"/>
              <a:t>Cased by external events </a:t>
            </a:r>
          </a:p>
          <a:p>
            <a:pPr lvl="2"/>
            <a:r>
              <a:rPr lang="en-US" sz="2000" dirty="0"/>
              <a:t>e.g. network, keyboard, timer</a:t>
            </a:r>
            <a:endParaRPr lang="en-US" sz="2000" dirty="0">
              <a:solidFill>
                <a:srgbClr val="FF0000"/>
              </a:solidFill>
            </a:endParaRPr>
          </a:p>
          <a:p>
            <a:pPr lvl="1"/>
            <a:r>
              <a:rPr lang="en-US" sz="2000" dirty="0">
                <a:solidFill>
                  <a:srgbClr val="FF0000"/>
                </a:solidFill>
              </a:rPr>
              <a:t>Asynchronous</a:t>
            </a:r>
            <a:r>
              <a:rPr lang="en-US" sz="2000" dirty="0"/>
              <a:t> to program execution </a:t>
            </a:r>
          </a:p>
          <a:p>
            <a:pPr lvl="1"/>
            <a:r>
              <a:rPr lang="en-US" sz="2000" dirty="0"/>
              <a:t>May be handled between instructions </a:t>
            </a:r>
          </a:p>
          <a:p>
            <a:pPr lvl="1"/>
            <a:r>
              <a:rPr lang="en-US" sz="2000" dirty="0"/>
              <a:t>Simply suspend and resume user program</a:t>
            </a:r>
          </a:p>
        </p:txBody>
      </p:sp>
    </p:spTree>
    <p:extLst>
      <p:ext uri="{BB962C8B-B14F-4D97-AF65-F5344CB8AC3E}">
        <p14:creationId xmlns:p14="http://schemas.microsoft.com/office/powerpoint/2010/main" val="277503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933F6-4ABA-9D01-6B9F-9381B02AD4A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D063C2-D795-6D42-84F1-78ABB678F5D9}"/>
              </a:ext>
            </a:extLst>
          </p:cNvPr>
          <p:cNvSpPr>
            <a:spLocks noGrp="1"/>
          </p:cNvSpPr>
          <p:nvPr>
            <p:ph type="sldNum" sz="quarter" idx="19"/>
          </p:nvPr>
        </p:nvSpPr>
        <p:spPr/>
        <p:txBody>
          <a:bodyPr/>
          <a:lstStyle/>
          <a:p>
            <a:fld id="{B6238B5B-F19C-E947-A0BC-87BD7983F871}" type="slidenum">
              <a:rPr lang="en-US" smtClean="0"/>
              <a:pPr/>
              <a:t>8</a:t>
            </a:fld>
            <a:endParaRPr lang="en-US" dirty="0"/>
          </a:p>
        </p:txBody>
      </p:sp>
      <p:sp>
        <p:nvSpPr>
          <p:cNvPr id="2" name="Title 4">
            <a:extLst>
              <a:ext uri="{FF2B5EF4-FFF2-40B4-BE49-F238E27FC236}">
                <a16:creationId xmlns:a16="http://schemas.microsoft.com/office/drawing/2014/main" id="{5AE4FCCE-4D94-3B00-B4E1-10F0629F673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Interrupts vs Exceptions</a:t>
            </a:r>
          </a:p>
        </p:txBody>
      </p:sp>
      <p:sp>
        <p:nvSpPr>
          <p:cNvPr id="5" name="Text Placeholder 1">
            <a:extLst>
              <a:ext uri="{FF2B5EF4-FFF2-40B4-BE49-F238E27FC236}">
                <a16:creationId xmlns:a16="http://schemas.microsoft.com/office/drawing/2014/main" id="{D7FF3F42-C409-80EF-1929-FFBCAF7C3D4D}"/>
              </a:ext>
            </a:extLst>
          </p:cNvPr>
          <p:cNvSpPr txBox="1">
            <a:spLocks/>
          </p:cNvSpPr>
          <p:nvPr/>
        </p:nvSpPr>
        <p:spPr>
          <a:xfrm>
            <a:off x="640078" y="1000549"/>
            <a:ext cx="7772400" cy="168251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Exceptions</a:t>
            </a:r>
          </a:p>
          <a:p>
            <a:pPr lvl="1"/>
            <a:r>
              <a:rPr lang="en-US" sz="2000" dirty="0"/>
              <a:t>Caused by internal events </a:t>
            </a:r>
          </a:p>
          <a:p>
            <a:pPr lvl="1"/>
            <a:r>
              <a:rPr lang="en-US" sz="2000" dirty="0">
                <a:solidFill>
                  <a:srgbClr val="FF0000"/>
                </a:solidFill>
              </a:rPr>
              <a:t>Synchronous</a:t>
            </a:r>
            <a:r>
              <a:rPr lang="en-US" sz="2000" dirty="0"/>
              <a:t> to program execution </a:t>
            </a:r>
          </a:p>
          <a:p>
            <a:pPr lvl="1"/>
            <a:r>
              <a:rPr lang="en-US" sz="2000" dirty="0"/>
              <a:t>Condition must be remedied by the handler </a:t>
            </a:r>
          </a:p>
          <a:p>
            <a:pPr lvl="1"/>
            <a:r>
              <a:rPr lang="en-US" sz="2000" dirty="0"/>
              <a:t>Program may resume or abort</a:t>
            </a:r>
          </a:p>
        </p:txBody>
      </p:sp>
    </p:spTree>
    <p:extLst>
      <p:ext uri="{BB962C8B-B14F-4D97-AF65-F5344CB8AC3E}">
        <p14:creationId xmlns:p14="http://schemas.microsoft.com/office/powerpoint/2010/main" val="306262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79045-F215-7FB6-A9C2-D0279FADA0F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58A704-FEE7-6B53-A1C5-D6E43B479B05}"/>
              </a:ext>
            </a:extLst>
          </p:cNvPr>
          <p:cNvSpPr>
            <a:spLocks noGrp="1"/>
          </p:cNvSpPr>
          <p:nvPr>
            <p:ph type="sldNum" sz="quarter" idx="19"/>
          </p:nvPr>
        </p:nvSpPr>
        <p:spPr/>
        <p:txBody>
          <a:bodyPr/>
          <a:lstStyle/>
          <a:p>
            <a:fld id="{B6238B5B-F19C-E947-A0BC-87BD7983F871}" type="slidenum">
              <a:rPr lang="en-US" smtClean="0"/>
              <a:pPr/>
              <a:t>9</a:t>
            </a:fld>
            <a:endParaRPr lang="en-US" dirty="0"/>
          </a:p>
        </p:txBody>
      </p:sp>
      <p:sp>
        <p:nvSpPr>
          <p:cNvPr id="2" name="Title 4">
            <a:extLst>
              <a:ext uri="{FF2B5EF4-FFF2-40B4-BE49-F238E27FC236}">
                <a16:creationId xmlns:a16="http://schemas.microsoft.com/office/drawing/2014/main" id="{53C544D9-5645-AA5D-B5BE-44B0269910D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Question</a:t>
            </a:r>
          </a:p>
        </p:txBody>
      </p:sp>
      <p:sp>
        <p:nvSpPr>
          <p:cNvPr id="5" name="Text Placeholder 1">
            <a:extLst>
              <a:ext uri="{FF2B5EF4-FFF2-40B4-BE49-F238E27FC236}">
                <a16:creationId xmlns:a16="http://schemas.microsoft.com/office/drawing/2014/main" id="{28DF87B3-8620-437F-8D10-5403C04049E4}"/>
              </a:ext>
            </a:extLst>
          </p:cNvPr>
          <p:cNvSpPr txBox="1">
            <a:spLocks/>
          </p:cNvSpPr>
          <p:nvPr/>
        </p:nvSpPr>
        <p:spPr>
          <a:xfrm>
            <a:off x="640078" y="1000549"/>
            <a:ext cx="7772400" cy="738664"/>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Which RISC-V instructions can execute without exceptions?</a:t>
            </a:r>
          </a:p>
        </p:txBody>
      </p:sp>
    </p:spTree>
    <p:extLst>
      <p:ext uri="{BB962C8B-B14F-4D97-AF65-F5344CB8AC3E}">
        <p14:creationId xmlns:p14="http://schemas.microsoft.com/office/powerpoint/2010/main" val="1452416637"/>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9745</TotalTime>
  <Words>2289</Words>
  <Application>Microsoft Office PowerPoint</Application>
  <PresentationFormat>On-screen Show (16:9)</PresentationFormat>
  <Paragraphs>600</Paragraphs>
  <Slides>55</Slides>
  <Notes>51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55</vt:i4>
      </vt:variant>
    </vt:vector>
  </HeadingPairs>
  <TitlesOfParts>
    <vt:vector size="64" baseType="lpstr">
      <vt:lpstr>Arial</vt:lpstr>
      <vt:lpstr>AUdimat</vt:lpstr>
      <vt:lpstr>Calibri</vt:lpstr>
      <vt:lpstr>Comic Sans MS</vt:lpstr>
      <vt:lpstr>Helvetica</vt:lpstr>
      <vt:lpstr>Helvetica Regular</vt:lpstr>
      <vt:lpstr>Wingdings</vt:lpstr>
      <vt:lpstr>presentation-01-light</vt:lpstr>
      <vt:lpstr>presentation-01-dark</vt:lpstr>
      <vt:lpstr>PowerPoint Presentation</vt:lpstr>
      <vt:lpstr>Attendance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Tine, Blaise</cp:lastModifiedBy>
  <cp:revision>481</cp:revision>
  <dcterms:created xsi:type="dcterms:W3CDTF">2024-01-01T04:16:23Z</dcterms:created>
  <dcterms:modified xsi:type="dcterms:W3CDTF">2024-02-27T23:37:37Z</dcterms:modified>
</cp:coreProperties>
</file>