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52"/>
  </p:notesMasterIdLst>
  <p:handoutMasterIdLst>
    <p:handoutMasterId r:id="rId53"/>
  </p:handoutMasterIdLst>
  <p:sldIdLst>
    <p:sldId id="259" r:id="rId3"/>
    <p:sldId id="264" r:id="rId4"/>
    <p:sldId id="450" r:id="rId5"/>
    <p:sldId id="753" r:id="rId6"/>
    <p:sldId id="755" r:id="rId7"/>
    <p:sldId id="754" r:id="rId8"/>
    <p:sldId id="756" r:id="rId9"/>
    <p:sldId id="757" r:id="rId10"/>
    <p:sldId id="738" r:id="rId11"/>
    <p:sldId id="758" r:id="rId12"/>
    <p:sldId id="736" r:id="rId13"/>
    <p:sldId id="737" r:id="rId14"/>
    <p:sldId id="752" r:id="rId15"/>
    <p:sldId id="739" r:id="rId16"/>
    <p:sldId id="741" r:id="rId17"/>
    <p:sldId id="742" r:id="rId18"/>
    <p:sldId id="759" r:id="rId19"/>
    <p:sldId id="760" r:id="rId20"/>
    <p:sldId id="761" r:id="rId21"/>
    <p:sldId id="744" r:id="rId22"/>
    <p:sldId id="743" r:id="rId23"/>
    <p:sldId id="746" r:id="rId24"/>
    <p:sldId id="740" r:id="rId25"/>
    <p:sldId id="772" r:id="rId26"/>
    <p:sldId id="747" r:id="rId27"/>
    <p:sldId id="762" r:id="rId28"/>
    <p:sldId id="748" r:id="rId29"/>
    <p:sldId id="749" r:id="rId30"/>
    <p:sldId id="750" r:id="rId31"/>
    <p:sldId id="751" r:id="rId32"/>
    <p:sldId id="763" r:id="rId33"/>
    <p:sldId id="764" r:id="rId34"/>
    <p:sldId id="766" r:id="rId35"/>
    <p:sldId id="767" r:id="rId36"/>
    <p:sldId id="768" r:id="rId37"/>
    <p:sldId id="769" r:id="rId38"/>
    <p:sldId id="770" r:id="rId39"/>
    <p:sldId id="771" r:id="rId40"/>
    <p:sldId id="773" r:id="rId41"/>
    <p:sldId id="775" r:id="rId42"/>
    <p:sldId id="774" r:id="rId43"/>
    <p:sldId id="776" r:id="rId44"/>
    <p:sldId id="777" r:id="rId45"/>
    <p:sldId id="778" r:id="rId46"/>
    <p:sldId id="779" r:id="rId47"/>
    <p:sldId id="780" r:id="rId48"/>
    <p:sldId id="781" r:id="rId49"/>
    <p:sldId id="712" r:id="rId50"/>
    <p:sldId id="521" r:id="rId5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CCFFCC"/>
    <a:srgbClr val="DBE7F4"/>
    <a:srgbClr val="2774AE"/>
    <a:srgbClr val="FC28FC"/>
    <a:srgbClr val="898989"/>
    <a:srgbClr val="DBE7F5"/>
    <a:srgbClr val="58595B"/>
    <a:srgbClr val="D2DDE8"/>
    <a:srgbClr val="2C75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558" autoAdjust="0"/>
  </p:normalViewPr>
  <p:slideViewPr>
    <p:cSldViewPr snapToGrid="0" snapToObjects="1">
      <p:cViewPr varScale="1">
        <p:scale>
          <a:sx n="161" d="100"/>
          <a:sy n="161" d="100"/>
        </p:scale>
        <p:origin x="824" y="192"/>
      </p:cViewPr>
      <p:guideLst/>
    </p:cSldViewPr>
  </p:slideViewPr>
  <p:notesTextViewPr>
    <p:cViewPr>
      <p:scale>
        <a:sx n="125" d="100"/>
        <a:sy n="125" d="100"/>
      </p:scale>
      <p:origin x="0" y="0"/>
    </p:cViewPr>
  </p:notesTextViewPr>
  <p:notesViewPr>
    <p:cSldViewPr snapToGrid="0" snapToObjects="1" showGuides="1">
      <p:cViewPr varScale="1">
        <p:scale>
          <a:sx n="109" d="100"/>
          <a:sy n="109" d="100"/>
        </p:scale>
        <p:origin x="431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FE8772-A332-C74F-AD00-23D5DB85E6B5}"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3CDA7-AE1F-B443-9CC8-18CAE676597E}" type="datetimeFigureOut">
              <a:rPr lang="en-US" smtClean="0"/>
              <a:t>2/29/24</a:t>
            </a:fld>
            <a:endParaRPr lang="en-US"/>
          </a:p>
        </p:txBody>
      </p:sp>
    </p:spTree>
    <p:extLst>
      <p:ext uri="{BB962C8B-B14F-4D97-AF65-F5344CB8AC3E}">
        <p14:creationId xmlns:p14="http://schemas.microsoft.com/office/powerpoint/2010/main" val="2129902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2/29/24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a:t>
            </a:fld>
            <a:endParaRPr lang="en-US"/>
          </a:p>
        </p:txBody>
      </p:sp>
    </p:spTree>
    <p:extLst>
      <p:ext uri="{BB962C8B-B14F-4D97-AF65-F5344CB8AC3E}">
        <p14:creationId xmlns:p14="http://schemas.microsoft.com/office/powerpoint/2010/main" val="313767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C5BED-2B15-E237-356E-98EF4D8021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D81D59-9119-1FF8-FC94-ED699E8D1F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CFC08F-E1ED-A67E-825A-DFAFDCC782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9F042F-DC4D-D4E7-BB4A-BF3CFE67F0C5}"/>
              </a:ext>
            </a:extLst>
          </p:cNvPr>
          <p:cNvSpPr>
            <a:spLocks noGrp="1"/>
          </p:cNvSpPr>
          <p:nvPr>
            <p:ph type="sldNum" sz="quarter" idx="5"/>
          </p:nvPr>
        </p:nvSpPr>
        <p:spPr/>
        <p:txBody>
          <a:bodyPr/>
          <a:lstStyle/>
          <a:p>
            <a:fld id="{D82D2381-FA7F-3B4F-861F-D0662239D2ED}" type="slidenum">
              <a:rPr lang="en-US" smtClean="0"/>
              <a:t>12</a:t>
            </a:fld>
            <a:endParaRPr lang="en-US"/>
          </a:p>
        </p:txBody>
      </p:sp>
    </p:spTree>
    <p:extLst>
      <p:ext uri="{BB962C8B-B14F-4D97-AF65-F5344CB8AC3E}">
        <p14:creationId xmlns:p14="http://schemas.microsoft.com/office/powerpoint/2010/main" val="2156427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7BD94-652A-AC3F-B9E5-2B453195FC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D515DB-9B20-D52A-B822-41793A874F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03BB2A-1841-AC92-0B5A-D6E1843458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94C7CE-C5F2-06ED-977F-87BC874922B2}"/>
              </a:ext>
            </a:extLst>
          </p:cNvPr>
          <p:cNvSpPr>
            <a:spLocks noGrp="1"/>
          </p:cNvSpPr>
          <p:nvPr>
            <p:ph type="sldNum" sz="quarter" idx="5"/>
          </p:nvPr>
        </p:nvSpPr>
        <p:spPr/>
        <p:txBody>
          <a:bodyPr/>
          <a:lstStyle/>
          <a:p>
            <a:fld id="{D82D2381-FA7F-3B4F-861F-D0662239D2ED}" type="slidenum">
              <a:rPr lang="en-US" smtClean="0"/>
              <a:t>13</a:t>
            </a:fld>
            <a:endParaRPr lang="en-US"/>
          </a:p>
        </p:txBody>
      </p:sp>
    </p:spTree>
    <p:extLst>
      <p:ext uri="{BB962C8B-B14F-4D97-AF65-F5344CB8AC3E}">
        <p14:creationId xmlns:p14="http://schemas.microsoft.com/office/powerpoint/2010/main" val="1872487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11CC4-3505-3C78-C3E3-A1F937D52E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023082-2F56-2C84-2305-BDE9B34666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A6CDBB-4104-15D8-3396-C859AEBAB566}"/>
              </a:ext>
            </a:extLst>
          </p:cNvPr>
          <p:cNvSpPr>
            <a:spLocks noGrp="1"/>
          </p:cNvSpPr>
          <p:nvPr>
            <p:ph type="body" idx="1"/>
          </p:nvPr>
        </p:nvSpPr>
        <p:spPr/>
        <p:txBody>
          <a:bodyPr/>
          <a:lstStyle/>
          <a:p>
            <a:r>
              <a:rPr lang="en-US" dirty="0"/>
              <a:t>Pseudo LRU use a binary tree as optimization</a:t>
            </a:r>
          </a:p>
        </p:txBody>
      </p:sp>
      <p:sp>
        <p:nvSpPr>
          <p:cNvPr id="4" name="Slide Number Placeholder 3">
            <a:extLst>
              <a:ext uri="{FF2B5EF4-FFF2-40B4-BE49-F238E27FC236}">
                <a16:creationId xmlns:a16="http://schemas.microsoft.com/office/drawing/2014/main" id="{D419E34E-A34B-94CC-0F8C-3ADA4F780FE8}"/>
              </a:ext>
            </a:extLst>
          </p:cNvPr>
          <p:cNvSpPr>
            <a:spLocks noGrp="1"/>
          </p:cNvSpPr>
          <p:nvPr>
            <p:ph type="sldNum" sz="quarter" idx="5"/>
          </p:nvPr>
        </p:nvSpPr>
        <p:spPr/>
        <p:txBody>
          <a:bodyPr/>
          <a:lstStyle/>
          <a:p>
            <a:fld id="{D82D2381-FA7F-3B4F-861F-D0662239D2ED}" type="slidenum">
              <a:rPr lang="en-US" smtClean="0"/>
              <a:t>14</a:t>
            </a:fld>
            <a:endParaRPr lang="en-US"/>
          </a:p>
        </p:txBody>
      </p:sp>
    </p:spTree>
    <p:extLst>
      <p:ext uri="{BB962C8B-B14F-4D97-AF65-F5344CB8AC3E}">
        <p14:creationId xmlns:p14="http://schemas.microsoft.com/office/powerpoint/2010/main" val="3154466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B8AD3-06C7-5960-8C47-72A772800D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0A32FB-FA94-966C-47C0-4DC9F2291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F007EE-9E2D-28A4-C638-7657F3D05A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CC6D5B-278A-FC3D-8D7D-A9F9A6902B2D}"/>
              </a:ext>
            </a:extLst>
          </p:cNvPr>
          <p:cNvSpPr>
            <a:spLocks noGrp="1"/>
          </p:cNvSpPr>
          <p:nvPr>
            <p:ph type="sldNum" sz="quarter" idx="5"/>
          </p:nvPr>
        </p:nvSpPr>
        <p:spPr/>
        <p:txBody>
          <a:bodyPr/>
          <a:lstStyle/>
          <a:p>
            <a:fld id="{D82D2381-FA7F-3B4F-861F-D0662239D2ED}" type="slidenum">
              <a:rPr lang="en-US" smtClean="0"/>
              <a:t>15</a:t>
            </a:fld>
            <a:endParaRPr lang="en-US"/>
          </a:p>
        </p:txBody>
      </p:sp>
    </p:spTree>
    <p:extLst>
      <p:ext uri="{BB962C8B-B14F-4D97-AF65-F5344CB8AC3E}">
        <p14:creationId xmlns:p14="http://schemas.microsoft.com/office/powerpoint/2010/main" val="1251548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6AC14-0D9E-A2FC-3F50-E538F28466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17E4D0-A9F1-5362-DE07-E08C78903C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2E7A2F-E4E0-AA0C-07EA-10E4908262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FFFA4E-D4CB-78FC-D37F-DFB54F59B8DA}"/>
              </a:ext>
            </a:extLst>
          </p:cNvPr>
          <p:cNvSpPr>
            <a:spLocks noGrp="1"/>
          </p:cNvSpPr>
          <p:nvPr>
            <p:ph type="sldNum" sz="quarter" idx="5"/>
          </p:nvPr>
        </p:nvSpPr>
        <p:spPr/>
        <p:txBody>
          <a:bodyPr/>
          <a:lstStyle/>
          <a:p>
            <a:fld id="{D82D2381-FA7F-3B4F-861F-D0662239D2ED}" type="slidenum">
              <a:rPr lang="en-US" smtClean="0"/>
              <a:t>16</a:t>
            </a:fld>
            <a:endParaRPr lang="en-US"/>
          </a:p>
        </p:txBody>
      </p:sp>
    </p:spTree>
    <p:extLst>
      <p:ext uri="{BB962C8B-B14F-4D97-AF65-F5344CB8AC3E}">
        <p14:creationId xmlns:p14="http://schemas.microsoft.com/office/powerpoint/2010/main" val="167773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2DD65-54FF-EBAF-D600-427A6CE16E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16BF27-762B-37F3-3927-87704D4DED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72BAF6-0B48-AB66-E147-7A49BC55B6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835581-1F86-80F8-738B-657C922E3992}"/>
              </a:ext>
            </a:extLst>
          </p:cNvPr>
          <p:cNvSpPr>
            <a:spLocks noGrp="1"/>
          </p:cNvSpPr>
          <p:nvPr>
            <p:ph type="sldNum" sz="quarter" idx="5"/>
          </p:nvPr>
        </p:nvSpPr>
        <p:spPr/>
        <p:txBody>
          <a:bodyPr/>
          <a:lstStyle/>
          <a:p>
            <a:fld id="{D82D2381-FA7F-3B4F-861F-D0662239D2ED}" type="slidenum">
              <a:rPr lang="en-US" smtClean="0"/>
              <a:t>17</a:t>
            </a:fld>
            <a:endParaRPr lang="en-US"/>
          </a:p>
        </p:txBody>
      </p:sp>
    </p:spTree>
    <p:extLst>
      <p:ext uri="{BB962C8B-B14F-4D97-AF65-F5344CB8AC3E}">
        <p14:creationId xmlns:p14="http://schemas.microsoft.com/office/powerpoint/2010/main" val="1786145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955F5-D6B1-F96B-F225-B3FE6EFEAF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0826A5-78F5-2420-8C5C-661BFC90D5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729995-06C5-C103-1E05-0657E6F960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B69A54-D73C-5A6A-2CDF-442B8B08D460}"/>
              </a:ext>
            </a:extLst>
          </p:cNvPr>
          <p:cNvSpPr>
            <a:spLocks noGrp="1"/>
          </p:cNvSpPr>
          <p:nvPr>
            <p:ph type="sldNum" sz="quarter" idx="5"/>
          </p:nvPr>
        </p:nvSpPr>
        <p:spPr/>
        <p:txBody>
          <a:bodyPr/>
          <a:lstStyle/>
          <a:p>
            <a:fld id="{D82D2381-FA7F-3B4F-861F-D0662239D2ED}" type="slidenum">
              <a:rPr lang="en-US" smtClean="0"/>
              <a:t>18</a:t>
            </a:fld>
            <a:endParaRPr lang="en-US"/>
          </a:p>
        </p:txBody>
      </p:sp>
    </p:spTree>
    <p:extLst>
      <p:ext uri="{BB962C8B-B14F-4D97-AF65-F5344CB8AC3E}">
        <p14:creationId xmlns:p14="http://schemas.microsoft.com/office/powerpoint/2010/main" val="3556319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4BA52-6199-9598-D9AA-35014411B4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C8CF78-D500-3833-2EDC-F3F35BA504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512E20-4A40-1013-07D3-7DAB8C7E32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3C6BE8-0324-B245-9024-3B9234080099}"/>
              </a:ext>
            </a:extLst>
          </p:cNvPr>
          <p:cNvSpPr>
            <a:spLocks noGrp="1"/>
          </p:cNvSpPr>
          <p:nvPr>
            <p:ph type="sldNum" sz="quarter" idx="5"/>
          </p:nvPr>
        </p:nvSpPr>
        <p:spPr/>
        <p:txBody>
          <a:bodyPr/>
          <a:lstStyle/>
          <a:p>
            <a:fld id="{D82D2381-FA7F-3B4F-861F-D0662239D2ED}" type="slidenum">
              <a:rPr lang="en-US" smtClean="0"/>
              <a:t>19</a:t>
            </a:fld>
            <a:endParaRPr lang="en-US"/>
          </a:p>
        </p:txBody>
      </p:sp>
    </p:spTree>
    <p:extLst>
      <p:ext uri="{BB962C8B-B14F-4D97-AF65-F5344CB8AC3E}">
        <p14:creationId xmlns:p14="http://schemas.microsoft.com/office/powerpoint/2010/main" val="1330982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6D99A-779B-E681-C3E2-F6D8EF58F1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F8118E-5A47-76A4-DEE3-18F2B8FBE5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7DE39F-8B19-EF10-B04A-DB543482FC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FFD585-CB90-E844-25CC-877C1B9FAA54}"/>
              </a:ext>
            </a:extLst>
          </p:cNvPr>
          <p:cNvSpPr>
            <a:spLocks noGrp="1"/>
          </p:cNvSpPr>
          <p:nvPr>
            <p:ph type="sldNum" sz="quarter" idx="5"/>
          </p:nvPr>
        </p:nvSpPr>
        <p:spPr/>
        <p:txBody>
          <a:bodyPr/>
          <a:lstStyle/>
          <a:p>
            <a:fld id="{D82D2381-FA7F-3B4F-861F-D0662239D2ED}" type="slidenum">
              <a:rPr lang="en-US" smtClean="0"/>
              <a:t>20</a:t>
            </a:fld>
            <a:endParaRPr lang="en-US"/>
          </a:p>
        </p:txBody>
      </p:sp>
    </p:spTree>
    <p:extLst>
      <p:ext uri="{BB962C8B-B14F-4D97-AF65-F5344CB8AC3E}">
        <p14:creationId xmlns:p14="http://schemas.microsoft.com/office/powerpoint/2010/main" val="1001660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2E5FF-6804-BBDA-29EE-E562D25A25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809D17-973F-881D-BF56-424A624323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E9A5EB-DAF9-FF33-A7CA-893F63CD94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D7E84B-BB28-E860-A3D7-C38A182BF5AD}"/>
              </a:ext>
            </a:extLst>
          </p:cNvPr>
          <p:cNvSpPr>
            <a:spLocks noGrp="1"/>
          </p:cNvSpPr>
          <p:nvPr>
            <p:ph type="sldNum" sz="quarter" idx="5"/>
          </p:nvPr>
        </p:nvSpPr>
        <p:spPr/>
        <p:txBody>
          <a:bodyPr/>
          <a:lstStyle/>
          <a:p>
            <a:fld id="{D82D2381-FA7F-3B4F-861F-D0662239D2ED}" type="slidenum">
              <a:rPr lang="en-US" smtClean="0"/>
              <a:t>21</a:t>
            </a:fld>
            <a:endParaRPr lang="en-US"/>
          </a:p>
        </p:txBody>
      </p:sp>
    </p:spTree>
    <p:extLst>
      <p:ext uri="{BB962C8B-B14F-4D97-AF65-F5344CB8AC3E}">
        <p14:creationId xmlns:p14="http://schemas.microsoft.com/office/powerpoint/2010/main" val="310187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9E741-9E23-74DC-5110-30ED4AC2AB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50063F-9254-46D9-A103-204B206565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86804E-E364-1A71-9978-39A595C038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4F63FF-F41D-F9E0-3707-2F72658583ED}"/>
              </a:ext>
            </a:extLst>
          </p:cNvPr>
          <p:cNvSpPr>
            <a:spLocks noGrp="1"/>
          </p:cNvSpPr>
          <p:nvPr>
            <p:ph type="sldNum" sz="quarter" idx="5"/>
          </p:nvPr>
        </p:nvSpPr>
        <p:spPr/>
        <p:txBody>
          <a:bodyPr/>
          <a:lstStyle/>
          <a:p>
            <a:fld id="{D82D2381-FA7F-3B4F-861F-D0662239D2ED}" type="slidenum">
              <a:rPr lang="en-US" smtClean="0"/>
              <a:t>4</a:t>
            </a:fld>
            <a:endParaRPr lang="en-US"/>
          </a:p>
        </p:txBody>
      </p:sp>
    </p:spTree>
    <p:extLst>
      <p:ext uri="{BB962C8B-B14F-4D97-AF65-F5344CB8AC3E}">
        <p14:creationId xmlns:p14="http://schemas.microsoft.com/office/powerpoint/2010/main" val="1616445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2BA2B-1805-2BDE-66BC-09E39A278E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C06D50-B374-5670-CD8B-3590246E82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E788D9-B25D-5FC2-A97F-B74C861AFD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CBEC16-74E8-EAAC-46D8-A895C046E70B}"/>
              </a:ext>
            </a:extLst>
          </p:cNvPr>
          <p:cNvSpPr>
            <a:spLocks noGrp="1"/>
          </p:cNvSpPr>
          <p:nvPr>
            <p:ph type="sldNum" sz="quarter" idx="5"/>
          </p:nvPr>
        </p:nvSpPr>
        <p:spPr/>
        <p:txBody>
          <a:bodyPr/>
          <a:lstStyle/>
          <a:p>
            <a:fld id="{D82D2381-FA7F-3B4F-861F-D0662239D2ED}" type="slidenum">
              <a:rPr lang="en-US" smtClean="0"/>
              <a:t>22</a:t>
            </a:fld>
            <a:endParaRPr lang="en-US"/>
          </a:p>
        </p:txBody>
      </p:sp>
    </p:spTree>
    <p:extLst>
      <p:ext uri="{BB962C8B-B14F-4D97-AF65-F5344CB8AC3E}">
        <p14:creationId xmlns:p14="http://schemas.microsoft.com/office/powerpoint/2010/main" val="2766917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4DADF-FAE1-5F65-9375-1A678FE7D6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7B96DC-9898-19F7-315E-7E47ED2C45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9B4155-817B-5861-8AD8-0EC03245A1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825AF0-F456-1CF9-2B25-0571A5127D53}"/>
              </a:ext>
            </a:extLst>
          </p:cNvPr>
          <p:cNvSpPr>
            <a:spLocks noGrp="1"/>
          </p:cNvSpPr>
          <p:nvPr>
            <p:ph type="sldNum" sz="quarter" idx="5"/>
          </p:nvPr>
        </p:nvSpPr>
        <p:spPr/>
        <p:txBody>
          <a:bodyPr/>
          <a:lstStyle/>
          <a:p>
            <a:fld id="{D82D2381-FA7F-3B4F-861F-D0662239D2ED}" type="slidenum">
              <a:rPr lang="en-US" smtClean="0"/>
              <a:t>23</a:t>
            </a:fld>
            <a:endParaRPr lang="en-US"/>
          </a:p>
        </p:txBody>
      </p:sp>
    </p:spTree>
    <p:extLst>
      <p:ext uri="{BB962C8B-B14F-4D97-AF65-F5344CB8AC3E}">
        <p14:creationId xmlns:p14="http://schemas.microsoft.com/office/powerpoint/2010/main" val="3901652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64902-41F9-A78C-F1C2-086891EA1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ACB2FF-D745-C694-58EA-7B02C11E0E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3B096B-45CE-211C-F006-5DD9D958CEA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60E67372-547F-2E76-C7BD-EEBD0446C814}"/>
              </a:ext>
            </a:extLst>
          </p:cNvPr>
          <p:cNvSpPr>
            <a:spLocks noGrp="1"/>
          </p:cNvSpPr>
          <p:nvPr>
            <p:ph type="sldNum" sz="quarter" idx="5"/>
          </p:nvPr>
        </p:nvSpPr>
        <p:spPr/>
        <p:txBody>
          <a:bodyPr/>
          <a:lstStyle/>
          <a:p>
            <a:fld id="{D82D2381-FA7F-3B4F-861F-D0662239D2ED}" type="slidenum">
              <a:rPr lang="en-US" smtClean="0"/>
              <a:t>24</a:t>
            </a:fld>
            <a:endParaRPr lang="en-US"/>
          </a:p>
        </p:txBody>
      </p:sp>
    </p:spTree>
    <p:extLst>
      <p:ext uri="{BB962C8B-B14F-4D97-AF65-F5344CB8AC3E}">
        <p14:creationId xmlns:p14="http://schemas.microsoft.com/office/powerpoint/2010/main" val="1413612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E7521-5CBE-BD3A-F827-9836528D25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17E8F9-80DF-B6A0-80DB-BDADE36282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762C29-6E92-D8F5-E81F-3AFDE3DFB9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3A9070-B203-EE1F-8A2A-38ECF92F56D9}"/>
              </a:ext>
            </a:extLst>
          </p:cNvPr>
          <p:cNvSpPr>
            <a:spLocks noGrp="1"/>
          </p:cNvSpPr>
          <p:nvPr>
            <p:ph type="sldNum" sz="quarter" idx="5"/>
          </p:nvPr>
        </p:nvSpPr>
        <p:spPr/>
        <p:txBody>
          <a:bodyPr/>
          <a:lstStyle/>
          <a:p>
            <a:fld id="{D82D2381-FA7F-3B4F-861F-D0662239D2ED}" type="slidenum">
              <a:rPr lang="en-US" smtClean="0"/>
              <a:t>25</a:t>
            </a:fld>
            <a:endParaRPr lang="en-US"/>
          </a:p>
        </p:txBody>
      </p:sp>
    </p:spTree>
    <p:extLst>
      <p:ext uri="{BB962C8B-B14F-4D97-AF65-F5344CB8AC3E}">
        <p14:creationId xmlns:p14="http://schemas.microsoft.com/office/powerpoint/2010/main" val="3739726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2FCD9-9EE9-071F-8850-CDB8135A28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4EA011-0832-4B07-D885-114BBF2AA3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99CD92-98C0-31CB-C339-7098652DF3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82D2BC-7C67-D414-2A59-39374879675F}"/>
              </a:ext>
            </a:extLst>
          </p:cNvPr>
          <p:cNvSpPr>
            <a:spLocks noGrp="1"/>
          </p:cNvSpPr>
          <p:nvPr>
            <p:ph type="sldNum" sz="quarter" idx="5"/>
          </p:nvPr>
        </p:nvSpPr>
        <p:spPr/>
        <p:txBody>
          <a:bodyPr/>
          <a:lstStyle/>
          <a:p>
            <a:fld id="{D82D2381-FA7F-3B4F-861F-D0662239D2ED}" type="slidenum">
              <a:rPr lang="en-US" smtClean="0"/>
              <a:t>26</a:t>
            </a:fld>
            <a:endParaRPr lang="en-US"/>
          </a:p>
        </p:txBody>
      </p:sp>
    </p:spTree>
    <p:extLst>
      <p:ext uri="{BB962C8B-B14F-4D97-AF65-F5344CB8AC3E}">
        <p14:creationId xmlns:p14="http://schemas.microsoft.com/office/powerpoint/2010/main" val="3059424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D5019-6740-1D41-065B-FCD63B0A8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A5B6FA-36ED-98C4-A602-2236219A96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3AD68D-17AB-051E-FBDE-F36C5CB0FE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D2D01A-F2D1-47CB-F5A3-9C204ED8F815}"/>
              </a:ext>
            </a:extLst>
          </p:cNvPr>
          <p:cNvSpPr>
            <a:spLocks noGrp="1"/>
          </p:cNvSpPr>
          <p:nvPr>
            <p:ph type="sldNum" sz="quarter" idx="5"/>
          </p:nvPr>
        </p:nvSpPr>
        <p:spPr/>
        <p:txBody>
          <a:bodyPr/>
          <a:lstStyle/>
          <a:p>
            <a:fld id="{D82D2381-FA7F-3B4F-861F-D0662239D2ED}" type="slidenum">
              <a:rPr lang="en-US" smtClean="0"/>
              <a:t>27</a:t>
            </a:fld>
            <a:endParaRPr lang="en-US"/>
          </a:p>
        </p:txBody>
      </p:sp>
    </p:spTree>
    <p:extLst>
      <p:ext uri="{BB962C8B-B14F-4D97-AF65-F5344CB8AC3E}">
        <p14:creationId xmlns:p14="http://schemas.microsoft.com/office/powerpoint/2010/main" val="4167906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F4462-65F5-4F03-2270-DA98E8DB29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824169-6FB2-0788-3F7C-AEAA10C79A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5B4AEC-FB71-30D9-38C8-F9A7C76C6BCF}"/>
              </a:ext>
            </a:extLst>
          </p:cNvPr>
          <p:cNvSpPr>
            <a:spLocks noGrp="1"/>
          </p:cNvSpPr>
          <p:nvPr>
            <p:ph type="body" idx="1"/>
          </p:nvPr>
        </p:nvSpPr>
        <p:spPr/>
        <p:txBody>
          <a:bodyPr/>
          <a:lstStyle/>
          <a:p>
            <a:r>
              <a:rPr lang="en-US" dirty="0"/>
              <a:t>Increase overlapped miss latency</a:t>
            </a:r>
          </a:p>
          <a:p>
            <a:r>
              <a:rPr lang="en-US" dirty="0"/>
              <a:t>- Need a non-blocking cache</a:t>
            </a:r>
          </a:p>
          <a:p>
            <a:r>
              <a:rPr lang="en-US" dirty="0"/>
              <a:t>- Schedule more instructions while waiting on memory (OOO)</a:t>
            </a:r>
          </a:p>
          <a:p>
            <a:endParaRPr lang="en-US" dirty="0"/>
          </a:p>
          <a:p>
            <a:r>
              <a:rPr lang="en-US" dirty="0"/>
              <a:t>Memory level parallelism =&gt; handling multiple memory requests in parallel</a:t>
            </a:r>
          </a:p>
          <a:p>
            <a:pPr marL="171450" indent="-171450">
              <a:buFontTx/>
              <a:buChar char="-"/>
            </a:pPr>
            <a:r>
              <a:rPr lang="en-US" dirty="0"/>
              <a:t>Banking</a:t>
            </a:r>
          </a:p>
          <a:p>
            <a:pPr marL="171450" indent="-171450">
              <a:buFontTx/>
              <a:buChar char="-"/>
            </a:pPr>
            <a:r>
              <a:rPr lang="en-US" dirty="0"/>
              <a:t>MHSR</a:t>
            </a:r>
          </a:p>
          <a:p>
            <a:endParaRPr lang="en-US" dirty="0"/>
          </a:p>
        </p:txBody>
      </p:sp>
      <p:sp>
        <p:nvSpPr>
          <p:cNvPr id="4" name="Slide Number Placeholder 3">
            <a:extLst>
              <a:ext uri="{FF2B5EF4-FFF2-40B4-BE49-F238E27FC236}">
                <a16:creationId xmlns:a16="http://schemas.microsoft.com/office/drawing/2014/main" id="{CD181832-ADBB-7099-A85A-39D03CB3B799}"/>
              </a:ext>
            </a:extLst>
          </p:cNvPr>
          <p:cNvSpPr>
            <a:spLocks noGrp="1"/>
          </p:cNvSpPr>
          <p:nvPr>
            <p:ph type="sldNum" sz="quarter" idx="5"/>
          </p:nvPr>
        </p:nvSpPr>
        <p:spPr/>
        <p:txBody>
          <a:bodyPr/>
          <a:lstStyle/>
          <a:p>
            <a:fld id="{D82D2381-FA7F-3B4F-861F-D0662239D2ED}" type="slidenum">
              <a:rPr lang="en-US" smtClean="0"/>
              <a:t>28</a:t>
            </a:fld>
            <a:endParaRPr lang="en-US"/>
          </a:p>
        </p:txBody>
      </p:sp>
    </p:spTree>
    <p:extLst>
      <p:ext uri="{BB962C8B-B14F-4D97-AF65-F5344CB8AC3E}">
        <p14:creationId xmlns:p14="http://schemas.microsoft.com/office/powerpoint/2010/main" val="2119355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D5FB6-8E90-5037-894E-C6B4AFC76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236AB2-74C7-8F85-E127-27B30AB72D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4E4E34-FDA5-9513-2879-42D975EE59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9B02F7-6E86-96FB-D550-34582198AD7A}"/>
              </a:ext>
            </a:extLst>
          </p:cNvPr>
          <p:cNvSpPr>
            <a:spLocks noGrp="1"/>
          </p:cNvSpPr>
          <p:nvPr>
            <p:ph type="sldNum" sz="quarter" idx="5"/>
          </p:nvPr>
        </p:nvSpPr>
        <p:spPr/>
        <p:txBody>
          <a:bodyPr/>
          <a:lstStyle/>
          <a:p>
            <a:fld id="{D82D2381-FA7F-3B4F-861F-D0662239D2ED}" type="slidenum">
              <a:rPr lang="en-US" smtClean="0"/>
              <a:t>29</a:t>
            </a:fld>
            <a:endParaRPr lang="en-US"/>
          </a:p>
        </p:txBody>
      </p:sp>
    </p:spTree>
    <p:extLst>
      <p:ext uri="{BB962C8B-B14F-4D97-AF65-F5344CB8AC3E}">
        <p14:creationId xmlns:p14="http://schemas.microsoft.com/office/powerpoint/2010/main" val="1512088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78005-D399-0DD7-90E8-7730FF546F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391AB-688E-0B84-1707-2200631BA3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3353FE-7F65-AF92-17C1-C8118BD7F5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0150E9-8ECC-66D4-C274-2F844E01F21E}"/>
              </a:ext>
            </a:extLst>
          </p:cNvPr>
          <p:cNvSpPr>
            <a:spLocks noGrp="1"/>
          </p:cNvSpPr>
          <p:nvPr>
            <p:ph type="sldNum" sz="quarter" idx="5"/>
          </p:nvPr>
        </p:nvSpPr>
        <p:spPr/>
        <p:txBody>
          <a:bodyPr/>
          <a:lstStyle/>
          <a:p>
            <a:fld id="{D82D2381-FA7F-3B4F-861F-D0662239D2ED}" type="slidenum">
              <a:rPr lang="en-US" smtClean="0"/>
              <a:t>30</a:t>
            </a:fld>
            <a:endParaRPr lang="en-US"/>
          </a:p>
        </p:txBody>
      </p:sp>
    </p:spTree>
    <p:extLst>
      <p:ext uri="{BB962C8B-B14F-4D97-AF65-F5344CB8AC3E}">
        <p14:creationId xmlns:p14="http://schemas.microsoft.com/office/powerpoint/2010/main" val="4181793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44E0F0-B7BB-A4F6-2182-8386CD1337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25DE66-321F-C73E-BB61-28F31A9741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121346-01D8-5ED7-328A-16E34E51BC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9DEB9F-FE84-F47C-51B2-D18FFBF74653}"/>
              </a:ext>
            </a:extLst>
          </p:cNvPr>
          <p:cNvSpPr>
            <a:spLocks noGrp="1"/>
          </p:cNvSpPr>
          <p:nvPr>
            <p:ph type="sldNum" sz="quarter" idx="5"/>
          </p:nvPr>
        </p:nvSpPr>
        <p:spPr/>
        <p:txBody>
          <a:bodyPr/>
          <a:lstStyle/>
          <a:p>
            <a:fld id="{D82D2381-FA7F-3B4F-861F-D0662239D2ED}" type="slidenum">
              <a:rPr lang="en-US" smtClean="0"/>
              <a:t>31</a:t>
            </a:fld>
            <a:endParaRPr lang="en-US"/>
          </a:p>
        </p:txBody>
      </p:sp>
    </p:spTree>
    <p:extLst>
      <p:ext uri="{BB962C8B-B14F-4D97-AF65-F5344CB8AC3E}">
        <p14:creationId xmlns:p14="http://schemas.microsoft.com/office/powerpoint/2010/main" val="69769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F54B3-4312-C110-92F8-8599B393A0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89B7AB-F006-0DC9-2390-2F1A6E6EE6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940C03-4297-AF4C-D406-96AC58B81E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86A796-6A95-C1AC-AB18-961B2642BE1C}"/>
              </a:ext>
            </a:extLst>
          </p:cNvPr>
          <p:cNvSpPr>
            <a:spLocks noGrp="1"/>
          </p:cNvSpPr>
          <p:nvPr>
            <p:ph type="sldNum" sz="quarter" idx="5"/>
          </p:nvPr>
        </p:nvSpPr>
        <p:spPr/>
        <p:txBody>
          <a:bodyPr/>
          <a:lstStyle/>
          <a:p>
            <a:fld id="{D82D2381-FA7F-3B4F-861F-D0662239D2ED}" type="slidenum">
              <a:rPr lang="en-US" smtClean="0"/>
              <a:t>5</a:t>
            </a:fld>
            <a:endParaRPr lang="en-US"/>
          </a:p>
        </p:txBody>
      </p:sp>
    </p:spTree>
    <p:extLst>
      <p:ext uri="{BB962C8B-B14F-4D97-AF65-F5344CB8AC3E}">
        <p14:creationId xmlns:p14="http://schemas.microsoft.com/office/powerpoint/2010/main" val="38961129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53E49-30C7-C47B-6FE0-E905E4C6DA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2E6495-FDA5-4661-54EB-1EB26CEB68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068BC9-C16D-9C2B-85A5-2894B002E5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9BBA6E-C8CA-72E3-A1C6-C182FDFBD3B6}"/>
              </a:ext>
            </a:extLst>
          </p:cNvPr>
          <p:cNvSpPr>
            <a:spLocks noGrp="1"/>
          </p:cNvSpPr>
          <p:nvPr>
            <p:ph type="sldNum" sz="quarter" idx="5"/>
          </p:nvPr>
        </p:nvSpPr>
        <p:spPr/>
        <p:txBody>
          <a:bodyPr/>
          <a:lstStyle/>
          <a:p>
            <a:fld id="{D82D2381-FA7F-3B4F-861F-D0662239D2ED}" type="slidenum">
              <a:rPr lang="en-US" smtClean="0"/>
              <a:t>32</a:t>
            </a:fld>
            <a:endParaRPr lang="en-US"/>
          </a:p>
        </p:txBody>
      </p:sp>
    </p:spTree>
    <p:extLst>
      <p:ext uri="{BB962C8B-B14F-4D97-AF65-F5344CB8AC3E}">
        <p14:creationId xmlns:p14="http://schemas.microsoft.com/office/powerpoint/2010/main" val="2277546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DBFF9-9C5F-0527-C1EF-4DB8891BCD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6F481A-FC2C-97CE-B171-78B00D81FF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55AD98-C350-481E-C9E5-E3CCCA69B8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F82F1F-FE48-F8C6-D8D4-E553D9A693A0}"/>
              </a:ext>
            </a:extLst>
          </p:cNvPr>
          <p:cNvSpPr>
            <a:spLocks noGrp="1"/>
          </p:cNvSpPr>
          <p:nvPr>
            <p:ph type="sldNum" sz="quarter" idx="5"/>
          </p:nvPr>
        </p:nvSpPr>
        <p:spPr/>
        <p:txBody>
          <a:bodyPr/>
          <a:lstStyle/>
          <a:p>
            <a:fld id="{D82D2381-FA7F-3B4F-861F-D0662239D2ED}" type="slidenum">
              <a:rPr lang="en-US" smtClean="0"/>
              <a:t>33</a:t>
            </a:fld>
            <a:endParaRPr lang="en-US"/>
          </a:p>
        </p:txBody>
      </p:sp>
    </p:spTree>
    <p:extLst>
      <p:ext uri="{BB962C8B-B14F-4D97-AF65-F5344CB8AC3E}">
        <p14:creationId xmlns:p14="http://schemas.microsoft.com/office/powerpoint/2010/main" val="24339896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4320E-D961-5AC6-1641-F00BB7B9E0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40CF4B-2D79-1472-10BB-C12FB775CD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119075-D798-04DE-D576-9AFFAEF4EB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B4C59A-52C7-BE01-1FF8-4755665E9F17}"/>
              </a:ext>
            </a:extLst>
          </p:cNvPr>
          <p:cNvSpPr>
            <a:spLocks noGrp="1"/>
          </p:cNvSpPr>
          <p:nvPr>
            <p:ph type="sldNum" sz="quarter" idx="5"/>
          </p:nvPr>
        </p:nvSpPr>
        <p:spPr/>
        <p:txBody>
          <a:bodyPr/>
          <a:lstStyle/>
          <a:p>
            <a:fld id="{D82D2381-FA7F-3B4F-861F-D0662239D2ED}" type="slidenum">
              <a:rPr lang="en-US" smtClean="0"/>
              <a:t>34</a:t>
            </a:fld>
            <a:endParaRPr lang="en-US"/>
          </a:p>
        </p:txBody>
      </p:sp>
    </p:spTree>
    <p:extLst>
      <p:ext uri="{BB962C8B-B14F-4D97-AF65-F5344CB8AC3E}">
        <p14:creationId xmlns:p14="http://schemas.microsoft.com/office/powerpoint/2010/main" val="40422853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51436-C2B7-A9CA-CC6A-E994C3A4B2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760145-15B0-B22D-1614-DF2E5782E1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B0130E-D4BA-FAE4-A625-50CCE5FCAF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497ACC-C4F8-00D5-A3B7-C5F314520A3B}"/>
              </a:ext>
            </a:extLst>
          </p:cNvPr>
          <p:cNvSpPr>
            <a:spLocks noGrp="1"/>
          </p:cNvSpPr>
          <p:nvPr>
            <p:ph type="sldNum" sz="quarter" idx="5"/>
          </p:nvPr>
        </p:nvSpPr>
        <p:spPr/>
        <p:txBody>
          <a:bodyPr/>
          <a:lstStyle/>
          <a:p>
            <a:fld id="{D82D2381-FA7F-3B4F-861F-D0662239D2ED}" type="slidenum">
              <a:rPr lang="en-US" smtClean="0"/>
              <a:t>35</a:t>
            </a:fld>
            <a:endParaRPr lang="en-US"/>
          </a:p>
        </p:txBody>
      </p:sp>
    </p:spTree>
    <p:extLst>
      <p:ext uri="{BB962C8B-B14F-4D97-AF65-F5344CB8AC3E}">
        <p14:creationId xmlns:p14="http://schemas.microsoft.com/office/powerpoint/2010/main" val="12649043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450A4-B430-666A-7565-0AB38BC9B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329BA1-4545-7DB7-8F0E-393621ACEB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CFAEA6-7D0F-384D-1A12-AE502993DD4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55B8C881-7181-DE55-6F2F-D6DFFF57148F}"/>
              </a:ext>
            </a:extLst>
          </p:cNvPr>
          <p:cNvSpPr>
            <a:spLocks noGrp="1"/>
          </p:cNvSpPr>
          <p:nvPr>
            <p:ph type="sldNum" sz="quarter" idx="5"/>
          </p:nvPr>
        </p:nvSpPr>
        <p:spPr/>
        <p:txBody>
          <a:bodyPr/>
          <a:lstStyle/>
          <a:p>
            <a:fld id="{D82D2381-FA7F-3B4F-861F-D0662239D2ED}" type="slidenum">
              <a:rPr lang="en-US" smtClean="0"/>
              <a:t>36</a:t>
            </a:fld>
            <a:endParaRPr lang="en-US"/>
          </a:p>
        </p:txBody>
      </p:sp>
    </p:spTree>
    <p:extLst>
      <p:ext uri="{BB962C8B-B14F-4D97-AF65-F5344CB8AC3E}">
        <p14:creationId xmlns:p14="http://schemas.microsoft.com/office/powerpoint/2010/main" val="738162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B18AC-206F-52E5-D57F-E5BC61C2AA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611B91-2770-C55A-4A82-CFA5692F38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B2B7FD-C099-BF8C-EDE2-85572F19F69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38ED6ABF-14D0-5618-1490-C45ACDB1ED08}"/>
              </a:ext>
            </a:extLst>
          </p:cNvPr>
          <p:cNvSpPr>
            <a:spLocks noGrp="1"/>
          </p:cNvSpPr>
          <p:nvPr>
            <p:ph type="sldNum" sz="quarter" idx="5"/>
          </p:nvPr>
        </p:nvSpPr>
        <p:spPr/>
        <p:txBody>
          <a:bodyPr/>
          <a:lstStyle/>
          <a:p>
            <a:fld id="{D82D2381-FA7F-3B4F-861F-D0662239D2ED}" type="slidenum">
              <a:rPr lang="en-US" smtClean="0"/>
              <a:t>37</a:t>
            </a:fld>
            <a:endParaRPr lang="en-US"/>
          </a:p>
        </p:txBody>
      </p:sp>
    </p:spTree>
    <p:extLst>
      <p:ext uri="{BB962C8B-B14F-4D97-AF65-F5344CB8AC3E}">
        <p14:creationId xmlns:p14="http://schemas.microsoft.com/office/powerpoint/2010/main" val="347032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C44CD-A091-8245-83E3-3F9B74DEC9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85C106-1953-E003-0EC5-171503B6CF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8683CC-1713-1788-3A57-CDC532C5B25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59B5F7EA-9C4D-6579-4187-C7D4BBC4001B}"/>
              </a:ext>
            </a:extLst>
          </p:cNvPr>
          <p:cNvSpPr>
            <a:spLocks noGrp="1"/>
          </p:cNvSpPr>
          <p:nvPr>
            <p:ph type="sldNum" sz="quarter" idx="5"/>
          </p:nvPr>
        </p:nvSpPr>
        <p:spPr/>
        <p:txBody>
          <a:bodyPr/>
          <a:lstStyle/>
          <a:p>
            <a:fld id="{D82D2381-FA7F-3B4F-861F-D0662239D2ED}" type="slidenum">
              <a:rPr lang="en-US" smtClean="0"/>
              <a:t>38</a:t>
            </a:fld>
            <a:endParaRPr lang="en-US"/>
          </a:p>
        </p:txBody>
      </p:sp>
    </p:spTree>
    <p:extLst>
      <p:ext uri="{BB962C8B-B14F-4D97-AF65-F5344CB8AC3E}">
        <p14:creationId xmlns:p14="http://schemas.microsoft.com/office/powerpoint/2010/main" val="40348395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36187-061E-A004-2D9A-7490C41694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49CA48-E44D-6DB6-DF5D-324962DF97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A28B02-0DE4-0B7C-286D-31EAC01F634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80114854-CC87-A07E-47B9-BA1D1D591C24}"/>
              </a:ext>
            </a:extLst>
          </p:cNvPr>
          <p:cNvSpPr>
            <a:spLocks noGrp="1"/>
          </p:cNvSpPr>
          <p:nvPr>
            <p:ph type="sldNum" sz="quarter" idx="5"/>
          </p:nvPr>
        </p:nvSpPr>
        <p:spPr/>
        <p:txBody>
          <a:bodyPr/>
          <a:lstStyle/>
          <a:p>
            <a:fld id="{D82D2381-FA7F-3B4F-861F-D0662239D2ED}" type="slidenum">
              <a:rPr lang="en-US" smtClean="0"/>
              <a:t>39</a:t>
            </a:fld>
            <a:endParaRPr lang="en-US"/>
          </a:p>
        </p:txBody>
      </p:sp>
    </p:spTree>
    <p:extLst>
      <p:ext uri="{BB962C8B-B14F-4D97-AF65-F5344CB8AC3E}">
        <p14:creationId xmlns:p14="http://schemas.microsoft.com/office/powerpoint/2010/main" val="30326141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73D9B-FA92-B792-9056-F22248104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642652-6BE6-21BB-3779-74CADE7F05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1A9E5A-C4D7-2BA8-E7D8-041C410030F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0F13B244-DF14-4CB1-6C84-6C9578C99FB0}"/>
              </a:ext>
            </a:extLst>
          </p:cNvPr>
          <p:cNvSpPr>
            <a:spLocks noGrp="1"/>
          </p:cNvSpPr>
          <p:nvPr>
            <p:ph type="sldNum" sz="quarter" idx="5"/>
          </p:nvPr>
        </p:nvSpPr>
        <p:spPr/>
        <p:txBody>
          <a:bodyPr/>
          <a:lstStyle/>
          <a:p>
            <a:fld id="{D82D2381-FA7F-3B4F-861F-D0662239D2ED}" type="slidenum">
              <a:rPr lang="en-US" smtClean="0"/>
              <a:t>40</a:t>
            </a:fld>
            <a:endParaRPr lang="en-US"/>
          </a:p>
        </p:txBody>
      </p:sp>
    </p:spTree>
    <p:extLst>
      <p:ext uri="{BB962C8B-B14F-4D97-AF65-F5344CB8AC3E}">
        <p14:creationId xmlns:p14="http://schemas.microsoft.com/office/powerpoint/2010/main" val="21690201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80702-F1CC-FDBE-870F-E07DD7E357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8701B1-0245-337F-DF64-B238E37E47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73C88C-D909-2DE3-76E8-F7D2C0B7699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02879DFB-46E9-2117-6869-424E4E5E419F}"/>
              </a:ext>
            </a:extLst>
          </p:cNvPr>
          <p:cNvSpPr>
            <a:spLocks noGrp="1"/>
          </p:cNvSpPr>
          <p:nvPr>
            <p:ph type="sldNum" sz="quarter" idx="5"/>
          </p:nvPr>
        </p:nvSpPr>
        <p:spPr/>
        <p:txBody>
          <a:bodyPr/>
          <a:lstStyle/>
          <a:p>
            <a:fld id="{D82D2381-FA7F-3B4F-861F-D0662239D2ED}" type="slidenum">
              <a:rPr lang="en-US" smtClean="0"/>
              <a:t>41</a:t>
            </a:fld>
            <a:endParaRPr lang="en-US"/>
          </a:p>
        </p:txBody>
      </p:sp>
    </p:spTree>
    <p:extLst>
      <p:ext uri="{BB962C8B-B14F-4D97-AF65-F5344CB8AC3E}">
        <p14:creationId xmlns:p14="http://schemas.microsoft.com/office/powerpoint/2010/main" val="3089841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D30B9-E0BD-0440-F3D5-121E2CF8FD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B70A2B-EC5F-7AC9-846D-687421199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65394E-1242-F6E0-75E0-3F08A06D35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8ABCC5-7305-65BC-8B32-805AA86D60DD}"/>
              </a:ext>
            </a:extLst>
          </p:cNvPr>
          <p:cNvSpPr>
            <a:spLocks noGrp="1"/>
          </p:cNvSpPr>
          <p:nvPr>
            <p:ph type="sldNum" sz="quarter" idx="5"/>
          </p:nvPr>
        </p:nvSpPr>
        <p:spPr/>
        <p:txBody>
          <a:bodyPr/>
          <a:lstStyle/>
          <a:p>
            <a:fld id="{D82D2381-FA7F-3B4F-861F-D0662239D2ED}" type="slidenum">
              <a:rPr lang="en-US" smtClean="0"/>
              <a:t>6</a:t>
            </a:fld>
            <a:endParaRPr lang="en-US"/>
          </a:p>
        </p:txBody>
      </p:sp>
    </p:spTree>
    <p:extLst>
      <p:ext uri="{BB962C8B-B14F-4D97-AF65-F5344CB8AC3E}">
        <p14:creationId xmlns:p14="http://schemas.microsoft.com/office/powerpoint/2010/main" val="20233243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61304-9382-CC63-47F1-C29D52285A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9EDD09-83AA-00B6-0EB9-6345A87F95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EF8DD5-A290-9436-0003-06AB8AC1862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70FAB361-308C-2264-C05F-C97D54EC06BA}"/>
              </a:ext>
            </a:extLst>
          </p:cNvPr>
          <p:cNvSpPr>
            <a:spLocks noGrp="1"/>
          </p:cNvSpPr>
          <p:nvPr>
            <p:ph type="sldNum" sz="quarter" idx="5"/>
          </p:nvPr>
        </p:nvSpPr>
        <p:spPr/>
        <p:txBody>
          <a:bodyPr/>
          <a:lstStyle/>
          <a:p>
            <a:fld id="{D82D2381-FA7F-3B4F-861F-D0662239D2ED}" type="slidenum">
              <a:rPr lang="en-US" smtClean="0"/>
              <a:t>42</a:t>
            </a:fld>
            <a:endParaRPr lang="en-US"/>
          </a:p>
        </p:txBody>
      </p:sp>
    </p:spTree>
    <p:extLst>
      <p:ext uri="{BB962C8B-B14F-4D97-AF65-F5344CB8AC3E}">
        <p14:creationId xmlns:p14="http://schemas.microsoft.com/office/powerpoint/2010/main" val="21575937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75B8D-910D-E9E1-455D-43CCFCEBB2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71404A-6078-62B0-BAAE-37C00FB36C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81274A-6DC9-AC36-BA70-2DC2031436D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BEA85F70-4C6F-CC23-353C-347D972D91B4}"/>
              </a:ext>
            </a:extLst>
          </p:cNvPr>
          <p:cNvSpPr>
            <a:spLocks noGrp="1"/>
          </p:cNvSpPr>
          <p:nvPr>
            <p:ph type="sldNum" sz="quarter" idx="5"/>
          </p:nvPr>
        </p:nvSpPr>
        <p:spPr/>
        <p:txBody>
          <a:bodyPr/>
          <a:lstStyle/>
          <a:p>
            <a:fld id="{D82D2381-FA7F-3B4F-861F-D0662239D2ED}" type="slidenum">
              <a:rPr lang="en-US" smtClean="0"/>
              <a:t>43</a:t>
            </a:fld>
            <a:endParaRPr lang="en-US"/>
          </a:p>
        </p:txBody>
      </p:sp>
    </p:spTree>
    <p:extLst>
      <p:ext uri="{BB962C8B-B14F-4D97-AF65-F5344CB8AC3E}">
        <p14:creationId xmlns:p14="http://schemas.microsoft.com/office/powerpoint/2010/main" val="16421774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BBE0D-C90F-9406-28CF-1480D64730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BE927D-C19B-6A52-953B-CCA4074899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321C71-CC97-B8E4-4D5C-E8B3DC489BA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13E05A5E-AA7C-88FF-B591-B273874B63DD}"/>
              </a:ext>
            </a:extLst>
          </p:cNvPr>
          <p:cNvSpPr>
            <a:spLocks noGrp="1"/>
          </p:cNvSpPr>
          <p:nvPr>
            <p:ph type="sldNum" sz="quarter" idx="5"/>
          </p:nvPr>
        </p:nvSpPr>
        <p:spPr/>
        <p:txBody>
          <a:bodyPr/>
          <a:lstStyle/>
          <a:p>
            <a:fld id="{D82D2381-FA7F-3B4F-861F-D0662239D2ED}" type="slidenum">
              <a:rPr lang="en-US" smtClean="0"/>
              <a:t>44</a:t>
            </a:fld>
            <a:endParaRPr lang="en-US"/>
          </a:p>
        </p:txBody>
      </p:sp>
    </p:spTree>
    <p:extLst>
      <p:ext uri="{BB962C8B-B14F-4D97-AF65-F5344CB8AC3E}">
        <p14:creationId xmlns:p14="http://schemas.microsoft.com/office/powerpoint/2010/main" val="27826165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F8B9D-2703-7E11-2731-055E48C14B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CD5F27-0337-18D4-13E0-4BD27B3EE0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0EEB44-7CFD-1CAE-19B4-6B5DEB5D580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DDB4D20D-795C-F2A3-0AAB-88290A1D9BD1}"/>
              </a:ext>
            </a:extLst>
          </p:cNvPr>
          <p:cNvSpPr>
            <a:spLocks noGrp="1"/>
          </p:cNvSpPr>
          <p:nvPr>
            <p:ph type="sldNum" sz="quarter" idx="5"/>
          </p:nvPr>
        </p:nvSpPr>
        <p:spPr/>
        <p:txBody>
          <a:bodyPr/>
          <a:lstStyle/>
          <a:p>
            <a:fld id="{D82D2381-FA7F-3B4F-861F-D0662239D2ED}" type="slidenum">
              <a:rPr lang="en-US" smtClean="0"/>
              <a:t>45</a:t>
            </a:fld>
            <a:endParaRPr lang="en-US"/>
          </a:p>
        </p:txBody>
      </p:sp>
    </p:spTree>
    <p:extLst>
      <p:ext uri="{BB962C8B-B14F-4D97-AF65-F5344CB8AC3E}">
        <p14:creationId xmlns:p14="http://schemas.microsoft.com/office/powerpoint/2010/main" val="12302736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3BF9A-0873-5C0E-3DDC-16326C9BE6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5984CC-ECED-E011-332B-6A51752771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084FC7-ACA3-5A8E-87AD-54BEC08E475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C54AA436-ABAA-97F6-B5F9-171907E8D72C}"/>
              </a:ext>
            </a:extLst>
          </p:cNvPr>
          <p:cNvSpPr>
            <a:spLocks noGrp="1"/>
          </p:cNvSpPr>
          <p:nvPr>
            <p:ph type="sldNum" sz="quarter" idx="5"/>
          </p:nvPr>
        </p:nvSpPr>
        <p:spPr/>
        <p:txBody>
          <a:bodyPr/>
          <a:lstStyle/>
          <a:p>
            <a:fld id="{D82D2381-FA7F-3B4F-861F-D0662239D2ED}" type="slidenum">
              <a:rPr lang="en-US" smtClean="0"/>
              <a:t>46</a:t>
            </a:fld>
            <a:endParaRPr lang="en-US"/>
          </a:p>
        </p:txBody>
      </p:sp>
    </p:spTree>
    <p:extLst>
      <p:ext uri="{BB962C8B-B14F-4D97-AF65-F5344CB8AC3E}">
        <p14:creationId xmlns:p14="http://schemas.microsoft.com/office/powerpoint/2010/main" val="35001099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96691-00AF-07D8-EBF5-12E4670432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6614AE-3863-8601-9F9C-9C906F5025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6AAEA0-04B8-3E0B-0179-24D6012FA2A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Applicable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Critical word first will reorder the transfer</a:t>
            </a:r>
          </a:p>
        </p:txBody>
      </p:sp>
      <p:sp>
        <p:nvSpPr>
          <p:cNvPr id="4" name="Slide Number Placeholder 3">
            <a:extLst>
              <a:ext uri="{FF2B5EF4-FFF2-40B4-BE49-F238E27FC236}">
                <a16:creationId xmlns:a16="http://schemas.microsoft.com/office/drawing/2014/main" id="{C1338203-9797-3C0D-F1C0-4369ACC43DA4}"/>
              </a:ext>
            </a:extLst>
          </p:cNvPr>
          <p:cNvSpPr>
            <a:spLocks noGrp="1"/>
          </p:cNvSpPr>
          <p:nvPr>
            <p:ph type="sldNum" sz="quarter" idx="5"/>
          </p:nvPr>
        </p:nvSpPr>
        <p:spPr/>
        <p:txBody>
          <a:bodyPr/>
          <a:lstStyle/>
          <a:p>
            <a:fld id="{D82D2381-FA7F-3B4F-861F-D0662239D2ED}" type="slidenum">
              <a:rPr lang="en-US" smtClean="0"/>
              <a:t>47</a:t>
            </a:fld>
            <a:endParaRPr lang="en-US"/>
          </a:p>
        </p:txBody>
      </p:sp>
    </p:spTree>
    <p:extLst>
      <p:ext uri="{BB962C8B-B14F-4D97-AF65-F5344CB8AC3E}">
        <p14:creationId xmlns:p14="http://schemas.microsoft.com/office/powerpoint/2010/main" val="33418637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49</a:t>
            </a:fld>
            <a:endParaRPr lang="en-US"/>
          </a:p>
        </p:txBody>
      </p:sp>
    </p:spTree>
    <p:extLst>
      <p:ext uri="{BB962C8B-B14F-4D97-AF65-F5344CB8AC3E}">
        <p14:creationId xmlns:p14="http://schemas.microsoft.com/office/powerpoint/2010/main" val="372361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66750-1CDF-0284-8918-CFC903D29D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9CDA60-5F8C-3A1C-820D-A94D258E29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EEF040-C7DB-F8F7-52E4-A38177FDB4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5F3187-A081-4632-DD58-98E2595828B0}"/>
              </a:ext>
            </a:extLst>
          </p:cNvPr>
          <p:cNvSpPr>
            <a:spLocks noGrp="1"/>
          </p:cNvSpPr>
          <p:nvPr>
            <p:ph type="sldNum" sz="quarter" idx="5"/>
          </p:nvPr>
        </p:nvSpPr>
        <p:spPr/>
        <p:txBody>
          <a:bodyPr/>
          <a:lstStyle/>
          <a:p>
            <a:fld id="{D82D2381-FA7F-3B4F-861F-D0662239D2ED}" type="slidenum">
              <a:rPr lang="en-US" smtClean="0"/>
              <a:t>7</a:t>
            </a:fld>
            <a:endParaRPr lang="en-US"/>
          </a:p>
        </p:txBody>
      </p:sp>
    </p:spTree>
    <p:extLst>
      <p:ext uri="{BB962C8B-B14F-4D97-AF65-F5344CB8AC3E}">
        <p14:creationId xmlns:p14="http://schemas.microsoft.com/office/powerpoint/2010/main" val="667686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E995E-1AAD-7242-4277-9199449532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AA915A-3663-EF89-7933-CCE7181C43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7CF032-94DB-9778-2940-2F2EA314B4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15844E-5A81-6D0E-84D2-CFD2D1954CA0}"/>
              </a:ext>
            </a:extLst>
          </p:cNvPr>
          <p:cNvSpPr>
            <a:spLocks noGrp="1"/>
          </p:cNvSpPr>
          <p:nvPr>
            <p:ph type="sldNum" sz="quarter" idx="5"/>
          </p:nvPr>
        </p:nvSpPr>
        <p:spPr/>
        <p:txBody>
          <a:bodyPr/>
          <a:lstStyle/>
          <a:p>
            <a:fld id="{D82D2381-FA7F-3B4F-861F-D0662239D2ED}" type="slidenum">
              <a:rPr lang="en-US" smtClean="0"/>
              <a:t>8</a:t>
            </a:fld>
            <a:endParaRPr lang="en-US"/>
          </a:p>
        </p:txBody>
      </p:sp>
    </p:spTree>
    <p:extLst>
      <p:ext uri="{BB962C8B-B14F-4D97-AF65-F5344CB8AC3E}">
        <p14:creationId xmlns:p14="http://schemas.microsoft.com/office/powerpoint/2010/main" val="3388676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21E89-BE83-F7D3-E986-44F44CCF48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D141CE-FA21-E39F-7A62-D0D5371F5D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6F48FE-C538-3809-D47C-9B1751F176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D60A17-2D11-D0A2-338E-9E9EF7F591CD}"/>
              </a:ext>
            </a:extLst>
          </p:cNvPr>
          <p:cNvSpPr>
            <a:spLocks noGrp="1"/>
          </p:cNvSpPr>
          <p:nvPr>
            <p:ph type="sldNum" sz="quarter" idx="5"/>
          </p:nvPr>
        </p:nvSpPr>
        <p:spPr/>
        <p:txBody>
          <a:bodyPr/>
          <a:lstStyle/>
          <a:p>
            <a:fld id="{D82D2381-FA7F-3B4F-861F-D0662239D2ED}" type="slidenum">
              <a:rPr lang="en-US" smtClean="0"/>
              <a:t>9</a:t>
            </a:fld>
            <a:endParaRPr lang="en-US"/>
          </a:p>
        </p:txBody>
      </p:sp>
    </p:spTree>
    <p:extLst>
      <p:ext uri="{BB962C8B-B14F-4D97-AF65-F5344CB8AC3E}">
        <p14:creationId xmlns:p14="http://schemas.microsoft.com/office/powerpoint/2010/main" val="3734867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73867-8279-2E44-2BE7-0AFE0EA617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EF5C96-F8B5-24A2-B08C-3C0BF3BE67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5B6FCF-629D-9279-4E8E-B1229CB014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9CA38C-B0DE-2BAA-CC39-9774283A5D19}"/>
              </a:ext>
            </a:extLst>
          </p:cNvPr>
          <p:cNvSpPr>
            <a:spLocks noGrp="1"/>
          </p:cNvSpPr>
          <p:nvPr>
            <p:ph type="sldNum" sz="quarter" idx="5"/>
          </p:nvPr>
        </p:nvSpPr>
        <p:spPr/>
        <p:txBody>
          <a:bodyPr/>
          <a:lstStyle/>
          <a:p>
            <a:fld id="{D82D2381-FA7F-3B4F-861F-D0662239D2ED}" type="slidenum">
              <a:rPr lang="en-US" smtClean="0"/>
              <a:t>10</a:t>
            </a:fld>
            <a:endParaRPr lang="en-US"/>
          </a:p>
        </p:txBody>
      </p:sp>
    </p:spTree>
    <p:extLst>
      <p:ext uri="{BB962C8B-B14F-4D97-AF65-F5344CB8AC3E}">
        <p14:creationId xmlns:p14="http://schemas.microsoft.com/office/powerpoint/2010/main" val="3706389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7DE3B-A134-7459-9FA2-31175EC834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C12613-790B-6CB6-31B2-9AEA1CDFA1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0E418F-2318-5D03-1DF9-2958BC7F97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8D0624-79F7-6C32-7677-E79F3A65CFEE}"/>
              </a:ext>
            </a:extLst>
          </p:cNvPr>
          <p:cNvSpPr>
            <a:spLocks noGrp="1"/>
          </p:cNvSpPr>
          <p:nvPr>
            <p:ph type="sldNum" sz="quarter" idx="5"/>
          </p:nvPr>
        </p:nvSpPr>
        <p:spPr/>
        <p:txBody>
          <a:bodyPr/>
          <a:lstStyle/>
          <a:p>
            <a:fld id="{D82D2381-FA7F-3B4F-861F-D0662239D2ED}" type="slidenum">
              <a:rPr lang="en-US" smtClean="0"/>
              <a:t>11</a:t>
            </a:fld>
            <a:endParaRPr lang="en-US"/>
          </a:p>
        </p:txBody>
      </p:sp>
    </p:spTree>
    <p:extLst>
      <p:ext uri="{BB962C8B-B14F-4D97-AF65-F5344CB8AC3E}">
        <p14:creationId xmlns:p14="http://schemas.microsoft.com/office/powerpoint/2010/main" val="231910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7407534" y="4754880"/>
            <a:ext cx="941832" cy="365760"/>
          </a:xfrm>
          <a:prstGeom prst="rect">
            <a:avLst/>
          </a:prstGeom>
        </p:spPr>
        <p:txBody>
          <a:bodyPr/>
          <a:lstStyle/>
          <a:p>
            <a:fld id="{12331DAD-76C8-D143-940A-1249F810C751}" type="datetime4">
              <a:rPr lang="en-US" smtClean="0"/>
              <a:t>February 29, 2024</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1726178"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188720"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pPr algn="ctr"/>
            <a:r>
              <a:rPr lang="en-US" sz="36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userDrawn="1"/>
        </p:nvPicPr>
        <p:blipFill>
          <a:blip r:embed="rId2"/>
          <a:stretch>
            <a:fillRect/>
          </a:stretch>
        </p:blipFill>
        <p:spPr>
          <a:xfrm>
            <a:off x="2281646" y="2282017"/>
            <a:ext cx="4580708" cy="57946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7130"/>
            <a:ext cx="7772400" cy="498598"/>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42900" y="4616606"/>
            <a:ext cx="1372689" cy="265966"/>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 id="2147483829" r:id="rId17"/>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4614411"/>
            <a:ext cx="1375528" cy="280937"/>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0080" y="4664274"/>
            <a:ext cx="1714380" cy="166199"/>
          </a:xfrm>
        </p:spPr>
        <p:txBody>
          <a:bodyPr/>
          <a:lstStyle/>
          <a:p>
            <a:r>
              <a:rPr lang="en-US" dirty="0"/>
              <a:t>UCLA Computer Science</a:t>
            </a:r>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0080" y="4481394"/>
            <a:ext cx="758990" cy="166199"/>
          </a:xfrm>
        </p:spPr>
        <p:txBody>
          <a:bodyPr/>
          <a:lstStyle/>
          <a:p>
            <a:r>
              <a:rPr lang="en-US" dirty="0"/>
              <a:t>Blaise Tine</a:t>
            </a:r>
          </a:p>
        </p:txBody>
      </p:sp>
      <p:pic>
        <p:nvPicPr>
          <p:cNvPr id="2" name="Picture Placeholder 1"/>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647700" y="481154"/>
            <a:ext cx="1992372" cy="386035"/>
          </a:xfrm>
        </p:spPr>
      </p:pic>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1894187"/>
            <a:ext cx="7772400" cy="1099788"/>
          </a:xfrm>
        </p:spPr>
        <p:txBody>
          <a:bodyPr/>
          <a:lstStyle/>
          <a:p>
            <a:pPr algn="ctr"/>
            <a:r>
              <a:rPr lang="en-US" dirty="0"/>
              <a:t>CS-M151B</a:t>
            </a:r>
          </a:p>
          <a:p>
            <a:pPr algn="ctr"/>
            <a:r>
              <a:rPr lang="en-US" dirty="0"/>
              <a:t> Computer Systems Architecture</a:t>
            </a:r>
          </a:p>
        </p:txBody>
      </p:sp>
    </p:spTree>
    <p:extLst>
      <p:ext uri="{BB962C8B-B14F-4D97-AF65-F5344CB8AC3E}">
        <p14:creationId xmlns:p14="http://schemas.microsoft.com/office/powerpoint/2010/main" val="92278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53967-6EC8-DB31-0C0F-791E605EC9B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1DEA1D-112D-4111-C02C-9280A73252EF}"/>
              </a:ext>
            </a:extLst>
          </p:cNvPr>
          <p:cNvSpPr>
            <a:spLocks noGrp="1"/>
          </p:cNvSpPr>
          <p:nvPr>
            <p:ph type="sldNum" sz="quarter" idx="19"/>
          </p:nvPr>
        </p:nvSpPr>
        <p:spPr/>
        <p:txBody>
          <a:bodyPr/>
          <a:lstStyle/>
          <a:p>
            <a:fld id="{B6238B5B-F19C-E947-A0BC-87BD7983F871}" type="slidenum">
              <a:rPr lang="en-US" smtClean="0"/>
              <a:pPr/>
              <a:t>10</a:t>
            </a:fld>
            <a:endParaRPr lang="en-US" dirty="0"/>
          </a:p>
        </p:txBody>
      </p:sp>
      <p:sp>
        <p:nvSpPr>
          <p:cNvPr id="2" name="Title 4">
            <a:extLst>
              <a:ext uri="{FF2B5EF4-FFF2-40B4-BE49-F238E27FC236}">
                <a16:creationId xmlns:a16="http://schemas.microsoft.com/office/drawing/2014/main" id="{764522A4-F177-13DB-809A-FCD08D66DE7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Exercise</a:t>
            </a:r>
          </a:p>
        </p:txBody>
      </p:sp>
      <p:sp>
        <p:nvSpPr>
          <p:cNvPr id="3" name="Content Placeholder 2">
            <a:extLst>
              <a:ext uri="{FF2B5EF4-FFF2-40B4-BE49-F238E27FC236}">
                <a16:creationId xmlns:a16="http://schemas.microsoft.com/office/drawing/2014/main" id="{175A4B37-44D3-69EF-BAEC-4A1D9D27B308}"/>
              </a:ext>
            </a:extLst>
          </p:cNvPr>
          <p:cNvSpPr txBox="1">
            <a:spLocks/>
          </p:cNvSpPr>
          <p:nvPr/>
        </p:nvSpPr>
        <p:spPr>
          <a:xfrm>
            <a:off x="373163" y="1380635"/>
            <a:ext cx="3792537" cy="312269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solidFill>
                  <a:srgbClr val="000000"/>
                </a:solidFill>
              </a:rPr>
              <a:t>Assume 2-way set associative cache with 8 blocks and LRU replacement that is initially empty</a:t>
            </a:r>
          </a:p>
          <a:p>
            <a:r>
              <a:rPr lang="en-US" sz="2000" dirty="0">
                <a:solidFill>
                  <a:srgbClr val="000000"/>
                </a:solidFill>
              </a:rPr>
              <a:t>Here is a series of address references given as block address (offset removed): 1,4,2,5,12,4,1,5.</a:t>
            </a:r>
          </a:p>
          <a:p>
            <a:r>
              <a:rPr lang="en-US" sz="2000" dirty="0">
                <a:solidFill>
                  <a:srgbClr val="000000"/>
                </a:solidFill>
              </a:rPr>
              <a:t>Label each reference in the list as a hit and show the final contents of the cache. </a:t>
            </a:r>
          </a:p>
        </p:txBody>
      </p:sp>
      <p:sp>
        <p:nvSpPr>
          <p:cNvPr id="5" name="Footer Placeholder 3">
            <a:extLst>
              <a:ext uri="{FF2B5EF4-FFF2-40B4-BE49-F238E27FC236}">
                <a16:creationId xmlns:a16="http://schemas.microsoft.com/office/drawing/2014/main" id="{2C3138F9-4788-182E-3C87-8A00587A54DE}"/>
              </a:ext>
            </a:extLst>
          </p:cNvPr>
          <p:cNvSpPr txBox="1">
            <a:spLocks/>
          </p:cNvSpPr>
          <p:nvPr/>
        </p:nvSpPr>
        <p:spPr>
          <a:xfrm>
            <a:off x="1662213" y="5841101"/>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a:t> </a:t>
            </a:r>
          </a:p>
        </p:txBody>
      </p:sp>
      <p:sp>
        <p:nvSpPr>
          <p:cNvPr id="7" name="TextBox 6">
            <a:extLst>
              <a:ext uri="{FF2B5EF4-FFF2-40B4-BE49-F238E27FC236}">
                <a16:creationId xmlns:a16="http://schemas.microsoft.com/office/drawing/2014/main" id="{BC4836F2-163F-3495-ABBE-3E614BD0A460}"/>
              </a:ext>
            </a:extLst>
          </p:cNvPr>
          <p:cNvSpPr txBox="1"/>
          <p:nvPr/>
        </p:nvSpPr>
        <p:spPr>
          <a:xfrm>
            <a:off x="4708971" y="1794570"/>
            <a:ext cx="1042036" cy="1815882"/>
          </a:xfrm>
          <a:prstGeom prst="rect">
            <a:avLst/>
          </a:prstGeom>
          <a:noFill/>
        </p:spPr>
        <p:txBody>
          <a:bodyPr wrap="square" rtlCol="0">
            <a:spAutoFit/>
          </a:bodyPr>
          <a:lstStyle/>
          <a:p>
            <a:r>
              <a:rPr lang="en-US" sz="1400" dirty="0"/>
              <a:t>1%4 =1</a:t>
            </a:r>
          </a:p>
          <a:p>
            <a:r>
              <a:rPr lang="en-US" sz="1400" dirty="0"/>
              <a:t>4%4 = 0</a:t>
            </a:r>
          </a:p>
          <a:p>
            <a:r>
              <a:rPr lang="en-US" sz="1400" dirty="0"/>
              <a:t>2%4 = 2</a:t>
            </a:r>
          </a:p>
          <a:p>
            <a:r>
              <a:rPr lang="en-US" sz="1400" dirty="0"/>
              <a:t>5%4 = 1</a:t>
            </a:r>
          </a:p>
          <a:p>
            <a:r>
              <a:rPr lang="en-US" sz="1400" dirty="0"/>
              <a:t>12%4 = 0</a:t>
            </a:r>
          </a:p>
          <a:p>
            <a:r>
              <a:rPr lang="en-US" sz="1400" dirty="0"/>
              <a:t>4%4 = 0</a:t>
            </a:r>
          </a:p>
          <a:p>
            <a:r>
              <a:rPr lang="en-US" sz="1400" dirty="0"/>
              <a:t>1%4 = 1</a:t>
            </a:r>
            <a:endParaRPr lang="en-US" sz="1400" dirty="0">
              <a:solidFill>
                <a:srgbClr val="FF0000"/>
              </a:solidFill>
            </a:endParaRPr>
          </a:p>
          <a:p>
            <a:r>
              <a:rPr lang="en-US" sz="1400" dirty="0"/>
              <a:t>5%4 = 1</a:t>
            </a:r>
          </a:p>
        </p:txBody>
      </p:sp>
      <p:graphicFrame>
        <p:nvGraphicFramePr>
          <p:cNvPr id="8" name="Table 7">
            <a:extLst>
              <a:ext uri="{FF2B5EF4-FFF2-40B4-BE49-F238E27FC236}">
                <a16:creationId xmlns:a16="http://schemas.microsoft.com/office/drawing/2014/main" id="{564BC69B-99ED-BAAE-85D2-60A44D2D59F0}"/>
              </a:ext>
            </a:extLst>
          </p:cNvPr>
          <p:cNvGraphicFramePr>
            <a:graphicFrameLocks noGrp="1"/>
          </p:cNvGraphicFramePr>
          <p:nvPr>
            <p:extLst>
              <p:ext uri="{D42A27DB-BD31-4B8C-83A1-F6EECF244321}">
                <p14:modId xmlns:p14="http://schemas.microsoft.com/office/powerpoint/2010/main" val="884320036"/>
              </p:ext>
            </p:extLst>
          </p:nvPr>
        </p:nvGraphicFramePr>
        <p:xfrm>
          <a:off x="5945254" y="2080510"/>
          <a:ext cx="1158581" cy="1097280"/>
        </p:xfrm>
        <a:graphic>
          <a:graphicData uri="http://schemas.openxmlformats.org/drawingml/2006/table">
            <a:tbl>
              <a:tblPr firstRow="1" bandRow="1">
                <a:tableStyleId>{5940675A-B579-460E-94D1-54222C63F5DA}</a:tableStyleId>
              </a:tblPr>
              <a:tblGrid>
                <a:gridCol w="284821">
                  <a:extLst>
                    <a:ext uri="{9D8B030D-6E8A-4147-A177-3AD203B41FA5}">
                      <a16:colId xmlns:a16="http://schemas.microsoft.com/office/drawing/2014/main" val="20000"/>
                    </a:ext>
                  </a:extLst>
                </a:gridCol>
                <a:gridCol w="436880">
                  <a:extLst>
                    <a:ext uri="{9D8B030D-6E8A-4147-A177-3AD203B41FA5}">
                      <a16:colId xmlns:a16="http://schemas.microsoft.com/office/drawing/2014/main" val="20001"/>
                    </a:ext>
                  </a:extLst>
                </a:gridCol>
                <a:gridCol w="436880">
                  <a:extLst>
                    <a:ext uri="{9D8B030D-6E8A-4147-A177-3AD203B41FA5}">
                      <a16:colId xmlns:a16="http://schemas.microsoft.com/office/drawing/2014/main" val="2546328917"/>
                    </a:ext>
                  </a:extLst>
                </a:gridCol>
              </a:tblGrid>
              <a:tr h="274320">
                <a:tc>
                  <a:txBody>
                    <a:bodyPr/>
                    <a:lstStyle/>
                    <a:p>
                      <a:r>
                        <a:rPr lang="en-US" sz="1200" dirty="0"/>
                        <a:t>0</a:t>
                      </a:r>
                    </a:p>
                  </a:txBody>
                  <a:tcPr/>
                </a:tc>
                <a:tc>
                  <a:txBody>
                    <a:bodyPr/>
                    <a:lstStyle/>
                    <a:p>
                      <a:r>
                        <a:rPr lang="en-US" sz="1200" dirty="0"/>
                        <a:t>4,</a:t>
                      </a:r>
                      <a:r>
                        <a:rPr lang="en-US" sz="1200" dirty="0">
                          <a:solidFill>
                            <a:srgbClr val="FF0000"/>
                          </a:solidFill>
                        </a:rPr>
                        <a:t>4</a:t>
                      </a:r>
                    </a:p>
                  </a:txBody>
                  <a:tcPr>
                    <a:solidFill>
                      <a:schemeClr val="tx2">
                        <a:lumMod val="20000"/>
                        <a:lumOff val="80000"/>
                      </a:schemeClr>
                    </a:solidFill>
                  </a:tcPr>
                </a:tc>
                <a:tc>
                  <a:txBody>
                    <a:bodyPr/>
                    <a:lstStyle/>
                    <a:p>
                      <a:r>
                        <a:rPr lang="en-US" sz="1200" dirty="0"/>
                        <a:t>12</a:t>
                      </a:r>
                    </a:p>
                  </a:txBody>
                  <a:tcPr>
                    <a:solidFill>
                      <a:schemeClr val="tx2">
                        <a:lumMod val="20000"/>
                        <a:lumOff val="80000"/>
                      </a:schemeClr>
                    </a:solidFill>
                  </a:tcPr>
                </a:tc>
                <a:extLst>
                  <a:ext uri="{0D108BD9-81ED-4DB2-BD59-A6C34878D82A}">
                    <a16:rowId xmlns:a16="http://schemas.microsoft.com/office/drawing/2014/main" val="10000"/>
                  </a:ext>
                </a:extLst>
              </a:tr>
              <a:tr h="152400">
                <a:tc>
                  <a:txBody>
                    <a:bodyPr/>
                    <a:lstStyle/>
                    <a:p>
                      <a:r>
                        <a:rPr lang="en-US" sz="1200" dirty="0"/>
                        <a:t>1</a:t>
                      </a:r>
                    </a:p>
                  </a:txBody>
                  <a:tcPr/>
                </a:tc>
                <a:tc>
                  <a:txBody>
                    <a:bodyPr/>
                    <a:lstStyle/>
                    <a:p>
                      <a:r>
                        <a:rPr lang="en-US" sz="1200" dirty="0"/>
                        <a:t>1,</a:t>
                      </a:r>
                      <a:r>
                        <a:rPr lang="en-US" sz="1200" dirty="0">
                          <a:solidFill>
                            <a:srgbClr val="FF0000"/>
                          </a:solidFill>
                        </a:rPr>
                        <a:t>1</a:t>
                      </a:r>
                    </a:p>
                  </a:txBody>
                  <a:tcPr>
                    <a:solidFill>
                      <a:schemeClr val="tx2">
                        <a:lumMod val="20000"/>
                        <a:lumOff val="80000"/>
                      </a:schemeClr>
                    </a:solidFill>
                  </a:tcPr>
                </a:tc>
                <a:tc>
                  <a:txBody>
                    <a:bodyPr/>
                    <a:lstStyle/>
                    <a:p>
                      <a:r>
                        <a:rPr lang="en-US" sz="1200" dirty="0"/>
                        <a:t>5,</a:t>
                      </a:r>
                      <a:r>
                        <a:rPr lang="en-US" sz="1200" dirty="0">
                          <a:solidFill>
                            <a:srgbClr val="FF0000"/>
                          </a:solidFill>
                        </a:rPr>
                        <a:t>5</a:t>
                      </a:r>
                    </a:p>
                  </a:txBody>
                  <a:tcPr>
                    <a:solidFill>
                      <a:schemeClr val="tx2">
                        <a:lumMod val="20000"/>
                        <a:lumOff val="80000"/>
                      </a:schemeClr>
                    </a:solidFill>
                  </a:tcPr>
                </a:tc>
                <a:extLst>
                  <a:ext uri="{0D108BD9-81ED-4DB2-BD59-A6C34878D82A}">
                    <a16:rowId xmlns:a16="http://schemas.microsoft.com/office/drawing/2014/main" val="10001"/>
                  </a:ext>
                </a:extLst>
              </a:tr>
              <a:tr h="152400">
                <a:tc>
                  <a:txBody>
                    <a:bodyPr/>
                    <a:lstStyle/>
                    <a:p>
                      <a:r>
                        <a:rPr lang="en-US" sz="1200" dirty="0"/>
                        <a:t>2</a:t>
                      </a:r>
                    </a:p>
                  </a:txBody>
                  <a:tcPr/>
                </a:tc>
                <a:tc>
                  <a:txBody>
                    <a:bodyPr/>
                    <a:lstStyle/>
                    <a:p>
                      <a:r>
                        <a:rPr lang="en-US" sz="1200" dirty="0"/>
                        <a:t>2</a:t>
                      </a:r>
                    </a:p>
                  </a:txBody>
                  <a:tcPr>
                    <a:solidFill>
                      <a:schemeClr val="tx2">
                        <a:lumMod val="20000"/>
                        <a:lumOff val="80000"/>
                      </a:schemeClr>
                    </a:solidFill>
                  </a:tcPr>
                </a:tc>
                <a:tc>
                  <a:txBody>
                    <a:bodyPr/>
                    <a:lstStyle/>
                    <a:p>
                      <a:endParaRPr lang="en-US" sz="1200" dirty="0"/>
                    </a:p>
                  </a:txBody>
                  <a:tcPr>
                    <a:solidFill>
                      <a:schemeClr val="tx2">
                        <a:lumMod val="20000"/>
                        <a:lumOff val="80000"/>
                      </a:schemeClr>
                    </a:solidFill>
                  </a:tcPr>
                </a:tc>
                <a:extLst>
                  <a:ext uri="{0D108BD9-81ED-4DB2-BD59-A6C34878D82A}">
                    <a16:rowId xmlns:a16="http://schemas.microsoft.com/office/drawing/2014/main" val="10002"/>
                  </a:ext>
                </a:extLst>
              </a:tr>
              <a:tr h="152400">
                <a:tc>
                  <a:txBody>
                    <a:bodyPr/>
                    <a:lstStyle/>
                    <a:p>
                      <a:r>
                        <a:rPr lang="en-US" sz="1200" dirty="0"/>
                        <a:t>3</a:t>
                      </a:r>
                    </a:p>
                  </a:txBody>
                  <a:tcPr/>
                </a:tc>
                <a:tc>
                  <a:txBody>
                    <a:bodyPr/>
                    <a:lstStyle/>
                    <a:p>
                      <a:endParaRPr lang="en-US" sz="1200" dirty="0"/>
                    </a:p>
                  </a:txBody>
                  <a:tcPr>
                    <a:solidFill>
                      <a:schemeClr val="tx2">
                        <a:lumMod val="20000"/>
                        <a:lumOff val="80000"/>
                      </a:schemeClr>
                    </a:solidFill>
                  </a:tcPr>
                </a:tc>
                <a:tc>
                  <a:txBody>
                    <a:bodyPr/>
                    <a:lstStyle/>
                    <a:p>
                      <a:endParaRPr lang="en-US" sz="1200" dirty="0"/>
                    </a:p>
                  </a:txBody>
                  <a:tcPr>
                    <a:solidFill>
                      <a:schemeClr val="tx2">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9" name="Table 8">
            <a:extLst>
              <a:ext uri="{FF2B5EF4-FFF2-40B4-BE49-F238E27FC236}">
                <a16:creationId xmlns:a16="http://schemas.microsoft.com/office/drawing/2014/main" id="{05B6D7FD-1C1A-B32A-BC11-4D3B15F2A1C1}"/>
              </a:ext>
            </a:extLst>
          </p:cNvPr>
          <p:cNvGraphicFramePr>
            <a:graphicFrameLocks noGrp="1"/>
          </p:cNvGraphicFramePr>
          <p:nvPr>
            <p:extLst>
              <p:ext uri="{D42A27DB-BD31-4B8C-83A1-F6EECF244321}">
                <p14:modId xmlns:p14="http://schemas.microsoft.com/office/powerpoint/2010/main" val="1554425095"/>
              </p:ext>
            </p:extLst>
          </p:nvPr>
        </p:nvGraphicFramePr>
        <p:xfrm>
          <a:off x="7593593" y="2080510"/>
          <a:ext cx="1158581" cy="1097280"/>
        </p:xfrm>
        <a:graphic>
          <a:graphicData uri="http://schemas.openxmlformats.org/drawingml/2006/table">
            <a:tbl>
              <a:tblPr firstRow="1" bandRow="1">
                <a:tableStyleId>{5940675A-B579-460E-94D1-54222C63F5DA}</a:tableStyleId>
              </a:tblPr>
              <a:tblGrid>
                <a:gridCol w="284821">
                  <a:extLst>
                    <a:ext uri="{9D8B030D-6E8A-4147-A177-3AD203B41FA5}">
                      <a16:colId xmlns:a16="http://schemas.microsoft.com/office/drawing/2014/main" val="20000"/>
                    </a:ext>
                  </a:extLst>
                </a:gridCol>
                <a:gridCol w="436880">
                  <a:extLst>
                    <a:ext uri="{9D8B030D-6E8A-4147-A177-3AD203B41FA5}">
                      <a16:colId xmlns:a16="http://schemas.microsoft.com/office/drawing/2014/main" val="20001"/>
                    </a:ext>
                  </a:extLst>
                </a:gridCol>
                <a:gridCol w="436880">
                  <a:extLst>
                    <a:ext uri="{9D8B030D-6E8A-4147-A177-3AD203B41FA5}">
                      <a16:colId xmlns:a16="http://schemas.microsoft.com/office/drawing/2014/main" val="2546328917"/>
                    </a:ext>
                  </a:extLst>
                </a:gridCol>
              </a:tblGrid>
              <a:tr h="274320">
                <a:tc>
                  <a:txBody>
                    <a:bodyPr/>
                    <a:lstStyle/>
                    <a:p>
                      <a:r>
                        <a:rPr lang="en-US" sz="1200" dirty="0"/>
                        <a:t>0</a:t>
                      </a:r>
                    </a:p>
                  </a:txBody>
                  <a:tcPr/>
                </a:tc>
                <a:tc>
                  <a:txBody>
                    <a:bodyPr/>
                    <a:lstStyle/>
                    <a:p>
                      <a:r>
                        <a:rPr lang="en-US" sz="1200" dirty="0">
                          <a:solidFill>
                            <a:srgbClr val="FF0000"/>
                          </a:solidFill>
                        </a:rPr>
                        <a:t>4</a:t>
                      </a:r>
                    </a:p>
                  </a:txBody>
                  <a:tcPr>
                    <a:solidFill>
                      <a:schemeClr val="tx2">
                        <a:lumMod val="20000"/>
                        <a:lumOff val="80000"/>
                      </a:schemeClr>
                    </a:solidFill>
                  </a:tcPr>
                </a:tc>
                <a:tc>
                  <a:txBody>
                    <a:bodyPr/>
                    <a:lstStyle/>
                    <a:p>
                      <a:r>
                        <a:rPr lang="en-US" sz="1200" dirty="0"/>
                        <a:t>12</a:t>
                      </a:r>
                    </a:p>
                  </a:txBody>
                  <a:tcPr>
                    <a:solidFill>
                      <a:schemeClr val="tx2">
                        <a:lumMod val="20000"/>
                        <a:lumOff val="80000"/>
                      </a:schemeClr>
                    </a:solidFill>
                  </a:tcPr>
                </a:tc>
                <a:extLst>
                  <a:ext uri="{0D108BD9-81ED-4DB2-BD59-A6C34878D82A}">
                    <a16:rowId xmlns:a16="http://schemas.microsoft.com/office/drawing/2014/main" val="10000"/>
                  </a:ext>
                </a:extLst>
              </a:tr>
              <a:tr h="152400">
                <a:tc>
                  <a:txBody>
                    <a:bodyPr/>
                    <a:lstStyle/>
                    <a:p>
                      <a:r>
                        <a:rPr lang="en-US" sz="1200" dirty="0"/>
                        <a:t>1</a:t>
                      </a:r>
                    </a:p>
                  </a:txBody>
                  <a:tcPr/>
                </a:tc>
                <a:tc>
                  <a:txBody>
                    <a:bodyPr/>
                    <a:lstStyle/>
                    <a:p>
                      <a:r>
                        <a:rPr lang="en-US" sz="1200" dirty="0">
                          <a:solidFill>
                            <a:srgbClr val="FF0000"/>
                          </a:solidFill>
                        </a:rPr>
                        <a:t>1</a:t>
                      </a:r>
                    </a:p>
                  </a:txBody>
                  <a:tcPr>
                    <a:solidFill>
                      <a:schemeClr val="tx2">
                        <a:lumMod val="20000"/>
                        <a:lumOff val="80000"/>
                      </a:schemeClr>
                    </a:solidFill>
                  </a:tcPr>
                </a:tc>
                <a:tc>
                  <a:txBody>
                    <a:bodyPr/>
                    <a:lstStyle/>
                    <a:p>
                      <a:r>
                        <a:rPr lang="en-US" sz="1200" dirty="0">
                          <a:solidFill>
                            <a:srgbClr val="FF0000"/>
                          </a:solidFill>
                        </a:rPr>
                        <a:t>5</a:t>
                      </a:r>
                    </a:p>
                  </a:txBody>
                  <a:tcPr>
                    <a:solidFill>
                      <a:schemeClr val="tx2">
                        <a:lumMod val="20000"/>
                        <a:lumOff val="80000"/>
                      </a:schemeClr>
                    </a:solidFill>
                  </a:tcPr>
                </a:tc>
                <a:extLst>
                  <a:ext uri="{0D108BD9-81ED-4DB2-BD59-A6C34878D82A}">
                    <a16:rowId xmlns:a16="http://schemas.microsoft.com/office/drawing/2014/main" val="10001"/>
                  </a:ext>
                </a:extLst>
              </a:tr>
              <a:tr h="152400">
                <a:tc>
                  <a:txBody>
                    <a:bodyPr/>
                    <a:lstStyle/>
                    <a:p>
                      <a:r>
                        <a:rPr lang="en-US" sz="1200" dirty="0"/>
                        <a:t>2</a:t>
                      </a:r>
                    </a:p>
                  </a:txBody>
                  <a:tcPr/>
                </a:tc>
                <a:tc>
                  <a:txBody>
                    <a:bodyPr/>
                    <a:lstStyle/>
                    <a:p>
                      <a:r>
                        <a:rPr lang="en-US" sz="1200" dirty="0"/>
                        <a:t>2</a:t>
                      </a:r>
                    </a:p>
                  </a:txBody>
                  <a:tcPr>
                    <a:solidFill>
                      <a:schemeClr val="tx2">
                        <a:lumMod val="20000"/>
                        <a:lumOff val="80000"/>
                      </a:schemeClr>
                    </a:solidFill>
                  </a:tcPr>
                </a:tc>
                <a:tc>
                  <a:txBody>
                    <a:bodyPr/>
                    <a:lstStyle/>
                    <a:p>
                      <a:endParaRPr lang="en-US" sz="1200" dirty="0"/>
                    </a:p>
                  </a:txBody>
                  <a:tcPr>
                    <a:solidFill>
                      <a:schemeClr val="tx2">
                        <a:lumMod val="20000"/>
                        <a:lumOff val="80000"/>
                      </a:schemeClr>
                    </a:solidFill>
                  </a:tcPr>
                </a:tc>
                <a:extLst>
                  <a:ext uri="{0D108BD9-81ED-4DB2-BD59-A6C34878D82A}">
                    <a16:rowId xmlns:a16="http://schemas.microsoft.com/office/drawing/2014/main" val="10002"/>
                  </a:ext>
                </a:extLst>
              </a:tr>
              <a:tr h="152400">
                <a:tc>
                  <a:txBody>
                    <a:bodyPr/>
                    <a:lstStyle/>
                    <a:p>
                      <a:r>
                        <a:rPr lang="en-US" sz="1200" dirty="0"/>
                        <a:t>3</a:t>
                      </a:r>
                    </a:p>
                  </a:txBody>
                  <a:tcPr/>
                </a:tc>
                <a:tc>
                  <a:txBody>
                    <a:bodyPr/>
                    <a:lstStyle/>
                    <a:p>
                      <a:endParaRPr lang="en-US" sz="1200" dirty="0"/>
                    </a:p>
                  </a:txBody>
                  <a:tcPr>
                    <a:solidFill>
                      <a:schemeClr val="tx2">
                        <a:lumMod val="20000"/>
                        <a:lumOff val="80000"/>
                      </a:schemeClr>
                    </a:solidFill>
                  </a:tcPr>
                </a:tc>
                <a:tc>
                  <a:txBody>
                    <a:bodyPr/>
                    <a:lstStyle/>
                    <a:p>
                      <a:endParaRPr lang="en-US" sz="1200" dirty="0"/>
                    </a:p>
                  </a:txBody>
                  <a:tcPr>
                    <a:solidFill>
                      <a:schemeClr val="tx2">
                        <a:lumMod val="20000"/>
                        <a:lumOff val="80000"/>
                      </a:schemeClr>
                    </a:solidFill>
                  </a:tcPr>
                </a:tc>
                <a:extLst>
                  <a:ext uri="{0D108BD9-81ED-4DB2-BD59-A6C34878D82A}">
                    <a16:rowId xmlns:a16="http://schemas.microsoft.com/office/drawing/2014/main" val="10003"/>
                  </a:ext>
                </a:extLst>
              </a:tr>
            </a:tbl>
          </a:graphicData>
        </a:graphic>
      </p:graphicFrame>
      <p:sp>
        <p:nvSpPr>
          <p:cNvPr id="10" name="Arrow: Right 9">
            <a:extLst>
              <a:ext uri="{FF2B5EF4-FFF2-40B4-BE49-F238E27FC236}">
                <a16:creationId xmlns:a16="http://schemas.microsoft.com/office/drawing/2014/main" id="{1C7C34CD-7FC6-D691-57D1-2375A9ECCDC2}"/>
              </a:ext>
            </a:extLst>
          </p:cNvPr>
          <p:cNvSpPr/>
          <p:nvPr/>
        </p:nvSpPr>
        <p:spPr>
          <a:xfrm>
            <a:off x="7230604" y="2461510"/>
            <a:ext cx="236220" cy="3352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121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2FD15-CE49-8071-CBBA-267BF8177484}"/>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B909C3C7-07DC-9F54-7910-70AECFFBDCFD}"/>
              </a:ext>
            </a:extLst>
          </p:cNvPr>
          <p:cNvSpPr txBox="1">
            <a:spLocks/>
          </p:cNvSpPr>
          <p:nvPr/>
        </p:nvSpPr>
        <p:spPr>
          <a:xfrm>
            <a:off x="640077" y="32406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Review: Cache Indexing</a:t>
            </a:r>
          </a:p>
        </p:txBody>
      </p:sp>
      <p:sp>
        <p:nvSpPr>
          <p:cNvPr id="17" name="Footer Placeholder 3">
            <a:extLst>
              <a:ext uri="{FF2B5EF4-FFF2-40B4-BE49-F238E27FC236}">
                <a16:creationId xmlns:a16="http://schemas.microsoft.com/office/drawing/2014/main" id="{01508AB5-7323-83BE-EBB8-1A14D496E2F9}"/>
              </a:ext>
            </a:extLst>
          </p:cNvPr>
          <p:cNvSpPr txBox="1">
            <a:spLocks/>
          </p:cNvSpPr>
          <p:nvPr/>
        </p:nvSpPr>
        <p:spPr>
          <a:xfrm>
            <a:off x="1535113" y="5487652"/>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a:t> </a:t>
            </a:r>
          </a:p>
        </p:txBody>
      </p:sp>
      <p:sp>
        <p:nvSpPr>
          <p:cNvPr id="18" name="Rectangle 17">
            <a:extLst>
              <a:ext uri="{FF2B5EF4-FFF2-40B4-BE49-F238E27FC236}">
                <a16:creationId xmlns:a16="http://schemas.microsoft.com/office/drawing/2014/main" id="{DD8BBB7D-6B77-37E8-A34B-7462352F57F1}"/>
              </a:ext>
            </a:extLst>
          </p:cNvPr>
          <p:cNvSpPr/>
          <p:nvPr/>
        </p:nvSpPr>
        <p:spPr>
          <a:xfrm>
            <a:off x="381000" y="965918"/>
            <a:ext cx="2667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rgbClr val="0070C0"/>
                </a:solidFill>
              </a:rPr>
              <a:t>dex</a:t>
            </a:r>
            <a:endParaRPr lang="en-US" dirty="0">
              <a:solidFill>
                <a:srgbClr val="0070C0"/>
              </a:solidFill>
            </a:endParaRPr>
          </a:p>
        </p:txBody>
      </p:sp>
      <p:sp>
        <p:nvSpPr>
          <p:cNvPr id="20" name="Rectangle 19">
            <a:extLst>
              <a:ext uri="{FF2B5EF4-FFF2-40B4-BE49-F238E27FC236}">
                <a16:creationId xmlns:a16="http://schemas.microsoft.com/office/drawing/2014/main" id="{4B34D831-116D-6508-D179-BD93AB414DFD}"/>
              </a:ext>
            </a:extLst>
          </p:cNvPr>
          <p:cNvSpPr/>
          <p:nvPr/>
        </p:nvSpPr>
        <p:spPr>
          <a:xfrm>
            <a:off x="2514600" y="965918"/>
            <a:ext cx="602268"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offset</a:t>
            </a:r>
          </a:p>
        </p:txBody>
      </p:sp>
      <p:sp>
        <p:nvSpPr>
          <p:cNvPr id="21" name="Rectangle 20">
            <a:extLst>
              <a:ext uri="{FF2B5EF4-FFF2-40B4-BE49-F238E27FC236}">
                <a16:creationId xmlns:a16="http://schemas.microsoft.com/office/drawing/2014/main" id="{DEDFB819-7D2F-DA35-DD25-30210CF53214}"/>
              </a:ext>
            </a:extLst>
          </p:cNvPr>
          <p:cNvSpPr/>
          <p:nvPr/>
        </p:nvSpPr>
        <p:spPr>
          <a:xfrm>
            <a:off x="1524000" y="965918"/>
            <a:ext cx="9906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70C0"/>
              </a:solidFill>
            </a:endParaRPr>
          </a:p>
        </p:txBody>
      </p:sp>
      <p:sp>
        <p:nvSpPr>
          <p:cNvPr id="22" name="TextBox 21">
            <a:extLst>
              <a:ext uri="{FF2B5EF4-FFF2-40B4-BE49-F238E27FC236}">
                <a16:creationId xmlns:a16="http://schemas.microsoft.com/office/drawing/2014/main" id="{FC100BCA-1E74-2644-FF9A-2920E47A0B44}"/>
              </a:ext>
            </a:extLst>
          </p:cNvPr>
          <p:cNvSpPr txBox="1"/>
          <p:nvPr/>
        </p:nvSpPr>
        <p:spPr>
          <a:xfrm>
            <a:off x="1676400" y="965918"/>
            <a:ext cx="748923" cy="369332"/>
          </a:xfrm>
          <a:prstGeom prst="rect">
            <a:avLst/>
          </a:prstGeom>
          <a:noFill/>
        </p:spPr>
        <p:txBody>
          <a:bodyPr wrap="none" rtlCol="0">
            <a:spAutoFit/>
          </a:bodyPr>
          <a:lstStyle/>
          <a:p>
            <a:r>
              <a:rPr lang="en-US" dirty="0"/>
              <a:t>Index</a:t>
            </a:r>
          </a:p>
        </p:txBody>
      </p:sp>
      <p:sp>
        <p:nvSpPr>
          <p:cNvPr id="23" name="TextBox 22">
            <a:extLst>
              <a:ext uri="{FF2B5EF4-FFF2-40B4-BE49-F238E27FC236}">
                <a16:creationId xmlns:a16="http://schemas.microsoft.com/office/drawing/2014/main" id="{9AFD5378-4653-6A13-2478-DA92E3584E1C}"/>
              </a:ext>
            </a:extLst>
          </p:cNvPr>
          <p:cNvSpPr txBox="1"/>
          <p:nvPr/>
        </p:nvSpPr>
        <p:spPr>
          <a:xfrm>
            <a:off x="609600" y="965918"/>
            <a:ext cx="642035" cy="369332"/>
          </a:xfrm>
          <a:prstGeom prst="rect">
            <a:avLst/>
          </a:prstGeom>
          <a:noFill/>
        </p:spPr>
        <p:txBody>
          <a:bodyPr wrap="none" rtlCol="0">
            <a:spAutoFit/>
          </a:bodyPr>
          <a:lstStyle/>
          <a:p>
            <a:r>
              <a:rPr lang="en-US" dirty="0"/>
              <a:t>TAG</a:t>
            </a:r>
          </a:p>
        </p:txBody>
      </p:sp>
      <p:sp>
        <p:nvSpPr>
          <p:cNvPr id="25" name="Rectangle 24">
            <a:extLst>
              <a:ext uri="{FF2B5EF4-FFF2-40B4-BE49-F238E27FC236}">
                <a16:creationId xmlns:a16="http://schemas.microsoft.com/office/drawing/2014/main" id="{BC40803B-C5F6-A1B2-84F6-89DE854F8C7B}"/>
              </a:ext>
            </a:extLst>
          </p:cNvPr>
          <p:cNvSpPr/>
          <p:nvPr/>
        </p:nvSpPr>
        <p:spPr>
          <a:xfrm>
            <a:off x="6248400" y="1309352"/>
            <a:ext cx="2057400" cy="2286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38C40E64-F72D-1AE6-DEBE-97DFEF5F3444}"/>
              </a:ext>
            </a:extLst>
          </p:cNvPr>
          <p:cNvSpPr/>
          <p:nvPr/>
        </p:nvSpPr>
        <p:spPr>
          <a:xfrm>
            <a:off x="4343400" y="1309352"/>
            <a:ext cx="1219200" cy="2286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49B88372-E51E-4C3F-0CDF-89C88E8875F3}"/>
              </a:ext>
            </a:extLst>
          </p:cNvPr>
          <p:cNvCxnSpPr>
            <a:cxnSpLocks/>
            <a:stCxn id="22" idx="2"/>
          </p:cNvCxnSpPr>
          <p:nvPr/>
        </p:nvCxnSpPr>
        <p:spPr>
          <a:xfrm>
            <a:off x="2050862" y="1335250"/>
            <a:ext cx="0" cy="1117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E82CC5-4D30-A7E3-9295-032CBF4EA74D}"/>
              </a:ext>
            </a:extLst>
          </p:cNvPr>
          <p:cNvCxnSpPr>
            <a:endCxn id="26" idx="1"/>
          </p:cNvCxnSpPr>
          <p:nvPr/>
        </p:nvCxnSpPr>
        <p:spPr>
          <a:xfrm>
            <a:off x="2057400" y="2452352"/>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B1633-AF22-A697-EA32-0D5B302EC600}"/>
              </a:ext>
            </a:extLst>
          </p:cNvPr>
          <p:cNvCxnSpPr>
            <a:cxnSpLocks/>
          </p:cNvCxnSpPr>
          <p:nvPr/>
        </p:nvCxnSpPr>
        <p:spPr>
          <a:xfrm flipV="1">
            <a:off x="3567111" y="1229193"/>
            <a:ext cx="2300289"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BFBC1A-CF6A-512A-8AA7-9F216D354C7F}"/>
              </a:ext>
            </a:extLst>
          </p:cNvPr>
          <p:cNvCxnSpPr>
            <a:cxnSpLocks/>
          </p:cNvCxnSpPr>
          <p:nvPr/>
        </p:nvCxnSpPr>
        <p:spPr>
          <a:xfrm flipV="1">
            <a:off x="5867400" y="1229193"/>
            <a:ext cx="0" cy="1223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5F167AE-8D0F-F1E1-A8DF-5A95F8328531}"/>
              </a:ext>
            </a:extLst>
          </p:cNvPr>
          <p:cNvCxnSpPr>
            <a:cxnSpLocks/>
          </p:cNvCxnSpPr>
          <p:nvPr/>
        </p:nvCxnSpPr>
        <p:spPr>
          <a:xfrm flipV="1">
            <a:off x="3567111" y="1230781"/>
            <a:ext cx="0" cy="1223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FBCCA08-A6C4-B341-E1A3-694595D10934}"/>
              </a:ext>
            </a:extLst>
          </p:cNvPr>
          <p:cNvCxnSpPr>
            <a:cxnSpLocks/>
            <a:endCxn id="25" idx="1"/>
          </p:cNvCxnSpPr>
          <p:nvPr/>
        </p:nvCxnSpPr>
        <p:spPr>
          <a:xfrm>
            <a:off x="5867400" y="2452352"/>
            <a:ext cx="38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2B93BBF4-D57F-1778-BD13-A4DE27CCFE2D}"/>
              </a:ext>
            </a:extLst>
          </p:cNvPr>
          <p:cNvSpPr/>
          <p:nvPr/>
        </p:nvSpPr>
        <p:spPr>
          <a:xfrm>
            <a:off x="7317684" y="2299952"/>
            <a:ext cx="988116"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DATA1</a:t>
            </a:r>
          </a:p>
        </p:txBody>
      </p:sp>
      <p:sp>
        <p:nvSpPr>
          <p:cNvPr id="34" name="Rectangle 33">
            <a:extLst>
              <a:ext uri="{FF2B5EF4-FFF2-40B4-BE49-F238E27FC236}">
                <a16:creationId xmlns:a16="http://schemas.microsoft.com/office/drawing/2014/main" id="{DB8359D2-D766-1261-575C-EEB8B99ED7A3}"/>
              </a:ext>
            </a:extLst>
          </p:cNvPr>
          <p:cNvSpPr/>
          <p:nvPr/>
        </p:nvSpPr>
        <p:spPr>
          <a:xfrm>
            <a:off x="4343400" y="2299952"/>
            <a:ext cx="12192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35" name="Straight Arrow Connector 34">
            <a:extLst>
              <a:ext uri="{FF2B5EF4-FFF2-40B4-BE49-F238E27FC236}">
                <a16:creationId xmlns:a16="http://schemas.microsoft.com/office/drawing/2014/main" id="{56300315-1244-C0BF-EAC0-382C8C244FF8}"/>
              </a:ext>
            </a:extLst>
          </p:cNvPr>
          <p:cNvCxnSpPr/>
          <p:nvPr/>
        </p:nvCxnSpPr>
        <p:spPr>
          <a:xfrm rot="5400000">
            <a:off x="3963194" y="3365958"/>
            <a:ext cx="1371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DB8369C-171C-76A5-C905-AD3B74D1F532}"/>
              </a:ext>
            </a:extLst>
          </p:cNvPr>
          <p:cNvSpPr txBox="1"/>
          <p:nvPr/>
        </p:nvSpPr>
        <p:spPr>
          <a:xfrm>
            <a:off x="4343400" y="2299952"/>
            <a:ext cx="623889" cy="300082"/>
          </a:xfrm>
          <a:prstGeom prst="rect">
            <a:avLst/>
          </a:prstGeom>
          <a:noFill/>
        </p:spPr>
        <p:txBody>
          <a:bodyPr wrap="none" rtlCol="0">
            <a:spAutoFit/>
          </a:bodyPr>
          <a:lstStyle/>
          <a:p>
            <a:r>
              <a:rPr lang="en-US" dirty="0"/>
              <a:t>TAG0</a:t>
            </a:r>
          </a:p>
        </p:txBody>
      </p:sp>
      <p:sp>
        <p:nvSpPr>
          <p:cNvPr id="37" name="TextBox 36">
            <a:extLst>
              <a:ext uri="{FF2B5EF4-FFF2-40B4-BE49-F238E27FC236}">
                <a16:creationId xmlns:a16="http://schemas.microsoft.com/office/drawing/2014/main" id="{60FEDF34-1135-6981-FF89-CD4B20F4F93C}"/>
              </a:ext>
            </a:extLst>
          </p:cNvPr>
          <p:cNvSpPr txBox="1"/>
          <p:nvPr/>
        </p:nvSpPr>
        <p:spPr>
          <a:xfrm>
            <a:off x="4953000" y="2299952"/>
            <a:ext cx="623889" cy="300082"/>
          </a:xfrm>
          <a:prstGeom prst="rect">
            <a:avLst/>
          </a:prstGeom>
          <a:noFill/>
        </p:spPr>
        <p:txBody>
          <a:bodyPr wrap="none" rtlCol="0">
            <a:spAutoFit/>
          </a:bodyPr>
          <a:lstStyle/>
          <a:p>
            <a:r>
              <a:rPr lang="en-US" dirty="0"/>
              <a:t>TAG2</a:t>
            </a:r>
          </a:p>
        </p:txBody>
      </p:sp>
      <p:cxnSp>
        <p:nvCxnSpPr>
          <p:cNvPr id="38" name="Straight Connector 37">
            <a:extLst>
              <a:ext uri="{FF2B5EF4-FFF2-40B4-BE49-F238E27FC236}">
                <a16:creationId xmlns:a16="http://schemas.microsoft.com/office/drawing/2014/main" id="{330072AC-5830-04C0-FE5D-CB75D26347EE}"/>
              </a:ext>
            </a:extLst>
          </p:cNvPr>
          <p:cNvCxnSpPr>
            <a:cxnSpLocks/>
            <a:stCxn id="23" idx="2"/>
          </p:cNvCxnSpPr>
          <p:nvPr/>
        </p:nvCxnSpPr>
        <p:spPr>
          <a:xfrm flipH="1">
            <a:off x="914400" y="1335250"/>
            <a:ext cx="16218" cy="248870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1BA7B443-BA14-EBCB-4C60-3DA10D51CFCB}"/>
              </a:ext>
            </a:extLst>
          </p:cNvPr>
          <p:cNvSpPr/>
          <p:nvPr/>
        </p:nvSpPr>
        <p:spPr>
          <a:xfrm>
            <a:off x="4343400" y="2299952"/>
            <a:ext cx="609600" cy="381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C1BB449C-1083-F9AF-054D-02EDD24B8BC1}"/>
              </a:ext>
            </a:extLst>
          </p:cNvPr>
          <p:cNvSpPr/>
          <p:nvPr/>
        </p:nvSpPr>
        <p:spPr>
          <a:xfrm>
            <a:off x="4267200" y="4052552"/>
            <a:ext cx="609600" cy="381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38F0E04C-95B3-5E40-40FD-3B19FDE284E8}"/>
              </a:ext>
            </a:extLst>
          </p:cNvPr>
          <p:cNvSpPr/>
          <p:nvPr/>
        </p:nvSpPr>
        <p:spPr>
          <a:xfrm>
            <a:off x="5029200" y="4052552"/>
            <a:ext cx="609600" cy="381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6D668950-EF17-D0E5-4BE1-E2CA1ACCE846}"/>
              </a:ext>
            </a:extLst>
          </p:cNvPr>
          <p:cNvCxnSpPr/>
          <p:nvPr/>
        </p:nvCxnSpPr>
        <p:spPr>
          <a:xfrm rot="5400000">
            <a:off x="4648994" y="3365958"/>
            <a:ext cx="1371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D4CBAFB-030A-3855-211E-AED873F27156}"/>
              </a:ext>
            </a:extLst>
          </p:cNvPr>
          <p:cNvCxnSpPr/>
          <p:nvPr/>
        </p:nvCxnSpPr>
        <p:spPr>
          <a:xfrm>
            <a:off x="914400" y="3823952"/>
            <a:ext cx="4267200"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7817FD8-B3DD-68C8-0B0C-F9089A4948DC}"/>
              </a:ext>
            </a:extLst>
          </p:cNvPr>
          <p:cNvCxnSpPr/>
          <p:nvPr/>
        </p:nvCxnSpPr>
        <p:spPr>
          <a:xfrm rot="5400000">
            <a:off x="4381500" y="3938252"/>
            <a:ext cx="228600" cy="1588"/>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70E4D26-DCB7-877B-D8E6-39B0D6D9051D}"/>
              </a:ext>
            </a:extLst>
          </p:cNvPr>
          <p:cNvCxnSpPr/>
          <p:nvPr/>
        </p:nvCxnSpPr>
        <p:spPr>
          <a:xfrm rot="5400000">
            <a:off x="5068094" y="3937458"/>
            <a:ext cx="228600" cy="1588"/>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EAE0223-3976-4A02-FBF3-6180B98B2283}"/>
              </a:ext>
            </a:extLst>
          </p:cNvPr>
          <p:cNvSpPr txBox="1"/>
          <p:nvPr/>
        </p:nvSpPr>
        <p:spPr>
          <a:xfrm>
            <a:off x="5105400" y="3976352"/>
            <a:ext cx="394660" cy="523220"/>
          </a:xfrm>
          <a:prstGeom prst="rect">
            <a:avLst/>
          </a:prstGeom>
          <a:noFill/>
        </p:spPr>
        <p:txBody>
          <a:bodyPr wrap="none" rtlCol="0">
            <a:spAutoFit/>
          </a:bodyPr>
          <a:lstStyle/>
          <a:p>
            <a:r>
              <a:rPr lang="en-US" sz="2800" b="1" dirty="0"/>
              <a:t>=</a:t>
            </a:r>
          </a:p>
        </p:txBody>
      </p:sp>
      <p:sp>
        <p:nvSpPr>
          <p:cNvPr id="47" name="TextBox 46">
            <a:extLst>
              <a:ext uri="{FF2B5EF4-FFF2-40B4-BE49-F238E27FC236}">
                <a16:creationId xmlns:a16="http://schemas.microsoft.com/office/drawing/2014/main" id="{801E38DD-AD10-3998-524D-112F9B85FBB5}"/>
              </a:ext>
            </a:extLst>
          </p:cNvPr>
          <p:cNvSpPr txBox="1"/>
          <p:nvPr/>
        </p:nvSpPr>
        <p:spPr>
          <a:xfrm>
            <a:off x="4343400" y="3976352"/>
            <a:ext cx="394660" cy="523220"/>
          </a:xfrm>
          <a:prstGeom prst="rect">
            <a:avLst/>
          </a:prstGeom>
          <a:noFill/>
        </p:spPr>
        <p:txBody>
          <a:bodyPr wrap="none" rtlCol="0">
            <a:spAutoFit/>
          </a:bodyPr>
          <a:lstStyle/>
          <a:p>
            <a:r>
              <a:rPr lang="en-US" sz="2800" b="1" dirty="0"/>
              <a:t>=</a:t>
            </a:r>
          </a:p>
        </p:txBody>
      </p:sp>
      <p:cxnSp>
        <p:nvCxnSpPr>
          <p:cNvPr id="48" name="Straight Connector 47">
            <a:extLst>
              <a:ext uri="{FF2B5EF4-FFF2-40B4-BE49-F238E27FC236}">
                <a16:creationId xmlns:a16="http://schemas.microsoft.com/office/drawing/2014/main" id="{BB2188F7-3768-93D9-C23A-6ACDBD755DEB}"/>
              </a:ext>
            </a:extLst>
          </p:cNvPr>
          <p:cNvCxnSpPr/>
          <p:nvPr/>
        </p:nvCxnSpPr>
        <p:spPr>
          <a:xfrm rot="5400000">
            <a:off x="5258594" y="4585952"/>
            <a:ext cx="304006" cy="79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939FE63-5D7D-A6E5-A1E6-F51AFF111EAC}"/>
              </a:ext>
            </a:extLst>
          </p:cNvPr>
          <p:cNvCxnSpPr/>
          <p:nvPr/>
        </p:nvCxnSpPr>
        <p:spPr>
          <a:xfrm rot="5400000">
            <a:off x="4267994" y="4661358"/>
            <a:ext cx="457200"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3FF3F78-05A3-954F-6EED-D76AABB50B1F}"/>
              </a:ext>
            </a:extLst>
          </p:cNvPr>
          <p:cNvCxnSpPr/>
          <p:nvPr/>
        </p:nvCxnSpPr>
        <p:spPr>
          <a:xfrm>
            <a:off x="4495800" y="4890752"/>
            <a:ext cx="1905000"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C9025E4-EE4E-84B2-B256-659D1B7D319D}"/>
              </a:ext>
            </a:extLst>
          </p:cNvPr>
          <p:cNvCxnSpPr/>
          <p:nvPr/>
        </p:nvCxnSpPr>
        <p:spPr>
          <a:xfrm>
            <a:off x="5410200" y="4738352"/>
            <a:ext cx="990600"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2" name="Arc 51">
            <a:extLst>
              <a:ext uri="{FF2B5EF4-FFF2-40B4-BE49-F238E27FC236}">
                <a16:creationId xmlns:a16="http://schemas.microsoft.com/office/drawing/2014/main" id="{B5954525-6C84-E622-C472-28C76567E169}"/>
              </a:ext>
            </a:extLst>
          </p:cNvPr>
          <p:cNvSpPr/>
          <p:nvPr/>
        </p:nvSpPr>
        <p:spPr>
          <a:xfrm>
            <a:off x="5486400" y="4509752"/>
            <a:ext cx="1219200" cy="609600"/>
          </a:xfrm>
          <a:prstGeom prst="arc">
            <a:avLst>
              <a:gd name="adj1" fmla="val 16200000"/>
              <a:gd name="adj2" fmla="val 4713531"/>
            </a:avLst>
          </a:prstGeom>
          <a:ln w="12700">
            <a:solidFill>
              <a:schemeClr val="tx2">
                <a:lumMod val="50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a:extLst>
              <a:ext uri="{FF2B5EF4-FFF2-40B4-BE49-F238E27FC236}">
                <a16:creationId xmlns:a16="http://schemas.microsoft.com/office/drawing/2014/main" id="{48D9DC7D-CC44-5975-6CAB-C0B96F8964B1}"/>
              </a:ext>
            </a:extLst>
          </p:cNvPr>
          <p:cNvSpPr/>
          <p:nvPr/>
        </p:nvSpPr>
        <p:spPr>
          <a:xfrm>
            <a:off x="5791200" y="4509752"/>
            <a:ext cx="609600" cy="609600"/>
          </a:xfrm>
          <a:prstGeom prst="arc">
            <a:avLst>
              <a:gd name="adj1" fmla="val 16200000"/>
              <a:gd name="adj2" fmla="val 4713531"/>
            </a:avLst>
          </a:prstGeom>
          <a:ln w="12700">
            <a:solidFill>
              <a:schemeClr val="tx2">
                <a:lumMod val="50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0F508FD6-6C85-E9AD-DD3D-B48A2C76F69B}"/>
              </a:ext>
            </a:extLst>
          </p:cNvPr>
          <p:cNvCxnSpPr/>
          <p:nvPr/>
        </p:nvCxnSpPr>
        <p:spPr>
          <a:xfrm>
            <a:off x="6705600" y="4814552"/>
            <a:ext cx="228600"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F85DCBD-9885-F975-1D18-CAC71586D779}"/>
              </a:ext>
            </a:extLst>
          </p:cNvPr>
          <p:cNvSpPr txBox="1"/>
          <p:nvPr/>
        </p:nvSpPr>
        <p:spPr>
          <a:xfrm>
            <a:off x="6858000" y="4662152"/>
            <a:ext cx="556563" cy="369332"/>
          </a:xfrm>
          <a:prstGeom prst="rect">
            <a:avLst/>
          </a:prstGeom>
          <a:noFill/>
        </p:spPr>
        <p:txBody>
          <a:bodyPr wrap="none" rtlCol="0">
            <a:spAutoFit/>
          </a:bodyPr>
          <a:lstStyle/>
          <a:p>
            <a:r>
              <a:rPr lang="en-US" dirty="0"/>
              <a:t>HIT</a:t>
            </a:r>
          </a:p>
        </p:txBody>
      </p:sp>
      <p:sp>
        <p:nvSpPr>
          <p:cNvPr id="56" name="TextBox 55">
            <a:extLst>
              <a:ext uri="{FF2B5EF4-FFF2-40B4-BE49-F238E27FC236}">
                <a16:creationId xmlns:a16="http://schemas.microsoft.com/office/drawing/2014/main" id="{9DFA7E6A-756D-A705-9EB7-D86C02247ED0}"/>
              </a:ext>
            </a:extLst>
          </p:cNvPr>
          <p:cNvSpPr txBox="1"/>
          <p:nvPr/>
        </p:nvSpPr>
        <p:spPr>
          <a:xfrm>
            <a:off x="5562600" y="4890752"/>
            <a:ext cx="646331" cy="369332"/>
          </a:xfrm>
          <a:prstGeom prst="rect">
            <a:avLst/>
          </a:prstGeom>
          <a:noFill/>
        </p:spPr>
        <p:txBody>
          <a:bodyPr wrap="none" rtlCol="0">
            <a:spAutoFit/>
          </a:bodyPr>
          <a:lstStyle/>
          <a:p>
            <a:r>
              <a:rPr lang="en-US" dirty="0"/>
              <a:t>YES</a:t>
            </a:r>
          </a:p>
        </p:txBody>
      </p:sp>
      <p:sp>
        <p:nvSpPr>
          <p:cNvPr id="57" name="TextBox 56">
            <a:extLst>
              <a:ext uri="{FF2B5EF4-FFF2-40B4-BE49-F238E27FC236}">
                <a16:creationId xmlns:a16="http://schemas.microsoft.com/office/drawing/2014/main" id="{69483028-74B9-8D78-5165-67E0BE69D804}"/>
              </a:ext>
            </a:extLst>
          </p:cNvPr>
          <p:cNvSpPr txBox="1"/>
          <p:nvPr/>
        </p:nvSpPr>
        <p:spPr>
          <a:xfrm>
            <a:off x="5562600" y="4433552"/>
            <a:ext cx="646331" cy="369332"/>
          </a:xfrm>
          <a:prstGeom prst="rect">
            <a:avLst/>
          </a:prstGeom>
          <a:noFill/>
        </p:spPr>
        <p:txBody>
          <a:bodyPr wrap="none" rtlCol="0">
            <a:spAutoFit/>
          </a:bodyPr>
          <a:lstStyle/>
          <a:p>
            <a:r>
              <a:rPr lang="en-US" dirty="0"/>
              <a:t>YES</a:t>
            </a:r>
          </a:p>
        </p:txBody>
      </p:sp>
      <p:sp>
        <p:nvSpPr>
          <p:cNvPr id="58" name="Rectangle 57">
            <a:extLst>
              <a:ext uri="{FF2B5EF4-FFF2-40B4-BE49-F238E27FC236}">
                <a16:creationId xmlns:a16="http://schemas.microsoft.com/office/drawing/2014/main" id="{2F9719BA-6792-1F29-36F3-9124E16A95FE}"/>
              </a:ext>
            </a:extLst>
          </p:cNvPr>
          <p:cNvSpPr/>
          <p:nvPr/>
        </p:nvSpPr>
        <p:spPr>
          <a:xfrm>
            <a:off x="6248400" y="2299952"/>
            <a:ext cx="1066800" cy="381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EFCE03EC-C999-FDB6-BBCE-6EF6C92F208F}"/>
              </a:ext>
            </a:extLst>
          </p:cNvPr>
          <p:cNvCxnSpPr/>
          <p:nvPr/>
        </p:nvCxnSpPr>
        <p:spPr>
          <a:xfrm rot="5400000">
            <a:off x="6249194" y="3365958"/>
            <a:ext cx="1371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DE00B12-0F42-CFEF-27EC-8AA0D05C9588}"/>
              </a:ext>
            </a:extLst>
          </p:cNvPr>
          <p:cNvCxnSpPr>
            <a:cxnSpLocks/>
          </p:cNvCxnSpPr>
          <p:nvPr/>
        </p:nvCxnSpPr>
        <p:spPr>
          <a:xfrm>
            <a:off x="7795864" y="2680952"/>
            <a:ext cx="0" cy="13723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22001D5-0CB9-5BE7-2665-6DEC378DBB55}"/>
              </a:ext>
            </a:extLst>
          </p:cNvPr>
          <p:cNvCxnSpPr/>
          <p:nvPr/>
        </p:nvCxnSpPr>
        <p:spPr>
          <a:xfrm>
            <a:off x="6629400" y="4050964"/>
            <a:ext cx="1447800" cy="1588"/>
          </a:xfrm>
          <a:prstGeom prst="line">
            <a:avLst/>
          </a:prstGeom>
          <a:ln w="15875">
            <a:solidFill>
              <a:schemeClr val="tx2">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9AA240B-E388-C96A-6C1F-425C2B70C846}"/>
              </a:ext>
            </a:extLst>
          </p:cNvPr>
          <p:cNvCxnSpPr/>
          <p:nvPr/>
        </p:nvCxnSpPr>
        <p:spPr>
          <a:xfrm rot="16200000" flipH="1">
            <a:off x="6629400" y="4050964"/>
            <a:ext cx="381000" cy="381000"/>
          </a:xfrm>
          <a:prstGeom prst="line">
            <a:avLst/>
          </a:prstGeom>
          <a:ln w="15875">
            <a:solidFill>
              <a:schemeClr val="tx2">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0453C88-0161-B3CC-346F-1E00F20A06BA}"/>
              </a:ext>
            </a:extLst>
          </p:cNvPr>
          <p:cNvCxnSpPr/>
          <p:nvPr/>
        </p:nvCxnSpPr>
        <p:spPr>
          <a:xfrm>
            <a:off x="7010400" y="4431964"/>
            <a:ext cx="762000" cy="1588"/>
          </a:xfrm>
          <a:prstGeom prst="line">
            <a:avLst/>
          </a:prstGeom>
          <a:ln w="15875">
            <a:solidFill>
              <a:schemeClr val="tx2">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828611E-6C1A-DEF9-8843-E96A236EBE9B}"/>
              </a:ext>
            </a:extLst>
          </p:cNvPr>
          <p:cNvCxnSpPr/>
          <p:nvPr/>
        </p:nvCxnSpPr>
        <p:spPr>
          <a:xfrm rot="5400000">
            <a:off x="7734300" y="4089064"/>
            <a:ext cx="381000" cy="304800"/>
          </a:xfrm>
          <a:prstGeom prst="line">
            <a:avLst/>
          </a:prstGeom>
          <a:ln w="15875">
            <a:solidFill>
              <a:schemeClr val="tx2">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6E5F8388-8DC5-1FED-A3E0-5E9AD0AD1EBE}"/>
              </a:ext>
            </a:extLst>
          </p:cNvPr>
          <p:cNvSpPr txBox="1"/>
          <p:nvPr/>
        </p:nvSpPr>
        <p:spPr>
          <a:xfrm>
            <a:off x="7123885" y="4455487"/>
            <a:ext cx="671979" cy="369332"/>
          </a:xfrm>
          <a:prstGeom prst="rect">
            <a:avLst/>
          </a:prstGeom>
          <a:noFill/>
        </p:spPr>
        <p:txBody>
          <a:bodyPr wrap="none" rtlCol="0">
            <a:spAutoFit/>
          </a:bodyPr>
          <a:lstStyle/>
          <a:p>
            <a:r>
              <a:rPr lang="en-US" dirty="0"/>
              <a:t>Data</a:t>
            </a:r>
          </a:p>
        </p:txBody>
      </p:sp>
      <p:sp>
        <p:nvSpPr>
          <p:cNvPr id="66" name="Cloud 65">
            <a:extLst>
              <a:ext uri="{FF2B5EF4-FFF2-40B4-BE49-F238E27FC236}">
                <a16:creationId xmlns:a16="http://schemas.microsoft.com/office/drawing/2014/main" id="{A455D533-990B-EF94-75AC-B0D29E5B3271}"/>
              </a:ext>
            </a:extLst>
          </p:cNvPr>
          <p:cNvSpPr/>
          <p:nvPr/>
        </p:nvSpPr>
        <p:spPr>
          <a:xfrm flipH="1">
            <a:off x="5715000" y="4128752"/>
            <a:ext cx="1066800" cy="30480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Logic</a:t>
            </a:r>
          </a:p>
        </p:txBody>
      </p:sp>
      <p:cxnSp>
        <p:nvCxnSpPr>
          <p:cNvPr id="67" name="Straight Connector 66">
            <a:extLst>
              <a:ext uri="{FF2B5EF4-FFF2-40B4-BE49-F238E27FC236}">
                <a16:creationId xmlns:a16="http://schemas.microsoft.com/office/drawing/2014/main" id="{3754EFBB-E672-DDF4-5F49-0958B446BDFA}"/>
              </a:ext>
            </a:extLst>
          </p:cNvPr>
          <p:cNvCxnSpPr>
            <a:cxnSpLocks/>
            <a:stCxn id="20" idx="3"/>
          </p:cNvCxnSpPr>
          <p:nvPr/>
        </p:nvCxnSpPr>
        <p:spPr>
          <a:xfrm>
            <a:off x="3116868" y="1156418"/>
            <a:ext cx="2979131"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EE84301-7757-19B8-0B11-0192D0EBC0C5}"/>
              </a:ext>
            </a:extLst>
          </p:cNvPr>
          <p:cNvCxnSpPr>
            <a:cxnSpLocks/>
          </p:cNvCxnSpPr>
          <p:nvPr/>
        </p:nvCxnSpPr>
        <p:spPr>
          <a:xfrm>
            <a:off x="6095999" y="1156418"/>
            <a:ext cx="1" cy="2972334"/>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122">
            <a:extLst>
              <a:ext uri="{FF2B5EF4-FFF2-40B4-BE49-F238E27FC236}">
                <a16:creationId xmlns:a16="http://schemas.microsoft.com/office/drawing/2014/main" id="{01A59D4F-AD03-B56D-E942-3AE9C267E4AB}"/>
              </a:ext>
            </a:extLst>
          </p:cNvPr>
          <p:cNvCxnSpPr/>
          <p:nvPr/>
        </p:nvCxnSpPr>
        <p:spPr>
          <a:xfrm>
            <a:off x="5181600" y="3823952"/>
            <a:ext cx="762000" cy="304800"/>
          </a:xfrm>
          <a:prstGeom prst="bentConnector3">
            <a:avLst>
              <a:gd name="adj1" fmla="val 9721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B5438EE7-6290-8FB3-81CA-68DF03B0A7BC}"/>
              </a:ext>
            </a:extLst>
          </p:cNvPr>
          <p:cNvSpPr/>
          <p:nvPr/>
        </p:nvSpPr>
        <p:spPr>
          <a:xfrm>
            <a:off x="6248400" y="2299952"/>
            <a:ext cx="1069284"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DATA0</a:t>
            </a:r>
          </a:p>
        </p:txBody>
      </p:sp>
      <p:cxnSp>
        <p:nvCxnSpPr>
          <p:cNvPr id="6" name="Straight Arrow Connector 5">
            <a:extLst>
              <a:ext uri="{FF2B5EF4-FFF2-40B4-BE49-F238E27FC236}">
                <a16:creationId xmlns:a16="http://schemas.microsoft.com/office/drawing/2014/main" id="{04B711CE-E5A1-C052-C59C-BE9AE43AC4DD}"/>
              </a:ext>
            </a:extLst>
          </p:cNvPr>
          <p:cNvCxnSpPr/>
          <p:nvPr/>
        </p:nvCxnSpPr>
        <p:spPr>
          <a:xfrm flipH="1">
            <a:off x="4649788" y="644577"/>
            <a:ext cx="1065212" cy="1551482"/>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0FD9B6C5-4A1D-3563-6221-126DF3CD334F}"/>
              </a:ext>
            </a:extLst>
          </p:cNvPr>
          <p:cNvCxnSpPr>
            <a:cxnSpLocks/>
          </p:cNvCxnSpPr>
          <p:nvPr/>
        </p:nvCxnSpPr>
        <p:spPr>
          <a:xfrm flipH="1">
            <a:off x="5276538" y="644577"/>
            <a:ext cx="438462" cy="1551482"/>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89B51B38-1705-CC4A-AD24-C2274A715B94}"/>
              </a:ext>
            </a:extLst>
          </p:cNvPr>
          <p:cNvSpPr txBox="1"/>
          <p:nvPr/>
        </p:nvSpPr>
        <p:spPr>
          <a:xfrm>
            <a:off x="5410199" y="389744"/>
            <a:ext cx="2144841" cy="215444"/>
          </a:xfrm>
          <a:prstGeom prst="rect">
            <a:avLst/>
          </a:prstGeom>
          <a:noFill/>
        </p:spPr>
        <p:txBody>
          <a:bodyPr wrap="square" lIns="0" tIns="0" rIns="0" bIns="0" rtlCol="0">
            <a:spAutoFit/>
          </a:bodyPr>
          <a:lstStyle/>
          <a:p>
            <a:pPr algn="l"/>
            <a:r>
              <a:rPr lang="en-US" sz="1400" b="1" dirty="0">
                <a:solidFill>
                  <a:srgbClr val="FF0000"/>
                </a:solidFill>
              </a:rPr>
              <a:t>2 Ways set associative</a:t>
            </a:r>
          </a:p>
        </p:txBody>
      </p:sp>
    </p:spTree>
    <p:extLst>
      <p:ext uri="{BB962C8B-B14F-4D97-AF65-F5344CB8AC3E}">
        <p14:creationId xmlns:p14="http://schemas.microsoft.com/office/powerpoint/2010/main" val="3050620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0DF58-401F-48C5-DE86-E5ACFF86DE4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B709FF-BB50-9B0A-E63E-45FFC8591305}"/>
              </a:ext>
            </a:extLst>
          </p:cNvPr>
          <p:cNvSpPr>
            <a:spLocks noGrp="1"/>
          </p:cNvSpPr>
          <p:nvPr>
            <p:ph type="sldNum" sz="quarter" idx="19"/>
          </p:nvPr>
        </p:nvSpPr>
        <p:spPr/>
        <p:txBody>
          <a:bodyPr/>
          <a:lstStyle/>
          <a:p>
            <a:fld id="{B6238B5B-F19C-E947-A0BC-87BD7983F871}" type="slidenum">
              <a:rPr lang="en-US" smtClean="0"/>
              <a:pPr/>
              <a:t>12</a:t>
            </a:fld>
            <a:endParaRPr lang="en-US" dirty="0"/>
          </a:p>
        </p:txBody>
      </p:sp>
      <p:sp>
        <p:nvSpPr>
          <p:cNvPr id="2" name="Title 4">
            <a:extLst>
              <a:ext uri="{FF2B5EF4-FFF2-40B4-BE49-F238E27FC236}">
                <a16:creationId xmlns:a16="http://schemas.microsoft.com/office/drawing/2014/main" id="{158B38FE-3A75-22E5-1E9A-98DA4902A01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800" dirty="0"/>
              <a:t>Parallel TAG and Data Array Access Pipeline</a:t>
            </a:r>
            <a:endParaRPr lang="en-US" dirty="0"/>
          </a:p>
        </p:txBody>
      </p:sp>
      <p:pic>
        <p:nvPicPr>
          <p:cNvPr id="5" name="Content Placeholder 4" descr="Screen Shot 2011-09-15 at 9.53.00 AM.png">
            <a:extLst>
              <a:ext uri="{FF2B5EF4-FFF2-40B4-BE49-F238E27FC236}">
                <a16:creationId xmlns:a16="http://schemas.microsoft.com/office/drawing/2014/main" id="{20F1FF98-9BCE-ABF3-4654-2146611C856E}"/>
              </a:ext>
            </a:extLst>
          </p:cNvPr>
          <p:cNvPicPr>
            <a:picLocks noChangeAspect="1"/>
          </p:cNvPicPr>
          <p:nvPr/>
        </p:nvPicPr>
        <p:blipFill rotWithShape="1">
          <a:blip r:embed="rId3">
            <a:extLst>
              <a:ext uri="{28A0092B-C50C-407E-A947-70E740481C1C}">
                <a14:useLocalDpi xmlns:a14="http://schemas.microsoft.com/office/drawing/2010/main" val="0"/>
              </a:ext>
            </a:extLst>
          </a:blip>
          <a:srcRect l="7763" r="6929"/>
          <a:stretch/>
        </p:blipFill>
        <p:spPr>
          <a:xfrm>
            <a:off x="5021705" y="1526985"/>
            <a:ext cx="4122295" cy="3033910"/>
          </a:xfrm>
          <a:prstGeom prst="rect">
            <a:avLst/>
          </a:prstGeom>
        </p:spPr>
      </p:pic>
      <p:sp>
        <p:nvSpPr>
          <p:cNvPr id="6" name="Text Placeholder 1">
            <a:extLst>
              <a:ext uri="{FF2B5EF4-FFF2-40B4-BE49-F238E27FC236}">
                <a16:creationId xmlns:a16="http://schemas.microsoft.com/office/drawing/2014/main" id="{71F02EAD-4A67-299F-575E-83E61FF35381}"/>
              </a:ext>
            </a:extLst>
          </p:cNvPr>
          <p:cNvSpPr txBox="1">
            <a:spLocks/>
          </p:cNvSpPr>
          <p:nvPr/>
        </p:nvSpPr>
        <p:spPr>
          <a:xfrm>
            <a:off x="609725" y="936768"/>
            <a:ext cx="4569377" cy="3984681"/>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Four pipeline stages</a:t>
            </a:r>
          </a:p>
          <a:p>
            <a:pPr marL="342900" indent="-342900">
              <a:buFont typeface="Arial" panose="020B0604020202020204" pitchFamily="34" charset="0"/>
              <a:buChar char="•"/>
            </a:pPr>
            <a:r>
              <a:rPr lang="en-US" sz="2400" dirty="0"/>
              <a:t>Tag &amp; Data  parallel access</a:t>
            </a:r>
          </a:p>
          <a:p>
            <a:pPr marL="342900" indent="-342900">
              <a:buFont typeface="Arial" panose="020B0604020202020204" pitchFamily="34" charset="0"/>
              <a:buChar char="•"/>
            </a:pPr>
            <a:r>
              <a:rPr lang="en-US" sz="2400" dirty="0"/>
              <a:t>Need a way multiplexer</a:t>
            </a:r>
          </a:p>
          <a:p>
            <a:pPr marL="790956" lvl="1" indent="-342900"/>
            <a:r>
              <a:rPr lang="en-US" sz="2000" dirty="0"/>
              <a:t>Fetch ways lines from data array</a:t>
            </a:r>
          </a:p>
          <a:p>
            <a:pPr marL="790956" lvl="1" indent="-342900"/>
            <a:r>
              <a:rPr lang="en-US" sz="2000" dirty="0"/>
              <a:t>Since we don’t have the way index yet from tag compare</a:t>
            </a:r>
          </a:p>
          <a:p>
            <a:pPr marL="342900" indent="-342900">
              <a:buFont typeface="Arial" panose="020B0604020202020204" pitchFamily="34" charset="0"/>
              <a:buChar char="•"/>
            </a:pPr>
            <a:r>
              <a:rPr lang="en-US" sz="2400" dirty="0"/>
              <a:t>Two critical paths</a:t>
            </a:r>
          </a:p>
          <a:p>
            <a:pPr marL="790956" lvl="1" indent="-342900"/>
            <a:r>
              <a:rPr lang="en-US" sz="2000" dirty="0"/>
              <a:t>Tag access + compare + mux</a:t>
            </a:r>
          </a:p>
          <a:p>
            <a:pPr marL="790956" lvl="1" indent="-342900"/>
            <a:r>
              <a:rPr lang="en-US" sz="2000" dirty="0"/>
              <a:t>Data access + mux</a:t>
            </a:r>
          </a:p>
          <a:p>
            <a:pPr marL="790956" lvl="1" indent="-342900"/>
            <a:endParaRPr lang="en-US" sz="2400" dirty="0"/>
          </a:p>
          <a:p>
            <a:pPr marL="342900" indent="-342900">
              <a:buFont typeface="Arial" panose="020B0604020202020204" pitchFamily="34" charset="0"/>
              <a:buChar char="•"/>
            </a:pPr>
            <a:endParaRPr lang="en-US" sz="800" dirty="0"/>
          </a:p>
        </p:txBody>
      </p:sp>
    </p:spTree>
    <p:extLst>
      <p:ext uri="{BB962C8B-B14F-4D97-AF65-F5344CB8AC3E}">
        <p14:creationId xmlns:p14="http://schemas.microsoft.com/office/powerpoint/2010/main" val="3566497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1284D-9BCB-8B8A-9EBF-DFF17E3F172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506B44-332B-DBE0-DA17-BF0674D19E19}"/>
              </a:ext>
            </a:extLst>
          </p:cNvPr>
          <p:cNvSpPr>
            <a:spLocks noGrp="1"/>
          </p:cNvSpPr>
          <p:nvPr>
            <p:ph type="sldNum" sz="quarter" idx="19"/>
          </p:nvPr>
        </p:nvSpPr>
        <p:spPr/>
        <p:txBody>
          <a:bodyPr/>
          <a:lstStyle/>
          <a:p>
            <a:fld id="{B6238B5B-F19C-E947-A0BC-87BD7983F871}" type="slidenum">
              <a:rPr lang="en-US" smtClean="0"/>
              <a:pPr/>
              <a:t>13</a:t>
            </a:fld>
            <a:endParaRPr lang="en-US" dirty="0"/>
          </a:p>
        </p:txBody>
      </p:sp>
      <p:sp>
        <p:nvSpPr>
          <p:cNvPr id="2" name="Title 4">
            <a:extLst>
              <a:ext uri="{FF2B5EF4-FFF2-40B4-BE49-F238E27FC236}">
                <a16:creationId xmlns:a16="http://schemas.microsoft.com/office/drawing/2014/main" id="{7DD694BF-0D16-191D-42CF-335642B80CA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800" dirty="0"/>
              <a:t>Serial TAG and Data Array Access Pipeline</a:t>
            </a:r>
            <a:endParaRPr lang="en-US" dirty="0"/>
          </a:p>
        </p:txBody>
      </p:sp>
      <p:sp>
        <p:nvSpPr>
          <p:cNvPr id="6" name="Text Placeholder 1">
            <a:extLst>
              <a:ext uri="{FF2B5EF4-FFF2-40B4-BE49-F238E27FC236}">
                <a16:creationId xmlns:a16="http://schemas.microsoft.com/office/drawing/2014/main" id="{4EC17AD3-E885-1F95-E761-7FB3E59155B7}"/>
              </a:ext>
            </a:extLst>
          </p:cNvPr>
          <p:cNvSpPr txBox="1">
            <a:spLocks/>
          </p:cNvSpPr>
          <p:nvPr/>
        </p:nvSpPr>
        <p:spPr>
          <a:xfrm>
            <a:off x="609725" y="936768"/>
            <a:ext cx="4569377" cy="370768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Five pipeline stages</a:t>
            </a:r>
          </a:p>
          <a:p>
            <a:pPr marL="790956" lvl="1" indent="-342900"/>
            <a:r>
              <a:rPr lang="en-US" sz="2000" dirty="0"/>
              <a:t>One extra cycle</a:t>
            </a:r>
          </a:p>
          <a:p>
            <a:pPr marL="342900" indent="-342900">
              <a:buFont typeface="Arial" panose="020B0604020202020204" pitchFamily="34" charset="0"/>
              <a:buChar char="•"/>
            </a:pPr>
            <a:r>
              <a:rPr lang="en-US" sz="2400" dirty="0"/>
              <a:t>Tag &amp; Data serial access</a:t>
            </a:r>
          </a:p>
          <a:p>
            <a:pPr marL="342900" indent="-342900">
              <a:buFont typeface="Arial" panose="020B0604020202020204" pitchFamily="34" charset="0"/>
              <a:buChar char="•"/>
            </a:pPr>
            <a:r>
              <a:rPr lang="en-US" sz="2400" dirty="0"/>
              <a:t>No way multiplexer</a:t>
            </a:r>
          </a:p>
          <a:p>
            <a:pPr marL="790956" lvl="1" indent="-342900"/>
            <a:r>
              <a:rPr lang="en-US" sz="2000" dirty="0"/>
              <a:t>We have the way index</a:t>
            </a:r>
          </a:p>
          <a:p>
            <a:pPr marL="790956" lvl="1" indent="-342900"/>
            <a:r>
              <a:rPr lang="en-US" sz="2000" dirty="0"/>
              <a:t>We can select our data line</a:t>
            </a:r>
          </a:p>
          <a:p>
            <a:pPr marL="342900" indent="-342900">
              <a:buFont typeface="Arial" panose="020B0604020202020204" pitchFamily="34" charset="0"/>
              <a:buChar char="•"/>
            </a:pPr>
            <a:r>
              <a:rPr lang="en-US" sz="2400" dirty="0"/>
              <a:t>One smaller critical path</a:t>
            </a:r>
          </a:p>
          <a:p>
            <a:pPr marL="790956" lvl="1" indent="-342900"/>
            <a:r>
              <a:rPr lang="en-US" sz="2000" dirty="0"/>
              <a:t>Tag access + compare</a:t>
            </a:r>
          </a:p>
          <a:p>
            <a:pPr marL="790956" lvl="1" indent="-342900"/>
            <a:endParaRPr lang="en-US" sz="2400" dirty="0"/>
          </a:p>
          <a:p>
            <a:pPr marL="342900" indent="-342900">
              <a:buFont typeface="Arial" panose="020B0604020202020204" pitchFamily="34" charset="0"/>
              <a:buChar char="•"/>
            </a:pPr>
            <a:endParaRPr lang="en-US" sz="800" dirty="0"/>
          </a:p>
        </p:txBody>
      </p:sp>
      <p:pic>
        <p:nvPicPr>
          <p:cNvPr id="8" name="Picture 7" descr="A diagram of a data access system&#10;&#10;Description automatically generated">
            <a:extLst>
              <a:ext uri="{FF2B5EF4-FFF2-40B4-BE49-F238E27FC236}">
                <a16:creationId xmlns:a16="http://schemas.microsoft.com/office/drawing/2014/main" id="{0B979112-568F-1C08-4C49-55BECB96CB0A}"/>
              </a:ext>
            </a:extLst>
          </p:cNvPr>
          <p:cNvPicPr>
            <a:picLocks noChangeAspect="1"/>
          </p:cNvPicPr>
          <p:nvPr/>
        </p:nvPicPr>
        <p:blipFill>
          <a:blip r:embed="rId3"/>
          <a:stretch>
            <a:fillRect/>
          </a:stretch>
        </p:blipFill>
        <p:spPr>
          <a:xfrm>
            <a:off x="4849318" y="1605906"/>
            <a:ext cx="4212236" cy="2270536"/>
          </a:xfrm>
          <a:prstGeom prst="rect">
            <a:avLst/>
          </a:prstGeom>
        </p:spPr>
      </p:pic>
    </p:spTree>
    <p:extLst>
      <p:ext uri="{BB962C8B-B14F-4D97-AF65-F5344CB8AC3E}">
        <p14:creationId xmlns:p14="http://schemas.microsoft.com/office/powerpoint/2010/main" val="3260324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38380-0534-55B0-CDED-E102D01C9E2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70E7F6-A946-3FD4-4444-BBAF848522B9}"/>
              </a:ext>
            </a:extLst>
          </p:cNvPr>
          <p:cNvSpPr>
            <a:spLocks noGrp="1"/>
          </p:cNvSpPr>
          <p:nvPr>
            <p:ph type="sldNum" sz="quarter" idx="19"/>
          </p:nvPr>
        </p:nvSpPr>
        <p:spPr/>
        <p:txBody>
          <a:bodyPr/>
          <a:lstStyle/>
          <a:p>
            <a:fld id="{B6238B5B-F19C-E947-A0BC-87BD7983F871}" type="slidenum">
              <a:rPr lang="en-US" smtClean="0"/>
              <a:pPr/>
              <a:t>14</a:t>
            </a:fld>
            <a:endParaRPr lang="en-US" dirty="0"/>
          </a:p>
        </p:txBody>
      </p:sp>
      <p:sp>
        <p:nvSpPr>
          <p:cNvPr id="2" name="Title 4">
            <a:extLst>
              <a:ext uri="{FF2B5EF4-FFF2-40B4-BE49-F238E27FC236}">
                <a16:creationId xmlns:a16="http://schemas.microsoft.com/office/drawing/2014/main" id="{0910FDC5-5E66-9445-EA98-45D2F728C5D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Replacement</a:t>
            </a:r>
          </a:p>
        </p:txBody>
      </p:sp>
      <p:sp>
        <p:nvSpPr>
          <p:cNvPr id="6" name="Text Placeholder 1">
            <a:extLst>
              <a:ext uri="{FF2B5EF4-FFF2-40B4-BE49-F238E27FC236}">
                <a16:creationId xmlns:a16="http://schemas.microsoft.com/office/drawing/2014/main" id="{1129FAA6-984A-BB1A-2BAD-5721EF129181}"/>
              </a:ext>
            </a:extLst>
          </p:cNvPr>
          <p:cNvSpPr txBox="1">
            <a:spLocks/>
          </p:cNvSpPr>
          <p:nvPr/>
        </p:nvSpPr>
        <p:spPr>
          <a:xfrm>
            <a:off x="609724" y="936768"/>
            <a:ext cx="8503923" cy="2482731"/>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Need a free line to insert new block</a:t>
            </a:r>
          </a:p>
          <a:p>
            <a:pPr lvl="1"/>
            <a:r>
              <a:rPr lang="en-US" sz="2000" dirty="0"/>
              <a:t>Which block should we kick out?</a:t>
            </a:r>
          </a:p>
          <a:p>
            <a:pPr marL="285750" indent="-285750">
              <a:buFont typeface="Arial" panose="020B0604020202020204" pitchFamily="34" charset="0"/>
              <a:buChar char="•"/>
            </a:pPr>
            <a:r>
              <a:rPr lang="en-US" sz="2400" dirty="0"/>
              <a:t>Several strategies</a:t>
            </a:r>
          </a:p>
          <a:p>
            <a:pPr lvl="1"/>
            <a:r>
              <a:rPr lang="en-US" sz="2000" dirty="0"/>
              <a:t>Random (randomly selected line)</a:t>
            </a:r>
          </a:p>
          <a:p>
            <a:pPr lvl="1"/>
            <a:r>
              <a:rPr lang="en-US" sz="2000" dirty="0"/>
              <a:t>FIFO (line that has been in cache the longest)</a:t>
            </a:r>
          </a:p>
          <a:p>
            <a:pPr lvl="1"/>
            <a:r>
              <a:rPr lang="en-US" sz="2000" dirty="0"/>
              <a:t>LRU (least recently used line)</a:t>
            </a:r>
          </a:p>
          <a:p>
            <a:pPr lvl="1"/>
            <a:r>
              <a:rPr lang="en-US" sz="2000" dirty="0"/>
              <a:t>LRU Approximations (Pseudo LRU)</a:t>
            </a:r>
          </a:p>
        </p:txBody>
      </p:sp>
    </p:spTree>
    <p:extLst>
      <p:ext uri="{BB962C8B-B14F-4D97-AF65-F5344CB8AC3E}">
        <p14:creationId xmlns:p14="http://schemas.microsoft.com/office/powerpoint/2010/main" val="3649807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AB31F-1813-5099-03EA-007F897907C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94ED14-D85E-1B44-9059-4479716FBE4F}"/>
              </a:ext>
            </a:extLst>
          </p:cNvPr>
          <p:cNvSpPr>
            <a:spLocks noGrp="1"/>
          </p:cNvSpPr>
          <p:nvPr>
            <p:ph type="sldNum" sz="quarter" idx="19"/>
          </p:nvPr>
        </p:nvSpPr>
        <p:spPr/>
        <p:txBody>
          <a:bodyPr/>
          <a:lstStyle/>
          <a:p>
            <a:fld id="{B6238B5B-F19C-E947-A0BC-87BD7983F871}" type="slidenum">
              <a:rPr lang="en-US" smtClean="0"/>
              <a:pPr/>
              <a:t>15</a:t>
            </a:fld>
            <a:endParaRPr lang="en-US" dirty="0"/>
          </a:p>
        </p:txBody>
      </p:sp>
      <p:sp>
        <p:nvSpPr>
          <p:cNvPr id="2" name="Title 4">
            <a:extLst>
              <a:ext uri="{FF2B5EF4-FFF2-40B4-BE49-F238E27FC236}">
                <a16:creationId xmlns:a16="http://schemas.microsoft.com/office/drawing/2014/main" id="{EEE2A933-ADA2-BCD8-284A-21C5C2827DF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Replacement</a:t>
            </a:r>
          </a:p>
        </p:txBody>
      </p:sp>
      <p:sp>
        <p:nvSpPr>
          <p:cNvPr id="6" name="Text Placeholder 1">
            <a:extLst>
              <a:ext uri="{FF2B5EF4-FFF2-40B4-BE49-F238E27FC236}">
                <a16:creationId xmlns:a16="http://schemas.microsoft.com/office/drawing/2014/main" id="{B1A20E64-3A1D-68F7-3DEA-743C7F2A8EA6}"/>
              </a:ext>
            </a:extLst>
          </p:cNvPr>
          <p:cNvSpPr txBox="1">
            <a:spLocks/>
          </p:cNvSpPr>
          <p:nvPr/>
        </p:nvSpPr>
        <p:spPr>
          <a:xfrm>
            <a:off x="609724" y="936768"/>
            <a:ext cx="8503923" cy="2298065"/>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Random Replacement</a:t>
            </a:r>
          </a:p>
          <a:p>
            <a:pPr marL="790956" lvl="1" indent="-342900"/>
            <a:r>
              <a:rPr lang="en-US" sz="2000" dirty="0"/>
              <a:t>Use per-set counter</a:t>
            </a:r>
          </a:p>
          <a:p>
            <a:pPr marL="790956" lvl="1" indent="-342900"/>
            <a:r>
              <a:rPr lang="en-US" sz="2000" dirty="0"/>
              <a:t>Increment on set access</a:t>
            </a:r>
          </a:p>
          <a:p>
            <a:pPr marL="790956" lvl="1" indent="-342900"/>
            <a:r>
              <a:rPr lang="en-US" sz="2000" dirty="0"/>
              <a:t>On replacement, use counter current value</a:t>
            </a:r>
          </a:p>
          <a:p>
            <a:pPr marL="342900" indent="-342900">
              <a:buFont typeface="Arial" panose="020B0604020202020204" pitchFamily="34" charset="0"/>
              <a:buChar char="•"/>
            </a:pPr>
            <a:r>
              <a:rPr lang="en-US" sz="2400" dirty="0"/>
              <a:t>Pros: efficient</a:t>
            </a:r>
          </a:p>
          <a:p>
            <a:pPr marL="342900" indent="-342900">
              <a:buFont typeface="Arial" panose="020B0604020202020204" pitchFamily="34" charset="0"/>
              <a:buChar char="•"/>
            </a:pPr>
            <a:r>
              <a:rPr lang="en-US" sz="2400" dirty="0"/>
              <a:t>Cons: bad approximation</a:t>
            </a:r>
          </a:p>
        </p:txBody>
      </p:sp>
    </p:spTree>
    <p:extLst>
      <p:ext uri="{BB962C8B-B14F-4D97-AF65-F5344CB8AC3E}">
        <p14:creationId xmlns:p14="http://schemas.microsoft.com/office/powerpoint/2010/main" val="315750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FD3C9-9D24-9DCE-0B2A-B2E4DA00834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DE5B03-98E9-FF8D-B0BF-A71976A2BAA8}"/>
              </a:ext>
            </a:extLst>
          </p:cNvPr>
          <p:cNvSpPr>
            <a:spLocks noGrp="1"/>
          </p:cNvSpPr>
          <p:nvPr>
            <p:ph type="sldNum" sz="quarter" idx="19"/>
          </p:nvPr>
        </p:nvSpPr>
        <p:spPr/>
        <p:txBody>
          <a:bodyPr/>
          <a:lstStyle/>
          <a:p>
            <a:fld id="{B6238B5B-F19C-E947-A0BC-87BD7983F871}" type="slidenum">
              <a:rPr lang="en-US" smtClean="0"/>
              <a:pPr/>
              <a:t>16</a:t>
            </a:fld>
            <a:endParaRPr lang="en-US" dirty="0"/>
          </a:p>
        </p:txBody>
      </p:sp>
      <p:sp>
        <p:nvSpPr>
          <p:cNvPr id="2" name="Title 4">
            <a:extLst>
              <a:ext uri="{FF2B5EF4-FFF2-40B4-BE49-F238E27FC236}">
                <a16:creationId xmlns:a16="http://schemas.microsoft.com/office/drawing/2014/main" id="{3520CC94-2182-1CCA-B4C4-38BF58AC3C22}"/>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Replacement</a:t>
            </a:r>
          </a:p>
        </p:txBody>
      </p:sp>
      <p:sp>
        <p:nvSpPr>
          <p:cNvPr id="6" name="Text Placeholder 1">
            <a:extLst>
              <a:ext uri="{FF2B5EF4-FFF2-40B4-BE49-F238E27FC236}">
                <a16:creationId xmlns:a16="http://schemas.microsoft.com/office/drawing/2014/main" id="{D15AB718-2237-F45A-C7C7-9F2183A8AE5A}"/>
              </a:ext>
            </a:extLst>
          </p:cNvPr>
          <p:cNvSpPr txBox="1">
            <a:spLocks/>
          </p:cNvSpPr>
          <p:nvPr/>
        </p:nvSpPr>
        <p:spPr>
          <a:xfrm>
            <a:off x="609724" y="936768"/>
            <a:ext cx="8503923" cy="3500445"/>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LRU Replacement</a:t>
            </a:r>
          </a:p>
          <a:p>
            <a:pPr marL="733806" lvl="1" indent="-285750"/>
            <a:r>
              <a:rPr lang="en-US" sz="2000" dirty="0"/>
              <a:t>Have LRU counter for each line in a set</a:t>
            </a:r>
          </a:p>
          <a:p>
            <a:pPr marL="733806" lvl="1" indent="-285750"/>
            <a:r>
              <a:rPr lang="en-US" sz="2000" dirty="0"/>
              <a:t>When line accessed</a:t>
            </a:r>
          </a:p>
          <a:p>
            <a:pPr lvl="2"/>
            <a:r>
              <a:rPr lang="en-US" sz="1800" dirty="0"/>
              <a:t>Set its counter to max value</a:t>
            </a:r>
          </a:p>
          <a:p>
            <a:pPr lvl="2"/>
            <a:r>
              <a:rPr lang="en-US" sz="1800" dirty="0"/>
              <a:t>Saturate-decrement other lines counters</a:t>
            </a:r>
          </a:p>
          <a:p>
            <a:pPr marL="733806" lvl="1" indent="-285750"/>
            <a:r>
              <a:rPr lang="en-US" sz="2000" dirty="0"/>
              <a:t>When replacement needed</a:t>
            </a:r>
          </a:p>
          <a:p>
            <a:pPr lvl="2"/>
            <a:r>
              <a:rPr lang="en-US" sz="1800" dirty="0"/>
              <a:t>Select line whose counter is 0</a:t>
            </a:r>
          </a:p>
          <a:p>
            <a:pPr marL="342900" indent="-342900">
              <a:buFont typeface="Arial" panose="020B0604020202020204" pitchFamily="34" charset="0"/>
              <a:buChar char="•"/>
            </a:pPr>
            <a:r>
              <a:rPr lang="en-US" sz="2400" dirty="0"/>
              <a:t>Pros: expensive</a:t>
            </a:r>
          </a:p>
          <a:p>
            <a:pPr marL="342900" indent="-342900">
              <a:buFont typeface="Arial" panose="020B0604020202020204" pitchFamily="34" charset="0"/>
              <a:buChar char="•"/>
            </a:pPr>
            <a:r>
              <a:rPr lang="en-US" sz="2400" dirty="0"/>
              <a:t>Cons: good approximation</a:t>
            </a:r>
          </a:p>
          <a:p>
            <a:pPr marL="548640" lvl="2" indent="0">
              <a:buNone/>
            </a:pPr>
            <a:endParaRPr lang="en-US" sz="1800" dirty="0"/>
          </a:p>
        </p:txBody>
      </p:sp>
    </p:spTree>
    <p:extLst>
      <p:ext uri="{BB962C8B-B14F-4D97-AF65-F5344CB8AC3E}">
        <p14:creationId xmlns:p14="http://schemas.microsoft.com/office/powerpoint/2010/main" val="32719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92D3-3571-C346-8B91-7DA20C53E1B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094FE25-5107-BE9E-E363-46A31F80DB75}"/>
              </a:ext>
            </a:extLst>
          </p:cNvPr>
          <p:cNvSpPr>
            <a:spLocks noGrp="1"/>
          </p:cNvSpPr>
          <p:nvPr>
            <p:ph type="sldNum" sz="quarter" idx="19"/>
          </p:nvPr>
        </p:nvSpPr>
        <p:spPr/>
        <p:txBody>
          <a:bodyPr/>
          <a:lstStyle/>
          <a:p>
            <a:fld id="{B6238B5B-F19C-E947-A0BC-87BD7983F871}" type="slidenum">
              <a:rPr lang="en-US" smtClean="0"/>
              <a:pPr/>
              <a:t>17</a:t>
            </a:fld>
            <a:endParaRPr lang="en-US" dirty="0"/>
          </a:p>
        </p:txBody>
      </p:sp>
      <p:sp>
        <p:nvSpPr>
          <p:cNvPr id="2" name="Title 4">
            <a:extLst>
              <a:ext uri="{FF2B5EF4-FFF2-40B4-BE49-F238E27FC236}">
                <a16:creationId xmlns:a16="http://schemas.microsoft.com/office/drawing/2014/main" id="{FFA0F1C1-92A9-9191-03A9-F3C6F2982BC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Replacement</a:t>
            </a:r>
          </a:p>
        </p:txBody>
      </p:sp>
      <p:sp>
        <p:nvSpPr>
          <p:cNvPr id="6" name="Text Placeholder 1">
            <a:extLst>
              <a:ext uri="{FF2B5EF4-FFF2-40B4-BE49-F238E27FC236}">
                <a16:creationId xmlns:a16="http://schemas.microsoft.com/office/drawing/2014/main" id="{64BFFDA6-AE3B-6125-D0E0-707A5F1B5E60}"/>
              </a:ext>
            </a:extLst>
          </p:cNvPr>
          <p:cNvSpPr txBox="1">
            <a:spLocks/>
          </p:cNvSpPr>
          <p:nvPr/>
        </p:nvSpPr>
        <p:spPr>
          <a:xfrm>
            <a:off x="609724" y="936768"/>
            <a:ext cx="8503923" cy="332398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Example: 4 lines cache</a:t>
            </a:r>
          </a:p>
          <a:p>
            <a:pPr marL="733806" lvl="1" indent="-285750"/>
            <a:r>
              <a:rPr lang="en-US" sz="2000" dirty="0"/>
              <a:t>Initial state: 0,0,0,0</a:t>
            </a:r>
          </a:p>
          <a:p>
            <a:pPr marL="733806" lvl="1" indent="-285750"/>
            <a:r>
              <a:rPr lang="en-US" sz="2000" dirty="0"/>
              <a:t>Fill line0: 3,0,0,0 (LRU=1)</a:t>
            </a:r>
          </a:p>
          <a:p>
            <a:pPr marL="733806" lvl="1" indent="-285750"/>
            <a:r>
              <a:rPr lang="en-US" sz="2000" dirty="0"/>
              <a:t>Fill line1: 2,3,0,0 (LRU=2)</a:t>
            </a:r>
          </a:p>
          <a:p>
            <a:pPr marL="733806" lvl="1" indent="-285750"/>
            <a:r>
              <a:rPr lang="en-US" sz="2000" dirty="0"/>
              <a:t>Hit line0: 3,2,0,0 (LRU=2)</a:t>
            </a:r>
          </a:p>
          <a:p>
            <a:pPr marL="733806" lvl="1" indent="-285750"/>
            <a:r>
              <a:rPr lang="en-US" sz="2000" dirty="0"/>
              <a:t>Fill line2: 2,1,3,0 (LRU=3)</a:t>
            </a:r>
          </a:p>
          <a:p>
            <a:pPr marL="733806" lvl="1" indent="-285750"/>
            <a:r>
              <a:rPr lang="en-US" sz="2000" dirty="0"/>
              <a:t>Fill line3: 1,0,2,3 (LRU=1)</a:t>
            </a:r>
          </a:p>
          <a:p>
            <a:pPr marL="733806" lvl="1" indent="-285750"/>
            <a:r>
              <a:rPr lang="en-US" sz="2000" dirty="0"/>
              <a:t>Fill line1: 0,3,1,2 (replaced line1)</a:t>
            </a:r>
          </a:p>
          <a:p>
            <a:pPr marL="733806" lvl="1" indent="-285750"/>
            <a:r>
              <a:rPr lang="en-US" sz="2000" dirty="0"/>
              <a:t>Fill line0: 3,2,0,1 (replaced line0)</a:t>
            </a:r>
          </a:p>
          <a:p>
            <a:pPr marL="733806" lvl="1" indent="-285750"/>
            <a:endParaRPr lang="en-US" sz="2000" dirty="0"/>
          </a:p>
        </p:txBody>
      </p:sp>
    </p:spTree>
    <p:extLst>
      <p:ext uri="{BB962C8B-B14F-4D97-AF65-F5344CB8AC3E}">
        <p14:creationId xmlns:p14="http://schemas.microsoft.com/office/powerpoint/2010/main" val="322260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C28B5-720B-3E2F-950E-58B80CB70CB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05D15F-76A1-AC41-AB23-CDA0E0AA4118}"/>
              </a:ext>
            </a:extLst>
          </p:cNvPr>
          <p:cNvSpPr>
            <a:spLocks noGrp="1"/>
          </p:cNvSpPr>
          <p:nvPr>
            <p:ph type="sldNum" sz="quarter" idx="19"/>
          </p:nvPr>
        </p:nvSpPr>
        <p:spPr/>
        <p:txBody>
          <a:bodyPr/>
          <a:lstStyle/>
          <a:p>
            <a:fld id="{B6238B5B-F19C-E947-A0BC-87BD7983F871}" type="slidenum">
              <a:rPr lang="en-US" smtClean="0"/>
              <a:pPr/>
              <a:t>18</a:t>
            </a:fld>
            <a:endParaRPr lang="en-US" dirty="0"/>
          </a:p>
        </p:txBody>
      </p:sp>
      <p:sp>
        <p:nvSpPr>
          <p:cNvPr id="2" name="Title 4">
            <a:extLst>
              <a:ext uri="{FF2B5EF4-FFF2-40B4-BE49-F238E27FC236}">
                <a16:creationId xmlns:a16="http://schemas.microsoft.com/office/drawing/2014/main" id="{7EF95930-26AB-6B99-AAA7-86E07BC7D4E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Replacement</a:t>
            </a:r>
          </a:p>
        </p:txBody>
      </p:sp>
      <p:sp>
        <p:nvSpPr>
          <p:cNvPr id="6" name="Text Placeholder 1">
            <a:extLst>
              <a:ext uri="{FF2B5EF4-FFF2-40B4-BE49-F238E27FC236}">
                <a16:creationId xmlns:a16="http://schemas.microsoft.com/office/drawing/2014/main" id="{800A0A01-3084-D9D7-8BED-278AF6513891}"/>
              </a:ext>
            </a:extLst>
          </p:cNvPr>
          <p:cNvSpPr txBox="1">
            <a:spLocks/>
          </p:cNvSpPr>
          <p:nvPr/>
        </p:nvSpPr>
        <p:spPr>
          <a:xfrm>
            <a:off x="609724" y="936768"/>
            <a:ext cx="8503923" cy="3583545"/>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Tree-based Pseudo-LRU Replacement</a:t>
            </a:r>
          </a:p>
          <a:p>
            <a:pPr marL="733806" lvl="1" indent="-285750"/>
            <a:r>
              <a:rPr lang="en-US" sz="2000" dirty="0"/>
              <a:t>Use binary tree to locate your cache line</a:t>
            </a:r>
          </a:p>
          <a:p>
            <a:pPr marL="1008126" lvl="2" indent="-285750"/>
            <a:r>
              <a:rPr lang="en-US" sz="2000" dirty="0"/>
              <a:t>0=&gt; left, 1=&gt;right</a:t>
            </a:r>
          </a:p>
          <a:p>
            <a:pPr marL="733806" lvl="1" indent="-285750"/>
            <a:r>
              <a:rPr lang="en-US" sz="2000" dirty="0"/>
              <a:t>On access construct the MRU path</a:t>
            </a:r>
          </a:p>
          <a:p>
            <a:pPr marL="733806" lvl="1" indent="-285750"/>
            <a:r>
              <a:rPr lang="en-US" sz="2000" dirty="0"/>
              <a:t>Save MRU path into a per-set register</a:t>
            </a:r>
          </a:p>
          <a:p>
            <a:pPr lvl="2"/>
            <a:r>
              <a:rPr lang="en-US" sz="2000" dirty="0"/>
              <a:t>On replacement LRU=~MRU</a:t>
            </a:r>
            <a:endParaRPr lang="en-US" sz="1800" dirty="0"/>
          </a:p>
          <a:p>
            <a:pPr marL="342900" indent="-342900">
              <a:buFont typeface="Arial" panose="020B0604020202020204" pitchFamily="34" charset="0"/>
              <a:buChar char="•"/>
            </a:pPr>
            <a:r>
              <a:rPr lang="en-US" sz="2400" dirty="0"/>
              <a:t>Pros: efficient</a:t>
            </a:r>
          </a:p>
          <a:p>
            <a:pPr marL="342900" indent="-342900">
              <a:buFont typeface="Arial" panose="020B0604020202020204" pitchFamily="34" charset="0"/>
              <a:buChar char="•"/>
            </a:pPr>
            <a:r>
              <a:rPr lang="en-US" sz="2400" dirty="0"/>
              <a:t>Cons: weak approximation</a:t>
            </a:r>
          </a:p>
          <a:p>
            <a:pPr marL="733806" lvl="1" indent="-285750"/>
            <a:endParaRPr lang="en-US" sz="2000" dirty="0"/>
          </a:p>
          <a:p>
            <a:pPr marL="733806" lvl="1" indent="-285750"/>
            <a:endParaRPr lang="en-US" sz="1800" dirty="0"/>
          </a:p>
        </p:txBody>
      </p:sp>
      <p:pic>
        <p:nvPicPr>
          <p:cNvPr id="9" name="Picture 8" descr="A black background with white text&#10;&#10;Description automatically generated">
            <a:extLst>
              <a:ext uri="{FF2B5EF4-FFF2-40B4-BE49-F238E27FC236}">
                <a16:creationId xmlns:a16="http://schemas.microsoft.com/office/drawing/2014/main" id="{5CB47FA2-EA85-48FC-AAD9-AE4A5B3F898F}"/>
              </a:ext>
            </a:extLst>
          </p:cNvPr>
          <p:cNvPicPr>
            <a:picLocks noChangeAspect="1"/>
          </p:cNvPicPr>
          <p:nvPr/>
        </p:nvPicPr>
        <p:blipFill>
          <a:blip r:embed="rId3"/>
          <a:stretch>
            <a:fillRect/>
          </a:stretch>
        </p:blipFill>
        <p:spPr>
          <a:xfrm>
            <a:off x="6241613" y="1470120"/>
            <a:ext cx="2073292" cy="1661991"/>
          </a:xfrm>
          <a:prstGeom prst="rect">
            <a:avLst/>
          </a:prstGeom>
        </p:spPr>
      </p:pic>
      <p:graphicFrame>
        <p:nvGraphicFramePr>
          <p:cNvPr id="10" name="Table 2">
            <a:extLst>
              <a:ext uri="{FF2B5EF4-FFF2-40B4-BE49-F238E27FC236}">
                <a16:creationId xmlns:a16="http://schemas.microsoft.com/office/drawing/2014/main" id="{64A4BB20-1AA3-37E7-C214-1017098765AA}"/>
              </a:ext>
            </a:extLst>
          </p:cNvPr>
          <p:cNvGraphicFramePr>
            <a:graphicFrameLocks noGrp="1"/>
          </p:cNvGraphicFramePr>
          <p:nvPr>
            <p:extLst>
              <p:ext uri="{D42A27DB-BD31-4B8C-83A1-F6EECF244321}">
                <p14:modId xmlns:p14="http://schemas.microsoft.com/office/powerpoint/2010/main" val="2456495592"/>
              </p:ext>
            </p:extLst>
          </p:nvPr>
        </p:nvGraphicFramePr>
        <p:xfrm>
          <a:off x="5748702" y="3213801"/>
          <a:ext cx="3059114" cy="1485900"/>
        </p:xfrm>
        <a:graphic>
          <a:graphicData uri="http://schemas.openxmlformats.org/drawingml/2006/table">
            <a:tbl>
              <a:tblPr firstRow="1" bandRow="1">
                <a:tableStyleId>{5C22544A-7EE6-4342-B048-85BDC9FD1C3A}</a:tableStyleId>
              </a:tblPr>
              <a:tblGrid>
                <a:gridCol w="1529557">
                  <a:extLst>
                    <a:ext uri="{9D8B030D-6E8A-4147-A177-3AD203B41FA5}">
                      <a16:colId xmlns:a16="http://schemas.microsoft.com/office/drawing/2014/main" val="2508946405"/>
                    </a:ext>
                  </a:extLst>
                </a:gridCol>
                <a:gridCol w="1529557">
                  <a:extLst>
                    <a:ext uri="{9D8B030D-6E8A-4147-A177-3AD203B41FA5}">
                      <a16:colId xmlns:a16="http://schemas.microsoft.com/office/drawing/2014/main" val="3988564096"/>
                    </a:ext>
                  </a:extLst>
                </a:gridCol>
              </a:tblGrid>
              <a:tr h="259080">
                <a:tc>
                  <a:txBody>
                    <a:bodyPr/>
                    <a:lstStyle/>
                    <a:p>
                      <a:r>
                        <a:rPr lang="en-US" dirty="0"/>
                        <a:t>Line</a:t>
                      </a:r>
                    </a:p>
                  </a:txBody>
                  <a:tcPr/>
                </a:tc>
                <a:tc>
                  <a:txBody>
                    <a:bodyPr/>
                    <a:lstStyle/>
                    <a:p>
                      <a:r>
                        <a:rPr lang="en-US" dirty="0"/>
                        <a:t>Encoding bits</a:t>
                      </a:r>
                    </a:p>
                  </a:txBody>
                  <a:tcPr/>
                </a:tc>
                <a:extLst>
                  <a:ext uri="{0D108BD9-81ED-4DB2-BD59-A6C34878D82A}">
                    <a16:rowId xmlns:a16="http://schemas.microsoft.com/office/drawing/2014/main" val="245370377"/>
                  </a:ext>
                </a:extLst>
              </a:tr>
              <a:tr h="259080">
                <a:tc>
                  <a:txBody>
                    <a:bodyPr/>
                    <a:lstStyle/>
                    <a:p>
                      <a:r>
                        <a:rPr lang="en-US" dirty="0"/>
                        <a:t>Line0</a:t>
                      </a:r>
                    </a:p>
                  </a:txBody>
                  <a:tcPr/>
                </a:tc>
                <a:tc>
                  <a:txBody>
                    <a:bodyPr/>
                    <a:lstStyle/>
                    <a:p>
                      <a:r>
                        <a:rPr lang="en-US" dirty="0"/>
                        <a:t>_00</a:t>
                      </a:r>
                    </a:p>
                  </a:txBody>
                  <a:tcPr/>
                </a:tc>
                <a:extLst>
                  <a:ext uri="{0D108BD9-81ED-4DB2-BD59-A6C34878D82A}">
                    <a16:rowId xmlns:a16="http://schemas.microsoft.com/office/drawing/2014/main" val="1569468702"/>
                  </a:ext>
                </a:extLst>
              </a:tr>
              <a:tr h="259080">
                <a:tc>
                  <a:txBody>
                    <a:bodyPr/>
                    <a:lstStyle/>
                    <a:p>
                      <a:r>
                        <a:rPr lang="en-US" dirty="0"/>
                        <a:t>Line1</a:t>
                      </a:r>
                    </a:p>
                  </a:txBody>
                  <a:tcPr/>
                </a:tc>
                <a:tc>
                  <a:txBody>
                    <a:bodyPr/>
                    <a:lstStyle/>
                    <a:p>
                      <a:r>
                        <a:rPr lang="en-US" dirty="0"/>
                        <a:t>_10</a:t>
                      </a:r>
                    </a:p>
                  </a:txBody>
                  <a:tcPr/>
                </a:tc>
                <a:extLst>
                  <a:ext uri="{0D108BD9-81ED-4DB2-BD59-A6C34878D82A}">
                    <a16:rowId xmlns:a16="http://schemas.microsoft.com/office/drawing/2014/main" val="1593788417"/>
                  </a:ext>
                </a:extLst>
              </a:tr>
              <a:tr h="259080">
                <a:tc>
                  <a:txBody>
                    <a:bodyPr/>
                    <a:lstStyle/>
                    <a:p>
                      <a:r>
                        <a:rPr lang="en-US" dirty="0"/>
                        <a:t>Line2</a:t>
                      </a:r>
                    </a:p>
                  </a:txBody>
                  <a:tcPr/>
                </a:tc>
                <a:tc>
                  <a:txBody>
                    <a:bodyPr/>
                    <a:lstStyle/>
                    <a:p>
                      <a:r>
                        <a:rPr lang="en-US" dirty="0"/>
                        <a:t>0_1</a:t>
                      </a:r>
                    </a:p>
                  </a:txBody>
                  <a:tcPr/>
                </a:tc>
                <a:extLst>
                  <a:ext uri="{0D108BD9-81ED-4DB2-BD59-A6C34878D82A}">
                    <a16:rowId xmlns:a16="http://schemas.microsoft.com/office/drawing/2014/main" val="2688987181"/>
                  </a:ext>
                </a:extLst>
              </a:tr>
              <a:tr h="259080">
                <a:tc>
                  <a:txBody>
                    <a:bodyPr/>
                    <a:lstStyle/>
                    <a:p>
                      <a:r>
                        <a:rPr lang="en-US" dirty="0"/>
                        <a:t>Line3</a:t>
                      </a:r>
                    </a:p>
                  </a:txBody>
                  <a:tcPr/>
                </a:tc>
                <a:tc>
                  <a:txBody>
                    <a:bodyPr/>
                    <a:lstStyle/>
                    <a:p>
                      <a:r>
                        <a:rPr lang="en-US" dirty="0"/>
                        <a:t>1_1</a:t>
                      </a:r>
                    </a:p>
                  </a:txBody>
                  <a:tcPr/>
                </a:tc>
                <a:extLst>
                  <a:ext uri="{0D108BD9-81ED-4DB2-BD59-A6C34878D82A}">
                    <a16:rowId xmlns:a16="http://schemas.microsoft.com/office/drawing/2014/main" val="2904935947"/>
                  </a:ext>
                </a:extLst>
              </a:tr>
            </a:tbl>
          </a:graphicData>
        </a:graphic>
      </p:graphicFrame>
      <p:sp>
        <p:nvSpPr>
          <p:cNvPr id="11" name="TextBox 10">
            <a:extLst>
              <a:ext uri="{FF2B5EF4-FFF2-40B4-BE49-F238E27FC236}">
                <a16:creationId xmlns:a16="http://schemas.microsoft.com/office/drawing/2014/main" id="{72FBEFDC-A2BB-1934-4972-7597160CAA5E}"/>
              </a:ext>
            </a:extLst>
          </p:cNvPr>
          <p:cNvSpPr txBox="1"/>
          <p:nvPr/>
        </p:nvSpPr>
        <p:spPr>
          <a:xfrm>
            <a:off x="6241613" y="4663522"/>
            <a:ext cx="2743200" cy="369332"/>
          </a:xfrm>
          <a:prstGeom prst="rect">
            <a:avLst/>
          </a:prstGeom>
          <a:noFill/>
        </p:spPr>
        <p:txBody>
          <a:bodyPr wrap="square" rtlCol="0">
            <a:spAutoFit/>
          </a:bodyPr>
          <a:lstStyle/>
          <a:p>
            <a:r>
              <a:rPr lang="en-US" dirty="0"/>
              <a:t>‘_’ means unchanged </a:t>
            </a:r>
          </a:p>
        </p:txBody>
      </p:sp>
    </p:spTree>
    <p:extLst>
      <p:ext uri="{BB962C8B-B14F-4D97-AF65-F5344CB8AC3E}">
        <p14:creationId xmlns:p14="http://schemas.microsoft.com/office/powerpoint/2010/main" val="383397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3EF5D-D103-B16D-D8D3-F83A450580D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58CFC9-D2DB-5BD5-CDEA-8DA178A0034D}"/>
              </a:ext>
            </a:extLst>
          </p:cNvPr>
          <p:cNvSpPr>
            <a:spLocks noGrp="1"/>
          </p:cNvSpPr>
          <p:nvPr>
            <p:ph type="sldNum" sz="quarter" idx="19"/>
          </p:nvPr>
        </p:nvSpPr>
        <p:spPr/>
        <p:txBody>
          <a:bodyPr/>
          <a:lstStyle/>
          <a:p>
            <a:fld id="{B6238B5B-F19C-E947-A0BC-87BD7983F871}" type="slidenum">
              <a:rPr lang="en-US" smtClean="0"/>
              <a:pPr/>
              <a:t>19</a:t>
            </a:fld>
            <a:endParaRPr lang="en-US" dirty="0"/>
          </a:p>
        </p:txBody>
      </p:sp>
      <p:sp>
        <p:nvSpPr>
          <p:cNvPr id="2" name="Title 4">
            <a:extLst>
              <a:ext uri="{FF2B5EF4-FFF2-40B4-BE49-F238E27FC236}">
                <a16:creationId xmlns:a16="http://schemas.microsoft.com/office/drawing/2014/main" id="{4F8D2FF6-1920-FCEE-882D-76E6B220838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Replacement</a:t>
            </a:r>
          </a:p>
        </p:txBody>
      </p:sp>
      <p:sp>
        <p:nvSpPr>
          <p:cNvPr id="6" name="Text Placeholder 1">
            <a:extLst>
              <a:ext uri="{FF2B5EF4-FFF2-40B4-BE49-F238E27FC236}">
                <a16:creationId xmlns:a16="http://schemas.microsoft.com/office/drawing/2014/main" id="{633006BD-9B06-B5E2-6DE0-46DB5A2394DC}"/>
              </a:ext>
            </a:extLst>
          </p:cNvPr>
          <p:cNvSpPr txBox="1">
            <a:spLocks/>
          </p:cNvSpPr>
          <p:nvPr/>
        </p:nvSpPr>
        <p:spPr>
          <a:xfrm>
            <a:off x="609724" y="936768"/>
            <a:ext cx="5461292" cy="2126736"/>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Assume 4-way set associative cache</a:t>
            </a:r>
          </a:p>
          <a:p>
            <a:pPr marL="790956" lvl="1" indent="-342900"/>
            <a:r>
              <a:rPr lang="en-US" sz="2000" dirty="0"/>
              <a:t>Need 3 bits to address each block</a:t>
            </a:r>
          </a:p>
          <a:p>
            <a:pPr marL="790956" lvl="1" indent="-342900"/>
            <a:r>
              <a:rPr lang="en-US" sz="2000" dirty="0"/>
              <a:t>MRU initially set to 000</a:t>
            </a:r>
            <a:endParaRPr lang="en-US" sz="2400" dirty="0"/>
          </a:p>
          <a:p>
            <a:pPr marL="342900" indent="-342900">
              <a:buFont typeface="Arial" panose="020B0604020202020204" pitchFamily="34" charset="0"/>
              <a:buChar char="•"/>
            </a:pPr>
            <a:endParaRPr lang="en-US" sz="2400" dirty="0"/>
          </a:p>
          <a:p>
            <a:pPr marL="733806" lvl="1" indent="-285750"/>
            <a:endParaRPr lang="en-US" sz="2000" dirty="0"/>
          </a:p>
          <a:p>
            <a:pPr marL="733806" lvl="1" indent="-285750"/>
            <a:endParaRPr lang="en-US" sz="1800" dirty="0"/>
          </a:p>
        </p:txBody>
      </p:sp>
      <p:pic>
        <p:nvPicPr>
          <p:cNvPr id="7" name="Picture 6" descr="A black background with white text&#10;&#10;Description automatically generated">
            <a:extLst>
              <a:ext uri="{FF2B5EF4-FFF2-40B4-BE49-F238E27FC236}">
                <a16:creationId xmlns:a16="http://schemas.microsoft.com/office/drawing/2014/main" id="{38970EEA-1546-89E4-1357-01A14CCF3B9E}"/>
              </a:ext>
            </a:extLst>
          </p:cNvPr>
          <p:cNvPicPr>
            <a:picLocks noChangeAspect="1"/>
          </p:cNvPicPr>
          <p:nvPr/>
        </p:nvPicPr>
        <p:blipFill>
          <a:blip r:embed="rId3"/>
          <a:stretch>
            <a:fillRect/>
          </a:stretch>
        </p:blipFill>
        <p:spPr>
          <a:xfrm>
            <a:off x="6316564" y="1319823"/>
            <a:ext cx="2073292" cy="1661991"/>
          </a:xfrm>
          <a:prstGeom prst="rect">
            <a:avLst/>
          </a:prstGeom>
        </p:spPr>
      </p:pic>
      <p:graphicFrame>
        <p:nvGraphicFramePr>
          <p:cNvPr id="8" name="Table 2">
            <a:extLst>
              <a:ext uri="{FF2B5EF4-FFF2-40B4-BE49-F238E27FC236}">
                <a16:creationId xmlns:a16="http://schemas.microsoft.com/office/drawing/2014/main" id="{21DAF48A-BE9B-DD5F-F4B5-2D5B7E80B40C}"/>
              </a:ext>
            </a:extLst>
          </p:cNvPr>
          <p:cNvGraphicFramePr>
            <a:graphicFrameLocks noGrp="1"/>
          </p:cNvGraphicFramePr>
          <p:nvPr>
            <p:extLst>
              <p:ext uri="{D42A27DB-BD31-4B8C-83A1-F6EECF244321}">
                <p14:modId xmlns:p14="http://schemas.microsoft.com/office/powerpoint/2010/main" val="793631842"/>
              </p:ext>
            </p:extLst>
          </p:nvPr>
        </p:nvGraphicFramePr>
        <p:xfrm>
          <a:off x="5823653" y="3063504"/>
          <a:ext cx="3059114" cy="1485900"/>
        </p:xfrm>
        <a:graphic>
          <a:graphicData uri="http://schemas.openxmlformats.org/drawingml/2006/table">
            <a:tbl>
              <a:tblPr firstRow="1" bandRow="1">
                <a:tableStyleId>{5C22544A-7EE6-4342-B048-85BDC9FD1C3A}</a:tableStyleId>
              </a:tblPr>
              <a:tblGrid>
                <a:gridCol w="1529557">
                  <a:extLst>
                    <a:ext uri="{9D8B030D-6E8A-4147-A177-3AD203B41FA5}">
                      <a16:colId xmlns:a16="http://schemas.microsoft.com/office/drawing/2014/main" val="2508946405"/>
                    </a:ext>
                  </a:extLst>
                </a:gridCol>
                <a:gridCol w="1529557">
                  <a:extLst>
                    <a:ext uri="{9D8B030D-6E8A-4147-A177-3AD203B41FA5}">
                      <a16:colId xmlns:a16="http://schemas.microsoft.com/office/drawing/2014/main" val="3988564096"/>
                    </a:ext>
                  </a:extLst>
                </a:gridCol>
              </a:tblGrid>
              <a:tr h="259080">
                <a:tc>
                  <a:txBody>
                    <a:bodyPr/>
                    <a:lstStyle/>
                    <a:p>
                      <a:r>
                        <a:rPr lang="en-US" dirty="0"/>
                        <a:t>Line</a:t>
                      </a:r>
                    </a:p>
                  </a:txBody>
                  <a:tcPr/>
                </a:tc>
                <a:tc>
                  <a:txBody>
                    <a:bodyPr/>
                    <a:lstStyle/>
                    <a:p>
                      <a:r>
                        <a:rPr lang="en-US" dirty="0"/>
                        <a:t>Encoding bits</a:t>
                      </a:r>
                    </a:p>
                  </a:txBody>
                  <a:tcPr/>
                </a:tc>
                <a:extLst>
                  <a:ext uri="{0D108BD9-81ED-4DB2-BD59-A6C34878D82A}">
                    <a16:rowId xmlns:a16="http://schemas.microsoft.com/office/drawing/2014/main" val="245370377"/>
                  </a:ext>
                </a:extLst>
              </a:tr>
              <a:tr h="259080">
                <a:tc>
                  <a:txBody>
                    <a:bodyPr/>
                    <a:lstStyle/>
                    <a:p>
                      <a:r>
                        <a:rPr lang="en-US" dirty="0"/>
                        <a:t>Line0</a:t>
                      </a:r>
                    </a:p>
                  </a:txBody>
                  <a:tcPr/>
                </a:tc>
                <a:tc>
                  <a:txBody>
                    <a:bodyPr/>
                    <a:lstStyle/>
                    <a:p>
                      <a:r>
                        <a:rPr lang="en-US" dirty="0"/>
                        <a:t>_00</a:t>
                      </a:r>
                    </a:p>
                  </a:txBody>
                  <a:tcPr/>
                </a:tc>
                <a:extLst>
                  <a:ext uri="{0D108BD9-81ED-4DB2-BD59-A6C34878D82A}">
                    <a16:rowId xmlns:a16="http://schemas.microsoft.com/office/drawing/2014/main" val="1569468702"/>
                  </a:ext>
                </a:extLst>
              </a:tr>
              <a:tr h="259080">
                <a:tc>
                  <a:txBody>
                    <a:bodyPr/>
                    <a:lstStyle/>
                    <a:p>
                      <a:r>
                        <a:rPr lang="en-US" dirty="0"/>
                        <a:t>Line1</a:t>
                      </a:r>
                    </a:p>
                  </a:txBody>
                  <a:tcPr/>
                </a:tc>
                <a:tc>
                  <a:txBody>
                    <a:bodyPr/>
                    <a:lstStyle/>
                    <a:p>
                      <a:r>
                        <a:rPr lang="en-US" dirty="0"/>
                        <a:t>_10</a:t>
                      </a:r>
                    </a:p>
                  </a:txBody>
                  <a:tcPr/>
                </a:tc>
                <a:extLst>
                  <a:ext uri="{0D108BD9-81ED-4DB2-BD59-A6C34878D82A}">
                    <a16:rowId xmlns:a16="http://schemas.microsoft.com/office/drawing/2014/main" val="1593788417"/>
                  </a:ext>
                </a:extLst>
              </a:tr>
              <a:tr h="259080">
                <a:tc>
                  <a:txBody>
                    <a:bodyPr/>
                    <a:lstStyle/>
                    <a:p>
                      <a:r>
                        <a:rPr lang="en-US" dirty="0"/>
                        <a:t>Line2</a:t>
                      </a:r>
                    </a:p>
                  </a:txBody>
                  <a:tcPr/>
                </a:tc>
                <a:tc>
                  <a:txBody>
                    <a:bodyPr/>
                    <a:lstStyle/>
                    <a:p>
                      <a:r>
                        <a:rPr lang="en-US" dirty="0"/>
                        <a:t>0_1</a:t>
                      </a:r>
                    </a:p>
                  </a:txBody>
                  <a:tcPr/>
                </a:tc>
                <a:extLst>
                  <a:ext uri="{0D108BD9-81ED-4DB2-BD59-A6C34878D82A}">
                    <a16:rowId xmlns:a16="http://schemas.microsoft.com/office/drawing/2014/main" val="2688987181"/>
                  </a:ext>
                </a:extLst>
              </a:tr>
              <a:tr h="259080">
                <a:tc>
                  <a:txBody>
                    <a:bodyPr/>
                    <a:lstStyle/>
                    <a:p>
                      <a:r>
                        <a:rPr lang="en-US" dirty="0"/>
                        <a:t>Line3</a:t>
                      </a:r>
                    </a:p>
                  </a:txBody>
                  <a:tcPr/>
                </a:tc>
                <a:tc>
                  <a:txBody>
                    <a:bodyPr/>
                    <a:lstStyle/>
                    <a:p>
                      <a:r>
                        <a:rPr lang="en-US" dirty="0"/>
                        <a:t>1_1</a:t>
                      </a:r>
                    </a:p>
                  </a:txBody>
                  <a:tcPr/>
                </a:tc>
                <a:extLst>
                  <a:ext uri="{0D108BD9-81ED-4DB2-BD59-A6C34878D82A}">
                    <a16:rowId xmlns:a16="http://schemas.microsoft.com/office/drawing/2014/main" val="2904935947"/>
                  </a:ext>
                </a:extLst>
              </a:tr>
            </a:tbl>
          </a:graphicData>
        </a:graphic>
      </p:graphicFrame>
      <p:sp>
        <p:nvSpPr>
          <p:cNvPr id="9" name="TextBox 8">
            <a:extLst>
              <a:ext uri="{FF2B5EF4-FFF2-40B4-BE49-F238E27FC236}">
                <a16:creationId xmlns:a16="http://schemas.microsoft.com/office/drawing/2014/main" id="{48A64834-B976-806C-88B2-B657232E6B6F}"/>
              </a:ext>
            </a:extLst>
          </p:cNvPr>
          <p:cNvSpPr txBox="1"/>
          <p:nvPr/>
        </p:nvSpPr>
        <p:spPr>
          <a:xfrm>
            <a:off x="429833" y="2455442"/>
            <a:ext cx="5086547" cy="923330"/>
          </a:xfrm>
          <a:prstGeom prst="rect">
            <a:avLst/>
          </a:prstGeom>
          <a:solidFill>
            <a:schemeClr val="bg1">
              <a:lumMod val="85000"/>
            </a:schemeClr>
          </a:solidFill>
        </p:spPr>
        <p:txBody>
          <a:bodyPr wrap="square" rtlCol="0">
            <a:spAutoFit/>
          </a:bodyPr>
          <a:lstStyle/>
          <a:p>
            <a:r>
              <a:rPr lang="en-US" sz="1800" dirty="0"/>
              <a:t>Accesses: line2 -&gt; line1 -&gt; line3 -&gt; line0 -&gt; line2</a:t>
            </a:r>
          </a:p>
          <a:p>
            <a:r>
              <a:rPr lang="en-US" sz="1800" dirty="0"/>
              <a:t>MRU register: </a:t>
            </a:r>
            <a:r>
              <a:rPr lang="en-US" sz="1800" dirty="0">
                <a:solidFill>
                  <a:srgbClr val="FF0000"/>
                </a:solidFill>
              </a:rPr>
              <a:t>0</a:t>
            </a:r>
            <a:r>
              <a:rPr lang="en-US" sz="1800" dirty="0"/>
              <a:t>0</a:t>
            </a:r>
            <a:r>
              <a:rPr lang="en-US" sz="1800" dirty="0">
                <a:solidFill>
                  <a:srgbClr val="FF0000"/>
                </a:solidFill>
              </a:rPr>
              <a:t>1</a:t>
            </a:r>
            <a:r>
              <a:rPr lang="en-US" sz="1800" dirty="0"/>
              <a:t> -&gt; 0</a:t>
            </a:r>
            <a:r>
              <a:rPr lang="en-US" sz="1800" dirty="0">
                <a:solidFill>
                  <a:srgbClr val="FF0000"/>
                </a:solidFill>
              </a:rPr>
              <a:t>10</a:t>
            </a:r>
            <a:r>
              <a:rPr lang="en-US" sz="1800" dirty="0"/>
              <a:t> -&gt; </a:t>
            </a:r>
            <a:r>
              <a:rPr lang="en-US" sz="1800" dirty="0">
                <a:solidFill>
                  <a:srgbClr val="FF0000"/>
                </a:solidFill>
              </a:rPr>
              <a:t>1</a:t>
            </a:r>
            <a:r>
              <a:rPr lang="en-US" sz="1800" dirty="0"/>
              <a:t>1</a:t>
            </a:r>
            <a:r>
              <a:rPr lang="en-US" sz="1800" dirty="0">
                <a:solidFill>
                  <a:srgbClr val="FF0000"/>
                </a:solidFill>
              </a:rPr>
              <a:t>1</a:t>
            </a:r>
            <a:r>
              <a:rPr lang="en-US" sz="1800" dirty="0"/>
              <a:t> -&gt; 1</a:t>
            </a:r>
            <a:r>
              <a:rPr lang="en-US" sz="1800" dirty="0">
                <a:solidFill>
                  <a:srgbClr val="FF0000"/>
                </a:solidFill>
              </a:rPr>
              <a:t>00 </a:t>
            </a:r>
            <a:r>
              <a:rPr lang="en-US" sz="1800" dirty="0"/>
              <a:t>-&gt; </a:t>
            </a:r>
            <a:r>
              <a:rPr lang="en-US" sz="1800" dirty="0">
                <a:solidFill>
                  <a:srgbClr val="FF0000"/>
                </a:solidFill>
              </a:rPr>
              <a:t>0</a:t>
            </a:r>
            <a:r>
              <a:rPr lang="en-US" sz="1800" dirty="0"/>
              <a:t>0</a:t>
            </a:r>
            <a:r>
              <a:rPr lang="en-US" sz="1800" dirty="0">
                <a:solidFill>
                  <a:srgbClr val="FF0000"/>
                </a:solidFill>
              </a:rPr>
              <a:t>1</a:t>
            </a:r>
          </a:p>
          <a:p>
            <a:r>
              <a:rPr lang="en-US" sz="1800" dirty="0"/>
              <a:t>PLRU = ~001 = 110 =&gt; line1</a:t>
            </a:r>
            <a:endParaRPr lang="en-US" sz="1200" dirty="0"/>
          </a:p>
        </p:txBody>
      </p:sp>
      <p:sp>
        <p:nvSpPr>
          <p:cNvPr id="10" name="TextBox 9">
            <a:extLst>
              <a:ext uri="{FF2B5EF4-FFF2-40B4-BE49-F238E27FC236}">
                <a16:creationId xmlns:a16="http://schemas.microsoft.com/office/drawing/2014/main" id="{4FC5EB50-857C-CB32-6C37-65F98E6C1814}"/>
              </a:ext>
            </a:extLst>
          </p:cNvPr>
          <p:cNvSpPr txBox="1"/>
          <p:nvPr/>
        </p:nvSpPr>
        <p:spPr>
          <a:xfrm>
            <a:off x="6316564" y="4549404"/>
            <a:ext cx="2743200" cy="369332"/>
          </a:xfrm>
          <a:prstGeom prst="rect">
            <a:avLst/>
          </a:prstGeom>
          <a:noFill/>
        </p:spPr>
        <p:txBody>
          <a:bodyPr wrap="square" rtlCol="0">
            <a:spAutoFit/>
          </a:bodyPr>
          <a:lstStyle/>
          <a:p>
            <a:r>
              <a:rPr lang="en-US" dirty="0"/>
              <a:t>‘_’ means unchanged </a:t>
            </a:r>
          </a:p>
        </p:txBody>
      </p:sp>
    </p:spTree>
    <p:extLst>
      <p:ext uri="{BB962C8B-B14F-4D97-AF65-F5344CB8AC3E}">
        <p14:creationId xmlns:p14="http://schemas.microsoft.com/office/powerpoint/2010/main" val="112884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a:t>
            </a:fld>
            <a:endParaRPr lang="en-US" dirty="0"/>
          </a:p>
        </p:txBody>
      </p:sp>
      <p:sp>
        <p:nvSpPr>
          <p:cNvPr id="5" name="Title 4"/>
          <p:cNvSpPr>
            <a:spLocks noGrp="1"/>
          </p:cNvSpPr>
          <p:nvPr>
            <p:ph type="title"/>
          </p:nvPr>
        </p:nvSpPr>
        <p:spPr/>
        <p:txBody>
          <a:bodyPr/>
          <a:lstStyle/>
          <a:p>
            <a:r>
              <a:rPr lang="en-US" dirty="0"/>
              <a:t>Attendance</a:t>
            </a:r>
          </a:p>
        </p:txBody>
      </p:sp>
      <p:pic>
        <p:nvPicPr>
          <p:cNvPr id="6" name="Picture 5" descr="A qr code with black squares&#10;&#10;Description automatically generated">
            <a:extLst>
              <a:ext uri="{FF2B5EF4-FFF2-40B4-BE49-F238E27FC236}">
                <a16:creationId xmlns:a16="http://schemas.microsoft.com/office/drawing/2014/main" id="{1D5E4594-FB04-739F-9449-7FF81A8635DC}"/>
              </a:ext>
            </a:extLst>
          </p:cNvPr>
          <p:cNvPicPr>
            <a:picLocks noChangeAspect="1"/>
          </p:cNvPicPr>
          <p:nvPr/>
        </p:nvPicPr>
        <p:blipFill>
          <a:blip r:embed="rId2"/>
          <a:stretch>
            <a:fillRect/>
          </a:stretch>
        </p:blipFill>
        <p:spPr>
          <a:xfrm>
            <a:off x="2853690" y="1192530"/>
            <a:ext cx="3196590" cy="3196590"/>
          </a:xfrm>
          <a:prstGeom prst="rect">
            <a:avLst/>
          </a:prstGeom>
        </p:spPr>
      </p:pic>
    </p:spTree>
    <p:extLst>
      <p:ext uri="{BB962C8B-B14F-4D97-AF65-F5344CB8AC3E}">
        <p14:creationId xmlns:p14="http://schemas.microsoft.com/office/powerpoint/2010/main" val="1295128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5DCEC-98BC-2688-58E5-1744137C11B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5C38E0-72B8-341E-9270-437540A49DD3}"/>
              </a:ext>
            </a:extLst>
          </p:cNvPr>
          <p:cNvSpPr>
            <a:spLocks noGrp="1"/>
          </p:cNvSpPr>
          <p:nvPr>
            <p:ph type="sldNum" sz="quarter" idx="19"/>
          </p:nvPr>
        </p:nvSpPr>
        <p:spPr/>
        <p:txBody>
          <a:bodyPr/>
          <a:lstStyle/>
          <a:p>
            <a:fld id="{B6238B5B-F19C-E947-A0BC-87BD7983F871}" type="slidenum">
              <a:rPr lang="en-US" smtClean="0"/>
              <a:pPr/>
              <a:t>20</a:t>
            </a:fld>
            <a:endParaRPr lang="en-US" dirty="0"/>
          </a:p>
        </p:txBody>
      </p:sp>
      <p:sp>
        <p:nvSpPr>
          <p:cNvPr id="2" name="Title 4">
            <a:extLst>
              <a:ext uri="{FF2B5EF4-FFF2-40B4-BE49-F238E27FC236}">
                <a16:creationId xmlns:a16="http://schemas.microsoft.com/office/drawing/2014/main" id="{F4E567B2-0275-9872-D727-2E04BAF64E75}"/>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Write Policy</a:t>
            </a:r>
          </a:p>
        </p:txBody>
      </p:sp>
      <p:sp>
        <p:nvSpPr>
          <p:cNvPr id="6" name="Text Placeholder 1">
            <a:extLst>
              <a:ext uri="{FF2B5EF4-FFF2-40B4-BE49-F238E27FC236}">
                <a16:creationId xmlns:a16="http://schemas.microsoft.com/office/drawing/2014/main" id="{306DEC4E-B3AE-603E-79DC-831200BCAF95}"/>
              </a:ext>
            </a:extLst>
          </p:cNvPr>
          <p:cNvSpPr txBox="1">
            <a:spLocks/>
          </p:cNvSpPr>
          <p:nvPr/>
        </p:nvSpPr>
        <p:spPr>
          <a:xfrm>
            <a:off x="609724" y="936768"/>
            <a:ext cx="8503923" cy="2302169"/>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a:lnSpc>
                <a:spcPct val="90000"/>
              </a:lnSpc>
            </a:pPr>
            <a:r>
              <a:rPr lang="en-US" sz="2400" dirty="0"/>
              <a:t>Do we allocate cache lines on a write miss?</a:t>
            </a:r>
          </a:p>
          <a:p>
            <a:pPr lvl="1">
              <a:lnSpc>
                <a:spcPct val="90000"/>
              </a:lnSpc>
            </a:pPr>
            <a:r>
              <a:rPr lang="en-US" sz="2000" dirty="0"/>
              <a:t>Write-allocate</a:t>
            </a:r>
          </a:p>
          <a:p>
            <a:pPr lvl="2">
              <a:lnSpc>
                <a:spcPct val="90000"/>
              </a:lnSpc>
            </a:pPr>
            <a:r>
              <a:rPr lang="en-US" sz="2000" dirty="0"/>
              <a:t>A write miss brings block into cache</a:t>
            </a:r>
          </a:p>
          <a:p>
            <a:pPr lvl="1">
              <a:lnSpc>
                <a:spcPct val="90000"/>
              </a:lnSpc>
            </a:pPr>
            <a:r>
              <a:rPr lang="en-US" sz="2000" dirty="0"/>
              <a:t>No-write-allocate</a:t>
            </a:r>
          </a:p>
          <a:p>
            <a:pPr lvl="2">
              <a:lnSpc>
                <a:spcPct val="90000"/>
              </a:lnSpc>
            </a:pPr>
            <a:r>
              <a:rPr lang="en-US" sz="2000" dirty="0"/>
              <a:t>A write miss leaves cache as it was</a:t>
            </a:r>
          </a:p>
          <a:p>
            <a:pPr lvl="1">
              <a:lnSpc>
                <a:spcPct val="90000"/>
              </a:lnSpc>
            </a:pPr>
            <a:r>
              <a:rPr lang="en-US" sz="2000" dirty="0"/>
              <a:t>Pros and cons? </a:t>
            </a:r>
          </a:p>
          <a:p>
            <a:pPr lvl="2">
              <a:lnSpc>
                <a:spcPct val="90000"/>
              </a:lnSpc>
            </a:pPr>
            <a:r>
              <a:rPr lang="en-US" sz="2000" dirty="0">
                <a:solidFill>
                  <a:srgbClr val="FF0000"/>
                </a:solidFill>
              </a:rPr>
              <a:t>Depends on temporal locality</a:t>
            </a:r>
            <a:endParaRPr lang="en-US" sz="2000" dirty="0"/>
          </a:p>
        </p:txBody>
      </p:sp>
    </p:spTree>
    <p:extLst>
      <p:ext uri="{BB962C8B-B14F-4D97-AF65-F5344CB8AC3E}">
        <p14:creationId xmlns:p14="http://schemas.microsoft.com/office/powerpoint/2010/main" val="42922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A0234-CE65-38BC-94F7-E8299B00C15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25832C-3CB2-F9A1-6A32-AA4E236FC053}"/>
              </a:ext>
            </a:extLst>
          </p:cNvPr>
          <p:cNvSpPr>
            <a:spLocks noGrp="1"/>
          </p:cNvSpPr>
          <p:nvPr>
            <p:ph type="sldNum" sz="quarter" idx="19"/>
          </p:nvPr>
        </p:nvSpPr>
        <p:spPr/>
        <p:txBody>
          <a:bodyPr/>
          <a:lstStyle/>
          <a:p>
            <a:fld id="{B6238B5B-F19C-E947-A0BC-87BD7983F871}" type="slidenum">
              <a:rPr lang="en-US" smtClean="0"/>
              <a:pPr/>
              <a:t>21</a:t>
            </a:fld>
            <a:endParaRPr lang="en-US" dirty="0"/>
          </a:p>
        </p:txBody>
      </p:sp>
      <p:sp>
        <p:nvSpPr>
          <p:cNvPr id="2" name="Title 4">
            <a:extLst>
              <a:ext uri="{FF2B5EF4-FFF2-40B4-BE49-F238E27FC236}">
                <a16:creationId xmlns:a16="http://schemas.microsoft.com/office/drawing/2014/main" id="{11A37F7E-888C-9E99-8A1C-71F7E7C8622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Write Policy</a:t>
            </a:r>
          </a:p>
        </p:txBody>
      </p:sp>
      <p:sp>
        <p:nvSpPr>
          <p:cNvPr id="6" name="Text Placeholder 1">
            <a:extLst>
              <a:ext uri="{FF2B5EF4-FFF2-40B4-BE49-F238E27FC236}">
                <a16:creationId xmlns:a16="http://schemas.microsoft.com/office/drawing/2014/main" id="{011113F4-BC68-E377-7AB4-0F78325B04CE}"/>
              </a:ext>
            </a:extLst>
          </p:cNvPr>
          <p:cNvSpPr txBox="1">
            <a:spLocks/>
          </p:cNvSpPr>
          <p:nvPr/>
        </p:nvSpPr>
        <p:spPr>
          <a:xfrm>
            <a:off x="609724" y="936768"/>
            <a:ext cx="8503923" cy="2302169"/>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a:lnSpc>
                <a:spcPct val="90000"/>
              </a:lnSpc>
            </a:pPr>
            <a:r>
              <a:rPr lang="en-US" sz="2400" dirty="0"/>
              <a:t>Do we update memory on writes?</a:t>
            </a:r>
          </a:p>
          <a:p>
            <a:pPr lvl="1">
              <a:lnSpc>
                <a:spcPct val="90000"/>
              </a:lnSpc>
            </a:pPr>
            <a:r>
              <a:rPr lang="en-US" sz="2000" dirty="0"/>
              <a:t>Write-through</a:t>
            </a:r>
          </a:p>
          <a:p>
            <a:pPr lvl="2">
              <a:lnSpc>
                <a:spcPct val="90000"/>
              </a:lnSpc>
            </a:pPr>
            <a:r>
              <a:rPr lang="en-US" sz="2000" dirty="0"/>
              <a:t>Memory immediately updated on each write</a:t>
            </a:r>
          </a:p>
          <a:p>
            <a:pPr lvl="2">
              <a:lnSpc>
                <a:spcPct val="90000"/>
              </a:lnSpc>
            </a:pPr>
            <a:r>
              <a:rPr lang="en-US" sz="2000" dirty="0"/>
              <a:t>Generally combined with no-write-allocate</a:t>
            </a:r>
          </a:p>
          <a:p>
            <a:pPr lvl="1">
              <a:lnSpc>
                <a:spcPct val="90000"/>
              </a:lnSpc>
            </a:pPr>
            <a:r>
              <a:rPr lang="en-US" sz="2000" dirty="0"/>
              <a:t>Write-back</a:t>
            </a:r>
          </a:p>
          <a:p>
            <a:pPr lvl="2">
              <a:lnSpc>
                <a:spcPct val="90000"/>
              </a:lnSpc>
            </a:pPr>
            <a:r>
              <a:rPr lang="en-US" sz="2000" dirty="0"/>
              <a:t>Memory updated when line is replaced</a:t>
            </a:r>
          </a:p>
          <a:p>
            <a:pPr lvl="2">
              <a:lnSpc>
                <a:spcPct val="90000"/>
              </a:lnSpc>
            </a:pPr>
            <a:r>
              <a:rPr lang="en-US" sz="2000" dirty="0"/>
              <a:t>Generally combined with write-allocate</a:t>
            </a:r>
          </a:p>
        </p:txBody>
      </p:sp>
    </p:spTree>
    <p:extLst>
      <p:ext uri="{BB962C8B-B14F-4D97-AF65-F5344CB8AC3E}">
        <p14:creationId xmlns:p14="http://schemas.microsoft.com/office/powerpoint/2010/main" val="208049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10AD1-FB32-09FF-756C-033CD5521B6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CB6756-ABB2-2C34-D06F-5A671C3A8982}"/>
              </a:ext>
            </a:extLst>
          </p:cNvPr>
          <p:cNvSpPr>
            <a:spLocks noGrp="1"/>
          </p:cNvSpPr>
          <p:nvPr>
            <p:ph type="sldNum" sz="quarter" idx="19"/>
          </p:nvPr>
        </p:nvSpPr>
        <p:spPr/>
        <p:txBody>
          <a:bodyPr/>
          <a:lstStyle/>
          <a:p>
            <a:fld id="{B6238B5B-F19C-E947-A0BC-87BD7983F871}" type="slidenum">
              <a:rPr lang="en-US" smtClean="0"/>
              <a:pPr/>
              <a:t>22</a:t>
            </a:fld>
            <a:endParaRPr lang="en-US" dirty="0"/>
          </a:p>
        </p:txBody>
      </p:sp>
      <p:sp>
        <p:nvSpPr>
          <p:cNvPr id="2" name="Title 4">
            <a:extLst>
              <a:ext uri="{FF2B5EF4-FFF2-40B4-BE49-F238E27FC236}">
                <a16:creationId xmlns:a16="http://schemas.microsoft.com/office/drawing/2014/main" id="{4F0E3B0F-1279-87DF-AD1E-FF555221232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Write through / Write back</a:t>
            </a:r>
          </a:p>
        </p:txBody>
      </p:sp>
      <p:sp>
        <p:nvSpPr>
          <p:cNvPr id="3" name="TextBox 2">
            <a:extLst>
              <a:ext uri="{FF2B5EF4-FFF2-40B4-BE49-F238E27FC236}">
                <a16:creationId xmlns:a16="http://schemas.microsoft.com/office/drawing/2014/main" id="{B544BB91-0FF2-BA85-CBA0-97AFA681F082}"/>
              </a:ext>
            </a:extLst>
          </p:cNvPr>
          <p:cNvSpPr txBox="1"/>
          <p:nvPr/>
        </p:nvSpPr>
        <p:spPr>
          <a:xfrm>
            <a:off x="640077" y="1407140"/>
            <a:ext cx="914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PROC</a:t>
            </a:r>
          </a:p>
        </p:txBody>
      </p:sp>
      <p:sp>
        <p:nvSpPr>
          <p:cNvPr id="5" name="TextBox 4">
            <a:extLst>
              <a:ext uri="{FF2B5EF4-FFF2-40B4-BE49-F238E27FC236}">
                <a16:creationId xmlns:a16="http://schemas.microsoft.com/office/drawing/2014/main" id="{04798A75-0164-05C2-D09B-B9D57FBCD301}"/>
              </a:ext>
            </a:extLst>
          </p:cNvPr>
          <p:cNvSpPr txBox="1"/>
          <p:nvPr/>
        </p:nvSpPr>
        <p:spPr>
          <a:xfrm>
            <a:off x="2087877" y="1407140"/>
            <a:ext cx="1219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CACHE</a:t>
            </a:r>
          </a:p>
        </p:txBody>
      </p:sp>
      <p:sp>
        <p:nvSpPr>
          <p:cNvPr id="7" name="TextBox 6">
            <a:extLst>
              <a:ext uri="{FF2B5EF4-FFF2-40B4-BE49-F238E27FC236}">
                <a16:creationId xmlns:a16="http://schemas.microsoft.com/office/drawing/2014/main" id="{CA09B6BF-9BFA-69A5-A14A-996B1A679863}"/>
              </a:ext>
            </a:extLst>
          </p:cNvPr>
          <p:cNvSpPr txBox="1"/>
          <p:nvPr/>
        </p:nvSpPr>
        <p:spPr>
          <a:xfrm>
            <a:off x="3992877" y="1407140"/>
            <a:ext cx="1219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MEM</a:t>
            </a:r>
          </a:p>
        </p:txBody>
      </p:sp>
      <p:cxnSp>
        <p:nvCxnSpPr>
          <p:cNvPr id="8" name="Straight Arrow Connector 7">
            <a:extLst>
              <a:ext uri="{FF2B5EF4-FFF2-40B4-BE49-F238E27FC236}">
                <a16:creationId xmlns:a16="http://schemas.microsoft.com/office/drawing/2014/main" id="{04D18F2F-1474-3172-5C37-BE725ABF72DE}"/>
              </a:ext>
            </a:extLst>
          </p:cNvPr>
          <p:cNvCxnSpPr>
            <a:stCxn id="3" idx="3"/>
            <a:endCxn id="5" idx="1"/>
          </p:cNvCxnSpPr>
          <p:nvPr/>
        </p:nvCxnSpPr>
        <p:spPr>
          <a:xfrm>
            <a:off x="1554477" y="15918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hape 10">
            <a:extLst>
              <a:ext uri="{FF2B5EF4-FFF2-40B4-BE49-F238E27FC236}">
                <a16:creationId xmlns:a16="http://schemas.microsoft.com/office/drawing/2014/main" id="{65C30DA4-77AE-B326-2CD7-5011A59CBACA}"/>
              </a:ext>
            </a:extLst>
          </p:cNvPr>
          <p:cNvCxnSpPr>
            <a:endCxn id="7" idx="0"/>
          </p:cNvCxnSpPr>
          <p:nvPr/>
        </p:nvCxnSpPr>
        <p:spPr>
          <a:xfrm>
            <a:off x="1783077" y="1178540"/>
            <a:ext cx="2819400" cy="2286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D8C98B-DD49-BF62-C707-15E955316BE4}"/>
              </a:ext>
            </a:extLst>
          </p:cNvPr>
          <p:cNvCxnSpPr/>
          <p:nvPr/>
        </p:nvCxnSpPr>
        <p:spPr>
          <a:xfrm rot="5400000" flipH="1" flipV="1">
            <a:off x="1554477" y="1407140"/>
            <a:ext cx="457200"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536A44F-C73E-A970-DE35-72615CBCC3BD}"/>
              </a:ext>
            </a:extLst>
          </p:cNvPr>
          <p:cNvSpPr txBox="1"/>
          <p:nvPr/>
        </p:nvSpPr>
        <p:spPr>
          <a:xfrm>
            <a:off x="640077" y="2942808"/>
            <a:ext cx="914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PROC</a:t>
            </a:r>
          </a:p>
        </p:txBody>
      </p:sp>
      <p:sp>
        <p:nvSpPr>
          <p:cNvPr id="12" name="TextBox 11">
            <a:extLst>
              <a:ext uri="{FF2B5EF4-FFF2-40B4-BE49-F238E27FC236}">
                <a16:creationId xmlns:a16="http://schemas.microsoft.com/office/drawing/2014/main" id="{1E4B3CCC-A9B2-D369-7D5C-E7297D5D8FB9}"/>
              </a:ext>
            </a:extLst>
          </p:cNvPr>
          <p:cNvSpPr txBox="1"/>
          <p:nvPr/>
        </p:nvSpPr>
        <p:spPr>
          <a:xfrm>
            <a:off x="2087877" y="2942808"/>
            <a:ext cx="1219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CACHE</a:t>
            </a:r>
          </a:p>
        </p:txBody>
      </p:sp>
      <p:sp>
        <p:nvSpPr>
          <p:cNvPr id="13" name="TextBox 12">
            <a:extLst>
              <a:ext uri="{FF2B5EF4-FFF2-40B4-BE49-F238E27FC236}">
                <a16:creationId xmlns:a16="http://schemas.microsoft.com/office/drawing/2014/main" id="{0B374A58-733F-F731-EBA4-279DB6BB3F38}"/>
              </a:ext>
            </a:extLst>
          </p:cNvPr>
          <p:cNvSpPr txBox="1"/>
          <p:nvPr/>
        </p:nvSpPr>
        <p:spPr>
          <a:xfrm>
            <a:off x="3992877" y="2942808"/>
            <a:ext cx="1219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MEM</a:t>
            </a:r>
          </a:p>
        </p:txBody>
      </p:sp>
      <p:cxnSp>
        <p:nvCxnSpPr>
          <p:cNvPr id="14" name="Straight Arrow Connector 13">
            <a:extLst>
              <a:ext uri="{FF2B5EF4-FFF2-40B4-BE49-F238E27FC236}">
                <a16:creationId xmlns:a16="http://schemas.microsoft.com/office/drawing/2014/main" id="{1FA99A26-EA8C-5DA6-F693-53D4D88D47C2}"/>
              </a:ext>
            </a:extLst>
          </p:cNvPr>
          <p:cNvCxnSpPr>
            <a:stCxn id="11" idx="3"/>
            <a:endCxn id="12" idx="1"/>
          </p:cNvCxnSpPr>
          <p:nvPr/>
        </p:nvCxnSpPr>
        <p:spPr>
          <a:xfrm>
            <a:off x="1554477" y="3127474"/>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3D1FCA9-D963-3E5F-B614-4E2B5864D93A}"/>
              </a:ext>
            </a:extLst>
          </p:cNvPr>
          <p:cNvSpPr/>
          <p:nvPr/>
        </p:nvSpPr>
        <p:spPr>
          <a:xfrm>
            <a:off x="5516877" y="1407140"/>
            <a:ext cx="2039982" cy="341632"/>
          </a:xfrm>
          <a:prstGeom prst="rect">
            <a:avLst/>
          </a:prstGeom>
        </p:spPr>
        <p:txBody>
          <a:bodyPr wrap="none">
            <a:spAutoFit/>
          </a:bodyPr>
          <a:lstStyle/>
          <a:p>
            <a:pPr lvl="1">
              <a:lnSpc>
                <a:spcPct val="90000"/>
              </a:lnSpc>
            </a:pPr>
            <a:r>
              <a:rPr lang="en-US" dirty="0">
                <a:solidFill>
                  <a:srgbClr val="0070C0"/>
                </a:solidFill>
              </a:rPr>
              <a:t>Write-through</a:t>
            </a:r>
          </a:p>
        </p:txBody>
      </p:sp>
      <p:sp>
        <p:nvSpPr>
          <p:cNvPr id="16" name="Rectangle 15">
            <a:extLst>
              <a:ext uri="{FF2B5EF4-FFF2-40B4-BE49-F238E27FC236}">
                <a16:creationId xmlns:a16="http://schemas.microsoft.com/office/drawing/2014/main" id="{90B692E3-CC0B-95CC-150A-8E595103CB7C}"/>
              </a:ext>
            </a:extLst>
          </p:cNvPr>
          <p:cNvSpPr/>
          <p:nvPr/>
        </p:nvSpPr>
        <p:spPr>
          <a:xfrm>
            <a:off x="5669277" y="3007340"/>
            <a:ext cx="1745029" cy="341632"/>
          </a:xfrm>
          <a:prstGeom prst="rect">
            <a:avLst/>
          </a:prstGeom>
        </p:spPr>
        <p:txBody>
          <a:bodyPr wrap="none">
            <a:spAutoFit/>
          </a:bodyPr>
          <a:lstStyle/>
          <a:p>
            <a:pPr lvl="1">
              <a:lnSpc>
                <a:spcPct val="90000"/>
              </a:lnSpc>
            </a:pPr>
            <a:r>
              <a:rPr lang="en-US" dirty="0">
                <a:solidFill>
                  <a:srgbClr val="0070C0"/>
                </a:solidFill>
              </a:rPr>
              <a:t>Write-back</a:t>
            </a:r>
          </a:p>
        </p:txBody>
      </p:sp>
      <p:sp>
        <p:nvSpPr>
          <p:cNvPr id="17" name="Rectangle 16">
            <a:extLst>
              <a:ext uri="{FF2B5EF4-FFF2-40B4-BE49-F238E27FC236}">
                <a16:creationId xmlns:a16="http://schemas.microsoft.com/office/drawing/2014/main" id="{79537ED6-AB64-7EA2-8D97-A00F52C7784F}"/>
              </a:ext>
            </a:extLst>
          </p:cNvPr>
          <p:cNvSpPr/>
          <p:nvPr/>
        </p:nvSpPr>
        <p:spPr>
          <a:xfrm>
            <a:off x="3002277" y="1407140"/>
            <a:ext cx="152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3E79F3-84E5-EBD4-78DD-D395855A07D2}"/>
              </a:ext>
            </a:extLst>
          </p:cNvPr>
          <p:cNvSpPr/>
          <p:nvPr/>
        </p:nvSpPr>
        <p:spPr>
          <a:xfrm>
            <a:off x="4907277" y="1407140"/>
            <a:ext cx="152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1A4341D-DB05-D473-C914-3038A268E645}"/>
              </a:ext>
            </a:extLst>
          </p:cNvPr>
          <p:cNvSpPr/>
          <p:nvPr/>
        </p:nvSpPr>
        <p:spPr>
          <a:xfrm>
            <a:off x="3078477" y="2931140"/>
            <a:ext cx="152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53E6FFE-05C7-77B2-33CF-8A6590F06A8E}"/>
              </a:ext>
            </a:extLst>
          </p:cNvPr>
          <p:cNvSpPr txBox="1"/>
          <p:nvPr/>
        </p:nvSpPr>
        <p:spPr>
          <a:xfrm flipH="1">
            <a:off x="3002277" y="3769340"/>
            <a:ext cx="2087881" cy="369332"/>
          </a:xfrm>
          <a:prstGeom prst="rect">
            <a:avLst/>
          </a:prstGeom>
          <a:noFill/>
        </p:spPr>
        <p:txBody>
          <a:bodyPr wrap="square" rtlCol="0">
            <a:spAutoFit/>
          </a:bodyPr>
          <a:lstStyle/>
          <a:p>
            <a:r>
              <a:rPr lang="en-US" dirty="0"/>
              <a:t>replacement</a:t>
            </a:r>
          </a:p>
        </p:txBody>
      </p:sp>
    </p:spTree>
    <p:extLst>
      <p:ext uri="{BB962C8B-B14F-4D97-AF65-F5344CB8AC3E}">
        <p14:creationId xmlns:p14="http://schemas.microsoft.com/office/powerpoint/2010/main" val="264161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grpId="1" nodeType="clickEffect">
                                  <p:stCondLst>
                                    <p:cond delay="0"/>
                                  </p:stCondLst>
                                  <p:childTnLst>
                                    <p:animMotion origin="layout" path="M 4.72222E-6 -1.23457E-7 L 0.18333 0.00556 " pathEditMode="relative" rAng="0" ptsTypes="AA">
                                      <p:cBhvr>
                                        <p:cTn id="22" dur="2000" fill="hold"/>
                                        <p:tgtEl>
                                          <p:spTgt spid="19"/>
                                        </p:tgtEl>
                                        <p:attrNameLst>
                                          <p:attrName>ppt_x</p:attrName>
                                          <p:attrName>ppt_y</p:attrName>
                                        </p:attrNameLst>
                                      </p:cBhvr>
                                      <p:rCtr x="9167" y="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9" grpId="1"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02C33-67B3-5324-CA5A-B700849FF4A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9D8682-7EB3-1BEF-9B1C-A2806DF3C2A1}"/>
              </a:ext>
            </a:extLst>
          </p:cNvPr>
          <p:cNvSpPr>
            <a:spLocks noGrp="1"/>
          </p:cNvSpPr>
          <p:nvPr>
            <p:ph type="sldNum" sz="quarter" idx="19"/>
          </p:nvPr>
        </p:nvSpPr>
        <p:spPr/>
        <p:txBody>
          <a:bodyPr/>
          <a:lstStyle/>
          <a:p>
            <a:fld id="{B6238B5B-F19C-E947-A0BC-87BD7983F871}" type="slidenum">
              <a:rPr lang="en-US" smtClean="0"/>
              <a:pPr/>
              <a:t>23</a:t>
            </a:fld>
            <a:endParaRPr lang="en-US" dirty="0"/>
          </a:p>
        </p:txBody>
      </p:sp>
      <p:sp>
        <p:nvSpPr>
          <p:cNvPr id="2" name="Title 4">
            <a:extLst>
              <a:ext uri="{FF2B5EF4-FFF2-40B4-BE49-F238E27FC236}">
                <a16:creationId xmlns:a16="http://schemas.microsoft.com/office/drawing/2014/main" id="{79217046-C953-9940-3E90-A69913517D42}"/>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Writeback Caches</a:t>
            </a:r>
          </a:p>
        </p:txBody>
      </p:sp>
      <p:sp>
        <p:nvSpPr>
          <p:cNvPr id="6" name="Text Placeholder 1">
            <a:extLst>
              <a:ext uri="{FF2B5EF4-FFF2-40B4-BE49-F238E27FC236}">
                <a16:creationId xmlns:a16="http://schemas.microsoft.com/office/drawing/2014/main" id="{6D31D13B-6A08-0B45-EBDC-8BD0C7336A6B}"/>
              </a:ext>
            </a:extLst>
          </p:cNvPr>
          <p:cNvSpPr txBox="1">
            <a:spLocks/>
          </p:cNvSpPr>
          <p:nvPr/>
        </p:nvSpPr>
        <p:spPr>
          <a:xfrm>
            <a:off x="609724" y="936768"/>
            <a:ext cx="7641561" cy="3892348"/>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Need a </a:t>
            </a:r>
            <a:r>
              <a:rPr lang="en-US" sz="2400" b="1" i="1" dirty="0"/>
              <a:t>Dirty </a:t>
            </a:r>
            <a:r>
              <a:rPr lang="en-US" sz="2400" dirty="0"/>
              <a:t>bit for each line (stored in the Tag!)</a:t>
            </a:r>
          </a:p>
          <a:p>
            <a:pPr lvl="1"/>
            <a:r>
              <a:rPr lang="en-US" sz="2000" dirty="0"/>
              <a:t>A dirty line has more recent data than memory</a:t>
            </a:r>
          </a:p>
          <a:p>
            <a:pPr marL="342900" indent="-342900">
              <a:buFont typeface="Arial" panose="020B0604020202020204" pitchFamily="34" charset="0"/>
              <a:buChar char="•"/>
            </a:pPr>
            <a:r>
              <a:rPr lang="en-US" sz="2400" dirty="0"/>
              <a:t>Need dirty bytes storage as well (optional)</a:t>
            </a:r>
          </a:p>
          <a:p>
            <a:pPr marL="342900" indent="-342900">
              <a:buFont typeface="Arial" panose="020B0604020202020204" pitchFamily="34" charset="0"/>
              <a:buChar char="•"/>
            </a:pPr>
            <a:r>
              <a:rPr lang="en-US" sz="2400" dirty="0"/>
              <a:t>Line starts as </a:t>
            </a:r>
            <a:r>
              <a:rPr lang="en-US" sz="2400" b="1" i="1" dirty="0"/>
              <a:t>clean</a:t>
            </a:r>
            <a:r>
              <a:rPr lang="en-US" sz="2400" dirty="0"/>
              <a:t> (not dirty)</a:t>
            </a:r>
          </a:p>
          <a:p>
            <a:pPr marL="342900" indent="-342900">
              <a:buFont typeface="Arial" panose="020B0604020202020204" pitchFamily="34" charset="0"/>
              <a:buChar char="•"/>
            </a:pPr>
            <a:r>
              <a:rPr lang="en-US" sz="2400" dirty="0"/>
              <a:t>Line becomes dirty on first write to it</a:t>
            </a:r>
          </a:p>
          <a:p>
            <a:pPr lvl="1"/>
            <a:r>
              <a:rPr lang="en-US" sz="2000" dirty="0"/>
              <a:t>Memory not updated yet, cache has the only up-to-date copy of data for a dirty line</a:t>
            </a:r>
          </a:p>
          <a:p>
            <a:pPr marL="342900" indent="-342900">
              <a:buFont typeface="Arial" panose="020B0604020202020204" pitchFamily="34" charset="0"/>
              <a:buChar char="•"/>
            </a:pPr>
            <a:r>
              <a:rPr lang="en-US" sz="2400" dirty="0"/>
              <a:t>Replacing a dirty line</a:t>
            </a:r>
          </a:p>
          <a:p>
            <a:pPr lvl="1"/>
            <a:r>
              <a:rPr lang="en-US" sz="2000" dirty="0"/>
              <a:t>Must write data back to memory (write-back)</a:t>
            </a:r>
          </a:p>
          <a:p>
            <a:endParaRPr lang="en-US" dirty="0"/>
          </a:p>
        </p:txBody>
      </p:sp>
    </p:spTree>
    <p:extLst>
      <p:ext uri="{BB962C8B-B14F-4D97-AF65-F5344CB8AC3E}">
        <p14:creationId xmlns:p14="http://schemas.microsoft.com/office/powerpoint/2010/main" val="1161676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91397-4A35-B907-A22E-8CB560C64F4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98D63E-7484-E959-1FCD-512778E9CB79}"/>
              </a:ext>
            </a:extLst>
          </p:cNvPr>
          <p:cNvSpPr>
            <a:spLocks noGrp="1"/>
          </p:cNvSpPr>
          <p:nvPr>
            <p:ph type="sldNum" sz="quarter" idx="19"/>
          </p:nvPr>
        </p:nvSpPr>
        <p:spPr/>
        <p:txBody>
          <a:bodyPr/>
          <a:lstStyle/>
          <a:p>
            <a:fld id="{B6238B5B-F19C-E947-A0BC-87BD7983F871}" type="slidenum">
              <a:rPr lang="en-US" smtClean="0"/>
              <a:pPr/>
              <a:t>24</a:t>
            </a:fld>
            <a:endParaRPr lang="en-US" dirty="0"/>
          </a:p>
        </p:txBody>
      </p:sp>
      <p:sp>
        <p:nvSpPr>
          <p:cNvPr id="2" name="Title 4">
            <a:extLst>
              <a:ext uri="{FF2B5EF4-FFF2-40B4-BE49-F238E27FC236}">
                <a16:creationId xmlns:a16="http://schemas.microsoft.com/office/drawing/2014/main" id="{79FE8B29-FFD1-61CB-BC9A-5E98F661072A}"/>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Types of Cache Misses</a:t>
            </a:r>
          </a:p>
        </p:txBody>
      </p:sp>
      <p:sp>
        <p:nvSpPr>
          <p:cNvPr id="6" name="Text Placeholder 1">
            <a:extLst>
              <a:ext uri="{FF2B5EF4-FFF2-40B4-BE49-F238E27FC236}">
                <a16:creationId xmlns:a16="http://schemas.microsoft.com/office/drawing/2014/main" id="{54272B8B-2411-0F93-5689-E43294678032}"/>
              </a:ext>
            </a:extLst>
          </p:cNvPr>
          <p:cNvSpPr txBox="1">
            <a:spLocks/>
          </p:cNvSpPr>
          <p:nvPr/>
        </p:nvSpPr>
        <p:spPr>
          <a:xfrm>
            <a:off x="609724" y="936768"/>
            <a:ext cx="7641561" cy="2915670"/>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The “3 Cs”</a:t>
            </a:r>
          </a:p>
          <a:p>
            <a:pPr lvl="1"/>
            <a:r>
              <a:rPr lang="en-US" sz="2400" b="1" i="1" dirty="0"/>
              <a:t>Compulsory</a:t>
            </a:r>
            <a:r>
              <a:rPr lang="en-US" sz="2400" dirty="0"/>
              <a:t>: have to have these</a:t>
            </a:r>
          </a:p>
          <a:p>
            <a:pPr lvl="2"/>
            <a:r>
              <a:rPr lang="en-US" sz="2000" dirty="0"/>
              <a:t>Miss the first time each block is accessed</a:t>
            </a:r>
          </a:p>
          <a:p>
            <a:pPr lvl="1"/>
            <a:r>
              <a:rPr lang="en-US" sz="2400" b="1" i="1" dirty="0"/>
              <a:t>Capacity</a:t>
            </a:r>
            <a:r>
              <a:rPr lang="en-US" sz="2400" dirty="0"/>
              <a:t>: due to limited cache capacity</a:t>
            </a:r>
          </a:p>
          <a:p>
            <a:pPr lvl="2"/>
            <a:r>
              <a:rPr lang="en-US" sz="2000" dirty="0"/>
              <a:t>Would not have them if cache size was infinite</a:t>
            </a:r>
          </a:p>
          <a:p>
            <a:pPr lvl="1"/>
            <a:r>
              <a:rPr lang="en-US" sz="2400" b="1" i="1" dirty="0"/>
              <a:t>Conflict</a:t>
            </a:r>
            <a:r>
              <a:rPr lang="en-US" sz="2400" dirty="0"/>
              <a:t>: due to limited associativity</a:t>
            </a:r>
          </a:p>
          <a:p>
            <a:pPr lvl="2"/>
            <a:r>
              <a:rPr lang="en-US" sz="2000" dirty="0"/>
              <a:t>Would not have them if cache was fully associative</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48825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DB9F8-4492-34B5-F588-D59F7DC3D6C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1A4871-64FC-05B0-3CFC-7D2E83E443F2}"/>
              </a:ext>
            </a:extLst>
          </p:cNvPr>
          <p:cNvSpPr>
            <a:spLocks noGrp="1"/>
          </p:cNvSpPr>
          <p:nvPr>
            <p:ph type="sldNum" sz="quarter" idx="19"/>
          </p:nvPr>
        </p:nvSpPr>
        <p:spPr/>
        <p:txBody>
          <a:bodyPr/>
          <a:lstStyle/>
          <a:p>
            <a:fld id="{B6238B5B-F19C-E947-A0BC-87BD7983F871}" type="slidenum">
              <a:rPr lang="en-US" smtClean="0"/>
              <a:pPr/>
              <a:t>25</a:t>
            </a:fld>
            <a:endParaRPr lang="en-US" dirty="0"/>
          </a:p>
        </p:txBody>
      </p:sp>
      <p:sp>
        <p:nvSpPr>
          <p:cNvPr id="2" name="Title 4">
            <a:extLst>
              <a:ext uri="{FF2B5EF4-FFF2-40B4-BE49-F238E27FC236}">
                <a16:creationId xmlns:a16="http://schemas.microsoft.com/office/drawing/2014/main" id="{E8FD61F1-014E-2423-F9F3-CBE680EA8F7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Performance</a:t>
            </a:r>
          </a:p>
        </p:txBody>
      </p:sp>
      <p:sp>
        <p:nvSpPr>
          <p:cNvPr id="6" name="Text Placeholder 1">
            <a:extLst>
              <a:ext uri="{FF2B5EF4-FFF2-40B4-BE49-F238E27FC236}">
                <a16:creationId xmlns:a16="http://schemas.microsoft.com/office/drawing/2014/main" id="{2D072E48-3340-1425-B1BE-0968CB6612F8}"/>
              </a:ext>
            </a:extLst>
          </p:cNvPr>
          <p:cNvSpPr txBox="1">
            <a:spLocks/>
          </p:cNvSpPr>
          <p:nvPr/>
        </p:nvSpPr>
        <p:spPr>
          <a:xfrm>
            <a:off x="566354" y="868097"/>
            <a:ext cx="7641561" cy="2298065"/>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Miss rate</a:t>
            </a:r>
          </a:p>
          <a:p>
            <a:pPr lvl="1"/>
            <a:r>
              <a:rPr lang="en-US" sz="2000" dirty="0"/>
              <a:t>Fraction of memory accesses that miss in cache</a:t>
            </a:r>
          </a:p>
          <a:p>
            <a:pPr lvl="1"/>
            <a:r>
              <a:rPr lang="en-US" sz="2000" dirty="0"/>
              <a:t>Hit rate = 1 – miss rate</a:t>
            </a:r>
          </a:p>
          <a:p>
            <a:pPr marL="342900" indent="-342900">
              <a:buFont typeface="Arial" panose="020B0604020202020204" pitchFamily="34" charset="0"/>
              <a:buChar char="•"/>
            </a:pPr>
            <a:r>
              <a:rPr lang="en-US" sz="2400" dirty="0"/>
              <a:t>Miss penalty ~ cache access + memory latency</a:t>
            </a:r>
          </a:p>
          <a:p>
            <a:pPr marL="342900" indent="-342900">
              <a:buFont typeface="Arial" panose="020B0604020202020204" pitchFamily="34" charset="0"/>
              <a:buChar char="•"/>
            </a:pPr>
            <a:r>
              <a:rPr lang="en-US" sz="2400" dirty="0"/>
              <a:t>Average memory access time</a:t>
            </a:r>
          </a:p>
          <a:p>
            <a:pPr lvl="1"/>
            <a:r>
              <a:rPr lang="en-US" sz="2000" dirty="0"/>
              <a:t>	</a:t>
            </a:r>
            <a:r>
              <a:rPr lang="en-US" sz="2000" b="1" dirty="0"/>
              <a:t>AMAT</a:t>
            </a:r>
            <a:r>
              <a:rPr lang="en-US" sz="2000" dirty="0"/>
              <a:t> = </a:t>
            </a:r>
            <a:r>
              <a:rPr lang="en-US" sz="2000" dirty="0" err="1"/>
              <a:t>hit_latency</a:t>
            </a:r>
            <a:r>
              <a:rPr lang="en-US" sz="2000" dirty="0"/>
              <a:t> + </a:t>
            </a:r>
            <a:r>
              <a:rPr lang="en-US" sz="2000" dirty="0" err="1"/>
              <a:t>miss_rate</a:t>
            </a:r>
            <a:r>
              <a:rPr lang="en-US" sz="2000" dirty="0"/>
              <a:t> * </a:t>
            </a:r>
            <a:r>
              <a:rPr lang="en-US" sz="2000" dirty="0" err="1"/>
              <a:t>miss_penalty</a:t>
            </a:r>
            <a:endParaRPr lang="en-US" sz="2000" dirty="0"/>
          </a:p>
        </p:txBody>
      </p:sp>
    </p:spTree>
    <p:extLst>
      <p:ext uri="{BB962C8B-B14F-4D97-AF65-F5344CB8AC3E}">
        <p14:creationId xmlns:p14="http://schemas.microsoft.com/office/powerpoint/2010/main" val="2245571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A03B7-BCDA-86F1-D195-E653B9AA563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1849C8-FDAA-09D3-9E35-A10F4867B414}"/>
              </a:ext>
            </a:extLst>
          </p:cNvPr>
          <p:cNvSpPr>
            <a:spLocks noGrp="1"/>
          </p:cNvSpPr>
          <p:nvPr>
            <p:ph type="sldNum" sz="quarter" idx="19"/>
          </p:nvPr>
        </p:nvSpPr>
        <p:spPr/>
        <p:txBody>
          <a:bodyPr/>
          <a:lstStyle/>
          <a:p>
            <a:fld id="{B6238B5B-F19C-E947-A0BC-87BD7983F871}" type="slidenum">
              <a:rPr lang="en-US" smtClean="0"/>
              <a:pPr/>
              <a:t>26</a:t>
            </a:fld>
            <a:endParaRPr lang="en-US" dirty="0"/>
          </a:p>
        </p:txBody>
      </p:sp>
      <p:sp>
        <p:nvSpPr>
          <p:cNvPr id="2" name="Title 4">
            <a:extLst>
              <a:ext uri="{FF2B5EF4-FFF2-40B4-BE49-F238E27FC236}">
                <a16:creationId xmlns:a16="http://schemas.microsoft.com/office/drawing/2014/main" id="{41BC9019-E0EE-D3BE-A023-957F0E1914B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Performance</a:t>
            </a:r>
          </a:p>
        </p:txBody>
      </p:sp>
      <p:sp>
        <p:nvSpPr>
          <p:cNvPr id="6" name="Text Placeholder 1">
            <a:extLst>
              <a:ext uri="{FF2B5EF4-FFF2-40B4-BE49-F238E27FC236}">
                <a16:creationId xmlns:a16="http://schemas.microsoft.com/office/drawing/2014/main" id="{0B2879D4-0521-31E4-DDF0-64500AE9B948}"/>
              </a:ext>
            </a:extLst>
          </p:cNvPr>
          <p:cNvSpPr txBox="1">
            <a:spLocks/>
          </p:cNvSpPr>
          <p:nvPr/>
        </p:nvSpPr>
        <p:spPr>
          <a:xfrm>
            <a:off x="566354" y="868097"/>
            <a:ext cx="7641561" cy="687368"/>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Another CPU runtime latency model</a:t>
            </a:r>
          </a:p>
          <a:p>
            <a:endParaRPr lang="en-US" dirty="0"/>
          </a:p>
        </p:txBody>
      </p:sp>
      <p:sp>
        <p:nvSpPr>
          <p:cNvPr id="3" name="Footer Placeholder 3">
            <a:extLst>
              <a:ext uri="{FF2B5EF4-FFF2-40B4-BE49-F238E27FC236}">
                <a16:creationId xmlns:a16="http://schemas.microsoft.com/office/drawing/2014/main" id="{EB04E895-2438-B865-277E-FA15E4D077E3}"/>
              </a:ext>
            </a:extLst>
          </p:cNvPr>
          <p:cNvSpPr txBox="1">
            <a:spLocks/>
          </p:cNvSpPr>
          <p:nvPr/>
        </p:nvSpPr>
        <p:spPr>
          <a:xfrm>
            <a:off x="1506717" y="5160165"/>
            <a:ext cx="4313535" cy="184977"/>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
        <p:nvSpPr>
          <p:cNvPr id="5" name="Text Box 6">
            <a:extLst>
              <a:ext uri="{FF2B5EF4-FFF2-40B4-BE49-F238E27FC236}">
                <a16:creationId xmlns:a16="http://schemas.microsoft.com/office/drawing/2014/main" id="{196109AE-AEDA-0114-AE8E-434A54F4F52C}"/>
              </a:ext>
            </a:extLst>
          </p:cNvPr>
          <p:cNvSpPr txBox="1">
            <a:spLocks noChangeArrowheads="1"/>
          </p:cNvSpPr>
          <p:nvPr/>
        </p:nvSpPr>
        <p:spPr bwMode="auto">
          <a:xfrm>
            <a:off x="932540" y="1568347"/>
            <a:ext cx="7187474" cy="461665"/>
          </a:xfrm>
          <a:prstGeom prst="rect">
            <a:avLst/>
          </a:prstGeom>
          <a:noFill/>
          <a:ln w="9525">
            <a:noFill/>
            <a:miter lim="800000"/>
            <a:headEnd/>
            <a:tailEnd/>
          </a:ln>
          <a:effectLst/>
        </p:spPr>
        <p:txBody>
          <a:bodyPr wrap="square">
            <a:spAutoFit/>
          </a:bodyPr>
          <a:lstStyle/>
          <a:p>
            <a:r>
              <a:rPr lang="en-US" sz="2400" b="1" dirty="0" err="1">
                <a:latin typeface="AUdimat" pitchFamily="2" charset="0"/>
              </a:rPr>
              <a:t>CPUTime</a:t>
            </a:r>
            <a:r>
              <a:rPr lang="en-US" sz="2400" b="1" dirty="0">
                <a:latin typeface="AUdimat" pitchFamily="2" charset="0"/>
              </a:rPr>
              <a:t> = </a:t>
            </a:r>
            <a:r>
              <a:rPr lang="en-US" sz="2400" b="1" dirty="0" err="1">
                <a:latin typeface="AUdimat" pitchFamily="2" charset="0"/>
              </a:rPr>
              <a:t>CycleTime</a:t>
            </a:r>
            <a:r>
              <a:rPr lang="en-US" sz="2400" b="1" dirty="0">
                <a:latin typeface="AUdimat" pitchFamily="2" charset="0"/>
              </a:rPr>
              <a:t> x (</a:t>
            </a:r>
            <a:r>
              <a:rPr lang="en-US" sz="2400" b="1" dirty="0" err="1">
                <a:latin typeface="AUdimat" pitchFamily="2" charset="0"/>
              </a:rPr>
              <a:t>Cycles</a:t>
            </a:r>
            <a:r>
              <a:rPr lang="en-US" sz="2400" b="1" baseline="-25000" dirty="0" err="1">
                <a:latin typeface="AUdimat" pitchFamily="2" charset="0"/>
              </a:rPr>
              <a:t>Exec</a:t>
            </a:r>
            <a:r>
              <a:rPr lang="en-US" sz="2400" b="1" dirty="0">
                <a:latin typeface="AUdimat" pitchFamily="2" charset="0"/>
              </a:rPr>
              <a:t> + </a:t>
            </a:r>
            <a:r>
              <a:rPr lang="en-US" sz="2400" b="1" dirty="0" err="1">
                <a:latin typeface="AUdimat" pitchFamily="2" charset="0"/>
              </a:rPr>
              <a:t>Cycles</a:t>
            </a:r>
            <a:r>
              <a:rPr lang="en-US" sz="2400" b="1" baseline="-25000" dirty="0" err="1">
                <a:latin typeface="AUdimat" pitchFamily="2" charset="0"/>
              </a:rPr>
              <a:t>MemoryStall</a:t>
            </a:r>
            <a:r>
              <a:rPr lang="en-US" sz="2400" b="1" dirty="0">
                <a:latin typeface="AUdimat" pitchFamily="2" charset="0"/>
              </a:rPr>
              <a:t>)</a:t>
            </a:r>
          </a:p>
        </p:txBody>
      </p:sp>
      <p:sp>
        <p:nvSpPr>
          <p:cNvPr id="7" name="AutoShape 7">
            <a:extLst>
              <a:ext uri="{FF2B5EF4-FFF2-40B4-BE49-F238E27FC236}">
                <a16:creationId xmlns:a16="http://schemas.microsoft.com/office/drawing/2014/main" id="{EE47357B-7E8D-FB57-056F-EA9757661DD2}"/>
              </a:ext>
            </a:extLst>
          </p:cNvPr>
          <p:cNvSpPr>
            <a:spLocks noChangeArrowheads="1"/>
          </p:cNvSpPr>
          <p:nvPr/>
        </p:nvSpPr>
        <p:spPr bwMode="auto">
          <a:xfrm>
            <a:off x="2840521" y="2490372"/>
            <a:ext cx="5279493" cy="510465"/>
          </a:xfrm>
          <a:prstGeom prst="wedgeRoundRectCallout">
            <a:avLst>
              <a:gd name="adj1" fmla="val 21560"/>
              <a:gd name="adj2" fmla="val -144079"/>
              <a:gd name="adj3" fmla="val 16667"/>
            </a:avLst>
          </a:prstGeom>
          <a:solidFill>
            <a:srgbClr val="0000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a:solidFill>
                  <a:schemeClr val="bg1"/>
                </a:solidFill>
                <a:latin typeface="AUdimat" pitchFamily="2" charset="0"/>
              </a:rPr>
              <a:t>Cycles</a:t>
            </a:r>
            <a:r>
              <a:rPr lang="en-US" baseline="-25000">
                <a:solidFill>
                  <a:schemeClr val="bg1"/>
                </a:solidFill>
                <a:latin typeface="AUdimat" pitchFamily="2" charset="0"/>
              </a:rPr>
              <a:t>MemoryStall</a:t>
            </a:r>
            <a:r>
              <a:rPr lang="en-US">
                <a:solidFill>
                  <a:schemeClr val="bg1"/>
                </a:solidFill>
                <a:latin typeface="AUdimat" pitchFamily="2" charset="0"/>
              </a:rPr>
              <a:t> = CacheMisses x (MissLatency</a:t>
            </a:r>
            <a:r>
              <a:rPr lang="en-US" baseline="-25000">
                <a:solidFill>
                  <a:schemeClr val="bg1"/>
                </a:solidFill>
                <a:latin typeface="AUdimat" pitchFamily="2" charset="0"/>
              </a:rPr>
              <a:t>Total</a:t>
            </a:r>
            <a:r>
              <a:rPr lang="en-US">
                <a:solidFill>
                  <a:schemeClr val="bg1"/>
                </a:solidFill>
                <a:latin typeface="AUdimat" pitchFamily="2" charset="0"/>
              </a:rPr>
              <a:t> – MissLatency</a:t>
            </a:r>
            <a:r>
              <a:rPr lang="en-US" baseline="-25000">
                <a:solidFill>
                  <a:schemeClr val="bg1"/>
                </a:solidFill>
                <a:latin typeface="AUdimat" pitchFamily="2" charset="0"/>
              </a:rPr>
              <a:t>Overlapped</a:t>
            </a:r>
            <a:r>
              <a:rPr lang="en-US">
                <a:solidFill>
                  <a:schemeClr val="bg1"/>
                </a:solidFill>
                <a:latin typeface="AUdimat" pitchFamily="2" charset="0"/>
              </a:rPr>
              <a:t>)</a:t>
            </a:r>
          </a:p>
        </p:txBody>
      </p:sp>
      <p:sp>
        <p:nvSpPr>
          <p:cNvPr id="8" name="Text Placeholder 1">
            <a:extLst>
              <a:ext uri="{FF2B5EF4-FFF2-40B4-BE49-F238E27FC236}">
                <a16:creationId xmlns:a16="http://schemas.microsoft.com/office/drawing/2014/main" id="{E545C93A-E2D4-E74F-19A7-B949CFB0FA23}"/>
              </a:ext>
            </a:extLst>
          </p:cNvPr>
          <p:cNvSpPr txBox="1">
            <a:spLocks/>
          </p:cNvSpPr>
          <p:nvPr/>
        </p:nvSpPr>
        <p:spPr>
          <a:xfrm>
            <a:off x="566354" y="3371109"/>
            <a:ext cx="5969357" cy="748923"/>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Overlapped miss latency: duration of memory access time while processor is doing other work </a:t>
            </a:r>
          </a:p>
          <a:p>
            <a:endParaRPr lang="en-US" dirty="0"/>
          </a:p>
        </p:txBody>
      </p:sp>
    </p:spTree>
    <p:extLst>
      <p:ext uri="{BB962C8B-B14F-4D97-AF65-F5344CB8AC3E}">
        <p14:creationId xmlns:p14="http://schemas.microsoft.com/office/powerpoint/2010/main" val="137024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E52B8-7F4E-DE2C-C784-A0DF82654D4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174DCB-B0E8-CE45-F27C-2C9018CBB769}"/>
              </a:ext>
            </a:extLst>
          </p:cNvPr>
          <p:cNvSpPr>
            <a:spLocks noGrp="1"/>
          </p:cNvSpPr>
          <p:nvPr>
            <p:ph type="sldNum" sz="quarter" idx="19"/>
          </p:nvPr>
        </p:nvSpPr>
        <p:spPr/>
        <p:txBody>
          <a:bodyPr/>
          <a:lstStyle/>
          <a:p>
            <a:fld id="{B6238B5B-F19C-E947-A0BC-87BD7983F871}" type="slidenum">
              <a:rPr lang="en-US" smtClean="0"/>
              <a:pPr/>
              <a:t>27</a:t>
            </a:fld>
            <a:endParaRPr lang="en-US" dirty="0"/>
          </a:p>
        </p:txBody>
      </p:sp>
      <p:sp>
        <p:nvSpPr>
          <p:cNvPr id="2" name="Title 4">
            <a:extLst>
              <a:ext uri="{FF2B5EF4-FFF2-40B4-BE49-F238E27FC236}">
                <a16:creationId xmlns:a16="http://schemas.microsoft.com/office/drawing/2014/main" id="{7DC78C58-F733-6272-1097-BC293F79392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Improving Cache Performance</a:t>
            </a:r>
          </a:p>
        </p:txBody>
      </p:sp>
      <p:sp>
        <p:nvSpPr>
          <p:cNvPr id="6" name="Text Placeholder 1">
            <a:extLst>
              <a:ext uri="{FF2B5EF4-FFF2-40B4-BE49-F238E27FC236}">
                <a16:creationId xmlns:a16="http://schemas.microsoft.com/office/drawing/2014/main" id="{EAE9E804-566D-7B55-D3AE-D3DBF6D77B48}"/>
              </a:ext>
            </a:extLst>
          </p:cNvPr>
          <p:cNvSpPr txBox="1">
            <a:spLocks/>
          </p:cNvSpPr>
          <p:nvPr/>
        </p:nvSpPr>
        <p:spPr>
          <a:xfrm>
            <a:off x="609724" y="936768"/>
            <a:ext cx="7641561" cy="1826141"/>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Improving Average Memory Access Time</a:t>
            </a:r>
          </a:p>
          <a:p>
            <a:pPr marL="342900" indent="-342900">
              <a:buFont typeface="Arial" panose="020B0604020202020204" pitchFamily="34" charset="0"/>
              <a:buChar char="•"/>
            </a:pPr>
            <a:r>
              <a:rPr lang="en-US" sz="2400" b="1" dirty="0"/>
              <a:t>AMAT</a:t>
            </a:r>
            <a:r>
              <a:rPr lang="en-US" sz="2400" dirty="0"/>
              <a:t> = </a:t>
            </a:r>
            <a:r>
              <a:rPr lang="en-US" sz="2400" dirty="0" err="1"/>
              <a:t>hit_time</a:t>
            </a:r>
            <a:r>
              <a:rPr lang="en-US" sz="2400" dirty="0"/>
              <a:t> + </a:t>
            </a:r>
            <a:r>
              <a:rPr lang="en-US" sz="2400" dirty="0" err="1"/>
              <a:t>miss_rate</a:t>
            </a:r>
            <a:r>
              <a:rPr lang="en-US" sz="2400" dirty="0"/>
              <a:t> * </a:t>
            </a:r>
            <a:r>
              <a:rPr lang="en-US" sz="2400" dirty="0" err="1"/>
              <a:t>miss_penalty</a:t>
            </a:r>
            <a:endParaRPr lang="en-US" sz="2400" dirty="0"/>
          </a:p>
          <a:p>
            <a:pPr lvl="1"/>
            <a:r>
              <a:rPr lang="en-US" sz="2000" dirty="0"/>
              <a:t>Reduce miss penalty</a:t>
            </a:r>
          </a:p>
          <a:p>
            <a:pPr lvl="1"/>
            <a:r>
              <a:rPr lang="en-US" sz="2000" dirty="0"/>
              <a:t>Reduce miss rate</a:t>
            </a:r>
          </a:p>
          <a:p>
            <a:pPr lvl="1"/>
            <a:r>
              <a:rPr lang="en-US" sz="2000" dirty="0"/>
              <a:t>Reduce hit time</a:t>
            </a:r>
            <a:endParaRPr lang="en-US" sz="2400" dirty="0">
              <a:solidFill>
                <a:srgbClr val="FF0000"/>
              </a:solidFill>
            </a:endParaRPr>
          </a:p>
        </p:txBody>
      </p:sp>
    </p:spTree>
    <p:extLst>
      <p:ext uri="{BB962C8B-B14F-4D97-AF65-F5344CB8AC3E}">
        <p14:creationId xmlns:p14="http://schemas.microsoft.com/office/powerpoint/2010/main" val="2393247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62BEB-288E-47FF-30AC-AFC4D954BDB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D8F13E-4F26-C084-B7C9-66A6C16805FA}"/>
              </a:ext>
            </a:extLst>
          </p:cNvPr>
          <p:cNvSpPr>
            <a:spLocks noGrp="1"/>
          </p:cNvSpPr>
          <p:nvPr>
            <p:ph type="sldNum" sz="quarter" idx="19"/>
          </p:nvPr>
        </p:nvSpPr>
        <p:spPr/>
        <p:txBody>
          <a:bodyPr/>
          <a:lstStyle/>
          <a:p>
            <a:fld id="{B6238B5B-F19C-E947-A0BC-87BD7983F871}" type="slidenum">
              <a:rPr lang="en-US" smtClean="0"/>
              <a:pPr/>
              <a:t>28</a:t>
            </a:fld>
            <a:endParaRPr lang="en-US" dirty="0"/>
          </a:p>
        </p:txBody>
      </p:sp>
      <p:sp>
        <p:nvSpPr>
          <p:cNvPr id="2" name="Title 4">
            <a:extLst>
              <a:ext uri="{FF2B5EF4-FFF2-40B4-BE49-F238E27FC236}">
                <a16:creationId xmlns:a16="http://schemas.microsoft.com/office/drawing/2014/main" id="{762A43B3-B9EC-5B75-1028-5899DB6A7C3D}"/>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Improving Cache Performance</a:t>
            </a:r>
          </a:p>
        </p:txBody>
      </p:sp>
      <p:sp>
        <p:nvSpPr>
          <p:cNvPr id="6" name="Text Placeholder 1">
            <a:extLst>
              <a:ext uri="{FF2B5EF4-FFF2-40B4-BE49-F238E27FC236}">
                <a16:creationId xmlns:a16="http://schemas.microsoft.com/office/drawing/2014/main" id="{0C3F1EC9-FA79-2F9C-EBCD-A159C8FFAA4F}"/>
              </a:ext>
            </a:extLst>
          </p:cNvPr>
          <p:cNvSpPr txBox="1">
            <a:spLocks/>
          </p:cNvSpPr>
          <p:nvPr/>
        </p:nvSpPr>
        <p:spPr>
          <a:xfrm>
            <a:off x="609724" y="936768"/>
            <a:ext cx="7641561" cy="1867178"/>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Improving memory stall cycles</a:t>
            </a:r>
          </a:p>
          <a:p>
            <a:pPr marL="342900" indent="-342900">
              <a:buFont typeface="Arial" panose="020B0604020202020204" pitchFamily="34" charset="0"/>
              <a:buChar char="•"/>
            </a:pPr>
            <a:r>
              <a:rPr lang="en-US" sz="2400" dirty="0" err="1"/>
              <a:t>Cycles</a:t>
            </a:r>
            <a:r>
              <a:rPr lang="en-US" sz="2400" baseline="-25000" dirty="0" err="1"/>
              <a:t>MemoryStall</a:t>
            </a:r>
            <a:r>
              <a:rPr lang="en-US" sz="2400" dirty="0"/>
              <a:t> = </a:t>
            </a:r>
            <a:r>
              <a:rPr lang="en-US" sz="2400" dirty="0" err="1"/>
              <a:t>CacheMisses</a:t>
            </a:r>
            <a:r>
              <a:rPr lang="en-US" sz="2400" dirty="0"/>
              <a:t> x (</a:t>
            </a:r>
            <a:r>
              <a:rPr lang="en-US" sz="2400" dirty="0" err="1"/>
              <a:t>MissLatency</a:t>
            </a:r>
            <a:r>
              <a:rPr lang="en-US" sz="2400" baseline="-25000" dirty="0" err="1"/>
              <a:t>Total</a:t>
            </a:r>
            <a:r>
              <a:rPr lang="en-US" sz="2400" dirty="0"/>
              <a:t> – </a:t>
            </a:r>
            <a:r>
              <a:rPr lang="en-US" sz="2400" dirty="0" err="1"/>
              <a:t>MissLatency</a:t>
            </a:r>
            <a:r>
              <a:rPr lang="en-US" sz="2400" baseline="-25000" dirty="0" err="1"/>
              <a:t>Overlapped</a:t>
            </a:r>
            <a:r>
              <a:rPr lang="en-US" sz="2400" dirty="0"/>
              <a:t>)</a:t>
            </a:r>
          </a:p>
          <a:p>
            <a:pPr lvl="1"/>
            <a:r>
              <a:rPr lang="en-US" sz="2000" dirty="0"/>
              <a:t>Increase overlapped miss latency</a:t>
            </a:r>
          </a:p>
          <a:p>
            <a:pPr lvl="1"/>
            <a:r>
              <a:rPr lang="en-US" sz="2000" dirty="0">
                <a:solidFill>
                  <a:srgbClr val="FF0000"/>
                </a:solidFill>
              </a:rPr>
              <a:t>Increase memory level parallelism (MLP)</a:t>
            </a:r>
            <a:endParaRPr lang="en-US" sz="2400" dirty="0">
              <a:solidFill>
                <a:srgbClr val="FF0000"/>
              </a:solidFill>
            </a:endParaRPr>
          </a:p>
        </p:txBody>
      </p:sp>
    </p:spTree>
    <p:extLst>
      <p:ext uri="{BB962C8B-B14F-4D97-AF65-F5344CB8AC3E}">
        <p14:creationId xmlns:p14="http://schemas.microsoft.com/office/powerpoint/2010/main" val="2278868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EBB86-8254-8EEF-0F87-57D13642206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EAEA1A-92E9-AB7F-DDEF-453F0EA56D8B}"/>
              </a:ext>
            </a:extLst>
          </p:cNvPr>
          <p:cNvSpPr>
            <a:spLocks noGrp="1"/>
          </p:cNvSpPr>
          <p:nvPr>
            <p:ph type="sldNum" sz="quarter" idx="19"/>
          </p:nvPr>
        </p:nvSpPr>
        <p:spPr/>
        <p:txBody>
          <a:bodyPr/>
          <a:lstStyle/>
          <a:p>
            <a:fld id="{B6238B5B-F19C-E947-A0BC-87BD7983F871}" type="slidenum">
              <a:rPr lang="en-US" smtClean="0"/>
              <a:pPr/>
              <a:t>29</a:t>
            </a:fld>
            <a:endParaRPr lang="en-US" dirty="0"/>
          </a:p>
        </p:txBody>
      </p:sp>
      <p:sp>
        <p:nvSpPr>
          <p:cNvPr id="2" name="Title 4">
            <a:extLst>
              <a:ext uri="{FF2B5EF4-FFF2-40B4-BE49-F238E27FC236}">
                <a16:creationId xmlns:a16="http://schemas.microsoft.com/office/drawing/2014/main" id="{77C1F6FC-B477-96AC-EAFD-2E2CFE67A50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Improving Cache Performance</a:t>
            </a:r>
          </a:p>
        </p:txBody>
      </p:sp>
      <p:sp>
        <p:nvSpPr>
          <p:cNvPr id="6" name="Text Placeholder 1">
            <a:extLst>
              <a:ext uri="{FF2B5EF4-FFF2-40B4-BE49-F238E27FC236}">
                <a16:creationId xmlns:a16="http://schemas.microsoft.com/office/drawing/2014/main" id="{EABC633B-6B71-8F21-15E3-C1ED78F7AF98}"/>
              </a:ext>
            </a:extLst>
          </p:cNvPr>
          <p:cNvSpPr txBox="1">
            <a:spLocks/>
          </p:cNvSpPr>
          <p:nvPr/>
        </p:nvSpPr>
        <p:spPr>
          <a:xfrm>
            <a:off x="609724" y="936768"/>
            <a:ext cx="7641561" cy="326243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Memory latency = 100 cycles</a:t>
            </a:r>
          </a:p>
          <a:p>
            <a:pPr marL="342900" indent="-342900">
              <a:buFont typeface="Arial" panose="020B0604020202020204" pitchFamily="34" charset="0"/>
              <a:buChar char="•"/>
            </a:pPr>
            <a:r>
              <a:rPr lang="en-US" sz="2000" dirty="0"/>
              <a:t>16KB cache, 3 cycle latency, 85% hit rate</a:t>
            </a:r>
          </a:p>
          <a:p>
            <a:pPr marL="342900" indent="-342900">
              <a:buFont typeface="Arial" panose="020B0604020202020204" pitchFamily="34" charset="0"/>
              <a:buChar char="•"/>
            </a:pPr>
            <a:r>
              <a:rPr lang="en-US" sz="2000" dirty="0"/>
              <a:t>What’s the baseline AMAT?</a:t>
            </a:r>
          </a:p>
          <a:p>
            <a:pPr marL="342900" indent="-342900">
              <a:buFont typeface="Arial" panose="020B0604020202020204" pitchFamily="34" charset="0"/>
              <a:buChar char="•"/>
            </a:pPr>
            <a:r>
              <a:rPr lang="en-US" sz="2000" dirty="0"/>
              <a:t> = 3+100*0.15 = 18 cycles</a:t>
            </a:r>
          </a:p>
          <a:p>
            <a:pPr marL="342900" indent="-342900">
              <a:buFont typeface="Arial" panose="020B0604020202020204" pitchFamily="34" charset="0"/>
              <a:buChar char="•"/>
            </a:pPr>
            <a:r>
              <a:rPr lang="en-US" sz="2000" dirty="0"/>
              <a:t>Which cache configuration reduces latency?</a:t>
            </a:r>
          </a:p>
          <a:p>
            <a:pPr lvl="1"/>
            <a:r>
              <a:rPr lang="en-US" sz="2000" dirty="0"/>
              <a:t>Smaller 8KB cache: 1 cycle latency, 75% hit rate</a:t>
            </a:r>
          </a:p>
          <a:p>
            <a:pPr lvl="1"/>
            <a:r>
              <a:rPr lang="en-US" sz="2000" dirty="0"/>
              <a:t>= 1+ 100*0.25 = 26 cycles</a:t>
            </a:r>
          </a:p>
          <a:p>
            <a:pPr lvl="1"/>
            <a:r>
              <a:rPr lang="en-US" sz="2000" dirty="0"/>
              <a:t>Larger 32KB cache: 4 cycle latency, 90% hit rate</a:t>
            </a:r>
          </a:p>
          <a:p>
            <a:pPr lvl="1"/>
            <a:r>
              <a:rPr lang="en-US" sz="2000" dirty="0"/>
              <a:t> = 4 + 100*0.1 =  14 cycles</a:t>
            </a:r>
          </a:p>
        </p:txBody>
      </p:sp>
    </p:spTree>
    <p:extLst>
      <p:ext uri="{BB962C8B-B14F-4D97-AF65-F5344CB8AC3E}">
        <p14:creationId xmlns:p14="http://schemas.microsoft.com/office/powerpoint/2010/main" val="214916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Agenda</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986245" y="1470208"/>
            <a:ext cx="8157755" cy="369332"/>
          </a:xfrm>
        </p:spPr>
        <p:txBody>
          <a:bodyPr/>
          <a:lstStyle/>
          <a:p>
            <a:pPr marL="285750" indent="-285750">
              <a:buFont typeface="Arial" panose="020B0604020202020204" pitchFamily="34" charset="0"/>
              <a:buChar char="•"/>
            </a:pPr>
            <a:r>
              <a:rPr lang="en-US" sz="2400" dirty="0"/>
              <a:t>Caches</a:t>
            </a:r>
          </a:p>
        </p:txBody>
      </p:sp>
    </p:spTree>
    <p:extLst>
      <p:ext uri="{BB962C8B-B14F-4D97-AF65-F5344CB8AC3E}">
        <p14:creationId xmlns:p14="http://schemas.microsoft.com/office/powerpoint/2010/main" val="3856045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28CE7-FF7B-29BA-D9F8-A93102A6323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7195EF-AE70-F430-09FD-90EE28BEB2D8}"/>
              </a:ext>
            </a:extLst>
          </p:cNvPr>
          <p:cNvSpPr>
            <a:spLocks noGrp="1"/>
          </p:cNvSpPr>
          <p:nvPr>
            <p:ph type="sldNum" sz="quarter" idx="19"/>
          </p:nvPr>
        </p:nvSpPr>
        <p:spPr/>
        <p:txBody>
          <a:bodyPr/>
          <a:lstStyle/>
          <a:p>
            <a:fld id="{B6238B5B-F19C-E947-A0BC-87BD7983F871}" type="slidenum">
              <a:rPr lang="en-US" smtClean="0"/>
              <a:pPr/>
              <a:t>30</a:t>
            </a:fld>
            <a:endParaRPr lang="en-US" dirty="0"/>
          </a:p>
        </p:txBody>
      </p:sp>
      <p:sp>
        <p:nvSpPr>
          <p:cNvPr id="2" name="Title 4">
            <a:extLst>
              <a:ext uri="{FF2B5EF4-FFF2-40B4-BE49-F238E27FC236}">
                <a16:creationId xmlns:a16="http://schemas.microsoft.com/office/drawing/2014/main" id="{A3B0BA00-A94F-AFC7-0D4B-DA7B199D01F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Hiding Miss latency</a:t>
            </a:r>
          </a:p>
        </p:txBody>
      </p:sp>
      <p:sp>
        <p:nvSpPr>
          <p:cNvPr id="6" name="Text Placeholder 1">
            <a:extLst>
              <a:ext uri="{FF2B5EF4-FFF2-40B4-BE49-F238E27FC236}">
                <a16:creationId xmlns:a16="http://schemas.microsoft.com/office/drawing/2014/main" id="{AF46210C-0228-0FF3-8E0C-DE0603BF2502}"/>
              </a:ext>
            </a:extLst>
          </p:cNvPr>
          <p:cNvSpPr txBox="1">
            <a:spLocks/>
          </p:cNvSpPr>
          <p:nvPr/>
        </p:nvSpPr>
        <p:spPr>
          <a:xfrm>
            <a:off x="609724" y="936768"/>
            <a:ext cx="7641561" cy="2676630"/>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1800" dirty="0"/>
              <a:t>Idea: overlap miss latency with useful work</a:t>
            </a:r>
          </a:p>
          <a:p>
            <a:pPr lvl="1"/>
            <a:r>
              <a:rPr lang="en-US" sz="1600" dirty="0"/>
              <a:t>Also called “latency hiding”</a:t>
            </a:r>
          </a:p>
          <a:p>
            <a:r>
              <a:rPr lang="en-US" sz="1800" b="1" dirty="0">
                <a:solidFill>
                  <a:srgbClr val="FF0000"/>
                </a:solidFill>
              </a:rPr>
              <a:t>Non-blocking (Lockup-free) caches</a:t>
            </a:r>
          </a:p>
          <a:p>
            <a:pPr lvl="1"/>
            <a:r>
              <a:rPr lang="en-US" sz="1600" dirty="0"/>
              <a:t>A blocking cache services one access at a time</a:t>
            </a:r>
          </a:p>
          <a:p>
            <a:pPr lvl="2"/>
            <a:r>
              <a:rPr lang="en-US" dirty="0"/>
              <a:t>While miss serviced, other accesses blocked (wait)</a:t>
            </a:r>
          </a:p>
          <a:p>
            <a:pPr lvl="1"/>
            <a:r>
              <a:rPr lang="en-US" sz="1600" dirty="0"/>
              <a:t>Non-blocking caches remove this limitation</a:t>
            </a:r>
          </a:p>
          <a:p>
            <a:pPr lvl="2"/>
            <a:r>
              <a:rPr lang="en-US" dirty="0"/>
              <a:t>While miss serviced, can process other requests</a:t>
            </a:r>
          </a:p>
          <a:p>
            <a:r>
              <a:rPr lang="en-US" sz="1800" dirty="0"/>
              <a:t>Prefetching</a:t>
            </a:r>
          </a:p>
          <a:p>
            <a:pPr lvl="1"/>
            <a:r>
              <a:rPr lang="en-US" sz="1600" dirty="0"/>
              <a:t>Predict what will be needed and get it ahead of time</a:t>
            </a:r>
          </a:p>
        </p:txBody>
      </p:sp>
    </p:spTree>
    <p:extLst>
      <p:ext uri="{BB962C8B-B14F-4D97-AF65-F5344CB8AC3E}">
        <p14:creationId xmlns:p14="http://schemas.microsoft.com/office/powerpoint/2010/main" val="2090654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6215B-D86A-231E-5BF5-69D3E23FDD9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03D8E9-02B3-FB3E-6B6F-28DF37AE40FC}"/>
              </a:ext>
            </a:extLst>
          </p:cNvPr>
          <p:cNvSpPr>
            <a:spLocks noGrp="1"/>
          </p:cNvSpPr>
          <p:nvPr>
            <p:ph type="sldNum" sz="quarter" idx="19"/>
          </p:nvPr>
        </p:nvSpPr>
        <p:spPr/>
        <p:txBody>
          <a:bodyPr/>
          <a:lstStyle/>
          <a:p>
            <a:fld id="{B6238B5B-F19C-E947-A0BC-87BD7983F871}" type="slidenum">
              <a:rPr lang="en-US" smtClean="0"/>
              <a:pPr/>
              <a:t>31</a:t>
            </a:fld>
            <a:endParaRPr lang="en-US" dirty="0"/>
          </a:p>
        </p:txBody>
      </p:sp>
      <p:sp>
        <p:nvSpPr>
          <p:cNvPr id="2" name="Title 4">
            <a:extLst>
              <a:ext uri="{FF2B5EF4-FFF2-40B4-BE49-F238E27FC236}">
                <a16:creationId xmlns:a16="http://schemas.microsoft.com/office/drawing/2014/main" id="{1B45BCE3-39B4-8C83-C7C3-3696C98D59B0}"/>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Non-Blocking (Lockup-Free) Caches</a:t>
            </a:r>
          </a:p>
        </p:txBody>
      </p:sp>
      <p:sp>
        <p:nvSpPr>
          <p:cNvPr id="6" name="Text Placeholder 1">
            <a:extLst>
              <a:ext uri="{FF2B5EF4-FFF2-40B4-BE49-F238E27FC236}">
                <a16:creationId xmlns:a16="http://schemas.microsoft.com/office/drawing/2014/main" id="{59B3C320-33DB-63B8-CB6B-22316BBB4FB8}"/>
              </a:ext>
            </a:extLst>
          </p:cNvPr>
          <p:cNvSpPr txBox="1">
            <a:spLocks/>
          </p:cNvSpPr>
          <p:nvPr/>
        </p:nvSpPr>
        <p:spPr>
          <a:xfrm>
            <a:off x="609724" y="936768"/>
            <a:ext cx="7641561" cy="3014158"/>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lnSpc>
                <a:spcPct val="90000"/>
              </a:lnSpc>
              <a:buFont typeface="Arial" panose="020B0604020202020204" pitchFamily="34" charset="0"/>
              <a:buChar char="•"/>
            </a:pPr>
            <a:r>
              <a:rPr lang="en-US" sz="2400" dirty="0"/>
              <a:t>Hit Under Miss</a:t>
            </a:r>
          </a:p>
          <a:p>
            <a:pPr lvl="1">
              <a:lnSpc>
                <a:spcPct val="90000"/>
              </a:lnSpc>
            </a:pPr>
            <a:r>
              <a:rPr lang="en-US" sz="2000" dirty="0"/>
              <a:t>Allow cache hits while one miss in progress</a:t>
            </a:r>
          </a:p>
          <a:p>
            <a:pPr lvl="1">
              <a:lnSpc>
                <a:spcPct val="90000"/>
              </a:lnSpc>
            </a:pPr>
            <a:r>
              <a:rPr lang="en-US" sz="2000" dirty="0"/>
              <a:t>But another miss has to wait</a:t>
            </a:r>
          </a:p>
          <a:p>
            <a:pPr marL="342900" indent="-342900">
              <a:lnSpc>
                <a:spcPct val="90000"/>
              </a:lnSpc>
              <a:buFont typeface="Arial" panose="020B0604020202020204" pitchFamily="34" charset="0"/>
              <a:buChar char="•"/>
            </a:pPr>
            <a:r>
              <a:rPr lang="en-US" sz="2400" dirty="0"/>
              <a:t>Miss Under Miss, Hit Under Multiple Misses</a:t>
            </a:r>
          </a:p>
          <a:p>
            <a:pPr lvl="1">
              <a:lnSpc>
                <a:spcPct val="90000"/>
              </a:lnSpc>
            </a:pPr>
            <a:r>
              <a:rPr lang="en-US" sz="2000" dirty="0"/>
              <a:t>Allow hits and misses when other misses in progress</a:t>
            </a:r>
          </a:p>
          <a:p>
            <a:pPr lvl="1">
              <a:lnSpc>
                <a:spcPct val="90000"/>
              </a:lnSpc>
            </a:pPr>
            <a:r>
              <a:rPr lang="en-US" sz="2000" dirty="0"/>
              <a:t>Memory system must allow multiple pending requests</a:t>
            </a:r>
          </a:p>
          <a:p>
            <a:pPr marL="274320" lvl="1" indent="0">
              <a:buNone/>
            </a:pPr>
            <a:r>
              <a:rPr lang="en-US" sz="2000" dirty="0">
                <a:solidFill>
                  <a:srgbClr val="FF0000"/>
                </a:solidFill>
              </a:rPr>
              <a:t>MSHR</a:t>
            </a:r>
            <a:r>
              <a:rPr lang="en-US" sz="2000" dirty="0"/>
              <a:t> (Miss Status Holding Register): Stores missed cache requests that are pending for memory. </a:t>
            </a:r>
          </a:p>
          <a:p>
            <a:pPr lvl="1">
              <a:lnSpc>
                <a:spcPct val="90000"/>
              </a:lnSpc>
            </a:pPr>
            <a:endParaRPr lang="en-US" sz="2000" dirty="0"/>
          </a:p>
        </p:txBody>
      </p:sp>
    </p:spTree>
    <p:extLst>
      <p:ext uri="{BB962C8B-B14F-4D97-AF65-F5344CB8AC3E}">
        <p14:creationId xmlns:p14="http://schemas.microsoft.com/office/powerpoint/2010/main" val="337278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7D588-BB5C-6B87-90E5-0A3E2A6C0B1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D37AEA-331A-34E5-C656-31DA5BFFD45F}"/>
              </a:ext>
            </a:extLst>
          </p:cNvPr>
          <p:cNvSpPr>
            <a:spLocks noGrp="1"/>
          </p:cNvSpPr>
          <p:nvPr>
            <p:ph type="sldNum" sz="quarter" idx="19"/>
          </p:nvPr>
        </p:nvSpPr>
        <p:spPr/>
        <p:txBody>
          <a:bodyPr/>
          <a:lstStyle/>
          <a:p>
            <a:fld id="{B6238B5B-F19C-E947-A0BC-87BD7983F871}" type="slidenum">
              <a:rPr lang="en-US" smtClean="0"/>
              <a:pPr/>
              <a:t>32</a:t>
            </a:fld>
            <a:endParaRPr lang="en-US" dirty="0"/>
          </a:p>
        </p:txBody>
      </p:sp>
      <p:sp>
        <p:nvSpPr>
          <p:cNvPr id="2" name="Title 4">
            <a:extLst>
              <a:ext uri="{FF2B5EF4-FFF2-40B4-BE49-F238E27FC236}">
                <a16:creationId xmlns:a16="http://schemas.microsoft.com/office/drawing/2014/main" id="{A290E1BB-E78E-CFE8-17EC-3BAD81190511}"/>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MSHR</a:t>
            </a:r>
          </a:p>
        </p:txBody>
      </p:sp>
      <p:sp>
        <p:nvSpPr>
          <p:cNvPr id="6" name="Text Placeholder 1">
            <a:extLst>
              <a:ext uri="{FF2B5EF4-FFF2-40B4-BE49-F238E27FC236}">
                <a16:creationId xmlns:a16="http://schemas.microsoft.com/office/drawing/2014/main" id="{67976E0C-5D75-E0B3-5B1C-D05A3C42B743}"/>
              </a:ext>
            </a:extLst>
          </p:cNvPr>
          <p:cNvSpPr txBox="1">
            <a:spLocks/>
          </p:cNvSpPr>
          <p:nvPr/>
        </p:nvSpPr>
        <p:spPr>
          <a:xfrm>
            <a:off x="609724" y="936768"/>
            <a:ext cx="6339755" cy="2852063"/>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Track address, data, and status for outstanding cache misses</a:t>
            </a:r>
          </a:p>
          <a:p>
            <a:pPr marL="342900" indent="-342900">
              <a:buFont typeface="Arial" panose="020B0604020202020204" pitchFamily="34" charset="0"/>
              <a:buChar char="•"/>
            </a:pPr>
            <a:r>
              <a:rPr lang="en-US" sz="2400" dirty="0"/>
              <a:t>Provide correct memory ordering, other information (</a:t>
            </a:r>
            <a:r>
              <a:rPr lang="en-US" sz="2400" dirty="0" err="1"/>
              <a:t>e.g</a:t>
            </a:r>
            <a:r>
              <a:rPr lang="en-US" sz="2400" dirty="0"/>
              <a:t>, cache coherence)</a:t>
            </a:r>
          </a:p>
          <a:p>
            <a:pPr marL="342900" indent="-342900">
              <a:buFont typeface="Arial" panose="020B0604020202020204" pitchFamily="34" charset="0"/>
              <a:buChar char="•"/>
            </a:pPr>
            <a:r>
              <a:rPr lang="en-US" sz="2400" dirty="0"/>
              <a:t>Can be shared by multiple caches</a:t>
            </a:r>
          </a:p>
          <a:p>
            <a:pPr marL="342900" indent="-342900">
              <a:buFont typeface="Arial" panose="020B0604020202020204" pitchFamily="34" charset="0"/>
              <a:buChar char="•"/>
            </a:pPr>
            <a:r>
              <a:rPr lang="en-US" sz="2400" dirty="0"/>
              <a:t>Has fixed capacity: </a:t>
            </a:r>
            <a:r>
              <a:rPr lang="en-US" sz="2400" dirty="0" err="1"/>
              <a:t>isfull</a:t>
            </a:r>
            <a:r>
              <a:rPr lang="en-US" sz="2400" dirty="0"/>
              <a:t> check</a:t>
            </a:r>
            <a:endParaRPr lang="en-US" sz="2000" dirty="0"/>
          </a:p>
          <a:p>
            <a:pPr lvl="1">
              <a:lnSpc>
                <a:spcPct val="90000"/>
              </a:lnSpc>
            </a:pPr>
            <a:endParaRPr lang="en-US" sz="2000" dirty="0"/>
          </a:p>
        </p:txBody>
      </p:sp>
      <p:sp>
        <p:nvSpPr>
          <p:cNvPr id="3" name="Rectangle 2">
            <a:extLst>
              <a:ext uri="{FF2B5EF4-FFF2-40B4-BE49-F238E27FC236}">
                <a16:creationId xmlns:a16="http://schemas.microsoft.com/office/drawing/2014/main" id="{39028DDC-E03B-90F4-C30D-237983E6B1A7}"/>
              </a:ext>
            </a:extLst>
          </p:cNvPr>
          <p:cNvSpPr/>
          <p:nvPr/>
        </p:nvSpPr>
        <p:spPr>
          <a:xfrm>
            <a:off x="6978127" y="936768"/>
            <a:ext cx="1694935" cy="5131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CPU Pipeline</a:t>
            </a:r>
          </a:p>
        </p:txBody>
      </p:sp>
      <p:sp>
        <p:nvSpPr>
          <p:cNvPr id="5" name="Rectangle 4">
            <a:extLst>
              <a:ext uri="{FF2B5EF4-FFF2-40B4-BE49-F238E27FC236}">
                <a16:creationId xmlns:a16="http://schemas.microsoft.com/office/drawing/2014/main" id="{C7B164C5-D123-904B-09C0-2418924F6A2B}"/>
              </a:ext>
            </a:extLst>
          </p:cNvPr>
          <p:cNvSpPr/>
          <p:nvPr/>
        </p:nvSpPr>
        <p:spPr>
          <a:xfrm>
            <a:off x="7388906" y="1826967"/>
            <a:ext cx="878855" cy="38065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DCache</a:t>
            </a:r>
            <a:endParaRPr lang="en-US" dirty="0"/>
          </a:p>
        </p:txBody>
      </p:sp>
      <p:sp>
        <p:nvSpPr>
          <p:cNvPr id="7" name="Rectangle 6">
            <a:extLst>
              <a:ext uri="{FF2B5EF4-FFF2-40B4-BE49-F238E27FC236}">
                <a16:creationId xmlns:a16="http://schemas.microsoft.com/office/drawing/2014/main" id="{1432DB9C-7E9B-64BC-30B8-BF1ABE33A992}"/>
              </a:ext>
            </a:extLst>
          </p:cNvPr>
          <p:cNvSpPr/>
          <p:nvPr/>
        </p:nvSpPr>
        <p:spPr>
          <a:xfrm>
            <a:off x="7388906" y="2204010"/>
            <a:ext cx="878855" cy="2114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MSHR</a:t>
            </a:r>
          </a:p>
        </p:txBody>
      </p:sp>
      <p:sp>
        <p:nvSpPr>
          <p:cNvPr id="8" name="Rectangle 7">
            <a:extLst>
              <a:ext uri="{FF2B5EF4-FFF2-40B4-BE49-F238E27FC236}">
                <a16:creationId xmlns:a16="http://schemas.microsoft.com/office/drawing/2014/main" id="{C6817285-0634-52E9-5DF1-D71CA0CE72C0}"/>
              </a:ext>
            </a:extLst>
          </p:cNvPr>
          <p:cNvSpPr/>
          <p:nvPr/>
        </p:nvSpPr>
        <p:spPr>
          <a:xfrm>
            <a:off x="6991865" y="4439079"/>
            <a:ext cx="1694935" cy="6316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Memory</a:t>
            </a:r>
          </a:p>
        </p:txBody>
      </p:sp>
      <p:cxnSp>
        <p:nvCxnSpPr>
          <p:cNvPr id="9" name="Straight Arrow Connector 8">
            <a:extLst>
              <a:ext uri="{FF2B5EF4-FFF2-40B4-BE49-F238E27FC236}">
                <a16:creationId xmlns:a16="http://schemas.microsoft.com/office/drawing/2014/main" id="{55DE821D-70B6-44C8-4331-3260ED53E75B}"/>
              </a:ext>
            </a:extLst>
          </p:cNvPr>
          <p:cNvCxnSpPr>
            <a:cxnSpLocks/>
            <a:stCxn id="7" idx="2"/>
            <a:endCxn id="8" idx="0"/>
          </p:cNvCxnSpPr>
          <p:nvPr/>
        </p:nvCxnSpPr>
        <p:spPr>
          <a:xfrm>
            <a:off x="7828334" y="2415487"/>
            <a:ext cx="10999" cy="202359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2E57A94B-0163-D727-643C-60404B20D7E7}"/>
              </a:ext>
            </a:extLst>
          </p:cNvPr>
          <p:cNvCxnSpPr>
            <a:cxnSpLocks/>
            <a:stCxn id="3" idx="2"/>
            <a:endCxn id="5" idx="0"/>
          </p:cNvCxnSpPr>
          <p:nvPr/>
        </p:nvCxnSpPr>
        <p:spPr>
          <a:xfrm>
            <a:off x="7825595" y="1449924"/>
            <a:ext cx="2739" cy="37704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1034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C8A31-EE54-A2EE-F008-EA5AE3CFB25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BFB462-CE69-51C1-AB99-0B30BC77B832}"/>
              </a:ext>
            </a:extLst>
          </p:cNvPr>
          <p:cNvSpPr>
            <a:spLocks noGrp="1"/>
          </p:cNvSpPr>
          <p:nvPr>
            <p:ph type="sldNum" sz="quarter" idx="19"/>
          </p:nvPr>
        </p:nvSpPr>
        <p:spPr/>
        <p:txBody>
          <a:bodyPr/>
          <a:lstStyle/>
          <a:p>
            <a:fld id="{B6238B5B-F19C-E947-A0BC-87BD7983F871}" type="slidenum">
              <a:rPr lang="en-US" smtClean="0"/>
              <a:pPr/>
              <a:t>33</a:t>
            </a:fld>
            <a:endParaRPr lang="en-US" dirty="0"/>
          </a:p>
        </p:txBody>
      </p:sp>
      <p:sp>
        <p:nvSpPr>
          <p:cNvPr id="2" name="Title 4">
            <a:extLst>
              <a:ext uri="{FF2B5EF4-FFF2-40B4-BE49-F238E27FC236}">
                <a16:creationId xmlns:a16="http://schemas.microsoft.com/office/drawing/2014/main" id="{8B097081-EB4A-E1F4-80D8-B4E088B946FF}"/>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Penalty</a:t>
            </a:r>
          </a:p>
        </p:txBody>
      </p:sp>
      <p:sp>
        <p:nvSpPr>
          <p:cNvPr id="6" name="Text Placeholder 1">
            <a:extLst>
              <a:ext uri="{FF2B5EF4-FFF2-40B4-BE49-F238E27FC236}">
                <a16:creationId xmlns:a16="http://schemas.microsoft.com/office/drawing/2014/main" id="{A90B35E1-ADD6-38CB-658B-E997EED90886}"/>
              </a:ext>
            </a:extLst>
          </p:cNvPr>
          <p:cNvSpPr txBox="1">
            <a:spLocks/>
          </p:cNvSpPr>
          <p:nvPr/>
        </p:nvSpPr>
        <p:spPr>
          <a:xfrm>
            <a:off x="609724" y="936768"/>
            <a:ext cx="7641561" cy="3139321"/>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Multilevel caches</a:t>
            </a:r>
          </a:p>
          <a:p>
            <a:pPr lvl="1"/>
            <a:r>
              <a:rPr lang="en-US" sz="2000" dirty="0"/>
              <a:t>Very Fast, small Level 1 (L1) cache</a:t>
            </a:r>
          </a:p>
          <a:p>
            <a:pPr lvl="1"/>
            <a:r>
              <a:rPr lang="en-US" sz="2000" dirty="0"/>
              <a:t>Fast, not so small Level 2 (L2) cache</a:t>
            </a:r>
          </a:p>
          <a:p>
            <a:pPr lvl="1"/>
            <a:r>
              <a:rPr lang="en-US" sz="2000" dirty="0"/>
              <a:t>May also have slower, large L3 cache, etc.</a:t>
            </a:r>
          </a:p>
          <a:p>
            <a:pPr marL="285750" indent="-285750">
              <a:buFont typeface="Arial" panose="020B0604020202020204" pitchFamily="34" charset="0"/>
              <a:buChar char="•"/>
            </a:pPr>
            <a:r>
              <a:rPr lang="en-US" sz="2400" dirty="0"/>
              <a:t>Why does this help?</a:t>
            </a:r>
          </a:p>
          <a:p>
            <a:pPr lvl="1"/>
            <a:r>
              <a:rPr lang="en-US" sz="2000" dirty="0"/>
              <a:t>Miss in L1 cache can hit in L2 cache, etc.</a:t>
            </a:r>
          </a:p>
          <a:p>
            <a:pPr lvl="2"/>
            <a:r>
              <a:rPr lang="en-US" sz="2000" dirty="0"/>
              <a:t>AMAT = HitTime</a:t>
            </a:r>
            <a:r>
              <a:rPr lang="en-US" sz="2000" baseline="-25000" dirty="0"/>
              <a:t>L1</a:t>
            </a:r>
            <a:r>
              <a:rPr lang="en-US" sz="2000" dirty="0"/>
              <a:t>+MissRate</a:t>
            </a:r>
            <a:r>
              <a:rPr lang="en-US" sz="2000" baseline="-25000" dirty="0"/>
              <a:t>L1 </a:t>
            </a:r>
            <a:r>
              <a:rPr lang="en-US" sz="2000" dirty="0"/>
              <a:t>x MissPenalty</a:t>
            </a:r>
            <a:r>
              <a:rPr lang="en-US" sz="2000" baseline="-25000" dirty="0"/>
              <a:t>L1</a:t>
            </a:r>
            <a:endParaRPr lang="en-US" sz="2000" dirty="0"/>
          </a:p>
          <a:p>
            <a:pPr lvl="2"/>
            <a:r>
              <a:rPr lang="en-US" sz="2000" dirty="0"/>
              <a:t>MissPenalty</a:t>
            </a:r>
            <a:r>
              <a:rPr lang="en-US" sz="2000" baseline="-25000" dirty="0"/>
              <a:t>L1</a:t>
            </a:r>
            <a:r>
              <a:rPr lang="en-US" sz="2000" dirty="0"/>
              <a:t>= HitTime</a:t>
            </a:r>
            <a:r>
              <a:rPr lang="en-US" sz="2000" baseline="-25000" dirty="0"/>
              <a:t>L2</a:t>
            </a:r>
            <a:r>
              <a:rPr lang="en-US" sz="2000" dirty="0"/>
              <a:t>+MissRate</a:t>
            </a:r>
            <a:r>
              <a:rPr lang="en-US" sz="2000" baseline="-25000" dirty="0"/>
              <a:t>L2</a:t>
            </a:r>
            <a:r>
              <a:rPr lang="en-US" sz="2000" dirty="0"/>
              <a:t>x MissPenalty</a:t>
            </a:r>
            <a:r>
              <a:rPr lang="en-US" sz="2000" baseline="-25000" dirty="0"/>
              <a:t>L2</a:t>
            </a:r>
          </a:p>
          <a:p>
            <a:pPr lvl="2"/>
            <a:r>
              <a:rPr lang="en-US" sz="2000" dirty="0"/>
              <a:t>MissPenalty</a:t>
            </a:r>
            <a:r>
              <a:rPr lang="en-US" sz="2000" baseline="-25000" dirty="0"/>
              <a:t>L2</a:t>
            </a:r>
            <a:r>
              <a:rPr lang="en-US" sz="2000" dirty="0"/>
              <a:t>= HitTime</a:t>
            </a:r>
            <a:r>
              <a:rPr lang="en-US" sz="2000" baseline="-25000" dirty="0"/>
              <a:t>L3</a:t>
            </a:r>
            <a:r>
              <a:rPr lang="en-US" sz="2000" dirty="0"/>
              <a:t>+MissRate</a:t>
            </a:r>
            <a:r>
              <a:rPr lang="en-US" sz="2000" baseline="-25000" dirty="0"/>
              <a:t>L3</a:t>
            </a:r>
            <a:r>
              <a:rPr lang="en-US" sz="2000" dirty="0"/>
              <a:t>x MissPenalty</a:t>
            </a:r>
            <a:r>
              <a:rPr lang="en-US" sz="2000" baseline="-25000" dirty="0"/>
              <a:t>L3</a:t>
            </a:r>
            <a:endParaRPr lang="en-US" sz="3200" dirty="0"/>
          </a:p>
        </p:txBody>
      </p:sp>
    </p:spTree>
    <p:extLst>
      <p:ext uri="{BB962C8B-B14F-4D97-AF65-F5344CB8AC3E}">
        <p14:creationId xmlns:p14="http://schemas.microsoft.com/office/powerpoint/2010/main" val="305249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E3141-5590-C88A-F9BB-BEC6798286C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8F77C1-C02D-D02F-593D-90DB314E18A7}"/>
              </a:ext>
            </a:extLst>
          </p:cNvPr>
          <p:cNvSpPr>
            <a:spLocks noGrp="1"/>
          </p:cNvSpPr>
          <p:nvPr>
            <p:ph type="sldNum" sz="quarter" idx="19"/>
          </p:nvPr>
        </p:nvSpPr>
        <p:spPr/>
        <p:txBody>
          <a:bodyPr/>
          <a:lstStyle/>
          <a:p>
            <a:fld id="{B6238B5B-F19C-E947-A0BC-87BD7983F871}" type="slidenum">
              <a:rPr lang="en-US" smtClean="0"/>
              <a:pPr/>
              <a:t>34</a:t>
            </a:fld>
            <a:endParaRPr lang="en-US" dirty="0"/>
          </a:p>
        </p:txBody>
      </p:sp>
      <p:sp>
        <p:nvSpPr>
          <p:cNvPr id="2" name="Title 4">
            <a:extLst>
              <a:ext uri="{FF2B5EF4-FFF2-40B4-BE49-F238E27FC236}">
                <a16:creationId xmlns:a16="http://schemas.microsoft.com/office/drawing/2014/main" id="{5D305D07-B93B-6367-C42D-548707243AE1}"/>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Penalty</a:t>
            </a:r>
          </a:p>
        </p:txBody>
      </p:sp>
      <p:sp>
        <p:nvSpPr>
          <p:cNvPr id="6" name="Text Placeholder 1">
            <a:extLst>
              <a:ext uri="{FF2B5EF4-FFF2-40B4-BE49-F238E27FC236}">
                <a16:creationId xmlns:a16="http://schemas.microsoft.com/office/drawing/2014/main" id="{CFA49E44-52F9-5F18-0C9A-EED298E030DF}"/>
              </a:ext>
            </a:extLst>
          </p:cNvPr>
          <p:cNvSpPr txBox="1">
            <a:spLocks/>
          </p:cNvSpPr>
          <p:nvPr/>
        </p:nvSpPr>
        <p:spPr>
          <a:xfrm>
            <a:off x="609724" y="936768"/>
            <a:ext cx="7641561" cy="252889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Handling memory overlap with multi-level caches</a:t>
            </a:r>
          </a:p>
          <a:p>
            <a:pPr lvl="1">
              <a:lnSpc>
                <a:spcPct val="90000"/>
              </a:lnSpc>
            </a:pPr>
            <a:r>
              <a:rPr lang="en-US" sz="2000" dirty="0">
                <a:solidFill>
                  <a:srgbClr val="FF0000"/>
                </a:solidFill>
              </a:rPr>
              <a:t>Inclusion Property</a:t>
            </a:r>
          </a:p>
          <a:p>
            <a:pPr lvl="2">
              <a:lnSpc>
                <a:spcPct val="90000"/>
              </a:lnSpc>
            </a:pPr>
            <a:r>
              <a:rPr lang="en-US" sz="1800" dirty="0"/>
              <a:t>If block A is in L1 cache, it </a:t>
            </a:r>
            <a:r>
              <a:rPr lang="en-US" sz="1800" i="1" dirty="0"/>
              <a:t>must</a:t>
            </a:r>
            <a:r>
              <a:rPr lang="en-US" sz="1800" dirty="0"/>
              <a:t> also be in L2 cache</a:t>
            </a:r>
          </a:p>
          <a:p>
            <a:pPr lvl="2">
              <a:lnSpc>
                <a:spcPct val="90000"/>
              </a:lnSpc>
            </a:pPr>
            <a:r>
              <a:rPr lang="en-US" sz="1800" dirty="0"/>
              <a:t>Simpler data management (fill/eviction)</a:t>
            </a:r>
            <a:endParaRPr lang="en-US" sz="3200" dirty="0"/>
          </a:p>
          <a:p>
            <a:pPr lvl="1">
              <a:lnSpc>
                <a:spcPct val="90000"/>
              </a:lnSpc>
            </a:pPr>
            <a:r>
              <a:rPr lang="en-US" sz="2000" dirty="0">
                <a:solidFill>
                  <a:srgbClr val="FF0000"/>
                </a:solidFill>
              </a:rPr>
              <a:t>Exclusion Property</a:t>
            </a:r>
          </a:p>
          <a:p>
            <a:pPr lvl="2">
              <a:lnSpc>
                <a:spcPct val="90000"/>
              </a:lnSpc>
            </a:pPr>
            <a:r>
              <a:rPr lang="en-US" sz="1800" dirty="0"/>
              <a:t>If block is in L1 cache, it is not in L2 cache</a:t>
            </a:r>
          </a:p>
          <a:p>
            <a:pPr lvl="2">
              <a:lnSpc>
                <a:spcPct val="90000"/>
              </a:lnSpc>
            </a:pPr>
            <a:r>
              <a:rPr lang="en-US" sz="1800" dirty="0"/>
              <a:t>Higher total capacity =&gt; improved hit rate</a:t>
            </a:r>
          </a:p>
          <a:p>
            <a:pPr lvl="2">
              <a:lnSpc>
                <a:spcPct val="90000"/>
              </a:lnSpc>
            </a:pPr>
            <a:r>
              <a:rPr lang="en-US" sz="1800" dirty="0"/>
              <a:t>Complex data management (fill/eviction)</a:t>
            </a:r>
          </a:p>
        </p:txBody>
      </p:sp>
    </p:spTree>
    <p:extLst>
      <p:ext uri="{BB962C8B-B14F-4D97-AF65-F5344CB8AC3E}">
        <p14:creationId xmlns:p14="http://schemas.microsoft.com/office/powerpoint/2010/main" val="358921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37913-2090-4D42-439B-829F86AB509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747C0D-1C2D-5287-7FE1-BBB92D8E6FB0}"/>
              </a:ext>
            </a:extLst>
          </p:cNvPr>
          <p:cNvSpPr>
            <a:spLocks noGrp="1"/>
          </p:cNvSpPr>
          <p:nvPr>
            <p:ph type="sldNum" sz="quarter" idx="19"/>
          </p:nvPr>
        </p:nvSpPr>
        <p:spPr/>
        <p:txBody>
          <a:bodyPr/>
          <a:lstStyle/>
          <a:p>
            <a:fld id="{B6238B5B-F19C-E947-A0BC-87BD7983F871}" type="slidenum">
              <a:rPr lang="en-US" smtClean="0"/>
              <a:pPr/>
              <a:t>35</a:t>
            </a:fld>
            <a:endParaRPr lang="en-US" dirty="0"/>
          </a:p>
        </p:txBody>
      </p:sp>
      <p:sp>
        <p:nvSpPr>
          <p:cNvPr id="2" name="Title 4">
            <a:extLst>
              <a:ext uri="{FF2B5EF4-FFF2-40B4-BE49-F238E27FC236}">
                <a16:creationId xmlns:a16="http://schemas.microsoft.com/office/drawing/2014/main" id="{0D5A062D-A9F9-C834-D134-14D84E3FA99F}"/>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Penalty</a:t>
            </a:r>
          </a:p>
        </p:txBody>
      </p:sp>
      <p:sp>
        <p:nvSpPr>
          <p:cNvPr id="6" name="Text Placeholder 1">
            <a:extLst>
              <a:ext uri="{FF2B5EF4-FFF2-40B4-BE49-F238E27FC236}">
                <a16:creationId xmlns:a16="http://schemas.microsoft.com/office/drawing/2014/main" id="{B880BAA7-356A-E88A-395B-F6630BE1A2DA}"/>
              </a:ext>
            </a:extLst>
          </p:cNvPr>
          <p:cNvSpPr txBox="1">
            <a:spLocks/>
          </p:cNvSpPr>
          <p:nvPr/>
        </p:nvSpPr>
        <p:spPr>
          <a:xfrm>
            <a:off x="609724" y="936768"/>
            <a:ext cx="7641561" cy="225600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Exercise: Which is better?</a:t>
            </a:r>
          </a:p>
          <a:p>
            <a:pPr lvl="1"/>
            <a:r>
              <a:rPr lang="en-US" sz="2000" dirty="0"/>
              <a:t>Memory latency = 100 cycles</a:t>
            </a:r>
          </a:p>
          <a:p>
            <a:pPr lvl="1"/>
            <a:r>
              <a:rPr lang="en-US" sz="2000" dirty="0"/>
              <a:t>Single cache</a:t>
            </a:r>
          </a:p>
          <a:p>
            <a:pPr lvl="2"/>
            <a:r>
              <a:rPr lang="en-US" sz="1800" dirty="0"/>
              <a:t>16KB L1 cache, 3 cycle latency, 85% hit rate</a:t>
            </a:r>
          </a:p>
          <a:p>
            <a:pPr lvl="1"/>
            <a:r>
              <a:rPr lang="en-US" sz="2000" dirty="0"/>
              <a:t>Two-level of caching</a:t>
            </a:r>
          </a:p>
          <a:p>
            <a:pPr lvl="2"/>
            <a:r>
              <a:rPr lang="en-US" sz="1800" dirty="0"/>
              <a:t>Smaller 8KB cache: 1 cycle latency, 75% hit rate</a:t>
            </a:r>
          </a:p>
          <a:p>
            <a:pPr lvl="2"/>
            <a:r>
              <a:rPr lang="en-US" sz="1800" dirty="0"/>
              <a:t>Larger 128KB cache: 6 cycle latency, 60% hit rate</a:t>
            </a:r>
          </a:p>
        </p:txBody>
      </p:sp>
    </p:spTree>
    <p:extLst>
      <p:ext uri="{BB962C8B-B14F-4D97-AF65-F5344CB8AC3E}">
        <p14:creationId xmlns:p14="http://schemas.microsoft.com/office/powerpoint/2010/main" val="467846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8B33A-77AA-4A61-A5F3-8E7574D3A61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3BC1AB-2308-B2C5-40AC-84F6DCD09433}"/>
              </a:ext>
            </a:extLst>
          </p:cNvPr>
          <p:cNvSpPr>
            <a:spLocks noGrp="1"/>
          </p:cNvSpPr>
          <p:nvPr>
            <p:ph type="sldNum" sz="quarter" idx="19"/>
          </p:nvPr>
        </p:nvSpPr>
        <p:spPr/>
        <p:txBody>
          <a:bodyPr/>
          <a:lstStyle/>
          <a:p>
            <a:fld id="{B6238B5B-F19C-E947-A0BC-87BD7983F871}" type="slidenum">
              <a:rPr lang="en-US" smtClean="0"/>
              <a:pPr/>
              <a:t>36</a:t>
            </a:fld>
            <a:endParaRPr lang="en-US" dirty="0"/>
          </a:p>
        </p:txBody>
      </p:sp>
      <p:sp>
        <p:nvSpPr>
          <p:cNvPr id="2" name="Title 4">
            <a:extLst>
              <a:ext uri="{FF2B5EF4-FFF2-40B4-BE49-F238E27FC236}">
                <a16:creationId xmlns:a16="http://schemas.microsoft.com/office/drawing/2014/main" id="{69D988DD-74C8-0997-8B53-CF2156F8AB51}"/>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Penalty</a:t>
            </a:r>
          </a:p>
        </p:txBody>
      </p:sp>
      <p:sp>
        <p:nvSpPr>
          <p:cNvPr id="6" name="Text Placeholder 1">
            <a:extLst>
              <a:ext uri="{FF2B5EF4-FFF2-40B4-BE49-F238E27FC236}">
                <a16:creationId xmlns:a16="http://schemas.microsoft.com/office/drawing/2014/main" id="{258CB6AB-0D8A-E6C1-A108-23874F94C671}"/>
              </a:ext>
            </a:extLst>
          </p:cNvPr>
          <p:cNvSpPr txBox="1">
            <a:spLocks/>
          </p:cNvSpPr>
          <p:nvPr/>
        </p:nvSpPr>
        <p:spPr>
          <a:xfrm>
            <a:off x="609724" y="936768"/>
            <a:ext cx="7641561" cy="3611245"/>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0" indent="0">
              <a:buNone/>
            </a:pPr>
            <a:r>
              <a:rPr lang="en-US" sz="2400" dirty="0"/>
              <a:t>Prioritizing memory transactions</a:t>
            </a:r>
          </a:p>
          <a:p>
            <a:pPr lvl="1"/>
            <a:r>
              <a:rPr lang="en-US" sz="2000" dirty="0"/>
              <a:t>Block transfer can take time if bus too narrow</a:t>
            </a:r>
          </a:p>
          <a:p>
            <a:pPr lvl="1"/>
            <a:r>
              <a:rPr lang="en-US" sz="2000" dirty="0"/>
              <a:t>Give data to loads before entire block arrive</a:t>
            </a:r>
            <a:endParaRPr lang="en-US" sz="2400" dirty="0"/>
          </a:p>
          <a:p>
            <a:r>
              <a:rPr lang="en-US" sz="2400" dirty="0"/>
              <a:t>Early restart</a:t>
            </a:r>
          </a:p>
          <a:p>
            <a:pPr lvl="1"/>
            <a:r>
              <a:rPr lang="en-US" sz="2000" dirty="0"/>
              <a:t>When needed word arrives, let processor use it</a:t>
            </a:r>
          </a:p>
          <a:p>
            <a:pPr lvl="1"/>
            <a:r>
              <a:rPr lang="en-US" sz="2000" dirty="0"/>
              <a:t>Then continue block transfer to fill cache line</a:t>
            </a:r>
          </a:p>
          <a:p>
            <a:r>
              <a:rPr lang="en-US" sz="2400" dirty="0"/>
              <a:t>Critical Word First</a:t>
            </a:r>
          </a:p>
          <a:p>
            <a:pPr lvl="1"/>
            <a:r>
              <a:rPr lang="en-US" sz="2000" dirty="0"/>
              <a:t>Transfer loaded word first, then the rest of block</a:t>
            </a:r>
          </a:p>
          <a:p>
            <a:pPr lvl="2"/>
            <a:r>
              <a:rPr lang="en-US" sz="1800" dirty="0">
                <a:solidFill>
                  <a:srgbClr val="FF0000"/>
                </a:solidFill>
              </a:rPr>
              <a:t>Why this can be expensive?</a:t>
            </a:r>
            <a:endParaRPr lang="en-US" sz="2000" dirty="0">
              <a:solidFill>
                <a:srgbClr val="FF0000"/>
              </a:solidFill>
            </a:endParaRPr>
          </a:p>
          <a:p>
            <a:pPr lvl="1"/>
            <a:r>
              <a:rPr lang="en-US" sz="2000" dirty="0"/>
              <a:t>Use with early restart to let processor go ASAP</a:t>
            </a:r>
          </a:p>
        </p:txBody>
      </p:sp>
    </p:spTree>
    <p:extLst>
      <p:ext uri="{BB962C8B-B14F-4D97-AF65-F5344CB8AC3E}">
        <p14:creationId xmlns:p14="http://schemas.microsoft.com/office/powerpoint/2010/main" val="644098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64CE4-E3B3-DEED-1BCB-261D77CD3F5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5D446D-2AEE-B475-40D7-1F3110C717D2}"/>
              </a:ext>
            </a:extLst>
          </p:cNvPr>
          <p:cNvSpPr>
            <a:spLocks noGrp="1"/>
          </p:cNvSpPr>
          <p:nvPr>
            <p:ph type="sldNum" sz="quarter" idx="19"/>
          </p:nvPr>
        </p:nvSpPr>
        <p:spPr/>
        <p:txBody>
          <a:bodyPr/>
          <a:lstStyle/>
          <a:p>
            <a:fld id="{B6238B5B-F19C-E947-A0BC-87BD7983F871}" type="slidenum">
              <a:rPr lang="en-US" smtClean="0"/>
              <a:pPr/>
              <a:t>37</a:t>
            </a:fld>
            <a:endParaRPr lang="en-US" dirty="0"/>
          </a:p>
        </p:txBody>
      </p:sp>
      <p:sp>
        <p:nvSpPr>
          <p:cNvPr id="2" name="Title 4">
            <a:extLst>
              <a:ext uri="{FF2B5EF4-FFF2-40B4-BE49-F238E27FC236}">
                <a16:creationId xmlns:a16="http://schemas.microsoft.com/office/drawing/2014/main" id="{B3797DD2-B826-E2B0-4C4D-FEFD9D3AFEC5}"/>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Penalty</a:t>
            </a:r>
          </a:p>
        </p:txBody>
      </p:sp>
      <p:sp>
        <p:nvSpPr>
          <p:cNvPr id="6" name="Text Placeholder 1">
            <a:extLst>
              <a:ext uri="{FF2B5EF4-FFF2-40B4-BE49-F238E27FC236}">
                <a16:creationId xmlns:a16="http://schemas.microsoft.com/office/drawing/2014/main" id="{8398FB7B-9CC2-EED6-9E04-C3F45CF483CB}"/>
              </a:ext>
            </a:extLst>
          </p:cNvPr>
          <p:cNvSpPr txBox="1">
            <a:spLocks/>
          </p:cNvSpPr>
          <p:nvPr/>
        </p:nvSpPr>
        <p:spPr>
          <a:xfrm>
            <a:off x="609724" y="936768"/>
            <a:ext cx="7641561" cy="3036729"/>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Prioritize load misses</a:t>
            </a:r>
          </a:p>
          <a:p>
            <a:pPr lvl="1"/>
            <a:r>
              <a:rPr lang="en-US" sz="2000" dirty="0"/>
              <a:t>Loads can have dependent instructions</a:t>
            </a:r>
          </a:p>
          <a:p>
            <a:pPr lvl="1"/>
            <a:r>
              <a:rPr lang="en-US" sz="2000" dirty="0"/>
              <a:t>If a load misses and a store needs to go to memory, let the load miss go first</a:t>
            </a:r>
          </a:p>
          <a:p>
            <a:pPr lvl="1"/>
            <a:r>
              <a:rPr lang="en-US" sz="2000" dirty="0"/>
              <a:t>Need a write buffer to hold stores</a:t>
            </a:r>
          </a:p>
          <a:p>
            <a:pPr marL="285750" indent="-285750">
              <a:buFont typeface="Arial" panose="020B0604020202020204" pitchFamily="34" charset="0"/>
              <a:buChar char="•"/>
            </a:pPr>
            <a:r>
              <a:rPr lang="en-US" sz="2400" dirty="0"/>
              <a:t>Merge write requests</a:t>
            </a:r>
          </a:p>
          <a:p>
            <a:pPr lvl="1"/>
            <a:r>
              <a:rPr lang="en-US" sz="2000" dirty="0"/>
              <a:t>If multiple write misses to the same block, combine them in the write buffer</a:t>
            </a:r>
          </a:p>
          <a:p>
            <a:pPr lvl="1"/>
            <a:r>
              <a:rPr lang="en-US" sz="2000" dirty="0"/>
              <a:t>Use block-write instead of a many small writes</a:t>
            </a:r>
          </a:p>
        </p:txBody>
      </p:sp>
    </p:spTree>
    <p:extLst>
      <p:ext uri="{BB962C8B-B14F-4D97-AF65-F5344CB8AC3E}">
        <p14:creationId xmlns:p14="http://schemas.microsoft.com/office/powerpoint/2010/main" val="161872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CCCFB-4ED3-E3D2-C2D8-E13DD30ACAC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CFC244-B446-CF67-EA49-ADD6E3C06375}"/>
              </a:ext>
            </a:extLst>
          </p:cNvPr>
          <p:cNvSpPr>
            <a:spLocks noGrp="1"/>
          </p:cNvSpPr>
          <p:nvPr>
            <p:ph type="sldNum" sz="quarter" idx="19"/>
          </p:nvPr>
        </p:nvSpPr>
        <p:spPr/>
        <p:txBody>
          <a:bodyPr/>
          <a:lstStyle/>
          <a:p>
            <a:fld id="{B6238B5B-F19C-E947-A0BC-87BD7983F871}" type="slidenum">
              <a:rPr lang="en-US" smtClean="0"/>
              <a:pPr/>
              <a:t>38</a:t>
            </a:fld>
            <a:endParaRPr lang="en-US" dirty="0"/>
          </a:p>
        </p:txBody>
      </p:sp>
      <p:sp>
        <p:nvSpPr>
          <p:cNvPr id="2" name="Title 4">
            <a:extLst>
              <a:ext uri="{FF2B5EF4-FFF2-40B4-BE49-F238E27FC236}">
                <a16:creationId xmlns:a16="http://schemas.microsoft.com/office/drawing/2014/main" id="{8F0395AF-C91A-0F8E-F018-68C7D9854096}"/>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Rate</a:t>
            </a:r>
          </a:p>
        </p:txBody>
      </p:sp>
      <p:sp>
        <p:nvSpPr>
          <p:cNvPr id="6" name="Text Placeholder 1">
            <a:extLst>
              <a:ext uri="{FF2B5EF4-FFF2-40B4-BE49-F238E27FC236}">
                <a16:creationId xmlns:a16="http://schemas.microsoft.com/office/drawing/2014/main" id="{C43783F4-2938-D02F-76D3-216B75B26E49}"/>
              </a:ext>
            </a:extLst>
          </p:cNvPr>
          <p:cNvSpPr txBox="1">
            <a:spLocks/>
          </p:cNvSpPr>
          <p:nvPr/>
        </p:nvSpPr>
        <p:spPr>
          <a:xfrm>
            <a:off x="609724" y="936768"/>
            <a:ext cx="7641561" cy="285616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a:lnSpc>
                <a:spcPct val="90000"/>
              </a:lnSpc>
            </a:pPr>
            <a:r>
              <a:rPr lang="en-US" sz="2400" dirty="0">
                <a:solidFill>
                  <a:srgbClr val="FF0000"/>
                </a:solidFill>
              </a:rPr>
              <a:t>Victim Caches</a:t>
            </a:r>
          </a:p>
          <a:p>
            <a:pPr lvl="1">
              <a:lnSpc>
                <a:spcPct val="90000"/>
              </a:lnSpc>
            </a:pPr>
            <a:r>
              <a:rPr lang="en-US" sz="2400" dirty="0"/>
              <a:t>Recently evicted blocks are kept in small cache</a:t>
            </a:r>
          </a:p>
          <a:p>
            <a:pPr lvl="1">
              <a:lnSpc>
                <a:spcPct val="90000"/>
              </a:lnSpc>
            </a:pPr>
            <a:r>
              <a:rPr lang="en-US" sz="2400" dirty="0"/>
              <a:t>If we miss on those blocks, can get them fast</a:t>
            </a:r>
          </a:p>
          <a:p>
            <a:pPr lvl="1">
              <a:lnSpc>
                <a:spcPct val="90000"/>
              </a:lnSpc>
            </a:pPr>
            <a:r>
              <a:rPr lang="en-US" sz="2400" dirty="0"/>
              <a:t>Why does it work? </a:t>
            </a:r>
          </a:p>
          <a:p>
            <a:pPr lvl="2"/>
            <a:r>
              <a:rPr lang="en-US" sz="2400" dirty="0"/>
              <a:t>Exploit conflict misses</a:t>
            </a:r>
          </a:p>
          <a:p>
            <a:pPr lvl="1">
              <a:lnSpc>
                <a:spcPct val="90000"/>
              </a:lnSpc>
            </a:pPr>
            <a:r>
              <a:rPr lang="en-US" sz="2400" dirty="0"/>
              <a:t>Example: </a:t>
            </a:r>
          </a:p>
          <a:p>
            <a:pPr lvl="2"/>
            <a:r>
              <a:rPr lang="en-US" sz="2000" dirty="0"/>
              <a:t>A 64KB direct-mapped L1 cache combined with</a:t>
            </a:r>
            <a:br>
              <a:rPr lang="en-US" sz="2000" dirty="0"/>
            </a:br>
            <a:r>
              <a:rPr lang="en-US" sz="2000" dirty="0"/>
              <a:t>a 1KB fully associative victim cache</a:t>
            </a:r>
          </a:p>
        </p:txBody>
      </p:sp>
    </p:spTree>
    <p:extLst>
      <p:ext uri="{BB962C8B-B14F-4D97-AF65-F5344CB8AC3E}">
        <p14:creationId xmlns:p14="http://schemas.microsoft.com/office/powerpoint/2010/main" val="227291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D82EE-9B95-0D9D-B921-9D4DDF0810A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63C42B-12ED-AFE6-D95D-64A27A2FFE5B}"/>
              </a:ext>
            </a:extLst>
          </p:cNvPr>
          <p:cNvSpPr>
            <a:spLocks noGrp="1"/>
          </p:cNvSpPr>
          <p:nvPr>
            <p:ph type="sldNum" sz="quarter" idx="19"/>
          </p:nvPr>
        </p:nvSpPr>
        <p:spPr/>
        <p:txBody>
          <a:bodyPr/>
          <a:lstStyle/>
          <a:p>
            <a:fld id="{B6238B5B-F19C-E947-A0BC-87BD7983F871}" type="slidenum">
              <a:rPr lang="en-US" smtClean="0"/>
              <a:pPr/>
              <a:t>39</a:t>
            </a:fld>
            <a:endParaRPr lang="en-US" dirty="0"/>
          </a:p>
        </p:txBody>
      </p:sp>
      <p:sp>
        <p:nvSpPr>
          <p:cNvPr id="2" name="Title 4">
            <a:extLst>
              <a:ext uri="{FF2B5EF4-FFF2-40B4-BE49-F238E27FC236}">
                <a16:creationId xmlns:a16="http://schemas.microsoft.com/office/drawing/2014/main" id="{5C1B1D98-B209-1278-0913-B3CBAAFAC3F4}"/>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Rate</a:t>
            </a:r>
          </a:p>
        </p:txBody>
      </p:sp>
      <p:sp>
        <p:nvSpPr>
          <p:cNvPr id="3" name="Rectangle 3">
            <a:extLst>
              <a:ext uri="{FF2B5EF4-FFF2-40B4-BE49-F238E27FC236}">
                <a16:creationId xmlns:a16="http://schemas.microsoft.com/office/drawing/2014/main" id="{80E4A0ED-B534-3CBB-14E1-55153D029D6E}"/>
              </a:ext>
            </a:extLst>
          </p:cNvPr>
          <p:cNvSpPr txBox="1">
            <a:spLocks noChangeArrowheads="1"/>
          </p:cNvSpPr>
          <p:nvPr/>
        </p:nvSpPr>
        <p:spPr>
          <a:xfrm>
            <a:off x="456128" y="940873"/>
            <a:ext cx="8347075" cy="5010150"/>
          </a:xfrm>
          <a:prstGeom prst="rect">
            <a:avLst/>
          </a:prstGeom>
          <a:noFill/>
          <a:ln/>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Larger blocks</a:t>
            </a:r>
          </a:p>
          <a:p>
            <a:pPr lvl="1"/>
            <a:r>
              <a:rPr lang="en-US" sz="2000" dirty="0"/>
              <a:t>Helps if there is more spatial locality</a:t>
            </a:r>
          </a:p>
        </p:txBody>
      </p:sp>
      <p:pic>
        <p:nvPicPr>
          <p:cNvPr id="5" name="Picture 4" descr="Ch5-fig16">
            <a:extLst>
              <a:ext uri="{FF2B5EF4-FFF2-40B4-BE49-F238E27FC236}">
                <a16:creationId xmlns:a16="http://schemas.microsoft.com/office/drawing/2014/main" id="{DF7C4470-C4B4-1E68-1482-F261BB798F91}"/>
              </a:ext>
            </a:extLst>
          </p:cNvPr>
          <p:cNvPicPr>
            <a:picLocks noChangeAspect="1" noChangeArrowheads="1"/>
          </p:cNvPicPr>
          <p:nvPr/>
        </p:nvPicPr>
        <p:blipFill>
          <a:blip r:embed="rId3" cstate="print"/>
          <a:srcRect/>
          <a:stretch>
            <a:fillRect/>
          </a:stretch>
        </p:blipFill>
        <p:spPr bwMode="auto">
          <a:xfrm>
            <a:off x="2199504" y="1895532"/>
            <a:ext cx="5141869" cy="3225108"/>
          </a:xfrm>
          <a:prstGeom prst="rect">
            <a:avLst/>
          </a:prstGeom>
          <a:noFill/>
        </p:spPr>
      </p:pic>
    </p:spTree>
    <p:extLst>
      <p:ext uri="{BB962C8B-B14F-4D97-AF65-F5344CB8AC3E}">
        <p14:creationId xmlns:p14="http://schemas.microsoft.com/office/powerpoint/2010/main" val="103195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921D0-5535-1BB7-7C3F-5F14F5DCD21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C35BF9-89F0-071B-C6AC-AB94DF650EA8}"/>
              </a:ext>
            </a:extLst>
          </p:cNvPr>
          <p:cNvSpPr>
            <a:spLocks noGrp="1"/>
          </p:cNvSpPr>
          <p:nvPr>
            <p:ph type="sldNum" sz="quarter" idx="19"/>
          </p:nvPr>
        </p:nvSpPr>
        <p:spPr/>
        <p:txBody>
          <a:bodyPr/>
          <a:lstStyle/>
          <a:p>
            <a:fld id="{B6238B5B-F19C-E947-A0BC-87BD7983F871}" type="slidenum">
              <a:rPr lang="en-US" smtClean="0"/>
              <a:pPr/>
              <a:t>4</a:t>
            </a:fld>
            <a:endParaRPr lang="en-US" dirty="0"/>
          </a:p>
        </p:txBody>
      </p:sp>
      <p:sp>
        <p:nvSpPr>
          <p:cNvPr id="2" name="Title 4">
            <a:extLst>
              <a:ext uri="{FF2B5EF4-FFF2-40B4-BE49-F238E27FC236}">
                <a16:creationId xmlns:a16="http://schemas.microsoft.com/office/drawing/2014/main" id="{D3ABC492-827F-63D1-6394-770733C58563}"/>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Exercise: let’s design a cache</a:t>
            </a:r>
          </a:p>
        </p:txBody>
      </p:sp>
      <p:sp>
        <p:nvSpPr>
          <p:cNvPr id="3" name="Text Placeholder 1">
            <a:extLst>
              <a:ext uri="{FF2B5EF4-FFF2-40B4-BE49-F238E27FC236}">
                <a16:creationId xmlns:a16="http://schemas.microsoft.com/office/drawing/2014/main" id="{29664E42-3D3D-0E6C-5A4E-469A557CAA3D}"/>
              </a:ext>
            </a:extLst>
          </p:cNvPr>
          <p:cNvSpPr>
            <a:spLocks noGrp="1"/>
          </p:cNvSpPr>
          <p:nvPr>
            <p:ph type="body" sz="quarter" idx="13"/>
          </p:nvPr>
        </p:nvSpPr>
        <p:spPr>
          <a:xfrm>
            <a:off x="640077" y="1100876"/>
            <a:ext cx="8157755" cy="1785104"/>
          </a:xfrm>
        </p:spPr>
        <p:txBody>
          <a:bodyPr/>
          <a:lstStyle/>
          <a:p>
            <a:pPr marL="285750" indent="-285750">
              <a:buFont typeface="Arial" panose="020B0604020202020204" pitchFamily="34" charset="0"/>
              <a:buChar char="•"/>
            </a:pPr>
            <a:r>
              <a:rPr lang="en-US" sz="2400" dirty="0"/>
              <a:t>We need a cache for a 32-bit RISC-V CPU</a:t>
            </a:r>
          </a:p>
          <a:p>
            <a:pPr marL="285750" indent="-285750">
              <a:buFont typeface="Arial" panose="020B0604020202020204" pitchFamily="34" charset="0"/>
              <a:buChar char="•"/>
            </a:pPr>
            <a:r>
              <a:rPr lang="en-US" sz="2400" dirty="0"/>
              <a:t>Our load/store unit can only fetch word-aligned block</a:t>
            </a:r>
          </a:p>
          <a:p>
            <a:pPr marL="285750" indent="-285750">
              <a:buFont typeface="Arial" panose="020B0604020202020204" pitchFamily="34" charset="0"/>
              <a:buChar char="•"/>
            </a:pPr>
            <a:r>
              <a:rPr lang="en-US" sz="2400" dirty="0"/>
              <a:t>How many bits is the address bus?</a:t>
            </a:r>
          </a:p>
          <a:p>
            <a:pPr marL="285750" indent="-285750">
              <a:buFont typeface="Arial" panose="020B0604020202020204" pitchFamily="34" charset="0"/>
              <a:buChar char="•"/>
            </a:pPr>
            <a:r>
              <a:rPr lang="en-US" sz="2400" dirty="0">
                <a:solidFill>
                  <a:srgbClr val="FF0000"/>
                </a:solidFill>
              </a:rPr>
              <a:t>Answer: 32-log2(4) = 30 bits</a:t>
            </a:r>
          </a:p>
        </p:txBody>
      </p:sp>
    </p:spTree>
    <p:extLst>
      <p:ext uri="{BB962C8B-B14F-4D97-AF65-F5344CB8AC3E}">
        <p14:creationId xmlns:p14="http://schemas.microsoft.com/office/powerpoint/2010/main" val="158367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2020E-462E-571F-34C2-7FEFF728CF6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593405-6C3E-369A-9E5F-391082310F72}"/>
              </a:ext>
            </a:extLst>
          </p:cNvPr>
          <p:cNvSpPr>
            <a:spLocks noGrp="1"/>
          </p:cNvSpPr>
          <p:nvPr>
            <p:ph type="sldNum" sz="quarter" idx="19"/>
          </p:nvPr>
        </p:nvSpPr>
        <p:spPr/>
        <p:txBody>
          <a:bodyPr/>
          <a:lstStyle/>
          <a:p>
            <a:fld id="{B6238B5B-F19C-E947-A0BC-87BD7983F871}" type="slidenum">
              <a:rPr lang="en-US" smtClean="0"/>
              <a:pPr/>
              <a:t>40</a:t>
            </a:fld>
            <a:endParaRPr lang="en-US" dirty="0"/>
          </a:p>
        </p:txBody>
      </p:sp>
      <p:sp>
        <p:nvSpPr>
          <p:cNvPr id="2" name="Title 4">
            <a:extLst>
              <a:ext uri="{FF2B5EF4-FFF2-40B4-BE49-F238E27FC236}">
                <a16:creationId xmlns:a16="http://schemas.microsoft.com/office/drawing/2014/main" id="{B9316562-B173-0D66-FB0B-B3E7B7EB8477}"/>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Rate</a:t>
            </a:r>
          </a:p>
        </p:txBody>
      </p:sp>
      <p:sp>
        <p:nvSpPr>
          <p:cNvPr id="6" name="Text Placeholder 1">
            <a:extLst>
              <a:ext uri="{FF2B5EF4-FFF2-40B4-BE49-F238E27FC236}">
                <a16:creationId xmlns:a16="http://schemas.microsoft.com/office/drawing/2014/main" id="{8A9ACC0C-F368-DA1F-F66F-BFA3420CBFB7}"/>
              </a:ext>
            </a:extLst>
          </p:cNvPr>
          <p:cNvSpPr txBox="1">
            <a:spLocks/>
          </p:cNvSpPr>
          <p:nvPr/>
        </p:nvSpPr>
        <p:spPr>
          <a:xfrm>
            <a:off x="609724" y="936768"/>
            <a:ext cx="7641561" cy="3231654"/>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lnSpc>
                <a:spcPct val="90000"/>
              </a:lnSpc>
              <a:buFont typeface="Arial" panose="020B0604020202020204" pitchFamily="34" charset="0"/>
              <a:buChar char="•"/>
            </a:pPr>
            <a:r>
              <a:rPr lang="en-US" sz="2400" dirty="0"/>
              <a:t>Larger caches</a:t>
            </a:r>
          </a:p>
          <a:p>
            <a:pPr lvl="1">
              <a:lnSpc>
                <a:spcPct val="90000"/>
              </a:lnSpc>
            </a:pPr>
            <a:r>
              <a:rPr lang="en-US" sz="2000" dirty="0"/>
              <a:t>Fewer capacity misses, </a:t>
            </a:r>
          </a:p>
          <a:p>
            <a:pPr lvl="1">
              <a:lnSpc>
                <a:spcPct val="90000"/>
              </a:lnSpc>
            </a:pPr>
            <a:r>
              <a:rPr lang="en-US" sz="2000" dirty="0"/>
              <a:t>But longer hit latency!</a:t>
            </a:r>
          </a:p>
          <a:p>
            <a:pPr marL="285750" indent="-285750">
              <a:lnSpc>
                <a:spcPct val="90000"/>
              </a:lnSpc>
              <a:buFont typeface="Arial" panose="020B0604020202020204" pitchFamily="34" charset="0"/>
              <a:buChar char="•"/>
            </a:pPr>
            <a:r>
              <a:rPr lang="en-US" sz="2400" dirty="0"/>
              <a:t>Higher associativity</a:t>
            </a:r>
          </a:p>
          <a:p>
            <a:pPr lvl="1">
              <a:lnSpc>
                <a:spcPct val="90000"/>
              </a:lnSpc>
            </a:pPr>
            <a:r>
              <a:rPr lang="en-US" sz="2000" dirty="0"/>
              <a:t>Fewer conflict misses</a:t>
            </a:r>
          </a:p>
          <a:p>
            <a:pPr lvl="1">
              <a:lnSpc>
                <a:spcPct val="90000"/>
              </a:lnSpc>
            </a:pPr>
            <a:r>
              <a:rPr lang="en-US" sz="2000" dirty="0"/>
              <a:t>But longer hit latency!</a:t>
            </a:r>
          </a:p>
          <a:p>
            <a:pPr marL="285750" indent="-285750">
              <a:lnSpc>
                <a:spcPct val="90000"/>
              </a:lnSpc>
              <a:buFont typeface="Arial" panose="020B0604020202020204" pitchFamily="34" charset="0"/>
              <a:buChar char="•"/>
            </a:pPr>
            <a:r>
              <a:rPr lang="en-US" sz="2400" dirty="0"/>
              <a:t>Which is better?</a:t>
            </a:r>
          </a:p>
          <a:p>
            <a:pPr lvl="1">
              <a:lnSpc>
                <a:spcPct val="90000"/>
              </a:lnSpc>
            </a:pPr>
            <a:r>
              <a:rPr lang="en-US" sz="2000" dirty="0"/>
              <a:t>Need to work through AMAT equations to figure out which is better</a:t>
            </a:r>
            <a:endParaRPr lang="en-US" sz="1200" dirty="0"/>
          </a:p>
        </p:txBody>
      </p:sp>
    </p:spTree>
    <p:extLst>
      <p:ext uri="{BB962C8B-B14F-4D97-AF65-F5344CB8AC3E}">
        <p14:creationId xmlns:p14="http://schemas.microsoft.com/office/powerpoint/2010/main" val="211415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912A2-0BC0-45A3-4ADF-6343C274751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EB3806-0EB0-6BF7-3AF0-BF51402AD35E}"/>
              </a:ext>
            </a:extLst>
          </p:cNvPr>
          <p:cNvSpPr>
            <a:spLocks noGrp="1"/>
          </p:cNvSpPr>
          <p:nvPr>
            <p:ph type="sldNum" sz="quarter" idx="19"/>
          </p:nvPr>
        </p:nvSpPr>
        <p:spPr/>
        <p:txBody>
          <a:bodyPr/>
          <a:lstStyle/>
          <a:p>
            <a:fld id="{B6238B5B-F19C-E947-A0BC-87BD7983F871}" type="slidenum">
              <a:rPr lang="en-US" smtClean="0"/>
              <a:pPr/>
              <a:t>41</a:t>
            </a:fld>
            <a:endParaRPr lang="en-US" dirty="0"/>
          </a:p>
        </p:txBody>
      </p:sp>
      <p:sp>
        <p:nvSpPr>
          <p:cNvPr id="2" name="Title 4">
            <a:extLst>
              <a:ext uri="{FF2B5EF4-FFF2-40B4-BE49-F238E27FC236}">
                <a16:creationId xmlns:a16="http://schemas.microsoft.com/office/drawing/2014/main" id="{3EA63534-F0D7-54DF-1341-52CBEFF490FA}"/>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Rate</a:t>
            </a:r>
          </a:p>
        </p:txBody>
      </p:sp>
      <p:sp>
        <p:nvSpPr>
          <p:cNvPr id="6" name="Text Placeholder 1">
            <a:extLst>
              <a:ext uri="{FF2B5EF4-FFF2-40B4-BE49-F238E27FC236}">
                <a16:creationId xmlns:a16="http://schemas.microsoft.com/office/drawing/2014/main" id="{F3E70EF2-E4AA-525A-E205-939E0A990369}"/>
              </a:ext>
            </a:extLst>
          </p:cNvPr>
          <p:cNvSpPr txBox="1">
            <a:spLocks/>
          </p:cNvSpPr>
          <p:nvPr/>
        </p:nvSpPr>
        <p:spPr>
          <a:xfrm>
            <a:off x="609724" y="936768"/>
            <a:ext cx="7641561" cy="194925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t>Pseudo Associative Caches</a:t>
            </a:r>
          </a:p>
          <a:p>
            <a:pPr lvl="1"/>
            <a:r>
              <a:rPr lang="en-US" sz="2000" b="1" dirty="0"/>
              <a:t>Similar to way prediction</a:t>
            </a:r>
          </a:p>
          <a:p>
            <a:pPr lvl="1"/>
            <a:r>
              <a:rPr lang="en-US" sz="2000" dirty="0"/>
              <a:t>Start with direct mapped indexing</a:t>
            </a:r>
          </a:p>
          <a:p>
            <a:pPr lvl="1"/>
            <a:r>
              <a:rPr lang="en-US" sz="2000" dirty="0"/>
              <a:t>If miss on “primary” entry, try another entry</a:t>
            </a:r>
          </a:p>
          <a:p>
            <a:pPr lvl="1"/>
            <a:r>
              <a:rPr lang="en-US" sz="2000" dirty="0"/>
              <a:t>Use hash function to determine other indices to check</a:t>
            </a:r>
          </a:p>
          <a:p>
            <a:pPr lvl="1"/>
            <a:r>
              <a:rPr lang="en-US" sz="2000" dirty="0"/>
              <a:t>Results in varying access</a:t>
            </a:r>
          </a:p>
        </p:txBody>
      </p:sp>
    </p:spTree>
    <p:extLst>
      <p:ext uri="{BB962C8B-B14F-4D97-AF65-F5344CB8AC3E}">
        <p14:creationId xmlns:p14="http://schemas.microsoft.com/office/powerpoint/2010/main" val="3551771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9BEA7-CE8E-0664-3ADF-FACE4C4B06F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2EA33E-7006-0A06-9181-A9F11A70612D}"/>
              </a:ext>
            </a:extLst>
          </p:cNvPr>
          <p:cNvSpPr>
            <a:spLocks noGrp="1"/>
          </p:cNvSpPr>
          <p:nvPr>
            <p:ph type="sldNum" sz="quarter" idx="19"/>
          </p:nvPr>
        </p:nvSpPr>
        <p:spPr/>
        <p:txBody>
          <a:bodyPr/>
          <a:lstStyle/>
          <a:p>
            <a:fld id="{B6238B5B-F19C-E947-A0BC-87BD7983F871}" type="slidenum">
              <a:rPr lang="en-US" smtClean="0"/>
              <a:pPr/>
              <a:t>42</a:t>
            </a:fld>
            <a:endParaRPr lang="en-US" dirty="0"/>
          </a:p>
        </p:txBody>
      </p:sp>
      <p:sp>
        <p:nvSpPr>
          <p:cNvPr id="2" name="Title 4">
            <a:extLst>
              <a:ext uri="{FF2B5EF4-FFF2-40B4-BE49-F238E27FC236}">
                <a16:creationId xmlns:a16="http://schemas.microsoft.com/office/drawing/2014/main" id="{B602BB27-1ECF-21BB-65D8-0DA390686317}"/>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Rate</a:t>
            </a:r>
          </a:p>
        </p:txBody>
      </p:sp>
      <p:sp>
        <p:nvSpPr>
          <p:cNvPr id="6" name="Text Placeholder 1">
            <a:extLst>
              <a:ext uri="{FF2B5EF4-FFF2-40B4-BE49-F238E27FC236}">
                <a16:creationId xmlns:a16="http://schemas.microsoft.com/office/drawing/2014/main" id="{FEBF664E-60EA-7131-CCB3-DBB53B4BFB71}"/>
              </a:ext>
            </a:extLst>
          </p:cNvPr>
          <p:cNvSpPr txBox="1">
            <a:spLocks/>
          </p:cNvSpPr>
          <p:nvPr/>
        </p:nvSpPr>
        <p:spPr>
          <a:xfrm>
            <a:off x="609724" y="936768"/>
            <a:ext cx="7641561" cy="96436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t>Compiler optimizations</a:t>
            </a:r>
          </a:p>
          <a:p>
            <a:pPr lvl="1"/>
            <a:r>
              <a:rPr lang="en-US" sz="2000" dirty="0"/>
              <a:t>Loop interchange</a:t>
            </a:r>
          </a:p>
          <a:p>
            <a:pPr lvl="1"/>
            <a:r>
              <a:rPr lang="en-US" sz="2000" dirty="0"/>
              <a:t>Blocking (e.g., tiled matrix multiplication)</a:t>
            </a:r>
          </a:p>
        </p:txBody>
      </p:sp>
    </p:spTree>
    <p:extLst>
      <p:ext uri="{BB962C8B-B14F-4D97-AF65-F5344CB8AC3E}">
        <p14:creationId xmlns:p14="http://schemas.microsoft.com/office/powerpoint/2010/main" val="3856379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2763F-4BF2-AFB9-FB27-018AE6C65A3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9ACC2A-C20B-E4EE-36C9-A2AA4644AD87}"/>
              </a:ext>
            </a:extLst>
          </p:cNvPr>
          <p:cNvSpPr>
            <a:spLocks noGrp="1"/>
          </p:cNvSpPr>
          <p:nvPr>
            <p:ph type="sldNum" sz="quarter" idx="19"/>
          </p:nvPr>
        </p:nvSpPr>
        <p:spPr>
          <a:xfrm>
            <a:off x="8610599" y="3878301"/>
            <a:ext cx="457200" cy="365760"/>
          </a:xfrm>
        </p:spPr>
        <p:txBody>
          <a:bodyPr/>
          <a:lstStyle/>
          <a:p>
            <a:fld id="{B6238B5B-F19C-E947-A0BC-87BD7983F871}" type="slidenum">
              <a:rPr lang="en-US" smtClean="0"/>
              <a:pPr/>
              <a:t>43</a:t>
            </a:fld>
            <a:endParaRPr lang="en-US" dirty="0"/>
          </a:p>
        </p:txBody>
      </p:sp>
      <p:sp>
        <p:nvSpPr>
          <p:cNvPr id="2" name="Title 4">
            <a:extLst>
              <a:ext uri="{FF2B5EF4-FFF2-40B4-BE49-F238E27FC236}">
                <a16:creationId xmlns:a16="http://schemas.microsoft.com/office/drawing/2014/main" id="{D959AF4D-38B6-912B-F2C5-8B1A7A39511E}"/>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Rate</a:t>
            </a:r>
          </a:p>
        </p:txBody>
      </p:sp>
      <p:sp>
        <p:nvSpPr>
          <p:cNvPr id="13" name="Footer Placeholder 3">
            <a:extLst>
              <a:ext uri="{FF2B5EF4-FFF2-40B4-BE49-F238E27FC236}">
                <a16:creationId xmlns:a16="http://schemas.microsoft.com/office/drawing/2014/main" id="{9800859E-67A5-2F7E-4568-99F71EC6A2A7}"/>
              </a:ext>
            </a:extLst>
          </p:cNvPr>
          <p:cNvSpPr txBox="1">
            <a:spLocks/>
          </p:cNvSpPr>
          <p:nvPr/>
        </p:nvSpPr>
        <p:spPr>
          <a:xfrm>
            <a:off x="1611311" y="5212398"/>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
        <p:nvSpPr>
          <p:cNvPr id="14" name="Rectangle 4">
            <a:extLst>
              <a:ext uri="{FF2B5EF4-FFF2-40B4-BE49-F238E27FC236}">
                <a16:creationId xmlns:a16="http://schemas.microsoft.com/office/drawing/2014/main" id="{85C538EF-00DF-7204-3527-13CFCAAFEB30}"/>
              </a:ext>
            </a:extLst>
          </p:cNvPr>
          <p:cNvSpPr txBox="1">
            <a:spLocks noChangeArrowheads="1"/>
          </p:cNvSpPr>
          <p:nvPr/>
        </p:nvSpPr>
        <p:spPr>
          <a:xfrm>
            <a:off x="398462" y="775615"/>
            <a:ext cx="8347075" cy="501015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a:t>For loops over multi-dimensional arrays</a:t>
            </a:r>
          </a:p>
          <a:p>
            <a:pPr lvl="1"/>
            <a:r>
              <a:rPr lang="en-US"/>
              <a:t>Example: matrices (2-dim arrays)</a:t>
            </a:r>
          </a:p>
          <a:p>
            <a:r>
              <a:rPr lang="en-US"/>
              <a:t>Change order of iteration to match layout</a:t>
            </a:r>
          </a:p>
          <a:p>
            <a:pPr lvl="1"/>
            <a:r>
              <a:rPr lang="en-US"/>
              <a:t>Gets better spatial locality</a:t>
            </a:r>
          </a:p>
          <a:p>
            <a:pPr lvl="1"/>
            <a:r>
              <a:rPr lang="en-US"/>
              <a:t>Layout in C: last index changes first</a:t>
            </a:r>
            <a:endParaRPr lang="en-US" dirty="0"/>
          </a:p>
        </p:txBody>
      </p:sp>
      <p:sp>
        <p:nvSpPr>
          <p:cNvPr id="15" name="Text Box 12">
            <a:extLst>
              <a:ext uri="{FF2B5EF4-FFF2-40B4-BE49-F238E27FC236}">
                <a16:creationId xmlns:a16="http://schemas.microsoft.com/office/drawing/2014/main" id="{2FD7CB0A-6D90-2DD8-E03B-167957472CE1}"/>
              </a:ext>
            </a:extLst>
          </p:cNvPr>
          <p:cNvSpPr txBox="1">
            <a:spLocks noChangeArrowheads="1"/>
          </p:cNvSpPr>
          <p:nvPr/>
        </p:nvSpPr>
        <p:spPr bwMode="auto">
          <a:xfrm>
            <a:off x="228598" y="2751773"/>
            <a:ext cx="4176713" cy="915988"/>
          </a:xfrm>
          <a:prstGeom prst="rect">
            <a:avLst/>
          </a:prstGeom>
          <a:noFill/>
          <a:ln w="9525">
            <a:noFill/>
            <a:miter lim="800000"/>
            <a:headEnd/>
            <a:tailEnd/>
          </a:ln>
          <a:effectLst/>
        </p:spPr>
        <p:txBody>
          <a:bodyPr>
            <a:spAutoFit/>
          </a:bodyPr>
          <a:lstStyle/>
          <a:p>
            <a:pPr>
              <a:spcBef>
                <a:spcPct val="50000"/>
              </a:spcBef>
            </a:pPr>
            <a:r>
              <a:rPr lang="en-US" b="1">
                <a:solidFill>
                  <a:srgbClr val="663300"/>
                </a:solidFill>
                <a:latin typeface="Courier New" pitchFamily="49" charset="0"/>
              </a:rPr>
              <a:t>for(j=0;j&lt;10000;j++)</a:t>
            </a:r>
            <a:br>
              <a:rPr lang="en-US" b="1">
                <a:solidFill>
                  <a:srgbClr val="663300"/>
                </a:solidFill>
                <a:latin typeface="Courier New" pitchFamily="49" charset="0"/>
              </a:rPr>
            </a:br>
            <a:r>
              <a:rPr lang="en-US" b="1">
                <a:solidFill>
                  <a:srgbClr val="663300"/>
                </a:solidFill>
                <a:latin typeface="Courier New" pitchFamily="49" charset="0"/>
              </a:rPr>
              <a:t>  for(i=0;i&lt;40000;i++)</a:t>
            </a:r>
            <a:br>
              <a:rPr lang="en-US" b="1">
                <a:solidFill>
                  <a:srgbClr val="663300"/>
                </a:solidFill>
                <a:latin typeface="Courier New" pitchFamily="49" charset="0"/>
              </a:rPr>
            </a:br>
            <a:r>
              <a:rPr lang="en-US" b="1">
                <a:solidFill>
                  <a:srgbClr val="663300"/>
                </a:solidFill>
                <a:latin typeface="Courier New" pitchFamily="49" charset="0"/>
              </a:rPr>
              <a:t>    c[i][j]=a[i][j]+b[i][j];</a:t>
            </a:r>
          </a:p>
        </p:txBody>
      </p:sp>
      <p:sp>
        <p:nvSpPr>
          <p:cNvPr id="16" name="Text Box 13">
            <a:extLst>
              <a:ext uri="{FF2B5EF4-FFF2-40B4-BE49-F238E27FC236}">
                <a16:creationId xmlns:a16="http://schemas.microsoft.com/office/drawing/2014/main" id="{464F7E55-F40E-1C7A-4AD6-903C1D198DDE}"/>
              </a:ext>
            </a:extLst>
          </p:cNvPr>
          <p:cNvSpPr txBox="1">
            <a:spLocks noChangeArrowheads="1"/>
          </p:cNvSpPr>
          <p:nvPr/>
        </p:nvSpPr>
        <p:spPr bwMode="auto">
          <a:xfrm>
            <a:off x="4814886" y="2751773"/>
            <a:ext cx="4176712" cy="915988"/>
          </a:xfrm>
          <a:prstGeom prst="rect">
            <a:avLst/>
          </a:prstGeom>
          <a:noFill/>
          <a:ln w="9525">
            <a:noFill/>
            <a:miter lim="800000"/>
            <a:headEnd/>
            <a:tailEnd/>
          </a:ln>
          <a:effectLst/>
        </p:spPr>
        <p:txBody>
          <a:bodyPr>
            <a:spAutoFit/>
          </a:bodyPr>
          <a:lstStyle/>
          <a:p>
            <a:pPr>
              <a:spcBef>
                <a:spcPct val="50000"/>
              </a:spcBef>
            </a:pPr>
            <a:r>
              <a:rPr lang="en-US" b="1">
                <a:solidFill>
                  <a:srgbClr val="663300"/>
                </a:solidFill>
                <a:latin typeface="Courier New" pitchFamily="49" charset="0"/>
              </a:rPr>
              <a:t>for(i=0;i&lt;40000;i++)</a:t>
            </a:r>
            <a:br>
              <a:rPr lang="en-US" b="1">
                <a:solidFill>
                  <a:srgbClr val="663300"/>
                </a:solidFill>
                <a:latin typeface="Courier New" pitchFamily="49" charset="0"/>
              </a:rPr>
            </a:br>
            <a:r>
              <a:rPr lang="en-US" b="1">
                <a:solidFill>
                  <a:srgbClr val="663300"/>
                </a:solidFill>
                <a:latin typeface="Courier New" pitchFamily="49" charset="0"/>
              </a:rPr>
              <a:t>  for(j=0;j&lt;10000;j++)</a:t>
            </a:r>
            <a:br>
              <a:rPr lang="en-US" b="1">
                <a:solidFill>
                  <a:srgbClr val="663300"/>
                </a:solidFill>
                <a:latin typeface="Courier New" pitchFamily="49" charset="0"/>
              </a:rPr>
            </a:br>
            <a:r>
              <a:rPr lang="en-US" b="1">
                <a:solidFill>
                  <a:srgbClr val="663300"/>
                </a:solidFill>
                <a:latin typeface="Courier New" pitchFamily="49" charset="0"/>
              </a:rPr>
              <a:t>    c[i][j]=a[i][j]+b[i][j];</a:t>
            </a:r>
          </a:p>
        </p:txBody>
      </p:sp>
      <p:sp>
        <p:nvSpPr>
          <p:cNvPr id="17" name="AutoShape 15">
            <a:extLst>
              <a:ext uri="{FF2B5EF4-FFF2-40B4-BE49-F238E27FC236}">
                <a16:creationId xmlns:a16="http://schemas.microsoft.com/office/drawing/2014/main" id="{FB4EF113-8359-5E71-082C-A949041E4884}"/>
              </a:ext>
            </a:extLst>
          </p:cNvPr>
          <p:cNvSpPr>
            <a:spLocks noChangeArrowheads="1"/>
          </p:cNvSpPr>
          <p:nvPr/>
        </p:nvSpPr>
        <p:spPr bwMode="auto">
          <a:xfrm>
            <a:off x="4251323" y="3124836"/>
            <a:ext cx="350838" cy="292100"/>
          </a:xfrm>
          <a:prstGeom prst="rightArrow">
            <a:avLst>
              <a:gd name="adj1" fmla="val 50000"/>
              <a:gd name="adj2" fmla="val 30027"/>
            </a:avLst>
          </a:prstGeom>
          <a:noFill/>
          <a:ln w="15875">
            <a:solidFill>
              <a:srgbClr val="663300"/>
            </a:solidFill>
            <a:miter lim="800000"/>
            <a:headEnd/>
            <a:tailEnd/>
          </a:ln>
          <a:effectLst/>
        </p:spPr>
        <p:txBody>
          <a:bodyPr wrap="none" anchor="ctr"/>
          <a:lstStyle/>
          <a:p>
            <a:endParaRPr lang="en-US"/>
          </a:p>
        </p:txBody>
      </p:sp>
      <p:sp>
        <p:nvSpPr>
          <p:cNvPr id="18" name="Text Box 16">
            <a:extLst>
              <a:ext uri="{FF2B5EF4-FFF2-40B4-BE49-F238E27FC236}">
                <a16:creationId xmlns:a16="http://schemas.microsoft.com/office/drawing/2014/main" id="{879A9728-8572-07B1-D08F-E368DE72D8DD}"/>
              </a:ext>
            </a:extLst>
          </p:cNvPr>
          <p:cNvSpPr txBox="1">
            <a:spLocks noChangeArrowheads="1"/>
          </p:cNvSpPr>
          <p:nvPr/>
        </p:nvSpPr>
        <p:spPr bwMode="auto">
          <a:xfrm>
            <a:off x="687386" y="3869373"/>
            <a:ext cx="2813050" cy="641350"/>
          </a:xfrm>
          <a:prstGeom prst="rect">
            <a:avLst/>
          </a:prstGeom>
          <a:noFill/>
          <a:ln w="9525">
            <a:noFill/>
            <a:miter lim="800000"/>
            <a:headEnd/>
            <a:tailEnd/>
          </a:ln>
          <a:effectLst/>
        </p:spPr>
        <p:txBody>
          <a:bodyPr wrap="none">
            <a:spAutoFit/>
          </a:bodyPr>
          <a:lstStyle/>
          <a:p>
            <a:r>
              <a:rPr lang="en-US" b="1" dirty="0">
                <a:solidFill>
                  <a:srgbClr val="663300"/>
                </a:solidFill>
                <a:latin typeface="Courier New" pitchFamily="49" charset="0"/>
              </a:rPr>
              <a:t>a[</a:t>
            </a:r>
            <a:r>
              <a:rPr lang="en-US" b="1" dirty="0" err="1">
                <a:solidFill>
                  <a:srgbClr val="663300"/>
                </a:solidFill>
                <a:latin typeface="Courier New" pitchFamily="49" charset="0"/>
              </a:rPr>
              <a:t>i</a:t>
            </a:r>
            <a:r>
              <a:rPr lang="en-US" b="1" dirty="0">
                <a:solidFill>
                  <a:srgbClr val="663300"/>
                </a:solidFill>
                <a:latin typeface="Courier New" pitchFamily="49" charset="0"/>
              </a:rPr>
              <a:t>][j]</a:t>
            </a:r>
            <a:r>
              <a:rPr lang="en-US" dirty="0">
                <a:solidFill>
                  <a:srgbClr val="663300"/>
                </a:solidFill>
                <a:latin typeface="Times New Roman" pitchFamily="18" charset="0"/>
              </a:rPr>
              <a:t> and </a:t>
            </a:r>
            <a:r>
              <a:rPr lang="en-US" b="1" dirty="0">
                <a:solidFill>
                  <a:srgbClr val="663300"/>
                </a:solidFill>
                <a:latin typeface="Courier New" pitchFamily="49" charset="0"/>
              </a:rPr>
              <a:t>a[i+1][j]</a:t>
            </a:r>
            <a:br>
              <a:rPr lang="en-US" b="1" dirty="0">
                <a:solidFill>
                  <a:srgbClr val="663300"/>
                </a:solidFill>
                <a:latin typeface="Courier New" pitchFamily="49" charset="0"/>
              </a:rPr>
            </a:br>
            <a:r>
              <a:rPr lang="en-US" dirty="0">
                <a:solidFill>
                  <a:srgbClr val="663300"/>
                </a:solidFill>
                <a:latin typeface="Times New Roman" pitchFamily="18" charset="0"/>
              </a:rPr>
              <a:t>are 10000 elements apart</a:t>
            </a:r>
          </a:p>
        </p:txBody>
      </p:sp>
      <p:sp>
        <p:nvSpPr>
          <p:cNvPr id="19" name="Text Box 17">
            <a:extLst>
              <a:ext uri="{FF2B5EF4-FFF2-40B4-BE49-F238E27FC236}">
                <a16:creationId xmlns:a16="http://schemas.microsoft.com/office/drawing/2014/main" id="{7275D46A-8387-993A-028D-C6234213B705}"/>
              </a:ext>
            </a:extLst>
          </p:cNvPr>
          <p:cNvSpPr txBox="1">
            <a:spLocks noChangeArrowheads="1"/>
          </p:cNvSpPr>
          <p:nvPr/>
        </p:nvSpPr>
        <p:spPr bwMode="auto">
          <a:xfrm>
            <a:off x="5395911" y="3869373"/>
            <a:ext cx="2813050" cy="641350"/>
          </a:xfrm>
          <a:prstGeom prst="rect">
            <a:avLst/>
          </a:prstGeom>
          <a:noFill/>
          <a:ln w="9525">
            <a:noFill/>
            <a:miter lim="800000"/>
            <a:headEnd/>
            <a:tailEnd/>
          </a:ln>
          <a:effectLst/>
        </p:spPr>
        <p:txBody>
          <a:bodyPr wrap="none">
            <a:spAutoFit/>
          </a:bodyPr>
          <a:lstStyle/>
          <a:p>
            <a:r>
              <a:rPr lang="en-US" b="1">
                <a:solidFill>
                  <a:srgbClr val="663300"/>
                </a:solidFill>
                <a:latin typeface="Courier New" pitchFamily="49" charset="0"/>
              </a:rPr>
              <a:t>a[i][j]</a:t>
            </a:r>
            <a:r>
              <a:rPr lang="en-US">
                <a:solidFill>
                  <a:srgbClr val="663300"/>
                </a:solidFill>
                <a:latin typeface="Times New Roman" pitchFamily="18" charset="0"/>
              </a:rPr>
              <a:t> and </a:t>
            </a:r>
            <a:r>
              <a:rPr lang="en-US" b="1">
                <a:solidFill>
                  <a:srgbClr val="663300"/>
                </a:solidFill>
                <a:latin typeface="Courier New" pitchFamily="49" charset="0"/>
              </a:rPr>
              <a:t>a[i][j+1]</a:t>
            </a:r>
            <a:br>
              <a:rPr lang="en-US" b="1">
                <a:solidFill>
                  <a:srgbClr val="663300"/>
                </a:solidFill>
                <a:latin typeface="Courier New" pitchFamily="49" charset="0"/>
              </a:rPr>
            </a:br>
            <a:r>
              <a:rPr lang="en-US">
                <a:solidFill>
                  <a:srgbClr val="663300"/>
                </a:solidFill>
                <a:latin typeface="Times New Roman" pitchFamily="18" charset="0"/>
              </a:rPr>
              <a:t>are next to each other</a:t>
            </a:r>
          </a:p>
        </p:txBody>
      </p:sp>
      <p:sp>
        <p:nvSpPr>
          <p:cNvPr id="20" name="Rectangle 19">
            <a:extLst>
              <a:ext uri="{FF2B5EF4-FFF2-40B4-BE49-F238E27FC236}">
                <a16:creationId xmlns:a16="http://schemas.microsoft.com/office/drawing/2014/main" id="{6384D3EC-8061-E54C-7C14-09277484D08D}"/>
              </a:ext>
            </a:extLst>
          </p:cNvPr>
          <p:cNvSpPr/>
          <p:nvPr/>
        </p:nvSpPr>
        <p:spPr>
          <a:xfrm>
            <a:off x="4859018" y="2578418"/>
            <a:ext cx="3980180" cy="218948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82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5EA22-EE18-2757-79CA-A00BB2A50DBD}"/>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09F8F3E9-5718-2AF7-AB5B-3D0573F37A6E}"/>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Cache Miss Rate</a:t>
            </a:r>
          </a:p>
        </p:txBody>
      </p:sp>
      <p:sp>
        <p:nvSpPr>
          <p:cNvPr id="5" name="Content Placeholder 2">
            <a:extLst>
              <a:ext uri="{FF2B5EF4-FFF2-40B4-BE49-F238E27FC236}">
                <a16:creationId xmlns:a16="http://schemas.microsoft.com/office/drawing/2014/main" id="{38FB43F9-FB4E-63B1-B348-D8DFC8E57FE2}"/>
              </a:ext>
            </a:extLst>
          </p:cNvPr>
          <p:cNvSpPr txBox="1">
            <a:spLocks/>
          </p:cNvSpPr>
          <p:nvPr/>
        </p:nvSpPr>
        <p:spPr>
          <a:xfrm>
            <a:off x="950398" y="792091"/>
            <a:ext cx="8347075" cy="501015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0" indent="0">
              <a:buFont typeface="Arial" panose="020B0604020202020204" pitchFamily="34" charset="0"/>
              <a:buNone/>
            </a:pPr>
            <a:r>
              <a:rPr lang="en-US" sz="1800"/>
              <a:t>Reduce the working set size. </a:t>
            </a:r>
          </a:p>
          <a:p>
            <a:pPr marL="0" indent="0">
              <a:buFont typeface="Arial" panose="020B0604020202020204" pitchFamily="34" charset="0"/>
              <a:buNone/>
            </a:pPr>
            <a:r>
              <a:rPr lang="en-US" sz="1800"/>
              <a:t>To make the code fit into the cache </a:t>
            </a:r>
          </a:p>
          <a:p>
            <a:pPr marL="0" indent="0">
              <a:buFont typeface="Arial" panose="020B0604020202020204" pitchFamily="34" charset="0"/>
              <a:buNone/>
            </a:pPr>
            <a:r>
              <a:rPr lang="en-US" sz="1800"/>
              <a:t>Example </a:t>
            </a:r>
          </a:p>
          <a:p>
            <a:pPr marL="0" indent="0">
              <a:buFont typeface="Arial" panose="020B0604020202020204" pitchFamily="34" charset="0"/>
              <a:buNone/>
            </a:pPr>
            <a:r>
              <a:rPr lang="en-US" sz="1800"/>
              <a:t>1D case </a:t>
            </a:r>
          </a:p>
          <a:p>
            <a:pPr marL="0" indent="0">
              <a:buFont typeface="Arial" panose="020B0604020202020204" pitchFamily="34" charset="0"/>
              <a:buNone/>
            </a:pPr>
            <a:r>
              <a:rPr lang="en-US" sz="1800"/>
              <a:t>   for (k = 0; k &lt; N; k++) </a:t>
            </a:r>
          </a:p>
          <a:p>
            <a:pPr marL="457200" lvl="1" indent="0">
              <a:buFont typeface="Arial" panose="020B0604020202020204" pitchFamily="34" charset="0"/>
              <a:buNone/>
            </a:pPr>
            <a:r>
              <a:rPr lang="en-US" sz="1800"/>
              <a:t>for (j=0; j&lt;M; j++) </a:t>
            </a:r>
          </a:p>
          <a:p>
            <a:pPr marL="457200" lvl="1" indent="0">
              <a:buFont typeface="Arial" panose="020B0604020202020204" pitchFamily="34" charset="0"/>
              <a:buNone/>
            </a:pPr>
            <a:r>
              <a:rPr lang="en-US" sz="1800"/>
              <a:t>if (B[j] == a[k]) sum[k]++;</a:t>
            </a:r>
          </a:p>
          <a:p>
            <a:pPr marL="457200" lvl="1" indent="0">
              <a:buFont typeface="Arial" panose="020B0604020202020204" pitchFamily="34" charset="0"/>
              <a:buNone/>
            </a:pPr>
            <a:endParaRPr lang="en-US" sz="1800"/>
          </a:p>
          <a:p>
            <a:pPr marL="457200" lvl="1" indent="0">
              <a:buFont typeface="Arial" panose="020B0604020202020204" pitchFamily="34" charset="0"/>
              <a:buNone/>
            </a:pPr>
            <a:r>
              <a:rPr lang="en-US" sz="1800"/>
              <a:t>If one element in B is 4B and the total cache size is 1KB. </a:t>
            </a:r>
          </a:p>
          <a:p>
            <a:pPr marL="457200" lvl="1" indent="0">
              <a:buFont typeface="Arial" panose="020B0604020202020204" pitchFamily="34" charset="0"/>
              <a:buNone/>
            </a:pPr>
            <a:r>
              <a:rPr lang="en-US" sz="2000"/>
              <a:t>1KB/4B = 256 elements; So  </a:t>
            </a:r>
          </a:p>
          <a:p>
            <a:pPr marL="457200" lvl="1" indent="0">
              <a:buFont typeface="Arial" panose="020B0604020202020204" pitchFamily="34" charset="0"/>
              <a:buNone/>
            </a:pPr>
            <a:r>
              <a:rPr lang="en-US">
                <a:solidFill>
                  <a:srgbClr val="0000FF"/>
                </a:solidFill>
              </a:rPr>
              <a:t>for (j=0; j&lt;M/256; j++) </a:t>
            </a:r>
          </a:p>
          <a:p>
            <a:pPr marL="457200" lvl="1" indent="0">
              <a:buFont typeface="Arial" panose="020B0604020202020204" pitchFamily="34" charset="0"/>
              <a:buNone/>
            </a:pPr>
            <a:r>
              <a:rPr lang="en-US">
                <a:solidFill>
                  <a:srgbClr val="0000FF"/>
                </a:solidFill>
              </a:rPr>
              <a:t> for (k = 0; k &lt; N; k++) </a:t>
            </a:r>
          </a:p>
          <a:p>
            <a:pPr marL="457200" lvl="1" indent="0">
              <a:buFont typeface="Arial" panose="020B0604020202020204" pitchFamily="34" charset="0"/>
              <a:buNone/>
            </a:pPr>
            <a:r>
              <a:rPr lang="en-US">
                <a:solidFill>
                  <a:srgbClr val="0000FF"/>
                </a:solidFill>
              </a:rPr>
              <a:t>	for (l = 0; l&lt; 256; l++)</a:t>
            </a:r>
          </a:p>
          <a:p>
            <a:pPr marL="457200" lvl="1" indent="0">
              <a:buFont typeface="Arial" panose="020B0604020202020204" pitchFamily="34" charset="0"/>
              <a:buNone/>
            </a:pPr>
            <a:r>
              <a:rPr lang="en-US">
                <a:solidFill>
                  <a:srgbClr val="0000FF"/>
                </a:solidFill>
              </a:rPr>
              <a:t>	if (B[j*256+l] == a[k]) sum[k]++;</a:t>
            </a:r>
          </a:p>
          <a:p>
            <a:pPr marL="457200" lvl="1" indent="0">
              <a:buFont typeface="Arial" panose="020B0604020202020204" pitchFamily="34" charset="0"/>
              <a:buNone/>
            </a:pPr>
            <a:endParaRPr lang="en-US" sz="2000"/>
          </a:p>
          <a:p>
            <a:pPr marL="457200" lvl="1" indent="0">
              <a:buFont typeface="Arial" panose="020B0604020202020204" pitchFamily="34" charset="0"/>
              <a:buNone/>
            </a:pPr>
            <a:r>
              <a:rPr lang="en-US" sz="2000"/>
              <a:t> </a:t>
            </a:r>
            <a:endParaRPr lang="en-US" sz="2000" dirty="0"/>
          </a:p>
        </p:txBody>
      </p:sp>
      <p:sp>
        <p:nvSpPr>
          <p:cNvPr id="6" name="Footer Placeholder 3">
            <a:extLst>
              <a:ext uri="{FF2B5EF4-FFF2-40B4-BE49-F238E27FC236}">
                <a16:creationId xmlns:a16="http://schemas.microsoft.com/office/drawing/2014/main" id="{35A9774B-180F-9BC1-69B1-58FC84FD02F5}"/>
              </a:ext>
            </a:extLst>
          </p:cNvPr>
          <p:cNvSpPr txBox="1">
            <a:spLocks/>
          </p:cNvSpPr>
          <p:nvPr/>
        </p:nvSpPr>
        <p:spPr>
          <a:xfrm>
            <a:off x="2239448" y="6105453"/>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a:t> </a:t>
            </a:r>
          </a:p>
        </p:txBody>
      </p:sp>
    </p:spTree>
    <p:extLst>
      <p:ext uri="{BB962C8B-B14F-4D97-AF65-F5344CB8AC3E}">
        <p14:creationId xmlns:p14="http://schemas.microsoft.com/office/powerpoint/2010/main" val="367906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3E768-37A8-9EE3-F818-194D8262F125}"/>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20F03BC9-EE71-A6DB-12C5-B34763A1D206}"/>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Other software Optimization for caches</a:t>
            </a:r>
          </a:p>
        </p:txBody>
      </p:sp>
      <p:sp>
        <p:nvSpPr>
          <p:cNvPr id="5" name="Content Placeholder 2">
            <a:extLst>
              <a:ext uri="{FF2B5EF4-FFF2-40B4-BE49-F238E27FC236}">
                <a16:creationId xmlns:a16="http://schemas.microsoft.com/office/drawing/2014/main" id="{243438F7-7F51-FE2F-680F-A168CC43AF43}"/>
              </a:ext>
            </a:extLst>
          </p:cNvPr>
          <p:cNvSpPr txBox="1">
            <a:spLocks/>
          </p:cNvSpPr>
          <p:nvPr/>
        </p:nvSpPr>
        <p:spPr>
          <a:xfrm>
            <a:off x="546744" y="1095303"/>
            <a:ext cx="8347075" cy="501015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1800" dirty="0"/>
              <a:t>Data alignment </a:t>
            </a:r>
          </a:p>
          <a:p>
            <a:pPr marL="0" indent="0">
              <a:buNone/>
            </a:pPr>
            <a:r>
              <a:rPr lang="en-US" sz="1800" dirty="0"/>
              <a:t>	increase spatial locality in cache block</a:t>
            </a:r>
          </a:p>
          <a:p>
            <a:pPr marL="0" indent="0">
              <a:buNone/>
            </a:pPr>
            <a:r>
              <a:rPr lang="en-US" sz="1800" dirty="0"/>
              <a:t>	</a:t>
            </a:r>
            <a:r>
              <a:rPr lang="en-US" sz="1800" dirty="0" err="1"/>
              <a:t>aligned_malloc</a:t>
            </a:r>
            <a:r>
              <a:rPr lang="en-US" sz="1800" dirty="0"/>
              <a:t>(</a:t>
            </a:r>
            <a:r>
              <a:rPr lang="en-US" sz="1800" dirty="0" err="1"/>
              <a:t>addr</a:t>
            </a:r>
            <a:r>
              <a:rPr lang="en-US" sz="1800" dirty="0"/>
              <a:t>, alignment);</a:t>
            </a:r>
          </a:p>
          <a:p>
            <a:r>
              <a:rPr lang="en-US" sz="1800" dirty="0"/>
              <a:t>Use Hint bits:</a:t>
            </a:r>
          </a:p>
          <a:p>
            <a:pPr marL="0" indent="0">
              <a:buNone/>
            </a:pPr>
            <a:r>
              <a:rPr lang="en-US" sz="1800" dirty="0"/>
              <a:t>	Indicate temporal locality</a:t>
            </a:r>
          </a:p>
        </p:txBody>
      </p:sp>
      <p:sp>
        <p:nvSpPr>
          <p:cNvPr id="6" name="Footer Placeholder 3">
            <a:extLst>
              <a:ext uri="{FF2B5EF4-FFF2-40B4-BE49-F238E27FC236}">
                <a16:creationId xmlns:a16="http://schemas.microsoft.com/office/drawing/2014/main" id="{8E461F3A-15C9-3FBF-CD49-ADFAB95752E4}"/>
              </a:ext>
            </a:extLst>
          </p:cNvPr>
          <p:cNvSpPr txBox="1">
            <a:spLocks/>
          </p:cNvSpPr>
          <p:nvPr/>
        </p:nvSpPr>
        <p:spPr>
          <a:xfrm>
            <a:off x="2239448" y="6105453"/>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a:t> </a:t>
            </a:r>
          </a:p>
        </p:txBody>
      </p:sp>
    </p:spTree>
    <p:extLst>
      <p:ext uri="{BB962C8B-B14F-4D97-AF65-F5344CB8AC3E}">
        <p14:creationId xmlns:p14="http://schemas.microsoft.com/office/powerpoint/2010/main" val="2337252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A301A-0950-C67A-7913-564F9B42E558}"/>
            </a:ext>
          </a:extLst>
        </p:cNvPr>
        <p:cNvGrpSpPr/>
        <p:nvPr/>
      </p:nvGrpSpPr>
      <p:grpSpPr>
        <a:xfrm>
          <a:off x="0" y="0"/>
          <a:ext cx="0" cy="0"/>
          <a:chOff x="0" y="0"/>
          <a:chExt cx="0" cy="0"/>
        </a:xfrm>
      </p:grpSpPr>
      <p:pic>
        <p:nvPicPr>
          <p:cNvPr id="4" name="Picture 4" descr="Ch5-fig24">
            <a:extLst>
              <a:ext uri="{FF2B5EF4-FFF2-40B4-BE49-F238E27FC236}">
                <a16:creationId xmlns:a16="http://schemas.microsoft.com/office/drawing/2014/main" id="{37AC76A9-F4FA-407E-EF9F-6E4A5A328EFF}"/>
              </a:ext>
            </a:extLst>
          </p:cNvPr>
          <p:cNvPicPr>
            <a:picLocks noChangeAspect="1" noChangeArrowheads="1"/>
          </p:cNvPicPr>
          <p:nvPr/>
        </p:nvPicPr>
        <p:blipFill>
          <a:blip r:embed="rId3" cstate="print"/>
          <a:srcRect/>
          <a:stretch>
            <a:fillRect/>
          </a:stretch>
        </p:blipFill>
        <p:spPr bwMode="auto">
          <a:xfrm>
            <a:off x="2463113" y="1264143"/>
            <a:ext cx="5811624" cy="3879357"/>
          </a:xfrm>
          <a:prstGeom prst="rect">
            <a:avLst/>
          </a:prstGeom>
          <a:noFill/>
        </p:spPr>
      </p:pic>
      <p:sp>
        <p:nvSpPr>
          <p:cNvPr id="2" name="Title 4">
            <a:extLst>
              <a:ext uri="{FF2B5EF4-FFF2-40B4-BE49-F238E27FC236}">
                <a16:creationId xmlns:a16="http://schemas.microsoft.com/office/drawing/2014/main" id="{3D773B6F-B3AB-5694-AD83-5974891EB822}"/>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Hit Time</a:t>
            </a:r>
          </a:p>
        </p:txBody>
      </p:sp>
      <p:sp>
        <p:nvSpPr>
          <p:cNvPr id="6" name="Footer Placeholder 3">
            <a:extLst>
              <a:ext uri="{FF2B5EF4-FFF2-40B4-BE49-F238E27FC236}">
                <a16:creationId xmlns:a16="http://schemas.microsoft.com/office/drawing/2014/main" id="{740ED7F3-4EDE-C7B5-F4F1-6CF7A1F8C0F8}"/>
              </a:ext>
            </a:extLst>
          </p:cNvPr>
          <p:cNvSpPr txBox="1">
            <a:spLocks/>
          </p:cNvSpPr>
          <p:nvPr/>
        </p:nvSpPr>
        <p:spPr>
          <a:xfrm>
            <a:off x="2239448" y="6105453"/>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a:t> </a:t>
            </a:r>
          </a:p>
        </p:txBody>
      </p:sp>
      <p:sp>
        <p:nvSpPr>
          <p:cNvPr id="3" name="Rectangle 3">
            <a:extLst>
              <a:ext uri="{FF2B5EF4-FFF2-40B4-BE49-F238E27FC236}">
                <a16:creationId xmlns:a16="http://schemas.microsoft.com/office/drawing/2014/main" id="{B923E39A-2791-FB02-DB87-8035162668E8}"/>
              </a:ext>
            </a:extLst>
          </p:cNvPr>
          <p:cNvSpPr txBox="1">
            <a:spLocks noChangeArrowheads="1"/>
          </p:cNvSpPr>
          <p:nvPr/>
        </p:nvSpPr>
        <p:spPr>
          <a:xfrm>
            <a:off x="456128" y="1105300"/>
            <a:ext cx="8347075" cy="5010150"/>
          </a:xfrm>
          <a:prstGeom prst="rect">
            <a:avLst/>
          </a:prstGeom>
          <a:noFill/>
          <a:ln/>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a:t>Small &amp; Simple Caches are faster</a:t>
            </a:r>
          </a:p>
        </p:txBody>
      </p:sp>
    </p:spTree>
    <p:extLst>
      <p:ext uri="{BB962C8B-B14F-4D97-AF65-F5344CB8AC3E}">
        <p14:creationId xmlns:p14="http://schemas.microsoft.com/office/powerpoint/2010/main" val="41780722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490F5-2FC3-CF93-87A9-2368A4E577B1}"/>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A60E838D-D202-9EC2-9777-61D1390BE853}"/>
              </a:ext>
            </a:extLst>
          </p:cNvPr>
          <p:cNvSpPr txBox="1">
            <a:spLocks/>
          </p:cNvSpPr>
          <p:nvPr/>
        </p:nvSpPr>
        <p:spPr>
          <a:xfrm>
            <a:off x="640077"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Reducing Hit Time</a:t>
            </a:r>
          </a:p>
        </p:txBody>
      </p:sp>
      <p:sp>
        <p:nvSpPr>
          <p:cNvPr id="6" name="Footer Placeholder 3">
            <a:extLst>
              <a:ext uri="{FF2B5EF4-FFF2-40B4-BE49-F238E27FC236}">
                <a16:creationId xmlns:a16="http://schemas.microsoft.com/office/drawing/2014/main" id="{E983256E-2044-128E-C353-DDA8220B79FA}"/>
              </a:ext>
            </a:extLst>
          </p:cNvPr>
          <p:cNvSpPr txBox="1">
            <a:spLocks/>
          </p:cNvSpPr>
          <p:nvPr/>
        </p:nvSpPr>
        <p:spPr>
          <a:xfrm>
            <a:off x="2239448" y="6105453"/>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a:t> </a:t>
            </a:r>
          </a:p>
        </p:txBody>
      </p:sp>
      <p:sp>
        <p:nvSpPr>
          <p:cNvPr id="5" name="Rectangle 3">
            <a:extLst>
              <a:ext uri="{FF2B5EF4-FFF2-40B4-BE49-F238E27FC236}">
                <a16:creationId xmlns:a16="http://schemas.microsoft.com/office/drawing/2014/main" id="{FDE9A05B-BFCE-F621-0DB8-84B7E9E9386A}"/>
              </a:ext>
            </a:extLst>
          </p:cNvPr>
          <p:cNvSpPr txBox="1">
            <a:spLocks noChangeArrowheads="1"/>
          </p:cNvSpPr>
          <p:nvPr/>
        </p:nvSpPr>
        <p:spPr>
          <a:xfrm>
            <a:off x="513793" y="967201"/>
            <a:ext cx="8347075" cy="5010150"/>
          </a:xfrm>
          <a:prstGeom prst="rect">
            <a:avLst/>
          </a:prstGeom>
          <a:noFill/>
          <a:ln/>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1600" dirty="0"/>
              <a:t>Pipelined Caches</a:t>
            </a:r>
          </a:p>
          <a:p>
            <a:pPr lvl="1"/>
            <a:r>
              <a:rPr lang="en-US" dirty="0"/>
              <a:t>Improves bandwidth, but not latency</a:t>
            </a:r>
          </a:p>
          <a:p>
            <a:pPr lvl="1"/>
            <a:r>
              <a:rPr lang="en-US" dirty="0"/>
              <a:t>Essential for L1 caches at high frequency</a:t>
            </a:r>
          </a:p>
          <a:p>
            <a:pPr lvl="2"/>
            <a:r>
              <a:rPr lang="en-US" dirty="0"/>
              <a:t>Even small caches have 2-3 cycle latency at N GHz</a:t>
            </a:r>
          </a:p>
          <a:p>
            <a:r>
              <a:rPr lang="en-US" sz="1600" dirty="0"/>
              <a:t>Multi-banked caches</a:t>
            </a:r>
          </a:p>
          <a:p>
            <a:pPr lvl="1"/>
            <a:r>
              <a:rPr lang="en-US" dirty="0"/>
              <a:t>Increases bandwidth and MLP</a:t>
            </a:r>
          </a:p>
          <a:p>
            <a:r>
              <a:rPr lang="en-US" sz="1600" dirty="0"/>
              <a:t>Trace Caches</a:t>
            </a:r>
          </a:p>
          <a:p>
            <a:pPr lvl="1"/>
            <a:r>
              <a:rPr lang="en-US" dirty="0"/>
              <a:t>For instruction caches</a:t>
            </a:r>
          </a:p>
          <a:p>
            <a:r>
              <a:rPr lang="en-US" sz="1600" dirty="0"/>
              <a:t>Way Prediction</a:t>
            </a:r>
          </a:p>
          <a:p>
            <a:pPr lvl="1"/>
            <a:r>
              <a:rPr lang="en-US" dirty="0"/>
              <a:t>Speeds up set-associative caches</a:t>
            </a:r>
          </a:p>
          <a:p>
            <a:pPr lvl="1"/>
            <a:r>
              <a:rPr lang="en-US" dirty="0"/>
              <a:t>Predict which of N ways has our data,</a:t>
            </a:r>
            <a:br>
              <a:rPr lang="en-US" dirty="0"/>
            </a:br>
            <a:r>
              <a:rPr lang="en-US" dirty="0"/>
              <a:t>fast access as direct-mapped cache</a:t>
            </a:r>
          </a:p>
          <a:p>
            <a:pPr lvl="1"/>
            <a:r>
              <a:rPr lang="en-US" dirty="0"/>
              <a:t>If </a:t>
            </a:r>
            <a:r>
              <a:rPr lang="en-US" dirty="0" err="1"/>
              <a:t>mispredicted</a:t>
            </a:r>
            <a:r>
              <a:rPr lang="en-US" dirty="0"/>
              <a:t>, access again as set-</a:t>
            </a:r>
            <a:r>
              <a:rPr lang="en-US" dirty="0" err="1"/>
              <a:t>assoc</a:t>
            </a:r>
            <a:r>
              <a:rPr lang="en-US" dirty="0"/>
              <a:t> cache</a:t>
            </a:r>
          </a:p>
        </p:txBody>
      </p:sp>
    </p:spTree>
    <p:extLst>
      <p:ext uri="{BB962C8B-B14F-4D97-AF65-F5344CB8AC3E}">
        <p14:creationId xmlns:p14="http://schemas.microsoft.com/office/powerpoint/2010/main" val="266388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15A9D-EB63-A030-8D19-DC860CCAB03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74A07A-D754-CBCC-806F-1AA5C2D7DB85}"/>
              </a:ext>
            </a:extLst>
          </p:cNvPr>
          <p:cNvSpPr>
            <a:spLocks noGrp="1"/>
          </p:cNvSpPr>
          <p:nvPr>
            <p:ph type="sldNum" sz="quarter" idx="19"/>
          </p:nvPr>
        </p:nvSpPr>
        <p:spPr/>
        <p:txBody>
          <a:bodyPr/>
          <a:lstStyle/>
          <a:p>
            <a:fld id="{B6238B5B-F19C-E947-A0BC-87BD7983F871}" type="slidenum">
              <a:rPr lang="en-US" smtClean="0"/>
              <a:pPr/>
              <a:t>48</a:t>
            </a:fld>
            <a:endParaRPr lang="en-US" dirty="0"/>
          </a:p>
        </p:txBody>
      </p:sp>
      <p:sp>
        <p:nvSpPr>
          <p:cNvPr id="3" name="Text Placeholder 2">
            <a:extLst>
              <a:ext uri="{FF2B5EF4-FFF2-40B4-BE49-F238E27FC236}">
                <a16:creationId xmlns:a16="http://schemas.microsoft.com/office/drawing/2014/main" id="{0BE72FBC-CD29-2C9C-10C7-C7AED979D38D}"/>
              </a:ext>
            </a:extLst>
          </p:cNvPr>
          <p:cNvSpPr>
            <a:spLocks noGrp="1"/>
          </p:cNvSpPr>
          <p:nvPr>
            <p:ph type="body" sz="quarter" idx="20"/>
          </p:nvPr>
        </p:nvSpPr>
        <p:spPr/>
        <p:txBody>
          <a:bodyPr/>
          <a:lstStyle/>
          <a:p>
            <a:endParaRPr lang="en-US"/>
          </a:p>
        </p:txBody>
      </p:sp>
      <p:sp>
        <p:nvSpPr>
          <p:cNvPr id="4" name="Text Placeholder 3">
            <a:extLst>
              <a:ext uri="{FF2B5EF4-FFF2-40B4-BE49-F238E27FC236}">
                <a16:creationId xmlns:a16="http://schemas.microsoft.com/office/drawing/2014/main" id="{B52B10E5-00EB-1DC3-3573-7FB64C578E83}"/>
              </a:ext>
            </a:extLst>
          </p:cNvPr>
          <p:cNvSpPr>
            <a:spLocks noGrp="1"/>
          </p:cNvSpPr>
          <p:nvPr>
            <p:ph type="body" sz="quarter" idx="31"/>
          </p:nvPr>
        </p:nvSpPr>
        <p:spPr/>
        <p:txBody>
          <a:bodyPr/>
          <a:lstStyle/>
          <a:p>
            <a:pPr algn="ctr"/>
            <a:r>
              <a:rPr lang="en-US" dirty="0"/>
              <a:t>Q&amp;A</a:t>
            </a:r>
          </a:p>
        </p:txBody>
      </p:sp>
    </p:spTree>
    <p:extLst>
      <p:ext uri="{BB962C8B-B14F-4D97-AF65-F5344CB8AC3E}">
        <p14:creationId xmlns:p14="http://schemas.microsoft.com/office/powerpoint/2010/main" val="1399471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49</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Acknowledgement</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640077" y="1073742"/>
            <a:ext cx="8157755" cy="1395254"/>
          </a:xfrm>
        </p:spPr>
        <p:txBody>
          <a:bodyPr/>
          <a:lstStyle/>
          <a:p>
            <a:pPr marL="285750" indent="-285750">
              <a:buFont typeface="Arial" panose="020B0604020202020204" pitchFamily="34" charset="0"/>
              <a:buChar char="•"/>
            </a:pPr>
            <a:r>
              <a:rPr lang="en-US" sz="2400" dirty="0"/>
              <a:t>This course is partly inspired and use materials from the following courses created by my colleagues:</a:t>
            </a:r>
          </a:p>
          <a:p>
            <a:pPr marL="733806" lvl="1" indent="-285750"/>
            <a:r>
              <a:rPr lang="en-US" sz="2000" dirty="0"/>
              <a:t>ECE-M1126C: Nader </a:t>
            </a:r>
            <a:r>
              <a:rPr lang="en-US" sz="2000" dirty="0" err="1"/>
              <a:t>Sehatbakhsh</a:t>
            </a:r>
            <a:r>
              <a:rPr lang="en-US" sz="2000" dirty="0"/>
              <a:t> @ UCLA</a:t>
            </a:r>
          </a:p>
          <a:p>
            <a:pPr marL="733806" lvl="1" indent="-285750"/>
            <a:r>
              <a:rPr lang="en-US" sz="2000" dirty="0"/>
              <a:t>CS3220: </a:t>
            </a:r>
            <a:r>
              <a:rPr lang="en-US" sz="2000" dirty="0" err="1"/>
              <a:t>Hyesoon</a:t>
            </a:r>
            <a:r>
              <a:rPr lang="en-US" sz="2000" dirty="0"/>
              <a:t> Kim @ </a:t>
            </a:r>
            <a:r>
              <a:rPr lang="en-US" sz="2000" dirty="0" err="1"/>
              <a:t>gatech</a:t>
            </a:r>
            <a:endParaRPr lang="en-US" sz="2000" dirty="0"/>
          </a:p>
        </p:txBody>
      </p:sp>
    </p:spTree>
    <p:extLst>
      <p:ext uri="{BB962C8B-B14F-4D97-AF65-F5344CB8AC3E}">
        <p14:creationId xmlns:p14="http://schemas.microsoft.com/office/powerpoint/2010/main" val="45441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975DA-4960-DFD9-C8D8-BC5F168F151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09FE85-72D2-77C1-BC3F-EB78B76BBAB6}"/>
              </a:ext>
            </a:extLst>
          </p:cNvPr>
          <p:cNvSpPr>
            <a:spLocks noGrp="1"/>
          </p:cNvSpPr>
          <p:nvPr>
            <p:ph type="sldNum" sz="quarter" idx="19"/>
          </p:nvPr>
        </p:nvSpPr>
        <p:spPr/>
        <p:txBody>
          <a:bodyPr/>
          <a:lstStyle/>
          <a:p>
            <a:fld id="{B6238B5B-F19C-E947-A0BC-87BD7983F871}" type="slidenum">
              <a:rPr lang="en-US" smtClean="0"/>
              <a:pPr/>
              <a:t>5</a:t>
            </a:fld>
            <a:endParaRPr lang="en-US" dirty="0"/>
          </a:p>
        </p:txBody>
      </p:sp>
      <p:sp>
        <p:nvSpPr>
          <p:cNvPr id="2" name="Title 4">
            <a:extLst>
              <a:ext uri="{FF2B5EF4-FFF2-40B4-BE49-F238E27FC236}">
                <a16:creationId xmlns:a16="http://schemas.microsoft.com/office/drawing/2014/main" id="{BA43D38A-8926-E2D5-2022-21F137B26BF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Exercise: let’s design a cache</a:t>
            </a:r>
          </a:p>
        </p:txBody>
      </p:sp>
      <p:sp>
        <p:nvSpPr>
          <p:cNvPr id="3" name="Text Placeholder 1">
            <a:extLst>
              <a:ext uri="{FF2B5EF4-FFF2-40B4-BE49-F238E27FC236}">
                <a16:creationId xmlns:a16="http://schemas.microsoft.com/office/drawing/2014/main" id="{B67FD79D-3D69-CC6A-B459-1DE71CDA90EA}"/>
              </a:ext>
            </a:extLst>
          </p:cNvPr>
          <p:cNvSpPr>
            <a:spLocks noGrp="1"/>
          </p:cNvSpPr>
          <p:nvPr>
            <p:ph type="body" sz="quarter" idx="13"/>
          </p:nvPr>
        </p:nvSpPr>
        <p:spPr>
          <a:xfrm>
            <a:off x="640077" y="1100876"/>
            <a:ext cx="8157755" cy="1682512"/>
          </a:xfrm>
        </p:spPr>
        <p:txBody>
          <a:bodyPr/>
          <a:lstStyle/>
          <a:p>
            <a:pPr marL="285750" indent="-285750">
              <a:buFont typeface="Arial" panose="020B0604020202020204" pitchFamily="34" charset="0"/>
              <a:buChar char="•"/>
            </a:pPr>
            <a:r>
              <a:rPr lang="en-US" sz="2400" dirty="0"/>
              <a:t>We can only afford 512 bytes of cache storage and our memory bus is 64 bytes</a:t>
            </a:r>
          </a:p>
          <a:p>
            <a:pPr marL="285750" indent="-285750">
              <a:buFont typeface="Arial" panose="020B0604020202020204" pitchFamily="34" charset="0"/>
              <a:buChar char="•"/>
            </a:pPr>
            <a:r>
              <a:rPr lang="en-US" sz="2400" dirty="0"/>
              <a:t>How many total blocks can we host inside our cache?</a:t>
            </a:r>
          </a:p>
          <a:p>
            <a:pPr marL="285750" indent="-285750">
              <a:buFont typeface="Arial" panose="020B0604020202020204" pitchFamily="34" charset="0"/>
              <a:buChar char="•"/>
            </a:pPr>
            <a:r>
              <a:rPr lang="en-US" sz="2400" dirty="0">
                <a:solidFill>
                  <a:srgbClr val="FF0000"/>
                </a:solidFill>
              </a:rPr>
              <a:t>Answer: 512 / 64 = 8 blocks or 8 cache lines</a:t>
            </a:r>
          </a:p>
        </p:txBody>
      </p:sp>
    </p:spTree>
    <p:extLst>
      <p:ext uri="{BB962C8B-B14F-4D97-AF65-F5344CB8AC3E}">
        <p14:creationId xmlns:p14="http://schemas.microsoft.com/office/powerpoint/2010/main" val="358086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BA208-D341-9C04-F736-5348155FA68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FB2D02-311A-5DE8-ECA3-DE3F7C78BD5A}"/>
              </a:ext>
            </a:extLst>
          </p:cNvPr>
          <p:cNvSpPr>
            <a:spLocks noGrp="1"/>
          </p:cNvSpPr>
          <p:nvPr>
            <p:ph type="sldNum" sz="quarter" idx="19"/>
          </p:nvPr>
        </p:nvSpPr>
        <p:spPr/>
        <p:txBody>
          <a:bodyPr/>
          <a:lstStyle/>
          <a:p>
            <a:fld id="{B6238B5B-F19C-E947-A0BC-87BD7983F871}" type="slidenum">
              <a:rPr lang="en-US" smtClean="0"/>
              <a:pPr/>
              <a:t>6</a:t>
            </a:fld>
            <a:endParaRPr lang="en-US" dirty="0"/>
          </a:p>
        </p:txBody>
      </p:sp>
      <p:sp>
        <p:nvSpPr>
          <p:cNvPr id="2" name="Title 4">
            <a:extLst>
              <a:ext uri="{FF2B5EF4-FFF2-40B4-BE49-F238E27FC236}">
                <a16:creationId xmlns:a16="http://schemas.microsoft.com/office/drawing/2014/main" id="{2C57CF30-5F1A-2886-0AB3-BA40B216F708}"/>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Exercise: let’s design a cache</a:t>
            </a:r>
          </a:p>
        </p:txBody>
      </p:sp>
      <p:sp>
        <p:nvSpPr>
          <p:cNvPr id="3" name="Text Placeholder 1">
            <a:extLst>
              <a:ext uri="{FF2B5EF4-FFF2-40B4-BE49-F238E27FC236}">
                <a16:creationId xmlns:a16="http://schemas.microsoft.com/office/drawing/2014/main" id="{40E02FD0-F104-D487-E0C1-4811D5EC8E5E}"/>
              </a:ext>
            </a:extLst>
          </p:cNvPr>
          <p:cNvSpPr>
            <a:spLocks noGrp="1"/>
          </p:cNvSpPr>
          <p:nvPr>
            <p:ph type="body" sz="quarter" idx="13"/>
          </p:nvPr>
        </p:nvSpPr>
        <p:spPr>
          <a:xfrm>
            <a:off x="640077" y="1100876"/>
            <a:ext cx="8157755" cy="3153684"/>
          </a:xfrm>
        </p:spPr>
        <p:txBody>
          <a:bodyPr/>
          <a:lstStyle/>
          <a:p>
            <a:pPr marL="285750" indent="-285750">
              <a:buFont typeface="Arial" panose="020B0604020202020204" pitchFamily="34" charset="0"/>
              <a:buChar char="•"/>
            </a:pPr>
            <a:r>
              <a:rPr lang="en-US" sz="2400" dirty="0"/>
              <a:t>Assume direct mapped placement</a:t>
            </a:r>
          </a:p>
          <a:p>
            <a:pPr marL="285750" indent="-285750">
              <a:buFont typeface="Arial" panose="020B0604020202020204" pitchFamily="34" charset="0"/>
              <a:buChar char="•"/>
            </a:pPr>
            <a:r>
              <a:rPr lang="en-US" sz="2400" dirty="0">
                <a:solidFill>
                  <a:schemeClr val="tx1"/>
                </a:solidFill>
              </a:rPr>
              <a:t>Describe the cache address bits mapping?</a:t>
            </a:r>
          </a:p>
          <a:p>
            <a:pPr marL="733806" lvl="1" indent="-285750"/>
            <a:r>
              <a:rPr lang="en-US" sz="2000" dirty="0">
                <a:solidFill>
                  <a:schemeClr val="tx1"/>
                </a:solidFill>
              </a:rPr>
              <a:t>[ tag | index | offset ]</a:t>
            </a:r>
          </a:p>
          <a:p>
            <a:pPr marL="342900" indent="-342900">
              <a:buFont typeface="Arial" panose="020B0604020202020204" pitchFamily="34" charset="0"/>
              <a:buChar char="•"/>
            </a:pPr>
            <a:r>
              <a:rPr lang="en-US" sz="2400" dirty="0">
                <a:solidFill>
                  <a:srgbClr val="FF0000"/>
                </a:solidFill>
              </a:rPr>
              <a:t>Answer</a:t>
            </a:r>
          </a:p>
          <a:p>
            <a:pPr marL="790956" lvl="1" indent="-342900"/>
            <a:r>
              <a:rPr lang="en-US" sz="2000" dirty="0">
                <a:solidFill>
                  <a:srgbClr val="FF0000"/>
                </a:solidFill>
              </a:rPr>
              <a:t>offset = 64 / 4 = 16 words =&gt; 4 bits</a:t>
            </a:r>
          </a:p>
          <a:p>
            <a:pPr marL="790956" lvl="1" indent="-342900"/>
            <a:r>
              <a:rPr lang="en-US" sz="2000" dirty="0">
                <a:solidFill>
                  <a:srgbClr val="FF0000"/>
                </a:solidFill>
              </a:rPr>
              <a:t>Index = 8 / 1 = 8 =&gt; 3 bits</a:t>
            </a:r>
          </a:p>
          <a:p>
            <a:pPr marL="790956" lvl="1" indent="-342900"/>
            <a:r>
              <a:rPr lang="en-US" sz="2000" dirty="0">
                <a:solidFill>
                  <a:srgbClr val="FF0000"/>
                </a:solidFill>
              </a:rPr>
              <a:t>Tag = 30 – 4 – 3 = 23 bits</a:t>
            </a:r>
          </a:p>
          <a:p>
            <a:pPr marL="342900" indent="-342900">
              <a:buFont typeface="Arial" panose="020B0604020202020204" pitchFamily="34" charset="0"/>
              <a:buChar char="•"/>
            </a:pPr>
            <a:endParaRPr lang="en-US" sz="2400" dirty="0">
              <a:solidFill>
                <a:schemeClr val="tx1"/>
              </a:solidFill>
            </a:endParaRPr>
          </a:p>
        </p:txBody>
      </p:sp>
      <p:sp>
        <p:nvSpPr>
          <p:cNvPr id="5" name="Rectangle 4">
            <a:extLst>
              <a:ext uri="{FF2B5EF4-FFF2-40B4-BE49-F238E27FC236}">
                <a16:creationId xmlns:a16="http://schemas.microsoft.com/office/drawing/2014/main" id="{CABEB62D-BE79-2476-7CAF-3FA8C08B5E30}"/>
              </a:ext>
            </a:extLst>
          </p:cNvPr>
          <p:cNvSpPr/>
          <p:nvPr/>
        </p:nvSpPr>
        <p:spPr>
          <a:xfrm>
            <a:off x="7105337" y="1584030"/>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
        <p:nvSpPr>
          <p:cNvPr id="6" name="Rectangle 5">
            <a:extLst>
              <a:ext uri="{FF2B5EF4-FFF2-40B4-BE49-F238E27FC236}">
                <a16:creationId xmlns:a16="http://schemas.microsoft.com/office/drawing/2014/main" id="{2BAD7C42-9F58-DAAC-1D52-94435DA2BB1D}"/>
              </a:ext>
            </a:extLst>
          </p:cNvPr>
          <p:cNvSpPr/>
          <p:nvPr/>
        </p:nvSpPr>
        <p:spPr>
          <a:xfrm>
            <a:off x="7105336" y="1937941"/>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FCEEBA7E-DBFD-4EAF-B27C-F1FD28F3ADCA}"/>
              </a:ext>
            </a:extLst>
          </p:cNvPr>
          <p:cNvSpPr/>
          <p:nvPr/>
        </p:nvSpPr>
        <p:spPr>
          <a:xfrm>
            <a:off x="7105337" y="2286807"/>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
        <p:nvSpPr>
          <p:cNvPr id="8" name="Rectangle 7">
            <a:extLst>
              <a:ext uri="{FF2B5EF4-FFF2-40B4-BE49-F238E27FC236}">
                <a16:creationId xmlns:a16="http://schemas.microsoft.com/office/drawing/2014/main" id="{CFCAFF1E-B8B3-8774-E67B-788C8C88B75C}"/>
              </a:ext>
            </a:extLst>
          </p:cNvPr>
          <p:cNvSpPr/>
          <p:nvPr/>
        </p:nvSpPr>
        <p:spPr>
          <a:xfrm>
            <a:off x="7105335" y="2640718"/>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9" name="Rectangle 8">
            <a:extLst>
              <a:ext uri="{FF2B5EF4-FFF2-40B4-BE49-F238E27FC236}">
                <a16:creationId xmlns:a16="http://schemas.microsoft.com/office/drawing/2014/main" id="{AAF31E2A-E8B9-A696-B1BB-A24B79E2531C}"/>
              </a:ext>
            </a:extLst>
          </p:cNvPr>
          <p:cNvSpPr/>
          <p:nvPr/>
        </p:nvSpPr>
        <p:spPr>
          <a:xfrm>
            <a:off x="7105339" y="2994629"/>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0" name="Rectangle 9">
            <a:extLst>
              <a:ext uri="{FF2B5EF4-FFF2-40B4-BE49-F238E27FC236}">
                <a16:creationId xmlns:a16="http://schemas.microsoft.com/office/drawing/2014/main" id="{833CC88D-FFAE-E15F-7048-F2AC73391577}"/>
              </a:ext>
            </a:extLst>
          </p:cNvPr>
          <p:cNvSpPr/>
          <p:nvPr/>
        </p:nvSpPr>
        <p:spPr>
          <a:xfrm>
            <a:off x="7105338" y="3348540"/>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1" name="Rectangle 10">
            <a:extLst>
              <a:ext uri="{FF2B5EF4-FFF2-40B4-BE49-F238E27FC236}">
                <a16:creationId xmlns:a16="http://schemas.microsoft.com/office/drawing/2014/main" id="{6BE16A66-F4B4-162A-ADE7-50730FE7D9F1}"/>
              </a:ext>
            </a:extLst>
          </p:cNvPr>
          <p:cNvSpPr/>
          <p:nvPr/>
        </p:nvSpPr>
        <p:spPr>
          <a:xfrm>
            <a:off x="7105339" y="3697406"/>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2" name="Rectangle 11">
            <a:extLst>
              <a:ext uri="{FF2B5EF4-FFF2-40B4-BE49-F238E27FC236}">
                <a16:creationId xmlns:a16="http://schemas.microsoft.com/office/drawing/2014/main" id="{A8B02CE8-D73E-DD16-3F78-1C342341BD24}"/>
              </a:ext>
            </a:extLst>
          </p:cNvPr>
          <p:cNvSpPr/>
          <p:nvPr/>
        </p:nvSpPr>
        <p:spPr>
          <a:xfrm>
            <a:off x="7105337" y="4051317"/>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B1F5A383-4A6C-0E1B-9CF9-7D38D4EFAA7D}"/>
              </a:ext>
            </a:extLst>
          </p:cNvPr>
          <p:cNvSpPr txBox="1"/>
          <p:nvPr/>
        </p:nvSpPr>
        <p:spPr>
          <a:xfrm>
            <a:off x="6733579" y="1204796"/>
            <a:ext cx="1678898" cy="215444"/>
          </a:xfrm>
          <a:prstGeom prst="rect">
            <a:avLst/>
          </a:prstGeom>
          <a:noFill/>
        </p:spPr>
        <p:txBody>
          <a:bodyPr wrap="square" lIns="0" tIns="0" rIns="0" bIns="0" rtlCol="0">
            <a:spAutoFit/>
          </a:bodyPr>
          <a:lstStyle/>
          <a:p>
            <a:pPr algn="l"/>
            <a:r>
              <a:rPr lang="en-US" sz="1400" dirty="0"/>
              <a:t>8 sets of 1 way each</a:t>
            </a:r>
          </a:p>
        </p:txBody>
      </p:sp>
    </p:spTree>
    <p:extLst>
      <p:ext uri="{BB962C8B-B14F-4D97-AF65-F5344CB8AC3E}">
        <p14:creationId xmlns:p14="http://schemas.microsoft.com/office/powerpoint/2010/main" val="403874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F3486-D9AD-5B9D-C72E-BE4C7EA4D95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A6B065-E1DA-6145-3599-E65CF678AE53}"/>
              </a:ext>
            </a:extLst>
          </p:cNvPr>
          <p:cNvSpPr>
            <a:spLocks noGrp="1"/>
          </p:cNvSpPr>
          <p:nvPr>
            <p:ph type="sldNum" sz="quarter" idx="19"/>
          </p:nvPr>
        </p:nvSpPr>
        <p:spPr/>
        <p:txBody>
          <a:bodyPr/>
          <a:lstStyle/>
          <a:p>
            <a:fld id="{B6238B5B-F19C-E947-A0BC-87BD7983F871}" type="slidenum">
              <a:rPr lang="en-US" smtClean="0"/>
              <a:pPr/>
              <a:t>7</a:t>
            </a:fld>
            <a:endParaRPr lang="en-US" dirty="0"/>
          </a:p>
        </p:txBody>
      </p:sp>
      <p:sp>
        <p:nvSpPr>
          <p:cNvPr id="2" name="Title 4">
            <a:extLst>
              <a:ext uri="{FF2B5EF4-FFF2-40B4-BE49-F238E27FC236}">
                <a16:creationId xmlns:a16="http://schemas.microsoft.com/office/drawing/2014/main" id="{CAF6CED2-AA34-83FC-DB9F-FADE9104D00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Exercise: let’s design a cache</a:t>
            </a:r>
          </a:p>
        </p:txBody>
      </p:sp>
      <p:sp>
        <p:nvSpPr>
          <p:cNvPr id="3" name="Text Placeholder 1">
            <a:extLst>
              <a:ext uri="{FF2B5EF4-FFF2-40B4-BE49-F238E27FC236}">
                <a16:creationId xmlns:a16="http://schemas.microsoft.com/office/drawing/2014/main" id="{8500FA90-1A10-AD10-DF13-A53AF51F796B}"/>
              </a:ext>
            </a:extLst>
          </p:cNvPr>
          <p:cNvSpPr>
            <a:spLocks noGrp="1"/>
          </p:cNvSpPr>
          <p:nvPr>
            <p:ph type="body" sz="quarter" idx="13"/>
          </p:nvPr>
        </p:nvSpPr>
        <p:spPr>
          <a:xfrm>
            <a:off x="640077" y="1100876"/>
            <a:ext cx="8157755" cy="3153684"/>
          </a:xfrm>
        </p:spPr>
        <p:txBody>
          <a:bodyPr/>
          <a:lstStyle/>
          <a:p>
            <a:pPr marL="285750" indent="-285750">
              <a:buFont typeface="Arial" panose="020B0604020202020204" pitchFamily="34" charset="0"/>
              <a:buChar char="•"/>
            </a:pPr>
            <a:r>
              <a:rPr lang="en-US" sz="2400" dirty="0"/>
              <a:t>Assume 2-way set associative placement</a:t>
            </a:r>
          </a:p>
          <a:p>
            <a:pPr marL="285750" indent="-285750">
              <a:buFont typeface="Arial" panose="020B0604020202020204" pitchFamily="34" charset="0"/>
              <a:buChar char="•"/>
            </a:pPr>
            <a:r>
              <a:rPr lang="en-US" sz="2400" dirty="0">
                <a:solidFill>
                  <a:schemeClr val="tx1"/>
                </a:solidFill>
              </a:rPr>
              <a:t>Describe the cache address bits mapping?</a:t>
            </a:r>
          </a:p>
          <a:p>
            <a:pPr marL="733806" lvl="1" indent="-285750"/>
            <a:r>
              <a:rPr lang="en-US" sz="2000" dirty="0">
                <a:solidFill>
                  <a:schemeClr val="tx1"/>
                </a:solidFill>
              </a:rPr>
              <a:t>[ tag | index | offset ]</a:t>
            </a:r>
          </a:p>
          <a:p>
            <a:pPr marL="342900" indent="-342900">
              <a:buFont typeface="Arial" panose="020B0604020202020204" pitchFamily="34" charset="0"/>
              <a:buChar char="•"/>
            </a:pPr>
            <a:r>
              <a:rPr lang="en-US" sz="2400" dirty="0">
                <a:solidFill>
                  <a:srgbClr val="FF0000"/>
                </a:solidFill>
              </a:rPr>
              <a:t>Answer</a:t>
            </a:r>
          </a:p>
          <a:p>
            <a:pPr marL="790956" lvl="1" indent="-342900"/>
            <a:r>
              <a:rPr lang="en-US" sz="2000" dirty="0">
                <a:solidFill>
                  <a:srgbClr val="FF0000"/>
                </a:solidFill>
              </a:rPr>
              <a:t>offset = 64 / 4 = 16 words =&gt; 4 bits</a:t>
            </a:r>
          </a:p>
          <a:p>
            <a:pPr marL="790956" lvl="1" indent="-342900"/>
            <a:r>
              <a:rPr lang="en-US" sz="2000" dirty="0">
                <a:solidFill>
                  <a:srgbClr val="FF0000"/>
                </a:solidFill>
              </a:rPr>
              <a:t>Index = 8 / 2 = 4 =&gt; 2 bits</a:t>
            </a:r>
          </a:p>
          <a:p>
            <a:pPr marL="790956" lvl="1" indent="-342900"/>
            <a:r>
              <a:rPr lang="en-US" sz="2000" dirty="0">
                <a:solidFill>
                  <a:srgbClr val="FF0000"/>
                </a:solidFill>
              </a:rPr>
              <a:t>Tag = 30 – 4 – 2 = 24 bits</a:t>
            </a:r>
          </a:p>
          <a:p>
            <a:pPr marL="342900" indent="-342900">
              <a:buFont typeface="Arial" panose="020B0604020202020204" pitchFamily="34" charset="0"/>
              <a:buChar char="•"/>
            </a:pPr>
            <a:endParaRPr lang="en-US" sz="2400" dirty="0">
              <a:solidFill>
                <a:schemeClr val="tx1"/>
              </a:solidFill>
            </a:endParaRPr>
          </a:p>
        </p:txBody>
      </p:sp>
      <p:sp>
        <p:nvSpPr>
          <p:cNvPr id="11" name="Rectangle 10">
            <a:extLst>
              <a:ext uri="{FF2B5EF4-FFF2-40B4-BE49-F238E27FC236}">
                <a16:creationId xmlns:a16="http://schemas.microsoft.com/office/drawing/2014/main" id="{8EFC0FDE-FA0D-9A2B-346F-79B59DD4A897}"/>
              </a:ext>
            </a:extLst>
          </p:cNvPr>
          <p:cNvSpPr/>
          <p:nvPr/>
        </p:nvSpPr>
        <p:spPr>
          <a:xfrm>
            <a:off x="7896068" y="3584792"/>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EA0F9D8F-779E-0AD2-D9F4-E312341B92DF}"/>
              </a:ext>
            </a:extLst>
          </p:cNvPr>
          <p:cNvSpPr/>
          <p:nvPr/>
        </p:nvSpPr>
        <p:spPr>
          <a:xfrm>
            <a:off x="7154055" y="3584793"/>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TextBox 12">
            <a:extLst>
              <a:ext uri="{FF2B5EF4-FFF2-40B4-BE49-F238E27FC236}">
                <a16:creationId xmlns:a16="http://schemas.microsoft.com/office/drawing/2014/main" id="{159F95F4-2232-5AFA-DFF5-DAE1E4890388}"/>
              </a:ext>
            </a:extLst>
          </p:cNvPr>
          <p:cNvSpPr txBox="1"/>
          <p:nvPr/>
        </p:nvSpPr>
        <p:spPr>
          <a:xfrm>
            <a:off x="7056618" y="2178643"/>
            <a:ext cx="1741213" cy="215444"/>
          </a:xfrm>
          <a:prstGeom prst="rect">
            <a:avLst/>
          </a:prstGeom>
          <a:noFill/>
        </p:spPr>
        <p:txBody>
          <a:bodyPr wrap="square" lIns="0" tIns="0" rIns="0" bIns="0" rtlCol="0">
            <a:spAutoFit/>
          </a:bodyPr>
          <a:lstStyle/>
          <a:p>
            <a:pPr algn="l"/>
            <a:r>
              <a:rPr lang="en-US" sz="1400" dirty="0"/>
              <a:t>4 sets of 2 ways each</a:t>
            </a:r>
          </a:p>
        </p:txBody>
      </p:sp>
      <p:sp>
        <p:nvSpPr>
          <p:cNvPr id="14" name="Rectangle 13">
            <a:extLst>
              <a:ext uri="{FF2B5EF4-FFF2-40B4-BE49-F238E27FC236}">
                <a16:creationId xmlns:a16="http://schemas.microsoft.com/office/drawing/2014/main" id="{DFB9F1B2-CFA2-2CFF-7A88-F83283FA6634}"/>
              </a:ext>
            </a:extLst>
          </p:cNvPr>
          <p:cNvSpPr/>
          <p:nvPr/>
        </p:nvSpPr>
        <p:spPr>
          <a:xfrm>
            <a:off x="7896068" y="3241149"/>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5" name="Rectangle 14">
            <a:extLst>
              <a:ext uri="{FF2B5EF4-FFF2-40B4-BE49-F238E27FC236}">
                <a16:creationId xmlns:a16="http://schemas.microsoft.com/office/drawing/2014/main" id="{2B2B6996-FB0B-EBB3-7801-74FCE909B03B}"/>
              </a:ext>
            </a:extLst>
          </p:cNvPr>
          <p:cNvSpPr/>
          <p:nvPr/>
        </p:nvSpPr>
        <p:spPr>
          <a:xfrm>
            <a:off x="7154055" y="3241150"/>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6" name="Rectangle 15">
            <a:extLst>
              <a:ext uri="{FF2B5EF4-FFF2-40B4-BE49-F238E27FC236}">
                <a16:creationId xmlns:a16="http://schemas.microsoft.com/office/drawing/2014/main" id="{C8A5E4E6-C224-8D8C-8670-BE1E718527E3}"/>
              </a:ext>
            </a:extLst>
          </p:cNvPr>
          <p:cNvSpPr/>
          <p:nvPr/>
        </p:nvSpPr>
        <p:spPr>
          <a:xfrm>
            <a:off x="7896068" y="2882102"/>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7" name="Rectangle 16">
            <a:extLst>
              <a:ext uri="{FF2B5EF4-FFF2-40B4-BE49-F238E27FC236}">
                <a16:creationId xmlns:a16="http://schemas.microsoft.com/office/drawing/2014/main" id="{FB0BD910-5218-B511-0FB6-1A6C8D4177B6}"/>
              </a:ext>
            </a:extLst>
          </p:cNvPr>
          <p:cNvSpPr/>
          <p:nvPr/>
        </p:nvSpPr>
        <p:spPr>
          <a:xfrm>
            <a:off x="7154055" y="2882103"/>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
        <p:nvSpPr>
          <p:cNvPr id="18" name="Rectangle 17">
            <a:extLst>
              <a:ext uri="{FF2B5EF4-FFF2-40B4-BE49-F238E27FC236}">
                <a16:creationId xmlns:a16="http://schemas.microsoft.com/office/drawing/2014/main" id="{A27D1FDB-BBBC-01D8-A22E-BF6A3C8FF3B4}"/>
              </a:ext>
            </a:extLst>
          </p:cNvPr>
          <p:cNvSpPr/>
          <p:nvPr/>
        </p:nvSpPr>
        <p:spPr>
          <a:xfrm>
            <a:off x="7896068" y="2538459"/>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9" name="Rectangle 18">
            <a:extLst>
              <a:ext uri="{FF2B5EF4-FFF2-40B4-BE49-F238E27FC236}">
                <a16:creationId xmlns:a16="http://schemas.microsoft.com/office/drawing/2014/main" id="{75EFB327-4BA6-61C8-5B6E-F361166EB56A}"/>
              </a:ext>
            </a:extLst>
          </p:cNvPr>
          <p:cNvSpPr/>
          <p:nvPr/>
        </p:nvSpPr>
        <p:spPr>
          <a:xfrm>
            <a:off x="7154055" y="2538460"/>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Tree>
    <p:extLst>
      <p:ext uri="{BB962C8B-B14F-4D97-AF65-F5344CB8AC3E}">
        <p14:creationId xmlns:p14="http://schemas.microsoft.com/office/powerpoint/2010/main" val="220444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71FE7-040B-3718-69F9-55B6B7229A2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7512BD-A926-8CDE-24CD-7316219142BE}"/>
              </a:ext>
            </a:extLst>
          </p:cNvPr>
          <p:cNvSpPr>
            <a:spLocks noGrp="1"/>
          </p:cNvSpPr>
          <p:nvPr>
            <p:ph type="sldNum" sz="quarter" idx="19"/>
          </p:nvPr>
        </p:nvSpPr>
        <p:spPr/>
        <p:txBody>
          <a:bodyPr/>
          <a:lstStyle/>
          <a:p>
            <a:fld id="{B6238B5B-F19C-E947-A0BC-87BD7983F871}" type="slidenum">
              <a:rPr lang="en-US" smtClean="0"/>
              <a:pPr/>
              <a:t>8</a:t>
            </a:fld>
            <a:endParaRPr lang="en-US" dirty="0"/>
          </a:p>
        </p:txBody>
      </p:sp>
      <p:sp>
        <p:nvSpPr>
          <p:cNvPr id="2" name="Title 4">
            <a:extLst>
              <a:ext uri="{FF2B5EF4-FFF2-40B4-BE49-F238E27FC236}">
                <a16:creationId xmlns:a16="http://schemas.microsoft.com/office/drawing/2014/main" id="{E65D996D-1490-3448-4376-6046B29BBA5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Exercise: let’s design a cache</a:t>
            </a:r>
          </a:p>
        </p:txBody>
      </p:sp>
      <p:sp>
        <p:nvSpPr>
          <p:cNvPr id="3" name="Text Placeholder 1">
            <a:extLst>
              <a:ext uri="{FF2B5EF4-FFF2-40B4-BE49-F238E27FC236}">
                <a16:creationId xmlns:a16="http://schemas.microsoft.com/office/drawing/2014/main" id="{30DA895C-494B-E4B5-2207-AA83E1373933}"/>
              </a:ext>
            </a:extLst>
          </p:cNvPr>
          <p:cNvSpPr>
            <a:spLocks noGrp="1"/>
          </p:cNvSpPr>
          <p:nvPr>
            <p:ph type="body" sz="quarter" idx="13"/>
          </p:nvPr>
        </p:nvSpPr>
        <p:spPr>
          <a:xfrm>
            <a:off x="640078" y="1100876"/>
            <a:ext cx="7312204" cy="3098284"/>
          </a:xfrm>
        </p:spPr>
        <p:txBody>
          <a:bodyPr/>
          <a:lstStyle/>
          <a:p>
            <a:pPr marL="285750" indent="-285750">
              <a:buFont typeface="Arial" panose="020B0604020202020204" pitchFamily="34" charset="0"/>
              <a:buChar char="•"/>
            </a:pPr>
            <a:r>
              <a:rPr lang="en-US" sz="2400" dirty="0"/>
              <a:t>Assume fully associative placement</a:t>
            </a:r>
          </a:p>
          <a:p>
            <a:pPr marL="285750" indent="-285750">
              <a:buFont typeface="Arial" panose="020B0604020202020204" pitchFamily="34" charset="0"/>
              <a:buChar char="•"/>
            </a:pPr>
            <a:r>
              <a:rPr lang="en-US" sz="2400" dirty="0">
                <a:solidFill>
                  <a:schemeClr val="tx1"/>
                </a:solidFill>
              </a:rPr>
              <a:t>Describe the cache address bits mapping?</a:t>
            </a:r>
          </a:p>
          <a:p>
            <a:pPr marL="733806" lvl="1" indent="-285750"/>
            <a:r>
              <a:rPr lang="en-US" sz="2000" dirty="0">
                <a:solidFill>
                  <a:schemeClr val="tx1"/>
                </a:solidFill>
              </a:rPr>
              <a:t>[ tag | index | offset ]</a:t>
            </a:r>
          </a:p>
          <a:p>
            <a:pPr marL="342900" indent="-342900">
              <a:buFont typeface="Arial" panose="020B0604020202020204" pitchFamily="34" charset="0"/>
              <a:buChar char="•"/>
            </a:pPr>
            <a:r>
              <a:rPr lang="en-US" sz="2400" dirty="0">
                <a:solidFill>
                  <a:srgbClr val="FF0000"/>
                </a:solidFill>
              </a:rPr>
              <a:t>Answer</a:t>
            </a:r>
          </a:p>
          <a:p>
            <a:pPr marL="790956" lvl="1" indent="-342900"/>
            <a:r>
              <a:rPr lang="en-US" sz="2000" dirty="0">
                <a:solidFill>
                  <a:srgbClr val="FF0000"/>
                </a:solidFill>
              </a:rPr>
              <a:t>offset = 64 / 4 = 16 words =&gt; 4 bits</a:t>
            </a:r>
          </a:p>
          <a:p>
            <a:pPr marL="790956" lvl="1" indent="-342900"/>
            <a:r>
              <a:rPr lang="en-US" sz="2000" dirty="0">
                <a:solidFill>
                  <a:srgbClr val="FF0000"/>
                </a:solidFill>
              </a:rPr>
              <a:t>Index = 8 / 8 = 1 =&gt; 0 bits</a:t>
            </a:r>
          </a:p>
          <a:p>
            <a:pPr marL="790956" lvl="1" indent="-342900"/>
            <a:r>
              <a:rPr lang="en-US" sz="2000" dirty="0">
                <a:solidFill>
                  <a:srgbClr val="FF0000"/>
                </a:solidFill>
              </a:rPr>
              <a:t>Tag = 30 – 4 – 0 = 26 bits</a:t>
            </a:r>
          </a:p>
          <a:p>
            <a:pPr marL="342900" indent="-342900">
              <a:buFont typeface="Arial" panose="020B0604020202020204" pitchFamily="34" charset="0"/>
              <a:buChar char="•"/>
            </a:pPr>
            <a:endParaRPr lang="en-US" sz="2400" dirty="0">
              <a:solidFill>
                <a:schemeClr val="tx1"/>
              </a:solidFill>
            </a:endParaRPr>
          </a:p>
        </p:txBody>
      </p:sp>
      <p:sp>
        <p:nvSpPr>
          <p:cNvPr id="11" name="Rectangle 10">
            <a:extLst>
              <a:ext uri="{FF2B5EF4-FFF2-40B4-BE49-F238E27FC236}">
                <a16:creationId xmlns:a16="http://schemas.microsoft.com/office/drawing/2014/main" id="{62135686-326B-11E2-D76B-4EFC6C81980D}"/>
              </a:ext>
            </a:extLst>
          </p:cNvPr>
          <p:cNvSpPr/>
          <p:nvPr/>
        </p:nvSpPr>
        <p:spPr>
          <a:xfrm>
            <a:off x="8401987" y="2363093"/>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7D712A16-C686-AABC-D3DE-B9675137EC14}"/>
              </a:ext>
            </a:extLst>
          </p:cNvPr>
          <p:cNvSpPr/>
          <p:nvPr/>
        </p:nvSpPr>
        <p:spPr>
          <a:xfrm>
            <a:off x="7659974" y="2363094"/>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TextBox 12">
            <a:extLst>
              <a:ext uri="{FF2B5EF4-FFF2-40B4-BE49-F238E27FC236}">
                <a16:creationId xmlns:a16="http://schemas.microsoft.com/office/drawing/2014/main" id="{130B5A7C-6E31-F225-09EF-01816957CA06}"/>
              </a:ext>
            </a:extLst>
          </p:cNvPr>
          <p:cNvSpPr txBox="1"/>
          <p:nvPr/>
        </p:nvSpPr>
        <p:spPr>
          <a:xfrm>
            <a:off x="5355236" y="2090148"/>
            <a:ext cx="1678898" cy="215444"/>
          </a:xfrm>
          <a:prstGeom prst="rect">
            <a:avLst/>
          </a:prstGeom>
          <a:noFill/>
        </p:spPr>
        <p:txBody>
          <a:bodyPr wrap="square" lIns="0" tIns="0" rIns="0" bIns="0" rtlCol="0">
            <a:spAutoFit/>
          </a:bodyPr>
          <a:lstStyle/>
          <a:p>
            <a:pPr algn="l"/>
            <a:r>
              <a:rPr lang="en-US" sz="1400" dirty="0"/>
              <a:t>1 set of 8 ways each</a:t>
            </a:r>
          </a:p>
        </p:txBody>
      </p:sp>
      <p:sp>
        <p:nvSpPr>
          <p:cNvPr id="14" name="Rectangle 13">
            <a:extLst>
              <a:ext uri="{FF2B5EF4-FFF2-40B4-BE49-F238E27FC236}">
                <a16:creationId xmlns:a16="http://schemas.microsoft.com/office/drawing/2014/main" id="{30455A2D-1E25-AF66-185A-2E8281EDD96E}"/>
              </a:ext>
            </a:extLst>
          </p:cNvPr>
          <p:cNvSpPr/>
          <p:nvPr/>
        </p:nvSpPr>
        <p:spPr>
          <a:xfrm>
            <a:off x="6917961" y="2363094"/>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5" name="Rectangle 14">
            <a:extLst>
              <a:ext uri="{FF2B5EF4-FFF2-40B4-BE49-F238E27FC236}">
                <a16:creationId xmlns:a16="http://schemas.microsoft.com/office/drawing/2014/main" id="{257F039F-53CB-D981-58D8-523A551E181B}"/>
              </a:ext>
            </a:extLst>
          </p:cNvPr>
          <p:cNvSpPr/>
          <p:nvPr/>
        </p:nvSpPr>
        <p:spPr>
          <a:xfrm>
            <a:off x="6175948" y="2363095"/>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6" name="Rectangle 15">
            <a:extLst>
              <a:ext uri="{FF2B5EF4-FFF2-40B4-BE49-F238E27FC236}">
                <a16:creationId xmlns:a16="http://schemas.microsoft.com/office/drawing/2014/main" id="{53113139-2366-A5D3-D140-AA380F3F67B8}"/>
              </a:ext>
            </a:extLst>
          </p:cNvPr>
          <p:cNvSpPr/>
          <p:nvPr/>
        </p:nvSpPr>
        <p:spPr>
          <a:xfrm>
            <a:off x="5433935" y="2360898"/>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7" name="Rectangle 16">
            <a:extLst>
              <a:ext uri="{FF2B5EF4-FFF2-40B4-BE49-F238E27FC236}">
                <a16:creationId xmlns:a16="http://schemas.microsoft.com/office/drawing/2014/main" id="{B69A0A9C-7C99-F796-CA1D-2ECDD5941D2E}"/>
              </a:ext>
            </a:extLst>
          </p:cNvPr>
          <p:cNvSpPr/>
          <p:nvPr/>
        </p:nvSpPr>
        <p:spPr>
          <a:xfrm>
            <a:off x="4691922" y="2360899"/>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
        <p:nvSpPr>
          <p:cNvPr id="18" name="Rectangle 17">
            <a:extLst>
              <a:ext uri="{FF2B5EF4-FFF2-40B4-BE49-F238E27FC236}">
                <a16:creationId xmlns:a16="http://schemas.microsoft.com/office/drawing/2014/main" id="{3BF564E6-EE81-3C3F-71D4-F3F7297FF1F2}"/>
              </a:ext>
            </a:extLst>
          </p:cNvPr>
          <p:cNvSpPr/>
          <p:nvPr/>
        </p:nvSpPr>
        <p:spPr>
          <a:xfrm>
            <a:off x="3949909" y="2363092"/>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9" name="Rectangle 18">
            <a:extLst>
              <a:ext uri="{FF2B5EF4-FFF2-40B4-BE49-F238E27FC236}">
                <a16:creationId xmlns:a16="http://schemas.microsoft.com/office/drawing/2014/main" id="{B5C7477F-B35C-2F61-DB78-F1AB9D9B2C68}"/>
              </a:ext>
            </a:extLst>
          </p:cNvPr>
          <p:cNvSpPr/>
          <p:nvPr/>
        </p:nvSpPr>
        <p:spPr>
          <a:xfrm>
            <a:off x="3207896" y="2363093"/>
            <a:ext cx="742013" cy="353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Tree>
    <p:extLst>
      <p:ext uri="{BB962C8B-B14F-4D97-AF65-F5344CB8AC3E}">
        <p14:creationId xmlns:p14="http://schemas.microsoft.com/office/powerpoint/2010/main" val="377063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60D90-0687-9838-0342-C6B1EC95A8E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E5973E-BA9A-7E2E-D9FC-2F7F47AD1E8D}"/>
              </a:ext>
            </a:extLst>
          </p:cNvPr>
          <p:cNvSpPr>
            <a:spLocks noGrp="1"/>
          </p:cNvSpPr>
          <p:nvPr>
            <p:ph type="sldNum" sz="quarter" idx="19"/>
          </p:nvPr>
        </p:nvSpPr>
        <p:spPr/>
        <p:txBody>
          <a:bodyPr/>
          <a:lstStyle/>
          <a:p>
            <a:fld id="{B6238B5B-F19C-E947-A0BC-87BD7983F871}" type="slidenum">
              <a:rPr lang="en-US" smtClean="0"/>
              <a:pPr/>
              <a:t>9</a:t>
            </a:fld>
            <a:endParaRPr lang="en-US" dirty="0"/>
          </a:p>
        </p:txBody>
      </p:sp>
      <p:sp>
        <p:nvSpPr>
          <p:cNvPr id="2" name="Title 4">
            <a:extLst>
              <a:ext uri="{FF2B5EF4-FFF2-40B4-BE49-F238E27FC236}">
                <a16:creationId xmlns:a16="http://schemas.microsoft.com/office/drawing/2014/main" id="{A10F39D9-E449-8310-FE65-8C96C0E15AB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Exercise</a:t>
            </a:r>
          </a:p>
        </p:txBody>
      </p:sp>
      <p:sp>
        <p:nvSpPr>
          <p:cNvPr id="3" name="Content Placeholder 2">
            <a:extLst>
              <a:ext uri="{FF2B5EF4-FFF2-40B4-BE49-F238E27FC236}">
                <a16:creationId xmlns:a16="http://schemas.microsoft.com/office/drawing/2014/main" id="{EECFA44B-2FF4-13C8-1672-29D7EC30310E}"/>
              </a:ext>
            </a:extLst>
          </p:cNvPr>
          <p:cNvSpPr txBox="1">
            <a:spLocks/>
          </p:cNvSpPr>
          <p:nvPr/>
        </p:nvSpPr>
        <p:spPr>
          <a:xfrm>
            <a:off x="373163" y="1380635"/>
            <a:ext cx="3792537" cy="312269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solidFill>
                  <a:srgbClr val="000000"/>
                </a:solidFill>
              </a:rPr>
              <a:t>Assume direct-mapped cache with 8 blocks that is initially empty</a:t>
            </a:r>
          </a:p>
          <a:p>
            <a:r>
              <a:rPr lang="en-US" sz="2000" dirty="0">
                <a:solidFill>
                  <a:srgbClr val="000000"/>
                </a:solidFill>
              </a:rPr>
              <a:t>Here is a series of address references given as block address (offset removed): 1,4,2,5,12,4,1,5.</a:t>
            </a:r>
          </a:p>
          <a:p>
            <a:r>
              <a:rPr lang="en-US" sz="2000" dirty="0">
                <a:solidFill>
                  <a:srgbClr val="000000"/>
                </a:solidFill>
              </a:rPr>
              <a:t>Label each reference in the list as a hit and show the final contents of the cache. </a:t>
            </a:r>
          </a:p>
        </p:txBody>
      </p:sp>
      <p:sp>
        <p:nvSpPr>
          <p:cNvPr id="5" name="Footer Placeholder 3">
            <a:extLst>
              <a:ext uri="{FF2B5EF4-FFF2-40B4-BE49-F238E27FC236}">
                <a16:creationId xmlns:a16="http://schemas.microsoft.com/office/drawing/2014/main" id="{93C64234-238A-AF66-E286-5A09779370C9}"/>
              </a:ext>
            </a:extLst>
          </p:cNvPr>
          <p:cNvSpPr txBox="1">
            <a:spLocks/>
          </p:cNvSpPr>
          <p:nvPr/>
        </p:nvSpPr>
        <p:spPr>
          <a:xfrm>
            <a:off x="1662213" y="5841101"/>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a:t> </a:t>
            </a:r>
          </a:p>
        </p:txBody>
      </p:sp>
      <p:sp>
        <p:nvSpPr>
          <p:cNvPr id="7" name="TextBox 6">
            <a:extLst>
              <a:ext uri="{FF2B5EF4-FFF2-40B4-BE49-F238E27FC236}">
                <a16:creationId xmlns:a16="http://schemas.microsoft.com/office/drawing/2014/main" id="{A04F201F-C637-E6A7-2964-B4BF9E1C8800}"/>
              </a:ext>
            </a:extLst>
          </p:cNvPr>
          <p:cNvSpPr txBox="1"/>
          <p:nvPr/>
        </p:nvSpPr>
        <p:spPr>
          <a:xfrm>
            <a:off x="4708971" y="1794570"/>
            <a:ext cx="1042036" cy="1815882"/>
          </a:xfrm>
          <a:prstGeom prst="rect">
            <a:avLst/>
          </a:prstGeom>
          <a:noFill/>
        </p:spPr>
        <p:txBody>
          <a:bodyPr wrap="square" rtlCol="0">
            <a:spAutoFit/>
          </a:bodyPr>
          <a:lstStyle/>
          <a:p>
            <a:r>
              <a:rPr lang="en-US" sz="1400" dirty="0"/>
              <a:t>1%8 =1</a:t>
            </a:r>
          </a:p>
          <a:p>
            <a:r>
              <a:rPr lang="en-US" sz="1400" dirty="0"/>
              <a:t>4%8 = 4</a:t>
            </a:r>
          </a:p>
          <a:p>
            <a:r>
              <a:rPr lang="en-US" sz="1400" dirty="0"/>
              <a:t>2%8 = 2</a:t>
            </a:r>
          </a:p>
          <a:p>
            <a:r>
              <a:rPr lang="en-US" sz="1400" dirty="0"/>
              <a:t>5%8 = 5</a:t>
            </a:r>
          </a:p>
          <a:p>
            <a:r>
              <a:rPr lang="en-US" sz="1400" dirty="0"/>
              <a:t>12%8 = 4</a:t>
            </a:r>
          </a:p>
          <a:p>
            <a:r>
              <a:rPr lang="en-US" sz="1400" dirty="0"/>
              <a:t>4%8 = 4</a:t>
            </a:r>
          </a:p>
          <a:p>
            <a:r>
              <a:rPr lang="en-US" sz="1400" dirty="0"/>
              <a:t>1%8 = 1</a:t>
            </a:r>
          </a:p>
          <a:p>
            <a:r>
              <a:rPr lang="en-US" sz="1400" dirty="0"/>
              <a:t>5%8 = 5</a:t>
            </a:r>
          </a:p>
        </p:txBody>
      </p:sp>
      <p:graphicFrame>
        <p:nvGraphicFramePr>
          <p:cNvPr id="8" name="Table 7">
            <a:extLst>
              <a:ext uri="{FF2B5EF4-FFF2-40B4-BE49-F238E27FC236}">
                <a16:creationId xmlns:a16="http://schemas.microsoft.com/office/drawing/2014/main" id="{5C8A3B44-CA6F-6EE3-039A-8C8CD6FE6A1A}"/>
              </a:ext>
            </a:extLst>
          </p:cNvPr>
          <p:cNvGraphicFramePr>
            <a:graphicFrameLocks noGrp="1"/>
          </p:cNvGraphicFramePr>
          <p:nvPr>
            <p:extLst>
              <p:ext uri="{D42A27DB-BD31-4B8C-83A1-F6EECF244321}">
                <p14:modId xmlns:p14="http://schemas.microsoft.com/office/powerpoint/2010/main" val="3402963290"/>
              </p:ext>
            </p:extLst>
          </p:nvPr>
        </p:nvGraphicFramePr>
        <p:xfrm>
          <a:off x="5945254" y="1638300"/>
          <a:ext cx="1042036" cy="2194560"/>
        </p:xfrm>
        <a:graphic>
          <a:graphicData uri="http://schemas.openxmlformats.org/drawingml/2006/table">
            <a:tbl>
              <a:tblPr firstRow="1" bandRow="1">
                <a:tableStyleId>{5940675A-B579-460E-94D1-54222C63F5DA}</a:tableStyleId>
              </a:tblPr>
              <a:tblGrid>
                <a:gridCol w="394018">
                  <a:extLst>
                    <a:ext uri="{9D8B030D-6E8A-4147-A177-3AD203B41FA5}">
                      <a16:colId xmlns:a16="http://schemas.microsoft.com/office/drawing/2014/main" val="20000"/>
                    </a:ext>
                  </a:extLst>
                </a:gridCol>
                <a:gridCol w="648018">
                  <a:extLst>
                    <a:ext uri="{9D8B030D-6E8A-4147-A177-3AD203B41FA5}">
                      <a16:colId xmlns:a16="http://schemas.microsoft.com/office/drawing/2014/main" val="20001"/>
                    </a:ext>
                  </a:extLst>
                </a:gridCol>
              </a:tblGrid>
              <a:tr h="274320">
                <a:tc>
                  <a:txBody>
                    <a:bodyPr/>
                    <a:lstStyle/>
                    <a:p>
                      <a:r>
                        <a:rPr lang="en-US" sz="1200" dirty="0"/>
                        <a:t>0</a:t>
                      </a:r>
                    </a:p>
                  </a:txBody>
                  <a:tcPr/>
                </a:tc>
                <a:tc>
                  <a:txBody>
                    <a:bodyPr/>
                    <a:lstStyle/>
                    <a:p>
                      <a:endParaRPr lang="en-US" sz="1200" dirty="0"/>
                    </a:p>
                  </a:txBody>
                  <a:tcPr>
                    <a:solidFill>
                      <a:schemeClr val="tx2">
                        <a:lumMod val="20000"/>
                        <a:lumOff val="80000"/>
                      </a:schemeClr>
                    </a:solidFill>
                  </a:tcPr>
                </a:tc>
                <a:extLst>
                  <a:ext uri="{0D108BD9-81ED-4DB2-BD59-A6C34878D82A}">
                    <a16:rowId xmlns:a16="http://schemas.microsoft.com/office/drawing/2014/main" val="10000"/>
                  </a:ext>
                </a:extLst>
              </a:tr>
              <a:tr h="152400">
                <a:tc>
                  <a:txBody>
                    <a:bodyPr/>
                    <a:lstStyle/>
                    <a:p>
                      <a:r>
                        <a:rPr lang="en-US" sz="1200" dirty="0"/>
                        <a:t>1</a:t>
                      </a:r>
                    </a:p>
                  </a:txBody>
                  <a:tcPr/>
                </a:tc>
                <a:tc>
                  <a:txBody>
                    <a:bodyPr/>
                    <a:lstStyle/>
                    <a:p>
                      <a:r>
                        <a:rPr lang="en-US" sz="1200" dirty="0"/>
                        <a:t>1,</a:t>
                      </a:r>
                      <a:r>
                        <a:rPr lang="en-US" sz="1200" dirty="0">
                          <a:solidFill>
                            <a:srgbClr val="FF0000"/>
                          </a:solidFill>
                        </a:rPr>
                        <a:t>1</a:t>
                      </a:r>
                    </a:p>
                  </a:txBody>
                  <a:tcPr>
                    <a:solidFill>
                      <a:schemeClr val="tx2">
                        <a:lumMod val="20000"/>
                        <a:lumOff val="80000"/>
                      </a:schemeClr>
                    </a:solidFill>
                  </a:tcPr>
                </a:tc>
                <a:extLst>
                  <a:ext uri="{0D108BD9-81ED-4DB2-BD59-A6C34878D82A}">
                    <a16:rowId xmlns:a16="http://schemas.microsoft.com/office/drawing/2014/main" val="10001"/>
                  </a:ext>
                </a:extLst>
              </a:tr>
              <a:tr h="152400">
                <a:tc>
                  <a:txBody>
                    <a:bodyPr/>
                    <a:lstStyle/>
                    <a:p>
                      <a:r>
                        <a:rPr lang="en-US" sz="1200" dirty="0"/>
                        <a:t>2</a:t>
                      </a:r>
                    </a:p>
                  </a:txBody>
                  <a:tcPr/>
                </a:tc>
                <a:tc>
                  <a:txBody>
                    <a:bodyPr/>
                    <a:lstStyle/>
                    <a:p>
                      <a:r>
                        <a:rPr lang="en-US" sz="1200" dirty="0"/>
                        <a:t>2</a:t>
                      </a:r>
                    </a:p>
                  </a:txBody>
                  <a:tcPr>
                    <a:solidFill>
                      <a:schemeClr val="tx2">
                        <a:lumMod val="20000"/>
                        <a:lumOff val="80000"/>
                      </a:schemeClr>
                    </a:solidFill>
                  </a:tcPr>
                </a:tc>
                <a:extLst>
                  <a:ext uri="{0D108BD9-81ED-4DB2-BD59-A6C34878D82A}">
                    <a16:rowId xmlns:a16="http://schemas.microsoft.com/office/drawing/2014/main" val="10002"/>
                  </a:ext>
                </a:extLst>
              </a:tr>
              <a:tr h="152400">
                <a:tc>
                  <a:txBody>
                    <a:bodyPr/>
                    <a:lstStyle/>
                    <a:p>
                      <a:r>
                        <a:rPr lang="en-US" sz="1200" dirty="0"/>
                        <a:t>3</a:t>
                      </a:r>
                    </a:p>
                  </a:txBody>
                  <a:tcPr/>
                </a:tc>
                <a:tc>
                  <a:txBody>
                    <a:bodyPr/>
                    <a:lstStyle/>
                    <a:p>
                      <a:endParaRPr lang="en-US" sz="1200" dirty="0"/>
                    </a:p>
                  </a:txBody>
                  <a:tcPr>
                    <a:solidFill>
                      <a:schemeClr val="tx2">
                        <a:lumMod val="20000"/>
                        <a:lumOff val="80000"/>
                      </a:schemeClr>
                    </a:solidFill>
                  </a:tcPr>
                </a:tc>
                <a:extLst>
                  <a:ext uri="{0D108BD9-81ED-4DB2-BD59-A6C34878D82A}">
                    <a16:rowId xmlns:a16="http://schemas.microsoft.com/office/drawing/2014/main" val="10003"/>
                  </a:ext>
                </a:extLst>
              </a:tr>
              <a:tr h="152400">
                <a:tc>
                  <a:txBody>
                    <a:bodyPr/>
                    <a:lstStyle/>
                    <a:p>
                      <a:r>
                        <a:rPr lang="en-US" sz="1200" dirty="0"/>
                        <a:t>4</a:t>
                      </a:r>
                    </a:p>
                  </a:txBody>
                  <a:tcPr/>
                </a:tc>
                <a:tc>
                  <a:txBody>
                    <a:bodyPr/>
                    <a:lstStyle/>
                    <a:p>
                      <a:r>
                        <a:rPr lang="en-US" sz="1200" dirty="0"/>
                        <a:t>4,12,4</a:t>
                      </a:r>
                    </a:p>
                  </a:txBody>
                  <a:tcPr>
                    <a:solidFill>
                      <a:schemeClr val="tx2">
                        <a:lumMod val="20000"/>
                        <a:lumOff val="80000"/>
                      </a:schemeClr>
                    </a:solidFill>
                  </a:tcPr>
                </a:tc>
                <a:extLst>
                  <a:ext uri="{0D108BD9-81ED-4DB2-BD59-A6C34878D82A}">
                    <a16:rowId xmlns:a16="http://schemas.microsoft.com/office/drawing/2014/main" val="10004"/>
                  </a:ext>
                </a:extLst>
              </a:tr>
              <a:tr h="152400">
                <a:tc>
                  <a:txBody>
                    <a:bodyPr/>
                    <a:lstStyle/>
                    <a:p>
                      <a:r>
                        <a:rPr lang="en-US" sz="1200" dirty="0"/>
                        <a:t>5</a:t>
                      </a:r>
                    </a:p>
                  </a:txBody>
                  <a:tcPr/>
                </a:tc>
                <a:tc>
                  <a:txBody>
                    <a:bodyPr/>
                    <a:lstStyle/>
                    <a:p>
                      <a:r>
                        <a:rPr lang="en-US" sz="1200" dirty="0"/>
                        <a:t>5,</a:t>
                      </a:r>
                      <a:r>
                        <a:rPr lang="en-US" sz="1200" dirty="0">
                          <a:solidFill>
                            <a:srgbClr val="FF0000"/>
                          </a:solidFill>
                        </a:rPr>
                        <a:t>5</a:t>
                      </a:r>
                    </a:p>
                  </a:txBody>
                  <a:tcPr>
                    <a:solidFill>
                      <a:schemeClr val="tx2">
                        <a:lumMod val="20000"/>
                        <a:lumOff val="80000"/>
                      </a:schemeClr>
                    </a:solidFill>
                  </a:tcPr>
                </a:tc>
                <a:extLst>
                  <a:ext uri="{0D108BD9-81ED-4DB2-BD59-A6C34878D82A}">
                    <a16:rowId xmlns:a16="http://schemas.microsoft.com/office/drawing/2014/main" val="10005"/>
                  </a:ext>
                </a:extLst>
              </a:tr>
              <a:tr h="152400">
                <a:tc>
                  <a:txBody>
                    <a:bodyPr/>
                    <a:lstStyle/>
                    <a:p>
                      <a:r>
                        <a:rPr lang="en-US" sz="1200" dirty="0"/>
                        <a:t>6</a:t>
                      </a:r>
                    </a:p>
                  </a:txBody>
                  <a:tcPr/>
                </a:tc>
                <a:tc>
                  <a:txBody>
                    <a:bodyPr/>
                    <a:lstStyle/>
                    <a:p>
                      <a:endParaRPr lang="en-US" sz="1200" dirty="0"/>
                    </a:p>
                  </a:txBody>
                  <a:tcPr>
                    <a:solidFill>
                      <a:schemeClr val="tx2">
                        <a:lumMod val="20000"/>
                        <a:lumOff val="80000"/>
                      </a:schemeClr>
                    </a:solidFill>
                  </a:tcPr>
                </a:tc>
                <a:extLst>
                  <a:ext uri="{0D108BD9-81ED-4DB2-BD59-A6C34878D82A}">
                    <a16:rowId xmlns:a16="http://schemas.microsoft.com/office/drawing/2014/main" val="10006"/>
                  </a:ext>
                </a:extLst>
              </a:tr>
              <a:tr h="152400">
                <a:tc>
                  <a:txBody>
                    <a:bodyPr/>
                    <a:lstStyle/>
                    <a:p>
                      <a:r>
                        <a:rPr lang="en-US" sz="1200" dirty="0"/>
                        <a:t>7</a:t>
                      </a:r>
                    </a:p>
                  </a:txBody>
                  <a:tcPr/>
                </a:tc>
                <a:tc>
                  <a:txBody>
                    <a:bodyPr/>
                    <a:lstStyle/>
                    <a:p>
                      <a:endParaRPr lang="en-US" sz="1200" dirty="0"/>
                    </a:p>
                  </a:txBody>
                  <a:tcPr>
                    <a:solidFill>
                      <a:schemeClr val="tx2">
                        <a:lumMod val="20000"/>
                        <a:lumOff val="80000"/>
                      </a:schemeClr>
                    </a:solidFill>
                  </a:tcPr>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E83A6982-1412-9164-4ADB-6A799DA3D811}"/>
              </a:ext>
            </a:extLst>
          </p:cNvPr>
          <p:cNvGraphicFramePr>
            <a:graphicFrameLocks noGrp="1"/>
          </p:cNvGraphicFramePr>
          <p:nvPr>
            <p:extLst>
              <p:ext uri="{D42A27DB-BD31-4B8C-83A1-F6EECF244321}">
                <p14:modId xmlns:p14="http://schemas.microsoft.com/office/powerpoint/2010/main" val="4018687703"/>
              </p:ext>
            </p:extLst>
          </p:nvPr>
        </p:nvGraphicFramePr>
        <p:xfrm>
          <a:off x="7370441" y="1653540"/>
          <a:ext cx="1042036" cy="2194560"/>
        </p:xfrm>
        <a:graphic>
          <a:graphicData uri="http://schemas.openxmlformats.org/drawingml/2006/table">
            <a:tbl>
              <a:tblPr firstRow="1" bandRow="1">
                <a:tableStyleId>{5940675A-B579-460E-94D1-54222C63F5DA}</a:tableStyleId>
              </a:tblPr>
              <a:tblGrid>
                <a:gridCol w="394018">
                  <a:extLst>
                    <a:ext uri="{9D8B030D-6E8A-4147-A177-3AD203B41FA5}">
                      <a16:colId xmlns:a16="http://schemas.microsoft.com/office/drawing/2014/main" val="20000"/>
                    </a:ext>
                  </a:extLst>
                </a:gridCol>
                <a:gridCol w="648018">
                  <a:extLst>
                    <a:ext uri="{9D8B030D-6E8A-4147-A177-3AD203B41FA5}">
                      <a16:colId xmlns:a16="http://schemas.microsoft.com/office/drawing/2014/main" val="20001"/>
                    </a:ext>
                  </a:extLst>
                </a:gridCol>
              </a:tblGrid>
              <a:tr h="274320">
                <a:tc>
                  <a:txBody>
                    <a:bodyPr/>
                    <a:lstStyle/>
                    <a:p>
                      <a:r>
                        <a:rPr lang="en-US" sz="1200" dirty="0"/>
                        <a:t>0</a:t>
                      </a:r>
                    </a:p>
                  </a:txBody>
                  <a:tcPr/>
                </a:tc>
                <a:tc>
                  <a:txBody>
                    <a:bodyPr/>
                    <a:lstStyle/>
                    <a:p>
                      <a:endParaRPr lang="en-US" sz="1200" dirty="0"/>
                    </a:p>
                  </a:txBody>
                  <a:tcPr>
                    <a:solidFill>
                      <a:schemeClr val="tx2">
                        <a:lumMod val="20000"/>
                        <a:lumOff val="80000"/>
                      </a:schemeClr>
                    </a:solidFill>
                  </a:tcPr>
                </a:tc>
                <a:extLst>
                  <a:ext uri="{0D108BD9-81ED-4DB2-BD59-A6C34878D82A}">
                    <a16:rowId xmlns:a16="http://schemas.microsoft.com/office/drawing/2014/main" val="10000"/>
                  </a:ext>
                </a:extLst>
              </a:tr>
              <a:tr h="152400">
                <a:tc>
                  <a:txBody>
                    <a:bodyPr/>
                    <a:lstStyle/>
                    <a:p>
                      <a:r>
                        <a:rPr lang="en-US" sz="1200" dirty="0"/>
                        <a:t>1</a:t>
                      </a:r>
                    </a:p>
                  </a:txBody>
                  <a:tcPr/>
                </a:tc>
                <a:tc>
                  <a:txBody>
                    <a:bodyPr/>
                    <a:lstStyle/>
                    <a:p>
                      <a:r>
                        <a:rPr lang="en-US" sz="1200" dirty="0">
                          <a:solidFill>
                            <a:srgbClr val="FF0000"/>
                          </a:solidFill>
                        </a:rPr>
                        <a:t>1</a:t>
                      </a:r>
                    </a:p>
                  </a:txBody>
                  <a:tcPr>
                    <a:solidFill>
                      <a:schemeClr val="tx2">
                        <a:lumMod val="20000"/>
                        <a:lumOff val="80000"/>
                      </a:schemeClr>
                    </a:solidFill>
                  </a:tcPr>
                </a:tc>
                <a:extLst>
                  <a:ext uri="{0D108BD9-81ED-4DB2-BD59-A6C34878D82A}">
                    <a16:rowId xmlns:a16="http://schemas.microsoft.com/office/drawing/2014/main" val="10001"/>
                  </a:ext>
                </a:extLst>
              </a:tr>
              <a:tr h="152400">
                <a:tc>
                  <a:txBody>
                    <a:bodyPr/>
                    <a:lstStyle/>
                    <a:p>
                      <a:r>
                        <a:rPr lang="en-US" sz="1200" dirty="0"/>
                        <a:t>2</a:t>
                      </a:r>
                    </a:p>
                  </a:txBody>
                  <a:tcPr/>
                </a:tc>
                <a:tc>
                  <a:txBody>
                    <a:bodyPr/>
                    <a:lstStyle/>
                    <a:p>
                      <a:r>
                        <a:rPr lang="en-US" sz="1200" dirty="0"/>
                        <a:t>2</a:t>
                      </a:r>
                    </a:p>
                  </a:txBody>
                  <a:tcPr>
                    <a:solidFill>
                      <a:schemeClr val="tx2">
                        <a:lumMod val="20000"/>
                        <a:lumOff val="80000"/>
                      </a:schemeClr>
                    </a:solidFill>
                  </a:tcPr>
                </a:tc>
                <a:extLst>
                  <a:ext uri="{0D108BD9-81ED-4DB2-BD59-A6C34878D82A}">
                    <a16:rowId xmlns:a16="http://schemas.microsoft.com/office/drawing/2014/main" val="10002"/>
                  </a:ext>
                </a:extLst>
              </a:tr>
              <a:tr h="152400">
                <a:tc>
                  <a:txBody>
                    <a:bodyPr/>
                    <a:lstStyle/>
                    <a:p>
                      <a:r>
                        <a:rPr lang="en-US" sz="1200" dirty="0"/>
                        <a:t>3</a:t>
                      </a:r>
                    </a:p>
                  </a:txBody>
                  <a:tcPr/>
                </a:tc>
                <a:tc>
                  <a:txBody>
                    <a:bodyPr/>
                    <a:lstStyle/>
                    <a:p>
                      <a:endParaRPr lang="en-US" sz="1200" dirty="0"/>
                    </a:p>
                  </a:txBody>
                  <a:tcPr>
                    <a:solidFill>
                      <a:schemeClr val="tx2">
                        <a:lumMod val="20000"/>
                        <a:lumOff val="80000"/>
                      </a:schemeClr>
                    </a:solidFill>
                  </a:tcPr>
                </a:tc>
                <a:extLst>
                  <a:ext uri="{0D108BD9-81ED-4DB2-BD59-A6C34878D82A}">
                    <a16:rowId xmlns:a16="http://schemas.microsoft.com/office/drawing/2014/main" val="10003"/>
                  </a:ext>
                </a:extLst>
              </a:tr>
              <a:tr h="152400">
                <a:tc>
                  <a:txBody>
                    <a:bodyPr/>
                    <a:lstStyle/>
                    <a:p>
                      <a:r>
                        <a:rPr lang="en-US" sz="1200" dirty="0"/>
                        <a:t>4</a:t>
                      </a:r>
                    </a:p>
                  </a:txBody>
                  <a:tcPr/>
                </a:tc>
                <a:tc>
                  <a:txBody>
                    <a:bodyPr/>
                    <a:lstStyle/>
                    <a:p>
                      <a:r>
                        <a:rPr lang="en-US" sz="1200" dirty="0"/>
                        <a:t>4</a:t>
                      </a:r>
                    </a:p>
                  </a:txBody>
                  <a:tcPr>
                    <a:solidFill>
                      <a:schemeClr val="tx2">
                        <a:lumMod val="20000"/>
                        <a:lumOff val="80000"/>
                      </a:schemeClr>
                    </a:solidFill>
                  </a:tcPr>
                </a:tc>
                <a:extLst>
                  <a:ext uri="{0D108BD9-81ED-4DB2-BD59-A6C34878D82A}">
                    <a16:rowId xmlns:a16="http://schemas.microsoft.com/office/drawing/2014/main" val="10004"/>
                  </a:ext>
                </a:extLst>
              </a:tr>
              <a:tr h="152400">
                <a:tc>
                  <a:txBody>
                    <a:bodyPr/>
                    <a:lstStyle/>
                    <a:p>
                      <a:r>
                        <a:rPr lang="en-US" sz="1200" dirty="0"/>
                        <a:t>5</a:t>
                      </a:r>
                    </a:p>
                  </a:txBody>
                  <a:tcPr/>
                </a:tc>
                <a:tc>
                  <a:txBody>
                    <a:bodyPr/>
                    <a:lstStyle/>
                    <a:p>
                      <a:r>
                        <a:rPr lang="en-US" sz="1200" dirty="0">
                          <a:solidFill>
                            <a:srgbClr val="FF0000"/>
                          </a:solidFill>
                        </a:rPr>
                        <a:t>5</a:t>
                      </a:r>
                    </a:p>
                  </a:txBody>
                  <a:tcPr>
                    <a:solidFill>
                      <a:schemeClr val="tx2">
                        <a:lumMod val="20000"/>
                        <a:lumOff val="80000"/>
                      </a:schemeClr>
                    </a:solidFill>
                  </a:tcPr>
                </a:tc>
                <a:extLst>
                  <a:ext uri="{0D108BD9-81ED-4DB2-BD59-A6C34878D82A}">
                    <a16:rowId xmlns:a16="http://schemas.microsoft.com/office/drawing/2014/main" val="10005"/>
                  </a:ext>
                </a:extLst>
              </a:tr>
              <a:tr h="152400">
                <a:tc>
                  <a:txBody>
                    <a:bodyPr/>
                    <a:lstStyle/>
                    <a:p>
                      <a:r>
                        <a:rPr lang="en-US" sz="1200" dirty="0"/>
                        <a:t>6</a:t>
                      </a:r>
                    </a:p>
                  </a:txBody>
                  <a:tcPr/>
                </a:tc>
                <a:tc>
                  <a:txBody>
                    <a:bodyPr/>
                    <a:lstStyle/>
                    <a:p>
                      <a:endParaRPr lang="en-US" sz="1200" dirty="0"/>
                    </a:p>
                  </a:txBody>
                  <a:tcPr>
                    <a:solidFill>
                      <a:schemeClr val="tx2">
                        <a:lumMod val="20000"/>
                        <a:lumOff val="80000"/>
                      </a:schemeClr>
                    </a:solidFill>
                  </a:tcPr>
                </a:tc>
                <a:extLst>
                  <a:ext uri="{0D108BD9-81ED-4DB2-BD59-A6C34878D82A}">
                    <a16:rowId xmlns:a16="http://schemas.microsoft.com/office/drawing/2014/main" val="10006"/>
                  </a:ext>
                </a:extLst>
              </a:tr>
              <a:tr h="152400">
                <a:tc>
                  <a:txBody>
                    <a:bodyPr/>
                    <a:lstStyle/>
                    <a:p>
                      <a:r>
                        <a:rPr lang="en-US" sz="1200" dirty="0"/>
                        <a:t>7</a:t>
                      </a:r>
                    </a:p>
                  </a:txBody>
                  <a:tcPr/>
                </a:tc>
                <a:tc>
                  <a:txBody>
                    <a:bodyPr/>
                    <a:lstStyle/>
                    <a:p>
                      <a:endParaRPr lang="en-US" sz="1200" dirty="0"/>
                    </a:p>
                  </a:txBody>
                  <a:tcPr>
                    <a:solidFill>
                      <a:schemeClr val="tx2">
                        <a:lumMod val="20000"/>
                        <a:lumOff val="80000"/>
                      </a:schemeClr>
                    </a:solidFill>
                  </a:tcPr>
                </a:tc>
                <a:extLst>
                  <a:ext uri="{0D108BD9-81ED-4DB2-BD59-A6C34878D82A}">
                    <a16:rowId xmlns:a16="http://schemas.microsoft.com/office/drawing/2014/main" val="10007"/>
                  </a:ext>
                </a:extLst>
              </a:tr>
            </a:tbl>
          </a:graphicData>
        </a:graphic>
      </p:graphicFrame>
      <p:sp>
        <p:nvSpPr>
          <p:cNvPr id="15" name="Arrow: Right 14">
            <a:extLst>
              <a:ext uri="{FF2B5EF4-FFF2-40B4-BE49-F238E27FC236}">
                <a16:creationId xmlns:a16="http://schemas.microsoft.com/office/drawing/2014/main" id="{60C0B40B-BE53-D445-E1EE-6FA1EE7863FE}"/>
              </a:ext>
            </a:extLst>
          </p:cNvPr>
          <p:cNvSpPr/>
          <p:nvPr/>
        </p:nvSpPr>
        <p:spPr>
          <a:xfrm>
            <a:off x="7057771" y="2571750"/>
            <a:ext cx="236220" cy="3352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789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animBg="1"/>
    </p:bldLst>
  </p:timing>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3" id="{29398D0B-90C9-544C-A6FC-AE19BFCCC692}" vid="{4B4CC681-B77A-AB4C-AD62-92A8F50A32E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lecture1</Template>
  <TotalTime>11239</TotalTime>
  <Words>2754</Words>
  <Application>Microsoft Macintosh PowerPoint</Application>
  <PresentationFormat>On-screen Show (16:9)</PresentationFormat>
  <Paragraphs>607</Paragraphs>
  <Slides>49</Slides>
  <Notes>46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49</vt:i4>
      </vt:variant>
    </vt:vector>
  </HeadingPairs>
  <TitlesOfParts>
    <vt:vector size="58" baseType="lpstr">
      <vt:lpstr>Arial</vt:lpstr>
      <vt:lpstr>AUdimat</vt:lpstr>
      <vt:lpstr>Calibri</vt:lpstr>
      <vt:lpstr>Courier New</vt:lpstr>
      <vt:lpstr>Helvetica</vt:lpstr>
      <vt:lpstr>Helvetica Regular</vt:lpstr>
      <vt:lpstr>Times New Roman</vt:lpstr>
      <vt:lpstr>presentation-01-light</vt:lpstr>
      <vt:lpstr>presentation-01-dark</vt:lpstr>
      <vt:lpstr>PowerPoint Presentation</vt:lpstr>
      <vt:lpstr>Attendance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Tine, Blaise</dc:creator>
  <cp:lastModifiedBy>Tejas Kamtam</cp:lastModifiedBy>
  <cp:revision>510</cp:revision>
  <dcterms:created xsi:type="dcterms:W3CDTF">2024-01-01T04:16:23Z</dcterms:created>
  <dcterms:modified xsi:type="dcterms:W3CDTF">2024-03-01T20:10:00Z</dcterms:modified>
</cp:coreProperties>
</file>