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50"/>
  </p:notesMasterIdLst>
  <p:handoutMasterIdLst>
    <p:handoutMasterId r:id="rId51"/>
  </p:handoutMasterIdLst>
  <p:sldIdLst>
    <p:sldId id="259" r:id="rId3"/>
    <p:sldId id="264" r:id="rId4"/>
    <p:sldId id="450" r:id="rId5"/>
    <p:sldId id="748" r:id="rId6"/>
    <p:sldId id="764" r:id="rId7"/>
    <p:sldId id="766" r:id="rId8"/>
    <p:sldId id="767" r:id="rId9"/>
    <p:sldId id="768" r:id="rId10"/>
    <p:sldId id="769" r:id="rId11"/>
    <p:sldId id="770" r:id="rId12"/>
    <p:sldId id="771" r:id="rId13"/>
    <p:sldId id="773" r:id="rId14"/>
    <p:sldId id="775" r:id="rId15"/>
    <p:sldId id="774" r:id="rId16"/>
    <p:sldId id="776" r:id="rId17"/>
    <p:sldId id="777" r:id="rId18"/>
    <p:sldId id="778" r:id="rId19"/>
    <p:sldId id="779" r:id="rId20"/>
    <p:sldId id="780" r:id="rId21"/>
    <p:sldId id="781" r:id="rId22"/>
    <p:sldId id="783" r:id="rId23"/>
    <p:sldId id="784" r:id="rId24"/>
    <p:sldId id="787" r:id="rId25"/>
    <p:sldId id="785" r:id="rId26"/>
    <p:sldId id="788" r:id="rId27"/>
    <p:sldId id="786" r:id="rId28"/>
    <p:sldId id="789" r:id="rId29"/>
    <p:sldId id="790" r:id="rId30"/>
    <p:sldId id="791" r:id="rId31"/>
    <p:sldId id="792" r:id="rId32"/>
    <p:sldId id="793" r:id="rId33"/>
    <p:sldId id="794" r:id="rId34"/>
    <p:sldId id="795" r:id="rId35"/>
    <p:sldId id="796" r:id="rId36"/>
    <p:sldId id="797" r:id="rId37"/>
    <p:sldId id="798" r:id="rId38"/>
    <p:sldId id="799" r:id="rId39"/>
    <p:sldId id="800" r:id="rId40"/>
    <p:sldId id="801" r:id="rId41"/>
    <p:sldId id="802" r:id="rId42"/>
    <p:sldId id="803" r:id="rId43"/>
    <p:sldId id="805" r:id="rId44"/>
    <p:sldId id="806" r:id="rId45"/>
    <p:sldId id="807" r:id="rId46"/>
    <p:sldId id="808" r:id="rId47"/>
    <p:sldId id="712" r:id="rId48"/>
    <p:sldId id="521" r:id="rId4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FFCC"/>
    <a:srgbClr val="DBE7F4"/>
    <a:srgbClr val="2774AE"/>
    <a:srgbClr val="FC28FC"/>
    <a:srgbClr val="898989"/>
    <a:srgbClr val="DBE7F5"/>
    <a:srgbClr val="58595B"/>
    <a:srgbClr val="D2DDE8"/>
    <a:srgbClr val="2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9592" autoAdjust="0"/>
  </p:normalViewPr>
  <p:slideViewPr>
    <p:cSldViewPr snapToGrid="0" snapToObjects="1">
      <p:cViewPr varScale="1">
        <p:scale>
          <a:sx n="134" d="100"/>
          <a:sy n="134" d="100"/>
        </p:scale>
        <p:origin x="1584" y="176"/>
      </p:cViewPr>
      <p:guideLst/>
    </p:cSldViewPr>
  </p:slideViewPr>
  <p:notesTextViewPr>
    <p:cViewPr>
      <p:scale>
        <a:sx n="125" d="100"/>
        <a:sy n="125"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3/5/24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3/5/24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36187-061E-A004-2D9A-7490C41694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9CA48-E44D-6DB6-DF5D-324962DF97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28B02-0DE4-0B7C-286D-31EAC01F634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80114854-CC87-A07E-47B9-BA1D1D591C24}"/>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303261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73D9B-FA92-B792-9056-F22248104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42652-6BE6-21BB-3779-74CADE7F0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A9E5A-C4D7-2BA8-E7D8-041C410030F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0F13B244-DF14-4CB1-6C84-6C9578C99FB0}"/>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216902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80702-F1CC-FDBE-870F-E07DD7E357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701B1-0245-337F-DF64-B238E37E47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73C88C-D909-2DE3-76E8-F7D2C0B769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02879DFB-46E9-2117-6869-424E4E5E419F}"/>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308984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61304-9382-CC63-47F1-C29D52285A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EDD09-83AA-00B6-0EB9-6345A87F95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EF8DD5-A290-9436-0003-06AB8AC186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70FAB361-308C-2264-C05F-C97D54EC06BA}"/>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2157593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75B8D-910D-E9E1-455D-43CCFCEBB2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1404A-6078-62B0-BAAE-37C00FB36C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81274A-6DC9-AC36-BA70-2DC2031436D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BEA85F70-4C6F-CC23-353C-347D972D91B4}"/>
              </a:ext>
            </a:extLst>
          </p:cNvPr>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1642177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BBE0D-C90F-9406-28CF-1480D6473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E927D-C19B-6A52-953B-CCA4074899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21C71-CC97-B8E4-4D5C-E8B3DC489B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Increasing the reuse of X</a:t>
            </a:r>
          </a:p>
        </p:txBody>
      </p:sp>
      <p:sp>
        <p:nvSpPr>
          <p:cNvPr id="4" name="Slide Number Placeholder 3">
            <a:extLst>
              <a:ext uri="{FF2B5EF4-FFF2-40B4-BE49-F238E27FC236}">
                <a16:creationId xmlns:a16="http://schemas.microsoft.com/office/drawing/2014/main" id="{13E05A5E-AA7C-88FF-B591-B273874B63DD}"/>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2782616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F8B9D-2703-7E11-2731-055E48C14B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CD5F27-0337-18D4-13E0-4BD27B3EE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EEB44-7CFD-1CAE-19B4-6B5DEB5D58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DDB4D20D-795C-F2A3-0AAB-88290A1D9BD1}"/>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123027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BF9A-0873-5C0E-3DDC-16326C9BE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984CC-ECED-E011-332B-6A5175277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84FC7-ACA3-5A8E-87AD-54BEC08E475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C54AA436-ABAA-97F6-B5F9-171907E8D72C}"/>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3500109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6691-00AF-07D8-EBF5-12E4670432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614AE-3863-8601-9F9C-9C906F5025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6AAEA0-04B8-3E0B-0179-24D6012FA2A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C1338203-9797-3C0D-F1C0-4369ACC43DA4}"/>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3341863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494D1-94B0-BF18-D0D5-0D048B116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88314C-40EF-A730-1C55-DF0941AA06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D35552-35B0-7B79-A26D-88B60CF9636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69ADA05A-062C-E832-D7F4-68944FE91B4D}"/>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156024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D5019-6740-1D41-065B-FCD63B0A8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A5B6FA-36ED-98C4-A602-2236219A96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AD68D-17AB-051E-FBDE-F36C5CB0FE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D2D01A-F2D1-47CB-F5A3-9C204ED8F815}"/>
              </a:ext>
            </a:extLst>
          </p:cNvPr>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4167906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C4113-3151-31F0-0612-22814165C5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8B794-E910-2665-C279-E47412A43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D58D8-DDD2-89DB-F99A-50EF1006152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5E849C7-5CDF-07D5-1372-149FC6CE230C}"/>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820538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CE253-E4C0-FC44-AF51-17D98AF22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A5ADFE-EFFD-1B62-F606-6D1C6AC8AB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3D42D9-3888-254B-C033-5602F67A45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16338FA9-EDA2-B1D9-9648-CFC6201F50F1}"/>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1953259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39B97-7562-A1D9-6DA9-F0E911ABA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F6D471-1FCE-8F96-5736-B5FD8DCA03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0F2F7A-14EB-370F-F2E6-EC5947C355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BC599DC-EDFD-4481-314D-E28505336DCC}"/>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119605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9CB55-CC27-E786-0F7C-8A00F7BAA1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77CA47-684F-FDCE-D391-D9E56223C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22C2DE-949C-A987-9EFB-B4CA3642446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71D1187-984A-06EB-5899-26AE59EE5A1F}"/>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2800618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B90DA-7A9B-9E2A-3F55-666010F146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2E862-7EEA-70B4-E64F-8D21C95BF1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D6B0A-7059-66C9-3B5F-69C998C407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A112573-99E8-9E6C-7109-AC467707DF12}"/>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378442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18567-4676-FFE3-F746-498743E7AB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CE0DD9-46F6-6D22-777D-43A3F5938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3886F5-C35D-A2B9-C29F-3EA8B41AA6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1C4734D-A4FE-CE16-7282-D002009A59D4}"/>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338383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31FA2-0657-FC3C-C364-73DCBD203F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D6C9F8-5C2F-044D-80E9-DCC0E619C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BB44AC-BE8D-6CBB-4D1A-8FDC3E878DB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3C6A158-19BA-23B4-939E-BA447C6EDCFF}"/>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2192924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991D-6687-35D9-3647-9A60FA6106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FA3BF7-6277-9EC7-DABC-66AE3CAA66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9C29C3-F530-E4F3-4D6E-126E2543F2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49A35057-B74D-AF0A-02D3-F134C6A71717}"/>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3780030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0A9E7-C221-63F6-2612-A898282A85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43B393-A53C-5B64-0FF7-8E4FABF2A2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EEB5C-BB7A-EF1A-E778-EF622E5462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8BBED0E-65F7-1A42-9A0F-BA55C28AD6FE}"/>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2579268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5C846-D107-D06C-AB73-436A6DBEF9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D2729-BC82-094A-8AF4-80D4B37D5D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7E4FD5-EBD9-FA8F-7F02-2D91CEC091C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0580AC2-ED2A-6521-8D33-5F82180E833A}"/>
              </a:ext>
            </a:extLst>
          </p:cNvPr>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186417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53E49-30C7-C47B-6FE0-E905E4C6D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E6495-FDA5-4661-54EB-1EB26CEB6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68BC9-C16D-9C2B-85A5-2894B002E5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9BBA6E-C8CA-72E3-A1C6-C182FDFBD3B6}"/>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2277546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EC8F1-8386-D674-6B67-C62C3C732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2807A-3FFA-7B4C-D85E-29AAAD6A9E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27F09-69A0-4DE1-D58B-449C6215298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16B775E-035A-C7A1-C356-F895B59D62CE}"/>
              </a:ext>
            </a:extLst>
          </p:cNvPr>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2918593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E96BD-5B9D-2190-4B0F-46653C621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FAF930-8A2A-DFA0-E3D9-24BA135BBC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B429A-1D2D-0518-381B-9953E3EA2B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351B19B-DF74-A7EE-A8F3-E1A6D2141B49}"/>
              </a:ext>
            </a:extLst>
          </p:cNvPr>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622230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FD555-A723-535C-3202-3A64CE2A47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17357-89F0-1BD2-ABC4-6844E47FE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2D42D7-1BE3-A9C5-8439-707E3B89347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6BAC4B1B-9399-8758-53BA-A74AC94F3065}"/>
              </a:ext>
            </a:extLst>
          </p:cNvPr>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953873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06502-1260-7399-3FF3-189C951A41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29F7D1-9034-9248-696C-AA19B233EB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5C2503-1898-DCCE-7844-2A5D9604309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176F2F62-AF49-A8BA-4EC1-327504EFD9D0}"/>
              </a:ext>
            </a:extLst>
          </p:cNvPr>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2739254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AF0A8-3EC1-7703-80F6-A20BFCF48F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276DA1-549D-C565-A919-1723165DC7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12A155-378E-7F1F-3AF6-048ACA7A6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613654D-0EF1-DE06-7B69-1193162942AB}"/>
              </a:ext>
            </a:extLst>
          </p:cNvPr>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2272798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E94BA-C7B0-5E7E-D613-9A06C9744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C3D74-4BF3-5AF1-8715-34025747F3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7BBCFB-63AB-A14E-6037-72C44C8D703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1F94B23C-73F7-C90E-4AB2-27F140A8CFBE}"/>
              </a:ext>
            </a:extLst>
          </p:cNvPr>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2727078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A5AB9-7377-D5A9-BC51-DCA2B13DBB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831CB-C475-EDCC-F20F-02B0718B45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D3E635-CFDD-9135-08C5-4A093485564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524A28A0-852E-BA86-C9BD-3ED252712C89}"/>
              </a:ext>
            </a:extLst>
          </p:cNvPr>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64844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D3C5E-F7B9-D4CB-F7A9-E38C7577AE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AB947-7245-83E2-63AE-EBAFD953A3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502D87-EE37-5D95-332C-F0E5F71103F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5B2AD0C-A477-6A72-EA58-AB633841720E}"/>
              </a:ext>
            </a:extLst>
          </p:cNvPr>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2956536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4013-931D-2A21-0913-6C5FDF511F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3ABBA8-9F8F-EC9C-AB76-04BB41DCA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AFB72-9A54-B4CB-FAB6-B6C55100B7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88CBED8-3A99-6218-C082-94B4CE5E90FA}"/>
              </a:ext>
            </a:extLst>
          </p:cNvPr>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2695662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5B0B6-AF58-21ED-B886-4326144C06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FF185-1F1B-9B6C-775D-197DA868BD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48A4F-E83F-9E4A-D570-D269402A71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0D26BF30-13D4-F230-07B9-DD94B2D56541}"/>
              </a:ext>
            </a:extLst>
          </p:cNvPr>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148511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DBFF9-9C5F-0527-C1EF-4DB8891BCD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481A-FC2C-97CE-B171-78B00D81F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5AD98-C350-481E-C9E5-E3CCCA69B8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F82F1F-FE48-F8C6-D8D4-E553D9A693A0}"/>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2433989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F26C4-5853-DE5D-487C-8CD27342D3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75DE7-E953-1B01-3B19-D4E83FC6C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B508F-6172-5E86-5E9C-665FC34F294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B5BAF3B-745C-6159-951B-5E30480792E8}"/>
              </a:ext>
            </a:extLst>
          </p:cNvPr>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45450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B855E-EBED-3D60-C4BE-0B6561B468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6B3F39-A754-3A5D-0D3C-1B151BD765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EFBC80-F4BB-7924-58F1-41365BB5720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585D8FAB-EA7E-94B8-2D69-F673CF13DD7B}"/>
              </a:ext>
            </a:extLst>
          </p:cNvPr>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2562291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FCBD8-4BDE-EE6A-FA80-655184F554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512D6-87EA-00CF-8AD1-A7EAC6D9D7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7B1947-8A81-4E8C-3666-4B43B45676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1508DA2A-5BB0-293B-79C7-4C482B17CB76}"/>
              </a:ext>
            </a:extLst>
          </p:cNvPr>
          <p:cNvSpPr>
            <a:spLocks noGrp="1"/>
          </p:cNvSpPr>
          <p:nvPr>
            <p:ph type="sldNum" sz="quarter" idx="5"/>
          </p:nvPr>
        </p:nvSpPr>
        <p:spPr/>
        <p:txBody>
          <a:bodyPr/>
          <a:lstStyle/>
          <a:p>
            <a:fld id="{D82D2381-FA7F-3B4F-861F-D0662239D2ED}" type="slidenum">
              <a:rPr lang="en-US" smtClean="0"/>
              <a:t>45</a:t>
            </a:fld>
            <a:endParaRPr lang="en-US"/>
          </a:p>
        </p:txBody>
      </p:sp>
    </p:spTree>
    <p:extLst>
      <p:ext uri="{BB962C8B-B14F-4D97-AF65-F5344CB8AC3E}">
        <p14:creationId xmlns:p14="http://schemas.microsoft.com/office/powerpoint/2010/main" val="845703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4320E-D961-5AC6-1641-F00BB7B9E0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40CF4B-2D79-1472-10BB-C12FB775CD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119075-D798-04DE-D576-9AFFAEF4EB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B4C59A-52C7-BE01-1FF8-4755665E9F17}"/>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404228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51436-C2B7-A9CA-CC6A-E994C3A4B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60145-15B0-B22D-1614-DF2E5782E1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B0130E-D4BA-FAE4-A625-50CCE5FCAF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497ACC-C4F8-00D5-A3B7-C5F314520A3B}"/>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126490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450A4-B430-666A-7565-0AB38BC9B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29BA1-4545-7DB7-8F0E-393621ACE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FAEA6-7D0F-384D-1A12-AE502993DD4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55B8C881-7181-DE55-6F2F-D6DFFF57148F}"/>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7381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B18AC-206F-52E5-D57F-E5BC61C2A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611B91-2770-C55A-4A82-CFA5692F3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B2B7FD-C099-BF8C-EDE2-85572F19F69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38ED6ABF-14D0-5618-1490-C45ACDB1ED08}"/>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34703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C44CD-A091-8245-83E3-3F9B74DEC9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5C106-1953-E003-0EC5-171503B6C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8683CC-1713-1788-3A57-CDC532C5B2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59B5F7EA-9C4D-6579-4187-C7D4BBC4001B}"/>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4034839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March 5,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64CE4-E3B3-DEED-1BCB-261D77CD3F5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5D446D-2AEE-B475-40D7-1F3110C717D2}"/>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B3797DD2-B826-E2B0-4C4D-FEFD9D3AFEC5}"/>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8398FB7B-9CC2-EED6-9E04-C3F45CF483CB}"/>
              </a:ext>
            </a:extLst>
          </p:cNvPr>
          <p:cNvSpPr txBox="1">
            <a:spLocks/>
          </p:cNvSpPr>
          <p:nvPr/>
        </p:nvSpPr>
        <p:spPr>
          <a:xfrm>
            <a:off x="609724" y="936768"/>
            <a:ext cx="7641561" cy="303672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Prioritize load misses</a:t>
            </a:r>
          </a:p>
          <a:p>
            <a:pPr lvl="1"/>
            <a:r>
              <a:rPr lang="en-US" sz="2000" dirty="0"/>
              <a:t>Loads can have dependent instructions</a:t>
            </a:r>
          </a:p>
          <a:p>
            <a:pPr lvl="1"/>
            <a:r>
              <a:rPr lang="en-US" sz="2000" dirty="0"/>
              <a:t>If a load misses and a store needs to go to memory, let the load miss go first</a:t>
            </a:r>
          </a:p>
          <a:p>
            <a:pPr lvl="1"/>
            <a:r>
              <a:rPr lang="en-US" sz="2000" dirty="0"/>
              <a:t>Use a </a:t>
            </a:r>
            <a:r>
              <a:rPr lang="en-US" sz="2000" b="1" dirty="0"/>
              <a:t>write buffer </a:t>
            </a:r>
            <a:r>
              <a:rPr lang="en-US" sz="2000" dirty="0"/>
              <a:t>to hold stores</a:t>
            </a:r>
          </a:p>
          <a:p>
            <a:pPr marL="285750" indent="-285750">
              <a:buFont typeface="Arial" panose="020B0604020202020204" pitchFamily="34" charset="0"/>
              <a:buChar char="•"/>
            </a:pPr>
            <a:r>
              <a:rPr lang="en-US" sz="2400" dirty="0"/>
              <a:t>Merge write requests</a:t>
            </a:r>
          </a:p>
          <a:p>
            <a:pPr lvl="1"/>
            <a:r>
              <a:rPr lang="en-US" sz="2000" dirty="0"/>
              <a:t>If multiple write misses to the same block, combine them in the write buffer</a:t>
            </a:r>
          </a:p>
          <a:p>
            <a:pPr lvl="1"/>
            <a:r>
              <a:rPr lang="en-US" sz="2000" dirty="0"/>
              <a:t>Use block-write instead of a many small writes</a:t>
            </a:r>
          </a:p>
        </p:txBody>
      </p:sp>
    </p:spTree>
    <p:extLst>
      <p:ext uri="{BB962C8B-B14F-4D97-AF65-F5344CB8AC3E}">
        <p14:creationId xmlns:p14="http://schemas.microsoft.com/office/powerpoint/2010/main" val="161872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CCFB-4ED3-E3D2-C2D8-E13DD30ACA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CFC244-B446-CF67-EA49-ADD6E3C06375}"/>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8F0395AF-C91A-0F8E-F018-68C7D9854096}"/>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C43783F4-2938-D02F-76D3-216B75B26E49}"/>
              </a:ext>
            </a:extLst>
          </p:cNvPr>
          <p:cNvSpPr txBox="1">
            <a:spLocks/>
          </p:cNvSpPr>
          <p:nvPr/>
        </p:nvSpPr>
        <p:spPr>
          <a:xfrm>
            <a:off x="609724" y="936768"/>
            <a:ext cx="7641561" cy="285616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solidFill>
                  <a:srgbClr val="FF0000"/>
                </a:solidFill>
              </a:rPr>
              <a:t>Victim Caches</a:t>
            </a:r>
          </a:p>
          <a:p>
            <a:pPr lvl="1">
              <a:lnSpc>
                <a:spcPct val="90000"/>
              </a:lnSpc>
            </a:pPr>
            <a:r>
              <a:rPr lang="en-US" sz="2400" dirty="0"/>
              <a:t>Recently evicted blocks are kept in small cache</a:t>
            </a:r>
          </a:p>
          <a:p>
            <a:pPr lvl="1">
              <a:lnSpc>
                <a:spcPct val="90000"/>
              </a:lnSpc>
            </a:pPr>
            <a:r>
              <a:rPr lang="en-US" sz="2400" dirty="0"/>
              <a:t>If we miss on those blocks, can get them fast</a:t>
            </a:r>
          </a:p>
          <a:p>
            <a:pPr lvl="1">
              <a:lnSpc>
                <a:spcPct val="90000"/>
              </a:lnSpc>
            </a:pPr>
            <a:r>
              <a:rPr lang="en-US" sz="2400" dirty="0"/>
              <a:t>Why does it work? </a:t>
            </a:r>
          </a:p>
          <a:p>
            <a:pPr lvl="2"/>
            <a:r>
              <a:rPr lang="en-US" sz="2400" dirty="0"/>
              <a:t>Exploit conflict misses</a:t>
            </a:r>
          </a:p>
          <a:p>
            <a:pPr lvl="1">
              <a:lnSpc>
                <a:spcPct val="90000"/>
              </a:lnSpc>
            </a:pPr>
            <a:r>
              <a:rPr lang="en-US" sz="2400" dirty="0"/>
              <a:t>Example: </a:t>
            </a:r>
          </a:p>
          <a:p>
            <a:pPr lvl="2"/>
            <a:r>
              <a:rPr lang="en-US" sz="2000" dirty="0"/>
              <a:t>A 64KB direct-mapped L1 cache combined with</a:t>
            </a:r>
            <a:br>
              <a:rPr lang="en-US" sz="2000" dirty="0"/>
            </a:br>
            <a:r>
              <a:rPr lang="en-US" sz="2000" dirty="0"/>
              <a:t>a 1KB fully associative victim cache</a:t>
            </a:r>
          </a:p>
        </p:txBody>
      </p:sp>
    </p:spTree>
    <p:extLst>
      <p:ext uri="{BB962C8B-B14F-4D97-AF65-F5344CB8AC3E}">
        <p14:creationId xmlns:p14="http://schemas.microsoft.com/office/powerpoint/2010/main" val="22729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D82EE-9B95-0D9D-B921-9D4DDF0810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63C42B-12ED-AFE6-D95D-64A27A2FFE5B}"/>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5C1B1D98-B209-1278-0913-B3CBAAFAC3F4}"/>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3" name="Rectangle 3">
            <a:extLst>
              <a:ext uri="{FF2B5EF4-FFF2-40B4-BE49-F238E27FC236}">
                <a16:creationId xmlns:a16="http://schemas.microsoft.com/office/drawing/2014/main" id="{80E4A0ED-B534-3CBB-14E1-55153D029D6E}"/>
              </a:ext>
            </a:extLst>
          </p:cNvPr>
          <p:cNvSpPr txBox="1">
            <a:spLocks noChangeArrowheads="1"/>
          </p:cNvSpPr>
          <p:nvPr/>
        </p:nvSpPr>
        <p:spPr>
          <a:xfrm>
            <a:off x="568411" y="980301"/>
            <a:ext cx="5837581" cy="2705315"/>
          </a:xfrm>
          <a:prstGeom prst="rect">
            <a:avLst/>
          </a:prstGeo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Larger blocks</a:t>
            </a:r>
          </a:p>
          <a:p>
            <a:pPr lvl="1"/>
            <a:r>
              <a:rPr lang="en-US" sz="2000" dirty="0"/>
              <a:t>Helps if there is more spatial locality</a:t>
            </a:r>
          </a:p>
        </p:txBody>
      </p:sp>
      <p:pic>
        <p:nvPicPr>
          <p:cNvPr id="5" name="Picture 4" descr="Ch5-fig16">
            <a:extLst>
              <a:ext uri="{FF2B5EF4-FFF2-40B4-BE49-F238E27FC236}">
                <a16:creationId xmlns:a16="http://schemas.microsoft.com/office/drawing/2014/main" id="{DF7C4470-C4B4-1E68-1482-F261BB798F91}"/>
              </a:ext>
            </a:extLst>
          </p:cNvPr>
          <p:cNvPicPr>
            <a:picLocks noChangeAspect="1" noChangeArrowheads="1"/>
          </p:cNvPicPr>
          <p:nvPr/>
        </p:nvPicPr>
        <p:blipFill>
          <a:blip r:embed="rId3" cstate="print"/>
          <a:srcRect/>
          <a:stretch>
            <a:fillRect/>
          </a:stretch>
        </p:blipFill>
        <p:spPr bwMode="auto">
          <a:xfrm>
            <a:off x="2199504" y="1895532"/>
            <a:ext cx="5141869" cy="3225108"/>
          </a:xfrm>
          <a:prstGeom prst="rect">
            <a:avLst/>
          </a:prstGeom>
          <a:noFill/>
        </p:spPr>
      </p:pic>
      <p:sp>
        <p:nvSpPr>
          <p:cNvPr id="6" name="TextBox 5">
            <a:extLst>
              <a:ext uri="{FF2B5EF4-FFF2-40B4-BE49-F238E27FC236}">
                <a16:creationId xmlns:a16="http://schemas.microsoft.com/office/drawing/2014/main" id="{8ACFB295-381C-7D40-29C9-DEBC36EA461D}"/>
              </a:ext>
            </a:extLst>
          </p:cNvPr>
          <p:cNvSpPr txBox="1"/>
          <p:nvPr/>
        </p:nvSpPr>
        <p:spPr>
          <a:xfrm>
            <a:off x="7250757" y="2900870"/>
            <a:ext cx="461705" cy="276999"/>
          </a:xfrm>
          <a:prstGeom prst="rect">
            <a:avLst/>
          </a:prstGeom>
          <a:noFill/>
        </p:spPr>
        <p:txBody>
          <a:bodyPr wrap="square" lIns="0" tIns="0" rIns="0" bIns="0" rtlCol="0">
            <a:spAutoFit/>
          </a:bodyPr>
          <a:lstStyle/>
          <a:p>
            <a:pPr algn="l"/>
            <a:r>
              <a:rPr lang="en-US" sz="900" b="1" dirty="0"/>
              <a:t>Cache size</a:t>
            </a:r>
          </a:p>
        </p:txBody>
      </p:sp>
    </p:spTree>
    <p:extLst>
      <p:ext uri="{BB962C8B-B14F-4D97-AF65-F5344CB8AC3E}">
        <p14:creationId xmlns:p14="http://schemas.microsoft.com/office/powerpoint/2010/main" val="103195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2020E-462E-571F-34C2-7FEFF728CF6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593405-6C3E-369A-9E5F-391082310F72}"/>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B9316562-B173-0D66-FB0B-B3E7B7EB8477}"/>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8A9ACC0C-F368-DA1F-F66F-BFA3420CBFB7}"/>
              </a:ext>
            </a:extLst>
          </p:cNvPr>
          <p:cNvSpPr txBox="1">
            <a:spLocks/>
          </p:cNvSpPr>
          <p:nvPr/>
        </p:nvSpPr>
        <p:spPr>
          <a:xfrm>
            <a:off x="609724" y="936768"/>
            <a:ext cx="7641561" cy="284385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lnSpc>
                <a:spcPct val="90000"/>
              </a:lnSpc>
              <a:buFont typeface="Arial" panose="020B0604020202020204" pitchFamily="34" charset="0"/>
              <a:buChar char="•"/>
            </a:pPr>
            <a:r>
              <a:rPr lang="en-US" sz="2400" dirty="0"/>
              <a:t>Larger capacity caches</a:t>
            </a:r>
          </a:p>
          <a:p>
            <a:pPr lvl="1">
              <a:lnSpc>
                <a:spcPct val="90000"/>
              </a:lnSpc>
            </a:pPr>
            <a:r>
              <a:rPr lang="en-US" sz="2000" dirty="0"/>
              <a:t>Fewer capacity misses </a:t>
            </a:r>
          </a:p>
          <a:p>
            <a:pPr lvl="1">
              <a:lnSpc>
                <a:spcPct val="90000"/>
              </a:lnSpc>
            </a:pPr>
            <a:r>
              <a:rPr lang="en-US" sz="2000" dirty="0"/>
              <a:t>But longer hit latency!</a:t>
            </a:r>
          </a:p>
          <a:p>
            <a:pPr marL="285750" indent="-285750">
              <a:lnSpc>
                <a:spcPct val="90000"/>
              </a:lnSpc>
              <a:buFont typeface="Arial" panose="020B0604020202020204" pitchFamily="34" charset="0"/>
              <a:buChar char="•"/>
            </a:pPr>
            <a:r>
              <a:rPr lang="en-US" sz="2400" dirty="0"/>
              <a:t>Higher associativity</a:t>
            </a:r>
          </a:p>
          <a:p>
            <a:pPr lvl="1">
              <a:lnSpc>
                <a:spcPct val="90000"/>
              </a:lnSpc>
            </a:pPr>
            <a:r>
              <a:rPr lang="en-US" sz="2000" dirty="0"/>
              <a:t>Fewer conflict misses</a:t>
            </a:r>
          </a:p>
          <a:p>
            <a:pPr lvl="1">
              <a:lnSpc>
                <a:spcPct val="90000"/>
              </a:lnSpc>
            </a:pPr>
            <a:r>
              <a:rPr lang="en-US" sz="2000" dirty="0"/>
              <a:t>But longer hit latency!</a:t>
            </a:r>
          </a:p>
          <a:p>
            <a:pPr marL="285750" indent="-285750">
              <a:lnSpc>
                <a:spcPct val="90000"/>
              </a:lnSpc>
              <a:buFont typeface="Arial" panose="020B0604020202020204" pitchFamily="34" charset="0"/>
              <a:buChar char="•"/>
            </a:pPr>
            <a:r>
              <a:rPr lang="en-US" sz="2400" dirty="0"/>
              <a:t>Which is better?</a:t>
            </a:r>
          </a:p>
          <a:p>
            <a:pPr lvl="1">
              <a:lnSpc>
                <a:spcPct val="90000"/>
              </a:lnSpc>
            </a:pPr>
            <a:r>
              <a:rPr lang="en-US" sz="2000" dirty="0"/>
              <a:t>Need to work through AMAT equations to figure out</a:t>
            </a:r>
            <a:endParaRPr lang="en-US" sz="1200" dirty="0"/>
          </a:p>
        </p:txBody>
      </p:sp>
    </p:spTree>
    <p:extLst>
      <p:ext uri="{BB962C8B-B14F-4D97-AF65-F5344CB8AC3E}">
        <p14:creationId xmlns:p14="http://schemas.microsoft.com/office/powerpoint/2010/main" val="211415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912A2-0BC0-45A3-4ADF-6343C274751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EB3806-0EB0-6BF7-3AF0-BF51402AD35E}"/>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3EA63534-F0D7-54DF-1341-52CBEFF490FA}"/>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F3E70EF2-E4AA-525A-E205-939E0A990369}"/>
              </a:ext>
            </a:extLst>
          </p:cNvPr>
          <p:cNvSpPr txBox="1">
            <a:spLocks/>
          </p:cNvSpPr>
          <p:nvPr/>
        </p:nvSpPr>
        <p:spPr>
          <a:xfrm>
            <a:off x="609724" y="936768"/>
            <a:ext cx="7641561" cy="194925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Pseudo Associative Caches</a:t>
            </a:r>
          </a:p>
          <a:p>
            <a:pPr lvl="1"/>
            <a:r>
              <a:rPr lang="en-US" sz="2000" b="1" dirty="0"/>
              <a:t>Similar to way prediction</a:t>
            </a:r>
          </a:p>
          <a:p>
            <a:pPr lvl="1"/>
            <a:r>
              <a:rPr lang="en-US" sz="2000" dirty="0"/>
              <a:t>Start with direct mapped indexing</a:t>
            </a:r>
          </a:p>
          <a:p>
            <a:pPr lvl="1"/>
            <a:r>
              <a:rPr lang="en-US" sz="2000" dirty="0"/>
              <a:t>If miss on “primary” entry, try another entry</a:t>
            </a:r>
          </a:p>
          <a:p>
            <a:pPr lvl="1"/>
            <a:r>
              <a:rPr lang="en-US" sz="2000" dirty="0"/>
              <a:t>Use hash function to determine other indices to check</a:t>
            </a:r>
          </a:p>
          <a:p>
            <a:pPr lvl="1"/>
            <a:r>
              <a:rPr lang="en-US" sz="2000" dirty="0"/>
              <a:t>Results in varying access</a:t>
            </a:r>
          </a:p>
        </p:txBody>
      </p:sp>
    </p:spTree>
    <p:extLst>
      <p:ext uri="{BB962C8B-B14F-4D97-AF65-F5344CB8AC3E}">
        <p14:creationId xmlns:p14="http://schemas.microsoft.com/office/powerpoint/2010/main" val="355177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9BEA7-CE8E-0664-3ADF-FACE4C4B06F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EA33E-7006-0A06-9181-A9F11A70612D}"/>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B602BB27-1ECF-21BB-65D8-0DA390686317}"/>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FEBF664E-60EA-7131-CCB3-DBB53B4BFB71}"/>
              </a:ext>
            </a:extLst>
          </p:cNvPr>
          <p:cNvSpPr txBox="1">
            <a:spLocks/>
          </p:cNvSpPr>
          <p:nvPr/>
        </p:nvSpPr>
        <p:spPr>
          <a:xfrm>
            <a:off x="609724" y="936768"/>
            <a:ext cx="7641561" cy="102592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Compiler optimizations</a:t>
            </a:r>
          </a:p>
          <a:p>
            <a:pPr lvl="1"/>
            <a:r>
              <a:rPr lang="en-US" sz="2000" dirty="0"/>
              <a:t>Loop interchange</a:t>
            </a:r>
          </a:p>
          <a:p>
            <a:pPr lvl="1"/>
            <a:r>
              <a:rPr lang="en-US" sz="2000" dirty="0"/>
              <a:t>Blocking (e.g., tiled matrix multiplication)</a:t>
            </a:r>
          </a:p>
        </p:txBody>
      </p:sp>
    </p:spTree>
    <p:extLst>
      <p:ext uri="{BB962C8B-B14F-4D97-AF65-F5344CB8AC3E}">
        <p14:creationId xmlns:p14="http://schemas.microsoft.com/office/powerpoint/2010/main" val="38563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2763F-4BF2-AFB9-FB27-018AE6C65A3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9ACC2A-C20B-E4EE-36C9-A2AA4644AD87}"/>
              </a:ext>
            </a:extLst>
          </p:cNvPr>
          <p:cNvSpPr>
            <a:spLocks noGrp="1"/>
          </p:cNvSpPr>
          <p:nvPr>
            <p:ph type="sldNum" sz="quarter" idx="19"/>
          </p:nvPr>
        </p:nvSpPr>
        <p:spPr>
          <a:xfrm>
            <a:off x="8610599" y="3878301"/>
            <a:ext cx="457200" cy="365760"/>
          </a:xfrm>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D959AF4D-38B6-912B-F2C5-8B1A7A39511E}"/>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Loop Interchange Optimization</a:t>
            </a:r>
          </a:p>
        </p:txBody>
      </p:sp>
      <p:sp>
        <p:nvSpPr>
          <p:cNvPr id="13" name="Footer Placeholder 3">
            <a:extLst>
              <a:ext uri="{FF2B5EF4-FFF2-40B4-BE49-F238E27FC236}">
                <a16:creationId xmlns:a16="http://schemas.microsoft.com/office/drawing/2014/main" id="{9800859E-67A5-2F7E-4568-99F71EC6A2A7}"/>
              </a:ext>
            </a:extLst>
          </p:cNvPr>
          <p:cNvSpPr txBox="1">
            <a:spLocks/>
          </p:cNvSpPr>
          <p:nvPr/>
        </p:nvSpPr>
        <p:spPr>
          <a:xfrm>
            <a:off x="1611311" y="5212398"/>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14" name="Rectangle 4">
            <a:extLst>
              <a:ext uri="{FF2B5EF4-FFF2-40B4-BE49-F238E27FC236}">
                <a16:creationId xmlns:a16="http://schemas.microsoft.com/office/drawing/2014/main" id="{85C538EF-00DF-7204-3527-13CFCAAFEB30}"/>
              </a:ext>
            </a:extLst>
          </p:cNvPr>
          <p:cNvSpPr txBox="1">
            <a:spLocks noChangeArrowheads="1"/>
          </p:cNvSpPr>
          <p:nvPr/>
        </p:nvSpPr>
        <p:spPr>
          <a:xfrm>
            <a:off x="543697" y="1007585"/>
            <a:ext cx="6665890" cy="323647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For loops over multi-dimensional arrays</a:t>
            </a:r>
          </a:p>
          <a:p>
            <a:pPr lvl="1"/>
            <a:r>
              <a:rPr lang="en-US" sz="1800" dirty="0"/>
              <a:t>Example: matrices (2-dim arrays)</a:t>
            </a:r>
          </a:p>
          <a:p>
            <a:r>
              <a:rPr lang="en-US" sz="2000" dirty="0"/>
              <a:t>Change order of iteration to match layout</a:t>
            </a:r>
          </a:p>
          <a:p>
            <a:pPr lvl="1"/>
            <a:r>
              <a:rPr lang="en-US" sz="1800" dirty="0"/>
              <a:t>Gets better spatial locality</a:t>
            </a:r>
          </a:p>
          <a:p>
            <a:pPr lvl="1"/>
            <a:r>
              <a:rPr lang="en-US" sz="1800" dirty="0"/>
              <a:t>Layout in C: last index changes first</a:t>
            </a:r>
          </a:p>
        </p:txBody>
      </p:sp>
      <p:sp>
        <p:nvSpPr>
          <p:cNvPr id="15" name="Text Box 12">
            <a:extLst>
              <a:ext uri="{FF2B5EF4-FFF2-40B4-BE49-F238E27FC236}">
                <a16:creationId xmlns:a16="http://schemas.microsoft.com/office/drawing/2014/main" id="{2FD7CB0A-6D90-2DD8-E03B-167957472CE1}"/>
              </a:ext>
            </a:extLst>
          </p:cNvPr>
          <p:cNvSpPr txBox="1">
            <a:spLocks noChangeArrowheads="1"/>
          </p:cNvSpPr>
          <p:nvPr/>
        </p:nvSpPr>
        <p:spPr bwMode="auto">
          <a:xfrm>
            <a:off x="638173" y="2866866"/>
            <a:ext cx="4176713" cy="915988"/>
          </a:xfrm>
          <a:prstGeom prst="rect">
            <a:avLst/>
          </a:prstGeom>
          <a:noFill/>
          <a:ln w="9525">
            <a:noFill/>
            <a:miter lim="800000"/>
            <a:headEnd/>
            <a:tailEnd/>
          </a:ln>
          <a:effectLst/>
        </p:spPr>
        <p:txBody>
          <a:bodyPr>
            <a:spAutoFit/>
          </a:bodyPr>
          <a:lstStyle/>
          <a:p>
            <a:pPr>
              <a:spcBef>
                <a:spcPct val="50000"/>
              </a:spcBef>
            </a:pPr>
            <a:r>
              <a:rPr lang="en-US" b="1" dirty="0">
                <a:solidFill>
                  <a:srgbClr val="663300"/>
                </a:solidFill>
                <a:latin typeface="Courier New" pitchFamily="49" charset="0"/>
              </a:rPr>
              <a:t>for(j=0;j&lt;10000;j++)</a:t>
            </a:r>
            <a:br>
              <a:rPr lang="en-US" b="1" dirty="0">
                <a:solidFill>
                  <a:srgbClr val="663300"/>
                </a:solidFill>
                <a:latin typeface="Courier New" pitchFamily="49" charset="0"/>
              </a:rPr>
            </a:br>
            <a:r>
              <a:rPr lang="en-US" b="1" dirty="0">
                <a:solidFill>
                  <a:srgbClr val="663300"/>
                </a:solidFill>
                <a:latin typeface="Courier New" pitchFamily="49" charset="0"/>
              </a:rPr>
              <a:t>  for(</a:t>
            </a:r>
            <a:r>
              <a:rPr lang="en-US" b="1" dirty="0" err="1">
                <a:solidFill>
                  <a:srgbClr val="663300"/>
                </a:solidFill>
                <a:latin typeface="Courier New" pitchFamily="49" charset="0"/>
              </a:rPr>
              <a:t>i</a:t>
            </a:r>
            <a:r>
              <a:rPr lang="en-US" b="1" dirty="0">
                <a:solidFill>
                  <a:srgbClr val="663300"/>
                </a:solidFill>
                <a:latin typeface="Courier New" pitchFamily="49" charset="0"/>
              </a:rPr>
              <a:t>=0;i&lt;40000;i++)</a:t>
            </a:r>
            <a:br>
              <a:rPr lang="en-US" b="1" dirty="0">
                <a:solidFill>
                  <a:srgbClr val="663300"/>
                </a:solidFill>
                <a:latin typeface="Courier New" pitchFamily="49" charset="0"/>
              </a:rPr>
            </a:br>
            <a:r>
              <a:rPr lang="en-US" b="1" dirty="0">
                <a:solidFill>
                  <a:srgbClr val="663300"/>
                </a:solidFill>
                <a:latin typeface="Courier New" pitchFamily="49" charset="0"/>
              </a:rPr>
              <a:t>    c[</a:t>
            </a:r>
            <a:r>
              <a:rPr lang="en-US" b="1" dirty="0" err="1">
                <a:solidFill>
                  <a:srgbClr val="663300"/>
                </a:solidFill>
                <a:latin typeface="Courier New" pitchFamily="49" charset="0"/>
              </a:rPr>
              <a:t>i</a:t>
            </a:r>
            <a:r>
              <a:rPr lang="en-US" b="1" dirty="0">
                <a:solidFill>
                  <a:srgbClr val="663300"/>
                </a:solidFill>
                <a:latin typeface="Courier New" pitchFamily="49" charset="0"/>
              </a:rPr>
              <a:t>][j]=a[</a:t>
            </a:r>
            <a:r>
              <a:rPr lang="en-US" b="1" dirty="0" err="1">
                <a:solidFill>
                  <a:srgbClr val="663300"/>
                </a:solidFill>
                <a:latin typeface="Courier New" pitchFamily="49" charset="0"/>
              </a:rPr>
              <a:t>i</a:t>
            </a:r>
            <a:r>
              <a:rPr lang="en-US" b="1" dirty="0">
                <a:solidFill>
                  <a:srgbClr val="663300"/>
                </a:solidFill>
                <a:latin typeface="Courier New" pitchFamily="49" charset="0"/>
              </a:rPr>
              <a:t>][j]+b[</a:t>
            </a:r>
            <a:r>
              <a:rPr lang="en-US" b="1" dirty="0" err="1">
                <a:solidFill>
                  <a:srgbClr val="663300"/>
                </a:solidFill>
                <a:latin typeface="Courier New" pitchFamily="49" charset="0"/>
              </a:rPr>
              <a:t>i</a:t>
            </a:r>
            <a:r>
              <a:rPr lang="en-US" b="1" dirty="0">
                <a:solidFill>
                  <a:srgbClr val="663300"/>
                </a:solidFill>
                <a:latin typeface="Courier New" pitchFamily="49" charset="0"/>
              </a:rPr>
              <a:t>][j];</a:t>
            </a:r>
          </a:p>
        </p:txBody>
      </p:sp>
      <p:sp>
        <p:nvSpPr>
          <p:cNvPr id="16" name="Text Box 13">
            <a:extLst>
              <a:ext uri="{FF2B5EF4-FFF2-40B4-BE49-F238E27FC236}">
                <a16:creationId xmlns:a16="http://schemas.microsoft.com/office/drawing/2014/main" id="{464F7E55-F40E-1C7A-4AD6-903C1D198DDE}"/>
              </a:ext>
            </a:extLst>
          </p:cNvPr>
          <p:cNvSpPr txBox="1">
            <a:spLocks noChangeArrowheads="1"/>
          </p:cNvSpPr>
          <p:nvPr/>
        </p:nvSpPr>
        <p:spPr bwMode="auto">
          <a:xfrm>
            <a:off x="4891087" y="2866866"/>
            <a:ext cx="3317876" cy="715581"/>
          </a:xfrm>
          <a:prstGeom prst="rect">
            <a:avLst/>
          </a:prstGeom>
          <a:noFill/>
          <a:ln w="9525">
            <a:noFill/>
            <a:miter lim="800000"/>
            <a:headEnd/>
            <a:tailEnd/>
          </a:ln>
          <a:effectLst/>
        </p:spPr>
        <p:txBody>
          <a:bodyPr wrap="square">
            <a:spAutoFit/>
          </a:bodyPr>
          <a:lstStyle/>
          <a:p>
            <a:pPr>
              <a:spcBef>
                <a:spcPct val="50000"/>
              </a:spcBef>
            </a:pPr>
            <a:r>
              <a:rPr lang="en-US" b="1" dirty="0">
                <a:solidFill>
                  <a:srgbClr val="663300"/>
                </a:solidFill>
                <a:latin typeface="Courier New" pitchFamily="49" charset="0"/>
              </a:rPr>
              <a:t>for(</a:t>
            </a:r>
            <a:r>
              <a:rPr lang="en-US" b="1" dirty="0" err="1">
                <a:solidFill>
                  <a:srgbClr val="663300"/>
                </a:solidFill>
                <a:latin typeface="Courier New" pitchFamily="49" charset="0"/>
              </a:rPr>
              <a:t>i</a:t>
            </a:r>
            <a:r>
              <a:rPr lang="en-US" b="1" dirty="0">
                <a:solidFill>
                  <a:srgbClr val="663300"/>
                </a:solidFill>
                <a:latin typeface="Courier New" pitchFamily="49" charset="0"/>
              </a:rPr>
              <a:t>=0;i&lt;40000;i++)</a:t>
            </a:r>
            <a:br>
              <a:rPr lang="en-US" b="1" dirty="0">
                <a:solidFill>
                  <a:srgbClr val="663300"/>
                </a:solidFill>
                <a:latin typeface="Courier New" pitchFamily="49" charset="0"/>
              </a:rPr>
            </a:br>
            <a:r>
              <a:rPr lang="en-US" b="1" dirty="0">
                <a:solidFill>
                  <a:srgbClr val="663300"/>
                </a:solidFill>
                <a:latin typeface="Courier New" pitchFamily="49" charset="0"/>
              </a:rPr>
              <a:t>  for(j=0;j&lt;10000;j++)</a:t>
            </a:r>
            <a:br>
              <a:rPr lang="en-US" b="1" dirty="0">
                <a:solidFill>
                  <a:srgbClr val="663300"/>
                </a:solidFill>
                <a:latin typeface="Courier New" pitchFamily="49" charset="0"/>
              </a:rPr>
            </a:br>
            <a:r>
              <a:rPr lang="en-US" b="1" dirty="0">
                <a:solidFill>
                  <a:srgbClr val="663300"/>
                </a:solidFill>
                <a:latin typeface="Courier New" pitchFamily="49" charset="0"/>
              </a:rPr>
              <a:t>    c[</a:t>
            </a:r>
            <a:r>
              <a:rPr lang="en-US" b="1" dirty="0" err="1">
                <a:solidFill>
                  <a:srgbClr val="663300"/>
                </a:solidFill>
                <a:latin typeface="Courier New" pitchFamily="49" charset="0"/>
              </a:rPr>
              <a:t>i</a:t>
            </a:r>
            <a:r>
              <a:rPr lang="en-US" b="1" dirty="0">
                <a:solidFill>
                  <a:srgbClr val="663300"/>
                </a:solidFill>
                <a:latin typeface="Courier New" pitchFamily="49" charset="0"/>
              </a:rPr>
              <a:t>][j]=a[</a:t>
            </a:r>
            <a:r>
              <a:rPr lang="en-US" b="1" dirty="0" err="1">
                <a:solidFill>
                  <a:srgbClr val="663300"/>
                </a:solidFill>
                <a:latin typeface="Courier New" pitchFamily="49" charset="0"/>
              </a:rPr>
              <a:t>i</a:t>
            </a:r>
            <a:r>
              <a:rPr lang="en-US" b="1" dirty="0">
                <a:solidFill>
                  <a:srgbClr val="663300"/>
                </a:solidFill>
                <a:latin typeface="Courier New" pitchFamily="49" charset="0"/>
              </a:rPr>
              <a:t>][j]+b[</a:t>
            </a:r>
            <a:r>
              <a:rPr lang="en-US" b="1" dirty="0" err="1">
                <a:solidFill>
                  <a:srgbClr val="663300"/>
                </a:solidFill>
                <a:latin typeface="Courier New" pitchFamily="49" charset="0"/>
              </a:rPr>
              <a:t>i</a:t>
            </a:r>
            <a:r>
              <a:rPr lang="en-US" b="1" dirty="0">
                <a:solidFill>
                  <a:srgbClr val="663300"/>
                </a:solidFill>
                <a:latin typeface="Courier New" pitchFamily="49" charset="0"/>
              </a:rPr>
              <a:t>][j];</a:t>
            </a:r>
          </a:p>
        </p:txBody>
      </p:sp>
      <p:sp>
        <p:nvSpPr>
          <p:cNvPr id="17" name="AutoShape 15">
            <a:extLst>
              <a:ext uri="{FF2B5EF4-FFF2-40B4-BE49-F238E27FC236}">
                <a16:creationId xmlns:a16="http://schemas.microsoft.com/office/drawing/2014/main" id="{FB4EF113-8359-5E71-082C-A949041E4884}"/>
              </a:ext>
            </a:extLst>
          </p:cNvPr>
          <p:cNvSpPr>
            <a:spLocks noChangeArrowheads="1"/>
          </p:cNvSpPr>
          <p:nvPr/>
        </p:nvSpPr>
        <p:spPr bwMode="auto">
          <a:xfrm>
            <a:off x="4251323" y="3124836"/>
            <a:ext cx="278697" cy="292100"/>
          </a:xfrm>
          <a:prstGeom prst="rightArrow">
            <a:avLst>
              <a:gd name="adj1" fmla="val 50000"/>
              <a:gd name="adj2" fmla="val 30027"/>
            </a:avLst>
          </a:prstGeom>
          <a:noFill/>
          <a:ln w="15875">
            <a:solidFill>
              <a:srgbClr val="663300"/>
            </a:solidFill>
            <a:miter lim="800000"/>
            <a:headEnd/>
            <a:tailEnd/>
          </a:ln>
          <a:effectLst/>
        </p:spPr>
        <p:txBody>
          <a:bodyPr wrap="none" anchor="ctr"/>
          <a:lstStyle/>
          <a:p>
            <a:endParaRPr lang="en-US"/>
          </a:p>
        </p:txBody>
      </p:sp>
      <p:sp>
        <p:nvSpPr>
          <p:cNvPr id="18" name="Text Box 16">
            <a:extLst>
              <a:ext uri="{FF2B5EF4-FFF2-40B4-BE49-F238E27FC236}">
                <a16:creationId xmlns:a16="http://schemas.microsoft.com/office/drawing/2014/main" id="{879A9728-8572-07B1-D08F-E368DE72D8DD}"/>
              </a:ext>
            </a:extLst>
          </p:cNvPr>
          <p:cNvSpPr txBox="1">
            <a:spLocks noChangeArrowheads="1"/>
          </p:cNvSpPr>
          <p:nvPr/>
        </p:nvSpPr>
        <p:spPr bwMode="auto">
          <a:xfrm>
            <a:off x="935039" y="3869373"/>
            <a:ext cx="2813050" cy="641350"/>
          </a:xfrm>
          <a:prstGeom prst="rect">
            <a:avLst/>
          </a:prstGeom>
          <a:noFill/>
          <a:ln w="9525">
            <a:noFill/>
            <a:miter lim="800000"/>
            <a:headEnd/>
            <a:tailEnd/>
          </a:ln>
          <a:effectLst/>
        </p:spPr>
        <p:txBody>
          <a:bodyPr wrap="none">
            <a:spAutoFit/>
          </a:bodyPr>
          <a:lstStyle/>
          <a:p>
            <a:r>
              <a:rPr lang="en-US" b="1" dirty="0">
                <a:solidFill>
                  <a:srgbClr val="663300"/>
                </a:solidFill>
                <a:latin typeface="Courier New" pitchFamily="49" charset="0"/>
              </a:rPr>
              <a:t>a[</a:t>
            </a:r>
            <a:r>
              <a:rPr lang="en-US" b="1" dirty="0" err="1">
                <a:solidFill>
                  <a:srgbClr val="663300"/>
                </a:solidFill>
                <a:latin typeface="Courier New" pitchFamily="49" charset="0"/>
              </a:rPr>
              <a:t>i</a:t>
            </a:r>
            <a:r>
              <a:rPr lang="en-US" b="1" dirty="0">
                <a:solidFill>
                  <a:srgbClr val="663300"/>
                </a:solidFill>
                <a:latin typeface="Courier New" pitchFamily="49" charset="0"/>
              </a:rPr>
              <a:t>][j]</a:t>
            </a:r>
            <a:r>
              <a:rPr lang="en-US" dirty="0">
                <a:solidFill>
                  <a:srgbClr val="663300"/>
                </a:solidFill>
                <a:latin typeface="Times New Roman" pitchFamily="18" charset="0"/>
              </a:rPr>
              <a:t> and </a:t>
            </a:r>
            <a:r>
              <a:rPr lang="en-US" b="1" dirty="0">
                <a:solidFill>
                  <a:srgbClr val="663300"/>
                </a:solidFill>
                <a:latin typeface="Courier New" pitchFamily="49" charset="0"/>
              </a:rPr>
              <a:t>a[i+1][j]</a:t>
            </a:r>
            <a:br>
              <a:rPr lang="en-US" b="1" dirty="0">
                <a:solidFill>
                  <a:srgbClr val="663300"/>
                </a:solidFill>
                <a:latin typeface="Courier New" pitchFamily="49" charset="0"/>
              </a:rPr>
            </a:br>
            <a:r>
              <a:rPr lang="en-US" dirty="0">
                <a:solidFill>
                  <a:srgbClr val="663300"/>
                </a:solidFill>
                <a:latin typeface="Times New Roman" pitchFamily="18" charset="0"/>
              </a:rPr>
              <a:t>are 10000 elements apart</a:t>
            </a:r>
          </a:p>
        </p:txBody>
      </p:sp>
      <p:sp>
        <p:nvSpPr>
          <p:cNvPr id="19" name="Text Box 17">
            <a:extLst>
              <a:ext uri="{FF2B5EF4-FFF2-40B4-BE49-F238E27FC236}">
                <a16:creationId xmlns:a16="http://schemas.microsoft.com/office/drawing/2014/main" id="{7275D46A-8387-993A-028D-C6234213B705}"/>
              </a:ext>
            </a:extLst>
          </p:cNvPr>
          <p:cNvSpPr txBox="1">
            <a:spLocks noChangeArrowheads="1"/>
          </p:cNvSpPr>
          <p:nvPr/>
        </p:nvSpPr>
        <p:spPr bwMode="auto">
          <a:xfrm>
            <a:off x="5395913" y="3859415"/>
            <a:ext cx="2234617" cy="507831"/>
          </a:xfrm>
          <a:prstGeom prst="rect">
            <a:avLst/>
          </a:prstGeom>
          <a:noFill/>
          <a:ln w="9525">
            <a:noFill/>
            <a:miter lim="800000"/>
            <a:headEnd/>
            <a:tailEnd/>
          </a:ln>
          <a:effectLst/>
        </p:spPr>
        <p:txBody>
          <a:bodyPr wrap="square">
            <a:spAutoFit/>
          </a:bodyPr>
          <a:lstStyle/>
          <a:p>
            <a:r>
              <a:rPr lang="en-US" b="1">
                <a:solidFill>
                  <a:srgbClr val="663300"/>
                </a:solidFill>
                <a:latin typeface="Courier New" pitchFamily="49" charset="0"/>
              </a:rPr>
              <a:t>a[i][j]</a:t>
            </a:r>
            <a:r>
              <a:rPr lang="en-US">
                <a:solidFill>
                  <a:srgbClr val="663300"/>
                </a:solidFill>
                <a:latin typeface="Times New Roman" pitchFamily="18" charset="0"/>
              </a:rPr>
              <a:t> and </a:t>
            </a:r>
            <a:r>
              <a:rPr lang="en-US" b="1">
                <a:solidFill>
                  <a:srgbClr val="663300"/>
                </a:solidFill>
                <a:latin typeface="Courier New" pitchFamily="49" charset="0"/>
              </a:rPr>
              <a:t>a[i][j+1]</a:t>
            </a:r>
            <a:br>
              <a:rPr lang="en-US" b="1">
                <a:solidFill>
                  <a:srgbClr val="663300"/>
                </a:solidFill>
                <a:latin typeface="Courier New" pitchFamily="49" charset="0"/>
              </a:rPr>
            </a:br>
            <a:r>
              <a:rPr lang="en-US">
                <a:solidFill>
                  <a:srgbClr val="663300"/>
                </a:solidFill>
                <a:latin typeface="Times New Roman" pitchFamily="18" charset="0"/>
              </a:rPr>
              <a:t>are next to each other</a:t>
            </a:r>
          </a:p>
        </p:txBody>
      </p:sp>
    </p:spTree>
    <p:extLst>
      <p:ext uri="{BB962C8B-B14F-4D97-AF65-F5344CB8AC3E}">
        <p14:creationId xmlns:p14="http://schemas.microsoft.com/office/powerpoint/2010/main" val="3382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5EA22-EE18-2757-79CA-A00BB2A50DBD}"/>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9F8F3E9-5718-2AF7-AB5B-3D0573F37A6E}"/>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Blocking Optimization</a:t>
            </a:r>
          </a:p>
        </p:txBody>
      </p:sp>
      <p:sp>
        <p:nvSpPr>
          <p:cNvPr id="5" name="Content Placeholder 2">
            <a:extLst>
              <a:ext uri="{FF2B5EF4-FFF2-40B4-BE49-F238E27FC236}">
                <a16:creationId xmlns:a16="http://schemas.microsoft.com/office/drawing/2014/main" id="{38FB43F9-FB4E-63B1-B348-D8DFC8E57FE2}"/>
              </a:ext>
            </a:extLst>
          </p:cNvPr>
          <p:cNvSpPr txBox="1">
            <a:spLocks/>
          </p:cNvSpPr>
          <p:nvPr/>
        </p:nvSpPr>
        <p:spPr>
          <a:xfrm>
            <a:off x="640077" y="889974"/>
            <a:ext cx="4024312" cy="310537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800" dirty="0"/>
              <a:t>Reduce the working set size. </a:t>
            </a:r>
          </a:p>
          <a:p>
            <a:r>
              <a:rPr lang="en-US" sz="1800" dirty="0"/>
              <a:t>To make the code fit into the cache </a:t>
            </a:r>
          </a:p>
          <a:p>
            <a:pPr marL="0" indent="0">
              <a:buFont typeface="Arial" panose="020B0604020202020204" pitchFamily="34" charset="0"/>
              <a:buNone/>
            </a:pPr>
            <a:r>
              <a:rPr lang="en-US" sz="1800" dirty="0"/>
              <a:t>Example: 1D case </a:t>
            </a:r>
          </a:p>
          <a:p>
            <a:pPr marL="0" indent="0">
              <a:buFont typeface="Arial" panose="020B0604020202020204" pitchFamily="34" charset="0"/>
              <a:buNone/>
            </a:pPr>
            <a:r>
              <a:rPr lang="en-US" sz="1800" dirty="0"/>
              <a:t>   </a:t>
            </a:r>
            <a:r>
              <a:rPr lang="en-US" dirty="0"/>
              <a:t>for (k = 0; k &lt; N; k++) </a:t>
            </a:r>
            <a:br>
              <a:rPr lang="en-US" dirty="0"/>
            </a:br>
            <a:r>
              <a:rPr lang="en-US" dirty="0"/>
              <a:t>       for (j=0; j&lt;M; </a:t>
            </a:r>
            <a:r>
              <a:rPr lang="en-US" dirty="0" err="1"/>
              <a:t>j++</a:t>
            </a:r>
            <a:r>
              <a:rPr lang="en-US" dirty="0"/>
              <a:t>)</a:t>
            </a:r>
            <a:br>
              <a:rPr lang="en-US" dirty="0"/>
            </a:br>
            <a:r>
              <a:rPr lang="en-US" dirty="0"/>
              <a:t>          if (X[j] == Y[k]) sum[k]++;</a:t>
            </a:r>
            <a:br>
              <a:rPr lang="en-US" dirty="0"/>
            </a:br>
            <a:endParaRPr lang="en-US" dirty="0"/>
          </a:p>
          <a:p>
            <a:pPr marL="180594" indent="0">
              <a:buFont typeface="Arial" panose="020B0604020202020204" pitchFamily="34" charset="0"/>
              <a:buNone/>
            </a:pPr>
            <a:r>
              <a:rPr lang="en-US" sz="1800" dirty="0"/>
              <a:t>If one element in X is 4B and the total cache size is 1KB. </a:t>
            </a:r>
            <a:br>
              <a:rPr lang="en-US" sz="1800" dirty="0"/>
            </a:br>
            <a:r>
              <a:rPr lang="en-US" sz="1800" dirty="0"/>
              <a:t>1KB/4B = 256 elements;</a:t>
            </a:r>
          </a:p>
          <a:p>
            <a:pPr marL="180594" indent="0">
              <a:buFont typeface="Arial" panose="020B0604020202020204" pitchFamily="34" charset="0"/>
              <a:buNone/>
            </a:pPr>
            <a:endParaRPr lang="en-US" sz="1600" dirty="0"/>
          </a:p>
        </p:txBody>
      </p:sp>
      <p:sp>
        <p:nvSpPr>
          <p:cNvPr id="6" name="Footer Placeholder 3">
            <a:extLst>
              <a:ext uri="{FF2B5EF4-FFF2-40B4-BE49-F238E27FC236}">
                <a16:creationId xmlns:a16="http://schemas.microsoft.com/office/drawing/2014/main" id="{35A9774B-180F-9BC1-69B1-58FC84FD02F5}"/>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3" name="TextBox 2">
            <a:extLst>
              <a:ext uri="{FF2B5EF4-FFF2-40B4-BE49-F238E27FC236}">
                <a16:creationId xmlns:a16="http://schemas.microsoft.com/office/drawing/2014/main" id="{198F180E-7972-9F43-921F-285C6C1F88FC}"/>
              </a:ext>
            </a:extLst>
          </p:cNvPr>
          <p:cNvSpPr txBox="1"/>
          <p:nvPr/>
        </p:nvSpPr>
        <p:spPr>
          <a:xfrm>
            <a:off x="4779335" y="1966712"/>
            <a:ext cx="3445891" cy="1815882"/>
          </a:xfrm>
          <a:prstGeom prst="rect">
            <a:avLst/>
          </a:prstGeom>
          <a:noFill/>
        </p:spPr>
        <p:txBody>
          <a:bodyPr wrap="square" lIns="0" tIns="0" rIns="0" bIns="0" rtlCol="0">
            <a:spAutoFit/>
          </a:bodyPr>
          <a:lstStyle/>
          <a:p>
            <a:pPr marL="457200" lvl="1" indent="0">
              <a:buFont typeface="Arial" panose="020B0604020202020204" pitchFamily="34" charset="0"/>
              <a:buNone/>
            </a:pPr>
            <a:r>
              <a:rPr lang="en-US" sz="1400" dirty="0">
                <a:solidFill>
                  <a:srgbClr val="0000FF"/>
                </a:solidFill>
              </a:rPr>
              <a:t>for (j=0; j&lt;M/256; </a:t>
            </a:r>
            <a:r>
              <a:rPr lang="en-US" sz="1400" dirty="0" err="1">
                <a:solidFill>
                  <a:srgbClr val="0000FF"/>
                </a:solidFill>
              </a:rPr>
              <a:t>j++</a:t>
            </a:r>
            <a:r>
              <a:rPr lang="en-US" sz="1400" dirty="0">
                <a:solidFill>
                  <a:srgbClr val="0000FF"/>
                </a:solidFill>
              </a:rPr>
              <a:t>) </a:t>
            </a:r>
          </a:p>
          <a:p>
            <a:pPr marL="457200" lvl="1" indent="0">
              <a:buFont typeface="Arial" panose="020B0604020202020204" pitchFamily="34" charset="0"/>
              <a:buNone/>
            </a:pPr>
            <a:r>
              <a:rPr lang="en-US" sz="1400" dirty="0">
                <a:solidFill>
                  <a:srgbClr val="0000FF"/>
                </a:solidFill>
              </a:rPr>
              <a:t>  for (k = 0; k &lt; N; k++) </a:t>
            </a:r>
          </a:p>
          <a:p>
            <a:pPr marL="457200" lvl="1" indent="0">
              <a:buFont typeface="Arial" panose="020B0604020202020204" pitchFamily="34" charset="0"/>
              <a:buNone/>
            </a:pPr>
            <a:r>
              <a:rPr lang="en-US" sz="1400" dirty="0">
                <a:solidFill>
                  <a:srgbClr val="0000FF"/>
                </a:solidFill>
              </a:rPr>
              <a:t>	for (</a:t>
            </a:r>
            <a:r>
              <a:rPr lang="en-US" sz="1400" dirty="0" err="1">
                <a:solidFill>
                  <a:srgbClr val="0000FF"/>
                </a:solidFill>
              </a:rPr>
              <a:t>i</a:t>
            </a:r>
            <a:r>
              <a:rPr lang="en-US" sz="1400" dirty="0">
                <a:solidFill>
                  <a:srgbClr val="0000FF"/>
                </a:solidFill>
              </a:rPr>
              <a:t> = 0; </a:t>
            </a:r>
            <a:r>
              <a:rPr lang="en-US" sz="1400" dirty="0" err="1">
                <a:solidFill>
                  <a:srgbClr val="0000FF"/>
                </a:solidFill>
              </a:rPr>
              <a:t>i</a:t>
            </a:r>
            <a:r>
              <a:rPr lang="en-US" sz="1400" dirty="0">
                <a:solidFill>
                  <a:srgbClr val="0000FF"/>
                </a:solidFill>
              </a:rPr>
              <a:t>&lt; 256; </a:t>
            </a:r>
            <a:r>
              <a:rPr lang="en-US" sz="1400" dirty="0" err="1">
                <a:solidFill>
                  <a:srgbClr val="0000FF"/>
                </a:solidFill>
              </a:rPr>
              <a:t>i</a:t>
            </a:r>
            <a:r>
              <a:rPr lang="en-US" sz="1400" dirty="0">
                <a:solidFill>
                  <a:srgbClr val="0000FF"/>
                </a:solidFill>
              </a:rPr>
              <a:t>++)</a:t>
            </a:r>
          </a:p>
          <a:p>
            <a:pPr marL="457200" lvl="1" indent="0">
              <a:buFont typeface="Arial" panose="020B0604020202020204" pitchFamily="34" charset="0"/>
              <a:buNone/>
            </a:pPr>
            <a:r>
              <a:rPr lang="en-US" sz="1400" dirty="0">
                <a:solidFill>
                  <a:srgbClr val="0000FF"/>
                </a:solidFill>
              </a:rPr>
              <a:t>	   if (X[j*256+i] == Y[k]) sum[k]++;</a:t>
            </a:r>
          </a:p>
          <a:p>
            <a:pPr marL="457200" lvl="1" indent="0">
              <a:buFont typeface="Arial" panose="020B0604020202020204" pitchFamily="34" charset="0"/>
              <a:buNone/>
            </a:pPr>
            <a:endParaRPr lang="en-US" sz="2400" dirty="0"/>
          </a:p>
          <a:p>
            <a:pPr marL="457200" lvl="1" indent="0">
              <a:buFont typeface="Arial" panose="020B0604020202020204" pitchFamily="34" charset="0"/>
              <a:buNone/>
            </a:pPr>
            <a:r>
              <a:rPr lang="en-US" sz="2400" dirty="0"/>
              <a:t> </a:t>
            </a:r>
          </a:p>
          <a:p>
            <a:pPr algn="l"/>
            <a:endParaRPr lang="en-US" sz="1400" dirty="0" err="1"/>
          </a:p>
        </p:txBody>
      </p:sp>
      <p:sp>
        <p:nvSpPr>
          <p:cNvPr id="4" name="AutoShape 15">
            <a:extLst>
              <a:ext uri="{FF2B5EF4-FFF2-40B4-BE49-F238E27FC236}">
                <a16:creationId xmlns:a16="http://schemas.microsoft.com/office/drawing/2014/main" id="{F843EF29-95A9-61A6-3F1B-1089EA8C15AD}"/>
              </a:ext>
            </a:extLst>
          </p:cNvPr>
          <p:cNvSpPr>
            <a:spLocks noChangeArrowheads="1"/>
          </p:cNvSpPr>
          <p:nvPr/>
        </p:nvSpPr>
        <p:spPr bwMode="auto">
          <a:xfrm>
            <a:off x="4293303" y="2150563"/>
            <a:ext cx="278697" cy="292100"/>
          </a:xfrm>
          <a:prstGeom prst="rightArrow">
            <a:avLst>
              <a:gd name="adj1" fmla="val 50000"/>
              <a:gd name="adj2" fmla="val 30027"/>
            </a:avLst>
          </a:prstGeom>
          <a:noFill/>
          <a:ln w="15875">
            <a:solidFill>
              <a:schemeClr val="accent3">
                <a:lumMod val="50000"/>
              </a:schemeClr>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67906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3E768-37A8-9EE3-F818-194D8262F125}"/>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20F03BC9-EE71-A6DB-12C5-B34763A1D206}"/>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Other software Optimization for caches</a:t>
            </a:r>
          </a:p>
        </p:txBody>
      </p:sp>
      <p:sp>
        <p:nvSpPr>
          <p:cNvPr id="5" name="Content Placeholder 2">
            <a:extLst>
              <a:ext uri="{FF2B5EF4-FFF2-40B4-BE49-F238E27FC236}">
                <a16:creationId xmlns:a16="http://schemas.microsoft.com/office/drawing/2014/main" id="{243438F7-7F51-FE2F-680F-A168CC43AF43}"/>
              </a:ext>
            </a:extLst>
          </p:cNvPr>
          <p:cNvSpPr txBox="1">
            <a:spLocks/>
          </p:cNvSpPr>
          <p:nvPr/>
        </p:nvSpPr>
        <p:spPr>
          <a:xfrm>
            <a:off x="640077" y="1136820"/>
            <a:ext cx="6455419" cy="264556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0614" indent="-342900"/>
            <a:r>
              <a:rPr lang="en-US" sz="2400" dirty="0"/>
              <a:t>Data alignment </a:t>
            </a:r>
          </a:p>
          <a:p>
            <a:pPr marL="893826" lvl="2" indent="-342900"/>
            <a:r>
              <a:rPr lang="en-US" sz="2000" dirty="0"/>
              <a:t>Increase spatial locality in cache block</a:t>
            </a:r>
          </a:p>
          <a:p>
            <a:pPr marL="893826" lvl="2" indent="-342900"/>
            <a:r>
              <a:rPr lang="en-US" sz="2000" dirty="0" err="1"/>
              <a:t>aligned_malloc</a:t>
            </a:r>
            <a:r>
              <a:rPr lang="en-US" sz="2000" dirty="0"/>
              <a:t>(</a:t>
            </a:r>
            <a:r>
              <a:rPr lang="en-US" sz="2000" dirty="0" err="1"/>
              <a:t>addr</a:t>
            </a:r>
            <a:r>
              <a:rPr lang="en-US" sz="2000" dirty="0"/>
              <a:t>, alignment);</a:t>
            </a:r>
          </a:p>
          <a:p>
            <a:pPr marL="340614" indent="-342900"/>
            <a:r>
              <a:rPr lang="en-US" sz="2400" dirty="0"/>
              <a:t>Use Hint bits</a:t>
            </a:r>
          </a:p>
          <a:p>
            <a:pPr lvl="2"/>
            <a:r>
              <a:rPr lang="en-US" sz="2000" dirty="0"/>
              <a:t>  Indicate temporal locality</a:t>
            </a:r>
          </a:p>
        </p:txBody>
      </p:sp>
      <p:sp>
        <p:nvSpPr>
          <p:cNvPr id="6" name="Footer Placeholder 3">
            <a:extLst>
              <a:ext uri="{FF2B5EF4-FFF2-40B4-BE49-F238E27FC236}">
                <a16:creationId xmlns:a16="http://schemas.microsoft.com/office/drawing/2014/main" id="{8E461F3A-15C9-3FBF-CD49-ADFAB95752E4}"/>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Tree>
    <p:extLst>
      <p:ext uri="{BB962C8B-B14F-4D97-AF65-F5344CB8AC3E}">
        <p14:creationId xmlns:p14="http://schemas.microsoft.com/office/powerpoint/2010/main" val="23372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A301A-0950-C67A-7913-564F9B42E558}"/>
            </a:ext>
          </a:extLst>
        </p:cNvPr>
        <p:cNvGrpSpPr/>
        <p:nvPr/>
      </p:nvGrpSpPr>
      <p:grpSpPr>
        <a:xfrm>
          <a:off x="0" y="0"/>
          <a:ext cx="0" cy="0"/>
          <a:chOff x="0" y="0"/>
          <a:chExt cx="0" cy="0"/>
        </a:xfrm>
      </p:grpSpPr>
      <p:pic>
        <p:nvPicPr>
          <p:cNvPr id="4" name="Picture 4" descr="Ch5-fig24">
            <a:extLst>
              <a:ext uri="{FF2B5EF4-FFF2-40B4-BE49-F238E27FC236}">
                <a16:creationId xmlns:a16="http://schemas.microsoft.com/office/drawing/2014/main" id="{37AC76A9-F4FA-407E-EF9F-6E4A5A328EFF}"/>
              </a:ext>
            </a:extLst>
          </p:cNvPr>
          <p:cNvPicPr>
            <a:picLocks noChangeAspect="1" noChangeArrowheads="1"/>
          </p:cNvPicPr>
          <p:nvPr/>
        </p:nvPicPr>
        <p:blipFill>
          <a:blip r:embed="rId3" cstate="print"/>
          <a:srcRect/>
          <a:stretch>
            <a:fillRect/>
          </a:stretch>
        </p:blipFill>
        <p:spPr bwMode="auto">
          <a:xfrm>
            <a:off x="1725348" y="1769341"/>
            <a:ext cx="5052511" cy="3372636"/>
          </a:xfrm>
          <a:prstGeom prst="rect">
            <a:avLst/>
          </a:prstGeom>
          <a:noFill/>
        </p:spPr>
      </p:pic>
      <p:sp>
        <p:nvSpPr>
          <p:cNvPr id="3" name="Rectangle 3">
            <a:extLst>
              <a:ext uri="{FF2B5EF4-FFF2-40B4-BE49-F238E27FC236}">
                <a16:creationId xmlns:a16="http://schemas.microsoft.com/office/drawing/2014/main" id="{B923E39A-2791-FB02-DB87-8035162668E8}"/>
              </a:ext>
            </a:extLst>
          </p:cNvPr>
          <p:cNvSpPr txBox="1">
            <a:spLocks noChangeArrowheads="1"/>
          </p:cNvSpPr>
          <p:nvPr/>
        </p:nvSpPr>
        <p:spPr>
          <a:xfrm>
            <a:off x="655309" y="965000"/>
            <a:ext cx="6636650" cy="3213500"/>
          </a:xfrm>
          <a:prstGeom prst="rect">
            <a:avLst/>
          </a:prstGeo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Small &amp; Simple Caches are faster</a:t>
            </a:r>
          </a:p>
          <a:p>
            <a:r>
              <a:rPr lang="en-US" dirty="0">
                <a:solidFill>
                  <a:srgbClr val="FF0000"/>
                </a:solidFill>
              </a:rPr>
              <a:t>What could be affecting access time?</a:t>
            </a:r>
          </a:p>
        </p:txBody>
      </p:sp>
      <p:sp>
        <p:nvSpPr>
          <p:cNvPr id="2" name="Title 4">
            <a:extLst>
              <a:ext uri="{FF2B5EF4-FFF2-40B4-BE49-F238E27FC236}">
                <a16:creationId xmlns:a16="http://schemas.microsoft.com/office/drawing/2014/main" id="{3D773B6F-B3AB-5694-AD83-5974891EB822}"/>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Hit Time</a:t>
            </a:r>
          </a:p>
        </p:txBody>
      </p:sp>
      <p:sp>
        <p:nvSpPr>
          <p:cNvPr id="6" name="Footer Placeholder 3">
            <a:extLst>
              <a:ext uri="{FF2B5EF4-FFF2-40B4-BE49-F238E27FC236}">
                <a16:creationId xmlns:a16="http://schemas.microsoft.com/office/drawing/2014/main" id="{740ED7F3-4EDE-C7B5-F4F1-6CF7A1F8C0F8}"/>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Tree>
    <p:extLst>
      <p:ext uri="{BB962C8B-B14F-4D97-AF65-F5344CB8AC3E}">
        <p14:creationId xmlns:p14="http://schemas.microsoft.com/office/powerpoint/2010/main" val="417807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490F5-2FC3-CF93-87A9-2368A4E577B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60E838D-D202-9EC2-9777-61D1390BE853}"/>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Hit Time</a:t>
            </a:r>
          </a:p>
        </p:txBody>
      </p:sp>
      <p:sp>
        <p:nvSpPr>
          <p:cNvPr id="6" name="Footer Placeholder 3">
            <a:extLst>
              <a:ext uri="{FF2B5EF4-FFF2-40B4-BE49-F238E27FC236}">
                <a16:creationId xmlns:a16="http://schemas.microsoft.com/office/drawing/2014/main" id="{E983256E-2044-128E-C353-DDA8220B79FA}"/>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5" name="Rectangle 3">
            <a:extLst>
              <a:ext uri="{FF2B5EF4-FFF2-40B4-BE49-F238E27FC236}">
                <a16:creationId xmlns:a16="http://schemas.microsoft.com/office/drawing/2014/main" id="{FDE9A05B-BFCE-F621-0DB8-84B7E9E9386A}"/>
              </a:ext>
            </a:extLst>
          </p:cNvPr>
          <p:cNvSpPr txBox="1">
            <a:spLocks noChangeArrowheads="1"/>
          </p:cNvSpPr>
          <p:nvPr/>
        </p:nvSpPr>
        <p:spPr>
          <a:xfrm>
            <a:off x="513793" y="967201"/>
            <a:ext cx="8347075" cy="5010150"/>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600" dirty="0"/>
              <a:t>Pipelined Caches</a:t>
            </a:r>
          </a:p>
          <a:p>
            <a:pPr lvl="1"/>
            <a:r>
              <a:rPr lang="en-US" dirty="0"/>
              <a:t>Improves bandwidth, but not latency</a:t>
            </a:r>
          </a:p>
          <a:p>
            <a:pPr lvl="1"/>
            <a:r>
              <a:rPr lang="en-US" dirty="0"/>
              <a:t>Essential for L1 caches at high frequency</a:t>
            </a:r>
          </a:p>
          <a:p>
            <a:pPr lvl="2"/>
            <a:r>
              <a:rPr lang="en-US" dirty="0"/>
              <a:t>Even small caches have 2-3 cycle latency at N GHz</a:t>
            </a:r>
          </a:p>
          <a:p>
            <a:r>
              <a:rPr lang="en-US" sz="1600" dirty="0"/>
              <a:t>Multi-banked caches</a:t>
            </a:r>
          </a:p>
          <a:p>
            <a:pPr lvl="1"/>
            <a:r>
              <a:rPr lang="en-US" dirty="0"/>
              <a:t>Increases bandwidth and MLP</a:t>
            </a:r>
          </a:p>
          <a:p>
            <a:r>
              <a:rPr lang="en-US" sz="1600" dirty="0"/>
              <a:t>Trace Caches</a:t>
            </a:r>
          </a:p>
          <a:p>
            <a:pPr lvl="1"/>
            <a:r>
              <a:rPr lang="en-US" dirty="0"/>
              <a:t>Storing fetched and decoded instructions.</a:t>
            </a:r>
          </a:p>
          <a:p>
            <a:r>
              <a:rPr lang="en-US" sz="1600" dirty="0"/>
              <a:t>Way Prediction</a:t>
            </a:r>
          </a:p>
          <a:p>
            <a:pPr lvl="1"/>
            <a:r>
              <a:rPr lang="en-US" dirty="0"/>
              <a:t>Speeds up set-associative caches</a:t>
            </a:r>
          </a:p>
          <a:p>
            <a:pPr lvl="1"/>
            <a:r>
              <a:rPr lang="en-US" dirty="0"/>
              <a:t>Predict which of N ways has our data,</a:t>
            </a:r>
            <a:br>
              <a:rPr lang="en-US" dirty="0"/>
            </a:br>
            <a:r>
              <a:rPr lang="en-US" dirty="0"/>
              <a:t>fast access as direct-mapped cache</a:t>
            </a:r>
          </a:p>
          <a:p>
            <a:pPr lvl="1"/>
            <a:r>
              <a:rPr lang="en-US" dirty="0"/>
              <a:t>If </a:t>
            </a:r>
            <a:r>
              <a:rPr lang="en-US" dirty="0" err="1"/>
              <a:t>mispredicted</a:t>
            </a:r>
            <a:r>
              <a:rPr lang="en-US" dirty="0"/>
              <a:t>, access again as set-associative cache</a:t>
            </a:r>
          </a:p>
        </p:txBody>
      </p:sp>
    </p:spTree>
    <p:extLst>
      <p:ext uri="{BB962C8B-B14F-4D97-AF65-F5344CB8AC3E}">
        <p14:creationId xmlns:p14="http://schemas.microsoft.com/office/powerpoint/2010/main" val="26638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3FD88-FC08-4619-3C7E-93C0992AC92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56D79F-4765-87DB-1DF0-F3F67FD94A76}"/>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3" name="Text Placeholder 2">
            <a:extLst>
              <a:ext uri="{FF2B5EF4-FFF2-40B4-BE49-F238E27FC236}">
                <a16:creationId xmlns:a16="http://schemas.microsoft.com/office/drawing/2014/main" id="{9B21F514-43B1-C666-BF65-D86FFF12AA04}"/>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6E4A9566-72F0-3B67-44F4-444E9C99D49A}"/>
              </a:ext>
            </a:extLst>
          </p:cNvPr>
          <p:cNvSpPr>
            <a:spLocks noGrp="1"/>
          </p:cNvSpPr>
          <p:nvPr>
            <p:ph type="body" sz="quarter" idx="31"/>
          </p:nvPr>
        </p:nvSpPr>
        <p:spPr/>
        <p:txBody>
          <a:bodyPr/>
          <a:lstStyle/>
          <a:p>
            <a:pPr algn="ctr"/>
            <a:r>
              <a:rPr lang="en-US" dirty="0"/>
              <a:t>Virtual Memory</a:t>
            </a:r>
          </a:p>
        </p:txBody>
      </p:sp>
    </p:spTree>
    <p:extLst>
      <p:ext uri="{BB962C8B-B14F-4D97-AF65-F5344CB8AC3E}">
        <p14:creationId xmlns:p14="http://schemas.microsoft.com/office/powerpoint/2010/main" val="597886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1D8FD-CA2F-F12C-6EC3-363294211B8D}"/>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6C0F9C02-E139-038D-78E9-495065DB0CC4}"/>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Running Multiple Programs</a:t>
            </a:r>
          </a:p>
        </p:txBody>
      </p:sp>
      <p:sp>
        <p:nvSpPr>
          <p:cNvPr id="5" name="Rectangle 3">
            <a:extLst>
              <a:ext uri="{FF2B5EF4-FFF2-40B4-BE49-F238E27FC236}">
                <a16:creationId xmlns:a16="http://schemas.microsoft.com/office/drawing/2014/main" id="{93FABEF8-995D-D726-4A8C-4B5B19BAD59D}"/>
              </a:ext>
            </a:extLst>
          </p:cNvPr>
          <p:cNvSpPr txBox="1">
            <a:spLocks noChangeArrowheads="1"/>
          </p:cNvSpPr>
          <p:nvPr/>
        </p:nvSpPr>
        <p:spPr>
          <a:xfrm>
            <a:off x="513794" y="967201"/>
            <a:ext cx="5022034" cy="3476517"/>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Early machines only run one program with unrestricted access to memory.</a:t>
            </a:r>
          </a:p>
          <a:p>
            <a:r>
              <a:rPr lang="en-US" sz="2400" dirty="0"/>
              <a:t>Program memory layout contained</a:t>
            </a:r>
          </a:p>
          <a:p>
            <a:pPr lvl="1"/>
            <a:r>
              <a:rPr lang="en-US" sz="2000" dirty="0"/>
              <a:t>code, data, heap, stack, etc..</a:t>
            </a:r>
          </a:p>
        </p:txBody>
      </p:sp>
      <p:sp>
        <p:nvSpPr>
          <p:cNvPr id="7" name="object 6">
            <a:extLst>
              <a:ext uri="{FF2B5EF4-FFF2-40B4-BE49-F238E27FC236}">
                <a16:creationId xmlns:a16="http://schemas.microsoft.com/office/drawing/2014/main" id="{B3AF6BEA-3FCA-E0A4-4A45-9EB399F925ED}"/>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9" name="Rectangle 8">
            <a:extLst>
              <a:ext uri="{FF2B5EF4-FFF2-40B4-BE49-F238E27FC236}">
                <a16:creationId xmlns:a16="http://schemas.microsoft.com/office/drawing/2014/main" id="{F8ECDA99-957B-6756-4F95-BA01421846C2}"/>
              </a:ext>
            </a:extLst>
          </p:cNvPr>
          <p:cNvSpPr/>
          <p:nvPr/>
        </p:nvSpPr>
        <p:spPr>
          <a:xfrm>
            <a:off x="7300222" y="1854906"/>
            <a:ext cx="1404620" cy="57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Stack</a:t>
            </a:r>
          </a:p>
        </p:txBody>
      </p:sp>
      <p:sp>
        <p:nvSpPr>
          <p:cNvPr id="10" name="Rectangle 9">
            <a:extLst>
              <a:ext uri="{FF2B5EF4-FFF2-40B4-BE49-F238E27FC236}">
                <a16:creationId xmlns:a16="http://schemas.microsoft.com/office/drawing/2014/main" id="{9A996998-2FE7-82A6-6248-97EDE6A37AC1}"/>
              </a:ext>
            </a:extLst>
          </p:cNvPr>
          <p:cNvSpPr/>
          <p:nvPr/>
        </p:nvSpPr>
        <p:spPr>
          <a:xfrm>
            <a:off x="7300222" y="2421664"/>
            <a:ext cx="1404620" cy="410833"/>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Dynamic </a:t>
            </a:r>
          </a:p>
          <a:p>
            <a:pPr algn="ctr"/>
            <a:r>
              <a:rPr lang="en-US" dirty="0"/>
              <a:t>Data</a:t>
            </a:r>
          </a:p>
        </p:txBody>
      </p:sp>
      <p:sp>
        <p:nvSpPr>
          <p:cNvPr id="11" name="Rectangle 10">
            <a:extLst>
              <a:ext uri="{FF2B5EF4-FFF2-40B4-BE49-F238E27FC236}">
                <a16:creationId xmlns:a16="http://schemas.microsoft.com/office/drawing/2014/main" id="{A92BE27D-0AEF-A53E-B71C-62BA616C3D01}"/>
              </a:ext>
            </a:extLst>
          </p:cNvPr>
          <p:cNvSpPr/>
          <p:nvPr/>
        </p:nvSpPr>
        <p:spPr>
          <a:xfrm>
            <a:off x="7300222" y="3243810"/>
            <a:ext cx="1404620" cy="56897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Static Data</a:t>
            </a:r>
          </a:p>
        </p:txBody>
      </p:sp>
      <p:sp>
        <p:nvSpPr>
          <p:cNvPr id="12" name="Rectangle 11">
            <a:extLst>
              <a:ext uri="{FF2B5EF4-FFF2-40B4-BE49-F238E27FC236}">
                <a16:creationId xmlns:a16="http://schemas.microsoft.com/office/drawing/2014/main" id="{79BA0B48-4D41-5678-D5D4-21D10A5D483C}"/>
              </a:ext>
            </a:extLst>
          </p:cNvPr>
          <p:cNvSpPr/>
          <p:nvPr/>
        </p:nvSpPr>
        <p:spPr>
          <a:xfrm>
            <a:off x="7300222" y="3780417"/>
            <a:ext cx="1404620" cy="54359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cxnSp>
        <p:nvCxnSpPr>
          <p:cNvPr id="13" name="Straight Arrow Connector 12">
            <a:extLst>
              <a:ext uri="{FF2B5EF4-FFF2-40B4-BE49-F238E27FC236}">
                <a16:creationId xmlns:a16="http://schemas.microsoft.com/office/drawing/2014/main" id="{31AD8817-2E3A-AE82-2B0C-726424D43A8F}"/>
              </a:ext>
            </a:extLst>
          </p:cNvPr>
          <p:cNvCxnSpPr/>
          <p:nvPr/>
        </p:nvCxnSpPr>
        <p:spPr>
          <a:xfrm>
            <a:off x="7167880" y="3243810"/>
            <a:ext cx="0" cy="536607"/>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C35044CA-8820-0859-E95F-B07006203E64}"/>
              </a:ext>
            </a:extLst>
          </p:cNvPr>
          <p:cNvCxnSpPr>
            <a:cxnSpLocks/>
          </p:cNvCxnSpPr>
          <p:nvPr/>
        </p:nvCxnSpPr>
        <p:spPr>
          <a:xfrm flipH="1" flipV="1">
            <a:off x="7157720" y="2426892"/>
            <a:ext cx="5080" cy="4040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3F35E975-3728-E50D-E7A1-B02B8504DF53}"/>
              </a:ext>
            </a:extLst>
          </p:cNvPr>
          <p:cNvCxnSpPr>
            <a:cxnSpLocks/>
          </p:cNvCxnSpPr>
          <p:nvPr/>
        </p:nvCxnSpPr>
        <p:spPr>
          <a:xfrm flipH="1">
            <a:off x="7165602" y="1865852"/>
            <a:ext cx="4818" cy="5558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748D950F-2B29-B13F-1027-F309E179B933}"/>
              </a:ext>
            </a:extLst>
          </p:cNvPr>
          <p:cNvSpPr txBox="1"/>
          <p:nvPr/>
        </p:nvSpPr>
        <p:spPr>
          <a:xfrm>
            <a:off x="6344135" y="1853152"/>
            <a:ext cx="826285" cy="92333"/>
          </a:xfrm>
          <a:prstGeom prst="rect">
            <a:avLst/>
          </a:prstGeom>
          <a:noFill/>
        </p:spPr>
        <p:txBody>
          <a:bodyPr wrap="square" lIns="0" tIns="0" rIns="0" bIns="0" rtlCol="0">
            <a:spAutoFit/>
          </a:bodyPr>
          <a:lstStyle/>
          <a:p>
            <a:pPr algn="l"/>
            <a:r>
              <a:rPr lang="en-US" sz="600" b="1" dirty="0"/>
              <a:t>STACK_BASE_ADDR</a:t>
            </a:r>
          </a:p>
        </p:txBody>
      </p:sp>
      <p:sp>
        <p:nvSpPr>
          <p:cNvPr id="17" name="Rectangle 16">
            <a:extLst>
              <a:ext uri="{FF2B5EF4-FFF2-40B4-BE49-F238E27FC236}">
                <a16:creationId xmlns:a16="http://schemas.microsoft.com/office/drawing/2014/main" id="{B4BE747C-269C-6AA6-27AF-8EDA1211B076}"/>
              </a:ext>
            </a:extLst>
          </p:cNvPr>
          <p:cNvSpPr/>
          <p:nvPr/>
        </p:nvSpPr>
        <p:spPr>
          <a:xfrm>
            <a:off x="7300222" y="1159406"/>
            <a:ext cx="1404620" cy="6955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I/O</a:t>
            </a:r>
          </a:p>
        </p:txBody>
      </p:sp>
      <p:cxnSp>
        <p:nvCxnSpPr>
          <p:cNvPr id="18" name="Straight Arrow Connector 17">
            <a:extLst>
              <a:ext uri="{FF2B5EF4-FFF2-40B4-BE49-F238E27FC236}">
                <a16:creationId xmlns:a16="http://schemas.microsoft.com/office/drawing/2014/main" id="{47F58688-DF66-0045-C34D-02910E5A0E45}"/>
              </a:ext>
            </a:extLst>
          </p:cNvPr>
          <p:cNvCxnSpPr/>
          <p:nvPr/>
        </p:nvCxnSpPr>
        <p:spPr>
          <a:xfrm flipV="1">
            <a:off x="7170420" y="1182036"/>
            <a:ext cx="0" cy="6502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1F4FFFEC-D449-DE0D-7694-AE533709586A}"/>
              </a:ext>
            </a:extLst>
          </p:cNvPr>
          <p:cNvSpPr txBox="1"/>
          <p:nvPr/>
        </p:nvSpPr>
        <p:spPr>
          <a:xfrm>
            <a:off x="6530432" y="3448677"/>
            <a:ext cx="826285" cy="92333"/>
          </a:xfrm>
          <a:prstGeom prst="rect">
            <a:avLst/>
          </a:prstGeom>
          <a:noFill/>
        </p:spPr>
        <p:txBody>
          <a:bodyPr wrap="square" lIns="0" tIns="0" rIns="0" bIns="0" rtlCol="0">
            <a:spAutoFit/>
          </a:bodyPr>
          <a:lstStyle/>
          <a:p>
            <a:pPr algn="l"/>
            <a:r>
              <a:rPr lang="en-US" sz="600" b="1" dirty="0"/>
              <a:t>__</a:t>
            </a:r>
            <a:r>
              <a:rPr lang="en-US" sz="600" b="1" dirty="0" err="1"/>
              <a:t>global_pointer</a:t>
            </a:r>
            <a:endParaRPr lang="en-US" sz="600" b="1" dirty="0"/>
          </a:p>
        </p:txBody>
      </p:sp>
      <p:cxnSp>
        <p:nvCxnSpPr>
          <p:cNvPr id="20" name="Straight Arrow Connector 19">
            <a:extLst>
              <a:ext uri="{FF2B5EF4-FFF2-40B4-BE49-F238E27FC236}">
                <a16:creationId xmlns:a16="http://schemas.microsoft.com/office/drawing/2014/main" id="{483FBAD4-2999-EFDC-B0AD-BE594607163F}"/>
              </a:ext>
            </a:extLst>
          </p:cNvPr>
          <p:cNvCxnSpPr>
            <a:cxnSpLocks/>
          </p:cNvCxnSpPr>
          <p:nvPr/>
        </p:nvCxnSpPr>
        <p:spPr>
          <a:xfrm flipH="1" flipV="1">
            <a:off x="7170420" y="3810881"/>
            <a:ext cx="2540" cy="5225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Rectangle 20">
            <a:extLst>
              <a:ext uri="{FF2B5EF4-FFF2-40B4-BE49-F238E27FC236}">
                <a16:creationId xmlns:a16="http://schemas.microsoft.com/office/drawing/2014/main" id="{7C01E1D6-0528-ADAA-30D4-52F1BE0EDAD4}"/>
              </a:ext>
            </a:extLst>
          </p:cNvPr>
          <p:cNvSpPr/>
          <p:nvPr/>
        </p:nvSpPr>
        <p:spPr>
          <a:xfrm>
            <a:off x="7300222" y="2832497"/>
            <a:ext cx="1404620" cy="41131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TLS Data</a:t>
            </a:r>
          </a:p>
        </p:txBody>
      </p:sp>
      <p:cxnSp>
        <p:nvCxnSpPr>
          <p:cNvPr id="22" name="Straight Arrow Connector 21">
            <a:extLst>
              <a:ext uri="{FF2B5EF4-FFF2-40B4-BE49-F238E27FC236}">
                <a16:creationId xmlns:a16="http://schemas.microsoft.com/office/drawing/2014/main" id="{BE3D9634-CA59-9BDB-A8C3-ACDEDA74F428}"/>
              </a:ext>
            </a:extLst>
          </p:cNvPr>
          <p:cNvCxnSpPr>
            <a:cxnSpLocks/>
          </p:cNvCxnSpPr>
          <p:nvPr/>
        </p:nvCxnSpPr>
        <p:spPr>
          <a:xfrm flipH="1" flipV="1">
            <a:off x="7162800" y="2835351"/>
            <a:ext cx="5080" cy="4040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6542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6A656-581E-A076-323F-2BD9A2822DB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D04DACD-B96C-5FDD-70C9-0F86F3128503}"/>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Running Multiple Programs</a:t>
            </a:r>
          </a:p>
        </p:txBody>
      </p:sp>
      <p:sp>
        <p:nvSpPr>
          <p:cNvPr id="5" name="Rectangle 3">
            <a:extLst>
              <a:ext uri="{FF2B5EF4-FFF2-40B4-BE49-F238E27FC236}">
                <a16:creationId xmlns:a16="http://schemas.microsoft.com/office/drawing/2014/main" id="{1DE3D717-75A5-B301-1B66-581DBA78D8A8}"/>
              </a:ext>
            </a:extLst>
          </p:cNvPr>
          <p:cNvSpPr txBox="1">
            <a:spLocks noChangeArrowheads="1"/>
          </p:cNvSpPr>
          <p:nvPr/>
        </p:nvSpPr>
        <p:spPr>
          <a:xfrm>
            <a:off x="513794" y="967201"/>
            <a:ext cx="5022034" cy="3476517"/>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Modern systems need to run multiple applications concurrently.</a:t>
            </a:r>
          </a:p>
          <a:p>
            <a:pPr lvl="1"/>
            <a:r>
              <a:rPr lang="en-US" sz="2400" dirty="0"/>
              <a:t>User apps and OS</a:t>
            </a:r>
          </a:p>
          <a:p>
            <a:r>
              <a:rPr lang="en-US" sz="2400" dirty="0"/>
              <a:t>How do we run different programs in isolation on the same CPU?</a:t>
            </a:r>
          </a:p>
          <a:p>
            <a:pPr lvl="1"/>
            <a:r>
              <a:rPr lang="en-US" sz="2000" dirty="0"/>
              <a:t>Storing in different location</a:t>
            </a:r>
          </a:p>
          <a:p>
            <a:pPr lvl="1"/>
            <a:r>
              <a:rPr lang="en-US" sz="2000" dirty="0"/>
              <a:t>Enforcing memory security</a:t>
            </a:r>
            <a:endParaRPr lang="en-US" sz="1800" dirty="0"/>
          </a:p>
        </p:txBody>
      </p:sp>
      <p:sp>
        <p:nvSpPr>
          <p:cNvPr id="3" name="object 4">
            <a:extLst>
              <a:ext uri="{FF2B5EF4-FFF2-40B4-BE49-F238E27FC236}">
                <a16:creationId xmlns:a16="http://schemas.microsoft.com/office/drawing/2014/main" id="{93F4AD34-BE1A-E820-24C8-4C80A3E49F09}"/>
              </a:ext>
            </a:extLst>
          </p:cNvPr>
          <p:cNvSpPr txBox="1"/>
          <p:nvPr/>
        </p:nvSpPr>
        <p:spPr>
          <a:xfrm>
            <a:off x="7992107" y="1565189"/>
            <a:ext cx="369332" cy="2321295"/>
          </a:xfrm>
          <a:prstGeom prst="rect">
            <a:avLst/>
          </a:prstGeom>
        </p:spPr>
        <p:txBody>
          <a:bodyPr vert="vert270" wrap="square" lIns="0" tIns="17780" rIns="0" bIns="0" rtlCol="0">
            <a:spAutoFit/>
          </a:bodyPr>
          <a:lstStyle/>
          <a:p>
            <a:pPr marL="12700">
              <a:lnSpc>
                <a:spcPct val="100000"/>
              </a:lnSpc>
              <a:spcBef>
                <a:spcPts val="140"/>
              </a:spcBef>
            </a:pPr>
            <a:r>
              <a:rPr sz="2400" dirty="0">
                <a:latin typeface="Calibri"/>
                <a:cs typeface="Calibri"/>
              </a:rPr>
              <a:t>Main</a:t>
            </a:r>
            <a:r>
              <a:rPr sz="2400" spc="95" dirty="0">
                <a:latin typeface="Calibri"/>
                <a:cs typeface="Calibri"/>
              </a:rPr>
              <a:t> </a:t>
            </a:r>
            <a:r>
              <a:rPr sz="2400" spc="-10" dirty="0">
                <a:latin typeface="Calibri"/>
                <a:cs typeface="Calibri"/>
              </a:rPr>
              <a:t>Memory</a:t>
            </a:r>
            <a:endParaRPr sz="2400" dirty="0">
              <a:latin typeface="Calibri"/>
              <a:cs typeface="Calibri"/>
            </a:endParaRPr>
          </a:p>
        </p:txBody>
      </p:sp>
      <p:graphicFrame>
        <p:nvGraphicFramePr>
          <p:cNvPr id="4" name="object 5">
            <a:extLst>
              <a:ext uri="{FF2B5EF4-FFF2-40B4-BE49-F238E27FC236}">
                <a16:creationId xmlns:a16="http://schemas.microsoft.com/office/drawing/2014/main" id="{0C88A27E-2F4D-DFCD-CD18-A86BA9BBDAF5}"/>
              </a:ext>
            </a:extLst>
          </p:cNvPr>
          <p:cNvGraphicFramePr>
            <a:graphicFrameLocks noGrp="1"/>
          </p:cNvGraphicFramePr>
          <p:nvPr/>
        </p:nvGraphicFramePr>
        <p:xfrm>
          <a:off x="6911234" y="967201"/>
          <a:ext cx="1066800" cy="3834765"/>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380365">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2765">
                <a:tc>
                  <a:txBody>
                    <a:bodyPr/>
                    <a:lstStyle/>
                    <a:p>
                      <a:pPr algn="ctr">
                        <a:lnSpc>
                          <a:spcPct val="100000"/>
                        </a:lnSpc>
                        <a:spcBef>
                          <a:spcPts val="944"/>
                        </a:spcBef>
                      </a:pPr>
                      <a:r>
                        <a:rPr sz="1800" dirty="0">
                          <a:latin typeface="Calibri"/>
                          <a:cs typeface="Calibri"/>
                        </a:rPr>
                        <a:t>Program</a:t>
                      </a:r>
                      <a:r>
                        <a:rPr sz="1800" spc="185" dirty="0">
                          <a:latin typeface="Calibri"/>
                          <a:cs typeface="Calibri"/>
                        </a:rPr>
                        <a:t> </a:t>
                      </a:r>
                      <a:r>
                        <a:rPr sz="1800" spc="10" dirty="0">
                          <a:latin typeface="Calibri"/>
                          <a:cs typeface="Calibri"/>
                        </a:rPr>
                        <a:t>1</a:t>
                      </a:r>
                      <a:endParaRPr sz="1800">
                        <a:latin typeface="Calibri"/>
                        <a:cs typeface="Calibri"/>
                      </a:endParaRPr>
                    </a:p>
                  </a:txBody>
                  <a:tcPr marL="0" marR="0" marT="1200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6600"/>
                    </a:solidFill>
                  </a:tcPr>
                </a:tc>
                <a:extLst>
                  <a:ext uri="{0D108BD9-81ED-4DB2-BD59-A6C34878D82A}">
                    <a16:rowId xmlns:a16="http://schemas.microsoft.com/office/drawing/2014/main" val="10001"/>
                  </a:ext>
                </a:extLst>
              </a:tr>
              <a:tr h="324485">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61365">
                <a:tc>
                  <a:txBody>
                    <a:bodyPr/>
                    <a:lstStyle/>
                    <a:p>
                      <a:pPr algn="ctr">
                        <a:lnSpc>
                          <a:spcPct val="100000"/>
                        </a:lnSpc>
                        <a:spcBef>
                          <a:spcPts val="1845"/>
                        </a:spcBef>
                      </a:pPr>
                      <a:r>
                        <a:rPr sz="1800" dirty="0">
                          <a:latin typeface="Calibri"/>
                          <a:cs typeface="Calibri"/>
                        </a:rPr>
                        <a:t>Program</a:t>
                      </a:r>
                      <a:r>
                        <a:rPr sz="1800" spc="185" dirty="0">
                          <a:latin typeface="Calibri"/>
                          <a:cs typeface="Calibri"/>
                        </a:rPr>
                        <a:t> </a:t>
                      </a:r>
                      <a:r>
                        <a:rPr sz="1800" spc="10" dirty="0">
                          <a:latin typeface="Calibri"/>
                          <a:cs typeface="Calibri"/>
                        </a:rPr>
                        <a:t>2</a:t>
                      </a:r>
                      <a:endParaRPr sz="1800">
                        <a:latin typeface="Calibri"/>
                        <a:cs typeface="Calibri"/>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781685">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761365">
                <a:tc>
                  <a:txBody>
                    <a:bodyPr/>
                    <a:lstStyle/>
                    <a:p>
                      <a:pPr algn="ctr">
                        <a:lnSpc>
                          <a:spcPct val="100000"/>
                        </a:lnSpc>
                        <a:spcBef>
                          <a:spcPts val="1845"/>
                        </a:spcBef>
                      </a:pPr>
                      <a:r>
                        <a:rPr sz="1800" dirty="0">
                          <a:latin typeface="Calibri"/>
                          <a:cs typeface="Calibri"/>
                        </a:rPr>
                        <a:t>Program</a:t>
                      </a:r>
                      <a:r>
                        <a:rPr sz="1800" spc="185" dirty="0">
                          <a:latin typeface="Calibri"/>
                          <a:cs typeface="Calibri"/>
                        </a:rPr>
                        <a:t> </a:t>
                      </a:r>
                      <a:r>
                        <a:rPr sz="1800" spc="10" dirty="0">
                          <a:latin typeface="Calibri"/>
                          <a:cs typeface="Calibri"/>
                        </a:rPr>
                        <a:t>3</a:t>
                      </a:r>
                      <a:endParaRPr sz="1800">
                        <a:latin typeface="Calibri"/>
                        <a:cs typeface="Calibri"/>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8D08C"/>
                    </a:solidFill>
                  </a:tcPr>
                </a:tc>
                <a:extLst>
                  <a:ext uri="{0D108BD9-81ED-4DB2-BD59-A6C34878D82A}">
                    <a16:rowId xmlns:a16="http://schemas.microsoft.com/office/drawing/2014/main" val="10005"/>
                  </a:ext>
                </a:extLst>
              </a:tr>
              <a:tr h="29273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6">
            <a:extLst>
              <a:ext uri="{FF2B5EF4-FFF2-40B4-BE49-F238E27FC236}">
                <a16:creationId xmlns:a16="http://schemas.microsoft.com/office/drawing/2014/main" id="{714663D5-F3BD-BBA8-C40B-F65EDC8185D5}"/>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Tree>
    <p:extLst>
      <p:ext uri="{BB962C8B-B14F-4D97-AF65-F5344CB8AC3E}">
        <p14:creationId xmlns:p14="http://schemas.microsoft.com/office/powerpoint/2010/main" val="39411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AEF15-8670-3065-2C54-DAE44B753C6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D3EE033-8D2E-40FA-713B-2B80A1FDF6A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Running Multiple Programs</a:t>
            </a:r>
          </a:p>
        </p:txBody>
      </p:sp>
      <p:sp>
        <p:nvSpPr>
          <p:cNvPr id="5" name="Rectangle 3">
            <a:extLst>
              <a:ext uri="{FF2B5EF4-FFF2-40B4-BE49-F238E27FC236}">
                <a16:creationId xmlns:a16="http://schemas.microsoft.com/office/drawing/2014/main" id="{DE57858A-7E13-7377-3324-5E5F0B947695}"/>
              </a:ext>
            </a:extLst>
          </p:cNvPr>
          <p:cNvSpPr txBox="1">
            <a:spLocks noChangeArrowheads="1"/>
          </p:cNvSpPr>
          <p:nvPr/>
        </p:nvSpPr>
        <p:spPr>
          <a:xfrm>
            <a:off x="513794" y="967201"/>
            <a:ext cx="5022034" cy="3476517"/>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How do we run different programs in isolation on the same CPU?</a:t>
            </a:r>
          </a:p>
          <a:p>
            <a:pPr lvl="1"/>
            <a:r>
              <a:rPr lang="en-US" sz="2000" dirty="0"/>
              <a:t>Each program address layout</a:t>
            </a:r>
          </a:p>
          <a:p>
            <a:pPr lvl="2"/>
            <a:r>
              <a:rPr lang="en-US" sz="2000" dirty="0"/>
              <a:t>code, data, heap, stack, etc..</a:t>
            </a:r>
          </a:p>
          <a:p>
            <a:pPr lvl="1"/>
            <a:r>
              <a:rPr lang="en-US" sz="2000" dirty="0"/>
              <a:t>Portion of the memory is shared (e.g. libraries)</a:t>
            </a:r>
          </a:p>
          <a:p>
            <a:pPr lvl="1"/>
            <a:r>
              <a:rPr lang="en-US" sz="2000" dirty="0"/>
              <a:t>Portion of the memory is reserved for OS services</a:t>
            </a:r>
            <a:endParaRPr lang="en-US" sz="1800" dirty="0"/>
          </a:p>
        </p:txBody>
      </p:sp>
      <p:sp>
        <p:nvSpPr>
          <p:cNvPr id="7" name="object 6">
            <a:extLst>
              <a:ext uri="{FF2B5EF4-FFF2-40B4-BE49-F238E27FC236}">
                <a16:creationId xmlns:a16="http://schemas.microsoft.com/office/drawing/2014/main" id="{E9BE7FC6-A43A-F569-DE28-25183FA2792E}"/>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23" name="object 4">
            <a:extLst>
              <a:ext uri="{FF2B5EF4-FFF2-40B4-BE49-F238E27FC236}">
                <a16:creationId xmlns:a16="http://schemas.microsoft.com/office/drawing/2014/main" id="{F3538945-EA34-4919-AA01-400DA8B92B40}"/>
              </a:ext>
            </a:extLst>
          </p:cNvPr>
          <p:cNvSpPr txBox="1"/>
          <p:nvPr/>
        </p:nvSpPr>
        <p:spPr>
          <a:xfrm>
            <a:off x="7992107" y="1565189"/>
            <a:ext cx="369332" cy="2321295"/>
          </a:xfrm>
          <a:prstGeom prst="rect">
            <a:avLst/>
          </a:prstGeom>
        </p:spPr>
        <p:txBody>
          <a:bodyPr vert="vert270" wrap="square" lIns="0" tIns="17780" rIns="0" bIns="0" rtlCol="0">
            <a:spAutoFit/>
          </a:bodyPr>
          <a:lstStyle/>
          <a:p>
            <a:pPr marL="12700">
              <a:lnSpc>
                <a:spcPct val="100000"/>
              </a:lnSpc>
              <a:spcBef>
                <a:spcPts val="140"/>
              </a:spcBef>
            </a:pPr>
            <a:r>
              <a:rPr sz="2400" dirty="0">
                <a:latin typeface="Calibri"/>
                <a:cs typeface="Calibri"/>
              </a:rPr>
              <a:t>Main</a:t>
            </a:r>
            <a:r>
              <a:rPr sz="2400" spc="95" dirty="0">
                <a:latin typeface="Calibri"/>
                <a:cs typeface="Calibri"/>
              </a:rPr>
              <a:t> </a:t>
            </a:r>
            <a:r>
              <a:rPr sz="2400" spc="-10" dirty="0">
                <a:latin typeface="Calibri"/>
                <a:cs typeface="Calibri"/>
              </a:rPr>
              <a:t>Memory</a:t>
            </a:r>
            <a:endParaRPr sz="2400" dirty="0">
              <a:latin typeface="Calibri"/>
              <a:cs typeface="Calibri"/>
            </a:endParaRPr>
          </a:p>
        </p:txBody>
      </p:sp>
      <p:graphicFrame>
        <p:nvGraphicFramePr>
          <p:cNvPr id="24" name="object 5">
            <a:extLst>
              <a:ext uri="{FF2B5EF4-FFF2-40B4-BE49-F238E27FC236}">
                <a16:creationId xmlns:a16="http://schemas.microsoft.com/office/drawing/2014/main" id="{67B00F6C-4888-E0DF-193F-9E8B3C065FA1}"/>
              </a:ext>
            </a:extLst>
          </p:cNvPr>
          <p:cNvGraphicFramePr>
            <a:graphicFrameLocks noGrp="1"/>
          </p:cNvGraphicFramePr>
          <p:nvPr/>
        </p:nvGraphicFramePr>
        <p:xfrm>
          <a:off x="6911234" y="967201"/>
          <a:ext cx="1066800" cy="3834765"/>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380365">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2765">
                <a:tc>
                  <a:txBody>
                    <a:bodyPr/>
                    <a:lstStyle/>
                    <a:p>
                      <a:pPr algn="ctr">
                        <a:lnSpc>
                          <a:spcPct val="100000"/>
                        </a:lnSpc>
                        <a:spcBef>
                          <a:spcPts val="944"/>
                        </a:spcBef>
                      </a:pPr>
                      <a:r>
                        <a:rPr sz="1800" dirty="0">
                          <a:latin typeface="Calibri"/>
                          <a:cs typeface="Calibri"/>
                        </a:rPr>
                        <a:t>Program</a:t>
                      </a:r>
                      <a:r>
                        <a:rPr sz="1800" spc="185" dirty="0">
                          <a:latin typeface="Calibri"/>
                          <a:cs typeface="Calibri"/>
                        </a:rPr>
                        <a:t> </a:t>
                      </a:r>
                      <a:r>
                        <a:rPr sz="1800" spc="10" dirty="0">
                          <a:latin typeface="Calibri"/>
                          <a:cs typeface="Calibri"/>
                        </a:rPr>
                        <a:t>1</a:t>
                      </a:r>
                      <a:endParaRPr sz="1800">
                        <a:latin typeface="Calibri"/>
                        <a:cs typeface="Calibri"/>
                      </a:endParaRPr>
                    </a:p>
                  </a:txBody>
                  <a:tcPr marL="0" marR="0" marT="1200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6600"/>
                    </a:solidFill>
                  </a:tcPr>
                </a:tc>
                <a:extLst>
                  <a:ext uri="{0D108BD9-81ED-4DB2-BD59-A6C34878D82A}">
                    <a16:rowId xmlns:a16="http://schemas.microsoft.com/office/drawing/2014/main" val="10001"/>
                  </a:ext>
                </a:extLst>
              </a:tr>
              <a:tr h="324485">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61365">
                <a:tc>
                  <a:txBody>
                    <a:bodyPr/>
                    <a:lstStyle/>
                    <a:p>
                      <a:pPr algn="ctr">
                        <a:lnSpc>
                          <a:spcPct val="100000"/>
                        </a:lnSpc>
                        <a:spcBef>
                          <a:spcPts val="1845"/>
                        </a:spcBef>
                      </a:pPr>
                      <a:r>
                        <a:rPr sz="1800" dirty="0">
                          <a:latin typeface="Calibri"/>
                          <a:cs typeface="Calibri"/>
                        </a:rPr>
                        <a:t>Program</a:t>
                      </a:r>
                      <a:r>
                        <a:rPr sz="1800" spc="185" dirty="0">
                          <a:latin typeface="Calibri"/>
                          <a:cs typeface="Calibri"/>
                        </a:rPr>
                        <a:t> </a:t>
                      </a:r>
                      <a:r>
                        <a:rPr sz="1800" spc="10" dirty="0">
                          <a:latin typeface="Calibri"/>
                          <a:cs typeface="Calibri"/>
                        </a:rPr>
                        <a:t>2</a:t>
                      </a:r>
                      <a:endParaRPr sz="1800">
                        <a:latin typeface="Calibri"/>
                        <a:cs typeface="Calibri"/>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781685">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761365">
                <a:tc>
                  <a:txBody>
                    <a:bodyPr/>
                    <a:lstStyle/>
                    <a:p>
                      <a:pPr algn="ctr">
                        <a:lnSpc>
                          <a:spcPct val="100000"/>
                        </a:lnSpc>
                        <a:spcBef>
                          <a:spcPts val="1845"/>
                        </a:spcBef>
                      </a:pPr>
                      <a:r>
                        <a:rPr sz="1800" dirty="0">
                          <a:latin typeface="Calibri"/>
                          <a:cs typeface="Calibri"/>
                        </a:rPr>
                        <a:t>Program</a:t>
                      </a:r>
                      <a:r>
                        <a:rPr sz="1800" spc="185" dirty="0">
                          <a:latin typeface="Calibri"/>
                          <a:cs typeface="Calibri"/>
                        </a:rPr>
                        <a:t> </a:t>
                      </a:r>
                      <a:r>
                        <a:rPr sz="1800" spc="10" dirty="0">
                          <a:latin typeface="Calibri"/>
                          <a:cs typeface="Calibri"/>
                        </a:rPr>
                        <a:t>3</a:t>
                      </a:r>
                      <a:endParaRPr sz="1800">
                        <a:latin typeface="Calibri"/>
                        <a:cs typeface="Calibri"/>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8D08C"/>
                    </a:solidFill>
                  </a:tcPr>
                </a:tc>
                <a:extLst>
                  <a:ext uri="{0D108BD9-81ED-4DB2-BD59-A6C34878D82A}">
                    <a16:rowId xmlns:a16="http://schemas.microsoft.com/office/drawing/2014/main" val="10005"/>
                  </a:ext>
                </a:extLst>
              </a:tr>
              <a:tr h="29273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0190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287FC-AC9F-ECEB-EBAD-AF5957CBF6F2}"/>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5DC7D77F-634F-A42B-6F93-249DBC9D4A9A}"/>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Sharing memory between applications</a:t>
            </a:r>
          </a:p>
        </p:txBody>
      </p:sp>
      <p:sp>
        <p:nvSpPr>
          <p:cNvPr id="5" name="Rectangle 3">
            <a:extLst>
              <a:ext uri="{FF2B5EF4-FFF2-40B4-BE49-F238E27FC236}">
                <a16:creationId xmlns:a16="http://schemas.microsoft.com/office/drawing/2014/main" id="{A82DC639-3F03-54D0-DA45-AB2E7F74A6F9}"/>
              </a:ext>
            </a:extLst>
          </p:cNvPr>
          <p:cNvSpPr txBox="1">
            <a:spLocks noChangeArrowheads="1"/>
          </p:cNvSpPr>
          <p:nvPr/>
        </p:nvSpPr>
        <p:spPr>
          <a:xfrm>
            <a:off x="513794" y="967201"/>
            <a:ext cx="5022034" cy="3476517"/>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Static Partitioning</a:t>
            </a:r>
          </a:p>
          <a:p>
            <a:pPr lvl="1"/>
            <a:r>
              <a:rPr lang="en-US" sz="2000" dirty="0"/>
              <a:t>Features</a:t>
            </a:r>
          </a:p>
          <a:p>
            <a:pPr lvl="2"/>
            <a:r>
              <a:rPr lang="en-US" sz="1800" dirty="0"/>
              <a:t>Protection</a:t>
            </a:r>
          </a:p>
          <a:p>
            <a:pPr lvl="3"/>
            <a:r>
              <a:rPr lang="en-US" sz="1800" dirty="0"/>
              <a:t>Applications shouldn’t be able to access other user memory</a:t>
            </a:r>
          </a:p>
          <a:p>
            <a:pPr lvl="3"/>
            <a:r>
              <a:rPr lang="en-US" sz="1800" dirty="0"/>
              <a:t>Use bound checking</a:t>
            </a:r>
          </a:p>
          <a:p>
            <a:pPr lvl="2"/>
            <a:r>
              <a:rPr lang="en-US" sz="1800" dirty="0"/>
              <a:t>Location-independence</a:t>
            </a:r>
          </a:p>
          <a:p>
            <a:pPr lvl="3"/>
            <a:r>
              <a:rPr lang="en-US" sz="1800" dirty="0"/>
              <a:t>Applications can be allocated anywhere in memory</a:t>
            </a:r>
          </a:p>
          <a:p>
            <a:pPr lvl="3"/>
            <a:r>
              <a:rPr lang="en-US" sz="1800" dirty="0"/>
              <a:t>Use base pointer</a:t>
            </a:r>
          </a:p>
        </p:txBody>
      </p:sp>
      <p:sp>
        <p:nvSpPr>
          <p:cNvPr id="3" name="object 4">
            <a:extLst>
              <a:ext uri="{FF2B5EF4-FFF2-40B4-BE49-F238E27FC236}">
                <a16:creationId xmlns:a16="http://schemas.microsoft.com/office/drawing/2014/main" id="{64C91210-5A0C-45B7-D7CC-997A147BA566}"/>
              </a:ext>
            </a:extLst>
          </p:cNvPr>
          <p:cNvSpPr txBox="1"/>
          <p:nvPr/>
        </p:nvSpPr>
        <p:spPr>
          <a:xfrm>
            <a:off x="7992107" y="1565189"/>
            <a:ext cx="369332" cy="2321295"/>
          </a:xfrm>
          <a:prstGeom prst="rect">
            <a:avLst/>
          </a:prstGeom>
        </p:spPr>
        <p:txBody>
          <a:bodyPr vert="vert270" wrap="square" lIns="0" tIns="17780" rIns="0" bIns="0" rtlCol="0">
            <a:spAutoFit/>
          </a:bodyPr>
          <a:lstStyle/>
          <a:p>
            <a:pPr marL="12700">
              <a:lnSpc>
                <a:spcPct val="100000"/>
              </a:lnSpc>
              <a:spcBef>
                <a:spcPts val="140"/>
              </a:spcBef>
            </a:pPr>
            <a:r>
              <a:rPr sz="2400" dirty="0">
                <a:latin typeface="Calibri"/>
                <a:cs typeface="Calibri"/>
              </a:rPr>
              <a:t>Main</a:t>
            </a:r>
            <a:r>
              <a:rPr sz="2400" spc="95" dirty="0">
                <a:latin typeface="Calibri"/>
                <a:cs typeface="Calibri"/>
              </a:rPr>
              <a:t> </a:t>
            </a:r>
            <a:r>
              <a:rPr sz="2400" spc="-10" dirty="0">
                <a:latin typeface="Calibri"/>
                <a:cs typeface="Calibri"/>
              </a:rPr>
              <a:t>Memory</a:t>
            </a:r>
            <a:endParaRPr sz="2400" dirty="0">
              <a:latin typeface="Calibri"/>
              <a:cs typeface="Calibri"/>
            </a:endParaRPr>
          </a:p>
        </p:txBody>
      </p:sp>
      <p:graphicFrame>
        <p:nvGraphicFramePr>
          <p:cNvPr id="4" name="object 5">
            <a:extLst>
              <a:ext uri="{FF2B5EF4-FFF2-40B4-BE49-F238E27FC236}">
                <a16:creationId xmlns:a16="http://schemas.microsoft.com/office/drawing/2014/main" id="{2C313CB4-AE7B-34BA-86D8-2613EAB14406}"/>
              </a:ext>
            </a:extLst>
          </p:cNvPr>
          <p:cNvGraphicFramePr>
            <a:graphicFrameLocks noGrp="1"/>
          </p:cNvGraphicFramePr>
          <p:nvPr/>
        </p:nvGraphicFramePr>
        <p:xfrm>
          <a:off x="6911234" y="967201"/>
          <a:ext cx="1066800" cy="3834765"/>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380365">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2765">
                <a:tc>
                  <a:txBody>
                    <a:bodyPr/>
                    <a:lstStyle/>
                    <a:p>
                      <a:pPr algn="ctr">
                        <a:lnSpc>
                          <a:spcPct val="100000"/>
                        </a:lnSpc>
                        <a:spcBef>
                          <a:spcPts val="944"/>
                        </a:spcBef>
                      </a:pPr>
                      <a:r>
                        <a:rPr sz="1800" dirty="0">
                          <a:latin typeface="Calibri"/>
                          <a:cs typeface="Calibri"/>
                        </a:rPr>
                        <a:t>Program</a:t>
                      </a:r>
                      <a:r>
                        <a:rPr sz="1800" spc="185" dirty="0">
                          <a:latin typeface="Calibri"/>
                          <a:cs typeface="Calibri"/>
                        </a:rPr>
                        <a:t> </a:t>
                      </a:r>
                      <a:r>
                        <a:rPr sz="1800" spc="10" dirty="0">
                          <a:latin typeface="Calibri"/>
                          <a:cs typeface="Calibri"/>
                        </a:rPr>
                        <a:t>1</a:t>
                      </a:r>
                      <a:endParaRPr sz="1800">
                        <a:latin typeface="Calibri"/>
                        <a:cs typeface="Calibri"/>
                      </a:endParaRPr>
                    </a:p>
                  </a:txBody>
                  <a:tcPr marL="0" marR="0" marT="1200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6600"/>
                    </a:solidFill>
                  </a:tcPr>
                </a:tc>
                <a:extLst>
                  <a:ext uri="{0D108BD9-81ED-4DB2-BD59-A6C34878D82A}">
                    <a16:rowId xmlns:a16="http://schemas.microsoft.com/office/drawing/2014/main" val="10001"/>
                  </a:ext>
                </a:extLst>
              </a:tr>
              <a:tr h="324485">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61365">
                <a:tc>
                  <a:txBody>
                    <a:bodyPr/>
                    <a:lstStyle/>
                    <a:p>
                      <a:pPr algn="ctr">
                        <a:lnSpc>
                          <a:spcPct val="100000"/>
                        </a:lnSpc>
                        <a:spcBef>
                          <a:spcPts val="1845"/>
                        </a:spcBef>
                      </a:pPr>
                      <a:r>
                        <a:rPr sz="1800" dirty="0">
                          <a:latin typeface="Calibri"/>
                          <a:cs typeface="Calibri"/>
                        </a:rPr>
                        <a:t>Program</a:t>
                      </a:r>
                      <a:r>
                        <a:rPr sz="1800" spc="185" dirty="0">
                          <a:latin typeface="Calibri"/>
                          <a:cs typeface="Calibri"/>
                        </a:rPr>
                        <a:t> </a:t>
                      </a:r>
                      <a:r>
                        <a:rPr sz="1800" spc="10" dirty="0">
                          <a:latin typeface="Calibri"/>
                          <a:cs typeface="Calibri"/>
                        </a:rPr>
                        <a:t>2</a:t>
                      </a:r>
                      <a:endParaRPr sz="1800">
                        <a:latin typeface="Calibri"/>
                        <a:cs typeface="Calibri"/>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781685">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761365">
                <a:tc>
                  <a:txBody>
                    <a:bodyPr/>
                    <a:lstStyle/>
                    <a:p>
                      <a:pPr algn="ctr">
                        <a:lnSpc>
                          <a:spcPct val="100000"/>
                        </a:lnSpc>
                        <a:spcBef>
                          <a:spcPts val="1845"/>
                        </a:spcBef>
                      </a:pPr>
                      <a:r>
                        <a:rPr sz="1800" dirty="0">
                          <a:latin typeface="Calibri"/>
                          <a:cs typeface="Calibri"/>
                        </a:rPr>
                        <a:t>Program</a:t>
                      </a:r>
                      <a:r>
                        <a:rPr sz="1800" spc="185" dirty="0">
                          <a:latin typeface="Calibri"/>
                          <a:cs typeface="Calibri"/>
                        </a:rPr>
                        <a:t> </a:t>
                      </a:r>
                      <a:r>
                        <a:rPr sz="1800" spc="10" dirty="0">
                          <a:latin typeface="Calibri"/>
                          <a:cs typeface="Calibri"/>
                        </a:rPr>
                        <a:t>3</a:t>
                      </a:r>
                      <a:endParaRPr sz="1800">
                        <a:latin typeface="Calibri"/>
                        <a:cs typeface="Calibri"/>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8D08C"/>
                    </a:solidFill>
                  </a:tcPr>
                </a:tc>
                <a:extLst>
                  <a:ext uri="{0D108BD9-81ED-4DB2-BD59-A6C34878D82A}">
                    <a16:rowId xmlns:a16="http://schemas.microsoft.com/office/drawing/2014/main" val="10005"/>
                  </a:ext>
                </a:extLst>
              </a:tr>
              <a:tr h="29273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4042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FFAFC-C0C7-7D79-95EF-83F6A322B14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2A125B48-5E03-9A63-E98A-DC14F678AD41}"/>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Sharing memory between applications</a:t>
            </a:r>
          </a:p>
        </p:txBody>
      </p:sp>
      <p:sp>
        <p:nvSpPr>
          <p:cNvPr id="5" name="Rectangle 3">
            <a:extLst>
              <a:ext uri="{FF2B5EF4-FFF2-40B4-BE49-F238E27FC236}">
                <a16:creationId xmlns:a16="http://schemas.microsoft.com/office/drawing/2014/main" id="{B9B1383D-09F4-E93F-3B79-01239AC75F62}"/>
              </a:ext>
            </a:extLst>
          </p:cNvPr>
          <p:cNvSpPr txBox="1">
            <a:spLocks noChangeArrowheads="1"/>
          </p:cNvSpPr>
          <p:nvPr/>
        </p:nvSpPr>
        <p:spPr>
          <a:xfrm>
            <a:off x="513793" y="967201"/>
            <a:ext cx="5915333" cy="3476517"/>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Static Partitioning address translation</a:t>
            </a:r>
          </a:p>
          <a:p>
            <a:pPr lvl="1"/>
            <a:r>
              <a:rPr lang="en-US" sz="2000" i="1" dirty="0" err="1"/>
              <a:t>PhysicalAddr</a:t>
            </a:r>
            <a:r>
              <a:rPr lang="en-US" sz="2000" i="1" dirty="0"/>
              <a:t> = </a:t>
            </a:r>
            <a:r>
              <a:rPr lang="en-US" sz="2000" i="1" dirty="0" err="1"/>
              <a:t>BaseReg</a:t>
            </a:r>
            <a:r>
              <a:rPr lang="en-US" sz="2000" i="1" dirty="0"/>
              <a:t> + </a:t>
            </a:r>
            <a:r>
              <a:rPr lang="en-US" sz="2000" i="1" dirty="0" err="1"/>
              <a:t>LogicalAddr</a:t>
            </a:r>
            <a:endParaRPr lang="en-US" sz="2000" i="1" dirty="0"/>
          </a:p>
          <a:p>
            <a:pPr lvl="1"/>
            <a:r>
              <a:rPr lang="en-US" sz="2000" dirty="0"/>
              <a:t>Bound check before translation!</a:t>
            </a:r>
            <a:endParaRPr lang="en-US" sz="1800" dirty="0"/>
          </a:p>
        </p:txBody>
      </p:sp>
      <p:sp>
        <p:nvSpPr>
          <p:cNvPr id="7" name="object 6">
            <a:extLst>
              <a:ext uri="{FF2B5EF4-FFF2-40B4-BE49-F238E27FC236}">
                <a16:creationId xmlns:a16="http://schemas.microsoft.com/office/drawing/2014/main" id="{1C95CC54-DDED-3A7B-1A0B-51C58BE34FEE}"/>
              </a:ext>
            </a:extLst>
          </p:cNvPr>
          <p:cNvSpPr txBox="1"/>
          <p:nvPr/>
        </p:nvSpPr>
        <p:spPr>
          <a:xfrm>
            <a:off x="2239448" y="4739443"/>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grpSp>
        <p:nvGrpSpPr>
          <p:cNvPr id="58" name="object 3">
            <a:extLst>
              <a:ext uri="{FF2B5EF4-FFF2-40B4-BE49-F238E27FC236}">
                <a16:creationId xmlns:a16="http://schemas.microsoft.com/office/drawing/2014/main" id="{68ED28CE-A9DE-C2C5-9F24-E216B43EB5E7}"/>
              </a:ext>
            </a:extLst>
          </p:cNvPr>
          <p:cNvGrpSpPr/>
          <p:nvPr/>
        </p:nvGrpSpPr>
        <p:grpSpPr>
          <a:xfrm>
            <a:off x="3323290" y="1828640"/>
            <a:ext cx="4779926" cy="3202161"/>
            <a:chOff x="4169895" y="1574656"/>
            <a:chExt cx="4892675" cy="4294505"/>
          </a:xfrm>
        </p:grpSpPr>
        <p:sp>
          <p:nvSpPr>
            <p:cNvPr id="85" name="object 4">
              <a:extLst>
                <a:ext uri="{FF2B5EF4-FFF2-40B4-BE49-F238E27FC236}">
                  <a16:creationId xmlns:a16="http://schemas.microsoft.com/office/drawing/2014/main" id="{D088BE90-B964-1425-7C79-FB8BE5CD7242}"/>
                </a:ext>
              </a:extLst>
            </p:cNvPr>
            <p:cNvSpPr/>
            <p:nvPr/>
          </p:nvSpPr>
          <p:spPr>
            <a:xfrm>
              <a:off x="7916395" y="2000106"/>
              <a:ext cx="1133475" cy="3213100"/>
            </a:xfrm>
            <a:custGeom>
              <a:avLst/>
              <a:gdLst/>
              <a:ahLst/>
              <a:cxnLst/>
              <a:rect l="l" t="t" r="r" b="b"/>
              <a:pathLst>
                <a:path w="1133475" h="3213100">
                  <a:moveTo>
                    <a:pt x="0" y="0"/>
                  </a:moveTo>
                  <a:lnTo>
                    <a:pt x="1133399" y="0"/>
                  </a:lnTo>
                  <a:lnTo>
                    <a:pt x="1133399" y="3213000"/>
                  </a:lnTo>
                  <a:lnTo>
                    <a:pt x="0" y="3213000"/>
                  </a:lnTo>
                  <a:lnTo>
                    <a:pt x="0" y="0"/>
                  </a:lnTo>
                  <a:close/>
                </a:path>
              </a:pathLst>
            </a:custGeom>
            <a:ln w="25399">
              <a:solidFill>
                <a:srgbClr val="00B050"/>
              </a:solidFill>
            </a:ln>
          </p:spPr>
          <p:txBody>
            <a:bodyPr wrap="square" lIns="0" tIns="0" rIns="0" bIns="0" rtlCol="0"/>
            <a:lstStyle/>
            <a:p>
              <a:endParaRPr/>
            </a:p>
          </p:txBody>
        </p:sp>
        <p:sp>
          <p:nvSpPr>
            <p:cNvPr id="86" name="object 5">
              <a:extLst>
                <a:ext uri="{FF2B5EF4-FFF2-40B4-BE49-F238E27FC236}">
                  <a16:creationId xmlns:a16="http://schemas.microsoft.com/office/drawing/2014/main" id="{B48CB8C4-D474-8384-0C73-45E8E48D258D}"/>
                </a:ext>
              </a:extLst>
            </p:cNvPr>
            <p:cNvSpPr/>
            <p:nvPr/>
          </p:nvSpPr>
          <p:spPr>
            <a:xfrm>
              <a:off x="4258795" y="2533506"/>
              <a:ext cx="722630" cy="0"/>
            </a:xfrm>
            <a:custGeom>
              <a:avLst/>
              <a:gdLst/>
              <a:ahLst/>
              <a:cxnLst/>
              <a:rect l="l" t="t" r="r" b="b"/>
              <a:pathLst>
                <a:path w="722629">
                  <a:moveTo>
                    <a:pt x="0" y="0"/>
                  </a:moveTo>
                  <a:lnTo>
                    <a:pt x="722500" y="0"/>
                  </a:lnTo>
                </a:path>
              </a:pathLst>
            </a:custGeom>
            <a:ln w="25399">
              <a:solidFill>
                <a:srgbClr val="000000"/>
              </a:solidFill>
              <a:prstDash val="dot"/>
            </a:ln>
          </p:spPr>
          <p:txBody>
            <a:bodyPr wrap="square" lIns="0" tIns="0" rIns="0" bIns="0" rtlCol="0"/>
            <a:lstStyle/>
            <a:p>
              <a:endParaRPr/>
            </a:p>
          </p:txBody>
        </p:sp>
        <p:pic>
          <p:nvPicPr>
            <p:cNvPr id="87" name="object 6">
              <a:extLst>
                <a:ext uri="{FF2B5EF4-FFF2-40B4-BE49-F238E27FC236}">
                  <a16:creationId xmlns:a16="http://schemas.microsoft.com/office/drawing/2014/main" id="{7B11833B-21A3-EBC1-0956-66D7EF0FA0B3}"/>
                </a:ext>
              </a:extLst>
            </p:cNvPr>
            <p:cNvPicPr/>
            <p:nvPr/>
          </p:nvPicPr>
          <p:blipFill>
            <a:blip r:embed="rId3" cstate="print"/>
            <a:stretch>
              <a:fillRect/>
            </a:stretch>
          </p:blipFill>
          <p:spPr>
            <a:xfrm>
              <a:off x="4968596" y="2464984"/>
              <a:ext cx="178767" cy="137042"/>
            </a:xfrm>
            <a:prstGeom prst="rect">
              <a:avLst/>
            </a:prstGeom>
          </p:spPr>
        </p:pic>
        <p:sp>
          <p:nvSpPr>
            <p:cNvPr id="88" name="object 7">
              <a:extLst>
                <a:ext uri="{FF2B5EF4-FFF2-40B4-BE49-F238E27FC236}">
                  <a16:creationId xmlns:a16="http://schemas.microsoft.com/office/drawing/2014/main" id="{D89C89F6-DE0D-33F9-992A-CAF161EE07D1}"/>
                </a:ext>
              </a:extLst>
            </p:cNvPr>
            <p:cNvSpPr/>
            <p:nvPr/>
          </p:nvSpPr>
          <p:spPr>
            <a:xfrm>
              <a:off x="4334995" y="4142671"/>
              <a:ext cx="813435" cy="524510"/>
            </a:xfrm>
            <a:custGeom>
              <a:avLst/>
              <a:gdLst/>
              <a:ahLst/>
              <a:cxnLst/>
              <a:rect l="l" t="t" r="r" b="b"/>
              <a:pathLst>
                <a:path w="813435" h="524510">
                  <a:moveTo>
                    <a:pt x="0" y="524434"/>
                  </a:moveTo>
                  <a:lnTo>
                    <a:pt x="484093" y="524434"/>
                  </a:lnTo>
                  <a:lnTo>
                    <a:pt x="813150" y="0"/>
                  </a:lnTo>
                </a:path>
              </a:pathLst>
            </a:custGeom>
            <a:ln w="25399">
              <a:solidFill>
                <a:srgbClr val="000000"/>
              </a:solidFill>
            </a:ln>
          </p:spPr>
          <p:txBody>
            <a:bodyPr wrap="square" lIns="0" tIns="0" rIns="0" bIns="0" rtlCol="0"/>
            <a:lstStyle/>
            <a:p>
              <a:endParaRPr/>
            </a:p>
          </p:txBody>
        </p:sp>
        <p:pic>
          <p:nvPicPr>
            <p:cNvPr id="89" name="object 8">
              <a:extLst>
                <a:ext uri="{FF2B5EF4-FFF2-40B4-BE49-F238E27FC236}">
                  <a16:creationId xmlns:a16="http://schemas.microsoft.com/office/drawing/2014/main" id="{4808D039-2CF9-8548-6B87-1246CB6338D7}"/>
                </a:ext>
              </a:extLst>
            </p:cNvPr>
            <p:cNvPicPr/>
            <p:nvPr/>
          </p:nvPicPr>
          <p:blipFill>
            <a:blip r:embed="rId4" cstate="print"/>
            <a:stretch>
              <a:fillRect/>
            </a:stretch>
          </p:blipFill>
          <p:spPr>
            <a:xfrm>
              <a:off x="5088161" y="4000059"/>
              <a:ext cx="154197" cy="184980"/>
            </a:xfrm>
            <a:prstGeom prst="rect">
              <a:avLst/>
            </a:prstGeom>
          </p:spPr>
        </p:pic>
        <p:sp>
          <p:nvSpPr>
            <p:cNvPr id="90" name="object 9">
              <a:extLst>
                <a:ext uri="{FF2B5EF4-FFF2-40B4-BE49-F238E27FC236}">
                  <a16:creationId xmlns:a16="http://schemas.microsoft.com/office/drawing/2014/main" id="{41E8C4D9-F611-287A-9B32-655D2BB8E339}"/>
                </a:ext>
              </a:extLst>
            </p:cNvPr>
            <p:cNvSpPr/>
            <p:nvPr/>
          </p:nvSpPr>
          <p:spPr>
            <a:xfrm>
              <a:off x="4182595" y="4971905"/>
              <a:ext cx="3543300" cy="228600"/>
            </a:xfrm>
            <a:custGeom>
              <a:avLst/>
              <a:gdLst/>
              <a:ahLst/>
              <a:cxnLst/>
              <a:rect l="l" t="t" r="r" b="b"/>
              <a:pathLst>
                <a:path w="3543300" h="228600">
                  <a:moveTo>
                    <a:pt x="0" y="0"/>
                  </a:moveTo>
                  <a:lnTo>
                    <a:pt x="0" y="228599"/>
                  </a:lnTo>
                  <a:lnTo>
                    <a:pt x="3543299" y="228599"/>
                  </a:lnTo>
                </a:path>
              </a:pathLst>
            </a:custGeom>
            <a:ln w="25399">
              <a:solidFill>
                <a:srgbClr val="00B050"/>
              </a:solidFill>
              <a:prstDash val="lgDash"/>
            </a:ln>
          </p:spPr>
          <p:txBody>
            <a:bodyPr wrap="square" lIns="0" tIns="0" rIns="0" bIns="0" rtlCol="0"/>
            <a:lstStyle/>
            <a:p>
              <a:endParaRPr/>
            </a:p>
          </p:txBody>
        </p:sp>
        <p:pic>
          <p:nvPicPr>
            <p:cNvPr id="91" name="object 10">
              <a:extLst>
                <a:ext uri="{FF2B5EF4-FFF2-40B4-BE49-F238E27FC236}">
                  <a16:creationId xmlns:a16="http://schemas.microsoft.com/office/drawing/2014/main" id="{03BE0F47-FEBD-29F5-4959-54554BA01157}"/>
                </a:ext>
              </a:extLst>
            </p:cNvPr>
            <p:cNvPicPr/>
            <p:nvPr/>
          </p:nvPicPr>
          <p:blipFill>
            <a:blip r:embed="rId5" cstate="print"/>
            <a:stretch>
              <a:fillRect/>
            </a:stretch>
          </p:blipFill>
          <p:spPr>
            <a:xfrm>
              <a:off x="7713195" y="5131984"/>
              <a:ext cx="178767" cy="137042"/>
            </a:xfrm>
            <a:prstGeom prst="rect">
              <a:avLst/>
            </a:prstGeom>
          </p:spPr>
        </p:pic>
        <p:pic>
          <p:nvPicPr>
            <p:cNvPr id="92" name="object 11">
              <a:extLst>
                <a:ext uri="{FF2B5EF4-FFF2-40B4-BE49-F238E27FC236}">
                  <a16:creationId xmlns:a16="http://schemas.microsoft.com/office/drawing/2014/main" id="{629CA69B-B2AF-D57A-5BE0-C38E6A7A6087}"/>
                </a:ext>
              </a:extLst>
            </p:cNvPr>
            <p:cNvPicPr/>
            <p:nvPr/>
          </p:nvPicPr>
          <p:blipFill>
            <a:blip r:embed="rId6" cstate="print"/>
            <a:stretch>
              <a:fillRect/>
            </a:stretch>
          </p:blipFill>
          <p:spPr>
            <a:xfrm>
              <a:off x="5649445" y="2425297"/>
              <a:ext cx="292144" cy="137042"/>
            </a:xfrm>
            <a:prstGeom prst="rect">
              <a:avLst/>
            </a:prstGeom>
          </p:spPr>
        </p:pic>
        <p:sp>
          <p:nvSpPr>
            <p:cNvPr id="93" name="object 12">
              <a:extLst>
                <a:ext uri="{FF2B5EF4-FFF2-40B4-BE49-F238E27FC236}">
                  <a16:creationId xmlns:a16="http://schemas.microsoft.com/office/drawing/2014/main" id="{81274B7D-9093-357A-C58E-6F46FB4BA097}"/>
                </a:ext>
              </a:extLst>
            </p:cNvPr>
            <p:cNvSpPr/>
            <p:nvPr/>
          </p:nvSpPr>
          <p:spPr>
            <a:xfrm>
              <a:off x="7914809" y="1587356"/>
              <a:ext cx="1132205" cy="4269105"/>
            </a:xfrm>
            <a:custGeom>
              <a:avLst/>
              <a:gdLst/>
              <a:ahLst/>
              <a:cxnLst/>
              <a:rect l="l" t="t" r="r" b="b"/>
              <a:pathLst>
                <a:path w="1132204" h="4269105">
                  <a:moveTo>
                    <a:pt x="1586" y="0"/>
                  </a:moveTo>
                  <a:lnTo>
                    <a:pt x="1586" y="4222799"/>
                  </a:lnTo>
                </a:path>
                <a:path w="1132204" h="4269105">
                  <a:moveTo>
                    <a:pt x="1131284" y="0"/>
                  </a:moveTo>
                  <a:lnTo>
                    <a:pt x="1131284" y="4268999"/>
                  </a:lnTo>
                </a:path>
                <a:path w="1132204" h="4269105">
                  <a:moveTo>
                    <a:pt x="14286" y="412749"/>
                  </a:moveTo>
                  <a:lnTo>
                    <a:pt x="1131786" y="412749"/>
                  </a:lnTo>
                </a:path>
                <a:path w="1132204" h="4269105">
                  <a:moveTo>
                    <a:pt x="0" y="3627438"/>
                  </a:moveTo>
                  <a:lnTo>
                    <a:pt x="1117499" y="3627438"/>
                  </a:lnTo>
                </a:path>
              </a:pathLst>
            </a:custGeom>
            <a:ln w="25399">
              <a:solidFill>
                <a:srgbClr val="000000"/>
              </a:solidFill>
            </a:ln>
          </p:spPr>
          <p:txBody>
            <a:bodyPr wrap="square" lIns="0" tIns="0" rIns="0" bIns="0" rtlCol="0"/>
            <a:lstStyle/>
            <a:p>
              <a:endParaRPr/>
            </a:p>
          </p:txBody>
        </p:sp>
      </p:grpSp>
      <p:sp>
        <p:nvSpPr>
          <p:cNvPr id="59" name="object 13">
            <a:extLst>
              <a:ext uri="{FF2B5EF4-FFF2-40B4-BE49-F238E27FC236}">
                <a16:creationId xmlns:a16="http://schemas.microsoft.com/office/drawing/2014/main" id="{1C44F1F1-3F11-2DDC-E81E-4EA2FBCEA450}"/>
              </a:ext>
            </a:extLst>
          </p:cNvPr>
          <p:cNvSpPr txBox="1"/>
          <p:nvPr/>
        </p:nvSpPr>
        <p:spPr>
          <a:xfrm>
            <a:off x="1784529" y="2392915"/>
            <a:ext cx="1554019" cy="285510"/>
          </a:xfrm>
          <a:prstGeom prst="rect">
            <a:avLst/>
          </a:prstGeom>
          <a:solidFill>
            <a:srgbClr val="DBDBDB"/>
          </a:solidFill>
          <a:ln w="25399">
            <a:solidFill>
              <a:srgbClr val="000000"/>
            </a:solidFill>
          </a:ln>
        </p:spPr>
        <p:txBody>
          <a:bodyPr vert="horz" wrap="square" lIns="0" tIns="18415" rIns="0" bIns="0" rtlCol="0">
            <a:spAutoFit/>
          </a:bodyPr>
          <a:lstStyle/>
          <a:p>
            <a:pPr marL="144145">
              <a:lnSpc>
                <a:spcPct val="100000"/>
              </a:lnSpc>
              <a:spcBef>
                <a:spcPts val="145"/>
              </a:spcBef>
            </a:pPr>
            <a:r>
              <a:rPr sz="2000" dirty="0">
                <a:latin typeface="Calibri"/>
                <a:cs typeface="Calibri"/>
              </a:rPr>
              <a:t>Bound</a:t>
            </a:r>
            <a:r>
              <a:rPr sz="2000" spc="235" dirty="0">
                <a:latin typeface="Calibri"/>
                <a:cs typeface="Calibri"/>
              </a:rPr>
              <a:t> </a:t>
            </a:r>
            <a:r>
              <a:rPr sz="2000" spc="-20" dirty="0">
                <a:latin typeface="Calibri"/>
                <a:cs typeface="Calibri"/>
              </a:rPr>
              <a:t>Reg.</a:t>
            </a:r>
            <a:endParaRPr sz="2000">
              <a:latin typeface="Calibri"/>
              <a:cs typeface="Calibri"/>
            </a:endParaRPr>
          </a:p>
        </p:txBody>
      </p:sp>
      <p:sp>
        <p:nvSpPr>
          <p:cNvPr id="60" name="object 14">
            <a:extLst>
              <a:ext uri="{FF2B5EF4-FFF2-40B4-BE49-F238E27FC236}">
                <a16:creationId xmlns:a16="http://schemas.microsoft.com/office/drawing/2014/main" id="{3E634AA1-F6C4-4BE7-1202-6019364395E4}"/>
              </a:ext>
            </a:extLst>
          </p:cNvPr>
          <p:cNvSpPr txBox="1"/>
          <p:nvPr/>
        </p:nvSpPr>
        <p:spPr>
          <a:xfrm>
            <a:off x="5100642" y="2263770"/>
            <a:ext cx="1088123" cy="473482"/>
          </a:xfrm>
          <a:prstGeom prst="rect">
            <a:avLst/>
          </a:prstGeom>
        </p:spPr>
        <p:txBody>
          <a:bodyPr vert="horz" wrap="square" lIns="0" tIns="12700" rIns="0" bIns="0" rtlCol="0">
            <a:spAutoFit/>
          </a:bodyPr>
          <a:lstStyle/>
          <a:p>
            <a:pPr marL="12700" marR="5080">
              <a:lnSpc>
                <a:spcPct val="100000"/>
              </a:lnSpc>
              <a:spcBef>
                <a:spcPts val="100"/>
              </a:spcBef>
            </a:pPr>
            <a:r>
              <a:rPr sz="2000" spc="-10" dirty="0">
                <a:solidFill>
                  <a:srgbClr val="FF0000"/>
                </a:solidFill>
                <a:latin typeface="Calibri"/>
                <a:cs typeface="Calibri"/>
              </a:rPr>
              <a:t>Bounds Violation</a:t>
            </a:r>
            <a:r>
              <a:rPr sz="2000" spc="-10" dirty="0">
                <a:latin typeface="Calibri"/>
                <a:cs typeface="Calibri"/>
              </a:rPr>
              <a:t>?</a:t>
            </a:r>
            <a:endParaRPr sz="2000">
              <a:latin typeface="Calibri"/>
              <a:cs typeface="Calibri"/>
            </a:endParaRPr>
          </a:p>
        </p:txBody>
      </p:sp>
      <p:sp>
        <p:nvSpPr>
          <p:cNvPr id="61" name="object 15">
            <a:extLst>
              <a:ext uri="{FF2B5EF4-FFF2-40B4-BE49-F238E27FC236}">
                <a16:creationId xmlns:a16="http://schemas.microsoft.com/office/drawing/2014/main" id="{0C4108C2-B15D-260F-5E5A-021B295A5DBB}"/>
              </a:ext>
            </a:extLst>
          </p:cNvPr>
          <p:cNvSpPr txBox="1"/>
          <p:nvPr/>
        </p:nvSpPr>
        <p:spPr>
          <a:xfrm>
            <a:off x="8454447" y="2096686"/>
            <a:ext cx="369332" cy="2486629"/>
          </a:xfrm>
          <a:prstGeom prst="rect">
            <a:avLst/>
          </a:prstGeom>
        </p:spPr>
        <p:txBody>
          <a:bodyPr vert="vert270" wrap="square" lIns="0" tIns="17780" rIns="0" bIns="0" rtlCol="0">
            <a:spAutoFit/>
          </a:bodyPr>
          <a:lstStyle/>
          <a:p>
            <a:pPr marL="12700" marR="5080">
              <a:lnSpc>
                <a:spcPct val="100000"/>
              </a:lnSpc>
              <a:spcBef>
                <a:spcPts val="140"/>
              </a:spcBef>
            </a:pPr>
            <a:r>
              <a:rPr sz="2400" spc="55" dirty="0">
                <a:latin typeface="Calibri"/>
                <a:cs typeface="Calibri"/>
              </a:rPr>
              <a:t>Physical </a:t>
            </a:r>
            <a:r>
              <a:rPr sz="2400" spc="-10" dirty="0">
                <a:latin typeface="Calibri"/>
                <a:cs typeface="Calibri"/>
              </a:rPr>
              <a:t>Memory</a:t>
            </a:r>
            <a:endParaRPr sz="2400" dirty="0">
              <a:latin typeface="Calibri"/>
              <a:cs typeface="Calibri"/>
            </a:endParaRPr>
          </a:p>
        </p:txBody>
      </p:sp>
      <p:sp>
        <p:nvSpPr>
          <p:cNvPr id="62" name="object 16">
            <a:extLst>
              <a:ext uri="{FF2B5EF4-FFF2-40B4-BE49-F238E27FC236}">
                <a16:creationId xmlns:a16="http://schemas.microsoft.com/office/drawing/2014/main" id="{24315C45-B92C-A1F0-26BB-B6C65D2E6636}"/>
              </a:ext>
            </a:extLst>
          </p:cNvPr>
          <p:cNvSpPr txBox="1"/>
          <p:nvPr/>
        </p:nvSpPr>
        <p:spPr>
          <a:xfrm>
            <a:off x="6983454" y="2145873"/>
            <a:ext cx="1107355" cy="2395821"/>
          </a:xfrm>
          <a:prstGeom prst="rect">
            <a:avLst/>
          </a:prstGeom>
          <a:solidFill>
            <a:srgbClr val="C4E0B2"/>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270"/>
              </a:spcBef>
            </a:pPr>
            <a:endParaRPr sz="2000" dirty="0">
              <a:latin typeface="Times New Roman"/>
              <a:cs typeface="Times New Roman"/>
            </a:endParaRPr>
          </a:p>
          <a:p>
            <a:pPr marL="489584" marR="101600" indent="-377190">
              <a:lnSpc>
                <a:spcPct val="100000"/>
              </a:lnSpc>
            </a:pPr>
            <a:r>
              <a:rPr sz="2000" spc="-10" dirty="0">
                <a:latin typeface="Calibri"/>
                <a:cs typeface="Calibri"/>
              </a:rPr>
              <a:t>Program </a:t>
            </a:r>
            <a:r>
              <a:rPr sz="2000" spc="145" dirty="0">
                <a:latin typeface="Calibri"/>
                <a:cs typeface="Calibri"/>
              </a:rPr>
              <a:t>X</a:t>
            </a:r>
            <a:endParaRPr sz="2000" dirty="0">
              <a:latin typeface="Calibri"/>
              <a:cs typeface="Calibri"/>
            </a:endParaRPr>
          </a:p>
        </p:txBody>
      </p:sp>
      <p:sp>
        <p:nvSpPr>
          <p:cNvPr id="63" name="object 17">
            <a:extLst>
              <a:ext uri="{FF2B5EF4-FFF2-40B4-BE49-F238E27FC236}">
                <a16:creationId xmlns:a16="http://schemas.microsoft.com/office/drawing/2014/main" id="{DFE3BA3A-479B-830D-C870-7F201041198A}"/>
              </a:ext>
            </a:extLst>
          </p:cNvPr>
          <p:cNvSpPr txBox="1"/>
          <p:nvPr/>
        </p:nvSpPr>
        <p:spPr>
          <a:xfrm>
            <a:off x="2087210" y="3974699"/>
            <a:ext cx="1442353" cy="305869"/>
          </a:xfrm>
          <a:prstGeom prst="rect">
            <a:avLst/>
          </a:prstGeom>
          <a:solidFill>
            <a:srgbClr val="A5A5A5"/>
          </a:solidFill>
          <a:ln w="28574">
            <a:solidFill>
              <a:srgbClr val="000000"/>
            </a:solidFill>
          </a:ln>
        </p:spPr>
        <p:txBody>
          <a:bodyPr vert="horz" wrap="square" lIns="0" tIns="15875" rIns="0" bIns="0" rtlCol="0">
            <a:spAutoFit/>
          </a:bodyPr>
          <a:lstStyle/>
          <a:p>
            <a:pPr marL="185420">
              <a:lnSpc>
                <a:spcPct val="100000"/>
              </a:lnSpc>
              <a:spcBef>
                <a:spcPts val="125"/>
              </a:spcBef>
            </a:pPr>
            <a:r>
              <a:rPr sz="2000" dirty="0">
                <a:latin typeface="Calibri"/>
                <a:cs typeface="Calibri"/>
              </a:rPr>
              <a:t>Base</a:t>
            </a:r>
            <a:r>
              <a:rPr sz="2000" spc="229" dirty="0">
                <a:latin typeface="Calibri"/>
                <a:cs typeface="Calibri"/>
              </a:rPr>
              <a:t> </a:t>
            </a:r>
            <a:r>
              <a:rPr sz="2000" spc="-20" dirty="0">
                <a:latin typeface="Calibri"/>
                <a:cs typeface="Calibri"/>
              </a:rPr>
              <a:t>Reg.</a:t>
            </a:r>
            <a:endParaRPr sz="2000">
              <a:latin typeface="Calibri"/>
              <a:cs typeface="Calibri"/>
            </a:endParaRPr>
          </a:p>
        </p:txBody>
      </p:sp>
      <p:grpSp>
        <p:nvGrpSpPr>
          <p:cNvPr id="64" name="object 18">
            <a:extLst>
              <a:ext uri="{FF2B5EF4-FFF2-40B4-BE49-F238E27FC236}">
                <a16:creationId xmlns:a16="http://schemas.microsoft.com/office/drawing/2014/main" id="{E5AFA867-B278-E076-F874-09766D59E2EA}"/>
              </a:ext>
            </a:extLst>
          </p:cNvPr>
          <p:cNvGrpSpPr/>
          <p:nvPr/>
        </p:nvGrpSpPr>
        <p:grpSpPr>
          <a:xfrm>
            <a:off x="4291062" y="3329578"/>
            <a:ext cx="477682" cy="363634"/>
            <a:chOff x="5160495" y="3587605"/>
            <a:chExt cx="488950" cy="487680"/>
          </a:xfrm>
        </p:grpSpPr>
        <p:sp>
          <p:nvSpPr>
            <p:cNvPr id="83" name="object 19">
              <a:extLst>
                <a:ext uri="{FF2B5EF4-FFF2-40B4-BE49-F238E27FC236}">
                  <a16:creationId xmlns:a16="http://schemas.microsoft.com/office/drawing/2014/main" id="{E613B4B2-2757-0E00-B6B6-EBF16DD1397B}"/>
                </a:ext>
              </a:extLst>
            </p:cNvPr>
            <p:cNvSpPr/>
            <p:nvPr/>
          </p:nvSpPr>
          <p:spPr>
            <a:xfrm>
              <a:off x="5173195" y="3600305"/>
              <a:ext cx="463550" cy="462280"/>
            </a:xfrm>
            <a:custGeom>
              <a:avLst/>
              <a:gdLst/>
              <a:ahLst/>
              <a:cxnLst/>
              <a:rect l="l" t="t" r="r" b="b"/>
              <a:pathLst>
                <a:path w="463550" h="462279">
                  <a:moveTo>
                    <a:pt x="231749" y="461999"/>
                  </a:moveTo>
                  <a:lnTo>
                    <a:pt x="185044" y="457306"/>
                  </a:lnTo>
                  <a:lnTo>
                    <a:pt x="141542" y="443846"/>
                  </a:lnTo>
                  <a:lnTo>
                    <a:pt x="102176" y="422548"/>
                  </a:lnTo>
                  <a:lnTo>
                    <a:pt x="67878" y="394341"/>
                  </a:lnTo>
                  <a:lnTo>
                    <a:pt x="39579" y="360154"/>
                  </a:lnTo>
                  <a:lnTo>
                    <a:pt x="18212" y="320915"/>
                  </a:lnTo>
                  <a:lnTo>
                    <a:pt x="4708" y="277554"/>
                  </a:lnTo>
                  <a:lnTo>
                    <a:pt x="0" y="230999"/>
                  </a:lnTo>
                  <a:lnTo>
                    <a:pt x="4708" y="184445"/>
                  </a:lnTo>
                  <a:lnTo>
                    <a:pt x="18212" y="141084"/>
                  </a:lnTo>
                  <a:lnTo>
                    <a:pt x="39579" y="101845"/>
                  </a:lnTo>
                  <a:lnTo>
                    <a:pt x="67878" y="67658"/>
                  </a:lnTo>
                  <a:lnTo>
                    <a:pt x="102176" y="39451"/>
                  </a:lnTo>
                  <a:lnTo>
                    <a:pt x="141542" y="18153"/>
                  </a:lnTo>
                  <a:lnTo>
                    <a:pt x="185044" y="4693"/>
                  </a:lnTo>
                  <a:lnTo>
                    <a:pt x="231749" y="0"/>
                  </a:lnTo>
                  <a:lnTo>
                    <a:pt x="277173" y="4479"/>
                  </a:lnTo>
                  <a:lnTo>
                    <a:pt x="320437" y="17583"/>
                  </a:lnTo>
                  <a:lnTo>
                    <a:pt x="360325" y="38810"/>
                  </a:lnTo>
                  <a:lnTo>
                    <a:pt x="395622" y="67658"/>
                  </a:lnTo>
                  <a:lnTo>
                    <a:pt x="424563" y="102841"/>
                  </a:lnTo>
                  <a:lnTo>
                    <a:pt x="445859" y="142600"/>
                  </a:lnTo>
                  <a:lnTo>
                    <a:pt x="459005" y="185723"/>
                  </a:lnTo>
                  <a:lnTo>
                    <a:pt x="463499" y="230999"/>
                  </a:lnTo>
                  <a:lnTo>
                    <a:pt x="458791" y="277554"/>
                  </a:lnTo>
                  <a:lnTo>
                    <a:pt x="445287" y="320915"/>
                  </a:lnTo>
                  <a:lnTo>
                    <a:pt x="423920" y="360154"/>
                  </a:lnTo>
                  <a:lnTo>
                    <a:pt x="395621" y="394341"/>
                  </a:lnTo>
                  <a:lnTo>
                    <a:pt x="361323" y="422548"/>
                  </a:lnTo>
                  <a:lnTo>
                    <a:pt x="321957" y="443846"/>
                  </a:lnTo>
                  <a:lnTo>
                    <a:pt x="278455" y="457306"/>
                  </a:lnTo>
                  <a:lnTo>
                    <a:pt x="231749" y="461999"/>
                  </a:lnTo>
                  <a:close/>
                </a:path>
              </a:pathLst>
            </a:custGeom>
            <a:solidFill>
              <a:srgbClr val="FFFFFF"/>
            </a:solidFill>
          </p:spPr>
          <p:txBody>
            <a:bodyPr wrap="square" lIns="0" tIns="0" rIns="0" bIns="0" rtlCol="0"/>
            <a:lstStyle/>
            <a:p>
              <a:endParaRPr/>
            </a:p>
          </p:txBody>
        </p:sp>
        <p:sp>
          <p:nvSpPr>
            <p:cNvPr id="84" name="object 20">
              <a:extLst>
                <a:ext uri="{FF2B5EF4-FFF2-40B4-BE49-F238E27FC236}">
                  <a16:creationId xmlns:a16="http://schemas.microsoft.com/office/drawing/2014/main" id="{2D2ADCC0-ED9F-2941-383F-BAA450E4A78B}"/>
                </a:ext>
              </a:extLst>
            </p:cNvPr>
            <p:cNvSpPr/>
            <p:nvPr/>
          </p:nvSpPr>
          <p:spPr>
            <a:xfrm>
              <a:off x="5173195" y="3600305"/>
              <a:ext cx="463550" cy="462280"/>
            </a:xfrm>
            <a:custGeom>
              <a:avLst/>
              <a:gdLst/>
              <a:ahLst/>
              <a:cxnLst/>
              <a:rect l="l" t="t" r="r" b="b"/>
              <a:pathLst>
                <a:path w="463550" h="462279">
                  <a:moveTo>
                    <a:pt x="0" y="230999"/>
                  </a:moveTo>
                  <a:lnTo>
                    <a:pt x="4708" y="184445"/>
                  </a:lnTo>
                  <a:lnTo>
                    <a:pt x="18212" y="141084"/>
                  </a:lnTo>
                  <a:lnTo>
                    <a:pt x="39579" y="101845"/>
                  </a:lnTo>
                  <a:lnTo>
                    <a:pt x="67878" y="67658"/>
                  </a:lnTo>
                  <a:lnTo>
                    <a:pt x="102176" y="39451"/>
                  </a:lnTo>
                  <a:lnTo>
                    <a:pt x="141542" y="18153"/>
                  </a:lnTo>
                  <a:lnTo>
                    <a:pt x="185044" y="4693"/>
                  </a:lnTo>
                  <a:lnTo>
                    <a:pt x="231749" y="0"/>
                  </a:lnTo>
                  <a:lnTo>
                    <a:pt x="277173" y="4479"/>
                  </a:lnTo>
                  <a:lnTo>
                    <a:pt x="320437" y="17583"/>
                  </a:lnTo>
                  <a:lnTo>
                    <a:pt x="360325" y="38810"/>
                  </a:lnTo>
                  <a:lnTo>
                    <a:pt x="395621" y="67658"/>
                  </a:lnTo>
                  <a:lnTo>
                    <a:pt x="424563" y="102841"/>
                  </a:lnTo>
                  <a:lnTo>
                    <a:pt x="445859" y="142600"/>
                  </a:lnTo>
                  <a:lnTo>
                    <a:pt x="459005" y="185723"/>
                  </a:lnTo>
                  <a:lnTo>
                    <a:pt x="463499" y="230999"/>
                  </a:lnTo>
                  <a:lnTo>
                    <a:pt x="458791" y="277554"/>
                  </a:lnTo>
                  <a:lnTo>
                    <a:pt x="445287" y="320915"/>
                  </a:lnTo>
                  <a:lnTo>
                    <a:pt x="423920" y="360154"/>
                  </a:lnTo>
                  <a:lnTo>
                    <a:pt x="395621" y="394341"/>
                  </a:lnTo>
                  <a:lnTo>
                    <a:pt x="361323" y="422548"/>
                  </a:lnTo>
                  <a:lnTo>
                    <a:pt x="321957" y="443846"/>
                  </a:lnTo>
                  <a:lnTo>
                    <a:pt x="278455" y="457306"/>
                  </a:lnTo>
                  <a:lnTo>
                    <a:pt x="231749" y="461999"/>
                  </a:lnTo>
                  <a:lnTo>
                    <a:pt x="185044" y="457306"/>
                  </a:lnTo>
                  <a:lnTo>
                    <a:pt x="141542" y="443846"/>
                  </a:lnTo>
                  <a:lnTo>
                    <a:pt x="102176" y="422548"/>
                  </a:lnTo>
                  <a:lnTo>
                    <a:pt x="67878" y="394341"/>
                  </a:lnTo>
                  <a:lnTo>
                    <a:pt x="39579" y="360154"/>
                  </a:lnTo>
                  <a:lnTo>
                    <a:pt x="18212" y="320915"/>
                  </a:lnTo>
                  <a:lnTo>
                    <a:pt x="4708" y="277554"/>
                  </a:lnTo>
                  <a:lnTo>
                    <a:pt x="0" y="230999"/>
                  </a:lnTo>
                  <a:close/>
                </a:path>
              </a:pathLst>
            </a:custGeom>
            <a:ln w="25399">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0D5C625E-7846-882F-4C08-EC0F638CF81B}"/>
              </a:ext>
            </a:extLst>
          </p:cNvPr>
          <p:cNvSpPr txBox="1"/>
          <p:nvPr/>
        </p:nvSpPr>
        <p:spPr>
          <a:xfrm>
            <a:off x="4425793" y="3254836"/>
            <a:ext cx="200377" cy="337119"/>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libri"/>
                <a:cs typeface="Calibri"/>
              </a:rPr>
              <a:t>+</a:t>
            </a:r>
            <a:endParaRPr sz="2800" dirty="0">
              <a:latin typeface="Calibri"/>
              <a:cs typeface="Calibri"/>
            </a:endParaRPr>
          </a:p>
        </p:txBody>
      </p:sp>
      <p:grpSp>
        <p:nvGrpSpPr>
          <p:cNvPr id="66" name="object 22">
            <a:extLst>
              <a:ext uri="{FF2B5EF4-FFF2-40B4-BE49-F238E27FC236}">
                <a16:creationId xmlns:a16="http://schemas.microsoft.com/office/drawing/2014/main" id="{5F1773AA-D647-2ADF-4140-01CEC4D09DAB}"/>
              </a:ext>
            </a:extLst>
          </p:cNvPr>
          <p:cNvGrpSpPr/>
          <p:nvPr/>
        </p:nvGrpSpPr>
        <p:grpSpPr>
          <a:xfrm>
            <a:off x="409040" y="2334082"/>
            <a:ext cx="6561619" cy="1225372"/>
            <a:chOff x="1186904" y="2252518"/>
            <a:chExt cx="6716395" cy="1643380"/>
          </a:xfrm>
        </p:grpSpPr>
        <p:sp>
          <p:nvSpPr>
            <p:cNvPr id="75" name="object 23">
              <a:extLst>
                <a:ext uri="{FF2B5EF4-FFF2-40B4-BE49-F238E27FC236}">
                  <a16:creationId xmlns:a16="http://schemas.microsoft.com/office/drawing/2014/main" id="{C49EE7B3-04B7-1AB7-9FAC-4C62B62DFAF3}"/>
                </a:ext>
              </a:extLst>
            </p:cNvPr>
            <p:cNvSpPr/>
            <p:nvPr/>
          </p:nvSpPr>
          <p:spPr>
            <a:xfrm>
              <a:off x="5630395" y="3827319"/>
              <a:ext cx="2106930" cy="0"/>
            </a:xfrm>
            <a:custGeom>
              <a:avLst/>
              <a:gdLst/>
              <a:ahLst/>
              <a:cxnLst/>
              <a:rect l="l" t="t" r="r" b="b"/>
              <a:pathLst>
                <a:path w="2106929">
                  <a:moveTo>
                    <a:pt x="0" y="0"/>
                  </a:moveTo>
                  <a:lnTo>
                    <a:pt x="2106369" y="0"/>
                  </a:lnTo>
                </a:path>
              </a:pathLst>
            </a:custGeom>
            <a:ln w="25399">
              <a:solidFill>
                <a:srgbClr val="7030A0"/>
              </a:solidFill>
            </a:ln>
          </p:spPr>
          <p:txBody>
            <a:bodyPr wrap="square" lIns="0" tIns="0" rIns="0" bIns="0" rtlCol="0"/>
            <a:lstStyle/>
            <a:p>
              <a:endParaRPr/>
            </a:p>
          </p:txBody>
        </p:sp>
        <p:pic>
          <p:nvPicPr>
            <p:cNvPr id="76" name="object 24">
              <a:extLst>
                <a:ext uri="{FF2B5EF4-FFF2-40B4-BE49-F238E27FC236}">
                  <a16:creationId xmlns:a16="http://schemas.microsoft.com/office/drawing/2014/main" id="{9B647101-68AF-79BA-5A41-85B1CABBAC0F}"/>
                </a:ext>
              </a:extLst>
            </p:cNvPr>
            <p:cNvPicPr/>
            <p:nvPr/>
          </p:nvPicPr>
          <p:blipFill>
            <a:blip r:embed="rId7" cstate="print"/>
            <a:stretch>
              <a:fillRect/>
            </a:stretch>
          </p:blipFill>
          <p:spPr>
            <a:xfrm>
              <a:off x="7724065" y="3758797"/>
              <a:ext cx="178767" cy="137042"/>
            </a:xfrm>
            <a:prstGeom prst="rect">
              <a:avLst/>
            </a:prstGeom>
          </p:spPr>
        </p:pic>
        <p:sp>
          <p:nvSpPr>
            <p:cNvPr id="77" name="object 25">
              <a:extLst>
                <a:ext uri="{FF2B5EF4-FFF2-40B4-BE49-F238E27FC236}">
                  <a16:creationId xmlns:a16="http://schemas.microsoft.com/office/drawing/2014/main" id="{5705E880-1554-B0B3-0539-958FC2C8A1C8}"/>
                </a:ext>
              </a:extLst>
            </p:cNvPr>
            <p:cNvSpPr/>
            <p:nvPr/>
          </p:nvSpPr>
          <p:spPr>
            <a:xfrm>
              <a:off x="1186904" y="3739497"/>
              <a:ext cx="3806825" cy="0"/>
            </a:xfrm>
            <a:custGeom>
              <a:avLst/>
              <a:gdLst/>
              <a:ahLst/>
              <a:cxnLst/>
              <a:rect l="l" t="t" r="r" b="b"/>
              <a:pathLst>
                <a:path w="3806825">
                  <a:moveTo>
                    <a:pt x="0" y="0"/>
                  </a:moveTo>
                  <a:lnTo>
                    <a:pt x="3806388" y="0"/>
                  </a:lnTo>
                </a:path>
              </a:pathLst>
            </a:custGeom>
            <a:ln w="28574">
              <a:solidFill>
                <a:srgbClr val="4472C4"/>
              </a:solidFill>
            </a:ln>
          </p:spPr>
          <p:txBody>
            <a:bodyPr wrap="square" lIns="0" tIns="0" rIns="0" bIns="0" rtlCol="0"/>
            <a:lstStyle/>
            <a:p>
              <a:endParaRPr/>
            </a:p>
          </p:txBody>
        </p:sp>
        <p:pic>
          <p:nvPicPr>
            <p:cNvPr id="78" name="object 26">
              <a:extLst>
                <a:ext uri="{FF2B5EF4-FFF2-40B4-BE49-F238E27FC236}">
                  <a16:creationId xmlns:a16="http://schemas.microsoft.com/office/drawing/2014/main" id="{FB81AA32-B061-B974-E0C1-2F5328137444}"/>
                </a:ext>
              </a:extLst>
            </p:cNvPr>
            <p:cNvPicPr/>
            <p:nvPr/>
          </p:nvPicPr>
          <p:blipFill>
            <a:blip r:embed="rId8" cstate="print"/>
            <a:stretch>
              <a:fillRect/>
            </a:stretch>
          </p:blipFill>
          <p:spPr>
            <a:xfrm>
              <a:off x="4979005" y="3662411"/>
              <a:ext cx="201113" cy="154172"/>
            </a:xfrm>
            <a:prstGeom prst="rect">
              <a:avLst/>
            </a:prstGeom>
          </p:spPr>
        </p:pic>
        <p:sp>
          <p:nvSpPr>
            <p:cNvPr id="79" name="object 27">
              <a:extLst>
                <a:ext uri="{FF2B5EF4-FFF2-40B4-BE49-F238E27FC236}">
                  <a16:creationId xmlns:a16="http://schemas.microsoft.com/office/drawing/2014/main" id="{EB61B231-7F41-3E79-B491-1C63DE8FD0DF}"/>
                </a:ext>
              </a:extLst>
            </p:cNvPr>
            <p:cNvSpPr/>
            <p:nvPr/>
          </p:nvSpPr>
          <p:spPr>
            <a:xfrm>
              <a:off x="4736633" y="2753309"/>
              <a:ext cx="445770" cy="960119"/>
            </a:xfrm>
            <a:custGeom>
              <a:avLst/>
              <a:gdLst/>
              <a:ahLst/>
              <a:cxnLst/>
              <a:rect l="l" t="t" r="r" b="b"/>
              <a:pathLst>
                <a:path w="445770" h="960120">
                  <a:moveTo>
                    <a:pt x="0" y="959708"/>
                  </a:moveTo>
                  <a:lnTo>
                    <a:pt x="0" y="446152"/>
                  </a:lnTo>
                  <a:lnTo>
                    <a:pt x="445462" y="0"/>
                  </a:lnTo>
                </a:path>
              </a:pathLst>
            </a:custGeom>
            <a:ln w="12699">
              <a:solidFill>
                <a:srgbClr val="4472C4"/>
              </a:solidFill>
            </a:ln>
          </p:spPr>
          <p:txBody>
            <a:bodyPr wrap="square" lIns="0" tIns="0" rIns="0" bIns="0" rtlCol="0"/>
            <a:lstStyle/>
            <a:p>
              <a:endParaRPr/>
            </a:p>
          </p:txBody>
        </p:sp>
        <p:pic>
          <p:nvPicPr>
            <p:cNvPr id="80" name="object 28">
              <a:extLst>
                <a:ext uri="{FF2B5EF4-FFF2-40B4-BE49-F238E27FC236}">
                  <a16:creationId xmlns:a16="http://schemas.microsoft.com/office/drawing/2014/main" id="{7E240177-B731-2AA3-399C-9770B8329EF8}"/>
                </a:ext>
              </a:extLst>
            </p:cNvPr>
            <p:cNvPicPr/>
            <p:nvPr/>
          </p:nvPicPr>
          <p:blipFill>
            <a:blip r:embed="rId9" cstate="print"/>
            <a:stretch>
              <a:fillRect/>
            </a:stretch>
          </p:blipFill>
          <p:spPr>
            <a:xfrm>
              <a:off x="5155995" y="2692693"/>
              <a:ext cx="86632" cy="86686"/>
            </a:xfrm>
            <a:prstGeom prst="rect">
              <a:avLst/>
            </a:prstGeom>
          </p:spPr>
        </p:pic>
        <p:sp>
          <p:nvSpPr>
            <p:cNvPr id="81" name="object 29">
              <a:extLst>
                <a:ext uri="{FF2B5EF4-FFF2-40B4-BE49-F238E27FC236}">
                  <a16:creationId xmlns:a16="http://schemas.microsoft.com/office/drawing/2014/main" id="{46183435-05AC-03DF-FA18-CBE16C451C16}"/>
                </a:ext>
              </a:extLst>
            </p:cNvPr>
            <p:cNvSpPr/>
            <p:nvPr/>
          </p:nvSpPr>
          <p:spPr>
            <a:xfrm>
              <a:off x="5193833" y="2265218"/>
              <a:ext cx="463550" cy="462280"/>
            </a:xfrm>
            <a:custGeom>
              <a:avLst/>
              <a:gdLst/>
              <a:ahLst/>
              <a:cxnLst/>
              <a:rect l="l" t="t" r="r" b="b"/>
              <a:pathLst>
                <a:path w="463550" h="462280">
                  <a:moveTo>
                    <a:pt x="231749" y="461999"/>
                  </a:moveTo>
                  <a:lnTo>
                    <a:pt x="185044" y="457306"/>
                  </a:lnTo>
                  <a:lnTo>
                    <a:pt x="141542" y="443846"/>
                  </a:lnTo>
                  <a:lnTo>
                    <a:pt x="102176" y="422548"/>
                  </a:lnTo>
                  <a:lnTo>
                    <a:pt x="67878" y="394341"/>
                  </a:lnTo>
                  <a:lnTo>
                    <a:pt x="39579" y="360154"/>
                  </a:lnTo>
                  <a:lnTo>
                    <a:pt x="18212" y="320915"/>
                  </a:lnTo>
                  <a:lnTo>
                    <a:pt x="4708" y="277554"/>
                  </a:lnTo>
                  <a:lnTo>
                    <a:pt x="0" y="230999"/>
                  </a:lnTo>
                  <a:lnTo>
                    <a:pt x="4708" y="184445"/>
                  </a:lnTo>
                  <a:lnTo>
                    <a:pt x="18212" y="141084"/>
                  </a:lnTo>
                  <a:lnTo>
                    <a:pt x="39579" y="101845"/>
                  </a:lnTo>
                  <a:lnTo>
                    <a:pt x="67878" y="67658"/>
                  </a:lnTo>
                  <a:lnTo>
                    <a:pt x="102176" y="39451"/>
                  </a:lnTo>
                  <a:lnTo>
                    <a:pt x="141542" y="18153"/>
                  </a:lnTo>
                  <a:lnTo>
                    <a:pt x="185044" y="4693"/>
                  </a:lnTo>
                  <a:lnTo>
                    <a:pt x="231749" y="0"/>
                  </a:lnTo>
                  <a:lnTo>
                    <a:pt x="277173" y="4479"/>
                  </a:lnTo>
                  <a:lnTo>
                    <a:pt x="320436" y="17583"/>
                  </a:lnTo>
                  <a:lnTo>
                    <a:pt x="360324" y="38810"/>
                  </a:lnTo>
                  <a:lnTo>
                    <a:pt x="395621" y="67658"/>
                  </a:lnTo>
                  <a:lnTo>
                    <a:pt x="424563" y="102841"/>
                  </a:lnTo>
                  <a:lnTo>
                    <a:pt x="445859" y="142600"/>
                  </a:lnTo>
                  <a:lnTo>
                    <a:pt x="459005" y="185723"/>
                  </a:lnTo>
                  <a:lnTo>
                    <a:pt x="463499" y="230999"/>
                  </a:lnTo>
                  <a:lnTo>
                    <a:pt x="458791" y="277554"/>
                  </a:lnTo>
                  <a:lnTo>
                    <a:pt x="445287" y="320915"/>
                  </a:lnTo>
                  <a:lnTo>
                    <a:pt x="423920" y="360154"/>
                  </a:lnTo>
                  <a:lnTo>
                    <a:pt x="395621" y="394341"/>
                  </a:lnTo>
                  <a:lnTo>
                    <a:pt x="361323" y="422548"/>
                  </a:lnTo>
                  <a:lnTo>
                    <a:pt x="321957" y="443846"/>
                  </a:lnTo>
                  <a:lnTo>
                    <a:pt x="278455" y="457306"/>
                  </a:lnTo>
                  <a:lnTo>
                    <a:pt x="231749" y="461999"/>
                  </a:lnTo>
                  <a:close/>
                </a:path>
              </a:pathLst>
            </a:custGeom>
            <a:solidFill>
              <a:srgbClr val="FFFFFF"/>
            </a:solidFill>
          </p:spPr>
          <p:txBody>
            <a:bodyPr wrap="square" lIns="0" tIns="0" rIns="0" bIns="0" rtlCol="0"/>
            <a:lstStyle/>
            <a:p>
              <a:endParaRPr/>
            </a:p>
          </p:txBody>
        </p:sp>
        <p:sp>
          <p:nvSpPr>
            <p:cNvPr id="82" name="object 30">
              <a:extLst>
                <a:ext uri="{FF2B5EF4-FFF2-40B4-BE49-F238E27FC236}">
                  <a16:creationId xmlns:a16="http://schemas.microsoft.com/office/drawing/2014/main" id="{147D9095-0F96-FDDF-FA38-A87908237949}"/>
                </a:ext>
              </a:extLst>
            </p:cNvPr>
            <p:cNvSpPr/>
            <p:nvPr/>
          </p:nvSpPr>
          <p:spPr>
            <a:xfrm>
              <a:off x="5193833" y="2265218"/>
              <a:ext cx="463550" cy="462280"/>
            </a:xfrm>
            <a:custGeom>
              <a:avLst/>
              <a:gdLst/>
              <a:ahLst/>
              <a:cxnLst/>
              <a:rect l="l" t="t" r="r" b="b"/>
              <a:pathLst>
                <a:path w="463550" h="462280">
                  <a:moveTo>
                    <a:pt x="0" y="230999"/>
                  </a:moveTo>
                  <a:lnTo>
                    <a:pt x="4708" y="184445"/>
                  </a:lnTo>
                  <a:lnTo>
                    <a:pt x="18212" y="141084"/>
                  </a:lnTo>
                  <a:lnTo>
                    <a:pt x="39579" y="101845"/>
                  </a:lnTo>
                  <a:lnTo>
                    <a:pt x="67878" y="67658"/>
                  </a:lnTo>
                  <a:lnTo>
                    <a:pt x="102176" y="39451"/>
                  </a:lnTo>
                  <a:lnTo>
                    <a:pt x="141542" y="18153"/>
                  </a:lnTo>
                  <a:lnTo>
                    <a:pt x="185044" y="4693"/>
                  </a:lnTo>
                  <a:lnTo>
                    <a:pt x="231749" y="0"/>
                  </a:lnTo>
                  <a:lnTo>
                    <a:pt x="277173" y="4479"/>
                  </a:lnTo>
                  <a:lnTo>
                    <a:pt x="320436" y="17583"/>
                  </a:lnTo>
                  <a:lnTo>
                    <a:pt x="360324" y="38810"/>
                  </a:lnTo>
                  <a:lnTo>
                    <a:pt x="395621" y="67658"/>
                  </a:lnTo>
                  <a:lnTo>
                    <a:pt x="424563" y="102841"/>
                  </a:lnTo>
                  <a:lnTo>
                    <a:pt x="445859" y="142600"/>
                  </a:lnTo>
                  <a:lnTo>
                    <a:pt x="459005" y="185723"/>
                  </a:lnTo>
                  <a:lnTo>
                    <a:pt x="463499" y="230999"/>
                  </a:lnTo>
                  <a:lnTo>
                    <a:pt x="458791" y="277554"/>
                  </a:lnTo>
                  <a:lnTo>
                    <a:pt x="445287" y="320915"/>
                  </a:lnTo>
                  <a:lnTo>
                    <a:pt x="423920" y="360154"/>
                  </a:lnTo>
                  <a:lnTo>
                    <a:pt x="395621" y="394341"/>
                  </a:lnTo>
                  <a:lnTo>
                    <a:pt x="361323" y="422548"/>
                  </a:lnTo>
                  <a:lnTo>
                    <a:pt x="321957" y="443846"/>
                  </a:lnTo>
                  <a:lnTo>
                    <a:pt x="278455" y="457306"/>
                  </a:lnTo>
                  <a:lnTo>
                    <a:pt x="231749" y="461999"/>
                  </a:lnTo>
                  <a:lnTo>
                    <a:pt x="185044" y="457306"/>
                  </a:lnTo>
                  <a:lnTo>
                    <a:pt x="141542" y="443846"/>
                  </a:lnTo>
                  <a:lnTo>
                    <a:pt x="102176" y="422548"/>
                  </a:lnTo>
                  <a:lnTo>
                    <a:pt x="67878" y="394341"/>
                  </a:lnTo>
                  <a:lnTo>
                    <a:pt x="39579" y="360154"/>
                  </a:lnTo>
                  <a:lnTo>
                    <a:pt x="18212" y="320915"/>
                  </a:lnTo>
                  <a:lnTo>
                    <a:pt x="4708" y="277554"/>
                  </a:lnTo>
                  <a:lnTo>
                    <a:pt x="0" y="230999"/>
                  </a:lnTo>
                  <a:close/>
                </a:path>
              </a:pathLst>
            </a:custGeom>
            <a:ln w="25399">
              <a:solidFill>
                <a:srgbClr val="000000"/>
              </a:solidFill>
            </a:ln>
          </p:spPr>
          <p:txBody>
            <a:bodyPr wrap="square" lIns="0" tIns="0" rIns="0" bIns="0" rtlCol="0"/>
            <a:lstStyle/>
            <a:p>
              <a:endParaRPr/>
            </a:p>
          </p:txBody>
        </p:sp>
      </p:grpSp>
      <p:sp>
        <p:nvSpPr>
          <p:cNvPr id="67" name="object 31">
            <a:extLst>
              <a:ext uri="{FF2B5EF4-FFF2-40B4-BE49-F238E27FC236}">
                <a16:creationId xmlns:a16="http://schemas.microsoft.com/office/drawing/2014/main" id="{803DDCDD-1D3A-E823-0AA7-B3FE43EDD770}"/>
              </a:ext>
            </a:extLst>
          </p:cNvPr>
          <p:cNvSpPr txBox="1"/>
          <p:nvPr/>
        </p:nvSpPr>
        <p:spPr>
          <a:xfrm>
            <a:off x="4874208" y="3188660"/>
            <a:ext cx="1998133" cy="320601"/>
          </a:xfrm>
          <a:prstGeom prst="rect">
            <a:avLst/>
          </a:prstGeom>
        </p:spPr>
        <p:txBody>
          <a:bodyPr vert="horz" wrap="square" lIns="0" tIns="12700" rIns="0" bIns="0" rtlCol="0">
            <a:spAutoFit/>
          </a:bodyPr>
          <a:lstStyle/>
          <a:p>
            <a:pPr marL="12700">
              <a:lnSpc>
                <a:spcPct val="100000"/>
              </a:lnSpc>
              <a:spcBef>
                <a:spcPts val="100"/>
              </a:spcBef>
            </a:pPr>
            <a:r>
              <a:rPr lang="en-US" sz="2000" b="1" i="1" dirty="0">
                <a:solidFill>
                  <a:srgbClr val="7030A0"/>
                </a:solidFill>
                <a:latin typeface="Calibri"/>
                <a:cs typeface="Calibri"/>
              </a:rPr>
              <a:t>Physical</a:t>
            </a:r>
            <a:r>
              <a:rPr sz="2000" b="1" i="1" spc="-40" dirty="0">
                <a:solidFill>
                  <a:srgbClr val="7030A0"/>
                </a:solidFill>
                <a:latin typeface="Calibri"/>
                <a:cs typeface="Calibri"/>
              </a:rPr>
              <a:t> </a:t>
            </a:r>
            <a:r>
              <a:rPr sz="2000" b="1" i="1" dirty="0">
                <a:solidFill>
                  <a:srgbClr val="7030A0"/>
                </a:solidFill>
                <a:latin typeface="Calibri"/>
                <a:cs typeface="Calibri"/>
              </a:rPr>
              <a:t>Address</a:t>
            </a:r>
          </a:p>
        </p:txBody>
      </p:sp>
      <p:sp>
        <p:nvSpPr>
          <p:cNvPr id="68" name="object 32">
            <a:extLst>
              <a:ext uri="{FF2B5EF4-FFF2-40B4-BE49-F238E27FC236}">
                <a16:creationId xmlns:a16="http://schemas.microsoft.com/office/drawing/2014/main" id="{11BD3CE9-ADFF-CA1F-FEF3-C3CBE8CE169D}"/>
              </a:ext>
            </a:extLst>
          </p:cNvPr>
          <p:cNvSpPr txBox="1"/>
          <p:nvPr/>
        </p:nvSpPr>
        <p:spPr>
          <a:xfrm>
            <a:off x="1659950" y="3134970"/>
            <a:ext cx="1678598" cy="320601"/>
          </a:xfrm>
          <a:prstGeom prst="rect">
            <a:avLst/>
          </a:prstGeom>
        </p:spPr>
        <p:txBody>
          <a:bodyPr vert="horz" wrap="square" lIns="0" tIns="12700" rIns="0" bIns="0" rtlCol="0">
            <a:spAutoFit/>
          </a:bodyPr>
          <a:lstStyle/>
          <a:p>
            <a:pPr marL="12700">
              <a:lnSpc>
                <a:spcPct val="100000"/>
              </a:lnSpc>
              <a:spcBef>
                <a:spcPts val="100"/>
              </a:spcBef>
            </a:pPr>
            <a:r>
              <a:rPr lang="en-US" sz="2000" b="1" i="1" spc="-30" dirty="0">
                <a:solidFill>
                  <a:srgbClr val="0070C0"/>
                </a:solidFill>
                <a:latin typeface="Calibri"/>
                <a:cs typeface="Calibri"/>
              </a:rPr>
              <a:t>Logical </a:t>
            </a:r>
            <a:r>
              <a:rPr sz="2000" b="1" i="1" spc="-30" dirty="0">
                <a:solidFill>
                  <a:srgbClr val="0070C0"/>
                </a:solidFill>
                <a:latin typeface="Calibri"/>
                <a:cs typeface="Calibri"/>
              </a:rPr>
              <a:t>Address</a:t>
            </a:r>
            <a:endParaRPr sz="2000" dirty="0">
              <a:latin typeface="Calibri"/>
              <a:cs typeface="Calibri"/>
            </a:endParaRPr>
          </a:p>
        </p:txBody>
      </p:sp>
      <p:grpSp>
        <p:nvGrpSpPr>
          <p:cNvPr id="69" name="object 33">
            <a:extLst>
              <a:ext uri="{FF2B5EF4-FFF2-40B4-BE49-F238E27FC236}">
                <a16:creationId xmlns:a16="http://schemas.microsoft.com/office/drawing/2014/main" id="{2148FEF8-631C-A5B7-87DD-B0C1B965A2C6}"/>
              </a:ext>
            </a:extLst>
          </p:cNvPr>
          <p:cNvGrpSpPr/>
          <p:nvPr/>
        </p:nvGrpSpPr>
        <p:grpSpPr>
          <a:xfrm>
            <a:off x="8200373" y="2164091"/>
            <a:ext cx="133999" cy="2311541"/>
            <a:chOff x="9162019" y="2024538"/>
            <a:chExt cx="137160" cy="3100070"/>
          </a:xfrm>
        </p:grpSpPr>
        <p:sp>
          <p:nvSpPr>
            <p:cNvPr id="73" name="object 34">
              <a:extLst>
                <a:ext uri="{FF2B5EF4-FFF2-40B4-BE49-F238E27FC236}">
                  <a16:creationId xmlns:a16="http://schemas.microsoft.com/office/drawing/2014/main" id="{CA5A99DB-7785-90F3-55A2-F7E803192397}"/>
                </a:ext>
              </a:extLst>
            </p:cNvPr>
            <p:cNvSpPr/>
            <p:nvPr/>
          </p:nvSpPr>
          <p:spPr>
            <a:xfrm>
              <a:off x="9230540" y="2190605"/>
              <a:ext cx="0" cy="2933700"/>
            </a:xfrm>
            <a:custGeom>
              <a:avLst/>
              <a:gdLst/>
              <a:ahLst/>
              <a:cxnLst/>
              <a:rect l="l" t="t" r="r" b="b"/>
              <a:pathLst>
                <a:path h="2933700">
                  <a:moveTo>
                    <a:pt x="0" y="2933699"/>
                  </a:moveTo>
                  <a:lnTo>
                    <a:pt x="0" y="0"/>
                  </a:lnTo>
                </a:path>
              </a:pathLst>
            </a:custGeom>
            <a:ln w="25399">
              <a:solidFill>
                <a:srgbClr val="000000"/>
              </a:solidFill>
            </a:ln>
          </p:spPr>
          <p:txBody>
            <a:bodyPr wrap="square" lIns="0" tIns="0" rIns="0" bIns="0" rtlCol="0"/>
            <a:lstStyle/>
            <a:p>
              <a:endParaRPr/>
            </a:p>
          </p:txBody>
        </p:sp>
        <p:pic>
          <p:nvPicPr>
            <p:cNvPr id="74" name="object 35">
              <a:extLst>
                <a:ext uri="{FF2B5EF4-FFF2-40B4-BE49-F238E27FC236}">
                  <a16:creationId xmlns:a16="http://schemas.microsoft.com/office/drawing/2014/main" id="{A6D82F2D-C7C2-6820-E2C6-93DB43C7A937}"/>
                </a:ext>
              </a:extLst>
            </p:cNvPr>
            <p:cNvPicPr/>
            <p:nvPr/>
          </p:nvPicPr>
          <p:blipFill>
            <a:blip r:embed="rId10" cstate="print"/>
            <a:stretch>
              <a:fillRect/>
            </a:stretch>
          </p:blipFill>
          <p:spPr>
            <a:xfrm>
              <a:off x="9162019" y="2024538"/>
              <a:ext cx="137042" cy="178767"/>
            </a:xfrm>
            <a:prstGeom prst="rect">
              <a:avLst/>
            </a:prstGeom>
          </p:spPr>
        </p:pic>
      </p:grpSp>
      <p:sp>
        <p:nvSpPr>
          <p:cNvPr id="70" name="object 36">
            <a:extLst>
              <a:ext uri="{FF2B5EF4-FFF2-40B4-BE49-F238E27FC236}">
                <a16:creationId xmlns:a16="http://schemas.microsoft.com/office/drawing/2014/main" id="{883CDE40-0700-44F8-B8F4-5169A32C32E4}"/>
              </a:ext>
            </a:extLst>
          </p:cNvPr>
          <p:cNvSpPr txBox="1"/>
          <p:nvPr/>
        </p:nvSpPr>
        <p:spPr>
          <a:xfrm>
            <a:off x="4022755" y="4229906"/>
            <a:ext cx="2348709" cy="246211"/>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Base</a:t>
            </a:r>
            <a:r>
              <a:rPr sz="2000" spc="170" dirty="0">
                <a:latin typeface="Calibri"/>
                <a:cs typeface="Calibri"/>
              </a:rPr>
              <a:t> </a:t>
            </a:r>
            <a:r>
              <a:rPr sz="2000" spc="55" dirty="0">
                <a:latin typeface="Calibri"/>
                <a:cs typeface="Calibri"/>
              </a:rPr>
              <a:t>Physical</a:t>
            </a:r>
            <a:r>
              <a:rPr sz="2000" spc="90" dirty="0">
                <a:latin typeface="Calibri"/>
                <a:cs typeface="Calibri"/>
              </a:rPr>
              <a:t> </a:t>
            </a:r>
            <a:r>
              <a:rPr sz="2000" spc="-10" dirty="0">
                <a:latin typeface="Calibri"/>
                <a:cs typeface="Calibri"/>
              </a:rPr>
              <a:t>Address</a:t>
            </a:r>
            <a:endParaRPr sz="2000">
              <a:latin typeface="Calibri"/>
              <a:cs typeface="Calibri"/>
            </a:endParaRPr>
          </a:p>
        </p:txBody>
      </p:sp>
      <p:sp>
        <p:nvSpPr>
          <p:cNvPr id="71" name="object 37">
            <a:extLst>
              <a:ext uri="{FF2B5EF4-FFF2-40B4-BE49-F238E27FC236}">
                <a16:creationId xmlns:a16="http://schemas.microsoft.com/office/drawing/2014/main" id="{043928E7-A2C3-6115-DF85-B6D1E79D4DB6}"/>
              </a:ext>
            </a:extLst>
          </p:cNvPr>
          <p:cNvSpPr txBox="1"/>
          <p:nvPr/>
        </p:nvSpPr>
        <p:spPr>
          <a:xfrm>
            <a:off x="4454219" y="2280666"/>
            <a:ext cx="200377" cy="337119"/>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libri"/>
                <a:cs typeface="Calibri"/>
              </a:rPr>
              <a:t>≥</a:t>
            </a:r>
            <a:endParaRPr sz="2800" dirty="0">
              <a:latin typeface="Calibri"/>
              <a:cs typeface="Calibri"/>
            </a:endParaRPr>
          </a:p>
        </p:txBody>
      </p:sp>
      <p:sp>
        <p:nvSpPr>
          <p:cNvPr id="72" name="object 38">
            <a:extLst>
              <a:ext uri="{FF2B5EF4-FFF2-40B4-BE49-F238E27FC236}">
                <a16:creationId xmlns:a16="http://schemas.microsoft.com/office/drawing/2014/main" id="{80C07DD8-E1C2-C0F5-CFB6-CC86255A1200}"/>
              </a:ext>
            </a:extLst>
          </p:cNvPr>
          <p:cNvSpPr txBox="1"/>
          <p:nvPr/>
        </p:nvSpPr>
        <p:spPr>
          <a:xfrm>
            <a:off x="63004" y="3059883"/>
            <a:ext cx="1420440" cy="320601"/>
          </a:xfrm>
          <a:prstGeom prst="rect">
            <a:avLst/>
          </a:prstGeom>
        </p:spPr>
        <p:txBody>
          <a:bodyPr vert="horz" wrap="square" lIns="0" tIns="12700" rIns="0" bIns="0" rtlCol="0">
            <a:spAutoFit/>
          </a:bodyPr>
          <a:lstStyle/>
          <a:p>
            <a:pPr marL="12700">
              <a:lnSpc>
                <a:spcPct val="100000"/>
              </a:lnSpc>
              <a:spcBef>
                <a:spcPts val="100"/>
              </a:spcBef>
            </a:pPr>
            <a:r>
              <a:rPr sz="2000" i="1" spc="-25" dirty="0">
                <a:solidFill>
                  <a:srgbClr val="5B9BD4"/>
                </a:solidFill>
                <a:latin typeface="Calibri"/>
                <a:cs typeface="Calibri"/>
              </a:rPr>
              <a:t>(from</a:t>
            </a:r>
            <a:r>
              <a:rPr sz="2000" i="1" spc="-75" dirty="0">
                <a:solidFill>
                  <a:srgbClr val="5B9BD4"/>
                </a:solidFill>
                <a:latin typeface="Calibri"/>
                <a:cs typeface="Calibri"/>
              </a:rPr>
              <a:t> </a:t>
            </a:r>
            <a:r>
              <a:rPr sz="2000" i="1" spc="-20" dirty="0">
                <a:solidFill>
                  <a:srgbClr val="5B9BD4"/>
                </a:solidFill>
                <a:latin typeface="Calibri"/>
                <a:cs typeface="Calibri"/>
              </a:rPr>
              <a:t>CPU)</a:t>
            </a:r>
            <a:endParaRPr sz="2000" dirty="0">
              <a:latin typeface="Calibri"/>
              <a:cs typeface="Calibri"/>
            </a:endParaRPr>
          </a:p>
        </p:txBody>
      </p:sp>
    </p:spTree>
    <p:extLst>
      <p:ext uri="{BB962C8B-B14F-4D97-AF65-F5344CB8AC3E}">
        <p14:creationId xmlns:p14="http://schemas.microsoft.com/office/powerpoint/2010/main" val="254314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0CD3A-52AF-59F7-7BD3-F45DD34C658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37FACBC9-853B-0809-61BF-3E342EBEA673}"/>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Sharing memory between applications</a:t>
            </a:r>
          </a:p>
        </p:txBody>
      </p:sp>
      <p:sp>
        <p:nvSpPr>
          <p:cNvPr id="5" name="Rectangle 3">
            <a:extLst>
              <a:ext uri="{FF2B5EF4-FFF2-40B4-BE49-F238E27FC236}">
                <a16:creationId xmlns:a16="http://schemas.microsoft.com/office/drawing/2014/main" id="{6860F47A-6974-AC22-D949-FB7BA65A32BF}"/>
              </a:ext>
            </a:extLst>
          </p:cNvPr>
          <p:cNvSpPr txBox="1">
            <a:spLocks noChangeArrowheads="1"/>
          </p:cNvSpPr>
          <p:nvPr/>
        </p:nvSpPr>
        <p:spPr>
          <a:xfrm>
            <a:off x="513793" y="967201"/>
            <a:ext cx="5915333" cy="3476517"/>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Static Partitioning Limitations</a:t>
            </a:r>
          </a:p>
          <a:p>
            <a:pPr lvl="1"/>
            <a:r>
              <a:rPr lang="en-US" sz="2000" dirty="0"/>
              <a:t>Not able to share libraries</a:t>
            </a:r>
          </a:p>
          <a:p>
            <a:pPr lvl="1"/>
            <a:r>
              <a:rPr lang="en-US" sz="2000" dirty="0"/>
              <a:t>What if pre-allocated program needs more space?</a:t>
            </a:r>
          </a:p>
          <a:p>
            <a:pPr lvl="1"/>
            <a:endParaRPr lang="en-US" sz="1800" dirty="0"/>
          </a:p>
        </p:txBody>
      </p:sp>
      <p:sp>
        <p:nvSpPr>
          <p:cNvPr id="7" name="object 6">
            <a:extLst>
              <a:ext uri="{FF2B5EF4-FFF2-40B4-BE49-F238E27FC236}">
                <a16:creationId xmlns:a16="http://schemas.microsoft.com/office/drawing/2014/main" id="{8FA77B7D-F346-9AEB-5AAA-34F6A69B72A7}"/>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3" name="object 4">
            <a:extLst>
              <a:ext uri="{FF2B5EF4-FFF2-40B4-BE49-F238E27FC236}">
                <a16:creationId xmlns:a16="http://schemas.microsoft.com/office/drawing/2014/main" id="{69990E48-28BA-55EC-0AA4-4950252D471E}"/>
              </a:ext>
            </a:extLst>
          </p:cNvPr>
          <p:cNvSpPr txBox="1"/>
          <p:nvPr/>
        </p:nvSpPr>
        <p:spPr>
          <a:xfrm>
            <a:off x="7816481" y="1445627"/>
            <a:ext cx="369332" cy="2448796"/>
          </a:xfrm>
          <a:prstGeom prst="rect">
            <a:avLst/>
          </a:prstGeom>
        </p:spPr>
        <p:txBody>
          <a:bodyPr vert="vert270" wrap="square" lIns="0" tIns="17780" rIns="0" bIns="0" rtlCol="0">
            <a:spAutoFit/>
          </a:bodyPr>
          <a:lstStyle/>
          <a:p>
            <a:pPr marL="12700">
              <a:lnSpc>
                <a:spcPct val="100000"/>
              </a:lnSpc>
              <a:spcBef>
                <a:spcPts val="140"/>
              </a:spcBef>
            </a:pPr>
            <a:r>
              <a:rPr sz="2400" dirty="0">
                <a:latin typeface="Calibri"/>
                <a:cs typeface="Calibri"/>
              </a:rPr>
              <a:t>Main</a:t>
            </a:r>
            <a:r>
              <a:rPr sz="2400" spc="95" dirty="0">
                <a:latin typeface="Calibri"/>
                <a:cs typeface="Calibri"/>
              </a:rPr>
              <a:t> </a:t>
            </a:r>
            <a:r>
              <a:rPr sz="2400" spc="-10" dirty="0">
                <a:latin typeface="Calibri"/>
                <a:cs typeface="Calibri"/>
              </a:rPr>
              <a:t>Memory</a:t>
            </a:r>
            <a:endParaRPr sz="2400" dirty="0">
              <a:latin typeface="Calibri"/>
              <a:cs typeface="Calibri"/>
            </a:endParaRPr>
          </a:p>
        </p:txBody>
      </p:sp>
      <p:grpSp>
        <p:nvGrpSpPr>
          <p:cNvPr id="4" name="object 5">
            <a:extLst>
              <a:ext uri="{FF2B5EF4-FFF2-40B4-BE49-F238E27FC236}">
                <a16:creationId xmlns:a16="http://schemas.microsoft.com/office/drawing/2014/main" id="{FE644E5B-E86C-979F-4189-70DF403B9A43}"/>
              </a:ext>
            </a:extLst>
          </p:cNvPr>
          <p:cNvGrpSpPr/>
          <p:nvPr/>
        </p:nvGrpSpPr>
        <p:grpSpPr>
          <a:xfrm>
            <a:off x="5978226" y="1029533"/>
            <a:ext cx="772795" cy="2548255"/>
            <a:chOff x="9158032" y="959817"/>
            <a:chExt cx="772795" cy="2548255"/>
          </a:xfrm>
        </p:grpSpPr>
        <p:sp>
          <p:nvSpPr>
            <p:cNvPr id="6" name="object 6">
              <a:extLst>
                <a:ext uri="{FF2B5EF4-FFF2-40B4-BE49-F238E27FC236}">
                  <a16:creationId xmlns:a16="http://schemas.microsoft.com/office/drawing/2014/main" id="{48E208AC-285B-BB40-1AA4-95FAA1F8894D}"/>
                </a:ext>
              </a:extLst>
            </p:cNvPr>
            <p:cNvSpPr/>
            <p:nvPr/>
          </p:nvSpPr>
          <p:spPr>
            <a:xfrm>
              <a:off x="9680679" y="1329061"/>
              <a:ext cx="236220" cy="1198245"/>
            </a:xfrm>
            <a:custGeom>
              <a:avLst/>
              <a:gdLst/>
              <a:ahLst/>
              <a:cxnLst/>
              <a:rect l="l" t="t" r="r" b="b"/>
              <a:pathLst>
                <a:path w="236220" h="1198245">
                  <a:moveTo>
                    <a:pt x="235828" y="1117284"/>
                  </a:moveTo>
                  <a:lnTo>
                    <a:pt x="229637" y="1140720"/>
                  </a:lnTo>
                  <a:lnTo>
                    <a:pt x="212578" y="1170475"/>
                  </a:lnTo>
                  <a:lnTo>
                    <a:pt x="186921" y="1193861"/>
                  </a:lnTo>
                  <a:lnTo>
                    <a:pt x="154939" y="1198191"/>
                  </a:lnTo>
                  <a:lnTo>
                    <a:pt x="118900" y="1170776"/>
                  </a:lnTo>
                  <a:lnTo>
                    <a:pt x="90008" y="1121609"/>
                  </a:lnTo>
                  <a:lnTo>
                    <a:pt x="62068" y="1049331"/>
                  </a:lnTo>
                  <a:lnTo>
                    <a:pt x="49083" y="1005519"/>
                  </a:lnTo>
                  <a:lnTo>
                    <a:pt x="37089" y="957121"/>
                  </a:lnTo>
                  <a:lnTo>
                    <a:pt x="26338" y="904536"/>
                  </a:lnTo>
                  <a:lnTo>
                    <a:pt x="17079" y="848159"/>
                  </a:lnTo>
                  <a:lnTo>
                    <a:pt x="9565" y="788390"/>
                  </a:lnTo>
                  <a:lnTo>
                    <a:pt x="4047" y="725625"/>
                  </a:lnTo>
                  <a:lnTo>
                    <a:pt x="774" y="660261"/>
                  </a:lnTo>
                  <a:lnTo>
                    <a:pt x="0" y="592697"/>
                  </a:lnTo>
                  <a:lnTo>
                    <a:pt x="1973" y="523330"/>
                  </a:lnTo>
                  <a:lnTo>
                    <a:pt x="5222" y="472375"/>
                  </a:lnTo>
                  <a:lnTo>
                    <a:pt x="9964" y="421081"/>
                  </a:lnTo>
                  <a:lnTo>
                    <a:pt x="16127" y="369842"/>
                  </a:lnTo>
                  <a:lnTo>
                    <a:pt x="23639" y="319052"/>
                  </a:lnTo>
                  <a:lnTo>
                    <a:pt x="32430" y="269105"/>
                  </a:lnTo>
                  <a:lnTo>
                    <a:pt x="42427" y="220396"/>
                  </a:lnTo>
                  <a:lnTo>
                    <a:pt x="53559" y="173319"/>
                  </a:lnTo>
                  <a:lnTo>
                    <a:pt x="65755" y="128267"/>
                  </a:lnTo>
                  <a:lnTo>
                    <a:pt x="78942" y="85635"/>
                  </a:lnTo>
                  <a:lnTo>
                    <a:pt x="94873" y="41058"/>
                  </a:lnTo>
                  <a:lnTo>
                    <a:pt x="111867" y="604"/>
                  </a:lnTo>
                  <a:lnTo>
                    <a:pt x="112147" y="0"/>
                  </a:lnTo>
                </a:path>
              </a:pathLst>
            </a:custGeom>
            <a:ln w="28574">
              <a:solidFill>
                <a:srgbClr val="393737"/>
              </a:solidFill>
              <a:prstDash val="lgDash"/>
            </a:ln>
          </p:spPr>
          <p:txBody>
            <a:bodyPr wrap="square" lIns="0" tIns="0" rIns="0" bIns="0" rtlCol="0"/>
            <a:lstStyle/>
            <a:p>
              <a:endParaRPr/>
            </a:p>
          </p:txBody>
        </p:sp>
        <p:pic>
          <p:nvPicPr>
            <p:cNvPr id="8" name="object 7">
              <a:extLst>
                <a:ext uri="{FF2B5EF4-FFF2-40B4-BE49-F238E27FC236}">
                  <a16:creationId xmlns:a16="http://schemas.microsoft.com/office/drawing/2014/main" id="{67D5877D-EA23-67EB-7192-0BAA0B0D8471}"/>
                </a:ext>
              </a:extLst>
            </p:cNvPr>
            <p:cNvPicPr/>
            <p:nvPr/>
          </p:nvPicPr>
          <p:blipFill>
            <a:blip r:embed="rId3" cstate="print"/>
            <a:stretch>
              <a:fillRect/>
            </a:stretch>
          </p:blipFill>
          <p:spPr>
            <a:xfrm>
              <a:off x="9744371" y="1220899"/>
              <a:ext cx="152204" cy="155011"/>
            </a:xfrm>
            <a:prstGeom prst="rect">
              <a:avLst/>
            </a:prstGeom>
          </p:spPr>
        </p:pic>
        <p:sp>
          <p:nvSpPr>
            <p:cNvPr id="9" name="object 8">
              <a:extLst>
                <a:ext uri="{FF2B5EF4-FFF2-40B4-BE49-F238E27FC236}">
                  <a16:creationId xmlns:a16="http://schemas.microsoft.com/office/drawing/2014/main" id="{5BD358B6-2A9B-AB53-7216-60848CC112BE}"/>
                </a:ext>
              </a:extLst>
            </p:cNvPr>
            <p:cNvSpPr/>
            <p:nvPr/>
          </p:nvSpPr>
          <p:spPr>
            <a:xfrm>
              <a:off x="9172319" y="1018473"/>
              <a:ext cx="706120" cy="2475865"/>
            </a:xfrm>
            <a:custGeom>
              <a:avLst/>
              <a:gdLst/>
              <a:ahLst/>
              <a:cxnLst/>
              <a:rect l="l" t="t" r="r" b="b"/>
              <a:pathLst>
                <a:path w="706120" h="2475865">
                  <a:moveTo>
                    <a:pt x="705668" y="2410526"/>
                  </a:moveTo>
                  <a:lnTo>
                    <a:pt x="700824" y="2413607"/>
                  </a:lnTo>
                  <a:lnTo>
                    <a:pt x="686885" y="2423654"/>
                  </a:lnTo>
                  <a:lnTo>
                    <a:pt x="664742" y="2437721"/>
                  </a:lnTo>
                  <a:lnTo>
                    <a:pt x="635288" y="2452863"/>
                  </a:lnTo>
                  <a:lnTo>
                    <a:pt x="599412" y="2466134"/>
                  </a:lnTo>
                  <a:lnTo>
                    <a:pt x="558006" y="2474586"/>
                  </a:lnTo>
                  <a:lnTo>
                    <a:pt x="511961" y="2475274"/>
                  </a:lnTo>
                  <a:lnTo>
                    <a:pt x="462169" y="2465252"/>
                  </a:lnTo>
                  <a:lnTo>
                    <a:pt x="409519" y="2441574"/>
                  </a:lnTo>
                  <a:lnTo>
                    <a:pt x="354905" y="2401292"/>
                  </a:lnTo>
                  <a:lnTo>
                    <a:pt x="313751" y="2359313"/>
                  </a:lnTo>
                  <a:lnTo>
                    <a:pt x="272632" y="2307201"/>
                  </a:lnTo>
                  <a:lnTo>
                    <a:pt x="232172" y="2245549"/>
                  </a:lnTo>
                  <a:lnTo>
                    <a:pt x="212385" y="2211330"/>
                  </a:lnTo>
                  <a:lnTo>
                    <a:pt x="192996" y="2174949"/>
                  </a:lnTo>
                  <a:lnTo>
                    <a:pt x="174083" y="2136480"/>
                  </a:lnTo>
                  <a:lnTo>
                    <a:pt x="155726" y="2095996"/>
                  </a:lnTo>
                  <a:lnTo>
                    <a:pt x="138001" y="2053571"/>
                  </a:lnTo>
                  <a:lnTo>
                    <a:pt x="120988" y="2009281"/>
                  </a:lnTo>
                  <a:lnTo>
                    <a:pt x="104763" y="1963199"/>
                  </a:lnTo>
                  <a:lnTo>
                    <a:pt x="89405" y="1915399"/>
                  </a:lnTo>
                  <a:lnTo>
                    <a:pt x="74992" y="1865955"/>
                  </a:lnTo>
                  <a:lnTo>
                    <a:pt x="61602" y="1814942"/>
                  </a:lnTo>
                  <a:lnTo>
                    <a:pt x="49313" y="1762433"/>
                  </a:lnTo>
                  <a:lnTo>
                    <a:pt x="38203" y="1708503"/>
                  </a:lnTo>
                  <a:lnTo>
                    <a:pt x="28350" y="1653226"/>
                  </a:lnTo>
                  <a:lnTo>
                    <a:pt x="19832" y="1596676"/>
                  </a:lnTo>
                  <a:lnTo>
                    <a:pt x="12728" y="1538927"/>
                  </a:lnTo>
                  <a:lnTo>
                    <a:pt x="7114" y="1480053"/>
                  </a:lnTo>
                  <a:lnTo>
                    <a:pt x="3069" y="1420129"/>
                  </a:lnTo>
                  <a:lnTo>
                    <a:pt x="672" y="1359229"/>
                  </a:lnTo>
                  <a:lnTo>
                    <a:pt x="0" y="1297426"/>
                  </a:lnTo>
                  <a:lnTo>
                    <a:pt x="1130" y="1234794"/>
                  </a:lnTo>
                  <a:lnTo>
                    <a:pt x="4142" y="1171409"/>
                  </a:lnTo>
                  <a:lnTo>
                    <a:pt x="7915" y="1120599"/>
                  </a:lnTo>
                  <a:lnTo>
                    <a:pt x="12891" y="1069472"/>
                  </a:lnTo>
                  <a:lnTo>
                    <a:pt x="19042" y="1018142"/>
                  </a:lnTo>
                  <a:lnTo>
                    <a:pt x="26336" y="966722"/>
                  </a:lnTo>
                  <a:lnTo>
                    <a:pt x="34741" y="915324"/>
                  </a:lnTo>
                  <a:lnTo>
                    <a:pt x="44228" y="864062"/>
                  </a:lnTo>
                  <a:lnTo>
                    <a:pt x="54765" y="813047"/>
                  </a:lnTo>
                  <a:lnTo>
                    <a:pt x="66321" y="762393"/>
                  </a:lnTo>
                  <a:lnTo>
                    <a:pt x="78866" y="712213"/>
                  </a:lnTo>
                  <a:lnTo>
                    <a:pt x="92369" y="662619"/>
                  </a:lnTo>
                  <a:lnTo>
                    <a:pt x="106798" y="613724"/>
                  </a:lnTo>
                  <a:lnTo>
                    <a:pt x="122124" y="565641"/>
                  </a:lnTo>
                  <a:lnTo>
                    <a:pt x="138314" y="518483"/>
                  </a:lnTo>
                  <a:lnTo>
                    <a:pt x="155339" y="472363"/>
                  </a:lnTo>
                  <a:lnTo>
                    <a:pt x="173167" y="427392"/>
                  </a:lnTo>
                  <a:lnTo>
                    <a:pt x="191768" y="383685"/>
                  </a:lnTo>
                  <a:lnTo>
                    <a:pt x="211110" y="341354"/>
                  </a:lnTo>
                  <a:lnTo>
                    <a:pt x="235549" y="291964"/>
                  </a:lnTo>
                  <a:lnTo>
                    <a:pt x="260981" y="244970"/>
                  </a:lnTo>
                  <a:lnTo>
                    <a:pt x="287350" y="200576"/>
                  </a:lnTo>
                  <a:lnTo>
                    <a:pt x="314601" y="158983"/>
                  </a:lnTo>
                  <a:lnTo>
                    <a:pt x="342679" y="120392"/>
                  </a:lnTo>
                  <a:lnTo>
                    <a:pt x="371529" y="85007"/>
                  </a:lnTo>
                  <a:lnTo>
                    <a:pt x="401095" y="53028"/>
                  </a:lnTo>
                  <a:lnTo>
                    <a:pt x="440895" y="16564"/>
                  </a:lnTo>
                  <a:lnTo>
                    <a:pt x="461182" y="805"/>
                  </a:lnTo>
                  <a:lnTo>
                    <a:pt x="462298" y="0"/>
                  </a:lnTo>
                </a:path>
              </a:pathLst>
            </a:custGeom>
            <a:ln w="28574">
              <a:solidFill>
                <a:srgbClr val="AEABAB"/>
              </a:solidFill>
            </a:ln>
          </p:spPr>
          <p:txBody>
            <a:bodyPr wrap="square" lIns="0" tIns="0" rIns="0" bIns="0" rtlCol="0"/>
            <a:lstStyle/>
            <a:p>
              <a:endParaRPr/>
            </a:p>
          </p:txBody>
        </p:sp>
        <p:pic>
          <p:nvPicPr>
            <p:cNvPr id="10" name="object 9">
              <a:extLst>
                <a:ext uri="{FF2B5EF4-FFF2-40B4-BE49-F238E27FC236}">
                  <a16:creationId xmlns:a16="http://schemas.microsoft.com/office/drawing/2014/main" id="{EF41DC71-5FCB-C859-036C-692F78D02E83}"/>
                </a:ext>
              </a:extLst>
            </p:cNvPr>
            <p:cNvPicPr/>
            <p:nvPr/>
          </p:nvPicPr>
          <p:blipFill>
            <a:blip r:embed="rId4" cstate="print"/>
            <a:stretch>
              <a:fillRect/>
            </a:stretch>
          </p:blipFill>
          <p:spPr>
            <a:xfrm>
              <a:off x="9604233" y="959817"/>
              <a:ext cx="166573" cy="117311"/>
            </a:xfrm>
            <a:prstGeom prst="rect">
              <a:avLst/>
            </a:prstGeom>
          </p:spPr>
        </p:pic>
      </p:grpSp>
      <p:graphicFrame>
        <p:nvGraphicFramePr>
          <p:cNvPr id="11" name="object 10">
            <a:extLst>
              <a:ext uri="{FF2B5EF4-FFF2-40B4-BE49-F238E27FC236}">
                <a16:creationId xmlns:a16="http://schemas.microsoft.com/office/drawing/2014/main" id="{FAB0B0DB-E6C2-90DE-5B78-58F3A420E798}"/>
              </a:ext>
            </a:extLst>
          </p:cNvPr>
          <p:cNvGraphicFramePr>
            <a:graphicFrameLocks noGrp="1"/>
          </p:cNvGraphicFramePr>
          <p:nvPr>
            <p:extLst>
              <p:ext uri="{D42A27DB-BD31-4B8C-83A1-F6EECF244321}">
                <p14:modId xmlns:p14="http://schemas.microsoft.com/office/powerpoint/2010/main" val="2362068513"/>
              </p:ext>
            </p:extLst>
          </p:nvPr>
        </p:nvGraphicFramePr>
        <p:xfrm>
          <a:off x="6727670" y="967201"/>
          <a:ext cx="1066800" cy="3836033"/>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426084">
                <a:tc>
                  <a:txBody>
                    <a:bodyPr/>
                    <a:lstStyle/>
                    <a:p>
                      <a:pPr algn="ctr">
                        <a:lnSpc>
                          <a:spcPct val="100000"/>
                        </a:lnSpc>
                        <a:spcBef>
                          <a:spcPts val="525"/>
                        </a:spcBef>
                      </a:pPr>
                      <a:r>
                        <a:rPr sz="1800" spc="-10" dirty="0">
                          <a:latin typeface="Calibri"/>
                          <a:cs typeface="Calibri"/>
                        </a:rPr>
                        <a:t>Library</a:t>
                      </a:r>
                      <a:endParaRPr sz="1800">
                        <a:latin typeface="Calibri"/>
                        <a:cs typeface="Calibri"/>
                      </a:endParaRPr>
                    </a:p>
                  </a:txBody>
                  <a:tcPr marL="0" marR="0" marT="666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BBD6EE"/>
                    </a:solidFill>
                  </a:tcPr>
                </a:tc>
                <a:extLst>
                  <a:ext uri="{0D108BD9-81ED-4DB2-BD59-A6C34878D82A}">
                    <a16:rowId xmlns:a16="http://schemas.microsoft.com/office/drawing/2014/main" val="10000"/>
                  </a:ext>
                </a:extLst>
              </a:tr>
              <a:tr h="487045">
                <a:tc>
                  <a:txBody>
                    <a:bodyPr/>
                    <a:lstStyle/>
                    <a:p>
                      <a:pPr>
                        <a:lnSpc>
                          <a:spcPct val="100000"/>
                        </a:lnSpc>
                      </a:pP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81405">
                <a:tc>
                  <a:txBody>
                    <a:bodyPr/>
                    <a:lstStyle/>
                    <a:p>
                      <a:pPr>
                        <a:lnSpc>
                          <a:spcPct val="100000"/>
                        </a:lnSpc>
                        <a:spcBef>
                          <a:spcPts val="1035"/>
                        </a:spcBef>
                      </a:pPr>
                      <a:endParaRPr sz="1800">
                        <a:latin typeface="Times New Roman"/>
                        <a:cs typeface="Times New Roman"/>
                      </a:endParaRPr>
                    </a:p>
                    <a:p>
                      <a:pPr algn="ctr">
                        <a:lnSpc>
                          <a:spcPct val="100000"/>
                        </a:lnSpc>
                      </a:pPr>
                      <a:r>
                        <a:rPr sz="1800" dirty="0">
                          <a:latin typeface="Calibri"/>
                          <a:cs typeface="Calibri"/>
                        </a:rPr>
                        <a:t>Program</a:t>
                      </a:r>
                      <a:r>
                        <a:rPr sz="1800" spc="185" dirty="0">
                          <a:latin typeface="Calibri"/>
                          <a:cs typeface="Calibri"/>
                        </a:rPr>
                        <a:t> </a:t>
                      </a:r>
                      <a:r>
                        <a:rPr sz="1800" spc="10" dirty="0">
                          <a:latin typeface="Calibri"/>
                          <a:cs typeface="Calibri"/>
                        </a:rPr>
                        <a:t>1</a:t>
                      </a:r>
                      <a:endParaRPr sz="1800">
                        <a:latin typeface="Calibri"/>
                        <a:cs typeface="Calibri"/>
                      </a:endParaRPr>
                    </a:p>
                  </a:txBody>
                  <a:tcPr marL="0" marR="0" marT="1314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6600"/>
                    </a:solidFill>
                  </a:tcPr>
                </a:tc>
                <a:extLst>
                  <a:ext uri="{0D108BD9-81ED-4DB2-BD59-A6C34878D82A}">
                    <a16:rowId xmlns:a16="http://schemas.microsoft.com/office/drawing/2014/main" val="10002"/>
                  </a:ext>
                </a:extLst>
              </a:tr>
              <a:tr h="1180465">
                <a:tc>
                  <a:txBody>
                    <a:bodyPr/>
                    <a:lstStyle/>
                    <a:p>
                      <a:pPr>
                        <a:lnSpc>
                          <a:spcPct val="100000"/>
                        </a:lnSpc>
                        <a:spcBef>
                          <a:spcPts val="1425"/>
                        </a:spcBef>
                      </a:pPr>
                      <a:endParaRPr sz="1800">
                        <a:latin typeface="Times New Roman"/>
                        <a:cs typeface="Times New Roman"/>
                      </a:endParaRPr>
                    </a:p>
                    <a:p>
                      <a:pPr algn="ctr">
                        <a:lnSpc>
                          <a:spcPct val="100000"/>
                        </a:lnSpc>
                      </a:pPr>
                      <a:r>
                        <a:rPr sz="1800" dirty="0">
                          <a:latin typeface="Calibri"/>
                          <a:cs typeface="Calibri"/>
                        </a:rPr>
                        <a:t>Program</a:t>
                      </a:r>
                      <a:r>
                        <a:rPr sz="1800" spc="185" dirty="0">
                          <a:latin typeface="Calibri"/>
                          <a:cs typeface="Calibri"/>
                        </a:rPr>
                        <a:t> </a:t>
                      </a:r>
                      <a:r>
                        <a:rPr sz="1800" spc="10" dirty="0">
                          <a:latin typeface="Calibri"/>
                          <a:cs typeface="Calibri"/>
                        </a:rPr>
                        <a:t>2</a:t>
                      </a:r>
                      <a:endParaRPr sz="1800">
                        <a:latin typeface="Calibri"/>
                        <a:cs typeface="Calibri"/>
                      </a:endParaRPr>
                    </a:p>
                  </a:txBody>
                  <a:tcPr marL="0" marR="0" marT="1809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234950">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7030A0"/>
                      </a:solidFill>
                      <a:prstDash val="solid"/>
                    </a:lnB>
                  </a:tcPr>
                </a:tc>
                <a:extLst>
                  <a:ext uri="{0D108BD9-81ED-4DB2-BD59-A6C34878D82A}">
                    <a16:rowId xmlns:a16="http://schemas.microsoft.com/office/drawing/2014/main" val="10004"/>
                  </a:ext>
                </a:extLst>
              </a:tr>
              <a:tr h="426084">
                <a:tc>
                  <a:txBody>
                    <a:bodyPr/>
                    <a:lstStyle/>
                    <a:p>
                      <a:pPr marL="10160" algn="ctr">
                        <a:lnSpc>
                          <a:spcPct val="100000"/>
                        </a:lnSpc>
                        <a:spcBef>
                          <a:spcPts val="525"/>
                        </a:spcBef>
                      </a:pPr>
                      <a:r>
                        <a:rPr sz="1800" spc="55" dirty="0">
                          <a:solidFill>
                            <a:srgbClr val="BEBEBE"/>
                          </a:solidFill>
                          <a:latin typeface="Calibri"/>
                          <a:cs typeface="Calibri"/>
                        </a:rPr>
                        <a:t>OS</a:t>
                      </a:r>
                      <a:endParaRPr sz="1800">
                        <a:latin typeface="Calibri"/>
                        <a:cs typeface="Calibri"/>
                      </a:endParaRPr>
                    </a:p>
                  </a:txBody>
                  <a:tcPr marL="0" marR="0" marT="66675" marB="0">
                    <a:lnL w="28575">
                      <a:solidFill>
                        <a:srgbClr val="000000"/>
                      </a:solidFill>
                      <a:prstDash val="solid"/>
                    </a:lnL>
                    <a:lnR w="28575">
                      <a:solidFill>
                        <a:srgbClr val="000000"/>
                      </a:solidFill>
                      <a:prstDash val="solid"/>
                    </a:lnR>
                    <a:lnT w="12700">
                      <a:solidFill>
                        <a:srgbClr val="7030A0"/>
                      </a:solidFill>
                      <a:prstDash val="solid"/>
                    </a:lnT>
                    <a:lnB w="28575">
                      <a:solidFill>
                        <a:srgbClr val="000000"/>
                      </a:solidFill>
                      <a:prstDash val="solid"/>
                    </a:lnB>
                    <a:solidFill>
                      <a:srgbClr val="7030A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7072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209A4-3886-2CED-B488-DEFE49DB351F}"/>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FD271B09-5C68-2022-65E1-AD27A81466B0}"/>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Sharing memory between applications</a:t>
            </a:r>
          </a:p>
        </p:txBody>
      </p:sp>
      <p:sp>
        <p:nvSpPr>
          <p:cNvPr id="5" name="Rectangle 3">
            <a:extLst>
              <a:ext uri="{FF2B5EF4-FFF2-40B4-BE49-F238E27FC236}">
                <a16:creationId xmlns:a16="http://schemas.microsoft.com/office/drawing/2014/main" id="{48BECE88-73A7-9F14-D14E-7A622B89A8CB}"/>
              </a:ext>
            </a:extLst>
          </p:cNvPr>
          <p:cNvSpPr txBox="1">
            <a:spLocks noChangeArrowheads="1"/>
          </p:cNvSpPr>
          <p:nvPr/>
        </p:nvSpPr>
        <p:spPr>
          <a:xfrm>
            <a:off x="513793" y="967202"/>
            <a:ext cx="6850834" cy="1734810"/>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Dynamic Partitioning (Virtual Memory)</a:t>
            </a:r>
          </a:p>
          <a:p>
            <a:pPr lvl="1"/>
            <a:r>
              <a:rPr lang="en-US" sz="2000" dirty="0"/>
              <a:t>Divide memory into fixed-size blocks called pages</a:t>
            </a:r>
          </a:p>
          <a:p>
            <a:pPr lvl="1"/>
            <a:r>
              <a:rPr lang="en-US" sz="2000" dirty="0"/>
              <a:t>Assign pages to each program as needed</a:t>
            </a:r>
          </a:p>
          <a:p>
            <a:pPr lvl="1"/>
            <a:r>
              <a:rPr lang="en-US" sz="2000" dirty="0"/>
              <a:t>Pages can be scattered in memory</a:t>
            </a:r>
          </a:p>
          <a:p>
            <a:pPr lvl="1"/>
            <a:r>
              <a:rPr lang="en-US" sz="2000" dirty="0"/>
              <a:t>Each page is typically 4 KB</a:t>
            </a:r>
          </a:p>
          <a:p>
            <a:pPr lvl="1"/>
            <a:endParaRPr lang="en-US" sz="2000" dirty="0"/>
          </a:p>
          <a:p>
            <a:pPr lvl="1"/>
            <a:endParaRPr lang="en-US" sz="1800" dirty="0"/>
          </a:p>
        </p:txBody>
      </p:sp>
      <p:sp>
        <p:nvSpPr>
          <p:cNvPr id="7" name="object 6">
            <a:extLst>
              <a:ext uri="{FF2B5EF4-FFF2-40B4-BE49-F238E27FC236}">
                <a16:creationId xmlns:a16="http://schemas.microsoft.com/office/drawing/2014/main" id="{18DA008E-8B51-702B-E9F8-457ED7F37474}"/>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graphicFrame>
        <p:nvGraphicFramePr>
          <p:cNvPr id="12" name="object 4">
            <a:extLst>
              <a:ext uri="{FF2B5EF4-FFF2-40B4-BE49-F238E27FC236}">
                <a16:creationId xmlns:a16="http://schemas.microsoft.com/office/drawing/2014/main" id="{7F1F3685-3220-69B0-E0F1-2C6AD3EB4FA3}"/>
              </a:ext>
            </a:extLst>
          </p:cNvPr>
          <p:cNvGraphicFramePr>
            <a:graphicFrameLocks noGrp="1"/>
          </p:cNvGraphicFramePr>
          <p:nvPr>
            <p:extLst>
              <p:ext uri="{D42A27DB-BD31-4B8C-83A1-F6EECF244321}">
                <p14:modId xmlns:p14="http://schemas.microsoft.com/office/powerpoint/2010/main" val="4036021153"/>
              </p:ext>
            </p:extLst>
          </p:nvPr>
        </p:nvGraphicFramePr>
        <p:xfrm>
          <a:off x="2350727" y="3124599"/>
          <a:ext cx="1219200" cy="9118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5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0"/>
                  </a:ext>
                </a:extLst>
              </a:tr>
              <a:tr h="227965">
                <a:tc>
                  <a:txBody>
                    <a:bodyPr/>
                    <a:lstStyle/>
                    <a:p>
                      <a:pPr algn="ctr">
                        <a:lnSpc>
                          <a:spcPts val="1700"/>
                        </a:lnSpc>
                      </a:pPr>
                      <a:r>
                        <a:rPr sz="1800" spc="-5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1"/>
                  </a:ext>
                </a:extLst>
              </a:tr>
              <a:tr h="227965">
                <a:tc>
                  <a:txBody>
                    <a:bodyPr/>
                    <a:lstStyle/>
                    <a:p>
                      <a:pPr algn="ctr">
                        <a:lnSpc>
                          <a:spcPts val="1700"/>
                        </a:lnSpc>
                      </a:pPr>
                      <a:r>
                        <a:rPr sz="1800" spc="-5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2"/>
                  </a:ext>
                </a:extLst>
              </a:tr>
              <a:tr h="227965">
                <a:tc>
                  <a:txBody>
                    <a:bodyPr/>
                    <a:lstStyle/>
                    <a:p>
                      <a:pPr algn="ctr">
                        <a:lnSpc>
                          <a:spcPts val="1700"/>
                        </a:lnSpc>
                      </a:pPr>
                      <a:r>
                        <a:rPr sz="1800" spc="-5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3"/>
                  </a:ext>
                </a:extLst>
              </a:tr>
            </a:tbl>
          </a:graphicData>
        </a:graphic>
      </p:graphicFrame>
      <p:graphicFrame>
        <p:nvGraphicFramePr>
          <p:cNvPr id="13" name="object 5">
            <a:extLst>
              <a:ext uri="{FF2B5EF4-FFF2-40B4-BE49-F238E27FC236}">
                <a16:creationId xmlns:a16="http://schemas.microsoft.com/office/drawing/2014/main" id="{7B30FB44-24B7-53BD-0363-1815DA305478}"/>
              </a:ext>
            </a:extLst>
          </p:cNvPr>
          <p:cNvGraphicFramePr>
            <a:graphicFrameLocks noGrp="1"/>
          </p:cNvGraphicFramePr>
          <p:nvPr>
            <p:extLst>
              <p:ext uri="{D42A27DB-BD31-4B8C-83A1-F6EECF244321}">
                <p14:modId xmlns:p14="http://schemas.microsoft.com/office/powerpoint/2010/main" val="809063888"/>
              </p:ext>
            </p:extLst>
          </p:nvPr>
        </p:nvGraphicFramePr>
        <p:xfrm>
          <a:off x="4187661" y="3124708"/>
          <a:ext cx="1219200" cy="9118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5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00"/>
                  </a:ext>
                </a:extLst>
              </a:tr>
              <a:tr h="227965">
                <a:tc>
                  <a:txBody>
                    <a:bodyPr/>
                    <a:lstStyle/>
                    <a:p>
                      <a:pPr algn="ctr">
                        <a:lnSpc>
                          <a:spcPts val="1700"/>
                        </a:lnSpc>
                      </a:pPr>
                      <a:r>
                        <a:rPr sz="1800" spc="-5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01"/>
                  </a:ext>
                </a:extLst>
              </a:tr>
              <a:tr h="227965">
                <a:tc>
                  <a:txBody>
                    <a:bodyPr/>
                    <a:lstStyle/>
                    <a:p>
                      <a:pPr algn="ctr">
                        <a:lnSpc>
                          <a:spcPts val="1700"/>
                        </a:lnSpc>
                      </a:pPr>
                      <a:r>
                        <a:rPr sz="1800" spc="-5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02"/>
                  </a:ext>
                </a:extLst>
              </a:tr>
              <a:tr h="227965">
                <a:tc>
                  <a:txBody>
                    <a:bodyPr/>
                    <a:lstStyle/>
                    <a:p>
                      <a:pPr algn="ctr">
                        <a:lnSpc>
                          <a:spcPts val="1700"/>
                        </a:lnSpc>
                      </a:pPr>
                      <a:r>
                        <a:rPr sz="1800" spc="-5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03"/>
                  </a:ext>
                </a:extLst>
              </a:tr>
            </a:tbl>
          </a:graphicData>
        </a:graphic>
      </p:graphicFrame>
      <p:graphicFrame>
        <p:nvGraphicFramePr>
          <p:cNvPr id="14" name="object 6">
            <a:extLst>
              <a:ext uri="{FF2B5EF4-FFF2-40B4-BE49-F238E27FC236}">
                <a16:creationId xmlns:a16="http://schemas.microsoft.com/office/drawing/2014/main" id="{4E1620E6-D82E-EEC0-00C0-21316C59E700}"/>
              </a:ext>
            </a:extLst>
          </p:cNvPr>
          <p:cNvGraphicFramePr>
            <a:graphicFrameLocks noGrp="1"/>
          </p:cNvGraphicFramePr>
          <p:nvPr>
            <p:extLst>
              <p:ext uri="{D42A27DB-BD31-4B8C-83A1-F6EECF244321}">
                <p14:modId xmlns:p14="http://schemas.microsoft.com/office/powerpoint/2010/main" val="3132356658"/>
              </p:ext>
            </p:extLst>
          </p:nvPr>
        </p:nvGraphicFramePr>
        <p:xfrm>
          <a:off x="513793" y="3124599"/>
          <a:ext cx="1219200" cy="9118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5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0"/>
                  </a:ext>
                </a:extLst>
              </a:tr>
              <a:tr h="227965">
                <a:tc>
                  <a:txBody>
                    <a:bodyPr/>
                    <a:lstStyle/>
                    <a:p>
                      <a:pPr algn="ctr">
                        <a:lnSpc>
                          <a:spcPts val="1700"/>
                        </a:lnSpc>
                      </a:pPr>
                      <a:r>
                        <a:rPr sz="1800" spc="-5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1"/>
                  </a:ext>
                </a:extLst>
              </a:tr>
              <a:tr h="227965">
                <a:tc>
                  <a:txBody>
                    <a:bodyPr/>
                    <a:lstStyle/>
                    <a:p>
                      <a:pPr algn="ctr">
                        <a:lnSpc>
                          <a:spcPts val="1700"/>
                        </a:lnSpc>
                      </a:pPr>
                      <a:r>
                        <a:rPr sz="1800" spc="-5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2"/>
                  </a:ext>
                </a:extLst>
              </a:tr>
              <a:tr h="227965">
                <a:tc>
                  <a:txBody>
                    <a:bodyPr/>
                    <a:lstStyle/>
                    <a:p>
                      <a:pPr algn="ctr">
                        <a:lnSpc>
                          <a:spcPts val="1700"/>
                        </a:lnSpc>
                      </a:pPr>
                      <a:r>
                        <a:rPr sz="1800" spc="-50" dirty="0">
                          <a:latin typeface="Calibri"/>
                          <a:cs typeface="Calibri"/>
                        </a:rPr>
                        <a:t>3</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3"/>
                  </a:ext>
                </a:extLst>
              </a:tr>
            </a:tbl>
          </a:graphicData>
        </a:graphic>
      </p:graphicFrame>
      <p:sp>
        <p:nvSpPr>
          <p:cNvPr id="15" name="object 7">
            <a:extLst>
              <a:ext uri="{FF2B5EF4-FFF2-40B4-BE49-F238E27FC236}">
                <a16:creationId xmlns:a16="http://schemas.microsoft.com/office/drawing/2014/main" id="{522FD2C6-FE23-5228-56E7-288179D9FED3}"/>
              </a:ext>
            </a:extLst>
          </p:cNvPr>
          <p:cNvSpPr txBox="1"/>
          <p:nvPr/>
        </p:nvSpPr>
        <p:spPr>
          <a:xfrm>
            <a:off x="593168" y="4149472"/>
            <a:ext cx="103314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Program</a:t>
            </a:r>
            <a:r>
              <a:rPr sz="1800" spc="130" dirty="0">
                <a:latin typeface="Calibri"/>
                <a:cs typeface="Calibri"/>
              </a:rPr>
              <a:t> </a:t>
            </a:r>
            <a:r>
              <a:rPr sz="1800" spc="-50" dirty="0">
                <a:latin typeface="Calibri"/>
                <a:cs typeface="Calibri"/>
              </a:rPr>
              <a:t>A</a:t>
            </a:r>
            <a:endParaRPr sz="1800">
              <a:latin typeface="Calibri"/>
              <a:cs typeface="Calibri"/>
            </a:endParaRPr>
          </a:p>
        </p:txBody>
      </p:sp>
      <p:sp>
        <p:nvSpPr>
          <p:cNvPr id="16" name="object 8">
            <a:extLst>
              <a:ext uri="{FF2B5EF4-FFF2-40B4-BE49-F238E27FC236}">
                <a16:creationId xmlns:a16="http://schemas.microsoft.com/office/drawing/2014/main" id="{1F53AD31-7CAE-12FD-F909-F71EAA4B61EB}"/>
              </a:ext>
            </a:extLst>
          </p:cNvPr>
          <p:cNvSpPr txBox="1"/>
          <p:nvPr/>
        </p:nvSpPr>
        <p:spPr>
          <a:xfrm>
            <a:off x="2430102" y="4144327"/>
            <a:ext cx="1040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Program</a:t>
            </a:r>
            <a:r>
              <a:rPr sz="1800" spc="185" dirty="0">
                <a:latin typeface="Calibri"/>
                <a:cs typeface="Calibri"/>
              </a:rPr>
              <a:t> </a:t>
            </a:r>
            <a:r>
              <a:rPr sz="1800" spc="15" dirty="0">
                <a:latin typeface="Calibri"/>
                <a:cs typeface="Calibri"/>
              </a:rPr>
              <a:t>B</a:t>
            </a:r>
            <a:endParaRPr sz="1800">
              <a:latin typeface="Calibri"/>
              <a:cs typeface="Calibri"/>
            </a:endParaRPr>
          </a:p>
        </p:txBody>
      </p:sp>
      <p:sp>
        <p:nvSpPr>
          <p:cNvPr id="17" name="object 9">
            <a:extLst>
              <a:ext uri="{FF2B5EF4-FFF2-40B4-BE49-F238E27FC236}">
                <a16:creationId xmlns:a16="http://schemas.microsoft.com/office/drawing/2014/main" id="{863E5FF4-440A-5EC0-6B83-13ECCAC5700B}"/>
              </a:ext>
            </a:extLst>
          </p:cNvPr>
          <p:cNvSpPr txBox="1"/>
          <p:nvPr/>
        </p:nvSpPr>
        <p:spPr>
          <a:xfrm>
            <a:off x="4267036" y="4149472"/>
            <a:ext cx="10369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Program</a:t>
            </a:r>
            <a:r>
              <a:rPr sz="1800" spc="185" dirty="0">
                <a:latin typeface="Calibri"/>
                <a:cs typeface="Calibri"/>
              </a:rPr>
              <a:t> </a:t>
            </a:r>
            <a:r>
              <a:rPr sz="1800" spc="5" dirty="0">
                <a:latin typeface="Calibri"/>
                <a:cs typeface="Calibri"/>
              </a:rPr>
              <a:t>C</a:t>
            </a:r>
            <a:endParaRPr sz="1800">
              <a:latin typeface="Calibri"/>
              <a:cs typeface="Calibri"/>
            </a:endParaRPr>
          </a:p>
        </p:txBody>
      </p:sp>
      <p:sp>
        <p:nvSpPr>
          <p:cNvPr id="18" name="object 10">
            <a:extLst>
              <a:ext uri="{FF2B5EF4-FFF2-40B4-BE49-F238E27FC236}">
                <a16:creationId xmlns:a16="http://schemas.microsoft.com/office/drawing/2014/main" id="{A834DC4A-2800-AAB5-EB68-0179E0DE95E4}"/>
              </a:ext>
            </a:extLst>
          </p:cNvPr>
          <p:cNvSpPr/>
          <p:nvPr/>
        </p:nvSpPr>
        <p:spPr>
          <a:xfrm>
            <a:off x="7411007" y="8286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sp>
        <p:nvSpPr>
          <p:cNvPr id="19" name="object 11">
            <a:extLst>
              <a:ext uri="{FF2B5EF4-FFF2-40B4-BE49-F238E27FC236}">
                <a16:creationId xmlns:a16="http://schemas.microsoft.com/office/drawing/2014/main" id="{F7C36F2F-FA0B-FF8E-9598-8AC6AEAAC089}"/>
              </a:ext>
            </a:extLst>
          </p:cNvPr>
          <p:cNvSpPr/>
          <p:nvPr/>
        </p:nvSpPr>
        <p:spPr>
          <a:xfrm>
            <a:off x="7411007" y="12858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sp>
        <p:nvSpPr>
          <p:cNvPr id="20" name="object 12">
            <a:extLst>
              <a:ext uri="{FF2B5EF4-FFF2-40B4-BE49-F238E27FC236}">
                <a16:creationId xmlns:a16="http://schemas.microsoft.com/office/drawing/2014/main" id="{875ABD5A-592C-F324-A603-E30A99C1AC98}"/>
              </a:ext>
            </a:extLst>
          </p:cNvPr>
          <p:cNvSpPr/>
          <p:nvPr/>
        </p:nvSpPr>
        <p:spPr>
          <a:xfrm>
            <a:off x="7411007" y="24288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sp>
        <p:nvSpPr>
          <p:cNvPr id="21" name="object 13">
            <a:extLst>
              <a:ext uri="{FF2B5EF4-FFF2-40B4-BE49-F238E27FC236}">
                <a16:creationId xmlns:a16="http://schemas.microsoft.com/office/drawing/2014/main" id="{2D76CFD2-C54F-6EAD-5800-473C54AD89D9}"/>
              </a:ext>
            </a:extLst>
          </p:cNvPr>
          <p:cNvSpPr/>
          <p:nvPr/>
        </p:nvSpPr>
        <p:spPr>
          <a:xfrm>
            <a:off x="7411007" y="42576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graphicFrame>
        <p:nvGraphicFramePr>
          <p:cNvPr id="22" name="object 14">
            <a:extLst>
              <a:ext uri="{FF2B5EF4-FFF2-40B4-BE49-F238E27FC236}">
                <a16:creationId xmlns:a16="http://schemas.microsoft.com/office/drawing/2014/main" id="{005F7076-0659-0798-193C-49C00372A0E1}"/>
              </a:ext>
            </a:extLst>
          </p:cNvPr>
          <p:cNvGraphicFramePr>
            <a:graphicFrameLocks noGrp="1"/>
          </p:cNvGraphicFramePr>
          <p:nvPr>
            <p:extLst>
              <p:ext uri="{D42A27DB-BD31-4B8C-83A1-F6EECF244321}">
                <p14:modId xmlns:p14="http://schemas.microsoft.com/office/powerpoint/2010/main" val="2779090508"/>
              </p:ext>
            </p:extLst>
          </p:nvPr>
        </p:nvGraphicFramePr>
        <p:xfrm>
          <a:off x="7404657" y="593725"/>
          <a:ext cx="1219200" cy="4559934"/>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1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0"/>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7965">
                <a:tc>
                  <a:txBody>
                    <a:bodyPr/>
                    <a:lstStyle/>
                    <a:p>
                      <a:pPr algn="ctr">
                        <a:lnSpc>
                          <a:spcPts val="1700"/>
                        </a:lnSpc>
                      </a:pPr>
                      <a:r>
                        <a:rPr sz="1800" spc="1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2"/>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27965">
                <a:tc>
                  <a:txBody>
                    <a:bodyPr/>
                    <a:lstStyle/>
                    <a:p>
                      <a:pPr algn="ctr">
                        <a:lnSpc>
                          <a:spcPts val="1700"/>
                        </a:lnSpc>
                      </a:pPr>
                      <a:r>
                        <a:rPr sz="1800" spc="1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4"/>
                  </a:ext>
                </a:extLst>
              </a:tr>
              <a:tr h="227965">
                <a:tc>
                  <a:txBody>
                    <a:bodyPr/>
                    <a:lstStyle/>
                    <a:p>
                      <a:pPr algn="ctr">
                        <a:lnSpc>
                          <a:spcPts val="1700"/>
                        </a:lnSpc>
                      </a:pPr>
                      <a:r>
                        <a:rPr sz="1800" spc="1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5"/>
                  </a:ext>
                </a:extLst>
              </a:tr>
              <a:tr h="227965">
                <a:tc>
                  <a:txBody>
                    <a:bodyPr/>
                    <a:lstStyle/>
                    <a:p>
                      <a:pPr algn="ctr">
                        <a:lnSpc>
                          <a:spcPts val="1700"/>
                        </a:lnSpc>
                      </a:pPr>
                      <a:r>
                        <a:rPr sz="1800" spc="1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6"/>
                  </a:ext>
                </a:extLst>
              </a:tr>
              <a:tr h="227965">
                <a:tc>
                  <a:txBody>
                    <a:bodyPr/>
                    <a:lstStyle/>
                    <a:p>
                      <a:pPr algn="ctr">
                        <a:lnSpc>
                          <a:spcPts val="1700"/>
                        </a:lnSpc>
                      </a:pPr>
                      <a:r>
                        <a:rPr sz="1800" spc="1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7"/>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27965">
                <a:tc>
                  <a:txBody>
                    <a:bodyPr/>
                    <a:lstStyle/>
                    <a:p>
                      <a:pPr algn="ctr">
                        <a:lnSpc>
                          <a:spcPts val="1700"/>
                        </a:lnSpc>
                      </a:pPr>
                      <a:r>
                        <a:rPr sz="1800" spc="1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9"/>
                  </a:ext>
                </a:extLst>
              </a:tr>
              <a:tr h="227965">
                <a:tc>
                  <a:txBody>
                    <a:bodyPr/>
                    <a:lstStyle/>
                    <a:p>
                      <a:pPr algn="ctr">
                        <a:lnSpc>
                          <a:spcPts val="1700"/>
                        </a:lnSpc>
                      </a:pPr>
                      <a:r>
                        <a:rPr sz="1800" spc="1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10"/>
                  </a:ext>
                </a:extLst>
              </a:tr>
              <a:tr h="227965">
                <a:tc>
                  <a:txBody>
                    <a:bodyPr/>
                    <a:lstStyle/>
                    <a:p>
                      <a:pPr algn="ctr">
                        <a:lnSpc>
                          <a:spcPts val="1700"/>
                        </a:lnSpc>
                      </a:pPr>
                      <a:r>
                        <a:rPr sz="1800" spc="1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11"/>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9235">
                <a:tc>
                  <a:txBody>
                    <a:bodyPr/>
                    <a:lstStyle/>
                    <a:p>
                      <a:pPr algn="ctr">
                        <a:lnSpc>
                          <a:spcPts val="1710"/>
                        </a:lnSpc>
                      </a:pPr>
                      <a:r>
                        <a:rPr sz="1800" spc="1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FCB9FD"/>
                    </a:solidFill>
                  </a:tcPr>
                </a:tc>
                <a:extLst>
                  <a:ext uri="{0D108BD9-81ED-4DB2-BD59-A6C34878D82A}">
                    <a16:rowId xmlns:a16="http://schemas.microsoft.com/office/drawing/2014/main" val="10013"/>
                  </a:ext>
                </a:extLst>
              </a:tr>
              <a:tr h="227965">
                <a:tc>
                  <a:txBody>
                    <a:bodyPr/>
                    <a:lstStyle/>
                    <a:p>
                      <a:pPr algn="ctr">
                        <a:lnSpc>
                          <a:spcPts val="1700"/>
                        </a:lnSpc>
                      </a:pPr>
                      <a:r>
                        <a:rPr sz="1800" spc="1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CB9FD"/>
                    </a:solidFill>
                  </a:tcPr>
                </a:tc>
                <a:extLst>
                  <a:ext uri="{0D108BD9-81ED-4DB2-BD59-A6C34878D82A}">
                    <a16:rowId xmlns:a16="http://schemas.microsoft.com/office/drawing/2014/main" val="10014"/>
                  </a:ext>
                </a:extLst>
              </a:tr>
              <a:tr h="227329">
                <a:tc>
                  <a:txBody>
                    <a:bodyPr/>
                    <a:lstStyle/>
                    <a:p>
                      <a:pPr algn="ctr">
                        <a:lnSpc>
                          <a:spcPts val="1689"/>
                        </a:lnSpc>
                      </a:pPr>
                      <a:r>
                        <a:rPr sz="1800" spc="1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15"/>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6"/>
                  </a:ext>
                </a:extLst>
              </a:tr>
              <a:tr h="227965">
                <a:tc>
                  <a:txBody>
                    <a:bodyPr/>
                    <a:lstStyle/>
                    <a:p>
                      <a:pPr algn="ctr">
                        <a:lnSpc>
                          <a:spcPts val="1700"/>
                        </a:lnSpc>
                      </a:pPr>
                      <a:r>
                        <a:rPr sz="1800" spc="-10" dirty="0">
                          <a:latin typeface="Calibri"/>
                          <a:cs typeface="Calibri"/>
                        </a:rPr>
                        <a:t>Operating</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7A78"/>
                    </a:solidFill>
                  </a:tcPr>
                </a:tc>
                <a:extLst>
                  <a:ext uri="{0D108BD9-81ED-4DB2-BD59-A6C34878D82A}">
                    <a16:rowId xmlns:a16="http://schemas.microsoft.com/office/drawing/2014/main" val="10017"/>
                  </a:ext>
                </a:extLst>
              </a:tr>
              <a:tr h="227965">
                <a:tc>
                  <a:txBody>
                    <a:bodyPr/>
                    <a:lstStyle/>
                    <a:p>
                      <a:pPr algn="ctr">
                        <a:lnSpc>
                          <a:spcPts val="1700"/>
                        </a:lnSpc>
                      </a:pPr>
                      <a:r>
                        <a:rPr sz="1800" spc="-10" dirty="0">
                          <a:latin typeface="Calibri"/>
                          <a:cs typeface="Calibri"/>
                        </a:rPr>
                        <a:t>System</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7A78"/>
                    </a:solidFill>
                  </a:tcPr>
                </a:tc>
                <a:extLst>
                  <a:ext uri="{0D108BD9-81ED-4DB2-BD59-A6C34878D82A}">
                    <a16:rowId xmlns:a16="http://schemas.microsoft.com/office/drawing/2014/main" val="10018"/>
                  </a:ext>
                </a:extLst>
              </a:tr>
              <a:tr h="227965">
                <a:tc>
                  <a:txBody>
                    <a:bodyPr/>
                    <a:lstStyle/>
                    <a:p>
                      <a:pPr algn="ctr">
                        <a:lnSpc>
                          <a:spcPts val="1700"/>
                        </a:lnSpc>
                      </a:pPr>
                      <a:r>
                        <a:rPr sz="1800" spc="-10" dirty="0">
                          <a:latin typeface="Calibri"/>
                          <a:cs typeface="Calibri"/>
                        </a:rPr>
                        <a:t>Pages</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7A78"/>
                    </a:solidFill>
                  </a:tcPr>
                </a:tc>
                <a:extLst>
                  <a:ext uri="{0D108BD9-81ED-4DB2-BD59-A6C34878D82A}">
                    <a16:rowId xmlns:a16="http://schemas.microsoft.com/office/drawing/2014/main" val="10019"/>
                  </a:ext>
                </a:extLst>
              </a:tr>
            </a:tbl>
          </a:graphicData>
        </a:graphic>
      </p:graphicFrame>
      <p:sp>
        <p:nvSpPr>
          <p:cNvPr id="23" name="object 4">
            <a:extLst>
              <a:ext uri="{FF2B5EF4-FFF2-40B4-BE49-F238E27FC236}">
                <a16:creationId xmlns:a16="http://schemas.microsoft.com/office/drawing/2014/main" id="{7327333A-841F-DEF9-AB26-8ABC3E967814}"/>
              </a:ext>
            </a:extLst>
          </p:cNvPr>
          <p:cNvSpPr txBox="1"/>
          <p:nvPr/>
        </p:nvSpPr>
        <p:spPr>
          <a:xfrm>
            <a:off x="8623857" y="1411102"/>
            <a:ext cx="369332" cy="2321295"/>
          </a:xfrm>
          <a:prstGeom prst="rect">
            <a:avLst/>
          </a:prstGeom>
        </p:spPr>
        <p:txBody>
          <a:bodyPr vert="vert270" wrap="square" lIns="0" tIns="17780" rIns="0" bIns="0" rtlCol="0">
            <a:spAutoFit/>
          </a:bodyPr>
          <a:lstStyle/>
          <a:p>
            <a:pPr marL="12700">
              <a:lnSpc>
                <a:spcPct val="100000"/>
              </a:lnSpc>
              <a:spcBef>
                <a:spcPts val="140"/>
              </a:spcBef>
            </a:pPr>
            <a:r>
              <a:rPr sz="2400" dirty="0">
                <a:latin typeface="Calibri"/>
                <a:cs typeface="Calibri"/>
              </a:rPr>
              <a:t>Main</a:t>
            </a:r>
            <a:r>
              <a:rPr sz="2400" spc="95" dirty="0">
                <a:latin typeface="Calibri"/>
                <a:cs typeface="Calibri"/>
              </a:rPr>
              <a:t> </a:t>
            </a:r>
            <a:r>
              <a:rPr sz="2400" spc="-10" dirty="0">
                <a:latin typeface="Calibri"/>
                <a:cs typeface="Calibri"/>
              </a:rPr>
              <a:t>Memory</a:t>
            </a:r>
            <a:endParaRPr sz="2400" dirty="0">
              <a:latin typeface="Calibri"/>
              <a:cs typeface="Calibri"/>
            </a:endParaRPr>
          </a:p>
        </p:txBody>
      </p:sp>
    </p:spTree>
    <p:extLst>
      <p:ext uri="{BB962C8B-B14F-4D97-AF65-F5344CB8AC3E}">
        <p14:creationId xmlns:p14="http://schemas.microsoft.com/office/powerpoint/2010/main" val="363169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0FE91-2C4A-DB5C-C808-4D76CFDFCC67}"/>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3265A3D3-9E12-E14A-DE02-FA9CA6464908}"/>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Virtual Memory</a:t>
            </a:r>
          </a:p>
        </p:txBody>
      </p:sp>
      <p:sp>
        <p:nvSpPr>
          <p:cNvPr id="5" name="Rectangle 3">
            <a:extLst>
              <a:ext uri="{FF2B5EF4-FFF2-40B4-BE49-F238E27FC236}">
                <a16:creationId xmlns:a16="http://schemas.microsoft.com/office/drawing/2014/main" id="{5A0ABA1A-6111-C712-E277-74046C653F4B}"/>
              </a:ext>
            </a:extLst>
          </p:cNvPr>
          <p:cNvSpPr txBox="1">
            <a:spLocks noChangeArrowheads="1"/>
          </p:cNvSpPr>
          <p:nvPr/>
        </p:nvSpPr>
        <p:spPr>
          <a:xfrm>
            <a:off x="513793" y="967202"/>
            <a:ext cx="6850834" cy="1734810"/>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How we track pages mapping?</a:t>
            </a:r>
          </a:p>
          <a:p>
            <a:pPr lvl="1"/>
            <a:r>
              <a:rPr lang="en-US" sz="2000" dirty="0"/>
              <a:t>We use a page table</a:t>
            </a:r>
            <a:endParaRPr lang="en-US" sz="1800" dirty="0"/>
          </a:p>
        </p:txBody>
      </p:sp>
      <p:sp>
        <p:nvSpPr>
          <p:cNvPr id="7" name="object 6">
            <a:extLst>
              <a:ext uri="{FF2B5EF4-FFF2-40B4-BE49-F238E27FC236}">
                <a16:creationId xmlns:a16="http://schemas.microsoft.com/office/drawing/2014/main" id="{71D357C7-9960-3527-EA4F-23947E4E818D}"/>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18" name="object 10">
            <a:extLst>
              <a:ext uri="{FF2B5EF4-FFF2-40B4-BE49-F238E27FC236}">
                <a16:creationId xmlns:a16="http://schemas.microsoft.com/office/drawing/2014/main" id="{9EABD5F1-0B7F-B2D1-9A57-4604A0FC9600}"/>
              </a:ext>
            </a:extLst>
          </p:cNvPr>
          <p:cNvSpPr/>
          <p:nvPr/>
        </p:nvSpPr>
        <p:spPr>
          <a:xfrm>
            <a:off x="7411007" y="8286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sp>
        <p:nvSpPr>
          <p:cNvPr id="19" name="object 11">
            <a:extLst>
              <a:ext uri="{FF2B5EF4-FFF2-40B4-BE49-F238E27FC236}">
                <a16:creationId xmlns:a16="http://schemas.microsoft.com/office/drawing/2014/main" id="{CAFA28AB-5D08-D650-97D5-1E785D7884DA}"/>
              </a:ext>
            </a:extLst>
          </p:cNvPr>
          <p:cNvSpPr/>
          <p:nvPr/>
        </p:nvSpPr>
        <p:spPr>
          <a:xfrm>
            <a:off x="7411007" y="12858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sp>
        <p:nvSpPr>
          <p:cNvPr id="20" name="object 12">
            <a:extLst>
              <a:ext uri="{FF2B5EF4-FFF2-40B4-BE49-F238E27FC236}">
                <a16:creationId xmlns:a16="http://schemas.microsoft.com/office/drawing/2014/main" id="{E661FDEB-1433-4ECC-1847-6A2FDF78BB11}"/>
              </a:ext>
            </a:extLst>
          </p:cNvPr>
          <p:cNvSpPr/>
          <p:nvPr/>
        </p:nvSpPr>
        <p:spPr>
          <a:xfrm>
            <a:off x="7411007" y="24288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sp>
        <p:nvSpPr>
          <p:cNvPr id="21" name="object 13">
            <a:extLst>
              <a:ext uri="{FF2B5EF4-FFF2-40B4-BE49-F238E27FC236}">
                <a16:creationId xmlns:a16="http://schemas.microsoft.com/office/drawing/2014/main" id="{E9671B8A-7E89-29CB-FB67-0D5C8CBFA8B5}"/>
              </a:ext>
            </a:extLst>
          </p:cNvPr>
          <p:cNvSpPr/>
          <p:nvPr/>
        </p:nvSpPr>
        <p:spPr>
          <a:xfrm>
            <a:off x="7411007" y="4257675"/>
            <a:ext cx="1219200" cy="228600"/>
          </a:xfrm>
          <a:custGeom>
            <a:avLst/>
            <a:gdLst/>
            <a:ahLst/>
            <a:cxnLst/>
            <a:rect l="l" t="t" r="r" b="b"/>
            <a:pathLst>
              <a:path w="1219200" h="228600">
                <a:moveTo>
                  <a:pt x="1219199" y="228599"/>
                </a:moveTo>
                <a:lnTo>
                  <a:pt x="0" y="228599"/>
                </a:lnTo>
                <a:lnTo>
                  <a:pt x="0" y="0"/>
                </a:lnTo>
                <a:lnTo>
                  <a:pt x="1219199" y="0"/>
                </a:lnTo>
                <a:lnTo>
                  <a:pt x="1219199" y="228599"/>
                </a:lnTo>
                <a:close/>
              </a:path>
            </a:pathLst>
          </a:custGeom>
          <a:solidFill>
            <a:srgbClr val="FFFFFF"/>
          </a:solidFill>
        </p:spPr>
        <p:txBody>
          <a:bodyPr wrap="square" lIns="0" tIns="0" rIns="0" bIns="0" rtlCol="0"/>
          <a:lstStyle/>
          <a:p>
            <a:endParaRPr/>
          </a:p>
        </p:txBody>
      </p:sp>
      <p:graphicFrame>
        <p:nvGraphicFramePr>
          <p:cNvPr id="22" name="object 14">
            <a:extLst>
              <a:ext uri="{FF2B5EF4-FFF2-40B4-BE49-F238E27FC236}">
                <a16:creationId xmlns:a16="http://schemas.microsoft.com/office/drawing/2014/main" id="{F9F61873-C1EA-187F-968E-16F4EAC12EE6}"/>
              </a:ext>
            </a:extLst>
          </p:cNvPr>
          <p:cNvGraphicFramePr>
            <a:graphicFrameLocks noGrp="1"/>
          </p:cNvGraphicFramePr>
          <p:nvPr/>
        </p:nvGraphicFramePr>
        <p:xfrm>
          <a:off x="7404657" y="593725"/>
          <a:ext cx="1219200" cy="4559934"/>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1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0"/>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7965">
                <a:tc>
                  <a:txBody>
                    <a:bodyPr/>
                    <a:lstStyle/>
                    <a:p>
                      <a:pPr algn="ctr">
                        <a:lnSpc>
                          <a:spcPts val="1700"/>
                        </a:lnSpc>
                      </a:pPr>
                      <a:r>
                        <a:rPr sz="1800" spc="1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2"/>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27965">
                <a:tc>
                  <a:txBody>
                    <a:bodyPr/>
                    <a:lstStyle/>
                    <a:p>
                      <a:pPr algn="ctr">
                        <a:lnSpc>
                          <a:spcPts val="1700"/>
                        </a:lnSpc>
                      </a:pPr>
                      <a:r>
                        <a:rPr sz="1800" spc="1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4"/>
                  </a:ext>
                </a:extLst>
              </a:tr>
              <a:tr h="227965">
                <a:tc>
                  <a:txBody>
                    <a:bodyPr/>
                    <a:lstStyle/>
                    <a:p>
                      <a:pPr algn="ctr">
                        <a:lnSpc>
                          <a:spcPts val="1700"/>
                        </a:lnSpc>
                      </a:pPr>
                      <a:r>
                        <a:rPr sz="1800" spc="1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5"/>
                  </a:ext>
                </a:extLst>
              </a:tr>
              <a:tr h="227965">
                <a:tc>
                  <a:txBody>
                    <a:bodyPr/>
                    <a:lstStyle/>
                    <a:p>
                      <a:pPr algn="ctr">
                        <a:lnSpc>
                          <a:spcPts val="1700"/>
                        </a:lnSpc>
                      </a:pPr>
                      <a:r>
                        <a:rPr sz="1800" spc="1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6"/>
                  </a:ext>
                </a:extLst>
              </a:tr>
              <a:tr h="227965">
                <a:tc>
                  <a:txBody>
                    <a:bodyPr/>
                    <a:lstStyle/>
                    <a:p>
                      <a:pPr algn="ctr">
                        <a:lnSpc>
                          <a:spcPts val="1700"/>
                        </a:lnSpc>
                      </a:pPr>
                      <a:r>
                        <a:rPr sz="1800" spc="1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7"/>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27965">
                <a:tc>
                  <a:txBody>
                    <a:bodyPr/>
                    <a:lstStyle/>
                    <a:p>
                      <a:pPr algn="ctr">
                        <a:lnSpc>
                          <a:spcPts val="1700"/>
                        </a:lnSpc>
                      </a:pPr>
                      <a:r>
                        <a:rPr sz="1800" spc="1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09"/>
                  </a:ext>
                </a:extLst>
              </a:tr>
              <a:tr h="227965">
                <a:tc>
                  <a:txBody>
                    <a:bodyPr/>
                    <a:lstStyle/>
                    <a:p>
                      <a:pPr algn="ctr">
                        <a:lnSpc>
                          <a:spcPts val="1700"/>
                        </a:lnSpc>
                      </a:pPr>
                      <a:r>
                        <a:rPr sz="1800" spc="1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10"/>
                  </a:ext>
                </a:extLst>
              </a:tr>
              <a:tr h="227965">
                <a:tc>
                  <a:txBody>
                    <a:bodyPr/>
                    <a:lstStyle/>
                    <a:p>
                      <a:pPr algn="ctr">
                        <a:lnSpc>
                          <a:spcPts val="1700"/>
                        </a:lnSpc>
                      </a:pPr>
                      <a:r>
                        <a:rPr sz="1800" spc="1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E85"/>
                    </a:solidFill>
                  </a:tcPr>
                </a:tc>
                <a:extLst>
                  <a:ext uri="{0D108BD9-81ED-4DB2-BD59-A6C34878D82A}">
                    <a16:rowId xmlns:a16="http://schemas.microsoft.com/office/drawing/2014/main" val="10011"/>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9235">
                <a:tc>
                  <a:txBody>
                    <a:bodyPr/>
                    <a:lstStyle/>
                    <a:p>
                      <a:pPr algn="ctr">
                        <a:lnSpc>
                          <a:spcPts val="1710"/>
                        </a:lnSpc>
                      </a:pPr>
                      <a:r>
                        <a:rPr sz="1800" spc="1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FCB9FD"/>
                    </a:solidFill>
                  </a:tcPr>
                </a:tc>
                <a:extLst>
                  <a:ext uri="{0D108BD9-81ED-4DB2-BD59-A6C34878D82A}">
                    <a16:rowId xmlns:a16="http://schemas.microsoft.com/office/drawing/2014/main" val="10013"/>
                  </a:ext>
                </a:extLst>
              </a:tr>
              <a:tr h="227965">
                <a:tc>
                  <a:txBody>
                    <a:bodyPr/>
                    <a:lstStyle/>
                    <a:p>
                      <a:pPr algn="ctr">
                        <a:lnSpc>
                          <a:spcPts val="1700"/>
                        </a:lnSpc>
                      </a:pPr>
                      <a:r>
                        <a:rPr sz="1800" spc="1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CB9FD"/>
                    </a:solidFill>
                  </a:tcPr>
                </a:tc>
                <a:extLst>
                  <a:ext uri="{0D108BD9-81ED-4DB2-BD59-A6C34878D82A}">
                    <a16:rowId xmlns:a16="http://schemas.microsoft.com/office/drawing/2014/main" val="10014"/>
                  </a:ext>
                </a:extLst>
              </a:tr>
              <a:tr h="227329">
                <a:tc>
                  <a:txBody>
                    <a:bodyPr/>
                    <a:lstStyle/>
                    <a:p>
                      <a:pPr algn="ctr">
                        <a:lnSpc>
                          <a:spcPts val="1689"/>
                        </a:lnSpc>
                      </a:pPr>
                      <a:r>
                        <a:rPr sz="1800" spc="1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FCB9FD"/>
                    </a:solidFill>
                  </a:tcPr>
                </a:tc>
                <a:extLst>
                  <a:ext uri="{0D108BD9-81ED-4DB2-BD59-A6C34878D82A}">
                    <a16:rowId xmlns:a16="http://schemas.microsoft.com/office/drawing/2014/main" val="10015"/>
                  </a:ext>
                </a:extLst>
              </a:tr>
              <a:tr h="227965">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6"/>
                  </a:ext>
                </a:extLst>
              </a:tr>
              <a:tr h="227965">
                <a:tc>
                  <a:txBody>
                    <a:bodyPr/>
                    <a:lstStyle/>
                    <a:p>
                      <a:pPr algn="ctr">
                        <a:lnSpc>
                          <a:spcPts val="1700"/>
                        </a:lnSpc>
                      </a:pPr>
                      <a:r>
                        <a:rPr sz="1800" spc="-10" dirty="0">
                          <a:latin typeface="Calibri"/>
                          <a:cs typeface="Calibri"/>
                        </a:rPr>
                        <a:t>Operating</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7A78"/>
                    </a:solidFill>
                  </a:tcPr>
                </a:tc>
                <a:extLst>
                  <a:ext uri="{0D108BD9-81ED-4DB2-BD59-A6C34878D82A}">
                    <a16:rowId xmlns:a16="http://schemas.microsoft.com/office/drawing/2014/main" val="10017"/>
                  </a:ext>
                </a:extLst>
              </a:tr>
              <a:tr h="227965">
                <a:tc>
                  <a:txBody>
                    <a:bodyPr/>
                    <a:lstStyle/>
                    <a:p>
                      <a:pPr algn="ctr">
                        <a:lnSpc>
                          <a:spcPts val="1700"/>
                        </a:lnSpc>
                      </a:pPr>
                      <a:r>
                        <a:rPr sz="1800" spc="-10" dirty="0">
                          <a:latin typeface="Calibri"/>
                          <a:cs typeface="Calibri"/>
                        </a:rPr>
                        <a:t>System</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7A78"/>
                    </a:solidFill>
                  </a:tcPr>
                </a:tc>
                <a:extLst>
                  <a:ext uri="{0D108BD9-81ED-4DB2-BD59-A6C34878D82A}">
                    <a16:rowId xmlns:a16="http://schemas.microsoft.com/office/drawing/2014/main" val="10018"/>
                  </a:ext>
                </a:extLst>
              </a:tr>
              <a:tr h="227965">
                <a:tc>
                  <a:txBody>
                    <a:bodyPr/>
                    <a:lstStyle/>
                    <a:p>
                      <a:pPr algn="ctr">
                        <a:lnSpc>
                          <a:spcPts val="1700"/>
                        </a:lnSpc>
                      </a:pPr>
                      <a:r>
                        <a:rPr sz="1800" spc="-10" dirty="0">
                          <a:latin typeface="Calibri"/>
                          <a:cs typeface="Calibri"/>
                        </a:rPr>
                        <a:t>Pages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7A78"/>
                    </a:solidFill>
                  </a:tcPr>
                </a:tc>
                <a:extLst>
                  <a:ext uri="{0D108BD9-81ED-4DB2-BD59-A6C34878D82A}">
                    <a16:rowId xmlns:a16="http://schemas.microsoft.com/office/drawing/2014/main" val="10019"/>
                  </a:ext>
                </a:extLst>
              </a:tr>
            </a:tbl>
          </a:graphicData>
        </a:graphic>
      </p:graphicFrame>
      <p:sp>
        <p:nvSpPr>
          <p:cNvPr id="23" name="object 4">
            <a:extLst>
              <a:ext uri="{FF2B5EF4-FFF2-40B4-BE49-F238E27FC236}">
                <a16:creationId xmlns:a16="http://schemas.microsoft.com/office/drawing/2014/main" id="{3D76FE6B-73B4-B6B0-B8E0-23EFDE8E6963}"/>
              </a:ext>
            </a:extLst>
          </p:cNvPr>
          <p:cNvSpPr txBox="1"/>
          <p:nvPr/>
        </p:nvSpPr>
        <p:spPr>
          <a:xfrm>
            <a:off x="8623857" y="1411102"/>
            <a:ext cx="369332" cy="2321295"/>
          </a:xfrm>
          <a:prstGeom prst="rect">
            <a:avLst/>
          </a:prstGeom>
        </p:spPr>
        <p:txBody>
          <a:bodyPr vert="vert270" wrap="square" lIns="0" tIns="17780" rIns="0" bIns="0" rtlCol="0">
            <a:spAutoFit/>
          </a:bodyPr>
          <a:lstStyle/>
          <a:p>
            <a:pPr marL="12700">
              <a:lnSpc>
                <a:spcPct val="100000"/>
              </a:lnSpc>
              <a:spcBef>
                <a:spcPts val="140"/>
              </a:spcBef>
            </a:pPr>
            <a:r>
              <a:rPr sz="2400" dirty="0">
                <a:latin typeface="Calibri"/>
                <a:cs typeface="Calibri"/>
              </a:rPr>
              <a:t>Main</a:t>
            </a:r>
            <a:r>
              <a:rPr sz="2400" spc="95" dirty="0">
                <a:latin typeface="Calibri"/>
                <a:cs typeface="Calibri"/>
              </a:rPr>
              <a:t> </a:t>
            </a:r>
            <a:r>
              <a:rPr sz="2400" spc="-10" dirty="0">
                <a:latin typeface="Calibri"/>
                <a:cs typeface="Calibri"/>
              </a:rPr>
              <a:t>Memory</a:t>
            </a:r>
            <a:endParaRPr sz="2400" dirty="0">
              <a:latin typeface="Calibri"/>
              <a:cs typeface="Calibri"/>
            </a:endParaRPr>
          </a:p>
        </p:txBody>
      </p:sp>
      <p:grpSp>
        <p:nvGrpSpPr>
          <p:cNvPr id="4" name="object 9">
            <a:extLst>
              <a:ext uri="{FF2B5EF4-FFF2-40B4-BE49-F238E27FC236}">
                <a16:creationId xmlns:a16="http://schemas.microsoft.com/office/drawing/2014/main" id="{04DC6FEA-5C00-11D2-F17A-0CFEAAFBCB4D}"/>
              </a:ext>
            </a:extLst>
          </p:cNvPr>
          <p:cNvGrpSpPr/>
          <p:nvPr/>
        </p:nvGrpSpPr>
        <p:grpSpPr>
          <a:xfrm>
            <a:off x="6089870" y="727765"/>
            <a:ext cx="1301115" cy="2287905"/>
            <a:chOff x="9220324" y="486465"/>
            <a:chExt cx="1301115" cy="2287905"/>
          </a:xfrm>
        </p:grpSpPr>
        <p:sp>
          <p:nvSpPr>
            <p:cNvPr id="6" name="object 10">
              <a:extLst>
                <a:ext uri="{FF2B5EF4-FFF2-40B4-BE49-F238E27FC236}">
                  <a16:creationId xmlns:a16="http://schemas.microsoft.com/office/drawing/2014/main" id="{7E93254E-152D-3006-7B70-40653B6005E5}"/>
                </a:ext>
              </a:extLst>
            </p:cNvPr>
            <p:cNvSpPr/>
            <p:nvPr/>
          </p:nvSpPr>
          <p:spPr>
            <a:xfrm>
              <a:off x="9232024" y="978232"/>
              <a:ext cx="1252855" cy="1330325"/>
            </a:xfrm>
            <a:custGeom>
              <a:avLst/>
              <a:gdLst/>
              <a:ahLst/>
              <a:cxnLst/>
              <a:rect l="l" t="t" r="r" b="b"/>
              <a:pathLst>
                <a:path w="1252854" h="1330325">
                  <a:moveTo>
                    <a:pt x="0" y="1329992"/>
                  </a:moveTo>
                  <a:lnTo>
                    <a:pt x="1252321" y="0"/>
                  </a:lnTo>
                </a:path>
              </a:pathLst>
            </a:custGeom>
            <a:ln w="9524">
              <a:solidFill>
                <a:srgbClr val="000000"/>
              </a:solidFill>
            </a:ln>
          </p:spPr>
          <p:txBody>
            <a:bodyPr wrap="square" lIns="0" tIns="0" rIns="0" bIns="0" rtlCol="0"/>
            <a:lstStyle/>
            <a:p>
              <a:endParaRPr/>
            </a:p>
          </p:txBody>
        </p:sp>
        <p:sp>
          <p:nvSpPr>
            <p:cNvPr id="8" name="object 11">
              <a:extLst>
                <a:ext uri="{FF2B5EF4-FFF2-40B4-BE49-F238E27FC236}">
                  <a16:creationId xmlns:a16="http://schemas.microsoft.com/office/drawing/2014/main" id="{37CF7F21-CCF9-8685-69F6-98A652AFB62D}"/>
                </a:ext>
              </a:extLst>
            </p:cNvPr>
            <p:cNvSpPr/>
            <p:nvPr/>
          </p:nvSpPr>
          <p:spPr>
            <a:xfrm>
              <a:off x="10472892" y="946762"/>
              <a:ext cx="41275" cy="42545"/>
            </a:xfrm>
            <a:custGeom>
              <a:avLst/>
              <a:gdLst/>
              <a:ahLst/>
              <a:cxnLst/>
              <a:rect l="l" t="t" r="r" b="b"/>
              <a:pathLst>
                <a:path w="41275" h="42544">
                  <a:moveTo>
                    <a:pt x="22908" y="42255"/>
                  </a:moveTo>
                  <a:lnTo>
                    <a:pt x="0" y="20684"/>
                  </a:lnTo>
                  <a:lnTo>
                    <a:pt x="41085" y="0"/>
                  </a:lnTo>
                  <a:lnTo>
                    <a:pt x="22908" y="42255"/>
                  </a:lnTo>
                  <a:close/>
                </a:path>
              </a:pathLst>
            </a:custGeom>
            <a:solidFill>
              <a:srgbClr val="000000"/>
            </a:solidFill>
          </p:spPr>
          <p:txBody>
            <a:bodyPr wrap="square" lIns="0" tIns="0" rIns="0" bIns="0" rtlCol="0"/>
            <a:lstStyle/>
            <a:p>
              <a:endParaRPr/>
            </a:p>
          </p:txBody>
        </p:sp>
        <p:sp>
          <p:nvSpPr>
            <p:cNvPr id="9" name="object 12">
              <a:extLst>
                <a:ext uri="{FF2B5EF4-FFF2-40B4-BE49-F238E27FC236}">
                  <a16:creationId xmlns:a16="http://schemas.microsoft.com/office/drawing/2014/main" id="{B7B8135C-031E-E9BA-A45A-3817D2A54575}"/>
                </a:ext>
              </a:extLst>
            </p:cNvPr>
            <p:cNvSpPr/>
            <p:nvPr/>
          </p:nvSpPr>
          <p:spPr>
            <a:xfrm>
              <a:off x="10472892" y="946762"/>
              <a:ext cx="41275" cy="42545"/>
            </a:xfrm>
            <a:custGeom>
              <a:avLst/>
              <a:gdLst/>
              <a:ahLst/>
              <a:cxnLst/>
              <a:rect l="l" t="t" r="r" b="b"/>
              <a:pathLst>
                <a:path w="41275" h="42544">
                  <a:moveTo>
                    <a:pt x="22908" y="42255"/>
                  </a:moveTo>
                  <a:lnTo>
                    <a:pt x="41085" y="0"/>
                  </a:lnTo>
                  <a:lnTo>
                    <a:pt x="0" y="20684"/>
                  </a:lnTo>
                  <a:lnTo>
                    <a:pt x="22908" y="42255"/>
                  </a:lnTo>
                  <a:close/>
                </a:path>
              </a:pathLst>
            </a:custGeom>
            <a:ln w="9524">
              <a:solidFill>
                <a:srgbClr val="000000"/>
              </a:solidFill>
            </a:ln>
          </p:spPr>
          <p:txBody>
            <a:bodyPr wrap="square" lIns="0" tIns="0" rIns="0" bIns="0" rtlCol="0"/>
            <a:lstStyle/>
            <a:p>
              <a:endParaRPr/>
            </a:p>
          </p:txBody>
        </p:sp>
        <p:sp>
          <p:nvSpPr>
            <p:cNvPr id="10" name="object 13">
              <a:extLst>
                <a:ext uri="{FF2B5EF4-FFF2-40B4-BE49-F238E27FC236}">
                  <a16:creationId xmlns:a16="http://schemas.microsoft.com/office/drawing/2014/main" id="{A2B7632A-8DAF-BD47-2AF6-E33787C6F996}"/>
                </a:ext>
              </a:extLst>
            </p:cNvPr>
            <p:cNvSpPr/>
            <p:nvPr/>
          </p:nvSpPr>
          <p:spPr>
            <a:xfrm>
              <a:off x="9238881" y="527867"/>
              <a:ext cx="1254760" cy="2004060"/>
            </a:xfrm>
            <a:custGeom>
              <a:avLst/>
              <a:gdLst/>
              <a:ahLst/>
              <a:cxnLst/>
              <a:rect l="l" t="t" r="r" b="b"/>
              <a:pathLst>
                <a:path w="1254759" h="2004060">
                  <a:moveTo>
                    <a:pt x="0" y="2003857"/>
                  </a:moveTo>
                  <a:lnTo>
                    <a:pt x="1254277" y="0"/>
                  </a:lnTo>
                </a:path>
              </a:pathLst>
            </a:custGeom>
            <a:ln w="9524">
              <a:solidFill>
                <a:srgbClr val="000000"/>
              </a:solidFill>
            </a:ln>
          </p:spPr>
          <p:txBody>
            <a:bodyPr wrap="square" lIns="0" tIns="0" rIns="0" bIns="0" rtlCol="0"/>
            <a:lstStyle/>
            <a:p>
              <a:endParaRPr/>
            </a:p>
          </p:txBody>
        </p:sp>
        <p:sp>
          <p:nvSpPr>
            <p:cNvPr id="11" name="object 14">
              <a:extLst>
                <a:ext uri="{FF2B5EF4-FFF2-40B4-BE49-F238E27FC236}">
                  <a16:creationId xmlns:a16="http://schemas.microsoft.com/office/drawing/2014/main" id="{377EF3B2-6511-CBD6-321D-7D018E448D13}"/>
                </a:ext>
              </a:extLst>
            </p:cNvPr>
            <p:cNvSpPr/>
            <p:nvPr/>
          </p:nvSpPr>
          <p:spPr>
            <a:xfrm>
              <a:off x="10479823" y="491228"/>
              <a:ext cx="36830" cy="45085"/>
            </a:xfrm>
            <a:custGeom>
              <a:avLst/>
              <a:gdLst/>
              <a:ahLst/>
              <a:cxnLst/>
              <a:rect l="l" t="t" r="r" b="b"/>
              <a:pathLst>
                <a:path w="36829" h="45084">
                  <a:moveTo>
                    <a:pt x="26671" y="44986"/>
                  </a:moveTo>
                  <a:lnTo>
                    <a:pt x="0" y="28292"/>
                  </a:lnTo>
                  <a:lnTo>
                    <a:pt x="36269" y="0"/>
                  </a:lnTo>
                  <a:lnTo>
                    <a:pt x="26671" y="44986"/>
                  </a:lnTo>
                  <a:close/>
                </a:path>
              </a:pathLst>
            </a:custGeom>
            <a:solidFill>
              <a:srgbClr val="000000"/>
            </a:solidFill>
          </p:spPr>
          <p:txBody>
            <a:bodyPr wrap="square" lIns="0" tIns="0" rIns="0" bIns="0" rtlCol="0"/>
            <a:lstStyle/>
            <a:p>
              <a:endParaRPr/>
            </a:p>
          </p:txBody>
        </p:sp>
        <p:sp>
          <p:nvSpPr>
            <p:cNvPr id="24" name="object 15">
              <a:extLst>
                <a:ext uri="{FF2B5EF4-FFF2-40B4-BE49-F238E27FC236}">
                  <a16:creationId xmlns:a16="http://schemas.microsoft.com/office/drawing/2014/main" id="{7D85E1A0-A897-3FC0-F0BC-C86648F7B273}"/>
                </a:ext>
              </a:extLst>
            </p:cNvPr>
            <p:cNvSpPr/>
            <p:nvPr/>
          </p:nvSpPr>
          <p:spPr>
            <a:xfrm>
              <a:off x="10479823" y="491228"/>
              <a:ext cx="36830" cy="45085"/>
            </a:xfrm>
            <a:custGeom>
              <a:avLst/>
              <a:gdLst/>
              <a:ahLst/>
              <a:cxnLst/>
              <a:rect l="l" t="t" r="r" b="b"/>
              <a:pathLst>
                <a:path w="36829" h="45084">
                  <a:moveTo>
                    <a:pt x="26671" y="44986"/>
                  </a:moveTo>
                  <a:lnTo>
                    <a:pt x="36269" y="0"/>
                  </a:lnTo>
                  <a:lnTo>
                    <a:pt x="0" y="28292"/>
                  </a:lnTo>
                  <a:lnTo>
                    <a:pt x="26671" y="44986"/>
                  </a:lnTo>
                  <a:close/>
                </a:path>
              </a:pathLst>
            </a:custGeom>
            <a:ln w="9524">
              <a:solidFill>
                <a:srgbClr val="000000"/>
              </a:solidFill>
            </a:ln>
          </p:spPr>
          <p:txBody>
            <a:bodyPr wrap="square" lIns="0" tIns="0" rIns="0" bIns="0" rtlCol="0"/>
            <a:lstStyle/>
            <a:p>
              <a:endParaRPr/>
            </a:p>
          </p:txBody>
        </p:sp>
        <p:sp>
          <p:nvSpPr>
            <p:cNvPr id="25" name="object 16">
              <a:extLst>
                <a:ext uri="{FF2B5EF4-FFF2-40B4-BE49-F238E27FC236}">
                  <a16:creationId xmlns:a16="http://schemas.microsoft.com/office/drawing/2014/main" id="{92A95FCA-2A03-2DFF-F343-1E7376804393}"/>
                </a:ext>
              </a:extLst>
            </p:cNvPr>
            <p:cNvSpPr/>
            <p:nvPr/>
          </p:nvSpPr>
          <p:spPr>
            <a:xfrm>
              <a:off x="9225086" y="2106874"/>
              <a:ext cx="1216025" cy="662940"/>
            </a:xfrm>
            <a:custGeom>
              <a:avLst/>
              <a:gdLst/>
              <a:ahLst/>
              <a:cxnLst/>
              <a:rect l="l" t="t" r="r" b="b"/>
              <a:pathLst>
                <a:path w="1216025" h="662939">
                  <a:moveTo>
                    <a:pt x="0" y="662354"/>
                  </a:moveTo>
                  <a:lnTo>
                    <a:pt x="1215517" y="0"/>
                  </a:lnTo>
                </a:path>
              </a:pathLst>
            </a:custGeom>
            <a:ln w="9524">
              <a:solidFill>
                <a:srgbClr val="000000"/>
              </a:solidFill>
            </a:ln>
          </p:spPr>
          <p:txBody>
            <a:bodyPr wrap="square" lIns="0" tIns="0" rIns="0" bIns="0" rtlCol="0"/>
            <a:lstStyle/>
            <a:p>
              <a:endParaRPr/>
            </a:p>
          </p:txBody>
        </p:sp>
        <p:sp>
          <p:nvSpPr>
            <p:cNvPr id="26" name="object 17">
              <a:extLst>
                <a:ext uri="{FF2B5EF4-FFF2-40B4-BE49-F238E27FC236}">
                  <a16:creationId xmlns:a16="http://schemas.microsoft.com/office/drawing/2014/main" id="{18D993DA-A68E-EFFC-5C60-D3B4DC22E52C}"/>
                </a:ext>
              </a:extLst>
            </p:cNvPr>
            <p:cNvSpPr/>
            <p:nvPr/>
          </p:nvSpPr>
          <p:spPr>
            <a:xfrm>
              <a:off x="10433075" y="2086191"/>
              <a:ext cx="45720" cy="34925"/>
            </a:xfrm>
            <a:custGeom>
              <a:avLst/>
              <a:gdLst/>
              <a:ahLst/>
              <a:cxnLst/>
              <a:rect l="l" t="t" r="r" b="b"/>
              <a:pathLst>
                <a:path w="45720" h="34925">
                  <a:moveTo>
                    <a:pt x="15055" y="34497"/>
                  </a:moveTo>
                  <a:lnTo>
                    <a:pt x="0" y="6867"/>
                  </a:lnTo>
                  <a:lnTo>
                    <a:pt x="45483" y="0"/>
                  </a:lnTo>
                  <a:lnTo>
                    <a:pt x="15055" y="34497"/>
                  </a:lnTo>
                  <a:close/>
                </a:path>
              </a:pathLst>
            </a:custGeom>
            <a:solidFill>
              <a:srgbClr val="000000"/>
            </a:solidFill>
          </p:spPr>
          <p:txBody>
            <a:bodyPr wrap="square" lIns="0" tIns="0" rIns="0" bIns="0" rtlCol="0"/>
            <a:lstStyle/>
            <a:p>
              <a:endParaRPr/>
            </a:p>
          </p:txBody>
        </p:sp>
        <p:sp>
          <p:nvSpPr>
            <p:cNvPr id="27" name="object 18">
              <a:extLst>
                <a:ext uri="{FF2B5EF4-FFF2-40B4-BE49-F238E27FC236}">
                  <a16:creationId xmlns:a16="http://schemas.microsoft.com/office/drawing/2014/main" id="{4D19060F-B743-2974-CB54-A464F99FC17C}"/>
                </a:ext>
              </a:extLst>
            </p:cNvPr>
            <p:cNvSpPr/>
            <p:nvPr/>
          </p:nvSpPr>
          <p:spPr>
            <a:xfrm>
              <a:off x="10433075" y="2086191"/>
              <a:ext cx="45720" cy="34925"/>
            </a:xfrm>
            <a:custGeom>
              <a:avLst/>
              <a:gdLst/>
              <a:ahLst/>
              <a:cxnLst/>
              <a:rect l="l" t="t" r="r" b="b"/>
              <a:pathLst>
                <a:path w="45720" h="34925">
                  <a:moveTo>
                    <a:pt x="15055" y="34497"/>
                  </a:moveTo>
                  <a:lnTo>
                    <a:pt x="45483" y="0"/>
                  </a:lnTo>
                  <a:lnTo>
                    <a:pt x="0" y="6867"/>
                  </a:lnTo>
                  <a:lnTo>
                    <a:pt x="15055" y="34497"/>
                  </a:lnTo>
                  <a:close/>
                </a:path>
              </a:pathLst>
            </a:custGeom>
            <a:ln w="9524">
              <a:solidFill>
                <a:srgbClr val="000000"/>
              </a:solidFill>
            </a:ln>
          </p:spPr>
          <p:txBody>
            <a:bodyPr wrap="square" lIns="0" tIns="0" rIns="0" bIns="0" rtlCol="0"/>
            <a:lstStyle/>
            <a:p>
              <a:endParaRPr/>
            </a:p>
          </p:txBody>
        </p:sp>
      </p:grpSp>
      <p:graphicFrame>
        <p:nvGraphicFramePr>
          <p:cNvPr id="28" name="object 19">
            <a:extLst>
              <a:ext uri="{FF2B5EF4-FFF2-40B4-BE49-F238E27FC236}">
                <a16:creationId xmlns:a16="http://schemas.microsoft.com/office/drawing/2014/main" id="{995B03C1-72E4-BB11-3B06-835D90D085B5}"/>
              </a:ext>
            </a:extLst>
          </p:cNvPr>
          <p:cNvGraphicFramePr>
            <a:graphicFrameLocks noGrp="1"/>
          </p:cNvGraphicFramePr>
          <p:nvPr>
            <p:extLst>
              <p:ext uri="{D42A27DB-BD31-4B8C-83A1-F6EECF244321}">
                <p14:modId xmlns:p14="http://schemas.microsoft.com/office/powerpoint/2010/main" val="3254212055"/>
              </p:ext>
            </p:extLst>
          </p:nvPr>
        </p:nvGraphicFramePr>
        <p:xfrm>
          <a:off x="2757690" y="2455904"/>
          <a:ext cx="1219200" cy="9118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50" dirty="0">
                          <a:latin typeface="Calibri"/>
                          <a:cs typeface="Calibri"/>
                        </a:rPr>
                        <a:t>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0"/>
                  </a:ext>
                </a:extLst>
              </a:tr>
              <a:tr h="227965">
                <a:tc>
                  <a:txBody>
                    <a:bodyPr/>
                    <a:lstStyle/>
                    <a:p>
                      <a:pPr algn="ctr">
                        <a:lnSpc>
                          <a:spcPts val="1700"/>
                        </a:lnSpc>
                      </a:pPr>
                      <a:r>
                        <a:rPr sz="1800" spc="-5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1"/>
                  </a:ext>
                </a:extLst>
              </a:tr>
              <a:tr h="227965">
                <a:tc>
                  <a:txBody>
                    <a:bodyPr/>
                    <a:lstStyle/>
                    <a:p>
                      <a:pPr algn="ctr">
                        <a:lnSpc>
                          <a:spcPts val="1700"/>
                        </a:lnSpc>
                      </a:pPr>
                      <a:r>
                        <a:rPr sz="1800" spc="-5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2"/>
                  </a:ext>
                </a:extLst>
              </a:tr>
              <a:tr h="227965">
                <a:tc>
                  <a:txBody>
                    <a:bodyPr/>
                    <a:lstStyle/>
                    <a:p>
                      <a:pPr algn="ctr">
                        <a:lnSpc>
                          <a:spcPts val="1700"/>
                        </a:lnSpc>
                      </a:pPr>
                      <a:r>
                        <a:rPr sz="1800" spc="-50"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F944"/>
                    </a:solidFill>
                  </a:tcPr>
                </a:tc>
                <a:extLst>
                  <a:ext uri="{0D108BD9-81ED-4DB2-BD59-A6C34878D82A}">
                    <a16:rowId xmlns:a16="http://schemas.microsoft.com/office/drawing/2014/main" val="10003"/>
                  </a:ext>
                </a:extLst>
              </a:tr>
            </a:tbl>
          </a:graphicData>
        </a:graphic>
      </p:graphicFrame>
      <p:graphicFrame>
        <p:nvGraphicFramePr>
          <p:cNvPr id="29" name="object 20">
            <a:extLst>
              <a:ext uri="{FF2B5EF4-FFF2-40B4-BE49-F238E27FC236}">
                <a16:creationId xmlns:a16="http://schemas.microsoft.com/office/drawing/2014/main" id="{94F2BBE8-931E-8EEE-009D-82AD5429548E}"/>
              </a:ext>
            </a:extLst>
          </p:cNvPr>
          <p:cNvGraphicFramePr>
            <a:graphicFrameLocks noGrp="1"/>
          </p:cNvGraphicFramePr>
          <p:nvPr>
            <p:extLst>
              <p:ext uri="{D42A27DB-BD31-4B8C-83A1-F6EECF244321}">
                <p14:modId xmlns:p14="http://schemas.microsoft.com/office/powerpoint/2010/main" val="2056297151"/>
              </p:ext>
            </p:extLst>
          </p:nvPr>
        </p:nvGraphicFramePr>
        <p:xfrm>
          <a:off x="4840900" y="2455904"/>
          <a:ext cx="1219200" cy="9118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25" dirty="0">
                          <a:latin typeface="Calibri"/>
                          <a:cs typeface="Calibri"/>
                        </a:rPr>
                        <a:t>p0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0"/>
                  </a:ext>
                </a:extLst>
              </a:tr>
              <a:tr h="227965">
                <a:tc>
                  <a:txBody>
                    <a:bodyPr/>
                    <a:lstStyle/>
                    <a:p>
                      <a:pPr algn="ctr">
                        <a:lnSpc>
                          <a:spcPts val="1700"/>
                        </a:lnSpc>
                      </a:pPr>
                      <a:r>
                        <a:rPr sz="1800" spc="-25" dirty="0">
                          <a:latin typeface="Calibri"/>
                          <a:cs typeface="Calibri"/>
                        </a:rPr>
                        <a:t>p1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1"/>
                  </a:ext>
                </a:extLst>
              </a:tr>
              <a:tr h="227965">
                <a:tc>
                  <a:txBody>
                    <a:bodyPr/>
                    <a:lstStyle/>
                    <a:p>
                      <a:pPr algn="ctr">
                        <a:lnSpc>
                          <a:spcPts val="1700"/>
                        </a:lnSpc>
                      </a:pPr>
                      <a:r>
                        <a:rPr sz="1800" spc="-25" dirty="0">
                          <a:latin typeface="Calibri"/>
                          <a:cs typeface="Calibri"/>
                        </a:rPr>
                        <a:t>p2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2"/>
                  </a:ext>
                </a:extLst>
              </a:tr>
              <a:tr h="227965">
                <a:tc>
                  <a:txBody>
                    <a:bodyPr/>
                    <a:lstStyle/>
                    <a:p>
                      <a:pPr algn="ctr">
                        <a:lnSpc>
                          <a:spcPts val="1700"/>
                        </a:lnSpc>
                      </a:pPr>
                      <a:r>
                        <a:rPr sz="1800" spc="-25" dirty="0">
                          <a:latin typeface="Calibri"/>
                          <a:cs typeface="Calibri"/>
                        </a:rPr>
                        <a:t>p3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3"/>
                  </a:ext>
                </a:extLst>
              </a:tr>
            </a:tbl>
          </a:graphicData>
        </a:graphic>
      </p:graphicFrame>
      <p:sp>
        <p:nvSpPr>
          <p:cNvPr id="30" name="object 21">
            <a:extLst>
              <a:ext uri="{FF2B5EF4-FFF2-40B4-BE49-F238E27FC236}">
                <a16:creationId xmlns:a16="http://schemas.microsoft.com/office/drawing/2014/main" id="{53934A2C-3338-1868-C301-2C0D8FAB4E53}"/>
              </a:ext>
            </a:extLst>
          </p:cNvPr>
          <p:cNvSpPr txBox="1"/>
          <p:nvPr/>
        </p:nvSpPr>
        <p:spPr>
          <a:xfrm>
            <a:off x="4657515" y="2426218"/>
            <a:ext cx="124460" cy="94615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0</a:t>
            </a:r>
            <a:endParaRPr sz="1400">
              <a:latin typeface="Calibri"/>
              <a:cs typeface="Calibri"/>
            </a:endParaRPr>
          </a:p>
          <a:p>
            <a:pPr marL="12700">
              <a:lnSpc>
                <a:spcPct val="100000"/>
              </a:lnSpc>
              <a:spcBef>
                <a:spcPts val="55"/>
              </a:spcBef>
            </a:pPr>
            <a:r>
              <a:rPr sz="1400" spc="10" dirty="0">
                <a:latin typeface="Calibri"/>
                <a:cs typeface="Calibri"/>
              </a:rPr>
              <a:t>1</a:t>
            </a:r>
            <a:endParaRPr sz="1400">
              <a:latin typeface="Calibri"/>
              <a:cs typeface="Calibri"/>
            </a:endParaRPr>
          </a:p>
          <a:p>
            <a:pPr marL="12700">
              <a:lnSpc>
                <a:spcPct val="100000"/>
              </a:lnSpc>
              <a:spcBef>
                <a:spcPts val="250"/>
              </a:spcBef>
            </a:pPr>
            <a:r>
              <a:rPr sz="1400" spc="10" dirty="0">
                <a:latin typeface="Calibri"/>
                <a:cs typeface="Calibri"/>
              </a:rPr>
              <a:t>2</a:t>
            </a:r>
            <a:endParaRPr sz="1400">
              <a:latin typeface="Calibri"/>
              <a:cs typeface="Calibri"/>
            </a:endParaRPr>
          </a:p>
          <a:p>
            <a:pPr marL="12700">
              <a:lnSpc>
                <a:spcPct val="100000"/>
              </a:lnSpc>
              <a:spcBef>
                <a:spcPts val="220"/>
              </a:spcBef>
            </a:pPr>
            <a:r>
              <a:rPr sz="1400" spc="10" dirty="0">
                <a:latin typeface="Calibri"/>
                <a:cs typeface="Calibri"/>
              </a:rPr>
              <a:t>3</a:t>
            </a:r>
            <a:endParaRPr sz="1400">
              <a:latin typeface="Calibri"/>
              <a:cs typeface="Calibri"/>
            </a:endParaRPr>
          </a:p>
        </p:txBody>
      </p:sp>
      <p:cxnSp>
        <p:nvCxnSpPr>
          <p:cNvPr id="32" name="Straight Arrow Connector 31">
            <a:extLst>
              <a:ext uri="{FF2B5EF4-FFF2-40B4-BE49-F238E27FC236}">
                <a16:creationId xmlns:a16="http://schemas.microsoft.com/office/drawing/2014/main" id="{D16A7960-8D45-D9BD-C210-FD0AE744AC5C}"/>
              </a:ext>
            </a:extLst>
          </p:cNvPr>
          <p:cNvCxnSpPr>
            <a:cxnSpLocks/>
          </p:cNvCxnSpPr>
          <p:nvPr/>
        </p:nvCxnSpPr>
        <p:spPr>
          <a:xfrm>
            <a:off x="3445040" y="1575015"/>
            <a:ext cx="1126960" cy="85386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811B9428-097E-E161-3D2B-AC1E6172FAC0}"/>
              </a:ext>
            </a:extLst>
          </p:cNvPr>
          <p:cNvCxnSpPr>
            <a:cxnSpLocks/>
          </p:cNvCxnSpPr>
          <p:nvPr/>
        </p:nvCxnSpPr>
        <p:spPr>
          <a:xfrm>
            <a:off x="4157110" y="2896299"/>
            <a:ext cx="400239"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7711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369332"/>
          </a:xfrm>
        </p:spPr>
        <p:txBody>
          <a:bodyPr/>
          <a:lstStyle/>
          <a:p>
            <a:pPr marL="285750" indent="-285750">
              <a:buFont typeface="Arial" panose="020B0604020202020204" pitchFamily="34" charset="0"/>
              <a:buChar char="•"/>
            </a:pPr>
            <a:r>
              <a:rPr lang="en-US" sz="2400" dirty="0"/>
              <a:t>Caches</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55362-BC83-A51B-7447-23D2857B9529}"/>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B8066E0-3C0D-9FC5-D899-0A4BCB42D99A}"/>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Virtual Memory</a:t>
            </a:r>
          </a:p>
        </p:txBody>
      </p:sp>
      <p:sp>
        <p:nvSpPr>
          <p:cNvPr id="5" name="Rectangle 3">
            <a:extLst>
              <a:ext uri="{FF2B5EF4-FFF2-40B4-BE49-F238E27FC236}">
                <a16:creationId xmlns:a16="http://schemas.microsoft.com/office/drawing/2014/main" id="{29A4047C-31DA-A9D2-0AAC-CE7FA3655D66}"/>
              </a:ext>
            </a:extLst>
          </p:cNvPr>
          <p:cNvSpPr txBox="1">
            <a:spLocks noChangeArrowheads="1"/>
          </p:cNvSpPr>
          <p:nvPr/>
        </p:nvSpPr>
        <p:spPr>
          <a:xfrm>
            <a:off x="513793" y="967201"/>
            <a:ext cx="5476823" cy="3003211"/>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Virtual to physical address translation</a:t>
            </a:r>
          </a:p>
          <a:p>
            <a:pPr lvl="1"/>
            <a:r>
              <a:rPr lang="en-US" sz="2000" dirty="0"/>
              <a:t>Each program sees a uniform virtual address space</a:t>
            </a:r>
            <a:endParaRPr lang="en-US" sz="1800" dirty="0"/>
          </a:p>
        </p:txBody>
      </p:sp>
      <p:sp>
        <p:nvSpPr>
          <p:cNvPr id="7" name="object 6">
            <a:extLst>
              <a:ext uri="{FF2B5EF4-FFF2-40B4-BE49-F238E27FC236}">
                <a16:creationId xmlns:a16="http://schemas.microsoft.com/office/drawing/2014/main" id="{3FE6BA1F-AF78-94C2-F6C7-64B3C67E65BA}"/>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graphicFrame>
        <p:nvGraphicFramePr>
          <p:cNvPr id="3" name="object 3">
            <a:extLst>
              <a:ext uri="{FF2B5EF4-FFF2-40B4-BE49-F238E27FC236}">
                <a16:creationId xmlns:a16="http://schemas.microsoft.com/office/drawing/2014/main" id="{5F295F13-3386-28CE-892C-0E81118EF6F8}"/>
              </a:ext>
            </a:extLst>
          </p:cNvPr>
          <p:cNvGraphicFramePr>
            <a:graphicFrameLocks noGrp="1"/>
          </p:cNvGraphicFramePr>
          <p:nvPr>
            <p:extLst>
              <p:ext uri="{D42A27DB-BD31-4B8C-83A1-F6EECF244321}">
                <p14:modId xmlns:p14="http://schemas.microsoft.com/office/powerpoint/2010/main" val="180898039"/>
              </p:ext>
            </p:extLst>
          </p:nvPr>
        </p:nvGraphicFramePr>
        <p:xfrm>
          <a:off x="6010877" y="1369030"/>
          <a:ext cx="1223010" cy="3153741"/>
        </p:xfrm>
        <a:graphic>
          <a:graphicData uri="http://schemas.openxmlformats.org/drawingml/2006/table">
            <a:tbl>
              <a:tblPr firstRow="1" bandRow="1">
                <a:tableStyleId>{2D5ABB26-0587-4C30-8999-92F81FD0307C}</a:tableStyleId>
              </a:tblPr>
              <a:tblGrid>
                <a:gridCol w="611505">
                  <a:extLst>
                    <a:ext uri="{9D8B030D-6E8A-4147-A177-3AD203B41FA5}">
                      <a16:colId xmlns:a16="http://schemas.microsoft.com/office/drawing/2014/main" val="20000"/>
                    </a:ext>
                  </a:extLst>
                </a:gridCol>
                <a:gridCol w="611505">
                  <a:extLst>
                    <a:ext uri="{9D8B030D-6E8A-4147-A177-3AD203B41FA5}">
                      <a16:colId xmlns:a16="http://schemas.microsoft.com/office/drawing/2014/main" val="20001"/>
                    </a:ext>
                  </a:extLst>
                </a:gridCol>
              </a:tblGrid>
              <a:tr h="433196">
                <a:tc gridSpan="2">
                  <a:txBody>
                    <a:bodyPr/>
                    <a:lstStyle/>
                    <a:p>
                      <a:pPr marL="274320">
                        <a:lnSpc>
                          <a:spcPct val="100000"/>
                        </a:lnSpc>
                        <a:spcBef>
                          <a:spcPts val="1100"/>
                        </a:spcBef>
                      </a:pPr>
                      <a:r>
                        <a:rPr sz="1800" spc="-10" dirty="0">
                          <a:latin typeface="Calibri"/>
                          <a:cs typeface="Calibri"/>
                        </a:rPr>
                        <a:t>Reserv.</a:t>
                      </a:r>
                      <a:endParaRPr sz="1800">
                        <a:latin typeface="Calibri"/>
                        <a:cs typeface="Calibri"/>
                      </a:endParaRPr>
                    </a:p>
                  </a:txBody>
                  <a:tcPr marL="0" marR="0" marT="13970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688978">
                <a:tc gridSpan="2">
                  <a:txBody>
                    <a:bodyPr/>
                    <a:lstStyle/>
                    <a:p>
                      <a:pPr>
                        <a:lnSpc>
                          <a:spcPct val="100000"/>
                        </a:lnSpc>
                        <a:spcBef>
                          <a:spcPts val="360"/>
                        </a:spcBef>
                      </a:pPr>
                      <a:endParaRPr sz="1800">
                        <a:latin typeface="Times New Roman"/>
                        <a:cs typeface="Times New Roman"/>
                      </a:endParaRPr>
                    </a:p>
                    <a:p>
                      <a:pPr marL="368935">
                        <a:lnSpc>
                          <a:spcPct val="100000"/>
                        </a:lnSpc>
                      </a:pPr>
                      <a:r>
                        <a:rPr sz="1800" spc="-20" dirty="0">
                          <a:latin typeface="Calibri"/>
                          <a:cs typeface="Calibri"/>
                        </a:rPr>
                        <a:t>Code</a:t>
                      </a:r>
                      <a:endParaRPr sz="1800">
                        <a:latin typeface="Calibri"/>
                        <a:cs typeface="Calibri"/>
                      </a:endParaRPr>
                    </a:p>
                  </a:txBody>
                  <a:tcPr marL="0" marR="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688978">
                <a:tc gridSpan="2">
                  <a:txBody>
                    <a:bodyPr/>
                    <a:lstStyle/>
                    <a:p>
                      <a:pPr>
                        <a:lnSpc>
                          <a:spcPct val="100000"/>
                        </a:lnSpc>
                        <a:spcBef>
                          <a:spcPts val="360"/>
                        </a:spcBef>
                      </a:pPr>
                      <a:endParaRPr sz="1800">
                        <a:latin typeface="Times New Roman"/>
                        <a:cs typeface="Times New Roman"/>
                      </a:endParaRPr>
                    </a:p>
                    <a:p>
                      <a:pPr marL="384175">
                        <a:lnSpc>
                          <a:spcPct val="100000"/>
                        </a:lnSpc>
                      </a:pPr>
                      <a:r>
                        <a:rPr sz="1800" spc="-20" dirty="0">
                          <a:latin typeface="Calibri"/>
                          <a:cs typeface="Calibri"/>
                        </a:rPr>
                        <a:t>Data</a:t>
                      </a:r>
                      <a:endParaRPr sz="1800">
                        <a:latin typeface="Calibri"/>
                        <a:cs typeface="Calibri"/>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433196">
                <a:tc gridSpan="2">
                  <a:txBody>
                    <a:bodyPr/>
                    <a:lstStyle/>
                    <a:p>
                      <a:pPr marL="358140">
                        <a:lnSpc>
                          <a:spcPct val="100000"/>
                        </a:lnSpc>
                        <a:spcBef>
                          <a:spcPts val="1100"/>
                        </a:spcBef>
                      </a:pPr>
                      <a:r>
                        <a:rPr sz="1800" spc="-20" dirty="0">
                          <a:latin typeface="Calibri"/>
                          <a:cs typeface="Calibri"/>
                        </a:rPr>
                        <a:t>Heap</a:t>
                      </a:r>
                      <a:endParaRPr sz="1800">
                        <a:latin typeface="Calibri"/>
                        <a:cs typeface="Calibri"/>
                      </a:endParaRPr>
                    </a:p>
                  </a:txBody>
                  <a:tcPr marL="0" marR="0" marT="139700" marB="0">
                    <a:lnL w="12700">
                      <a:solidFill>
                        <a:srgbClr val="000000"/>
                      </a:solidFill>
                      <a:prstDash val="solid"/>
                    </a:lnL>
                    <a:lnR w="12700">
                      <a:solidFill>
                        <a:srgbClr val="000000"/>
                      </a:solidFill>
                      <a:prstDash val="solid"/>
                    </a:lnR>
                    <a:lnT w="12700">
                      <a:solidFill>
                        <a:srgbClr val="000000"/>
                      </a:solidFill>
                      <a:prstDash val="solid"/>
                    </a:lnT>
                    <a:lnB w="19050">
                      <a:solidFill>
                        <a:srgbClr val="70AD47"/>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95197">
                <a:tc>
                  <a:txBody>
                    <a:bodyPr/>
                    <a:lstStyle/>
                    <a:p>
                      <a:pPr>
                        <a:lnSpc>
                          <a:spcPct val="100000"/>
                        </a:lnSpc>
                      </a:pPr>
                      <a:endParaRPr sz="600">
                        <a:latin typeface="Times New Roman"/>
                        <a:cs typeface="Times New Roman"/>
                      </a:endParaRPr>
                    </a:p>
                  </a:txBody>
                  <a:tcPr marL="0" marR="0" marT="0" marB="0">
                    <a:lnL w="12700">
                      <a:solidFill>
                        <a:srgbClr val="70AD47"/>
                      </a:solidFill>
                      <a:prstDash val="solid"/>
                    </a:lnL>
                    <a:lnR w="9525">
                      <a:solidFill>
                        <a:srgbClr val="4472C4"/>
                      </a:solidFill>
                      <a:prstDash val="solid"/>
                    </a:lnR>
                    <a:lnT w="19050">
                      <a:solidFill>
                        <a:srgbClr val="70AD47"/>
                      </a:solidFill>
                      <a:prstDash val="solid"/>
                    </a:lnT>
                  </a:tcPr>
                </a:tc>
                <a:tc>
                  <a:txBody>
                    <a:bodyPr/>
                    <a:lstStyle/>
                    <a:p>
                      <a:pPr>
                        <a:lnSpc>
                          <a:spcPct val="100000"/>
                        </a:lnSpc>
                      </a:pPr>
                      <a:endParaRPr sz="600">
                        <a:latin typeface="Times New Roman"/>
                        <a:cs typeface="Times New Roman"/>
                      </a:endParaRPr>
                    </a:p>
                  </a:txBody>
                  <a:tcPr marL="0" marR="0" marT="0" marB="0">
                    <a:lnL w="9525">
                      <a:solidFill>
                        <a:srgbClr val="4472C4"/>
                      </a:solidFill>
                      <a:prstDash val="solid"/>
                    </a:lnL>
                    <a:lnR w="12700">
                      <a:solidFill>
                        <a:srgbClr val="70AD47"/>
                      </a:solidFill>
                      <a:prstDash val="solid"/>
                    </a:lnR>
                    <a:lnT w="19050">
                      <a:solidFill>
                        <a:srgbClr val="70AD47"/>
                      </a:solidFill>
                      <a:prstDash val="solid"/>
                    </a:lnT>
                  </a:tcPr>
                </a:tc>
                <a:extLst>
                  <a:ext uri="{0D108BD9-81ED-4DB2-BD59-A6C34878D82A}">
                    <a16:rowId xmlns:a16="http://schemas.microsoft.com/office/drawing/2014/main" val="10004"/>
                  </a:ext>
                </a:extLst>
              </a:tr>
              <a:tr h="260054">
                <a:tc gridSpan="2">
                  <a:txBody>
                    <a:bodyPr/>
                    <a:lstStyle/>
                    <a:p>
                      <a:pPr>
                        <a:lnSpc>
                          <a:spcPct val="100000"/>
                        </a:lnSpc>
                      </a:pPr>
                      <a:endParaRPr sz="1800" dirty="0">
                        <a:latin typeface="Times New Roman"/>
                        <a:cs typeface="Times New Roman"/>
                      </a:endParaRPr>
                    </a:p>
                  </a:txBody>
                  <a:tcPr marL="0" marR="0" marT="0" marB="0">
                    <a:lnL w="12700">
                      <a:solidFill>
                        <a:srgbClr val="70AD47"/>
                      </a:solidFill>
                      <a:prstDash val="solid"/>
                    </a:lnL>
                    <a:lnR w="12700">
                      <a:solidFill>
                        <a:srgbClr val="70AD47"/>
                      </a:solidFill>
                      <a:prstDash val="solid"/>
                    </a:lnR>
                  </a:tcPr>
                </a:tc>
                <a:tc hMerge="1">
                  <a:txBody>
                    <a:bodyPr/>
                    <a:lstStyle/>
                    <a:p>
                      <a:endParaRPr/>
                    </a:p>
                  </a:txBody>
                  <a:tcPr marL="0" marR="0" marT="0" marB="0"/>
                </a:tc>
                <a:extLst>
                  <a:ext uri="{0D108BD9-81ED-4DB2-BD59-A6C34878D82A}">
                    <a16:rowId xmlns:a16="http://schemas.microsoft.com/office/drawing/2014/main" val="10005"/>
                  </a:ext>
                </a:extLst>
              </a:tr>
              <a:tr h="101448">
                <a:tc>
                  <a:txBody>
                    <a:bodyPr/>
                    <a:lstStyle/>
                    <a:p>
                      <a:pPr>
                        <a:lnSpc>
                          <a:spcPct val="100000"/>
                        </a:lnSpc>
                      </a:pPr>
                      <a:endParaRPr sz="700">
                        <a:latin typeface="Times New Roman"/>
                        <a:cs typeface="Times New Roman"/>
                      </a:endParaRPr>
                    </a:p>
                  </a:txBody>
                  <a:tcPr marL="0" marR="0" marT="0" marB="0">
                    <a:lnL w="12700">
                      <a:solidFill>
                        <a:srgbClr val="70AD47"/>
                      </a:solidFill>
                      <a:prstDash val="solid"/>
                    </a:lnL>
                    <a:lnR w="9525">
                      <a:solidFill>
                        <a:srgbClr val="4472C4"/>
                      </a:solidFill>
                      <a:prstDash val="solid"/>
                    </a:lnR>
                    <a:lnB w="19050">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4472C4"/>
                      </a:solidFill>
                      <a:prstDash val="solid"/>
                    </a:lnL>
                    <a:lnR w="12700">
                      <a:solidFill>
                        <a:srgbClr val="70AD47"/>
                      </a:solidFill>
                      <a:prstDash val="solid"/>
                    </a:lnR>
                    <a:lnB w="19050">
                      <a:solidFill>
                        <a:srgbClr val="000000"/>
                      </a:solidFill>
                      <a:prstDash val="solid"/>
                    </a:lnB>
                  </a:tcPr>
                </a:tc>
                <a:extLst>
                  <a:ext uri="{0D108BD9-81ED-4DB2-BD59-A6C34878D82A}">
                    <a16:rowId xmlns:a16="http://schemas.microsoft.com/office/drawing/2014/main" val="10006"/>
                  </a:ext>
                </a:extLst>
              </a:tr>
              <a:tr h="433196">
                <a:tc gridSpan="2">
                  <a:txBody>
                    <a:bodyPr/>
                    <a:lstStyle/>
                    <a:p>
                      <a:pPr marL="348615">
                        <a:lnSpc>
                          <a:spcPct val="100000"/>
                        </a:lnSpc>
                        <a:spcBef>
                          <a:spcPts val="1100"/>
                        </a:spcBef>
                      </a:pPr>
                      <a:r>
                        <a:rPr sz="1800" spc="-10" dirty="0">
                          <a:latin typeface="Calibri"/>
                          <a:cs typeface="Calibri"/>
                        </a:rPr>
                        <a:t>Stack</a:t>
                      </a:r>
                      <a:endParaRPr sz="1800" dirty="0">
                        <a:latin typeface="Calibri"/>
                        <a:cs typeface="Calibri"/>
                      </a:endParaRPr>
                    </a:p>
                  </a:txBody>
                  <a:tcPr marL="0" marR="0" marT="13970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31" name="object 10">
            <a:extLst>
              <a:ext uri="{FF2B5EF4-FFF2-40B4-BE49-F238E27FC236}">
                <a16:creationId xmlns:a16="http://schemas.microsoft.com/office/drawing/2014/main" id="{9F1339A7-99BA-01EC-61FF-71FC02A8630A}"/>
              </a:ext>
            </a:extLst>
          </p:cNvPr>
          <p:cNvSpPr txBox="1"/>
          <p:nvPr/>
        </p:nvSpPr>
        <p:spPr>
          <a:xfrm>
            <a:off x="6010253" y="789384"/>
            <a:ext cx="1243269" cy="579646"/>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72C4"/>
                </a:solidFill>
                <a:latin typeface="Calibri"/>
                <a:cs typeface="Calibri"/>
              </a:rPr>
              <a:t>Program</a:t>
            </a:r>
            <a:r>
              <a:rPr lang="en-US" sz="1800" dirty="0">
                <a:solidFill>
                  <a:srgbClr val="4472C4"/>
                </a:solidFill>
                <a:latin typeface="Calibri"/>
                <a:cs typeface="Calibri"/>
              </a:rPr>
              <a:t> </a:t>
            </a:r>
            <a:r>
              <a:rPr sz="1800" spc="-50" dirty="0">
                <a:solidFill>
                  <a:srgbClr val="4472C4"/>
                </a:solidFill>
                <a:latin typeface="Calibri"/>
                <a:cs typeface="Calibri"/>
              </a:rPr>
              <a:t>A</a:t>
            </a:r>
            <a:endParaRPr lang="en-US" sz="1800" spc="-50" dirty="0">
              <a:solidFill>
                <a:srgbClr val="4472C4"/>
              </a:solidFill>
              <a:latin typeface="Calibri"/>
              <a:cs typeface="Calibri"/>
            </a:endParaRPr>
          </a:p>
          <a:p>
            <a:pPr marL="12700">
              <a:lnSpc>
                <a:spcPct val="100000"/>
              </a:lnSpc>
              <a:spcBef>
                <a:spcPts val="100"/>
              </a:spcBef>
            </a:pPr>
            <a:r>
              <a:rPr lang="en-US" sz="1800" spc="-50" dirty="0">
                <a:solidFill>
                  <a:srgbClr val="4472C4"/>
                </a:solidFill>
                <a:latin typeface="Calibri"/>
                <a:cs typeface="Calibri"/>
              </a:rPr>
              <a:t>Virtual Space</a:t>
            </a:r>
            <a:endParaRPr sz="1800" dirty="0">
              <a:latin typeface="Calibri"/>
              <a:cs typeface="Calibri"/>
            </a:endParaRPr>
          </a:p>
        </p:txBody>
      </p:sp>
      <p:graphicFrame>
        <p:nvGraphicFramePr>
          <p:cNvPr id="33" name="object 11">
            <a:extLst>
              <a:ext uri="{FF2B5EF4-FFF2-40B4-BE49-F238E27FC236}">
                <a16:creationId xmlns:a16="http://schemas.microsoft.com/office/drawing/2014/main" id="{22D8D86D-26F2-8936-C1A5-B50278CB2A69}"/>
              </a:ext>
            </a:extLst>
          </p:cNvPr>
          <p:cNvGraphicFramePr>
            <a:graphicFrameLocks noGrp="1"/>
          </p:cNvGraphicFramePr>
          <p:nvPr>
            <p:extLst>
              <p:ext uri="{D42A27DB-BD31-4B8C-83A1-F6EECF244321}">
                <p14:modId xmlns:p14="http://schemas.microsoft.com/office/powerpoint/2010/main" val="991422466"/>
              </p:ext>
            </p:extLst>
          </p:nvPr>
        </p:nvGraphicFramePr>
        <p:xfrm>
          <a:off x="7556614" y="1358664"/>
          <a:ext cx="1223010" cy="3153741"/>
        </p:xfrm>
        <a:graphic>
          <a:graphicData uri="http://schemas.openxmlformats.org/drawingml/2006/table">
            <a:tbl>
              <a:tblPr firstRow="1" bandRow="1">
                <a:tableStyleId>{2D5ABB26-0587-4C30-8999-92F81FD0307C}</a:tableStyleId>
              </a:tblPr>
              <a:tblGrid>
                <a:gridCol w="611505">
                  <a:extLst>
                    <a:ext uri="{9D8B030D-6E8A-4147-A177-3AD203B41FA5}">
                      <a16:colId xmlns:a16="http://schemas.microsoft.com/office/drawing/2014/main" val="20000"/>
                    </a:ext>
                  </a:extLst>
                </a:gridCol>
                <a:gridCol w="611505">
                  <a:extLst>
                    <a:ext uri="{9D8B030D-6E8A-4147-A177-3AD203B41FA5}">
                      <a16:colId xmlns:a16="http://schemas.microsoft.com/office/drawing/2014/main" val="20001"/>
                    </a:ext>
                  </a:extLst>
                </a:gridCol>
              </a:tblGrid>
              <a:tr h="433196">
                <a:tc gridSpan="2">
                  <a:txBody>
                    <a:bodyPr/>
                    <a:lstStyle/>
                    <a:p>
                      <a:pPr marL="274320">
                        <a:lnSpc>
                          <a:spcPct val="100000"/>
                        </a:lnSpc>
                        <a:spcBef>
                          <a:spcPts val="1100"/>
                        </a:spcBef>
                      </a:pPr>
                      <a:r>
                        <a:rPr sz="1800" spc="-10" dirty="0">
                          <a:latin typeface="Calibri"/>
                          <a:cs typeface="Calibri"/>
                        </a:rPr>
                        <a:t>Reserv.</a:t>
                      </a:r>
                      <a:endParaRPr sz="1800">
                        <a:latin typeface="Calibri"/>
                        <a:cs typeface="Calibri"/>
                      </a:endParaRPr>
                    </a:p>
                  </a:txBody>
                  <a:tcPr marL="0" marR="0" marT="13970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688978">
                <a:tc gridSpan="2">
                  <a:txBody>
                    <a:bodyPr/>
                    <a:lstStyle/>
                    <a:p>
                      <a:pPr>
                        <a:lnSpc>
                          <a:spcPct val="100000"/>
                        </a:lnSpc>
                        <a:spcBef>
                          <a:spcPts val="360"/>
                        </a:spcBef>
                      </a:pPr>
                      <a:endParaRPr sz="1800">
                        <a:latin typeface="Times New Roman"/>
                        <a:cs typeface="Times New Roman"/>
                      </a:endParaRPr>
                    </a:p>
                    <a:p>
                      <a:pPr marL="368935">
                        <a:lnSpc>
                          <a:spcPct val="100000"/>
                        </a:lnSpc>
                      </a:pPr>
                      <a:r>
                        <a:rPr sz="1800" spc="-20" dirty="0">
                          <a:latin typeface="Calibri"/>
                          <a:cs typeface="Calibri"/>
                        </a:rPr>
                        <a:t>Code</a:t>
                      </a:r>
                      <a:endParaRPr sz="1800">
                        <a:latin typeface="Calibri"/>
                        <a:cs typeface="Calibri"/>
                      </a:endParaRPr>
                    </a:p>
                  </a:txBody>
                  <a:tcPr marL="0" marR="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688978">
                <a:tc gridSpan="2">
                  <a:txBody>
                    <a:bodyPr/>
                    <a:lstStyle/>
                    <a:p>
                      <a:pPr>
                        <a:lnSpc>
                          <a:spcPct val="100000"/>
                        </a:lnSpc>
                        <a:spcBef>
                          <a:spcPts val="360"/>
                        </a:spcBef>
                      </a:pPr>
                      <a:endParaRPr sz="1800" dirty="0">
                        <a:latin typeface="Times New Roman"/>
                        <a:cs typeface="Times New Roman"/>
                      </a:endParaRPr>
                    </a:p>
                    <a:p>
                      <a:pPr marL="384175">
                        <a:lnSpc>
                          <a:spcPct val="100000"/>
                        </a:lnSpc>
                      </a:pPr>
                      <a:r>
                        <a:rPr sz="1800" spc="-20" dirty="0">
                          <a:latin typeface="Calibri"/>
                          <a:cs typeface="Calibri"/>
                        </a:rPr>
                        <a:t>Data</a:t>
                      </a:r>
                      <a:endParaRPr sz="1800" dirty="0">
                        <a:latin typeface="Calibri"/>
                        <a:cs typeface="Calibri"/>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433196">
                <a:tc gridSpan="2">
                  <a:txBody>
                    <a:bodyPr/>
                    <a:lstStyle/>
                    <a:p>
                      <a:pPr marL="358140">
                        <a:lnSpc>
                          <a:spcPct val="100000"/>
                        </a:lnSpc>
                        <a:spcBef>
                          <a:spcPts val="1100"/>
                        </a:spcBef>
                      </a:pPr>
                      <a:r>
                        <a:rPr sz="1800" spc="-20" dirty="0">
                          <a:latin typeface="Calibri"/>
                          <a:cs typeface="Calibri"/>
                        </a:rPr>
                        <a:t>Heap</a:t>
                      </a:r>
                      <a:endParaRPr sz="1800" dirty="0">
                        <a:latin typeface="Calibri"/>
                        <a:cs typeface="Calibri"/>
                      </a:endParaRPr>
                    </a:p>
                  </a:txBody>
                  <a:tcPr marL="0" marR="0" marT="139700" marB="0">
                    <a:lnL w="12700">
                      <a:solidFill>
                        <a:srgbClr val="000000"/>
                      </a:solidFill>
                      <a:prstDash val="solid"/>
                    </a:lnL>
                    <a:lnR w="12700">
                      <a:solidFill>
                        <a:srgbClr val="000000"/>
                      </a:solidFill>
                      <a:prstDash val="solid"/>
                    </a:lnR>
                    <a:lnT w="12700">
                      <a:solidFill>
                        <a:srgbClr val="000000"/>
                      </a:solidFill>
                      <a:prstDash val="solid"/>
                    </a:lnT>
                    <a:lnB w="19050">
                      <a:solidFill>
                        <a:srgbClr val="70AD47"/>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95197">
                <a:tc>
                  <a:txBody>
                    <a:bodyPr/>
                    <a:lstStyle/>
                    <a:p>
                      <a:pPr>
                        <a:lnSpc>
                          <a:spcPct val="100000"/>
                        </a:lnSpc>
                      </a:pPr>
                      <a:endParaRPr sz="600">
                        <a:latin typeface="Times New Roman"/>
                        <a:cs typeface="Times New Roman"/>
                      </a:endParaRPr>
                    </a:p>
                  </a:txBody>
                  <a:tcPr marL="0" marR="0" marT="0" marB="0">
                    <a:lnL w="12700">
                      <a:solidFill>
                        <a:srgbClr val="70AD47"/>
                      </a:solidFill>
                      <a:prstDash val="solid"/>
                    </a:lnL>
                    <a:lnR w="9525">
                      <a:solidFill>
                        <a:srgbClr val="4472C4"/>
                      </a:solidFill>
                      <a:prstDash val="solid"/>
                    </a:lnR>
                    <a:lnT w="19050">
                      <a:solidFill>
                        <a:srgbClr val="70AD47"/>
                      </a:solidFill>
                      <a:prstDash val="solid"/>
                    </a:lnT>
                  </a:tcPr>
                </a:tc>
                <a:tc>
                  <a:txBody>
                    <a:bodyPr/>
                    <a:lstStyle/>
                    <a:p>
                      <a:pPr>
                        <a:lnSpc>
                          <a:spcPct val="100000"/>
                        </a:lnSpc>
                      </a:pPr>
                      <a:endParaRPr sz="600">
                        <a:latin typeface="Times New Roman"/>
                        <a:cs typeface="Times New Roman"/>
                      </a:endParaRPr>
                    </a:p>
                  </a:txBody>
                  <a:tcPr marL="0" marR="0" marT="0" marB="0">
                    <a:lnL w="9525">
                      <a:solidFill>
                        <a:srgbClr val="4472C4"/>
                      </a:solidFill>
                      <a:prstDash val="solid"/>
                    </a:lnL>
                    <a:lnR w="12700">
                      <a:solidFill>
                        <a:srgbClr val="70AD47"/>
                      </a:solidFill>
                      <a:prstDash val="solid"/>
                    </a:lnR>
                    <a:lnT w="19050">
                      <a:solidFill>
                        <a:srgbClr val="70AD47"/>
                      </a:solidFill>
                      <a:prstDash val="solid"/>
                    </a:lnT>
                  </a:tcPr>
                </a:tc>
                <a:extLst>
                  <a:ext uri="{0D108BD9-81ED-4DB2-BD59-A6C34878D82A}">
                    <a16:rowId xmlns:a16="http://schemas.microsoft.com/office/drawing/2014/main" val="10004"/>
                  </a:ext>
                </a:extLst>
              </a:tr>
              <a:tr h="260054">
                <a:tc gridSpan="2">
                  <a:txBody>
                    <a:bodyPr/>
                    <a:lstStyle/>
                    <a:p>
                      <a:pPr>
                        <a:lnSpc>
                          <a:spcPct val="100000"/>
                        </a:lnSpc>
                      </a:pPr>
                      <a:endParaRPr sz="1800">
                        <a:latin typeface="Times New Roman"/>
                        <a:cs typeface="Times New Roman"/>
                      </a:endParaRPr>
                    </a:p>
                  </a:txBody>
                  <a:tcPr marL="0" marR="0" marT="0" marB="0">
                    <a:lnL w="12700">
                      <a:solidFill>
                        <a:srgbClr val="70AD47"/>
                      </a:solidFill>
                      <a:prstDash val="solid"/>
                    </a:lnL>
                    <a:lnR w="12700">
                      <a:solidFill>
                        <a:srgbClr val="70AD47"/>
                      </a:solidFill>
                      <a:prstDash val="solid"/>
                    </a:lnR>
                  </a:tcPr>
                </a:tc>
                <a:tc hMerge="1">
                  <a:txBody>
                    <a:bodyPr/>
                    <a:lstStyle/>
                    <a:p>
                      <a:endParaRPr/>
                    </a:p>
                  </a:txBody>
                  <a:tcPr marL="0" marR="0" marT="0" marB="0"/>
                </a:tc>
                <a:extLst>
                  <a:ext uri="{0D108BD9-81ED-4DB2-BD59-A6C34878D82A}">
                    <a16:rowId xmlns:a16="http://schemas.microsoft.com/office/drawing/2014/main" val="10005"/>
                  </a:ext>
                </a:extLst>
              </a:tr>
              <a:tr h="0">
                <a:tc>
                  <a:txBody>
                    <a:bodyPr/>
                    <a:lstStyle/>
                    <a:p>
                      <a:pPr>
                        <a:lnSpc>
                          <a:spcPct val="100000"/>
                        </a:lnSpc>
                      </a:pPr>
                      <a:endParaRPr sz="700">
                        <a:latin typeface="Times New Roman"/>
                        <a:cs typeface="Times New Roman"/>
                      </a:endParaRPr>
                    </a:p>
                  </a:txBody>
                  <a:tcPr marL="0" marR="0" marT="0" marB="0">
                    <a:lnL w="12700">
                      <a:solidFill>
                        <a:srgbClr val="70AD47"/>
                      </a:solidFill>
                      <a:prstDash val="solid"/>
                    </a:lnL>
                    <a:lnR w="9525">
                      <a:solidFill>
                        <a:srgbClr val="4472C4"/>
                      </a:solidFill>
                      <a:prstDash val="solid"/>
                    </a:lnR>
                    <a:lnB w="19050">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4472C4"/>
                      </a:solidFill>
                      <a:prstDash val="solid"/>
                    </a:lnL>
                    <a:lnR w="12700">
                      <a:solidFill>
                        <a:srgbClr val="70AD47"/>
                      </a:solidFill>
                      <a:prstDash val="solid"/>
                    </a:lnR>
                    <a:lnB w="19050">
                      <a:solidFill>
                        <a:srgbClr val="000000"/>
                      </a:solidFill>
                      <a:prstDash val="solid"/>
                    </a:lnB>
                  </a:tcPr>
                </a:tc>
                <a:extLst>
                  <a:ext uri="{0D108BD9-81ED-4DB2-BD59-A6C34878D82A}">
                    <a16:rowId xmlns:a16="http://schemas.microsoft.com/office/drawing/2014/main" val="10006"/>
                  </a:ext>
                </a:extLst>
              </a:tr>
              <a:tr h="433196">
                <a:tc gridSpan="2">
                  <a:txBody>
                    <a:bodyPr/>
                    <a:lstStyle/>
                    <a:p>
                      <a:pPr marL="348615">
                        <a:lnSpc>
                          <a:spcPct val="100000"/>
                        </a:lnSpc>
                        <a:spcBef>
                          <a:spcPts val="1100"/>
                        </a:spcBef>
                      </a:pPr>
                      <a:r>
                        <a:rPr sz="1800" spc="-10" dirty="0">
                          <a:latin typeface="Calibri"/>
                          <a:cs typeface="Calibri"/>
                        </a:rPr>
                        <a:t>Stack</a:t>
                      </a:r>
                      <a:endParaRPr sz="1800" dirty="0">
                        <a:latin typeface="Calibri"/>
                        <a:cs typeface="Calibri"/>
                      </a:endParaRPr>
                    </a:p>
                  </a:txBody>
                  <a:tcPr marL="0" marR="0" marT="13970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41" name="object 18">
            <a:extLst>
              <a:ext uri="{FF2B5EF4-FFF2-40B4-BE49-F238E27FC236}">
                <a16:creationId xmlns:a16="http://schemas.microsoft.com/office/drawing/2014/main" id="{BC60EB3E-24CA-7A65-476B-41FE578DD2B5}"/>
              </a:ext>
            </a:extLst>
          </p:cNvPr>
          <p:cNvSpPr txBox="1"/>
          <p:nvPr/>
        </p:nvSpPr>
        <p:spPr>
          <a:xfrm>
            <a:off x="7583514" y="802208"/>
            <a:ext cx="132678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72C4"/>
                </a:solidFill>
                <a:latin typeface="Calibri"/>
                <a:cs typeface="Calibri"/>
              </a:rPr>
              <a:t>Program</a:t>
            </a:r>
            <a:r>
              <a:rPr lang="en-US" sz="1800" dirty="0">
                <a:solidFill>
                  <a:srgbClr val="4472C4"/>
                </a:solidFill>
                <a:latin typeface="Calibri"/>
                <a:cs typeface="Calibri"/>
              </a:rPr>
              <a:t> </a:t>
            </a:r>
            <a:r>
              <a:rPr sz="1800" spc="15" dirty="0">
                <a:solidFill>
                  <a:srgbClr val="4472C4"/>
                </a:solidFill>
                <a:latin typeface="Calibri"/>
                <a:cs typeface="Calibri"/>
              </a:rPr>
              <a:t>B</a:t>
            </a:r>
            <a:r>
              <a:rPr lang="en-US" sz="1800" spc="15" dirty="0">
                <a:solidFill>
                  <a:srgbClr val="4472C4"/>
                </a:solidFill>
                <a:latin typeface="Calibri"/>
                <a:cs typeface="Calibri"/>
              </a:rPr>
              <a:t> Virtual Space</a:t>
            </a:r>
            <a:endParaRPr sz="1800" dirty="0">
              <a:latin typeface="Calibri"/>
              <a:cs typeface="Calibri"/>
            </a:endParaRPr>
          </a:p>
        </p:txBody>
      </p:sp>
      <p:grpSp>
        <p:nvGrpSpPr>
          <p:cNvPr id="42" name="object 20">
            <a:extLst>
              <a:ext uri="{FF2B5EF4-FFF2-40B4-BE49-F238E27FC236}">
                <a16:creationId xmlns:a16="http://schemas.microsoft.com/office/drawing/2014/main" id="{4CB5DD87-439F-F37A-2442-2156C0D88A1D}"/>
              </a:ext>
            </a:extLst>
          </p:cNvPr>
          <p:cNvGrpSpPr/>
          <p:nvPr/>
        </p:nvGrpSpPr>
        <p:grpSpPr>
          <a:xfrm>
            <a:off x="8934415" y="1351667"/>
            <a:ext cx="69507" cy="2864387"/>
            <a:chOff x="4709160" y="3645882"/>
            <a:chExt cx="41275" cy="1819910"/>
          </a:xfrm>
        </p:grpSpPr>
        <p:sp>
          <p:nvSpPr>
            <p:cNvPr id="43" name="object 21">
              <a:extLst>
                <a:ext uri="{FF2B5EF4-FFF2-40B4-BE49-F238E27FC236}">
                  <a16:creationId xmlns:a16="http://schemas.microsoft.com/office/drawing/2014/main" id="{865EC342-10E8-253C-961D-733A6D14F80B}"/>
                </a:ext>
              </a:extLst>
            </p:cNvPr>
            <p:cNvSpPr/>
            <p:nvPr/>
          </p:nvSpPr>
          <p:spPr>
            <a:xfrm>
              <a:off x="4729655" y="3645882"/>
              <a:ext cx="0" cy="1771650"/>
            </a:xfrm>
            <a:custGeom>
              <a:avLst/>
              <a:gdLst/>
              <a:ahLst/>
              <a:cxnLst/>
              <a:rect l="l" t="t" r="r" b="b"/>
              <a:pathLst>
                <a:path h="1771650">
                  <a:moveTo>
                    <a:pt x="0" y="0"/>
                  </a:moveTo>
                  <a:lnTo>
                    <a:pt x="0" y="1771649"/>
                  </a:lnTo>
                </a:path>
              </a:pathLst>
            </a:custGeom>
            <a:ln w="9524">
              <a:solidFill>
                <a:srgbClr val="000000"/>
              </a:solidFill>
            </a:ln>
          </p:spPr>
          <p:txBody>
            <a:bodyPr wrap="square" lIns="0" tIns="0" rIns="0" bIns="0" rtlCol="0"/>
            <a:lstStyle/>
            <a:p>
              <a:endParaRPr/>
            </a:p>
          </p:txBody>
        </p:sp>
        <p:sp>
          <p:nvSpPr>
            <p:cNvPr id="44" name="object 22">
              <a:extLst>
                <a:ext uri="{FF2B5EF4-FFF2-40B4-BE49-F238E27FC236}">
                  <a16:creationId xmlns:a16="http://schemas.microsoft.com/office/drawing/2014/main" id="{6BB3685B-A61F-2C42-7DE2-451DAFF8B555}"/>
                </a:ext>
              </a:extLst>
            </p:cNvPr>
            <p:cNvSpPr/>
            <p:nvPr/>
          </p:nvSpPr>
          <p:spPr>
            <a:xfrm>
              <a:off x="4713923" y="5417532"/>
              <a:ext cx="31750" cy="43815"/>
            </a:xfrm>
            <a:custGeom>
              <a:avLst/>
              <a:gdLst/>
              <a:ahLst/>
              <a:cxnLst/>
              <a:rect l="l" t="t" r="r" b="b"/>
              <a:pathLst>
                <a:path w="31750" h="43814">
                  <a:moveTo>
                    <a:pt x="15732" y="43225"/>
                  </a:moveTo>
                  <a:lnTo>
                    <a:pt x="0" y="0"/>
                  </a:lnTo>
                  <a:lnTo>
                    <a:pt x="31465" y="0"/>
                  </a:lnTo>
                  <a:lnTo>
                    <a:pt x="15732" y="43225"/>
                  </a:lnTo>
                  <a:close/>
                </a:path>
              </a:pathLst>
            </a:custGeom>
            <a:solidFill>
              <a:srgbClr val="000000"/>
            </a:solidFill>
          </p:spPr>
          <p:txBody>
            <a:bodyPr wrap="square" lIns="0" tIns="0" rIns="0" bIns="0" rtlCol="0"/>
            <a:lstStyle/>
            <a:p>
              <a:endParaRPr/>
            </a:p>
          </p:txBody>
        </p:sp>
        <p:sp>
          <p:nvSpPr>
            <p:cNvPr id="45" name="object 23">
              <a:extLst>
                <a:ext uri="{FF2B5EF4-FFF2-40B4-BE49-F238E27FC236}">
                  <a16:creationId xmlns:a16="http://schemas.microsoft.com/office/drawing/2014/main" id="{8EF708D5-FD49-5A25-262C-7732F37DFFF5}"/>
                </a:ext>
              </a:extLst>
            </p:cNvPr>
            <p:cNvSpPr/>
            <p:nvPr/>
          </p:nvSpPr>
          <p:spPr>
            <a:xfrm>
              <a:off x="4713923" y="5417532"/>
              <a:ext cx="31750" cy="43815"/>
            </a:xfrm>
            <a:custGeom>
              <a:avLst/>
              <a:gdLst/>
              <a:ahLst/>
              <a:cxnLst/>
              <a:rect l="l" t="t" r="r" b="b"/>
              <a:pathLst>
                <a:path w="31750" h="43814">
                  <a:moveTo>
                    <a:pt x="0" y="0"/>
                  </a:moveTo>
                  <a:lnTo>
                    <a:pt x="15732" y="43225"/>
                  </a:lnTo>
                  <a:lnTo>
                    <a:pt x="31465" y="0"/>
                  </a:lnTo>
                  <a:lnTo>
                    <a:pt x="0" y="0"/>
                  </a:lnTo>
                  <a:close/>
                </a:path>
              </a:pathLst>
            </a:custGeom>
            <a:ln w="9524">
              <a:solidFill>
                <a:srgbClr val="000000"/>
              </a:solidFill>
            </a:ln>
          </p:spPr>
          <p:txBody>
            <a:bodyPr wrap="square" lIns="0" tIns="0" rIns="0" bIns="0" rtlCol="0"/>
            <a:lstStyle/>
            <a:p>
              <a:endParaRPr/>
            </a:p>
          </p:txBody>
        </p:sp>
      </p:grpSp>
      <p:sp>
        <p:nvSpPr>
          <p:cNvPr id="50" name="object 28">
            <a:extLst>
              <a:ext uri="{FF2B5EF4-FFF2-40B4-BE49-F238E27FC236}">
                <a16:creationId xmlns:a16="http://schemas.microsoft.com/office/drawing/2014/main" id="{05905898-892C-4BF5-F2D1-AC83C34C9130}"/>
              </a:ext>
            </a:extLst>
          </p:cNvPr>
          <p:cNvSpPr txBox="1"/>
          <p:nvPr/>
        </p:nvSpPr>
        <p:spPr>
          <a:xfrm>
            <a:off x="8809213" y="4253405"/>
            <a:ext cx="373380" cy="299720"/>
          </a:xfrm>
          <a:prstGeom prst="rect">
            <a:avLst/>
          </a:prstGeom>
        </p:spPr>
        <p:txBody>
          <a:bodyPr vert="horz" wrap="square" lIns="0" tIns="12700" rIns="0" bIns="0" rtlCol="0">
            <a:spAutoFit/>
          </a:bodyPr>
          <a:lstStyle/>
          <a:p>
            <a:pPr marL="38100">
              <a:lnSpc>
                <a:spcPct val="100000"/>
              </a:lnSpc>
              <a:spcBef>
                <a:spcPts val="100"/>
              </a:spcBef>
            </a:pPr>
            <a:r>
              <a:rPr sz="2700" spc="44" baseline="-21604" dirty="0">
                <a:latin typeface="Calibri"/>
                <a:cs typeface="Calibri"/>
              </a:rPr>
              <a:t>2</a:t>
            </a:r>
            <a:r>
              <a:rPr sz="1200" spc="30" dirty="0">
                <a:latin typeface="Calibri"/>
                <a:cs typeface="Calibri"/>
              </a:rPr>
              <a:t>32</a:t>
            </a:r>
            <a:endParaRPr sz="1200" dirty="0">
              <a:latin typeface="Calibri"/>
              <a:cs typeface="Calibri"/>
            </a:endParaRPr>
          </a:p>
        </p:txBody>
      </p:sp>
      <p:sp>
        <p:nvSpPr>
          <p:cNvPr id="51" name="Rectangle 50">
            <a:extLst>
              <a:ext uri="{FF2B5EF4-FFF2-40B4-BE49-F238E27FC236}">
                <a16:creationId xmlns:a16="http://schemas.microsoft.com/office/drawing/2014/main" id="{13EF8B43-E893-DEED-2B69-9C11CB41BFC4}"/>
              </a:ext>
            </a:extLst>
          </p:cNvPr>
          <p:cNvSpPr/>
          <p:nvPr/>
        </p:nvSpPr>
        <p:spPr>
          <a:xfrm>
            <a:off x="6016243" y="1793259"/>
            <a:ext cx="1217643" cy="1565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v0</a:t>
            </a:r>
          </a:p>
        </p:txBody>
      </p:sp>
      <p:sp>
        <p:nvSpPr>
          <p:cNvPr id="52" name="Rectangle 51">
            <a:extLst>
              <a:ext uri="{FF2B5EF4-FFF2-40B4-BE49-F238E27FC236}">
                <a16:creationId xmlns:a16="http://schemas.microsoft.com/office/drawing/2014/main" id="{8D609B77-3620-8684-29AC-94679E791FFD}"/>
              </a:ext>
            </a:extLst>
          </p:cNvPr>
          <p:cNvSpPr/>
          <p:nvPr/>
        </p:nvSpPr>
        <p:spPr>
          <a:xfrm>
            <a:off x="7556613" y="1785021"/>
            <a:ext cx="1217643" cy="156519"/>
          </a:xfrm>
          <a:prstGeom prst="rect">
            <a:avLst/>
          </a:prstGeom>
          <a:solidFill>
            <a:srgbClr val="7030A0"/>
          </a:solidFill>
          <a:ln>
            <a:solidFill>
              <a:schemeClr val="tx1">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v1</a:t>
            </a:r>
          </a:p>
        </p:txBody>
      </p:sp>
      <p:graphicFrame>
        <p:nvGraphicFramePr>
          <p:cNvPr id="53" name="object 20">
            <a:extLst>
              <a:ext uri="{FF2B5EF4-FFF2-40B4-BE49-F238E27FC236}">
                <a16:creationId xmlns:a16="http://schemas.microsoft.com/office/drawing/2014/main" id="{A37241CC-FDE1-0B07-57B3-34DBA2CA0226}"/>
              </a:ext>
            </a:extLst>
          </p:cNvPr>
          <p:cNvGraphicFramePr>
            <a:graphicFrameLocks noGrp="1"/>
          </p:cNvGraphicFramePr>
          <p:nvPr>
            <p:extLst>
              <p:ext uri="{D42A27DB-BD31-4B8C-83A1-F6EECF244321}">
                <p14:modId xmlns:p14="http://schemas.microsoft.com/office/powerpoint/2010/main" val="2397248878"/>
              </p:ext>
            </p:extLst>
          </p:nvPr>
        </p:nvGraphicFramePr>
        <p:xfrm>
          <a:off x="4040567" y="2911834"/>
          <a:ext cx="1219200" cy="9118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27965">
                <a:tc>
                  <a:txBody>
                    <a:bodyPr/>
                    <a:lstStyle/>
                    <a:p>
                      <a:pPr algn="ctr">
                        <a:lnSpc>
                          <a:spcPts val="1700"/>
                        </a:lnSpc>
                      </a:pPr>
                      <a:r>
                        <a:rPr sz="1800" spc="-25" dirty="0">
                          <a:latin typeface="Calibri"/>
                          <a:cs typeface="Calibri"/>
                        </a:rPr>
                        <a:t>p0</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0"/>
                  </a:ext>
                </a:extLst>
              </a:tr>
              <a:tr h="227965">
                <a:tc>
                  <a:txBody>
                    <a:bodyPr/>
                    <a:lstStyle/>
                    <a:p>
                      <a:pPr algn="ctr">
                        <a:lnSpc>
                          <a:spcPts val="1700"/>
                        </a:lnSpc>
                      </a:pPr>
                      <a:r>
                        <a:rPr sz="1800" spc="-25" dirty="0">
                          <a:latin typeface="Calibri"/>
                          <a:cs typeface="Calibri"/>
                        </a:rPr>
                        <a:t>p1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1"/>
                  </a:ext>
                </a:extLst>
              </a:tr>
              <a:tr h="227965">
                <a:tc>
                  <a:txBody>
                    <a:bodyPr/>
                    <a:lstStyle/>
                    <a:p>
                      <a:pPr algn="ctr">
                        <a:lnSpc>
                          <a:spcPts val="1700"/>
                        </a:lnSpc>
                      </a:pP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2"/>
                  </a:ext>
                </a:extLst>
              </a:tr>
              <a:tr h="227965">
                <a:tc>
                  <a:txBody>
                    <a:bodyPr/>
                    <a:lstStyle/>
                    <a:p>
                      <a:pPr algn="ctr">
                        <a:lnSpc>
                          <a:spcPts val="1700"/>
                        </a:lnSpc>
                      </a:pP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EAF6"/>
                    </a:solidFill>
                  </a:tcPr>
                </a:tc>
                <a:extLst>
                  <a:ext uri="{0D108BD9-81ED-4DB2-BD59-A6C34878D82A}">
                    <a16:rowId xmlns:a16="http://schemas.microsoft.com/office/drawing/2014/main" val="10003"/>
                  </a:ext>
                </a:extLst>
              </a:tr>
            </a:tbl>
          </a:graphicData>
        </a:graphic>
      </p:graphicFrame>
      <p:cxnSp>
        <p:nvCxnSpPr>
          <p:cNvPr id="56" name="Straight Arrow Connector 55">
            <a:extLst>
              <a:ext uri="{FF2B5EF4-FFF2-40B4-BE49-F238E27FC236}">
                <a16:creationId xmlns:a16="http://schemas.microsoft.com/office/drawing/2014/main" id="{45139F98-1AD5-F67E-D84A-50C08A9B17A8}"/>
              </a:ext>
            </a:extLst>
          </p:cNvPr>
          <p:cNvCxnSpPr/>
          <p:nvPr/>
        </p:nvCxnSpPr>
        <p:spPr>
          <a:xfrm flipH="1">
            <a:off x="5259767" y="1878227"/>
            <a:ext cx="910374" cy="116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634EFB-A40A-5C58-FBC3-E1BDD384650C}"/>
              </a:ext>
            </a:extLst>
          </p:cNvPr>
          <p:cNvCxnSpPr>
            <a:cxnSpLocks/>
            <a:stCxn id="52" idx="1"/>
          </p:cNvCxnSpPr>
          <p:nvPr/>
        </p:nvCxnSpPr>
        <p:spPr>
          <a:xfrm flipH="1">
            <a:off x="5259767" y="1863281"/>
            <a:ext cx="2296846" cy="139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C297293-A743-4A20-B0BF-78034DA22A95}"/>
              </a:ext>
            </a:extLst>
          </p:cNvPr>
          <p:cNvSpPr/>
          <p:nvPr/>
        </p:nvSpPr>
        <p:spPr>
          <a:xfrm>
            <a:off x="2135018" y="2895359"/>
            <a:ext cx="1217214" cy="134083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96BA93AA-5537-99F7-B3D3-CDAC684F166B}"/>
              </a:ext>
            </a:extLst>
          </p:cNvPr>
          <p:cNvCxnSpPr>
            <a:cxnSpLocks/>
          </p:cNvCxnSpPr>
          <p:nvPr/>
        </p:nvCxnSpPr>
        <p:spPr>
          <a:xfrm flipH="1">
            <a:off x="3308600" y="3048000"/>
            <a:ext cx="706365" cy="85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BD22AA5-08D2-ABA1-1B26-A9314A541CE7}"/>
              </a:ext>
            </a:extLst>
          </p:cNvPr>
          <p:cNvCxnSpPr>
            <a:cxnSpLocks/>
          </p:cNvCxnSpPr>
          <p:nvPr/>
        </p:nvCxnSpPr>
        <p:spPr>
          <a:xfrm flipH="1" flipV="1">
            <a:off x="3343217" y="3048000"/>
            <a:ext cx="697350" cy="20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AE80A7F-33F7-BEB3-4A38-1B064207459D}"/>
              </a:ext>
            </a:extLst>
          </p:cNvPr>
          <p:cNvSpPr/>
          <p:nvPr/>
        </p:nvSpPr>
        <p:spPr>
          <a:xfrm>
            <a:off x="2130182" y="3781054"/>
            <a:ext cx="1217643" cy="1565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BA29A4A-7647-C121-A468-6125E0C95922}"/>
              </a:ext>
            </a:extLst>
          </p:cNvPr>
          <p:cNvSpPr/>
          <p:nvPr/>
        </p:nvSpPr>
        <p:spPr>
          <a:xfrm>
            <a:off x="2135018" y="2969740"/>
            <a:ext cx="1217643" cy="156519"/>
          </a:xfrm>
          <a:prstGeom prst="rect">
            <a:avLst/>
          </a:prstGeom>
          <a:solidFill>
            <a:srgbClr val="7030A0"/>
          </a:solidFill>
          <a:ln>
            <a:solidFill>
              <a:schemeClr val="tx1">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object 10">
            <a:extLst>
              <a:ext uri="{FF2B5EF4-FFF2-40B4-BE49-F238E27FC236}">
                <a16:creationId xmlns:a16="http://schemas.microsoft.com/office/drawing/2014/main" id="{9EF9F488-1E00-D645-910E-76ABB5C66F54}"/>
              </a:ext>
            </a:extLst>
          </p:cNvPr>
          <p:cNvSpPr txBox="1"/>
          <p:nvPr/>
        </p:nvSpPr>
        <p:spPr>
          <a:xfrm>
            <a:off x="1937366" y="4237406"/>
            <a:ext cx="1724416"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4472C4"/>
                </a:solidFill>
                <a:latin typeface="Calibri"/>
                <a:cs typeface="Calibri"/>
              </a:rPr>
              <a:t>Physical Memory</a:t>
            </a:r>
            <a:endParaRPr sz="1800" dirty="0">
              <a:latin typeface="Calibri"/>
              <a:cs typeface="Calibri"/>
            </a:endParaRPr>
          </a:p>
        </p:txBody>
      </p:sp>
    </p:spTree>
    <p:extLst>
      <p:ext uri="{BB962C8B-B14F-4D97-AF65-F5344CB8AC3E}">
        <p14:creationId xmlns:p14="http://schemas.microsoft.com/office/powerpoint/2010/main" val="2024526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42707-67CB-9B71-5EE1-2815049C70B6}"/>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255ADEB5-5350-49F7-5F5B-C0AC0E13F4B5}"/>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Virtual Address Translation</a:t>
            </a:r>
          </a:p>
        </p:txBody>
      </p:sp>
      <p:sp>
        <p:nvSpPr>
          <p:cNvPr id="7" name="object 6">
            <a:extLst>
              <a:ext uri="{FF2B5EF4-FFF2-40B4-BE49-F238E27FC236}">
                <a16:creationId xmlns:a16="http://schemas.microsoft.com/office/drawing/2014/main" id="{257741A9-223F-8833-B8B1-62F85FBD41D0}"/>
              </a:ext>
            </a:extLst>
          </p:cNvPr>
          <p:cNvSpPr txBox="1"/>
          <p:nvPr/>
        </p:nvSpPr>
        <p:spPr>
          <a:xfrm>
            <a:off x="2239448" y="464058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4" name="object 4">
            <a:extLst>
              <a:ext uri="{FF2B5EF4-FFF2-40B4-BE49-F238E27FC236}">
                <a16:creationId xmlns:a16="http://schemas.microsoft.com/office/drawing/2014/main" id="{5A9CB82A-BD31-3B3C-8F1B-1B3B2634379A}"/>
              </a:ext>
            </a:extLst>
          </p:cNvPr>
          <p:cNvSpPr/>
          <p:nvPr/>
        </p:nvSpPr>
        <p:spPr>
          <a:xfrm>
            <a:off x="3690501" y="1534037"/>
            <a:ext cx="5398135" cy="368935"/>
          </a:xfrm>
          <a:custGeom>
            <a:avLst/>
            <a:gdLst/>
            <a:ahLst/>
            <a:cxnLst/>
            <a:rect l="l" t="t" r="r" b="b"/>
            <a:pathLst>
              <a:path w="5398134" h="368935">
                <a:moveTo>
                  <a:pt x="0" y="0"/>
                </a:moveTo>
                <a:lnTo>
                  <a:pt x="3187799" y="0"/>
                </a:lnTo>
                <a:lnTo>
                  <a:pt x="3187799" y="368399"/>
                </a:lnTo>
                <a:lnTo>
                  <a:pt x="0" y="368399"/>
                </a:lnTo>
                <a:lnTo>
                  <a:pt x="0" y="0"/>
                </a:lnTo>
                <a:close/>
              </a:path>
              <a:path w="5398134" h="368935">
                <a:moveTo>
                  <a:pt x="3200400" y="0"/>
                </a:moveTo>
                <a:lnTo>
                  <a:pt x="5397600" y="0"/>
                </a:lnTo>
                <a:lnTo>
                  <a:pt x="5397600" y="368399"/>
                </a:lnTo>
                <a:lnTo>
                  <a:pt x="3200400" y="368399"/>
                </a:lnTo>
                <a:lnTo>
                  <a:pt x="3200400" y="0"/>
                </a:lnTo>
                <a:close/>
              </a:path>
            </a:pathLst>
          </a:custGeom>
          <a:ln w="12699">
            <a:solidFill>
              <a:srgbClr val="5B9BD4"/>
            </a:solidFill>
          </a:ln>
        </p:spPr>
        <p:txBody>
          <a:bodyPr wrap="square" lIns="0" tIns="0" rIns="0" bIns="0" rtlCol="0"/>
          <a:lstStyle/>
          <a:p>
            <a:endParaRPr/>
          </a:p>
        </p:txBody>
      </p:sp>
      <p:sp>
        <p:nvSpPr>
          <p:cNvPr id="6" name="object 5">
            <a:extLst>
              <a:ext uri="{FF2B5EF4-FFF2-40B4-BE49-F238E27FC236}">
                <a16:creationId xmlns:a16="http://schemas.microsoft.com/office/drawing/2014/main" id="{223E0E29-E5A4-03A5-4D7D-5EFF441E493F}"/>
              </a:ext>
            </a:extLst>
          </p:cNvPr>
          <p:cNvSpPr txBox="1"/>
          <p:nvPr/>
        </p:nvSpPr>
        <p:spPr>
          <a:xfrm>
            <a:off x="3696851" y="1559233"/>
            <a:ext cx="5385435" cy="299720"/>
          </a:xfrm>
          <a:prstGeom prst="rect">
            <a:avLst/>
          </a:prstGeom>
        </p:spPr>
        <p:txBody>
          <a:bodyPr vert="horz" wrap="square" lIns="0" tIns="12700" rIns="0" bIns="0" rtlCol="0">
            <a:spAutoFit/>
          </a:bodyPr>
          <a:lstStyle/>
          <a:p>
            <a:pPr marL="79375">
              <a:lnSpc>
                <a:spcPct val="100000"/>
              </a:lnSpc>
              <a:spcBef>
                <a:spcPts val="100"/>
              </a:spcBef>
              <a:tabLst>
                <a:tab pos="3279140" algn="l"/>
              </a:tabLst>
            </a:pPr>
            <a:r>
              <a:rPr sz="1800" spc="45" dirty="0">
                <a:latin typeface="Calibri"/>
                <a:cs typeface="Calibri"/>
              </a:rPr>
              <a:t>virtual</a:t>
            </a:r>
            <a:r>
              <a:rPr sz="1800" spc="165" dirty="0">
                <a:latin typeface="Calibri"/>
                <a:cs typeface="Calibri"/>
              </a:rPr>
              <a:t> </a:t>
            </a:r>
            <a:r>
              <a:rPr sz="1800" dirty="0">
                <a:latin typeface="Calibri"/>
                <a:cs typeface="Calibri"/>
              </a:rPr>
              <a:t>page</a:t>
            </a:r>
            <a:r>
              <a:rPr sz="1800" spc="165" dirty="0">
                <a:latin typeface="Calibri"/>
                <a:cs typeface="Calibri"/>
              </a:rPr>
              <a:t> </a:t>
            </a:r>
            <a:r>
              <a:rPr sz="1800" spc="-10" dirty="0">
                <a:latin typeface="Calibri"/>
                <a:cs typeface="Calibri"/>
              </a:rPr>
              <a:t>number</a:t>
            </a:r>
            <a:r>
              <a:rPr lang="en-US" sz="1800" spc="-10" dirty="0">
                <a:latin typeface="Calibri"/>
                <a:cs typeface="Calibri"/>
              </a:rPr>
              <a:t> (VPN)</a:t>
            </a:r>
            <a:r>
              <a:rPr sz="1800" dirty="0">
                <a:latin typeface="Calibri"/>
                <a:cs typeface="Calibri"/>
              </a:rPr>
              <a:t>	page</a:t>
            </a:r>
            <a:r>
              <a:rPr sz="1800" spc="245" dirty="0">
                <a:latin typeface="Calibri"/>
                <a:cs typeface="Calibri"/>
              </a:rPr>
              <a:t> </a:t>
            </a:r>
            <a:r>
              <a:rPr sz="1800" spc="-10" dirty="0">
                <a:latin typeface="Calibri"/>
                <a:cs typeface="Calibri"/>
              </a:rPr>
              <a:t>offset</a:t>
            </a:r>
            <a:endParaRPr sz="1800" dirty="0">
              <a:latin typeface="Calibri"/>
              <a:cs typeface="Calibri"/>
            </a:endParaRPr>
          </a:p>
        </p:txBody>
      </p:sp>
      <p:sp>
        <p:nvSpPr>
          <p:cNvPr id="8" name="object 6">
            <a:extLst>
              <a:ext uri="{FF2B5EF4-FFF2-40B4-BE49-F238E27FC236}">
                <a16:creationId xmlns:a16="http://schemas.microsoft.com/office/drawing/2014/main" id="{3D8D9C95-7E1F-9828-3B12-852607EF4B4D}"/>
              </a:ext>
            </a:extLst>
          </p:cNvPr>
          <p:cNvSpPr txBox="1"/>
          <p:nvPr/>
        </p:nvSpPr>
        <p:spPr>
          <a:xfrm>
            <a:off x="5583403" y="857687"/>
            <a:ext cx="1718310" cy="659130"/>
          </a:xfrm>
          <a:prstGeom prst="rect">
            <a:avLst/>
          </a:prstGeom>
        </p:spPr>
        <p:txBody>
          <a:bodyPr vert="horz" wrap="square" lIns="0" tIns="55244" rIns="0" bIns="0" rtlCol="0">
            <a:spAutoFit/>
          </a:bodyPr>
          <a:lstStyle/>
          <a:p>
            <a:pPr marL="12700">
              <a:lnSpc>
                <a:spcPct val="100000"/>
              </a:lnSpc>
              <a:spcBef>
                <a:spcPts val="434"/>
              </a:spcBef>
            </a:pPr>
            <a:r>
              <a:rPr sz="1800" i="1" dirty="0">
                <a:solidFill>
                  <a:srgbClr val="4472C4"/>
                </a:solidFill>
                <a:latin typeface="Calibri"/>
                <a:cs typeface="Calibri"/>
              </a:rPr>
              <a:t>virtual</a:t>
            </a:r>
            <a:r>
              <a:rPr sz="1800" i="1" spc="70" dirty="0">
                <a:solidFill>
                  <a:srgbClr val="4472C4"/>
                </a:solidFill>
                <a:latin typeface="Calibri"/>
                <a:cs typeface="Calibri"/>
              </a:rPr>
              <a:t> </a:t>
            </a:r>
            <a:r>
              <a:rPr sz="1800" i="1" spc="-10" dirty="0">
                <a:solidFill>
                  <a:srgbClr val="4472C4"/>
                </a:solidFill>
                <a:latin typeface="Calibri"/>
                <a:cs typeface="Calibri"/>
              </a:rPr>
              <a:t>address</a:t>
            </a:r>
            <a:endParaRPr sz="1800">
              <a:latin typeface="Calibri"/>
              <a:cs typeface="Calibri"/>
            </a:endParaRPr>
          </a:p>
          <a:p>
            <a:pPr marL="991235">
              <a:lnSpc>
                <a:spcPct val="100000"/>
              </a:lnSpc>
              <a:spcBef>
                <a:spcPts val="330"/>
              </a:spcBef>
              <a:tabLst>
                <a:tab pos="1305560" algn="l"/>
              </a:tabLst>
            </a:pPr>
            <a:r>
              <a:rPr sz="1800" spc="-50" dirty="0">
                <a:latin typeface="Calibri"/>
                <a:cs typeface="Calibri"/>
              </a:rPr>
              <a:t>p</a:t>
            </a:r>
            <a:r>
              <a:rPr sz="1800" dirty="0">
                <a:latin typeface="Calibri"/>
                <a:cs typeface="Calibri"/>
              </a:rPr>
              <a:t>	</a:t>
            </a:r>
            <a:r>
              <a:rPr sz="1800" spc="90" dirty="0">
                <a:latin typeface="Calibri"/>
                <a:cs typeface="Calibri"/>
              </a:rPr>
              <a:t>p–1</a:t>
            </a:r>
            <a:endParaRPr sz="1800">
              <a:latin typeface="Calibri"/>
              <a:cs typeface="Calibri"/>
            </a:endParaRPr>
          </a:p>
        </p:txBody>
      </p:sp>
      <p:sp>
        <p:nvSpPr>
          <p:cNvPr id="9" name="object 7">
            <a:extLst>
              <a:ext uri="{FF2B5EF4-FFF2-40B4-BE49-F238E27FC236}">
                <a16:creationId xmlns:a16="http://schemas.microsoft.com/office/drawing/2014/main" id="{9833B7D9-ABC4-E046-AA45-B7EC2B80D524}"/>
              </a:ext>
            </a:extLst>
          </p:cNvPr>
          <p:cNvSpPr/>
          <p:nvPr/>
        </p:nvSpPr>
        <p:spPr>
          <a:xfrm>
            <a:off x="3995301" y="3743836"/>
            <a:ext cx="5093335" cy="368935"/>
          </a:xfrm>
          <a:custGeom>
            <a:avLst/>
            <a:gdLst/>
            <a:ahLst/>
            <a:cxnLst/>
            <a:rect l="l" t="t" r="r" b="b"/>
            <a:pathLst>
              <a:path w="5093334" h="368935">
                <a:moveTo>
                  <a:pt x="0" y="0"/>
                </a:moveTo>
                <a:lnTo>
                  <a:pt x="2882999" y="0"/>
                </a:lnTo>
                <a:lnTo>
                  <a:pt x="2882999" y="368399"/>
                </a:lnTo>
                <a:lnTo>
                  <a:pt x="0" y="368399"/>
                </a:lnTo>
                <a:lnTo>
                  <a:pt x="0" y="0"/>
                </a:lnTo>
                <a:close/>
              </a:path>
              <a:path w="5093334" h="368935">
                <a:moveTo>
                  <a:pt x="2895600" y="0"/>
                </a:moveTo>
                <a:lnTo>
                  <a:pt x="5092800" y="0"/>
                </a:lnTo>
                <a:lnTo>
                  <a:pt x="5092800" y="368399"/>
                </a:lnTo>
                <a:lnTo>
                  <a:pt x="2895600" y="368399"/>
                </a:lnTo>
                <a:lnTo>
                  <a:pt x="2895600" y="0"/>
                </a:lnTo>
                <a:close/>
              </a:path>
            </a:pathLst>
          </a:custGeom>
          <a:ln w="12699">
            <a:solidFill>
              <a:srgbClr val="000000"/>
            </a:solidFill>
          </a:ln>
        </p:spPr>
        <p:txBody>
          <a:bodyPr wrap="square" lIns="0" tIns="0" rIns="0" bIns="0" rtlCol="0"/>
          <a:lstStyle/>
          <a:p>
            <a:endParaRPr/>
          </a:p>
        </p:txBody>
      </p:sp>
      <p:sp>
        <p:nvSpPr>
          <p:cNvPr id="10" name="object 8">
            <a:extLst>
              <a:ext uri="{FF2B5EF4-FFF2-40B4-BE49-F238E27FC236}">
                <a16:creationId xmlns:a16="http://schemas.microsoft.com/office/drawing/2014/main" id="{76A05F4A-6DD9-38F9-2E13-3742BAD45D35}"/>
              </a:ext>
            </a:extLst>
          </p:cNvPr>
          <p:cNvSpPr txBox="1"/>
          <p:nvPr/>
        </p:nvSpPr>
        <p:spPr>
          <a:xfrm>
            <a:off x="4001651" y="3769033"/>
            <a:ext cx="5080635" cy="789940"/>
          </a:xfrm>
          <a:prstGeom prst="rect">
            <a:avLst/>
          </a:prstGeom>
        </p:spPr>
        <p:txBody>
          <a:bodyPr vert="horz" wrap="square" lIns="0" tIns="12700" rIns="0" bIns="0" rtlCol="0">
            <a:spAutoFit/>
          </a:bodyPr>
          <a:lstStyle/>
          <a:p>
            <a:pPr marL="79375">
              <a:lnSpc>
                <a:spcPct val="100000"/>
              </a:lnSpc>
              <a:spcBef>
                <a:spcPts val="100"/>
              </a:spcBef>
              <a:tabLst>
                <a:tab pos="2974340" algn="l"/>
              </a:tabLst>
            </a:pPr>
            <a:r>
              <a:rPr sz="1800" dirty="0">
                <a:latin typeface="Calibri"/>
                <a:cs typeface="Calibri"/>
              </a:rPr>
              <a:t>physical</a:t>
            </a:r>
            <a:r>
              <a:rPr sz="1800" spc="330" dirty="0">
                <a:latin typeface="Calibri"/>
                <a:cs typeface="Calibri"/>
              </a:rPr>
              <a:t> </a:t>
            </a:r>
            <a:r>
              <a:rPr sz="1800" dirty="0">
                <a:latin typeface="Calibri"/>
                <a:cs typeface="Calibri"/>
              </a:rPr>
              <a:t>page</a:t>
            </a:r>
            <a:r>
              <a:rPr sz="1800" spc="335" dirty="0">
                <a:latin typeface="Calibri"/>
                <a:cs typeface="Calibri"/>
              </a:rPr>
              <a:t> </a:t>
            </a:r>
            <a:r>
              <a:rPr sz="1800" spc="-10" dirty="0">
                <a:latin typeface="Calibri"/>
                <a:cs typeface="Calibri"/>
              </a:rPr>
              <a:t>number</a:t>
            </a:r>
            <a:r>
              <a:rPr lang="en-US" sz="1800" spc="-10" dirty="0">
                <a:latin typeface="Calibri"/>
                <a:cs typeface="Calibri"/>
              </a:rPr>
              <a:t> (PPN)</a:t>
            </a:r>
            <a:r>
              <a:rPr sz="1800" dirty="0">
                <a:latin typeface="Calibri"/>
                <a:cs typeface="Calibri"/>
              </a:rPr>
              <a:t>	page</a:t>
            </a:r>
            <a:r>
              <a:rPr sz="1800" spc="245" dirty="0">
                <a:latin typeface="Calibri"/>
                <a:cs typeface="Calibri"/>
              </a:rPr>
              <a:t> </a:t>
            </a:r>
            <a:r>
              <a:rPr sz="1800" spc="-10" dirty="0">
                <a:latin typeface="Calibri"/>
                <a:cs typeface="Calibri"/>
              </a:rPr>
              <a:t>offset</a:t>
            </a:r>
            <a:endParaRPr sz="1800" dirty="0">
              <a:latin typeface="Calibri"/>
              <a:cs typeface="Calibri"/>
            </a:endParaRPr>
          </a:p>
          <a:p>
            <a:pPr marR="360045" algn="ctr">
              <a:lnSpc>
                <a:spcPct val="100000"/>
              </a:lnSpc>
              <a:spcBef>
                <a:spcPts val="1695"/>
              </a:spcBef>
            </a:pPr>
            <a:r>
              <a:rPr sz="1800" i="1" dirty="0">
                <a:latin typeface="Calibri"/>
                <a:cs typeface="Calibri"/>
              </a:rPr>
              <a:t>physical</a:t>
            </a:r>
            <a:r>
              <a:rPr sz="1800" i="1" spc="70" dirty="0">
                <a:latin typeface="Calibri"/>
                <a:cs typeface="Calibri"/>
              </a:rPr>
              <a:t> </a:t>
            </a:r>
            <a:r>
              <a:rPr sz="1800" i="1" spc="-10" dirty="0">
                <a:latin typeface="Calibri"/>
                <a:cs typeface="Calibri"/>
              </a:rPr>
              <a:t>address</a:t>
            </a:r>
            <a:endParaRPr sz="1800" dirty="0">
              <a:latin typeface="Calibri"/>
              <a:cs typeface="Calibri"/>
            </a:endParaRPr>
          </a:p>
        </p:txBody>
      </p:sp>
      <p:grpSp>
        <p:nvGrpSpPr>
          <p:cNvPr id="11" name="object 9">
            <a:extLst>
              <a:ext uri="{FF2B5EF4-FFF2-40B4-BE49-F238E27FC236}">
                <a16:creationId xmlns:a16="http://schemas.microsoft.com/office/drawing/2014/main" id="{3B9B6F71-DEC1-3FD6-F375-2E8D9E4F42C8}"/>
              </a:ext>
            </a:extLst>
          </p:cNvPr>
          <p:cNvGrpSpPr/>
          <p:nvPr/>
        </p:nvGrpSpPr>
        <p:grpSpPr>
          <a:xfrm>
            <a:off x="3849713" y="1908687"/>
            <a:ext cx="4281805" cy="1657985"/>
            <a:chOff x="6275849" y="2333448"/>
            <a:chExt cx="4281805" cy="1657985"/>
          </a:xfrm>
        </p:grpSpPr>
        <p:sp>
          <p:nvSpPr>
            <p:cNvPr id="12" name="object 10">
              <a:extLst>
                <a:ext uri="{FF2B5EF4-FFF2-40B4-BE49-F238E27FC236}">
                  <a16:creationId xmlns:a16="http://schemas.microsoft.com/office/drawing/2014/main" id="{8D710EAF-A568-DEF7-0904-BF2D62A60C8C}"/>
                </a:ext>
              </a:extLst>
            </p:cNvPr>
            <p:cNvSpPr/>
            <p:nvPr/>
          </p:nvSpPr>
          <p:spPr>
            <a:xfrm>
              <a:off x="10529888" y="2339798"/>
              <a:ext cx="0" cy="1588135"/>
            </a:xfrm>
            <a:custGeom>
              <a:avLst/>
              <a:gdLst/>
              <a:ahLst/>
              <a:cxnLst/>
              <a:rect l="l" t="t" r="r" b="b"/>
              <a:pathLst>
                <a:path h="1588135">
                  <a:moveTo>
                    <a:pt x="0" y="0"/>
                  </a:moveTo>
                  <a:lnTo>
                    <a:pt x="0" y="1587599"/>
                  </a:lnTo>
                </a:path>
              </a:pathLst>
            </a:custGeom>
            <a:ln w="12699">
              <a:solidFill>
                <a:srgbClr val="000000"/>
              </a:solidFill>
            </a:ln>
          </p:spPr>
          <p:txBody>
            <a:bodyPr wrap="square" lIns="0" tIns="0" rIns="0" bIns="0" rtlCol="0"/>
            <a:lstStyle/>
            <a:p>
              <a:endParaRPr/>
            </a:p>
          </p:txBody>
        </p:sp>
        <p:sp>
          <p:nvSpPr>
            <p:cNvPr id="13" name="object 11">
              <a:extLst>
                <a:ext uri="{FF2B5EF4-FFF2-40B4-BE49-F238E27FC236}">
                  <a16:creationId xmlns:a16="http://schemas.microsoft.com/office/drawing/2014/main" id="{2DC8A4E2-84E4-F6CA-B5F3-BDCD7E7D257D}"/>
                </a:ext>
              </a:extLst>
            </p:cNvPr>
            <p:cNvSpPr/>
            <p:nvPr/>
          </p:nvSpPr>
          <p:spPr>
            <a:xfrm>
              <a:off x="10508910" y="3927398"/>
              <a:ext cx="42545" cy="57785"/>
            </a:xfrm>
            <a:custGeom>
              <a:avLst/>
              <a:gdLst/>
              <a:ahLst/>
              <a:cxnLst/>
              <a:rect l="l" t="t" r="r" b="b"/>
              <a:pathLst>
                <a:path w="42545" h="57785">
                  <a:moveTo>
                    <a:pt x="20977" y="57633"/>
                  </a:moveTo>
                  <a:lnTo>
                    <a:pt x="0" y="0"/>
                  </a:lnTo>
                  <a:lnTo>
                    <a:pt x="41954" y="0"/>
                  </a:lnTo>
                  <a:lnTo>
                    <a:pt x="20977" y="57633"/>
                  </a:lnTo>
                  <a:close/>
                </a:path>
              </a:pathLst>
            </a:custGeom>
            <a:solidFill>
              <a:srgbClr val="000000"/>
            </a:solidFill>
          </p:spPr>
          <p:txBody>
            <a:bodyPr wrap="square" lIns="0" tIns="0" rIns="0" bIns="0" rtlCol="0"/>
            <a:lstStyle/>
            <a:p>
              <a:endParaRPr/>
            </a:p>
          </p:txBody>
        </p:sp>
        <p:sp>
          <p:nvSpPr>
            <p:cNvPr id="14" name="object 12">
              <a:extLst>
                <a:ext uri="{FF2B5EF4-FFF2-40B4-BE49-F238E27FC236}">
                  <a16:creationId xmlns:a16="http://schemas.microsoft.com/office/drawing/2014/main" id="{6B8A8CBB-CBDF-82B4-14A0-0B6F231C0052}"/>
                </a:ext>
              </a:extLst>
            </p:cNvPr>
            <p:cNvSpPr/>
            <p:nvPr/>
          </p:nvSpPr>
          <p:spPr>
            <a:xfrm>
              <a:off x="10508910" y="3927398"/>
              <a:ext cx="42545" cy="57785"/>
            </a:xfrm>
            <a:custGeom>
              <a:avLst/>
              <a:gdLst/>
              <a:ahLst/>
              <a:cxnLst/>
              <a:rect l="l" t="t" r="r" b="b"/>
              <a:pathLst>
                <a:path w="42545" h="57785">
                  <a:moveTo>
                    <a:pt x="0" y="0"/>
                  </a:moveTo>
                  <a:lnTo>
                    <a:pt x="20977" y="57633"/>
                  </a:lnTo>
                  <a:lnTo>
                    <a:pt x="41954" y="0"/>
                  </a:lnTo>
                  <a:lnTo>
                    <a:pt x="0" y="0"/>
                  </a:lnTo>
                  <a:close/>
                </a:path>
              </a:pathLst>
            </a:custGeom>
            <a:ln w="12699">
              <a:solidFill>
                <a:srgbClr val="000000"/>
              </a:solidFill>
            </a:ln>
          </p:spPr>
          <p:txBody>
            <a:bodyPr wrap="square" lIns="0" tIns="0" rIns="0" bIns="0" rtlCol="0"/>
            <a:lstStyle/>
            <a:p>
              <a:endParaRPr/>
            </a:p>
          </p:txBody>
        </p:sp>
        <p:sp>
          <p:nvSpPr>
            <p:cNvPr id="15" name="object 13">
              <a:extLst>
                <a:ext uri="{FF2B5EF4-FFF2-40B4-BE49-F238E27FC236}">
                  <a16:creationId xmlns:a16="http://schemas.microsoft.com/office/drawing/2014/main" id="{0CA26790-FF92-73DA-2836-61CDC908BA67}"/>
                </a:ext>
              </a:extLst>
            </p:cNvPr>
            <p:cNvSpPr/>
            <p:nvPr/>
          </p:nvSpPr>
          <p:spPr>
            <a:xfrm>
              <a:off x="6282199" y="3037400"/>
              <a:ext cx="3035300" cy="368935"/>
            </a:xfrm>
            <a:custGeom>
              <a:avLst/>
              <a:gdLst/>
              <a:ahLst/>
              <a:cxnLst/>
              <a:rect l="l" t="t" r="r" b="b"/>
              <a:pathLst>
                <a:path w="3035300" h="368935">
                  <a:moveTo>
                    <a:pt x="0" y="184199"/>
                  </a:moveTo>
                  <a:lnTo>
                    <a:pt x="4760" y="169614"/>
                  </a:lnTo>
                  <a:lnTo>
                    <a:pt x="18902" y="155210"/>
                  </a:lnTo>
                  <a:lnTo>
                    <a:pt x="74485" y="127196"/>
                  </a:lnTo>
                  <a:lnTo>
                    <a:pt x="115505" y="113709"/>
                  </a:lnTo>
                  <a:lnTo>
                    <a:pt x="165061" y="100652"/>
                  </a:lnTo>
                  <a:lnTo>
                    <a:pt x="222943" y="88085"/>
                  </a:lnTo>
                  <a:lnTo>
                    <a:pt x="288940" y="76071"/>
                  </a:lnTo>
                  <a:lnTo>
                    <a:pt x="362841" y="64673"/>
                  </a:lnTo>
                  <a:lnTo>
                    <a:pt x="444435" y="53950"/>
                  </a:lnTo>
                  <a:lnTo>
                    <a:pt x="485769" y="49119"/>
                  </a:lnTo>
                  <a:lnTo>
                    <a:pt x="528426" y="44496"/>
                  </a:lnTo>
                  <a:lnTo>
                    <a:pt x="572353" y="40085"/>
                  </a:lnTo>
                  <a:lnTo>
                    <a:pt x="617494" y="35888"/>
                  </a:lnTo>
                  <a:lnTo>
                    <a:pt x="663795" y="31908"/>
                  </a:lnTo>
                  <a:lnTo>
                    <a:pt x="711200" y="28148"/>
                  </a:lnTo>
                  <a:lnTo>
                    <a:pt x="759655" y="24610"/>
                  </a:lnTo>
                  <a:lnTo>
                    <a:pt x="809104" y="21298"/>
                  </a:lnTo>
                  <a:lnTo>
                    <a:pt x="859492" y="18214"/>
                  </a:lnTo>
                  <a:lnTo>
                    <a:pt x="910765" y="15360"/>
                  </a:lnTo>
                  <a:lnTo>
                    <a:pt x="962867" y="12740"/>
                  </a:lnTo>
                  <a:lnTo>
                    <a:pt x="1015743" y="10357"/>
                  </a:lnTo>
                  <a:lnTo>
                    <a:pt x="1069339" y="8213"/>
                  </a:lnTo>
                  <a:lnTo>
                    <a:pt x="1123599" y="6310"/>
                  </a:lnTo>
                  <a:lnTo>
                    <a:pt x="1178468" y="4653"/>
                  </a:lnTo>
                  <a:lnTo>
                    <a:pt x="1233892" y="3242"/>
                  </a:lnTo>
                  <a:lnTo>
                    <a:pt x="1289815" y="2082"/>
                  </a:lnTo>
                  <a:lnTo>
                    <a:pt x="1346182" y="1175"/>
                  </a:lnTo>
                  <a:lnTo>
                    <a:pt x="1402939" y="524"/>
                  </a:lnTo>
                  <a:lnTo>
                    <a:pt x="1460029" y="131"/>
                  </a:lnTo>
                  <a:lnTo>
                    <a:pt x="1517399" y="0"/>
                  </a:lnTo>
                  <a:lnTo>
                    <a:pt x="1595485" y="239"/>
                  </a:lnTo>
                  <a:lnTo>
                    <a:pt x="1672545" y="951"/>
                  </a:lnTo>
                  <a:lnTo>
                    <a:pt x="1748485" y="2122"/>
                  </a:lnTo>
                  <a:lnTo>
                    <a:pt x="1823208" y="3742"/>
                  </a:lnTo>
                  <a:lnTo>
                    <a:pt x="1896621" y="5799"/>
                  </a:lnTo>
                  <a:lnTo>
                    <a:pt x="1968628" y="8281"/>
                  </a:lnTo>
                  <a:lnTo>
                    <a:pt x="2039132" y="11177"/>
                  </a:lnTo>
                  <a:lnTo>
                    <a:pt x="2108040" y="14475"/>
                  </a:lnTo>
                  <a:lnTo>
                    <a:pt x="2175255" y="18164"/>
                  </a:lnTo>
                  <a:lnTo>
                    <a:pt x="2240682" y="22231"/>
                  </a:lnTo>
                  <a:lnTo>
                    <a:pt x="2304227" y="26667"/>
                  </a:lnTo>
                  <a:lnTo>
                    <a:pt x="2365792" y="31458"/>
                  </a:lnTo>
                  <a:lnTo>
                    <a:pt x="2425284" y="36594"/>
                  </a:lnTo>
                  <a:lnTo>
                    <a:pt x="2482607" y="42062"/>
                  </a:lnTo>
                  <a:lnTo>
                    <a:pt x="2537665" y="47851"/>
                  </a:lnTo>
                  <a:lnTo>
                    <a:pt x="2590363" y="53950"/>
                  </a:lnTo>
                  <a:lnTo>
                    <a:pt x="2640606" y="60348"/>
                  </a:lnTo>
                  <a:lnTo>
                    <a:pt x="2688299" y="67031"/>
                  </a:lnTo>
                  <a:lnTo>
                    <a:pt x="2733346" y="73990"/>
                  </a:lnTo>
                  <a:lnTo>
                    <a:pt x="2775651" y="81212"/>
                  </a:lnTo>
                  <a:lnTo>
                    <a:pt x="2815120" y="88685"/>
                  </a:lnTo>
                  <a:lnTo>
                    <a:pt x="2885167" y="104341"/>
                  </a:lnTo>
                  <a:lnTo>
                    <a:pt x="2942724" y="120865"/>
                  </a:lnTo>
                  <a:lnTo>
                    <a:pt x="2987028" y="138165"/>
                  </a:lnTo>
                  <a:lnTo>
                    <a:pt x="3026965" y="165366"/>
                  </a:lnTo>
                  <a:lnTo>
                    <a:pt x="3034799" y="184199"/>
                  </a:lnTo>
                  <a:lnTo>
                    <a:pt x="3003971" y="221322"/>
                  </a:lnTo>
                  <a:lnTo>
                    <a:pt x="2966580" y="238975"/>
                  </a:lnTo>
                  <a:lnTo>
                    <a:pt x="2915555" y="255898"/>
                  </a:lnTo>
                  <a:lnTo>
                    <a:pt x="2851657" y="272000"/>
                  </a:lnTo>
                  <a:lnTo>
                    <a:pt x="2775651" y="287187"/>
                  </a:lnTo>
                  <a:lnTo>
                    <a:pt x="2733346" y="294409"/>
                  </a:lnTo>
                  <a:lnTo>
                    <a:pt x="2688299" y="301368"/>
                  </a:lnTo>
                  <a:lnTo>
                    <a:pt x="2640606" y="308051"/>
                  </a:lnTo>
                  <a:lnTo>
                    <a:pt x="2590363" y="314449"/>
                  </a:lnTo>
                  <a:lnTo>
                    <a:pt x="2537665" y="320548"/>
                  </a:lnTo>
                  <a:lnTo>
                    <a:pt x="2482607" y="326337"/>
                  </a:lnTo>
                  <a:lnTo>
                    <a:pt x="2425284" y="331805"/>
                  </a:lnTo>
                  <a:lnTo>
                    <a:pt x="2365792" y="336941"/>
                  </a:lnTo>
                  <a:lnTo>
                    <a:pt x="2304227" y="341732"/>
                  </a:lnTo>
                  <a:lnTo>
                    <a:pt x="2240682" y="346168"/>
                  </a:lnTo>
                  <a:lnTo>
                    <a:pt x="2175255" y="350235"/>
                  </a:lnTo>
                  <a:lnTo>
                    <a:pt x="2108040" y="353924"/>
                  </a:lnTo>
                  <a:lnTo>
                    <a:pt x="2039132" y="357222"/>
                  </a:lnTo>
                  <a:lnTo>
                    <a:pt x="1968628" y="360118"/>
                  </a:lnTo>
                  <a:lnTo>
                    <a:pt x="1896621" y="362600"/>
                  </a:lnTo>
                  <a:lnTo>
                    <a:pt x="1823208" y="364657"/>
                  </a:lnTo>
                  <a:lnTo>
                    <a:pt x="1748485" y="366277"/>
                  </a:lnTo>
                  <a:lnTo>
                    <a:pt x="1672545" y="367448"/>
                  </a:lnTo>
                  <a:lnTo>
                    <a:pt x="1595485" y="368160"/>
                  </a:lnTo>
                  <a:lnTo>
                    <a:pt x="1517399" y="368399"/>
                  </a:lnTo>
                  <a:lnTo>
                    <a:pt x="1439314" y="368160"/>
                  </a:lnTo>
                  <a:lnTo>
                    <a:pt x="1362254" y="367448"/>
                  </a:lnTo>
                  <a:lnTo>
                    <a:pt x="1286314" y="366277"/>
                  </a:lnTo>
                  <a:lnTo>
                    <a:pt x="1211591" y="364657"/>
                  </a:lnTo>
                  <a:lnTo>
                    <a:pt x="1138178" y="362600"/>
                  </a:lnTo>
                  <a:lnTo>
                    <a:pt x="1066171" y="360118"/>
                  </a:lnTo>
                  <a:lnTo>
                    <a:pt x="995667" y="357222"/>
                  </a:lnTo>
                  <a:lnTo>
                    <a:pt x="926759" y="353924"/>
                  </a:lnTo>
                  <a:lnTo>
                    <a:pt x="859544" y="350235"/>
                  </a:lnTo>
                  <a:lnTo>
                    <a:pt x="794117" y="346168"/>
                  </a:lnTo>
                  <a:lnTo>
                    <a:pt x="730572" y="341732"/>
                  </a:lnTo>
                  <a:lnTo>
                    <a:pt x="669007" y="336941"/>
                  </a:lnTo>
                  <a:lnTo>
                    <a:pt x="609515" y="331805"/>
                  </a:lnTo>
                  <a:lnTo>
                    <a:pt x="552192" y="326337"/>
                  </a:lnTo>
                  <a:lnTo>
                    <a:pt x="497134" y="320548"/>
                  </a:lnTo>
                  <a:lnTo>
                    <a:pt x="444436" y="314449"/>
                  </a:lnTo>
                  <a:lnTo>
                    <a:pt x="394193" y="308051"/>
                  </a:lnTo>
                  <a:lnTo>
                    <a:pt x="346500" y="301368"/>
                  </a:lnTo>
                  <a:lnTo>
                    <a:pt x="301453" y="294409"/>
                  </a:lnTo>
                  <a:lnTo>
                    <a:pt x="259148" y="287187"/>
                  </a:lnTo>
                  <a:lnTo>
                    <a:pt x="219679" y="279714"/>
                  </a:lnTo>
                  <a:lnTo>
                    <a:pt x="149632" y="264058"/>
                  </a:lnTo>
                  <a:lnTo>
                    <a:pt x="92075" y="247534"/>
                  </a:lnTo>
                  <a:lnTo>
                    <a:pt x="47771" y="230234"/>
                  </a:lnTo>
                  <a:lnTo>
                    <a:pt x="7834" y="203033"/>
                  </a:lnTo>
                  <a:lnTo>
                    <a:pt x="1974" y="193678"/>
                  </a:lnTo>
                  <a:lnTo>
                    <a:pt x="0" y="184199"/>
                  </a:lnTo>
                  <a:close/>
                </a:path>
              </a:pathLst>
            </a:custGeom>
            <a:ln w="12699">
              <a:solidFill>
                <a:srgbClr val="70AD47"/>
              </a:solidFill>
            </a:ln>
          </p:spPr>
          <p:txBody>
            <a:bodyPr wrap="square" lIns="0" tIns="0" rIns="0" bIns="0" rtlCol="0"/>
            <a:lstStyle/>
            <a:p>
              <a:endParaRPr/>
            </a:p>
          </p:txBody>
        </p:sp>
      </p:grpSp>
      <p:sp>
        <p:nvSpPr>
          <p:cNvPr id="16" name="object 14">
            <a:extLst>
              <a:ext uri="{FF2B5EF4-FFF2-40B4-BE49-F238E27FC236}">
                <a16:creationId xmlns:a16="http://schemas.microsoft.com/office/drawing/2014/main" id="{06238589-F21C-216F-3393-A914D19E4594}"/>
              </a:ext>
            </a:extLst>
          </p:cNvPr>
          <p:cNvSpPr txBox="1"/>
          <p:nvPr/>
        </p:nvSpPr>
        <p:spPr>
          <a:xfrm>
            <a:off x="9000689" y="3426718"/>
            <a:ext cx="15049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a:t>
            </a:r>
            <a:endParaRPr sz="1800">
              <a:latin typeface="Calibri"/>
              <a:cs typeface="Calibri"/>
            </a:endParaRPr>
          </a:p>
        </p:txBody>
      </p:sp>
      <p:sp>
        <p:nvSpPr>
          <p:cNvPr id="17" name="object 15">
            <a:extLst>
              <a:ext uri="{FF2B5EF4-FFF2-40B4-BE49-F238E27FC236}">
                <a16:creationId xmlns:a16="http://schemas.microsoft.com/office/drawing/2014/main" id="{536FD48B-2614-5B82-2749-A8AAFD136397}"/>
              </a:ext>
            </a:extLst>
          </p:cNvPr>
          <p:cNvSpPr txBox="1"/>
          <p:nvPr/>
        </p:nvSpPr>
        <p:spPr>
          <a:xfrm>
            <a:off x="4373524" y="2637835"/>
            <a:ext cx="188848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address</a:t>
            </a:r>
            <a:r>
              <a:rPr sz="1800" spc="240" dirty="0">
                <a:latin typeface="Calibri"/>
                <a:cs typeface="Calibri"/>
              </a:rPr>
              <a:t> </a:t>
            </a:r>
            <a:r>
              <a:rPr sz="1800" spc="-10" dirty="0">
                <a:latin typeface="Calibri"/>
                <a:cs typeface="Calibri"/>
              </a:rPr>
              <a:t>translation</a:t>
            </a:r>
            <a:endParaRPr sz="1800">
              <a:latin typeface="Calibri"/>
              <a:cs typeface="Calibri"/>
            </a:endParaRPr>
          </a:p>
        </p:txBody>
      </p:sp>
      <p:sp>
        <p:nvSpPr>
          <p:cNvPr id="18" name="object 16">
            <a:extLst>
              <a:ext uri="{FF2B5EF4-FFF2-40B4-BE49-F238E27FC236}">
                <a16:creationId xmlns:a16="http://schemas.microsoft.com/office/drawing/2014/main" id="{CD90F603-736E-870F-AB8D-ED8A11AEF1DB}"/>
              </a:ext>
            </a:extLst>
          </p:cNvPr>
          <p:cNvSpPr txBox="1"/>
          <p:nvPr/>
        </p:nvSpPr>
        <p:spPr>
          <a:xfrm>
            <a:off x="6638489" y="3426718"/>
            <a:ext cx="729615" cy="299720"/>
          </a:xfrm>
          <a:prstGeom prst="rect">
            <a:avLst/>
          </a:prstGeom>
        </p:spPr>
        <p:txBody>
          <a:bodyPr vert="horz" wrap="square" lIns="0" tIns="12700" rIns="0" bIns="0" rtlCol="0">
            <a:spAutoFit/>
          </a:bodyPr>
          <a:lstStyle/>
          <a:p>
            <a:pPr marL="12700">
              <a:lnSpc>
                <a:spcPct val="100000"/>
              </a:lnSpc>
              <a:spcBef>
                <a:spcPts val="100"/>
              </a:spcBef>
              <a:tabLst>
                <a:tab pos="316865" algn="l"/>
              </a:tabLst>
            </a:pPr>
            <a:r>
              <a:rPr sz="1800" spc="-50" dirty="0">
                <a:latin typeface="Calibri"/>
                <a:cs typeface="Calibri"/>
              </a:rPr>
              <a:t>p</a:t>
            </a:r>
            <a:r>
              <a:rPr sz="1800" dirty="0">
                <a:latin typeface="Calibri"/>
                <a:cs typeface="Calibri"/>
              </a:rPr>
              <a:t>	</a:t>
            </a:r>
            <a:r>
              <a:rPr sz="1800" spc="90" dirty="0">
                <a:latin typeface="Calibri"/>
                <a:cs typeface="Calibri"/>
              </a:rPr>
              <a:t>p–1</a:t>
            </a:r>
            <a:endParaRPr sz="1800">
              <a:latin typeface="Calibri"/>
              <a:cs typeface="Calibri"/>
            </a:endParaRPr>
          </a:p>
        </p:txBody>
      </p:sp>
      <p:sp>
        <p:nvSpPr>
          <p:cNvPr id="19" name="object 17">
            <a:extLst>
              <a:ext uri="{FF2B5EF4-FFF2-40B4-BE49-F238E27FC236}">
                <a16:creationId xmlns:a16="http://schemas.microsoft.com/office/drawing/2014/main" id="{64F24115-2D69-1E0D-6B4B-399520DF28B0}"/>
              </a:ext>
            </a:extLst>
          </p:cNvPr>
          <p:cNvSpPr txBox="1"/>
          <p:nvPr/>
        </p:nvSpPr>
        <p:spPr>
          <a:xfrm>
            <a:off x="4047689" y="3426718"/>
            <a:ext cx="48704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Calibri"/>
                <a:cs typeface="Calibri"/>
              </a:rPr>
              <a:t>m–1</a:t>
            </a:r>
            <a:endParaRPr sz="1800">
              <a:latin typeface="Calibri"/>
              <a:cs typeface="Calibri"/>
            </a:endParaRPr>
          </a:p>
        </p:txBody>
      </p:sp>
      <p:sp>
        <p:nvSpPr>
          <p:cNvPr id="20" name="object 18">
            <a:extLst>
              <a:ext uri="{FF2B5EF4-FFF2-40B4-BE49-F238E27FC236}">
                <a16:creationId xmlns:a16="http://schemas.microsoft.com/office/drawing/2014/main" id="{C1BD360A-870E-BD34-0E53-F5F0DD20BCD6}"/>
              </a:ext>
            </a:extLst>
          </p:cNvPr>
          <p:cNvSpPr txBox="1"/>
          <p:nvPr/>
        </p:nvSpPr>
        <p:spPr>
          <a:xfrm>
            <a:off x="3742889" y="1216918"/>
            <a:ext cx="426084"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Calibri"/>
                <a:cs typeface="Calibri"/>
              </a:rPr>
              <a:t>n–1</a:t>
            </a:r>
            <a:endParaRPr sz="1800">
              <a:latin typeface="Calibri"/>
              <a:cs typeface="Calibri"/>
            </a:endParaRPr>
          </a:p>
        </p:txBody>
      </p:sp>
      <p:sp>
        <p:nvSpPr>
          <p:cNvPr id="21" name="object 19">
            <a:extLst>
              <a:ext uri="{FF2B5EF4-FFF2-40B4-BE49-F238E27FC236}">
                <a16:creationId xmlns:a16="http://schemas.microsoft.com/office/drawing/2014/main" id="{2B295926-5535-6346-2347-8ADC1EFB9CCA}"/>
              </a:ext>
            </a:extLst>
          </p:cNvPr>
          <p:cNvSpPr txBox="1"/>
          <p:nvPr/>
        </p:nvSpPr>
        <p:spPr>
          <a:xfrm>
            <a:off x="8929462" y="1201837"/>
            <a:ext cx="15049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a:t>
            </a:r>
            <a:endParaRPr sz="1800">
              <a:latin typeface="Calibri"/>
              <a:cs typeface="Calibri"/>
            </a:endParaRPr>
          </a:p>
        </p:txBody>
      </p:sp>
      <p:grpSp>
        <p:nvGrpSpPr>
          <p:cNvPr id="22" name="object 20">
            <a:extLst>
              <a:ext uri="{FF2B5EF4-FFF2-40B4-BE49-F238E27FC236}">
                <a16:creationId xmlns:a16="http://schemas.microsoft.com/office/drawing/2014/main" id="{C888373A-BA91-96F1-9A0D-B40FD559174D}"/>
              </a:ext>
            </a:extLst>
          </p:cNvPr>
          <p:cNvGrpSpPr/>
          <p:nvPr/>
        </p:nvGrpSpPr>
        <p:grpSpPr>
          <a:xfrm>
            <a:off x="5485625" y="1915037"/>
            <a:ext cx="55244" cy="1727835"/>
            <a:chOff x="7911761" y="2339798"/>
            <a:chExt cx="55244" cy="1727835"/>
          </a:xfrm>
        </p:grpSpPr>
        <p:sp>
          <p:nvSpPr>
            <p:cNvPr id="23" name="object 21">
              <a:extLst>
                <a:ext uri="{FF2B5EF4-FFF2-40B4-BE49-F238E27FC236}">
                  <a16:creationId xmlns:a16="http://schemas.microsoft.com/office/drawing/2014/main" id="{E06582BD-919C-5EDA-C272-3F2DD42EF300}"/>
                </a:ext>
              </a:extLst>
            </p:cNvPr>
            <p:cNvSpPr/>
            <p:nvPr/>
          </p:nvSpPr>
          <p:spPr>
            <a:xfrm>
              <a:off x="7939088" y="2339798"/>
              <a:ext cx="0" cy="597535"/>
            </a:xfrm>
            <a:custGeom>
              <a:avLst/>
              <a:gdLst/>
              <a:ahLst/>
              <a:cxnLst/>
              <a:rect l="l" t="t" r="r" b="b"/>
              <a:pathLst>
                <a:path h="597535">
                  <a:moveTo>
                    <a:pt x="0" y="0"/>
                  </a:moveTo>
                  <a:lnTo>
                    <a:pt x="0" y="596999"/>
                  </a:lnTo>
                </a:path>
              </a:pathLst>
            </a:custGeom>
            <a:ln w="12699">
              <a:solidFill>
                <a:srgbClr val="000000"/>
              </a:solidFill>
            </a:ln>
          </p:spPr>
          <p:txBody>
            <a:bodyPr wrap="square" lIns="0" tIns="0" rIns="0" bIns="0" rtlCol="0"/>
            <a:lstStyle/>
            <a:p>
              <a:endParaRPr/>
            </a:p>
          </p:txBody>
        </p:sp>
        <p:sp>
          <p:nvSpPr>
            <p:cNvPr id="24" name="object 22">
              <a:extLst>
                <a:ext uri="{FF2B5EF4-FFF2-40B4-BE49-F238E27FC236}">
                  <a16:creationId xmlns:a16="http://schemas.microsoft.com/office/drawing/2014/main" id="{1CBEDF56-AB07-A91C-0526-ABD9D4CC4092}"/>
                </a:ext>
              </a:extLst>
            </p:cNvPr>
            <p:cNvSpPr/>
            <p:nvPr/>
          </p:nvSpPr>
          <p:spPr>
            <a:xfrm>
              <a:off x="7918111" y="2936798"/>
              <a:ext cx="42545" cy="57785"/>
            </a:xfrm>
            <a:custGeom>
              <a:avLst/>
              <a:gdLst/>
              <a:ahLst/>
              <a:cxnLst/>
              <a:rect l="l" t="t" r="r" b="b"/>
              <a:pathLst>
                <a:path w="42545" h="57785">
                  <a:moveTo>
                    <a:pt x="20977" y="57633"/>
                  </a:moveTo>
                  <a:lnTo>
                    <a:pt x="0" y="0"/>
                  </a:lnTo>
                  <a:lnTo>
                    <a:pt x="41954" y="0"/>
                  </a:lnTo>
                  <a:lnTo>
                    <a:pt x="20977" y="57633"/>
                  </a:lnTo>
                  <a:close/>
                </a:path>
              </a:pathLst>
            </a:custGeom>
            <a:solidFill>
              <a:srgbClr val="000000"/>
            </a:solidFill>
          </p:spPr>
          <p:txBody>
            <a:bodyPr wrap="square" lIns="0" tIns="0" rIns="0" bIns="0" rtlCol="0"/>
            <a:lstStyle/>
            <a:p>
              <a:endParaRPr/>
            </a:p>
          </p:txBody>
        </p:sp>
        <p:sp>
          <p:nvSpPr>
            <p:cNvPr id="25" name="object 23">
              <a:extLst>
                <a:ext uri="{FF2B5EF4-FFF2-40B4-BE49-F238E27FC236}">
                  <a16:creationId xmlns:a16="http://schemas.microsoft.com/office/drawing/2014/main" id="{D6FB3E90-9E9B-6E02-E684-719DAF86C7A2}"/>
                </a:ext>
              </a:extLst>
            </p:cNvPr>
            <p:cNvSpPr/>
            <p:nvPr/>
          </p:nvSpPr>
          <p:spPr>
            <a:xfrm>
              <a:off x="7918111" y="2936798"/>
              <a:ext cx="42545" cy="57785"/>
            </a:xfrm>
            <a:custGeom>
              <a:avLst/>
              <a:gdLst/>
              <a:ahLst/>
              <a:cxnLst/>
              <a:rect l="l" t="t" r="r" b="b"/>
              <a:pathLst>
                <a:path w="42545" h="57785">
                  <a:moveTo>
                    <a:pt x="0" y="0"/>
                  </a:moveTo>
                  <a:lnTo>
                    <a:pt x="20977" y="57633"/>
                  </a:lnTo>
                  <a:lnTo>
                    <a:pt x="41954" y="0"/>
                  </a:lnTo>
                  <a:lnTo>
                    <a:pt x="0" y="0"/>
                  </a:lnTo>
                  <a:close/>
                </a:path>
              </a:pathLst>
            </a:custGeom>
            <a:ln w="12699">
              <a:solidFill>
                <a:srgbClr val="000000"/>
              </a:solidFill>
            </a:ln>
          </p:spPr>
          <p:txBody>
            <a:bodyPr wrap="square" lIns="0" tIns="0" rIns="0" bIns="0" rtlCol="0"/>
            <a:lstStyle/>
            <a:p>
              <a:endParaRPr/>
            </a:p>
          </p:txBody>
        </p:sp>
        <p:sp>
          <p:nvSpPr>
            <p:cNvPr id="26" name="object 24">
              <a:extLst>
                <a:ext uri="{FF2B5EF4-FFF2-40B4-BE49-F238E27FC236}">
                  <a16:creationId xmlns:a16="http://schemas.microsoft.com/office/drawing/2014/main" id="{F671D5D0-D074-AD68-C372-34B23F3E557E}"/>
                </a:ext>
              </a:extLst>
            </p:cNvPr>
            <p:cNvSpPr/>
            <p:nvPr/>
          </p:nvSpPr>
          <p:spPr>
            <a:xfrm>
              <a:off x="7939088" y="3406598"/>
              <a:ext cx="0" cy="597535"/>
            </a:xfrm>
            <a:custGeom>
              <a:avLst/>
              <a:gdLst/>
              <a:ahLst/>
              <a:cxnLst/>
              <a:rect l="l" t="t" r="r" b="b"/>
              <a:pathLst>
                <a:path h="597535">
                  <a:moveTo>
                    <a:pt x="0" y="0"/>
                  </a:moveTo>
                  <a:lnTo>
                    <a:pt x="0" y="596999"/>
                  </a:lnTo>
                </a:path>
              </a:pathLst>
            </a:custGeom>
            <a:ln w="12699">
              <a:solidFill>
                <a:srgbClr val="000000"/>
              </a:solidFill>
            </a:ln>
          </p:spPr>
          <p:txBody>
            <a:bodyPr wrap="square" lIns="0" tIns="0" rIns="0" bIns="0" rtlCol="0"/>
            <a:lstStyle/>
            <a:p>
              <a:endParaRPr/>
            </a:p>
          </p:txBody>
        </p:sp>
        <p:sp>
          <p:nvSpPr>
            <p:cNvPr id="27" name="object 25">
              <a:extLst>
                <a:ext uri="{FF2B5EF4-FFF2-40B4-BE49-F238E27FC236}">
                  <a16:creationId xmlns:a16="http://schemas.microsoft.com/office/drawing/2014/main" id="{B40A6D96-171E-2E98-5DDB-1C53D4E147DD}"/>
                </a:ext>
              </a:extLst>
            </p:cNvPr>
            <p:cNvSpPr/>
            <p:nvPr/>
          </p:nvSpPr>
          <p:spPr>
            <a:xfrm>
              <a:off x="7918111" y="4003598"/>
              <a:ext cx="42545" cy="57785"/>
            </a:xfrm>
            <a:custGeom>
              <a:avLst/>
              <a:gdLst/>
              <a:ahLst/>
              <a:cxnLst/>
              <a:rect l="l" t="t" r="r" b="b"/>
              <a:pathLst>
                <a:path w="42545" h="57785">
                  <a:moveTo>
                    <a:pt x="20977" y="57633"/>
                  </a:moveTo>
                  <a:lnTo>
                    <a:pt x="0" y="0"/>
                  </a:lnTo>
                  <a:lnTo>
                    <a:pt x="41954" y="0"/>
                  </a:lnTo>
                  <a:lnTo>
                    <a:pt x="20977" y="57633"/>
                  </a:lnTo>
                  <a:close/>
                </a:path>
              </a:pathLst>
            </a:custGeom>
            <a:solidFill>
              <a:srgbClr val="000000"/>
            </a:solidFill>
          </p:spPr>
          <p:txBody>
            <a:bodyPr wrap="square" lIns="0" tIns="0" rIns="0" bIns="0" rtlCol="0"/>
            <a:lstStyle/>
            <a:p>
              <a:endParaRPr/>
            </a:p>
          </p:txBody>
        </p:sp>
        <p:sp>
          <p:nvSpPr>
            <p:cNvPr id="28" name="object 26">
              <a:extLst>
                <a:ext uri="{FF2B5EF4-FFF2-40B4-BE49-F238E27FC236}">
                  <a16:creationId xmlns:a16="http://schemas.microsoft.com/office/drawing/2014/main" id="{0573EDC3-5DD8-5816-DA76-A1FB3E55BE01}"/>
                </a:ext>
              </a:extLst>
            </p:cNvPr>
            <p:cNvSpPr/>
            <p:nvPr/>
          </p:nvSpPr>
          <p:spPr>
            <a:xfrm>
              <a:off x="7918111" y="4003598"/>
              <a:ext cx="42545" cy="57785"/>
            </a:xfrm>
            <a:custGeom>
              <a:avLst/>
              <a:gdLst/>
              <a:ahLst/>
              <a:cxnLst/>
              <a:rect l="l" t="t" r="r" b="b"/>
              <a:pathLst>
                <a:path w="42545" h="57785">
                  <a:moveTo>
                    <a:pt x="0" y="0"/>
                  </a:moveTo>
                  <a:lnTo>
                    <a:pt x="20977" y="57633"/>
                  </a:lnTo>
                  <a:lnTo>
                    <a:pt x="41954" y="0"/>
                  </a:lnTo>
                  <a:lnTo>
                    <a:pt x="0" y="0"/>
                  </a:lnTo>
                  <a:close/>
                </a:path>
              </a:pathLst>
            </a:custGeom>
            <a:ln w="12699">
              <a:solidFill>
                <a:srgbClr val="000000"/>
              </a:solidFill>
            </a:ln>
          </p:spPr>
          <p:txBody>
            <a:bodyPr wrap="square" lIns="0" tIns="0" rIns="0" bIns="0" rtlCol="0"/>
            <a:lstStyle/>
            <a:p>
              <a:endParaRPr/>
            </a:p>
          </p:txBody>
        </p:sp>
      </p:grpSp>
      <p:sp>
        <p:nvSpPr>
          <p:cNvPr id="29" name="object 2">
            <a:extLst>
              <a:ext uri="{FF2B5EF4-FFF2-40B4-BE49-F238E27FC236}">
                <a16:creationId xmlns:a16="http://schemas.microsoft.com/office/drawing/2014/main" id="{2B998F49-D041-7870-1F72-E3C9448BCB53}"/>
              </a:ext>
            </a:extLst>
          </p:cNvPr>
          <p:cNvSpPr txBox="1"/>
          <p:nvPr/>
        </p:nvSpPr>
        <p:spPr>
          <a:xfrm>
            <a:off x="585464" y="1939643"/>
            <a:ext cx="3529329" cy="1306383"/>
          </a:xfrm>
          <a:prstGeom prst="rect">
            <a:avLst/>
          </a:prstGeom>
        </p:spPr>
        <p:txBody>
          <a:bodyPr vert="horz" wrap="square" lIns="0" tIns="12065" rIns="0" bIns="0" rtlCol="0">
            <a:spAutoFit/>
          </a:bodyPr>
          <a:lstStyle/>
          <a:p>
            <a:pPr marL="38100" marR="30480">
              <a:lnSpc>
                <a:spcPct val="117700"/>
              </a:lnSpc>
              <a:spcBef>
                <a:spcPts val="95"/>
              </a:spcBef>
            </a:pPr>
            <a:r>
              <a:rPr sz="2400" i="1" spc="-185" dirty="0">
                <a:solidFill>
                  <a:srgbClr val="4472C4"/>
                </a:solidFill>
                <a:latin typeface="Arial"/>
                <a:cs typeface="Arial"/>
              </a:rPr>
              <a:t>2</a:t>
            </a:r>
            <a:r>
              <a:rPr sz="2400" i="1" spc="-277" baseline="29914" dirty="0">
                <a:solidFill>
                  <a:srgbClr val="4472C4"/>
                </a:solidFill>
                <a:latin typeface="Arial"/>
                <a:cs typeface="Arial"/>
              </a:rPr>
              <a:t>n</a:t>
            </a:r>
            <a:r>
              <a:rPr sz="2400" i="1" spc="-185" dirty="0">
                <a:solidFill>
                  <a:srgbClr val="4472C4"/>
                </a:solidFill>
                <a:latin typeface="Arial"/>
                <a:cs typeface="Arial"/>
              </a:rPr>
              <a:t>:</a:t>
            </a:r>
            <a:r>
              <a:rPr sz="2400" i="1" spc="-20" dirty="0">
                <a:solidFill>
                  <a:srgbClr val="4472C4"/>
                </a:solidFill>
                <a:latin typeface="Arial"/>
                <a:cs typeface="Arial"/>
              </a:rPr>
              <a:t> </a:t>
            </a:r>
            <a:r>
              <a:rPr sz="2400" spc="-40" dirty="0">
                <a:latin typeface="Arial"/>
                <a:cs typeface="Arial"/>
              </a:rPr>
              <a:t>virtual</a:t>
            </a:r>
            <a:r>
              <a:rPr sz="2400" spc="-80" dirty="0">
                <a:latin typeface="Arial"/>
                <a:cs typeface="Arial"/>
              </a:rPr>
              <a:t> </a:t>
            </a:r>
            <a:r>
              <a:rPr sz="2400" spc="-220" dirty="0">
                <a:latin typeface="Arial"/>
                <a:cs typeface="Arial"/>
              </a:rPr>
              <a:t>address</a:t>
            </a:r>
            <a:r>
              <a:rPr sz="2400" spc="-5" dirty="0">
                <a:latin typeface="Arial"/>
                <a:cs typeface="Arial"/>
              </a:rPr>
              <a:t> </a:t>
            </a:r>
            <a:r>
              <a:rPr sz="2400" spc="-20" dirty="0">
                <a:latin typeface="Arial"/>
                <a:cs typeface="Arial"/>
              </a:rPr>
              <a:t>size </a:t>
            </a:r>
            <a:endParaRPr lang="en-US" sz="2400" spc="-20" dirty="0">
              <a:latin typeface="Arial"/>
              <a:cs typeface="Arial"/>
            </a:endParaRPr>
          </a:p>
          <a:p>
            <a:pPr marL="38100" marR="30480">
              <a:lnSpc>
                <a:spcPct val="117700"/>
              </a:lnSpc>
              <a:spcBef>
                <a:spcPts val="95"/>
              </a:spcBef>
            </a:pPr>
            <a:r>
              <a:rPr sz="2400" i="1" spc="-200" dirty="0">
                <a:solidFill>
                  <a:srgbClr val="4472C4"/>
                </a:solidFill>
                <a:latin typeface="Arial"/>
                <a:cs typeface="Arial"/>
              </a:rPr>
              <a:t>2</a:t>
            </a:r>
            <a:r>
              <a:rPr sz="2400" i="1" spc="-300" baseline="29914" dirty="0">
                <a:solidFill>
                  <a:srgbClr val="4472C4"/>
                </a:solidFill>
                <a:latin typeface="Arial"/>
                <a:cs typeface="Arial"/>
              </a:rPr>
              <a:t>m</a:t>
            </a:r>
            <a:r>
              <a:rPr sz="2400" i="1" spc="-200" dirty="0">
                <a:solidFill>
                  <a:srgbClr val="4472C4"/>
                </a:solidFill>
                <a:latin typeface="Arial"/>
                <a:cs typeface="Arial"/>
              </a:rPr>
              <a:t>:</a:t>
            </a:r>
            <a:r>
              <a:rPr sz="2400" i="1" spc="20" dirty="0">
                <a:solidFill>
                  <a:srgbClr val="4472C4"/>
                </a:solidFill>
                <a:latin typeface="Arial"/>
                <a:cs typeface="Arial"/>
              </a:rPr>
              <a:t> </a:t>
            </a:r>
            <a:r>
              <a:rPr sz="2400" spc="-204" dirty="0">
                <a:latin typeface="Arial"/>
                <a:cs typeface="Arial"/>
              </a:rPr>
              <a:t>physical</a:t>
            </a:r>
            <a:r>
              <a:rPr sz="2400" spc="35" dirty="0">
                <a:latin typeface="Arial"/>
                <a:cs typeface="Arial"/>
              </a:rPr>
              <a:t> </a:t>
            </a:r>
            <a:r>
              <a:rPr sz="2400" spc="-220" dirty="0">
                <a:latin typeface="Arial"/>
                <a:cs typeface="Arial"/>
              </a:rPr>
              <a:t>address</a:t>
            </a:r>
            <a:r>
              <a:rPr sz="2400" spc="35" dirty="0">
                <a:latin typeface="Arial"/>
                <a:cs typeface="Arial"/>
              </a:rPr>
              <a:t> </a:t>
            </a:r>
            <a:r>
              <a:rPr sz="2400" spc="-160" dirty="0">
                <a:latin typeface="Arial"/>
                <a:cs typeface="Arial"/>
              </a:rPr>
              <a:t>size </a:t>
            </a:r>
            <a:endParaRPr lang="en-US" sz="2400" spc="-160" dirty="0">
              <a:latin typeface="Arial"/>
              <a:cs typeface="Arial"/>
            </a:endParaRPr>
          </a:p>
          <a:p>
            <a:pPr marL="38100" marR="30480">
              <a:lnSpc>
                <a:spcPct val="117700"/>
              </a:lnSpc>
              <a:spcBef>
                <a:spcPts val="95"/>
              </a:spcBef>
            </a:pPr>
            <a:r>
              <a:rPr sz="2400" i="1" spc="-185" dirty="0">
                <a:solidFill>
                  <a:srgbClr val="4472C4"/>
                </a:solidFill>
                <a:latin typeface="Arial"/>
                <a:cs typeface="Arial"/>
              </a:rPr>
              <a:t>2</a:t>
            </a:r>
            <a:r>
              <a:rPr sz="2400" i="1" spc="-277" baseline="29914" dirty="0">
                <a:solidFill>
                  <a:srgbClr val="4472C4"/>
                </a:solidFill>
                <a:latin typeface="Arial"/>
                <a:cs typeface="Arial"/>
              </a:rPr>
              <a:t>p</a:t>
            </a:r>
            <a:r>
              <a:rPr sz="2400" i="1" spc="-185" dirty="0">
                <a:solidFill>
                  <a:srgbClr val="4472C4"/>
                </a:solidFill>
                <a:latin typeface="Arial"/>
                <a:cs typeface="Arial"/>
              </a:rPr>
              <a:t>:</a:t>
            </a:r>
            <a:r>
              <a:rPr sz="2400" i="1" spc="-5" dirty="0">
                <a:solidFill>
                  <a:srgbClr val="4472C4"/>
                </a:solidFill>
                <a:latin typeface="Arial"/>
                <a:cs typeface="Arial"/>
              </a:rPr>
              <a:t> </a:t>
            </a:r>
            <a:r>
              <a:rPr sz="2400" spc="-285" dirty="0">
                <a:latin typeface="Arial"/>
                <a:cs typeface="Arial"/>
              </a:rPr>
              <a:t>page</a:t>
            </a:r>
            <a:r>
              <a:rPr sz="2400" spc="5" dirty="0">
                <a:latin typeface="Arial"/>
                <a:cs typeface="Arial"/>
              </a:rPr>
              <a:t> </a:t>
            </a:r>
            <a:r>
              <a:rPr sz="2400" spc="-20" dirty="0">
                <a:latin typeface="Arial"/>
                <a:cs typeface="Arial"/>
              </a:rPr>
              <a:t>size</a:t>
            </a:r>
            <a:endParaRPr sz="2400" dirty="0">
              <a:latin typeface="Arial"/>
              <a:cs typeface="Arial"/>
            </a:endParaRPr>
          </a:p>
        </p:txBody>
      </p:sp>
    </p:spTree>
    <p:extLst>
      <p:ext uri="{BB962C8B-B14F-4D97-AF65-F5344CB8AC3E}">
        <p14:creationId xmlns:p14="http://schemas.microsoft.com/office/powerpoint/2010/main" val="1106235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D77E8-1840-056B-2550-8908DA6B4779}"/>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075FF4F-30AD-28D1-11D6-393116313B2B}"/>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Virtual and Physical Memory</a:t>
            </a:r>
          </a:p>
        </p:txBody>
      </p:sp>
      <p:sp>
        <p:nvSpPr>
          <p:cNvPr id="7" name="object 6">
            <a:extLst>
              <a:ext uri="{FF2B5EF4-FFF2-40B4-BE49-F238E27FC236}">
                <a16:creationId xmlns:a16="http://schemas.microsoft.com/office/drawing/2014/main" id="{D9B2E540-6F3D-04CB-D176-B25096B4FF49}"/>
              </a:ext>
            </a:extLst>
          </p:cNvPr>
          <p:cNvSpPr txBox="1"/>
          <p:nvPr/>
        </p:nvSpPr>
        <p:spPr>
          <a:xfrm>
            <a:off x="2239448" y="4820607"/>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3" name="object 3">
            <a:extLst>
              <a:ext uri="{FF2B5EF4-FFF2-40B4-BE49-F238E27FC236}">
                <a16:creationId xmlns:a16="http://schemas.microsoft.com/office/drawing/2014/main" id="{A369B1E5-2078-42EF-EBF9-223E5E990357}"/>
              </a:ext>
            </a:extLst>
          </p:cNvPr>
          <p:cNvSpPr txBox="1"/>
          <p:nvPr/>
        </p:nvSpPr>
        <p:spPr>
          <a:xfrm>
            <a:off x="640077" y="901052"/>
            <a:ext cx="6642100" cy="3752215"/>
          </a:xfrm>
          <a:prstGeom prst="rect">
            <a:avLst/>
          </a:prstGeom>
        </p:spPr>
        <p:txBody>
          <a:bodyPr vert="horz" wrap="square" lIns="0" tIns="12700" rIns="0" bIns="0" rtlCol="0">
            <a:spAutoFit/>
          </a:bodyPr>
          <a:lstStyle/>
          <a:p>
            <a:pPr marL="303530" indent="-278130">
              <a:lnSpc>
                <a:spcPts val="3170"/>
              </a:lnSpc>
              <a:spcBef>
                <a:spcPts val="100"/>
              </a:spcBef>
              <a:buChar char="●"/>
              <a:tabLst>
                <a:tab pos="303530" algn="l"/>
              </a:tabLst>
            </a:pPr>
            <a:r>
              <a:rPr sz="2400" spc="-85" dirty="0">
                <a:solidFill>
                  <a:srgbClr val="0431FF"/>
                </a:solidFill>
                <a:latin typeface="Arial"/>
                <a:cs typeface="Arial"/>
              </a:rPr>
              <a:t>System</a:t>
            </a:r>
            <a:r>
              <a:rPr sz="2400" spc="-85" dirty="0">
                <a:latin typeface="Arial"/>
                <a:cs typeface="Arial"/>
              </a:rPr>
              <a:t>:</a:t>
            </a:r>
            <a:endParaRPr sz="2400" dirty="0">
              <a:latin typeface="Arial"/>
              <a:cs typeface="Arial"/>
            </a:endParaRPr>
          </a:p>
          <a:p>
            <a:pPr marL="760095" lvl="1" indent="-270510">
              <a:lnSpc>
                <a:spcPts val="2510"/>
              </a:lnSpc>
              <a:buChar char="○"/>
              <a:tabLst>
                <a:tab pos="760095" algn="l"/>
              </a:tabLst>
            </a:pPr>
            <a:r>
              <a:rPr sz="2000" spc="-35" dirty="0">
                <a:latin typeface="Arial"/>
                <a:cs typeface="Arial"/>
              </a:rPr>
              <a:t>Virtual</a:t>
            </a:r>
            <a:r>
              <a:rPr sz="2000" spc="-135" dirty="0">
                <a:latin typeface="Arial"/>
                <a:cs typeface="Arial"/>
              </a:rPr>
              <a:t> </a:t>
            </a:r>
            <a:r>
              <a:rPr sz="2000" spc="-70" dirty="0">
                <a:latin typeface="Arial"/>
                <a:cs typeface="Arial"/>
              </a:rPr>
              <a:t>memory</a:t>
            </a:r>
            <a:r>
              <a:rPr sz="2000" spc="-95" dirty="0">
                <a:latin typeface="Arial"/>
                <a:cs typeface="Arial"/>
              </a:rPr>
              <a:t> </a:t>
            </a:r>
            <a:r>
              <a:rPr sz="2000" spc="-180" dirty="0">
                <a:latin typeface="Arial"/>
                <a:cs typeface="Arial"/>
              </a:rPr>
              <a:t>size:</a:t>
            </a:r>
            <a:r>
              <a:rPr sz="2000" spc="-245" dirty="0">
                <a:latin typeface="Arial"/>
                <a:cs typeface="Arial"/>
              </a:rPr>
              <a:t> </a:t>
            </a:r>
            <a:r>
              <a:rPr sz="2000" dirty="0">
                <a:latin typeface="Arial"/>
                <a:cs typeface="Arial"/>
              </a:rPr>
              <a:t>4</a:t>
            </a:r>
            <a:r>
              <a:rPr sz="2000" spc="-70" dirty="0">
                <a:latin typeface="Arial"/>
                <a:cs typeface="Arial"/>
              </a:rPr>
              <a:t> </a:t>
            </a:r>
            <a:r>
              <a:rPr sz="2000" spc="-185" dirty="0">
                <a:latin typeface="Arial"/>
                <a:cs typeface="Arial"/>
              </a:rPr>
              <a:t>GB</a:t>
            </a:r>
            <a:r>
              <a:rPr sz="2000" spc="-5" dirty="0">
                <a:latin typeface="Arial"/>
                <a:cs typeface="Arial"/>
              </a:rPr>
              <a:t> </a:t>
            </a:r>
            <a:r>
              <a:rPr sz="2000" dirty="0">
                <a:latin typeface="Arial"/>
                <a:cs typeface="Arial"/>
              </a:rPr>
              <a:t>=</a:t>
            </a:r>
            <a:r>
              <a:rPr sz="2000" spc="-65" dirty="0">
                <a:latin typeface="Arial"/>
                <a:cs typeface="Arial"/>
              </a:rPr>
              <a:t> </a:t>
            </a:r>
            <a:r>
              <a:rPr sz="2000" spc="-110" dirty="0">
                <a:latin typeface="Arial"/>
                <a:cs typeface="Arial"/>
              </a:rPr>
              <a:t>2</a:t>
            </a:r>
            <a:r>
              <a:rPr sz="2000" spc="-165" baseline="31250" dirty="0">
                <a:solidFill>
                  <a:srgbClr val="ED7D31"/>
                </a:solidFill>
                <a:latin typeface="Arial Black"/>
                <a:cs typeface="Arial Black"/>
              </a:rPr>
              <a:t>32</a:t>
            </a:r>
            <a:r>
              <a:rPr sz="2000" spc="104" baseline="31250" dirty="0">
                <a:solidFill>
                  <a:srgbClr val="ED7D31"/>
                </a:solidFill>
                <a:latin typeface="Arial Black"/>
                <a:cs typeface="Arial Black"/>
              </a:rPr>
              <a:t> </a:t>
            </a:r>
            <a:r>
              <a:rPr sz="2000" spc="-10" dirty="0">
                <a:latin typeface="Arial"/>
                <a:cs typeface="Arial"/>
              </a:rPr>
              <a:t>bytes</a:t>
            </a:r>
            <a:endParaRPr sz="2000" dirty="0">
              <a:latin typeface="Arial"/>
              <a:cs typeface="Arial"/>
            </a:endParaRPr>
          </a:p>
          <a:p>
            <a:pPr marL="760095" lvl="1" indent="-270510">
              <a:lnSpc>
                <a:spcPts val="2515"/>
              </a:lnSpc>
              <a:buChar char="○"/>
              <a:tabLst>
                <a:tab pos="760095" algn="l"/>
              </a:tabLst>
            </a:pPr>
            <a:r>
              <a:rPr sz="2000" spc="-210" dirty="0">
                <a:latin typeface="Arial"/>
                <a:cs typeface="Arial"/>
              </a:rPr>
              <a:t>Physical</a:t>
            </a:r>
            <a:r>
              <a:rPr sz="2000" spc="-5" dirty="0">
                <a:latin typeface="Arial"/>
                <a:cs typeface="Arial"/>
              </a:rPr>
              <a:t> </a:t>
            </a:r>
            <a:r>
              <a:rPr sz="2000" spc="-70" dirty="0">
                <a:latin typeface="Arial"/>
                <a:cs typeface="Arial"/>
              </a:rPr>
              <a:t>memory</a:t>
            </a:r>
            <a:r>
              <a:rPr sz="2000" spc="-40" dirty="0">
                <a:latin typeface="Arial"/>
                <a:cs typeface="Arial"/>
              </a:rPr>
              <a:t> </a:t>
            </a:r>
            <a:r>
              <a:rPr sz="2000" spc="-180" dirty="0">
                <a:latin typeface="Arial"/>
                <a:cs typeface="Arial"/>
              </a:rPr>
              <a:t>size:</a:t>
            </a:r>
            <a:r>
              <a:rPr sz="2000" spc="-245" dirty="0">
                <a:latin typeface="Arial"/>
                <a:cs typeface="Arial"/>
              </a:rPr>
              <a:t> </a:t>
            </a:r>
            <a:r>
              <a:rPr sz="2000" spc="-150" dirty="0">
                <a:latin typeface="Arial"/>
                <a:cs typeface="Arial"/>
              </a:rPr>
              <a:t>256</a:t>
            </a:r>
            <a:r>
              <a:rPr sz="2000" spc="-15" dirty="0">
                <a:latin typeface="Arial"/>
                <a:cs typeface="Arial"/>
              </a:rPr>
              <a:t> </a:t>
            </a:r>
            <a:r>
              <a:rPr sz="2000" spc="-210" dirty="0">
                <a:latin typeface="Arial"/>
                <a:cs typeface="Arial"/>
              </a:rPr>
              <a:t>MB</a:t>
            </a:r>
            <a:r>
              <a:rPr sz="2000" spc="-5" dirty="0">
                <a:latin typeface="Arial"/>
                <a:cs typeface="Arial"/>
              </a:rPr>
              <a:t> </a:t>
            </a:r>
            <a:r>
              <a:rPr sz="2000" dirty="0">
                <a:latin typeface="Arial"/>
                <a:cs typeface="Arial"/>
              </a:rPr>
              <a:t>=</a:t>
            </a:r>
            <a:r>
              <a:rPr sz="2000" spc="-15" dirty="0">
                <a:latin typeface="Arial"/>
                <a:cs typeface="Arial"/>
              </a:rPr>
              <a:t> </a:t>
            </a:r>
            <a:r>
              <a:rPr sz="2000" spc="-110" dirty="0">
                <a:latin typeface="Arial"/>
                <a:cs typeface="Arial"/>
              </a:rPr>
              <a:t>2</a:t>
            </a:r>
            <a:r>
              <a:rPr sz="2000" spc="-165" baseline="31250" dirty="0">
                <a:solidFill>
                  <a:srgbClr val="FF3300"/>
                </a:solidFill>
                <a:latin typeface="Arial Black"/>
                <a:cs typeface="Arial Black"/>
              </a:rPr>
              <a:t>28</a:t>
            </a:r>
            <a:r>
              <a:rPr sz="2000" spc="179" baseline="31250" dirty="0">
                <a:solidFill>
                  <a:srgbClr val="FF3300"/>
                </a:solidFill>
                <a:latin typeface="Arial Black"/>
                <a:cs typeface="Arial Black"/>
              </a:rPr>
              <a:t> </a:t>
            </a:r>
            <a:r>
              <a:rPr sz="2000" spc="-10" dirty="0">
                <a:latin typeface="Arial"/>
                <a:cs typeface="Arial"/>
              </a:rPr>
              <a:t>bytes</a:t>
            </a:r>
            <a:endParaRPr sz="2000" dirty="0">
              <a:latin typeface="Arial"/>
              <a:cs typeface="Arial"/>
            </a:endParaRPr>
          </a:p>
          <a:p>
            <a:pPr marL="760095" lvl="1" indent="-270510">
              <a:lnSpc>
                <a:spcPts val="2700"/>
              </a:lnSpc>
              <a:buChar char="○"/>
              <a:tabLst>
                <a:tab pos="760095" algn="l"/>
              </a:tabLst>
            </a:pPr>
            <a:r>
              <a:rPr sz="2000" spc="-310" dirty="0">
                <a:latin typeface="Arial"/>
                <a:cs typeface="Arial"/>
              </a:rPr>
              <a:t>Page</a:t>
            </a:r>
            <a:r>
              <a:rPr sz="2000" spc="-5" dirty="0">
                <a:latin typeface="Arial"/>
                <a:cs typeface="Arial"/>
              </a:rPr>
              <a:t> </a:t>
            </a:r>
            <a:r>
              <a:rPr sz="2000" spc="-180" dirty="0">
                <a:latin typeface="Arial"/>
                <a:cs typeface="Arial"/>
              </a:rPr>
              <a:t>size:</a:t>
            </a:r>
            <a:r>
              <a:rPr sz="2000" spc="-245" dirty="0">
                <a:latin typeface="Arial"/>
                <a:cs typeface="Arial"/>
              </a:rPr>
              <a:t> </a:t>
            </a:r>
            <a:r>
              <a:rPr sz="2000" dirty="0">
                <a:latin typeface="Arial"/>
                <a:cs typeface="Arial"/>
              </a:rPr>
              <a:t>4</a:t>
            </a:r>
            <a:r>
              <a:rPr sz="2000" spc="-140" dirty="0">
                <a:latin typeface="Arial"/>
                <a:cs typeface="Arial"/>
              </a:rPr>
              <a:t> KB</a:t>
            </a:r>
            <a:r>
              <a:rPr sz="2000" spc="-25" dirty="0">
                <a:latin typeface="Arial"/>
                <a:cs typeface="Arial"/>
              </a:rPr>
              <a:t> </a:t>
            </a:r>
            <a:r>
              <a:rPr sz="2000" dirty="0">
                <a:latin typeface="Arial"/>
                <a:cs typeface="Arial"/>
              </a:rPr>
              <a:t>=</a:t>
            </a:r>
            <a:r>
              <a:rPr sz="2000" spc="-45" dirty="0">
                <a:latin typeface="Arial"/>
                <a:cs typeface="Arial"/>
              </a:rPr>
              <a:t> </a:t>
            </a:r>
            <a:r>
              <a:rPr sz="2000" spc="-125" dirty="0">
                <a:latin typeface="Arial"/>
                <a:cs typeface="Arial"/>
              </a:rPr>
              <a:t>2</a:t>
            </a:r>
            <a:r>
              <a:rPr sz="2000" spc="-187" baseline="31250" dirty="0">
                <a:solidFill>
                  <a:srgbClr val="0431FF"/>
                </a:solidFill>
                <a:latin typeface="Arial Black"/>
                <a:cs typeface="Arial Black"/>
              </a:rPr>
              <a:t>12</a:t>
            </a:r>
            <a:r>
              <a:rPr sz="2000" spc="127" baseline="31250" dirty="0">
                <a:solidFill>
                  <a:srgbClr val="0431FF"/>
                </a:solidFill>
                <a:latin typeface="Arial Black"/>
                <a:cs typeface="Arial Black"/>
              </a:rPr>
              <a:t> </a:t>
            </a:r>
            <a:r>
              <a:rPr sz="2000" spc="-10" dirty="0">
                <a:latin typeface="Arial"/>
                <a:cs typeface="Arial"/>
              </a:rPr>
              <a:t>bytes</a:t>
            </a:r>
            <a:endParaRPr lang="en-US" sz="2000" dirty="0">
              <a:latin typeface="Arial"/>
              <a:cs typeface="Arial"/>
            </a:endParaRPr>
          </a:p>
          <a:p>
            <a:pPr marL="303530" indent="-278130">
              <a:lnSpc>
                <a:spcPts val="3170"/>
              </a:lnSpc>
              <a:spcBef>
                <a:spcPts val="2520"/>
              </a:spcBef>
              <a:buChar char="●"/>
              <a:tabLst>
                <a:tab pos="303530" algn="l"/>
              </a:tabLst>
            </a:pPr>
            <a:r>
              <a:rPr lang="en-US" sz="2400" spc="-45" dirty="0">
                <a:solidFill>
                  <a:srgbClr val="0431FF"/>
                </a:solidFill>
                <a:latin typeface="Arial"/>
                <a:cs typeface="Arial"/>
              </a:rPr>
              <a:t>Organization</a:t>
            </a:r>
            <a:r>
              <a:rPr lang="en-US" sz="2400" spc="-45" dirty="0">
                <a:latin typeface="Arial"/>
                <a:cs typeface="Arial"/>
              </a:rPr>
              <a:t>:</a:t>
            </a:r>
            <a:endParaRPr lang="en-US" sz="2400" dirty="0">
              <a:latin typeface="Arial"/>
              <a:cs typeface="Arial"/>
            </a:endParaRPr>
          </a:p>
          <a:p>
            <a:pPr marL="760095" lvl="1" indent="-270510">
              <a:lnSpc>
                <a:spcPts val="2510"/>
              </a:lnSpc>
              <a:buChar char="○"/>
              <a:tabLst>
                <a:tab pos="760095" algn="l"/>
              </a:tabLst>
            </a:pPr>
            <a:r>
              <a:rPr sz="2000" spc="-35" dirty="0">
                <a:latin typeface="Arial"/>
                <a:cs typeface="Arial"/>
              </a:rPr>
              <a:t>Virtual</a:t>
            </a:r>
            <a:r>
              <a:rPr sz="2000" spc="-65" dirty="0">
                <a:latin typeface="Arial"/>
                <a:cs typeface="Arial"/>
              </a:rPr>
              <a:t> </a:t>
            </a:r>
            <a:r>
              <a:rPr sz="2000" spc="-180" dirty="0">
                <a:latin typeface="Arial"/>
                <a:cs typeface="Arial"/>
              </a:rPr>
              <a:t>address:</a:t>
            </a:r>
            <a:r>
              <a:rPr sz="2000" spc="-225" dirty="0">
                <a:latin typeface="Arial"/>
                <a:cs typeface="Arial"/>
              </a:rPr>
              <a:t> </a:t>
            </a:r>
            <a:r>
              <a:rPr sz="2000" spc="-295" dirty="0">
                <a:solidFill>
                  <a:srgbClr val="ED7D31"/>
                </a:solidFill>
                <a:latin typeface="Arial Black"/>
                <a:cs typeface="Arial Black"/>
              </a:rPr>
              <a:t>32</a:t>
            </a:r>
            <a:r>
              <a:rPr sz="2000" spc="-135" dirty="0">
                <a:solidFill>
                  <a:srgbClr val="ED7D31"/>
                </a:solidFill>
                <a:latin typeface="Arial Black"/>
                <a:cs typeface="Arial Black"/>
              </a:rPr>
              <a:t> </a:t>
            </a:r>
            <a:r>
              <a:rPr sz="2000" spc="-20" dirty="0">
                <a:latin typeface="Arial"/>
                <a:cs typeface="Arial"/>
              </a:rPr>
              <a:t>bits</a:t>
            </a:r>
            <a:endParaRPr sz="2000" dirty="0">
              <a:latin typeface="Arial"/>
              <a:cs typeface="Arial"/>
            </a:endParaRPr>
          </a:p>
          <a:p>
            <a:pPr marL="760095" lvl="1" indent="-270510">
              <a:lnSpc>
                <a:spcPts val="2515"/>
              </a:lnSpc>
              <a:buChar char="○"/>
              <a:tabLst>
                <a:tab pos="760095" algn="l"/>
              </a:tabLst>
            </a:pPr>
            <a:r>
              <a:rPr sz="2000" spc="-210" dirty="0">
                <a:latin typeface="Arial"/>
                <a:cs typeface="Arial"/>
              </a:rPr>
              <a:t>Physical</a:t>
            </a:r>
            <a:r>
              <a:rPr sz="2000" spc="45" dirty="0">
                <a:latin typeface="Arial"/>
                <a:cs typeface="Arial"/>
              </a:rPr>
              <a:t> </a:t>
            </a:r>
            <a:r>
              <a:rPr sz="2000" spc="-180" dirty="0">
                <a:latin typeface="Arial"/>
                <a:cs typeface="Arial"/>
              </a:rPr>
              <a:t>address:</a:t>
            </a:r>
            <a:r>
              <a:rPr sz="2000" spc="-200" dirty="0">
                <a:latin typeface="Arial"/>
                <a:cs typeface="Arial"/>
              </a:rPr>
              <a:t> </a:t>
            </a:r>
            <a:r>
              <a:rPr sz="2000" spc="-295" dirty="0">
                <a:solidFill>
                  <a:srgbClr val="FF3300"/>
                </a:solidFill>
                <a:latin typeface="Arial Black"/>
                <a:cs typeface="Arial Black"/>
              </a:rPr>
              <a:t>28</a:t>
            </a:r>
            <a:r>
              <a:rPr sz="2000" spc="-80" dirty="0">
                <a:solidFill>
                  <a:srgbClr val="FF3300"/>
                </a:solidFill>
                <a:latin typeface="Arial Black"/>
                <a:cs typeface="Arial Black"/>
              </a:rPr>
              <a:t> </a:t>
            </a:r>
            <a:r>
              <a:rPr sz="2000" spc="-20" dirty="0">
                <a:latin typeface="Arial"/>
                <a:cs typeface="Arial"/>
              </a:rPr>
              <a:t>bits</a:t>
            </a:r>
            <a:endParaRPr sz="2000" dirty="0">
              <a:latin typeface="Arial"/>
              <a:cs typeface="Arial"/>
            </a:endParaRPr>
          </a:p>
          <a:p>
            <a:pPr marL="760095" lvl="1" indent="-270510">
              <a:lnSpc>
                <a:spcPts val="2515"/>
              </a:lnSpc>
              <a:buChar char="○"/>
              <a:tabLst>
                <a:tab pos="760095" algn="l"/>
              </a:tabLst>
            </a:pPr>
            <a:r>
              <a:rPr sz="2000" spc="-310" dirty="0">
                <a:latin typeface="Arial"/>
                <a:cs typeface="Arial"/>
              </a:rPr>
              <a:t>Page</a:t>
            </a:r>
            <a:r>
              <a:rPr sz="2000" spc="20" dirty="0">
                <a:latin typeface="Arial"/>
                <a:cs typeface="Arial"/>
              </a:rPr>
              <a:t> </a:t>
            </a:r>
            <a:r>
              <a:rPr sz="2000" spc="-105" dirty="0">
                <a:latin typeface="Arial"/>
                <a:cs typeface="Arial"/>
              </a:rPr>
              <a:t>offset:</a:t>
            </a:r>
            <a:r>
              <a:rPr sz="2000" spc="-220" dirty="0">
                <a:latin typeface="Arial"/>
                <a:cs typeface="Arial"/>
              </a:rPr>
              <a:t> </a:t>
            </a:r>
            <a:r>
              <a:rPr sz="2000" spc="-295" dirty="0">
                <a:solidFill>
                  <a:srgbClr val="0431FF"/>
                </a:solidFill>
                <a:latin typeface="Arial Black"/>
                <a:cs typeface="Arial Black"/>
              </a:rPr>
              <a:t>12</a:t>
            </a:r>
            <a:r>
              <a:rPr sz="2000" spc="-110" dirty="0">
                <a:solidFill>
                  <a:srgbClr val="0431FF"/>
                </a:solidFill>
                <a:latin typeface="Arial Black"/>
                <a:cs typeface="Arial Black"/>
              </a:rPr>
              <a:t> </a:t>
            </a:r>
            <a:r>
              <a:rPr sz="2000" spc="-20" dirty="0">
                <a:latin typeface="Arial"/>
                <a:cs typeface="Arial"/>
              </a:rPr>
              <a:t>bits</a:t>
            </a:r>
            <a:endParaRPr sz="2000" dirty="0">
              <a:latin typeface="Arial"/>
              <a:cs typeface="Arial"/>
            </a:endParaRPr>
          </a:p>
          <a:p>
            <a:pPr marL="760095" lvl="1" indent="-270510">
              <a:lnSpc>
                <a:spcPts val="2515"/>
              </a:lnSpc>
              <a:buChar char="○"/>
              <a:tabLst>
                <a:tab pos="760095" algn="l"/>
                <a:tab pos="4619625" algn="l"/>
              </a:tabLst>
            </a:pPr>
            <a:r>
              <a:rPr sz="2000" spc="50" dirty="0">
                <a:latin typeface="Arial"/>
                <a:cs typeface="Arial"/>
              </a:rPr>
              <a:t>#</a:t>
            </a:r>
            <a:r>
              <a:rPr sz="2000" spc="-365" dirty="0">
                <a:latin typeface="Arial"/>
                <a:cs typeface="Arial"/>
              </a:rPr>
              <a:t> </a:t>
            </a:r>
            <a:r>
              <a:rPr sz="2000" spc="-35" dirty="0">
                <a:latin typeface="Arial"/>
                <a:cs typeface="Arial"/>
              </a:rPr>
              <a:t>Virtual</a:t>
            </a:r>
            <a:r>
              <a:rPr sz="2000" spc="-125" dirty="0">
                <a:latin typeface="Arial"/>
                <a:cs typeface="Arial"/>
              </a:rPr>
              <a:t> </a:t>
            </a:r>
            <a:r>
              <a:rPr sz="2000" spc="-254" dirty="0">
                <a:latin typeface="Arial"/>
                <a:cs typeface="Arial"/>
              </a:rPr>
              <a:t>pages</a:t>
            </a:r>
            <a:r>
              <a:rPr sz="2000" spc="-5" dirty="0">
                <a:latin typeface="Arial"/>
                <a:cs typeface="Arial"/>
              </a:rPr>
              <a:t> </a:t>
            </a:r>
            <a:r>
              <a:rPr sz="2000" dirty="0">
                <a:latin typeface="Arial"/>
                <a:cs typeface="Arial"/>
              </a:rPr>
              <a:t>=</a:t>
            </a:r>
            <a:r>
              <a:rPr sz="2000" spc="-55" dirty="0">
                <a:latin typeface="Arial"/>
                <a:cs typeface="Arial"/>
              </a:rPr>
              <a:t> </a:t>
            </a:r>
            <a:r>
              <a:rPr sz="2000" spc="-65" dirty="0">
                <a:latin typeface="Arial"/>
                <a:cs typeface="Arial"/>
              </a:rPr>
              <a:t>2</a:t>
            </a:r>
            <a:r>
              <a:rPr sz="2000" spc="-97" baseline="31250" dirty="0">
                <a:latin typeface="Arial"/>
                <a:cs typeface="Arial"/>
              </a:rPr>
              <a:t>32</a:t>
            </a:r>
            <a:r>
              <a:rPr sz="2000" spc="-65" dirty="0">
                <a:latin typeface="Arial"/>
                <a:cs typeface="Arial"/>
              </a:rPr>
              <a:t>/2</a:t>
            </a:r>
            <a:r>
              <a:rPr sz="2000" spc="-97" baseline="31250" dirty="0">
                <a:latin typeface="Arial"/>
                <a:cs typeface="Arial"/>
              </a:rPr>
              <a:t>12</a:t>
            </a:r>
            <a:r>
              <a:rPr sz="2000" spc="247" baseline="31250" dirty="0">
                <a:latin typeface="Arial"/>
                <a:cs typeface="Arial"/>
              </a:rPr>
              <a:t> </a:t>
            </a:r>
            <a:r>
              <a:rPr sz="2000" dirty="0">
                <a:latin typeface="Arial"/>
                <a:cs typeface="Arial"/>
              </a:rPr>
              <a:t>=</a:t>
            </a:r>
            <a:r>
              <a:rPr sz="2000" spc="-50" dirty="0">
                <a:latin typeface="Arial"/>
                <a:cs typeface="Arial"/>
              </a:rPr>
              <a:t> </a:t>
            </a:r>
            <a:r>
              <a:rPr sz="2000" spc="-25" dirty="0">
                <a:latin typeface="Arial Black"/>
                <a:cs typeface="Arial Black"/>
              </a:rPr>
              <a:t>2</a:t>
            </a:r>
            <a:r>
              <a:rPr sz="2000" spc="-37" baseline="31250" dirty="0">
                <a:latin typeface="Arial Black"/>
                <a:cs typeface="Arial Black"/>
              </a:rPr>
              <a:t>20</a:t>
            </a:r>
            <a:r>
              <a:rPr sz="2000" baseline="31250" dirty="0">
                <a:latin typeface="Arial Black"/>
                <a:cs typeface="Arial Black"/>
              </a:rPr>
              <a:t>	</a:t>
            </a:r>
            <a:r>
              <a:rPr sz="2000" spc="-105" dirty="0">
                <a:latin typeface="Arial"/>
                <a:cs typeface="Arial"/>
              </a:rPr>
              <a:t>(VPN</a:t>
            </a:r>
            <a:r>
              <a:rPr sz="2000" spc="-30" dirty="0">
                <a:latin typeface="Arial"/>
                <a:cs typeface="Arial"/>
              </a:rPr>
              <a:t> </a:t>
            </a:r>
            <a:r>
              <a:rPr sz="2000" dirty="0">
                <a:latin typeface="Arial"/>
                <a:cs typeface="Arial"/>
              </a:rPr>
              <a:t>=</a:t>
            </a:r>
            <a:r>
              <a:rPr sz="2000" spc="-30" dirty="0">
                <a:latin typeface="Arial"/>
                <a:cs typeface="Arial"/>
              </a:rPr>
              <a:t> </a:t>
            </a:r>
            <a:r>
              <a:rPr sz="2000" spc="-140" dirty="0">
                <a:latin typeface="Arial"/>
                <a:cs typeface="Arial"/>
              </a:rPr>
              <a:t>20</a:t>
            </a:r>
            <a:r>
              <a:rPr sz="2000" spc="-25" dirty="0">
                <a:latin typeface="Arial"/>
                <a:cs typeface="Arial"/>
              </a:rPr>
              <a:t> </a:t>
            </a:r>
            <a:r>
              <a:rPr sz="2000" spc="-10" dirty="0">
                <a:latin typeface="Arial"/>
                <a:cs typeface="Arial"/>
              </a:rPr>
              <a:t>bits)</a:t>
            </a:r>
            <a:endParaRPr sz="2000" dirty="0">
              <a:latin typeface="Arial"/>
              <a:cs typeface="Arial"/>
            </a:endParaRPr>
          </a:p>
          <a:p>
            <a:pPr marL="760095" lvl="1" indent="-270510">
              <a:lnSpc>
                <a:spcPts val="2700"/>
              </a:lnSpc>
              <a:buChar char="○"/>
              <a:tabLst>
                <a:tab pos="760095" algn="l"/>
              </a:tabLst>
            </a:pPr>
            <a:r>
              <a:rPr sz="2000" spc="50" dirty="0">
                <a:latin typeface="Arial"/>
                <a:cs typeface="Arial"/>
              </a:rPr>
              <a:t>#</a:t>
            </a:r>
            <a:r>
              <a:rPr sz="2000" spc="-55" dirty="0">
                <a:latin typeface="Arial"/>
                <a:cs typeface="Arial"/>
              </a:rPr>
              <a:t> </a:t>
            </a:r>
            <a:r>
              <a:rPr sz="2000" spc="-210" dirty="0">
                <a:latin typeface="Arial"/>
                <a:cs typeface="Arial"/>
              </a:rPr>
              <a:t>Physical</a:t>
            </a:r>
            <a:r>
              <a:rPr sz="2000" spc="-5" dirty="0">
                <a:latin typeface="Arial"/>
                <a:cs typeface="Arial"/>
              </a:rPr>
              <a:t> </a:t>
            </a:r>
            <a:r>
              <a:rPr sz="2000" spc="-254" dirty="0">
                <a:latin typeface="Arial"/>
                <a:cs typeface="Arial"/>
              </a:rPr>
              <a:t>pages</a:t>
            </a:r>
            <a:r>
              <a:rPr sz="2000" spc="-5" dirty="0">
                <a:latin typeface="Arial"/>
                <a:cs typeface="Arial"/>
              </a:rPr>
              <a:t> </a:t>
            </a:r>
            <a:r>
              <a:rPr sz="2000" dirty="0">
                <a:latin typeface="Arial"/>
                <a:cs typeface="Arial"/>
              </a:rPr>
              <a:t>=</a:t>
            </a:r>
            <a:r>
              <a:rPr sz="2000" spc="-20" dirty="0">
                <a:latin typeface="Arial"/>
                <a:cs typeface="Arial"/>
              </a:rPr>
              <a:t> </a:t>
            </a:r>
            <a:r>
              <a:rPr sz="2000" spc="-65" dirty="0">
                <a:latin typeface="Arial"/>
                <a:cs typeface="Arial"/>
              </a:rPr>
              <a:t>2</a:t>
            </a:r>
            <a:r>
              <a:rPr sz="2000" spc="-97" baseline="31250" dirty="0">
                <a:latin typeface="Arial"/>
                <a:cs typeface="Arial"/>
              </a:rPr>
              <a:t>28</a:t>
            </a:r>
            <a:r>
              <a:rPr sz="2000" spc="-65" dirty="0">
                <a:latin typeface="Arial"/>
                <a:cs typeface="Arial"/>
              </a:rPr>
              <a:t>/2</a:t>
            </a:r>
            <a:r>
              <a:rPr sz="2000" spc="-97" baseline="31250" dirty="0">
                <a:latin typeface="Arial"/>
                <a:cs typeface="Arial"/>
              </a:rPr>
              <a:t>12</a:t>
            </a:r>
            <a:r>
              <a:rPr sz="2000" spc="307" baseline="31250" dirty="0">
                <a:latin typeface="Arial"/>
                <a:cs typeface="Arial"/>
              </a:rPr>
              <a:t> </a:t>
            </a:r>
            <a:r>
              <a:rPr sz="2000" dirty="0">
                <a:latin typeface="Arial"/>
                <a:cs typeface="Arial"/>
              </a:rPr>
              <a:t>=</a:t>
            </a:r>
            <a:r>
              <a:rPr sz="2000" spc="-10" dirty="0">
                <a:latin typeface="Arial"/>
                <a:cs typeface="Arial"/>
              </a:rPr>
              <a:t> </a:t>
            </a:r>
            <a:r>
              <a:rPr sz="2000" spc="-195" dirty="0">
                <a:latin typeface="Arial Black"/>
                <a:cs typeface="Arial Black"/>
              </a:rPr>
              <a:t>2</a:t>
            </a:r>
            <a:r>
              <a:rPr sz="2000" spc="-292" baseline="31250" dirty="0">
                <a:latin typeface="Arial Black"/>
                <a:cs typeface="Arial Black"/>
              </a:rPr>
              <a:t>16</a:t>
            </a:r>
            <a:r>
              <a:rPr sz="2000" spc="172" baseline="31250" dirty="0">
                <a:latin typeface="Arial Black"/>
                <a:cs typeface="Arial Black"/>
              </a:rPr>
              <a:t> </a:t>
            </a:r>
            <a:r>
              <a:rPr sz="2000" spc="-185" dirty="0">
                <a:latin typeface="Arial"/>
                <a:cs typeface="Arial"/>
              </a:rPr>
              <a:t>(PPN</a:t>
            </a:r>
            <a:r>
              <a:rPr sz="2000" spc="-5" dirty="0">
                <a:latin typeface="Arial"/>
                <a:cs typeface="Arial"/>
              </a:rPr>
              <a:t> </a:t>
            </a:r>
            <a:r>
              <a:rPr sz="2000" dirty="0">
                <a:latin typeface="Arial"/>
                <a:cs typeface="Arial"/>
              </a:rPr>
              <a:t>=</a:t>
            </a:r>
            <a:r>
              <a:rPr sz="2000" spc="-15" dirty="0">
                <a:latin typeface="Arial"/>
                <a:cs typeface="Arial"/>
              </a:rPr>
              <a:t> </a:t>
            </a:r>
            <a:r>
              <a:rPr sz="2000" spc="-140" dirty="0">
                <a:latin typeface="Arial"/>
                <a:cs typeface="Arial"/>
              </a:rPr>
              <a:t>16</a:t>
            </a:r>
            <a:r>
              <a:rPr sz="2000" spc="-20" dirty="0">
                <a:latin typeface="Arial"/>
                <a:cs typeface="Arial"/>
              </a:rPr>
              <a:t> </a:t>
            </a:r>
            <a:r>
              <a:rPr sz="2000" spc="-10" dirty="0">
                <a:latin typeface="Arial"/>
                <a:cs typeface="Arial"/>
              </a:rPr>
              <a:t>bits)</a:t>
            </a:r>
            <a:endParaRPr sz="2000" dirty="0">
              <a:latin typeface="Arial"/>
              <a:cs typeface="Arial"/>
            </a:endParaRPr>
          </a:p>
        </p:txBody>
      </p:sp>
    </p:spTree>
    <p:extLst>
      <p:ext uri="{BB962C8B-B14F-4D97-AF65-F5344CB8AC3E}">
        <p14:creationId xmlns:p14="http://schemas.microsoft.com/office/powerpoint/2010/main" val="386252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675C4-AFF5-28C2-3EA1-421FA59C7C6F}"/>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0EB35B3-C8B2-A667-151F-EFB50C03FE6C}"/>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Page Table</a:t>
            </a:r>
          </a:p>
        </p:txBody>
      </p:sp>
      <p:sp>
        <p:nvSpPr>
          <p:cNvPr id="7" name="object 6">
            <a:extLst>
              <a:ext uri="{FF2B5EF4-FFF2-40B4-BE49-F238E27FC236}">
                <a16:creationId xmlns:a16="http://schemas.microsoft.com/office/drawing/2014/main" id="{6D4C6D22-EC6A-0E3A-BCB6-98052533CD4E}"/>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grpSp>
        <p:nvGrpSpPr>
          <p:cNvPr id="27" name="object 3">
            <a:extLst>
              <a:ext uri="{FF2B5EF4-FFF2-40B4-BE49-F238E27FC236}">
                <a16:creationId xmlns:a16="http://schemas.microsoft.com/office/drawing/2014/main" id="{8DD9A18B-8E63-B46B-5D78-62B8C096E08E}"/>
              </a:ext>
            </a:extLst>
          </p:cNvPr>
          <p:cNvGrpSpPr/>
          <p:nvPr/>
        </p:nvGrpSpPr>
        <p:grpSpPr>
          <a:xfrm>
            <a:off x="2091052" y="1275537"/>
            <a:ext cx="5556885" cy="3096260"/>
            <a:chOff x="3048000" y="2527185"/>
            <a:chExt cx="5556885" cy="3096260"/>
          </a:xfrm>
        </p:grpSpPr>
        <p:sp>
          <p:nvSpPr>
            <p:cNvPr id="28" name="object 4">
              <a:extLst>
                <a:ext uri="{FF2B5EF4-FFF2-40B4-BE49-F238E27FC236}">
                  <a16:creationId xmlns:a16="http://schemas.microsoft.com/office/drawing/2014/main" id="{B2422918-415C-E581-66FD-BB37653E3E36}"/>
                </a:ext>
              </a:extLst>
            </p:cNvPr>
            <p:cNvSpPr/>
            <p:nvPr/>
          </p:nvSpPr>
          <p:spPr>
            <a:xfrm>
              <a:off x="3048000" y="2527185"/>
              <a:ext cx="5556885" cy="3096260"/>
            </a:xfrm>
            <a:custGeom>
              <a:avLst/>
              <a:gdLst/>
              <a:ahLst/>
              <a:cxnLst/>
              <a:rect l="l" t="t" r="r" b="b"/>
              <a:pathLst>
                <a:path w="5556884" h="3096260">
                  <a:moveTo>
                    <a:pt x="0" y="0"/>
                  </a:moveTo>
                  <a:lnTo>
                    <a:pt x="3346499" y="0"/>
                  </a:lnTo>
                  <a:lnTo>
                    <a:pt x="3346499" y="368399"/>
                  </a:lnTo>
                  <a:lnTo>
                    <a:pt x="0" y="368399"/>
                  </a:lnTo>
                  <a:lnTo>
                    <a:pt x="0" y="0"/>
                  </a:lnTo>
                  <a:close/>
                </a:path>
                <a:path w="5556884" h="3096260">
                  <a:moveTo>
                    <a:pt x="3359149" y="0"/>
                  </a:moveTo>
                  <a:lnTo>
                    <a:pt x="5556349" y="0"/>
                  </a:lnTo>
                  <a:lnTo>
                    <a:pt x="5556349" y="368399"/>
                  </a:lnTo>
                  <a:lnTo>
                    <a:pt x="3359149" y="368399"/>
                  </a:lnTo>
                  <a:lnTo>
                    <a:pt x="3359149" y="0"/>
                  </a:lnTo>
                  <a:close/>
                </a:path>
                <a:path w="5556884" h="3096260">
                  <a:moveTo>
                    <a:pt x="158749" y="2727324"/>
                  </a:moveTo>
                  <a:lnTo>
                    <a:pt x="3270349" y="2727324"/>
                  </a:lnTo>
                  <a:lnTo>
                    <a:pt x="3270349" y="3095724"/>
                  </a:lnTo>
                  <a:lnTo>
                    <a:pt x="158749" y="3095724"/>
                  </a:lnTo>
                  <a:lnTo>
                    <a:pt x="158749" y="2727324"/>
                  </a:lnTo>
                  <a:close/>
                </a:path>
                <a:path w="5556884" h="3096260">
                  <a:moveTo>
                    <a:pt x="3282949" y="2727324"/>
                  </a:moveTo>
                  <a:lnTo>
                    <a:pt x="5480149" y="2727324"/>
                  </a:lnTo>
                  <a:lnTo>
                    <a:pt x="5480149" y="3095724"/>
                  </a:lnTo>
                  <a:lnTo>
                    <a:pt x="3282949" y="3095724"/>
                  </a:lnTo>
                  <a:lnTo>
                    <a:pt x="3282949" y="2727324"/>
                  </a:lnTo>
                  <a:close/>
                </a:path>
                <a:path w="5556884" h="3096260">
                  <a:moveTo>
                    <a:pt x="1295399" y="831849"/>
                  </a:moveTo>
                  <a:lnTo>
                    <a:pt x="4343399" y="831849"/>
                  </a:lnTo>
                  <a:lnTo>
                    <a:pt x="4343399" y="1047849"/>
                  </a:lnTo>
                  <a:lnTo>
                    <a:pt x="1295399" y="1047849"/>
                  </a:lnTo>
                  <a:lnTo>
                    <a:pt x="1295399" y="831849"/>
                  </a:lnTo>
                  <a:close/>
                </a:path>
              </a:pathLst>
            </a:custGeom>
            <a:ln w="12699">
              <a:solidFill>
                <a:srgbClr val="000000"/>
              </a:solidFill>
            </a:ln>
          </p:spPr>
          <p:txBody>
            <a:bodyPr wrap="square" lIns="0" tIns="0" rIns="0" bIns="0" rtlCol="0"/>
            <a:lstStyle/>
            <a:p>
              <a:endParaRPr/>
            </a:p>
          </p:txBody>
        </p:sp>
        <p:sp>
          <p:nvSpPr>
            <p:cNvPr id="29" name="object 5">
              <a:extLst>
                <a:ext uri="{FF2B5EF4-FFF2-40B4-BE49-F238E27FC236}">
                  <a16:creationId xmlns:a16="http://schemas.microsoft.com/office/drawing/2014/main" id="{E19E4A10-76B1-B775-B5C8-1409B436615B}"/>
                </a:ext>
              </a:extLst>
            </p:cNvPr>
            <p:cNvSpPr/>
            <p:nvPr/>
          </p:nvSpPr>
          <p:spPr>
            <a:xfrm>
              <a:off x="4343400" y="3587635"/>
              <a:ext cx="3048000" cy="216535"/>
            </a:xfrm>
            <a:custGeom>
              <a:avLst/>
              <a:gdLst/>
              <a:ahLst/>
              <a:cxnLst/>
              <a:rect l="l" t="t" r="r" b="b"/>
              <a:pathLst>
                <a:path w="3048000" h="216535">
                  <a:moveTo>
                    <a:pt x="3047999" y="215999"/>
                  </a:moveTo>
                  <a:lnTo>
                    <a:pt x="0" y="215999"/>
                  </a:lnTo>
                  <a:lnTo>
                    <a:pt x="0" y="0"/>
                  </a:lnTo>
                  <a:lnTo>
                    <a:pt x="3047999" y="0"/>
                  </a:lnTo>
                  <a:lnTo>
                    <a:pt x="3047999" y="215999"/>
                  </a:lnTo>
                  <a:close/>
                </a:path>
              </a:pathLst>
            </a:custGeom>
            <a:solidFill>
              <a:srgbClr val="C0C0C0"/>
            </a:solidFill>
          </p:spPr>
          <p:txBody>
            <a:bodyPr wrap="square" lIns="0" tIns="0" rIns="0" bIns="0" rtlCol="0"/>
            <a:lstStyle/>
            <a:p>
              <a:endParaRPr/>
            </a:p>
          </p:txBody>
        </p:sp>
        <p:sp>
          <p:nvSpPr>
            <p:cNvPr id="30" name="object 6">
              <a:extLst>
                <a:ext uri="{FF2B5EF4-FFF2-40B4-BE49-F238E27FC236}">
                  <a16:creationId xmlns:a16="http://schemas.microsoft.com/office/drawing/2014/main" id="{7DC81E2B-B51C-F023-E38A-4FA09209B509}"/>
                </a:ext>
              </a:extLst>
            </p:cNvPr>
            <p:cNvSpPr/>
            <p:nvPr/>
          </p:nvSpPr>
          <p:spPr>
            <a:xfrm>
              <a:off x="4343400" y="3587635"/>
              <a:ext cx="3048000" cy="673735"/>
            </a:xfrm>
            <a:custGeom>
              <a:avLst/>
              <a:gdLst/>
              <a:ahLst/>
              <a:cxnLst/>
              <a:rect l="l" t="t" r="r" b="b"/>
              <a:pathLst>
                <a:path w="3048000" h="673735">
                  <a:moveTo>
                    <a:pt x="0" y="0"/>
                  </a:moveTo>
                  <a:lnTo>
                    <a:pt x="3047999" y="0"/>
                  </a:lnTo>
                  <a:lnTo>
                    <a:pt x="3047999" y="215999"/>
                  </a:lnTo>
                  <a:lnTo>
                    <a:pt x="0" y="215999"/>
                  </a:lnTo>
                  <a:lnTo>
                    <a:pt x="0" y="0"/>
                  </a:lnTo>
                  <a:close/>
                </a:path>
                <a:path w="3048000" h="673735">
                  <a:moveTo>
                    <a:pt x="0" y="228599"/>
                  </a:moveTo>
                  <a:lnTo>
                    <a:pt x="3047999" y="228599"/>
                  </a:lnTo>
                  <a:lnTo>
                    <a:pt x="3047999" y="444599"/>
                  </a:lnTo>
                  <a:lnTo>
                    <a:pt x="0" y="444599"/>
                  </a:lnTo>
                  <a:lnTo>
                    <a:pt x="0" y="228599"/>
                  </a:lnTo>
                  <a:close/>
                </a:path>
                <a:path w="3048000" h="673735">
                  <a:moveTo>
                    <a:pt x="0" y="457199"/>
                  </a:moveTo>
                  <a:lnTo>
                    <a:pt x="3047999" y="457199"/>
                  </a:lnTo>
                  <a:lnTo>
                    <a:pt x="3047999" y="673199"/>
                  </a:lnTo>
                  <a:lnTo>
                    <a:pt x="0" y="673199"/>
                  </a:lnTo>
                  <a:lnTo>
                    <a:pt x="0" y="457199"/>
                  </a:lnTo>
                  <a:close/>
                </a:path>
              </a:pathLst>
            </a:custGeom>
            <a:ln w="12699">
              <a:solidFill>
                <a:srgbClr val="000000"/>
              </a:solidFill>
            </a:ln>
          </p:spPr>
          <p:txBody>
            <a:bodyPr wrap="square" lIns="0" tIns="0" rIns="0" bIns="0" rtlCol="0"/>
            <a:lstStyle/>
            <a:p>
              <a:endParaRPr/>
            </a:p>
          </p:txBody>
        </p:sp>
        <p:pic>
          <p:nvPicPr>
            <p:cNvPr id="31" name="object 7">
              <a:extLst>
                <a:ext uri="{FF2B5EF4-FFF2-40B4-BE49-F238E27FC236}">
                  <a16:creationId xmlns:a16="http://schemas.microsoft.com/office/drawing/2014/main" id="{600EE9B9-3B72-F822-917A-1076AA016E2F}"/>
                </a:ext>
              </a:extLst>
            </p:cNvPr>
            <p:cNvPicPr/>
            <p:nvPr/>
          </p:nvPicPr>
          <p:blipFill>
            <a:blip r:embed="rId3" cstate="print"/>
            <a:stretch>
              <a:fillRect/>
            </a:stretch>
          </p:blipFill>
          <p:spPr>
            <a:xfrm>
              <a:off x="5105400" y="3657485"/>
              <a:ext cx="76299" cy="76299"/>
            </a:xfrm>
            <a:prstGeom prst="rect">
              <a:avLst/>
            </a:prstGeom>
          </p:spPr>
        </p:pic>
      </p:grpSp>
      <p:sp>
        <p:nvSpPr>
          <p:cNvPr id="32" name="object 8">
            <a:extLst>
              <a:ext uri="{FF2B5EF4-FFF2-40B4-BE49-F238E27FC236}">
                <a16:creationId xmlns:a16="http://schemas.microsoft.com/office/drawing/2014/main" id="{38AF894F-64F4-C97D-AFBF-AF8BA625DB96}"/>
              </a:ext>
            </a:extLst>
          </p:cNvPr>
          <p:cNvSpPr txBox="1"/>
          <p:nvPr/>
        </p:nvSpPr>
        <p:spPr>
          <a:xfrm>
            <a:off x="640077" y="1300733"/>
            <a:ext cx="7001509" cy="1637030"/>
          </a:xfrm>
          <a:prstGeom prst="rect">
            <a:avLst/>
          </a:prstGeom>
        </p:spPr>
        <p:txBody>
          <a:bodyPr vert="horz" wrap="square" lIns="0" tIns="12700" rIns="0" bIns="0" rtlCol="0">
            <a:spAutoFit/>
          </a:bodyPr>
          <a:lstStyle/>
          <a:p>
            <a:pPr marL="1404620" algn="ctr">
              <a:lnSpc>
                <a:spcPct val="100000"/>
              </a:lnSpc>
              <a:spcBef>
                <a:spcPts val="100"/>
              </a:spcBef>
              <a:tabLst>
                <a:tab pos="4816475" algn="l"/>
              </a:tabLst>
            </a:pPr>
            <a:r>
              <a:rPr sz="1800" spc="45" dirty="0">
                <a:latin typeface="Calibri"/>
                <a:cs typeface="Calibri"/>
              </a:rPr>
              <a:t>virtual</a:t>
            </a:r>
            <a:r>
              <a:rPr sz="1800" spc="150" dirty="0">
                <a:latin typeface="Calibri"/>
                <a:cs typeface="Calibri"/>
              </a:rPr>
              <a:t> </a:t>
            </a:r>
            <a:r>
              <a:rPr sz="1800" dirty="0">
                <a:latin typeface="Calibri"/>
                <a:cs typeface="Calibri"/>
              </a:rPr>
              <a:t>page</a:t>
            </a:r>
            <a:r>
              <a:rPr sz="1800" spc="155" dirty="0">
                <a:latin typeface="Calibri"/>
                <a:cs typeface="Calibri"/>
              </a:rPr>
              <a:t> </a:t>
            </a:r>
            <a:r>
              <a:rPr sz="1800" dirty="0">
                <a:latin typeface="Calibri"/>
                <a:cs typeface="Calibri"/>
              </a:rPr>
              <a:t>number</a:t>
            </a:r>
            <a:r>
              <a:rPr sz="1800" spc="155" dirty="0">
                <a:latin typeface="Calibri"/>
                <a:cs typeface="Calibri"/>
              </a:rPr>
              <a:t> </a:t>
            </a:r>
            <a:r>
              <a:rPr sz="1800" spc="-10" dirty="0">
                <a:latin typeface="Calibri"/>
                <a:cs typeface="Calibri"/>
              </a:rPr>
              <a:t>(VPN)</a:t>
            </a:r>
            <a:r>
              <a:rPr sz="1800" dirty="0">
                <a:latin typeface="Calibri"/>
                <a:cs typeface="Calibri"/>
              </a:rPr>
              <a:t>	page</a:t>
            </a:r>
            <a:r>
              <a:rPr sz="1800" spc="245" dirty="0">
                <a:latin typeface="Calibri"/>
                <a:cs typeface="Calibri"/>
              </a:rPr>
              <a:t> </a:t>
            </a:r>
            <a:r>
              <a:rPr sz="1800" spc="-10" dirty="0">
                <a:latin typeface="Calibri"/>
                <a:cs typeface="Calibri"/>
              </a:rPr>
              <a:t>offset</a:t>
            </a:r>
            <a:endParaRPr sz="1800">
              <a:latin typeface="Calibri"/>
              <a:cs typeface="Calibri"/>
            </a:endParaRPr>
          </a:p>
          <a:p>
            <a:pPr marL="1450975" algn="ctr">
              <a:lnSpc>
                <a:spcPct val="100000"/>
              </a:lnSpc>
              <a:spcBef>
                <a:spcPts val="1605"/>
              </a:spcBef>
            </a:pPr>
            <a:r>
              <a:rPr sz="1800" dirty="0">
                <a:latin typeface="Calibri"/>
                <a:cs typeface="Calibri"/>
              </a:rPr>
              <a:t>physical</a:t>
            </a:r>
            <a:r>
              <a:rPr sz="1800" spc="265" dirty="0">
                <a:latin typeface="Calibri"/>
                <a:cs typeface="Calibri"/>
              </a:rPr>
              <a:t> </a:t>
            </a:r>
            <a:r>
              <a:rPr sz="1800" dirty="0">
                <a:latin typeface="Calibri"/>
                <a:cs typeface="Calibri"/>
              </a:rPr>
              <a:t>page</a:t>
            </a:r>
            <a:r>
              <a:rPr sz="1800" spc="265" dirty="0">
                <a:latin typeface="Calibri"/>
                <a:cs typeface="Calibri"/>
              </a:rPr>
              <a:t> </a:t>
            </a:r>
            <a:r>
              <a:rPr sz="1800" dirty="0">
                <a:latin typeface="Calibri"/>
                <a:cs typeface="Calibri"/>
              </a:rPr>
              <a:t>number</a:t>
            </a:r>
            <a:r>
              <a:rPr sz="1800" spc="265" dirty="0">
                <a:latin typeface="Calibri"/>
                <a:cs typeface="Calibri"/>
              </a:rPr>
              <a:t> </a:t>
            </a:r>
            <a:r>
              <a:rPr sz="1800" spc="-10" dirty="0">
                <a:latin typeface="Calibri"/>
                <a:cs typeface="Calibri"/>
              </a:rPr>
              <a:t>(PPN)</a:t>
            </a:r>
            <a:endParaRPr sz="1800">
              <a:latin typeface="Calibri"/>
              <a:cs typeface="Calibri"/>
            </a:endParaRPr>
          </a:p>
          <a:p>
            <a:pPr>
              <a:lnSpc>
                <a:spcPct val="100000"/>
              </a:lnSpc>
              <a:spcBef>
                <a:spcPts val="240"/>
              </a:spcBef>
            </a:pPr>
            <a:endParaRPr sz="1800">
              <a:latin typeface="Calibri"/>
              <a:cs typeface="Calibri"/>
            </a:endParaRPr>
          </a:p>
          <a:p>
            <a:pPr marL="12700" marR="5847080">
              <a:lnSpc>
                <a:spcPct val="100000"/>
              </a:lnSpc>
              <a:spcBef>
                <a:spcPts val="5"/>
              </a:spcBef>
            </a:pPr>
            <a:r>
              <a:rPr sz="1800" dirty="0">
                <a:latin typeface="Calibri"/>
                <a:cs typeface="Calibri"/>
              </a:rPr>
              <a:t>VPN</a:t>
            </a:r>
            <a:r>
              <a:rPr sz="1800" spc="204" dirty="0">
                <a:latin typeface="Calibri"/>
                <a:cs typeface="Calibri"/>
              </a:rPr>
              <a:t> </a:t>
            </a:r>
            <a:r>
              <a:rPr sz="1800" dirty="0">
                <a:latin typeface="Calibri"/>
                <a:cs typeface="Calibri"/>
              </a:rPr>
              <a:t>acts</a:t>
            </a:r>
            <a:r>
              <a:rPr sz="1800" spc="204" dirty="0">
                <a:latin typeface="Calibri"/>
                <a:cs typeface="Calibri"/>
              </a:rPr>
              <a:t> </a:t>
            </a:r>
            <a:r>
              <a:rPr sz="1800" spc="-25" dirty="0">
                <a:latin typeface="Calibri"/>
                <a:cs typeface="Calibri"/>
              </a:rPr>
              <a:t>as </a:t>
            </a:r>
            <a:r>
              <a:rPr sz="1800" dirty="0">
                <a:latin typeface="Calibri"/>
                <a:cs typeface="Calibri"/>
              </a:rPr>
              <a:t>table</a:t>
            </a:r>
            <a:r>
              <a:rPr sz="1800" spc="254" dirty="0">
                <a:latin typeface="Calibri"/>
                <a:cs typeface="Calibri"/>
              </a:rPr>
              <a:t> </a:t>
            </a:r>
            <a:r>
              <a:rPr sz="1800" spc="-20" dirty="0">
                <a:latin typeface="Calibri"/>
                <a:cs typeface="Calibri"/>
              </a:rPr>
              <a:t>index</a:t>
            </a:r>
            <a:endParaRPr sz="1800">
              <a:latin typeface="Calibri"/>
              <a:cs typeface="Calibri"/>
            </a:endParaRPr>
          </a:p>
        </p:txBody>
      </p:sp>
      <p:sp>
        <p:nvSpPr>
          <p:cNvPr id="33" name="object 9">
            <a:extLst>
              <a:ext uri="{FF2B5EF4-FFF2-40B4-BE49-F238E27FC236}">
                <a16:creationId xmlns:a16="http://schemas.microsoft.com/office/drawing/2014/main" id="{52854425-168A-827F-9C66-806616ECCC1E}"/>
              </a:ext>
            </a:extLst>
          </p:cNvPr>
          <p:cNvSpPr txBox="1"/>
          <p:nvPr/>
        </p:nvSpPr>
        <p:spPr>
          <a:xfrm>
            <a:off x="3870648" y="968962"/>
            <a:ext cx="2702251" cy="285335"/>
          </a:xfrm>
          <a:prstGeom prst="rect">
            <a:avLst/>
          </a:prstGeom>
        </p:spPr>
        <p:txBody>
          <a:bodyPr vert="horz" wrap="square" lIns="0" tIns="12700" rIns="0" bIns="0" rtlCol="0">
            <a:spAutoFit/>
          </a:bodyPr>
          <a:lstStyle/>
          <a:p>
            <a:pPr marL="1372870">
              <a:lnSpc>
                <a:spcPts val="2150"/>
              </a:lnSpc>
              <a:tabLst>
                <a:tab pos="1677670" algn="l"/>
              </a:tabLst>
            </a:pPr>
            <a:r>
              <a:rPr lang="en-US" sz="1800" dirty="0">
                <a:latin typeface="Calibri"/>
                <a:cs typeface="Calibri"/>
              </a:rPr>
              <a:t>p</a:t>
            </a:r>
            <a:r>
              <a:rPr sz="1800" dirty="0">
                <a:latin typeface="Calibri"/>
                <a:cs typeface="Calibri"/>
              </a:rPr>
              <a:t>	</a:t>
            </a:r>
            <a:r>
              <a:rPr sz="1800" spc="90" dirty="0">
                <a:latin typeface="Calibri"/>
                <a:cs typeface="Calibri"/>
              </a:rPr>
              <a:t>p–1</a:t>
            </a:r>
            <a:endParaRPr sz="1800" dirty="0">
              <a:latin typeface="Calibri"/>
              <a:cs typeface="Calibri"/>
            </a:endParaRPr>
          </a:p>
        </p:txBody>
      </p:sp>
      <p:sp>
        <p:nvSpPr>
          <p:cNvPr id="34" name="object 10">
            <a:extLst>
              <a:ext uri="{FF2B5EF4-FFF2-40B4-BE49-F238E27FC236}">
                <a16:creationId xmlns:a16="http://schemas.microsoft.com/office/drawing/2014/main" id="{D31117CB-8F15-4EFD-FC39-32643B5817FA}"/>
              </a:ext>
            </a:extLst>
          </p:cNvPr>
          <p:cNvSpPr txBox="1"/>
          <p:nvPr/>
        </p:nvSpPr>
        <p:spPr>
          <a:xfrm>
            <a:off x="2164077" y="958418"/>
            <a:ext cx="426084"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Calibri"/>
                <a:cs typeface="Calibri"/>
              </a:rPr>
              <a:t>n–1</a:t>
            </a:r>
            <a:endParaRPr sz="1800">
              <a:latin typeface="Calibri"/>
              <a:cs typeface="Calibri"/>
            </a:endParaRPr>
          </a:p>
        </p:txBody>
      </p:sp>
      <p:sp>
        <p:nvSpPr>
          <p:cNvPr id="35" name="object 11">
            <a:extLst>
              <a:ext uri="{FF2B5EF4-FFF2-40B4-BE49-F238E27FC236}">
                <a16:creationId xmlns:a16="http://schemas.microsoft.com/office/drawing/2014/main" id="{2A039D01-166B-260B-466F-BA7DC89319D6}"/>
              </a:ext>
            </a:extLst>
          </p:cNvPr>
          <p:cNvSpPr txBox="1"/>
          <p:nvPr/>
        </p:nvSpPr>
        <p:spPr>
          <a:xfrm>
            <a:off x="7532179" y="958417"/>
            <a:ext cx="15049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a:t>
            </a:r>
            <a:endParaRPr sz="1800">
              <a:latin typeface="Calibri"/>
              <a:cs typeface="Calibri"/>
            </a:endParaRPr>
          </a:p>
        </p:txBody>
      </p:sp>
      <p:grpSp>
        <p:nvGrpSpPr>
          <p:cNvPr id="36" name="object 12">
            <a:extLst>
              <a:ext uri="{FF2B5EF4-FFF2-40B4-BE49-F238E27FC236}">
                <a16:creationId xmlns:a16="http://schemas.microsoft.com/office/drawing/2014/main" id="{99CE9C32-534B-1876-F2D9-5B0892AF19C3}"/>
              </a:ext>
            </a:extLst>
          </p:cNvPr>
          <p:cNvGrpSpPr/>
          <p:nvPr/>
        </p:nvGrpSpPr>
        <p:grpSpPr>
          <a:xfrm>
            <a:off x="1698940" y="1458324"/>
            <a:ext cx="5202555" cy="2536825"/>
            <a:chOff x="2655888" y="2709972"/>
            <a:chExt cx="5202555" cy="2536825"/>
          </a:xfrm>
        </p:grpSpPr>
        <p:sp>
          <p:nvSpPr>
            <p:cNvPr id="37" name="object 13">
              <a:extLst>
                <a:ext uri="{FF2B5EF4-FFF2-40B4-BE49-F238E27FC236}">
                  <a16:creationId xmlns:a16="http://schemas.microsoft.com/office/drawing/2014/main" id="{7CD1FE1B-68D1-2AA3-9780-92B0D149126E}"/>
                </a:ext>
              </a:extLst>
            </p:cNvPr>
            <p:cNvSpPr/>
            <p:nvPr/>
          </p:nvSpPr>
          <p:spPr>
            <a:xfrm>
              <a:off x="2665413" y="2744635"/>
              <a:ext cx="539115" cy="919480"/>
            </a:xfrm>
            <a:custGeom>
              <a:avLst/>
              <a:gdLst/>
              <a:ahLst/>
              <a:cxnLst/>
              <a:rect l="l" t="t" r="r" b="b"/>
              <a:pathLst>
                <a:path w="539114" h="919479">
                  <a:moveTo>
                    <a:pt x="0" y="919199"/>
                  </a:moveTo>
                  <a:lnTo>
                    <a:pt x="3299" y="0"/>
                  </a:lnTo>
                </a:path>
                <a:path w="539114" h="919479">
                  <a:moveTo>
                    <a:pt x="1586" y="4799"/>
                  </a:moveTo>
                  <a:lnTo>
                    <a:pt x="538987" y="6121"/>
                  </a:lnTo>
                </a:path>
              </a:pathLst>
            </a:custGeom>
            <a:ln w="19049">
              <a:solidFill>
                <a:srgbClr val="000000"/>
              </a:solidFill>
            </a:ln>
          </p:spPr>
          <p:txBody>
            <a:bodyPr wrap="square" lIns="0" tIns="0" rIns="0" bIns="0" rtlCol="0"/>
            <a:lstStyle/>
            <a:p>
              <a:endParaRPr/>
            </a:p>
          </p:txBody>
        </p:sp>
        <p:pic>
          <p:nvPicPr>
            <p:cNvPr id="38" name="object 14">
              <a:extLst>
                <a:ext uri="{FF2B5EF4-FFF2-40B4-BE49-F238E27FC236}">
                  <a16:creationId xmlns:a16="http://schemas.microsoft.com/office/drawing/2014/main" id="{D9F77D33-9030-76FF-E9ED-C648F0321644}"/>
                </a:ext>
              </a:extLst>
            </p:cNvPr>
            <p:cNvPicPr/>
            <p:nvPr/>
          </p:nvPicPr>
          <p:blipFill>
            <a:blip r:embed="rId4" cstate="print"/>
            <a:stretch>
              <a:fillRect/>
            </a:stretch>
          </p:blipFill>
          <p:spPr>
            <a:xfrm>
              <a:off x="3194875" y="2709972"/>
              <a:ext cx="81724" cy="81724"/>
            </a:xfrm>
            <a:prstGeom prst="rect">
              <a:avLst/>
            </a:prstGeom>
          </p:spPr>
        </p:pic>
        <p:sp>
          <p:nvSpPr>
            <p:cNvPr id="39" name="object 15">
              <a:extLst>
                <a:ext uri="{FF2B5EF4-FFF2-40B4-BE49-F238E27FC236}">
                  <a16:creationId xmlns:a16="http://schemas.microsoft.com/office/drawing/2014/main" id="{6C6654AA-1E2A-A29F-99DA-4F83AC3495B7}"/>
                </a:ext>
              </a:extLst>
            </p:cNvPr>
            <p:cNvSpPr/>
            <p:nvPr/>
          </p:nvSpPr>
          <p:spPr>
            <a:xfrm>
              <a:off x="2667000" y="3657484"/>
              <a:ext cx="1412875" cy="0"/>
            </a:xfrm>
            <a:custGeom>
              <a:avLst/>
              <a:gdLst/>
              <a:ahLst/>
              <a:cxnLst/>
              <a:rect l="l" t="t" r="r" b="b"/>
              <a:pathLst>
                <a:path w="1412875">
                  <a:moveTo>
                    <a:pt x="0" y="0"/>
                  </a:moveTo>
                  <a:lnTo>
                    <a:pt x="1412399" y="0"/>
                  </a:lnTo>
                </a:path>
              </a:pathLst>
            </a:custGeom>
            <a:ln w="19049">
              <a:solidFill>
                <a:srgbClr val="000000"/>
              </a:solidFill>
            </a:ln>
          </p:spPr>
          <p:txBody>
            <a:bodyPr wrap="square" lIns="0" tIns="0" rIns="0" bIns="0" rtlCol="0"/>
            <a:lstStyle/>
            <a:p>
              <a:endParaRPr/>
            </a:p>
          </p:txBody>
        </p:sp>
        <p:pic>
          <p:nvPicPr>
            <p:cNvPr id="40" name="object 16">
              <a:extLst>
                <a:ext uri="{FF2B5EF4-FFF2-40B4-BE49-F238E27FC236}">
                  <a16:creationId xmlns:a16="http://schemas.microsoft.com/office/drawing/2014/main" id="{79A37293-5762-4BD9-53C6-66C67CC5A1E0}"/>
                </a:ext>
              </a:extLst>
            </p:cNvPr>
            <p:cNvPicPr/>
            <p:nvPr/>
          </p:nvPicPr>
          <p:blipFill>
            <a:blip r:embed="rId5" cstate="print"/>
            <a:stretch>
              <a:fillRect/>
            </a:stretch>
          </p:blipFill>
          <p:spPr>
            <a:xfrm>
              <a:off x="4069875" y="3616494"/>
              <a:ext cx="105500" cy="81981"/>
            </a:xfrm>
            <a:prstGeom prst="rect">
              <a:avLst/>
            </a:prstGeom>
          </p:spPr>
        </p:pic>
        <p:sp>
          <p:nvSpPr>
            <p:cNvPr id="41" name="object 17">
              <a:extLst>
                <a:ext uri="{FF2B5EF4-FFF2-40B4-BE49-F238E27FC236}">
                  <a16:creationId xmlns:a16="http://schemas.microsoft.com/office/drawing/2014/main" id="{4E2FAF16-DA00-DF51-F7B1-3EAE4C7FA461}"/>
                </a:ext>
              </a:extLst>
            </p:cNvPr>
            <p:cNvSpPr/>
            <p:nvPr/>
          </p:nvSpPr>
          <p:spPr>
            <a:xfrm>
              <a:off x="5143549" y="3727434"/>
              <a:ext cx="12065" cy="1389380"/>
            </a:xfrm>
            <a:custGeom>
              <a:avLst/>
              <a:gdLst/>
              <a:ahLst/>
              <a:cxnLst/>
              <a:rect l="l" t="t" r="r" b="b"/>
              <a:pathLst>
                <a:path w="12064" h="1389379">
                  <a:moveTo>
                    <a:pt x="0" y="0"/>
                  </a:moveTo>
                  <a:lnTo>
                    <a:pt x="11642" y="1389003"/>
                  </a:lnTo>
                </a:path>
              </a:pathLst>
            </a:custGeom>
            <a:ln w="19049">
              <a:solidFill>
                <a:srgbClr val="000000"/>
              </a:solidFill>
            </a:ln>
          </p:spPr>
          <p:txBody>
            <a:bodyPr wrap="square" lIns="0" tIns="0" rIns="0" bIns="0" rtlCol="0"/>
            <a:lstStyle/>
            <a:p>
              <a:endParaRPr/>
            </a:p>
          </p:txBody>
        </p:sp>
        <p:pic>
          <p:nvPicPr>
            <p:cNvPr id="42" name="object 18">
              <a:extLst>
                <a:ext uri="{FF2B5EF4-FFF2-40B4-BE49-F238E27FC236}">
                  <a16:creationId xmlns:a16="http://schemas.microsoft.com/office/drawing/2014/main" id="{4B9AA911-28A9-E175-CF81-71F749DC21D5}"/>
                </a:ext>
              </a:extLst>
            </p:cNvPr>
            <p:cNvPicPr/>
            <p:nvPr/>
          </p:nvPicPr>
          <p:blipFill>
            <a:blip r:embed="rId6" cstate="print"/>
            <a:stretch>
              <a:fillRect/>
            </a:stretch>
          </p:blipFill>
          <p:spPr>
            <a:xfrm>
              <a:off x="5114202" y="5106650"/>
              <a:ext cx="81978" cy="105761"/>
            </a:xfrm>
            <a:prstGeom prst="rect">
              <a:avLst/>
            </a:prstGeom>
          </p:spPr>
        </p:pic>
        <p:sp>
          <p:nvSpPr>
            <p:cNvPr id="43" name="object 19">
              <a:extLst>
                <a:ext uri="{FF2B5EF4-FFF2-40B4-BE49-F238E27FC236}">
                  <a16:creationId xmlns:a16="http://schemas.microsoft.com/office/drawing/2014/main" id="{477508A9-01E4-B537-7222-7705E1AF0851}"/>
                </a:ext>
              </a:extLst>
            </p:cNvPr>
            <p:cNvSpPr/>
            <p:nvPr/>
          </p:nvSpPr>
          <p:spPr>
            <a:xfrm>
              <a:off x="7848600" y="2898771"/>
              <a:ext cx="0" cy="2348230"/>
            </a:xfrm>
            <a:custGeom>
              <a:avLst/>
              <a:gdLst/>
              <a:ahLst/>
              <a:cxnLst/>
              <a:rect l="l" t="t" r="r" b="b"/>
              <a:pathLst>
                <a:path h="2348229">
                  <a:moveTo>
                    <a:pt x="0" y="2347800"/>
                  </a:moveTo>
                  <a:lnTo>
                    <a:pt x="0" y="0"/>
                  </a:lnTo>
                </a:path>
              </a:pathLst>
            </a:custGeom>
            <a:ln w="19049">
              <a:solidFill>
                <a:srgbClr val="000000"/>
              </a:solidFill>
            </a:ln>
          </p:spPr>
          <p:txBody>
            <a:bodyPr wrap="square" lIns="0" tIns="0" rIns="0" bIns="0" rtlCol="0"/>
            <a:lstStyle/>
            <a:p>
              <a:endParaRPr/>
            </a:p>
          </p:txBody>
        </p:sp>
      </p:grpSp>
      <p:sp>
        <p:nvSpPr>
          <p:cNvPr id="44" name="object 20">
            <a:extLst>
              <a:ext uri="{FF2B5EF4-FFF2-40B4-BE49-F238E27FC236}">
                <a16:creationId xmlns:a16="http://schemas.microsoft.com/office/drawing/2014/main" id="{215D0A2C-6F2A-68F5-BA58-422F0D6D060F}"/>
              </a:ext>
            </a:extLst>
          </p:cNvPr>
          <p:cNvSpPr txBox="1"/>
          <p:nvPr/>
        </p:nvSpPr>
        <p:spPr>
          <a:xfrm>
            <a:off x="2530789" y="3681628"/>
            <a:ext cx="487045" cy="321310"/>
          </a:xfrm>
          <a:prstGeom prst="rect">
            <a:avLst/>
          </a:prstGeom>
        </p:spPr>
        <p:txBody>
          <a:bodyPr vert="horz" wrap="square" lIns="0" tIns="16510" rIns="0" bIns="0" rtlCol="0">
            <a:spAutoFit/>
          </a:bodyPr>
          <a:lstStyle/>
          <a:p>
            <a:pPr marL="12700">
              <a:lnSpc>
                <a:spcPct val="100000"/>
              </a:lnSpc>
              <a:spcBef>
                <a:spcPts val="130"/>
              </a:spcBef>
            </a:pPr>
            <a:r>
              <a:rPr sz="1800" spc="90" dirty="0">
                <a:latin typeface="Calibri"/>
                <a:cs typeface="Calibri"/>
              </a:rPr>
              <a:t>m–1</a:t>
            </a:r>
            <a:endParaRPr sz="1800">
              <a:latin typeface="Calibri"/>
              <a:cs typeface="Calibri"/>
            </a:endParaRPr>
          </a:p>
        </p:txBody>
      </p:sp>
      <p:sp>
        <p:nvSpPr>
          <p:cNvPr id="45" name="object 21">
            <a:extLst>
              <a:ext uri="{FF2B5EF4-FFF2-40B4-BE49-F238E27FC236}">
                <a16:creationId xmlns:a16="http://schemas.microsoft.com/office/drawing/2014/main" id="{BC040D83-724F-F877-959F-310B858FDFA3}"/>
              </a:ext>
            </a:extLst>
          </p:cNvPr>
          <p:cNvSpPr txBox="1"/>
          <p:nvPr/>
        </p:nvSpPr>
        <p:spPr>
          <a:xfrm>
            <a:off x="5121590" y="3681628"/>
            <a:ext cx="729615" cy="321310"/>
          </a:xfrm>
          <a:prstGeom prst="rect">
            <a:avLst/>
          </a:prstGeom>
        </p:spPr>
        <p:txBody>
          <a:bodyPr vert="horz" wrap="square" lIns="0" tIns="16510" rIns="0" bIns="0" rtlCol="0">
            <a:spAutoFit/>
          </a:bodyPr>
          <a:lstStyle/>
          <a:p>
            <a:pPr marL="12700">
              <a:lnSpc>
                <a:spcPct val="100000"/>
              </a:lnSpc>
              <a:spcBef>
                <a:spcPts val="130"/>
              </a:spcBef>
              <a:tabLst>
                <a:tab pos="316865" algn="l"/>
              </a:tabLst>
            </a:pPr>
            <a:r>
              <a:rPr sz="1800" spc="-50" dirty="0">
                <a:latin typeface="Calibri"/>
                <a:cs typeface="Calibri"/>
              </a:rPr>
              <a:t>p</a:t>
            </a:r>
            <a:r>
              <a:rPr sz="1800" dirty="0">
                <a:latin typeface="Calibri"/>
                <a:cs typeface="Calibri"/>
              </a:rPr>
              <a:t>	</a:t>
            </a:r>
            <a:r>
              <a:rPr sz="1800" spc="90" dirty="0">
                <a:latin typeface="Calibri"/>
                <a:cs typeface="Calibri"/>
              </a:rPr>
              <a:t>p–1</a:t>
            </a:r>
            <a:endParaRPr sz="1800">
              <a:latin typeface="Calibri"/>
              <a:cs typeface="Calibri"/>
            </a:endParaRPr>
          </a:p>
        </p:txBody>
      </p:sp>
      <p:sp>
        <p:nvSpPr>
          <p:cNvPr id="46" name="object 22">
            <a:extLst>
              <a:ext uri="{FF2B5EF4-FFF2-40B4-BE49-F238E27FC236}">
                <a16:creationId xmlns:a16="http://schemas.microsoft.com/office/drawing/2014/main" id="{0BF22650-3295-2AD9-A010-0859302633DA}"/>
              </a:ext>
            </a:extLst>
          </p:cNvPr>
          <p:cNvSpPr txBox="1"/>
          <p:nvPr/>
        </p:nvSpPr>
        <p:spPr>
          <a:xfrm>
            <a:off x="7483790" y="3681628"/>
            <a:ext cx="150495" cy="321310"/>
          </a:xfrm>
          <a:prstGeom prst="rect">
            <a:avLst/>
          </a:prstGeom>
        </p:spPr>
        <p:txBody>
          <a:bodyPr vert="horz" wrap="square" lIns="0" tIns="16510" rIns="0" bIns="0" rtlCol="0">
            <a:spAutoFit/>
          </a:bodyPr>
          <a:lstStyle/>
          <a:p>
            <a:pPr marL="12700">
              <a:lnSpc>
                <a:spcPct val="100000"/>
              </a:lnSpc>
              <a:spcBef>
                <a:spcPts val="130"/>
              </a:spcBef>
            </a:pPr>
            <a:r>
              <a:rPr sz="1800" spc="10" dirty="0">
                <a:latin typeface="Calibri"/>
                <a:cs typeface="Calibri"/>
              </a:rPr>
              <a:t>0</a:t>
            </a:r>
            <a:endParaRPr sz="1800">
              <a:latin typeface="Calibri"/>
              <a:cs typeface="Calibri"/>
            </a:endParaRPr>
          </a:p>
        </p:txBody>
      </p:sp>
      <p:sp>
        <p:nvSpPr>
          <p:cNvPr id="47" name="object 23">
            <a:extLst>
              <a:ext uri="{FF2B5EF4-FFF2-40B4-BE49-F238E27FC236}">
                <a16:creationId xmlns:a16="http://schemas.microsoft.com/office/drawing/2014/main" id="{34AD62A3-0ABA-2D94-C1C6-99F5E22427AD}"/>
              </a:ext>
            </a:extLst>
          </p:cNvPr>
          <p:cNvSpPr txBox="1"/>
          <p:nvPr/>
        </p:nvSpPr>
        <p:spPr>
          <a:xfrm>
            <a:off x="2421077" y="4023943"/>
            <a:ext cx="2917825" cy="687070"/>
          </a:xfrm>
          <a:prstGeom prst="rect">
            <a:avLst/>
          </a:prstGeom>
        </p:spPr>
        <p:txBody>
          <a:bodyPr vert="horz" wrap="square" lIns="0" tIns="16510" rIns="0" bIns="0" rtlCol="0">
            <a:spAutoFit/>
          </a:bodyPr>
          <a:lstStyle/>
          <a:p>
            <a:pPr marL="12700">
              <a:lnSpc>
                <a:spcPct val="100000"/>
              </a:lnSpc>
              <a:spcBef>
                <a:spcPts val="130"/>
              </a:spcBef>
            </a:pPr>
            <a:r>
              <a:rPr sz="1800" dirty="0">
                <a:latin typeface="Calibri"/>
                <a:cs typeface="Calibri"/>
              </a:rPr>
              <a:t>physical</a:t>
            </a:r>
            <a:r>
              <a:rPr sz="1800" spc="265" dirty="0">
                <a:latin typeface="Calibri"/>
                <a:cs typeface="Calibri"/>
              </a:rPr>
              <a:t> </a:t>
            </a:r>
            <a:r>
              <a:rPr sz="1800" dirty="0">
                <a:latin typeface="Calibri"/>
                <a:cs typeface="Calibri"/>
              </a:rPr>
              <a:t>page</a:t>
            </a:r>
            <a:r>
              <a:rPr sz="1800" spc="265" dirty="0">
                <a:latin typeface="Calibri"/>
                <a:cs typeface="Calibri"/>
              </a:rPr>
              <a:t> </a:t>
            </a:r>
            <a:r>
              <a:rPr sz="1800" dirty="0">
                <a:latin typeface="Calibri"/>
                <a:cs typeface="Calibri"/>
              </a:rPr>
              <a:t>number</a:t>
            </a:r>
            <a:r>
              <a:rPr sz="1800" spc="265" dirty="0">
                <a:latin typeface="Calibri"/>
                <a:cs typeface="Calibri"/>
              </a:rPr>
              <a:t> </a:t>
            </a:r>
            <a:r>
              <a:rPr sz="1800" spc="-10" dirty="0">
                <a:latin typeface="Calibri"/>
                <a:cs typeface="Calibri"/>
              </a:rPr>
              <a:t>(PPN)</a:t>
            </a:r>
            <a:endParaRPr sz="1800">
              <a:latin typeface="Calibri"/>
              <a:cs typeface="Calibri"/>
            </a:endParaRPr>
          </a:p>
          <a:p>
            <a:pPr marL="1301750">
              <a:lnSpc>
                <a:spcPct val="100000"/>
              </a:lnSpc>
              <a:spcBef>
                <a:spcPts val="720"/>
              </a:spcBef>
            </a:pPr>
            <a:r>
              <a:rPr sz="1800" dirty="0">
                <a:latin typeface="Calibri"/>
                <a:cs typeface="Calibri"/>
              </a:rPr>
              <a:t>physical</a:t>
            </a:r>
            <a:r>
              <a:rPr sz="1800" spc="420" dirty="0">
                <a:latin typeface="Calibri"/>
                <a:cs typeface="Calibri"/>
              </a:rPr>
              <a:t> </a:t>
            </a:r>
            <a:r>
              <a:rPr sz="1800" spc="-10" dirty="0">
                <a:latin typeface="Calibri"/>
                <a:cs typeface="Calibri"/>
              </a:rPr>
              <a:t>address</a:t>
            </a:r>
            <a:endParaRPr sz="1800">
              <a:latin typeface="Calibri"/>
              <a:cs typeface="Calibri"/>
            </a:endParaRPr>
          </a:p>
        </p:txBody>
      </p:sp>
      <p:sp>
        <p:nvSpPr>
          <p:cNvPr id="48" name="object 24">
            <a:extLst>
              <a:ext uri="{FF2B5EF4-FFF2-40B4-BE49-F238E27FC236}">
                <a16:creationId xmlns:a16="http://schemas.microsoft.com/office/drawing/2014/main" id="{4B79E041-30FD-7A82-2EC8-22A81E004189}"/>
              </a:ext>
            </a:extLst>
          </p:cNvPr>
          <p:cNvSpPr txBox="1"/>
          <p:nvPr/>
        </p:nvSpPr>
        <p:spPr>
          <a:xfrm>
            <a:off x="5913664" y="4023943"/>
            <a:ext cx="1118235" cy="321310"/>
          </a:xfrm>
          <a:prstGeom prst="rect">
            <a:avLst/>
          </a:prstGeom>
        </p:spPr>
        <p:txBody>
          <a:bodyPr vert="horz" wrap="square" lIns="0" tIns="16510" rIns="0" bIns="0" rtlCol="0">
            <a:spAutoFit/>
          </a:bodyPr>
          <a:lstStyle/>
          <a:p>
            <a:pPr marL="12700">
              <a:lnSpc>
                <a:spcPct val="100000"/>
              </a:lnSpc>
              <a:spcBef>
                <a:spcPts val="130"/>
              </a:spcBef>
            </a:pPr>
            <a:r>
              <a:rPr sz="1800" dirty="0">
                <a:latin typeface="Calibri"/>
                <a:cs typeface="Calibri"/>
              </a:rPr>
              <a:t>page</a:t>
            </a:r>
            <a:r>
              <a:rPr sz="1800" spc="245" dirty="0">
                <a:latin typeface="Calibri"/>
                <a:cs typeface="Calibri"/>
              </a:rPr>
              <a:t> </a:t>
            </a:r>
            <a:r>
              <a:rPr sz="1800" spc="-10" dirty="0">
                <a:latin typeface="Calibri"/>
                <a:cs typeface="Calibri"/>
              </a:rPr>
              <a:t>offset</a:t>
            </a:r>
            <a:endParaRPr sz="1800">
              <a:latin typeface="Calibri"/>
              <a:cs typeface="Calibri"/>
            </a:endParaRPr>
          </a:p>
        </p:txBody>
      </p:sp>
      <p:sp>
        <p:nvSpPr>
          <p:cNvPr id="49" name="object 7">
            <a:extLst>
              <a:ext uri="{FF2B5EF4-FFF2-40B4-BE49-F238E27FC236}">
                <a16:creationId xmlns:a16="http://schemas.microsoft.com/office/drawing/2014/main" id="{86C213B7-8CF8-9870-54CA-07CAEE1EA72B}"/>
              </a:ext>
            </a:extLst>
          </p:cNvPr>
          <p:cNvSpPr txBox="1"/>
          <p:nvPr/>
        </p:nvSpPr>
        <p:spPr>
          <a:xfrm>
            <a:off x="54634" y="1079673"/>
            <a:ext cx="1543050" cy="920750"/>
          </a:xfrm>
          <a:prstGeom prst="rect">
            <a:avLst/>
          </a:prstGeom>
          <a:ln w="12699">
            <a:solidFill>
              <a:srgbClr val="5B9BD4"/>
            </a:solidFill>
          </a:ln>
        </p:spPr>
        <p:txBody>
          <a:bodyPr vert="horz" wrap="square" lIns="0" tIns="39370" rIns="0" bIns="0" rtlCol="0">
            <a:spAutoFit/>
          </a:bodyPr>
          <a:lstStyle/>
          <a:p>
            <a:pPr marL="146050" marR="138430" indent="107950">
              <a:lnSpc>
                <a:spcPct val="100000"/>
              </a:lnSpc>
              <a:spcBef>
                <a:spcPts val="310"/>
              </a:spcBef>
            </a:pPr>
            <a:r>
              <a:rPr sz="1800" dirty="0">
                <a:solidFill>
                  <a:srgbClr val="5B9BD4"/>
                </a:solidFill>
                <a:latin typeface="Calibri"/>
                <a:cs typeface="Calibri"/>
              </a:rPr>
              <a:t>page</a:t>
            </a:r>
            <a:r>
              <a:rPr sz="1800" spc="245" dirty="0">
                <a:solidFill>
                  <a:srgbClr val="5B9BD4"/>
                </a:solidFill>
                <a:latin typeface="Calibri"/>
                <a:cs typeface="Calibri"/>
              </a:rPr>
              <a:t> </a:t>
            </a:r>
            <a:r>
              <a:rPr sz="1800" spc="-10" dirty="0">
                <a:solidFill>
                  <a:srgbClr val="5B9BD4"/>
                </a:solidFill>
                <a:latin typeface="Calibri"/>
                <a:cs typeface="Calibri"/>
              </a:rPr>
              <a:t>table </a:t>
            </a:r>
            <a:r>
              <a:rPr sz="1800" dirty="0">
                <a:solidFill>
                  <a:srgbClr val="5B9BD4"/>
                </a:solidFill>
                <a:latin typeface="Calibri"/>
                <a:cs typeface="Calibri"/>
              </a:rPr>
              <a:t>base</a:t>
            </a:r>
            <a:r>
              <a:rPr sz="1800" spc="170" dirty="0">
                <a:solidFill>
                  <a:srgbClr val="5B9BD4"/>
                </a:solidFill>
                <a:latin typeface="Calibri"/>
                <a:cs typeface="Calibri"/>
              </a:rPr>
              <a:t> </a:t>
            </a:r>
            <a:r>
              <a:rPr sz="1800" spc="-10" dirty="0">
                <a:solidFill>
                  <a:srgbClr val="5B9BD4"/>
                </a:solidFill>
                <a:latin typeface="Calibri"/>
                <a:cs typeface="Calibri"/>
              </a:rPr>
              <a:t>register </a:t>
            </a:r>
            <a:r>
              <a:rPr sz="1800" dirty="0">
                <a:solidFill>
                  <a:srgbClr val="5B9BD4"/>
                </a:solidFill>
                <a:latin typeface="Calibri"/>
                <a:cs typeface="Calibri"/>
              </a:rPr>
              <a:t>(per</a:t>
            </a:r>
            <a:r>
              <a:rPr sz="1800" spc="35" dirty="0">
                <a:solidFill>
                  <a:srgbClr val="5B9BD4"/>
                </a:solidFill>
                <a:latin typeface="Calibri"/>
                <a:cs typeface="Calibri"/>
              </a:rPr>
              <a:t> </a:t>
            </a:r>
            <a:r>
              <a:rPr sz="1800" spc="-10" dirty="0">
                <a:solidFill>
                  <a:srgbClr val="5B9BD4"/>
                </a:solidFill>
                <a:latin typeface="Calibri"/>
                <a:cs typeface="Calibri"/>
              </a:rPr>
              <a:t>process)</a:t>
            </a:r>
            <a:endParaRPr sz="1800">
              <a:latin typeface="Calibri"/>
              <a:cs typeface="Calibri"/>
            </a:endParaRPr>
          </a:p>
        </p:txBody>
      </p:sp>
      <p:cxnSp>
        <p:nvCxnSpPr>
          <p:cNvPr id="51" name="Connector: Elbow 50">
            <a:extLst>
              <a:ext uri="{FF2B5EF4-FFF2-40B4-BE49-F238E27FC236}">
                <a16:creationId xmlns:a16="http://schemas.microsoft.com/office/drawing/2014/main" id="{41323932-FC1B-FDFE-A65E-6F5CC91DD4AA}"/>
              </a:ext>
            </a:extLst>
          </p:cNvPr>
          <p:cNvCxnSpPr>
            <a:stCxn id="49" idx="2"/>
          </p:cNvCxnSpPr>
          <p:nvPr/>
        </p:nvCxnSpPr>
        <p:spPr>
          <a:xfrm rot="16200000" flipH="1">
            <a:off x="2046893" y="779688"/>
            <a:ext cx="118825" cy="25602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05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285E8-FBF7-78D8-7B6F-D3D41D8EB68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F39A7D3-8E94-09CF-C44A-DE27298F3030}"/>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Page Table</a:t>
            </a:r>
          </a:p>
        </p:txBody>
      </p:sp>
      <p:sp>
        <p:nvSpPr>
          <p:cNvPr id="3" name="Rectangle 3">
            <a:extLst>
              <a:ext uri="{FF2B5EF4-FFF2-40B4-BE49-F238E27FC236}">
                <a16:creationId xmlns:a16="http://schemas.microsoft.com/office/drawing/2014/main" id="{C85D2339-22D3-5F51-0D8F-B5336614A01D}"/>
              </a:ext>
            </a:extLst>
          </p:cNvPr>
          <p:cNvSpPr txBox="1">
            <a:spLocks noChangeArrowheads="1"/>
          </p:cNvSpPr>
          <p:nvPr/>
        </p:nvSpPr>
        <p:spPr>
          <a:xfrm>
            <a:off x="513792" y="967201"/>
            <a:ext cx="8004131" cy="3003211"/>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Page table base register</a:t>
            </a:r>
          </a:p>
          <a:p>
            <a:pPr lvl="1"/>
            <a:r>
              <a:rPr lang="en-US" sz="2000" dirty="0"/>
              <a:t>Physical base address of the page table in memory (per process)</a:t>
            </a:r>
          </a:p>
          <a:p>
            <a:pPr lvl="1"/>
            <a:r>
              <a:rPr lang="en-US" sz="2000" dirty="0"/>
              <a:t>Effective method for swapping to another process memory</a:t>
            </a:r>
          </a:p>
          <a:p>
            <a:pPr lvl="1"/>
            <a:r>
              <a:rPr lang="en-US" sz="2000" dirty="0"/>
              <a:t>Set by memory management unit (MMU) during context switch</a:t>
            </a:r>
          </a:p>
          <a:p>
            <a:pPr lvl="1"/>
            <a:r>
              <a:rPr lang="en-US" sz="2000" dirty="0"/>
              <a:t>On RISC-V, this is done via </a:t>
            </a:r>
            <a:r>
              <a:rPr lang="en-US" sz="2000" b="1" dirty="0" err="1"/>
              <a:t>satp</a:t>
            </a:r>
            <a:r>
              <a:rPr lang="en-US" sz="2000" dirty="0"/>
              <a:t> CSRs</a:t>
            </a:r>
            <a:endParaRPr lang="en-US" sz="1800" dirty="0"/>
          </a:p>
        </p:txBody>
      </p:sp>
      <p:sp>
        <p:nvSpPr>
          <p:cNvPr id="5" name="object 6">
            <a:extLst>
              <a:ext uri="{FF2B5EF4-FFF2-40B4-BE49-F238E27FC236}">
                <a16:creationId xmlns:a16="http://schemas.microsoft.com/office/drawing/2014/main" id="{ACFFCCDD-537B-ADB3-198B-149163BA3AA5}"/>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Tree>
    <p:extLst>
      <p:ext uri="{BB962C8B-B14F-4D97-AF65-F5344CB8AC3E}">
        <p14:creationId xmlns:p14="http://schemas.microsoft.com/office/powerpoint/2010/main" val="3257643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13915-F338-512D-625A-343CCEA7479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628CC2E-11DA-C5F7-DDB3-DB256D67EC40}"/>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Page Table</a:t>
            </a:r>
          </a:p>
        </p:txBody>
      </p:sp>
      <p:sp>
        <p:nvSpPr>
          <p:cNvPr id="3" name="Rectangle 3">
            <a:extLst>
              <a:ext uri="{FF2B5EF4-FFF2-40B4-BE49-F238E27FC236}">
                <a16:creationId xmlns:a16="http://schemas.microsoft.com/office/drawing/2014/main" id="{AABC9C86-53F5-4F0E-90B6-2DF781758F52}"/>
              </a:ext>
            </a:extLst>
          </p:cNvPr>
          <p:cNvSpPr txBox="1">
            <a:spLocks noChangeArrowheads="1"/>
          </p:cNvSpPr>
          <p:nvPr/>
        </p:nvSpPr>
        <p:spPr>
          <a:xfrm>
            <a:off x="513792" y="967201"/>
            <a:ext cx="8004131" cy="3003211"/>
          </a:xfrm>
          <a:prstGeom prst="rect">
            <a:avLst/>
          </a:prstGeom>
          <a:noFill/>
          <a:ln/>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What is store in the page table</a:t>
            </a:r>
          </a:p>
          <a:p>
            <a:pPr lvl="1"/>
            <a:r>
              <a:rPr lang="en-US" sz="2000" dirty="0"/>
              <a:t>Physical address mapping</a:t>
            </a:r>
          </a:p>
          <a:p>
            <a:pPr lvl="1"/>
            <a:r>
              <a:rPr lang="en-US" sz="2000" dirty="0"/>
              <a:t>Flags</a:t>
            </a:r>
          </a:p>
          <a:p>
            <a:pPr lvl="2"/>
            <a:r>
              <a:rPr lang="en-US" sz="2000" dirty="0"/>
              <a:t>Valid bit</a:t>
            </a:r>
          </a:p>
          <a:p>
            <a:pPr lvl="2"/>
            <a:r>
              <a:rPr lang="en-US" sz="2000" dirty="0"/>
              <a:t>Accessed bit</a:t>
            </a:r>
          </a:p>
          <a:p>
            <a:pPr lvl="2"/>
            <a:r>
              <a:rPr lang="en-US" sz="2000" dirty="0"/>
              <a:t>Dirty bit</a:t>
            </a:r>
          </a:p>
          <a:p>
            <a:pPr lvl="2"/>
            <a:r>
              <a:rPr lang="en-US" sz="2000" dirty="0"/>
              <a:t>Permission bits (R/W/E)</a:t>
            </a:r>
          </a:p>
          <a:p>
            <a:pPr lvl="2"/>
            <a:r>
              <a:rPr lang="en-US" sz="2000" dirty="0"/>
              <a:t>Protection bits (User/Supervisor)</a:t>
            </a:r>
          </a:p>
          <a:p>
            <a:pPr lvl="2"/>
            <a:r>
              <a:rPr lang="en-US" sz="2000" dirty="0" err="1"/>
              <a:t>etc</a:t>
            </a:r>
            <a:r>
              <a:rPr lang="en-US" sz="2000" dirty="0"/>
              <a:t>…</a:t>
            </a:r>
            <a:endParaRPr lang="en-US" sz="1800" dirty="0"/>
          </a:p>
        </p:txBody>
      </p:sp>
      <p:graphicFrame>
        <p:nvGraphicFramePr>
          <p:cNvPr id="4" name="object 4">
            <a:extLst>
              <a:ext uri="{FF2B5EF4-FFF2-40B4-BE49-F238E27FC236}">
                <a16:creationId xmlns:a16="http://schemas.microsoft.com/office/drawing/2014/main" id="{D8EE6A12-4936-9969-8B48-9F55D1EF7CB1}"/>
              </a:ext>
            </a:extLst>
          </p:cNvPr>
          <p:cNvGraphicFramePr>
            <a:graphicFrameLocks noGrp="1"/>
          </p:cNvGraphicFramePr>
          <p:nvPr>
            <p:extLst>
              <p:ext uri="{D42A27DB-BD31-4B8C-83A1-F6EECF244321}">
                <p14:modId xmlns:p14="http://schemas.microsoft.com/office/powerpoint/2010/main" val="150907139"/>
              </p:ext>
            </p:extLst>
          </p:nvPr>
        </p:nvGraphicFramePr>
        <p:xfrm>
          <a:off x="4718192" y="1988319"/>
          <a:ext cx="4112259" cy="900430"/>
        </p:xfrm>
        <a:graphic>
          <a:graphicData uri="http://schemas.openxmlformats.org/drawingml/2006/table">
            <a:tbl>
              <a:tblPr firstRow="1" bandRow="1"/>
              <a:tblGrid>
                <a:gridCol w="1058545">
                  <a:extLst>
                    <a:ext uri="{9D8B030D-6E8A-4147-A177-3AD203B41FA5}">
                      <a16:colId xmlns:a16="http://schemas.microsoft.com/office/drawing/2014/main" val="20000"/>
                    </a:ext>
                  </a:extLst>
                </a:gridCol>
                <a:gridCol w="3053714">
                  <a:extLst>
                    <a:ext uri="{9D8B030D-6E8A-4147-A177-3AD203B41FA5}">
                      <a16:colId xmlns:a16="http://schemas.microsoft.com/office/drawing/2014/main" val="20001"/>
                    </a:ext>
                  </a:extLst>
                </a:gridCol>
              </a:tblGrid>
              <a:tr h="222250">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lnTlToBr w="12700" cmpd="sng">
                      <a:noFill/>
                      <a:prstDash val="solid"/>
                    </a:lnTlToBr>
                    <a:lnBlToTr w="12700" cmpd="sng">
                      <a:noFill/>
                      <a:prstDash val="solid"/>
                    </a:lnBlToTr>
                    <a:solidFill>
                      <a:srgbClr val="C4E0B2"/>
                    </a:solidFill>
                  </a:tcP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7965">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lnTlToBr w="12700" cmpd="sng">
                      <a:noFill/>
                      <a:prstDash val="solid"/>
                    </a:lnTlToBr>
                    <a:lnBlToTr w="12700" cmpd="sng">
                      <a:noFill/>
                      <a:prstDash val="solid"/>
                    </a:lnBlToTr>
                    <a:solidFill>
                      <a:srgbClr val="C4E0B2"/>
                    </a:solidFill>
                  </a:tcP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7965">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lnTlToBr w="12700" cmpd="sng">
                      <a:noFill/>
                      <a:prstDash val="solid"/>
                    </a:lnTlToBr>
                    <a:lnBlToTr w="12700" cmpd="sng">
                      <a:noFill/>
                      <a:prstDash val="solid"/>
                    </a:lnBlToTr>
                    <a:solidFill>
                      <a:srgbClr val="C4E0B2"/>
                    </a:solidFill>
                  </a:tcP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2250">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lnTlToBr w="12700" cmpd="sng">
                      <a:noFill/>
                      <a:prstDash val="solid"/>
                    </a:lnTlToBr>
                    <a:lnBlToTr w="12700" cmpd="sng">
                      <a:noFill/>
                      <a:prstDash val="solid"/>
                    </a:lnBlToTr>
                    <a:solidFill>
                      <a:srgbClr val="C4E0B2"/>
                    </a:solidFill>
                  </a:tcP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a:lnSpc>
                          <a:spcPct val="100000"/>
                        </a:lnSpc>
                      </a:pPr>
                      <a:endParaRPr sz="1300" dirty="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 name="object 6">
            <a:extLst>
              <a:ext uri="{FF2B5EF4-FFF2-40B4-BE49-F238E27FC236}">
                <a16:creationId xmlns:a16="http://schemas.microsoft.com/office/drawing/2014/main" id="{EFC43C65-4F62-CD46-C44F-946C1C84E67A}"/>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6" name="TextBox 5">
            <a:extLst>
              <a:ext uri="{FF2B5EF4-FFF2-40B4-BE49-F238E27FC236}">
                <a16:creationId xmlns:a16="http://schemas.microsoft.com/office/drawing/2014/main" id="{45BCF423-20F4-D028-EE44-10BD2955C52D}"/>
              </a:ext>
            </a:extLst>
          </p:cNvPr>
          <p:cNvSpPr txBox="1"/>
          <p:nvPr/>
        </p:nvSpPr>
        <p:spPr>
          <a:xfrm>
            <a:off x="5181600" y="1743917"/>
            <a:ext cx="3039763" cy="430887"/>
          </a:xfrm>
          <a:prstGeom prst="rect">
            <a:avLst/>
          </a:prstGeom>
          <a:noFill/>
        </p:spPr>
        <p:txBody>
          <a:bodyPr wrap="square" lIns="0" tIns="0" rIns="0" bIns="0" rtlCol="0">
            <a:spAutoFit/>
          </a:bodyPr>
          <a:lstStyle/>
          <a:p>
            <a:r>
              <a:rPr lang="en-US" sz="2000" spc="97" baseline="1543" dirty="0">
                <a:latin typeface="Calibri"/>
                <a:cs typeface="Calibri"/>
              </a:rPr>
              <a:t>Flags</a:t>
            </a:r>
            <a:r>
              <a:rPr lang="en-US" sz="2000" baseline="1543" dirty="0">
                <a:latin typeface="Calibri"/>
                <a:cs typeface="Calibri"/>
              </a:rPr>
              <a:t>	</a:t>
            </a:r>
            <a:r>
              <a:rPr lang="en-US" sz="1400" dirty="0">
                <a:latin typeface="Calibri"/>
                <a:cs typeface="Calibri"/>
              </a:rPr>
              <a:t>Physical</a:t>
            </a:r>
            <a:r>
              <a:rPr lang="en-US" sz="1400" spc="265" dirty="0">
                <a:latin typeface="Calibri"/>
                <a:cs typeface="Calibri"/>
              </a:rPr>
              <a:t> </a:t>
            </a:r>
            <a:r>
              <a:rPr lang="en-US" sz="1400" dirty="0">
                <a:latin typeface="Calibri"/>
                <a:cs typeface="Calibri"/>
              </a:rPr>
              <a:t>page</a:t>
            </a:r>
            <a:r>
              <a:rPr lang="en-US" sz="1400" spc="265" dirty="0">
                <a:latin typeface="Calibri"/>
                <a:cs typeface="Calibri"/>
              </a:rPr>
              <a:t> </a:t>
            </a:r>
            <a:r>
              <a:rPr lang="en-US" sz="1400" dirty="0">
                <a:latin typeface="Calibri"/>
                <a:cs typeface="Calibri"/>
              </a:rPr>
              <a:t>number</a:t>
            </a:r>
            <a:r>
              <a:rPr lang="en-US" sz="1400" spc="265" dirty="0">
                <a:latin typeface="Calibri"/>
                <a:cs typeface="Calibri"/>
              </a:rPr>
              <a:t> </a:t>
            </a:r>
            <a:r>
              <a:rPr lang="en-US" sz="1400" spc="-10" dirty="0">
                <a:latin typeface="Calibri"/>
                <a:cs typeface="Calibri"/>
              </a:rPr>
              <a:t>(PPN)</a:t>
            </a:r>
            <a:endParaRPr lang="en-US" sz="1400" dirty="0">
              <a:latin typeface="Calibri"/>
              <a:cs typeface="Calibri"/>
            </a:endParaRPr>
          </a:p>
          <a:p>
            <a:pPr algn="l"/>
            <a:endParaRPr lang="en-US" sz="1400" dirty="0" err="1"/>
          </a:p>
        </p:txBody>
      </p:sp>
    </p:spTree>
    <p:extLst>
      <p:ext uri="{BB962C8B-B14F-4D97-AF65-F5344CB8AC3E}">
        <p14:creationId xmlns:p14="http://schemas.microsoft.com/office/powerpoint/2010/main" val="3486762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D9041-30B5-BDAD-4236-F65B928FAE89}"/>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9A58F70-7F08-30C5-31AA-EADC1EB994DE}"/>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Page Table</a:t>
            </a:r>
          </a:p>
        </p:txBody>
      </p:sp>
      <p:sp>
        <p:nvSpPr>
          <p:cNvPr id="3" name="Rectangle 3">
            <a:extLst>
              <a:ext uri="{FF2B5EF4-FFF2-40B4-BE49-F238E27FC236}">
                <a16:creationId xmlns:a16="http://schemas.microsoft.com/office/drawing/2014/main" id="{56EFD5CD-6665-A386-5E24-B5A07E497574}"/>
              </a:ext>
            </a:extLst>
          </p:cNvPr>
          <p:cNvSpPr txBox="1">
            <a:spLocks noChangeArrowheads="1"/>
          </p:cNvSpPr>
          <p:nvPr/>
        </p:nvSpPr>
        <p:spPr>
          <a:xfrm>
            <a:off x="513792" y="967201"/>
            <a:ext cx="8004131" cy="3003211"/>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Where is the page table stored?</a:t>
            </a:r>
          </a:p>
          <a:p>
            <a:pPr lvl="1"/>
            <a:r>
              <a:rPr lang="en-US" sz="2000" dirty="0"/>
              <a:t>In memory as well</a:t>
            </a:r>
          </a:p>
          <a:p>
            <a:pPr lvl="1"/>
            <a:r>
              <a:rPr lang="en-US" sz="2000" dirty="0"/>
              <a:t>Each memory access is two transactions:</a:t>
            </a:r>
          </a:p>
          <a:p>
            <a:pPr lvl="2"/>
            <a:r>
              <a:rPr lang="en-US" sz="2000" dirty="0"/>
              <a:t>Accessing page table: </a:t>
            </a:r>
          </a:p>
          <a:p>
            <a:pPr lvl="3"/>
            <a:r>
              <a:rPr lang="en-US" sz="2000" i="1" dirty="0"/>
              <a:t>PPN = </a:t>
            </a:r>
            <a:r>
              <a:rPr lang="en-US" sz="2000" b="1" i="1" dirty="0"/>
              <a:t>Memory</a:t>
            </a:r>
            <a:r>
              <a:rPr lang="en-US" sz="2000" i="1" dirty="0"/>
              <a:t>[base + VPN]</a:t>
            </a:r>
          </a:p>
          <a:p>
            <a:pPr lvl="2"/>
            <a:r>
              <a:rPr lang="en-US" sz="2000" dirty="0"/>
              <a:t>Accessing the translated address</a:t>
            </a:r>
          </a:p>
          <a:p>
            <a:pPr lvl="3"/>
            <a:r>
              <a:rPr lang="en-US" sz="2000" i="1" dirty="0"/>
              <a:t>Value = </a:t>
            </a:r>
            <a:r>
              <a:rPr lang="en-US" sz="2000" b="1" i="1" dirty="0"/>
              <a:t>Memory</a:t>
            </a:r>
            <a:r>
              <a:rPr lang="en-US" sz="2000" i="1" dirty="0"/>
              <a:t>[PPN + </a:t>
            </a:r>
            <a:r>
              <a:rPr lang="en-US" sz="2000" i="1" dirty="0" err="1"/>
              <a:t>page_offset</a:t>
            </a:r>
            <a:r>
              <a:rPr lang="en-US" sz="2000" i="1" dirty="0"/>
              <a:t>]</a:t>
            </a:r>
            <a:br>
              <a:rPr lang="en-US" sz="2000" dirty="0"/>
            </a:br>
            <a:endParaRPr lang="en-US" sz="2000" dirty="0"/>
          </a:p>
          <a:p>
            <a:pPr lvl="1"/>
            <a:endParaRPr lang="en-US" sz="1800" dirty="0"/>
          </a:p>
        </p:txBody>
      </p:sp>
      <p:sp>
        <p:nvSpPr>
          <p:cNvPr id="5" name="object 6">
            <a:extLst>
              <a:ext uri="{FF2B5EF4-FFF2-40B4-BE49-F238E27FC236}">
                <a16:creationId xmlns:a16="http://schemas.microsoft.com/office/drawing/2014/main" id="{1472A48D-8C81-6E17-E042-3950161304D7}"/>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Tree>
    <p:extLst>
      <p:ext uri="{BB962C8B-B14F-4D97-AF65-F5344CB8AC3E}">
        <p14:creationId xmlns:p14="http://schemas.microsoft.com/office/powerpoint/2010/main" val="92269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1F3F8-4D46-21E6-0B42-6B5155AAB8D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5FC0D381-DBC4-DA90-3B48-A818B377B39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Page Table</a:t>
            </a:r>
          </a:p>
        </p:txBody>
      </p:sp>
      <p:sp>
        <p:nvSpPr>
          <p:cNvPr id="5" name="object 6">
            <a:extLst>
              <a:ext uri="{FF2B5EF4-FFF2-40B4-BE49-F238E27FC236}">
                <a16:creationId xmlns:a16="http://schemas.microsoft.com/office/drawing/2014/main" id="{DCF5B3BC-11F7-E0B1-78BD-7DB3829A222F}"/>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4" name="object 3">
            <a:extLst>
              <a:ext uri="{FF2B5EF4-FFF2-40B4-BE49-F238E27FC236}">
                <a16:creationId xmlns:a16="http://schemas.microsoft.com/office/drawing/2014/main" id="{D655BBAE-1C50-B048-78B5-E10E4F211BAA}"/>
              </a:ext>
            </a:extLst>
          </p:cNvPr>
          <p:cNvSpPr txBox="1"/>
          <p:nvPr/>
        </p:nvSpPr>
        <p:spPr>
          <a:xfrm>
            <a:off x="506657" y="1035358"/>
            <a:ext cx="8324305" cy="1896930"/>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How large is a page table?</a:t>
            </a:r>
          </a:p>
          <a:p>
            <a:pPr marL="787400" lvl="1" indent="-342900">
              <a:lnSpc>
                <a:spcPct val="90000"/>
              </a:lnSpc>
              <a:spcBef>
                <a:spcPts val="100"/>
              </a:spcBef>
              <a:buFont typeface="Arial" panose="020B0604020202020204" pitchFamily="34" charset="0"/>
              <a:buChar char="•"/>
              <a:tabLst>
                <a:tab pos="544830" algn="l"/>
                <a:tab pos="5002530" algn="l"/>
              </a:tabLst>
            </a:pPr>
            <a:r>
              <a:rPr sz="2000" dirty="0">
                <a:solidFill>
                  <a:srgbClr val="58595B"/>
                </a:solidFill>
              </a:rPr>
              <a:t># Virtual pages = 2</a:t>
            </a:r>
            <a:r>
              <a:rPr sz="2000" baseline="30000" dirty="0">
                <a:solidFill>
                  <a:srgbClr val="58595B"/>
                </a:solidFill>
              </a:rPr>
              <a:t>32</a:t>
            </a:r>
            <a:r>
              <a:rPr sz="2000" dirty="0">
                <a:solidFill>
                  <a:srgbClr val="58595B"/>
                </a:solidFill>
              </a:rPr>
              <a:t>/2</a:t>
            </a:r>
            <a:r>
              <a:rPr sz="2000" baseline="30000" dirty="0">
                <a:solidFill>
                  <a:srgbClr val="58595B"/>
                </a:solidFill>
              </a:rPr>
              <a:t>12</a:t>
            </a:r>
            <a:r>
              <a:rPr sz="2000" dirty="0">
                <a:solidFill>
                  <a:srgbClr val="58595B"/>
                </a:solidFill>
              </a:rPr>
              <a:t> = 2</a:t>
            </a:r>
            <a:r>
              <a:rPr sz="2000" baseline="30000" dirty="0">
                <a:solidFill>
                  <a:srgbClr val="58595B"/>
                </a:solidFill>
              </a:rPr>
              <a:t>20</a:t>
            </a:r>
            <a:r>
              <a:rPr lang="en-US" sz="2000" dirty="0">
                <a:solidFill>
                  <a:srgbClr val="58595B"/>
                </a:solidFill>
              </a:rPr>
              <a:t>	(</a:t>
            </a:r>
            <a:r>
              <a:rPr sz="2000" dirty="0">
                <a:solidFill>
                  <a:srgbClr val="58595B"/>
                </a:solidFill>
              </a:rPr>
              <a:t>VPN = 20 bits)</a:t>
            </a:r>
          </a:p>
          <a:p>
            <a:pPr marL="786765" marR="43180" lvl="1" indent="-342900">
              <a:lnSpc>
                <a:spcPct val="90000"/>
              </a:lnSpc>
              <a:spcBef>
                <a:spcPts val="310"/>
              </a:spcBef>
              <a:buFont typeface="Arial" panose="020B0604020202020204" pitchFamily="34" charset="0"/>
              <a:buChar char="•"/>
              <a:tabLst>
                <a:tab pos="544830" algn="l"/>
                <a:tab pos="1361440" algn="l"/>
                <a:tab pos="2286635" algn="l"/>
                <a:tab pos="2696210" algn="l"/>
                <a:tab pos="3501390" algn="l"/>
                <a:tab pos="4351020" algn="l"/>
                <a:tab pos="5307965" algn="l"/>
                <a:tab pos="5669280" algn="l"/>
                <a:tab pos="6331585" algn="l"/>
                <a:tab pos="6600190" algn="l"/>
                <a:tab pos="7553325" algn="l"/>
                <a:tab pos="7914640" algn="l"/>
                <a:tab pos="8682990" algn="l"/>
                <a:tab pos="9523730" algn="l"/>
                <a:tab pos="10187305" algn="l"/>
              </a:tabLst>
            </a:pPr>
            <a:r>
              <a:rPr sz="2000" dirty="0">
                <a:solidFill>
                  <a:srgbClr val="58595B"/>
                </a:solidFill>
              </a:rPr>
              <a:t>Each</a:t>
            </a:r>
            <a:r>
              <a:rPr lang="en-US" sz="2000" dirty="0">
                <a:solidFill>
                  <a:srgbClr val="58595B"/>
                </a:solidFill>
              </a:rPr>
              <a:t> page table </a:t>
            </a:r>
            <a:r>
              <a:rPr sz="2000" dirty="0">
                <a:solidFill>
                  <a:srgbClr val="58595B"/>
                </a:solidFill>
              </a:rPr>
              <a:t>entry</a:t>
            </a:r>
            <a:r>
              <a:rPr lang="en-US" sz="2000" dirty="0">
                <a:solidFill>
                  <a:srgbClr val="58595B"/>
                </a:solidFill>
              </a:rPr>
              <a:t> (PTE) size = </a:t>
            </a:r>
            <a:r>
              <a:rPr lang="en-US" sz="2000" dirty="0" err="1">
                <a:solidFill>
                  <a:srgbClr val="58595B"/>
                </a:solidFill>
              </a:rPr>
              <a:t>PPN+fla</a:t>
            </a:r>
            <a:r>
              <a:rPr sz="2000" dirty="0" err="1">
                <a:solidFill>
                  <a:srgbClr val="58595B"/>
                </a:solidFill>
              </a:rPr>
              <a:t>gs</a:t>
            </a:r>
            <a:r>
              <a:rPr lang="en-US" sz="2000" dirty="0">
                <a:solidFill>
                  <a:srgbClr val="58595B"/>
                </a:solidFill>
              </a:rPr>
              <a:t> </a:t>
            </a:r>
            <a:r>
              <a:rPr sz="2000" dirty="0">
                <a:solidFill>
                  <a:srgbClr val="58595B"/>
                </a:solidFill>
              </a:rPr>
              <a:t>≃ 32</a:t>
            </a:r>
            <a:r>
              <a:rPr lang="en-US" sz="2000" dirty="0">
                <a:solidFill>
                  <a:srgbClr val="58595B"/>
                </a:solidFill>
              </a:rPr>
              <a:t> </a:t>
            </a:r>
            <a:r>
              <a:rPr sz="2000" dirty="0">
                <a:solidFill>
                  <a:srgbClr val="58595B"/>
                </a:solidFill>
              </a:rPr>
              <a:t>bits</a:t>
            </a:r>
            <a:r>
              <a:rPr lang="en-US" sz="2000" dirty="0">
                <a:solidFill>
                  <a:srgbClr val="58595B"/>
                </a:solidFill>
              </a:rPr>
              <a:t> </a:t>
            </a:r>
            <a:r>
              <a:rPr sz="2000" dirty="0">
                <a:solidFill>
                  <a:srgbClr val="58595B"/>
                </a:solidFill>
              </a:rPr>
              <a:t>(4 bytes)</a:t>
            </a:r>
            <a:endParaRPr lang="en-US" sz="2000" dirty="0">
              <a:solidFill>
                <a:srgbClr val="58595B"/>
              </a:solidFill>
            </a:endParaRPr>
          </a:p>
          <a:p>
            <a:pPr marL="1129665" marR="43180" lvl="2" indent="-342900">
              <a:lnSpc>
                <a:spcPct val="90000"/>
              </a:lnSpc>
              <a:spcBef>
                <a:spcPts val="310"/>
              </a:spcBef>
              <a:buFont typeface="Arial" panose="020B0604020202020204" pitchFamily="34" charset="0"/>
              <a:buChar char="•"/>
              <a:tabLst>
                <a:tab pos="544830" algn="l"/>
                <a:tab pos="1361440" algn="l"/>
                <a:tab pos="2286635" algn="l"/>
                <a:tab pos="2696210" algn="l"/>
                <a:tab pos="3501390" algn="l"/>
                <a:tab pos="4351020" algn="l"/>
                <a:tab pos="5307965" algn="l"/>
                <a:tab pos="5669280" algn="l"/>
                <a:tab pos="6331585" algn="l"/>
                <a:tab pos="6600190" algn="l"/>
                <a:tab pos="7553325" algn="l"/>
                <a:tab pos="7914640" algn="l"/>
                <a:tab pos="8682990" algn="l"/>
                <a:tab pos="9523730" algn="l"/>
                <a:tab pos="10187305" algn="l"/>
              </a:tabLst>
            </a:pPr>
            <a:r>
              <a:rPr sz="2000" dirty="0">
                <a:solidFill>
                  <a:srgbClr val="58595B"/>
                </a:solidFill>
              </a:rPr>
              <a:t>2</a:t>
            </a:r>
            <a:r>
              <a:rPr sz="2000" baseline="30000" dirty="0">
                <a:solidFill>
                  <a:srgbClr val="58595B"/>
                </a:solidFill>
              </a:rPr>
              <a:t>20</a:t>
            </a:r>
            <a:r>
              <a:rPr sz="2000" dirty="0">
                <a:solidFill>
                  <a:srgbClr val="58595B"/>
                </a:solidFill>
              </a:rPr>
              <a:t> x 32 = 4 MB</a:t>
            </a:r>
            <a:r>
              <a:rPr lang="en-US" sz="2000" dirty="0">
                <a:solidFill>
                  <a:srgbClr val="58595B"/>
                </a:solidFill>
              </a:rPr>
              <a:t> </a:t>
            </a:r>
            <a:r>
              <a:rPr sz="2000" dirty="0">
                <a:solidFill>
                  <a:srgbClr val="58595B"/>
                </a:solidFill>
              </a:rPr>
              <a:t>for each </a:t>
            </a:r>
            <a:r>
              <a:rPr lang="en-US" sz="2000" dirty="0">
                <a:solidFill>
                  <a:srgbClr val="58595B"/>
                </a:solidFill>
              </a:rPr>
              <a:t>a</a:t>
            </a:r>
            <a:r>
              <a:rPr sz="2000" dirty="0">
                <a:solidFill>
                  <a:srgbClr val="58595B"/>
                </a:solidFill>
              </a:rPr>
              <a:t>pplication!</a:t>
            </a:r>
            <a:endParaRPr lang="en-US" sz="2000" dirty="0">
              <a:solidFill>
                <a:srgbClr val="58595B"/>
              </a:solidFill>
            </a:endParaRPr>
          </a:p>
          <a:p>
            <a:pPr marL="1129665" marR="43180" lvl="2" indent="-342900">
              <a:lnSpc>
                <a:spcPct val="90000"/>
              </a:lnSpc>
              <a:spcBef>
                <a:spcPts val="310"/>
              </a:spcBef>
              <a:buFont typeface="Arial" panose="020B0604020202020204" pitchFamily="34" charset="0"/>
              <a:buChar char="•"/>
              <a:tabLst>
                <a:tab pos="544830" algn="l"/>
                <a:tab pos="1361440" algn="l"/>
                <a:tab pos="2286635" algn="l"/>
                <a:tab pos="2696210" algn="l"/>
                <a:tab pos="3501390" algn="l"/>
                <a:tab pos="4351020" algn="l"/>
                <a:tab pos="5307965" algn="l"/>
                <a:tab pos="5669280" algn="l"/>
                <a:tab pos="6331585" algn="l"/>
                <a:tab pos="6600190" algn="l"/>
                <a:tab pos="7553325" algn="l"/>
                <a:tab pos="7914640" algn="l"/>
                <a:tab pos="8682990" algn="l"/>
                <a:tab pos="9523730" algn="l"/>
                <a:tab pos="10187305" algn="l"/>
              </a:tabLst>
            </a:pPr>
            <a:r>
              <a:rPr lang="en-US" sz="2000" dirty="0">
                <a:solidFill>
                  <a:srgbClr val="58595B"/>
                </a:solidFill>
              </a:rPr>
              <a:t>Much larger for </a:t>
            </a:r>
            <a:r>
              <a:rPr sz="2000" dirty="0">
                <a:solidFill>
                  <a:srgbClr val="58595B"/>
                </a:solidFill>
              </a:rPr>
              <a:t>64-bit </a:t>
            </a:r>
            <a:r>
              <a:rPr lang="en-US" sz="2000" dirty="0">
                <a:solidFill>
                  <a:srgbClr val="58595B"/>
                </a:solidFill>
              </a:rPr>
              <a:t>a</a:t>
            </a:r>
            <a:r>
              <a:rPr sz="2000" dirty="0">
                <a:solidFill>
                  <a:srgbClr val="58595B"/>
                </a:solidFill>
              </a:rPr>
              <a:t>ddress</a:t>
            </a:r>
            <a:r>
              <a:rPr lang="en-US" sz="2000" dirty="0">
                <a:solidFill>
                  <a:srgbClr val="58595B"/>
                </a:solidFill>
              </a:rPr>
              <a:t>!</a:t>
            </a:r>
          </a:p>
          <a:p>
            <a:pPr marL="786765" marR="43180" lvl="1" indent="-342900">
              <a:lnSpc>
                <a:spcPct val="90000"/>
              </a:lnSpc>
              <a:spcBef>
                <a:spcPts val="310"/>
              </a:spcBef>
              <a:buFont typeface="Arial" panose="020B0604020202020204" pitchFamily="34" charset="0"/>
              <a:buChar char="•"/>
              <a:tabLst>
                <a:tab pos="544830" algn="l"/>
                <a:tab pos="1361440" algn="l"/>
                <a:tab pos="2286635" algn="l"/>
                <a:tab pos="2696210" algn="l"/>
                <a:tab pos="3501390" algn="l"/>
                <a:tab pos="4351020" algn="l"/>
                <a:tab pos="5307965" algn="l"/>
                <a:tab pos="5669280" algn="l"/>
                <a:tab pos="6331585" algn="l"/>
                <a:tab pos="6600190" algn="l"/>
                <a:tab pos="7553325" algn="l"/>
                <a:tab pos="7914640" algn="l"/>
                <a:tab pos="8682990" algn="l"/>
                <a:tab pos="9523730" algn="l"/>
                <a:tab pos="10187305" algn="l"/>
              </a:tabLst>
            </a:pPr>
            <a:r>
              <a:rPr lang="en-US" sz="2000" dirty="0">
                <a:solidFill>
                  <a:srgbClr val="58595B"/>
                </a:solidFill>
              </a:rPr>
              <a:t>Need to compress the table</a:t>
            </a:r>
            <a:endParaRPr sz="2000" dirty="0">
              <a:solidFill>
                <a:srgbClr val="58595B"/>
              </a:solidFill>
            </a:endParaRPr>
          </a:p>
        </p:txBody>
      </p:sp>
    </p:spTree>
    <p:extLst>
      <p:ext uri="{BB962C8B-B14F-4D97-AF65-F5344CB8AC3E}">
        <p14:creationId xmlns:p14="http://schemas.microsoft.com/office/powerpoint/2010/main" val="273107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0ADD7-BD63-AED6-B864-FB3E9C14A0FD}"/>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1B39DED-DBEB-DCE1-69FD-70642F4E4288}"/>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Hierarchical Page Table</a:t>
            </a:r>
          </a:p>
        </p:txBody>
      </p:sp>
      <p:sp>
        <p:nvSpPr>
          <p:cNvPr id="5" name="object 6">
            <a:extLst>
              <a:ext uri="{FF2B5EF4-FFF2-40B4-BE49-F238E27FC236}">
                <a16:creationId xmlns:a16="http://schemas.microsoft.com/office/drawing/2014/main" id="{6343F4D4-9C27-423A-19A4-D810F72369BE}"/>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4" name="object 3">
            <a:extLst>
              <a:ext uri="{FF2B5EF4-FFF2-40B4-BE49-F238E27FC236}">
                <a16:creationId xmlns:a16="http://schemas.microsoft.com/office/drawing/2014/main" id="{87DAA793-5981-5F0C-3BED-0BC590742CBA}"/>
              </a:ext>
            </a:extLst>
          </p:cNvPr>
          <p:cNvSpPr txBox="1"/>
          <p:nvPr/>
        </p:nvSpPr>
        <p:spPr>
          <a:xfrm>
            <a:off x="506657" y="1035358"/>
            <a:ext cx="8324305" cy="345223"/>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Store the page table as a page table</a:t>
            </a:r>
            <a:endParaRPr sz="2000" dirty="0">
              <a:solidFill>
                <a:srgbClr val="58595B"/>
              </a:solidFill>
            </a:endParaRPr>
          </a:p>
        </p:txBody>
      </p:sp>
      <p:grpSp>
        <p:nvGrpSpPr>
          <p:cNvPr id="77" name="Group 76">
            <a:extLst>
              <a:ext uri="{FF2B5EF4-FFF2-40B4-BE49-F238E27FC236}">
                <a16:creationId xmlns:a16="http://schemas.microsoft.com/office/drawing/2014/main" id="{7B7A1D91-FCBC-091E-E936-49D25FBA75C4}"/>
              </a:ext>
            </a:extLst>
          </p:cNvPr>
          <p:cNvGrpSpPr/>
          <p:nvPr/>
        </p:nvGrpSpPr>
        <p:grpSpPr>
          <a:xfrm>
            <a:off x="8026387" y="1355037"/>
            <a:ext cx="914400" cy="965200"/>
            <a:chOff x="8431492" y="1414187"/>
            <a:chExt cx="914400" cy="965200"/>
          </a:xfrm>
        </p:grpSpPr>
        <p:sp>
          <p:nvSpPr>
            <p:cNvPr id="8" name="object 5">
              <a:extLst>
                <a:ext uri="{FF2B5EF4-FFF2-40B4-BE49-F238E27FC236}">
                  <a16:creationId xmlns:a16="http://schemas.microsoft.com/office/drawing/2014/main" id="{1DC9FAB7-FDA6-C8F4-3DF7-9CDDB372FF8B}"/>
                </a:ext>
              </a:extLst>
            </p:cNvPr>
            <p:cNvSpPr/>
            <p:nvPr/>
          </p:nvSpPr>
          <p:spPr>
            <a:xfrm>
              <a:off x="8443557" y="1414187"/>
              <a:ext cx="902335" cy="965200"/>
            </a:xfrm>
            <a:custGeom>
              <a:avLst/>
              <a:gdLst/>
              <a:ahLst/>
              <a:cxnLst/>
              <a:rect l="l" t="t" r="r" b="b"/>
              <a:pathLst>
                <a:path w="902334" h="965200">
                  <a:moveTo>
                    <a:pt x="0" y="0"/>
                  </a:moveTo>
                  <a:lnTo>
                    <a:pt x="901799" y="0"/>
                  </a:lnTo>
                  <a:lnTo>
                    <a:pt x="901799" y="965099"/>
                  </a:lnTo>
                  <a:lnTo>
                    <a:pt x="0" y="965099"/>
                  </a:lnTo>
                  <a:lnTo>
                    <a:pt x="0" y="0"/>
                  </a:lnTo>
                  <a:close/>
                </a:path>
              </a:pathLst>
            </a:custGeom>
            <a:ln w="25399">
              <a:solidFill>
                <a:srgbClr val="000000"/>
              </a:solidFill>
            </a:ln>
          </p:spPr>
          <p:txBody>
            <a:bodyPr wrap="square" lIns="0" tIns="0" rIns="0" bIns="0" rtlCol="0"/>
            <a:lstStyle/>
            <a:p>
              <a:endParaRPr/>
            </a:p>
          </p:txBody>
        </p:sp>
        <p:sp>
          <p:nvSpPr>
            <p:cNvPr id="9" name="object 6">
              <a:extLst>
                <a:ext uri="{FF2B5EF4-FFF2-40B4-BE49-F238E27FC236}">
                  <a16:creationId xmlns:a16="http://schemas.microsoft.com/office/drawing/2014/main" id="{D62BD229-A009-E7CE-2291-5BAECE621AF2}"/>
                </a:ext>
              </a:extLst>
            </p:cNvPr>
            <p:cNvSpPr/>
            <p:nvPr/>
          </p:nvSpPr>
          <p:spPr>
            <a:xfrm>
              <a:off x="8443557" y="1906275"/>
              <a:ext cx="892810" cy="0"/>
            </a:xfrm>
            <a:custGeom>
              <a:avLst/>
              <a:gdLst/>
              <a:ahLst/>
              <a:cxnLst/>
              <a:rect l="l" t="t" r="r" b="b"/>
              <a:pathLst>
                <a:path w="892809">
                  <a:moveTo>
                    <a:pt x="0" y="0"/>
                  </a:moveTo>
                  <a:lnTo>
                    <a:pt x="892199" y="0"/>
                  </a:lnTo>
                </a:path>
              </a:pathLst>
            </a:custGeom>
            <a:ln w="12774">
              <a:solidFill>
                <a:srgbClr val="000000"/>
              </a:solidFill>
            </a:ln>
          </p:spPr>
          <p:txBody>
            <a:bodyPr wrap="square" lIns="0" tIns="0" rIns="0" bIns="0" rtlCol="0"/>
            <a:lstStyle/>
            <a:p>
              <a:endParaRPr/>
            </a:p>
          </p:txBody>
        </p:sp>
        <p:sp>
          <p:nvSpPr>
            <p:cNvPr id="10" name="object 7">
              <a:extLst>
                <a:ext uri="{FF2B5EF4-FFF2-40B4-BE49-F238E27FC236}">
                  <a16:creationId xmlns:a16="http://schemas.microsoft.com/office/drawing/2014/main" id="{25C38AA4-A592-ACBC-BB7D-AA58C98C25D6}"/>
                </a:ext>
              </a:extLst>
            </p:cNvPr>
            <p:cNvSpPr/>
            <p:nvPr/>
          </p:nvSpPr>
          <p:spPr>
            <a:xfrm>
              <a:off x="8443557" y="2153962"/>
              <a:ext cx="892810" cy="0"/>
            </a:xfrm>
            <a:custGeom>
              <a:avLst/>
              <a:gdLst/>
              <a:ahLst/>
              <a:cxnLst/>
              <a:rect l="l" t="t" r="r" b="b"/>
              <a:pathLst>
                <a:path w="892809">
                  <a:moveTo>
                    <a:pt x="0" y="0"/>
                  </a:moveTo>
                  <a:lnTo>
                    <a:pt x="892199" y="0"/>
                  </a:lnTo>
                </a:path>
              </a:pathLst>
            </a:custGeom>
            <a:ln w="25399">
              <a:solidFill>
                <a:srgbClr val="000000"/>
              </a:solidFill>
            </a:ln>
          </p:spPr>
          <p:txBody>
            <a:bodyPr wrap="square" lIns="0" tIns="0" rIns="0" bIns="0" rtlCol="0"/>
            <a:lstStyle/>
            <a:p>
              <a:endParaRPr/>
            </a:p>
          </p:txBody>
        </p:sp>
        <p:sp>
          <p:nvSpPr>
            <p:cNvPr id="11" name="object 8">
              <a:extLst>
                <a:ext uri="{FF2B5EF4-FFF2-40B4-BE49-F238E27FC236}">
                  <a16:creationId xmlns:a16="http://schemas.microsoft.com/office/drawing/2014/main" id="{20A1DA61-FBD9-D6BC-30BF-0E84B4981014}"/>
                </a:ext>
              </a:extLst>
            </p:cNvPr>
            <p:cNvSpPr/>
            <p:nvPr/>
          </p:nvSpPr>
          <p:spPr>
            <a:xfrm>
              <a:off x="8443557" y="1638819"/>
              <a:ext cx="892810" cy="0"/>
            </a:xfrm>
            <a:custGeom>
              <a:avLst/>
              <a:gdLst/>
              <a:ahLst/>
              <a:cxnLst/>
              <a:rect l="l" t="t" r="r" b="b"/>
              <a:pathLst>
                <a:path w="892809">
                  <a:moveTo>
                    <a:pt x="0" y="0"/>
                  </a:moveTo>
                  <a:lnTo>
                    <a:pt x="892199" y="0"/>
                  </a:lnTo>
                </a:path>
              </a:pathLst>
            </a:custGeom>
            <a:ln w="7936">
              <a:solidFill>
                <a:srgbClr val="000000"/>
              </a:solidFill>
            </a:ln>
          </p:spPr>
          <p:txBody>
            <a:bodyPr wrap="square" lIns="0" tIns="0" rIns="0" bIns="0" rtlCol="0"/>
            <a:lstStyle/>
            <a:p>
              <a:endParaRPr/>
            </a:p>
          </p:txBody>
        </p:sp>
        <p:sp>
          <p:nvSpPr>
            <p:cNvPr id="12" name="object 9">
              <a:extLst>
                <a:ext uri="{FF2B5EF4-FFF2-40B4-BE49-F238E27FC236}">
                  <a16:creationId xmlns:a16="http://schemas.microsoft.com/office/drawing/2014/main" id="{4A7067F7-8117-9F9C-4F9D-5C675F7D7305}"/>
                </a:ext>
              </a:extLst>
            </p:cNvPr>
            <p:cNvSpPr/>
            <p:nvPr/>
          </p:nvSpPr>
          <p:spPr>
            <a:xfrm>
              <a:off x="8431492" y="1634343"/>
              <a:ext cx="904875" cy="257175"/>
            </a:xfrm>
            <a:custGeom>
              <a:avLst/>
              <a:gdLst/>
              <a:ahLst/>
              <a:cxnLst/>
              <a:rect l="l" t="t" r="r" b="b"/>
              <a:pathLst>
                <a:path w="904875" h="257175">
                  <a:moveTo>
                    <a:pt x="904799" y="257099"/>
                  </a:moveTo>
                  <a:lnTo>
                    <a:pt x="0" y="257099"/>
                  </a:lnTo>
                  <a:lnTo>
                    <a:pt x="0" y="0"/>
                  </a:lnTo>
                  <a:lnTo>
                    <a:pt x="904799" y="0"/>
                  </a:lnTo>
                  <a:lnTo>
                    <a:pt x="904799" y="257099"/>
                  </a:lnTo>
                  <a:close/>
                </a:path>
              </a:pathLst>
            </a:custGeom>
            <a:solidFill>
              <a:srgbClr val="FF0000"/>
            </a:solidFill>
          </p:spPr>
          <p:txBody>
            <a:bodyPr wrap="square" lIns="0" tIns="0" rIns="0" bIns="0" rtlCol="0"/>
            <a:lstStyle/>
            <a:p>
              <a:endParaRPr/>
            </a:p>
          </p:txBody>
        </p:sp>
      </p:grpSp>
      <p:graphicFrame>
        <p:nvGraphicFramePr>
          <p:cNvPr id="22" name="object 19">
            <a:extLst>
              <a:ext uri="{FF2B5EF4-FFF2-40B4-BE49-F238E27FC236}">
                <a16:creationId xmlns:a16="http://schemas.microsoft.com/office/drawing/2014/main" id="{120EBC1B-821B-716B-D280-E38014E0969D}"/>
              </a:ext>
            </a:extLst>
          </p:cNvPr>
          <p:cNvGraphicFramePr>
            <a:graphicFrameLocks noGrp="1"/>
          </p:cNvGraphicFramePr>
          <p:nvPr>
            <p:extLst>
              <p:ext uri="{D42A27DB-BD31-4B8C-83A1-F6EECF244321}">
                <p14:modId xmlns:p14="http://schemas.microsoft.com/office/powerpoint/2010/main" val="1272999617"/>
              </p:ext>
            </p:extLst>
          </p:nvPr>
        </p:nvGraphicFramePr>
        <p:xfrm>
          <a:off x="224518" y="3643772"/>
          <a:ext cx="2921000" cy="292100"/>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292100">
                <a:tc>
                  <a:txBody>
                    <a:bodyPr/>
                    <a:lstStyle/>
                    <a:p>
                      <a:pPr marL="231775">
                        <a:lnSpc>
                          <a:spcPts val="2020"/>
                        </a:lnSpc>
                      </a:pPr>
                      <a:r>
                        <a:rPr sz="1800" spc="-25" dirty="0">
                          <a:latin typeface="Calibri"/>
                          <a:cs typeface="Calibri"/>
                        </a:rPr>
                        <a:t>p1</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33070">
                        <a:lnSpc>
                          <a:spcPts val="2020"/>
                        </a:lnSpc>
                      </a:pPr>
                      <a:r>
                        <a:rPr sz="1800" spc="-25" dirty="0">
                          <a:latin typeface="Calibri"/>
                          <a:cs typeface="Calibri"/>
                        </a:rPr>
                        <a:t>p2</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39090">
                        <a:lnSpc>
                          <a:spcPts val="2020"/>
                        </a:lnSpc>
                      </a:pPr>
                      <a:r>
                        <a:rPr sz="1800" spc="-10" dirty="0">
                          <a:latin typeface="Calibri"/>
                          <a:cs typeface="Calibri"/>
                        </a:rPr>
                        <a:t>offset</a:t>
                      </a:r>
                      <a:endParaRPr sz="1800" dirty="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24" name="object 21">
            <a:extLst>
              <a:ext uri="{FF2B5EF4-FFF2-40B4-BE49-F238E27FC236}">
                <a16:creationId xmlns:a16="http://schemas.microsoft.com/office/drawing/2014/main" id="{AD598274-5D9C-9041-0B56-630A4AEC8F03}"/>
              </a:ext>
            </a:extLst>
          </p:cNvPr>
          <p:cNvSpPr txBox="1"/>
          <p:nvPr/>
        </p:nvSpPr>
        <p:spPr>
          <a:xfrm>
            <a:off x="3715403" y="1558428"/>
            <a:ext cx="1716961" cy="289823"/>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Calibri"/>
                <a:cs typeface="Calibri"/>
              </a:rPr>
              <a:t>Level</a:t>
            </a:r>
            <a:r>
              <a:rPr sz="1800" spc="240" dirty="0">
                <a:latin typeface="Calibri"/>
                <a:cs typeface="Calibri"/>
              </a:rPr>
              <a:t> </a:t>
            </a:r>
            <a:r>
              <a:rPr sz="1800" spc="10" dirty="0">
                <a:latin typeface="Calibri"/>
                <a:cs typeface="Calibri"/>
              </a:rPr>
              <a:t>1 </a:t>
            </a:r>
            <a:r>
              <a:rPr sz="1800" spc="-20" dirty="0">
                <a:latin typeface="Calibri"/>
                <a:cs typeface="Calibri"/>
              </a:rPr>
              <a:t>Page </a:t>
            </a:r>
            <a:r>
              <a:rPr sz="1800" spc="-10" dirty="0">
                <a:latin typeface="Calibri"/>
                <a:cs typeface="Calibri"/>
              </a:rPr>
              <a:t>Table</a:t>
            </a:r>
            <a:endParaRPr sz="1800" dirty="0">
              <a:latin typeface="Calibri"/>
              <a:cs typeface="Calibri"/>
            </a:endParaRPr>
          </a:p>
        </p:txBody>
      </p:sp>
      <p:graphicFrame>
        <p:nvGraphicFramePr>
          <p:cNvPr id="25" name="object 22">
            <a:extLst>
              <a:ext uri="{FF2B5EF4-FFF2-40B4-BE49-F238E27FC236}">
                <a16:creationId xmlns:a16="http://schemas.microsoft.com/office/drawing/2014/main" id="{471A60D1-9815-B3A7-1C94-C04F3BE6E6CE}"/>
              </a:ext>
            </a:extLst>
          </p:cNvPr>
          <p:cNvGraphicFramePr>
            <a:graphicFrameLocks noGrp="1"/>
          </p:cNvGraphicFramePr>
          <p:nvPr>
            <p:extLst>
              <p:ext uri="{D42A27DB-BD31-4B8C-83A1-F6EECF244321}">
                <p14:modId xmlns:p14="http://schemas.microsoft.com/office/powerpoint/2010/main" val="2818224858"/>
              </p:ext>
            </p:extLst>
          </p:nvPr>
        </p:nvGraphicFramePr>
        <p:xfrm>
          <a:off x="8060491" y="3526103"/>
          <a:ext cx="901700" cy="963295"/>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tblGrid>
              <a:tr h="233045">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5209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5336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24790">
                <a:tc>
                  <a:txBody>
                    <a:bodyPr/>
                    <a:lstStyle/>
                    <a:p>
                      <a:pPr>
                        <a:lnSpc>
                          <a:spcPct val="100000"/>
                        </a:lnSpc>
                      </a:pPr>
                      <a:endParaRPr sz="13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39" name="object 36">
            <a:extLst>
              <a:ext uri="{FF2B5EF4-FFF2-40B4-BE49-F238E27FC236}">
                <a16:creationId xmlns:a16="http://schemas.microsoft.com/office/drawing/2014/main" id="{387D9CFC-35AC-A41C-4048-1BDC49512DD9}"/>
              </a:ext>
            </a:extLst>
          </p:cNvPr>
          <p:cNvSpPr txBox="1"/>
          <p:nvPr/>
        </p:nvSpPr>
        <p:spPr>
          <a:xfrm>
            <a:off x="3566992" y="2336494"/>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Calibri"/>
                <a:cs typeface="Calibri"/>
              </a:rPr>
              <a:t>p1</a:t>
            </a:r>
            <a:endParaRPr sz="1800">
              <a:latin typeface="Calibri"/>
              <a:cs typeface="Calibri"/>
            </a:endParaRPr>
          </a:p>
        </p:txBody>
      </p:sp>
      <p:sp>
        <p:nvSpPr>
          <p:cNvPr id="40" name="object 37">
            <a:extLst>
              <a:ext uri="{FF2B5EF4-FFF2-40B4-BE49-F238E27FC236}">
                <a16:creationId xmlns:a16="http://schemas.microsoft.com/office/drawing/2014/main" id="{1A7C5E96-3504-030F-2360-EB5D312DEEF2}"/>
              </a:ext>
            </a:extLst>
          </p:cNvPr>
          <p:cNvSpPr txBox="1"/>
          <p:nvPr/>
        </p:nvSpPr>
        <p:spPr>
          <a:xfrm>
            <a:off x="7245997" y="1713177"/>
            <a:ext cx="57467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offset</a:t>
            </a:r>
            <a:endParaRPr sz="1800" dirty="0">
              <a:latin typeface="Calibri"/>
              <a:cs typeface="Calibri"/>
            </a:endParaRPr>
          </a:p>
        </p:txBody>
      </p:sp>
      <p:sp>
        <p:nvSpPr>
          <p:cNvPr id="41" name="object 38">
            <a:extLst>
              <a:ext uri="{FF2B5EF4-FFF2-40B4-BE49-F238E27FC236}">
                <a16:creationId xmlns:a16="http://schemas.microsoft.com/office/drawing/2014/main" id="{A95F2F05-89B3-7929-70FA-3456F557FCEB}"/>
              </a:ext>
            </a:extLst>
          </p:cNvPr>
          <p:cNvSpPr txBox="1"/>
          <p:nvPr/>
        </p:nvSpPr>
        <p:spPr>
          <a:xfrm>
            <a:off x="5519467" y="1934844"/>
            <a:ext cx="26416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Calibri"/>
                <a:cs typeface="Calibri"/>
              </a:rPr>
              <a:t>p2</a:t>
            </a:r>
            <a:endParaRPr sz="1800">
              <a:latin typeface="Calibri"/>
              <a:cs typeface="Calibri"/>
            </a:endParaRPr>
          </a:p>
        </p:txBody>
      </p:sp>
      <p:sp>
        <p:nvSpPr>
          <p:cNvPr id="42" name="object 39">
            <a:extLst>
              <a:ext uri="{FF2B5EF4-FFF2-40B4-BE49-F238E27FC236}">
                <a16:creationId xmlns:a16="http://schemas.microsoft.com/office/drawing/2014/main" id="{EDE79B60-B9A9-741C-0AA3-62DD3793EE9A}"/>
              </a:ext>
            </a:extLst>
          </p:cNvPr>
          <p:cNvSpPr txBox="1"/>
          <p:nvPr/>
        </p:nvSpPr>
        <p:spPr>
          <a:xfrm>
            <a:off x="1798091" y="2093923"/>
            <a:ext cx="138303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Base</a:t>
            </a:r>
            <a:r>
              <a:rPr sz="2000" spc="229" dirty="0">
                <a:latin typeface="Calibri"/>
                <a:cs typeface="Calibri"/>
              </a:rPr>
              <a:t> </a:t>
            </a:r>
            <a:r>
              <a:rPr sz="2000" spc="-10" dirty="0">
                <a:latin typeface="Calibri"/>
                <a:cs typeface="Calibri"/>
              </a:rPr>
              <a:t>pointer</a:t>
            </a:r>
            <a:endParaRPr sz="2000" dirty="0">
              <a:latin typeface="Calibri"/>
              <a:cs typeface="Calibri"/>
            </a:endParaRPr>
          </a:p>
        </p:txBody>
      </p:sp>
      <p:sp>
        <p:nvSpPr>
          <p:cNvPr id="45" name="object 42">
            <a:extLst>
              <a:ext uri="{FF2B5EF4-FFF2-40B4-BE49-F238E27FC236}">
                <a16:creationId xmlns:a16="http://schemas.microsoft.com/office/drawing/2014/main" id="{44C71D48-D5AD-3A20-F605-71EA10EE94C0}"/>
              </a:ext>
            </a:extLst>
          </p:cNvPr>
          <p:cNvSpPr/>
          <p:nvPr/>
        </p:nvSpPr>
        <p:spPr>
          <a:xfrm>
            <a:off x="4101981" y="1863037"/>
            <a:ext cx="916305" cy="734695"/>
          </a:xfrm>
          <a:custGeom>
            <a:avLst/>
            <a:gdLst/>
            <a:ahLst/>
            <a:cxnLst/>
            <a:rect l="l" t="t" r="r" b="b"/>
            <a:pathLst>
              <a:path w="916304" h="734695">
                <a:moveTo>
                  <a:pt x="0" y="489948"/>
                </a:moveTo>
                <a:lnTo>
                  <a:pt x="914399" y="489948"/>
                </a:lnTo>
                <a:lnTo>
                  <a:pt x="914399" y="734448"/>
                </a:lnTo>
                <a:lnTo>
                  <a:pt x="0" y="734448"/>
                </a:lnTo>
                <a:lnTo>
                  <a:pt x="0" y="489948"/>
                </a:lnTo>
                <a:close/>
              </a:path>
              <a:path w="916304" h="734695">
                <a:moveTo>
                  <a:pt x="1585" y="0"/>
                </a:moveTo>
                <a:lnTo>
                  <a:pt x="915985" y="0"/>
                </a:lnTo>
                <a:lnTo>
                  <a:pt x="915985" y="244499"/>
                </a:lnTo>
                <a:lnTo>
                  <a:pt x="1585" y="244499"/>
                </a:lnTo>
                <a:lnTo>
                  <a:pt x="1585" y="0"/>
                </a:lnTo>
                <a:close/>
              </a:path>
            </a:pathLst>
          </a:custGeom>
          <a:ln w="25399">
            <a:solidFill>
              <a:srgbClr val="000000"/>
            </a:solidFill>
          </a:ln>
        </p:spPr>
        <p:txBody>
          <a:bodyPr wrap="square" lIns="0" tIns="0" rIns="0" bIns="0" rtlCol="0"/>
          <a:lstStyle/>
          <a:p>
            <a:endParaRPr/>
          </a:p>
        </p:txBody>
      </p:sp>
      <p:sp>
        <p:nvSpPr>
          <p:cNvPr id="46" name="object 43">
            <a:extLst>
              <a:ext uri="{FF2B5EF4-FFF2-40B4-BE49-F238E27FC236}">
                <a16:creationId xmlns:a16="http://schemas.microsoft.com/office/drawing/2014/main" id="{A986D9D4-FE28-E438-A314-3A26626A771F}"/>
              </a:ext>
            </a:extLst>
          </p:cNvPr>
          <p:cNvSpPr/>
          <p:nvPr/>
        </p:nvSpPr>
        <p:spPr>
          <a:xfrm>
            <a:off x="4106322" y="2600636"/>
            <a:ext cx="914400" cy="228600"/>
          </a:xfrm>
          <a:custGeom>
            <a:avLst/>
            <a:gdLst/>
            <a:ahLst/>
            <a:cxnLst/>
            <a:rect l="l" t="t" r="r" b="b"/>
            <a:pathLst>
              <a:path w="914400" h="228600">
                <a:moveTo>
                  <a:pt x="914399" y="228599"/>
                </a:moveTo>
                <a:lnTo>
                  <a:pt x="0" y="228599"/>
                </a:lnTo>
                <a:lnTo>
                  <a:pt x="0" y="0"/>
                </a:lnTo>
                <a:lnTo>
                  <a:pt x="914399" y="0"/>
                </a:lnTo>
                <a:lnTo>
                  <a:pt x="914399" y="228599"/>
                </a:lnTo>
                <a:close/>
              </a:path>
            </a:pathLst>
          </a:custGeom>
          <a:solidFill>
            <a:srgbClr val="FFFFFF"/>
          </a:solidFill>
        </p:spPr>
        <p:txBody>
          <a:bodyPr wrap="square" lIns="0" tIns="0" rIns="0" bIns="0" rtlCol="0"/>
          <a:lstStyle/>
          <a:p>
            <a:endParaRPr/>
          </a:p>
        </p:txBody>
      </p:sp>
      <p:sp>
        <p:nvSpPr>
          <p:cNvPr id="47" name="object 44">
            <a:extLst>
              <a:ext uri="{FF2B5EF4-FFF2-40B4-BE49-F238E27FC236}">
                <a16:creationId xmlns:a16="http://schemas.microsoft.com/office/drawing/2014/main" id="{6BE9BADE-0B96-06D8-3E22-368BB3CF8984}"/>
              </a:ext>
            </a:extLst>
          </p:cNvPr>
          <p:cNvSpPr/>
          <p:nvPr/>
        </p:nvSpPr>
        <p:spPr>
          <a:xfrm>
            <a:off x="4106322" y="2600636"/>
            <a:ext cx="914400" cy="228600"/>
          </a:xfrm>
          <a:custGeom>
            <a:avLst/>
            <a:gdLst/>
            <a:ahLst/>
            <a:cxnLst/>
            <a:rect l="l" t="t" r="r" b="b"/>
            <a:pathLst>
              <a:path w="914400" h="228600">
                <a:moveTo>
                  <a:pt x="0" y="0"/>
                </a:moveTo>
                <a:lnTo>
                  <a:pt x="914399" y="0"/>
                </a:lnTo>
                <a:lnTo>
                  <a:pt x="914399" y="228599"/>
                </a:lnTo>
                <a:lnTo>
                  <a:pt x="0" y="228599"/>
                </a:lnTo>
                <a:lnTo>
                  <a:pt x="0" y="0"/>
                </a:lnTo>
                <a:close/>
              </a:path>
            </a:pathLst>
          </a:custGeom>
          <a:ln w="25399">
            <a:solidFill>
              <a:srgbClr val="000000"/>
            </a:solidFill>
          </a:ln>
        </p:spPr>
        <p:txBody>
          <a:bodyPr wrap="square" lIns="0" tIns="0" rIns="0" bIns="0" rtlCol="0"/>
          <a:lstStyle/>
          <a:p>
            <a:endParaRPr/>
          </a:p>
        </p:txBody>
      </p:sp>
      <p:sp>
        <p:nvSpPr>
          <p:cNvPr id="48" name="object 45">
            <a:extLst>
              <a:ext uri="{FF2B5EF4-FFF2-40B4-BE49-F238E27FC236}">
                <a16:creationId xmlns:a16="http://schemas.microsoft.com/office/drawing/2014/main" id="{3BBA695C-FD33-6073-ABAF-86D3232C1EEC}"/>
              </a:ext>
            </a:extLst>
          </p:cNvPr>
          <p:cNvSpPr/>
          <p:nvPr/>
        </p:nvSpPr>
        <p:spPr>
          <a:xfrm>
            <a:off x="4103554" y="2109939"/>
            <a:ext cx="914400" cy="245110"/>
          </a:xfrm>
          <a:custGeom>
            <a:avLst/>
            <a:gdLst/>
            <a:ahLst/>
            <a:cxnLst/>
            <a:rect l="l" t="t" r="r" b="b"/>
            <a:pathLst>
              <a:path w="914400" h="245110">
                <a:moveTo>
                  <a:pt x="914400" y="233400"/>
                </a:moveTo>
                <a:lnTo>
                  <a:pt x="0" y="233400"/>
                </a:lnTo>
                <a:lnTo>
                  <a:pt x="0" y="244500"/>
                </a:lnTo>
                <a:lnTo>
                  <a:pt x="914400" y="244500"/>
                </a:lnTo>
                <a:lnTo>
                  <a:pt x="914400" y="233400"/>
                </a:lnTo>
                <a:close/>
              </a:path>
              <a:path w="914400" h="245110">
                <a:moveTo>
                  <a:pt x="914400" y="0"/>
                </a:moveTo>
                <a:lnTo>
                  <a:pt x="0" y="0"/>
                </a:lnTo>
                <a:lnTo>
                  <a:pt x="0" y="4800"/>
                </a:lnTo>
                <a:lnTo>
                  <a:pt x="914400" y="4800"/>
                </a:lnTo>
                <a:lnTo>
                  <a:pt x="914400" y="0"/>
                </a:lnTo>
                <a:close/>
              </a:path>
            </a:pathLst>
          </a:custGeom>
          <a:solidFill>
            <a:srgbClr val="FFFFFF"/>
          </a:solidFill>
        </p:spPr>
        <p:txBody>
          <a:bodyPr wrap="square" lIns="0" tIns="0" rIns="0" bIns="0" rtlCol="0"/>
          <a:lstStyle/>
          <a:p>
            <a:endParaRPr/>
          </a:p>
        </p:txBody>
      </p:sp>
      <p:sp>
        <p:nvSpPr>
          <p:cNvPr id="49" name="object 46">
            <a:extLst>
              <a:ext uri="{FF2B5EF4-FFF2-40B4-BE49-F238E27FC236}">
                <a16:creationId xmlns:a16="http://schemas.microsoft.com/office/drawing/2014/main" id="{DB6A66FA-99F1-F4B2-8C23-90719254B4AF}"/>
              </a:ext>
            </a:extLst>
          </p:cNvPr>
          <p:cNvSpPr/>
          <p:nvPr/>
        </p:nvSpPr>
        <p:spPr>
          <a:xfrm>
            <a:off x="4103567" y="2109932"/>
            <a:ext cx="914400" cy="245110"/>
          </a:xfrm>
          <a:custGeom>
            <a:avLst/>
            <a:gdLst/>
            <a:ahLst/>
            <a:cxnLst/>
            <a:rect l="l" t="t" r="r" b="b"/>
            <a:pathLst>
              <a:path w="914400" h="245110">
                <a:moveTo>
                  <a:pt x="0" y="0"/>
                </a:moveTo>
                <a:lnTo>
                  <a:pt x="914399" y="0"/>
                </a:lnTo>
                <a:lnTo>
                  <a:pt x="914399" y="244499"/>
                </a:lnTo>
                <a:lnTo>
                  <a:pt x="0" y="244499"/>
                </a:lnTo>
                <a:lnTo>
                  <a:pt x="0" y="0"/>
                </a:lnTo>
                <a:close/>
              </a:path>
            </a:pathLst>
          </a:custGeom>
          <a:ln w="25399">
            <a:solidFill>
              <a:srgbClr val="ED7D31"/>
            </a:solidFill>
          </a:ln>
        </p:spPr>
        <p:txBody>
          <a:bodyPr wrap="square" lIns="0" tIns="0" rIns="0" bIns="0" rtlCol="0"/>
          <a:lstStyle/>
          <a:p>
            <a:endParaRPr/>
          </a:p>
        </p:txBody>
      </p:sp>
      <p:sp>
        <p:nvSpPr>
          <p:cNvPr id="50" name="object 47">
            <a:extLst>
              <a:ext uri="{FF2B5EF4-FFF2-40B4-BE49-F238E27FC236}">
                <a16:creationId xmlns:a16="http://schemas.microsoft.com/office/drawing/2014/main" id="{5B2A429C-D992-2B88-3533-887C2328D6CB}"/>
              </a:ext>
            </a:extLst>
          </p:cNvPr>
          <p:cNvSpPr/>
          <p:nvPr/>
        </p:nvSpPr>
        <p:spPr>
          <a:xfrm>
            <a:off x="6084767" y="1482037"/>
            <a:ext cx="898525" cy="702310"/>
          </a:xfrm>
          <a:custGeom>
            <a:avLst/>
            <a:gdLst/>
            <a:ahLst/>
            <a:cxnLst/>
            <a:rect l="l" t="t" r="r" b="b"/>
            <a:pathLst>
              <a:path w="898525" h="702310">
                <a:moveTo>
                  <a:pt x="0" y="457199"/>
                </a:moveTo>
                <a:lnTo>
                  <a:pt x="898499" y="457199"/>
                </a:lnTo>
                <a:lnTo>
                  <a:pt x="898499" y="701699"/>
                </a:lnTo>
                <a:lnTo>
                  <a:pt x="0" y="701699"/>
                </a:lnTo>
                <a:lnTo>
                  <a:pt x="0" y="457199"/>
                </a:lnTo>
                <a:close/>
              </a:path>
              <a:path w="898525" h="702310">
                <a:moveTo>
                  <a:pt x="0" y="0"/>
                </a:moveTo>
                <a:lnTo>
                  <a:pt x="898499" y="0"/>
                </a:lnTo>
                <a:lnTo>
                  <a:pt x="898499" y="244499"/>
                </a:lnTo>
                <a:lnTo>
                  <a:pt x="0" y="244499"/>
                </a:lnTo>
                <a:lnTo>
                  <a:pt x="0" y="0"/>
                </a:lnTo>
                <a:close/>
              </a:path>
            </a:pathLst>
          </a:custGeom>
          <a:ln w="25399">
            <a:solidFill>
              <a:srgbClr val="000000"/>
            </a:solidFill>
          </a:ln>
        </p:spPr>
        <p:txBody>
          <a:bodyPr wrap="square" lIns="0" tIns="0" rIns="0" bIns="0" rtlCol="0"/>
          <a:lstStyle/>
          <a:p>
            <a:endParaRPr/>
          </a:p>
        </p:txBody>
      </p:sp>
      <p:sp>
        <p:nvSpPr>
          <p:cNvPr id="51" name="object 48">
            <a:extLst>
              <a:ext uri="{FF2B5EF4-FFF2-40B4-BE49-F238E27FC236}">
                <a16:creationId xmlns:a16="http://schemas.microsoft.com/office/drawing/2014/main" id="{8A8969ED-F675-0375-5C4E-B5B541C2D82C}"/>
              </a:ext>
            </a:extLst>
          </p:cNvPr>
          <p:cNvSpPr/>
          <p:nvPr/>
        </p:nvSpPr>
        <p:spPr>
          <a:xfrm>
            <a:off x="6084767" y="1710637"/>
            <a:ext cx="898525" cy="245110"/>
          </a:xfrm>
          <a:custGeom>
            <a:avLst/>
            <a:gdLst/>
            <a:ahLst/>
            <a:cxnLst/>
            <a:rect l="l" t="t" r="r" b="b"/>
            <a:pathLst>
              <a:path w="898525" h="245110">
                <a:moveTo>
                  <a:pt x="898499" y="244499"/>
                </a:moveTo>
                <a:lnTo>
                  <a:pt x="0" y="244499"/>
                </a:lnTo>
                <a:lnTo>
                  <a:pt x="0" y="0"/>
                </a:lnTo>
                <a:lnTo>
                  <a:pt x="898499" y="0"/>
                </a:lnTo>
                <a:lnTo>
                  <a:pt x="898499" y="244499"/>
                </a:lnTo>
                <a:close/>
              </a:path>
            </a:pathLst>
          </a:custGeom>
          <a:solidFill>
            <a:srgbClr val="FF0000"/>
          </a:solidFill>
        </p:spPr>
        <p:txBody>
          <a:bodyPr wrap="square" lIns="0" tIns="0" rIns="0" bIns="0" rtlCol="0"/>
          <a:lstStyle/>
          <a:p>
            <a:endParaRPr/>
          </a:p>
        </p:txBody>
      </p:sp>
      <p:sp>
        <p:nvSpPr>
          <p:cNvPr id="52" name="object 49">
            <a:extLst>
              <a:ext uri="{FF2B5EF4-FFF2-40B4-BE49-F238E27FC236}">
                <a16:creationId xmlns:a16="http://schemas.microsoft.com/office/drawing/2014/main" id="{BC9C9F19-669F-31EC-98E4-DE557B5185E5}"/>
              </a:ext>
            </a:extLst>
          </p:cNvPr>
          <p:cNvSpPr/>
          <p:nvPr/>
        </p:nvSpPr>
        <p:spPr>
          <a:xfrm>
            <a:off x="6084767" y="1710637"/>
            <a:ext cx="898525" cy="245110"/>
          </a:xfrm>
          <a:custGeom>
            <a:avLst/>
            <a:gdLst/>
            <a:ahLst/>
            <a:cxnLst/>
            <a:rect l="l" t="t" r="r" b="b"/>
            <a:pathLst>
              <a:path w="898525" h="245110">
                <a:moveTo>
                  <a:pt x="0" y="0"/>
                </a:moveTo>
                <a:lnTo>
                  <a:pt x="898499" y="0"/>
                </a:lnTo>
                <a:lnTo>
                  <a:pt x="898499" y="244499"/>
                </a:lnTo>
                <a:lnTo>
                  <a:pt x="0" y="244499"/>
                </a:lnTo>
                <a:lnTo>
                  <a:pt x="0" y="0"/>
                </a:lnTo>
                <a:close/>
              </a:path>
            </a:pathLst>
          </a:custGeom>
          <a:ln w="25399">
            <a:solidFill>
              <a:srgbClr val="000000"/>
            </a:solidFill>
          </a:ln>
        </p:spPr>
        <p:txBody>
          <a:bodyPr wrap="square" lIns="0" tIns="0" rIns="0" bIns="0" rtlCol="0"/>
          <a:lstStyle/>
          <a:p>
            <a:endParaRPr/>
          </a:p>
        </p:txBody>
      </p:sp>
      <p:sp>
        <p:nvSpPr>
          <p:cNvPr id="53" name="object 50">
            <a:extLst>
              <a:ext uri="{FF2B5EF4-FFF2-40B4-BE49-F238E27FC236}">
                <a16:creationId xmlns:a16="http://schemas.microsoft.com/office/drawing/2014/main" id="{9D5B6E71-9412-E17F-270D-07AAAC838C51}"/>
              </a:ext>
            </a:extLst>
          </p:cNvPr>
          <p:cNvSpPr/>
          <p:nvPr/>
        </p:nvSpPr>
        <p:spPr>
          <a:xfrm>
            <a:off x="6084767" y="2167837"/>
            <a:ext cx="898525" cy="245110"/>
          </a:xfrm>
          <a:custGeom>
            <a:avLst/>
            <a:gdLst/>
            <a:ahLst/>
            <a:cxnLst/>
            <a:rect l="l" t="t" r="r" b="b"/>
            <a:pathLst>
              <a:path w="898525" h="245110">
                <a:moveTo>
                  <a:pt x="898499" y="244499"/>
                </a:moveTo>
                <a:lnTo>
                  <a:pt x="0" y="244499"/>
                </a:lnTo>
                <a:lnTo>
                  <a:pt x="0" y="0"/>
                </a:lnTo>
                <a:lnTo>
                  <a:pt x="898499" y="0"/>
                </a:lnTo>
                <a:lnTo>
                  <a:pt x="898499" y="244499"/>
                </a:lnTo>
                <a:close/>
              </a:path>
            </a:pathLst>
          </a:custGeom>
          <a:solidFill>
            <a:srgbClr val="FFFFFF"/>
          </a:solidFill>
        </p:spPr>
        <p:txBody>
          <a:bodyPr wrap="square" lIns="0" tIns="0" rIns="0" bIns="0" rtlCol="0"/>
          <a:lstStyle/>
          <a:p>
            <a:endParaRPr/>
          </a:p>
        </p:txBody>
      </p:sp>
      <p:sp>
        <p:nvSpPr>
          <p:cNvPr id="54" name="object 51">
            <a:extLst>
              <a:ext uri="{FF2B5EF4-FFF2-40B4-BE49-F238E27FC236}">
                <a16:creationId xmlns:a16="http://schemas.microsoft.com/office/drawing/2014/main" id="{2EADD1FC-4327-4351-FBE6-DC5DEA94D607}"/>
              </a:ext>
            </a:extLst>
          </p:cNvPr>
          <p:cNvSpPr/>
          <p:nvPr/>
        </p:nvSpPr>
        <p:spPr>
          <a:xfrm>
            <a:off x="6084767" y="2167837"/>
            <a:ext cx="898525" cy="245110"/>
          </a:xfrm>
          <a:custGeom>
            <a:avLst/>
            <a:gdLst/>
            <a:ahLst/>
            <a:cxnLst/>
            <a:rect l="l" t="t" r="r" b="b"/>
            <a:pathLst>
              <a:path w="898525" h="245110">
                <a:moveTo>
                  <a:pt x="0" y="0"/>
                </a:moveTo>
                <a:lnTo>
                  <a:pt x="898499" y="0"/>
                </a:lnTo>
                <a:lnTo>
                  <a:pt x="898499" y="244499"/>
                </a:lnTo>
                <a:lnTo>
                  <a:pt x="0" y="244499"/>
                </a:lnTo>
                <a:lnTo>
                  <a:pt x="0" y="0"/>
                </a:lnTo>
                <a:close/>
              </a:path>
            </a:pathLst>
          </a:custGeom>
          <a:ln w="25399">
            <a:solidFill>
              <a:srgbClr val="000000"/>
            </a:solidFill>
          </a:ln>
        </p:spPr>
        <p:txBody>
          <a:bodyPr wrap="square" lIns="0" tIns="0" rIns="0" bIns="0" rtlCol="0"/>
          <a:lstStyle/>
          <a:p>
            <a:endParaRPr/>
          </a:p>
        </p:txBody>
      </p:sp>
      <p:sp>
        <p:nvSpPr>
          <p:cNvPr id="55" name="object 52">
            <a:extLst>
              <a:ext uri="{FF2B5EF4-FFF2-40B4-BE49-F238E27FC236}">
                <a16:creationId xmlns:a16="http://schemas.microsoft.com/office/drawing/2014/main" id="{A42BD067-18FB-B0AC-9B11-DB0141861688}"/>
              </a:ext>
            </a:extLst>
          </p:cNvPr>
          <p:cNvSpPr/>
          <p:nvPr/>
        </p:nvSpPr>
        <p:spPr>
          <a:xfrm>
            <a:off x="4109917" y="2114739"/>
            <a:ext cx="914400" cy="228600"/>
          </a:xfrm>
          <a:custGeom>
            <a:avLst/>
            <a:gdLst/>
            <a:ahLst/>
            <a:cxnLst/>
            <a:rect l="l" t="t" r="r" b="b"/>
            <a:pathLst>
              <a:path w="914400" h="228600">
                <a:moveTo>
                  <a:pt x="914399" y="228599"/>
                </a:moveTo>
                <a:lnTo>
                  <a:pt x="0" y="228599"/>
                </a:lnTo>
                <a:lnTo>
                  <a:pt x="0" y="0"/>
                </a:lnTo>
                <a:lnTo>
                  <a:pt x="914399" y="0"/>
                </a:lnTo>
                <a:lnTo>
                  <a:pt x="914399" y="228599"/>
                </a:lnTo>
                <a:close/>
              </a:path>
            </a:pathLst>
          </a:custGeom>
          <a:solidFill>
            <a:srgbClr val="FF0000"/>
          </a:solidFill>
        </p:spPr>
        <p:txBody>
          <a:bodyPr wrap="square" lIns="0" tIns="0" rIns="0" bIns="0" rtlCol="0"/>
          <a:lstStyle/>
          <a:p>
            <a:endParaRPr/>
          </a:p>
        </p:txBody>
      </p:sp>
      <p:sp>
        <p:nvSpPr>
          <p:cNvPr id="56" name="object 53">
            <a:extLst>
              <a:ext uri="{FF2B5EF4-FFF2-40B4-BE49-F238E27FC236}">
                <a16:creationId xmlns:a16="http://schemas.microsoft.com/office/drawing/2014/main" id="{6954394A-A58D-C76F-523E-28CC53B252C7}"/>
              </a:ext>
            </a:extLst>
          </p:cNvPr>
          <p:cNvSpPr/>
          <p:nvPr/>
        </p:nvSpPr>
        <p:spPr>
          <a:xfrm>
            <a:off x="1957267" y="2114739"/>
            <a:ext cx="3067050" cy="574040"/>
          </a:xfrm>
          <a:custGeom>
            <a:avLst/>
            <a:gdLst/>
            <a:ahLst/>
            <a:cxnLst/>
            <a:rect l="l" t="t" r="r" b="b"/>
            <a:pathLst>
              <a:path w="3067050" h="574039">
                <a:moveTo>
                  <a:pt x="2152649" y="0"/>
                </a:moveTo>
                <a:lnTo>
                  <a:pt x="3067049" y="0"/>
                </a:lnTo>
                <a:lnTo>
                  <a:pt x="3067049" y="228599"/>
                </a:lnTo>
                <a:lnTo>
                  <a:pt x="2152649" y="228599"/>
                </a:lnTo>
                <a:lnTo>
                  <a:pt x="2152649" y="0"/>
                </a:lnTo>
                <a:close/>
              </a:path>
              <a:path w="3067050" h="574039">
                <a:moveTo>
                  <a:pt x="0" y="345197"/>
                </a:moveTo>
                <a:lnTo>
                  <a:pt x="914399" y="345197"/>
                </a:lnTo>
                <a:lnTo>
                  <a:pt x="914399" y="573797"/>
                </a:lnTo>
                <a:lnTo>
                  <a:pt x="0" y="573797"/>
                </a:lnTo>
                <a:lnTo>
                  <a:pt x="0" y="345197"/>
                </a:lnTo>
                <a:close/>
              </a:path>
            </a:pathLst>
          </a:custGeom>
          <a:ln w="25399">
            <a:solidFill>
              <a:srgbClr val="000000"/>
            </a:solidFill>
          </a:ln>
        </p:spPr>
        <p:txBody>
          <a:bodyPr wrap="square" lIns="0" tIns="0" rIns="0" bIns="0" rtlCol="0"/>
          <a:lstStyle/>
          <a:p>
            <a:endParaRPr/>
          </a:p>
        </p:txBody>
      </p:sp>
      <p:sp>
        <p:nvSpPr>
          <p:cNvPr id="61" name="object 58">
            <a:extLst>
              <a:ext uri="{FF2B5EF4-FFF2-40B4-BE49-F238E27FC236}">
                <a16:creationId xmlns:a16="http://schemas.microsoft.com/office/drawing/2014/main" id="{7A52161D-CC14-3B45-368D-A70FF93EFA80}"/>
              </a:ext>
            </a:extLst>
          </p:cNvPr>
          <p:cNvSpPr txBox="1"/>
          <p:nvPr/>
        </p:nvSpPr>
        <p:spPr>
          <a:xfrm>
            <a:off x="3040744" y="3352052"/>
            <a:ext cx="15049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0</a:t>
            </a:r>
            <a:endParaRPr sz="1400">
              <a:latin typeface="Calibri"/>
              <a:cs typeface="Calibri"/>
            </a:endParaRPr>
          </a:p>
        </p:txBody>
      </p:sp>
      <p:sp>
        <p:nvSpPr>
          <p:cNvPr id="62" name="object 59">
            <a:extLst>
              <a:ext uri="{FF2B5EF4-FFF2-40B4-BE49-F238E27FC236}">
                <a16:creationId xmlns:a16="http://schemas.microsoft.com/office/drawing/2014/main" id="{49A6123E-EAA1-53AE-6300-272823E0DE37}"/>
              </a:ext>
            </a:extLst>
          </p:cNvPr>
          <p:cNvSpPr txBox="1"/>
          <p:nvPr/>
        </p:nvSpPr>
        <p:spPr>
          <a:xfrm>
            <a:off x="240538" y="3420295"/>
            <a:ext cx="2214880" cy="228268"/>
          </a:xfrm>
          <a:prstGeom prst="rect">
            <a:avLst/>
          </a:prstGeom>
        </p:spPr>
        <p:txBody>
          <a:bodyPr vert="horz" wrap="square" lIns="0" tIns="12700" rIns="0" bIns="0" rtlCol="0">
            <a:spAutoFit/>
          </a:bodyPr>
          <a:lstStyle/>
          <a:p>
            <a:pPr marL="12700">
              <a:lnSpc>
                <a:spcPct val="100000"/>
              </a:lnSpc>
              <a:spcBef>
                <a:spcPts val="1300"/>
              </a:spcBef>
              <a:tabLst>
                <a:tab pos="621665" algn="l"/>
                <a:tab pos="1612265" algn="l"/>
              </a:tabLst>
            </a:pPr>
            <a:r>
              <a:rPr lang="en-US" sz="1400" spc="35" dirty="0">
                <a:latin typeface="Calibri"/>
                <a:cs typeface="Calibri"/>
              </a:rPr>
              <a:t>31</a:t>
            </a:r>
            <a:r>
              <a:rPr lang="en-US" sz="1400" dirty="0">
                <a:latin typeface="Calibri"/>
                <a:cs typeface="Calibri"/>
              </a:rPr>
              <a:t>	  </a:t>
            </a:r>
            <a:r>
              <a:rPr lang="en-US" sz="1400" spc="60" dirty="0">
                <a:latin typeface="Calibri"/>
                <a:cs typeface="Calibri"/>
              </a:rPr>
              <a:t>22</a:t>
            </a:r>
            <a:r>
              <a:rPr lang="en-US" sz="1400" spc="35" dirty="0">
                <a:latin typeface="Calibri"/>
                <a:cs typeface="Calibri"/>
              </a:rPr>
              <a:t> 21      </a:t>
            </a:r>
            <a:r>
              <a:rPr lang="en-US" sz="1400" dirty="0">
                <a:latin typeface="Calibri"/>
                <a:cs typeface="Calibri"/>
              </a:rPr>
              <a:t>	</a:t>
            </a:r>
            <a:r>
              <a:rPr lang="en-US" sz="1400" spc="60" dirty="0">
                <a:latin typeface="Calibri"/>
                <a:cs typeface="Calibri"/>
              </a:rPr>
              <a:t>12</a:t>
            </a:r>
            <a:r>
              <a:rPr lang="en-US" sz="1400" spc="35" dirty="0">
                <a:latin typeface="Calibri"/>
                <a:cs typeface="Calibri"/>
              </a:rPr>
              <a:t> 11</a:t>
            </a:r>
            <a:endParaRPr lang="en-US" sz="1400" dirty="0">
              <a:latin typeface="Calibri"/>
              <a:cs typeface="Calibri"/>
            </a:endParaRPr>
          </a:p>
        </p:txBody>
      </p:sp>
      <p:sp>
        <p:nvSpPr>
          <p:cNvPr id="63" name="object 60">
            <a:extLst>
              <a:ext uri="{FF2B5EF4-FFF2-40B4-BE49-F238E27FC236}">
                <a16:creationId xmlns:a16="http://schemas.microsoft.com/office/drawing/2014/main" id="{3A2F17C9-EC1D-65AF-4A87-81E37FBAB216}"/>
              </a:ext>
            </a:extLst>
          </p:cNvPr>
          <p:cNvSpPr/>
          <p:nvPr/>
        </p:nvSpPr>
        <p:spPr>
          <a:xfrm>
            <a:off x="224519" y="3943269"/>
            <a:ext cx="1828800" cy="304800"/>
          </a:xfrm>
          <a:custGeom>
            <a:avLst/>
            <a:gdLst/>
            <a:ahLst/>
            <a:cxnLst/>
            <a:rect l="l" t="t" r="r" b="b"/>
            <a:pathLst>
              <a:path w="1828800" h="304800">
                <a:moveTo>
                  <a:pt x="914399" y="0"/>
                </a:moveTo>
                <a:lnTo>
                  <a:pt x="906166" y="59320"/>
                </a:lnTo>
                <a:lnTo>
                  <a:pt x="883712" y="107763"/>
                </a:lnTo>
                <a:lnTo>
                  <a:pt x="850408" y="140423"/>
                </a:lnTo>
                <a:lnTo>
                  <a:pt x="809624" y="152399"/>
                </a:lnTo>
                <a:lnTo>
                  <a:pt x="561974" y="152399"/>
                </a:lnTo>
                <a:lnTo>
                  <a:pt x="521191" y="164376"/>
                </a:lnTo>
                <a:lnTo>
                  <a:pt x="487887" y="197036"/>
                </a:lnTo>
                <a:lnTo>
                  <a:pt x="465433" y="245478"/>
                </a:lnTo>
                <a:lnTo>
                  <a:pt x="457199" y="304799"/>
                </a:lnTo>
                <a:lnTo>
                  <a:pt x="448966" y="245478"/>
                </a:lnTo>
                <a:lnTo>
                  <a:pt x="426512" y="197036"/>
                </a:lnTo>
                <a:lnTo>
                  <a:pt x="393208" y="164376"/>
                </a:lnTo>
                <a:lnTo>
                  <a:pt x="352424" y="152399"/>
                </a:lnTo>
                <a:lnTo>
                  <a:pt x="104774" y="152399"/>
                </a:lnTo>
                <a:lnTo>
                  <a:pt x="63991" y="140423"/>
                </a:lnTo>
                <a:lnTo>
                  <a:pt x="30687" y="107763"/>
                </a:lnTo>
                <a:lnTo>
                  <a:pt x="8233" y="59320"/>
                </a:lnTo>
                <a:lnTo>
                  <a:pt x="0" y="0"/>
                </a:lnTo>
              </a:path>
              <a:path w="1828800" h="304800">
                <a:moveTo>
                  <a:pt x="1828799" y="0"/>
                </a:moveTo>
                <a:lnTo>
                  <a:pt x="1820566" y="59320"/>
                </a:lnTo>
                <a:lnTo>
                  <a:pt x="1798112" y="107763"/>
                </a:lnTo>
                <a:lnTo>
                  <a:pt x="1764808" y="140423"/>
                </a:lnTo>
                <a:lnTo>
                  <a:pt x="1724024" y="152399"/>
                </a:lnTo>
                <a:lnTo>
                  <a:pt x="1476374" y="152399"/>
                </a:lnTo>
                <a:lnTo>
                  <a:pt x="1435591" y="164376"/>
                </a:lnTo>
                <a:lnTo>
                  <a:pt x="1402287" y="197036"/>
                </a:lnTo>
                <a:lnTo>
                  <a:pt x="1379833" y="245478"/>
                </a:lnTo>
                <a:lnTo>
                  <a:pt x="1371599" y="304799"/>
                </a:lnTo>
                <a:lnTo>
                  <a:pt x="1363366" y="245478"/>
                </a:lnTo>
                <a:lnTo>
                  <a:pt x="1340912" y="197036"/>
                </a:lnTo>
                <a:lnTo>
                  <a:pt x="1307608" y="164376"/>
                </a:lnTo>
                <a:lnTo>
                  <a:pt x="1266824" y="152399"/>
                </a:lnTo>
                <a:lnTo>
                  <a:pt x="1019174" y="152399"/>
                </a:lnTo>
                <a:lnTo>
                  <a:pt x="978391" y="140423"/>
                </a:lnTo>
                <a:lnTo>
                  <a:pt x="945087" y="107763"/>
                </a:lnTo>
                <a:lnTo>
                  <a:pt x="922633" y="59320"/>
                </a:lnTo>
                <a:lnTo>
                  <a:pt x="914399" y="0"/>
                </a:lnTo>
              </a:path>
            </a:pathLst>
          </a:custGeom>
          <a:ln w="25399">
            <a:solidFill>
              <a:srgbClr val="44546A"/>
            </a:solidFill>
          </a:ln>
        </p:spPr>
        <p:txBody>
          <a:bodyPr wrap="square" lIns="0" tIns="0" rIns="0" bIns="0" rtlCol="0"/>
          <a:lstStyle/>
          <a:p>
            <a:endParaRPr sz="1100"/>
          </a:p>
        </p:txBody>
      </p:sp>
      <p:sp>
        <p:nvSpPr>
          <p:cNvPr id="64" name="object 61">
            <a:extLst>
              <a:ext uri="{FF2B5EF4-FFF2-40B4-BE49-F238E27FC236}">
                <a16:creationId xmlns:a16="http://schemas.microsoft.com/office/drawing/2014/main" id="{65050557-1206-7FF3-6DCE-58CBDAACD013}"/>
              </a:ext>
            </a:extLst>
          </p:cNvPr>
          <p:cNvSpPr txBox="1"/>
          <p:nvPr/>
        </p:nvSpPr>
        <p:spPr>
          <a:xfrm>
            <a:off x="363394" y="4240710"/>
            <a:ext cx="718185" cy="228268"/>
          </a:xfrm>
          <a:prstGeom prst="rect">
            <a:avLst/>
          </a:prstGeom>
        </p:spPr>
        <p:txBody>
          <a:bodyPr vert="horz" wrap="square" lIns="0" tIns="12700" rIns="0" bIns="0" rtlCol="0">
            <a:spAutoFit/>
          </a:bodyPr>
          <a:lstStyle/>
          <a:p>
            <a:pPr marL="187960" marR="5080" indent="-175895">
              <a:lnSpc>
                <a:spcPct val="100000"/>
              </a:lnSpc>
              <a:spcBef>
                <a:spcPts val="100"/>
              </a:spcBef>
            </a:pPr>
            <a:r>
              <a:rPr lang="en-US" sz="1400" spc="-25" dirty="0">
                <a:latin typeface="Calibri"/>
                <a:cs typeface="Calibri"/>
              </a:rPr>
              <a:t>L1 </a:t>
            </a:r>
            <a:r>
              <a:rPr sz="1400" spc="-10" dirty="0">
                <a:latin typeface="Calibri"/>
                <a:cs typeface="Calibri"/>
              </a:rPr>
              <a:t>i</a:t>
            </a:r>
            <a:r>
              <a:rPr lang="en-US" sz="1400" spc="-10" dirty="0">
                <a:latin typeface="Calibri"/>
                <a:cs typeface="Calibri"/>
              </a:rPr>
              <a:t>n</a:t>
            </a:r>
            <a:r>
              <a:rPr sz="1400" spc="-10" dirty="0">
                <a:latin typeface="Calibri"/>
                <a:cs typeface="Calibri"/>
              </a:rPr>
              <a:t>dex</a:t>
            </a:r>
            <a:endParaRPr sz="1400" dirty="0">
              <a:latin typeface="Calibri"/>
              <a:cs typeface="Calibri"/>
            </a:endParaRPr>
          </a:p>
        </p:txBody>
      </p:sp>
      <p:sp>
        <p:nvSpPr>
          <p:cNvPr id="65" name="object 62">
            <a:extLst>
              <a:ext uri="{FF2B5EF4-FFF2-40B4-BE49-F238E27FC236}">
                <a16:creationId xmlns:a16="http://schemas.microsoft.com/office/drawing/2014/main" id="{647EBC21-323B-1FBE-53F9-1433BAAE5E99}"/>
              </a:ext>
            </a:extLst>
          </p:cNvPr>
          <p:cNvSpPr txBox="1"/>
          <p:nvPr/>
        </p:nvSpPr>
        <p:spPr>
          <a:xfrm>
            <a:off x="1253489" y="4240710"/>
            <a:ext cx="843056" cy="228268"/>
          </a:xfrm>
          <a:prstGeom prst="rect">
            <a:avLst/>
          </a:prstGeom>
        </p:spPr>
        <p:txBody>
          <a:bodyPr vert="horz" wrap="square" lIns="0" tIns="12700" rIns="0" bIns="0" rtlCol="0">
            <a:spAutoFit/>
          </a:bodyPr>
          <a:lstStyle/>
          <a:p>
            <a:pPr marL="187960" marR="5080" indent="-175895">
              <a:lnSpc>
                <a:spcPct val="100000"/>
              </a:lnSpc>
              <a:spcBef>
                <a:spcPts val="100"/>
              </a:spcBef>
            </a:pPr>
            <a:r>
              <a:rPr lang="en-US" sz="1400" spc="90" dirty="0">
                <a:latin typeface="Calibri"/>
                <a:cs typeface="Calibri"/>
              </a:rPr>
              <a:t>L</a:t>
            </a:r>
            <a:r>
              <a:rPr sz="1400" spc="90" dirty="0">
                <a:latin typeface="Calibri"/>
                <a:cs typeface="Calibri"/>
              </a:rPr>
              <a:t>2</a:t>
            </a:r>
            <a:r>
              <a:rPr lang="en-US" sz="1400" spc="90" dirty="0">
                <a:latin typeface="Calibri"/>
                <a:cs typeface="Calibri"/>
              </a:rPr>
              <a:t> </a:t>
            </a:r>
            <a:r>
              <a:rPr sz="1400" spc="-10" dirty="0">
                <a:latin typeface="Calibri"/>
                <a:cs typeface="Calibri"/>
              </a:rPr>
              <a:t>index</a:t>
            </a:r>
            <a:endParaRPr sz="1400" dirty="0">
              <a:latin typeface="Calibri"/>
              <a:cs typeface="Calibri"/>
            </a:endParaRPr>
          </a:p>
        </p:txBody>
      </p:sp>
      <p:sp>
        <p:nvSpPr>
          <p:cNvPr id="66" name="object 63">
            <a:extLst>
              <a:ext uri="{FF2B5EF4-FFF2-40B4-BE49-F238E27FC236}">
                <a16:creationId xmlns:a16="http://schemas.microsoft.com/office/drawing/2014/main" id="{9BB333A4-73A1-0E26-4A64-2D37C7E67656}"/>
              </a:ext>
            </a:extLst>
          </p:cNvPr>
          <p:cNvSpPr txBox="1"/>
          <p:nvPr/>
        </p:nvSpPr>
        <p:spPr>
          <a:xfrm>
            <a:off x="8895375" y="1548787"/>
            <a:ext cx="321310" cy="1676400"/>
          </a:xfrm>
          <a:prstGeom prst="rect">
            <a:avLst/>
          </a:prstGeom>
        </p:spPr>
        <p:txBody>
          <a:bodyPr vert="vert270" wrap="square" lIns="0" tIns="16510" rIns="0" bIns="0" rtlCol="0">
            <a:spAutoFit/>
          </a:bodyPr>
          <a:lstStyle/>
          <a:p>
            <a:pPr marL="12700">
              <a:lnSpc>
                <a:spcPct val="100000"/>
              </a:lnSpc>
              <a:spcBef>
                <a:spcPts val="130"/>
              </a:spcBef>
            </a:pPr>
            <a:r>
              <a:rPr sz="1800" spc="50" dirty="0">
                <a:latin typeface="Calibri"/>
                <a:cs typeface="Calibri"/>
              </a:rPr>
              <a:t>Physical</a:t>
            </a:r>
            <a:r>
              <a:rPr sz="1800" spc="75" dirty="0">
                <a:latin typeface="Calibri"/>
                <a:cs typeface="Calibri"/>
              </a:rPr>
              <a:t> </a:t>
            </a:r>
            <a:r>
              <a:rPr sz="1800" spc="-10" dirty="0">
                <a:latin typeface="Calibri"/>
                <a:cs typeface="Calibri"/>
              </a:rPr>
              <a:t>Memory</a:t>
            </a:r>
            <a:endParaRPr sz="1800" dirty="0">
              <a:latin typeface="Calibri"/>
              <a:cs typeface="Calibri"/>
            </a:endParaRPr>
          </a:p>
        </p:txBody>
      </p:sp>
      <p:sp>
        <p:nvSpPr>
          <p:cNvPr id="67" name="object 64">
            <a:extLst>
              <a:ext uri="{FF2B5EF4-FFF2-40B4-BE49-F238E27FC236}">
                <a16:creationId xmlns:a16="http://schemas.microsoft.com/office/drawing/2014/main" id="{EAB599CF-64C0-CC30-008D-7F936A53BD16}"/>
              </a:ext>
            </a:extLst>
          </p:cNvPr>
          <p:cNvSpPr/>
          <p:nvPr/>
        </p:nvSpPr>
        <p:spPr>
          <a:xfrm>
            <a:off x="6089452" y="3682622"/>
            <a:ext cx="898525" cy="245110"/>
          </a:xfrm>
          <a:custGeom>
            <a:avLst/>
            <a:gdLst/>
            <a:ahLst/>
            <a:cxnLst/>
            <a:rect l="l" t="t" r="r" b="b"/>
            <a:pathLst>
              <a:path w="898525" h="245110">
                <a:moveTo>
                  <a:pt x="898499" y="244499"/>
                </a:moveTo>
                <a:lnTo>
                  <a:pt x="0" y="244499"/>
                </a:lnTo>
                <a:lnTo>
                  <a:pt x="0" y="0"/>
                </a:lnTo>
                <a:lnTo>
                  <a:pt x="898499" y="0"/>
                </a:lnTo>
                <a:lnTo>
                  <a:pt x="898499" y="244499"/>
                </a:lnTo>
                <a:close/>
              </a:path>
            </a:pathLst>
          </a:custGeom>
          <a:solidFill>
            <a:srgbClr val="FFFFFF"/>
          </a:solidFill>
        </p:spPr>
        <p:txBody>
          <a:bodyPr wrap="square" lIns="0" tIns="0" rIns="0" bIns="0" rtlCol="0"/>
          <a:lstStyle/>
          <a:p>
            <a:endParaRPr/>
          </a:p>
        </p:txBody>
      </p:sp>
      <p:sp>
        <p:nvSpPr>
          <p:cNvPr id="68" name="object 65">
            <a:extLst>
              <a:ext uri="{FF2B5EF4-FFF2-40B4-BE49-F238E27FC236}">
                <a16:creationId xmlns:a16="http://schemas.microsoft.com/office/drawing/2014/main" id="{1D60CBB1-CF5F-6771-65AC-FCD2EE382505}"/>
              </a:ext>
            </a:extLst>
          </p:cNvPr>
          <p:cNvSpPr/>
          <p:nvPr/>
        </p:nvSpPr>
        <p:spPr>
          <a:xfrm>
            <a:off x="6089452" y="4139827"/>
            <a:ext cx="898525" cy="473709"/>
          </a:xfrm>
          <a:custGeom>
            <a:avLst/>
            <a:gdLst/>
            <a:ahLst/>
            <a:cxnLst/>
            <a:rect l="l" t="t" r="r" b="b"/>
            <a:pathLst>
              <a:path w="898525" h="473710">
                <a:moveTo>
                  <a:pt x="898499" y="0"/>
                </a:moveTo>
                <a:lnTo>
                  <a:pt x="0" y="0"/>
                </a:lnTo>
                <a:lnTo>
                  <a:pt x="0" y="228600"/>
                </a:lnTo>
                <a:lnTo>
                  <a:pt x="0" y="244500"/>
                </a:lnTo>
                <a:lnTo>
                  <a:pt x="0" y="473100"/>
                </a:lnTo>
                <a:lnTo>
                  <a:pt x="898499" y="473100"/>
                </a:lnTo>
                <a:lnTo>
                  <a:pt x="898499" y="244500"/>
                </a:lnTo>
                <a:lnTo>
                  <a:pt x="898499" y="228600"/>
                </a:lnTo>
                <a:lnTo>
                  <a:pt x="898499" y="0"/>
                </a:lnTo>
                <a:close/>
              </a:path>
            </a:pathLst>
          </a:custGeom>
          <a:solidFill>
            <a:srgbClr val="FFFFFF"/>
          </a:solidFill>
        </p:spPr>
        <p:txBody>
          <a:bodyPr wrap="square" lIns="0" tIns="0" rIns="0" bIns="0" rtlCol="0"/>
          <a:lstStyle/>
          <a:p>
            <a:endParaRPr/>
          </a:p>
        </p:txBody>
      </p:sp>
      <p:sp>
        <p:nvSpPr>
          <p:cNvPr id="70" name="object 67">
            <a:extLst>
              <a:ext uri="{FF2B5EF4-FFF2-40B4-BE49-F238E27FC236}">
                <a16:creationId xmlns:a16="http://schemas.microsoft.com/office/drawing/2014/main" id="{1A9715E2-8940-A227-D57D-B8C6851B26EB}"/>
              </a:ext>
            </a:extLst>
          </p:cNvPr>
          <p:cNvSpPr txBox="1"/>
          <p:nvPr/>
        </p:nvSpPr>
        <p:spPr>
          <a:xfrm>
            <a:off x="5359667" y="3569722"/>
            <a:ext cx="2173667" cy="298159"/>
          </a:xfrm>
          <a:prstGeom prst="rect">
            <a:avLst/>
          </a:prstGeom>
        </p:spPr>
        <p:txBody>
          <a:bodyPr vert="horz" wrap="square" lIns="0" tIns="6350" rIns="0" bIns="0" rtlCol="0">
            <a:spAutoFit/>
          </a:bodyPr>
          <a:lstStyle/>
          <a:p>
            <a:pPr marL="12700" marR="5080" indent="226060">
              <a:lnSpc>
                <a:spcPts val="2350"/>
              </a:lnSpc>
              <a:spcBef>
                <a:spcPts val="50"/>
              </a:spcBef>
            </a:pPr>
            <a:r>
              <a:rPr sz="1800" dirty="0">
                <a:latin typeface="Calibri"/>
                <a:cs typeface="Calibri"/>
              </a:rPr>
              <a:t>Level</a:t>
            </a:r>
            <a:r>
              <a:rPr sz="1800" spc="240" dirty="0">
                <a:latin typeface="Calibri"/>
                <a:cs typeface="Calibri"/>
              </a:rPr>
              <a:t> </a:t>
            </a:r>
            <a:r>
              <a:rPr sz="1800" spc="10" dirty="0">
                <a:latin typeface="Calibri"/>
                <a:cs typeface="Calibri"/>
              </a:rPr>
              <a:t>2 </a:t>
            </a:r>
            <a:r>
              <a:rPr sz="1800" dirty="0">
                <a:latin typeface="Calibri"/>
                <a:cs typeface="Calibri"/>
              </a:rPr>
              <a:t>Page</a:t>
            </a:r>
            <a:r>
              <a:rPr sz="1800" spc="180" dirty="0">
                <a:latin typeface="Calibri"/>
                <a:cs typeface="Calibri"/>
              </a:rPr>
              <a:t> </a:t>
            </a:r>
            <a:r>
              <a:rPr sz="1800" spc="-10" dirty="0">
                <a:latin typeface="Calibri"/>
                <a:cs typeface="Calibri"/>
              </a:rPr>
              <a:t>Tables</a:t>
            </a:r>
            <a:endParaRPr sz="1800" dirty="0">
              <a:latin typeface="Calibri"/>
              <a:cs typeface="Calibri"/>
            </a:endParaRPr>
          </a:p>
        </p:txBody>
      </p:sp>
      <p:sp>
        <p:nvSpPr>
          <p:cNvPr id="73" name="object 59">
            <a:extLst>
              <a:ext uri="{FF2B5EF4-FFF2-40B4-BE49-F238E27FC236}">
                <a16:creationId xmlns:a16="http://schemas.microsoft.com/office/drawing/2014/main" id="{F0459D03-860D-453A-4F39-62CBB617E9CD}"/>
              </a:ext>
            </a:extLst>
          </p:cNvPr>
          <p:cNvSpPr txBox="1"/>
          <p:nvPr/>
        </p:nvSpPr>
        <p:spPr>
          <a:xfrm>
            <a:off x="226520" y="3153742"/>
            <a:ext cx="2214880" cy="228268"/>
          </a:xfrm>
          <a:prstGeom prst="rect">
            <a:avLst/>
          </a:prstGeom>
        </p:spPr>
        <p:txBody>
          <a:bodyPr vert="horz" wrap="square" lIns="0" tIns="12700" rIns="0" bIns="0" rtlCol="0">
            <a:spAutoFit/>
          </a:bodyPr>
          <a:lstStyle/>
          <a:p>
            <a:pPr marL="12700">
              <a:lnSpc>
                <a:spcPct val="100000"/>
              </a:lnSpc>
              <a:spcBef>
                <a:spcPts val="1300"/>
              </a:spcBef>
              <a:tabLst>
                <a:tab pos="621665" algn="l"/>
                <a:tab pos="1612265" algn="l"/>
              </a:tabLst>
            </a:pPr>
            <a:r>
              <a:rPr lang="en-US" sz="1400" b="1" spc="35" dirty="0">
                <a:latin typeface="Calibri"/>
                <a:cs typeface="Calibri"/>
              </a:rPr>
              <a:t>Virtual Address</a:t>
            </a:r>
            <a:endParaRPr lang="en-US" sz="1400" b="1" dirty="0">
              <a:latin typeface="Calibri"/>
              <a:cs typeface="Calibri"/>
            </a:endParaRPr>
          </a:p>
        </p:txBody>
      </p:sp>
      <p:graphicFrame>
        <p:nvGraphicFramePr>
          <p:cNvPr id="79" name="object 40">
            <a:extLst>
              <a:ext uri="{FF2B5EF4-FFF2-40B4-BE49-F238E27FC236}">
                <a16:creationId xmlns:a16="http://schemas.microsoft.com/office/drawing/2014/main" id="{6C9D6315-D22B-8D0D-B910-AC91361F1856}"/>
              </a:ext>
            </a:extLst>
          </p:cNvPr>
          <p:cNvGraphicFramePr>
            <a:graphicFrameLocks noGrp="1"/>
          </p:cNvGraphicFramePr>
          <p:nvPr>
            <p:extLst>
              <p:ext uri="{D42A27DB-BD31-4B8C-83A1-F6EECF244321}">
                <p14:modId xmlns:p14="http://schemas.microsoft.com/office/powerpoint/2010/main" val="864564437"/>
              </p:ext>
            </p:extLst>
          </p:nvPr>
        </p:nvGraphicFramePr>
        <p:xfrm>
          <a:off x="6073421" y="2567922"/>
          <a:ext cx="901700" cy="963295"/>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tblGrid>
              <a:tr h="266065">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52095">
                <a:tc>
                  <a:txBody>
                    <a:bodyPr/>
                    <a:lstStyle/>
                    <a:p>
                      <a:pPr>
                        <a:lnSpc>
                          <a:spcPct val="100000"/>
                        </a:lnSpc>
                      </a:pPr>
                      <a:endParaRPr sz="15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5336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91770">
                <a:tc>
                  <a:txBody>
                    <a:bodyPr/>
                    <a:lstStyle/>
                    <a:p>
                      <a:pPr>
                        <a:lnSpc>
                          <a:spcPct val="100000"/>
                        </a:lnSpc>
                      </a:pPr>
                      <a:endParaRPr sz="11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80" name="object 22">
            <a:extLst>
              <a:ext uri="{FF2B5EF4-FFF2-40B4-BE49-F238E27FC236}">
                <a16:creationId xmlns:a16="http://schemas.microsoft.com/office/drawing/2014/main" id="{D281131E-EB8A-13BA-9F3F-E45242B73A8B}"/>
              </a:ext>
            </a:extLst>
          </p:cNvPr>
          <p:cNvGraphicFramePr>
            <a:graphicFrameLocks noGrp="1"/>
          </p:cNvGraphicFramePr>
          <p:nvPr>
            <p:extLst>
              <p:ext uri="{D42A27DB-BD31-4B8C-83A1-F6EECF244321}">
                <p14:modId xmlns:p14="http://schemas.microsoft.com/office/powerpoint/2010/main" val="2315041131"/>
              </p:ext>
            </p:extLst>
          </p:nvPr>
        </p:nvGraphicFramePr>
        <p:xfrm>
          <a:off x="8049824" y="2460624"/>
          <a:ext cx="901700" cy="963295"/>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tblGrid>
              <a:tr h="233045">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52095">
                <a:tc>
                  <a:txBody>
                    <a:bodyPr/>
                    <a:lstStyle/>
                    <a:p>
                      <a:pPr>
                        <a:lnSpc>
                          <a:spcPct val="100000"/>
                        </a:lnSpc>
                      </a:pPr>
                      <a:endParaRPr sz="15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5336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24790">
                <a:tc>
                  <a:txBody>
                    <a:bodyPr/>
                    <a:lstStyle/>
                    <a:p>
                      <a:pPr>
                        <a:lnSpc>
                          <a:spcPct val="100000"/>
                        </a:lnSpc>
                      </a:pPr>
                      <a:endParaRPr sz="13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81" name="object 22">
            <a:extLst>
              <a:ext uri="{FF2B5EF4-FFF2-40B4-BE49-F238E27FC236}">
                <a16:creationId xmlns:a16="http://schemas.microsoft.com/office/drawing/2014/main" id="{BB8A8854-CCA1-F1B2-D157-81E9FBC53564}"/>
              </a:ext>
            </a:extLst>
          </p:cNvPr>
          <p:cNvGraphicFramePr>
            <a:graphicFrameLocks noGrp="1"/>
          </p:cNvGraphicFramePr>
          <p:nvPr>
            <p:extLst>
              <p:ext uri="{D42A27DB-BD31-4B8C-83A1-F6EECF244321}">
                <p14:modId xmlns:p14="http://schemas.microsoft.com/office/powerpoint/2010/main" val="474564649"/>
              </p:ext>
            </p:extLst>
          </p:nvPr>
        </p:nvGraphicFramePr>
        <p:xfrm>
          <a:off x="8039087" y="267899"/>
          <a:ext cx="901700" cy="963295"/>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tblGrid>
              <a:tr h="233045">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5209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5336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24790">
                <a:tc>
                  <a:txBody>
                    <a:bodyPr/>
                    <a:lstStyle/>
                    <a:p>
                      <a:pPr>
                        <a:lnSpc>
                          <a:spcPct val="100000"/>
                        </a:lnSpc>
                      </a:pPr>
                      <a:endParaRPr sz="13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cxnSp>
        <p:nvCxnSpPr>
          <p:cNvPr id="83" name="Straight Arrow Connector 82">
            <a:extLst>
              <a:ext uri="{FF2B5EF4-FFF2-40B4-BE49-F238E27FC236}">
                <a16:creationId xmlns:a16="http://schemas.microsoft.com/office/drawing/2014/main" id="{E3815D5F-2697-17C9-0AA2-9D0968336A02}"/>
              </a:ext>
            </a:extLst>
          </p:cNvPr>
          <p:cNvCxnSpPr>
            <a:cxnSpLocks/>
          </p:cNvCxnSpPr>
          <p:nvPr/>
        </p:nvCxnSpPr>
        <p:spPr>
          <a:xfrm>
            <a:off x="6975121" y="1832368"/>
            <a:ext cx="982565" cy="423287"/>
          </a:xfrm>
          <a:prstGeom prst="straightConnector1">
            <a:avLst/>
          </a:prstGeom>
          <a:ln w="28575">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0DF0373-2141-710F-21D7-CE5287D7132B}"/>
              </a:ext>
            </a:extLst>
          </p:cNvPr>
          <p:cNvCxnSpPr>
            <a:cxnSpLocks/>
          </p:cNvCxnSpPr>
          <p:nvPr/>
        </p:nvCxnSpPr>
        <p:spPr>
          <a:xfrm flipV="1">
            <a:off x="7916562" y="1371581"/>
            <a:ext cx="4089" cy="796256"/>
          </a:xfrm>
          <a:prstGeom prst="straightConnector1">
            <a:avLst/>
          </a:prstGeom>
          <a:ln w="28575">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D76737A-348D-3CC6-8127-AE38CEC8FF27}"/>
              </a:ext>
            </a:extLst>
          </p:cNvPr>
          <p:cNvCxnSpPr>
            <a:cxnSpLocks/>
          </p:cNvCxnSpPr>
          <p:nvPr/>
        </p:nvCxnSpPr>
        <p:spPr>
          <a:xfrm flipV="1">
            <a:off x="5976269" y="1482037"/>
            <a:ext cx="4089" cy="796256"/>
          </a:xfrm>
          <a:prstGeom prst="straightConnector1">
            <a:avLst/>
          </a:prstGeom>
          <a:ln w="28575">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5A6051D-F9DE-93E7-0EB4-A9F6862357D1}"/>
              </a:ext>
            </a:extLst>
          </p:cNvPr>
          <p:cNvCxnSpPr>
            <a:cxnSpLocks/>
          </p:cNvCxnSpPr>
          <p:nvPr/>
        </p:nvCxnSpPr>
        <p:spPr>
          <a:xfrm>
            <a:off x="5060614" y="2190115"/>
            <a:ext cx="943387" cy="164934"/>
          </a:xfrm>
          <a:prstGeom prst="straightConnector1">
            <a:avLst/>
          </a:prstGeom>
          <a:ln w="28575">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97277AD-F709-87C7-4A00-D1141A81E86D}"/>
              </a:ext>
            </a:extLst>
          </p:cNvPr>
          <p:cNvCxnSpPr>
            <a:cxnSpLocks/>
          </p:cNvCxnSpPr>
          <p:nvPr/>
        </p:nvCxnSpPr>
        <p:spPr>
          <a:xfrm flipV="1">
            <a:off x="3994200" y="1857527"/>
            <a:ext cx="4089" cy="796256"/>
          </a:xfrm>
          <a:prstGeom prst="straightConnector1">
            <a:avLst/>
          </a:prstGeom>
          <a:ln w="28575">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292949E-0D9E-DBAC-F6A3-96DDB7B9FEBC}"/>
              </a:ext>
            </a:extLst>
          </p:cNvPr>
          <p:cNvCxnSpPr>
            <a:cxnSpLocks/>
          </p:cNvCxnSpPr>
          <p:nvPr/>
        </p:nvCxnSpPr>
        <p:spPr>
          <a:xfrm>
            <a:off x="3103938" y="2567922"/>
            <a:ext cx="943387" cy="164934"/>
          </a:xfrm>
          <a:prstGeom prst="straightConnector1">
            <a:avLst/>
          </a:prstGeom>
          <a:ln w="28575">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E02186A-9101-DECF-2FA4-0F33E9EE1C23}"/>
              </a:ext>
            </a:extLst>
          </p:cNvPr>
          <p:cNvCxnSpPr>
            <a:cxnSpLocks/>
          </p:cNvCxnSpPr>
          <p:nvPr/>
        </p:nvCxnSpPr>
        <p:spPr>
          <a:xfrm flipH="1" flipV="1">
            <a:off x="3845757" y="2829236"/>
            <a:ext cx="669589" cy="59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ADC810F-1123-52AF-4E04-87EFBDC73721}"/>
              </a:ext>
            </a:extLst>
          </p:cNvPr>
          <p:cNvCxnSpPr>
            <a:cxnSpLocks/>
          </p:cNvCxnSpPr>
          <p:nvPr/>
        </p:nvCxnSpPr>
        <p:spPr>
          <a:xfrm flipV="1">
            <a:off x="4573883" y="2542864"/>
            <a:ext cx="990567" cy="864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80B5B7F-4238-59AE-7324-34349E6A67AD}"/>
              </a:ext>
            </a:extLst>
          </p:cNvPr>
          <p:cNvSpPr txBox="1"/>
          <p:nvPr/>
        </p:nvSpPr>
        <p:spPr>
          <a:xfrm>
            <a:off x="4195781" y="3432802"/>
            <a:ext cx="1220351" cy="215444"/>
          </a:xfrm>
          <a:prstGeom prst="rect">
            <a:avLst/>
          </a:prstGeom>
          <a:noFill/>
        </p:spPr>
        <p:txBody>
          <a:bodyPr wrap="square" lIns="0" tIns="0" rIns="0" bIns="0" rtlCol="0">
            <a:spAutoFit/>
          </a:bodyPr>
          <a:lstStyle/>
          <a:p>
            <a:pPr algn="l"/>
            <a:r>
              <a:rPr lang="en-US" sz="1400" dirty="0"/>
              <a:t>Page Walk!</a:t>
            </a:r>
          </a:p>
        </p:txBody>
      </p:sp>
    </p:spTree>
    <p:extLst>
      <p:ext uri="{BB962C8B-B14F-4D97-AF65-F5344CB8AC3E}">
        <p14:creationId xmlns:p14="http://schemas.microsoft.com/office/powerpoint/2010/main" val="356380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10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31AF3-7526-8C75-8BCF-F04053BA9837}"/>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6893564F-B5B4-B6DB-CF66-B4460B17AE0B}"/>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Hierarchical Page Table</a:t>
            </a:r>
          </a:p>
        </p:txBody>
      </p:sp>
      <p:sp>
        <p:nvSpPr>
          <p:cNvPr id="5" name="object 6">
            <a:extLst>
              <a:ext uri="{FF2B5EF4-FFF2-40B4-BE49-F238E27FC236}">
                <a16:creationId xmlns:a16="http://schemas.microsoft.com/office/drawing/2014/main" id="{148B4552-BF3E-7565-A5EC-8A292A577E2E}"/>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4" name="object 3">
            <a:extLst>
              <a:ext uri="{FF2B5EF4-FFF2-40B4-BE49-F238E27FC236}">
                <a16:creationId xmlns:a16="http://schemas.microsoft.com/office/drawing/2014/main" id="{375DC3F2-D386-31D0-C5DE-5DD279473414}"/>
              </a:ext>
            </a:extLst>
          </p:cNvPr>
          <p:cNvSpPr txBox="1"/>
          <p:nvPr/>
        </p:nvSpPr>
        <p:spPr>
          <a:xfrm>
            <a:off x="506657" y="1035358"/>
            <a:ext cx="8324305" cy="1934889"/>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Instead of one large table, we have a small p1-entries page directory and we allocate p2-entries table on demand</a:t>
            </a:r>
          </a:p>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Total allocated table size:</a:t>
            </a:r>
          </a:p>
          <a:p>
            <a:pPr marL="787400" lvl="1"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Given p1=10-bit, p2=10-bit</a:t>
            </a:r>
          </a:p>
          <a:p>
            <a:pPr marL="787400" lvl="1"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Size = (1k * 4B) + 1k * (1k * 4B) &gt; 4 MB</a:t>
            </a:r>
            <a:endParaRPr sz="2000" dirty="0">
              <a:solidFill>
                <a:srgbClr val="58595B"/>
              </a:solidFill>
            </a:endParaRPr>
          </a:p>
        </p:txBody>
      </p:sp>
      <p:graphicFrame>
        <p:nvGraphicFramePr>
          <p:cNvPr id="22" name="object 19">
            <a:extLst>
              <a:ext uri="{FF2B5EF4-FFF2-40B4-BE49-F238E27FC236}">
                <a16:creationId xmlns:a16="http://schemas.microsoft.com/office/drawing/2014/main" id="{EA3E1FAF-6B31-24E1-F180-6CCAD0E86BB7}"/>
              </a:ext>
            </a:extLst>
          </p:cNvPr>
          <p:cNvGraphicFramePr>
            <a:graphicFrameLocks noGrp="1"/>
          </p:cNvGraphicFramePr>
          <p:nvPr>
            <p:extLst>
              <p:ext uri="{D42A27DB-BD31-4B8C-83A1-F6EECF244321}">
                <p14:modId xmlns:p14="http://schemas.microsoft.com/office/powerpoint/2010/main" val="72294242"/>
              </p:ext>
            </p:extLst>
          </p:nvPr>
        </p:nvGraphicFramePr>
        <p:xfrm>
          <a:off x="2819437" y="3643772"/>
          <a:ext cx="2921000" cy="292100"/>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292100">
                <a:tc>
                  <a:txBody>
                    <a:bodyPr/>
                    <a:lstStyle/>
                    <a:p>
                      <a:pPr marL="231775">
                        <a:lnSpc>
                          <a:spcPts val="2020"/>
                        </a:lnSpc>
                      </a:pPr>
                      <a:r>
                        <a:rPr sz="1800" spc="-25" dirty="0">
                          <a:latin typeface="Calibri"/>
                          <a:cs typeface="Calibri"/>
                        </a:rPr>
                        <a:t>p1</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33070">
                        <a:lnSpc>
                          <a:spcPts val="2020"/>
                        </a:lnSpc>
                      </a:pPr>
                      <a:r>
                        <a:rPr sz="1800" spc="-25" dirty="0">
                          <a:latin typeface="Calibri"/>
                          <a:cs typeface="Calibri"/>
                        </a:rPr>
                        <a:t>p2</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39090">
                        <a:lnSpc>
                          <a:spcPts val="2020"/>
                        </a:lnSpc>
                      </a:pPr>
                      <a:r>
                        <a:rPr sz="1800" spc="-10" dirty="0">
                          <a:latin typeface="Calibri"/>
                          <a:cs typeface="Calibri"/>
                        </a:rPr>
                        <a:t>offset</a:t>
                      </a:r>
                      <a:endParaRPr sz="1800" dirty="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2" name="object 59">
            <a:extLst>
              <a:ext uri="{FF2B5EF4-FFF2-40B4-BE49-F238E27FC236}">
                <a16:creationId xmlns:a16="http://schemas.microsoft.com/office/drawing/2014/main" id="{7AE8F6AA-3D91-1695-EDD3-01C8F4D59170}"/>
              </a:ext>
            </a:extLst>
          </p:cNvPr>
          <p:cNvSpPr txBox="1"/>
          <p:nvPr/>
        </p:nvSpPr>
        <p:spPr>
          <a:xfrm>
            <a:off x="2835457" y="3420295"/>
            <a:ext cx="2214880" cy="228268"/>
          </a:xfrm>
          <a:prstGeom prst="rect">
            <a:avLst/>
          </a:prstGeom>
        </p:spPr>
        <p:txBody>
          <a:bodyPr vert="horz" wrap="square" lIns="0" tIns="12700" rIns="0" bIns="0" rtlCol="0">
            <a:spAutoFit/>
          </a:bodyPr>
          <a:lstStyle/>
          <a:p>
            <a:pPr marL="12700">
              <a:lnSpc>
                <a:spcPct val="100000"/>
              </a:lnSpc>
              <a:spcBef>
                <a:spcPts val="1300"/>
              </a:spcBef>
              <a:tabLst>
                <a:tab pos="621665" algn="l"/>
                <a:tab pos="1612265" algn="l"/>
              </a:tabLst>
            </a:pPr>
            <a:r>
              <a:rPr lang="en-US" sz="1400" spc="35" dirty="0">
                <a:latin typeface="Calibri"/>
                <a:cs typeface="Calibri"/>
              </a:rPr>
              <a:t>31</a:t>
            </a:r>
            <a:r>
              <a:rPr lang="en-US" sz="1400" dirty="0">
                <a:latin typeface="Calibri"/>
                <a:cs typeface="Calibri"/>
              </a:rPr>
              <a:t>	  </a:t>
            </a:r>
            <a:r>
              <a:rPr lang="en-US" sz="1400" spc="60" dirty="0">
                <a:latin typeface="Calibri"/>
                <a:cs typeface="Calibri"/>
              </a:rPr>
              <a:t>22</a:t>
            </a:r>
            <a:r>
              <a:rPr lang="en-US" sz="1400" spc="35" dirty="0">
                <a:latin typeface="Calibri"/>
                <a:cs typeface="Calibri"/>
              </a:rPr>
              <a:t> 21      </a:t>
            </a:r>
            <a:r>
              <a:rPr lang="en-US" sz="1400" dirty="0">
                <a:latin typeface="Calibri"/>
                <a:cs typeface="Calibri"/>
              </a:rPr>
              <a:t>	</a:t>
            </a:r>
            <a:r>
              <a:rPr lang="en-US" sz="1400" spc="60" dirty="0">
                <a:latin typeface="Calibri"/>
                <a:cs typeface="Calibri"/>
              </a:rPr>
              <a:t>12</a:t>
            </a:r>
            <a:r>
              <a:rPr lang="en-US" sz="1400" spc="35" dirty="0">
                <a:latin typeface="Calibri"/>
                <a:cs typeface="Calibri"/>
              </a:rPr>
              <a:t> 11</a:t>
            </a:r>
            <a:endParaRPr lang="en-US" sz="1400" dirty="0">
              <a:latin typeface="Calibri"/>
              <a:cs typeface="Calibri"/>
            </a:endParaRPr>
          </a:p>
        </p:txBody>
      </p:sp>
      <p:sp>
        <p:nvSpPr>
          <p:cNvPr id="63" name="object 60">
            <a:extLst>
              <a:ext uri="{FF2B5EF4-FFF2-40B4-BE49-F238E27FC236}">
                <a16:creationId xmlns:a16="http://schemas.microsoft.com/office/drawing/2014/main" id="{98B2D639-00B3-7D58-C117-D22B93942A96}"/>
              </a:ext>
            </a:extLst>
          </p:cNvPr>
          <p:cNvSpPr/>
          <p:nvPr/>
        </p:nvSpPr>
        <p:spPr>
          <a:xfrm>
            <a:off x="2819438" y="3943269"/>
            <a:ext cx="1828800" cy="304800"/>
          </a:xfrm>
          <a:custGeom>
            <a:avLst/>
            <a:gdLst/>
            <a:ahLst/>
            <a:cxnLst/>
            <a:rect l="l" t="t" r="r" b="b"/>
            <a:pathLst>
              <a:path w="1828800" h="304800">
                <a:moveTo>
                  <a:pt x="914399" y="0"/>
                </a:moveTo>
                <a:lnTo>
                  <a:pt x="906166" y="59320"/>
                </a:lnTo>
                <a:lnTo>
                  <a:pt x="883712" y="107763"/>
                </a:lnTo>
                <a:lnTo>
                  <a:pt x="850408" y="140423"/>
                </a:lnTo>
                <a:lnTo>
                  <a:pt x="809624" y="152399"/>
                </a:lnTo>
                <a:lnTo>
                  <a:pt x="561974" y="152399"/>
                </a:lnTo>
                <a:lnTo>
                  <a:pt x="521191" y="164376"/>
                </a:lnTo>
                <a:lnTo>
                  <a:pt x="487887" y="197036"/>
                </a:lnTo>
                <a:lnTo>
                  <a:pt x="465433" y="245478"/>
                </a:lnTo>
                <a:lnTo>
                  <a:pt x="457199" y="304799"/>
                </a:lnTo>
                <a:lnTo>
                  <a:pt x="448966" y="245478"/>
                </a:lnTo>
                <a:lnTo>
                  <a:pt x="426512" y="197036"/>
                </a:lnTo>
                <a:lnTo>
                  <a:pt x="393208" y="164376"/>
                </a:lnTo>
                <a:lnTo>
                  <a:pt x="352424" y="152399"/>
                </a:lnTo>
                <a:lnTo>
                  <a:pt x="104774" y="152399"/>
                </a:lnTo>
                <a:lnTo>
                  <a:pt x="63991" y="140423"/>
                </a:lnTo>
                <a:lnTo>
                  <a:pt x="30687" y="107763"/>
                </a:lnTo>
                <a:lnTo>
                  <a:pt x="8233" y="59320"/>
                </a:lnTo>
                <a:lnTo>
                  <a:pt x="0" y="0"/>
                </a:lnTo>
              </a:path>
              <a:path w="1828800" h="304800">
                <a:moveTo>
                  <a:pt x="1828799" y="0"/>
                </a:moveTo>
                <a:lnTo>
                  <a:pt x="1820566" y="59320"/>
                </a:lnTo>
                <a:lnTo>
                  <a:pt x="1798112" y="107763"/>
                </a:lnTo>
                <a:lnTo>
                  <a:pt x="1764808" y="140423"/>
                </a:lnTo>
                <a:lnTo>
                  <a:pt x="1724024" y="152399"/>
                </a:lnTo>
                <a:lnTo>
                  <a:pt x="1476374" y="152399"/>
                </a:lnTo>
                <a:lnTo>
                  <a:pt x="1435591" y="164376"/>
                </a:lnTo>
                <a:lnTo>
                  <a:pt x="1402287" y="197036"/>
                </a:lnTo>
                <a:lnTo>
                  <a:pt x="1379833" y="245478"/>
                </a:lnTo>
                <a:lnTo>
                  <a:pt x="1371599" y="304799"/>
                </a:lnTo>
                <a:lnTo>
                  <a:pt x="1363366" y="245478"/>
                </a:lnTo>
                <a:lnTo>
                  <a:pt x="1340912" y="197036"/>
                </a:lnTo>
                <a:lnTo>
                  <a:pt x="1307608" y="164376"/>
                </a:lnTo>
                <a:lnTo>
                  <a:pt x="1266824" y="152399"/>
                </a:lnTo>
                <a:lnTo>
                  <a:pt x="1019174" y="152399"/>
                </a:lnTo>
                <a:lnTo>
                  <a:pt x="978391" y="140423"/>
                </a:lnTo>
                <a:lnTo>
                  <a:pt x="945087" y="107763"/>
                </a:lnTo>
                <a:lnTo>
                  <a:pt x="922633" y="59320"/>
                </a:lnTo>
                <a:lnTo>
                  <a:pt x="914399" y="0"/>
                </a:lnTo>
              </a:path>
            </a:pathLst>
          </a:custGeom>
          <a:ln w="25399">
            <a:solidFill>
              <a:srgbClr val="44546A"/>
            </a:solidFill>
          </a:ln>
        </p:spPr>
        <p:txBody>
          <a:bodyPr wrap="square" lIns="0" tIns="0" rIns="0" bIns="0" rtlCol="0"/>
          <a:lstStyle/>
          <a:p>
            <a:endParaRPr sz="1100"/>
          </a:p>
        </p:txBody>
      </p:sp>
      <p:sp>
        <p:nvSpPr>
          <p:cNvPr id="64" name="object 61">
            <a:extLst>
              <a:ext uri="{FF2B5EF4-FFF2-40B4-BE49-F238E27FC236}">
                <a16:creationId xmlns:a16="http://schemas.microsoft.com/office/drawing/2014/main" id="{CA364494-1BE3-0BF6-144F-B54264823006}"/>
              </a:ext>
            </a:extLst>
          </p:cNvPr>
          <p:cNvSpPr txBox="1"/>
          <p:nvPr/>
        </p:nvSpPr>
        <p:spPr>
          <a:xfrm>
            <a:off x="2958313" y="4240710"/>
            <a:ext cx="718185" cy="228268"/>
          </a:xfrm>
          <a:prstGeom prst="rect">
            <a:avLst/>
          </a:prstGeom>
        </p:spPr>
        <p:txBody>
          <a:bodyPr vert="horz" wrap="square" lIns="0" tIns="12700" rIns="0" bIns="0" rtlCol="0">
            <a:spAutoFit/>
          </a:bodyPr>
          <a:lstStyle/>
          <a:p>
            <a:pPr marL="187960" marR="5080" indent="-175895">
              <a:lnSpc>
                <a:spcPct val="100000"/>
              </a:lnSpc>
              <a:spcBef>
                <a:spcPts val="100"/>
              </a:spcBef>
            </a:pPr>
            <a:r>
              <a:rPr lang="en-US" sz="1400" spc="-25" dirty="0">
                <a:latin typeface="Calibri"/>
                <a:cs typeface="Calibri"/>
              </a:rPr>
              <a:t>L1 </a:t>
            </a:r>
            <a:r>
              <a:rPr sz="1400" spc="-10" dirty="0">
                <a:latin typeface="Calibri"/>
                <a:cs typeface="Calibri"/>
              </a:rPr>
              <a:t>i</a:t>
            </a:r>
            <a:r>
              <a:rPr lang="en-US" sz="1400" spc="-10" dirty="0">
                <a:latin typeface="Calibri"/>
                <a:cs typeface="Calibri"/>
              </a:rPr>
              <a:t>n</a:t>
            </a:r>
            <a:r>
              <a:rPr sz="1400" spc="-10" dirty="0">
                <a:latin typeface="Calibri"/>
                <a:cs typeface="Calibri"/>
              </a:rPr>
              <a:t>dex</a:t>
            </a:r>
            <a:endParaRPr sz="1400" dirty="0">
              <a:latin typeface="Calibri"/>
              <a:cs typeface="Calibri"/>
            </a:endParaRPr>
          </a:p>
        </p:txBody>
      </p:sp>
      <p:sp>
        <p:nvSpPr>
          <p:cNvPr id="65" name="object 62">
            <a:extLst>
              <a:ext uri="{FF2B5EF4-FFF2-40B4-BE49-F238E27FC236}">
                <a16:creationId xmlns:a16="http://schemas.microsoft.com/office/drawing/2014/main" id="{A345BA88-3B14-4897-75D7-BC77F9B378A9}"/>
              </a:ext>
            </a:extLst>
          </p:cNvPr>
          <p:cNvSpPr txBox="1"/>
          <p:nvPr/>
        </p:nvSpPr>
        <p:spPr>
          <a:xfrm>
            <a:off x="3848408" y="4240710"/>
            <a:ext cx="843056" cy="228268"/>
          </a:xfrm>
          <a:prstGeom prst="rect">
            <a:avLst/>
          </a:prstGeom>
        </p:spPr>
        <p:txBody>
          <a:bodyPr vert="horz" wrap="square" lIns="0" tIns="12700" rIns="0" bIns="0" rtlCol="0">
            <a:spAutoFit/>
          </a:bodyPr>
          <a:lstStyle/>
          <a:p>
            <a:pPr marL="187960" marR="5080" indent="-175895">
              <a:lnSpc>
                <a:spcPct val="100000"/>
              </a:lnSpc>
              <a:spcBef>
                <a:spcPts val="100"/>
              </a:spcBef>
            </a:pPr>
            <a:r>
              <a:rPr lang="en-US" sz="1400" spc="90" dirty="0">
                <a:latin typeface="Calibri"/>
                <a:cs typeface="Calibri"/>
              </a:rPr>
              <a:t>L</a:t>
            </a:r>
            <a:r>
              <a:rPr sz="1400" spc="90" dirty="0">
                <a:latin typeface="Calibri"/>
                <a:cs typeface="Calibri"/>
              </a:rPr>
              <a:t>2</a:t>
            </a:r>
            <a:r>
              <a:rPr lang="en-US" sz="1400" spc="90" dirty="0">
                <a:latin typeface="Calibri"/>
                <a:cs typeface="Calibri"/>
              </a:rPr>
              <a:t> </a:t>
            </a:r>
            <a:r>
              <a:rPr sz="1400" spc="-10" dirty="0">
                <a:latin typeface="Calibri"/>
                <a:cs typeface="Calibri"/>
              </a:rPr>
              <a:t>index</a:t>
            </a:r>
            <a:endParaRPr sz="1400" dirty="0">
              <a:latin typeface="Calibri"/>
              <a:cs typeface="Calibri"/>
            </a:endParaRPr>
          </a:p>
        </p:txBody>
      </p:sp>
      <p:sp>
        <p:nvSpPr>
          <p:cNvPr id="73" name="object 59">
            <a:extLst>
              <a:ext uri="{FF2B5EF4-FFF2-40B4-BE49-F238E27FC236}">
                <a16:creationId xmlns:a16="http://schemas.microsoft.com/office/drawing/2014/main" id="{C298FB24-C75E-4E22-A257-DB8707B84C14}"/>
              </a:ext>
            </a:extLst>
          </p:cNvPr>
          <p:cNvSpPr txBox="1"/>
          <p:nvPr/>
        </p:nvSpPr>
        <p:spPr>
          <a:xfrm>
            <a:off x="2821439" y="3153742"/>
            <a:ext cx="2214880" cy="228268"/>
          </a:xfrm>
          <a:prstGeom prst="rect">
            <a:avLst/>
          </a:prstGeom>
        </p:spPr>
        <p:txBody>
          <a:bodyPr vert="horz" wrap="square" lIns="0" tIns="12700" rIns="0" bIns="0" rtlCol="0">
            <a:spAutoFit/>
          </a:bodyPr>
          <a:lstStyle/>
          <a:p>
            <a:pPr marL="12700">
              <a:lnSpc>
                <a:spcPct val="100000"/>
              </a:lnSpc>
              <a:spcBef>
                <a:spcPts val="1300"/>
              </a:spcBef>
              <a:tabLst>
                <a:tab pos="621665" algn="l"/>
                <a:tab pos="1612265" algn="l"/>
              </a:tabLst>
            </a:pPr>
            <a:r>
              <a:rPr lang="en-US" sz="1400" b="1" spc="35" dirty="0">
                <a:latin typeface="Calibri"/>
                <a:cs typeface="Calibri"/>
              </a:rPr>
              <a:t>Virtual Address</a:t>
            </a:r>
            <a:endParaRPr lang="en-US" sz="1400" b="1" dirty="0">
              <a:latin typeface="Calibri"/>
              <a:cs typeface="Calibri"/>
            </a:endParaRPr>
          </a:p>
        </p:txBody>
      </p:sp>
    </p:spTree>
    <p:extLst>
      <p:ext uri="{BB962C8B-B14F-4D97-AF65-F5344CB8AC3E}">
        <p14:creationId xmlns:p14="http://schemas.microsoft.com/office/powerpoint/2010/main" val="84151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E52B8-7F4E-DE2C-C784-A0DF82654D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174DCB-B0E8-CE45-F27C-2C9018CBB769}"/>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7DC78C58-F733-6272-1097-BC293F79392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Improving Cache Performance</a:t>
            </a:r>
          </a:p>
        </p:txBody>
      </p:sp>
      <p:sp>
        <p:nvSpPr>
          <p:cNvPr id="6" name="Text Placeholder 1">
            <a:extLst>
              <a:ext uri="{FF2B5EF4-FFF2-40B4-BE49-F238E27FC236}">
                <a16:creationId xmlns:a16="http://schemas.microsoft.com/office/drawing/2014/main" id="{EAE9E804-566D-7B55-D3AE-D3DBF6D77B48}"/>
              </a:ext>
            </a:extLst>
          </p:cNvPr>
          <p:cNvSpPr txBox="1">
            <a:spLocks/>
          </p:cNvSpPr>
          <p:nvPr/>
        </p:nvSpPr>
        <p:spPr>
          <a:xfrm>
            <a:off x="609724" y="936768"/>
            <a:ext cx="7641561" cy="182614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Improving Average Memory Access Time</a:t>
            </a:r>
          </a:p>
          <a:p>
            <a:pPr marL="342900" indent="-342900">
              <a:buFont typeface="Arial" panose="020B0604020202020204" pitchFamily="34" charset="0"/>
              <a:buChar char="•"/>
            </a:pPr>
            <a:r>
              <a:rPr lang="en-US" sz="2400" b="1" dirty="0"/>
              <a:t>AMAT</a:t>
            </a:r>
            <a:r>
              <a:rPr lang="en-US" sz="2400" dirty="0"/>
              <a:t> = </a:t>
            </a:r>
            <a:r>
              <a:rPr lang="en-US" sz="2400" dirty="0" err="1"/>
              <a:t>hit_time</a:t>
            </a:r>
            <a:r>
              <a:rPr lang="en-US" sz="2400" dirty="0"/>
              <a:t> + </a:t>
            </a:r>
            <a:r>
              <a:rPr lang="en-US" sz="2400" dirty="0" err="1"/>
              <a:t>miss_rate</a:t>
            </a:r>
            <a:r>
              <a:rPr lang="en-US" sz="2400" dirty="0"/>
              <a:t> * </a:t>
            </a:r>
            <a:r>
              <a:rPr lang="en-US" sz="2400" dirty="0" err="1"/>
              <a:t>miss_penalty</a:t>
            </a:r>
            <a:endParaRPr lang="en-US" sz="2400" dirty="0"/>
          </a:p>
          <a:p>
            <a:pPr lvl="1"/>
            <a:r>
              <a:rPr lang="en-US" sz="2000" dirty="0"/>
              <a:t>Reduce miss penalty</a:t>
            </a:r>
          </a:p>
          <a:p>
            <a:pPr lvl="1"/>
            <a:r>
              <a:rPr lang="en-US" sz="2000" dirty="0"/>
              <a:t>Reduce miss rate</a:t>
            </a:r>
          </a:p>
          <a:p>
            <a:pPr lvl="1"/>
            <a:r>
              <a:rPr lang="en-US" sz="2000" dirty="0"/>
              <a:t>Reduce hit time</a:t>
            </a:r>
            <a:endParaRPr lang="en-US" sz="2400" dirty="0">
              <a:solidFill>
                <a:srgbClr val="FF0000"/>
              </a:solidFill>
            </a:endParaRPr>
          </a:p>
        </p:txBody>
      </p:sp>
    </p:spTree>
    <p:extLst>
      <p:ext uri="{BB962C8B-B14F-4D97-AF65-F5344CB8AC3E}">
        <p14:creationId xmlns:p14="http://schemas.microsoft.com/office/powerpoint/2010/main" val="2393247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E52B7-A218-9550-384E-87D3CF55D34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C494E86C-3F4F-148B-0703-6CEFF96795AA}"/>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Hierarchical Page Table</a:t>
            </a:r>
          </a:p>
        </p:txBody>
      </p:sp>
      <p:sp>
        <p:nvSpPr>
          <p:cNvPr id="5" name="object 6">
            <a:extLst>
              <a:ext uri="{FF2B5EF4-FFF2-40B4-BE49-F238E27FC236}">
                <a16:creationId xmlns:a16="http://schemas.microsoft.com/office/drawing/2014/main" id="{941E5BF3-DDC8-7FFD-9249-DDD5B2884128}"/>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4" name="object 3">
            <a:extLst>
              <a:ext uri="{FF2B5EF4-FFF2-40B4-BE49-F238E27FC236}">
                <a16:creationId xmlns:a16="http://schemas.microsoft.com/office/drawing/2014/main" id="{82F2DE98-B4BC-92CD-F593-C07300B30A2A}"/>
              </a:ext>
            </a:extLst>
          </p:cNvPr>
          <p:cNvSpPr txBox="1"/>
          <p:nvPr/>
        </p:nvSpPr>
        <p:spPr>
          <a:xfrm>
            <a:off x="506657" y="1035358"/>
            <a:ext cx="8324305" cy="1726114"/>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Longer memory access transaction</a:t>
            </a:r>
          </a:p>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Directory:      base2 = Memory[base + p1]</a:t>
            </a:r>
          </a:p>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Page Table:  PPN = Memory[base2 + p2]</a:t>
            </a:r>
          </a:p>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Translation:  value =Memory[PPN + </a:t>
            </a:r>
            <a:r>
              <a:rPr lang="en-US" sz="2400" dirty="0" err="1">
                <a:solidFill>
                  <a:srgbClr val="58595B"/>
                </a:solidFill>
              </a:rPr>
              <a:t>page_offset</a:t>
            </a:r>
            <a:r>
              <a:rPr lang="en-US" sz="2400" dirty="0">
                <a:solidFill>
                  <a:srgbClr val="58595B"/>
                </a:solidFill>
              </a:rPr>
              <a:t>]</a:t>
            </a:r>
          </a:p>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Expensive!</a:t>
            </a:r>
          </a:p>
        </p:txBody>
      </p:sp>
      <p:graphicFrame>
        <p:nvGraphicFramePr>
          <p:cNvPr id="22" name="object 19">
            <a:extLst>
              <a:ext uri="{FF2B5EF4-FFF2-40B4-BE49-F238E27FC236}">
                <a16:creationId xmlns:a16="http://schemas.microsoft.com/office/drawing/2014/main" id="{3AEF1E4F-7BD9-2BB0-003F-AE7041BFD4C5}"/>
              </a:ext>
            </a:extLst>
          </p:cNvPr>
          <p:cNvGraphicFramePr>
            <a:graphicFrameLocks noGrp="1"/>
          </p:cNvGraphicFramePr>
          <p:nvPr/>
        </p:nvGraphicFramePr>
        <p:xfrm>
          <a:off x="2819437" y="3643772"/>
          <a:ext cx="2921000" cy="292100"/>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292100">
                <a:tc>
                  <a:txBody>
                    <a:bodyPr/>
                    <a:lstStyle/>
                    <a:p>
                      <a:pPr marL="231775">
                        <a:lnSpc>
                          <a:spcPts val="2020"/>
                        </a:lnSpc>
                      </a:pPr>
                      <a:r>
                        <a:rPr sz="1800" spc="-25" dirty="0">
                          <a:latin typeface="Calibri"/>
                          <a:cs typeface="Calibri"/>
                        </a:rPr>
                        <a:t>p1</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33070">
                        <a:lnSpc>
                          <a:spcPts val="2020"/>
                        </a:lnSpc>
                      </a:pPr>
                      <a:r>
                        <a:rPr sz="1800" spc="-25" dirty="0">
                          <a:latin typeface="Calibri"/>
                          <a:cs typeface="Calibri"/>
                        </a:rPr>
                        <a:t>p2</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39090">
                        <a:lnSpc>
                          <a:spcPts val="2020"/>
                        </a:lnSpc>
                      </a:pPr>
                      <a:r>
                        <a:rPr sz="1800" spc="-10" dirty="0">
                          <a:latin typeface="Calibri"/>
                          <a:cs typeface="Calibri"/>
                        </a:rPr>
                        <a:t>offset</a:t>
                      </a:r>
                      <a:endParaRPr sz="1800" dirty="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2" name="object 59">
            <a:extLst>
              <a:ext uri="{FF2B5EF4-FFF2-40B4-BE49-F238E27FC236}">
                <a16:creationId xmlns:a16="http://schemas.microsoft.com/office/drawing/2014/main" id="{A5E88C7A-4DB3-0ADE-87C2-0B48006587CB}"/>
              </a:ext>
            </a:extLst>
          </p:cNvPr>
          <p:cNvSpPr txBox="1"/>
          <p:nvPr/>
        </p:nvSpPr>
        <p:spPr>
          <a:xfrm>
            <a:off x="2835457" y="3420295"/>
            <a:ext cx="2214880" cy="228268"/>
          </a:xfrm>
          <a:prstGeom prst="rect">
            <a:avLst/>
          </a:prstGeom>
        </p:spPr>
        <p:txBody>
          <a:bodyPr vert="horz" wrap="square" lIns="0" tIns="12700" rIns="0" bIns="0" rtlCol="0">
            <a:spAutoFit/>
          </a:bodyPr>
          <a:lstStyle/>
          <a:p>
            <a:pPr marL="12700">
              <a:lnSpc>
                <a:spcPct val="100000"/>
              </a:lnSpc>
              <a:spcBef>
                <a:spcPts val="1300"/>
              </a:spcBef>
              <a:tabLst>
                <a:tab pos="621665" algn="l"/>
                <a:tab pos="1612265" algn="l"/>
              </a:tabLst>
            </a:pPr>
            <a:r>
              <a:rPr lang="en-US" sz="1400" spc="35" dirty="0">
                <a:latin typeface="Calibri"/>
                <a:cs typeface="Calibri"/>
              </a:rPr>
              <a:t>31</a:t>
            </a:r>
            <a:r>
              <a:rPr lang="en-US" sz="1400" dirty="0">
                <a:latin typeface="Calibri"/>
                <a:cs typeface="Calibri"/>
              </a:rPr>
              <a:t>	  </a:t>
            </a:r>
            <a:r>
              <a:rPr lang="en-US" sz="1400" spc="60" dirty="0">
                <a:latin typeface="Calibri"/>
                <a:cs typeface="Calibri"/>
              </a:rPr>
              <a:t>22</a:t>
            </a:r>
            <a:r>
              <a:rPr lang="en-US" sz="1400" spc="35" dirty="0">
                <a:latin typeface="Calibri"/>
                <a:cs typeface="Calibri"/>
              </a:rPr>
              <a:t> 21      </a:t>
            </a:r>
            <a:r>
              <a:rPr lang="en-US" sz="1400" dirty="0">
                <a:latin typeface="Calibri"/>
                <a:cs typeface="Calibri"/>
              </a:rPr>
              <a:t>	</a:t>
            </a:r>
            <a:r>
              <a:rPr lang="en-US" sz="1400" spc="60" dirty="0">
                <a:latin typeface="Calibri"/>
                <a:cs typeface="Calibri"/>
              </a:rPr>
              <a:t>12</a:t>
            </a:r>
            <a:r>
              <a:rPr lang="en-US" sz="1400" spc="35" dirty="0">
                <a:latin typeface="Calibri"/>
                <a:cs typeface="Calibri"/>
              </a:rPr>
              <a:t> 11</a:t>
            </a:r>
            <a:endParaRPr lang="en-US" sz="1400" dirty="0">
              <a:latin typeface="Calibri"/>
              <a:cs typeface="Calibri"/>
            </a:endParaRPr>
          </a:p>
        </p:txBody>
      </p:sp>
      <p:sp>
        <p:nvSpPr>
          <p:cNvPr id="63" name="object 60">
            <a:extLst>
              <a:ext uri="{FF2B5EF4-FFF2-40B4-BE49-F238E27FC236}">
                <a16:creationId xmlns:a16="http://schemas.microsoft.com/office/drawing/2014/main" id="{93B825AE-DDFF-DE59-79E3-9DBC1C445E8A}"/>
              </a:ext>
            </a:extLst>
          </p:cNvPr>
          <p:cNvSpPr/>
          <p:nvPr/>
        </p:nvSpPr>
        <p:spPr>
          <a:xfrm>
            <a:off x="2819438" y="3943269"/>
            <a:ext cx="1828800" cy="304800"/>
          </a:xfrm>
          <a:custGeom>
            <a:avLst/>
            <a:gdLst/>
            <a:ahLst/>
            <a:cxnLst/>
            <a:rect l="l" t="t" r="r" b="b"/>
            <a:pathLst>
              <a:path w="1828800" h="304800">
                <a:moveTo>
                  <a:pt x="914399" y="0"/>
                </a:moveTo>
                <a:lnTo>
                  <a:pt x="906166" y="59320"/>
                </a:lnTo>
                <a:lnTo>
                  <a:pt x="883712" y="107763"/>
                </a:lnTo>
                <a:lnTo>
                  <a:pt x="850408" y="140423"/>
                </a:lnTo>
                <a:lnTo>
                  <a:pt x="809624" y="152399"/>
                </a:lnTo>
                <a:lnTo>
                  <a:pt x="561974" y="152399"/>
                </a:lnTo>
                <a:lnTo>
                  <a:pt x="521191" y="164376"/>
                </a:lnTo>
                <a:lnTo>
                  <a:pt x="487887" y="197036"/>
                </a:lnTo>
                <a:lnTo>
                  <a:pt x="465433" y="245478"/>
                </a:lnTo>
                <a:lnTo>
                  <a:pt x="457199" y="304799"/>
                </a:lnTo>
                <a:lnTo>
                  <a:pt x="448966" y="245478"/>
                </a:lnTo>
                <a:lnTo>
                  <a:pt x="426512" y="197036"/>
                </a:lnTo>
                <a:lnTo>
                  <a:pt x="393208" y="164376"/>
                </a:lnTo>
                <a:lnTo>
                  <a:pt x="352424" y="152399"/>
                </a:lnTo>
                <a:lnTo>
                  <a:pt x="104774" y="152399"/>
                </a:lnTo>
                <a:lnTo>
                  <a:pt x="63991" y="140423"/>
                </a:lnTo>
                <a:lnTo>
                  <a:pt x="30687" y="107763"/>
                </a:lnTo>
                <a:lnTo>
                  <a:pt x="8233" y="59320"/>
                </a:lnTo>
                <a:lnTo>
                  <a:pt x="0" y="0"/>
                </a:lnTo>
              </a:path>
              <a:path w="1828800" h="304800">
                <a:moveTo>
                  <a:pt x="1828799" y="0"/>
                </a:moveTo>
                <a:lnTo>
                  <a:pt x="1820566" y="59320"/>
                </a:lnTo>
                <a:lnTo>
                  <a:pt x="1798112" y="107763"/>
                </a:lnTo>
                <a:lnTo>
                  <a:pt x="1764808" y="140423"/>
                </a:lnTo>
                <a:lnTo>
                  <a:pt x="1724024" y="152399"/>
                </a:lnTo>
                <a:lnTo>
                  <a:pt x="1476374" y="152399"/>
                </a:lnTo>
                <a:lnTo>
                  <a:pt x="1435591" y="164376"/>
                </a:lnTo>
                <a:lnTo>
                  <a:pt x="1402287" y="197036"/>
                </a:lnTo>
                <a:lnTo>
                  <a:pt x="1379833" y="245478"/>
                </a:lnTo>
                <a:lnTo>
                  <a:pt x="1371599" y="304799"/>
                </a:lnTo>
                <a:lnTo>
                  <a:pt x="1363366" y="245478"/>
                </a:lnTo>
                <a:lnTo>
                  <a:pt x="1340912" y="197036"/>
                </a:lnTo>
                <a:lnTo>
                  <a:pt x="1307608" y="164376"/>
                </a:lnTo>
                <a:lnTo>
                  <a:pt x="1266824" y="152399"/>
                </a:lnTo>
                <a:lnTo>
                  <a:pt x="1019174" y="152399"/>
                </a:lnTo>
                <a:lnTo>
                  <a:pt x="978391" y="140423"/>
                </a:lnTo>
                <a:lnTo>
                  <a:pt x="945087" y="107763"/>
                </a:lnTo>
                <a:lnTo>
                  <a:pt x="922633" y="59320"/>
                </a:lnTo>
                <a:lnTo>
                  <a:pt x="914399" y="0"/>
                </a:lnTo>
              </a:path>
            </a:pathLst>
          </a:custGeom>
          <a:ln w="25399">
            <a:solidFill>
              <a:srgbClr val="44546A"/>
            </a:solidFill>
          </a:ln>
        </p:spPr>
        <p:txBody>
          <a:bodyPr wrap="square" lIns="0" tIns="0" rIns="0" bIns="0" rtlCol="0"/>
          <a:lstStyle/>
          <a:p>
            <a:endParaRPr sz="1100"/>
          </a:p>
        </p:txBody>
      </p:sp>
      <p:sp>
        <p:nvSpPr>
          <p:cNvPr id="64" name="object 61">
            <a:extLst>
              <a:ext uri="{FF2B5EF4-FFF2-40B4-BE49-F238E27FC236}">
                <a16:creationId xmlns:a16="http://schemas.microsoft.com/office/drawing/2014/main" id="{1BBCDECC-EC98-D7A0-EF93-6D5220686818}"/>
              </a:ext>
            </a:extLst>
          </p:cNvPr>
          <p:cNvSpPr txBox="1"/>
          <p:nvPr/>
        </p:nvSpPr>
        <p:spPr>
          <a:xfrm>
            <a:off x="2958313" y="4240710"/>
            <a:ext cx="718185" cy="228268"/>
          </a:xfrm>
          <a:prstGeom prst="rect">
            <a:avLst/>
          </a:prstGeom>
        </p:spPr>
        <p:txBody>
          <a:bodyPr vert="horz" wrap="square" lIns="0" tIns="12700" rIns="0" bIns="0" rtlCol="0">
            <a:spAutoFit/>
          </a:bodyPr>
          <a:lstStyle/>
          <a:p>
            <a:pPr marL="187960" marR="5080" indent="-175895">
              <a:lnSpc>
                <a:spcPct val="100000"/>
              </a:lnSpc>
              <a:spcBef>
                <a:spcPts val="100"/>
              </a:spcBef>
            </a:pPr>
            <a:r>
              <a:rPr lang="en-US" sz="1400" spc="-25" dirty="0">
                <a:latin typeface="Calibri"/>
                <a:cs typeface="Calibri"/>
              </a:rPr>
              <a:t>L1 </a:t>
            </a:r>
            <a:r>
              <a:rPr sz="1400" spc="-10" dirty="0">
                <a:latin typeface="Calibri"/>
                <a:cs typeface="Calibri"/>
              </a:rPr>
              <a:t>i</a:t>
            </a:r>
            <a:r>
              <a:rPr lang="en-US" sz="1400" spc="-10" dirty="0">
                <a:latin typeface="Calibri"/>
                <a:cs typeface="Calibri"/>
              </a:rPr>
              <a:t>n</a:t>
            </a:r>
            <a:r>
              <a:rPr sz="1400" spc="-10" dirty="0">
                <a:latin typeface="Calibri"/>
                <a:cs typeface="Calibri"/>
              </a:rPr>
              <a:t>dex</a:t>
            </a:r>
            <a:endParaRPr sz="1400" dirty="0">
              <a:latin typeface="Calibri"/>
              <a:cs typeface="Calibri"/>
            </a:endParaRPr>
          </a:p>
        </p:txBody>
      </p:sp>
      <p:sp>
        <p:nvSpPr>
          <p:cNvPr id="65" name="object 62">
            <a:extLst>
              <a:ext uri="{FF2B5EF4-FFF2-40B4-BE49-F238E27FC236}">
                <a16:creationId xmlns:a16="http://schemas.microsoft.com/office/drawing/2014/main" id="{1E572638-AEF6-0926-7A2E-E988D09C4C93}"/>
              </a:ext>
            </a:extLst>
          </p:cNvPr>
          <p:cNvSpPr txBox="1"/>
          <p:nvPr/>
        </p:nvSpPr>
        <p:spPr>
          <a:xfrm>
            <a:off x="3848408" y="4240710"/>
            <a:ext cx="843056" cy="228268"/>
          </a:xfrm>
          <a:prstGeom prst="rect">
            <a:avLst/>
          </a:prstGeom>
        </p:spPr>
        <p:txBody>
          <a:bodyPr vert="horz" wrap="square" lIns="0" tIns="12700" rIns="0" bIns="0" rtlCol="0">
            <a:spAutoFit/>
          </a:bodyPr>
          <a:lstStyle/>
          <a:p>
            <a:pPr marL="187960" marR="5080" indent="-175895">
              <a:lnSpc>
                <a:spcPct val="100000"/>
              </a:lnSpc>
              <a:spcBef>
                <a:spcPts val="100"/>
              </a:spcBef>
            </a:pPr>
            <a:r>
              <a:rPr lang="en-US" sz="1400" spc="90" dirty="0">
                <a:latin typeface="Calibri"/>
                <a:cs typeface="Calibri"/>
              </a:rPr>
              <a:t>L</a:t>
            </a:r>
            <a:r>
              <a:rPr sz="1400" spc="90" dirty="0">
                <a:latin typeface="Calibri"/>
                <a:cs typeface="Calibri"/>
              </a:rPr>
              <a:t>2</a:t>
            </a:r>
            <a:r>
              <a:rPr lang="en-US" sz="1400" spc="90" dirty="0">
                <a:latin typeface="Calibri"/>
                <a:cs typeface="Calibri"/>
              </a:rPr>
              <a:t> </a:t>
            </a:r>
            <a:r>
              <a:rPr sz="1400" spc="-10" dirty="0">
                <a:latin typeface="Calibri"/>
                <a:cs typeface="Calibri"/>
              </a:rPr>
              <a:t>index</a:t>
            </a:r>
            <a:endParaRPr sz="1400" dirty="0">
              <a:latin typeface="Calibri"/>
              <a:cs typeface="Calibri"/>
            </a:endParaRPr>
          </a:p>
        </p:txBody>
      </p:sp>
      <p:sp>
        <p:nvSpPr>
          <p:cNvPr id="73" name="object 59">
            <a:extLst>
              <a:ext uri="{FF2B5EF4-FFF2-40B4-BE49-F238E27FC236}">
                <a16:creationId xmlns:a16="http://schemas.microsoft.com/office/drawing/2014/main" id="{0011FCE7-C366-F035-70CE-AB1B4A6158B4}"/>
              </a:ext>
            </a:extLst>
          </p:cNvPr>
          <p:cNvSpPr txBox="1"/>
          <p:nvPr/>
        </p:nvSpPr>
        <p:spPr>
          <a:xfrm>
            <a:off x="2821439" y="3153742"/>
            <a:ext cx="2214880" cy="228268"/>
          </a:xfrm>
          <a:prstGeom prst="rect">
            <a:avLst/>
          </a:prstGeom>
        </p:spPr>
        <p:txBody>
          <a:bodyPr vert="horz" wrap="square" lIns="0" tIns="12700" rIns="0" bIns="0" rtlCol="0">
            <a:spAutoFit/>
          </a:bodyPr>
          <a:lstStyle/>
          <a:p>
            <a:pPr marL="12700">
              <a:lnSpc>
                <a:spcPct val="100000"/>
              </a:lnSpc>
              <a:spcBef>
                <a:spcPts val="1300"/>
              </a:spcBef>
              <a:tabLst>
                <a:tab pos="621665" algn="l"/>
                <a:tab pos="1612265" algn="l"/>
              </a:tabLst>
            </a:pPr>
            <a:r>
              <a:rPr lang="en-US" sz="1400" b="1" spc="35" dirty="0">
                <a:latin typeface="Calibri"/>
                <a:cs typeface="Calibri"/>
              </a:rPr>
              <a:t>Virtual Address</a:t>
            </a:r>
            <a:endParaRPr lang="en-US" sz="1400" b="1" dirty="0">
              <a:latin typeface="Calibri"/>
              <a:cs typeface="Calibri"/>
            </a:endParaRPr>
          </a:p>
        </p:txBody>
      </p:sp>
    </p:spTree>
    <p:extLst>
      <p:ext uri="{BB962C8B-B14F-4D97-AF65-F5344CB8AC3E}">
        <p14:creationId xmlns:p14="http://schemas.microsoft.com/office/powerpoint/2010/main" val="432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C26D5-5F67-D921-0D2B-16F5AD9D6ED9}"/>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C79026E-C675-D380-8D63-86052D9E325A}"/>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Translation Lookaside Buffer (TLB)</a:t>
            </a:r>
          </a:p>
        </p:txBody>
      </p:sp>
      <p:sp>
        <p:nvSpPr>
          <p:cNvPr id="5" name="object 6">
            <a:extLst>
              <a:ext uri="{FF2B5EF4-FFF2-40B4-BE49-F238E27FC236}">
                <a16:creationId xmlns:a16="http://schemas.microsoft.com/office/drawing/2014/main" id="{4400D488-7820-9873-0A79-3C0F4429EEC7}"/>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45" name="object 3">
            <a:extLst>
              <a:ext uri="{FF2B5EF4-FFF2-40B4-BE49-F238E27FC236}">
                <a16:creationId xmlns:a16="http://schemas.microsoft.com/office/drawing/2014/main" id="{507830F1-4DAE-B5FD-0509-2D4CE77CF893}"/>
              </a:ext>
            </a:extLst>
          </p:cNvPr>
          <p:cNvSpPr/>
          <p:nvPr/>
        </p:nvSpPr>
        <p:spPr>
          <a:xfrm>
            <a:off x="7111810" y="2245099"/>
            <a:ext cx="1981200" cy="1482090"/>
          </a:xfrm>
          <a:custGeom>
            <a:avLst/>
            <a:gdLst/>
            <a:ahLst/>
            <a:cxnLst/>
            <a:rect l="l" t="t" r="r" b="b"/>
            <a:pathLst>
              <a:path w="1981200" h="1482089">
                <a:moveTo>
                  <a:pt x="0" y="0"/>
                </a:moveTo>
                <a:lnTo>
                  <a:pt x="1981199" y="0"/>
                </a:lnTo>
                <a:lnTo>
                  <a:pt x="1981199" y="1481999"/>
                </a:lnTo>
                <a:lnTo>
                  <a:pt x="0" y="1481999"/>
                </a:lnTo>
                <a:lnTo>
                  <a:pt x="0" y="0"/>
                </a:lnTo>
                <a:close/>
              </a:path>
            </a:pathLst>
          </a:custGeom>
          <a:ln w="12699">
            <a:solidFill>
              <a:srgbClr val="BBD6EE"/>
            </a:solidFill>
          </a:ln>
        </p:spPr>
        <p:txBody>
          <a:bodyPr wrap="square" lIns="0" tIns="0" rIns="0" bIns="0" rtlCol="0"/>
          <a:lstStyle/>
          <a:p>
            <a:endParaRPr/>
          </a:p>
        </p:txBody>
      </p:sp>
      <p:graphicFrame>
        <p:nvGraphicFramePr>
          <p:cNvPr id="46" name="object 4">
            <a:extLst>
              <a:ext uri="{FF2B5EF4-FFF2-40B4-BE49-F238E27FC236}">
                <a16:creationId xmlns:a16="http://schemas.microsoft.com/office/drawing/2014/main" id="{7D07C200-2AA3-2145-D182-3646CF32694A}"/>
              </a:ext>
            </a:extLst>
          </p:cNvPr>
          <p:cNvGraphicFramePr>
            <a:graphicFrameLocks noGrp="1"/>
          </p:cNvGraphicFramePr>
          <p:nvPr>
            <p:extLst>
              <p:ext uri="{D42A27DB-BD31-4B8C-83A1-F6EECF244321}">
                <p14:modId xmlns:p14="http://schemas.microsoft.com/office/powerpoint/2010/main" val="1115830644"/>
              </p:ext>
            </p:extLst>
          </p:nvPr>
        </p:nvGraphicFramePr>
        <p:xfrm>
          <a:off x="7494060" y="613881"/>
          <a:ext cx="1219199" cy="601980"/>
        </p:xfrm>
        <a:graphic>
          <a:graphicData uri="http://schemas.openxmlformats.org/drawingml/2006/table">
            <a:tbl>
              <a:tblPr firstRow="1" bandRow="1">
                <a:tableStyleId>{2D5ABB26-0587-4C30-8999-92F81FD0307C}</a:tableStyleId>
              </a:tblPr>
              <a:tblGrid>
                <a:gridCol w="262890">
                  <a:extLst>
                    <a:ext uri="{9D8B030D-6E8A-4147-A177-3AD203B41FA5}">
                      <a16:colId xmlns:a16="http://schemas.microsoft.com/office/drawing/2014/main" val="20000"/>
                    </a:ext>
                  </a:extLst>
                </a:gridCol>
                <a:gridCol w="798829">
                  <a:extLst>
                    <a:ext uri="{9D8B030D-6E8A-4147-A177-3AD203B41FA5}">
                      <a16:colId xmlns:a16="http://schemas.microsoft.com/office/drawing/2014/main" val="20001"/>
                    </a:ext>
                  </a:extLst>
                </a:gridCol>
                <a:gridCol w="157480">
                  <a:extLst>
                    <a:ext uri="{9D8B030D-6E8A-4147-A177-3AD203B41FA5}">
                      <a16:colId xmlns:a16="http://schemas.microsoft.com/office/drawing/2014/main" val="20002"/>
                    </a:ext>
                  </a:extLst>
                </a:gridCol>
              </a:tblGrid>
              <a:tr h="318135">
                <a:tc gridSpan="3">
                  <a:txBody>
                    <a:bodyPr/>
                    <a:lstStyle/>
                    <a:p>
                      <a:pPr marL="370205">
                        <a:lnSpc>
                          <a:spcPct val="100000"/>
                        </a:lnSpc>
                        <a:spcBef>
                          <a:spcPts val="225"/>
                        </a:spcBef>
                      </a:pPr>
                      <a:r>
                        <a:rPr sz="1800" spc="200" dirty="0">
                          <a:latin typeface="Calibri"/>
                          <a:cs typeface="Calibri"/>
                        </a:rPr>
                        <a:t>CPU</a:t>
                      </a:r>
                      <a:endParaRPr sz="1800" dirty="0">
                        <a:latin typeface="Calibri"/>
                        <a:cs typeface="Calibri"/>
                      </a:endParaRPr>
                    </a:p>
                  </a:txBody>
                  <a:tcPr marL="0" marR="0" marT="28575" marB="0">
                    <a:lnL w="28575">
                      <a:solidFill>
                        <a:srgbClr val="000000"/>
                      </a:solidFill>
                      <a:prstDash val="solid"/>
                    </a:lnL>
                    <a:lnR w="28575">
                      <a:solidFill>
                        <a:srgbClr val="000000"/>
                      </a:solidFill>
                      <a:prstDash val="solid"/>
                    </a:lnR>
                    <a:lnT w="28575">
                      <a:solidFill>
                        <a:srgbClr val="000000"/>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83845">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36525">
                        <a:lnSpc>
                          <a:spcPts val="2100"/>
                        </a:lnSpc>
                      </a:pPr>
                      <a:r>
                        <a:rPr sz="1800" spc="150" dirty="0">
                          <a:latin typeface="Calibri"/>
                          <a:cs typeface="Calibri"/>
                        </a:rPr>
                        <a:t>Regs</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5715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1"/>
                  </a:ext>
                </a:extLst>
              </a:tr>
            </a:tbl>
          </a:graphicData>
        </a:graphic>
      </p:graphicFrame>
      <p:sp>
        <p:nvSpPr>
          <p:cNvPr id="47" name="object 5">
            <a:extLst>
              <a:ext uri="{FF2B5EF4-FFF2-40B4-BE49-F238E27FC236}">
                <a16:creationId xmlns:a16="http://schemas.microsoft.com/office/drawing/2014/main" id="{878CB73C-0271-EC03-F932-D8E2CA184C82}"/>
              </a:ext>
            </a:extLst>
          </p:cNvPr>
          <p:cNvSpPr txBox="1"/>
          <p:nvPr/>
        </p:nvSpPr>
        <p:spPr>
          <a:xfrm>
            <a:off x="8094531" y="2403837"/>
            <a:ext cx="609600" cy="304800"/>
          </a:xfrm>
          <a:prstGeom prst="rect">
            <a:avLst/>
          </a:prstGeom>
          <a:ln w="28574">
            <a:solidFill>
              <a:srgbClr val="000000"/>
            </a:solidFill>
          </a:ln>
        </p:spPr>
        <p:txBody>
          <a:bodyPr vert="horz" wrap="square" lIns="0" tIns="0" rIns="0" bIns="0" rtlCol="0">
            <a:spAutoFit/>
          </a:bodyPr>
          <a:lstStyle/>
          <a:p>
            <a:pPr marL="85725">
              <a:lnSpc>
                <a:spcPts val="2320"/>
              </a:lnSpc>
            </a:pPr>
            <a:r>
              <a:rPr sz="2000" spc="100" dirty="0">
                <a:latin typeface="Calibri"/>
                <a:cs typeface="Calibri"/>
              </a:rPr>
              <a:t>D$</a:t>
            </a:r>
            <a:endParaRPr sz="2000">
              <a:latin typeface="Calibri"/>
              <a:cs typeface="Calibri"/>
            </a:endParaRPr>
          </a:p>
        </p:txBody>
      </p:sp>
      <p:sp>
        <p:nvSpPr>
          <p:cNvPr id="48" name="object 6">
            <a:extLst>
              <a:ext uri="{FF2B5EF4-FFF2-40B4-BE49-F238E27FC236}">
                <a16:creationId xmlns:a16="http://schemas.microsoft.com/office/drawing/2014/main" id="{1C458606-E93E-5764-5A97-DF63C00916BC}"/>
              </a:ext>
            </a:extLst>
          </p:cNvPr>
          <p:cNvSpPr/>
          <p:nvPr/>
        </p:nvSpPr>
        <p:spPr>
          <a:xfrm>
            <a:off x="7127520" y="3863253"/>
            <a:ext cx="1981200" cy="457200"/>
          </a:xfrm>
          <a:custGeom>
            <a:avLst/>
            <a:gdLst/>
            <a:ahLst/>
            <a:cxnLst/>
            <a:rect l="l" t="t" r="r" b="b"/>
            <a:pathLst>
              <a:path w="1981200" h="457200">
                <a:moveTo>
                  <a:pt x="0" y="0"/>
                </a:moveTo>
                <a:lnTo>
                  <a:pt x="1981199" y="0"/>
                </a:lnTo>
                <a:lnTo>
                  <a:pt x="1981199" y="457199"/>
                </a:lnTo>
                <a:lnTo>
                  <a:pt x="0" y="457199"/>
                </a:lnTo>
                <a:lnTo>
                  <a:pt x="0" y="0"/>
                </a:lnTo>
                <a:close/>
              </a:path>
            </a:pathLst>
          </a:custGeom>
          <a:ln w="28574">
            <a:solidFill>
              <a:srgbClr val="000000"/>
            </a:solidFill>
          </a:ln>
        </p:spPr>
        <p:txBody>
          <a:bodyPr wrap="square" lIns="0" tIns="0" rIns="0" bIns="0" rtlCol="0"/>
          <a:lstStyle/>
          <a:p>
            <a:endParaRPr/>
          </a:p>
        </p:txBody>
      </p:sp>
      <p:sp>
        <p:nvSpPr>
          <p:cNvPr id="49" name="object 7">
            <a:extLst>
              <a:ext uri="{FF2B5EF4-FFF2-40B4-BE49-F238E27FC236}">
                <a16:creationId xmlns:a16="http://schemas.microsoft.com/office/drawing/2014/main" id="{ABC276FC-7D5C-5F8C-BFBA-21EC4DF9B239}"/>
              </a:ext>
            </a:extLst>
          </p:cNvPr>
          <p:cNvSpPr txBox="1"/>
          <p:nvPr/>
        </p:nvSpPr>
        <p:spPr>
          <a:xfrm>
            <a:off x="7310247" y="3935620"/>
            <a:ext cx="158432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Main</a:t>
            </a:r>
            <a:r>
              <a:rPr sz="2000" spc="250" dirty="0">
                <a:latin typeface="Calibri"/>
                <a:cs typeface="Calibri"/>
              </a:rPr>
              <a:t> </a:t>
            </a:r>
            <a:r>
              <a:rPr sz="2000" spc="45" dirty="0">
                <a:latin typeface="Calibri"/>
                <a:cs typeface="Calibri"/>
              </a:rPr>
              <a:t>Memory</a:t>
            </a:r>
            <a:endParaRPr sz="2000" dirty="0">
              <a:latin typeface="Calibri"/>
              <a:cs typeface="Calibri"/>
            </a:endParaRPr>
          </a:p>
        </p:txBody>
      </p:sp>
      <p:pic>
        <p:nvPicPr>
          <p:cNvPr id="51" name="object 9">
            <a:extLst>
              <a:ext uri="{FF2B5EF4-FFF2-40B4-BE49-F238E27FC236}">
                <a16:creationId xmlns:a16="http://schemas.microsoft.com/office/drawing/2014/main" id="{D80CC5BA-B0FE-45F7-1253-4AAF0DD1042D}"/>
              </a:ext>
            </a:extLst>
          </p:cNvPr>
          <p:cNvPicPr/>
          <p:nvPr/>
        </p:nvPicPr>
        <p:blipFill>
          <a:blip r:embed="rId3" cstate="print"/>
          <a:stretch>
            <a:fillRect/>
          </a:stretch>
        </p:blipFill>
        <p:spPr>
          <a:xfrm>
            <a:off x="8043328" y="1997121"/>
            <a:ext cx="122971" cy="402227"/>
          </a:xfrm>
          <a:prstGeom prst="rect">
            <a:avLst/>
          </a:prstGeom>
        </p:spPr>
      </p:pic>
      <p:pic>
        <p:nvPicPr>
          <p:cNvPr id="52" name="object 10">
            <a:extLst>
              <a:ext uri="{FF2B5EF4-FFF2-40B4-BE49-F238E27FC236}">
                <a16:creationId xmlns:a16="http://schemas.microsoft.com/office/drawing/2014/main" id="{89BADA9E-CC61-D313-8759-2AA906FEE7A5}"/>
              </a:ext>
            </a:extLst>
          </p:cNvPr>
          <p:cNvPicPr/>
          <p:nvPr/>
        </p:nvPicPr>
        <p:blipFill>
          <a:blip r:embed="rId4" cstate="print"/>
          <a:stretch>
            <a:fillRect/>
          </a:stretch>
        </p:blipFill>
        <p:spPr>
          <a:xfrm>
            <a:off x="8027790" y="2736123"/>
            <a:ext cx="122971" cy="402227"/>
          </a:xfrm>
          <a:prstGeom prst="rect">
            <a:avLst/>
          </a:prstGeom>
        </p:spPr>
      </p:pic>
      <p:pic>
        <p:nvPicPr>
          <p:cNvPr id="53" name="object 11">
            <a:extLst>
              <a:ext uri="{FF2B5EF4-FFF2-40B4-BE49-F238E27FC236}">
                <a16:creationId xmlns:a16="http://schemas.microsoft.com/office/drawing/2014/main" id="{6C804CC4-0282-0D50-8DE1-8CC9AB25BBBC}"/>
              </a:ext>
            </a:extLst>
          </p:cNvPr>
          <p:cNvPicPr/>
          <p:nvPr/>
        </p:nvPicPr>
        <p:blipFill>
          <a:blip r:embed="rId5" cstate="print"/>
          <a:stretch>
            <a:fillRect/>
          </a:stretch>
        </p:blipFill>
        <p:spPr>
          <a:xfrm>
            <a:off x="8058253" y="4345046"/>
            <a:ext cx="122971" cy="402227"/>
          </a:xfrm>
          <a:prstGeom prst="rect">
            <a:avLst/>
          </a:prstGeom>
        </p:spPr>
      </p:pic>
      <p:sp>
        <p:nvSpPr>
          <p:cNvPr id="54" name="object 12">
            <a:extLst>
              <a:ext uri="{FF2B5EF4-FFF2-40B4-BE49-F238E27FC236}">
                <a16:creationId xmlns:a16="http://schemas.microsoft.com/office/drawing/2014/main" id="{7394AB36-E9FC-13EA-E40E-48D5B05D7586}"/>
              </a:ext>
            </a:extLst>
          </p:cNvPr>
          <p:cNvSpPr/>
          <p:nvPr/>
        </p:nvSpPr>
        <p:spPr>
          <a:xfrm>
            <a:off x="7484931" y="2403837"/>
            <a:ext cx="609600" cy="304800"/>
          </a:xfrm>
          <a:custGeom>
            <a:avLst/>
            <a:gdLst/>
            <a:ahLst/>
            <a:cxnLst/>
            <a:rect l="l" t="t" r="r" b="b"/>
            <a:pathLst>
              <a:path w="609600" h="304800">
                <a:moveTo>
                  <a:pt x="609599" y="304799"/>
                </a:moveTo>
                <a:lnTo>
                  <a:pt x="0" y="304799"/>
                </a:lnTo>
                <a:lnTo>
                  <a:pt x="0" y="0"/>
                </a:lnTo>
                <a:lnTo>
                  <a:pt x="609599" y="0"/>
                </a:lnTo>
                <a:lnTo>
                  <a:pt x="609599" y="304799"/>
                </a:lnTo>
                <a:close/>
              </a:path>
            </a:pathLst>
          </a:custGeom>
          <a:solidFill>
            <a:srgbClr val="FFFFFF"/>
          </a:solidFill>
        </p:spPr>
        <p:txBody>
          <a:bodyPr wrap="square" lIns="0" tIns="0" rIns="0" bIns="0" rtlCol="0"/>
          <a:lstStyle/>
          <a:p>
            <a:endParaRPr/>
          </a:p>
        </p:txBody>
      </p:sp>
      <p:sp>
        <p:nvSpPr>
          <p:cNvPr id="55" name="object 13">
            <a:extLst>
              <a:ext uri="{FF2B5EF4-FFF2-40B4-BE49-F238E27FC236}">
                <a16:creationId xmlns:a16="http://schemas.microsoft.com/office/drawing/2014/main" id="{C56D2601-089C-371E-525C-6EDB8941CA81}"/>
              </a:ext>
            </a:extLst>
          </p:cNvPr>
          <p:cNvSpPr/>
          <p:nvPr/>
        </p:nvSpPr>
        <p:spPr>
          <a:xfrm>
            <a:off x="7484931" y="2403837"/>
            <a:ext cx="609600" cy="304800"/>
          </a:xfrm>
          <a:custGeom>
            <a:avLst/>
            <a:gdLst/>
            <a:ahLst/>
            <a:cxnLst/>
            <a:rect l="l" t="t" r="r" b="b"/>
            <a:pathLst>
              <a:path w="609600" h="304800">
                <a:moveTo>
                  <a:pt x="0" y="0"/>
                </a:moveTo>
                <a:lnTo>
                  <a:pt x="609599" y="0"/>
                </a:lnTo>
                <a:lnTo>
                  <a:pt x="609599" y="304799"/>
                </a:lnTo>
                <a:lnTo>
                  <a:pt x="0" y="304799"/>
                </a:lnTo>
                <a:lnTo>
                  <a:pt x="0" y="0"/>
                </a:lnTo>
                <a:close/>
              </a:path>
            </a:pathLst>
          </a:custGeom>
          <a:ln w="28574">
            <a:solidFill>
              <a:srgbClr val="000000"/>
            </a:solidFill>
          </a:ln>
        </p:spPr>
        <p:txBody>
          <a:bodyPr wrap="square" lIns="0" tIns="0" rIns="0" bIns="0" rtlCol="0"/>
          <a:lstStyle/>
          <a:p>
            <a:endParaRPr/>
          </a:p>
        </p:txBody>
      </p:sp>
      <p:sp>
        <p:nvSpPr>
          <p:cNvPr id="56" name="object 14">
            <a:extLst>
              <a:ext uri="{FF2B5EF4-FFF2-40B4-BE49-F238E27FC236}">
                <a16:creationId xmlns:a16="http://schemas.microsoft.com/office/drawing/2014/main" id="{B5082699-63A8-0F18-0154-684DA82E0599}"/>
              </a:ext>
            </a:extLst>
          </p:cNvPr>
          <p:cNvSpPr txBox="1"/>
          <p:nvPr/>
        </p:nvSpPr>
        <p:spPr>
          <a:xfrm>
            <a:off x="7499218" y="2380977"/>
            <a:ext cx="581025" cy="330200"/>
          </a:xfrm>
          <a:prstGeom prst="rect">
            <a:avLst/>
          </a:prstGeom>
        </p:spPr>
        <p:txBody>
          <a:bodyPr vert="horz" wrap="square" lIns="0" tIns="12700" rIns="0" bIns="0" rtlCol="0">
            <a:spAutoFit/>
          </a:bodyPr>
          <a:lstStyle/>
          <a:p>
            <a:pPr marL="71120">
              <a:lnSpc>
                <a:spcPct val="100000"/>
              </a:lnSpc>
              <a:spcBef>
                <a:spcPts val="100"/>
              </a:spcBef>
            </a:pPr>
            <a:r>
              <a:rPr sz="2000" spc="-25" dirty="0">
                <a:latin typeface="Calibri"/>
                <a:cs typeface="Calibri"/>
              </a:rPr>
              <a:t>I$</a:t>
            </a:r>
            <a:endParaRPr sz="2000">
              <a:latin typeface="Calibri"/>
              <a:cs typeface="Calibri"/>
            </a:endParaRPr>
          </a:p>
        </p:txBody>
      </p:sp>
      <p:sp>
        <p:nvSpPr>
          <p:cNvPr id="57" name="object 15">
            <a:extLst>
              <a:ext uri="{FF2B5EF4-FFF2-40B4-BE49-F238E27FC236}">
                <a16:creationId xmlns:a16="http://schemas.microsoft.com/office/drawing/2014/main" id="{63CA5604-CA4E-34B3-C99C-8CA6E1BC13A8}"/>
              </a:ext>
            </a:extLst>
          </p:cNvPr>
          <p:cNvSpPr/>
          <p:nvPr/>
        </p:nvSpPr>
        <p:spPr>
          <a:xfrm>
            <a:off x="7211662" y="4650656"/>
            <a:ext cx="1887220" cy="457200"/>
          </a:xfrm>
          <a:custGeom>
            <a:avLst/>
            <a:gdLst/>
            <a:ahLst/>
            <a:cxnLst/>
            <a:rect l="l" t="t" r="r" b="b"/>
            <a:pathLst>
              <a:path w="1887220" h="457200">
                <a:moveTo>
                  <a:pt x="1886606" y="76199"/>
                </a:moveTo>
                <a:lnTo>
                  <a:pt x="1883143" y="82774"/>
                </a:lnTo>
                <a:lnTo>
                  <a:pt x="1872945" y="89194"/>
                </a:lnTo>
                <a:lnTo>
                  <a:pt x="1833471" y="101475"/>
                </a:lnTo>
                <a:lnTo>
                  <a:pt x="1770451" y="112861"/>
                </a:lnTo>
                <a:lnTo>
                  <a:pt x="1730818" y="118161"/>
                </a:lnTo>
                <a:lnTo>
                  <a:pt x="1686149" y="123169"/>
                </a:lnTo>
                <a:lnTo>
                  <a:pt x="1636725" y="127860"/>
                </a:lnTo>
                <a:lnTo>
                  <a:pt x="1582830" y="132214"/>
                </a:lnTo>
                <a:lnTo>
                  <a:pt x="1524747" y="136207"/>
                </a:lnTo>
                <a:lnTo>
                  <a:pt x="1462760" y="139815"/>
                </a:lnTo>
                <a:lnTo>
                  <a:pt x="1397151" y="143016"/>
                </a:lnTo>
                <a:lnTo>
                  <a:pt x="1328204" y="145788"/>
                </a:lnTo>
                <a:lnTo>
                  <a:pt x="1256201" y="148107"/>
                </a:lnTo>
                <a:lnTo>
                  <a:pt x="1181427" y="149951"/>
                </a:lnTo>
                <a:lnTo>
                  <a:pt x="1104164" y="151296"/>
                </a:lnTo>
                <a:lnTo>
                  <a:pt x="1024694" y="152120"/>
                </a:lnTo>
                <a:lnTo>
                  <a:pt x="943302" y="152399"/>
                </a:lnTo>
                <a:lnTo>
                  <a:pt x="861911" y="152120"/>
                </a:lnTo>
                <a:lnTo>
                  <a:pt x="782442" y="151296"/>
                </a:lnTo>
                <a:lnTo>
                  <a:pt x="705178" y="149951"/>
                </a:lnTo>
                <a:lnTo>
                  <a:pt x="630404" y="148107"/>
                </a:lnTo>
                <a:lnTo>
                  <a:pt x="558401" y="145788"/>
                </a:lnTo>
                <a:lnTo>
                  <a:pt x="489454" y="143016"/>
                </a:lnTo>
                <a:lnTo>
                  <a:pt x="423845" y="139815"/>
                </a:lnTo>
                <a:lnTo>
                  <a:pt x="361858" y="136207"/>
                </a:lnTo>
                <a:lnTo>
                  <a:pt x="303775" y="132214"/>
                </a:lnTo>
                <a:lnTo>
                  <a:pt x="249880" y="127860"/>
                </a:lnTo>
                <a:lnTo>
                  <a:pt x="200457" y="123169"/>
                </a:lnTo>
                <a:lnTo>
                  <a:pt x="155787" y="118161"/>
                </a:lnTo>
                <a:lnTo>
                  <a:pt x="116154" y="112861"/>
                </a:lnTo>
                <a:lnTo>
                  <a:pt x="53134" y="101475"/>
                </a:lnTo>
                <a:lnTo>
                  <a:pt x="13661" y="89194"/>
                </a:lnTo>
                <a:lnTo>
                  <a:pt x="3462" y="82774"/>
                </a:lnTo>
                <a:lnTo>
                  <a:pt x="0" y="76199"/>
                </a:lnTo>
              </a:path>
              <a:path w="1887220" h="457200">
                <a:moveTo>
                  <a:pt x="0" y="76199"/>
                </a:moveTo>
                <a:lnTo>
                  <a:pt x="3462" y="69625"/>
                </a:lnTo>
                <a:lnTo>
                  <a:pt x="13661" y="63205"/>
                </a:lnTo>
                <a:lnTo>
                  <a:pt x="53134" y="50924"/>
                </a:lnTo>
                <a:lnTo>
                  <a:pt x="116154" y="39538"/>
                </a:lnTo>
                <a:lnTo>
                  <a:pt x="155787" y="34238"/>
                </a:lnTo>
                <a:lnTo>
                  <a:pt x="200457" y="29230"/>
                </a:lnTo>
                <a:lnTo>
                  <a:pt x="249880" y="24539"/>
                </a:lnTo>
                <a:lnTo>
                  <a:pt x="303775" y="20185"/>
                </a:lnTo>
                <a:lnTo>
                  <a:pt x="361858" y="16192"/>
                </a:lnTo>
                <a:lnTo>
                  <a:pt x="423845" y="12584"/>
                </a:lnTo>
                <a:lnTo>
                  <a:pt x="489454" y="9383"/>
                </a:lnTo>
                <a:lnTo>
                  <a:pt x="558401" y="6611"/>
                </a:lnTo>
                <a:lnTo>
                  <a:pt x="630404" y="4292"/>
                </a:lnTo>
                <a:lnTo>
                  <a:pt x="705178" y="2448"/>
                </a:lnTo>
                <a:lnTo>
                  <a:pt x="782442" y="1103"/>
                </a:lnTo>
                <a:lnTo>
                  <a:pt x="861911" y="279"/>
                </a:lnTo>
                <a:lnTo>
                  <a:pt x="943302" y="0"/>
                </a:lnTo>
                <a:lnTo>
                  <a:pt x="1024694" y="279"/>
                </a:lnTo>
                <a:lnTo>
                  <a:pt x="1104164" y="1103"/>
                </a:lnTo>
                <a:lnTo>
                  <a:pt x="1181427" y="2448"/>
                </a:lnTo>
                <a:lnTo>
                  <a:pt x="1256201" y="4292"/>
                </a:lnTo>
                <a:lnTo>
                  <a:pt x="1328204" y="6611"/>
                </a:lnTo>
                <a:lnTo>
                  <a:pt x="1397151" y="9383"/>
                </a:lnTo>
                <a:lnTo>
                  <a:pt x="1462760" y="12584"/>
                </a:lnTo>
                <a:lnTo>
                  <a:pt x="1524747" y="16192"/>
                </a:lnTo>
                <a:lnTo>
                  <a:pt x="1582830" y="20185"/>
                </a:lnTo>
                <a:lnTo>
                  <a:pt x="1636725" y="24539"/>
                </a:lnTo>
                <a:lnTo>
                  <a:pt x="1686149" y="29230"/>
                </a:lnTo>
                <a:lnTo>
                  <a:pt x="1730818" y="34238"/>
                </a:lnTo>
                <a:lnTo>
                  <a:pt x="1770451" y="39538"/>
                </a:lnTo>
                <a:lnTo>
                  <a:pt x="1833471" y="50924"/>
                </a:lnTo>
                <a:lnTo>
                  <a:pt x="1872945" y="63205"/>
                </a:lnTo>
                <a:lnTo>
                  <a:pt x="1886606" y="76199"/>
                </a:lnTo>
                <a:lnTo>
                  <a:pt x="1886606" y="380999"/>
                </a:lnTo>
                <a:lnTo>
                  <a:pt x="1833471" y="406275"/>
                </a:lnTo>
                <a:lnTo>
                  <a:pt x="1770451" y="417661"/>
                </a:lnTo>
                <a:lnTo>
                  <a:pt x="1730818" y="422961"/>
                </a:lnTo>
                <a:lnTo>
                  <a:pt x="1686149" y="427969"/>
                </a:lnTo>
                <a:lnTo>
                  <a:pt x="1636725" y="432660"/>
                </a:lnTo>
                <a:lnTo>
                  <a:pt x="1582830" y="437014"/>
                </a:lnTo>
                <a:lnTo>
                  <a:pt x="1524747" y="441007"/>
                </a:lnTo>
                <a:lnTo>
                  <a:pt x="1462760" y="444615"/>
                </a:lnTo>
                <a:lnTo>
                  <a:pt x="1397151" y="447816"/>
                </a:lnTo>
                <a:lnTo>
                  <a:pt x="1328204" y="450588"/>
                </a:lnTo>
                <a:lnTo>
                  <a:pt x="1256201" y="452907"/>
                </a:lnTo>
                <a:lnTo>
                  <a:pt x="1181427" y="454751"/>
                </a:lnTo>
                <a:lnTo>
                  <a:pt x="1104164" y="456096"/>
                </a:lnTo>
                <a:lnTo>
                  <a:pt x="1024694" y="456920"/>
                </a:lnTo>
                <a:lnTo>
                  <a:pt x="943302" y="457199"/>
                </a:lnTo>
                <a:lnTo>
                  <a:pt x="861911" y="456920"/>
                </a:lnTo>
                <a:lnTo>
                  <a:pt x="782442" y="456096"/>
                </a:lnTo>
                <a:lnTo>
                  <a:pt x="705178" y="454751"/>
                </a:lnTo>
                <a:lnTo>
                  <a:pt x="630404" y="452907"/>
                </a:lnTo>
                <a:lnTo>
                  <a:pt x="558401" y="450588"/>
                </a:lnTo>
                <a:lnTo>
                  <a:pt x="489454" y="447816"/>
                </a:lnTo>
                <a:lnTo>
                  <a:pt x="423845" y="444615"/>
                </a:lnTo>
                <a:lnTo>
                  <a:pt x="361858" y="441007"/>
                </a:lnTo>
                <a:lnTo>
                  <a:pt x="303775" y="437014"/>
                </a:lnTo>
                <a:lnTo>
                  <a:pt x="249880" y="432660"/>
                </a:lnTo>
                <a:lnTo>
                  <a:pt x="200457" y="427969"/>
                </a:lnTo>
                <a:lnTo>
                  <a:pt x="155787" y="422961"/>
                </a:lnTo>
                <a:lnTo>
                  <a:pt x="116154" y="417661"/>
                </a:lnTo>
                <a:lnTo>
                  <a:pt x="53134" y="406275"/>
                </a:lnTo>
                <a:lnTo>
                  <a:pt x="13661" y="393994"/>
                </a:lnTo>
                <a:lnTo>
                  <a:pt x="0" y="380999"/>
                </a:lnTo>
                <a:lnTo>
                  <a:pt x="0" y="76199"/>
                </a:lnTo>
                <a:close/>
              </a:path>
            </a:pathLst>
          </a:custGeom>
          <a:ln w="28574">
            <a:solidFill>
              <a:srgbClr val="000000"/>
            </a:solidFill>
          </a:ln>
        </p:spPr>
        <p:txBody>
          <a:bodyPr wrap="square" lIns="0" tIns="0" rIns="0" bIns="0" rtlCol="0"/>
          <a:lstStyle/>
          <a:p>
            <a:endParaRPr/>
          </a:p>
        </p:txBody>
      </p:sp>
      <p:pic>
        <p:nvPicPr>
          <p:cNvPr id="58" name="object 16">
            <a:extLst>
              <a:ext uri="{FF2B5EF4-FFF2-40B4-BE49-F238E27FC236}">
                <a16:creationId xmlns:a16="http://schemas.microsoft.com/office/drawing/2014/main" id="{318C13C9-378F-1009-CCA2-42E9A92CC2DE}"/>
              </a:ext>
            </a:extLst>
          </p:cNvPr>
          <p:cNvPicPr/>
          <p:nvPr/>
        </p:nvPicPr>
        <p:blipFill>
          <a:blip r:embed="rId5" cstate="print"/>
          <a:stretch>
            <a:fillRect/>
          </a:stretch>
        </p:blipFill>
        <p:spPr>
          <a:xfrm>
            <a:off x="8056461" y="1258696"/>
            <a:ext cx="122972" cy="402227"/>
          </a:xfrm>
          <a:prstGeom prst="rect">
            <a:avLst/>
          </a:prstGeom>
        </p:spPr>
      </p:pic>
      <p:sp>
        <p:nvSpPr>
          <p:cNvPr id="59" name="object 17">
            <a:extLst>
              <a:ext uri="{FF2B5EF4-FFF2-40B4-BE49-F238E27FC236}">
                <a16:creationId xmlns:a16="http://schemas.microsoft.com/office/drawing/2014/main" id="{2E93A232-8847-6F3B-B6E1-0DBE5D969010}"/>
              </a:ext>
            </a:extLst>
          </p:cNvPr>
          <p:cNvSpPr txBox="1"/>
          <p:nvPr/>
        </p:nvSpPr>
        <p:spPr>
          <a:xfrm>
            <a:off x="7519088" y="3184692"/>
            <a:ext cx="1185545" cy="304800"/>
          </a:xfrm>
          <a:prstGeom prst="rect">
            <a:avLst/>
          </a:prstGeom>
          <a:ln w="28574">
            <a:solidFill>
              <a:srgbClr val="000000"/>
            </a:solidFill>
          </a:ln>
        </p:spPr>
        <p:txBody>
          <a:bodyPr vert="horz" wrap="square" lIns="0" tIns="0" rIns="0" bIns="0" rtlCol="0">
            <a:spAutoFit/>
          </a:bodyPr>
          <a:lstStyle/>
          <a:p>
            <a:pPr marL="239395">
              <a:lnSpc>
                <a:spcPts val="2320"/>
              </a:lnSpc>
            </a:pPr>
            <a:r>
              <a:rPr sz="2000" spc="135" dirty="0">
                <a:latin typeface="Calibri"/>
                <a:cs typeface="Calibri"/>
              </a:rPr>
              <a:t>L2,</a:t>
            </a:r>
            <a:r>
              <a:rPr sz="2000" spc="105" dirty="0">
                <a:latin typeface="Calibri"/>
                <a:cs typeface="Calibri"/>
              </a:rPr>
              <a:t> </a:t>
            </a:r>
            <a:r>
              <a:rPr sz="2000" spc="155" dirty="0">
                <a:latin typeface="Calibri"/>
                <a:cs typeface="Calibri"/>
              </a:rPr>
              <a:t>L3</a:t>
            </a:r>
            <a:endParaRPr sz="2000">
              <a:latin typeface="Calibri"/>
              <a:cs typeface="Calibri"/>
            </a:endParaRPr>
          </a:p>
        </p:txBody>
      </p:sp>
      <p:pic>
        <p:nvPicPr>
          <p:cNvPr id="60" name="object 18">
            <a:extLst>
              <a:ext uri="{FF2B5EF4-FFF2-40B4-BE49-F238E27FC236}">
                <a16:creationId xmlns:a16="http://schemas.microsoft.com/office/drawing/2014/main" id="{26BC195B-294F-20DE-F3F0-BF9DAF7B0D23}"/>
              </a:ext>
            </a:extLst>
          </p:cNvPr>
          <p:cNvPicPr/>
          <p:nvPr/>
        </p:nvPicPr>
        <p:blipFill>
          <a:blip r:embed="rId6" cstate="print"/>
          <a:stretch>
            <a:fillRect/>
          </a:stretch>
        </p:blipFill>
        <p:spPr>
          <a:xfrm>
            <a:off x="8043328" y="3516361"/>
            <a:ext cx="124818" cy="353661"/>
          </a:xfrm>
          <a:prstGeom prst="rect">
            <a:avLst/>
          </a:prstGeom>
        </p:spPr>
      </p:pic>
      <p:sp>
        <p:nvSpPr>
          <p:cNvPr id="61" name="object 19">
            <a:extLst>
              <a:ext uri="{FF2B5EF4-FFF2-40B4-BE49-F238E27FC236}">
                <a16:creationId xmlns:a16="http://schemas.microsoft.com/office/drawing/2014/main" id="{D498CBF6-DA2D-4A88-CD78-27EF5A50F9F2}"/>
              </a:ext>
            </a:extLst>
          </p:cNvPr>
          <p:cNvSpPr txBox="1"/>
          <p:nvPr/>
        </p:nvSpPr>
        <p:spPr>
          <a:xfrm>
            <a:off x="7537249" y="1683437"/>
            <a:ext cx="1185545" cy="304800"/>
          </a:xfrm>
          <a:prstGeom prst="rect">
            <a:avLst/>
          </a:prstGeom>
          <a:ln w="28574">
            <a:solidFill>
              <a:srgbClr val="000000"/>
            </a:solidFill>
          </a:ln>
        </p:spPr>
        <p:txBody>
          <a:bodyPr vert="horz" wrap="square" lIns="0" tIns="0" rIns="0" bIns="0" rtlCol="0">
            <a:spAutoFit/>
          </a:bodyPr>
          <a:lstStyle/>
          <a:p>
            <a:pPr marL="279400">
              <a:lnSpc>
                <a:spcPts val="2320"/>
              </a:lnSpc>
            </a:pPr>
            <a:r>
              <a:rPr sz="2000" spc="30" dirty="0">
                <a:latin typeface="Calibri"/>
                <a:cs typeface="Calibri"/>
              </a:rPr>
              <a:t>MMU</a:t>
            </a:r>
            <a:endParaRPr sz="2000">
              <a:latin typeface="Calibri"/>
              <a:cs typeface="Calibri"/>
            </a:endParaRPr>
          </a:p>
        </p:txBody>
      </p:sp>
      <p:sp>
        <p:nvSpPr>
          <p:cNvPr id="67" name="object 21">
            <a:extLst>
              <a:ext uri="{FF2B5EF4-FFF2-40B4-BE49-F238E27FC236}">
                <a16:creationId xmlns:a16="http://schemas.microsoft.com/office/drawing/2014/main" id="{5C03FE5B-1783-F2DD-32C8-CB1F37F4F611}"/>
              </a:ext>
            </a:extLst>
          </p:cNvPr>
          <p:cNvSpPr/>
          <p:nvPr/>
        </p:nvSpPr>
        <p:spPr>
          <a:xfrm>
            <a:off x="6127456" y="1083961"/>
            <a:ext cx="1371762" cy="607955"/>
          </a:xfrm>
          <a:custGeom>
            <a:avLst/>
            <a:gdLst/>
            <a:ahLst/>
            <a:cxnLst/>
            <a:rect l="l" t="t" r="r" b="b"/>
            <a:pathLst>
              <a:path w="2740659" h="233680">
                <a:moveTo>
                  <a:pt x="2740499" y="233399"/>
                </a:moveTo>
                <a:lnTo>
                  <a:pt x="0" y="0"/>
                </a:lnTo>
              </a:path>
            </a:pathLst>
          </a:custGeom>
          <a:ln w="19049">
            <a:solidFill>
              <a:srgbClr val="000000"/>
            </a:solidFill>
            <a:prstDash val="lgDash"/>
          </a:ln>
        </p:spPr>
        <p:txBody>
          <a:bodyPr wrap="square" lIns="0" tIns="0" rIns="0" bIns="0" rtlCol="0"/>
          <a:lstStyle/>
          <a:p>
            <a:endParaRPr/>
          </a:p>
        </p:txBody>
      </p:sp>
      <p:sp>
        <p:nvSpPr>
          <p:cNvPr id="68" name="object 22">
            <a:extLst>
              <a:ext uri="{FF2B5EF4-FFF2-40B4-BE49-F238E27FC236}">
                <a16:creationId xmlns:a16="http://schemas.microsoft.com/office/drawing/2014/main" id="{6A9F4268-C999-8066-BFAB-26DD75225E6C}"/>
              </a:ext>
            </a:extLst>
          </p:cNvPr>
          <p:cNvSpPr/>
          <p:nvPr/>
        </p:nvSpPr>
        <p:spPr>
          <a:xfrm>
            <a:off x="3944745" y="1073344"/>
            <a:ext cx="2188294" cy="2954020"/>
          </a:xfrm>
          <a:custGeom>
            <a:avLst/>
            <a:gdLst/>
            <a:ahLst/>
            <a:cxnLst/>
            <a:rect l="l" t="t" r="r" b="b"/>
            <a:pathLst>
              <a:path w="3077210" h="2954020">
                <a:moveTo>
                  <a:pt x="0" y="0"/>
                </a:moveTo>
                <a:lnTo>
                  <a:pt x="3076800" y="0"/>
                </a:lnTo>
                <a:lnTo>
                  <a:pt x="3076800" y="2953499"/>
                </a:lnTo>
                <a:lnTo>
                  <a:pt x="0" y="2953499"/>
                </a:lnTo>
                <a:lnTo>
                  <a:pt x="0" y="0"/>
                </a:lnTo>
                <a:close/>
              </a:path>
            </a:pathLst>
          </a:custGeom>
          <a:ln w="12699">
            <a:solidFill>
              <a:srgbClr val="70AD47"/>
            </a:solidFill>
          </a:ln>
        </p:spPr>
        <p:txBody>
          <a:bodyPr wrap="square" lIns="0" tIns="0" rIns="0" bIns="0" rtlCol="0"/>
          <a:lstStyle/>
          <a:p>
            <a:endParaRPr/>
          </a:p>
        </p:txBody>
      </p:sp>
      <p:sp>
        <p:nvSpPr>
          <p:cNvPr id="69" name="object 23">
            <a:extLst>
              <a:ext uri="{FF2B5EF4-FFF2-40B4-BE49-F238E27FC236}">
                <a16:creationId xmlns:a16="http://schemas.microsoft.com/office/drawing/2014/main" id="{449B9632-76DA-67C0-82FF-FCB3CE6C47C2}"/>
              </a:ext>
            </a:extLst>
          </p:cNvPr>
          <p:cNvSpPr/>
          <p:nvPr/>
        </p:nvSpPr>
        <p:spPr>
          <a:xfrm>
            <a:off x="4510430" y="1083961"/>
            <a:ext cx="0" cy="285750"/>
          </a:xfrm>
          <a:custGeom>
            <a:avLst/>
            <a:gdLst/>
            <a:ahLst/>
            <a:cxnLst/>
            <a:rect l="l" t="t" r="r" b="b"/>
            <a:pathLst>
              <a:path h="285750">
                <a:moveTo>
                  <a:pt x="0" y="0"/>
                </a:moveTo>
                <a:lnTo>
                  <a:pt x="0" y="285749"/>
                </a:lnTo>
              </a:path>
            </a:pathLst>
          </a:custGeom>
          <a:ln w="28574">
            <a:solidFill>
              <a:srgbClr val="000000"/>
            </a:solidFill>
          </a:ln>
        </p:spPr>
        <p:txBody>
          <a:bodyPr wrap="square" lIns="0" tIns="0" rIns="0" bIns="0" rtlCol="0"/>
          <a:lstStyle/>
          <a:p>
            <a:endParaRPr/>
          </a:p>
        </p:txBody>
      </p:sp>
      <p:pic>
        <p:nvPicPr>
          <p:cNvPr id="70" name="object 24">
            <a:extLst>
              <a:ext uri="{FF2B5EF4-FFF2-40B4-BE49-F238E27FC236}">
                <a16:creationId xmlns:a16="http://schemas.microsoft.com/office/drawing/2014/main" id="{C4B30EA0-65AD-BEE1-5024-C9FC2E8EDA0A}"/>
              </a:ext>
            </a:extLst>
          </p:cNvPr>
          <p:cNvPicPr/>
          <p:nvPr/>
        </p:nvPicPr>
        <p:blipFill>
          <a:blip r:embed="rId7" cstate="print"/>
          <a:stretch>
            <a:fillRect/>
          </a:stretch>
        </p:blipFill>
        <p:spPr>
          <a:xfrm>
            <a:off x="4448944" y="1355424"/>
            <a:ext cx="122971" cy="158251"/>
          </a:xfrm>
          <a:prstGeom prst="rect">
            <a:avLst/>
          </a:prstGeom>
        </p:spPr>
      </p:pic>
      <p:sp>
        <p:nvSpPr>
          <p:cNvPr id="71" name="object 25">
            <a:extLst>
              <a:ext uri="{FF2B5EF4-FFF2-40B4-BE49-F238E27FC236}">
                <a16:creationId xmlns:a16="http://schemas.microsoft.com/office/drawing/2014/main" id="{44A0BA35-4D71-92F6-E2C6-F0340963C31A}"/>
              </a:ext>
            </a:extLst>
          </p:cNvPr>
          <p:cNvSpPr txBox="1"/>
          <p:nvPr/>
        </p:nvSpPr>
        <p:spPr>
          <a:xfrm>
            <a:off x="4101785" y="1551770"/>
            <a:ext cx="866140" cy="304800"/>
          </a:xfrm>
          <a:prstGeom prst="rect">
            <a:avLst/>
          </a:prstGeom>
          <a:ln w="28574">
            <a:solidFill>
              <a:srgbClr val="000000"/>
            </a:solidFill>
          </a:ln>
        </p:spPr>
        <p:txBody>
          <a:bodyPr vert="horz" wrap="square" lIns="0" tIns="0" rIns="0" bIns="0" rtlCol="0">
            <a:spAutoFit/>
          </a:bodyPr>
          <a:lstStyle/>
          <a:p>
            <a:pPr marL="85725">
              <a:lnSpc>
                <a:spcPts val="2320"/>
              </a:lnSpc>
            </a:pPr>
            <a:r>
              <a:rPr sz="2000" spc="210" dirty="0">
                <a:latin typeface="Calibri"/>
                <a:cs typeface="Calibri"/>
              </a:rPr>
              <a:t>TLB</a:t>
            </a:r>
            <a:endParaRPr sz="2000">
              <a:latin typeface="Calibri"/>
              <a:cs typeface="Calibri"/>
            </a:endParaRPr>
          </a:p>
        </p:txBody>
      </p:sp>
      <p:sp>
        <p:nvSpPr>
          <p:cNvPr id="74" name="object 27">
            <a:extLst>
              <a:ext uri="{FF2B5EF4-FFF2-40B4-BE49-F238E27FC236}">
                <a16:creationId xmlns:a16="http://schemas.microsoft.com/office/drawing/2014/main" id="{68536700-1D9A-3508-D034-EAC2DC957E73}"/>
              </a:ext>
            </a:extLst>
          </p:cNvPr>
          <p:cNvSpPr/>
          <p:nvPr/>
        </p:nvSpPr>
        <p:spPr>
          <a:xfrm flipH="1">
            <a:off x="4534754" y="1856570"/>
            <a:ext cx="45719" cy="2332355"/>
          </a:xfrm>
          <a:custGeom>
            <a:avLst/>
            <a:gdLst/>
            <a:ahLst/>
            <a:cxnLst/>
            <a:rect l="l" t="t" r="r" b="b"/>
            <a:pathLst>
              <a:path w="1106170" h="2332354">
                <a:moveTo>
                  <a:pt x="1106099" y="0"/>
                </a:moveTo>
                <a:lnTo>
                  <a:pt x="1106099" y="778745"/>
                </a:lnTo>
                <a:lnTo>
                  <a:pt x="0" y="778745"/>
                </a:lnTo>
                <a:lnTo>
                  <a:pt x="0" y="2331749"/>
                </a:lnTo>
              </a:path>
            </a:pathLst>
          </a:custGeom>
          <a:ln w="28574">
            <a:solidFill>
              <a:srgbClr val="393737"/>
            </a:solidFill>
          </a:ln>
        </p:spPr>
        <p:txBody>
          <a:bodyPr wrap="square" lIns="0" tIns="0" rIns="0" bIns="0" rtlCol="0"/>
          <a:lstStyle/>
          <a:p>
            <a:endParaRPr/>
          </a:p>
        </p:txBody>
      </p:sp>
      <p:pic>
        <p:nvPicPr>
          <p:cNvPr id="75" name="object 28">
            <a:extLst>
              <a:ext uri="{FF2B5EF4-FFF2-40B4-BE49-F238E27FC236}">
                <a16:creationId xmlns:a16="http://schemas.microsoft.com/office/drawing/2014/main" id="{0E8EB0C9-587F-93E7-9431-7944938CEFA6}"/>
              </a:ext>
            </a:extLst>
          </p:cNvPr>
          <p:cNvPicPr/>
          <p:nvPr/>
        </p:nvPicPr>
        <p:blipFill>
          <a:blip r:embed="rId8" cstate="print"/>
          <a:stretch>
            <a:fillRect/>
          </a:stretch>
        </p:blipFill>
        <p:spPr>
          <a:xfrm>
            <a:off x="4510425" y="4203354"/>
            <a:ext cx="122971" cy="158251"/>
          </a:xfrm>
          <a:prstGeom prst="rect">
            <a:avLst/>
          </a:prstGeom>
        </p:spPr>
      </p:pic>
      <p:sp>
        <p:nvSpPr>
          <p:cNvPr id="76" name="object 29">
            <a:extLst>
              <a:ext uri="{FF2B5EF4-FFF2-40B4-BE49-F238E27FC236}">
                <a16:creationId xmlns:a16="http://schemas.microsoft.com/office/drawing/2014/main" id="{48FB9870-8B55-BA38-1D7D-76D6CF0D5AAB}"/>
              </a:ext>
            </a:extLst>
          </p:cNvPr>
          <p:cNvSpPr txBox="1"/>
          <p:nvPr/>
        </p:nvSpPr>
        <p:spPr>
          <a:xfrm>
            <a:off x="4084925" y="2260437"/>
            <a:ext cx="440690"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libri"/>
                <a:cs typeface="Calibri"/>
              </a:rPr>
              <a:t>Hit?</a:t>
            </a:r>
            <a:endParaRPr sz="1800">
              <a:latin typeface="Calibri"/>
              <a:cs typeface="Calibri"/>
            </a:endParaRPr>
          </a:p>
        </p:txBody>
      </p:sp>
      <p:sp>
        <p:nvSpPr>
          <p:cNvPr id="78" name="object 31">
            <a:extLst>
              <a:ext uri="{FF2B5EF4-FFF2-40B4-BE49-F238E27FC236}">
                <a16:creationId xmlns:a16="http://schemas.microsoft.com/office/drawing/2014/main" id="{A69A1758-DEAA-37F2-57DB-5239D33C3B2F}"/>
              </a:ext>
            </a:extLst>
          </p:cNvPr>
          <p:cNvSpPr/>
          <p:nvPr/>
        </p:nvSpPr>
        <p:spPr>
          <a:xfrm>
            <a:off x="4510425" y="2161378"/>
            <a:ext cx="902969" cy="191770"/>
          </a:xfrm>
          <a:custGeom>
            <a:avLst/>
            <a:gdLst/>
            <a:ahLst/>
            <a:cxnLst/>
            <a:rect l="l" t="t" r="r" b="b"/>
            <a:pathLst>
              <a:path w="902970" h="191770">
                <a:moveTo>
                  <a:pt x="0" y="0"/>
                </a:moveTo>
                <a:lnTo>
                  <a:pt x="902343" y="0"/>
                </a:lnTo>
                <a:lnTo>
                  <a:pt x="902343" y="191549"/>
                </a:lnTo>
              </a:path>
            </a:pathLst>
          </a:custGeom>
          <a:ln w="28574">
            <a:solidFill>
              <a:srgbClr val="000000"/>
            </a:solidFill>
          </a:ln>
        </p:spPr>
        <p:txBody>
          <a:bodyPr wrap="square" lIns="0" tIns="0" rIns="0" bIns="0" rtlCol="0"/>
          <a:lstStyle/>
          <a:p>
            <a:endParaRPr/>
          </a:p>
        </p:txBody>
      </p:sp>
      <p:pic>
        <p:nvPicPr>
          <p:cNvPr id="79" name="object 32">
            <a:extLst>
              <a:ext uri="{FF2B5EF4-FFF2-40B4-BE49-F238E27FC236}">
                <a16:creationId xmlns:a16="http://schemas.microsoft.com/office/drawing/2014/main" id="{D1741AE4-DA67-6CA1-C439-D7196EA29FF4}"/>
              </a:ext>
            </a:extLst>
          </p:cNvPr>
          <p:cNvPicPr/>
          <p:nvPr/>
        </p:nvPicPr>
        <p:blipFill>
          <a:blip r:embed="rId9" cstate="print"/>
          <a:stretch>
            <a:fillRect/>
          </a:stretch>
        </p:blipFill>
        <p:spPr>
          <a:xfrm>
            <a:off x="5351282" y="2338574"/>
            <a:ext cx="122971" cy="158317"/>
          </a:xfrm>
          <a:prstGeom prst="rect">
            <a:avLst/>
          </a:prstGeom>
        </p:spPr>
      </p:pic>
      <p:sp>
        <p:nvSpPr>
          <p:cNvPr id="80" name="object 33">
            <a:extLst>
              <a:ext uri="{FF2B5EF4-FFF2-40B4-BE49-F238E27FC236}">
                <a16:creationId xmlns:a16="http://schemas.microsoft.com/office/drawing/2014/main" id="{E06B7DF5-28B8-7D86-A9D9-84DDE1166374}"/>
              </a:ext>
            </a:extLst>
          </p:cNvPr>
          <p:cNvSpPr/>
          <p:nvPr/>
        </p:nvSpPr>
        <p:spPr>
          <a:xfrm>
            <a:off x="5089812" y="2546109"/>
            <a:ext cx="536575" cy="304800"/>
          </a:xfrm>
          <a:custGeom>
            <a:avLst/>
            <a:gdLst/>
            <a:ahLst/>
            <a:cxnLst/>
            <a:rect l="l" t="t" r="r" b="b"/>
            <a:pathLst>
              <a:path w="536575" h="304800">
                <a:moveTo>
                  <a:pt x="0" y="0"/>
                </a:moveTo>
                <a:lnTo>
                  <a:pt x="536399" y="0"/>
                </a:lnTo>
                <a:lnTo>
                  <a:pt x="536399" y="304799"/>
                </a:lnTo>
                <a:lnTo>
                  <a:pt x="0" y="304799"/>
                </a:lnTo>
                <a:lnTo>
                  <a:pt x="0" y="0"/>
                </a:lnTo>
                <a:close/>
              </a:path>
            </a:pathLst>
          </a:custGeom>
          <a:ln w="28574">
            <a:solidFill>
              <a:srgbClr val="000000"/>
            </a:solidFill>
          </a:ln>
        </p:spPr>
        <p:txBody>
          <a:bodyPr wrap="square" lIns="0" tIns="0" rIns="0" bIns="0" rtlCol="0"/>
          <a:lstStyle/>
          <a:p>
            <a:endParaRPr/>
          </a:p>
        </p:txBody>
      </p:sp>
      <p:sp>
        <p:nvSpPr>
          <p:cNvPr id="81" name="object 34">
            <a:extLst>
              <a:ext uri="{FF2B5EF4-FFF2-40B4-BE49-F238E27FC236}">
                <a16:creationId xmlns:a16="http://schemas.microsoft.com/office/drawing/2014/main" id="{B66F7FC6-00C7-C70B-D9F8-DDE0A15F7CB9}"/>
              </a:ext>
            </a:extLst>
          </p:cNvPr>
          <p:cNvSpPr txBox="1"/>
          <p:nvPr/>
        </p:nvSpPr>
        <p:spPr>
          <a:xfrm>
            <a:off x="5162837" y="2523249"/>
            <a:ext cx="335915" cy="330200"/>
          </a:xfrm>
          <a:prstGeom prst="rect">
            <a:avLst/>
          </a:prstGeom>
        </p:spPr>
        <p:txBody>
          <a:bodyPr vert="horz" wrap="square" lIns="0" tIns="12700" rIns="0" bIns="0" rtlCol="0">
            <a:spAutoFit/>
          </a:bodyPr>
          <a:lstStyle/>
          <a:p>
            <a:pPr marL="12700">
              <a:lnSpc>
                <a:spcPct val="100000"/>
              </a:lnSpc>
              <a:spcBef>
                <a:spcPts val="100"/>
              </a:spcBef>
            </a:pPr>
            <a:r>
              <a:rPr sz="2000" spc="180" dirty="0">
                <a:latin typeface="Calibri"/>
                <a:cs typeface="Calibri"/>
              </a:rPr>
              <a:t>PT</a:t>
            </a:r>
            <a:endParaRPr sz="2000">
              <a:latin typeface="Calibri"/>
              <a:cs typeface="Calibri"/>
            </a:endParaRPr>
          </a:p>
        </p:txBody>
      </p:sp>
      <p:sp>
        <p:nvSpPr>
          <p:cNvPr id="83" name="object 36">
            <a:extLst>
              <a:ext uri="{FF2B5EF4-FFF2-40B4-BE49-F238E27FC236}">
                <a16:creationId xmlns:a16="http://schemas.microsoft.com/office/drawing/2014/main" id="{B228E448-CEDB-8FD4-FC92-7D914A3ABD62}"/>
              </a:ext>
            </a:extLst>
          </p:cNvPr>
          <p:cNvSpPr/>
          <p:nvPr/>
        </p:nvSpPr>
        <p:spPr>
          <a:xfrm>
            <a:off x="5323666" y="2848820"/>
            <a:ext cx="45719" cy="1306052"/>
          </a:xfrm>
          <a:custGeom>
            <a:avLst/>
            <a:gdLst/>
            <a:ahLst/>
            <a:cxnLst/>
            <a:rect l="l" t="t" r="r" b="b"/>
            <a:pathLst>
              <a:path w="1737360" h="1337310">
                <a:moveTo>
                  <a:pt x="1737299" y="0"/>
                </a:moveTo>
                <a:lnTo>
                  <a:pt x="1737299" y="166544"/>
                </a:lnTo>
                <a:lnTo>
                  <a:pt x="0" y="166544"/>
                </a:lnTo>
                <a:lnTo>
                  <a:pt x="0" y="1337249"/>
                </a:lnTo>
              </a:path>
            </a:pathLst>
          </a:custGeom>
          <a:ln w="28574">
            <a:solidFill>
              <a:srgbClr val="000000"/>
            </a:solidFill>
          </a:ln>
        </p:spPr>
        <p:txBody>
          <a:bodyPr wrap="square" lIns="0" tIns="0" rIns="0" bIns="0" rtlCol="0"/>
          <a:lstStyle/>
          <a:p>
            <a:endParaRPr/>
          </a:p>
        </p:txBody>
      </p:sp>
      <p:pic>
        <p:nvPicPr>
          <p:cNvPr id="84" name="object 37">
            <a:extLst>
              <a:ext uri="{FF2B5EF4-FFF2-40B4-BE49-F238E27FC236}">
                <a16:creationId xmlns:a16="http://schemas.microsoft.com/office/drawing/2014/main" id="{D21F7B4E-5BA0-EAA6-22AD-E7778AC90905}"/>
              </a:ext>
            </a:extLst>
          </p:cNvPr>
          <p:cNvPicPr/>
          <p:nvPr/>
        </p:nvPicPr>
        <p:blipFill>
          <a:blip r:embed="rId10" cstate="print"/>
          <a:stretch>
            <a:fillRect/>
          </a:stretch>
        </p:blipFill>
        <p:spPr>
          <a:xfrm>
            <a:off x="5262180" y="4149323"/>
            <a:ext cx="122971" cy="158250"/>
          </a:xfrm>
          <a:prstGeom prst="rect">
            <a:avLst/>
          </a:prstGeom>
        </p:spPr>
      </p:pic>
      <p:sp>
        <p:nvSpPr>
          <p:cNvPr id="85" name="object 38">
            <a:extLst>
              <a:ext uri="{FF2B5EF4-FFF2-40B4-BE49-F238E27FC236}">
                <a16:creationId xmlns:a16="http://schemas.microsoft.com/office/drawing/2014/main" id="{73E177F5-B6E6-14DE-DBCD-724363943B62}"/>
              </a:ext>
            </a:extLst>
          </p:cNvPr>
          <p:cNvSpPr/>
          <p:nvPr/>
        </p:nvSpPr>
        <p:spPr>
          <a:xfrm>
            <a:off x="6147326" y="1997120"/>
            <a:ext cx="1371762" cy="2030244"/>
          </a:xfrm>
          <a:custGeom>
            <a:avLst/>
            <a:gdLst/>
            <a:ahLst/>
            <a:cxnLst/>
            <a:rect l="l" t="t" r="r" b="b"/>
            <a:pathLst>
              <a:path w="2772409" h="2405379">
                <a:moveTo>
                  <a:pt x="2772299" y="0"/>
                </a:moveTo>
                <a:lnTo>
                  <a:pt x="0" y="2405099"/>
                </a:lnTo>
              </a:path>
            </a:pathLst>
          </a:custGeom>
          <a:ln w="19049">
            <a:solidFill>
              <a:srgbClr val="000000"/>
            </a:solidFill>
            <a:prstDash val="lgDash"/>
          </a:ln>
        </p:spPr>
        <p:txBody>
          <a:bodyPr wrap="square" lIns="0" tIns="0" rIns="0" bIns="0" rtlCol="0"/>
          <a:lstStyle/>
          <a:p>
            <a:endParaRPr/>
          </a:p>
        </p:txBody>
      </p:sp>
      <p:sp>
        <p:nvSpPr>
          <p:cNvPr id="86" name="object 39">
            <a:extLst>
              <a:ext uri="{FF2B5EF4-FFF2-40B4-BE49-F238E27FC236}">
                <a16:creationId xmlns:a16="http://schemas.microsoft.com/office/drawing/2014/main" id="{FD843A15-AC3C-1BCA-992F-C6E4C89B6188}"/>
              </a:ext>
            </a:extLst>
          </p:cNvPr>
          <p:cNvSpPr/>
          <p:nvPr/>
        </p:nvSpPr>
        <p:spPr>
          <a:xfrm>
            <a:off x="5089811" y="2698510"/>
            <a:ext cx="536575" cy="0"/>
          </a:xfrm>
          <a:custGeom>
            <a:avLst/>
            <a:gdLst/>
            <a:ahLst/>
            <a:cxnLst/>
            <a:rect l="l" t="t" r="r" b="b"/>
            <a:pathLst>
              <a:path w="536575">
                <a:moveTo>
                  <a:pt x="0" y="0"/>
                </a:moveTo>
                <a:lnTo>
                  <a:pt x="536399" y="0"/>
                </a:lnTo>
              </a:path>
            </a:pathLst>
          </a:custGeom>
          <a:ln w="9524">
            <a:solidFill>
              <a:srgbClr val="4472C4"/>
            </a:solidFill>
          </a:ln>
        </p:spPr>
        <p:txBody>
          <a:bodyPr wrap="square" lIns="0" tIns="0" rIns="0" bIns="0" rtlCol="0"/>
          <a:lstStyle/>
          <a:p>
            <a:endParaRPr/>
          </a:p>
        </p:txBody>
      </p:sp>
      <p:sp>
        <p:nvSpPr>
          <p:cNvPr id="87" name="object 40">
            <a:extLst>
              <a:ext uri="{FF2B5EF4-FFF2-40B4-BE49-F238E27FC236}">
                <a16:creationId xmlns:a16="http://schemas.microsoft.com/office/drawing/2014/main" id="{A7437D9B-F41C-EF1E-5813-CBB699703640}"/>
              </a:ext>
            </a:extLst>
          </p:cNvPr>
          <p:cNvSpPr txBox="1"/>
          <p:nvPr/>
        </p:nvSpPr>
        <p:spPr>
          <a:xfrm>
            <a:off x="4934237" y="1830528"/>
            <a:ext cx="631190"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Calibri"/>
                <a:cs typeface="Calibri"/>
              </a:rPr>
              <a:t>Miss?</a:t>
            </a:r>
            <a:endParaRPr sz="1800">
              <a:latin typeface="Calibri"/>
              <a:cs typeface="Calibri"/>
            </a:endParaRPr>
          </a:p>
        </p:txBody>
      </p:sp>
      <p:sp>
        <p:nvSpPr>
          <p:cNvPr id="88" name="object 41">
            <a:extLst>
              <a:ext uri="{FF2B5EF4-FFF2-40B4-BE49-F238E27FC236}">
                <a16:creationId xmlns:a16="http://schemas.microsoft.com/office/drawing/2014/main" id="{239D6346-50A6-EA1F-A751-94654B04B9A9}"/>
              </a:ext>
            </a:extLst>
          </p:cNvPr>
          <p:cNvSpPr txBox="1"/>
          <p:nvPr/>
        </p:nvSpPr>
        <p:spPr>
          <a:xfrm>
            <a:off x="4305270" y="4386548"/>
            <a:ext cx="1367790" cy="313690"/>
          </a:xfrm>
          <a:prstGeom prst="rect">
            <a:avLst/>
          </a:prstGeom>
        </p:spPr>
        <p:txBody>
          <a:bodyPr vert="horz" wrap="square" lIns="0" tIns="6350" rIns="0" bIns="0" rtlCol="0">
            <a:spAutoFit/>
          </a:bodyPr>
          <a:lstStyle/>
          <a:p>
            <a:pPr marL="12700">
              <a:lnSpc>
                <a:spcPct val="100000"/>
              </a:lnSpc>
              <a:spcBef>
                <a:spcPts val="50"/>
              </a:spcBef>
            </a:pPr>
            <a:r>
              <a:rPr sz="1800" spc="114" dirty="0">
                <a:latin typeface="Calibri"/>
                <a:cs typeface="Calibri"/>
              </a:rPr>
              <a:t>PA</a:t>
            </a:r>
            <a:r>
              <a:rPr sz="1800" spc="50" dirty="0">
                <a:latin typeface="Calibri"/>
                <a:cs typeface="Calibri"/>
              </a:rPr>
              <a:t> </a:t>
            </a:r>
            <a:r>
              <a:rPr sz="1800" dirty="0">
                <a:latin typeface="Calibri"/>
                <a:cs typeface="Calibri"/>
              </a:rPr>
              <a:t>(to</a:t>
            </a:r>
            <a:r>
              <a:rPr sz="1800" spc="50" dirty="0">
                <a:latin typeface="Calibri"/>
                <a:cs typeface="Calibri"/>
              </a:rPr>
              <a:t> </a:t>
            </a:r>
            <a:r>
              <a:rPr sz="1800" spc="70" dirty="0">
                <a:latin typeface="Calibri"/>
                <a:cs typeface="Calibri"/>
              </a:rPr>
              <a:t>cache)</a:t>
            </a:r>
            <a:endParaRPr sz="1800" dirty="0">
              <a:latin typeface="Calibri"/>
              <a:cs typeface="Calibri"/>
            </a:endParaRPr>
          </a:p>
        </p:txBody>
      </p:sp>
      <p:sp>
        <p:nvSpPr>
          <p:cNvPr id="91" name="object 3">
            <a:extLst>
              <a:ext uri="{FF2B5EF4-FFF2-40B4-BE49-F238E27FC236}">
                <a16:creationId xmlns:a16="http://schemas.microsoft.com/office/drawing/2014/main" id="{876FFABF-588C-4F10-9D44-52CA3CCFD5A5}"/>
              </a:ext>
            </a:extLst>
          </p:cNvPr>
          <p:cNvSpPr txBox="1"/>
          <p:nvPr/>
        </p:nvSpPr>
        <p:spPr>
          <a:xfrm>
            <a:off x="506658" y="1035358"/>
            <a:ext cx="3164346" cy="1010020"/>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Store most recent translations into a cache (TLB)</a:t>
            </a:r>
          </a:p>
        </p:txBody>
      </p:sp>
    </p:spTree>
    <p:extLst>
      <p:ext uri="{BB962C8B-B14F-4D97-AF65-F5344CB8AC3E}">
        <p14:creationId xmlns:p14="http://schemas.microsoft.com/office/powerpoint/2010/main" val="1953798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B0053-0045-F08A-D484-8AC68511CC30}"/>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5770DE4-2ECB-648F-8E19-6B76178D75B4}"/>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Translation Lookaside Buffer (TLB)</a:t>
            </a:r>
          </a:p>
        </p:txBody>
      </p:sp>
      <p:sp>
        <p:nvSpPr>
          <p:cNvPr id="5" name="object 6">
            <a:extLst>
              <a:ext uri="{FF2B5EF4-FFF2-40B4-BE49-F238E27FC236}">
                <a16:creationId xmlns:a16="http://schemas.microsoft.com/office/drawing/2014/main" id="{3438624A-D1E1-7A51-7C97-EEDB99C6928C}"/>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3" name="object 3">
            <a:extLst>
              <a:ext uri="{FF2B5EF4-FFF2-40B4-BE49-F238E27FC236}">
                <a16:creationId xmlns:a16="http://schemas.microsoft.com/office/drawing/2014/main" id="{310F506E-A257-AEC2-15B9-AC3B49734878}"/>
              </a:ext>
            </a:extLst>
          </p:cNvPr>
          <p:cNvSpPr txBox="1"/>
          <p:nvPr/>
        </p:nvSpPr>
        <p:spPr>
          <a:xfrm>
            <a:off x="568980" y="973474"/>
            <a:ext cx="8459685" cy="1504514"/>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sz="2400" dirty="0">
                <a:solidFill>
                  <a:srgbClr val="58595B"/>
                </a:solidFill>
              </a:rPr>
              <a:t>Cache translations in TLB</a:t>
            </a:r>
          </a:p>
          <a:p>
            <a:pPr marL="787400" lvl="1" indent="-342900">
              <a:lnSpc>
                <a:spcPct val="90000"/>
              </a:lnSpc>
              <a:spcBef>
                <a:spcPts val="100"/>
              </a:spcBef>
              <a:buFont typeface="Arial" panose="020B0604020202020204" pitchFamily="34" charset="0"/>
              <a:buChar char="•"/>
              <a:tabLst>
                <a:tab pos="544830" algn="l"/>
                <a:tab pos="5002530" algn="l"/>
              </a:tabLst>
            </a:pPr>
            <a:r>
              <a:rPr sz="2000" dirty="0">
                <a:solidFill>
                  <a:srgbClr val="58595B"/>
                </a:solidFill>
              </a:rPr>
              <a:t>TLB hit</a:t>
            </a:r>
            <a:r>
              <a:rPr lang="en-US" sz="2000" dirty="0">
                <a:solidFill>
                  <a:srgbClr val="58595B"/>
                </a:solidFill>
              </a:rPr>
              <a:t> </a:t>
            </a:r>
            <a:r>
              <a:rPr sz="2000" dirty="0">
                <a:solidFill>
                  <a:srgbClr val="58595B"/>
                </a:solidFill>
              </a:rPr>
              <a:t>⇒ Single-Cycle Translation</a:t>
            </a:r>
          </a:p>
          <a:p>
            <a:pPr marL="787400" lvl="1" indent="-342900">
              <a:lnSpc>
                <a:spcPct val="90000"/>
              </a:lnSpc>
              <a:spcBef>
                <a:spcPts val="100"/>
              </a:spcBef>
              <a:buFont typeface="Arial" panose="020B0604020202020204" pitchFamily="34" charset="0"/>
              <a:buChar char="•"/>
              <a:tabLst>
                <a:tab pos="544830" algn="l"/>
                <a:tab pos="5002530" algn="l"/>
              </a:tabLst>
            </a:pPr>
            <a:r>
              <a:rPr sz="2000" dirty="0">
                <a:solidFill>
                  <a:srgbClr val="58595B"/>
                </a:solidFill>
              </a:rPr>
              <a:t>TLB miss</a:t>
            </a:r>
            <a:r>
              <a:rPr lang="en-US" sz="2000" dirty="0">
                <a:solidFill>
                  <a:srgbClr val="58595B"/>
                </a:solidFill>
              </a:rPr>
              <a:t> </a:t>
            </a:r>
            <a:r>
              <a:rPr sz="2000" dirty="0">
                <a:solidFill>
                  <a:srgbClr val="58595B"/>
                </a:solidFill>
              </a:rPr>
              <a:t>⇒ Page-Table Walk to refill</a:t>
            </a:r>
            <a:endParaRPr lang="en-US" sz="2000" dirty="0">
              <a:solidFill>
                <a:srgbClr val="58595B"/>
              </a:solidFill>
            </a:endParaRPr>
          </a:p>
          <a:p>
            <a:pPr marL="787400" lvl="1"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TLB is flushed during context switch (avoidable with tagged PID)</a:t>
            </a:r>
          </a:p>
          <a:p>
            <a:pPr marL="787400" lvl="1" indent="-342900">
              <a:lnSpc>
                <a:spcPct val="90000"/>
              </a:lnSpc>
              <a:spcBef>
                <a:spcPts val="100"/>
              </a:spcBef>
              <a:buFont typeface="Arial" panose="020B0604020202020204" pitchFamily="34" charset="0"/>
              <a:buChar char="•"/>
              <a:tabLst>
                <a:tab pos="544830" algn="l"/>
                <a:tab pos="5002530" algn="l"/>
              </a:tabLst>
            </a:pPr>
            <a:endParaRPr sz="2000" dirty="0">
              <a:solidFill>
                <a:srgbClr val="58595B"/>
              </a:solidFill>
            </a:endParaRPr>
          </a:p>
        </p:txBody>
      </p:sp>
      <p:grpSp>
        <p:nvGrpSpPr>
          <p:cNvPr id="4" name="object 4">
            <a:extLst>
              <a:ext uri="{FF2B5EF4-FFF2-40B4-BE49-F238E27FC236}">
                <a16:creationId xmlns:a16="http://schemas.microsoft.com/office/drawing/2014/main" id="{98C2814F-E904-D55F-AFAD-8535E2203784}"/>
              </a:ext>
            </a:extLst>
          </p:cNvPr>
          <p:cNvGrpSpPr/>
          <p:nvPr/>
        </p:nvGrpSpPr>
        <p:grpSpPr>
          <a:xfrm>
            <a:off x="6096000" y="4416425"/>
            <a:ext cx="2501900" cy="304800"/>
            <a:chOff x="6083300" y="5649188"/>
            <a:chExt cx="2501900" cy="304800"/>
          </a:xfrm>
        </p:grpSpPr>
        <p:sp>
          <p:nvSpPr>
            <p:cNvPr id="6" name="object 5">
              <a:extLst>
                <a:ext uri="{FF2B5EF4-FFF2-40B4-BE49-F238E27FC236}">
                  <a16:creationId xmlns:a16="http://schemas.microsoft.com/office/drawing/2014/main" id="{925FEE03-1624-5711-EDC0-50F13B57D902}"/>
                </a:ext>
              </a:extLst>
            </p:cNvPr>
            <p:cNvSpPr/>
            <p:nvPr/>
          </p:nvSpPr>
          <p:spPr>
            <a:xfrm>
              <a:off x="6097587" y="5941188"/>
              <a:ext cx="1600200" cy="12700"/>
            </a:xfrm>
            <a:custGeom>
              <a:avLst/>
              <a:gdLst/>
              <a:ahLst/>
              <a:cxnLst/>
              <a:rect l="l" t="t" r="r" b="b"/>
              <a:pathLst>
                <a:path w="1600200" h="12700">
                  <a:moveTo>
                    <a:pt x="0" y="12699"/>
                  </a:moveTo>
                  <a:lnTo>
                    <a:pt x="1600200" y="12699"/>
                  </a:lnTo>
                  <a:lnTo>
                    <a:pt x="1600200" y="0"/>
                  </a:lnTo>
                  <a:lnTo>
                    <a:pt x="0" y="0"/>
                  </a:lnTo>
                  <a:lnTo>
                    <a:pt x="0" y="12699"/>
                  </a:lnTo>
                  <a:close/>
                </a:path>
              </a:pathLst>
            </a:custGeom>
            <a:solidFill>
              <a:srgbClr val="954F72"/>
            </a:solidFill>
          </p:spPr>
          <p:txBody>
            <a:bodyPr wrap="square" lIns="0" tIns="0" rIns="0" bIns="0" rtlCol="0"/>
            <a:lstStyle/>
            <a:p>
              <a:endParaRPr/>
            </a:p>
          </p:txBody>
        </p:sp>
        <p:sp>
          <p:nvSpPr>
            <p:cNvPr id="7" name="object 6">
              <a:extLst>
                <a:ext uri="{FF2B5EF4-FFF2-40B4-BE49-F238E27FC236}">
                  <a16:creationId xmlns:a16="http://schemas.microsoft.com/office/drawing/2014/main" id="{2F647272-F05E-4C4E-F751-F1B35C6CA84C}"/>
                </a:ext>
              </a:extLst>
            </p:cNvPr>
            <p:cNvSpPr/>
            <p:nvPr/>
          </p:nvSpPr>
          <p:spPr>
            <a:xfrm>
              <a:off x="6096000" y="5661888"/>
              <a:ext cx="2476500" cy="279400"/>
            </a:xfrm>
            <a:custGeom>
              <a:avLst/>
              <a:gdLst/>
              <a:ahLst/>
              <a:cxnLst/>
              <a:rect l="l" t="t" r="r" b="b"/>
              <a:pathLst>
                <a:path w="2476500" h="279400">
                  <a:moveTo>
                    <a:pt x="2476499" y="279299"/>
                  </a:moveTo>
                  <a:lnTo>
                    <a:pt x="0" y="279299"/>
                  </a:lnTo>
                  <a:lnTo>
                    <a:pt x="0" y="0"/>
                  </a:lnTo>
                  <a:lnTo>
                    <a:pt x="2476499" y="0"/>
                  </a:lnTo>
                  <a:lnTo>
                    <a:pt x="2476499" y="279299"/>
                  </a:lnTo>
                  <a:close/>
                </a:path>
              </a:pathLst>
            </a:custGeom>
            <a:solidFill>
              <a:srgbClr val="C4E0B2"/>
            </a:solidFill>
          </p:spPr>
          <p:txBody>
            <a:bodyPr wrap="square" lIns="0" tIns="0" rIns="0" bIns="0" rtlCol="0"/>
            <a:lstStyle/>
            <a:p>
              <a:endParaRPr/>
            </a:p>
          </p:txBody>
        </p:sp>
        <p:sp>
          <p:nvSpPr>
            <p:cNvPr id="8" name="object 7">
              <a:extLst>
                <a:ext uri="{FF2B5EF4-FFF2-40B4-BE49-F238E27FC236}">
                  <a16:creationId xmlns:a16="http://schemas.microsoft.com/office/drawing/2014/main" id="{7F0329AA-5FEC-16F6-CE73-16381AF3AE2E}"/>
                </a:ext>
              </a:extLst>
            </p:cNvPr>
            <p:cNvSpPr/>
            <p:nvPr/>
          </p:nvSpPr>
          <p:spPr>
            <a:xfrm>
              <a:off x="6096000" y="5661888"/>
              <a:ext cx="2476500" cy="279400"/>
            </a:xfrm>
            <a:custGeom>
              <a:avLst/>
              <a:gdLst/>
              <a:ahLst/>
              <a:cxnLst/>
              <a:rect l="l" t="t" r="r" b="b"/>
              <a:pathLst>
                <a:path w="2476500" h="279400">
                  <a:moveTo>
                    <a:pt x="0" y="0"/>
                  </a:moveTo>
                  <a:lnTo>
                    <a:pt x="2476499" y="0"/>
                  </a:lnTo>
                  <a:lnTo>
                    <a:pt x="2476499" y="279299"/>
                  </a:lnTo>
                  <a:lnTo>
                    <a:pt x="0" y="279299"/>
                  </a:lnTo>
                  <a:lnTo>
                    <a:pt x="0" y="0"/>
                  </a:lnTo>
                  <a:close/>
                </a:path>
              </a:pathLst>
            </a:custGeom>
            <a:ln w="25399">
              <a:solidFill>
                <a:srgbClr val="000000"/>
              </a:solidFill>
            </a:ln>
          </p:spPr>
          <p:txBody>
            <a:bodyPr wrap="square" lIns="0" tIns="0" rIns="0" bIns="0" rtlCol="0"/>
            <a:lstStyle/>
            <a:p>
              <a:endParaRPr/>
            </a:p>
          </p:txBody>
        </p:sp>
        <p:sp>
          <p:nvSpPr>
            <p:cNvPr id="9" name="object 8">
              <a:extLst>
                <a:ext uri="{FF2B5EF4-FFF2-40B4-BE49-F238E27FC236}">
                  <a16:creationId xmlns:a16="http://schemas.microsoft.com/office/drawing/2014/main" id="{F396AF54-D07C-B6D2-90F9-0CFFC16974E3}"/>
                </a:ext>
              </a:extLst>
            </p:cNvPr>
            <p:cNvSpPr/>
            <p:nvPr/>
          </p:nvSpPr>
          <p:spPr>
            <a:xfrm>
              <a:off x="7696200" y="5674588"/>
              <a:ext cx="0" cy="266700"/>
            </a:xfrm>
            <a:custGeom>
              <a:avLst/>
              <a:gdLst/>
              <a:ahLst/>
              <a:cxnLst/>
              <a:rect l="l" t="t" r="r" b="b"/>
              <a:pathLst>
                <a:path h="266700">
                  <a:moveTo>
                    <a:pt x="0" y="0"/>
                  </a:moveTo>
                  <a:lnTo>
                    <a:pt x="0" y="266699"/>
                  </a:lnTo>
                </a:path>
              </a:pathLst>
            </a:custGeom>
            <a:ln w="25399">
              <a:solidFill>
                <a:srgbClr val="000000"/>
              </a:solidFill>
            </a:ln>
          </p:spPr>
          <p:txBody>
            <a:bodyPr wrap="square" lIns="0" tIns="0" rIns="0" bIns="0" rtlCol="0"/>
            <a:lstStyle/>
            <a:p>
              <a:endParaRPr/>
            </a:p>
          </p:txBody>
        </p:sp>
      </p:grpSp>
      <p:grpSp>
        <p:nvGrpSpPr>
          <p:cNvPr id="10" name="object 9">
            <a:extLst>
              <a:ext uri="{FF2B5EF4-FFF2-40B4-BE49-F238E27FC236}">
                <a16:creationId xmlns:a16="http://schemas.microsoft.com/office/drawing/2014/main" id="{71573424-F8BD-4F16-7FCF-FD5C7C6589E0}"/>
              </a:ext>
            </a:extLst>
          </p:cNvPr>
          <p:cNvGrpSpPr/>
          <p:nvPr/>
        </p:nvGrpSpPr>
        <p:grpSpPr>
          <a:xfrm>
            <a:off x="2273299" y="2317750"/>
            <a:ext cx="6356350" cy="1632585"/>
            <a:chOff x="2260599" y="3550513"/>
            <a:chExt cx="6356350" cy="1632585"/>
          </a:xfrm>
        </p:grpSpPr>
        <p:sp>
          <p:nvSpPr>
            <p:cNvPr id="11" name="object 10">
              <a:extLst>
                <a:ext uri="{FF2B5EF4-FFF2-40B4-BE49-F238E27FC236}">
                  <a16:creationId xmlns:a16="http://schemas.microsoft.com/office/drawing/2014/main" id="{904C9438-5A81-D82A-80CB-DBEC2C6D65B1}"/>
                </a:ext>
              </a:extLst>
            </p:cNvPr>
            <p:cNvSpPr/>
            <p:nvPr/>
          </p:nvSpPr>
          <p:spPr>
            <a:xfrm>
              <a:off x="2273299" y="4253776"/>
              <a:ext cx="2219960" cy="916305"/>
            </a:xfrm>
            <a:custGeom>
              <a:avLst/>
              <a:gdLst/>
              <a:ahLst/>
              <a:cxnLst/>
              <a:rect l="l" t="t" r="r" b="b"/>
              <a:pathLst>
                <a:path w="2219960" h="916304">
                  <a:moveTo>
                    <a:pt x="2219399" y="915899"/>
                  </a:moveTo>
                  <a:lnTo>
                    <a:pt x="0" y="915899"/>
                  </a:lnTo>
                  <a:lnTo>
                    <a:pt x="0" y="0"/>
                  </a:lnTo>
                  <a:lnTo>
                    <a:pt x="2219399" y="0"/>
                  </a:lnTo>
                  <a:lnTo>
                    <a:pt x="2219399" y="915899"/>
                  </a:lnTo>
                  <a:close/>
                </a:path>
              </a:pathLst>
            </a:custGeom>
            <a:solidFill>
              <a:srgbClr val="F1F1F1"/>
            </a:solidFill>
          </p:spPr>
          <p:txBody>
            <a:bodyPr wrap="square" lIns="0" tIns="0" rIns="0" bIns="0" rtlCol="0"/>
            <a:lstStyle/>
            <a:p>
              <a:endParaRPr/>
            </a:p>
          </p:txBody>
        </p:sp>
        <p:sp>
          <p:nvSpPr>
            <p:cNvPr id="12" name="object 11">
              <a:extLst>
                <a:ext uri="{FF2B5EF4-FFF2-40B4-BE49-F238E27FC236}">
                  <a16:creationId xmlns:a16="http://schemas.microsoft.com/office/drawing/2014/main" id="{C2741FD2-2EE3-F49B-2189-CDDFCA32167F}"/>
                </a:ext>
              </a:extLst>
            </p:cNvPr>
            <p:cNvSpPr/>
            <p:nvPr/>
          </p:nvSpPr>
          <p:spPr>
            <a:xfrm>
              <a:off x="2273299" y="4253776"/>
              <a:ext cx="2219960" cy="916305"/>
            </a:xfrm>
            <a:custGeom>
              <a:avLst/>
              <a:gdLst/>
              <a:ahLst/>
              <a:cxnLst/>
              <a:rect l="l" t="t" r="r" b="b"/>
              <a:pathLst>
                <a:path w="2219960" h="916304">
                  <a:moveTo>
                    <a:pt x="0" y="0"/>
                  </a:moveTo>
                  <a:lnTo>
                    <a:pt x="2219399" y="0"/>
                  </a:lnTo>
                  <a:lnTo>
                    <a:pt x="2219399" y="915899"/>
                  </a:lnTo>
                  <a:lnTo>
                    <a:pt x="0" y="915899"/>
                  </a:lnTo>
                  <a:lnTo>
                    <a:pt x="0" y="0"/>
                  </a:lnTo>
                  <a:close/>
                </a:path>
              </a:pathLst>
            </a:custGeom>
            <a:ln w="25399">
              <a:solidFill>
                <a:srgbClr val="000000"/>
              </a:solidFill>
            </a:ln>
          </p:spPr>
          <p:txBody>
            <a:bodyPr wrap="square" lIns="0" tIns="0" rIns="0" bIns="0" rtlCol="0"/>
            <a:lstStyle/>
            <a:p>
              <a:endParaRPr/>
            </a:p>
          </p:txBody>
        </p:sp>
        <p:sp>
          <p:nvSpPr>
            <p:cNvPr id="13" name="object 12">
              <a:extLst>
                <a:ext uri="{FF2B5EF4-FFF2-40B4-BE49-F238E27FC236}">
                  <a16:creationId xmlns:a16="http://schemas.microsoft.com/office/drawing/2014/main" id="{84CD9AC3-30B8-F205-9BE8-B1567B2F4582}"/>
                </a:ext>
              </a:extLst>
            </p:cNvPr>
            <p:cNvSpPr/>
            <p:nvPr/>
          </p:nvSpPr>
          <p:spPr>
            <a:xfrm>
              <a:off x="2273300" y="4544288"/>
              <a:ext cx="2219960" cy="25400"/>
            </a:xfrm>
            <a:custGeom>
              <a:avLst/>
              <a:gdLst/>
              <a:ahLst/>
              <a:cxnLst/>
              <a:rect l="l" t="t" r="r" b="b"/>
              <a:pathLst>
                <a:path w="2219960" h="25400">
                  <a:moveTo>
                    <a:pt x="0" y="0"/>
                  </a:moveTo>
                  <a:lnTo>
                    <a:pt x="2219399" y="0"/>
                  </a:lnTo>
                  <a:lnTo>
                    <a:pt x="2219399" y="25399"/>
                  </a:lnTo>
                  <a:lnTo>
                    <a:pt x="0" y="25399"/>
                  </a:lnTo>
                  <a:lnTo>
                    <a:pt x="0" y="0"/>
                  </a:lnTo>
                  <a:close/>
                </a:path>
              </a:pathLst>
            </a:custGeom>
            <a:solidFill>
              <a:srgbClr val="000000"/>
            </a:solidFill>
          </p:spPr>
          <p:txBody>
            <a:bodyPr wrap="square" lIns="0" tIns="0" rIns="0" bIns="0" rtlCol="0"/>
            <a:lstStyle/>
            <a:p>
              <a:endParaRPr/>
            </a:p>
          </p:txBody>
        </p:sp>
        <p:sp>
          <p:nvSpPr>
            <p:cNvPr id="14" name="object 13">
              <a:extLst>
                <a:ext uri="{FF2B5EF4-FFF2-40B4-BE49-F238E27FC236}">
                  <a16:creationId xmlns:a16="http://schemas.microsoft.com/office/drawing/2014/main" id="{482EBAF4-F947-711D-0FE4-13D0D48162CE}"/>
                </a:ext>
              </a:extLst>
            </p:cNvPr>
            <p:cNvSpPr/>
            <p:nvPr/>
          </p:nvSpPr>
          <p:spPr>
            <a:xfrm>
              <a:off x="3298825" y="4266476"/>
              <a:ext cx="0" cy="903605"/>
            </a:xfrm>
            <a:custGeom>
              <a:avLst/>
              <a:gdLst/>
              <a:ahLst/>
              <a:cxnLst/>
              <a:rect l="l" t="t" r="r" b="b"/>
              <a:pathLst>
                <a:path h="903604">
                  <a:moveTo>
                    <a:pt x="0" y="0"/>
                  </a:moveTo>
                  <a:lnTo>
                    <a:pt x="0" y="903299"/>
                  </a:lnTo>
                </a:path>
              </a:pathLst>
            </a:custGeom>
            <a:ln w="25399">
              <a:solidFill>
                <a:srgbClr val="000000"/>
              </a:solidFill>
            </a:ln>
          </p:spPr>
          <p:txBody>
            <a:bodyPr wrap="square" lIns="0" tIns="0" rIns="0" bIns="0" rtlCol="0"/>
            <a:lstStyle/>
            <a:p>
              <a:endParaRPr/>
            </a:p>
          </p:txBody>
        </p:sp>
        <p:sp>
          <p:nvSpPr>
            <p:cNvPr id="15" name="object 14">
              <a:extLst>
                <a:ext uri="{FF2B5EF4-FFF2-40B4-BE49-F238E27FC236}">
                  <a16:creationId xmlns:a16="http://schemas.microsoft.com/office/drawing/2014/main" id="{F6936E1F-E021-7153-86E1-17203EC2F93D}"/>
                </a:ext>
              </a:extLst>
            </p:cNvPr>
            <p:cNvSpPr/>
            <p:nvPr/>
          </p:nvSpPr>
          <p:spPr>
            <a:xfrm>
              <a:off x="6140450" y="3550513"/>
              <a:ext cx="2476500" cy="279400"/>
            </a:xfrm>
            <a:custGeom>
              <a:avLst/>
              <a:gdLst/>
              <a:ahLst/>
              <a:cxnLst/>
              <a:rect l="l" t="t" r="r" b="b"/>
              <a:pathLst>
                <a:path w="2476500" h="279400">
                  <a:moveTo>
                    <a:pt x="2476499" y="279299"/>
                  </a:moveTo>
                  <a:lnTo>
                    <a:pt x="0" y="279299"/>
                  </a:lnTo>
                  <a:lnTo>
                    <a:pt x="0" y="0"/>
                  </a:lnTo>
                  <a:lnTo>
                    <a:pt x="2476499" y="0"/>
                  </a:lnTo>
                  <a:lnTo>
                    <a:pt x="2476499" y="279299"/>
                  </a:lnTo>
                  <a:close/>
                </a:path>
              </a:pathLst>
            </a:custGeom>
            <a:solidFill>
              <a:srgbClr val="DDEAF6"/>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B5924187-2EA9-7C94-1C9A-1484CDD0DB7B}"/>
              </a:ext>
            </a:extLst>
          </p:cNvPr>
          <p:cNvSpPr txBox="1"/>
          <p:nvPr/>
        </p:nvSpPr>
        <p:spPr>
          <a:xfrm>
            <a:off x="6153150" y="2317750"/>
            <a:ext cx="1600200" cy="279400"/>
          </a:xfrm>
          <a:prstGeom prst="rect">
            <a:avLst/>
          </a:prstGeom>
          <a:solidFill>
            <a:srgbClr val="DDEAF6"/>
          </a:solidFill>
          <a:ln w="25399">
            <a:solidFill>
              <a:srgbClr val="000000"/>
            </a:solidFill>
          </a:ln>
        </p:spPr>
        <p:txBody>
          <a:bodyPr vert="horz" wrap="square" lIns="0" tIns="0" rIns="0" bIns="0" rtlCol="0">
            <a:spAutoFit/>
          </a:bodyPr>
          <a:lstStyle/>
          <a:p>
            <a:pPr marL="414020">
              <a:lnSpc>
                <a:spcPts val="2014"/>
              </a:lnSpc>
            </a:pPr>
            <a:r>
              <a:rPr sz="1800" spc="-25" dirty="0">
                <a:solidFill>
                  <a:srgbClr val="551279"/>
                </a:solidFill>
                <a:latin typeface="Calibri"/>
                <a:cs typeface="Calibri"/>
              </a:rPr>
              <a:t>VPN</a:t>
            </a:r>
            <a:endParaRPr sz="1800">
              <a:latin typeface="Calibri"/>
              <a:cs typeface="Calibri"/>
            </a:endParaRPr>
          </a:p>
        </p:txBody>
      </p:sp>
      <p:sp>
        <p:nvSpPr>
          <p:cNvPr id="17" name="object 16">
            <a:extLst>
              <a:ext uri="{FF2B5EF4-FFF2-40B4-BE49-F238E27FC236}">
                <a16:creationId xmlns:a16="http://schemas.microsoft.com/office/drawing/2014/main" id="{1EFE1805-6D10-926D-B581-CCBE6DEBE61A}"/>
              </a:ext>
            </a:extLst>
          </p:cNvPr>
          <p:cNvSpPr txBox="1"/>
          <p:nvPr/>
        </p:nvSpPr>
        <p:spPr>
          <a:xfrm>
            <a:off x="7753350" y="2317750"/>
            <a:ext cx="876300" cy="279400"/>
          </a:xfrm>
          <a:prstGeom prst="rect">
            <a:avLst/>
          </a:prstGeom>
          <a:solidFill>
            <a:srgbClr val="DDEAF6"/>
          </a:solidFill>
          <a:ln w="25399">
            <a:solidFill>
              <a:srgbClr val="000000"/>
            </a:solidFill>
          </a:ln>
        </p:spPr>
        <p:txBody>
          <a:bodyPr vert="horz" wrap="square" lIns="0" tIns="0" rIns="0" bIns="0" rtlCol="0">
            <a:spAutoFit/>
          </a:bodyPr>
          <a:lstStyle/>
          <a:p>
            <a:pPr marL="38100">
              <a:lnSpc>
                <a:spcPts val="2014"/>
              </a:lnSpc>
            </a:pPr>
            <a:r>
              <a:rPr sz="1800" spc="-10" dirty="0">
                <a:solidFill>
                  <a:srgbClr val="551279"/>
                </a:solidFill>
                <a:latin typeface="Calibri"/>
                <a:cs typeface="Calibri"/>
              </a:rPr>
              <a:t>offset</a:t>
            </a:r>
            <a:endParaRPr sz="1800">
              <a:latin typeface="Calibri"/>
              <a:cs typeface="Calibri"/>
            </a:endParaRPr>
          </a:p>
        </p:txBody>
      </p:sp>
      <p:sp>
        <p:nvSpPr>
          <p:cNvPr id="18" name="object 17">
            <a:extLst>
              <a:ext uri="{FF2B5EF4-FFF2-40B4-BE49-F238E27FC236}">
                <a16:creationId xmlns:a16="http://schemas.microsoft.com/office/drawing/2014/main" id="{80B0BE84-D3B6-18C7-8B3A-1AB716D316AB}"/>
              </a:ext>
            </a:extLst>
          </p:cNvPr>
          <p:cNvSpPr txBox="1"/>
          <p:nvPr/>
        </p:nvSpPr>
        <p:spPr>
          <a:xfrm>
            <a:off x="2298699" y="3033713"/>
            <a:ext cx="1000125" cy="278130"/>
          </a:xfrm>
          <a:prstGeom prst="rect">
            <a:avLst/>
          </a:prstGeom>
          <a:solidFill>
            <a:srgbClr val="F1F1F1"/>
          </a:solidFill>
        </p:spPr>
        <p:txBody>
          <a:bodyPr vert="horz" wrap="square" lIns="0" tIns="0" rIns="0" bIns="0" rtlCol="0">
            <a:spAutoFit/>
          </a:bodyPr>
          <a:lstStyle/>
          <a:p>
            <a:pPr marL="238125">
              <a:lnSpc>
                <a:spcPts val="1989"/>
              </a:lnSpc>
            </a:pPr>
            <a:r>
              <a:rPr sz="1800" spc="-25" dirty="0">
                <a:solidFill>
                  <a:srgbClr val="551279"/>
                </a:solidFill>
                <a:latin typeface="Calibri"/>
                <a:cs typeface="Calibri"/>
              </a:rPr>
              <a:t>tag</a:t>
            </a:r>
            <a:endParaRPr sz="1800">
              <a:latin typeface="Calibri"/>
              <a:cs typeface="Calibri"/>
            </a:endParaRPr>
          </a:p>
        </p:txBody>
      </p:sp>
      <p:sp>
        <p:nvSpPr>
          <p:cNvPr id="19" name="object 18">
            <a:extLst>
              <a:ext uri="{FF2B5EF4-FFF2-40B4-BE49-F238E27FC236}">
                <a16:creationId xmlns:a16="http://schemas.microsoft.com/office/drawing/2014/main" id="{E79C003D-93E4-15E4-76F3-B0D5BF4DA52B}"/>
              </a:ext>
            </a:extLst>
          </p:cNvPr>
          <p:cNvSpPr txBox="1"/>
          <p:nvPr/>
        </p:nvSpPr>
        <p:spPr>
          <a:xfrm>
            <a:off x="3311525" y="3021013"/>
            <a:ext cx="1194435" cy="303530"/>
          </a:xfrm>
          <a:prstGeom prst="rect">
            <a:avLst/>
          </a:prstGeom>
          <a:solidFill>
            <a:srgbClr val="F1F1F1"/>
          </a:solidFill>
          <a:ln w="25399">
            <a:solidFill>
              <a:srgbClr val="000000"/>
            </a:solidFill>
          </a:ln>
        </p:spPr>
        <p:txBody>
          <a:bodyPr vert="horz" wrap="square" lIns="0" tIns="0" rIns="0" bIns="0" rtlCol="0">
            <a:spAutoFit/>
          </a:bodyPr>
          <a:lstStyle/>
          <a:p>
            <a:pPr marL="445134">
              <a:lnSpc>
                <a:spcPts val="2090"/>
              </a:lnSpc>
            </a:pPr>
            <a:r>
              <a:rPr sz="1800" spc="-25" dirty="0">
                <a:solidFill>
                  <a:srgbClr val="551279"/>
                </a:solidFill>
                <a:latin typeface="Calibri"/>
                <a:cs typeface="Calibri"/>
              </a:rPr>
              <a:t>PPN</a:t>
            </a:r>
            <a:endParaRPr sz="1800">
              <a:latin typeface="Calibri"/>
              <a:cs typeface="Calibri"/>
            </a:endParaRPr>
          </a:p>
        </p:txBody>
      </p:sp>
      <p:sp>
        <p:nvSpPr>
          <p:cNvPr id="20" name="object 19">
            <a:extLst>
              <a:ext uri="{FF2B5EF4-FFF2-40B4-BE49-F238E27FC236}">
                <a16:creationId xmlns:a16="http://schemas.microsoft.com/office/drawing/2014/main" id="{AE466202-73E4-4B94-B919-E188DA1123F9}"/>
              </a:ext>
            </a:extLst>
          </p:cNvPr>
          <p:cNvSpPr txBox="1"/>
          <p:nvPr/>
        </p:nvSpPr>
        <p:spPr>
          <a:xfrm>
            <a:off x="3614737" y="4333239"/>
            <a:ext cx="1697989"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551279"/>
                </a:solidFill>
                <a:latin typeface="Calibri"/>
                <a:cs typeface="Calibri"/>
              </a:rPr>
              <a:t>physical</a:t>
            </a:r>
            <a:r>
              <a:rPr sz="2000" spc="-65" dirty="0">
                <a:solidFill>
                  <a:srgbClr val="551279"/>
                </a:solidFill>
                <a:latin typeface="Calibri"/>
                <a:cs typeface="Calibri"/>
              </a:rPr>
              <a:t> </a:t>
            </a:r>
            <a:r>
              <a:rPr sz="2000" spc="-10" dirty="0">
                <a:solidFill>
                  <a:srgbClr val="551279"/>
                </a:solidFill>
                <a:latin typeface="Calibri"/>
                <a:cs typeface="Calibri"/>
              </a:rPr>
              <a:t>address</a:t>
            </a:r>
            <a:endParaRPr sz="2000">
              <a:latin typeface="Calibri"/>
              <a:cs typeface="Calibri"/>
            </a:endParaRPr>
          </a:p>
        </p:txBody>
      </p:sp>
      <p:sp>
        <p:nvSpPr>
          <p:cNvPr id="21" name="object 20">
            <a:extLst>
              <a:ext uri="{FF2B5EF4-FFF2-40B4-BE49-F238E27FC236}">
                <a16:creationId xmlns:a16="http://schemas.microsoft.com/office/drawing/2014/main" id="{7BAD38A3-7246-CAF3-1F66-48E85A5AF89F}"/>
              </a:ext>
            </a:extLst>
          </p:cNvPr>
          <p:cNvSpPr txBox="1"/>
          <p:nvPr/>
        </p:nvSpPr>
        <p:spPr>
          <a:xfrm>
            <a:off x="6535722" y="4410468"/>
            <a:ext cx="40894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551279"/>
                </a:solidFill>
                <a:latin typeface="Calibri"/>
                <a:cs typeface="Calibri"/>
              </a:rPr>
              <a:t>PPN</a:t>
            </a:r>
            <a:endParaRPr sz="1800">
              <a:latin typeface="Calibri"/>
              <a:cs typeface="Calibri"/>
            </a:endParaRPr>
          </a:p>
        </p:txBody>
      </p:sp>
      <p:sp>
        <p:nvSpPr>
          <p:cNvPr id="22" name="object 21">
            <a:extLst>
              <a:ext uri="{FF2B5EF4-FFF2-40B4-BE49-F238E27FC236}">
                <a16:creationId xmlns:a16="http://schemas.microsoft.com/office/drawing/2014/main" id="{D9251D77-0F52-69C1-B897-0020E6EC91D4}"/>
              </a:ext>
            </a:extLst>
          </p:cNvPr>
          <p:cNvSpPr txBox="1"/>
          <p:nvPr/>
        </p:nvSpPr>
        <p:spPr>
          <a:xfrm>
            <a:off x="7767877" y="4410468"/>
            <a:ext cx="5588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51279"/>
                </a:solidFill>
                <a:latin typeface="Calibri"/>
                <a:cs typeface="Calibri"/>
              </a:rPr>
              <a:t>offset</a:t>
            </a:r>
            <a:endParaRPr sz="1800">
              <a:latin typeface="Calibri"/>
              <a:cs typeface="Calibri"/>
            </a:endParaRPr>
          </a:p>
        </p:txBody>
      </p:sp>
      <p:sp>
        <p:nvSpPr>
          <p:cNvPr id="23" name="object 22">
            <a:extLst>
              <a:ext uri="{FF2B5EF4-FFF2-40B4-BE49-F238E27FC236}">
                <a16:creationId xmlns:a16="http://schemas.microsoft.com/office/drawing/2014/main" id="{805A3A4B-1667-449E-9F6B-B7753194E563}"/>
              </a:ext>
            </a:extLst>
          </p:cNvPr>
          <p:cNvSpPr txBox="1"/>
          <p:nvPr/>
        </p:nvSpPr>
        <p:spPr>
          <a:xfrm>
            <a:off x="3978275" y="2245105"/>
            <a:ext cx="139128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551279"/>
                </a:solidFill>
                <a:latin typeface="Calibri"/>
                <a:cs typeface="Calibri"/>
              </a:rPr>
              <a:t>virtual</a:t>
            </a:r>
            <a:r>
              <a:rPr sz="1800" i="1" spc="-35" dirty="0">
                <a:solidFill>
                  <a:srgbClr val="551279"/>
                </a:solidFill>
                <a:latin typeface="Calibri"/>
                <a:cs typeface="Calibri"/>
              </a:rPr>
              <a:t> </a:t>
            </a:r>
            <a:r>
              <a:rPr sz="1800" i="1" spc="-10" dirty="0">
                <a:solidFill>
                  <a:srgbClr val="551279"/>
                </a:solidFill>
                <a:latin typeface="Calibri"/>
                <a:cs typeface="Calibri"/>
              </a:rPr>
              <a:t>address</a:t>
            </a:r>
            <a:endParaRPr sz="1800">
              <a:latin typeface="Calibri"/>
              <a:cs typeface="Calibri"/>
            </a:endParaRPr>
          </a:p>
        </p:txBody>
      </p:sp>
      <p:grpSp>
        <p:nvGrpSpPr>
          <p:cNvPr id="24" name="object 23">
            <a:extLst>
              <a:ext uri="{FF2B5EF4-FFF2-40B4-BE49-F238E27FC236}">
                <a16:creationId xmlns:a16="http://schemas.microsoft.com/office/drawing/2014/main" id="{E5CD7053-6EF4-4AB9-CA92-94E99CE0E6A3}"/>
              </a:ext>
            </a:extLst>
          </p:cNvPr>
          <p:cNvGrpSpPr/>
          <p:nvPr/>
        </p:nvGrpSpPr>
        <p:grpSpPr>
          <a:xfrm>
            <a:off x="2266950" y="2571750"/>
            <a:ext cx="6171565" cy="1798320"/>
            <a:chOff x="2254250" y="3804513"/>
            <a:chExt cx="6171565" cy="1798320"/>
          </a:xfrm>
        </p:grpSpPr>
        <p:sp>
          <p:nvSpPr>
            <p:cNvPr id="25" name="object 24">
              <a:extLst>
                <a:ext uri="{FF2B5EF4-FFF2-40B4-BE49-F238E27FC236}">
                  <a16:creationId xmlns:a16="http://schemas.microsoft.com/office/drawing/2014/main" id="{8647E498-B10C-7399-5AE9-0A252E495726}"/>
                </a:ext>
              </a:extLst>
            </p:cNvPr>
            <p:cNvSpPr/>
            <p:nvPr/>
          </p:nvSpPr>
          <p:spPr>
            <a:xfrm>
              <a:off x="8370886" y="3826738"/>
              <a:ext cx="0" cy="1648460"/>
            </a:xfrm>
            <a:custGeom>
              <a:avLst/>
              <a:gdLst/>
              <a:ahLst/>
              <a:cxnLst/>
              <a:rect l="l" t="t" r="r" b="b"/>
              <a:pathLst>
                <a:path h="1648460">
                  <a:moveTo>
                    <a:pt x="0" y="0"/>
                  </a:moveTo>
                  <a:lnTo>
                    <a:pt x="0" y="1647899"/>
                  </a:lnTo>
                </a:path>
              </a:pathLst>
            </a:custGeom>
            <a:ln w="25399">
              <a:solidFill>
                <a:srgbClr val="000000"/>
              </a:solidFill>
            </a:ln>
          </p:spPr>
          <p:txBody>
            <a:bodyPr wrap="square" lIns="0" tIns="0" rIns="0" bIns="0" rtlCol="0"/>
            <a:lstStyle/>
            <a:p>
              <a:endParaRPr/>
            </a:p>
          </p:txBody>
        </p:sp>
        <p:pic>
          <p:nvPicPr>
            <p:cNvPr id="26" name="object 25">
              <a:extLst>
                <a:ext uri="{FF2B5EF4-FFF2-40B4-BE49-F238E27FC236}">
                  <a16:creationId xmlns:a16="http://schemas.microsoft.com/office/drawing/2014/main" id="{79D5FA38-89D8-8D43-700B-AAAE43978ABB}"/>
                </a:ext>
              </a:extLst>
            </p:cNvPr>
            <p:cNvPicPr/>
            <p:nvPr/>
          </p:nvPicPr>
          <p:blipFill>
            <a:blip r:embed="rId3" cstate="print"/>
            <a:stretch>
              <a:fillRect/>
            </a:stretch>
          </p:blipFill>
          <p:spPr>
            <a:xfrm>
              <a:off x="8316232" y="5461938"/>
              <a:ext cx="109307" cy="140667"/>
            </a:xfrm>
            <a:prstGeom prst="rect">
              <a:avLst/>
            </a:prstGeom>
          </p:spPr>
        </p:pic>
        <p:sp>
          <p:nvSpPr>
            <p:cNvPr id="27" name="object 26">
              <a:extLst>
                <a:ext uri="{FF2B5EF4-FFF2-40B4-BE49-F238E27FC236}">
                  <a16:creationId xmlns:a16="http://schemas.microsoft.com/office/drawing/2014/main" id="{4575038C-501A-BBCE-EE93-08392265EFD6}"/>
                </a:ext>
              </a:extLst>
            </p:cNvPr>
            <p:cNvSpPr/>
            <p:nvPr/>
          </p:nvSpPr>
          <p:spPr>
            <a:xfrm>
              <a:off x="3910011" y="5169763"/>
              <a:ext cx="2978150" cy="298450"/>
            </a:xfrm>
            <a:custGeom>
              <a:avLst/>
              <a:gdLst/>
              <a:ahLst/>
              <a:cxnLst/>
              <a:rect l="l" t="t" r="r" b="b"/>
              <a:pathLst>
                <a:path w="2978150" h="298450">
                  <a:moveTo>
                    <a:pt x="0" y="0"/>
                  </a:moveTo>
                  <a:lnTo>
                    <a:pt x="0" y="112712"/>
                  </a:lnTo>
                  <a:lnTo>
                    <a:pt x="2978150" y="112712"/>
                  </a:lnTo>
                  <a:lnTo>
                    <a:pt x="2978150" y="298450"/>
                  </a:lnTo>
                </a:path>
              </a:pathLst>
            </a:custGeom>
            <a:ln w="25399">
              <a:solidFill>
                <a:srgbClr val="000000"/>
              </a:solidFill>
            </a:ln>
          </p:spPr>
          <p:txBody>
            <a:bodyPr wrap="square" lIns="0" tIns="0" rIns="0" bIns="0" rtlCol="0"/>
            <a:lstStyle/>
            <a:p>
              <a:endParaRPr/>
            </a:p>
          </p:txBody>
        </p:sp>
        <p:pic>
          <p:nvPicPr>
            <p:cNvPr id="28" name="object 27">
              <a:extLst>
                <a:ext uri="{FF2B5EF4-FFF2-40B4-BE49-F238E27FC236}">
                  <a16:creationId xmlns:a16="http://schemas.microsoft.com/office/drawing/2014/main" id="{B1D2E01F-964B-9A16-2773-C425CE737E7E}"/>
                </a:ext>
              </a:extLst>
            </p:cNvPr>
            <p:cNvPicPr/>
            <p:nvPr/>
          </p:nvPicPr>
          <p:blipFill>
            <a:blip r:embed="rId3" cstate="print"/>
            <a:stretch>
              <a:fillRect/>
            </a:stretch>
          </p:blipFill>
          <p:spPr>
            <a:xfrm>
              <a:off x="6833508" y="5455513"/>
              <a:ext cx="109307" cy="140667"/>
            </a:xfrm>
            <a:prstGeom prst="rect">
              <a:avLst/>
            </a:prstGeom>
          </p:spPr>
        </p:pic>
        <p:sp>
          <p:nvSpPr>
            <p:cNvPr id="29" name="object 28">
              <a:extLst>
                <a:ext uri="{FF2B5EF4-FFF2-40B4-BE49-F238E27FC236}">
                  <a16:creationId xmlns:a16="http://schemas.microsoft.com/office/drawing/2014/main" id="{D8BBF467-35BC-7B96-41CF-E3BC3F9E211C}"/>
                </a:ext>
              </a:extLst>
            </p:cNvPr>
            <p:cNvSpPr/>
            <p:nvPr/>
          </p:nvSpPr>
          <p:spPr>
            <a:xfrm>
              <a:off x="2266950" y="4260126"/>
              <a:ext cx="0" cy="909955"/>
            </a:xfrm>
            <a:custGeom>
              <a:avLst/>
              <a:gdLst/>
              <a:ahLst/>
              <a:cxnLst/>
              <a:rect l="l" t="t" r="r" b="b"/>
              <a:pathLst>
                <a:path h="909954">
                  <a:moveTo>
                    <a:pt x="0" y="0"/>
                  </a:moveTo>
                  <a:lnTo>
                    <a:pt x="0" y="909599"/>
                  </a:lnTo>
                </a:path>
              </a:pathLst>
            </a:custGeom>
            <a:ln w="25399">
              <a:solidFill>
                <a:srgbClr val="000000"/>
              </a:solidFill>
            </a:ln>
          </p:spPr>
          <p:txBody>
            <a:bodyPr wrap="square" lIns="0" tIns="0" rIns="0" bIns="0" rtlCol="0"/>
            <a:lstStyle/>
            <a:p>
              <a:endParaRPr/>
            </a:p>
          </p:txBody>
        </p:sp>
        <p:pic>
          <p:nvPicPr>
            <p:cNvPr id="30" name="object 29">
              <a:extLst>
                <a:ext uri="{FF2B5EF4-FFF2-40B4-BE49-F238E27FC236}">
                  <a16:creationId xmlns:a16="http://schemas.microsoft.com/office/drawing/2014/main" id="{1E9EAC6C-35BD-933B-EC16-E905417FD617}"/>
                </a:ext>
              </a:extLst>
            </p:cNvPr>
            <p:cNvPicPr/>
            <p:nvPr/>
          </p:nvPicPr>
          <p:blipFill>
            <a:blip r:embed="rId4" cstate="print"/>
            <a:stretch>
              <a:fillRect/>
            </a:stretch>
          </p:blipFill>
          <p:spPr>
            <a:xfrm>
              <a:off x="2636157" y="5169763"/>
              <a:ext cx="109308" cy="277067"/>
            </a:xfrm>
            <a:prstGeom prst="rect">
              <a:avLst/>
            </a:prstGeom>
          </p:spPr>
        </p:pic>
        <p:sp>
          <p:nvSpPr>
            <p:cNvPr id="31" name="object 30">
              <a:extLst>
                <a:ext uri="{FF2B5EF4-FFF2-40B4-BE49-F238E27FC236}">
                  <a16:creationId xmlns:a16="http://schemas.microsoft.com/office/drawing/2014/main" id="{D94A7DD3-B4C1-CBDA-6226-07B08F8F2C41}"/>
                </a:ext>
              </a:extLst>
            </p:cNvPr>
            <p:cNvSpPr/>
            <p:nvPr/>
          </p:nvSpPr>
          <p:spPr>
            <a:xfrm>
              <a:off x="2256821" y="3817213"/>
              <a:ext cx="4590415" cy="1030605"/>
            </a:xfrm>
            <a:custGeom>
              <a:avLst/>
              <a:gdLst/>
              <a:ahLst/>
              <a:cxnLst/>
              <a:rect l="l" t="t" r="r" b="b"/>
              <a:pathLst>
                <a:path w="4590415" h="1030604">
                  <a:moveTo>
                    <a:pt x="0" y="1030286"/>
                  </a:moveTo>
                  <a:lnTo>
                    <a:pt x="2236799" y="1030286"/>
                  </a:lnTo>
                </a:path>
                <a:path w="4590415" h="1030604">
                  <a:moveTo>
                    <a:pt x="4590064" y="0"/>
                  </a:moveTo>
                  <a:lnTo>
                    <a:pt x="4590064" y="146049"/>
                  </a:lnTo>
                  <a:lnTo>
                    <a:pt x="475264" y="146049"/>
                  </a:lnTo>
                  <a:lnTo>
                    <a:pt x="475264" y="285750"/>
                  </a:lnTo>
                </a:path>
              </a:pathLst>
            </a:custGeom>
            <a:ln w="25399">
              <a:solidFill>
                <a:srgbClr val="000000"/>
              </a:solidFill>
            </a:ln>
          </p:spPr>
          <p:txBody>
            <a:bodyPr wrap="square" lIns="0" tIns="0" rIns="0" bIns="0" rtlCol="0"/>
            <a:lstStyle/>
            <a:p>
              <a:endParaRPr/>
            </a:p>
          </p:txBody>
        </p:sp>
        <p:pic>
          <p:nvPicPr>
            <p:cNvPr id="32" name="object 31">
              <a:extLst>
                <a:ext uri="{FF2B5EF4-FFF2-40B4-BE49-F238E27FC236}">
                  <a16:creationId xmlns:a16="http://schemas.microsoft.com/office/drawing/2014/main" id="{C177CFA4-06F3-D994-0B8D-332BA2255E68}"/>
                </a:ext>
              </a:extLst>
            </p:cNvPr>
            <p:cNvPicPr/>
            <p:nvPr/>
          </p:nvPicPr>
          <p:blipFill>
            <a:blip r:embed="rId3" cstate="print"/>
            <a:stretch>
              <a:fillRect/>
            </a:stretch>
          </p:blipFill>
          <p:spPr>
            <a:xfrm>
              <a:off x="2677432" y="4090263"/>
              <a:ext cx="109308" cy="140667"/>
            </a:xfrm>
            <a:prstGeom prst="rect">
              <a:avLst/>
            </a:prstGeom>
          </p:spPr>
        </p:pic>
        <p:sp>
          <p:nvSpPr>
            <p:cNvPr id="33" name="object 32">
              <a:extLst>
                <a:ext uri="{FF2B5EF4-FFF2-40B4-BE49-F238E27FC236}">
                  <a16:creationId xmlns:a16="http://schemas.microsoft.com/office/drawing/2014/main" id="{FBD71895-83DD-D67F-486C-CF75FE68C196}"/>
                </a:ext>
              </a:extLst>
            </p:cNvPr>
            <p:cNvSpPr/>
            <p:nvPr/>
          </p:nvSpPr>
          <p:spPr>
            <a:xfrm>
              <a:off x="6088124" y="4176675"/>
              <a:ext cx="1619250" cy="903605"/>
            </a:xfrm>
            <a:custGeom>
              <a:avLst/>
              <a:gdLst/>
              <a:ahLst/>
              <a:cxnLst/>
              <a:rect l="l" t="t" r="r" b="b"/>
              <a:pathLst>
                <a:path w="1619250" h="903604">
                  <a:moveTo>
                    <a:pt x="1619099" y="903299"/>
                  </a:moveTo>
                  <a:lnTo>
                    <a:pt x="0" y="903299"/>
                  </a:lnTo>
                  <a:lnTo>
                    <a:pt x="0" y="0"/>
                  </a:lnTo>
                  <a:lnTo>
                    <a:pt x="1619099" y="0"/>
                  </a:lnTo>
                  <a:lnTo>
                    <a:pt x="1619099" y="903299"/>
                  </a:lnTo>
                  <a:close/>
                </a:path>
              </a:pathLst>
            </a:custGeom>
            <a:solidFill>
              <a:srgbClr val="E7E6E6"/>
            </a:solidFill>
          </p:spPr>
          <p:txBody>
            <a:bodyPr wrap="square" lIns="0" tIns="0" rIns="0" bIns="0" rtlCol="0"/>
            <a:lstStyle/>
            <a:p>
              <a:endParaRPr/>
            </a:p>
          </p:txBody>
        </p:sp>
        <p:sp>
          <p:nvSpPr>
            <p:cNvPr id="34" name="object 33">
              <a:extLst>
                <a:ext uri="{FF2B5EF4-FFF2-40B4-BE49-F238E27FC236}">
                  <a16:creationId xmlns:a16="http://schemas.microsoft.com/office/drawing/2014/main" id="{86FD6B57-17DC-F6CD-C891-DCFA8977023D}"/>
                </a:ext>
              </a:extLst>
            </p:cNvPr>
            <p:cNvSpPr/>
            <p:nvPr/>
          </p:nvSpPr>
          <p:spPr>
            <a:xfrm>
              <a:off x="6088124" y="4176675"/>
              <a:ext cx="1619250" cy="903605"/>
            </a:xfrm>
            <a:custGeom>
              <a:avLst/>
              <a:gdLst/>
              <a:ahLst/>
              <a:cxnLst/>
              <a:rect l="l" t="t" r="r" b="b"/>
              <a:pathLst>
                <a:path w="1619250" h="903604">
                  <a:moveTo>
                    <a:pt x="0" y="0"/>
                  </a:moveTo>
                  <a:lnTo>
                    <a:pt x="1619099" y="0"/>
                  </a:lnTo>
                  <a:lnTo>
                    <a:pt x="1619099" y="903299"/>
                  </a:lnTo>
                  <a:lnTo>
                    <a:pt x="0" y="903299"/>
                  </a:lnTo>
                  <a:lnTo>
                    <a:pt x="0" y="0"/>
                  </a:lnTo>
                  <a:close/>
                </a:path>
              </a:pathLst>
            </a:custGeom>
            <a:ln w="9524">
              <a:solidFill>
                <a:srgbClr val="44546A"/>
              </a:solidFill>
            </a:ln>
          </p:spPr>
          <p:txBody>
            <a:bodyPr wrap="square" lIns="0" tIns="0" rIns="0" bIns="0" rtlCol="0"/>
            <a:lstStyle/>
            <a:p>
              <a:endParaRPr/>
            </a:p>
          </p:txBody>
        </p:sp>
      </p:grpSp>
      <p:sp>
        <p:nvSpPr>
          <p:cNvPr id="35" name="object 34">
            <a:extLst>
              <a:ext uri="{FF2B5EF4-FFF2-40B4-BE49-F238E27FC236}">
                <a16:creationId xmlns:a16="http://schemas.microsoft.com/office/drawing/2014/main" id="{C19F7798-D1BA-3E83-B8FE-DF22C12B5C76}"/>
              </a:ext>
            </a:extLst>
          </p:cNvPr>
          <p:cNvSpPr txBox="1"/>
          <p:nvPr/>
        </p:nvSpPr>
        <p:spPr>
          <a:xfrm>
            <a:off x="2471736" y="4255007"/>
            <a:ext cx="498475"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551279"/>
                </a:solidFill>
                <a:latin typeface="Calibri"/>
                <a:cs typeface="Calibri"/>
              </a:rPr>
              <a:t>hit?</a:t>
            </a:r>
            <a:endParaRPr sz="2400">
              <a:latin typeface="Calibri"/>
              <a:cs typeface="Calibri"/>
            </a:endParaRPr>
          </a:p>
        </p:txBody>
      </p:sp>
    </p:spTree>
    <p:extLst>
      <p:ext uri="{BB962C8B-B14F-4D97-AF65-F5344CB8AC3E}">
        <p14:creationId xmlns:p14="http://schemas.microsoft.com/office/powerpoint/2010/main" val="148013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31EDE-A195-71AA-F332-841907E8CF2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0DD75DE-CD0B-2308-1D45-44FC7DD23F2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Translation Lookaside Buffer (TLB)</a:t>
            </a:r>
          </a:p>
        </p:txBody>
      </p:sp>
      <p:sp>
        <p:nvSpPr>
          <p:cNvPr id="5" name="object 6">
            <a:extLst>
              <a:ext uri="{FF2B5EF4-FFF2-40B4-BE49-F238E27FC236}">
                <a16:creationId xmlns:a16="http://schemas.microsoft.com/office/drawing/2014/main" id="{117CA545-4456-7029-E356-E4CE877F0F40}"/>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3" name="object 3">
            <a:extLst>
              <a:ext uri="{FF2B5EF4-FFF2-40B4-BE49-F238E27FC236}">
                <a16:creationId xmlns:a16="http://schemas.microsoft.com/office/drawing/2014/main" id="{A5EA5393-E1BB-06B9-D171-8C91164BBA9C}"/>
              </a:ext>
            </a:extLst>
          </p:cNvPr>
          <p:cNvSpPr txBox="1"/>
          <p:nvPr/>
        </p:nvSpPr>
        <p:spPr>
          <a:xfrm>
            <a:off x="568980" y="973474"/>
            <a:ext cx="8657396" cy="1214692"/>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sz="2400" dirty="0">
                <a:solidFill>
                  <a:srgbClr val="58595B"/>
                </a:solidFill>
              </a:rPr>
              <a:t>TLB</a:t>
            </a:r>
            <a:r>
              <a:rPr lang="en-US" sz="2400" dirty="0">
                <a:solidFill>
                  <a:srgbClr val="58595B"/>
                </a:solidFill>
              </a:rPr>
              <a:t> Design</a:t>
            </a:r>
            <a:endParaRPr sz="2400" dirty="0">
              <a:solidFill>
                <a:srgbClr val="58595B"/>
              </a:solidFill>
            </a:endParaRPr>
          </a:p>
          <a:p>
            <a:pPr marL="787400" lvl="1"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32-128 entries fully associative</a:t>
            </a:r>
            <a:endParaRPr sz="2000" dirty="0">
              <a:solidFill>
                <a:srgbClr val="58595B"/>
              </a:solidFill>
            </a:endParaRPr>
          </a:p>
          <a:p>
            <a:pPr marL="787400" lvl="1"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256-512 entries are 4/8 way set associative</a:t>
            </a:r>
          </a:p>
          <a:p>
            <a:pPr marL="787400" lvl="1"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Random or FIFO replacement policy</a:t>
            </a:r>
          </a:p>
        </p:txBody>
      </p:sp>
      <p:grpSp>
        <p:nvGrpSpPr>
          <p:cNvPr id="4" name="object 4">
            <a:extLst>
              <a:ext uri="{FF2B5EF4-FFF2-40B4-BE49-F238E27FC236}">
                <a16:creationId xmlns:a16="http://schemas.microsoft.com/office/drawing/2014/main" id="{69EA07D3-47B7-2DF0-AFC9-35D9C6EB3900}"/>
              </a:ext>
            </a:extLst>
          </p:cNvPr>
          <p:cNvGrpSpPr/>
          <p:nvPr/>
        </p:nvGrpSpPr>
        <p:grpSpPr>
          <a:xfrm>
            <a:off x="6096000" y="4416425"/>
            <a:ext cx="2501900" cy="304800"/>
            <a:chOff x="6083300" y="5649188"/>
            <a:chExt cx="2501900" cy="304800"/>
          </a:xfrm>
        </p:grpSpPr>
        <p:sp>
          <p:nvSpPr>
            <p:cNvPr id="6" name="object 5">
              <a:extLst>
                <a:ext uri="{FF2B5EF4-FFF2-40B4-BE49-F238E27FC236}">
                  <a16:creationId xmlns:a16="http://schemas.microsoft.com/office/drawing/2014/main" id="{8DB68B9E-5744-BA38-310F-54130989DE55}"/>
                </a:ext>
              </a:extLst>
            </p:cNvPr>
            <p:cNvSpPr/>
            <p:nvPr/>
          </p:nvSpPr>
          <p:spPr>
            <a:xfrm>
              <a:off x="6097587" y="5941188"/>
              <a:ext cx="1600200" cy="12700"/>
            </a:xfrm>
            <a:custGeom>
              <a:avLst/>
              <a:gdLst/>
              <a:ahLst/>
              <a:cxnLst/>
              <a:rect l="l" t="t" r="r" b="b"/>
              <a:pathLst>
                <a:path w="1600200" h="12700">
                  <a:moveTo>
                    <a:pt x="0" y="12699"/>
                  </a:moveTo>
                  <a:lnTo>
                    <a:pt x="1600200" y="12699"/>
                  </a:lnTo>
                  <a:lnTo>
                    <a:pt x="1600200" y="0"/>
                  </a:lnTo>
                  <a:lnTo>
                    <a:pt x="0" y="0"/>
                  </a:lnTo>
                  <a:lnTo>
                    <a:pt x="0" y="12699"/>
                  </a:lnTo>
                  <a:close/>
                </a:path>
              </a:pathLst>
            </a:custGeom>
            <a:solidFill>
              <a:srgbClr val="954F72"/>
            </a:solidFill>
          </p:spPr>
          <p:txBody>
            <a:bodyPr wrap="square" lIns="0" tIns="0" rIns="0" bIns="0" rtlCol="0"/>
            <a:lstStyle/>
            <a:p>
              <a:endParaRPr/>
            </a:p>
          </p:txBody>
        </p:sp>
        <p:sp>
          <p:nvSpPr>
            <p:cNvPr id="7" name="object 6">
              <a:extLst>
                <a:ext uri="{FF2B5EF4-FFF2-40B4-BE49-F238E27FC236}">
                  <a16:creationId xmlns:a16="http://schemas.microsoft.com/office/drawing/2014/main" id="{9AB0965C-5DD1-3272-A0E3-EBC29614B759}"/>
                </a:ext>
              </a:extLst>
            </p:cNvPr>
            <p:cNvSpPr/>
            <p:nvPr/>
          </p:nvSpPr>
          <p:spPr>
            <a:xfrm>
              <a:off x="6096000" y="5661888"/>
              <a:ext cx="2476500" cy="279400"/>
            </a:xfrm>
            <a:custGeom>
              <a:avLst/>
              <a:gdLst/>
              <a:ahLst/>
              <a:cxnLst/>
              <a:rect l="l" t="t" r="r" b="b"/>
              <a:pathLst>
                <a:path w="2476500" h="279400">
                  <a:moveTo>
                    <a:pt x="2476499" y="279299"/>
                  </a:moveTo>
                  <a:lnTo>
                    <a:pt x="0" y="279299"/>
                  </a:lnTo>
                  <a:lnTo>
                    <a:pt x="0" y="0"/>
                  </a:lnTo>
                  <a:lnTo>
                    <a:pt x="2476499" y="0"/>
                  </a:lnTo>
                  <a:lnTo>
                    <a:pt x="2476499" y="279299"/>
                  </a:lnTo>
                  <a:close/>
                </a:path>
              </a:pathLst>
            </a:custGeom>
            <a:solidFill>
              <a:srgbClr val="C4E0B2"/>
            </a:solidFill>
          </p:spPr>
          <p:txBody>
            <a:bodyPr wrap="square" lIns="0" tIns="0" rIns="0" bIns="0" rtlCol="0"/>
            <a:lstStyle/>
            <a:p>
              <a:endParaRPr/>
            </a:p>
          </p:txBody>
        </p:sp>
        <p:sp>
          <p:nvSpPr>
            <p:cNvPr id="8" name="object 7">
              <a:extLst>
                <a:ext uri="{FF2B5EF4-FFF2-40B4-BE49-F238E27FC236}">
                  <a16:creationId xmlns:a16="http://schemas.microsoft.com/office/drawing/2014/main" id="{9C6A5154-B3F1-0DF3-FEDD-F219413929B0}"/>
                </a:ext>
              </a:extLst>
            </p:cNvPr>
            <p:cNvSpPr/>
            <p:nvPr/>
          </p:nvSpPr>
          <p:spPr>
            <a:xfrm>
              <a:off x="6096000" y="5661888"/>
              <a:ext cx="2476500" cy="279400"/>
            </a:xfrm>
            <a:custGeom>
              <a:avLst/>
              <a:gdLst/>
              <a:ahLst/>
              <a:cxnLst/>
              <a:rect l="l" t="t" r="r" b="b"/>
              <a:pathLst>
                <a:path w="2476500" h="279400">
                  <a:moveTo>
                    <a:pt x="0" y="0"/>
                  </a:moveTo>
                  <a:lnTo>
                    <a:pt x="2476499" y="0"/>
                  </a:lnTo>
                  <a:lnTo>
                    <a:pt x="2476499" y="279299"/>
                  </a:lnTo>
                  <a:lnTo>
                    <a:pt x="0" y="279299"/>
                  </a:lnTo>
                  <a:lnTo>
                    <a:pt x="0" y="0"/>
                  </a:lnTo>
                  <a:close/>
                </a:path>
              </a:pathLst>
            </a:custGeom>
            <a:ln w="25399">
              <a:solidFill>
                <a:srgbClr val="000000"/>
              </a:solidFill>
            </a:ln>
          </p:spPr>
          <p:txBody>
            <a:bodyPr wrap="square" lIns="0" tIns="0" rIns="0" bIns="0" rtlCol="0"/>
            <a:lstStyle/>
            <a:p>
              <a:endParaRPr/>
            </a:p>
          </p:txBody>
        </p:sp>
        <p:sp>
          <p:nvSpPr>
            <p:cNvPr id="9" name="object 8">
              <a:extLst>
                <a:ext uri="{FF2B5EF4-FFF2-40B4-BE49-F238E27FC236}">
                  <a16:creationId xmlns:a16="http://schemas.microsoft.com/office/drawing/2014/main" id="{56A96CC4-4E0B-200E-DA70-C84276A240DF}"/>
                </a:ext>
              </a:extLst>
            </p:cNvPr>
            <p:cNvSpPr/>
            <p:nvPr/>
          </p:nvSpPr>
          <p:spPr>
            <a:xfrm>
              <a:off x="7696200" y="5674588"/>
              <a:ext cx="0" cy="266700"/>
            </a:xfrm>
            <a:custGeom>
              <a:avLst/>
              <a:gdLst/>
              <a:ahLst/>
              <a:cxnLst/>
              <a:rect l="l" t="t" r="r" b="b"/>
              <a:pathLst>
                <a:path h="266700">
                  <a:moveTo>
                    <a:pt x="0" y="0"/>
                  </a:moveTo>
                  <a:lnTo>
                    <a:pt x="0" y="266699"/>
                  </a:lnTo>
                </a:path>
              </a:pathLst>
            </a:custGeom>
            <a:ln w="25399">
              <a:solidFill>
                <a:srgbClr val="000000"/>
              </a:solidFill>
            </a:ln>
          </p:spPr>
          <p:txBody>
            <a:bodyPr wrap="square" lIns="0" tIns="0" rIns="0" bIns="0" rtlCol="0"/>
            <a:lstStyle/>
            <a:p>
              <a:endParaRPr/>
            </a:p>
          </p:txBody>
        </p:sp>
      </p:grpSp>
      <p:grpSp>
        <p:nvGrpSpPr>
          <p:cNvPr id="10" name="object 9">
            <a:extLst>
              <a:ext uri="{FF2B5EF4-FFF2-40B4-BE49-F238E27FC236}">
                <a16:creationId xmlns:a16="http://schemas.microsoft.com/office/drawing/2014/main" id="{9BCD5590-EB14-C6F6-75DD-AB137D05DA19}"/>
              </a:ext>
            </a:extLst>
          </p:cNvPr>
          <p:cNvGrpSpPr/>
          <p:nvPr/>
        </p:nvGrpSpPr>
        <p:grpSpPr>
          <a:xfrm>
            <a:off x="2273299" y="2317750"/>
            <a:ext cx="6356350" cy="1632585"/>
            <a:chOff x="2260599" y="3550513"/>
            <a:chExt cx="6356350" cy="1632585"/>
          </a:xfrm>
        </p:grpSpPr>
        <p:sp>
          <p:nvSpPr>
            <p:cNvPr id="11" name="object 10">
              <a:extLst>
                <a:ext uri="{FF2B5EF4-FFF2-40B4-BE49-F238E27FC236}">
                  <a16:creationId xmlns:a16="http://schemas.microsoft.com/office/drawing/2014/main" id="{FB864A0C-7BA7-8A97-B8E2-08B71F591220}"/>
                </a:ext>
              </a:extLst>
            </p:cNvPr>
            <p:cNvSpPr/>
            <p:nvPr/>
          </p:nvSpPr>
          <p:spPr>
            <a:xfrm>
              <a:off x="2273299" y="4253776"/>
              <a:ext cx="2219960" cy="916305"/>
            </a:xfrm>
            <a:custGeom>
              <a:avLst/>
              <a:gdLst/>
              <a:ahLst/>
              <a:cxnLst/>
              <a:rect l="l" t="t" r="r" b="b"/>
              <a:pathLst>
                <a:path w="2219960" h="916304">
                  <a:moveTo>
                    <a:pt x="2219399" y="915899"/>
                  </a:moveTo>
                  <a:lnTo>
                    <a:pt x="0" y="915899"/>
                  </a:lnTo>
                  <a:lnTo>
                    <a:pt x="0" y="0"/>
                  </a:lnTo>
                  <a:lnTo>
                    <a:pt x="2219399" y="0"/>
                  </a:lnTo>
                  <a:lnTo>
                    <a:pt x="2219399" y="915899"/>
                  </a:lnTo>
                  <a:close/>
                </a:path>
              </a:pathLst>
            </a:custGeom>
            <a:solidFill>
              <a:srgbClr val="F1F1F1"/>
            </a:solidFill>
          </p:spPr>
          <p:txBody>
            <a:bodyPr wrap="square" lIns="0" tIns="0" rIns="0" bIns="0" rtlCol="0"/>
            <a:lstStyle/>
            <a:p>
              <a:endParaRPr/>
            </a:p>
          </p:txBody>
        </p:sp>
        <p:sp>
          <p:nvSpPr>
            <p:cNvPr id="12" name="object 11">
              <a:extLst>
                <a:ext uri="{FF2B5EF4-FFF2-40B4-BE49-F238E27FC236}">
                  <a16:creationId xmlns:a16="http://schemas.microsoft.com/office/drawing/2014/main" id="{2CAE1740-9275-1EA1-35DB-EC7E315FEACE}"/>
                </a:ext>
              </a:extLst>
            </p:cNvPr>
            <p:cNvSpPr/>
            <p:nvPr/>
          </p:nvSpPr>
          <p:spPr>
            <a:xfrm>
              <a:off x="2273299" y="4253776"/>
              <a:ext cx="2219960" cy="916305"/>
            </a:xfrm>
            <a:custGeom>
              <a:avLst/>
              <a:gdLst/>
              <a:ahLst/>
              <a:cxnLst/>
              <a:rect l="l" t="t" r="r" b="b"/>
              <a:pathLst>
                <a:path w="2219960" h="916304">
                  <a:moveTo>
                    <a:pt x="0" y="0"/>
                  </a:moveTo>
                  <a:lnTo>
                    <a:pt x="2219399" y="0"/>
                  </a:lnTo>
                  <a:lnTo>
                    <a:pt x="2219399" y="915899"/>
                  </a:lnTo>
                  <a:lnTo>
                    <a:pt x="0" y="915899"/>
                  </a:lnTo>
                  <a:lnTo>
                    <a:pt x="0" y="0"/>
                  </a:lnTo>
                  <a:close/>
                </a:path>
              </a:pathLst>
            </a:custGeom>
            <a:ln w="25399">
              <a:solidFill>
                <a:srgbClr val="000000"/>
              </a:solidFill>
            </a:ln>
          </p:spPr>
          <p:txBody>
            <a:bodyPr wrap="square" lIns="0" tIns="0" rIns="0" bIns="0" rtlCol="0"/>
            <a:lstStyle/>
            <a:p>
              <a:endParaRPr/>
            </a:p>
          </p:txBody>
        </p:sp>
        <p:sp>
          <p:nvSpPr>
            <p:cNvPr id="13" name="object 12">
              <a:extLst>
                <a:ext uri="{FF2B5EF4-FFF2-40B4-BE49-F238E27FC236}">
                  <a16:creationId xmlns:a16="http://schemas.microsoft.com/office/drawing/2014/main" id="{E55F9979-C0C5-15FC-6B2A-109660F27F32}"/>
                </a:ext>
              </a:extLst>
            </p:cNvPr>
            <p:cNvSpPr/>
            <p:nvPr/>
          </p:nvSpPr>
          <p:spPr>
            <a:xfrm>
              <a:off x="2273300" y="4544288"/>
              <a:ext cx="2219960" cy="25400"/>
            </a:xfrm>
            <a:custGeom>
              <a:avLst/>
              <a:gdLst/>
              <a:ahLst/>
              <a:cxnLst/>
              <a:rect l="l" t="t" r="r" b="b"/>
              <a:pathLst>
                <a:path w="2219960" h="25400">
                  <a:moveTo>
                    <a:pt x="0" y="0"/>
                  </a:moveTo>
                  <a:lnTo>
                    <a:pt x="2219399" y="0"/>
                  </a:lnTo>
                  <a:lnTo>
                    <a:pt x="2219399" y="25399"/>
                  </a:lnTo>
                  <a:lnTo>
                    <a:pt x="0" y="25399"/>
                  </a:lnTo>
                  <a:lnTo>
                    <a:pt x="0" y="0"/>
                  </a:lnTo>
                  <a:close/>
                </a:path>
              </a:pathLst>
            </a:custGeom>
            <a:solidFill>
              <a:srgbClr val="000000"/>
            </a:solidFill>
          </p:spPr>
          <p:txBody>
            <a:bodyPr wrap="square" lIns="0" tIns="0" rIns="0" bIns="0" rtlCol="0"/>
            <a:lstStyle/>
            <a:p>
              <a:endParaRPr/>
            </a:p>
          </p:txBody>
        </p:sp>
        <p:sp>
          <p:nvSpPr>
            <p:cNvPr id="14" name="object 13">
              <a:extLst>
                <a:ext uri="{FF2B5EF4-FFF2-40B4-BE49-F238E27FC236}">
                  <a16:creationId xmlns:a16="http://schemas.microsoft.com/office/drawing/2014/main" id="{9AB1A2F0-947C-4F41-4F5E-CF71C87C5C4B}"/>
                </a:ext>
              </a:extLst>
            </p:cNvPr>
            <p:cNvSpPr/>
            <p:nvPr/>
          </p:nvSpPr>
          <p:spPr>
            <a:xfrm>
              <a:off x="3298825" y="4266476"/>
              <a:ext cx="0" cy="903605"/>
            </a:xfrm>
            <a:custGeom>
              <a:avLst/>
              <a:gdLst/>
              <a:ahLst/>
              <a:cxnLst/>
              <a:rect l="l" t="t" r="r" b="b"/>
              <a:pathLst>
                <a:path h="903604">
                  <a:moveTo>
                    <a:pt x="0" y="0"/>
                  </a:moveTo>
                  <a:lnTo>
                    <a:pt x="0" y="903299"/>
                  </a:lnTo>
                </a:path>
              </a:pathLst>
            </a:custGeom>
            <a:ln w="25399">
              <a:solidFill>
                <a:srgbClr val="000000"/>
              </a:solidFill>
            </a:ln>
          </p:spPr>
          <p:txBody>
            <a:bodyPr wrap="square" lIns="0" tIns="0" rIns="0" bIns="0" rtlCol="0"/>
            <a:lstStyle/>
            <a:p>
              <a:endParaRPr/>
            </a:p>
          </p:txBody>
        </p:sp>
        <p:sp>
          <p:nvSpPr>
            <p:cNvPr id="15" name="object 14">
              <a:extLst>
                <a:ext uri="{FF2B5EF4-FFF2-40B4-BE49-F238E27FC236}">
                  <a16:creationId xmlns:a16="http://schemas.microsoft.com/office/drawing/2014/main" id="{0E686104-9D2B-23D0-CB22-54A71FC0A4B4}"/>
                </a:ext>
              </a:extLst>
            </p:cNvPr>
            <p:cNvSpPr/>
            <p:nvPr/>
          </p:nvSpPr>
          <p:spPr>
            <a:xfrm>
              <a:off x="6140450" y="3550513"/>
              <a:ext cx="2476500" cy="279400"/>
            </a:xfrm>
            <a:custGeom>
              <a:avLst/>
              <a:gdLst/>
              <a:ahLst/>
              <a:cxnLst/>
              <a:rect l="l" t="t" r="r" b="b"/>
              <a:pathLst>
                <a:path w="2476500" h="279400">
                  <a:moveTo>
                    <a:pt x="2476499" y="279299"/>
                  </a:moveTo>
                  <a:lnTo>
                    <a:pt x="0" y="279299"/>
                  </a:lnTo>
                  <a:lnTo>
                    <a:pt x="0" y="0"/>
                  </a:lnTo>
                  <a:lnTo>
                    <a:pt x="2476499" y="0"/>
                  </a:lnTo>
                  <a:lnTo>
                    <a:pt x="2476499" y="279299"/>
                  </a:lnTo>
                  <a:close/>
                </a:path>
              </a:pathLst>
            </a:custGeom>
            <a:solidFill>
              <a:srgbClr val="DDEAF6"/>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659DF302-0DD8-6A0F-4E56-77FDCE8BF085}"/>
              </a:ext>
            </a:extLst>
          </p:cNvPr>
          <p:cNvSpPr txBox="1"/>
          <p:nvPr/>
        </p:nvSpPr>
        <p:spPr>
          <a:xfrm>
            <a:off x="6153150" y="2317750"/>
            <a:ext cx="1600200" cy="279400"/>
          </a:xfrm>
          <a:prstGeom prst="rect">
            <a:avLst/>
          </a:prstGeom>
          <a:solidFill>
            <a:srgbClr val="DDEAF6"/>
          </a:solidFill>
          <a:ln w="25399">
            <a:solidFill>
              <a:srgbClr val="000000"/>
            </a:solidFill>
          </a:ln>
        </p:spPr>
        <p:txBody>
          <a:bodyPr vert="horz" wrap="square" lIns="0" tIns="0" rIns="0" bIns="0" rtlCol="0">
            <a:spAutoFit/>
          </a:bodyPr>
          <a:lstStyle/>
          <a:p>
            <a:pPr marL="414020">
              <a:lnSpc>
                <a:spcPts val="2014"/>
              </a:lnSpc>
            </a:pPr>
            <a:r>
              <a:rPr sz="1800" spc="-25" dirty="0">
                <a:solidFill>
                  <a:srgbClr val="551279"/>
                </a:solidFill>
                <a:latin typeface="Calibri"/>
                <a:cs typeface="Calibri"/>
              </a:rPr>
              <a:t>VPN</a:t>
            </a:r>
            <a:endParaRPr sz="1800">
              <a:latin typeface="Calibri"/>
              <a:cs typeface="Calibri"/>
            </a:endParaRPr>
          </a:p>
        </p:txBody>
      </p:sp>
      <p:sp>
        <p:nvSpPr>
          <p:cNvPr id="17" name="object 16">
            <a:extLst>
              <a:ext uri="{FF2B5EF4-FFF2-40B4-BE49-F238E27FC236}">
                <a16:creationId xmlns:a16="http://schemas.microsoft.com/office/drawing/2014/main" id="{125A7C55-9BC5-0196-783A-3398DFC57FE8}"/>
              </a:ext>
            </a:extLst>
          </p:cNvPr>
          <p:cNvSpPr txBox="1"/>
          <p:nvPr/>
        </p:nvSpPr>
        <p:spPr>
          <a:xfrm>
            <a:off x="7753350" y="2317750"/>
            <a:ext cx="876300" cy="279400"/>
          </a:xfrm>
          <a:prstGeom prst="rect">
            <a:avLst/>
          </a:prstGeom>
          <a:solidFill>
            <a:srgbClr val="DDEAF6"/>
          </a:solidFill>
          <a:ln w="25399">
            <a:solidFill>
              <a:srgbClr val="000000"/>
            </a:solidFill>
          </a:ln>
        </p:spPr>
        <p:txBody>
          <a:bodyPr vert="horz" wrap="square" lIns="0" tIns="0" rIns="0" bIns="0" rtlCol="0">
            <a:spAutoFit/>
          </a:bodyPr>
          <a:lstStyle/>
          <a:p>
            <a:pPr marL="38100">
              <a:lnSpc>
                <a:spcPts val="2014"/>
              </a:lnSpc>
            </a:pPr>
            <a:r>
              <a:rPr sz="1800" spc="-10" dirty="0">
                <a:solidFill>
                  <a:srgbClr val="551279"/>
                </a:solidFill>
                <a:latin typeface="Calibri"/>
                <a:cs typeface="Calibri"/>
              </a:rPr>
              <a:t>offset</a:t>
            </a:r>
            <a:endParaRPr sz="1800">
              <a:latin typeface="Calibri"/>
              <a:cs typeface="Calibri"/>
            </a:endParaRPr>
          </a:p>
        </p:txBody>
      </p:sp>
      <p:sp>
        <p:nvSpPr>
          <p:cNvPr id="18" name="object 17">
            <a:extLst>
              <a:ext uri="{FF2B5EF4-FFF2-40B4-BE49-F238E27FC236}">
                <a16:creationId xmlns:a16="http://schemas.microsoft.com/office/drawing/2014/main" id="{83528248-D874-8DFC-0034-6CF95719BD99}"/>
              </a:ext>
            </a:extLst>
          </p:cNvPr>
          <p:cNvSpPr txBox="1"/>
          <p:nvPr/>
        </p:nvSpPr>
        <p:spPr>
          <a:xfrm>
            <a:off x="2298699" y="3033713"/>
            <a:ext cx="1000125" cy="278130"/>
          </a:xfrm>
          <a:prstGeom prst="rect">
            <a:avLst/>
          </a:prstGeom>
          <a:solidFill>
            <a:srgbClr val="F1F1F1"/>
          </a:solidFill>
        </p:spPr>
        <p:txBody>
          <a:bodyPr vert="horz" wrap="square" lIns="0" tIns="0" rIns="0" bIns="0" rtlCol="0">
            <a:spAutoFit/>
          </a:bodyPr>
          <a:lstStyle/>
          <a:p>
            <a:pPr marL="238125">
              <a:lnSpc>
                <a:spcPts val="1989"/>
              </a:lnSpc>
            </a:pPr>
            <a:r>
              <a:rPr sz="1800" spc="-25" dirty="0">
                <a:solidFill>
                  <a:srgbClr val="551279"/>
                </a:solidFill>
                <a:latin typeface="Calibri"/>
                <a:cs typeface="Calibri"/>
              </a:rPr>
              <a:t>tag</a:t>
            </a:r>
            <a:endParaRPr sz="1800">
              <a:latin typeface="Calibri"/>
              <a:cs typeface="Calibri"/>
            </a:endParaRPr>
          </a:p>
        </p:txBody>
      </p:sp>
      <p:sp>
        <p:nvSpPr>
          <p:cNvPr id="19" name="object 18">
            <a:extLst>
              <a:ext uri="{FF2B5EF4-FFF2-40B4-BE49-F238E27FC236}">
                <a16:creationId xmlns:a16="http://schemas.microsoft.com/office/drawing/2014/main" id="{6D3AABB5-C686-7D7D-42A5-B71E80BD95F6}"/>
              </a:ext>
            </a:extLst>
          </p:cNvPr>
          <p:cNvSpPr txBox="1"/>
          <p:nvPr/>
        </p:nvSpPr>
        <p:spPr>
          <a:xfrm>
            <a:off x="3311525" y="3021013"/>
            <a:ext cx="1194435" cy="303530"/>
          </a:xfrm>
          <a:prstGeom prst="rect">
            <a:avLst/>
          </a:prstGeom>
          <a:solidFill>
            <a:srgbClr val="F1F1F1"/>
          </a:solidFill>
          <a:ln w="25399">
            <a:solidFill>
              <a:srgbClr val="000000"/>
            </a:solidFill>
          </a:ln>
        </p:spPr>
        <p:txBody>
          <a:bodyPr vert="horz" wrap="square" lIns="0" tIns="0" rIns="0" bIns="0" rtlCol="0">
            <a:spAutoFit/>
          </a:bodyPr>
          <a:lstStyle/>
          <a:p>
            <a:pPr marL="445134">
              <a:lnSpc>
                <a:spcPts val="2090"/>
              </a:lnSpc>
            </a:pPr>
            <a:r>
              <a:rPr sz="1800" spc="-25" dirty="0">
                <a:solidFill>
                  <a:srgbClr val="551279"/>
                </a:solidFill>
                <a:latin typeface="Calibri"/>
                <a:cs typeface="Calibri"/>
              </a:rPr>
              <a:t>PPN</a:t>
            </a:r>
            <a:endParaRPr sz="1800">
              <a:latin typeface="Calibri"/>
              <a:cs typeface="Calibri"/>
            </a:endParaRPr>
          </a:p>
        </p:txBody>
      </p:sp>
      <p:sp>
        <p:nvSpPr>
          <p:cNvPr id="20" name="object 19">
            <a:extLst>
              <a:ext uri="{FF2B5EF4-FFF2-40B4-BE49-F238E27FC236}">
                <a16:creationId xmlns:a16="http://schemas.microsoft.com/office/drawing/2014/main" id="{B7635521-545E-7B54-C9AB-41DDF0F1D7B6}"/>
              </a:ext>
            </a:extLst>
          </p:cNvPr>
          <p:cNvSpPr txBox="1"/>
          <p:nvPr/>
        </p:nvSpPr>
        <p:spPr>
          <a:xfrm>
            <a:off x="3614737" y="4333239"/>
            <a:ext cx="1697989"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551279"/>
                </a:solidFill>
                <a:latin typeface="Calibri"/>
                <a:cs typeface="Calibri"/>
              </a:rPr>
              <a:t>physical</a:t>
            </a:r>
            <a:r>
              <a:rPr sz="2000" spc="-65" dirty="0">
                <a:solidFill>
                  <a:srgbClr val="551279"/>
                </a:solidFill>
                <a:latin typeface="Calibri"/>
                <a:cs typeface="Calibri"/>
              </a:rPr>
              <a:t> </a:t>
            </a:r>
            <a:r>
              <a:rPr sz="2000" spc="-10" dirty="0">
                <a:solidFill>
                  <a:srgbClr val="551279"/>
                </a:solidFill>
                <a:latin typeface="Calibri"/>
                <a:cs typeface="Calibri"/>
              </a:rPr>
              <a:t>address</a:t>
            </a:r>
            <a:endParaRPr sz="2000">
              <a:latin typeface="Calibri"/>
              <a:cs typeface="Calibri"/>
            </a:endParaRPr>
          </a:p>
        </p:txBody>
      </p:sp>
      <p:sp>
        <p:nvSpPr>
          <p:cNvPr id="21" name="object 20">
            <a:extLst>
              <a:ext uri="{FF2B5EF4-FFF2-40B4-BE49-F238E27FC236}">
                <a16:creationId xmlns:a16="http://schemas.microsoft.com/office/drawing/2014/main" id="{D5305145-437E-E04F-B8F1-D436D3C18583}"/>
              </a:ext>
            </a:extLst>
          </p:cNvPr>
          <p:cNvSpPr txBox="1"/>
          <p:nvPr/>
        </p:nvSpPr>
        <p:spPr>
          <a:xfrm>
            <a:off x="6535722" y="4410468"/>
            <a:ext cx="40894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551279"/>
                </a:solidFill>
                <a:latin typeface="Calibri"/>
                <a:cs typeface="Calibri"/>
              </a:rPr>
              <a:t>PPN</a:t>
            </a:r>
            <a:endParaRPr sz="1800">
              <a:latin typeface="Calibri"/>
              <a:cs typeface="Calibri"/>
            </a:endParaRPr>
          </a:p>
        </p:txBody>
      </p:sp>
      <p:sp>
        <p:nvSpPr>
          <p:cNvPr id="22" name="object 21">
            <a:extLst>
              <a:ext uri="{FF2B5EF4-FFF2-40B4-BE49-F238E27FC236}">
                <a16:creationId xmlns:a16="http://schemas.microsoft.com/office/drawing/2014/main" id="{5A9151A2-2C05-87D5-E383-54059D3CFB83}"/>
              </a:ext>
            </a:extLst>
          </p:cNvPr>
          <p:cNvSpPr txBox="1"/>
          <p:nvPr/>
        </p:nvSpPr>
        <p:spPr>
          <a:xfrm>
            <a:off x="7767877" y="4410468"/>
            <a:ext cx="5588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51279"/>
                </a:solidFill>
                <a:latin typeface="Calibri"/>
                <a:cs typeface="Calibri"/>
              </a:rPr>
              <a:t>offset</a:t>
            </a:r>
            <a:endParaRPr sz="1800">
              <a:latin typeface="Calibri"/>
              <a:cs typeface="Calibri"/>
            </a:endParaRPr>
          </a:p>
        </p:txBody>
      </p:sp>
      <p:sp>
        <p:nvSpPr>
          <p:cNvPr id="23" name="object 22">
            <a:extLst>
              <a:ext uri="{FF2B5EF4-FFF2-40B4-BE49-F238E27FC236}">
                <a16:creationId xmlns:a16="http://schemas.microsoft.com/office/drawing/2014/main" id="{96BE06B9-9E99-54A9-7881-1A1C59BB43A3}"/>
              </a:ext>
            </a:extLst>
          </p:cNvPr>
          <p:cNvSpPr txBox="1"/>
          <p:nvPr/>
        </p:nvSpPr>
        <p:spPr>
          <a:xfrm>
            <a:off x="3978275" y="2245105"/>
            <a:ext cx="139128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551279"/>
                </a:solidFill>
                <a:latin typeface="Calibri"/>
                <a:cs typeface="Calibri"/>
              </a:rPr>
              <a:t>virtual</a:t>
            </a:r>
            <a:r>
              <a:rPr sz="1800" i="1" spc="-35" dirty="0">
                <a:solidFill>
                  <a:srgbClr val="551279"/>
                </a:solidFill>
                <a:latin typeface="Calibri"/>
                <a:cs typeface="Calibri"/>
              </a:rPr>
              <a:t> </a:t>
            </a:r>
            <a:r>
              <a:rPr sz="1800" i="1" spc="-10" dirty="0">
                <a:solidFill>
                  <a:srgbClr val="551279"/>
                </a:solidFill>
                <a:latin typeface="Calibri"/>
                <a:cs typeface="Calibri"/>
              </a:rPr>
              <a:t>address</a:t>
            </a:r>
            <a:endParaRPr sz="1800">
              <a:latin typeface="Calibri"/>
              <a:cs typeface="Calibri"/>
            </a:endParaRPr>
          </a:p>
        </p:txBody>
      </p:sp>
      <p:grpSp>
        <p:nvGrpSpPr>
          <p:cNvPr id="24" name="object 23">
            <a:extLst>
              <a:ext uri="{FF2B5EF4-FFF2-40B4-BE49-F238E27FC236}">
                <a16:creationId xmlns:a16="http://schemas.microsoft.com/office/drawing/2014/main" id="{B1182E0B-6191-8D71-637E-11ED12132D9A}"/>
              </a:ext>
            </a:extLst>
          </p:cNvPr>
          <p:cNvGrpSpPr/>
          <p:nvPr/>
        </p:nvGrpSpPr>
        <p:grpSpPr>
          <a:xfrm>
            <a:off x="2266950" y="2571750"/>
            <a:ext cx="6171565" cy="1798320"/>
            <a:chOff x="2254250" y="3804513"/>
            <a:chExt cx="6171565" cy="1798320"/>
          </a:xfrm>
        </p:grpSpPr>
        <p:sp>
          <p:nvSpPr>
            <p:cNvPr id="25" name="object 24">
              <a:extLst>
                <a:ext uri="{FF2B5EF4-FFF2-40B4-BE49-F238E27FC236}">
                  <a16:creationId xmlns:a16="http://schemas.microsoft.com/office/drawing/2014/main" id="{52C91BBC-7816-43F0-1AA8-3C1340A18BD5}"/>
                </a:ext>
              </a:extLst>
            </p:cNvPr>
            <p:cNvSpPr/>
            <p:nvPr/>
          </p:nvSpPr>
          <p:spPr>
            <a:xfrm>
              <a:off x="8370886" y="3826738"/>
              <a:ext cx="0" cy="1648460"/>
            </a:xfrm>
            <a:custGeom>
              <a:avLst/>
              <a:gdLst/>
              <a:ahLst/>
              <a:cxnLst/>
              <a:rect l="l" t="t" r="r" b="b"/>
              <a:pathLst>
                <a:path h="1648460">
                  <a:moveTo>
                    <a:pt x="0" y="0"/>
                  </a:moveTo>
                  <a:lnTo>
                    <a:pt x="0" y="1647899"/>
                  </a:lnTo>
                </a:path>
              </a:pathLst>
            </a:custGeom>
            <a:ln w="25399">
              <a:solidFill>
                <a:srgbClr val="000000"/>
              </a:solidFill>
            </a:ln>
          </p:spPr>
          <p:txBody>
            <a:bodyPr wrap="square" lIns="0" tIns="0" rIns="0" bIns="0" rtlCol="0"/>
            <a:lstStyle/>
            <a:p>
              <a:endParaRPr/>
            </a:p>
          </p:txBody>
        </p:sp>
        <p:pic>
          <p:nvPicPr>
            <p:cNvPr id="26" name="object 25">
              <a:extLst>
                <a:ext uri="{FF2B5EF4-FFF2-40B4-BE49-F238E27FC236}">
                  <a16:creationId xmlns:a16="http://schemas.microsoft.com/office/drawing/2014/main" id="{7F41D4AC-F722-FAA8-B9EC-D4A38FFFC43A}"/>
                </a:ext>
              </a:extLst>
            </p:cNvPr>
            <p:cNvPicPr/>
            <p:nvPr/>
          </p:nvPicPr>
          <p:blipFill>
            <a:blip r:embed="rId3" cstate="print"/>
            <a:stretch>
              <a:fillRect/>
            </a:stretch>
          </p:blipFill>
          <p:spPr>
            <a:xfrm>
              <a:off x="8316232" y="5461938"/>
              <a:ext cx="109307" cy="140667"/>
            </a:xfrm>
            <a:prstGeom prst="rect">
              <a:avLst/>
            </a:prstGeom>
          </p:spPr>
        </p:pic>
        <p:sp>
          <p:nvSpPr>
            <p:cNvPr id="27" name="object 26">
              <a:extLst>
                <a:ext uri="{FF2B5EF4-FFF2-40B4-BE49-F238E27FC236}">
                  <a16:creationId xmlns:a16="http://schemas.microsoft.com/office/drawing/2014/main" id="{C7000A56-7879-2779-A666-894D0018437B}"/>
                </a:ext>
              </a:extLst>
            </p:cNvPr>
            <p:cNvSpPr/>
            <p:nvPr/>
          </p:nvSpPr>
          <p:spPr>
            <a:xfrm>
              <a:off x="3910011" y="5169763"/>
              <a:ext cx="2978150" cy="298450"/>
            </a:xfrm>
            <a:custGeom>
              <a:avLst/>
              <a:gdLst/>
              <a:ahLst/>
              <a:cxnLst/>
              <a:rect l="l" t="t" r="r" b="b"/>
              <a:pathLst>
                <a:path w="2978150" h="298450">
                  <a:moveTo>
                    <a:pt x="0" y="0"/>
                  </a:moveTo>
                  <a:lnTo>
                    <a:pt x="0" y="112712"/>
                  </a:lnTo>
                  <a:lnTo>
                    <a:pt x="2978150" y="112712"/>
                  </a:lnTo>
                  <a:lnTo>
                    <a:pt x="2978150" y="298450"/>
                  </a:lnTo>
                </a:path>
              </a:pathLst>
            </a:custGeom>
            <a:ln w="25399">
              <a:solidFill>
                <a:srgbClr val="000000"/>
              </a:solidFill>
            </a:ln>
          </p:spPr>
          <p:txBody>
            <a:bodyPr wrap="square" lIns="0" tIns="0" rIns="0" bIns="0" rtlCol="0"/>
            <a:lstStyle/>
            <a:p>
              <a:endParaRPr/>
            </a:p>
          </p:txBody>
        </p:sp>
        <p:pic>
          <p:nvPicPr>
            <p:cNvPr id="28" name="object 27">
              <a:extLst>
                <a:ext uri="{FF2B5EF4-FFF2-40B4-BE49-F238E27FC236}">
                  <a16:creationId xmlns:a16="http://schemas.microsoft.com/office/drawing/2014/main" id="{6764B2AF-B1C1-9C88-A587-157BCE8AE5E1}"/>
                </a:ext>
              </a:extLst>
            </p:cNvPr>
            <p:cNvPicPr/>
            <p:nvPr/>
          </p:nvPicPr>
          <p:blipFill>
            <a:blip r:embed="rId3" cstate="print"/>
            <a:stretch>
              <a:fillRect/>
            </a:stretch>
          </p:blipFill>
          <p:spPr>
            <a:xfrm>
              <a:off x="6833508" y="5455513"/>
              <a:ext cx="109307" cy="140667"/>
            </a:xfrm>
            <a:prstGeom prst="rect">
              <a:avLst/>
            </a:prstGeom>
          </p:spPr>
        </p:pic>
        <p:sp>
          <p:nvSpPr>
            <p:cNvPr id="29" name="object 28">
              <a:extLst>
                <a:ext uri="{FF2B5EF4-FFF2-40B4-BE49-F238E27FC236}">
                  <a16:creationId xmlns:a16="http://schemas.microsoft.com/office/drawing/2014/main" id="{D1AFA800-49BA-F240-AA3A-8E41C368FA08}"/>
                </a:ext>
              </a:extLst>
            </p:cNvPr>
            <p:cNvSpPr/>
            <p:nvPr/>
          </p:nvSpPr>
          <p:spPr>
            <a:xfrm>
              <a:off x="2266950" y="4260126"/>
              <a:ext cx="0" cy="909955"/>
            </a:xfrm>
            <a:custGeom>
              <a:avLst/>
              <a:gdLst/>
              <a:ahLst/>
              <a:cxnLst/>
              <a:rect l="l" t="t" r="r" b="b"/>
              <a:pathLst>
                <a:path h="909954">
                  <a:moveTo>
                    <a:pt x="0" y="0"/>
                  </a:moveTo>
                  <a:lnTo>
                    <a:pt x="0" y="909599"/>
                  </a:lnTo>
                </a:path>
              </a:pathLst>
            </a:custGeom>
            <a:ln w="25399">
              <a:solidFill>
                <a:srgbClr val="000000"/>
              </a:solidFill>
            </a:ln>
          </p:spPr>
          <p:txBody>
            <a:bodyPr wrap="square" lIns="0" tIns="0" rIns="0" bIns="0" rtlCol="0"/>
            <a:lstStyle/>
            <a:p>
              <a:endParaRPr/>
            </a:p>
          </p:txBody>
        </p:sp>
        <p:pic>
          <p:nvPicPr>
            <p:cNvPr id="30" name="object 29">
              <a:extLst>
                <a:ext uri="{FF2B5EF4-FFF2-40B4-BE49-F238E27FC236}">
                  <a16:creationId xmlns:a16="http://schemas.microsoft.com/office/drawing/2014/main" id="{D6BEE342-57F8-51E9-6673-5F4EC89EFC4F}"/>
                </a:ext>
              </a:extLst>
            </p:cNvPr>
            <p:cNvPicPr/>
            <p:nvPr/>
          </p:nvPicPr>
          <p:blipFill>
            <a:blip r:embed="rId4" cstate="print"/>
            <a:stretch>
              <a:fillRect/>
            </a:stretch>
          </p:blipFill>
          <p:spPr>
            <a:xfrm>
              <a:off x="2636157" y="5169763"/>
              <a:ext cx="109308" cy="277067"/>
            </a:xfrm>
            <a:prstGeom prst="rect">
              <a:avLst/>
            </a:prstGeom>
          </p:spPr>
        </p:pic>
        <p:sp>
          <p:nvSpPr>
            <p:cNvPr id="31" name="object 30">
              <a:extLst>
                <a:ext uri="{FF2B5EF4-FFF2-40B4-BE49-F238E27FC236}">
                  <a16:creationId xmlns:a16="http://schemas.microsoft.com/office/drawing/2014/main" id="{1F0D58C5-14F7-3767-59F3-03537B31F084}"/>
                </a:ext>
              </a:extLst>
            </p:cNvPr>
            <p:cNvSpPr/>
            <p:nvPr/>
          </p:nvSpPr>
          <p:spPr>
            <a:xfrm>
              <a:off x="2256821" y="3817213"/>
              <a:ext cx="4590415" cy="1030605"/>
            </a:xfrm>
            <a:custGeom>
              <a:avLst/>
              <a:gdLst/>
              <a:ahLst/>
              <a:cxnLst/>
              <a:rect l="l" t="t" r="r" b="b"/>
              <a:pathLst>
                <a:path w="4590415" h="1030604">
                  <a:moveTo>
                    <a:pt x="0" y="1030286"/>
                  </a:moveTo>
                  <a:lnTo>
                    <a:pt x="2236799" y="1030286"/>
                  </a:lnTo>
                </a:path>
                <a:path w="4590415" h="1030604">
                  <a:moveTo>
                    <a:pt x="4590064" y="0"/>
                  </a:moveTo>
                  <a:lnTo>
                    <a:pt x="4590064" y="146049"/>
                  </a:lnTo>
                  <a:lnTo>
                    <a:pt x="475264" y="146049"/>
                  </a:lnTo>
                  <a:lnTo>
                    <a:pt x="475264" y="285750"/>
                  </a:lnTo>
                </a:path>
              </a:pathLst>
            </a:custGeom>
            <a:ln w="25399">
              <a:solidFill>
                <a:srgbClr val="000000"/>
              </a:solidFill>
            </a:ln>
          </p:spPr>
          <p:txBody>
            <a:bodyPr wrap="square" lIns="0" tIns="0" rIns="0" bIns="0" rtlCol="0"/>
            <a:lstStyle/>
            <a:p>
              <a:endParaRPr/>
            </a:p>
          </p:txBody>
        </p:sp>
        <p:pic>
          <p:nvPicPr>
            <p:cNvPr id="32" name="object 31">
              <a:extLst>
                <a:ext uri="{FF2B5EF4-FFF2-40B4-BE49-F238E27FC236}">
                  <a16:creationId xmlns:a16="http://schemas.microsoft.com/office/drawing/2014/main" id="{05FB5F71-9DFB-2AD3-E5F7-0C15131113FC}"/>
                </a:ext>
              </a:extLst>
            </p:cNvPr>
            <p:cNvPicPr/>
            <p:nvPr/>
          </p:nvPicPr>
          <p:blipFill>
            <a:blip r:embed="rId3" cstate="print"/>
            <a:stretch>
              <a:fillRect/>
            </a:stretch>
          </p:blipFill>
          <p:spPr>
            <a:xfrm>
              <a:off x="2677432" y="4090263"/>
              <a:ext cx="109308" cy="140667"/>
            </a:xfrm>
            <a:prstGeom prst="rect">
              <a:avLst/>
            </a:prstGeom>
          </p:spPr>
        </p:pic>
        <p:sp>
          <p:nvSpPr>
            <p:cNvPr id="33" name="object 32">
              <a:extLst>
                <a:ext uri="{FF2B5EF4-FFF2-40B4-BE49-F238E27FC236}">
                  <a16:creationId xmlns:a16="http://schemas.microsoft.com/office/drawing/2014/main" id="{D5B80DFC-9E27-8E20-46A9-EE4A0F43440C}"/>
                </a:ext>
              </a:extLst>
            </p:cNvPr>
            <p:cNvSpPr/>
            <p:nvPr/>
          </p:nvSpPr>
          <p:spPr>
            <a:xfrm>
              <a:off x="6088124" y="4176675"/>
              <a:ext cx="1619250" cy="903605"/>
            </a:xfrm>
            <a:custGeom>
              <a:avLst/>
              <a:gdLst/>
              <a:ahLst/>
              <a:cxnLst/>
              <a:rect l="l" t="t" r="r" b="b"/>
              <a:pathLst>
                <a:path w="1619250" h="903604">
                  <a:moveTo>
                    <a:pt x="1619099" y="903299"/>
                  </a:moveTo>
                  <a:lnTo>
                    <a:pt x="0" y="903299"/>
                  </a:lnTo>
                  <a:lnTo>
                    <a:pt x="0" y="0"/>
                  </a:lnTo>
                  <a:lnTo>
                    <a:pt x="1619099" y="0"/>
                  </a:lnTo>
                  <a:lnTo>
                    <a:pt x="1619099" y="903299"/>
                  </a:lnTo>
                  <a:close/>
                </a:path>
              </a:pathLst>
            </a:custGeom>
            <a:solidFill>
              <a:srgbClr val="E7E6E6"/>
            </a:solidFill>
          </p:spPr>
          <p:txBody>
            <a:bodyPr wrap="square" lIns="0" tIns="0" rIns="0" bIns="0" rtlCol="0"/>
            <a:lstStyle/>
            <a:p>
              <a:endParaRPr/>
            </a:p>
          </p:txBody>
        </p:sp>
        <p:sp>
          <p:nvSpPr>
            <p:cNvPr id="34" name="object 33">
              <a:extLst>
                <a:ext uri="{FF2B5EF4-FFF2-40B4-BE49-F238E27FC236}">
                  <a16:creationId xmlns:a16="http://schemas.microsoft.com/office/drawing/2014/main" id="{A6344418-705C-F9B6-B59D-7699D2EEFC0C}"/>
                </a:ext>
              </a:extLst>
            </p:cNvPr>
            <p:cNvSpPr/>
            <p:nvPr/>
          </p:nvSpPr>
          <p:spPr>
            <a:xfrm>
              <a:off x="6088124" y="4176675"/>
              <a:ext cx="1619250" cy="903605"/>
            </a:xfrm>
            <a:custGeom>
              <a:avLst/>
              <a:gdLst/>
              <a:ahLst/>
              <a:cxnLst/>
              <a:rect l="l" t="t" r="r" b="b"/>
              <a:pathLst>
                <a:path w="1619250" h="903604">
                  <a:moveTo>
                    <a:pt x="0" y="0"/>
                  </a:moveTo>
                  <a:lnTo>
                    <a:pt x="1619099" y="0"/>
                  </a:lnTo>
                  <a:lnTo>
                    <a:pt x="1619099" y="903299"/>
                  </a:lnTo>
                  <a:lnTo>
                    <a:pt x="0" y="903299"/>
                  </a:lnTo>
                  <a:lnTo>
                    <a:pt x="0" y="0"/>
                  </a:lnTo>
                  <a:close/>
                </a:path>
              </a:pathLst>
            </a:custGeom>
            <a:ln w="9524">
              <a:solidFill>
                <a:srgbClr val="44546A"/>
              </a:solidFill>
            </a:ln>
          </p:spPr>
          <p:txBody>
            <a:bodyPr wrap="square" lIns="0" tIns="0" rIns="0" bIns="0" rtlCol="0"/>
            <a:lstStyle/>
            <a:p>
              <a:endParaRPr/>
            </a:p>
          </p:txBody>
        </p:sp>
      </p:grpSp>
      <p:sp>
        <p:nvSpPr>
          <p:cNvPr id="35" name="object 34">
            <a:extLst>
              <a:ext uri="{FF2B5EF4-FFF2-40B4-BE49-F238E27FC236}">
                <a16:creationId xmlns:a16="http://schemas.microsoft.com/office/drawing/2014/main" id="{DF5F0382-12E5-4C53-047B-C62C2DF1C77C}"/>
              </a:ext>
            </a:extLst>
          </p:cNvPr>
          <p:cNvSpPr txBox="1"/>
          <p:nvPr/>
        </p:nvSpPr>
        <p:spPr>
          <a:xfrm>
            <a:off x="2471736" y="4255007"/>
            <a:ext cx="498475"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551279"/>
                </a:solidFill>
                <a:latin typeface="Calibri"/>
                <a:cs typeface="Calibri"/>
              </a:rPr>
              <a:t>hit?</a:t>
            </a:r>
            <a:endParaRPr sz="2400">
              <a:latin typeface="Calibri"/>
              <a:cs typeface="Calibri"/>
            </a:endParaRPr>
          </a:p>
        </p:txBody>
      </p:sp>
    </p:spTree>
    <p:extLst>
      <p:ext uri="{BB962C8B-B14F-4D97-AF65-F5344CB8AC3E}">
        <p14:creationId xmlns:p14="http://schemas.microsoft.com/office/powerpoint/2010/main" val="2991287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88C3D-BE7F-52DA-0FDF-B4F3D6A3511F}"/>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F9E0876-A6C4-9B36-B29E-E5460C844BCB}"/>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Virtual Memory Access Time </a:t>
            </a:r>
          </a:p>
        </p:txBody>
      </p:sp>
      <p:sp>
        <p:nvSpPr>
          <p:cNvPr id="5" name="object 6">
            <a:extLst>
              <a:ext uri="{FF2B5EF4-FFF2-40B4-BE49-F238E27FC236}">
                <a16:creationId xmlns:a16="http://schemas.microsoft.com/office/drawing/2014/main" id="{47278FB3-5D3F-3AEC-F93C-D4BE5F7A15B3}"/>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3" name="object 3">
            <a:extLst>
              <a:ext uri="{FF2B5EF4-FFF2-40B4-BE49-F238E27FC236}">
                <a16:creationId xmlns:a16="http://schemas.microsoft.com/office/drawing/2014/main" id="{121A7962-EA9D-9483-E03C-CF274832C4D8}"/>
              </a:ext>
            </a:extLst>
          </p:cNvPr>
          <p:cNvSpPr txBox="1"/>
          <p:nvPr/>
        </p:nvSpPr>
        <p:spPr>
          <a:xfrm>
            <a:off x="568980" y="973474"/>
            <a:ext cx="8657396" cy="980268"/>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Memory addresses to L1 are virtual</a:t>
            </a:r>
            <a:endParaRPr sz="2400" dirty="0">
              <a:solidFill>
                <a:srgbClr val="58595B"/>
              </a:solidFill>
            </a:endParaRPr>
          </a:p>
          <a:p>
            <a:pPr marL="787400" lvl="1"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Hit time = </a:t>
            </a:r>
            <a:r>
              <a:rPr lang="en-US" sz="2400" dirty="0" err="1">
                <a:solidFill>
                  <a:srgbClr val="58595B"/>
                </a:solidFill>
              </a:rPr>
              <a:t>t</a:t>
            </a:r>
            <a:r>
              <a:rPr lang="en-US" sz="2400" baseline="-25000" dirty="0" err="1">
                <a:solidFill>
                  <a:srgbClr val="58595B"/>
                </a:solidFill>
              </a:rPr>
              <a:t>TLB</a:t>
            </a:r>
            <a:r>
              <a:rPr lang="en-US" sz="2400" dirty="0">
                <a:solidFill>
                  <a:srgbClr val="58595B"/>
                </a:solidFill>
              </a:rPr>
              <a:t> + t</a:t>
            </a:r>
            <a:r>
              <a:rPr lang="en-US" sz="2400" baseline="-25000" dirty="0">
                <a:solidFill>
                  <a:srgbClr val="58595B"/>
                </a:solidFill>
              </a:rPr>
              <a:t>L1cache</a:t>
            </a:r>
          </a:p>
          <a:p>
            <a:pPr marL="787400" lvl="1"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Possible optimization?</a:t>
            </a:r>
          </a:p>
        </p:txBody>
      </p:sp>
      <p:grpSp>
        <p:nvGrpSpPr>
          <p:cNvPr id="4" name="object 4">
            <a:extLst>
              <a:ext uri="{FF2B5EF4-FFF2-40B4-BE49-F238E27FC236}">
                <a16:creationId xmlns:a16="http://schemas.microsoft.com/office/drawing/2014/main" id="{908E7FAF-792E-AC25-7C41-9A7EF60C8E12}"/>
              </a:ext>
            </a:extLst>
          </p:cNvPr>
          <p:cNvGrpSpPr/>
          <p:nvPr/>
        </p:nvGrpSpPr>
        <p:grpSpPr>
          <a:xfrm>
            <a:off x="6096000" y="4416425"/>
            <a:ext cx="2501900" cy="304800"/>
            <a:chOff x="6083300" y="5649188"/>
            <a:chExt cx="2501900" cy="304800"/>
          </a:xfrm>
        </p:grpSpPr>
        <p:sp>
          <p:nvSpPr>
            <p:cNvPr id="6" name="object 5">
              <a:extLst>
                <a:ext uri="{FF2B5EF4-FFF2-40B4-BE49-F238E27FC236}">
                  <a16:creationId xmlns:a16="http://schemas.microsoft.com/office/drawing/2014/main" id="{252F0CEC-E723-C1E6-4950-2E153EA0402E}"/>
                </a:ext>
              </a:extLst>
            </p:cNvPr>
            <p:cNvSpPr/>
            <p:nvPr/>
          </p:nvSpPr>
          <p:spPr>
            <a:xfrm>
              <a:off x="6097587" y="5941188"/>
              <a:ext cx="1600200" cy="12700"/>
            </a:xfrm>
            <a:custGeom>
              <a:avLst/>
              <a:gdLst/>
              <a:ahLst/>
              <a:cxnLst/>
              <a:rect l="l" t="t" r="r" b="b"/>
              <a:pathLst>
                <a:path w="1600200" h="12700">
                  <a:moveTo>
                    <a:pt x="0" y="12699"/>
                  </a:moveTo>
                  <a:lnTo>
                    <a:pt x="1600200" y="12699"/>
                  </a:lnTo>
                  <a:lnTo>
                    <a:pt x="1600200" y="0"/>
                  </a:lnTo>
                  <a:lnTo>
                    <a:pt x="0" y="0"/>
                  </a:lnTo>
                  <a:lnTo>
                    <a:pt x="0" y="12699"/>
                  </a:lnTo>
                  <a:close/>
                </a:path>
              </a:pathLst>
            </a:custGeom>
            <a:solidFill>
              <a:srgbClr val="954F72"/>
            </a:solidFill>
          </p:spPr>
          <p:txBody>
            <a:bodyPr wrap="square" lIns="0" tIns="0" rIns="0" bIns="0" rtlCol="0"/>
            <a:lstStyle/>
            <a:p>
              <a:endParaRPr/>
            </a:p>
          </p:txBody>
        </p:sp>
        <p:sp>
          <p:nvSpPr>
            <p:cNvPr id="7" name="object 6">
              <a:extLst>
                <a:ext uri="{FF2B5EF4-FFF2-40B4-BE49-F238E27FC236}">
                  <a16:creationId xmlns:a16="http://schemas.microsoft.com/office/drawing/2014/main" id="{9699CEA2-6B49-E185-980F-D35D173919E2}"/>
                </a:ext>
              </a:extLst>
            </p:cNvPr>
            <p:cNvSpPr/>
            <p:nvPr/>
          </p:nvSpPr>
          <p:spPr>
            <a:xfrm>
              <a:off x="6096000" y="5661888"/>
              <a:ext cx="2476500" cy="279400"/>
            </a:xfrm>
            <a:custGeom>
              <a:avLst/>
              <a:gdLst/>
              <a:ahLst/>
              <a:cxnLst/>
              <a:rect l="l" t="t" r="r" b="b"/>
              <a:pathLst>
                <a:path w="2476500" h="279400">
                  <a:moveTo>
                    <a:pt x="2476499" y="279299"/>
                  </a:moveTo>
                  <a:lnTo>
                    <a:pt x="0" y="279299"/>
                  </a:lnTo>
                  <a:lnTo>
                    <a:pt x="0" y="0"/>
                  </a:lnTo>
                  <a:lnTo>
                    <a:pt x="2476499" y="0"/>
                  </a:lnTo>
                  <a:lnTo>
                    <a:pt x="2476499" y="279299"/>
                  </a:lnTo>
                  <a:close/>
                </a:path>
              </a:pathLst>
            </a:custGeom>
            <a:solidFill>
              <a:srgbClr val="C4E0B2"/>
            </a:solidFill>
          </p:spPr>
          <p:txBody>
            <a:bodyPr wrap="square" lIns="0" tIns="0" rIns="0" bIns="0" rtlCol="0"/>
            <a:lstStyle/>
            <a:p>
              <a:endParaRPr/>
            </a:p>
          </p:txBody>
        </p:sp>
        <p:sp>
          <p:nvSpPr>
            <p:cNvPr id="8" name="object 7">
              <a:extLst>
                <a:ext uri="{FF2B5EF4-FFF2-40B4-BE49-F238E27FC236}">
                  <a16:creationId xmlns:a16="http://schemas.microsoft.com/office/drawing/2014/main" id="{504A0209-5FCE-5E81-81E1-3AEE1E5F22D2}"/>
                </a:ext>
              </a:extLst>
            </p:cNvPr>
            <p:cNvSpPr/>
            <p:nvPr/>
          </p:nvSpPr>
          <p:spPr>
            <a:xfrm>
              <a:off x="6096000" y="5661888"/>
              <a:ext cx="2476500" cy="279400"/>
            </a:xfrm>
            <a:custGeom>
              <a:avLst/>
              <a:gdLst/>
              <a:ahLst/>
              <a:cxnLst/>
              <a:rect l="l" t="t" r="r" b="b"/>
              <a:pathLst>
                <a:path w="2476500" h="279400">
                  <a:moveTo>
                    <a:pt x="0" y="0"/>
                  </a:moveTo>
                  <a:lnTo>
                    <a:pt x="2476499" y="0"/>
                  </a:lnTo>
                  <a:lnTo>
                    <a:pt x="2476499" y="279299"/>
                  </a:lnTo>
                  <a:lnTo>
                    <a:pt x="0" y="279299"/>
                  </a:lnTo>
                  <a:lnTo>
                    <a:pt x="0" y="0"/>
                  </a:lnTo>
                  <a:close/>
                </a:path>
              </a:pathLst>
            </a:custGeom>
            <a:ln w="25399">
              <a:solidFill>
                <a:srgbClr val="000000"/>
              </a:solidFill>
            </a:ln>
          </p:spPr>
          <p:txBody>
            <a:bodyPr wrap="square" lIns="0" tIns="0" rIns="0" bIns="0" rtlCol="0"/>
            <a:lstStyle/>
            <a:p>
              <a:endParaRPr/>
            </a:p>
          </p:txBody>
        </p:sp>
        <p:sp>
          <p:nvSpPr>
            <p:cNvPr id="9" name="object 8">
              <a:extLst>
                <a:ext uri="{FF2B5EF4-FFF2-40B4-BE49-F238E27FC236}">
                  <a16:creationId xmlns:a16="http://schemas.microsoft.com/office/drawing/2014/main" id="{17994072-8727-2594-FF05-DED900C2CA28}"/>
                </a:ext>
              </a:extLst>
            </p:cNvPr>
            <p:cNvSpPr/>
            <p:nvPr/>
          </p:nvSpPr>
          <p:spPr>
            <a:xfrm>
              <a:off x="7696200" y="5674588"/>
              <a:ext cx="0" cy="266700"/>
            </a:xfrm>
            <a:custGeom>
              <a:avLst/>
              <a:gdLst/>
              <a:ahLst/>
              <a:cxnLst/>
              <a:rect l="l" t="t" r="r" b="b"/>
              <a:pathLst>
                <a:path h="266700">
                  <a:moveTo>
                    <a:pt x="0" y="0"/>
                  </a:moveTo>
                  <a:lnTo>
                    <a:pt x="0" y="266699"/>
                  </a:lnTo>
                </a:path>
              </a:pathLst>
            </a:custGeom>
            <a:ln w="25399">
              <a:solidFill>
                <a:srgbClr val="000000"/>
              </a:solidFill>
            </a:ln>
          </p:spPr>
          <p:txBody>
            <a:bodyPr wrap="square" lIns="0" tIns="0" rIns="0" bIns="0" rtlCol="0"/>
            <a:lstStyle/>
            <a:p>
              <a:endParaRPr/>
            </a:p>
          </p:txBody>
        </p:sp>
      </p:grpSp>
      <p:grpSp>
        <p:nvGrpSpPr>
          <p:cNvPr id="10" name="object 9">
            <a:extLst>
              <a:ext uri="{FF2B5EF4-FFF2-40B4-BE49-F238E27FC236}">
                <a16:creationId xmlns:a16="http://schemas.microsoft.com/office/drawing/2014/main" id="{226648BE-D94C-597D-4301-8260454E4CD7}"/>
              </a:ext>
            </a:extLst>
          </p:cNvPr>
          <p:cNvGrpSpPr/>
          <p:nvPr/>
        </p:nvGrpSpPr>
        <p:grpSpPr>
          <a:xfrm>
            <a:off x="2273299" y="2317750"/>
            <a:ext cx="6356350" cy="1632585"/>
            <a:chOff x="2260599" y="3550513"/>
            <a:chExt cx="6356350" cy="1632585"/>
          </a:xfrm>
        </p:grpSpPr>
        <p:sp>
          <p:nvSpPr>
            <p:cNvPr id="11" name="object 10">
              <a:extLst>
                <a:ext uri="{FF2B5EF4-FFF2-40B4-BE49-F238E27FC236}">
                  <a16:creationId xmlns:a16="http://schemas.microsoft.com/office/drawing/2014/main" id="{AF24856C-27FE-BBAA-0D03-D79176EC18F1}"/>
                </a:ext>
              </a:extLst>
            </p:cNvPr>
            <p:cNvSpPr/>
            <p:nvPr/>
          </p:nvSpPr>
          <p:spPr>
            <a:xfrm>
              <a:off x="2273299" y="4253776"/>
              <a:ext cx="2219960" cy="916305"/>
            </a:xfrm>
            <a:custGeom>
              <a:avLst/>
              <a:gdLst/>
              <a:ahLst/>
              <a:cxnLst/>
              <a:rect l="l" t="t" r="r" b="b"/>
              <a:pathLst>
                <a:path w="2219960" h="916304">
                  <a:moveTo>
                    <a:pt x="2219399" y="915899"/>
                  </a:moveTo>
                  <a:lnTo>
                    <a:pt x="0" y="915899"/>
                  </a:lnTo>
                  <a:lnTo>
                    <a:pt x="0" y="0"/>
                  </a:lnTo>
                  <a:lnTo>
                    <a:pt x="2219399" y="0"/>
                  </a:lnTo>
                  <a:lnTo>
                    <a:pt x="2219399" y="915899"/>
                  </a:lnTo>
                  <a:close/>
                </a:path>
              </a:pathLst>
            </a:custGeom>
            <a:solidFill>
              <a:srgbClr val="F1F1F1"/>
            </a:solidFill>
          </p:spPr>
          <p:txBody>
            <a:bodyPr wrap="square" lIns="0" tIns="0" rIns="0" bIns="0" rtlCol="0"/>
            <a:lstStyle/>
            <a:p>
              <a:endParaRPr/>
            </a:p>
          </p:txBody>
        </p:sp>
        <p:sp>
          <p:nvSpPr>
            <p:cNvPr id="12" name="object 11">
              <a:extLst>
                <a:ext uri="{FF2B5EF4-FFF2-40B4-BE49-F238E27FC236}">
                  <a16:creationId xmlns:a16="http://schemas.microsoft.com/office/drawing/2014/main" id="{B767C818-DB60-14EA-823B-B4CC704BBE9D}"/>
                </a:ext>
              </a:extLst>
            </p:cNvPr>
            <p:cNvSpPr/>
            <p:nvPr/>
          </p:nvSpPr>
          <p:spPr>
            <a:xfrm>
              <a:off x="2273299" y="4253776"/>
              <a:ext cx="2219960" cy="916305"/>
            </a:xfrm>
            <a:custGeom>
              <a:avLst/>
              <a:gdLst/>
              <a:ahLst/>
              <a:cxnLst/>
              <a:rect l="l" t="t" r="r" b="b"/>
              <a:pathLst>
                <a:path w="2219960" h="916304">
                  <a:moveTo>
                    <a:pt x="0" y="0"/>
                  </a:moveTo>
                  <a:lnTo>
                    <a:pt x="2219399" y="0"/>
                  </a:lnTo>
                  <a:lnTo>
                    <a:pt x="2219399" y="915899"/>
                  </a:lnTo>
                  <a:lnTo>
                    <a:pt x="0" y="915899"/>
                  </a:lnTo>
                  <a:lnTo>
                    <a:pt x="0" y="0"/>
                  </a:lnTo>
                  <a:close/>
                </a:path>
              </a:pathLst>
            </a:custGeom>
            <a:ln w="25399">
              <a:solidFill>
                <a:srgbClr val="000000"/>
              </a:solidFill>
            </a:ln>
          </p:spPr>
          <p:txBody>
            <a:bodyPr wrap="square" lIns="0" tIns="0" rIns="0" bIns="0" rtlCol="0"/>
            <a:lstStyle/>
            <a:p>
              <a:endParaRPr/>
            </a:p>
          </p:txBody>
        </p:sp>
        <p:sp>
          <p:nvSpPr>
            <p:cNvPr id="13" name="object 12">
              <a:extLst>
                <a:ext uri="{FF2B5EF4-FFF2-40B4-BE49-F238E27FC236}">
                  <a16:creationId xmlns:a16="http://schemas.microsoft.com/office/drawing/2014/main" id="{0B860458-75CE-9426-C733-7976577E4D17}"/>
                </a:ext>
              </a:extLst>
            </p:cNvPr>
            <p:cNvSpPr/>
            <p:nvPr/>
          </p:nvSpPr>
          <p:spPr>
            <a:xfrm>
              <a:off x="2273300" y="4544288"/>
              <a:ext cx="2219960" cy="25400"/>
            </a:xfrm>
            <a:custGeom>
              <a:avLst/>
              <a:gdLst/>
              <a:ahLst/>
              <a:cxnLst/>
              <a:rect l="l" t="t" r="r" b="b"/>
              <a:pathLst>
                <a:path w="2219960" h="25400">
                  <a:moveTo>
                    <a:pt x="0" y="0"/>
                  </a:moveTo>
                  <a:lnTo>
                    <a:pt x="2219399" y="0"/>
                  </a:lnTo>
                  <a:lnTo>
                    <a:pt x="2219399" y="25399"/>
                  </a:lnTo>
                  <a:lnTo>
                    <a:pt x="0" y="25399"/>
                  </a:lnTo>
                  <a:lnTo>
                    <a:pt x="0" y="0"/>
                  </a:lnTo>
                  <a:close/>
                </a:path>
              </a:pathLst>
            </a:custGeom>
            <a:solidFill>
              <a:srgbClr val="000000"/>
            </a:solidFill>
          </p:spPr>
          <p:txBody>
            <a:bodyPr wrap="square" lIns="0" tIns="0" rIns="0" bIns="0" rtlCol="0"/>
            <a:lstStyle/>
            <a:p>
              <a:endParaRPr/>
            </a:p>
          </p:txBody>
        </p:sp>
        <p:sp>
          <p:nvSpPr>
            <p:cNvPr id="14" name="object 13">
              <a:extLst>
                <a:ext uri="{FF2B5EF4-FFF2-40B4-BE49-F238E27FC236}">
                  <a16:creationId xmlns:a16="http://schemas.microsoft.com/office/drawing/2014/main" id="{C099A8AB-8BF1-2802-2C64-DFD7D52D14E4}"/>
                </a:ext>
              </a:extLst>
            </p:cNvPr>
            <p:cNvSpPr/>
            <p:nvPr/>
          </p:nvSpPr>
          <p:spPr>
            <a:xfrm>
              <a:off x="3298825" y="4266476"/>
              <a:ext cx="0" cy="903605"/>
            </a:xfrm>
            <a:custGeom>
              <a:avLst/>
              <a:gdLst/>
              <a:ahLst/>
              <a:cxnLst/>
              <a:rect l="l" t="t" r="r" b="b"/>
              <a:pathLst>
                <a:path h="903604">
                  <a:moveTo>
                    <a:pt x="0" y="0"/>
                  </a:moveTo>
                  <a:lnTo>
                    <a:pt x="0" y="903299"/>
                  </a:lnTo>
                </a:path>
              </a:pathLst>
            </a:custGeom>
            <a:ln w="25399">
              <a:solidFill>
                <a:srgbClr val="000000"/>
              </a:solidFill>
            </a:ln>
          </p:spPr>
          <p:txBody>
            <a:bodyPr wrap="square" lIns="0" tIns="0" rIns="0" bIns="0" rtlCol="0"/>
            <a:lstStyle/>
            <a:p>
              <a:endParaRPr/>
            </a:p>
          </p:txBody>
        </p:sp>
        <p:sp>
          <p:nvSpPr>
            <p:cNvPr id="15" name="object 14">
              <a:extLst>
                <a:ext uri="{FF2B5EF4-FFF2-40B4-BE49-F238E27FC236}">
                  <a16:creationId xmlns:a16="http://schemas.microsoft.com/office/drawing/2014/main" id="{7F3BE6A8-4298-AB11-2550-4A327F7346F9}"/>
                </a:ext>
              </a:extLst>
            </p:cNvPr>
            <p:cNvSpPr/>
            <p:nvPr/>
          </p:nvSpPr>
          <p:spPr>
            <a:xfrm>
              <a:off x="6140450" y="3550513"/>
              <a:ext cx="2476500" cy="279400"/>
            </a:xfrm>
            <a:custGeom>
              <a:avLst/>
              <a:gdLst/>
              <a:ahLst/>
              <a:cxnLst/>
              <a:rect l="l" t="t" r="r" b="b"/>
              <a:pathLst>
                <a:path w="2476500" h="279400">
                  <a:moveTo>
                    <a:pt x="2476499" y="279299"/>
                  </a:moveTo>
                  <a:lnTo>
                    <a:pt x="0" y="279299"/>
                  </a:lnTo>
                  <a:lnTo>
                    <a:pt x="0" y="0"/>
                  </a:lnTo>
                  <a:lnTo>
                    <a:pt x="2476499" y="0"/>
                  </a:lnTo>
                  <a:lnTo>
                    <a:pt x="2476499" y="279299"/>
                  </a:lnTo>
                  <a:close/>
                </a:path>
              </a:pathLst>
            </a:custGeom>
            <a:solidFill>
              <a:srgbClr val="DDEAF6"/>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C2EA729F-A160-557E-1957-FB598D5482E0}"/>
              </a:ext>
            </a:extLst>
          </p:cNvPr>
          <p:cNvSpPr txBox="1"/>
          <p:nvPr/>
        </p:nvSpPr>
        <p:spPr>
          <a:xfrm>
            <a:off x="6153150" y="2317750"/>
            <a:ext cx="1600200" cy="279400"/>
          </a:xfrm>
          <a:prstGeom prst="rect">
            <a:avLst/>
          </a:prstGeom>
          <a:solidFill>
            <a:srgbClr val="DDEAF6"/>
          </a:solidFill>
          <a:ln w="25399">
            <a:solidFill>
              <a:srgbClr val="000000"/>
            </a:solidFill>
          </a:ln>
        </p:spPr>
        <p:txBody>
          <a:bodyPr vert="horz" wrap="square" lIns="0" tIns="0" rIns="0" bIns="0" rtlCol="0">
            <a:spAutoFit/>
          </a:bodyPr>
          <a:lstStyle/>
          <a:p>
            <a:pPr marL="414020">
              <a:lnSpc>
                <a:spcPts val="2014"/>
              </a:lnSpc>
            </a:pPr>
            <a:r>
              <a:rPr sz="1800" spc="-25" dirty="0">
                <a:solidFill>
                  <a:srgbClr val="551279"/>
                </a:solidFill>
                <a:latin typeface="Calibri"/>
                <a:cs typeface="Calibri"/>
              </a:rPr>
              <a:t>VPN</a:t>
            </a:r>
            <a:endParaRPr sz="1800">
              <a:latin typeface="Calibri"/>
              <a:cs typeface="Calibri"/>
            </a:endParaRPr>
          </a:p>
        </p:txBody>
      </p:sp>
      <p:sp>
        <p:nvSpPr>
          <p:cNvPr id="17" name="object 16">
            <a:extLst>
              <a:ext uri="{FF2B5EF4-FFF2-40B4-BE49-F238E27FC236}">
                <a16:creationId xmlns:a16="http://schemas.microsoft.com/office/drawing/2014/main" id="{474CAF45-5288-9F3B-2DC8-2756C03BA017}"/>
              </a:ext>
            </a:extLst>
          </p:cNvPr>
          <p:cNvSpPr txBox="1"/>
          <p:nvPr/>
        </p:nvSpPr>
        <p:spPr>
          <a:xfrm>
            <a:off x="7753350" y="2317750"/>
            <a:ext cx="876300" cy="279400"/>
          </a:xfrm>
          <a:prstGeom prst="rect">
            <a:avLst/>
          </a:prstGeom>
          <a:solidFill>
            <a:srgbClr val="DDEAF6"/>
          </a:solidFill>
          <a:ln w="25399">
            <a:solidFill>
              <a:srgbClr val="000000"/>
            </a:solidFill>
          </a:ln>
        </p:spPr>
        <p:txBody>
          <a:bodyPr vert="horz" wrap="square" lIns="0" tIns="0" rIns="0" bIns="0" rtlCol="0">
            <a:spAutoFit/>
          </a:bodyPr>
          <a:lstStyle/>
          <a:p>
            <a:pPr marL="38100">
              <a:lnSpc>
                <a:spcPts val="2014"/>
              </a:lnSpc>
            </a:pPr>
            <a:r>
              <a:rPr sz="1800" spc="-10" dirty="0">
                <a:solidFill>
                  <a:srgbClr val="551279"/>
                </a:solidFill>
                <a:latin typeface="Calibri"/>
                <a:cs typeface="Calibri"/>
              </a:rPr>
              <a:t>offset</a:t>
            </a:r>
            <a:endParaRPr sz="1800">
              <a:latin typeface="Calibri"/>
              <a:cs typeface="Calibri"/>
            </a:endParaRPr>
          </a:p>
        </p:txBody>
      </p:sp>
      <p:sp>
        <p:nvSpPr>
          <p:cNvPr id="18" name="object 17">
            <a:extLst>
              <a:ext uri="{FF2B5EF4-FFF2-40B4-BE49-F238E27FC236}">
                <a16:creationId xmlns:a16="http://schemas.microsoft.com/office/drawing/2014/main" id="{C849EDA0-19CD-532E-5DD6-3D5AB0CDCEA0}"/>
              </a:ext>
            </a:extLst>
          </p:cNvPr>
          <p:cNvSpPr txBox="1"/>
          <p:nvPr/>
        </p:nvSpPr>
        <p:spPr>
          <a:xfrm>
            <a:off x="2298699" y="3033713"/>
            <a:ext cx="1000125" cy="278130"/>
          </a:xfrm>
          <a:prstGeom prst="rect">
            <a:avLst/>
          </a:prstGeom>
          <a:solidFill>
            <a:srgbClr val="F1F1F1"/>
          </a:solidFill>
        </p:spPr>
        <p:txBody>
          <a:bodyPr vert="horz" wrap="square" lIns="0" tIns="0" rIns="0" bIns="0" rtlCol="0">
            <a:spAutoFit/>
          </a:bodyPr>
          <a:lstStyle/>
          <a:p>
            <a:pPr marL="238125">
              <a:lnSpc>
                <a:spcPts val="1989"/>
              </a:lnSpc>
            </a:pPr>
            <a:r>
              <a:rPr sz="1800" spc="-25" dirty="0">
                <a:solidFill>
                  <a:srgbClr val="551279"/>
                </a:solidFill>
                <a:latin typeface="Calibri"/>
                <a:cs typeface="Calibri"/>
              </a:rPr>
              <a:t>tag</a:t>
            </a:r>
            <a:endParaRPr sz="1800">
              <a:latin typeface="Calibri"/>
              <a:cs typeface="Calibri"/>
            </a:endParaRPr>
          </a:p>
        </p:txBody>
      </p:sp>
      <p:sp>
        <p:nvSpPr>
          <p:cNvPr id="19" name="object 18">
            <a:extLst>
              <a:ext uri="{FF2B5EF4-FFF2-40B4-BE49-F238E27FC236}">
                <a16:creationId xmlns:a16="http://schemas.microsoft.com/office/drawing/2014/main" id="{37F68AB3-802B-1AE0-10BA-78021929BC9F}"/>
              </a:ext>
            </a:extLst>
          </p:cNvPr>
          <p:cNvSpPr txBox="1"/>
          <p:nvPr/>
        </p:nvSpPr>
        <p:spPr>
          <a:xfrm>
            <a:off x="3311525" y="3021013"/>
            <a:ext cx="1194435" cy="303530"/>
          </a:xfrm>
          <a:prstGeom prst="rect">
            <a:avLst/>
          </a:prstGeom>
          <a:solidFill>
            <a:srgbClr val="F1F1F1"/>
          </a:solidFill>
          <a:ln w="25399">
            <a:solidFill>
              <a:srgbClr val="000000"/>
            </a:solidFill>
          </a:ln>
        </p:spPr>
        <p:txBody>
          <a:bodyPr vert="horz" wrap="square" lIns="0" tIns="0" rIns="0" bIns="0" rtlCol="0">
            <a:spAutoFit/>
          </a:bodyPr>
          <a:lstStyle/>
          <a:p>
            <a:pPr marL="445134">
              <a:lnSpc>
                <a:spcPts val="2090"/>
              </a:lnSpc>
            </a:pPr>
            <a:r>
              <a:rPr sz="1800" spc="-25" dirty="0">
                <a:solidFill>
                  <a:srgbClr val="551279"/>
                </a:solidFill>
                <a:latin typeface="Calibri"/>
                <a:cs typeface="Calibri"/>
              </a:rPr>
              <a:t>PPN</a:t>
            </a:r>
            <a:endParaRPr sz="1800">
              <a:latin typeface="Calibri"/>
              <a:cs typeface="Calibri"/>
            </a:endParaRPr>
          </a:p>
        </p:txBody>
      </p:sp>
      <p:sp>
        <p:nvSpPr>
          <p:cNvPr id="20" name="object 19">
            <a:extLst>
              <a:ext uri="{FF2B5EF4-FFF2-40B4-BE49-F238E27FC236}">
                <a16:creationId xmlns:a16="http://schemas.microsoft.com/office/drawing/2014/main" id="{EC54CC1E-9358-829B-F122-B6CDE6EBA71C}"/>
              </a:ext>
            </a:extLst>
          </p:cNvPr>
          <p:cNvSpPr txBox="1"/>
          <p:nvPr/>
        </p:nvSpPr>
        <p:spPr>
          <a:xfrm>
            <a:off x="3614737" y="4333239"/>
            <a:ext cx="1697989"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551279"/>
                </a:solidFill>
                <a:latin typeface="Calibri"/>
                <a:cs typeface="Calibri"/>
              </a:rPr>
              <a:t>physical</a:t>
            </a:r>
            <a:r>
              <a:rPr sz="2000" spc="-65" dirty="0">
                <a:solidFill>
                  <a:srgbClr val="551279"/>
                </a:solidFill>
                <a:latin typeface="Calibri"/>
                <a:cs typeface="Calibri"/>
              </a:rPr>
              <a:t> </a:t>
            </a:r>
            <a:r>
              <a:rPr sz="2000" spc="-10" dirty="0">
                <a:solidFill>
                  <a:srgbClr val="551279"/>
                </a:solidFill>
                <a:latin typeface="Calibri"/>
                <a:cs typeface="Calibri"/>
              </a:rPr>
              <a:t>address</a:t>
            </a:r>
            <a:endParaRPr sz="2000">
              <a:latin typeface="Calibri"/>
              <a:cs typeface="Calibri"/>
            </a:endParaRPr>
          </a:p>
        </p:txBody>
      </p:sp>
      <p:sp>
        <p:nvSpPr>
          <p:cNvPr id="21" name="object 20">
            <a:extLst>
              <a:ext uri="{FF2B5EF4-FFF2-40B4-BE49-F238E27FC236}">
                <a16:creationId xmlns:a16="http://schemas.microsoft.com/office/drawing/2014/main" id="{4B720762-0297-BCE7-B83F-63D3F165ED39}"/>
              </a:ext>
            </a:extLst>
          </p:cNvPr>
          <p:cNvSpPr txBox="1"/>
          <p:nvPr/>
        </p:nvSpPr>
        <p:spPr>
          <a:xfrm>
            <a:off x="6535722" y="4410468"/>
            <a:ext cx="40894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551279"/>
                </a:solidFill>
                <a:latin typeface="Calibri"/>
                <a:cs typeface="Calibri"/>
              </a:rPr>
              <a:t>PPN</a:t>
            </a:r>
            <a:endParaRPr sz="1800">
              <a:latin typeface="Calibri"/>
              <a:cs typeface="Calibri"/>
            </a:endParaRPr>
          </a:p>
        </p:txBody>
      </p:sp>
      <p:sp>
        <p:nvSpPr>
          <p:cNvPr id="22" name="object 21">
            <a:extLst>
              <a:ext uri="{FF2B5EF4-FFF2-40B4-BE49-F238E27FC236}">
                <a16:creationId xmlns:a16="http://schemas.microsoft.com/office/drawing/2014/main" id="{23F0AA50-6FE0-E11B-BF87-3133FC4952CE}"/>
              </a:ext>
            </a:extLst>
          </p:cNvPr>
          <p:cNvSpPr txBox="1"/>
          <p:nvPr/>
        </p:nvSpPr>
        <p:spPr>
          <a:xfrm>
            <a:off x="7767877" y="4410468"/>
            <a:ext cx="5588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51279"/>
                </a:solidFill>
                <a:latin typeface="Calibri"/>
                <a:cs typeface="Calibri"/>
              </a:rPr>
              <a:t>offset</a:t>
            </a:r>
            <a:endParaRPr sz="1800">
              <a:latin typeface="Calibri"/>
              <a:cs typeface="Calibri"/>
            </a:endParaRPr>
          </a:p>
        </p:txBody>
      </p:sp>
      <p:sp>
        <p:nvSpPr>
          <p:cNvPr id="23" name="object 22">
            <a:extLst>
              <a:ext uri="{FF2B5EF4-FFF2-40B4-BE49-F238E27FC236}">
                <a16:creationId xmlns:a16="http://schemas.microsoft.com/office/drawing/2014/main" id="{F769682E-4F5A-766B-4C88-D35E492C1653}"/>
              </a:ext>
            </a:extLst>
          </p:cNvPr>
          <p:cNvSpPr txBox="1"/>
          <p:nvPr/>
        </p:nvSpPr>
        <p:spPr>
          <a:xfrm>
            <a:off x="3978275" y="2245105"/>
            <a:ext cx="139128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551279"/>
                </a:solidFill>
                <a:latin typeface="Calibri"/>
                <a:cs typeface="Calibri"/>
              </a:rPr>
              <a:t>virtual</a:t>
            </a:r>
            <a:r>
              <a:rPr sz="1800" i="1" spc="-35" dirty="0">
                <a:solidFill>
                  <a:srgbClr val="551279"/>
                </a:solidFill>
                <a:latin typeface="Calibri"/>
                <a:cs typeface="Calibri"/>
              </a:rPr>
              <a:t> </a:t>
            </a:r>
            <a:r>
              <a:rPr sz="1800" i="1" spc="-10" dirty="0">
                <a:solidFill>
                  <a:srgbClr val="551279"/>
                </a:solidFill>
                <a:latin typeface="Calibri"/>
                <a:cs typeface="Calibri"/>
              </a:rPr>
              <a:t>address</a:t>
            </a:r>
            <a:endParaRPr sz="1800">
              <a:latin typeface="Calibri"/>
              <a:cs typeface="Calibri"/>
            </a:endParaRPr>
          </a:p>
        </p:txBody>
      </p:sp>
      <p:grpSp>
        <p:nvGrpSpPr>
          <p:cNvPr id="24" name="object 23">
            <a:extLst>
              <a:ext uri="{FF2B5EF4-FFF2-40B4-BE49-F238E27FC236}">
                <a16:creationId xmlns:a16="http://schemas.microsoft.com/office/drawing/2014/main" id="{65DE5FE8-521D-AF95-7C13-A7A68C457AFD}"/>
              </a:ext>
            </a:extLst>
          </p:cNvPr>
          <p:cNvGrpSpPr/>
          <p:nvPr/>
        </p:nvGrpSpPr>
        <p:grpSpPr>
          <a:xfrm>
            <a:off x="2266950" y="2571750"/>
            <a:ext cx="6171565" cy="1798320"/>
            <a:chOff x="2254250" y="3804513"/>
            <a:chExt cx="6171565" cy="1798320"/>
          </a:xfrm>
        </p:grpSpPr>
        <p:sp>
          <p:nvSpPr>
            <p:cNvPr id="25" name="object 24">
              <a:extLst>
                <a:ext uri="{FF2B5EF4-FFF2-40B4-BE49-F238E27FC236}">
                  <a16:creationId xmlns:a16="http://schemas.microsoft.com/office/drawing/2014/main" id="{D32E1039-45A4-138E-2DC7-113264B0C99F}"/>
                </a:ext>
              </a:extLst>
            </p:cNvPr>
            <p:cNvSpPr/>
            <p:nvPr/>
          </p:nvSpPr>
          <p:spPr>
            <a:xfrm>
              <a:off x="8370886" y="3826738"/>
              <a:ext cx="0" cy="1648460"/>
            </a:xfrm>
            <a:custGeom>
              <a:avLst/>
              <a:gdLst/>
              <a:ahLst/>
              <a:cxnLst/>
              <a:rect l="l" t="t" r="r" b="b"/>
              <a:pathLst>
                <a:path h="1648460">
                  <a:moveTo>
                    <a:pt x="0" y="0"/>
                  </a:moveTo>
                  <a:lnTo>
                    <a:pt x="0" y="1647899"/>
                  </a:lnTo>
                </a:path>
              </a:pathLst>
            </a:custGeom>
            <a:ln w="25399">
              <a:solidFill>
                <a:srgbClr val="000000"/>
              </a:solidFill>
            </a:ln>
          </p:spPr>
          <p:txBody>
            <a:bodyPr wrap="square" lIns="0" tIns="0" rIns="0" bIns="0" rtlCol="0"/>
            <a:lstStyle/>
            <a:p>
              <a:endParaRPr/>
            </a:p>
          </p:txBody>
        </p:sp>
        <p:pic>
          <p:nvPicPr>
            <p:cNvPr id="26" name="object 25">
              <a:extLst>
                <a:ext uri="{FF2B5EF4-FFF2-40B4-BE49-F238E27FC236}">
                  <a16:creationId xmlns:a16="http://schemas.microsoft.com/office/drawing/2014/main" id="{33D71EA6-2E76-5247-5700-05808D7DFB2C}"/>
                </a:ext>
              </a:extLst>
            </p:cNvPr>
            <p:cNvPicPr/>
            <p:nvPr/>
          </p:nvPicPr>
          <p:blipFill>
            <a:blip r:embed="rId3" cstate="print"/>
            <a:stretch>
              <a:fillRect/>
            </a:stretch>
          </p:blipFill>
          <p:spPr>
            <a:xfrm>
              <a:off x="8316232" y="5461938"/>
              <a:ext cx="109307" cy="140667"/>
            </a:xfrm>
            <a:prstGeom prst="rect">
              <a:avLst/>
            </a:prstGeom>
          </p:spPr>
        </p:pic>
        <p:sp>
          <p:nvSpPr>
            <p:cNvPr id="27" name="object 26">
              <a:extLst>
                <a:ext uri="{FF2B5EF4-FFF2-40B4-BE49-F238E27FC236}">
                  <a16:creationId xmlns:a16="http://schemas.microsoft.com/office/drawing/2014/main" id="{0497C6A6-6BA5-AD20-8D7F-4E5EED1636DA}"/>
                </a:ext>
              </a:extLst>
            </p:cNvPr>
            <p:cNvSpPr/>
            <p:nvPr/>
          </p:nvSpPr>
          <p:spPr>
            <a:xfrm>
              <a:off x="3910011" y="5169763"/>
              <a:ext cx="2978150" cy="298450"/>
            </a:xfrm>
            <a:custGeom>
              <a:avLst/>
              <a:gdLst/>
              <a:ahLst/>
              <a:cxnLst/>
              <a:rect l="l" t="t" r="r" b="b"/>
              <a:pathLst>
                <a:path w="2978150" h="298450">
                  <a:moveTo>
                    <a:pt x="0" y="0"/>
                  </a:moveTo>
                  <a:lnTo>
                    <a:pt x="0" y="112712"/>
                  </a:lnTo>
                  <a:lnTo>
                    <a:pt x="2978150" y="112712"/>
                  </a:lnTo>
                  <a:lnTo>
                    <a:pt x="2978150" y="298450"/>
                  </a:lnTo>
                </a:path>
              </a:pathLst>
            </a:custGeom>
            <a:ln w="25399">
              <a:solidFill>
                <a:srgbClr val="000000"/>
              </a:solidFill>
            </a:ln>
          </p:spPr>
          <p:txBody>
            <a:bodyPr wrap="square" lIns="0" tIns="0" rIns="0" bIns="0" rtlCol="0"/>
            <a:lstStyle/>
            <a:p>
              <a:endParaRPr/>
            </a:p>
          </p:txBody>
        </p:sp>
        <p:pic>
          <p:nvPicPr>
            <p:cNvPr id="28" name="object 27">
              <a:extLst>
                <a:ext uri="{FF2B5EF4-FFF2-40B4-BE49-F238E27FC236}">
                  <a16:creationId xmlns:a16="http://schemas.microsoft.com/office/drawing/2014/main" id="{A9AEF7C5-9EF6-7691-88BC-649D7FD9056C}"/>
                </a:ext>
              </a:extLst>
            </p:cNvPr>
            <p:cNvPicPr/>
            <p:nvPr/>
          </p:nvPicPr>
          <p:blipFill>
            <a:blip r:embed="rId3" cstate="print"/>
            <a:stretch>
              <a:fillRect/>
            </a:stretch>
          </p:blipFill>
          <p:spPr>
            <a:xfrm>
              <a:off x="6833508" y="5455513"/>
              <a:ext cx="109307" cy="140667"/>
            </a:xfrm>
            <a:prstGeom prst="rect">
              <a:avLst/>
            </a:prstGeom>
          </p:spPr>
        </p:pic>
        <p:sp>
          <p:nvSpPr>
            <p:cNvPr id="29" name="object 28">
              <a:extLst>
                <a:ext uri="{FF2B5EF4-FFF2-40B4-BE49-F238E27FC236}">
                  <a16:creationId xmlns:a16="http://schemas.microsoft.com/office/drawing/2014/main" id="{92F0161D-B3BD-E1DE-1BD4-1766AC59CFD6}"/>
                </a:ext>
              </a:extLst>
            </p:cNvPr>
            <p:cNvSpPr/>
            <p:nvPr/>
          </p:nvSpPr>
          <p:spPr>
            <a:xfrm>
              <a:off x="2266950" y="4260126"/>
              <a:ext cx="0" cy="909955"/>
            </a:xfrm>
            <a:custGeom>
              <a:avLst/>
              <a:gdLst/>
              <a:ahLst/>
              <a:cxnLst/>
              <a:rect l="l" t="t" r="r" b="b"/>
              <a:pathLst>
                <a:path h="909954">
                  <a:moveTo>
                    <a:pt x="0" y="0"/>
                  </a:moveTo>
                  <a:lnTo>
                    <a:pt x="0" y="909599"/>
                  </a:lnTo>
                </a:path>
              </a:pathLst>
            </a:custGeom>
            <a:ln w="25399">
              <a:solidFill>
                <a:srgbClr val="000000"/>
              </a:solidFill>
            </a:ln>
          </p:spPr>
          <p:txBody>
            <a:bodyPr wrap="square" lIns="0" tIns="0" rIns="0" bIns="0" rtlCol="0"/>
            <a:lstStyle/>
            <a:p>
              <a:endParaRPr/>
            </a:p>
          </p:txBody>
        </p:sp>
        <p:pic>
          <p:nvPicPr>
            <p:cNvPr id="30" name="object 29">
              <a:extLst>
                <a:ext uri="{FF2B5EF4-FFF2-40B4-BE49-F238E27FC236}">
                  <a16:creationId xmlns:a16="http://schemas.microsoft.com/office/drawing/2014/main" id="{E34EC307-073F-4E3C-7EE7-1A3C1A0C8492}"/>
                </a:ext>
              </a:extLst>
            </p:cNvPr>
            <p:cNvPicPr/>
            <p:nvPr/>
          </p:nvPicPr>
          <p:blipFill>
            <a:blip r:embed="rId4" cstate="print"/>
            <a:stretch>
              <a:fillRect/>
            </a:stretch>
          </p:blipFill>
          <p:spPr>
            <a:xfrm>
              <a:off x="2636157" y="5169763"/>
              <a:ext cx="109308" cy="277067"/>
            </a:xfrm>
            <a:prstGeom prst="rect">
              <a:avLst/>
            </a:prstGeom>
          </p:spPr>
        </p:pic>
        <p:sp>
          <p:nvSpPr>
            <p:cNvPr id="31" name="object 30">
              <a:extLst>
                <a:ext uri="{FF2B5EF4-FFF2-40B4-BE49-F238E27FC236}">
                  <a16:creationId xmlns:a16="http://schemas.microsoft.com/office/drawing/2014/main" id="{A05E4A18-C8D1-4F34-E962-2D8543DB0F47}"/>
                </a:ext>
              </a:extLst>
            </p:cNvPr>
            <p:cNvSpPr/>
            <p:nvPr/>
          </p:nvSpPr>
          <p:spPr>
            <a:xfrm>
              <a:off x="2256821" y="3817213"/>
              <a:ext cx="4590415" cy="1030605"/>
            </a:xfrm>
            <a:custGeom>
              <a:avLst/>
              <a:gdLst/>
              <a:ahLst/>
              <a:cxnLst/>
              <a:rect l="l" t="t" r="r" b="b"/>
              <a:pathLst>
                <a:path w="4590415" h="1030604">
                  <a:moveTo>
                    <a:pt x="0" y="1030286"/>
                  </a:moveTo>
                  <a:lnTo>
                    <a:pt x="2236799" y="1030286"/>
                  </a:lnTo>
                </a:path>
                <a:path w="4590415" h="1030604">
                  <a:moveTo>
                    <a:pt x="4590064" y="0"/>
                  </a:moveTo>
                  <a:lnTo>
                    <a:pt x="4590064" y="146049"/>
                  </a:lnTo>
                  <a:lnTo>
                    <a:pt x="475264" y="146049"/>
                  </a:lnTo>
                  <a:lnTo>
                    <a:pt x="475264" y="285750"/>
                  </a:lnTo>
                </a:path>
              </a:pathLst>
            </a:custGeom>
            <a:ln w="25399">
              <a:solidFill>
                <a:srgbClr val="000000"/>
              </a:solidFill>
            </a:ln>
          </p:spPr>
          <p:txBody>
            <a:bodyPr wrap="square" lIns="0" tIns="0" rIns="0" bIns="0" rtlCol="0"/>
            <a:lstStyle/>
            <a:p>
              <a:endParaRPr/>
            </a:p>
          </p:txBody>
        </p:sp>
        <p:pic>
          <p:nvPicPr>
            <p:cNvPr id="32" name="object 31">
              <a:extLst>
                <a:ext uri="{FF2B5EF4-FFF2-40B4-BE49-F238E27FC236}">
                  <a16:creationId xmlns:a16="http://schemas.microsoft.com/office/drawing/2014/main" id="{370E6AA6-69C9-2163-FAC3-1DD59E2E6A40}"/>
                </a:ext>
              </a:extLst>
            </p:cNvPr>
            <p:cNvPicPr/>
            <p:nvPr/>
          </p:nvPicPr>
          <p:blipFill>
            <a:blip r:embed="rId3" cstate="print"/>
            <a:stretch>
              <a:fillRect/>
            </a:stretch>
          </p:blipFill>
          <p:spPr>
            <a:xfrm>
              <a:off x="2677432" y="4090263"/>
              <a:ext cx="109308" cy="140667"/>
            </a:xfrm>
            <a:prstGeom prst="rect">
              <a:avLst/>
            </a:prstGeom>
          </p:spPr>
        </p:pic>
        <p:sp>
          <p:nvSpPr>
            <p:cNvPr id="33" name="object 32">
              <a:extLst>
                <a:ext uri="{FF2B5EF4-FFF2-40B4-BE49-F238E27FC236}">
                  <a16:creationId xmlns:a16="http://schemas.microsoft.com/office/drawing/2014/main" id="{F277751C-A942-6A91-A95E-A520009B1430}"/>
                </a:ext>
              </a:extLst>
            </p:cNvPr>
            <p:cNvSpPr/>
            <p:nvPr/>
          </p:nvSpPr>
          <p:spPr>
            <a:xfrm>
              <a:off x="6088124" y="4176675"/>
              <a:ext cx="1619250" cy="903605"/>
            </a:xfrm>
            <a:custGeom>
              <a:avLst/>
              <a:gdLst/>
              <a:ahLst/>
              <a:cxnLst/>
              <a:rect l="l" t="t" r="r" b="b"/>
              <a:pathLst>
                <a:path w="1619250" h="903604">
                  <a:moveTo>
                    <a:pt x="1619099" y="903299"/>
                  </a:moveTo>
                  <a:lnTo>
                    <a:pt x="0" y="903299"/>
                  </a:lnTo>
                  <a:lnTo>
                    <a:pt x="0" y="0"/>
                  </a:lnTo>
                  <a:lnTo>
                    <a:pt x="1619099" y="0"/>
                  </a:lnTo>
                  <a:lnTo>
                    <a:pt x="1619099" y="903299"/>
                  </a:lnTo>
                  <a:close/>
                </a:path>
              </a:pathLst>
            </a:custGeom>
            <a:solidFill>
              <a:srgbClr val="E7E6E6"/>
            </a:solidFill>
          </p:spPr>
          <p:txBody>
            <a:bodyPr wrap="square" lIns="0" tIns="0" rIns="0" bIns="0" rtlCol="0"/>
            <a:lstStyle/>
            <a:p>
              <a:endParaRPr/>
            </a:p>
          </p:txBody>
        </p:sp>
        <p:sp>
          <p:nvSpPr>
            <p:cNvPr id="34" name="object 33">
              <a:extLst>
                <a:ext uri="{FF2B5EF4-FFF2-40B4-BE49-F238E27FC236}">
                  <a16:creationId xmlns:a16="http://schemas.microsoft.com/office/drawing/2014/main" id="{F006F1B7-946F-3A05-A2B5-C4264FCB2025}"/>
                </a:ext>
              </a:extLst>
            </p:cNvPr>
            <p:cNvSpPr/>
            <p:nvPr/>
          </p:nvSpPr>
          <p:spPr>
            <a:xfrm>
              <a:off x="6088124" y="4176675"/>
              <a:ext cx="1619250" cy="903605"/>
            </a:xfrm>
            <a:custGeom>
              <a:avLst/>
              <a:gdLst/>
              <a:ahLst/>
              <a:cxnLst/>
              <a:rect l="l" t="t" r="r" b="b"/>
              <a:pathLst>
                <a:path w="1619250" h="903604">
                  <a:moveTo>
                    <a:pt x="0" y="0"/>
                  </a:moveTo>
                  <a:lnTo>
                    <a:pt x="1619099" y="0"/>
                  </a:lnTo>
                  <a:lnTo>
                    <a:pt x="1619099" y="903299"/>
                  </a:lnTo>
                  <a:lnTo>
                    <a:pt x="0" y="903299"/>
                  </a:lnTo>
                  <a:lnTo>
                    <a:pt x="0" y="0"/>
                  </a:lnTo>
                  <a:close/>
                </a:path>
              </a:pathLst>
            </a:custGeom>
            <a:ln w="9524">
              <a:solidFill>
                <a:srgbClr val="44546A"/>
              </a:solidFill>
            </a:ln>
          </p:spPr>
          <p:txBody>
            <a:bodyPr wrap="square" lIns="0" tIns="0" rIns="0" bIns="0" rtlCol="0"/>
            <a:lstStyle/>
            <a:p>
              <a:endParaRPr/>
            </a:p>
          </p:txBody>
        </p:sp>
      </p:grpSp>
      <p:sp>
        <p:nvSpPr>
          <p:cNvPr id="35" name="object 34">
            <a:extLst>
              <a:ext uri="{FF2B5EF4-FFF2-40B4-BE49-F238E27FC236}">
                <a16:creationId xmlns:a16="http://schemas.microsoft.com/office/drawing/2014/main" id="{2A9056C5-B5F7-A5FC-BBA6-E68781CCB199}"/>
              </a:ext>
            </a:extLst>
          </p:cNvPr>
          <p:cNvSpPr txBox="1"/>
          <p:nvPr/>
        </p:nvSpPr>
        <p:spPr>
          <a:xfrm>
            <a:off x="2471736" y="4255007"/>
            <a:ext cx="498475"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551279"/>
                </a:solidFill>
                <a:latin typeface="Calibri"/>
                <a:cs typeface="Calibri"/>
              </a:rPr>
              <a:t>hit?</a:t>
            </a:r>
            <a:endParaRPr sz="2400">
              <a:latin typeface="Calibri"/>
              <a:cs typeface="Calibri"/>
            </a:endParaRPr>
          </a:p>
        </p:txBody>
      </p:sp>
    </p:spTree>
    <p:extLst>
      <p:ext uri="{BB962C8B-B14F-4D97-AF65-F5344CB8AC3E}">
        <p14:creationId xmlns:p14="http://schemas.microsoft.com/office/powerpoint/2010/main" val="40522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66F28-78A2-8B53-AD08-2CB3A6313E3E}"/>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7743B8D-135A-C889-450B-CF96079156D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Virtual Memory Access Time </a:t>
            </a:r>
          </a:p>
        </p:txBody>
      </p:sp>
      <p:sp>
        <p:nvSpPr>
          <p:cNvPr id="5" name="object 6">
            <a:extLst>
              <a:ext uri="{FF2B5EF4-FFF2-40B4-BE49-F238E27FC236}">
                <a16:creationId xmlns:a16="http://schemas.microsoft.com/office/drawing/2014/main" id="{4856A8C6-097D-AA1D-71BD-7B352282B096}"/>
              </a:ext>
            </a:extLst>
          </p:cNvPr>
          <p:cNvSpPr txBox="1"/>
          <p:nvPr/>
        </p:nvSpPr>
        <p:spPr>
          <a:xfrm>
            <a:off x="2239448" y="4831441"/>
            <a:ext cx="4165183" cy="239809"/>
          </a:xfrm>
          <a:prstGeom prst="rect">
            <a:avLst/>
          </a:prstGeom>
        </p:spPr>
        <p:txBody>
          <a:bodyPr vert="horz" wrap="square" lIns="0" tIns="24130" rIns="0" bIns="0" rtlCol="0">
            <a:spAutoFit/>
          </a:bodyPr>
          <a:lstStyle/>
          <a:p>
            <a:pPr marL="12700"/>
            <a:r>
              <a:rPr sz="1400" spc="-30" dirty="0">
                <a:solidFill>
                  <a:srgbClr val="888888"/>
                </a:solidFill>
                <a:latin typeface="Arial"/>
                <a:cs typeface="Arial"/>
              </a:rPr>
              <a:t>Nader</a:t>
            </a:r>
            <a:r>
              <a:rPr sz="1400" spc="10" dirty="0">
                <a:solidFill>
                  <a:srgbClr val="888888"/>
                </a:solidFill>
                <a:latin typeface="Arial"/>
                <a:cs typeface="Arial"/>
              </a:rPr>
              <a:t> </a:t>
            </a:r>
            <a:r>
              <a:rPr sz="1400" spc="-120" dirty="0" err="1">
                <a:solidFill>
                  <a:srgbClr val="888888"/>
                </a:solidFill>
                <a:latin typeface="Arial"/>
                <a:cs typeface="Arial"/>
              </a:rPr>
              <a:t>Sehatbakhsh</a:t>
            </a:r>
            <a:r>
              <a:rPr lang="en-US" sz="1400" spc="-120" dirty="0">
                <a:solidFill>
                  <a:srgbClr val="888888"/>
                </a:solidFill>
                <a:latin typeface="Arial"/>
                <a:cs typeface="Arial"/>
              </a:rPr>
              <a:t> - </a:t>
            </a:r>
            <a:r>
              <a:rPr lang="en-US" sz="1400" i="1" spc="-105" dirty="0">
                <a:solidFill>
                  <a:srgbClr val="666666"/>
                </a:solidFill>
                <a:latin typeface="Arial"/>
                <a:cs typeface="Arial"/>
              </a:rPr>
              <a:t>ECE-</a:t>
            </a:r>
            <a:r>
              <a:rPr lang="en-US" sz="1400" i="1" spc="-100" dirty="0">
                <a:solidFill>
                  <a:srgbClr val="666666"/>
                </a:solidFill>
                <a:latin typeface="Arial"/>
                <a:cs typeface="Arial"/>
              </a:rPr>
              <a:t>M116C/CS-</a:t>
            </a:r>
            <a:r>
              <a:rPr lang="en-US" sz="1400" i="1" spc="-105" dirty="0">
                <a:solidFill>
                  <a:srgbClr val="666666"/>
                </a:solidFill>
                <a:latin typeface="Arial"/>
                <a:cs typeface="Arial"/>
              </a:rPr>
              <a:t>M151B</a:t>
            </a:r>
            <a:r>
              <a:rPr lang="en-US" sz="1400" i="1" spc="30" dirty="0">
                <a:solidFill>
                  <a:srgbClr val="666666"/>
                </a:solidFill>
                <a:latin typeface="Arial"/>
                <a:cs typeface="Arial"/>
              </a:rPr>
              <a:t> </a:t>
            </a:r>
            <a:r>
              <a:rPr lang="en-US" sz="1400" i="1" dirty="0">
                <a:solidFill>
                  <a:srgbClr val="666666"/>
                </a:solidFill>
                <a:latin typeface="Arial"/>
                <a:cs typeface="Arial"/>
              </a:rPr>
              <a:t>-</a:t>
            </a:r>
            <a:r>
              <a:rPr lang="en-US" sz="1400" i="1" spc="30" dirty="0">
                <a:solidFill>
                  <a:srgbClr val="666666"/>
                </a:solidFill>
                <a:latin typeface="Arial"/>
                <a:cs typeface="Arial"/>
              </a:rPr>
              <a:t> </a:t>
            </a:r>
            <a:r>
              <a:rPr lang="en-US" sz="1400" i="1" spc="-105" dirty="0">
                <a:solidFill>
                  <a:srgbClr val="666666"/>
                </a:solidFill>
                <a:latin typeface="Arial"/>
                <a:cs typeface="Arial"/>
              </a:rPr>
              <a:t>Fall</a:t>
            </a:r>
            <a:r>
              <a:rPr lang="en-US" sz="1400" i="1" spc="35" dirty="0">
                <a:solidFill>
                  <a:srgbClr val="666666"/>
                </a:solidFill>
                <a:latin typeface="Arial"/>
                <a:cs typeface="Arial"/>
              </a:rPr>
              <a:t> </a:t>
            </a:r>
            <a:r>
              <a:rPr lang="en-US" sz="1400" i="1" spc="-25" dirty="0">
                <a:solidFill>
                  <a:srgbClr val="666666"/>
                </a:solidFill>
                <a:latin typeface="Arial"/>
                <a:cs typeface="Arial"/>
              </a:rPr>
              <a:t>23</a:t>
            </a:r>
            <a:endParaRPr sz="1400" dirty="0">
              <a:latin typeface="Arial"/>
              <a:cs typeface="Arial"/>
            </a:endParaRPr>
          </a:p>
        </p:txBody>
      </p:sp>
      <p:sp>
        <p:nvSpPr>
          <p:cNvPr id="3" name="object 3">
            <a:extLst>
              <a:ext uri="{FF2B5EF4-FFF2-40B4-BE49-F238E27FC236}">
                <a16:creationId xmlns:a16="http://schemas.microsoft.com/office/drawing/2014/main" id="{83B69048-AA7A-1527-C92B-66B008B03BCB}"/>
              </a:ext>
            </a:extLst>
          </p:cNvPr>
          <p:cNvSpPr txBox="1"/>
          <p:nvPr/>
        </p:nvSpPr>
        <p:spPr>
          <a:xfrm>
            <a:off x="568980" y="973474"/>
            <a:ext cx="8657396" cy="635046"/>
          </a:xfrm>
          <a:prstGeom prst="rect">
            <a:avLst/>
          </a:prstGeom>
        </p:spPr>
        <p:txBody>
          <a:bodyPr vert="horz" wrap="square" lIns="0" tIns="12700" rIns="0" bIns="0" rtlCol="0">
            <a:spAutoFit/>
          </a:bodyPr>
          <a:lstStyle/>
          <a:p>
            <a:pPr marL="444500" indent="-342900">
              <a:lnSpc>
                <a:spcPct val="90000"/>
              </a:lnSpc>
              <a:spcBef>
                <a:spcPts val="100"/>
              </a:spcBef>
              <a:buFont typeface="Arial" panose="020B0604020202020204" pitchFamily="34" charset="0"/>
              <a:buChar char="•"/>
              <a:tabLst>
                <a:tab pos="544830" algn="l"/>
                <a:tab pos="5002530" algn="l"/>
              </a:tabLst>
            </a:pPr>
            <a:r>
              <a:rPr lang="en-US" sz="2400" dirty="0">
                <a:solidFill>
                  <a:srgbClr val="58595B"/>
                </a:solidFill>
              </a:rPr>
              <a:t>Virtually-Indexed Physically-Tagged Cache</a:t>
            </a:r>
          </a:p>
          <a:p>
            <a:pPr marL="444500" indent="-342900">
              <a:lnSpc>
                <a:spcPct val="90000"/>
              </a:lnSpc>
              <a:spcBef>
                <a:spcPts val="100"/>
              </a:spcBef>
              <a:buFont typeface="Arial" panose="020B0604020202020204" pitchFamily="34" charset="0"/>
              <a:buChar char="•"/>
              <a:tabLst>
                <a:tab pos="544830" algn="l"/>
                <a:tab pos="5002530" algn="l"/>
              </a:tabLst>
            </a:pPr>
            <a:r>
              <a:rPr lang="en-US" sz="2000" dirty="0">
                <a:solidFill>
                  <a:srgbClr val="58595B"/>
                </a:solidFill>
              </a:rPr>
              <a:t>Hit time = max(t</a:t>
            </a:r>
            <a:r>
              <a:rPr lang="en-US" sz="2000" baseline="-25000" dirty="0">
                <a:solidFill>
                  <a:srgbClr val="58595B"/>
                </a:solidFill>
              </a:rPr>
              <a:t>TLB,</a:t>
            </a:r>
            <a:r>
              <a:rPr lang="en-US" sz="2000" dirty="0">
                <a:solidFill>
                  <a:srgbClr val="58595B"/>
                </a:solidFill>
              </a:rPr>
              <a:t>t</a:t>
            </a:r>
            <a:r>
              <a:rPr lang="en-US" sz="2000" baseline="-25000" dirty="0">
                <a:solidFill>
                  <a:srgbClr val="58595B"/>
                </a:solidFill>
              </a:rPr>
              <a:t>L1cache</a:t>
            </a:r>
            <a:r>
              <a:rPr lang="en-US" sz="2000" dirty="0">
                <a:solidFill>
                  <a:srgbClr val="58595B"/>
                </a:solidFill>
              </a:rPr>
              <a:t>)</a:t>
            </a:r>
          </a:p>
        </p:txBody>
      </p:sp>
      <p:grpSp>
        <p:nvGrpSpPr>
          <p:cNvPr id="36" name="object 3">
            <a:extLst>
              <a:ext uri="{FF2B5EF4-FFF2-40B4-BE49-F238E27FC236}">
                <a16:creationId xmlns:a16="http://schemas.microsoft.com/office/drawing/2014/main" id="{5E709A65-4557-B095-829E-7904B388BDC5}"/>
              </a:ext>
            </a:extLst>
          </p:cNvPr>
          <p:cNvGrpSpPr/>
          <p:nvPr/>
        </p:nvGrpSpPr>
        <p:grpSpPr>
          <a:xfrm>
            <a:off x="3497397" y="1779976"/>
            <a:ext cx="1924050" cy="400050"/>
            <a:chOff x="3146425" y="2380340"/>
            <a:chExt cx="1924050" cy="400050"/>
          </a:xfrm>
        </p:grpSpPr>
        <p:sp>
          <p:nvSpPr>
            <p:cNvPr id="37" name="object 4">
              <a:extLst>
                <a:ext uri="{FF2B5EF4-FFF2-40B4-BE49-F238E27FC236}">
                  <a16:creationId xmlns:a16="http://schemas.microsoft.com/office/drawing/2014/main" id="{E369BD0F-5E87-0E68-5037-DEED28ADCE22}"/>
                </a:ext>
              </a:extLst>
            </p:cNvPr>
            <p:cNvSpPr/>
            <p:nvPr/>
          </p:nvSpPr>
          <p:spPr>
            <a:xfrm>
              <a:off x="3155950" y="2389865"/>
              <a:ext cx="1905000" cy="381000"/>
            </a:xfrm>
            <a:custGeom>
              <a:avLst/>
              <a:gdLst/>
              <a:ahLst/>
              <a:cxnLst/>
              <a:rect l="l" t="t" r="r" b="b"/>
              <a:pathLst>
                <a:path w="1905000" h="381000">
                  <a:moveTo>
                    <a:pt x="1904999" y="380999"/>
                  </a:moveTo>
                  <a:lnTo>
                    <a:pt x="0" y="380999"/>
                  </a:lnTo>
                  <a:lnTo>
                    <a:pt x="0" y="0"/>
                  </a:lnTo>
                  <a:lnTo>
                    <a:pt x="1904999" y="0"/>
                  </a:lnTo>
                  <a:lnTo>
                    <a:pt x="1904999" y="380999"/>
                  </a:lnTo>
                  <a:close/>
                </a:path>
              </a:pathLst>
            </a:custGeom>
            <a:solidFill>
              <a:srgbClr val="C0C0C0"/>
            </a:solidFill>
          </p:spPr>
          <p:txBody>
            <a:bodyPr wrap="square" lIns="0" tIns="0" rIns="0" bIns="0" rtlCol="0"/>
            <a:lstStyle/>
            <a:p>
              <a:endParaRPr/>
            </a:p>
          </p:txBody>
        </p:sp>
        <p:sp>
          <p:nvSpPr>
            <p:cNvPr id="38" name="object 5">
              <a:extLst>
                <a:ext uri="{FF2B5EF4-FFF2-40B4-BE49-F238E27FC236}">
                  <a16:creationId xmlns:a16="http://schemas.microsoft.com/office/drawing/2014/main" id="{C820D26C-DD23-9814-EAA2-C0EE3D6EECFB}"/>
                </a:ext>
              </a:extLst>
            </p:cNvPr>
            <p:cNvSpPr/>
            <p:nvPr/>
          </p:nvSpPr>
          <p:spPr>
            <a:xfrm>
              <a:off x="3155950" y="2389865"/>
              <a:ext cx="1905000" cy="381000"/>
            </a:xfrm>
            <a:custGeom>
              <a:avLst/>
              <a:gdLst/>
              <a:ahLst/>
              <a:cxnLst/>
              <a:rect l="l" t="t" r="r" b="b"/>
              <a:pathLst>
                <a:path w="1905000" h="381000">
                  <a:moveTo>
                    <a:pt x="0" y="0"/>
                  </a:moveTo>
                  <a:lnTo>
                    <a:pt x="1904999" y="0"/>
                  </a:lnTo>
                  <a:lnTo>
                    <a:pt x="1904999" y="380999"/>
                  </a:lnTo>
                  <a:lnTo>
                    <a:pt x="0" y="380999"/>
                  </a:lnTo>
                  <a:lnTo>
                    <a:pt x="0" y="0"/>
                  </a:lnTo>
                  <a:close/>
                </a:path>
              </a:pathLst>
            </a:custGeom>
            <a:ln w="19049">
              <a:solidFill>
                <a:srgbClr val="000000"/>
              </a:solidFill>
            </a:ln>
          </p:spPr>
          <p:txBody>
            <a:bodyPr wrap="square" lIns="0" tIns="0" rIns="0" bIns="0" rtlCol="0"/>
            <a:lstStyle/>
            <a:p>
              <a:endParaRPr/>
            </a:p>
          </p:txBody>
        </p:sp>
      </p:grpSp>
      <p:sp>
        <p:nvSpPr>
          <p:cNvPr id="39" name="object 6">
            <a:extLst>
              <a:ext uri="{FF2B5EF4-FFF2-40B4-BE49-F238E27FC236}">
                <a16:creationId xmlns:a16="http://schemas.microsoft.com/office/drawing/2014/main" id="{0B5C1A92-2EA1-3AFD-A478-8E92DDA2C7CA}"/>
              </a:ext>
            </a:extLst>
          </p:cNvPr>
          <p:cNvSpPr txBox="1"/>
          <p:nvPr/>
        </p:nvSpPr>
        <p:spPr>
          <a:xfrm>
            <a:off x="3579947" y="1820998"/>
            <a:ext cx="42100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VPN</a:t>
            </a:r>
            <a:endParaRPr sz="1800">
              <a:latin typeface="Calibri"/>
              <a:cs typeface="Calibri"/>
            </a:endParaRPr>
          </a:p>
        </p:txBody>
      </p:sp>
      <p:grpSp>
        <p:nvGrpSpPr>
          <p:cNvPr id="40" name="object 7">
            <a:extLst>
              <a:ext uri="{FF2B5EF4-FFF2-40B4-BE49-F238E27FC236}">
                <a16:creationId xmlns:a16="http://schemas.microsoft.com/office/drawing/2014/main" id="{7E28B9DE-9DB3-764A-276E-EDC44AE0D3D7}"/>
              </a:ext>
            </a:extLst>
          </p:cNvPr>
          <p:cNvGrpSpPr/>
          <p:nvPr/>
        </p:nvGrpSpPr>
        <p:grpSpPr>
          <a:xfrm>
            <a:off x="2582997" y="1779976"/>
            <a:ext cx="4362450" cy="1695450"/>
            <a:chOff x="2232025" y="2380340"/>
            <a:chExt cx="4362450" cy="1695450"/>
          </a:xfrm>
        </p:grpSpPr>
        <p:sp>
          <p:nvSpPr>
            <p:cNvPr id="41" name="object 8">
              <a:extLst>
                <a:ext uri="{FF2B5EF4-FFF2-40B4-BE49-F238E27FC236}">
                  <a16:creationId xmlns:a16="http://schemas.microsoft.com/office/drawing/2014/main" id="{737B2C8C-040E-48C6-EBFD-FA95A8019C52}"/>
                </a:ext>
              </a:extLst>
            </p:cNvPr>
            <p:cNvSpPr/>
            <p:nvPr/>
          </p:nvSpPr>
          <p:spPr>
            <a:xfrm>
              <a:off x="5060950" y="2389865"/>
              <a:ext cx="1524000" cy="381000"/>
            </a:xfrm>
            <a:custGeom>
              <a:avLst/>
              <a:gdLst/>
              <a:ahLst/>
              <a:cxnLst/>
              <a:rect l="l" t="t" r="r" b="b"/>
              <a:pathLst>
                <a:path w="1524000" h="381000">
                  <a:moveTo>
                    <a:pt x="1523999" y="380999"/>
                  </a:moveTo>
                  <a:lnTo>
                    <a:pt x="0" y="380999"/>
                  </a:lnTo>
                  <a:lnTo>
                    <a:pt x="0" y="0"/>
                  </a:lnTo>
                  <a:lnTo>
                    <a:pt x="1523999" y="0"/>
                  </a:lnTo>
                  <a:lnTo>
                    <a:pt x="1523999" y="380999"/>
                  </a:lnTo>
                  <a:close/>
                </a:path>
              </a:pathLst>
            </a:custGeom>
            <a:solidFill>
              <a:srgbClr val="C0C0C0"/>
            </a:solidFill>
          </p:spPr>
          <p:txBody>
            <a:bodyPr wrap="square" lIns="0" tIns="0" rIns="0" bIns="0" rtlCol="0"/>
            <a:lstStyle/>
            <a:p>
              <a:endParaRPr/>
            </a:p>
          </p:txBody>
        </p:sp>
        <p:sp>
          <p:nvSpPr>
            <p:cNvPr id="42" name="object 9">
              <a:extLst>
                <a:ext uri="{FF2B5EF4-FFF2-40B4-BE49-F238E27FC236}">
                  <a16:creationId xmlns:a16="http://schemas.microsoft.com/office/drawing/2014/main" id="{7FDE9687-2E85-29F0-8EF1-858C63CA0C12}"/>
                </a:ext>
              </a:extLst>
            </p:cNvPr>
            <p:cNvSpPr/>
            <p:nvPr/>
          </p:nvSpPr>
          <p:spPr>
            <a:xfrm>
              <a:off x="2241550" y="2389865"/>
              <a:ext cx="4343400" cy="1676400"/>
            </a:xfrm>
            <a:custGeom>
              <a:avLst/>
              <a:gdLst/>
              <a:ahLst/>
              <a:cxnLst/>
              <a:rect l="l" t="t" r="r" b="b"/>
              <a:pathLst>
                <a:path w="4343400" h="1676400">
                  <a:moveTo>
                    <a:pt x="2819399" y="0"/>
                  </a:moveTo>
                  <a:lnTo>
                    <a:pt x="4343399" y="0"/>
                  </a:lnTo>
                  <a:lnTo>
                    <a:pt x="4343399" y="380999"/>
                  </a:lnTo>
                  <a:lnTo>
                    <a:pt x="2819399" y="380999"/>
                  </a:lnTo>
                  <a:lnTo>
                    <a:pt x="2819399" y="0"/>
                  </a:lnTo>
                  <a:close/>
                </a:path>
                <a:path w="4343400" h="1676400">
                  <a:moveTo>
                    <a:pt x="0" y="685799"/>
                  </a:moveTo>
                  <a:lnTo>
                    <a:pt x="1142999" y="685799"/>
                  </a:lnTo>
                  <a:lnTo>
                    <a:pt x="1142999" y="1676399"/>
                  </a:lnTo>
                  <a:lnTo>
                    <a:pt x="0" y="1676399"/>
                  </a:lnTo>
                  <a:lnTo>
                    <a:pt x="0" y="685799"/>
                  </a:lnTo>
                  <a:close/>
                </a:path>
              </a:pathLst>
            </a:custGeom>
            <a:ln w="19049">
              <a:solidFill>
                <a:srgbClr val="000000"/>
              </a:solidFill>
            </a:ln>
          </p:spPr>
          <p:txBody>
            <a:bodyPr wrap="square" lIns="0" tIns="0" rIns="0" bIns="0" rtlCol="0"/>
            <a:lstStyle/>
            <a:p>
              <a:endParaRPr/>
            </a:p>
          </p:txBody>
        </p:sp>
      </p:grpSp>
      <p:sp>
        <p:nvSpPr>
          <p:cNvPr id="43" name="object 10">
            <a:extLst>
              <a:ext uri="{FF2B5EF4-FFF2-40B4-BE49-F238E27FC236}">
                <a16:creationId xmlns:a16="http://schemas.microsoft.com/office/drawing/2014/main" id="{CC080192-F7D2-23D1-498B-B1D1DD33BF75}"/>
              </a:ext>
            </a:extLst>
          </p:cNvPr>
          <p:cNvSpPr txBox="1"/>
          <p:nvPr/>
        </p:nvSpPr>
        <p:spPr>
          <a:xfrm>
            <a:off x="2665547" y="2811597"/>
            <a:ext cx="35687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TLB</a:t>
            </a:r>
            <a:endParaRPr sz="1800">
              <a:latin typeface="Calibri"/>
              <a:cs typeface="Calibri"/>
            </a:endParaRPr>
          </a:p>
        </p:txBody>
      </p:sp>
      <p:grpSp>
        <p:nvGrpSpPr>
          <p:cNvPr id="44" name="object 11">
            <a:extLst>
              <a:ext uri="{FF2B5EF4-FFF2-40B4-BE49-F238E27FC236}">
                <a16:creationId xmlns:a16="http://schemas.microsoft.com/office/drawing/2014/main" id="{8A0A693D-4ECA-4EAC-255D-03EB319B304E}"/>
              </a:ext>
            </a:extLst>
          </p:cNvPr>
          <p:cNvGrpSpPr/>
          <p:nvPr/>
        </p:nvGrpSpPr>
        <p:grpSpPr>
          <a:xfrm>
            <a:off x="2201997" y="2160976"/>
            <a:ext cx="2266950" cy="2076450"/>
            <a:chOff x="1851025" y="2761340"/>
            <a:chExt cx="2266950" cy="2076450"/>
          </a:xfrm>
        </p:grpSpPr>
        <p:sp>
          <p:nvSpPr>
            <p:cNvPr id="45" name="object 12">
              <a:extLst>
                <a:ext uri="{FF2B5EF4-FFF2-40B4-BE49-F238E27FC236}">
                  <a16:creationId xmlns:a16="http://schemas.microsoft.com/office/drawing/2014/main" id="{06208540-2F2E-8E64-8559-00D2D1218778}"/>
                </a:ext>
              </a:extLst>
            </p:cNvPr>
            <p:cNvSpPr/>
            <p:nvPr/>
          </p:nvSpPr>
          <p:spPr>
            <a:xfrm>
              <a:off x="2813050" y="2770865"/>
              <a:ext cx="1295400" cy="190500"/>
            </a:xfrm>
            <a:custGeom>
              <a:avLst/>
              <a:gdLst/>
              <a:ahLst/>
              <a:cxnLst/>
              <a:rect l="l" t="t" r="r" b="b"/>
              <a:pathLst>
                <a:path w="1295400" h="190500">
                  <a:moveTo>
                    <a:pt x="1295399" y="0"/>
                  </a:moveTo>
                  <a:lnTo>
                    <a:pt x="1295399" y="152399"/>
                  </a:lnTo>
                  <a:lnTo>
                    <a:pt x="0" y="152399"/>
                  </a:lnTo>
                  <a:lnTo>
                    <a:pt x="0" y="190499"/>
                  </a:lnTo>
                </a:path>
              </a:pathLst>
            </a:custGeom>
            <a:ln w="19049">
              <a:solidFill>
                <a:srgbClr val="000000"/>
              </a:solidFill>
            </a:ln>
          </p:spPr>
          <p:txBody>
            <a:bodyPr wrap="square" lIns="0" tIns="0" rIns="0" bIns="0" rtlCol="0"/>
            <a:lstStyle/>
            <a:p>
              <a:endParaRPr/>
            </a:p>
          </p:txBody>
        </p:sp>
        <p:pic>
          <p:nvPicPr>
            <p:cNvPr id="46" name="object 13">
              <a:extLst>
                <a:ext uri="{FF2B5EF4-FFF2-40B4-BE49-F238E27FC236}">
                  <a16:creationId xmlns:a16="http://schemas.microsoft.com/office/drawing/2014/main" id="{BCB8BABE-B1EB-DE02-3782-B5DF30008E96}"/>
                </a:ext>
              </a:extLst>
            </p:cNvPr>
            <p:cNvPicPr/>
            <p:nvPr/>
          </p:nvPicPr>
          <p:blipFill>
            <a:blip r:embed="rId3" cstate="print"/>
            <a:stretch>
              <a:fillRect/>
            </a:stretch>
          </p:blipFill>
          <p:spPr>
            <a:xfrm>
              <a:off x="2772059" y="2951840"/>
              <a:ext cx="81980" cy="105500"/>
            </a:xfrm>
            <a:prstGeom prst="rect">
              <a:avLst/>
            </a:prstGeom>
          </p:spPr>
        </p:pic>
        <p:sp>
          <p:nvSpPr>
            <p:cNvPr id="47" name="object 14">
              <a:extLst>
                <a:ext uri="{FF2B5EF4-FFF2-40B4-BE49-F238E27FC236}">
                  <a16:creationId xmlns:a16="http://schemas.microsoft.com/office/drawing/2014/main" id="{24A988EB-2E2A-F07E-6233-37D535CB6AFC}"/>
                </a:ext>
              </a:extLst>
            </p:cNvPr>
            <p:cNvSpPr/>
            <p:nvPr/>
          </p:nvSpPr>
          <p:spPr>
            <a:xfrm>
              <a:off x="1860550" y="4447265"/>
              <a:ext cx="1905000" cy="381000"/>
            </a:xfrm>
            <a:custGeom>
              <a:avLst/>
              <a:gdLst/>
              <a:ahLst/>
              <a:cxnLst/>
              <a:rect l="l" t="t" r="r" b="b"/>
              <a:pathLst>
                <a:path w="1905000" h="381000">
                  <a:moveTo>
                    <a:pt x="0" y="0"/>
                  </a:moveTo>
                  <a:lnTo>
                    <a:pt x="1904999" y="0"/>
                  </a:lnTo>
                  <a:lnTo>
                    <a:pt x="1904999" y="380999"/>
                  </a:lnTo>
                  <a:lnTo>
                    <a:pt x="0" y="380999"/>
                  </a:lnTo>
                  <a:lnTo>
                    <a:pt x="0" y="0"/>
                  </a:lnTo>
                  <a:close/>
                </a:path>
              </a:pathLst>
            </a:custGeom>
            <a:ln w="19049">
              <a:solidFill>
                <a:srgbClr val="000000"/>
              </a:solidFill>
            </a:ln>
          </p:spPr>
          <p:txBody>
            <a:bodyPr wrap="square" lIns="0" tIns="0" rIns="0" bIns="0" rtlCol="0"/>
            <a:lstStyle/>
            <a:p>
              <a:endParaRPr/>
            </a:p>
          </p:txBody>
        </p:sp>
      </p:grpSp>
      <p:sp>
        <p:nvSpPr>
          <p:cNvPr id="48" name="object 15">
            <a:extLst>
              <a:ext uri="{FF2B5EF4-FFF2-40B4-BE49-F238E27FC236}">
                <a16:creationId xmlns:a16="http://schemas.microsoft.com/office/drawing/2014/main" id="{B0ECC459-8363-CAA5-B19A-E9E5551D973F}"/>
              </a:ext>
            </a:extLst>
          </p:cNvPr>
          <p:cNvSpPr txBox="1"/>
          <p:nvPr/>
        </p:nvSpPr>
        <p:spPr>
          <a:xfrm>
            <a:off x="2284547" y="3878397"/>
            <a:ext cx="40894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PPN</a:t>
            </a:r>
            <a:endParaRPr sz="1800">
              <a:latin typeface="Calibri"/>
              <a:cs typeface="Calibri"/>
            </a:endParaRPr>
          </a:p>
        </p:txBody>
      </p:sp>
      <p:grpSp>
        <p:nvGrpSpPr>
          <p:cNvPr id="49" name="object 16">
            <a:extLst>
              <a:ext uri="{FF2B5EF4-FFF2-40B4-BE49-F238E27FC236}">
                <a16:creationId xmlns:a16="http://schemas.microsoft.com/office/drawing/2014/main" id="{97AD5035-EC5F-BE08-EA7A-9829076208CD}"/>
              </a:ext>
            </a:extLst>
          </p:cNvPr>
          <p:cNvGrpSpPr/>
          <p:nvPr/>
        </p:nvGrpSpPr>
        <p:grpSpPr>
          <a:xfrm>
            <a:off x="3123031" y="2170511"/>
            <a:ext cx="3828767" cy="1658066"/>
            <a:chOff x="2772059" y="2770875"/>
            <a:chExt cx="3828767" cy="1658066"/>
          </a:xfrm>
        </p:grpSpPr>
        <p:sp>
          <p:nvSpPr>
            <p:cNvPr id="50" name="object 17">
              <a:extLst>
                <a:ext uri="{FF2B5EF4-FFF2-40B4-BE49-F238E27FC236}">
                  <a16:creationId xmlns:a16="http://schemas.microsoft.com/office/drawing/2014/main" id="{DAA2B109-1245-B0A8-0E5B-3DEE36DD29DB}"/>
                </a:ext>
              </a:extLst>
            </p:cNvPr>
            <p:cNvSpPr/>
            <p:nvPr/>
          </p:nvSpPr>
          <p:spPr>
            <a:xfrm>
              <a:off x="2813049" y="4066266"/>
              <a:ext cx="0" cy="266700"/>
            </a:xfrm>
            <a:custGeom>
              <a:avLst/>
              <a:gdLst/>
              <a:ahLst/>
              <a:cxnLst/>
              <a:rect l="l" t="t" r="r" b="b"/>
              <a:pathLst>
                <a:path h="266700">
                  <a:moveTo>
                    <a:pt x="0" y="0"/>
                  </a:moveTo>
                  <a:lnTo>
                    <a:pt x="0" y="266699"/>
                  </a:lnTo>
                </a:path>
              </a:pathLst>
            </a:custGeom>
            <a:ln w="19049">
              <a:solidFill>
                <a:srgbClr val="000000"/>
              </a:solidFill>
            </a:ln>
          </p:spPr>
          <p:txBody>
            <a:bodyPr wrap="square" lIns="0" tIns="0" rIns="0" bIns="0" rtlCol="0"/>
            <a:lstStyle/>
            <a:p>
              <a:endParaRPr/>
            </a:p>
          </p:txBody>
        </p:sp>
        <p:pic>
          <p:nvPicPr>
            <p:cNvPr id="51" name="object 18">
              <a:extLst>
                <a:ext uri="{FF2B5EF4-FFF2-40B4-BE49-F238E27FC236}">
                  <a16:creationId xmlns:a16="http://schemas.microsoft.com/office/drawing/2014/main" id="{ADB60D69-3602-421C-2DF6-2C7E89E82588}"/>
                </a:ext>
              </a:extLst>
            </p:cNvPr>
            <p:cNvPicPr/>
            <p:nvPr/>
          </p:nvPicPr>
          <p:blipFill>
            <a:blip r:embed="rId3" cstate="print"/>
            <a:stretch>
              <a:fillRect/>
            </a:stretch>
          </p:blipFill>
          <p:spPr>
            <a:xfrm>
              <a:off x="2772059" y="4323441"/>
              <a:ext cx="81980" cy="105500"/>
            </a:xfrm>
            <a:prstGeom prst="rect">
              <a:avLst/>
            </a:prstGeom>
          </p:spPr>
        </p:pic>
        <p:sp>
          <p:nvSpPr>
            <p:cNvPr id="52" name="object 19">
              <a:extLst>
                <a:ext uri="{FF2B5EF4-FFF2-40B4-BE49-F238E27FC236}">
                  <a16:creationId xmlns:a16="http://schemas.microsoft.com/office/drawing/2014/main" id="{E10F70F8-6C74-7C98-0F4F-731E074CD74A}"/>
                </a:ext>
              </a:extLst>
            </p:cNvPr>
            <p:cNvSpPr/>
            <p:nvPr/>
          </p:nvSpPr>
          <p:spPr>
            <a:xfrm>
              <a:off x="5060950" y="2770875"/>
              <a:ext cx="1015365" cy="304800"/>
            </a:xfrm>
            <a:custGeom>
              <a:avLst/>
              <a:gdLst/>
              <a:ahLst/>
              <a:cxnLst/>
              <a:rect l="l" t="t" r="r" b="b"/>
              <a:pathLst>
                <a:path w="1015364" h="304800">
                  <a:moveTo>
                    <a:pt x="0" y="0"/>
                  </a:moveTo>
                  <a:lnTo>
                    <a:pt x="1014899" y="0"/>
                  </a:lnTo>
                  <a:lnTo>
                    <a:pt x="1014899" y="304799"/>
                  </a:lnTo>
                  <a:lnTo>
                    <a:pt x="0" y="304799"/>
                  </a:lnTo>
                  <a:lnTo>
                    <a:pt x="0" y="0"/>
                  </a:lnTo>
                  <a:close/>
                </a:path>
              </a:pathLst>
            </a:custGeom>
            <a:ln w="19049">
              <a:solidFill>
                <a:srgbClr val="000000"/>
              </a:solidFill>
              <a:prstDash val="lgDash"/>
            </a:ln>
          </p:spPr>
          <p:txBody>
            <a:bodyPr wrap="square" lIns="0" tIns="0" rIns="0" bIns="0" rtlCol="0"/>
            <a:lstStyle/>
            <a:p>
              <a:endParaRPr/>
            </a:p>
          </p:txBody>
        </p:sp>
        <p:sp>
          <p:nvSpPr>
            <p:cNvPr id="53" name="object 20">
              <a:extLst>
                <a:ext uri="{FF2B5EF4-FFF2-40B4-BE49-F238E27FC236}">
                  <a16:creationId xmlns:a16="http://schemas.microsoft.com/office/drawing/2014/main" id="{0FE6E7E2-0B32-9F55-E4F6-A7FB5BB1A923}"/>
                </a:ext>
              </a:extLst>
            </p:cNvPr>
            <p:cNvSpPr/>
            <p:nvPr/>
          </p:nvSpPr>
          <p:spPr>
            <a:xfrm>
              <a:off x="6051550" y="2770875"/>
              <a:ext cx="549275" cy="304800"/>
            </a:xfrm>
            <a:custGeom>
              <a:avLst/>
              <a:gdLst/>
              <a:ahLst/>
              <a:cxnLst/>
              <a:rect l="l" t="t" r="r" b="b"/>
              <a:pathLst>
                <a:path w="549275" h="304800">
                  <a:moveTo>
                    <a:pt x="548699" y="304799"/>
                  </a:moveTo>
                  <a:lnTo>
                    <a:pt x="0" y="304799"/>
                  </a:lnTo>
                  <a:lnTo>
                    <a:pt x="0" y="0"/>
                  </a:lnTo>
                  <a:lnTo>
                    <a:pt x="548699" y="0"/>
                  </a:lnTo>
                  <a:lnTo>
                    <a:pt x="548699" y="304799"/>
                  </a:lnTo>
                  <a:close/>
                </a:path>
              </a:pathLst>
            </a:custGeom>
            <a:solidFill>
              <a:srgbClr val="FFFFFF"/>
            </a:solidFill>
          </p:spPr>
          <p:txBody>
            <a:bodyPr wrap="square" lIns="0" tIns="0" rIns="0" bIns="0" rtlCol="0"/>
            <a:lstStyle/>
            <a:p>
              <a:endParaRPr/>
            </a:p>
          </p:txBody>
        </p:sp>
        <p:sp>
          <p:nvSpPr>
            <p:cNvPr id="54" name="object 21">
              <a:extLst>
                <a:ext uri="{FF2B5EF4-FFF2-40B4-BE49-F238E27FC236}">
                  <a16:creationId xmlns:a16="http://schemas.microsoft.com/office/drawing/2014/main" id="{005A26F5-EB66-E771-C6E1-16AF574F4DD6}"/>
                </a:ext>
              </a:extLst>
            </p:cNvPr>
            <p:cNvSpPr/>
            <p:nvPr/>
          </p:nvSpPr>
          <p:spPr>
            <a:xfrm>
              <a:off x="5888356" y="2770875"/>
              <a:ext cx="712470" cy="304800"/>
            </a:xfrm>
            <a:custGeom>
              <a:avLst/>
              <a:gdLst/>
              <a:ahLst/>
              <a:cxnLst/>
              <a:rect l="l" t="t" r="r" b="b"/>
              <a:pathLst>
                <a:path w="549275" h="304800">
                  <a:moveTo>
                    <a:pt x="0" y="0"/>
                  </a:moveTo>
                  <a:lnTo>
                    <a:pt x="548699" y="0"/>
                  </a:lnTo>
                  <a:lnTo>
                    <a:pt x="548699" y="304799"/>
                  </a:lnTo>
                  <a:lnTo>
                    <a:pt x="0" y="304799"/>
                  </a:lnTo>
                  <a:lnTo>
                    <a:pt x="0" y="0"/>
                  </a:lnTo>
                  <a:close/>
                </a:path>
              </a:pathLst>
            </a:custGeom>
            <a:ln w="19049">
              <a:solidFill>
                <a:srgbClr val="000000"/>
              </a:solidFill>
              <a:prstDash val="lgDash"/>
            </a:ln>
          </p:spPr>
          <p:txBody>
            <a:bodyPr wrap="square" lIns="0" tIns="0" rIns="0" bIns="0" rtlCol="0"/>
            <a:lstStyle/>
            <a:p>
              <a:endParaRPr/>
            </a:p>
          </p:txBody>
        </p:sp>
      </p:grpSp>
      <p:sp>
        <p:nvSpPr>
          <p:cNvPr id="55" name="object 22">
            <a:extLst>
              <a:ext uri="{FF2B5EF4-FFF2-40B4-BE49-F238E27FC236}">
                <a16:creationId xmlns:a16="http://schemas.microsoft.com/office/drawing/2014/main" id="{C0154D30-7886-EA3E-1848-456BCD4377C2}"/>
              </a:ext>
            </a:extLst>
          </p:cNvPr>
          <p:cNvSpPr txBox="1"/>
          <p:nvPr/>
        </p:nvSpPr>
        <p:spPr>
          <a:xfrm>
            <a:off x="5614805" y="1751388"/>
            <a:ext cx="1219200" cy="333425"/>
          </a:xfrm>
          <a:prstGeom prst="rect">
            <a:avLst/>
          </a:prstGeom>
        </p:spPr>
        <p:txBody>
          <a:bodyPr vert="horz" wrap="square" lIns="0" tIns="12700" rIns="0" bIns="0" rtlCol="0">
            <a:spAutoFit/>
          </a:bodyPr>
          <a:lstStyle/>
          <a:p>
            <a:pPr marL="12700" marR="5080">
              <a:lnSpc>
                <a:spcPct val="125000"/>
              </a:lnSpc>
              <a:spcBef>
                <a:spcPts val="100"/>
              </a:spcBef>
              <a:tabLst>
                <a:tab pos="1002665" algn="l"/>
              </a:tabLst>
            </a:pPr>
            <a:r>
              <a:rPr sz="1800" dirty="0">
                <a:latin typeface="Calibri"/>
                <a:cs typeface="Calibri"/>
              </a:rPr>
              <a:t>Page</a:t>
            </a:r>
            <a:r>
              <a:rPr sz="1800" spc="-100" dirty="0">
                <a:latin typeface="Calibri"/>
                <a:cs typeface="Calibri"/>
              </a:rPr>
              <a:t> </a:t>
            </a:r>
            <a:r>
              <a:rPr sz="1800" spc="-10" dirty="0">
                <a:latin typeface="Calibri"/>
                <a:cs typeface="Calibri"/>
              </a:rPr>
              <a:t>Offset</a:t>
            </a:r>
            <a:endParaRPr sz="1800" dirty="0">
              <a:latin typeface="Calibri"/>
              <a:cs typeface="Calibri"/>
            </a:endParaRPr>
          </a:p>
        </p:txBody>
      </p:sp>
      <p:sp>
        <p:nvSpPr>
          <p:cNvPr id="56" name="object 23">
            <a:extLst>
              <a:ext uri="{FF2B5EF4-FFF2-40B4-BE49-F238E27FC236}">
                <a16:creationId xmlns:a16="http://schemas.microsoft.com/office/drawing/2014/main" id="{837BFDF5-1DD4-CFB2-2B08-1635927E2675}"/>
              </a:ext>
            </a:extLst>
          </p:cNvPr>
          <p:cNvSpPr txBox="1"/>
          <p:nvPr/>
        </p:nvSpPr>
        <p:spPr>
          <a:xfrm>
            <a:off x="6021522" y="2703902"/>
            <a:ext cx="1219200" cy="838200"/>
          </a:xfrm>
          <a:prstGeom prst="rect">
            <a:avLst/>
          </a:prstGeom>
          <a:ln w="19049">
            <a:solidFill>
              <a:srgbClr val="000000"/>
            </a:solidFill>
          </a:ln>
        </p:spPr>
        <p:txBody>
          <a:bodyPr vert="horz" wrap="square" lIns="0" tIns="135255" rIns="0" bIns="0" rtlCol="0">
            <a:spAutoFit/>
          </a:bodyPr>
          <a:lstStyle/>
          <a:p>
            <a:pPr marL="85090" marR="161925">
              <a:lnSpc>
                <a:spcPct val="100000"/>
              </a:lnSpc>
              <a:spcBef>
                <a:spcPts val="1065"/>
              </a:spcBef>
            </a:pPr>
            <a:r>
              <a:rPr sz="1800" spc="-10" dirty="0">
                <a:latin typeface="Calibri"/>
                <a:cs typeface="Calibri"/>
              </a:rPr>
              <a:t>physical </a:t>
            </a:r>
            <a:r>
              <a:rPr sz="1800" dirty="0">
                <a:latin typeface="Calibri"/>
                <a:cs typeface="Calibri"/>
              </a:rPr>
              <a:t>Cache</a:t>
            </a:r>
            <a:r>
              <a:rPr sz="1800" spc="-70" dirty="0">
                <a:latin typeface="Calibri"/>
                <a:cs typeface="Calibri"/>
              </a:rPr>
              <a:t> </a:t>
            </a:r>
            <a:r>
              <a:rPr sz="1800" spc="-20" dirty="0">
                <a:latin typeface="Calibri"/>
                <a:cs typeface="Calibri"/>
              </a:rPr>
              <a:t>(L1)</a:t>
            </a:r>
            <a:endParaRPr sz="1800">
              <a:latin typeface="Calibri"/>
              <a:cs typeface="Calibri"/>
            </a:endParaRPr>
          </a:p>
        </p:txBody>
      </p:sp>
      <p:grpSp>
        <p:nvGrpSpPr>
          <p:cNvPr id="57" name="object 24">
            <a:extLst>
              <a:ext uri="{FF2B5EF4-FFF2-40B4-BE49-F238E27FC236}">
                <a16:creationId xmlns:a16="http://schemas.microsoft.com/office/drawing/2014/main" id="{1B86E6FD-A7A2-4AAC-7556-101CDCC3F9A8}"/>
              </a:ext>
            </a:extLst>
          </p:cNvPr>
          <p:cNvGrpSpPr/>
          <p:nvPr/>
        </p:nvGrpSpPr>
        <p:grpSpPr>
          <a:xfrm>
            <a:off x="5909847" y="2465786"/>
            <a:ext cx="762635" cy="220345"/>
            <a:chOff x="5558875" y="3066150"/>
            <a:chExt cx="762635" cy="220345"/>
          </a:xfrm>
        </p:grpSpPr>
        <p:sp>
          <p:nvSpPr>
            <p:cNvPr id="58" name="object 25">
              <a:extLst>
                <a:ext uri="{FF2B5EF4-FFF2-40B4-BE49-F238E27FC236}">
                  <a16:creationId xmlns:a16="http://schemas.microsoft.com/office/drawing/2014/main" id="{BE20027D-C718-0A33-975F-2FFBB6BC0EF8}"/>
                </a:ext>
              </a:extLst>
            </p:cNvPr>
            <p:cNvSpPr/>
            <p:nvPr/>
          </p:nvSpPr>
          <p:spPr>
            <a:xfrm>
              <a:off x="5568400" y="3075675"/>
              <a:ext cx="712470" cy="114300"/>
            </a:xfrm>
            <a:custGeom>
              <a:avLst/>
              <a:gdLst/>
              <a:ahLst/>
              <a:cxnLst/>
              <a:rect l="l" t="t" r="r" b="b"/>
              <a:pathLst>
                <a:path w="712470" h="114300">
                  <a:moveTo>
                    <a:pt x="0" y="0"/>
                  </a:moveTo>
                  <a:lnTo>
                    <a:pt x="0" y="114295"/>
                  </a:lnTo>
                  <a:lnTo>
                    <a:pt x="711899" y="114295"/>
                  </a:lnTo>
                </a:path>
              </a:pathLst>
            </a:custGeom>
            <a:ln w="19049">
              <a:solidFill>
                <a:srgbClr val="000000"/>
              </a:solidFill>
            </a:ln>
          </p:spPr>
          <p:txBody>
            <a:bodyPr wrap="square" lIns="0" tIns="0" rIns="0" bIns="0" rtlCol="0"/>
            <a:lstStyle/>
            <a:p>
              <a:endParaRPr/>
            </a:p>
          </p:txBody>
        </p:sp>
        <p:pic>
          <p:nvPicPr>
            <p:cNvPr id="59" name="object 26">
              <a:extLst>
                <a:ext uri="{FF2B5EF4-FFF2-40B4-BE49-F238E27FC236}">
                  <a16:creationId xmlns:a16="http://schemas.microsoft.com/office/drawing/2014/main" id="{FF88B733-55B9-12A3-F125-8F764316EA23}"/>
                </a:ext>
              </a:extLst>
            </p:cNvPr>
            <p:cNvPicPr/>
            <p:nvPr/>
          </p:nvPicPr>
          <p:blipFill>
            <a:blip r:embed="rId3" cstate="print"/>
            <a:stretch>
              <a:fillRect/>
            </a:stretch>
          </p:blipFill>
          <p:spPr>
            <a:xfrm>
              <a:off x="6239309" y="3180450"/>
              <a:ext cx="81980" cy="105500"/>
            </a:xfrm>
            <a:prstGeom prst="rect">
              <a:avLst/>
            </a:prstGeom>
          </p:spPr>
        </p:pic>
      </p:grpSp>
      <p:sp>
        <p:nvSpPr>
          <p:cNvPr id="60" name="object 27">
            <a:extLst>
              <a:ext uri="{FF2B5EF4-FFF2-40B4-BE49-F238E27FC236}">
                <a16:creationId xmlns:a16="http://schemas.microsoft.com/office/drawing/2014/main" id="{C1FF0399-F3E4-DD07-BFC8-84C1091B2239}"/>
              </a:ext>
            </a:extLst>
          </p:cNvPr>
          <p:cNvSpPr txBox="1"/>
          <p:nvPr/>
        </p:nvSpPr>
        <p:spPr>
          <a:xfrm>
            <a:off x="5030922" y="3846902"/>
            <a:ext cx="1828800" cy="321242"/>
          </a:xfrm>
          <a:prstGeom prst="rect">
            <a:avLst/>
          </a:prstGeom>
          <a:ln w="19049">
            <a:solidFill>
              <a:srgbClr val="000000"/>
            </a:solidFill>
          </a:ln>
        </p:spPr>
        <p:txBody>
          <a:bodyPr vert="horz" wrap="square" lIns="0" tIns="43815" rIns="0" bIns="0" rtlCol="0">
            <a:spAutoFit/>
          </a:bodyPr>
          <a:lstStyle/>
          <a:p>
            <a:pPr marL="85725">
              <a:lnSpc>
                <a:spcPct val="100000"/>
              </a:lnSpc>
              <a:spcBef>
                <a:spcPts val="345"/>
              </a:spcBef>
            </a:pPr>
            <a:r>
              <a:rPr sz="1800" spc="-25" dirty="0">
                <a:latin typeface="Calibri"/>
                <a:cs typeface="Calibri"/>
              </a:rPr>
              <a:t>tag</a:t>
            </a:r>
            <a:endParaRPr sz="1800">
              <a:latin typeface="Calibri"/>
              <a:cs typeface="Calibri"/>
            </a:endParaRPr>
          </a:p>
        </p:txBody>
      </p:sp>
      <p:grpSp>
        <p:nvGrpSpPr>
          <p:cNvPr id="61" name="object 28">
            <a:extLst>
              <a:ext uri="{FF2B5EF4-FFF2-40B4-BE49-F238E27FC236}">
                <a16:creationId xmlns:a16="http://schemas.microsoft.com/office/drawing/2014/main" id="{335AE100-4B9E-00CC-F349-84FD3244F913}"/>
              </a:ext>
            </a:extLst>
          </p:cNvPr>
          <p:cNvGrpSpPr/>
          <p:nvPr/>
        </p:nvGrpSpPr>
        <p:grpSpPr>
          <a:xfrm>
            <a:off x="5904331" y="3532577"/>
            <a:ext cx="736600" cy="296545"/>
            <a:chOff x="5553359" y="4132941"/>
            <a:chExt cx="736600" cy="296545"/>
          </a:xfrm>
        </p:grpSpPr>
        <p:sp>
          <p:nvSpPr>
            <p:cNvPr id="62" name="object 29">
              <a:extLst>
                <a:ext uri="{FF2B5EF4-FFF2-40B4-BE49-F238E27FC236}">
                  <a16:creationId xmlns:a16="http://schemas.microsoft.com/office/drawing/2014/main" id="{101AE007-82A3-472A-A3B7-AC91ED621A92}"/>
                </a:ext>
              </a:extLst>
            </p:cNvPr>
            <p:cNvSpPr/>
            <p:nvPr/>
          </p:nvSpPr>
          <p:spPr>
            <a:xfrm>
              <a:off x="5594349" y="4142466"/>
              <a:ext cx="685800" cy="190500"/>
            </a:xfrm>
            <a:custGeom>
              <a:avLst/>
              <a:gdLst/>
              <a:ahLst/>
              <a:cxnLst/>
              <a:rect l="l" t="t" r="r" b="b"/>
              <a:pathLst>
                <a:path w="685800" h="190500">
                  <a:moveTo>
                    <a:pt x="685799" y="0"/>
                  </a:moveTo>
                  <a:lnTo>
                    <a:pt x="685799" y="152399"/>
                  </a:lnTo>
                  <a:lnTo>
                    <a:pt x="0" y="152399"/>
                  </a:lnTo>
                  <a:lnTo>
                    <a:pt x="0" y="190499"/>
                  </a:lnTo>
                </a:path>
              </a:pathLst>
            </a:custGeom>
            <a:ln w="19049">
              <a:solidFill>
                <a:srgbClr val="000000"/>
              </a:solidFill>
            </a:ln>
          </p:spPr>
          <p:txBody>
            <a:bodyPr wrap="square" lIns="0" tIns="0" rIns="0" bIns="0" rtlCol="0"/>
            <a:lstStyle/>
            <a:p>
              <a:endParaRPr/>
            </a:p>
          </p:txBody>
        </p:sp>
        <p:pic>
          <p:nvPicPr>
            <p:cNvPr id="63" name="object 30">
              <a:extLst>
                <a:ext uri="{FF2B5EF4-FFF2-40B4-BE49-F238E27FC236}">
                  <a16:creationId xmlns:a16="http://schemas.microsoft.com/office/drawing/2014/main" id="{E628C047-9485-00F0-DA62-691F1899B42D}"/>
                </a:ext>
              </a:extLst>
            </p:cNvPr>
            <p:cNvPicPr/>
            <p:nvPr/>
          </p:nvPicPr>
          <p:blipFill>
            <a:blip r:embed="rId3" cstate="print"/>
            <a:stretch>
              <a:fillRect/>
            </a:stretch>
          </p:blipFill>
          <p:spPr>
            <a:xfrm>
              <a:off x="5553359" y="4323441"/>
              <a:ext cx="81980" cy="105500"/>
            </a:xfrm>
            <a:prstGeom prst="rect">
              <a:avLst/>
            </a:prstGeom>
          </p:spPr>
        </p:pic>
      </p:grpSp>
      <p:sp>
        <p:nvSpPr>
          <p:cNvPr id="64" name="object 31">
            <a:extLst>
              <a:ext uri="{FF2B5EF4-FFF2-40B4-BE49-F238E27FC236}">
                <a16:creationId xmlns:a16="http://schemas.microsoft.com/office/drawing/2014/main" id="{12ACC570-0676-BDD8-A2D8-DDAC61502711}"/>
              </a:ext>
            </a:extLst>
          </p:cNvPr>
          <p:cNvSpPr txBox="1"/>
          <p:nvPr/>
        </p:nvSpPr>
        <p:spPr>
          <a:xfrm>
            <a:off x="7164522" y="3846902"/>
            <a:ext cx="1828800" cy="321242"/>
          </a:xfrm>
          <a:prstGeom prst="rect">
            <a:avLst/>
          </a:prstGeom>
          <a:ln w="19049">
            <a:solidFill>
              <a:srgbClr val="000000"/>
            </a:solidFill>
          </a:ln>
        </p:spPr>
        <p:txBody>
          <a:bodyPr vert="horz" wrap="square" lIns="0" tIns="43815" rIns="0" bIns="0" rtlCol="0">
            <a:spAutoFit/>
          </a:bodyPr>
          <a:lstStyle/>
          <a:p>
            <a:pPr marL="85090">
              <a:lnSpc>
                <a:spcPct val="100000"/>
              </a:lnSpc>
              <a:spcBef>
                <a:spcPts val="345"/>
              </a:spcBef>
            </a:pPr>
            <a:r>
              <a:rPr sz="1800" spc="-20" dirty="0">
                <a:latin typeface="Calibri"/>
                <a:cs typeface="Calibri"/>
              </a:rPr>
              <a:t>data</a:t>
            </a:r>
            <a:endParaRPr sz="1800">
              <a:latin typeface="Calibri"/>
              <a:cs typeface="Calibri"/>
            </a:endParaRPr>
          </a:p>
        </p:txBody>
      </p:sp>
      <p:grpSp>
        <p:nvGrpSpPr>
          <p:cNvPr id="65" name="object 32">
            <a:extLst>
              <a:ext uri="{FF2B5EF4-FFF2-40B4-BE49-F238E27FC236}">
                <a16:creationId xmlns:a16="http://schemas.microsoft.com/office/drawing/2014/main" id="{D67C4BAB-0E67-EE0D-F319-AB11C9EE8C32}"/>
              </a:ext>
            </a:extLst>
          </p:cNvPr>
          <p:cNvGrpSpPr/>
          <p:nvPr/>
        </p:nvGrpSpPr>
        <p:grpSpPr>
          <a:xfrm>
            <a:off x="4349884" y="3542102"/>
            <a:ext cx="3770027" cy="728663"/>
            <a:chOff x="3998912" y="4142466"/>
            <a:chExt cx="3770027" cy="728663"/>
          </a:xfrm>
        </p:grpSpPr>
        <p:sp>
          <p:nvSpPr>
            <p:cNvPr id="66" name="object 33">
              <a:extLst>
                <a:ext uri="{FF2B5EF4-FFF2-40B4-BE49-F238E27FC236}">
                  <a16:creationId xmlns:a16="http://schemas.microsoft.com/office/drawing/2014/main" id="{2EC88A49-F5FF-EC03-ADF2-0ACB78A98257}"/>
                </a:ext>
              </a:extLst>
            </p:cNvPr>
            <p:cNvSpPr/>
            <p:nvPr/>
          </p:nvSpPr>
          <p:spPr>
            <a:xfrm>
              <a:off x="6280149" y="4142466"/>
              <a:ext cx="1447800" cy="190500"/>
            </a:xfrm>
            <a:custGeom>
              <a:avLst/>
              <a:gdLst/>
              <a:ahLst/>
              <a:cxnLst/>
              <a:rect l="l" t="t" r="r" b="b"/>
              <a:pathLst>
                <a:path w="1447800" h="190500">
                  <a:moveTo>
                    <a:pt x="0" y="0"/>
                  </a:moveTo>
                  <a:lnTo>
                    <a:pt x="0" y="152399"/>
                  </a:lnTo>
                  <a:lnTo>
                    <a:pt x="1447799" y="152399"/>
                  </a:lnTo>
                  <a:lnTo>
                    <a:pt x="1447799" y="190499"/>
                  </a:lnTo>
                </a:path>
              </a:pathLst>
            </a:custGeom>
            <a:ln w="19049">
              <a:solidFill>
                <a:srgbClr val="000000"/>
              </a:solidFill>
            </a:ln>
          </p:spPr>
          <p:txBody>
            <a:bodyPr wrap="square" lIns="0" tIns="0" rIns="0" bIns="0" rtlCol="0"/>
            <a:lstStyle/>
            <a:p>
              <a:endParaRPr/>
            </a:p>
          </p:txBody>
        </p:sp>
        <p:pic>
          <p:nvPicPr>
            <p:cNvPr id="67" name="object 34">
              <a:extLst>
                <a:ext uri="{FF2B5EF4-FFF2-40B4-BE49-F238E27FC236}">
                  <a16:creationId xmlns:a16="http://schemas.microsoft.com/office/drawing/2014/main" id="{D6F144E0-9733-E080-CEB1-2EE976AC8BC9}"/>
                </a:ext>
              </a:extLst>
            </p:cNvPr>
            <p:cNvPicPr/>
            <p:nvPr/>
          </p:nvPicPr>
          <p:blipFill>
            <a:blip r:embed="rId3" cstate="print"/>
            <a:stretch>
              <a:fillRect/>
            </a:stretch>
          </p:blipFill>
          <p:spPr>
            <a:xfrm>
              <a:off x="7686959" y="4323441"/>
              <a:ext cx="81980" cy="105500"/>
            </a:xfrm>
            <a:prstGeom prst="rect">
              <a:avLst/>
            </a:prstGeom>
          </p:spPr>
        </p:pic>
        <p:sp>
          <p:nvSpPr>
            <p:cNvPr id="68" name="object 35">
              <a:extLst>
                <a:ext uri="{FF2B5EF4-FFF2-40B4-BE49-F238E27FC236}">
                  <a16:creationId xmlns:a16="http://schemas.microsoft.com/office/drawing/2014/main" id="{BE040A90-7CBB-5CBE-AEBC-DE6F14C85EC7}"/>
                </a:ext>
              </a:extLst>
            </p:cNvPr>
            <p:cNvSpPr/>
            <p:nvPr/>
          </p:nvSpPr>
          <p:spPr>
            <a:xfrm>
              <a:off x="3998912" y="4413929"/>
              <a:ext cx="457200" cy="457200"/>
            </a:xfrm>
            <a:custGeom>
              <a:avLst/>
              <a:gdLst/>
              <a:ahLst/>
              <a:cxnLst/>
              <a:rect l="l" t="t" r="r" b="b"/>
              <a:pathLst>
                <a:path w="457200" h="457200">
                  <a:moveTo>
                    <a:pt x="0" y="228599"/>
                  </a:move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lnTo>
                    <a:pt x="182529" y="452555"/>
                  </a:lnTo>
                  <a:lnTo>
                    <a:pt x="139618" y="439235"/>
                  </a:lnTo>
                  <a:lnTo>
                    <a:pt x="100787" y="418158"/>
                  </a:lnTo>
                  <a:lnTo>
                    <a:pt x="66955" y="390244"/>
                  </a:lnTo>
                  <a:lnTo>
                    <a:pt x="39041" y="356412"/>
                  </a:lnTo>
                  <a:lnTo>
                    <a:pt x="17964" y="317581"/>
                  </a:lnTo>
                  <a:lnTo>
                    <a:pt x="4644" y="274670"/>
                  </a:lnTo>
                  <a:lnTo>
                    <a:pt x="0" y="228599"/>
                  </a:lnTo>
                  <a:close/>
                </a:path>
              </a:pathLst>
            </a:custGeom>
            <a:ln w="19049">
              <a:solidFill>
                <a:srgbClr val="000000"/>
              </a:solidFill>
            </a:ln>
          </p:spPr>
          <p:txBody>
            <a:bodyPr wrap="square" lIns="0" tIns="0" rIns="0" bIns="0" rtlCol="0"/>
            <a:lstStyle/>
            <a:p>
              <a:endParaRPr/>
            </a:p>
          </p:txBody>
        </p:sp>
      </p:grpSp>
      <p:sp>
        <p:nvSpPr>
          <p:cNvPr id="69" name="object 36">
            <a:extLst>
              <a:ext uri="{FF2B5EF4-FFF2-40B4-BE49-F238E27FC236}">
                <a16:creationId xmlns:a16="http://schemas.microsoft.com/office/drawing/2014/main" id="{1EE23489-CEB1-152B-9440-E4FC03E480E9}"/>
              </a:ext>
            </a:extLst>
          </p:cNvPr>
          <p:cNvSpPr txBox="1"/>
          <p:nvPr/>
        </p:nvSpPr>
        <p:spPr>
          <a:xfrm>
            <a:off x="4489865" y="3883161"/>
            <a:ext cx="13970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a:t>
            </a:r>
            <a:endParaRPr sz="1800">
              <a:latin typeface="Calibri"/>
              <a:cs typeface="Calibri"/>
            </a:endParaRPr>
          </a:p>
        </p:txBody>
      </p:sp>
      <p:grpSp>
        <p:nvGrpSpPr>
          <p:cNvPr id="70" name="object 37">
            <a:extLst>
              <a:ext uri="{FF2B5EF4-FFF2-40B4-BE49-F238E27FC236}">
                <a16:creationId xmlns:a16="http://schemas.microsoft.com/office/drawing/2014/main" id="{96402A1C-A3E4-359F-6B52-C0BA710E3A9E}"/>
              </a:ext>
            </a:extLst>
          </p:cNvPr>
          <p:cNvGrpSpPr/>
          <p:nvPr/>
        </p:nvGrpSpPr>
        <p:grpSpPr>
          <a:xfrm>
            <a:off x="4106997" y="3996439"/>
            <a:ext cx="923924" cy="448017"/>
            <a:chOff x="3756025" y="4596803"/>
            <a:chExt cx="923924" cy="448017"/>
          </a:xfrm>
        </p:grpSpPr>
        <p:pic>
          <p:nvPicPr>
            <p:cNvPr id="71" name="object 38">
              <a:extLst>
                <a:ext uri="{FF2B5EF4-FFF2-40B4-BE49-F238E27FC236}">
                  <a16:creationId xmlns:a16="http://schemas.microsoft.com/office/drawing/2014/main" id="{C225EF44-73A4-59B6-BD1E-4473978E9D14}"/>
                </a:ext>
              </a:extLst>
            </p:cNvPr>
            <p:cNvPicPr/>
            <p:nvPr/>
          </p:nvPicPr>
          <p:blipFill>
            <a:blip r:embed="rId4" cstate="print"/>
            <a:stretch>
              <a:fillRect/>
            </a:stretch>
          </p:blipFill>
          <p:spPr>
            <a:xfrm>
              <a:off x="3756025" y="4601575"/>
              <a:ext cx="224600" cy="81981"/>
            </a:xfrm>
            <a:prstGeom prst="rect">
              <a:avLst/>
            </a:prstGeom>
          </p:spPr>
        </p:pic>
        <p:pic>
          <p:nvPicPr>
            <p:cNvPr id="72" name="object 39">
              <a:extLst>
                <a:ext uri="{FF2B5EF4-FFF2-40B4-BE49-F238E27FC236}">
                  <a16:creationId xmlns:a16="http://schemas.microsoft.com/office/drawing/2014/main" id="{6D9B70AB-9D8C-9B76-5680-14B3D9920851}"/>
                </a:ext>
              </a:extLst>
            </p:cNvPr>
            <p:cNvPicPr/>
            <p:nvPr/>
          </p:nvPicPr>
          <p:blipFill>
            <a:blip r:embed="rId5" cstate="print"/>
            <a:stretch>
              <a:fillRect/>
            </a:stretch>
          </p:blipFill>
          <p:spPr>
            <a:xfrm>
              <a:off x="4474449" y="4596803"/>
              <a:ext cx="205500" cy="81925"/>
            </a:xfrm>
            <a:prstGeom prst="rect">
              <a:avLst/>
            </a:prstGeom>
          </p:spPr>
        </p:pic>
        <p:pic>
          <p:nvPicPr>
            <p:cNvPr id="73" name="object 40">
              <a:extLst>
                <a:ext uri="{FF2B5EF4-FFF2-40B4-BE49-F238E27FC236}">
                  <a16:creationId xmlns:a16="http://schemas.microsoft.com/office/drawing/2014/main" id="{5B44EC7A-2F71-3382-DEE1-6482BBB1DD03}"/>
                </a:ext>
              </a:extLst>
            </p:cNvPr>
            <p:cNvPicPr/>
            <p:nvPr/>
          </p:nvPicPr>
          <p:blipFill>
            <a:blip r:embed="rId6" cstate="print"/>
            <a:stretch>
              <a:fillRect/>
            </a:stretch>
          </p:blipFill>
          <p:spPr>
            <a:xfrm>
              <a:off x="4186540" y="4871129"/>
              <a:ext cx="81944" cy="173691"/>
            </a:xfrm>
            <a:prstGeom prst="rect">
              <a:avLst/>
            </a:prstGeom>
          </p:spPr>
        </p:pic>
      </p:grpSp>
      <p:sp>
        <p:nvSpPr>
          <p:cNvPr id="76" name="object 43">
            <a:extLst>
              <a:ext uri="{FF2B5EF4-FFF2-40B4-BE49-F238E27FC236}">
                <a16:creationId xmlns:a16="http://schemas.microsoft.com/office/drawing/2014/main" id="{A9D84573-6081-C84C-E002-2A99D77567A4}"/>
              </a:ext>
            </a:extLst>
          </p:cNvPr>
          <p:cNvSpPr txBox="1"/>
          <p:nvPr/>
        </p:nvSpPr>
        <p:spPr>
          <a:xfrm>
            <a:off x="4126651" y="4458128"/>
            <a:ext cx="127952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cache</a:t>
            </a:r>
            <a:r>
              <a:rPr sz="2000" spc="-95" dirty="0">
                <a:latin typeface="Calibri"/>
                <a:cs typeface="Calibri"/>
              </a:rPr>
              <a:t> </a:t>
            </a:r>
            <a:r>
              <a:rPr sz="2000" spc="-20" dirty="0">
                <a:latin typeface="Calibri"/>
                <a:cs typeface="Calibri"/>
              </a:rPr>
              <a:t>hit?</a:t>
            </a:r>
            <a:endParaRPr sz="2000" dirty="0">
              <a:latin typeface="Calibri"/>
              <a:cs typeface="Calibri"/>
            </a:endParaRPr>
          </a:p>
        </p:txBody>
      </p:sp>
      <p:sp>
        <p:nvSpPr>
          <p:cNvPr id="77" name="object 44">
            <a:extLst>
              <a:ext uri="{FF2B5EF4-FFF2-40B4-BE49-F238E27FC236}">
                <a16:creationId xmlns:a16="http://schemas.microsoft.com/office/drawing/2014/main" id="{1DE3AA85-6CCC-AF54-AEEA-76CC5A1EE230}"/>
              </a:ext>
            </a:extLst>
          </p:cNvPr>
          <p:cNvSpPr txBox="1"/>
          <p:nvPr/>
        </p:nvSpPr>
        <p:spPr>
          <a:xfrm>
            <a:off x="2241447" y="3487594"/>
            <a:ext cx="100901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TLB</a:t>
            </a:r>
            <a:r>
              <a:rPr sz="2000" spc="-50" dirty="0">
                <a:latin typeface="Calibri"/>
                <a:cs typeface="Calibri"/>
              </a:rPr>
              <a:t> </a:t>
            </a:r>
            <a:r>
              <a:rPr sz="2000" spc="-20" dirty="0">
                <a:latin typeface="Calibri"/>
                <a:cs typeface="Calibri"/>
              </a:rPr>
              <a:t>hit?</a:t>
            </a:r>
            <a:endParaRPr sz="2000" dirty="0">
              <a:latin typeface="Calibri"/>
              <a:cs typeface="Calibri"/>
            </a:endParaRPr>
          </a:p>
        </p:txBody>
      </p:sp>
      <p:sp>
        <p:nvSpPr>
          <p:cNvPr id="78" name="object 22">
            <a:extLst>
              <a:ext uri="{FF2B5EF4-FFF2-40B4-BE49-F238E27FC236}">
                <a16:creationId xmlns:a16="http://schemas.microsoft.com/office/drawing/2014/main" id="{E04E1F26-FC2D-7CDF-7E49-B95671D806CE}"/>
              </a:ext>
            </a:extLst>
          </p:cNvPr>
          <p:cNvSpPr txBox="1"/>
          <p:nvPr/>
        </p:nvSpPr>
        <p:spPr>
          <a:xfrm>
            <a:off x="5542772" y="2115530"/>
            <a:ext cx="1774150" cy="333425"/>
          </a:xfrm>
          <a:prstGeom prst="rect">
            <a:avLst/>
          </a:prstGeom>
        </p:spPr>
        <p:txBody>
          <a:bodyPr vert="horz" wrap="square" lIns="0" tIns="12700" rIns="0" bIns="0" rtlCol="0">
            <a:spAutoFit/>
          </a:bodyPr>
          <a:lstStyle/>
          <a:p>
            <a:pPr marL="12700" marR="5080">
              <a:lnSpc>
                <a:spcPct val="125000"/>
              </a:lnSpc>
              <a:spcBef>
                <a:spcPts val="100"/>
              </a:spcBef>
              <a:tabLst>
                <a:tab pos="1002665" algn="l"/>
              </a:tabLst>
            </a:pPr>
            <a:r>
              <a:rPr lang="en-US" sz="1800" dirty="0">
                <a:latin typeface="Calibri"/>
                <a:cs typeface="Calibri"/>
              </a:rPr>
              <a:t>Index   </a:t>
            </a:r>
            <a:r>
              <a:rPr sz="1800" spc="-100" dirty="0">
                <a:latin typeface="Calibri"/>
                <a:cs typeface="Calibri"/>
              </a:rPr>
              <a:t> </a:t>
            </a:r>
            <a:r>
              <a:rPr lang="en-US" sz="1800" spc="-100" dirty="0">
                <a:latin typeface="Calibri"/>
                <a:cs typeface="Calibri"/>
              </a:rPr>
              <a:t> </a:t>
            </a:r>
            <a:r>
              <a:rPr sz="1800" spc="-10" dirty="0">
                <a:latin typeface="Calibri"/>
                <a:cs typeface="Calibri"/>
              </a:rPr>
              <a:t>Offset</a:t>
            </a:r>
            <a:endParaRPr sz="1800" dirty="0">
              <a:latin typeface="Calibri"/>
              <a:cs typeface="Calibri"/>
            </a:endParaRPr>
          </a:p>
        </p:txBody>
      </p:sp>
    </p:spTree>
    <p:extLst>
      <p:ext uri="{BB962C8B-B14F-4D97-AF65-F5344CB8AC3E}">
        <p14:creationId xmlns:p14="http://schemas.microsoft.com/office/powerpoint/2010/main" val="4194833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15A9D-EB63-A030-8D19-DC860CCA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74A07A-D754-CBCC-806F-1AA5C2D7DB85}"/>
              </a:ext>
            </a:extLst>
          </p:cNvPr>
          <p:cNvSpPr>
            <a:spLocks noGrp="1"/>
          </p:cNvSpPr>
          <p:nvPr>
            <p:ph type="sldNum" sz="quarter" idx="19"/>
          </p:nvPr>
        </p:nvSpPr>
        <p:spPr/>
        <p:txBody>
          <a:bodyPr/>
          <a:lstStyle/>
          <a:p>
            <a:fld id="{B6238B5B-F19C-E947-A0BC-87BD7983F871}" type="slidenum">
              <a:rPr lang="en-US" smtClean="0"/>
              <a:pPr/>
              <a:t>46</a:t>
            </a:fld>
            <a:endParaRPr lang="en-US" dirty="0"/>
          </a:p>
        </p:txBody>
      </p:sp>
      <p:sp>
        <p:nvSpPr>
          <p:cNvPr id="3" name="Text Placeholder 2">
            <a:extLst>
              <a:ext uri="{FF2B5EF4-FFF2-40B4-BE49-F238E27FC236}">
                <a16:creationId xmlns:a16="http://schemas.microsoft.com/office/drawing/2014/main" id="{0BE72FBC-CD29-2C9C-10C7-C7AED979D38D}"/>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B52B10E5-00EB-1DC3-3573-7FB64C578E83}"/>
              </a:ext>
            </a:extLst>
          </p:cNvPr>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399471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47</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7D588-BB5C-6B87-90E5-0A3E2A6C0B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D37AEA-331A-34E5-C656-31DA5BFFD45F}"/>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A290E1BB-E78E-CFE8-17EC-3BAD8119051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MSHR</a:t>
            </a:r>
          </a:p>
        </p:txBody>
      </p:sp>
      <p:sp>
        <p:nvSpPr>
          <p:cNvPr id="6" name="Text Placeholder 1">
            <a:extLst>
              <a:ext uri="{FF2B5EF4-FFF2-40B4-BE49-F238E27FC236}">
                <a16:creationId xmlns:a16="http://schemas.microsoft.com/office/drawing/2014/main" id="{67976E0C-5D75-E0B3-5B1C-D05A3C42B743}"/>
              </a:ext>
            </a:extLst>
          </p:cNvPr>
          <p:cNvSpPr txBox="1">
            <a:spLocks/>
          </p:cNvSpPr>
          <p:nvPr/>
        </p:nvSpPr>
        <p:spPr>
          <a:xfrm>
            <a:off x="609724" y="936768"/>
            <a:ext cx="6339755" cy="285206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Track address, data, and status for outstanding cache misses</a:t>
            </a:r>
          </a:p>
          <a:p>
            <a:pPr marL="342900" indent="-342900">
              <a:buFont typeface="Arial" panose="020B0604020202020204" pitchFamily="34" charset="0"/>
              <a:buChar char="•"/>
            </a:pPr>
            <a:r>
              <a:rPr lang="en-US" sz="2400" dirty="0"/>
              <a:t>Provide correct memory ordering, other information (</a:t>
            </a:r>
            <a:r>
              <a:rPr lang="en-US" sz="2400" dirty="0" err="1"/>
              <a:t>e.g</a:t>
            </a:r>
            <a:r>
              <a:rPr lang="en-US" sz="2400" dirty="0"/>
              <a:t>, cache coherence)</a:t>
            </a:r>
          </a:p>
          <a:p>
            <a:pPr marL="342900" indent="-342900">
              <a:buFont typeface="Arial" panose="020B0604020202020204" pitchFamily="34" charset="0"/>
              <a:buChar char="•"/>
            </a:pPr>
            <a:r>
              <a:rPr lang="en-US" sz="2400" dirty="0"/>
              <a:t>Can be shared by multiple caches</a:t>
            </a:r>
          </a:p>
          <a:p>
            <a:pPr marL="342900" indent="-342900">
              <a:buFont typeface="Arial" panose="020B0604020202020204" pitchFamily="34" charset="0"/>
              <a:buChar char="•"/>
            </a:pPr>
            <a:r>
              <a:rPr lang="en-US" sz="2400" dirty="0"/>
              <a:t>Has fixed capacity: </a:t>
            </a:r>
            <a:r>
              <a:rPr lang="en-US" sz="2400" dirty="0" err="1"/>
              <a:t>isfull</a:t>
            </a:r>
            <a:r>
              <a:rPr lang="en-US" sz="2400" dirty="0"/>
              <a:t> check</a:t>
            </a:r>
            <a:endParaRPr lang="en-US" sz="2000" dirty="0"/>
          </a:p>
          <a:p>
            <a:pPr lvl="1">
              <a:lnSpc>
                <a:spcPct val="90000"/>
              </a:lnSpc>
            </a:pPr>
            <a:endParaRPr lang="en-US" sz="2000" dirty="0"/>
          </a:p>
        </p:txBody>
      </p:sp>
      <p:sp>
        <p:nvSpPr>
          <p:cNvPr id="3" name="Rectangle 2">
            <a:extLst>
              <a:ext uri="{FF2B5EF4-FFF2-40B4-BE49-F238E27FC236}">
                <a16:creationId xmlns:a16="http://schemas.microsoft.com/office/drawing/2014/main" id="{39028DDC-E03B-90F4-C30D-237983E6B1A7}"/>
              </a:ext>
            </a:extLst>
          </p:cNvPr>
          <p:cNvSpPr/>
          <p:nvPr/>
        </p:nvSpPr>
        <p:spPr>
          <a:xfrm>
            <a:off x="6978127" y="936768"/>
            <a:ext cx="1694935" cy="5131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CPU Pipeline</a:t>
            </a:r>
          </a:p>
        </p:txBody>
      </p:sp>
      <p:sp>
        <p:nvSpPr>
          <p:cNvPr id="5" name="Rectangle 4">
            <a:extLst>
              <a:ext uri="{FF2B5EF4-FFF2-40B4-BE49-F238E27FC236}">
                <a16:creationId xmlns:a16="http://schemas.microsoft.com/office/drawing/2014/main" id="{C7B164C5-D123-904B-09C0-2418924F6A2B}"/>
              </a:ext>
            </a:extLst>
          </p:cNvPr>
          <p:cNvSpPr/>
          <p:nvPr/>
        </p:nvSpPr>
        <p:spPr>
          <a:xfrm>
            <a:off x="7388906" y="1826967"/>
            <a:ext cx="878855" cy="3806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DCache</a:t>
            </a:r>
            <a:endParaRPr lang="en-US" dirty="0"/>
          </a:p>
        </p:txBody>
      </p:sp>
      <p:sp>
        <p:nvSpPr>
          <p:cNvPr id="7" name="Rectangle 6">
            <a:extLst>
              <a:ext uri="{FF2B5EF4-FFF2-40B4-BE49-F238E27FC236}">
                <a16:creationId xmlns:a16="http://schemas.microsoft.com/office/drawing/2014/main" id="{1432DB9C-7E9B-64BC-30B8-BF1ABE33A992}"/>
              </a:ext>
            </a:extLst>
          </p:cNvPr>
          <p:cNvSpPr/>
          <p:nvPr/>
        </p:nvSpPr>
        <p:spPr>
          <a:xfrm>
            <a:off x="7388906" y="2204010"/>
            <a:ext cx="878855" cy="2114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MSHR</a:t>
            </a:r>
          </a:p>
        </p:txBody>
      </p:sp>
      <p:sp>
        <p:nvSpPr>
          <p:cNvPr id="8" name="Rectangle 7">
            <a:extLst>
              <a:ext uri="{FF2B5EF4-FFF2-40B4-BE49-F238E27FC236}">
                <a16:creationId xmlns:a16="http://schemas.microsoft.com/office/drawing/2014/main" id="{C6817285-0634-52E9-5DF1-D71CA0CE72C0}"/>
              </a:ext>
            </a:extLst>
          </p:cNvPr>
          <p:cNvSpPr/>
          <p:nvPr/>
        </p:nvSpPr>
        <p:spPr>
          <a:xfrm>
            <a:off x="6991865" y="4439079"/>
            <a:ext cx="1694935" cy="6316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Memory</a:t>
            </a:r>
          </a:p>
        </p:txBody>
      </p:sp>
      <p:cxnSp>
        <p:nvCxnSpPr>
          <p:cNvPr id="9" name="Straight Arrow Connector 8">
            <a:extLst>
              <a:ext uri="{FF2B5EF4-FFF2-40B4-BE49-F238E27FC236}">
                <a16:creationId xmlns:a16="http://schemas.microsoft.com/office/drawing/2014/main" id="{55DE821D-70B6-44C8-4331-3260ED53E75B}"/>
              </a:ext>
            </a:extLst>
          </p:cNvPr>
          <p:cNvCxnSpPr>
            <a:cxnSpLocks/>
            <a:stCxn id="7" idx="2"/>
            <a:endCxn id="8" idx="0"/>
          </p:cNvCxnSpPr>
          <p:nvPr/>
        </p:nvCxnSpPr>
        <p:spPr>
          <a:xfrm>
            <a:off x="7828334" y="2415487"/>
            <a:ext cx="10999" cy="202359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2E57A94B-0163-D727-643C-60404B20D7E7}"/>
              </a:ext>
            </a:extLst>
          </p:cNvPr>
          <p:cNvCxnSpPr>
            <a:cxnSpLocks/>
            <a:stCxn id="3" idx="2"/>
            <a:endCxn id="5" idx="0"/>
          </p:cNvCxnSpPr>
          <p:nvPr/>
        </p:nvCxnSpPr>
        <p:spPr>
          <a:xfrm>
            <a:off x="7825595" y="1449924"/>
            <a:ext cx="2739" cy="3770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103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C8A31-EE54-A2EE-F008-EA5AE3CFB25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BFB462-CE69-51C1-AB99-0B30BC77B832}"/>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8B097081-EB4A-E1F4-80D8-B4E088B946F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A90B35E1-ADD6-38CB-658B-E997EED90886}"/>
              </a:ext>
            </a:extLst>
          </p:cNvPr>
          <p:cNvSpPr txBox="1">
            <a:spLocks/>
          </p:cNvSpPr>
          <p:nvPr/>
        </p:nvSpPr>
        <p:spPr>
          <a:xfrm>
            <a:off x="609724" y="936768"/>
            <a:ext cx="7641561" cy="313932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Multilevel caches</a:t>
            </a:r>
          </a:p>
          <a:p>
            <a:pPr lvl="1"/>
            <a:r>
              <a:rPr lang="en-US" sz="2000" dirty="0"/>
              <a:t>Very Fast, small Level 1 (L1) cache</a:t>
            </a:r>
          </a:p>
          <a:p>
            <a:pPr lvl="1"/>
            <a:r>
              <a:rPr lang="en-US" sz="2000" dirty="0"/>
              <a:t>Fast, not so small Level 2 (L2) cache</a:t>
            </a:r>
          </a:p>
          <a:p>
            <a:pPr lvl="1"/>
            <a:r>
              <a:rPr lang="en-US" sz="2000" dirty="0"/>
              <a:t>May also have slower, large L3 cache, etc.</a:t>
            </a:r>
          </a:p>
          <a:p>
            <a:pPr marL="285750" indent="-285750">
              <a:buFont typeface="Arial" panose="020B0604020202020204" pitchFamily="34" charset="0"/>
              <a:buChar char="•"/>
            </a:pPr>
            <a:r>
              <a:rPr lang="en-US" sz="2400" dirty="0"/>
              <a:t>Why does this help?</a:t>
            </a:r>
          </a:p>
          <a:p>
            <a:pPr lvl="1"/>
            <a:r>
              <a:rPr lang="en-US" sz="2000" dirty="0"/>
              <a:t>Miss in L1 cache can hit in L2 cache, etc.</a:t>
            </a:r>
          </a:p>
          <a:p>
            <a:pPr lvl="2"/>
            <a:r>
              <a:rPr lang="en-US" sz="2000" dirty="0"/>
              <a:t>AMAT = HitTime</a:t>
            </a:r>
            <a:r>
              <a:rPr lang="en-US" sz="2000" baseline="-25000" dirty="0"/>
              <a:t>L1</a:t>
            </a:r>
            <a:r>
              <a:rPr lang="en-US" sz="2000" dirty="0"/>
              <a:t>+MissRate</a:t>
            </a:r>
            <a:r>
              <a:rPr lang="en-US" sz="2000" baseline="-25000" dirty="0"/>
              <a:t>L1 </a:t>
            </a:r>
            <a:r>
              <a:rPr lang="en-US" sz="2000" dirty="0"/>
              <a:t>x MissPenalty</a:t>
            </a:r>
            <a:r>
              <a:rPr lang="en-US" sz="2000" baseline="-25000" dirty="0"/>
              <a:t>L1</a:t>
            </a:r>
            <a:endParaRPr lang="en-US" sz="2000" dirty="0"/>
          </a:p>
          <a:p>
            <a:pPr lvl="2"/>
            <a:r>
              <a:rPr lang="en-US" sz="2000" dirty="0"/>
              <a:t>MissPenalty</a:t>
            </a:r>
            <a:r>
              <a:rPr lang="en-US" sz="2000" baseline="-25000" dirty="0"/>
              <a:t>L1</a:t>
            </a:r>
            <a:r>
              <a:rPr lang="en-US" sz="2000" dirty="0"/>
              <a:t>= HitTime</a:t>
            </a:r>
            <a:r>
              <a:rPr lang="en-US" sz="2000" baseline="-25000" dirty="0"/>
              <a:t>L2</a:t>
            </a:r>
            <a:r>
              <a:rPr lang="en-US" sz="2000" dirty="0"/>
              <a:t>+MissRate</a:t>
            </a:r>
            <a:r>
              <a:rPr lang="en-US" sz="2000" baseline="-25000" dirty="0"/>
              <a:t>L2</a:t>
            </a:r>
            <a:r>
              <a:rPr lang="en-US" sz="2000" dirty="0"/>
              <a:t>x MissPenalty</a:t>
            </a:r>
            <a:r>
              <a:rPr lang="en-US" sz="2000" baseline="-25000" dirty="0"/>
              <a:t>L2</a:t>
            </a:r>
          </a:p>
          <a:p>
            <a:pPr lvl="2"/>
            <a:r>
              <a:rPr lang="en-US" sz="2000" dirty="0"/>
              <a:t>MissPenalty</a:t>
            </a:r>
            <a:r>
              <a:rPr lang="en-US" sz="2000" baseline="-25000" dirty="0"/>
              <a:t>L2</a:t>
            </a:r>
            <a:r>
              <a:rPr lang="en-US" sz="2000" dirty="0"/>
              <a:t>= HitTime</a:t>
            </a:r>
            <a:r>
              <a:rPr lang="en-US" sz="2000" baseline="-25000" dirty="0"/>
              <a:t>L3</a:t>
            </a:r>
            <a:r>
              <a:rPr lang="en-US" sz="2000" dirty="0"/>
              <a:t>+MissRate</a:t>
            </a:r>
            <a:r>
              <a:rPr lang="en-US" sz="2000" baseline="-25000" dirty="0"/>
              <a:t>L3</a:t>
            </a:r>
            <a:r>
              <a:rPr lang="en-US" sz="2000" dirty="0"/>
              <a:t>x MissPenalty</a:t>
            </a:r>
            <a:r>
              <a:rPr lang="en-US" sz="2000" baseline="-25000" dirty="0"/>
              <a:t>L3</a:t>
            </a:r>
            <a:endParaRPr lang="en-US" sz="3200" dirty="0"/>
          </a:p>
        </p:txBody>
      </p:sp>
    </p:spTree>
    <p:extLst>
      <p:ext uri="{BB962C8B-B14F-4D97-AF65-F5344CB8AC3E}">
        <p14:creationId xmlns:p14="http://schemas.microsoft.com/office/powerpoint/2010/main" val="30524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E3141-5590-C88A-F9BB-BEC6798286C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8F77C1-C02D-D02F-593D-90DB314E18A7}"/>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5D305D07-B93B-6367-C42D-548707243AE1}"/>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CFA49E44-52F9-5F18-0C9A-EED298E030DF}"/>
              </a:ext>
            </a:extLst>
          </p:cNvPr>
          <p:cNvSpPr txBox="1">
            <a:spLocks/>
          </p:cNvSpPr>
          <p:nvPr/>
        </p:nvSpPr>
        <p:spPr>
          <a:xfrm>
            <a:off x="609724" y="936768"/>
            <a:ext cx="7641561" cy="252889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Handling memory overlap with multi-level caches</a:t>
            </a:r>
          </a:p>
          <a:p>
            <a:pPr lvl="1">
              <a:lnSpc>
                <a:spcPct val="90000"/>
              </a:lnSpc>
            </a:pPr>
            <a:r>
              <a:rPr lang="en-US" sz="2000" dirty="0">
                <a:solidFill>
                  <a:srgbClr val="FF0000"/>
                </a:solidFill>
              </a:rPr>
              <a:t>Inclusion Property</a:t>
            </a:r>
          </a:p>
          <a:p>
            <a:pPr lvl="2">
              <a:lnSpc>
                <a:spcPct val="90000"/>
              </a:lnSpc>
            </a:pPr>
            <a:r>
              <a:rPr lang="en-US" sz="1800" dirty="0"/>
              <a:t>If block A is in L1 cache, it </a:t>
            </a:r>
            <a:r>
              <a:rPr lang="en-US" sz="1800" i="1" dirty="0"/>
              <a:t>must</a:t>
            </a:r>
            <a:r>
              <a:rPr lang="en-US" sz="1800" dirty="0"/>
              <a:t> also be in L2 cache</a:t>
            </a:r>
          </a:p>
          <a:p>
            <a:pPr lvl="2">
              <a:lnSpc>
                <a:spcPct val="90000"/>
              </a:lnSpc>
            </a:pPr>
            <a:r>
              <a:rPr lang="en-US" sz="1800" dirty="0"/>
              <a:t>Simpler data management (fill/eviction)</a:t>
            </a:r>
            <a:endParaRPr lang="en-US" sz="3200" dirty="0"/>
          </a:p>
          <a:p>
            <a:pPr lvl="1">
              <a:lnSpc>
                <a:spcPct val="90000"/>
              </a:lnSpc>
            </a:pPr>
            <a:r>
              <a:rPr lang="en-US" sz="2000" dirty="0">
                <a:solidFill>
                  <a:srgbClr val="FF0000"/>
                </a:solidFill>
              </a:rPr>
              <a:t>Exclusion Property</a:t>
            </a:r>
          </a:p>
          <a:p>
            <a:pPr lvl="2">
              <a:lnSpc>
                <a:spcPct val="90000"/>
              </a:lnSpc>
            </a:pPr>
            <a:r>
              <a:rPr lang="en-US" sz="1800" dirty="0"/>
              <a:t>If block is in L1 cache, it is not in L2 cache</a:t>
            </a:r>
          </a:p>
          <a:p>
            <a:pPr lvl="2">
              <a:lnSpc>
                <a:spcPct val="90000"/>
              </a:lnSpc>
            </a:pPr>
            <a:r>
              <a:rPr lang="en-US" sz="1800" dirty="0"/>
              <a:t>Higher total capacity =&gt; improved hit rate</a:t>
            </a:r>
          </a:p>
          <a:p>
            <a:pPr lvl="2">
              <a:lnSpc>
                <a:spcPct val="90000"/>
              </a:lnSpc>
            </a:pPr>
            <a:r>
              <a:rPr lang="en-US" sz="1800" dirty="0"/>
              <a:t>Complex data management (fill/eviction)</a:t>
            </a:r>
          </a:p>
        </p:txBody>
      </p:sp>
    </p:spTree>
    <p:extLst>
      <p:ext uri="{BB962C8B-B14F-4D97-AF65-F5344CB8AC3E}">
        <p14:creationId xmlns:p14="http://schemas.microsoft.com/office/powerpoint/2010/main" val="35892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37913-2090-4D42-439B-829F86AB509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747C0D-1C2D-5287-7FE1-BBB92D8E6FB0}"/>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0D5A062D-A9F9-C834-D134-14D84E3FA99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B880BAA7-356A-E88A-395B-F6630BE1A2DA}"/>
              </a:ext>
            </a:extLst>
          </p:cNvPr>
          <p:cNvSpPr txBox="1">
            <a:spLocks/>
          </p:cNvSpPr>
          <p:nvPr/>
        </p:nvSpPr>
        <p:spPr>
          <a:xfrm>
            <a:off x="609724" y="936768"/>
            <a:ext cx="7641561" cy="225600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Exercise: Which is better?</a:t>
            </a:r>
          </a:p>
          <a:p>
            <a:pPr lvl="1"/>
            <a:r>
              <a:rPr lang="en-US" sz="2000" dirty="0"/>
              <a:t>Memory latency = 100 cycles</a:t>
            </a:r>
          </a:p>
          <a:p>
            <a:pPr lvl="1"/>
            <a:r>
              <a:rPr lang="en-US" sz="2000" dirty="0"/>
              <a:t>Single cache</a:t>
            </a:r>
          </a:p>
          <a:p>
            <a:pPr lvl="2"/>
            <a:r>
              <a:rPr lang="en-US" sz="1800" dirty="0"/>
              <a:t>16KB L1 cache, 3 cycle latency, 85% hit rate</a:t>
            </a:r>
          </a:p>
          <a:p>
            <a:pPr lvl="1"/>
            <a:r>
              <a:rPr lang="en-US" sz="2000" dirty="0"/>
              <a:t>Two-level of caching</a:t>
            </a:r>
          </a:p>
          <a:p>
            <a:pPr lvl="2"/>
            <a:r>
              <a:rPr lang="en-US" sz="1800" dirty="0"/>
              <a:t>Smaller 8KB cache: 1 cycle latency, 75% hit rate</a:t>
            </a:r>
          </a:p>
          <a:p>
            <a:pPr lvl="2"/>
            <a:r>
              <a:rPr lang="en-US" sz="1800" dirty="0"/>
              <a:t>Larger 128KB cache: 6 cycle latency, 60% hit rate</a:t>
            </a:r>
          </a:p>
        </p:txBody>
      </p:sp>
    </p:spTree>
    <p:extLst>
      <p:ext uri="{BB962C8B-B14F-4D97-AF65-F5344CB8AC3E}">
        <p14:creationId xmlns:p14="http://schemas.microsoft.com/office/powerpoint/2010/main" val="46784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8B33A-77AA-4A61-A5F3-8E7574D3A61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3BC1AB-2308-B2C5-40AC-84F6DCD09433}"/>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69D988DD-74C8-0997-8B53-CF2156F8AB51}"/>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258CB6AB-0D8A-E6C1-A108-23874F94C671}"/>
              </a:ext>
            </a:extLst>
          </p:cNvPr>
          <p:cNvSpPr txBox="1">
            <a:spLocks/>
          </p:cNvSpPr>
          <p:nvPr/>
        </p:nvSpPr>
        <p:spPr>
          <a:xfrm>
            <a:off x="609724" y="936768"/>
            <a:ext cx="7641561" cy="361124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None/>
            </a:pPr>
            <a:r>
              <a:rPr lang="en-US" sz="2400" dirty="0"/>
              <a:t>Prioritizing memory transactions</a:t>
            </a:r>
          </a:p>
          <a:p>
            <a:pPr lvl="1"/>
            <a:r>
              <a:rPr lang="en-US" sz="2000" dirty="0"/>
              <a:t>Block transfer can take time if bus too narrow</a:t>
            </a:r>
          </a:p>
          <a:p>
            <a:pPr lvl="1"/>
            <a:r>
              <a:rPr lang="en-US" sz="2000" dirty="0"/>
              <a:t>Give data to loads before entire block arrive</a:t>
            </a:r>
            <a:endParaRPr lang="en-US" sz="2400" dirty="0"/>
          </a:p>
          <a:p>
            <a:r>
              <a:rPr lang="en-US" sz="2400" dirty="0"/>
              <a:t>Early restart</a:t>
            </a:r>
          </a:p>
          <a:p>
            <a:pPr lvl="1"/>
            <a:r>
              <a:rPr lang="en-US" sz="2000" dirty="0"/>
              <a:t>When needed word arrives, let processor use it</a:t>
            </a:r>
          </a:p>
          <a:p>
            <a:pPr lvl="1"/>
            <a:r>
              <a:rPr lang="en-US" sz="2000" dirty="0"/>
              <a:t>Then continue block transfer to fill cache line</a:t>
            </a:r>
          </a:p>
          <a:p>
            <a:r>
              <a:rPr lang="en-US" sz="2400" dirty="0"/>
              <a:t>Critical Word First</a:t>
            </a:r>
          </a:p>
          <a:p>
            <a:pPr lvl="1"/>
            <a:r>
              <a:rPr lang="en-US" sz="2000" dirty="0"/>
              <a:t>Transfer loaded word first, then the rest of block</a:t>
            </a:r>
          </a:p>
          <a:p>
            <a:pPr lvl="2"/>
            <a:r>
              <a:rPr lang="en-US" sz="1800" dirty="0">
                <a:solidFill>
                  <a:srgbClr val="FF0000"/>
                </a:solidFill>
              </a:rPr>
              <a:t>Why this can be expensive?</a:t>
            </a:r>
            <a:endParaRPr lang="en-US" sz="2000" dirty="0">
              <a:solidFill>
                <a:srgbClr val="FF0000"/>
              </a:solidFill>
            </a:endParaRPr>
          </a:p>
          <a:p>
            <a:pPr lvl="1"/>
            <a:r>
              <a:rPr lang="en-US" sz="2000" dirty="0"/>
              <a:t>Use with early restart to let processor go ASAP</a:t>
            </a:r>
          </a:p>
        </p:txBody>
      </p:sp>
    </p:spTree>
    <p:extLst>
      <p:ext uri="{BB962C8B-B14F-4D97-AF65-F5344CB8AC3E}">
        <p14:creationId xmlns:p14="http://schemas.microsoft.com/office/powerpoint/2010/main" val="644098508"/>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13313</TotalTime>
  <Words>2634</Words>
  <Application>Microsoft Macintosh PowerPoint</Application>
  <PresentationFormat>On-screen Show (16:9)</PresentationFormat>
  <Paragraphs>617</Paragraphs>
  <Slides>47</Slides>
  <Notes>43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Arial Black</vt:lpstr>
      <vt:lpstr>Calibri</vt:lpstr>
      <vt:lpstr>Courier New</vt:lpstr>
      <vt:lpstr>Helvetica</vt:lpstr>
      <vt:lpstr>Helvetica Regular</vt:lpstr>
      <vt:lpstr>Times New Roman</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539</cp:revision>
  <dcterms:created xsi:type="dcterms:W3CDTF">2024-01-01T04:16:23Z</dcterms:created>
  <dcterms:modified xsi:type="dcterms:W3CDTF">2024-03-08T00:07:09Z</dcterms:modified>
</cp:coreProperties>
</file>