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2" r:id="rId1"/>
    <p:sldMasterId id="2147483810" r:id="rId2"/>
  </p:sldMasterIdLst>
  <p:notesMasterIdLst>
    <p:notesMasterId r:id="rId59"/>
  </p:notesMasterIdLst>
  <p:handoutMasterIdLst>
    <p:handoutMasterId r:id="rId60"/>
  </p:handoutMasterIdLst>
  <p:sldIdLst>
    <p:sldId id="259" r:id="rId3"/>
    <p:sldId id="264" r:id="rId4"/>
    <p:sldId id="450" r:id="rId5"/>
    <p:sldId id="258" r:id="rId6"/>
    <p:sldId id="716" r:id="rId7"/>
    <p:sldId id="261" r:id="rId8"/>
    <p:sldId id="260" r:id="rId9"/>
    <p:sldId id="262" r:id="rId10"/>
    <p:sldId id="724" r:id="rId11"/>
    <p:sldId id="725" r:id="rId12"/>
    <p:sldId id="265" r:id="rId13"/>
    <p:sldId id="266" r:id="rId14"/>
    <p:sldId id="267" r:id="rId15"/>
    <p:sldId id="717" r:id="rId16"/>
    <p:sldId id="473" r:id="rId17"/>
    <p:sldId id="472" r:id="rId18"/>
    <p:sldId id="474" r:id="rId19"/>
    <p:sldId id="453" r:id="rId20"/>
    <p:sldId id="475" r:id="rId21"/>
    <p:sldId id="718" r:id="rId22"/>
    <p:sldId id="719" r:id="rId23"/>
    <p:sldId id="721" r:id="rId24"/>
    <p:sldId id="470" r:id="rId25"/>
    <p:sldId id="720" r:id="rId26"/>
    <p:sldId id="726" r:id="rId27"/>
    <p:sldId id="722" r:id="rId28"/>
    <p:sldId id="712" r:id="rId29"/>
    <p:sldId id="570" r:id="rId30"/>
    <p:sldId id="727" r:id="rId31"/>
    <p:sldId id="571" r:id="rId32"/>
    <p:sldId id="729" r:id="rId33"/>
    <p:sldId id="730" r:id="rId34"/>
    <p:sldId id="728" r:id="rId35"/>
    <p:sldId id="572" r:id="rId36"/>
    <p:sldId id="732" r:id="rId37"/>
    <p:sldId id="731" r:id="rId38"/>
    <p:sldId id="723" r:id="rId39"/>
    <p:sldId id="332" r:id="rId40"/>
    <p:sldId id="334" r:id="rId41"/>
    <p:sldId id="280" r:id="rId42"/>
    <p:sldId id="328" r:id="rId43"/>
    <p:sldId id="330" r:id="rId44"/>
    <p:sldId id="276" r:id="rId45"/>
    <p:sldId id="277" r:id="rId46"/>
    <p:sldId id="312" r:id="rId47"/>
    <p:sldId id="278" r:id="rId48"/>
    <p:sldId id="326" r:id="rId49"/>
    <p:sldId id="324" r:id="rId50"/>
    <p:sldId id="320" r:id="rId51"/>
    <p:sldId id="327" r:id="rId52"/>
    <p:sldId id="336" r:id="rId53"/>
    <p:sldId id="279" r:id="rId54"/>
    <p:sldId id="290" r:id="rId55"/>
    <p:sldId id="715" r:id="rId56"/>
    <p:sldId id="523" r:id="rId57"/>
    <p:sldId id="521" r:id="rId5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CCFFCC"/>
    <a:srgbClr val="DBE7F4"/>
    <a:srgbClr val="2774AE"/>
    <a:srgbClr val="FC28FC"/>
    <a:srgbClr val="898989"/>
    <a:srgbClr val="DBE7F5"/>
    <a:srgbClr val="58595B"/>
    <a:srgbClr val="D2DDE8"/>
    <a:srgbClr val="2C75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4150" autoAdjust="0"/>
  </p:normalViewPr>
  <p:slideViewPr>
    <p:cSldViewPr snapToGrid="0" snapToObjects="1">
      <p:cViewPr varScale="1">
        <p:scale>
          <a:sx n="142" d="100"/>
          <a:sy n="142" d="100"/>
        </p:scale>
        <p:origin x="1344" y="176"/>
      </p:cViewPr>
      <p:guideLst/>
    </p:cSldViewPr>
  </p:slideViewPr>
  <p:notesTextViewPr>
    <p:cViewPr>
      <p:scale>
        <a:sx n="125" d="100"/>
        <a:sy n="125" d="100"/>
      </p:scale>
      <p:origin x="0" y="0"/>
    </p:cViewPr>
  </p:notesTextViewPr>
  <p:notesViewPr>
    <p:cSldViewPr snapToGrid="0" snapToObjects="1" showGuides="1">
      <p:cViewPr varScale="1">
        <p:scale>
          <a:sx n="109" d="100"/>
          <a:sy n="109" d="100"/>
        </p:scale>
        <p:origin x="431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FE8772-A332-C74F-AD00-23D5DB85E6B5}"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3CDA7-AE1F-B443-9CC8-18CAE676597E}" type="datetimeFigureOut">
              <a:rPr lang="en-US" smtClean="0"/>
              <a:t>3/14/24</a:t>
            </a:fld>
            <a:endParaRPr lang="en-US"/>
          </a:p>
        </p:txBody>
      </p:sp>
    </p:spTree>
    <p:extLst>
      <p:ext uri="{BB962C8B-B14F-4D97-AF65-F5344CB8AC3E}">
        <p14:creationId xmlns:p14="http://schemas.microsoft.com/office/powerpoint/2010/main" val="2129902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A5E37-3A67-EE46-AE6F-745A0EEF17F3}" type="datetimeFigureOut">
              <a:rPr lang="en-US" smtClean="0"/>
              <a:t>3/14/24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2381-FA7F-3B4F-861F-D0662239D2ED}" type="slidenum">
              <a:rPr lang="en-US" smtClean="0"/>
              <a:t>‹#›</a:t>
            </a:fld>
            <a:endParaRPr lang="en-US"/>
          </a:p>
        </p:txBody>
      </p:sp>
    </p:spTree>
    <p:extLst>
      <p:ext uri="{BB962C8B-B14F-4D97-AF65-F5344CB8AC3E}">
        <p14:creationId xmlns:p14="http://schemas.microsoft.com/office/powerpoint/2010/main" val="19964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a:t>
            </a:fld>
            <a:endParaRPr lang="en-US"/>
          </a:p>
        </p:txBody>
      </p:sp>
    </p:spTree>
    <p:extLst>
      <p:ext uri="{BB962C8B-B14F-4D97-AF65-F5344CB8AC3E}">
        <p14:creationId xmlns:p14="http://schemas.microsoft.com/office/powerpoint/2010/main" val="313767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scale makes it easier to extrapolate performance along Moore’s Law (e.g. 2x scale)</a:t>
            </a:r>
          </a:p>
        </p:txBody>
      </p:sp>
      <p:sp>
        <p:nvSpPr>
          <p:cNvPr id="4" name="Slide Number Placeholder 3"/>
          <p:cNvSpPr>
            <a:spLocks noGrp="1"/>
          </p:cNvSpPr>
          <p:nvPr>
            <p:ph type="sldNum" sz="quarter" idx="5"/>
          </p:nvPr>
        </p:nvSpPr>
        <p:spPr/>
        <p:txBody>
          <a:bodyPr/>
          <a:lstStyle/>
          <a:p>
            <a:fld id="{22EA465A-9D0A-40EC-BEF8-1DD8BEB89D72}" type="slidenum">
              <a:rPr lang="en-US" smtClean="0"/>
              <a:t>32</a:t>
            </a:fld>
            <a:endParaRPr lang="en-US"/>
          </a:p>
        </p:txBody>
      </p:sp>
    </p:spTree>
    <p:extLst>
      <p:ext uri="{BB962C8B-B14F-4D97-AF65-F5344CB8AC3E}">
        <p14:creationId xmlns:p14="http://schemas.microsoft.com/office/powerpoint/2010/main" val="3867248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scale makes it easier to extrapolate performance along Moore’s Law (e.g. 2x scale)</a:t>
            </a:r>
          </a:p>
        </p:txBody>
      </p:sp>
      <p:sp>
        <p:nvSpPr>
          <p:cNvPr id="4" name="Slide Number Placeholder 3"/>
          <p:cNvSpPr>
            <a:spLocks noGrp="1"/>
          </p:cNvSpPr>
          <p:nvPr>
            <p:ph type="sldNum" sz="quarter" idx="5"/>
          </p:nvPr>
        </p:nvSpPr>
        <p:spPr/>
        <p:txBody>
          <a:bodyPr/>
          <a:lstStyle/>
          <a:p>
            <a:fld id="{22EA465A-9D0A-40EC-BEF8-1DD8BEB89D72}" type="slidenum">
              <a:rPr lang="en-US" smtClean="0"/>
              <a:t>33</a:t>
            </a:fld>
            <a:endParaRPr lang="en-US"/>
          </a:p>
        </p:txBody>
      </p:sp>
    </p:spTree>
    <p:extLst>
      <p:ext uri="{BB962C8B-B14F-4D97-AF65-F5344CB8AC3E}">
        <p14:creationId xmlns:p14="http://schemas.microsoft.com/office/powerpoint/2010/main" val="506873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A465A-9D0A-40EC-BEF8-1DD8BEB89D72}" type="slidenum">
              <a:rPr lang="en-US" smtClean="0"/>
              <a:t>34</a:t>
            </a:fld>
            <a:endParaRPr lang="en-US"/>
          </a:p>
        </p:txBody>
      </p:sp>
    </p:spTree>
    <p:extLst>
      <p:ext uri="{BB962C8B-B14F-4D97-AF65-F5344CB8AC3E}">
        <p14:creationId xmlns:p14="http://schemas.microsoft.com/office/powerpoint/2010/main" val="2054995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A465A-9D0A-40EC-BEF8-1DD8BEB89D72}" type="slidenum">
              <a:rPr lang="en-US" smtClean="0"/>
              <a:t>35</a:t>
            </a:fld>
            <a:endParaRPr lang="en-US"/>
          </a:p>
        </p:txBody>
      </p:sp>
    </p:spTree>
    <p:extLst>
      <p:ext uri="{BB962C8B-B14F-4D97-AF65-F5344CB8AC3E}">
        <p14:creationId xmlns:p14="http://schemas.microsoft.com/office/powerpoint/2010/main" val="2473997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A465A-9D0A-40EC-BEF8-1DD8BEB89D72}" type="slidenum">
              <a:rPr lang="en-US" smtClean="0"/>
              <a:t>36</a:t>
            </a:fld>
            <a:endParaRPr lang="en-US"/>
          </a:p>
        </p:txBody>
      </p:sp>
    </p:spTree>
    <p:extLst>
      <p:ext uri="{BB962C8B-B14F-4D97-AF65-F5344CB8AC3E}">
        <p14:creationId xmlns:p14="http://schemas.microsoft.com/office/powerpoint/2010/main" val="4099626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14CFA2-CD22-B144-B67C-1C6D7FE781DA}" type="slidenum">
              <a:rPr lang="en-US" smtClean="0"/>
              <a:t>38</a:t>
            </a:fld>
            <a:endParaRPr lang="en-US"/>
          </a:p>
        </p:txBody>
      </p:sp>
    </p:spTree>
    <p:extLst>
      <p:ext uri="{BB962C8B-B14F-4D97-AF65-F5344CB8AC3E}">
        <p14:creationId xmlns:p14="http://schemas.microsoft.com/office/powerpoint/2010/main" val="2312941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14CFA2-CD22-B144-B67C-1C6D7FE781DA}" type="slidenum">
              <a:rPr lang="en-US" smtClean="0"/>
              <a:t>39</a:t>
            </a:fld>
            <a:endParaRPr lang="en-US"/>
          </a:p>
        </p:txBody>
      </p:sp>
    </p:spTree>
    <p:extLst>
      <p:ext uri="{BB962C8B-B14F-4D97-AF65-F5344CB8AC3E}">
        <p14:creationId xmlns:p14="http://schemas.microsoft.com/office/powerpoint/2010/main" val="866359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CMOS = Complementary Metal Oxide Semiconductor</a:t>
            </a:r>
          </a:p>
          <a:p>
            <a:r>
              <a:rPr lang="en-US" dirty="0"/>
              <a:t>Above diagram is a CMOS inverter that is made of a PMOS(</a:t>
            </a:r>
            <a:r>
              <a:rPr lang="en-US" dirty="0" err="1"/>
              <a:t>vdd</a:t>
            </a:r>
            <a:r>
              <a:rPr lang="en-US" dirty="0"/>
              <a:t>) and NMOS(</a:t>
            </a:r>
            <a:r>
              <a:rPr lang="en-US" dirty="0" err="1"/>
              <a:t>grnd</a:t>
            </a:r>
            <a:r>
              <a:rPr lang="en-US" dirty="0"/>
              <a:t>) transistors.</a:t>
            </a:r>
          </a:p>
          <a:p>
            <a:r>
              <a:rPr lang="en-US" dirty="0"/>
              <a:t>Capacitor stores energy and is used to hold voltage stable for some time when it goes low.</a:t>
            </a:r>
            <a:br>
              <a:rPr lang="en-US" dirty="0"/>
            </a:br>
            <a:r>
              <a:rPr lang="en-US" dirty="0"/>
              <a:t>The </a:t>
            </a:r>
            <a:r>
              <a:rPr lang="en-US" dirty="0" err="1"/>
              <a:t>leackage</a:t>
            </a:r>
            <a:r>
              <a:rPr lang="en-US" dirty="0"/>
              <a:t> current is a small current flowing into the transistor when it is switched off</a:t>
            </a:r>
          </a:p>
        </p:txBody>
      </p:sp>
      <p:sp>
        <p:nvSpPr>
          <p:cNvPr id="4" name="Slide Number Placeholder 3"/>
          <p:cNvSpPr>
            <a:spLocks noGrp="1"/>
          </p:cNvSpPr>
          <p:nvPr>
            <p:ph type="sldNum" sz="quarter" idx="5"/>
          </p:nvPr>
        </p:nvSpPr>
        <p:spPr/>
        <p:txBody>
          <a:bodyPr/>
          <a:lstStyle/>
          <a:p>
            <a:fld id="{FE14CFA2-CD22-B144-B67C-1C6D7FE781DA}" type="slidenum">
              <a:rPr lang="en-US" smtClean="0"/>
              <a:t>40</a:t>
            </a:fld>
            <a:endParaRPr lang="en-US"/>
          </a:p>
        </p:txBody>
      </p:sp>
    </p:spTree>
    <p:extLst>
      <p:ext uri="{BB962C8B-B14F-4D97-AF65-F5344CB8AC3E}">
        <p14:creationId xmlns:p14="http://schemas.microsoft.com/office/powerpoint/2010/main" val="2950244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transistor junctions are the two diodes that make up the </a:t>
            </a:r>
            <a:r>
              <a:rPr lang="en-US" dirty="0" err="1"/>
              <a:t>transitor</a:t>
            </a:r>
            <a:r>
              <a:rPr lang="en-US" dirty="0"/>
              <a:t> (e.g. PN or NP).</a:t>
            </a:r>
            <a:br>
              <a:rPr lang="en-US" dirty="0"/>
            </a:br>
            <a:r>
              <a:rPr lang="en-US" dirty="0"/>
              <a:t>Transceiver = transmitter/receiver module</a:t>
            </a:r>
          </a:p>
          <a:p>
            <a:r>
              <a:rPr lang="en-US" dirty="0"/>
              <a:t>Activity factor [0..1] = fraction of time the transistors in the circuit are switching</a:t>
            </a:r>
          </a:p>
        </p:txBody>
      </p:sp>
      <p:sp>
        <p:nvSpPr>
          <p:cNvPr id="4" name="Slide Number Placeholder 3"/>
          <p:cNvSpPr>
            <a:spLocks noGrp="1"/>
          </p:cNvSpPr>
          <p:nvPr>
            <p:ph type="sldNum" sz="quarter" idx="5"/>
          </p:nvPr>
        </p:nvSpPr>
        <p:spPr/>
        <p:txBody>
          <a:bodyPr/>
          <a:lstStyle/>
          <a:p>
            <a:fld id="{FE14CFA2-CD22-B144-B67C-1C6D7FE781DA}" type="slidenum">
              <a:rPr lang="en-US" smtClean="0"/>
              <a:t>41</a:t>
            </a:fld>
            <a:endParaRPr lang="en-US"/>
          </a:p>
        </p:txBody>
      </p:sp>
    </p:spTree>
    <p:extLst>
      <p:ext uri="{BB962C8B-B14F-4D97-AF65-F5344CB8AC3E}">
        <p14:creationId xmlns:p14="http://schemas.microsoft.com/office/powerpoint/2010/main" val="3573936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47</a:t>
            </a:fld>
            <a:endParaRPr lang="en-US"/>
          </a:p>
        </p:txBody>
      </p:sp>
    </p:spTree>
    <p:extLst>
      <p:ext uri="{BB962C8B-B14F-4D97-AF65-F5344CB8AC3E}">
        <p14:creationId xmlns:p14="http://schemas.microsoft.com/office/powerpoint/2010/main" val="357332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ILP: concurrent instructions (</a:t>
            </a:r>
            <a:r>
              <a:rPr lang="en-US" dirty="0" err="1"/>
              <a:t>ooo</a:t>
            </a:r>
            <a:r>
              <a:rPr lang="en-US" dirty="0"/>
              <a:t>, superscalar)</a:t>
            </a:r>
          </a:p>
          <a:p>
            <a:r>
              <a:rPr lang="en-US" dirty="0"/>
              <a:t>DLP: concurrent memory accesses (SIMD)</a:t>
            </a:r>
          </a:p>
          <a:p>
            <a:r>
              <a:rPr lang="en-US" dirty="0"/>
              <a:t>TLP: concurrent tasks (multithreading)</a:t>
            </a:r>
          </a:p>
        </p:txBody>
      </p:sp>
      <p:sp>
        <p:nvSpPr>
          <p:cNvPr id="4" name="Slide Number Placeholder 3"/>
          <p:cNvSpPr>
            <a:spLocks noGrp="1"/>
          </p:cNvSpPr>
          <p:nvPr>
            <p:ph type="sldNum" sz="quarter" idx="5"/>
          </p:nvPr>
        </p:nvSpPr>
        <p:spPr/>
        <p:txBody>
          <a:bodyPr/>
          <a:lstStyle/>
          <a:p>
            <a:fld id="{22EA465A-9D0A-40EC-BEF8-1DD8BEB89D72}" type="slidenum">
              <a:rPr lang="en-US" smtClean="0"/>
              <a:t>7</a:t>
            </a:fld>
            <a:endParaRPr lang="en-US"/>
          </a:p>
        </p:txBody>
      </p:sp>
    </p:spTree>
    <p:extLst>
      <p:ext uri="{BB962C8B-B14F-4D97-AF65-F5344CB8AC3E}">
        <p14:creationId xmlns:p14="http://schemas.microsoft.com/office/powerpoint/2010/main" val="4170764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D=dynamic power</a:t>
            </a:r>
          </a:p>
          <a:p>
            <a:r>
              <a:rPr lang="en-US" dirty="0"/>
              <a:t>L=leakage/static power changes linearly</a:t>
            </a:r>
          </a:p>
        </p:txBody>
      </p:sp>
      <p:sp>
        <p:nvSpPr>
          <p:cNvPr id="4" name="Slide Number Placeholder 3"/>
          <p:cNvSpPr>
            <a:spLocks noGrp="1"/>
          </p:cNvSpPr>
          <p:nvPr>
            <p:ph type="sldNum" sz="quarter" idx="5"/>
          </p:nvPr>
        </p:nvSpPr>
        <p:spPr/>
        <p:txBody>
          <a:bodyPr/>
          <a:lstStyle/>
          <a:p>
            <a:fld id="{FE14CFA2-CD22-B144-B67C-1C6D7FE781DA}" type="slidenum">
              <a:rPr lang="en-US" smtClean="0"/>
              <a:t>49</a:t>
            </a:fld>
            <a:endParaRPr lang="en-US"/>
          </a:p>
        </p:txBody>
      </p:sp>
    </p:spTree>
    <p:extLst>
      <p:ext uri="{BB962C8B-B14F-4D97-AF65-F5344CB8AC3E}">
        <p14:creationId xmlns:p14="http://schemas.microsoft.com/office/powerpoint/2010/main" val="2940730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Break even point may vary depending on the application</a:t>
            </a:r>
          </a:p>
          <a:p>
            <a:endParaRPr lang="en-US" dirty="0"/>
          </a:p>
        </p:txBody>
      </p:sp>
      <p:sp>
        <p:nvSpPr>
          <p:cNvPr id="4" name="Slide Number Placeholder 3"/>
          <p:cNvSpPr>
            <a:spLocks noGrp="1"/>
          </p:cNvSpPr>
          <p:nvPr>
            <p:ph type="sldNum" sz="quarter" idx="5"/>
          </p:nvPr>
        </p:nvSpPr>
        <p:spPr/>
        <p:txBody>
          <a:bodyPr/>
          <a:lstStyle/>
          <a:p>
            <a:fld id="{FE14CFA2-CD22-B144-B67C-1C6D7FE781DA}" type="slidenum">
              <a:rPr lang="en-US" smtClean="0"/>
              <a:t>50</a:t>
            </a:fld>
            <a:endParaRPr lang="en-US"/>
          </a:p>
        </p:txBody>
      </p:sp>
    </p:spTree>
    <p:extLst>
      <p:ext uri="{BB962C8B-B14F-4D97-AF65-F5344CB8AC3E}">
        <p14:creationId xmlns:p14="http://schemas.microsoft.com/office/powerpoint/2010/main" val="2916543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processor will be waiting on those events to resolved, no need for it to run at full power.</a:t>
            </a:r>
          </a:p>
        </p:txBody>
      </p:sp>
      <p:sp>
        <p:nvSpPr>
          <p:cNvPr id="4" name="Slide Number Placeholder 3"/>
          <p:cNvSpPr>
            <a:spLocks noGrp="1"/>
          </p:cNvSpPr>
          <p:nvPr>
            <p:ph type="sldNum" sz="quarter" idx="5"/>
          </p:nvPr>
        </p:nvSpPr>
        <p:spPr/>
        <p:txBody>
          <a:bodyPr/>
          <a:lstStyle/>
          <a:p>
            <a:fld id="{FE14CFA2-CD22-B144-B67C-1C6D7FE781DA}" type="slidenum">
              <a:rPr lang="en-US" smtClean="0"/>
              <a:t>51</a:t>
            </a:fld>
            <a:endParaRPr lang="en-US"/>
          </a:p>
        </p:txBody>
      </p:sp>
    </p:spTree>
    <p:extLst>
      <p:ext uri="{BB962C8B-B14F-4D97-AF65-F5344CB8AC3E}">
        <p14:creationId xmlns:p14="http://schemas.microsoft.com/office/powerpoint/2010/main" val="2863559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14CFA2-CD22-B144-B67C-1C6D7FE781DA}" type="slidenum">
              <a:rPr lang="en-US" smtClean="0"/>
              <a:t>52</a:t>
            </a:fld>
            <a:endParaRPr lang="en-US"/>
          </a:p>
        </p:txBody>
      </p:sp>
    </p:spTree>
    <p:extLst>
      <p:ext uri="{BB962C8B-B14F-4D97-AF65-F5344CB8AC3E}">
        <p14:creationId xmlns:p14="http://schemas.microsoft.com/office/powerpoint/2010/main" val="2357740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56</a:t>
            </a:fld>
            <a:endParaRPr lang="en-US"/>
          </a:p>
        </p:txBody>
      </p:sp>
    </p:spTree>
    <p:extLst>
      <p:ext uri="{BB962C8B-B14F-4D97-AF65-F5344CB8AC3E}">
        <p14:creationId xmlns:p14="http://schemas.microsoft.com/office/powerpoint/2010/main" val="372361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CDFG =-&gt; Control/data flow graph</a:t>
            </a:r>
          </a:p>
        </p:txBody>
      </p:sp>
      <p:sp>
        <p:nvSpPr>
          <p:cNvPr id="4" name="Slide Number Placeholder 3"/>
          <p:cNvSpPr>
            <a:spLocks noGrp="1"/>
          </p:cNvSpPr>
          <p:nvPr>
            <p:ph type="sldNum" sz="quarter" idx="5"/>
          </p:nvPr>
        </p:nvSpPr>
        <p:spPr/>
        <p:txBody>
          <a:bodyPr/>
          <a:lstStyle/>
          <a:p>
            <a:fld id="{24D3E70C-C8B6-7445-9CC1-2F7F8D568BF6}" type="slidenum">
              <a:rPr lang="en-US" smtClean="0"/>
              <a:t>14</a:t>
            </a:fld>
            <a:endParaRPr lang="en-US"/>
          </a:p>
        </p:txBody>
      </p:sp>
    </p:spTree>
    <p:extLst>
      <p:ext uri="{BB962C8B-B14F-4D97-AF65-F5344CB8AC3E}">
        <p14:creationId xmlns:p14="http://schemas.microsoft.com/office/powerpoint/2010/main" val="115451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hls</a:t>
            </a:r>
            <a:r>
              <a:rPr lang="en-US" dirty="0"/>
              <a:t>::allocation =&gt; limit number of instances of a function (area)</a:t>
            </a:r>
          </a:p>
          <a:p>
            <a:r>
              <a:rPr lang="en-US" dirty="0"/>
              <a:t>+ </a:t>
            </a:r>
            <a:r>
              <a:rPr lang="en-US" dirty="0" err="1"/>
              <a:t>hls</a:t>
            </a:r>
            <a:r>
              <a:rPr lang="en-US" dirty="0"/>
              <a:t>::clock =&gt; specify target clock</a:t>
            </a:r>
          </a:p>
          <a:p>
            <a:r>
              <a:rPr lang="en-US" dirty="0"/>
              <a:t>+ </a:t>
            </a:r>
            <a:r>
              <a:rPr lang="en-US" dirty="0" err="1"/>
              <a:t>hls</a:t>
            </a:r>
            <a:r>
              <a:rPr lang="en-US" dirty="0"/>
              <a:t>::reset =&gt; async | sync reset</a:t>
            </a:r>
          </a:p>
          <a:p>
            <a:r>
              <a:rPr lang="en-US" dirty="0"/>
              <a:t>+ </a:t>
            </a:r>
            <a:r>
              <a:rPr lang="en-US" dirty="0" err="1"/>
              <a:t>hls</a:t>
            </a:r>
            <a:r>
              <a:rPr lang="en-US" dirty="0"/>
              <a:t>::</a:t>
            </a:r>
            <a:r>
              <a:rPr lang="en-US" dirty="0" err="1"/>
              <a:t>lartency</a:t>
            </a:r>
            <a:r>
              <a:rPr lang="en-US" dirty="0"/>
              <a:t> =&gt;min/max latency of a function in cycles</a:t>
            </a:r>
          </a:p>
          <a:p>
            <a:r>
              <a:rPr lang="en-US" dirty="0"/>
              <a:t>+ </a:t>
            </a:r>
            <a:r>
              <a:rPr lang="en-US" dirty="0" err="1"/>
              <a:t>hls</a:t>
            </a:r>
            <a:r>
              <a:rPr lang="en-US" dirty="0"/>
              <a:t>:;resource =&gt; specify which type of memory to use (e.g. </a:t>
            </a:r>
            <a:r>
              <a:rPr lang="en-US" dirty="0" err="1"/>
              <a:t>sram|bram</a:t>
            </a:r>
            <a:r>
              <a:rPr lang="en-US" dirty="0"/>
              <a:t>)</a:t>
            </a:r>
          </a:p>
          <a:p>
            <a:r>
              <a:rPr lang="en-US" dirty="0"/>
              <a:t>+ </a:t>
            </a:r>
            <a:r>
              <a:rPr lang="en-US" dirty="0" err="1"/>
              <a:t>hls</a:t>
            </a:r>
            <a:r>
              <a:rPr lang="en-US" dirty="0"/>
              <a:t>::</a:t>
            </a:r>
            <a:r>
              <a:rPr lang="en-US" dirty="0" err="1"/>
              <a:t>expression_balance</a:t>
            </a:r>
            <a:r>
              <a:rPr lang="en-US" dirty="0"/>
              <a:t> =&gt; specify a balance area/perf</a:t>
            </a:r>
          </a:p>
          <a:p>
            <a:r>
              <a:rPr lang="en-US" dirty="0"/>
              <a:t>+ </a:t>
            </a:r>
            <a:r>
              <a:rPr lang="en-US" dirty="0" err="1"/>
              <a:t>hls</a:t>
            </a:r>
            <a:r>
              <a:rPr lang="en-US" dirty="0"/>
              <a:t>::top =&gt;specify top module</a:t>
            </a:r>
            <a:br>
              <a:rPr lang="en-US" dirty="0"/>
            </a:br>
            <a:r>
              <a:rPr lang="en-US" dirty="0"/>
              <a:t>+ </a:t>
            </a:r>
            <a:r>
              <a:rPr lang="en-US" dirty="0" err="1"/>
              <a:t>hls</a:t>
            </a:r>
            <a:r>
              <a:rPr lang="en-US" dirty="0"/>
              <a:t>::</a:t>
            </a:r>
            <a:r>
              <a:rPr lang="en-US" dirty="0" err="1"/>
              <a:t>function_instantiate</a:t>
            </a:r>
            <a:r>
              <a:rPr lang="en-US" dirty="0"/>
              <a:t> =&gt; no sharing</a:t>
            </a:r>
            <a:br>
              <a:rPr lang="en-US" dirty="0"/>
            </a:br>
            <a:r>
              <a:rPr lang="en-US" dirty="0"/>
              <a:t>+ </a:t>
            </a:r>
            <a:r>
              <a:rPr lang="en-US" dirty="0" err="1"/>
              <a:t>hls</a:t>
            </a:r>
            <a:r>
              <a:rPr lang="en-US" dirty="0"/>
              <a:t>::interface =&gt; specifies I/O ports</a:t>
            </a:r>
            <a:br>
              <a:rPr lang="en-US" dirty="0"/>
            </a:br>
            <a:r>
              <a:rPr lang="en-US" dirty="0"/>
              <a:t>+ </a:t>
            </a:r>
            <a:r>
              <a:rPr lang="en-US" dirty="0" err="1"/>
              <a:t>hls</a:t>
            </a:r>
            <a:r>
              <a:rPr lang="en-US" dirty="0"/>
              <a:t>::protocol =&gt; handshake protocol</a:t>
            </a:r>
            <a:br>
              <a:rPr lang="en-US" dirty="0"/>
            </a:br>
            <a:r>
              <a:rPr lang="en-US" dirty="0"/>
              <a:t>+ </a:t>
            </a:r>
            <a:r>
              <a:rPr lang="en-US" dirty="0" err="1"/>
              <a:t>hls</a:t>
            </a:r>
            <a:r>
              <a:rPr lang="en-US" dirty="0"/>
              <a:t>::dependence =&gt; hind for false loop dependencies</a:t>
            </a:r>
            <a:br>
              <a:rPr lang="en-US" dirty="0"/>
            </a:br>
            <a:r>
              <a:rPr lang="en-US" dirty="0"/>
              <a:t>+ </a:t>
            </a:r>
            <a:r>
              <a:rPr lang="en-US" dirty="0" err="1"/>
              <a:t>hls</a:t>
            </a:r>
            <a:r>
              <a:rPr lang="en-US" dirty="0"/>
              <a:t>::</a:t>
            </a:r>
            <a:r>
              <a:rPr lang="en-US" dirty="0" err="1"/>
              <a:t>loop_flatten</a:t>
            </a:r>
            <a:r>
              <a:rPr lang="en-US" dirty="0"/>
              <a:t> =&gt; remove nested loops</a:t>
            </a:r>
            <a:br>
              <a:rPr lang="en-US" dirty="0"/>
            </a:br>
            <a:r>
              <a:rPr lang="en-US" dirty="0"/>
              <a:t>+ </a:t>
            </a:r>
            <a:r>
              <a:rPr lang="en-US" dirty="0" err="1"/>
              <a:t>hls</a:t>
            </a:r>
            <a:r>
              <a:rPr lang="en-US" dirty="0"/>
              <a:t>::</a:t>
            </a:r>
            <a:r>
              <a:rPr lang="en-US" dirty="0" err="1"/>
              <a:t>data_pack</a:t>
            </a:r>
            <a:r>
              <a:rPr lang="en-US" dirty="0"/>
              <a:t> =&gt; packed vs aligned structs elements</a:t>
            </a:r>
            <a:br>
              <a:rPr lang="en-US" dirty="0"/>
            </a:br>
            <a:r>
              <a:rPr lang="en-US" dirty="0"/>
              <a:t>+ </a:t>
            </a:r>
            <a:r>
              <a:rPr lang="en-US" dirty="0" err="1"/>
              <a:t>hls</a:t>
            </a:r>
            <a:r>
              <a:rPr lang="en-US" dirty="0"/>
              <a:t>::</a:t>
            </a:r>
            <a:r>
              <a:rPr lang="en-US" dirty="0" err="1"/>
              <a:t>array_map</a:t>
            </a:r>
            <a:r>
              <a:rPr lang="en-US" dirty="0"/>
              <a:t> =&gt; array to memory mapping (e.g. #banks)</a:t>
            </a:r>
            <a:br>
              <a:rPr lang="en-US" dirty="0"/>
            </a:br>
            <a:r>
              <a:rPr lang="en-US" dirty="0"/>
              <a:t>+ </a:t>
            </a:r>
            <a:r>
              <a:rPr lang="en-US" dirty="0" err="1"/>
              <a:t>hls</a:t>
            </a:r>
            <a:r>
              <a:rPr lang="en-US" dirty="0"/>
              <a:t>::</a:t>
            </a:r>
            <a:r>
              <a:rPr lang="en-US" dirty="0" err="1"/>
              <a:t>array_partition</a:t>
            </a:r>
            <a:r>
              <a:rPr lang="en-US" dirty="0"/>
              <a:t> =&gt; break array into partitions</a:t>
            </a:r>
            <a:br>
              <a:rPr lang="en-US" dirty="0"/>
            </a:br>
            <a:r>
              <a:rPr lang="en-US" dirty="0"/>
              <a:t>+ </a:t>
            </a:r>
            <a:r>
              <a:rPr lang="en-US" dirty="0" err="1"/>
              <a:t>hls</a:t>
            </a:r>
            <a:r>
              <a:rPr lang="en-US" dirty="0"/>
              <a:t>::</a:t>
            </a:r>
            <a:r>
              <a:rPr lang="en-US" dirty="0" err="1"/>
              <a:t>array_reshape</a:t>
            </a:r>
            <a:r>
              <a:rPr lang="en-US" dirty="0"/>
              <a:t> =&gt; change array layout</a:t>
            </a:r>
          </a:p>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19</a:t>
            </a:fld>
            <a:endParaRPr lang="en-US"/>
          </a:p>
        </p:txBody>
      </p:sp>
    </p:spTree>
    <p:extLst>
      <p:ext uri="{BB962C8B-B14F-4D97-AF65-F5344CB8AC3E}">
        <p14:creationId xmlns:p14="http://schemas.microsoft.com/office/powerpoint/2010/main" val="2937724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Throughput ~= IPC base on one iteration of the loop</a:t>
            </a:r>
          </a:p>
        </p:txBody>
      </p:sp>
      <p:sp>
        <p:nvSpPr>
          <p:cNvPr id="4" name="Slide Number Placeholder 3"/>
          <p:cNvSpPr>
            <a:spLocks noGrp="1"/>
          </p:cNvSpPr>
          <p:nvPr>
            <p:ph type="sldNum" sz="quarter" idx="5"/>
          </p:nvPr>
        </p:nvSpPr>
        <p:spPr/>
        <p:txBody>
          <a:bodyPr/>
          <a:lstStyle/>
          <a:p>
            <a:fld id="{D82D2381-FA7F-3B4F-861F-D0662239D2ED}" type="slidenum">
              <a:rPr lang="en-US" smtClean="0"/>
              <a:t>22</a:t>
            </a:fld>
            <a:endParaRPr lang="en-US"/>
          </a:p>
        </p:txBody>
      </p:sp>
    </p:spTree>
    <p:extLst>
      <p:ext uri="{BB962C8B-B14F-4D97-AF65-F5344CB8AC3E}">
        <p14:creationId xmlns:p14="http://schemas.microsoft.com/office/powerpoint/2010/main" val="483048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Iteration interval </a:t>
            </a:r>
          </a:p>
        </p:txBody>
      </p:sp>
      <p:sp>
        <p:nvSpPr>
          <p:cNvPr id="4" name="Slide Number Placeholder 3"/>
          <p:cNvSpPr>
            <a:spLocks noGrp="1"/>
          </p:cNvSpPr>
          <p:nvPr>
            <p:ph type="sldNum" sz="quarter" idx="5"/>
          </p:nvPr>
        </p:nvSpPr>
        <p:spPr/>
        <p:txBody>
          <a:bodyPr/>
          <a:lstStyle/>
          <a:p>
            <a:fld id="{D82D2381-FA7F-3B4F-861F-D0662239D2ED}" type="slidenum">
              <a:rPr lang="en-US" smtClean="0"/>
              <a:t>23</a:t>
            </a:fld>
            <a:endParaRPr lang="en-US"/>
          </a:p>
        </p:txBody>
      </p:sp>
    </p:spTree>
    <p:extLst>
      <p:ext uri="{BB962C8B-B14F-4D97-AF65-F5344CB8AC3E}">
        <p14:creationId xmlns:p14="http://schemas.microsoft.com/office/powerpoint/2010/main" val="2396107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Complete split use elements directly as registers</a:t>
            </a:r>
            <a:br>
              <a:rPr lang="en-US" dirty="0"/>
            </a:br>
            <a:r>
              <a:rPr lang="en-US" dirty="0"/>
              <a:t>Cyclic partitioning enables parallel access of consecutive entries</a:t>
            </a:r>
            <a:br>
              <a:rPr lang="en-US" dirty="0"/>
            </a:br>
            <a:r>
              <a:rPr lang="en-US" dirty="0"/>
              <a:t>block partitioning enables parallel access on </a:t>
            </a:r>
            <a:r>
              <a:rPr lang="en-US" dirty="0" err="1"/>
              <a:t>seprate</a:t>
            </a:r>
            <a:r>
              <a:rPr lang="en-US" dirty="0"/>
              <a:t> partitions</a:t>
            </a:r>
          </a:p>
        </p:txBody>
      </p:sp>
      <p:sp>
        <p:nvSpPr>
          <p:cNvPr id="4" name="Slide Number Placeholder 3"/>
          <p:cNvSpPr>
            <a:spLocks noGrp="1"/>
          </p:cNvSpPr>
          <p:nvPr>
            <p:ph type="sldNum" sz="quarter" idx="5"/>
          </p:nvPr>
        </p:nvSpPr>
        <p:spPr/>
        <p:txBody>
          <a:bodyPr/>
          <a:lstStyle/>
          <a:p>
            <a:fld id="{D82D2381-FA7F-3B4F-861F-D0662239D2ED}" type="slidenum">
              <a:rPr lang="en-US" smtClean="0"/>
              <a:t>24</a:t>
            </a:fld>
            <a:endParaRPr lang="en-US"/>
          </a:p>
        </p:txBody>
      </p:sp>
    </p:spTree>
    <p:extLst>
      <p:ext uri="{BB962C8B-B14F-4D97-AF65-F5344CB8AC3E}">
        <p14:creationId xmlns:p14="http://schemas.microsoft.com/office/powerpoint/2010/main" val="2596926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scale makes it easier to extrapolate performance along Moore’s Law (e.g. 2x scale)</a:t>
            </a:r>
          </a:p>
        </p:txBody>
      </p:sp>
      <p:sp>
        <p:nvSpPr>
          <p:cNvPr id="4" name="Slide Number Placeholder 3"/>
          <p:cNvSpPr>
            <a:spLocks noGrp="1"/>
          </p:cNvSpPr>
          <p:nvPr>
            <p:ph type="sldNum" sz="quarter" idx="5"/>
          </p:nvPr>
        </p:nvSpPr>
        <p:spPr/>
        <p:txBody>
          <a:bodyPr/>
          <a:lstStyle/>
          <a:p>
            <a:fld id="{22EA465A-9D0A-40EC-BEF8-1DD8BEB89D72}" type="slidenum">
              <a:rPr lang="en-US" smtClean="0"/>
              <a:t>30</a:t>
            </a:fld>
            <a:endParaRPr lang="en-US"/>
          </a:p>
        </p:txBody>
      </p:sp>
    </p:spTree>
    <p:extLst>
      <p:ext uri="{BB962C8B-B14F-4D97-AF65-F5344CB8AC3E}">
        <p14:creationId xmlns:p14="http://schemas.microsoft.com/office/powerpoint/2010/main" val="880550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scale makes it easier to extrapolate performance along Moore’s Law (e.g. 2x scale)</a:t>
            </a:r>
          </a:p>
        </p:txBody>
      </p:sp>
      <p:sp>
        <p:nvSpPr>
          <p:cNvPr id="4" name="Slide Number Placeholder 3"/>
          <p:cNvSpPr>
            <a:spLocks noGrp="1"/>
          </p:cNvSpPr>
          <p:nvPr>
            <p:ph type="sldNum" sz="quarter" idx="5"/>
          </p:nvPr>
        </p:nvSpPr>
        <p:spPr/>
        <p:txBody>
          <a:bodyPr/>
          <a:lstStyle/>
          <a:p>
            <a:fld id="{22EA465A-9D0A-40EC-BEF8-1DD8BEB89D72}" type="slidenum">
              <a:rPr lang="en-US" smtClean="0"/>
              <a:t>31</a:t>
            </a:fld>
            <a:endParaRPr lang="en-US"/>
          </a:p>
        </p:txBody>
      </p:sp>
    </p:spTree>
    <p:extLst>
      <p:ext uri="{BB962C8B-B14F-4D97-AF65-F5344CB8AC3E}">
        <p14:creationId xmlns:p14="http://schemas.microsoft.com/office/powerpoint/2010/main" val="894965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7407534" y="4754880"/>
            <a:ext cx="941832" cy="365760"/>
          </a:xfrm>
          <a:prstGeom prst="rect">
            <a:avLst/>
          </a:prstGeom>
        </p:spPr>
        <p:txBody>
          <a:bodyPr/>
          <a:lstStyle/>
          <a:p>
            <a:fld id="{12331DAD-76C8-D143-940A-1249F810C751}" type="datetime4">
              <a:rPr lang="en-US" smtClean="0"/>
              <a:t>March 14, 2024</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0"/>
            <a:ext cx="9144000" cy="5151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640080" y="4663376"/>
            <a:ext cx="1726178"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640080" y="4480496"/>
            <a:ext cx="1188720"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640080" y="301752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640080" y="182880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640080" y="473625"/>
            <a:ext cx="3429000" cy="381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647698" y="476251"/>
            <a:ext cx="5564638" cy="1031639"/>
          </a:xfrm>
          <a:prstGeom prst="rect">
            <a:avLst/>
          </a:prstGeom>
        </p:spPr>
        <p:txBody>
          <a:bodyPr wrap="square" lIns="0" tIns="0" rIns="0" anchor="t" anchorCtr="0">
            <a:noAutofit/>
          </a:bodyPr>
          <a:lstStyle>
            <a:lvl1pPr marL="0" indent="0" algn="l">
              <a:buNone/>
              <a:defRPr sz="1000"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2808"/>
            <a:ext cx="7772400" cy="1102546"/>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67777195"/>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735DA87-8D0D-5646-9263-BA8534F57B0F}"/>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639950"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639951"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4663439"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4663440"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33576871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2468880"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9470934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65760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188720"/>
            <a:ext cx="7772400" cy="242316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3079666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828800" y="1188720"/>
            <a:ext cx="5486400" cy="301752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232393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554480"/>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188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188720"/>
            <a:ext cx="5029200" cy="28346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41474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9144000" cy="459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371600" y="1371600"/>
            <a:ext cx="6400800" cy="1846659"/>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4000" b="0" i="0" dirty="0">
                <a:solidFill>
                  <a:srgbClr val="2774AE"/>
                </a:solidFill>
                <a:latin typeface="Helvetica Regular" pitchFamily="2" charset="0"/>
              </a:rPr>
              <a:t>Lorem ipsum dolor sit </a:t>
            </a:r>
            <a:r>
              <a:rPr lang="en-US" sz="4000" b="0" i="0" dirty="0" err="1">
                <a:solidFill>
                  <a:srgbClr val="2774AE"/>
                </a:solidFill>
                <a:latin typeface="Helvetica Regular" pitchFamily="2" charset="0"/>
              </a:rPr>
              <a:t>amet</a:t>
            </a:r>
            <a:r>
              <a:rPr lang="en-US" sz="4000" b="0" i="0" dirty="0">
                <a:solidFill>
                  <a:srgbClr val="2774AE"/>
                </a:solidFill>
                <a:latin typeface="Helvetica Regular" pitchFamily="2" charset="0"/>
              </a:rPr>
              <a:t> ex </a:t>
            </a:r>
            <a:r>
              <a:rPr lang="en-US" sz="4000" b="0" i="0" dirty="0" err="1">
                <a:solidFill>
                  <a:srgbClr val="2774AE"/>
                </a:solidFill>
                <a:latin typeface="Helvetica Regular" pitchFamily="2" charset="0"/>
              </a:rPr>
              <a:t>eum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reque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graece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nam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harum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vonsequat</a:t>
            </a:r>
            <a:endParaRPr lang="en-US" sz="4000"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371600" y="1371600"/>
            <a:ext cx="6400800" cy="1665071"/>
          </a:xfrm>
        </p:spPr>
        <p:txBody>
          <a:bodyPr anchor="ctr" anchorCtr="0"/>
          <a:lstStyle>
            <a:lvl1pPr marL="0" indent="0" algn="ctr">
              <a:buNone/>
              <a:defRPr sz="4000">
                <a:solidFill>
                  <a:srgbClr val="2774AE"/>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41781128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pPr algn="ctr"/>
            <a:r>
              <a:rPr lang="en-US" sz="36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36190825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userDrawn="1"/>
        </p:nvPicPr>
        <p:blipFill>
          <a:blip r:embed="rId2"/>
          <a:stretch>
            <a:fillRect/>
          </a:stretch>
        </p:blipFill>
        <p:spPr>
          <a:xfrm>
            <a:off x="2281646" y="2282017"/>
            <a:ext cx="4580708" cy="57946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smtClean="0"/>
            </a:lvl1pPr>
          </a:lstStyle>
          <a:p>
            <a:pPr>
              <a:defRPr/>
            </a:pPr>
            <a:r>
              <a:rPr lang="en-US">
                <a:solidFill>
                  <a:srgbClr val="000000"/>
                </a:solidFill>
              </a:rPr>
              <a:t>Devices and Interrupts</a:t>
            </a:r>
          </a:p>
        </p:txBody>
      </p:sp>
      <p:sp>
        <p:nvSpPr>
          <p:cNvPr id="5" name="Slide Number Placeholder 4"/>
          <p:cNvSpPr>
            <a:spLocks noGrp="1"/>
          </p:cNvSpPr>
          <p:nvPr>
            <p:ph type="sldNum" sz="quarter" idx="11"/>
          </p:nvPr>
        </p:nvSpPr>
        <p:spPr>
          <a:xfrm>
            <a:off x="8686800" y="4754880"/>
            <a:ext cx="457200" cy="381643"/>
          </a:xfrm>
        </p:spPr>
        <p:txBody>
          <a:bodyPr/>
          <a:lstStyle>
            <a:lvl1pPr>
              <a:defRPr smtClean="0"/>
            </a:lvl1pPr>
          </a:lstStyle>
          <a:p>
            <a:pPr>
              <a:defRPr/>
            </a:pPr>
            <a:fld id="{D2C425F6-CA7B-4977-8DCE-0B0DAF9AC9E5}" type="slidenum">
              <a:rPr lang="en-US">
                <a:solidFill>
                  <a:srgbClr val="808080"/>
                </a:solidFill>
              </a:rPr>
              <a:pPr>
                <a:defRPr/>
              </a:pPr>
              <a:t>‹#›</a:t>
            </a:fld>
            <a:endParaRPr lang="en-US">
              <a:solidFill>
                <a:srgbClr val="808080"/>
              </a:solidFill>
            </a:endParaRPr>
          </a:p>
        </p:txBody>
      </p:sp>
    </p:spTree>
    <p:extLst>
      <p:ext uri="{BB962C8B-B14F-4D97-AF65-F5344CB8AC3E}">
        <p14:creationId xmlns:p14="http://schemas.microsoft.com/office/powerpoint/2010/main" val="29958277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8464" y="977503"/>
            <a:ext cx="4097337" cy="132703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77503"/>
            <a:ext cx="4097338" cy="132703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smtClean="0"/>
            </a:lvl1pPr>
          </a:lstStyle>
          <a:p>
            <a:pPr>
              <a:defRPr/>
            </a:pPr>
            <a:r>
              <a:rPr lang="en-US">
                <a:solidFill>
                  <a:srgbClr val="000000"/>
                </a:solidFill>
              </a:rPr>
              <a:t>Devices and Interrupts</a:t>
            </a:r>
          </a:p>
        </p:txBody>
      </p:sp>
      <p:sp>
        <p:nvSpPr>
          <p:cNvPr id="6" name="Slide Number Placeholder 5"/>
          <p:cNvSpPr>
            <a:spLocks noGrp="1"/>
          </p:cNvSpPr>
          <p:nvPr>
            <p:ph type="sldNum" sz="quarter" idx="11"/>
          </p:nvPr>
        </p:nvSpPr>
        <p:spPr>
          <a:xfrm>
            <a:off x="8686800" y="4754880"/>
            <a:ext cx="457200" cy="381643"/>
          </a:xfrm>
        </p:spPr>
        <p:txBody>
          <a:bodyPr/>
          <a:lstStyle>
            <a:lvl1pPr>
              <a:defRPr smtClean="0"/>
            </a:lvl1pPr>
          </a:lstStyle>
          <a:p>
            <a:pPr>
              <a:defRPr/>
            </a:pPr>
            <a:fld id="{1D07F053-8107-46B7-A652-BFA4BD89CBB0}" type="slidenum">
              <a:rPr lang="en-US">
                <a:solidFill>
                  <a:srgbClr val="808080"/>
                </a:solidFill>
              </a:rPr>
              <a:pPr>
                <a:defRPr/>
              </a:pPr>
              <a:t>‹#›</a:t>
            </a:fld>
            <a:endParaRPr lang="en-US">
              <a:solidFill>
                <a:srgbClr val="808080"/>
              </a:solidFill>
            </a:endParaRPr>
          </a:p>
        </p:txBody>
      </p:sp>
    </p:spTree>
    <p:extLst>
      <p:ext uri="{BB962C8B-B14F-4D97-AF65-F5344CB8AC3E}">
        <p14:creationId xmlns:p14="http://schemas.microsoft.com/office/powerpoint/2010/main" val="16106547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640079" y="2651760"/>
            <a:ext cx="7772400" cy="274320"/>
          </a:xfrm>
          <a:prstGeom prst="rect">
            <a:avLst/>
          </a:prstGeom>
        </p:spPr>
        <p:txBody>
          <a:bodyPr>
            <a:spAutoFit/>
          </a:bodyPr>
          <a:lstStyle>
            <a:lvl1pPr marL="0" indent="0">
              <a:buFontTx/>
              <a:buNone/>
              <a:defRPr sz="1600" b="1" i="0" cap="all" baseline="0">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7130"/>
            <a:ext cx="7772400" cy="498598"/>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a:t>Section Divider</a:t>
            </a:r>
            <a:endParaRPr lang="en-US" dirty="0"/>
          </a:p>
        </p:txBody>
      </p:sp>
    </p:spTree>
    <p:extLst>
      <p:ext uri="{BB962C8B-B14F-4D97-AF65-F5344CB8AC3E}">
        <p14:creationId xmlns:p14="http://schemas.microsoft.com/office/powerpoint/2010/main" val="215678567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371600" y="1407743"/>
            <a:ext cx="6400800" cy="1665071"/>
          </a:xfrm>
          <a:prstGeom prst="rect">
            <a:avLst/>
          </a:prstGeom>
        </p:spPr>
        <p:txBody>
          <a:bodyPr lIns="0" tIns="0" rIns="0" bIns="0" anchor="ctr" anchorCtr="0">
            <a:spAutoFit/>
          </a:bodyPr>
          <a:lstStyle>
            <a:lvl1pPr marL="0" indent="0" algn="ctr">
              <a:buNone/>
              <a:defRPr sz="4000">
                <a:solidFill>
                  <a:schemeClr val="bg1"/>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8983776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0077" y="367401"/>
            <a:ext cx="7772400" cy="389979"/>
          </a:xfrm>
        </p:spPr>
        <p:txBody>
          <a:bodyPr anchor="b" anchorCtr="0"/>
          <a:lstStyle/>
          <a:p>
            <a:r>
              <a:rPr lang="en-US" dirty="0"/>
              <a:t>Header w/copy</a:t>
            </a:r>
          </a:p>
        </p:txBody>
      </p:sp>
    </p:spTree>
    <p:extLst>
      <p:ext uri="{BB962C8B-B14F-4D97-AF65-F5344CB8AC3E}">
        <p14:creationId xmlns:p14="http://schemas.microsoft.com/office/powerpoint/2010/main" val="414783277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097281" y="228600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31053518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802737949"/>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188720"/>
            <a:ext cx="6400800" cy="3108960"/>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188720"/>
            <a:ext cx="946991" cy="1354217"/>
          </a:xfrm>
          <a:prstGeom prst="rect">
            <a:avLst/>
          </a:prstGeom>
        </p:spPr>
        <p:txBody>
          <a:bodyPr wrap="square" lIns="0">
            <a:spAutoFit/>
          </a:bodyPr>
          <a:lstStyle>
            <a:lvl1pPr marL="0" indent="0" algn="l">
              <a:lnSpc>
                <a:spcPct val="100000"/>
              </a:lnSpc>
              <a:buNone/>
              <a:defRPr sz="800" b="0">
                <a:solidFill>
                  <a:srgbClr val="FC28FC"/>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5398422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554480"/>
            <a:ext cx="3840478" cy="1205209"/>
          </a:xfrm>
          <a:prstGeom prst="rect">
            <a:avLst/>
          </a:prstGeom>
        </p:spPr>
        <p:txBody>
          <a:bodyPr l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188720"/>
            <a:ext cx="3840479" cy="215444"/>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822431351"/>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79" y="155448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18872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4072429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4663440"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466344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8837254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42900" y="4616606"/>
            <a:ext cx="1372689" cy="265966"/>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640080" y="821642"/>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367401"/>
            <a:ext cx="7772400" cy="389979"/>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686800" y="4754880"/>
            <a:ext cx="457200" cy="365760"/>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097280" y="1188720"/>
            <a:ext cx="7315199" cy="117577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18646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8" r:id="rId13"/>
    <p:sldLayoutId id="2147483825" r:id="rId14"/>
    <p:sldLayoutId id="2147483826" r:id="rId15"/>
    <p:sldLayoutId id="2147483827" r:id="rId16"/>
    <p:sldLayoutId id="2147483829" r:id="rId17"/>
    <p:sldLayoutId id="2147483830" r:id="rId18"/>
    <p:sldLayoutId id="2147483831" r:id="rId19"/>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0"/>
            <a:ext cx="9144000" cy="5136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685800" y="356673"/>
          <a:ext cx="7772400" cy="458139"/>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458139">
                <a:tc>
                  <a:txBody>
                    <a:bodyPr/>
                    <a:lstStyle/>
                    <a:p>
                      <a:pPr>
                        <a:lnSpc>
                          <a:spcPct val="100000"/>
                        </a:lnSpc>
                      </a:pPr>
                      <a:r>
                        <a:rPr lang="en-US" sz="2800" b="0" i="0" dirty="0">
                          <a:ln>
                            <a:noFill/>
                          </a:ln>
                          <a:solidFill>
                            <a:srgbClr val="58595B"/>
                          </a:solidFill>
                          <a:latin typeface="Helvetica Regular" pitchFamily="2" charset="0"/>
                          <a:cs typeface="Arial" panose="020B0604020202020204" pitchFamily="34" charset="0"/>
                        </a:rPr>
                        <a:t>Preferred Header Size</a:t>
                      </a:r>
                      <a:endParaRPr lang="en-US" sz="2800" b="0" i="0" dirty="0">
                        <a:ln>
                          <a:noFill/>
                        </a:ln>
                        <a:latin typeface="Helvetica Regular" pitchFamily="2" charset="0"/>
                      </a:endParaRPr>
                    </a:p>
                  </a:txBody>
                  <a:tcPr marL="0" marR="0" marT="0" marB="1828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4614411"/>
            <a:ext cx="1375528" cy="280937"/>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8686800" y="4754880"/>
            <a:ext cx="457200" cy="381643"/>
          </a:xfrm>
          <a:prstGeom prst="rect">
            <a:avLst/>
          </a:prstGeom>
        </p:spPr>
        <p:txBody>
          <a:bodyPr vert="horz" wrap="square" lIns="0" tIns="0" rIns="0" bIns="256032"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1216462480"/>
      </p:ext>
    </p:extLst>
  </p:cSld>
  <p:clrMap bg1="lt1" tx1="dk1" bg2="lt2" tx2="dk2" accent1="accent1" accent2="accent2" accent3="accent3" accent4="accent4" accent5="accent5" accent6="accent6" hlink="hlink" folHlink="folHlink"/>
  <p:sldLayoutIdLst>
    <p:sldLayoutId id="2147483811" r:id="rId1"/>
  </p:sldLayoutIdLst>
  <p:hf hdr="0" ftr="0"/>
  <p:txStyles>
    <p:titleStyle>
      <a:lvl1pPr algn="l" defTabSz="685800" rtl="0" eaLnBrk="1" latinLnBrk="0" hangingPunct="1">
        <a:lnSpc>
          <a:spcPct val="90000"/>
        </a:lnSpc>
        <a:spcBef>
          <a:spcPct val="0"/>
        </a:spcBef>
        <a:buNone/>
        <a:defRPr sz="2800" b="1" i="0" kern="120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rgbClr val="58595B"/>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14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image" Target="../media/image42.png"/><Relationship Id="rId16" Type="http://schemas.openxmlformats.org/officeDocument/2006/relationships/image" Target="../media/image56.png"/><Relationship Id="rId1" Type="http://schemas.openxmlformats.org/officeDocument/2006/relationships/slideLayout" Target="../slideLayouts/slideLayout18.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s>
</file>

<file path=ppt/slides/_rels/slide11.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2.png"/><Relationship Id="rId3" Type="http://schemas.openxmlformats.org/officeDocument/2006/relationships/image" Target="../media/image59.png"/><Relationship Id="rId21" Type="http://schemas.openxmlformats.org/officeDocument/2006/relationships/image" Target="../media/image77.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5" Type="http://schemas.openxmlformats.org/officeDocument/2006/relationships/image" Target="../media/image81.png"/><Relationship Id="rId2" Type="http://schemas.openxmlformats.org/officeDocument/2006/relationships/image" Target="../media/image58.png"/><Relationship Id="rId16" Type="http://schemas.openxmlformats.org/officeDocument/2006/relationships/image" Target="../media/image72.png"/><Relationship Id="rId20" Type="http://schemas.openxmlformats.org/officeDocument/2006/relationships/image" Target="../media/image76.png"/><Relationship Id="rId1" Type="http://schemas.openxmlformats.org/officeDocument/2006/relationships/slideLayout" Target="../slideLayouts/slideLayout18.xml"/><Relationship Id="rId6" Type="http://schemas.openxmlformats.org/officeDocument/2006/relationships/image" Target="../media/image62.png"/><Relationship Id="rId11" Type="http://schemas.openxmlformats.org/officeDocument/2006/relationships/image" Target="../media/image67.png"/><Relationship Id="rId24" Type="http://schemas.openxmlformats.org/officeDocument/2006/relationships/image" Target="../media/image80.png"/><Relationship Id="rId5" Type="http://schemas.openxmlformats.org/officeDocument/2006/relationships/image" Target="../media/image61.png"/><Relationship Id="rId15" Type="http://schemas.openxmlformats.org/officeDocument/2006/relationships/image" Target="../media/image71.png"/><Relationship Id="rId23" Type="http://schemas.openxmlformats.org/officeDocument/2006/relationships/image" Target="../media/image79.png"/><Relationship Id="rId10" Type="http://schemas.openxmlformats.org/officeDocument/2006/relationships/image" Target="../media/image66.png"/><Relationship Id="rId19" Type="http://schemas.openxmlformats.org/officeDocument/2006/relationships/image" Target="../media/image75.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3.png"/></Relationships>
</file>

<file path=ppt/slides/_rels/slide12.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95.png"/><Relationship Id="rId18" Type="http://schemas.openxmlformats.org/officeDocument/2006/relationships/image" Target="../media/image99.png"/><Relationship Id="rId3" Type="http://schemas.openxmlformats.org/officeDocument/2006/relationships/image" Target="../media/image85.png"/><Relationship Id="rId21" Type="http://schemas.openxmlformats.org/officeDocument/2006/relationships/image" Target="../media/image102.png"/><Relationship Id="rId7" Type="http://schemas.openxmlformats.org/officeDocument/2006/relationships/image" Target="../media/image89.png"/><Relationship Id="rId12" Type="http://schemas.openxmlformats.org/officeDocument/2006/relationships/image" Target="../media/image94.png"/><Relationship Id="rId17" Type="http://schemas.openxmlformats.org/officeDocument/2006/relationships/image" Target="../media/image98.png"/><Relationship Id="rId2" Type="http://schemas.openxmlformats.org/officeDocument/2006/relationships/image" Target="../media/image84.png"/><Relationship Id="rId16" Type="http://schemas.openxmlformats.org/officeDocument/2006/relationships/image" Target="../media/image97.png"/><Relationship Id="rId20" Type="http://schemas.openxmlformats.org/officeDocument/2006/relationships/image" Target="../media/image101.png"/><Relationship Id="rId1" Type="http://schemas.openxmlformats.org/officeDocument/2006/relationships/slideLayout" Target="../slideLayouts/slideLayout18.xml"/><Relationship Id="rId6" Type="http://schemas.openxmlformats.org/officeDocument/2006/relationships/image" Target="../media/image88.png"/><Relationship Id="rId11" Type="http://schemas.openxmlformats.org/officeDocument/2006/relationships/image" Target="../media/image93.png"/><Relationship Id="rId5" Type="http://schemas.openxmlformats.org/officeDocument/2006/relationships/image" Target="../media/image87.png"/><Relationship Id="rId15" Type="http://schemas.openxmlformats.org/officeDocument/2006/relationships/image" Target="../media/image44.png"/><Relationship Id="rId10" Type="http://schemas.openxmlformats.org/officeDocument/2006/relationships/image" Target="../media/image92.png"/><Relationship Id="rId19" Type="http://schemas.openxmlformats.org/officeDocument/2006/relationships/image" Target="../media/image100.png"/><Relationship Id="rId4" Type="http://schemas.openxmlformats.org/officeDocument/2006/relationships/image" Target="../media/image86.png"/><Relationship Id="rId9" Type="http://schemas.openxmlformats.org/officeDocument/2006/relationships/image" Target="../media/image91.png"/><Relationship Id="rId14" Type="http://schemas.openxmlformats.org/officeDocument/2006/relationships/image" Target="../media/image96.png"/></Relationships>
</file>

<file path=ppt/slides/_rels/slide13.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12.png"/><Relationship Id="rId18" Type="http://schemas.openxmlformats.org/officeDocument/2006/relationships/image" Target="../media/image117.png"/><Relationship Id="rId26" Type="http://schemas.openxmlformats.org/officeDocument/2006/relationships/image" Target="../media/image124.png"/><Relationship Id="rId3" Type="http://schemas.openxmlformats.org/officeDocument/2006/relationships/image" Target="../media/image104.png"/><Relationship Id="rId21" Type="http://schemas.openxmlformats.org/officeDocument/2006/relationships/image" Target="../media/image120.png"/><Relationship Id="rId7" Type="http://schemas.openxmlformats.org/officeDocument/2006/relationships/image" Target="../media/image107.png"/><Relationship Id="rId12" Type="http://schemas.openxmlformats.org/officeDocument/2006/relationships/image" Target="../media/image111.png"/><Relationship Id="rId17" Type="http://schemas.openxmlformats.org/officeDocument/2006/relationships/image" Target="../media/image116.png"/><Relationship Id="rId25" Type="http://schemas.openxmlformats.org/officeDocument/2006/relationships/image" Target="../media/image69.png"/><Relationship Id="rId2" Type="http://schemas.openxmlformats.org/officeDocument/2006/relationships/image" Target="../media/image103.png"/><Relationship Id="rId16" Type="http://schemas.openxmlformats.org/officeDocument/2006/relationships/image" Target="../media/image115.png"/><Relationship Id="rId20" Type="http://schemas.openxmlformats.org/officeDocument/2006/relationships/image" Target="../media/image119.png"/><Relationship Id="rId29" Type="http://schemas.openxmlformats.org/officeDocument/2006/relationships/image" Target="../media/image126.png"/><Relationship Id="rId1" Type="http://schemas.openxmlformats.org/officeDocument/2006/relationships/slideLayout" Target="../slideLayouts/slideLayout18.xml"/><Relationship Id="rId6" Type="http://schemas.openxmlformats.org/officeDocument/2006/relationships/image" Target="../media/image106.png"/><Relationship Id="rId11" Type="http://schemas.openxmlformats.org/officeDocument/2006/relationships/image" Target="../media/image110.png"/><Relationship Id="rId24" Type="http://schemas.openxmlformats.org/officeDocument/2006/relationships/image" Target="../media/image123.png"/><Relationship Id="rId32" Type="http://schemas.openxmlformats.org/officeDocument/2006/relationships/image" Target="../media/image129.png"/><Relationship Id="rId5" Type="http://schemas.openxmlformats.org/officeDocument/2006/relationships/image" Target="../media/image96.png"/><Relationship Id="rId15" Type="http://schemas.openxmlformats.org/officeDocument/2006/relationships/image" Target="../media/image114.png"/><Relationship Id="rId23" Type="http://schemas.openxmlformats.org/officeDocument/2006/relationships/image" Target="../media/image122.png"/><Relationship Id="rId28" Type="http://schemas.openxmlformats.org/officeDocument/2006/relationships/image" Target="../media/image125.png"/><Relationship Id="rId10" Type="http://schemas.openxmlformats.org/officeDocument/2006/relationships/image" Target="../media/image44.png"/><Relationship Id="rId19" Type="http://schemas.openxmlformats.org/officeDocument/2006/relationships/image" Target="../media/image118.png"/><Relationship Id="rId31" Type="http://schemas.openxmlformats.org/officeDocument/2006/relationships/image" Target="../media/image128.png"/><Relationship Id="rId4" Type="http://schemas.openxmlformats.org/officeDocument/2006/relationships/image" Target="../media/image105.png"/><Relationship Id="rId9" Type="http://schemas.openxmlformats.org/officeDocument/2006/relationships/image" Target="../media/image109.png"/><Relationship Id="rId14" Type="http://schemas.openxmlformats.org/officeDocument/2006/relationships/image" Target="../media/image113.png"/><Relationship Id="rId22" Type="http://schemas.openxmlformats.org/officeDocument/2006/relationships/image" Target="../media/image121.png"/><Relationship Id="rId27" Type="http://schemas.openxmlformats.org/officeDocument/2006/relationships/image" Target="../media/image70.png"/><Relationship Id="rId30" Type="http://schemas.openxmlformats.org/officeDocument/2006/relationships/image" Target="../media/image127.png"/></Relationships>
</file>

<file path=ppt/slides/_rels/slide1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36.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8" Type="http://schemas.openxmlformats.org/officeDocument/2006/relationships/image" Target="../media/image146.png"/><Relationship Id="rId3" Type="http://schemas.openxmlformats.org/officeDocument/2006/relationships/image" Target="../media/image141.png"/><Relationship Id="rId7" Type="http://schemas.openxmlformats.org/officeDocument/2006/relationships/image" Target="../media/image145.png"/><Relationship Id="rId2" Type="http://schemas.openxmlformats.org/officeDocument/2006/relationships/image" Target="../media/image140.png"/><Relationship Id="rId1" Type="http://schemas.openxmlformats.org/officeDocument/2006/relationships/slideLayout" Target="../slideLayouts/slideLayout18.xml"/><Relationship Id="rId6" Type="http://schemas.openxmlformats.org/officeDocument/2006/relationships/image" Target="../media/image144.png"/><Relationship Id="rId5" Type="http://schemas.openxmlformats.org/officeDocument/2006/relationships/image" Target="../media/image143.png"/><Relationship Id="rId4" Type="http://schemas.openxmlformats.org/officeDocument/2006/relationships/image" Target="../media/image142.png"/><Relationship Id="rId9" Type="http://schemas.openxmlformats.org/officeDocument/2006/relationships/image" Target="../media/image147.png"/></Relationships>
</file>

<file path=ppt/slides/_rels/slide26.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154.jpe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xilinx.com/support/documentation/sw_manuals/xilinx2021_1/ug1399-vitis-hls.pdf" TargetMode="Externa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18.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18.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EE1D15-EA9A-FA4A-BE1F-2B9CAA596498}"/>
              </a:ext>
            </a:extLst>
          </p:cNvPr>
          <p:cNvSpPr>
            <a:spLocks noGrp="1"/>
          </p:cNvSpPr>
          <p:nvPr>
            <p:ph sz="quarter" idx="22"/>
          </p:nvPr>
        </p:nvSpPr>
        <p:spPr>
          <a:xfrm>
            <a:off x="640080" y="4664274"/>
            <a:ext cx="1714380" cy="166199"/>
          </a:xfrm>
        </p:spPr>
        <p:txBody>
          <a:bodyPr/>
          <a:lstStyle/>
          <a:p>
            <a:r>
              <a:rPr lang="en-US" dirty="0"/>
              <a:t>UCLA Computer Science</a:t>
            </a:r>
          </a:p>
        </p:txBody>
      </p:sp>
      <p:sp>
        <p:nvSpPr>
          <p:cNvPr id="11" name="Content Placeholder 10">
            <a:extLst>
              <a:ext uri="{FF2B5EF4-FFF2-40B4-BE49-F238E27FC236}">
                <a16:creationId xmlns:a16="http://schemas.microsoft.com/office/drawing/2014/main" id="{5B4A7A6C-6FF2-5644-AE82-53B6FDD0682B}"/>
              </a:ext>
            </a:extLst>
          </p:cNvPr>
          <p:cNvSpPr>
            <a:spLocks noGrp="1"/>
          </p:cNvSpPr>
          <p:nvPr>
            <p:ph sz="quarter" idx="23"/>
          </p:nvPr>
        </p:nvSpPr>
        <p:spPr>
          <a:xfrm>
            <a:off x="640080" y="4481394"/>
            <a:ext cx="758990" cy="166199"/>
          </a:xfrm>
        </p:spPr>
        <p:txBody>
          <a:bodyPr/>
          <a:lstStyle/>
          <a:p>
            <a:r>
              <a:rPr lang="en-US" dirty="0"/>
              <a:t>Blaise Tine</a:t>
            </a:r>
          </a:p>
        </p:txBody>
      </p:sp>
      <p:pic>
        <p:nvPicPr>
          <p:cNvPr id="2" name="Picture Placeholder 1"/>
          <p:cNvPicPr>
            <a:picLocks noGrp="1" noChangeAspect="1"/>
          </p:cNvPicPr>
          <p:nvPr>
            <p:ph type="pic" sz="quarter" idx="24"/>
          </p:nvPr>
        </p:nvPicPr>
        <p:blipFill>
          <a:blip r:embed="rId2">
            <a:extLst>
              <a:ext uri="{28A0092B-C50C-407E-A947-70E740481C1C}">
                <a14:useLocalDpi xmlns:a14="http://schemas.microsoft.com/office/drawing/2010/main" val="0"/>
              </a:ext>
            </a:extLst>
          </a:blip>
          <a:stretch>
            <a:fillRect/>
          </a:stretch>
        </p:blipFill>
        <p:spPr>
          <a:xfrm>
            <a:off x="647700" y="481154"/>
            <a:ext cx="1992372" cy="386035"/>
          </a:xfrm>
        </p:spPr>
      </p:pic>
      <p:sp>
        <p:nvSpPr>
          <p:cNvPr id="10" name="Text Placeholder 9">
            <a:extLst>
              <a:ext uri="{FF2B5EF4-FFF2-40B4-BE49-F238E27FC236}">
                <a16:creationId xmlns:a16="http://schemas.microsoft.com/office/drawing/2014/main" id="{BBEAB19E-9D7C-FF4A-8C05-58A45714A95F}"/>
              </a:ext>
            </a:extLst>
          </p:cNvPr>
          <p:cNvSpPr>
            <a:spLocks noGrp="1"/>
          </p:cNvSpPr>
          <p:nvPr>
            <p:ph type="body" sz="quarter" idx="31"/>
          </p:nvPr>
        </p:nvSpPr>
        <p:spPr>
          <a:xfrm>
            <a:off x="640080" y="1894187"/>
            <a:ext cx="7772400" cy="1099788"/>
          </a:xfrm>
        </p:spPr>
        <p:txBody>
          <a:bodyPr/>
          <a:lstStyle/>
          <a:p>
            <a:pPr algn="ctr"/>
            <a:r>
              <a:rPr lang="en-US" dirty="0"/>
              <a:t>CS-M151B</a:t>
            </a:r>
          </a:p>
          <a:p>
            <a:pPr algn="ctr"/>
            <a:r>
              <a:rPr lang="en-US" dirty="0"/>
              <a:t> Computer Systems Architecture</a:t>
            </a:r>
          </a:p>
        </p:txBody>
      </p:sp>
    </p:spTree>
    <p:extLst>
      <p:ext uri="{BB962C8B-B14F-4D97-AF65-F5344CB8AC3E}">
        <p14:creationId xmlns:p14="http://schemas.microsoft.com/office/powerpoint/2010/main" val="92278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446" y="266485"/>
            <a:ext cx="3913254" cy="396286"/>
          </a:xfrm>
          <a:prstGeom prst="rect">
            <a:avLst/>
          </a:prstGeom>
        </p:spPr>
        <p:txBody>
          <a:bodyPr vert="horz" wrap="square" lIns="0" tIns="8405" rIns="0" bIns="0" rtlCol="0" anchor="b" anchorCtr="0">
            <a:spAutoFit/>
          </a:bodyPr>
          <a:lstStyle/>
          <a:p>
            <a:pPr marL="8405">
              <a:spcBef>
                <a:spcPts val="66"/>
              </a:spcBef>
            </a:pPr>
            <a:r>
              <a:rPr spc="17" dirty="0"/>
              <a:t>Function</a:t>
            </a:r>
            <a:r>
              <a:rPr spc="-76" dirty="0"/>
              <a:t> </a:t>
            </a:r>
            <a:r>
              <a:rPr spc="17" dirty="0"/>
              <a:t>Arguments</a:t>
            </a:r>
          </a:p>
        </p:txBody>
      </p:sp>
      <p:sp>
        <p:nvSpPr>
          <p:cNvPr id="54" name="object 54"/>
          <p:cNvSpPr txBox="1">
            <a:spLocks noGrp="1"/>
          </p:cNvSpPr>
          <p:nvPr>
            <p:ph type="sldNum" sz="quarter" idx="11"/>
          </p:nvPr>
        </p:nvSpPr>
        <p:spPr>
          <a:xfrm>
            <a:off x="6515100" y="3566160"/>
            <a:ext cx="342900" cy="132344"/>
          </a:xfrm>
          <a:prstGeom prst="rect">
            <a:avLst/>
          </a:prstGeom>
        </p:spPr>
        <p:txBody>
          <a:bodyPr vert="horz" wrap="square" lIns="0" tIns="0" rIns="0" bIns="0" rtlCol="0" anchor="t" anchorCtr="0">
            <a:spAutoFit/>
          </a:bodyPr>
          <a:lstStyle>
            <a:defPPr>
              <a:defRPr lang="en-US"/>
            </a:defPPr>
            <a:lvl1pPr marL="0" algn="l" defTabSz="685800" rtl="0" eaLnBrk="1" latinLnBrk="0" hangingPunct="1">
              <a:defRPr sz="860" b="0" i="0" kern="1200">
                <a:solidFill>
                  <a:srgbClr val="898989"/>
                </a:solidFill>
                <a:latin typeface="Times New Roman"/>
                <a:ea typeface="+mn-ea"/>
                <a:cs typeface="Times New Roman"/>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25214" defTabSz="605150"/>
            <a:fld id="{81D60167-4931-47E6-BA6A-407CBD079E47}" type="slidenum">
              <a:rPr lang="en-US" spc="7"/>
              <a:pPr marL="25214" defTabSz="605150"/>
              <a:t>10</a:t>
            </a:fld>
            <a:endParaRPr spc="7" dirty="0"/>
          </a:p>
        </p:txBody>
      </p:sp>
      <p:sp>
        <p:nvSpPr>
          <p:cNvPr id="3" name="object 3"/>
          <p:cNvSpPr txBox="1"/>
          <p:nvPr/>
        </p:nvSpPr>
        <p:spPr>
          <a:xfrm>
            <a:off x="1541899" y="939506"/>
            <a:ext cx="6185594" cy="306645"/>
          </a:xfrm>
          <a:prstGeom prst="rect">
            <a:avLst/>
          </a:prstGeom>
        </p:spPr>
        <p:txBody>
          <a:bodyPr vert="horz" wrap="square" lIns="0" tIns="36979" rIns="0" bIns="0" rtlCol="0">
            <a:spAutoFit/>
          </a:bodyPr>
          <a:lstStyle/>
          <a:p>
            <a:pPr marL="247523" marR="3362" indent="-239539" defTabSz="605150">
              <a:lnSpc>
                <a:spcPts val="2118"/>
              </a:lnSpc>
              <a:spcBef>
                <a:spcPts val="290"/>
              </a:spcBef>
              <a:tabLst>
                <a:tab pos="247523" algn="l"/>
              </a:tabLst>
            </a:pPr>
            <a:r>
              <a:rPr sz="1919" spc="-195" dirty="0">
                <a:solidFill>
                  <a:srgbClr val="C0504D"/>
                </a:solidFill>
                <a:latin typeface="Arial Unicode MS"/>
                <a:cs typeface="Arial Unicode MS"/>
              </a:rPr>
              <a:t>▸	</a:t>
            </a:r>
            <a:r>
              <a:rPr sz="1919" spc="14" dirty="0">
                <a:solidFill>
                  <a:prstClr val="black"/>
                </a:solidFill>
                <a:latin typeface="Helvetica"/>
                <a:cs typeface="Helvetica"/>
              </a:rPr>
              <a:t>Function</a:t>
            </a:r>
            <a:r>
              <a:rPr sz="1919" spc="26" dirty="0">
                <a:solidFill>
                  <a:prstClr val="black"/>
                </a:solidFill>
                <a:latin typeface="Helvetica"/>
                <a:cs typeface="Helvetica"/>
              </a:rPr>
              <a:t> </a:t>
            </a:r>
            <a:r>
              <a:rPr sz="1919" spc="17" dirty="0">
                <a:solidFill>
                  <a:prstClr val="black"/>
                </a:solidFill>
                <a:latin typeface="Helvetica"/>
                <a:cs typeface="Helvetica"/>
              </a:rPr>
              <a:t>arguments</a:t>
            </a:r>
            <a:r>
              <a:rPr sz="1919" spc="20" dirty="0">
                <a:solidFill>
                  <a:prstClr val="black"/>
                </a:solidFill>
                <a:latin typeface="Helvetica"/>
                <a:cs typeface="Helvetica"/>
              </a:rPr>
              <a:t> </a:t>
            </a:r>
            <a:r>
              <a:rPr sz="1919" spc="17" dirty="0">
                <a:solidFill>
                  <a:prstClr val="black"/>
                </a:solidFill>
                <a:latin typeface="Helvetica"/>
                <a:cs typeface="Helvetica"/>
              </a:rPr>
              <a:t>become</a:t>
            </a:r>
            <a:r>
              <a:rPr sz="1919" spc="30" dirty="0">
                <a:solidFill>
                  <a:prstClr val="black"/>
                </a:solidFill>
                <a:latin typeface="Helvetica"/>
                <a:cs typeface="Helvetica"/>
              </a:rPr>
              <a:t> </a:t>
            </a:r>
            <a:r>
              <a:rPr sz="1919" spc="14" dirty="0">
                <a:solidFill>
                  <a:prstClr val="black"/>
                </a:solidFill>
                <a:latin typeface="Helvetica"/>
                <a:cs typeface="Helvetica"/>
              </a:rPr>
              <a:t>ports</a:t>
            </a:r>
            <a:r>
              <a:rPr sz="1919" spc="20" dirty="0">
                <a:solidFill>
                  <a:prstClr val="black"/>
                </a:solidFill>
                <a:latin typeface="Helvetica"/>
                <a:cs typeface="Helvetica"/>
              </a:rPr>
              <a:t> </a:t>
            </a:r>
            <a:r>
              <a:rPr sz="1919" spc="10" dirty="0">
                <a:solidFill>
                  <a:prstClr val="black"/>
                </a:solidFill>
                <a:latin typeface="Helvetica"/>
                <a:cs typeface="Helvetica"/>
              </a:rPr>
              <a:t>on</a:t>
            </a:r>
            <a:r>
              <a:rPr sz="1919" spc="26" dirty="0">
                <a:solidFill>
                  <a:prstClr val="black"/>
                </a:solidFill>
                <a:latin typeface="Helvetica"/>
                <a:cs typeface="Helvetica"/>
              </a:rPr>
              <a:t> </a:t>
            </a:r>
            <a:r>
              <a:rPr sz="1919" spc="7" dirty="0">
                <a:solidFill>
                  <a:prstClr val="black"/>
                </a:solidFill>
                <a:latin typeface="Helvetica"/>
                <a:cs typeface="Helvetica"/>
              </a:rPr>
              <a:t>the</a:t>
            </a:r>
            <a:r>
              <a:rPr sz="1919" spc="30" dirty="0">
                <a:solidFill>
                  <a:prstClr val="black"/>
                </a:solidFill>
                <a:latin typeface="Helvetica"/>
                <a:cs typeface="Helvetica"/>
              </a:rPr>
              <a:t> </a:t>
            </a:r>
            <a:r>
              <a:rPr sz="1919" spc="14" dirty="0">
                <a:solidFill>
                  <a:prstClr val="black"/>
                </a:solidFill>
                <a:latin typeface="Helvetica"/>
                <a:cs typeface="Helvetica"/>
              </a:rPr>
              <a:t>RTL </a:t>
            </a:r>
            <a:r>
              <a:rPr sz="1919" spc="-527" dirty="0">
                <a:solidFill>
                  <a:prstClr val="black"/>
                </a:solidFill>
                <a:latin typeface="Helvetica"/>
                <a:cs typeface="Helvetica"/>
              </a:rPr>
              <a:t> </a:t>
            </a:r>
            <a:r>
              <a:rPr sz="1919" spc="14" dirty="0">
                <a:solidFill>
                  <a:prstClr val="black"/>
                </a:solidFill>
                <a:latin typeface="Helvetica"/>
                <a:cs typeface="Helvetica"/>
              </a:rPr>
              <a:t>blocks</a:t>
            </a:r>
            <a:endParaRPr sz="1919" dirty="0">
              <a:solidFill>
                <a:prstClr val="black"/>
              </a:solidFill>
              <a:latin typeface="Helvetica"/>
              <a:cs typeface="Helvetica"/>
            </a:endParaRPr>
          </a:p>
        </p:txBody>
      </p:sp>
      <p:sp>
        <p:nvSpPr>
          <p:cNvPr id="4" name="object 4"/>
          <p:cNvSpPr txBox="1"/>
          <p:nvPr/>
        </p:nvSpPr>
        <p:spPr>
          <a:xfrm>
            <a:off x="1609109" y="3038047"/>
            <a:ext cx="5364956" cy="1429132"/>
          </a:xfrm>
          <a:prstGeom prst="rect">
            <a:avLst/>
          </a:prstGeom>
        </p:spPr>
        <p:txBody>
          <a:bodyPr vert="horz" wrap="square" lIns="0" tIns="8405" rIns="0" bIns="0" rtlCol="0">
            <a:spAutoFit/>
          </a:bodyPr>
          <a:lstStyle/>
          <a:p>
            <a:pPr marL="806867" indent="-159692" defTabSz="605150">
              <a:spcBef>
                <a:spcPts val="66"/>
              </a:spcBef>
              <a:buClr>
                <a:srgbClr val="7F7F7F"/>
              </a:buClr>
              <a:buFont typeface="Arial"/>
              <a:buChar char="•"/>
              <a:tabLst>
                <a:tab pos="806447" algn="l"/>
                <a:tab pos="806867" algn="l"/>
              </a:tabLst>
            </a:pPr>
            <a:r>
              <a:rPr sz="1390" dirty="0">
                <a:solidFill>
                  <a:prstClr val="black"/>
                </a:solidFill>
                <a:latin typeface="Helvetica"/>
                <a:cs typeface="Helvetica"/>
              </a:rPr>
              <a:t>Additional</a:t>
            </a:r>
            <a:r>
              <a:rPr sz="1390" spc="3" dirty="0">
                <a:solidFill>
                  <a:prstClr val="black"/>
                </a:solidFill>
                <a:latin typeface="Helvetica"/>
                <a:cs typeface="Helvetica"/>
              </a:rPr>
              <a:t> </a:t>
            </a:r>
            <a:r>
              <a:rPr sz="1390" dirty="0">
                <a:solidFill>
                  <a:prstClr val="black"/>
                </a:solidFill>
                <a:latin typeface="Helvetica"/>
                <a:cs typeface="Helvetica"/>
              </a:rPr>
              <a:t>control</a:t>
            </a:r>
            <a:r>
              <a:rPr sz="1390" spc="3" dirty="0">
                <a:solidFill>
                  <a:prstClr val="black"/>
                </a:solidFill>
                <a:latin typeface="Helvetica"/>
                <a:cs typeface="Helvetica"/>
              </a:rPr>
              <a:t> </a:t>
            </a:r>
            <a:r>
              <a:rPr sz="1390" dirty="0">
                <a:solidFill>
                  <a:prstClr val="black"/>
                </a:solidFill>
                <a:latin typeface="Helvetica"/>
                <a:cs typeface="Helvetica"/>
              </a:rPr>
              <a:t>ports</a:t>
            </a:r>
            <a:r>
              <a:rPr sz="1390" spc="3" dirty="0">
                <a:solidFill>
                  <a:prstClr val="black"/>
                </a:solidFill>
                <a:latin typeface="Helvetica"/>
                <a:cs typeface="Helvetica"/>
              </a:rPr>
              <a:t> </a:t>
            </a:r>
            <a:r>
              <a:rPr sz="1390" dirty="0">
                <a:solidFill>
                  <a:prstClr val="black"/>
                </a:solidFill>
                <a:latin typeface="Helvetica"/>
                <a:cs typeface="Helvetica"/>
              </a:rPr>
              <a:t>are added </a:t>
            </a:r>
            <a:r>
              <a:rPr sz="1390" spc="-3" dirty="0">
                <a:solidFill>
                  <a:prstClr val="black"/>
                </a:solidFill>
                <a:latin typeface="Helvetica"/>
                <a:cs typeface="Helvetica"/>
              </a:rPr>
              <a:t>to</a:t>
            </a:r>
            <a:r>
              <a:rPr sz="1390" spc="3" dirty="0">
                <a:solidFill>
                  <a:prstClr val="black"/>
                </a:solidFill>
                <a:latin typeface="Helvetica"/>
                <a:cs typeface="Helvetica"/>
              </a:rPr>
              <a:t> </a:t>
            </a:r>
            <a:r>
              <a:rPr sz="1390" dirty="0">
                <a:solidFill>
                  <a:prstClr val="black"/>
                </a:solidFill>
                <a:latin typeface="Helvetica"/>
                <a:cs typeface="Helvetica"/>
              </a:rPr>
              <a:t>the design</a:t>
            </a:r>
            <a:endParaRPr sz="1390">
              <a:solidFill>
                <a:prstClr val="black"/>
              </a:solidFill>
              <a:latin typeface="Helvetica"/>
              <a:cs typeface="Helvetica"/>
            </a:endParaRPr>
          </a:p>
          <a:p>
            <a:pPr defTabSz="605150"/>
            <a:endParaRPr sz="1589">
              <a:solidFill>
                <a:prstClr val="black"/>
              </a:solidFill>
              <a:latin typeface="Helvetica"/>
              <a:cs typeface="Helvetica"/>
            </a:endParaRPr>
          </a:p>
          <a:p>
            <a:pPr marL="8405" defTabSz="605150">
              <a:spcBef>
                <a:spcPts val="966"/>
              </a:spcBef>
              <a:tabLst>
                <a:tab pos="247523" algn="l"/>
              </a:tabLst>
            </a:pPr>
            <a:r>
              <a:rPr sz="1919" spc="-195" dirty="0">
                <a:solidFill>
                  <a:srgbClr val="C0504D"/>
                </a:solidFill>
                <a:latin typeface="Arial Unicode MS"/>
                <a:cs typeface="Arial Unicode MS"/>
              </a:rPr>
              <a:t>▸	</a:t>
            </a:r>
            <a:r>
              <a:rPr sz="1919" spc="14" dirty="0">
                <a:solidFill>
                  <a:prstClr val="black"/>
                </a:solidFill>
                <a:latin typeface="Helvetica"/>
                <a:cs typeface="Helvetica"/>
              </a:rPr>
              <a:t>Input/output</a:t>
            </a:r>
            <a:r>
              <a:rPr sz="1919" spc="10" dirty="0">
                <a:solidFill>
                  <a:prstClr val="black"/>
                </a:solidFill>
                <a:latin typeface="Helvetica"/>
                <a:cs typeface="Helvetica"/>
              </a:rPr>
              <a:t> (I/O)</a:t>
            </a:r>
            <a:r>
              <a:rPr sz="1919" spc="17" dirty="0">
                <a:solidFill>
                  <a:prstClr val="black"/>
                </a:solidFill>
                <a:latin typeface="Helvetica"/>
                <a:cs typeface="Helvetica"/>
              </a:rPr>
              <a:t> </a:t>
            </a:r>
            <a:r>
              <a:rPr sz="1919" spc="14" dirty="0">
                <a:solidFill>
                  <a:prstClr val="black"/>
                </a:solidFill>
                <a:latin typeface="Helvetica"/>
                <a:cs typeface="Helvetica"/>
              </a:rPr>
              <a:t>protocols</a:t>
            </a:r>
            <a:endParaRPr sz="1919">
              <a:solidFill>
                <a:prstClr val="black"/>
              </a:solidFill>
              <a:latin typeface="Helvetica"/>
              <a:cs typeface="Helvetica"/>
            </a:endParaRPr>
          </a:p>
          <a:p>
            <a:pPr marL="526985" marR="3362" indent="-199616" defTabSz="605150">
              <a:lnSpc>
                <a:spcPts val="1853"/>
              </a:lnSpc>
              <a:spcBef>
                <a:spcPts val="384"/>
              </a:spcBef>
              <a:tabLst>
                <a:tab pos="526985" algn="l"/>
              </a:tabLst>
            </a:pPr>
            <a:r>
              <a:rPr sz="1324" dirty="0">
                <a:solidFill>
                  <a:prstClr val="black"/>
                </a:solidFill>
                <a:latin typeface="Arial"/>
                <a:cs typeface="Arial"/>
              </a:rPr>
              <a:t>–	</a:t>
            </a:r>
            <a:r>
              <a:rPr sz="1655" spc="7" dirty="0">
                <a:solidFill>
                  <a:prstClr val="black"/>
                </a:solidFill>
                <a:latin typeface="Helvetica"/>
                <a:cs typeface="Helvetica"/>
              </a:rPr>
              <a:t>Allow</a:t>
            </a:r>
            <a:r>
              <a:rPr sz="1655" spc="20" dirty="0">
                <a:solidFill>
                  <a:prstClr val="black"/>
                </a:solidFill>
                <a:latin typeface="Helvetica"/>
                <a:cs typeface="Helvetica"/>
              </a:rPr>
              <a:t> </a:t>
            </a:r>
            <a:r>
              <a:rPr sz="1655" dirty="0">
                <a:solidFill>
                  <a:prstClr val="black"/>
                </a:solidFill>
                <a:latin typeface="Helvetica"/>
                <a:cs typeface="Helvetica"/>
              </a:rPr>
              <a:t>RTL</a:t>
            </a:r>
            <a:r>
              <a:rPr sz="1655" spc="-40" dirty="0">
                <a:solidFill>
                  <a:prstClr val="black"/>
                </a:solidFill>
                <a:latin typeface="Helvetica"/>
                <a:cs typeface="Helvetica"/>
              </a:rPr>
              <a:t> </a:t>
            </a:r>
            <a:r>
              <a:rPr sz="1655" spc="7" dirty="0">
                <a:solidFill>
                  <a:prstClr val="black"/>
                </a:solidFill>
                <a:latin typeface="Helvetica"/>
                <a:cs typeface="Helvetica"/>
              </a:rPr>
              <a:t>blocks</a:t>
            </a:r>
            <a:r>
              <a:rPr sz="1655" spc="14" dirty="0">
                <a:solidFill>
                  <a:prstClr val="black"/>
                </a:solidFill>
                <a:latin typeface="Helvetica"/>
                <a:cs typeface="Helvetica"/>
              </a:rPr>
              <a:t> </a:t>
            </a:r>
            <a:r>
              <a:rPr sz="1655" dirty="0">
                <a:solidFill>
                  <a:prstClr val="black"/>
                </a:solidFill>
                <a:latin typeface="Helvetica"/>
                <a:cs typeface="Helvetica"/>
              </a:rPr>
              <a:t>to</a:t>
            </a:r>
            <a:r>
              <a:rPr sz="1655" spc="20" dirty="0">
                <a:solidFill>
                  <a:prstClr val="black"/>
                </a:solidFill>
                <a:latin typeface="Helvetica"/>
                <a:cs typeface="Helvetica"/>
              </a:rPr>
              <a:t> </a:t>
            </a:r>
            <a:r>
              <a:rPr sz="1655" spc="7" dirty="0">
                <a:solidFill>
                  <a:prstClr val="black"/>
                </a:solidFill>
                <a:latin typeface="Helvetica"/>
                <a:cs typeface="Helvetica"/>
              </a:rPr>
              <a:t>automatically</a:t>
            </a:r>
            <a:r>
              <a:rPr sz="1655" spc="17" dirty="0">
                <a:solidFill>
                  <a:prstClr val="black"/>
                </a:solidFill>
                <a:latin typeface="Helvetica"/>
                <a:cs typeface="Helvetica"/>
              </a:rPr>
              <a:t> </a:t>
            </a:r>
            <a:r>
              <a:rPr sz="1655" spc="7" dirty="0">
                <a:solidFill>
                  <a:prstClr val="black"/>
                </a:solidFill>
                <a:latin typeface="Helvetica"/>
                <a:cs typeface="Helvetica"/>
              </a:rPr>
              <a:t>synchronize</a:t>
            </a:r>
            <a:r>
              <a:rPr sz="1655" spc="17" dirty="0">
                <a:solidFill>
                  <a:prstClr val="black"/>
                </a:solidFill>
                <a:latin typeface="Helvetica"/>
                <a:cs typeface="Helvetica"/>
              </a:rPr>
              <a:t> </a:t>
            </a:r>
            <a:r>
              <a:rPr sz="1655" spc="7" dirty="0">
                <a:solidFill>
                  <a:prstClr val="black"/>
                </a:solidFill>
                <a:latin typeface="Helvetica"/>
                <a:cs typeface="Helvetica"/>
              </a:rPr>
              <a:t>data </a:t>
            </a:r>
            <a:r>
              <a:rPr sz="1655" spc="-447" dirty="0">
                <a:solidFill>
                  <a:prstClr val="black"/>
                </a:solidFill>
                <a:latin typeface="Helvetica"/>
                <a:cs typeface="Helvetica"/>
              </a:rPr>
              <a:t> </a:t>
            </a:r>
            <a:r>
              <a:rPr sz="1655" spc="10" dirty="0">
                <a:solidFill>
                  <a:prstClr val="black"/>
                </a:solidFill>
                <a:latin typeface="Helvetica"/>
                <a:cs typeface="Helvetica"/>
              </a:rPr>
              <a:t>exchange</a:t>
            </a:r>
            <a:endParaRPr sz="1655">
              <a:solidFill>
                <a:prstClr val="black"/>
              </a:solidFill>
              <a:latin typeface="Helvetica"/>
              <a:cs typeface="Helvetica"/>
            </a:endParaRPr>
          </a:p>
        </p:txBody>
      </p:sp>
      <p:grpSp>
        <p:nvGrpSpPr>
          <p:cNvPr id="5" name="object 5"/>
          <p:cNvGrpSpPr/>
          <p:nvPr/>
        </p:nvGrpSpPr>
        <p:grpSpPr>
          <a:xfrm>
            <a:off x="3899648" y="1882589"/>
            <a:ext cx="613522" cy="428625"/>
            <a:chOff x="4013200" y="2844800"/>
            <a:chExt cx="927100" cy="647700"/>
          </a:xfrm>
        </p:grpSpPr>
        <p:pic>
          <p:nvPicPr>
            <p:cNvPr id="6" name="object 6"/>
            <p:cNvPicPr/>
            <p:nvPr/>
          </p:nvPicPr>
          <p:blipFill>
            <a:blip r:embed="rId2" cstate="print"/>
            <a:stretch>
              <a:fillRect/>
            </a:stretch>
          </p:blipFill>
          <p:spPr>
            <a:xfrm>
              <a:off x="4013200" y="2844800"/>
              <a:ext cx="927100" cy="647700"/>
            </a:xfrm>
            <a:prstGeom prst="rect">
              <a:avLst/>
            </a:prstGeom>
          </p:spPr>
        </p:pic>
        <p:pic>
          <p:nvPicPr>
            <p:cNvPr id="7" name="object 7"/>
            <p:cNvPicPr/>
            <p:nvPr/>
          </p:nvPicPr>
          <p:blipFill>
            <a:blip r:embed="rId3" cstate="print"/>
            <a:stretch>
              <a:fillRect/>
            </a:stretch>
          </p:blipFill>
          <p:spPr>
            <a:xfrm>
              <a:off x="4083049" y="2901950"/>
              <a:ext cx="787401" cy="495300"/>
            </a:xfrm>
            <a:prstGeom prst="rect">
              <a:avLst/>
            </a:prstGeom>
          </p:spPr>
        </p:pic>
        <p:sp>
          <p:nvSpPr>
            <p:cNvPr id="8" name="object 8"/>
            <p:cNvSpPr/>
            <p:nvPr/>
          </p:nvSpPr>
          <p:spPr>
            <a:xfrm>
              <a:off x="4083049" y="2901949"/>
              <a:ext cx="787400" cy="495300"/>
            </a:xfrm>
            <a:custGeom>
              <a:avLst/>
              <a:gdLst/>
              <a:ahLst/>
              <a:cxnLst/>
              <a:rect l="l" t="t" r="r" b="b"/>
              <a:pathLst>
                <a:path w="787400" h="495300">
                  <a:moveTo>
                    <a:pt x="0" y="123825"/>
                  </a:moveTo>
                  <a:lnTo>
                    <a:pt x="539750" y="123825"/>
                  </a:lnTo>
                  <a:lnTo>
                    <a:pt x="539750" y="0"/>
                  </a:lnTo>
                  <a:lnTo>
                    <a:pt x="787400" y="247649"/>
                  </a:lnTo>
                  <a:lnTo>
                    <a:pt x="539750" y="495299"/>
                  </a:lnTo>
                  <a:lnTo>
                    <a:pt x="539750" y="371475"/>
                  </a:lnTo>
                  <a:lnTo>
                    <a:pt x="0" y="371475"/>
                  </a:lnTo>
                  <a:lnTo>
                    <a:pt x="0" y="123825"/>
                  </a:lnTo>
                  <a:close/>
                </a:path>
              </a:pathLst>
            </a:custGeom>
            <a:ln w="12700">
              <a:solidFill>
                <a:srgbClr val="000000"/>
              </a:solidFill>
            </a:ln>
          </p:spPr>
          <p:txBody>
            <a:bodyPr wrap="square" lIns="0" tIns="0" rIns="0" bIns="0" rtlCol="0"/>
            <a:lstStyle/>
            <a:p>
              <a:pPr defTabSz="605150"/>
              <a:endParaRPr sz="1191">
                <a:solidFill>
                  <a:prstClr val="black"/>
                </a:solidFill>
                <a:latin typeface="Calibri"/>
              </a:endParaRPr>
            </a:p>
          </p:txBody>
        </p:sp>
      </p:grpSp>
      <p:sp>
        <p:nvSpPr>
          <p:cNvPr id="9" name="object 9"/>
          <p:cNvSpPr/>
          <p:nvPr/>
        </p:nvSpPr>
        <p:spPr>
          <a:xfrm>
            <a:off x="4958603" y="1538007"/>
            <a:ext cx="1714500" cy="1159809"/>
          </a:xfrm>
          <a:custGeom>
            <a:avLst/>
            <a:gdLst/>
            <a:ahLst/>
            <a:cxnLst/>
            <a:rect l="l" t="t" r="r" b="b"/>
            <a:pathLst>
              <a:path w="2590800" h="1752600">
                <a:moveTo>
                  <a:pt x="0" y="0"/>
                </a:moveTo>
                <a:lnTo>
                  <a:pt x="2590800" y="0"/>
                </a:lnTo>
                <a:lnTo>
                  <a:pt x="2590800" y="1752600"/>
                </a:lnTo>
                <a:lnTo>
                  <a:pt x="0" y="1752600"/>
                </a:lnTo>
                <a:lnTo>
                  <a:pt x="0" y="0"/>
                </a:lnTo>
                <a:close/>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sp>
        <p:nvSpPr>
          <p:cNvPr id="10" name="object 10"/>
          <p:cNvSpPr txBox="1"/>
          <p:nvPr/>
        </p:nvSpPr>
        <p:spPr>
          <a:xfrm>
            <a:off x="5022369" y="1514980"/>
            <a:ext cx="354246" cy="202066"/>
          </a:xfrm>
          <a:prstGeom prst="rect">
            <a:avLst/>
          </a:prstGeom>
        </p:spPr>
        <p:txBody>
          <a:bodyPr vert="horz" wrap="square" lIns="0" tIns="8405" rIns="0" bIns="0" rtlCol="0">
            <a:spAutoFit/>
          </a:bodyPr>
          <a:lstStyle/>
          <a:p>
            <a:pPr marL="8405" defTabSz="605150">
              <a:spcBef>
                <a:spcPts val="66"/>
              </a:spcBef>
            </a:pPr>
            <a:r>
              <a:rPr sz="1258" b="1" spc="-3" dirty="0">
                <a:solidFill>
                  <a:prstClr val="black"/>
                </a:solidFill>
                <a:latin typeface="Palatino"/>
                <a:cs typeface="Palatino"/>
              </a:rPr>
              <a:t>T</a:t>
            </a:r>
            <a:r>
              <a:rPr sz="1258" b="1" dirty="0">
                <a:solidFill>
                  <a:prstClr val="black"/>
                </a:solidFill>
                <a:latin typeface="Palatino"/>
                <a:cs typeface="Palatino"/>
              </a:rPr>
              <a:t>OP</a:t>
            </a:r>
            <a:endParaRPr sz="1258">
              <a:solidFill>
                <a:prstClr val="black"/>
              </a:solidFill>
              <a:latin typeface="Palatino"/>
              <a:cs typeface="Palatino"/>
            </a:endParaRPr>
          </a:p>
        </p:txBody>
      </p:sp>
      <p:sp>
        <p:nvSpPr>
          <p:cNvPr id="11" name="object 11"/>
          <p:cNvSpPr txBox="1"/>
          <p:nvPr/>
        </p:nvSpPr>
        <p:spPr>
          <a:xfrm>
            <a:off x="6786709" y="1948085"/>
            <a:ext cx="301298" cy="181611"/>
          </a:xfrm>
          <a:prstGeom prst="rect">
            <a:avLst/>
          </a:prstGeom>
        </p:spPr>
        <p:txBody>
          <a:bodyPr vert="horz" wrap="square" lIns="0" tIns="8405" rIns="0" bIns="0" rtlCol="0">
            <a:spAutoFit/>
          </a:bodyPr>
          <a:lstStyle/>
          <a:p>
            <a:pPr marL="8405" defTabSz="605150">
              <a:spcBef>
                <a:spcPts val="66"/>
              </a:spcBef>
            </a:pPr>
            <a:r>
              <a:rPr sz="1125" b="1" spc="-7" dirty="0">
                <a:solidFill>
                  <a:prstClr val="black"/>
                </a:solidFill>
                <a:latin typeface="Palatino"/>
                <a:cs typeface="Palatino"/>
              </a:rPr>
              <a:t>o</a:t>
            </a:r>
            <a:r>
              <a:rPr sz="1125" b="1" spc="-10" dirty="0">
                <a:solidFill>
                  <a:prstClr val="black"/>
                </a:solidFill>
                <a:latin typeface="Palatino"/>
                <a:cs typeface="Palatino"/>
              </a:rPr>
              <a:t>u</a:t>
            </a:r>
            <a:r>
              <a:rPr sz="1125" b="1" dirty="0">
                <a:solidFill>
                  <a:prstClr val="black"/>
                </a:solidFill>
                <a:latin typeface="Palatino"/>
                <a:cs typeface="Palatino"/>
              </a:rPr>
              <a:t>t1</a:t>
            </a:r>
            <a:endParaRPr sz="1125">
              <a:solidFill>
                <a:prstClr val="black"/>
              </a:solidFill>
              <a:latin typeface="Palatino"/>
              <a:cs typeface="Palatino"/>
            </a:endParaRPr>
          </a:p>
        </p:txBody>
      </p:sp>
      <p:grpSp>
        <p:nvGrpSpPr>
          <p:cNvPr id="12" name="object 12"/>
          <p:cNvGrpSpPr/>
          <p:nvPr/>
        </p:nvGrpSpPr>
        <p:grpSpPr>
          <a:xfrm>
            <a:off x="4840941" y="1806949"/>
            <a:ext cx="2033868" cy="638735"/>
            <a:chOff x="5435600" y="2730500"/>
            <a:chExt cx="3073400" cy="965200"/>
          </a:xfrm>
        </p:grpSpPr>
        <p:pic>
          <p:nvPicPr>
            <p:cNvPr id="13" name="object 13"/>
            <p:cNvPicPr/>
            <p:nvPr/>
          </p:nvPicPr>
          <p:blipFill>
            <a:blip r:embed="rId4" cstate="print"/>
            <a:stretch>
              <a:fillRect/>
            </a:stretch>
          </p:blipFill>
          <p:spPr>
            <a:xfrm>
              <a:off x="5435600" y="2857500"/>
              <a:ext cx="558800" cy="355600"/>
            </a:xfrm>
            <a:prstGeom prst="rect">
              <a:avLst/>
            </a:prstGeom>
          </p:spPr>
        </p:pic>
        <p:sp>
          <p:nvSpPr>
            <p:cNvPr id="14" name="object 14"/>
            <p:cNvSpPr/>
            <p:nvPr/>
          </p:nvSpPr>
          <p:spPr>
            <a:xfrm>
              <a:off x="5499035" y="2951242"/>
              <a:ext cx="323215" cy="121285"/>
            </a:xfrm>
            <a:custGeom>
              <a:avLst/>
              <a:gdLst/>
              <a:ahLst/>
              <a:cxnLst/>
              <a:rect l="l" t="t" r="r" b="b"/>
              <a:pathLst>
                <a:path w="323214" h="121285">
                  <a:moveTo>
                    <a:pt x="217733" y="0"/>
                  </a:moveTo>
                  <a:lnTo>
                    <a:pt x="214585" y="811"/>
                  </a:lnTo>
                  <a:lnTo>
                    <a:pt x="211438" y="1621"/>
                  </a:lnTo>
                  <a:lnTo>
                    <a:pt x="208600" y="3633"/>
                  </a:lnTo>
                  <a:lnTo>
                    <a:pt x="203252" y="12693"/>
                  </a:lnTo>
                  <a:lnTo>
                    <a:pt x="205258" y="20481"/>
                  </a:lnTo>
                  <a:lnTo>
                    <a:pt x="250612" y="47252"/>
                  </a:lnTo>
                  <a:lnTo>
                    <a:pt x="130" y="45957"/>
                  </a:lnTo>
                  <a:lnTo>
                    <a:pt x="0" y="71357"/>
                  </a:lnTo>
                  <a:lnTo>
                    <a:pt x="250482" y="72651"/>
                  </a:lnTo>
                  <a:lnTo>
                    <a:pt x="204853" y="98953"/>
                  </a:lnTo>
                  <a:lnTo>
                    <a:pt x="202766" y="106719"/>
                  </a:lnTo>
                  <a:lnTo>
                    <a:pt x="209772" y="118872"/>
                  </a:lnTo>
                  <a:lnTo>
                    <a:pt x="217537" y="120958"/>
                  </a:lnTo>
                  <a:lnTo>
                    <a:pt x="322726" y="60325"/>
                  </a:lnTo>
                  <a:lnTo>
                    <a:pt x="221189" y="389"/>
                  </a:lnTo>
                  <a:lnTo>
                    <a:pt x="217733"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pic>
          <p:nvPicPr>
            <p:cNvPr id="15" name="object 15"/>
            <p:cNvPicPr/>
            <p:nvPr/>
          </p:nvPicPr>
          <p:blipFill>
            <a:blip r:embed="rId4" cstate="print"/>
            <a:stretch>
              <a:fillRect/>
            </a:stretch>
          </p:blipFill>
          <p:spPr>
            <a:xfrm>
              <a:off x="5435600" y="3060700"/>
              <a:ext cx="558800" cy="355600"/>
            </a:xfrm>
            <a:prstGeom prst="rect">
              <a:avLst/>
            </a:prstGeom>
          </p:spPr>
        </p:pic>
        <p:sp>
          <p:nvSpPr>
            <p:cNvPr id="16" name="object 16"/>
            <p:cNvSpPr/>
            <p:nvPr/>
          </p:nvSpPr>
          <p:spPr>
            <a:xfrm>
              <a:off x="5499035" y="3154442"/>
              <a:ext cx="323215" cy="121285"/>
            </a:xfrm>
            <a:custGeom>
              <a:avLst/>
              <a:gdLst/>
              <a:ahLst/>
              <a:cxnLst/>
              <a:rect l="l" t="t" r="r" b="b"/>
              <a:pathLst>
                <a:path w="323214" h="121285">
                  <a:moveTo>
                    <a:pt x="217733" y="0"/>
                  </a:moveTo>
                  <a:lnTo>
                    <a:pt x="214585" y="811"/>
                  </a:lnTo>
                  <a:lnTo>
                    <a:pt x="211438" y="1621"/>
                  </a:lnTo>
                  <a:lnTo>
                    <a:pt x="208600" y="3633"/>
                  </a:lnTo>
                  <a:lnTo>
                    <a:pt x="203252" y="12693"/>
                  </a:lnTo>
                  <a:lnTo>
                    <a:pt x="205258" y="20481"/>
                  </a:lnTo>
                  <a:lnTo>
                    <a:pt x="250612" y="47252"/>
                  </a:lnTo>
                  <a:lnTo>
                    <a:pt x="130" y="45957"/>
                  </a:lnTo>
                  <a:lnTo>
                    <a:pt x="0" y="71357"/>
                  </a:lnTo>
                  <a:lnTo>
                    <a:pt x="250482" y="72651"/>
                  </a:lnTo>
                  <a:lnTo>
                    <a:pt x="204853" y="98953"/>
                  </a:lnTo>
                  <a:lnTo>
                    <a:pt x="202766" y="106719"/>
                  </a:lnTo>
                  <a:lnTo>
                    <a:pt x="209772" y="118872"/>
                  </a:lnTo>
                  <a:lnTo>
                    <a:pt x="217537" y="120958"/>
                  </a:lnTo>
                  <a:lnTo>
                    <a:pt x="322726" y="60325"/>
                  </a:lnTo>
                  <a:lnTo>
                    <a:pt x="221189" y="389"/>
                  </a:lnTo>
                  <a:lnTo>
                    <a:pt x="217733"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pic>
          <p:nvPicPr>
            <p:cNvPr id="17" name="object 17"/>
            <p:cNvPicPr/>
            <p:nvPr/>
          </p:nvPicPr>
          <p:blipFill>
            <a:blip r:embed="rId4" cstate="print"/>
            <a:stretch>
              <a:fillRect/>
            </a:stretch>
          </p:blipFill>
          <p:spPr>
            <a:xfrm>
              <a:off x="7950200" y="2908300"/>
              <a:ext cx="558800" cy="355600"/>
            </a:xfrm>
            <a:prstGeom prst="rect">
              <a:avLst/>
            </a:prstGeom>
          </p:spPr>
        </p:pic>
        <p:sp>
          <p:nvSpPr>
            <p:cNvPr id="18" name="object 18"/>
            <p:cNvSpPr/>
            <p:nvPr/>
          </p:nvSpPr>
          <p:spPr>
            <a:xfrm>
              <a:off x="8013633" y="3002042"/>
              <a:ext cx="323215" cy="121285"/>
            </a:xfrm>
            <a:custGeom>
              <a:avLst/>
              <a:gdLst/>
              <a:ahLst/>
              <a:cxnLst/>
              <a:rect l="l" t="t" r="r" b="b"/>
              <a:pathLst>
                <a:path w="323215" h="121285">
                  <a:moveTo>
                    <a:pt x="217733" y="0"/>
                  </a:moveTo>
                  <a:lnTo>
                    <a:pt x="214586" y="811"/>
                  </a:lnTo>
                  <a:lnTo>
                    <a:pt x="211439" y="1621"/>
                  </a:lnTo>
                  <a:lnTo>
                    <a:pt x="208601" y="3633"/>
                  </a:lnTo>
                  <a:lnTo>
                    <a:pt x="203253" y="12693"/>
                  </a:lnTo>
                  <a:lnTo>
                    <a:pt x="205259" y="20481"/>
                  </a:lnTo>
                  <a:lnTo>
                    <a:pt x="250612" y="47252"/>
                  </a:lnTo>
                  <a:lnTo>
                    <a:pt x="132" y="45957"/>
                  </a:lnTo>
                  <a:lnTo>
                    <a:pt x="0" y="71357"/>
                  </a:lnTo>
                  <a:lnTo>
                    <a:pt x="250482" y="72651"/>
                  </a:lnTo>
                  <a:lnTo>
                    <a:pt x="204853" y="98953"/>
                  </a:lnTo>
                  <a:lnTo>
                    <a:pt x="202768" y="106719"/>
                  </a:lnTo>
                  <a:lnTo>
                    <a:pt x="209772" y="118872"/>
                  </a:lnTo>
                  <a:lnTo>
                    <a:pt x="217538" y="120958"/>
                  </a:lnTo>
                  <a:lnTo>
                    <a:pt x="322727" y="60325"/>
                  </a:lnTo>
                  <a:lnTo>
                    <a:pt x="221190" y="389"/>
                  </a:lnTo>
                  <a:lnTo>
                    <a:pt x="217733"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pic>
          <p:nvPicPr>
            <p:cNvPr id="19" name="object 19"/>
            <p:cNvPicPr/>
            <p:nvPr/>
          </p:nvPicPr>
          <p:blipFill>
            <a:blip r:embed="rId5" cstate="print"/>
            <a:stretch>
              <a:fillRect/>
            </a:stretch>
          </p:blipFill>
          <p:spPr>
            <a:xfrm>
              <a:off x="7023100" y="3098800"/>
              <a:ext cx="355600" cy="596900"/>
            </a:xfrm>
            <a:prstGeom prst="rect">
              <a:avLst/>
            </a:prstGeom>
          </p:spPr>
        </p:pic>
        <p:sp>
          <p:nvSpPr>
            <p:cNvPr id="20" name="object 20"/>
            <p:cNvSpPr/>
            <p:nvPr/>
          </p:nvSpPr>
          <p:spPr>
            <a:xfrm>
              <a:off x="7139724" y="3251141"/>
              <a:ext cx="121285" cy="363220"/>
            </a:xfrm>
            <a:custGeom>
              <a:avLst/>
              <a:gdLst/>
              <a:ahLst/>
              <a:cxnLst/>
              <a:rect l="l" t="t" r="r" b="b"/>
              <a:pathLst>
                <a:path w="121284" h="363220">
                  <a:moveTo>
                    <a:pt x="61177" y="0"/>
                  </a:moveTo>
                  <a:lnTo>
                    <a:pt x="0" y="104874"/>
                  </a:lnTo>
                  <a:lnTo>
                    <a:pt x="2047" y="112650"/>
                  </a:lnTo>
                  <a:lnTo>
                    <a:pt x="14163" y="119719"/>
                  </a:lnTo>
                  <a:lnTo>
                    <a:pt x="21940" y="117671"/>
                  </a:lnTo>
                  <a:lnTo>
                    <a:pt x="48477" y="72179"/>
                  </a:lnTo>
                  <a:lnTo>
                    <a:pt x="48477" y="362987"/>
                  </a:lnTo>
                  <a:lnTo>
                    <a:pt x="73877" y="362987"/>
                  </a:lnTo>
                  <a:lnTo>
                    <a:pt x="73877" y="72179"/>
                  </a:lnTo>
                  <a:lnTo>
                    <a:pt x="100413" y="117671"/>
                  </a:lnTo>
                  <a:lnTo>
                    <a:pt x="108190" y="119717"/>
                  </a:lnTo>
                  <a:lnTo>
                    <a:pt x="117276" y="114416"/>
                  </a:lnTo>
                  <a:lnTo>
                    <a:pt x="119303" y="111589"/>
                  </a:lnTo>
                  <a:lnTo>
                    <a:pt x="120130" y="108446"/>
                  </a:lnTo>
                  <a:lnTo>
                    <a:pt x="120958" y="105303"/>
                  </a:lnTo>
                  <a:lnTo>
                    <a:pt x="120586" y="101843"/>
                  </a:lnTo>
                  <a:lnTo>
                    <a:pt x="61177"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pic>
          <p:nvPicPr>
            <p:cNvPr id="21" name="object 21"/>
            <p:cNvPicPr/>
            <p:nvPr/>
          </p:nvPicPr>
          <p:blipFill>
            <a:blip r:embed="rId6" cstate="print"/>
            <a:stretch>
              <a:fillRect/>
            </a:stretch>
          </p:blipFill>
          <p:spPr>
            <a:xfrm>
              <a:off x="5765800" y="2730500"/>
              <a:ext cx="2336800" cy="622300"/>
            </a:xfrm>
            <a:prstGeom prst="rect">
              <a:avLst/>
            </a:prstGeom>
          </p:spPr>
        </p:pic>
        <p:pic>
          <p:nvPicPr>
            <p:cNvPr id="22" name="object 22"/>
            <p:cNvPicPr/>
            <p:nvPr/>
          </p:nvPicPr>
          <p:blipFill>
            <a:blip r:embed="rId7" cstate="print"/>
            <a:stretch>
              <a:fillRect/>
            </a:stretch>
          </p:blipFill>
          <p:spPr>
            <a:xfrm>
              <a:off x="6159500" y="2730500"/>
              <a:ext cx="1549400" cy="685800"/>
            </a:xfrm>
            <a:prstGeom prst="rect">
              <a:avLst/>
            </a:prstGeom>
          </p:spPr>
        </p:pic>
        <p:pic>
          <p:nvPicPr>
            <p:cNvPr id="23" name="object 23"/>
            <p:cNvPicPr/>
            <p:nvPr/>
          </p:nvPicPr>
          <p:blipFill>
            <a:blip r:embed="rId8" cstate="print"/>
            <a:stretch>
              <a:fillRect/>
            </a:stretch>
          </p:blipFill>
          <p:spPr>
            <a:xfrm>
              <a:off x="5835649" y="2774950"/>
              <a:ext cx="2197100" cy="482600"/>
            </a:xfrm>
            <a:prstGeom prst="rect">
              <a:avLst/>
            </a:prstGeom>
          </p:spPr>
        </p:pic>
        <p:sp>
          <p:nvSpPr>
            <p:cNvPr id="24" name="object 24"/>
            <p:cNvSpPr/>
            <p:nvPr/>
          </p:nvSpPr>
          <p:spPr>
            <a:xfrm>
              <a:off x="5835649" y="2774949"/>
              <a:ext cx="2197100" cy="482600"/>
            </a:xfrm>
            <a:custGeom>
              <a:avLst/>
              <a:gdLst/>
              <a:ahLst/>
              <a:cxnLst/>
              <a:rect l="l" t="t" r="r" b="b"/>
              <a:pathLst>
                <a:path w="2197100" h="482600">
                  <a:moveTo>
                    <a:pt x="0" y="0"/>
                  </a:moveTo>
                  <a:lnTo>
                    <a:pt x="2197099" y="0"/>
                  </a:lnTo>
                  <a:lnTo>
                    <a:pt x="2197099" y="482599"/>
                  </a:lnTo>
                  <a:lnTo>
                    <a:pt x="0" y="482599"/>
                  </a:lnTo>
                  <a:lnTo>
                    <a:pt x="0" y="0"/>
                  </a:lnTo>
                  <a:close/>
                </a:path>
              </a:pathLst>
            </a:custGeom>
            <a:ln w="12700">
              <a:solidFill>
                <a:srgbClr val="4A7EBB"/>
              </a:solidFill>
            </a:ln>
          </p:spPr>
          <p:txBody>
            <a:bodyPr wrap="square" lIns="0" tIns="0" rIns="0" bIns="0" rtlCol="0"/>
            <a:lstStyle/>
            <a:p>
              <a:pPr defTabSz="605150"/>
              <a:endParaRPr sz="1191">
                <a:solidFill>
                  <a:prstClr val="black"/>
                </a:solidFill>
                <a:latin typeface="Calibri"/>
              </a:endParaRPr>
            </a:p>
          </p:txBody>
        </p:sp>
      </p:grpSp>
      <p:sp>
        <p:nvSpPr>
          <p:cNvPr id="25" name="object 25"/>
          <p:cNvSpPr txBox="1"/>
          <p:nvPr/>
        </p:nvSpPr>
        <p:spPr>
          <a:xfrm>
            <a:off x="5462182" y="1863797"/>
            <a:ext cx="745051" cy="222392"/>
          </a:xfrm>
          <a:prstGeom prst="rect">
            <a:avLst/>
          </a:prstGeom>
        </p:spPr>
        <p:txBody>
          <a:bodyPr vert="horz" wrap="square" lIns="0" tIns="8405" rIns="0" bIns="0" rtlCol="0">
            <a:spAutoFit/>
          </a:bodyPr>
          <a:lstStyle/>
          <a:p>
            <a:pPr marL="8405" defTabSz="605150">
              <a:spcBef>
                <a:spcPts val="66"/>
              </a:spcBef>
            </a:pPr>
            <a:r>
              <a:rPr sz="1390" spc="7" dirty="0">
                <a:solidFill>
                  <a:prstClr val="black"/>
                </a:solidFill>
                <a:latin typeface="Palatino"/>
                <a:cs typeface="Palatino"/>
              </a:rPr>
              <a:t>D</a:t>
            </a:r>
            <a:r>
              <a:rPr sz="1390" dirty="0">
                <a:solidFill>
                  <a:prstClr val="black"/>
                </a:solidFill>
                <a:latin typeface="Palatino"/>
                <a:cs typeface="Palatino"/>
              </a:rPr>
              <a:t>atapath</a:t>
            </a:r>
            <a:endParaRPr sz="1390">
              <a:solidFill>
                <a:prstClr val="black"/>
              </a:solidFill>
              <a:latin typeface="Palatino"/>
              <a:cs typeface="Palatino"/>
            </a:endParaRPr>
          </a:p>
        </p:txBody>
      </p:sp>
      <p:grpSp>
        <p:nvGrpSpPr>
          <p:cNvPr id="26" name="object 26"/>
          <p:cNvGrpSpPr/>
          <p:nvPr/>
        </p:nvGrpSpPr>
        <p:grpSpPr>
          <a:xfrm>
            <a:off x="5404036" y="2050677"/>
            <a:ext cx="882464" cy="621926"/>
            <a:chOff x="6286500" y="3098800"/>
            <a:chExt cx="1333500" cy="939800"/>
          </a:xfrm>
        </p:grpSpPr>
        <p:pic>
          <p:nvPicPr>
            <p:cNvPr id="27" name="object 27"/>
            <p:cNvPicPr/>
            <p:nvPr/>
          </p:nvPicPr>
          <p:blipFill>
            <a:blip r:embed="rId5" cstate="print"/>
            <a:stretch>
              <a:fillRect/>
            </a:stretch>
          </p:blipFill>
          <p:spPr>
            <a:xfrm>
              <a:off x="6502400" y="3098800"/>
              <a:ext cx="355600" cy="596900"/>
            </a:xfrm>
            <a:prstGeom prst="rect">
              <a:avLst/>
            </a:prstGeom>
          </p:spPr>
        </p:pic>
        <p:sp>
          <p:nvSpPr>
            <p:cNvPr id="28" name="object 28"/>
            <p:cNvSpPr/>
            <p:nvPr/>
          </p:nvSpPr>
          <p:spPr>
            <a:xfrm>
              <a:off x="6619024" y="3251141"/>
              <a:ext cx="121285" cy="363220"/>
            </a:xfrm>
            <a:custGeom>
              <a:avLst/>
              <a:gdLst/>
              <a:ahLst/>
              <a:cxnLst/>
              <a:rect l="l" t="t" r="r" b="b"/>
              <a:pathLst>
                <a:path w="121284" h="363220">
                  <a:moveTo>
                    <a:pt x="61177" y="0"/>
                  </a:moveTo>
                  <a:lnTo>
                    <a:pt x="0" y="104874"/>
                  </a:lnTo>
                  <a:lnTo>
                    <a:pt x="2047" y="112650"/>
                  </a:lnTo>
                  <a:lnTo>
                    <a:pt x="14163" y="119719"/>
                  </a:lnTo>
                  <a:lnTo>
                    <a:pt x="21940" y="117671"/>
                  </a:lnTo>
                  <a:lnTo>
                    <a:pt x="48477" y="72179"/>
                  </a:lnTo>
                  <a:lnTo>
                    <a:pt x="48477" y="362987"/>
                  </a:lnTo>
                  <a:lnTo>
                    <a:pt x="73877" y="362987"/>
                  </a:lnTo>
                  <a:lnTo>
                    <a:pt x="73877" y="72179"/>
                  </a:lnTo>
                  <a:lnTo>
                    <a:pt x="100413" y="117671"/>
                  </a:lnTo>
                  <a:lnTo>
                    <a:pt x="108190" y="119717"/>
                  </a:lnTo>
                  <a:lnTo>
                    <a:pt x="117276" y="114416"/>
                  </a:lnTo>
                  <a:lnTo>
                    <a:pt x="119303" y="111589"/>
                  </a:lnTo>
                  <a:lnTo>
                    <a:pt x="120130" y="108446"/>
                  </a:lnTo>
                  <a:lnTo>
                    <a:pt x="120958" y="105303"/>
                  </a:lnTo>
                  <a:lnTo>
                    <a:pt x="120586" y="101843"/>
                  </a:lnTo>
                  <a:lnTo>
                    <a:pt x="61177"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pic>
          <p:nvPicPr>
            <p:cNvPr id="29" name="object 29"/>
            <p:cNvPicPr/>
            <p:nvPr/>
          </p:nvPicPr>
          <p:blipFill>
            <a:blip r:embed="rId9" cstate="print"/>
            <a:stretch>
              <a:fillRect/>
            </a:stretch>
          </p:blipFill>
          <p:spPr>
            <a:xfrm>
              <a:off x="6286500" y="3378200"/>
              <a:ext cx="1333500" cy="660400"/>
            </a:xfrm>
            <a:prstGeom prst="rect">
              <a:avLst/>
            </a:prstGeom>
          </p:spPr>
        </p:pic>
        <p:pic>
          <p:nvPicPr>
            <p:cNvPr id="30" name="object 30"/>
            <p:cNvPicPr/>
            <p:nvPr/>
          </p:nvPicPr>
          <p:blipFill>
            <a:blip r:embed="rId10" cstate="print"/>
            <a:stretch>
              <a:fillRect/>
            </a:stretch>
          </p:blipFill>
          <p:spPr>
            <a:xfrm>
              <a:off x="6352312" y="3422650"/>
              <a:ext cx="1199806" cy="516564"/>
            </a:xfrm>
            <a:prstGeom prst="rect">
              <a:avLst/>
            </a:prstGeom>
          </p:spPr>
        </p:pic>
        <p:sp>
          <p:nvSpPr>
            <p:cNvPr id="31" name="object 31"/>
            <p:cNvSpPr/>
            <p:nvPr/>
          </p:nvSpPr>
          <p:spPr>
            <a:xfrm>
              <a:off x="6352312" y="3422650"/>
              <a:ext cx="1200150" cy="516890"/>
            </a:xfrm>
            <a:custGeom>
              <a:avLst/>
              <a:gdLst/>
              <a:ahLst/>
              <a:cxnLst/>
              <a:rect l="l" t="t" r="r" b="b"/>
              <a:pathLst>
                <a:path w="1200150" h="516889">
                  <a:moveTo>
                    <a:pt x="553321" y="0"/>
                  </a:moveTo>
                  <a:lnTo>
                    <a:pt x="532883" y="17655"/>
                  </a:lnTo>
                  <a:lnTo>
                    <a:pt x="515588" y="36320"/>
                  </a:lnTo>
                  <a:lnTo>
                    <a:pt x="452701" y="64570"/>
                  </a:lnTo>
                  <a:lnTo>
                    <a:pt x="371582" y="76456"/>
                  </a:lnTo>
                  <a:lnTo>
                    <a:pt x="304674" y="84091"/>
                  </a:lnTo>
                  <a:lnTo>
                    <a:pt x="250542" y="88136"/>
                  </a:lnTo>
                  <a:lnTo>
                    <a:pt x="207753" y="89250"/>
                  </a:lnTo>
                  <a:lnTo>
                    <a:pt x="174871" y="88094"/>
                  </a:lnTo>
                  <a:lnTo>
                    <a:pt x="133091" y="81611"/>
                  </a:lnTo>
                  <a:lnTo>
                    <a:pt x="108867" y="71357"/>
                  </a:lnTo>
                  <a:lnTo>
                    <a:pt x="105307" y="70438"/>
                  </a:lnTo>
                  <a:lnTo>
                    <a:pt x="101612" y="71868"/>
                  </a:lnTo>
                  <a:lnTo>
                    <a:pt x="96350" y="76308"/>
                  </a:lnTo>
                  <a:lnTo>
                    <a:pt x="88085" y="84417"/>
                  </a:lnTo>
                  <a:lnTo>
                    <a:pt x="75384" y="96855"/>
                  </a:lnTo>
                  <a:lnTo>
                    <a:pt x="81184" y="102973"/>
                  </a:lnTo>
                  <a:lnTo>
                    <a:pt x="86658" y="109135"/>
                  </a:lnTo>
                  <a:lnTo>
                    <a:pt x="92783" y="115211"/>
                  </a:lnTo>
                  <a:lnTo>
                    <a:pt x="100537" y="121069"/>
                  </a:lnTo>
                  <a:lnTo>
                    <a:pt x="127431" y="134253"/>
                  </a:lnTo>
                  <a:lnTo>
                    <a:pt x="149072" y="144041"/>
                  </a:lnTo>
                  <a:lnTo>
                    <a:pt x="152734" y="154450"/>
                  </a:lnTo>
                  <a:lnTo>
                    <a:pt x="125691" y="169497"/>
                  </a:lnTo>
                  <a:lnTo>
                    <a:pt x="109470" y="174458"/>
                  </a:lnTo>
                  <a:lnTo>
                    <a:pt x="90311" y="178391"/>
                  </a:lnTo>
                  <a:lnTo>
                    <a:pt x="69977" y="181913"/>
                  </a:lnTo>
                  <a:lnTo>
                    <a:pt x="50230" y="185641"/>
                  </a:lnTo>
                  <a:lnTo>
                    <a:pt x="25814" y="205963"/>
                  </a:lnTo>
                  <a:lnTo>
                    <a:pt x="4659" y="225736"/>
                  </a:lnTo>
                  <a:lnTo>
                    <a:pt x="0" y="245639"/>
                  </a:lnTo>
                  <a:lnTo>
                    <a:pt x="25073" y="266354"/>
                  </a:lnTo>
                  <a:lnTo>
                    <a:pt x="40401" y="271524"/>
                  </a:lnTo>
                  <a:lnTo>
                    <a:pt x="59661" y="275434"/>
                  </a:lnTo>
                  <a:lnTo>
                    <a:pt x="80492" y="278839"/>
                  </a:lnTo>
                  <a:lnTo>
                    <a:pt x="100537" y="282496"/>
                  </a:lnTo>
                  <a:lnTo>
                    <a:pt x="104044" y="308880"/>
                  </a:lnTo>
                  <a:lnTo>
                    <a:pt x="105695" y="335365"/>
                  </a:lnTo>
                  <a:lnTo>
                    <a:pt x="111056" y="361648"/>
                  </a:lnTo>
                  <a:lnTo>
                    <a:pt x="125691" y="387424"/>
                  </a:lnTo>
                  <a:lnTo>
                    <a:pt x="137763" y="392935"/>
                  </a:lnTo>
                  <a:lnTo>
                    <a:pt x="158328" y="396437"/>
                  </a:lnTo>
                  <a:lnTo>
                    <a:pt x="181441" y="399468"/>
                  </a:lnTo>
                  <a:lnTo>
                    <a:pt x="201155" y="403566"/>
                  </a:lnTo>
                  <a:lnTo>
                    <a:pt x="215676" y="409109"/>
                  </a:lnTo>
                  <a:lnTo>
                    <a:pt x="228038" y="415219"/>
                  </a:lnTo>
                  <a:lnTo>
                    <a:pt x="239535" y="421557"/>
                  </a:lnTo>
                  <a:lnTo>
                    <a:pt x="251466" y="427781"/>
                  </a:lnTo>
                  <a:lnTo>
                    <a:pt x="243998" y="433773"/>
                  </a:lnTo>
                  <a:lnTo>
                    <a:pt x="235744" y="439724"/>
                  </a:lnTo>
                  <a:lnTo>
                    <a:pt x="229063" y="445757"/>
                  </a:lnTo>
                  <a:lnTo>
                    <a:pt x="226312" y="451995"/>
                  </a:lnTo>
                  <a:lnTo>
                    <a:pt x="226907" y="462483"/>
                  </a:lnTo>
                  <a:lnTo>
                    <a:pt x="229996" y="473037"/>
                  </a:lnTo>
                  <a:lnTo>
                    <a:pt x="265877" y="496270"/>
                  </a:lnTo>
                  <a:lnTo>
                    <a:pt x="306451" y="499171"/>
                  </a:lnTo>
                  <a:lnTo>
                    <a:pt x="326929" y="500423"/>
                  </a:lnTo>
                  <a:lnTo>
                    <a:pt x="373399" y="504630"/>
                  </a:lnTo>
                  <a:lnTo>
                    <a:pt x="404200" y="507315"/>
                  </a:lnTo>
                  <a:lnTo>
                    <a:pt x="422297" y="508777"/>
                  </a:lnTo>
                  <a:lnTo>
                    <a:pt x="430659" y="509318"/>
                  </a:lnTo>
                  <a:lnTo>
                    <a:pt x="432250" y="509238"/>
                  </a:lnTo>
                  <a:lnTo>
                    <a:pt x="430038" y="508839"/>
                  </a:lnTo>
                  <a:lnTo>
                    <a:pt x="426988" y="508420"/>
                  </a:lnTo>
                  <a:lnTo>
                    <a:pt x="426068" y="508283"/>
                  </a:lnTo>
                  <a:lnTo>
                    <a:pt x="430244" y="508728"/>
                  </a:lnTo>
                  <a:lnTo>
                    <a:pt x="442482" y="510056"/>
                  </a:lnTo>
                  <a:lnTo>
                    <a:pt x="465749" y="512568"/>
                  </a:lnTo>
                  <a:lnTo>
                    <a:pt x="503011" y="516565"/>
                  </a:lnTo>
                  <a:lnTo>
                    <a:pt x="521236" y="512024"/>
                  </a:lnTo>
                  <a:lnTo>
                    <a:pt x="539033" y="507147"/>
                  </a:lnTo>
                  <a:lnTo>
                    <a:pt x="557686" y="502942"/>
                  </a:lnTo>
                  <a:lnTo>
                    <a:pt x="645470" y="496476"/>
                  </a:lnTo>
                  <a:lnTo>
                    <a:pt x="703450" y="493227"/>
                  </a:lnTo>
                  <a:lnTo>
                    <a:pt x="753027" y="490623"/>
                  </a:lnTo>
                  <a:lnTo>
                    <a:pt x="794812" y="488608"/>
                  </a:lnTo>
                  <a:lnTo>
                    <a:pt x="857454" y="486134"/>
                  </a:lnTo>
                  <a:lnTo>
                    <a:pt x="896270" y="485372"/>
                  </a:lnTo>
                  <a:lnTo>
                    <a:pt x="908273" y="485499"/>
                  </a:lnTo>
                  <a:lnTo>
                    <a:pt x="916155" y="485891"/>
                  </a:lnTo>
                  <a:lnTo>
                    <a:pt x="920527" y="486495"/>
                  </a:lnTo>
                  <a:lnTo>
                    <a:pt x="922002" y="487258"/>
                  </a:lnTo>
                  <a:lnTo>
                    <a:pt x="921190" y="488124"/>
                  </a:lnTo>
                  <a:lnTo>
                    <a:pt x="904252" y="492127"/>
                  </a:lnTo>
                  <a:lnTo>
                    <a:pt x="902571" y="492484"/>
                  </a:lnTo>
                  <a:lnTo>
                    <a:pt x="936340" y="489075"/>
                  </a:lnTo>
                  <a:lnTo>
                    <a:pt x="955811" y="486976"/>
                  </a:lnTo>
                  <a:lnTo>
                    <a:pt x="980949" y="484280"/>
                  </a:lnTo>
                  <a:lnTo>
                    <a:pt x="984461" y="475602"/>
                  </a:lnTo>
                  <a:lnTo>
                    <a:pt x="986121" y="466520"/>
                  </a:lnTo>
                  <a:lnTo>
                    <a:pt x="991484" y="458246"/>
                  </a:lnTo>
                  <a:lnTo>
                    <a:pt x="1006103" y="451995"/>
                  </a:lnTo>
                  <a:lnTo>
                    <a:pt x="1043987" y="448779"/>
                  </a:lnTo>
                  <a:lnTo>
                    <a:pt x="1088577" y="449881"/>
                  </a:lnTo>
                  <a:lnTo>
                    <a:pt x="1129662" y="450022"/>
                  </a:lnTo>
                  <a:lnTo>
                    <a:pt x="1157032" y="443923"/>
                  </a:lnTo>
                  <a:lnTo>
                    <a:pt x="1192827" y="415454"/>
                  </a:lnTo>
                  <a:lnTo>
                    <a:pt x="1199806" y="395654"/>
                  </a:lnTo>
                  <a:lnTo>
                    <a:pt x="1183810" y="382527"/>
                  </a:lnTo>
                  <a:lnTo>
                    <a:pt x="1150683" y="374074"/>
                  </a:lnTo>
                  <a:lnTo>
                    <a:pt x="1106270" y="368301"/>
                  </a:lnTo>
                  <a:lnTo>
                    <a:pt x="1056413" y="363209"/>
                  </a:lnTo>
                  <a:lnTo>
                    <a:pt x="1048945" y="357217"/>
                  </a:lnTo>
                  <a:lnTo>
                    <a:pt x="1040692" y="351266"/>
                  </a:lnTo>
                  <a:lnTo>
                    <a:pt x="1034011" y="345233"/>
                  </a:lnTo>
                  <a:lnTo>
                    <a:pt x="1031259" y="338995"/>
                  </a:lnTo>
                  <a:lnTo>
                    <a:pt x="1033854" y="330771"/>
                  </a:lnTo>
                  <a:lnTo>
                    <a:pt x="1040275" y="322692"/>
                  </a:lnTo>
                  <a:lnTo>
                    <a:pt x="1048476" y="314694"/>
                  </a:lnTo>
                  <a:lnTo>
                    <a:pt x="1056413" y="306710"/>
                  </a:lnTo>
                  <a:lnTo>
                    <a:pt x="1071436" y="290538"/>
                  </a:lnTo>
                  <a:lnTo>
                    <a:pt x="1083236" y="281480"/>
                  </a:lnTo>
                  <a:lnTo>
                    <a:pt x="1100491" y="272930"/>
                  </a:lnTo>
                  <a:lnTo>
                    <a:pt x="1131878" y="258282"/>
                  </a:lnTo>
                  <a:lnTo>
                    <a:pt x="1157165" y="235720"/>
                  </a:lnTo>
                  <a:lnTo>
                    <a:pt x="1160206" y="232804"/>
                  </a:lnTo>
                  <a:lnTo>
                    <a:pt x="1145573" y="237133"/>
                  </a:lnTo>
                  <a:lnTo>
                    <a:pt x="1117836" y="236307"/>
                  </a:lnTo>
                  <a:lnTo>
                    <a:pt x="1081567" y="217926"/>
                  </a:lnTo>
                  <a:lnTo>
                    <a:pt x="1086057" y="204107"/>
                  </a:lnTo>
                  <a:lnTo>
                    <a:pt x="1117526" y="189555"/>
                  </a:lnTo>
                  <a:lnTo>
                    <a:pt x="1156171" y="177082"/>
                  </a:lnTo>
                  <a:lnTo>
                    <a:pt x="1182184" y="169497"/>
                  </a:lnTo>
                  <a:lnTo>
                    <a:pt x="1180449" y="150822"/>
                  </a:lnTo>
                  <a:lnTo>
                    <a:pt x="1157032" y="96855"/>
                  </a:lnTo>
                  <a:lnTo>
                    <a:pt x="1070891" y="83401"/>
                  </a:lnTo>
                  <a:lnTo>
                    <a:pt x="1025682" y="81216"/>
                  </a:lnTo>
                  <a:lnTo>
                    <a:pt x="1006103" y="80713"/>
                  </a:lnTo>
                  <a:lnTo>
                    <a:pt x="998243" y="67092"/>
                  </a:lnTo>
                  <a:lnTo>
                    <a:pt x="955795" y="32285"/>
                  </a:lnTo>
                  <a:lnTo>
                    <a:pt x="804867" y="16142"/>
                  </a:lnTo>
                  <a:lnTo>
                    <a:pt x="729403" y="8071"/>
                  </a:lnTo>
                  <a:lnTo>
                    <a:pt x="667469" y="11122"/>
                  </a:lnTo>
                  <a:lnTo>
                    <a:pt x="618103" y="8204"/>
                  </a:lnTo>
                  <a:lnTo>
                    <a:pt x="580366" y="3202"/>
                  </a:lnTo>
                  <a:lnTo>
                    <a:pt x="553321" y="0"/>
                  </a:lnTo>
                  <a:close/>
                </a:path>
              </a:pathLst>
            </a:custGeom>
            <a:ln w="12700">
              <a:solidFill>
                <a:srgbClr val="F69240"/>
              </a:solidFill>
            </a:ln>
          </p:spPr>
          <p:txBody>
            <a:bodyPr wrap="square" lIns="0" tIns="0" rIns="0" bIns="0" rtlCol="0"/>
            <a:lstStyle/>
            <a:p>
              <a:pPr defTabSz="605150"/>
              <a:endParaRPr sz="1191">
                <a:solidFill>
                  <a:prstClr val="black"/>
                </a:solidFill>
                <a:latin typeface="Calibri"/>
              </a:endParaRPr>
            </a:p>
          </p:txBody>
        </p:sp>
      </p:grpSp>
      <p:sp>
        <p:nvSpPr>
          <p:cNvPr id="32" name="object 32"/>
          <p:cNvSpPr txBox="1"/>
          <p:nvPr/>
        </p:nvSpPr>
        <p:spPr>
          <a:xfrm>
            <a:off x="5725134" y="2328797"/>
            <a:ext cx="287431" cy="161286"/>
          </a:xfrm>
          <a:prstGeom prst="rect">
            <a:avLst/>
          </a:prstGeom>
        </p:spPr>
        <p:txBody>
          <a:bodyPr vert="horz" wrap="square" lIns="0" tIns="8405" rIns="0" bIns="0" rtlCol="0">
            <a:spAutoFit/>
          </a:bodyPr>
          <a:lstStyle/>
          <a:p>
            <a:pPr marL="8405" defTabSz="605150">
              <a:spcBef>
                <a:spcPts val="66"/>
              </a:spcBef>
            </a:pPr>
            <a:r>
              <a:rPr sz="993" b="1" spc="-14" dirty="0">
                <a:solidFill>
                  <a:prstClr val="black"/>
                </a:solidFill>
                <a:latin typeface="Palatino"/>
                <a:cs typeface="Palatino"/>
              </a:rPr>
              <a:t>FS</a:t>
            </a:r>
            <a:r>
              <a:rPr sz="993" b="1" dirty="0">
                <a:solidFill>
                  <a:prstClr val="black"/>
                </a:solidFill>
                <a:latin typeface="Palatino"/>
                <a:cs typeface="Palatino"/>
              </a:rPr>
              <a:t>M</a:t>
            </a:r>
            <a:endParaRPr sz="993">
              <a:solidFill>
                <a:prstClr val="black"/>
              </a:solidFill>
              <a:latin typeface="Palatino"/>
              <a:cs typeface="Palatino"/>
            </a:endParaRPr>
          </a:p>
        </p:txBody>
      </p:sp>
      <p:sp>
        <p:nvSpPr>
          <p:cNvPr id="33" name="object 33"/>
          <p:cNvSpPr txBox="1"/>
          <p:nvPr/>
        </p:nvSpPr>
        <p:spPr>
          <a:xfrm>
            <a:off x="4381303" y="1921400"/>
            <a:ext cx="506786" cy="686589"/>
          </a:xfrm>
          <a:prstGeom prst="rect">
            <a:avLst/>
          </a:prstGeom>
        </p:spPr>
        <p:txBody>
          <a:bodyPr vert="horz" wrap="square" lIns="0" tIns="58411" rIns="0" bIns="0" rtlCol="0">
            <a:spAutoFit/>
          </a:bodyPr>
          <a:lstStyle/>
          <a:p>
            <a:pPr marL="263492" marR="31939" algn="r" defTabSz="605150">
              <a:lnSpc>
                <a:spcPct val="70800"/>
              </a:lnSpc>
              <a:spcBef>
                <a:spcPts val="460"/>
              </a:spcBef>
            </a:pPr>
            <a:r>
              <a:rPr sz="1125" b="1" dirty="0">
                <a:solidFill>
                  <a:prstClr val="black"/>
                </a:solidFill>
                <a:latin typeface="Palatino"/>
                <a:cs typeface="Palatino"/>
              </a:rPr>
              <a:t>i</a:t>
            </a:r>
            <a:r>
              <a:rPr sz="1125" b="1" spc="-7" dirty="0">
                <a:solidFill>
                  <a:prstClr val="black"/>
                </a:solidFill>
                <a:latin typeface="Palatino"/>
                <a:cs typeface="Palatino"/>
              </a:rPr>
              <a:t>n</a:t>
            </a:r>
            <a:r>
              <a:rPr sz="1125" b="1" dirty="0">
                <a:solidFill>
                  <a:prstClr val="black"/>
                </a:solidFill>
                <a:latin typeface="Palatino"/>
                <a:cs typeface="Palatino"/>
              </a:rPr>
              <a:t>1  i</a:t>
            </a:r>
            <a:r>
              <a:rPr sz="1125" b="1" spc="-7" dirty="0">
                <a:solidFill>
                  <a:prstClr val="black"/>
                </a:solidFill>
                <a:latin typeface="Palatino"/>
                <a:cs typeface="Palatino"/>
              </a:rPr>
              <a:t>n</a:t>
            </a:r>
            <a:r>
              <a:rPr sz="1125" b="1" dirty="0">
                <a:solidFill>
                  <a:prstClr val="black"/>
                </a:solidFill>
                <a:latin typeface="Palatino"/>
                <a:cs typeface="Palatino"/>
              </a:rPr>
              <a:t>2</a:t>
            </a:r>
            <a:endParaRPr sz="1125">
              <a:solidFill>
                <a:prstClr val="black"/>
              </a:solidFill>
              <a:latin typeface="Palatino"/>
              <a:cs typeface="Palatino"/>
            </a:endParaRPr>
          </a:p>
          <a:p>
            <a:pPr marL="8405" marR="3362" algn="r" defTabSz="605150">
              <a:lnSpc>
                <a:spcPct val="70800"/>
              </a:lnSpc>
              <a:spcBef>
                <a:spcPts val="1029"/>
              </a:spcBef>
            </a:pPr>
            <a:r>
              <a:rPr sz="1125" b="1" dirty="0">
                <a:solidFill>
                  <a:prstClr val="black"/>
                </a:solidFill>
                <a:latin typeface="Palatino"/>
                <a:cs typeface="Palatino"/>
              </a:rPr>
              <a:t>i</a:t>
            </a:r>
            <a:r>
              <a:rPr sz="1125" b="1" spc="-7" dirty="0">
                <a:solidFill>
                  <a:prstClr val="black"/>
                </a:solidFill>
                <a:latin typeface="Palatino"/>
                <a:cs typeface="Palatino"/>
              </a:rPr>
              <a:t>n1_v</a:t>
            </a:r>
            <a:r>
              <a:rPr sz="1125" b="1" dirty="0">
                <a:solidFill>
                  <a:prstClr val="black"/>
                </a:solidFill>
                <a:latin typeface="Palatino"/>
                <a:cs typeface="Palatino"/>
              </a:rPr>
              <a:t>ld  i</a:t>
            </a:r>
            <a:r>
              <a:rPr sz="1125" b="1" spc="-7" dirty="0">
                <a:solidFill>
                  <a:prstClr val="black"/>
                </a:solidFill>
                <a:latin typeface="Palatino"/>
                <a:cs typeface="Palatino"/>
              </a:rPr>
              <a:t>n2_v</a:t>
            </a:r>
            <a:r>
              <a:rPr sz="1125" b="1" dirty="0">
                <a:solidFill>
                  <a:prstClr val="black"/>
                </a:solidFill>
                <a:latin typeface="Palatino"/>
                <a:cs typeface="Palatino"/>
              </a:rPr>
              <a:t>ld</a:t>
            </a:r>
            <a:endParaRPr sz="1125">
              <a:solidFill>
                <a:prstClr val="black"/>
              </a:solidFill>
              <a:latin typeface="Palatino"/>
              <a:cs typeface="Palatino"/>
            </a:endParaRPr>
          </a:p>
        </p:txBody>
      </p:sp>
      <p:grpSp>
        <p:nvGrpSpPr>
          <p:cNvPr id="34" name="object 34"/>
          <p:cNvGrpSpPr/>
          <p:nvPr/>
        </p:nvGrpSpPr>
        <p:grpSpPr>
          <a:xfrm>
            <a:off x="6101604" y="2286000"/>
            <a:ext cx="773206" cy="361390"/>
            <a:chOff x="7340600" y="3454400"/>
            <a:chExt cx="1168400" cy="546100"/>
          </a:xfrm>
        </p:grpSpPr>
        <p:pic>
          <p:nvPicPr>
            <p:cNvPr id="35" name="object 35"/>
            <p:cNvPicPr/>
            <p:nvPr/>
          </p:nvPicPr>
          <p:blipFill>
            <a:blip r:embed="rId11" cstate="print"/>
            <a:stretch>
              <a:fillRect/>
            </a:stretch>
          </p:blipFill>
          <p:spPr>
            <a:xfrm>
              <a:off x="7670800" y="3454400"/>
              <a:ext cx="419100" cy="546100"/>
            </a:xfrm>
            <a:prstGeom prst="rect">
              <a:avLst/>
            </a:prstGeom>
          </p:spPr>
        </p:pic>
        <p:pic>
          <p:nvPicPr>
            <p:cNvPr id="36" name="object 36"/>
            <p:cNvPicPr/>
            <p:nvPr/>
          </p:nvPicPr>
          <p:blipFill>
            <a:blip r:embed="rId12" cstate="print"/>
            <a:stretch>
              <a:fillRect/>
            </a:stretch>
          </p:blipFill>
          <p:spPr>
            <a:xfrm>
              <a:off x="7740649" y="3498850"/>
              <a:ext cx="279401" cy="406398"/>
            </a:xfrm>
            <a:prstGeom prst="rect">
              <a:avLst/>
            </a:prstGeom>
          </p:spPr>
        </p:pic>
        <p:sp>
          <p:nvSpPr>
            <p:cNvPr id="37" name="object 37"/>
            <p:cNvSpPr/>
            <p:nvPr/>
          </p:nvSpPr>
          <p:spPr>
            <a:xfrm>
              <a:off x="7740650" y="3498850"/>
              <a:ext cx="279400" cy="406400"/>
            </a:xfrm>
            <a:custGeom>
              <a:avLst/>
              <a:gdLst/>
              <a:ahLst/>
              <a:cxnLst/>
              <a:rect l="l" t="t" r="r" b="b"/>
              <a:pathLst>
                <a:path w="279400" h="406400">
                  <a:moveTo>
                    <a:pt x="0" y="0"/>
                  </a:moveTo>
                  <a:lnTo>
                    <a:pt x="279400" y="0"/>
                  </a:lnTo>
                  <a:lnTo>
                    <a:pt x="279400" y="406399"/>
                  </a:lnTo>
                  <a:lnTo>
                    <a:pt x="0" y="406399"/>
                  </a:lnTo>
                  <a:lnTo>
                    <a:pt x="0" y="0"/>
                  </a:lnTo>
                  <a:close/>
                </a:path>
              </a:pathLst>
            </a:custGeom>
            <a:ln w="12700">
              <a:solidFill>
                <a:srgbClr val="98B954"/>
              </a:solidFill>
            </a:ln>
          </p:spPr>
          <p:txBody>
            <a:bodyPr wrap="square" lIns="0" tIns="0" rIns="0" bIns="0" rtlCol="0"/>
            <a:lstStyle/>
            <a:p>
              <a:pPr defTabSz="605150"/>
              <a:endParaRPr sz="1191">
                <a:solidFill>
                  <a:prstClr val="black"/>
                </a:solidFill>
                <a:latin typeface="Calibri"/>
              </a:endParaRPr>
            </a:p>
          </p:txBody>
        </p:sp>
        <p:pic>
          <p:nvPicPr>
            <p:cNvPr id="38" name="object 38"/>
            <p:cNvPicPr/>
            <p:nvPr/>
          </p:nvPicPr>
          <p:blipFill>
            <a:blip r:embed="rId13" cstate="print"/>
            <a:stretch>
              <a:fillRect/>
            </a:stretch>
          </p:blipFill>
          <p:spPr>
            <a:xfrm>
              <a:off x="7721600" y="3733800"/>
              <a:ext cx="139699" cy="139699"/>
            </a:xfrm>
            <a:prstGeom prst="rect">
              <a:avLst/>
            </a:prstGeom>
          </p:spPr>
        </p:pic>
        <p:pic>
          <p:nvPicPr>
            <p:cNvPr id="39" name="object 39"/>
            <p:cNvPicPr/>
            <p:nvPr/>
          </p:nvPicPr>
          <p:blipFill>
            <a:blip r:embed="rId4" cstate="print"/>
            <a:stretch>
              <a:fillRect/>
            </a:stretch>
          </p:blipFill>
          <p:spPr>
            <a:xfrm>
              <a:off x="7340600" y="3505200"/>
              <a:ext cx="558800" cy="355600"/>
            </a:xfrm>
            <a:prstGeom prst="rect">
              <a:avLst/>
            </a:prstGeom>
          </p:spPr>
        </p:pic>
        <p:sp>
          <p:nvSpPr>
            <p:cNvPr id="40" name="object 40"/>
            <p:cNvSpPr/>
            <p:nvPr/>
          </p:nvSpPr>
          <p:spPr>
            <a:xfrm>
              <a:off x="7404035" y="3598942"/>
              <a:ext cx="323215" cy="121285"/>
            </a:xfrm>
            <a:custGeom>
              <a:avLst/>
              <a:gdLst/>
              <a:ahLst/>
              <a:cxnLst/>
              <a:rect l="l" t="t" r="r" b="b"/>
              <a:pathLst>
                <a:path w="323215" h="121285">
                  <a:moveTo>
                    <a:pt x="217733" y="0"/>
                  </a:moveTo>
                  <a:lnTo>
                    <a:pt x="214586" y="811"/>
                  </a:lnTo>
                  <a:lnTo>
                    <a:pt x="211438" y="1621"/>
                  </a:lnTo>
                  <a:lnTo>
                    <a:pt x="208601" y="3633"/>
                  </a:lnTo>
                  <a:lnTo>
                    <a:pt x="203252" y="12693"/>
                  </a:lnTo>
                  <a:lnTo>
                    <a:pt x="205258" y="20480"/>
                  </a:lnTo>
                  <a:lnTo>
                    <a:pt x="250612" y="47251"/>
                  </a:lnTo>
                  <a:lnTo>
                    <a:pt x="130" y="45957"/>
                  </a:lnTo>
                  <a:lnTo>
                    <a:pt x="0" y="71356"/>
                  </a:lnTo>
                  <a:lnTo>
                    <a:pt x="250482" y="72651"/>
                  </a:lnTo>
                  <a:lnTo>
                    <a:pt x="204853" y="98953"/>
                  </a:lnTo>
                  <a:lnTo>
                    <a:pt x="202766" y="106718"/>
                  </a:lnTo>
                  <a:lnTo>
                    <a:pt x="209772" y="118872"/>
                  </a:lnTo>
                  <a:lnTo>
                    <a:pt x="217537" y="120958"/>
                  </a:lnTo>
                  <a:lnTo>
                    <a:pt x="322726" y="60325"/>
                  </a:lnTo>
                  <a:lnTo>
                    <a:pt x="221189" y="389"/>
                  </a:lnTo>
                  <a:lnTo>
                    <a:pt x="217733"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pic>
          <p:nvPicPr>
            <p:cNvPr id="41" name="object 41"/>
            <p:cNvPicPr/>
            <p:nvPr/>
          </p:nvPicPr>
          <p:blipFill>
            <a:blip r:embed="rId4" cstate="print"/>
            <a:stretch>
              <a:fillRect/>
            </a:stretch>
          </p:blipFill>
          <p:spPr>
            <a:xfrm>
              <a:off x="7950200" y="3479800"/>
              <a:ext cx="558800" cy="355600"/>
            </a:xfrm>
            <a:prstGeom prst="rect">
              <a:avLst/>
            </a:prstGeom>
          </p:spPr>
        </p:pic>
        <p:sp>
          <p:nvSpPr>
            <p:cNvPr id="42" name="object 42"/>
            <p:cNvSpPr/>
            <p:nvPr/>
          </p:nvSpPr>
          <p:spPr>
            <a:xfrm>
              <a:off x="8013633" y="3573542"/>
              <a:ext cx="323215" cy="121285"/>
            </a:xfrm>
            <a:custGeom>
              <a:avLst/>
              <a:gdLst/>
              <a:ahLst/>
              <a:cxnLst/>
              <a:rect l="l" t="t" r="r" b="b"/>
              <a:pathLst>
                <a:path w="323215" h="121285">
                  <a:moveTo>
                    <a:pt x="217733" y="0"/>
                  </a:moveTo>
                  <a:lnTo>
                    <a:pt x="214586" y="811"/>
                  </a:lnTo>
                  <a:lnTo>
                    <a:pt x="211439" y="1621"/>
                  </a:lnTo>
                  <a:lnTo>
                    <a:pt x="208601" y="3633"/>
                  </a:lnTo>
                  <a:lnTo>
                    <a:pt x="203253" y="12693"/>
                  </a:lnTo>
                  <a:lnTo>
                    <a:pt x="205259" y="20481"/>
                  </a:lnTo>
                  <a:lnTo>
                    <a:pt x="250612" y="47252"/>
                  </a:lnTo>
                  <a:lnTo>
                    <a:pt x="132" y="45957"/>
                  </a:lnTo>
                  <a:lnTo>
                    <a:pt x="0" y="71357"/>
                  </a:lnTo>
                  <a:lnTo>
                    <a:pt x="250482" y="72651"/>
                  </a:lnTo>
                  <a:lnTo>
                    <a:pt x="204853" y="98953"/>
                  </a:lnTo>
                  <a:lnTo>
                    <a:pt x="202768" y="106719"/>
                  </a:lnTo>
                  <a:lnTo>
                    <a:pt x="209772" y="118872"/>
                  </a:lnTo>
                  <a:lnTo>
                    <a:pt x="217538" y="120958"/>
                  </a:lnTo>
                  <a:lnTo>
                    <a:pt x="322727" y="60325"/>
                  </a:lnTo>
                  <a:lnTo>
                    <a:pt x="221190" y="389"/>
                  </a:lnTo>
                  <a:lnTo>
                    <a:pt x="217733"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grpSp>
      <p:sp>
        <p:nvSpPr>
          <p:cNvPr id="43" name="object 43"/>
          <p:cNvSpPr txBox="1"/>
          <p:nvPr/>
        </p:nvSpPr>
        <p:spPr>
          <a:xfrm>
            <a:off x="6786707" y="2321687"/>
            <a:ext cx="585788" cy="181611"/>
          </a:xfrm>
          <a:prstGeom prst="rect">
            <a:avLst/>
          </a:prstGeom>
        </p:spPr>
        <p:txBody>
          <a:bodyPr vert="horz" wrap="square" lIns="0" tIns="8405" rIns="0" bIns="0" rtlCol="0">
            <a:spAutoFit/>
          </a:bodyPr>
          <a:lstStyle/>
          <a:p>
            <a:pPr marL="8405" defTabSz="605150">
              <a:spcBef>
                <a:spcPts val="66"/>
              </a:spcBef>
            </a:pPr>
            <a:r>
              <a:rPr sz="1125" b="1" spc="-7" dirty="0">
                <a:solidFill>
                  <a:prstClr val="black"/>
                </a:solidFill>
                <a:latin typeface="Palatino"/>
                <a:cs typeface="Palatino"/>
              </a:rPr>
              <a:t>out1_vld</a:t>
            </a:r>
            <a:endParaRPr sz="1125">
              <a:solidFill>
                <a:prstClr val="black"/>
              </a:solidFill>
              <a:latin typeface="Palatino"/>
              <a:cs typeface="Palatino"/>
            </a:endParaRPr>
          </a:p>
        </p:txBody>
      </p:sp>
      <p:grpSp>
        <p:nvGrpSpPr>
          <p:cNvPr id="44" name="object 44"/>
          <p:cNvGrpSpPr/>
          <p:nvPr/>
        </p:nvGrpSpPr>
        <p:grpSpPr>
          <a:xfrm>
            <a:off x="4849346" y="2269192"/>
            <a:ext cx="798419" cy="369794"/>
            <a:chOff x="5448300" y="3429000"/>
            <a:chExt cx="1206500" cy="558800"/>
          </a:xfrm>
        </p:grpSpPr>
        <p:pic>
          <p:nvPicPr>
            <p:cNvPr id="45" name="object 45"/>
            <p:cNvPicPr/>
            <p:nvPr/>
          </p:nvPicPr>
          <p:blipFill>
            <a:blip r:embed="rId14" cstate="print"/>
            <a:stretch>
              <a:fillRect/>
            </a:stretch>
          </p:blipFill>
          <p:spPr>
            <a:xfrm>
              <a:off x="5448300" y="3429000"/>
              <a:ext cx="1206500" cy="355600"/>
            </a:xfrm>
            <a:prstGeom prst="rect">
              <a:avLst/>
            </a:prstGeom>
          </p:spPr>
        </p:pic>
        <p:sp>
          <p:nvSpPr>
            <p:cNvPr id="46" name="object 46"/>
            <p:cNvSpPr/>
            <p:nvPr/>
          </p:nvSpPr>
          <p:spPr>
            <a:xfrm>
              <a:off x="5511778" y="3523105"/>
              <a:ext cx="968375" cy="121285"/>
            </a:xfrm>
            <a:custGeom>
              <a:avLst/>
              <a:gdLst/>
              <a:ahLst/>
              <a:cxnLst/>
              <a:rect l="l" t="t" r="r" b="b"/>
              <a:pathLst>
                <a:path w="968375" h="121285">
                  <a:moveTo>
                    <a:pt x="862686" y="0"/>
                  </a:moveTo>
                  <a:lnTo>
                    <a:pt x="859542" y="820"/>
                  </a:lnTo>
                  <a:lnTo>
                    <a:pt x="856397" y="1642"/>
                  </a:lnTo>
                  <a:lnTo>
                    <a:pt x="853565" y="3663"/>
                  </a:lnTo>
                  <a:lnTo>
                    <a:pt x="848249" y="12741"/>
                  </a:lnTo>
                  <a:lnTo>
                    <a:pt x="850282" y="20521"/>
                  </a:lnTo>
                  <a:lnTo>
                    <a:pt x="895728" y="47137"/>
                  </a:lnTo>
                  <a:lnTo>
                    <a:pt x="43" y="45594"/>
                  </a:lnTo>
                  <a:lnTo>
                    <a:pt x="0" y="70994"/>
                  </a:lnTo>
                  <a:lnTo>
                    <a:pt x="895685" y="72537"/>
                  </a:lnTo>
                  <a:lnTo>
                    <a:pt x="850146" y="98995"/>
                  </a:lnTo>
                  <a:lnTo>
                    <a:pt x="848086" y="106768"/>
                  </a:lnTo>
                  <a:lnTo>
                    <a:pt x="855134" y="118897"/>
                  </a:lnTo>
                  <a:lnTo>
                    <a:pt x="862907" y="120957"/>
                  </a:lnTo>
                  <a:lnTo>
                    <a:pt x="967886" y="59961"/>
                  </a:lnTo>
                  <a:lnTo>
                    <a:pt x="866143" y="377"/>
                  </a:lnTo>
                  <a:lnTo>
                    <a:pt x="862686"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pic>
          <p:nvPicPr>
            <p:cNvPr id="47" name="object 47"/>
            <p:cNvPicPr/>
            <p:nvPr/>
          </p:nvPicPr>
          <p:blipFill>
            <a:blip r:embed="rId14" cstate="print"/>
            <a:stretch>
              <a:fillRect/>
            </a:stretch>
          </p:blipFill>
          <p:spPr>
            <a:xfrm>
              <a:off x="5448300" y="3632200"/>
              <a:ext cx="1206500" cy="355600"/>
            </a:xfrm>
            <a:prstGeom prst="rect">
              <a:avLst/>
            </a:prstGeom>
          </p:spPr>
        </p:pic>
        <p:sp>
          <p:nvSpPr>
            <p:cNvPr id="48" name="object 48"/>
            <p:cNvSpPr/>
            <p:nvPr/>
          </p:nvSpPr>
          <p:spPr>
            <a:xfrm>
              <a:off x="5511778" y="3726305"/>
              <a:ext cx="968375" cy="121285"/>
            </a:xfrm>
            <a:custGeom>
              <a:avLst/>
              <a:gdLst/>
              <a:ahLst/>
              <a:cxnLst/>
              <a:rect l="l" t="t" r="r" b="b"/>
              <a:pathLst>
                <a:path w="968375" h="121285">
                  <a:moveTo>
                    <a:pt x="862686" y="0"/>
                  </a:moveTo>
                  <a:lnTo>
                    <a:pt x="859542" y="821"/>
                  </a:lnTo>
                  <a:lnTo>
                    <a:pt x="856397" y="1643"/>
                  </a:lnTo>
                  <a:lnTo>
                    <a:pt x="853565" y="3663"/>
                  </a:lnTo>
                  <a:lnTo>
                    <a:pt x="848249" y="12743"/>
                  </a:lnTo>
                  <a:lnTo>
                    <a:pt x="850282" y="20521"/>
                  </a:lnTo>
                  <a:lnTo>
                    <a:pt x="895728" y="47138"/>
                  </a:lnTo>
                  <a:lnTo>
                    <a:pt x="43" y="45595"/>
                  </a:lnTo>
                  <a:lnTo>
                    <a:pt x="0" y="70994"/>
                  </a:lnTo>
                  <a:lnTo>
                    <a:pt x="895685" y="72537"/>
                  </a:lnTo>
                  <a:lnTo>
                    <a:pt x="850146" y="98996"/>
                  </a:lnTo>
                  <a:lnTo>
                    <a:pt x="848086" y="106768"/>
                  </a:lnTo>
                  <a:lnTo>
                    <a:pt x="855134" y="118897"/>
                  </a:lnTo>
                  <a:lnTo>
                    <a:pt x="862907" y="120957"/>
                  </a:lnTo>
                  <a:lnTo>
                    <a:pt x="967886" y="59961"/>
                  </a:lnTo>
                  <a:lnTo>
                    <a:pt x="866143" y="377"/>
                  </a:lnTo>
                  <a:lnTo>
                    <a:pt x="862686"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grpSp>
      <p:grpSp>
        <p:nvGrpSpPr>
          <p:cNvPr id="49" name="object 49"/>
          <p:cNvGrpSpPr/>
          <p:nvPr/>
        </p:nvGrpSpPr>
        <p:grpSpPr>
          <a:xfrm>
            <a:off x="1672478" y="1697691"/>
            <a:ext cx="2176743" cy="1058956"/>
            <a:chOff x="647700" y="2565400"/>
            <a:chExt cx="3289300" cy="1600200"/>
          </a:xfrm>
        </p:grpSpPr>
        <p:pic>
          <p:nvPicPr>
            <p:cNvPr id="50" name="object 50"/>
            <p:cNvPicPr/>
            <p:nvPr/>
          </p:nvPicPr>
          <p:blipFill>
            <a:blip r:embed="rId15" cstate="print"/>
            <a:stretch>
              <a:fillRect/>
            </a:stretch>
          </p:blipFill>
          <p:spPr>
            <a:xfrm>
              <a:off x="685800" y="2578100"/>
              <a:ext cx="3251200" cy="1536700"/>
            </a:xfrm>
            <a:prstGeom prst="rect">
              <a:avLst/>
            </a:prstGeom>
          </p:spPr>
        </p:pic>
        <p:pic>
          <p:nvPicPr>
            <p:cNvPr id="51" name="object 51"/>
            <p:cNvPicPr/>
            <p:nvPr/>
          </p:nvPicPr>
          <p:blipFill>
            <a:blip r:embed="rId16" cstate="print"/>
            <a:stretch>
              <a:fillRect/>
            </a:stretch>
          </p:blipFill>
          <p:spPr>
            <a:xfrm>
              <a:off x="647700" y="2565400"/>
              <a:ext cx="3251200" cy="1600200"/>
            </a:xfrm>
            <a:prstGeom prst="rect">
              <a:avLst/>
            </a:prstGeom>
          </p:spPr>
        </p:pic>
        <p:pic>
          <p:nvPicPr>
            <p:cNvPr id="52" name="object 52"/>
            <p:cNvPicPr/>
            <p:nvPr/>
          </p:nvPicPr>
          <p:blipFill>
            <a:blip r:embed="rId17" cstate="print"/>
            <a:stretch>
              <a:fillRect/>
            </a:stretch>
          </p:blipFill>
          <p:spPr>
            <a:xfrm>
              <a:off x="755649" y="2622549"/>
              <a:ext cx="3111500" cy="1397000"/>
            </a:xfrm>
            <a:prstGeom prst="rect">
              <a:avLst/>
            </a:prstGeom>
          </p:spPr>
        </p:pic>
      </p:grpSp>
      <p:sp>
        <p:nvSpPr>
          <p:cNvPr id="53" name="object 53"/>
          <p:cNvSpPr txBox="1"/>
          <p:nvPr/>
        </p:nvSpPr>
        <p:spPr>
          <a:xfrm>
            <a:off x="1743915" y="1735512"/>
            <a:ext cx="2059081" cy="856051"/>
          </a:xfrm>
          <a:prstGeom prst="rect">
            <a:avLst/>
          </a:prstGeom>
          <a:ln w="12700">
            <a:solidFill>
              <a:srgbClr val="000000"/>
            </a:solidFill>
          </a:ln>
        </p:spPr>
        <p:txBody>
          <a:bodyPr vert="horz" wrap="square" lIns="0" tIns="22272" rIns="0" bIns="0" rtlCol="0">
            <a:spAutoFit/>
          </a:bodyPr>
          <a:lstStyle/>
          <a:p>
            <a:pPr marL="661463" marR="243321" indent="-603469" defTabSz="605150">
              <a:lnSpc>
                <a:spcPts val="1324"/>
              </a:lnSpc>
              <a:spcBef>
                <a:spcPts val="176"/>
              </a:spcBef>
            </a:pPr>
            <a:r>
              <a:rPr sz="1125" b="1" spc="-3" dirty="0">
                <a:solidFill>
                  <a:prstClr val="black"/>
                </a:solidFill>
                <a:latin typeface="Palatino"/>
                <a:cs typeface="Palatino"/>
              </a:rPr>
              <a:t>void</a:t>
            </a:r>
            <a:r>
              <a:rPr sz="1125" b="1" spc="-23" dirty="0">
                <a:solidFill>
                  <a:prstClr val="black"/>
                </a:solidFill>
                <a:latin typeface="Palatino"/>
                <a:cs typeface="Palatino"/>
              </a:rPr>
              <a:t> </a:t>
            </a:r>
            <a:r>
              <a:rPr sz="1125" b="1" spc="-3" dirty="0">
                <a:solidFill>
                  <a:prstClr val="black"/>
                </a:solidFill>
                <a:latin typeface="Palatino"/>
                <a:cs typeface="Palatino"/>
              </a:rPr>
              <a:t>TOP(int*</a:t>
            </a:r>
            <a:r>
              <a:rPr sz="1125" b="1" spc="-20" dirty="0">
                <a:solidFill>
                  <a:prstClr val="black"/>
                </a:solidFill>
                <a:latin typeface="Palatino"/>
                <a:cs typeface="Palatino"/>
              </a:rPr>
              <a:t> </a:t>
            </a:r>
            <a:r>
              <a:rPr sz="1125" b="1" spc="-3" dirty="0">
                <a:solidFill>
                  <a:prstClr val="black"/>
                </a:solidFill>
                <a:latin typeface="Palatino"/>
                <a:cs typeface="Palatino"/>
              </a:rPr>
              <a:t>in1,</a:t>
            </a:r>
            <a:r>
              <a:rPr sz="1125" b="1" spc="-20" dirty="0">
                <a:solidFill>
                  <a:prstClr val="black"/>
                </a:solidFill>
                <a:latin typeface="Palatino"/>
                <a:cs typeface="Palatino"/>
              </a:rPr>
              <a:t> </a:t>
            </a:r>
            <a:r>
              <a:rPr sz="1125" b="1" spc="-3" dirty="0">
                <a:solidFill>
                  <a:prstClr val="black"/>
                </a:solidFill>
                <a:latin typeface="Palatino"/>
                <a:cs typeface="Palatino"/>
              </a:rPr>
              <a:t>int*</a:t>
            </a:r>
            <a:r>
              <a:rPr sz="1125" b="1" spc="-20" dirty="0">
                <a:solidFill>
                  <a:prstClr val="black"/>
                </a:solidFill>
                <a:latin typeface="Palatino"/>
                <a:cs typeface="Palatino"/>
              </a:rPr>
              <a:t> </a:t>
            </a:r>
            <a:r>
              <a:rPr sz="1125" b="1" spc="-3" dirty="0">
                <a:solidFill>
                  <a:prstClr val="black"/>
                </a:solidFill>
                <a:latin typeface="Palatino"/>
                <a:cs typeface="Palatino"/>
              </a:rPr>
              <a:t>in2, </a:t>
            </a:r>
            <a:r>
              <a:rPr sz="1125" b="1" spc="-271" dirty="0">
                <a:solidFill>
                  <a:prstClr val="black"/>
                </a:solidFill>
                <a:latin typeface="Palatino"/>
                <a:cs typeface="Palatino"/>
              </a:rPr>
              <a:t> </a:t>
            </a:r>
            <a:r>
              <a:rPr sz="1125" b="1" spc="-3" dirty="0">
                <a:solidFill>
                  <a:prstClr val="black"/>
                </a:solidFill>
                <a:latin typeface="Palatino"/>
                <a:cs typeface="Palatino"/>
              </a:rPr>
              <a:t>int*</a:t>
            </a:r>
            <a:r>
              <a:rPr sz="1125" b="1" spc="-7" dirty="0">
                <a:solidFill>
                  <a:prstClr val="black"/>
                </a:solidFill>
                <a:latin typeface="Palatino"/>
                <a:cs typeface="Palatino"/>
              </a:rPr>
              <a:t> out1)</a:t>
            </a:r>
            <a:endParaRPr sz="1125">
              <a:solidFill>
                <a:prstClr val="black"/>
              </a:solidFill>
              <a:latin typeface="Palatino"/>
              <a:cs typeface="Palatino"/>
            </a:endParaRPr>
          </a:p>
          <a:p>
            <a:pPr marL="57994" defTabSz="605150">
              <a:lnSpc>
                <a:spcPts val="1337"/>
              </a:lnSpc>
            </a:pPr>
            <a:r>
              <a:rPr sz="1125" b="1" dirty="0">
                <a:solidFill>
                  <a:prstClr val="black"/>
                </a:solidFill>
                <a:latin typeface="Palatino"/>
                <a:cs typeface="Palatino"/>
              </a:rPr>
              <a:t>{</a:t>
            </a:r>
            <a:endParaRPr sz="1125">
              <a:solidFill>
                <a:prstClr val="black"/>
              </a:solidFill>
              <a:latin typeface="Palatino"/>
              <a:cs typeface="Palatino"/>
            </a:endParaRPr>
          </a:p>
          <a:p>
            <a:pPr marL="235336" defTabSz="605150">
              <a:lnSpc>
                <a:spcPts val="1324"/>
              </a:lnSpc>
            </a:pPr>
            <a:r>
              <a:rPr sz="1125" b="1" spc="-3" dirty="0">
                <a:solidFill>
                  <a:prstClr val="black"/>
                </a:solidFill>
                <a:latin typeface="Palatino"/>
                <a:cs typeface="Palatino"/>
              </a:rPr>
              <a:t>*out1</a:t>
            </a:r>
            <a:r>
              <a:rPr sz="1125" b="1" spc="-20" dirty="0">
                <a:solidFill>
                  <a:prstClr val="black"/>
                </a:solidFill>
                <a:latin typeface="Palatino"/>
                <a:cs typeface="Palatino"/>
              </a:rPr>
              <a:t> </a:t>
            </a:r>
            <a:r>
              <a:rPr sz="1125" b="1" dirty="0">
                <a:solidFill>
                  <a:prstClr val="black"/>
                </a:solidFill>
                <a:latin typeface="Palatino"/>
                <a:cs typeface="Palatino"/>
              </a:rPr>
              <a:t>=</a:t>
            </a:r>
            <a:r>
              <a:rPr sz="1125" b="1" spc="-17" dirty="0">
                <a:solidFill>
                  <a:prstClr val="black"/>
                </a:solidFill>
                <a:latin typeface="Palatino"/>
                <a:cs typeface="Palatino"/>
              </a:rPr>
              <a:t> </a:t>
            </a:r>
            <a:r>
              <a:rPr sz="1125" b="1" spc="-3" dirty="0">
                <a:solidFill>
                  <a:prstClr val="black"/>
                </a:solidFill>
                <a:latin typeface="Palatino"/>
                <a:cs typeface="Palatino"/>
              </a:rPr>
              <a:t>*in1</a:t>
            </a:r>
            <a:r>
              <a:rPr sz="1125" b="1" spc="-17" dirty="0">
                <a:solidFill>
                  <a:prstClr val="black"/>
                </a:solidFill>
                <a:latin typeface="Palatino"/>
                <a:cs typeface="Palatino"/>
              </a:rPr>
              <a:t> </a:t>
            </a:r>
            <a:r>
              <a:rPr sz="1125" b="1" dirty="0">
                <a:solidFill>
                  <a:prstClr val="black"/>
                </a:solidFill>
                <a:latin typeface="Palatino"/>
                <a:cs typeface="Palatino"/>
              </a:rPr>
              <a:t>+</a:t>
            </a:r>
            <a:r>
              <a:rPr sz="1125" b="1" spc="-17" dirty="0">
                <a:solidFill>
                  <a:prstClr val="black"/>
                </a:solidFill>
                <a:latin typeface="Palatino"/>
                <a:cs typeface="Palatino"/>
              </a:rPr>
              <a:t> </a:t>
            </a:r>
            <a:r>
              <a:rPr sz="1125" b="1" spc="-3" dirty="0">
                <a:solidFill>
                  <a:prstClr val="black"/>
                </a:solidFill>
                <a:latin typeface="Palatino"/>
                <a:cs typeface="Palatino"/>
              </a:rPr>
              <a:t>*in2;</a:t>
            </a:r>
            <a:endParaRPr sz="1125">
              <a:solidFill>
                <a:prstClr val="black"/>
              </a:solidFill>
              <a:latin typeface="Palatino"/>
              <a:cs typeface="Palatino"/>
            </a:endParaRPr>
          </a:p>
          <a:p>
            <a:pPr marL="57994" defTabSz="605150">
              <a:lnSpc>
                <a:spcPts val="1337"/>
              </a:lnSpc>
            </a:pPr>
            <a:r>
              <a:rPr sz="1125" b="1" dirty="0">
                <a:solidFill>
                  <a:prstClr val="black"/>
                </a:solidFill>
                <a:latin typeface="Palatino"/>
                <a:cs typeface="Palatino"/>
              </a:rPr>
              <a:t>}</a:t>
            </a:r>
            <a:endParaRPr sz="1125">
              <a:solidFill>
                <a:prstClr val="black"/>
              </a:solidFill>
              <a:latin typeface="Palatino"/>
              <a:cs typeface="Palatino"/>
            </a:endParaRPr>
          </a:p>
        </p:txBody>
      </p:sp>
      <p:sp>
        <p:nvSpPr>
          <p:cNvPr id="55" name="TextBox 54">
            <a:extLst>
              <a:ext uri="{FF2B5EF4-FFF2-40B4-BE49-F238E27FC236}">
                <a16:creationId xmlns:a16="http://schemas.microsoft.com/office/drawing/2014/main" id="{3A62D5AE-808B-F545-AFF4-4CE98C89BC5B}"/>
              </a:ext>
            </a:extLst>
          </p:cNvPr>
          <p:cNvSpPr txBox="1"/>
          <p:nvPr/>
        </p:nvSpPr>
        <p:spPr>
          <a:xfrm>
            <a:off x="82503" y="4866501"/>
            <a:ext cx="1555234" cy="248209"/>
          </a:xfrm>
          <a:prstGeom prst="rect">
            <a:avLst/>
          </a:prstGeom>
          <a:noFill/>
        </p:spPr>
        <p:txBody>
          <a:bodyPr wrap="none" rtlCol="0">
            <a:spAutoFit/>
          </a:bodyPr>
          <a:lstStyle/>
          <a:p>
            <a:r>
              <a:rPr lang="en-US" sz="1013" dirty="0"/>
              <a:t>©</a:t>
            </a:r>
            <a:r>
              <a:rPr lang="en-US" sz="1013" dirty="0" err="1"/>
              <a:t>Zhiru</a:t>
            </a:r>
            <a:r>
              <a:rPr lang="en-US" sz="1013" dirty="0"/>
              <a:t> Zhang (Cornell) </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630" y="266485"/>
            <a:ext cx="2993366" cy="396286"/>
          </a:xfrm>
          <a:prstGeom prst="rect">
            <a:avLst/>
          </a:prstGeom>
        </p:spPr>
        <p:txBody>
          <a:bodyPr vert="horz" wrap="square" lIns="0" tIns="8405" rIns="0" bIns="0" rtlCol="0" anchor="b" anchorCtr="0">
            <a:spAutoFit/>
          </a:bodyPr>
          <a:lstStyle/>
          <a:p>
            <a:pPr marL="8405">
              <a:spcBef>
                <a:spcPts val="66"/>
              </a:spcBef>
            </a:pPr>
            <a:r>
              <a:rPr spc="17" dirty="0"/>
              <a:t>Expressions</a:t>
            </a:r>
          </a:p>
        </p:txBody>
      </p:sp>
      <p:sp>
        <p:nvSpPr>
          <p:cNvPr id="58" name="object 58"/>
          <p:cNvSpPr txBox="1">
            <a:spLocks noGrp="1"/>
          </p:cNvSpPr>
          <p:nvPr>
            <p:ph type="sldNum" sz="quarter" idx="11"/>
          </p:nvPr>
        </p:nvSpPr>
        <p:spPr>
          <a:xfrm>
            <a:off x="6515100" y="3566160"/>
            <a:ext cx="342900" cy="132344"/>
          </a:xfrm>
          <a:prstGeom prst="rect">
            <a:avLst/>
          </a:prstGeom>
        </p:spPr>
        <p:txBody>
          <a:bodyPr vert="horz" wrap="square" lIns="0" tIns="0" rIns="0" bIns="0" rtlCol="0" anchor="t" anchorCtr="0">
            <a:spAutoFit/>
          </a:bodyPr>
          <a:lstStyle>
            <a:defPPr>
              <a:defRPr lang="en-US"/>
            </a:defPPr>
            <a:lvl1pPr marL="0" algn="l" defTabSz="685800" rtl="0" eaLnBrk="1" latinLnBrk="0" hangingPunct="1">
              <a:defRPr sz="860" b="0" i="0" kern="1200">
                <a:solidFill>
                  <a:srgbClr val="898989"/>
                </a:solidFill>
                <a:latin typeface="Times New Roman"/>
                <a:ea typeface="+mn-ea"/>
                <a:cs typeface="Times New Roman"/>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25214" defTabSz="605150"/>
            <a:fld id="{81D60167-4931-47E6-BA6A-407CBD079E47}" type="slidenum">
              <a:rPr lang="en-US" spc="7"/>
              <a:pPr marL="25214" defTabSz="605150"/>
              <a:t>11</a:t>
            </a:fld>
            <a:endParaRPr spc="7" dirty="0"/>
          </a:p>
        </p:txBody>
      </p:sp>
      <p:grpSp>
        <p:nvGrpSpPr>
          <p:cNvPr id="3" name="object 3"/>
          <p:cNvGrpSpPr/>
          <p:nvPr/>
        </p:nvGrpSpPr>
        <p:grpSpPr>
          <a:xfrm>
            <a:off x="2151530" y="2487706"/>
            <a:ext cx="1538007" cy="991721"/>
            <a:chOff x="1371600" y="3759200"/>
            <a:chExt cx="2324100" cy="1498600"/>
          </a:xfrm>
        </p:grpSpPr>
        <p:pic>
          <p:nvPicPr>
            <p:cNvPr id="4" name="object 4"/>
            <p:cNvPicPr/>
            <p:nvPr/>
          </p:nvPicPr>
          <p:blipFill>
            <a:blip r:embed="rId2" cstate="print"/>
            <a:stretch>
              <a:fillRect/>
            </a:stretch>
          </p:blipFill>
          <p:spPr>
            <a:xfrm>
              <a:off x="1422400" y="3784600"/>
              <a:ext cx="2273300" cy="1397000"/>
            </a:xfrm>
            <a:prstGeom prst="rect">
              <a:avLst/>
            </a:prstGeom>
          </p:spPr>
        </p:pic>
        <p:pic>
          <p:nvPicPr>
            <p:cNvPr id="5" name="object 5"/>
            <p:cNvPicPr/>
            <p:nvPr/>
          </p:nvPicPr>
          <p:blipFill>
            <a:blip r:embed="rId3" cstate="print"/>
            <a:stretch>
              <a:fillRect/>
            </a:stretch>
          </p:blipFill>
          <p:spPr>
            <a:xfrm>
              <a:off x="1371600" y="3759200"/>
              <a:ext cx="2159000" cy="1498600"/>
            </a:xfrm>
            <a:prstGeom prst="rect">
              <a:avLst/>
            </a:prstGeom>
          </p:spPr>
        </p:pic>
        <p:pic>
          <p:nvPicPr>
            <p:cNvPr id="6" name="object 6"/>
            <p:cNvPicPr/>
            <p:nvPr/>
          </p:nvPicPr>
          <p:blipFill>
            <a:blip r:embed="rId4" cstate="print"/>
            <a:stretch>
              <a:fillRect/>
            </a:stretch>
          </p:blipFill>
          <p:spPr>
            <a:xfrm>
              <a:off x="1492249" y="3829050"/>
              <a:ext cx="2133600" cy="1257300"/>
            </a:xfrm>
            <a:prstGeom prst="rect">
              <a:avLst/>
            </a:prstGeom>
          </p:spPr>
        </p:pic>
      </p:grpSp>
      <p:sp>
        <p:nvSpPr>
          <p:cNvPr id="7" name="object 7"/>
          <p:cNvSpPr txBox="1"/>
          <p:nvPr/>
        </p:nvSpPr>
        <p:spPr>
          <a:xfrm>
            <a:off x="2231372" y="2533931"/>
            <a:ext cx="1411941" cy="724565"/>
          </a:xfrm>
          <a:prstGeom prst="rect">
            <a:avLst/>
          </a:prstGeom>
          <a:ln w="12700">
            <a:solidFill>
              <a:srgbClr val="000000"/>
            </a:solidFill>
          </a:ln>
        </p:spPr>
        <p:txBody>
          <a:bodyPr vert="horz" wrap="square" lIns="0" tIns="7564" rIns="0" bIns="0" rtlCol="0">
            <a:spAutoFit/>
          </a:bodyPr>
          <a:lstStyle/>
          <a:p>
            <a:pPr marL="58414" marR="239118" defTabSz="605150">
              <a:lnSpc>
                <a:spcPct val="100899"/>
              </a:lnSpc>
              <a:spcBef>
                <a:spcPts val="59"/>
              </a:spcBef>
            </a:pPr>
            <a:r>
              <a:rPr sz="1258" b="1" dirty="0">
                <a:solidFill>
                  <a:prstClr val="black"/>
                </a:solidFill>
                <a:latin typeface="Palatino"/>
                <a:cs typeface="Palatino"/>
              </a:rPr>
              <a:t>char</a:t>
            </a:r>
            <a:r>
              <a:rPr sz="1258" b="1" spc="-20" dirty="0">
                <a:solidFill>
                  <a:prstClr val="black"/>
                </a:solidFill>
                <a:latin typeface="Palatino"/>
                <a:cs typeface="Palatino"/>
              </a:rPr>
              <a:t> </a:t>
            </a:r>
            <a:r>
              <a:rPr sz="1258" b="1" spc="-3" dirty="0">
                <a:solidFill>
                  <a:prstClr val="black"/>
                </a:solidFill>
                <a:latin typeface="Palatino"/>
                <a:cs typeface="Palatino"/>
              </a:rPr>
              <a:t>A,</a:t>
            </a:r>
            <a:r>
              <a:rPr sz="1258" b="1" spc="-14" dirty="0">
                <a:solidFill>
                  <a:prstClr val="black"/>
                </a:solidFill>
                <a:latin typeface="Palatino"/>
                <a:cs typeface="Palatino"/>
              </a:rPr>
              <a:t> </a:t>
            </a:r>
            <a:r>
              <a:rPr sz="1258" b="1" spc="-3" dirty="0">
                <a:solidFill>
                  <a:prstClr val="black"/>
                </a:solidFill>
                <a:latin typeface="Palatino"/>
                <a:cs typeface="Palatino"/>
              </a:rPr>
              <a:t>B,</a:t>
            </a:r>
            <a:r>
              <a:rPr sz="1258" b="1" spc="-17" dirty="0">
                <a:solidFill>
                  <a:prstClr val="black"/>
                </a:solidFill>
                <a:latin typeface="Palatino"/>
                <a:cs typeface="Palatino"/>
              </a:rPr>
              <a:t> </a:t>
            </a:r>
            <a:r>
              <a:rPr sz="1258" b="1" dirty="0">
                <a:solidFill>
                  <a:prstClr val="black"/>
                </a:solidFill>
                <a:latin typeface="Palatino"/>
                <a:cs typeface="Palatino"/>
              </a:rPr>
              <a:t>C,</a:t>
            </a:r>
            <a:r>
              <a:rPr sz="1258" b="1" spc="-14" dirty="0">
                <a:solidFill>
                  <a:prstClr val="black"/>
                </a:solidFill>
                <a:latin typeface="Palatino"/>
                <a:cs typeface="Palatino"/>
              </a:rPr>
              <a:t> </a:t>
            </a:r>
            <a:r>
              <a:rPr sz="1258" b="1" dirty="0">
                <a:solidFill>
                  <a:prstClr val="black"/>
                </a:solidFill>
                <a:latin typeface="Palatino"/>
                <a:cs typeface="Palatino"/>
              </a:rPr>
              <a:t>D, </a:t>
            </a:r>
            <a:r>
              <a:rPr sz="1258" b="1" spc="-304" dirty="0">
                <a:solidFill>
                  <a:prstClr val="black"/>
                </a:solidFill>
                <a:latin typeface="Palatino"/>
                <a:cs typeface="Palatino"/>
              </a:rPr>
              <a:t> </a:t>
            </a:r>
            <a:r>
              <a:rPr sz="1258" b="1" dirty="0">
                <a:solidFill>
                  <a:prstClr val="black"/>
                </a:solidFill>
                <a:latin typeface="Palatino"/>
                <a:cs typeface="Palatino"/>
              </a:rPr>
              <a:t>int</a:t>
            </a:r>
            <a:r>
              <a:rPr sz="1258" b="1" spc="-7" dirty="0">
                <a:solidFill>
                  <a:prstClr val="black"/>
                </a:solidFill>
                <a:latin typeface="Palatino"/>
                <a:cs typeface="Palatino"/>
              </a:rPr>
              <a:t> </a:t>
            </a:r>
            <a:r>
              <a:rPr sz="1258" b="1" dirty="0">
                <a:solidFill>
                  <a:prstClr val="black"/>
                </a:solidFill>
                <a:latin typeface="Palatino"/>
                <a:cs typeface="Palatino"/>
              </a:rPr>
              <a:t>P;</a:t>
            </a:r>
            <a:endParaRPr sz="1258">
              <a:solidFill>
                <a:prstClr val="black"/>
              </a:solidFill>
              <a:latin typeface="Palatino"/>
              <a:cs typeface="Palatino"/>
            </a:endParaRPr>
          </a:p>
          <a:p>
            <a:pPr defTabSz="605150">
              <a:spcBef>
                <a:spcPts val="43"/>
              </a:spcBef>
            </a:pPr>
            <a:endParaRPr sz="860">
              <a:solidFill>
                <a:prstClr val="black"/>
              </a:solidFill>
              <a:latin typeface="Palatino"/>
              <a:cs typeface="Palatino"/>
            </a:endParaRPr>
          </a:p>
          <a:p>
            <a:pPr marL="58414" defTabSz="605150"/>
            <a:r>
              <a:rPr sz="1258" b="1" dirty="0">
                <a:solidFill>
                  <a:prstClr val="black"/>
                </a:solidFill>
                <a:latin typeface="Palatino"/>
                <a:cs typeface="Palatino"/>
              </a:rPr>
              <a:t>P</a:t>
            </a:r>
            <a:r>
              <a:rPr sz="1258" b="1" spc="-17" dirty="0">
                <a:solidFill>
                  <a:prstClr val="black"/>
                </a:solidFill>
                <a:latin typeface="Palatino"/>
                <a:cs typeface="Palatino"/>
              </a:rPr>
              <a:t> </a:t>
            </a:r>
            <a:r>
              <a:rPr sz="1258" b="1" dirty="0">
                <a:solidFill>
                  <a:prstClr val="black"/>
                </a:solidFill>
                <a:latin typeface="Palatino"/>
                <a:cs typeface="Palatino"/>
              </a:rPr>
              <a:t>=</a:t>
            </a:r>
            <a:r>
              <a:rPr sz="1258" b="1" spc="-17" dirty="0">
                <a:solidFill>
                  <a:prstClr val="black"/>
                </a:solidFill>
                <a:latin typeface="Palatino"/>
                <a:cs typeface="Palatino"/>
              </a:rPr>
              <a:t> </a:t>
            </a:r>
            <a:r>
              <a:rPr sz="1258" b="1" spc="-3" dirty="0">
                <a:solidFill>
                  <a:prstClr val="black"/>
                </a:solidFill>
                <a:latin typeface="Palatino"/>
                <a:cs typeface="Palatino"/>
              </a:rPr>
              <a:t>(A+B)*C+D</a:t>
            </a:r>
            <a:endParaRPr sz="1258">
              <a:solidFill>
                <a:prstClr val="black"/>
              </a:solidFill>
              <a:latin typeface="Palatino"/>
              <a:cs typeface="Palatino"/>
            </a:endParaRPr>
          </a:p>
        </p:txBody>
      </p:sp>
      <p:grpSp>
        <p:nvGrpSpPr>
          <p:cNvPr id="8" name="object 8"/>
          <p:cNvGrpSpPr/>
          <p:nvPr/>
        </p:nvGrpSpPr>
        <p:grpSpPr>
          <a:xfrm>
            <a:off x="5454464" y="2697816"/>
            <a:ext cx="470647" cy="453839"/>
            <a:chOff x="6362700" y="4076700"/>
            <a:chExt cx="711200" cy="685800"/>
          </a:xfrm>
        </p:grpSpPr>
        <p:pic>
          <p:nvPicPr>
            <p:cNvPr id="9" name="object 9"/>
            <p:cNvPicPr/>
            <p:nvPr/>
          </p:nvPicPr>
          <p:blipFill>
            <a:blip r:embed="rId5" cstate="print"/>
            <a:stretch>
              <a:fillRect/>
            </a:stretch>
          </p:blipFill>
          <p:spPr>
            <a:xfrm>
              <a:off x="6451600" y="4127500"/>
              <a:ext cx="533400" cy="520700"/>
            </a:xfrm>
            <a:prstGeom prst="rect">
              <a:avLst/>
            </a:prstGeom>
          </p:spPr>
        </p:pic>
        <p:pic>
          <p:nvPicPr>
            <p:cNvPr id="10" name="object 10"/>
            <p:cNvPicPr/>
            <p:nvPr/>
          </p:nvPicPr>
          <p:blipFill>
            <a:blip r:embed="rId6" cstate="print"/>
            <a:stretch>
              <a:fillRect/>
            </a:stretch>
          </p:blipFill>
          <p:spPr>
            <a:xfrm>
              <a:off x="6362700" y="4076700"/>
              <a:ext cx="711200" cy="685800"/>
            </a:xfrm>
            <a:prstGeom prst="rect">
              <a:avLst/>
            </a:prstGeom>
          </p:spPr>
        </p:pic>
        <p:pic>
          <p:nvPicPr>
            <p:cNvPr id="11" name="object 11"/>
            <p:cNvPicPr/>
            <p:nvPr/>
          </p:nvPicPr>
          <p:blipFill>
            <a:blip r:embed="rId7" cstate="print"/>
            <a:stretch>
              <a:fillRect/>
            </a:stretch>
          </p:blipFill>
          <p:spPr>
            <a:xfrm>
              <a:off x="6521449" y="4171949"/>
              <a:ext cx="393701" cy="381000"/>
            </a:xfrm>
            <a:prstGeom prst="rect">
              <a:avLst/>
            </a:prstGeom>
          </p:spPr>
        </p:pic>
        <p:sp>
          <p:nvSpPr>
            <p:cNvPr id="12" name="object 12"/>
            <p:cNvSpPr/>
            <p:nvPr/>
          </p:nvSpPr>
          <p:spPr>
            <a:xfrm>
              <a:off x="6521449" y="4171950"/>
              <a:ext cx="393700" cy="381000"/>
            </a:xfrm>
            <a:custGeom>
              <a:avLst/>
              <a:gdLst/>
              <a:ahLst/>
              <a:cxnLst/>
              <a:rect l="l" t="t" r="r" b="b"/>
              <a:pathLst>
                <a:path w="393700" h="381000">
                  <a:moveTo>
                    <a:pt x="0" y="190500"/>
                  </a:moveTo>
                  <a:lnTo>
                    <a:pt x="5198" y="146820"/>
                  </a:lnTo>
                  <a:lnTo>
                    <a:pt x="20008" y="106723"/>
                  </a:lnTo>
                  <a:lnTo>
                    <a:pt x="43245" y="71352"/>
                  </a:lnTo>
                  <a:lnTo>
                    <a:pt x="73730" y="41850"/>
                  </a:lnTo>
                  <a:lnTo>
                    <a:pt x="110280" y="19362"/>
                  </a:lnTo>
                  <a:lnTo>
                    <a:pt x="151714" y="5031"/>
                  </a:lnTo>
                  <a:lnTo>
                    <a:pt x="196849" y="0"/>
                  </a:lnTo>
                  <a:lnTo>
                    <a:pt x="241985" y="5031"/>
                  </a:lnTo>
                  <a:lnTo>
                    <a:pt x="283419" y="19362"/>
                  </a:lnTo>
                  <a:lnTo>
                    <a:pt x="319969" y="41850"/>
                  </a:lnTo>
                  <a:lnTo>
                    <a:pt x="350454" y="71352"/>
                  </a:lnTo>
                  <a:lnTo>
                    <a:pt x="373692" y="106723"/>
                  </a:lnTo>
                  <a:lnTo>
                    <a:pt x="388501" y="146820"/>
                  </a:lnTo>
                  <a:lnTo>
                    <a:pt x="393700" y="190500"/>
                  </a:lnTo>
                  <a:lnTo>
                    <a:pt x="388501" y="234180"/>
                  </a:lnTo>
                  <a:lnTo>
                    <a:pt x="373692" y="274277"/>
                  </a:lnTo>
                  <a:lnTo>
                    <a:pt x="350454" y="309648"/>
                  </a:lnTo>
                  <a:lnTo>
                    <a:pt x="319969" y="339150"/>
                  </a:lnTo>
                  <a:lnTo>
                    <a:pt x="283419" y="361638"/>
                  </a:lnTo>
                  <a:lnTo>
                    <a:pt x="241985" y="375969"/>
                  </a:lnTo>
                  <a:lnTo>
                    <a:pt x="196849" y="381000"/>
                  </a:lnTo>
                  <a:lnTo>
                    <a:pt x="151714" y="375969"/>
                  </a:lnTo>
                  <a:lnTo>
                    <a:pt x="110280" y="361638"/>
                  </a:lnTo>
                  <a:lnTo>
                    <a:pt x="73730" y="339150"/>
                  </a:lnTo>
                  <a:lnTo>
                    <a:pt x="43245" y="309648"/>
                  </a:lnTo>
                  <a:lnTo>
                    <a:pt x="20008" y="274277"/>
                  </a:lnTo>
                  <a:lnTo>
                    <a:pt x="5198" y="234180"/>
                  </a:lnTo>
                  <a:lnTo>
                    <a:pt x="0" y="190500"/>
                  </a:lnTo>
                  <a:close/>
                </a:path>
              </a:pathLst>
            </a:custGeom>
            <a:ln w="12700">
              <a:solidFill>
                <a:srgbClr val="F69240"/>
              </a:solidFill>
            </a:ln>
          </p:spPr>
          <p:txBody>
            <a:bodyPr wrap="square" lIns="0" tIns="0" rIns="0" bIns="0" rtlCol="0"/>
            <a:lstStyle/>
            <a:p>
              <a:pPr defTabSz="605150"/>
              <a:endParaRPr sz="1191">
                <a:solidFill>
                  <a:prstClr val="black"/>
                </a:solidFill>
                <a:latin typeface="Calibri"/>
              </a:endParaRPr>
            </a:p>
          </p:txBody>
        </p:sp>
        <p:pic>
          <p:nvPicPr>
            <p:cNvPr id="13" name="object 13"/>
            <p:cNvPicPr/>
            <p:nvPr/>
          </p:nvPicPr>
          <p:blipFill>
            <a:blip r:embed="rId8" cstate="print"/>
            <a:stretch>
              <a:fillRect/>
            </a:stretch>
          </p:blipFill>
          <p:spPr>
            <a:xfrm>
              <a:off x="6413500" y="4102100"/>
              <a:ext cx="609600" cy="584200"/>
            </a:xfrm>
            <a:prstGeom prst="rect">
              <a:avLst/>
            </a:prstGeom>
          </p:spPr>
        </p:pic>
      </p:grpSp>
      <p:sp>
        <p:nvSpPr>
          <p:cNvPr id="14" name="object 14"/>
          <p:cNvSpPr txBox="1"/>
          <p:nvPr/>
        </p:nvSpPr>
        <p:spPr>
          <a:xfrm>
            <a:off x="5596199" y="2783073"/>
            <a:ext cx="176493" cy="196448"/>
          </a:xfrm>
          <a:prstGeom prst="rect">
            <a:avLst/>
          </a:prstGeom>
        </p:spPr>
        <p:txBody>
          <a:bodyPr vert="horz" wrap="square" lIns="0" tIns="7985" rIns="0" bIns="0" rtlCol="0">
            <a:spAutoFit/>
          </a:bodyPr>
          <a:lstStyle/>
          <a:p>
            <a:pPr marL="8405" defTabSz="605150">
              <a:spcBef>
                <a:spcPts val="63"/>
              </a:spcBef>
            </a:pPr>
            <a:r>
              <a:rPr sz="1224" b="1" spc="539" dirty="0">
                <a:solidFill>
                  <a:prstClr val="black"/>
                </a:solidFill>
                <a:latin typeface="Arial"/>
                <a:cs typeface="Arial"/>
              </a:rPr>
              <a:t>×</a:t>
            </a:r>
            <a:endParaRPr sz="1224">
              <a:solidFill>
                <a:prstClr val="black"/>
              </a:solidFill>
              <a:latin typeface="Arial"/>
              <a:cs typeface="Arial"/>
            </a:endParaRPr>
          </a:p>
        </p:txBody>
      </p:sp>
      <p:grpSp>
        <p:nvGrpSpPr>
          <p:cNvPr id="15" name="object 15"/>
          <p:cNvGrpSpPr/>
          <p:nvPr/>
        </p:nvGrpSpPr>
        <p:grpSpPr>
          <a:xfrm>
            <a:off x="4908177" y="2353235"/>
            <a:ext cx="470647" cy="563096"/>
            <a:chOff x="5537200" y="3556000"/>
            <a:chExt cx="711200" cy="850900"/>
          </a:xfrm>
        </p:grpSpPr>
        <p:pic>
          <p:nvPicPr>
            <p:cNvPr id="16" name="object 16"/>
            <p:cNvPicPr/>
            <p:nvPr/>
          </p:nvPicPr>
          <p:blipFill>
            <a:blip r:embed="rId9" cstate="print"/>
            <a:stretch>
              <a:fillRect/>
            </a:stretch>
          </p:blipFill>
          <p:spPr>
            <a:xfrm>
              <a:off x="5613400" y="3670300"/>
              <a:ext cx="533400" cy="508000"/>
            </a:xfrm>
            <a:prstGeom prst="rect">
              <a:avLst/>
            </a:prstGeom>
          </p:spPr>
        </p:pic>
        <p:pic>
          <p:nvPicPr>
            <p:cNvPr id="17" name="object 17"/>
            <p:cNvPicPr/>
            <p:nvPr/>
          </p:nvPicPr>
          <p:blipFill>
            <a:blip r:embed="rId10" cstate="print"/>
            <a:stretch>
              <a:fillRect/>
            </a:stretch>
          </p:blipFill>
          <p:spPr>
            <a:xfrm>
              <a:off x="5537200" y="3556000"/>
              <a:ext cx="711200" cy="850900"/>
            </a:xfrm>
            <a:prstGeom prst="rect">
              <a:avLst/>
            </a:prstGeom>
          </p:spPr>
        </p:pic>
        <p:pic>
          <p:nvPicPr>
            <p:cNvPr id="18" name="object 18"/>
            <p:cNvPicPr/>
            <p:nvPr/>
          </p:nvPicPr>
          <p:blipFill>
            <a:blip r:embed="rId11" cstate="print"/>
            <a:stretch>
              <a:fillRect/>
            </a:stretch>
          </p:blipFill>
          <p:spPr>
            <a:xfrm>
              <a:off x="5683249" y="3714750"/>
              <a:ext cx="393700" cy="368300"/>
            </a:xfrm>
            <a:prstGeom prst="rect">
              <a:avLst/>
            </a:prstGeom>
          </p:spPr>
        </p:pic>
        <p:sp>
          <p:nvSpPr>
            <p:cNvPr id="19" name="object 19"/>
            <p:cNvSpPr/>
            <p:nvPr/>
          </p:nvSpPr>
          <p:spPr>
            <a:xfrm>
              <a:off x="5683250" y="3714749"/>
              <a:ext cx="393700" cy="368300"/>
            </a:xfrm>
            <a:custGeom>
              <a:avLst/>
              <a:gdLst/>
              <a:ahLst/>
              <a:cxnLst/>
              <a:rect l="l" t="t" r="r" b="b"/>
              <a:pathLst>
                <a:path w="393700" h="368300">
                  <a:moveTo>
                    <a:pt x="0" y="184149"/>
                  </a:moveTo>
                  <a:lnTo>
                    <a:pt x="5198" y="141926"/>
                  </a:lnTo>
                  <a:lnTo>
                    <a:pt x="20008" y="103165"/>
                  </a:lnTo>
                  <a:lnTo>
                    <a:pt x="43245" y="68973"/>
                  </a:lnTo>
                  <a:lnTo>
                    <a:pt x="73730" y="40455"/>
                  </a:lnTo>
                  <a:lnTo>
                    <a:pt x="110280" y="18717"/>
                  </a:lnTo>
                  <a:lnTo>
                    <a:pt x="151713" y="4863"/>
                  </a:lnTo>
                  <a:lnTo>
                    <a:pt x="196849" y="0"/>
                  </a:lnTo>
                  <a:lnTo>
                    <a:pt x="241985" y="4863"/>
                  </a:lnTo>
                  <a:lnTo>
                    <a:pt x="283419" y="18717"/>
                  </a:lnTo>
                  <a:lnTo>
                    <a:pt x="319969" y="40455"/>
                  </a:lnTo>
                  <a:lnTo>
                    <a:pt x="350453" y="68973"/>
                  </a:lnTo>
                  <a:lnTo>
                    <a:pt x="373691" y="103165"/>
                  </a:lnTo>
                  <a:lnTo>
                    <a:pt x="388500" y="141926"/>
                  </a:lnTo>
                  <a:lnTo>
                    <a:pt x="393699" y="184149"/>
                  </a:lnTo>
                  <a:lnTo>
                    <a:pt x="388500" y="226373"/>
                  </a:lnTo>
                  <a:lnTo>
                    <a:pt x="373691" y="265134"/>
                  </a:lnTo>
                  <a:lnTo>
                    <a:pt x="350453" y="299326"/>
                  </a:lnTo>
                  <a:lnTo>
                    <a:pt x="319969" y="327844"/>
                  </a:lnTo>
                  <a:lnTo>
                    <a:pt x="283419" y="349582"/>
                  </a:lnTo>
                  <a:lnTo>
                    <a:pt x="241985" y="363436"/>
                  </a:lnTo>
                  <a:lnTo>
                    <a:pt x="196849" y="368299"/>
                  </a:lnTo>
                  <a:lnTo>
                    <a:pt x="151713" y="363436"/>
                  </a:lnTo>
                  <a:lnTo>
                    <a:pt x="110280" y="349582"/>
                  </a:lnTo>
                  <a:lnTo>
                    <a:pt x="73730" y="327844"/>
                  </a:lnTo>
                  <a:lnTo>
                    <a:pt x="43245" y="299326"/>
                  </a:lnTo>
                  <a:lnTo>
                    <a:pt x="20008" y="265134"/>
                  </a:lnTo>
                  <a:lnTo>
                    <a:pt x="5198" y="226373"/>
                  </a:lnTo>
                  <a:lnTo>
                    <a:pt x="0" y="184149"/>
                  </a:lnTo>
                  <a:close/>
                </a:path>
              </a:pathLst>
            </a:custGeom>
            <a:ln w="12700">
              <a:solidFill>
                <a:srgbClr val="4A7EBB"/>
              </a:solidFill>
            </a:ln>
          </p:spPr>
          <p:txBody>
            <a:bodyPr wrap="square" lIns="0" tIns="0" rIns="0" bIns="0" rtlCol="0"/>
            <a:lstStyle/>
            <a:p>
              <a:pPr defTabSz="605150"/>
              <a:endParaRPr sz="1191">
                <a:solidFill>
                  <a:prstClr val="black"/>
                </a:solidFill>
                <a:latin typeface="Calibri"/>
              </a:endParaRPr>
            </a:p>
          </p:txBody>
        </p:sp>
        <p:pic>
          <p:nvPicPr>
            <p:cNvPr id="20" name="object 20"/>
            <p:cNvPicPr/>
            <p:nvPr/>
          </p:nvPicPr>
          <p:blipFill>
            <a:blip r:embed="rId12" cstate="print"/>
            <a:stretch>
              <a:fillRect/>
            </a:stretch>
          </p:blipFill>
          <p:spPr>
            <a:xfrm>
              <a:off x="5588000" y="3581400"/>
              <a:ext cx="609600" cy="762000"/>
            </a:xfrm>
            <a:prstGeom prst="rect">
              <a:avLst/>
            </a:prstGeom>
          </p:spPr>
        </p:pic>
      </p:grpSp>
      <p:sp>
        <p:nvSpPr>
          <p:cNvPr id="21" name="object 21"/>
          <p:cNvSpPr txBox="1"/>
          <p:nvPr/>
        </p:nvSpPr>
        <p:spPr>
          <a:xfrm>
            <a:off x="5072055" y="2441298"/>
            <a:ext cx="117662" cy="263172"/>
          </a:xfrm>
          <a:prstGeom prst="rect">
            <a:avLst/>
          </a:prstGeom>
        </p:spPr>
        <p:txBody>
          <a:bodyPr vert="horz" wrap="square" lIns="0" tIns="8405" rIns="0" bIns="0" rtlCol="0">
            <a:spAutoFit/>
          </a:bodyPr>
          <a:lstStyle/>
          <a:p>
            <a:pPr marL="8405" defTabSz="605150">
              <a:spcBef>
                <a:spcPts val="66"/>
              </a:spcBef>
            </a:pPr>
            <a:r>
              <a:rPr sz="1655" b="1" dirty="0">
                <a:solidFill>
                  <a:prstClr val="black"/>
                </a:solidFill>
                <a:latin typeface="Arial Narrow"/>
                <a:cs typeface="Arial Narrow"/>
              </a:rPr>
              <a:t>+</a:t>
            </a:r>
            <a:endParaRPr sz="1655">
              <a:solidFill>
                <a:prstClr val="black"/>
              </a:solidFill>
              <a:latin typeface="Arial Narrow"/>
              <a:cs typeface="Arial Narrow"/>
            </a:endParaRPr>
          </a:p>
        </p:txBody>
      </p:sp>
      <p:grpSp>
        <p:nvGrpSpPr>
          <p:cNvPr id="22" name="object 22"/>
          <p:cNvGrpSpPr/>
          <p:nvPr/>
        </p:nvGrpSpPr>
        <p:grpSpPr>
          <a:xfrm>
            <a:off x="5261162" y="2571750"/>
            <a:ext cx="1176618" cy="1000125"/>
            <a:chOff x="6070600" y="3886200"/>
            <a:chExt cx="1778000" cy="1511300"/>
          </a:xfrm>
        </p:grpSpPr>
        <p:sp>
          <p:nvSpPr>
            <p:cNvPr id="23" name="object 23"/>
            <p:cNvSpPr/>
            <p:nvPr/>
          </p:nvSpPr>
          <p:spPr>
            <a:xfrm>
              <a:off x="6070600" y="3886200"/>
              <a:ext cx="675005" cy="288925"/>
            </a:xfrm>
            <a:custGeom>
              <a:avLst/>
              <a:gdLst/>
              <a:ahLst/>
              <a:cxnLst/>
              <a:rect l="l" t="t" r="r" b="b"/>
              <a:pathLst>
                <a:path w="675004" h="288925">
                  <a:moveTo>
                    <a:pt x="647449" y="0"/>
                  </a:moveTo>
                  <a:lnTo>
                    <a:pt x="0" y="0"/>
                  </a:lnTo>
                  <a:lnTo>
                    <a:pt x="0" y="25400"/>
                  </a:lnTo>
                  <a:lnTo>
                    <a:pt x="622051" y="25400"/>
                  </a:lnTo>
                  <a:lnTo>
                    <a:pt x="622051" y="208702"/>
                  </a:lnTo>
                  <a:lnTo>
                    <a:pt x="594746" y="208702"/>
                  </a:lnTo>
                  <a:lnTo>
                    <a:pt x="634749" y="288712"/>
                  </a:lnTo>
                  <a:lnTo>
                    <a:pt x="674756" y="208702"/>
                  </a:lnTo>
                  <a:lnTo>
                    <a:pt x="647449" y="208702"/>
                  </a:lnTo>
                  <a:lnTo>
                    <a:pt x="647449"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pic>
          <p:nvPicPr>
            <p:cNvPr id="24" name="object 24"/>
            <p:cNvPicPr/>
            <p:nvPr/>
          </p:nvPicPr>
          <p:blipFill>
            <a:blip r:embed="rId13" cstate="print"/>
            <a:stretch>
              <a:fillRect/>
            </a:stretch>
          </p:blipFill>
          <p:spPr>
            <a:xfrm>
              <a:off x="7213600" y="4660900"/>
              <a:ext cx="546100" cy="520700"/>
            </a:xfrm>
            <a:prstGeom prst="rect">
              <a:avLst/>
            </a:prstGeom>
          </p:spPr>
        </p:pic>
        <p:pic>
          <p:nvPicPr>
            <p:cNvPr id="25" name="object 25"/>
            <p:cNvPicPr/>
            <p:nvPr/>
          </p:nvPicPr>
          <p:blipFill>
            <a:blip r:embed="rId10" cstate="print"/>
            <a:stretch>
              <a:fillRect/>
            </a:stretch>
          </p:blipFill>
          <p:spPr>
            <a:xfrm>
              <a:off x="7137400" y="4546600"/>
              <a:ext cx="711200" cy="850900"/>
            </a:xfrm>
            <a:prstGeom prst="rect">
              <a:avLst/>
            </a:prstGeom>
          </p:spPr>
        </p:pic>
        <p:pic>
          <p:nvPicPr>
            <p:cNvPr id="26" name="object 26"/>
            <p:cNvPicPr/>
            <p:nvPr/>
          </p:nvPicPr>
          <p:blipFill>
            <a:blip r:embed="rId14" cstate="print"/>
            <a:stretch>
              <a:fillRect/>
            </a:stretch>
          </p:blipFill>
          <p:spPr>
            <a:xfrm>
              <a:off x="7283449" y="4705350"/>
              <a:ext cx="406398" cy="381000"/>
            </a:xfrm>
            <a:prstGeom prst="rect">
              <a:avLst/>
            </a:prstGeom>
          </p:spPr>
        </p:pic>
        <p:sp>
          <p:nvSpPr>
            <p:cNvPr id="27" name="object 27"/>
            <p:cNvSpPr/>
            <p:nvPr/>
          </p:nvSpPr>
          <p:spPr>
            <a:xfrm>
              <a:off x="7283450" y="4705350"/>
              <a:ext cx="406400" cy="381000"/>
            </a:xfrm>
            <a:custGeom>
              <a:avLst/>
              <a:gdLst/>
              <a:ahLst/>
              <a:cxnLst/>
              <a:rect l="l" t="t" r="r" b="b"/>
              <a:pathLst>
                <a:path w="406400" h="381000">
                  <a:moveTo>
                    <a:pt x="0" y="190500"/>
                  </a:moveTo>
                  <a:lnTo>
                    <a:pt x="5366" y="146820"/>
                  </a:lnTo>
                  <a:lnTo>
                    <a:pt x="20653" y="106723"/>
                  </a:lnTo>
                  <a:lnTo>
                    <a:pt x="44640" y="71352"/>
                  </a:lnTo>
                  <a:lnTo>
                    <a:pt x="76108" y="41850"/>
                  </a:lnTo>
                  <a:lnTo>
                    <a:pt x="113837" y="19362"/>
                  </a:lnTo>
                  <a:lnTo>
                    <a:pt x="156608" y="5031"/>
                  </a:lnTo>
                  <a:lnTo>
                    <a:pt x="203200" y="0"/>
                  </a:lnTo>
                  <a:lnTo>
                    <a:pt x="249791" y="5031"/>
                  </a:lnTo>
                  <a:lnTo>
                    <a:pt x="292561" y="19362"/>
                  </a:lnTo>
                  <a:lnTo>
                    <a:pt x="330290" y="41850"/>
                  </a:lnTo>
                  <a:lnTo>
                    <a:pt x="361758" y="71352"/>
                  </a:lnTo>
                  <a:lnTo>
                    <a:pt x="385745" y="106723"/>
                  </a:lnTo>
                  <a:lnTo>
                    <a:pt x="401032" y="146820"/>
                  </a:lnTo>
                  <a:lnTo>
                    <a:pt x="406399" y="190500"/>
                  </a:lnTo>
                  <a:lnTo>
                    <a:pt x="401032" y="234180"/>
                  </a:lnTo>
                  <a:lnTo>
                    <a:pt x="385745" y="274277"/>
                  </a:lnTo>
                  <a:lnTo>
                    <a:pt x="361758" y="309648"/>
                  </a:lnTo>
                  <a:lnTo>
                    <a:pt x="330290" y="339150"/>
                  </a:lnTo>
                  <a:lnTo>
                    <a:pt x="292561" y="361638"/>
                  </a:lnTo>
                  <a:lnTo>
                    <a:pt x="249791" y="375969"/>
                  </a:lnTo>
                  <a:lnTo>
                    <a:pt x="203200" y="381000"/>
                  </a:lnTo>
                  <a:lnTo>
                    <a:pt x="156608" y="375969"/>
                  </a:lnTo>
                  <a:lnTo>
                    <a:pt x="113837" y="361638"/>
                  </a:lnTo>
                  <a:lnTo>
                    <a:pt x="76108" y="339150"/>
                  </a:lnTo>
                  <a:lnTo>
                    <a:pt x="44640" y="309648"/>
                  </a:lnTo>
                  <a:lnTo>
                    <a:pt x="20653" y="274277"/>
                  </a:lnTo>
                  <a:lnTo>
                    <a:pt x="5366" y="234180"/>
                  </a:lnTo>
                  <a:lnTo>
                    <a:pt x="0" y="190500"/>
                  </a:lnTo>
                  <a:close/>
                </a:path>
              </a:pathLst>
            </a:custGeom>
            <a:ln w="12700">
              <a:solidFill>
                <a:srgbClr val="4A7EBB"/>
              </a:solidFill>
            </a:ln>
          </p:spPr>
          <p:txBody>
            <a:bodyPr wrap="square" lIns="0" tIns="0" rIns="0" bIns="0" rtlCol="0"/>
            <a:lstStyle/>
            <a:p>
              <a:pPr defTabSz="605150"/>
              <a:endParaRPr sz="1191">
                <a:solidFill>
                  <a:prstClr val="black"/>
                </a:solidFill>
                <a:latin typeface="Calibri"/>
              </a:endParaRPr>
            </a:p>
          </p:txBody>
        </p:sp>
        <p:pic>
          <p:nvPicPr>
            <p:cNvPr id="28" name="object 28"/>
            <p:cNvPicPr/>
            <p:nvPr/>
          </p:nvPicPr>
          <p:blipFill>
            <a:blip r:embed="rId12" cstate="print"/>
            <a:stretch>
              <a:fillRect/>
            </a:stretch>
          </p:blipFill>
          <p:spPr>
            <a:xfrm>
              <a:off x="7188200" y="4572000"/>
              <a:ext cx="609600" cy="762000"/>
            </a:xfrm>
            <a:prstGeom prst="rect">
              <a:avLst/>
            </a:prstGeom>
          </p:spPr>
        </p:pic>
      </p:grpSp>
      <p:sp>
        <p:nvSpPr>
          <p:cNvPr id="29" name="object 29"/>
          <p:cNvSpPr txBox="1"/>
          <p:nvPr/>
        </p:nvSpPr>
        <p:spPr>
          <a:xfrm>
            <a:off x="6132168" y="3097108"/>
            <a:ext cx="117662" cy="263172"/>
          </a:xfrm>
          <a:prstGeom prst="rect">
            <a:avLst/>
          </a:prstGeom>
        </p:spPr>
        <p:txBody>
          <a:bodyPr vert="horz" wrap="square" lIns="0" tIns="8405" rIns="0" bIns="0" rtlCol="0">
            <a:spAutoFit/>
          </a:bodyPr>
          <a:lstStyle/>
          <a:p>
            <a:pPr marL="8405" defTabSz="605150">
              <a:spcBef>
                <a:spcPts val="66"/>
              </a:spcBef>
            </a:pPr>
            <a:r>
              <a:rPr sz="1655" b="1" dirty="0">
                <a:solidFill>
                  <a:prstClr val="black"/>
                </a:solidFill>
                <a:latin typeface="Arial Narrow"/>
                <a:cs typeface="Arial Narrow"/>
              </a:rPr>
              <a:t>+</a:t>
            </a:r>
            <a:endParaRPr sz="1655">
              <a:solidFill>
                <a:prstClr val="black"/>
              </a:solidFill>
              <a:latin typeface="Arial Narrow"/>
              <a:cs typeface="Arial Narrow"/>
            </a:endParaRPr>
          </a:p>
        </p:txBody>
      </p:sp>
      <p:sp>
        <p:nvSpPr>
          <p:cNvPr id="30" name="object 30"/>
          <p:cNvSpPr/>
          <p:nvPr/>
        </p:nvSpPr>
        <p:spPr>
          <a:xfrm>
            <a:off x="5815853" y="2874309"/>
            <a:ext cx="400891" cy="231542"/>
          </a:xfrm>
          <a:custGeom>
            <a:avLst/>
            <a:gdLst/>
            <a:ahLst/>
            <a:cxnLst/>
            <a:rect l="l" t="t" r="r" b="b"/>
            <a:pathLst>
              <a:path w="605790" h="349885">
                <a:moveTo>
                  <a:pt x="578181" y="0"/>
                </a:moveTo>
                <a:lnTo>
                  <a:pt x="0" y="0"/>
                </a:lnTo>
                <a:lnTo>
                  <a:pt x="0" y="25398"/>
                </a:lnTo>
                <a:lnTo>
                  <a:pt x="552781" y="25398"/>
                </a:lnTo>
                <a:lnTo>
                  <a:pt x="552781" y="269298"/>
                </a:lnTo>
                <a:lnTo>
                  <a:pt x="525476" y="269298"/>
                </a:lnTo>
                <a:lnTo>
                  <a:pt x="565481" y="349308"/>
                </a:lnTo>
                <a:lnTo>
                  <a:pt x="605486" y="269298"/>
                </a:lnTo>
                <a:lnTo>
                  <a:pt x="578181" y="269298"/>
                </a:lnTo>
                <a:lnTo>
                  <a:pt x="578181"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sp>
        <p:nvSpPr>
          <p:cNvPr id="31" name="object 31"/>
          <p:cNvSpPr txBox="1"/>
          <p:nvPr/>
        </p:nvSpPr>
        <p:spPr>
          <a:xfrm>
            <a:off x="577076" y="936857"/>
            <a:ext cx="7418348" cy="878567"/>
          </a:xfrm>
          <a:prstGeom prst="rect">
            <a:avLst/>
          </a:prstGeom>
        </p:spPr>
        <p:txBody>
          <a:bodyPr vert="horz" wrap="square" lIns="0" tIns="6724" rIns="0" bIns="0" rtlCol="0">
            <a:spAutoFit/>
          </a:bodyPr>
          <a:lstStyle/>
          <a:p>
            <a:pPr marL="247943" marR="395029" indent="-239539" defTabSz="605150">
              <a:lnSpc>
                <a:spcPct val="100600"/>
              </a:lnSpc>
              <a:spcBef>
                <a:spcPts val="53"/>
              </a:spcBef>
              <a:tabLst>
                <a:tab pos="247523" algn="l"/>
              </a:tabLst>
            </a:pPr>
            <a:r>
              <a:rPr sz="1919" spc="-195" dirty="0">
                <a:solidFill>
                  <a:srgbClr val="C0504D"/>
                </a:solidFill>
                <a:latin typeface="Arial Unicode MS"/>
                <a:cs typeface="Arial Unicode MS"/>
              </a:rPr>
              <a:t>▸	</a:t>
            </a:r>
            <a:r>
              <a:rPr sz="1919" spc="17" dirty="0">
                <a:solidFill>
                  <a:prstClr val="black"/>
                </a:solidFill>
                <a:latin typeface="Helvetica"/>
                <a:cs typeface="Helvetica"/>
              </a:rPr>
              <a:t>HLS</a:t>
            </a:r>
            <a:r>
              <a:rPr sz="1919" spc="23" dirty="0">
                <a:solidFill>
                  <a:prstClr val="black"/>
                </a:solidFill>
                <a:latin typeface="Helvetica"/>
                <a:cs typeface="Helvetica"/>
              </a:rPr>
              <a:t> </a:t>
            </a:r>
            <a:r>
              <a:rPr sz="1919" spc="17" dirty="0">
                <a:solidFill>
                  <a:prstClr val="black"/>
                </a:solidFill>
                <a:latin typeface="Helvetica"/>
                <a:cs typeface="Helvetica"/>
              </a:rPr>
              <a:t>generates</a:t>
            </a:r>
            <a:r>
              <a:rPr sz="1919" spc="20" dirty="0">
                <a:solidFill>
                  <a:prstClr val="black"/>
                </a:solidFill>
                <a:latin typeface="Helvetica"/>
                <a:cs typeface="Helvetica"/>
              </a:rPr>
              <a:t> </a:t>
            </a:r>
            <a:r>
              <a:rPr sz="1919" spc="14" dirty="0">
                <a:solidFill>
                  <a:prstClr val="black"/>
                </a:solidFill>
                <a:latin typeface="Helvetica"/>
                <a:cs typeface="Helvetica"/>
              </a:rPr>
              <a:t>datapath</a:t>
            </a:r>
            <a:r>
              <a:rPr sz="1919" spc="26" dirty="0">
                <a:solidFill>
                  <a:prstClr val="black"/>
                </a:solidFill>
                <a:latin typeface="Helvetica"/>
                <a:cs typeface="Helvetica"/>
              </a:rPr>
              <a:t> </a:t>
            </a:r>
            <a:r>
              <a:rPr sz="1919" spc="10" dirty="0">
                <a:solidFill>
                  <a:prstClr val="black"/>
                </a:solidFill>
                <a:latin typeface="Helvetica"/>
                <a:cs typeface="Helvetica"/>
              </a:rPr>
              <a:t>circuits</a:t>
            </a:r>
            <a:r>
              <a:rPr sz="1919" spc="20" dirty="0">
                <a:solidFill>
                  <a:prstClr val="black"/>
                </a:solidFill>
                <a:latin typeface="Helvetica"/>
                <a:cs typeface="Helvetica"/>
              </a:rPr>
              <a:t> </a:t>
            </a:r>
            <a:r>
              <a:rPr sz="1919" spc="14" dirty="0">
                <a:solidFill>
                  <a:prstClr val="black"/>
                </a:solidFill>
                <a:latin typeface="Helvetica"/>
                <a:cs typeface="Helvetica"/>
              </a:rPr>
              <a:t>mostly</a:t>
            </a:r>
            <a:r>
              <a:rPr sz="1919" spc="23" dirty="0">
                <a:solidFill>
                  <a:prstClr val="black"/>
                </a:solidFill>
                <a:latin typeface="Helvetica"/>
                <a:cs typeface="Helvetica"/>
              </a:rPr>
              <a:t> </a:t>
            </a:r>
            <a:r>
              <a:rPr sz="1919" spc="10" dirty="0">
                <a:solidFill>
                  <a:prstClr val="black"/>
                </a:solidFill>
                <a:latin typeface="Helvetica"/>
                <a:cs typeface="Helvetica"/>
              </a:rPr>
              <a:t>from </a:t>
            </a:r>
            <a:r>
              <a:rPr sz="1919" spc="-527" dirty="0">
                <a:solidFill>
                  <a:prstClr val="black"/>
                </a:solidFill>
                <a:latin typeface="Helvetica"/>
                <a:cs typeface="Helvetica"/>
              </a:rPr>
              <a:t> </a:t>
            </a:r>
            <a:r>
              <a:rPr sz="1919" spc="17" dirty="0">
                <a:solidFill>
                  <a:prstClr val="black"/>
                </a:solidFill>
                <a:latin typeface="Helvetica"/>
                <a:cs typeface="Helvetica"/>
              </a:rPr>
              <a:t>expressions</a:t>
            </a:r>
            <a:endParaRPr sz="1919" dirty="0">
              <a:solidFill>
                <a:prstClr val="black"/>
              </a:solidFill>
              <a:latin typeface="Helvetica"/>
              <a:cs typeface="Helvetica"/>
            </a:endParaRPr>
          </a:p>
          <a:p>
            <a:pPr marL="327790" defTabSz="605150">
              <a:spcBef>
                <a:spcPts val="476"/>
              </a:spcBef>
              <a:tabLst>
                <a:tab pos="526985" algn="l"/>
              </a:tabLst>
            </a:pPr>
            <a:r>
              <a:rPr sz="1324" dirty="0">
                <a:solidFill>
                  <a:prstClr val="black"/>
                </a:solidFill>
                <a:latin typeface="Arial"/>
                <a:cs typeface="Arial"/>
              </a:rPr>
              <a:t>–	</a:t>
            </a:r>
            <a:r>
              <a:rPr sz="1655" spc="-3" dirty="0">
                <a:solidFill>
                  <a:prstClr val="black"/>
                </a:solidFill>
                <a:latin typeface="Helvetica"/>
                <a:cs typeface="Helvetica"/>
              </a:rPr>
              <a:t>Timing</a:t>
            </a:r>
            <a:r>
              <a:rPr sz="1655" spc="17" dirty="0">
                <a:solidFill>
                  <a:prstClr val="black"/>
                </a:solidFill>
                <a:latin typeface="Helvetica"/>
                <a:cs typeface="Helvetica"/>
              </a:rPr>
              <a:t> </a:t>
            </a:r>
            <a:r>
              <a:rPr sz="1655" spc="7" dirty="0">
                <a:solidFill>
                  <a:prstClr val="black"/>
                </a:solidFill>
                <a:latin typeface="Helvetica"/>
                <a:cs typeface="Helvetica"/>
              </a:rPr>
              <a:t>constraints</a:t>
            </a:r>
            <a:r>
              <a:rPr sz="1655" spc="17" dirty="0">
                <a:solidFill>
                  <a:prstClr val="black"/>
                </a:solidFill>
                <a:latin typeface="Helvetica"/>
                <a:cs typeface="Helvetica"/>
              </a:rPr>
              <a:t> </a:t>
            </a:r>
            <a:r>
              <a:rPr sz="1655" spc="7" dirty="0">
                <a:solidFill>
                  <a:prstClr val="black"/>
                </a:solidFill>
                <a:latin typeface="Helvetica"/>
                <a:cs typeface="Helvetica"/>
              </a:rPr>
              <a:t>influence</a:t>
            </a:r>
            <a:r>
              <a:rPr sz="1655" spc="17" dirty="0">
                <a:solidFill>
                  <a:prstClr val="black"/>
                </a:solidFill>
                <a:latin typeface="Helvetica"/>
                <a:cs typeface="Helvetica"/>
              </a:rPr>
              <a:t> </a:t>
            </a:r>
            <a:r>
              <a:rPr sz="1655" spc="3" dirty="0">
                <a:solidFill>
                  <a:prstClr val="black"/>
                </a:solidFill>
                <a:latin typeface="Helvetica"/>
                <a:cs typeface="Helvetica"/>
              </a:rPr>
              <a:t>the</a:t>
            </a:r>
            <a:r>
              <a:rPr sz="1655" spc="20" dirty="0">
                <a:solidFill>
                  <a:prstClr val="black"/>
                </a:solidFill>
                <a:latin typeface="Helvetica"/>
                <a:cs typeface="Helvetica"/>
              </a:rPr>
              <a:t> </a:t>
            </a:r>
            <a:r>
              <a:rPr sz="1655" spc="10" dirty="0">
                <a:solidFill>
                  <a:prstClr val="black"/>
                </a:solidFill>
                <a:latin typeface="Helvetica"/>
                <a:cs typeface="Helvetica"/>
              </a:rPr>
              <a:t>degree</a:t>
            </a:r>
            <a:r>
              <a:rPr sz="1655" spc="20" dirty="0">
                <a:solidFill>
                  <a:prstClr val="black"/>
                </a:solidFill>
                <a:latin typeface="Helvetica"/>
                <a:cs typeface="Helvetica"/>
              </a:rPr>
              <a:t> </a:t>
            </a:r>
            <a:r>
              <a:rPr sz="1655" spc="7" dirty="0">
                <a:solidFill>
                  <a:prstClr val="black"/>
                </a:solidFill>
                <a:latin typeface="Helvetica"/>
                <a:cs typeface="Helvetica"/>
              </a:rPr>
              <a:t>of registering</a:t>
            </a:r>
            <a:endParaRPr sz="1655" dirty="0">
              <a:solidFill>
                <a:prstClr val="black"/>
              </a:solidFill>
              <a:latin typeface="Helvetica"/>
              <a:cs typeface="Helvetica"/>
            </a:endParaRPr>
          </a:p>
          <a:p>
            <a:pPr defTabSz="605150"/>
            <a:endParaRPr sz="1655" dirty="0">
              <a:solidFill>
                <a:prstClr val="black"/>
              </a:solidFill>
              <a:latin typeface="Helvetica"/>
              <a:cs typeface="Helvetica"/>
            </a:endParaRPr>
          </a:p>
        </p:txBody>
      </p:sp>
      <p:sp>
        <p:nvSpPr>
          <p:cNvPr id="32" name="object 32"/>
          <p:cNvSpPr txBox="1"/>
          <p:nvPr/>
        </p:nvSpPr>
        <p:spPr>
          <a:xfrm>
            <a:off x="4624124" y="2738467"/>
            <a:ext cx="123545" cy="202066"/>
          </a:xfrm>
          <a:prstGeom prst="rect">
            <a:avLst/>
          </a:prstGeom>
        </p:spPr>
        <p:txBody>
          <a:bodyPr vert="horz" wrap="square" lIns="0" tIns="8405" rIns="0" bIns="0" rtlCol="0">
            <a:spAutoFit/>
          </a:bodyPr>
          <a:lstStyle/>
          <a:p>
            <a:pPr marL="8405" defTabSz="605150">
              <a:spcBef>
                <a:spcPts val="66"/>
              </a:spcBef>
            </a:pPr>
            <a:r>
              <a:rPr sz="1258" b="1" dirty="0">
                <a:solidFill>
                  <a:prstClr val="black"/>
                </a:solidFill>
                <a:latin typeface="Palatino"/>
                <a:cs typeface="Palatino"/>
              </a:rPr>
              <a:t>B</a:t>
            </a:r>
            <a:endParaRPr sz="1258" dirty="0">
              <a:solidFill>
                <a:prstClr val="black"/>
              </a:solidFill>
              <a:latin typeface="Palatino"/>
              <a:cs typeface="Palatino"/>
            </a:endParaRPr>
          </a:p>
        </p:txBody>
      </p:sp>
      <p:grpSp>
        <p:nvGrpSpPr>
          <p:cNvPr id="33" name="object 33"/>
          <p:cNvGrpSpPr/>
          <p:nvPr/>
        </p:nvGrpSpPr>
        <p:grpSpPr>
          <a:xfrm>
            <a:off x="4807324" y="2336427"/>
            <a:ext cx="1790560" cy="1378324"/>
            <a:chOff x="5384800" y="3530600"/>
            <a:chExt cx="2705735" cy="2082800"/>
          </a:xfrm>
        </p:grpSpPr>
        <p:sp>
          <p:nvSpPr>
            <p:cNvPr id="34" name="object 34"/>
            <p:cNvSpPr/>
            <p:nvPr/>
          </p:nvSpPr>
          <p:spPr>
            <a:xfrm>
              <a:off x="5384800" y="3530599"/>
              <a:ext cx="2705735" cy="1895475"/>
            </a:xfrm>
            <a:custGeom>
              <a:avLst/>
              <a:gdLst/>
              <a:ahLst/>
              <a:cxnLst/>
              <a:rect l="l" t="t" r="r" b="b"/>
              <a:pathLst>
                <a:path w="2705734" h="1895475">
                  <a:moveTo>
                    <a:pt x="532714" y="95440"/>
                  </a:moveTo>
                  <a:lnTo>
                    <a:pt x="505409" y="95440"/>
                  </a:lnTo>
                  <a:lnTo>
                    <a:pt x="505409" y="0"/>
                  </a:lnTo>
                  <a:lnTo>
                    <a:pt x="25400" y="0"/>
                  </a:lnTo>
                  <a:lnTo>
                    <a:pt x="25400" y="25400"/>
                  </a:lnTo>
                  <a:lnTo>
                    <a:pt x="480009" y="25400"/>
                  </a:lnTo>
                  <a:lnTo>
                    <a:pt x="480009" y="95440"/>
                  </a:lnTo>
                  <a:lnTo>
                    <a:pt x="452704" y="95440"/>
                  </a:lnTo>
                  <a:lnTo>
                    <a:pt x="492709" y="175450"/>
                  </a:lnTo>
                  <a:lnTo>
                    <a:pt x="532714" y="95440"/>
                  </a:lnTo>
                  <a:close/>
                </a:path>
                <a:path w="2705734" h="1895475">
                  <a:moveTo>
                    <a:pt x="534162" y="626110"/>
                  </a:moveTo>
                  <a:lnTo>
                    <a:pt x="494157" y="546100"/>
                  </a:lnTo>
                  <a:lnTo>
                    <a:pt x="454152" y="626110"/>
                  </a:lnTo>
                  <a:lnTo>
                    <a:pt x="481457" y="626110"/>
                  </a:lnTo>
                  <a:lnTo>
                    <a:pt x="481457" y="772553"/>
                  </a:lnTo>
                  <a:lnTo>
                    <a:pt x="0" y="772553"/>
                  </a:lnTo>
                  <a:lnTo>
                    <a:pt x="0" y="797953"/>
                  </a:lnTo>
                  <a:lnTo>
                    <a:pt x="506857" y="797953"/>
                  </a:lnTo>
                  <a:lnTo>
                    <a:pt x="506857" y="626110"/>
                  </a:lnTo>
                  <a:lnTo>
                    <a:pt x="534162" y="626110"/>
                  </a:lnTo>
                  <a:close/>
                </a:path>
                <a:path w="2705734" h="1895475">
                  <a:moveTo>
                    <a:pt x="1369085" y="1096010"/>
                  </a:moveTo>
                  <a:lnTo>
                    <a:pt x="1329080" y="1016000"/>
                  </a:lnTo>
                  <a:lnTo>
                    <a:pt x="1289075" y="1096010"/>
                  </a:lnTo>
                  <a:lnTo>
                    <a:pt x="1316380" y="1096010"/>
                  </a:lnTo>
                  <a:lnTo>
                    <a:pt x="1316380" y="1328724"/>
                  </a:lnTo>
                  <a:lnTo>
                    <a:pt x="12700" y="1328724"/>
                  </a:lnTo>
                  <a:lnTo>
                    <a:pt x="12700" y="1354124"/>
                  </a:lnTo>
                  <a:lnTo>
                    <a:pt x="1341780" y="1354124"/>
                  </a:lnTo>
                  <a:lnTo>
                    <a:pt x="1341780" y="1096010"/>
                  </a:lnTo>
                  <a:lnTo>
                    <a:pt x="1369085" y="1096010"/>
                  </a:lnTo>
                  <a:close/>
                </a:path>
                <a:path w="2705734" h="1895475">
                  <a:moveTo>
                    <a:pt x="2133968" y="1629410"/>
                  </a:moveTo>
                  <a:lnTo>
                    <a:pt x="2093963" y="1549400"/>
                  </a:lnTo>
                  <a:lnTo>
                    <a:pt x="2053958" y="1629410"/>
                  </a:lnTo>
                  <a:lnTo>
                    <a:pt x="2081263" y="1629410"/>
                  </a:lnTo>
                  <a:lnTo>
                    <a:pt x="2081263" y="1869948"/>
                  </a:lnTo>
                  <a:lnTo>
                    <a:pt x="38100" y="1869948"/>
                  </a:lnTo>
                  <a:lnTo>
                    <a:pt x="38100" y="1895348"/>
                  </a:lnTo>
                  <a:lnTo>
                    <a:pt x="2106663" y="1895348"/>
                  </a:lnTo>
                  <a:lnTo>
                    <a:pt x="2106663" y="1629410"/>
                  </a:lnTo>
                  <a:lnTo>
                    <a:pt x="2133968" y="1629410"/>
                  </a:lnTo>
                  <a:close/>
                </a:path>
                <a:path w="2705734" h="1895475">
                  <a:moveTo>
                    <a:pt x="2705544" y="1346200"/>
                  </a:moveTo>
                  <a:lnTo>
                    <a:pt x="2625534" y="1306195"/>
                  </a:lnTo>
                  <a:lnTo>
                    <a:pt x="2625534" y="1333500"/>
                  </a:lnTo>
                  <a:lnTo>
                    <a:pt x="2489416" y="1333500"/>
                  </a:lnTo>
                  <a:lnTo>
                    <a:pt x="2489416" y="1335824"/>
                  </a:lnTo>
                  <a:lnTo>
                    <a:pt x="2298700" y="1335824"/>
                  </a:lnTo>
                  <a:lnTo>
                    <a:pt x="2298700" y="1361224"/>
                  </a:lnTo>
                  <a:lnTo>
                    <a:pt x="2514816" y="1361224"/>
                  </a:lnTo>
                  <a:lnTo>
                    <a:pt x="2514816" y="1358900"/>
                  </a:lnTo>
                  <a:lnTo>
                    <a:pt x="2625534" y="1358900"/>
                  </a:lnTo>
                  <a:lnTo>
                    <a:pt x="2625534" y="1386205"/>
                  </a:lnTo>
                  <a:lnTo>
                    <a:pt x="2705544" y="134620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pic>
          <p:nvPicPr>
            <p:cNvPr id="35" name="object 35"/>
            <p:cNvPicPr/>
            <p:nvPr/>
          </p:nvPicPr>
          <p:blipFill>
            <a:blip r:embed="rId15" cstate="print"/>
            <a:stretch>
              <a:fillRect/>
            </a:stretch>
          </p:blipFill>
          <p:spPr>
            <a:xfrm>
              <a:off x="6159500" y="3670300"/>
              <a:ext cx="406400" cy="533400"/>
            </a:xfrm>
            <a:prstGeom prst="rect">
              <a:avLst/>
            </a:prstGeom>
          </p:spPr>
        </p:pic>
        <p:pic>
          <p:nvPicPr>
            <p:cNvPr id="36" name="object 36"/>
            <p:cNvPicPr/>
            <p:nvPr/>
          </p:nvPicPr>
          <p:blipFill>
            <a:blip r:embed="rId16" cstate="print"/>
            <a:stretch>
              <a:fillRect/>
            </a:stretch>
          </p:blipFill>
          <p:spPr>
            <a:xfrm>
              <a:off x="6229349" y="3714750"/>
              <a:ext cx="266700" cy="393700"/>
            </a:xfrm>
            <a:prstGeom prst="rect">
              <a:avLst/>
            </a:prstGeom>
          </p:spPr>
        </p:pic>
        <p:sp>
          <p:nvSpPr>
            <p:cNvPr id="37" name="object 37"/>
            <p:cNvSpPr/>
            <p:nvPr/>
          </p:nvSpPr>
          <p:spPr>
            <a:xfrm>
              <a:off x="6229349" y="3714749"/>
              <a:ext cx="266700" cy="393700"/>
            </a:xfrm>
            <a:custGeom>
              <a:avLst/>
              <a:gdLst/>
              <a:ahLst/>
              <a:cxnLst/>
              <a:rect l="l" t="t" r="r" b="b"/>
              <a:pathLst>
                <a:path w="266700" h="393700">
                  <a:moveTo>
                    <a:pt x="0" y="0"/>
                  </a:moveTo>
                  <a:lnTo>
                    <a:pt x="266699" y="0"/>
                  </a:lnTo>
                  <a:lnTo>
                    <a:pt x="266699" y="393699"/>
                  </a:lnTo>
                  <a:lnTo>
                    <a:pt x="0" y="393699"/>
                  </a:lnTo>
                  <a:lnTo>
                    <a:pt x="0" y="0"/>
                  </a:lnTo>
                  <a:close/>
                </a:path>
              </a:pathLst>
            </a:custGeom>
            <a:ln w="12700">
              <a:solidFill>
                <a:srgbClr val="98B954"/>
              </a:solidFill>
            </a:ln>
          </p:spPr>
          <p:txBody>
            <a:bodyPr wrap="square" lIns="0" tIns="0" rIns="0" bIns="0" rtlCol="0"/>
            <a:lstStyle/>
            <a:p>
              <a:pPr defTabSz="605150"/>
              <a:endParaRPr sz="1191">
                <a:solidFill>
                  <a:prstClr val="black"/>
                </a:solidFill>
                <a:latin typeface="Calibri"/>
              </a:endParaRPr>
            </a:p>
          </p:txBody>
        </p:sp>
        <p:pic>
          <p:nvPicPr>
            <p:cNvPr id="38" name="object 38"/>
            <p:cNvPicPr/>
            <p:nvPr/>
          </p:nvPicPr>
          <p:blipFill>
            <a:blip r:embed="rId17" cstate="print"/>
            <a:stretch>
              <a:fillRect/>
            </a:stretch>
          </p:blipFill>
          <p:spPr>
            <a:xfrm>
              <a:off x="6223000" y="3949700"/>
              <a:ext cx="139699" cy="126999"/>
            </a:xfrm>
            <a:prstGeom prst="rect">
              <a:avLst/>
            </a:prstGeom>
          </p:spPr>
        </p:pic>
        <p:pic>
          <p:nvPicPr>
            <p:cNvPr id="39" name="object 39"/>
            <p:cNvPicPr/>
            <p:nvPr/>
          </p:nvPicPr>
          <p:blipFill>
            <a:blip r:embed="rId18" cstate="print"/>
            <a:stretch>
              <a:fillRect/>
            </a:stretch>
          </p:blipFill>
          <p:spPr>
            <a:xfrm>
              <a:off x="6134100" y="4622800"/>
              <a:ext cx="406400" cy="546100"/>
            </a:xfrm>
            <a:prstGeom prst="rect">
              <a:avLst/>
            </a:prstGeom>
          </p:spPr>
        </p:pic>
        <p:pic>
          <p:nvPicPr>
            <p:cNvPr id="40" name="object 40"/>
            <p:cNvPicPr/>
            <p:nvPr/>
          </p:nvPicPr>
          <p:blipFill>
            <a:blip r:embed="rId19" cstate="print"/>
            <a:stretch>
              <a:fillRect/>
            </a:stretch>
          </p:blipFill>
          <p:spPr>
            <a:xfrm>
              <a:off x="6203949" y="4667250"/>
              <a:ext cx="266700" cy="406400"/>
            </a:xfrm>
            <a:prstGeom prst="rect">
              <a:avLst/>
            </a:prstGeom>
          </p:spPr>
        </p:pic>
        <p:sp>
          <p:nvSpPr>
            <p:cNvPr id="41" name="object 41"/>
            <p:cNvSpPr/>
            <p:nvPr/>
          </p:nvSpPr>
          <p:spPr>
            <a:xfrm>
              <a:off x="6203950" y="4667249"/>
              <a:ext cx="266700" cy="406400"/>
            </a:xfrm>
            <a:custGeom>
              <a:avLst/>
              <a:gdLst/>
              <a:ahLst/>
              <a:cxnLst/>
              <a:rect l="l" t="t" r="r" b="b"/>
              <a:pathLst>
                <a:path w="266700" h="406400">
                  <a:moveTo>
                    <a:pt x="0" y="0"/>
                  </a:moveTo>
                  <a:lnTo>
                    <a:pt x="266700" y="0"/>
                  </a:lnTo>
                  <a:lnTo>
                    <a:pt x="266700" y="406399"/>
                  </a:lnTo>
                  <a:lnTo>
                    <a:pt x="0" y="406399"/>
                  </a:lnTo>
                  <a:lnTo>
                    <a:pt x="0" y="0"/>
                  </a:lnTo>
                  <a:close/>
                </a:path>
              </a:pathLst>
            </a:custGeom>
            <a:ln w="12700">
              <a:solidFill>
                <a:srgbClr val="98B954"/>
              </a:solidFill>
            </a:ln>
          </p:spPr>
          <p:txBody>
            <a:bodyPr wrap="square" lIns="0" tIns="0" rIns="0" bIns="0" rtlCol="0"/>
            <a:lstStyle/>
            <a:p>
              <a:pPr defTabSz="605150"/>
              <a:endParaRPr sz="1191">
                <a:solidFill>
                  <a:prstClr val="black"/>
                </a:solidFill>
                <a:latin typeface="Calibri"/>
              </a:endParaRPr>
            </a:p>
          </p:txBody>
        </p:sp>
        <p:pic>
          <p:nvPicPr>
            <p:cNvPr id="42" name="object 42"/>
            <p:cNvPicPr/>
            <p:nvPr/>
          </p:nvPicPr>
          <p:blipFill>
            <a:blip r:embed="rId20" cstate="print"/>
            <a:stretch>
              <a:fillRect/>
            </a:stretch>
          </p:blipFill>
          <p:spPr>
            <a:xfrm>
              <a:off x="6210300" y="4902200"/>
              <a:ext cx="126999" cy="126999"/>
            </a:xfrm>
            <a:prstGeom prst="rect">
              <a:avLst/>
            </a:prstGeom>
          </p:spPr>
        </p:pic>
        <p:pic>
          <p:nvPicPr>
            <p:cNvPr id="43" name="object 43"/>
            <p:cNvPicPr/>
            <p:nvPr/>
          </p:nvPicPr>
          <p:blipFill>
            <a:blip r:embed="rId18" cstate="print"/>
            <a:stretch>
              <a:fillRect/>
            </a:stretch>
          </p:blipFill>
          <p:spPr>
            <a:xfrm>
              <a:off x="6985000" y="4114800"/>
              <a:ext cx="406400" cy="546100"/>
            </a:xfrm>
            <a:prstGeom prst="rect">
              <a:avLst/>
            </a:prstGeom>
          </p:spPr>
        </p:pic>
        <p:pic>
          <p:nvPicPr>
            <p:cNvPr id="44" name="object 44"/>
            <p:cNvPicPr/>
            <p:nvPr/>
          </p:nvPicPr>
          <p:blipFill>
            <a:blip r:embed="rId21" cstate="print"/>
            <a:stretch>
              <a:fillRect/>
            </a:stretch>
          </p:blipFill>
          <p:spPr>
            <a:xfrm>
              <a:off x="7054848" y="4159250"/>
              <a:ext cx="266700" cy="406400"/>
            </a:xfrm>
            <a:prstGeom prst="rect">
              <a:avLst/>
            </a:prstGeom>
          </p:spPr>
        </p:pic>
        <p:sp>
          <p:nvSpPr>
            <p:cNvPr id="45" name="object 45"/>
            <p:cNvSpPr/>
            <p:nvPr/>
          </p:nvSpPr>
          <p:spPr>
            <a:xfrm>
              <a:off x="7054848" y="4159250"/>
              <a:ext cx="266700" cy="406400"/>
            </a:xfrm>
            <a:custGeom>
              <a:avLst/>
              <a:gdLst/>
              <a:ahLst/>
              <a:cxnLst/>
              <a:rect l="l" t="t" r="r" b="b"/>
              <a:pathLst>
                <a:path w="266700" h="406400">
                  <a:moveTo>
                    <a:pt x="0" y="0"/>
                  </a:moveTo>
                  <a:lnTo>
                    <a:pt x="266699" y="0"/>
                  </a:lnTo>
                  <a:lnTo>
                    <a:pt x="266699" y="406400"/>
                  </a:lnTo>
                  <a:lnTo>
                    <a:pt x="0" y="406400"/>
                  </a:lnTo>
                  <a:lnTo>
                    <a:pt x="0" y="0"/>
                  </a:lnTo>
                  <a:close/>
                </a:path>
              </a:pathLst>
            </a:custGeom>
            <a:ln w="12700">
              <a:solidFill>
                <a:srgbClr val="98B954"/>
              </a:solidFill>
            </a:ln>
          </p:spPr>
          <p:txBody>
            <a:bodyPr wrap="square" lIns="0" tIns="0" rIns="0" bIns="0" rtlCol="0"/>
            <a:lstStyle/>
            <a:p>
              <a:pPr defTabSz="605150"/>
              <a:endParaRPr sz="1191">
                <a:solidFill>
                  <a:prstClr val="black"/>
                </a:solidFill>
                <a:latin typeface="Calibri"/>
              </a:endParaRPr>
            </a:p>
          </p:txBody>
        </p:sp>
        <p:pic>
          <p:nvPicPr>
            <p:cNvPr id="46" name="object 46"/>
            <p:cNvPicPr/>
            <p:nvPr/>
          </p:nvPicPr>
          <p:blipFill>
            <a:blip r:embed="rId22" cstate="print"/>
            <a:stretch>
              <a:fillRect/>
            </a:stretch>
          </p:blipFill>
          <p:spPr>
            <a:xfrm>
              <a:off x="7048498" y="4406901"/>
              <a:ext cx="139699" cy="114298"/>
            </a:xfrm>
            <a:prstGeom prst="rect">
              <a:avLst/>
            </a:prstGeom>
          </p:spPr>
        </p:pic>
        <p:pic>
          <p:nvPicPr>
            <p:cNvPr id="47" name="object 47"/>
            <p:cNvPicPr/>
            <p:nvPr/>
          </p:nvPicPr>
          <p:blipFill>
            <a:blip r:embed="rId23" cstate="print"/>
            <a:stretch>
              <a:fillRect/>
            </a:stretch>
          </p:blipFill>
          <p:spPr>
            <a:xfrm>
              <a:off x="6972300" y="5067300"/>
              <a:ext cx="393700" cy="546100"/>
            </a:xfrm>
            <a:prstGeom prst="rect">
              <a:avLst/>
            </a:prstGeom>
          </p:spPr>
        </p:pic>
        <p:pic>
          <p:nvPicPr>
            <p:cNvPr id="48" name="object 48"/>
            <p:cNvPicPr/>
            <p:nvPr/>
          </p:nvPicPr>
          <p:blipFill>
            <a:blip r:embed="rId24" cstate="print"/>
            <a:stretch>
              <a:fillRect/>
            </a:stretch>
          </p:blipFill>
          <p:spPr>
            <a:xfrm>
              <a:off x="7042149" y="5111750"/>
              <a:ext cx="254000" cy="406400"/>
            </a:xfrm>
            <a:prstGeom prst="rect">
              <a:avLst/>
            </a:prstGeom>
          </p:spPr>
        </p:pic>
        <p:sp>
          <p:nvSpPr>
            <p:cNvPr id="49" name="object 49"/>
            <p:cNvSpPr/>
            <p:nvPr/>
          </p:nvSpPr>
          <p:spPr>
            <a:xfrm>
              <a:off x="7042150" y="5111750"/>
              <a:ext cx="254000" cy="406400"/>
            </a:xfrm>
            <a:custGeom>
              <a:avLst/>
              <a:gdLst/>
              <a:ahLst/>
              <a:cxnLst/>
              <a:rect l="l" t="t" r="r" b="b"/>
              <a:pathLst>
                <a:path w="254000" h="406400">
                  <a:moveTo>
                    <a:pt x="0" y="0"/>
                  </a:moveTo>
                  <a:lnTo>
                    <a:pt x="253999" y="0"/>
                  </a:lnTo>
                  <a:lnTo>
                    <a:pt x="253999" y="406400"/>
                  </a:lnTo>
                  <a:lnTo>
                    <a:pt x="0" y="406400"/>
                  </a:lnTo>
                  <a:lnTo>
                    <a:pt x="0" y="0"/>
                  </a:lnTo>
                  <a:close/>
                </a:path>
              </a:pathLst>
            </a:custGeom>
            <a:ln w="12700">
              <a:solidFill>
                <a:srgbClr val="98B954"/>
              </a:solidFill>
            </a:ln>
          </p:spPr>
          <p:txBody>
            <a:bodyPr wrap="square" lIns="0" tIns="0" rIns="0" bIns="0" rtlCol="0"/>
            <a:lstStyle/>
            <a:p>
              <a:pPr defTabSz="605150"/>
              <a:endParaRPr sz="1191">
                <a:solidFill>
                  <a:prstClr val="black"/>
                </a:solidFill>
                <a:latin typeface="Calibri"/>
              </a:endParaRPr>
            </a:p>
          </p:txBody>
        </p:sp>
        <p:pic>
          <p:nvPicPr>
            <p:cNvPr id="50" name="object 50"/>
            <p:cNvPicPr/>
            <p:nvPr/>
          </p:nvPicPr>
          <p:blipFill>
            <a:blip r:embed="rId25" cstate="print"/>
            <a:stretch>
              <a:fillRect/>
            </a:stretch>
          </p:blipFill>
          <p:spPr>
            <a:xfrm>
              <a:off x="7035800" y="5359400"/>
              <a:ext cx="126999" cy="114299"/>
            </a:xfrm>
            <a:prstGeom prst="rect">
              <a:avLst/>
            </a:prstGeom>
          </p:spPr>
        </p:pic>
      </p:grpSp>
      <p:sp>
        <p:nvSpPr>
          <p:cNvPr id="51" name="object 51"/>
          <p:cNvSpPr txBox="1"/>
          <p:nvPr/>
        </p:nvSpPr>
        <p:spPr>
          <a:xfrm>
            <a:off x="4624125" y="3103417"/>
            <a:ext cx="132370" cy="202066"/>
          </a:xfrm>
          <a:prstGeom prst="rect">
            <a:avLst/>
          </a:prstGeom>
        </p:spPr>
        <p:txBody>
          <a:bodyPr vert="horz" wrap="square" lIns="0" tIns="8405" rIns="0" bIns="0" rtlCol="0">
            <a:spAutoFit/>
          </a:bodyPr>
          <a:lstStyle/>
          <a:p>
            <a:pPr marL="8405" defTabSz="605150">
              <a:spcBef>
                <a:spcPts val="66"/>
              </a:spcBef>
            </a:pPr>
            <a:r>
              <a:rPr sz="1258" b="1" dirty="0">
                <a:solidFill>
                  <a:prstClr val="black"/>
                </a:solidFill>
                <a:latin typeface="Palatino"/>
                <a:cs typeface="Palatino"/>
              </a:rPr>
              <a:t>C</a:t>
            </a:r>
            <a:endParaRPr sz="1258" dirty="0">
              <a:solidFill>
                <a:prstClr val="black"/>
              </a:solidFill>
              <a:latin typeface="Palatino"/>
              <a:cs typeface="Palatino"/>
            </a:endParaRPr>
          </a:p>
        </p:txBody>
      </p:sp>
      <p:sp>
        <p:nvSpPr>
          <p:cNvPr id="52" name="object 52"/>
          <p:cNvSpPr txBox="1"/>
          <p:nvPr/>
        </p:nvSpPr>
        <p:spPr>
          <a:xfrm>
            <a:off x="4624125" y="3456549"/>
            <a:ext cx="150019" cy="202066"/>
          </a:xfrm>
          <a:prstGeom prst="rect">
            <a:avLst/>
          </a:prstGeom>
        </p:spPr>
        <p:txBody>
          <a:bodyPr vert="horz" wrap="square" lIns="0" tIns="8405" rIns="0" bIns="0" rtlCol="0">
            <a:spAutoFit/>
          </a:bodyPr>
          <a:lstStyle/>
          <a:p>
            <a:pPr marL="8405" defTabSz="605150">
              <a:spcBef>
                <a:spcPts val="66"/>
              </a:spcBef>
            </a:pPr>
            <a:r>
              <a:rPr sz="1258" b="1" dirty="0">
                <a:solidFill>
                  <a:prstClr val="black"/>
                </a:solidFill>
                <a:latin typeface="Palatino"/>
                <a:cs typeface="Palatino"/>
              </a:rPr>
              <a:t>D</a:t>
            </a:r>
            <a:endParaRPr sz="1258">
              <a:solidFill>
                <a:prstClr val="black"/>
              </a:solidFill>
              <a:latin typeface="Palatino"/>
              <a:cs typeface="Palatino"/>
            </a:endParaRPr>
          </a:p>
        </p:txBody>
      </p:sp>
      <p:sp>
        <p:nvSpPr>
          <p:cNvPr id="53" name="object 53"/>
          <p:cNvSpPr txBox="1"/>
          <p:nvPr/>
        </p:nvSpPr>
        <p:spPr>
          <a:xfrm>
            <a:off x="6648713" y="3109285"/>
            <a:ext cx="114720" cy="202066"/>
          </a:xfrm>
          <a:prstGeom prst="rect">
            <a:avLst/>
          </a:prstGeom>
        </p:spPr>
        <p:txBody>
          <a:bodyPr vert="horz" wrap="square" lIns="0" tIns="8405" rIns="0" bIns="0" rtlCol="0">
            <a:spAutoFit/>
          </a:bodyPr>
          <a:lstStyle/>
          <a:p>
            <a:pPr marL="8405" defTabSz="605150">
              <a:spcBef>
                <a:spcPts val="66"/>
              </a:spcBef>
            </a:pPr>
            <a:r>
              <a:rPr sz="1258" b="1" dirty="0">
                <a:solidFill>
                  <a:prstClr val="black"/>
                </a:solidFill>
                <a:latin typeface="Palatino"/>
                <a:cs typeface="Palatino"/>
              </a:rPr>
              <a:t>P</a:t>
            </a:r>
            <a:endParaRPr sz="1258">
              <a:solidFill>
                <a:prstClr val="black"/>
              </a:solidFill>
              <a:latin typeface="Palatino"/>
              <a:cs typeface="Palatino"/>
            </a:endParaRPr>
          </a:p>
        </p:txBody>
      </p:sp>
      <p:grpSp>
        <p:nvGrpSpPr>
          <p:cNvPr id="54" name="object 54"/>
          <p:cNvGrpSpPr/>
          <p:nvPr/>
        </p:nvGrpSpPr>
        <p:grpSpPr>
          <a:xfrm>
            <a:off x="3807199" y="2756647"/>
            <a:ext cx="453839" cy="428625"/>
            <a:chOff x="3873500" y="4165600"/>
            <a:chExt cx="685800" cy="647700"/>
          </a:xfrm>
        </p:grpSpPr>
        <p:pic>
          <p:nvPicPr>
            <p:cNvPr id="55" name="object 55"/>
            <p:cNvPicPr/>
            <p:nvPr/>
          </p:nvPicPr>
          <p:blipFill>
            <a:blip r:embed="rId26" cstate="print"/>
            <a:stretch>
              <a:fillRect/>
            </a:stretch>
          </p:blipFill>
          <p:spPr>
            <a:xfrm>
              <a:off x="3873500" y="4165600"/>
              <a:ext cx="685800" cy="647700"/>
            </a:xfrm>
            <a:prstGeom prst="rect">
              <a:avLst/>
            </a:prstGeom>
          </p:spPr>
        </p:pic>
        <p:pic>
          <p:nvPicPr>
            <p:cNvPr id="56" name="object 56"/>
            <p:cNvPicPr/>
            <p:nvPr/>
          </p:nvPicPr>
          <p:blipFill>
            <a:blip r:embed="rId27" cstate="print"/>
            <a:stretch>
              <a:fillRect/>
            </a:stretch>
          </p:blipFill>
          <p:spPr>
            <a:xfrm>
              <a:off x="3943349" y="4222750"/>
              <a:ext cx="546100" cy="495300"/>
            </a:xfrm>
            <a:prstGeom prst="rect">
              <a:avLst/>
            </a:prstGeom>
          </p:spPr>
        </p:pic>
        <p:sp>
          <p:nvSpPr>
            <p:cNvPr id="57" name="object 57"/>
            <p:cNvSpPr/>
            <p:nvPr/>
          </p:nvSpPr>
          <p:spPr>
            <a:xfrm>
              <a:off x="3943349" y="4222750"/>
              <a:ext cx="546100" cy="495300"/>
            </a:xfrm>
            <a:custGeom>
              <a:avLst/>
              <a:gdLst/>
              <a:ahLst/>
              <a:cxnLst/>
              <a:rect l="l" t="t" r="r" b="b"/>
              <a:pathLst>
                <a:path w="546100" h="495300">
                  <a:moveTo>
                    <a:pt x="0" y="123824"/>
                  </a:moveTo>
                  <a:lnTo>
                    <a:pt x="298449" y="123824"/>
                  </a:lnTo>
                  <a:lnTo>
                    <a:pt x="298449" y="0"/>
                  </a:lnTo>
                  <a:lnTo>
                    <a:pt x="546099" y="247650"/>
                  </a:lnTo>
                  <a:lnTo>
                    <a:pt x="298449" y="495300"/>
                  </a:lnTo>
                  <a:lnTo>
                    <a:pt x="298449" y="371475"/>
                  </a:lnTo>
                  <a:lnTo>
                    <a:pt x="0" y="371475"/>
                  </a:lnTo>
                  <a:lnTo>
                    <a:pt x="0" y="123824"/>
                  </a:lnTo>
                  <a:close/>
                </a:path>
              </a:pathLst>
            </a:custGeom>
            <a:ln w="12700">
              <a:solidFill>
                <a:srgbClr val="000000"/>
              </a:solidFill>
            </a:ln>
          </p:spPr>
          <p:txBody>
            <a:bodyPr wrap="square" lIns="0" tIns="0" rIns="0" bIns="0" rtlCol="0"/>
            <a:lstStyle/>
            <a:p>
              <a:pPr defTabSz="605150"/>
              <a:endParaRPr sz="1191">
                <a:solidFill>
                  <a:prstClr val="black"/>
                </a:solidFill>
                <a:latin typeface="Calibri"/>
              </a:endParaRPr>
            </a:p>
          </p:txBody>
        </p:sp>
      </p:grpSp>
      <p:sp>
        <p:nvSpPr>
          <p:cNvPr id="59" name="TextBox 58">
            <a:extLst>
              <a:ext uri="{FF2B5EF4-FFF2-40B4-BE49-F238E27FC236}">
                <a16:creationId xmlns:a16="http://schemas.microsoft.com/office/drawing/2014/main" id="{4A194CE5-914F-8941-AC8A-D8C1AF158F9C}"/>
              </a:ext>
            </a:extLst>
          </p:cNvPr>
          <p:cNvSpPr txBox="1"/>
          <p:nvPr/>
        </p:nvSpPr>
        <p:spPr>
          <a:xfrm>
            <a:off x="82503" y="4866501"/>
            <a:ext cx="1555234" cy="248209"/>
          </a:xfrm>
          <a:prstGeom prst="rect">
            <a:avLst/>
          </a:prstGeom>
          <a:noFill/>
        </p:spPr>
        <p:txBody>
          <a:bodyPr wrap="none" rtlCol="0">
            <a:spAutoFit/>
          </a:bodyPr>
          <a:lstStyle/>
          <a:p>
            <a:r>
              <a:rPr lang="en-US" sz="1013" dirty="0"/>
              <a:t>©</a:t>
            </a:r>
            <a:r>
              <a:rPr lang="en-US" sz="1013" dirty="0" err="1"/>
              <a:t>Zhiru</a:t>
            </a:r>
            <a:r>
              <a:rPr lang="en-US" sz="1013" dirty="0"/>
              <a:t> Zhang (Cornell) </a:t>
            </a:r>
          </a:p>
        </p:txBody>
      </p:sp>
      <p:sp>
        <p:nvSpPr>
          <p:cNvPr id="62" name="object 51">
            <a:extLst>
              <a:ext uri="{FF2B5EF4-FFF2-40B4-BE49-F238E27FC236}">
                <a16:creationId xmlns:a16="http://schemas.microsoft.com/office/drawing/2014/main" id="{99C74DC3-C260-9833-A2F9-1F04CC568D03}"/>
              </a:ext>
            </a:extLst>
          </p:cNvPr>
          <p:cNvSpPr txBox="1"/>
          <p:nvPr/>
        </p:nvSpPr>
        <p:spPr>
          <a:xfrm>
            <a:off x="4611922" y="2239249"/>
            <a:ext cx="132370" cy="202066"/>
          </a:xfrm>
          <a:prstGeom prst="rect">
            <a:avLst/>
          </a:prstGeom>
        </p:spPr>
        <p:txBody>
          <a:bodyPr vert="horz" wrap="square" lIns="0" tIns="8405" rIns="0" bIns="0" rtlCol="0">
            <a:spAutoFit/>
          </a:bodyPr>
          <a:lstStyle/>
          <a:p>
            <a:pPr marL="8405" defTabSz="605150">
              <a:spcBef>
                <a:spcPts val="66"/>
              </a:spcBef>
            </a:pPr>
            <a:r>
              <a:rPr lang="en-US" sz="1258" b="1" dirty="0">
                <a:solidFill>
                  <a:prstClr val="black"/>
                </a:solidFill>
                <a:latin typeface="Palatino"/>
                <a:cs typeface="Palatino"/>
              </a:rPr>
              <a:t>A</a:t>
            </a:r>
            <a:endParaRPr sz="1258" dirty="0">
              <a:solidFill>
                <a:prstClr val="black"/>
              </a:solidFill>
              <a:latin typeface="Palatino"/>
              <a:cs typeface="Palatino"/>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810" y="266485"/>
            <a:ext cx="2270653" cy="396286"/>
          </a:xfrm>
          <a:prstGeom prst="rect">
            <a:avLst/>
          </a:prstGeom>
        </p:spPr>
        <p:txBody>
          <a:bodyPr vert="horz" wrap="square" lIns="0" tIns="8405" rIns="0" bIns="0" rtlCol="0" anchor="b" anchorCtr="0">
            <a:spAutoFit/>
          </a:bodyPr>
          <a:lstStyle/>
          <a:p>
            <a:pPr marL="8405">
              <a:spcBef>
                <a:spcPts val="66"/>
              </a:spcBef>
            </a:pPr>
            <a:r>
              <a:rPr spc="26" dirty="0"/>
              <a:t>A</a:t>
            </a:r>
            <a:r>
              <a:rPr spc="14" dirty="0"/>
              <a:t>rr</a:t>
            </a:r>
            <a:r>
              <a:rPr spc="23" dirty="0"/>
              <a:t>ay</a:t>
            </a:r>
            <a:r>
              <a:rPr dirty="0"/>
              <a:t>s</a:t>
            </a:r>
          </a:p>
        </p:txBody>
      </p:sp>
      <p:sp>
        <p:nvSpPr>
          <p:cNvPr id="56" name="object 56"/>
          <p:cNvSpPr txBox="1">
            <a:spLocks noGrp="1"/>
          </p:cNvSpPr>
          <p:nvPr>
            <p:ph type="sldNum" sz="quarter" idx="11"/>
          </p:nvPr>
        </p:nvSpPr>
        <p:spPr>
          <a:xfrm>
            <a:off x="6468875" y="3830896"/>
            <a:ext cx="342900" cy="132344"/>
          </a:xfrm>
          <a:prstGeom prst="rect">
            <a:avLst/>
          </a:prstGeom>
        </p:spPr>
        <p:txBody>
          <a:bodyPr vert="horz" wrap="square" lIns="0" tIns="0" rIns="0" bIns="0" rtlCol="0" anchor="t" anchorCtr="0">
            <a:spAutoFit/>
          </a:bodyPr>
          <a:lstStyle>
            <a:defPPr>
              <a:defRPr lang="en-US"/>
            </a:defPPr>
            <a:lvl1pPr marL="0" algn="l" defTabSz="685800" rtl="0" eaLnBrk="1" latinLnBrk="0" hangingPunct="1">
              <a:defRPr sz="860" b="0" i="0" kern="1200">
                <a:solidFill>
                  <a:srgbClr val="898989"/>
                </a:solidFill>
                <a:latin typeface="Times New Roman"/>
                <a:ea typeface="+mn-ea"/>
                <a:cs typeface="Times New Roman"/>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25214" defTabSz="605150"/>
            <a:fld id="{81D60167-4931-47E6-BA6A-407CBD079E47}" type="slidenum">
              <a:rPr lang="en-US" spc="7"/>
              <a:pPr marL="25214" defTabSz="605150"/>
              <a:t>12</a:t>
            </a:fld>
            <a:endParaRPr spc="7" dirty="0"/>
          </a:p>
        </p:txBody>
      </p:sp>
      <p:sp>
        <p:nvSpPr>
          <p:cNvPr id="3" name="object 3"/>
          <p:cNvSpPr txBox="1"/>
          <p:nvPr/>
        </p:nvSpPr>
        <p:spPr>
          <a:xfrm>
            <a:off x="419380" y="895809"/>
            <a:ext cx="6697940" cy="1135371"/>
          </a:xfrm>
          <a:prstGeom prst="rect">
            <a:avLst/>
          </a:prstGeom>
        </p:spPr>
        <p:txBody>
          <a:bodyPr vert="horz" wrap="square" lIns="0" tIns="3362" rIns="0" bIns="0" rtlCol="0">
            <a:spAutoFit/>
          </a:bodyPr>
          <a:lstStyle/>
          <a:p>
            <a:pPr marL="247523" marR="3362" indent="-239539" defTabSz="605150">
              <a:lnSpc>
                <a:spcPct val="101800"/>
              </a:lnSpc>
              <a:spcBef>
                <a:spcPts val="26"/>
              </a:spcBef>
              <a:tabLst>
                <a:tab pos="247523" algn="l"/>
              </a:tabLst>
            </a:pPr>
            <a:r>
              <a:rPr sz="1786" spc="-182" dirty="0">
                <a:solidFill>
                  <a:srgbClr val="C0504D"/>
                </a:solidFill>
                <a:latin typeface="Arial Unicode MS"/>
                <a:cs typeface="Arial Unicode MS"/>
              </a:rPr>
              <a:t>▸	</a:t>
            </a:r>
            <a:r>
              <a:rPr sz="1786" spc="10" dirty="0">
                <a:solidFill>
                  <a:prstClr val="black"/>
                </a:solidFill>
                <a:latin typeface="Helvetica"/>
                <a:cs typeface="Helvetica"/>
              </a:rPr>
              <a:t>By</a:t>
            </a:r>
            <a:r>
              <a:rPr sz="1786" spc="20" dirty="0">
                <a:solidFill>
                  <a:prstClr val="black"/>
                </a:solidFill>
                <a:latin typeface="Helvetica"/>
                <a:cs typeface="Helvetica"/>
              </a:rPr>
              <a:t> </a:t>
            </a:r>
            <a:r>
              <a:rPr sz="1786" spc="10" dirty="0">
                <a:solidFill>
                  <a:prstClr val="black"/>
                </a:solidFill>
                <a:latin typeface="Helvetica"/>
                <a:cs typeface="Helvetica"/>
              </a:rPr>
              <a:t>default,</a:t>
            </a:r>
            <a:r>
              <a:rPr sz="1786" spc="17" dirty="0">
                <a:solidFill>
                  <a:prstClr val="black"/>
                </a:solidFill>
                <a:latin typeface="Helvetica"/>
                <a:cs typeface="Helvetica"/>
              </a:rPr>
              <a:t> </a:t>
            </a:r>
            <a:r>
              <a:rPr sz="1786" spc="10" dirty="0">
                <a:solidFill>
                  <a:prstClr val="black"/>
                </a:solidFill>
                <a:latin typeface="Helvetica"/>
                <a:cs typeface="Helvetica"/>
              </a:rPr>
              <a:t>an</a:t>
            </a:r>
            <a:r>
              <a:rPr sz="1786" spc="26" dirty="0">
                <a:solidFill>
                  <a:prstClr val="black"/>
                </a:solidFill>
                <a:latin typeface="Helvetica"/>
                <a:cs typeface="Helvetica"/>
              </a:rPr>
              <a:t> </a:t>
            </a:r>
            <a:r>
              <a:rPr sz="1786" spc="10" dirty="0">
                <a:solidFill>
                  <a:prstClr val="black"/>
                </a:solidFill>
                <a:latin typeface="Helvetica"/>
                <a:cs typeface="Helvetica"/>
              </a:rPr>
              <a:t>array</a:t>
            </a:r>
            <a:r>
              <a:rPr sz="1786" spc="20" dirty="0">
                <a:solidFill>
                  <a:prstClr val="black"/>
                </a:solidFill>
                <a:latin typeface="Helvetica"/>
                <a:cs typeface="Helvetica"/>
              </a:rPr>
              <a:t> </a:t>
            </a:r>
            <a:r>
              <a:rPr sz="1786" dirty="0">
                <a:solidFill>
                  <a:prstClr val="black"/>
                </a:solidFill>
                <a:latin typeface="Helvetica"/>
                <a:cs typeface="Helvetica"/>
              </a:rPr>
              <a:t>in</a:t>
            </a:r>
            <a:r>
              <a:rPr sz="1786" spc="26" dirty="0">
                <a:solidFill>
                  <a:prstClr val="black"/>
                </a:solidFill>
                <a:latin typeface="Helvetica"/>
                <a:cs typeface="Helvetica"/>
              </a:rPr>
              <a:t> </a:t>
            </a:r>
            <a:r>
              <a:rPr sz="1786" dirty="0">
                <a:solidFill>
                  <a:prstClr val="black"/>
                </a:solidFill>
                <a:latin typeface="Helvetica"/>
                <a:cs typeface="Helvetica"/>
              </a:rPr>
              <a:t>C</a:t>
            </a:r>
            <a:r>
              <a:rPr sz="1786" spc="26" dirty="0">
                <a:solidFill>
                  <a:prstClr val="black"/>
                </a:solidFill>
                <a:latin typeface="Helvetica"/>
                <a:cs typeface="Helvetica"/>
              </a:rPr>
              <a:t> </a:t>
            </a:r>
            <a:r>
              <a:rPr sz="1786" spc="14" dirty="0">
                <a:solidFill>
                  <a:prstClr val="black"/>
                </a:solidFill>
                <a:latin typeface="Helvetica"/>
                <a:cs typeface="Helvetica"/>
              </a:rPr>
              <a:t>code</a:t>
            </a:r>
            <a:r>
              <a:rPr sz="1786" spc="23" dirty="0">
                <a:solidFill>
                  <a:prstClr val="black"/>
                </a:solidFill>
                <a:latin typeface="Helvetica"/>
                <a:cs typeface="Helvetica"/>
              </a:rPr>
              <a:t> </a:t>
            </a:r>
            <a:r>
              <a:rPr sz="1786" dirty="0">
                <a:solidFill>
                  <a:prstClr val="black"/>
                </a:solidFill>
                <a:latin typeface="Helvetica"/>
                <a:cs typeface="Helvetica"/>
              </a:rPr>
              <a:t>is</a:t>
            </a:r>
            <a:r>
              <a:rPr sz="1786" spc="23" dirty="0">
                <a:solidFill>
                  <a:prstClr val="black"/>
                </a:solidFill>
                <a:latin typeface="Helvetica"/>
                <a:cs typeface="Helvetica"/>
              </a:rPr>
              <a:t> </a:t>
            </a:r>
            <a:r>
              <a:rPr sz="1786" spc="7" dirty="0">
                <a:solidFill>
                  <a:prstClr val="black"/>
                </a:solidFill>
                <a:latin typeface="Helvetica"/>
                <a:cs typeface="Helvetica"/>
              </a:rPr>
              <a:t>typically</a:t>
            </a:r>
            <a:r>
              <a:rPr sz="1786" spc="23" dirty="0">
                <a:solidFill>
                  <a:prstClr val="black"/>
                </a:solidFill>
                <a:latin typeface="Helvetica"/>
                <a:cs typeface="Helvetica"/>
              </a:rPr>
              <a:t> </a:t>
            </a:r>
            <a:r>
              <a:rPr sz="1786" spc="14" dirty="0">
                <a:solidFill>
                  <a:prstClr val="black"/>
                </a:solidFill>
                <a:latin typeface="Helvetica"/>
                <a:cs typeface="Helvetica"/>
              </a:rPr>
              <a:t>implemented </a:t>
            </a:r>
            <a:r>
              <a:rPr sz="1786" spc="-487" dirty="0">
                <a:solidFill>
                  <a:prstClr val="black"/>
                </a:solidFill>
                <a:latin typeface="Helvetica"/>
                <a:cs typeface="Helvetica"/>
              </a:rPr>
              <a:t> </a:t>
            </a:r>
            <a:r>
              <a:rPr sz="1786" spc="7" dirty="0">
                <a:solidFill>
                  <a:prstClr val="black"/>
                </a:solidFill>
                <a:latin typeface="Helvetica"/>
                <a:cs typeface="Helvetica"/>
              </a:rPr>
              <a:t>by</a:t>
            </a:r>
            <a:r>
              <a:rPr sz="1786" spc="20" dirty="0">
                <a:solidFill>
                  <a:prstClr val="black"/>
                </a:solidFill>
                <a:latin typeface="Helvetica"/>
                <a:cs typeface="Helvetica"/>
              </a:rPr>
              <a:t> </a:t>
            </a:r>
            <a:r>
              <a:rPr sz="1786" dirty="0">
                <a:solidFill>
                  <a:prstClr val="black"/>
                </a:solidFill>
                <a:latin typeface="Helvetica"/>
                <a:cs typeface="Helvetica"/>
              </a:rPr>
              <a:t>a</a:t>
            </a:r>
            <a:r>
              <a:rPr sz="1786" spc="30" dirty="0">
                <a:solidFill>
                  <a:prstClr val="black"/>
                </a:solidFill>
                <a:latin typeface="Helvetica"/>
                <a:cs typeface="Helvetica"/>
              </a:rPr>
              <a:t> </a:t>
            </a:r>
            <a:r>
              <a:rPr sz="1786" spc="14" dirty="0">
                <a:solidFill>
                  <a:prstClr val="black"/>
                </a:solidFill>
                <a:latin typeface="Helvetica"/>
                <a:cs typeface="Helvetica"/>
              </a:rPr>
              <a:t>memory</a:t>
            </a:r>
            <a:r>
              <a:rPr sz="1786" spc="20" dirty="0">
                <a:solidFill>
                  <a:prstClr val="black"/>
                </a:solidFill>
                <a:latin typeface="Helvetica"/>
                <a:cs typeface="Helvetica"/>
              </a:rPr>
              <a:t> </a:t>
            </a:r>
            <a:r>
              <a:rPr sz="1786" spc="10" dirty="0">
                <a:solidFill>
                  <a:prstClr val="black"/>
                </a:solidFill>
                <a:latin typeface="Helvetica"/>
                <a:cs typeface="Helvetica"/>
              </a:rPr>
              <a:t>block</a:t>
            </a:r>
            <a:r>
              <a:rPr sz="1786" spc="23" dirty="0">
                <a:solidFill>
                  <a:prstClr val="black"/>
                </a:solidFill>
                <a:latin typeface="Helvetica"/>
                <a:cs typeface="Helvetica"/>
              </a:rPr>
              <a:t> </a:t>
            </a:r>
            <a:r>
              <a:rPr sz="1786" dirty="0">
                <a:solidFill>
                  <a:prstClr val="black"/>
                </a:solidFill>
                <a:latin typeface="Helvetica"/>
                <a:cs typeface="Helvetica"/>
              </a:rPr>
              <a:t>in</a:t>
            </a:r>
            <a:r>
              <a:rPr sz="1786" spc="30" dirty="0">
                <a:solidFill>
                  <a:prstClr val="black"/>
                </a:solidFill>
                <a:latin typeface="Helvetica"/>
                <a:cs typeface="Helvetica"/>
              </a:rPr>
              <a:t> </a:t>
            </a:r>
            <a:r>
              <a:rPr sz="1786" spc="7" dirty="0">
                <a:solidFill>
                  <a:prstClr val="black"/>
                </a:solidFill>
                <a:latin typeface="Helvetica"/>
                <a:cs typeface="Helvetica"/>
              </a:rPr>
              <a:t>the</a:t>
            </a:r>
            <a:r>
              <a:rPr sz="1786" spc="26" dirty="0">
                <a:solidFill>
                  <a:prstClr val="black"/>
                </a:solidFill>
                <a:latin typeface="Helvetica"/>
                <a:cs typeface="Helvetica"/>
              </a:rPr>
              <a:t> </a:t>
            </a:r>
            <a:r>
              <a:rPr sz="1786" dirty="0">
                <a:solidFill>
                  <a:prstClr val="black"/>
                </a:solidFill>
                <a:latin typeface="Helvetica"/>
                <a:cs typeface="Helvetica"/>
              </a:rPr>
              <a:t>RTL</a:t>
            </a:r>
          </a:p>
          <a:p>
            <a:pPr marL="327369" defTabSz="605150">
              <a:spcBef>
                <a:spcPts val="371"/>
              </a:spcBef>
              <a:tabLst>
                <a:tab pos="526985" algn="l"/>
              </a:tabLst>
            </a:pPr>
            <a:r>
              <a:rPr sz="1191" dirty="0">
                <a:solidFill>
                  <a:prstClr val="black"/>
                </a:solidFill>
                <a:latin typeface="Arial"/>
                <a:cs typeface="Arial"/>
              </a:rPr>
              <a:t>–	</a:t>
            </a:r>
            <a:r>
              <a:rPr sz="1523" spc="3" dirty="0">
                <a:solidFill>
                  <a:prstClr val="black"/>
                </a:solidFill>
                <a:latin typeface="Helvetica"/>
                <a:cs typeface="Helvetica"/>
              </a:rPr>
              <a:t>Read</a:t>
            </a:r>
            <a:r>
              <a:rPr sz="1523" spc="10" dirty="0">
                <a:solidFill>
                  <a:prstClr val="black"/>
                </a:solidFill>
                <a:latin typeface="Helvetica"/>
                <a:cs typeface="Helvetica"/>
              </a:rPr>
              <a:t> </a:t>
            </a:r>
            <a:r>
              <a:rPr sz="1523" dirty="0">
                <a:solidFill>
                  <a:prstClr val="black"/>
                </a:solidFill>
                <a:latin typeface="Helvetica"/>
                <a:cs typeface="Helvetica"/>
              </a:rPr>
              <a:t>&amp;</a:t>
            </a:r>
            <a:r>
              <a:rPr sz="1523" spc="7" dirty="0">
                <a:solidFill>
                  <a:prstClr val="black"/>
                </a:solidFill>
                <a:latin typeface="Helvetica"/>
                <a:cs typeface="Helvetica"/>
              </a:rPr>
              <a:t> </a:t>
            </a:r>
            <a:r>
              <a:rPr sz="1523" spc="3" dirty="0">
                <a:solidFill>
                  <a:prstClr val="black"/>
                </a:solidFill>
                <a:latin typeface="Helvetica"/>
                <a:cs typeface="Helvetica"/>
              </a:rPr>
              <a:t>write</a:t>
            </a:r>
            <a:r>
              <a:rPr sz="1523" spc="14" dirty="0">
                <a:solidFill>
                  <a:prstClr val="black"/>
                </a:solidFill>
                <a:latin typeface="Helvetica"/>
                <a:cs typeface="Helvetica"/>
              </a:rPr>
              <a:t> </a:t>
            </a:r>
            <a:r>
              <a:rPr sz="1523" spc="3" dirty="0">
                <a:solidFill>
                  <a:prstClr val="black"/>
                </a:solidFill>
                <a:latin typeface="Helvetica"/>
                <a:cs typeface="Helvetica"/>
              </a:rPr>
              <a:t>array</a:t>
            </a:r>
            <a:r>
              <a:rPr sz="1523" spc="7" dirty="0">
                <a:solidFill>
                  <a:prstClr val="black"/>
                </a:solidFill>
                <a:latin typeface="Helvetica"/>
                <a:cs typeface="Helvetica"/>
              </a:rPr>
              <a:t> </a:t>
            </a:r>
            <a:r>
              <a:rPr sz="1523" spc="3" dirty="0">
                <a:solidFill>
                  <a:prstClr val="black"/>
                </a:solidFill>
                <a:latin typeface="Helvetica"/>
                <a:cs typeface="Helvetica"/>
              </a:rPr>
              <a:t>-&gt;</a:t>
            </a:r>
            <a:r>
              <a:rPr sz="1523" spc="10" dirty="0">
                <a:solidFill>
                  <a:prstClr val="black"/>
                </a:solidFill>
                <a:latin typeface="Helvetica"/>
                <a:cs typeface="Helvetica"/>
              </a:rPr>
              <a:t> </a:t>
            </a:r>
            <a:r>
              <a:rPr sz="1523" spc="7" dirty="0">
                <a:solidFill>
                  <a:prstClr val="black"/>
                </a:solidFill>
                <a:latin typeface="Helvetica"/>
                <a:cs typeface="Helvetica"/>
              </a:rPr>
              <a:t>RAM</a:t>
            </a:r>
            <a:endParaRPr lang="en-US" sz="1523" spc="7" dirty="0">
              <a:solidFill>
                <a:prstClr val="black"/>
              </a:solidFill>
              <a:latin typeface="Helvetica"/>
              <a:cs typeface="Helvetica"/>
            </a:endParaRPr>
          </a:p>
          <a:p>
            <a:pPr marL="327369" defTabSz="605150">
              <a:spcBef>
                <a:spcPts val="371"/>
              </a:spcBef>
              <a:tabLst>
                <a:tab pos="526985" algn="l"/>
              </a:tabLst>
            </a:pPr>
            <a:r>
              <a:rPr lang="en-US" sz="1523" spc="7" dirty="0">
                <a:solidFill>
                  <a:prstClr val="black"/>
                </a:solidFill>
                <a:latin typeface="Helvetica"/>
                <a:cs typeface="Helvetica"/>
              </a:rPr>
              <a:t>-  </a:t>
            </a:r>
            <a:r>
              <a:rPr sz="1523" spc="3" dirty="0">
                <a:solidFill>
                  <a:prstClr val="black"/>
                </a:solidFill>
                <a:latin typeface="Helvetica"/>
                <a:cs typeface="Helvetica"/>
              </a:rPr>
              <a:t>Constant array</a:t>
            </a:r>
            <a:r>
              <a:rPr sz="1523" spc="14" dirty="0">
                <a:solidFill>
                  <a:prstClr val="black"/>
                </a:solidFill>
                <a:latin typeface="Helvetica"/>
                <a:cs typeface="Helvetica"/>
              </a:rPr>
              <a:t> </a:t>
            </a:r>
            <a:r>
              <a:rPr sz="1523" spc="3" dirty="0">
                <a:solidFill>
                  <a:prstClr val="black"/>
                </a:solidFill>
                <a:latin typeface="Helvetica"/>
                <a:cs typeface="Helvetica"/>
              </a:rPr>
              <a:t>-&gt;</a:t>
            </a:r>
            <a:r>
              <a:rPr sz="1523" spc="10" dirty="0">
                <a:solidFill>
                  <a:prstClr val="black"/>
                </a:solidFill>
                <a:latin typeface="Helvetica"/>
                <a:cs typeface="Helvetica"/>
              </a:rPr>
              <a:t> </a:t>
            </a:r>
            <a:r>
              <a:rPr sz="1523" spc="7" dirty="0">
                <a:solidFill>
                  <a:prstClr val="black"/>
                </a:solidFill>
                <a:latin typeface="Helvetica"/>
                <a:cs typeface="Helvetica"/>
              </a:rPr>
              <a:t>ROM</a:t>
            </a:r>
            <a:endParaRPr sz="1523" dirty="0">
              <a:solidFill>
                <a:prstClr val="black"/>
              </a:solidFill>
              <a:latin typeface="Helvetica"/>
              <a:cs typeface="Helvetica"/>
            </a:endParaRPr>
          </a:p>
        </p:txBody>
      </p:sp>
      <p:sp>
        <p:nvSpPr>
          <p:cNvPr id="4" name="object 4"/>
          <p:cNvSpPr txBox="1"/>
          <p:nvPr/>
        </p:nvSpPr>
        <p:spPr>
          <a:xfrm>
            <a:off x="436650" y="3566160"/>
            <a:ext cx="8169848" cy="991931"/>
          </a:xfrm>
          <a:prstGeom prst="rect">
            <a:avLst/>
          </a:prstGeom>
        </p:spPr>
        <p:txBody>
          <a:bodyPr vert="horz" wrap="square" lIns="0" tIns="63874" rIns="0" bIns="0" rtlCol="0">
            <a:spAutoFit/>
          </a:bodyPr>
          <a:lstStyle/>
          <a:p>
            <a:pPr marL="8405" defTabSz="605150">
              <a:spcBef>
                <a:spcPts val="503"/>
              </a:spcBef>
              <a:tabLst>
                <a:tab pos="247523" algn="l"/>
              </a:tabLst>
            </a:pPr>
            <a:r>
              <a:rPr sz="1786" spc="-182" dirty="0">
                <a:solidFill>
                  <a:srgbClr val="C0504D"/>
                </a:solidFill>
                <a:latin typeface="Arial Unicode MS"/>
                <a:cs typeface="Arial Unicode MS"/>
              </a:rPr>
              <a:t>▸	</a:t>
            </a:r>
            <a:r>
              <a:rPr sz="1786" spc="10" dirty="0">
                <a:solidFill>
                  <a:prstClr val="black"/>
                </a:solidFill>
                <a:latin typeface="Helvetica"/>
                <a:cs typeface="Helvetica"/>
              </a:rPr>
              <a:t>An</a:t>
            </a:r>
            <a:r>
              <a:rPr sz="1786" spc="26" dirty="0">
                <a:solidFill>
                  <a:prstClr val="black"/>
                </a:solidFill>
                <a:latin typeface="Helvetica"/>
                <a:cs typeface="Helvetica"/>
              </a:rPr>
              <a:t> </a:t>
            </a:r>
            <a:r>
              <a:rPr sz="1786" spc="10" dirty="0">
                <a:solidFill>
                  <a:prstClr val="black"/>
                </a:solidFill>
                <a:latin typeface="Helvetica"/>
                <a:cs typeface="Helvetica"/>
              </a:rPr>
              <a:t>array</a:t>
            </a:r>
            <a:r>
              <a:rPr sz="1786" spc="20" dirty="0">
                <a:solidFill>
                  <a:prstClr val="black"/>
                </a:solidFill>
                <a:latin typeface="Helvetica"/>
                <a:cs typeface="Helvetica"/>
              </a:rPr>
              <a:t> </a:t>
            </a:r>
            <a:r>
              <a:rPr sz="1786" spc="10" dirty="0">
                <a:solidFill>
                  <a:prstClr val="black"/>
                </a:solidFill>
                <a:latin typeface="Helvetica"/>
                <a:cs typeface="Helvetica"/>
              </a:rPr>
              <a:t>can</a:t>
            </a:r>
            <a:r>
              <a:rPr sz="1786" spc="26" dirty="0">
                <a:solidFill>
                  <a:prstClr val="black"/>
                </a:solidFill>
                <a:latin typeface="Helvetica"/>
                <a:cs typeface="Helvetica"/>
              </a:rPr>
              <a:t> </a:t>
            </a:r>
            <a:r>
              <a:rPr sz="1786" spc="10" dirty="0">
                <a:solidFill>
                  <a:prstClr val="black"/>
                </a:solidFill>
                <a:latin typeface="Helvetica"/>
                <a:cs typeface="Helvetica"/>
              </a:rPr>
              <a:t>be</a:t>
            </a:r>
            <a:r>
              <a:rPr sz="1786" spc="23" dirty="0">
                <a:solidFill>
                  <a:prstClr val="black"/>
                </a:solidFill>
                <a:latin typeface="Helvetica"/>
                <a:cs typeface="Helvetica"/>
              </a:rPr>
              <a:t> </a:t>
            </a:r>
            <a:r>
              <a:rPr sz="1786" spc="10" dirty="0">
                <a:solidFill>
                  <a:prstClr val="black"/>
                </a:solidFill>
                <a:latin typeface="Helvetica"/>
                <a:cs typeface="Helvetica"/>
              </a:rPr>
              <a:t>partitioned</a:t>
            </a:r>
            <a:r>
              <a:rPr sz="1786" spc="26" dirty="0">
                <a:solidFill>
                  <a:prstClr val="black"/>
                </a:solidFill>
                <a:latin typeface="Helvetica"/>
                <a:cs typeface="Helvetica"/>
              </a:rPr>
              <a:t> </a:t>
            </a:r>
            <a:r>
              <a:rPr sz="1786" spc="14" dirty="0">
                <a:solidFill>
                  <a:prstClr val="black"/>
                </a:solidFill>
                <a:latin typeface="Helvetica"/>
                <a:cs typeface="Helvetica"/>
              </a:rPr>
              <a:t>and</a:t>
            </a:r>
            <a:r>
              <a:rPr sz="1786" spc="23" dirty="0">
                <a:solidFill>
                  <a:prstClr val="black"/>
                </a:solidFill>
                <a:latin typeface="Helvetica"/>
                <a:cs typeface="Helvetica"/>
              </a:rPr>
              <a:t> </a:t>
            </a:r>
            <a:r>
              <a:rPr sz="1786" spc="14" dirty="0">
                <a:solidFill>
                  <a:prstClr val="black"/>
                </a:solidFill>
                <a:latin typeface="Helvetica"/>
                <a:cs typeface="Helvetica"/>
              </a:rPr>
              <a:t>map</a:t>
            </a:r>
            <a:r>
              <a:rPr sz="1786" spc="23" dirty="0">
                <a:solidFill>
                  <a:prstClr val="black"/>
                </a:solidFill>
                <a:latin typeface="Helvetica"/>
                <a:cs typeface="Helvetica"/>
              </a:rPr>
              <a:t> </a:t>
            </a:r>
            <a:r>
              <a:rPr sz="1786" spc="3" dirty="0">
                <a:solidFill>
                  <a:prstClr val="black"/>
                </a:solidFill>
                <a:latin typeface="Helvetica"/>
                <a:cs typeface="Helvetica"/>
              </a:rPr>
              <a:t>to</a:t>
            </a:r>
            <a:r>
              <a:rPr sz="1786" spc="26" dirty="0">
                <a:solidFill>
                  <a:prstClr val="black"/>
                </a:solidFill>
                <a:latin typeface="Helvetica"/>
                <a:cs typeface="Helvetica"/>
              </a:rPr>
              <a:t> </a:t>
            </a:r>
            <a:r>
              <a:rPr sz="1786" spc="7" dirty="0">
                <a:solidFill>
                  <a:prstClr val="black"/>
                </a:solidFill>
                <a:latin typeface="Helvetica"/>
                <a:cs typeface="Helvetica"/>
              </a:rPr>
              <a:t>multiple</a:t>
            </a:r>
            <a:r>
              <a:rPr sz="1786" spc="23" dirty="0">
                <a:solidFill>
                  <a:prstClr val="black"/>
                </a:solidFill>
                <a:latin typeface="Helvetica"/>
                <a:cs typeface="Helvetica"/>
              </a:rPr>
              <a:t> </a:t>
            </a:r>
            <a:r>
              <a:rPr sz="1786" spc="20" dirty="0">
                <a:solidFill>
                  <a:prstClr val="black"/>
                </a:solidFill>
                <a:latin typeface="Helvetica"/>
                <a:cs typeface="Helvetica"/>
              </a:rPr>
              <a:t>RAMs</a:t>
            </a:r>
            <a:endParaRPr sz="1786" dirty="0">
              <a:solidFill>
                <a:prstClr val="black"/>
              </a:solidFill>
              <a:latin typeface="Helvetica"/>
              <a:cs typeface="Helvetica"/>
            </a:endParaRPr>
          </a:p>
          <a:p>
            <a:pPr marL="8405" defTabSz="605150">
              <a:spcBef>
                <a:spcPts val="434"/>
              </a:spcBef>
              <a:tabLst>
                <a:tab pos="247523" algn="l"/>
              </a:tabLst>
            </a:pPr>
            <a:r>
              <a:rPr sz="1786" spc="-182" dirty="0">
                <a:solidFill>
                  <a:srgbClr val="C0504D"/>
                </a:solidFill>
                <a:latin typeface="Arial Unicode MS"/>
                <a:cs typeface="Arial Unicode MS"/>
              </a:rPr>
              <a:t>▸	</a:t>
            </a:r>
            <a:r>
              <a:rPr sz="1786" spc="10" dirty="0">
                <a:solidFill>
                  <a:prstClr val="black"/>
                </a:solidFill>
                <a:latin typeface="Helvetica"/>
                <a:cs typeface="Helvetica"/>
              </a:rPr>
              <a:t>Multiples</a:t>
            </a:r>
            <a:r>
              <a:rPr sz="1786" spc="20" dirty="0">
                <a:solidFill>
                  <a:prstClr val="black"/>
                </a:solidFill>
                <a:latin typeface="Helvetica"/>
                <a:cs typeface="Helvetica"/>
              </a:rPr>
              <a:t> </a:t>
            </a:r>
            <a:r>
              <a:rPr sz="1786" spc="10" dirty="0">
                <a:solidFill>
                  <a:prstClr val="black"/>
                </a:solidFill>
                <a:latin typeface="Helvetica"/>
                <a:cs typeface="Helvetica"/>
              </a:rPr>
              <a:t>arrays</a:t>
            </a:r>
            <a:r>
              <a:rPr sz="1786" spc="20" dirty="0">
                <a:solidFill>
                  <a:prstClr val="black"/>
                </a:solidFill>
                <a:latin typeface="Helvetica"/>
                <a:cs typeface="Helvetica"/>
              </a:rPr>
              <a:t> </a:t>
            </a:r>
            <a:r>
              <a:rPr sz="1786" spc="10" dirty="0">
                <a:solidFill>
                  <a:prstClr val="black"/>
                </a:solidFill>
                <a:latin typeface="Helvetica"/>
                <a:cs typeface="Helvetica"/>
              </a:rPr>
              <a:t>can</a:t>
            </a:r>
            <a:r>
              <a:rPr sz="1786" spc="23" dirty="0">
                <a:solidFill>
                  <a:prstClr val="black"/>
                </a:solidFill>
                <a:latin typeface="Helvetica"/>
                <a:cs typeface="Helvetica"/>
              </a:rPr>
              <a:t> </a:t>
            </a:r>
            <a:r>
              <a:rPr sz="1786" spc="7" dirty="0">
                <a:solidFill>
                  <a:prstClr val="black"/>
                </a:solidFill>
                <a:latin typeface="Helvetica"/>
                <a:cs typeface="Helvetica"/>
              </a:rPr>
              <a:t>be</a:t>
            </a:r>
            <a:r>
              <a:rPr sz="1786" spc="23" dirty="0">
                <a:solidFill>
                  <a:prstClr val="black"/>
                </a:solidFill>
                <a:latin typeface="Helvetica"/>
                <a:cs typeface="Helvetica"/>
              </a:rPr>
              <a:t> </a:t>
            </a:r>
            <a:r>
              <a:rPr sz="1786" spc="10" dirty="0">
                <a:solidFill>
                  <a:prstClr val="black"/>
                </a:solidFill>
                <a:latin typeface="Helvetica"/>
                <a:cs typeface="Helvetica"/>
              </a:rPr>
              <a:t>merged</a:t>
            </a:r>
            <a:r>
              <a:rPr sz="1786" spc="23" dirty="0">
                <a:solidFill>
                  <a:prstClr val="black"/>
                </a:solidFill>
                <a:latin typeface="Helvetica"/>
                <a:cs typeface="Helvetica"/>
              </a:rPr>
              <a:t> </a:t>
            </a:r>
            <a:r>
              <a:rPr sz="1786" spc="10" dirty="0">
                <a:solidFill>
                  <a:prstClr val="black"/>
                </a:solidFill>
                <a:latin typeface="Helvetica"/>
                <a:cs typeface="Helvetica"/>
              </a:rPr>
              <a:t>and</a:t>
            </a:r>
            <a:r>
              <a:rPr sz="1786" spc="23" dirty="0">
                <a:solidFill>
                  <a:prstClr val="black"/>
                </a:solidFill>
                <a:latin typeface="Helvetica"/>
                <a:cs typeface="Helvetica"/>
              </a:rPr>
              <a:t> </a:t>
            </a:r>
            <a:r>
              <a:rPr sz="1786" spc="10" dirty="0">
                <a:solidFill>
                  <a:prstClr val="black"/>
                </a:solidFill>
                <a:latin typeface="Helvetica"/>
                <a:cs typeface="Helvetica"/>
              </a:rPr>
              <a:t>map</a:t>
            </a:r>
            <a:r>
              <a:rPr sz="1786" spc="23" dirty="0">
                <a:solidFill>
                  <a:prstClr val="black"/>
                </a:solidFill>
                <a:latin typeface="Helvetica"/>
                <a:cs typeface="Helvetica"/>
              </a:rPr>
              <a:t> </a:t>
            </a:r>
            <a:r>
              <a:rPr sz="1786" spc="3" dirty="0">
                <a:solidFill>
                  <a:prstClr val="black"/>
                </a:solidFill>
                <a:latin typeface="Helvetica"/>
                <a:cs typeface="Helvetica"/>
              </a:rPr>
              <a:t>to</a:t>
            </a:r>
            <a:r>
              <a:rPr sz="1786" spc="23" dirty="0">
                <a:solidFill>
                  <a:prstClr val="black"/>
                </a:solidFill>
                <a:latin typeface="Helvetica"/>
                <a:cs typeface="Helvetica"/>
              </a:rPr>
              <a:t> </a:t>
            </a:r>
            <a:r>
              <a:rPr sz="1786" spc="10" dirty="0">
                <a:solidFill>
                  <a:prstClr val="black"/>
                </a:solidFill>
                <a:latin typeface="Helvetica"/>
                <a:cs typeface="Helvetica"/>
              </a:rPr>
              <a:t>one</a:t>
            </a:r>
            <a:r>
              <a:rPr sz="1786" spc="26" dirty="0">
                <a:solidFill>
                  <a:prstClr val="black"/>
                </a:solidFill>
                <a:latin typeface="Helvetica"/>
                <a:cs typeface="Helvetica"/>
              </a:rPr>
              <a:t> </a:t>
            </a:r>
            <a:r>
              <a:rPr sz="1786" spc="20" dirty="0">
                <a:solidFill>
                  <a:prstClr val="black"/>
                </a:solidFill>
                <a:latin typeface="Helvetica"/>
                <a:cs typeface="Helvetica"/>
              </a:rPr>
              <a:t>RAM</a:t>
            </a:r>
            <a:endParaRPr sz="1786" dirty="0">
              <a:solidFill>
                <a:prstClr val="black"/>
              </a:solidFill>
              <a:latin typeface="Helvetica"/>
              <a:cs typeface="Helvetica"/>
            </a:endParaRPr>
          </a:p>
          <a:p>
            <a:pPr marL="247523" marR="3362" indent="-239539" defTabSz="605150">
              <a:lnSpc>
                <a:spcPct val="101899"/>
              </a:lnSpc>
              <a:spcBef>
                <a:spcPts val="464"/>
              </a:spcBef>
              <a:tabLst>
                <a:tab pos="247523" algn="l"/>
              </a:tabLst>
            </a:pPr>
            <a:r>
              <a:rPr sz="1786" spc="-182" dirty="0">
                <a:solidFill>
                  <a:srgbClr val="C0504D"/>
                </a:solidFill>
                <a:latin typeface="Arial Unicode MS"/>
                <a:cs typeface="Arial Unicode MS"/>
              </a:rPr>
              <a:t>▸	</a:t>
            </a:r>
            <a:r>
              <a:rPr sz="1786" spc="10" dirty="0">
                <a:solidFill>
                  <a:prstClr val="black"/>
                </a:solidFill>
                <a:latin typeface="Helvetica"/>
                <a:cs typeface="Helvetica"/>
              </a:rPr>
              <a:t>An</a:t>
            </a:r>
            <a:r>
              <a:rPr sz="1786" spc="26" dirty="0">
                <a:solidFill>
                  <a:prstClr val="black"/>
                </a:solidFill>
                <a:latin typeface="Helvetica"/>
                <a:cs typeface="Helvetica"/>
              </a:rPr>
              <a:t> </a:t>
            </a:r>
            <a:r>
              <a:rPr sz="1786" spc="10" dirty="0">
                <a:solidFill>
                  <a:prstClr val="black"/>
                </a:solidFill>
                <a:latin typeface="Helvetica"/>
                <a:cs typeface="Helvetica"/>
              </a:rPr>
              <a:t>array</a:t>
            </a:r>
            <a:r>
              <a:rPr sz="1786" spc="23" dirty="0">
                <a:solidFill>
                  <a:prstClr val="black"/>
                </a:solidFill>
                <a:latin typeface="Helvetica"/>
                <a:cs typeface="Helvetica"/>
              </a:rPr>
              <a:t> </a:t>
            </a:r>
            <a:r>
              <a:rPr sz="1786" spc="10" dirty="0">
                <a:solidFill>
                  <a:prstClr val="black"/>
                </a:solidFill>
                <a:latin typeface="Helvetica"/>
                <a:cs typeface="Helvetica"/>
              </a:rPr>
              <a:t>can</a:t>
            </a:r>
            <a:r>
              <a:rPr sz="1786" spc="23" dirty="0">
                <a:solidFill>
                  <a:prstClr val="black"/>
                </a:solidFill>
                <a:latin typeface="Helvetica"/>
                <a:cs typeface="Helvetica"/>
              </a:rPr>
              <a:t> </a:t>
            </a:r>
            <a:r>
              <a:rPr sz="1786" spc="10" dirty="0">
                <a:solidFill>
                  <a:prstClr val="black"/>
                </a:solidFill>
                <a:latin typeface="Helvetica"/>
                <a:cs typeface="Helvetica"/>
              </a:rPr>
              <a:t>be</a:t>
            </a:r>
            <a:r>
              <a:rPr sz="1786" spc="26" dirty="0">
                <a:solidFill>
                  <a:prstClr val="black"/>
                </a:solidFill>
                <a:latin typeface="Helvetica"/>
                <a:cs typeface="Helvetica"/>
              </a:rPr>
              <a:t> </a:t>
            </a:r>
            <a:r>
              <a:rPr sz="1786" spc="10" dirty="0">
                <a:solidFill>
                  <a:prstClr val="black"/>
                </a:solidFill>
                <a:latin typeface="Helvetica"/>
                <a:cs typeface="Helvetica"/>
              </a:rPr>
              <a:t>partitioned</a:t>
            </a:r>
            <a:r>
              <a:rPr sz="1786" spc="23" dirty="0">
                <a:solidFill>
                  <a:prstClr val="black"/>
                </a:solidFill>
                <a:latin typeface="Helvetica"/>
                <a:cs typeface="Helvetica"/>
              </a:rPr>
              <a:t> </a:t>
            </a:r>
            <a:r>
              <a:rPr sz="1786" spc="7" dirty="0">
                <a:solidFill>
                  <a:prstClr val="black"/>
                </a:solidFill>
                <a:latin typeface="Helvetica"/>
                <a:cs typeface="Helvetica"/>
              </a:rPr>
              <a:t>into</a:t>
            </a:r>
            <a:r>
              <a:rPr sz="1786" spc="26" dirty="0">
                <a:solidFill>
                  <a:prstClr val="black"/>
                </a:solidFill>
                <a:latin typeface="Helvetica"/>
                <a:cs typeface="Helvetica"/>
              </a:rPr>
              <a:t> </a:t>
            </a:r>
            <a:r>
              <a:rPr sz="1786" spc="10" dirty="0">
                <a:solidFill>
                  <a:prstClr val="black"/>
                </a:solidFill>
                <a:latin typeface="Helvetica"/>
                <a:cs typeface="Helvetica"/>
              </a:rPr>
              <a:t>individual </a:t>
            </a:r>
            <a:r>
              <a:rPr sz="1786" spc="14" dirty="0">
                <a:solidFill>
                  <a:prstClr val="black"/>
                </a:solidFill>
                <a:latin typeface="Helvetica"/>
                <a:cs typeface="Helvetica"/>
              </a:rPr>
              <a:t>elements</a:t>
            </a:r>
            <a:r>
              <a:rPr sz="1786" spc="23" dirty="0">
                <a:solidFill>
                  <a:prstClr val="black"/>
                </a:solidFill>
                <a:latin typeface="Helvetica"/>
                <a:cs typeface="Helvetica"/>
              </a:rPr>
              <a:t> </a:t>
            </a:r>
            <a:r>
              <a:rPr sz="1786" spc="14" dirty="0">
                <a:solidFill>
                  <a:prstClr val="black"/>
                </a:solidFill>
                <a:latin typeface="Helvetica"/>
                <a:cs typeface="Helvetica"/>
              </a:rPr>
              <a:t>and </a:t>
            </a:r>
            <a:r>
              <a:rPr sz="1786" spc="-487" dirty="0">
                <a:solidFill>
                  <a:prstClr val="black"/>
                </a:solidFill>
                <a:latin typeface="Helvetica"/>
                <a:cs typeface="Helvetica"/>
              </a:rPr>
              <a:t> </a:t>
            </a:r>
            <a:r>
              <a:rPr sz="1786" spc="10" dirty="0">
                <a:solidFill>
                  <a:prstClr val="black"/>
                </a:solidFill>
                <a:latin typeface="Helvetica"/>
                <a:cs typeface="Helvetica"/>
              </a:rPr>
              <a:t>map</a:t>
            </a:r>
            <a:r>
              <a:rPr sz="1786" spc="23" dirty="0">
                <a:solidFill>
                  <a:prstClr val="black"/>
                </a:solidFill>
                <a:latin typeface="Helvetica"/>
                <a:cs typeface="Helvetica"/>
              </a:rPr>
              <a:t> </a:t>
            </a:r>
            <a:r>
              <a:rPr sz="1786" spc="3" dirty="0">
                <a:solidFill>
                  <a:prstClr val="black"/>
                </a:solidFill>
                <a:latin typeface="Helvetica"/>
                <a:cs typeface="Helvetica"/>
              </a:rPr>
              <a:t>to</a:t>
            </a:r>
            <a:r>
              <a:rPr sz="1786" spc="26" dirty="0">
                <a:solidFill>
                  <a:prstClr val="black"/>
                </a:solidFill>
                <a:latin typeface="Helvetica"/>
                <a:cs typeface="Helvetica"/>
              </a:rPr>
              <a:t> </a:t>
            </a:r>
            <a:r>
              <a:rPr sz="1786" spc="10" dirty="0">
                <a:solidFill>
                  <a:prstClr val="black"/>
                </a:solidFill>
                <a:latin typeface="Helvetica"/>
                <a:cs typeface="Helvetica"/>
              </a:rPr>
              <a:t>registers</a:t>
            </a:r>
            <a:endParaRPr sz="1786" dirty="0">
              <a:solidFill>
                <a:prstClr val="black"/>
              </a:solidFill>
              <a:latin typeface="Helvetica"/>
              <a:cs typeface="Helvetica"/>
            </a:endParaRPr>
          </a:p>
        </p:txBody>
      </p:sp>
      <p:grpSp>
        <p:nvGrpSpPr>
          <p:cNvPr id="5" name="object 5"/>
          <p:cNvGrpSpPr/>
          <p:nvPr/>
        </p:nvGrpSpPr>
        <p:grpSpPr>
          <a:xfrm>
            <a:off x="1634658" y="2197751"/>
            <a:ext cx="1815353" cy="1227044"/>
            <a:chOff x="660400" y="2921000"/>
            <a:chExt cx="2743200" cy="1854200"/>
          </a:xfrm>
        </p:grpSpPr>
        <p:pic>
          <p:nvPicPr>
            <p:cNvPr id="6" name="object 6"/>
            <p:cNvPicPr/>
            <p:nvPr/>
          </p:nvPicPr>
          <p:blipFill>
            <a:blip r:embed="rId2" cstate="print"/>
            <a:stretch>
              <a:fillRect/>
            </a:stretch>
          </p:blipFill>
          <p:spPr>
            <a:xfrm>
              <a:off x="685800" y="2946400"/>
              <a:ext cx="2717800" cy="1790700"/>
            </a:xfrm>
            <a:prstGeom prst="rect">
              <a:avLst/>
            </a:prstGeom>
          </p:spPr>
        </p:pic>
        <p:pic>
          <p:nvPicPr>
            <p:cNvPr id="7" name="object 7"/>
            <p:cNvPicPr/>
            <p:nvPr/>
          </p:nvPicPr>
          <p:blipFill>
            <a:blip r:embed="rId3" cstate="print"/>
            <a:stretch>
              <a:fillRect/>
            </a:stretch>
          </p:blipFill>
          <p:spPr>
            <a:xfrm>
              <a:off x="660400" y="2921000"/>
              <a:ext cx="2476500" cy="1854200"/>
            </a:xfrm>
            <a:prstGeom prst="rect">
              <a:avLst/>
            </a:prstGeom>
          </p:spPr>
        </p:pic>
        <p:pic>
          <p:nvPicPr>
            <p:cNvPr id="8" name="object 8"/>
            <p:cNvPicPr/>
            <p:nvPr/>
          </p:nvPicPr>
          <p:blipFill>
            <a:blip r:embed="rId4" cstate="print"/>
            <a:stretch>
              <a:fillRect/>
            </a:stretch>
          </p:blipFill>
          <p:spPr>
            <a:xfrm>
              <a:off x="755649" y="2990850"/>
              <a:ext cx="2578100" cy="1651000"/>
            </a:xfrm>
            <a:prstGeom prst="rect">
              <a:avLst/>
            </a:prstGeom>
          </p:spPr>
        </p:pic>
      </p:grpSp>
      <p:sp>
        <p:nvSpPr>
          <p:cNvPr id="9" name="object 9"/>
          <p:cNvSpPr txBox="1"/>
          <p:nvPr/>
        </p:nvSpPr>
        <p:spPr>
          <a:xfrm>
            <a:off x="1697690" y="2243975"/>
            <a:ext cx="1706096" cy="1022857"/>
          </a:xfrm>
          <a:prstGeom prst="rect">
            <a:avLst/>
          </a:prstGeom>
          <a:ln w="12700">
            <a:solidFill>
              <a:srgbClr val="000000"/>
            </a:solidFill>
          </a:ln>
        </p:spPr>
        <p:txBody>
          <a:bodyPr vert="horz" wrap="square" lIns="0" tIns="9665" rIns="0" bIns="0" rtlCol="0">
            <a:spAutoFit/>
          </a:bodyPr>
          <a:lstStyle/>
          <a:p>
            <a:pPr marL="62616" defTabSz="605150">
              <a:lnSpc>
                <a:spcPts val="1337"/>
              </a:lnSpc>
              <a:spcBef>
                <a:spcPts val="76"/>
              </a:spcBef>
            </a:pPr>
            <a:r>
              <a:rPr sz="1125" b="1" spc="-3" dirty="0">
                <a:solidFill>
                  <a:prstClr val="black"/>
                </a:solidFill>
                <a:latin typeface="Palatino"/>
                <a:cs typeface="Palatino"/>
              </a:rPr>
              <a:t>void</a:t>
            </a:r>
            <a:r>
              <a:rPr sz="1125" b="1" spc="-40" dirty="0">
                <a:solidFill>
                  <a:prstClr val="black"/>
                </a:solidFill>
                <a:latin typeface="Palatino"/>
                <a:cs typeface="Palatino"/>
              </a:rPr>
              <a:t> </a:t>
            </a:r>
            <a:r>
              <a:rPr sz="1125" b="1" spc="-3" dirty="0">
                <a:solidFill>
                  <a:prstClr val="black"/>
                </a:solidFill>
                <a:latin typeface="Palatino"/>
                <a:cs typeface="Palatino"/>
              </a:rPr>
              <a:t>TOP(int)</a:t>
            </a:r>
            <a:endParaRPr sz="1125">
              <a:solidFill>
                <a:prstClr val="black"/>
              </a:solidFill>
              <a:latin typeface="Palatino"/>
              <a:cs typeface="Palatino"/>
            </a:endParaRPr>
          </a:p>
          <a:p>
            <a:pPr marL="62616" defTabSz="605150">
              <a:lnSpc>
                <a:spcPts val="1337"/>
              </a:lnSpc>
            </a:pPr>
            <a:r>
              <a:rPr sz="1125" b="1" dirty="0">
                <a:solidFill>
                  <a:prstClr val="black"/>
                </a:solidFill>
                <a:latin typeface="Palatino"/>
                <a:cs typeface="Palatino"/>
              </a:rPr>
              <a:t>{</a:t>
            </a:r>
            <a:endParaRPr sz="1125">
              <a:solidFill>
                <a:prstClr val="black"/>
              </a:solidFill>
              <a:latin typeface="Palatino"/>
              <a:cs typeface="Palatino"/>
            </a:endParaRPr>
          </a:p>
          <a:p>
            <a:pPr marL="169358" defTabSz="605150">
              <a:lnSpc>
                <a:spcPts val="1337"/>
              </a:lnSpc>
              <a:spcBef>
                <a:spcPts val="40"/>
              </a:spcBef>
            </a:pPr>
            <a:r>
              <a:rPr sz="1125" b="1" spc="-3" dirty="0">
                <a:solidFill>
                  <a:prstClr val="black"/>
                </a:solidFill>
                <a:latin typeface="Palatino"/>
                <a:cs typeface="Palatino"/>
              </a:rPr>
              <a:t>int</a:t>
            </a:r>
            <a:r>
              <a:rPr sz="1125" b="1" spc="-26" dirty="0">
                <a:solidFill>
                  <a:prstClr val="black"/>
                </a:solidFill>
                <a:latin typeface="Palatino"/>
                <a:cs typeface="Palatino"/>
              </a:rPr>
              <a:t> </a:t>
            </a:r>
            <a:r>
              <a:rPr sz="1125" b="1" spc="-3" dirty="0">
                <a:solidFill>
                  <a:prstClr val="black"/>
                </a:solidFill>
                <a:latin typeface="Palatino"/>
                <a:cs typeface="Palatino"/>
              </a:rPr>
              <a:t>A[N];</a:t>
            </a:r>
            <a:endParaRPr sz="1125">
              <a:solidFill>
                <a:prstClr val="black"/>
              </a:solidFill>
              <a:latin typeface="Palatino"/>
              <a:cs typeface="Palatino"/>
            </a:endParaRPr>
          </a:p>
          <a:p>
            <a:pPr marL="346700" marR="249624" indent="-177763" defTabSz="605150">
              <a:lnSpc>
                <a:spcPts val="1324"/>
              </a:lnSpc>
              <a:spcBef>
                <a:spcPts val="53"/>
              </a:spcBef>
            </a:pPr>
            <a:r>
              <a:rPr sz="1125" b="1" spc="-3" dirty="0">
                <a:solidFill>
                  <a:prstClr val="black"/>
                </a:solidFill>
                <a:latin typeface="Palatino"/>
                <a:cs typeface="Palatino"/>
              </a:rPr>
              <a:t>for</a:t>
            </a:r>
            <a:r>
              <a:rPr sz="1125" b="1" spc="-17" dirty="0">
                <a:solidFill>
                  <a:prstClr val="black"/>
                </a:solidFill>
                <a:latin typeface="Palatino"/>
                <a:cs typeface="Palatino"/>
              </a:rPr>
              <a:t> </a:t>
            </a:r>
            <a:r>
              <a:rPr sz="1125" b="1" dirty="0">
                <a:solidFill>
                  <a:prstClr val="black"/>
                </a:solidFill>
                <a:latin typeface="Palatino"/>
                <a:cs typeface="Palatino"/>
              </a:rPr>
              <a:t>(i</a:t>
            </a:r>
            <a:r>
              <a:rPr sz="1125" b="1" spc="-10" dirty="0">
                <a:solidFill>
                  <a:prstClr val="black"/>
                </a:solidFill>
                <a:latin typeface="Palatino"/>
                <a:cs typeface="Palatino"/>
              </a:rPr>
              <a:t> </a:t>
            </a:r>
            <a:r>
              <a:rPr sz="1125" b="1" dirty="0">
                <a:solidFill>
                  <a:prstClr val="black"/>
                </a:solidFill>
                <a:latin typeface="Palatino"/>
                <a:cs typeface="Palatino"/>
              </a:rPr>
              <a:t>=</a:t>
            </a:r>
            <a:r>
              <a:rPr sz="1125" b="1" spc="-14" dirty="0">
                <a:solidFill>
                  <a:prstClr val="black"/>
                </a:solidFill>
                <a:latin typeface="Palatino"/>
                <a:cs typeface="Palatino"/>
              </a:rPr>
              <a:t> </a:t>
            </a:r>
            <a:r>
              <a:rPr sz="1125" b="1" spc="-3" dirty="0">
                <a:solidFill>
                  <a:prstClr val="black"/>
                </a:solidFill>
                <a:latin typeface="Palatino"/>
                <a:cs typeface="Palatino"/>
              </a:rPr>
              <a:t>0;</a:t>
            </a:r>
            <a:r>
              <a:rPr sz="1125" b="1" spc="-14" dirty="0">
                <a:solidFill>
                  <a:prstClr val="black"/>
                </a:solidFill>
                <a:latin typeface="Palatino"/>
                <a:cs typeface="Palatino"/>
              </a:rPr>
              <a:t> </a:t>
            </a:r>
            <a:r>
              <a:rPr sz="1125" b="1" dirty="0">
                <a:solidFill>
                  <a:prstClr val="black"/>
                </a:solidFill>
                <a:latin typeface="Palatino"/>
                <a:cs typeface="Palatino"/>
              </a:rPr>
              <a:t>i</a:t>
            </a:r>
            <a:r>
              <a:rPr sz="1125" b="1" spc="-10" dirty="0">
                <a:solidFill>
                  <a:prstClr val="black"/>
                </a:solidFill>
                <a:latin typeface="Palatino"/>
                <a:cs typeface="Palatino"/>
              </a:rPr>
              <a:t> </a:t>
            </a:r>
            <a:r>
              <a:rPr sz="1125" b="1" dirty="0">
                <a:solidFill>
                  <a:prstClr val="black"/>
                </a:solidFill>
                <a:latin typeface="Palatino"/>
                <a:cs typeface="Palatino"/>
              </a:rPr>
              <a:t>&lt;</a:t>
            </a:r>
            <a:r>
              <a:rPr sz="1125" b="1" spc="-14" dirty="0">
                <a:solidFill>
                  <a:prstClr val="black"/>
                </a:solidFill>
                <a:latin typeface="Palatino"/>
                <a:cs typeface="Palatino"/>
              </a:rPr>
              <a:t> </a:t>
            </a:r>
            <a:r>
              <a:rPr sz="1125" b="1" spc="-3" dirty="0">
                <a:solidFill>
                  <a:prstClr val="black"/>
                </a:solidFill>
                <a:latin typeface="Palatino"/>
                <a:cs typeface="Palatino"/>
              </a:rPr>
              <a:t>N;</a:t>
            </a:r>
            <a:r>
              <a:rPr sz="1125" b="1" spc="-14" dirty="0">
                <a:solidFill>
                  <a:prstClr val="black"/>
                </a:solidFill>
                <a:latin typeface="Palatino"/>
                <a:cs typeface="Palatino"/>
              </a:rPr>
              <a:t> </a:t>
            </a:r>
            <a:r>
              <a:rPr sz="1125" b="1" spc="-3" dirty="0">
                <a:solidFill>
                  <a:prstClr val="black"/>
                </a:solidFill>
                <a:latin typeface="Palatino"/>
                <a:cs typeface="Palatino"/>
              </a:rPr>
              <a:t>i++) </a:t>
            </a:r>
            <a:r>
              <a:rPr sz="1125" b="1" spc="-271" dirty="0">
                <a:solidFill>
                  <a:prstClr val="black"/>
                </a:solidFill>
                <a:latin typeface="Palatino"/>
                <a:cs typeface="Palatino"/>
              </a:rPr>
              <a:t> </a:t>
            </a:r>
            <a:r>
              <a:rPr sz="1125" b="1" spc="-3" dirty="0">
                <a:solidFill>
                  <a:prstClr val="black"/>
                </a:solidFill>
                <a:latin typeface="Palatino"/>
                <a:cs typeface="Palatino"/>
              </a:rPr>
              <a:t>A[i+x]</a:t>
            </a:r>
            <a:r>
              <a:rPr sz="1125" b="1" spc="-14" dirty="0">
                <a:solidFill>
                  <a:prstClr val="black"/>
                </a:solidFill>
                <a:latin typeface="Palatino"/>
                <a:cs typeface="Palatino"/>
              </a:rPr>
              <a:t> </a:t>
            </a:r>
            <a:r>
              <a:rPr sz="1125" b="1" dirty="0">
                <a:solidFill>
                  <a:prstClr val="black"/>
                </a:solidFill>
                <a:latin typeface="Palatino"/>
                <a:cs typeface="Palatino"/>
              </a:rPr>
              <a:t>=</a:t>
            </a:r>
            <a:r>
              <a:rPr sz="1125" b="1" spc="-14" dirty="0">
                <a:solidFill>
                  <a:prstClr val="black"/>
                </a:solidFill>
                <a:latin typeface="Palatino"/>
                <a:cs typeface="Palatino"/>
              </a:rPr>
              <a:t> </a:t>
            </a:r>
            <a:r>
              <a:rPr sz="1125" b="1" spc="-3" dirty="0">
                <a:solidFill>
                  <a:prstClr val="black"/>
                </a:solidFill>
                <a:latin typeface="Palatino"/>
                <a:cs typeface="Palatino"/>
              </a:rPr>
              <a:t>A[i]</a:t>
            </a:r>
            <a:r>
              <a:rPr sz="1125" b="1" spc="-14" dirty="0">
                <a:solidFill>
                  <a:prstClr val="black"/>
                </a:solidFill>
                <a:latin typeface="Palatino"/>
                <a:cs typeface="Palatino"/>
              </a:rPr>
              <a:t> </a:t>
            </a:r>
            <a:r>
              <a:rPr sz="1125" b="1" dirty="0">
                <a:solidFill>
                  <a:prstClr val="black"/>
                </a:solidFill>
                <a:latin typeface="Palatino"/>
                <a:cs typeface="Palatino"/>
              </a:rPr>
              <a:t>+</a:t>
            </a:r>
            <a:r>
              <a:rPr sz="1125" b="1" spc="-10" dirty="0">
                <a:solidFill>
                  <a:prstClr val="black"/>
                </a:solidFill>
                <a:latin typeface="Palatino"/>
                <a:cs typeface="Palatino"/>
              </a:rPr>
              <a:t> </a:t>
            </a:r>
            <a:r>
              <a:rPr sz="1125" b="1" dirty="0">
                <a:solidFill>
                  <a:prstClr val="black"/>
                </a:solidFill>
                <a:latin typeface="Palatino"/>
                <a:cs typeface="Palatino"/>
              </a:rPr>
              <a:t>i;</a:t>
            </a:r>
            <a:endParaRPr sz="1125">
              <a:solidFill>
                <a:prstClr val="black"/>
              </a:solidFill>
              <a:latin typeface="Palatino"/>
              <a:cs typeface="Palatino"/>
            </a:endParaRPr>
          </a:p>
          <a:p>
            <a:pPr marL="62616" defTabSz="605150">
              <a:lnSpc>
                <a:spcPts val="1283"/>
              </a:lnSpc>
            </a:pPr>
            <a:r>
              <a:rPr sz="1125" b="1" dirty="0">
                <a:solidFill>
                  <a:prstClr val="black"/>
                </a:solidFill>
                <a:latin typeface="Palatino"/>
                <a:cs typeface="Palatino"/>
              </a:rPr>
              <a:t>}</a:t>
            </a:r>
            <a:endParaRPr sz="1125">
              <a:solidFill>
                <a:prstClr val="black"/>
              </a:solidFill>
              <a:latin typeface="Palatino"/>
              <a:cs typeface="Palatino"/>
            </a:endParaRPr>
          </a:p>
        </p:txBody>
      </p:sp>
      <p:grpSp>
        <p:nvGrpSpPr>
          <p:cNvPr id="10" name="object 10"/>
          <p:cNvGrpSpPr/>
          <p:nvPr/>
        </p:nvGrpSpPr>
        <p:grpSpPr>
          <a:xfrm>
            <a:off x="4004702" y="2281795"/>
            <a:ext cx="621926" cy="1008530"/>
            <a:chOff x="4241800" y="3048000"/>
            <a:chExt cx="939800" cy="1524000"/>
          </a:xfrm>
        </p:grpSpPr>
        <p:pic>
          <p:nvPicPr>
            <p:cNvPr id="11" name="object 11"/>
            <p:cNvPicPr/>
            <p:nvPr/>
          </p:nvPicPr>
          <p:blipFill>
            <a:blip r:embed="rId5" cstate="print"/>
            <a:stretch>
              <a:fillRect/>
            </a:stretch>
          </p:blipFill>
          <p:spPr>
            <a:xfrm>
              <a:off x="4241800" y="3124200"/>
              <a:ext cx="939800" cy="381000"/>
            </a:xfrm>
            <a:prstGeom prst="rect">
              <a:avLst/>
            </a:prstGeom>
          </p:spPr>
        </p:pic>
        <p:pic>
          <p:nvPicPr>
            <p:cNvPr id="12" name="object 12"/>
            <p:cNvPicPr/>
            <p:nvPr/>
          </p:nvPicPr>
          <p:blipFill>
            <a:blip r:embed="rId6" cstate="print"/>
            <a:stretch>
              <a:fillRect/>
            </a:stretch>
          </p:blipFill>
          <p:spPr>
            <a:xfrm>
              <a:off x="4330700" y="3048000"/>
              <a:ext cx="749300" cy="571500"/>
            </a:xfrm>
            <a:prstGeom prst="rect">
              <a:avLst/>
            </a:prstGeom>
          </p:spPr>
        </p:pic>
        <p:pic>
          <p:nvPicPr>
            <p:cNvPr id="13" name="object 13"/>
            <p:cNvPicPr/>
            <p:nvPr/>
          </p:nvPicPr>
          <p:blipFill>
            <a:blip r:embed="rId7" cstate="print"/>
            <a:stretch>
              <a:fillRect/>
            </a:stretch>
          </p:blipFill>
          <p:spPr>
            <a:xfrm>
              <a:off x="4311649" y="3168650"/>
              <a:ext cx="800100" cy="241300"/>
            </a:xfrm>
            <a:prstGeom prst="rect">
              <a:avLst/>
            </a:prstGeom>
          </p:spPr>
        </p:pic>
        <p:pic>
          <p:nvPicPr>
            <p:cNvPr id="14" name="object 14"/>
            <p:cNvPicPr/>
            <p:nvPr/>
          </p:nvPicPr>
          <p:blipFill>
            <a:blip r:embed="rId8" cstate="print"/>
            <a:stretch>
              <a:fillRect/>
            </a:stretch>
          </p:blipFill>
          <p:spPr>
            <a:xfrm>
              <a:off x="4241800" y="3365500"/>
              <a:ext cx="939800" cy="381000"/>
            </a:xfrm>
            <a:prstGeom prst="rect">
              <a:avLst/>
            </a:prstGeom>
          </p:spPr>
        </p:pic>
        <p:pic>
          <p:nvPicPr>
            <p:cNvPr id="15" name="object 15"/>
            <p:cNvPicPr/>
            <p:nvPr/>
          </p:nvPicPr>
          <p:blipFill>
            <a:blip r:embed="rId9" cstate="print"/>
            <a:stretch>
              <a:fillRect/>
            </a:stretch>
          </p:blipFill>
          <p:spPr>
            <a:xfrm>
              <a:off x="4330700" y="3289300"/>
              <a:ext cx="749300" cy="571500"/>
            </a:xfrm>
            <a:prstGeom prst="rect">
              <a:avLst/>
            </a:prstGeom>
          </p:spPr>
        </p:pic>
        <p:pic>
          <p:nvPicPr>
            <p:cNvPr id="16" name="object 16"/>
            <p:cNvPicPr/>
            <p:nvPr/>
          </p:nvPicPr>
          <p:blipFill>
            <a:blip r:embed="rId7" cstate="print"/>
            <a:stretch>
              <a:fillRect/>
            </a:stretch>
          </p:blipFill>
          <p:spPr>
            <a:xfrm>
              <a:off x="4311649" y="3409950"/>
              <a:ext cx="800100" cy="241300"/>
            </a:xfrm>
            <a:prstGeom prst="rect">
              <a:avLst/>
            </a:prstGeom>
          </p:spPr>
        </p:pic>
        <p:pic>
          <p:nvPicPr>
            <p:cNvPr id="17" name="object 17"/>
            <p:cNvPicPr/>
            <p:nvPr/>
          </p:nvPicPr>
          <p:blipFill>
            <a:blip r:embed="rId5" cstate="print"/>
            <a:stretch>
              <a:fillRect/>
            </a:stretch>
          </p:blipFill>
          <p:spPr>
            <a:xfrm>
              <a:off x="4241800" y="3606800"/>
              <a:ext cx="939800" cy="381000"/>
            </a:xfrm>
            <a:prstGeom prst="rect">
              <a:avLst/>
            </a:prstGeom>
          </p:spPr>
        </p:pic>
        <p:pic>
          <p:nvPicPr>
            <p:cNvPr id="18" name="object 18"/>
            <p:cNvPicPr/>
            <p:nvPr/>
          </p:nvPicPr>
          <p:blipFill>
            <a:blip r:embed="rId10" cstate="print"/>
            <a:stretch>
              <a:fillRect/>
            </a:stretch>
          </p:blipFill>
          <p:spPr>
            <a:xfrm>
              <a:off x="4406900" y="3530600"/>
              <a:ext cx="596900" cy="571500"/>
            </a:xfrm>
            <a:prstGeom prst="rect">
              <a:avLst/>
            </a:prstGeom>
          </p:spPr>
        </p:pic>
        <p:pic>
          <p:nvPicPr>
            <p:cNvPr id="19" name="object 19"/>
            <p:cNvPicPr/>
            <p:nvPr/>
          </p:nvPicPr>
          <p:blipFill>
            <a:blip r:embed="rId11" cstate="print"/>
            <a:stretch>
              <a:fillRect/>
            </a:stretch>
          </p:blipFill>
          <p:spPr>
            <a:xfrm>
              <a:off x="4311649" y="3651250"/>
              <a:ext cx="800100" cy="241300"/>
            </a:xfrm>
            <a:prstGeom prst="rect">
              <a:avLst/>
            </a:prstGeom>
          </p:spPr>
        </p:pic>
        <p:pic>
          <p:nvPicPr>
            <p:cNvPr id="20" name="object 20"/>
            <p:cNvPicPr/>
            <p:nvPr/>
          </p:nvPicPr>
          <p:blipFill>
            <a:blip r:embed="rId8" cstate="print"/>
            <a:stretch>
              <a:fillRect/>
            </a:stretch>
          </p:blipFill>
          <p:spPr>
            <a:xfrm>
              <a:off x="4241800" y="3848100"/>
              <a:ext cx="939800" cy="381000"/>
            </a:xfrm>
            <a:prstGeom prst="rect">
              <a:avLst/>
            </a:prstGeom>
          </p:spPr>
        </p:pic>
        <p:pic>
          <p:nvPicPr>
            <p:cNvPr id="21" name="object 21"/>
            <p:cNvPicPr/>
            <p:nvPr/>
          </p:nvPicPr>
          <p:blipFill>
            <a:blip r:embed="rId12" cstate="print"/>
            <a:stretch>
              <a:fillRect/>
            </a:stretch>
          </p:blipFill>
          <p:spPr>
            <a:xfrm>
              <a:off x="4457700" y="3771900"/>
              <a:ext cx="495300" cy="571500"/>
            </a:xfrm>
            <a:prstGeom prst="rect">
              <a:avLst/>
            </a:prstGeom>
          </p:spPr>
        </p:pic>
        <p:pic>
          <p:nvPicPr>
            <p:cNvPr id="22" name="object 22"/>
            <p:cNvPicPr/>
            <p:nvPr/>
          </p:nvPicPr>
          <p:blipFill>
            <a:blip r:embed="rId7" cstate="print"/>
            <a:stretch>
              <a:fillRect/>
            </a:stretch>
          </p:blipFill>
          <p:spPr>
            <a:xfrm>
              <a:off x="4311649" y="3892550"/>
              <a:ext cx="800100" cy="241300"/>
            </a:xfrm>
            <a:prstGeom prst="rect">
              <a:avLst/>
            </a:prstGeom>
          </p:spPr>
        </p:pic>
        <p:pic>
          <p:nvPicPr>
            <p:cNvPr id="23" name="object 23"/>
            <p:cNvPicPr/>
            <p:nvPr/>
          </p:nvPicPr>
          <p:blipFill>
            <a:blip r:embed="rId8" cstate="print"/>
            <a:stretch>
              <a:fillRect/>
            </a:stretch>
          </p:blipFill>
          <p:spPr>
            <a:xfrm>
              <a:off x="4241800" y="4076700"/>
              <a:ext cx="939800" cy="381000"/>
            </a:xfrm>
            <a:prstGeom prst="rect">
              <a:avLst/>
            </a:prstGeom>
          </p:spPr>
        </p:pic>
        <p:pic>
          <p:nvPicPr>
            <p:cNvPr id="24" name="object 24"/>
            <p:cNvPicPr/>
            <p:nvPr/>
          </p:nvPicPr>
          <p:blipFill>
            <a:blip r:embed="rId13" cstate="print"/>
            <a:stretch>
              <a:fillRect/>
            </a:stretch>
          </p:blipFill>
          <p:spPr>
            <a:xfrm>
              <a:off x="4457700" y="4000500"/>
              <a:ext cx="495300" cy="571500"/>
            </a:xfrm>
            <a:prstGeom prst="rect">
              <a:avLst/>
            </a:prstGeom>
          </p:spPr>
        </p:pic>
      </p:grpSp>
      <p:pic>
        <p:nvPicPr>
          <p:cNvPr id="25" name="object 25"/>
          <p:cNvPicPr/>
          <p:nvPr/>
        </p:nvPicPr>
        <p:blipFill>
          <a:blip r:embed="rId7" cstate="print"/>
          <a:stretch>
            <a:fillRect/>
          </a:stretch>
        </p:blipFill>
        <p:spPr>
          <a:xfrm>
            <a:off x="4050926" y="2991968"/>
            <a:ext cx="529478" cy="159684"/>
          </a:xfrm>
          <a:prstGeom prst="rect">
            <a:avLst/>
          </a:prstGeom>
        </p:spPr>
      </p:pic>
      <p:graphicFrame>
        <p:nvGraphicFramePr>
          <p:cNvPr id="26" name="object 26"/>
          <p:cNvGraphicFramePr>
            <a:graphicFrameLocks noGrp="1"/>
          </p:cNvGraphicFramePr>
          <p:nvPr>
            <p:extLst>
              <p:ext uri="{D42A27DB-BD31-4B8C-83A1-F6EECF244321}">
                <p14:modId xmlns:p14="http://schemas.microsoft.com/office/powerpoint/2010/main" val="3440752772"/>
              </p:ext>
            </p:extLst>
          </p:nvPr>
        </p:nvGraphicFramePr>
        <p:xfrm>
          <a:off x="4046724" y="2357435"/>
          <a:ext cx="529478" cy="1023940"/>
        </p:xfrm>
        <a:graphic>
          <a:graphicData uri="http://schemas.openxmlformats.org/drawingml/2006/table">
            <a:tbl>
              <a:tblPr firstRow="1" bandRow="1">
                <a:tableStyleId>{2D5ABB26-0587-4C30-8999-92F81FD0307C}</a:tableStyleId>
              </a:tblPr>
              <a:tblGrid>
                <a:gridCol w="529478">
                  <a:extLst>
                    <a:ext uri="{9D8B030D-6E8A-4147-A177-3AD203B41FA5}">
                      <a16:colId xmlns:a16="http://schemas.microsoft.com/office/drawing/2014/main" val="20000"/>
                    </a:ext>
                  </a:extLst>
                </a:gridCol>
              </a:tblGrid>
              <a:tr h="161925">
                <a:tc>
                  <a:txBody>
                    <a:bodyPr/>
                    <a:lstStyle/>
                    <a:p>
                      <a:pPr marR="4445" algn="ctr">
                        <a:lnSpc>
                          <a:spcPts val="1710"/>
                        </a:lnSpc>
                      </a:pPr>
                      <a:r>
                        <a:rPr sz="1100" spc="-5" dirty="0">
                          <a:latin typeface="Palatino"/>
                          <a:cs typeface="Palatino"/>
                        </a:rPr>
                        <a:t>N-1</a:t>
                      </a:r>
                      <a:endParaRPr sz="1100">
                        <a:latin typeface="Palatino"/>
                        <a:cs typeface="Palatino"/>
                      </a:endParaRPr>
                    </a:p>
                  </a:txBody>
                  <a:tcPr marL="0" marR="0" marT="0" marB="0">
                    <a:lnL w="19050">
                      <a:solidFill>
                        <a:srgbClr val="4A7EBB"/>
                      </a:solidFill>
                      <a:prstDash val="solid"/>
                    </a:lnL>
                    <a:lnR w="19050">
                      <a:solidFill>
                        <a:srgbClr val="4A7EBB"/>
                      </a:solidFill>
                      <a:prstDash val="solid"/>
                    </a:lnR>
                    <a:lnT w="19050">
                      <a:solidFill>
                        <a:srgbClr val="4A7EBB"/>
                      </a:solidFill>
                      <a:prstDash val="solid"/>
                    </a:lnT>
                    <a:lnB w="19050">
                      <a:solidFill>
                        <a:srgbClr val="4A7EBB"/>
                      </a:solidFill>
                      <a:prstDash val="solid"/>
                    </a:lnB>
                  </a:tcPr>
                </a:tc>
                <a:extLst>
                  <a:ext uri="{0D108BD9-81ED-4DB2-BD59-A6C34878D82A}">
                    <a16:rowId xmlns:a16="http://schemas.microsoft.com/office/drawing/2014/main" val="10000"/>
                  </a:ext>
                </a:extLst>
              </a:tr>
              <a:tr h="171450">
                <a:tc>
                  <a:txBody>
                    <a:bodyPr/>
                    <a:lstStyle/>
                    <a:p>
                      <a:pPr marR="4445" algn="ctr">
                        <a:lnSpc>
                          <a:spcPts val="1770"/>
                        </a:lnSpc>
                      </a:pPr>
                      <a:r>
                        <a:rPr sz="1100" spc="-5" dirty="0">
                          <a:latin typeface="Palatino"/>
                          <a:cs typeface="Palatino"/>
                        </a:rPr>
                        <a:t>N-2</a:t>
                      </a:r>
                      <a:endParaRPr sz="1100">
                        <a:latin typeface="Palatino"/>
                        <a:cs typeface="Palatino"/>
                      </a:endParaRPr>
                    </a:p>
                  </a:txBody>
                  <a:tcPr marL="0" marR="0" marT="0" marB="0">
                    <a:lnL w="19050">
                      <a:solidFill>
                        <a:srgbClr val="4A7EBB"/>
                      </a:solidFill>
                      <a:prstDash val="solid"/>
                    </a:lnL>
                    <a:lnR w="19050">
                      <a:solidFill>
                        <a:srgbClr val="4A7EBB"/>
                      </a:solidFill>
                      <a:prstDash val="solid"/>
                    </a:lnR>
                    <a:lnT w="19050">
                      <a:solidFill>
                        <a:srgbClr val="4A7EBB"/>
                      </a:solidFill>
                      <a:prstDash val="solid"/>
                    </a:lnT>
                    <a:lnB w="19050">
                      <a:solidFill>
                        <a:srgbClr val="4A7EBB"/>
                      </a:solidFill>
                      <a:prstDash val="solid"/>
                    </a:lnB>
                  </a:tcPr>
                </a:tc>
                <a:extLst>
                  <a:ext uri="{0D108BD9-81ED-4DB2-BD59-A6C34878D82A}">
                    <a16:rowId xmlns:a16="http://schemas.microsoft.com/office/drawing/2014/main" val="10001"/>
                  </a:ext>
                </a:extLst>
              </a:tr>
              <a:tr h="171450">
                <a:tc>
                  <a:txBody>
                    <a:bodyPr/>
                    <a:lstStyle/>
                    <a:p>
                      <a:pPr marR="3810" algn="ctr">
                        <a:lnSpc>
                          <a:spcPts val="1760"/>
                        </a:lnSpc>
                      </a:pPr>
                      <a:r>
                        <a:rPr sz="1100" dirty="0">
                          <a:latin typeface="Palatino"/>
                          <a:cs typeface="Palatino"/>
                        </a:rPr>
                        <a:t>…</a:t>
                      </a:r>
                      <a:endParaRPr sz="1100">
                        <a:latin typeface="Palatino"/>
                        <a:cs typeface="Palatino"/>
                      </a:endParaRPr>
                    </a:p>
                  </a:txBody>
                  <a:tcPr marL="0" marR="0" marT="0" marB="0">
                    <a:lnL w="19050">
                      <a:solidFill>
                        <a:srgbClr val="4A7EBB"/>
                      </a:solidFill>
                      <a:prstDash val="solid"/>
                    </a:lnL>
                    <a:lnR w="19050">
                      <a:solidFill>
                        <a:srgbClr val="4A7EBB"/>
                      </a:solidFill>
                      <a:prstDash val="solid"/>
                    </a:lnR>
                    <a:lnT w="19050">
                      <a:solidFill>
                        <a:srgbClr val="4A7EBB"/>
                      </a:solidFill>
                      <a:prstDash val="solid"/>
                    </a:lnT>
                    <a:lnB w="19050">
                      <a:solidFill>
                        <a:srgbClr val="4A7EBB"/>
                      </a:solidFill>
                      <a:prstDash val="solid"/>
                    </a:lnB>
                  </a:tcPr>
                </a:tc>
                <a:extLst>
                  <a:ext uri="{0D108BD9-81ED-4DB2-BD59-A6C34878D82A}">
                    <a16:rowId xmlns:a16="http://schemas.microsoft.com/office/drawing/2014/main" val="10002"/>
                  </a:ext>
                </a:extLst>
              </a:tr>
              <a:tr h="171450">
                <a:tc>
                  <a:txBody>
                    <a:bodyPr/>
                    <a:lstStyle/>
                    <a:p>
                      <a:pPr marR="4445" algn="ctr">
                        <a:lnSpc>
                          <a:spcPts val="1750"/>
                        </a:lnSpc>
                      </a:pPr>
                      <a:r>
                        <a:rPr sz="1100" dirty="0">
                          <a:latin typeface="Palatino"/>
                          <a:cs typeface="Palatino"/>
                        </a:rPr>
                        <a:t>1</a:t>
                      </a:r>
                      <a:endParaRPr sz="1100">
                        <a:latin typeface="Palatino"/>
                        <a:cs typeface="Palatino"/>
                      </a:endParaRPr>
                    </a:p>
                  </a:txBody>
                  <a:tcPr marL="0" marR="0" marT="0" marB="0">
                    <a:lnL w="19050">
                      <a:solidFill>
                        <a:srgbClr val="4A7EBB"/>
                      </a:solidFill>
                      <a:prstDash val="solid"/>
                    </a:lnL>
                    <a:lnR w="19050">
                      <a:solidFill>
                        <a:srgbClr val="4A7EBB"/>
                      </a:solidFill>
                      <a:prstDash val="solid"/>
                    </a:lnR>
                    <a:lnT w="19050">
                      <a:solidFill>
                        <a:srgbClr val="4A7EBB"/>
                      </a:solidFill>
                      <a:prstDash val="solid"/>
                    </a:lnT>
                    <a:lnB w="28575">
                      <a:solidFill>
                        <a:srgbClr val="4A7EBB"/>
                      </a:solidFill>
                      <a:prstDash val="solid"/>
                    </a:lnB>
                  </a:tcPr>
                </a:tc>
                <a:extLst>
                  <a:ext uri="{0D108BD9-81ED-4DB2-BD59-A6C34878D82A}">
                    <a16:rowId xmlns:a16="http://schemas.microsoft.com/office/drawing/2014/main" val="10003"/>
                  </a:ext>
                </a:extLst>
              </a:tr>
              <a:tr h="161925">
                <a:tc>
                  <a:txBody>
                    <a:bodyPr/>
                    <a:lstStyle/>
                    <a:p>
                      <a:pPr marR="4445" algn="ctr">
                        <a:lnSpc>
                          <a:spcPts val="1675"/>
                        </a:lnSpc>
                      </a:pPr>
                      <a:r>
                        <a:rPr sz="1100" dirty="0">
                          <a:latin typeface="Palatino"/>
                          <a:cs typeface="Palatino"/>
                        </a:rPr>
                        <a:t>0</a:t>
                      </a:r>
                      <a:endParaRPr sz="1100">
                        <a:latin typeface="Palatino"/>
                        <a:cs typeface="Palatino"/>
                      </a:endParaRPr>
                    </a:p>
                  </a:txBody>
                  <a:tcPr marL="0" marR="0" marT="0" marB="0">
                    <a:lnL w="19050">
                      <a:solidFill>
                        <a:srgbClr val="4A7EBB"/>
                      </a:solidFill>
                      <a:prstDash val="solid"/>
                    </a:lnL>
                    <a:lnR w="19050">
                      <a:solidFill>
                        <a:srgbClr val="4A7EBB"/>
                      </a:solidFill>
                      <a:prstDash val="solid"/>
                    </a:lnR>
                    <a:lnT w="28575">
                      <a:solidFill>
                        <a:srgbClr val="4A7EBB"/>
                      </a:solidFill>
                      <a:prstDash val="solid"/>
                    </a:lnT>
                    <a:lnB w="19050">
                      <a:solidFill>
                        <a:srgbClr val="4A7EBB"/>
                      </a:solidFill>
                      <a:prstDash val="solid"/>
                    </a:lnB>
                  </a:tcPr>
                </a:tc>
                <a:extLst>
                  <a:ext uri="{0D108BD9-81ED-4DB2-BD59-A6C34878D82A}">
                    <a16:rowId xmlns:a16="http://schemas.microsoft.com/office/drawing/2014/main" val="10004"/>
                  </a:ext>
                </a:extLst>
              </a:tr>
            </a:tbl>
          </a:graphicData>
        </a:graphic>
      </p:graphicFrame>
      <p:grpSp>
        <p:nvGrpSpPr>
          <p:cNvPr id="27" name="object 27"/>
          <p:cNvGrpSpPr/>
          <p:nvPr/>
        </p:nvGrpSpPr>
        <p:grpSpPr>
          <a:xfrm>
            <a:off x="5609944" y="2256581"/>
            <a:ext cx="1832162" cy="1008530"/>
            <a:chOff x="6667500" y="3009900"/>
            <a:chExt cx="2768600" cy="1524000"/>
          </a:xfrm>
        </p:grpSpPr>
        <p:sp>
          <p:nvSpPr>
            <p:cNvPr id="28" name="object 28"/>
            <p:cNvSpPr/>
            <p:nvPr/>
          </p:nvSpPr>
          <p:spPr>
            <a:xfrm>
              <a:off x="6680200" y="3022600"/>
              <a:ext cx="2743200" cy="1498600"/>
            </a:xfrm>
            <a:custGeom>
              <a:avLst/>
              <a:gdLst/>
              <a:ahLst/>
              <a:cxnLst/>
              <a:rect l="l" t="t" r="r" b="b"/>
              <a:pathLst>
                <a:path w="2743200" h="1498600">
                  <a:moveTo>
                    <a:pt x="0" y="0"/>
                  </a:moveTo>
                  <a:lnTo>
                    <a:pt x="2743198" y="0"/>
                  </a:lnTo>
                  <a:lnTo>
                    <a:pt x="2743198" y="1498600"/>
                  </a:lnTo>
                  <a:lnTo>
                    <a:pt x="0" y="1498600"/>
                  </a:lnTo>
                  <a:lnTo>
                    <a:pt x="0" y="0"/>
                  </a:lnTo>
                  <a:close/>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pic>
          <p:nvPicPr>
            <p:cNvPr id="29" name="object 29"/>
            <p:cNvPicPr/>
            <p:nvPr/>
          </p:nvPicPr>
          <p:blipFill>
            <a:blip r:embed="rId14" cstate="print"/>
            <a:stretch>
              <a:fillRect/>
            </a:stretch>
          </p:blipFill>
          <p:spPr>
            <a:xfrm>
              <a:off x="7061200" y="3683000"/>
              <a:ext cx="520700" cy="355600"/>
            </a:xfrm>
            <a:prstGeom prst="rect">
              <a:avLst/>
            </a:prstGeom>
          </p:spPr>
        </p:pic>
        <p:sp>
          <p:nvSpPr>
            <p:cNvPr id="30" name="object 30"/>
            <p:cNvSpPr/>
            <p:nvPr/>
          </p:nvSpPr>
          <p:spPr>
            <a:xfrm>
              <a:off x="7124625" y="3776666"/>
              <a:ext cx="282575" cy="121285"/>
            </a:xfrm>
            <a:custGeom>
              <a:avLst/>
              <a:gdLst/>
              <a:ahLst/>
              <a:cxnLst/>
              <a:rect l="l" t="t" r="r" b="b"/>
              <a:pathLst>
                <a:path w="282575" h="121285">
                  <a:moveTo>
                    <a:pt x="177462" y="0"/>
                  </a:moveTo>
                  <a:lnTo>
                    <a:pt x="174313" y="807"/>
                  </a:lnTo>
                  <a:lnTo>
                    <a:pt x="171165" y="1616"/>
                  </a:lnTo>
                  <a:lnTo>
                    <a:pt x="168327" y="3625"/>
                  </a:lnTo>
                  <a:lnTo>
                    <a:pt x="162971" y="12682"/>
                  </a:lnTo>
                  <a:lnTo>
                    <a:pt x="164973" y="20471"/>
                  </a:lnTo>
                  <a:lnTo>
                    <a:pt x="210306" y="47275"/>
                  </a:lnTo>
                  <a:lnTo>
                    <a:pt x="149" y="46034"/>
                  </a:lnTo>
                  <a:lnTo>
                    <a:pt x="0" y="71433"/>
                  </a:lnTo>
                  <a:lnTo>
                    <a:pt x="210157" y="72674"/>
                  </a:lnTo>
                  <a:lnTo>
                    <a:pt x="164509" y="98943"/>
                  </a:lnTo>
                  <a:lnTo>
                    <a:pt x="162416" y="106706"/>
                  </a:lnTo>
                  <a:lnTo>
                    <a:pt x="169412" y="118865"/>
                  </a:lnTo>
                  <a:lnTo>
                    <a:pt x="177177" y="120957"/>
                  </a:lnTo>
                  <a:lnTo>
                    <a:pt x="282409" y="60401"/>
                  </a:lnTo>
                  <a:lnTo>
                    <a:pt x="180919" y="392"/>
                  </a:lnTo>
                  <a:lnTo>
                    <a:pt x="177462"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pic>
          <p:nvPicPr>
            <p:cNvPr id="31" name="object 31"/>
            <p:cNvPicPr/>
            <p:nvPr/>
          </p:nvPicPr>
          <p:blipFill>
            <a:blip r:embed="rId15" cstate="print"/>
            <a:stretch>
              <a:fillRect/>
            </a:stretch>
          </p:blipFill>
          <p:spPr>
            <a:xfrm>
              <a:off x="7023100" y="3962400"/>
              <a:ext cx="558800" cy="355600"/>
            </a:xfrm>
            <a:prstGeom prst="rect">
              <a:avLst/>
            </a:prstGeom>
          </p:spPr>
        </p:pic>
        <p:sp>
          <p:nvSpPr>
            <p:cNvPr id="32" name="object 32"/>
            <p:cNvSpPr/>
            <p:nvPr/>
          </p:nvSpPr>
          <p:spPr>
            <a:xfrm>
              <a:off x="7086535" y="4056142"/>
              <a:ext cx="323215" cy="121285"/>
            </a:xfrm>
            <a:custGeom>
              <a:avLst/>
              <a:gdLst/>
              <a:ahLst/>
              <a:cxnLst/>
              <a:rect l="l" t="t" r="r" b="b"/>
              <a:pathLst>
                <a:path w="323215" h="121285">
                  <a:moveTo>
                    <a:pt x="217733" y="0"/>
                  </a:moveTo>
                  <a:lnTo>
                    <a:pt x="214586" y="811"/>
                  </a:lnTo>
                  <a:lnTo>
                    <a:pt x="211438" y="1621"/>
                  </a:lnTo>
                  <a:lnTo>
                    <a:pt x="208601" y="3633"/>
                  </a:lnTo>
                  <a:lnTo>
                    <a:pt x="203252" y="12693"/>
                  </a:lnTo>
                  <a:lnTo>
                    <a:pt x="205258" y="20481"/>
                  </a:lnTo>
                  <a:lnTo>
                    <a:pt x="250612" y="47252"/>
                  </a:lnTo>
                  <a:lnTo>
                    <a:pt x="130" y="45957"/>
                  </a:lnTo>
                  <a:lnTo>
                    <a:pt x="0" y="71357"/>
                  </a:lnTo>
                  <a:lnTo>
                    <a:pt x="250482" y="72651"/>
                  </a:lnTo>
                  <a:lnTo>
                    <a:pt x="204853" y="98953"/>
                  </a:lnTo>
                  <a:lnTo>
                    <a:pt x="202766" y="106719"/>
                  </a:lnTo>
                  <a:lnTo>
                    <a:pt x="209772" y="118872"/>
                  </a:lnTo>
                  <a:lnTo>
                    <a:pt x="217537" y="120958"/>
                  </a:lnTo>
                  <a:lnTo>
                    <a:pt x="322726" y="60325"/>
                  </a:lnTo>
                  <a:lnTo>
                    <a:pt x="221189" y="389"/>
                  </a:lnTo>
                  <a:lnTo>
                    <a:pt x="217733"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pic>
          <p:nvPicPr>
            <p:cNvPr id="33" name="object 33"/>
            <p:cNvPicPr/>
            <p:nvPr/>
          </p:nvPicPr>
          <p:blipFill>
            <a:blip r:embed="rId16" cstate="print"/>
            <a:stretch>
              <a:fillRect/>
            </a:stretch>
          </p:blipFill>
          <p:spPr>
            <a:xfrm>
              <a:off x="7340600" y="3263899"/>
              <a:ext cx="1270000" cy="1270000"/>
            </a:xfrm>
            <a:prstGeom prst="rect">
              <a:avLst/>
            </a:prstGeom>
          </p:spPr>
        </p:pic>
        <p:pic>
          <p:nvPicPr>
            <p:cNvPr id="34" name="object 34"/>
            <p:cNvPicPr/>
            <p:nvPr/>
          </p:nvPicPr>
          <p:blipFill>
            <a:blip r:embed="rId17" cstate="print"/>
            <a:stretch>
              <a:fillRect/>
            </a:stretch>
          </p:blipFill>
          <p:spPr>
            <a:xfrm>
              <a:off x="7410449" y="3308350"/>
              <a:ext cx="1130300" cy="1130298"/>
            </a:xfrm>
            <a:prstGeom prst="rect">
              <a:avLst/>
            </a:prstGeom>
          </p:spPr>
        </p:pic>
        <p:sp>
          <p:nvSpPr>
            <p:cNvPr id="35" name="object 35"/>
            <p:cNvSpPr/>
            <p:nvPr/>
          </p:nvSpPr>
          <p:spPr>
            <a:xfrm>
              <a:off x="7410450" y="3308349"/>
              <a:ext cx="1130300" cy="1130300"/>
            </a:xfrm>
            <a:custGeom>
              <a:avLst/>
              <a:gdLst/>
              <a:ahLst/>
              <a:cxnLst/>
              <a:rect l="l" t="t" r="r" b="b"/>
              <a:pathLst>
                <a:path w="1130300" h="1130300">
                  <a:moveTo>
                    <a:pt x="0" y="0"/>
                  </a:moveTo>
                  <a:lnTo>
                    <a:pt x="1130299" y="0"/>
                  </a:lnTo>
                  <a:lnTo>
                    <a:pt x="1130299" y="1130299"/>
                  </a:lnTo>
                  <a:lnTo>
                    <a:pt x="0" y="1130299"/>
                  </a:lnTo>
                  <a:lnTo>
                    <a:pt x="0" y="0"/>
                  </a:lnTo>
                  <a:close/>
                </a:path>
              </a:pathLst>
            </a:custGeom>
            <a:ln w="12700">
              <a:solidFill>
                <a:srgbClr val="4A7EBB"/>
              </a:solidFill>
            </a:ln>
          </p:spPr>
          <p:txBody>
            <a:bodyPr wrap="square" lIns="0" tIns="0" rIns="0" bIns="0" rtlCol="0"/>
            <a:lstStyle/>
            <a:p>
              <a:pPr defTabSz="605150"/>
              <a:endParaRPr sz="1191">
                <a:solidFill>
                  <a:prstClr val="black"/>
                </a:solidFill>
                <a:latin typeface="Calibri"/>
              </a:endParaRPr>
            </a:p>
          </p:txBody>
        </p:sp>
        <p:pic>
          <p:nvPicPr>
            <p:cNvPr id="36" name="object 36"/>
            <p:cNvPicPr/>
            <p:nvPr/>
          </p:nvPicPr>
          <p:blipFill>
            <a:blip r:embed="rId15" cstate="print"/>
            <a:stretch>
              <a:fillRect/>
            </a:stretch>
          </p:blipFill>
          <p:spPr>
            <a:xfrm>
              <a:off x="8470900" y="3479800"/>
              <a:ext cx="558800" cy="355600"/>
            </a:xfrm>
            <a:prstGeom prst="rect">
              <a:avLst/>
            </a:prstGeom>
          </p:spPr>
        </p:pic>
        <p:sp>
          <p:nvSpPr>
            <p:cNvPr id="37" name="object 37"/>
            <p:cNvSpPr/>
            <p:nvPr/>
          </p:nvSpPr>
          <p:spPr>
            <a:xfrm>
              <a:off x="8534334" y="3573542"/>
              <a:ext cx="323215" cy="121285"/>
            </a:xfrm>
            <a:custGeom>
              <a:avLst/>
              <a:gdLst/>
              <a:ahLst/>
              <a:cxnLst/>
              <a:rect l="l" t="t" r="r" b="b"/>
              <a:pathLst>
                <a:path w="323215" h="121285">
                  <a:moveTo>
                    <a:pt x="217733" y="0"/>
                  </a:moveTo>
                  <a:lnTo>
                    <a:pt x="214586" y="811"/>
                  </a:lnTo>
                  <a:lnTo>
                    <a:pt x="211439" y="1621"/>
                  </a:lnTo>
                  <a:lnTo>
                    <a:pt x="208601" y="3633"/>
                  </a:lnTo>
                  <a:lnTo>
                    <a:pt x="203253" y="12693"/>
                  </a:lnTo>
                  <a:lnTo>
                    <a:pt x="205259" y="20481"/>
                  </a:lnTo>
                  <a:lnTo>
                    <a:pt x="250612" y="47252"/>
                  </a:lnTo>
                  <a:lnTo>
                    <a:pt x="132" y="45957"/>
                  </a:lnTo>
                  <a:lnTo>
                    <a:pt x="0" y="71357"/>
                  </a:lnTo>
                  <a:lnTo>
                    <a:pt x="250482" y="72651"/>
                  </a:lnTo>
                  <a:lnTo>
                    <a:pt x="204853" y="98953"/>
                  </a:lnTo>
                  <a:lnTo>
                    <a:pt x="202768" y="106719"/>
                  </a:lnTo>
                  <a:lnTo>
                    <a:pt x="209772" y="118872"/>
                  </a:lnTo>
                  <a:lnTo>
                    <a:pt x="217538" y="120958"/>
                  </a:lnTo>
                  <a:lnTo>
                    <a:pt x="322727" y="60325"/>
                  </a:lnTo>
                  <a:lnTo>
                    <a:pt x="221190" y="389"/>
                  </a:lnTo>
                  <a:lnTo>
                    <a:pt x="217733"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grpSp>
      <p:sp>
        <p:nvSpPr>
          <p:cNvPr id="38" name="object 38"/>
          <p:cNvSpPr txBox="1"/>
          <p:nvPr/>
        </p:nvSpPr>
        <p:spPr>
          <a:xfrm>
            <a:off x="5829270" y="2245496"/>
            <a:ext cx="271883" cy="161286"/>
          </a:xfrm>
          <a:prstGeom prst="rect">
            <a:avLst/>
          </a:prstGeom>
        </p:spPr>
        <p:txBody>
          <a:bodyPr vert="horz" wrap="square" lIns="0" tIns="8405" rIns="0" bIns="0" rtlCol="0">
            <a:spAutoFit/>
          </a:bodyPr>
          <a:lstStyle/>
          <a:p>
            <a:pPr defTabSz="605150">
              <a:spcBef>
                <a:spcPts val="66"/>
              </a:spcBef>
            </a:pPr>
            <a:r>
              <a:rPr sz="993" b="1" spc="-10" dirty="0">
                <a:solidFill>
                  <a:prstClr val="black"/>
                </a:solidFill>
                <a:latin typeface="Palatino"/>
                <a:cs typeface="Palatino"/>
              </a:rPr>
              <a:t>T</a:t>
            </a:r>
            <a:r>
              <a:rPr sz="993" b="1" spc="-17" dirty="0">
                <a:solidFill>
                  <a:prstClr val="black"/>
                </a:solidFill>
                <a:latin typeface="Palatino"/>
                <a:cs typeface="Palatino"/>
              </a:rPr>
              <a:t>O</a:t>
            </a:r>
            <a:r>
              <a:rPr sz="993" b="1" dirty="0">
                <a:solidFill>
                  <a:prstClr val="black"/>
                </a:solidFill>
                <a:latin typeface="Palatino"/>
                <a:cs typeface="Palatino"/>
              </a:rPr>
              <a:t>P</a:t>
            </a:r>
            <a:endParaRPr sz="993">
              <a:solidFill>
                <a:prstClr val="black"/>
              </a:solidFill>
              <a:latin typeface="Palatino"/>
              <a:cs typeface="Palatino"/>
            </a:endParaRPr>
          </a:p>
        </p:txBody>
      </p:sp>
      <p:grpSp>
        <p:nvGrpSpPr>
          <p:cNvPr id="39" name="object 39"/>
          <p:cNvGrpSpPr/>
          <p:nvPr/>
        </p:nvGrpSpPr>
        <p:grpSpPr>
          <a:xfrm>
            <a:off x="5845268" y="2592758"/>
            <a:ext cx="369794" cy="647140"/>
            <a:chOff x="7023100" y="3517900"/>
            <a:chExt cx="558800" cy="977900"/>
          </a:xfrm>
        </p:grpSpPr>
        <p:pic>
          <p:nvPicPr>
            <p:cNvPr id="40" name="object 40"/>
            <p:cNvPicPr/>
            <p:nvPr/>
          </p:nvPicPr>
          <p:blipFill>
            <a:blip r:embed="rId15" cstate="print"/>
            <a:stretch>
              <a:fillRect/>
            </a:stretch>
          </p:blipFill>
          <p:spPr>
            <a:xfrm>
              <a:off x="7023100" y="4140200"/>
              <a:ext cx="558800" cy="355600"/>
            </a:xfrm>
            <a:prstGeom prst="rect">
              <a:avLst/>
            </a:prstGeom>
          </p:spPr>
        </p:pic>
        <p:sp>
          <p:nvSpPr>
            <p:cNvPr id="41" name="object 41"/>
            <p:cNvSpPr/>
            <p:nvPr/>
          </p:nvSpPr>
          <p:spPr>
            <a:xfrm>
              <a:off x="7086535" y="4233942"/>
              <a:ext cx="323215" cy="121285"/>
            </a:xfrm>
            <a:custGeom>
              <a:avLst/>
              <a:gdLst/>
              <a:ahLst/>
              <a:cxnLst/>
              <a:rect l="l" t="t" r="r" b="b"/>
              <a:pathLst>
                <a:path w="323215" h="121285">
                  <a:moveTo>
                    <a:pt x="217733" y="0"/>
                  </a:moveTo>
                  <a:lnTo>
                    <a:pt x="214586" y="811"/>
                  </a:lnTo>
                  <a:lnTo>
                    <a:pt x="211438" y="1621"/>
                  </a:lnTo>
                  <a:lnTo>
                    <a:pt x="208601" y="3633"/>
                  </a:lnTo>
                  <a:lnTo>
                    <a:pt x="203252" y="12693"/>
                  </a:lnTo>
                  <a:lnTo>
                    <a:pt x="205258" y="20480"/>
                  </a:lnTo>
                  <a:lnTo>
                    <a:pt x="250612" y="47251"/>
                  </a:lnTo>
                  <a:lnTo>
                    <a:pt x="130" y="45957"/>
                  </a:lnTo>
                  <a:lnTo>
                    <a:pt x="0" y="71356"/>
                  </a:lnTo>
                  <a:lnTo>
                    <a:pt x="250482" y="72651"/>
                  </a:lnTo>
                  <a:lnTo>
                    <a:pt x="204853" y="98953"/>
                  </a:lnTo>
                  <a:lnTo>
                    <a:pt x="202766" y="106718"/>
                  </a:lnTo>
                  <a:lnTo>
                    <a:pt x="209772" y="118872"/>
                  </a:lnTo>
                  <a:lnTo>
                    <a:pt x="217537" y="120958"/>
                  </a:lnTo>
                  <a:lnTo>
                    <a:pt x="322726" y="60325"/>
                  </a:lnTo>
                  <a:lnTo>
                    <a:pt x="221189" y="389"/>
                  </a:lnTo>
                  <a:lnTo>
                    <a:pt x="217733"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pic>
          <p:nvPicPr>
            <p:cNvPr id="42" name="object 42"/>
            <p:cNvPicPr/>
            <p:nvPr/>
          </p:nvPicPr>
          <p:blipFill>
            <a:blip r:embed="rId14" cstate="print"/>
            <a:stretch>
              <a:fillRect/>
            </a:stretch>
          </p:blipFill>
          <p:spPr>
            <a:xfrm>
              <a:off x="7061200" y="3517900"/>
              <a:ext cx="520700" cy="355600"/>
            </a:xfrm>
            <a:prstGeom prst="rect">
              <a:avLst/>
            </a:prstGeom>
          </p:spPr>
        </p:pic>
        <p:sp>
          <p:nvSpPr>
            <p:cNvPr id="43" name="object 43"/>
            <p:cNvSpPr/>
            <p:nvPr/>
          </p:nvSpPr>
          <p:spPr>
            <a:xfrm>
              <a:off x="7124625" y="3611566"/>
              <a:ext cx="282575" cy="121285"/>
            </a:xfrm>
            <a:custGeom>
              <a:avLst/>
              <a:gdLst/>
              <a:ahLst/>
              <a:cxnLst/>
              <a:rect l="l" t="t" r="r" b="b"/>
              <a:pathLst>
                <a:path w="282575" h="121285">
                  <a:moveTo>
                    <a:pt x="177462" y="0"/>
                  </a:moveTo>
                  <a:lnTo>
                    <a:pt x="174313" y="807"/>
                  </a:lnTo>
                  <a:lnTo>
                    <a:pt x="171165" y="1616"/>
                  </a:lnTo>
                  <a:lnTo>
                    <a:pt x="168327" y="3625"/>
                  </a:lnTo>
                  <a:lnTo>
                    <a:pt x="162971" y="12682"/>
                  </a:lnTo>
                  <a:lnTo>
                    <a:pt x="164973" y="20471"/>
                  </a:lnTo>
                  <a:lnTo>
                    <a:pt x="210306" y="47275"/>
                  </a:lnTo>
                  <a:lnTo>
                    <a:pt x="149" y="46034"/>
                  </a:lnTo>
                  <a:lnTo>
                    <a:pt x="0" y="71433"/>
                  </a:lnTo>
                  <a:lnTo>
                    <a:pt x="210157" y="72674"/>
                  </a:lnTo>
                  <a:lnTo>
                    <a:pt x="164509" y="98943"/>
                  </a:lnTo>
                  <a:lnTo>
                    <a:pt x="162416" y="106706"/>
                  </a:lnTo>
                  <a:lnTo>
                    <a:pt x="169412" y="118865"/>
                  </a:lnTo>
                  <a:lnTo>
                    <a:pt x="177177" y="120957"/>
                  </a:lnTo>
                  <a:lnTo>
                    <a:pt x="282409" y="60401"/>
                  </a:lnTo>
                  <a:lnTo>
                    <a:pt x="180919" y="392"/>
                  </a:lnTo>
                  <a:lnTo>
                    <a:pt x="177462"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grpSp>
      <p:sp>
        <p:nvSpPr>
          <p:cNvPr id="44" name="object 44"/>
          <p:cNvSpPr txBox="1"/>
          <p:nvPr/>
        </p:nvSpPr>
        <p:spPr>
          <a:xfrm>
            <a:off x="6110405" y="2432300"/>
            <a:ext cx="716056" cy="720605"/>
          </a:xfrm>
          <a:prstGeom prst="rect">
            <a:avLst/>
          </a:prstGeom>
        </p:spPr>
        <p:txBody>
          <a:bodyPr vert="horz" wrap="square" lIns="0" tIns="8405" rIns="0" bIns="0" rtlCol="0">
            <a:spAutoFit/>
          </a:bodyPr>
          <a:lstStyle/>
          <a:p>
            <a:pPr marL="243321" defTabSz="605150">
              <a:lnSpc>
                <a:spcPts val="1307"/>
              </a:lnSpc>
              <a:spcBef>
                <a:spcPts val="66"/>
              </a:spcBef>
            </a:pPr>
            <a:r>
              <a:rPr sz="1125" b="1" spc="-7" dirty="0">
                <a:solidFill>
                  <a:prstClr val="black"/>
                </a:solidFill>
                <a:latin typeface="Palatino"/>
                <a:cs typeface="Palatino"/>
              </a:rPr>
              <a:t>RAM</a:t>
            </a:r>
            <a:endParaRPr sz="1125">
              <a:solidFill>
                <a:prstClr val="black"/>
              </a:solidFill>
              <a:latin typeface="Palatino"/>
              <a:cs typeface="Palatino"/>
            </a:endParaRPr>
          </a:p>
          <a:p>
            <a:pPr defTabSz="605150">
              <a:lnSpc>
                <a:spcPts val="910"/>
              </a:lnSpc>
              <a:tabLst>
                <a:tab pos="405955" algn="l"/>
              </a:tabLst>
            </a:pPr>
            <a:r>
              <a:rPr sz="794" b="1" spc="-26" dirty="0">
                <a:solidFill>
                  <a:prstClr val="black"/>
                </a:solidFill>
                <a:latin typeface="Palatino"/>
                <a:cs typeface="Palatino"/>
              </a:rPr>
              <a:t>D</a:t>
            </a:r>
            <a:r>
              <a:rPr sz="794" b="1" spc="-14" dirty="0">
                <a:solidFill>
                  <a:prstClr val="black"/>
                </a:solidFill>
                <a:latin typeface="Palatino"/>
                <a:cs typeface="Palatino"/>
              </a:rPr>
              <a:t>I</a:t>
            </a:r>
            <a:r>
              <a:rPr sz="794" b="1" dirty="0">
                <a:solidFill>
                  <a:prstClr val="black"/>
                </a:solidFill>
                <a:latin typeface="Palatino"/>
                <a:cs typeface="Palatino"/>
              </a:rPr>
              <a:t>N	</a:t>
            </a:r>
            <a:r>
              <a:rPr sz="794" b="1" spc="-26" dirty="0">
                <a:solidFill>
                  <a:prstClr val="black"/>
                </a:solidFill>
                <a:latin typeface="Palatino"/>
                <a:cs typeface="Palatino"/>
              </a:rPr>
              <a:t>DOUT</a:t>
            </a:r>
            <a:endParaRPr sz="794">
              <a:solidFill>
                <a:prstClr val="black"/>
              </a:solidFill>
              <a:latin typeface="Palatino"/>
              <a:cs typeface="Palatino"/>
            </a:endParaRPr>
          </a:p>
          <a:p>
            <a:pPr defTabSz="605150">
              <a:spcBef>
                <a:spcPts val="10"/>
              </a:spcBef>
            </a:pPr>
            <a:r>
              <a:rPr sz="794" b="1" spc="-26" dirty="0">
                <a:solidFill>
                  <a:prstClr val="black"/>
                </a:solidFill>
                <a:latin typeface="Palatino"/>
                <a:cs typeface="Palatino"/>
              </a:rPr>
              <a:t>ADDR</a:t>
            </a:r>
            <a:endParaRPr sz="794">
              <a:solidFill>
                <a:prstClr val="black"/>
              </a:solidFill>
              <a:latin typeface="Palatino"/>
              <a:cs typeface="Palatino"/>
            </a:endParaRPr>
          </a:p>
          <a:p>
            <a:pPr marL="1261" marR="553460" indent="-1681" defTabSz="605150">
              <a:lnSpc>
                <a:spcPts val="926"/>
              </a:lnSpc>
              <a:spcBef>
                <a:spcPts val="572"/>
              </a:spcBef>
            </a:pPr>
            <a:r>
              <a:rPr sz="794" b="1" spc="-17" dirty="0">
                <a:solidFill>
                  <a:prstClr val="black"/>
                </a:solidFill>
                <a:latin typeface="Palatino"/>
                <a:cs typeface="Palatino"/>
              </a:rPr>
              <a:t>CE </a:t>
            </a:r>
            <a:r>
              <a:rPr sz="794" b="1" spc="-188" dirty="0">
                <a:solidFill>
                  <a:prstClr val="black"/>
                </a:solidFill>
                <a:latin typeface="Palatino"/>
                <a:cs typeface="Palatino"/>
              </a:rPr>
              <a:t> </a:t>
            </a:r>
            <a:r>
              <a:rPr sz="794" b="1" spc="-26" dirty="0">
                <a:solidFill>
                  <a:prstClr val="black"/>
                </a:solidFill>
                <a:latin typeface="Palatino"/>
                <a:cs typeface="Palatino"/>
              </a:rPr>
              <a:t>WE</a:t>
            </a:r>
            <a:endParaRPr sz="794">
              <a:solidFill>
                <a:prstClr val="black"/>
              </a:solidFill>
              <a:latin typeface="Palatino"/>
              <a:cs typeface="Palatino"/>
            </a:endParaRPr>
          </a:p>
        </p:txBody>
      </p:sp>
      <p:sp>
        <p:nvSpPr>
          <p:cNvPr id="45" name="object 45"/>
          <p:cNvSpPr txBox="1"/>
          <p:nvPr/>
        </p:nvSpPr>
        <p:spPr>
          <a:xfrm>
            <a:off x="4146365" y="2161339"/>
            <a:ext cx="299618" cy="161286"/>
          </a:xfrm>
          <a:prstGeom prst="rect">
            <a:avLst/>
          </a:prstGeom>
        </p:spPr>
        <p:txBody>
          <a:bodyPr vert="horz" wrap="square" lIns="0" tIns="8405" rIns="0" bIns="0" rtlCol="0">
            <a:spAutoFit/>
          </a:bodyPr>
          <a:lstStyle/>
          <a:p>
            <a:pPr marL="8405" defTabSz="605150">
              <a:spcBef>
                <a:spcPts val="66"/>
              </a:spcBef>
            </a:pPr>
            <a:r>
              <a:rPr sz="993" b="1" spc="-14" dirty="0">
                <a:solidFill>
                  <a:prstClr val="black"/>
                </a:solidFill>
                <a:latin typeface="Palatino"/>
                <a:cs typeface="Palatino"/>
              </a:rPr>
              <a:t>A</a:t>
            </a:r>
            <a:r>
              <a:rPr sz="993" b="1" spc="-10" dirty="0">
                <a:solidFill>
                  <a:prstClr val="black"/>
                </a:solidFill>
                <a:latin typeface="Palatino"/>
                <a:cs typeface="Palatino"/>
              </a:rPr>
              <a:t>[</a:t>
            </a:r>
            <a:r>
              <a:rPr sz="993" b="1" spc="-17" dirty="0">
                <a:solidFill>
                  <a:prstClr val="black"/>
                </a:solidFill>
                <a:latin typeface="Palatino"/>
                <a:cs typeface="Palatino"/>
              </a:rPr>
              <a:t>N</a:t>
            </a:r>
            <a:r>
              <a:rPr sz="993" b="1" dirty="0">
                <a:solidFill>
                  <a:prstClr val="black"/>
                </a:solidFill>
                <a:latin typeface="Palatino"/>
                <a:cs typeface="Palatino"/>
              </a:rPr>
              <a:t>]</a:t>
            </a:r>
            <a:endParaRPr sz="993">
              <a:solidFill>
                <a:prstClr val="black"/>
              </a:solidFill>
              <a:latin typeface="Palatino"/>
              <a:cs typeface="Palatino"/>
            </a:endParaRPr>
          </a:p>
        </p:txBody>
      </p:sp>
      <p:sp>
        <p:nvSpPr>
          <p:cNvPr id="46" name="object 46"/>
          <p:cNvSpPr txBox="1"/>
          <p:nvPr/>
        </p:nvSpPr>
        <p:spPr>
          <a:xfrm>
            <a:off x="7071095" y="2565725"/>
            <a:ext cx="351725" cy="161286"/>
          </a:xfrm>
          <a:prstGeom prst="rect">
            <a:avLst/>
          </a:prstGeom>
        </p:spPr>
        <p:txBody>
          <a:bodyPr vert="horz" wrap="square" lIns="0" tIns="8405" rIns="0" bIns="0" rtlCol="0">
            <a:spAutoFit/>
          </a:bodyPr>
          <a:lstStyle/>
          <a:p>
            <a:pPr defTabSz="605150">
              <a:spcBef>
                <a:spcPts val="66"/>
              </a:spcBef>
            </a:pPr>
            <a:r>
              <a:rPr sz="993" b="1" spc="-14" dirty="0">
                <a:solidFill>
                  <a:prstClr val="black"/>
                </a:solidFill>
                <a:latin typeface="Palatino"/>
                <a:cs typeface="Palatino"/>
              </a:rPr>
              <a:t>A</a:t>
            </a:r>
            <a:r>
              <a:rPr sz="993" b="1" spc="-10" dirty="0">
                <a:solidFill>
                  <a:prstClr val="black"/>
                </a:solidFill>
                <a:latin typeface="Palatino"/>
                <a:cs typeface="Palatino"/>
              </a:rPr>
              <a:t>_</a:t>
            </a:r>
            <a:r>
              <a:rPr sz="993" b="1" spc="-14" dirty="0">
                <a:solidFill>
                  <a:prstClr val="black"/>
                </a:solidFill>
                <a:latin typeface="Palatino"/>
                <a:cs typeface="Palatino"/>
              </a:rPr>
              <a:t>out</a:t>
            </a:r>
            <a:endParaRPr sz="993">
              <a:solidFill>
                <a:prstClr val="black"/>
              </a:solidFill>
              <a:latin typeface="Palatino"/>
              <a:cs typeface="Palatino"/>
            </a:endParaRPr>
          </a:p>
        </p:txBody>
      </p:sp>
      <p:sp>
        <p:nvSpPr>
          <p:cNvPr id="47" name="object 47"/>
          <p:cNvSpPr txBox="1"/>
          <p:nvPr/>
        </p:nvSpPr>
        <p:spPr>
          <a:xfrm>
            <a:off x="5647856" y="2592410"/>
            <a:ext cx="247090" cy="140831"/>
          </a:xfrm>
          <a:prstGeom prst="rect">
            <a:avLst/>
          </a:prstGeom>
        </p:spPr>
        <p:txBody>
          <a:bodyPr vert="horz" wrap="square" lIns="0" tIns="8405" rIns="0" bIns="0" rtlCol="0">
            <a:spAutoFit/>
          </a:bodyPr>
          <a:lstStyle/>
          <a:p>
            <a:pPr defTabSz="605150">
              <a:spcBef>
                <a:spcPts val="66"/>
              </a:spcBef>
            </a:pPr>
            <a:r>
              <a:rPr sz="860" b="1" spc="-17" dirty="0">
                <a:solidFill>
                  <a:prstClr val="black"/>
                </a:solidFill>
                <a:latin typeface="Palatino"/>
                <a:cs typeface="Palatino"/>
              </a:rPr>
              <a:t>A</a:t>
            </a:r>
            <a:r>
              <a:rPr sz="860" b="1" spc="-14" dirty="0">
                <a:solidFill>
                  <a:prstClr val="black"/>
                </a:solidFill>
                <a:latin typeface="Palatino"/>
                <a:cs typeface="Palatino"/>
              </a:rPr>
              <a:t>_</a:t>
            </a:r>
            <a:r>
              <a:rPr sz="860" b="1" spc="-10" dirty="0">
                <a:solidFill>
                  <a:prstClr val="black"/>
                </a:solidFill>
                <a:latin typeface="Palatino"/>
                <a:cs typeface="Palatino"/>
              </a:rPr>
              <a:t>i</a:t>
            </a:r>
            <a:r>
              <a:rPr sz="860" b="1" dirty="0">
                <a:solidFill>
                  <a:prstClr val="black"/>
                </a:solidFill>
                <a:latin typeface="Palatino"/>
                <a:cs typeface="Palatino"/>
              </a:rPr>
              <a:t>n</a:t>
            </a:r>
            <a:endParaRPr sz="860">
              <a:solidFill>
                <a:prstClr val="black"/>
              </a:solidFill>
              <a:latin typeface="Palatino"/>
              <a:cs typeface="Palatino"/>
            </a:endParaRPr>
          </a:p>
        </p:txBody>
      </p:sp>
      <p:grpSp>
        <p:nvGrpSpPr>
          <p:cNvPr id="48" name="object 48"/>
          <p:cNvGrpSpPr/>
          <p:nvPr/>
        </p:nvGrpSpPr>
        <p:grpSpPr>
          <a:xfrm>
            <a:off x="3407989" y="2508714"/>
            <a:ext cx="445434" cy="428625"/>
            <a:chOff x="3340100" y="3390900"/>
            <a:chExt cx="673100" cy="647700"/>
          </a:xfrm>
        </p:grpSpPr>
        <p:pic>
          <p:nvPicPr>
            <p:cNvPr id="49" name="object 49"/>
            <p:cNvPicPr/>
            <p:nvPr/>
          </p:nvPicPr>
          <p:blipFill>
            <a:blip r:embed="rId18" cstate="print"/>
            <a:stretch>
              <a:fillRect/>
            </a:stretch>
          </p:blipFill>
          <p:spPr>
            <a:xfrm>
              <a:off x="3340100" y="3390900"/>
              <a:ext cx="673100" cy="647700"/>
            </a:xfrm>
            <a:prstGeom prst="rect">
              <a:avLst/>
            </a:prstGeom>
          </p:spPr>
        </p:pic>
        <p:pic>
          <p:nvPicPr>
            <p:cNvPr id="50" name="object 50"/>
            <p:cNvPicPr/>
            <p:nvPr/>
          </p:nvPicPr>
          <p:blipFill>
            <a:blip r:embed="rId19" cstate="print"/>
            <a:stretch>
              <a:fillRect/>
            </a:stretch>
          </p:blipFill>
          <p:spPr>
            <a:xfrm>
              <a:off x="3409949" y="3448050"/>
              <a:ext cx="533400" cy="495300"/>
            </a:xfrm>
            <a:prstGeom prst="rect">
              <a:avLst/>
            </a:prstGeom>
          </p:spPr>
        </p:pic>
        <p:sp>
          <p:nvSpPr>
            <p:cNvPr id="51" name="object 51"/>
            <p:cNvSpPr/>
            <p:nvPr/>
          </p:nvSpPr>
          <p:spPr>
            <a:xfrm>
              <a:off x="3409949" y="3448049"/>
              <a:ext cx="533400" cy="495300"/>
            </a:xfrm>
            <a:custGeom>
              <a:avLst/>
              <a:gdLst/>
              <a:ahLst/>
              <a:cxnLst/>
              <a:rect l="l" t="t" r="r" b="b"/>
              <a:pathLst>
                <a:path w="533400" h="495300">
                  <a:moveTo>
                    <a:pt x="0" y="123824"/>
                  </a:moveTo>
                  <a:lnTo>
                    <a:pt x="285750" y="123824"/>
                  </a:lnTo>
                  <a:lnTo>
                    <a:pt x="285750" y="0"/>
                  </a:lnTo>
                  <a:lnTo>
                    <a:pt x="533399" y="247649"/>
                  </a:lnTo>
                  <a:lnTo>
                    <a:pt x="285750" y="495299"/>
                  </a:lnTo>
                  <a:lnTo>
                    <a:pt x="285750" y="371474"/>
                  </a:lnTo>
                  <a:lnTo>
                    <a:pt x="0" y="371474"/>
                  </a:lnTo>
                  <a:lnTo>
                    <a:pt x="0" y="123824"/>
                  </a:lnTo>
                  <a:close/>
                </a:path>
              </a:pathLst>
            </a:custGeom>
            <a:ln w="12700">
              <a:solidFill>
                <a:srgbClr val="000000"/>
              </a:solidFill>
            </a:ln>
          </p:spPr>
          <p:txBody>
            <a:bodyPr wrap="square" lIns="0" tIns="0" rIns="0" bIns="0" rtlCol="0"/>
            <a:lstStyle/>
            <a:p>
              <a:pPr defTabSz="605150"/>
              <a:endParaRPr sz="1191">
                <a:solidFill>
                  <a:prstClr val="black"/>
                </a:solidFill>
                <a:latin typeface="Calibri"/>
              </a:endParaRPr>
            </a:p>
          </p:txBody>
        </p:sp>
      </p:grpSp>
      <p:grpSp>
        <p:nvGrpSpPr>
          <p:cNvPr id="52" name="object 52"/>
          <p:cNvGrpSpPr/>
          <p:nvPr/>
        </p:nvGrpSpPr>
        <p:grpSpPr>
          <a:xfrm>
            <a:off x="4803121" y="2525523"/>
            <a:ext cx="638735" cy="428625"/>
            <a:chOff x="5448300" y="3416300"/>
            <a:chExt cx="965200" cy="647700"/>
          </a:xfrm>
        </p:grpSpPr>
        <p:pic>
          <p:nvPicPr>
            <p:cNvPr id="53" name="object 53"/>
            <p:cNvPicPr/>
            <p:nvPr/>
          </p:nvPicPr>
          <p:blipFill>
            <a:blip r:embed="rId20" cstate="print"/>
            <a:stretch>
              <a:fillRect/>
            </a:stretch>
          </p:blipFill>
          <p:spPr>
            <a:xfrm>
              <a:off x="5448300" y="3416300"/>
              <a:ext cx="965200" cy="647700"/>
            </a:xfrm>
            <a:prstGeom prst="rect">
              <a:avLst/>
            </a:prstGeom>
          </p:spPr>
        </p:pic>
        <p:pic>
          <p:nvPicPr>
            <p:cNvPr id="54" name="object 54"/>
            <p:cNvPicPr/>
            <p:nvPr/>
          </p:nvPicPr>
          <p:blipFill>
            <a:blip r:embed="rId21" cstate="print"/>
            <a:stretch>
              <a:fillRect/>
            </a:stretch>
          </p:blipFill>
          <p:spPr>
            <a:xfrm>
              <a:off x="5518149" y="3473450"/>
              <a:ext cx="825500" cy="495300"/>
            </a:xfrm>
            <a:prstGeom prst="rect">
              <a:avLst/>
            </a:prstGeom>
          </p:spPr>
        </p:pic>
        <p:sp>
          <p:nvSpPr>
            <p:cNvPr id="55" name="object 55"/>
            <p:cNvSpPr/>
            <p:nvPr/>
          </p:nvSpPr>
          <p:spPr>
            <a:xfrm>
              <a:off x="5518149" y="3473449"/>
              <a:ext cx="825500" cy="495300"/>
            </a:xfrm>
            <a:custGeom>
              <a:avLst/>
              <a:gdLst/>
              <a:ahLst/>
              <a:cxnLst/>
              <a:rect l="l" t="t" r="r" b="b"/>
              <a:pathLst>
                <a:path w="825500" h="495300">
                  <a:moveTo>
                    <a:pt x="0" y="123824"/>
                  </a:moveTo>
                  <a:lnTo>
                    <a:pt x="577849" y="123824"/>
                  </a:lnTo>
                  <a:lnTo>
                    <a:pt x="577849" y="0"/>
                  </a:lnTo>
                  <a:lnTo>
                    <a:pt x="825499" y="247650"/>
                  </a:lnTo>
                  <a:lnTo>
                    <a:pt x="577849" y="495300"/>
                  </a:lnTo>
                  <a:lnTo>
                    <a:pt x="577849" y="371475"/>
                  </a:lnTo>
                  <a:lnTo>
                    <a:pt x="0" y="371475"/>
                  </a:lnTo>
                  <a:lnTo>
                    <a:pt x="0" y="123824"/>
                  </a:lnTo>
                  <a:close/>
                </a:path>
              </a:pathLst>
            </a:custGeom>
            <a:ln w="12700">
              <a:solidFill>
                <a:srgbClr val="000000"/>
              </a:solidFill>
            </a:ln>
          </p:spPr>
          <p:txBody>
            <a:bodyPr wrap="square" lIns="0" tIns="0" rIns="0" bIns="0" rtlCol="0"/>
            <a:lstStyle/>
            <a:p>
              <a:pPr defTabSz="605150"/>
              <a:endParaRPr sz="1191">
                <a:solidFill>
                  <a:prstClr val="black"/>
                </a:solidFill>
                <a:latin typeface="Calibri"/>
              </a:endParaRPr>
            </a:p>
          </p:txBody>
        </p:sp>
      </p:grpSp>
      <p:sp>
        <p:nvSpPr>
          <p:cNvPr id="57" name="TextBox 56">
            <a:extLst>
              <a:ext uri="{FF2B5EF4-FFF2-40B4-BE49-F238E27FC236}">
                <a16:creationId xmlns:a16="http://schemas.microsoft.com/office/drawing/2014/main" id="{8CD16E9F-B311-A14F-BD9A-AFF43B63D972}"/>
              </a:ext>
            </a:extLst>
          </p:cNvPr>
          <p:cNvSpPr txBox="1"/>
          <p:nvPr/>
        </p:nvSpPr>
        <p:spPr>
          <a:xfrm>
            <a:off x="82503" y="4866501"/>
            <a:ext cx="1555234" cy="248209"/>
          </a:xfrm>
          <a:prstGeom prst="rect">
            <a:avLst/>
          </a:prstGeom>
          <a:noFill/>
        </p:spPr>
        <p:txBody>
          <a:bodyPr wrap="none" rtlCol="0">
            <a:spAutoFit/>
          </a:bodyPr>
          <a:lstStyle/>
          <a:p>
            <a:r>
              <a:rPr lang="en-US" sz="1013" dirty="0"/>
              <a:t>©</a:t>
            </a:r>
            <a:r>
              <a:rPr lang="en-US" sz="1013" dirty="0" err="1"/>
              <a:t>Zhiru</a:t>
            </a:r>
            <a:r>
              <a:rPr lang="en-US" sz="1013" dirty="0"/>
              <a:t> Zhang (Cornell) </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0116" y="284213"/>
            <a:ext cx="1261416" cy="396286"/>
          </a:xfrm>
          <a:prstGeom prst="rect">
            <a:avLst/>
          </a:prstGeom>
        </p:spPr>
        <p:txBody>
          <a:bodyPr vert="horz" wrap="square" lIns="0" tIns="8405" rIns="0" bIns="0" rtlCol="0" anchor="b" anchorCtr="0">
            <a:spAutoFit/>
          </a:bodyPr>
          <a:lstStyle/>
          <a:p>
            <a:pPr marL="8405">
              <a:spcBef>
                <a:spcPts val="66"/>
              </a:spcBef>
            </a:pPr>
            <a:r>
              <a:rPr spc="23" dirty="0"/>
              <a:t>Loops</a:t>
            </a:r>
          </a:p>
        </p:txBody>
      </p:sp>
      <p:sp>
        <p:nvSpPr>
          <p:cNvPr id="69" name="object 69"/>
          <p:cNvSpPr txBox="1">
            <a:spLocks noGrp="1"/>
          </p:cNvSpPr>
          <p:nvPr>
            <p:ph type="sldNum" sz="quarter" idx="11"/>
          </p:nvPr>
        </p:nvSpPr>
        <p:spPr>
          <a:xfrm>
            <a:off x="6515100" y="3566160"/>
            <a:ext cx="342900" cy="132344"/>
          </a:xfrm>
          <a:prstGeom prst="rect">
            <a:avLst/>
          </a:prstGeom>
        </p:spPr>
        <p:txBody>
          <a:bodyPr vert="horz" wrap="square" lIns="0" tIns="0" rIns="0" bIns="0" rtlCol="0" anchor="t" anchorCtr="0">
            <a:spAutoFit/>
          </a:bodyPr>
          <a:lstStyle>
            <a:defPPr>
              <a:defRPr lang="en-US"/>
            </a:defPPr>
            <a:lvl1pPr marL="0" algn="l" defTabSz="685800" rtl="0" eaLnBrk="1" latinLnBrk="0" hangingPunct="1">
              <a:defRPr sz="860" b="0" i="0" kern="1200">
                <a:solidFill>
                  <a:srgbClr val="898989"/>
                </a:solidFill>
                <a:latin typeface="Times New Roman"/>
                <a:ea typeface="+mn-ea"/>
                <a:cs typeface="Times New Roman"/>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25214" defTabSz="605150"/>
            <a:fld id="{81D60167-4931-47E6-BA6A-407CBD079E47}" type="slidenum">
              <a:rPr lang="en-US" spc="7"/>
              <a:pPr marL="25214" defTabSz="605150"/>
              <a:t>13</a:t>
            </a:fld>
            <a:endParaRPr spc="7" dirty="0"/>
          </a:p>
        </p:txBody>
      </p:sp>
      <p:sp>
        <p:nvSpPr>
          <p:cNvPr id="3" name="object 3"/>
          <p:cNvSpPr txBox="1"/>
          <p:nvPr/>
        </p:nvSpPr>
        <p:spPr>
          <a:xfrm>
            <a:off x="433668" y="922299"/>
            <a:ext cx="8607183" cy="971271"/>
          </a:xfrm>
          <a:prstGeom prst="rect">
            <a:avLst/>
          </a:prstGeom>
        </p:spPr>
        <p:txBody>
          <a:bodyPr vert="horz" wrap="square" lIns="0" tIns="68496" rIns="0" bIns="0" rtlCol="0">
            <a:spAutoFit/>
          </a:bodyPr>
          <a:lstStyle/>
          <a:p>
            <a:pPr marL="8405" defTabSz="605150">
              <a:spcBef>
                <a:spcPts val="539"/>
              </a:spcBef>
              <a:tabLst>
                <a:tab pos="247523" algn="l"/>
              </a:tabLst>
            </a:pPr>
            <a:r>
              <a:rPr sz="1919" spc="-195" dirty="0">
                <a:solidFill>
                  <a:srgbClr val="C0504D"/>
                </a:solidFill>
                <a:latin typeface="Arial Unicode MS"/>
                <a:cs typeface="Arial Unicode MS"/>
              </a:rPr>
              <a:t>▸	</a:t>
            </a:r>
            <a:r>
              <a:rPr sz="1919" spc="10" dirty="0">
                <a:solidFill>
                  <a:prstClr val="black"/>
                </a:solidFill>
                <a:latin typeface="Helvetica"/>
                <a:cs typeface="Helvetica"/>
              </a:rPr>
              <a:t>By</a:t>
            </a:r>
            <a:r>
              <a:rPr sz="1919" spc="17" dirty="0">
                <a:solidFill>
                  <a:prstClr val="black"/>
                </a:solidFill>
                <a:latin typeface="Helvetica"/>
                <a:cs typeface="Helvetica"/>
              </a:rPr>
              <a:t> </a:t>
            </a:r>
            <a:r>
              <a:rPr sz="1919" spc="14" dirty="0">
                <a:solidFill>
                  <a:prstClr val="black"/>
                </a:solidFill>
                <a:latin typeface="Helvetica"/>
                <a:cs typeface="Helvetica"/>
              </a:rPr>
              <a:t>default,</a:t>
            </a:r>
            <a:r>
              <a:rPr sz="1919" spc="7" dirty="0">
                <a:solidFill>
                  <a:prstClr val="black"/>
                </a:solidFill>
                <a:latin typeface="Helvetica"/>
                <a:cs typeface="Helvetica"/>
              </a:rPr>
              <a:t> </a:t>
            </a:r>
            <a:r>
              <a:rPr sz="1919" spc="14" dirty="0">
                <a:solidFill>
                  <a:prstClr val="black"/>
                </a:solidFill>
                <a:latin typeface="Helvetica"/>
                <a:cs typeface="Helvetica"/>
              </a:rPr>
              <a:t>loops</a:t>
            </a:r>
            <a:r>
              <a:rPr sz="1919" spc="20" dirty="0">
                <a:solidFill>
                  <a:prstClr val="black"/>
                </a:solidFill>
                <a:latin typeface="Helvetica"/>
                <a:cs typeface="Helvetica"/>
              </a:rPr>
              <a:t> </a:t>
            </a:r>
            <a:r>
              <a:rPr sz="1919" spc="10" dirty="0">
                <a:solidFill>
                  <a:prstClr val="black"/>
                </a:solidFill>
                <a:latin typeface="Helvetica"/>
                <a:cs typeface="Helvetica"/>
              </a:rPr>
              <a:t>are</a:t>
            </a:r>
            <a:r>
              <a:rPr sz="1919" spc="23" dirty="0">
                <a:solidFill>
                  <a:prstClr val="black"/>
                </a:solidFill>
                <a:latin typeface="Helvetica"/>
                <a:cs typeface="Helvetica"/>
              </a:rPr>
              <a:t> </a:t>
            </a:r>
            <a:r>
              <a:rPr sz="1919" spc="14" dirty="0">
                <a:solidFill>
                  <a:prstClr val="black"/>
                </a:solidFill>
                <a:latin typeface="Helvetica"/>
                <a:cs typeface="Helvetica"/>
              </a:rPr>
              <a:t>rolled</a:t>
            </a:r>
            <a:endParaRPr sz="1919" dirty="0">
              <a:solidFill>
                <a:prstClr val="black"/>
              </a:solidFill>
              <a:latin typeface="Helvetica"/>
              <a:cs typeface="Helvetica"/>
            </a:endParaRPr>
          </a:p>
          <a:p>
            <a:pPr marL="527405" marR="47488" indent="-199616" defTabSz="605150">
              <a:lnSpc>
                <a:spcPct val="103299"/>
              </a:lnSpc>
              <a:spcBef>
                <a:spcPts val="347"/>
              </a:spcBef>
              <a:buSzPct val="80000"/>
              <a:buFont typeface="Arial"/>
              <a:buChar char="–"/>
              <a:tabLst>
                <a:tab pos="526985" algn="l"/>
                <a:tab pos="527405" algn="l"/>
              </a:tabLst>
            </a:pPr>
            <a:r>
              <a:rPr sz="1655" spc="7" dirty="0">
                <a:solidFill>
                  <a:prstClr val="black"/>
                </a:solidFill>
                <a:latin typeface="Helvetica"/>
                <a:cs typeface="Helvetica"/>
              </a:rPr>
              <a:t>Each</a:t>
            </a:r>
            <a:r>
              <a:rPr sz="1655" spc="10" dirty="0">
                <a:solidFill>
                  <a:prstClr val="black"/>
                </a:solidFill>
                <a:latin typeface="Helvetica"/>
                <a:cs typeface="Helvetica"/>
              </a:rPr>
              <a:t> </a:t>
            </a:r>
            <a:r>
              <a:rPr sz="1655" spc="7" dirty="0">
                <a:solidFill>
                  <a:prstClr val="black"/>
                </a:solidFill>
                <a:latin typeface="Helvetica"/>
                <a:cs typeface="Helvetica"/>
              </a:rPr>
              <a:t>loop</a:t>
            </a:r>
            <a:r>
              <a:rPr sz="1655" spc="10" dirty="0">
                <a:solidFill>
                  <a:prstClr val="black"/>
                </a:solidFill>
                <a:latin typeface="Helvetica"/>
                <a:cs typeface="Helvetica"/>
              </a:rPr>
              <a:t> </a:t>
            </a:r>
            <a:r>
              <a:rPr sz="1655" spc="7" dirty="0">
                <a:solidFill>
                  <a:prstClr val="black"/>
                </a:solidFill>
                <a:latin typeface="Helvetica"/>
                <a:cs typeface="Helvetica"/>
              </a:rPr>
              <a:t>iteration</a:t>
            </a:r>
            <a:r>
              <a:rPr sz="1655" spc="17" dirty="0">
                <a:solidFill>
                  <a:prstClr val="black"/>
                </a:solidFill>
                <a:latin typeface="Helvetica"/>
                <a:cs typeface="Helvetica"/>
              </a:rPr>
              <a:t> </a:t>
            </a:r>
            <a:r>
              <a:rPr sz="1655" spc="10" dirty="0">
                <a:solidFill>
                  <a:prstClr val="black"/>
                </a:solidFill>
                <a:latin typeface="Helvetica"/>
                <a:cs typeface="Helvetica"/>
              </a:rPr>
              <a:t>corresponds </a:t>
            </a:r>
            <a:r>
              <a:rPr sz="1655" dirty="0">
                <a:solidFill>
                  <a:prstClr val="black"/>
                </a:solidFill>
                <a:latin typeface="Helvetica"/>
                <a:cs typeface="Helvetica"/>
              </a:rPr>
              <a:t>to</a:t>
            </a:r>
            <a:r>
              <a:rPr sz="1655" spc="10" dirty="0">
                <a:solidFill>
                  <a:prstClr val="black"/>
                </a:solidFill>
                <a:latin typeface="Helvetica"/>
                <a:cs typeface="Helvetica"/>
              </a:rPr>
              <a:t> </a:t>
            </a:r>
            <a:r>
              <a:rPr sz="1655" dirty="0">
                <a:solidFill>
                  <a:prstClr val="black"/>
                </a:solidFill>
                <a:latin typeface="Helvetica"/>
                <a:cs typeface="Helvetica"/>
              </a:rPr>
              <a:t>a</a:t>
            </a:r>
            <a:r>
              <a:rPr sz="1655" spc="10" dirty="0">
                <a:solidFill>
                  <a:prstClr val="black"/>
                </a:solidFill>
                <a:latin typeface="Helvetica"/>
                <a:cs typeface="Helvetica"/>
              </a:rPr>
              <a:t> “sequence”</a:t>
            </a:r>
            <a:r>
              <a:rPr sz="1655" spc="7" dirty="0">
                <a:solidFill>
                  <a:prstClr val="black"/>
                </a:solidFill>
                <a:latin typeface="Helvetica"/>
                <a:cs typeface="Helvetica"/>
              </a:rPr>
              <a:t> of </a:t>
            </a:r>
            <a:r>
              <a:rPr sz="1655" spc="-450" dirty="0">
                <a:solidFill>
                  <a:prstClr val="black"/>
                </a:solidFill>
                <a:latin typeface="Helvetica"/>
                <a:cs typeface="Helvetica"/>
              </a:rPr>
              <a:t> </a:t>
            </a:r>
            <a:r>
              <a:rPr sz="1655" spc="3" dirty="0">
                <a:solidFill>
                  <a:prstClr val="black"/>
                </a:solidFill>
                <a:latin typeface="Helvetica"/>
                <a:cs typeface="Helvetica"/>
              </a:rPr>
              <a:t>states</a:t>
            </a:r>
            <a:endParaRPr sz="1655" dirty="0">
              <a:solidFill>
                <a:prstClr val="black"/>
              </a:solidFill>
              <a:latin typeface="Helvetica"/>
              <a:cs typeface="Helvetica"/>
            </a:endParaRPr>
          </a:p>
          <a:p>
            <a:pPr marL="527405" marR="3362" indent="-199616" defTabSz="605150">
              <a:spcBef>
                <a:spcPts val="397"/>
              </a:spcBef>
              <a:buSzPct val="80000"/>
              <a:buFont typeface="Arial"/>
              <a:buChar char="–"/>
              <a:tabLst>
                <a:tab pos="526985" algn="l"/>
                <a:tab pos="527405" algn="l"/>
              </a:tabLst>
            </a:pPr>
            <a:r>
              <a:rPr sz="1655" spc="7" dirty="0">
                <a:solidFill>
                  <a:prstClr val="black"/>
                </a:solidFill>
                <a:latin typeface="Helvetica"/>
                <a:cs typeface="Helvetica"/>
              </a:rPr>
              <a:t>This</a:t>
            </a:r>
            <a:r>
              <a:rPr sz="1655" spc="10" dirty="0">
                <a:solidFill>
                  <a:prstClr val="black"/>
                </a:solidFill>
                <a:latin typeface="Helvetica"/>
                <a:cs typeface="Helvetica"/>
              </a:rPr>
              <a:t> </a:t>
            </a:r>
            <a:r>
              <a:rPr sz="1655" spc="3" dirty="0">
                <a:solidFill>
                  <a:prstClr val="black"/>
                </a:solidFill>
                <a:latin typeface="Helvetica"/>
                <a:cs typeface="Helvetica"/>
              </a:rPr>
              <a:t>state</a:t>
            </a:r>
            <a:r>
              <a:rPr sz="1655" spc="14" dirty="0">
                <a:solidFill>
                  <a:prstClr val="black"/>
                </a:solidFill>
                <a:latin typeface="Helvetica"/>
                <a:cs typeface="Helvetica"/>
              </a:rPr>
              <a:t> </a:t>
            </a:r>
            <a:r>
              <a:rPr sz="1655" spc="10" dirty="0">
                <a:solidFill>
                  <a:prstClr val="black"/>
                </a:solidFill>
                <a:latin typeface="Helvetica"/>
                <a:cs typeface="Helvetica"/>
              </a:rPr>
              <a:t>sequence</a:t>
            </a:r>
            <a:r>
              <a:rPr sz="1655" spc="17" dirty="0">
                <a:solidFill>
                  <a:prstClr val="black"/>
                </a:solidFill>
                <a:latin typeface="Helvetica"/>
                <a:cs typeface="Helvetica"/>
              </a:rPr>
              <a:t> </a:t>
            </a:r>
            <a:r>
              <a:rPr sz="1655" spc="7" dirty="0">
                <a:solidFill>
                  <a:prstClr val="black"/>
                </a:solidFill>
                <a:latin typeface="Helvetica"/>
                <a:cs typeface="Helvetica"/>
              </a:rPr>
              <a:t>will be</a:t>
            </a:r>
            <a:r>
              <a:rPr sz="1655" spc="17" dirty="0">
                <a:solidFill>
                  <a:prstClr val="black"/>
                </a:solidFill>
                <a:latin typeface="Helvetica"/>
                <a:cs typeface="Helvetica"/>
              </a:rPr>
              <a:t> </a:t>
            </a:r>
            <a:r>
              <a:rPr sz="1655" spc="7" dirty="0">
                <a:solidFill>
                  <a:prstClr val="black"/>
                </a:solidFill>
                <a:latin typeface="Helvetica"/>
                <a:cs typeface="Helvetica"/>
              </a:rPr>
              <a:t>repeated</a:t>
            </a:r>
            <a:r>
              <a:rPr sz="1655" spc="14" dirty="0">
                <a:solidFill>
                  <a:prstClr val="black"/>
                </a:solidFill>
                <a:latin typeface="Helvetica"/>
                <a:cs typeface="Helvetica"/>
              </a:rPr>
              <a:t> </a:t>
            </a:r>
            <a:r>
              <a:rPr sz="1655" spc="7" dirty="0">
                <a:solidFill>
                  <a:prstClr val="black"/>
                </a:solidFill>
                <a:latin typeface="Helvetica"/>
                <a:cs typeface="Helvetica"/>
              </a:rPr>
              <a:t>multiple</a:t>
            </a:r>
            <a:r>
              <a:rPr sz="1655" spc="17" dirty="0">
                <a:solidFill>
                  <a:prstClr val="black"/>
                </a:solidFill>
                <a:latin typeface="Helvetica"/>
                <a:cs typeface="Helvetica"/>
              </a:rPr>
              <a:t> </a:t>
            </a:r>
            <a:r>
              <a:rPr sz="1655" spc="7" dirty="0">
                <a:solidFill>
                  <a:prstClr val="black"/>
                </a:solidFill>
                <a:latin typeface="Helvetica"/>
                <a:cs typeface="Helvetica"/>
              </a:rPr>
              <a:t>times </a:t>
            </a:r>
            <a:r>
              <a:rPr sz="1655" spc="-450" dirty="0">
                <a:solidFill>
                  <a:prstClr val="black"/>
                </a:solidFill>
                <a:latin typeface="Helvetica"/>
                <a:cs typeface="Helvetica"/>
              </a:rPr>
              <a:t> </a:t>
            </a:r>
            <a:r>
              <a:rPr sz="1655" spc="10" dirty="0">
                <a:solidFill>
                  <a:prstClr val="black"/>
                </a:solidFill>
                <a:latin typeface="Helvetica"/>
                <a:cs typeface="Helvetica"/>
              </a:rPr>
              <a:t>based</a:t>
            </a:r>
            <a:r>
              <a:rPr sz="1655" spc="14" dirty="0">
                <a:solidFill>
                  <a:prstClr val="black"/>
                </a:solidFill>
                <a:latin typeface="Helvetica"/>
                <a:cs typeface="Helvetica"/>
              </a:rPr>
              <a:t> </a:t>
            </a:r>
            <a:r>
              <a:rPr sz="1655" spc="7" dirty="0">
                <a:solidFill>
                  <a:prstClr val="black"/>
                </a:solidFill>
                <a:latin typeface="Helvetica"/>
                <a:cs typeface="Helvetica"/>
              </a:rPr>
              <a:t>on</a:t>
            </a:r>
            <a:r>
              <a:rPr sz="1655" spc="17" dirty="0">
                <a:solidFill>
                  <a:prstClr val="black"/>
                </a:solidFill>
                <a:latin typeface="Helvetica"/>
                <a:cs typeface="Helvetica"/>
              </a:rPr>
              <a:t> </a:t>
            </a:r>
            <a:r>
              <a:rPr sz="1655" spc="3" dirty="0">
                <a:solidFill>
                  <a:prstClr val="black"/>
                </a:solidFill>
                <a:latin typeface="Helvetica"/>
                <a:cs typeface="Helvetica"/>
              </a:rPr>
              <a:t>the</a:t>
            </a:r>
            <a:r>
              <a:rPr sz="1655" spc="17" dirty="0">
                <a:solidFill>
                  <a:prstClr val="black"/>
                </a:solidFill>
                <a:latin typeface="Helvetica"/>
                <a:cs typeface="Helvetica"/>
              </a:rPr>
              <a:t> </a:t>
            </a:r>
            <a:r>
              <a:rPr sz="1655" spc="7" dirty="0">
                <a:solidFill>
                  <a:prstClr val="black"/>
                </a:solidFill>
                <a:latin typeface="Helvetica"/>
                <a:cs typeface="Helvetica"/>
              </a:rPr>
              <a:t>loop</a:t>
            </a:r>
            <a:r>
              <a:rPr sz="1655" spc="14" dirty="0">
                <a:solidFill>
                  <a:prstClr val="black"/>
                </a:solidFill>
                <a:latin typeface="Helvetica"/>
                <a:cs typeface="Helvetica"/>
              </a:rPr>
              <a:t> </a:t>
            </a:r>
            <a:r>
              <a:rPr sz="1655" spc="3" dirty="0">
                <a:solidFill>
                  <a:prstClr val="black"/>
                </a:solidFill>
                <a:latin typeface="Helvetica"/>
                <a:cs typeface="Helvetica"/>
              </a:rPr>
              <a:t>trip</a:t>
            </a:r>
            <a:r>
              <a:rPr sz="1655" spc="17" dirty="0">
                <a:solidFill>
                  <a:prstClr val="black"/>
                </a:solidFill>
                <a:latin typeface="Helvetica"/>
                <a:cs typeface="Helvetica"/>
              </a:rPr>
              <a:t> </a:t>
            </a:r>
            <a:r>
              <a:rPr sz="1655" spc="10" dirty="0">
                <a:solidFill>
                  <a:prstClr val="black"/>
                </a:solidFill>
                <a:latin typeface="Helvetica"/>
                <a:cs typeface="Helvetica"/>
              </a:rPr>
              <a:t>count</a:t>
            </a:r>
            <a:endParaRPr sz="1655" dirty="0">
              <a:solidFill>
                <a:prstClr val="black"/>
              </a:solidFill>
              <a:latin typeface="Helvetica"/>
              <a:cs typeface="Helvetica"/>
            </a:endParaRPr>
          </a:p>
        </p:txBody>
      </p:sp>
      <p:grpSp>
        <p:nvGrpSpPr>
          <p:cNvPr id="4" name="object 4"/>
          <p:cNvGrpSpPr/>
          <p:nvPr/>
        </p:nvGrpSpPr>
        <p:grpSpPr>
          <a:xfrm>
            <a:off x="1764926" y="2773456"/>
            <a:ext cx="2000250" cy="1193426"/>
            <a:chOff x="787400" y="4191000"/>
            <a:chExt cx="3022600" cy="1803400"/>
          </a:xfrm>
        </p:grpSpPr>
        <p:pic>
          <p:nvPicPr>
            <p:cNvPr id="5" name="object 5"/>
            <p:cNvPicPr/>
            <p:nvPr/>
          </p:nvPicPr>
          <p:blipFill>
            <a:blip r:embed="rId2" cstate="print"/>
            <a:stretch>
              <a:fillRect/>
            </a:stretch>
          </p:blipFill>
          <p:spPr>
            <a:xfrm>
              <a:off x="838200" y="4229100"/>
              <a:ext cx="2971800" cy="1689100"/>
            </a:xfrm>
            <a:prstGeom prst="rect">
              <a:avLst/>
            </a:prstGeom>
          </p:spPr>
        </p:pic>
        <p:pic>
          <p:nvPicPr>
            <p:cNvPr id="6" name="object 6"/>
            <p:cNvPicPr/>
            <p:nvPr/>
          </p:nvPicPr>
          <p:blipFill>
            <a:blip r:embed="rId3" cstate="print"/>
            <a:stretch>
              <a:fillRect/>
            </a:stretch>
          </p:blipFill>
          <p:spPr>
            <a:xfrm>
              <a:off x="787400" y="4191000"/>
              <a:ext cx="2705100" cy="1803400"/>
            </a:xfrm>
            <a:prstGeom prst="rect">
              <a:avLst/>
            </a:prstGeom>
          </p:spPr>
        </p:pic>
        <p:pic>
          <p:nvPicPr>
            <p:cNvPr id="7" name="object 7"/>
            <p:cNvPicPr/>
            <p:nvPr/>
          </p:nvPicPr>
          <p:blipFill>
            <a:blip r:embed="rId4" cstate="print"/>
            <a:stretch>
              <a:fillRect/>
            </a:stretch>
          </p:blipFill>
          <p:spPr>
            <a:xfrm>
              <a:off x="908049" y="4273550"/>
              <a:ext cx="2832100" cy="1549400"/>
            </a:xfrm>
            <a:prstGeom prst="rect">
              <a:avLst/>
            </a:prstGeom>
          </p:spPr>
        </p:pic>
      </p:grpSp>
      <p:sp>
        <p:nvSpPr>
          <p:cNvPr id="8" name="object 8"/>
          <p:cNvSpPr txBox="1"/>
          <p:nvPr/>
        </p:nvSpPr>
        <p:spPr>
          <a:xfrm>
            <a:off x="1844768" y="2828085"/>
            <a:ext cx="1874184" cy="979433"/>
          </a:xfrm>
          <a:prstGeom prst="rect">
            <a:avLst/>
          </a:prstGeom>
          <a:ln w="12700">
            <a:solidFill>
              <a:srgbClr val="000000"/>
            </a:solidFill>
          </a:ln>
        </p:spPr>
        <p:txBody>
          <a:bodyPr vert="horz" wrap="square" lIns="0" tIns="8825" rIns="0" bIns="0" rtlCol="0">
            <a:spAutoFit/>
          </a:bodyPr>
          <a:lstStyle/>
          <a:p>
            <a:pPr marL="56312" defTabSz="605150">
              <a:spcBef>
                <a:spcPts val="70"/>
              </a:spcBef>
            </a:pPr>
            <a:r>
              <a:rPr sz="1258" b="1" spc="-3" dirty="0">
                <a:solidFill>
                  <a:prstClr val="black"/>
                </a:solidFill>
                <a:latin typeface="Palatino"/>
                <a:cs typeface="Palatino"/>
              </a:rPr>
              <a:t>void</a:t>
            </a:r>
            <a:r>
              <a:rPr sz="1258" b="1" spc="-14" dirty="0">
                <a:solidFill>
                  <a:prstClr val="black"/>
                </a:solidFill>
                <a:latin typeface="Palatino"/>
                <a:cs typeface="Palatino"/>
              </a:rPr>
              <a:t> </a:t>
            </a:r>
            <a:r>
              <a:rPr sz="1258" b="1" spc="-3" dirty="0">
                <a:solidFill>
                  <a:prstClr val="black"/>
                </a:solidFill>
                <a:latin typeface="Palatino"/>
                <a:cs typeface="Palatino"/>
              </a:rPr>
              <a:t>TOP</a:t>
            </a:r>
            <a:r>
              <a:rPr sz="1258" b="1" spc="-14" dirty="0">
                <a:solidFill>
                  <a:prstClr val="black"/>
                </a:solidFill>
                <a:latin typeface="Palatino"/>
                <a:cs typeface="Palatino"/>
              </a:rPr>
              <a:t> </a:t>
            </a:r>
            <a:r>
              <a:rPr sz="1258" b="1" dirty="0">
                <a:solidFill>
                  <a:prstClr val="black"/>
                </a:solidFill>
                <a:latin typeface="Palatino"/>
                <a:cs typeface="Palatino"/>
              </a:rPr>
              <a:t>(…)</a:t>
            </a:r>
            <a:r>
              <a:rPr sz="1258" b="1" spc="-14" dirty="0">
                <a:solidFill>
                  <a:prstClr val="black"/>
                </a:solidFill>
                <a:latin typeface="Palatino"/>
                <a:cs typeface="Palatino"/>
              </a:rPr>
              <a:t> </a:t>
            </a:r>
            <a:r>
              <a:rPr sz="1258" b="1" dirty="0">
                <a:solidFill>
                  <a:prstClr val="black"/>
                </a:solidFill>
                <a:latin typeface="Palatino"/>
                <a:cs typeface="Palatino"/>
              </a:rPr>
              <a:t>{</a:t>
            </a:r>
            <a:endParaRPr sz="1258">
              <a:solidFill>
                <a:prstClr val="black"/>
              </a:solidFill>
              <a:latin typeface="Palatino"/>
              <a:cs typeface="Palatino"/>
            </a:endParaRPr>
          </a:p>
          <a:p>
            <a:pPr marL="136159" defTabSz="605150">
              <a:spcBef>
                <a:spcPts val="14"/>
              </a:spcBef>
            </a:pPr>
            <a:r>
              <a:rPr sz="1258" b="1" dirty="0">
                <a:solidFill>
                  <a:prstClr val="black"/>
                </a:solidFill>
                <a:latin typeface="Palatino"/>
                <a:cs typeface="Palatino"/>
              </a:rPr>
              <a:t>...</a:t>
            </a:r>
            <a:endParaRPr sz="1258">
              <a:solidFill>
                <a:prstClr val="black"/>
              </a:solidFill>
              <a:latin typeface="Palatino"/>
              <a:cs typeface="Palatino"/>
            </a:endParaRPr>
          </a:p>
          <a:p>
            <a:pPr marL="375698" marR="295431" indent="-239539" defTabSz="605150">
              <a:lnSpc>
                <a:spcPct val="100899"/>
              </a:lnSpc>
            </a:pPr>
            <a:r>
              <a:rPr sz="1258" b="1" spc="-3" dirty="0">
                <a:solidFill>
                  <a:prstClr val="black"/>
                </a:solidFill>
                <a:latin typeface="Palatino"/>
                <a:cs typeface="Palatino"/>
              </a:rPr>
              <a:t>for</a:t>
            </a:r>
            <a:r>
              <a:rPr sz="1258" b="1" spc="-14" dirty="0">
                <a:solidFill>
                  <a:prstClr val="black"/>
                </a:solidFill>
                <a:latin typeface="Palatino"/>
                <a:cs typeface="Palatino"/>
              </a:rPr>
              <a:t> </a:t>
            </a:r>
            <a:r>
              <a:rPr sz="1258" b="1" dirty="0">
                <a:solidFill>
                  <a:prstClr val="black"/>
                </a:solidFill>
                <a:latin typeface="Palatino"/>
                <a:cs typeface="Palatino"/>
              </a:rPr>
              <a:t>(i</a:t>
            </a:r>
            <a:r>
              <a:rPr sz="1258" b="1" spc="-7" dirty="0">
                <a:solidFill>
                  <a:prstClr val="black"/>
                </a:solidFill>
                <a:latin typeface="Palatino"/>
                <a:cs typeface="Palatino"/>
              </a:rPr>
              <a:t> </a:t>
            </a:r>
            <a:r>
              <a:rPr sz="1258" b="1" dirty="0">
                <a:solidFill>
                  <a:prstClr val="black"/>
                </a:solidFill>
                <a:latin typeface="Palatino"/>
                <a:cs typeface="Palatino"/>
              </a:rPr>
              <a:t>=</a:t>
            </a:r>
            <a:r>
              <a:rPr sz="1258" b="1" spc="-14" dirty="0">
                <a:solidFill>
                  <a:prstClr val="black"/>
                </a:solidFill>
                <a:latin typeface="Palatino"/>
                <a:cs typeface="Palatino"/>
              </a:rPr>
              <a:t> </a:t>
            </a:r>
            <a:r>
              <a:rPr sz="1258" b="1" dirty="0">
                <a:solidFill>
                  <a:prstClr val="black"/>
                </a:solidFill>
                <a:latin typeface="Palatino"/>
                <a:cs typeface="Palatino"/>
              </a:rPr>
              <a:t>0;</a:t>
            </a:r>
            <a:r>
              <a:rPr sz="1258" b="1" spc="-7" dirty="0">
                <a:solidFill>
                  <a:prstClr val="black"/>
                </a:solidFill>
                <a:latin typeface="Palatino"/>
                <a:cs typeface="Palatino"/>
              </a:rPr>
              <a:t> </a:t>
            </a:r>
            <a:r>
              <a:rPr sz="1258" b="1" dirty="0">
                <a:solidFill>
                  <a:prstClr val="black"/>
                </a:solidFill>
                <a:latin typeface="Palatino"/>
                <a:cs typeface="Palatino"/>
              </a:rPr>
              <a:t>i</a:t>
            </a:r>
            <a:r>
              <a:rPr sz="1258" b="1" spc="-7" dirty="0">
                <a:solidFill>
                  <a:prstClr val="black"/>
                </a:solidFill>
                <a:latin typeface="Palatino"/>
                <a:cs typeface="Palatino"/>
              </a:rPr>
              <a:t> </a:t>
            </a:r>
            <a:r>
              <a:rPr sz="1258" b="1" dirty="0">
                <a:solidFill>
                  <a:prstClr val="black"/>
                </a:solidFill>
                <a:latin typeface="Palatino"/>
                <a:cs typeface="Palatino"/>
              </a:rPr>
              <a:t>&lt;</a:t>
            </a:r>
            <a:r>
              <a:rPr sz="1258" b="1" spc="-14" dirty="0">
                <a:solidFill>
                  <a:prstClr val="black"/>
                </a:solidFill>
                <a:latin typeface="Palatino"/>
                <a:cs typeface="Palatino"/>
              </a:rPr>
              <a:t> </a:t>
            </a:r>
            <a:r>
              <a:rPr sz="1258" b="1" dirty="0">
                <a:solidFill>
                  <a:prstClr val="black"/>
                </a:solidFill>
                <a:latin typeface="Palatino"/>
                <a:cs typeface="Palatino"/>
              </a:rPr>
              <a:t>N;</a:t>
            </a:r>
            <a:r>
              <a:rPr sz="1258" b="1" spc="-7" dirty="0">
                <a:solidFill>
                  <a:prstClr val="black"/>
                </a:solidFill>
                <a:latin typeface="Palatino"/>
                <a:cs typeface="Palatino"/>
              </a:rPr>
              <a:t> </a:t>
            </a:r>
            <a:r>
              <a:rPr sz="1258" b="1" spc="-3" dirty="0">
                <a:solidFill>
                  <a:prstClr val="black"/>
                </a:solidFill>
                <a:latin typeface="Palatino"/>
                <a:cs typeface="Palatino"/>
              </a:rPr>
              <a:t>i++) </a:t>
            </a:r>
            <a:r>
              <a:rPr sz="1258" b="1" spc="-304" dirty="0">
                <a:solidFill>
                  <a:prstClr val="black"/>
                </a:solidFill>
                <a:latin typeface="Palatino"/>
                <a:cs typeface="Palatino"/>
              </a:rPr>
              <a:t> </a:t>
            </a:r>
            <a:r>
              <a:rPr sz="1258" b="1" dirty="0">
                <a:solidFill>
                  <a:prstClr val="black"/>
                </a:solidFill>
                <a:latin typeface="Palatino"/>
                <a:cs typeface="Palatino"/>
              </a:rPr>
              <a:t>b</a:t>
            </a:r>
            <a:r>
              <a:rPr sz="1258" b="1" spc="-7" dirty="0">
                <a:solidFill>
                  <a:prstClr val="black"/>
                </a:solidFill>
                <a:latin typeface="Palatino"/>
                <a:cs typeface="Palatino"/>
              </a:rPr>
              <a:t> </a:t>
            </a:r>
            <a:r>
              <a:rPr sz="1258" b="1" spc="-3" dirty="0">
                <a:solidFill>
                  <a:prstClr val="black"/>
                </a:solidFill>
                <a:latin typeface="Palatino"/>
                <a:cs typeface="Palatino"/>
              </a:rPr>
              <a:t>+=</a:t>
            </a:r>
            <a:r>
              <a:rPr sz="1258" b="1" spc="-7" dirty="0">
                <a:solidFill>
                  <a:prstClr val="black"/>
                </a:solidFill>
                <a:latin typeface="Palatino"/>
                <a:cs typeface="Palatino"/>
              </a:rPr>
              <a:t> </a:t>
            </a:r>
            <a:r>
              <a:rPr sz="1258" b="1" dirty="0">
                <a:solidFill>
                  <a:prstClr val="black"/>
                </a:solidFill>
                <a:latin typeface="Palatino"/>
                <a:cs typeface="Palatino"/>
              </a:rPr>
              <a:t>a[i];</a:t>
            </a:r>
            <a:endParaRPr sz="1258">
              <a:solidFill>
                <a:prstClr val="black"/>
              </a:solidFill>
              <a:latin typeface="Palatino"/>
              <a:cs typeface="Palatino"/>
            </a:endParaRPr>
          </a:p>
          <a:p>
            <a:pPr marL="56312" defTabSz="605150">
              <a:lnSpc>
                <a:spcPts val="1456"/>
              </a:lnSpc>
            </a:pPr>
            <a:r>
              <a:rPr sz="1258" b="1" dirty="0">
                <a:solidFill>
                  <a:prstClr val="black"/>
                </a:solidFill>
                <a:latin typeface="Palatino"/>
                <a:cs typeface="Palatino"/>
              </a:rPr>
              <a:t>}</a:t>
            </a:r>
            <a:endParaRPr sz="1258">
              <a:solidFill>
                <a:prstClr val="black"/>
              </a:solidFill>
              <a:latin typeface="Palatino"/>
              <a:cs typeface="Palatino"/>
            </a:endParaRPr>
          </a:p>
        </p:txBody>
      </p:sp>
      <p:sp>
        <p:nvSpPr>
          <p:cNvPr id="9" name="object 9"/>
          <p:cNvSpPr/>
          <p:nvPr/>
        </p:nvSpPr>
        <p:spPr>
          <a:xfrm>
            <a:off x="4420721" y="2731434"/>
            <a:ext cx="2731434" cy="1176618"/>
          </a:xfrm>
          <a:custGeom>
            <a:avLst/>
            <a:gdLst/>
            <a:ahLst/>
            <a:cxnLst/>
            <a:rect l="l" t="t" r="r" b="b"/>
            <a:pathLst>
              <a:path w="4127500" h="1778000">
                <a:moveTo>
                  <a:pt x="0" y="0"/>
                </a:moveTo>
                <a:lnTo>
                  <a:pt x="4127499" y="0"/>
                </a:lnTo>
                <a:lnTo>
                  <a:pt x="4127499" y="1777999"/>
                </a:lnTo>
                <a:lnTo>
                  <a:pt x="0" y="1777999"/>
                </a:lnTo>
                <a:lnTo>
                  <a:pt x="0" y="0"/>
                </a:lnTo>
                <a:close/>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sp>
        <p:nvSpPr>
          <p:cNvPr id="10" name="object 10"/>
          <p:cNvSpPr txBox="1"/>
          <p:nvPr/>
        </p:nvSpPr>
        <p:spPr>
          <a:xfrm>
            <a:off x="4608548" y="2748632"/>
            <a:ext cx="298776" cy="181611"/>
          </a:xfrm>
          <a:prstGeom prst="rect">
            <a:avLst/>
          </a:prstGeom>
        </p:spPr>
        <p:txBody>
          <a:bodyPr vert="horz" wrap="square" lIns="0" tIns="8405" rIns="0" bIns="0" rtlCol="0">
            <a:spAutoFit/>
          </a:bodyPr>
          <a:lstStyle/>
          <a:p>
            <a:pPr defTabSz="605150">
              <a:spcBef>
                <a:spcPts val="66"/>
              </a:spcBef>
            </a:pPr>
            <a:r>
              <a:rPr sz="1125" b="1" spc="-26" dirty="0">
                <a:solidFill>
                  <a:prstClr val="black"/>
                </a:solidFill>
                <a:latin typeface="Helvetica"/>
                <a:cs typeface="Helvetica"/>
              </a:rPr>
              <a:t>T</a:t>
            </a:r>
            <a:r>
              <a:rPr sz="1125" b="1" spc="-3" dirty="0">
                <a:solidFill>
                  <a:prstClr val="black"/>
                </a:solidFill>
                <a:latin typeface="Helvetica"/>
                <a:cs typeface="Helvetica"/>
              </a:rPr>
              <a:t>O</a:t>
            </a:r>
            <a:r>
              <a:rPr sz="1125" b="1" dirty="0">
                <a:solidFill>
                  <a:prstClr val="black"/>
                </a:solidFill>
                <a:latin typeface="Helvetica"/>
                <a:cs typeface="Helvetica"/>
              </a:rPr>
              <a:t>P</a:t>
            </a:r>
            <a:endParaRPr sz="1125">
              <a:solidFill>
                <a:prstClr val="black"/>
              </a:solidFill>
              <a:latin typeface="Helvetica"/>
              <a:cs typeface="Helvetica"/>
            </a:endParaRPr>
          </a:p>
        </p:txBody>
      </p:sp>
      <p:grpSp>
        <p:nvGrpSpPr>
          <p:cNvPr id="11" name="object 11"/>
          <p:cNvGrpSpPr/>
          <p:nvPr/>
        </p:nvGrpSpPr>
        <p:grpSpPr>
          <a:xfrm>
            <a:off x="4773706" y="3017184"/>
            <a:ext cx="2084294" cy="554691"/>
            <a:chOff x="5334000" y="4559300"/>
            <a:chExt cx="3149600" cy="838200"/>
          </a:xfrm>
        </p:grpSpPr>
        <p:pic>
          <p:nvPicPr>
            <p:cNvPr id="12" name="object 12"/>
            <p:cNvPicPr/>
            <p:nvPr/>
          </p:nvPicPr>
          <p:blipFill>
            <a:blip r:embed="rId5" cstate="print"/>
            <a:stretch>
              <a:fillRect/>
            </a:stretch>
          </p:blipFill>
          <p:spPr>
            <a:xfrm>
              <a:off x="5638800" y="4787900"/>
              <a:ext cx="520700" cy="355600"/>
            </a:xfrm>
            <a:prstGeom prst="rect">
              <a:avLst/>
            </a:prstGeom>
          </p:spPr>
        </p:pic>
        <p:sp>
          <p:nvSpPr>
            <p:cNvPr id="13" name="object 13"/>
            <p:cNvSpPr/>
            <p:nvPr/>
          </p:nvSpPr>
          <p:spPr>
            <a:xfrm>
              <a:off x="5702225" y="4881565"/>
              <a:ext cx="282575" cy="121285"/>
            </a:xfrm>
            <a:custGeom>
              <a:avLst/>
              <a:gdLst/>
              <a:ahLst/>
              <a:cxnLst/>
              <a:rect l="l" t="t" r="r" b="b"/>
              <a:pathLst>
                <a:path w="282575" h="121285">
                  <a:moveTo>
                    <a:pt x="177462" y="0"/>
                  </a:moveTo>
                  <a:lnTo>
                    <a:pt x="174315" y="808"/>
                  </a:lnTo>
                  <a:lnTo>
                    <a:pt x="171166" y="1616"/>
                  </a:lnTo>
                  <a:lnTo>
                    <a:pt x="168327" y="3627"/>
                  </a:lnTo>
                  <a:lnTo>
                    <a:pt x="162972" y="12683"/>
                  </a:lnTo>
                  <a:lnTo>
                    <a:pt x="164973" y="20471"/>
                  </a:lnTo>
                  <a:lnTo>
                    <a:pt x="210306" y="47275"/>
                  </a:lnTo>
                  <a:lnTo>
                    <a:pt x="151" y="46034"/>
                  </a:lnTo>
                  <a:lnTo>
                    <a:pt x="0" y="71433"/>
                  </a:lnTo>
                  <a:lnTo>
                    <a:pt x="210157" y="72675"/>
                  </a:lnTo>
                  <a:lnTo>
                    <a:pt x="164509" y="98943"/>
                  </a:lnTo>
                  <a:lnTo>
                    <a:pt x="162416" y="106707"/>
                  </a:lnTo>
                  <a:lnTo>
                    <a:pt x="169412" y="118865"/>
                  </a:lnTo>
                  <a:lnTo>
                    <a:pt x="177177" y="120958"/>
                  </a:lnTo>
                  <a:lnTo>
                    <a:pt x="282411" y="60402"/>
                  </a:lnTo>
                  <a:lnTo>
                    <a:pt x="180919" y="392"/>
                  </a:lnTo>
                  <a:lnTo>
                    <a:pt x="177462"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pic>
          <p:nvPicPr>
            <p:cNvPr id="14" name="object 14"/>
            <p:cNvPicPr/>
            <p:nvPr/>
          </p:nvPicPr>
          <p:blipFill>
            <a:blip r:embed="rId6" cstate="print"/>
            <a:stretch>
              <a:fillRect/>
            </a:stretch>
          </p:blipFill>
          <p:spPr>
            <a:xfrm>
              <a:off x="5334000" y="5003800"/>
              <a:ext cx="838200" cy="355600"/>
            </a:xfrm>
            <a:prstGeom prst="rect">
              <a:avLst/>
            </a:prstGeom>
          </p:spPr>
        </p:pic>
        <p:sp>
          <p:nvSpPr>
            <p:cNvPr id="15" name="object 15"/>
            <p:cNvSpPr/>
            <p:nvPr/>
          </p:nvSpPr>
          <p:spPr>
            <a:xfrm>
              <a:off x="5397398" y="5100350"/>
              <a:ext cx="598170" cy="121285"/>
            </a:xfrm>
            <a:custGeom>
              <a:avLst/>
              <a:gdLst/>
              <a:ahLst/>
              <a:cxnLst/>
              <a:rect l="l" t="t" r="r" b="b"/>
              <a:pathLst>
                <a:path w="598170" h="121285">
                  <a:moveTo>
                    <a:pt x="493236" y="0"/>
                  </a:moveTo>
                  <a:lnTo>
                    <a:pt x="490086" y="802"/>
                  </a:lnTo>
                  <a:lnTo>
                    <a:pt x="486937" y="1604"/>
                  </a:lnTo>
                  <a:lnTo>
                    <a:pt x="484093" y="3608"/>
                  </a:lnTo>
                  <a:lnTo>
                    <a:pt x="478718" y="12653"/>
                  </a:lnTo>
                  <a:lnTo>
                    <a:pt x="480703" y="20445"/>
                  </a:lnTo>
                  <a:lnTo>
                    <a:pt x="525983" y="47344"/>
                  </a:lnTo>
                  <a:lnTo>
                    <a:pt x="203" y="43149"/>
                  </a:lnTo>
                  <a:lnTo>
                    <a:pt x="0" y="68548"/>
                  </a:lnTo>
                  <a:lnTo>
                    <a:pt x="525779" y="72743"/>
                  </a:lnTo>
                  <a:lnTo>
                    <a:pt x="480077" y="98916"/>
                  </a:lnTo>
                  <a:lnTo>
                    <a:pt x="477969" y="106676"/>
                  </a:lnTo>
                  <a:lnTo>
                    <a:pt x="484940" y="118849"/>
                  </a:lnTo>
                  <a:lnTo>
                    <a:pt x="492700" y="120957"/>
                  </a:lnTo>
                  <a:lnTo>
                    <a:pt x="598059" y="60619"/>
                  </a:lnTo>
                  <a:lnTo>
                    <a:pt x="496691" y="400"/>
                  </a:lnTo>
                  <a:lnTo>
                    <a:pt x="493236"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pic>
          <p:nvPicPr>
            <p:cNvPr id="16" name="object 16"/>
            <p:cNvPicPr/>
            <p:nvPr/>
          </p:nvPicPr>
          <p:blipFill>
            <a:blip r:embed="rId7" cstate="print"/>
            <a:stretch>
              <a:fillRect/>
            </a:stretch>
          </p:blipFill>
          <p:spPr>
            <a:xfrm>
              <a:off x="6527800" y="4775200"/>
              <a:ext cx="419100" cy="622300"/>
            </a:xfrm>
            <a:prstGeom prst="rect">
              <a:avLst/>
            </a:prstGeom>
          </p:spPr>
        </p:pic>
        <p:pic>
          <p:nvPicPr>
            <p:cNvPr id="17" name="object 17"/>
            <p:cNvPicPr/>
            <p:nvPr/>
          </p:nvPicPr>
          <p:blipFill>
            <a:blip r:embed="rId8" cstate="print"/>
            <a:stretch>
              <a:fillRect/>
            </a:stretch>
          </p:blipFill>
          <p:spPr>
            <a:xfrm>
              <a:off x="6597649" y="4819649"/>
              <a:ext cx="279400" cy="482600"/>
            </a:xfrm>
            <a:prstGeom prst="rect">
              <a:avLst/>
            </a:prstGeom>
          </p:spPr>
        </p:pic>
        <p:sp>
          <p:nvSpPr>
            <p:cNvPr id="18" name="object 18"/>
            <p:cNvSpPr/>
            <p:nvPr/>
          </p:nvSpPr>
          <p:spPr>
            <a:xfrm>
              <a:off x="6597650" y="4819649"/>
              <a:ext cx="279400" cy="482600"/>
            </a:xfrm>
            <a:custGeom>
              <a:avLst/>
              <a:gdLst/>
              <a:ahLst/>
              <a:cxnLst/>
              <a:rect l="l" t="t" r="r" b="b"/>
              <a:pathLst>
                <a:path w="279400" h="482600">
                  <a:moveTo>
                    <a:pt x="0" y="0"/>
                  </a:moveTo>
                  <a:lnTo>
                    <a:pt x="279399" y="0"/>
                  </a:lnTo>
                  <a:lnTo>
                    <a:pt x="279399" y="482599"/>
                  </a:lnTo>
                  <a:lnTo>
                    <a:pt x="0" y="482599"/>
                  </a:lnTo>
                  <a:lnTo>
                    <a:pt x="0" y="0"/>
                  </a:lnTo>
                  <a:close/>
                </a:path>
              </a:pathLst>
            </a:custGeom>
            <a:ln w="12700">
              <a:solidFill>
                <a:srgbClr val="98B954"/>
              </a:solidFill>
            </a:ln>
          </p:spPr>
          <p:txBody>
            <a:bodyPr wrap="square" lIns="0" tIns="0" rIns="0" bIns="0" rtlCol="0"/>
            <a:lstStyle/>
            <a:p>
              <a:pPr defTabSz="605150"/>
              <a:endParaRPr sz="1191">
                <a:solidFill>
                  <a:prstClr val="black"/>
                </a:solidFill>
                <a:latin typeface="Calibri"/>
              </a:endParaRPr>
            </a:p>
          </p:txBody>
        </p:sp>
        <p:pic>
          <p:nvPicPr>
            <p:cNvPr id="19" name="object 19"/>
            <p:cNvPicPr/>
            <p:nvPr/>
          </p:nvPicPr>
          <p:blipFill>
            <a:blip r:embed="rId9" cstate="print"/>
            <a:stretch>
              <a:fillRect/>
            </a:stretch>
          </p:blipFill>
          <p:spPr>
            <a:xfrm>
              <a:off x="6591300" y="5105400"/>
              <a:ext cx="139699" cy="139699"/>
            </a:xfrm>
            <a:prstGeom prst="rect">
              <a:avLst/>
            </a:prstGeom>
          </p:spPr>
        </p:pic>
        <p:pic>
          <p:nvPicPr>
            <p:cNvPr id="20" name="object 20"/>
            <p:cNvPicPr/>
            <p:nvPr/>
          </p:nvPicPr>
          <p:blipFill>
            <a:blip r:embed="rId10" cstate="print"/>
            <a:stretch>
              <a:fillRect/>
            </a:stretch>
          </p:blipFill>
          <p:spPr>
            <a:xfrm>
              <a:off x="6197600" y="4864100"/>
              <a:ext cx="558800" cy="355600"/>
            </a:xfrm>
            <a:prstGeom prst="rect">
              <a:avLst/>
            </a:prstGeom>
          </p:spPr>
        </p:pic>
        <p:sp>
          <p:nvSpPr>
            <p:cNvPr id="21" name="object 21"/>
            <p:cNvSpPr/>
            <p:nvPr/>
          </p:nvSpPr>
          <p:spPr>
            <a:xfrm>
              <a:off x="6261033" y="4957843"/>
              <a:ext cx="323215" cy="121285"/>
            </a:xfrm>
            <a:custGeom>
              <a:avLst/>
              <a:gdLst/>
              <a:ahLst/>
              <a:cxnLst/>
              <a:rect l="l" t="t" r="r" b="b"/>
              <a:pathLst>
                <a:path w="323215" h="121285">
                  <a:moveTo>
                    <a:pt x="217733" y="0"/>
                  </a:moveTo>
                  <a:lnTo>
                    <a:pt x="214586" y="810"/>
                  </a:lnTo>
                  <a:lnTo>
                    <a:pt x="211439" y="1621"/>
                  </a:lnTo>
                  <a:lnTo>
                    <a:pt x="208601" y="3633"/>
                  </a:lnTo>
                  <a:lnTo>
                    <a:pt x="203253" y="12693"/>
                  </a:lnTo>
                  <a:lnTo>
                    <a:pt x="205259" y="20480"/>
                  </a:lnTo>
                  <a:lnTo>
                    <a:pt x="250612" y="47251"/>
                  </a:lnTo>
                  <a:lnTo>
                    <a:pt x="132" y="45957"/>
                  </a:lnTo>
                  <a:lnTo>
                    <a:pt x="0" y="71356"/>
                  </a:lnTo>
                  <a:lnTo>
                    <a:pt x="250482" y="72650"/>
                  </a:lnTo>
                  <a:lnTo>
                    <a:pt x="204853" y="98952"/>
                  </a:lnTo>
                  <a:lnTo>
                    <a:pt x="202766" y="106718"/>
                  </a:lnTo>
                  <a:lnTo>
                    <a:pt x="209772" y="118870"/>
                  </a:lnTo>
                  <a:lnTo>
                    <a:pt x="217538" y="120957"/>
                  </a:lnTo>
                  <a:lnTo>
                    <a:pt x="322727" y="60323"/>
                  </a:lnTo>
                  <a:lnTo>
                    <a:pt x="221190" y="389"/>
                  </a:lnTo>
                  <a:lnTo>
                    <a:pt x="217733"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pic>
          <p:nvPicPr>
            <p:cNvPr id="22" name="object 22"/>
            <p:cNvPicPr/>
            <p:nvPr/>
          </p:nvPicPr>
          <p:blipFill>
            <a:blip r:embed="rId10" cstate="print"/>
            <a:stretch>
              <a:fillRect/>
            </a:stretch>
          </p:blipFill>
          <p:spPr>
            <a:xfrm>
              <a:off x="6807200" y="4864100"/>
              <a:ext cx="558800" cy="355600"/>
            </a:xfrm>
            <a:prstGeom prst="rect">
              <a:avLst/>
            </a:prstGeom>
          </p:spPr>
        </p:pic>
        <p:sp>
          <p:nvSpPr>
            <p:cNvPr id="23" name="object 23"/>
            <p:cNvSpPr/>
            <p:nvPr/>
          </p:nvSpPr>
          <p:spPr>
            <a:xfrm>
              <a:off x="6870635" y="4957843"/>
              <a:ext cx="323215" cy="121285"/>
            </a:xfrm>
            <a:custGeom>
              <a:avLst/>
              <a:gdLst/>
              <a:ahLst/>
              <a:cxnLst/>
              <a:rect l="l" t="t" r="r" b="b"/>
              <a:pathLst>
                <a:path w="323215" h="121285">
                  <a:moveTo>
                    <a:pt x="217733" y="0"/>
                  </a:moveTo>
                  <a:lnTo>
                    <a:pt x="214586" y="810"/>
                  </a:lnTo>
                  <a:lnTo>
                    <a:pt x="211438" y="1621"/>
                  </a:lnTo>
                  <a:lnTo>
                    <a:pt x="208601" y="3633"/>
                  </a:lnTo>
                  <a:lnTo>
                    <a:pt x="203252" y="12693"/>
                  </a:lnTo>
                  <a:lnTo>
                    <a:pt x="205258" y="20480"/>
                  </a:lnTo>
                  <a:lnTo>
                    <a:pt x="250612" y="47251"/>
                  </a:lnTo>
                  <a:lnTo>
                    <a:pt x="130" y="45957"/>
                  </a:lnTo>
                  <a:lnTo>
                    <a:pt x="0" y="71356"/>
                  </a:lnTo>
                  <a:lnTo>
                    <a:pt x="250482" y="72650"/>
                  </a:lnTo>
                  <a:lnTo>
                    <a:pt x="204853" y="98952"/>
                  </a:lnTo>
                  <a:lnTo>
                    <a:pt x="202766" y="106718"/>
                  </a:lnTo>
                  <a:lnTo>
                    <a:pt x="209772" y="118870"/>
                  </a:lnTo>
                  <a:lnTo>
                    <a:pt x="217537" y="120957"/>
                  </a:lnTo>
                  <a:lnTo>
                    <a:pt x="322726" y="60323"/>
                  </a:lnTo>
                  <a:lnTo>
                    <a:pt x="221189" y="389"/>
                  </a:lnTo>
                  <a:lnTo>
                    <a:pt x="217733"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pic>
          <p:nvPicPr>
            <p:cNvPr id="24" name="object 24"/>
            <p:cNvPicPr/>
            <p:nvPr/>
          </p:nvPicPr>
          <p:blipFill>
            <a:blip r:embed="rId11" cstate="print"/>
            <a:stretch>
              <a:fillRect/>
            </a:stretch>
          </p:blipFill>
          <p:spPr>
            <a:xfrm>
              <a:off x="6870700" y="4559300"/>
              <a:ext cx="152400" cy="533400"/>
            </a:xfrm>
            <a:prstGeom prst="rect">
              <a:avLst/>
            </a:prstGeom>
          </p:spPr>
        </p:pic>
        <p:sp>
          <p:nvSpPr>
            <p:cNvPr id="25" name="object 25"/>
            <p:cNvSpPr/>
            <p:nvPr/>
          </p:nvSpPr>
          <p:spPr>
            <a:xfrm>
              <a:off x="6946900" y="4610099"/>
              <a:ext cx="0" cy="403860"/>
            </a:xfrm>
            <a:custGeom>
              <a:avLst/>
              <a:gdLst/>
              <a:ahLst/>
              <a:cxnLst/>
              <a:rect l="l" t="t" r="r" b="b"/>
              <a:pathLst>
                <a:path h="403860">
                  <a:moveTo>
                    <a:pt x="0" y="403249"/>
                  </a:moveTo>
                  <a:lnTo>
                    <a:pt x="0" y="0"/>
                  </a:lnTo>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pic>
          <p:nvPicPr>
            <p:cNvPr id="26" name="object 26"/>
            <p:cNvPicPr/>
            <p:nvPr/>
          </p:nvPicPr>
          <p:blipFill>
            <a:blip r:embed="rId12" cstate="print"/>
            <a:stretch>
              <a:fillRect/>
            </a:stretch>
          </p:blipFill>
          <p:spPr>
            <a:xfrm>
              <a:off x="5626100" y="4559300"/>
              <a:ext cx="1397000" cy="152400"/>
            </a:xfrm>
            <a:prstGeom prst="rect">
              <a:avLst/>
            </a:prstGeom>
          </p:spPr>
        </p:pic>
        <p:sp>
          <p:nvSpPr>
            <p:cNvPr id="27" name="object 27"/>
            <p:cNvSpPr/>
            <p:nvPr/>
          </p:nvSpPr>
          <p:spPr>
            <a:xfrm>
              <a:off x="5702300" y="4610099"/>
              <a:ext cx="1252220" cy="1270"/>
            </a:xfrm>
            <a:custGeom>
              <a:avLst/>
              <a:gdLst/>
              <a:ahLst/>
              <a:cxnLst/>
              <a:rect l="l" t="t" r="r" b="b"/>
              <a:pathLst>
                <a:path w="1252220" h="1270">
                  <a:moveTo>
                    <a:pt x="1252056" y="845"/>
                  </a:moveTo>
                  <a:lnTo>
                    <a:pt x="0" y="0"/>
                  </a:lnTo>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pic>
          <p:nvPicPr>
            <p:cNvPr id="28" name="object 28"/>
            <p:cNvPicPr/>
            <p:nvPr/>
          </p:nvPicPr>
          <p:blipFill>
            <a:blip r:embed="rId13" cstate="print"/>
            <a:stretch>
              <a:fillRect/>
            </a:stretch>
          </p:blipFill>
          <p:spPr>
            <a:xfrm>
              <a:off x="5626100" y="4559300"/>
              <a:ext cx="152400" cy="457200"/>
            </a:xfrm>
            <a:prstGeom prst="rect">
              <a:avLst/>
            </a:prstGeom>
          </p:spPr>
        </p:pic>
        <p:sp>
          <p:nvSpPr>
            <p:cNvPr id="29" name="object 29"/>
            <p:cNvSpPr/>
            <p:nvPr/>
          </p:nvSpPr>
          <p:spPr>
            <a:xfrm>
              <a:off x="5702301" y="4610099"/>
              <a:ext cx="0" cy="323215"/>
            </a:xfrm>
            <a:custGeom>
              <a:avLst/>
              <a:gdLst/>
              <a:ahLst/>
              <a:cxnLst/>
              <a:rect l="l" t="t" r="r" b="b"/>
              <a:pathLst>
                <a:path h="323214">
                  <a:moveTo>
                    <a:pt x="1" y="322602"/>
                  </a:moveTo>
                  <a:lnTo>
                    <a:pt x="0" y="0"/>
                  </a:lnTo>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pic>
          <p:nvPicPr>
            <p:cNvPr id="30" name="object 30"/>
            <p:cNvPicPr/>
            <p:nvPr/>
          </p:nvPicPr>
          <p:blipFill>
            <a:blip r:embed="rId14" cstate="print"/>
            <a:stretch>
              <a:fillRect/>
            </a:stretch>
          </p:blipFill>
          <p:spPr>
            <a:xfrm>
              <a:off x="8001000" y="4584700"/>
              <a:ext cx="457200" cy="457200"/>
            </a:xfrm>
            <a:prstGeom prst="rect">
              <a:avLst/>
            </a:prstGeom>
          </p:spPr>
        </p:pic>
        <p:pic>
          <p:nvPicPr>
            <p:cNvPr id="31" name="object 31"/>
            <p:cNvPicPr/>
            <p:nvPr/>
          </p:nvPicPr>
          <p:blipFill>
            <a:blip r:embed="rId15" cstate="print"/>
            <a:stretch>
              <a:fillRect/>
            </a:stretch>
          </p:blipFill>
          <p:spPr>
            <a:xfrm>
              <a:off x="7924800" y="4559300"/>
              <a:ext cx="558800" cy="571500"/>
            </a:xfrm>
            <a:prstGeom prst="rect">
              <a:avLst/>
            </a:prstGeom>
          </p:spPr>
        </p:pic>
        <p:pic>
          <p:nvPicPr>
            <p:cNvPr id="32" name="object 32"/>
            <p:cNvPicPr/>
            <p:nvPr/>
          </p:nvPicPr>
          <p:blipFill>
            <a:blip r:embed="rId16" cstate="print"/>
            <a:stretch>
              <a:fillRect/>
            </a:stretch>
          </p:blipFill>
          <p:spPr>
            <a:xfrm>
              <a:off x="8070850" y="4629150"/>
              <a:ext cx="317498" cy="317500"/>
            </a:xfrm>
            <a:prstGeom prst="rect">
              <a:avLst/>
            </a:prstGeom>
          </p:spPr>
        </p:pic>
        <p:sp>
          <p:nvSpPr>
            <p:cNvPr id="33" name="object 33"/>
            <p:cNvSpPr/>
            <p:nvPr/>
          </p:nvSpPr>
          <p:spPr>
            <a:xfrm>
              <a:off x="8070851" y="4629150"/>
              <a:ext cx="317500" cy="317500"/>
            </a:xfrm>
            <a:custGeom>
              <a:avLst/>
              <a:gdLst/>
              <a:ahLst/>
              <a:cxnLst/>
              <a:rect l="l" t="t" r="r" b="b"/>
              <a:pathLst>
                <a:path w="317500" h="317500">
                  <a:moveTo>
                    <a:pt x="0" y="158749"/>
                  </a:moveTo>
                  <a:lnTo>
                    <a:pt x="8093" y="108572"/>
                  </a:lnTo>
                  <a:lnTo>
                    <a:pt x="30629" y="64994"/>
                  </a:lnTo>
                  <a:lnTo>
                    <a:pt x="64994" y="30629"/>
                  </a:lnTo>
                  <a:lnTo>
                    <a:pt x="108572" y="8093"/>
                  </a:lnTo>
                  <a:lnTo>
                    <a:pt x="158749" y="0"/>
                  </a:lnTo>
                  <a:lnTo>
                    <a:pt x="208926" y="8093"/>
                  </a:lnTo>
                  <a:lnTo>
                    <a:pt x="252504" y="30629"/>
                  </a:lnTo>
                  <a:lnTo>
                    <a:pt x="286869" y="64994"/>
                  </a:lnTo>
                  <a:lnTo>
                    <a:pt x="309406" y="108572"/>
                  </a:lnTo>
                  <a:lnTo>
                    <a:pt x="317499" y="158749"/>
                  </a:lnTo>
                  <a:lnTo>
                    <a:pt x="309406" y="208927"/>
                  </a:lnTo>
                  <a:lnTo>
                    <a:pt x="286869" y="252505"/>
                  </a:lnTo>
                  <a:lnTo>
                    <a:pt x="252504" y="286870"/>
                  </a:lnTo>
                  <a:lnTo>
                    <a:pt x="208926" y="309406"/>
                  </a:lnTo>
                  <a:lnTo>
                    <a:pt x="158749" y="317499"/>
                  </a:lnTo>
                  <a:lnTo>
                    <a:pt x="108572" y="309406"/>
                  </a:lnTo>
                  <a:lnTo>
                    <a:pt x="64994" y="286870"/>
                  </a:lnTo>
                  <a:lnTo>
                    <a:pt x="30629" y="252505"/>
                  </a:lnTo>
                  <a:lnTo>
                    <a:pt x="8093" y="208927"/>
                  </a:lnTo>
                  <a:lnTo>
                    <a:pt x="0" y="158749"/>
                  </a:lnTo>
                  <a:close/>
                </a:path>
              </a:pathLst>
            </a:custGeom>
            <a:ln w="12700">
              <a:solidFill>
                <a:srgbClr val="F69240"/>
              </a:solidFill>
            </a:ln>
          </p:spPr>
          <p:txBody>
            <a:bodyPr wrap="square" lIns="0" tIns="0" rIns="0" bIns="0" rtlCol="0"/>
            <a:lstStyle/>
            <a:p>
              <a:pPr defTabSz="605150"/>
              <a:endParaRPr sz="1191">
                <a:solidFill>
                  <a:prstClr val="black"/>
                </a:solidFill>
                <a:latin typeface="Calibri"/>
              </a:endParaRPr>
            </a:p>
          </p:txBody>
        </p:sp>
      </p:grpSp>
      <p:sp>
        <p:nvSpPr>
          <p:cNvPr id="34" name="object 34"/>
          <p:cNvSpPr txBox="1"/>
          <p:nvPr/>
        </p:nvSpPr>
        <p:spPr>
          <a:xfrm>
            <a:off x="6596882" y="3064695"/>
            <a:ext cx="187838" cy="181611"/>
          </a:xfrm>
          <a:prstGeom prst="rect">
            <a:avLst/>
          </a:prstGeom>
        </p:spPr>
        <p:txBody>
          <a:bodyPr vert="horz" wrap="square" lIns="0" tIns="8405" rIns="0" bIns="0" rtlCol="0">
            <a:spAutoFit/>
          </a:bodyPr>
          <a:lstStyle/>
          <a:p>
            <a:pPr marL="16810" defTabSz="605150">
              <a:spcBef>
                <a:spcPts val="66"/>
              </a:spcBef>
            </a:pPr>
            <a:r>
              <a:rPr sz="1125" spc="-7" dirty="0">
                <a:solidFill>
                  <a:srgbClr val="404040"/>
                </a:solidFill>
                <a:latin typeface="Helvetica"/>
                <a:cs typeface="Helvetica"/>
              </a:rPr>
              <a:t>S</a:t>
            </a:r>
            <a:r>
              <a:rPr sz="1092" spc="-10" baseline="-15151" dirty="0">
                <a:solidFill>
                  <a:srgbClr val="404040"/>
                </a:solidFill>
                <a:latin typeface="Helvetica"/>
                <a:cs typeface="Helvetica"/>
              </a:rPr>
              <a:t>1</a:t>
            </a:r>
            <a:endParaRPr sz="1092" baseline="-15151">
              <a:solidFill>
                <a:prstClr val="black"/>
              </a:solidFill>
              <a:latin typeface="Helvetica"/>
              <a:cs typeface="Helvetica"/>
            </a:endParaRPr>
          </a:p>
        </p:txBody>
      </p:sp>
      <p:grpSp>
        <p:nvGrpSpPr>
          <p:cNvPr id="35" name="object 35"/>
          <p:cNvGrpSpPr/>
          <p:nvPr/>
        </p:nvGrpSpPr>
        <p:grpSpPr>
          <a:xfrm>
            <a:off x="6370544" y="2798670"/>
            <a:ext cx="411816" cy="1050551"/>
            <a:chOff x="7747000" y="4229100"/>
            <a:chExt cx="622300" cy="1587500"/>
          </a:xfrm>
        </p:grpSpPr>
        <p:pic>
          <p:nvPicPr>
            <p:cNvPr id="36" name="object 36"/>
            <p:cNvPicPr/>
            <p:nvPr/>
          </p:nvPicPr>
          <p:blipFill>
            <a:blip r:embed="rId17" cstate="print"/>
            <a:stretch>
              <a:fillRect/>
            </a:stretch>
          </p:blipFill>
          <p:spPr>
            <a:xfrm>
              <a:off x="7747000" y="4381500"/>
              <a:ext cx="508000" cy="1435100"/>
            </a:xfrm>
            <a:prstGeom prst="rect">
              <a:avLst/>
            </a:prstGeom>
          </p:spPr>
        </p:pic>
        <p:sp>
          <p:nvSpPr>
            <p:cNvPr id="37" name="object 37"/>
            <p:cNvSpPr/>
            <p:nvPr/>
          </p:nvSpPr>
          <p:spPr>
            <a:xfrm>
              <a:off x="7815706" y="4420731"/>
              <a:ext cx="336550" cy="1307465"/>
            </a:xfrm>
            <a:custGeom>
              <a:avLst/>
              <a:gdLst/>
              <a:ahLst/>
              <a:cxnLst/>
              <a:rect l="l" t="t" r="r" b="b"/>
              <a:pathLst>
                <a:path w="336550" h="1307464">
                  <a:moveTo>
                    <a:pt x="156709" y="0"/>
                  </a:moveTo>
                  <a:lnTo>
                    <a:pt x="119895" y="18728"/>
                  </a:lnTo>
                  <a:lnTo>
                    <a:pt x="91790" y="62911"/>
                  </a:lnTo>
                  <a:lnTo>
                    <a:pt x="66959" y="127833"/>
                  </a:lnTo>
                  <a:lnTo>
                    <a:pt x="45043" y="210681"/>
                  </a:lnTo>
                  <a:lnTo>
                    <a:pt x="26577" y="308369"/>
                  </a:lnTo>
                  <a:lnTo>
                    <a:pt x="12360" y="417253"/>
                  </a:lnTo>
                  <a:lnTo>
                    <a:pt x="3220" y="533648"/>
                  </a:lnTo>
                  <a:lnTo>
                    <a:pt x="0" y="653856"/>
                  </a:lnTo>
                  <a:lnTo>
                    <a:pt x="3530" y="774059"/>
                  </a:lnTo>
                  <a:lnTo>
                    <a:pt x="13477" y="890503"/>
                  </a:lnTo>
                  <a:lnTo>
                    <a:pt x="28940" y="999507"/>
                  </a:lnTo>
                  <a:lnTo>
                    <a:pt x="49061" y="1097433"/>
                  </a:lnTo>
                  <a:lnTo>
                    <a:pt x="72908" y="1180354"/>
                  </a:lnTo>
                  <a:lnTo>
                    <a:pt x="100133" y="1245553"/>
                  </a:lnTo>
                  <a:lnTo>
                    <a:pt x="130737" y="1289323"/>
                  </a:lnTo>
                  <a:lnTo>
                    <a:pt x="166796" y="1306892"/>
                  </a:lnTo>
                  <a:lnTo>
                    <a:pt x="168649" y="1306950"/>
                  </a:lnTo>
                  <a:lnTo>
                    <a:pt x="200748" y="1300981"/>
                  </a:lnTo>
                  <a:lnTo>
                    <a:pt x="261071" y="1258168"/>
                  </a:lnTo>
                  <a:lnTo>
                    <a:pt x="286131" y="1225218"/>
                  </a:lnTo>
                  <a:lnTo>
                    <a:pt x="306754" y="1187281"/>
                  </a:lnTo>
                  <a:lnTo>
                    <a:pt x="322590" y="1145056"/>
                  </a:lnTo>
                  <a:lnTo>
                    <a:pt x="332734" y="1099861"/>
                  </a:lnTo>
                  <a:lnTo>
                    <a:pt x="336226" y="1055091"/>
                  </a:lnTo>
                  <a:lnTo>
                    <a:pt x="310903" y="1053117"/>
                  </a:lnTo>
                  <a:lnTo>
                    <a:pt x="307483" y="1096962"/>
                  </a:lnTo>
                  <a:lnTo>
                    <a:pt x="297823" y="1139421"/>
                  </a:lnTo>
                  <a:lnTo>
                    <a:pt x="282996" y="1178298"/>
                  </a:lnTo>
                  <a:lnTo>
                    <a:pt x="264330" y="1212154"/>
                  </a:lnTo>
                  <a:lnTo>
                    <a:pt x="217820" y="1263060"/>
                  </a:lnTo>
                  <a:lnTo>
                    <a:pt x="168541" y="1281136"/>
                  </a:lnTo>
                  <a:lnTo>
                    <a:pt x="159124" y="1278757"/>
                  </a:lnTo>
                  <a:lnTo>
                    <a:pt x="121978" y="1232595"/>
                  </a:lnTo>
                  <a:lnTo>
                    <a:pt x="96682" y="1171418"/>
                  </a:lnTo>
                  <a:lnTo>
                    <a:pt x="73474" y="1090424"/>
                  </a:lnTo>
                  <a:lnTo>
                    <a:pt x="53823" y="994404"/>
                  </a:lnTo>
                  <a:lnTo>
                    <a:pt x="38625" y="886941"/>
                  </a:lnTo>
                  <a:lnTo>
                    <a:pt x="28839" y="771902"/>
                  </a:lnTo>
                  <a:lnTo>
                    <a:pt x="25388" y="653115"/>
                  </a:lnTo>
                  <a:lnTo>
                    <a:pt x="28610" y="534333"/>
                  </a:lnTo>
                  <a:lnTo>
                    <a:pt x="37682" y="419246"/>
                  </a:lnTo>
                  <a:lnTo>
                    <a:pt x="51762" y="311661"/>
                  </a:lnTo>
                  <a:lnTo>
                    <a:pt x="69999" y="215404"/>
                  </a:lnTo>
                  <a:lnTo>
                    <a:pt x="91512" y="134338"/>
                  </a:lnTo>
                  <a:lnTo>
                    <a:pt x="115152" y="72881"/>
                  </a:lnTo>
                  <a:lnTo>
                    <a:pt x="138560" y="36150"/>
                  </a:lnTo>
                  <a:lnTo>
                    <a:pt x="156589" y="25886"/>
                  </a:lnTo>
                  <a:lnTo>
                    <a:pt x="178301" y="30261"/>
                  </a:lnTo>
                  <a:lnTo>
                    <a:pt x="223349" y="65420"/>
                  </a:lnTo>
                  <a:lnTo>
                    <a:pt x="261780" y="129908"/>
                  </a:lnTo>
                  <a:lnTo>
                    <a:pt x="274906" y="167854"/>
                  </a:lnTo>
                  <a:lnTo>
                    <a:pt x="249455" y="178785"/>
                  </a:lnTo>
                  <a:lnTo>
                    <a:pt x="299593" y="252868"/>
                  </a:lnTo>
                  <a:lnTo>
                    <a:pt x="328776" y="168308"/>
                  </a:lnTo>
                  <a:lnTo>
                    <a:pt x="301308" y="171936"/>
                  </a:lnTo>
                  <a:lnTo>
                    <a:pt x="299255" y="160549"/>
                  </a:lnTo>
                  <a:lnTo>
                    <a:pt x="284452" y="118456"/>
                  </a:lnTo>
                  <a:lnTo>
                    <a:pt x="265134" y="80516"/>
                  </a:lnTo>
                  <a:lnTo>
                    <a:pt x="242476" y="48596"/>
                  </a:lnTo>
                  <a:lnTo>
                    <a:pt x="188120" y="6569"/>
                  </a:lnTo>
                  <a:lnTo>
                    <a:pt x="185408" y="5783"/>
                  </a:lnTo>
                  <a:lnTo>
                    <a:pt x="156709" y="0"/>
                  </a:lnTo>
                  <a:close/>
                </a:path>
              </a:pathLst>
            </a:custGeom>
            <a:solidFill>
              <a:srgbClr val="E46C0A"/>
            </a:solidFill>
          </p:spPr>
          <p:txBody>
            <a:bodyPr wrap="square" lIns="0" tIns="0" rIns="0" bIns="0" rtlCol="0"/>
            <a:lstStyle/>
            <a:p>
              <a:pPr defTabSz="605150"/>
              <a:endParaRPr sz="1191">
                <a:solidFill>
                  <a:prstClr val="black"/>
                </a:solidFill>
                <a:latin typeface="Calibri"/>
              </a:endParaRPr>
            </a:p>
          </p:txBody>
        </p:sp>
        <p:pic>
          <p:nvPicPr>
            <p:cNvPr id="38" name="object 38"/>
            <p:cNvPicPr/>
            <p:nvPr/>
          </p:nvPicPr>
          <p:blipFill>
            <a:blip r:embed="rId18" cstate="print"/>
            <a:stretch>
              <a:fillRect/>
            </a:stretch>
          </p:blipFill>
          <p:spPr>
            <a:xfrm>
              <a:off x="8089900" y="4229100"/>
              <a:ext cx="279400" cy="558800"/>
            </a:xfrm>
            <a:prstGeom prst="rect">
              <a:avLst/>
            </a:prstGeom>
          </p:spPr>
        </p:pic>
        <p:sp>
          <p:nvSpPr>
            <p:cNvPr id="39" name="object 39"/>
            <p:cNvSpPr/>
            <p:nvPr/>
          </p:nvSpPr>
          <p:spPr>
            <a:xfrm>
              <a:off x="8189594" y="4267200"/>
              <a:ext cx="80010" cy="360045"/>
            </a:xfrm>
            <a:custGeom>
              <a:avLst/>
              <a:gdLst/>
              <a:ahLst/>
              <a:cxnLst/>
              <a:rect l="l" t="t" r="r" b="b"/>
              <a:pathLst>
                <a:path w="80009" h="360045">
                  <a:moveTo>
                    <a:pt x="52704" y="0"/>
                  </a:moveTo>
                  <a:lnTo>
                    <a:pt x="27304" y="0"/>
                  </a:lnTo>
                  <a:lnTo>
                    <a:pt x="27306" y="279810"/>
                  </a:lnTo>
                  <a:lnTo>
                    <a:pt x="0" y="279810"/>
                  </a:lnTo>
                  <a:lnTo>
                    <a:pt x="40006" y="359820"/>
                  </a:lnTo>
                  <a:lnTo>
                    <a:pt x="80011" y="279810"/>
                  </a:lnTo>
                  <a:lnTo>
                    <a:pt x="52706" y="279810"/>
                  </a:lnTo>
                  <a:lnTo>
                    <a:pt x="52704" y="0"/>
                  </a:lnTo>
                  <a:close/>
                </a:path>
              </a:pathLst>
            </a:custGeom>
            <a:solidFill>
              <a:srgbClr val="E46C0A"/>
            </a:solidFill>
          </p:spPr>
          <p:txBody>
            <a:bodyPr wrap="square" lIns="0" tIns="0" rIns="0" bIns="0" rtlCol="0"/>
            <a:lstStyle/>
            <a:p>
              <a:pPr defTabSz="605150"/>
              <a:endParaRPr sz="1191">
                <a:solidFill>
                  <a:prstClr val="black"/>
                </a:solidFill>
                <a:latin typeface="Calibri"/>
              </a:endParaRPr>
            </a:p>
          </p:txBody>
        </p:sp>
      </p:grpSp>
      <p:sp>
        <p:nvSpPr>
          <p:cNvPr id="40" name="object 40"/>
          <p:cNvSpPr txBox="1"/>
          <p:nvPr/>
        </p:nvSpPr>
        <p:spPr>
          <a:xfrm>
            <a:off x="4879983" y="3428285"/>
            <a:ext cx="222717" cy="181611"/>
          </a:xfrm>
          <a:prstGeom prst="rect">
            <a:avLst/>
          </a:prstGeom>
        </p:spPr>
        <p:txBody>
          <a:bodyPr vert="horz" wrap="square" lIns="0" tIns="8405" rIns="0" bIns="0" rtlCol="0">
            <a:spAutoFit/>
          </a:bodyPr>
          <a:lstStyle/>
          <a:p>
            <a:pPr defTabSz="605150">
              <a:spcBef>
                <a:spcPts val="66"/>
              </a:spcBef>
            </a:pPr>
            <a:r>
              <a:rPr sz="1125" b="1" spc="-7" dirty="0">
                <a:solidFill>
                  <a:prstClr val="black"/>
                </a:solidFill>
                <a:latin typeface="Helvetica"/>
                <a:cs typeface="Helvetica"/>
              </a:rPr>
              <a:t>a</a:t>
            </a:r>
            <a:r>
              <a:rPr sz="1125" b="1" dirty="0">
                <a:solidFill>
                  <a:prstClr val="black"/>
                </a:solidFill>
                <a:latin typeface="Helvetica"/>
                <a:cs typeface="Helvetica"/>
              </a:rPr>
              <a:t>[i]</a:t>
            </a:r>
            <a:endParaRPr sz="1125">
              <a:solidFill>
                <a:prstClr val="black"/>
              </a:solidFill>
              <a:latin typeface="Helvetica"/>
              <a:cs typeface="Helvetica"/>
            </a:endParaRPr>
          </a:p>
        </p:txBody>
      </p:sp>
      <p:sp>
        <p:nvSpPr>
          <p:cNvPr id="41" name="object 41"/>
          <p:cNvSpPr txBox="1"/>
          <p:nvPr/>
        </p:nvSpPr>
        <p:spPr>
          <a:xfrm>
            <a:off x="6013865" y="3228977"/>
            <a:ext cx="95810" cy="181611"/>
          </a:xfrm>
          <a:prstGeom prst="rect">
            <a:avLst/>
          </a:prstGeom>
        </p:spPr>
        <p:txBody>
          <a:bodyPr vert="horz" wrap="square" lIns="0" tIns="8405" rIns="0" bIns="0" rtlCol="0">
            <a:spAutoFit/>
          </a:bodyPr>
          <a:lstStyle/>
          <a:p>
            <a:pPr defTabSz="605150">
              <a:spcBef>
                <a:spcPts val="66"/>
              </a:spcBef>
            </a:pPr>
            <a:r>
              <a:rPr sz="1125" b="1" dirty="0">
                <a:solidFill>
                  <a:prstClr val="black"/>
                </a:solidFill>
                <a:latin typeface="Helvetica"/>
                <a:cs typeface="Helvetica"/>
              </a:rPr>
              <a:t>b</a:t>
            </a:r>
            <a:endParaRPr sz="1125">
              <a:solidFill>
                <a:prstClr val="black"/>
              </a:solidFill>
              <a:latin typeface="Helvetica"/>
              <a:cs typeface="Helvetica"/>
            </a:endParaRPr>
          </a:p>
        </p:txBody>
      </p:sp>
      <p:grpSp>
        <p:nvGrpSpPr>
          <p:cNvPr id="42" name="object 42"/>
          <p:cNvGrpSpPr/>
          <p:nvPr/>
        </p:nvGrpSpPr>
        <p:grpSpPr>
          <a:xfrm>
            <a:off x="3857625" y="3101228"/>
            <a:ext cx="453839" cy="420221"/>
            <a:chOff x="3949700" y="4686300"/>
            <a:chExt cx="685800" cy="635000"/>
          </a:xfrm>
        </p:grpSpPr>
        <p:pic>
          <p:nvPicPr>
            <p:cNvPr id="43" name="object 43"/>
            <p:cNvPicPr/>
            <p:nvPr/>
          </p:nvPicPr>
          <p:blipFill>
            <a:blip r:embed="rId19" cstate="print"/>
            <a:stretch>
              <a:fillRect/>
            </a:stretch>
          </p:blipFill>
          <p:spPr>
            <a:xfrm>
              <a:off x="3949700" y="4686300"/>
              <a:ext cx="685800" cy="635000"/>
            </a:xfrm>
            <a:prstGeom prst="rect">
              <a:avLst/>
            </a:prstGeom>
          </p:spPr>
        </p:pic>
        <p:pic>
          <p:nvPicPr>
            <p:cNvPr id="44" name="object 44"/>
            <p:cNvPicPr/>
            <p:nvPr/>
          </p:nvPicPr>
          <p:blipFill>
            <a:blip r:embed="rId20" cstate="print"/>
            <a:stretch>
              <a:fillRect/>
            </a:stretch>
          </p:blipFill>
          <p:spPr>
            <a:xfrm>
              <a:off x="4019549" y="4743450"/>
              <a:ext cx="546100" cy="482600"/>
            </a:xfrm>
            <a:prstGeom prst="rect">
              <a:avLst/>
            </a:prstGeom>
          </p:spPr>
        </p:pic>
        <p:sp>
          <p:nvSpPr>
            <p:cNvPr id="45" name="object 45"/>
            <p:cNvSpPr/>
            <p:nvPr/>
          </p:nvSpPr>
          <p:spPr>
            <a:xfrm>
              <a:off x="4019550" y="4743450"/>
              <a:ext cx="546100" cy="482600"/>
            </a:xfrm>
            <a:custGeom>
              <a:avLst/>
              <a:gdLst/>
              <a:ahLst/>
              <a:cxnLst/>
              <a:rect l="l" t="t" r="r" b="b"/>
              <a:pathLst>
                <a:path w="546100" h="482600">
                  <a:moveTo>
                    <a:pt x="0" y="120650"/>
                  </a:moveTo>
                  <a:lnTo>
                    <a:pt x="304800" y="120650"/>
                  </a:lnTo>
                  <a:lnTo>
                    <a:pt x="304800" y="0"/>
                  </a:lnTo>
                  <a:lnTo>
                    <a:pt x="546099" y="241300"/>
                  </a:lnTo>
                  <a:lnTo>
                    <a:pt x="304800" y="482599"/>
                  </a:lnTo>
                  <a:lnTo>
                    <a:pt x="304800" y="361950"/>
                  </a:lnTo>
                  <a:lnTo>
                    <a:pt x="0" y="361950"/>
                  </a:lnTo>
                  <a:lnTo>
                    <a:pt x="0" y="120650"/>
                  </a:lnTo>
                  <a:close/>
                </a:path>
              </a:pathLst>
            </a:custGeom>
            <a:ln w="12700">
              <a:solidFill>
                <a:srgbClr val="000000"/>
              </a:solidFill>
            </a:ln>
          </p:spPr>
          <p:txBody>
            <a:bodyPr wrap="square" lIns="0" tIns="0" rIns="0" bIns="0" rtlCol="0"/>
            <a:lstStyle/>
            <a:p>
              <a:pPr defTabSz="605150"/>
              <a:endParaRPr sz="1191">
                <a:solidFill>
                  <a:prstClr val="black"/>
                </a:solidFill>
                <a:latin typeface="Calibri"/>
              </a:endParaRPr>
            </a:p>
          </p:txBody>
        </p:sp>
      </p:grpSp>
      <p:grpSp>
        <p:nvGrpSpPr>
          <p:cNvPr id="46" name="object 46"/>
          <p:cNvGrpSpPr/>
          <p:nvPr/>
        </p:nvGrpSpPr>
        <p:grpSpPr>
          <a:xfrm>
            <a:off x="5101478" y="3134846"/>
            <a:ext cx="428625" cy="479051"/>
            <a:chOff x="5829300" y="4737100"/>
            <a:chExt cx="647700" cy="723900"/>
          </a:xfrm>
        </p:grpSpPr>
        <p:pic>
          <p:nvPicPr>
            <p:cNvPr id="47" name="object 47"/>
            <p:cNvPicPr/>
            <p:nvPr/>
          </p:nvPicPr>
          <p:blipFill>
            <a:blip r:embed="rId21" cstate="print"/>
            <a:stretch>
              <a:fillRect/>
            </a:stretch>
          </p:blipFill>
          <p:spPr>
            <a:xfrm>
              <a:off x="5867400" y="4800600"/>
              <a:ext cx="546100" cy="520700"/>
            </a:xfrm>
            <a:prstGeom prst="rect">
              <a:avLst/>
            </a:prstGeom>
          </p:spPr>
        </p:pic>
        <p:pic>
          <p:nvPicPr>
            <p:cNvPr id="48" name="object 48"/>
            <p:cNvPicPr/>
            <p:nvPr/>
          </p:nvPicPr>
          <p:blipFill>
            <a:blip r:embed="rId22" cstate="print"/>
            <a:stretch>
              <a:fillRect/>
            </a:stretch>
          </p:blipFill>
          <p:spPr>
            <a:xfrm>
              <a:off x="5829300" y="4737100"/>
              <a:ext cx="647700" cy="723900"/>
            </a:xfrm>
            <a:prstGeom prst="rect">
              <a:avLst/>
            </a:prstGeom>
          </p:spPr>
        </p:pic>
        <p:pic>
          <p:nvPicPr>
            <p:cNvPr id="49" name="object 49"/>
            <p:cNvPicPr/>
            <p:nvPr/>
          </p:nvPicPr>
          <p:blipFill>
            <a:blip r:embed="rId23" cstate="print"/>
            <a:stretch>
              <a:fillRect/>
            </a:stretch>
          </p:blipFill>
          <p:spPr>
            <a:xfrm>
              <a:off x="5937249" y="4845049"/>
              <a:ext cx="406400" cy="381000"/>
            </a:xfrm>
            <a:prstGeom prst="rect">
              <a:avLst/>
            </a:prstGeom>
          </p:spPr>
        </p:pic>
        <p:sp>
          <p:nvSpPr>
            <p:cNvPr id="50" name="object 50"/>
            <p:cNvSpPr/>
            <p:nvPr/>
          </p:nvSpPr>
          <p:spPr>
            <a:xfrm>
              <a:off x="5937250" y="4845050"/>
              <a:ext cx="406400" cy="381000"/>
            </a:xfrm>
            <a:custGeom>
              <a:avLst/>
              <a:gdLst/>
              <a:ahLst/>
              <a:cxnLst/>
              <a:rect l="l" t="t" r="r" b="b"/>
              <a:pathLst>
                <a:path w="406400" h="381000">
                  <a:moveTo>
                    <a:pt x="0" y="190500"/>
                  </a:moveTo>
                  <a:lnTo>
                    <a:pt x="5366" y="146820"/>
                  </a:lnTo>
                  <a:lnTo>
                    <a:pt x="20653" y="106722"/>
                  </a:lnTo>
                  <a:lnTo>
                    <a:pt x="44640" y="71351"/>
                  </a:lnTo>
                  <a:lnTo>
                    <a:pt x="76108" y="41850"/>
                  </a:lnTo>
                  <a:lnTo>
                    <a:pt x="113837" y="19362"/>
                  </a:lnTo>
                  <a:lnTo>
                    <a:pt x="156607" y="5031"/>
                  </a:lnTo>
                  <a:lnTo>
                    <a:pt x="203199" y="0"/>
                  </a:lnTo>
                  <a:lnTo>
                    <a:pt x="249791" y="5031"/>
                  </a:lnTo>
                  <a:lnTo>
                    <a:pt x="292561" y="19362"/>
                  </a:lnTo>
                  <a:lnTo>
                    <a:pt x="330290" y="41850"/>
                  </a:lnTo>
                  <a:lnTo>
                    <a:pt x="361758" y="71351"/>
                  </a:lnTo>
                  <a:lnTo>
                    <a:pt x="385745" y="106722"/>
                  </a:lnTo>
                  <a:lnTo>
                    <a:pt x="401032" y="146820"/>
                  </a:lnTo>
                  <a:lnTo>
                    <a:pt x="406399" y="190500"/>
                  </a:lnTo>
                  <a:lnTo>
                    <a:pt x="401032" y="234179"/>
                  </a:lnTo>
                  <a:lnTo>
                    <a:pt x="385745" y="274276"/>
                  </a:lnTo>
                  <a:lnTo>
                    <a:pt x="361758" y="309647"/>
                  </a:lnTo>
                  <a:lnTo>
                    <a:pt x="330290" y="339149"/>
                  </a:lnTo>
                  <a:lnTo>
                    <a:pt x="292561" y="361637"/>
                  </a:lnTo>
                  <a:lnTo>
                    <a:pt x="249791" y="375968"/>
                  </a:lnTo>
                  <a:lnTo>
                    <a:pt x="203199" y="380999"/>
                  </a:lnTo>
                  <a:lnTo>
                    <a:pt x="156607" y="375968"/>
                  </a:lnTo>
                  <a:lnTo>
                    <a:pt x="113837" y="361637"/>
                  </a:lnTo>
                  <a:lnTo>
                    <a:pt x="76108" y="339149"/>
                  </a:lnTo>
                  <a:lnTo>
                    <a:pt x="44640" y="309647"/>
                  </a:lnTo>
                  <a:lnTo>
                    <a:pt x="20653" y="274276"/>
                  </a:lnTo>
                  <a:lnTo>
                    <a:pt x="5366" y="234179"/>
                  </a:lnTo>
                  <a:lnTo>
                    <a:pt x="0" y="190500"/>
                  </a:lnTo>
                  <a:close/>
                </a:path>
              </a:pathLst>
            </a:custGeom>
            <a:ln w="12700">
              <a:solidFill>
                <a:srgbClr val="4A7EBB"/>
              </a:solidFill>
            </a:ln>
          </p:spPr>
          <p:txBody>
            <a:bodyPr wrap="square" lIns="0" tIns="0" rIns="0" bIns="0" rtlCol="0"/>
            <a:lstStyle/>
            <a:p>
              <a:pPr defTabSz="605150"/>
              <a:endParaRPr sz="1191">
                <a:solidFill>
                  <a:prstClr val="black"/>
                </a:solidFill>
                <a:latin typeface="Calibri"/>
              </a:endParaRPr>
            </a:p>
          </p:txBody>
        </p:sp>
        <p:pic>
          <p:nvPicPr>
            <p:cNvPr id="51" name="object 51"/>
            <p:cNvPicPr/>
            <p:nvPr/>
          </p:nvPicPr>
          <p:blipFill>
            <a:blip r:embed="rId24" cstate="print"/>
            <a:stretch>
              <a:fillRect/>
            </a:stretch>
          </p:blipFill>
          <p:spPr>
            <a:xfrm>
              <a:off x="5880100" y="4762500"/>
              <a:ext cx="546100" cy="635000"/>
            </a:xfrm>
            <a:prstGeom prst="rect">
              <a:avLst/>
            </a:prstGeom>
          </p:spPr>
        </p:pic>
      </p:grpSp>
      <p:sp>
        <p:nvSpPr>
          <p:cNvPr id="52" name="object 52"/>
          <p:cNvSpPr txBox="1"/>
          <p:nvPr/>
        </p:nvSpPr>
        <p:spPr>
          <a:xfrm>
            <a:off x="5253253" y="3203149"/>
            <a:ext cx="111779" cy="222392"/>
          </a:xfrm>
          <a:prstGeom prst="rect">
            <a:avLst/>
          </a:prstGeom>
        </p:spPr>
        <p:txBody>
          <a:bodyPr vert="horz" wrap="square" lIns="0" tIns="8405" rIns="0" bIns="0" rtlCol="0">
            <a:spAutoFit/>
          </a:bodyPr>
          <a:lstStyle/>
          <a:p>
            <a:pPr defTabSz="605150">
              <a:spcBef>
                <a:spcPts val="66"/>
              </a:spcBef>
            </a:pPr>
            <a:r>
              <a:rPr sz="1390" b="1" dirty="0">
                <a:solidFill>
                  <a:prstClr val="black"/>
                </a:solidFill>
                <a:latin typeface="Helvetica"/>
                <a:cs typeface="Helvetica"/>
              </a:rPr>
              <a:t>+</a:t>
            </a:r>
            <a:endParaRPr sz="1390">
              <a:solidFill>
                <a:prstClr val="black"/>
              </a:solidFill>
              <a:latin typeface="Helvetica"/>
              <a:cs typeface="Helvetica"/>
            </a:endParaRPr>
          </a:p>
        </p:txBody>
      </p:sp>
      <p:grpSp>
        <p:nvGrpSpPr>
          <p:cNvPr id="53" name="object 53"/>
          <p:cNvGrpSpPr/>
          <p:nvPr/>
        </p:nvGrpSpPr>
        <p:grpSpPr>
          <a:xfrm>
            <a:off x="4454339" y="3244103"/>
            <a:ext cx="470647" cy="411816"/>
            <a:chOff x="4851400" y="4902200"/>
            <a:chExt cx="711200" cy="622300"/>
          </a:xfrm>
        </p:grpSpPr>
        <p:pic>
          <p:nvPicPr>
            <p:cNvPr id="54" name="object 54"/>
            <p:cNvPicPr/>
            <p:nvPr/>
          </p:nvPicPr>
          <p:blipFill>
            <a:blip r:embed="rId25" cstate="print"/>
            <a:stretch>
              <a:fillRect/>
            </a:stretch>
          </p:blipFill>
          <p:spPr>
            <a:xfrm>
              <a:off x="4927600" y="4927600"/>
              <a:ext cx="546100" cy="520700"/>
            </a:xfrm>
            <a:prstGeom prst="rect">
              <a:avLst/>
            </a:prstGeom>
          </p:spPr>
        </p:pic>
        <p:pic>
          <p:nvPicPr>
            <p:cNvPr id="55" name="object 55"/>
            <p:cNvPicPr/>
            <p:nvPr/>
          </p:nvPicPr>
          <p:blipFill>
            <a:blip r:embed="rId26" cstate="print"/>
            <a:stretch>
              <a:fillRect/>
            </a:stretch>
          </p:blipFill>
          <p:spPr>
            <a:xfrm>
              <a:off x="4851400" y="4902200"/>
              <a:ext cx="711200" cy="622300"/>
            </a:xfrm>
            <a:prstGeom prst="rect">
              <a:avLst/>
            </a:prstGeom>
          </p:spPr>
        </p:pic>
        <p:pic>
          <p:nvPicPr>
            <p:cNvPr id="56" name="object 56"/>
            <p:cNvPicPr/>
            <p:nvPr/>
          </p:nvPicPr>
          <p:blipFill>
            <a:blip r:embed="rId27" cstate="print"/>
            <a:stretch>
              <a:fillRect/>
            </a:stretch>
          </p:blipFill>
          <p:spPr>
            <a:xfrm>
              <a:off x="4997449" y="4972050"/>
              <a:ext cx="406400" cy="381000"/>
            </a:xfrm>
            <a:prstGeom prst="rect">
              <a:avLst/>
            </a:prstGeom>
          </p:spPr>
        </p:pic>
        <p:sp>
          <p:nvSpPr>
            <p:cNvPr id="57" name="object 57"/>
            <p:cNvSpPr/>
            <p:nvPr/>
          </p:nvSpPr>
          <p:spPr>
            <a:xfrm>
              <a:off x="4997450" y="4972050"/>
              <a:ext cx="406400" cy="381000"/>
            </a:xfrm>
            <a:custGeom>
              <a:avLst/>
              <a:gdLst/>
              <a:ahLst/>
              <a:cxnLst/>
              <a:rect l="l" t="t" r="r" b="b"/>
              <a:pathLst>
                <a:path w="406400" h="381000">
                  <a:moveTo>
                    <a:pt x="0" y="190500"/>
                  </a:moveTo>
                  <a:lnTo>
                    <a:pt x="5366" y="146820"/>
                  </a:lnTo>
                  <a:lnTo>
                    <a:pt x="20653" y="106723"/>
                  </a:lnTo>
                  <a:lnTo>
                    <a:pt x="44640" y="71352"/>
                  </a:lnTo>
                  <a:lnTo>
                    <a:pt x="76108" y="41850"/>
                  </a:lnTo>
                  <a:lnTo>
                    <a:pt x="113837" y="19362"/>
                  </a:lnTo>
                  <a:lnTo>
                    <a:pt x="156608" y="5031"/>
                  </a:lnTo>
                  <a:lnTo>
                    <a:pt x="203200" y="0"/>
                  </a:lnTo>
                  <a:lnTo>
                    <a:pt x="249792" y="5031"/>
                  </a:lnTo>
                  <a:lnTo>
                    <a:pt x="292562" y="19362"/>
                  </a:lnTo>
                  <a:lnTo>
                    <a:pt x="330291" y="41850"/>
                  </a:lnTo>
                  <a:lnTo>
                    <a:pt x="361759" y="71352"/>
                  </a:lnTo>
                  <a:lnTo>
                    <a:pt x="385746" y="106723"/>
                  </a:lnTo>
                  <a:lnTo>
                    <a:pt x="401033" y="146820"/>
                  </a:lnTo>
                  <a:lnTo>
                    <a:pt x="406400" y="190500"/>
                  </a:lnTo>
                  <a:lnTo>
                    <a:pt x="401033" y="234180"/>
                  </a:lnTo>
                  <a:lnTo>
                    <a:pt x="385746" y="274277"/>
                  </a:lnTo>
                  <a:lnTo>
                    <a:pt x="361759" y="309648"/>
                  </a:lnTo>
                  <a:lnTo>
                    <a:pt x="330291" y="339150"/>
                  </a:lnTo>
                  <a:lnTo>
                    <a:pt x="292562" y="361638"/>
                  </a:lnTo>
                  <a:lnTo>
                    <a:pt x="249792" y="375969"/>
                  </a:lnTo>
                  <a:lnTo>
                    <a:pt x="203200" y="381000"/>
                  </a:lnTo>
                  <a:lnTo>
                    <a:pt x="156608" y="375969"/>
                  </a:lnTo>
                  <a:lnTo>
                    <a:pt x="113837" y="361638"/>
                  </a:lnTo>
                  <a:lnTo>
                    <a:pt x="76108" y="339150"/>
                  </a:lnTo>
                  <a:lnTo>
                    <a:pt x="44640" y="309648"/>
                  </a:lnTo>
                  <a:lnTo>
                    <a:pt x="20653" y="274277"/>
                  </a:lnTo>
                  <a:lnTo>
                    <a:pt x="5366" y="234180"/>
                  </a:lnTo>
                  <a:lnTo>
                    <a:pt x="0" y="190500"/>
                  </a:lnTo>
                  <a:close/>
                </a:path>
              </a:pathLst>
            </a:custGeom>
            <a:ln w="12700">
              <a:solidFill>
                <a:srgbClr val="4A7EBB"/>
              </a:solidFill>
            </a:ln>
          </p:spPr>
          <p:txBody>
            <a:bodyPr wrap="square" lIns="0" tIns="0" rIns="0" bIns="0" rtlCol="0"/>
            <a:lstStyle/>
            <a:p>
              <a:pPr defTabSz="605150"/>
              <a:endParaRPr sz="1191">
                <a:solidFill>
                  <a:prstClr val="black"/>
                </a:solidFill>
                <a:latin typeface="Calibri"/>
              </a:endParaRPr>
            </a:p>
          </p:txBody>
        </p:sp>
        <p:pic>
          <p:nvPicPr>
            <p:cNvPr id="58" name="object 58"/>
            <p:cNvPicPr/>
            <p:nvPr/>
          </p:nvPicPr>
          <p:blipFill>
            <a:blip r:embed="rId28" cstate="print"/>
            <a:stretch>
              <a:fillRect/>
            </a:stretch>
          </p:blipFill>
          <p:spPr>
            <a:xfrm>
              <a:off x="4902200" y="4940300"/>
              <a:ext cx="609600" cy="520700"/>
            </a:xfrm>
            <a:prstGeom prst="rect">
              <a:avLst/>
            </a:prstGeom>
          </p:spPr>
        </p:pic>
      </p:grpSp>
      <p:sp>
        <p:nvSpPr>
          <p:cNvPr id="59" name="object 59"/>
          <p:cNvSpPr txBox="1"/>
          <p:nvPr/>
        </p:nvSpPr>
        <p:spPr>
          <a:xfrm>
            <a:off x="4587982" y="3309739"/>
            <a:ext cx="197504" cy="181611"/>
          </a:xfrm>
          <a:prstGeom prst="rect">
            <a:avLst/>
          </a:prstGeom>
        </p:spPr>
        <p:txBody>
          <a:bodyPr vert="horz" wrap="square" lIns="0" tIns="8405" rIns="0" bIns="0" rtlCol="0">
            <a:spAutoFit/>
          </a:bodyPr>
          <a:lstStyle/>
          <a:p>
            <a:pPr defTabSz="605150">
              <a:spcBef>
                <a:spcPts val="66"/>
              </a:spcBef>
            </a:pPr>
            <a:r>
              <a:rPr sz="1125" b="1" spc="-7" dirty="0">
                <a:solidFill>
                  <a:prstClr val="black"/>
                </a:solidFill>
                <a:latin typeface="Helvetica"/>
                <a:cs typeface="Helvetica"/>
              </a:rPr>
              <a:t>LD</a:t>
            </a:r>
            <a:endParaRPr sz="1125">
              <a:solidFill>
                <a:prstClr val="black"/>
              </a:solidFill>
              <a:latin typeface="Helvetica"/>
              <a:cs typeface="Helvetica"/>
            </a:endParaRPr>
          </a:p>
        </p:txBody>
      </p:sp>
      <p:grpSp>
        <p:nvGrpSpPr>
          <p:cNvPr id="60" name="object 60"/>
          <p:cNvGrpSpPr/>
          <p:nvPr/>
        </p:nvGrpSpPr>
        <p:grpSpPr>
          <a:xfrm>
            <a:off x="6479802" y="3412191"/>
            <a:ext cx="378199" cy="378199"/>
            <a:chOff x="7912100" y="5156200"/>
            <a:chExt cx="571500" cy="571500"/>
          </a:xfrm>
        </p:grpSpPr>
        <p:pic>
          <p:nvPicPr>
            <p:cNvPr id="61" name="object 61"/>
            <p:cNvPicPr/>
            <p:nvPr/>
          </p:nvPicPr>
          <p:blipFill>
            <a:blip r:embed="rId29" cstate="print"/>
            <a:stretch>
              <a:fillRect/>
            </a:stretch>
          </p:blipFill>
          <p:spPr>
            <a:xfrm>
              <a:off x="7988300" y="5194300"/>
              <a:ext cx="469900" cy="457200"/>
            </a:xfrm>
            <a:prstGeom prst="rect">
              <a:avLst/>
            </a:prstGeom>
          </p:spPr>
        </p:pic>
        <p:pic>
          <p:nvPicPr>
            <p:cNvPr id="62" name="object 62"/>
            <p:cNvPicPr/>
            <p:nvPr/>
          </p:nvPicPr>
          <p:blipFill>
            <a:blip r:embed="rId30" cstate="print"/>
            <a:stretch>
              <a:fillRect/>
            </a:stretch>
          </p:blipFill>
          <p:spPr>
            <a:xfrm>
              <a:off x="7912100" y="5156200"/>
              <a:ext cx="571500" cy="571500"/>
            </a:xfrm>
            <a:prstGeom prst="rect">
              <a:avLst/>
            </a:prstGeom>
          </p:spPr>
        </p:pic>
        <p:pic>
          <p:nvPicPr>
            <p:cNvPr id="63" name="object 63"/>
            <p:cNvPicPr/>
            <p:nvPr/>
          </p:nvPicPr>
          <p:blipFill>
            <a:blip r:embed="rId31" cstate="print"/>
            <a:stretch>
              <a:fillRect/>
            </a:stretch>
          </p:blipFill>
          <p:spPr>
            <a:xfrm>
              <a:off x="8058149" y="5238750"/>
              <a:ext cx="330200" cy="317500"/>
            </a:xfrm>
            <a:prstGeom prst="rect">
              <a:avLst/>
            </a:prstGeom>
          </p:spPr>
        </p:pic>
        <p:sp>
          <p:nvSpPr>
            <p:cNvPr id="64" name="object 64"/>
            <p:cNvSpPr/>
            <p:nvPr/>
          </p:nvSpPr>
          <p:spPr>
            <a:xfrm>
              <a:off x="8058150" y="5238750"/>
              <a:ext cx="330200" cy="317500"/>
            </a:xfrm>
            <a:custGeom>
              <a:avLst/>
              <a:gdLst/>
              <a:ahLst/>
              <a:cxnLst/>
              <a:rect l="l" t="t" r="r" b="b"/>
              <a:pathLst>
                <a:path w="330200" h="317500">
                  <a:moveTo>
                    <a:pt x="0" y="158750"/>
                  </a:moveTo>
                  <a:lnTo>
                    <a:pt x="5897" y="116547"/>
                  </a:lnTo>
                  <a:lnTo>
                    <a:pt x="22541" y="78625"/>
                  </a:lnTo>
                  <a:lnTo>
                    <a:pt x="48356" y="46496"/>
                  </a:lnTo>
                  <a:lnTo>
                    <a:pt x="81770" y="21674"/>
                  </a:lnTo>
                  <a:lnTo>
                    <a:pt x="121209" y="5670"/>
                  </a:lnTo>
                  <a:lnTo>
                    <a:pt x="165100" y="0"/>
                  </a:lnTo>
                  <a:lnTo>
                    <a:pt x="208990" y="5670"/>
                  </a:lnTo>
                  <a:lnTo>
                    <a:pt x="248429" y="21674"/>
                  </a:lnTo>
                  <a:lnTo>
                    <a:pt x="281843" y="46496"/>
                  </a:lnTo>
                  <a:lnTo>
                    <a:pt x="307658" y="78625"/>
                  </a:lnTo>
                  <a:lnTo>
                    <a:pt x="324302" y="116547"/>
                  </a:lnTo>
                  <a:lnTo>
                    <a:pt x="330199" y="158750"/>
                  </a:lnTo>
                  <a:lnTo>
                    <a:pt x="324302" y="200952"/>
                  </a:lnTo>
                  <a:lnTo>
                    <a:pt x="307658" y="238874"/>
                  </a:lnTo>
                  <a:lnTo>
                    <a:pt x="281843" y="271003"/>
                  </a:lnTo>
                  <a:lnTo>
                    <a:pt x="248429" y="295825"/>
                  </a:lnTo>
                  <a:lnTo>
                    <a:pt x="208990" y="311829"/>
                  </a:lnTo>
                  <a:lnTo>
                    <a:pt x="165100" y="317500"/>
                  </a:lnTo>
                  <a:lnTo>
                    <a:pt x="121209" y="311829"/>
                  </a:lnTo>
                  <a:lnTo>
                    <a:pt x="81770" y="295825"/>
                  </a:lnTo>
                  <a:lnTo>
                    <a:pt x="48356" y="271003"/>
                  </a:lnTo>
                  <a:lnTo>
                    <a:pt x="22541" y="238874"/>
                  </a:lnTo>
                  <a:lnTo>
                    <a:pt x="5897" y="200952"/>
                  </a:lnTo>
                  <a:lnTo>
                    <a:pt x="0" y="158750"/>
                  </a:lnTo>
                  <a:close/>
                </a:path>
              </a:pathLst>
            </a:custGeom>
            <a:ln w="12700">
              <a:solidFill>
                <a:srgbClr val="F69240"/>
              </a:solidFill>
            </a:ln>
          </p:spPr>
          <p:txBody>
            <a:bodyPr wrap="square" lIns="0" tIns="0" rIns="0" bIns="0" rtlCol="0"/>
            <a:lstStyle/>
            <a:p>
              <a:pPr defTabSz="605150"/>
              <a:endParaRPr sz="1191">
                <a:solidFill>
                  <a:prstClr val="black"/>
                </a:solidFill>
                <a:latin typeface="Calibri"/>
              </a:endParaRPr>
            </a:p>
          </p:txBody>
        </p:sp>
      </p:grpSp>
      <p:sp>
        <p:nvSpPr>
          <p:cNvPr id="65" name="object 65"/>
          <p:cNvSpPr txBox="1"/>
          <p:nvPr/>
        </p:nvSpPr>
        <p:spPr>
          <a:xfrm>
            <a:off x="6592461" y="3466771"/>
            <a:ext cx="187838" cy="181611"/>
          </a:xfrm>
          <a:prstGeom prst="rect">
            <a:avLst/>
          </a:prstGeom>
        </p:spPr>
        <p:txBody>
          <a:bodyPr vert="horz" wrap="square" lIns="0" tIns="8405" rIns="0" bIns="0" rtlCol="0">
            <a:spAutoFit/>
          </a:bodyPr>
          <a:lstStyle/>
          <a:p>
            <a:pPr marL="16810" defTabSz="605150">
              <a:spcBef>
                <a:spcPts val="66"/>
              </a:spcBef>
            </a:pPr>
            <a:r>
              <a:rPr sz="1125" spc="-7" dirty="0">
                <a:solidFill>
                  <a:srgbClr val="404040"/>
                </a:solidFill>
                <a:latin typeface="Helvetica"/>
                <a:cs typeface="Helvetica"/>
              </a:rPr>
              <a:t>S</a:t>
            </a:r>
            <a:r>
              <a:rPr sz="1092" spc="-10" baseline="-15151" dirty="0">
                <a:solidFill>
                  <a:srgbClr val="404040"/>
                </a:solidFill>
                <a:latin typeface="Helvetica"/>
                <a:cs typeface="Helvetica"/>
              </a:rPr>
              <a:t>2</a:t>
            </a:r>
            <a:endParaRPr sz="1092" baseline="-15151">
              <a:solidFill>
                <a:prstClr val="black"/>
              </a:solidFill>
              <a:latin typeface="Helvetica"/>
              <a:cs typeface="Helvetica"/>
            </a:endParaRPr>
          </a:p>
        </p:txBody>
      </p:sp>
      <p:grpSp>
        <p:nvGrpSpPr>
          <p:cNvPr id="66" name="object 66"/>
          <p:cNvGrpSpPr/>
          <p:nvPr/>
        </p:nvGrpSpPr>
        <p:grpSpPr>
          <a:xfrm>
            <a:off x="6589059" y="3244104"/>
            <a:ext cx="184897" cy="327772"/>
            <a:chOff x="8077200" y="4902200"/>
            <a:chExt cx="279400" cy="495300"/>
          </a:xfrm>
        </p:grpSpPr>
        <p:pic>
          <p:nvPicPr>
            <p:cNvPr id="67" name="object 67"/>
            <p:cNvPicPr/>
            <p:nvPr/>
          </p:nvPicPr>
          <p:blipFill>
            <a:blip r:embed="rId32" cstate="print"/>
            <a:stretch>
              <a:fillRect/>
            </a:stretch>
          </p:blipFill>
          <p:spPr>
            <a:xfrm>
              <a:off x="8077200" y="4902200"/>
              <a:ext cx="279400" cy="495300"/>
            </a:xfrm>
            <a:prstGeom prst="rect">
              <a:avLst/>
            </a:prstGeom>
          </p:spPr>
        </p:pic>
        <p:sp>
          <p:nvSpPr>
            <p:cNvPr id="68" name="object 68"/>
            <p:cNvSpPr/>
            <p:nvPr/>
          </p:nvSpPr>
          <p:spPr>
            <a:xfrm>
              <a:off x="8178764" y="4940004"/>
              <a:ext cx="80010" cy="288290"/>
            </a:xfrm>
            <a:custGeom>
              <a:avLst/>
              <a:gdLst/>
              <a:ahLst/>
              <a:cxnLst/>
              <a:rect l="l" t="t" r="r" b="b"/>
              <a:pathLst>
                <a:path w="80009" h="288289">
                  <a:moveTo>
                    <a:pt x="32119" y="0"/>
                  </a:moveTo>
                  <a:lnTo>
                    <a:pt x="27297" y="207552"/>
                  </a:lnTo>
                  <a:lnTo>
                    <a:pt x="0" y="206918"/>
                  </a:lnTo>
                  <a:lnTo>
                    <a:pt x="38135" y="287835"/>
                  </a:lnTo>
                  <a:lnTo>
                    <a:pt x="79988" y="208776"/>
                  </a:lnTo>
                  <a:lnTo>
                    <a:pt x="52691" y="208142"/>
                  </a:lnTo>
                  <a:lnTo>
                    <a:pt x="57511" y="590"/>
                  </a:lnTo>
                  <a:lnTo>
                    <a:pt x="32119" y="0"/>
                  </a:lnTo>
                  <a:close/>
                </a:path>
              </a:pathLst>
            </a:custGeom>
            <a:solidFill>
              <a:srgbClr val="E46C0A"/>
            </a:solidFill>
          </p:spPr>
          <p:txBody>
            <a:bodyPr wrap="square" lIns="0" tIns="0" rIns="0" bIns="0" rtlCol="0"/>
            <a:lstStyle/>
            <a:p>
              <a:pPr defTabSz="605150"/>
              <a:endParaRPr sz="1191">
                <a:solidFill>
                  <a:prstClr val="black"/>
                </a:solidFill>
                <a:latin typeface="Calibri"/>
              </a:endParaRPr>
            </a:p>
          </p:txBody>
        </p:sp>
      </p:grpSp>
      <p:sp>
        <p:nvSpPr>
          <p:cNvPr id="70" name="TextBox 69">
            <a:extLst>
              <a:ext uri="{FF2B5EF4-FFF2-40B4-BE49-F238E27FC236}">
                <a16:creationId xmlns:a16="http://schemas.microsoft.com/office/drawing/2014/main" id="{C918763C-A2AB-7249-8DE6-4003A8DFE79F}"/>
              </a:ext>
            </a:extLst>
          </p:cNvPr>
          <p:cNvSpPr txBox="1"/>
          <p:nvPr/>
        </p:nvSpPr>
        <p:spPr>
          <a:xfrm>
            <a:off x="82503" y="4866501"/>
            <a:ext cx="1555234" cy="248209"/>
          </a:xfrm>
          <a:prstGeom prst="rect">
            <a:avLst/>
          </a:prstGeom>
          <a:noFill/>
        </p:spPr>
        <p:txBody>
          <a:bodyPr wrap="none" rtlCol="0">
            <a:spAutoFit/>
          </a:bodyPr>
          <a:lstStyle/>
          <a:p>
            <a:r>
              <a:rPr lang="en-US" sz="1013" dirty="0"/>
              <a:t>©</a:t>
            </a:r>
            <a:r>
              <a:rPr lang="en-US" sz="1013" dirty="0" err="1"/>
              <a:t>Zhiru</a:t>
            </a:r>
            <a:r>
              <a:rPr lang="en-US" sz="1013" dirty="0"/>
              <a:t> Zhang (Cornell) </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AD9D-EA39-FB46-8065-4667621EC1BF}"/>
              </a:ext>
            </a:extLst>
          </p:cNvPr>
          <p:cNvSpPr>
            <a:spLocks noGrp="1"/>
          </p:cNvSpPr>
          <p:nvPr>
            <p:ph type="title"/>
          </p:nvPr>
        </p:nvSpPr>
        <p:spPr/>
        <p:txBody>
          <a:bodyPr/>
          <a:lstStyle/>
          <a:p>
            <a:r>
              <a:rPr lang="en-US" dirty="0"/>
              <a:t>HLS Design Flow </a:t>
            </a:r>
          </a:p>
        </p:txBody>
      </p:sp>
      <p:pic>
        <p:nvPicPr>
          <p:cNvPr id="6" name="Content Placeholder 5" descr="Diagram&#10;&#10;Description automatically generated">
            <a:extLst>
              <a:ext uri="{FF2B5EF4-FFF2-40B4-BE49-F238E27FC236}">
                <a16:creationId xmlns:a16="http://schemas.microsoft.com/office/drawing/2014/main" id="{AF9DA55C-B9F7-4F44-B22A-A6B4D32D4785}"/>
              </a:ext>
            </a:extLst>
          </p:cNvPr>
          <p:cNvPicPr>
            <a:picLocks noGrp="1" noChangeAspect="1"/>
          </p:cNvPicPr>
          <p:nvPr>
            <p:ph sz="half" idx="1"/>
          </p:nvPr>
        </p:nvPicPr>
        <p:blipFill>
          <a:blip r:embed="rId3"/>
          <a:stretch>
            <a:fillRect/>
          </a:stretch>
        </p:blipFill>
        <p:spPr>
          <a:xfrm>
            <a:off x="668971" y="977503"/>
            <a:ext cx="2657558" cy="3757613"/>
          </a:xfrm>
        </p:spPr>
      </p:pic>
      <p:sp>
        <p:nvSpPr>
          <p:cNvPr id="9" name="Content Placeholder 8">
            <a:extLst>
              <a:ext uri="{FF2B5EF4-FFF2-40B4-BE49-F238E27FC236}">
                <a16:creationId xmlns:a16="http://schemas.microsoft.com/office/drawing/2014/main" id="{15B6371B-264C-D146-9EBF-DD71C6A20572}"/>
              </a:ext>
            </a:extLst>
          </p:cNvPr>
          <p:cNvSpPr>
            <a:spLocks noGrp="1"/>
          </p:cNvSpPr>
          <p:nvPr>
            <p:ph sz="half" idx="2"/>
          </p:nvPr>
        </p:nvSpPr>
        <p:spPr>
          <a:xfrm>
            <a:off x="3482340" y="977503"/>
            <a:ext cx="5263198" cy="2810513"/>
          </a:xfrm>
        </p:spPr>
        <p:txBody>
          <a:bodyPr/>
          <a:lstStyle/>
          <a:p>
            <a:r>
              <a:rPr lang="en-US" dirty="0"/>
              <a:t>Scheduling: Determines which operations occur during each clock cycle based on </a:t>
            </a:r>
          </a:p>
          <a:p>
            <a:pPr lvl="1"/>
            <a:r>
              <a:rPr lang="en-US" dirty="0"/>
              <a:t>Length of the clock cycle or clock frequency</a:t>
            </a:r>
          </a:p>
          <a:p>
            <a:pPr lvl="1"/>
            <a:r>
              <a:rPr lang="en-US" dirty="0"/>
              <a:t>Time it takes for the operation to completes as defined by the target device </a:t>
            </a:r>
          </a:p>
          <a:p>
            <a:pPr lvl="1"/>
            <a:r>
              <a:rPr lang="en-US" dirty="0"/>
              <a:t>User-specified optimization directives</a:t>
            </a:r>
          </a:p>
          <a:p>
            <a:r>
              <a:rPr lang="en-US" dirty="0"/>
              <a:t>Binding: Maps operations onto instantiated hardware   </a:t>
            </a:r>
          </a:p>
          <a:p>
            <a:endParaRPr lang="en-US" dirty="0"/>
          </a:p>
        </p:txBody>
      </p:sp>
      <p:sp>
        <p:nvSpPr>
          <p:cNvPr id="4" name="Slide Number Placeholder 3">
            <a:extLst>
              <a:ext uri="{FF2B5EF4-FFF2-40B4-BE49-F238E27FC236}">
                <a16:creationId xmlns:a16="http://schemas.microsoft.com/office/drawing/2014/main" id="{A301FDA0-0751-2F40-A87D-68D73602B943}"/>
              </a:ext>
            </a:extLst>
          </p:cNvPr>
          <p:cNvSpPr>
            <a:spLocks noGrp="1"/>
          </p:cNvSpPr>
          <p:nvPr>
            <p:ph type="sldNum" sz="quarter" idx="11"/>
          </p:nvPr>
        </p:nvSpPr>
        <p:spPr/>
        <p:txBody>
          <a:bodyPr/>
          <a:lstStyle/>
          <a:p>
            <a:pPr>
              <a:defRPr/>
            </a:pPr>
            <a:fld id="{D2C425F6-CA7B-4977-8DCE-0B0DAF9AC9E5}" type="slidenum">
              <a:rPr lang="en-US" smtClean="0">
                <a:solidFill>
                  <a:srgbClr val="808080"/>
                </a:solidFill>
              </a:rPr>
              <a:pPr>
                <a:defRPr/>
              </a:pPr>
              <a:t>14</a:t>
            </a:fld>
            <a:endParaRPr lang="en-US">
              <a:solidFill>
                <a:srgbClr val="808080"/>
              </a:solidFill>
            </a:endParaRPr>
          </a:p>
        </p:txBody>
      </p:sp>
      <p:sp>
        <p:nvSpPr>
          <p:cNvPr id="7" name="TextBox 6">
            <a:extLst>
              <a:ext uri="{FF2B5EF4-FFF2-40B4-BE49-F238E27FC236}">
                <a16:creationId xmlns:a16="http://schemas.microsoft.com/office/drawing/2014/main" id="{DD3AECCA-42EC-9549-B025-CF09644A2DE2}"/>
              </a:ext>
            </a:extLst>
          </p:cNvPr>
          <p:cNvSpPr txBox="1"/>
          <p:nvPr/>
        </p:nvSpPr>
        <p:spPr>
          <a:xfrm>
            <a:off x="153226" y="4962525"/>
            <a:ext cx="7469660" cy="404085"/>
          </a:xfrm>
          <a:prstGeom prst="rect">
            <a:avLst/>
          </a:prstGeom>
          <a:noFill/>
        </p:spPr>
        <p:txBody>
          <a:bodyPr wrap="square" rtlCol="0">
            <a:spAutoFit/>
          </a:bodyPr>
          <a:lstStyle/>
          <a:p>
            <a:r>
              <a:rPr lang="en-US" sz="1013" dirty="0"/>
              <a:t>From: Towards automatic high-level code deployment on reconfigurable platforms: A survey of high-level synthesis tools and toolchains ,from : https://</a:t>
            </a:r>
            <a:r>
              <a:rPr lang="en-US" sz="1013" dirty="0" err="1"/>
              <a:t>www.so-logic.net</a:t>
            </a:r>
            <a:r>
              <a:rPr lang="en-US" sz="1013" dirty="0"/>
              <a:t>/documents/upload/</a:t>
            </a:r>
            <a:r>
              <a:rPr lang="en-US" sz="1013" dirty="0" err="1"/>
              <a:t>Basic_HLS_Tutorial.pdf</a:t>
            </a:r>
            <a:endParaRPr lang="en-US" sz="1013" dirty="0"/>
          </a:p>
        </p:txBody>
      </p:sp>
    </p:spTree>
    <p:extLst>
      <p:ext uri="{BB962C8B-B14F-4D97-AF65-F5344CB8AC3E}">
        <p14:creationId xmlns:p14="http://schemas.microsoft.com/office/powerpoint/2010/main" val="3602310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191B-FDA5-4D43-81F9-3D2749DDFE32}"/>
              </a:ext>
            </a:extLst>
          </p:cNvPr>
          <p:cNvSpPr>
            <a:spLocks noGrp="1"/>
          </p:cNvSpPr>
          <p:nvPr>
            <p:ph type="title"/>
          </p:nvPr>
        </p:nvSpPr>
        <p:spPr/>
        <p:txBody>
          <a:bodyPr/>
          <a:lstStyle/>
          <a:p>
            <a:r>
              <a:rPr lang="en-US" dirty="0"/>
              <a:t>Design Steps</a:t>
            </a:r>
          </a:p>
        </p:txBody>
      </p:sp>
      <p:pic>
        <p:nvPicPr>
          <p:cNvPr id="7" name="Content Placeholder 6" descr="Diagram&#10;&#10;Description automatically generated">
            <a:extLst>
              <a:ext uri="{FF2B5EF4-FFF2-40B4-BE49-F238E27FC236}">
                <a16:creationId xmlns:a16="http://schemas.microsoft.com/office/drawing/2014/main" id="{D1B49CC2-A7E2-4445-9D76-B707FC1A7DF2}"/>
              </a:ext>
            </a:extLst>
          </p:cNvPr>
          <p:cNvPicPr>
            <a:picLocks noGrp="1" noChangeAspect="1"/>
          </p:cNvPicPr>
          <p:nvPr>
            <p:ph sz="half" idx="1"/>
          </p:nvPr>
        </p:nvPicPr>
        <p:blipFill>
          <a:blip r:embed="rId2"/>
          <a:stretch>
            <a:fillRect/>
          </a:stretch>
        </p:blipFill>
        <p:spPr>
          <a:xfrm>
            <a:off x="855915" y="916543"/>
            <a:ext cx="1948391" cy="3757613"/>
          </a:xfrm>
        </p:spPr>
      </p:pic>
      <p:pic>
        <p:nvPicPr>
          <p:cNvPr id="10" name="Content Placeholder 9" descr="Graphical user interface, text&#10;&#10;Description automatically generated with medium confidence">
            <a:extLst>
              <a:ext uri="{FF2B5EF4-FFF2-40B4-BE49-F238E27FC236}">
                <a16:creationId xmlns:a16="http://schemas.microsoft.com/office/drawing/2014/main" id="{D29E6886-D2C1-094F-96F7-36D74EDFB6CC}"/>
              </a:ext>
            </a:extLst>
          </p:cNvPr>
          <p:cNvPicPr>
            <a:picLocks noGrp="1" noChangeAspect="1"/>
          </p:cNvPicPr>
          <p:nvPr>
            <p:ph sz="half" idx="2"/>
          </p:nvPr>
        </p:nvPicPr>
        <p:blipFill>
          <a:blip r:embed="rId3"/>
          <a:stretch>
            <a:fillRect/>
          </a:stretch>
        </p:blipFill>
        <p:spPr>
          <a:xfrm>
            <a:off x="4572000" y="807244"/>
            <a:ext cx="3884989" cy="3757613"/>
          </a:xfrm>
        </p:spPr>
      </p:pic>
      <p:sp>
        <p:nvSpPr>
          <p:cNvPr id="5" name="Slide Number Placeholder 4">
            <a:extLst>
              <a:ext uri="{FF2B5EF4-FFF2-40B4-BE49-F238E27FC236}">
                <a16:creationId xmlns:a16="http://schemas.microsoft.com/office/drawing/2014/main" id="{CB7AF71B-53DC-0D4C-AF46-109FAE3BD47E}"/>
              </a:ext>
            </a:extLst>
          </p:cNvPr>
          <p:cNvSpPr>
            <a:spLocks noGrp="1"/>
          </p:cNvSpPr>
          <p:nvPr>
            <p:ph type="sldNum" sz="quarter" idx="11"/>
          </p:nvPr>
        </p:nvSpPr>
        <p:spPr/>
        <p:txBody>
          <a:bodyPr/>
          <a:lstStyle/>
          <a:p>
            <a:pPr>
              <a:defRPr/>
            </a:pPr>
            <a:fld id="{1D07F053-8107-46B7-A652-BFA4BD89CBB0}" type="slidenum">
              <a:rPr lang="en-US" smtClean="0">
                <a:solidFill>
                  <a:srgbClr val="808080"/>
                </a:solidFill>
              </a:rPr>
              <a:pPr>
                <a:defRPr/>
              </a:pPr>
              <a:t>15</a:t>
            </a:fld>
            <a:endParaRPr lang="en-US">
              <a:solidFill>
                <a:srgbClr val="808080"/>
              </a:solidFill>
            </a:endParaRPr>
          </a:p>
        </p:txBody>
      </p:sp>
      <p:sp>
        <p:nvSpPr>
          <p:cNvPr id="8" name="TextBox 7">
            <a:extLst>
              <a:ext uri="{FF2B5EF4-FFF2-40B4-BE49-F238E27FC236}">
                <a16:creationId xmlns:a16="http://schemas.microsoft.com/office/drawing/2014/main" id="{A54E569F-7A2E-F24C-BDC3-C409BA13C1A8}"/>
              </a:ext>
            </a:extLst>
          </p:cNvPr>
          <p:cNvSpPr txBox="1"/>
          <p:nvPr/>
        </p:nvSpPr>
        <p:spPr>
          <a:xfrm>
            <a:off x="0" y="4881176"/>
            <a:ext cx="4451860" cy="248209"/>
          </a:xfrm>
          <a:prstGeom prst="rect">
            <a:avLst/>
          </a:prstGeom>
          <a:noFill/>
        </p:spPr>
        <p:txBody>
          <a:bodyPr wrap="none" rtlCol="0">
            <a:spAutoFit/>
          </a:bodyPr>
          <a:lstStyle/>
          <a:p>
            <a:r>
              <a:rPr lang="en-US" sz="1013" dirty="0"/>
              <a:t>From: https://</a:t>
            </a:r>
            <a:r>
              <a:rPr lang="en-US" sz="1013" dirty="0" err="1"/>
              <a:t>www.so-logic.net</a:t>
            </a:r>
            <a:r>
              <a:rPr lang="en-US" sz="1013" dirty="0"/>
              <a:t>/documents/upload/</a:t>
            </a:r>
            <a:r>
              <a:rPr lang="en-US" sz="1013" dirty="0" err="1"/>
              <a:t>Basic_HLS_Tutorial.pdf</a:t>
            </a:r>
            <a:endParaRPr lang="en-US" sz="1013" dirty="0"/>
          </a:p>
        </p:txBody>
      </p:sp>
      <p:sp>
        <p:nvSpPr>
          <p:cNvPr id="11" name="TextBox 10">
            <a:extLst>
              <a:ext uri="{FF2B5EF4-FFF2-40B4-BE49-F238E27FC236}">
                <a16:creationId xmlns:a16="http://schemas.microsoft.com/office/drawing/2014/main" id="{60FFEA74-A136-5F42-A2EE-2A5FDB47B44B}"/>
              </a:ext>
            </a:extLst>
          </p:cNvPr>
          <p:cNvSpPr txBox="1"/>
          <p:nvPr/>
        </p:nvSpPr>
        <p:spPr>
          <a:xfrm>
            <a:off x="5268596" y="4534927"/>
            <a:ext cx="3629343" cy="404085"/>
          </a:xfrm>
          <a:prstGeom prst="rect">
            <a:avLst/>
          </a:prstGeom>
          <a:noFill/>
        </p:spPr>
        <p:txBody>
          <a:bodyPr wrap="square" rtlCol="0">
            <a:spAutoFit/>
          </a:bodyPr>
          <a:lstStyle/>
          <a:p>
            <a:r>
              <a:rPr lang="en-US" sz="1013" dirty="0"/>
              <a:t>https://</a:t>
            </a:r>
            <a:r>
              <a:rPr lang="en-US" sz="1013" dirty="0" err="1"/>
              <a:t>github.com</a:t>
            </a:r>
            <a:r>
              <a:rPr lang="en-US" sz="1013" dirty="0"/>
              <a:t>/Xilinx/</a:t>
            </a:r>
            <a:r>
              <a:rPr lang="en-US" sz="1013" dirty="0" err="1"/>
              <a:t>HLx_Examples</a:t>
            </a:r>
            <a:r>
              <a:rPr lang="en-US" sz="1013" dirty="0"/>
              <a:t>/blob/master/Math/</a:t>
            </a:r>
            <a:r>
              <a:rPr lang="en-US" sz="1013" dirty="0" err="1"/>
              <a:t>squared_difference_accumulate</a:t>
            </a:r>
            <a:r>
              <a:rPr lang="en-US" sz="1013" dirty="0"/>
              <a:t>/</a:t>
            </a:r>
            <a:r>
              <a:rPr lang="en-US" sz="1013" dirty="0" err="1"/>
              <a:t>src</a:t>
            </a:r>
            <a:r>
              <a:rPr lang="en-US" sz="1013" dirty="0"/>
              <a:t>/</a:t>
            </a:r>
            <a:r>
              <a:rPr lang="en-US" sz="1013" dirty="0" err="1"/>
              <a:t>diff_sq_acc.cpp</a:t>
            </a:r>
            <a:endParaRPr lang="en-US" sz="1013" dirty="0"/>
          </a:p>
        </p:txBody>
      </p:sp>
    </p:spTree>
    <p:extLst>
      <p:ext uri="{BB962C8B-B14F-4D97-AF65-F5344CB8AC3E}">
        <p14:creationId xmlns:p14="http://schemas.microsoft.com/office/powerpoint/2010/main" val="201401485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2585-FF4D-B04F-AC8F-FEEED61137EC}"/>
              </a:ext>
            </a:extLst>
          </p:cNvPr>
          <p:cNvSpPr>
            <a:spLocks noGrp="1"/>
          </p:cNvSpPr>
          <p:nvPr>
            <p:ph type="title"/>
          </p:nvPr>
        </p:nvSpPr>
        <p:spPr/>
        <p:txBody>
          <a:bodyPr/>
          <a:lstStyle/>
          <a:p>
            <a:r>
              <a:rPr lang="en-US" dirty="0" err="1"/>
              <a:t>Vivado</a:t>
            </a:r>
            <a:r>
              <a:rPr lang="en-US" dirty="0"/>
              <a:t> HLS Design Flow</a:t>
            </a:r>
          </a:p>
        </p:txBody>
      </p:sp>
      <p:pic>
        <p:nvPicPr>
          <p:cNvPr id="6" name="Content Placeholder 5" descr="Diagram&#10;&#10;Description automatically generated">
            <a:extLst>
              <a:ext uri="{FF2B5EF4-FFF2-40B4-BE49-F238E27FC236}">
                <a16:creationId xmlns:a16="http://schemas.microsoft.com/office/drawing/2014/main" id="{CA671470-531A-C542-A94C-AADC451BF299}"/>
              </a:ext>
            </a:extLst>
          </p:cNvPr>
          <p:cNvPicPr>
            <a:picLocks noGrp="1" noChangeAspect="1"/>
          </p:cNvPicPr>
          <p:nvPr>
            <p:ph sz="half" idx="1"/>
          </p:nvPr>
        </p:nvPicPr>
        <p:blipFill>
          <a:blip r:embed="rId2"/>
          <a:stretch>
            <a:fillRect/>
          </a:stretch>
        </p:blipFill>
        <p:spPr>
          <a:xfrm>
            <a:off x="398860" y="1194138"/>
            <a:ext cx="4096940" cy="3324344"/>
          </a:xfrm>
        </p:spPr>
      </p:pic>
      <p:sp>
        <p:nvSpPr>
          <p:cNvPr id="8" name="Content Placeholder 7">
            <a:extLst>
              <a:ext uri="{FF2B5EF4-FFF2-40B4-BE49-F238E27FC236}">
                <a16:creationId xmlns:a16="http://schemas.microsoft.com/office/drawing/2014/main" id="{E1D1A416-FC4E-1747-ABC1-94491D7B57BA}"/>
              </a:ext>
            </a:extLst>
          </p:cNvPr>
          <p:cNvSpPr>
            <a:spLocks noGrp="1"/>
          </p:cNvSpPr>
          <p:nvPr>
            <p:ph sz="half" idx="2"/>
          </p:nvPr>
        </p:nvSpPr>
        <p:spPr>
          <a:xfrm>
            <a:off x="4648200" y="977503"/>
            <a:ext cx="4097338" cy="2986459"/>
          </a:xfrm>
        </p:spPr>
        <p:txBody>
          <a:bodyPr/>
          <a:lstStyle/>
          <a:p>
            <a:r>
              <a:rPr lang="en-US" dirty="0"/>
              <a:t>Inputs: </a:t>
            </a:r>
          </a:p>
          <a:p>
            <a:pPr lvl="1"/>
            <a:r>
              <a:rPr lang="en-US" dirty="0"/>
              <a:t>C function written in C/C++/</a:t>
            </a:r>
            <a:r>
              <a:rPr lang="en-US" dirty="0" err="1"/>
              <a:t>SystemC</a:t>
            </a:r>
            <a:r>
              <a:rPr lang="en-US" dirty="0"/>
              <a:t>, OpenCL API</a:t>
            </a:r>
          </a:p>
          <a:p>
            <a:pPr lvl="1"/>
            <a:r>
              <a:rPr lang="en-US" dirty="0"/>
              <a:t>Constrains</a:t>
            </a:r>
          </a:p>
          <a:p>
            <a:pPr lvl="1"/>
            <a:r>
              <a:rPr lang="en-US" dirty="0"/>
              <a:t>Directives (optional)</a:t>
            </a:r>
          </a:p>
          <a:p>
            <a:pPr lvl="1"/>
            <a:r>
              <a:rPr lang="en-US" dirty="0"/>
              <a:t>C test bench </a:t>
            </a:r>
          </a:p>
          <a:p>
            <a:r>
              <a:rPr lang="en-US" dirty="0"/>
              <a:t>Outputs:</a:t>
            </a:r>
          </a:p>
          <a:p>
            <a:pPr lvl="1"/>
            <a:r>
              <a:rPr lang="en-US" dirty="0"/>
              <a:t>RTL implementation files (</a:t>
            </a:r>
            <a:r>
              <a:rPr lang="en-US" dirty="0" err="1"/>
              <a:t>verilog</a:t>
            </a:r>
            <a:r>
              <a:rPr lang="en-US" dirty="0"/>
              <a:t> or VHDL)</a:t>
            </a:r>
          </a:p>
          <a:p>
            <a:pPr lvl="1"/>
            <a:r>
              <a:rPr lang="en-US" dirty="0"/>
              <a:t>Report files </a:t>
            </a:r>
          </a:p>
        </p:txBody>
      </p:sp>
      <p:sp>
        <p:nvSpPr>
          <p:cNvPr id="4" name="Slide Number Placeholder 3">
            <a:extLst>
              <a:ext uri="{FF2B5EF4-FFF2-40B4-BE49-F238E27FC236}">
                <a16:creationId xmlns:a16="http://schemas.microsoft.com/office/drawing/2014/main" id="{7DC587F2-DA85-C34D-87E5-91D933A8AE07}"/>
              </a:ext>
            </a:extLst>
          </p:cNvPr>
          <p:cNvSpPr>
            <a:spLocks noGrp="1"/>
          </p:cNvSpPr>
          <p:nvPr>
            <p:ph type="sldNum" sz="quarter" idx="11"/>
          </p:nvPr>
        </p:nvSpPr>
        <p:spPr/>
        <p:txBody>
          <a:bodyPr/>
          <a:lstStyle/>
          <a:p>
            <a:pPr>
              <a:defRPr/>
            </a:pPr>
            <a:fld id="{D2C425F6-CA7B-4977-8DCE-0B0DAF9AC9E5}" type="slidenum">
              <a:rPr lang="en-US" smtClean="0">
                <a:solidFill>
                  <a:srgbClr val="808080"/>
                </a:solidFill>
              </a:rPr>
              <a:pPr>
                <a:defRPr/>
              </a:pPr>
              <a:t>16</a:t>
            </a:fld>
            <a:endParaRPr lang="en-US">
              <a:solidFill>
                <a:srgbClr val="808080"/>
              </a:solidFill>
            </a:endParaRPr>
          </a:p>
        </p:txBody>
      </p:sp>
      <p:sp>
        <p:nvSpPr>
          <p:cNvPr id="7" name="TextBox 6">
            <a:extLst>
              <a:ext uri="{FF2B5EF4-FFF2-40B4-BE49-F238E27FC236}">
                <a16:creationId xmlns:a16="http://schemas.microsoft.com/office/drawing/2014/main" id="{CEC30A3E-9CF7-6143-A61A-830FEC3AE796}"/>
              </a:ext>
            </a:extLst>
          </p:cNvPr>
          <p:cNvSpPr txBox="1"/>
          <p:nvPr/>
        </p:nvSpPr>
        <p:spPr>
          <a:xfrm>
            <a:off x="0" y="4881176"/>
            <a:ext cx="4451860" cy="248209"/>
          </a:xfrm>
          <a:prstGeom prst="rect">
            <a:avLst/>
          </a:prstGeom>
          <a:noFill/>
        </p:spPr>
        <p:txBody>
          <a:bodyPr wrap="none" rtlCol="0">
            <a:spAutoFit/>
          </a:bodyPr>
          <a:lstStyle/>
          <a:p>
            <a:r>
              <a:rPr lang="en-US" sz="1013" dirty="0"/>
              <a:t>From: https://</a:t>
            </a:r>
            <a:r>
              <a:rPr lang="en-US" sz="1013" dirty="0" err="1"/>
              <a:t>www.so-logic.net</a:t>
            </a:r>
            <a:r>
              <a:rPr lang="en-US" sz="1013" dirty="0"/>
              <a:t>/documents/upload/</a:t>
            </a:r>
            <a:r>
              <a:rPr lang="en-US" sz="1013" dirty="0" err="1"/>
              <a:t>Basic_HLS_Tutorial.pdf</a:t>
            </a:r>
            <a:endParaRPr lang="en-US" sz="1013" dirty="0"/>
          </a:p>
        </p:txBody>
      </p:sp>
    </p:spTree>
    <p:extLst>
      <p:ext uri="{BB962C8B-B14F-4D97-AF65-F5344CB8AC3E}">
        <p14:creationId xmlns:p14="http://schemas.microsoft.com/office/powerpoint/2010/main" val="40699737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5D87-793A-234B-840C-1069DDD5494D}"/>
              </a:ext>
            </a:extLst>
          </p:cNvPr>
          <p:cNvSpPr>
            <a:spLocks noGrp="1"/>
          </p:cNvSpPr>
          <p:nvPr>
            <p:ph type="title"/>
          </p:nvPr>
        </p:nvSpPr>
        <p:spPr/>
        <p:txBody>
          <a:bodyPr/>
          <a:lstStyle/>
          <a:p>
            <a:r>
              <a:rPr lang="en-US" dirty="0" err="1"/>
              <a:t>Vivado</a:t>
            </a:r>
            <a:r>
              <a:rPr lang="en-US" dirty="0"/>
              <a:t> Optimizations </a:t>
            </a:r>
          </a:p>
        </p:txBody>
      </p:sp>
      <p:pic>
        <p:nvPicPr>
          <p:cNvPr id="7" name="Content Placeholder 6" descr="Graphical user interface, text, application, email&#10;&#10;Description automatically generated">
            <a:extLst>
              <a:ext uri="{FF2B5EF4-FFF2-40B4-BE49-F238E27FC236}">
                <a16:creationId xmlns:a16="http://schemas.microsoft.com/office/drawing/2014/main" id="{5A91DE7F-0298-4342-AAE5-23549D9492ED}"/>
              </a:ext>
            </a:extLst>
          </p:cNvPr>
          <p:cNvPicPr>
            <a:picLocks noGrp="1" noChangeAspect="1"/>
          </p:cNvPicPr>
          <p:nvPr>
            <p:ph sz="half" idx="1"/>
          </p:nvPr>
        </p:nvPicPr>
        <p:blipFill>
          <a:blip r:embed="rId2"/>
          <a:stretch>
            <a:fillRect/>
          </a:stretch>
        </p:blipFill>
        <p:spPr>
          <a:xfrm>
            <a:off x="484787" y="1067041"/>
            <a:ext cx="7943949" cy="3796507"/>
          </a:xfrm>
        </p:spPr>
      </p:pic>
      <p:sp>
        <p:nvSpPr>
          <p:cNvPr id="5" name="Slide Number Placeholder 4">
            <a:extLst>
              <a:ext uri="{FF2B5EF4-FFF2-40B4-BE49-F238E27FC236}">
                <a16:creationId xmlns:a16="http://schemas.microsoft.com/office/drawing/2014/main" id="{6817FB82-294F-2B42-BADF-9EA72677ACD3}"/>
              </a:ext>
            </a:extLst>
          </p:cNvPr>
          <p:cNvSpPr>
            <a:spLocks noGrp="1"/>
          </p:cNvSpPr>
          <p:nvPr>
            <p:ph type="sldNum" sz="quarter" idx="11"/>
          </p:nvPr>
        </p:nvSpPr>
        <p:spPr/>
        <p:txBody>
          <a:bodyPr/>
          <a:lstStyle/>
          <a:p>
            <a:pPr>
              <a:defRPr/>
            </a:pPr>
            <a:fld id="{1D07F053-8107-46B7-A652-BFA4BD89CBB0}" type="slidenum">
              <a:rPr lang="en-US" smtClean="0">
                <a:solidFill>
                  <a:srgbClr val="808080"/>
                </a:solidFill>
              </a:rPr>
              <a:pPr>
                <a:defRPr/>
              </a:pPr>
              <a:t>17</a:t>
            </a:fld>
            <a:endParaRPr lang="en-US">
              <a:solidFill>
                <a:srgbClr val="808080"/>
              </a:solidFill>
            </a:endParaRPr>
          </a:p>
        </p:txBody>
      </p:sp>
    </p:spTree>
    <p:extLst>
      <p:ext uri="{BB962C8B-B14F-4D97-AF65-F5344CB8AC3E}">
        <p14:creationId xmlns:p14="http://schemas.microsoft.com/office/powerpoint/2010/main" val="121030590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E822-DB04-CB4C-A275-EA2C8FCCA8E4}"/>
              </a:ext>
            </a:extLst>
          </p:cNvPr>
          <p:cNvSpPr>
            <a:spLocks noGrp="1"/>
          </p:cNvSpPr>
          <p:nvPr>
            <p:ph type="title"/>
          </p:nvPr>
        </p:nvSpPr>
        <p:spPr/>
        <p:txBody>
          <a:bodyPr/>
          <a:lstStyle/>
          <a:p>
            <a:r>
              <a:rPr lang="en-US" dirty="0"/>
              <a:t>Optimizing HLS Designs </a:t>
            </a:r>
          </a:p>
        </p:txBody>
      </p:sp>
      <p:sp>
        <p:nvSpPr>
          <p:cNvPr id="3" name="Content Placeholder 2">
            <a:extLst>
              <a:ext uri="{FF2B5EF4-FFF2-40B4-BE49-F238E27FC236}">
                <a16:creationId xmlns:a16="http://schemas.microsoft.com/office/drawing/2014/main" id="{5A6C9410-2D62-684F-8539-F9ACC64C2364}"/>
              </a:ext>
            </a:extLst>
          </p:cNvPr>
          <p:cNvSpPr>
            <a:spLocks noGrp="1"/>
          </p:cNvSpPr>
          <p:nvPr>
            <p:ph idx="1"/>
          </p:nvPr>
        </p:nvSpPr>
        <p:spPr>
          <a:xfrm>
            <a:off x="640080" y="1188719"/>
            <a:ext cx="7772400" cy="2631219"/>
          </a:xfrm>
        </p:spPr>
        <p:txBody>
          <a:bodyPr/>
          <a:lstStyle/>
          <a:p>
            <a:r>
              <a:rPr lang="en-US" dirty="0"/>
              <a:t>Directives guide HLS optimizations</a:t>
            </a:r>
          </a:p>
          <a:p>
            <a:pPr lvl="1"/>
            <a:r>
              <a:rPr lang="en-US" dirty="0"/>
              <a:t>Loop unrolling</a:t>
            </a:r>
          </a:p>
          <a:p>
            <a:pPr lvl="1"/>
            <a:r>
              <a:rPr lang="en-US" dirty="0"/>
              <a:t>Loop pipelining</a:t>
            </a:r>
          </a:p>
          <a:p>
            <a:pPr lvl="1"/>
            <a:r>
              <a:rPr lang="en-US" dirty="0"/>
              <a:t>Memory partitioning</a:t>
            </a:r>
          </a:p>
          <a:p>
            <a:pPr lvl="1"/>
            <a:r>
              <a:rPr lang="en-US" dirty="0"/>
              <a:t>Resource allocation and implementation</a:t>
            </a:r>
          </a:p>
          <a:p>
            <a:r>
              <a:rPr lang="en-US" dirty="0"/>
              <a:t>~30 unique directives</a:t>
            </a:r>
          </a:p>
          <a:p>
            <a:pPr lvl="1"/>
            <a:r>
              <a:rPr lang="en-US" dirty="0"/>
              <a:t>User can provide as much detail as desired</a:t>
            </a:r>
          </a:p>
          <a:p>
            <a:pPr lvl="1"/>
            <a:r>
              <a:rPr lang="en-US" dirty="0"/>
              <a:t>Can achieve performance on order of handwritten RTL</a:t>
            </a:r>
          </a:p>
          <a:p>
            <a:endParaRPr lang="en-US" dirty="0"/>
          </a:p>
        </p:txBody>
      </p:sp>
      <p:sp>
        <p:nvSpPr>
          <p:cNvPr id="4" name="Slide Number Placeholder 3">
            <a:extLst>
              <a:ext uri="{FF2B5EF4-FFF2-40B4-BE49-F238E27FC236}">
                <a16:creationId xmlns:a16="http://schemas.microsoft.com/office/drawing/2014/main" id="{F13AEA6D-D307-BF49-AA72-605B53FFA1C7}"/>
              </a:ext>
            </a:extLst>
          </p:cNvPr>
          <p:cNvSpPr>
            <a:spLocks noGrp="1"/>
          </p:cNvSpPr>
          <p:nvPr>
            <p:ph type="sldNum" sz="quarter" idx="11"/>
          </p:nvPr>
        </p:nvSpPr>
        <p:spPr/>
        <p:txBody>
          <a:bodyPr/>
          <a:lstStyle/>
          <a:p>
            <a:pPr>
              <a:defRPr/>
            </a:pPr>
            <a:fld id="{D2C425F6-CA7B-4977-8DCE-0B0DAF9AC9E5}" type="slidenum">
              <a:rPr lang="en-US" smtClean="0">
                <a:solidFill>
                  <a:srgbClr val="808080"/>
                </a:solidFill>
              </a:rPr>
              <a:pPr>
                <a:defRPr/>
              </a:pPr>
              <a:t>18</a:t>
            </a:fld>
            <a:endParaRPr lang="en-US">
              <a:solidFill>
                <a:srgbClr val="808080"/>
              </a:solidFill>
            </a:endParaRPr>
          </a:p>
        </p:txBody>
      </p:sp>
      <p:sp>
        <p:nvSpPr>
          <p:cNvPr id="5" name="TextBox 4">
            <a:extLst>
              <a:ext uri="{FF2B5EF4-FFF2-40B4-BE49-F238E27FC236}">
                <a16:creationId xmlns:a16="http://schemas.microsoft.com/office/drawing/2014/main" id="{C59A6E98-CA38-EB48-A184-044741CCD41A}"/>
              </a:ext>
            </a:extLst>
          </p:cNvPr>
          <p:cNvSpPr txBox="1"/>
          <p:nvPr/>
        </p:nvSpPr>
        <p:spPr>
          <a:xfrm>
            <a:off x="158080" y="4938326"/>
            <a:ext cx="2446504" cy="248209"/>
          </a:xfrm>
          <a:prstGeom prst="rect">
            <a:avLst/>
          </a:prstGeom>
          <a:noFill/>
        </p:spPr>
        <p:txBody>
          <a:bodyPr wrap="none" rtlCol="0">
            <a:spAutoFit/>
          </a:bodyPr>
          <a:lstStyle/>
          <a:p>
            <a:r>
              <a:rPr lang="en-US" sz="1013" dirty="0"/>
              <a:t>Source: FPGA HLS tutorial, ISCA 2015</a:t>
            </a:r>
          </a:p>
        </p:txBody>
      </p:sp>
    </p:spTree>
    <p:extLst>
      <p:ext uri="{BB962C8B-B14F-4D97-AF65-F5344CB8AC3E}">
        <p14:creationId xmlns:p14="http://schemas.microsoft.com/office/powerpoint/2010/main" val="200731109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3897-EE38-3544-8780-F78C5B4C8AB0}"/>
              </a:ext>
            </a:extLst>
          </p:cNvPr>
          <p:cNvSpPr>
            <a:spLocks noGrp="1"/>
          </p:cNvSpPr>
          <p:nvPr>
            <p:ph type="title"/>
          </p:nvPr>
        </p:nvSpPr>
        <p:spPr/>
        <p:txBody>
          <a:bodyPr/>
          <a:lstStyle/>
          <a:p>
            <a:r>
              <a:rPr lang="en-US" dirty="0"/>
              <a:t>Pragmas </a:t>
            </a:r>
          </a:p>
        </p:txBody>
      </p:sp>
      <p:pic>
        <p:nvPicPr>
          <p:cNvPr id="12" name="Content Placeholder 11" descr="Table&#10;&#10;Description automatically generated">
            <a:extLst>
              <a:ext uri="{FF2B5EF4-FFF2-40B4-BE49-F238E27FC236}">
                <a16:creationId xmlns:a16="http://schemas.microsoft.com/office/drawing/2014/main" id="{14D024D1-EE85-E64F-AA5C-BD24EB439C4E}"/>
              </a:ext>
            </a:extLst>
          </p:cNvPr>
          <p:cNvPicPr>
            <a:picLocks noGrp="1" noChangeAspect="1"/>
          </p:cNvPicPr>
          <p:nvPr>
            <p:ph sz="half" idx="1"/>
          </p:nvPr>
        </p:nvPicPr>
        <p:blipFill>
          <a:blip r:embed="rId3"/>
          <a:stretch>
            <a:fillRect/>
          </a:stretch>
        </p:blipFill>
        <p:spPr>
          <a:xfrm>
            <a:off x="219164" y="994743"/>
            <a:ext cx="4448370" cy="2913323"/>
          </a:xfrm>
        </p:spPr>
      </p:pic>
      <p:pic>
        <p:nvPicPr>
          <p:cNvPr id="14" name="Content Placeholder 13" descr="Table&#10;&#10;Description automatically generated">
            <a:extLst>
              <a:ext uri="{FF2B5EF4-FFF2-40B4-BE49-F238E27FC236}">
                <a16:creationId xmlns:a16="http://schemas.microsoft.com/office/drawing/2014/main" id="{6B285F5F-725F-7E4A-BA48-982E5AC938D9}"/>
              </a:ext>
            </a:extLst>
          </p:cNvPr>
          <p:cNvPicPr>
            <a:picLocks noGrp="1" noChangeAspect="1"/>
          </p:cNvPicPr>
          <p:nvPr>
            <p:ph sz="half" idx="2"/>
          </p:nvPr>
        </p:nvPicPr>
        <p:blipFill>
          <a:blip r:embed="rId4"/>
          <a:stretch>
            <a:fillRect/>
          </a:stretch>
        </p:blipFill>
        <p:spPr>
          <a:xfrm>
            <a:off x="4526279" y="1235434"/>
            <a:ext cx="4360298" cy="2520404"/>
          </a:xfrm>
        </p:spPr>
      </p:pic>
      <p:sp>
        <p:nvSpPr>
          <p:cNvPr id="5" name="Slide Number Placeholder 4">
            <a:extLst>
              <a:ext uri="{FF2B5EF4-FFF2-40B4-BE49-F238E27FC236}">
                <a16:creationId xmlns:a16="http://schemas.microsoft.com/office/drawing/2014/main" id="{D53A53E2-38EB-494E-9C1D-ABBE635D64A2}"/>
              </a:ext>
            </a:extLst>
          </p:cNvPr>
          <p:cNvSpPr>
            <a:spLocks noGrp="1"/>
          </p:cNvSpPr>
          <p:nvPr>
            <p:ph type="sldNum" sz="quarter" idx="11"/>
          </p:nvPr>
        </p:nvSpPr>
        <p:spPr/>
        <p:txBody>
          <a:bodyPr/>
          <a:lstStyle/>
          <a:p>
            <a:pPr>
              <a:defRPr/>
            </a:pPr>
            <a:fld id="{1D07F053-8107-46B7-A652-BFA4BD89CBB0}" type="slidenum">
              <a:rPr lang="en-US" smtClean="0">
                <a:solidFill>
                  <a:srgbClr val="808080"/>
                </a:solidFill>
              </a:rPr>
              <a:pPr>
                <a:defRPr/>
              </a:pPr>
              <a:t>19</a:t>
            </a:fld>
            <a:endParaRPr lang="en-US">
              <a:solidFill>
                <a:srgbClr val="808080"/>
              </a:solidFill>
            </a:endParaRPr>
          </a:p>
        </p:txBody>
      </p:sp>
      <p:sp>
        <p:nvSpPr>
          <p:cNvPr id="8" name="TextBox 7">
            <a:extLst>
              <a:ext uri="{FF2B5EF4-FFF2-40B4-BE49-F238E27FC236}">
                <a16:creationId xmlns:a16="http://schemas.microsoft.com/office/drawing/2014/main" id="{8E9ECF9C-F911-A942-BF5D-EC8955679BC1}"/>
              </a:ext>
            </a:extLst>
          </p:cNvPr>
          <p:cNvSpPr txBox="1"/>
          <p:nvPr/>
        </p:nvSpPr>
        <p:spPr>
          <a:xfrm>
            <a:off x="112594" y="4938326"/>
            <a:ext cx="3106941" cy="248209"/>
          </a:xfrm>
          <a:prstGeom prst="rect">
            <a:avLst/>
          </a:prstGeom>
          <a:noFill/>
        </p:spPr>
        <p:txBody>
          <a:bodyPr wrap="none" rtlCol="0">
            <a:spAutoFit/>
          </a:bodyPr>
          <a:lstStyle/>
          <a:p>
            <a:r>
              <a:rPr lang="en-US" sz="1013" dirty="0"/>
              <a:t>From: </a:t>
            </a:r>
            <a:r>
              <a:rPr lang="en-US" sz="1013" dirty="0" err="1"/>
              <a:t>vivado</a:t>
            </a:r>
            <a:r>
              <a:rPr lang="en-US" sz="1013" dirty="0"/>
              <a:t> HLs Optimization methodology guide</a:t>
            </a:r>
          </a:p>
        </p:txBody>
      </p:sp>
    </p:spTree>
    <p:extLst>
      <p:ext uri="{BB962C8B-B14F-4D97-AF65-F5344CB8AC3E}">
        <p14:creationId xmlns:p14="http://schemas.microsoft.com/office/powerpoint/2010/main" val="35376127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2</a:t>
            </a:fld>
            <a:endParaRPr lang="en-US" dirty="0"/>
          </a:p>
        </p:txBody>
      </p:sp>
      <p:sp>
        <p:nvSpPr>
          <p:cNvPr id="5" name="Title 4"/>
          <p:cNvSpPr>
            <a:spLocks noGrp="1"/>
          </p:cNvSpPr>
          <p:nvPr>
            <p:ph type="title"/>
          </p:nvPr>
        </p:nvSpPr>
        <p:spPr/>
        <p:txBody>
          <a:bodyPr/>
          <a:lstStyle/>
          <a:p>
            <a:r>
              <a:rPr lang="en-US" dirty="0"/>
              <a:t>Attendance</a:t>
            </a:r>
          </a:p>
        </p:txBody>
      </p:sp>
      <p:pic>
        <p:nvPicPr>
          <p:cNvPr id="6" name="Picture 5" descr="A qr code with black squares&#10;&#10;Description automatically generated">
            <a:extLst>
              <a:ext uri="{FF2B5EF4-FFF2-40B4-BE49-F238E27FC236}">
                <a16:creationId xmlns:a16="http://schemas.microsoft.com/office/drawing/2014/main" id="{1D5E4594-FB04-739F-9449-7FF81A8635DC}"/>
              </a:ext>
            </a:extLst>
          </p:cNvPr>
          <p:cNvPicPr>
            <a:picLocks noChangeAspect="1"/>
          </p:cNvPicPr>
          <p:nvPr/>
        </p:nvPicPr>
        <p:blipFill>
          <a:blip r:embed="rId2"/>
          <a:stretch>
            <a:fillRect/>
          </a:stretch>
        </p:blipFill>
        <p:spPr>
          <a:xfrm>
            <a:off x="2853690" y="1192530"/>
            <a:ext cx="3196590" cy="3196590"/>
          </a:xfrm>
          <a:prstGeom prst="rect">
            <a:avLst/>
          </a:prstGeom>
        </p:spPr>
      </p:pic>
    </p:spTree>
    <p:extLst>
      <p:ext uri="{BB962C8B-B14F-4D97-AF65-F5344CB8AC3E}">
        <p14:creationId xmlns:p14="http://schemas.microsoft.com/office/powerpoint/2010/main" val="1295128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48849-FE1D-A446-94B3-841CB0AAEB93}"/>
              </a:ext>
            </a:extLst>
          </p:cNvPr>
          <p:cNvSpPr>
            <a:spLocks noGrp="1"/>
          </p:cNvSpPr>
          <p:nvPr>
            <p:ph type="title"/>
          </p:nvPr>
        </p:nvSpPr>
        <p:spPr/>
        <p:txBody>
          <a:bodyPr/>
          <a:lstStyle/>
          <a:p>
            <a:r>
              <a:rPr lang="en-US" dirty="0"/>
              <a:t>Optimization-I : Loop Unrolling</a:t>
            </a:r>
          </a:p>
        </p:txBody>
      </p:sp>
      <p:sp>
        <p:nvSpPr>
          <p:cNvPr id="4" name="Slide Number Placeholder 3">
            <a:extLst>
              <a:ext uri="{FF2B5EF4-FFF2-40B4-BE49-F238E27FC236}">
                <a16:creationId xmlns:a16="http://schemas.microsoft.com/office/drawing/2014/main" id="{85EE05EC-9EFD-874B-80BB-175C788FC76B}"/>
              </a:ext>
            </a:extLst>
          </p:cNvPr>
          <p:cNvSpPr>
            <a:spLocks noGrp="1"/>
          </p:cNvSpPr>
          <p:nvPr>
            <p:ph type="sldNum" sz="quarter" idx="11"/>
          </p:nvPr>
        </p:nvSpPr>
        <p:spPr/>
        <p:txBody>
          <a:bodyPr/>
          <a:lstStyle/>
          <a:p>
            <a:pPr>
              <a:defRPr/>
            </a:pPr>
            <a:fld id="{D2C425F6-CA7B-4977-8DCE-0B0DAF9AC9E5}" type="slidenum">
              <a:rPr lang="en-US" smtClean="0">
                <a:solidFill>
                  <a:srgbClr val="808080"/>
                </a:solidFill>
              </a:rPr>
              <a:pPr>
                <a:defRPr/>
              </a:pPr>
              <a:t>20</a:t>
            </a:fld>
            <a:endParaRPr lang="en-US">
              <a:solidFill>
                <a:srgbClr val="808080"/>
              </a:solidFill>
            </a:endParaRPr>
          </a:p>
        </p:txBody>
      </p:sp>
      <p:sp>
        <p:nvSpPr>
          <p:cNvPr id="22" name="Content Placeholder 2">
            <a:extLst>
              <a:ext uri="{FF2B5EF4-FFF2-40B4-BE49-F238E27FC236}">
                <a16:creationId xmlns:a16="http://schemas.microsoft.com/office/drawing/2014/main" id="{B78775F3-5871-0441-8FAD-2A914E0D9733}"/>
              </a:ext>
            </a:extLst>
          </p:cNvPr>
          <p:cNvSpPr txBox="1">
            <a:spLocks/>
          </p:cNvSpPr>
          <p:nvPr/>
        </p:nvSpPr>
        <p:spPr>
          <a:xfrm>
            <a:off x="618634" y="1072889"/>
            <a:ext cx="6172200" cy="3221619"/>
          </a:xfrm>
          <a:prstGeom prst="rect">
            <a:avLst/>
          </a:prstGeom>
        </p:spPr>
        <p:txBody>
          <a:bodyPr vert="horz" lIns="68580" tIns="34290" rIns="68580" bIns="3429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a:defRPr/>
            </a:pPr>
            <a:r>
              <a:rPr lang="en-US" sz="2400" dirty="0">
                <a:solidFill>
                  <a:sysClr val="windowText" lastClr="000000"/>
                </a:solidFill>
                <a:latin typeface="Calibri"/>
              </a:rPr>
              <a:t>By default, loops are rolled</a:t>
            </a:r>
          </a:p>
          <a:p>
            <a:pPr marL="557213" lvl="1" indent="-214313" defTabSz="342900">
              <a:defRPr/>
            </a:pPr>
            <a:r>
              <a:rPr lang="en-US" sz="2100" dirty="0">
                <a:solidFill>
                  <a:sysClr val="windowText" lastClr="000000"/>
                </a:solidFill>
                <a:latin typeface="Calibri"/>
              </a:rPr>
              <a:t>Each C loop iteration</a:t>
            </a:r>
            <a:endParaRPr lang="en-US" sz="2100" dirty="0">
              <a:solidFill>
                <a:sysClr val="windowText" lastClr="000000"/>
              </a:solidFill>
              <a:latin typeface="Calibri"/>
              <a:sym typeface="Wingdings" pitchFamily="2" charset="2"/>
            </a:endParaRPr>
          </a:p>
          <a:p>
            <a:pPr marL="857250" lvl="2" indent="-171450" defTabSz="342900">
              <a:defRPr/>
            </a:pPr>
            <a:r>
              <a:rPr lang="en-US" sz="1800" dirty="0">
                <a:solidFill>
                  <a:sysClr val="windowText" lastClr="000000"/>
                </a:solidFill>
                <a:latin typeface="Calibri"/>
                <a:sym typeface="Wingdings" pitchFamily="2" charset="2"/>
              </a:rPr>
              <a:t>Implemented with same resources</a:t>
            </a:r>
          </a:p>
          <a:p>
            <a:pPr marL="857250" lvl="2" indent="-171450" defTabSz="342900">
              <a:defRPr/>
            </a:pPr>
            <a:r>
              <a:rPr lang="en-US" sz="1800" dirty="0">
                <a:solidFill>
                  <a:sysClr val="windowText" lastClr="000000"/>
                </a:solidFill>
                <a:latin typeface="Calibri"/>
                <a:sym typeface="Wingdings" pitchFamily="2" charset="2"/>
              </a:rPr>
              <a:t>Implemented in the same state</a:t>
            </a:r>
          </a:p>
          <a:p>
            <a:pPr marL="857250" lvl="2" indent="-171450" defTabSz="342900">
              <a:defRPr/>
            </a:pPr>
            <a:r>
              <a:rPr lang="en-US" sz="1800" dirty="0">
                <a:solidFill>
                  <a:sysClr val="windowText" lastClr="000000"/>
                </a:solidFill>
                <a:latin typeface="Calibri"/>
                <a:sym typeface="Wingdings" pitchFamily="2" charset="2"/>
              </a:rPr>
              <a:t>Use loop counter for iteration and resource access  </a:t>
            </a:r>
          </a:p>
          <a:p>
            <a:pPr marL="685800" lvl="2" indent="0" defTabSz="342900">
              <a:buNone/>
              <a:defRPr/>
            </a:pPr>
            <a:endParaRPr lang="en-US" sz="1800" dirty="0">
              <a:solidFill>
                <a:sysClr val="windowText" lastClr="000000"/>
              </a:solidFill>
              <a:latin typeface="Calibri"/>
              <a:sym typeface="Wingdings" pitchFamily="2" charset="2"/>
            </a:endParaRPr>
          </a:p>
          <a:p>
            <a:pPr marL="685800" lvl="2" indent="0" defTabSz="342900">
              <a:buNone/>
              <a:defRPr/>
            </a:pPr>
            <a:endParaRPr lang="en-US" sz="1800" dirty="0">
              <a:solidFill>
                <a:sysClr val="windowText" lastClr="000000"/>
              </a:solidFill>
              <a:latin typeface="Calibri"/>
              <a:sym typeface="Wingdings" pitchFamily="2" charset="2"/>
            </a:endParaRPr>
          </a:p>
          <a:p>
            <a:pPr marL="685800" lvl="2" indent="0" defTabSz="342900">
              <a:buNone/>
              <a:defRPr/>
            </a:pPr>
            <a:r>
              <a:rPr lang="en-US" sz="1800" dirty="0">
                <a:solidFill>
                  <a:sysClr val="windowText" lastClr="000000"/>
                </a:solidFill>
                <a:latin typeface="Calibri"/>
                <a:sym typeface="Wingdings" pitchFamily="2" charset="2"/>
              </a:rPr>
              <a:t> </a:t>
            </a:r>
          </a:p>
          <a:p>
            <a:pPr marL="857250" lvl="2" indent="-171450" defTabSz="342900">
              <a:defRPr/>
            </a:pPr>
            <a:r>
              <a:rPr lang="en-US" sz="1800" dirty="0">
                <a:solidFill>
                  <a:sysClr val="windowText" lastClr="000000"/>
                </a:solidFill>
                <a:latin typeface="Calibri"/>
                <a:sym typeface="Wingdings" pitchFamily="2" charset="2"/>
              </a:rPr>
              <a:t> </a:t>
            </a:r>
          </a:p>
          <a:p>
            <a:pPr marL="857250" lvl="2" indent="-171450" defTabSz="342900">
              <a:defRPr/>
            </a:pPr>
            <a:r>
              <a:rPr lang="en-US" sz="1800" dirty="0">
                <a:solidFill>
                  <a:sysClr val="windowText" lastClr="000000"/>
                </a:solidFill>
                <a:latin typeface="Calibri"/>
                <a:sym typeface="Wingdings" pitchFamily="2" charset="2"/>
              </a:rPr>
              <a:t> </a:t>
            </a:r>
          </a:p>
          <a:p>
            <a:pPr marL="857250" lvl="2" indent="-171450" defTabSz="342900">
              <a:defRPr/>
            </a:pPr>
            <a:r>
              <a:rPr lang="en-US" sz="1800" dirty="0">
                <a:solidFill>
                  <a:sysClr val="windowText" lastClr="000000"/>
                </a:solidFill>
                <a:latin typeface="Calibri"/>
                <a:sym typeface="Wingdings" pitchFamily="2" charset="2"/>
              </a:rPr>
              <a:t> </a:t>
            </a:r>
          </a:p>
          <a:p>
            <a:pPr marL="857250" lvl="2" indent="-171450" defTabSz="342900">
              <a:defRPr/>
            </a:pPr>
            <a:endParaRPr lang="en-US" sz="1800" dirty="0">
              <a:solidFill>
                <a:sysClr val="windowText" lastClr="000000"/>
              </a:solidFill>
              <a:latin typeface="Calibri"/>
            </a:endParaRPr>
          </a:p>
          <a:p>
            <a:pPr marL="257175" indent="-257175" defTabSz="342900">
              <a:defRPr/>
            </a:pPr>
            <a:endParaRPr lang="en-US" sz="2400" dirty="0">
              <a:solidFill>
                <a:sysClr val="windowText" lastClr="000000"/>
              </a:solidFill>
              <a:latin typeface="Calibri"/>
            </a:endParaRPr>
          </a:p>
          <a:p>
            <a:pPr marL="257175" indent="-257175" defTabSz="342900">
              <a:defRPr/>
            </a:pPr>
            <a:endParaRPr lang="en-US" sz="2400" dirty="0">
              <a:solidFill>
                <a:sysClr val="windowText" lastClr="000000"/>
              </a:solidFill>
              <a:latin typeface="Calibri"/>
            </a:endParaRPr>
          </a:p>
          <a:p>
            <a:pPr marL="257175" indent="-257175" defTabSz="342900">
              <a:defRPr/>
            </a:pPr>
            <a:endParaRPr lang="en-US" sz="2400" dirty="0">
              <a:solidFill>
                <a:sysClr val="windowText" lastClr="000000"/>
              </a:solidFill>
              <a:latin typeface="Calibri"/>
            </a:endParaRPr>
          </a:p>
          <a:p>
            <a:pPr marL="257175" indent="-257175" defTabSz="342900">
              <a:defRPr/>
            </a:pPr>
            <a:endParaRPr lang="en-US" sz="2400" dirty="0">
              <a:solidFill>
                <a:sysClr val="windowText" lastClr="000000"/>
              </a:solidFill>
              <a:latin typeface="Calibri"/>
            </a:endParaRPr>
          </a:p>
          <a:p>
            <a:pPr marL="257175" indent="-257175" defTabSz="342900">
              <a:defRPr/>
            </a:pPr>
            <a:endParaRPr lang="en-US" sz="2400" dirty="0">
              <a:solidFill>
                <a:sysClr val="windowText" lastClr="000000"/>
              </a:solidFill>
              <a:latin typeface="Calibri"/>
            </a:endParaRPr>
          </a:p>
          <a:p>
            <a:pPr marL="257175" indent="-257175" defTabSz="342900">
              <a:defRPr/>
            </a:pPr>
            <a:endParaRPr lang="en-US" sz="2400" dirty="0">
              <a:solidFill>
                <a:sysClr val="windowText" lastClr="000000"/>
              </a:solidFill>
              <a:latin typeface="Calibri"/>
            </a:endParaRPr>
          </a:p>
          <a:p>
            <a:pPr marL="257175" indent="-257175" defTabSz="342900">
              <a:defRPr/>
            </a:pPr>
            <a:endParaRPr lang="en-US" sz="2400" dirty="0">
              <a:solidFill>
                <a:sysClr val="windowText" lastClr="000000"/>
              </a:solidFill>
              <a:latin typeface="Calibri"/>
            </a:endParaRPr>
          </a:p>
          <a:p>
            <a:pPr marL="0" indent="0" defTabSz="342900">
              <a:buNone/>
              <a:defRPr/>
            </a:pPr>
            <a:endParaRPr lang="en-US" sz="2400" dirty="0">
              <a:solidFill>
                <a:sysClr val="windowText" lastClr="000000"/>
              </a:solidFill>
              <a:latin typeface="Calibri"/>
            </a:endParaRPr>
          </a:p>
        </p:txBody>
      </p:sp>
      <p:sp>
        <p:nvSpPr>
          <p:cNvPr id="23" name="TextBox 22">
            <a:extLst>
              <a:ext uri="{FF2B5EF4-FFF2-40B4-BE49-F238E27FC236}">
                <a16:creationId xmlns:a16="http://schemas.microsoft.com/office/drawing/2014/main" id="{1595BB66-6399-6946-A0E4-11F172EC052C}"/>
              </a:ext>
            </a:extLst>
          </p:cNvPr>
          <p:cNvSpPr txBox="1"/>
          <p:nvPr/>
        </p:nvSpPr>
        <p:spPr>
          <a:xfrm>
            <a:off x="538840" y="3277280"/>
            <a:ext cx="2708528" cy="85408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50800" dist="63500" dir="2700000" algn="tl" rotWithShape="0">
              <a:prstClr val="black">
                <a:alpha val="40000"/>
              </a:prstClr>
            </a:outerShdw>
          </a:effectLst>
        </p:spPr>
        <p:txBody>
          <a:bodyPr wrap="square" rtlCol="0">
            <a:spAutoFit/>
          </a:bodyPr>
          <a:lstStyle/>
          <a:p>
            <a:pPr defTabSz="342900">
              <a:defRPr/>
            </a:pPr>
            <a:r>
              <a:rPr lang="en-US" sz="1650" b="1" kern="0" dirty="0">
                <a:solidFill>
                  <a:prstClr val="black"/>
                </a:solidFill>
                <a:latin typeface="Consolas" pitchFamily="49" charset="0"/>
              </a:rPr>
              <a:t>void foo_top (…)</a:t>
            </a:r>
          </a:p>
          <a:p>
            <a:pPr defTabSz="342900">
              <a:defRPr/>
            </a:pPr>
            <a:r>
              <a:rPr lang="en-US" sz="1650" b="1" kern="0" dirty="0">
                <a:solidFill>
                  <a:prstClr val="black"/>
                </a:solidFill>
                <a:latin typeface="Consolas" pitchFamily="49" charset="0"/>
              </a:rPr>
              <a:t>	for(i=3;i&gt;=0;i--)</a:t>
            </a:r>
          </a:p>
          <a:p>
            <a:pPr defTabSz="342900">
              <a:defRPr/>
            </a:pPr>
            <a:r>
              <a:rPr lang="en-US" sz="1650" b="1" kern="0" dirty="0">
                <a:solidFill>
                  <a:prstClr val="black"/>
                </a:solidFill>
                <a:latin typeface="Consolas" pitchFamily="49" charset="0"/>
              </a:rPr>
              <a:t>		b = a[i] + b;	</a:t>
            </a:r>
          </a:p>
        </p:txBody>
      </p:sp>
      <p:sp>
        <p:nvSpPr>
          <p:cNvPr id="24" name="Right Arrow 23">
            <a:extLst>
              <a:ext uri="{FF2B5EF4-FFF2-40B4-BE49-F238E27FC236}">
                <a16:creationId xmlns:a16="http://schemas.microsoft.com/office/drawing/2014/main" id="{CCD9261D-0490-804E-BA1C-74BE5E02F611}"/>
              </a:ext>
            </a:extLst>
          </p:cNvPr>
          <p:cNvSpPr/>
          <p:nvPr/>
        </p:nvSpPr>
        <p:spPr>
          <a:xfrm>
            <a:off x="3399163" y="3443810"/>
            <a:ext cx="1071155" cy="497937"/>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342900">
              <a:defRPr/>
            </a:pPr>
            <a:r>
              <a:rPr lang="en-US" sz="1050" kern="0" dirty="0">
                <a:solidFill>
                  <a:prstClr val="white"/>
                </a:solidFill>
                <a:latin typeface="Calibri"/>
              </a:rPr>
              <a:t>Standard HLS</a:t>
            </a:r>
          </a:p>
        </p:txBody>
      </p:sp>
      <p:sp>
        <p:nvSpPr>
          <p:cNvPr id="25" name="Rectangle 24">
            <a:extLst>
              <a:ext uri="{FF2B5EF4-FFF2-40B4-BE49-F238E27FC236}">
                <a16:creationId xmlns:a16="http://schemas.microsoft.com/office/drawing/2014/main" id="{432C3060-2C2E-5449-BC60-BCB45150861B}"/>
              </a:ext>
            </a:extLst>
          </p:cNvPr>
          <p:cNvSpPr/>
          <p:nvPr/>
        </p:nvSpPr>
        <p:spPr>
          <a:xfrm>
            <a:off x="4710778" y="3008214"/>
            <a:ext cx="2317522" cy="136913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defTabSz="342900">
              <a:defRPr/>
            </a:pPr>
            <a:endParaRPr lang="en-US" kern="0" dirty="0">
              <a:solidFill>
                <a:prstClr val="white"/>
              </a:solidFill>
              <a:latin typeface="Calibri"/>
            </a:endParaRPr>
          </a:p>
        </p:txBody>
      </p:sp>
      <p:sp>
        <p:nvSpPr>
          <p:cNvPr id="26" name="TextBox 25">
            <a:extLst>
              <a:ext uri="{FF2B5EF4-FFF2-40B4-BE49-F238E27FC236}">
                <a16:creationId xmlns:a16="http://schemas.microsoft.com/office/drawing/2014/main" id="{83C8EEC9-8975-1C45-B1C2-4201925D6162}"/>
              </a:ext>
            </a:extLst>
          </p:cNvPr>
          <p:cNvSpPr txBox="1"/>
          <p:nvPr/>
        </p:nvSpPr>
        <p:spPr>
          <a:xfrm>
            <a:off x="4796515" y="3028755"/>
            <a:ext cx="881523" cy="346249"/>
          </a:xfrm>
          <a:prstGeom prst="rect">
            <a:avLst/>
          </a:prstGeom>
          <a:noFill/>
        </p:spPr>
        <p:txBody>
          <a:bodyPr wrap="none" rtlCol="0">
            <a:spAutoFit/>
          </a:bodyPr>
          <a:lstStyle/>
          <a:p>
            <a:pPr defTabSz="342900"/>
            <a:r>
              <a:rPr lang="en-US" sz="1650" b="1" dirty="0">
                <a:solidFill>
                  <a:prstClr val="black"/>
                </a:solidFill>
                <a:latin typeface="Calibri"/>
                <a:ea typeface="ＭＳ Ｐゴシック" pitchFamily="34" charset="-128"/>
                <a:cs typeface="Arial" charset="0"/>
              </a:rPr>
              <a:t>foo_top</a:t>
            </a:r>
          </a:p>
        </p:txBody>
      </p:sp>
      <p:sp>
        <p:nvSpPr>
          <p:cNvPr id="27" name="Trapezoid 26">
            <a:extLst>
              <a:ext uri="{FF2B5EF4-FFF2-40B4-BE49-F238E27FC236}">
                <a16:creationId xmlns:a16="http://schemas.microsoft.com/office/drawing/2014/main" id="{642D628F-D3DF-144D-80E0-0129D5002577}"/>
              </a:ext>
            </a:extLst>
          </p:cNvPr>
          <p:cNvSpPr/>
          <p:nvPr/>
        </p:nvSpPr>
        <p:spPr>
          <a:xfrm rot="5400000">
            <a:off x="5320997" y="3635449"/>
            <a:ext cx="615802" cy="381257"/>
          </a:xfrm>
          <a:prstGeom prst="trapezoid">
            <a:avLst/>
          </a:prstGeom>
          <a:gradFill rotWithShape="1">
            <a:gsLst>
              <a:gs pos="0">
                <a:srgbClr val="F79646">
                  <a:tint val="100000"/>
                  <a:shade val="100000"/>
                  <a:satMod val="130000"/>
                </a:srgbClr>
              </a:gs>
              <a:gs pos="100000">
                <a:srgbClr val="F79646">
                  <a:tint val="50000"/>
                  <a:shade val="100000"/>
                  <a:satMod val="350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342900">
              <a:defRPr/>
            </a:pPr>
            <a:r>
              <a:rPr lang="en-US" b="1" kern="0" dirty="0">
                <a:solidFill>
                  <a:prstClr val="white"/>
                </a:solidFill>
                <a:latin typeface="Calibri"/>
              </a:rPr>
              <a:t>+</a:t>
            </a:r>
          </a:p>
        </p:txBody>
      </p:sp>
      <p:cxnSp>
        <p:nvCxnSpPr>
          <p:cNvPr id="28" name="Straight Arrow Connector 27">
            <a:extLst>
              <a:ext uri="{FF2B5EF4-FFF2-40B4-BE49-F238E27FC236}">
                <a16:creationId xmlns:a16="http://schemas.microsoft.com/office/drawing/2014/main" id="{DF25A069-FD6B-0C4F-B1EC-45850C87D6B4}"/>
              </a:ext>
            </a:extLst>
          </p:cNvPr>
          <p:cNvCxnSpPr/>
          <p:nvPr/>
        </p:nvCxnSpPr>
        <p:spPr>
          <a:xfrm>
            <a:off x="5169684" y="3633377"/>
            <a:ext cx="268765" cy="1191"/>
          </a:xfrm>
          <a:prstGeom prst="straightConnector1">
            <a:avLst/>
          </a:prstGeom>
          <a:noFill/>
          <a:ln w="25400" cap="flat" cmpd="sng" algn="ctr">
            <a:solidFill>
              <a:srgbClr val="C0504D">
                <a:lumMod val="75000"/>
              </a:srgbClr>
            </a:solidFill>
            <a:prstDash val="solid"/>
            <a:tailEnd type="arrow"/>
          </a:ln>
          <a:effectLst>
            <a:outerShdw blurRad="40000" dist="20000" dir="5400000" rotWithShape="0">
              <a:srgbClr val="000000">
                <a:alpha val="38000"/>
              </a:srgbClr>
            </a:outerShdw>
          </a:effectLst>
        </p:spPr>
      </p:cxnSp>
      <p:cxnSp>
        <p:nvCxnSpPr>
          <p:cNvPr id="29" name="Straight Arrow Connector 28">
            <a:extLst>
              <a:ext uri="{FF2B5EF4-FFF2-40B4-BE49-F238E27FC236}">
                <a16:creationId xmlns:a16="http://schemas.microsoft.com/office/drawing/2014/main" id="{47DB8584-B2EE-1D42-B649-39AB3BEFD4B0}"/>
              </a:ext>
            </a:extLst>
          </p:cNvPr>
          <p:cNvCxnSpPr/>
          <p:nvPr/>
        </p:nvCxnSpPr>
        <p:spPr>
          <a:xfrm>
            <a:off x="5131111" y="3944879"/>
            <a:ext cx="307160" cy="1191"/>
          </a:xfrm>
          <a:prstGeom prst="straightConnector1">
            <a:avLst/>
          </a:prstGeom>
          <a:noFill/>
          <a:ln w="25400" cap="flat" cmpd="sng" algn="ctr">
            <a:solidFill>
              <a:srgbClr val="C0504D">
                <a:lumMod val="75000"/>
              </a:srgbClr>
            </a:solidFill>
            <a:prstDash val="solid"/>
            <a:tailEnd type="arrow"/>
          </a:ln>
          <a:effectLst>
            <a:outerShdw blurRad="40000" dist="20000" dir="5400000" rotWithShape="0">
              <a:srgbClr val="000000">
                <a:alpha val="38000"/>
              </a:srgbClr>
            </a:outerShdw>
          </a:effectLst>
        </p:spPr>
      </p:cxnSp>
      <p:sp>
        <p:nvSpPr>
          <p:cNvPr id="30" name="Rectangle 29">
            <a:extLst>
              <a:ext uri="{FF2B5EF4-FFF2-40B4-BE49-F238E27FC236}">
                <a16:creationId xmlns:a16="http://schemas.microsoft.com/office/drawing/2014/main" id="{0F224F25-B1A6-CD48-87E8-664FCC0AE535}"/>
              </a:ext>
            </a:extLst>
          </p:cNvPr>
          <p:cNvSpPr/>
          <p:nvPr/>
        </p:nvSpPr>
        <p:spPr>
          <a:xfrm>
            <a:off x="6016254" y="3576373"/>
            <a:ext cx="347518" cy="708722"/>
          </a:xfrm>
          <a:prstGeom prst="rect">
            <a:avLst/>
          </a:prstGeom>
          <a:gradFill rotWithShape="1">
            <a:gsLst>
              <a:gs pos="0">
                <a:srgbClr val="F79646">
                  <a:tint val="100000"/>
                  <a:shade val="100000"/>
                  <a:satMod val="130000"/>
                </a:srgbClr>
              </a:gs>
              <a:gs pos="100000">
                <a:srgbClr val="F79646">
                  <a:tint val="50000"/>
                  <a:shade val="100000"/>
                  <a:satMod val="350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defTabSz="342900">
              <a:defRPr/>
            </a:pPr>
            <a:endParaRPr lang="en-US" kern="0" dirty="0">
              <a:solidFill>
                <a:prstClr val="white"/>
              </a:solidFill>
              <a:latin typeface="Calibri"/>
            </a:endParaRPr>
          </a:p>
        </p:txBody>
      </p:sp>
      <p:cxnSp>
        <p:nvCxnSpPr>
          <p:cNvPr id="31" name="Straight Arrow Connector 30">
            <a:extLst>
              <a:ext uri="{FF2B5EF4-FFF2-40B4-BE49-F238E27FC236}">
                <a16:creationId xmlns:a16="http://schemas.microsoft.com/office/drawing/2014/main" id="{0E49415E-3B9A-684D-AAD1-8ED027297ADD}"/>
              </a:ext>
            </a:extLst>
          </p:cNvPr>
          <p:cNvCxnSpPr/>
          <p:nvPr/>
        </p:nvCxnSpPr>
        <p:spPr>
          <a:xfrm>
            <a:off x="5819526" y="3692779"/>
            <a:ext cx="196549" cy="0"/>
          </a:xfrm>
          <a:prstGeom prst="straightConnector1">
            <a:avLst/>
          </a:prstGeom>
          <a:noFill/>
          <a:ln w="25400" cap="flat" cmpd="sng" algn="ctr">
            <a:solidFill>
              <a:srgbClr val="C0504D">
                <a:lumMod val="75000"/>
              </a:srgbClr>
            </a:solidFill>
            <a:prstDash val="solid"/>
            <a:tailEnd type="arrow"/>
          </a:ln>
          <a:effectLst>
            <a:outerShdw blurRad="40000" dist="20000" dir="5400000" rotWithShape="0">
              <a:srgbClr val="000000">
                <a:alpha val="38000"/>
              </a:srgbClr>
            </a:outerShdw>
          </a:effectLst>
        </p:spPr>
      </p:cxnSp>
      <p:cxnSp>
        <p:nvCxnSpPr>
          <p:cNvPr id="32" name="Straight Connector 31">
            <a:extLst>
              <a:ext uri="{FF2B5EF4-FFF2-40B4-BE49-F238E27FC236}">
                <a16:creationId xmlns:a16="http://schemas.microsoft.com/office/drawing/2014/main" id="{582A82CF-D8ED-184E-A96E-511D3AF9E12C}"/>
              </a:ext>
            </a:extLst>
          </p:cNvPr>
          <p:cNvCxnSpPr/>
          <p:nvPr/>
        </p:nvCxnSpPr>
        <p:spPr>
          <a:xfrm flipV="1">
            <a:off x="6602532" y="3389440"/>
            <a:ext cx="1" cy="348530"/>
          </a:xfrm>
          <a:prstGeom prst="line">
            <a:avLst/>
          </a:prstGeom>
          <a:noFill/>
          <a:ln w="25400" cap="flat" cmpd="sng" algn="ctr">
            <a:solidFill>
              <a:srgbClr val="C0504D">
                <a:lumMod val="75000"/>
              </a:srgbClr>
            </a:solidFill>
            <a:prstDash val="solid"/>
          </a:ln>
          <a:effectLst>
            <a:outerShdw blurRad="40000" dist="20000" dir="5400000" rotWithShape="0">
              <a:srgbClr val="000000">
                <a:alpha val="38000"/>
              </a:srgbClr>
            </a:outerShdw>
          </a:effectLst>
        </p:spPr>
      </p:cxnSp>
      <p:cxnSp>
        <p:nvCxnSpPr>
          <p:cNvPr id="33" name="Straight Connector 32">
            <a:extLst>
              <a:ext uri="{FF2B5EF4-FFF2-40B4-BE49-F238E27FC236}">
                <a16:creationId xmlns:a16="http://schemas.microsoft.com/office/drawing/2014/main" id="{4A7E9C63-1A6F-9B40-A553-416A26EAB02E}"/>
              </a:ext>
            </a:extLst>
          </p:cNvPr>
          <p:cNvCxnSpPr/>
          <p:nvPr/>
        </p:nvCxnSpPr>
        <p:spPr>
          <a:xfrm flipH="1">
            <a:off x="5169687" y="3389439"/>
            <a:ext cx="1432846" cy="13522"/>
          </a:xfrm>
          <a:prstGeom prst="line">
            <a:avLst/>
          </a:prstGeom>
          <a:noFill/>
          <a:ln w="25400" cap="flat" cmpd="sng" algn="ctr">
            <a:solidFill>
              <a:srgbClr val="C0504D">
                <a:lumMod val="75000"/>
              </a:srgbClr>
            </a:solidFill>
            <a:prstDash val="solid"/>
          </a:ln>
          <a:effectLst>
            <a:outerShdw blurRad="40000" dist="20000" dir="5400000" rotWithShape="0">
              <a:srgbClr val="000000">
                <a:alpha val="38000"/>
              </a:srgbClr>
            </a:outerShdw>
          </a:effectLst>
        </p:spPr>
      </p:cxnSp>
      <p:sp>
        <p:nvSpPr>
          <p:cNvPr id="34" name="TextBox 33">
            <a:extLst>
              <a:ext uri="{FF2B5EF4-FFF2-40B4-BE49-F238E27FC236}">
                <a16:creationId xmlns:a16="http://schemas.microsoft.com/office/drawing/2014/main" id="{26E20909-BE5B-DB45-81ED-FDBB0359D697}"/>
              </a:ext>
            </a:extLst>
          </p:cNvPr>
          <p:cNvSpPr txBox="1"/>
          <p:nvPr/>
        </p:nvSpPr>
        <p:spPr>
          <a:xfrm>
            <a:off x="4654272" y="3784488"/>
            <a:ext cx="566181" cy="346249"/>
          </a:xfrm>
          <a:prstGeom prst="rect">
            <a:avLst/>
          </a:prstGeom>
          <a:noFill/>
        </p:spPr>
        <p:txBody>
          <a:bodyPr wrap="none" rtlCol="0">
            <a:spAutoFit/>
          </a:bodyPr>
          <a:lstStyle/>
          <a:p>
            <a:pPr algn="r" defTabSz="342900"/>
            <a:r>
              <a:rPr lang="en-US" sz="1650" b="1" dirty="0">
                <a:solidFill>
                  <a:prstClr val="black"/>
                </a:solidFill>
                <a:latin typeface="Calibri"/>
                <a:ea typeface="ＭＳ Ｐゴシック" pitchFamily="34" charset="-128"/>
                <a:cs typeface="Arial" charset="0"/>
              </a:rPr>
              <a:t>a[N]</a:t>
            </a:r>
          </a:p>
        </p:txBody>
      </p:sp>
      <p:sp>
        <p:nvSpPr>
          <p:cNvPr id="35" name="TextBox 34">
            <a:extLst>
              <a:ext uri="{FF2B5EF4-FFF2-40B4-BE49-F238E27FC236}">
                <a16:creationId xmlns:a16="http://schemas.microsoft.com/office/drawing/2014/main" id="{F3EE8FDD-67C3-7E45-884E-6716BF4DAAF5}"/>
              </a:ext>
            </a:extLst>
          </p:cNvPr>
          <p:cNvSpPr txBox="1"/>
          <p:nvPr/>
        </p:nvSpPr>
        <p:spPr>
          <a:xfrm>
            <a:off x="6729820" y="3576387"/>
            <a:ext cx="298480" cy="346249"/>
          </a:xfrm>
          <a:prstGeom prst="rect">
            <a:avLst/>
          </a:prstGeom>
          <a:noFill/>
        </p:spPr>
        <p:txBody>
          <a:bodyPr wrap="none" rtlCol="0">
            <a:spAutoFit/>
          </a:bodyPr>
          <a:lstStyle/>
          <a:p>
            <a:pPr algn="r" defTabSz="342900"/>
            <a:r>
              <a:rPr lang="en-US" sz="1650" b="1" dirty="0">
                <a:solidFill>
                  <a:prstClr val="black"/>
                </a:solidFill>
                <a:latin typeface="Calibri"/>
                <a:ea typeface="ＭＳ Ｐゴシック" pitchFamily="34" charset="-128"/>
                <a:cs typeface="Arial" charset="0"/>
              </a:rPr>
              <a:t>b</a:t>
            </a:r>
          </a:p>
        </p:txBody>
      </p:sp>
      <p:cxnSp>
        <p:nvCxnSpPr>
          <p:cNvPr id="36" name="Straight Arrow Connector 35">
            <a:extLst>
              <a:ext uri="{FF2B5EF4-FFF2-40B4-BE49-F238E27FC236}">
                <a16:creationId xmlns:a16="http://schemas.microsoft.com/office/drawing/2014/main" id="{6784B6B3-61AC-4A45-991E-A3EBCEFDCC8B}"/>
              </a:ext>
            </a:extLst>
          </p:cNvPr>
          <p:cNvCxnSpPr/>
          <p:nvPr/>
        </p:nvCxnSpPr>
        <p:spPr>
          <a:xfrm>
            <a:off x="6379036" y="3737969"/>
            <a:ext cx="397217" cy="0"/>
          </a:xfrm>
          <a:prstGeom prst="straightConnector1">
            <a:avLst/>
          </a:prstGeom>
          <a:noFill/>
          <a:ln w="25400" cap="flat" cmpd="sng" algn="ctr">
            <a:solidFill>
              <a:srgbClr val="C0504D">
                <a:lumMod val="75000"/>
              </a:srgbClr>
            </a:solidFill>
            <a:prstDash val="solid"/>
            <a:tailEnd type="arrow"/>
          </a:ln>
          <a:effectLst>
            <a:outerShdw blurRad="40000" dist="20000" dir="5400000" rotWithShape="0">
              <a:srgbClr val="000000">
                <a:alpha val="38000"/>
              </a:srgbClr>
            </a:outerShdw>
          </a:effectLst>
        </p:spPr>
      </p:cxnSp>
      <p:cxnSp>
        <p:nvCxnSpPr>
          <p:cNvPr id="37" name="Straight Connector 36">
            <a:extLst>
              <a:ext uri="{FF2B5EF4-FFF2-40B4-BE49-F238E27FC236}">
                <a16:creationId xmlns:a16="http://schemas.microsoft.com/office/drawing/2014/main" id="{DEEE8924-CE22-6F41-BCB9-319FF16509D8}"/>
              </a:ext>
            </a:extLst>
          </p:cNvPr>
          <p:cNvCxnSpPr/>
          <p:nvPr/>
        </p:nvCxnSpPr>
        <p:spPr>
          <a:xfrm rot="16200000" flipV="1">
            <a:off x="5054292" y="3518176"/>
            <a:ext cx="230430" cy="1"/>
          </a:xfrm>
          <a:prstGeom prst="line">
            <a:avLst/>
          </a:prstGeom>
          <a:noFill/>
          <a:ln w="25400" cap="flat" cmpd="sng" algn="ctr">
            <a:solidFill>
              <a:srgbClr val="C0504D">
                <a:lumMod val="75000"/>
              </a:srgbClr>
            </a:solidFill>
            <a:prstDash val="solid"/>
          </a:ln>
          <a:effectLst>
            <a:outerShdw blurRad="40000" dist="20000" dir="5400000" rotWithShape="0">
              <a:srgbClr val="000000">
                <a:alpha val="38000"/>
              </a:srgbClr>
            </a:outerShdw>
          </a:effectLst>
        </p:spPr>
      </p:cxnSp>
      <p:sp>
        <p:nvSpPr>
          <p:cNvPr id="38" name="Isosceles Triangle 46">
            <a:extLst>
              <a:ext uri="{FF2B5EF4-FFF2-40B4-BE49-F238E27FC236}">
                <a16:creationId xmlns:a16="http://schemas.microsoft.com/office/drawing/2014/main" id="{ACCC55C8-AE91-AB44-994C-65E0645E0D4D}"/>
              </a:ext>
            </a:extLst>
          </p:cNvPr>
          <p:cNvSpPr/>
          <p:nvPr/>
        </p:nvSpPr>
        <p:spPr>
          <a:xfrm rot="5400000">
            <a:off x="6024382" y="4149830"/>
            <a:ext cx="86411" cy="115185"/>
          </a:xfrm>
          <a:prstGeom prst="triangle">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defTabSz="342900">
              <a:defRPr/>
            </a:pPr>
            <a:endParaRPr lang="en-US" kern="0" dirty="0">
              <a:solidFill>
                <a:prstClr val="white"/>
              </a:solidFill>
              <a:latin typeface="Calibri"/>
            </a:endParaRPr>
          </a:p>
        </p:txBody>
      </p:sp>
      <p:sp>
        <p:nvSpPr>
          <p:cNvPr id="39" name="TextBox 38">
            <a:extLst>
              <a:ext uri="{FF2B5EF4-FFF2-40B4-BE49-F238E27FC236}">
                <a16:creationId xmlns:a16="http://schemas.microsoft.com/office/drawing/2014/main" id="{F44EE5E0-0380-674B-8499-C5CEA9C70386}"/>
              </a:ext>
            </a:extLst>
          </p:cNvPr>
          <p:cNvSpPr txBox="1"/>
          <p:nvPr/>
        </p:nvSpPr>
        <p:spPr>
          <a:xfrm>
            <a:off x="158080" y="4938326"/>
            <a:ext cx="2446504" cy="248209"/>
          </a:xfrm>
          <a:prstGeom prst="rect">
            <a:avLst/>
          </a:prstGeom>
          <a:noFill/>
        </p:spPr>
        <p:txBody>
          <a:bodyPr wrap="none" rtlCol="0">
            <a:spAutoFit/>
          </a:bodyPr>
          <a:lstStyle/>
          <a:p>
            <a:r>
              <a:rPr lang="en-US" sz="1013" dirty="0"/>
              <a:t>Source: FPGA HLS tutorial, ISCA 2015</a:t>
            </a:r>
          </a:p>
        </p:txBody>
      </p:sp>
    </p:spTree>
    <p:extLst>
      <p:ext uri="{BB962C8B-B14F-4D97-AF65-F5344CB8AC3E}">
        <p14:creationId xmlns:p14="http://schemas.microsoft.com/office/powerpoint/2010/main" val="290042977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FEBB-13B2-5B46-AC03-DB78193AF560}"/>
              </a:ext>
            </a:extLst>
          </p:cNvPr>
          <p:cNvSpPr>
            <a:spLocks noGrp="1"/>
          </p:cNvSpPr>
          <p:nvPr>
            <p:ph type="title"/>
          </p:nvPr>
        </p:nvSpPr>
        <p:spPr/>
        <p:txBody>
          <a:bodyPr/>
          <a:lstStyle/>
          <a:p>
            <a:r>
              <a:rPr lang="en-US" dirty="0"/>
              <a:t>Optimization-I : Loop Unrolling</a:t>
            </a:r>
          </a:p>
        </p:txBody>
      </p:sp>
      <p:sp>
        <p:nvSpPr>
          <p:cNvPr id="4" name="Slide Number Placeholder 3">
            <a:extLst>
              <a:ext uri="{FF2B5EF4-FFF2-40B4-BE49-F238E27FC236}">
                <a16:creationId xmlns:a16="http://schemas.microsoft.com/office/drawing/2014/main" id="{4ECC554C-3D99-C64A-AADD-D36BB981DA84}"/>
              </a:ext>
            </a:extLst>
          </p:cNvPr>
          <p:cNvSpPr>
            <a:spLocks noGrp="1"/>
          </p:cNvSpPr>
          <p:nvPr>
            <p:ph type="sldNum" sz="quarter" idx="11"/>
          </p:nvPr>
        </p:nvSpPr>
        <p:spPr/>
        <p:txBody>
          <a:bodyPr/>
          <a:lstStyle/>
          <a:p>
            <a:pPr>
              <a:defRPr/>
            </a:pPr>
            <a:fld id="{D2C425F6-CA7B-4977-8DCE-0B0DAF9AC9E5}" type="slidenum">
              <a:rPr lang="en-US" smtClean="0">
                <a:solidFill>
                  <a:srgbClr val="808080"/>
                </a:solidFill>
              </a:rPr>
              <a:pPr>
                <a:defRPr/>
              </a:pPr>
              <a:t>21</a:t>
            </a:fld>
            <a:endParaRPr lang="en-US">
              <a:solidFill>
                <a:srgbClr val="808080"/>
              </a:solidFill>
            </a:endParaRPr>
          </a:p>
        </p:txBody>
      </p:sp>
      <p:sp>
        <p:nvSpPr>
          <p:cNvPr id="25" name="Content Placeholder 2">
            <a:extLst>
              <a:ext uri="{FF2B5EF4-FFF2-40B4-BE49-F238E27FC236}">
                <a16:creationId xmlns:a16="http://schemas.microsoft.com/office/drawing/2014/main" id="{4941573A-A923-ED46-9971-0A54CF045E70}"/>
              </a:ext>
            </a:extLst>
          </p:cNvPr>
          <p:cNvSpPr txBox="1">
            <a:spLocks/>
          </p:cNvSpPr>
          <p:nvPr/>
        </p:nvSpPr>
        <p:spPr>
          <a:xfrm>
            <a:off x="929719" y="1051678"/>
            <a:ext cx="6172200" cy="3394472"/>
          </a:xfrm>
          <a:prstGeom prst="rect">
            <a:avLst/>
          </a:prstGeom>
        </p:spPr>
        <p:txBody>
          <a:bodyPr vert="horz" lIns="68580" tIns="34290" rIns="68580" bIns="3429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a:defRPr/>
            </a:pPr>
            <a:r>
              <a:rPr lang="en-US" sz="2400">
                <a:solidFill>
                  <a:sysClr val="windowText" lastClr="000000"/>
                </a:solidFill>
                <a:latin typeface="Calibri"/>
              </a:rPr>
              <a:t>Exploits loop iteration parallelism</a:t>
            </a:r>
          </a:p>
          <a:p>
            <a:pPr marL="557213" lvl="1" indent="-214313" defTabSz="342900">
              <a:defRPr/>
            </a:pPr>
            <a:r>
              <a:rPr lang="en-US" sz="2100">
                <a:solidFill>
                  <a:sysClr val="windowText" lastClr="000000"/>
                </a:solidFill>
                <a:latin typeface="Calibri"/>
              </a:rPr>
              <a:t>Instantiate resources for simultaneous execution</a:t>
            </a:r>
          </a:p>
          <a:p>
            <a:pPr marL="557213" lvl="1" indent="-214313" defTabSz="342900">
              <a:defRPr/>
            </a:pPr>
            <a:r>
              <a:rPr lang="en-US" sz="2100">
                <a:solidFill>
                  <a:sysClr val="windowText" lastClr="000000"/>
                </a:solidFill>
                <a:latin typeface="Calibri"/>
              </a:rPr>
              <a:t>Respects iteration dependencies</a:t>
            </a:r>
          </a:p>
          <a:p>
            <a:pPr marL="685800" lvl="2" indent="0" defTabSz="342900">
              <a:buNone/>
              <a:defRPr/>
            </a:pPr>
            <a:endParaRPr lang="en-US" sz="1800" dirty="0">
              <a:solidFill>
                <a:sysClr val="windowText" lastClr="000000"/>
              </a:solidFill>
              <a:latin typeface="Calibri"/>
            </a:endParaRPr>
          </a:p>
        </p:txBody>
      </p:sp>
      <p:sp>
        <p:nvSpPr>
          <p:cNvPr id="26" name="Rectangle 25">
            <a:extLst>
              <a:ext uri="{FF2B5EF4-FFF2-40B4-BE49-F238E27FC236}">
                <a16:creationId xmlns:a16="http://schemas.microsoft.com/office/drawing/2014/main" id="{ACE1CAF1-49BD-F147-A71A-8051825B1B28}"/>
              </a:ext>
            </a:extLst>
          </p:cNvPr>
          <p:cNvSpPr/>
          <p:nvPr/>
        </p:nvSpPr>
        <p:spPr>
          <a:xfrm>
            <a:off x="699500" y="2941641"/>
            <a:ext cx="2317522" cy="1255676"/>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defTabSz="342900">
              <a:defRPr/>
            </a:pPr>
            <a:endParaRPr lang="en-US" kern="0" dirty="0">
              <a:solidFill>
                <a:prstClr val="white"/>
              </a:solidFill>
              <a:latin typeface="Calibri"/>
            </a:endParaRPr>
          </a:p>
        </p:txBody>
      </p:sp>
      <p:sp>
        <p:nvSpPr>
          <p:cNvPr id="27" name="TextBox 26">
            <a:extLst>
              <a:ext uri="{FF2B5EF4-FFF2-40B4-BE49-F238E27FC236}">
                <a16:creationId xmlns:a16="http://schemas.microsoft.com/office/drawing/2014/main" id="{6C86C5F9-F630-2246-B710-D3B48441FA69}"/>
              </a:ext>
            </a:extLst>
          </p:cNvPr>
          <p:cNvSpPr txBox="1"/>
          <p:nvPr/>
        </p:nvSpPr>
        <p:spPr>
          <a:xfrm>
            <a:off x="785236" y="2885991"/>
            <a:ext cx="881523" cy="346249"/>
          </a:xfrm>
          <a:prstGeom prst="rect">
            <a:avLst/>
          </a:prstGeom>
          <a:noFill/>
        </p:spPr>
        <p:txBody>
          <a:bodyPr wrap="none" rtlCol="0">
            <a:spAutoFit/>
          </a:bodyPr>
          <a:lstStyle/>
          <a:p>
            <a:pPr defTabSz="342900"/>
            <a:r>
              <a:rPr lang="en-US" sz="1650" b="1" dirty="0">
                <a:solidFill>
                  <a:prstClr val="black"/>
                </a:solidFill>
                <a:latin typeface="Calibri"/>
                <a:ea typeface="ＭＳ Ｐゴシック" pitchFamily="34" charset="-128"/>
                <a:cs typeface="Arial" charset="0"/>
              </a:rPr>
              <a:t>foo_top</a:t>
            </a:r>
          </a:p>
        </p:txBody>
      </p:sp>
      <p:sp>
        <p:nvSpPr>
          <p:cNvPr id="28" name="Trapezoid 27">
            <a:extLst>
              <a:ext uri="{FF2B5EF4-FFF2-40B4-BE49-F238E27FC236}">
                <a16:creationId xmlns:a16="http://schemas.microsoft.com/office/drawing/2014/main" id="{1F9C24BC-03EC-FB49-A303-02ACAF330FE3}"/>
              </a:ext>
            </a:extLst>
          </p:cNvPr>
          <p:cNvSpPr/>
          <p:nvPr/>
        </p:nvSpPr>
        <p:spPr>
          <a:xfrm rot="5400000">
            <a:off x="1309719" y="3492685"/>
            <a:ext cx="615802" cy="381257"/>
          </a:xfrm>
          <a:prstGeom prst="trapezoid">
            <a:avLst/>
          </a:prstGeom>
          <a:gradFill rotWithShape="1">
            <a:gsLst>
              <a:gs pos="0">
                <a:srgbClr val="F79646">
                  <a:tint val="100000"/>
                  <a:shade val="100000"/>
                  <a:satMod val="130000"/>
                </a:srgbClr>
              </a:gs>
              <a:gs pos="100000">
                <a:srgbClr val="F79646">
                  <a:tint val="50000"/>
                  <a:shade val="100000"/>
                  <a:satMod val="350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342900">
              <a:defRPr/>
            </a:pPr>
            <a:r>
              <a:rPr lang="en-US" b="1" kern="0" dirty="0">
                <a:solidFill>
                  <a:prstClr val="white"/>
                </a:solidFill>
                <a:latin typeface="Calibri"/>
              </a:rPr>
              <a:t>+</a:t>
            </a:r>
          </a:p>
        </p:txBody>
      </p:sp>
      <p:cxnSp>
        <p:nvCxnSpPr>
          <p:cNvPr id="29" name="Straight Arrow Connector 28">
            <a:extLst>
              <a:ext uri="{FF2B5EF4-FFF2-40B4-BE49-F238E27FC236}">
                <a16:creationId xmlns:a16="http://schemas.microsoft.com/office/drawing/2014/main" id="{2CCF7DBE-07D3-F641-82EE-5C61ED71AAB1}"/>
              </a:ext>
            </a:extLst>
          </p:cNvPr>
          <p:cNvCxnSpPr/>
          <p:nvPr/>
        </p:nvCxnSpPr>
        <p:spPr>
          <a:xfrm>
            <a:off x="1158405" y="3490613"/>
            <a:ext cx="268765" cy="1191"/>
          </a:xfrm>
          <a:prstGeom prst="straightConnector1">
            <a:avLst/>
          </a:prstGeom>
          <a:noFill/>
          <a:ln w="25400" cap="flat" cmpd="sng" algn="ctr">
            <a:solidFill>
              <a:srgbClr val="C0504D">
                <a:lumMod val="75000"/>
              </a:srgbClr>
            </a:solidFill>
            <a:prstDash val="solid"/>
            <a:tailEnd type="arrow"/>
          </a:ln>
          <a:effectLst>
            <a:outerShdw blurRad="40000" dist="20000" dir="5400000" rotWithShape="0">
              <a:srgbClr val="000000">
                <a:alpha val="38000"/>
              </a:srgbClr>
            </a:outerShdw>
          </a:effectLst>
        </p:spPr>
      </p:cxnSp>
      <p:cxnSp>
        <p:nvCxnSpPr>
          <p:cNvPr id="30" name="Straight Arrow Connector 29">
            <a:extLst>
              <a:ext uri="{FF2B5EF4-FFF2-40B4-BE49-F238E27FC236}">
                <a16:creationId xmlns:a16="http://schemas.microsoft.com/office/drawing/2014/main" id="{CF52CBBB-CC97-8544-A2C1-E0127DB8E8D4}"/>
              </a:ext>
            </a:extLst>
          </p:cNvPr>
          <p:cNvCxnSpPr/>
          <p:nvPr/>
        </p:nvCxnSpPr>
        <p:spPr>
          <a:xfrm>
            <a:off x="1119832" y="3802115"/>
            <a:ext cx="307160" cy="1191"/>
          </a:xfrm>
          <a:prstGeom prst="straightConnector1">
            <a:avLst/>
          </a:prstGeom>
          <a:noFill/>
          <a:ln w="25400" cap="flat" cmpd="sng" algn="ctr">
            <a:solidFill>
              <a:srgbClr val="C0504D">
                <a:lumMod val="75000"/>
              </a:srgbClr>
            </a:solidFill>
            <a:prstDash val="solid"/>
            <a:tailEnd type="arrow"/>
          </a:ln>
          <a:effectLst>
            <a:outerShdw blurRad="40000" dist="20000" dir="5400000" rotWithShape="0">
              <a:srgbClr val="000000">
                <a:alpha val="38000"/>
              </a:srgbClr>
            </a:outerShdw>
          </a:effectLst>
        </p:spPr>
      </p:cxnSp>
      <p:sp>
        <p:nvSpPr>
          <p:cNvPr id="31" name="Rectangle 30">
            <a:extLst>
              <a:ext uri="{FF2B5EF4-FFF2-40B4-BE49-F238E27FC236}">
                <a16:creationId xmlns:a16="http://schemas.microsoft.com/office/drawing/2014/main" id="{61E7A42E-806F-DA41-AF87-875FC545D423}"/>
              </a:ext>
            </a:extLst>
          </p:cNvPr>
          <p:cNvSpPr/>
          <p:nvPr/>
        </p:nvSpPr>
        <p:spPr>
          <a:xfrm>
            <a:off x="2004975" y="3433609"/>
            <a:ext cx="347518" cy="708722"/>
          </a:xfrm>
          <a:prstGeom prst="rect">
            <a:avLst/>
          </a:prstGeom>
          <a:gradFill rotWithShape="1">
            <a:gsLst>
              <a:gs pos="0">
                <a:srgbClr val="F79646">
                  <a:tint val="100000"/>
                  <a:shade val="100000"/>
                  <a:satMod val="130000"/>
                </a:srgbClr>
              </a:gs>
              <a:gs pos="100000">
                <a:srgbClr val="F79646">
                  <a:tint val="50000"/>
                  <a:shade val="100000"/>
                  <a:satMod val="350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defTabSz="342900">
              <a:defRPr/>
            </a:pPr>
            <a:endParaRPr lang="en-US" kern="0" dirty="0">
              <a:solidFill>
                <a:prstClr val="white"/>
              </a:solidFill>
              <a:latin typeface="Calibri"/>
            </a:endParaRPr>
          </a:p>
        </p:txBody>
      </p:sp>
      <p:cxnSp>
        <p:nvCxnSpPr>
          <p:cNvPr id="32" name="Straight Arrow Connector 31">
            <a:extLst>
              <a:ext uri="{FF2B5EF4-FFF2-40B4-BE49-F238E27FC236}">
                <a16:creationId xmlns:a16="http://schemas.microsoft.com/office/drawing/2014/main" id="{B221DAB4-A09B-F140-88AC-CCE4DAC86FCC}"/>
              </a:ext>
            </a:extLst>
          </p:cNvPr>
          <p:cNvCxnSpPr/>
          <p:nvPr/>
        </p:nvCxnSpPr>
        <p:spPr>
          <a:xfrm>
            <a:off x="1808248" y="3550015"/>
            <a:ext cx="196549" cy="0"/>
          </a:xfrm>
          <a:prstGeom prst="straightConnector1">
            <a:avLst/>
          </a:prstGeom>
          <a:noFill/>
          <a:ln w="25400" cap="flat" cmpd="sng" algn="ctr">
            <a:solidFill>
              <a:srgbClr val="C0504D">
                <a:lumMod val="75000"/>
              </a:srgbClr>
            </a:solidFill>
            <a:prstDash val="solid"/>
            <a:tailEnd type="arrow"/>
          </a:ln>
          <a:effectLst>
            <a:outerShdw blurRad="40000" dist="20000" dir="5400000" rotWithShape="0">
              <a:srgbClr val="000000">
                <a:alpha val="38000"/>
              </a:srgbClr>
            </a:outerShdw>
          </a:effectLst>
        </p:spPr>
      </p:cxnSp>
      <p:cxnSp>
        <p:nvCxnSpPr>
          <p:cNvPr id="33" name="Straight Connector 32">
            <a:extLst>
              <a:ext uri="{FF2B5EF4-FFF2-40B4-BE49-F238E27FC236}">
                <a16:creationId xmlns:a16="http://schemas.microsoft.com/office/drawing/2014/main" id="{A621D727-5EF4-DA48-B8C5-0ED37698208A}"/>
              </a:ext>
            </a:extLst>
          </p:cNvPr>
          <p:cNvCxnSpPr/>
          <p:nvPr/>
        </p:nvCxnSpPr>
        <p:spPr>
          <a:xfrm flipV="1">
            <a:off x="2591254" y="3246676"/>
            <a:ext cx="1" cy="348530"/>
          </a:xfrm>
          <a:prstGeom prst="line">
            <a:avLst/>
          </a:prstGeom>
          <a:noFill/>
          <a:ln w="25400" cap="flat" cmpd="sng" algn="ctr">
            <a:solidFill>
              <a:srgbClr val="C0504D">
                <a:lumMod val="75000"/>
              </a:srgbClr>
            </a:solidFill>
            <a:prstDash val="solid"/>
          </a:ln>
          <a:effectLst>
            <a:outerShdw blurRad="40000" dist="20000" dir="5400000" rotWithShape="0">
              <a:srgbClr val="000000">
                <a:alpha val="38000"/>
              </a:srgbClr>
            </a:outerShdw>
          </a:effectLst>
        </p:spPr>
      </p:cxnSp>
      <p:cxnSp>
        <p:nvCxnSpPr>
          <p:cNvPr id="34" name="Straight Connector 33">
            <a:extLst>
              <a:ext uri="{FF2B5EF4-FFF2-40B4-BE49-F238E27FC236}">
                <a16:creationId xmlns:a16="http://schemas.microsoft.com/office/drawing/2014/main" id="{102850DF-9469-784A-9F16-9AB787676A3B}"/>
              </a:ext>
            </a:extLst>
          </p:cNvPr>
          <p:cNvCxnSpPr/>
          <p:nvPr/>
        </p:nvCxnSpPr>
        <p:spPr>
          <a:xfrm flipH="1">
            <a:off x="1158408" y="3246675"/>
            <a:ext cx="1432846" cy="13522"/>
          </a:xfrm>
          <a:prstGeom prst="line">
            <a:avLst/>
          </a:prstGeom>
          <a:noFill/>
          <a:ln w="25400" cap="flat" cmpd="sng" algn="ctr">
            <a:solidFill>
              <a:srgbClr val="C0504D">
                <a:lumMod val="75000"/>
              </a:srgbClr>
            </a:solidFill>
            <a:prstDash val="solid"/>
          </a:ln>
          <a:effectLst>
            <a:outerShdw blurRad="40000" dist="20000" dir="5400000" rotWithShape="0">
              <a:srgbClr val="000000">
                <a:alpha val="38000"/>
              </a:srgbClr>
            </a:outerShdw>
          </a:effectLst>
        </p:spPr>
      </p:cxnSp>
      <p:sp>
        <p:nvSpPr>
          <p:cNvPr id="35" name="TextBox 34">
            <a:extLst>
              <a:ext uri="{FF2B5EF4-FFF2-40B4-BE49-F238E27FC236}">
                <a16:creationId xmlns:a16="http://schemas.microsoft.com/office/drawing/2014/main" id="{9F6162E2-0321-2D48-9F24-601B0661252C}"/>
              </a:ext>
            </a:extLst>
          </p:cNvPr>
          <p:cNvSpPr txBox="1"/>
          <p:nvPr/>
        </p:nvSpPr>
        <p:spPr>
          <a:xfrm>
            <a:off x="642994" y="3641724"/>
            <a:ext cx="566181" cy="346249"/>
          </a:xfrm>
          <a:prstGeom prst="rect">
            <a:avLst/>
          </a:prstGeom>
          <a:noFill/>
        </p:spPr>
        <p:txBody>
          <a:bodyPr wrap="none" rtlCol="0">
            <a:spAutoFit/>
          </a:bodyPr>
          <a:lstStyle/>
          <a:p>
            <a:pPr algn="r" defTabSz="342900"/>
            <a:r>
              <a:rPr lang="en-US" sz="1650" b="1" dirty="0">
                <a:solidFill>
                  <a:prstClr val="black"/>
                </a:solidFill>
                <a:latin typeface="Calibri"/>
                <a:ea typeface="ＭＳ Ｐゴシック" pitchFamily="34" charset="-128"/>
                <a:cs typeface="Arial" charset="0"/>
              </a:rPr>
              <a:t>a[N]</a:t>
            </a:r>
          </a:p>
        </p:txBody>
      </p:sp>
      <p:sp>
        <p:nvSpPr>
          <p:cNvPr id="36" name="TextBox 35">
            <a:extLst>
              <a:ext uri="{FF2B5EF4-FFF2-40B4-BE49-F238E27FC236}">
                <a16:creationId xmlns:a16="http://schemas.microsoft.com/office/drawing/2014/main" id="{6C99BEC7-6217-274D-8ED5-92DD47046804}"/>
              </a:ext>
            </a:extLst>
          </p:cNvPr>
          <p:cNvSpPr txBox="1"/>
          <p:nvPr/>
        </p:nvSpPr>
        <p:spPr>
          <a:xfrm>
            <a:off x="2718542" y="3433623"/>
            <a:ext cx="298480" cy="346249"/>
          </a:xfrm>
          <a:prstGeom prst="rect">
            <a:avLst/>
          </a:prstGeom>
          <a:noFill/>
        </p:spPr>
        <p:txBody>
          <a:bodyPr wrap="none" rtlCol="0">
            <a:spAutoFit/>
          </a:bodyPr>
          <a:lstStyle/>
          <a:p>
            <a:pPr algn="r" defTabSz="342900"/>
            <a:r>
              <a:rPr lang="en-US" sz="1650" b="1" dirty="0">
                <a:solidFill>
                  <a:prstClr val="black"/>
                </a:solidFill>
                <a:latin typeface="Calibri"/>
                <a:ea typeface="ＭＳ Ｐゴシック" pitchFamily="34" charset="-128"/>
                <a:cs typeface="Arial" charset="0"/>
              </a:rPr>
              <a:t>b</a:t>
            </a:r>
          </a:p>
        </p:txBody>
      </p:sp>
      <p:cxnSp>
        <p:nvCxnSpPr>
          <p:cNvPr id="37" name="Straight Arrow Connector 36">
            <a:extLst>
              <a:ext uri="{FF2B5EF4-FFF2-40B4-BE49-F238E27FC236}">
                <a16:creationId xmlns:a16="http://schemas.microsoft.com/office/drawing/2014/main" id="{13873620-ABBB-B94F-8B89-45C3F94C8D44}"/>
              </a:ext>
            </a:extLst>
          </p:cNvPr>
          <p:cNvCxnSpPr/>
          <p:nvPr/>
        </p:nvCxnSpPr>
        <p:spPr>
          <a:xfrm>
            <a:off x="2367758" y="3595205"/>
            <a:ext cx="397217" cy="0"/>
          </a:xfrm>
          <a:prstGeom prst="straightConnector1">
            <a:avLst/>
          </a:prstGeom>
          <a:noFill/>
          <a:ln w="25400" cap="flat" cmpd="sng" algn="ctr">
            <a:solidFill>
              <a:srgbClr val="C0504D">
                <a:lumMod val="75000"/>
              </a:srgbClr>
            </a:solidFill>
            <a:prstDash val="solid"/>
            <a:tailEnd type="arrow"/>
          </a:ln>
          <a:effectLst>
            <a:outerShdw blurRad="40000" dist="20000" dir="5400000" rotWithShape="0">
              <a:srgbClr val="000000">
                <a:alpha val="38000"/>
              </a:srgbClr>
            </a:outerShdw>
          </a:effectLst>
        </p:spPr>
      </p:cxnSp>
      <p:cxnSp>
        <p:nvCxnSpPr>
          <p:cNvPr id="38" name="Straight Connector 37">
            <a:extLst>
              <a:ext uri="{FF2B5EF4-FFF2-40B4-BE49-F238E27FC236}">
                <a16:creationId xmlns:a16="http://schemas.microsoft.com/office/drawing/2014/main" id="{9A52F60E-7811-9948-8431-9A9512CED1C9}"/>
              </a:ext>
            </a:extLst>
          </p:cNvPr>
          <p:cNvCxnSpPr/>
          <p:nvPr/>
        </p:nvCxnSpPr>
        <p:spPr>
          <a:xfrm rot="16200000" flipV="1">
            <a:off x="1043014" y="3375412"/>
            <a:ext cx="230430" cy="1"/>
          </a:xfrm>
          <a:prstGeom prst="line">
            <a:avLst/>
          </a:prstGeom>
          <a:noFill/>
          <a:ln w="25400" cap="flat" cmpd="sng" algn="ctr">
            <a:solidFill>
              <a:srgbClr val="C0504D">
                <a:lumMod val="75000"/>
              </a:srgbClr>
            </a:solidFill>
            <a:prstDash val="solid"/>
          </a:ln>
          <a:effectLst>
            <a:outerShdw blurRad="40000" dist="20000" dir="5400000" rotWithShape="0">
              <a:srgbClr val="000000">
                <a:alpha val="38000"/>
              </a:srgbClr>
            </a:outerShdw>
          </a:effectLst>
        </p:spPr>
      </p:cxnSp>
      <p:sp>
        <p:nvSpPr>
          <p:cNvPr id="39" name="Isosceles Triangle 40">
            <a:extLst>
              <a:ext uri="{FF2B5EF4-FFF2-40B4-BE49-F238E27FC236}">
                <a16:creationId xmlns:a16="http://schemas.microsoft.com/office/drawing/2014/main" id="{8049A012-638B-024C-A61C-5ABFCCE78429}"/>
              </a:ext>
            </a:extLst>
          </p:cNvPr>
          <p:cNvSpPr/>
          <p:nvPr/>
        </p:nvSpPr>
        <p:spPr>
          <a:xfrm rot="5400000">
            <a:off x="2019362" y="3976828"/>
            <a:ext cx="86411" cy="115185"/>
          </a:xfrm>
          <a:prstGeom prst="triangle">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defTabSz="342900">
              <a:defRPr/>
            </a:pPr>
            <a:endParaRPr lang="en-US" kern="0" dirty="0">
              <a:solidFill>
                <a:prstClr val="white"/>
              </a:solidFill>
              <a:latin typeface="Calibri"/>
            </a:endParaRPr>
          </a:p>
        </p:txBody>
      </p:sp>
      <p:pic>
        <p:nvPicPr>
          <p:cNvPr id="40" name="Picture 39" descr="Screen Shot 2015-06-11 at 5.38.53 PM.png">
            <a:extLst>
              <a:ext uri="{FF2B5EF4-FFF2-40B4-BE49-F238E27FC236}">
                <a16:creationId xmlns:a16="http://schemas.microsoft.com/office/drawing/2014/main" id="{D0C974E2-4E0E-0A4C-96A3-DB446D64D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3861" y="2964457"/>
            <a:ext cx="3652514" cy="1177874"/>
          </a:xfrm>
          <a:prstGeom prst="rect">
            <a:avLst/>
          </a:prstGeom>
        </p:spPr>
      </p:pic>
      <p:sp>
        <p:nvSpPr>
          <p:cNvPr id="41" name="Rectangle 40">
            <a:extLst>
              <a:ext uri="{FF2B5EF4-FFF2-40B4-BE49-F238E27FC236}">
                <a16:creationId xmlns:a16="http://schemas.microsoft.com/office/drawing/2014/main" id="{2AA9C063-46A6-284B-9C61-48BFF2D8FD2C}"/>
              </a:ext>
            </a:extLst>
          </p:cNvPr>
          <p:cNvSpPr/>
          <p:nvPr/>
        </p:nvSpPr>
        <p:spPr>
          <a:xfrm>
            <a:off x="1203470" y="2481671"/>
            <a:ext cx="1382081" cy="347939"/>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342900">
              <a:defRPr/>
            </a:pPr>
            <a:r>
              <a:rPr lang="en-US" kern="0" dirty="0">
                <a:solidFill>
                  <a:prstClr val="white"/>
                </a:solidFill>
                <a:latin typeface="Calibri"/>
              </a:rPr>
              <a:t>Standard HLS</a:t>
            </a:r>
          </a:p>
        </p:txBody>
      </p:sp>
      <p:sp>
        <p:nvSpPr>
          <p:cNvPr id="42" name="Rectangle 41">
            <a:extLst>
              <a:ext uri="{FF2B5EF4-FFF2-40B4-BE49-F238E27FC236}">
                <a16:creationId xmlns:a16="http://schemas.microsoft.com/office/drawing/2014/main" id="{94BC385E-0828-4A4E-BB9A-B487B18A5781}"/>
              </a:ext>
            </a:extLst>
          </p:cNvPr>
          <p:cNvSpPr/>
          <p:nvPr/>
        </p:nvSpPr>
        <p:spPr>
          <a:xfrm>
            <a:off x="4933273" y="2481671"/>
            <a:ext cx="1368665" cy="347939"/>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342900">
              <a:defRPr/>
            </a:pPr>
            <a:r>
              <a:rPr lang="en-US" kern="0" dirty="0">
                <a:solidFill>
                  <a:prstClr val="white"/>
                </a:solidFill>
                <a:latin typeface="Calibri"/>
              </a:rPr>
              <a:t>HLS &amp; Unrolling</a:t>
            </a:r>
          </a:p>
        </p:txBody>
      </p:sp>
      <p:sp>
        <p:nvSpPr>
          <p:cNvPr id="43" name="TextBox 42">
            <a:extLst>
              <a:ext uri="{FF2B5EF4-FFF2-40B4-BE49-F238E27FC236}">
                <a16:creationId xmlns:a16="http://schemas.microsoft.com/office/drawing/2014/main" id="{0B3EE639-7E1E-0142-9EA7-92431FD2E69C}"/>
              </a:ext>
            </a:extLst>
          </p:cNvPr>
          <p:cNvSpPr txBox="1"/>
          <p:nvPr/>
        </p:nvSpPr>
        <p:spPr>
          <a:xfrm>
            <a:off x="1237336" y="4271472"/>
            <a:ext cx="936475" cy="248209"/>
          </a:xfrm>
          <a:prstGeom prst="rect">
            <a:avLst/>
          </a:prstGeom>
          <a:noFill/>
        </p:spPr>
        <p:txBody>
          <a:bodyPr wrap="none" rtlCol="0">
            <a:spAutoFit/>
          </a:bodyPr>
          <a:lstStyle/>
          <a:p>
            <a:pPr defTabSz="342900"/>
            <a:r>
              <a:rPr lang="en-US" sz="1013" dirty="0">
                <a:solidFill>
                  <a:prstClr val="black"/>
                </a:solidFill>
                <a:latin typeface="Calibri"/>
              </a:rPr>
              <a:t>Takes 4 Cycles</a:t>
            </a:r>
          </a:p>
        </p:txBody>
      </p:sp>
      <p:sp>
        <p:nvSpPr>
          <p:cNvPr id="44" name="TextBox 43">
            <a:extLst>
              <a:ext uri="{FF2B5EF4-FFF2-40B4-BE49-F238E27FC236}">
                <a16:creationId xmlns:a16="http://schemas.microsoft.com/office/drawing/2014/main" id="{990D3BF5-EF83-1742-87D9-84B81D4E91EF}"/>
              </a:ext>
            </a:extLst>
          </p:cNvPr>
          <p:cNvSpPr txBox="1"/>
          <p:nvPr/>
        </p:nvSpPr>
        <p:spPr>
          <a:xfrm>
            <a:off x="4933273" y="4271472"/>
            <a:ext cx="936475" cy="248209"/>
          </a:xfrm>
          <a:prstGeom prst="rect">
            <a:avLst/>
          </a:prstGeom>
          <a:noFill/>
        </p:spPr>
        <p:txBody>
          <a:bodyPr wrap="none" rtlCol="0">
            <a:spAutoFit/>
          </a:bodyPr>
          <a:lstStyle/>
          <a:p>
            <a:pPr defTabSz="342900"/>
            <a:r>
              <a:rPr lang="en-US" sz="1013" dirty="0">
                <a:solidFill>
                  <a:prstClr val="black"/>
                </a:solidFill>
                <a:latin typeface="Calibri"/>
              </a:rPr>
              <a:t>Takes 1 Cycles</a:t>
            </a:r>
          </a:p>
        </p:txBody>
      </p:sp>
      <p:sp>
        <p:nvSpPr>
          <p:cNvPr id="45" name="TextBox 44">
            <a:extLst>
              <a:ext uri="{FF2B5EF4-FFF2-40B4-BE49-F238E27FC236}">
                <a16:creationId xmlns:a16="http://schemas.microsoft.com/office/drawing/2014/main" id="{1CEC5130-F967-954E-A211-1A9A2399BD9F}"/>
              </a:ext>
            </a:extLst>
          </p:cNvPr>
          <p:cNvSpPr txBox="1"/>
          <p:nvPr/>
        </p:nvSpPr>
        <p:spPr>
          <a:xfrm>
            <a:off x="158080" y="4938326"/>
            <a:ext cx="2446504" cy="248209"/>
          </a:xfrm>
          <a:prstGeom prst="rect">
            <a:avLst/>
          </a:prstGeom>
          <a:noFill/>
        </p:spPr>
        <p:txBody>
          <a:bodyPr wrap="none" rtlCol="0">
            <a:spAutoFit/>
          </a:bodyPr>
          <a:lstStyle/>
          <a:p>
            <a:r>
              <a:rPr lang="en-US" sz="1013" dirty="0"/>
              <a:t>Source: FPGA HLS tutorial, ISCA 2015</a:t>
            </a:r>
          </a:p>
        </p:txBody>
      </p:sp>
    </p:spTree>
    <p:extLst>
      <p:ext uri="{BB962C8B-B14F-4D97-AF65-F5344CB8AC3E}">
        <p14:creationId xmlns:p14="http://schemas.microsoft.com/office/powerpoint/2010/main" val="110217291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5099-5949-5742-85C2-6D0F7B9049A6}"/>
              </a:ext>
            </a:extLst>
          </p:cNvPr>
          <p:cNvSpPr>
            <a:spLocks noGrp="1"/>
          </p:cNvSpPr>
          <p:nvPr>
            <p:ph type="title"/>
          </p:nvPr>
        </p:nvSpPr>
        <p:spPr/>
        <p:txBody>
          <a:bodyPr/>
          <a:lstStyle/>
          <a:p>
            <a:r>
              <a:rPr lang="en-US" dirty="0"/>
              <a:t>Optimization II: Loop pipelining </a:t>
            </a:r>
          </a:p>
        </p:txBody>
      </p:sp>
      <p:sp>
        <p:nvSpPr>
          <p:cNvPr id="4" name="Slide Number Placeholder 3">
            <a:extLst>
              <a:ext uri="{FF2B5EF4-FFF2-40B4-BE49-F238E27FC236}">
                <a16:creationId xmlns:a16="http://schemas.microsoft.com/office/drawing/2014/main" id="{82E19BEE-50B1-B74D-B31C-9F3DFB7A05A0}"/>
              </a:ext>
            </a:extLst>
          </p:cNvPr>
          <p:cNvSpPr>
            <a:spLocks noGrp="1"/>
          </p:cNvSpPr>
          <p:nvPr>
            <p:ph type="sldNum" sz="quarter" idx="11"/>
          </p:nvPr>
        </p:nvSpPr>
        <p:spPr/>
        <p:txBody>
          <a:bodyPr/>
          <a:lstStyle/>
          <a:p>
            <a:pPr>
              <a:defRPr/>
            </a:pPr>
            <a:fld id="{D2C425F6-CA7B-4977-8DCE-0B0DAF9AC9E5}" type="slidenum">
              <a:rPr lang="en-US" smtClean="0">
                <a:solidFill>
                  <a:srgbClr val="808080"/>
                </a:solidFill>
              </a:rPr>
              <a:pPr>
                <a:defRPr/>
              </a:pPr>
              <a:t>22</a:t>
            </a:fld>
            <a:endParaRPr lang="en-US">
              <a:solidFill>
                <a:srgbClr val="808080"/>
              </a:solidFill>
            </a:endParaRPr>
          </a:p>
        </p:txBody>
      </p:sp>
      <p:cxnSp>
        <p:nvCxnSpPr>
          <p:cNvPr id="13" name="Straight Arrow Connector 12">
            <a:extLst>
              <a:ext uri="{FF2B5EF4-FFF2-40B4-BE49-F238E27FC236}">
                <a16:creationId xmlns:a16="http://schemas.microsoft.com/office/drawing/2014/main" id="{FD54DC85-E7AD-2744-AE64-48E72DAB8775}"/>
              </a:ext>
            </a:extLst>
          </p:cNvPr>
          <p:cNvCxnSpPr/>
          <p:nvPr/>
        </p:nvCxnSpPr>
        <p:spPr>
          <a:xfrm>
            <a:off x="633095" y="2889029"/>
            <a:ext cx="1017023" cy="1191"/>
          </a:xfrm>
          <a:prstGeom prst="straightConnector1">
            <a:avLst/>
          </a:prstGeom>
          <a:ln>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65816EE7-8029-A947-8333-A1B3B9CEFC7D}"/>
              </a:ext>
            </a:extLst>
          </p:cNvPr>
          <p:cNvSpPr txBox="1"/>
          <p:nvPr/>
        </p:nvSpPr>
        <p:spPr>
          <a:xfrm>
            <a:off x="1832113" y="2997551"/>
            <a:ext cx="1027841" cy="230832"/>
          </a:xfrm>
          <a:prstGeom prst="rect">
            <a:avLst/>
          </a:prstGeom>
          <a:noFill/>
          <a:effectLst/>
        </p:spPr>
        <p:txBody>
          <a:bodyPr wrap="square" rtlCol="0">
            <a:spAutoFit/>
          </a:bodyPr>
          <a:lstStyle/>
          <a:p>
            <a:pPr algn="r"/>
            <a:r>
              <a:rPr lang="en-US" sz="900" b="1" dirty="0">
                <a:solidFill>
                  <a:prstClr val="black"/>
                </a:solidFill>
                <a:latin typeface="Calibri"/>
                <a:ea typeface="ＭＳ Ｐゴシック" pitchFamily="34" charset="-128"/>
                <a:cs typeface="Arial" charset="0"/>
              </a:rPr>
              <a:t>Latency = 3 cycles</a:t>
            </a:r>
          </a:p>
        </p:txBody>
      </p:sp>
      <p:sp>
        <p:nvSpPr>
          <p:cNvPr id="15" name="TextBox 14">
            <a:extLst>
              <a:ext uri="{FF2B5EF4-FFF2-40B4-BE49-F238E27FC236}">
                <a16:creationId xmlns:a16="http://schemas.microsoft.com/office/drawing/2014/main" id="{504CE197-C66F-3B4F-9F92-C5516FAFA0A2}"/>
              </a:ext>
            </a:extLst>
          </p:cNvPr>
          <p:cNvSpPr txBox="1"/>
          <p:nvPr/>
        </p:nvSpPr>
        <p:spPr>
          <a:xfrm>
            <a:off x="1123385" y="1131612"/>
            <a:ext cx="1087157" cy="230832"/>
          </a:xfrm>
          <a:prstGeom prst="rect">
            <a:avLst/>
          </a:prstGeom>
          <a:noFill/>
          <a:effectLst/>
        </p:spPr>
        <p:txBody>
          <a:bodyPr wrap="none" rtlCol="0">
            <a:spAutoFit/>
          </a:bodyPr>
          <a:lstStyle/>
          <a:p>
            <a:r>
              <a:rPr lang="en-US" sz="900" b="1" u="sng" dirty="0">
                <a:solidFill>
                  <a:prstClr val="black"/>
                </a:solidFill>
                <a:latin typeface="Calibri"/>
                <a:ea typeface="ＭＳ Ｐゴシック" pitchFamily="34" charset="-128"/>
                <a:cs typeface="Arial" charset="0"/>
              </a:rPr>
              <a:t>Without Pipelining</a:t>
            </a:r>
          </a:p>
        </p:txBody>
      </p:sp>
      <p:sp>
        <p:nvSpPr>
          <p:cNvPr id="16" name="TextBox 15">
            <a:extLst>
              <a:ext uri="{FF2B5EF4-FFF2-40B4-BE49-F238E27FC236}">
                <a16:creationId xmlns:a16="http://schemas.microsoft.com/office/drawing/2014/main" id="{6039E793-C538-A641-8EC2-A6E254797482}"/>
              </a:ext>
            </a:extLst>
          </p:cNvPr>
          <p:cNvSpPr txBox="1"/>
          <p:nvPr/>
        </p:nvSpPr>
        <p:spPr>
          <a:xfrm>
            <a:off x="1654474" y="2790031"/>
            <a:ext cx="1229825" cy="230832"/>
          </a:xfrm>
          <a:prstGeom prst="rect">
            <a:avLst/>
          </a:prstGeom>
          <a:noFill/>
          <a:effectLst/>
        </p:spPr>
        <p:txBody>
          <a:bodyPr wrap="none" rtlCol="0">
            <a:spAutoFit/>
          </a:bodyPr>
          <a:lstStyle/>
          <a:p>
            <a:pPr algn="ctr"/>
            <a:r>
              <a:rPr lang="en-US" sz="900" b="1" dirty="0">
                <a:solidFill>
                  <a:prstClr val="black"/>
                </a:solidFill>
                <a:latin typeface="Calibri"/>
                <a:ea typeface="ＭＳ Ｐゴシック" pitchFamily="34" charset="-128"/>
                <a:cs typeface="Arial" charset="0"/>
              </a:rPr>
              <a:t>Throughput = 3 cycles</a:t>
            </a:r>
          </a:p>
        </p:txBody>
      </p:sp>
      <p:grpSp>
        <p:nvGrpSpPr>
          <p:cNvPr id="17" name="Group 71">
            <a:extLst>
              <a:ext uri="{FF2B5EF4-FFF2-40B4-BE49-F238E27FC236}">
                <a16:creationId xmlns:a16="http://schemas.microsoft.com/office/drawing/2014/main" id="{985180B5-ED9E-274A-A69F-991666D1D494}"/>
              </a:ext>
            </a:extLst>
          </p:cNvPr>
          <p:cNvGrpSpPr/>
          <p:nvPr/>
        </p:nvGrpSpPr>
        <p:grpSpPr>
          <a:xfrm>
            <a:off x="650118" y="2291933"/>
            <a:ext cx="342901" cy="171450"/>
            <a:chOff x="-66694" y="1130300"/>
            <a:chExt cx="533401" cy="228600"/>
          </a:xfrm>
          <a:effectLst>
            <a:outerShdw blurRad="50800" dist="38100" dir="2700000" algn="tl" rotWithShape="0">
              <a:prstClr val="black">
                <a:alpha val="40000"/>
              </a:prstClr>
            </a:outerShdw>
          </a:effectLst>
        </p:grpSpPr>
        <p:cxnSp>
          <p:nvCxnSpPr>
            <p:cNvPr id="18" name="Straight Connector 17">
              <a:extLst>
                <a:ext uri="{FF2B5EF4-FFF2-40B4-BE49-F238E27FC236}">
                  <a16:creationId xmlns:a16="http://schemas.microsoft.com/office/drawing/2014/main" id="{A2DA731A-6D26-3D4A-846F-F194571664F8}"/>
                </a:ext>
              </a:extLst>
            </p:cNvPr>
            <p:cNvCxnSpPr/>
            <p:nvPr/>
          </p:nvCxnSpPr>
          <p:spPr>
            <a:xfrm>
              <a:off x="-66693" y="1130300"/>
              <a:ext cx="2667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8DFA79D6-9216-5C4C-9442-F4C71DCFAC16}"/>
                </a:ext>
              </a:extLst>
            </p:cNvPr>
            <p:cNvCxnSpPr/>
            <p:nvPr/>
          </p:nvCxnSpPr>
          <p:spPr>
            <a:xfrm rot="5400000">
              <a:off x="85707"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B05FD54-970E-9C47-9AD0-780291574457}"/>
                </a:ext>
              </a:extLst>
            </p:cNvPr>
            <p:cNvCxnSpPr/>
            <p:nvPr/>
          </p:nvCxnSpPr>
          <p:spPr>
            <a:xfrm rot="5400000">
              <a:off x="-180994"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57EAF33-2744-7547-8547-7916DE05245D}"/>
                </a:ext>
              </a:extLst>
            </p:cNvPr>
            <p:cNvCxnSpPr/>
            <p:nvPr/>
          </p:nvCxnSpPr>
          <p:spPr>
            <a:xfrm>
              <a:off x="200007" y="1358900"/>
              <a:ext cx="26670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2" name="Group 71">
            <a:extLst>
              <a:ext uri="{FF2B5EF4-FFF2-40B4-BE49-F238E27FC236}">
                <a16:creationId xmlns:a16="http://schemas.microsoft.com/office/drawing/2014/main" id="{7693BC0F-6CB4-B84C-B164-69CB812A3AAE}"/>
              </a:ext>
            </a:extLst>
          </p:cNvPr>
          <p:cNvGrpSpPr/>
          <p:nvPr/>
        </p:nvGrpSpPr>
        <p:grpSpPr>
          <a:xfrm>
            <a:off x="993018" y="2291933"/>
            <a:ext cx="342901" cy="171450"/>
            <a:chOff x="-66694" y="1130300"/>
            <a:chExt cx="533401" cy="228600"/>
          </a:xfrm>
          <a:effectLst>
            <a:outerShdw blurRad="50800" dist="38100" dir="2700000" algn="tl" rotWithShape="0">
              <a:prstClr val="black">
                <a:alpha val="40000"/>
              </a:prstClr>
            </a:outerShdw>
          </a:effectLst>
        </p:grpSpPr>
        <p:cxnSp>
          <p:nvCxnSpPr>
            <p:cNvPr id="23" name="Straight Connector 22">
              <a:extLst>
                <a:ext uri="{FF2B5EF4-FFF2-40B4-BE49-F238E27FC236}">
                  <a16:creationId xmlns:a16="http://schemas.microsoft.com/office/drawing/2014/main" id="{1B3CEE51-4D06-B242-B107-6BA5B3735533}"/>
                </a:ext>
              </a:extLst>
            </p:cNvPr>
            <p:cNvCxnSpPr/>
            <p:nvPr/>
          </p:nvCxnSpPr>
          <p:spPr>
            <a:xfrm>
              <a:off x="-66693" y="1130300"/>
              <a:ext cx="2667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7EB613E-1FB5-3B49-A483-F59851F22DD4}"/>
                </a:ext>
              </a:extLst>
            </p:cNvPr>
            <p:cNvCxnSpPr/>
            <p:nvPr/>
          </p:nvCxnSpPr>
          <p:spPr>
            <a:xfrm rot="5400000">
              <a:off x="85707"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42B7589-4AE7-BE48-863B-8FE62B002917}"/>
                </a:ext>
              </a:extLst>
            </p:cNvPr>
            <p:cNvCxnSpPr/>
            <p:nvPr/>
          </p:nvCxnSpPr>
          <p:spPr>
            <a:xfrm rot="5400000">
              <a:off x="-180994"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04D0436-5900-2B42-96BD-828FE1C60A5C}"/>
                </a:ext>
              </a:extLst>
            </p:cNvPr>
            <p:cNvCxnSpPr/>
            <p:nvPr/>
          </p:nvCxnSpPr>
          <p:spPr>
            <a:xfrm>
              <a:off x="200007" y="1358900"/>
              <a:ext cx="26670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7" name="Group 71">
            <a:extLst>
              <a:ext uri="{FF2B5EF4-FFF2-40B4-BE49-F238E27FC236}">
                <a16:creationId xmlns:a16="http://schemas.microsoft.com/office/drawing/2014/main" id="{221EFE91-AEFA-1C40-B727-EC37F6DF0A66}"/>
              </a:ext>
            </a:extLst>
          </p:cNvPr>
          <p:cNvGrpSpPr/>
          <p:nvPr/>
        </p:nvGrpSpPr>
        <p:grpSpPr>
          <a:xfrm>
            <a:off x="1335919" y="2291933"/>
            <a:ext cx="342901" cy="171450"/>
            <a:chOff x="-66694" y="1130300"/>
            <a:chExt cx="533401" cy="228600"/>
          </a:xfrm>
          <a:effectLst>
            <a:outerShdw blurRad="50800" dist="38100" dir="2700000" algn="tl" rotWithShape="0">
              <a:prstClr val="black">
                <a:alpha val="40000"/>
              </a:prstClr>
            </a:outerShdw>
          </a:effectLst>
        </p:grpSpPr>
        <p:cxnSp>
          <p:nvCxnSpPr>
            <p:cNvPr id="28" name="Straight Connector 27">
              <a:extLst>
                <a:ext uri="{FF2B5EF4-FFF2-40B4-BE49-F238E27FC236}">
                  <a16:creationId xmlns:a16="http://schemas.microsoft.com/office/drawing/2014/main" id="{450DBA0F-DB8D-604C-A936-96E8601BD736}"/>
                </a:ext>
              </a:extLst>
            </p:cNvPr>
            <p:cNvCxnSpPr/>
            <p:nvPr/>
          </p:nvCxnSpPr>
          <p:spPr>
            <a:xfrm>
              <a:off x="-66693" y="1130300"/>
              <a:ext cx="2667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D90C919-29AF-3B41-8167-97F824D2F6FE}"/>
                </a:ext>
              </a:extLst>
            </p:cNvPr>
            <p:cNvCxnSpPr/>
            <p:nvPr/>
          </p:nvCxnSpPr>
          <p:spPr>
            <a:xfrm rot="5400000">
              <a:off x="85707"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1F2D1672-2374-B04A-8E26-E39C77B8E8E8}"/>
                </a:ext>
              </a:extLst>
            </p:cNvPr>
            <p:cNvCxnSpPr/>
            <p:nvPr/>
          </p:nvCxnSpPr>
          <p:spPr>
            <a:xfrm rot="5400000">
              <a:off x="-180994"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2270E98F-4E9A-E84B-A5CC-BD09F8EDE3BB}"/>
                </a:ext>
              </a:extLst>
            </p:cNvPr>
            <p:cNvCxnSpPr/>
            <p:nvPr/>
          </p:nvCxnSpPr>
          <p:spPr>
            <a:xfrm>
              <a:off x="200007" y="1358900"/>
              <a:ext cx="26670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2" name="Group 71">
            <a:extLst>
              <a:ext uri="{FF2B5EF4-FFF2-40B4-BE49-F238E27FC236}">
                <a16:creationId xmlns:a16="http://schemas.microsoft.com/office/drawing/2014/main" id="{F95AF953-1CAB-634C-B38A-BC9A6C6E9FF8}"/>
              </a:ext>
            </a:extLst>
          </p:cNvPr>
          <p:cNvGrpSpPr/>
          <p:nvPr/>
        </p:nvGrpSpPr>
        <p:grpSpPr>
          <a:xfrm>
            <a:off x="1678818" y="2291933"/>
            <a:ext cx="342901" cy="171450"/>
            <a:chOff x="-66694" y="1130300"/>
            <a:chExt cx="533401" cy="228600"/>
          </a:xfrm>
          <a:effectLst>
            <a:outerShdw blurRad="50800" dist="38100" dir="2700000" algn="tl" rotWithShape="0">
              <a:prstClr val="black">
                <a:alpha val="40000"/>
              </a:prstClr>
            </a:outerShdw>
          </a:effectLst>
        </p:grpSpPr>
        <p:cxnSp>
          <p:nvCxnSpPr>
            <p:cNvPr id="33" name="Straight Connector 32">
              <a:extLst>
                <a:ext uri="{FF2B5EF4-FFF2-40B4-BE49-F238E27FC236}">
                  <a16:creationId xmlns:a16="http://schemas.microsoft.com/office/drawing/2014/main" id="{ADC3048B-7B2D-0645-B527-FA3B9D847438}"/>
                </a:ext>
              </a:extLst>
            </p:cNvPr>
            <p:cNvCxnSpPr/>
            <p:nvPr/>
          </p:nvCxnSpPr>
          <p:spPr>
            <a:xfrm>
              <a:off x="-66693" y="1130300"/>
              <a:ext cx="2667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77F16D8-678E-1B40-A135-A620E79FE5A8}"/>
                </a:ext>
              </a:extLst>
            </p:cNvPr>
            <p:cNvCxnSpPr/>
            <p:nvPr/>
          </p:nvCxnSpPr>
          <p:spPr>
            <a:xfrm rot="5400000">
              <a:off x="85707"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6FDBD252-34DC-FA46-A469-6CE6873BB70B}"/>
                </a:ext>
              </a:extLst>
            </p:cNvPr>
            <p:cNvCxnSpPr/>
            <p:nvPr/>
          </p:nvCxnSpPr>
          <p:spPr>
            <a:xfrm rot="5400000">
              <a:off x="-180994"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AA35F8C3-40CC-CB4B-AF86-E203C687CE18}"/>
                </a:ext>
              </a:extLst>
            </p:cNvPr>
            <p:cNvCxnSpPr/>
            <p:nvPr/>
          </p:nvCxnSpPr>
          <p:spPr>
            <a:xfrm>
              <a:off x="200007" y="1358900"/>
              <a:ext cx="26670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Group 71">
            <a:extLst>
              <a:ext uri="{FF2B5EF4-FFF2-40B4-BE49-F238E27FC236}">
                <a16:creationId xmlns:a16="http://schemas.microsoft.com/office/drawing/2014/main" id="{B25633AB-DDB9-0744-82F2-9BCEEFD782B6}"/>
              </a:ext>
            </a:extLst>
          </p:cNvPr>
          <p:cNvGrpSpPr/>
          <p:nvPr/>
        </p:nvGrpSpPr>
        <p:grpSpPr>
          <a:xfrm>
            <a:off x="2021718" y="2291933"/>
            <a:ext cx="342901" cy="171450"/>
            <a:chOff x="-66694" y="1130300"/>
            <a:chExt cx="533401" cy="228600"/>
          </a:xfrm>
          <a:effectLst>
            <a:outerShdw blurRad="50800" dist="38100" dir="2700000" algn="tl" rotWithShape="0">
              <a:prstClr val="black">
                <a:alpha val="40000"/>
              </a:prstClr>
            </a:outerShdw>
          </a:effectLst>
        </p:grpSpPr>
        <p:cxnSp>
          <p:nvCxnSpPr>
            <p:cNvPr id="38" name="Straight Connector 37">
              <a:extLst>
                <a:ext uri="{FF2B5EF4-FFF2-40B4-BE49-F238E27FC236}">
                  <a16:creationId xmlns:a16="http://schemas.microsoft.com/office/drawing/2014/main" id="{48A35D75-FC3D-324F-B8FD-8DAC8A1D0644}"/>
                </a:ext>
              </a:extLst>
            </p:cNvPr>
            <p:cNvCxnSpPr/>
            <p:nvPr/>
          </p:nvCxnSpPr>
          <p:spPr>
            <a:xfrm>
              <a:off x="-66693" y="1130300"/>
              <a:ext cx="2667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6F1FE9B0-2AF5-5849-B565-0DE52F4CFCFA}"/>
                </a:ext>
              </a:extLst>
            </p:cNvPr>
            <p:cNvCxnSpPr/>
            <p:nvPr/>
          </p:nvCxnSpPr>
          <p:spPr>
            <a:xfrm rot="5400000">
              <a:off x="85707"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809A162F-08F9-0340-9B97-FCB91F88D81B}"/>
                </a:ext>
              </a:extLst>
            </p:cNvPr>
            <p:cNvCxnSpPr/>
            <p:nvPr/>
          </p:nvCxnSpPr>
          <p:spPr>
            <a:xfrm rot="5400000">
              <a:off x="-180994"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8629CEB7-35D9-994A-B47E-A659711FC163}"/>
                </a:ext>
              </a:extLst>
            </p:cNvPr>
            <p:cNvCxnSpPr/>
            <p:nvPr/>
          </p:nvCxnSpPr>
          <p:spPr>
            <a:xfrm>
              <a:off x="200007" y="1358900"/>
              <a:ext cx="26670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2" name="Group 71">
            <a:extLst>
              <a:ext uri="{FF2B5EF4-FFF2-40B4-BE49-F238E27FC236}">
                <a16:creationId xmlns:a16="http://schemas.microsoft.com/office/drawing/2014/main" id="{7AE65906-C901-9943-AAE4-6DB2B5777F0F}"/>
              </a:ext>
            </a:extLst>
          </p:cNvPr>
          <p:cNvGrpSpPr/>
          <p:nvPr/>
        </p:nvGrpSpPr>
        <p:grpSpPr>
          <a:xfrm>
            <a:off x="2364619" y="2291933"/>
            <a:ext cx="314201" cy="171450"/>
            <a:chOff x="-66694" y="1130300"/>
            <a:chExt cx="533401" cy="228600"/>
          </a:xfrm>
          <a:effectLst>
            <a:outerShdw blurRad="50800" dist="38100" dir="2700000" algn="tl" rotWithShape="0">
              <a:prstClr val="black">
                <a:alpha val="40000"/>
              </a:prstClr>
            </a:outerShdw>
          </a:effectLst>
        </p:grpSpPr>
        <p:cxnSp>
          <p:nvCxnSpPr>
            <p:cNvPr id="43" name="Straight Connector 42">
              <a:extLst>
                <a:ext uri="{FF2B5EF4-FFF2-40B4-BE49-F238E27FC236}">
                  <a16:creationId xmlns:a16="http://schemas.microsoft.com/office/drawing/2014/main" id="{7556FF6D-391D-5B4D-B50F-E40585EB81E5}"/>
                </a:ext>
              </a:extLst>
            </p:cNvPr>
            <p:cNvCxnSpPr/>
            <p:nvPr/>
          </p:nvCxnSpPr>
          <p:spPr>
            <a:xfrm>
              <a:off x="-66693" y="1130300"/>
              <a:ext cx="2667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16036C30-1073-514B-8998-B896B8C6EEC6}"/>
                </a:ext>
              </a:extLst>
            </p:cNvPr>
            <p:cNvCxnSpPr/>
            <p:nvPr/>
          </p:nvCxnSpPr>
          <p:spPr>
            <a:xfrm rot="5400000">
              <a:off x="85707"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3C6A9255-5934-654A-96DA-12E36ADE55F6}"/>
                </a:ext>
              </a:extLst>
            </p:cNvPr>
            <p:cNvCxnSpPr/>
            <p:nvPr/>
          </p:nvCxnSpPr>
          <p:spPr>
            <a:xfrm rot="5400000">
              <a:off x="-180994"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BEC9BB5C-EFDB-C640-BD39-FE8C776F0B93}"/>
                </a:ext>
              </a:extLst>
            </p:cNvPr>
            <p:cNvCxnSpPr/>
            <p:nvPr/>
          </p:nvCxnSpPr>
          <p:spPr>
            <a:xfrm>
              <a:off x="200007" y="1358900"/>
              <a:ext cx="266700"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47" name="Rounded Rectangle 46">
            <a:extLst>
              <a:ext uri="{FF2B5EF4-FFF2-40B4-BE49-F238E27FC236}">
                <a16:creationId xmlns:a16="http://schemas.microsoft.com/office/drawing/2014/main" id="{64CEDD2E-CE52-CC45-95EE-F2EBECA3F061}"/>
              </a:ext>
            </a:extLst>
          </p:cNvPr>
          <p:cNvSpPr/>
          <p:nvPr/>
        </p:nvSpPr>
        <p:spPr>
          <a:xfrm>
            <a:off x="621417" y="2487408"/>
            <a:ext cx="342900" cy="114300"/>
          </a:xfrm>
          <a:prstGeom prst="round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sz="600" b="1" dirty="0">
                <a:solidFill>
                  <a:prstClr val="black"/>
                </a:solidFill>
                <a:latin typeface="Calibri"/>
              </a:rPr>
              <a:t>RD</a:t>
            </a:r>
            <a:endParaRPr lang="en-US" sz="825" b="1" dirty="0">
              <a:solidFill>
                <a:prstClr val="black"/>
              </a:solidFill>
              <a:latin typeface="Calibri"/>
            </a:endParaRPr>
          </a:p>
        </p:txBody>
      </p:sp>
      <p:sp>
        <p:nvSpPr>
          <p:cNvPr id="48" name="Rounded Rectangle 47">
            <a:extLst>
              <a:ext uri="{FF2B5EF4-FFF2-40B4-BE49-F238E27FC236}">
                <a16:creationId xmlns:a16="http://schemas.microsoft.com/office/drawing/2014/main" id="{11C6CA27-1B74-3142-8A9F-6F88AB88022C}"/>
              </a:ext>
            </a:extLst>
          </p:cNvPr>
          <p:cNvSpPr/>
          <p:nvPr/>
        </p:nvSpPr>
        <p:spPr>
          <a:xfrm>
            <a:off x="964319" y="2487408"/>
            <a:ext cx="342900" cy="114300"/>
          </a:xfrm>
          <a:prstGeom prst="roundRect">
            <a:avLst/>
          </a:prstGeom>
          <a:solidFill>
            <a:srgbClr val="FFFF00"/>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600" b="1" dirty="0">
                <a:solidFill>
                  <a:prstClr val="black"/>
                </a:solidFill>
                <a:latin typeface="Calibri"/>
              </a:rPr>
              <a:t>CMP</a:t>
            </a:r>
            <a:endParaRPr lang="en-US" sz="600" dirty="0">
              <a:solidFill>
                <a:prstClr val="black"/>
              </a:solidFill>
              <a:latin typeface="Calibri"/>
            </a:endParaRPr>
          </a:p>
        </p:txBody>
      </p:sp>
      <p:sp>
        <p:nvSpPr>
          <p:cNvPr id="49" name="Rounded Rectangle 48">
            <a:extLst>
              <a:ext uri="{FF2B5EF4-FFF2-40B4-BE49-F238E27FC236}">
                <a16:creationId xmlns:a16="http://schemas.microsoft.com/office/drawing/2014/main" id="{591F1161-3F93-8644-8460-2D34C36BFF1E}"/>
              </a:ext>
            </a:extLst>
          </p:cNvPr>
          <p:cNvSpPr/>
          <p:nvPr/>
        </p:nvSpPr>
        <p:spPr>
          <a:xfrm>
            <a:off x="1307219" y="2487408"/>
            <a:ext cx="342900" cy="114300"/>
          </a:xfrm>
          <a:prstGeom prst="round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r>
              <a:rPr lang="en-US" sz="600" b="1" dirty="0">
                <a:solidFill>
                  <a:prstClr val="black"/>
                </a:solidFill>
                <a:latin typeface="Calibri"/>
              </a:rPr>
              <a:t>WR</a:t>
            </a:r>
            <a:endParaRPr lang="en-US" sz="600" dirty="0">
              <a:solidFill>
                <a:prstClr val="black"/>
              </a:solidFill>
              <a:latin typeface="Calibri"/>
            </a:endParaRPr>
          </a:p>
        </p:txBody>
      </p:sp>
      <p:sp>
        <p:nvSpPr>
          <p:cNvPr id="50" name="Rounded Rectangle 49">
            <a:extLst>
              <a:ext uri="{FF2B5EF4-FFF2-40B4-BE49-F238E27FC236}">
                <a16:creationId xmlns:a16="http://schemas.microsoft.com/office/drawing/2014/main" id="{1DAAF8D8-4B62-F148-B458-6FFE4A704F6F}"/>
              </a:ext>
            </a:extLst>
          </p:cNvPr>
          <p:cNvSpPr/>
          <p:nvPr/>
        </p:nvSpPr>
        <p:spPr>
          <a:xfrm>
            <a:off x="1650118" y="2487408"/>
            <a:ext cx="342900" cy="114300"/>
          </a:xfrm>
          <a:prstGeom prst="round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sz="600" b="1" dirty="0">
                <a:solidFill>
                  <a:prstClr val="black"/>
                </a:solidFill>
                <a:latin typeface="Calibri"/>
              </a:rPr>
              <a:t>RD</a:t>
            </a:r>
            <a:endParaRPr lang="en-US" sz="825" b="1" dirty="0">
              <a:solidFill>
                <a:prstClr val="black"/>
              </a:solidFill>
              <a:latin typeface="Calibri"/>
            </a:endParaRPr>
          </a:p>
        </p:txBody>
      </p:sp>
      <p:sp>
        <p:nvSpPr>
          <p:cNvPr id="51" name="Rounded Rectangle 50">
            <a:extLst>
              <a:ext uri="{FF2B5EF4-FFF2-40B4-BE49-F238E27FC236}">
                <a16:creationId xmlns:a16="http://schemas.microsoft.com/office/drawing/2014/main" id="{8372F818-7410-6E44-986A-CE23596A3568}"/>
              </a:ext>
            </a:extLst>
          </p:cNvPr>
          <p:cNvSpPr/>
          <p:nvPr/>
        </p:nvSpPr>
        <p:spPr>
          <a:xfrm>
            <a:off x="1993017" y="2487408"/>
            <a:ext cx="342900" cy="114300"/>
          </a:xfrm>
          <a:prstGeom prst="roundRect">
            <a:avLst/>
          </a:prstGeom>
          <a:solidFill>
            <a:srgbClr val="FFFF00"/>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600" b="1" dirty="0">
                <a:solidFill>
                  <a:prstClr val="black"/>
                </a:solidFill>
                <a:latin typeface="Calibri"/>
              </a:rPr>
              <a:t>CMP</a:t>
            </a:r>
            <a:endParaRPr lang="en-US" sz="600" dirty="0">
              <a:solidFill>
                <a:prstClr val="black"/>
              </a:solidFill>
              <a:latin typeface="Calibri"/>
            </a:endParaRPr>
          </a:p>
        </p:txBody>
      </p:sp>
      <p:sp>
        <p:nvSpPr>
          <p:cNvPr id="52" name="Rounded Rectangle 51">
            <a:extLst>
              <a:ext uri="{FF2B5EF4-FFF2-40B4-BE49-F238E27FC236}">
                <a16:creationId xmlns:a16="http://schemas.microsoft.com/office/drawing/2014/main" id="{CA6172A9-4E78-C14A-889D-209A43581470}"/>
              </a:ext>
            </a:extLst>
          </p:cNvPr>
          <p:cNvSpPr/>
          <p:nvPr/>
        </p:nvSpPr>
        <p:spPr>
          <a:xfrm>
            <a:off x="2335919" y="2487408"/>
            <a:ext cx="342900" cy="114300"/>
          </a:xfrm>
          <a:prstGeom prst="round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r>
              <a:rPr lang="en-US" sz="600" b="1" dirty="0">
                <a:solidFill>
                  <a:prstClr val="black"/>
                </a:solidFill>
                <a:latin typeface="Calibri"/>
              </a:rPr>
              <a:t>WR</a:t>
            </a:r>
            <a:endParaRPr lang="en-US" sz="600" dirty="0">
              <a:solidFill>
                <a:prstClr val="black"/>
              </a:solidFill>
              <a:latin typeface="Calibri"/>
            </a:endParaRPr>
          </a:p>
        </p:txBody>
      </p:sp>
      <p:sp>
        <p:nvSpPr>
          <p:cNvPr id="53" name="TextBox 52">
            <a:extLst>
              <a:ext uri="{FF2B5EF4-FFF2-40B4-BE49-F238E27FC236}">
                <a16:creationId xmlns:a16="http://schemas.microsoft.com/office/drawing/2014/main" id="{B20D7EB1-606E-2B4B-872A-1CFE2473B5D4}"/>
              </a:ext>
            </a:extLst>
          </p:cNvPr>
          <p:cNvSpPr txBox="1"/>
          <p:nvPr/>
        </p:nvSpPr>
        <p:spPr>
          <a:xfrm>
            <a:off x="4639487" y="1136384"/>
            <a:ext cx="922047" cy="230832"/>
          </a:xfrm>
          <a:prstGeom prst="rect">
            <a:avLst/>
          </a:prstGeom>
          <a:noFill/>
          <a:effectLst/>
        </p:spPr>
        <p:txBody>
          <a:bodyPr wrap="none" rtlCol="0">
            <a:spAutoFit/>
          </a:bodyPr>
          <a:lstStyle/>
          <a:p>
            <a:r>
              <a:rPr lang="en-US" sz="900" b="1" u="sng" dirty="0">
                <a:solidFill>
                  <a:prstClr val="black"/>
                </a:solidFill>
                <a:latin typeface="Calibri"/>
                <a:ea typeface="ＭＳ Ｐゴシック" pitchFamily="34" charset="-128"/>
                <a:cs typeface="Arial" charset="0"/>
              </a:rPr>
              <a:t>With Pipelining</a:t>
            </a:r>
          </a:p>
        </p:txBody>
      </p:sp>
      <p:sp>
        <p:nvSpPr>
          <p:cNvPr id="54" name="Bent Arrow 53">
            <a:extLst>
              <a:ext uri="{FF2B5EF4-FFF2-40B4-BE49-F238E27FC236}">
                <a16:creationId xmlns:a16="http://schemas.microsoft.com/office/drawing/2014/main" id="{432D7F89-F19A-8C4E-A59D-26B85FCB081D}"/>
              </a:ext>
            </a:extLst>
          </p:cNvPr>
          <p:cNvSpPr/>
          <p:nvPr/>
        </p:nvSpPr>
        <p:spPr>
          <a:xfrm rot="5400000">
            <a:off x="4704600" y="1251090"/>
            <a:ext cx="541889" cy="1018267"/>
          </a:xfrm>
          <a:prstGeom prst="bentArrow">
            <a:avLst>
              <a:gd name="adj1" fmla="val 26145"/>
              <a:gd name="adj2" fmla="val 25000"/>
              <a:gd name="adj3" fmla="val 25000"/>
              <a:gd name="adj4" fmla="val 47184"/>
            </a:avLst>
          </a:prstGeom>
          <a:gradFill flip="none" rotWithShape="1">
            <a:gsLst>
              <a:gs pos="0">
                <a:schemeClr val="accent1">
                  <a:tint val="100000"/>
                  <a:shade val="100000"/>
                  <a:satMod val="130000"/>
                </a:schemeClr>
              </a:gs>
              <a:gs pos="100000">
                <a:schemeClr val="accent1">
                  <a:tint val="50000"/>
                  <a:shade val="100000"/>
                  <a:satMod val="350000"/>
                </a:schemeClr>
              </a:gs>
            </a:gsLst>
            <a:lin ang="135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endParaRPr lang="en-US" sz="1013" dirty="0">
              <a:solidFill>
                <a:prstClr val="black"/>
              </a:solidFill>
              <a:latin typeface="Calibri"/>
            </a:endParaRPr>
          </a:p>
        </p:txBody>
      </p:sp>
      <p:cxnSp>
        <p:nvCxnSpPr>
          <p:cNvPr id="55" name="Straight Arrow Connector 54">
            <a:extLst>
              <a:ext uri="{FF2B5EF4-FFF2-40B4-BE49-F238E27FC236}">
                <a16:creationId xmlns:a16="http://schemas.microsoft.com/office/drawing/2014/main" id="{B1DC993D-D4AA-AE4F-94BD-F07544996029}"/>
              </a:ext>
            </a:extLst>
          </p:cNvPr>
          <p:cNvCxnSpPr/>
          <p:nvPr/>
        </p:nvCxnSpPr>
        <p:spPr>
          <a:xfrm>
            <a:off x="4071670" y="3134783"/>
            <a:ext cx="1028826" cy="1191"/>
          </a:xfrm>
          <a:prstGeom prst="straightConnector1">
            <a:avLst/>
          </a:prstGeom>
          <a:ln>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56" name="TextBox 55">
            <a:extLst>
              <a:ext uri="{FF2B5EF4-FFF2-40B4-BE49-F238E27FC236}">
                <a16:creationId xmlns:a16="http://schemas.microsoft.com/office/drawing/2014/main" id="{66E6AE2F-5CC9-E340-B76F-555057A0805F}"/>
              </a:ext>
            </a:extLst>
          </p:cNvPr>
          <p:cNvSpPr txBox="1"/>
          <p:nvPr/>
        </p:nvSpPr>
        <p:spPr>
          <a:xfrm>
            <a:off x="4619032" y="3022940"/>
            <a:ext cx="1540645" cy="230832"/>
          </a:xfrm>
          <a:prstGeom prst="rect">
            <a:avLst/>
          </a:prstGeom>
          <a:noFill/>
          <a:effectLst/>
        </p:spPr>
        <p:txBody>
          <a:bodyPr wrap="square" rtlCol="0">
            <a:spAutoFit/>
          </a:bodyPr>
          <a:lstStyle/>
          <a:p>
            <a:pPr algn="r"/>
            <a:r>
              <a:rPr lang="en-US" sz="900" b="1" dirty="0">
                <a:solidFill>
                  <a:prstClr val="black"/>
                </a:solidFill>
                <a:latin typeface="Calibri"/>
                <a:ea typeface="ＭＳ Ｐゴシック" pitchFamily="34" charset="-128"/>
                <a:cs typeface="Arial" charset="0"/>
              </a:rPr>
              <a:t>Latency = 3 cycles</a:t>
            </a:r>
          </a:p>
        </p:txBody>
      </p:sp>
      <p:sp>
        <p:nvSpPr>
          <p:cNvPr id="57" name="TextBox 56">
            <a:extLst>
              <a:ext uri="{FF2B5EF4-FFF2-40B4-BE49-F238E27FC236}">
                <a16:creationId xmlns:a16="http://schemas.microsoft.com/office/drawing/2014/main" id="{322865A9-E5FB-4240-AA42-3A2E60D72BC7}"/>
              </a:ext>
            </a:extLst>
          </p:cNvPr>
          <p:cNvSpPr txBox="1"/>
          <p:nvPr/>
        </p:nvSpPr>
        <p:spPr>
          <a:xfrm>
            <a:off x="4945986" y="2790031"/>
            <a:ext cx="1183337" cy="230832"/>
          </a:xfrm>
          <a:prstGeom prst="rect">
            <a:avLst/>
          </a:prstGeom>
          <a:noFill/>
          <a:effectLst/>
        </p:spPr>
        <p:txBody>
          <a:bodyPr wrap="none" rtlCol="0">
            <a:spAutoFit/>
          </a:bodyPr>
          <a:lstStyle/>
          <a:p>
            <a:pPr algn="r"/>
            <a:r>
              <a:rPr lang="en-US" sz="900" b="1" dirty="0">
                <a:solidFill>
                  <a:prstClr val="black"/>
                </a:solidFill>
                <a:latin typeface="Calibri"/>
                <a:ea typeface="ＭＳ Ｐゴシック" pitchFamily="34" charset="-128"/>
                <a:cs typeface="Arial" charset="0"/>
              </a:rPr>
              <a:t>Throughput = 1 cycle</a:t>
            </a:r>
          </a:p>
        </p:txBody>
      </p:sp>
      <p:grpSp>
        <p:nvGrpSpPr>
          <p:cNvPr id="58" name="Group 71">
            <a:extLst>
              <a:ext uri="{FF2B5EF4-FFF2-40B4-BE49-F238E27FC236}">
                <a16:creationId xmlns:a16="http://schemas.microsoft.com/office/drawing/2014/main" id="{CCAFB994-72F0-0E45-8EC0-4F13AB3570AC}"/>
              </a:ext>
            </a:extLst>
          </p:cNvPr>
          <p:cNvGrpSpPr/>
          <p:nvPr/>
        </p:nvGrpSpPr>
        <p:grpSpPr>
          <a:xfrm>
            <a:off x="4071922" y="2291933"/>
            <a:ext cx="342901" cy="171450"/>
            <a:chOff x="-66694" y="1130300"/>
            <a:chExt cx="533401" cy="228600"/>
          </a:xfrm>
          <a:effectLst>
            <a:outerShdw blurRad="50800" dist="38100" dir="2700000" algn="tl" rotWithShape="0">
              <a:prstClr val="black">
                <a:alpha val="40000"/>
              </a:prstClr>
            </a:outerShdw>
          </a:effectLst>
        </p:grpSpPr>
        <p:cxnSp>
          <p:nvCxnSpPr>
            <p:cNvPr id="59" name="Straight Connector 58">
              <a:extLst>
                <a:ext uri="{FF2B5EF4-FFF2-40B4-BE49-F238E27FC236}">
                  <a16:creationId xmlns:a16="http://schemas.microsoft.com/office/drawing/2014/main" id="{F9785B56-EC18-9740-8659-4AB62C4A4A02}"/>
                </a:ext>
              </a:extLst>
            </p:cNvPr>
            <p:cNvCxnSpPr/>
            <p:nvPr/>
          </p:nvCxnSpPr>
          <p:spPr>
            <a:xfrm>
              <a:off x="-66693" y="1130300"/>
              <a:ext cx="2667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10197EB5-A9D7-784C-B478-670223FF33D6}"/>
                </a:ext>
              </a:extLst>
            </p:cNvPr>
            <p:cNvCxnSpPr/>
            <p:nvPr/>
          </p:nvCxnSpPr>
          <p:spPr>
            <a:xfrm rot="5400000">
              <a:off x="85707"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CA075993-C6F7-7C4D-B8EA-2FC58B0F34E3}"/>
                </a:ext>
              </a:extLst>
            </p:cNvPr>
            <p:cNvCxnSpPr/>
            <p:nvPr/>
          </p:nvCxnSpPr>
          <p:spPr>
            <a:xfrm rot="5400000">
              <a:off x="-180994"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D551A1DA-BA44-DE41-A95D-A52CE10F24F0}"/>
                </a:ext>
              </a:extLst>
            </p:cNvPr>
            <p:cNvCxnSpPr/>
            <p:nvPr/>
          </p:nvCxnSpPr>
          <p:spPr>
            <a:xfrm>
              <a:off x="200007" y="1358900"/>
              <a:ext cx="26670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3" name="Group 71">
            <a:extLst>
              <a:ext uri="{FF2B5EF4-FFF2-40B4-BE49-F238E27FC236}">
                <a16:creationId xmlns:a16="http://schemas.microsoft.com/office/drawing/2014/main" id="{335F213A-B6FB-424E-B0F3-91742F5515D8}"/>
              </a:ext>
            </a:extLst>
          </p:cNvPr>
          <p:cNvGrpSpPr/>
          <p:nvPr/>
        </p:nvGrpSpPr>
        <p:grpSpPr>
          <a:xfrm>
            <a:off x="4414822" y="2291933"/>
            <a:ext cx="342901" cy="171450"/>
            <a:chOff x="-66694" y="1130300"/>
            <a:chExt cx="533401" cy="228600"/>
          </a:xfrm>
          <a:effectLst>
            <a:outerShdw blurRad="50800" dist="38100" dir="2700000" algn="tl" rotWithShape="0">
              <a:prstClr val="black">
                <a:alpha val="40000"/>
              </a:prstClr>
            </a:outerShdw>
          </a:effectLst>
        </p:grpSpPr>
        <p:cxnSp>
          <p:nvCxnSpPr>
            <p:cNvPr id="64" name="Straight Connector 63">
              <a:extLst>
                <a:ext uri="{FF2B5EF4-FFF2-40B4-BE49-F238E27FC236}">
                  <a16:creationId xmlns:a16="http://schemas.microsoft.com/office/drawing/2014/main" id="{E34764ED-2AF0-C441-8373-824B35631815}"/>
                </a:ext>
              </a:extLst>
            </p:cNvPr>
            <p:cNvCxnSpPr/>
            <p:nvPr/>
          </p:nvCxnSpPr>
          <p:spPr>
            <a:xfrm>
              <a:off x="-66693" y="1130300"/>
              <a:ext cx="2667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AFF06DD7-9FDB-7C4C-A2F1-66197F8B4A3E}"/>
                </a:ext>
              </a:extLst>
            </p:cNvPr>
            <p:cNvCxnSpPr/>
            <p:nvPr/>
          </p:nvCxnSpPr>
          <p:spPr>
            <a:xfrm rot="5400000">
              <a:off x="85707"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8E837C8C-CF9C-BE4D-B07B-B654EF03CE85}"/>
                </a:ext>
              </a:extLst>
            </p:cNvPr>
            <p:cNvCxnSpPr/>
            <p:nvPr/>
          </p:nvCxnSpPr>
          <p:spPr>
            <a:xfrm rot="5400000">
              <a:off x="-180994"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543085DA-0E2B-8448-8BB1-BD129653A09B}"/>
                </a:ext>
              </a:extLst>
            </p:cNvPr>
            <p:cNvCxnSpPr/>
            <p:nvPr/>
          </p:nvCxnSpPr>
          <p:spPr>
            <a:xfrm>
              <a:off x="200007" y="1358900"/>
              <a:ext cx="26670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8" name="Group 71">
            <a:extLst>
              <a:ext uri="{FF2B5EF4-FFF2-40B4-BE49-F238E27FC236}">
                <a16:creationId xmlns:a16="http://schemas.microsoft.com/office/drawing/2014/main" id="{12B1C72B-567B-5A4D-8378-B4303825BFED}"/>
              </a:ext>
            </a:extLst>
          </p:cNvPr>
          <p:cNvGrpSpPr/>
          <p:nvPr/>
        </p:nvGrpSpPr>
        <p:grpSpPr>
          <a:xfrm>
            <a:off x="4757722" y="2291933"/>
            <a:ext cx="342901" cy="171450"/>
            <a:chOff x="-66694" y="1130300"/>
            <a:chExt cx="533401" cy="228600"/>
          </a:xfrm>
          <a:effectLst>
            <a:outerShdw blurRad="50800" dist="38100" dir="2700000" algn="tl" rotWithShape="0">
              <a:prstClr val="black">
                <a:alpha val="40000"/>
              </a:prstClr>
            </a:outerShdw>
          </a:effectLst>
        </p:grpSpPr>
        <p:cxnSp>
          <p:nvCxnSpPr>
            <p:cNvPr id="69" name="Straight Connector 68">
              <a:extLst>
                <a:ext uri="{FF2B5EF4-FFF2-40B4-BE49-F238E27FC236}">
                  <a16:creationId xmlns:a16="http://schemas.microsoft.com/office/drawing/2014/main" id="{F1D9D96B-0E60-A84F-BA3A-CC02AB331667}"/>
                </a:ext>
              </a:extLst>
            </p:cNvPr>
            <p:cNvCxnSpPr/>
            <p:nvPr/>
          </p:nvCxnSpPr>
          <p:spPr>
            <a:xfrm>
              <a:off x="-66693" y="1130300"/>
              <a:ext cx="2667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92C7B66A-FEC7-0949-B529-C5FADB31A202}"/>
                </a:ext>
              </a:extLst>
            </p:cNvPr>
            <p:cNvCxnSpPr/>
            <p:nvPr/>
          </p:nvCxnSpPr>
          <p:spPr>
            <a:xfrm rot="5400000">
              <a:off x="85707"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1A6787D9-0D75-2B4B-9B34-0218B23727DE}"/>
                </a:ext>
              </a:extLst>
            </p:cNvPr>
            <p:cNvCxnSpPr/>
            <p:nvPr/>
          </p:nvCxnSpPr>
          <p:spPr>
            <a:xfrm rot="5400000">
              <a:off x="-180994"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9C8E0255-9E13-D14A-94AB-E48BA65ADEB9}"/>
                </a:ext>
              </a:extLst>
            </p:cNvPr>
            <p:cNvCxnSpPr/>
            <p:nvPr/>
          </p:nvCxnSpPr>
          <p:spPr>
            <a:xfrm>
              <a:off x="200007" y="1358900"/>
              <a:ext cx="26670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3" name="Group 71">
            <a:extLst>
              <a:ext uri="{FF2B5EF4-FFF2-40B4-BE49-F238E27FC236}">
                <a16:creationId xmlns:a16="http://schemas.microsoft.com/office/drawing/2014/main" id="{7A129C26-9BFB-0840-9758-142C04CAD8AA}"/>
              </a:ext>
            </a:extLst>
          </p:cNvPr>
          <p:cNvGrpSpPr/>
          <p:nvPr/>
        </p:nvGrpSpPr>
        <p:grpSpPr>
          <a:xfrm>
            <a:off x="5100622" y="2291933"/>
            <a:ext cx="342901" cy="171450"/>
            <a:chOff x="-66694" y="1130300"/>
            <a:chExt cx="533401" cy="228600"/>
          </a:xfrm>
          <a:effectLst>
            <a:outerShdw blurRad="50800" dist="38100" dir="2700000" algn="tl" rotWithShape="0">
              <a:prstClr val="black">
                <a:alpha val="40000"/>
              </a:prstClr>
            </a:outerShdw>
          </a:effectLst>
        </p:grpSpPr>
        <p:cxnSp>
          <p:nvCxnSpPr>
            <p:cNvPr id="74" name="Straight Connector 73">
              <a:extLst>
                <a:ext uri="{FF2B5EF4-FFF2-40B4-BE49-F238E27FC236}">
                  <a16:creationId xmlns:a16="http://schemas.microsoft.com/office/drawing/2014/main" id="{6BABB50B-B806-2E42-9697-656CA9D2FB08}"/>
                </a:ext>
              </a:extLst>
            </p:cNvPr>
            <p:cNvCxnSpPr/>
            <p:nvPr/>
          </p:nvCxnSpPr>
          <p:spPr>
            <a:xfrm>
              <a:off x="-66693" y="1130300"/>
              <a:ext cx="2667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086C85E4-EF98-264F-96A8-D8C2466DD4AA}"/>
                </a:ext>
              </a:extLst>
            </p:cNvPr>
            <p:cNvCxnSpPr/>
            <p:nvPr/>
          </p:nvCxnSpPr>
          <p:spPr>
            <a:xfrm rot="5400000">
              <a:off x="85707"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83412322-495F-1C40-B0A9-D3736E779C4F}"/>
                </a:ext>
              </a:extLst>
            </p:cNvPr>
            <p:cNvCxnSpPr/>
            <p:nvPr/>
          </p:nvCxnSpPr>
          <p:spPr>
            <a:xfrm rot="5400000">
              <a:off x="-180994"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55F4C179-AD82-EF4F-9665-9EC2C0D4D0FB}"/>
                </a:ext>
              </a:extLst>
            </p:cNvPr>
            <p:cNvCxnSpPr/>
            <p:nvPr/>
          </p:nvCxnSpPr>
          <p:spPr>
            <a:xfrm>
              <a:off x="200007" y="1358900"/>
              <a:ext cx="26670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8" name="Group 77">
            <a:extLst>
              <a:ext uri="{FF2B5EF4-FFF2-40B4-BE49-F238E27FC236}">
                <a16:creationId xmlns:a16="http://schemas.microsoft.com/office/drawing/2014/main" id="{5349CD43-857D-B542-8AE8-9ECE27E0BA6E}"/>
              </a:ext>
            </a:extLst>
          </p:cNvPr>
          <p:cNvGrpSpPr/>
          <p:nvPr/>
        </p:nvGrpSpPr>
        <p:grpSpPr>
          <a:xfrm>
            <a:off x="5443522" y="2291933"/>
            <a:ext cx="342901" cy="171450"/>
            <a:chOff x="-66694" y="1130300"/>
            <a:chExt cx="533401" cy="228600"/>
          </a:xfrm>
          <a:effectLst>
            <a:outerShdw blurRad="50800" dist="38100" dir="2700000" algn="tl" rotWithShape="0">
              <a:prstClr val="black">
                <a:alpha val="40000"/>
              </a:prstClr>
            </a:outerShdw>
          </a:effectLst>
        </p:grpSpPr>
        <p:cxnSp>
          <p:nvCxnSpPr>
            <p:cNvPr id="79" name="Straight Connector 78">
              <a:extLst>
                <a:ext uri="{FF2B5EF4-FFF2-40B4-BE49-F238E27FC236}">
                  <a16:creationId xmlns:a16="http://schemas.microsoft.com/office/drawing/2014/main" id="{41066677-B994-664B-88FF-39C3856134B3}"/>
                </a:ext>
              </a:extLst>
            </p:cNvPr>
            <p:cNvCxnSpPr/>
            <p:nvPr/>
          </p:nvCxnSpPr>
          <p:spPr>
            <a:xfrm>
              <a:off x="-66693" y="1130300"/>
              <a:ext cx="2667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E6FB33CE-A157-A848-86BD-65B88C035B7D}"/>
                </a:ext>
              </a:extLst>
            </p:cNvPr>
            <p:cNvCxnSpPr/>
            <p:nvPr/>
          </p:nvCxnSpPr>
          <p:spPr>
            <a:xfrm rot="5400000">
              <a:off x="85707"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A7B9A822-E359-C446-A7C0-7732BACA22D1}"/>
                </a:ext>
              </a:extLst>
            </p:cNvPr>
            <p:cNvCxnSpPr/>
            <p:nvPr/>
          </p:nvCxnSpPr>
          <p:spPr>
            <a:xfrm rot="5400000">
              <a:off x="-180994"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F37698A3-635F-E443-A983-1D4581DAA54C}"/>
                </a:ext>
              </a:extLst>
            </p:cNvPr>
            <p:cNvCxnSpPr/>
            <p:nvPr/>
          </p:nvCxnSpPr>
          <p:spPr>
            <a:xfrm>
              <a:off x="200007" y="1358900"/>
              <a:ext cx="26670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3" name="Group 71">
            <a:extLst>
              <a:ext uri="{FF2B5EF4-FFF2-40B4-BE49-F238E27FC236}">
                <a16:creationId xmlns:a16="http://schemas.microsoft.com/office/drawing/2014/main" id="{DEB442AA-9E2B-7746-97D7-C53C8AB11F25}"/>
              </a:ext>
            </a:extLst>
          </p:cNvPr>
          <p:cNvGrpSpPr/>
          <p:nvPr/>
        </p:nvGrpSpPr>
        <p:grpSpPr>
          <a:xfrm>
            <a:off x="5786422" y="2291933"/>
            <a:ext cx="342901" cy="171450"/>
            <a:chOff x="-66694" y="1130300"/>
            <a:chExt cx="533401" cy="228600"/>
          </a:xfrm>
          <a:effectLst>
            <a:outerShdw blurRad="50800" dist="38100" dir="2700000" algn="tl" rotWithShape="0">
              <a:prstClr val="black">
                <a:alpha val="40000"/>
              </a:prstClr>
            </a:outerShdw>
          </a:effectLst>
        </p:grpSpPr>
        <p:cxnSp>
          <p:nvCxnSpPr>
            <p:cNvPr id="84" name="Straight Connector 83">
              <a:extLst>
                <a:ext uri="{FF2B5EF4-FFF2-40B4-BE49-F238E27FC236}">
                  <a16:creationId xmlns:a16="http://schemas.microsoft.com/office/drawing/2014/main" id="{8A31E4DC-F641-BD4A-B75B-D77929E2DE2E}"/>
                </a:ext>
              </a:extLst>
            </p:cNvPr>
            <p:cNvCxnSpPr/>
            <p:nvPr/>
          </p:nvCxnSpPr>
          <p:spPr>
            <a:xfrm>
              <a:off x="-66693" y="1130300"/>
              <a:ext cx="2667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048F988C-86BF-104B-8C2B-4D44B20C3B37}"/>
                </a:ext>
              </a:extLst>
            </p:cNvPr>
            <p:cNvCxnSpPr/>
            <p:nvPr/>
          </p:nvCxnSpPr>
          <p:spPr>
            <a:xfrm rot="5400000">
              <a:off x="85707"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F3D9ACFB-2739-1F4C-AC94-7F4DF5DBB971}"/>
                </a:ext>
              </a:extLst>
            </p:cNvPr>
            <p:cNvCxnSpPr/>
            <p:nvPr/>
          </p:nvCxnSpPr>
          <p:spPr>
            <a:xfrm rot="5400000">
              <a:off x="-180994" y="1244600"/>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BABFF4D3-E03A-E44D-B6B7-BA5BA2797D2C}"/>
                </a:ext>
              </a:extLst>
            </p:cNvPr>
            <p:cNvCxnSpPr/>
            <p:nvPr/>
          </p:nvCxnSpPr>
          <p:spPr>
            <a:xfrm>
              <a:off x="200007" y="1358900"/>
              <a:ext cx="266700"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88" name="Rounded Rectangle 87">
            <a:extLst>
              <a:ext uri="{FF2B5EF4-FFF2-40B4-BE49-F238E27FC236}">
                <a16:creationId xmlns:a16="http://schemas.microsoft.com/office/drawing/2014/main" id="{1E346B34-D968-EC48-83E0-7D190E4A2143}"/>
              </a:ext>
            </a:extLst>
          </p:cNvPr>
          <p:cNvSpPr/>
          <p:nvPr/>
        </p:nvSpPr>
        <p:spPr>
          <a:xfrm>
            <a:off x="4071797" y="2495132"/>
            <a:ext cx="342900" cy="114300"/>
          </a:xfrm>
          <a:prstGeom prst="round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sz="600" b="1" dirty="0">
                <a:solidFill>
                  <a:prstClr val="black"/>
                </a:solidFill>
                <a:latin typeface="Calibri"/>
              </a:rPr>
              <a:t>RD</a:t>
            </a:r>
            <a:endParaRPr lang="en-US" sz="825" b="1" dirty="0">
              <a:solidFill>
                <a:prstClr val="black"/>
              </a:solidFill>
              <a:latin typeface="Calibri"/>
            </a:endParaRPr>
          </a:p>
        </p:txBody>
      </p:sp>
      <p:sp>
        <p:nvSpPr>
          <p:cNvPr id="89" name="Rounded Rectangle 88">
            <a:extLst>
              <a:ext uri="{FF2B5EF4-FFF2-40B4-BE49-F238E27FC236}">
                <a16:creationId xmlns:a16="http://schemas.microsoft.com/office/drawing/2014/main" id="{D7D7E85B-2FA5-5549-A376-7ABEF7847A7F}"/>
              </a:ext>
            </a:extLst>
          </p:cNvPr>
          <p:cNvSpPr/>
          <p:nvPr/>
        </p:nvSpPr>
        <p:spPr>
          <a:xfrm>
            <a:off x="4414697" y="2495132"/>
            <a:ext cx="342900" cy="114300"/>
          </a:xfrm>
          <a:prstGeom prst="roundRect">
            <a:avLst/>
          </a:prstGeom>
          <a:solidFill>
            <a:srgbClr val="FFFF00"/>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600" b="1" dirty="0">
                <a:solidFill>
                  <a:prstClr val="black"/>
                </a:solidFill>
                <a:latin typeface="Calibri"/>
              </a:rPr>
              <a:t>CMP</a:t>
            </a:r>
            <a:endParaRPr lang="en-US" sz="600" dirty="0">
              <a:solidFill>
                <a:prstClr val="black"/>
              </a:solidFill>
              <a:latin typeface="Calibri"/>
            </a:endParaRPr>
          </a:p>
        </p:txBody>
      </p:sp>
      <p:sp>
        <p:nvSpPr>
          <p:cNvPr id="90" name="Rounded Rectangle 89">
            <a:extLst>
              <a:ext uri="{FF2B5EF4-FFF2-40B4-BE49-F238E27FC236}">
                <a16:creationId xmlns:a16="http://schemas.microsoft.com/office/drawing/2014/main" id="{B21A9586-7C1A-D943-8446-9BDB2FB8ECDB}"/>
              </a:ext>
            </a:extLst>
          </p:cNvPr>
          <p:cNvSpPr/>
          <p:nvPr/>
        </p:nvSpPr>
        <p:spPr>
          <a:xfrm>
            <a:off x="4757596" y="2495132"/>
            <a:ext cx="342900" cy="114300"/>
          </a:xfrm>
          <a:prstGeom prst="round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r>
              <a:rPr lang="en-US" sz="600" b="1" dirty="0">
                <a:solidFill>
                  <a:prstClr val="black"/>
                </a:solidFill>
                <a:latin typeface="Calibri"/>
              </a:rPr>
              <a:t>WR</a:t>
            </a:r>
            <a:endParaRPr lang="en-US" sz="600" dirty="0">
              <a:solidFill>
                <a:prstClr val="black"/>
              </a:solidFill>
              <a:latin typeface="Calibri"/>
            </a:endParaRPr>
          </a:p>
        </p:txBody>
      </p:sp>
      <p:sp>
        <p:nvSpPr>
          <p:cNvPr id="91" name="Rounded Rectangle 90">
            <a:extLst>
              <a:ext uri="{FF2B5EF4-FFF2-40B4-BE49-F238E27FC236}">
                <a16:creationId xmlns:a16="http://schemas.microsoft.com/office/drawing/2014/main" id="{E525091A-4408-3C45-9550-155F25652870}"/>
              </a:ext>
            </a:extLst>
          </p:cNvPr>
          <p:cNvSpPr/>
          <p:nvPr/>
        </p:nvSpPr>
        <p:spPr>
          <a:xfrm>
            <a:off x="4414697" y="2638007"/>
            <a:ext cx="342900" cy="114300"/>
          </a:xfrm>
          <a:prstGeom prst="round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sz="600" b="1" dirty="0">
                <a:solidFill>
                  <a:prstClr val="black"/>
                </a:solidFill>
                <a:latin typeface="Calibri"/>
              </a:rPr>
              <a:t>RD</a:t>
            </a:r>
            <a:endParaRPr lang="en-US" sz="825" b="1" dirty="0">
              <a:solidFill>
                <a:prstClr val="black"/>
              </a:solidFill>
              <a:latin typeface="Calibri"/>
            </a:endParaRPr>
          </a:p>
        </p:txBody>
      </p:sp>
      <p:sp>
        <p:nvSpPr>
          <p:cNvPr id="92" name="Rounded Rectangle 91">
            <a:extLst>
              <a:ext uri="{FF2B5EF4-FFF2-40B4-BE49-F238E27FC236}">
                <a16:creationId xmlns:a16="http://schemas.microsoft.com/office/drawing/2014/main" id="{7F280087-B512-3E4E-BFBC-A848D6E305E5}"/>
              </a:ext>
            </a:extLst>
          </p:cNvPr>
          <p:cNvSpPr/>
          <p:nvPr/>
        </p:nvSpPr>
        <p:spPr>
          <a:xfrm>
            <a:off x="4757596" y="2638007"/>
            <a:ext cx="342900" cy="114300"/>
          </a:xfrm>
          <a:prstGeom prst="roundRect">
            <a:avLst/>
          </a:prstGeom>
          <a:solidFill>
            <a:srgbClr val="FFFF00"/>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600" b="1" dirty="0">
                <a:solidFill>
                  <a:prstClr val="black"/>
                </a:solidFill>
                <a:latin typeface="Calibri"/>
              </a:rPr>
              <a:t>CMP</a:t>
            </a:r>
            <a:endParaRPr lang="en-US" sz="600" dirty="0">
              <a:solidFill>
                <a:prstClr val="black"/>
              </a:solidFill>
              <a:latin typeface="Calibri"/>
            </a:endParaRPr>
          </a:p>
        </p:txBody>
      </p:sp>
      <p:sp>
        <p:nvSpPr>
          <p:cNvPr id="93" name="Rounded Rectangle 92">
            <a:extLst>
              <a:ext uri="{FF2B5EF4-FFF2-40B4-BE49-F238E27FC236}">
                <a16:creationId xmlns:a16="http://schemas.microsoft.com/office/drawing/2014/main" id="{B2B82B66-13E0-2943-8A9E-74F365BBF331}"/>
              </a:ext>
            </a:extLst>
          </p:cNvPr>
          <p:cNvSpPr/>
          <p:nvPr/>
        </p:nvSpPr>
        <p:spPr>
          <a:xfrm>
            <a:off x="5100496" y="2638007"/>
            <a:ext cx="342900" cy="114300"/>
          </a:xfrm>
          <a:prstGeom prst="round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r>
              <a:rPr lang="en-US" sz="600" b="1" dirty="0">
                <a:solidFill>
                  <a:prstClr val="black"/>
                </a:solidFill>
                <a:latin typeface="Calibri"/>
              </a:rPr>
              <a:t>WR</a:t>
            </a:r>
            <a:endParaRPr lang="en-US" sz="600" dirty="0">
              <a:solidFill>
                <a:prstClr val="black"/>
              </a:solidFill>
              <a:latin typeface="Calibri"/>
            </a:endParaRPr>
          </a:p>
        </p:txBody>
      </p:sp>
      <p:cxnSp>
        <p:nvCxnSpPr>
          <p:cNvPr id="94" name="Straight Arrow Connector 93">
            <a:extLst>
              <a:ext uri="{FF2B5EF4-FFF2-40B4-BE49-F238E27FC236}">
                <a16:creationId xmlns:a16="http://schemas.microsoft.com/office/drawing/2014/main" id="{EF918434-BE72-6345-8F4C-EF2BE8BBC01C}"/>
              </a:ext>
            </a:extLst>
          </p:cNvPr>
          <p:cNvCxnSpPr/>
          <p:nvPr/>
        </p:nvCxnSpPr>
        <p:spPr>
          <a:xfrm>
            <a:off x="4071544" y="2887838"/>
            <a:ext cx="343026" cy="1191"/>
          </a:xfrm>
          <a:prstGeom prst="straightConnector1">
            <a:avLst/>
          </a:prstGeom>
          <a:ln>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95" name="TextBox 94">
            <a:extLst>
              <a:ext uri="{FF2B5EF4-FFF2-40B4-BE49-F238E27FC236}">
                <a16:creationId xmlns:a16="http://schemas.microsoft.com/office/drawing/2014/main" id="{59C2CCC0-DE58-AA40-90E8-BBF860ACF107}"/>
              </a:ext>
            </a:extLst>
          </p:cNvPr>
          <p:cNvSpPr txBox="1"/>
          <p:nvPr/>
        </p:nvSpPr>
        <p:spPr>
          <a:xfrm>
            <a:off x="2449799" y="1235487"/>
            <a:ext cx="1872244" cy="698589"/>
          </a:xfrm>
          <a:prstGeom prst="rect">
            <a:avLst/>
          </a:prstGeom>
          <a:effectLst>
            <a:outerShdw blurRad="50800" dist="635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788" b="1" dirty="0">
                <a:solidFill>
                  <a:prstClr val="black"/>
                </a:solidFill>
                <a:latin typeface="Calibri"/>
              </a:rPr>
              <a:t> </a:t>
            </a:r>
            <a:r>
              <a:rPr lang="en-US" sz="788" b="1" i="1" dirty="0">
                <a:solidFill>
                  <a:srgbClr val="FF0000"/>
                </a:solidFill>
                <a:latin typeface="Calibri"/>
              </a:rPr>
              <a:t>Loop_tag</a:t>
            </a:r>
            <a:r>
              <a:rPr lang="en-US" sz="788" b="1" dirty="0">
                <a:solidFill>
                  <a:srgbClr val="FF0000"/>
                </a:solidFill>
                <a:latin typeface="Calibri"/>
              </a:rPr>
              <a:t> </a:t>
            </a:r>
            <a:r>
              <a:rPr lang="en-US" sz="788" b="1" dirty="0">
                <a:solidFill>
                  <a:prstClr val="black"/>
                </a:solidFill>
                <a:latin typeface="Calibri"/>
              </a:rPr>
              <a:t>: for( II = 1 ; II &lt; 3 ; II++ ) {</a:t>
            </a:r>
          </a:p>
          <a:p>
            <a:r>
              <a:rPr lang="en-US" sz="788" b="1" dirty="0">
                <a:solidFill>
                  <a:prstClr val="black"/>
                </a:solidFill>
                <a:latin typeface="Calibri"/>
              </a:rPr>
              <a:t>        op_Read;</a:t>
            </a:r>
          </a:p>
          <a:p>
            <a:r>
              <a:rPr lang="en-US" sz="788" b="1" dirty="0">
                <a:solidFill>
                  <a:prstClr val="black"/>
                </a:solidFill>
                <a:latin typeface="Calibri"/>
              </a:rPr>
              <a:t>        op_Compute;</a:t>
            </a:r>
          </a:p>
          <a:p>
            <a:r>
              <a:rPr lang="en-US" sz="788" b="1" dirty="0">
                <a:solidFill>
                  <a:prstClr val="black"/>
                </a:solidFill>
                <a:latin typeface="Calibri"/>
              </a:rPr>
              <a:t>        op_Write;</a:t>
            </a:r>
          </a:p>
          <a:p>
            <a:r>
              <a:rPr lang="en-US" sz="788" b="1" dirty="0">
                <a:solidFill>
                  <a:prstClr val="black"/>
                </a:solidFill>
                <a:latin typeface="Calibri"/>
              </a:rPr>
              <a:t> }</a:t>
            </a:r>
          </a:p>
        </p:txBody>
      </p:sp>
      <p:sp>
        <p:nvSpPr>
          <p:cNvPr id="96" name="Rounded Rectangle 95">
            <a:extLst>
              <a:ext uri="{FF2B5EF4-FFF2-40B4-BE49-F238E27FC236}">
                <a16:creationId xmlns:a16="http://schemas.microsoft.com/office/drawing/2014/main" id="{FA19EB05-940F-2A4F-9354-49CBEA289E82}"/>
              </a:ext>
            </a:extLst>
          </p:cNvPr>
          <p:cNvSpPr/>
          <p:nvPr/>
        </p:nvSpPr>
        <p:spPr>
          <a:xfrm>
            <a:off x="3451400" y="1410398"/>
            <a:ext cx="457200" cy="114300"/>
          </a:xfrm>
          <a:prstGeom prst="round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sz="600" b="1" dirty="0">
                <a:solidFill>
                  <a:prstClr val="black"/>
                </a:solidFill>
                <a:latin typeface="Calibri"/>
              </a:rPr>
              <a:t>RD</a:t>
            </a:r>
            <a:endParaRPr lang="en-US" sz="825" b="1" dirty="0">
              <a:solidFill>
                <a:prstClr val="black"/>
              </a:solidFill>
              <a:latin typeface="Calibri"/>
            </a:endParaRPr>
          </a:p>
        </p:txBody>
      </p:sp>
      <p:sp>
        <p:nvSpPr>
          <p:cNvPr id="97" name="Rounded Rectangle 96">
            <a:extLst>
              <a:ext uri="{FF2B5EF4-FFF2-40B4-BE49-F238E27FC236}">
                <a16:creationId xmlns:a16="http://schemas.microsoft.com/office/drawing/2014/main" id="{EC025BE1-DB9F-6D4B-9BD4-1EFBA440A17D}"/>
              </a:ext>
            </a:extLst>
          </p:cNvPr>
          <p:cNvSpPr/>
          <p:nvPr/>
        </p:nvSpPr>
        <p:spPr>
          <a:xfrm>
            <a:off x="3451400" y="1524698"/>
            <a:ext cx="457200" cy="114300"/>
          </a:xfrm>
          <a:prstGeom prst="roundRect">
            <a:avLst/>
          </a:prstGeom>
          <a:solidFill>
            <a:srgbClr val="FFFF00"/>
          </a:solidFill>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600" b="1" dirty="0">
                <a:solidFill>
                  <a:prstClr val="black"/>
                </a:solidFill>
                <a:latin typeface="Calibri"/>
              </a:rPr>
              <a:t>CMP</a:t>
            </a:r>
            <a:endParaRPr lang="en-US" sz="600" dirty="0">
              <a:solidFill>
                <a:prstClr val="black"/>
              </a:solidFill>
              <a:latin typeface="Calibri"/>
            </a:endParaRPr>
          </a:p>
        </p:txBody>
      </p:sp>
      <p:sp>
        <p:nvSpPr>
          <p:cNvPr id="98" name="Rounded Rectangle 97">
            <a:extLst>
              <a:ext uri="{FF2B5EF4-FFF2-40B4-BE49-F238E27FC236}">
                <a16:creationId xmlns:a16="http://schemas.microsoft.com/office/drawing/2014/main" id="{E6DECCEB-2B10-0844-9D5C-EE7A385BDA13}"/>
              </a:ext>
            </a:extLst>
          </p:cNvPr>
          <p:cNvSpPr/>
          <p:nvPr/>
        </p:nvSpPr>
        <p:spPr>
          <a:xfrm>
            <a:off x="3451400" y="1638998"/>
            <a:ext cx="457200" cy="114300"/>
          </a:xfrm>
          <a:prstGeom prst="round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r>
              <a:rPr lang="en-US" sz="600" b="1" dirty="0">
                <a:solidFill>
                  <a:prstClr val="black"/>
                </a:solidFill>
                <a:latin typeface="Calibri"/>
              </a:rPr>
              <a:t>WR</a:t>
            </a:r>
            <a:endParaRPr lang="en-US" sz="600" dirty="0">
              <a:solidFill>
                <a:prstClr val="black"/>
              </a:solidFill>
              <a:latin typeface="Calibri"/>
            </a:endParaRPr>
          </a:p>
        </p:txBody>
      </p:sp>
      <p:cxnSp>
        <p:nvCxnSpPr>
          <p:cNvPr id="99" name="Straight Arrow Connector 98">
            <a:extLst>
              <a:ext uri="{FF2B5EF4-FFF2-40B4-BE49-F238E27FC236}">
                <a16:creationId xmlns:a16="http://schemas.microsoft.com/office/drawing/2014/main" id="{F53218BB-B633-A149-93B6-62FF090A7433}"/>
              </a:ext>
            </a:extLst>
          </p:cNvPr>
          <p:cNvCxnSpPr/>
          <p:nvPr/>
        </p:nvCxnSpPr>
        <p:spPr>
          <a:xfrm>
            <a:off x="650119" y="3332216"/>
            <a:ext cx="2073870" cy="1191"/>
          </a:xfrm>
          <a:prstGeom prst="straightConnector1">
            <a:avLst/>
          </a:prstGeom>
          <a:ln>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00" name="TextBox 99">
            <a:extLst>
              <a:ext uri="{FF2B5EF4-FFF2-40B4-BE49-F238E27FC236}">
                <a16:creationId xmlns:a16="http://schemas.microsoft.com/office/drawing/2014/main" id="{31D9A0CB-78DC-794A-BDF2-F8FA2FA5B471}"/>
              </a:ext>
            </a:extLst>
          </p:cNvPr>
          <p:cNvSpPr txBox="1"/>
          <p:nvPr/>
        </p:nvSpPr>
        <p:spPr>
          <a:xfrm>
            <a:off x="1569216" y="3356787"/>
            <a:ext cx="1290738" cy="230832"/>
          </a:xfrm>
          <a:prstGeom prst="rect">
            <a:avLst/>
          </a:prstGeom>
          <a:noFill/>
          <a:effectLst/>
        </p:spPr>
        <p:txBody>
          <a:bodyPr wrap="none" rtlCol="0">
            <a:spAutoFit/>
          </a:bodyPr>
          <a:lstStyle/>
          <a:p>
            <a:pPr algn="r"/>
            <a:r>
              <a:rPr lang="en-US" sz="900" b="1" dirty="0">
                <a:solidFill>
                  <a:prstClr val="black"/>
                </a:solidFill>
                <a:latin typeface="Calibri"/>
                <a:ea typeface="ＭＳ Ｐゴシック" pitchFamily="34" charset="-128"/>
                <a:cs typeface="Arial" charset="0"/>
              </a:rPr>
              <a:t>Loop Latency = 6 cycles</a:t>
            </a:r>
          </a:p>
        </p:txBody>
      </p:sp>
      <p:cxnSp>
        <p:nvCxnSpPr>
          <p:cNvPr id="101" name="Straight Arrow Connector 100">
            <a:extLst>
              <a:ext uri="{FF2B5EF4-FFF2-40B4-BE49-F238E27FC236}">
                <a16:creationId xmlns:a16="http://schemas.microsoft.com/office/drawing/2014/main" id="{D78304E2-B2F2-9C47-97D3-0A7E937465FB}"/>
              </a:ext>
            </a:extLst>
          </p:cNvPr>
          <p:cNvCxnSpPr/>
          <p:nvPr/>
        </p:nvCxnSpPr>
        <p:spPr>
          <a:xfrm>
            <a:off x="4077600" y="3336980"/>
            <a:ext cx="1382580" cy="1191"/>
          </a:xfrm>
          <a:prstGeom prst="straightConnector1">
            <a:avLst/>
          </a:prstGeom>
          <a:ln>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CC53B64A-6BCA-F341-844D-940126205281}"/>
              </a:ext>
            </a:extLst>
          </p:cNvPr>
          <p:cNvSpPr txBox="1"/>
          <p:nvPr/>
        </p:nvSpPr>
        <p:spPr>
          <a:xfrm>
            <a:off x="4809445" y="3356787"/>
            <a:ext cx="1319878" cy="230832"/>
          </a:xfrm>
          <a:prstGeom prst="rect">
            <a:avLst/>
          </a:prstGeom>
          <a:noFill/>
          <a:effectLst/>
        </p:spPr>
        <p:txBody>
          <a:bodyPr wrap="square" rtlCol="0">
            <a:spAutoFit/>
          </a:bodyPr>
          <a:lstStyle/>
          <a:p>
            <a:pPr algn="r"/>
            <a:r>
              <a:rPr lang="en-US" sz="900" b="1" dirty="0">
                <a:solidFill>
                  <a:prstClr val="black"/>
                </a:solidFill>
                <a:latin typeface="Calibri"/>
                <a:ea typeface="ＭＳ Ｐゴシック" pitchFamily="34" charset="-128"/>
                <a:cs typeface="Arial" charset="0"/>
              </a:rPr>
              <a:t>Loop Latency = 4 cycles</a:t>
            </a:r>
          </a:p>
        </p:txBody>
      </p:sp>
      <p:sp>
        <p:nvSpPr>
          <p:cNvPr id="103" name="Bent Arrow 102">
            <a:extLst>
              <a:ext uri="{FF2B5EF4-FFF2-40B4-BE49-F238E27FC236}">
                <a16:creationId xmlns:a16="http://schemas.microsoft.com/office/drawing/2014/main" id="{98F11BBC-7FEA-7044-B864-2BEBE4E1FA60}"/>
              </a:ext>
            </a:extLst>
          </p:cNvPr>
          <p:cNvSpPr/>
          <p:nvPr/>
        </p:nvSpPr>
        <p:spPr>
          <a:xfrm rot="16200000" flipH="1">
            <a:off x="1538731" y="1252328"/>
            <a:ext cx="541889" cy="1015787"/>
          </a:xfrm>
          <a:prstGeom prst="bentArrow">
            <a:avLst>
              <a:gd name="adj1" fmla="val 26145"/>
              <a:gd name="adj2" fmla="val 25000"/>
              <a:gd name="adj3" fmla="val 25000"/>
              <a:gd name="adj4" fmla="val 47184"/>
            </a:avLst>
          </a:prstGeom>
          <a:gradFill flip="none" rotWithShape="1">
            <a:gsLst>
              <a:gs pos="0">
                <a:schemeClr val="accent1">
                  <a:tint val="100000"/>
                  <a:shade val="100000"/>
                  <a:satMod val="130000"/>
                </a:schemeClr>
              </a:gs>
              <a:gs pos="100000">
                <a:schemeClr val="accent1">
                  <a:tint val="50000"/>
                  <a:shade val="100000"/>
                  <a:satMod val="350000"/>
                </a:schemeClr>
              </a:gs>
            </a:gsLst>
            <a:lin ang="135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endParaRPr lang="en-US" sz="1013" dirty="0">
              <a:solidFill>
                <a:prstClr val="black"/>
              </a:solidFill>
              <a:latin typeface="Calibri"/>
            </a:endParaRPr>
          </a:p>
        </p:txBody>
      </p:sp>
      <p:cxnSp>
        <p:nvCxnSpPr>
          <p:cNvPr id="104" name="Straight Arrow Connector 103">
            <a:extLst>
              <a:ext uri="{FF2B5EF4-FFF2-40B4-BE49-F238E27FC236}">
                <a16:creationId xmlns:a16="http://schemas.microsoft.com/office/drawing/2014/main" id="{499A8AC3-CEAF-644B-9E24-2F1A784C4BFD}"/>
              </a:ext>
            </a:extLst>
          </p:cNvPr>
          <p:cNvCxnSpPr/>
          <p:nvPr/>
        </p:nvCxnSpPr>
        <p:spPr>
          <a:xfrm>
            <a:off x="649660" y="3137165"/>
            <a:ext cx="1000001" cy="1191"/>
          </a:xfrm>
          <a:prstGeom prst="straightConnector1">
            <a:avLst/>
          </a:prstGeom>
          <a:ln>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05" name="TextBox 104">
            <a:extLst>
              <a:ext uri="{FF2B5EF4-FFF2-40B4-BE49-F238E27FC236}">
                <a16:creationId xmlns:a16="http://schemas.microsoft.com/office/drawing/2014/main" id="{975D6ABE-5A46-DE4E-A948-50E666E7C166}"/>
              </a:ext>
            </a:extLst>
          </p:cNvPr>
          <p:cNvSpPr txBox="1"/>
          <p:nvPr/>
        </p:nvSpPr>
        <p:spPr>
          <a:xfrm>
            <a:off x="158080" y="4938326"/>
            <a:ext cx="2446504" cy="248209"/>
          </a:xfrm>
          <a:prstGeom prst="rect">
            <a:avLst/>
          </a:prstGeom>
          <a:noFill/>
        </p:spPr>
        <p:txBody>
          <a:bodyPr wrap="none" rtlCol="0">
            <a:spAutoFit/>
          </a:bodyPr>
          <a:lstStyle/>
          <a:p>
            <a:r>
              <a:rPr lang="en-US" sz="1013" dirty="0"/>
              <a:t>Source: FPGA HLS tutorial, ISCA 2015</a:t>
            </a:r>
          </a:p>
        </p:txBody>
      </p:sp>
    </p:spTree>
    <p:extLst>
      <p:ext uri="{BB962C8B-B14F-4D97-AF65-F5344CB8AC3E}">
        <p14:creationId xmlns:p14="http://schemas.microsoft.com/office/powerpoint/2010/main" val="59420903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CD4E2-4BA5-7E46-BD02-505DF8E8AC93}"/>
              </a:ext>
            </a:extLst>
          </p:cNvPr>
          <p:cNvSpPr>
            <a:spLocks noGrp="1"/>
          </p:cNvSpPr>
          <p:nvPr>
            <p:ph type="title"/>
          </p:nvPr>
        </p:nvSpPr>
        <p:spPr/>
        <p:txBody>
          <a:bodyPr/>
          <a:lstStyle/>
          <a:p>
            <a:r>
              <a:rPr lang="en-US" dirty="0"/>
              <a:t>Optimization III: Loop pipelining </a:t>
            </a:r>
          </a:p>
        </p:txBody>
      </p:sp>
      <p:sp>
        <p:nvSpPr>
          <p:cNvPr id="3" name="Content Placeholder 2">
            <a:extLst>
              <a:ext uri="{FF2B5EF4-FFF2-40B4-BE49-F238E27FC236}">
                <a16:creationId xmlns:a16="http://schemas.microsoft.com/office/drawing/2014/main" id="{C69371BA-5ED0-5849-9F84-4EB18CA7EE5F}"/>
              </a:ext>
            </a:extLst>
          </p:cNvPr>
          <p:cNvSpPr>
            <a:spLocks noGrp="1"/>
          </p:cNvSpPr>
          <p:nvPr>
            <p:ph idx="1"/>
          </p:nvPr>
        </p:nvSpPr>
        <p:spPr>
          <a:xfrm>
            <a:off x="822961" y="891540"/>
            <a:ext cx="5486399" cy="2127121"/>
          </a:xfrm>
        </p:spPr>
        <p:txBody>
          <a:bodyPr/>
          <a:lstStyle/>
          <a:p>
            <a:r>
              <a:rPr lang="en-US" sz="1950" dirty="0"/>
              <a:t>Iteration Interval (II)</a:t>
            </a:r>
          </a:p>
          <a:p>
            <a:pPr lvl="1"/>
            <a:r>
              <a:rPr lang="en-US" dirty="0"/>
              <a:t>Cycles loop must do before next iteration</a:t>
            </a:r>
          </a:p>
          <a:p>
            <a:endParaRPr lang="en-US" sz="1725" dirty="0"/>
          </a:p>
          <a:p>
            <a:r>
              <a:rPr lang="en-US" sz="1950" dirty="0">
                <a:cs typeface="Calibri"/>
              </a:rPr>
              <a:t>II = 1 cannot always be implemented</a:t>
            </a:r>
          </a:p>
          <a:p>
            <a:pPr lvl="1"/>
            <a:r>
              <a:rPr lang="en-US" sz="1800" dirty="0">
                <a:cs typeface="Calibri"/>
              </a:rPr>
              <a:t>Port </a:t>
            </a:r>
            <a:r>
              <a:rPr lang="en-US" sz="1800" u="sng" dirty="0">
                <a:cs typeface="Calibri"/>
              </a:rPr>
              <a:t>cannot be read at the same time</a:t>
            </a:r>
          </a:p>
          <a:p>
            <a:pPr lvl="1"/>
            <a:r>
              <a:rPr lang="en-US" sz="1800" dirty="0">
                <a:cs typeface="Calibri"/>
              </a:rPr>
              <a:t>Similar effect with other resource limitations</a:t>
            </a:r>
          </a:p>
          <a:p>
            <a:endParaRPr lang="en-US" dirty="0"/>
          </a:p>
        </p:txBody>
      </p:sp>
      <p:sp>
        <p:nvSpPr>
          <p:cNvPr id="4" name="Slide Number Placeholder 3">
            <a:extLst>
              <a:ext uri="{FF2B5EF4-FFF2-40B4-BE49-F238E27FC236}">
                <a16:creationId xmlns:a16="http://schemas.microsoft.com/office/drawing/2014/main" id="{A709039D-8B1B-FB43-B00C-6A03650ADE2B}"/>
              </a:ext>
            </a:extLst>
          </p:cNvPr>
          <p:cNvSpPr>
            <a:spLocks noGrp="1"/>
          </p:cNvSpPr>
          <p:nvPr>
            <p:ph type="sldNum" sz="quarter" idx="11"/>
          </p:nvPr>
        </p:nvSpPr>
        <p:spPr/>
        <p:txBody>
          <a:bodyPr/>
          <a:lstStyle/>
          <a:p>
            <a:pPr>
              <a:defRPr/>
            </a:pPr>
            <a:fld id="{D2C425F6-CA7B-4977-8DCE-0B0DAF9AC9E5}" type="slidenum">
              <a:rPr lang="en-US" smtClean="0">
                <a:solidFill>
                  <a:srgbClr val="808080"/>
                </a:solidFill>
              </a:rPr>
              <a:pPr>
                <a:defRPr/>
              </a:pPr>
              <a:t>23</a:t>
            </a:fld>
            <a:endParaRPr lang="en-US">
              <a:solidFill>
                <a:srgbClr val="808080"/>
              </a:solidFill>
            </a:endParaRPr>
          </a:p>
        </p:txBody>
      </p:sp>
      <p:pic>
        <p:nvPicPr>
          <p:cNvPr id="5" name="Picture 1">
            <a:extLst>
              <a:ext uri="{FF2B5EF4-FFF2-40B4-BE49-F238E27FC236}">
                <a16:creationId xmlns:a16="http://schemas.microsoft.com/office/drawing/2014/main" id="{B547A014-3866-854C-91B0-B71AE9FCF95C}"/>
              </a:ext>
            </a:extLst>
          </p:cNvPr>
          <p:cNvPicPr>
            <a:picLocks noChangeAspect="1" noChangeArrowheads="1"/>
          </p:cNvPicPr>
          <p:nvPr/>
        </p:nvPicPr>
        <p:blipFill>
          <a:blip r:embed="rId3"/>
          <a:srcRect/>
          <a:stretch>
            <a:fillRect/>
          </a:stretch>
        </p:blipFill>
        <p:spPr bwMode="auto">
          <a:xfrm>
            <a:off x="1146608" y="3355015"/>
            <a:ext cx="6580910" cy="1130516"/>
          </a:xfrm>
          <a:prstGeom prst="rect">
            <a:avLst/>
          </a:prstGeom>
          <a:noFill/>
          <a:ln w="9525">
            <a:noFill/>
            <a:miter lim="800000"/>
            <a:headEnd/>
            <a:tailEnd/>
          </a:ln>
        </p:spPr>
      </p:pic>
      <p:sp>
        <p:nvSpPr>
          <p:cNvPr id="6" name="TextBox 5">
            <a:extLst>
              <a:ext uri="{FF2B5EF4-FFF2-40B4-BE49-F238E27FC236}">
                <a16:creationId xmlns:a16="http://schemas.microsoft.com/office/drawing/2014/main" id="{32800B44-38DF-714A-8490-D8E6E3660F65}"/>
              </a:ext>
            </a:extLst>
          </p:cNvPr>
          <p:cNvSpPr txBox="1"/>
          <p:nvPr/>
        </p:nvSpPr>
        <p:spPr>
          <a:xfrm>
            <a:off x="158080" y="4938326"/>
            <a:ext cx="2446504" cy="248209"/>
          </a:xfrm>
          <a:prstGeom prst="rect">
            <a:avLst/>
          </a:prstGeom>
          <a:noFill/>
        </p:spPr>
        <p:txBody>
          <a:bodyPr wrap="none" rtlCol="0">
            <a:spAutoFit/>
          </a:bodyPr>
          <a:lstStyle/>
          <a:p>
            <a:r>
              <a:rPr lang="en-US" sz="1013" dirty="0"/>
              <a:t>Source: FPGA HLS tutorial, ISCA 2015</a:t>
            </a:r>
          </a:p>
        </p:txBody>
      </p:sp>
    </p:spTree>
    <p:extLst>
      <p:ext uri="{BB962C8B-B14F-4D97-AF65-F5344CB8AC3E}">
        <p14:creationId xmlns:p14="http://schemas.microsoft.com/office/powerpoint/2010/main" val="246596625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1CED-8805-CE42-BAE4-146DFEC63DE4}"/>
              </a:ext>
            </a:extLst>
          </p:cNvPr>
          <p:cNvSpPr>
            <a:spLocks noGrp="1"/>
          </p:cNvSpPr>
          <p:nvPr>
            <p:ph type="title"/>
          </p:nvPr>
        </p:nvSpPr>
        <p:spPr/>
        <p:txBody>
          <a:bodyPr/>
          <a:lstStyle/>
          <a:p>
            <a:r>
              <a:rPr lang="en-US" dirty="0"/>
              <a:t>Optimization IV: Array Partitioning </a:t>
            </a:r>
          </a:p>
        </p:txBody>
      </p:sp>
      <p:sp>
        <p:nvSpPr>
          <p:cNvPr id="3" name="Content Placeholder 2">
            <a:extLst>
              <a:ext uri="{FF2B5EF4-FFF2-40B4-BE49-F238E27FC236}">
                <a16:creationId xmlns:a16="http://schemas.microsoft.com/office/drawing/2014/main" id="{B7E82500-91C8-344E-B2F8-466323DD32F6}"/>
              </a:ext>
            </a:extLst>
          </p:cNvPr>
          <p:cNvSpPr>
            <a:spLocks noGrp="1"/>
          </p:cNvSpPr>
          <p:nvPr>
            <p:ph idx="1"/>
          </p:nvPr>
        </p:nvSpPr>
        <p:spPr>
          <a:xfrm>
            <a:off x="1097280" y="1188720"/>
            <a:ext cx="7315199" cy="193899"/>
          </a:xfrm>
        </p:spPr>
        <p:txBody>
          <a:bodyPr/>
          <a:lstStyle/>
          <a:p>
            <a:r>
              <a:rPr lang="en-US" dirty="0"/>
              <a:t>Split arrays to improve memory bandwidth </a:t>
            </a:r>
          </a:p>
        </p:txBody>
      </p:sp>
      <p:sp>
        <p:nvSpPr>
          <p:cNvPr id="4" name="Slide Number Placeholder 3">
            <a:extLst>
              <a:ext uri="{FF2B5EF4-FFF2-40B4-BE49-F238E27FC236}">
                <a16:creationId xmlns:a16="http://schemas.microsoft.com/office/drawing/2014/main" id="{DDFE67C5-2DFE-E348-B33E-233AAB0EF509}"/>
              </a:ext>
            </a:extLst>
          </p:cNvPr>
          <p:cNvSpPr>
            <a:spLocks noGrp="1"/>
          </p:cNvSpPr>
          <p:nvPr>
            <p:ph type="sldNum" sz="quarter" idx="11"/>
          </p:nvPr>
        </p:nvSpPr>
        <p:spPr/>
        <p:txBody>
          <a:bodyPr/>
          <a:lstStyle/>
          <a:p>
            <a:pPr>
              <a:defRPr/>
            </a:pPr>
            <a:fld id="{D2C425F6-CA7B-4977-8DCE-0B0DAF9AC9E5}" type="slidenum">
              <a:rPr lang="en-US" smtClean="0">
                <a:solidFill>
                  <a:srgbClr val="808080"/>
                </a:solidFill>
              </a:rPr>
              <a:pPr>
                <a:defRPr/>
              </a:pPr>
              <a:t>24</a:t>
            </a:fld>
            <a:endParaRPr lang="en-US">
              <a:solidFill>
                <a:srgbClr val="808080"/>
              </a:solidFill>
            </a:endParaRPr>
          </a:p>
        </p:txBody>
      </p:sp>
      <p:pic>
        <p:nvPicPr>
          <p:cNvPr id="5" name="Picture 2">
            <a:extLst>
              <a:ext uri="{FF2B5EF4-FFF2-40B4-BE49-F238E27FC236}">
                <a16:creationId xmlns:a16="http://schemas.microsoft.com/office/drawing/2014/main" id="{14ACBECC-FCA4-EC49-A234-75D3741CE08C}"/>
              </a:ext>
            </a:extLst>
          </p:cNvPr>
          <p:cNvPicPr>
            <a:picLocks noChangeAspect="1" noChangeArrowheads="1"/>
          </p:cNvPicPr>
          <p:nvPr/>
        </p:nvPicPr>
        <p:blipFill>
          <a:blip r:embed="rId3"/>
          <a:srcRect/>
          <a:stretch>
            <a:fillRect/>
          </a:stretch>
        </p:blipFill>
        <p:spPr bwMode="auto">
          <a:xfrm>
            <a:off x="965094" y="1643052"/>
            <a:ext cx="6177425" cy="2600398"/>
          </a:xfrm>
          <a:prstGeom prst="rect">
            <a:avLst/>
          </a:prstGeom>
          <a:noFill/>
          <a:ln w="9525">
            <a:noFill/>
            <a:miter lim="800000"/>
            <a:headEnd/>
            <a:tailEnd/>
          </a:ln>
        </p:spPr>
      </p:pic>
      <p:sp>
        <p:nvSpPr>
          <p:cNvPr id="6" name="Rectangle 5">
            <a:extLst>
              <a:ext uri="{FF2B5EF4-FFF2-40B4-BE49-F238E27FC236}">
                <a16:creationId xmlns:a16="http://schemas.microsoft.com/office/drawing/2014/main" id="{3CEFF687-F497-254C-A802-C4EB1937E0AE}"/>
              </a:ext>
            </a:extLst>
          </p:cNvPr>
          <p:cNvSpPr/>
          <p:nvPr/>
        </p:nvSpPr>
        <p:spPr>
          <a:xfrm>
            <a:off x="653999" y="3497292"/>
            <a:ext cx="1905072" cy="7461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solidFill>
                <a:schemeClr val="bg1"/>
              </a:solidFill>
            </a:endParaRPr>
          </a:p>
        </p:txBody>
      </p:sp>
      <p:sp>
        <p:nvSpPr>
          <p:cNvPr id="7" name="TextBox 6">
            <a:extLst>
              <a:ext uri="{FF2B5EF4-FFF2-40B4-BE49-F238E27FC236}">
                <a16:creationId xmlns:a16="http://schemas.microsoft.com/office/drawing/2014/main" id="{D62AEB61-BA84-F74E-A489-AD13C5358625}"/>
              </a:ext>
            </a:extLst>
          </p:cNvPr>
          <p:cNvSpPr txBox="1"/>
          <p:nvPr/>
        </p:nvSpPr>
        <p:spPr>
          <a:xfrm>
            <a:off x="158080" y="4938326"/>
            <a:ext cx="2446504" cy="248209"/>
          </a:xfrm>
          <a:prstGeom prst="rect">
            <a:avLst/>
          </a:prstGeom>
          <a:noFill/>
        </p:spPr>
        <p:txBody>
          <a:bodyPr wrap="none" rtlCol="0">
            <a:spAutoFit/>
          </a:bodyPr>
          <a:lstStyle/>
          <a:p>
            <a:r>
              <a:rPr lang="en-US" sz="1013" dirty="0"/>
              <a:t>Source: FPGA HLS tutorial, ISCA 2015</a:t>
            </a:r>
          </a:p>
        </p:txBody>
      </p:sp>
    </p:spTree>
    <p:extLst>
      <p:ext uri="{BB962C8B-B14F-4D97-AF65-F5344CB8AC3E}">
        <p14:creationId xmlns:p14="http://schemas.microsoft.com/office/powerpoint/2010/main" val="349939678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737" y="300785"/>
            <a:ext cx="8505304" cy="396286"/>
          </a:xfrm>
          <a:prstGeom prst="rect">
            <a:avLst/>
          </a:prstGeom>
        </p:spPr>
        <p:txBody>
          <a:bodyPr vert="horz" wrap="square" lIns="0" tIns="8405" rIns="0" bIns="0" rtlCol="0" anchor="b" anchorCtr="0">
            <a:spAutoFit/>
          </a:bodyPr>
          <a:lstStyle/>
          <a:p>
            <a:pPr marL="58834">
              <a:spcBef>
                <a:spcPts val="66"/>
              </a:spcBef>
            </a:pPr>
            <a:r>
              <a:rPr spc="14" dirty="0"/>
              <a:t>Permutability:</a:t>
            </a:r>
            <a:r>
              <a:rPr spc="20" dirty="0"/>
              <a:t> </a:t>
            </a:r>
            <a:r>
              <a:rPr spc="17" dirty="0"/>
              <a:t>Faster</a:t>
            </a:r>
            <a:r>
              <a:rPr spc="23" dirty="0"/>
              <a:t> </a:t>
            </a:r>
            <a:r>
              <a:rPr spc="17" dirty="0"/>
              <a:t>Design</a:t>
            </a:r>
            <a:r>
              <a:rPr spc="33" dirty="0"/>
              <a:t> </a:t>
            </a:r>
            <a:r>
              <a:rPr spc="17" dirty="0"/>
              <a:t>Space</a:t>
            </a:r>
            <a:r>
              <a:rPr spc="30" dirty="0"/>
              <a:t> </a:t>
            </a:r>
            <a:r>
              <a:rPr spc="14" dirty="0"/>
              <a:t>Exploration</a:t>
            </a:r>
          </a:p>
        </p:txBody>
      </p:sp>
      <p:grpSp>
        <p:nvGrpSpPr>
          <p:cNvPr id="3" name="object 3"/>
          <p:cNvGrpSpPr/>
          <p:nvPr/>
        </p:nvGrpSpPr>
        <p:grpSpPr>
          <a:xfrm>
            <a:off x="1534121" y="727219"/>
            <a:ext cx="6071347" cy="3922760"/>
            <a:chOff x="438626" y="1098909"/>
            <a:chExt cx="9174480" cy="5927725"/>
          </a:xfrm>
        </p:grpSpPr>
        <p:sp>
          <p:nvSpPr>
            <p:cNvPr id="4" name="object 4"/>
            <p:cNvSpPr/>
            <p:nvPr/>
          </p:nvSpPr>
          <p:spPr>
            <a:xfrm>
              <a:off x="465296" y="1925679"/>
              <a:ext cx="2280285" cy="3319145"/>
            </a:xfrm>
            <a:custGeom>
              <a:avLst/>
              <a:gdLst/>
              <a:ahLst/>
              <a:cxnLst/>
              <a:rect l="l" t="t" r="r" b="b"/>
              <a:pathLst>
                <a:path w="2280285" h="3319145">
                  <a:moveTo>
                    <a:pt x="2280285" y="0"/>
                  </a:moveTo>
                  <a:lnTo>
                    <a:pt x="0" y="0"/>
                  </a:lnTo>
                  <a:lnTo>
                    <a:pt x="0" y="3318748"/>
                  </a:lnTo>
                  <a:lnTo>
                    <a:pt x="2280285" y="3318748"/>
                  </a:lnTo>
                  <a:lnTo>
                    <a:pt x="2280285" y="0"/>
                  </a:lnTo>
                  <a:close/>
                </a:path>
              </a:pathLst>
            </a:custGeom>
            <a:solidFill>
              <a:srgbClr val="FAC090"/>
            </a:solidFill>
          </p:spPr>
          <p:txBody>
            <a:bodyPr wrap="square" lIns="0" tIns="0" rIns="0" bIns="0" rtlCol="0"/>
            <a:lstStyle/>
            <a:p>
              <a:pPr defTabSz="605150"/>
              <a:endParaRPr sz="1191">
                <a:solidFill>
                  <a:prstClr val="black"/>
                </a:solidFill>
                <a:latin typeface="Calibri"/>
              </a:endParaRPr>
            </a:p>
          </p:txBody>
        </p:sp>
        <p:sp>
          <p:nvSpPr>
            <p:cNvPr id="5" name="object 5"/>
            <p:cNvSpPr/>
            <p:nvPr/>
          </p:nvSpPr>
          <p:spPr>
            <a:xfrm>
              <a:off x="2745574" y="1925687"/>
              <a:ext cx="6840855" cy="3319145"/>
            </a:xfrm>
            <a:custGeom>
              <a:avLst/>
              <a:gdLst/>
              <a:ahLst/>
              <a:cxnLst/>
              <a:rect l="l" t="t" r="r" b="b"/>
              <a:pathLst>
                <a:path w="6840855" h="3319145">
                  <a:moveTo>
                    <a:pt x="6840855" y="0"/>
                  </a:moveTo>
                  <a:lnTo>
                    <a:pt x="4560570" y="0"/>
                  </a:lnTo>
                  <a:lnTo>
                    <a:pt x="2200275" y="0"/>
                  </a:lnTo>
                  <a:lnTo>
                    <a:pt x="0" y="0"/>
                  </a:lnTo>
                  <a:lnTo>
                    <a:pt x="0" y="3318751"/>
                  </a:lnTo>
                  <a:lnTo>
                    <a:pt x="2200275" y="3318751"/>
                  </a:lnTo>
                  <a:lnTo>
                    <a:pt x="4560570" y="3318751"/>
                  </a:lnTo>
                  <a:lnTo>
                    <a:pt x="6840855" y="3318751"/>
                  </a:lnTo>
                  <a:lnTo>
                    <a:pt x="6840855" y="0"/>
                  </a:lnTo>
                  <a:close/>
                </a:path>
              </a:pathLst>
            </a:custGeom>
            <a:solidFill>
              <a:srgbClr val="D0D8E8"/>
            </a:solidFill>
          </p:spPr>
          <p:txBody>
            <a:bodyPr wrap="square" lIns="0" tIns="0" rIns="0" bIns="0" rtlCol="0"/>
            <a:lstStyle/>
            <a:p>
              <a:pPr defTabSz="605150"/>
              <a:endParaRPr sz="1191">
                <a:solidFill>
                  <a:prstClr val="black"/>
                </a:solidFill>
                <a:latin typeface="Calibri"/>
              </a:endParaRPr>
            </a:p>
          </p:txBody>
        </p:sp>
        <p:sp>
          <p:nvSpPr>
            <p:cNvPr id="6" name="object 6"/>
            <p:cNvSpPr/>
            <p:nvPr/>
          </p:nvSpPr>
          <p:spPr>
            <a:xfrm>
              <a:off x="465296" y="5244428"/>
              <a:ext cx="2280285" cy="1290320"/>
            </a:xfrm>
            <a:custGeom>
              <a:avLst/>
              <a:gdLst/>
              <a:ahLst/>
              <a:cxnLst/>
              <a:rect l="l" t="t" r="r" b="b"/>
              <a:pathLst>
                <a:path w="2280285" h="1290320">
                  <a:moveTo>
                    <a:pt x="2280285" y="0"/>
                  </a:moveTo>
                  <a:lnTo>
                    <a:pt x="0" y="0"/>
                  </a:lnTo>
                  <a:lnTo>
                    <a:pt x="0" y="1290161"/>
                  </a:lnTo>
                  <a:lnTo>
                    <a:pt x="2280285" y="1290161"/>
                  </a:lnTo>
                  <a:lnTo>
                    <a:pt x="2280285" y="0"/>
                  </a:lnTo>
                  <a:close/>
                </a:path>
              </a:pathLst>
            </a:custGeom>
            <a:solidFill>
              <a:srgbClr val="FDEADA"/>
            </a:solidFill>
          </p:spPr>
          <p:txBody>
            <a:bodyPr wrap="square" lIns="0" tIns="0" rIns="0" bIns="0" rtlCol="0"/>
            <a:lstStyle/>
            <a:p>
              <a:pPr defTabSz="605150"/>
              <a:endParaRPr sz="1191">
                <a:solidFill>
                  <a:prstClr val="black"/>
                </a:solidFill>
                <a:latin typeface="Calibri"/>
              </a:endParaRPr>
            </a:p>
          </p:txBody>
        </p:sp>
        <p:sp>
          <p:nvSpPr>
            <p:cNvPr id="7" name="object 7"/>
            <p:cNvSpPr/>
            <p:nvPr/>
          </p:nvSpPr>
          <p:spPr>
            <a:xfrm>
              <a:off x="2745574" y="5244439"/>
              <a:ext cx="6840855" cy="1290320"/>
            </a:xfrm>
            <a:custGeom>
              <a:avLst/>
              <a:gdLst/>
              <a:ahLst/>
              <a:cxnLst/>
              <a:rect l="l" t="t" r="r" b="b"/>
              <a:pathLst>
                <a:path w="6840855" h="1290320">
                  <a:moveTo>
                    <a:pt x="6840855" y="0"/>
                  </a:moveTo>
                  <a:lnTo>
                    <a:pt x="4560570" y="0"/>
                  </a:lnTo>
                  <a:lnTo>
                    <a:pt x="2200275" y="0"/>
                  </a:lnTo>
                  <a:lnTo>
                    <a:pt x="0" y="0"/>
                  </a:lnTo>
                  <a:lnTo>
                    <a:pt x="0" y="1290154"/>
                  </a:lnTo>
                  <a:lnTo>
                    <a:pt x="2200275" y="1290154"/>
                  </a:lnTo>
                  <a:lnTo>
                    <a:pt x="4560570" y="1290154"/>
                  </a:lnTo>
                  <a:lnTo>
                    <a:pt x="6840855" y="1290154"/>
                  </a:lnTo>
                  <a:lnTo>
                    <a:pt x="6840855" y="0"/>
                  </a:lnTo>
                  <a:close/>
                </a:path>
              </a:pathLst>
            </a:custGeom>
            <a:solidFill>
              <a:srgbClr val="E9EDF4"/>
            </a:solidFill>
          </p:spPr>
          <p:txBody>
            <a:bodyPr wrap="square" lIns="0" tIns="0" rIns="0" bIns="0" rtlCol="0"/>
            <a:lstStyle/>
            <a:p>
              <a:pPr defTabSz="605150"/>
              <a:endParaRPr sz="1191">
                <a:solidFill>
                  <a:prstClr val="black"/>
                </a:solidFill>
                <a:latin typeface="Calibri"/>
              </a:endParaRPr>
            </a:p>
          </p:txBody>
        </p:sp>
        <p:sp>
          <p:nvSpPr>
            <p:cNvPr id="8" name="object 8"/>
            <p:cNvSpPr/>
            <p:nvPr/>
          </p:nvSpPr>
          <p:spPr>
            <a:xfrm>
              <a:off x="2745580" y="1105576"/>
              <a:ext cx="4560570" cy="5914390"/>
            </a:xfrm>
            <a:custGeom>
              <a:avLst/>
              <a:gdLst/>
              <a:ahLst/>
              <a:cxnLst/>
              <a:rect l="l" t="t" r="r" b="b"/>
              <a:pathLst>
                <a:path w="4560570" h="5914390">
                  <a:moveTo>
                    <a:pt x="0" y="0"/>
                  </a:moveTo>
                  <a:lnTo>
                    <a:pt x="0" y="5914073"/>
                  </a:lnTo>
                </a:path>
                <a:path w="4560570" h="5914390">
                  <a:moveTo>
                    <a:pt x="2200274" y="0"/>
                  </a:moveTo>
                  <a:lnTo>
                    <a:pt x="2200274" y="5914073"/>
                  </a:lnTo>
                </a:path>
                <a:path w="4560570" h="5914390">
                  <a:moveTo>
                    <a:pt x="4560569" y="0"/>
                  </a:moveTo>
                  <a:lnTo>
                    <a:pt x="4560569" y="5914073"/>
                  </a:lnTo>
                </a:path>
              </a:pathLst>
            </a:custGeom>
            <a:ln w="13334">
              <a:solidFill>
                <a:srgbClr val="FFFFFF"/>
              </a:solidFill>
            </a:ln>
          </p:spPr>
          <p:txBody>
            <a:bodyPr wrap="square" lIns="0" tIns="0" rIns="0" bIns="0" rtlCol="0"/>
            <a:lstStyle/>
            <a:p>
              <a:pPr defTabSz="605150"/>
              <a:endParaRPr sz="1191">
                <a:solidFill>
                  <a:prstClr val="black"/>
                </a:solidFill>
                <a:latin typeface="Calibri"/>
              </a:endParaRPr>
            </a:p>
          </p:txBody>
        </p:sp>
        <p:sp>
          <p:nvSpPr>
            <p:cNvPr id="9" name="object 9"/>
            <p:cNvSpPr/>
            <p:nvPr/>
          </p:nvSpPr>
          <p:spPr>
            <a:xfrm>
              <a:off x="458628" y="1925679"/>
              <a:ext cx="9134475" cy="0"/>
            </a:xfrm>
            <a:custGeom>
              <a:avLst/>
              <a:gdLst/>
              <a:ahLst/>
              <a:cxnLst/>
              <a:rect l="l" t="t" r="r" b="b"/>
              <a:pathLst>
                <a:path w="9134475">
                  <a:moveTo>
                    <a:pt x="0" y="0"/>
                  </a:moveTo>
                  <a:lnTo>
                    <a:pt x="9134474" y="0"/>
                  </a:lnTo>
                </a:path>
              </a:pathLst>
            </a:custGeom>
            <a:ln w="40004">
              <a:solidFill>
                <a:srgbClr val="FFFFFF"/>
              </a:solidFill>
            </a:ln>
          </p:spPr>
          <p:txBody>
            <a:bodyPr wrap="square" lIns="0" tIns="0" rIns="0" bIns="0" rtlCol="0"/>
            <a:lstStyle/>
            <a:p>
              <a:pPr defTabSz="605150"/>
              <a:endParaRPr sz="1191">
                <a:solidFill>
                  <a:prstClr val="black"/>
                </a:solidFill>
                <a:latin typeface="Calibri"/>
              </a:endParaRPr>
            </a:p>
          </p:txBody>
        </p:sp>
        <p:sp>
          <p:nvSpPr>
            <p:cNvPr id="10" name="object 10"/>
            <p:cNvSpPr/>
            <p:nvPr/>
          </p:nvSpPr>
          <p:spPr>
            <a:xfrm>
              <a:off x="458628" y="5244427"/>
              <a:ext cx="9134475" cy="0"/>
            </a:xfrm>
            <a:custGeom>
              <a:avLst/>
              <a:gdLst/>
              <a:ahLst/>
              <a:cxnLst/>
              <a:rect l="l" t="t" r="r" b="b"/>
              <a:pathLst>
                <a:path w="9134475">
                  <a:moveTo>
                    <a:pt x="0" y="0"/>
                  </a:moveTo>
                  <a:lnTo>
                    <a:pt x="9134474" y="0"/>
                  </a:lnTo>
                </a:path>
              </a:pathLst>
            </a:custGeom>
            <a:ln w="13334">
              <a:solidFill>
                <a:srgbClr val="FFFFFF"/>
              </a:solidFill>
            </a:ln>
          </p:spPr>
          <p:txBody>
            <a:bodyPr wrap="square" lIns="0" tIns="0" rIns="0" bIns="0" rtlCol="0"/>
            <a:lstStyle/>
            <a:p>
              <a:pPr defTabSz="605150"/>
              <a:endParaRPr sz="1191">
                <a:solidFill>
                  <a:prstClr val="black"/>
                </a:solidFill>
                <a:latin typeface="Calibri"/>
              </a:endParaRPr>
            </a:p>
          </p:txBody>
        </p:sp>
        <p:sp>
          <p:nvSpPr>
            <p:cNvPr id="11" name="object 11"/>
            <p:cNvSpPr/>
            <p:nvPr/>
          </p:nvSpPr>
          <p:spPr>
            <a:xfrm>
              <a:off x="458628" y="6534588"/>
              <a:ext cx="9134475" cy="0"/>
            </a:xfrm>
            <a:custGeom>
              <a:avLst/>
              <a:gdLst/>
              <a:ahLst/>
              <a:cxnLst/>
              <a:rect l="l" t="t" r="r" b="b"/>
              <a:pathLst>
                <a:path w="9134475">
                  <a:moveTo>
                    <a:pt x="0" y="0"/>
                  </a:moveTo>
                  <a:lnTo>
                    <a:pt x="9134474" y="0"/>
                  </a:lnTo>
                </a:path>
              </a:pathLst>
            </a:custGeom>
            <a:ln w="40004">
              <a:solidFill>
                <a:srgbClr val="FFFFFF"/>
              </a:solidFill>
            </a:ln>
          </p:spPr>
          <p:txBody>
            <a:bodyPr wrap="square" lIns="0" tIns="0" rIns="0" bIns="0" rtlCol="0"/>
            <a:lstStyle/>
            <a:p>
              <a:pPr defTabSz="605150"/>
              <a:endParaRPr sz="1191">
                <a:solidFill>
                  <a:prstClr val="black"/>
                </a:solidFill>
                <a:latin typeface="Calibri"/>
              </a:endParaRPr>
            </a:p>
          </p:txBody>
        </p:sp>
        <p:sp>
          <p:nvSpPr>
            <p:cNvPr id="12" name="object 12"/>
            <p:cNvSpPr/>
            <p:nvPr/>
          </p:nvSpPr>
          <p:spPr>
            <a:xfrm>
              <a:off x="458628" y="1105576"/>
              <a:ext cx="9134475" cy="5914390"/>
            </a:xfrm>
            <a:custGeom>
              <a:avLst/>
              <a:gdLst/>
              <a:ahLst/>
              <a:cxnLst/>
              <a:rect l="l" t="t" r="r" b="b"/>
              <a:pathLst>
                <a:path w="9134475" h="5914390">
                  <a:moveTo>
                    <a:pt x="6667" y="0"/>
                  </a:moveTo>
                  <a:lnTo>
                    <a:pt x="6667" y="5914073"/>
                  </a:lnTo>
                </a:path>
                <a:path w="9134475" h="5914390">
                  <a:moveTo>
                    <a:pt x="9127806" y="0"/>
                  </a:moveTo>
                  <a:lnTo>
                    <a:pt x="9127806" y="5914073"/>
                  </a:lnTo>
                </a:path>
                <a:path w="9134475" h="5914390">
                  <a:moveTo>
                    <a:pt x="0" y="6667"/>
                  </a:moveTo>
                  <a:lnTo>
                    <a:pt x="9134474" y="6667"/>
                  </a:lnTo>
                </a:path>
                <a:path w="9134475" h="5914390">
                  <a:moveTo>
                    <a:pt x="0" y="5907405"/>
                  </a:moveTo>
                  <a:lnTo>
                    <a:pt x="9134474" y="5907405"/>
                  </a:lnTo>
                </a:path>
              </a:pathLst>
            </a:custGeom>
            <a:ln w="13334">
              <a:solidFill>
                <a:srgbClr val="FFFFFF"/>
              </a:solidFill>
            </a:ln>
          </p:spPr>
          <p:txBody>
            <a:bodyPr wrap="square" lIns="0" tIns="0" rIns="0" bIns="0" rtlCol="0"/>
            <a:lstStyle/>
            <a:p>
              <a:pPr defTabSz="605150"/>
              <a:endParaRPr sz="1191">
                <a:solidFill>
                  <a:prstClr val="black"/>
                </a:solidFill>
                <a:latin typeface="Calibri"/>
              </a:endParaRPr>
            </a:p>
          </p:txBody>
        </p:sp>
      </p:grpSp>
      <p:sp>
        <p:nvSpPr>
          <p:cNvPr id="13" name="object 13"/>
          <p:cNvSpPr txBox="1"/>
          <p:nvPr/>
        </p:nvSpPr>
        <p:spPr>
          <a:xfrm>
            <a:off x="3463563" y="960611"/>
            <a:ext cx="3676090" cy="202066"/>
          </a:xfrm>
          <a:prstGeom prst="rect">
            <a:avLst/>
          </a:prstGeom>
        </p:spPr>
        <p:txBody>
          <a:bodyPr vert="horz" wrap="square" lIns="0" tIns="8405" rIns="0" bIns="0" rtlCol="0">
            <a:spAutoFit/>
          </a:bodyPr>
          <a:lstStyle/>
          <a:p>
            <a:pPr marL="8405" defTabSz="605150">
              <a:spcBef>
                <a:spcPts val="66"/>
              </a:spcBef>
              <a:tabLst>
                <a:tab pos="1619617" algn="l"/>
                <a:tab pos="2934137" algn="l"/>
              </a:tabLst>
            </a:pPr>
            <a:r>
              <a:rPr sz="1258" b="1" spc="-3" dirty="0">
                <a:solidFill>
                  <a:srgbClr val="77933C"/>
                </a:solidFill>
                <a:latin typeface="Arial Narrow"/>
                <a:cs typeface="Arial Narrow"/>
              </a:rPr>
              <a:t>L</a:t>
            </a:r>
            <a:r>
              <a:rPr sz="1258" b="1" dirty="0">
                <a:solidFill>
                  <a:srgbClr val="77933C"/>
                </a:solidFill>
                <a:latin typeface="Arial Narrow"/>
                <a:cs typeface="Arial Narrow"/>
              </a:rPr>
              <a:t>a</a:t>
            </a:r>
            <a:r>
              <a:rPr sz="1258" b="1" spc="-3" dirty="0">
                <a:solidFill>
                  <a:srgbClr val="77933C"/>
                </a:solidFill>
                <a:latin typeface="Arial Narrow"/>
                <a:cs typeface="Arial Narrow"/>
              </a:rPr>
              <a:t>t</a:t>
            </a:r>
            <a:r>
              <a:rPr sz="1258" b="1" dirty="0">
                <a:solidFill>
                  <a:srgbClr val="77933C"/>
                </a:solidFill>
                <a:latin typeface="Arial Narrow"/>
                <a:cs typeface="Arial Narrow"/>
              </a:rPr>
              <a:t>e</a:t>
            </a:r>
            <a:r>
              <a:rPr sz="1258" b="1" spc="-3" dirty="0">
                <a:solidFill>
                  <a:srgbClr val="77933C"/>
                </a:solidFill>
                <a:latin typeface="Arial Narrow"/>
                <a:cs typeface="Arial Narrow"/>
              </a:rPr>
              <a:t>n</a:t>
            </a:r>
            <a:r>
              <a:rPr sz="1258" b="1" dirty="0">
                <a:solidFill>
                  <a:srgbClr val="77933C"/>
                </a:solidFill>
                <a:latin typeface="Arial Narrow"/>
                <a:cs typeface="Arial Narrow"/>
              </a:rPr>
              <a:t>cy	</a:t>
            </a:r>
            <a:r>
              <a:rPr sz="1258" b="1" spc="-3" dirty="0">
                <a:solidFill>
                  <a:srgbClr val="77933C"/>
                </a:solidFill>
                <a:latin typeface="Arial Narrow"/>
                <a:cs typeface="Arial Narrow"/>
              </a:rPr>
              <a:t>A</a:t>
            </a:r>
            <a:r>
              <a:rPr sz="1258" b="1" dirty="0">
                <a:solidFill>
                  <a:srgbClr val="77933C"/>
                </a:solidFill>
                <a:latin typeface="Arial Narrow"/>
                <a:cs typeface="Arial Narrow"/>
              </a:rPr>
              <a:t>rea	</a:t>
            </a:r>
            <a:r>
              <a:rPr sz="1258" b="1" spc="-3" dirty="0">
                <a:solidFill>
                  <a:srgbClr val="77933C"/>
                </a:solidFill>
                <a:latin typeface="Arial Narrow"/>
                <a:cs typeface="Arial Narrow"/>
              </a:rPr>
              <a:t>Th</a:t>
            </a:r>
            <a:r>
              <a:rPr sz="1258" b="1" dirty="0">
                <a:solidFill>
                  <a:srgbClr val="77933C"/>
                </a:solidFill>
                <a:latin typeface="Arial Narrow"/>
                <a:cs typeface="Arial Narrow"/>
              </a:rPr>
              <a:t>r</a:t>
            </a:r>
            <a:r>
              <a:rPr sz="1258" b="1" spc="-3" dirty="0">
                <a:solidFill>
                  <a:srgbClr val="77933C"/>
                </a:solidFill>
                <a:latin typeface="Arial Narrow"/>
                <a:cs typeface="Arial Narrow"/>
              </a:rPr>
              <a:t>oughput</a:t>
            </a:r>
            <a:endParaRPr sz="1258">
              <a:solidFill>
                <a:prstClr val="black"/>
              </a:solidFill>
              <a:latin typeface="Arial Narrow"/>
              <a:cs typeface="Arial Narrow"/>
            </a:endParaRPr>
          </a:p>
        </p:txBody>
      </p:sp>
      <p:sp>
        <p:nvSpPr>
          <p:cNvPr id="14" name="object 14"/>
          <p:cNvSpPr txBox="1"/>
          <p:nvPr/>
        </p:nvSpPr>
        <p:spPr>
          <a:xfrm>
            <a:off x="2039820" y="4347725"/>
            <a:ext cx="540404" cy="202066"/>
          </a:xfrm>
          <a:prstGeom prst="rect">
            <a:avLst/>
          </a:prstGeom>
        </p:spPr>
        <p:txBody>
          <a:bodyPr vert="horz" wrap="square" lIns="0" tIns="8405" rIns="0" bIns="0" rtlCol="0">
            <a:spAutoFit/>
          </a:bodyPr>
          <a:lstStyle/>
          <a:p>
            <a:pPr marL="8405" defTabSz="605150">
              <a:spcBef>
                <a:spcPts val="66"/>
              </a:spcBef>
            </a:pPr>
            <a:r>
              <a:rPr sz="1258" b="1" spc="-3" dirty="0">
                <a:solidFill>
                  <a:prstClr val="black"/>
                </a:solidFill>
                <a:latin typeface="Arial Narrow"/>
                <a:cs typeface="Arial Narrow"/>
              </a:rPr>
              <a:t>Unt</a:t>
            </a:r>
            <a:r>
              <a:rPr sz="1258" b="1" dirty="0">
                <a:solidFill>
                  <a:prstClr val="black"/>
                </a:solidFill>
                <a:latin typeface="Arial Narrow"/>
                <a:cs typeface="Arial Narrow"/>
              </a:rPr>
              <a:t>imed</a:t>
            </a:r>
            <a:endParaRPr sz="1258">
              <a:solidFill>
                <a:prstClr val="black"/>
              </a:solidFill>
              <a:latin typeface="Arial Narrow"/>
              <a:cs typeface="Arial Narrow"/>
            </a:endParaRPr>
          </a:p>
        </p:txBody>
      </p:sp>
      <p:sp>
        <p:nvSpPr>
          <p:cNvPr id="15" name="object 15"/>
          <p:cNvSpPr txBox="1"/>
          <p:nvPr/>
        </p:nvSpPr>
        <p:spPr>
          <a:xfrm>
            <a:off x="3329268" y="4347725"/>
            <a:ext cx="926587" cy="202066"/>
          </a:xfrm>
          <a:prstGeom prst="rect">
            <a:avLst/>
          </a:prstGeom>
        </p:spPr>
        <p:txBody>
          <a:bodyPr vert="horz" wrap="square" lIns="0" tIns="8405" rIns="0" bIns="0" rtlCol="0">
            <a:spAutoFit/>
          </a:bodyPr>
          <a:lstStyle/>
          <a:p>
            <a:pPr marL="8405" defTabSz="605150">
              <a:spcBef>
                <a:spcPts val="66"/>
              </a:spcBef>
            </a:pPr>
            <a:r>
              <a:rPr sz="1258" b="1" spc="-3" dirty="0">
                <a:solidFill>
                  <a:prstClr val="black"/>
                </a:solidFill>
                <a:latin typeface="Arial Narrow"/>
                <a:cs typeface="Arial Narrow"/>
              </a:rPr>
              <a:t>Combinational</a:t>
            </a:r>
            <a:endParaRPr sz="1258">
              <a:solidFill>
                <a:prstClr val="black"/>
              </a:solidFill>
              <a:latin typeface="Arial Narrow"/>
              <a:cs typeface="Arial Narrow"/>
            </a:endParaRPr>
          </a:p>
        </p:txBody>
      </p:sp>
      <p:sp>
        <p:nvSpPr>
          <p:cNvPr id="16" name="object 16"/>
          <p:cNvSpPr txBox="1"/>
          <p:nvPr/>
        </p:nvSpPr>
        <p:spPr>
          <a:xfrm>
            <a:off x="4961649" y="4347725"/>
            <a:ext cx="679917" cy="202066"/>
          </a:xfrm>
          <a:prstGeom prst="rect">
            <a:avLst/>
          </a:prstGeom>
        </p:spPr>
        <p:txBody>
          <a:bodyPr vert="horz" wrap="square" lIns="0" tIns="8405" rIns="0" bIns="0" rtlCol="0">
            <a:spAutoFit/>
          </a:bodyPr>
          <a:lstStyle/>
          <a:p>
            <a:pPr marL="8405" defTabSz="605150">
              <a:spcBef>
                <a:spcPts val="66"/>
              </a:spcBef>
            </a:pPr>
            <a:r>
              <a:rPr sz="1258" b="1" spc="-3" dirty="0">
                <a:solidFill>
                  <a:prstClr val="black"/>
                </a:solidFill>
                <a:latin typeface="Arial Narrow"/>
                <a:cs typeface="Arial Narrow"/>
              </a:rPr>
              <a:t>Sequential</a:t>
            </a:r>
            <a:endParaRPr sz="1258">
              <a:solidFill>
                <a:prstClr val="black"/>
              </a:solidFill>
              <a:latin typeface="Arial Narrow"/>
              <a:cs typeface="Arial Narrow"/>
            </a:endParaRPr>
          </a:p>
        </p:txBody>
      </p:sp>
      <p:sp>
        <p:nvSpPr>
          <p:cNvPr id="17" name="object 17"/>
          <p:cNvSpPr txBox="1"/>
          <p:nvPr/>
        </p:nvSpPr>
        <p:spPr>
          <a:xfrm>
            <a:off x="6536916" y="4347725"/>
            <a:ext cx="600495" cy="202066"/>
          </a:xfrm>
          <a:prstGeom prst="rect">
            <a:avLst/>
          </a:prstGeom>
        </p:spPr>
        <p:txBody>
          <a:bodyPr vert="horz" wrap="square" lIns="0" tIns="8405" rIns="0" bIns="0" rtlCol="0">
            <a:spAutoFit/>
          </a:bodyPr>
          <a:lstStyle/>
          <a:p>
            <a:pPr marL="8405" defTabSz="605150">
              <a:spcBef>
                <a:spcPts val="66"/>
              </a:spcBef>
            </a:pPr>
            <a:r>
              <a:rPr sz="1258" b="1" spc="-3" dirty="0">
                <a:solidFill>
                  <a:prstClr val="black"/>
                </a:solidFill>
                <a:latin typeface="Arial Narrow"/>
                <a:cs typeface="Arial Narrow"/>
              </a:rPr>
              <a:t>Pipelined</a:t>
            </a:r>
            <a:endParaRPr sz="1258">
              <a:solidFill>
                <a:prstClr val="black"/>
              </a:solidFill>
              <a:latin typeface="Arial Narrow"/>
              <a:cs typeface="Arial Narrow"/>
            </a:endParaRPr>
          </a:p>
        </p:txBody>
      </p:sp>
      <p:grpSp>
        <p:nvGrpSpPr>
          <p:cNvPr id="18" name="object 18"/>
          <p:cNvGrpSpPr/>
          <p:nvPr/>
        </p:nvGrpSpPr>
        <p:grpSpPr>
          <a:xfrm>
            <a:off x="3454214" y="1764926"/>
            <a:ext cx="159684" cy="151280"/>
            <a:chOff x="3340100" y="2667000"/>
            <a:chExt cx="241300" cy="228600"/>
          </a:xfrm>
        </p:grpSpPr>
        <p:sp>
          <p:nvSpPr>
            <p:cNvPr id="19" name="object 19"/>
            <p:cNvSpPr/>
            <p:nvPr/>
          </p:nvSpPr>
          <p:spPr>
            <a:xfrm>
              <a:off x="3352799" y="2679700"/>
              <a:ext cx="215900" cy="203200"/>
            </a:xfrm>
            <a:custGeom>
              <a:avLst/>
              <a:gdLst/>
              <a:ahLst/>
              <a:cxnLst/>
              <a:rect l="l" t="t" r="r" b="b"/>
              <a:pathLst>
                <a:path w="215900" h="203200">
                  <a:moveTo>
                    <a:pt x="107950" y="0"/>
                  </a:moveTo>
                  <a:lnTo>
                    <a:pt x="65931" y="7984"/>
                  </a:lnTo>
                  <a:lnTo>
                    <a:pt x="31617" y="29757"/>
                  </a:lnTo>
                  <a:lnTo>
                    <a:pt x="8483" y="62052"/>
                  </a:lnTo>
                  <a:lnTo>
                    <a:pt x="0" y="101600"/>
                  </a:lnTo>
                  <a:lnTo>
                    <a:pt x="8483" y="141147"/>
                  </a:lnTo>
                  <a:lnTo>
                    <a:pt x="31617" y="173442"/>
                  </a:lnTo>
                  <a:lnTo>
                    <a:pt x="65931" y="195215"/>
                  </a:lnTo>
                  <a:lnTo>
                    <a:pt x="107950" y="203200"/>
                  </a:lnTo>
                  <a:lnTo>
                    <a:pt x="149969" y="195215"/>
                  </a:lnTo>
                  <a:lnTo>
                    <a:pt x="184282" y="173442"/>
                  </a:lnTo>
                  <a:lnTo>
                    <a:pt x="207416" y="141147"/>
                  </a:lnTo>
                  <a:lnTo>
                    <a:pt x="215900" y="101600"/>
                  </a:lnTo>
                  <a:lnTo>
                    <a:pt x="207416" y="62052"/>
                  </a:lnTo>
                  <a:lnTo>
                    <a:pt x="184282" y="29757"/>
                  </a:lnTo>
                  <a:lnTo>
                    <a:pt x="149969" y="7984"/>
                  </a:lnTo>
                  <a:lnTo>
                    <a:pt x="107950"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sp>
          <p:nvSpPr>
            <p:cNvPr id="20" name="object 20"/>
            <p:cNvSpPr/>
            <p:nvPr/>
          </p:nvSpPr>
          <p:spPr>
            <a:xfrm>
              <a:off x="3352800" y="2679700"/>
              <a:ext cx="215900" cy="203200"/>
            </a:xfrm>
            <a:custGeom>
              <a:avLst/>
              <a:gdLst/>
              <a:ahLst/>
              <a:cxnLst/>
              <a:rect l="l" t="t" r="r" b="b"/>
              <a:pathLst>
                <a:path w="215900" h="203200">
                  <a:moveTo>
                    <a:pt x="0" y="101599"/>
                  </a:moveTo>
                  <a:lnTo>
                    <a:pt x="8483" y="62052"/>
                  </a:lnTo>
                  <a:lnTo>
                    <a:pt x="31617" y="29757"/>
                  </a:lnTo>
                  <a:lnTo>
                    <a:pt x="65930" y="7984"/>
                  </a:lnTo>
                  <a:lnTo>
                    <a:pt x="107949" y="0"/>
                  </a:lnTo>
                  <a:lnTo>
                    <a:pt x="149969" y="7984"/>
                  </a:lnTo>
                  <a:lnTo>
                    <a:pt x="184282" y="29757"/>
                  </a:lnTo>
                  <a:lnTo>
                    <a:pt x="207416" y="62052"/>
                  </a:lnTo>
                  <a:lnTo>
                    <a:pt x="215900" y="101599"/>
                  </a:lnTo>
                  <a:lnTo>
                    <a:pt x="207416" y="141147"/>
                  </a:lnTo>
                  <a:lnTo>
                    <a:pt x="184282" y="173442"/>
                  </a:lnTo>
                  <a:lnTo>
                    <a:pt x="149969" y="195216"/>
                  </a:lnTo>
                  <a:lnTo>
                    <a:pt x="107949" y="203200"/>
                  </a:lnTo>
                  <a:lnTo>
                    <a:pt x="65930" y="195216"/>
                  </a:lnTo>
                  <a:lnTo>
                    <a:pt x="31617" y="173442"/>
                  </a:lnTo>
                  <a:lnTo>
                    <a:pt x="8483" y="141147"/>
                  </a:lnTo>
                  <a:lnTo>
                    <a:pt x="0" y="101599"/>
                  </a:lnTo>
                  <a:close/>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grpSp>
      <p:sp>
        <p:nvSpPr>
          <p:cNvPr id="21" name="object 21"/>
          <p:cNvSpPr txBox="1"/>
          <p:nvPr/>
        </p:nvSpPr>
        <p:spPr>
          <a:xfrm>
            <a:off x="3497394" y="1761836"/>
            <a:ext cx="78581" cy="120505"/>
          </a:xfrm>
          <a:prstGeom prst="rect">
            <a:avLst/>
          </a:prstGeom>
        </p:spPr>
        <p:txBody>
          <a:bodyPr vert="horz" wrap="square" lIns="0" tIns="8405" rIns="0" bIns="0" rtlCol="0">
            <a:spAutoFit/>
          </a:bodyPr>
          <a:lstStyle/>
          <a:p>
            <a:pPr marL="8405" defTabSz="605150">
              <a:spcBef>
                <a:spcPts val="66"/>
              </a:spcBef>
            </a:pPr>
            <a:r>
              <a:rPr sz="728" b="1" spc="70" dirty="0">
                <a:solidFill>
                  <a:prstClr val="black"/>
                </a:solidFill>
                <a:latin typeface="Times New Roman"/>
                <a:cs typeface="Times New Roman"/>
              </a:rPr>
              <a:t>+</a:t>
            </a:r>
            <a:endParaRPr sz="728">
              <a:solidFill>
                <a:prstClr val="black"/>
              </a:solidFill>
              <a:latin typeface="Times New Roman"/>
              <a:cs typeface="Times New Roman"/>
            </a:endParaRPr>
          </a:p>
        </p:txBody>
      </p:sp>
      <p:grpSp>
        <p:nvGrpSpPr>
          <p:cNvPr id="22" name="object 22"/>
          <p:cNvGrpSpPr/>
          <p:nvPr/>
        </p:nvGrpSpPr>
        <p:grpSpPr>
          <a:xfrm>
            <a:off x="3622301" y="2008654"/>
            <a:ext cx="159684" cy="151280"/>
            <a:chOff x="3594100" y="3035299"/>
            <a:chExt cx="241300" cy="228600"/>
          </a:xfrm>
        </p:grpSpPr>
        <p:sp>
          <p:nvSpPr>
            <p:cNvPr id="23" name="object 23"/>
            <p:cNvSpPr/>
            <p:nvPr/>
          </p:nvSpPr>
          <p:spPr>
            <a:xfrm>
              <a:off x="3606799" y="3047999"/>
              <a:ext cx="215900" cy="203200"/>
            </a:xfrm>
            <a:custGeom>
              <a:avLst/>
              <a:gdLst/>
              <a:ahLst/>
              <a:cxnLst/>
              <a:rect l="l" t="t" r="r" b="b"/>
              <a:pathLst>
                <a:path w="215900" h="203200">
                  <a:moveTo>
                    <a:pt x="107950" y="0"/>
                  </a:moveTo>
                  <a:lnTo>
                    <a:pt x="65930" y="7984"/>
                  </a:lnTo>
                  <a:lnTo>
                    <a:pt x="31617" y="29757"/>
                  </a:lnTo>
                  <a:lnTo>
                    <a:pt x="8483" y="62052"/>
                  </a:lnTo>
                  <a:lnTo>
                    <a:pt x="0" y="101600"/>
                  </a:lnTo>
                  <a:lnTo>
                    <a:pt x="8483" y="141147"/>
                  </a:lnTo>
                  <a:lnTo>
                    <a:pt x="31617" y="173442"/>
                  </a:lnTo>
                  <a:lnTo>
                    <a:pt x="65930" y="195215"/>
                  </a:lnTo>
                  <a:lnTo>
                    <a:pt x="107950" y="203200"/>
                  </a:lnTo>
                  <a:lnTo>
                    <a:pt x="149968" y="195215"/>
                  </a:lnTo>
                  <a:lnTo>
                    <a:pt x="184282" y="173442"/>
                  </a:lnTo>
                  <a:lnTo>
                    <a:pt x="207416" y="141147"/>
                  </a:lnTo>
                  <a:lnTo>
                    <a:pt x="215900" y="101600"/>
                  </a:lnTo>
                  <a:lnTo>
                    <a:pt x="207416" y="62052"/>
                  </a:lnTo>
                  <a:lnTo>
                    <a:pt x="184282" y="29757"/>
                  </a:lnTo>
                  <a:lnTo>
                    <a:pt x="149968" y="7984"/>
                  </a:lnTo>
                  <a:lnTo>
                    <a:pt x="107950"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sp>
          <p:nvSpPr>
            <p:cNvPr id="24" name="object 24"/>
            <p:cNvSpPr/>
            <p:nvPr/>
          </p:nvSpPr>
          <p:spPr>
            <a:xfrm>
              <a:off x="3606800" y="3047999"/>
              <a:ext cx="215900" cy="203200"/>
            </a:xfrm>
            <a:custGeom>
              <a:avLst/>
              <a:gdLst/>
              <a:ahLst/>
              <a:cxnLst/>
              <a:rect l="l" t="t" r="r" b="b"/>
              <a:pathLst>
                <a:path w="215900" h="203200">
                  <a:moveTo>
                    <a:pt x="0" y="101599"/>
                  </a:moveTo>
                  <a:lnTo>
                    <a:pt x="8483" y="62052"/>
                  </a:lnTo>
                  <a:lnTo>
                    <a:pt x="31617" y="29757"/>
                  </a:lnTo>
                  <a:lnTo>
                    <a:pt x="65930" y="7984"/>
                  </a:lnTo>
                  <a:lnTo>
                    <a:pt x="107950" y="0"/>
                  </a:lnTo>
                  <a:lnTo>
                    <a:pt x="149969" y="7984"/>
                  </a:lnTo>
                  <a:lnTo>
                    <a:pt x="184282" y="29757"/>
                  </a:lnTo>
                  <a:lnTo>
                    <a:pt x="207416" y="62052"/>
                  </a:lnTo>
                  <a:lnTo>
                    <a:pt x="215899" y="101599"/>
                  </a:lnTo>
                  <a:lnTo>
                    <a:pt x="207416" y="141147"/>
                  </a:lnTo>
                  <a:lnTo>
                    <a:pt x="184282" y="173442"/>
                  </a:lnTo>
                  <a:lnTo>
                    <a:pt x="149969" y="195216"/>
                  </a:lnTo>
                  <a:lnTo>
                    <a:pt x="107950" y="203200"/>
                  </a:lnTo>
                  <a:lnTo>
                    <a:pt x="65930" y="195216"/>
                  </a:lnTo>
                  <a:lnTo>
                    <a:pt x="31617" y="173442"/>
                  </a:lnTo>
                  <a:lnTo>
                    <a:pt x="8483" y="141147"/>
                  </a:lnTo>
                  <a:lnTo>
                    <a:pt x="0" y="101599"/>
                  </a:lnTo>
                  <a:close/>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grpSp>
      <p:sp>
        <p:nvSpPr>
          <p:cNvPr id="25" name="object 25"/>
          <p:cNvSpPr txBox="1"/>
          <p:nvPr/>
        </p:nvSpPr>
        <p:spPr>
          <a:xfrm>
            <a:off x="3665269" y="2005615"/>
            <a:ext cx="78581" cy="120505"/>
          </a:xfrm>
          <a:prstGeom prst="rect">
            <a:avLst/>
          </a:prstGeom>
        </p:spPr>
        <p:txBody>
          <a:bodyPr vert="horz" wrap="square" lIns="0" tIns="8405" rIns="0" bIns="0" rtlCol="0">
            <a:spAutoFit/>
          </a:bodyPr>
          <a:lstStyle/>
          <a:p>
            <a:pPr marL="8405" defTabSz="605150">
              <a:spcBef>
                <a:spcPts val="66"/>
              </a:spcBef>
            </a:pPr>
            <a:r>
              <a:rPr sz="728" b="1" spc="70" dirty="0">
                <a:solidFill>
                  <a:prstClr val="black"/>
                </a:solidFill>
                <a:latin typeface="Times New Roman"/>
                <a:cs typeface="Times New Roman"/>
              </a:rPr>
              <a:t>+</a:t>
            </a:r>
            <a:endParaRPr sz="728">
              <a:solidFill>
                <a:prstClr val="black"/>
              </a:solidFill>
              <a:latin typeface="Times New Roman"/>
              <a:cs typeface="Times New Roman"/>
            </a:endParaRPr>
          </a:p>
        </p:txBody>
      </p:sp>
      <p:grpSp>
        <p:nvGrpSpPr>
          <p:cNvPr id="26" name="object 26"/>
          <p:cNvGrpSpPr/>
          <p:nvPr/>
        </p:nvGrpSpPr>
        <p:grpSpPr>
          <a:xfrm>
            <a:off x="3412191" y="1647263"/>
            <a:ext cx="537882" cy="739589"/>
            <a:chOff x="3276600" y="2489198"/>
            <a:chExt cx="812800" cy="1117600"/>
          </a:xfrm>
        </p:grpSpPr>
        <p:sp>
          <p:nvSpPr>
            <p:cNvPr id="27" name="object 27"/>
            <p:cNvSpPr/>
            <p:nvPr/>
          </p:nvSpPr>
          <p:spPr>
            <a:xfrm>
              <a:off x="3454400" y="2489199"/>
              <a:ext cx="558165" cy="587375"/>
            </a:xfrm>
            <a:custGeom>
              <a:avLst/>
              <a:gdLst/>
              <a:ahLst/>
              <a:cxnLst/>
              <a:rect l="l" t="t" r="r" b="b"/>
              <a:pathLst>
                <a:path w="558164" h="587375">
                  <a:moveTo>
                    <a:pt x="238442" y="510628"/>
                  </a:moveTo>
                  <a:lnTo>
                    <a:pt x="236639" y="502793"/>
                  </a:lnTo>
                  <a:lnTo>
                    <a:pt x="224739" y="495363"/>
                  </a:lnTo>
                  <a:lnTo>
                    <a:pt x="216903" y="497166"/>
                  </a:lnTo>
                  <a:lnTo>
                    <a:pt x="203327" y="518909"/>
                  </a:lnTo>
                  <a:lnTo>
                    <a:pt x="203327" y="483374"/>
                  </a:lnTo>
                  <a:lnTo>
                    <a:pt x="197637" y="477685"/>
                  </a:lnTo>
                  <a:lnTo>
                    <a:pt x="177927" y="477685"/>
                  </a:lnTo>
                  <a:lnTo>
                    <a:pt x="177927" y="503085"/>
                  </a:lnTo>
                  <a:lnTo>
                    <a:pt x="177927" y="518909"/>
                  </a:lnTo>
                  <a:lnTo>
                    <a:pt x="168059" y="503123"/>
                  </a:lnTo>
                  <a:lnTo>
                    <a:pt x="177927" y="503085"/>
                  </a:lnTo>
                  <a:lnTo>
                    <a:pt x="177927" y="477685"/>
                  </a:lnTo>
                  <a:lnTo>
                    <a:pt x="25400" y="477685"/>
                  </a:lnTo>
                  <a:lnTo>
                    <a:pt x="25400" y="393700"/>
                  </a:lnTo>
                  <a:lnTo>
                    <a:pt x="0" y="393700"/>
                  </a:lnTo>
                  <a:lnTo>
                    <a:pt x="0" y="497395"/>
                  </a:lnTo>
                  <a:lnTo>
                    <a:pt x="5676" y="503085"/>
                  </a:lnTo>
                  <a:lnTo>
                    <a:pt x="147701" y="503085"/>
                  </a:lnTo>
                  <a:lnTo>
                    <a:pt x="144907" y="506996"/>
                  </a:lnTo>
                  <a:lnTo>
                    <a:pt x="144183" y="510159"/>
                  </a:lnTo>
                  <a:lnTo>
                    <a:pt x="144653" y="513600"/>
                  </a:lnTo>
                  <a:lnTo>
                    <a:pt x="190627" y="587146"/>
                  </a:lnTo>
                  <a:lnTo>
                    <a:pt x="233273" y="518909"/>
                  </a:lnTo>
                  <a:lnTo>
                    <a:pt x="238442" y="510628"/>
                  </a:lnTo>
                  <a:close/>
                </a:path>
                <a:path w="558164" h="587375">
                  <a:moveTo>
                    <a:pt x="557822" y="0"/>
                  </a:moveTo>
                  <a:lnTo>
                    <a:pt x="532422" y="0"/>
                  </a:lnTo>
                  <a:lnTo>
                    <a:pt x="532422" y="279006"/>
                  </a:lnTo>
                  <a:lnTo>
                    <a:pt x="323176" y="279006"/>
                  </a:lnTo>
                  <a:lnTo>
                    <a:pt x="317500" y="284695"/>
                  </a:lnTo>
                  <a:lnTo>
                    <a:pt x="317500" y="515251"/>
                  </a:lnTo>
                  <a:lnTo>
                    <a:pt x="303911" y="493522"/>
                  </a:lnTo>
                  <a:lnTo>
                    <a:pt x="296075" y="491705"/>
                  </a:lnTo>
                  <a:lnTo>
                    <a:pt x="284175" y="499148"/>
                  </a:lnTo>
                  <a:lnTo>
                    <a:pt x="282371" y="506984"/>
                  </a:lnTo>
                  <a:lnTo>
                    <a:pt x="330200" y="583501"/>
                  </a:lnTo>
                  <a:lnTo>
                    <a:pt x="378015" y="506984"/>
                  </a:lnTo>
                  <a:lnTo>
                    <a:pt x="376212" y="499148"/>
                  </a:lnTo>
                  <a:lnTo>
                    <a:pt x="364312" y="491705"/>
                  </a:lnTo>
                  <a:lnTo>
                    <a:pt x="356476" y="493522"/>
                  </a:lnTo>
                  <a:lnTo>
                    <a:pt x="342900" y="515251"/>
                  </a:lnTo>
                  <a:lnTo>
                    <a:pt x="342900" y="304406"/>
                  </a:lnTo>
                  <a:lnTo>
                    <a:pt x="552132" y="304406"/>
                  </a:lnTo>
                  <a:lnTo>
                    <a:pt x="557822" y="298716"/>
                  </a:lnTo>
                  <a:lnTo>
                    <a:pt x="557822"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pic>
          <p:nvPicPr>
            <p:cNvPr id="28" name="object 28"/>
            <p:cNvPicPr/>
            <p:nvPr/>
          </p:nvPicPr>
          <p:blipFill>
            <a:blip r:embed="rId2" cstate="print"/>
            <a:stretch>
              <a:fillRect/>
            </a:stretch>
          </p:blipFill>
          <p:spPr>
            <a:xfrm>
              <a:off x="3482775" y="2489199"/>
              <a:ext cx="162699" cy="215112"/>
            </a:xfrm>
            <a:prstGeom prst="rect">
              <a:avLst/>
            </a:prstGeom>
          </p:spPr>
        </p:pic>
        <p:pic>
          <p:nvPicPr>
            <p:cNvPr id="29" name="object 29"/>
            <p:cNvPicPr/>
            <p:nvPr/>
          </p:nvPicPr>
          <p:blipFill>
            <a:blip r:embed="rId3" cstate="print"/>
            <a:stretch>
              <a:fillRect/>
            </a:stretch>
          </p:blipFill>
          <p:spPr>
            <a:xfrm>
              <a:off x="3276600" y="2489199"/>
              <a:ext cx="162699" cy="215112"/>
            </a:xfrm>
            <a:prstGeom prst="rect">
              <a:avLst/>
            </a:prstGeom>
          </p:spPr>
        </p:pic>
        <p:sp>
          <p:nvSpPr>
            <p:cNvPr id="30" name="object 30"/>
            <p:cNvSpPr/>
            <p:nvPr/>
          </p:nvSpPr>
          <p:spPr>
            <a:xfrm>
              <a:off x="3873500" y="3390899"/>
              <a:ext cx="203200" cy="203200"/>
            </a:xfrm>
            <a:custGeom>
              <a:avLst/>
              <a:gdLst/>
              <a:ahLst/>
              <a:cxnLst/>
              <a:rect l="l" t="t" r="r" b="b"/>
              <a:pathLst>
                <a:path w="203200" h="203200">
                  <a:moveTo>
                    <a:pt x="101600" y="0"/>
                  </a:moveTo>
                  <a:lnTo>
                    <a:pt x="62052" y="7984"/>
                  </a:lnTo>
                  <a:lnTo>
                    <a:pt x="29757" y="29757"/>
                  </a:lnTo>
                  <a:lnTo>
                    <a:pt x="7984" y="62052"/>
                  </a:lnTo>
                  <a:lnTo>
                    <a:pt x="0" y="101600"/>
                  </a:lnTo>
                  <a:lnTo>
                    <a:pt x="7984" y="141147"/>
                  </a:lnTo>
                  <a:lnTo>
                    <a:pt x="29757" y="173442"/>
                  </a:lnTo>
                  <a:lnTo>
                    <a:pt x="62052" y="195215"/>
                  </a:lnTo>
                  <a:lnTo>
                    <a:pt x="101600" y="203200"/>
                  </a:lnTo>
                  <a:lnTo>
                    <a:pt x="141147" y="195215"/>
                  </a:lnTo>
                  <a:lnTo>
                    <a:pt x="173442" y="173442"/>
                  </a:lnTo>
                  <a:lnTo>
                    <a:pt x="195215" y="141147"/>
                  </a:lnTo>
                  <a:lnTo>
                    <a:pt x="203200" y="101600"/>
                  </a:lnTo>
                  <a:lnTo>
                    <a:pt x="195215" y="62052"/>
                  </a:lnTo>
                  <a:lnTo>
                    <a:pt x="173442" y="29757"/>
                  </a:lnTo>
                  <a:lnTo>
                    <a:pt x="141147" y="7984"/>
                  </a:lnTo>
                  <a:lnTo>
                    <a:pt x="101600"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sp>
          <p:nvSpPr>
            <p:cNvPr id="31" name="object 31"/>
            <p:cNvSpPr/>
            <p:nvPr/>
          </p:nvSpPr>
          <p:spPr>
            <a:xfrm>
              <a:off x="3873500" y="3390899"/>
              <a:ext cx="203200" cy="203200"/>
            </a:xfrm>
            <a:custGeom>
              <a:avLst/>
              <a:gdLst/>
              <a:ahLst/>
              <a:cxnLst/>
              <a:rect l="l" t="t" r="r" b="b"/>
              <a:pathLst>
                <a:path w="203200" h="203200">
                  <a:moveTo>
                    <a:pt x="0" y="101599"/>
                  </a:moveTo>
                  <a:lnTo>
                    <a:pt x="7984" y="62052"/>
                  </a:lnTo>
                  <a:lnTo>
                    <a:pt x="29757" y="29757"/>
                  </a:lnTo>
                  <a:lnTo>
                    <a:pt x="62052" y="7984"/>
                  </a:lnTo>
                  <a:lnTo>
                    <a:pt x="101599" y="0"/>
                  </a:lnTo>
                  <a:lnTo>
                    <a:pt x="141147" y="7984"/>
                  </a:lnTo>
                  <a:lnTo>
                    <a:pt x="173442" y="29757"/>
                  </a:lnTo>
                  <a:lnTo>
                    <a:pt x="195216" y="62052"/>
                  </a:lnTo>
                  <a:lnTo>
                    <a:pt x="203200" y="101599"/>
                  </a:lnTo>
                  <a:lnTo>
                    <a:pt x="195216" y="141147"/>
                  </a:lnTo>
                  <a:lnTo>
                    <a:pt x="173442" y="173442"/>
                  </a:lnTo>
                  <a:lnTo>
                    <a:pt x="141147" y="195216"/>
                  </a:lnTo>
                  <a:lnTo>
                    <a:pt x="101599" y="203200"/>
                  </a:lnTo>
                  <a:lnTo>
                    <a:pt x="62052" y="195216"/>
                  </a:lnTo>
                  <a:lnTo>
                    <a:pt x="29757" y="173442"/>
                  </a:lnTo>
                  <a:lnTo>
                    <a:pt x="7984" y="141147"/>
                  </a:lnTo>
                  <a:lnTo>
                    <a:pt x="0" y="101599"/>
                  </a:lnTo>
                  <a:close/>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grpSp>
      <p:sp>
        <p:nvSpPr>
          <p:cNvPr id="32" name="object 32"/>
          <p:cNvSpPr txBox="1"/>
          <p:nvPr/>
        </p:nvSpPr>
        <p:spPr>
          <a:xfrm>
            <a:off x="3836642" y="2236159"/>
            <a:ext cx="78581" cy="120505"/>
          </a:xfrm>
          <a:prstGeom prst="rect">
            <a:avLst/>
          </a:prstGeom>
        </p:spPr>
        <p:txBody>
          <a:bodyPr vert="horz" wrap="square" lIns="0" tIns="8405" rIns="0" bIns="0" rtlCol="0">
            <a:spAutoFit/>
          </a:bodyPr>
          <a:lstStyle/>
          <a:p>
            <a:pPr marL="8405" defTabSz="605150">
              <a:spcBef>
                <a:spcPts val="66"/>
              </a:spcBef>
            </a:pPr>
            <a:r>
              <a:rPr sz="728" b="1" spc="70" dirty="0">
                <a:solidFill>
                  <a:prstClr val="black"/>
                </a:solidFill>
                <a:latin typeface="Times New Roman"/>
                <a:cs typeface="Times New Roman"/>
              </a:rPr>
              <a:t>+</a:t>
            </a:r>
            <a:endParaRPr sz="728">
              <a:solidFill>
                <a:prstClr val="black"/>
              </a:solidFill>
              <a:latin typeface="Times New Roman"/>
              <a:cs typeface="Times New Roman"/>
            </a:endParaRPr>
          </a:p>
        </p:txBody>
      </p:sp>
      <p:sp>
        <p:nvSpPr>
          <p:cNvPr id="33" name="object 33"/>
          <p:cNvSpPr/>
          <p:nvPr/>
        </p:nvSpPr>
        <p:spPr>
          <a:xfrm>
            <a:off x="3697933" y="1647264"/>
            <a:ext cx="458041" cy="619406"/>
          </a:xfrm>
          <a:custGeom>
            <a:avLst/>
            <a:gdLst/>
            <a:ahLst/>
            <a:cxnLst/>
            <a:rect l="l" t="t" r="r" b="b"/>
            <a:pathLst>
              <a:path w="692150" h="935989">
                <a:moveTo>
                  <a:pt x="245503" y="858926"/>
                </a:moveTo>
                <a:lnTo>
                  <a:pt x="243700" y="851090"/>
                </a:lnTo>
                <a:lnTo>
                  <a:pt x="231800" y="843661"/>
                </a:lnTo>
                <a:lnTo>
                  <a:pt x="223964" y="845464"/>
                </a:lnTo>
                <a:lnTo>
                  <a:pt x="210375" y="867206"/>
                </a:lnTo>
                <a:lnTo>
                  <a:pt x="210375" y="841667"/>
                </a:lnTo>
                <a:lnTo>
                  <a:pt x="204698" y="835990"/>
                </a:lnTo>
                <a:lnTo>
                  <a:pt x="184975" y="835990"/>
                </a:lnTo>
                <a:lnTo>
                  <a:pt x="184975" y="861377"/>
                </a:lnTo>
                <a:lnTo>
                  <a:pt x="184975" y="867206"/>
                </a:lnTo>
                <a:lnTo>
                  <a:pt x="181343" y="861377"/>
                </a:lnTo>
                <a:lnTo>
                  <a:pt x="184975" y="861377"/>
                </a:lnTo>
                <a:lnTo>
                  <a:pt x="184975" y="835990"/>
                </a:lnTo>
                <a:lnTo>
                  <a:pt x="25400" y="835990"/>
                </a:lnTo>
                <a:lnTo>
                  <a:pt x="25400" y="762012"/>
                </a:lnTo>
                <a:lnTo>
                  <a:pt x="0" y="762012"/>
                </a:lnTo>
                <a:lnTo>
                  <a:pt x="0" y="855700"/>
                </a:lnTo>
                <a:lnTo>
                  <a:pt x="5689" y="861377"/>
                </a:lnTo>
                <a:lnTo>
                  <a:pt x="152984" y="861377"/>
                </a:lnTo>
                <a:lnTo>
                  <a:pt x="153568" y="864882"/>
                </a:lnTo>
                <a:lnTo>
                  <a:pt x="197675" y="935443"/>
                </a:lnTo>
                <a:lnTo>
                  <a:pt x="240334" y="867206"/>
                </a:lnTo>
                <a:lnTo>
                  <a:pt x="245503" y="858926"/>
                </a:lnTo>
                <a:close/>
              </a:path>
              <a:path w="692150" h="935989">
                <a:moveTo>
                  <a:pt x="692086" y="0"/>
                </a:moveTo>
                <a:lnTo>
                  <a:pt x="666686" y="0"/>
                </a:lnTo>
                <a:lnTo>
                  <a:pt x="666686" y="453199"/>
                </a:lnTo>
                <a:lnTo>
                  <a:pt x="335889" y="453199"/>
                </a:lnTo>
                <a:lnTo>
                  <a:pt x="330212" y="458876"/>
                </a:lnTo>
                <a:lnTo>
                  <a:pt x="330212" y="863625"/>
                </a:lnTo>
                <a:lnTo>
                  <a:pt x="316623" y="841895"/>
                </a:lnTo>
                <a:lnTo>
                  <a:pt x="308787" y="840092"/>
                </a:lnTo>
                <a:lnTo>
                  <a:pt x="296887" y="847521"/>
                </a:lnTo>
                <a:lnTo>
                  <a:pt x="295084" y="855357"/>
                </a:lnTo>
                <a:lnTo>
                  <a:pt x="342912" y="931875"/>
                </a:lnTo>
                <a:lnTo>
                  <a:pt x="390728" y="855357"/>
                </a:lnTo>
                <a:lnTo>
                  <a:pt x="388924" y="847521"/>
                </a:lnTo>
                <a:lnTo>
                  <a:pt x="377024" y="840092"/>
                </a:lnTo>
                <a:lnTo>
                  <a:pt x="369189" y="841895"/>
                </a:lnTo>
                <a:lnTo>
                  <a:pt x="355612" y="863625"/>
                </a:lnTo>
                <a:lnTo>
                  <a:pt x="355612" y="478599"/>
                </a:lnTo>
                <a:lnTo>
                  <a:pt x="686396" y="478599"/>
                </a:lnTo>
                <a:lnTo>
                  <a:pt x="692086" y="472909"/>
                </a:lnTo>
                <a:lnTo>
                  <a:pt x="692086"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sp>
        <p:nvSpPr>
          <p:cNvPr id="34" name="object 34"/>
          <p:cNvSpPr txBox="1"/>
          <p:nvPr/>
        </p:nvSpPr>
        <p:spPr>
          <a:xfrm>
            <a:off x="3750850" y="2498172"/>
            <a:ext cx="192881" cy="120505"/>
          </a:xfrm>
          <a:prstGeom prst="rect">
            <a:avLst/>
          </a:prstGeom>
        </p:spPr>
        <p:txBody>
          <a:bodyPr vert="horz" wrap="square" lIns="0" tIns="8405" rIns="0" bIns="0" rtlCol="0">
            <a:spAutoFit/>
          </a:bodyPr>
          <a:lstStyle/>
          <a:p>
            <a:pPr marL="8405" defTabSz="605150">
              <a:spcBef>
                <a:spcPts val="66"/>
              </a:spcBef>
            </a:pPr>
            <a:r>
              <a:rPr sz="728" b="1" spc="-7" dirty="0">
                <a:solidFill>
                  <a:prstClr val="black"/>
                </a:solidFill>
                <a:latin typeface="Times New Roman"/>
                <a:cs typeface="Times New Roman"/>
              </a:rPr>
              <a:t>ou</a:t>
            </a:r>
            <a:r>
              <a:rPr sz="728" b="1" spc="3" dirty="0">
                <a:solidFill>
                  <a:prstClr val="black"/>
                </a:solidFill>
                <a:latin typeface="Times New Roman"/>
                <a:cs typeface="Times New Roman"/>
              </a:rPr>
              <a:t>t</a:t>
            </a:r>
            <a:r>
              <a:rPr sz="728" b="1" spc="7" dirty="0">
                <a:solidFill>
                  <a:prstClr val="black"/>
                </a:solidFill>
                <a:latin typeface="Times New Roman"/>
                <a:cs typeface="Times New Roman"/>
              </a:rPr>
              <a:t>1</a:t>
            </a:r>
            <a:endParaRPr sz="728">
              <a:solidFill>
                <a:prstClr val="black"/>
              </a:solidFill>
              <a:latin typeface="Times New Roman"/>
              <a:cs typeface="Times New Roman"/>
            </a:endParaRPr>
          </a:p>
        </p:txBody>
      </p:sp>
      <p:grpSp>
        <p:nvGrpSpPr>
          <p:cNvPr id="35" name="object 35"/>
          <p:cNvGrpSpPr/>
          <p:nvPr/>
        </p:nvGrpSpPr>
        <p:grpSpPr>
          <a:xfrm>
            <a:off x="1907801" y="1773331"/>
            <a:ext cx="1997729" cy="722780"/>
            <a:chOff x="1003300" y="2679700"/>
            <a:chExt cx="3018790" cy="1092200"/>
          </a:xfrm>
        </p:grpSpPr>
        <p:pic>
          <p:nvPicPr>
            <p:cNvPr id="36" name="object 36"/>
            <p:cNvPicPr/>
            <p:nvPr/>
          </p:nvPicPr>
          <p:blipFill>
            <a:blip r:embed="rId4" cstate="print"/>
            <a:stretch>
              <a:fillRect/>
            </a:stretch>
          </p:blipFill>
          <p:spPr>
            <a:xfrm>
              <a:off x="3927275" y="3606798"/>
              <a:ext cx="94267" cy="165107"/>
            </a:xfrm>
            <a:prstGeom prst="rect">
              <a:avLst/>
            </a:prstGeom>
          </p:spPr>
        </p:pic>
        <p:sp>
          <p:nvSpPr>
            <p:cNvPr id="37" name="object 37"/>
            <p:cNvSpPr/>
            <p:nvPr/>
          </p:nvSpPr>
          <p:spPr>
            <a:xfrm>
              <a:off x="1016000" y="2692399"/>
              <a:ext cx="215900" cy="215900"/>
            </a:xfrm>
            <a:custGeom>
              <a:avLst/>
              <a:gdLst/>
              <a:ahLst/>
              <a:cxnLst/>
              <a:rect l="l" t="t" r="r" b="b"/>
              <a:pathLst>
                <a:path w="215900" h="215900">
                  <a:moveTo>
                    <a:pt x="107950" y="0"/>
                  </a:moveTo>
                  <a:lnTo>
                    <a:pt x="65930" y="8483"/>
                  </a:lnTo>
                  <a:lnTo>
                    <a:pt x="31617" y="31617"/>
                  </a:lnTo>
                  <a:lnTo>
                    <a:pt x="8483" y="65931"/>
                  </a:lnTo>
                  <a:lnTo>
                    <a:pt x="0" y="107950"/>
                  </a:lnTo>
                  <a:lnTo>
                    <a:pt x="8483" y="149968"/>
                  </a:lnTo>
                  <a:lnTo>
                    <a:pt x="31617" y="184282"/>
                  </a:lnTo>
                  <a:lnTo>
                    <a:pt x="65930" y="207416"/>
                  </a:lnTo>
                  <a:lnTo>
                    <a:pt x="107950" y="215900"/>
                  </a:lnTo>
                  <a:lnTo>
                    <a:pt x="149968" y="207416"/>
                  </a:lnTo>
                  <a:lnTo>
                    <a:pt x="184282" y="184282"/>
                  </a:lnTo>
                  <a:lnTo>
                    <a:pt x="207416" y="149968"/>
                  </a:lnTo>
                  <a:lnTo>
                    <a:pt x="215899" y="107950"/>
                  </a:lnTo>
                  <a:lnTo>
                    <a:pt x="207416" y="65931"/>
                  </a:lnTo>
                  <a:lnTo>
                    <a:pt x="184282" y="31617"/>
                  </a:lnTo>
                  <a:lnTo>
                    <a:pt x="149968" y="8483"/>
                  </a:lnTo>
                  <a:lnTo>
                    <a:pt x="107950"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sp>
          <p:nvSpPr>
            <p:cNvPr id="38" name="object 38"/>
            <p:cNvSpPr/>
            <p:nvPr/>
          </p:nvSpPr>
          <p:spPr>
            <a:xfrm>
              <a:off x="1016000" y="2692400"/>
              <a:ext cx="215900" cy="215900"/>
            </a:xfrm>
            <a:custGeom>
              <a:avLst/>
              <a:gdLst/>
              <a:ahLst/>
              <a:cxnLst/>
              <a:rect l="l" t="t" r="r" b="b"/>
              <a:pathLst>
                <a:path w="215900" h="215900">
                  <a:moveTo>
                    <a:pt x="0" y="107949"/>
                  </a:moveTo>
                  <a:lnTo>
                    <a:pt x="8483" y="65930"/>
                  </a:lnTo>
                  <a:lnTo>
                    <a:pt x="31617" y="31617"/>
                  </a:lnTo>
                  <a:lnTo>
                    <a:pt x="65930" y="8483"/>
                  </a:lnTo>
                  <a:lnTo>
                    <a:pt x="107949" y="0"/>
                  </a:lnTo>
                  <a:lnTo>
                    <a:pt x="149969" y="8483"/>
                  </a:lnTo>
                  <a:lnTo>
                    <a:pt x="184282" y="31617"/>
                  </a:lnTo>
                  <a:lnTo>
                    <a:pt x="207416" y="65930"/>
                  </a:lnTo>
                  <a:lnTo>
                    <a:pt x="215899" y="107949"/>
                  </a:lnTo>
                  <a:lnTo>
                    <a:pt x="207416" y="149969"/>
                  </a:lnTo>
                  <a:lnTo>
                    <a:pt x="184282" y="184282"/>
                  </a:lnTo>
                  <a:lnTo>
                    <a:pt x="149969" y="207416"/>
                  </a:lnTo>
                  <a:lnTo>
                    <a:pt x="107949" y="215899"/>
                  </a:lnTo>
                  <a:lnTo>
                    <a:pt x="65930" y="207416"/>
                  </a:lnTo>
                  <a:lnTo>
                    <a:pt x="31617" y="184282"/>
                  </a:lnTo>
                  <a:lnTo>
                    <a:pt x="8483" y="149969"/>
                  </a:lnTo>
                  <a:lnTo>
                    <a:pt x="0" y="107949"/>
                  </a:lnTo>
                  <a:close/>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grpSp>
      <p:sp>
        <p:nvSpPr>
          <p:cNvPr id="39" name="object 39"/>
          <p:cNvSpPr txBox="1"/>
          <p:nvPr/>
        </p:nvSpPr>
        <p:spPr>
          <a:xfrm>
            <a:off x="3341740" y="1480883"/>
            <a:ext cx="869437" cy="120505"/>
          </a:xfrm>
          <a:prstGeom prst="rect">
            <a:avLst/>
          </a:prstGeom>
        </p:spPr>
        <p:txBody>
          <a:bodyPr vert="horz" wrap="square" lIns="0" tIns="8405" rIns="0" bIns="0" rtlCol="0">
            <a:spAutoFit/>
          </a:bodyPr>
          <a:lstStyle/>
          <a:p>
            <a:pPr marL="8405" defTabSz="605150">
              <a:spcBef>
                <a:spcPts val="66"/>
              </a:spcBef>
              <a:tabLst>
                <a:tab pos="242480" algn="l"/>
                <a:tab pos="484120" algn="l"/>
                <a:tab pos="735845" algn="l"/>
              </a:tabLst>
            </a:pPr>
            <a:r>
              <a:rPr sz="728" b="1" dirty="0">
                <a:solidFill>
                  <a:prstClr val="black"/>
                </a:solidFill>
                <a:latin typeface="Times New Roman"/>
                <a:cs typeface="Times New Roman"/>
              </a:rPr>
              <a:t>i</a:t>
            </a:r>
            <a:r>
              <a:rPr sz="728" b="1" spc="3" dirty="0">
                <a:solidFill>
                  <a:prstClr val="black"/>
                </a:solidFill>
                <a:latin typeface="Times New Roman"/>
                <a:cs typeface="Times New Roman"/>
              </a:rPr>
              <a:t>n</a:t>
            </a:r>
            <a:r>
              <a:rPr sz="728" b="1" spc="7" dirty="0">
                <a:solidFill>
                  <a:prstClr val="black"/>
                </a:solidFill>
                <a:latin typeface="Times New Roman"/>
                <a:cs typeface="Times New Roman"/>
              </a:rPr>
              <a:t>1</a:t>
            </a:r>
            <a:r>
              <a:rPr sz="728" b="1" dirty="0">
                <a:solidFill>
                  <a:prstClr val="black"/>
                </a:solidFill>
                <a:latin typeface="Times New Roman"/>
                <a:cs typeface="Times New Roman"/>
              </a:rPr>
              <a:t>	i</a:t>
            </a:r>
            <a:r>
              <a:rPr sz="728" b="1" spc="3" dirty="0">
                <a:solidFill>
                  <a:prstClr val="black"/>
                </a:solidFill>
                <a:latin typeface="Times New Roman"/>
                <a:cs typeface="Times New Roman"/>
              </a:rPr>
              <a:t>n</a:t>
            </a:r>
            <a:r>
              <a:rPr sz="728" b="1" spc="7" dirty="0">
                <a:solidFill>
                  <a:prstClr val="black"/>
                </a:solidFill>
                <a:latin typeface="Times New Roman"/>
                <a:cs typeface="Times New Roman"/>
              </a:rPr>
              <a:t>2</a:t>
            </a:r>
            <a:r>
              <a:rPr sz="728" b="1" dirty="0">
                <a:solidFill>
                  <a:prstClr val="black"/>
                </a:solidFill>
                <a:latin typeface="Times New Roman"/>
                <a:cs typeface="Times New Roman"/>
              </a:rPr>
              <a:t>	i</a:t>
            </a:r>
            <a:r>
              <a:rPr sz="728" b="1" spc="3" dirty="0">
                <a:solidFill>
                  <a:prstClr val="black"/>
                </a:solidFill>
                <a:latin typeface="Times New Roman"/>
                <a:cs typeface="Times New Roman"/>
              </a:rPr>
              <a:t>n</a:t>
            </a:r>
            <a:r>
              <a:rPr sz="728" b="1" spc="7" dirty="0">
                <a:solidFill>
                  <a:prstClr val="black"/>
                </a:solidFill>
                <a:latin typeface="Times New Roman"/>
                <a:cs typeface="Times New Roman"/>
              </a:rPr>
              <a:t>3</a:t>
            </a:r>
            <a:r>
              <a:rPr sz="728" b="1" dirty="0">
                <a:solidFill>
                  <a:prstClr val="black"/>
                </a:solidFill>
                <a:latin typeface="Times New Roman"/>
                <a:cs typeface="Times New Roman"/>
              </a:rPr>
              <a:t>	i</a:t>
            </a:r>
            <a:r>
              <a:rPr sz="728" b="1" spc="3" dirty="0">
                <a:solidFill>
                  <a:prstClr val="black"/>
                </a:solidFill>
                <a:latin typeface="Times New Roman"/>
                <a:cs typeface="Times New Roman"/>
              </a:rPr>
              <a:t>n</a:t>
            </a:r>
            <a:r>
              <a:rPr sz="728" b="1" spc="7" dirty="0">
                <a:solidFill>
                  <a:prstClr val="black"/>
                </a:solidFill>
                <a:latin typeface="Times New Roman"/>
                <a:cs typeface="Times New Roman"/>
              </a:rPr>
              <a:t>4</a:t>
            </a:r>
            <a:endParaRPr sz="728">
              <a:solidFill>
                <a:prstClr val="black"/>
              </a:solidFill>
              <a:latin typeface="Times New Roman"/>
              <a:cs typeface="Times New Roman"/>
            </a:endParaRPr>
          </a:p>
        </p:txBody>
      </p:sp>
      <p:sp>
        <p:nvSpPr>
          <p:cNvPr id="40" name="object 40"/>
          <p:cNvSpPr txBox="1"/>
          <p:nvPr/>
        </p:nvSpPr>
        <p:spPr>
          <a:xfrm>
            <a:off x="1948307" y="1775072"/>
            <a:ext cx="78581" cy="120505"/>
          </a:xfrm>
          <a:prstGeom prst="rect">
            <a:avLst/>
          </a:prstGeom>
        </p:spPr>
        <p:txBody>
          <a:bodyPr vert="horz" wrap="square" lIns="0" tIns="8405" rIns="0" bIns="0" rtlCol="0">
            <a:spAutoFit/>
          </a:bodyPr>
          <a:lstStyle/>
          <a:p>
            <a:pPr marL="8405" defTabSz="605150">
              <a:spcBef>
                <a:spcPts val="66"/>
              </a:spcBef>
            </a:pPr>
            <a:r>
              <a:rPr sz="728" b="1" spc="70" dirty="0">
                <a:solidFill>
                  <a:prstClr val="black"/>
                </a:solidFill>
                <a:latin typeface="Times New Roman"/>
                <a:cs typeface="Times New Roman"/>
              </a:rPr>
              <a:t>+</a:t>
            </a:r>
            <a:endParaRPr sz="728">
              <a:solidFill>
                <a:prstClr val="black"/>
              </a:solidFill>
              <a:latin typeface="Times New Roman"/>
              <a:cs typeface="Times New Roman"/>
            </a:endParaRPr>
          </a:p>
        </p:txBody>
      </p:sp>
      <p:grpSp>
        <p:nvGrpSpPr>
          <p:cNvPr id="41" name="object 41"/>
          <p:cNvGrpSpPr/>
          <p:nvPr/>
        </p:nvGrpSpPr>
        <p:grpSpPr>
          <a:xfrm>
            <a:off x="2075890" y="2017059"/>
            <a:ext cx="159684" cy="159684"/>
            <a:chOff x="1257300" y="3048000"/>
            <a:chExt cx="241300" cy="241300"/>
          </a:xfrm>
        </p:grpSpPr>
        <p:sp>
          <p:nvSpPr>
            <p:cNvPr id="42" name="object 42"/>
            <p:cNvSpPr/>
            <p:nvPr/>
          </p:nvSpPr>
          <p:spPr>
            <a:xfrm>
              <a:off x="1269999" y="3060700"/>
              <a:ext cx="215900" cy="215900"/>
            </a:xfrm>
            <a:custGeom>
              <a:avLst/>
              <a:gdLst/>
              <a:ahLst/>
              <a:cxnLst/>
              <a:rect l="l" t="t" r="r" b="b"/>
              <a:pathLst>
                <a:path w="215900" h="215900">
                  <a:moveTo>
                    <a:pt x="107950" y="0"/>
                  </a:moveTo>
                  <a:lnTo>
                    <a:pt x="65931" y="8483"/>
                  </a:lnTo>
                  <a:lnTo>
                    <a:pt x="31617" y="31617"/>
                  </a:lnTo>
                  <a:lnTo>
                    <a:pt x="8483" y="65931"/>
                  </a:lnTo>
                  <a:lnTo>
                    <a:pt x="0" y="107950"/>
                  </a:lnTo>
                  <a:lnTo>
                    <a:pt x="8483" y="149968"/>
                  </a:lnTo>
                  <a:lnTo>
                    <a:pt x="31617" y="184282"/>
                  </a:lnTo>
                  <a:lnTo>
                    <a:pt x="65931" y="207416"/>
                  </a:lnTo>
                  <a:lnTo>
                    <a:pt x="107950" y="215900"/>
                  </a:lnTo>
                  <a:lnTo>
                    <a:pt x="149969" y="207416"/>
                  </a:lnTo>
                  <a:lnTo>
                    <a:pt x="184282" y="184282"/>
                  </a:lnTo>
                  <a:lnTo>
                    <a:pt x="207416" y="149968"/>
                  </a:lnTo>
                  <a:lnTo>
                    <a:pt x="215900" y="107950"/>
                  </a:lnTo>
                  <a:lnTo>
                    <a:pt x="207416" y="65931"/>
                  </a:lnTo>
                  <a:lnTo>
                    <a:pt x="184282" y="31617"/>
                  </a:lnTo>
                  <a:lnTo>
                    <a:pt x="149969" y="8483"/>
                  </a:lnTo>
                  <a:lnTo>
                    <a:pt x="107950"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sp>
          <p:nvSpPr>
            <p:cNvPr id="43" name="object 43"/>
            <p:cNvSpPr/>
            <p:nvPr/>
          </p:nvSpPr>
          <p:spPr>
            <a:xfrm>
              <a:off x="1270000" y="3060700"/>
              <a:ext cx="215900" cy="215900"/>
            </a:xfrm>
            <a:custGeom>
              <a:avLst/>
              <a:gdLst/>
              <a:ahLst/>
              <a:cxnLst/>
              <a:rect l="l" t="t" r="r" b="b"/>
              <a:pathLst>
                <a:path w="215900" h="215900">
                  <a:moveTo>
                    <a:pt x="0" y="107949"/>
                  </a:moveTo>
                  <a:lnTo>
                    <a:pt x="8483" y="65930"/>
                  </a:lnTo>
                  <a:lnTo>
                    <a:pt x="31617" y="31617"/>
                  </a:lnTo>
                  <a:lnTo>
                    <a:pt x="65931" y="8483"/>
                  </a:lnTo>
                  <a:lnTo>
                    <a:pt x="107950" y="0"/>
                  </a:lnTo>
                  <a:lnTo>
                    <a:pt x="149969" y="8483"/>
                  </a:lnTo>
                  <a:lnTo>
                    <a:pt x="184282" y="31617"/>
                  </a:lnTo>
                  <a:lnTo>
                    <a:pt x="207416" y="65930"/>
                  </a:lnTo>
                  <a:lnTo>
                    <a:pt x="215899" y="107949"/>
                  </a:lnTo>
                  <a:lnTo>
                    <a:pt x="207416" y="149969"/>
                  </a:lnTo>
                  <a:lnTo>
                    <a:pt x="184282" y="184282"/>
                  </a:lnTo>
                  <a:lnTo>
                    <a:pt x="149969" y="207416"/>
                  </a:lnTo>
                  <a:lnTo>
                    <a:pt x="107950" y="215900"/>
                  </a:lnTo>
                  <a:lnTo>
                    <a:pt x="65931" y="207416"/>
                  </a:lnTo>
                  <a:lnTo>
                    <a:pt x="31617" y="184282"/>
                  </a:lnTo>
                  <a:lnTo>
                    <a:pt x="8483" y="149969"/>
                  </a:lnTo>
                  <a:lnTo>
                    <a:pt x="0" y="107949"/>
                  </a:lnTo>
                  <a:close/>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grpSp>
      <p:sp>
        <p:nvSpPr>
          <p:cNvPr id="44" name="object 44"/>
          <p:cNvSpPr txBox="1"/>
          <p:nvPr/>
        </p:nvSpPr>
        <p:spPr>
          <a:xfrm>
            <a:off x="2120182" y="2018853"/>
            <a:ext cx="78581" cy="120505"/>
          </a:xfrm>
          <a:prstGeom prst="rect">
            <a:avLst/>
          </a:prstGeom>
        </p:spPr>
        <p:txBody>
          <a:bodyPr vert="horz" wrap="square" lIns="0" tIns="8405" rIns="0" bIns="0" rtlCol="0">
            <a:spAutoFit/>
          </a:bodyPr>
          <a:lstStyle/>
          <a:p>
            <a:pPr marL="8405" defTabSz="605150">
              <a:spcBef>
                <a:spcPts val="66"/>
              </a:spcBef>
            </a:pPr>
            <a:r>
              <a:rPr sz="728" b="1" spc="70" dirty="0">
                <a:solidFill>
                  <a:prstClr val="black"/>
                </a:solidFill>
                <a:latin typeface="Times New Roman"/>
                <a:cs typeface="Times New Roman"/>
              </a:rPr>
              <a:t>+</a:t>
            </a:r>
            <a:endParaRPr sz="728">
              <a:solidFill>
                <a:prstClr val="black"/>
              </a:solidFill>
              <a:latin typeface="Times New Roman"/>
              <a:cs typeface="Times New Roman"/>
            </a:endParaRPr>
          </a:p>
        </p:txBody>
      </p:sp>
      <p:grpSp>
        <p:nvGrpSpPr>
          <p:cNvPr id="45" name="object 45"/>
          <p:cNvGrpSpPr/>
          <p:nvPr/>
        </p:nvGrpSpPr>
        <p:grpSpPr>
          <a:xfrm>
            <a:off x="1857374" y="1664074"/>
            <a:ext cx="554691" cy="739589"/>
            <a:chOff x="927099" y="2514600"/>
            <a:chExt cx="838200" cy="1117600"/>
          </a:xfrm>
        </p:grpSpPr>
        <p:sp>
          <p:nvSpPr>
            <p:cNvPr id="46" name="object 46"/>
            <p:cNvSpPr/>
            <p:nvPr/>
          </p:nvSpPr>
          <p:spPr>
            <a:xfrm>
              <a:off x="1104900" y="2514599"/>
              <a:ext cx="587375" cy="587375"/>
            </a:xfrm>
            <a:custGeom>
              <a:avLst/>
              <a:gdLst/>
              <a:ahLst/>
              <a:cxnLst/>
              <a:rect l="l" t="t" r="r" b="b"/>
              <a:pathLst>
                <a:path w="587375" h="587375">
                  <a:moveTo>
                    <a:pt x="243319" y="510628"/>
                  </a:moveTo>
                  <a:lnTo>
                    <a:pt x="241515" y="502793"/>
                  </a:lnTo>
                  <a:lnTo>
                    <a:pt x="229616" y="495363"/>
                  </a:lnTo>
                  <a:lnTo>
                    <a:pt x="221780" y="497166"/>
                  </a:lnTo>
                  <a:lnTo>
                    <a:pt x="208203" y="518909"/>
                  </a:lnTo>
                  <a:lnTo>
                    <a:pt x="208203" y="483374"/>
                  </a:lnTo>
                  <a:lnTo>
                    <a:pt x="202514" y="477685"/>
                  </a:lnTo>
                  <a:lnTo>
                    <a:pt x="182803" y="477685"/>
                  </a:lnTo>
                  <a:lnTo>
                    <a:pt x="182803" y="503085"/>
                  </a:lnTo>
                  <a:lnTo>
                    <a:pt x="182803" y="518909"/>
                  </a:lnTo>
                  <a:lnTo>
                    <a:pt x="172935" y="503110"/>
                  </a:lnTo>
                  <a:lnTo>
                    <a:pt x="182803" y="503085"/>
                  </a:lnTo>
                  <a:lnTo>
                    <a:pt x="182803" y="477685"/>
                  </a:lnTo>
                  <a:lnTo>
                    <a:pt x="25400" y="477685"/>
                  </a:lnTo>
                  <a:lnTo>
                    <a:pt x="25400" y="393700"/>
                  </a:lnTo>
                  <a:lnTo>
                    <a:pt x="0" y="393700"/>
                  </a:lnTo>
                  <a:lnTo>
                    <a:pt x="0" y="497395"/>
                  </a:lnTo>
                  <a:lnTo>
                    <a:pt x="5676" y="503085"/>
                  </a:lnTo>
                  <a:lnTo>
                    <a:pt x="152577" y="503085"/>
                  </a:lnTo>
                  <a:lnTo>
                    <a:pt x="149783" y="506996"/>
                  </a:lnTo>
                  <a:lnTo>
                    <a:pt x="149059" y="510159"/>
                  </a:lnTo>
                  <a:lnTo>
                    <a:pt x="149529" y="513600"/>
                  </a:lnTo>
                  <a:lnTo>
                    <a:pt x="195503" y="587146"/>
                  </a:lnTo>
                  <a:lnTo>
                    <a:pt x="238150" y="518909"/>
                  </a:lnTo>
                  <a:lnTo>
                    <a:pt x="243319" y="510628"/>
                  </a:lnTo>
                  <a:close/>
                </a:path>
                <a:path w="587375" h="587375">
                  <a:moveTo>
                    <a:pt x="587298" y="0"/>
                  </a:moveTo>
                  <a:lnTo>
                    <a:pt x="561898" y="0"/>
                  </a:lnTo>
                  <a:lnTo>
                    <a:pt x="561898" y="279006"/>
                  </a:lnTo>
                  <a:lnTo>
                    <a:pt x="348576" y="279006"/>
                  </a:lnTo>
                  <a:lnTo>
                    <a:pt x="342900" y="284695"/>
                  </a:lnTo>
                  <a:lnTo>
                    <a:pt x="342900" y="515251"/>
                  </a:lnTo>
                  <a:lnTo>
                    <a:pt x="329311" y="493522"/>
                  </a:lnTo>
                  <a:lnTo>
                    <a:pt x="321475" y="491705"/>
                  </a:lnTo>
                  <a:lnTo>
                    <a:pt x="309575" y="499148"/>
                  </a:lnTo>
                  <a:lnTo>
                    <a:pt x="307771" y="506984"/>
                  </a:lnTo>
                  <a:lnTo>
                    <a:pt x="355600" y="583501"/>
                  </a:lnTo>
                  <a:lnTo>
                    <a:pt x="403415" y="506984"/>
                  </a:lnTo>
                  <a:lnTo>
                    <a:pt x="401612" y="499148"/>
                  </a:lnTo>
                  <a:lnTo>
                    <a:pt x="389712" y="491705"/>
                  </a:lnTo>
                  <a:lnTo>
                    <a:pt x="381876" y="493522"/>
                  </a:lnTo>
                  <a:lnTo>
                    <a:pt x="368300" y="515251"/>
                  </a:lnTo>
                  <a:lnTo>
                    <a:pt x="368300" y="304406"/>
                  </a:lnTo>
                  <a:lnTo>
                    <a:pt x="581609" y="304406"/>
                  </a:lnTo>
                  <a:lnTo>
                    <a:pt x="587298" y="298716"/>
                  </a:lnTo>
                  <a:lnTo>
                    <a:pt x="587298"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pic>
          <p:nvPicPr>
            <p:cNvPr id="47" name="object 47"/>
            <p:cNvPicPr/>
            <p:nvPr/>
          </p:nvPicPr>
          <p:blipFill>
            <a:blip r:embed="rId5" cstate="print"/>
            <a:stretch>
              <a:fillRect/>
            </a:stretch>
          </p:blipFill>
          <p:spPr>
            <a:xfrm>
              <a:off x="1145975" y="2514600"/>
              <a:ext cx="165501" cy="215113"/>
            </a:xfrm>
            <a:prstGeom prst="rect">
              <a:avLst/>
            </a:prstGeom>
          </p:spPr>
        </p:pic>
        <p:pic>
          <p:nvPicPr>
            <p:cNvPr id="48" name="object 48"/>
            <p:cNvPicPr/>
            <p:nvPr/>
          </p:nvPicPr>
          <p:blipFill>
            <a:blip r:embed="rId6" cstate="print"/>
            <a:stretch>
              <a:fillRect/>
            </a:stretch>
          </p:blipFill>
          <p:spPr>
            <a:xfrm>
              <a:off x="927099" y="2514600"/>
              <a:ext cx="165500" cy="215113"/>
            </a:xfrm>
            <a:prstGeom prst="rect">
              <a:avLst/>
            </a:prstGeom>
          </p:spPr>
        </p:pic>
        <p:sp>
          <p:nvSpPr>
            <p:cNvPr id="49" name="object 49"/>
            <p:cNvSpPr/>
            <p:nvPr/>
          </p:nvSpPr>
          <p:spPr>
            <a:xfrm>
              <a:off x="1536700" y="3416300"/>
              <a:ext cx="215900" cy="203200"/>
            </a:xfrm>
            <a:custGeom>
              <a:avLst/>
              <a:gdLst/>
              <a:ahLst/>
              <a:cxnLst/>
              <a:rect l="l" t="t" r="r" b="b"/>
              <a:pathLst>
                <a:path w="215900" h="203200">
                  <a:moveTo>
                    <a:pt x="107950" y="0"/>
                  </a:moveTo>
                  <a:lnTo>
                    <a:pt x="65931" y="7984"/>
                  </a:lnTo>
                  <a:lnTo>
                    <a:pt x="31617" y="29757"/>
                  </a:lnTo>
                  <a:lnTo>
                    <a:pt x="8483" y="62052"/>
                  </a:lnTo>
                  <a:lnTo>
                    <a:pt x="0" y="101600"/>
                  </a:lnTo>
                  <a:lnTo>
                    <a:pt x="8483" y="141147"/>
                  </a:lnTo>
                  <a:lnTo>
                    <a:pt x="31617" y="173442"/>
                  </a:lnTo>
                  <a:lnTo>
                    <a:pt x="65931" y="195215"/>
                  </a:lnTo>
                  <a:lnTo>
                    <a:pt x="107950" y="203200"/>
                  </a:lnTo>
                  <a:lnTo>
                    <a:pt x="149969" y="195215"/>
                  </a:lnTo>
                  <a:lnTo>
                    <a:pt x="184282" y="173442"/>
                  </a:lnTo>
                  <a:lnTo>
                    <a:pt x="207416" y="141147"/>
                  </a:lnTo>
                  <a:lnTo>
                    <a:pt x="215900" y="101600"/>
                  </a:lnTo>
                  <a:lnTo>
                    <a:pt x="207416" y="62052"/>
                  </a:lnTo>
                  <a:lnTo>
                    <a:pt x="184282" y="29757"/>
                  </a:lnTo>
                  <a:lnTo>
                    <a:pt x="149969" y="7984"/>
                  </a:lnTo>
                  <a:lnTo>
                    <a:pt x="107950"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sp>
          <p:nvSpPr>
            <p:cNvPr id="50" name="object 50"/>
            <p:cNvSpPr/>
            <p:nvPr/>
          </p:nvSpPr>
          <p:spPr>
            <a:xfrm>
              <a:off x="1536700" y="3416300"/>
              <a:ext cx="215900" cy="203200"/>
            </a:xfrm>
            <a:custGeom>
              <a:avLst/>
              <a:gdLst/>
              <a:ahLst/>
              <a:cxnLst/>
              <a:rect l="l" t="t" r="r" b="b"/>
              <a:pathLst>
                <a:path w="215900" h="203200">
                  <a:moveTo>
                    <a:pt x="0" y="101599"/>
                  </a:moveTo>
                  <a:lnTo>
                    <a:pt x="8483" y="62052"/>
                  </a:lnTo>
                  <a:lnTo>
                    <a:pt x="31617" y="29757"/>
                  </a:lnTo>
                  <a:lnTo>
                    <a:pt x="65930" y="7984"/>
                  </a:lnTo>
                  <a:lnTo>
                    <a:pt x="107949" y="0"/>
                  </a:lnTo>
                  <a:lnTo>
                    <a:pt x="149968" y="7984"/>
                  </a:lnTo>
                  <a:lnTo>
                    <a:pt x="184282" y="29757"/>
                  </a:lnTo>
                  <a:lnTo>
                    <a:pt x="207416" y="62052"/>
                  </a:lnTo>
                  <a:lnTo>
                    <a:pt x="215899" y="101599"/>
                  </a:lnTo>
                  <a:lnTo>
                    <a:pt x="207416" y="141147"/>
                  </a:lnTo>
                  <a:lnTo>
                    <a:pt x="184282" y="173442"/>
                  </a:lnTo>
                  <a:lnTo>
                    <a:pt x="149968" y="195216"/>
                  </a:lnTo>
                  <a:lnTo>
                    <a:pt x="107949" y="203200"/>
                  </a:lnTo>
                  <a:lnTo>
                    <a:pt x="65930" y="195216"/>
                  </a:lnTo>
                  <a:lnTo>
                    <a:pt x="31617" y="173442"/>
                  </a:lnTo>
                  <a:lnTo>
                    <a:pt x="8483" y="141147"/>
                  </a:lnTo>
                  <a:lnTo>
                    <a:pt x="0" y="101599"/>
                  </a:lnTo>
                  <a:close/>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grpSp>
      <p:sp>
        <p:nvSpPr>
          <p:cNvPr id="51" name="object 51"/>
          <p:cNvSpPr txBox="1"/>
          <p:nvPr/>
        </p:nvSpPr>
        <p:spPr>
          <a:xfrm>
            <a:off x="2295658" y="2249397"/>
            <a:ext cx="78581" cy="120505"/>
          </a:xfrm>
          <a:prstGeom prst="rect">
            <a:avLst/>
          </a:prstGeom>
        </p:spPr>
        <p:txBody>
          <a:bodyPr vert="horz" wrap="square" lIns="0" tIns="8405" rIns="0" bIns="0" rtlCol="0">
            <a:spAutoFit/>
          </a:bodyPr>
          <a:lstStyle/>
          <a:p>
            <a:pPr marL="8405" defTabSz="605150">
              <a:spcBef>
                <a:spcPts val="66"/>
              </a:spcBef>
            </a:pPr>
            <a:r>
              <a:rPr sz="728" b="1" spc="70" dirty="0">
                <a:solidFill>
                  <a:prstClr val="black"/>
                </a:solidFill>
                <a:latin typeface="Times New Roman"/>
                <a:cs typeface="Times New Roman"/>
              </a:rPr>
              <a:t>+</a:t>
            </a:r>
            <a:endParaRPr sz="728">
              <a:solidFill>
                <a:prstClr val="black"/>
              </a:solidFill>
              <a:latin typeface="Times New Roman"/>
              <a:cs typeface="Times New Roman"/>
            </a:endParaRPr>
          </a:p>
        </p:txBody>
      </p:sp>
      <p:sp>
        <p:nvSpPr>
          <p:cNvPr id="52" name="object 52"/>
          <p:cNvSpPr/>
          <p:nvPr/>
        </p:nvSpPr>
        <p:spPr>
          <a:xfrm>
            <a:off x="2151529" y="1664073"/>
            <a:ext cx="471488" cy="619406"/>
          </a:xfrm>
          <a:custGeom>
            <a:avLst/>
            <a:gdLst/>
            <a:ahLst/>
            <a:cxnLst/>
            <a:rect l="l" t="t" r="r" b="b"/>
            <a:pathLst>
              <a:path w="712469" h="935989">
                <a:moveTo>
                  <a:pt x="250558" y="858926"/>
                </a:moveTo>
                <a:lnTo>
                  <a:pt x="248754" y="851090"/>
                </a:lnTo>
                <a:lnTo>
                  <a:pt x="236855" y="843661"/>
                </a:lnTo>
                <a:lnTo>
                  <a:pt x="229019" y="845464"/>
                </a:lnTo>
                <a:lnTo>
                  <a:pt x="215442" y="867206"/>
                </a:lnTo>
                <a:lnTo>
                  <a:pt x="215442" y="841667"/>
                </a:lnTo>
                <a:lnTo>
                  <a:pt x="209753" y="835977"/>
                </a:lnTo>
                <a:lnTo>
                  <a:pt x="190042" y="835977"/>
                </a:lnTo>
                <a:lnTo>
                  <a:pt x="190042" y="861377"/>
                </a:lnTo>
                <a:lnTo>
                  <a:pt x="190042" y="867206"/>
                </a:lnTo>
                <a:lnTo>
                  <a:pt x="186397" y="861377"/>
                </a:lnTo>
                <a:lnTo>
                  <a:pt x="190042" y="861377"/>
                </a:lnTo>
                <a:lnTo>
                  <a:pt x="190042" y="835977"/>
                </a:lnTo>
                <a:lnTo>
                  <a:pt x="25400" y="835977"/>
                </a:lnTo>
                <a:lnTo>
                  <a:pt x="25400" y="762000"/>
                </a:lnTo>
                <a:lnTo>
                  <a:pt x="0" y="762000"/>
                </a:lnTo>
                <a:lnTo>
                  <a:pt x="0" y="855700"/>
                </a:lnTo>
                <a:lnTo>
                  <a:pt x="5676" y="861377"/>
                </a:lnTo>
                <a:lnTo>
                  <a:pt x="158038" y="861377"/>
                </a:lnTo>
                <a:lnTo>
                  <a:pt x="158635" y="864882"/>
                </a:lnTo>
                <a:lnTo>
                  <a:pt x="202742" y="935443"/>
                </a:lnTo>
                <a:lnTo>
                  <a:pt x="245389" y="867206"/>
                </a:lnTo>
                <a:lnTo>
                  <a:pt x="250558" y="858926"/>
                </a:lnTo>
                <a:close/>
              </a:path>
              <a:path w="712469" h="935989">
                <a:moveTo>
                  <a:pt x="712177" y="0"/>
                </a:moveTo>
                <a:lnTo>
                  <a:pt x="686777" y="0"/>
                </a:lnTo>
                <a:lnTo>
                  <a:pt x="686777" y="453199"/>
                </a:lnTo>
                <a:lnTo>
                  <a:pt x="348576" y="453199"/>
                </a:lnTo>
                <a:lnTo>
                  <a:pt x="342900" y="458889"/>
                </a:lnTo>
                <a:lnTo>
                  <a:pt x="342900" y="863638"/>
                </a:lnTo>
                <a:lnTo>
                  <a:pt x="329311" y="841895"/>
                </a:lnTo>
                <a:lnTo>
                  <a:pt x="321475" y="840092"/>
                </a:lnTo>
                <a:lnTo>
                  <a:pt x="309575" y="847521"/>
                </a:lnTo>
                <a:lnTo>
                  <a:pt x="307771" y="855357"/>
                </a:lnTo>
                <a:lnTo>
                  <a:pt x="355600" y="931875"/>
                </a:lnTo>
                <a:lnTo>
                  <a:pt x="403415" y="855357"/>
                </a:lnTo>
                <a:lnTo>
                  <a:pt x="401612" y="847521"/>
                </a:lnTo>
                <a:lnTo>
                  <a:pt x="389712" y="840092"/>
                </a:lnTo>
                <a:lnTo>
                  <a:pt x="381876" y="841895"/>
                </a:lnTo>
                <a:lnTo>
                  <a:pt x="368300" y="863638"/>
                </a:lnTo>
                <a:lnTo>
                  <a:pt x="368300" y="478599"/>
                </a:lnTo>
                <a:lnTo>
                  <a:pt x="706501" y="478599"/>
                </a:lnTo>
                <a:lnTo>
                  <a:pt x="712177" y="472909"/>
                </a:lnTo>
                <a:lnTo>
                  <a:pt x="712177"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sp>
        <p:nvSpPr>
          <p:cNvPr id="53" name="object 53"/>
          <p:cNvSpPr txBox="1"/>
          <p:nvPr/>
        </p:nvSpPr>
        <p:spPr>
          <a:xfrm>
            <a:off x="2205668" y="2511408"/>
            <a:ext cx="192881" cy="120505"/>
          </a:xfrm>
          <a:prstGeom prst="rect">
            <a:avLst/>
          </a:prstGeom>
        </p:spPr>
        <p:txBody>
          <a:bodyPr vert="horz" wrap="square" lIns="0" tIns="8405" rIns="0" bIns="0" rtlCol="0">
            <a:spAutoFit/>
          </a:bodyPr>
          <a:lstStyle/>
          <a:p>
            <a:pPr marL="8405" defTabSz="605150">
              <a:spcBef>
                <a:spcPts val="66"/>
              </a:spcBef>
            </a:pPr>
            <a:r>
              <a:rPr sz="728" b="1" spc="-7" dirty="0">
                <a:solidFill>
                  <a:prstClr val="black"/>
                </a:solidFill>
                <a:latin typeface="Times New Roman"/>
                <a:cs typeface="Times New Roman"/>
              </a:rPr>
              <a:t>ou</a:t>
            </a:r>
            <a:r>
              <a:rPr sz="728" b="1" spc="3" dirty="0">
                <a:solidFill>
                  <a:prstClr val="black"/>
                </a:solidFill>
                <a:latin typeface="Times New Roman"/>
                <a:cs typeface="Times New Roman"/>
              </a:rPr>
              <a:t>t</a:t>
            </a:r>
            <a:r>
              <a:rPr sz="728" b="1" spc="7" dirty="0">
                <a:solidFill>
                  <a:prstClr val="black"/>
                </a:solidFill>
                <a:latin typeface="Times New Roman"/>
                <a:cs typeface="Times New Roman"/>
              </a:rPr>
              <a:t>1</a:t>
            </a:r>
            <a:endParaRPr sz="728">
              <a:solidFill>
                <a:prstClr val="black"/>
              </a:solidFill>
              <a:latin typeface="Times New Roman"/>
              <a:cs typeface="Times New Roman"/>
            </a:endParaRPr>
          </a:p>
        </p:txBody>
      </p:sp>
      <p:grpSp>
        <p:nvGrpSpPr>
          <p:cNvPr id="54" name="object 54"/>
          <p:cNvGrpSpPr/>
          <p:nvPr/>
        </p:nvGrpSpPr>
        <p:grpSpPr>
          <a:xfrm>
            <a:off x="2304779" y="1991846"/>
            <a:ext cx="4276165" cy="512669"/>
            <a:chOff x="1603176" y="3009900"/>
            <a:chExt cx="6461760" cy="774700"/>
          </a:xfrm>
        </p:grpSpPr>
        <p:pic>
          <p:nvPicPr>
            <p:cNvPr id="55" name="object 55"/>
            <p:cNvPicPr/>
            <p:nvPr/>
          </p:nvPicPr>
          <p:blipFill>
            <a:blip r:embed="rId7" cstate="print"/>
            <a:stretch>
              <a:fillRect/>
            </a:stretch>
          </p:blipFill>
          <p:spPr>
            <a:xfrm>
              <a:off x="1603176" y="3619500"/>
              <a:ext cx="94267" cy="165106"/>
            </a:xfrm>
            <a:prstGeom prst="rect">
              <a:avLst/>
            </a:prstGeom>
          </p:spPr>
        </p:pic>
        <p:sp>
          <p:nvSpPr>
            <p:cNvPr id="56" name="object 56"/>
            <p:cNvSpPr/>
            <p:nvPr/>
          </p:nvSpPr>
          <p:spPr>
            <a:xfrm>
              <a:off x="7861299" y="3022599"/>
              <a:ext cx="190500" cy="203200"/>
            </a:xfrm>
            <a:custGeom>
              <a:avLst/>
              <a:gdLst/>
              <a:ahLst/>
              <a:cxnLst/>
              <a:rect l="l" t="t" r="r" b="b"/>
              <a:pathLst>
                <a:path w="190500" h="203200">
                  <a:moveTo>
                    <a:pt x="95250" y="0"/>
                  </a:moveTo>
                  <a:lnTo>
                    <a:pt x="58174" y="7984"/>
                  </a:lnTo>
                  <a:lnTo>
                    <a:pt x="27897" y="29757"/>
                  </a:lnTo>
                  <a:lnTo>
                    <a:pt x="7485" y="62052"/>
                  </a:lnTo>
                  <a:lnTo>
                    <a:pt x="0" y="101600"/>
                  </a:lnTo>
                  <a:lnTo>
                    <a:pt x="7485" y="141147"/>
                  </a:lnTo>
                  <a:lnTo>
                    <a:pt x="27897" y="173442"/>
                  </a:lnTo>
                  <a:lnTo>
                    <a:pt x="58174" y="195215"/>
                  </a:lnTo>
                  <a:lnTo>
                    <a:pt x="95250" y="203200"/>
                  </a:lnTo>
                  <a:lnTo>
                    <a:pt x="132326" y="195215"/>
                  </a:lnTo>
                  <a:lnTo>
                    <a:pt x="162602" y="173442"/>
                  </a:lnTo>
                  <a:lnTo>
                    <a:pt x="183015" y="141147"/>
                  </a:lnTo>
                  <a:lnTo>
                    <a:pt x="190501" y="101600"/>
                  </a:lnTo>
                  <a:lnTo>
                    <a:pt x="183015" y="62052"/>
                  </a:lnTo>
                  <a:lnTo>
                    <a:pt x="162602" y="29757"/>
                  </a:lnTo>
                  <a:lnTo>
                    <a:pt x="132326" y="7984"/>
                  </a:lnTo>
                  <a:lnTo>
                    <a:pt x="95250"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sp>
          <p:nvSpPr>
            <p:cNvPr id="57" name="object 57"/>
            <p:cNvSpPr/>
            <p:nvPr/>
          </p:nvSpPr>
          <p:spPr>
            <a:xfrm>
              <a:off x="7861299" y="3022600"/>
              <a:ext cx="190500" cy="203200"/>
            </a:xfrm>
            <a:custGeom>
              <a:avLst/>
              <a:gdLst/>
              <a:ahLst/>
              <a:cxnLst/>
              <a:rect l="l" t="t" r="r" b="b"/>
              <a:pathLst>
                <a:path w="190500" h="203200">
                  <a:moveTo>
                    <a:pt x="0" y="101599"/>
                  </a:moveTo>
                  <a:lnTo>
                    <a:pt x="7485" y="62052"/>
                  </a:lnTo>
                  <a:lnTo>
                    <a:pt x="27898" y="29757"/>
                  </a:lnTo>
                  <a:lnTo>
                    <a:pt x="58174" y="7984"/>
                  </a:lnTo>
                  <a:lnTo>
                    <a:pt x="95249" y="0"/>
                  </a:lnTo>
                  <a:lnTo>
                    <a:pt x="132325" y="7984"/>
                  </a:lnTo>
                  <a:lnTo>
                    <a:pt x="162602" y="29757"/>
                  </a:lnTo>
                  <a:lnTo>
                    <a:pt x="183015" y="62052"/>
                  </a:lnTo>
                  <a:lnTo>
                    <a:pt x="190500" y="101599"/>
                  </a:lnTo>
                  <a:lnTo>
                    <a:pt x="183015" y="141147"/>
                  </a:lnTo>
                  <a:lnTo>
                    <a:pt x="162602" y="173442"/>
                  </a:lnTo>
                  <a:lnTo>
                    <a:pt x="132325" y="195216"/>
                  </a:lnTo>
                  <a:lnTo>
                    <a:pt x="95249" y="203200"/>
                  </a:lnTo>
                  <a:lnTo>
                    <a:pt x="58174" y="195216"/>
                  </a:lnTo>
                  <a:lnTo>
                    <a:pt x="27898" y="173442"/>
                  </a:lnTo>
                  <a:lnTo>
                    <a:pt x="7485" y="141147"/>
                  </a:lnTo>
                  <a:lnTo>
                    <a:pt x="0" y="101599"/>
                  </a:lnTo>
                  <a:close/>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grpSp>
      <p:sp>
        <p:nvSpPr>
          <p:cNvPr id="58" name="object 58"/>
          <p:cNvSpPr txBox="1"/>
          <p:nvPr/>
        </p:nvSpPr>
        <p:spPr>
          <a:xfrm>
            <a:off x="1785841" y="1494119"/>
            <a:ext cx="888347" cy="120505"/>
          </a:xfrm>
          <a:prstGeom prst="rect">
            <a:avLst/>
          </a:prstGeom>
        </p:spPr>
        <p:txBody>
          <a:bodyPr vert="horz" wrap="square" lIns="0" tIns="8405" rIns="0" bIns="0" rtlCol="0">
            <a:spAutoFit/>
          </a:bodyPr>
          <a:lstStyle/>
          <a:p>
            <a:pPr marL="8405" defTabSz="605150">
              <a:spcBef>
                <a:spcPts val="66"/>
              </a:spcBef>
              <a:tabLst>
                <a:tab pos="248363" algn="l"/>
                <a:tab pos="496307" algn="l"/>
                <a:tab pos="754757" algn="l"/>
              </a:tabLst>
            </a:pPr>
            <a:r>
              <a:rPr sz="728" b="1" dirty="0">
                <a:solidFill>
                  <a:prstClr val="black"/>
                </a:solidFill>
                <a:latin typeface="Times New Roman"/>
                <a:cs typeface="Times New Roman"/>
              </a:rPr>
              <a:t>i</a:t>
            </a:r>
            <a:r>
              <a:rPr sz="728" b="1" spc="3" dirty="0">
                <a:solidFill>
                  <a:prstClr val="black"/>
                </a:solidFill>
                <a:latin typeface="Times New Roman"/>
                <a:cs typeface="Times New Roman"/>
              </a:rPr>
              <a:t>n</a:t>
            </a:r>
            <a:r>
              <a:rPr sz="728" b="1" spc="7" dirty="0">
                <a:solidFill>
                  <a:prstClr val="black"/>
                </a:solidFill>
                <a:latin typeface="Times New Roman"/>
                <a:cs typeface="Times New Roman"/>
              </a:rPr>
              <a:t>1</a:t>
            </a:r>
            <a:r>
              <a:rPr sz="728" b="1" dirty="0">
                <a:solidFill>
                  <a:prstClr val="black"/>
                </a:solidFill>
                <a:latin typeface="Times New Roman"/>
                <a:cs typeface="Times New Roman"/>
              </a:rPr>
              <a:t>	i</a:t>
            </a:r>
            <a:r>
              <a:rPr sz="728" b="1" spc="3" dirty="0">
                <a:solidFill>
                  <a:prstClr val="black"/>
                </a:solidFill>
                <a:latin typeface="Times New Roman"/>
                <a:cs typeface="Times New Roman"/>
              </a:rPr>
              <a:t>n</a:t>
            </a:r>
            <a:r>
              <a:rPr sz="728" b="1" spc="7" dirty="0">
                <a:solidFill>
                  <a:prstClr val="black"/>
                </a:solidFill>
                <a:latin typeface="Times New Roman"/>
                <a:cs typeface="Times New Roman"/>
              </a:rPr>
              <a:t>2</a:t>
            </a:r>
            <a:r>
              <a:rPr sz="728" b="1" dirty="0">
                <a:solidFill>
                  <a:prstClr val="black"/>
                </a:solidFill>
                <a:latin typeface="Times New Roman"/>
                <a:cs typeface="Times New Roman"/>
              </a:rPr>
              <a:t>	i</a:t>
            </a:r>
            <a:r>
              <a:rPr sz="728" b="1" spc="3" dirty="0">
                <a:solidFill>
                  <a:prstClr val="black"/>
                </a:solidFill>
                <a:latin typeface="Times New Roman"/>
                <a:cs typeface="Times New Roman"/>
              </a:rPr>
              <a:t>n</a:t>
            </a:r>
            <a:r>
              <a:rPr sz="728" b="1" spc="7" dirty="0">
                <a:solidFill>
                  <a:prstClr val="black"/>
                </a:solidFill>
                <a:latin typeface="Times New Roman"/>
                <a:cs typeface="Times New Roman"/>
              </a:rPr>
              <a:t>3</a:t>
            </a:r>
            <a:r>
              <a:rPr sz="728" b="1" dirty="0">
                <a:solidFill>
                  <a:prstClr val="black"/>
                </a:solidFill>
                <a:latin typeface="Times New Roman"/>
                <a:cs typeface="Times New Roman"/>
              </a:rPr>
              <a:t>	i</a:t>
            </a:r>
            <a:r>
              <a:rPr sz="728" b="1" spc="3" dirty="0">
                <a:solidFill>
                  <a:prstClr val="black"/>
                </a:solidFill>
                <a:latin typeface="Times New Roman"/>
                <a:cs typeface="Times New Roman"/>
              </a:rPr>
              <a:t>n</a:t>
            </a:r>
            <a:r>
              <a:rPr sz="728" b="1" spc="7" dirty="0">
                <a:solidFill>
                  <a:prstClr val="black"/>
                </a:solidFill>
                <a:latin typeface="Times New Roman"/>
                <a:cs typeface="Times New Roman"/>
              </a:rPr>
              <a:t>4</a:t>
            </a:r>
            <a:endParaRPr sz="728">
              <a:solidFill>
                <a:prstClr val="black"/>
              </a:solidFill>
              <a:latin typeface="Times New Roman"/>
              <a:cs typeface="Times New Roman"/>
            </a:endParaRPr>
          </a:p>
        </p:txBody>
      </p:sp>
      <p:sp>
        <p:nvSpPr>
          <p:cNvPr id="59" name="object 59"/>
          <p:cNvSpPr txBox="1"/>
          <p:nvPr/>
        </p:nvSpPr>
        <p:spPr>
          <a:xfrm>
            <a:off x="3415764" y="3633424"/>
            <a:ext cx="773626" cy="131548"/>
          </a:xfrm>
          <a:prstGeom prst="rect">
            <a:avLst/>
          </a:prstGeom>
        </p:spPr>
        <p:txBody>
          <a:bodyPr vert="horz" wrap="square" lIns="0" tIns="9245" rIns="0" bIns="0" rtlCol="0">
            <a:spAutoFit/>
          </a:bodyPr>
          <a:lstStyle/>
          <a:p>
            <a:pPr marL="8405" defTabSz="605150">
              <a:spcBef>
                <a:spcPts val="73"/>
              </a:spcBef>
              <a:tabLst>
                <a:tab pos="615236" algn="l"/>
              </a:tabLst>
            </a:pPr>
            <a:r>
              <a:rPr sz="794" i="1" spc="-40" dirty="0">
                <a:solidFill>
                  <a:prstClr val="black"/>
                </a:solidFill>
                <a:latin typeface="Times New Roman"/>
                <a:cs typeface="Times New Roman"/>
              </a:rPr>
              <a:t>c</a:t>
            </a:r>
            <a:r>
              <a:rPr sz="794" i="1" spc="14" dirty="0">
                <a:solidFill>
                  <a:prstClr val="black"/>
                </a:solidFill>
                <a:latin typeface="Times New Roman"/>
                <a:cs typeface="Times New Roman"/>
              </a:rPr>
              <a:t>l</a:t>
            </a:r>
            <a:r>
              <a:rPr sz="794" i="1" spc="-10" dirty="0">
                <a:solidFill>
                  <a:prstClr val="black"/>
                </a:solidFill>
                <a:latin typeface="Times New Roman"/>
                <a:cs typeface="Times New Roman"/>
              </a:rPr>
              <a:t>k</a:t>
            </a:r>
            <a:r>
              <a:rPr sz="794" i="1" dirty="0">
                <a:solidFill>
                  <a:prstClr val="black"/>
                </a:solidFill>
                <a:latin typeface="Times New Roman"/>
                <a:cs typeface="Times New Roman"/>
              </a:rPr>
              <a:t>	</a:t>
            </a:r>
            <a:r>
              <a:rPr sz="794" i="1" spc="-7" dirty="0">
                <a:solidFill>
                  <a:prstClr val="black"/>
                </a:solidFill>
                <a:latin typeface="Times New Roman"/>
                <a:cs typeface="Times New Roman"/>
              </a:rPr>
              <a:t>a</a:t>
            </a:r>
            <a:r>
              <a:rPr sz="794" i="1" spc="-3" dirty="0">
                <a:solidFill>
                  <a:prstClr val="black"/>
                </a:solidFill>
                <a:latin typeface="Times New Roman"/>
                <a:cs typeface="Times New Roman"/>
              </a:rPr>
              <a:t>d</a:t>
            </a:r>
            <a:r>
              <a:rPr sz="794" i="1" spc="-14" dirty="0">
                <a:solidFill>
                  <a:prstClr val="black"/>
                </a:solidFill>
                <a:latin typeface="Times New Roman"/>
                <a:cs typeface="Times New Roman"/>
              </a:rPr>
              <a:t>d</a:t>
            </a:r>
            <a:endParaRPr sz="794">
              <a:solidFill>
                <a:prstClr val="black"/>
              </a:solidFill>
              <a:latin typeface="Times New Roman"/>
              <a:cs typeface="Times New Roman"/>
            </a:endParaRPr>
          </a:p>
        </p:txBody>
      </p:sp>
      <p:sp>
        <p:nvSpPr>
          <p:cNvPr id="60" name="object 60"/>
          <p:cNvSpPr txBox="1"/>
          <p:nvPr/>
        </p:nvSpPr>
        <p:spPr>
          <a:xfrm>
            <a:off x="3364891" y="3517180"/>
            <a:ext cx="665210" cy="219023"/>
          </a:xfrm>
          <a:prstGeom prst="rect">
            <a:avLst/>
          </a:prstGeom>
        </p:spPr>
        <p:txBody>
          <a:bodyPr vert="horz" wrap="square" lIns="0" tIns="10085" rIns="0" bIns="0" rtlCol="0">
            <a:spAutoFit/>
          </a:bodyPr>
          <a:lstStyle/>
          <a:p>
            <a:pPr marL="8405" defTabSz="605150">
              <a:spcBef>
                <a:spcPts val="80"/>
              </a:spcBef>
              <a:tabLst>
                <a:tab pos="364771" algn="l"/>
                <a:tab pos="572370" algn="l"/>
              </a:tabLst>
            </a:pPr>
            <a:r>
              <a:rPr sz="1357" i="1" spc="-10" dirty="0">
                <a:solidFill>
                  <a:prstClr val="black"/>
                </a:solidFill>
                <a:latin typeface="Times New Roman"/>
                <a:cs typeface="Times New Roman"/>
              </a:rPr>
              <a:t>t</a:t>
            </a:r>
            <a:r>
              <a:rPr lang="en-US" sz="1357" i="1" spc="-10" dirty="0">
                <a:solidFill>
                  <a:prstClr val="black"/>
                </a:solidFill>
                <a:latin typeface="Times New Roman"/>
                <a:cs typeface="Times New Roman"/>
              </a:rPr>
              <a:t>	</a:t>
            </a:r>
            <a:r>
              <a:rPr sz="1357" i="1" spc="-17" dirty="0">
                <a:solidFill>
                  <a:prstClr val="black"/>
                </a:solidFill>
                <a:latin typeface="Times New Roman"/>
                <a:cs typeface="Times New Roman"/>
              </a:rPr>
              <a:t>3</a:t>
            </a:r>
            <a:r>
              <a:rPr lang="en-US" sz="1357" i="1" spc="-17" dirty="0">
                <a:solidFill>
                  <a:prstClr val="black"/>
                </a:solidFill>
                <a:latin typeface="Times New Roman"/>
                <a:cs typeface="Times New Roman"/>
              </a:rPr>
              <a:t> *</a:t>
            </a:r>
            <a:r>
              <a:rPr sz="1357" i="1" spc="-17" dirty="0">
                <a:solidFill>
                  <a:prstClr val="black"/>
                </a:solidFill>
                <a:latin typeface="Times New Roman"/>
                <a:cs typeface="Times New Roman"/>
              </a:rPr>
              <a:t>d</a:t>
            </a:r>
            <a:endParaRPr sz="1357" dirty="0">
              <a:solidFill>
                <a:prstClr val="black"/>
              </a:solidFill>
              <a:latin typeface="Times New Roman"/>
              <a:cs typeface="Times New Roman"/>
            </a:endParaRPr>
          </a:p>
        </p:txBody>
      </p:sp>
      <p:sp>
        <p:nvSpPr>
          <p:cNvPr id="61" name="object 61"/>
          <p:cNvSpPr txBox="1"/>
          <p:nvPr/>
        </p:nvSpPr>
        <p:spPr>
          <a:xfrm>
            <a:off x="3394831" y="3726576"/>
            <a:ext cx="808925" cy="548842"/>
          </a:xfrm>
          <a:prstGeom prst="rect">
            <a:avLst/>
          </a:prstGeom>
        </p:spPr>
        <p:txBody>
          <a:bodyPr vert="horz" wrap="square" lIns="0" tIns="66395" rIns="0" bIns="0" rtlCol="0">
            <a:spAutoFit/>
          </a:bodyPr>
          <a:lstStyle/>
          <a:p>
            <a:pPr marL="25214" defTabSz="605150">
              <a:spcBef>
                <a:spcPts val="523"/>
              </a:spcBef>
            </a:pPr>
            <a:r>
              <a:rPr lang="en-US" sz="1357" i="1" spc="-116" dirty="0">
                <a:solidFill>
                  <a:prstClr val="black"/>
                </a:solidFill>
                <a:latin typeface="Times New Roman"/>
                <a:cs typeface="Times New Roman"/>
              </a:rPr>
              <a:t>f</a:t>
            </a:r>
            <a:r>
              <a:rPr sz="1191" i="1" spc="-20" baseline="-23148" dirty="0">
                <a:solidFill>
                  <a:prstClr val="black"/>
                </a:solidFill>
                <a:latin typeface="Times New Roman"/>
                <a:cs typeface="Times New Roman"/>
              </a:rPr>
              <a:t>1</a:t>
            </a:r>
            <a:r>
              <a:rPr sz="1191" i="1" baseline="-23148" dirty="0">
                <a:solidFill>
                  <a:prstClr val="black"/>
                </a:solidFill>
                <a:latin typeface="Times New Roman"/>
                <a:cs typeface="Times New Roman"/>
              </a:rPr>
              <a:t> </a:t>
            </a:r>
            <a:r>
              <a:rPr sz="1191" i="1" spc="5" baseline="-23148" dirty="0">
                <a:solidFill>
                  <a:prstClr val="black"/>
                </a:solidFill>
                <a:latin typeface="Times New Roman"/>
                <a:cs typeface="Times New Roman"/>
              </a:rPr>
              <a:t> </a:t>
            </a:r>
            <a:r>
              <a:rPr sz="1357" spc="-66" dirty="0">
                <a:solidFill>
                  <a:prstClr val="black"/>
                </a:solidFill>
                <a:latin typeface="Arial"/>
                <a:cs typeface="Arial"/>
              </a:rPr>
              <a:t>=</a:t>
            </a:r>
            <a:r>
              <a:rPr sz="1357" spc="-139" dirty="0">
                <a:solidFill>
                  <a:prstClr val="black"/>
                </a:solidFill>
                <a:latin typeface="Arial"/>
                <a:cs typeface="Arial"/>
              </a:rPr>
              <a:t> </a:t>
            </a:r>
            <a:r>
              <a:rPr sz="1357" i="1" spc="-17" dirty="0">
                <a:solidFill>
                  <a:prstClr val="black"/>
                </a:solidFill>
                <a:latin typeface="Times New Roman"/>
                <a:cs typeface="Times New Roman"/>
              </a:rPr>
              <a:t>1</a:t>
            </a:r>
            <a:r>
              <a:rPr sz="1357" i="1" spc="-218" dirty="0">
                <a:solidFill>
                  <a:prstClr val="black"/>
                </a:solidFill>
                <a:latin typeface="Times New Roman"/>
                <a:cs typeface="Times New Roman"/>
              </a:rPr>
              <a:t> </a:t>
            </a:r>
            <a:r>
              <a:rPr sz="1357" spc="-10" dirty="0">
                <a:solidFill>
                  <a:prstClr val="black"/>
                </a:solidFill>
                <a:latin typeface="Times New Roman"/>
                <a:cs typeface="Times New Roman"/>
              </a:rPr>
              <a:t>/</a:t>
            </a:r>
            <a:r>
              <a:rPr sz="1357" spc="-152" dirty="0">
                <a:solidFill>
                  <a:prstClr val="black"/>
                </a:solidFill>
                <a:latin typeface="Times New Roman"/>
                <a:cs typeface="Times New Roman"/>
              </a:rPr>
              <a:t> </a:t>
            </a:r>
            <a:r>
              <a:rPr sz="1357" i="1" spc="17" dirty="0">
                <a:solidFill>
                  <a:prstClr val="black"/>
                </a:solidFill>
                <a:latin typeface="Times New Roman"/>
                <a:cs typeface="Times New Roman"/>
              </a:rPr>
              <a:t>t</a:t>
            </a:r>
            <a:r>
              <a:rPr sz="1191" i="1" spc="-59" baseline="-23148" dirty="0">
                <a:solidFill>
                  <a:prstClr val="black"/>
                </a:solidFill>
                <a:latin typeface="Times New Roman"/>
                <a:cs typeface="Times New Roman"/>
              </a:rPr>
              <a:t>c</a:t>
            </a:r>
            <a:r>
              <a:rPr sz="1191" i="1" spc="20" baseline="-23148" dirty="0">
                <a:solidFill>
                  <a:prstClr val="black"/>
                </a:solidFill>
                <a:latin typeface="Times New Roman"/>
                <a:cs typeface="Times New Roman"/>
              </a:rPr>
              <a:t>l</a:t>
            </a:r>
            <a:r>
              <a:rPr sz="1191" i="1" spc="-14" baseline="-23148" dirty="0">
                <a:solidFill>
                  <a:prstClr val="black"/>
                </a:solidFill>
                <a:latin typeface="Times New Roman"/>
                <a:cs typeface="Times New Roman"/>
              </a:rPr>
              <a:t>k</a:t>
            </a:r>
            <a:endParaRPr sz="1191" baseline="-23148" dirty="0">
              <a:solidFill>
                <a:prstClr val="black"/>
              </a:solidFill>
              <a:latin typeface="Times New Roman"/>
              <a:cs typeface="Times New Roman"/>
            </a:endParaRPr>
          </a:p>
          <a:p>
            <a:pPr marL="28997" defTabSz="605150">
              <a:spcBef>
                <a:spcPts val="460"/>
              </a:spcBef>
            </a:pPr>
            <a:r>
              <a:rPr sz="1357" i="1" spc="-195" dirty="0">
                <a:solidFill>
                  <a:prstClr val="black"/>
                </a:solidFill>
                <a:latin typeface="Times New Roman"/>
                <a:cs typeface="Times New Roman"/>
              </a:rPr>
              <a:t>A</a:t>
            </a:r>
            <a:r>
              <a:rPr sz="1191" spc="-20" baseline="-23148" dirty="0">
                <a:solidFill>
                  <a:prstClr val="black"/>
                </a:solidFill>
                <a:latin typeface="Times New Roman"/>
                <a:cs typeface="Times New Roman"/>
              </a:rPr>
              <a:t>1</a:t>
            </a:r>
            <a:r>
              <a:rPr sz="1191" baseline="-23148" dirty="0">
                <a:solidFill>
                  <a:prstClr val="black"/>
                </a:solidFill>
                <a:latin typeface="Times New Roman"/>
                <a:cs typeface="Times New Roman"/>
              </a:rPr>
              <a:t> </a:t>
            </a:r>
            <a:r>
              <a:rPr sz="1191" spc="-35" baseline="-23148" dirty="0">
                <a:solidFill>
                  <a:prstClr val="black"/>
                </a:solidFill>
                <a:latin typeface="Times New Roman"/>
                <a:cs typeface="Times New Roman"/>
              </a:rPr>
              <a:t> </a:t>
            </a:r>
            <a:r>
              <a:rPr sz="1357" spc="-66" dirty="0">
                <a:solidFill>
                  <a:prstClr val="black"/>
                </a:solidFill>
                <a:latin typeface="Arial"/>
                <a:cs typeface="Arial"/>
              </a:rPr>
              <a:t>=</a:t>
            </a:r>
            <a:r>
              <a:rPr sz="1357" spc="-116" dirty="0">
                <a:solidFill>
                  <a:prstClr val="black"/>
                </a:solidFill>
                <a:latin typeface="Arial"/>
                <a:cs typeface="Arial"/>
              </a:rPr>
              <a:t> </a:t>
            </a:r>
            <a:r>
              <a:rPr sz="1357" spc="59" dirty="0">
                <a:solidFill>
                  <a:prstClr val="black"/>
                </a:solidFill>
                <a:latin typeface="Times New Roman"/>
                <a:cs typeface="Times New Roman"/>
              </a:rPr>
              <a:t>3</a:t>
            </a:r>
            <a:r>
              <a:rPr sz="1357" spc="-17" dirty="0">
                <a:solidFill>
                  <a:prstClr val="black"/>
                </a:solidFill>
                <a:latin typeface="Times New Roman"/>
                <a:cs typeface="Times New Roman"/>
              </a:rPr>
              <a:t>*</a:t>
            </a:r>
            <a:r>
              <a:rPr sz="1357" spc="-96" dirty="0">
                <a:solidFill>
                  <a:prstClr val="black"/>
                </a:solidFill>
                <a:latin typeface="Times New Roman"/>
                <a:cs typeface="Times New Roman"/>
              </a:rPr>
              <a:t> </a:t>
            </a:r>
            <a:r>
              <a:rPr sz="1357" i="1" spc="-113" dirty="0">
                <a:solidFill>
                  <a:prstClr val="black"/>
                </a:solidFill>
                <a:latin typeface="Times New Roman"/>
                <a:cs typeface="Times New Roman"/>
              </a:rPr>
              <a:t>A</a:t>
            </a:r>
            <a:r>
              <a:rPr sz="1191" i="1" spc="-10" baseline="-23148" dirty="0">
                <a:solidFill>
                  <a:prstClr val="black"/>
                </a:solidFill>
                <a:latin typeface="Times New Roman"/>
                <a:cs typeface="Times New Roman"/>
              </a:rPr>
              <a:t>a</a:t>
            </a:r>
            <a:r>
              <a:rPr sz="1191" i="1" spc="-5" baseline="-23148" dirty="0">
                <a:solidFill>
                  <a:prstClr val="black"/>
                </a:solidFill>
                <a:latin typeface="Times New Roman"/>
                <a:cs typeface="Times New Roman"/>
              </a:rPr>
              <a:t>d</a:t>
            </a:r>
            <a:r>
              <a:rPr sz="1191" i="1" spc="-20" baseline="-23148" dirty="0">
                <a:solidFill>
                  <a:prstClr val="black"/>
                </a:solidFill>
                <a:latin typeface="Times New Roman"/>
                <a:cs typeface="Times New Roman"/>
              </a:rPr>
              <a:t>d</a:t>
            </a:r>
            <a:endParaRPr sz="1191" baseline="-23148" dirty="0">
              <a:solidFill>
                <a:prstClr val="black"/>
              </a:solidFill>
              <a:latin typeface="Times New Roman"/>
              <a:cs typeface="Times New Roman"/>
            </a:endParaRPr>
          </a:p>
        </p:txBody>
      </p:sp>
      <p:sp>
        <p:nvSpPr>
          <p:cNvPr id="62" name="object 62"/>
          <p:cNvSpPr txBox="1"/>
          <p:nvPr/>
        </p:nvSpPr>
        <p:spPr>
          <a:xfrm>
            <a:off x="4736305" y="3495788"/>
            <a:ext cx="1048031" cy="504096"/>
          </a:xfrm>
          <a:prstGeom prst="rect">
            <a:avLst/>
          </a:prstGeom>
        </p:spPr>
        <p:txBody>
          <a:bodyPr vert="horz" wrap="square" lIns="0" tIns="7985" rIns="0" bIns="0" rtlCol="0">
            <a:spAutoFit/>
          </a:bodyPr>
          <a:lstStyle/>
          <a:p>
            <a:pPr marL="63877" marR="20172" indent="-39083" defTabSz="605150">
              <a:lnSpc>
                <a:spcPct val="114900"/>
              </a:lnSpc>
              <a:spcBef>
                <a:spcPts val="63"/>
              </a:spcBef>
            </a:pPr>
            <a:r>
              <a:rPr sz="2135" i="1" spc="-40" baseline="14211" dirty="0">
                <a:solidFill>
                  <a:prstClr val="black"/>
                </a:solidFill>
                <a:latin typeface="Times New Roman"/>
                <a:cs typeface="Times New Roman"/>
              </a:rPr>
              <a:t>t</a:t>
            </a:r>
            <a:r>
              <a:rPr sz="827" i="1" spc="-50" dirty="0">
                <a:solidFill>
                  <a:prstClr val="black"/>
                </a:solidFill>
                <a:latin typeface="Times New Roman"/>
                <a:cs typeface="Times New Roman"/>
              </a:rPr>
              <a:t>c</a:t>
            </a:r>
            <a:r>
              <a:rPr sz="827" i="1" spc="-30" dirty="0">
                <a:solidFill>
                  <a:prstClr val="black"/>
                </a:solidFill>
                <a:latin typeface="Times New Roman"/>
                <a:cs typeface="Times New Roman"/>
              </a:rPr>
              <a:t>l</a:t>
            </a:r>
            <a:r>
              <a:rPr sz="827" i="1" spc="-43" dirty="0">
                <a:solidFill>
                  <a:prstClr val="black"/>
                </a:solidFill>
                <a:latin typeface="Times New Roman"/>
                <a:cs typeface="Times New Roman"/>
              </a:rPr>
              <a:t>k</a:t>
            </a:r>
            <a:r>
              <a:rPr sz="827" i="1" dirty="0">
                <a:solidFill>
                  <a:prstClr val="black"/>
                </a:solidFill>
                <a:latin typeface="Times New Roman"/>
                <a:cs typeface="Times New Roman"/>
              </a:rPr>
              <a:t> </a:t>
            </a:r>
            <a:r>
              <a:rPr sz="827" i="1" spc="17" dirty="0">
                <a:solidFill>
                  <a:prstClr val="black"/>
                </a:solidFill>
                <a:latin typeface="Times New Roman"/>
                <a:cs typeface="Times New Roman"/>
              </a:rPr>
              <a:t> </a:t>
            </a:r>
            <a:r>
              <a:rPr sz="2135" spc="-392" baseline="14211" dirty="0">
                <a:solidFill>
                  <a:prstClr val="black"/>
                </a:solidFill>
                <a:latin typeface="Symbol"/>
                <a:cs typeface="Symbol"/>
              </a:rPr>
              <a:t></a:t>
            </a:r>
            <a:r>
              <a:rPr sz="2135" spc="-80" baseline="14211" dirty="0">
                <a:solidFill>
                  <a:prstClr val="black"/>
                </a:solidFill>
                <a:latin typeface="Times New Roman"/>
                <a:cs typeface="Times New Roman"/>
              </a:rPr>
              <a:t> </a:t>
            </a:r>
            <a:r>
              <a:rPr sz="2135" i="1" spc="-80" baseline="14211" dirty="0">
                <a:solidFill>
                  <a:prstClr val="black"/>
                </a:solidFill>
                <a:latin typeface="Times New Roman"/>
                <a:cs typeface="Times New Roman"/>
              </a:rPr>
              <a:t>d</a:t>
            </a:r>
            <a:r>
              <a:rPr sz="827" i="1" spc="-47" dirty="0">
                <a:solidFill>
                  <a:prstClr val="black"/>
                </a:solidFill>
                <a:latin typeface="Times New Roman"/>
                <a:cs typeface="Times New Roman"/>
              </a:rPr>
              <a:t>add</a:t>
            </a:r>
            <a:r>
              <a:rPr sz="827" i="1" dirty="0">
                <a:solidFill>
                  <a:prstClr val="black"/>
                </a:solidFill>
                <a:latin typeface="Times New Roman"/>
                <a:cs typeface="Times New Roman"/>
              </a:rPr>
              <a:t> </a:t>
            </a:r>
            <a:r>
              <a:rPr sz="827" i="1" spc="-76" dirty="0">
                <a:solidFill>
                  <a:prstClr val="black"/>
                </a:solidFill>
                <a:latin typeface="Times New Roman"/>
                <a:cs typeface="Times New Roman"/>
              </a:rPr>
              <a:t> </a:t>
            </a:r>
            <a:r>
              <a:rPr sz="2135" spc="-392" baseline="14211" dirty="0">
                <a:solidFill>
                  <a:prstClr val="black"/>
                </a:solidFill>
                <a:latin typeface="Symbol"/>
                <a:cs typeface="Symbol"/>
              </a:rPr>
              <a:t></a:t>
            </a:r>
            <a:r>
              <a:rPr sz="2135" spc="-228" baseline="14211" dirty="0">
                <a:solidFill>
                  <a:prstClr val="black"/>
                </a:solidFill>
                <a:latin typeface="Times New Roman"/>
                <a:cs typeface="Times New Roman"/>
              </a:rPr>
              <a:t> </a:t>
            </a:r>
            <a:r>
              <a:rPr sz="2135" i="1" spc="-318" baseline="14211" dirty="0">
                <a:solidFill>
                  <a:prstClr val="black"/>
                </a:solidFill>
                <a:latin typeface="Times New Roman"/>
                <a:cs typeface="Times New Roman"/>
              </a:rPr>
              <a:t>d</a:t>
            </a:r>
            <a:r>
              <a:rPr sz="827" i="1" spc="-199" dirty="0">
                <a:solidFill>
                  <a:prstClr val="black"/>
                </a:solidFill>
                <a:latin typeface="Times New Roman"/>
                <a:cs typeface="Times New Roman"/>
              </a:rPr>
              <a:t>s</a:t>
            </a:r>
            <a:r>
              <a:rPr lang="en-US" sz="827" i="1" spc="-23" dirty="0">
                <a:solidFill>
                  <a:prstClr val="black"/>
                </a:solidFill>
                <a:latin typeface="Times New Roman"/>
                <a:cs typeface="Times New Roman"/>
              </a:rPr>
              <a:t> </a:t>
            </a:r>
            <a:r>
              <a:rPr lang="en-US" sz="827" i="1" spc="-23" dirty="0" err="1">
                <a:solidFill>
                  <a:prstClr val="black"/>
                </a:solidFill>
                <a:latin typeface="Times New Roman"/>
                <a:cs typeface="Times New Roman"/>
              </a:rPr>
              <a:t>etup</a:t>
            </a:r>
            <a:r>
              <a:rPr sz="1241" spc="168" baseline="-24444" dirty="0">
                <a:solidFill>
                  <a:prstClr val="black"/>
                </a:solidFill>
                <a:latin typeface="Arial"/>
                <a:cs typeface="Arial"/>
              </a:rPr>
              <a:t> </a:t>
            </a:r>
            <a:r>
              <a:rPr lang="en-US" sz="1500" i="1" spc="-116" dirty="0">
                <a:solidFill>
                  <a:prstClr val="black"/>
                </a:solidFill>
                <a:latin typeface="Times New Roman"/>
                <a:cs typeface="Times New Roman"/>
              </a:rPr>
              <a:t>f</a:t>
            </a:r>
            <a:r>
              <a:rPr lang="en-US" sz="1200" i="1" spc="-20" baseline="-23148" dirty="0">
                <a:solidFill>
                  <a:prstClr val="black"/>
                </a:solidFill>
                <a:latin typeface="Times New Roman"/>
                <a:cs typeface="Times New Roman"/>
              </a:rPr>
              <a:t>2</a:t>
            </a:r>
            <a:r>
              <a:rPr sz="1423" spc="-262" dirty="0">
                <a:solidFill>
                  <a:prstClr val="black"/>
                </a:solidFill>
                <a:latin typeface="Symbol"/>
                <a:cs typeface="Symbol"/>
              </a:rPr>
              <a:t></a:t>
            </a:r>
            <a:r>
              <a:rPr sz="1423" spc="-222" dirty="0">
                <a:solidFill>
                  <a:prstClr val="black"/>
                </a:solidFill>
                <a:latin typeface="Times New Roman"/>
                <a:cs typeface="Times New Roman"/>
              </a:rPr>
              <a:t> </a:t>
            </a:r>
            <a:r>
              <a:rPr sz="1423" spc="-76" dirty="0">
                <a:solidFill>
                  <a:prstClr val="black"/>
                </a:solidFill>
                <a:latin typeface="Times New Roman"/>
                <a:cs typeface="Times New Roman"/>
              </a:rPr>
              <a:t>1</a:t>
            </a:r>
            <a:r>
              <a:rPr sz="1423" spc="-218" dirty="0">
                <a:solidFill>
                  <a:prstClr val="black"/>
                </a:solidFill>
                <a:latin typeface="Times New Roman"/>
                <a:cs typeface="Times New Roman"/>
              </a:rPr>
              <a:t> </a:t>
            </a:r>
            <a:r>
              <a:rPr sz="1423" spc="-43" dirty="0">
                <a:solidFill>
                  <a:prstClr val="black"/>
                </a:solidFill>
                <a:latin typeface="Times New Roman"/>
                <a:cs typeface="Times New Roman"/>
              </a:rPr>
              <a:t>/</a:t>
            </a:r>
            <a:r>
              <a:rPr sz="1423" spc="-162" dirty="0">
                <a:solidFill>
                  <a:prstClr val="black"/>
                </a:solidFill>
                <a:latin typeface="Times New Roman"/>
                <a:cs typeface="Times New Roman"/>
              </a:rPr>
              <a:t> </a:t>
            </a:r>
            <a:r>
              <a:rPr sz="1423" spc="-59" dirty="0">
                <a:solidFill>
                  <a:prstClr val="black"/>
                </a:solidFill>
                <a:latin typeface="Times New Roman"/>
                <a:cs typeface="Times New Roman"/>
              </a:rPr>
              <a:t>(</a:t>
            </a:r>
            <a:r>
              <a:rPr sz="1423" spc="17" dirty="0">
                <a:solidFill>
                  <a:prstClr val="black"/>
                </a:solidFill>
                <a:latin typeface="Times New Roman"/>
                <a:cs typeface="Times New Roman"/>
              </a:rPr>
              <a:t>3</a:t>
            </a:r>
            <a:r>
              <a:rPr sz="1423" spc="-76" dirty="0">
                <a:solidFill>
                  <a:prstClr val="black"/>
                </a:solidFill>
                <a:latin typeface="Times New Roman"/>
                <a:cs typeface="Times New Roman"/>
              </a:rPr>
              <a:t>*</a:t>
            </a:r>
            <a:r>
              <a:rPr sz="1423" spc="-212" dirty="0">
                <a:solidFill>
                  <a:prstClr val="black"/>
                </a:solidFill>
                <a:latin typeface="Times New Roman"/>
                <a:cs typeface="Times New Roman"/>
              </a:rPr>
              <a:t> </a:t>
            </a:r>
            <a:r>
              <a:rPr sz="1423" i="1" spc="-26" dirty="0">
                <a:solidFill>
                  <a:prstClr val="black"/>
                </a:solidFill>
                <a:latin typeface="Times New Roman"/>
                <a:cs typeface="Times New Roman"/>
              </a:rPr>
              <a:t>t</a:t>
            </a:r>
            <a:r>
              <a:rPr sz="1241" i="1" spc="-74" baseline="-24444" dirty="0">
                <a:solidFill>
                  <a:prstClr val="black"/>
                </a:solidFill>
                <a:latin typeface="Times New Roman"/>
                <a:cs typeface="Times New Roman"/>
              </a:rPr>
              <a:t>c</a:t>
            </a:r>
            <a:r>
              <a:rPr sz="1241" i="1" spc="-44" baseline="-24444" dirty="0">
                <a:solidFill>
                  <a:prstClr val="black"/>
                </a:solidFill>
                <a:latin typeface="Times New Roman"/>
                <a:cs typeface="Times New Roman"/>
              </a:rPr>
              <a:t>l</a:t>
            </a:r>
            <a:r>
              <a:rPr sz="1241" i="1" spc="-65" baseline="-24444" dirty="0">
                <a:solidFill>
                  <a:prstClr val="black"/>
                </a:solidFill>
                <a:latin typeface="Times New Roman"/>
                <a:cs typeface="Times New Roman"/>
              </a:rPr>
              <a:t>k</a:t>
            </a:r>
            <a:r>
              <a:rPr sz="1241" i="1" spc="-54" baseline="-24444" dirty="0">
                <a:solidFill>
                  <a:prstClr val="black"/>
                </a:solidFill>
                <a:latin typeface="Times New Roman"/>
                <a:cs typeface="Times New Roman"/>
              </a:rPr>
              <a:t> </a:t>
            </a:r>
            <a:r>
              <a:rPr sz="1423" spc="-218" dirty="0">
                <a:solidFill>
                  <a:prstClr val="black"/>
                </a:solidFill>
                <a:latin typeface="Times New Roman"/>
                <a:cs typeface="Times New Roman"/>
              </a:rPr>
              <a:t>)</a:t>
            </a:r>
            <a:endParaRPr sz="1423" dirty="0">
              <a:solidFill>
                <a:prstClr val="black"/>
              </a:solidFill>
              <a:latin typeface="Times New Roman"/>
              <a:cs typeface="Times New Roman"/>
            </a:endParaRPr>
          </a:p>
        </p:txBody>
      </p:sp>
      <p:sp>
        <p:nvSpPr>
          <p:cNvPr id="63" name="object 63"/>
          <p:cNvSpPr txBox="1"/>
          <p:nvPr/>
        </p:nvSpPr>
        <p:spPr>
          <a:xfrm>
            <a:off x="4758578" y="4094623"/>
            <a:ext cx="600916" cy="228794"/>
          </a:xfrm>
          <a:prstGeom prst="rect">
            <a:avLst/>
          </a:prstGeom>
        </p:spPr>
        <p:txBody>
          <a:bodyPr vert="horz" wrap="square" lIns="0" tIns="9665" rIns="0" bIns="0" rtlCol="0">
            <a:spAutoFit/>
          </a:bodyPr>
          <a:lstStyle/>
          <a:p>
            <a:pPr marL="25214" defTabSz="605150">
              <a:spcBef>
                <a:spcPts val="76"/>
              </a:spcBef>
            </a:pPr>
            <a:r>
              <a:rPr sz="2135" i="1" spc="-203" baseline="14211" dirty="0">
                <a:solidFill>
                  <a:prstClr val="black"/>
                </a:solidFill>
                <a:latin typeface="Times New Roman"/>
                <a:cs typeface="Times New Roman"/>
              </a:rPr>
              <a:t>A</a:t>
            </a:r>
            <a:r>
              <a:rPr sz="827" spc="-47" dirty="0">
                <a:solidFill>
                  <a:prstClr val="black"/>
                </a:solidFill>
                <a:latin typeface="Times New Roman"/>
                <a:cs typeface="Times New Roman"/>
              </a:rPr>
              <a:t>2</a:t>
            </a:r>
            <a:r>
              <a:rPr sz="827" dirty="0">
                <a:solidFill>
                  <a:prstClr val="black"/>
                </a:solidFill>
                <a:latin typeface="Times New Roman"/>
                <a:cs typeface="Times New Roman"/>
              </a:rPr>
              <a:t> </a:t>
            </a:r>
            <a:r>
              <a:rPr sz="827" spc="-43" dirty="0">
                <a:solidFill>
                  <a:prstClr val="black"/>
                </a:solidFill>
                <a:latin typeface="Times New Roman"/>
                <a:cs typeface="Times New Roman"/>
              </a:rPr>
              <a:t> </a:t>
            </a:r>
            <a:r>
              <a:rPr sz="2135" spc="-392" baseline="14211" dirty="0">
                <a:solidFill>
                  <a:prstClr val="black"/>
                </a:solidFill>
                <a:latin typeface="Symbol"/>
                <a:cs typeface="Symbol"/>
              </a:rPr>
              <a:t></a:t>
            </a:r>
            <a:r>
              <a:rPr sz="2135" spc="-59" baseline="14211" dirty="0">
                <a:solidFill>
                  <a:prstClr val="black"/>
                </a:solidFill>
                <a:latin typeface="Times New Roman"/>
                <a:cs typeface="Times New Roman"/>
              </a:rPr>
              <a:t> </a:t>
            </a:r>
            <a:r>
              <a:rPr sz="2135" i="1" spc="-312" baseline="14211" dirty="0">
                <a:solidFill>
                  <a:prstClr val="black"/>
                </a:solidFill>
                <a:latin typeface="Times New Roman"/>
                <a:cs typeface="Times New Roman"/>
              </a:rPr>
              <a:t>A</a:t>
            </a:r>
            <a:r>
              <a:rPr sz="827" i="1" spc="-122" dirty="0">
                <a:solidFill>
                  <a:prstClr val="black"/>
                </a:solidFill>
                <a:latin typeface="Times New Roman"/>
                <a:cs typeface="Times New Roman"/>
              </a:rPr>
              <a:t>add</a:t>
            </a:r>
            <a:endParaRPr sz="827">
              <a:solidFill>
                <a:prstClr val="black"/>
              </a:solidFill>
              <a:latin typeface="Times New Roman"/>
              <a:cs typeface="Times New Roman"/>
            </a:endParaRPr>
          </a:p>
        </p:txBody>
      </p:sp>
      <p:sp>
        <p:nvSpPr>
          <p:cNvPr id="64" name="object 64"/>
          <p:cNvSpPr txBox="1"/>
          <p:nvPr/>
        </p:nvSpPr>
        <p:spPr>
          <a:xfrm>
            <a:off x="5351929" y="4049150"/>
            <a:ext cx="590831" cy="228730"/>
          </a:xfrm>
          <a:prstGeom prst="rect">
            <a:avLst/>
          </a:prstGeom>
        </p:spPr>
        <p:txBody>
          <a:bodyPr vert="horz" wrap="square" lIns="0" tIns="9665" rIns="0" bIns="0" rtlCol="0">
            <a:spAutoFit/>
          </a:bodyPr>
          <a:lstStyle/>
          <a:p>
            <a:pPr marL="138680" indent="-113465" defTabSz="605150">
              <a:spcBef>
                <a:spcPts val="76"/>
              </a:spcBef>
              <a:buFont typeface="Symbol"/>
              <a:buChar char=""/>
              <a:tabLst>
                <a:tab pos="138680" algn="l"/>
              </a:tabLst>
            </a:pPr>
            <a:r>
              <a:rPr sz="1423" spc="-76" dirty="0">
                <a:solidFill>
                  <a:prstClr val="black"/>
                </a:solidFill>
                <a:latin typeface="Times New Roman"/>
                <a:cs typeface="Times New Roman"/>
              </a:rPr>
              <a:t>2</a:t>
            </a:r>
            <a:r>
              <a:rPr sz="1423" spc="-192" dirty="0">
                <a:solidFill>
                  <a:prstClr val="black"/>
                </a:solidFill>
                <a:latin typeface="Times New Roman"/>
                <a:cs typeface="Times New Roman"/>
              </a:rPr>
              <a:t> </a:t>
            </a:r>
            <a:r>
              <a:rPr sz="1423" spc="-76" dirty="0">
                <a:solidFill>
                  <a:prstClr val="black"/>
                </a:solidFill>
                <a:latin typeface="Times New Roman"/>
                <a:cs typeface="Times New Roman"/>
              </a:rPr>
              <a:t>*</a:t>
            </a:r>
            <a:r>
              <a:rPr sz="1423" spc="-135" dirty="0">
                <a:solidFill>
                  <a:prstClr val="black"/>
                </a:solidFill>
                <a:latin typeface="Times New Roman"/>
                <a:cs typeface="Times New Roman"/>
              </a:rPr>
              <a:t> </a:t>
            </a:r>
            <a:r>
              <a:rPr sz="1423" i="1" spc="-215" dirty="0">
                <a:solidFill>
                  <a:prstClr val="black"/>
                </a:solidFill>
                <a:latin typeface="Times New Roman"/>
                <a:cs typeface="Times New Roman"/>
              </a:rPr>
              <a:t>A</a:t>
            </a:r>
            <a:r>
              <a:rPr sz="1241" i="1" spc="-168" baseline="-24444" dirty="0">
                <a:solidFill>
                  <a:prstClr val="black"/>
                </a:solidFill>
                <a:latin typeface="Times New Roman"/>
                <a:cs typeface="Times New Roman"/>
              </a:rPr>
              <a:t>r</a:t>
            </a:r>
            <a:r>
              <a:rPr sz="1241" i="1" spc="-183" baseline="-24444" dirty="0">
                <a:solidFill>
                  <a:prstClr val="black"/>
                </a:solidFill>
                <a:latin typeface="Times New Roman"/>
                <a:cs typeface="Times New Roman"/>
              </a:rPr>
              <a:t>e</a:t>
            </a:r>
            <a:r>
              <a:rPr sz="1241" i="1" spc="-179" baseline="-24444" dirty="0">
                <a:solidFill>
                  <a:prstClr val="black"/>
                </a:solidFill>
                <a:latin typeface="Times New Roman"/>
                <a:cs typeface="Times New Roman"/>
              </a:rPr>
              <a:t>g</a:t>
            </a:r>
            <a:endParaRPr sz="1241" baseline="-24444">
              <a:solidFill>
                <a:prstClr val="black"/>
              </a:solidFill>
              <a:latin typeface="Times New Roman"/>
              <a:cs typeface="Times New Roman"/>
            </a:endParaRPr>
          </a:p>
        </p:txBody>
      </p:sp>
      <p:sp>
        <p:nvSpPr>
          <p:cNvPr id="65" name="object 65"/>
          <p:cNvSpPr txBox="1"/>
          <p:nvPr/>
        </p:nvSpPr>
        <p:spPr>
          <a:xfrm>
            <a:off x="6157904" y="3487254"/>
            <a:ext cx="1392191" cy="774873"/>
          </a:xfrm>
          <a:prstGeom prst="rect">
            <a:avLst/>
          </a:prstGeom>
        </p:spPr>
        <p:txBody>
          <a:bodyPr vert="horz" wrap="square" lIns="0" tIns="45384" rIns="0" bIns="0" rtlCol="0">
            <a:spAutoFit/>
          </a:bodyPr>
          <a:lstStyle/>
          <a:p>
            <a:pPr marL="29837" defTabSz="605150">
              <a:spcBef>
                <a:spcPts val="357"/>
              </a:spcBef>
              <a:tabLst>
                <a:tab pos="374437" algn="l"/>
              </a:tabLst>
            </a:pPr>
            <a:r>
              <a:rPr sz="2035" i="1" spc="5" baseline="13550" dirty="0">
                <a:solidFill>
                  <a:prstClr val="black"/>
                </a:solidFill>
                <a:latin typeface="Times New Roman"/>
                <a:cs typeface="Times New Roman"/>
              </a:rPr>
              <a:t>t</a:t>
            </a:r>
            <a:r>
              <a:rPr sz="794" i="1" spc="-53" dirty="0">
                <a:solidFill>
                  <a:prstClr val="black"/>
                </a:solidFill>
                <a:latin typeface="Times New Roman"/>
                <a:cs typeface="Times New Roman"/>
              </a:rPr>
              <a:t>c</a:t>
            </a:r>
            <a:r>
              <a:rPr sz="794" i="1" spc="7" dirty="0">
                <a:solidFill>
                  <a:prstClr val="black"/>
                </a:solidFill>
                <a:latin typeface="Times New Roman"/>
                <a:cs typeface="Times New Roman"/>
              </a:rPr>
              <a:t>l</a:t>
            </a:r>
            <a:r>
              <a:rPr sz="794" i="1" spc="-20" dirty="0">
                <a:solidFill>
                  <a:prstClr val="black"/>
                </a:solidFill>
                <a:latin typeface="Times New Roman"/>
                <a:cs typeface="Times New Roman"/>
              </a:rPr>
              <a:t>k</a:t>
            </a:r>
            <a:r>
              <a:rPr sz="794" i="1" dirty="0">
                <a:solidFill>
                  <a:prstClr val="black"/>
                </a:solidFill>
                <a:latin typeface="Times New Roman"/>
                <a:cs typeface="Times New Roman"/>
              </a:rPr>
              <a:t>	</a:t>
            </a:r>
            <a:r>
              <a:rPr sz="2035" i="1" spc="35" baseline="13550" dirty="0">
                <a:solidFill>
                  <a:prstClr val="black"/>
                </a:solidFill>
                <a:latin typeface="Times New Roman"/>
                <a:cs typeface="Times New Roman"/>
              </a:rPr>
              <a:t>d</a:t>
            </a:r>
            <a:r>
              <a:rPr sz="794" i="1" spc="-20" dirty="0">
                <a:solidFill>
                  <a:prstClr val="black"/>
                </a:solidFill>
                <a:latin typeface="Times New Roman"/>
                <a:cs typeface="Times New Roman"/>
              </a:rPr>
              <a:t>a</a:t>
            </a:r>
            <a:r>
              <a:rPr sz="794" i="1" spc="-23" dirty="0">
                <a:solidFill>
                  <a:prstClr val="black"/>
                </a:solidFill>
                <a:latin typeface="Times New Roman"/>
                <a:cs typeface="Times New Roman"/>
              </a:rPr>
              <a:t>dd</a:t>
            </a:r>
            <a:r>
              <a:rPr sz="794" i="1" dirty="0">
                <a:solidFill>
                  <a:prstClr val="black"/>
                </a:solidFill>
                <a:latin typeface="Times New Roman"/>
                <a:cs typeface="Times New Roman"/>
              </a:rPr>
              <a:t> </a:t>
            </a:r>
            <a:r>
              <a:rPr sz="794" i="1" spc="-3" dirty="0">
                <a:solidFill>
                  <a:prstClr val="black"/>
                </a:solidFill>
                <a:latin typeface="Times New Roman"/>
                <a:cs typeface="Times New Roman"/>
              </a:rPr>
              <a:t> </a:t>
            </a:r>
            <a:r>
              <a:rPr sz="2035" spc="-134" baseline="13550" dirty="0">
                <a:solidFill>
                  <a:prstClr val="black"/>
                </a:solidFill>
                <a:latin typeface="Arial"/>
                <a:cs typeface="Arial"/>
              </a:rPr>
              <a:t>+</a:t>
            </a:r>
            <a:r>
              <a:rPr sz="2035" spc="-233" baseline="13550" dirty="0">
                <a:solidFill>
                  <a:prstClr val="black"/>
                </a:solidFill>
                <a:latin typeface="Arial"/>
                <a:cs typeface="Arial"/>
              </a:rPr>
              <a:t> </a:t>
            </a:r>
            <a:r>
              <a:rPr sz="2035" i="1" spc="54" baseline="13550" dirty="0">
                <a:solidFill>
                  <a:prstClr val="black"/>
                </a:solidFill>
                <a:latin typeface="Times New Roman"/>
                <a:cs typeface="Times New Roman"/>
              </a:rPr>
              <a:t>d</a:t>
            </a:r>
            <a:r>
              <a:rPr sz="794" i="1" spc="-10" dirty="0">
                <a:solidFill>
                  <a:prstClr val="black"/>
                </a:solidFill>
                <a:latin typeface="Times New Roman"/>
                <a:cs typeface="Times New Roman"/>
              </a:rPr>
              <a:t>s</a:t>
            </a:r>
            <a:r>
              <a:rPr sz="794" i="1" spc="-50" dirty="0">
                <a:solidFill>
                  <a:prstClr val="black"/>
                </a:solidFill>
                <a:latin typeface="Times New Roman"/>
                <a:cs typeface="Times New Roman"/>
              </a:rPr>
              <a:t>e</a:t>
            </a:r>
            <a:r>
              <a:rPr sz="794" i="1" spc="3" dirty="0">
                <a:solidFill>
                  <a:prstClr val="black"/>
                </a:solidFill>
                <a:latin typeface="Times New Roman"/>
                <a:cs typeface="Times New Roman"/>
              </a:rPr>
              <a:t>t</a:t>
            </a:r>
            <a:r>
              <a:rPr sz="794" i="1" spc="-20" dirty="0">
                <a:solidFill>
                  <a:prstClr val="black"/>
                </a:solidFill>
                <a:latin typeface="Times New Roman"/>
                <a:cs typeface="Times New Roman"/>
              </a:rPr>
              <a:t>u</a:t>
            </a:r>
            <a:r>
              <a:rPr sz="794" i="1" spc="-23" dirty="0">
                <a:solidFill>
                  <a:prstClr val="black"/>
                </a:solidFill>
                <a:latin typeface="Times New Roman"/>
                <a:cs typeface="Times New Roman"/>
              </a:rPr>
              <a:t>p</a:t>
            </a:r>
            <a:endParaRPr sz="794" dirty="0">
              <a:solidFill>
                <a:prstClr val="black"/>
              </a:solidFill>
              <a:latin typeface="Times New Roman"/>
              <a:cs typeface="Times New Roman"/>
            </a:endParaRPr>
          </a:p>
          <a:p>
            <a:pPr marL="25214" defTabSz="605150">
              <a:spcBef>
                <a:spcPts val="301"/>
              </a:spcBef>
            </a:pPr>
            <a:r>
              <a:rPr lang="en-US" sz="1357" i="1" spc="-119" dirty="0">
                <a:solidFill>
                  <a:prstClr val="black"/>
                </a:solidFill>
                <a:latin typeface="Times New Roman"/>
                <a:cs typeface="Times New Roman"/>
              </a:rPr>
              <a:t>f</a:t>
            </a:r>
            <a:r>
              <a:rPr sz="1191" i="1" spc="-35" baseline="-23148" dirty="0">
                <a:solidFill>
                  <a:prstClr val="black"/>
                </a:solidFill>
                <a:latin typeface="Times New Roman"/>
                <a:cs typeface="Times New Roman"/>
              </a:rPr>
              <a:t>3</a:t>
            </a:r>
            <a:r>
              <a:rPr sz="1191" i="1" baseline="-23148" dirty="0">
                <a:solidFill>
                  <a:prstClr val="black"/>
                </a:solidFill>
                <a:latin typeface="Times New Roman"/>
                <a:cs typeface="Times New Roman"/>
              </a:rPr>
              <a:t> </a:t>
            </a:r>
            <a:r>
              <a:rPr sz="1191" i="1" spc="20" baseline="-23148" dirty="0">
                <a:solidFill>
                  <a:prstClr val="black"/>
                </a:solidFill>
                <a:latin typeface="Times New Roman"/>
                <a:cs typeface="Times New Roman"/>
              </a:rPr>
              <a:t> </a:t>
            </a:r>
            <a:r>
              <a:rPr sz="1357" spc="-89" dirty="0">
                <a:solidFill>
                  <a:prstClr val="black"/>
                </a:solidFill>
                <a:latin typeface="Arial"/>
                <a:cs typeface="Arial"/>
              </a:rPr>
              <a:t>=</a:t>
            </a:r>
            <a:r>
              <a:rPr sz="1357" spc="-235" dirty="0">
                <a:solidFill>
                  <a:prstClr val="black"/>
                </a:solidFill>
                <a:latin typeface="Arial"/>
                <a:cs typeface="Arial"/>
              </a:rPr>
              <a:t> </a:t>
            </a:r>
            <a:r>
              <a:rPr sz="1357" spc="30" dirty="0">
                <a:solidFill>
                  <a:prstClr val="black"/>
                </a:solidFill>
                <a:latin typeface="Times New Roman"/>
                <a:cs typeface="Times New Roman"/>
              </a:rPr>
              <a:t>1</a:t>
            </a:r>
            <a:r>
              <a:rPr sz="1357" spc="-20" dirty="0">
                <a:solidFill>
                  <a:prstClr val="black"/>
                </a:solidFill>
                <a:latin typeface="Times New Roman"/>
                <a:cs typeface="Times New Roman"/>
              </a:rPr>
              <a:t>/</a:t>
            </a:r>
            <a:r>
              <a:rPr sz="1357" spc="-166" dirty="0">
                <a:solidFill>
                  <a:prstClr val="black"/>
                </a:solidFill>
                <a:latin typeface="Times New Roman"/>
                <a:cs typeface="Times New Roman"/>
              </a:rPr>
              <a:t> </a:t>
            </a:r>
            <a:r>
              <a:rPr sz="1357" i="1" spc="7" dirty="0">
                <a:solidFill>
                  <a:prstClr val="black"/>
                </a:solidFill>
                <a:latin typeface="Times New Roman"/>
                <a:cs typeface="Times New Roman"/>
              </a:rPr>
              <a:t>t</a:t>
            </a:r>
            <a:r>
              <a:rPr sz="1191" i="1" spc="-80" baseline="-23148" dirty="0">
                <a:solidFill>
                  <a:prstClr val="black"/>
                </a:solidFill>
                <a:latin typeface="Times New Roman"/>
                <a:cs typeface="Times New Roman"/>
              </a:rPr>
              <a:t>c</a:t>
            </a:r>
            <a:r>
              <a:rPr sz="1191" i="1" spc="10" baseline="-23148" dirty="0">
                <a:solidFill>
                  <a:prstClr val="black"/>
                </a:solidFill>
                <a:latin typeface="Times New Roman"/>
                <a:cs typeface="Times New Roman"/>
              </a:rPr>
              <a:t>l</a:t>
            </a:r>
            <a:r>
              <a:rPr sz="1191" i="1" spc="-29" baseline="-23148" dirty="0">
                <a:solidFill>
                  <a:prstClr val="black"/>
                </a:solidFill>
                <a:latin typeface="Times New Roman"/>
                <a:cs typeface="Times New Roman"/>
              </a:rPr>
              <a:t>k</a:t>
            </a:r>
            <a:endParaRPr sz="1191" baseline="-23148" dirty="0">
              <a:solidFill>
                <a:prstClr val="black"/>
              </a:solidFill>
              <a:latin typeface="Times New Roman"/>
              <a:cs typeface="Times New Roman"/>
            </a:endParaRPr>
          </a:p>
          <a:p>
            <a:pPr marL="47488" defTabSz="605150">
              <a:spcBef>
                <a:spcPts val="476"/>
              </a:spcBef>
            </a:pPr>
            <a:r>
              <a:rPr sz="1357" i="1" spc="-162" dirty="0">
                <a:solidFill>
                  <a:prstClr val="black"/>
                </a:solidFill>
                <a:latin typeface="Times New Roman"/>
                <a:cs typeface="Times New Roman"/>
              </a:rPr>
              <a:t>A</a:t>
            </a:r>
            <a:r>
              <a:rPr sz="1191" spc="-35" baseline="-23148" dirty="0">
                <a:solidFill>
                  <a:prstClr val="black"/>
                </a:solidFill>
                <a:latin typeface="Times New Roman"/>
                <a:cs typeface="Times New Roman"/>
              </a:rPr>
              <a:t>3</a:t>
            </a:r>
            <a:r>
              <a:rPr sz="1191" baseline="-23148" dirty="0">
                <a:solidFill>
                  <a:prstClr val="black"/>
                </a:solidFill>
                <a:latin typeface="Times New Roman"/>
                <a:cs typeface="Times New Roman"/>
              </a:rPr>
              <a:t> </a:t>
            </a:r>
            <a:r>
              <a:rPr sz="1191" spc="-14" baseline="-23148" dirty="0">
                <a:solidFill>
                  <a:prstClr val="black"/>
                </a:solidFill>
                <a:latin typeface="Times New Roman"/>
                <a:cs typeface="Times New Roman"/>
              </a:rPr>
              <a:t> </a:t>
            </a:r>
            <a:r>
              <a:rPr sz="1357" spc="-89" dirty="0">
                <a:solidFill>
                  <a:prstClr val="black"/>
                </a:solidFill>
                <a:latin typeface="Arial"/>
                <a:cs typeface="Arial"/>
              </a:rPr>
              <a:t>=</a:t>
            </a:r>
            <a:r>
              <a:rPr sz="1357" spc="-135" dirty="0">
                <a:solidFill>
                  <a:prstClr val="black"/>
                </a:solidFill>
                <a:latin typeface="Arial"/>
                <a:cs typeface="Arial"/>
              </a:rPr>
              <a:t> </a:t>
            </a:r>
            <a:r>
              <a:rPr sz="1357" spc="30" dirty="0">
                <a:solidFill>
                  <a:prstClr val="black"/>
                </a:solidFill>
                <a:latin typeface="Times New Roman"/>
                <a:cs typeface="Times New Roman"/>
              </a:rPr>
              <a:t>3</a:t>
            </a:r>
            <a:r>
              <a:rPr sz="1357" spc="-37" dirty="0">
                <a:solidFill>
                  <a:prstClr val="black"/>
                </a:solidFill>
                <a:latin typeface="Times New Roman"/>
                <a:cs typeface="Times New Roman"/>
              </a:rPr>
              <a:t>*</a:t>
            </a:r>
            <a:r>
              <a:rPr sz="1357" spc="-116" dirty="0">
                <a:solidFill>
                  <a:prstClr val="black"/>
                </a:solidFill>
                <a:latin typeface="Times New Roman"/>
                <a:cs typeface="Times New Roman"/>
              </a:rPr>
              <a:t> </a:t>
            </a:r>
            <a:r>
              <a:rPr sz="1357" i="1" spc="-139" dirty="0">
                <a:solidFill>
                  <a:prstClr val="black"/>
                </a:solidFill>
                <a:latin typeface="Times New Roman"/>
                <a:cs typeface="Times New Roman"/>
              </a:rPr>
              <a:t>A</a:t>
            </a:r>
            <a:r>
              <a:rPr sz="1191" i="1" spc="-29" baseline="-23148" dirty="0">
                <a:solidFill>
                  <a:prstClr val="black"/>
                </a:solidFill>
                <a:latin typeface="Times New Roman"/>
                <a:cs typeface="Times New Roman"/>
              </a:rPr>
              <a:t>a</a:t>
            </a:r>
            <a:r>
              <a:rPr sz="1191" i="1" spc="-35" baseline="-23148" dirty="0">
                <a:solidFill>
                  <a:prstClr val="black"/>
                </a:solidFill>
                <a:latin typeface="Times New Roman"/>
                <a:cs typeface="Times New Roman"/>
              </a:rPr>
              <a:t>dd</a:t>
            </a:r>
            <a:r>
              <a:rPr sz="1191" i="1" baseline="-23148" dirty="0">
                <a:solidFill>
                  <a:prstClr val="black"/>
                </a:solidFill>
                <a:latin typeface="Times New Roman"/>
                <a:cs typeface="Times New Roman"/>
              </a:rPr>
              <a:t> </a:t>
            </a:r>
            <a:r>
              <a:rPr sz="1191" i="1" spc="-10" baseline="-23148" dirty="0">
                <a:solidFill>
                  <a:prstClr val="black"/>
                </a:solidFill>
                <a:latin typeface="Times New Roman"/>
                <a:cs typeface="Times New Roman"/>
              </a:rPr>
              <a:t> </a:t>
            </a:r>
            <a:r>
              <a:rPr sz="1357" spc="-89" dirty="0">
                <a:solidFill>
                  <a:prstClr val="black"/>
                </a:solidFill>
                <a:latin typeface="Arial"/>
                <a:cs typeface="Arial"/>
              </a:rPr>
              <a:t>+</a:t>
            </a:r>
            <a:r>
              <a:rPr sz="1357" spc="-176" dirty="0">
                <a:solidFill>
                  <a:prstClr val="black"/>
                </a:solidFill>
                <a:latin typeface="Arial"/>
                <a:cs typeface="Arial"/>
              </a:rPr>
              <a:t> </a:t>
            </a:r>
            <a:r>
              <a:rPr lang="en-US" sz="1357" spc="70" dirty="0">
                <a:solidFill>
                  <a:prstClr val="black"/>
                </a:solidFill>
                <a:latin typeface="Times New Roman"/>
                <a:cs typeface="Times New Roman"/>
              </a:rPr>
              <a:t>6</a:t>
            </a:r>
            <a:r>
              <a:rPr sz="1357" spc="-37" dirty="0">
                <a:solidFill>
                  <a:prstClr val="black"/>
                </a:solidFill>
                <a:latin typeface="Times New Roman"/>
                <a:cs typeface="Times New Roman"/>
              </a:rPr>
              <a:t>*</a:t>
            </a:r>
            <a:r>
              <a:rPr sz="1357" spc="-113" dirty="0">
                <a:solidFill>
                  <a:prstClr val="black"/>
                </a:solidFill>
                <a:latin typeface="Times New Roman"/>
                <a:cs typeface="Times New Roman"/>
              </a:rPr>
              <a:t> </a:t>
            </a:r>
            <a:r>
              <a:rPr sz="1357" i="1" spc="-139" dirty="0">
                <a:solidFill>
                  <a:prstClr val="black"/>
                </a:solidFill>
                <a:latin typeface="Times New Roman"/>
                <a:cs typeface="Times New Roman"/>
              </a:rPr>
              <a:t>A</a:t>
            </a:r>
            <a:r>
              <a:rPr sz="1191" i="1" spc="-14" baseline="-23148" dirty="0">
                <a:solidFill>
                  <a:prstClr val="black"/>
                </a:solidFill>
                <a:latin typeface="Times New Roman"/>
                <a:cs typeface="Times New Roman"/>
              </a:rPr>
              <a:t>r</a:t>
            </a:r>
            <a:r>
              <a:rPr sz="1191" i="1" spc="-74" baseline="-23148" dirty="0">
                <a:solidFill>
                  <a:prstClr val="black"/>
                </a:solidFill>
                <a:latin typeface="Times New Roman"/>
                <a:cs typeface="Times New Roman"/>
              </a:rPr>
              <a:t>e</a:t>
            </a:r>
            <a:r>
              <a:rPr sz="1191" i="1" spc="-35" baseline="-23148" dirty="0">
                <a:solidFill>
                  <a:prstClr val="black"/>
                </a:solidFill>
                <a:latin typeface="Times New Roman"/>
                <a:cs typeface="Times New Roman"/>
              </a:rPr>
              <a:t>g</a:t>
            </a:r>
            <a:endParaRPr sz="1191" baseline="-23148" dirty="0">
              <a:solidFill>
                <a:prstClr val="black"/>
              </a:solidFill>
              <a:latin typeface="Times New Roman"/>
              <a:cs typeface="Times New Roman"/>
            </a:endParaRPr>
          </a:p>
        </p:txBody>
      </p:sp>
      <p:sp>
        <p:nvSpPr>
          <p:cNvPr id="66" name="object 66"/>
          <p:cNvSpPr txBox="1"/>
          <p:nvPr/>
        </p:nvSpPr>
        <p:spPr>
          <a:xfrm>
            <a:off x="6472565" y="1989070"/>
            <a:ext cx="78581" cy="120505"/>
          </a:xfrm>
          <a:prstGeom prst="rect">
            <a:avLst/>
          </a:prstGeom>
        </p:spPr>
        <p:txBody>
          <a:bodyPr vert="horz" wrap="square" lIns="0" tIns="8405" rIns="0" bIns="0" rtlCol="0">
            <a:spAutoFit/>
          </a:bodyPr>
          <a:lstStyle/>
          <a:p>
            <a:pPr marL="8405" defTabSz="605150">
              <a:spcBef>
                <a:spcPts val="66"/>
              </a:spcBef>
            </a:pPr>
            <a:r>
              <a:rPr sz="728" b="1" spc="70" dirty="0">
                <a:solidFill>
                  <a:prstClr val="black"/>
                </a:solidFill>
                <a:latin typeface="Times New Roman"/>
                <a:cs typeface="Times New Roman"/>
              </a:rPr>
              <a:t>+</a:t>
            </a:r>
            <a:endParaRPr sz="728">
              <a:solidFill>
                <a:prstClr val="black"/>
              </a:solidFill>
              <a:latin typeface="Times New Roman"/>
              <a:cs typeface="Times New Roman"/>
            </a:endParaRPr>
          </a:p>
        </p:txBody>
      </p:sp>
      <p:grpSp>
        <p:nvGrpSpPr>
          <p:cNvPr id="67" name="object 67"/>
          <p:cNvGrpSpPr/>
          <p:nvPr/>
        </p:nvGrpSpPr>
        <p:grpSpPr>
          <a:xfrm>
            <a:off x="6437780" y="2479301"/>
            <a:ext cx="142875" cy="151280"/>
            <a:chOff x="7848600" y="3746500"/>
            <a:chExt cx="215900" cy="228600"/>
          </a:xfrm>
        </p:grpSpPr>
        <p:sp>
          <p:nvSpPr>
            <p:cNvPr id="68" name="object 68"/>
            <p:cNvSpPr/>
            <p:nvPr/>
          </p:nvSpPr>
          <p:spPr>
            <a:xfrm>
              <a:off x="7861300" y="3759199"/>
              <a:ext cx="190500" cy="203200"/>
            </a:xfrm>
            <a:custGeom>
              <a:avLst/>
              <a:gdLst/>
              <a:ahLst/>
              <a:cxnLst/>
              <a:rect l="l" t="t" r="r" b="b"/>
              <a:pathLst>
                <a:path w="190500" h="203200">
                  <a:moveTo>
                    <a:pt x="95250" y="0"/>
                  </a:moveTo>
                  <a:lnTo>
                    <a:pt x="58174" y="7984"/>
                  </a:lnTo>
                  <a:lnTo>
                    <a:pt x="27897" y="29757"/>
                  </a:lnTo>
                  <a:lnTo>
                    <a:pt x="7485" y="62052"/>
                  </a:lnTo>
                  <a:lnTo>
                    <a:pt x="0" y="101600"/>
                  </a:lnTo>
                  <a:lnTo>
                    <a:pt x="7485" y="141147"/>
                  </a:lnTo>
                  <a:lnTo>
                    <a:pt x="27897" y="173442"/>
                  </a:lnTo>
                  <a:lnTo>
                    <a:pt x="58174" y="195215"/>
                  </a:lnTo>
                  <a:lnTo>
                    <a:pt x="95250" y="203200"/>
                  </a:lnTo>
                  <a:lnTo>
                    <a:pt x="132326" y="195215"/>
                  </a:lnTo>
                  <a:lnTo>
                    <a:pt x="162602" y="173442"/>
                  </a:lnTo>
                  <a:lnTo>
                    <a:pt x="183015" y="141147"/>
                  </a:lnTo>
                  <a:lnTo>
                    <a:pt x="190501" y="101600"/>
                  </a:lnTo>
                  <a:lnTo>
                    <a:pt x="183015" y="62052"/>
                  </a:lnTo>
                  <a:lnTo>
                    <a:pt x="162602" y="29757"/>
                  </a:lnTo>
                  <a:lnTo>
                    <a:pt x="132326" y="7984"/>
                  </a:lnTo>
                  <a:lnTo>
                    <a:pt x="95250"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sp>
          <p:nvSpPr>
            <p:cNvPr id="69" name="object 69"/>
            <p:cNvSpPr/>
            <p:nvPr/>
          </p:nvSpPr>
          <p:spPr>
            <a:xfrm>
              <a:off x="7861300" y="3759200"/>
              <a:ext cx="190500" cy="203200"/>
            </a:xfrm>
            <a:custGeom>
              <a:avLst/>
              <a:gdLst/>
              <a:ahLst/>
              <a:cxnLst/>
              <a:rect l="l" t="t" r="r" b="b"/>
              <a:pathLst>
                <a:path w="190500" h="203200">
                  <a:moveTo>
                    <a:pt x="0" y="101599"/>
                  </a:moveTo>
                  <a:lnTo>
                    <a:pt x="7485" y="62052"/>
                  </a:lnTo>
                  <a:lnTo>
                    <a:pt x="27898" y="29757"/>
                  </a:lnTo>
                  <a:lnTo>
                    <a:pt x="58174" y="7984"/>
                  </a:lnTo>
                  <a:lnTo>
                    <a:pt x="95249" y="0"/>
                  </a:lnTo>
                  <a:lnTo>
                    <a:pt x="132325" y="7984"/>
                  </a:lnTo>
                  <a:lnTo>
                    <a:pt x="162602" y="29757"/>
                  </a:lnTo>
                  <a:lnTo>
                    <a:pt x="183015" y="62052"/>
                  </a:lnTo>
                  <a:lnTo>
                    <a:pt x="190500" y="101599"/>
                  </a:lnTo>
                  <a:lnTo>
                    <a:pt x="183015" y="141147"/>
                  </a:lnTo>
                  <a:lnTo>
                    <a:pt x="162602" y="173442"/>
                  </a:lnTo>
                  <a:lnTo>
                    <a:pt x="132325" y="195216"/>
                  </a:lnTo>
                  <a:lnTo>
                    <a:pt x="95249" y="203200"/>
                  </a:lnTo>
                  <a:lnTo>
                    <a:pt x="58174" y="195216"/>
                  </a:lnTo>
                  <a:lnTo>
                    <a:pt x="27898" y="173442"/>
                  </a:lnTo>
                  <a:lnTo>
                    <a:pt x="7485" y="141147"/>
                  </a:lnTo>
                  <a:lnTo>
                    <a:pt x="0" y="101599"/>
                  </a:lnTo>
                  <a:close/>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grpSp>
      <p:sp>
        <p:nvSpPr>
          <p:cNvPr id="70" name="object 70"/>
          <p:cNvSpPr txBox="1"/>
          <p:nvPr/>
        </p:nvSpPr>
        <p:spPr>
          <a:xfrm>
            <a:off x="6472565" y="2476630"/>
            <a:ext cx="78581" cy="120505"/>
          </a:xfrm>
          <a:prstGeom prst="rect">
            <a:avLst/>
          </a:prstGeom>
        </p:spPr>
        <p:txBody>
          <a:bodyPr vert="horz" wrap="square" lIns="0" tIns="8405" rIns="0" bIns="0" rtlCol="0">
            <a:spAutoFit/>
          </a:bodyPr>
          <a:lstStyle/>
          <a:p>
            <a:pPr marL="8405" defTabSz="605150">
              <a:spcBef>
                <a:spcPts val="66"/>
              </a:spcBef>
            </a:pPr>
            <a:r>
              <a:rPr sz="728" b="1" spc="70" dirty="0">
                <a:solidFill>
                  <a:prstClr val="black"/>
                </a:solidFill>
                <a:latin typeface="Times New Roman"/>
                <a:cs typeface="Times New Roman"/>
              </a:rPr>
              <a:t>+</a:t>
            </a:r>
            <a:endParaRPr sz="728">
              <a:solidFill>
                <a:prstClr val="black"/>
              </a:solidFill>
              <a:latin typeface="Times New Roman"/>
              <a:cs typeface="Times New Roman"/>
            </a:endParaRPr>
          </a:p>
        </p:txBody>
      </p:sp>
      <p:grpSp>
        <p:nvGrpSpPr>
          <p:cNvPr id="71" name="object 71"/>
          <p:cNvGrpSpPr/>
          <p:nvPr/>
        </p:nvGrpSpPr>
        <p:grpSpPr>
          <a:xfrm>
            <a:off x="6437780" y="1605243"/>
            <a:ext cx="142875" cy="1529603"/>
            <a:chOff x="7848600" y="2425700"/>
            <a:chExt cx="215900" cy="2311400"/>
          </a:xfrm>
        </p:grpSpPr>
        <p:sp>
          <p:nvSpPr>
            <p:cNvPr id="72" name="object 72"/>
            <p:cNvSpPr/>
            <p:nvPr/>
          </p:nvSpPr>
          <p:spPr>
            <a:xfrm>
              <a:off x="7915072" y="2425699"/>
              <a:ext cx="94615" cy="963930"/>
            </a:xfrm>
            <a:custGeom>
              <a:avLst/>
              <a:gdLst/>
              <a:ahLst/>
              <a:cxnLst/>
              <a:rect l="l" t="t" r="r" b="b"/>
              <a:pathLst>
                <a:path w="94615" h="963929">
                  <a:moveTo>
                    <a:pt x="94259" y="886548"/>
                  </a:moveTo>
                  <a:lnTo>
                    <a:pt x="93535" y="883386"/>
                  </a:lnTo>
                  <a:lnTo>
                    <a:pt x="92798" y="880224"/>
                  </a:lnTo>
                  <a:lnTo>
                    <a:pt x="90868" y="877328"/>
                  </a:lnTo>
                  <a:lnTo>
                    <a:pt x="81940" y="871753"/>
                  </a:lnTo>
                  <a:lnTo>
                    <a:pt x="74104" y="873569"/>
                  </a:lnTo>
                  <a:lnTo>
                    <a:pt x="60515" y="895299"/>
                  </a:lnTo>
                  <a:lnTo>
                    <a:pt x="60528" y="800100"/>
                  </a:lnTo>
                  <a:lnTo>
                    <a:pt x="35128" y="800100"/>
                  </a:lnTo>
                  <a:lnTo>
                    <a:pt x="35128" y="895299"/>
                  </a:lnTo>
                  <a:lnTo>
                    <a:pt x="21539" y="873569"/>
                  </a:lnTo>
                  <a:lnTo>
                    <a:pt x="13703" y="871753"/>
                  </a:lnTo>
                  <a:lnTo>
                    <a:pt x="1803" y="879195"/>
                  </a:lnTo>
                  <a:lnTo>
                    <a:pt x="0" y="887031"/>
                  </a:lnTo>
                  <a:lnTo>
                    <a:pt x="47828" y="963549"/>
                  </a:lnTo>
                  <a:lnTo>
                    <a:pt x="93789" y="890003"/>
                  </a:lnTo>
                  <a:lnTo>
                    <a:pt x="94259" y="886548"/>
                  </a:lnTo>
                  <a:close/>
                </a:path>
                <a:path w="94615" h="963929">
                  <a:moveTo>
                    <a:pt x="94259" y="149796"/>
                  </a:moveTo>
                  <a:lnTo>
                    <a:pt x="93535" y="146634"/>
                  </a:lnTo>
                  <a:lnTo>
                    <a:pt x="92798" y="143459"/>
                  </a:lnTo>
                  <a:lnTo>
                    <a:pt x="90868" y="140576"/>
                  </a:lnTo>
                  <a:lnTo>
                    <a:pt x="81940" y="135001"/>
                  </a:lnTo>
                  <a:lnTo>
                    <a:pt x="74104" y="136804"/>
                  </a:lnTo>
                  <a:lnTo>
                    <a:pt x="60515" y="158546"/>
                  </a:lnTo>
                  <a:lnTo>
                    <a:pt x="60528" y="0"/>
                  </a:lnTo>
                  <a:lnTo>
                    <a:pt x="35128" y="0"/>
                  </a:lnTo>
                  <a:lnTo>
                    <a:pt x="35115" y="158546"/>
                  </a:lnTo>
                  <a:lnTo>
                    <a:pt x="21539" y="136804"/>
                  </a:lnTo>
                  <a:lnTo>
                    <a:pt x="13703" y="135001"/>
                  </a:lnTo>
                  <a:lnTo>
                    <a:pt x="1803" y="142430"/>
                  </a:lnTo>
                  <a:lnTo>
                    <a:pt x="0" y="150266"/>
                  </a:lnTo>
                  <a:lnTo>
                    <a:pt x="47815" y="226783"/>
                  </a:lnTo>
                  <a:lnTo>
                    <a:pt x="93789" y="153238"/>
                  </a:lnTo>
                  <a:lnTo>
                    <a:pt x="94259" y="149796"/>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sp>
          <p:nvSpPr>
            <p:cNvPr id="73" name="object 73"/>
            <p:cNvSpPr/>
            <p:nvPr/>
          </p:nvSpPr>
          <p:spPr>
            <a:xfrm>
              <a:off x="7861300" y="4508500"/>
              <a:ext cx="190500" cy="215900"/>
            </a:xfrm>
            <a:custGeom>
              <a:avLst/>
              <a:gdLst/>
              <a:ahLst/>
              <a:cxnLst/>
              <a:rect l="l" t="t" r="r" b="b"/>
              <a:pathLst>
                <a:path w="190500" h="215900">
                  <a:moveTo>
                    <a:pt x="95250" y="0"/>
                  </a:moveTo>
                  <a:lnTo>
                    <a:pt x="58174" y="8483"/>
                  </a:lnTo>
                  <a:lnTo>
                    <a:pt x="27897" y="31617"/>
                  </a:lnTo>
                  <a:lnTo>
                    <a:pt x="7485" y="65930"/>
                  </a:lnTo>
                  <a:lnTo>
                    <a:pt x="0" y="107950"/>
                  </a:lnTo>
                  <a:lnTo>
                    <a:pt x="7485" y="149968"/>
                  </a:lnTo>
                  <a:lnTo>
                    <a:pt x="27897" y="184282"/>
                  </a:lnTo>
                  <a:lnTo>
                    <a:pt x="58174" y="207416"/>
                  </a:lnTo>
                  <a:lnTo>
                    <a:pt x="95250" y="215900"/>
                  </a:lnTo>
                  <a:lnTo>
                    <a:pt x="132326" y="207416"/>
                  </a:lnTo>
                  <a:lnTo>
                    <a:pt x="162602" y="184282"/>
                  </a:lnTo>
                  <a:lnTo>
                    <a:pt x="183015" y="149968"/>
                  </a:lnTo>
                  <a:lnTo>
                    <a:pt x="190501" y="107950"/>
                  </a:lnTo>
                  <a:lnTo>
                    <a:pt x="183015" y="65930"/>
                  </a:lnTo>
                  <a:lnTo>
                    <a:pt x="162602" y="31617"/>
                  </a:lnTo>
                  <a:lnTo>
                    <a:pt x="132326" y="8483"/>
                  </a:lnTo>
                  <a:lnTo>
                    <a:pt x="95250"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sp>
          <p:nvSpPr>
            <p:cNvPr id="74" name="object 74"/>
            <p:cNvSpPr/>
            <p:nvPr/>
          </p:nvSpPr>
          <p:spPr>
            <a:xfrm>
              <a:off x="7861300" y="4508499"/>
              <a:ext cx="190500" cy="215900"/>
            </a:xfrm>
            <a:custGeom>
              <a:avLst/>
              <a:gdLst/>
              <a:ahLst/>
              <a:cxnLst/>
              <a:rect l="l" t="t" r="r" b="b"/>
              <a:pathLst>
                <a:path w="190500" h="215900">
                  <a:moveTo>
                    <a:pt x="0" y="107949"/>
                  </a:moveTo>
                  <a:lnTo>
                    <a:pt x="7485" y="65930"/>
                  </a:lnTo>
                  <a:lnTo>
                    <a:pt x="27898" y="31617"/>
                  </a:lnTo>
                  <a:lnTo>
                    <a:pt x="58174" y="8483"/>
                  </a:lnTo>
                  <a:lnTo>
                    <a:pt x="95249" y="0"/>
                  </a:lnTo>
                  <a:lnTo>
                    <a:pt x="132325" y="8483"/>
                  </a:lnTo>
                  <a:lnTo>
                    <a:pt x="162602" y="31617"/>
                  </a:lnTo>
                  <a:lnTo>
                    <a:pt x="183015" y="65930"/>
                  </a:lnTo>
                  <a:lnTo>
                    <a:pt x="190500" y="107949"/>
                  </a:lnTo>
                  <a:lnTo>
                    <a:pt x="183015" y="149968"/>
                  </a:lnTo>
                  <a:lnTo>
                    <a:pt x="162602" y="184282"/>
                  </a:lnTo>
                  <a:lnTo>
                    <a:pt x="132325" y="207416"/>
                  </a:lnTo>
                  <a:lnTo>
                    <a:pt x="95249" y="215899"/>
                  </a:lnTo>
                  <a:lnTo>
                    <a:pt x="58174" y="207416"/>
                  </a:lnTo>
                  <a:lnTo>
                    <a:pt x="27898" y="184282"/>
                  </a:lnTo>
                  <a:lnTo>
                    <a:pt x="7485" y="149968"/>
                  </a:lnTo>
                  <a:lnTo>
                    <a:pt x="0" y="107949"/>
                  </a:lnTo>
                  <a:close/>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grpSp>
      <p:sp>
        <p:nvSpPr>
          <p:cNvPr id="75" name="object 75"/>
          <p:cNvSpPr txBox="1"/>
          <p:nvPr/>
        </p:nvSpPr>
        <p:spPr>
          <a:xfrm>
            <a:off x="6441225" y="1436758"/>
            <a:ext cx="95390" cy="120505"/>
          </a:xfrm>
          <a:prstGeom prst="rect">
            <a:avLst/>
          </a:prstGeom>
        </p:spPr>
        <p:txBody>
          <a:bodyPr vert="horz" wrap="square" lIns="0" tIns="8405" rIns="0" bIns="0" rtlCol="0">
            <a:spAutoFit/>
          </a:bodyPr>
          <a:lstStyle/>
          <a:p>
            <a:pPr marL="8405" defTabSz="605150">
              <a:spcBef>
                <a:spcPts val="66"/>
              </a:spcBef>
            </a:pPr>
            <a:r>
              <a:rPr sz="728" b="1" spc="3" dirty="0">
                <a:solidFill>
                  <a:prstClr val="black"/>
                </a:solidFill>
                <a:latin typeface="Times New Roman"/>
                <a:cs typeface="Times New Roman"/>
              </a:rPr>
              <a:t>in</a:t>
            </a:r>
            <a:endParaRPr sz="728">
              <a:solidFill>
                <a:prstClr val="black"/>
              </a:solidFill>
              <a:latin typeface="Times New Roman"/>
              <a:cs typeface="Times New Roman"/>
            </a:endParaRPr>
          </a:p>
        </p:txBody>
      </p:sp>
      <p:sp>
        <p:nvSpPr>
          <p:cNvPr id="76" name="object 76"/>
          <p:cNvSpPr txBox="1"/>
          <p:nvPr/>
        </p:nvSpPr>
        <p:spPr>
          <a:xfrm>
            <a:off x="6472565" y="2977428"/>
            <a:ext cx="78581" cy="120505"/>
          </a:xfrm>
          <a:prstGeom prst="rect">
            <a:avLst/>
          </a:prstGeom>
        </p:spPr>
        <p:txBody>
          <a:bodyPr vert="horz" wrap="square" lIns="0" tIns="8405" rIns="0" bIns="0" rtlCol="0">
            <a:spAutoFit/>
          </a:bodyPr>
          <a:lstStyle/>
          <a:p>
            <a:pPr marL="8405" defTabSz="605150">
              <a:spcBef>
                <a:spcPts val="66"/>
              </a:spcBef>
            </a:pPr>
            <a:r>
              <a:rPr sz="728" b="1" spc="70" dirty="0">
                <a:solidFill>
                  <a:prstClr val="black"/>
                </a:solidFill>
                <a:latin typeface="Times New Roman"/>
                <a:cs typeface="Times New Roman"/>
              </a:rPr>
              <a:t>+</a:t>
            </a:r>
            <a:endParaRPr sz="728">
              <a:solidFill>
                <a:prstClr val="black"/>
              </a:solidFill>
              <a:latin typeface="Times New Roman"/>
              <a:cs typeface="Times New Roman"/>
            </a:endParaRPr>
          </a:p>
        </p:txBody>
      </p:sp>
      <p:sp>
        <p:nvSpPr>
          <p:cNvPr id="77" name="object 77"/>
          <p:cNvSpPr/>
          <p:nvPr/>
        </p:nvSpPr>
        <p:spPr>
          <a:xfrm>
            <a:off x="6481771" y="2622176"/>
            <a:ext cx="62613" cy="108417"/>
          </a:xfrm>
          <a:custGeom>
            <a:avLst/>
            <a:gdLst/>
            <a:ahLst/>
            <a:cxnLst/>
            <a:rect l="l" t="t" r="r" b="b"/>
            <a:pathLst>
              <a:path w="94615" h="163829">
                <a:moveTo>
                  <a:pt x="60525" y="0"/>
                </a:moveTo>
                <a:lnTo>
                  <a:pt x="35125" y="0"/>
                </a:lnTo>
                <a:lnTo>
                  <a:pt x="35124" y="95196"/>
                </a:lnTo>
                <a:lnTo>
                  <a:pt x="21537" y="73459"/>
                </a:lnTo>
                <a:lnTo>
                  <a:pt x="13703" y="71650"/>
                </a:lnTo>
                <a:lnTo>
                  <a:pt x="1807" y="79085"/>
                </a:lnTo>
                <a:lnTo>
                  <a:pt x="0" y="86921"/>
                </a:lnTo>
                <a:lnTo>
                  <a:pt x="47824" y="163440"/>
                </a:lnTo>
                <a:lnTo>
                  <a:pt x="93789" y="89894"/>
                </a:lnTo>
                <a:lnTo>
                  <a:pt x="94267" y="86448"/>
                </a:lnTo>
                <a:lnTo>
                  <a:pt x="93536" y="83281"/>
                </a:lnTo>
                <a:lnTo>
                  <a:pt x="92805" y="80115"/>
                </a:lnTo>
                <a:lnTo>
                  <a:pt x="90867" y="77227"/>
                </a:lnTo>
                <a:lnTo>
                  <a:pt x="81944" y="71650"/>
                </a:lnTo>
                <a:lnTo>
                  <a:pt x="74109" y="73459"/>
                </a:lnTo>
                <a:lnTo>
                  <a:pt x="60523" y="95196"/>
                </a:lnTo>
                <a:lnTo>
                  <a:pt x="60525"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sp>
        <p:nvSpPr>
          <p:cNvPr id="78" name="object 78"/>
          <p:cNvSpPr txBox="1"/>
          <p:nvPr/>
        </p:nvSpPr>
        <p:spPr>
          <a:xfrm>
            <a:off x="6396472" y="3239487"/>
            <a:ext cx="144135" cy="120505"/>
          </a:xfrm>
          <a:prstGeom prst="rect">
            <a:avLst/>
          </a:prstGeom>
        </p:spPr>
        <p:txBody>
          <a:bodyPr vert="horz" wrap="square" lIns="0" tIns="8405" rIns="0" bIns="0" rtlCol="0">
            <a:spAutoFit/>
          </a:bodyPr>
          <a:lstStyle/>
          <a:p>
            <a:pPr marL="8405" defTabSz="605150">
              <a:spcBef>
                <a:spcPts val="66"/>
              </a:spcBef>
            </a:pPr>
            <a:r>
              <a:rPr sz="728" b="1" spc="-7" dirty="0">
                <a:solidFill>
                  <a:prstClr val="black"/>
                </a:solidFill>
                <a:latin typeface="Times New Roman"/>
                <a:cs typeface="Times New Roman"/>
              </a:rPr>
              <a:t>out</a:t>
            </a:r>
            <a:endParaRPr sz="728">
              <a:solidFill>
                <a:prstClr val="black"/>
              </a:solidFill>
              <a:latin typeface="Times New Roman"/>
              <a:cs typeface="Times New Roman"/>
            </a:endParaRPr>
          </a:p>
        </p:txBody>
      </p:sp>
      <p:graphicFrame>
        <p:nvGraphicFramePr>
          <p:cNvPr id="79" name="object 79"/>
          <p:cNvGraphicFramePr>
            <a:graphicFrameLocks noGrp="1"/>
          </p:cNvGraphicFramePr>
          <p:nvPr/>
        </p:nvGraphicFramePr>
        <p:xfrm>
          <a:off x="6631081" y="1840566"/>
          <a:ext cx="638736" cy="1377483"/>
        </p:xfrm>
        <a:graphic>
          <a:graphicData uri="http://schemas.openxmlformats.org/drawingml/2006/table">
            <a:tbl>
              <a:tblPr firstRow="1" bandRow="1">
                <a:tableStyleId>{2D5ABB26-0587-4C30-8999-92F81FD0307C}</a:tableStyleId>
              </a:tblPr>
              <a:tblGrid>
                <a:gridCol w="159684">
                  <a:extLst>
                    <a:ext uri="{9D8B030D-6E8A-4147-A177-3AD203B41FA5}">
                      <a16:colId xmlns:a16="http://schemas.microsoft.com/office/drawing/2014/main" val="20000"/>
                    </a:ext>
                  </a:extLst>
                </a:gridCol>
                <a:gridCol w="159684">
                  <a:extLst>
                    <a:ext uri="{9D8B030D-6E8A-4147-A177-3AD203B41FA5}">
                      <a16:colId xmlns:a16="http://schemas.microsoft.com/office/drawing/2014/main" val="20001"/>
                    </a:ext>
                  </a:extLst>
                </a:gridCol>
                <a:gridCol w="159684">
                  <a:extLst>
                    <a:ext uri="{9D8B030D-6E8A-4147-A177-3AD203B41FA5}">
                      <a16:colId xmlns:a16="http://schemas.microsoft.com/office/drawing/2014/main" val="20002"/>
                    </a:ext>
                  </a:extLst>
                </a:gridCol>
                <a:gridCol w="159684">
                  <a:extLst>
                    <a:ext uri="{9D8B030D-6E8A-4147-A177-3AD203B41FA5}">
                      <a16:colId xmlns:a16="http://schemas.microsoft.com/office/drawing/2014/main" val="20003"/>
                    </a:ext>
                  </a:extLst>
                </a:gridCol>
              </a:tblGrid>
              <a:tr h="461822">
                <a:tc>
                  <a:txBody>
                    <a:bodyPr/>
                    <a:lstStyle/>
                    <a:p>
                      <a:pPr>
                        <a:lnSpc>
                          <a:spcPct val="100000"/>
                        </a:lnSpc>
                        <a:spcBef>
                          <a:spcPts val="5"/>
                        </a:spcBef>
                      </a:pPr>
                      <a:endParaRPr sz="1100">
                        <a:latin typeface="Times New Roman"/>
                        <a:cs typeface="Times New Roman"/>
                      </a:endParaRPr>
                    </a:p>
                    <a:p>
                      <a:pPr algn="ctr">
                        <a:lnSpc>
                          <a:spcPct val="100000"/>
                        </a:lnSpc>
                      </a:pPr>
                      <a:r>
                        <a:rPr sz="800" dirty="0">
                          <a:latin typeface="Times New Roman"/>
                          <a:cs typeface="Times New Roman"/>
                        </a:rPr>
                        <a:t>1</a:t>
                      </a:r>
                      <a:endParaRPr sz="800">
                        <a:latin typeface="Times New Roman"/>
                        <a:cs typeface="Times New Roman"/>
                      </a:endParaRPr>
                    </a:p>
                  </a:txBody>
                  <a:tcPr marL="0" marR="0" marT="42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D9D9"/>
                    </a:solidFill>
                  </a:tcPr>
                </a:tc>
                <a:tc>
                  <a:txBody>
                    <a:bodyPr/>
                    <a:lstStyle/>
                    <a:p>
                      <a:pPr>
                        <a:lnSpc>
                          <a:spcPct val="100000"/>
                        </a:lnSpc>
                        <a:spcBef>
                          <a:spcPts val="5"/>
                        </a:spcBef>
                      </a:pPr>
                      <a:endParaRPr sz="1100">
                        <a:latin typeface="Times New Roman"/>
                        <a:cs typeface="Times New Roman"/>
                      </a:endParaRPr>
                    </a:p>
                    <a:p>
                      <a:pPr marR="1270" algn="ctr">
                        <a:lnSpc>
                          <a:spcPct val="100000"/>
                        </a:lnSpc>
                      </a:pPr>
                      <a:r>
                        <a:rPr sz="800" dirty="0">
                          <a:latin typeface="Times New Roman"/>
                          <a:cs typeface="Times New Roman"/>
                        </a:rPr>
                        <a:t>2</a:t>
                      </a:r>
                      <a:endParaRPr sz="800">
                        <a:latin typeface="Times New Roman"/>
                        <a:cs typeface="Times New Roman"/>
                      </a:endParaRPr>
                    </a:p>
                  </a:txBody>
                  <a:tcPr marL="0" marR="0" marT="42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a:lnSpc>
                          <a:spcPct val="100000"/>
                        </a:lnSpc>
                        <a:spcBef>
                          <a:spcPts val="5"/>
                        </a:spcBef>
                      </a:pPr>
                      <a:endParaRPr sz="1100">
                        <a:latin typeface="Times New Roman"/>
                        <a:cs typeface="Times New Roman"/>
                      </a:endParaRPr>
                    </a:p>
                    <a:p>
                      <a:pPr marL="78740">
                        <a:lnSpc>
                          <a:spcPct val="100000"/>
                        </a:lnSpc>
                      </a:pPr>
                      <a:r>
                        <a:rPr sz="800" dirty="0">
                          <a:latin typeface="Times New Roman"/>
                          <a:cs typeface="Times New Roman"/>
                        </a:rPr>
                        <a:t>3</a:t>
                      </a:r>
                      <a:endParaRPr sz="800">
                        <a:latin typeface="Times New Roman"/>
                        <a:cs typeface="Times New Roman"/>
                      </a:endParaRPr>
                    </a:p>
                  </a:txBody>
                  <a:tcPr marL="0" marR="0" marT="42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D9D9"/>
                    </a:solidFill>
                  </a:tcPr>
                </a:tc>
                <a:tc>
                  <a:txBody>
                    <a:bodyPr/>
                    <a:lstStyle/>
                    <a:p>
                      <a:pPr>
                        <a:lnSpc>
                          <a:spcPct val="100000"/>
                        </a:lnSpc>
                        <a:spcBef>
                          <a:spcPts val="5"/>
                        </a:spcBef>
                      </a:pPr>
                      <a:endParaRPr sz="1100">
                        <a:latin typeface="Times New Roman"/>
                        <a:cs typeface="Times New Roman"/>
                      </a:endParaRPr>
                    </a:p>
                    <a:p>
                      <a:pPr marR="6350" algn="ctr">
                        <a:lnSpc>
                          <a:spcPct val="100000"/>
                        </a:lnSpc>
                      </a:pPr>
                      <a:r>
                        <a:rPr sz="800" dirty="0">
                          <a:latin typeface="Times New Roman"/>
                          <a:cs typeface="Times New Roman"/>
                        </a:rPr>
                        <a:t>4</a:t>
                      </a:r>
                      <a:endParaRPr sz="800">
                        <a:latin typeface="Times New Roman"/>
                        <a:cs typeface="Times New Roman"/>
                      </a:endParaRPr>
                    </a:p>
                  </a:txBody>
                  <a:tcPr marL="0" marR="0" marT="42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0"/>
                  </a:ext>
                </a:extLst>
              </a:tr>
              <a:tr h="461822">
                <a:tc>
                  <a:txBody>
                    <a:bodyPr/>
                    <a:lstStyle/>
                    <a:p>
                      <a:pPr>
                        <a:lnSpc>
                          <a:spcPct val="100000"/>
                        </a:lnSpc>
                      </a:pPr>
                      <a:endParaRPr sz="1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a:lnSpc>
                          <a:spcPct val="100000"/>
                        </a:lnSpc>
                        <a:spcBef>
                          <a:spcPts val="45"/>
                        </a:spcBef>
                      </a:pPr>
                      <a:endParaRPr sz="1100">
                        <a:latin typeface="Times New Roman"/>
                        <a:cs typeface="Times New Roman"/>
                      </a:endParaRPr>
                    </a:p>
                    <a:p>
                      <a:pPr marR="1270" algn="ctr">
                        <a:lnSpc>
                          <a:spcPct val="100000"/>
                        </a:lnSpc>
                      </a:pPr>
                      <a:r>
                        <a:rPr sz="800" dirty="0">
                          <a:latin typeface="Times New Roman"/>
                          <a:cs typeface="Times New Roman"/>
                        </a:rPr>
                        <a:t>1</a:t>
                      </a:r>
                      <a:endParaRPr sz="800">
                        <a:latin typeface="Times New Roman"/>
                        <a:cs typeface="Times New Roman"/>
                      </a:endParaRPr>
                    </a:p>
                  </a:txBody>
                  <a:tcPr marL="0" marR="0" marT="3782"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D9D9"/>
                    </a:solidFill>
                  </a:tcPr>
                </a:tc>
                <a:tc>
                  <a:txBody>
                    <a:bodyPr/>
                    <a:lstStyle/>
                    <a:p>
                      <a:pPr>
                        <a:lnSpc>
                          <a:spcPct val="100000"/>
                        </a:lnSpc>
                        <a:spcBef>
                          <a:spcPts val="45"/>
                        </a:spcBef>
                      </a:pPr>
                      <a:endParaRPr sz="1100">
                        <a:latin typeface="Times New Roman"/>
                        <a:cs typeface="Times New Roman"/>
                      </a:endParaRPr>
                    </a:p>
                    <a:p>
                      <a:pPr marL="78740">
                        <a:lnSpc>
                          <a:spcPct val="100000"/>
                        </a:lnSpc>
                      </a:pPr>
                      <a:r>
                        <a:rPr sz="800" dirty="0">
                          <a:latin typeface="Times New Roman"/>
                          <a:cs typeface="Times New Roman"/>
                        </a:rPr>
                        <a:t>2</a:t>
                      </a:r>
                      <a:endParaRPr sz="800">
                        <a:latin typeface="Times New Roman"/>
                        <a:cs typeface="Times New Roman"/>
                      </a:endParaRPr>
                    </a:p>
                  </a:txBody>
                  <a:tcPr marL="0" marR="0" marT="3782"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a:lnSpc>
                          <a:spcPct val="100000"/>
                        </a:lnSpc>
                        <a:spcBef>
                          <a:spcPts val="45"/>
                        </a:spcBef>
                      </a:pPr>
                      <a:endParaRPr sz="1100">
                        <a:latin typeface="Times New Roman"/>
                        <a:cs typeface="Times New Roman"/>
                      </a:endParaRPr>
                    </a:p>
                    <a:p>
                      <a:pPr marR="6350" algn="ctr">
                        <a:lnSpc>
                          <a:spcPct val="100000"/>
                        </a:lnSpc>
                      </a:pPr>
                      <a:r>
                        <a:rPr sz="800" dirty="0">
                          <a:latin typeface="Times New Roman"/>
                          <a:cs typeface="Times New Roman"/>
                        </a:rPr>
                        <a:t>3</a:t>
                      </a:r>
                      <a:endParaRPr sz="800">
                        <a:latin typeface="Times New Roman"/>
                        <a:cs typeface="Times New Roman"/>
                      </a:endParaRPr>
                    </a:p>
                  </a:txBody>
                  <a:tcPr marL="0" marR="0" marT="3782"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D9D9"/>
                    </a:solidFill>
                  </a:tcPr>
                </a:tc>
                <a:extLst>
                  <a:ext uri="{0D108BD9-81ED-4DB2-BD59-A6C34878D82A}">
                    <a16:rowId xmlns:a16="http://schemas.microsoft.com/office/drawing/2014/main" val="10001"/>
                  </a:ext>
                </a:extLst>
              </a:tr>
              <a:tr h="453839">
                <a:tc>
                  <a:txBody>
                    <a:bodyPr/>
                    <a:lstStyle/>
                    <a:p>
                      <a:pPr>
                        <a:lnSpc>
                          <a:spcPct val="100000"/>
                        </a:lnSpc>
                      </a:pPr>
                      <a:endParaRPr sz="1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a:lnSpc>
                          <a:spcPct val="100000"/>
                        </a:lnSpc>
                      </a:pPr>
                      <a:endParaRPr sz="1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a:lnSpc>
                          <a:spcPct val="100000"/>
                        </a:lnSpc>
                        <a:spcBef>
                          <a:spcPts val="25"/>
                        </a:spcBef>
                      </a:pPr>
                      <a:endParaRPr sz="1100">
                        <a:latin typeface="Times New Roman"/>
                        <a:cs typeface="Times New Roman"/>
                      </a:endParaRPr>
                    </a:p>
                    <a:p>
                      <a:pPr marL="78740">
                        <a:lnSpc>
                          <a:spcPct val="100000"/>
                        </a:lnSpc>
                      </a:pPr>
                      <a:r>
                        <a:rPr sz="800" dirty="0">
                          <a:latin typeface="Times New Roman"/>
                          <a:cs typeface="Times New Roman"/>
                        </a:rPr>
                        <a:t>1</a:t>
                      </a:r>
                      <a:endParaRPr sz="800">
                        <a:latin typeface="Times New Roman"/>
                        <a:cs typeface="Times New Roman"/>
                      </a:endParaRPr>
                    </a:p>
                  </a:txBody>
                  <a:tcPr marL="0" marR="0" marT="2101"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D9D9"/>
                    </a:solidFill>
                  </a:tcPr>
                </a:tc>
                <a:tc>
                  <a:txBody>
                    <a:bodyPr/>
                    <a:lstStyle/>
                    <a:p>
                      <a:pPr>
                        <a:lnSpc>
                          <a:spcPct val="100000"/>
                        </a:lnSpc>
                        <a:spcBef>
                          <a:spcPts val="25"/>
                        </a:spcBef>
                      </a:pPr>
                      <a:endParaRPr sz="1100" dirty="0">
                        <a:latin typeface="Times New Roman"/>
                        <a:cs typeface="Times New Roman"/>
                      </a:endParaRPr>
                    </a:p>
                    <a:p>
                      <a:pPr marR="6350" algn="ctr">
                        <a:lnSpc>
                          <a:spcPct val="100000"/>
                        </a:lnSpc>
                      </a:pPr>
                      <a:r>
                        <a:rPr sz="800" dirty="0">
                          <a:latin typeface="Times New Roman"/>
                          <a:cs typeface="Times New Roman"/>
                        </a:rPr>
                        <a:t>2</a:t>
                      </a:r>
                    </a:p>
                  </a:txBody>
                  <a:tcPr marL="0" marR="0" marT="2101"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grpSp>
        <p:nvGrpSpPr>
          <p:cNvPr id="80" name="object 80"/>
          <p:cNvGrpSpPr/>
          <p:nvPr/>
        </p:nvGrpSpPr>
        <p:grpSpPr>
          <a:xfrm>
            <a:off x="4967008" y="1605242"/>
            <a:ext cx="1613647" cy="1630456"/>
            <a:chOff x="5626100" y="2425698"/>
            <a:chExt cx="2438400" cy="2463800"/>
          </a:xfrm>
        </p:grpSpPr>
        <p:sp>
          <p:nvSpPr>
            <p:cNvPr id="81" name="object 81"/>
            <p:cNvSpPr/>
            <p:nvPr/>
          </p:nvSpPr>
          <p:spPr>
            <a:xfrm>
              <a:off x="7915075" y="4724398"/>
              <a:ext cx="94615" cy="165735"/>
            </a:xfrm>
            <a:custGeom>
              <a:avLst/>
              <a:gdLst/>
              <a:ahLst/>
              <a:cxnLst/>
              <a:rect l="l" t="t" r="r" b="b"/>
              <a:pathLst>
                <a:path w="94615" h="165735">
                  <a:moveTo>
                    <a:pt x="62190" y="0"/>
                  </a:moveTo>
                  <a:lnTo>
                    <a:pt x="36790" y="0"/>
                  </a:lnTo>
                  <a:lnTo>
                    <a:pt x="36790" y="78487"/>
                  </a:lnTo>
                  <a:lnTo>
                    <a:pt x="35125" y="82510"/>
                  </a:lnTo>
                  <a:lnTo>
                    <a:pt x="35125" y="96864"/>
                  </a:lnTo>
                  <a:lnTo>
                    <a:pt x="21539" y="75126"/>
                  </a:lnTo>
                  <a:lnTo>
                    <a:pt x="13704" y="73318"/>
                  </a:lnTo>
                  <a:lnTo>
                    <a:pt x="1808" y="80752"/>
                  </a:lnTo>
                  <a:lnTo>
                    <a:pt x="0" y="88587"/>
                  </a:lnTo>
                  <a:lnTo>
                    <a:pt x="47824" y="165106"/>
                  </a:lnTo>
                  <a:lnTo>
                    <a:pt x="93789" y="91561"/>
                  </a:lnTo>
                  <a:lnTo>
                    <a:pt x="94267" y="88116"/>
                  </a:lnTo>
                  <a:lnTo>
                    <a:pt x="93536" y="84949"/>
                  </a:lnTo>
                  <a:lnTo>
                    <a:pt x="92806" y="81782"/>
                  </a:lnTo>
                  <a:lnTo>
                    <a:pt x="90867" y="78894"/>
                  </a:lnTo>
                  <a:lnTo>
                    <a:pt x="81945" y="73318"/>
                  </a:lnTo>
                  <a:lnTo>
                    <a:pt x="74110" y="75126"/>
                  </a:lnTo>
                  <a:lnTo>
                    <a:pt x="60524" y="96864"/>
                  </a:lnTo>
                  <a:lnTo>
                    <a:pt x="60524" y="86533"/>
                  </a:lnTo>
                  <a:lnTo>
                    <a:pt x="62190" y="82510"/>
                  </a:lnTo>
                  <a:lnTo>
                    <a:pt x="62190"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sp>
          <p:nvSpPr>
            <p:cNvPr id="82" name="object 82"/>
            <p:cNvSpPr/>
            <p:nvPr/>
          </p:nvSpPr>
          <p:spPr>
            <a:xfrm>
              <a:off x="7861300" y="3390899"/>
              <a:ext cx="190500" cy="203200"/>
            </a:xfrm>
            <a:custGeom>
              <a:avLst/>
              <a:gdLst/>
              <a:ahLst/>
              <a:cxnLst/>
              <a:rect l="l" t="t" r="r" b="b"/>
              <a:pathLst>
                <a:path w="190500" h="203200">
                  <a:moveTo>
                    <a:pt x="190501" y="0"/>
                  </a:moveTo>
                  <a:lnTo>
                    <a:pt x="0" y="0"/>
                  </a:lnTo>
                  <a:lnTo>
                    <a:pt x="0" y="203200"/>
                  </a:lnTo>
                  <a:lnTo>
                    <a:pt x="190501" y="203200"/>
                  </a:lnTo>
                  <a:lnTo>
                    <a:pt x="190501"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sp>
          <p:nvSpPr>
            <p:cNvPr id="83" name="object 83"/>
            <p:cNvSpPr/>
            <p:nvPr/>
          </p:nvSpPr>
          <p:spPr>
            <a:xfrm>
              <a:off x="7861300" y="3390899"/>
              <a:ext cx="190500" cy="203200"/>
            </a:xfrm>
            <a:custGeom>
              <a:avLst/>
              <a:gdLst/>
              <a:ahLst/>
              <a:cxnLst/>
              <a:rect l="l" t="t" r="r" b="b"/>
              <a:pathLst>
                <a:path w="190500" h="203200">
                  <a:moveTo>
                    <a:pt x="0" y="0"/>
                  </a:moveTo>
                  <a:lnTo>
                    <a:pt x="190500" y="0"/>
                  </a:lnTo>
                  <a:lnTo>
                    <a:pt x="190500" y="203200"/>
                  </a:lnTo>
                  <a:lnTo>
                    <a:pt x="0" y="203200"/>
                  </a:lnTo>
                  <a:lnTo>
                    <a:pt x="0" y="0"/>
                  </a:lnTo>
                  <a:close/>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sp>
          <p:nvSpPr>
            <p:cNvPr id="84" name="object 84"/>
            <p:cNvSpPr/>
            <p:nvPr/>
          </p:nvSpPr>
          <p:spPr>
            <a:xfrm>
              <a:off x="7861298" y="3492499"/>
              <a:ext cx="114300" cy="63500"/>
            </a:xfrm>
            <a:custGeom>
              <a:avLst/>
              <a:gdLst/>
              <a:ahLst/>
              <a:cxnLst/>
              <a:rect l="l" t="t" r="r" b="b"/>
              <a:pathLst>
                <a:path w="114300" h="63500">
                  <a:moveTo>
                    <a:pt x="0" y="0"/>
                  </a:moveTo>
                  <a:lnTo>
                    <a:pt x="0" y="63500"/>
                  </a:lnTo>
                  <a:lnTo>
                    <a:pt x="114300" y="31750"/>
                  </a:lnTo>
                  <a:lnTo>
                    <a:pt x="0"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sp>
          <p:nvSpPr>
            <p:cNvPr id="85" name="object 85"/>
            <p:cNvSpPr/>
            <p:nvPr/>
          </p:nvSpPr>
          <p:spPr>
            <a:xfrm>
              <a:off x="7861298" y="3492499"/>
              <a:ext cx="114300" cy="63500"/>
            </a:xfrm>
            <a:custGeom>
              <a:avLst/>
              <a:gdLst/>
              <a:ahLst/>
              <a:cxnLst/>
              <a:rect l="l" t="t" r="r" b="b"/>
              <a:pathLst>
                <a:path w="114300" h="63500">
                  <a:moveTo>
                    <a:pt x="0" y="0"/>
                  </a:moveTo>
                  <a:lnTo>
                    <a:pt x="114299" y="31749"/>
                  </a:lnTo>
                  <a:lnTo>
                    <a:pt x="0" y="63499"/>
                  </a:lnTo>
                  <a:lnTo>
                    <a:pt x="0" y="0"/>
                  </a:lnTo>
                  <a:close/>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sp>
          <p:nvSpPr>
            <p:cNvPr id="86" name="object 86"/>
            <p:cNvSpPr/>
            <p:nvPr/>
          </p:nvSpPr>
          <p:spPr>
            <a:xfrm>
              <a:off x="7915075" y="3594099"/>
              <a:ext cx="94615" cy="163830"/>
            </a:xfrm>
            <a:custGeom>
              <a:avLst/>
              <a:gdLst/>
              <a:ahLst/>
              <a:cxnLst/>
              <a:rect l="l" t="t" r="r" b="b"/>
              <a:pathLst>
                <a:path w="94615" h="163829">
                  <a:moveTo>
                    <a:pt x="62190" y="0"/>
                  </a:moveTo>
                  <a:lnTo>
                    <a:pt x="36790" y="0"/>
                  </a:lnTo>
                  <a:lnTo>
                    <a:pt x="36790" y="77654"/>
                  </a:lnTo>
                  <a:lnTo>
                    <a:pt x="35125" y="81676"/>
                  </a:lnTo>
                  <a:lnTo>
                    <a:pt x="35125" y="95196"/>
                  </a:lnTo>
                  <a:lnTo>
                    <a:pt x="21539" y="73459"/>
                  </a:lnTo>
                  <a:lnTo>
                    <a:pt x="13704" y="71650"/>
                  </a:lnTo>
                  <a:lnTo>
                    <a:pt x="1808" y="79086"/>
                  </a:lnTo>
                  <a:lnTo>
                    <a:pt x="0" y="86921"/>
                  </a:lnTo>
                  <a:lnTo>
                    <a:pt x="47824" y="163440"/>
                  </a:lnTo>
                  <a:lnTo>
                    <a:pt x="93789" y="89895"/>
                  </a:lnTo>
                  <a:lnTo>
                    <a:pt x="94267" y="86448"/>
                  </a:lnTo>
                  <a:lnTo>
                    <a:pt x="93536" y="83282"/>
                  </a:lnTo>
                  <a:lnTo>
                    <a:pt x="92806" y="80115"/>
                  </a:lnTo>
                  <a:lnTo>
                    <a:pt x="90867" y="77227"/>
                  </a:lnTo>
                  <a:lnTo>
                    <a:pt x="81945" y="71650"/>
                  </a:lnTo>
                  <a:lnTo>
                    <a:pt x="74110" y="73459"/>
                  </a:lnTo>
                  <a:lnTo>
                    <a:pt x="60524" y="95196"/>
                  </a:lnTo>
                  <a:lnTo>
                    <a:pt x="60524" y="85699"/>
                  </a:lnTo>
                  <a:lnTo>
                    <a:pt x="62190" y="81676"/>
                  </a:lnTo>
                  <a:lnTo>
                    <a:pt x="62190"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sp>
          <p:nvSpPr>
            <p:cNvPr id="87" name="object 87"/>
            <p:cNvSpPr/>
            <p:nvPr/>
          </p:nvSpPr>
          <p:spPr>
            <a:xfrm>
              <a:off x="7861300" y="4127500"/>
              <a:ext cx="190500" cy="203200"/>
            </a:xfrm>
            <a:custGeom>
              <a:avLst/>
              <a:gdLst/>
              <a:ahLst/>
              <a:cxnLst/>
              <a:rect l="l" t="t" r="r" b="b"/>
              <a:pathLst>
                <a:path w="190500" h="203200">
                  <a:moveTo>
                    <a:pt x="190501" y="0"/>
                  </a:moveTo>
                  <a:lnTo>
                    <a:pt x="0" y="0"/>
                  </a:lnTo>
                  <a:lnTo>
                    <a:pt x="0" y="203200"/>
                  </a:lnTo>
                  <a:lnTo>
                    <a:pt x="190501" y="203200"/>
                  </a:lnTo>
                  <a:lnTo>
                    <a:pt x="190501"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sp>
          <p:nvSpPr>
            <p:cNvPr id="88" name="object 88"/>
            <p:cNvSpPr/>
            <p:nvPr/>
          </p:nvSpPr>
          <p:spPr>
            <a:xfrm>
              <a:off x="7861300" y="4127499"/>
              <a:ext cx="190500" cy="203200"/>
            </a:xfrm>
            <a:custGeom>
              <a:avLst/>
              <a:gdLst/>
              <a:ahLst/>
              <a:cxnLst/>
              <a:rect l="l" t="t" r="r" b="b"/>
              <a:pathLst>
                <a:path w="190500" h="203200">
                  <a:moveTo>
                    <a:pt x="0" y="0"/>
                  </a:moveTo>
                  <a:lnTo>
                    <a:pt x="190500" y="0"/>
                  </a:lnTo>
                  <a:lnTo>
                    <a:pt x="190500" y="203200"/>
                  </a:lnTo>
                  <a:lnTo>
                    <a:pt x="0" y="203200"/>
                  </a:lnTo>
                  <a:lnTo>
                    <a:pt x="0" y="0"/>
                  </a:lnTo>
                  <a:close/>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sp>
          <p:nvSpPr>
            <p:cNvPr id="89" name="object 89"/>
            <p:cNvSpPr/>
            <p:nvPr/>
          </p:nvSpPr>
          <p:spPr>
            <a:xfrm>
              <a:off x="7861298" y="4229100"/>
              <a:ext cx="114300" cy="63500"/>
            </a:xfrm>
            <a:custGeom>
              <a:avLst/>
              <a:gdLst/>
              <a:ahLst/>
              <a:cxnLst/>
              <a:rect l="l" t="t" r="r" b="b"/>
              <a:pathLst>
                <a:path w="114300" h="63500">
                  <a:moveTo>
                    <a:pt x="0" y="0"/>
                  </a:moveTo>
                  <a:lnTo>
                    <a:pt x="0" y="63500"/>
                  </a:lnTo>
                  <a:lnTo>
                    <a:pt x="114300" y="31750"/>
                  </a:lnTo>
                  <a:lnTo>
                    <a:pt x="0"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sp>
          <p:nvSpPr>
            <p:cNvPr id="90" name="object 90"/>
            <p:cNvSpPr/>
            <p:nvPr/>
          </p:nvSpPr>
          <p:spPr>
            <a:xfrm>
              <a:off x="7861298" y="4229099"/>
              <a:ext cx="114300" cy="63500"/>
            </a:xfrm>
            <a:custGeom>
              <a:avLst/>
              <a:gdLst/>
              <a:ahLst/>
              <a:cxnLst/>
              <a:rect l="l" t="t" r="r" b="b"/>
              <a:pathLst>
                <a:path w="114300" h="63500">
                  <a:moveTo>
                    <a:pt x="0" y="0"/>
                  </a:moveTo>
                  <a:lnTo>
                    <a:pt x="114299" y="31749"/>
                  </a:lnTo>
                  <a:lnTo>
                    <a:pt x="0" y="63499"/>
                  </a:lnTo>
                  <a:lnTo>
                    <a:pt x="0" y="0"/>
                  </a:lnTo>
                  <a:close/>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sp>
          <p:nvSpPr>
            <p:cNvPr id="91" name="object 91"/>
            <p:cNvSpPr/>
            <p:nvPr/>
          </p:nvSpPr>
          <p:spPr>
            <a:xfrm>
              <a:off x="7915075" y="4330700"/>
              <a:ext cx="94615" cy="183515"/>
            </a:xfrm>
            <a:custGeom>
              <a:avLst/>
              <a:gdLst/>
              <a:ahLst/>
              <a:cxnLst/>
              <a:rect l="l" t="t" r="r" b="b"/>
              <a:pathLst>
                <a:path w="94615" h="183514">
                  <a:moveTo>
                    <a:pt x="62190" y="0"/>
                  </a:moveTo>
                  <a:lnTo>
                    <a:pt x="36790" y="0"/>
                  </a:lnTo>
                  <a:lnTo>
                    <a:pt x="36790" y="87655"/>
                  </a:lnTo>
                  <a:lnTo>
                    <a:pt x="35125" y="91678"/>
                  </a:lnTo>
                  <a:lnTo>
                    <a:pt x="35125" y="115199"/>
                  </a:lnTo>
                  <a:lnTo>
                    <a:pt x="21539" y="93461"/>
                  </a:lnTo>
                  <a:lnTo>
                    <a:pt x="13704" y="91654"/>
                  </a:lnTo>
                  <a:lnTo>
                    <a:pt x="1808" y="99087"/>
                  </a:lnTo>
                  <a:lnTo>
                    <a:pt x="0" y="106923"/>
                  </a:lnTo>
                  <a:lnTo>
                    <a:pt x="47824" y="183442"/>
                  </a:lnTo>
                  <a:lnTo>
                    <a:pt x="93789" y="109898"/>
                  </a:lnTo>
                  <a:lnTo>
                    <a:pt x="94267" y="106451"/>
                  </a:lnTo>
                  <a:lnTo>
                    <a:pt x="93536" y="103285"/>
                  </a:lnTo>
                  <a:lnTo>
                    <a:pt x="92806" y="100117"/>
                  </a:lnTo>
                  <a:lnTo>
                    <a:pt x="90867" y="97229"/>
                  </a:lnTo>
                  <a:lnTo>
                    <a:pt x="81945" y="91654"/>
                  </a:lnTo>
                  <a:lnTo>
                    <a:pt x="74110" y="93461"/>
                  </a:lnTo>
                  <a:lnTo>
                    <a:pt x="60524" y="115199"/>
                  </a:lnTo>
                  <a:lnTo>
                    <a:pt x="60524" y="95702"/>
                  </a:lnTo>
                  <a:lnTo>
                    <a:pt x="62190" y="91678"/>
                  </a:lnTo>
                  <a:lnTo>
                    <a:pt x="62190"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sp>
          <p:nvSpPr>
            <p:cNvPr id="92" name="object 92"/>
            <p:cNvSpPr/>
            <p:nvPr/>
          </p:nvSpPr>
          <p:spPr>
            <a:xfrm>
              <a:off x="7861300" y="2654301"/>
              <a:ext cx="190500" cy="203200"/>
            </a:xfrm>
            <a:custGeom>
              <a:avLst/>
              <a:gdLst/>
              <a:ahLst/>
              <a:cxnLst/>
              <a:rect l="l" t="t" r="r" b="b"/>
              <a:pathLst>
                <a:path w="190500" h="203200">
                  <a:moveTo>
                    <a:pt x="190501" y="0"/>
                  </a:moveTo>
                  <a:lnTo>
                    <a:pt x="0" y="0"/>
                  </a:lnTo>
                  <a:lnTo>
                    <a:pt x="0" y="203198"/>
                  </a:lnTo>
                  <a:lnTo>
                    <a:pt x="190501" y="203198"/>
                  </a:lnTo>
                  <a:lnTo>
                    <a:pt x="190501"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sp>
          <p:nvSpPr>
            <p:cNvPr id="93" name="object 93"/>
            <p:cNvSpPr/>
            <p:nvPr/>
          </p:nvSpPr>
          <p:spPr>
            <a:xfrm>
              <a:off x="7861300" y="2654300"/>
              <a:ext cx="190500" cy="203200"/>
            </a:xfrm>
            <a:custGeom>
              <a:avLst/>
              <a:gdLst/>
              <a:ahLst/>
              <a:cxnLst/>
              <a:rect l="l" t="t" r="r" b="b"/>
              <a:pathLst>
                <a:path w="190500" h="203200">
                  <a:moveTo>
                    <a:pt x="0" y="0"/>
                  </a:moveTo>
                  <a:lnTo>
                    <a:pt x="190500" y="0"/>
                  </a:lnTo>
                  <a:lnTo>
                    <a:pt x="190500" y="203199"/>
                  </a:lnTo>
                  <a:lnTo>
                    <a:pt x="0" y="203199"/>
                  </a:lnTo>
                  <a:lnTo>
                    <a:pt x="0" y="0"/>
                  </a:lnTo>
                  <a:close/>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sp>
          <p:nvSpPr>
            <p:cNvPr id="94" name="object 94"/>
            <p:cNvSpPr/>
            <p:nvPr/>
          </p:nvSpPr>
          <p:spPr>
            <a:xfrm>
              <a:off x="7861300" y="2755899"/>
              <a:ext cx="114300" cy="63500"/>
            </a:xfrm>
            <a:custGeom>
              <a:avLst/>
              <a:gdLst/>
              <a:ahLst/>
              <a:cxnLst/>
              <a:rect l="l" t="t" r="r" b="b"/>
              <a:pathLst>
                <a:path w="114300" h="63500">
                  <a:moveTo>
                    <a:pt x="0" y="0"/>
                  </a:moveTo>
                  <a:lnTo>
                    <a:pt x="0" y="63500"/>
                  </a:lnTo>
                  <a:lnTo>
                    <a:pt x="114300" y="31750"/>
                  </a:lnTo>
                  <a:lnTo>
                    <a:pt x="0"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sp>
          <p:nvSpPr>
            <p:cNvPr id="95" name="object 95"/>
            <p:cNvSpPr/>
            <p:nvPr/>
          </p:nvSpPr>
          <p:spPr>
            <a:xfrm>
              <a:off x="7861300" y="2755899"/>
              <a:ext cx="114300" cy="63500"/>
            </a:xfrm>
            <a:custGeom>
              <a:avLst/>
              <a:gdLst/>
              <a:ahLst/>
              <a:cxnLst/>
              <a:rect l="l" t="t" r="r" b="b"/>
              <a:pathLst>
                <a:path w="114300" h="63500">
                  <a:moveTo>
                    <a:pt x="0" y="0"/>
                  </a:moveTo>
                  <a:lnTo>
                    <a:pt x="114299" y="31750"/>
                  </a:lnTo>
                  <a:lnTo>
                    <a:pt x="0" y="63500"/>
                  </a:lnTo>
                  <a:lnTo>
                    <a:pt x="0" y="0"/>
                  </a:lnTo>
                  <a:close/>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sp>
          <p:nvSpPr>
            <p:cNvPr id="96" name="object 96"/>
            <p:cNvSpPr/>
            <p:nvPr/>
          </p:nvSpPr>
          <p:spPr>
            <a:xfrm>
              <a:off x="7902375" y="2857499"/>
              <a:ext cx="94615" cy="163830"/>
            </a:xfrm>
            <a:custGeom>
              <a:avLst/>
              <a:gdLst/>
              <a:ahLst/>
              <a:cxnLst/>
              <a:rect l="l" t="t" r="r" b="b"/>
              <a:pathLst>
                <a:path w="94615" h="163830">
                  <a:moveTo>
                    <a:pt x="63858" y="0"/>
                  </a:moveTo>
                  <a:lnTo>
                    <a:pt x="38458" y="0"/>
                  </a:lnTo>
                  <a:lnTo>
                    <a:pt x="38458" y="73628"/>
                  </a:lnTo>
                  <a:lnTo>
                    <a:pt x="35125" y="81676"/>
                  </a:lnTo>
                  <a:lnTo>
                    <a:pt x="35125" y="95196"/>
                  </a:lnTo>
                  <a:lnTo>
                    <a:pt x="21539" y="73459"/>
                  </a:lnTo>
                  <a:lnTo>
                    <a:pt x="13704" y="71650"/>
                  </a:lnTo>
                  <a:lnTo>
                    <a:pt x="1808" y="79085"/>
                  </a:lnTo>
                  <a:lnTo>
                    <a:pt x="0" y="86921"/>
                  </a:lnTo>
                  <a:lnTo>
                    <a:pt x="47824" y="163440"/>
                  </a:lnTo>
                  <a:lnTo>
                    <a:pt x="93789" y="89894"/>
                  </a:lnTo>
                  <a:lnTo>
                    <a:pt x="94267" y="86448"/>
                  </a:lnTo>
                  <a:lnTo>
                    <a:pt x="93536" y="83281"/>
                  </a:lnTo>
                  <a:lnTo>
                    <a:pt x="92805" y="80115"/>
                  </a:lnTo>
                  <a:lnTo>
                    <a:pt x="90867" y="77227"/>
                  </a:lnTo>
                  <a:lnTo>
                    <a:pt x="81944" y="71650"/>
                  </a:lnTo>
                  <a:lnTo>
                    <a:pt x="74110" y="73459"/>
                  </a:lnTo>
                  <a:lnTo>
                    <a:pt x="60524" y="95196"/>
                  </a:lnTo>
                  <a:lnTo>
                    <a:pt x="60524" y="89724"/>
                  </a:lnTo>
                  <a:lnTo>
                    <a:pt x="63858" y="81676"/>
                  </a:lnTo>
                  <a:lnTo>
                    <a:pt x="63858"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sp>
          <p:nvSpPr>
            <p:cNvPr id="97" name="object 97"/>
            <p:cNvSpPr/>
            <p:nvPr/>
          </p:nvSpPr>
          <p:spPr>
            <a:xfrm>
              <a:off x="5626100" y="2425699"/>
              <a:ext cx="698500" cy="572135"/>
            </a:xfrm>
            <a:custGeom>
              <a:avLst/>
              <a:gdLst/>
              <a:ahLst/>
              <a:cxnLst/>
              <a:rect l="l" t="t" r="r" b="b"/>
              <a:pathLst>
                <a:path w="698500" h="572135">
                  <a:moveTo>
                    <a:pt x="698131" y="0"/>
                  </a:moveTo>
                  <a:lnTo>
                    <a:pt x="672731" y="0"/>
                  </a:lnTo>
                  <a:lnTo>
                    <a:pt x="672731" y="273050"/>
                  </a:lnTo>
                  <a:lnTo>
                    <a:pt x="509778" y="273050"/>
                  </a:lnTo>
                  <a:lnTo>
                    <a:pt x="505129" y="273050"/>
                  </a:lnTo>
                  <a:lnTo>
                    <a:pt x="488276" y="273050"/>
                  </a:lnTo>
                  <a:lnTo>
                    <a:pt x="355600" y="273050"/>
                  </a:lnTo>
                  <a:lnTo>
                    <a:pt x="355600" y="0"/>
                  </a:lnTo>
                  <a:lnTo>
                    <a:pt x="330200" y="0"/>
                  </a:lnTo>
                  <a:lnTo>
                    <a:pt x="330200" y="273050"/>
                  </a:lnTo>
                  <a:lnTo>
                    <a:pt x="25400" y="273050"/>
                  </a:lnTo>
                  <a:lnTo>
                    <a:pt x="25400" y="0"/>
                  </a:lnTo>
                  <a:lnTo>
                    <a:pt x="0" y="0"/>
                  </a:lnTo>
                  <a:lnTo>
                    <a:pt x="0" y="292760"/>
                  </a:lnTo>
                  <a:lnTo>
                    <a:pt x="5676" y="298450"/>
                  </a:lnTo>
                  <a:lnTo>
                    <a:pt x="335876" y="298450"/>
                  </a:lnTo>
                  <a:lnTo>
                    <a:pt x="482600" y="298450"/>
                  </a:lnTo>
                  <a:lnTo>
                    <a:pt x="482600" y="491401"/>
                  </a:lnTo>
                  <a:lnTo>
                    <a:pt x="476478" y="481596"/>
                  </a:lnTo>
                  <a:lnTo>
                    <a:pt x="468642" y="479793"/>
                  </a:lnTo>
                  <a:lnTo>
                    <a:pt x="467385" y="480580"/>
                  </a:lnTo>
                  <a:lnTo>
                    <a:pt x="463994" y="479793"/>
                  </a:lnTo>
                  <a:lnTo>
                    <a:pt x="463232" y="480275"/>
                  </a:lnTo>
                  <a:lnTo>
                    <a:pt x="461175" y="479793"/>
                  </a:lnTo>
                  <a:lnTo>
                    <a:pt x="449275" y="487222"/>
                  </a:lnTo>
                  <a:lnTo>
                    <a:pt x="447471" y="495058"/>
                  </a:lnTo>
                  <a:lnTo>
                    <a:pt x="495300" y="571576"/>
                  </a:lnTo>
                  <a:lnTo>
                    <a:pt x="496697" y="569328"/>
                  </a:lnTo>
                  <a:lnTo>
                    <a:pt x="498119" y="571576"/>
                  </a:lnTo>
                  <a:lnTo>
                    <a:pt x="500443" y="567867"/>
                  </a:lnTo>
                  <a:lnTo>
                    <a:pt x="502767" y="571576"/>
                  </a:lnTo>
                  <a:lnTo>
                    <a:pt x="550595" y="495058"/>
                  </a:lnTo>
                  <a:lnTo>
                    <a:pt x="548779" y="487222"/>
                  </a:lnTo>
                  <a:lnTo>
                    <a:pt x="536892" y="479793"/>
                  </a:lnTo>
                  <a:lnTo>
                    <a:pt x="533488" y="480580"/>
                  </a:lnTo>
                  <a:lnTo>
                    <a:pt x="532244" y="479793"/>
                  </a:lnTo>
                  <a:lnTo>
                    <a:pt x="530174" y="480275"/>
                  </a:lnTo>
                  <a:lnTo>
                    <a:pt x="529412" y="479793"/>
                  </a:lnTo>
                  <a:lnTo>
                    <a:pt x="521576" y="481596"/>
                  </a:lnTo>
                  <a:lnTo>
                    <a:pt x="515467" y="491388"/>
                  </a:lnTo>
                  <a:lnTo>
                    <a:pt x="515467" y="298450"/>
                  </a:lnTo>
                  <a:lnTo>
                    <a:pt x="692442" y="298450"/>
                  </a:lnTo>
                  <a:lnTo>
                    <a:pt x="698131" y="292760"/>
                  </a:lnTo>
                  <a:lnTo>
                    <a:pt x="698131"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sp>
          <p:nvSpPr>
            <p:cNvPr id="98" name="object 98"/>
            <p:cNvSpPr/>
            <p:nvPr/>
          </p:nvSpPr>
          <p:spPr>
            <a:xfrm>
              <a:off x="6096000" y="4203700"/>
              <a:ext cx="215900" cy="266700"/>
            </a:xfrm>
            <a:custGeom>
              <a:avLst/>
              <a:gdLst/>
              <a:ahLst/>
              <a:cxnLst/>
              <a:rect l="l" t="t" r="r" b="b"/>
              <a:pathLst>
                <a:path w="215900" h="266700">
                  <a:moveTo>
                    <a:pt x="107950" y="0"/>
                  </a:moveTo>
                  <a:lnTo>
                    <a:pt x="65931" y="10479"/>
                  </a:lnTo>
                  <a:lnTo>
                    <a:pt x="31617" y="39057"/>
                  </a:lnTo>
                  <a:lnTo>
                    <a:pt x="8483" y="81444"/>
                  </a:lnTo>
                  <a:lnTo>
                    <a:pt x="0" y="133350"/>
                  </a:lnTo>
                  <a:lnTo>
                    <a:pt x="8483" y="185255"/>
                  </a:lnTo>
                  <a:lnTo>
                    <a:pt x="31617" y="227642"/>
                  </a:lnTo>
                  <a:lnTo>
                    <a:pt x="65931" y="256220"/>
                  </a:lnTo>
                  <a:lnTo>
                    <a:pt x="107950" y="266700"/>
                  </a:lnTo>
                  <a:lnTo>
                    <a:pt x="149968" y="256220"/>
                  </a:lnTo>
                  <a:lnTo>
                    <a:pt x="184282" y="227642"/>
                  </a:lnTo>
                  <a:lnTo>
                    <a:pt x="207416" y="185255"/>
                  </a:lnTo>
                  <a:lnTo>
                    <a:pt x="215900" y="133350"/>
                  </a:lnTo>
                  <a:lnTo>
                    <a:pt x="207416" y="81444"/>
                  </a:lnTo>
                  <a:lnTo>
                    <a:pt x="184282" y="39057"/>
                  </a:lnTo>
                  <a:lnTo>
                    <a:pt x="149968" y="10479"/>
                  </a:lnTo>
                  <a:lnTo>
                    <a:pt x="107950"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sp>
          <p:nvSpPr>
            <p:cNvPr id="99" name="object 99"/>
            <p:cNvSpPr/>
            <p:nvPr/>
          </p:nvSpPr>
          <p:spPr>
            <a:xfrm>
              <a:off x="6095999" y="4203699"/>
              <a:ext cx="215900" cy="266700"/>
            </a:xfrm>
            <a:custGeom>
              <a:avLst/>
              <a:gdLst/>
              <a:ahLst/>
              <a:cxnLst/>
              <a:rect l="l" t="t" r="r" b="b"/>
              <a:pathLst>
                <a:path w="215900" h="266700">
                  <a:moveTo>
                    <a:pt x="0" y="133349"/>
                  </a:moveTo>
                  <a:lnTo>
                    <a:pt x="8483" y="81444"/>
                  </a:lnTo>
                  <a:lnTo>
                    <a:pt x="31617" y="39057"/>
                  </a:lnTo>
                  <a:lnTo>
                    <a:pt x="65930" y="10479"/>
                  </a:lnTo>
                  <a:lnTo>
                    <a:pt x="107949" y="0"/>
                  </a:lnTo>
                  <a:lnTo>
                    <a:pt x="149969" y="10479"/>
                  </a:lnTo>
                  <a:lnTo>
                    <a:pt x="184282" y="39057"/>
                  </a:lnTo>
                  <a:lnTo>
                    <a:pt x="207416" y="81444"/>
                  </a:lnTo>
                  <a:lnTo>
                    <a:pt x="215899" y="133349"/>
                  </a:lnTo>
                  <a:lnTo>
                    <a:pt x="207416" y="185255"/>
                  </a:lnTo>
                  <a:lnTo>
                    <a:pt x="184282" y="227642"/>
                  </a:lnTo>
                  <a:lnTo>
                    <a:pt x="149969" y="256220"/>
                  </a:lnTo>
                  <a:lnTo>
                    <a:pt x="107949" y="266699"/>
                  </a:lnTo>
                  <a:lnTo>
                    <a:pt x="65930" y="256220"/>
                  </a:lnTo>
                  <a:lnTo>
                    <a:pt x="31617" y="227642"/>
                  </a:lnTo>
                  <a:lnTo>
                    <a:pt x="8483" y="185255"/>
                  </a:lnTo>
                  <a:lnTo>
                    <a:pt x="0" y="133349"/>
                  </a:lnTo>
                  <a:close/>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grpSp>
      <p:sp>
        <p:nvSpPr>
          <p:cNvPr id="100" name="object 100"/>
          <p:cNvSpPr txBox="1"/>
          <p:nvPr/>
        </p:nvSpPr>
        <p:spPr>
          <a:xfrm>
            <a:off x="1598932" y="3666358"/>
            <a:ext cx="1419506" cy="249608"/>
          </a:xfrm>
          <a:prstGeom prst="rect">
            <a:avLst/>
          </a:prstGeom>
        </p:spPr>
        <p:txBody>
          <a:bodyPr vert="horz" wrap="square" lIns="0" tIns="10085" rIns="0" bIns="0" rtlCol="0">
            <a:spAutoFit/>
          </a:bodyPr>
          <a:lstStyle/>
          <a:p>
            <a:pPr marL="8405" defTabSz="605150">
              <a:spcBef>
                <a:spcPts val="80"/>
              </a:spcBef>
            </a:pPr>
            <a:r>
              <a:rPr sz="1191" i="1" spc="-7" dirty="0">
                <a:solidFill>
                  <a:prstClr val="black"/>
                </a:solidFill>
                <a:latin typeface="Times New Roman"/>
                <a:cs typeface="Times New Roman"/>
              </a:rPr>
              <a:t>o</a:t>
            </a:r>
            <a:r>
              <a:rPr sz="1191" i="1" spc="-73" dirty="0">
                <a:solidFill>
                  <a:prstClr val="black"/>
                </a:solidFill>
                <a:latin typeface="Times New Roman"/>
                <a:cs typeface="Times New Roman"/>
              </a:rPr>
              <a:t>u</a:t>
            </a:r>
            <a:r>
              <a:rPr sz="1191" i="1" spc="-7" dirty="0">
                <a:solidFill>
                  <a:prstClr val="black"/>
                </a:solidFill>
                <a:latin typeface="Times New Roman"/>
                <a:cs typeface="Times New Roman"/>
              </a:rPr>
              <a:t>t1</a:t>
            </a:r>
            <a:r>
              <a:rPr sz="1191" i="1" spc="-185" dirty="0">
                <a:solidFill>
                  <a:prstClr val="black"/>
                </a:solidFill>
                <a:latin typeface="Times New Roman"/>
                <a:cs typeface="Times New Roman"/>
              </a:rPr>
              <a:t> </a:t>
            </a:r>
            <a:r>
              <a:rPr sz="1191" spc="-53" dirty="0">
                <a:solidFill>
                  <a:prstClr val="black"/>
                </a:solidFill>
                <a:latin typeface="Arial"/>
                <a:cs typeface="Arial"/>
              </a:rPr>
              <a:t>=</a:t>
            </a:r>
            <a:r>
              <a:rPr sz="1191" spc="86" dirty="0">
                <a:solidFill>
                  <a:prstClr val="black"/>
                </a:solidFill>
                <a:latin typeface="Arial"/>
                <a:cs typeface="Arial"/>
              </a:rPr>
              <a:t> </a:t>
            </a:r>
            <a:r>
              <a:rPr sz="1191" i="1" spc="-7" dirty="0">
                <a:solidFill>
                  <a:prstClr val="black"/>
                </a:solidFill>
                <a:latin typeface="Times New Roman"/>
                <a:cs typeface="Times New Roman"/>
              </a:rPr>
              <a:t>f</a:t>
            </a:r>
            <a:r>
              <a:rPr sz="1191" i="1" spc="-63" dirty="0">
                <a:solidFill>
                  <a:prstClr val="black"/>
                </a:solidFill>
                <a:latin typeface="Times New Roman"/>
                <a:cs typeface="Times New Roman"/>
              </a:rPr>
              <a:t> </a:t>
            </a:r>
            <a:r>
              <a:rPr sz="1556" spc="-212" dirty="0">
                <a:solidFill>
                  <a:prstClr val="black"/>
                </a:solidFill>
                <a:latin typeface="Arial"/>
                <a:cs typeface="Arial"/>
              </a:rPr>
              <a:t>(</a:t>
            </a:r>
            <a:r>
              <a:rPr sz="1191" i="1" spc="-7" dirty="0">
                <a:solidFill>
                  <a:prstClr val="black"/>
                </a:solidFill>
                <a:latin typeface="Times New Roman"/>
                <a:cs typeface="Times New Roman"/>
              </a:rPr>
              <a:t>i</a:t>
            </a:r>
            <a:r>
              <a:rPr sz="1191" i="1" spc="-73" dirty="0">
                <a:solidFill>
                  <a:prstClr val="black"/>
                </a:solidFill>
                <a:latin typeface="Times New Roman"/>
                <a:cs typeface="Times New Roman"/>
              </a:rPr>
              <a:t>n</a:t>
            </a:r>
            <a:r>
              <a:rPr sz="1191" i="1" spc="-7" dirty="0">
                <a:solidFill>
                  <a:prstClr val="black"/>
                </a:solidFill>
                <a:latin typeface="Times New Roman"/>
                <a:cs typeface="Times New Roman"/>
              </a:rPr>
              <a:t>1</a:t>
            </a:r>
            <a:r>
              <a:rPr sz="1191" i="1" spc="-50" dirty="0">
                <a:solidFill>
                  <a:prstClr val="black"/>
                </a:solidFill>
                <a:latin typeface="Times New Roman"/>
                <a:cs typeface="Times New Roman"/>
              </a:rPr>
              <a:t>,</a:t>
            </a:r>
            <a:r>
              <a:rPr sz="1191" i="1" spc="-7" dirty="0">
                <a:solidFill>
                  <a:prstClr val="black"/>
                </a:solidFill>
                <a:latin typeface="Times New Roman"/>
                <a:cs typeface="Times New Roman"/>
              </a:rPr>
              <a:t>i</a:t>
            </a:r>
            <a:r>
              <a:rPr sz="1191" i="1" spc="-73" dirty="0">
                <a:solidFill>
                  <a:prstClr val="black"/>
                </a:solidFill>
                <a:latin typeface="Times New Roman"/>
                <a:cs typeface="Times New Roman"/>
              </a:rPr>
              <a:t>n</a:t>
            </a:r>
            <a:r>
              <a:rPr sz="1191" i="1" spc="-7" dirty="0">
                <a:solidFill>
                  <a:prstClr val="black"/>
                </a:solidFill>
                <a:latin typeface="Times New Roman"/>
                <a:cs typeface="Times New Roman"/>
              </a:rPr>
              <a:t>2</a:t>
            </a:r>
            <a:r>
              <a:rPr sz="1191" i="1" spc="-50" dirty="0">
                <a:solidFill>
                  <a:prstClr val="black"/>
                </a:solidFill>
                <a:latin typeface="Times New Roman"/>
                <a:cs typeface="Times New Roman"/>
              </a:rPr>
              <a:t>,</a:t>
            </a:r>
            <a:r>
              <a:rPr sz="1191" i="1" spc="-7" dirty="0">
                <a:solidFill>
                  <a:prstClr val="black"/>
                </a:solidFill>
                <a:latin typeface="Times New Roman"/>
                <a:cs typeface="Times New Roman"/>
              </a:rPr>
              <a:t>i</a:t>
            </a:r>
            <a:r>
              <a:rPr sz="1191" i="1" spc="-73" dirty="0">
                <a:solidFill>
                  <a:prstClr val="black"/>
                </a:solidFill>
                <a:latin typeface="Times New Roman"/>
                <a:cs typeface="Times New Roman"/>
              </a:rPr>
              <a:t>n</a:t>
            </a:r>
            <a:r>
              <a:rPr sz="1191" i="1" spc="-7" dirty="0">
                <a:solidFill>
                  <a:prstClr val="black"/>
                </a:solidFill>
                <a:latin typeface="Times New Roman"/>
                <a:cs typeface="Times New Roman"/>
              </a:rPr>
              <a:t>3</a:t>
            </a:r>
            <a:r>
              <a:rPr sz="1191" i="1" spc="-50" dirty="0">
                <a:solidFill>
                  <a:prstClr val="black"/>
                </a:solidFill>
                <a:latin typeface="Times New Roman"/>
                <a:cs typeface="Times New Roman"/>
              </a:rPr>
              <a:t>,</a:t>
            </a:r>
            <a:r>
              <a:rPr sz="1191" i="1" spc="-7" dirty="0">
                <a:solidFill>
                  <a:prstClr val="black"/>
                </a:solidFill>
                <a:latin typeface="Times New Roman"/>
                <a:cs typeface="Times New Roman"/>
              </a:rPr>
              <a:t>i</a:t>
            </a:r>
            <a:r>
              <a:rPr sz="1191" i="1" spc="-73" dirty="0">
                <a:solidFill>
                  <a:prstClr val="black"/>
                </a:solidFill>
                <a:latin typeface="Times New Roman"/>
                <a:cs typeface="Times New Roman"/>
              </a:rPr>
              <a:t>n</a:t>
            </a:r>
            <a:r>
              <a:rPr sz="1191" i="1" spc="23" dirty="0">
                <a:solidFill>
                  <a:prstClr val="black"/>
                </a:solidFill>
                <a:latin typeface="Times New Roman"/>
                <a:cs typeface="Times New Roman"/>
              </a:rPr>
              <a:t>4</a:t>
            </a:r>
            <a:r>
              <a:rPr sz="1556" spc="-132" dirty="0">
                <a:solidFill>
                  <a:prstClr val="black"/>
                </a:solidFill>
                <a:latin typeface="Arial"/>
                <a:cs typeface="Arial"/>
              </a:rPr>
              <a:t>)</a:t>
            </a:r>
            <a:endParaRPr sz="1556">
              <a:solidFill>
                <a:prstClr val="black"/>
              </a:solidFill>
              <a:latin typeface="Arial"/>
              <a:cs typeface="Arial"/>
            </a:endParaRPr>
          </a:p>
        </p:txBody>
      </p:sp>
      <p:sp>
        <p:nvSpPr>
          <p:cNvPr id="101" name="object 101"/>
          <p:cNvSpPr txBox="1"/>
          <p:nvPr/>
        </p:nvSpPr>
        <p:spPr>
          <a:xfrm>
            <a:off x="5312314" y="2790844"/>
            <a:ext cx="78581" cy="120505"/>
          </a:xfrm>
          <a:prstGeom prst="rect">
            <a:avLst/>
          </a:prstGeom>
        </p:spPr>
        <p:txBody>
          <a:bodyPr vert="horz" wrap="square" lIns="0" tIns="8405" rIns="0" bIns="0" rtlCol="0">
            <a:spAutoFit/>
          </a:bodyPr>
          <a:lstStyle/>
          <a:p>
            <a:pPr marL="8405" defTabSz="605150">
              <a:spcBef>
                <a:spcPts val="66"/>
              </a:spcBef>
            </a:pPr>
            <a:r>
              <a:rPr sz="728" b="1" spc="70" dirty="0">
                <a:solidFill>
                  <a:prstClr val="black"/>
                </a:solidFill>
                <a:latin typeface="Times New Roman"/>
                <a:cs typeface="Times New Roman"/>
              </a:rPr>
              <a:t>+</a:t>
            </a:r>
            <a:endParaRPr sz="728">
              <a:solidFill>
                <a:prstClr val="black"/>
              </a:solidFill>
              <a:latin typeface="Times New Roman"/>
              <a:cs typeface="Times New Roman"/>
            </a:endParaRPr>
          </a:p>
        </p:txBody>
      </p:sp>
      <p:grpSp>
        <p:nvGrpSpPr>
          <p:cNvPr id="102" name="object 102"/>
          <p:cNvGrpSpPr/>
          <p:nvPr/>
        </p:nvGrpSpPr>
        <p:grpSpPr>
          <a:xfrm>
            <a:off x="5263131" y="1605243"/>
            <a:ext cx="404252" cy="1202251"/>
            <a:chOff x="6073575" y="2425700"/>
            <a:chExt cx="610870" cy="1816735"/>
          </a:xfrm>
        </p:grpSpPr>
        <p:pic>
          <p:nvPicPr>
            <p:cNvPr id="103" name="object 103"/>
            <p:cNvPicPr/>
            <p:nvPr/>
          </p:nvPicPr>
          <p:blipFill>
            <a:blip r:embed="rId8" cstate="print"/>
            <a:stretch>
              <a:fillRect/>
            </a:stretch>
          </p:blipFill>
          <p:spPr>
            <a:xfrm>
              <a:off x="6238675" y="4013200"/>
              <a:ext cx="144164" cy="228903"/>
            </a:xfrm>
            <a:prstGeom prst="rect">
              <a:avLst/>
            </a:prstGeom>
          </p:spPr>
        </p:pic>
        <p:sp>
          <p:nvSpPr>
            <p:cNvPr id="104" name="object 104"/>
            <p:cNvSpPr/>
            <p:nvPr/>
          </p:nvSpPr>
          <p:spPr>
            <a:xfrm>
              <a:off x="6073575" y="2425700"/>
              <a:ext cx="610870" cy="572135"/>
            </a:xfrm>
            <a:custGeom>
              <a:avLst/>
              <a:gdLst/>
              <a:ahLst/>
              <a:cxnLst/>
              <a:rect l="l" t="t" r="r" b="b"/>
              <a:pathLst>
                <a:path w="610870" h="572135">
                  <a:moveTo>
                    <a:pt x="610769" y="0"/>
                  </a:moveTo>
                  <a:lnTo>
                    <a:pt x="585369" y="0"/>
                  </a:lnTo>
                  <a:lnTo>
                    <a:pt x="585369" y="273044"/>
                  </a:lnTo>
                  <a:lnTo>
                    <a:pt x="40810" y="273044"/>
                  </a:lnTo>
                  <a:lnTo>
                    <a:pt x="35124" y="278730"/>
                  </a:lnTo>
                  <a:lnTo>
                    <a:pt x="35124" y="503332"/>
                  </a:lnTo>
                  <a:lnTo>
                    <a:pt x="21537" y="481595"/>
                  </a:lnTo>
                  <a:lnTo>
                    <a:pt x="13703" y="479786"/>
                  </a:lnTo>
                  <a:lnTo>
                    <a:pt x="1807" y="487222"/>
                  </a:lnTo>
                  <a:lnTo>
                    <a:pt x="0" y="495057"/>
                  </a:lnTo>
                  <a:lnTo>
                    <a:pt x="47823" y="571576"/>
                  </a:lnTo>
                  <a:lnTo>
                    <a:pt x="95647" y="495057"/>
                  </a:lnTo>
                  <a:lnTo>
                    <a:pt x="93840" y="487222"/>
                  </a:lnTo>
                  <a:lnTo>
                    <a:pt x="81944" y="479786"/>
                  </a:lnTo>
                  <a:lnTo>
                    <a:pt x="74109" y="481595"/>
                  </a:lnTo>
                  <a:lnTo>
                    <a:pt x="60523" y="503332"/>
                  </a:lnTo>
                  <a:lnTo>
                    <a:pt x="60523" y="298444"/>
                  </a:lnTo>
                  <a:lnTo>
                    <a:pt x="605083" y="298444"/>
                  </a:lnTo>
                  <a:lnTo>
                    <a:pt x="610769" y="292759"/>
                  </a:lnTo>
                  <a:lnTo>
                    <a:pt x="610769"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grpSp>
      <p:sp>
        <p:nvSpPr>
          <p:cNvPr id="105" name="object 105"/>
          <p:cNvSpPr txBox="1"/>
          <p:nvPr/>
        </p:nvSpPr>
        <p:spPr>
          <a:xfrm>
            <a:off x="5465930" y="3109463"/>
            <a:ext cx="192881" cy="120505"/>
          </a:xfrm>
          <a:prstGeom prst="rect">
            <a:avLst/>
          </a:prstGeom>
        </p:spPr>
        <p:txBody>
          <a:bodyPr vert="horz" wrap="square" lIns="0" tIns="8405" rIns="0" bIns="0" rtlCol="0">
            <a:spAutoFit/>
          </a:bodyPr>
          <a:lstStyle/>
          <a:p>
            <a:pPr marL="8405" defTabSz="605150">
              <a:spcBef>
                <a:spcPts val="66"/>
              </a:spcBef>
            </a:pPr>
            <a:r>
              <a:rPr sz="728" b="1" spc="-7" dirty="0">
                <a:solidFill>
                  <a:prstClr val="black"/>
                </a:solidFill>
                <a:latin typeface="Times New Roman"/>
                <a:cs typeface="Times New Roman"/>
              </a:rPr>
              <a:t>ou</a:t>
            </a:r>
            <a:r>
              <a:rPr sz="728" b="1" spc="3" dirty="0">
                <a:solidFill>
                  <a:prstClr val="black"/>
                </a:solidFill>
                <a:latin typeface="Times New Roman"/>
                <a:cs typeface="Times New Roman"/>
              </a:rPr>
              <a:t>t</a:t>
            </a:r>
            <a:r>
              <a:rPr sz="728" b="1" spc="7" dirty="0">
                <a:solidFill>
                  <a:prstClr val="black"/>
                </a:solidFill>
                <a:latin typeface="Times New Roman"/>
                <a:cs typeface="Times New Roman"/>
              </a:rPr>
              <a:t>1</a:t>
            </a:r>
            <a:endParaRPr sz="728">
              <a:solidFill>
                <a:prstClr val="black"/>
              </a:solidFill>
              <a:latin typeface="Times New Roman"/>
              <a:cs typeface="Times New Roman"/>
            </a:endParaRPr>
          </a:p>
        </p:txBody>
      </p:sp>
      <p:grpSp>
        <p:nvGrpSpPr>
          <p:cNvPr id="106" name="object 106"/>
          <p:cNvGrpSpPr/>
          <p:nvPr/>
        </p:nvGrpSpPr>
        <p:grpSpPr>
          <a:xfrm>
            <a:off x="4993061" y="2128285"/>
            <a:ext cx="545447" cy="1055594"/>
            <a:chOff x="5665471" y="3216075"/>
            <a:chExt cx="824230" cy="1595120"/>
          </a:xfrm>
        </p:grpSpPr>
        <p:sp>
          <p:nvSpPr>
            <p:cNvPr id="107" name="object 107"/>
            <p:cNvSpPr/>
            <p:nvPr/>
          </p:nvSpPr>
          <p:spPr>
            <a:xfrm>
              <a:off x="5665471" y="3216075"/>
              <a:ext cx="548005" cy="1595120"/>
            </a:xfrm>
            <a:custGeom>
              <a:avLst/>
              <a:gdLst/>
              <a:ahLst/>
              <a:cxnLst/>
              <a:rect l="l" t="t" r="r" b="b"/>
              <a:pathLst>
                <a:path w="548004" h="1595120">
                  <a:moveTo>
                    <a:pt x="176297" y="0"/>
                  </a:moveTo>
                  <a:lnTo>
                    <a:pt x="168461" y="1807"/>
                  </a:lnTo>
                  <a:lnTo>
                    <a:pt x="161027" y="13703"/>
                  </a:lnTo>
                  <a:lnTo>
                    <a:pt x="162835" y="21537"/>
                  </a:lnTo>
                  <a:lnTo>
                    <a:pt x="184572" y="35124"/>
                  </a:lnTo>
                  <a:lnTo>
                    <a:pt x="5685" y="35124"/>
                  </a:lnTo>
                  <a:lnTo>
                    <a:pt x="0" y="40810"/>
                  </a:lnTo>
                  <a:lnTo>
                    <a:pt x="0" y="1588949"/>
                  </a:lnTo>
                  <a:lnTo>
                    <a:pt x="5685" y="1594634"/>
                  </a:lnTo>
                  <a:lnTo>
                    <a:pt x="541789" y="1594634"/>
                  </a:lnTo>
                  <a:lnTo>
                    <a:pt x="547475" y="1588949"/>
                  </a:lnTo>
                  <a:lnTo>
                    <a:pt x="547475" y="1581934"/>
                  </a:lnTo>
                  <a:lnTo>
                    <a:pt x="547475" y="1257537"/>
                  </a:lnTo>
                  <a:lnTo>
                    <a:pt x="522075" y="1257537"/>
                  </a:lnTo>
                  <a:lnTo>
                    <a:pt x="522075" y="1569234"/>
                  </a:lnTo>
                  <a:lnTo>
                    <a:pt x="25400" y="1569234"/>
                  </a:lnTo>
                  <a:lnTo>
                    <a:pt x="25400" y="60523"/>
                  </a:lnTo>
                  <a:lnTo>
                    <a:pt x="184572" y="60523"/>
                  </a:lnTo>
                  <a:lnTo>
                    <a:pt x="162835" y="74109"/>
                  </a:lnTo>
                  <a:lnTo>
                    <a:pt x="161027" y="81944"/>
                  </a:lnTo>
                  <a:lnTo>
                    <a:pt x="168461" y="93840"/>
                  </a:lnTo>
                  <a:lnTo>
                    <a:pt x="176297" y="95648"/>
                  </a:lnTo>
                  <a:lnTo>
                    <a:pt x="252816" y="47824"/>
                  </a:lnTo>
                  <a:lnTo>
                    <a:pt x="176297" y="0"/>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sp>
          <p:nvSpPr>
            <p:cNvPr id="108" name="object 108"/>
            <p:cNvSpPr/>
            <p:nvPr/>
          </p:nvSpPr>
          <p:spPr>
            <a:xfrm>
              <a:off x="6261099" y="3746500"/>
              <a:ext cx="215900" cy="266700"/>
            </a:xfrm>
            <a:custGeom>
              <a:avLst/>
              <a:gdLst/>
              <a:ahLst/>
              <a:cxnLst/>
              <a:rect l="l" t="t" r="r" b="b"/>
              <a:pathLst>
                <a:path w="215900" h="266700">
                  <a:moveTo>
                    <a:pt x="215900" y="0"/>
                  </a:moveTo>
                  <a:lnTo>
                    <a:pt x="0" y="0"/>
                  </a:lnTo>
                  <a:lnTo>
                    <a:pt x="0" y="266700"/>
                  </a:lnTo>
                  <a:lnTo>
                    <a:pt x="215900" y="266700"/>
                  </a:lnTo>
                  <a:lnTo>
                    <a:pt x="215900"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sp>
          <p:nvSpPr>
            <p:cNvPr id="109" name="object 109"/>
            <p:cNvSpPr/>
            <p:nvPr/>
          </p:nvSpPr>
          <p:spPr>
            <a:xfrm>
              <a:off x="6261099" y="3746499"/>
              <a:ext cx="215900" cy="266700"/>
            </a:xfrm>
            <a:custGeom>
              <a:avLst/>
              <a:gdLst/>
              <a:ahLst/>
              <a:cxnLst/>
              <a:rect l="l" t="t" r="r" b="b"/>
              <a:pathLst>
                <a:path w="215900" h="266700">
                  <a:moveTo>
                    <a:pt x="0" y="0"/>
                  </a:moveTo>
                  <a:lnTo>
                    <a:pt x="215899" y="0"/>
                  </a:lnTo>
                  <a:lnTo>
                    <a:pt x="215899" y="266700"/>
                  </a:lnTo>
                  <a:lnTo>
                    <a:pt x="0" y="266700"/>
                  </a:lnTo>
                  <a:lnTo>
                    <a:pt x="0" y="0"/>
                  </a:lnTo>
                  <a:close/>
                </a:path>
              </a:pathLst>
            </a:custGeom>
            <a:ln w="25399">
              <a:solidFill>
                <a:srgbClr val="000000"/>
              </a:solidFill>
            </a:ln>
          </p:spPr>
          <p:txBody>
            <a:bodyPr wrap="square" lIns="0" tIns="0" rIns="0" bIns="0" rtlCol="0"/>
            <a:lstStyle/>
            <a:p>
              <a:pPr defTabSz="605150"/>
              <a:endParaRPr sz="1191">
                <a:solidFill>
                  <a:prstClr val="black"/>
                </a:solidFill>
                <a:latin typeface="Calibri"/>
              </a:endParaRPr>
            </a:p>
          </p:txBody>
        </p:sp>
        <p:pic>
          <p:nvPicPr>
            <p:cNvPr id="110" name="object 110"/>
            <p:cNvPicPr/>
            <p:nvPr/>
          </p:nvPicPr>
          <p:blipFill>
            <a:blip r:embed="rId9" cstate="print"/>
            <a:stretch>
              <a:fillRect/>
            </a:stretch>
          </p:blipFill>
          <p:spPr>
            <a:xfrm>
              <a:off x="6248399" y="3860800"/>
              <a:ext cx="152399" cy="114299"/>
            </a:xfrm>
            <a:prstGeom prst="rect">
              <a:avLst/>
            </a:prstGeom>
          </p:spPr>
        </p:pic>
      </p:grpSp>
      <p:sp>
        <p:nvSpPr>
          <p:cNvPr id="111" name="object 111"/>
          <p:cNvSpPr txBox="1"/>
          <p:nvPr/>
        </p:nvSpPr>
        <p:spPr>
          <a:xfrm>
            <a:off x="4894078" y="1448893"/>
            <a:ext cx="830356" cy="120505"/>
          </a:xfrm>
          <a:prstGeom prst="rect">
            <a:avLst/>
          </a:prstGeom>
        </p:spPr>
        <p:txBody>
          <a:bodyPr vert="horz" wrap="square" lIns="0" tIns="8405" rIns="0" bIns="0" rtlCol="0">
            <a:spAutoFit/>
          </a:bodyPr>
          <a:lstStyle/>
          <a:p>
            <a:pPr marL="8405" defTabSz="605150">
              <a:spcBef>
                <a:spcPts val="66"/>
              </a:spcBef>
              <a:tabLst>
                <a:tab pos="229873" algn="l"/>
                <a:tab pos="458485" algn="l"/>
                <a:tab pos="696763" algn="l"/>
              </a:tabLst>
            </a:pPr>
            <a:r>
              <a:rPr sz="728" b="1" dirty="0">
                <a:solidFill>
                  <a:prstClr val="black"/>
                </a:solidFill>
                <a:latin typeface="Times New Roman"/>
                <a:cs typeface="Times New Roman"/>
              </a:rPr>
              <a:t>i</a:t>
            </a:r>
            <a:r>
              <a:rPr sz="728" b="1" spc="3" dirty="0">
                <a:solidFill>
                  <a:prstClr val="black"/>
                </a:solidFill>
                <a:latin typeface="Times New Roman"/>
                <a:cs typeface="Times New Roman"/>
              </a:rPr>
              <a:t>n</a:t>
            </a:r>
            <a:r>
              <a:rPr sz="728" b="1" spc="7" dirty="0">
                <a:solidFill>
                  <a:prstClr val="black"/>
                </a:solidFill>
                <a:latin typeface="Times New Roman"/>
                <a:cs typeface="Times New Roman"/>
              </a:rPr>
              <a:t>1</a:t>
            </a:r>
            <a:r>
              <a:rPr sz="728" b="1" dirty="0">
                <a:solidFill>
                  <a:prstClr val="black"/>
                </a:solidFill>
                <a:latin typeface="Times New Roman"/>
                <a:cs typeface="Times New Roman"/>
              </a:rPr>
              <a:t>	i</a:t>
            </a:r>
            <a:r>
              <a:rPr sz="728" b="1" spc="3" dirty="0">
                <a:solidFill>
                  <a:prstClr val="black"/>
                </a:solidFill>
                <a:latin typeface="Times New Roman"/>
                <a:cs typeface="Times New Roman"/>
              </a:rPr>
              <a:t>n</a:t>
            </a:r>
            <a:r>
              <a:rPr sz="728" b="1" spc="7" dirty="0">
                <a:solidFill>
                  <a:prstClr val="black"/>
                </a:solidFill>
                <a:latin typeface="Times New Roman"/>
                <a:cs typeface="Times New Roman"/>
              </a:rPr>
              <a:t>2</a:t>
            </a:r>
            <a:r>
              <a:rPr sz="728" b="1" dirty="0">
                <a:solidFill>
                  <a:prstClr val="black"/>
                </a:solidFill>
                <a:latin typeface="Times New Roman"/>
                <a:cs typeface="Times New Roman"/>
              </a:rPr>
              <a:t>	i</a:t>
            </a:r>
            <a:r>
              <a:rPr sz="728" b="1" spc="3" dirty="0">
                <a:solidFill>
                  <a:prstClr val="black"/>
                </a:solidFill>
                <a:latin typeface="Times New Roman"/>
                <a:cs typeface="Times New Roman"/>
              </a:rPr>
              <a:t>n</a:t>
            </a:r>
            <a:r>
              <a:rPr sz="728" b="1" spc="7" dirty="0">
                <a:solidFill>
                  <a:prstClr val="black"/>
                </a:solidFill>
                <a:latin typeface="Times New Roman"/>
                <a:cs typeface="Times New Roman"/>
              </a:rPr>
              <a:t>3</a:t>
            </a:r>
            <a:r>
              <a:rPr sz="728" b="1" dirty="0">
                <a:solidFill>
                  <a:prstClr val="black"/>
                </a:solidFill>
                <a:latin typeface="Times New Roman"/>
                <a:cs typeface="Times New Roman"/>
              </a:rPr>
              <a:t>	i</a:t>
            </a:r>
            <a:r>
              <a:rPr sz="728" b="1" spc="3" dirty="0">
                <a:solidFill>
                  <a:prstClr val="black"/>
                </a:solidFill>
                <a:latin typeface="Times New Roman"/>
                <a:cs typeface="Times New Roman"/>
              </a:rPr>
              <a:t>n</a:t>
            </a:r>
            <a:r>
              <a:rPr sz="728" b="1" spc="7" dirty="0">
                <a:solidFill>
                  <a:prstClr val="black"/>
                </a:solidFill>
                <a:latin typeface="Times New Roman"/>
                <a:cs typeface="Times New Roman"/>
              </a:rPr>
              <a:t>4</a:t>
            </a:r>
            <a:endParaRPr sz="728">
              <a:solidFill>
                <a:prstClr val="black"/>
              </a:solidFill>
              <a:latin typeface="Times New Roman"/>
              <a:cs typeface="Times New Roman"/>
            </a:endParaRPr>
          </a:p>
        </p:txBody>
      </p:sp>
      <p:sp>
        <p:nvSpPr>
          <p:cNvPr id="112" name="object 112"/>
          <p:cNvSpPr txBox="1"/>
          <p:nvPr/>
        </p:nvSpPr>
        <p:spPr>
          <a:xfrm>
            <a:off x="5160309" y="1983441"/>
            <a:ext cx="268941" cy="214418"/>
          </a:xfrm>
          <a:prstGeom prst="rect">
            <a:avLst/>
          </a:prstGeom>
          <a:solidFill>
            <a:srgbClr val="FFFFFF"/>
          </a:solidFill>
          <a:ln w="25399">
            <a:solidFill>
              <a:srgbClr val="000000"/>
            </a:solidFill>
          </a:ln>
        </p:spPr>
        <p:txBody>
          <a:bodyPr vert="horz" wrap="square" lIns="0" tIns="0" rIns="0" bIns="0" rtlCol="0">
            <a:spAutoFit/>
          </a:bodyPr>
          <a:lstStyle/>
          <a:p>
            <a:pPr defTabSz="605150"/>
            <a:endParaRPr sz="530">
              <a:solidFill>
                <a:prstClr val="black"/>
              </a:solidFill>
              <a:latin typeface="Times New Roman"/>
              <a:cs typeface="Times New Roman"/>
            </a:endParaRPr>
          </a:p>
          <a:p>
            <a:pPr marL="56733" defTabSz="605150">
              <a:spcBef>
                <a:spcPts val="364"/>
              </a:spcBef>
            </a:pPr>
            <a:r>
              <a:rPr sz="530" b="1" spc="26" dirty="0">
                <a:solidFill>
                  <a:prstClr val="black"/>
                </a:solidFill>
                <a:latin typeface="Times New Roman"/>
                <a:cs typeface="Times New Roman"/>
              </a:rPr>
              <a:t>REG</a:t>
            </a:r>
            <a:endParaRPr sz="530">
              <a:solidFill>
                <a:prstClr val="black"/>
              </a:solidFill>
              <a:latin typeface="Times New Roman"/>
              <a:cs typeface="Times New Roman"/>
            </a:endParaRPr>
          </a:p>
        </p:txBody>
      </p:sp>
      <p:sp>
        <p:nvSpPr>
          <p:cNvPr id="113" name="object 113"/>
          <p:cNvSpPr/>
          <p:nvPr/>
        </p:nvSpPr>
        <p:spPr>
          <a:xfrm>
            <a:off x="5266112" y="2151530"/>
            <a:ext cx="356768" cy="953480"/>
          </a:xfrm>
          <a:custGeom>
            <a:avLst/>
            <a:gdLst/>
            <a:ahLst/>
            <a:cxnLst/>
            <a:rect l="l" t="t" r="r" b="b"/>
            <a:pathLst>
              <a:path w="539115" h="1440814">
                <a:moveTo>
                  <a:pt x="330669" y="419239"/>
                </a:moveTo>
                <a:lnTo>
                  <a:pt x="328866" y="411403"/>
                </a:lnTo>
                <a:lnTo>
                  <a:pt x="316966" y="403961"/>
                </a:lnTo>
                <a:lnTo>
                  <a:pt x="309130" y="405777"/>
                </a:lnTo>
                <a:lnTo>
                  <a:pt x="295541" y="427507"/>
                </a:lnTo>
                <a:lnTo>
                  <a:pt x="295541" y="380517"/>
                </a:lnTo>
                <a:lnTo>
                  <a:pt x="289864" y="374840"/>
                </a:lnTo>
                <a:lnTo>
                  <a:pt x="56007" y="374840"/>
                </a:lnTo>
                <a:lnTo>
                  <a:pt x="56007" y="279400"/>
                </a:lnTo>
                <a:lnTo>
                  <a:pt x="30619" y="279400"/>
                </a:lnTo>
                <a:lnTo>
                  <a:pt x="30619" y="394550"/>
                </a:lnTo>
                <a:lnTo>
                  <a:pt x="30619" y="637108"/>
                </a:lnTo>
                <a:lnTo>
                  <a:pt x="33743" y="644664"/>
                </a:lnTo>
                <a:lnTo>
                  <a:pt x="33743" y="926655"/>
                </a:lnTo>
                <a:lnTo>
                  <a:pt x="20154" y="904913"/>
                </a:lnTo>
                <a:lnTo>
                  <a:pt x="12319" y="903109"/>
                </a:lnTo>
                <a:lnTo>
                  <a:pt x="3403" y="908685"/>
                </a:lnTo>
                <a:lnTo>
                  <a:pt x="1460" y="911567"/>
                </a:lnTo>
                <a:lnTo>
                  <a:pt x="736" y="914742"/>
                </a:lnTo>
                <a:lnTo>
                  <a:pt x="0" y="917905"/>
                </a:lnTo>
                <a:lnTo>
                  <a:pt x="482" y="921346"/>
                </a:lnTo>
                <a:lnTo>
                  <a:pt x="46443" y="994892"/>
                </a:lnTo>
                <a:lnTo>
                  <a:pt x="94272" y="918375"/>
                </a:lnTo>
                <a:lnTo>
                  <a:pt x="92456" y="910539"/>
                </a:lnTo>
                <a:lnTo>
                  <a:pt x="80568" y="903109"/>
                </a:lnTo>
                <a:lnTo>
                  <a:pt x="72732" y="904913"/>
                </a:lnTo>
                <a:lnTo>
                  <a:pt x="59143" y="926655"/>
                </a:lnTo>
                <a:lnTo>
                  <a:pt x="59143" y="637108"/>
                </a:lnTo>
                <a:lnTo>
                  <a:pt x="56007" y="629551"/>
                </a:lnTo>
                <a:lnTo>
                  <a:pt x="56007" y="400240"/>
                </a:lnTo>
                <a:lnTo>
                  <a:pt x="270141" y="400240"/>
                </a:lnTo>
                <a:lnTo>
                  <a:pt x="270141" y="427507"/>
                </a:lnTo>
                <a:lnTo>
                  <a:pt x="256565" y="405777"/>
                </a:lnTo>
                <a:lnTo>
                  <a:pt x="248729" y="403961"/>
                </a:lnTo>
                <a:lnTo>
                  <a:pt x="236829" y="411403"/>
                </a:lnTo>
                <a:lnTo>
                  <a:pt x="235026" y="419239"/>
                </a:lnTo>
                <a:lnTo>
                  <a:pt x="282841" y="495757"/>
                </a:lnTo>
                <a:lnTo>
                  <a:pt x="330669" y="419239"/>
                </a:lnTo>
                <a:close/>
              </a:path>
              <a:path w="539115" h="1440814">
                <a:moveTo>
                  <a:pt x="538911" y="1364272"/>
                </a:moveTo>
                <a:lnTo>
                  <a:pt x="537108" y="1356436"/>
                </a:lnTo>
                <a:lnTo>
                  <a:pt x="525208" y="1349006"/>
                </a:lnTo>
                <a:lnTo>
                  <a:pt x="517372" y="1350810"/>
                </a:lnTo>
                <a:lnTo>
                  <a:pt x="503783" y="1372552"/>
                </a:lnTo>
                <a:lnTo>
                  <a:pt x="503783" y="5689"/>
                </a:lnTo>
                <a:lnTo>
                  <a:pt x="498106" y="0"/>
                </a:lnTo>
                <a:lnTo>
                  <a:pt x="246519" y="0"/>
                </a:lnTo>
                <a:lnTo>
                  <a:pt x="246519" y="25400"/>
                </a:lnTo>
                <a:lnTo>
                  <a:pt x="478396" y="25400"/>
                </a:lnTo>
                <a:lnTo>
                  <a:pt x="478396" y="1372552"/>
                </a:lnTo>
                <a:lnTo>
                  <a:pt x="464807" y="1350810"/>
                </a:lnTo>
                <a:lnTo>
                  <a:pt x="456971" y="1349006"/>
                </a:lnTo>
                <a:lnTo>
                  <a:pt x="445071" y="1356436"/>
                </a:lnTo>
                <a:lnTo>
                  <a:pt x="443268" y="1364272"/>
                </a:lnTo>
                <a:lnTo>
                  <a:pt x="491083" y="1440789"/>
                </a:lnTo>
                <a:lnTo>
                  <a:pt x="538911" y="1364272"/>
                </a:lnTo>
                <a:close/>
              </a:path>
            </a:pathLst>
          </a:custGeom>
          <a:solidFill>
            <a:srgbClr val="000000"/>
          </a:solidFill>
        </p:spPr>
        <p:txBody>
          <a:bodyPr wrap="square" lIns="0" tIns="0" rIns="0" bIns="0" rtlCol="0"/>
          <a:lstStyle/>
          <a:p>
            <a:pPr defTabSz="605150"/>
            <a:endParaRPr sz="1191">
              <a:solidFill>
                <a:prstClr val="black"/>
              </a:solidFill>
              <a:latin typeface="Calibri"/>
            </a:endParaRPr>
          </a:p>
        </p:txBody>
      </p:sp>
      <p:sp>
        <p:nvSpPr>
          <p:cNvPr id="114" name="object 114"/>
          <p:cNvSpPr txBox="1"/>
          <p:nvPr/>
        </p:nvSpPr>
        <p:spPr>
          <a:xfrm>
            <a:off x="1732024" y="2729886"/>
            <a:ext cx="1143841" cy="405089"/>
          </a:xfrm>
          <a:prstGeom prst="rect">
            <a:avLst/>
          </a:prstGeom>
        </p:spPr>
        <p:txBody>
          <a:bodyPr vert="horz" wrap="square" lIns="0" tIns="20171" rIns="0" bIns="0" rtlCol="0">
            <a:spAutoFit/>
          </a:bodyPr>
          <a:lstStyle/>
          <a:p>
            <a:pPr marL="378639" marR="3362" indent="-370655" defTabSz="605150">
              <a:lnSpc>
                <a:spcPts val="1456"/>
              </a:lnSpc>
              <a:spcBef>
                <a:spcPts val="159"/>
              </a:spcBef>
            </a:pPr>
            <a:r>
              <a:rPr sz="1258" b="1" spc="-3" dirty="0">
                <a:solidFill>
                  <a:prstClr val="black"/>
                </a:solidFill>
                <a:latin typeface="Arial Narrow"/>
                <a:cs typeface="Arial Narrow"/>
              </a:rPr>
              <a:t>Control-Data</a:t>
            </a:r>
            <a:r>
              <a:rPr sz="1258" b="1" spc="-40" dirty="0">
                <a:solidFill>
                  <a:prstClr val="black"/>
                </a:solidFill>
                <a:latin typeface="Arial Narrow"/>
                <a:cs typeface="Arial Narrow"/>
              </a:rPr>
              <a:t> </a:t>
            </a:r>
            <a:r>
              <a:rPr sz="1258" b="1" spc="-3" dirty="0">
                <a:solidFill>
                  <a:prstClr val="black"/>
                </a:solidFill>
                <a:latin typeface="Arial Narrow"/>
                <a:cs typeface="Arial Narrow"/>
              </a:rPr>
              <a:t>Flow </a:t>
            </a:r>
            <a:r>
              <a:rPr sz="1258" b="1" spc="-278" dirty="0">
                <a:solidFill>
                  <a:prstClr val="black"/>
                </a:solidFill>
                <a:latin typeface="Arial Narrow"/>
                <a:cs typeface="Arial Narrow"/>
              </a:rPr>
              <a:t> </a:t>
            </a:r>
            <a:r>
              <a:rPr sz="1258" b="1" spc="-3" dirty="0">
                <a:solidFill>
                  <a:prstClr val="black"/>
                </a:solidFill>
                <a:latin typeface="Arial Narrow"/>
                <a:cs typeface="Arial Narrow"/>
              </a:rPr>
              <a:t>Graph</a:t>
            </a:r>
            <a:endParaRPr sz="1258">
              <a:solidFill>
                <a:prstClr val="black"/>
              </a:solidFill>
              <a:latin typeface="Arial Narrow"/>
              <a:cs typeface="Arial Narrow"/>
            </a:endParaRPr>
          </a:p>
        </p:txBody>
      </p:sp>
      <p:sp>
        <p:nvSpPr>
          <p:cNvPr id="115" name="object 115"/>
          <p:cNvSpPr txBox="1"/>
          <p:nvPr/>
        </p:nvSpPr>
        <p:spPr>
          <a:xfrm>
            <a:off x="7294378" y="4656363"/>
            <a:ext cx="114720" cy="132344"/>
          </a:xfrm>
          <a:prstGeom prst="rect">
            <a:avLst/>
          </a:prstGeom>
        </p:spPr>
        <p:txBody>
          <a:bodyPr vert="horz" wrap="square" lIns="0" tIns="0" rIns="0" bIns="0" rtlCol="0">
            <a:spAutoFit/>
          </a:bodyPr>
          <a:lstStyle/>
          <a:p>
            <a:pPr marL="25214" defTabSz="605150"/>
            <a:r>
              <a:rPr sz="860" spc="7" dirty="0">
                <a:solidFill>
                  <a:srgbClr val="898989"/>
                </a:solidFill>
                <a:latin typeface="Times New Roman"/>
                <a:cs typeface="Times New Roman"/>
              </a:rPr>
              <a:t>3</a:t>
            </a:r>
            <a:endParaRPr sz="860">
              <a:solidFill>
                <a:prstClr val="black"/>
              </a:solidFill>
              <a:latin typeface="Times New Roman"/>
              <a:cs typeface="Times New Roman"/>
            </a:endParaRPr>
          </a:p>
        </p:txBody>
      </p:sp>
      <p:sp>
        <p:nvSpPr>
          <p:cNvPr id="116" name="TextBox 115">
            <a:extLst>
              <a:ext uri="{FF2B5EF4-FFF2-40B4-BE49-F238E27FC236}">
                <a16:creationId xmlns:a16="http://schemas.microsoft.com/office/drawing/2014/main" id="{16573DCA-62F9-A34E-B5BE-37B7DD20BF95}"/>
              </a:ext>
            </a:extLst>
          </p:cNvPr>
          <p:cNvSpPr txBox="1"/>
          <p:nvPr/>
        </p:nvSpPr>
        <p:spPr>
          <a:xfrm>
            <a:off x="7470093" y="4766978"/>
            <a:ext cx="1555234" cy="248209"/>
          </a:xfrm>
          <a:prstGeom prst="rect">
            <a:avLst/>
          </a:prstGeom>
          <a:noFill/>
        </p:spPr>
        <p:txBody>
          <a:bodyPr wrap="none" rtlCol="0">
            <a:spAutoFit/>
          </a:bodyPr>
          <a:lstStyle/>
          <a:p>
            <a:r>
              <a:rPr lang="en-US" sz="1013" dirty="0"/>
              <a:t>©</a:t>
            </a:r>
            <a:r>
              <a:rPr lang="en-US" sz="1013" dirty="0" err="1"/>
              <a:t>Zhiru</a:t>
            </a:r>
            <a:r>
              <a:rPr lang="en-US" sz="1013" dirty="0"/>
              <a:t> Zhang (Cornell) </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37D5D-5445-B542-8485-4FDBC5137720}"/>
              </a:ext>
            </a:extLst>
          </p:cNvPr>
          <p:cNvSpPr>
            <a:spLocks noGrp="1"/>
          </p:cNvSpPr>
          <p:nvPr>
            <p:ph type="title"/>
          </p:nvPr>
        </p:nvSpPr>
        <p:spPr/>
        <p:txBody>
          <a:bodyPr/>
          <a:lstStyle/>
          <a:p>
            <a:r>
              <a:rPr lang="en-US" dirty="0"/>
              <a:t>Other HLS </a:t>
            </a:r>
          </a:p>
        </p:txBody>
      </p:sp>
      <p:pic>
        <p:nvPicPr>
          <p:cNvPr id="6" name="Content Placeholder 5" descr="A picture containing text, receipt&#10;&#10;Description automatically generated">
            <a:extLst>
              <a:ext uri="{FF2B5EF4-FFF2-40B4-BE49-F238E27FC236}">
                <a16:creationId xmlns:a16="http://schemas.microsoft.com/office/drawing/2014/main" id="{3572369C-0BE2-4543-9DCC-A2063D5E122E}"/>
              </a:ext>
            </a:extLst>
          </p:cNvPr>
          <p:cNvPicPr>
            <a:picLocks noGrp="1" noChangeAspect="1"/>
          </p:cNvPicPr>
          <p:nvPr>
            <p:ph idx="1"/>
          </p:nvPr>
        </p:nvPicPr>
        <p:blipFill>
          <a:blip r:embed="rId2"/>
          <a:stretch>
            <a:fillRect/>
          </a:stretch>
        </p:blipFill>
        <p:spPr>
          <a:xfrm>
            <a:off x="2429769" y="909139"/>
            <a:ext cx="4193020" cy="4053386"/>
          </a:xfrm>
        </p:spPr>
      </p:pic>
      <p:sp>
        <p:nvSpPr>
          <p:cNvPr id="4" name="Slide Number Placeholder 3">
            <a:extLst>
              <a:ext uri="{FF2B5EF4-FFF2-40B4-BE49-F238E27FC236}">
                <a16:creationId xmlns:a16="http://schemas.microsoft.com/office/drawing/2014/main" id="{15E948AD-7B7D-F941-8156-036604BB42AA}"/>
              </a:ext>
            </a:extLst>
          </p:cNvPr>
          <p:cNvSpPr>
            <a:spLocks noGrp="1"/>
          </p:cNvSpPr>
          <p:nvPr>
            <p:ph type="sldNum" sz="quarter" idx="11"/>
          </p:nvPr>
        </p:nvSpPr>
        <p:spPr/>
        <p:txBody>
          <a:bodyPr/>
          <a:lstStyle/>
          <a:p>
            <a:pPr>
              <a:defRPr/>
            </a:pPr>
            <a:fld id="{D2C425F6-CA7B-4977-8DCE-0B0DAF9AC9E5}" type="slidenum">
              <a:rPr lang="en-US" smtClean="0">
                <a:solidFill>
                  <a:srgbClr val="808080"/>
                </a:solidFill>
              </a:rPr>
              <a:pPr>
                <a:defRPr/>
              </a:pPr>
              <a:t>26</a:t>
            </a:fld>
            <a:endParaRPr lang="en-US">
              <a:solidFill>
                <a:srgbClr val="808080"/>
              </a:solidFill>
            </a:endParaRPr>
          </a:p>
        </p:txBody>
      </p:sp>
      <p:sp>
        <p:nvSpPr>
          <p:cNvPr id="7" name="TextBox 6">
            <a:extLst>
              <a:ext uri="{FF2B5EF4-FFF2-40B4-BE49-F238E27FC236}">
                <a16:creationId xmlns:a16="http://schemas.microsoft.com/office/drawing/2014/main" id="{4993549B-7F78-1740-B4C6-803481DFBDF5}"/>
              </a:ext>
            </a:extLst>
          </p:cNvPr>
          <p:cNvSpPr txBox="1"/>
          <p:nvPr/>
        </p:nvSpPr>
        <p:spPr>
          <a:xfrm>
            <a:off x="153226" y="4962525"/>
            <a:ext cx="7469660" cy="404085"/>
          </a:xfrm>
          <a:prstGeom prst="rect">
            <a:avLst/>
          </a:prstGeom>
          <a:noFill/>
        </p:spPr>
        <p:txBody>
          <a:bodyPr wrap="square" rtlCol="0">
            <a:spAutoFit/>
          </a:bodyPr>
          <a:lstStyle/>
          <a:p>
            <a:r>
              <a:rPr lang="en-US" sz="1013" dirty="0"/>
              <a:t>From: Towards automatic high-level code deployment on reconfigurable platforms: A survey of high-level synthesis tools and toolchains</a:t>
            </a:r>
          </a:p>
        </p:txBody>
      </p:sp>
    </p:spTree>
    <p:extLst>
      <p:ext uri="{BB962C8B-B14F-4D97-AF65-F5344CB8AC3E}">
        <p14:creationId xmlns:p14="http://schemas.microsoft.com/office/powerpoint/2010/main" val="189240702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15A9D-EB63-A030-8D19-DC860CCAB03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74A07A-D754-CBCC-806F-1AA5C2D7DB85}"/>
              </a:ext>
            </a:extLst>
          </p:cNvPr>
          <p:cNvSpPr>
            <a:spLocks noGrp="1"/>
          </p:cNvSpPr>
          <p:nvPr>
            <p:ph type="sldNum" sz="quarter" idx="19"/>
          </p:nvPr>
        </p:nvSpPr>
        <p:spPr/>
        <p:txBody>
          <a:bodyPr/>
          <a:lstStyle/>
          <a:p>
            <a:fld id="{B6238B5B-F19C-E947-A0BC-87BD7983F871}" type="slidenum">
              <a:rPr lang="en-US" smtClean="0"/>
              <a:pPr/>
              <a:t>27</a:t>
            </a:fld>
            <a:endParaRPr lang="en-US" dirty="0"/>
          </a:p>
        </p:txBody>
      </p:sp>
      <p:sp>
        <p:nvSpPr>
          <p:cNvPr id="3" name="Text Placeholder 2">
            <a:extLst>
              <a:ext uri="{FF2B5EF4-FFF2-40B4-BE49-F238E27FC236}">
                <a16:creationId xmlns:a16="http://schemas.microsoft.com/office/drawing/2014/main" id="{0BE72FBC-CD29-2C9C-10C7-C7AED979D38D}"/>
              </a:ext>
            </a:extLst>
          </p:cNvPr>
          <p:cNvSpPr>
            <a:spLocks noGrp="1"/>
          </p:cNvSpPr>
          <p:nvPr>
            <p:ph type="body" sz="quarter" idx="20"/>
          </p:nvPr>
        </p:nvSpPr>
        <p:spPr/>
        <p:txBody>
          <a:bodyPr/>
          <a:lstStyle/>
          <a:p>
            <a:endParaRPr lang="en-US"/>
          </a:p>
        </p:txBody>
      </p:sp>
      <p:sp>
        <p:nvSpPr>
          <p:cNvPr id="4" name="Text Placeholder 3">
            <a:extLst>
              <a:ext uri="{FF2B5EF4-FFF2-40B4-BE49-F238E27FC236}">
                <a16:creationId xmlns:a16="http://schemas.microsoft.com/office/drawing/2014/main" id="{B52B10E5-00EB-1DC3-3573-7FB64C578E83}"/>
              </a:ext>
            </a:extLst>
          </p:cNvPr>
          <p:cNvSpPr>
            <a:spLocks noGrp="1"/>
          </p:cNvSpPr>
          <p:nvPr>
            <p:ph type="body" sz="quarter" idx="31"/>
          </p:nvPr>
        </p:nvSpPr>
        <p:spPr/>
        <p:txBody>
          <a:bodyPr/>
          <a:lstStyle/>
          <a:p>
            <a:pPr algn="ctr"/>
            <a:r>
              <a:rPr lang="en-US" dirty="0"/>
              <a:t>Roofline</a:t>
            </a:r>
          </a:p>
        </p:txBody>
      </p:sp>
    </p:spTree>
    <p:extLst>
      <p:ext uri="{BB962C8B-B14F-4D97-AF65-F5344CB8AC3E}">
        <p14:creationId xmlns:p14="http://schemas.microsoft.com/office/powerpoint/2010/main" val="1399471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738" y="360850"/>
            <a:ext cx="6877122" cy="396286"/>
          </a:xfrm>
          <a:prstGeom prst="rect">
            <a:avLst/>
          </a:prstGeom>
        </p:spPr>
        <p:txBody>
          <a:bodyPr vert="horz" wrap="square" lIns="0" tIns="8405" rIns="0" bIns="0" rtlCol="0" anchor="b" anchorCtr="0">
            <a:spAutoFit/>
          </a:bodyPr>
          <a:lstStyle/>
          <a:p>
            <a:pPr marL="58834">
              <a:spcBef>
                <a:spcPts val="66"/>
              </a:spcBef>
            </a:pPr>
            <a:r>
              <a:rPr lang="en-US" spc="14" dirty="0"/>
              <a:t>Roofline Model</a:t>
            </a:r>
            <a:endParaRPr spc="14" dirty="0"/>
          </a:p>
        </p:txBody>
      </p:sp>
      <p:sp>
        <p:nvSpPr>
          <p:cNvPr id="116" name="TextBox 115">
            <a:extLst>
              <a:ext uri="{FF2B5EF4-FFF2-40B4-BE49-F238E27FC236}">
                <a16:creationId xmlns:a16="http://schemas.microsoft.com/office/drawing/2014/main" id="{16573DCA-62F9-A34E-B5BE-37B7DD20BF95}"/>
              </a:ext>
            </a:extLst>
          </p:cNvPr>
          <p:cNvSpPr txBox="1"/>
          <p:nvPr/>
        </p:nvSpPr>
        <p:spPr>
          <a:xfrm>
            <a:off x="82503" y="4866501"/>
            <a:ext cx="1555234" cy="248209"/>
          </a:xfrm>
          <a:prstGeom prst="rect">
            <a:avLst/>
          </a:prstGeom>
          <a:noFill/>
        </p:spPr>
        <p:txBody>
          <a:bodyPr wrap="none" rtlCol="0">
            <a:spAutoFit/>
          </a:bodyPr>
          <a:lstStyle/>
          <a:p>
            <a:r>
              <a:rPr lang="en-US" sz="1013" dirty="0"/>
              <a:t>©</a:t>
            </a:r>
            <a:r>
              <a:rPr lang="en-US" sz="1013" dirty="0" err="1"/>
              <a:t>Zhiru</a:t>
            </a:r>
            <a:r>
              <a:rPr lang="en-US" sz="1013" dirty="0"/>
              <a:t> Zhang (Cornell) </a:t>
            </a:r>
          </a:p>
        </p:txBody>
      </p:sp>
      <p:sp>
        <p:nvSpPr>
          <p:cNvPr id="118" name="object 2">
            <a:extLst>
              <a:ext uri="{FF2B5EF4-FFF2-40B4-BE49-F238E27FC236}">
                <a16:creationId xmlns:a16="http://schemas.microsoft.com/office/drawing/2014/main" id="{79C5F19F-E983-1BD3-19FC-80DD73DFD3A6}"/>
              </a:ext>
            </a:extLst>
          </p:cNvPr>
          <p:cNvSpPr txBox="1"/>
          <p:nvPr/>
        </p:nvSpPr>
        <p:spPr>
          <a:xfrm>
            <a:off x="312245" y="915673"/>
            <a:ext cx="5533782" cy="2694535"/>
          </a:xfrm>
          <a:prstGeom prst="rect">
            <a:avLst/>
          </a:prstGeom>
        </p:spPr>
        <p:txBody>
          <a:bodyPr vert="horz" wrap="square" lIns="0" tIns="43703" rIns="0" bIns="0" rtlCol="0">
            <a:spAutoFit/>
          </a:bodyPr>
          <a:lstStyle/>
          <a:p>
            <a:pPr marL="265580" indent="-257175" defTabSz="605150">
              <a:spcBef>
                <a:spcPts val="344"/>
              </a:spcBef>
              <a:buFont typeface="Arial" panose="020B0604020202020204" pitchFamily="34" charset="0"/>
              <a:buChar char="•"/>
              <a:tabLst>
                <a:tab pos="247523" algn="l"/>
              </a:tabLst>
            </a:pPr>
            <a:r>
              <a:rPr lang="en-US" sz="2100" b="1" spc="10" dirty="0">
                <a:solidFill>
                  <a:prstClr val="black"/>
                </a:solidFill>
                <a:latin typeface="Helvetica"/>
                <a:cs typeface="Helvetica"/>
              </a:rPr>
              <a:t>Goal</a:t>
            </a:r>
            <a:r>
              <a:rPr lang="en-US" sz="2100" spc="10" dirty="0">
                <a:solidFill>
                  <a:prstClr val="black"/>
                </a:solidFill>
                <a:latin typeface="Helvetica"/>
                <a:cs typeface="Helvetica"/>
              </a:rPr>
              <a:t>: Estimating the performance of your accelerator given its application domain.</a:t>
            </a:r>
          </a:p>
          <a:p>
            <a:pPr marL="265580" indent="-257175" defTabSz="605150">
              <a:spcBef>
                <a:spcPts val="344"/>
              </a:spcBef>
              <a:buFont typeface="Arial" panose="020B0604020202020204" pitchFamily="34" charset="0"/>
              <a:buChar char="•"/>
              <a:tabLst>
                <a:tab pos="247523" algn="l"/>
              </a:tabLst>
            </a:pPr>
            <a:r>
              <a:rPr lang="en-US" sz="2100" spc="10" dirty="0">
                <a:solidFill>
                  <a:prstClr val="black"/>
                </a:solidFill>
                <a:latin typeface="Helvetica"/>
                <a:cs typeface="Helvetica"/>
              </a:rPr>
              <a:t>How should your hardware be optimized to improve the performance of a given application?</a:t>
            </a:r>
          </a:p>
          <a:p>
            <a:pPr marL="265580" indent="-257175" defTabSz="605150">
              <a:spcBef>
                <a:spcPts val="344"/>
              </a:spcBef>
              <a:buFont typeface="Arial" panose="020B0604020202020204" pitchFamily="34" charset="0"/>
              <a:buChar char="•"/>
              <a:tabLst>
                <a:tab pos="247523" algn="l"/>
              </a:tabLst>
            </a:pPr>
            <a:r>
              <a:rPr lang="en-US" sz="2100" b="1" spc="10" dirty="0">
                <a:solidFill>
                  <a:prstClr val="black"/>
                </a:solidFill>
                <a:latin typeface="Helvetica"/>
                <a:cs typeface="Helvetica"/>
              </a:rPr>
              <a:t>Analogy</a:t>
            </a:r>
            <a:r>
              <a:rPr lang="en-US" sz="2100" spc="10" dirty="0">
                <a:solidFill>
                  <a:prstClr val="black"/>
                </a:solidFill>
                <a:latin typeface="Helvetica"/>
                <a:cs typeface="Helvetica"/>
              </a:rPr>
              <a:t>: the 3’Cs of cache misses.</a:t>
            </a:r>
          </a:p>
          <a:p>
            <a:pPr marL="265580" indent="-257175" defTabSz="605150">
              <a:spcBef>
                <a:spcPts val="344"/>
              </a:spcBef>
              <a:buFont typeface="Arial" panose="020B0604020202020204" pitchFamily="34" charset="0"/>
              <a:buChar char="•"/>
              <a:tabLst>
                <a:tab pos="247523" algn="l"/>
              </a:tabLst>
            </a:pPr>
            <a:endParaRPr lang="en-US" sz="2100" spc="10" dirty="0">
              <a:solidFill>
                <a:prstClr val="black"/>
              </a:solidFill>
              <a:latin typeface="Helvetica"/>
              <a:cs typeface="Helvetica"/>
            </a:endParaRPr>
          </a:p>
          <a:p>
            <a:pPr marL="8405" defTabSz="605150">
              <a:spcBef>
                <a:spcPts val="344"/>
              </a:spcBef>
              <a:tabLst>
                <a:tab pos="247523" algn="l"/>
              </a:tabLst>
            </a:pPr>
            <a:endParaRPr sz="1523" dirty="0">
              <a:solidFill>
                <a:prstClr val="black"/>
              </a:solidFill>
              <a:latin typeface="Helvetica"/>
              <a:cs typeface="Helvetica"/>
            </a:endParaRPr>
          </a:p>
        </p:txBody>
      </p:sp>
      <p:sp>
        <p:nvSpPr>
          <p:cNvPr id="122" name="Rectangle: Single Corner Snipped 121">
            <a:extLst>
              <a:ext uri="{FF2B5EF4-FFF2-40B4-BE49-F238E27FC236}">
                <a16:creationId xmlns:a16="http://schemas.microsoft.com/office/drawing/2014/main" id="{B238D149-7F4C-8EE2-A4D5-2865BB6BF644}"/>
              </a:ext>
            </a:extLst>
          </p:cNvPr>
          <p:cNvSpPr/>
          <p:nvPr/>
        </p:nvSpPr>
        <p:spPr>
          <a:xfrm>
            <a:off x="6648915" y="1003610"/>
            <a:ext cx="1873405" cy="911612"/>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13" dirty="0"/>
              <a:t>Application</a:t>
            </a:r>
          </a:p>
        </p:txBody>
      </p:sp>
      <p:sp>
        <p:nvSpPr>
          <p:cNvPr id="123" name="Rectangle 122">
            <a:extLst>
              <a:ext uri="{FF2B5EF4-FFF2-40B4-BE49-F238E27FC236}">
                <a16:creationId xmlns:a16="http://schemas.microsoft.com/office/drawing/2014/main" id="{859C7A66-78DF-F521-A34D-3BC6CA3F627A}"/>
              </a:ext>
            </a:extLst>
          </p:cNvPr>
          <p:cNvSpPr/>
          <p:nvPr/>
        </p:nvSpPr>
        <p:spPr>
          <a:xfrm>
            <a:off x="6648915" y="2463025"/>
            <a:ext cx="1873405" cy="18232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013"/>
          </a:p>
        </p:txBody>
      </p:sp>
      <p:sp>
        <p:nvSpPr>
          <p:cNvPr id="119" name="Rectangle 118">
            <a:extLst>
              <a:ext uri="{FF2B5EF4-FFF2-40B4-BE49-F238E27FC236}">
                <a16:creationId xmlns:a16="http://schemas.microsoft.com/office/drawing/2014/main" id="{6F5C6F69-3965-B137-6722-7A7F7CC2F27B}"/>
              </a:ext>
            </a:extLst>
          </p:cNvPr>
          <p:cNvSpPr/>
          <p:nvPr/>
        </p:nvSpPr>
        <p:spPr>
          <a:xfrm>
            <a:off x="6728367" y="2571750"/>
            <a:ext cx="1714500" cy="5352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13" dirty="0"/>
              <a:t>Memory</a:t>
            </a:r>
          </a:p>
        </p:txBody>
      </p:sp>
      <p:sp>
        <p:nvSpPr>
          <p:cNvPr id="120" name="Rectangle 119">
            <a:extLst>
              <a:ext uri="{FF2B5EF4-FFF2-40B4-BE49-F238E27FC236}">
                <a16:creationId xmlns:a16="http://schemas.microsoft.com/office/drawing/2014/main" id="{461369E8-2922-FDB3-D791-C5ADB9563B4B}"/>
              </a:ext>
            </a:extLst>
          </p:cNvPr>
          <p:cNvSpPr/>
          <p:nvPr/>
        </p:nvSpPr>
        <p:spPr>
          <a:xfrm>
            <a:off x="6728367" y="3642267"/>
            <a:ext cx="1714500" cy="5352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13" dirty="0"/>
              <a:t>Processing </a:t>
            </a:r>
          </a:p>
          <a:p>
            <a:pPr algn="ctr"/>
            <a:r>
              <a:rPr lang="en-US" sz="1013" dirty="0"/>
              <a:t>Elements</a:t>
            </a:r>
          </a:p>
        </p:txBody>
      </p:sp>
      <p:sp>
        <p:nvSpPr>
          <p:cNvPr id="121" name="Arrow: Up-Down 120">
            <a:extLst>
              <a:ext uri="{FF2B5EF4-FFF2-40B4-BE49-F238E27FC236}">
                <a16:creationId xmlns:a16="http://schemas.microsoft.com/office/drawing/2014/main" id="{BFCBFA71-7EC7-0A45-584C-CADAA2DC2608}"/>
              </a:ext>
            </a:extLst>
          </p:cNvPr>
          <p:cNvSpPr/>
          <p:nvPr/>
        </p:nvSpPr>
        <p:spPr>
          <a:xfrm>
            <a:off x="7363987" y="3107008"/>
            <a:ext cx="351263" cy="535259"/>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013"/>
          </a:p>
        </p:txBody>
      </p:sp>
      <p:sp>
        <p:nvSpPr>
          <p:cNvPr id="124" name="Arrow: Right 123">
            <a:extLst>
              <a:ext uri="{FF2B5EF4-FFF2-40B4-BE49-F238E27FC236}">
                <a16:creationId xmlns:a16="http://schemas.microsoft.com/office/drawing/2014/main" id="{128296DF-6561-7B61-C1B5-6D0FC8812E88}"/>
              </a:ext>
            </a:extLst>
          </p:cNvPr>
          <p:cNvSpPr/>
          <p:nvPr/>
        </p:nvSpPr>
        <p:spPr>
          <a:xfrm rot="5400000">
            <a:off x="7450757" y="1994674"/>
            <a:ext cx="315719" cy="388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122009370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738" y="360850"/>
            <a:ext cx="6877122" cy="396286"/>
          </a:xfrm>
          <a:prstGeom prst="rect">
            <a:avLst/>
          </a:prstGeom>
        </p:spPr>
        <p:txBody>
          <a:bodyPr vert="horz" wrap="square" lIns="0" tIns="8405" rIns="0" bIns="0" rtlCol="0" anchor="b" anchorCtr="0">
            <a:spAutoFit/>
          </a:bodyPr>
          <a:lstStyle/>
          <a:p>
            <a:pPr marL="58834">
              <a:spcBef>
                <a:spcPts val="66"/>
              </a:spcBef>
            </a:pPr>
            <a:r>
              <a:rPr lang="en-US" spc="14" dirty="0"/>
              <a:t>Roofline Model</a:t>
            </a:r>
            <a:endParaRPr spc="14" dirty="0"/>
          </a:p>
        </p:txBody>
      </p:sp>
      <p:sp>
        <p:nvSpPr>
          <p:cNvPr id="116" name="TextBox 115">
            <a:extLst>
              <a:ext uri="{FF2B5EF4-FFF2-40B4-BE49-F238E27FC236}">
                <a16:creationId xmlns:a16="http://schemas.microsoft.com/office/drawing/2014/main" id="{16573DCA-62F9-A34E-B5BE-37B7DD20BF95}"/>
              </a:ext>
            </a:extLst>
          </p:cNvPr>
          <p:cNvSpPr txBox="1"/>
          <p:nvPr/>
        </p:nvSpPr>
        <p:spPr>
          <a:xfrm>
            <a:off x="82503" y="4866501"/>
            <a:ext cx="1555234" cy="248209"/>
          </a:xfrm>
          <a:prstGeom prst="rect">
            <a:avLst/>
          </a:prstGeom>
          <a:noFill/>
        </p:spPr>
        <p:txBody>
          <a:bodyPr wrap="none" rtlCol="0">
            <a:spAutoFit/>
          </a:bodyPr>
          <a:lstStyle/>
          <a:p>
            <a:r>
              <a:rPr lang="en-US" sz="1013" dirty="0"/>
              <a:t>©</a:t>
            </a:r>
            <a:r>
              <a:rPr lang="en-US" sz="1013" dirty="0" err="1"/>
              <a:t>Zhiru</a:t>
            </a:r>
            <a:r>
              <a:rPr lang="en-US" sz="1013" dirty="0"/>
              <a:t> Zhang (Cornell) </a:t>
            </a:r>
          </a:p>
        </p:txBody>
      </p:sp>
      <p:sp>
        <p:nvSpPr>
          <p:cNvPr id="118" name="object 2">
            <a:extLst>
              <a:ext uri="{FF2B5EF4-FFF2-40B4-BE49-F238E27FC236}">
                <a16:creationId xmlns:a16="http://schemas.microsoft.com/office/drawing/2014/main" id="{79C5F19F-E983-1BD3-19FC-80DD73DFD3A6}"/>
              </a:ext>
            </a:extLst>
          </p:cNvPr>
          <p:cNvSpPr txBox="1"/>
          <p:nvPr/>
        </p:nvSpPr>
        <p:spPr>
          <a:xfrm>
            <a:off x="312245" y="915673"/>
            <a:ext cx="5533782" cy="2761605"/>
          </a:xfrm>
          <a:prstGeom prst="rect">
            <a:avLst/>
          </a:prstGeom>
        </p:spPr>
        <p:txBody>
          <a:bodyPr vert="horz" wrap="square" lIns="0" tIns="43703" rIns="0" bIns="0" rtlCol="0">
            <a:spAutoFit/>
          </a:bodyPr>
          <a:lstStyle/>
          <a:p>
            <a:pPr marL="265580" indent="-257175" defTabSz="605150">
              <a:spcBef>
                <a:spcPts val="344"/>
              </a:spcBef>
              <a:buFont typeface="Arial" panose="020B0604020202020204" pitchFamily="34" charset="0"/>
              <a:buChar char="•"/>
              <a:tabLst>
                <a:tab pos="247523" algn="l"/>
              </a:tabLst>
            </a:pPr>
            <a:r>
              <a:rPr lang="en-US" sz="2100" b="1" spc="10" dirty="0">
                <a:solidFill>
                  <a:prstClr val="black"/>
                </a:solidFill>
                <a:latin typeface="Helvetica"/>
                <a:cs typeface="Helvetica"/>
              </a:rPr>
              <a:t>A simplified model of a processor</a:t>
            </a:r>
          </a:p>
          <a:p>
            <a:pPr marL="608480" lvl="1" indent="-257175" defTabSz="605150">
              <a:spcBef>
                <a:spcPts val="344"/>
              </a:spcBef>
              <a:buFont typeface="Arial" panose="020B0604020202020204" pitchFamily="34" charset="0"/>
              <a:buChar char="•"/>
              <a:tabLst>
                <a:tab pos="247523" algn="l"/>
              </a:tabLst>
            </a:pPr>
            <a:r>
              <a:rPr lang="en-US" sz="2100" spc="10" dirty="0">
                <a:solidFill>
                  <a:prstClr val="black"/>
                </a:solidFill>
                <a:latin typeface="Helvetica"/>
                <a:cs typeface="Helvetica"/>
              </a:rPr>
              <a:t>Compute Bandwidth: ops / sec</a:t>
            </a:r>
          </a:p>
          <a:p>
            <a:pPr marL="608480" lvl="1" indent="-257175" defTabSz="605150">
              <a:spcBef>
                <a:spcPts val="344"/>
              </a:spcBef>
              <a:buFont typeface="Arial" panose="020B0604020202020204" pitchFamily="34" charset="0"/>
              <a:buChar char="•"/>
              <a:tabLst>
                <a:tab pos="247523" algn="l"/>
              </a:tabLst>
            </a:pPr>
            <a:r>
              <a:rPr lang="en-US" sz="2100" spc="10" dirty="0">
                <a:solidFill>
                  <a:prstClr val="black"/>
                </a:solidFill>
                <a:latin typeface="Helvetica"/>
                <a:cs typeface="Helvetica"/>
              </a:rPr>
              <a:t>Memory Bandwidth: bytes / sec </a:t>
            </a:r>
          </a:p>
          <a:p>
            <a:pPr marL="265580" indent="-257175" defTabSz="605150">
              <a:spcBef>
                <a:spcPts val="344"/>
              </a:spcBef>
              <a:buFont typeface="Arial" panose="020B0604020202020204" pitchFamily="34" charset="0"/>
              <a:buChar char="•"/>
              <a:tabLst>
                <a:tab pos="247523" algn="l"/>
              </a:tabLst>
            </a:pPr>
            <a:r>
              <a:rPr lang="en-US" sz="2100" b="1" spc="10" dirty="0">
                <a:solidFill>
                  <a:prstClr val="black"/>
                </a:solidFill>
                <a:latin typeface="Helvetica"/>
                <a:cs typeface="Helvetica"/>
              </a:rPr>
              <a:t>A simplified model for a program</a:t>
            </a:r>
          </a:p>
          <a:p>
            <a:pPr marL="608480" lvl="1" indent="-257175" defTabSz="605150">
              <a:spcBef>
                <a:spcPts val="344"/>
              </a:spcBef>
              <a:buFont typeface="Arial" panose="020B0604020202020204" pitchFamily="34" charset="0"/>
              <a:buChar char="•"/>
              <a:tabLst>
                <a:tab pos="247523" algn="l"/>
              </a:tabLst>
            </a:pPr>
            <a:r>
              <a:rPr lang="en-US" sz="2100" spc="10" dirty="0">
                <a:solidFill>
                  <a:prstClr val="black"/>
                </a:solidFill>
                <a:latin typeface="Helvetica"/>
                <a:cs typeface="Helvetica"/>
              </a:rPr>
              <a:t>Operations and data: ops / bytes</a:t>
            </a:r>
          </a:p>
          <a:p>
            <a:pPr marL="608480" lvl="1" indent="-257175" defTabSz="605150">
              <a:spcBef>
                <a:spcPts val="344"/>
              </a:spcBef>
              <a:buFont typeface="Arial" panose="020B0604020202020204" pitchFamily="34" charset="0"/>
              <a:buChar char="•"/>
              <a:tabLst>
                <a:tab pos="247523" algn="l"/>
              </a:tabLst>
            </a:pPr>
            <a:r>
              <a:rPr lang="en-US" sz="2100" spc="10" dirty="0">
                <a:solidFill>
                  <a:prstClr val="black"/>
                </a:solidFill>
                <a:latin typeface="Helvetica"/>
                <a:cs typeface="Helvetica"/>
              </a:rPr>
              <a:t>Also known as Arithmetic Intensity (I)</a:t>
            </a:r>
          </a:p>
          <a:p>
            <a:pPr marL="8405" defTabSz="605150">
              <a:spcBef>
                <a:spcPts val="344"/>
              </a:spcBef>
              <a:tabLst>
                <a:tab pos="247523" algn="l"/>
              </a:tabLst>
            </a:pPr>
            <a:endParaRPr lang="en-US" sz="1786" spc="10" dirty="0">
              <a:solidFill>
                <a:prstClr val="black"/>
              </a:solidFill>
              <a:latin typeface="Helvetica"/>
              <a:cs typeface="Helvetica"/>
            </a:endParaRPr>
          </a:p>
          <a:p>
            <a:pPr marL="8405" defTabSz="605150">
              <a:spcBef>
                <a:spcPts val="344"/>
              </a:spcBef>
              <a:tabLst>
                <a:tab pos="247523" algn="l"/>
              </a:tabLst>
            </a:pPr>
            <a:endParaRPr sz="1523" dirty="0">
              <a:solidFill>
                <a:prstClr val="black"/>
              </a:solidFill>
              <a:latin typeface="Helvetica"/>
              <a:cs typeface="Helvetica"/>
            </a:endParaRPr>
          </a:p>
        </p:txBody>
      </p:sp>
      <p:sp>
        <p:nvSpPr>
          <p:cNvPr id="122" name="Rectangle: Single Corner Snipped 121">
            <a:extLst>
              <a:ext uri="{FF2B5EF4-FFF2-40B4-BE49-F238E27FC236}">
                <a16:creationId xmlns:a16="http://schemas.microsoft.com/office/drawing/2014/main" id="{B238D149-7F4C-8EE2-A4D5-2865BB6BF644}"/>
              </a:ext>
            </a:extLst>
          </p:cNvPr>
          <p:cNvSpPr/>
          <p:nvPr/>
        </p:nvSpPr>
        <p:spPr>
          <a:xfrm>
            <a:off x="6648915" y="1003610"/>
            <a:ext cx="1873405" cy="911612"/>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13" dirty="0"/>
              <a:t>Application</a:t>
            </a:r>
          </a:p>
        </p:txBody>
      </p:sp>
      <p:sp>
        <p:nvSpPr>
          <p:cNvPr id="123" name="Rectangle 122">
            <a:extLst>
              <a:ext uri="{FF2B5EF4-FFF2-40B4-BE49-F238E27FC236}">
                <a16:creationId xmlns:a16="http://schemas.microsoft.com/office/drawing/2014/main" id="{859C7A66-78DF-F521-A34D-3BC6CA3F627A}"/>
              </a:ext>
            </a:extLst>
          </p:cNvPr>
          <p:cNvSpPr/>
          <p:nvPr/>
        </p:nvSpPr>
        <p:spPr>
          <a:xfrm>
            <a:off x="6648915" y="2463025"/>
            <a:ext cx="1873405" cy="18232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013"/>
          </a:p>
        </p:txBody>
      </p:sp>
      <p:sp>
        <p:nvSpPr>
          <p:cNvPr id="119" name="Rectangle 118">
            <a:extLst>
              <a:ext uri="{FF2B5EF4-FFF2-40B4-BE49-F238E27FC236}">
                <a16:creationId xmlns:a16="http://schemas.microsoft.com/office/drawing/2014/main" id="{6F5C6F69-3965-B137-6722-7A7F7CC2F27B}"/>
              </a:ext>
            </a:extLst>
          </p:cNvPr>
          <p:cNvSpPr/>
          <p:nvPr/>
        </p:nvSpPr>
        <p:spPr>
          <a:xfrm>
            <a:off x="6728367" y="2571750"/>
            <a:ext cx="1714500" cy="5352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13" dirty="0"/>
              <a:t>Memory</a:t>
            </a:r>
          </a:p>
        </p:txBody>
      </p:sp>
      <p:sp>
        <p:nvSpPr>
          <p:cNvPr id="120" name="Rectangle 119">
            <a:extLst>
              <a:ext uri="{FF2B5EF4-FFF2-40B4-BE49-F238E27FC236}">
                <a16:creationId xmlns:a16="http://schemas.microsoft.com/office/drawing/2014/main" id="{461369E8-2922-FDB3-D791-C5ADB9563B4B}"/>
              </a:ext>
            </a:extLst>
          </p:cNvPr>
          <p:cNvSpPr/>
          <p:nvPr/>
        </p:nvSpPr>
        <p:spPr>
          <a:xfrm>
            <a:off x="6728367" y="3642267"/>
            <a:ext cx="1714500" cy="5352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13" dirty="0"/>
              <a:t>Processing </a:t>
            </a:r>
          </a:p>
          <a:p>
            <a:pPr algn="ctr"/>
            <a:r>
              <a:rPr lang="en-US" sz="1013" dirty="0"/>
              <a:t>Elements</a:t>
            </a:r>
          </a:p>
        </p:txBody>
      </p:sp>
      <p:sp>
        <p:nvSpPr>
          <p:cNvPr id="121" name="Arrow: Up-Down 120">
            <a:extLst>
              <a:ext uri="{FF2B5EF4-FFF2-40B4-BE49-F238E27FC236}">
                <a16:creationId xmlns:a16="http://schemas.microsoft.com/office/drawing/2014/main" id="{BFCBFA71-7EC7-0A45-584C-CADAA2DC2608}"/>
              </a:ext>
            </a:extLst>
          </p:cNvPr>
          <p:cNvSpPr/>
          <p:nvPr/>
        </p:nvSpPr>
        <p:spPr>
          <a:xfrm>
            <a:off x="7363987" y="3107008"/>
            <a:ext cx="351263" cy="535259"/>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013"/>
          </a:p>
        </p:txBody>
      </p:sp>
      <p:sp>
        <p:nvSpPr>
          <p:cNvPr id="124" name="Arrow: Right 123">
            <a:extLst>
              <a:ext uri="{FF2B5EF4-FFF2-40B4-BE49-F238E27FC236}">
                <a16:creationId xmlns:a16="http://schemas.microsoft.com/office/drawing/2014/main" id="{128296DF-6561-7B61-C1B5-6D0FC8812E88}"/>
              </a:ext>
            </a:extLst>
          </p:cNvPr>
          <p:cNvSpPr/>
          <p:nvPr/>
        </p:nvSpPr>
        <p:spPr>
          <a:xfrm rot="5400000">
            <a:off x="7450757" y="1994674"/>
            <a:ext cx="315719" cy="388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38785357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3</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Agenda</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986245" y="1470208"/>
            <a:ext cx="8157755" cy="1313180"/>
          </a:xfrm>
        </p:spPr>
        <p:txBody>
          <a:bodyPr/>
          <a:lstStyle/>
          <a:p>
            <a:pPr marL="285750" indent="-285750">
              <a:buFont typeface="Arial" panose="020B0604020202020204" pitchFamily="34" charset="0"/>
              <a:buChar char="•"/>
            </a:pPr>
            <a:r>
              <a:rPr lang="en-US" sz="2400" dirty="0"/>
              <a:t>High-Level-Synthesis</a:t>
            </a:r>
          </a:p>
          <a:p>
            <a:pPr marL="285750" indent="-285750">
              <a:buFont typeface="Arial" panose="020B0604020202020204" pitchFamily="34" charset="0"/>
              <a:buChar char="•"/>
            </a:pPr>
            <a:r>
              <a:rPr lang="en-US" sz="2400" dirty="0"/>
              <a:t>Roofline Model</a:t>
            </a:r>
          </a:p>
          <a:p>
            <a:pPr marL="285750" indent="-285750">
              <a:buFont typeface="Arial" panose="020B0604020202020204" pitchFamily="34" charset="0"/>
              <a:buChar char="•"/>
            </a:pPr>
            <a:r>
              <a:rPr lang="en-US" sz="2400" dirty="0"/>
              <a:t>Power</a:t>
            </a:r>
          </a:p>
        </p:txBody>
      </p:sp>
    </p:spTree>
    <p:extLst>
      <p:ext uri="{BB962C8B-B14F-4D97-AF65-F5344CB8AC3E}">
        <p14:creationId xmlns:p14="http://schemas.microsoft.com/office/powerpoint/2010/main" val="3856045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7772" y="292687"/>
            <a:ext cx="6877122" cy="396286"/>
          </a:xfrm>
          <a:prstGeom prst="rect">
            <a:avLst/>
          </a:prstGeom>
        </p:spPr>
        <p:txBody>
          <a:bodyPr vert="horz" wrap="square" lIns="0" tIns="8405" rIns="0" bIns="0" rtlCol="0" anchor="b" anchorCtr="0">
            <a:spAutoFit/>
          </a:bodyPr>
          <a:lstStyle/>
          <a:p>
            <a:pPr marL="58834">
              <a:spcBef>
                <a:spcPts val="66"/>
              </a:spcBef>
            </a:pPr>
            <a:r>
              <a:rPr lang="en-US" spc="14" dirty="0"/>
              <a:t>Roofline Model</a:t>
            </a:r>
            <a:endParaRPr spc="14" dirty="0"/>
          </a:p>
        </p:txBody>
      </p:sp>
      <p:sp>
        <p:nvSpPr>
          <p:cNvPr id="116" name="TextBox 115">
            <a:extLst>
              <a:ext uri="{FF2B5EF4-FFF2-40B4-BE49-F238E27FC236}">
                <a16:creationId xmlns:a16="http://schemas.microsoft.com/office/drawing/2014/main" id="{16573DCA-62F9-A34E-B5BE-37B7DD20BF95}"/>
              </a:ext>
            </a:extLst>
          </p:cNvPr>
          <p:cNvSpPr txBox="1"/>
          <p:nvPr/>
        </p:nvSpPr>
        <p:spPr>
          <a:xfrm>
            <a:off x="82503" y="4866501"/>
            <a:ext cx="1555234" cy="248209"/>
          </a:xfrm>
          <a:prstGeom prst="rect">
            <a:avLst/>
          </a:prstGeom>
          <a:noFill/>
        </p:spPr>
        <p:txBody>
          <a:bodyPr wrap="none" rtlCol="0">
            <a:spAutoFit/>
          </a:bodyPr>
          <a:lstStyle/>
          <a:p>
            <a:r>
              <a:rPr lang="en-US" sz="1013" dirty="0"/>
              <a:t>©</a:t>
            </a:r>
            <a:r>
              <a:rPr lang="en-US" sz="1013" dirty="0" err="1"/>
              <a:t>Zhiru</a:t>
            </a:r>
            <a:r>
              <a:rPr lang="en-US" sz="1013" dirty="0"/>
              <a:t> Zhang (Cornell) </a:t>
            </a:r>
          </a:p>
        </p:txBody>
      </p:sp>
      <p:sp>
        <p:nvSpPr>
          <p:cNvPr id="21" name="object 2">
            <a:extLst>
              <a:ext uri="{FF2B5EF4-FFF2-40B4-BE49-F238E27FC236}">
                <a16:creationId xmlns:a16="http://schemas.microsoft.com/office/drawing/2014/main" id="{10DECE4D-ACE2-36CF-C1D9-E8DF0DF03EDF}"/>
              </a:ext>
            </a:extLst>
          </p:cNvPr>
          <p:cNvSpPr txBox="1"/>
          <p:nvPr/>
        </p:nvSpPr>
        <p:spPr>
          <a:xfrm>
            <a:off x="647525" y="991873"/>
            <a:ext cx="5533782" cy="1821539"/>
          </a:xfrm>
          <a:prstGeom prst="rect">
            <a:avLst/>
          </a:prstGeom>
        </p:spPr>
        <p:txBody>
          <a:bodyPr vert="horz" wrap="square" lIns="0" tIns="43703" rIns="0" bIns="0" rtlCol="0">
            <a:spAutoFit/>
          </a:bodyPr>
          <a:lstStyle/>
          <a:p>
            <a:pPr marL="265580" indent="-257175" defTabSz="605150">
              <a:spcBef>
                <a:spcPts val="344"/>
              </a:spcBef>
              <a:buFont typeface="Arial" panose="020B0604020202020204" pitchFamily="34" charset="0"/>
              <a:buChar char="•"/>
              <a:tabLst>
                <a:tab pos="247523" algn="l"/>
              </a:tabLst>
            </a:pPr>
            <a:r>
              <a:rPr lang="en-US" sz="2400" spc="10" dirty="0">
                <a:solidFill>
                  <a:prstClr val="black"/>
                </a:solidFill>
                <a:latin typeface="Helvetica"/>
                <a:cs typeface="Helvetica"/>
              </a:rPr>
              <a:t>System peak performance (P)</a:t>
            </a:r>
          </a:p>
          <a:p>
            <a:pPr marL="608480" lvl="1" indent="-257175" defTabSz="605150">
              <a:spcBef>
                <a:spcPts val="344"/>
              </a:spcBef>
              <a:buFont typeface="Arial" panose="020B0604020202020204" pitchFamily="34" charset="0"/>
              <a:buChar char="•"/>
              <a:tabLst>
                <a:tab pos="247523" algn="l"/>
              </a:tabLst>
            </a:pPr>
            <a:r>
              <a:rPr lang="en-US" sz="2000" spc="10" dirty="0">
                <a:solidFill>
                  <a:prstClr val="black"/>
                </a:solidFill>
                <a:latin typeface="Helvetica"/>
                <a:cs typeface="Helvetica"/>
              </a:rPr>
              <a:t>Maximum computational performance the system can achieve</a:t>
            </a:r>
          </a:p>
          <a:p>
            <a:pPr marL="608480" lvl="1" indent="-257175" defTabSz="605150">
              <a:spcBef>
                <a:spcPts val="344"/>
              </a:spcBef>
              <a:buFont typeface="Arial" panose="020B0604020202020204" pitchFamily="34" charset="0"/>
              <a:buChar char="•"/>
              <a:tabLst>
                <a:tab pos="247523" algn="l"/>
              </a:tabLst>
            </a:pPr>
            <a:r>
              <a:rPr lang="en-US" sz="2000" spc="10" dirty="0">
                <a:solidFill>
                  <a:prstClr val="black"/>
                </a:solidFill>
                <a:latin typeface="Helvetica"/>
                <a:cs typeface="Helvetica"/>
              </a:rPr>
              <a:t>Correlated to CPU fmax</a:t>
            </a:r>
          </a:p>
          <a:p>
            <a:pPr marL="608480" lvl="1" indent="-257175" defTabSz="605150">
              <a:spcBef>
                <a:spcPts val="344"/>
              </a:spcBef>
              <a:buFont typeface="Arial" panose="020B0604020202020204" pitchFamily="34" charset="0"/>
              <a:buChar char="•"/>
              <a:tabLst>
                <a:tab pos="247523" algn="l"/>
              </a:tabLst>
            </a:pPr>
            <a:r>
              <a:rPr lang="en-US" sz="2000" spc="10" dirty="0">
                <a:solidFill>
                  <a:prstClr val="black"/>
                </a:solidFill>
                <a:latin typeface="Helvetica"/>
                <a:cs typeface="Helvetica"/>
              </a:rPr>
              <a:t>Example: P = 100 </a:t>
            </a:r>
            <a:r>
              <a:rPr lang="en-US" sz="2000" spc="10" dirty="0" err="1">
                <a:solidFill>
                  <a:prstClr val="black"/>
                </a:solidFill>
                <a:latin typeface="Helvetica"/>
                <a:cs typeface="Helvetica"/>
              </a:rPr>
              <a:t>GFlops</a:t>
            </a:r>
            <a:endParaRPr lang="en-US" sz="2000" spc="10" dirty="0">
              <a:solidFill>
                <a:prstClr val="black"/>
              </a:solidFill>
              <a:latin typeface="Helvetica"/>
              <a:cs typeface="Helvetica"/>
            </a:endParaRPr>
          </a:p>
        </p:txBody>
      </p:sp>
      <p:sp>
        <p:nvSpPr>
          <p:cNvPr id="23" name="Rectangle: Single Corner Snipped 22">
            <a:extLst>
              <a:ext uri="{FF2B5EF4-FFF2-40B4-BE49-F238E27FC236}">
                <a16:creationId xmlns:a16="http://schemas.microsoft.com/office/drawing/2014/main" id="{978C108E-402E-AA9F-8EC7-9DCB93CE3C1D}"/>
              </a:ext>
            </a:extLst>
          </p:cNvPr>
          <p:cNvSpPr/>
          <p:nvPr/>
        </p:nvSpPr>
        <p:spPr>
          <a:xfrm>
            <a:off x="6648915" y="1003610"/>
            <a:ext cx="1873405" cy="911612"/>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13" dirty="0"/>
              <a:t>Application</a:t>
            </a:r>
          </a:p>
        </p:txBody>
      </p:sp>
      <p:sp>
        <p:nvSpPr>
          <p:cNvPr id="25" name="Rectangle 24">
            <a:extLst>
              <a:ext uri="{FF2B5EF4-FFF2-40B4-BE49-F238E27FC236}">
                <a16:creationId xmlns:a16="http://schemas.microsoft.com/office/drawing/2014/main" id="{BE3B9D04-22B3-BFE6-339C-6B2C82301632}"/>
              </a:ext>
            </a:extLst>
          </p:cNvPr>
          <p:cNvSpPr/>
          <p:nvPr/>
        </p:nvSpPr>
        <p:spPr>
          <a:xfrm>
            <a:off x="6648915" y="2463025"/>
            <a:ext cx="1873405" cy="18232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013"/>
          </a:p>
        </p:txBody>
      </p:sp>
      <p:sp>
        <p:nvSpPr>
          <p:cNvPr id="26" name="Rectangle 25">
            <a:extLst>
              <a:ext uri="{FF2B5EF4-FFF2-40B4-BE49-F238E27FC236}">
                <a16:creationId xmlns:a16="http://schemas.microsoft.com/office/drawing/2014/main" id="{5B3CF906-9746-119D-52FE-3D4B057D8BB0}"/>
              </a:ext>
            </a:extLst>
          </p:cNvPr>
          <p:cNvSpPr/>
          <p:nvPr/>
        </p:nvSpPr>
        <p:spPr>
          <a:xfrm>
            <a:off x="6728367" y="2571750"/>
            <a:ext cx="1714500" cy="5352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13" dirty="0"/>
              <a:t>Memory</a:t>
            </a:r>
          </a:p>
        </p:txBody>
      </p:sp>
      <p:sp>
        <p:nvSpPr>
          <p:cNvPr id="27" name="Rectangle 26">
            <a:extLst>
              <a:ext uri="{FF2B5EF4-FFF2-40B4-BE49-F238E27FC236}">
                <a16:creationId xmlns:a16="http://schemas.microsoft.com/office/drawing/2014/main" id="{11477044-BFD8-FFD7-4903-E021E73220B3}"/>
              </a:ext>
            </a:extLst>
          </p:cNvPr>
          <p:cNvSpPr/>
          <p:nvPr/>
        </p:nvSpPr>
        <p:spPr>
          <a:xfrm>
            <a:off x="6728367" y="3642267"/>
            <a:ext cx="1714500" cy="5352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13" dirty="0"/>
              <a:t>Processing </a:t>
            </a:r>
          </a:p>
          <a:p>
            <a:pPr algn="ctr"/>
            <a:r>
              <a:rPr lang="en-US" sz="1013" dirty="0"/>
              <a:t>Elements</a:t>
            </a:r>
          </a:p>
        </p:txBody>
      </p:sp>
      <p:sp>
        <p:nvSpPr>
          <p:cNvPr id="28" name="Arrow: Up-Down 27">
            <a:extLst>
              <a:ext uri="{FF2B5EF4-FFF2-40B4-BE49-F238E27FC236}">
                <a16:creationId xmlns:a16="http://schemas.microsoft.com/office/drawing/2014/main" id="{8FB69F21-0885-6B3E-10A7-8B58E88C4CFD}"/>
              </a:ext>
            </a:extLst>
          </p:cNvPr>
          <p:cNvSpPr/>
          <p:nvPr/>
        </p:nvSpPr>
        <p:spPr>
          <a:xfrm>
            <a:off x="7363987" y="3107008"/>
            <a:ext cx="351263" cy="535259"/>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013"/>
          </a:p>
        </p:txBody>
      </p:sp>
      <p:sp>
        <p:nvSpPr>
          <p:cNvPr id="29" name="Arrow: Right 28">
            <a:extLst>
              <a:ext uri="{FF2B5EF4-FFF2-40B4-BE49-F238E27FC236}">
                <a16:creationId xmlns:a16="http://schemas.microsoft.com/office/drawing/2014/main" id="{BA00759C-4118-7D00-7191-DF78ED286BB9}"/>
              </a:ext>
            </a:extLst>
          </p:cNvPr>
          <p:cNvSpPr/>
          <p:nvPr/>
        </p:nvSpPr>
        <p:spPr>
          <a:xfrm rot="5400000">
            <a:off x="7450757" y="1994674"/>
            <a:ext cx="315719" cy="388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29631379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7772" y="292687"/>
            <a:ext cx="6877122" cy="396286"/>
          </a:xfrm>
          <a:prstGeom prst="rect">
            <a:avLst/>
          </a:prstGeom>
        </p:spPr>
        <p:txBody>
          <a:bodyPr vert="horz" wrap="square" lIns="0" tIns="8405" rIns="0" bIns="0" rtlCol="0" anchor="b" anchorCtr="0">
            <a:spAutoFit/>
          </a:bodyPr>
          <a:lstStyle/>
          <a:p>
            <a:pPr marL="58834">
              <a:spcBef>
                <a:spcPts val="66"/>
              </a:spcBef>
            </a:pPr>
            <a:r>
              <a:rPr lang="en-US" spc="14" dirty="0"/>
              <a:t>Roofline Model</a:t>
            </a:r>
            <a:endParaRPr spc="14" dirty="0"/>
          </a:p>
        </p:txBody>
      </p:sp>
      <p:sp>
        <p:nvSpPr>
          <p:cNvPr id="116" name="TextBox 115">
            <a:extLst>
              <a:ext uri="{FF2B5EF4-FFF2-40B4-BE49-F238E27FC236}">
                <a16:creationId xmlns:a16="http://schemas.microsoft.com/office/drawing/2014/main" id="{16573DCA-62F9-A34E-B5BE-37B7DD20BF95}"/>
              </a:ext>
            </a:extLst>
          </p:cNvPr>
          <p:cNvSpPr txBox="1"/>
          <p:nvPr/>
        </p:nvSpPr>
        <p:spPr>
          <a:xfrm>
            <a:off x="82503" y="4866501"/>
            <a:ext cx="1555234" cy="248209"/>
          </a:xfrm>
          <a:prstGeom prst="rect">
            <a:avLst/>
          </a:prstGeom>
          <a:noFill/>
        </p:spPr>
        <p:txBody>
          <a:bodyPr wrap="none" rtlCol="0">
            <a:spAutoFit/>
          </a:bodyPr>
          <a:lstStyle/>
          <a:p>
            <a:r>
              <a:rPr lang="en-US" sz="1013" dirty="0"/>
              <a:t>©</a:t>
            </a:r>
            <a:r>
              <a:rPr lang="en-US" sz="1013" dirty="0" err="1"/>
              <a:t>Zhiru</a:t>
            </a:r>
            <a:r>
              <a:rPr lang="en-US" sz="1013" dirty="0"/>
              <a:t> Zhang (Cornell) </a:t>
            </a:r>
          </a:p>
        </p:txBody>
      </p:sp>
      <p:sp>
        <p:nvSpPr>
          <p:cNvPr id="21" name="object 2">
            <a:extLst>
              <a:ext uri="{FF2B5EF4-FFF2-40B4-BE49-F238E27FC236}">
                <a16:creationId xmlns:a16="http://schemas.microsoft.com/office/drawing/2014/main" id="{10DECE4D-ACE2-36CF-C1D9-E8DF0DF03EDF}"/>
              </a:ext>
            </a:extLst>
          </p:cNvPr>
          <p:cNvSpPr txBox="1"/>
          <p:nvPr/>
        </p:nvSpPr>
        <p:spPr>
          <a:xfrm>
            <a:off x="647525" y="991873"/>
            <a:ext cx="5533782" cy="1775373"/>
          </a:xfrm>
          <a:prstGeom prst="rect">
            <a:avLst/>
          </a:prstGeom>
        </p:spPr>
        <p:txBody>
          <a:bodyPr vert="horz" wrap="square" lIns="0" tIns="43703" rIns="0" bIns="0" rtlCol="0">
            <a:spAutoFit/>
          </a:bodyPr>
          <a:lstStyle/>
          <a:p>
            <a:pPr marL="265580" indent="-257175" defTabSz="605150">
              <a:spcBef>
                <a:spcPts val="344"/>
              </a:spcBef>
              <a:buFont typeface="Arial" panose="020B0604020202020204" pitchFamily="34" charset="0"/>
              <a:buChar char="•"/>
              <a:tabLst>
                <a:tab pos="247523" algn="l"/>
              </a:tabLst>
            </a:pPr>
            <a:r>
              <a:rPr lang="en-US" sz="2400" spc="10" dirty="0">
                <a:solidFill>
                  <a:prstClr val="black"/>
                </a:solidFill>
                <a:latin typeface="Helvetica"/>
                <a:cs typeface="Helvetica"/>
              </a:rPr>
              <a:t>System memory bandwidth (B) </a:t>
            </a:r>
          </a:p>
          <a:p>
            <a:pPr marL="608480" lvl="1" indent="-257175" defTabSz="605150">
              <a:spcBef>
                <a:spcPts val="344"/>
              </a:spcBef>
              <a:buFont typeface="Arial" panose="020B0604020202020204" pitchFamily="34" charset="0"/>
              <a:buChar char="•"/>
              <a:tabLst>
                <a:tab pos="247523" algn="l"/>
              </a:tabLst>
            </a:pPr>
            <a:r>
              <a:rPr lang="en-US" sz="2000" spc="10" dirty="0">
                <a:solidFill>
                  <a:prstClr val="black"/>
                </a:solidFill>
                <a:latin typeface="Helvetica"/>
                <a:cs typeface="Helvetica"/>
              </a:rPr>
              <a:t>Maximum memory (Rd/</a:t>
            </a:r>
            <a:r>
              <a:rPr lang="en-US" sz="2000" spc="10" dirty="0" err="1">
                <a:solidFill>
                  <a:prstClr val="black"/>
                </a:solidFill>
                <a:latin typeface="Helvetica"/>
                <a:cs typeface="Helvetica"/>
              </a:rPr>
              <a:t>Wr</a:t>
            </a:r>
            <a:r>
              <a:rPr lang="en-US" sz="2000" spc="10" dirty="0">
                <a:solidFill>
                  <a:prstClr val="black"/>
                </a:solidFill>
                <a:latin typeface="Helvetica"/>
                <a:cs typeface="Helvetica"/>
              </a:rPr>
              <a:t>) transfer speed the system can achieve</a:t>
            </a:r>
          </a:p>
          <a:p>
            <a:pPr marL="608480" lvl="1" indent="-257175" defTabSz="605150">
              <a:spcBef>
                <a:spcPts val="344"/>
              </a:spcBef>
              <a:buFont typeface="Arial" panose="020B0604020202020204" pitchFamily="34" charset="0"/>
              <a:buChar char="•"/>
              <a:tabLst>
                <a:tab pos="247523" algn="l"/>
              </a:tabLst>
            </a:pPr>
            <a:r>
              <a:rPr lang="en-US" sz="2000" spc="10" dirty="0">
                <a:solidFill>
                  <a:prstClr val="black"/>
                </a:solidFill>
                <a:latin typeface="Helvetica"/>
                <a:cs typeface="Helvetica"/>
              </a:rPr>
              <a:t>Correlated to DRAM b/w</a:t>
            </a:r>
          </a:p>
          <a:p>
            <a:pPr marL="608480" lvl="1" indent="-257175" defTabSz="605150">
              <a:spcBef>
                <a:spcPts val="344"/>
              </a:spcBef>
              <a:buFont typeface="Arial" panose="020B0604020202020204" pitchFamily="34" charset="0"/>
              <a:buChar char="•"/>
              <a:tabLst>
                <a:tab pos="247523" algn="l"/>
              </a:tabLst>
            </a:pPr>
            <a:r>
              <a:rPr lang="en-US" sz="2000" spc="10" dirty="0">
                <a:solidFill>
                  <a:prstClr val="black"/>
                </a:solidFill>
                <a:latin typeface="Helvetica"/>
                <a:cs typeface="Helvetica"/>
              </a:rPr>
              <a:t>Example: B= 25 GB/s</a:t>
            </a:r>
          </a:p>
        </p:txBody>
      </p:sp>
      <p:sp>
        <p:nvSpPr>
          <p:cNvPr id="3" name="Rectangle: Single Corner Snipped 2">
            <a:extLst>
              <a:ext uri="{FF2B5EF4-FFF2-40B4-BE49-F238E27FC236}">
                <a16:creationId xmlns:a16="http://schemas.microsoft.com/office/drawing/2014/main" id="{DB317A81-E044-8A65-9663-BFCA80E67260}"/>
              </a:ext>
            </a:extLst>
          </p:cNvPr>
          <p:cNvSpPr/>
          <p:nvPr/>
        </p:nvSpPr>
        <p:spPr>
          <a:xfrm>
            <a:off x="6648915" y="1003610"/>
            <a:ext cx="1873405" cy="911612"/>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13" dirty="0"/>
              <a:t>Application</a:t>
            </a:r>
          </a:p>
        </p:txBody>
      </p:sp>
      <p:sp>
        <p:nvSpPr>
          <p:cNvPr id="4" name="Rectangle 3">
            <a:extLst>
              <a:ext uri="{FF2B5EF4-FFF2-40B4-BE49-F238E27FC236}">
                <a16:creationId xmlns:a16="http://schemas.microsoft.com/office/drawing/2014/main" id="{A48218DD-5E4D-36AB-55CF-034A70A0909A}"/>
              </a:ext>
            </a:extLst>
          </p:cNvPr>
          <p:cNvSpPr/>
          <p:nvPr/>
        </p:nvSpPr>
        <p:spPr>
          <a:xfrm>
            <a:off x="6648915" y="2463025"/>
            <a:ext cx="1873405" cy="18232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013"/>
          </a:p>
        </p:txBody>
      </p:sp>
      <p:sp>
        <p:nvSpPr>
          <p:cNvPr id="5" name="Rectangle 4">
            <a:extLst>
              <a:ext uri="{FF2B5EF4-FFF2-40B4-BE49-F238E27FC236}">
                <a16:creationId xmlns:a16="http://schemas.microsoft.com/office/drawing/2014/main" id="{41AEEDB1-FCA6-0785-2258-AF4A172306A2}"/>
              </a:ext>
            </a:extLst>
          </p:cNvPr>
          <p:cNvSpPr/>
          <p:nvPr/>
        </p:nvSpPr>
        <p:spPr>
          <a:xfrm>
            <a:off x="6728367" y="2571750"/>
            <a:ext cx="1714500" cy="5352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13" dirty="0"/>
              <a:t>Memory</a:t>
            </a:r>
          </a:p>
        </p:txBody>
      </p:sp>
      <p:sp>
        <p:nvSpPr>
          <p:cNvPr id="6" name="Rectangle 5">
            <a:extLst>
              <a:ext uri="{FF2B5EF4-FFF2-40B4-BE49-F238E27FC236}">
                <a16:creationId xmlns:a16="http://schemas.microsoft.com/office/drawing/2014/main" id="{309A3C51-FAB3-2B50-88AA-7B1942B9B693}"/>
              </a:ext>
            </a:extLst>
          </p:cNvPr>
          <p:cNvSpPr/>
          <p:nvPr/>
        </p:nvSpPr>
        <p:spPr>
          <a:xfrm>
            <a:off x="6728367" y="3642267"/>
            <a:ext cx="1714500" cy="5352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13" dirty="0"/>
              <a:t>Processing </a:t>
            </a:r>
          </a:p>
          <a:p>
            <a:pPr algn="ctr"/>
            <a:r>
              <a:rPr lang="en-US" sz="1013" dirty="0"/>
              <a:t>Elements</a:t>
            </a:r>
          </a:p>
        </p:txBody>
      </p:sp>
      <p:sp>
        <p:nvSpPr>
          <p:cNvPr id="7" name="Arrow: Up-Down 6">
            <a:extLst>
              <a:ext uri="{FF2B5EF4-FFF2-40B4-BE49-F238E27FC236}">
                <a16:creationId xmlns:a16="http://schemas.microsoft.com/office/drawing/2014/main" id="{AE7BFB5D-9299-1108-9F90-5BAB4F495C49}"/>
              </a:ext>
            </a:extLst>
          </p:cNvPr>
          <p:cNvSpPr/>
          <p:nvPr/>
        </p:nvSpPr>
        <p:spPr>
          <a:xfrm>
            <a:off x="7363987" y="3107008"/>
            <a:ext cx="351263" cy="535259"/>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013"/>
          </a:p>
        </p:txBody>
      </p:sp>
      <p:sp>
        <p:nvSpPr>
          <p:cNvPr id="8" name="Arrow: Right 7">
            <a:extLst>
              <a:ext uri="{FF2B5EF4-FFF2-40B4-BE49-F238E27FC236}">
                <a16:creationId xmlns:a16="http://schemas.microsoft.com/office/drawing/2014/main" id="{7E7CA94F-B9BC-BFC6-FE88-8F0535DB744E}"/>
              </a:ext>
            </a:extLst>
          </p:cNvPr>
          <p:cNvSpPr/>
          <p:nvPr/>
        </p:nvSpPr>
        <p:spPr>
          <a:xfrm rot="5400000">
            <a:off x="7450757" y="1994674"/>
            <a:ext cx="315719" cy="388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49270825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7772" y="292687"/>
            <a:ext cx="6877122" cy="396286"/>
          </a:xfrm>
          <a:prstGeom prst="rect">
            <a:avLst/>
          </a:prstGeom>
        </p:spPr>
        <p:txBody>
          <a:bodyPr vert="horz" wrap="square" lIns="0" tIns="8405" rIns="0" bIns="0" rtlCol="0" anchor="b" anchorCtr="0">
            <a:spAutoFit/>
          </a:bodyPr>
          <a:lstStyle/>
          <a:p>
            <a:pPr marL="58834">
              <a:spcBef>
                <a:spcPts val="66"/>
              </a:spcBef>
            </a:pPr>
            <a:r>
              <a:rPr lang="en-US" spc="14" dirty="0"/>
              <a:t>Roofline Model</a:t>
            </a:r>
            <a:endParaRPr spc="14" dirty="0"/>
          </a:p>
        </p:txBody>
      </p:sp>
      <p:sp>
        <p:nvSpPr>
          <p:cNvPr id="116" name="TextBox 115">
            <a:extLst>
              <a:ext uri="{FF2B5EF4-FFF2-40B4-BE49-F238E27FC236}">
                <a16:creationId xmlns:a16="http://schemas.microsoft.com/office/drawing/2014/main" id="{16573DCA-62F9-A34E-B5BE-37B7DD20BF95}"/>
              </a:ext>
            </a:extLst>
          </p:cNvPr>
          <p:cNvSpPr txBox="1"/>
          <p:nvPr/>
        </p:nvSpPr>
        <p:spPr>
          <a:xfrm>
            <a:off x="82503" y="4866501"/>
            <a:ext cx="1555234" cy="248209"/>
          </a:xfrm>
          <a:prstGeom prst="rect">
            <a:avLst/>
          </a:prstGeom>
          <a:noFill/>
        </p:spPr>
        <p:txBody>
          <a:bodyPr wrap="none" rtlCol="0">
            <a:spAutoFit/>
          </a:bodyPr>
          <a:lstStyle/>
          <a:p>
            <a:r>
              <a:rPr lang="en-US" sz="1013" dirty="0"/>
              <a:t>©</a:t>
            </a:r>
            <a:r>
              <a:rPr lang="en-US" sz="1013" dirty="0" err="1"/>
              <a:t>Zhiru</a:t>
            </a:r>
            <a:r>
              <a:rPr lang="en-US" sz="1013" dirty="0"/>
              <a:t> Zhang (Cornell) </a:t>
            </a:r>
          </a:p>
        </p:txBody>
      </p:sp>
      <p:sp>
        <p:nvSpPr>
          <p:cNvPr id="21" name="object 2">
            <a:extLst>
              <a:ext uri="{FF2B5EF4-FFF2-40B4-BE49-F238E27FC236}">
                <a16:creationId xmlns:a16="http://schemas.microsoft.com/office/drawing/2014/main" id="{10DECE4D-ACE2-36CF-C1D9-E8DF0DF03EDF}"/>
              </a:ext>
            </a:extLst>
          </p:cNvPr>
          <p:cNvSpPr txBox="1"/>
          <p:nvPr/>
        </p:nvSpPr>
        <p:spPr>
          <a:xfrm>
            <a:off x="647525" y="991873"/>
            <a:ext cx="5533782" cy="2429398"/>
          </a:xfrm>
          <a:prstGeom prst="rect">
            <a:avLst/>
          </a:prstGeom>
        </p:spPr>
        <p:txBody>
          <a:bodyPr vert="horz" wrap="square" lIns="0" tIns="43703" rIns="0" bIns="0" rtlCol="0">
            <a:spAutoFit/>
          </a:bodyPr>
          <a:lstStyle/>
          <a:p>
            <a:pPr marL="265580" indent="-257175" defTabSz="605150">
              <a:spcBef>
                <a:spcPts val="344"/>
              </a:spcBef>
              <a:buFont typeface="Arial" panose="020B0604020202020204" pitchFamily="34" charset="0"/>
              <a:buChar char="•"/>
              <a:tabLst>
                <a:tab pos="247523" algn="l"/>
              </a:tabLst>
            </a:pPr>
            <a:r>
              <a:rPr lang="en-US" sz="2400" spc="10" dirty="0">
                <a:solidFill>
                  <a:prstClr val="black"/>
                </a:solidFill>
                <a:latin typeface="Helvetica"/>
                <a:cs typeface="Helvetica"/>
              </a:rPr>
              <a:t>Operational Intensity (I) </a:t>
            </a:r>
          </a:p>
          <a:p>
            <a:pPr marL="608480" lvl="1" indent="-257175" defTabSz="605150">
              <a:spcBef>
                <a:spcPts val="344"/>
              </a:spcBef>
              <a:buFont typeface="Arial" panose="020B0604020202020204" pitchFamily="34" charset="0"/>
              <a:buChar char="•"/>
              <a:tabLst>
                <a:tab pos="247523" algn="l"/>
              </a:tabLst>
            </a:pPr>
            <a:r>
              <a:rPr lang="en-US" sz="2000" spc="10" dirty="0">
                <a:solidFill>
                  <a:prstClr val="black"/>
                </a:solidFill>
                <a:latin typeface="Helvetica"/>
                <a:cs typeface="Helvetica"/>
              </a:rPr>
              <a:t>Measure how many operations are performed foe each byte of data transferred from memory</a:t>
            </a:r>
          </a:p>
          <a:p>
            <a:pPr marL="608480" lvl="1" indent="-257175" defTabSz="605150">
              <a:spcBef>
                <a:spcPts val="344"/>
              </a:spcBef>
              <a:buFont typeface="Arial" panose="020B0604020202020204" pitchFamily="34" charset="0"/>
              <a:buChar char="•"/>
              <a:tabLst>
                <a:tab pos="247523" algn="l"/>
              </a:tabLst>
            </a:pPr>
            <a:r>
              <a:rPr lang="en-US" sz="2000" spc="10" dirty="0">
                <a:solidFill>
                  <a:prstClr val="black"/>
                </a:solidFill>
                <a:latin typeface="Helvetica"/>
                <a:cs typeface="Helvetica"/>
              </a:rPr>
              <a:t>Ratio of the total number of operations to the total amount of data movement (operations per byte)</a:t>
            </a:r>
          </a:p>
        </p:txBody>
      </p:sp>
      <p:sp>
        <p:nvSpPr>
          <p:cNvPr id="3" name="Rectangle: Single Corner Snipped 2">
            <a:extLst>
              <a:ext uri="{FF2B5EF4-FFF2-40B4-BE49-F238E27FC236}">
                <a16:creationId xmlns:a16="http://schemas.microsoft.com/office/drawing/2014/main" id="{DB317A81-E044-8A65-9663-BFCA80E67260}"/>
              </a:ext>
            </a:extLst>
          </p:cNvPr>
          <p:cNvSpPr/>
          <p:nvPr/>
        </p:nvSpPr>
        <p:spPr>
          <a:xfrm>
            <a:off x="6648915" y="1003610"/>
            <a:ext cx="1873405" cy="911612"/>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13" dirty="0"/>
              <a:t>Application</a:t>
            </a:r>
          </a:p>
        </p:txBody>
      </p:sp>
      <p:sp>
        <p:nvSpPr>
          <p:cNvPr id="4" name="Rectangle 3">
            <a:extLst>
              <a:ext uri="{FF2B5EF4-FFF2-40B4-BE49-F238E27FC236}">
                <a16:creationId xmlns:a16="http://schemas.microsoft.com/office/drawing/2014/main" id="{A48218DD-5E4D-36AB-55CF-034A70A0909A}"/>
              </a:ext>
            </a:extLst>
          </p:cNvPr>
          <p:cNvSpPr/>
          <p:nvPr/>
        </p:nvSpPr>
        <p:spPr>
          <a:xfrm>
            <a:off x="6648915" y="2463025"/>
            <a:ext cx="1873405" cy="18232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013"/>
          </a:p>
        </p:txBody>
      </p:sp>
      <p:sp>
        <p:nvSpPr>
          <p:cNvPr id="5" name="Rectangle 4">
            <a:extLst>
              <a:ext uri="{FF2B5EF4-FFF2-40B4-BE49-F238E27FC236}">
                <a16:creationId xmlns:a16="http://schemas.microsoft.com/office/drawing/2014/main" id="{41AEEDB1-FCA6-0785-2258-AF4A172306A2}"/>
              </a:ext>
            </a:extLst>
          </p:cNvPr>
          <p:cNvSpPr/>
          <p:nvPr/>
        </p:nvSpPr>
        <p:spPr>
          <a:xfrm>
            <a:off x="6728367" y="2571750"/>
            <a:ext cx="1714500" cy="5352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13" dirty="0"/>
              <a:t>Memory</a:t>
            </a:r>
          </a:p>
        </p:txBody>
      </p:sp>
      <p:sp>
        <p:nvSpPr>
          <p:cNvPr id="6" name="Rectangle 5">
            <a:extLst>
              <a:ext uri="{FF2B5EF4-FFF2-40B4-BE49-F238E27FC236}">
                <a16:creationId xmlns:a16="http://schemas.microsoft.com/office/drawing/2014/main" id="{309A3C51-FAB3-2B50-88AA-7B1942B9B693}"/>
              </a:ext>
            </a:extLst>
          </p:cNvPr>
          <p:cNvSpPr/>
          <p:nvPr/>
        </p:nvSpPr>
        <p:spPr>
          <a:xfrm>
            <a:off x="6728367" y="3642267"/>
            <a:ext cx="1714500" cy="5352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13" dirty="0"/>
              <a:t>Processing </a:t>
            </a:r>
          </a:p>
          <a:p>
            <a:pPr algn="ctr"/>
            <a:r>
              <a:rPr lang="en-US" sz="1013" dirty="0"/>
              <a:t>Elements</a:t>
            </a:r>
          </a:p>
        </p:txBody>
      </p:sp>
      <p:sp>
        <p:nvSpPr>
          <p:cNvPr id="7" name="Arrow: Up-Down 6">
            <a:extLst>
              <a:ext uri="{FF2B5EF4-FFF2-40B4-BE49-F238E27FC236}">
                <a16:creationId xmlns:a16="http://schemas.microsoft.com/office/drawing/2014/main" id="{AE7BFB5D-9299-1108-9F90-5BAB4F495C49}"/>
              </a:ext>
            </a:extLst>
          </p:cNvPr>
          <p:cNvSpPr/>
          <p:nvPr/>
        </p:nvSpPr>
        <p:spPr>
          <a:xfrm>
            <a:off x="7363987" y="3107008"/>
            <a:ext cx="351263" cy="535259"/>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013"/>
          </a:p>
        </p:txBody>
      </p:sp>
      <p:sp>
        <p:nvSpPr>
          <p:cNvPr id="8" name="Arrow: Right 7">
            <a:extLst>
              <a:ext uri="{FF2B5EF4-FFF2-40B4-BE49-F238E27FC236}">
                <a16:creationId xmlns:a16="http://schemas.microsoft.com/office/drawing/2014/main" id="{7E7CA94F-B9BC-BFC6-FE88-8F0535DB744E}"/>
              </a:ext>
            </a:extLst>
          </p:cNvPr>
          <p:cNvSpPr/>
          <p:nvPr/>
        </p:nvSpPr>
        <p:spPr>
          <a:xfrm rot="5400000">
            <a:off x="7450757" y="1994674"/>
            <a:ext cx="315719" cy="388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18347597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7772" y="329708"/>
            <a:ext cx="6877122" cy="396286"/>
          </a:xfrm>
          <a:prstGeom prst="rect">
            <a:avLst/>
          </a:prstGeom>
        </p:spPr>
        <p:txBody>
          <a:bodyPr vert="horz" wrap="square" lIns="0" tIns="8405" rIns="0" bIns="0" rtlCol="0" anchor="b" anchorCtr="0">
            <a:spAutoFit/>
          </a:bodyPr>
          <a:lstStyle/>
          <a:p>
            <a:pPr marL="58834">
              <a:spcBef>
                <a:spcPts val="66"/>
              </a:spcBef>
            </a:pPr>
            <a:r>
              <a:rPr lang="en-US" spc="14" dirty="0"/>
              <a:t>Roofline Model</a:t>
            </a:r>
            <a:endParaRPr spc="14" dirty="0"/>
          </a:p>
        </p:txBody>
      </p:sp>
      <p:sp>
        <p:nvSpPr>
          <p:cNvPr id="116" name="TextBox 115">
            <a:extLst>
              <a:ext uri="{FF2B5EF4-FFF2-40B4-BE49-F238E27FC236}">
                <a16:creationId xmlns:a16="http://schemas.microsoft.com/office/drawing/2014/main" id="{16573DCA-62F9-A34E-B5BE-37B7DD20BF95}"/>
              </a:ext>
            </a:extLst>
          </p:cNvPr>
          <p:cNvSpPr txBox="1"/>
          <p:nvPr/>
        </p:nvSpPr>
        <p:spPr>
          <a:xfrm>
            <a:off x="82503" y="4866501"/>
            <a:ext cx="1555234" cy="248209"/>
          </a:xfrm>
          <a:prstGeom prst="rect">
            <a:avLst/>
          </a:prstGeom>
          <a:noFill/>
        </p:spPr>
        <p:txBody>
          <a:bodyPr wrap="none" rtlCol="0">
            <a:spAutoFit/>
          </a:bodyPr>
          <a:lstStyle/>
          <a:p>
            <a:r>
              <a:rPr lang="en-US" sz="1013" dirty="0"/>
              <a:t>©</a:t>
            </a:r>
            <a:r>
              <a:rPr lang="en-US" sz="1013" dirty="0" err="1"/>
              <a:t>Zhiru</a:t>
            </a:r>
            <a:r>
              <a:rPr lang="en-US" sz="1013" dirty="0"/>
              <a:t> Zhang (Cornell) </a:t>
            </a:r>
          </a:p>
        </p:txBody>
      </p:sp>
      <p:grpSp>
        <p:nvGrpSpPr>
          <p:cNvPr id="3" name="Group 2">
            <a:extLst>
              <a:ext uri="{FF2B5EF4-FFF2-40B4-BE49-F238E27FC236}">
                <a16:creationId xmlns:a16="http://schemas.microsoft.com/office/drawing/2014/main" id="{7D8DA8D3-F8EE-43E1-68B1-1616BC930193}"/>
              </a:ext>
            </a:extLst>
          </p:cNvPr>
          <p:cNvGrpSpPr/>
          <p:nvPr/>
        </p:nvGrpSpPr>
        <p:grpSpPr>
          <a:xfrm>
            <a:off x="4960294" y="1804603"/>
            <a:ext cx="3257550" cy="300082"/>
            <a:chOff x="8382000" y="2602468"/>
            <a:chExt cx="4343400" cy="400109"/>
          </a:xfrm>
        </p:grpSpPr>
        <p:cxnSp>
          <p:nvCxnSpPr>
            <p:cNvPr id="4" name="Straight Arrow Connector 3">
              <a:extLst>
                <a:ext uri="{FF2B5EF4-FFF2-40B4-BE49-F238E27FC236}">
                  <a16:creationId xmlns:a16="http://schemas.microsoft.com/office/drawing/2014/main" id="{09FFFD53-F52A-9E73-6485-289278123A27}"/>
                </a:ext>
              </a:extLst>
            </p:cNvPr>
            <p:cNvCxnSpPr/>
            <p:nvPr/>
          </p:nvCxnSpPr>
          <p:spPr bwMode="auto">
            <a:xfrm>
              <a:off x="8382000" y="2971800"/>
              <a:ext cx="4343400" cy="0"/>
            </a:xfrm>
            <a:prstGeom prst="straightConnector1">
              <a:avLst/>
            </a:prstGeom>
            <a:solidFill>
              <a:schemeClr val="accent1"/>
            </a:solidFill>
            <a:ln w="38100" cap="flat" cmpd="sng" algn="ctr">
              <a:solidFill>
                <a:srgbClr val="FF0080"/>
              </a:solidFill>
              <a:prstDash val="solid"/>
              <a:round/>
              <a:headEnd type="none" w="med" len="med"/>
              <a:tailEnd type="none" w="lg" len="lg"/>
            </a:ln>
            <a:effectLst/>
          </p:spPr>
        </p:cxnSp>
        <p:sp>
          <p:nvSpPr>
            <p:cNvPr id="5" name="TextBox 4">
              <a:extLst>
                <a:ext uri="{FF2B5EF4-FFF2-40B4-BE49-F238E27FC236}">
                  <a16:creationId xmlns:a16="http://schemas.microsoft.com/office/drawing/2014/main" id="{C8E2F049-B486-7F02-B21D-5619D7E16092}"/>
                </a:ext>
              </a:extLst>
            </p:cNvPr>
            <p:cNvSpPr txBox="1"/>
            <p:nvPr/>
          </p:nvSpPr>
          <p:spPr>
            <a:xfrm>
              <a:off x="8850828" y="2602468"/>
              <a:ext cx="1272143" cy="400109"/>
            </a:xfrm>
            <a:prstGeom prst="rect">
              <a:avLst/>
            </a:prstGeom>
            <a:noFill/>
          </p:spPr>
          <p:txBody>
            <a:bodyPr wrap="none" rtlCol="0">
              <a:spAutoFit/>
            </a:bodyPr>
            <a:lstStyle/>
            <a:p>
              <a:pPr algn="ctr"/>
              <a:r>
                <a:rPr lang="en-US" dirty="0">
                  <a:solidFill>
                    <a:srgbClr val="FF0080"/>
                  </a:solidFill>
                </a:rPr>
                <a:t>Peak op/s</a:t>
              </a:r>
            </a:p>
          </p:txBody>
        </p:sp>
      </p:grpSp>
      <p:grpSp>
        <p:nvGrpSpPr>
          <p:cNvPr id="6" name="Group 5">
            <a:extLst>
              <a:ext uri="{FF2B5EF4-FFF2-40B4-BE49-F238E27FC236}">
                <a16:creationId xmlns:a16="http://schemas.microsoft.com/office/drawing/2014/main" id="{C7EC7F47-BE8A-7E0F-A19E-E2EC497878A3}"/>
              </a:ext>
            </a:extLst>
          </p:cNvPr>
          <p:cNvGrpSpPr/>
          <p:nvPr/>
        </p:nvGrpSpPr>
        <p:grpSpPr>
          <a:xfrm>
            <a:off x="4960294" y="1268769"/>
            <a:ext cx="3429000" cy="3098831"/>
            <a:chOff x="8382000" y="1888025"/>
            <a:chExt cx="4572000" cy="4131775"/>
          </a:xfrm>
        </p:grpSpPr>
        <p:cxnSp>
          <p:nvCxnSpPr>
            <p:cNvPr id="7" name="Straight Arrow Connector 6">
              <a:extLst>
                <a:ext uri="{FF2B5EF4-FFF2-40B4-BE49-F238E27FC236}">
                  <a16:creationId xmlns:a16="http://schemas.microsoft.com/office/drawing/2014/main" id="{F9B925D9-A292-0329-98FC-914C86D8982F}"/>
                </a:ext>
              </a:extLst>
            </p:cNvPr>
            <p:cNvCxnSpPr/>
            <p:nvPr/>
          </p:nvCxnSpPr>
          <p:spPr bwMode="auto">
            <a:xfrm>
              <a:off x="8382000" y="5791200"/>
              <a:ext cx="4572000"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8" name="Straight Arrow Connector 7">
              <a:extLst>
                <a:ext uri="{FF2B5EF4-FFF2-40B4-BE49-F238E27FC236}">
                  <a16:creationId xmlns:a16="http://schemas.microsoft.com/office/drawing/2014/main" id="{FA9D5D6E-2A7F-910A-D915-0720E0C5558D}"/>
                </a:ext>
              </a:extLst>
            </p:cNvPr>
            <p:cNvCxnSpPr>
              <a:cxnSpLocks/>
            </p:cNvCxnSpPr>
            <p:nvPr/>
          </p:nvCxnSpPr>
          <p:spPr bwMode="auto">
            <a:xfrm flipH="1" flipV="1">
              <a:off x="8903282" y="1888025"/>
              <a:ext cx="121656" cy="413177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sp>
          <p:nvSpPr>
            <p:cNvPr id="9" name="TextBox 8">
              <a:extLst>
                <a:ext uri="{FF2B5EF4-FFF2-40B4-BE49-F238E27FC236}">
                  <a16:creationId xmlns:a16="http://schemas.microsoft.com/office/drawing/2014/main" id="{AAFBFA13-59FF-F8CD-DB57-1836109D3A5A}"/>
                </a:ext>
              </a:extLst>
            </p:cNvPr>
            <p:cNvSpPr txBox="1"/>
            <p:nvPr/>
          </p:nvSpPr>
          <p:spPr>
            <a:xfrm rot="16200000">
              <a:off x="6987687" y="3838545"/>
              <a:ext cx="3505200" cy="400109"/>
            </a:xfrm>
            <a:prstGeom prst="rect">
              <a:avLst/>
            </a:prstGeom>
            <a:noFill/>
          </p:spPr>
          <p:txBody>
            <a:bodyPr wrap="square" rtlCol="0">
              <a:spAutoFit/>
            </a:bodyPr>
            <a:lstStyle/>
            <a:p>
              <a:pPr algn="ctr"/>
              <a:r>
                <a:rPr lang="en-US" dirty="0"/>
                <a:t>Attainable op/s</a:t>
              </a:r>
            </a:p>
          </p:txBody>
        </p:sp>
      </p:grpSp>
      <p:grpSp>
        <p:nvGrpSpPr>
          <p:cNvPr id="10" name="Group 9">
            <a:extLst>
              <a:ext uri="{FF2B5EF4-FFF2-40B4-BE49-F238E27FC236}">
                <a16:creationId xmlns:a16="http://schemas.microsoft.com/office/drawing/2014/main" id="{7712F036-AF70-184C-0186-72B3F178EA0F}"/>
              </a:ext>
            </a:extLst>
          </p:cNvPr>
          <p:cNvGrpSpPr/>
          <p:nvPr/>
        </p:nvGrpSpPr>
        <p:grpSpPr>
          <a:xfrm>
            <a:off x="5392600" y="1452950"/>
            <a:ext cx="2825245" cy="2743200"/>
            <a:chOff x="8958407" y="2133600"/>
            <a:chExt cx="3766993" cy="3657600"/>
          </a:xfrm>
        </p:grpSpPr>
        <p:cxnSp>
          <p:nvCxnSpPr>
            <p:cNvPr id="11" name="Straight Arrow Connector 10">
              <a:extLst>
                <a:ext uri="{FF2B5EF4-FFF2-40B4-BE49-F238E27FC236}">
                  <a16:creationId xmlns:a16="http://schemas.microsoft.com/office/drawing/2014/main" id="{8E4198E2-1AA2-D2F7-0D38-1007CFABE8E4}"/>
                </a:ext>
              </a:extLst>
            </p:cNvPr>
            <p:cNvCxnSpPr/>
            <p:nvPr/>
          </p:nvCxnSpPr>
          <p:spPr bwMode="auto">
            <a:xfrm flipV="1">
              <a:off x="9067800" y="2133600"/>
              <a:ext cx="3657600" cy="3657600"/>
            </a:xfrm>
            <a:prstGeom prst="straightConnector1">
              <a:avLst/>
            </a:prstGeom>
            <a:solidFill>
              <a:schemeClr val="accent1"/>
            </a:solidFill>
            <a:ln w="38100" cap="flat" cmpd="sng" algn="ctr">
              <a:solidFill>
                <a:srgbClr val="0432FF"/>
              </a:solidFill>
              <a:prstDash val="solid"/>
              <a:round/>
              <a:headEnd type="none" w="med" len="med"/>
              <a:tailEnd type="none" w="lg" len="lg"/>
            </a:ln>
            <a:effectLst/>
          </p:spPr>
        </p:cxnSp>
        <p:sp>
          <p:nvSpPr>
            <p:cNvPr id="12" name="TextBox 11">
              <a:extLst>
                <a:ext uri="{FF2B5EF4-FFF2-40B4-BE49-F238E27FC236}">
                  <a16:creationId xmlns:a16="http://schemas.microsoft.com/office/drawing/2014/main" id="{E4C531B0-7D22-EEDB-C7AB-82AD3A020F96}"/>
                </a:ext>
              </a:extLst>
            </p:cNvPr>
            <p:cNvSpPr txBox="1"/>
            <p:nvPr/>
          </p:nvSpPr>
          <p:spPr>
            <a:xfrm rot="18900000">
              <a:off x="8958407" y="3914747"/>
              <a:ext cx="2900796" cy="400109"/>
            </a:xfrm>
            <a:prstGeom prst="rect">
              <a:avLst/>
            </a:prstGeom>
            <a:noFill/>
          </p:spPr>
          <p:txBody>
            <a:bodyPr wrap="none" rtlCol="0">
              <a:spAutoFit/>
            </a:bodyPr>
            <a:lstStyle/>
            <a:p>
              <a:pPr algn="ctr"/>
              <a:r>
                <a:rPr lang="en-US" dirty="0">
                  <a:solidFill>
                    <a:srgbClr val="0432FF"/>
                  </a:solidFill>
                </a:rPr>
                <a:t>Memory Bandwidth byte/s</a:t>
              </a:r>
            </a:p>
          </p:txBody>
        </p:sp>
      </p:grpSp>
      <p:sp>
        <p:nvSpPr>
          <p:cNvPr id="13" name="TextBox 12">
            <a:extLst>
              <a:ext uri="{FF2B5EF4-FFF2-40B4-BE49-F238E27FC236}">
                <a16:creationId xmlns:a16="http://schemas.microsoft.com/office/drawing/2014/main" id="{627AF750-2ABC-7B9C-592F-1A1F43830775}"/>
              </a:ext>
            </a:extLst>
          </p:cNvPr>
          <p:cNvSpPr txBox="1"/>
          <p:nvPr/>
        </p:nvSpPr>
        <p:spPr>
          <a:xfrm>
            <a:off x="5142459" y="4189628"/>
            <a:ext cx="3246835" cy="300082"/>
          </a:xfrm>
          <a:prstGeom prst="rect">
            <a:avLst/>
          </a:prstGeom>
          <a:noFill/>
        </p:spPr>
        <p:txBody>
          <a:bodyPr wrap="square" rtlCol="0">
            <a:spAutoFit/>
          </a:bodyPr>
          <a:lstStyle/>
          <a:p>
            <a:pPr algn="ctr"/>
            <a:r>
              <a:rPr lang="en-US" dirty="0"/>
              <a:t>Operational Intensity (op/byte)</a:t>
            </a:r>
          </a:p>
        </p:txBody>
      </p:sp>
      <p:sp>
        <p:nvSpPr>
          <p:cNvPr id="14" name="Freeform 19">
            <a:extLst>
              <a:ext uri="{FF2B5EF4-FFF2-40B4-BE49-F238E27FC236}">
                <a16:creationId xmlns:a16="http://schemas.microsoft.com/office/drawing/2014/main" id="{131AFB66-CA4E-08F6-66E3-1A15EA677B31}"/>
              </a:ext>
            </a:extLst>
          </p:cNvPr>
          <p:cNvSpPr/>
          <p:nvPr/>
        </p:nvSpPr>
        <p:spPr bwMode="auto">
          <a:xfrm>
            <a:off x="5478217" y="2081600"/>
            <a:ext cx="2764631" cy="2089547"/>
          </a:xfrm>
          <a:custGeom>
            <a:avLst/>
            <a:gdLst>
              <a:gd name="connsiteX0" fmla="*/ 0 w 3686175"/>
              <a:gd name="connsiteY0" fmla="*/ 2786063 h 2786063"/>
              <a:gd name="connsiteX1" fmla="*/ 2814637 w 3686175"/>
              <a:gd name="connsiteY1" fmla="*/ 0 h 2786063"/>
              <a:gd name="connsiteX2" fmla="*/ 3686175 w 3686175"/>
              <a:gd name="connsiteY2" fmla="*/ 0 h 2786063"/>
            </a:gdLst>
            <a:ahLst/>
            <a:cxnLst>
              <a:cxn ang="0">
                <a:pos x="connsiteX0" y="connsiteY0"/>
              </a:cxn>
              <a:cxn ang="0">
                <a:pos x="connsiteX1" y="connsiteY1"/>
              </a:cxn>
              <a:cxn ang="0">
                <a:pos x="connsiteX2" y="connsiteY2"/>
              </a:cxn>
            </a:cxnLst>
            <a:rect l="l" t="t" r="r" b="b"/>
            <a:pathLst>
              <a:path w="3686175" h="2786063">
                <a:moveTo>
                  <a:pt x="0" y="2786063"/>
                </a:moveTo>
                <a:lnTo>
                  <a:pt x="2814637" y="0"/>
                </a:lnTo>
                <a:lnTo>
                  <a:pt x="3686175" y="0"/>
                </a:lnTo>
              </a:path>
            </a:pathLst>
          </a:custGeom>
          <a:noFill/>
          <a:ln w="25400" cap="flat" cmpd="sng" algn="ctr">
            <a:solidFill>
              <a:schemeClr val="bg1"/>
            </a:solidFill>
            <a:prstDash val="solid"/>
            <a:round/>
            <a:headEnd type="none" w="med" len="med"/>
            <a:tailEnd type="none" w="med" len="med"/>
          </a:ln>
          <a:effectLst>
            <a:glow rad="127000">
              <a:srgbClr val="CC66FF"/>
            </a:glow>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800" dirty="0">
              <a:latin typeface="Arial" charset="0"/>
              <a:ea typeface="ＭＳ Ｐゴシック" charset="-128"/>
              <a:cs typeface="ＭＳ Ｐゴシック" charset="-128"/>
            </a:endParaRPr>
          </a:p>
        </p:txBody>
      </p:sp>
      <p:sp>
        <p:nvSpPr>
          <p:cNvPr id="21" name="object 2">
            <a:extLst>
              <a:ext uri="{FF2B5EF4-FFF2-40B4-BE49-F238E27FC236}">
                <a16:creationId xmlns:a16="http://schemas.microsoft.com/office/drawing/2014/main" id="{10DECE4D-ACE2-36CF-C1D9-E8DF0DF03EDF}"/>
              </a:ext>
            </a:extLst>
          </p:cNvPr>
          <p:cNvSpPr txBox="1"/>
          <p:nvPr/>
        </p:nvSpPr>
        <p:spPr>
          <a:xfrm>
            <a:off x="627603" y="984957"/>
            <a:ext cx="4313496" cy="2914146"/>
          </a:xfrm>
          <a:prstGeom prst="rect">
            <a:avLst/>
          </a:prstGeom>
        </p:spPr>
        <p:txBody>
          <a:bodyPr vert="horz" wrap="square" lIns="0" tIns="43703" rIns="0" bIns="0" rtlCol="0">
            <a:spAutoFit/>
          </a:bodyPr>
          <a:lstStyle/>
          <a:p>
            <a:pPr marL="265580" indent="-257175" defTabSz="605150">
              <a:spcBef>
                <a:spcPts val="344"/>
              </a:spcBef>
              <a:buFont typeface="Arial" panose="020B0604020202020204" pitchFamily="34" charset="0"/>
              <a:buChar char="•"/>
              <a:tabLst>
                <a:tab pos="247523" algn="l"/>
              </a:tabLst>
            </a:pPr>
            <a:r>
              <a:rPr lang="en-US" sz="2400" spc="10" dirty="0">
                <a:solidFill>
                  <a:prstClr val="black"/>
                </a:solidFill>
                <a:latin typeface="Helvetica"/>
                <a:cs typeface="Helvetica"/>
              </a:rPr>
              <a:t>Attainable Performance</a:t>
            </a:r>
          </a:p>
          <a:p>
            <a:pPr marL="608480" lvl="1" indent="-257175" defTabSz="605150">
              <a:spcBef>
                <a:spcPts val="344"/>
              </a:spcBef>
              <a:buFont typeface="Arial" panose="020B0604020202020204" pitchFamily="34" charset="0"/>
              <a:buChar char="•"/>
              <a:tabLst>
                <a:tab pos="247523" algn="l"/>
              </a:tabLst>
            </a:pPr>
            <a:r>
              <a:rPr lang="en-US" sz="2000" spc="10" dirty="0">
                <a:solidFill>
                  <a:prstClr val="black"/>
                </a:solidFill>
                <a:latin typeface="Helvetica"/>
                <a:cs typeface="Helvetica"/>
              </a:rPr>
              <a:t>The actual performance that can be achieved for a given workload</a:t>
            </a:r>
          </a:p>
          <a:p>
            <a:pPr marL="265580" indent="-257175" defTabSz="605150">
              <a:spcBef>
                <a:spcPts val="344"/>
              </a:spcBef>
              <a:buFont typeface="Arial" panose="020B0604020202020204" pitchFamily="34" charset="0"/>
              <a:buChar char="•"/>
              <a:tabLst>
                <a:tab pos="247523" algn="l"/>
              </a:tabLst>
            </a:pPr>
            <a:r>
              <a:rPr lang="en-US" sz="2100" b="1" spc="10" dirty="0">
                <a:solidFill>
                  <a:prstClr val="black"/>
                </a:solidFill>
                <a:latin typeface="Helvetica"/>
                <a:cs typeface="Helvetica"/>
              </a:rPr>
              <a:t>Attainable op/s </a:t>
            </a:r>
            <a:r>
              <a:rPr lang="en-US" sz="2100" spc="10" dirty="0">
                <a:solidFill>
                  <a:prstClr val="black"/>
                </a:solidFill>
                <a:latin typeface="Helvetica"/>
                <a:cs typeface="Helvetica"/>
              </a:rPr>
              <a:t>= min(I * B, P)</a:t>
            </a:r>
          </a:p>
          <a:p>
            <a:pPr marL="265580" indent="-257175" defTabSz="605150">
              <a:spcBef>
                <a:spcPts val="344"/>
              </a:spcBef>
              <a:buFont typeface="Arial" panose="020B0604020202020204" pitchFamily="34" charset="0"/>
              <a:buChar char="•"/>
              <a:tabLst>
                <a:tab pos="247523" algn="l"/>
              </a:tabLst>
            </a:pPr>
            <a:r>
              <a:rPr lang="en-US" sz="2400" spc="13" dirty="0">
                <a:solidFill>
                  <a:prstClr val="black"/>
                </a:solidFill>
                <a:cs typeface="Helvetica"/>
              </a:rPr>
              <a:t>Axis in log scale</a:t>
            </a:r>
          </a:p>
          <a:p>
            <a:pPr marL="265580" indent="-257175" defTabSz="605150">
              <a:spcBef>
                <a:spcPts val="344"/>
              </a:spcBef>
              <a:buFont typeface="Arial" panose="020B0604020202020204" pitchFamily="34" charset="0"/>
              <a:buChar char="•"/>
              <a:tabLst>
                <a:tab pos="247523" algn="l"/>
              </a:tabLst>
            </a:pPr>
            <a:r>
              <a:rPr lang="en-US" sz="2400" spc="13" dirty="0">
                <a:solidFill>
                  <a:prstClr val="black"/>
                </a:solidFill>
                <a:cs typeface="Helvetica"/>
              </a:rPr>
              <a:t>Memory/compute-bound?</a:t>
            </a:r>
          </a:p>
          <a:p>
            <a:pPr marL="265580" indent="-257175" defTabSz="605150">
              <a:spcBef>
                <a:spcPts val="344"/>
              </a:spcBef>
              <a:buFont typeface="Arial" panose="020B0604020202020204" pitchFamily="34" charset="0"/>
              <a:buChar char="•"/>
              <a:tabLst>
                <a:tab pos="247523" algn="l"/>
              </a:tabLst>
            </a:pPr>
            <a:endParaRPr lang="en-US" sz="2100" spc="10" dirty="0">
              <a:solidFill>
                <a:prstClr val="black"/>
              </a:solidFill>
              <a:latin typeface="Helvetica"/>
              <a:cs typeface="Helvetica"/>
            </a:endParaRPr>
          </a:p>
        </p:txBody>
      </p:sp>
      <p:sp>
        <p:nvSpPr>
          <p:cNvPr id="22" name="TextBox 21">
            <a:extLst>
              <a:ext uri="{FF2B5EF4-FFF2-40B4-BE49-F238E27FC236}">
                <a16:creationId xmlns:a16="http://schemas.microsoft.com/office/drawing/2014/main" id="{076982B7-968D-898F-1729-E149D06C77CC}"/>
              </a:ext>
            </a:extLst>
          </p:cNvPr>
          <p:cNvSpPr txBox="1"/>
          <p:nvPr/>
        </p:nvSpPr>
        <p:spPr>
          <a:xfrm>
            <a:off x="6034076" y="1172030"/>
            <a:ext cx="1463598" cy="248209"/>
          </a:xfrm>
          <a:prstGeom prst="rect">
            <a:avLst/>
          </a:prstGeom>
          <a:noFill/>
        </p:spPr>
        <p:txBody>
          <a:bodyPr wrap="square" rtlCol="0">
            <a:spAutoFit/>
          </a:bodyPr>
          <a:lstStyle/>
          <a:p>
            <a:r>
              <a:rPr lang="en-US" sz="1013" b="1" dirty="0">
                <a:solidFill>
                  <a:srgbClr val="7030A0"/>
                </a:solidFill>
              </a:rPr>
              <a:t>Attainable op/s</a:t>
            </a:r>
          </a:p>
        </p:txBody>
      </p:sp>
      <p:cxnSp>
        <p:nvCxnSpPr>
          <p:cNvPr id="24" name="Straight Arrow Connector 23">
            <a:extLst>
              <a:ext uri="{FF2B5EF4-FFF2-40B4-BE49-F238E27FC236}">
                <a16:creationId xmlns:a16="http://schemas.microsoft.com/office/drawing/2014/main" id="{596A33AA-58C5-8123-92BB-DEE34ADDFD75}"/>
              </a:ext>
            </a:extLst>
          </p:cNvPr>
          <p:cNvCxnSpPr>
            <a:cxnSpLocks/>
          </p:cNvCxnSpPr>
          <p:nvPr/>
        </p:nvCxnSpPr>
        <p:spPr>
          <a:xfrm>
            <a:off x="6860531" y="1410087"/>
            <a:ext cx="499274" cy="8982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25" name="Group 24">
            <a:extLst>
              <a:ext uri="{FF2B5EF4-FFF2-40B4-BE49-F238E27FC236}">
                <a16:creationId xmlns:a16="http://schemas.microsoft.com/office/drawing/2014/main" id="{39B36817-85D7-6BD8-A921-A661D7E29223}"/>
              </a:ext>
            </a:extLst>
          </p:cNvPr>
          <p:cNvGrpSpPr/>
          <p:nvPr/>
        </p:nvGrpSpPr>
        <p:grpSpPr>
          <a:xfrm>
            <a:off x="6789094" y="1795849"/>
            <a:ext cx="1485900" cy="2670778"/>
            <a:chOff x="10820400" y="2590800"/>
            <a:chExt cx="1981200" cy="3429000"/>
          </a:xfrm>
        </p:grpSpPr>
        <p:cxnSp>
          <p:nvCxnSpPr>
            <p:cNvPr id="26" name="Straight Connector 25">
              <a:extLst>
                <a:ext uri="{FF2B5EF4-FFF2-40B4-BE49-F238E27FC236}">
                  <a16:creationId xmlns:a16="http://schemas.microsoft.com/office/drawing/2014/main" id="{9273D793-C4B4-FCD4-E86A-F4179E5CE76B}"/>
                </a:ext>
              </a:extLst>
            </p:cNvPr>
            <p:cNvCxnSpPr/>
            <p:nvPr/>
          </p:nvCxnSpPr>
          <p:spPr bwMode="auto">
            <a:xfrm flipH="1">
              <a:off x="11811000" y="2590800"/>
              <a:ext cx="76200" cy="3429000"/>
            </a:xfrm>
            <a:prstGeom prst="line">
              <a:avLst/>
            </a:prstGeom>
            <a:solidFill>
              <a:schemeClr val="accent1"/>
            </a:solidFill>
            <a:ln w="19050" cap="flat" cmpd="sng" algn="ctr">
              <a:solidFill>
                <a:srgbClr val="00B050"/>
              </a:solidFill>
              <a:prstDash val="dash"/>
              <a:round/>
              <a:headEnd type="none" w="med" len="med"/>
              <a:tailEnd type="none" w="med" len="med"/>
            </a:ln>
            <a:effectLst/>
          </p:spPr>
        </p:cxnSp>
        <p:cxnSp>
          <p:nvCxnSpPr>
            <p:cNvPr id="27" name="Straight Connector 26">
              <a:extLst>
                <a:ext uri="{FF2B5EF4-FFF2-40B4-BE49-F238E27FC236}">
                  <a16:creationId xmlns:a16="http://schemas.microsoft.com/office/drawing/2014/main" id="{8470DE24-21F4-4F83-DAD9-E09E7C531189}"/>
                </a:ext>
              </a:extLst>
            </p:cNvPr>
            <p:cNvCxnSpPr/>
            <p:nvPr/>
          </p:nvCxnSpPr>
          <p:spPr bwMode="auto">
            <a:xfrm flipH="1">
              <a:off x="11353800" y="5319714"/>
              <a:ext cx="457200" cy="0"/>
            </a:xfrm>
            <a:prstGeom prst="line">
              <a:avLst/>
            </a:prstGeom>
            <a:solidFill>
              <a:schemeClr val="accent1"/>
            </a:solidFill>
            <a:ln w="19050" cap="flat" cmpd="sng" algn="ctr">
              <a:solidFill>
                <a:srgbClr val="00B050"/>
              </a:solidFill>
              <a:prstDash val="solid"/>
              <a:round/>
              <a:headEnd type="none" w="med" len="med"/>
              <a:tailEnd type="stealth" w="lg" len="lg"/>
            </a:ln>
            <a:effectLst/>
          </p:spPr>
        </p:cxnSp>
        <p:cxnSp>
          <p:nvCxnSpPr>
            <p:cNvPr id="28" name="Straight Connector 27">
              <a:extLst>
                <a:ext uri="{FF2B5EF4-FFF2-40B4-BE49-F238E27FC236}">
                  <a16:creationId xmlns:a16="http://schemas.microsoft.com/office/drawing/2014/main" id="{ADADDEB8-6A23-AD70-D880-D0AC6A39F387}"/>
                </a:ext>
              </a:extLst>
            </p:cNvPr>
            <p:cNvCxnSpPr/>
            <p:nvPr/>
          </p:nvCxnSpPr>
          <p:spPr bwMode="auto">
            <a:xfrm>
              <a:off x="11811000" y="5319714"/>
              <a:ext cx="457200" cy="0"/>
            </a:xfrm>
            <a:prstGeom prst="line">
              <a:avLst/>
            </a:prstGeom>
            <a:solidFill>
              <a:schemeClr val="accent1"/>
            </a:solidFill>
            <a:ln w="19050" cap="flat" cmpd="sng" algn="ctr">
              <a:solidFill>
                <a:srgbClr val="00B050"/>
              </a:solidFill>
              <a:prstDash val="solid"/>
              <a:round/>
              <a:headEnd type="none" w="med" len="med"/>
              <a:tailEnd type="stealth" w="lg" len="lg"/>
            </a:ln>
            <a:effectLst/>
          </p:spPr>
        </p:cxnSp>
        <p:sp>
          <p:nvSpPr>
            <p:cNvPr id="29" name="TextBox 28">
              <a:extLst>
                <a:ext uri="{FF2B5EF4-FFF2-40B4-BE49-F238E27FC236}">
                  <a16:creationId xmlns:a16="http://schemas.microsoft.com/office/drawing/2014/main" id="{D30083B3-6598-F7B1-B537-471B05631729}"/>
                </a:ext>
              </a:extLst>
            </p:cNvPr>
            <p:cNvSpPr txBox="1"/>
            <p:nvPr/>
          </p:nvSpPr>
          <p:spPr>
            <a:xfrm>
              <a:off x="10820400" y="4876800"/>
              <a:ext cx="914400" cy="457200"/>
            </a:xfrm>
            <a:prstGeom prst="rect">
              <a:avLst/>
            </a:prstGeom>
            <a:noFill/>
          </p:spPr>
          <p:txBody>
            <a:bodyPr wrap="none" tIns="0" rIns="0" bIns="0" rtlCol="0" anchor="ctr">
              <a:noAutofit/>
            </a:bodyPr>
            <a:lstStyle/>
            <a:p>
              <a:pPr algn="r"/>
              <a:r>
                <a:rPr lang="en-US" dirty="0">
                  <a:solidFill>
                    <a:srgbClr val="00B050"/>
                  </a:solidFill>
                </a:rPr>
                <a:t>Memory-bound</a:t>
              </a:r>
            </a:p>
          </p:txBody>
        </p:sp>
        <p:sp>
          <p:nvSpPr>
            <p:cNvPr id="30" name="TextBox 29">
              <a:extLst>
                <a:ext uri="{FF2B5EF4-FFF2-40B4-BE49-F238E27FC236}">
                  <a16:creationId xmlns:a16="http://schemas.microsoft.com/office/drawing/2014/main" id="{353B27EF-0E01-C502-6A0C-06950E86AB68}"/>
                </a:ext>
              </a:extLst>
            </p:cNvPr>
            <p:cNvSpPr txBox="1"/>
            <p:nvPr/>
          </p:nvSpPr>
          <p:spPr>
            <a:xfrm>
              <a:off x="11887200" y="4876800"/>
              <a:ext cx="914400" cy="457200"/>
            </a:xfrm>
            <a:prstGeom prst="rect">
              <a:avLst/>
            </a:prstGeom>
            <a:noFill/>
          </p:spPr>
          <p:txBody>
            <a:bodyPr wrap="none" tIns="0" rIns="0" bIns="0" rtlCol="0" anchor="ctr">
              <a:noAutofit/>
            </a:bodyPr>
            <a:lstStyle/>
            <a:p>
              <a:r>
                <a:rPr lang="en-US" dirty="0">
                  <a:solidFill>
                    <a:srgbClr val="00B050"/>
                  </a:solidFill>
                </a:rPr>
                <a:t>Compute-bound</a:t>
              </a:r>
            </a:p>
          </p:txBody>
        </p:sp>
      </p:grpSp>
    </p:spTree>
    <p:extLst>
      <p:ext uri="{BB962C8B-B14F-4D97-AF65-F5344CB8AC3E}">
        <p14:creationId xmlns:p14="http://schemas.microsoft.com/office/powerpoint/2010/main" val="42287553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4922" y="287629"/>
            <a:ext cx="6877122" cy="396286"/>
          </a:xfrm>
          <a:prstGeom prst="rect">
            <a:avLst/>
          </a:prstGeom>
        </p:spPr>
        <p:txBody>
          <a:bodyPr vert="horz" wrap="square" lIns="0" tIns="8405" rIns="0" bIns="0" rtlCol="0" anchor="b" anchorCtr="0">
            <a:spAutoFit/>
          </a:bodyPr>
          <a:lstStyle/>
          <a:p>
            <a:pPr marL="58834">
              <a:spcBef>
                <a:spcPts val="66"/>
              </a:spcBef>
            </a:pPr>
            <a:r>
              <a:rPr lang="en-US" spc="14" dirty="0"/>
              <a:t>Roofline Model</a:t>
            </a:r>
            <a:endParaRPr spc="14" dirty="0"/>
          </a:p>
        </p:txBody>
      </p:sp>
      <p:sp>
        <p:nvSpPr>
          <p:cNvPr id="116" name="TextBox 115">
            <a:extLst>
              <a:ext uri="{FF2B5EF4-FFF2-40B4-BE49-F238E27FC236}">
                <a16:creationId xmlns:a16="http://schemas.microsoft.com/office/drawing/2014/main" id="{16573DCA-62F9-A34E-B5BE-37B7DD20BF95}"/>
              </a:ext>
            </a:extLst>
          </p:cNvPr>
          <p:cNvSpPr txBox="1"/>
          <p:nvPr/>
        </p:nvSpPr>
        <p:spPr>
          <a:xfrm>
            <a:off x="82503" y="4866501"/>
            <a:ext cx="1555234" cy="248209"/>
          </a:xfrm>
          <a:prstGeom prst="rect">
            <a:avLst/>
          </a:prstGeom>
          <a:noFill/>
        </p:spPr>
        <p:txBody>
          <a:bodyPr wrap="none" rtlCol="0">
            <a:spAutoFit/>
          </a:bodyPr>
          <a:lstStyle/>
          <a:p>
            <a:r>
              <a:rPr lang="en-US" sz="1013" dirty="0"/>
              <a:t>©</a:t>
            </a:r>
            <a:r>
              <a:rPr lang="en-US" sz="1013" dirty="0" err="1"/>
              <a:t>Zhiru</a:t>
            </a:r>
            <a:r>
              <a:rPr lang="en-US" sz="1013" dirty="0"/>
              <a:t> Zhang (Cornell) </a:t>
            </a:r>
          </a:p>
        </p:txBody>
      </p:sp>
      <p:sp>
        <p:nvSpPr>
          <p:cNvPr id="21" name="object 2">
            <a:extLst>
              <a:ext uri="{FF2B5EF4-FFF2-40B4-BE49-F238E27FC236}">
                <a16:creationId xmlns:a16="http://schemas.microsoft.com/office/drawing/2014/main" id="{10DECE4D-ACE2-36CF-C1D9-E8DF0DF03EDF}"/>
              </a:ext>
            </a:extLst>
          </p:cNvPr>
          <p:cNvSpPr txBox="1"/>
          <p:nvPr/>
        </p:nvSpPr>
        <p:spPr>
          <a:xfrm>
            <a:off x="312245" y="915673"/>
            <a:ext cx="5533782" cy="1105959"/>
          </a:xfrm>
          <a:prstGeom prst="rect">
            <a:avLst/>
          </a:prstGeom>
        </p:spPr>
        <p:txBody>
          <a:bodyPr vert="horz" wrap="square" lIns="0" tIns="43703" rIns="0" bIns="0" rtlCol="0">
            <a:spAutoFit/>
          </a:bodyPr>
          <a:lstStyle/>
          <a:p>
            <a:pPr marL="265580" indent="-257175" defTabSz="605150">
              <a:spcBef>
                <a:spcPts val="344"/>
              </a:spcBef>
              <a:buFont typeface="Arial" panose="020B0604020202020204" pitchFamily="34" charset="0"/>
              <a:buChar char="•"/>
              <a:tabLst>
                <a:tab pos="247523" algn="l"/>
              </a:tabLst>
            </a:pPr>
            <a:r>
              <a:rPr lang="en-US" sz="2400" spc="10" dirty="0">
                <a:solidFill>
                  <a:prstClr val="black"/>
                </a:solidFill>
                <a:latin typeface="Helvetica"/>
                <a:cs typeface="Helvetica"/>
              </a:rPr>
              <a:t>Consider 32-bit VMADD kernel</a:t>
            </a:r>
          </a:p>
          <a:p>
            <a:pPr marL="608480" lvl="1" indent="-257175" defTabSz="605150">
              <a:spcBef>
                <a:spcPts val="344"/>
              </a:spcBef>
              <a:buFont typeface="Arial" panose="020B0604020202020204" pitchFamily="34" charset="0"/>
              <a:buChar char="•"/>
              <a:tabLst>
                <a:tab pos="247523" algn="l"/>
              </a:tabLst>
            </a:pPr>
            <a:r>
              <a:rPr lang="en-US" sz="2000" spc="10" dirty="0">
                <a:solidFill>
                  <a:prstClr val="black"/>
                </a:solidFill>
                <a:latin typeface="Helvetica"/>
                <a:cs typeface="Helvetica"/>
              </a:rPr>
              <a:t>Foreach(</a:t>
            </a:r>
            <a:r>
              <a:rPr lang="en-US" sz="2000" spc="10" dirty="0" err="1">
                <a:solidFill>
                  <a:prstClr val="black"/>
                </a:solidFill>
                <a:latin typeface="Helvetica"/>
                <a:cs typeface="Helvetica"/>
              </a:rPr>
              <a:t>i</a:t>
            </a:r>
            <a:r>
              <a:rPr lang="en-US" sz="2000" spc="10" dirty="0">
                <a:solidFill>
                  <a:prstClr val="black"/>
                </a:solidFill>
                <a:latin typeface="Helvetica"/>
                <a:cs typeface="Helvetica"/>
              </a:rPr>
              <a:t>): c[</a:t>
            </a:r>
            <a:r>
              <a:rPr lang="en-US" sz="2000" spc="10" dirty="0" err="1">
                <a:solidFill>
                  <a:prstClr val="black"/>
                </a:solidFill>
                <a:latin typeface="Helvetica"/>
                <a:cs typeface="Helvetica"/>
              </a:rPr>
              <a:t>i</a:t>
            </a:r>
            <a:r>
              <a:rPr lang="en-US" sz="2000" spc="10" dirty="0">
                <a:solidFill>
                  <a:prstClr val="black"/>
                </a:solidFill>
                <a:latin typeface="Helvetica"/>
                <a:cs typeface="Helvetica"/>
              </a:rPr>
              <a:t>] += a[</a:t>
            </a:r>
            <a:r>
              <a:rPr lang="en-US" sz="2000" spc="10" dirty="0" err="1">
                <a:solidFill>
                  <a:prstClr val="black"/>
                </a:solidFill>
                <a:latin typeface="Helvetica"/>
                <a:cs typeface="Helvetica"/>
              </a:rPr>
              <a:t>i</a:t>
            </a:r>
            <a:r>
              <a:rPr lang="en-US" sz="2000" spc="10" dirty="0">
                <a:solidFill>
                  <a:prstClr val="black"/>
                </a:solidFill>
                <a:latin typeface="Helvetica"/>
                <a:cs typeface="Helvetica"/>
              </a:rPr>
              <a:t>] * b[</a:t>
            </a:r>
            <a:r>
              <a:rPr lang="en-US" sz="2000" spc="10" dirty="0" err="1">
                <a:solidFill>
                  <a:prstClr val="black"/>
                </a:solidFill>
                <a:latin typeface="Helvetica"/>
                <a:cs typeface="Helvetica"/>
              </a:rPr>
              <a:t>i</a:t>
            </a:r>
            <a:r>
              <a:rPr lang="en-US" sz="2000" spc="10" dirty="0">
                <a:solidFill>
                  <a:prstClr val="black"/>
                </a:solidFill>
                <a:latin typeface="Helvetica"/>
                <a:cs typeface="Helvetica"/>
              </a:rPr>
              <a:t>]</a:t>
            </a:r>
          </a:p>
          <a:p>
            <a:pPr marL="608480" lvl="1" indent="-257175" defTabSz="605150">
              <a:spcBef>
                <a:spcPts val="344"/>
              </a:spcBef>
              <a:buFont typeface="Arial" panose="020B0604020202020204" pitchFamily="34" charset="0"/>
              <a:buChar char="•"/>
              <a:tabLst>
                <a:tab pos="247523" algn="l"/>
              </a:tabLst>
            </a:pPr>
            <a:r>
              <a:rPr lang="en-US" sz="2000" b="1" spc="10" dirty="0">
                <a:solidFill>
                  <a:prstClr val="black"/>
                </a:solidFill>
                <a:latin typeface="Helvetica"/>
                <a:cs typeface="Helvetica"/>
              </a:rPr>
              <a:t>Operational Intensity=?</a:t>
            </a:r>
            <a:endParaRPr sz="2400" b="1" dirty="0">
              <a:solidFill>
                <a:prstClr val="black"/>
              </a:solidFill>
              <a:latin typeface="Helvetica"/>
              <a:cs typeface="Helvetica"/>
            </a:endParaRPr>
          </a:p>
        </p:txBody>
      </p:sp>
    </p:spTree>
    <p:extLst>
      <p:ext uri="{BB962C8B-B14F-4D97-AF65-F5344CB8AC3E}">
        <p14:creationId xmlns:p14="http://schemas.microsoft.com/office/powerpoint/2010/main" val="204404392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4922" y="287629"/>
            <a:ext cx="6877122" cy="396286"/>
          </a:xfrm>
          <a:prstGeom prst="rect">
            <a:avLst/>
          </a:prstGeom>
        </p:spPr>
        <p:txBody>
          <a:bodyPr vert="horz" wrap="square" lIns="0" tIns="8405" rIns="0" bIns="0" rtlCol="0" anchor="b" anchorCtr="0">
            <a:spAutoFit/>
          </a:bodyPr>
          <a:lstStyle/>
          <a:p>
            <a:pPr marL="58834">
              <a:spcBef>
                <a:spcPts val="66"/>
              </a:spcBef>
            </a:pPr>
            <a:r>
              <a:rPr lang="en-US" spc="14" dirty="0"/>
              <a:t>Roofline Model</a:t>
            </a:r>
            <a:endParaRPr spc="14" dirty="0"/>
          </a:p>
        </p:txBody>
      </p:sp>
      <p:sp>
        <p:nvSpPr>
          <p:cNvPr id="116" name="TextBox 115">
            <a:extLst>
              <a:ext uri="{FF2B5EF4-FFF2-40B4-BE49-F238E27FC236}">
                <a16:creationId xmlns:a16="http://schemas.microsoft.com/office/drawing/2014/main" id="{16573DCA-62F9-A34E-B5BE-37B7DD20BF95}"/>
              </a:ext>
            </a:extLst>
          </p:cNvPr>
          <p:cNvSpPr txBox="1"/>
          <p:nvPr/>
        </p:nvSpPr>
        <p:spPr>
          <a:xfrm>
            <a:off x="82503" y="4866501"/>
            <a:ext cx="1555234" cy="248209"/>
          </a:xfrm>
          <a:prstGeom prst="rect">
            <a:avLst/>
          </a:prstGeom>
          <a:noFill/>
        </p:spPr>
        <p:txBody>
          <a:bodyPr wrap="none" rtlCol="0">
            <a:spAutoFit/>
          </a:bodyPr>
          <a:lstStyle/>
          <a:p>
            <a:r>
              <a:rPr lang="en-US" sz="1013" dirty="0"/>
              <a:t>©</a:t>
            </a:r>
            <a:r>
              <a:rPr lang="en-US" sz="1013" dirty="0" err="1"/>
              <a:t>Zhiru</a:t>
            </a:r>
            <a:r>
              <a:rPr lang="en-US" sz="1013" dirty="0"/>
              <a:t> Zhang (Cornell) </a:t>
            </a:r>
          </a:p>
        </p:txBody>
      </p:sp>
      <p:sp>
        <p:nvSpPr>
          <p:cNvPr id="21" name="object 2">
            <a:extLst>
              <a:ext uri="{FF2B5EF4-FFF2-40B4-BE49-F238E27FC236}">
                <a16:creationId xmlns:a16="http://schemas.microsoft.com/office/drawing/2014/main" id="{10DECE4D-ACE2-36CF-C1D9-E8DF0DF03EDF}"/>
              </a:ext>
            </a:extLst>
          </p:cNvPr>
          <p:cNvSpPr txBox="1"/>
          <p:nvPr/>
        </p:nvSpPr>
        <p:spPr>
          <a:xfrm>
            <a:off x="312245" y="915673"/>
            <a:ext cx="5533782" cy="3021868"/>
          </a:xfrm>
          <a:prstGeom prst="rect">
            <a:avLst/>
          </a:prstGeom>
        </p:spPr>
        <p:txBody>
          <a:bodyPr vert="horz" wrap="square" lIns="0" tIns="43703" rIns="0" bIns="0" rtlCol="0">
            <a:spAutoFit/>
          </a:bodyPr>
          <a:lstStyle/>
          <a:p>
            <a:pPr marL="265580" indent="-257175" defTabSz="605150">
              <a:spcBef>
                <a:spcPts val="344"/>
              </a:spcBef>
              <a:buFont typeface="Arial" panose="020B0604020202020204" pitchFamily="34" charset="0"/>
              <a:buChar char="•"/>
              <a:tabLst>
                <a:tab pos="247523" algn="l"/>
              </a:tabLst>
            </a:pPr>
            <a:r>
              <a:rPr lang="en-US" sz="2400" spc="10" dirty="0">
                <a:solidFill>
                  <a:prstClr val="black"/>
                </a:solidFill>
                <a:latin typeface="Helvetica"/>
                <a:cs typeface="Helvetica"/>
              </a:rPr>
              <a:t>32-bit VMADD kernel</a:t>
            </a:r>
          </a:p>
          <a:p>
            <a:pPr marL="608480" lvl="1" indent="-257175" defTabSz="605150">
              <a:spcBef>
                <a:spcPts val="344"/>
              </a:spcBef>
              <a:buFont typeface="Arial" panose="020B0604020202020204" pitchFamily="34" charset="0"/>
              <a:buChar char="•"/>
              <a:tabLst>
                <a:tab pos="247523" algn="l"/>
              </a:tabLst>
            </a:pPr>
            <a:r>
              <a:rPr lang="en-US" sz="2000" spc="10" dirty="0">
                <a:solidFill>
                  <a:prstClr val="black"/>
                </a:solidFill>
                <a:latin typeface="Helvetica"/>
                <a:cs typeface="Helvetica"/>
              </a:rPr>
              <a:t>Foreach(</a:t>
            </a:r>
            <a:r>
              <a:rPr lang="en-US" sz="2000" spc="10" dirty="0" err="1">
                <a:solidFill>
                  <a:prstClr val="black"/>
                </a:solidFill>
                <a:latin typeface="Helvetica"/>
                <a:cs typeface="Helvetica"/>
              </a:rPr>
              <a:t>i</a:t>
            </a:r>
            <a:r>
              <a:rPr lang="en-US" sz="2000" spc="10" dirty="0">
                <a:solidFill>
                  <a:prstClr val="black"/>
                </a:solidFill>
                <a:latin typeface="Helvetica"/>
                <a:cs typeface="Helvetica"/>
              </a:rPr>
              <a:t>): c[</a:t>
            </a:r>
            <a:r>
              <a:rPr lang="en-US" sz="2000" spc="10" dirty="0" err="1">
                <a:solidFill>
                  <a:prstClr val="black"/>
                </a:solidFill>
                <a:latin typeface="Helvetica"/>
                <a:cs typeface="Helvetica"/>
              </a:rPr>
              <a:t>i</a:t>
            </a:r>
            <a:r>
              <a:rPr lang="en-US" sz="2000" spc="10" dirty="0">
                <a:solidFill>
                  <a:prstClr val="black"/>
                </a:solidFill>
                <a:latin typeface="Helvetica"/>
                <a:cs typeface="Helvetica"/>
              </a:rPr>
              <a:t>] += a[</a:t>
            </a:r>
            <a:r>
              <a:rPr lang="en-US" sz="2000" spc="10" dirty="0" err="1">
                <a:solidFill>
                  <a:prstClr val="black"/>
                </a:solidFill>
                <a:latin typeface="Helvetica"/>
                <a:cs typeface="Helvetica"/>
              </a:rPr>
              <a:t>i</a:t>
            </a:r>
            <a:r>
              <a:rPr lang="en-US" sz="2000" spc="10" dirty="0">
                <a:solidFill>
                  <a:prstClr val="black"/>
                </a:solidFill>
                <a:latin typeface="Helvetica"/>
                <a:cs typeface="Helvetica"/>
              </a:rPr>
              <a:t>] * b[</a:t>
            </a:r>
            <a:r>
              <a:rPr lang="en-US" sz="2000" spc="10" dirty="0" err="1">
                <a:solidFill>
                  <a:prstClr val="black"/>
                </a:solidFill>
                <a:latin typeface="Helvetica"/>
                <a:cs typeface="Helvetica"/>
              </a:rPr>
              <a:t>i</a:t>
            </a:r>
            <a:r>
              <a:rPr lang="en-US" sz="2000" spc="10" dirty="0">
                <a:solidFill>
                  <a:prstClr val="black"/>
                </a:solidFill>
                <a:latin typeface="Helvetica"/>
                <a:cs typeface="Helvetica"/>
              </a:rPr>
              <a:t>]</a:t>
            </a:r>
          </a:p>
          <a:p>
            <a:pPr marL="608480" lvl="1" indent="-257175" defTabSz="605150">
              <a:spcBef>
                <a:spcPts val="344"/>
              </a:spcBef>
              <a:buFont typeface="Arial" panose="020B0604020202020204" pitchFamily="34" charset="0"/>
              <a:buChar char="•"/>
              <a:tabLst>
                <a:tab pos="247523" algn="l"/>
              </a:tabLst>
            </a:pPr>
            <a:r>
              <a:rPr lang="en-US" sz="2000" spc="10" dirty="0">
                <a:solidFill>
                  <a:prstClr val="black"/>
                </a:solidFill>
                <a:latin typeface="Helvetica"/>
                <a:cs typeface="Helvetica"/>
              </a:rPr>
              <a:t>2 flops (+, *) and 12 bytes (a, b, c)</a:t>
            </a:r>
          </a:p>
          <a:p>
            <a:pPr marL="608480" lvl="1" indent="-257175" defTabSz="605150">
              <a:spcBef>
                <a:spcPts val="344"/>
              </a:spcBef>
              <a:buFont typeface="Arial" panose="020B0604020202020204" pitchFamily="34" charset="0"/>
              <a:buChar char="•"/>
              <a:tabLst>
                <a:tab pos="247523" algn="l"/>
              </a:tabLst>
            </a:pPr>
            <a:r>
              <a:rPr lang="en-US" sz="2000" b="1" spc="10" dirty="0">
                <a:solidFill>
                  <a:prstClr val="black"/>
                </a:solidFill>
                <a:latin typeface="Helvetica"/>
                <a:cs typeface="Helvetica"/>
              </a:rPr>
              <a:t>I</a:t>
            </a:r>
            <a:r>
              <a:rPr lang="en-US" sz="2000" spc="10" dirty="0">
                <a:solidFill>
                  <a:prstClr val="black"/>
                </a:solidFill>
                <a:latin typeface="Helvetica"/>
                <a:cs typeface="Helvetica"/>
              </a:rPr>
              <a:t> = 2 flops / 12 bytes = 1/6 flop/b</a:t>
            </a:r>
          </a:p>
          <a:p>
            <a:pPr marL="265580" indent="-257175" defTabSz="605150">
              <a:spcBef>
                <a:spcPts val="344"/>
              </a:spcBef>
              <a:buFont typeface="Arial" panose="020B0604020202020204" pitchFamily="34" charset="0"/>
              <a:buChar char="•"/>
              <a:tabLst>
                <a:tab pos="247523" algn="l"/>
              </a:tabLst>
            </a:pPr>
            <a:r>
              <a:rPr lang="en-US" sz="2400" spc="10" dirty="0">
                <a:solidFill>
                  <a:prstClr val="black"/>
                </a:solidFill>
                <a:latin typeface="Helvetica"/>
                <a:cs typeface="Helvetica"/>
              </a:rPr>
              <a:t>Consider Machine</a:t>
            </a:r>
          </a:p>
          <a:p>
            <a:pPr marL="608480" lvl="1" indent="-257175" defTabSz="605150">
              <a:spcBef>
                <a:spcPts val="344"/>
              </a:spcBef>
              <a:buFont typeface="Arial" panose="020B0604020202020204" pitchFamily="34" charset="0"/>
              <a:buChar char="•"/>
              <a:tabLst>
                <a:tab pos="247523" algn="l"/>
              </a:tabLst>
            </a:pPr>
            <a:r>
              <a:rPr lang="en-US" sz="2000" b="1" spc="10" dirty="0">
                <a:solidFill>
                  <a:prstClr val="black"/>
                </a:solidFill>
                <a:latin typeface="Helvetica"/>
                <a:cs typeface="Helvetica"/>
              </a:rPr>
              <a:t>P</a:t>
            </a:r>
            <a:r>
              <a:rPr lang="en-US" sz="2000" spc="10" dirty="0">
                <a:solidFill>
                  <a:prstClr val="black"/>
                </a:solidFill>
                <a:latin typeface="Helvetica"/>
                <a:cs typeface="Helvetica"/>
              </a:rPr>
              <a:t> = 2 </a:t>
            </a:r>
            <a:r>
              <a:rPr lang="en-US" sz="2000" spc="10" dirty="0" err="1">
                <a:solidFill>
                  <a:prstClr val="black"/>
                </a:solidFill>
                <a:latin typeface="Helvetica"/>
                <a:cs typeface="Helvetica"/>
              </a:rPr>
              <a:t>Gflop</a:t>
            </a:r>
            <a:r>
              <a:rPr lang="en-US" sz="2000" spc="10" dirty="0">
                <a:solidFill>
                  <a:prstClr val="black"/>
                </a:solidFill>
                <a:latin typeface="Helvetica"/>
                <a:cs typeface="Helvetica"/>
              </a:rPr>
              <a:t>/s</a:t>
            </a:r>
          </a:p>
          <a:p>
            <a:pPr marL="608480" lvl="1" indent="-257175" defTabSz="605150">
              <a:spcBef>
                <a:spcPts val="344"/>
              </a:spcBef>
              <a:buFont typeface="Arial" panose="020B0604020202020204" pitchFamily="34" charset="0"/>
              <a:buChar char="•"/>
              <a:tabLst>
                <a:tab pos="247523" algn="l"/>
              </a:tabLst>
            </a:pPr>
            <a:r>
              <a:rPr lang="en-US" sz="2000" b="1" spc="10" dirty="0">
                <a:solidFill>
                  <a:prstClr val="black"/>
                </a:solidFill>
                <a:latin typeface="Helvetica"/>
                <a:cs typeface="Helvetica"/>
              </a:rPr>
              <a:t>B</a:t>
            </a:r>
            <a:r>
              <a:rPr lang="en-US" sz="2000" spc="10" dirty="0">
                <a:solidFill>
                  <a:prstClr val="black"/>
                </a:solidFill>
                <a:latin typeface="Helvetica"/>
                <a:cs typeface="Helvetica"/>
              </a:rPr>
              <a:t> = 10 </a:t>
            </a:r>
            <a:r>
              <a:rPr lang="en-US" sz="2000" spc="10" dirty="0" err="1">
                <a:solidFill>
                  <a:prstClr val="black"/>
                </a:solidFill>
                <a:latin typeface="Helvetica"/>
                <a:cs typeface="Helvetica"/>
              </a:rPr>
              <a:t>Gbyte</a:t>
            </a:r>
            <a:r>
              <a:rPr lang="en-US" sz="2000" spc="10" dirty="0">
                <a:solidFill>
                  <a:prstClr val="black"/>
                </a:solidFill>
                <a:latin typeface="Helvetica"/>
                <a:cs typeface="Helvetica"/>
              </a:rPr>
              <a:t>/s</a:t>
            </a:r>
            <a:endParaRPr lang="en-US" sz="2400" spc="10" dirty="0">
              <a:solidFill>
                <a:prstClr val="black"/>
              </a:solidFill>
              <a:latin typeface="Helvetica"/>
              <a:cs typeface="Helvetica"/>
            </a:endParaRPr>
          </a:p>
          <a:p>
            <a:pPr marL="265580" indent="-257175" defTabSz="605150">
              <a:spcBef>
                <a:spcPts val="344"/>
              </a:spcBef>
              <a:buFont typeface="Arial" panose="020B0604020202020204" pitchFamily="34" charset="0"/>
              <a:buChar char="•"/>
              <a:tabLst>
                <a:tab pos="247523" algn="l"/>
              </a:tabLst>
            </a:pPr>
            <a:r>
              <a:rPr lang="en-US" sz="2400" spc="10" dirty="0">
                <a:solidFill>
                  <a:prstClr val="black"/>
                </a:solidFill>
                <a:latin typeface="Helvetica"/>
                <a:cs typeface="Helvetica"/>
              </a:rPr>
              <a:t>Attainable Performance =?</a:t>
            </a:r>
            <a:endParaRPr sz="2400" dirty="0">
              <a:solidFill>
                <a:prstClr val="black"/>
              </a:solidFill>
              <a:latin typeface="Helvetica"/>
              <a:cs typeface="Helvetica"/>
            </a:endParaRPr>
          </a:p>
        </p:txBody>
      </p:sp>
    </p:spTree>
    <p:extLst>
      <p:ext uri="{BB962C8B-B14F-4D97-AF65-F5344CB8AC3E}">
        <p14:creationId xmlns:p14="http://schemas.microsoft.com/office/powerpoint/2010/main" val="4060595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4922" y="287629"/>
            <a:ext cx="6877122" cy="396286"/>
          </a:xfrm>
          <a:prstGeom prst="rect">
            <a:avLst/>
          </a:prstGeom>
        </p:spPr>
        <p:txBody>
          <a:bodyPr vert="horz" wrap="square" lIns="0" tIns="8405" rIns="0" bIns="0" rtlCol="0" anchor="b" anchorCtr="0">
            <a:spAutoFit/>
          </a:bodyPr>
          <a:lstStyle/>
          <a:p>
            <a:pPr marL="58834">
              <a:spcBef>
                <a:spcPts val="66"/>
              </a:spcBef>
            </a:pPr>
            <a:r>
              <a:rPr lang="en-US" spc="14" dirty="0"/>
              <a:t>Roofline Model</a:t>
            </a:r>
            <a:endParaRPr spc="14" dirty="0"/>
          </a:p>
        </p:txBody>
      </p:sp>
      <p:sp>
        <p:nvSpPr>
          <p:cNvPr id="116" name="TextBox 115">
            <a:extLst>
              <a:ext uri="{FF2B5EF4-FFF2-40B4-BE49-F238E27FC236}">
                <a16:creationId xmlns:a16="http://schemas.microsoft.com/office/drawing/2014/main" id="{16573DCA-62F9-A34E-B5BE-37B7DD20BF95}"/>
              </a:ext>
            </a:extLst>
          </p:cNvPr>
          <p:cNvSpPr txBox="1"/>
          <p:nvPr/>
        </p:nvSpPr>
        <p:spPr>
          <a:xfrm>
            <a:off x="82503" y="4866501"/>
            <a:ext cx="1555234" cy="248209"/>
          </a:xfrm>
          <a:prstGeom prst="rect">
            <a:avLst/>
          </a:prstGeom>
          <a:noFill/>
        </p:spPr>
        <p:txBody>
          <a:bodyPr wrap="none" rtlCol="0">
            <a:spAutoFit/>
          </a:bodyPr>
          <a:lstStyle/>
          <a:p>
            <a:r>
              <a:rPr lang="en-US" sz="1013" dirty="0"/>
              <a:t>©</a:t>
            </a:r>
            <a:r>
              <a:rPr lang="en-US" sz="1013" dirty="0" err="1"/>
              <a:t>Zhiru</a:t>
            </a:r>
            <a:r>
              <a:rPr lang="en-US" sz="1013" dirty="0"/>
              <a:t> Zhang (Cornell) </a:t>
            </a:r>
          </a:p>
        </p:txBody>
      </p:sp>
      <p:grpSp>
        <p:nvGrpSpPr>
          <p:cNvPr id="3" name="Group 2">
            <a:extLst>
              <a:ext uri="{FF2B5EF4-FFF2-40B4-BE49-F238E27FC236}">
                <a16:creationId xmlns:a16="http://schemas.microsoft.com/office/drawing/2014/main" id="{7D8DA8D3-F8EE-43E1-68B1-1616BC930193}"/>
              </a:ext>
            </a:extLst>
          </p:cNvPr>
          <p:cNvGrpSpPr/>
          <p:nvPr/>
        </p:nvGrpSpPr>
        <p:grpSpPr>
          <a:xfrm>
            <a:off x="4960294" y="1804603"/>
            <a:ext cx="3257550" cy="300082"/>
            <a:chOff x="8382000" y="2602468"/>
            <a:chExt cx="4343400" cy="400109"/>
          </a:xfrm>
        </p:grpSpPr>
        <p:cxnSp>
          <p:nvCxnSpPr>
            <p:cNvPr id="4" name="Straight Arrow Connector 3">
              <a:extLst>
                <a:ext uri="{FF2B5EF4-FFF2-40B4-BE49-F238E27FC236}">
                  <a16:creationId xmlns:a16="http://schemas.microsoft.com/office/drawing/2014/main" id="{09FFFD53-F52A-9E73-6485-289278123A27}"/>
                </a:ext>
              </a:extLst>
            </p:cNvPr>
            <p:cNvCxnSpPr/>
            <p:nvPr/>
          </p:nvCxnSpPr>
          <p:spPr bwMode="auto">
            <a:xfrm>
              <a:off x="8382000" y="2971800"/>
              <a:ext cx="4343400" cy="0"/>
            </a:xfrm>
            <a:prstGeom prst="straightConnector1">
              <a:avLst/>
            </a:prstGeom>
            <a:solidFill>
              <a:schemeClr val="accent1"/>
            </a:solidFill>
            <a:ln w="38100" cap="flat" cmpd="sng" algn="ctr">
              <a:solidFill>
                <a:srgbClr val="FF0080"/>
              </a:solidFill>
              <a:prstDash val="solid"/>
              <a:round/>
              <a:headEnd type="none" w="med" len="med"/>
              <a:tailEnd type="none" w="lg" len="lg"/>
            </a:ln>
            <a:effectLst/>
          </p:spPr>
        </p:cxnSp>
        <p:sp>
          <p:nvSpPr>
            <p:cNvPr id="5" name="TextBox 4">
              <a:extLst>
                <a:ext uri="{FF2B5EF4-FFF2-40B4-BE49-F238E27FC236}">
                  <a16:creationId xmlns:a16="http://schemas.microsoft.com/office/drawing/2014/main" id="{C8E2F049-B486-7F02-B21D-5619D7E16092}"/>
                </a:ext>
              </a:extLst>
            </p:cNvPr>
            <p:cNvSpPr txBox="1"/>
            <p:nvPr/>
          </p:nvSpPr>
          <p:spPr>
            <a:xfrm>
              <a:off x="8850828" y="2602468"/>
              <a:ext cx="1272143" cy="400109"/>
            </a:xfrm>
            <a:prstGeom prst="rect">
              <a:avLst/>
            </a:prstGeom>
            <a:noFill/>
          </p:spPr>
          <p:txBody>
            <a:bodyPr wrap="none" rtlCol="0">
              <a:spAutoFit/>
            </a:bodyPr>
            <a:lstStyle/>
            <a:p>
              <a:pPr algn="ctr"/>
              <a:r>
                <a:rPr lang="en-US" dirty="0">
                  <a:solidFill>
                    <a:srgbClr val="FF0080"/>
                  </a:solidFill>
                </a:rPr>
                <a:t>Peak op/s</a:t>
              </a:r>
            </a:p>
          </p:txBody>
        </p:sp>
      </p:grpSp>
      <p:grpSp>
        <p:nvGrpSpPr>
          <p:cNvPr id="6" name="Group 5">
            <a:extLst>
              <a:ext uri="{FF2B5EF4-FFF2-40B4-BE49-F238E27FC236}">
                <a16:creationId xmlns:a16="http://schemas.microsoft.com/office/drawing/2014/main" id="{C7EC7F47-BE8A-7E0F-A19E-E2EC497878A3}"/>
              </a:ext>
            </a:extLst>
          </p:cNvPr>
          <p:cNvGrpSpPr/>
          <p:nvPr/>
        </p:nvGrpSpPr>
        <p:grpSpPr>
          <a:xfrm>
            <a:off x="4673105" y="1410087"/>
            <a:ext cx="3716191" cy="2957513"/>
            <a:chOff x="7999079" y="2076450"/>
            <a:chExt cx="4954921" cy="3943350"/>
          </a:xfrm>
        </p:grpSpPr>
        <p:cxnSp>
          <p:nvCxnSpPr>
            <p:cNvPr id="7" name="Straight Arrow Connector 6">
              <a:extLst>
                <a:ext uri="{FF2B5EF4-FFF2-40B4-BE49-F238E27FC236}">
                  <a16:creationId xmlns:a16="http://schemas.microsoft.com/office/drawing/2014/main" id="{F9B925D9-A292-0329-98FC-914C86D8982F}"/>
                </a:ext>
              </a:extLst>
            </p:cNvPr>
            <p:cNvCxnSpPr/>
            <p:nvPr/>
          </p:nvCxnSpPr>
          <p:spPr bwMode="auto">
            <a:xfrm>
              <a:off x="8382000" y="5791200"/>
              <a:ext cx="4572000"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8" name="Straight Arrow Connector 7">
              <a:extLst>
                <a:ext uri="{FF2B5EF4-FFF2-40B4-BE49-F238E27FC236}">
                  <a16:creationId xmlns:a16="http://schemas.microsoft.com/office/drawing/2014/main" id="{FA9D5D6E-2A7F-910A-D915-0720E0C5558D}"/>
                </a:ext>
              </a:extLst>
            </p:cNvPr>
            <p:cNvCxnSpPr>
              <a:cxnSpLocks/>
            </p:cNvCxnSpPr>
            <p:nvPr/>
          </p:nvCxnSpPr>
          <p:spPr bwMode="auto">
            <a:xfrm flipH="1" flipV="1">
              <a:off x="8936620" y="2076450"/>
              <a:ext cx="135943" cy="394335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sp>
          <p:nvSpPr>
            <p:cNvPr id="9" name="TextBox 8">
              <a:extLst>
                <a:ext uri="{FF2B5EF4-FFF2-40B4-BE49-F238E27FC236}">
                  <a16:creationId xmlns:a16="http://schemas.microsoft.com/office/drawing/2014/main" id="{AAFBFA13-59FF-F8CD-DB57-1836109D3A5A}"/>
                </a:ext>
              </a:extLst>
            </p:cNvPr>
            <p:cNvSpPr txBox="1"/>
            <p:nvPr/>
          </p:nvSpPr>
          <p:spPr>
            <a:xfrm rot="16200000">
              <a:off x="6446534" y="4057107"/>
              <a:ext cx="3505199" cy="400109"/>
            </a:xfrm>
            <a:prstGeom prst="rect">
              <a:avLst/>
            </a:prstGeom>
            <a:noFill/>
          </p:spPr>
          <p:txBody>
            <a:bodyPr wrap="square" rtlCol="0">
              <a:spAutoFit/>
            </a:bodyPr>
            <a:lstStyle/>
            <a:p>
              <a:pPr algn="ctr"/>
              <a:r>
                <a:rPr lang="en-US" dirty="0"/>
                <a:t>Attainable op/s</a:t>
              </a:r>
            </a:p>
          </p:txBody>
        </p:sp>
      </p:grpSp>
      <p:grpSp>
        <p:nvGrpSpPr>
          <p:cNvPr id="10" name="Group 9">
            <a:extLst>
              <a:ext uri="{FF2B5EF4-FFF2-40B4-BE49-F238E27FC236}">
                <a16:creationId xmlns:a16="http://schemas.microsoft.com/office/drawing/2014/main" id="{7712F036-AF70-184C-0186-72B3F178EA0F}"/>
              </a:ext>
            </a:extLst>
          </p:cNvPr>
          <p:cNvGrpSpPr/>
          <p:nvPr/>
        </p:nvGrpSpPr>
        <p:grpSpPr>
          <a:xfrm>
            <a:off x="5392600" y="1452950"/>
            <a:ext cx="2825245" cy="2743200"/>
            <a:chOff x="8958407" y="2133600"/>
            <a:chExt cx="3766993" cy="3657600"/>
          </a:xfrm>
        </p:grpSpPr>
        <p:cxnSp>
          <p:nvCxnSpPr>
            <p:cNvPr id="11" name="Straight Arrow Connector 10">
              <a:extLst>
                <a:ext uri="{FF2B5EF4-FFF2-40B4-BE49-F238E27FC236}">
                  <a16:creationId xmlns:a16="http://schemas.microsoft.com/office/drawing/2014/main" id="{8E4198E2-1AA2-D2F7-0D38-1007CFABE8E4}"/>
                </a:ext>
              </a:extLst>
            </p:cNvPr>
            <p:cNvCxnSpPr/>
            <p:nvPr/>
          </p:nvCxnSpPr>
          <p:spPr bwMode="auto">
            <a:xfrm flipV="1">
              <a:off x="9067800" y="2133600"/>
              <a:ext cx="3657600" cy="3657600"/>
            </a:xfrm>
            <a:prstGeom prst="straightConnector1">
              <a:avLst/>
            </a:prstGeom>
            <a:solidFill>
              <a:schemeClr val="accent1"/>
            </a:solidFill>
            <a:ln w="38100" cap="flat" cmpd="sng" algn="ctr">
              <a:solidFill>
                <a:srgbClr val="0432FF"/>
              </a:solidFill>
              <a:prstDash val="solid"/>
              <a:round/>
              <a:headEnd type="none" w="med" len="med"/>
              <a:tailEnd type="none" w="lg" len="lg"/>
            </a:ln>
            <a:effectLst/>
          </p:spPr>
        </p:cxnSp>
        <p:sp>
          <p:nvSpPr>
            <p:cNvPr id="12" name="TextBox 11">
              <a:extLst>
                <a:ext uri="{FF2B5EF4-FFF2-40B4-BE49-F238E27FC236}">
                  <a16:creationId xmlns:a16="http://schemas.microsoft.com/office/drawing/2014/main" id="{E4C531B0-7D22-EEDB-C7AB-82AD3A020F96}"/>
                </a:ext>
              </a:extLst>
            </p:cNvPr>
            <p:cNvSpPr txBox="1"/>
            <p:nvPr/>
          </p:nvSpPr>
          <p:spPr>
            <a:xfrm rot="18900000">
              <a:off x="8958407" y="3914747"/>
              <a:ext cx="2900796" cy="400109"/>
            </a:xfrm>
            <a:prstGeom prst="rect">
              <a:avLst/>
            </a:prstGeom>
            <a:noFill/>
          </p:spPr>
          <p:txBody>
            <a:bodyPr wrap="none" rtlCol="0">
              <a:spAutoFit/>
            </a:bodyPr>
            <a:lstStyle/>
            <a:p>
              <a:pPr algn="ctr"/>
              <a:r>
                <a:rPr lang="en-US" dirty="0">
                  <a:solidFill>
                    <a:srgbClr val="0432FF"/>
                  </a:solidFill>
                </a:rPr>
                <a:t>Memory Bandwidth byte/s</a:t>
              </a:r>
            </a:p>
          </p:txBody>
        </p:sp>
      </p:grpSp>
      <p:sp>
        <p:nvSpPr>
          <p:cNvPr id="13" name="TextBox 12">
            <a:extLst>
              <a:ext uri="{FF2B5EF4-FFF2-40B4-BE49-F238E27FC236}">
                <a16:creationId xmlns:a16="http://schemas.microsoft.com/office/drawing/2014/main" id="{627AF750-2ABC-7B9C-592F-1A1F43830775}"/>
              </a:ext>
            </a:extLst>
          </p:cNvPr>
          <p:cNvSpPr txBox="1"/>
          <p:nvPr/>
        </p:nvSpPr>
        <p:spPr>
          <a:xfrm>
            <a:off x="5452368" y="4394931"/>
            <a:ext cx="3246835" cy="300082"/>
          </a:xfrm>
          <a:prstGeom prst="rect">
            <a:avLst/>
          </a:prstGeom>
          <a:noFill/>
        </p:spPr>
        <p:txBody>
          <a:bodyPr wrap="square" rtlCol="0">
            <a:spAutoFit/>
          </a:bodyPr>
          <a:lstStyle/>
          <a:p>
            <a:pPr algn="ctr"/>
            <a:r>
              <a:rPr lang="en-US" dirty="0"/>
              <a:t>Operational Intensity (op/byte)</a:t>
            </a:r>
          </a:p>
        </p:txBody>
      </p:sp>
      <p:sp>
        <p:nvSpPr>
          <p:cNvPr id="14" name="Freeform 19">
            <a:extLst>
              <a:ext uri="{FF2B5EF4-FFF2-40B4-BE49-F238E27FC236}">
                <a16:creationId xmlns:a16="http://schemas.microsoft.com/office/drawing/2014/main" id="{131AFB66-CA4E-08F6-66E3-1A15EA677B31}"/>
              </a:ext>
            </a:extLst>
          </p:cNvPr>
          <p:cNvSpPr/>
          <p:nvPr/>
        </p:nvSpPr>
        <p:spPr bwMode="auto">
          <a:xfrm>
            <a:off x="5478217" y="2081600"/>
            <a:ext cx="2764631" cy="2089547"/>
          </a:xfrm>
          <a:custGeom>
            <a:avLst/>
            <a:gdLst>
              <a:gd name="connsiteX0" fmla="*/ 0 w 3686175"/>
              <a:gd name="connsiteY0" fmla="*/ 2786063 h 2786063"/>
              <a:gd name="connsiteX1" fmla="*/ 2814637 w 3686175"/>
              <a:gd name="connsiteY1" fmla="*/ 0 h 2786063"/>
              <a:gd name="connsiteX2" fmla="*/ 3686175 w 3686175"/>
              <a:gd name="connsiteY2" fmla="*/ 0 h 2786063"/>
            </a:gdLst>
            <a:ahLst/>
            <a:cxnLst>
              <a:cxn ang="0">
                <a:pos x="connsiteX0" y="connsiteY0"/>
              </a:cxn>
              <a:cxn ang="0">
                <a:pos x="connsiteX1" y="connsiteY1"/>
              </a:cxn>
              <a:cxn ang="0">
                <a:pos x="connsiteX2" y="connsiteY2"/>
              </a:cxn>
            </a:cxnLst>
            <a:rect l="l" t="t" r="r" b="b"/>
            <a:pathLst>
              <a:path w="3686175" h="2786063">
                <a:moveTo>
                  <a:pt x="0" y="2786063"/>
                </a:moveTo>
                <a:lnTo>
                  <a:pt x="2814637" y="0"/>
                </a:lnTo>
                <a:lnTo>
                  <a:pt x="3686175" y="0"/>
                </a:lnTo>
              </a:path>
            </a:pathLst>
          </a:custGeom>
          <a:noFill/>
          <a:ln w="25400" cap="flat" cmpd="sng" algn="ctr">
            <a:solidFill>
              <a:schemeClr val="bg1"/>
            </a:solidFill>
            <a:prstDash val="solid"/>
            <a:round/>
            <a:headEnd type="none" w="med" len="med"/>
            <a:tailEnd type="none" w="med" len="med"/>
          </a:ln>
          <a:effectLst>
            <a:glow rad="127000">
              <a:srgbClr val="CC66FF"/>
            </a:glow>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800">
              <a:latin typeface="Arial" charset="0"/>
              <a:ea typeface="ＭＳ Ｐゴシック" charset="-128"/>
              <a:cs typeface="ＭＳ Ｐゴシック" charset="-128"/>
            </a:endParaRPr>
          </a:p>
        </p:txBody>
      </p:sp>
      <p:grpSp>
        <p:nvGrpSpPr>
          <p:cNvPr id="15" name="Group 14">
            <a:extLst>
              <a:ext uri="{FF2B5EF4-FFF2-40B4-BE49-F238E27FC236}">
                <a16:creationId xmlns:a16="http://schemas.microsoft.com/office/drawing/2014/main" id="{F8ACBAA6-B927-5B54-778B-9168B1FE914F}"/>
              </a:ext>
            </a:extLst>
          </p:cNvPr>
          <p:cNvGrpSpPr/>
          <p:nvPr/>
        </p:nvGrpSpPr>
        <p:grpSpPr>
          <a:xfrm>
            <a:off x="6789094" y="1795849"/>
            <a:ext cx="1485900" cy="2670778"/>
            <a:chOff x="10820400" y="2590800"/>
            <a:chExt cx="1981200" cy="3429000"/>
          </a:xfrm>
        </p:grpSpPr>
        <p:cxnSp>
          <p:nvCxnSpPr>
            <p:cNvPr id="16" name="Straight Connector 15">
              <a:extLst>
                <a:ext uri="{FF2B5EF4-FFF2-40B4-BE49-F238E27FC236}">
                  <a16:creationId xmlns:a16="http://schemas.microsoft.com/office/drawing/2014/main" id="{C51D0DFB-CDE4-9A82-D17C-1C599095EBF4}"/>
                </a:ext>
              </a:extLst>
            </p:cNvPr>
            <p:cNvCxnSpPr/>
            <p:nvPr/>
          </p:nvCxnSpPr>
          <p:spPr bwMode="auto">
            <a:xfrm flipH="1">
              <a:off x="11811000" y="2590800"/>
              <a:ext cx="76200" cy="3429000"/>
            </a:xfrm>
            <a:prstGeom prst="line">
              <a:avLst/>
            </a:prstGeom>
            <a:solidFill>
              <a:schemeClr val="accent1"/>
            </a:solidFill>
            <a:ln w="19050" cap="flat" cmpd="sng" algn="ctr">
              <a:solidFill>
                <a:srgbClr val="00B050"/>
              </a:solidFill>
              <a:prstDash val="dash"/>
              <a:round/>
              <a:headEnd type="none" w="med" len="med"/>
              <a:tailEnd type="none" w="med" len="med"/>
            </a:ln>
            <a:effectLst/>
          </p:spPr>
        </p:cxnSp>
        <p:cxnSp>
          <p:nvCxnSpPr>
            <p:cNvPr id="17" name="Straight Connector 16">
              <a:extLst>
                <a:ext uri="{FF2B5EF4-FFF2-40B4-BE49-F238E27FC236}">
                  <a16:creationId xmlns:a16="http://schemas.microsoft.com/office/drawing/2014/main" id="{82DF1D08-E75D-DAEC-DBB4-C7373290D659}"/>
                </a:ext>
              </a:extLst>
            </p:cNvPr>
            <p:cNvCxnSpPr/>
            <p:nvPr/>
          </p:nvCxnSpPr>
          <p:spPr bwMode="auto">
            <a:xfrm flipH="1">
              <a:off x="11353800" y="5319714"/>
              <a:ext cx="457200" cy="0"/>
            </a:xfrm>
            <a:prstGeom prst="line">
              <a:avLst/>
            </a:prstGeom>
            <a:solidFill>
              <a:schemeClr val="accent1"/>
            </a:solidFill>
            <a:ln w="19050" cap="flat" cmpd="sng" algn="ctr">
              <a:solidFill>
                <a:srgbClr val="00B050"/>
              </a:solidFill>
              <a:prstDash val="solid"/>
              <a:round/>
              <a:headEnd type="none" w="med" len="med"/>
              <a:tailEnd type="stealth" w="lg" len="lg"/>
            </a:ln>
            <a:effectLst/>
          </p:spPr>
        </p:cxnSp>
        <p:cxnSp>
          <p:nvCxnSpPr>
            <p:cNvPr id="18" name="Straight Connector 17">
              <a:extLst>
                <a:ext uri="{FF2B5EF4-FFF2-40B4-BE49-F238E27FC236}">
                  <a16:creationId xmlns:a16="http://schemas.microsoft.com/office/drawing/2014/main" id="{F9EEC3A0-DD8B-9D0E-47A7-28D19FEEC7FB}"/>
                </a:ext>
              </a:extLst>
            </p:cNvPr>
            <p:cNvCxnSpPr/>
            <p:nvPr/>
          </p:nvCxnSpPr>
          <p:spPr bwMode="auto">
            <a:xfrm>
              <a:off x="11811000" y="5319714"/>
              <a:ext cx="457200" cy="0"/>
            </a:xfrm>
            <a:prstGeom prst="line">
              <a:avLst/>
            </a:prstGeom>
            <a:solidFill>
              <a:schemeClr val="accent1"/>
            </a:solidFill>
            <a:ln w="19050" cap="flat" cmpd="sng" algn="ctr">
              <a:solidFill>
                <a:srgbClr val="00B050"/>
              </a:solidFill>
              <a:prstDash val="solid"/>
              <a:round/>
              <a:headEnd type="none" w="med" len="med"/>
              <a:tailEnd type="stealth" w="lg" len="lg"/>
            </a:ln>
            <a:effectLst/>
          </p:spPr>
        </p:cxnSp>
        <p:sp>
          <p:nvSpPr>
            <p:cNvPr id="19" name="TextBox 18">
              <a:extLst>
                <a:ext uri="{FF2B5EF4-FFF2-40B4-BE49-F238E27FC236}">
                  <a16:creationId xmlns:a16="http://schemas.microsoft.com/office/drawing/2014/main" id="{322605B8-45E3-8363-5451-D2DE927C2532}"/>
                </a:ext>
              </a:extLst>
            </p:cNvPr>
            <p:cNvSpPr txBox="1"/>
            <p:nvPr/>
          </p:nvSpPr>
          <p:spPr>
            <a:xfrm>
              <a:off x="10820400" y="4876800"/>
              <a:ext cx="914400" cy="457200"/>
            </a:xfrm>
            <a:prstGeom prst="rect">
              <a:avLst/>
            </a:prstGeom>
            <a:noFill/>
          </p:spPr>
          <p:txBody>
            <a:bodyPr wrap="none" tIns="0" rIns="0" bIns="0" rtlCol="0" anchor="ctr">
              <a:noAutofit/>
            </a:bodyPr>
            <a:lstStyle/>
            <a:p>
              <a:pPr algn="r"/>
              <a:r>
                <a:rPr lang="en-US" dirty="0">
                  <a:solidFill>
                    <a:srgbClr val="00B050"/>
                  </a:solidFill>
                </a:rPr>
                <a:t>Memory-bound</a:t>
              </a:r>
            </a:p>
          </p:txBody>
        </p:sp>
        <p:sp>
          <p:nvSpPr>
            <p:cNvPr id="20" name="TextBox 19">
              <a:extLst>
                <a:ext uri="{FF2B5EF4-FFF2-40B4-BE49-F238E27FC236}">
                  <a16:creationId xmlns:a16="http://schemas.microsoft.com/office/drawing/2014/main" id="{662C178B-2929-2FF1-CA36-76710BC27B79}"/>
                </a:ext>
              </a:extLst>
            </p:cNvPr>
            <p:cNvSpPr txBox="1"/>
            <p:nvPr/>
          </p:nvSpPr>
          <p:spPr>
            <a:xfrm>
              <a:off x="11887200" y="4876800"/>
              <a:ext cx="914400" cy="457200"/>
            </a:xfrm>
            <a:prstGeom prst="rect">
              <a:avLst/>
            </a:prstGeom>
            <a:noFill/>
          </p:spPr>
          <p:txBody>
            <a:bodyPr wrap="none" tIns="0" rIns="0" bIns="0" rtlCol="0" anchor="ctr">
              <a:noAutofit/>
            </a:bodyPr>
            <a:lstStyle/>
            <a:p>
              <a:r>
                <a:rPr lang="en-US" dirty="0">
                  <a:solidFill>
                    <a:srgbClr val="00B050"/>
                  </a:solidFill>
                </a:rPr>
                <a:t>Compute-bound</a:t>
              </a:r>
            </a:p>
          </p:txBody>
        </p:sp>
      </p:grpSp>
      <p:sp>
        <p:nvSpPr>
          <p:cNvPr id="21" name="object 2">
            <a:extLst>
              <a:ext uri="{FF2B5EF4-FFF2-40B4-BE49-F238E27FC236}">
                <a16:creationId xmlns:a16="http://schemas.microsoft.com/office/drawing/2014/main" id="{10DECE4D-ACE2-36CF-C1D9-E8DF0DF03EDF}"/>
              </a:ext>
            </a:extLst>
          </p:cNvPr>
          <p:cNvSpPr txBox="1"/>
          <p:nvPr/>
        </p:nvSpPr>
        <p:spPr>
          <a:xfrm>
            <a:off x="312245" y="915673"/>
            <a:ext cx="5533782" cy="3806698"/>
          </a:xfrm>
          <a:prstGeom prst="rect">
            <a:avLst/>
          </a:prstGeom>
        </p:spPr>
        <p:txBody>
          <a:bodyPr vert="horz" wrap="square" lIns="0" tIns="43703" rIns="0" bIns="0" rtlCol="0">
            <a:spAutoFit/>
          </a:bodyPr>
          <a:lstStyle/>
          <a:p>
            <a:pPr marL="265580" indent="-257175" defTabSz="605150">
              <a:spcBef>
                <a:spcPts val="344"/>
              </a:spcBef>
              <a:buFont typeface="Arial" panose="020B0604020202020204" pitchFamily="34" charset="0"/>
              <a:buChar char="•"/>
              <a:tabLst>
                <a:tab pos="247523" algn="l"/>
              </a:tabLst>
            </a:pPr>
            <a:r>
              <a:rPr lang="en-US" sz="2100" spc="10" dirty="0">
                <a:solidFill>
                  <a:prstClr val="black"/>
                </a:solidFill>
                <a:latin typeface="Helvetica"/>
                <a:cs typeface="Helvetica"/>
              </a:rPr>
              <a:t>Consider Machine</a:t>
            </a:r>
          </a:p>
          <a:p>
            <a:pPr marL="608480" lvl="1" indent="-257175" defTabSz="605150">
              <a:spcBef>
                <a:spcPts val="344"/>
              </a:spcBef>
              <a:buFont typeface="Arial" panose="020B0604020202020204" pitchFamily="34" charset="0"/>
              <a:buChar char="•"/>
              <a:tabLst>
                <a:tab pos="247523" algn="l"/>
              </a:tabLst>
            </a:pPr>
            <a:r>
              <a:rPr lang="en-US" sz="1800" b="1" spc="10" dirty="0">
                <a:solidFill>
                  <a:prstClr val="black"/>
                </a:solidFill>
                <a:latin typeface="Helvetica"/>
                <a:cs typeface="Helvetica"/>
              </a:rPr>
              <a:t>P</a:t>
            </a:r>
            <a:r>
              <a:rPr lang="en-US" sz="1800" spc="10" dirty="0">
                <a:solidFill>
                  <a:prstClr val="black"/>
                </a:solidFill>
                <a:latin typeface="Helvetica"/>
                <a:cs typeface="Helvetica"/>
              </a:rPr>
              <a:t> = 2 </a:t>
            </a:r>
            <a:r>
              <a:rPr lang="en-US" sz="1800" spc="10" dirty="0" err="1">
                <a:solidFill>
                  <a:prstClr val="black"/>
                </a:solidFill>
                <a:latin typeface="Helvetica"/>
                <a:cs typeface="Helvetica"/>
              </a:rPr>
              <a:t>Gflop</a:t>
            </a:r>
            <a:r>
              <a:rPr lang="en-US" sz="1800" spc="10" dirty="0">
                <a:solidFill>
                  <a:prstClr val="black"/>
                </a:solidFill>
                <a:latin typeface="Helvetica"/>
                <a:cs typeface="Helvetica"/>
              </a:rPr>
              <a:t>/s</a:t>
            </a:r>
          </a:p>
          <a:p>
            <a:pPr marL="608480" lvl="1" indent="-257175" defTabSz="605150">
              <a:spcBef>
                <a:spcPts val="344"/>
              </a:spcBef>
              <a:buFont typeface="Arial" panose="020B0604020202020204" pitchFamily="34" charset="0"/>
              <a:buChar char="•"/>
              <a:tabLst>
                <a:tab pos="247523" algn="l"/>
              </a:tabLst>
            </a:pPr>
            <a:r>
              <a:rPr lang="en-US" sz="1800" b="1" spc="10" dirty="0">
                <a:solidFill>
                  <a:prstClr val="black"/>
                </a:solidFill>
                <a:latin typeface="Helvetica"/>
                <a:cs typeface="Helvetica"/>
              </a:rPr>
              <a:t>B</a:t>
            </a:r>
            <a:r>
              <a:rPr lang="en-US" sz="1800" spc="10" dirty="0">
                <a:solidFill>
                  <a:prstClr val="black"/>
                </a:solidFill>
                <a:latin typeface="Helvetica"/>
                <a:cs typeface="Helvetica"/>
              </a:rPr>
              <a:t> = 10 </a:t>
            </a:r>
            <a:r>
              <a:rPr lang="en-US" sz="1800" spc="10" dirty="0" err="1">
                <a:solidFill>
                  <a:prstClr val="black"/>
                </a:solidFill>
                <a:latin typeface="Helvetica"/>
                <a:cs typeface="Helvetica"/>
              </a:rPr>
              <a:t>Gbyte</a:t>
            </a:r>
            <a:r>
              <a:rPr lang="en-US" sz="1800" spc="10" dirty="0">
                <a:solidFill>
                  <a:prstClr val="black"/>
                </a:solidFill>
                <a:latin typeface="Helvetica"/>
                <a:cs typeface="Helvetica"/>
              </a:rPr>
              <a:t>/s</a:t>
            </a:r>
          </a:p>
          <a:p>
            <a:pPr marL="608480" lvl="1" indent="-257175" defTabSz="605150">
              <a:spcBef>
                <a:spcPts val="344"/>
              </a:spcBef>
              <a:buFont typeface="Arial" panose="020B0604020202020204" pitchFamily="34" charset="0"/>
              <a:buChar char="•"/>
              <a:tabLst>
                <a:tab pos="247523" algn="l"/>
              </a:tabLst>
            </a:pPr>
            <a:r>
              <a:rPr lang="en-US" sz="1800" spc="10" dirty="0">
                <a:solidFill>
                  <a:prstClr val="black"/>
                </a:solidFill>
                <a:latin typeface="Helvetica"/>
                <a:cs typeface="Helvetica"/>
              </a:rPr>
              <a:t>I   = 1/6 flops/b</a:t>
            </a:r>
          </a:p>
          <a:p>
            <a:pPr marL="265580" indent="-257175" defTabSz="605150">
              <a:spcBef>
                <a:spcPts val="344"/>
              </a:spcBef>
              <a:buFont typeface="Arial" panose="020B0604020202020204" pitchFamily="34" charset="0"/>
              <a:buChar char="•"/>
              <a:tabLst>
                <a:tab pos="247523" algn="l"/>
              </a:tabLst>
            </a:pPr>
            <a:r>
              <a:rPr lang="en-US" sz="2100" spc="10" dirty="0">
                <a:solidFill>
                  <a:prstClr val="black"/>
                </a:solidFill>
                <a:latin typeface="Helvetica"/>
                <a:cs typeface="Helvetica"/>
              </a:rPr>
              <a:t>Attainable Performance</a:t>
            </a:r>
          </a:p>
          <a:p>
            <a:pPr marL="8405" defTabSz="605150">
              <a:spcBef>
                <a:spcPts val="344"/>
              </a:spcBef>
              <a:tabLst>
                <a:tab pos="247523" algn="l"/>
              </a:tabLst>
            </a:pPr>
            <a:r>
              <a:rPr lang="en-US" sz="2100" spc="10" dirty="0">
                <a:solidFill>
                  <a:prstClr val="black"/>
                </a:solidFill>
                <a:latin typeface="Helvetica"/>
                <a:cs typeface="Helvetica"/>
              </a:rPr>
              <a:t>	= min(I x B, P)</a:t>
            </a:r>
            <a:br>
              <a:rPr lang="en-US" sz="2100" spc="10" dirty="0">
                <a:solidFill>
                  <a:prstClr val="black"/>
                </a:solidFill>
                <a:latin typeface="Helvetica"/>
                <a:cs typeface="Helvetica"/>
              </a:rPr>
            </a:br>
            <a:r>
              <a:rPr lang="en-US" sz="2100" spc="10" dirty="0">
                <a:solidFill>
                  <a:prstClr val="black"/>
                </a:solidFill>
                <a:latin typeface="Helvetica"/>
                <a:cs typeface="Helvetica"/>
              </a:rPr>
              <a:t>   = min(1.6, 2)</a:t>
            </a:r>
          </a:p>
          <a:p>
            <a:pPr marL="8405" defTabSz="605150">
              <a:spcBef>
                <a:spcPts val="344"/>
              </a:spcBef>
              <a:tabLst>
                <a:tab pos="247523" algn="l"/>
              </a:tabLst>
            </a:pPr>
            <a:r>
              <a:rPr lang="en-US" sz="2100" spc="10" dirty="0">
                <a:solidFill>
                  <a:prstClr val="black"/>
                </a:solidFill>
                <a:latin typeface="Helvetica"/>
                <a:cs typeface="Helvetica"/>
              </a:rPr>
              <a:t>   = 1.6 </a:t>
            </a:r>
            <a:r>
              <a:rPr lang="en-US" sz="2100" spc="10" dirty="0" err="1">
                <a:solidFill>
                  <a:prstClr val="black"/>
                </a:solidFill>
                <a:latin typeface="Helvetica"/>
                <a:cs typeface="Helvetica"/>
              </a:rPr>
              <a:t>Gflop</a:t>
            </a:r>
            <a:r>
              <a:rPr lang="en-US" sz="2100" spc="10" dirty="0">
                <a:solidFill>
                  <a:prstClr val="black"/>
                </a:solidFill>
                <a:latin typeface="Helvetica"/>
                <a:cs typeface="Helvetica"/>
              </a:rPr>
              <a:t>/s</a:t>
            </a:r>
          </a:p>
          <a:p>
            <a:pPr marL="351305" indent="-342900" defTabSz="605150">
              <a:spcBef>
                <a:spcPts val="344"/>
              </a:spcBef>
              <a:buFont typeface="Arial" panose="020B0604020202020204" pitchFamily="34" charset="0"/>
              <a:buChar char="•"/>
              <a:tabLst>
                <a:tab pos="247523" algn="l"/>
              </a:tabLst>
            </a:pPr>
            <a:r>
              <a:rPr lang="en-US" sz="2100" spc="10" dirty="0">
                <a:solidFill>
                  <a:prstClr val="black"/>
                </a:solidFill>
                <a:latin typeface="Helvetica"/>
                <a:cs typeface="Helvetica"/>
              </a:rPr>
              <a:t>Memory/compute bound?</a:t>
            </a:r>
          </a:p>
          <a:p>
            <a:pPr marL="351305" indent="-342900" defTabSz="605150">
              <a:spcBef>
                <a:spcPts val="344"/>
              </a:spcBef>
              <a:buFont typeface="Arial" panose="020B0604020202020204" pitchFamily="34" charset="0"/>
              <a:buChar char="•"/>
              <a:tabLst>
                <a:tab pos="247523" algn="l"/>
              </a:tabLst>
            </a:pPr>
            <a:r>
              <a:rPr lang="en-US" sz="2100" spc="10" dirty="0">
                <a:solidFill>
                  <a:prstClr val="black"/>
                </a:solidFill>
                <a:latin typeface="Helvetica"/>
                <a:cs typeface="Helvetica"/>
              </a:rPr>
              <a:t>What should we optimize?</a:t>
            </a:r>
          </a:p>
          <a:p>
            <a:pPr marL="8405" defTabSz="605150">
              <a:spcBef>
                <a:spcPts val="344"/>
              </a:spcBef>
              <a:tabLst>
                <a:tab pos="247523" algn="l"/>
              </a:tabLst>
            </a:pPr>
            <a:endParaRPr sz="2100" dirty="0">
              <a:solidFill>
                <a:prstClr val="black"/>
              </a:solidFill>
              <a:latin typeface="Helvetica"/>
              <a:cs typeface="Helvetica"/>
            </a:endParaRPr>
          </a:p>
        </p:txBody>
      </p:sp>
      <p:grpSp>
        <p:nvGrpSpPr>
          <p:cNvPr id="23" name="Group 22">
            <a:extLst>
              <a:ext uri="{FF2B5EF4-FFF2-40B4-BE49-F238E27FC236}">
                <a16:creationId xmlns:a16="http://schemas.microsoft.com/office/drawing/2014/main" id="{49DCC463-E427-1F7D-516D-C35AA2DF5416}"/>
              </a:ext>
            </a:extLst>
          </p:cNvPr>
          <p:cNvGrpSpPr/>
          <p:nvPr/>
        </p:nvGrpSpPr>
        <p:grpSpPr>
          <a:xfrm>
            <a:off x="7155558" y="2310202"/>
            <a:ext cx="172682" cy="1877081"/>
            <a:chOff x="10210800" y="4495799"/>
            <a:chExt cx="152400" cy="1299749"/>
          </a:xfrm>
        </p:grpSpPr>
        <p:cxnSp>
          <p:nvCxnSpPr>
            <p:cNvPr id="26" name="Straight Connector 25">
              <a:extLst>
                <a:ext uri="{FF2B5EF4-FFF2-40B4-BE49-F238E27FC236}">
                  <a16:creationId xmlns:a16="http://schemas.microsoft.com/office/drawing/2014/main" id="{55D622EC-6BF9-9B66-547D-EA25A2AF8395}"/>
                </a:ext>
              </a:extLst>
            </p:cNvPr>
            <p:cNvCxnSpPr/>
            <p:nvPr/>
          </p:nvCxnSpPr>
          <p:spPr bwMode="auto">
            <a:xfrm flipH="1">
              <a:off x="10287000" y="4572001"/>
              <a:ext cx="2737" cy="1223547"/>
            </a:xfrm>
            <a:prstGeom prst="line">
              <a:avLst/>
            </a:prstGeom>
            <a:solidFill>
              <a:schemeClr val="accent1"/>
            </a:solidFill>
            <a:ln w="19050" cap="flat" cmpd="sng" algn="ctr">
              <a:solidFill>
                <a:srgbClr val="7030A0"/>
              </a:solidFill>
              <a:prstDash val="dash"/>
              <a:round/>
              <a:headEnd type="none" w="med" len="med"/>
              <a:tailEnd type="none" w="med" len="med"/>
            </a:ln>
            <a:effectLst/>
          </p:spPr>
        </p:cxnSp>
        <p:sp>
          <p:nvSpPr>
            <p:cNvPr id="27" name="Oval 26">
              <a:extLst>
                <a:ext uri="{FF2B5EF4-FFF2-40B4-BE49-F238E27FC236}">
                  <a16:creationId xmlns:a16="http://schemas.microsoft.com/office/drawing/2014/main" id="{BB85F0D7-3760-8EE1-88C5-DC01848F3EBD}"/>
                </a:ext>
              </a:extLst>
            </p:cNvPr>
            <p:cNvSpPr/>
            <p:nvPr/>
          </p:nvSpPr>
          <p:spPr bwMode="auto">
            <a:xfrm>
              <a:off x="10210800" y="4495799"/>
              <a:ext cx="152400" cy="152401"/>
            </a:xfrm>
            <a:prstGeom prst="ellipse">
              <a:avLst/>
            </a:prstGeom>
            <a:solidFill>
              <a:schemeClr val="bg1"/>
            </a:solidFill>
            <a:ln w="38100" cap="flat" cmpd="sng" algn="ctr">
              <a:solidFill>
                <a:srgbClr val="7030A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800">
                <a:latin typeface="Arial" charset="0"/>
                <a:ea typeface="ＭＳ Ｐゴシック" charset="-128"/>
                <a:cs typeface="ＭＳ Ｐゴシック" charset="-128"/>
              </a:endParaRPr>
            </a:p>
          </p:txBody>
        </p:sp>
      </p:grpSp>
      <p:sp>
        <p:nvSpPr>
          <p:cNvPr id="29" name="TextBox 28">
            <a:extLst>
              <a:ext uri="{FF2B5EF4-FFF2-40B4-BE49-F238E27FC236}">
                <a16:creationId xmlns:a16="http://schemas.microsoft.com/office/drawing/2014/main" id="{C26FC498-CBA5-5886-CDD8-897FB1912DE4}"/>
              </a:ext>
            </a:extLst>
          </p:cNvPr>
          <p:cNvSpPr txBox="1"/>
          <p:nvPr/>
        </p:nvSpPr>
        <p:spPr>
          <a:xfrm>
            <a:off x="6531919" y="3983435"/>
            <a:ext cx="1028700" cy="226314"/>
          </a:xfrm>
          <a:prstGeom prst="rect">
            <a:avLst/>
          </a:prstGeom>
          <a:noFill/>
        </p:spPr>
        <p:txBody>
          <a:bodyPr wrap="square" lIns="0" tIns="0" rIns="0" bIns="0" rtlCol="0" anchor="ctr" anchorCtr="0">
            <a:noAutofit/>
          </a:bodyPr>
          <a:lstStyle/>
          <a:p>
            <a:pPr algn="ctr"/>
            <a:r>
              <a:rPr lang="en-US" b="1" dirty="0"/>
              <a:t>1/6</a:t>
            </a:r>
          </a:p>
        </p:txBody>
      </p:sp>
      <p:sp>
        <p:nvSpPr>
          <p:cNvPr id="32" name="TextBox 31">
            <a:extLst>
              <a:ext uri="{FF2B5EF4-FFF2-40B4-BE49-F238E27FC236}">
                <a16:creationId xmlns:a16="http://schemas.microsoft.com/office/drawing/2014/main" id="{A26D48F3-C7A4-3D23-4D67-01FC95E82C22}"/>
              </a:ext>
            </a:extLst>
          </p:cNvPr>
          <p:cNvSpPr txBox="1"/>
          <p:nvPr/>
        </p:nvSpPr>
        <p:spPr>
          <a:xfrm>
            <a:off x="4760268" y="1847306"/>
            <a:ext cx="1028700" cy="226314"/>
          </a:xfrm>
          <a:prstGeom prst="rect">
            <a:avLst/>
          </a:prstGeom>
          <a:noFill/>
        </p:spPr>
        <p:txBody>
          <a:bodyPr wrap="square" lIns="0" tIns="0" rIns="0" bIns="0" rtlCol="0" anchor="ctr" anchorCtr="0">
            <a:noAutofit/>
          </a:bodyPr>
          <a:lstStyle/>
          <a:p>
            <a:pPr algn="ctr"/>
            <a:r>
              <a:rPr lang="en-US" b="1" dirty="0"/>
              <a:t>2</a:t>
            </a:r>
          </a:p>
        </p:txBody>
      </p:sp>
      <p:cxnSp>
        <p:nvCxnSpPr>
          <p:cNvPr id="34" name="Straight Connector 33">
            <a:extLst>
              <a:ext uri="{FF2B5EF4-FFF2-40B4-BE49-F238E27FC236}">
                <a16:creationId xmlns:a16="http://schemas.microsoft.com/office/drawing/2014/main" id="{48BC9F75-F712-9148-F042-530533992A30}"/>
              </a:ext>
            </a:extLst>
          </p:cNvPr>
          <p:cNvCxnSpPr>
            <a:cxnSpLocks/>
          </p:cNvCxnSpPr>
          <p:nvPr/>
        </p:nvCxnSpPr>
        <p:spPr>
          <a:xfrm>
            <a:off x="5359249" y="2982566"/>
            <a:ext cx="186239" cy="0"/>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B7F855ED-42B8-FF03-4F89-11D21B3DE1E1}"/>
              </a:ext>
            </a:extLst>
          </p:cNvPr>
          <p:cNvCxnSpPr>
            <a:cxnSpLocks/>
          </p:cNvCxnSpPr>
          <p:nvPr/>
        </p:nvCxnSpPr>
        <p:spPr>
          <a:xfrm flipH="1">
            <a:off x="5359249" y="2505710"/>
            <a:ext cx="186239"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46ABB777-7C2A-7385-0DAE-C256E7A06915}"/>
              </a:ext>
            </a:extLst>
          </p:cNvPr>
          <p:cNvCxnSpPr>
            <a:cxnSpLocks/>
          </p:cNvCxnSpPr>
          <p:nvPr/>
        </p:nvCxnSpPr>
        <p:spPr>
          <a:xfrm>
            <a:off x="5376259" y="3529640"/>
            <a:ext cx="169229" cy="0"/>
          </a:xfrm>
          <a:prstGeom prst="line">
            <a:avLst/>
          </a:prstGeom>
        </p:spPr>
        <p:style>
          <a:lnRef idx="2">
            <a:schemeClr val="dk1"/>
          </a:lnRef>
          <a:fillRef idx="0">
            <a:schemeClr val="dk1"/>
          </a:fillRef>
          <a:effectRef idx="1">
            <a:schemeClr val="dk1"/>
          </a:effectRef>
          <a:fontRef idx="minor">
            <a:schemeClr val="tx1"/>
          </a:fontRef>
        </p:style>
      </p:cxnSp>
      <p:sp>
        <p:nvSpPr>
          <p:cNvPr id="49" name="TextBox 48">
            <a:extLst>
              <a:ext uri="{FF2B5EF4-FFF2-40B4-BE49-F238E27FC236}">
                <a16:creationId xmlns:a16="http://schemas.microsoft.com/office/drawing/2014/main" id="{980256F2-8E02-555F-B679-6E7B3D52C983}"/>
              </a:ext>
            </a:extLst>
          </p:cNvPr>
          <p:cNvSpPr txBox="1"/>
          <p:nvPr/>
        </p:nvSpPr>
        <p:spPr>
          <a:xfrm>
            <a:off x="4760268" y="2856182"/>
            <a:ext cx="1028700" cy="226314"/>
          </a:xfrm>
          <a:prstGeom prst="rect">
            <a:avLst/>
          </a:prstGeom>
          <a:noFill/>
        </p:spPr>
        <p:txBody>
          <a:bodyPr wrap="square" lIns="0" tIns="0" rIns="0" bIns="0" rtlCol="0" anchor="ctr" anchorCtr="0">
            <a:noAutofit/>
          </a:bodyPr>
          <a:lstStyle/>
          <a:p>
            <a:pPr algn="ctr"/>
            <a:r>
              <a:rPr lang="en-US" sz="1013" b="1" dirty="0"/>
              <a:t>1/2</a:t>
            </a:r>
            <a:endParaRPr lang="en-US" b="1" dirty="0"/>
          </a:p>
        </p:txBody>
      </p:sp>
      <p:sp>
        <p:nvSpPr>
          <p:cNvPr id="50" name="TextBox 49">
            <a:extLst>
              <a:ext uri="{FF2B5EF4-FFF2-40B4-BE49-F238E27FC236}">
                <a16:creationId xmlns:a16="http://schemas.microsoft.com/office/drawing/2014/main" id="{C6A6CDF6-7BDA-D030-DAAA-96CF828A21DE}"/>
              </a:ext>
            </a:extLst>
          </p:cNvPr>
          <p:cNvSpPr txBox="1"/>
          <p:nvPr/>
        </p:nvSpPr>
        <p:spPr>
          <a:xfrm>
            <a:off x="4748163" y="3397193"/>
            <a:ext cx="1028700" cy="226314"/>
          </a:xfrm>
          <a:prstGeom prst="rect">
            <a:avLst/>
          </a:prstGeom>
          <a:noFill/>
        </p:spPr>
        <p:txBody>
          <a:bodyPr wrap="square" lIns="0" tIns="0" rIns="0" bIns="0" rtlCol="0" anchor="ctr" anchorCtr="0">
            <a:noAutofit/>
          </a:bodyPr>
          <a:lstStyle/>
          <a:p>
            <a:pPr algn="ctr"/>
            <a:r>
              <a:rPr lang="en-US" b="1" dirty="0"/>
              <a:t>1/4</a:t>
            </a:r>
          </a:p>
        </p:txBody>
      </p:sp>
      <p:sp>
        <p:nvSpPr>
          <p:cNvPr id="51" name="TextBox 50">
            <a:extLst>
              <a:ext uri="{FF2B5EF4-FFF2-40B4-BE49-F238E27FC236}">
                <a16:creationId xmlns:a16="http://schemas.microsoft.com/office/drawing/2014/main" id="{707D971F-3DDE-A6AF-C1B1-56C35F0D2D08}"/>
              </a:ext>
            </a:extLst>
          </p:cNvPr>
          <p:cNvSpPr txBox="1"/>
          <p:nvPr/>
        </p:nvSpPr>
        <p:spPr>
          <a:xfrm>
            <a:off x="5071356" y="2400125"/>
            <a:ext cx="349154" cy="226314"/>
          </a:xfrm>
          <a:prstGeom prst="rect">
            <a:avLst/>
          </a:prstGeom>
          <a:noFill/>
        </p:spPr>
        <p:txBody>
          <a:bodyPr wrap="square" lIns="0" tIns="0" rIns="0" bIns="0" rtlCol="0" anchor="ctr" anchorCtr="0">
            <a:noAutofit/>
          </a:bodyPr>
          <a:lstStyle/>
          <a:p>
            <a:pPr algn="ctr"/>
            <a:r>
              <a:rPr lang="en-US" b="1" dirty="0"/>
              <a:t>1</a:t>
            </a:r>
          </a:p>
        </p:txBody>
      </p:sp>
      <p:sp>
        <p:nvSpPr>
          <p:cNvPr id="52" name="TextBox 51">
            <a:extLst>
              <a:ext uri="{FF2B5EF4-FFF2-40B4-BE49-F238E27FC236}">
                <a16:creationId xmlns:a16="http://schemas.microsoft.com/office/drawing/2014/main" id="{2D427400-7C0E-49D9-90E1-8CFD71138DFB}"/>
              </a:ext>
            </a:extLst>
          </p:cNvPr>
          <p:cNvSpPr txBox="1"/>
          <p:nvPr/>
        </p:nvSpPr>
        <p:spPr>
          <a:xfrm>
            <a:off x="7440630" y="3997269"/>
            <a:ext cx="1028700" cy="226314"/>
          </a:xfrm>
          <a:prstGeom prst="rect">
            <a:avLst/>
          </a:prstGeom>
          <a:noFill/>
        </p:spPr>
        <p:txBody>
          <a:bodyPr wrap="square" lIns="0" tIns="0" rIns="0" bIns="0" rtlCol="0" anchor="ctr" anchorCtr="0">
            <a:noAutofit/>
          </a:bodyPr>
          <a:lstStyle/>
          <a:p>
            <a:pPr algn="ctr"/>
            <a:r>
              <a:rPr lang="en-US" b="1" dirty="0"/>
              <a:t>1</a:t>
            </a:r>
          </a:p>
        </p:txBody>
      </p:sp>
      <p:sp>
        <p:nvSpPr>
          <p:cNvPr id="53" name="TextBox 52">
            <a:extLst>
              <a:ext uri="{FF2B5EF4-FFF2-40B4-BE49-F238E27FC236}">
                <a16:creationId xmlns:a16="http://schemas.microsoft.com/office/drawing/2014/main" id="{FA1FAF71-766A-760F-DD3B-E5E03AA11FCE}"/>
              </a:ext>
            </a:extLst>
          </p:cNvPr>
          <p:cNvSpPr txBox="1"/>
          <p:nvPr/>
        </p:nvSpPr>
        <p:spPr>
          <a:xfrm>
            <a:off x="5141003" y="1435412"/>
            <a:ext cx="228920" cy="226314"/>
          </a:xfrm>
          <a:prstGeom prst="rect">
            <a:avLst/>
          </a:prstGeom>
          <a:noFill/>
        </p:spPr>
        <p:txBody>
          <a:bodyPr wrap="square" lIns="0" tIns="0" rIns="0" bIns="0" rtlCol="0" anchor="ctr" anchorCtr="0">
            <a:noAutofit/>
          </a:bodyPr>
          <a:lstStyle/>
          <a:p>
            <a:pPr algn="ctr"/>
            <a:r>
              <a:rPr lang="en-US" b="1" dirty="0"/>
              <a:t>4</a:t>
            </a:r>
          </a:p>
        </p:txBody>
      </p:sp>
      <p:cxnSp>
        <p:nvCxnSpPr>
          <p:cNvPr id="54" name="Straight Connector 53">
            <a:extLst>
              <a:ext uri="{FF2B5EF4-FFF2-40B4-BE49-F238E27FC236}">
                <a16:creationId xmlns:a16="http://schemas.microsoft.com/office/drawing/2014/main" id="{E7F84753-58E8-F2C2-0C39-880C20DB5B65}"/>
              </a:ext>
            </a:extLst>
          </p:cNvPr>
          <p:cNvCxnSpPr>
            <a:cxnSpLocks/>
          </p:cNvCxnSpPr>
          <p:nvPr/>
        </p:nvCxnSpPr>
        <p:spPr>
          <a:xfrm flipH="1">
            <a:off x="5327390" y="1549493"/>
            <a:ext cx="186239" cy="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Arrow Connector 64">
            <a:extLst>
              <a:ext uri="{FF2B5EF4-FFF2-40B4-BE49-F238E27FC236}">
                <a16:creationId xmlns:a16="http://schemas.microsoft.com/office/drawing/2014/main" id="{AB1394D4-2B0E-A70C-8A31-3978E333DA25}"/>
              </a:ext>
            </a:extLst>
          </p:cNvPr>
          <p:cNvCxnSpPr>
            <a:cxnSpLocks/>
          </p:cNvCxnSpPr>
          <p:nvPr/>
        </p:nvCxnSpPr>
        <p:spPr>
          <a:xfrm flipH="1">
            <a:off x="7338353" y="2409457"/>
            <a:ext cx="578897" cy="135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6" name="TextBox 65">
            <a:extLst>
              <a:ext uri="{FF2B5EF4-FFF2-40B4-BE49-F238E27FC236}">
                <a16:creationId xmlns:a16="http://schemas.microsoft.com/office/drawing/2014/main" id="{A701638C-DCE9-9BD2-81AE-23C77FE15DE8}"/>
              </a:ext>
            </a:extLst>
          </p:cNvPr>
          <p:cNvSpPr txBox="1"/>
          <p:nvPr/>
        </p:nvSpPr>
        <p:spPr>
          <a:xfrm>
            <a:off x="7897949" y="2270958"/>
            <a:ext cx="1463598" cy="248209"/>
          </a:xfrm>
          <a:prstGeom prst="rect">
            <a:avLst/>
          </a:prstGeom>
          <a:noFill/>
        </p:spPr>
        <p:txBody>
          <a:bodyPr wrap="square" rtlCol="0">
            <a:spAutoFit/>
          </a:bodyPr>
          <a:lstStyle/>
          <a:p>
            <a:r>
              <a:rPr lang="en-US" sz="1013" dirty="0"/>
              <a:t>Attainable!</a:t>
            </a:r>
          </a:p>
        </p:txBody>
      </p:sp>
    </p:spTree>
    <p:extLst>
      <p:ext uri="{BB962C8B-B14F-4D97-AF65-F5344CB8AC3E}">
        <p14:creationId xmlns:p14="http://schemas.microsoft.com/office/powerpoint/2010/main" val="7007984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15A9D-EB63-A030-8D19-DC860CCAB03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74A07A-D754-CBCC-806F-1AA5C2D7DB85}"/>
              </a:ext>
            </a:extLst>
          </p:cNvPr>
          <p:cNvSpPr>
            <a:spLocks noGrp="1"/>
          </p:cNvSpPr>
          <p:nvPr>
            <p:ph type="sldNum" sz="quarter" idx="19"/>
          </p:nvPr>
        </p:nvSpPr>
        <p:spPr/>
        <p:txBody>
          <a:bodyPr/>
          <a:lstStyle/>
          <a:p>
            <a:fld id="{B6238B5B-F19C-E947-A0BC-87BD7983F871}" type="slidenum">
              <a:rPr lang="en-US" smtClean="0"/>
              <a:pPr/>
              <a:t>37</a:t>
            </a:fld>
            <a:endParaRPr lang="en-US" dirty="0"/>
          </a:p>
        </p:txBody>
      </p:sp>
      <p:sp>
        <p:nvSpPr>
          <p:cNvPr id="3" name="Text Placeholder 2">
            <a:extLst>
              <a:ext uri="{FF2B5EF4-FFF2-40B4-BE49-F238E27FC236}">
                <a16:creationId xmlns:a16="http://schemas.microsoft.com/office/drawing/2014/main" id="{0BE72FBC-CD29-2C9C-10C7-C7AED979D38D}"/>
              </a:ext>
            </a:extLst>
          </p:cNvPr>
          <p:cNvSpPr>
            <a:spLocks noGrp="1"/>
          </p:cNvSpPr>
          <p:nvPr>
            <p:ph type="body" sz="quarter" idx="20"/>
          </p:nvPr>
        </p:nvSpPr>
        <p:spPr/>
        <p:txBody>
          <a:bodyPr/>
          <a:lstStyle/>
          <a:p>
            <a:endParaRPr lang="en-US"/>
          </a:p>
        </p:txBody>
      </p:sp>
      <p:sp>
        <p:nvSpPr>
          <p:cNvPr id="4" name="Text Placeholder 3">
            <a:extLst>
              <a:ext uri="{FF2B5EF4-FFF2-40B4-BE49-F238E27FC236}">
                <a16:creationId xmlns:a16="http://schemas.microsoft.com/office/drawing/2014/main" id="{B52B10E5-00EB-1DC3-3573-7FB64C578E83}"/>
              </a:ext>
            </a:extLst>
          </p:cNvPr>
          <p:cNvSpPr>
            <a:spLocks noGrp="1"/>
          </p:cNvSpPr>
          <p:nvPr>
            <p:ph type="body" sz="quarter" idx="31"/>
          </p:nvPr>
        </p:nvSpPr>
        <p:spPr/>
        <p:txBody>
          <a:bodyPr/>
          <a:lstStyle/>
          <a:p>
            <a:pPr algn="ctr"/>
            <a:r>
              <a:rPr lang="en-US" dirty="0"/>
              <a:t>Power</a:t>
            </a:r>
          </a:p>
        </p:txBody>
      </p:sp>
    </p:spTree>
    <p:extLst>
      <p:ext uri="{BB962C8B-B14F-4D97-AF65-F5344CB8AC3E}">
        <p14:creationId xmlns:p14="http://schemas.microsoft.com/office/powerpoint/2010/main" val="847744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power?</a:t>
            </a:r>
          </a:p>
        </p:txBody>
      </p:sp>
      <p:pic>
        <p:nvPicPr>
          <p:cNvPr id="13" name="Content Placeholder 12" descr="A picture containing line chart&#10;&#10;Description automatically generated">
            <a:extLst>
              <a:ext uri="{FF2B5EF4-FFF2-40B4-BE49-F238E27FC236}">
                <a16:creationId xmlns:a16="http://schemas.microsoft.com/office/drawing/2014/main" id="{DD1E6C34-0C86-416F-9A7A-F6D36F6E257D}"/>
              </a:ext>
            </a:extLst>
          </p:cNvPr>
          <p:cNvPicPr>
            <a:picLocks noGrp="1" noChangeAspect="1"/>
          </p:cNvPicPr>
          <p:nvPr>
            <p:ph idx="1"/>
          </p:nvPr>
        </p:nvPicPr>
        <p:blipFill>
          <a:blip r:embed="rId3"/>
          <a:stretch>
            <a:fillRect/>
          </a:stretch>
        </p:blipFill>
        <p:spPr>
          <a:xfrm>
            <a:off x="1854871" y="1700140"/>
            <a:ext cx="5257706" cy="3158801"/>
          </a:xfrm>
        </p:spPr>
      </p:pic>
      <p:sp>
        <p:nvSpPr>
          <p:cNvPr id="4" name="Footer Placeholder 3"/>
          <p:cNvSpPr>
            <a:spLocks noGrp="1"/>
          </p:cNvSpPr>
          <p:nvPr>
            <p:ph type="ftr" sz="quarter" idx="10"/>
          </p:nvPr>
        </p:nvSpPr>
        <p:spPr/>
        <p:txBody>
          <a:bodyPr/>
          <a:lstStyle/>
          <a:p>
            <a:pPr>
              <a:defRPr/>
            </a:pPr>
            <a:r>
              <a:rPr lang="en-US">
                <a:solidFill>
                  <a:srgbClr val="000000"/>
                </a:solidFill>
                <a:latin typeface="AUdimat"/>
              </a:rPr>
              <a:t> </a:t>
            </a:r>
          </a:p>
        </p:txBody>
      </p:sp>
      <p:sp>
        <p:nvSpPr>
          <p:cNvPr id="9" name="Rectangle 8">
            <a:extLst>
              <a:ext uri="{FF2B5EF4-FFF2-40B4-BE49-F238E27FC236}">
                <a16:creationId xmlns:a16="http://schemas.microsoft.com/office/drawing/2014/main" id="{B02D5049-C7DB-EF6E-60AC-7A1E2ECB26DB}"/>
              </a:ext>
            </a:extLst>
          </p:cNvPr>
          <p:cNvSpPr/>
          <p:nvPr/>
        </p:nvSpPr>
        <p:spPr>
          <a:xfrm>
            <a:off x="1143001" y="4866501"/>
            <a:ext cx="1649811" cy="248209"/>
          </a:xfrm>
          <a:prstGeom prst="rect">
            <a:avLst/>
          </a:prstGeom>
        </p:spPr>
        <p:txBody>
          <a:bodyPr wrap="none">
            <a:spAutoFit/>
          </a:bodyPr>
          <a:lstStyle/>
          <a:p>
            <a:r>
              <a:rPr lang="en-US" sz="1013" dirty="0" err="1"/>
              <a:t>Wattch</a:t>
            </a:r>
            <a:r>
              <a:rPr lang="en-US" sz="1013" dirty="0"/>
              <a:t> (Brooks et al. ‘00)</a:t>
            </a:r>
          </a:p>
        </p:txBody>
      </p:sp>
      <p:sp>
        <p:nvSpPr>
          <p:cNvPr id="14" name="Content Placeholder 2">
            <a:extLst>
              <a:ext uri="{FF2B5EF4-FFF2-40B4-BE49-F238E27FC236}">
                <a16:creationId xmlns:a16="http://schemas.microsoft.com/office/drawing/2014/main" id="{50ECE990-56C4-6BEC-2C00-98CB1966281E}"/>
              </a:ext>
            </a:extLst>
          </p:cNvPr>
          <p:cNvSpPr txBox="1">
            <a:spLocks/>
          </p:cNvSpPr>
          <p:nvPr/>
        </p:nvSpPr>
        <p:spPr bwMode="auto">
          <a:xfrm>
            <a:off x="948214" y="933134"/>
            <a:ext cx="6260306" cy="3757613"/>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sz="2100" kern="0" dirty="0"/>
              <a:t>Increasing CPU cores count =&gt; more power</a:t>
            </a:r>
          </a:p>
          <a:p>
            <a:pPr lvl="1"/>
            <a:r>
              <a:rPr lang="en-US" sz="1800" kern="0" dirty="0"/>
              <a:t>Difficult to supply and cool</a:t>
            </a:r>
          </a:p>
          <a:p>
            <a:pPr lvl="1"/>
            <a:endParaRPr lang="en-US" sz="1800" kern="0" dirty="0"/>
          </a:p>
          <a:p>
            <a:pPr lvl="1"/>
            <a:endParaRPr lang="en-US" sz="2100" kern="0" dirty="0"/>
          </a:p>
        </p:txBody>
      </p:sp>
    </p:spTree>
    <p:extLst>
      <p:ext uri="{BB962C8B-B14F-4D97-AF65-F5344CB8AC3E}">
        <p14:creationId xmlns:p14="http://schemas.microsoft.com/office/powerpoint/2010/main" val="82758897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Modeling Techniques </a:t>
            </a:r>
          </a:p>
        </p:txBody>
      </p:sp>
      <p:sp>
        <p:nvSpPr>
          <p:cNvPr id="3" name="Content Placeholder 2"/>
          <p:cNvSpPr>
            <a:spLocks noGrp="1"/>
          </p:cNvSpPr>
          <p:nvPr>
            <p:ph idx="1"/>
          </p:nvPr>
        </p:nvSpPr>
        <p:spPr>
          <a:xfrm>
            <a:off x="740332" y="1048371"/>
            <a:ext cx="6260306" cy="2090316"/>
          </a:xfrm>
        </p:spPr>
        <p:txBody>
          <a:bodyPr/>
          <a:lstStyle/>
          <a:p>
            <a:r>
              <a:rPr lang="en-US" sz="2100" dirty="0"/>
              <a:t>Why do we do power modeling?</a:t>
            </a:r>
          </a:p>
          <a:p>
            <a:pPr lvl="1"/>
            <a:r>
              <a:rPr lang="en-US" sz="1800" dirty="0"/>
              <a:t>Microarchitectural tradeoff</a:t>
            </a:r>
          </a:p>
          <a:p>
            <a:pPr lvl="1"/>
            <a:r>
              <a:rPr lang="en-US" sz="1800" dirty="0"/>
              <a:t>Compiler optimization</a:t>
            </a:r>
          </a:p>
          <a:p>
            <a:pPr lvl="1"/>
            <a:r>
              <a:rPr lang="en-US" sz="1800" dirty="0"/>
              <a:t>Hardware optimization</a:t>
            </a:r>
          </a:p>
          <a:p>
            <a:pPr lvl="1"/>
            <a:r>
              <a:rPr lang="en-US" sz="1800" dirty="0"/>
              <a:t>Power and Performance correlation</a:t>
            </a:r>
          </a:p>
          <a:p>
            <a:pPr lvl="1"/>
            <a:r>
              <a:rPr lang="en-US" sz="1800" dirty="0"/>
              <a:t>Forecasting</a:t>
            </a:r>
          </a:p>
          <a:p>
            <a:endParaRPr lang="en-US" dirty="0"/>
          </a:p>
        </p:txBody>
      </p:sp>
      <p:sp>
        <p:nvSpPr>
          <p:cNvPr id="4" name="Footer Placeholder 3"/>
          <p:cNvSpPr>
            <a:spLocks noGrp="1"/>
          </p:cNvSpPr>
          <p:nvPr>
            <p:ph type="ftr" sz="quarter" idx="10"/>
          </p:nvPr>
        </p:nvSpPr>
        <p:spPr/>
        <p:txBody>
          <a:bodyPr/>
          <a:lstStyle/>
          <a:p>
            <a:pPr>
              <a:defRPr/>
            </a:pPr>
            <a:r>
              <a:rPr lang="en-US">
                <a:solidFill>
                  <a:srgbClr val="000000"/>
                </a:solidFill>
                <a:latin typeface="AUdimat"/>
              </a:rPr>
              <a:t> </a:t>
            </a:r>
          </a:p>
        </p:txBody>
      </p:sp>
      <p:pic>
        <p:nvPicPr>
          <p:cNvPr id="6" name="Picture 5" descr="Diagram&#10;&#10;Description automatically generated">
            <a:extLst>
              <a:ext uri="{FF2B5EF4-FFF2-40B4-BE49-F238E27FC236}">
                <a16:creationId xmlns:a16="http://schemas.microsoft.com/office/drawing/2014/main" id="{75A91460-EB51-69D2-FBD1-8443748A8B6C}"/>
              </a:ext>
            </a:extLst>
          </p:cNvPr>
          <p:cNvPicPr>
            <a:picLocks noChangeAspect="1"/>
          </p:cNvPicPr>
          <p:nvPr/>
        </p:nvPicPr>
        <p:blipFill rotWithShape="1">
          <a:blip r:embed="rId3"/>
          <a:srcRect b="58405"/>
          <a:stretch/>
        </p:blipFill>
        <p:spPr>
          <a:xfrm>
            <a:off x="2504667" y="2771355"/>
            <a:ext cx="2922202" cy="2095147"/>
          </a:xfrm>
          <a:prstGeom prst="rect">
            <a:avLst/>
          </a:prstGeom>
        </p:spPr>
      </p:pic>
      <p:pic>
        <p:nvPicPr>
          <p:cNvPr id="8" name="Picture 7" descr="Diagram&#10;&#10;Description automatically generated">
            <a:extLst>
              <a:ext uri="{FF2B5EF4-FFF2-40B4-BE49-F238E27FC236}">
                <a16:creationId xmlns:a16="http://schemas.microsoft.com/office/drawing/2014/main" id="{622049AC-3564-5D83-CD1F-7AFC3E2546CD}"/>
              </a:ext>
            </a:extLst>
          </p:cNvPr>
          <p:cNvPicPr>
            <a:picLocks noChangeAspect="1"/>
          </p:cNvPicPr>
          <p:nvPr/>
        </p:nvPicPr>
        <p:blipFill rotWithShape="1">
          <a:blip r:embed="rId3"/>
          <a:srcRect l="24673" t="42289" r="5639"/>
          <a:stretch/>
        </p:blipFill>
        <p:spPr>
          <a:xfrm>
            <a:off x="5770333" y="1609514"/>
            <a:ext cx="2036406" cy="2906910"/>
          </a:xfrm>
          <a:prstGeom prst="rect">
            <a:avLst/>
          </a:prstGeom>
        </p:spPr>
      </p:pic>
      <p:sp>
        <p:nvSpPr>
          <p:cNvPr id="9" name="Rectangle 8">
            <a:extLst>
              <a:ext uri="{FF2B5EF4-FFF2-40B4-BE49-F238E27FC236}">
                <a16:creationId xmlns:a16="http://schemas.microsoft.com/office/drawing/2014/main" id="{B02D5049-C7DB-EF6E-60AC-7A1E2ECB26DB}"/>
              </a:ext>
            </a:extLst>
          </p:cNvPr>
          <p:cNvSpPr/>
          <p:nvPr/>
        </p:nvSpPr>
        <p:spPr>
          <a:xfrm>
            <a:off x="1143001" y="4866501"/>
            <a:ext cx="1649811" cy="248209"/>
          </a:xfrm>
          <a:prstGeom prst="rect">
            <a:avLst/>
          </a:prstGeom>
        </p:spPr>
        <p:txBody>
          <a:bodyPr wrap="none">
            <a:spAutoFit/>
          </a:bodyPr>
          <a:lstStyle/>
          <a:p>
            <a:r>
              <a:rPr lang="en-US" sz="1013" dirty="0" err="1"/>
              <a:t>Wattch</a:t>
            </a:r>
            <a:r>
              <a:rPr lang="en-US" sz="1013" dirty="0"/>
              <a:t> (Brooks et al. ‘00)</a:t>
            </a:r>
          </a:p>
        </p:txBody>
      </p:sp>
    </p:spTree>
    <p:extLst>
      <p:ext uri="{BB962C8B-B14F-4D97-AF65-F5344CB8AC3E}">
        <p14:creationId xmlns:p14="http://schemas.microsoft.com/office/powerpoint/2010/main" val="6800907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294378" y="4656363"/>
            <a:ext cx="114720" cy="132344"/>
          </a:xfrm>
          <a:prstGeom prst="rect">
            <a:avLst/>
          </a:prstGeom>
        </p:spPr>
        <p:txBody>
          <a:bodyPr vert="horz" wrap="square" lIns="0" tIns="0" rIns="0" bIns="0" rtlCol="0">
            <a:spAutoFit/>
          </a:bodyPr>
          <a:lstStyle/>
          <a:p>
            <a:pPr marL="25214" defTabSz="605150"/>
            <a:r>
              <a:rPr sz="860" spc="7" dirty="0">
                <a:solidFill>
                  <a:srgbClr val="898989"/>
                </a:solidFill>
                <a:latin typeface="Times New Roman"/>
                <a:cs typeface="Times New Roman"/>
              </a:rPr>
              <a:t>2</a:t>
            </a:r>
            <a:endParaRPr sz="860">
              <a:solidFill>
                <a:prstClr val="black"/>
              </a:solidFill>
              <a:latin typeface="Times New Roman"/>
              <a:cs typeface="Times New Roman"/>
            </a:endParaRPr>
          </a:p>
        </p:txBody>
      </p:sp>
      <p:sp>
        <p:nvSpPr>
          <p:cNvPr id="2" name="object 2"/>
          <p:cNvSpPr txBox="1"/>
          <p:nvPr/>
        </p:nvSpPr>
        <p:spPr>
          <a:xfrm>
            <a:off x="344594" y="861432"/>
            <a:ext cx="8266725" cy="3369799"/>
          </a:xfrm>
          <a:prstGeom prst="rect">
            <a:avLst/>
          </a:prstGeom>
        </p:spPr>
        <p:txBody>
          <a:bodyPr vert="horz" wrap="square" lIns="0" tIns="58831" rIns="0" bIns="0" rtlCol="0">
            <a:spAutoFit/>
          </a:bodyPr>
          <a:lstStyle/>
          <a:p>
            <a:pPr marL="8405" defTabSz="605150">
              <a:spcBef>
                <a:spcPts val="464"/>
              </a:spcBef>
              <a:tabLst>
                <a:tab pos="247523" algn="l"/>
              </a:tabLst>
            </a:pPr>
            <a:r>
              <a:rPr sz="1919" spc="-195" dirty="0">
                <a:solidFill>
                  <a:srgbClr val="C0504D"/>
                </a:solidFill>
                <a:latin typeface="Arial Unicode MS"/>
                <a:cs typeface="Arial Unicode MS"/>
              </a:rPr>
              <a:t>▸	</a:t>
            </a:r>
            <a:r>
              <a:rPr sz="1919" spc="17" dirty="0">
                <a:solidFill>
                  <a:prstClr val="black"/>
                </a:solidFill>
                <a:latin typeface="Helvetica"/>
                <a:cs typeface="Helvetica"/>
              </a:rPr>
              <a:t>What</a:t>
            </a:r>
            <a:endParaRPr sz="1919" dirty="0">
              <a:solidFill>
                <a:prstClr val="black"/>
              </a:solidFill>
              <a:latin typeface="Helvetica"/>
              <a:cs typeface="Helvetica"/>
            </a:endParaRPr>
          </a:p>
          <a:p>
            <a:pPr marL="527405" marR="335354" indent="-199616" defTabSz="605150">
              <a:lnSpc>
                <a:spcPct val="106700"/>
              </a:lnSpc>
              <a:spcBef>
                <a:spcPts val="212"/>
              </a:spcBef>
              <a:buSzPct val="80000"/>
              <a:buFont typeface="Arial"/>
              <a:buChar char="–"/>
              <a:tabLst>
                <a:tab pos="526985" algn="l"/>
                <a:tab pos="527405" algn="l"/>
              </a:tabLst>
            </a:pPr>
            <a:r>
              <a:rPr sz="1655" i="1" spc="7" dirty="0">
                <a:solidFill>
                  <a:prstClr val="black"/>
                </a:solidFill>
                <a:latin typeface="Helvetica"/>
                <a:cs typeface="Helvetica"/>
              </a:rPr>
              <a:t>Automated</a:t>
            </a:r>
            <a:r>
              <a:rPr sz="1655" i="1" spc="17" dirty="0">
                <a:solidFill>
                  <a:prstClr val="black"/>
                </a:solidFill>
                <a:latin typeface="Helvetica"/>
                <a:cs typeface="Helvetica"/>
              </a:rPr>
              <a:t> </a:t>
            </a:r>
            <a:r>
              <a:rPr sz="1655" spc="7" dirty="0">
                <a:solidFill>
                  <a:prstClr val="black"/>
                </a:solidFill>
                <a:latin typeface="Helvetica"/>
                <a:cs typeface="Helvetica"/>
              </a:rPr>
              <a:t>design</a:t>
            </a:r>
            <a:r>
              <a:rPr sz="1655" spc="20" dirty="0">
                <a:solidFill>
                  <a:prstClr val="black"/>
                </a:solidFill>
                <a:latin typeface="Helvetica"/>
                <a:cs typeface="Helvetica"/>
              </a:rPr>
              <a:t> </a:t>
            </a:r>
            <a:r>
              <a:rPr sz="1655" spc="7" dirty="0">
                <a:solidFill>
                  <a:prstClr val="black"/>
                </a:solidFill>
                <a:latin typeface="Helvetica"/>
                <a:cs typeface="Helvetica"/>
              </a:rPr>
              <a:t>process</a:t>
            </a:r>
            <a:r>
              <a:rPr sz="1655" spc="17" dirty="0">
                <a:solidFill>
                  <a:prstClr val="black"/>
                </a:solidFill>
                <a:latin typeface="Helvetica"/>
                <a:cs typeface="Helvetica"/>
              </a:rPr>
              <a:t> </a:t>
            </a:r>
            <a:r>
              <a:rPr sz="1655" spc="7" dirty="0">
                <a:solidFill>
                  <a:prstClr val="black"/>
                </a:solidFill>
                <a:latin typeface="Helvetica"/>
                <a:cs typeface="Helvetica"/>
              </a:rPr>
              <a:t>that transforms</a:t>
            </a:r>
            <a:r>
              <a:rPr sz="1655" spc="17" dirty="0">
                <a:solidFill>
                  <a:prstClr val="black"/>
                </a:solidFill>
                <a:latin typeface="Helvetica"/>
                <a:cs typeface="Helvetica"/>
              </a:rPr>
              <a:t> </a:t>
            </a:r>
            <a:r>
              <a:rPr sz="1655" dirty="0">
                <a:solidFill>
                  <a:prstClr val="black"/>
                </a:solidFill>
                <a:latin typeface="Helvetica"/>
                <a:cs typeface="Helvetica"/>
              </a:rPr>
              <a:t>a</a:t>
            </a:r>
            <a:r>
              <a:rPr sz="1655" spc="23" dirty="0">
                <a:solidFill>
                  <a:prstClr val="black"/>
                </a:solidFill>
                <a:latin typeface="Helvetica"/>
                <a:cs typeface="Helvetica"/>
              </a:rPr>
              <a:t> </a:t>
            </a:r>
            <a:r>
              <a:rPr sz="1655" b="1" spc="3" dirty="0">
                <a:solidFill>
                  <a:prstClr val="black"/>
                </a:solidFill>
                <a:latin typeface="Helvetica"/>
                <a:cs typeface="Helvetica"/>
              </a:rPr>
              <a:t>high- </a:t>
            </a:r>
            <a:r>
              <a:rPr sz="1655" b="1" spc="-450" dirty="0">
                <a:solidFill>
                  <a:prstClr val="black"/>
                </a:solidFill>
                <a:latin typeface="Helvetica"/>
                <a:cs typeface="Helvetica"/>
              </a:rPr>
              <a:t> </a:t>
            </a:r>
            <a:r>
              <a:rPr sz="1655" b="1" spc="7" dirty="0">
                <a:solidFill>
                  <a:prstClr val="black"/>
                </a:solidFill>
                <a:latin typeface="Helvetica"/>
                <a:cs typeface="Helvetica"/>
              </a:rPr>
              <a:t>level</a:t>
            </a:r>
            <a:r>
              <a:rPr sz="1655" b="1" dirty="0">
                <a:solidFill>
                  <a:prstClr val="black"/>
                </a:solidFill>
                <a:latin typeface="Helvetica"/>
                <a:cs typeface="Helvetica"/>
              </a:rPr>
              <a:t> </a:t>
            </a:r>
            <a:r>
              <a:rPr sz="1655" b="1" spc="7" dirty="0">
                <a:solidFill>
                  <a:prstClr val="black"/>
                </a:solidFill>
                <a:latin typeface="Helvetica"/>
                <a:cs typeface="Helvetica"/>
              </a:rPr>
              <a:t>functional</a:t>
            </a:r>
            <a:r>
              <a:rPr sz="1655" b="1" dirty="0">
                <a:solidFill>
                  <a:prstClr val="black"/>
                </a:solidFill>
                <a:latin typeface="Helvetica"/>
                <a:cs typeface="Helvetica"/>
              </a:rPr>
              <a:t> </a:t>
            </a:r>
            <a:r>
              <a:rPr sz="1655" b="1" spc="7" dirty="0">
                <a:solidFill>
                  <a:prstClr val="black"/>
                </a:solidFill>
                <a:latin typeface="Helvetica"/>
                <a:cs typeface="Helvetica"/>
              </a:rPr>
              <a:t>specification</a:t>
            </a:r>
            <a:r>
              <a:rPr sz="1655" b="1" spc="10" dirty="0">
                <a:solidFill>
                  <a:prstClr val="black"/>
                </a:solidFill>
                <a:latin typeface="Helvetica"/>
                <a:cs typeface="Helvetica"/>
              </a:rPr>
              <a:t> </a:t>
            </a:r>
            <a:r>
              <a:rPr sz="1655" b="1" spc="3" dirty="0">
                <a:solidFill>
                  <a:prstClr val="black"/>
                </a:solidFill>
                <a:latin typeface="Helvetica"/>
                <a:cs typeface="Helvetica"/>
              </a:rPr>
              <a:t>to</a:t>
            </a:r>
            <a:r>
              <a:rPr sz="1655" b="1" spc="10" dirty="0">
                <a:solidFill>
                  <a:prstClr val="black"/>
                </a:solidFill>
                <a:latin typeface="Helvetica"/>
                <a:cs typeface="Helvetica"/>
              </a:rPr>
              <a:t> </a:t>
            </a:r>
            <a:r>
              <a:rPr sz="1655" b="1" spc="7" dirty="0">
                <a:solidFill>
                  <a:prstClr val="black"/>
                </a:solidFill>
                <a:latin typeface="Helvetica"/>
                <a:cs typeface="Helvetica"/>
              </a:rPr>
              <a:t>optimized</a:t>
            </a:r>
            <a:r>
              <a:rPr lang="en-US" sz="1655" b="1" spc="7" dirty="0">
                <a:solidFill>
                  <a:prstClr val="black"/>
                </a:solidFill>
                <a:latin typeface="Helvetica"/>
                <a:cs typeface="Helvetica"/>
              </a:rPr>
              <a:t> </a:t>
            </a:r>
            <a:r>
              <a:rPr sz="1655" b="1" spc="7" dirty="0">
                <a:solidFill>
                  <a:prstClr val="black"/>
                </a:solidFill>
                <a:latin typeface="Helvetica"/>
                <a:cs typeface="Helvetica"/>
              </a:rPr>
              <a:t>register-transfer</a:t>
            </a:r>
            <a:r>
              <a:rPr sz="1655" b="1" spc="20" dirty="0">
                <a:solidFill>
                  <a:prstClr val="black"/>
                </a:solidFill>
                <a:latin typeface="Helvetica"/>
                <a:cs typeface="Helvetica"/>
              </a:rPr>
              <a:t> </a:t>
            </a:r>
            <a:r>
              <a:rPr sz="1655" b="1" spc="7" dirty="0">
                <a:solidFill>
                  <a:prstClr val="black"/>
                </a:solidFill>
                <a:latin typeface="Helvetica"/>
                <a:cs typeface="Helvetica"/>
              </a:rPr>
              <a:t>level</a:t>
            </a:r>
            <a:r>
              <a:rPr sz="1655" b="1" spc="14" dirty="0">
                <a:solidFill>
                  <a:prstClr val="black"/>
                </a:solidFill>
                <a:latin typeface="Helvetica"/>
                <a:cs typeface="Helvetica"/>
              </a:rPr>
              <a:t> </a:t>
            </a:r>
            <a:r>
              <a:rPr sz="1655" b="1" spc="7" dirty="0">
                <a:solidFill>
                  <a:prstClr val="black"/>
                </a:solidFill>
                <a:latin typeface="Helvetica"/>
                <a:cs typeface="Helvetica"/>
              </a:rPr>
              <a:t>(RTL)</a:t>
            </a:r>
            <a:r>
              <a:rPr sz="1655" b="1" spc="14" dirty="0">
                <a:solidFill>
                  <a:prstClr val="black"/>
                </a:solidFill>
                <a:latin typeface="Helvetica"/>
                <a:cs typeface="Helvetica"/>
              </a:rPr>
              <a:t> </a:t>
            </a:r>
            <a:r>
              <a:rPr sz="1655" spc="7" dirty="0">
                <a:solidFill>
                  <a:prstClr val="black"/>
                </a:solidFill>
                <a:latin typeface="Helvetica"/>
                <a:cs typeface="Helvetica"/>
              </a:rPr>
              <a:t>descriptions</a:t>
            </a:r>
            <a:r>
              <a:rPr sz="1655" spc="23" dirty="0">
                <a:solidFill>
                  <a:prstClr val="black"/>
                </a:solidFill>
                <a:latin typeface="Helvetica"/>
                <a:cs typeface="Helvetica"/>
              </a:rPr>
              <a:t> </a:t>
            </a:r>
            <a:r>
              <a:rPr sz="1655" spc="3" dirty="0">
                <a:solidFill>
                  <a:prstClr val="black"/>
                </a:solidFill>
                <a:latin typeface="Helvetica"/>
                <a:cs typeface="Helvetica"/>
              </a:rPr>
              <a:t>for</a:t>
            </a:r>
            <a:r>
              <a:rPr sz="1655" spc="17" dirty="0">
                <a:solidFill>
                  <a:prstClr val="black"/>
                </a:solidFill>
                <a:latin typeface="Helvetica"/>
                <a:cs typeface="Helvetica"/>
              </a:rPr>
              <a:t> </a:t>
            </a:r>
            <a:r>
              <a:rPr sz="1655" spc="3" dirty="0">
                <a:solidFill>
                  <a:prstClr val="black"/>
                </a:solidFill>
                <a:latin typeface="Helvetica"/>
                <a:cs typeface="Helvetica"/>
              </a:rPr>
              <a:t>efficient </a:t>
            </a:r>
            <a:r>
              <a:rPr sz="1655" spc="-450" dirty="0">
                <a:solidFill>
                  <a:prstClr val="black"/>
                </a:solidFill>
                <a:latin typeface="Helvetica"/>
                <a:cs typeface="Helvetica"/>
              </a:rPr>
              <a:t> </a:t>
            </a:r>
            <a:r>
              <a:rPr sz="1655" spc="10" dirty="0">
                <a:solidFill>
                  <a:prstClr val="black"/>
                </a:solidFill>
                <a:latin typeface="Helvetica"/>
                <a:cs typeface="Helvetica"/>
              </a:rPr>
              <a:t>hardware</a:t>
            </a:r>
            <a:r>
              <a:rPr sz="1655" spc="14" dirty="0">
                <a:solidFill>
                  <a:prstClr val="black"/>
                </a:solidFill>
                <a:latin typeface="Helvetica"/>
                <a:cs typeface="Helvetica"/>
              </a:rPr>
              <a:t> </a:t>
            </a:r>
            <a:r>
              <a:rPr sz="1655" spc="10" dirty="0">
                <a:solidFill>
                  <a:prstClr val="black"/>
                </a:solidFill>
                <a:latin typeface="Helvetica"/>
                <a:cs typeface="Helvetica"/>
              </a:rPr>
              <a:t>implementation</a:t>
            </a:r>
            <a:endParaRPr sz="1655" dirty="0">
              <a:solidFill>
                <a:prstClr val="black"/>
              </a:solidFill>
              <a:latin typeface="Helvetica"/>
              <a:cs typeface="Helvetica"/>
            </a:endParaRPr>
          </a:p>
          <a:p>
            <a:pPr defTabSz="605150">
              <a:spcBef>
                <a:spcPts val="14"/>
              </a:spcBef>
            </a:pPr>
            <a:endParaRPr sz="1622" dirty="0">
              <a:solidFill>
                <a:prstClr val="black"/>
              </a:solidFill>
              <a:latin typeface="Helvetica"/>
              <a:cs typeface="Helvetica"/>
            </a:endParaRPr>
          </a:p>
          <a:p>
            <a:pPr marL="8405" defTabSz="605150">
              <a:tabLst>
                <a:tab pos="247523" algn="l"/>
              </a:tabLst>
            </a:pPr>
            <a:r>
              <a:rPr sz="1919" spc="-195" dirty="0">
                <a:solidFill>
                  <a:srgbClr val="C0504D"/>
                </a:solidFill>
                <a:latin typeface="Arial Unicode MS"/>
                <a:cs typeface="Arial Unicode MS"/>
              </a:rPr>
              <a:t>▸	</a:t>
            </a:r>
            <a:r>
              <a:rPr sz="1919" spc="17" dirty="0">
                <a:solidFill>
                  <a:prstClr val="black"/>
                </a:solidFill>
                <a:latin typeface="Helvetica"/>
                <a:cs typeface="Helvetica"/>
              </a:rPr>
              <a:t>Why</a:t>
            </a:r>
            <a:endParaRPr sz="1919" dirty="0">
              <a:solidFill>
                <a:prstClr val="black"/>
              </a:solidFill>
              <a:latin typeface="Helvetica"/>
              <a:cs typeface="Helvetica"/>
            </a:endParaRPr>
          </a:p>
          <a:p>
            <a:pPr marL="527405" indent="-199616" defTabSz="605150">
              <a:spcBef>
                <a:spcPts val="476"/>
              </a:spcBef>
              <a:buSzPct val="80000"/>
              <a:buFont typeface="Arial"/>
              <a:buChar char="–"/>
              <a:tabLst>
                <a:tab pos="526985" algn="l"/>
                <a:tab pos="527405" algn="l"/>
              </a:tabLst>
            </a:pPr>
            <a:r>
              <a:rPr sz="1655" spc="7" dirty="0">
                <a:solidFill>
                  <a:prstClr val="black"/>
                </a:solidFill>
                <a:latin typeface="Helvetica"/>
                <a:cs typeface="Helvetica"/>
              </a:rPr>
              <a:t>Productivity</a:t>
            </a:r>
            <a:endParaRPr sz="1655" dirty="0">
              <a:solidFill>
                <a:prstClr val="black"/>
              </a:solidFill>
              <a:latin typeface="Helvetica"/>
              <a:cs typeface="Helvetica"/>
            </a:endParaRPr>
          </a:p>
          <a:p>
            <a:pPr marL="806867" lvl="1" indent="-159692" defTabSz="605150">
              <a:spcBef>
                <a:spcPts val="265"/>
              </a:spcBef>
              <a:buClr>
                <a:srgbClr val="7F7F7F"/>
              </a:buClr>
              <a:buFont typeface="Arial"/>
              <a:buChar char="•"/>
              <a:tabLst>
                <a:tab pos="806447" algn="l"/>
                <a:tab pos="806867" algn="l"/>
              </a:tabLst>
            </a:pPr>
            <a:r>
              <a:rPr sz="1258" spc="-3" dirty="0">
                <a:solidFill>
                  <a:prstClr val="black"/>
                </a:solidFill>
                <a:latin typeface="Helvetica"/>
                <a:cs typeface="Helvetica"/>
              </a:rPr>
              <a:t>lower</a:t>
            </a:r>
            <a:r>
              <a:rPr sz="1258" dirty="0">
                <a:solidFill>
                  <a:prstClr val="black"/>
                </a:solidFill>
                <a:latin typeface="Helvetica"/>
                <a:cs typeface="Helvetica"/>
              </a:rPr>
              <a:t> </a:t>
            </a:r>
            <a:r>
              <a:rPr sz="1258" spc="-3" dirty="0">
                <a:solidFill>
                  <a:prstClr val="black"/>
                </a:solidFill>
                <a:latin typeface="Helvetica"/>
                <a:cs typeface="Helvetica"/>
              </a:rPr>
              <a:t>design complexity</a:t>
            </a:r>
            <a:r>
              <a:rPr sz="1258" dirty="0">
                <a:solidFill>
                  <a:prstClr val="black"/>
                </a:solidFill>
                <a:latin typeface="Helvetica"/>
                <a:cs typeface="Helvetica"/>
              </a:rPr>
              <a:t> </a:t>
            </a:r>
            <a:r>
              <a:rPr sz="1258" spc="-3" dirty="0">
                <a:solidFill>
                  <a:prstClr val="black"/>
                </a:solidFill>
                <a:latin typeface="Helvetica"/>
                <a:cs typeface="Helvetica"/>
              </a:rPr>
              <a:t>and faster</a:t>
            </a:r>
            <a:r>
              <a:rPr sz="1258" spc="3" dirty="0">
                <a:solidFill>
                  <a:prstClr val="black"/>
                </a:solidFill>
                <a:latin typeface="Helvetica"/>
                <a:cs typeface="Helvetica"/>
              </a:rPr>
              <a:t> </a:t>
            </a:r>
            <a:r>
              <a:rPr sz="1258" spc="-3" dirty="0">
                <a:solidFill>
                  <a:prstClr val="black"/>
                </a:solidFill>
                <a:latin typeface="Helvetica"/>
                <a:cs typeface="Helvetica"/>
              </a:rPr>
              <a:t>simulation speed</a:t>
            </a:r>
            <a:endParaRPr sz="1258" dirty="0">
              <a:solidFill>
                <a:prstClr val="black"/>
              </a:solidFill>
              <a:latin typeface="Helvetica"/>
              <a:cs typeface="Helvetica"/>
            </a:endParaRPr>
          </a:p>
          <a:p>
            <a:pPr marL="527405" indent="-199616" defTabSz="605150">
              <a:spcBef>
                <a:spcPts val="410"/>
              </a:spcBef>
              <a:buSzPct val="80000"/>
              <a:buFont typeface="Arial"/>
              <a:buChar char="–"/>
              <a:tabLst>
                <a:tab pos="526985" algn="l"/>
                <a:tab pos="527405" algn="l"/>
              </a:tabLst>
            </a:pPr>
            <a:r>
              <a:rPr sz="1655" spc="7" dirty="0">
                <a:solidFill>
                  <a:prstClr val="black"/>
                </a:solidFill>
                <a:latin typeface="Helvetica"/>
                <a:cs typeface="Helvetica"/>
              </a:rPr>
              <a:t>Portability</a:t>
            </a:r>
            <a:endParaRPr sz="1655" dirty="0">
              <a:solidFill>
                <a:prstClr val="black"/>
              </a:solidFill>
              <a:latin typeface="Helvetica"/>
              <a:cs typeface="Helvetica"/>
            </a:endParaRPr>
          </a:p>
          <a:p>
            <a:pPr marL="806867" lvl="1" indent="-159692" defTabSz="605150">
              <a:spcBef>
                <a:spcPts val="331"/>
              </a:spcBef>
              <a:buClr>
                <a:srgbClr val="7F7F7F"/>
              </a:buClr>
              <a:buFont typeface="Arial"/>
              <a:buChar char="•"/>
              <a:tabLst>
                <a:tab pos="806447" algn="l"/>
                <a:tab pos="806867" algn="l"/>
              </a:tabLst>
            </a:pPr>
            <a:r>
              <a:rPr sz="1258" spc="-3" dirty="0">
                <a:solidFill>
                  <a:prstClr val="black"/>
                </a:solidFill>
                <a:latin typeface="Helvetica"/>
                <a:cs typeface="Helvetica"/>
              </a:rPr>
              <a:t>single source </a:t>
            </a:r>
            <a:r>
              <a:rPr sz="1258" dirty="0">
                <a:solidFill>
                  <a:prstClr val="black"/>
                </a:solidFill>
                <a:latin typeface="Helvetica"/>
                <a:cs typeface="Helvetica"/>
              </a:rPr>
              <a:t>-&gt;</a:t>
            </a:r>
            <a:r>
              <a:rPr sz="1258" spc="-3" dirty="0">
                <a:solidFill>
                  <a:prstClr val="black"/>
                </a:solidFill>
                <a:latin typeface="Helvetica"/>
                <a:cs typeface="Helvetica"/>
              </a:rPr>
              <a:t> multiple implementations</a:t>
            </a:r>
            <a:endParaRPr sz="1258" dirty="0">
              <a:solidFill>
                <a:prstClr val="black"/>
              </a:solidFill>
              <a:latin typeface="Helvetica"/>
              <a:cs typeface="Helvetica"/>
            </a:endParaRPr>
          </a:p>
          <a:p>
            <a:pPr marL="527405" indent="-199616" defTabSz="605150">
              <a:spcBef>
                <a:spcPts val="410"/>
              </a:spcBef>
              <a:buSzPct val="80000"/>
              <a:buFont typeface="Arial"/>
              <a:buChar char="–"/>
              <a:tabLst>
                <a:tab pos="526985" algn="l"/>
                <a:tab pos="527405" algn="l"/>
              </a:tabLst>
            </a:pPr>
            <a:r>
              <a:rPr sz="1655" spc="7" dirty="0">
                <a:solidFill>
                  <a:prstClr val="black"/>
                </a:solidFill>
                <a:latin typeface="Helvetica"/>
                <a:cs typeface="Helvetica"/>
              </a:rPr>
              <a:t>Permutability</a:t>
            </a:r>
            <a:endParaRPr sz="1655" dirty="0">
              <a:solidFill>
                <a:prstClr val="black"/>
              </a:solidFill>
              <a:latin typeface="Helvetica"/>
              <a:cs typeface="Helvetica"/>
            </a:endParaRPr>
          </a:p>
          <a:p>
            <a:pPr marL="806867" lvl="1" indent="-159692" defTabSz="605150">
              <a:spcBef>
                <a:spcPts val="331"/>
              </a:spcBef>
              <a:buClr>
                <a:srgbClr val="7F7F7F"/>
              </a:buClr>
              <a:buFont typeface="Arial"/>
              <a:buChar char="•"/>
              <a:tabLst>
                <a:tab pos="806447" algn="l"/>
                <a:tab pos="806867" algn="l"/>
              </a:tabLst>
            </a:pPr>
            <a:r>
              <a:rPr sz="1258" spc="-3" dirty="0">
                <a:solidFill>
                  <a:prstClr val="black"/>
                </a:solidFill>
                <a:latin typeface="Helvetica"/>
                <a:cs typeface="Helvetica"/>
              </a:rPr>
              <a:t>rapid design space</a:t>
            </a:r>
            <a:r>
              <a:rPr sz="1258" dirty="0">
                <a:solidFill>
                  <a:prstClr val="black"/>
                </a:solidFill>
                <a:latin typeface="Helvetica"/>
                <a:cs typeface="Helvetica"/>
              </a:rPr>
              <a:t> </a:t>
            </a:r>
            <a:r>
              <a:rPr sz="1258" spc="-3" dirty="0">
                <a:solidFill>
                  <a:prstClr val="black"/>
                </a:solidFill>
                <a:latin typeface="Helvetica"/>
                <a:cs typeface="Helvetica"/>
              </a:rPr>
              <a:t>exploration </a:t>
            </a:r>
            <a:r>
              <a:rPr sz="1258" dirty="0">
                <a:solidFill>
                  <a:prstClr val="black"/>
                </a:solidFill>
                <a:latin typeface="Helvetica"/>
                <a:cs typeface="Helvetica"/>
              </a:rPr>
              <a:t>-&gt; </a:t>
            </a:r>
            <a:r>
              <a:rPr sz="1258" spc="-3" dirty="0">
                <a:solidFill>
                  <a:prstClr val="black"/>
                </a:solidFill>
                <a:latin typeface="Helvetica"/>
                <a:cs typeface="Helvetica"/>
              </a:rPr>
              <a:t>higher</a:t>
            </a:r>
            <a:r>
              <a:rPr sz="1258" dirty="0">
                <a:solidFill>
                  <a:prstClr val="black"/>
                </a:solidFill>
                <a:latin typeface="Helvetica"/>
                <a:cs typeface="Helvetica"/>
              </a:rPr>
              <a:t> </a:t>
            </a:r>
            <a:r>
              <a:rPr sz="1258" spc="-3" dirty="0">
                <a:solidFill>
                  <a:prstClr val="black"/>
                </a:solidFill>
                <a:latin typeface="Helvetica"/>
                <a:cs typeface="Helvetica"/>
              </a:rPr>
              <a:t>quality</a:t>
            </a:r>
            <a:r>
              <a:rPr sz="1258" dirty="0">
                <a:solidFill>
                  <a:prstClr val="black"/>
                </a:solidFill>
                <a:latin typeface="Helvetica"/>
                <a:cs typeface="Helvetica"/>
              </a:rPr>
              <a:t> </a:t>
            </a:r>
            <a:r>
              <a:rPr sz="1258" spc="-3" dirty="0">
                <a:solidFill>
                  <a:prstClr val="black"/>
                </a:solidFill>
                <a:latin typeface="Helvetica"/>
                <a:cs typeface="Helvetica"/>
              </a:rPr>
              <a:t>of result</a:t>
            </a:r>
            <a:r>
              <a:rPr sz="1258" dirty="0">
                <a:solidFill>
                  <a:prstClr val="black"/>
                </a:solidFill>
                <a:latin typeface="Helvetica"/>
                <a:cs typeface="Helvetica"/>
              </a:rPr>
              <a:t> </a:t>
            </a:r>
            <a:r>
              <a:rPr sz="1258" spc="-3" dirty="0">
                <a:solidFill>
                  <a:prstClr val="black"/>
                </a:solidFill>
                <a:latin typeface="Helvetica"/>
                <a:cs typeface="Helvetica"/>
              </a:rPr>
              <a:t>(QoR)</a:t>
            </a:r>
            <a:endParaRPr sz="1258" dirty="0">
              <a:solidFill>
                <a:prstClr val="black"/>
              </a:solidFill>
              <a:latin typeface="Helvetica"/>
              <a:cs typeface="Helvetica"/>
            </a:endParaRPr>
          </a:p>
        </p:txBody>
      </p:sp>
      <p:sp>
        <p:nvSpPr>
          <p:cNvPr id="3" name="object 3"/>
          <p:cNvSpPr txBox="1">
            <a:spLocks noGrp="1"/>
          </p:cNvSpPr>
          <p:nvPr>
            <p:ph type="title"/>
          </p:nvPr>
        </p:nvSpPr>
        <p:spPr>
          <a:xfrm>
            <a:off x="665128" y="266485"/>
            <a:ext cx="4835351" cy="396286"/>
          </a:xfrm>
          <a:prstGeom prst="rect">
            <a:avLst/>
          </a:prstGeom>
        </p:spPr>
        <p:txBody>
          <a:bodyPr vert="horz" wrap="square" lIns="0" tIns="8405" rIns="0" bIns="0" rtlCol="0" anchor="b" anchorCtr="0">
            <a:spAutoFit/>
          </a:bodyPr>
          <a:lstStyle/>
          <a:p>
            <a:pPr marL="8405">
              <a:spcBef>
                <a:spcPts val="66"/>
              </a:spcBef>
            </a:pPr>
            <a:r>
              <a:rPr spc="17" dirty="0"/>
              <a:t>High-Level</a:t>
            </a:r>
            <a:r>
              <a:rPr spc="-3" dirty="0"/>
              <a:t> </a:t>
            </a:r>
            <a:r>
              <a:rPr spc="17" dirty="0"/>
              <a:t>Synthesis</a:t>
            </a:r>
            <a:r>
              <a:rPr lang="en-US" spc="17" dirty="0"/>
              <a:t> (HLS)</a:t>
            </a:r>
            <a:endParaRPr spc="17" dirty="0"/>
          </a:p>
        </p:txBody>
      </p:sp>
      <p:sp>
        <p:nvSpPr>
          <p:cNvPr id="5" name="TextBox 4">
            <a:extLst>
              <a:ext uri="{FF2B5EF4-FFF2-40B4-BE49-F238E27FC236}">
                <a16:creationId xmlns:a16="http://schemas.microsoft.com/office/drawing/2014/main" id="{A33FA419-143E-E24E-AABF-B917D2CAC50C}"/>
              </a:ext>
            </a:extLst>
          </p:cNvPr>
          <p:cNvSpPr txBox="1"/>
          <p:nvPr/>
        </p:nvSpPr>
        <p:spPr>
          <a:xfrm>
            <a:off x="82503" y="4866501"/>
            <a:ext cx="1555234" cy="248209"/>
          </a:xfrm>
          <a:prstGeom prst="rect">
            <a:avLst/>
          </a:prstGeom>
          <a:noFill/>
        </p:spPr>
        <p:txBody>
          <a:bodyPr wrap="none" rtlCol="0">
            <a:spAutoFit/>
          </a:bodyPr>
          <a:lstStyle/>
          <a:p>
            <a:r>
              <a:rPr lang="en-US" sz="1013" dirty="0"/>
              <a:t>©</a:t>
            </a:r>
            <a:r>
              <a:rPr lang="en-US" sz="1013" dirty="0" err="1"/>
              <a:t>Zhiru</a:t>
            </a:r>
            <a:r>
              <a:rPr lang="en-US" sz="1013" dirty="0"/>
              <a:t> Zhang (Cornell) </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9921"/>
            <a:ext cx="6172200" cy="387798"/>
          </a:xfrm>
        </p:spPr>
        <p:txBody>
          <a:bodyPr/>
          <a:lstStyle/>
          <a:p>
            <a:r>
              <a:rPr lang="en-US" dirty="0"/>
              <a:t>Power Dissipation in CMOS</a:t>
            </a:r>
          </a:p>
        </p:txBody>
      </p:sp>
      <p:pic>
        <p:nvPicPr>
          <p:cNvPr id="117" name="3 Marcador de contenido" descr="power.png"/>
          <p:cNvPicPr>
            <a:picLocks noGrp="1" noChangeAspect="1"/>
          </p:cNvPicPr>
          <p:nvPr>
            <p:ph idx="1"/>
          </p:nvPr>
        </p:nvPicPr>
        <p:blipFill>
          <a:blip r:embed="rId3" cstate="print"/>
          <a:stretch>
            <a:fillRect/>
          </a:stretch>
        </p:blipFill>
        <p:spPr bwMode="auto">
          <a:xfrm>
            <a:off x="881396" y="1122950"/>
            <a:ext cx="7005304" cy="525650"/>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pPr>
              <a:defRPr/>
            </a:pPr>
            <a:r>
              <a:rPr lang="en-US"/>
              <a:t> </a:t>
            </a:r>
          </a:p>
        </p:txBody>
      </p:sp>
      <p:grpSp>
        <p:nvGrpSpPr>
          <p:cNvPr id="71" name="Group 70"/>
          <p:cNvGrpSpPr/>
          <p:nvPr/>
        </p:nvGrpSpPr>
        <p:grpSpPr>
          <a:xfrm>
            <a:off x="1293291" y="3139440"/>
            <a:ext cx="857250" cy="457200"/>
            <a:chOff x="838200" y="2133600"/>
            <a:chExt cx="1143000" cy="609600"/>
          </a:xfrm>
        </p:grpSpPr>
        <p:cxnSp>
          <p:nvCxnSpPr>
            <p:cNvPr id="6" name="Straight Connector 5"/>
            <p:cNvCxnSpPr/>
            <p:nvPr/>
          </p:nvCxnSpPr>
          <p:spPr>
            <a:xfrm>
              <a:off x="838200" y="2133600"/>
              <a:ext cx="3810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H="1">
              <a:off x="1104900" y="2247900"/>
              <a:ext cx="609600" cy="3810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00200" y="2743200"/>
              <a:ext cx="3810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p:nvCxnSpPr>
        <p:spPr>
          <a:xfrm>
            <a:off x="2093391" y="3139440"/>
            <a:ext cx="2857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flipV="1">
            <a:off x="2007666" y="3168015"/>
            <a:ext cx="7429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79141" y="2796540"/>
            <a:ext cx="1714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379141" y="3539490"/>
            <a:ext cx="2286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664891" y="2453640"/>
            <a:ext cx="2857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2664891" y="2567940"/>
            <a:ext cx="2286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2550591" y="2796540"/>
            <a:ext cx="2286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2722041" y="2682240"/>
            <a:ext cx="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4891" y="2682240"/>
            <a:ext cx="1143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64891" y="2910840"/>
            <a:ext cx="1143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2522016" y="3168015"/>
            <a:ext cx="5143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H="1" flipV="1">
            <a:off x="2493441" y="2796540"/>
            <a:ext cx="2286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2607741" y="3425190"/>
            <a:ext cx="171450" cy="228600"/>
            <a:chOff x="3010525" y="3048000"/>
            <a:chExt cx="228600" cy="304800"/>
          </a:xfrm>
        </p:grpSpPr>
        <p:cxnSp>
          <p:nvCxnSpPr>
            <p:cNvPr id="34" name="Straight Connector 33"/>
            <p:cNvCxnSpPr/>
            <p:nvPr/>
          </p:nvCxnSpPr>
          <p:spPr>
            <a:xfrm rot="5400000" flipH="1" flipV="1">
              <a:off x="2934325" y="3200400"/>
              <a:ext cx="3048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086725" y="3048000"/>
              <a:ext cx="1524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086725" y="3352800"/>
              <a:ext cx="1524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2858125" y="3200400"/>
              <a:ext cx="3048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2493441" y="2739390"/>
            <a:ext cx="114300" cy="1143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13"/>
          </a:p>
        </p:txBody>
      </p:sp>
      <p:cxnSp>
        <p:nvCxnSpPr>
          <p:cNvPr id="49" name="Straight Connector 48"/>
          <p:cNvCxnSpPr/>
          <p:nvPr/>
        </p:nvCxnSpPr>
        <p:spPr>
          <a:xfrm rot="5400000" flipH="1" flipV="1">
            <a:off x="2664891" y="3768090"/>
            <a:ext cx="2286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2664891" y="3882390"/>
            <a:ext cx="285750" cy="114300"/>
            <a:chOff x="2667000" y="3124200"/>
            <a:chExt cx="381000" cy="152400"/>
          </a:xfrm>
        </p:grpSpPr>
        <p:cxnSp>
          <p:nvCxnSpPr>
            <p:cNvPr id="50" name="Straight Connector 49"/>
            <p:cNvCxnSpPr/>
            <p:nvPr/>
          </p:nvCxnSpPr>
          <p:spPr>
            <a:xfrm>
              <a:off x="2667000" y="3124200"/>
              <a:ext cx="3810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743200" y="3200400"/>
              <a:ext cx="2286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819400" y="3276600"/>
              <a:ext cx="762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2779191" y="3139440"/>
            <a:ext cx="12573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407841" y="3310890"/>
            <a:ext cx="1143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407841" y="3368040"/>
            <a:ext cx="1143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flipV="1">
            <a:off x="3379266" y="3225165"/>
            <a:ext cx="1714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3350691" y="3482340"/>
            <a:ext cx="2286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3350691" y="3596640"/>
            <a:ext cx="285750" cy="114300"/>
            <a:chOff x="2667000" y="3124200"/>
            <a:chExt cx="381000" cy="152400"/>
          </a:xfrm>
        </p:grpSpPr>
        <p:cxnSp>
          <p:nvCxnSpPr>
            <p:cNvPr id="64" name="Straight Connector 63"/>
            <p:cNvCxnSpPr/>
            <p:nvPr/>
          </p:nvCxnSpPr>
          <p:spPr>
            <a:xfrm>
              <a:off x="2667000" y="3124200"/>
              <a:ext cx="3810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43200" y="3200400"/>
              <a:ext cx="2286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819400" y="3276600"/>
              <a:ext cx="762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a:off x="4207941" y="3653790"/>
            <a:ext cx="2857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4322241" y="3310890"/>
            <a:ext cx="514350" cy="17145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665141" y="3139440"/>
            <a:ext cx="28575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293291" y="2567940"/>
            <a:ext cx="338554" cy="248209"/>
          </a:xfrm>
          <a:prstGeom prst="rect">
            <a:avLst/>
          </a:prstGeom>
          <a:noFill/>
        </p:spPr>
        <p:txBody>
          <a:bodyPr wrap="none" rtlCol="0">
            <a:spAutoFit/>
          </a:bodyPr>
          <a:lstStyle/>
          <a:p>
            <a:r>
              <a:rPr lang="en-US" sz="1013" dirty="0"/>
              <a:t>V</a:t>
            </a:r>
            <a:r>
              <a:rPr lang="en-US" sz="1013" baseline="-25000" dirty="0"/>
              <a:t>in</a:t>
            </a:r>
          </a:p>
        </p:txBody>
      </p:sp>
      <p:sp>
        <p:nvSpPr>
          <p:cNvPr id="79" name="TextBox 78"/>
          <p:cNvSpPr txBox="1"/>
          <p:nvPr/>
        </p:nvSpPr>
        <p:spPr>
          <a:xfrm>
            <a:off x="3778847" y="2739390"/>
            <a:ext cx="428322" cy="248209"/>
          </a:xfrm>
          <a:prstGeom prst="rect">
            <a:avLst/>
          </a:prstGeom>
          <a:noFill/>
        </p:spPr>
        <p:txBody>
          <a:bodyPr wrap="none" rtlCol="0">
            <a:spAutoFit/>
          </a:bodyPr>
          <a:lstStyle/>
          <a:p>
            <a:r>
              <a:rPr lang="en-US" sz="1013" dirty="0"/>
              <a:t>V </a:t>
            </a:r>
            <a:r>
              <a:rPr lang="en-US" sz="1013" baseline="-25000" dirty="0"/>
              <a:t>out</a:t>
            </a:r>
          </a:p>
        </p:txBody>
      </p:sp>
      <p:sp>
        <p:nvSpPr>
          <p:cNvPr id="80" name="TextBox 79"/>
          <p:cNvSpPr txBox="1"/>
          <p:nvPr/>
        </p:nvSpPr>
        <p:spPr>
          <a:xfrm>
            <a:off x="2578697" y="2110741"/>
            <a:ext cx="478016" cy="276999"/>
          </a:xfrm>
          <a:prstGeom prst="rect">
            <a:avLst/>
          </a:prstGeom>
          <a:noFill/>
        </p:spPr>
        <p:txBody>
          <a:bodyPr wrap="none" rtlCol="0">
            <a:spAutoFit/>
          </a:bodyPr>
          <a:lstStyle/>
          <a:p>
            <a:r>
              <a:rPr lang="en-US" sz="1013" dirty="0"/>
              <a:t>V </a:t>
            </a:r>
            <a:r>
              <a:rPr lang="en-US" sz="1200" dirty="0" err="1"/>
              <a:t>dd</a:t>
            </a:r>
            <a:endParaRPr lang="en-US" sz="1013" dirty="0"/>
          </a:p>
        </p:txBody>
      </p:sp>
      <p:sp>
        <p:nvSpPr>
          <p:cNvPr id="81" name="TextBox 80"/>
          <p:cNvSpPr txBox="1"/>
          <p:nvPr/>
        </p:nvSpPr>
        <p:spPr>
          <a:xfrm>
            <a:off x="3550247" y="3196590"/>
            <a:ext cx="327334" cy="248209"/>
          </a:xfrm>
          <a:prstGeom prst="rect">
            <a:avLst/>
          </a:prstGeom>
          <a:noFill/>
        </p:spPr>
        <p:txBody>
          <a:bodyPr wrap="none" rtlCol="0">
            <a:spAutoFit/>
          </a:bodyPr>
          <a:lstStyle/>
          <a:p>
            <a:r>
              <a:rPr lang="en-US" sz="1013" dirty="0"/>
              <a:t>C</a:t>
            </a:r>
            <a:r>
              <a:rPr lang="en-US" sz="1013" baseline="-25000" dirty="0"/>
              <a:t>L</a:t>
            </a:r>
          </a:p>
        </p:txBody>
      </p:sp>
      <p:sp>
        <p:nvSpPr>
          <p:cNvPr id="82" name="Freeform 81"/>
          <p:cNvSpPr/>
          <p:nvPr/>
        </p:nvSpPr>
        <p:spPr>
          <a:xfrm>
            <a:off x="2886368" y="2595341"/>
            <a:ext cx="765653" cy="864296"/>
          </a:xfrm>
          <a:custGeom>
            <a:avLst/>
            <a:gdLst>
              <a:gd name="connsiteX0" fmla="*/ 0 w 1020871"/>
              <a:gd name="connsiteY0" fmla="*/ 0 h 1152395"/>
              <a:gd name="connsiteX1" fmla="*/ 162839 w 1020871"/>
              <a:gd name="connsiteY1" fmla="*/ 588724 h 1152395"/>
              <a:gd name="connsiteX2" fmla="*/ 889348 w 1020871"/>
              <a:gd name="connsiteY2" fmla="*/ 638828 h 1152395"/>
              <a:gd name="connsiteX3" fmla="*/ 951978 w 1020871"/>
              <a:gd name="connsiteY3" fmla="*/ 1152395 h 1152395"/>
              <a:gd name="connsiteX4" fmla="*/ 951978 w 1020871"/>
              <a:gd name="connsiteY4" fmla="*/ 1152395 h 1152395"/>
              <a:gd name="connsiteX5" fmla="*/ 951978 w 1020871"/>
              <a:gd name="connsiteY5" fmla="*/ 1152395 h 115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0871" h="1152395">
                <a:moveTo>
                  <a:pt x="0" y="0"/>
                </a:moveTo>
                <a:cubicBezTo>
                  <a:pt x="7307" y="241126"/>
                  <a:pt x="14614" y="482253"/>
                  <a:pt x="162839" y="588724"/>
                </a:cubicBezTo>
                <a:cubicBezTo>
                  <a:pt x="311064" y="695195"/>
                  <a:pt x="757825" y="544883"/>
                  <a:pt x="889348" y="638828"/>
                </a:cubicBezTo>
                <a:cubicBezTo>
                  <a:pt x="1020871" y="732773"/>
                  <a:pt x="951978" y="1152395"/>
                  <a:pt x="951978" y="1152395"/>
                </a:cubicBezTo>
                <a:lnTo>
                  <a:pt x="951978" y="1152395"/>
                </a:lnTo>
                <a:lnTo>
                  <a:pt x="951978" y="1152395"/>
                </a:lnTo>
              </a:path>
            </a:pathLst>
          </a:cu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grpSp>
        <p:nvGrpSpPr>
          <p:cNvPr id="85" name="Group 84"/>
          <p:cNvGrpSpPr/>
          <p:nvPr/>
        </p:nvGrpSpPr>
        <p:grpSpPr>
          <a:xfrm>
            <a:off x="5350941" y="1939290"/>
            <a:ext cx="1945724" cy="1885950"/>
            <a:chOff x="1981200" y="1295400"/>
            <a:chExt cx="2594298" cy="2514600"/>
          </a:xfrm>
        </p:grpSpPr>
        <p:cxnSp>
          <p:nvCxnSpPr>
            <p:cNvPr id="86" name="Straight Connector 85"/>
            <p:cNvCxnSpPr/>
            <p:nvPr/>
          </p:nvCxnSpPr>
          <p:spPr>
            <a:xfrm>
              <a:off x="2324725" y="2667000"/>
              <a:ext cx="3810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flipH="1" flipV="1">
              <a:off x="2210425" y="2705100"/>
              <a:ext cx="9906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705725" y="2209800"/>
              <a:ext cx="2286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705725" y="3200400"/>
              <a:ext cx="3048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086725" y="1752600"/>
              <a:ext cx="3810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flipH="1" flipV="1">
              <a:off x="3086725" y="1905000"/>
              <a:ext cx="3048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flipH="1" flipV="1">
              <a:off x="2934325" y="2209800"/>
              <a:ext cx="3048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flipH="1" flipV="1">
              <a:off x="3162925" y="2057400"/>
              <a:ext cx="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086725" y="2057400"/>
              <a:ext cx="1524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086725" y="2362200"/>
              <a:ext cx="1524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flipH="1" flipV="1">
              <a:off x="2896225" y="2705100"/>
              <a:ext cx="6858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flipH="1" flipV="1">
              <a:off x="2858125" y="2209800"/>
              <a:ext cx="3048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3010525" y="3048000"/>
              <a:ext cx="228600" cy="304800"/>
              <a:chOff x="3010525" y="3048000"/>
              <a:chExt cx="228600" cy="304800"/>
            </a:xfrm>
          </p:grpSpPr>
          <p:cxnSp>
            <p:nvCxnSpPr>
              <p:cNvPr id="111" name="Straight Connector 17"/>
              <p:cNvCxnSpPr/>
              <p:nvPr/>
            </p:nvCxnSpPr>
            <p:spPr>
              <a:xfrm rot="5400000" flipH="1" flipV="1">
                <a:off x="2934325" y="3200400"/>
                <a:ext cx="3048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3086725" y="3048000"/>
                <a:ext cx="1524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3086725" y="3352800"/>
                <a:ext cx="1524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5400000" flipH="1" flipV="1">
                <a:off x="2858125" y="3200400"/>
                <a:ext cx="3048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9" name="Oval 98"/>
            <p:cNvSpPr/>
            <p:nvPr/>
          </p:nvSpPr>
          <p:spPr>
            <a:xfrm>
              <a:off x="2858125" y="2133600"/>
              <a:ext cx="152400" cy="152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13"/>
            </a:p>
          </p:txBody>
        </p:sp>
        <p:cxnSp>
          <p:nvCxnSpPr>
            <p:cNvPr id="100" name="Straight Connector 99"/>
            <p:cNvCxnSpPr/>
            <p:nvPr/>
          </p:nvCxnSpPr>
          <p:spPr>
            <a:xfrm rot="5400000" flipH="1" flipV="1">
              <a:off x="3086725" y="3505200"/>
              <a:ext cx="3048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1" name="Group 23"/>
            <p:cNvGrpSpPr/>
            <p:nvPr/>
          </p:nvGrpSpPr>
          <p:grpSpPr>
            <a:xfrm>
              <a:off x="3086725" y="3657600"/>
              <a:ext cx="381000" cy="152400"/>
              <a:chOff x="2667000" y="3124200"/>
              <a:chExt cx="381000" cy="152400"/>
            </a:xfrm>
          </p:grpSpPr>
          <p:cxnSp>
            <p:nvCxnSpPr>
              <p:cNvPr id="108" name="Straight Connector 107"/>
              <p:cNvCxnSpPr/>
              <p:nvPr/>
            </p:nvCxnSpPr>
            <p:spPr>
              <a:xfrm>
                <a:off x="2667000" y="3124200"/>
                <a:ext cx="3810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743200" y="3200400"/>
                <a:ext cx="2286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819400" y="3276600"/>
                <a:ext cx="762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2971800" y="1295400"/>
              <a:ext cx="637354" cy="369332"/>
            </a:xfrm>
            <a:prstGeom prst="rect">
              <a:avLst/>
            </a:prstGeom>
            <a:noFill/>
          </p:spPr>
          <p:txBody>
            <a:bodyPr wrap="none" rtlCol="0">
              <a:spAutoFit/>
            </a:bodyPr>
            <a:lstStyle/>
            <a:p>
              <a:r>
                <a:rPr lang="en-US" sz="1013" dirty="0"/>
                <a:t>V </a:t>
              </a:r>
              <a:r>
                <a:rPr lang="en-US" sz="1200" dirty="0" err="1"/>
                <a:t>dd</a:t>
              </a:r>
              <a:endParaRPr lang="en-US" sz="1013" dirty="0"/>
            </a:p>
          </p:txBody>
        </p:sp>
        <p:cxnSp>
          <p:nvCxnSpPr>
            <p:cNvPr id="103" name="Straight Connector 102"/>
            <p:cNvCxnSpPr/>
            <p:nvPr/>
          </p:nvCxnSpPr>
          <p:spPr>
            <a:xfrm>
              <a:off x="3239125" y="2667000"/>
              <a:ext cx="494675"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4038599" y="2667000"/>
              <a:ext cx="536899" cy="330945"/>
            </a:xfrm>
            <a:prstGeom prst="rect">
              <a:avLst/>
            </a:prstGeom>
            <a:noFill/>
          </p:spPr>
          <p:txBody>
            <a:bodyPr wrap="none" rtlCol="0">
              <a:spAutoFit/>
            </a:bodyPr>
            <a:lstStyle/>
            <a:p>
              <a:r>
                <a:rPr lang="en-US" sz="1013" dirty="0" err="1"/>
                <a:t>Vcc</a:t>
              </a:r>
              <a:endParaRPr lang="en-US" sz="1013" dirty="0"/>
            </a:p>
          </p:txBody>
        </p:sp>
        <p:cxnSp>
          <p:nvCxnSpPr>
            <p:cNvPr id="105" name="Straight Arrow Connector 104"/>
            <p:cNvCxnSpPr/>
            <p:nvPr/>
          </p:nvCxnSpPr>
          <p:spPr>
            <a:xfrm rot="5400000">
              <a:off x="3276600" y="3200400"/>
              <a:ext cx="7620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3810000" y="3200400"/>
              <a:ext cx="748496" cy="330945"/>
            </a:xfrm>
            <a:prstGeom prst="rect">
              <a:avLst/>
            </a:prstGeom>
            <a:noFill/>
          </p:spPr>
          <p:txBody>
            <a:bodyPr wrap="none" rtlCol="0">
              <a:spAutoFit/>
            </a:bodyPr>
            <a:lstStyle/>
            <a:p>
              <a:r>
                <a:rPr lang="en-US" sz="1013" dirty="0"/>
                <a:t>I </a:t>
              </a:r>
              <a:r>
                <a:rPr lang="en-US" sz="1013" baseline="-25000" dirty="0"/>
                <a:t>leakage</a:t>
              </a:r>
            </a:p>
          </p:txBody>
        </p:sp>
        <p:sp>
          <p:nvSpPr>
            <p:cNvPr id="107" name="TextBox 106"/>
            <p:cNvSpPr txBox="1"/>
            <p:nvPr/>
          </p:nvSpPr>
          <p:spPr>
            <a:xfrm>
              <a:off x="1981200" y="2438400"/>
              <a:ext cx="342403" cy="330945"/>
            </a:xfrm>
            <a:prstGeom prst="rect">
              <a:avLst/>
            </a:prstGeom>
            <a:noFill/>
          </p:spPr>
          <p:txBody>
            <a:bodyPr wrap="none" rtlCol="0">
              <a:spAutoFit/>
            </a:bodyPr>
            <a:lstStyle/>
            <a:p>
              <a:r>
                <a:rPr lang="en-US" sz="1013" dirty="0"/>
                <a:t>0</a:t>
              </a:r>
            </a:p>
          </p:txBody>
        </p:sp>
      </p:grpSp>
      <p:sp>
        <p:nvSpPr>
          <p:cNvPr id="115" name="TextBox 114"/>
          <p:cNvSpPr txBox="1"/>
          <p:nvPr/>
        </p:nvSpPr>
        <p:spPr>
          <a:xfrm>
            <a:off x="2321991" y="4110990"/>
            <a:ext cx="692818" cy="248209"/>
          </a:xfrm>
          <a:prstGeom prst="rect">
            <a:avLst/>
          </a:prstGeom>
          <a:noFill/>
        </p:spPr>
        <p:txBody>
          <a:bodyPr wrap="none" rtlCol="0">
            <a:spAutoFit/>
          </a:bodyPr>
          <a:lstStyle/>
          <a:p>
            <a:r>
              <a:rPr lang="en-US" sz="1013" dirty="0"/>
              <a:t>Dynamic</a:t>
            </a:r>
          </a:p>
        </p:txBody>
      </p:sp>
      <p:sp>
        <p:nvSpPr>
          <p:cNvPr id="116" name="TextBox 115"/>
          <p:cNvSpPr txBox="1"/>
          <p:nvPr/>
        </p:nvSpPr>
        <p:spPr>
          <a:xfrm>
            <a:off x="5979592" y="3996690"/>
            <a:ext cx="511679" cy="248209"/>
          </a:xfrm>
          <a:prstGeom prst="rect">
            <a:avLst/>
          </a:prstGeom>
          <a:noFill/>
        </p:spPr>
        <p:txBody>
          <a:bodyPr wrap="none" rtlCol="0">
            <a:spAutoFit/>
          </a:bodyPr>
          <a:lstStyle/>
          <a:p>
            <a:r>
              <a:rPr lang="en-US" sz="1013" dirty="0"/>
              <a:t>Static</a:t>
            </a:r>
          </a:p>
        </p:txBody>
      </p:sp>
      <p:sp>
        <p:nvSpPr>
          <p:cNvPr id="5" name="TextBox 4">
            <a:extLst>
              <a:ext uri="{FF2B5EF4-FFF2-40B4-BE49-F238E27FC236}">
                <a16:creationId xmlns:a16="http://schemas.microsoft.com/office/drawing/2014/main" id="{2691B858-4EE4-646D-6BD3-6A8468D515CD}"/>
              </a:ext>
            </a:extLst>
          </p:cNvPr>
          <p:cNvSpPr txBox="1"/>
          <p:nvPr/>
        </p:nvSpPr>
        <p:spPr>
          <a:xfrm>
            <a:off x="4499202" y="1263966"/>
            <a:ext cx="991008" cy="307777"/>
          </a:xfrm>
          <a:prstGeom prst="rect">
            <a:avLst/>
          </a:prstGeom>
          <a:noFill/>
        </p:spPr>
        <p:txBody>
          <a:bodyPr wrap="square" lIns="0" tIns="0" rIns="0" bIns="0" rtlCol="0">
            <a:spAutoFit/>
          </a:bodyPr>
          <a:lstStyle/>
          <a:p>
            <a:pPr algn="l"/>
            <a:r>
              <a:rPr lang="el-GR" sz="2000" b="1" dirty="0"/>
              <a:t>α</a:t>
            </a:r>
            <a:endParaRPr lang="en-US" sz="2800" b="1" dirty="0" err="1"/>
          </a:p>
        </p:txBody>
      </p:sp>
    </p:spTree>
    <p:extLst>
      <p:ext uri="{BB962C8B-B14F-4D97-AF65-F5344CB8AC3E}">
        <p14:creationId xmlns:p14="http://schemas.microsoft.com/office/powerpoint/2010/main" val="332818431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74CAD-33D6-CF49-9E23-3B4F53F8E641}"/>
              </a:ext>
            </a:extLst>
          </p:cNvPr>
          <p:cNvSpPr>
            <a:spLocks noGrp="1"/>
          </p:cNvSpPr>
          <p:nvPr>
            <p:ph type="title"/>
          </p:nvPr>
        </p:nvSpPr>
        <p:spPr/>
        <p:txBody>
          <a:bodyPr/>
          <a:lstStyle/>
          <a:p>
            <a:r>
              <a:rPr lang="en-US" dirty="0"/>
              <a:t>Power in FPGA </a:t>
            </a:r>
          </a:p>
        </p:txBody>
      </p:sp>
      <p:sp>
        <p:nvSpPr>
          <p:cNvPr id="3" name="Content Placeholder 2">
            <a:extLst>
              <a:ext uri="{FF2B5EF4-FFF2-40B4-BE49-F238E27FC236}">
                <a16:creationId xmlns:a16="http://schemas.microsoft.com/office/drawing/2014/main" id="{1A65A301-AA0F-4C4E-BAB1-8D16950A255E}"/>
              </a:ext>
            </a:extLst>
          </p:cNvPr>
          <p:cNvSpPr>
            <a:spLocks noGrp="1"/>
          </p:cNvSpPr>
          <p:nvPr>
            <p:ph idx="1"/>
          </p:nvPr>
        </p:nvSpPr>
        <p:spPr>
          <a:xfrm>
            <a:off x="640079" y="1115587"/>
            <a:ext cx="7002781" cy="3028008"/>
          </a:xfrm>
        </p:spPr>
        <p:txBody>
          <a:bodyPr/>
          <a:lstStyle/>
          <a:p>
            <a:r>
              <a:rPr lang="en-US" sz="2100" dirty="0"/>
              <a:t>Static power(PSTATIC): independent of user clocks </a:t>
            </a:r>
          </a:p>
          <a:p>
            <a:pPr lvl="1"/>
            <a:r>
              <a:rPr lang="en-US" sz="1800" dirty="0"/>
              <a:t>Leakage power from all FPGA functional blocks except for I/O </a:t>
            </a:r>
          </a:p>
          <a:p>
            <a:pPr lvl="1"/>
            <a:r>
              <a:rPr lang="en-US" sz="1800" dirty="0"/>
              <a:t>Transistor junction temperature, selected device, and power characteristics (process technology)</a:t>
            </a:r>
          </a:p>
          <a:p>
            <a:r>
              <a:rPr lang="en-US" sz="2100" dirty="0"/>
              <a:t>Dynamic power </a:t>
            </a:r>
          </a:p>
          <a:p>
            <a:pPr lvl="1"/>
            <a:r>
              <a:rPr lang="en-US" sz="1800" dirty="0"/>
              <a:t>Dependent on activity factor </a:t>
            </a:r>
          </a:p>
          <a:p>
            <a:r>
              <a:rPr lang="en-US" sz="2100" dirty="0"/>
              <a:t>I/O power </a:t>
            </a:r>
          </a:p>
          <a:p>
            <a:pPr lvl="1"/>
            <a:r>
              <a:rPr lang="en-US" sz="1800" dirty="0"/>
              <a:t>DC bias power and transceiver DC bias power, which are accounted for in the I/O and transceiver sections.</a:t>
            </a:r>
          </a:p>
        </p:txBody>
      </p:sp>
      <p:sp>
        <p:nvSpPr>
          <p:cNvPr id="4" name="Footer Placeholder 3">
            <a:extLst>
              <a:ext uri="{FF2B5EF4-FFF2-40B4-BE49-F238E27FC236}">
                <a16:creationId xmlns:a16="http://schemas.microsoft.com/office/drawing/2014/main" id="{88B26358-FA47-764A-BC75-62480F1332F2}"/>
              </a:ext>
            </a:extLst>
          </p:cNvPr>
          <p:cNvSpPr>
            <a:spLocks noGrp="1"/>
          </p:cNvSpPr>
          <p:nvPr>
            <p:ph type="ftr" sz="quarter" idx="10"/>
          </p:nvPr>
        </p:nvSpPr>
        <p:spPr/>
        <p:txBody>
          <a:bodyPr/>
          <a:lstStyle/>
          <a:p>
            <a:pPr>
              <a:defRPr/>
            </a:pPr>
            <a:r>
              <a:rPr lang="en-US">
                <a:solidFill>
                  <a:srgbClr val="000000"/>
                </a:solidFill>
                <a:latin typeface="AUdimat"/>
              </a:rPr>
              <a:t> </a:t>
            </a:r>
          </a:p>
        </p:txBody>
      </p:sp>
    </p:spTree>
    <p:extLst>
      <p:ext uri="{BB962C8B-B14F-4D97-AF65-F5344CB8AC3E}">
        <p14:creationId xmlns:p14="http://schemas.microsoft.com/office/powerpoint/2010/main" val="372551277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4430-5503-5C42-978F-951F9735B3BA}"/>
              </a:ext>
            </a:extLst>
          </p:cNvPr>
          <p:cNvSpPr>
            <a:spLocks noGrp="1"/>
          </p:cNvSpPr>
          <p:nvPr>
            <p:ph type="title"/>
          </p:nvPr>
        </p:nvSpPr>
        <p:spPr/>
        <p:txBody>
          <a:bodyPr/>
          <a:lstStyle/>
          <a:p>
            <a:r>
              <a:rPr lang="en-US" dirty="0"/>
              <a:t>FPGA Power estimation</a:t>
            </a:r>
          </a:p>
        </p:txBody>
      </p:sp>
      <p:sp>
        <p:nvSpPr>
          <p:cNvPr id="3" name="Content Placeholder 2">
            <a:extLst>
              <a:ext uri="{FF2B5EF4-FFF2-40B4-BE49-F238E27FC236}">
                <a16:creationId xmlns:a16="http://schemas.microsoft.com/office/drawing/2014/main" id="{A152DAFB-F9C4-F643-B018-62CB7D2058A5}"/>
              </a:ext>
            </a:extLst>
          </p:cNvPr>
          <p:cNvSpPr>
            <a:spLocks noGrp="1"/>
          </p:cNvSpPr>
          <p:nvPr>
            <p:ph idx="1"/>
          </p:nvPr>
        </p:nvSpPr>
        <p:spPr>
          <a:xfrm>
            <a:off x="666750" y="1059180"/>
            <a:ext cx="7315199" cy="1277273"/>
          </a:xfrm>
        </p:spPr>
        <p:txBody>
          <a:bodyPr/>
          <a:lstStyle/>
          <a:p>
            <a:r>
              <a:rPr lang="en-US" dirty="0"/>
              <a:t>FPGA tool chain provide power estimation </a:t>
            </a:r>
          </a:p>
          <a:p>
            <a:r>
              <a:rPr lang="en-US" dirty="0"/>
              <a:t>Quartus (Power Analyzer)</a:t>
            </a:r>
          </a:p>
          <a:p>
            <a:r>
              <a:rPr lang="en-US" dirty="0"/>
              <a:t>Design guide: </a:t>
            </a:r>
          </a:p>
          <a:p>
            <a:pPr lvl="1"/>
            <a:r>
              <a:rPr lang="en-US" dirty="0"/>
              <a:t>Earlier power estimation (process of design)</a:t>
            </a:r>
          </a:p>
          <a:p>
            <a:pPr lvl="1"/>
            <a:r>
              <a:rPr lang="en-US" dirty="0"/>
              <a:t>Power analyzer (uses VCD trace)</a:t>
            </a:r>
          </a:p>
        </p:txBody>
      </p:sp>
      <p:sp>
        <p:nvSpPr>
          <p:cNvPr id="4" name="Footer Placeholder 3">
            <a:extLst>
              <a:ext uri="{FF2B5EF4-FFF2-40B4-BE49-F238E27FC236}">
                <a16:creationId xmlns:a16="http://schemas.microsoft.com/office/drawing/2014/main" id="{DBC484B2-C440-7143-A88E-6CEAF4D452BC}"/>
              </a:ext>
            </a:extLst>
          </p:cNvPr>
          <p:cNvSpPr>
            <a:spLocks noGrp="1"/>
          </p:cNvSpPr>
          <p:nvPr>
            <p:ph type="ftr" sz="quarter" idx="10"/>
          </p:nvPr>
        </p:nvSpPr>
        <p:spPr/>
        <p:txBody>
          <a:bodyPr/>
          <a:lstStyle/>
          <a:p>
            <a:pPr>
              <a:defRPr/>
            </a:pPr>
            <a:r>
              <a:rPr lang="en-US">
                <a:solidFill>
                  <a:srgbClr val="000000"/>
                </a:solidFill>
                <a:latin typeface="AUdimat"/>
              </a:rPr>
              <a:t> </a:t>
            </a:r>
          </a:p>
        </p:txBody>
      </p:sp>
    </p:spTree>
    <p:extLst>
      <p:ext uri="{BB962C8B-B14F-4D97-AF65-F5344CB8AC3E}">
        <p14:creationId xmlns:p14="http://schemas.microsoft.com/office/powerpoint/2010/main" val="8026789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Modeling Techniques </a:t>
            </a:r>
          </a:p>
        </p:txBody>
      </p:sp>
      <p:sp>
        <p:nvSpPr>
          <p:cNvPr id="3" name="Content Placeholder 2"/>
          <p:cNvSpPr>
            <a:spLocks noGrp="1"/>
          </p:cNvSpPr>
          <p:nvPr>
            <p:ph idx="1"/>
          </p:nvPr>
        </p:nvSpPr>
        <p:spPr>
          <a:xfrm>
            <a:off x="800101" y="1051561"/>
            <a:ext cx="7284719" cy="2758191"/>
          </a:xfrm>
        </p:spPr>
        <p:txBody>
          <a:bodyPr/>
          <a:lstStyle/>
          <a:p>
            <a:pPr marL="0" indent="0">
              <a:buNone/>
            </a:pPr>
            <a:r>
              <a:rPr lang="en-US" sz="2100" dirty="0"/>
              <a:t>Estimate circuit related parameters &amp; access patterns</a:t>
            </a:r>
          </a:p>
          <a:p>
            <a:r>
              <a:rPr lang="en-US" sz="2100" dirty="0"/>
              <a:t>Simulation based modeling </a:t>
            </a:r>
          </a:p>
          <a:p>
            <a:r>
              <a:rPr lang="en-US" sz="2100" dirty="0"/>
              <a:t>Hardware performance counter-based modeling </a:t>
            </a:r>
          </a:p>
          <a:p>
            <a:r>
              <a:rPr lang="en-US" sz="2100" dirty="0"/>
              <a:t>Circuit simulation-based power modeling </a:t>
            </a:r>
          </a:p>
          <a:p>
            <a:pPr lvl="1"/>
            <a:r>
              <a:rPr lang="en-US" sz="1800" dirty="0"/>
              <a:t>e.g. cacti </a:t>
            </a:r>
          </a:p>
          <a:p>
            <a:r>
              <a:rPr lang="en-US" sz="2100" dirty="0"/>
              <a:t>Analytical based modeling </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a:solidFill>
                  <a:srgbClr val="000000"/>
                </a:solidFill>
                <a:latin typeface="AUdimat"/>
              </a:rPr>
              <a:t> </a:t>
            </a:r>
          </a:p>
        </p:txBody>
      </p:sp>
    </p:spTree>
    <p:extLst>
      <p:ext uri="{BB962C8B-B14F-4D97-AF65-F5344CB8AC3E}">
        <p14:creationId xmlns:p14="http://schemas.microsoft.com/office/powerpoint/2010/main" val="94739445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Modeling </a:t>
            </a:r>
          </a:p>
        </p:txBody>
      </p:sp>
      <p:sp>
        <p:nvSpPr>
          <p:cNvPr id="3" name="Content Placeholder 2"/>
          <p:cNvSpPr>
            <a:spLocks noGrp="1"/>
          </p:cNvSpPr>
          <p:nvPr>
            <p:ph idx="1"/>
          </p:nvPr>
        </p:nvSpPr>
        <p:spPr>
          <a:xfrm>
            <a:off x="1679779" y="1111720"/>
            <a:ext cx="6260306" cy="193899"/>
          </a:xfrm>
        </p:spPr>
        <p:txBody>
          <a:bodyPr/>
          <a:lstStyle/>
          <a:p>
            <a:endParaRPr lang="en-US" dirty="0"/>
          </a:p>
        </p:txBody>
      </p:sp>
      <p:sp>
        <p:nvSpPr>
          <p:cNvPr id="4" name="Footer Placeholder 3"/>
          <p:cNvSpPr>
            <a:spLocks noGrp="1"/>
          </p:cNvSpPr>
          <p:nvPr>
            <p:ph type="ftr" sz="quarter" idx="10"/>
          </p:nvPr>
        </p:nvSpPr>
        <p:spPr>
          <a:xfrm>
            <a:off x="2646566" y="5096742"/>
            <a:ext cx="3018234" cy="123825"/>
          </a:xfrm>
        </p:spPr>
        <p:txBody>
          <a:bodyPr/>
          <a:lstStyle/>
          <a:p>
            <a:pPr>
              <a:defRPr/>
            </a:pPr>
            <a:r>
              <a:rPr lang="en-US" dirty="0">
                <a:solidFill>
                  <a:srgbClr val="000000"/>
                </a:solidFill>
                <a:latin typeface="AUdimat"/>
              </a:rPr>
              <a:t> </a:t>
            </a:r>
          </a:p>
        </p:txBody>
      </p:sp>
      <p:sp>
        <p:nvSpPr>
          <p:cNvPr id="5" name="Rounded Rectangle 4"/>
          <p:cNvSpPr/>
          <p:nvPr/>
        </p:nvSpPr>
        <p:spPr>
          <a:xfrm>
            <a:off x="4420272" y="1450399"/>
            <a:ext cx="2666999" cy="11343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13" dirty="0"/>
              <a:t>Static Power</a:t>
            </a:r>
          </a:p>
        </p:txBody>
      </p:sp>
      <p:sp>
        <p:nvSpPr>
          <p:cNvPr id="6" name="Rounded Rectangle 5"/>
          <p:cNvSpPr/>
          <p:nvPr/>
        </p:nvSpPr>
        <p:spPr>
          <a:xfrm>
            <a:off x="4420272" y="3151911"/>
            <a:ext cx="2666999" cy="113434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13" dirty="0"/>
              <a:t>Dynamic Power</a:t>
            </a:r>
          </a:p>
        </p:txBody>
      </p:sp>
      <p:sp>
        <p:nvSpPr>
          <p:cNvPr id="7" name="Rounded Rectangle 6"/>
          <p:cNvSpPr/>
          <p:nvPr/>
        </p:nvSpPr>
        <p:spPr>
          <a:xfrm>
            <a:off x="1698503" y="1779445"/>
            <a:ext cx="1922319" cy="6321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13" dirty="0"/>
              <a:t>Area, </a:t>
            </a:r>
          </a:p>
          <a:p>
            <a:pPr algn="ctr"/>
            <a:r>
              <a:rPr lang="en-US" sz="1013" dirty="0"/>
              <a:t>Circuit technology</a:t>
            </a:r>
          </a:p>
          <a:p>
            <a:pPr algn="ctr"/>
            <a:r>
              <a:rPr lang="en-US" sz="1013" dirty="0"/>
              <a:t>Design parameters  </a:t>
            </a:r>
          </a:p>
        </p:txBody>
      </p:sp>
      <p:sp>
        <p:nvSpPr>
          <p:cNvPr id="8" name="Rounded Rectangle 7"/>
          <p:cNvSpPr/>
          <p:nvPr/>
        </p:nvSpPr>
        <p:spPr>
          <a:xfrm>
            <a:off x="1679778" y="3821657"/>
            <a:ext cx="1610591" cy="38976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13" dirty="0"/>
              <a:t>Access patterns,</a:t>
            </a:r>
          </a:p>
          <a:p>
            <a:pPr algn="ctr"/>
            <a:r>
              <a:rPr lang="en-US" sz="1013" dirty="0"/>
              <a:t>Frequency</a:t>
            </a:r>
          </a:p>
        </p:txBody>
      </p:sp>
      <p:sp>
        <p:nvSpPr>
          <p:cNvPr id="9" name="Rounded Rectangle 8"/>
          <p:cNvSpPr/>
          <p:nvPr/>
        </p:nvSpPr>
        <p:spPr>
          <a:xfrm>
            <a:off x="1717879" y="2840403"/>
            <a:ext cx="1610591" cy="68666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13" dirty="0"/>
              <a:t>Operating Voltage</a:t>
            </a:r>
          </a:p>
        </p:txBody>
      </p:sp>
      <p:cxnSp>
        <p:nvCxnSpPr>
          <p:cNvPr id="11" name="Straight Arrow Connector 10"/>
          <p:cNvCxnSpPr>
            <a:stCxn id="7" idx="3"/>
            <a:endCxn id="5" idx="1"/>
          </p:cNvCxnSpPr>
          <p:nvPr/>
        </p:nvCxnSpPr>
        <p:spPr>
          <a:xfrm flipV="1">
            <a:off x="3620823" y="2017570"/>
            <a:ext cx="799450" cy="779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7" idx="3"/>
          </p:cNvCxnSpPr>
          <p:nvPr/>
        </p:nvCxnSpPr>
        <p:spPr>
          <a:xfrm>
            <a:off x="3620823" y="2095501"/>
            <a:ext cx="799450" cy="16469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cxnSpLocks/>
            <a:stCxn id="9" idx="3"/>
            <a:endCxn id="5" idx="1"/>
          </p:cNvCxnSpPr>
          <p:nvPr/>
        </p:nvCxnSpPr>
        <p:spPr>
          <a:xfrm flipV="1">
            <a:off x="3328470" y="2017570"/>
            <a:ext cx="1091803" cy="11661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a:cxnSpLocks/>
            <a:stCxn id="8" idx="3"/>
            <a:endCxn id="6" idx="1"/>
          </p:cNvCxnSpPr>
          <p:nvPr/>
        </p:nvCxnSpPr>
        <p:spPr>
          <a:xfrm flipV="1">
            <a:off x="3290368" y="3719082"/>
            <a:ext cx="1129904" cy="2974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9" idx="3"/>
            <a:endCxn id="6" idx="1"/>
          </p:cNvCxnSpPr>
          <p:nvPr/>
        </p:nvCxnSpPr>
        <p:spPr>
          <a:xfrm>
            <a:off x="3328470" y="3183736"/>
            <a:ext cx="1091803" cy="5353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Plus 24"/>
          <p:cNvSpPr/>
          <p:nvPr/>
        </p:nvSpPr>
        <p:spPr>
          <a:xfrm>
            <a:off x="5292459" y="2545775"/>
            <a:ext cx="744682" cy="692727"/>
          </a:xfrm>
          <a:prstGeom prst="mathPlu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013"/>
          </a:p>
        </p:txBody>
      </p:sp>
    </p:spTree>
    <p:extLst>
      <p:ext uri="{BB962C8B-B14F-4D97-AF65-F5344CB8AC3E}">
        <p14:creationId xmlns:p14="http://schemas.microsoft.com/office/powerpoint/2010/main" val="273167520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Analytical Power Models </a:t>
            </a:r>
          </a:p>
        </p:txBody>
      </p:sp>
      <p:sp>
        <p:nvSpPr>
          <p:cNvPr id="3" name="Content Placeholder 2"/>
          <p:cNvSpPr>
            <a:spLocks noGrp="1"/>
          </p:cNvSpPr>
          <p:nvPr>
            <p:ph idx="1"/>
          </p:nvPr>
        </p:nvSpPr>
        <p:spPr>
          <a:xfrm>
            <a:off x="640079" y="1116330"/>
            <a:ext cx="5486399" cy="1864613"/>
          </a:xfrm>
        </p:spPr>
        <p:txBody>
          <a:bodyPr/>
          <a:lstStyle/>
          <a:p>
            <a:r>
              <a:rPr lang="en-US" sz="2100" dirty="0" err="1"/>
              <a:t>Wattch</a:t>
            </a:r>
            <a:r>
              <a:rPr lang="en-US" sz="2100" dirty="0"/>
              <a:t>: Processor </a:t>
            </a:r>
          </a:p>
          <a:p>
            <a:r>
              <a:rPr lang="en-US" sz="2100" dirty="0"/>
              <a:t>Cacti: Cache, memory </a:t>
            </a:r>
          </a:p>
          <a:p>
            <a:r>
              <a:rPr lang="en-US" sz="2100" dirty="0"/>
              <a:t>Orion: </a:t>
            </a:r>
            <a:r>
              <a:rPr lang="en-US" sz="2100" dirty="0" err="1"/>
              <a:t>NoC</a:t>
            </a:r>
            <a:endParaRPr lang="en-US" sz="2100" dirty="0"/>
          </a:p>
          <a:p>
            <a:r>
              <a:rPr lang="en-US" sz="2100" dirty="0" err="1"/>
              <a:t>McPAT</a:t>
            </a:r>
            <a:r>
              <a:rPr lang="en-US" sz="2100" dirty="0"/>
              <a:t>: Processor </a:t>
            </a:r>
          </a:p>
          <a:p>
            <a:r>
              <a:rPr lang="en-US" sz="2100" dirty="0"/>
              <a:t>DRAM Power </a:t>
            </a:r>
          </a:p>
        </p:txBody>
      </p:sp>
      <p:sp>
        <p:nvSpPr>
          <p:cNvPr id="4" name="Footer Placeholder 3"/>
          <p:cNvSpPr>
            <a:spLocks noGrp="1"/>
          </p:cNvSpPr>
          <p:nvPr>
            <p:ph type="ftr" sz="quarter" idx="10"/>
          </p:nvPr>
        </p:nvSpPr>
        <p:spPr/>
        <p:txBody>
          <a:bodyPr/>
          <a:lstStyle/>
          <a:p>
            <a:pPr>
              <a:defRPr/>
            </a:pPr>
            <a:r>
              <a:rPr lang="en-US">
                <a:solidFill>
                  <a:srgbClr val="000000"/>
                </a:solidFill>
                <a:latin typeface="AUdimat"/>
              </a:rPr>
              <a:t> </a:t>
            </a:r>
          </a:p>
        </p:txBody>
      </p:sp>
    </p:spTree>
    <p:extLst>
      <p:ext uri="{BB962C8B-B14F-4D97-AF65-F5344CB8AC3E}">
        <p14:creationId xmlns:p14="http://schemas.microsoft.com/office/powerpoint/2010/main" val="3948037908"/>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Low-Power Optimization Techniques</a:t>
            </a:r>
          </a:p>
        </p:txBody>
      </p:sp>
      <p:sp>
        <p:nvSpPr>
          <p:cNvPr id="3" name="Content Placeholder 2"/>
          <p:cNvSpPr>
            <a:spLocks noGrp="1"/>
          </p:cNvSpPr>
          <p:nvPr>
            <p:ph idx="1"/>
          </p:nvPr>
        </p:nvSpPr>
        <p:spPr>
          <a:xfrm>
            <a:off x="640079" y="1093470"/>
            <a:ext cx="7658099" cy="1637371"/>
          </a:xfrm>
        </p:spPr>
        <p:txBody>
          <a:bodyPr/>
          <a:lstStyle/>
          <a:p>
            <a:r>
              <a:rPr lang="en-US" sz="2400" dirty="0"/>
              <a:t>Clock gating</a:t>
            </a:r>
          </a:p>
          <a:p>
            <a:r>
              <a:rPr lang="en-US" sz="2400" dirty="0"/>
              <a:t>Power gating</a:t>
            </a:r>
          </a:p>
          <a:p>
            <a:r>
              <a:rPr lang="en-US" sz="2400" dirty="0"/>
              <a:t>Dynamic voltage and frequency scaling (DVFS)</a:t>
            </a:r>
          </a:p>
          <a:p>
            <a:r>
              <a:rPr lang="en-US" sz="2400" dirty="0"/>
              <a:t>Multiple voltage islands(MVI)</a:t>
            </a:r>
          </a:p>
        </p:txBody>
      </p:sp>
      <p:sp>
        <p:nvSpPr>
          <p:cNvPr id="4" name="Footer Placeholder 3"/>
          <p:cNvSpPr>
            <a:spLocks noGrp="1"/>
          </p:cNvSpPr>
          <p:nvPr>
            <p:ph type="ftr" sz="quarter" idx="10"/>
          </p:nvPr>
        </p:nvSpPr>
        <p:spPr/>
        <p:txBody>
          <a:bodyPr/>
          <a:lstStyle/>
          <a:p>
            <a:pPr>
              <a:defRPr/>
            </a:pPr>
            <a:r>
              <a:rPr lang="en-US">
                <a:solidFill>
                  <a:srgbClr val="000000"/>
                </a:solidFill>
                <a:latin typeface="AUdimat"/>
              </a:rPr>
              <a:t> </a:t>
            </a:r>
          </a:p>
        </p:txBody>
      </p:sp>
    </p:spTree>
    <p:extLst>
      <p:ext uri="{BB962C8B-B14F-4D97-AF65-F5344CB8AC3E}">
        <p14:creationId xmlns:p14="http://schemas.microsoft.com/office/powerpoint/2010/main" val="278341490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Gating </a:t>
            </a:r>
          </a:p>
        </p:txBody>
      </p:sp>
      <p:sp>
        <p:nvSpPr>
          <p:cNvPr id="3" name="Content Placeholder 2"/>
          <p:cNvSpPr>
            <a:spLocks noGrp="1"/>
          </p:cNvSpPr>
          <p:nvPr>
            <p:ph idx="1"/>
          </p:nvPr>
        </p:nvSpPr>
        <p:spPr>
          <a:xfrm>
            <a:off x="1441848" y="3418974"/>
            <a:ext cx="6260306" cy="984885"/>
          </a:xfrm>
        </p:spPr>
        <p:txBody>
          <a:bodyPr/>
          <a:lstStyle/>
          <a:p>
            <a:r>
              <a:rPr lang="en-US" sz="2000" dirty="0"/>
              <a:t>Reduce dynamic events</a:t>
            </a:r>
          </a:p>
          <a:p>
            <a:pPr lvl="1"/>
            <a:r>
              <a:rPr lang="en-US" sz="2000" dirty="0"/>
              <a:t>Reducing the activity factor</a:t>
            </a:r>
          </a:p>
          <a:p>
            <a:r>
              <a:rPr lang="en-US" sz="2000" dirty="0"/>
              <a:t>Prune clock tree </a:t>
            </a:r>
          </a:p>
        </p:txBody>
      </p:sp>
      <p:sp>
        <p:nvSpPr>
          <p:cNvPr id="4" name="Footer Placeholder 3"/>
          <p:cNvSpPr>
            <a:spLocks noGrp="1"/>
          </p:cNvSpPr>
          <p:nvPr>
            <p:ph type="ftr" sz="quarter" idx="10"/>
          </p:nvPr>
        </p:nvSpPr>
        <p:spPr/>
        <p:txBody>
          <a:bodyPr/>
          <a:lstStyle/>
          <a:p>
            <a:pPr>
              <a:defRPr/>
            </a:pPr>
            <a:r>
              <a:rPr lang="en-US">
                <a:solidFill>
                  <a:srgbClr val="000000"/>
                </a:solidFill>
                <a:latin typeface="AUdimat"/>
              </a:rPr>
              <a:t> </a:t>
            </a:r>
          </a:p>
        </p:txBody>
      </p:sp>
      <p:sp>
        <p:nvSpPr>
          <p:cNvPr id="5" name="Rectangle 4"/>
          <p:cNvSpPr/>
          <p:nvPr/>
        </p:nvSpPr>
        <p:spPr>
          <a:xfrm>
            <a:off x="2586790" y="1604210"/>
            <a:ext cx="932447" cy="14237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13" dirty="0"/>
              <a:t>Sequential</a:t>
            </a:r>
          </a:p>
          <a:p>
            <a:pPr algn="ctr"/>
            <a:r>
              <a:rPr lang="en-US" sz="1013" dirty="0"/>
              <a:t>Circuit</a:t>
            </a:r>
          </a:p>
        </p:txBody>
      </p:sp>
      <p:cxnSp>
        <p:nvCxnSpPr>
          <p:cNvPr id="7" name="Straight Connector 6"/>
          <p:cNvCxnSpPr/>
          <p:nvPr/>
        </p:nvCxnSpPr>
        <p:spPr>
          <a:xfrm>
            <a:off x="1854869" y="2707106"/>
            <a:ext cx="731921" cy="0"/>
          </a:xfrm>
          <a:prstGeom prst="line">
            <a:avLst/>
          </a:prstGeom>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1441847" y="2568606"/>
            <a:ext cx="344966" cy="248209"/>
          </a:xfrm>
          <a:prstGeom prst="rect">
            <a:avLst/>
          </a:prstGeom>
          <a:noFill/>
        </p:spPr>
        <p:txBody>
          <a:bodyPr wrap="none" rtlCol="0">
            <a:spAutoFit/>
          </a:bodyPr>
          <a:lstStyle/>
          <a:p>
            <a:r>
              <a:rPr lang="en-US" sz="1013" dirty="0" err="1"/>
              <a:t>clk</a:t>
            </a:r>
            <a:endParaRPr lang="en-US" sz="1013" dirty="0"/>
          </a:p>
        </p:txBody>
      </p:sp>
      <p:sp>
        <p:nvSpPr>
          <p:cNvPr id="9" name="TextBox 8"/>
          <p:cNvSpPr txBox="1"/>
          <p:nvPr/>
        </p:nvSpPr>
        <p:spPr>
          <a:xfrm>
            <a:off x="1379419" y="1600064"/>
            <a:ext cx="437940" cy="248209"/>
          </a:xfrm>
          <a:prstGeom prst="rect">
            <a:avLst/>
          </a:prstGeom>
          <a:noFill/>
        </p:spPr>
        <p:txBody>
          <a:bodyPr wrap="none" rtlCol="0">
            <a:spAutoFit/>
          </a:bodyPr>
          <a:lstStyle/>
          <a:p>
            <a:r>
              <a:rPr lang="en-US" sz="1013" dirty="0"/>
              <a:t>data</a:t>
            </a:r>
          </a:p>
        </p:txBody>
      </p:sp>
      <p:cxnSp>
        <p:nvCxnSpPr>
          <p:cNvPr id="10" name="Straight Connector 9"/>
          <p:cNvCxnSpPr/>
          <p:nvPr/>
        </p:nvCxnSpPr>
        <p:spPr>
          <a:xfrm>
            <a:off x="1854869" y="1758617"/>
            <a:ext cx="731921" cy="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flipV="1">
            <a:off x="2316079" y="2707105"/>
            <a:ext cx="0" cy="13850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flipH="1">
            <a:off x="2215816" y="2845605"/>
            <a:ext cx="214563"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flipH="1">
            <a:off x="2222834" y="2959905"/>
            <a:ext cx="214563" cy="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flipH="1">
            <a:off x="2260934" y="3014183"/>
            <a:ext cx="100263" cy="0"/>
          </a:xfrm>
          <a:prstGeom prst="line">
            <a:avLst/>
          </a:prstGeom>
        </p:spPr>
        <p:style>
          <a:lnRef idx="2">
            <a:schemeClr val="dk1"/>
          </a:lnRef>
          <a:fillRef idx="0">
            <a:schemeClr val="dk1"/>
          </a:fillRef>
          <a:effectRef idx="1">
            <a:schemeClr val="dk1"/>
          </a:effectRef>
          <a:fontRef idx="minor">
            <a:schemeClr val="tx1"/>
          </a:fontRef>
        </p:style>
      </p:cxnSp>
      <p:sp>
        <p:nvSpPr>
          <p:cNvPr id="29" name="Rectangle 28"/>
          <p:cNvSpPr/>
          <p:nvPr/>
        </p:nvSpPr>
        <p:spPr>
          <a:xfrm>
            <a:off x="5899485" y="1520126"/>
            <a:ext cx="932447" cy="14237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13" dirty="0"/>
              <a:t>Sequential</a:t>
            </a:r>
          </a:p>
          <a:p>
            <a:pPr algn="ctr"/>
            <a:r>
              <a:rPr lang="en-US" sz="1013" dirty="0"/>
              <a:t>Circuit</a:t>
            </a:r>
          </a:p>
        </p:txBody>
      </p:sp>
      <p:cxnSp>
        <p:nvCxnSpPr>
          <p:cNvPr id="30" name="Straight Connector 29"/>
          <p:cNvCxnSpPr/>
          <p:nvPr/>
        </p:nvCxnSpPr>
        <p:spPr>
          <a:xfrm>
            <a:off x="5323975" y="2623021"/>
            <a:ext cx="575510" cy="0"/>
          </a:xfrm>
          <a:prstGeom prst="line">
            <a:avLst/>
          </a:prstGeom>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4517065" y="2479956"/>
            <a:ext cx="344966" cy="248209"/>
          </a:xfrm>
          <a:prstGeom prst="rect">
            <a:avLst/>
          </a:prstGeom>
          <a:noFill/>
        </p:spPr>
        <p:txBody>
          <a:bodyPr wrap="none" rtlCol="0">
            <a:spAutoFit/>
          </a:bodyPr>
          <a:lstStyle/>
          <a:p>
            <a:r>
              <a:rPr lang="en-US" sz="1013" dirty="0" err="1"/>
              <a:t>clk</a:t>
            </a:r>
            <a:endParaRPr lang="en-US" sz="1013" dirty="0"/>
          </a:p>
        </p:txBody>
      </p:sp>
      <p:sp>
        <p:nvSpPr>
          <p:cNvPr id="32" name="TextBox 31"/>
          <p:cNvSpPr txBox="1"/>
          <p:nvPr/>
        </p:nvSpPr>
        <p:spPr>
          <a:xfrm>
            <a:off x="4692113" y="1515979"/>
            <a:ext cx="437940" cy="248209"/>
          </a:xfrm>
          <a:prstGeom prst="rect">
            <a:avLst/>
          </a:prstGeom>
          <a:noFill/>
        </p:spPr>
        <p:txBody>
          <a:bodyPr wrap="none" rtlCol="0">
            <a:spAutoFit/>
          </a:bodyPr>
          <a:lstStyle/>
          <a:p>
            <a:r>
              <a:rPr lang="en-US" sz="1013" dirty="0"/>
              <a:t>data</a:t>
            </a:r>
          </a:p>
        </p:txBody>
      </p:sp>
      <p:cxnSp>
        <p:nvCxnSpPr>
          <p:cNvPr id="33" name="Straight Connector 32"/>
          <p:cNvCxnSpPr/>
          <p:nvPr/>
        </p:nvCxnSpPr>
        <p:spPr>
          <a:xfrm>
            <a:off x="5167564" y="1674532"/>
            <a:ext cx="731921" cy="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flipV="1">
            <a:off x="5628773" y="2623021"/>
            <a:ext cx="0" cy="138500"/>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flipH="1">
            <a:off x="5528510" y="2761520"/>
            <a:ext cx="214563"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flipH="1">
            <a:off x="5535529" y="2875820"/>
            <a:ext cx="214563" cy="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flipH="1">
            <a:off x="5573628" y="2930099"/>
            <a:ext cx="100263" cy="0"/>
          </a:xfrm>
          <a:prstGeom prst="line">
            <a:avLst/>
          </a:prstGeom>
        </p:spPr>
        <p:style>
          <a:lnRef idx="2">
            <a:schemeClr val="dk1"/>
          </a:lnRef>
          <a:fillRef idx="0">
            <a:schemeClr val="dk1"/>
          </a:fillRef>
          <a:effectRef idx="1">
            <a:schemeClr val="dk1"/>
          </a:effectRef>
          <a:fontRef idx="minor">
            <a:schemeClr val="tx1"/>
          </a:fontRef>
        </p:style>
      </p:cxnSp>
      <p:sp>
        <p:nvSpPr>
          <p:cNvPr id="39" name="Snip Same Side Corner Rectangle 38"/>
          <p:cNvSpPr/>
          <p:nvPr/>
        </p:nvSpPr>
        <p:spPr>
          <a:xfrm rot="5400000">
            <a:off x="4985778" y="2517363"/>
            <a:ext cx="395865" cy="321053"/>
          </a:xfrm>
          <a:prstGeom prst="snip2SameRect">
            <a:avLst>
              <a:gd name="adj1" fmla="val 32282"/>
              <a:gd name="adj2" fmla="val 0"/>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p>
        </p:txBody>
      </p:sp>
      <p:sp>
        <p:nvSpPr>
          <p:cNvPr id="40" name="TextBox 39"/>
          <p:cNvSpPr txBox="1"/>
          <p:nvPr/>
        </p:nvSpPr>
        <p:spPr>
          <a:xfrm>
            <a:off x="3732612" y="2706817"/>
            <a:ext cx="1111708" cy="248209"/>
          </a:xfrm>
          <a:prstGeom prst="rect">
            <a:avLst/>
          </a:prstGeom>
          <a:noFill/>
        </p:spPr>
        <p:txBody>
          <a:bodyPr wrap="square" rtlCol="0">
            <a:spAutoFit/>
          </a:bodyPr>
          <a:lstStyle/>
          <a:p>
            <a:r>
              <a:rPr lang="en-US" sz="1013" dirty="0" err="1"/>
              <a:t>clk</a:t>
            </a:r>
            <a:r>
              <a:rPr lang="en-US" sz="1013" dirty="0"/>
              <a:t> gate signal</a:t>
            </a:r>
          </a:p>
        </p:txBody>
      </p:sp>
      <p:cxnSp>
        <p:nvCxnSpPr>
          <p:cNvPr id="41" name="Straight Connector 40"/>
          <p:cNvCxnSpPr/>
          <p:nvPr/>
        </p:nvCxnSpPr>
        <p:spPr>
          <a:xfrm>
            <a:off x="4841707" y="2627168"/>
            <a:ext cx="181477"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4865268" y="2785857"/>
            <a:ext cx="181477" cy="0"/>
          </a:xfrm>
          <a:prstGeom prst="line">
            <a:avLst/>
          </a:prstGeom>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5426869" y="2291607"/>
            <a:ext cx="417102" cy="248209"/>
          </a:xfrm>
          <a:prstGeom prst="rect">
            <a:avLst/>
          </a:prstGeom>
          <a:noFill/>
        </p:spPr>
        <p:txBody>
          <a:bodyPr wrap="none" rtlCol="0">
            <a:spAutoFit/>
          </a:bodyPr>
          <a:lstStyle/>
          <a:p>
            <a:r>
              <a:rPr lang="en-US" sz="1013" dirty="0" err="1"/>
              <a:t>gclk</a:t>
            </a:r>
            <a:endParaRPr lang="en-US" sz="1013" dirty="0"/>
          </a:p>
        </p:txBody>
      </p:sp>
    </p:spTree>
    <p:extLst>
      <p:ext uri="{BB962C8B-B14F-4D97-AF65-F5344CB8AC3E}">
        <p14:creationId xmlns:p14="http://schemas.microsoft.com/office/powerpoint/2010/main" val="387099602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of Power Gating</a:t>
            </a:r>
          </a:p>
        </p:txBody>
      </p:sp>
      <p:pic>
        <p:nvPicPr>
          <p:cNvPr id="9" name="Content Placeholder 8"/>
          <p:cNvPicPr>
            <a:picLocks noGrp="1" noChangeAspect="1"/>
          </p:cNvPicPr>
          <p:nvPr>
            <p:ph sz="half" idx="1"/>
          </p:nvPr>
        </p:nvPicPr>
        <p:blipFill rotWithShape="1">
          <a:blip r:embed="rId2"/>
          <a:stretch/>
        </p:blipFill>
        <p:spPr>
          <a:xfrm>
            <a:off x="2071937" y="1947658"/>
            <a:ext cx="4299822" cy="2587735"/>
          </a:xfrm>
        </p:spPr>
      </p:pic>
      <p:sp>
        <p:nvSpPr>
          <p:cNvPr id="10" name="Content Placeholder 9"/>
          <p:cNvSpPr>
            <a:spLocks noGrp="1"/>
          </p:cNvSpPr>
          <p:nvPr>
            <p:ph sz="half" idx="2"/>
          </p:nvPr>
        </p:nvSpPr>
        <p:spPr>
          <a:xfrm>
            <a:off x="640079" y="977504"/>
            <a:ext cx="6067864" cy="975139"/>
          </a:xfrm>
        </p:spPr>
        <p:txBody>
          <a:bodyPr/>
          <a:lstStyle/>
          <a:p>
            <a:r>
              <a:rPr lang="en-US" dirty="0"/>
              <a:t>‘Sleep’ signal is applied when the logic detects sufficiently long idle period</a:t>
            </a:r>
          </a:p>
          <a:p>
            <a:r>
              <a:rPr lang="en-US" dirty="0"/>
              <a:t>Switch off </a:t>
            </a:r>
            <a:r>
              <a:rPr lang="en-US" dirty="0" err="1"/>
              <a:t>Vdd</a:t>
            </a:r>
            <a:endParaRPr lang="en-US" dirty="0"/>
          </a:p>
        </p:txBody>
      </p:sp>
      <p:sp>
        <p:nvSpPr>
          <p:cNvPr id="4" name="Footer Placeholder 3"/>
          <p:cNvSpPr>
            <a:spLocks noGrp="1"/>
          </p:cNvSpPr>
          <p:nvPr>
            <p:ph type="ftr" sz="quarter" idx="10"/>
          </p:nvPr>
        </p:nvSpPr>
        <p:spPr/>
        <p:txBody>
          <a:bodyPr/>
          <a:lstStyle/>
          <a:p>
            <a:pPr>
              <a:defRPr/>
            </a:pPr>
            <a:r>
              <a:rPr lang="en-US">
                <a:solidFill>
                  <a:srgbClr val="000000"/>
                </a:solidFill>
                <a:latin typeface="AUdimat"/>
              </a:rPr>
              <a:t> </a:t>
            </a:r>
          </a:p>
        </p:txBody>
      </p:sp>
      <p:sp>
        <p:nvSpPr>
          <p:cNvPr id="11" name="TextBox 10"/>
          <p:cNvSpPr txBox="1"/>
          <p:nvPr/>
        </p:nvSpPr>
        <p:spPr>
          <a:xfrm>
            <a:off x="1143000" y="4843976"/>
            <a:ext cx="5171609" cy="404085"/>
          </a:xfrm>
          <a:prstGeom prst="rect">
            <a:avLst/>
          </a:prstGeom>
          <a:noFill/>
        </p:spPr>
        <p:txBody>
          <a:bodyPr wrap="none" rtlCol="0">
            <a:spAutoFit/>
          </a:bodyPr>
          <a:lstStyle/>
          <a:p>
            <a:r>
              <a:rPr lang="en-US" sz="1013" dirty="0"/>
              <a:t>from: </a:t>
            </a:r>
            <a:r>
              <a:rPr lang="en-US" sz="1013" dirty="0" err="1"/>
              <a:t>Microarchitectural</a:t>
            </a:r>
            <a:r>
              <a:rPr lang="en-US" sz="1013" dirty="0"/>
              <a:t> Techniques for Power Gating  of Execution Units. Hu et al.’04 </a:t>
            </a:r>
          </a:p>
          <a:p>
            <a:endParaRPr lang="en-US" sz="1013" dirty="0"/>
          </a:p>
        </p:txBody>
      </p:sp>
    </p:spTree>
    <p:extLst>
      <p:ext uri="{BB962C8B-B14F-4D97-AF65-F5344CB8AC3E}">
        <p14:creationId xmlns:p14="http://schemas.microsoft.com/office/powerpoint/2010/main" val="421930897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Gating</a:t>
            </a:r>
          </a:p>
        </p:txBody>
      </p:sp>
      <p:sp>
        <p:nvSpPr>
          <p:cNvPr id="4" name="Footer Placeholder 3"/>
          <p:cNvSpPr>
            <a:spLocks noGrp="1"/>
          </p:cNvSpPr>
          <p:nvPr>
            <p:ph type="ftr" sz="quarter" idx="10"/>
          </p:nvPr>
        </p:nvSpPr>
        <p:spPr/>
        <p:txBody>
          <a:bodyPr/>
          <a:lstStyle/>
          <a:p>
            <a:pPr>
              <a:defRPr/>
            </a:pPr>
            <a:r>
              <a:rPr lang="en-US">
                <a:solidFill>
                  <a:srgbClr val="000000"/>
                </a:solidFill>
                <a:latin typeface="AUdimat"/>
              </a:rPr>
              <a:t> </a:t>
            </a:r>
          </a:p>
        </p:txBody>
      </p:sp>
      <p:cxnSp>
        <p:nvCxnSpPr>
          <p:cNvPr id="6" name="Straight Arrow Connector 5"/>
          <p:cNvCxnSpPr/>
          <p:nvPr/>
        </p:nvCxnSpPr>
        <p:spPr>
          <a:xfrm flipV="1">
            <a:off x="1786799" y="1331622"/>
            <a:ext cx="0" cy="105824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1786799" y="2380703"/>
            <a:ext cx="209049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Rectangle 9"/>
          <p:cNvSpPr/>
          <p:nvPr/>
        </p:nvSpPr>
        <p:spPr>
          <a:xfrm>
            <a:off x="1786799" y="1534452"/>
            <a:ext cx="405682" cy="626127"/>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dirty="0"/>
              <a:t>D</a:t>
            </a:r>
          </a:p>
        </p:txBody>
      </p:sp>
      <p:sp>
        <p:nvSpPr>
          <p:cNvPr id="11" name="Rectangle 10"/>
          <p:cNvSpPr/>
          <p:nvPr/>
        </p:nvSpPr>
        <p:spPr>
          <a:xfrm>
            <a:off x="1786799" y="2160579"/>
            <a:ext cx="405682" cy="220124"/>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dirty="0"/>
              <a:t>L</a:t>
            </a:r>
          </a:p>
        </p:txBody>
      </p:sp>
      <p:sp>
        <p:nvSpPr>
          <p:cNvPr id="12" name="Rectangle 11"/>
          <p:cNvSpPr/>
          <p:nvPr/>
        </p:nvSpPr>
        <p:spPr>
          <a:xfrm>
            <a:off x="2192480" y="2169741"/>
            <a:ext cx="873446" cy="220124"/>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dirty="0"/>
              <a:t>L</a:t>
            </a:r>
          </a:p>
        </p:txBody>
      </p:sp>
      <p:sp>
        <p:nvSpPr>
          <p:cNvPr id="13" name="Rectangle 12"/>
          <p:cNvSpPr/>
          <p:nvPr/>
        </p:nvSpPr>
        <p:spPr>
          <a:xfrm>
            <a:off x="3065926" y="1543614"/>
            <a:ext cx="405682" cy="626127"/>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dirty="0"/>
              <a:t>D</a:t>
            </a:r>
          </a:p>
        </p:txBody>
      </p:sp>
      <p:sp>
        <p:nvSpPr>
          <p:cNvPr id="14" name="Rectangle 13"/>
          <p:cNvSpPr/>
          <p:nvPr/>
        </p:nvSpPr>
        <p:spPr>
          <a:xfrm>
            <a:off x="3065926" y="2169741"/>
            <a:ext cx="405682" cy="220124"/>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dirty="0"/>
              <a:t>L</a:t>
            </a:r>
          </a:p>
        </p:txBody>
      </p:sp>
      <p:sp>
        <p:nvSpPr>
          <p:cNvPr id="15" name="Rectangle 14"/>
          <p:cNvSpPr/>
          <p:nvPr/>
        </p:nvSpPr>
        <p:spPr>
          <a:xfrm>
            <a:off x="3471608" y="2169741"/>
            <a:ext cx="405682" cy="220124"/>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dirty="0"/>
              <a:t>L</a:t>
            </a:r>
          </a:p>
        </p:txBody>
      </p:sp>
      <p:cxnSp>
        <p:nvCxnSpPr>
          <p:cNvPr id="16" name="Straight Arrow Connector 15"/>
          <p:cNvCxnSpPr/>
          <p:nvPr/>
        </p:nvCxnSpPr>
        <p:spPr>
          <a:xfrm flipV="1">
            <a:off x="4615505" y="1312613"/>
            <a:ext cx="0" cy="105824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4615506" y="2361694"/>
            <a:ext cx="209049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Rectangle 17"/>
          <p:cNvSpPr/>
          <p:nvPr/>
        </p:nvSpPr>
        <p:spPr>
          <a:xfrm>
            <a:off x="4615506" y="1515443"/>
            <a:ext cx="405682" cy="626127"/>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dirty="0"/>
              <a:t>D</a:t>
            </a:r>
          </a:p>
        </p:txBody>
      </p:sp>
      <p:sp>
        <p:nvSpPr>
          <p:cNvPr id="19" name="Rectangle 18"/>
          <p:cNvSpPr/>
          <p:nvPr/>
        </p:nvSpPr>
        <p:spPr>
          <a:xfrm>
            <a:off x="4615506" y="2141570"/>
            <a:ext cx="405682" cy="220124"/>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dirty="0"/>
              <a:t>L</a:t>
            </a:r>
          </a:p>
        </p:txBody>
      </p:sp>
      <p:sp>
        <p:nvSpPr>
          <p:cNvPr id="20" name="Rectangle 19"/>
          <p:cNvSpPr/>
          <p:nvPr/>
        </p:nvSpPr>
        <p:spPr>
          <a:xfrm>
            <a:off x="5021187" y="2239947"/>
            <a:ext cx="811364" cy="13090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dirty="0"/>
              <a:t>L</a:t>
            </a:r>
          </a:p>
        </p:txBody>
      </p:sp>
      <p:sp>
        <p:nvSpPr>
          <p:cNvPr id="21" name="Rectangle 20"/>
          <p:cNvSpPr/>
          <p:nvPr/>
        </p:nvSpPr>
        <p:spPr>
          <a:xfrm>
            <a:off x="5832551" y="1524605"/>
            <a:ext cx="405682" cy="626127"/>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dirty="0"/>
          </a:p>
        </p:txBody>
      </p:sp>
      <p:sp>
        <p:nvSpPr>
          <p:cNvPr id="22" name="Rectangle 21"/>
          <p:cNvSpPr/>
          <p:nvPr/>
        </p:nvSpPr>
        <p:spPr>
          <a:xfrm>
            <a:off x="5832551" y="2150731"/>
            <a:ext cx="405682" cy="220124"/>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dirty="0"/>
              <a:t>L</a:t>
            </a:r>
          </a:p>
        </p:txBody>
      </p:sp>
      <p:sp>
        <p:nvSpPr>
          <p:cNvPr id="23" name="Rectangle 22"/>
          <p:cNvSpPr/>
          <p:nvPr/>
        </p:nvSpPr>
        <p:spPr>
          <a:xfrm>
            <a:off x="6238233" y="2258269"/>
            <a:ext cx="405682" cy="112586"/>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dirty="0"/>
              <a:t>L</a:t>
            </a:r>
          </a:p>
        </p:txBody>
      </p:sp>
      <p:sp>
        <p:nvSpPr>
          <p:cNvPr id="26" name="TextBox 25"/>
          <p:cNvSpPr txBox="1"/>
          <p:nvPr/>
        </p:nvSpPr>
        <p:spPr>
          <a:xfrm rot="16200000">
            <a:off x="4812457" y="1391339"/>
            <a:ext cx="553357" cy="248209"/>
          </a:xfrm>
          <a:prstGeom prst="rect">
            <a:avLst/>
          </a:prstGeom>
          <a:noFill/>
        </p:spPr>
        <p:txBody>
          <a:bodyPr wrap="none" rtlCol="0">
            <a:spAutoFit/>
          </a:bodyPr>
          <a:lstStyle/>
          <a:p>
            <a:r>
              <a:rPr lang="en-US" sz="1013" dirty="0"/>
              <a:t>Sleep </a:t>
            </a:r>
          </a:p>
        </p:txBody>
      </p:sp>
      <p:sp>
        <p:nvSpPr>
          <p:cNvPr id="27" name="TextBox 26"/>
          <p:cNvSpPr txBox="1"/>
          <p:nvPr/>
        </p:nvSpPr>
        <p:spPr>
          <a:xfrm rot="16200000">
            <a:off x="6461379" y="1419510"/>
            <a:ext cx="489236" cy="248209"/>
          </a:xfrm>
          <a:prstGeom prst="rect">
            <a:avLst/>
          </a:prstGeom>
          <a:noFill/>
        </p:spPr>
        <p:txBody>
          <a:bodyPr wrap="none" rtlCol="0">
            <a:spAutoFit/>
          </a:bodyPr>
          <a:lstStyle/>
          <a:p>
            <a:r>
              <a:rPr lang="en-US" sz="1013" dirty="0"/>
              <a:t>wake</a:t>
            </a:r>
          </a:p>
        </p:txBody>
      </p:sp>
      <p:sp>
        <p:nvSpPr>
          <p:cNvPr id="28" name="TextBox 27"/>
          <p:cNvSpPr txBox="1"/>
          <p:nvPr/>
        </p:nvSpPr>
        <p:spPr>
          <a:xfrm rot="16200000">
            <a:off x="1940742" y="1327008"/>
            <a:ext cx="553357" cy="248209"/>
          </a:xfrm>
          <a:prstGeom prst="rect">
            <a:avLst/>
          </a:prstGeom>
          <a:noFill/>
        </p:spPr>
        <p:txBody>
          <a:bodyPr wrap="none" rtlCol="0">
            <a:spAutoFit/>
          </a:bodyPr>
          <a:lstStyle/>
          <a:p>
            <a:r>
              <a:rPr lang="en-US" sz="1013" dirty="0"/>
              <a:t>Sleep </a:t>
            </a:r>
          </a:p>
        </p:txBody>
      </p:sp>
      <p:sp>
        <p:nvSpPr>
          <p:cNvPr id="29" name="TextBox 28"/>
          <p:cNvSpPr txBox="1"/>
          <p:nvPr/>
        </p:nvSpPr>
        <p:spPr>
          <a:xfrm rot="16200000">
            <a:off x="3333430" y="1342077"/>
            <a:ext cx="553357" cy="248209"/>
          </a:xfrm>
          <a:prstGeom prst="rect">
            <a:avLst/>
          </a:prstGeom>
          <a:noFill/>
        </p:spPr>
        <p:txBody>
          <a:bodyPr wrap="none" rtlCol="0">
            <a:spAutoFit/>
          </a:bodyPr>
          <a:lstStyle/>
          <a:p>
            <a:r>
              <a:rPr lang="en-US" sz="1013" dirty="0"/>
              <a:t>Sleep </a:t>
            </a:r>
          </a:p>
        </p:txBody>
      </p:sp>
      <p:sp>
        <p:nvSpPr>
          <p:cNvPr id="30" name="TextBox 29"/>
          <p:cNvSpPr txBox="1"/>
          <p:nvPr/>
        </p:nvSpPr>
        <p:spPr>
          <a:xfrm rot="16200000">
            <a:off x="2682809" y="1405846"/>
            <a:ext cx="489236" cy="248209"/>
          </a:xfrm>
          <a:prstGeom prst="rect">
            <a:avLst/>
          </a:prstGeom>
          <a:noFill/>
        </p:spPr>
        <p:txBody>
          <a:bodyPr wrap="none" rtlCol="0">
            <a:spAutoFit/>
          </a:bodyPr>
          <a:lstStyle/>
          <a:p>
            <a:r>
              <a:rPr lang="en-US" sz="1013" dirty="0"/>
              <a:t>wake</a:t>
            </a:r>
          </a:p>
        </p:txBody>
      </p:sp>
      <p:sp>
        <p:nvSpPr>
          <p:cNvPr id="31" name="TextBox 30"/>
          <p:cNvSpPr txBox="1"/>
          <p:nvPr/>
        </p:nvSpPr>
        <p:spPr>
          <a:xfrm rot="16200000">
            <a:off x="3642489" y="1376832"/>
            <a:ext cx="489236" cy="248209"/>
          </a:xfrm>
          <a:prstGeom prst="rect">
            <a:avLst/>
          </a:prstGeom>
          <a:noFill/>
        </p:spPr>
        <p:txBody>
          <a:bodyPr wrap="none" rtlCol="0">
            <a:spAutoFit/>
          </a:bodyPr>
          <a:lstStyle/>
          <a:p>
            <a:r>
              <a:rPr lang="en-US" sz="1013" dirty="0"/>
              <a:t>wake</a:t>
            </a:r>
          </a:p>
        </p:txBody>
      </p:sp>
      <p:sp>
        <p:nvSpPr>
          <p:cNvPr id="32" name="TextBox 31"/>
          <p:cNvSpPr txBox="1"/>
          <p:nvPr/>
        </p:nvSpPr>
        <p:spPr>
          <a:xfrm rot="16200000">
            <a:off x="5477602" y="1373232"/>
            <a:ext cx="489236" cy="248209"/>
          </a:xfrm>
          <a:prstGeom prst="rect">
            <a:avLst/>
          </a:prstGeom>
          <a:noFill/>
        </p:spPr>
        <p:txBody>
          <a:bodyPr wrap="none" rtlCol="0">
            <a:spAutoFit/>
          </a:bodyPr>
          <a:lstStyle/>
          <a:p>
            <a:r>
              <a:rPr lang="en-US" sz="1013" dirty="0"/>
              <a:t>wake</a:t>
            </a:r>
          </a:p>
        </p:txBody>
      </p:sp>
      <p:sp>
        <p:nvSpPr>
          <p:cNvPr id="33" name="TextBox 32"/>
          <p:cNvSpPr txBox="1"/>
          <p:nvPr/>
        </p:nvSpPr>
        <p:spPr>
          <a:xfrm rot="16200000">
            <a:off x="6066140" y="1348862"/>
            <a:ext cx="553357" cy="248209"/>
          </a:xfrm>
          <a:prstGeom prst="rect">
            <a:avLst/>
          </a:prstGeom>
          <a:noFill/>
        </p:spPr>
        <p:txBody>
          <a:bodyPr wrap="none" rtlCol="0">
            <a:spAutoFit/>
          </a:bodyPr>
          <a:lstStyle/>
          <a:p>
            <a:r>
              <a:rPr lang="en-US" sz="1013" dirty="0"/>
              <a:t>Sleep </a:t>
            </a:r>
          </a:p>
        </p:txBody>
      </p:sp>
      <p:sp>
        <p:nvSpPr>
          <p:cNvPr id="34" name="TextBox 33"/>
          <p:cNvSpPr txBox="1"/>
          <p:nvPr/>
        </p:nvSpPr>
        <p:spPr>
          <a:xfrm>
            <a:off x="5021188" y="2597894"/>
            <a:ext cx="981359" cy="248209"/>
          </a:xfrm>
          <a:prstGeom prst="rect">
            <a:avLst/>
          </a:prstGeom>
          <a:noFill/>
        </p:spPr>
        <p:txBody>
          <a:bodyPr wrap="none" rtlCol="0">
            <a:spAutoFit/>
          </a:bodyPr>
          <a:lstStyle/>
          <a:p>
            <a:r>
              <a:rPr lang="en-US" sz="1013" dirty="0"/>
              <a:t>Power gating </a:t>
            </a:r>
          </a:p>
        </p:txBody>
      </p:sp>
      <p:cxnSp>
        <p:nvCxnSpPr>
          <p:cNvPr id="48" name="Straight Arrow Connector 47"/>
          <p:cNvCxnSpPr/>
          <p:nvPr/>
        </p:nvCxnSpPr>
        <p:spPr>
          <a:xfrm flipV="1">
            <a:off x="1710381" y="3349387"/>
            <a:ext cx="0" cy="105824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9" name="Straight Arrow Connector 48"/>
          <p:cNvCxnSpPr/>
          <p:nvPr/>
        </p:nvCxnSpPr>
        <p:spPr>
          <a:xfrm>
            <a:off x="1710381" y="4398467"/>
            <a:ext cx="209049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Rectangle 49"/>
          <p:cNvSpPr/>
          <p:nvPr/>
        </p:nvSpPr>
        <p:spPr>
          <a:xfrm>
            <a:off x="1710381" y="3552217"/>
            <a:ext cx="405682" cy="626127"/>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dirty="0"/>
              <a:t>D</a:t>
            </a:r>
          </a:p>
        </p:txBody>
      </p:sp>
      <p:sp>
        <p:nvSpPr>
          <p:cNvPr id="51" name="Rectangle 50"/>
          <p:cNvSpPr/>
          <p:nvPr/>
        </p:nvSpPr>
        <p:spPr>
          <a:xfrm>
            <a:off x="1710381" y="4178344"/>
            <a:ext cx="405682" cy="220124"/>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dirty="0"/>
              <a:t>L</a:t>
            </a:r>
          </a:p>
        </p:txBody>
      </p:sp>
      <p:sp>
        <p:nvSpPr>
          <p:cNvPr id="52" name="Rectangle 51"/>
          <p:cNvSpPr/>
          <p:nvPr/>
        </p:nvSpPr>
        <p:spPr>
          <a:xfrm>
            <a:off x="2116063" y="4276720"/>
            <a:ext cx="811364" cy="13090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dirty="0"/>
              <a:t>L</a:t>
            </a:r>
          </a:p>
        </p:txBody>
      </p:sp>
      <p:sp>
        <p:nvSpPr>
          <p:cNvPr id="53" name="Rectangle 52"/>
          <p:cNvSpPr/>
          <p:nvPr/>
        </p:nvSpPr>
        <p:spPr>
          <a:xfrm>
            <a:off x="2927427" y="3561378"/>
            <a:ext cx="405682" cy="626127"/>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dirty="0"/>
              <a:t>D</a:t>
            </a:r>
          </a:p>
        </p:txBody>
      </p:sp>
      <p:sp>
        <p:nvSpPr>
          <p:cNvPr id="54" name="Rectangle 53"/>
          <p:cNvSpPr/>
          <p:nvPr/>
        </p:nvSpPr>
        <p:spPr>
          <a:xfrm>
            <a:off x="2927427" y="4187505"/>
            <a:ext cx="405682" cy="220124"/>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dirty="0"/>
              <a:t>L</a:t>
            </a:r>
          </a:p>
        </p:txBody>
      </p:sp>
      <p:sp>
        <p:nvSpPr>
          <p:cNvPr id="55" name="Rectangle 54"/>
          <p:cNvSpPr/>
          <p:nvPr/>
        </p:nvSpPr>
        <p:spPr>
          <a:xfrm>
            <a:off x="3333108" y="4295042"/>
            <a:ext cx="405682" cy="112586"/>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13" dirty="0"/>
              <a:t>L</a:t>
            </a:r>
          </a:p>
        </p:txBody>
      </p:sp>
      <p:sp>
        <p:nvSpPr>
          <p:cNvPr id="56" name="TextBox 55"/>
          <p:cNvSpPr txBox="1"/>
          <p:nvPr/>
        </p:nvSpPr>
        <p:spPr>
          <a:xfrm rot="16200000">
            <a:off x="1907333" y="3428112"/>
            <a:ext cx="553357" cy="248209"/>
          </a:xfrm>
          <a:prstGeom prst="rect">
            <a:avLst/>
          </a:prstGeom>
          <a:noFill/>
        </p:spPr>
        <p:txBody>
          <a:bodyPr wrap="none" rtlCol="0">
            <a:spAutoFit/>
          </a:bodyPr>
          <a:lstStyle/>
          <a:p>
            <a:r>
              <a:rPr lang="en-US" sz="1013" dirty="0"/>
              <a:t>Sleep </a:t>
            </a:r>
          </a:p>
        </p:txBody>
      </p:sp>
      <p:sp>
        <p:nvSpPr>
          <p:cNvPr id="57" name="TextBox 56"/>
          <p:cNvSpPr txBox="1"/>
          <p:nvPr/>
        </p:nvSpPr>
        <p:spPr>
          <a:xfrm rot="16200000">
            <a:off x="3556254" y="3456283"/>
            <a:ext cx="489236" cy="248209"/>
          </a:xfrm>
          <a:prstGeom prst="rect">
            <a:avLst/>
          </a:prstGeom>
          <a:noFill/>
        </p:spPr>
        <p:txBody>
          <a:bodyPr wrap="none" rtlCol="0">
            <a:spAutoFit/>
          </a:bodyPr>
          <a:lstStyle/>
          <a:p>
            <a:r>
              <a:rPr lang="en-US" sz="1013" dirty="0"/>
              <a:t>wake</a:t>
            </a:r>
          </a:p>
        </p:txBody>
      </p:sp>
      <p:sp>
        <p:nvSpPr>
          <p:cNvPr id="58" name="TextBox 57"/>
          <p:cNvSpPr txBox="1"/>
          <p:nvPr/>
        </p:nvSpPr>
        <p:spPr>
          <a:xfrm rot="16200000">
            <a:off x="2682809" y="3400143"/>
            <a:ext cx="489236" cy="248209"/>
          </a:xfrm>
          <a:prstGeom prst="rect">
            <a:avLst/>
          </a:prstGeom>
          <a:noFill/>
        </p:spPr>
        <p:txBody>
          <a:bodyPr wrap="none" rtlCol="0">
            <a:spAutoFit/>
          </a:bodyPr>
          <a:lstStyle/>
          <a:p>
            <a:r>
              <a:rPr lang="en-US" sz="1013" dirty="0"/>
              <a:t>wake</a:t>
            </a:r>
          </a:p>
        </p:txBody>
      </p:sp>
      <p:sp>
        <p:nvSpPr>
          <p:cNvPr id="59" name="TextBox 58"/>
          <p:cNvSpPr txBox="1"/>
          <p:nvPr/>
        </p:nvSpPr>
        <p:spPr>
          <a:xfrm rot="16200000">
            <a:off x="3161016" y="3385635"/>
            <a:ext cx="553357" cy="248209"/>
          </a:xfrm>
          <a:prstGeom prst="rect">
            <a:avLst/>
          </a:prstGeom>
          <a:noFill/>
        </p:spPr>
        <p:txBody>
          <a:bodyPr wrap="none" rtlCol="0">
            <a:spAutoFit/>
          </a:bodyPr>
          <a:lstStyle/>
          <a:p>
            <a:r>
              <a:rPr lang="en-US" sz="1013" dirty="0"/>
              <a:t>Sleep </a:t>
            </a:r>
          </a:p>
        </p:txBody>
      </p:sp>
      <p:cxnSp>
        <p:nvCxnSpPr>
          <p:cNvPr id="61" name="Straight Connector 60"/>
          <p:cNvCxnSpPr/>
          <p:nvPr/>
        </p:nvCxnSpPr>
        <p:spPr>
          <a:xfrm>
            <a:off x="2078920" y="4178344"/>
            <a:ext cx="277000" cy="116699"/>
          </a:xfrm>
          <a:prstGeom prst="line">
            <a:avLst/>
          </a:prstGeom>
        </p:spPr>
        <p:style>
          <a:lnRef idx="2">
            <a:schemeClr val="accent2"/>
          </a:lnRef>
          <a:fillRef idx="0">
            <a:schemeClr val="accent2"/>
          </a:fillRef>
          <a:effectRef idx="1">
            <a:schemeClr val="accent2"/>
          </a:effectRef>
          <a:fontRef idx="minor">
            <a:schemeClr val="tx1"/>
          </a:fontRef>
        </p:style>
      </p:cxnSp>
      <p:cxnSp>
        <p:nvCxnSpPr>
          <p:cNvPr id="63" name="Straight Connector 62"/>
          <p:cNvCxnSpPr/>
          <p:nvPr/>
        </p:nvCxnSpPr>
        <p:spPr>
          <a:xfrm flipH="1">
            <a:off x="2615800" y="4187506"/>
            <a:ext cx="311627" cy="107537"/>
          </a:xfrm>
          <a:prstGeom prst="line">
            <a:avLst/>
          </a:prstGeom>
        </p:spPr>
        <p:style>
          <a:lnRef idx="2">
            <a:schemeClr val="accent2"/>
          </a:lnRef>
          <a:fillRef idx="0">
            <a:schemeClr val="accent2"/>
          </a:fillRef>
          <a:effectRef idx="1">
            <a:schemeClr val="accent2"/>
          </a:effectRef>
          <a:fontRef idx="minor">
            <a:schemeClr val="tx1"/>
          </a:fontRef>
        </p:style>
      </p:cxnSp>
      <p:sp>
        <p:nvSpPr>
          <p:cNvPr id="66" name="TextBox 65"/>
          <p:cNvSpPr txBox="1"/>
          <p:nvPr/>
        </p:nvSpPr>
        <p:spPr>
          <a:xfrm>
            <a:off x="1648078" y="4464903"/>
            <a:ext cx="1446230" cy="248209"/>
          </a:xfrm>
          <a:prstGeom prst="rect">
            <a:avLst/>
          </a:prstGeom>
          <a:noFill/>
        </p:spPr>
        <p:txBody>
          <a:bodyPr wrap="none" rtlCol="0">
            <a:spAutoFit/>
          </a:bodyPr>
          <a:lstStyle/>
          <a:p>
            <a:r>
              <a:rPr lang="en-US" sz="1013" dirty="0"/>
              <a:t>realistic power gating </a:t>
            </a:r>
          </a:p>
        </p:txBody>
      </p:sp>
      <p:cxnSp>
        <p:nvCxnSpPr>
          <p:cNvPr id="68" name="Straight Arrow Connector 67"/>
          <p:cNvCxnSpPr/>
          <p:nvPr/>
        </p:nvCxnSpPr>
        <p:spPr>
          <a:xfrm flipV="1">
            <a:off x="2184011" y="4236693"/>
            <a:ext cx="0" cy="433830"/>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87761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D050-548C-694C-AB9B-4D9B1108A128}"/>
              </a:ext>
            </a:extLst>
          </p:cNvPr>
          <p:cNvSpPr>
            <a:spLocks noGrp="1"/>
          </p:cNvSpPr>
          <p:nvPr>
            <p:ph type="title"/>
          </p:nvPr>
        </p:nvSpPr>
        <p:spPr/>
        <p:txBody>
          <a:bodyPr/>
          <a:lstStyle/>
          <a:p>
            <a:r>
              <a:rPr lang="en-US" dirty="0"/>
              <a:t>High-Level Synthesis </a:t>
            </a:r>
          </a:p>
        </p:txBody>
      </p:sp>
      <p:sp>
        <p:nvSpPr>
          <p:cNvPr id="3" name="Content Placeholder 2">
            <a:extLst>
              <a:ext uri="{FF2B5EF4-FFF2-40B4-BE49-F238E27FC236}">
                <a16:creationId xmlns:a16="http://schemas.microsoft.com/office/drawing/2014/main" id="{4756F5C6-AED6-2743-A9ED-736BE71D3F70}"/>
              </a:ext>
            </a:extLst>
          </p:cNvPr>
          <p:cNvSpPr>
            <a:spLocks noGrp="1"/>
          </p:cNvSpPr>
          <p:nvPr>
            <p:ph idx="1"/>
          </p:nvPr>
        </p:nvSpPr>
        <p:spPr>
          <a:xfrm>
            <a:off x="1097280" y="1188720"/>
            <a:ext cx="7315199" cy="980781"/>
          </a:xfrm>
        </p:spPr>
        <p:txBody>
          <a:bodyPr/>
          <a:lstStyle/>
          <a:p>
            <a:r>
              <a:rPr lang="en-US" dirty="0"/>
              <a:t>Compiles High-Level code to RTL </a:t>
            </a:r>
          </a:p>
          <a:p>
            <a:pPr lvl="1"/>
            <a:r>
              <a:rPr lang="en-US" dirty="0"/>
              <a:t>- input C/C++, output RTL </a:t>
            </a:r>
          </a:p>
          <a:p>
            <a:r>
              <a:rPr lang="en-US" dirty="0"/>
              <a:t>Lower HW entrance barrier </a:t>
            </a:r>
          </a:p>
          <a:p>
            <a:pPr lvl="1"/>
            <a:r>
              <a:rPr lang="en-US" dirty="0"/>
              <a:t>Alleviates design costs </a:t>
            </a:r>
          </a:p>
        </p:txBody>
      </p:sp>
      <p:sp>
        <p:nvSpPr>
          <p:cNvPr id="4" name="Slide Number Placeholder 3">
            <a:extLst>
              <a:ext uri="{FF2B5EF4-FFF2-40B4-BE49-F238E27FC236}">
                <a16:creationId xmlns:a16="http://schemas.microsoft.com/office/drawing/2014/main" id="{FE7CBA45-E452-E148-AB49-4FD0D751BC57}"/>
              </a:ext>
            </a:extLst>
          </p:cNvPr>
          <p:cNvSpPr>
            <a:spLocks noGrp="1"/>
          </p:cNvSpPr>
          <p:nvPr>
            <p:ph type="sldNum" sz="quarter" idx="11"/>
          </p:nvPr>
        </p:nvSpPr>
        <p:spPr/>
        <p:txBody>
          <a:bodyPr/>
          <a:lstStyle/>
          <a:p>
            <a:pPr>
              <a:defRPr/>
            </a:pPr>
            <a:fld id="{D2C425F6-CA7B-4977-8DCE-0B0DAF9AC9E5}" type="slidenum">
              <a:rPr lang="en-US" smtClean="0">
                <a:solidFill>
                  <a:srgbClr val="808080"/>
                </a:solidFill>
              </a:rPr>
              <a:pPr>
                <a:defRPr/>
              </a:pPr>
              <a:t>5</a:t>
            </a:fld>
            <a:endParaRPr lang="en-US">
              <a:solidFill>
                <a:srgbClr val="808080"/>
              </a:solidFill>
            </a:endParaRPr>
          </a:p>
        </p:txBody>
      </p:sp>
      <p:pic>
        <p:nvPicPr>
          <p:cNvPr id="6" name="Picture 5" descr="Diagram&#10;&#10;Description automatically generated">
            <a:extLst>
              <a:ext uri="{FF2B5EF4-FFF2-40B4-BE49-F238E27FC236}">
                <a16:creationId xmlns:a16="http://schemas.microsoft.com/office/drawing/2014/main" id="{85DBAD5F-D898-2447-80F1-16F6B1F3BB88}"/>
              </a:ext>
            </a:extLst>
          </p:cNvPr>
          <p:cNvPicPr>
            <a:picLocks noChangeAspect="1"/>
          </p:cNvPicPr>
          <p:nvPr/>
        </p:nvPicPr>
        <p:blipFill>
          <a:blip r:embed="rId2"/>
          <a:stretch>
            <a:fillRect/>
          </a:stretch>
        </p:blipFill>
        <p:spPr>
          <a:xfrm>
            <a:off x="5062538" y="860098"/>
            <a:ext cx="3228975" cy="3790950"/>
          </a:xfrm>
          <a:prstGeom prst="rect">
            <a:avLst/>
          </a:prstGeom>
        </p:spPr>
      </p:pic>
      <p:sp>
        <p:nvSpPr>
          <p:cNvPr id="7" name="TextBox 6">
            <a:extLst>
              <a:ext uri="{FF2B5EF4-FFF2-40B4-BE49-F238E27FC236}">
                <a16:creationId xmlns:a16="http://schemas.microsoft.com/office/drawing/2014/main" id="{C162FE42-18C3-604F-942E-6788D4423076}"/>
              </a:ext>
            </a:extLst>
          </p:cNvPr>
          <p:cNvSpPr txBox="1"/>
          <p:nvPr/>
        </p:nvSpPr>
        <p:spPr>
          <a:xfrm>
            <a:off x="158080" y="4938326"/>
            <a:ext cx="2446504" cy="248209"/>
          </a:xfrm>
          <a:prstGeom prst="rect">
            <a:avLst/>
          </a:prstGeom>
          <a:noFill/>
        </p:spPr>
        <p:txBody>
          <a:bodyPr wrap="none" rtlCol="0">
            <a:spAutoFit/>
          </a:bodyPr>
          <a:lstStyle/>
          <a:p>
            <a:r>
              <a:rPr lang="en-US" sz="1013" dirty="0"/>
              <a:t>Source: FPGA HLS tutorial, ISCA 2015</a:t>
            </a:r>
          </a:p>
        </p:txBody>
      </p:sp>
    </p:spTree>
    <p:extLst>
      <p:ext uri="{BB962C8B-B14F-4D97-AF65-F5344CB8AC3E}">
        <p14:creationId xmlns:p14="http://schemas.microsoft.com/office/powerpoint/2010/main" val="143962666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Gating</a:t>
            </a:r>
          </a:p>
        </p:txBody>
      </p:sp>
      <p:sp>
        <p:nvSpPr>
          <p:cNvPr id="3" name="Content Placeholder 2"/>
          <p:cNvSpPr>
            <a:spLocks noGrp="1"/>
          </p:cNvSpPr>
          <p:nvPr>
            <p:ph idx="1"/>
          </p:nvPr>
        </p:nvSpPr>
        <p:spPr>
          <a:xfrm>
            <a:off x="640079" y="1069546"/>
            <a:ext cx="6260306" cy="2830005"/>
          </a:xfrm>
        </p:spPr>
        <p:txBody>
          <a:bodyPr/>
          <a:lstStyle/>
          <a:p>
            <a:r>
              <a:rPr lang="en-US" sz="2100" dirty="0"/>
              <a:t>When to power-gate?</a:t>
            </a:r>
          </a:p>
          <a:p>
            <a:r>
              <a:rPr lang="en-US" sz="2100" dirty="0"/>
              <a:t>Power gating policies:</a:t>
            </a:r>
          </a:p>
          <a:p>
            <a:pPr lvl="1"/>
            <a:r>
              <a:rPr lang="en-US" sz="1800" dirty="0"/>
              <a:t>Idle Policy</a:t>
            </a:r>
          </a:p>
          <a:p>
            <a:pPr lvl="2"/>
            <a:r>
              <a:rPr lang="en-US" sz="1500" dirty="0"/>
              <a:t>Shut the unit after use if future idle period &gt; break even point</a:t>
            </a:r>
          </a:p>
          <a:p>
            <a:pPr lvl="2"/>
            <a:r>
              <a:rPr lang="en-US" sz="1500" dirty="0"/>
              <a:t>Assumes perfect knowledge of the future when the component  will go idle</a:t>
            </a:r>
          </a:p>
          <a:p>
            <a:pPr lvl="1"/>
            <a:r>
              <a:rPr lang="en-US" sz="1800" dirty="0"/>
              <a:t>Flag policy</a:t>
            </a:r>
          </a:p>
          <a:p>
            <a:pPr lvl="2"/>
            <a:r>
              <a:rPr lang="en-US" sz="1500" dirty="0"/>
              <a:t>Shut the unit when idle counter reaches a threshold</a:t>
            </a:r>
          </a:p>
          <a:p>
            <a:pPr lvl="1"/>
            <a:r>
              <a:rPr lang="en-US" sz="1800" dirty="0"/>
              <a:t>Immediate policy</a:t>
            </a:r>
          </a:p>
          <a:p>
            <a:pPr lvl="2"/>
            <a:r>
              <a:rPr lang="en-US" sz="1500" dirty="0"/>
              <a:t>Shut the unit immediately after use</a:t>
            </a:r>
            <a:endParaRPr lang="en-US" dirty="0"/>
          </a:p>
        </p:txBody>
      </p:sp>
      <p:sp>
        <p:nvSpPr>
          <p:cNvPr id="4" name="Footer Placeholder 3"/>
          <p:cNvSpPr>
            <a:spLocks noGrp="1"/>
          </p:cNvSpPr>
          <p:nvPr>
            <p:ph type="ftr" sz="quarter" idx="10"/>
          </p:nvPr>
        </p:nvSpPr>
        <p:spPr/>
        <p:txBody>
          <a:bodyPr/>
          <a:lstStyle/>
          <a:p>
            <a:pPr>
              <a:defRPr/>
            </a:pPr>
            <a:r>
              <a:rPr lang="en-US">
                <a:solidFill>
                  <a:srgbClr val="000000"/>
                </a:solidFill>
                <a:latin typeface="AUdimat"/>
              </a:rPr>
              <a:t> </a:t>
            </a:r>
          </a:p>
        </p:txBody>
      </p:sp>
    </p:spTree>
    <p:extLst>
      <p:ext uri="{BB962C8B-B14F-4D97-AF65-F5344CB8AC3E}">
        <p14:creationId xmlns:p14="http://schemas.microsoft.com/office/powerpoint/2010/main" val="101546589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Gating</a:t>
            </a:r>
          </a:p>
        </p:txBody>
      </p:sp>
      <p:sp>
        <p:nvSpPr>
          <p:cNvPr id="3" name="Content Placeholder 2"/>
          <p:cNvSpPr>
            <a:spLocks noGrp="1"/>
          </p:cNvSpPr>
          <p:nvPr>
            <p:ph idx="1"/>
          </p:nvPr>
        </p:nvSpPr>
        <p:spPr>
          <a:xfrm>
            <a:off x="640079" y="1112044"/>
            <a:ext cx="6260306" cy="2575064"/>
          </a:xfrm>
        </p:spPr>
        <p:txBody>
          <a:bodyPr/>
          <a:lstStyle/>
          <a:p>
            <a:r>
              <a:rPr lang="en-US" sz="2000" dirty="0"/>
              <a:t>Power reduction policies</a:t>
            </a:r>
          </a:p>
          <a:p>
            <a:pPr lvl="1"/>
            <a:r>
              <a:rPr lang="en-US" sz="2000" dirty="0"/>
              <a:t>Branch </a:t>
            </a:r>
            <a:r>
              <a:rPr lang="en-US" sz="2000" dirty="0" err="1"/>
              <a:t>mispredictions</a:t>
            </a:r>
            <a:r>
              <a:rPr lang="en-US" sz="2000" dirty="0"/>
              <a:t>  </a:t>
            </a:r>
          </a:p>
          <a:p>
            <a:pPr lvl="1"/>
            <a:r>
              <a:rPr lang="en-US" sz="2000" dirty="0"/>
              <a:t>L2 misses </a:t>
            </a:r>
          </a:p>
          <a:p>
            <a:pPr lvl="1"/>
            <a:r>
              <a:rPr lang="en-US" sz="2000" dirty="0"/>
              <a:t>Lock contentions </a:t>
            </a:r>
          </a:p>
          <a:p>
            <a:pPr lvl="1"/>
            <a:r>
              <a:rPr lang="en-US" sz="2000" dirty="0"/>
              <a:t>TLB misses</a:t>
            </a:r>
          </a:p>
          <a:p>
            <a:pPr lvl="1"/>
            <a:r>
              <a:rPr lang="en-US" sz="2000" dirty="0"/>
              <a:t>Early thread terminations</a:t>
            </a:r>
          </a:p>
          <a:p>
            <a:pPr lvl="1"/>
            <a:r>
              <a:rPr lang="en-US" sz="2000" dirty="0"/>
              <a:t>I-cache with trace cache or loop buffer   </a:t>
            </a:r>
          </a:p>
          <a:p>
            <a:pPr marL="342900" lvl="1" indent="0">
              <a:buNone/>
            </a:pPr>
            <a:endParaRPr lang="en-US" sz="2000" dirty="0"/>
          </a:p>
        </p:txBody>
      </p:sp>
      <p:sp>
        <p:nvSpPr>
          <p:cNvPr id="4" name="Footer Placeholder 3"/>
          <p:cNvSpPr>
            <a:spLocks noGrp="1"/>
          </p:cNvSpPr>
          <p:nvPr>
            <p:ph type="ftr" sz="quarter" idx="10"/>
          </p:nvPr>
        </p:nvSpPr>
        <p:spPr/>
        <p:txBody>
          <a:bodyPr/>
          <a:lstStyle/>
          <a:p>
            <a:pPr>
              <a:defRPr/>
            </a:pPr>
            <a:r>
              <a:rPr lang="en-US">
                <a:solidFill>
                  <a:srgbClr val="000000"/>
                </a:solidFill>
                <a:latin typeface="AUdimat"/>
              </a:rPr>
              <a:t> </a:t>
            </a:r>
          </a:p>
        </p:txBody>
      </p:sp>
    </p:spTree>
    <p:extLst>
      <p:ext uri="{BB962C8B-B14F-4D97-AF65-F5344CB8AC3E}">
        <p14:creationId xmlns:p14="http://schemas.microsoft.com/office/powerpoint/2010/main" val="16927080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Intel’s Power Management States </a:t>
            </a:r>
          </a:p>
        </p:txBody>
      </p:sp>
      <p:sp>
        <p:nvSpPr>
          <p:cNvPr id="3" name="Content Placeholder 2"/>
          <p:cNvSpPr>
            <a:spLocks noGrp="1"/>
          </p:cNvSpPr>
          <p:nvPr>
            <p:ph idx="1"/>
          </p:nvPr>
        </p:nvSpPr>
        <p:spPr>
          <a:xfrm>
            <a:off x="1441848" y="977504"/>
            <a:ext cx="2914843" cy="1234184"/>
          </a:xfrm>
        </p:spPr>
        <p:txBody>
          <a:bodyPr/>
          <a:lstStyle/>
          <a:p>
            <a:r>
              <a:rPr lang="en-US" sz="1800" dirty="0"/>
              <a:t>Power management states </a:t>
            </a:r>
          </a:p>
          <a:p>
            <a:pPr lvl="1"/>
            <a:r>
              <a:rPr lang="en-US" sz="1500" dirty="0"/>
              <a:t>C states, P states </a:t>
            </a:r>
          </a:p>
          <a:p>
            <a:pPr lvl="1"/>
            <a:r>
              <a:rPr lang="en-US" sz="1500" dirty="0"/>
              <a:t>C states: idle states </a:t>
            </a:r>
          </a:p>
          <a:p>
            <a:pPr lvl="1"/>
            <a:r>
              <a:rPr lang="en-US" sz="1500" dirty="0"/>
              <a:t>P states: power saving states </a:t>
            </a:r>
          </a:p>
        </p:txBody>
      </p:sp>
      <p:sp>
        <p:nvSpPr>
          <p:cNvPr id="4" name="Footer Placeholder 3"/>
          <p:cNvSpPr>
            <a:spLocks noGrp="1"/>
          </p:cNvSpPr>
          <p:nvPr>
            <p:ph type="ftr" sz="quarter" idx="10"/>
          </p:nvPr>
        </p:nvSpPr>
        <p:spPr/>
        <p:txBody>
          <a:bodyPr/>
          <a:lstStyle/>
          <a:p>
            <a:pPr>
              <a:defRPr/>
            </a:pPr>
            <a:r>
              <a:rPr lang="en-US">
                <a:solidFill>
                  <a:srgbClr val="000000"/>
                </a:solidFill>
                <a:latin typeface="AUdimat"/>
              </a:rPr>
              <a:t> </a:t>
            </a:r>
          </a:p>
        </p:txBody>
      </p:sp>
      <p:pic>
        <p:nvPicPr>
          <p:cNvPr id="5" name="Picture 4" descr="Screen Shot 2014-11-19 at 10.50.5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6691" y="899777"/>
            <a:ext cx="3733252" cy="3993161"/>
          </a:xfrm>
          <a:prstGeom prst="rect">
            <a:avLst/>
          </a:prstGeom>
        </p:spPr>
      </p:pic>
      <p:sp>
        <p:nvSpPr>
          <p:cNvPr id="6" name="TextBox 5"/>
          <p:cNvSpPr txBox="1"/>
          <p:nvPr/>
        </p:nvSpPr>
        <p:spPr>
          <a:xfrm>
            <a:off x="4121130" y="4878939"/>
            <a:ext cx="1851789" cy="248209"/>
          </a:xfrm>
          <a:prstGeom prst="rect">
            <a:avLst/>
          </a:prstGeom>
          <a:noFill/>
        </p:spPr>
        <p:txBody>
          <a:bodyPr wrap="none" rtlCol="0">
            <a:spAutoFit/>
          </a:bodyPr>
          <a:lstStyle/>
          <a:p>
            <a:r>
              <a:rPr lang="en-US" sz="1013" dirty="0"/>
              <a:t>AMD Hotchip23 presentation</a:t>
            </a:r>
          </a:p>
        </p:txBody>
      </p:sp>
    </p:spTree>
    <p:extLst>
      <p:ext uri="{BB962C8B-B14F-4D97-AF65-F5344CB8AC3E}">
        <p14:creationId xmlns:p14="http://schemas.microsoft.com/office/powerpoint/2010/main" val="378754209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Turbo Boost Technology </a:t>
            </a:r>
          </a:p>
        </p:txBody>
      </p:sp>
      <p:sp>
        <p:nvSpPr>
          <p:cNvPr id="3" name="Content Placeholder 2"/>
          <p:cNvSpPr>
            <a:spLocks noGrp="1"/>
          </p:cNvSpPr>
          <p:nvPr>
            <p:ph idx="1"/>
          </p:nvPr>
        </p:nvSpPr>
        <p:spPr>
          <a:xfrm>
            <a:off x="1097280" y="1188720"/>
            <a:ext cx="7315199" cy="193899"/>
          </a:xfrm>
        </p:spPr>
        <p:txBody>
          <a:bodyPr/>
          <a:lstStyle/>
          <a:p>
            <a:endParaRPr lang="en-US"/>
          </a:p>
        </p:txBody>
      </p:sp>
      <p:sp>
        <p:nvSpPr>
          <p:cNvPr id="4" name="Footer Placeholder 3"/>
          <p:cNvSpPr>
            <a:spLocks noGrp="1"/>
          </p:cNvSpPr>
          <p:nvPr>
            <p:ph type="ftr" sz="quarter" idx="10"/>
          </p:nvPr>
        </p:nvSpPr>
        <p:spPr/>
        <p:txBody>
          <a:bodyPr/>
          <a:lstStyle/>
          <a:p>
            <a:pPr>
              <a:defRPr/>
            </a:pPr>
            <a:r>
              <a:rPr lang="en-US">
                <a:solidFill>
                  <a:srgbClr val="000000"/>
                </a:solidFill>
                <a:latin typeface="AUdimat"/>
              </a:rPr>
              <a:t> </a:t>
            </a:r>
          </a:p>
        </p:txBody>
      </p:sp>
      <p:pic>
        <p:nvPicPr>
          <p:cNvPr id="5" name="Picture 4" descr="http://img.hexus.net/v2/sy/turbo-boost-bi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021" y="0"/>
            <a:ext cx="7063979"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2538463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8F587-0F96-00F1-41EA-B9675AAE073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3E68FC-4F36-816B-D46F-467EB60A0F68}"/>
              </a:ext>
            </a:extLst>
          </p:cNvPr>
          <p:cNvSpPr>
            <a:spLocks noGrp="1"/>
          </p:cNvSpPr>
          <p:nvPr>
            <p:ph type="sldNum" sz="quarter" idx="19"/>
          </p:nvPr>
        </p:nvSpPr>
        <p:spPr/>
        <p:txBody>
          <a:bodyPr/>
          <a:lstStyle/>
          <a:p>
            <a:fld id="{B6238B5B-F19C-E947-A0BC-87BD7983F871}" type="slidenum">
              <a:rPr lang="en-US" smtClean="0"/>
              <a:pPr/>
              <a:t>54</a:t>
            </a:fld>
            <a:endParaRPr lang="en-US" dirty="0"/>
          </a:p>
        </p:txBody>
      </p:sp>
      <p:sp>
        <p:nvSpPr>
          <p:cNvPr id="3" name="Text Placeholder 2">
            <a:extLst>
              <a:ext uri="{FF2B5EF4-FFF2-40B4-BE49-F238E27FC236}">
                <a16:creationId xmlns:a16="http://schemas.microsoft.com/office/drawing/2014/main" id="{363FF2BA-59C6-D3FA-D310-040A1D61AF84}"/>
              </a:ext>
            </a:extLst>
          </p:cNvPr>
          <p:cNvSpPr>
            <a:spLocks noGrp="1"/>
          </p:cNvSpPr>
          <p:nvPr>
            <p:ph type="body" sz="quarter" idx="20"/>
          </p:nvPr>
        </p:nvSpPr>
        <p:spPr/>
        <p:txBody>
          <a:bodyPr/>
          <a:lstStyle/>
          <a:p>
            <a:endParaRPr lang="en-US"/>
          </a:p>
        </p:txBody>
      </p:sp>
      <p:sp>
        <p:nvSpPr>
          <p:cNvPr id="4" name="Text Placeholder 3">
            <a:extLst>
              <a:ext uri="{FF2B5EF4-FFF2-40B4-BE49-F238E27FC236}">
                <a16:creationId xmlns:a16="http://schemas.microsoft.com/office/drawing/2014/main" id="{A3AEE87E-69DE-2949-FAC8-CDA33AC1C78C}"/>
              </a:ext>
            </a:extLst>
          </p:cNvPr>
          <p:cNvSpPr>
            <a:spLocks noGrp="1"/>
          </p:cNvSpPr>
          <p:nvPr>
            <p:ph type="body" sz="quarter" idx="31"/>
          </p:nvPr>
        </p:nvSpPr>
        <p:spPr/>
        <p:txBody>
          <a:bodyPr/>
          <a:lstStyle/>
          <a:p>
            <a:pPr algn="ctr"/>
            <a:r>
              <a:rPr lang="en-US" dirty="0"/>
              <a:t>Q&amp;A</a:t>
            </a:r>
          </a:p>
        </p:txBody>
      </p:sp>
    </p:spTree>
    <p:extLst>
      <p:ext uri="{BB962C8B-B14F-4D97-AF65-F5344CB8AC3E}">
        <p14:creationId xmlns:p14="http://schemas.microsoft.com/office/powerpoint/2010/main" val="15667269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0558A-7301-5F46-B77B-D10871E94EF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F18FFC7-D97D-EF4C-B01B-20D5BCC81C50}"/>
              </a:ext>
            </a:extLst>
          </p:cNvPr>
          <p:cNvSpPr>
            <a:spLocks noGrp="1"/>
          </p:cNvSpPr>
          <p:nvPr>
            <p:ph idx="1"/>
          </p:nvPr>
        </p:nvSpPr>
        <p:spPr>
          <a:xfrm>
            <a:off x="640079" y="1142855"/>
            <a:ext cx="7315199" cy="1756378"/>
          </a:xfrm>
        </p:spPr>
        <p:txBody>
          <a:bodyPr/>
          <a:lstStyle/>
          <a:p>
            <a:r>
              <a:rPr lang="en-US" dirty="0"/>
              <a:t>https://</a:t>
            </a:r>
            <a:r>
              <a:rPr lang="en-US" dirty="0" err="1"/>
              <a:t>www.xilinx.com</a:t>
            </a:r>
            <a:r>
              <a:rPr lang="en-US" dirty="0"/>
              <a:t>/</a:t>
            </a:r>
            <a:r>
              <a:rPr lang="en-US" dirty="0" err="1"/>
              <a:t>html_docs</a:t>
            </a:r>
            <a:r>
              <a:rPr lang="en-US" dirty="0"/>
              <a:t>/xilinx2020_1/</a:t>
            </a:r>
            <a:r>
              <a:rPr lang="en-US" dirty="0" err="1"/>
              <a:t>vitis_doc</a:t>
            </a:r>
            <a:r>
              <a:rPr lang="en-US" dirty="0"/>
              <a:t>/programmingvitishls.html#tlb1539734222626</a:t>
            </a:r>
          </a:p>
          <a:p>
            <a:r>
              <a:rPr lang="en-US" dirty="0"/>
              <a:t>Vitis High-Level Synthesis User Guide : </a:t>
            </a:r>
            <a:r>
              <a:rPr lang="en-US" dirty="0">
                <a:hlinkClick r:id="rId2"/>
              </a:rPr>
              <a:t>https://www.xilinx.com/support/documentation/sw_manuals/xilinx2021_1/ug1399-vitis-hls.pdf</a:t>
            </a:r>
            <a:endParaRPr lang="en-US" dirty="0"/>
          </a:p>
          <a:p>
            <a:r>
              <a:rPr lang="en-US" dirty="0"/>
              <a:t>AXI DMA v 7.1 https://</a:t>
            </a:r>
            <a:r>
              <a:rPr lang="en-US" dirty="0" err="1"/>
              <a:t>www.xilinx.com</a:t>
            </a:r>
            <a:r>
              <a:rPr lang="en-US" dirty="0"/>
              <a:t>/support/documentation/</a:t>
            </a:r>
            <a:r>
              <a:rPr lang="en-US" dirty="0" err="1"/>
              <a:t>ip_documentation</a:t>
            </a:r>
            <a:r>
              <a:rPr lang="en-US" dirty="0"/>
              <a:t>/</a:t>
            </a:r>
            <a:r>
              <a:rPr lang="en-US" dirty="0" err="1"/>
              <a:t>axi_dma</a:t>
            </a:r>
            <a:r>
              <a:rPr lang="en-US" dirty="0"/>
              <a:t>/v7_1/pg021_axi_dma.pdf</a:t>
            </a:r>
          </a:p>
        </p:txBody>
      </p:sp>
      <p:sp>
        <p:nvSpPr>
          <p:cNvPr id="4" name="Slide Number Placeholder 3">
            <a:extLst>
              <a:ext uri="{FF2B5EF4-FFF2-40B4-BE49-F238E27FC236}">
                <a16:creationId xmlns:a16="http://schemas.microsoft.com/office/drawing/2014/main" id="{D9669C70-67D4-9345-A140-270D435026E5}"/>
              </a:ext>
            </a:extLst>
          </p:cNvPr>
          <p:cNvSpPr>
            <a:spLocks noGrp="1"/>
          </p:cNvSpPr>
          <p:nvPr>
            <p:ph type="sldNum" sz="quarter" idx="11"/>
          </p:nvPr>
        </p:nvSpPr>
        <p:spPr/>
        <p:txBody>
          <a:bodyPr/>
          <a:lstStyle/>
          <a:p>
            <a:pPr>
              <a:defRPr/>
            </a:pPr>
            <a:fld id="{D2C425F6-CA7B-4977-8DCE-0B0DAF9AC9E5}" type="slidenum">
              <a:rPr lang="en-US" smtClean="0">
                <a:solidFill>
                  <a:srgbClr val="808080"/>
                </a:solidFill>
              </a:rPr>
              <a:pPr>
                <a:defRPr/>
              </a:pPr>
              <a:t>55</a:t>
            </a:fld>
            <a:endParaRPr lang="en-US">
              <a:solidFill>
                <a:srgbClr val="808080"/>
              </a:solidFill>
            </a:endParaRPr>
          </a:p>
        </p:txBody>
      </p:sp>
      <p:sp>
        <p:nvSpPr>
          <p:cNvPr id="5" name="Rectangle 4">
            <a:extLst>
              <a:ext uri="{FF2B5EF4-FFF2-40B4-BE49-F238E27FC236}">
                <a16:creationId xmlns:a16="http://schemas.microsoft.com/office/drawing/2014/main" id="{146064A6-E67B-654C-80BA-8AC3453EBAC7}"/>
              </a:ext>
            </a:extLst>
          </p:cNvPr>
          <p:cNvSpPr/>
          <p:nvPr/>
        </p:nvSpPr>
        <p:spPr>
          <a:xfrm>
            <a:off x="755591" y="-266283"/>
            <a:ext cx="8142348" cy="248209"/>
          </a:xfrm>
          <a:prstGeom prst="rect">
            <a:avLst/>
          </a:prstGeom>
        </p:spPr>
        <p:txBody>
          <a:bodyPr wrap="square">
            <a:spAutoFit/>
          </a:bodyPr>
          <a:lstStyle/>
          <a:p>
            <a:r>
              <a:rPr lang="en-US" sz="1013" dirty="0"/>
              <a:t>https://</a:t>
            </a:r>
            <a:r>
              <a:rPr lang="en-US" sz="1013" dirty="0" err="1"/>
              <a:t>www.xilinx.com</a:t>
            </a:r>
            <a:r>
              <a:rPr lang="en-US" sz="1013" dirty="0"/>
              <a:t>/</a:t>
            </a:r>
            <a:r>
              <a:rPr lang="en-US" sz="1013" dirty="0" err="1"/>
              <a:t>html_docs</a:t>
            </a:r>
            <a:r>
              <a:rPr lang="en-US" sz="1013" dirty="0"/>
              <a:t>/xilinx2020_1/</a:t>
            </a:r>
            <a:r>
              <a:rPr lang="en-US" sz="1013" dirty="0" err="1"/>
              <a:t>vitis_doc</a:t>
            </a:r>
            <a:r>
              <a:rPr lang="en-US" sz="1013" dirty="0"/>
              <a:t>/programmingvitishls.html#tlb1539734222626</a:t>
            </a:r>
          </a:p>
        </p:txBody>
      </p:sp>
    </p:spTree>
    <p:extLst>
      <p:ext uri="{BB962C8B-B14F-4D97-AF65-F5344CB8AC3E}">
        <p14:creationId xmlns:p14="http://schemas.microsoft.com/office/powerpoint/2010/main" val="158738351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56</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Acknowledgement</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640077" y="1073742"/>
            <a:ext cx="8157755" cy="1395254"/>
          </a:xfrm>
        </p:spPr>
        <p:txBody>
          <a:bodyPr/>
          <a:lstStyle/>
          <a:p>
            <a:pPr marL="285750" indent="-285750">
              <a:buFont typeface="Arial" panose="020B0604020202020204" pitchFamily="34" charset="0"/>
              <a:buChar char="•"/>
            </a:pPr>
            <a:r>
              <a:rPr lang="en-US" sz="2400" dirty="0"/>
              <a:t>This course is partly inspired and use materials from the following courses created by my colleagues:</a:t>
            </a:r>
          </a:p>
          <a:p>
            <a:pPr marL="733806" lvl="1" indent="-285750"/>
            <a:r>
              <a:rPr lang="en-US" sz="2000" dirty="0"/>
              <a:t>ECE-M1126C: Nader </a:t>
            </a:r>
            <a:r>
              <a:rPr lang="en-US" sz="2000" dirty="0" err="1"/>
              <a:t>Sehatbakhsh</a:t>
            </a:r>
            <a:r>
              <a:rPr lang="en-US" sz="2000" dirty="0"/>
              <a:t> @ UCLA</a:t>
            </a:r>
          </a:p>
          <a:p>
            <a:pPr marL="733806" lvl="1" indent="-285750"/>
            <a:r>
              <a:rPr lang="en-US" sz="2000" dirty="0"/>
              <a:t>CS3220: </a:t>
            </a:r>
            <a:r>
              <a:rPr lang="en-US" sz="2000" dirty="0" err="1"/>
              <a:t>Hyesoon</a:t>
            </a:r>
            <a:r>
              <a:rPr lang="en-US" sz="2000" dirty="0"/>
              <a:t> Kim @ </a:t>
            </a:r>
            <a:r>
              <a:rPr lang="en-US" sz="2000" dirty="0" err="1"/>
              <a:t>gatech</a:t>
            </a:r>
            <a:endParaRPr lang="en-US" sz="2000" dirty="0"/>
          </a:p>
        </p:txBody>
      </p:sp>
    </p:spTree>
    <p:extLst>
      <p:ext uri="{BB962C8B-B14F-4D97-AF65-F5344CB8AC3E}">
        <p14:creationId xmlns:p14="http://schemas.microsoft.com/office/powerpoint/2010/main" val="454412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2166" y="266485"/>
            <a:ext cx="6966725" cy="396286"/>
          </a:xfrm>
          <a:prstGeom prst="rect">
            <a:avLst/>
          </a:prstGeom>
        </p:spPr>
        <p:txBody>
          <a:bodyPr vert="horz" wrap="square" lIns="0" tIns="8405" rIns="0" bIns="0" rtlCol="0" anchor="b" anchorCtr="0">
            <a:spAutoFit/>
          </a:bodyPr>
          <a:lstStyle/>
          <a:p>
            <a:pPr marL="8405">
              <a:spcBef>
                <a:spcPts val="66"/>
              </a:spcBef>
            </a:pPr>
            <a:r>
              <a:rPr spc="-3" dirty="0"/>
              <a:t>Typical</a:t>
            </a:r>
            <a:r>
              <a:rPr spc="3" dirty="0"/>
              <a:t> </a:t>
            </a:r>
            <a:r>
              <a:rPr spc="14" dirty="0"/>
              <a:t>C/C++</a:t>
            </a:r>
            <a:r>
              <a:rPr spc="23" dirty="0"/>
              <a:t> </a:t>
            </a:r>
            <a:r>
              <a:rPr spc="17" dirty="0"/>
              <a:t>Synthesizable</a:t>
            </a:r>
            <a:r>
              <a:rPr spc="20" dirty="0"/>
              <a:t> </a:t>
            </a:r>
            <a:r>
              <a:rPr spc="17" dirty="0"/>
              <a:t>Subset</a:t>
            </a:r>
          </a:p>
        </p:txBody>
      </p:sp>
      <p:sp>
        <p:nvSpPr>
          <p:cNvPr id="4" name="object 4"/>
          <p:cNvSpPr txBox="1">
            <a:spLocks noGrp="1"/>
          </p:cNvSpPr>
          <p:nvPr>
            <p:ph type="sldNum" sz="quarter" idx="11"/>
          </p:nvPr>
        </p:nvSpPr>
        <p:spPr>
          <a:xfrm>
            <a:off x="6515100" y="3566160"/>
            <a:ext cx="342900" cy="132344"/>
          </a:xfrm>
          <a:prstGeom prst="rect">
            <a:avLst/>
          </a:prstGeom>
        </p:spPr>
        <p:txBody>
          <a:bodyPr vert="horz" wrap="square" lIns="0" tIns="0" rIns="0" bIns="0" rtlCol="0" anchor="t" anchorCtr="0">
            <a:spAutoFit/>
          </a:bodyPr>
          <a:lstStyle>
            <a:defPPr>
              <a:defRPr lang="en-US"/>
            </a:defPPr>
            <a:lvl1pPr marL="0" algn="l" defTabSz="685800" rtl="0" eaLnBrk="1" latinLnBrk="0" hangingPunct="1">
              <a:defRPr sz="860" b="0" i="0" kern="1200">
                <a:solidFill>
                  <a:srgbClr val="898989"/>
                </a:solidFill>
                <a:latin typeface="Times New Roman"/>
                <a:ea typeface="+mn-ea"/>
                <a:cs typeface="Times New Roman"/>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25214" defTabSz="605150"/>
            <a:fld id="{81D60167-4931-47E6-BA6A-407CBD079E47}" type="slidenum">
              <a:rPr lang="en-US" spc="7"/>
              <a:pPr marL="25214" defTabSz="605150"/>
              <a:t>6</a:t>
            </a:fld>
            <a:endParaRPr spc="7" dirty="0"/>
          </a:p>
        </p:txBody>
      </p:sp>
      <p:sp>
        <p:nvSpPr>
          <p:cNvPr id="2" name="object 2"/>
          <p:cNvSpPr txBox="1"/>
          <p:nvPr/>
        </p:nvSpPr>
        <p:spPr>
          <a:xfrm>
            <a:off x="478116" y="901982"/>
            <a:ext cx="7626034" cy="3308513"/>
          </a:xfrm>
          <a:prstGeom prst="rect">
            <a:avLst/>
          </a:prstGeom>
        </p:spPr>
        <p:txBody>
          <a:bodyPr vert="horz" wrap="square" lIns="0" tIns="68496" rIns="0" bIns="0" rtlCol="0">
            <a:spAutoFit/>
          </a:bodyPr>
          <a:lstStyle/>
          <a:p>
            <a:pPr marL="8405" defTabSz="605150">
              <a:spcBef>
                <a:spcPts val="539"/>
              </a:spcBef>
              <a:tabLst>
                <a:tab pos="247523" algn="l"/>
              </a:tabLst>
            </a:pPr>
            <a:r>
              <a:rPr sz="1919" spc="-195" dirty="0">
                <a:solidFill>
                  <a:srgbClr val="C0504D"/>
                </a:solidFill>
                <a:latin typeface="Arial Unicode MS"/>
                <a:cs typeface="Arial Unicode MS"/>
              </a:rPr>
              <a:t>▸	</a:t>
            </a:r>
            <a:r>
              <a:rPr sz="1919" spc="14" dirty="0">
                <a:solidFill>
                  <a:prstClr val="black"/>
                </a:solidFill>
                <a:latin typeface="Helvetica"/>
                <a:cs typeface="Helvetica"/>
              </a:rPr>
              <a:t>Data</a:t>
            </a:r>
            <a:r>
              <a:rPr sz="1919" spc="3" dirty="0">
                <a:solidFill>
                  <a:prstClr val="black"/>
                </a:solidFill>
                <a:latin typeface="Helvetica"/>
                <a:cs typeface="Helvetica"/>
              </a:rPr>
              <a:t> </a:t>
            </a:r>
            <a:r>
              <a:rPr sz="1919" spc="14" dirty="0">
                <a:solidFill>
                  <a:prstClr val="black"/>
                </a:solidFill>
                <a:latin typeface="Helvetica"/>
                <a:cs typeface="Helvetica"/>
              </a:rPr>
              <a:t>types:</a:t>
            </a:r>
            <a:endParaRPr sz="1919" dirty="0">
              <a:solidFill>
                <a:prstClr val="black"/>
              </a:solidFill>
              <a:latin typeface="Helvetica"/>
              <a:cs typeface="Helvetica"/>
            </a:endParaRPr>
          </a:p>
          <a:p>
            <a:pPr marL="527405" marR="3362" indent="-199616" defTabSz="605150">
              <a:lnSpc>
                <a:spcPct val="103299"/>
              </a:lnSpc>
              <a:spcBef>
                <a:spcPts val="347"/>
              </a:spcBef>
              <a:buSzPct val="80000"/>
              <a:buFont typeface="Arial"/>
              <a:buChar char="–"/>
              <a:tabLst>
                <a:tab pos="526985" algn="l"/>
                <a:tab pos="527405" algn="l"/>
              </a:tabLst>
            </a:pPr>
            <a:r>
              <a:rPr sz="1655" spc="7" dirty="0">
                <a:solidFill>
                  <a:prstClr val="black"/>
                </a:solidFill>
                <a:latin typeface="Helvetica"/>
                <a:cs typeface="Helvetica"/>
              </a:rPr>
              <a:t>Primitive</a:t>
            </a:r>
            <a:r>
              <a:rPr sz="1655" spc="17" dirty="0">
                <a:solidFill>
                  <a:prstClr val="black"/>
                </a:solidFill>
                <a:latin typeface="Helvetica"/>
                <a:cs typeface="Helvetica"/>
              </a:rPr>
              <a:t> </a:t>
            </a:r>
            <a:r>
              <a:rPr sz="1655" spc="7" dirty="0">
                <a:solidFill>
                  <a:prstClr val="black"/>
                </a:solidFill>
                <a:latin typeface="Helvetica"/>
                <a:cs typeface="Helvetica"/>
              </a:rPr>
              <a:t>types:</a:t>
            </a:r>
            <a:r>
              <a:rPr sz="1655" spc="3" dirty="0">
                <a:solidFill>
                  <a:prstClr val="black"/>
                </a:solidFill>
                <a:latin typeface="Helvetica"/>
                <a:cs typeface="Helvetica"/>
              </a:rPr>
              <a:t> </a:t>
            </a:r>
            <a:r>
              <a:rPr sz="1655" spc="-3" dirty="0">
                <a:solidFill>
                  <a:prstClr val="black"/>
                </a:solidFill>
                <a:latin typeface="Helvetica"/>
                <a:cs typeface="Helvetica"/>
              </a:rPr>
              <a:t>(u)char,</a:t>
            </a:r>
            <a:r>
              <a:rPr sz="1655" spc="3" dirty="0">
                <a:solidFill>
                  <a:prstClr val="black"/>
                </a:solidFill>
                <a:latin typeface="Helvetica"/>
                <a:cs typeface="Helvetica"/>
              </a:rPr>
              <a:t> </a:t>
            </a:r>
            <a:r>
              <a:rPr sz="1655" spc="7" dirty="0">
                <a:solidFill>
                  <a:prstClr val="black"/>
                </a:solidFill>
                <a:latin typeface="Helvetica"/>
                <a:cs typeface="Helvetica"/>
              </a:rPr>
              <a:t>(u)short</a:t>
            </a:r>
            <a:r>
              <a:rPr sz="1655" spc="3" dirty="0">
                <a:solidFill>
                  <a:prstClr val="black"/>
                </a:solidFill>
                <a:latin typeface="Helvetica"/>
                <a:cs typeface="Helvetica"/>
              </a:rPr>
              <a:t> </a:t>
            </a:r>
            <a:r>
              <a:rPr sz="1655" dirty="0">
                <a:solidFill>
                  <a:prstClr val="black"/>
                </a:solidFill>
                <a:latin typeface="Helvetica"/>
                <a:cs typeface="Helvetica"/>
              </a:rPr>
              <a:t>,</a:t>
            </a:r>
            <a:r>
              <a:rPr sz="1655" spc="3" dirty="0">
                <a:solidFill>
                  <a:prstClr val="black"/>
                </a:solidFill>
                <a:latin typeface="Helvetica"/>
                <a:cs typeface="Helvetica"/>
              </a:rPr>
              <a:t> </a:t>
            </a:r>
            <a:r>
              <a:rPr sz="1655" spc="7" dirty="0">
                <a:solidFill>
                  <a:prstClr val="black"/>
                </a:solidFill>
                <a:latin typeface="Helvetica"/>
                <a:cs typeface="Helvetica"/>
              </a:rPr>
              <a:t>(u)int,</a:t>
            </a:r>
            <a:r>
              <a:rPr sz="1655" spc="3" dirty="0">
                <a:solidFill>
                  <a:prstClr val="black"/>
                </a:solidFill>
                <a:latin typeface="Helvetica"/>
                <a:cs typeface="Helvetica"/>
              </a:rPr>
              <a:t> </a:t>
            </a:r>
            <a:r>
              <a:rPr sz="1655" spc="7" dirty="0">
                <a:solidFill>
                  <a:prstClr val="black"/>
                </a:solidFill>
                <a:latin typeface="Helvetica"/>
                <a:cs typeface="Helvetica"/>
              </a:rPr>
              <a:t>(u)long,</a:t>
            </a:r>
            <a:r>
              <a:rPr sz="1655" spc="3" dirty="0">
                <a:solidFill>
                  <a:prstClr val="black"/>
                </a:solidFill>
                <a:latin typeface="Helvetica"/>
                <a:cs typeface="Helvetica"/>
              </a:rPr>
              <a:t> float, </a:t>
            </a:r>
            <a:r>
              <a:rPr sz="1655" spc="-450" dirty="0">
                <a:solidFill>
                  <a:prstClr val="black"/>
                </a:solidFill>
                <a:latin typeface="Helvetica"/>
                <a:cs typeface="Helvetica"/>
              </a:rPr>
              <a:t> </a:t>
            </a:r>
            <a:r>
              <a:rPr sz="1655" spc="10" dirty="0">
                <a:solidFill>
                  <a:prstClr val="black"/>
                </a:solidFill>
                <a:latin typeface="Helvetica"/>
                <a:cs typeface="Helvetica"/>
              </a:rPr>
              <a:t>double</a:t>
            </a:r>
            <a:endParaRPr sz="1655" dirty="0">
              <a:solidFill>
                <a:prstClr val="black"/>
              </a:solidFill>
              <a:latin typeface="Helvetica"/>
              <a:cs typeface="Helvetica"/>
            </a:endParaRPr>
          </a:p>
          <a:p>
            <a:pPr marL="527405" indent="-199616" defTabSz="605150">
              <a:spcBef>
                <a:spcPts val="397"/>
              </a:spcBef>
              <a:buSzPct val="80000"/>
              <a:buFont typeface="Arial"/>
              <a:buChar char="–"/>
              <a:tabLst>
                <a:tab pos="526985" algn="l"/>
                <a:tab pos="527405" algn="l"/>
              </a:tabLst>
            </a:pPr>
            <a:r>
              <a:rPr sz="1655" spc="7" dirty="0">
                <a:solidFill>
                  <a:prstClr val="black"/>
                </a:solidFill>
                <a:latin typeface="Helvetica"/>
                <a:cs typeface="Helvetica"/>
              </a:rPr>
              <a:t>Arbitrary</a:t>
            </a:r>
            <a:r>
              <a:rPr sz="1655" spc="14" dirty="0">
                <a:solidFill>
                  <a:prstClr val="black"/>
                </a:solidFill>
                <a:latin typeface="Helvetica"/>
                <a:cs typeface="Helvetica"/>
              </a:rPr>
              <a:t> </a:t>
            </a:r>
            <a:r>
              <a:rPr sz="1655" spc="7" dirty="0">
                <a:solidFill>
                  <a:prstClr val="black"/>
                </a:solidFill>
                <a:latin typeface="Helvetica"/>
                <a:cs typeface="Helvetica"/>
              </a:rPr>
              <a:t>precision</a:t>
            </a:r>
            <a:r>
              <a:rPr sz="1655" spc="17" dirty="0">
                <a:solidFill>
                  <a:prstClr val="black"/>
                </a:solidFill>
                <a:latin typeface="Helvetica"/>
                <a:cs typeface="Helvetica"/>
              </a:rPr>
              <a:t> </a:t>
            </a:r>
            <a:r>
              <a:rPr sz="1655" spc="7" dirty="0">
                <a:solidFill>
                  <a:prstClr val="black"/>
                </a:solidFill>
                <a:latin typeface="Helvetica"/>
                <a:cs typeface="Helvetica"/>
              </a:rPr>
              <a:t>integer</a:t>
            </a:r>
            <a:r>
              <a:rPr sz="1655" spc="10" dirty="0">
                <a:solidFill>
                  <a:prstClr val="black"/>
                </a:solidFill>
                <a:latin typeface="Helvetica"/>
                <a:cs typeface="Helvetica"/>
              </a:rPr>
              <a:t> </a:t>
            </a:r>
            <a:r>
              <a:rPr sz="1655" spc="7" dirty="0">
                <a:solidFill>
                  <a:prstClr val="black"/>
                </a:solidFill>
                <a:latin typeface="Helvetica"/>
                <a:cs typeface="Helvetica"/>
              </a:rPr>
              <a:t>or</a:t>
            </a:r>
            <a:r>
              <a:rPr sz="1655" spc="14" dirty="0">
                <a:solidFill>
                  <a:prstClr val="black"/>
                </a:solidFill>
                <a:latin typeface="Helvetica"/>
                <a:cs typeface="Helvetica"/>
              </a:rPr>
              <a:t> </a:t>
            </a:r>
            <a:r>
              <a:rPr sz="1655" spc="7" dirty="0">
                <a:solidFill>
                  <a:prstClr val="black"/>
                </a:solidFill>
                <a:latin typeface="Helvetica"/>
                <a:cs typeface="Helvetica"/>
              </a:rPr>
              <a:t>fixed-point</a:t>
            </a:r>
            <a:r>
              <a:rPr sz="1655" spc="3" dirty="0">
                <a:solidFill>
                  <a:prstClr val="black"/>
                </a:solidFill>
                <a:latin typeface="Helvetica"/>
                <a:cs typeface="Helvetica"/>
              </a:rPr>
              <a:t> </a:t>
            </a:r>
            <a:r>
              <a:rPr sz="1655" spc="10" dirty="0">
                <a:solidFill>
                  <a:prstClr val="black"/>
                </a:solidFill>
                <a:latin typeface="Helvetica"/>
                <a:cs typeface="Helvetica"/>
              </a:rPr>
              <a:t>types</a:t>
            </a:r>
            <a:endParaRPr sz="1655" dirty="0">
              <a:solidFill>
                <a:prstClr val="black"/>
              </a:solidFill>
              <a:latin typeface="Helvetica"/>
              <a:cs typeface="Helvetica"/>
            </a:endParaRPr>
          </a:p>
          <a:p>
            <a:pPr marL="527405" indent="-199616" defTabSz="605150">
              <a:spcBef>
                <a:spcPts val="394"/>
              </a:spcBef>
              <a:buSzPct val="80000"/>
              <a:buFont typeface="Arial"/>
              <a:buChar char="–"/>
              <a:tabLst>
                <a:tab pos="526985" algn="l"/>
                <a:tab pos="527405" algn="l"/>
              </a:tabLst>
            </a:pPr>
            <a:r>
              <a:rPr sz="1655" spc="10" dirty="0">
                <a:solidFill>
                  <a:prstClr val="black"/>
                </a:solidFill>
                <a:latin typeface="Helvetica"/>
                <a:cs typeface="Helvetica"/>
              </a:rPr>
              <a:t>Composite </a:t>
            </a:r>
            <a:r>
              <a:rPr sz="1655" spc="7" dirty="0">
                <a:solidFill>
                  <a:prstClr val="black"/>
                </a:solidFill>
                <a:latin typeface="Helvetica"/>
                <a:cs typeface="Helvetica"/>
              </a:rPr>
              <a:t>types:</a:t>
            </a:r>
            <a:r>
              <a:rPr sz="1655" spc="-3" dirty="0">
                <a:solidFill>
                  <a:prstClr val="black"/>
                </a:solidFill>
                <a:latin typeface="Helvetica"/>
                <a:cs typeface="Helvetica"/>
              </a:rPr>
              <a:t> </a:t>
            </a:r>
            <a:r>
              <a:rPr sz="1655" spc="-14" dirty="0">
                <a:solidFill>
                  <a:prstClr val="black"/>
                </a:solidFill>
                <a:latin typeface="Helvetica"/>
                <a:cs typeface="Helvetica"/>
              </a:rPr>
              <a:t>array,</a:t>
            </a:r>
            <a:r>
              <a:rPr sz="1655" spc="-3" dirty="0">
                <a:solidFill>
                  <a:prstClr val="black"/>
                </a:solidFill>
                <a:latin typeface="Helvetica"/>
                <a:cs typeface="Helvetica"/>
              </a:rPr>
              <a:t> </a:t>
            </a:r>
            <a:r>
              <a:rPr sz="1655" spc="3" dirty="0">
                <a:solidFill>
                  <a:prstClr val="black"/>
                </a:solidFill>
                <a:latin typeface="Helvetica"/>
                <a:cs typeface="Helvetica"/>
              </a:rPr>
              <a:t>struct,</a:t>
            </a:r>
            <a:r>
              <a:rPr sz="1655" dirty="0">
                <a:solidFill>
                  <a:prstClr val="black"/>
                </a:solidFill>
                <a:latin typeface="Helvetica"/>
                <a:cs typeface="Helvetica"/>
              </a:rPr>
              <a:t> </a:t>
            </a:r>
            <a:r>
              <a:rPr sz="1655" spc="7" dirty="0">
                <a:solidFill>
                  <a:prstClr val="black"/>
                </a:solidFill>
                <a:latin typeface="Helvetica"/>
                <a:cs typeface="Helvetica"/>
              </a:rPr>
              <a:t>class</a:t>
            </a:r>
            <a:endParaRPr sz="1655" dirty="0">
              <a:solidFill>
                <a:prstClr val="black"/>
              </a:solidFill>
              <a:latin typeface="Helvetica"/>
              <a:cs typeface="Helvetica"/>
            </a:endParaRPr>
          </a:p>
          <a:p>
            <a:pPr marL="527405" indent="-199616" defTabSz="605150">
              <a:spcBef>
                <a:spcPts val="467"/>
              </a:spcBef>
              <a:buSzPct val="80000"/>
              <a:buFont typeface="Arial"/>
              <a:buChar char="–"/>
              <a:tabLst>
                <a:tab pos="526985" algn="l"/>
                <a:tab pos="527405" algn="l"/>
              </a:tabLst>
            </a:pPr>
            <a:r>
              <a:rPr sz="1655" spc="-14" dirty="0">
                <a:solidFill>
                  <a:prstClr val="black"/>
                </a:solidFill>
                <a:latin typeface="Helvetica"/>
                <a:cs typeface="Helvetica"/>
              </a:rPr>
              <a:t>Templated</a:t>
            </a:r>
            <a:r>
              <a:rPr sz="1655" spc="14" dirty="0">
                <a:solidFill>
                  <a:prstClr val="black"/>
                </a:solidFill>
                <a:latin typeface="Helvetica"/>
                <a:cs typeface="Helvetica"/>
              </a:rPr>
              <a:t> </a:t>
            </a:r>
            <a:r>
              <a:rPr sz="1655" spc="7" dirty="0">
                <a:solidFill>
                  <a:prstClr val="black"/>
                </a:solidFill>
                <a:latin typeface="Helvetica"/>
                <a:cs typeface="Helvetica"/>
              </a:rPr>
              <a:t>types:</a:t>
            </a:r>
            <a:r>
              <a:rPr sz="1655" spc="3" dirty="0">
                <a:solidFill>
                  <a:prstClr val="black"/>
                </a:solidFill>
                <a:latin typeface="Helvetica"/>
                <a:cs typeface="Helvetica"/>
              </a:rPr>
              <a:t> </a:t>
            </a:r>
            <a:r>
              <a:rPr sz="1655" spc="7" dirty="0">
                <a:solidFill>
                  <a:prstClr val="black"/>
                </a:solidFill>
                <a:latin typeface="Helvetica"/>
                <a:cs typeface="Helvetica"/>
              </a:rPr>
              <a:t>template&lt;&gt;</a:t>
            </a:r>
            <a:endParaRPr sz="1655" dirty="0">
              <a:solidFill>
                <a:prstClr val="black"/>
              </a:solidFill>
              <a:latin typeface="Helvetica"/>
              <a:cs typeface="Helvetica"/>
            </a:endParaRPr>
          </a:p>
          <a:p>
            <a:pPr marL="527405" indent="-199616" defTabSz="605150">
              <a:spcBef>
                <a:spcPts val="397"/>
              </a:spcBef>
              <a:buSzPct val="80000"/>
              <a:buFont typeface="Arial"/>
              <a:buChar char="–"/>
              <a:tabLst>
                <a:tab pos="526985" algn="l"/>
                <a:tab pos="527405" algn="l"/>
              </a:tabLst>
            </a:pPr>
            <a:r>
              <a:rPr sz="1655" spc="7" dirty="0">
                <a:solidFill>
                  <a:prstClr val="black"/>
                </a:solidFill>
                <a:latin typeface="Helvetica"/>
                <a:cs typeface="Helvetica"/>
              </a:rPr>
              <a:t>Statically determinable</a:t>
            </a:r>
            <a:r>
              <a:rPr sz="1655" spc="14" dirty="0">
                <a:solidFill>
                  <a:prstClr val="black"/>
                </a:solidFill>
                <a:latin typeface="Helvetica"/>
                <a:cs typeface="Helvetica"/>
              </a:rPr>
              <a:t> </a:t>
            </a:r>
            <a:r>
              <a:rPr sz="1655" spc="7" dirty="0">
                <a:solidFill>
                  <a:prstClr val="black"/>
                </a:solidFill>
                <a:latin typeface="Helvetica"/>
                <a:cs typeface="Helvetica"/>
              </a:rPr>
              <a:t>pointers</a:t>
            </a:r>
            <a:endParaRPr sz="1655" dirty="0">
              <a:solidFill>
                <a:prstClr val="black"/>
              </a:solidFill>
              <a:latin typeface="Helvetica"/>
              <a:cs typeface="Helvetica"/>
            </a:endParaRPr>
          </a:p>
          <a:p>
            <a:pPr defTabSz="605150"/>
            <a:endParaRPr sz="1655" dirty="0">
              <a:solidFill>
                <a:prstClr val="black"/>
              </a:solidFill>
              <a:latin typeface="Helvetica"/>
              <a:cs typeface="Helvetica"/>
            </a:endParaRPr>
          </a:p>
          <a:p>
            <a:pPr marL="8405" defTabSz="605150">
              <a:spcBef>
                <a:spcPts val="1033"/>
              </a:spcBef>
              <a:tabLst>
                <a:tab pos="247523" algn="l"/>
              </a:tabLst>
            </a:pPr>
            <a:r>
              <a:rPr sz="1919" spc="-195" dirty="0">
                <a:solidFill>
                  <a:srgbClr val="C0504D"/>
                </a:solidFill>
                <a:latin typeface="Arial Unicode MS"/>
                <a:cs typeface="Arial Unicode MS"/>
              </a:rPr>
              <a:t>▸	</a:t>
            </a:r>
            <a:r>
              <a:rPr sz="1919" spc="14" dirty="0">
                <a:solidFill>
                  <a:prstClr val="black"/>
                </a:solidFill>
                <a:latin typeface="Helvetica"/>
                <a:cs typeface="Helvetica"/>
              </a:rPr>
              <a:t>No</a:t>
            </a:r>
            <a:r>
              <a:rPr sz="1919" spc="23" dirty="0">
                <a:solidFill>
                  <a:prstClr val="black"/>
                </a:solidFill>
                <a:latin typeface="Helvetica"/>
                <a:cs typeface="Helvetica"/>
              </a:rPr>
              <a:t> </a:t>
            </a:r>
            <a:r>
              <a:rPr sz="1919" spc="17" dirty="0">
                <a:solidFill>
                  <a:prstClr val="black"/>
                </a:solidFill>
                <a:latin typeface="Helvetica"/>
                <a:cs typeface="Helvetica"/>
              </a:rPr>
              <a:t>support</a:t>
            </a:r>
            <a:r>
              <a:rPr sz="1919" spc="10" dirty="0">
                <a:solidFill>
                  <a:prstClr val="black"/>
                </a:solidFill>
                <a:latin typeface="Helvetica"/>
                <a:cs typeface="Helvetica"/>
              </a:rPr>
              <a:t> for</a:t>
            </a:r>
            <a:r>
              <a:rPr sz="1919" spc="17" dirty="0">
                <a:solidFill>
                  <a:prstClr val="black"/>
                </a:solidFill>
                <a:latin typeface="Helvetica"/>
                <a:cs typeface="Helvetica"/>
              </a:rPr>
              <a:t> dynamic</a:t>
            </a:r>
            <a:r>
              <a:rPr sz="1919" spc="20" dirty="0">
                <a:solidFill>
                  <a:prstClr val="black"/>
                </a:solidFill>
                <a:latin typeface="Helvetica"/>
                <a:cs typeface="Helvetica"/>
              </a:rPr>
              <a:t> memory</a:t>
            </a:r>
            <a:r>
              <a:rPr sz="1919" spc="17" dirty="0">
                <a:solidFill>
                  <a:prstClr val="black"/>
                </a:solidFill>
                <a:latin typeface="Helvetica"/>
                <a:cs typeface="Helvetica"/>
              </a:rPr>
              <a:t> </a:t>
            </a:r>
            <a:r>
              <a:rPr sz="1919" spc="14" dirty="0">
                <a:solidFill>
                  <a:prstClr val="black"/>
                </a:solidFill>
                <a:latin typeface="Helvetica"/>
                <a:cs typeface="Helvetica"/>
              </a:rPr>
              <a:t>allocations</a:t>
            </a:r>
            <a:endParaRPr sz="1919" dirty="0">
              <a:solidFill>
                <a:prstClr val="black"/>
              </a:solidFill>
              <a:latin typeface="Helvetica"/>
              <a:cs typeface="Helvetica"/>
            </a:endParaRPr>
          </a:p>
          <a:p>
            <a:pPr defTabSz="605150">
              <a:spcBef>
                <a:spcPts val="17"/>
              </a:spcBef>
            </a:pPr>
            <a:endParaRPr sz="2813" dirty="0">
              <a:solidFill>
                <a:prstClr val="black"/>
              </a:solidFill>
              <a:latin typeface="Helvetica"/>
              <a:cs typeface="Helvetica"/>
            </a:endParaRPr>
          </a:p>
          <a:p>
            <a:pPr marL="8405" defTabSz="605150">
              <a:tabLst>
                <a:tab pos="247523" algn="l"/>
              </a:tabLst>
            </a:pPr>
            <a:r>
              <a:rPr sz="1919" spc="-195" dirty="0">
                <a:solidFill>
                  <a:srgbClr val="C0504D"/>
                </a:solidFill>
                <a:latin typeface="Arial Unicode MS"/>
                <a:cs typeface="Arial Unicode MS"/>
              </a:rPr>
              <a:t>▸	</a:t>
            </a:r>
            <a:r>
              <a:rPr sz="1919" spc="14" dirty="0">
                <a:solidFill>
                  <a:prstClr val="black"/>
                </a:solidFill>
                <a:latin typeface="Helvetica"/>
                <a:cs typeface="Helvetica"/>
              </a:rPr>
              <a:t>No</a:t>
            </a:r>
            <a:r>
              <a:rPr sz="1919" spc="20" dirty="0">
                <a:solidFill>
                  <a:prstClr val="black"/>
                </a:solidFill>
                <a:latin typeface="Helvetica"/>
                <a:cs typeface="Helvetica"/>
              </a:rPr>
              <a:t> </a:t>
            </a:r>
            <a:r>
              <a:rPr sz="1919" spc="17" dirty="0">
                <a:solidFill>
                  <a:prstClr val="black"/>
                </a:solidFill>
                <a:latin typeface="Helvetica"/>
                <a:cs typeface="Helvetica"/>
              </a:rPr>
              <a:t>support</a:t>
            </a:r>
            <a:r>
              <a:rPr sz="1919" spc="7" dirty="0">
                <a:solidFill>
                  <a:prstClr val="black"/>
                </a:solidFill>
                <a:latin typeface="Helvetica"/>
                <a:cs typeface="Helvetica"/>
              </a:rPr>
              <a:t> </a:t>
            </a:r>
            <a:r>
              <a:rPr sz="1919" spc="10" dirty="0">
                <a:solidFill>
                  <a:prstClr val="black"/>
                </a:solidFill>
                <a:latin typeface="Helvetica"/>
                <a:cs typeface="Helvetica"/>
              </a:rPr>
              <a:t>for</a:t>
            </a:r>
            <a:r>
              <a:rPr sz="1919" spc="17" dirty="0">
                <a:solidFill>
                  <a:prstClr val="black"/>
                </a:solidFill>
                <a:latin typeface="Helvetica"/>
                <a:cs typeface="Helvetica"/>
              </a:rPr>
              <a:t> </a:t>
            </a:r>
            <a:r>
              <a:rPr sz="1919" spc="14" dirty="0">
                <a:solidFill>
                  <a:prstClr val="black"/>
                </a:solidFill>
                <a:latin typeface="Helvetica"/>
                <a:cs typeface="Helvetica"/>
              </a:rPr>
              <a:t>recursive</a:t>
            </a:r>
            <a:r>
              <a:rPr sz="1919" spc="20" dirty="0">
                <a:solidFill>
                  <a:prstClr val="black"/>
                </a:solidFill>
                <a:latin typeface="Helvetica"/>
                <a:cs typeface="Helvetica"/>
              </a:rPr>
              <a:t> </a:t>
            </a:r>
            <a:r>
              <a:rPr sz="1919" spc="14" dirty="0">
                <a:solidFill>
                  <a:prstClr val="black"/>
                </a:solidFill>
                <a:latin typeface="Helvetica"/>
                <a:cs typeface="Helvetica"/>
              </a:rPr>
              <a:t>function</a:t>
            </a:r>
            <a:r>
              <a:rPr sz="1919" spc="23" dirty="0">
                <a:solidFill>
                  <a:prstClr val="black"/>
                </a:solidFill>
                <a:latin typeface="Helvetica"/>
                <a:cs typeface="Helvetica"/>
              </a:rPr>
              <a:t> </a:t>
            </a:r>
            <a:r>
              <a:rPr sz="1919" spc="10" dirty="0">
                <a:solidFill>
                  <a:prstClr val="black"/>
                </a:solidFill>
                <a:latin typeface="Helvetica"/>
                <a:cs typeface="Helvetica"/>
              </a:rPr>
              <a:t>calls</a:t>
            </a:r>
            <a:endParaRPr sz="1919" dirty="0">
              <a:solidFill>
                <a:prstClr val="black"/>
              </a:solidFill>
              <a:latin typeface="Helvetica"/>
              <a:cs typeface="Helvetica"/>
            </a:endParaRPr>
          </a:p>
        </p:txBody>
      </p:sp>
      <p:sp>
        <p:nvSpPr>
          <p:cNvPr id="5" name="TextBox 4">
            <a:extLst>
              <a:ext uri="{FF2B5EF4-FFF2-40B4-BE49-F238E27FC236}">
                <a16:creationId xmlns:a16="http://schemas.microsoft.com/office/drawing/2014/main" id="{A76FE74C-4921-7D40-B5D1-05EC90677DF6}"/>
              </a:ext>
            </a:extLst>
          </p:cNvPr>
          <p:cNvSpPr txBox="1"/>
          <p:nvPr/>
        </p:nvSpPr>
        <p:spPr>
          <a:xfrm>
            <a:off x="82503" y="4866501"/>
            <a:ext cx="1555234" cy="248209"/>
          </a:xfrm>
          <a:prstGeom prst="rect">
            <a:avLst/>
          </a:prstGeom>
          <a:noFill/>
        </p:spPr>
        <p:txBody>
          <a:bodyPr wrap="none" rtlCol="0">
            <a:spAutoFit/>
          </a:bodyPr>
          <a:lstStyle/>
          <a:p>
            <a:r>
              <a:rPr lang="en-US" sz="1013" dirty="0"/>
              <a:t>©</a:t>
            </a:r>
            <a:r>
              <a:rPr lang="en-US" sz="1013" dirty="0" err="1"/>
              <a:t>Zhiru</a:t>
            </a:r>
            <a:r>
              <a:rPr lang="en-US" sz="1013" dirty="0"/>
              <a:t> Zhang (Cornell) </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2389" y="1034269"/>
            <a:ext cx="8357303" cy="3226411"/>
          </a:xfrm>
          <a:prstGeom prst="rect">
            <a:avLst/>
          </a:prstGeom>
        </p:spPr>
        <p:txBody>
          <a:bodyPr vert="horz" wrap="square" lIns="0" tIns="43703" rIns="0" bIns="0" rtlCol="0">
            <a:spAutoFit/>
          </a:bodyPr>
          <a:lstStyle/>
          <a:p>
            <a:pPr marL="8405" defTabSz="605150">
              <a:spcBef>
                <a:spcPts val="344"/>
              </a:spcBef>
              <a:tabLst>
                <a:tab pos="247523" algn="l"/>
              </a:tabLst>
            </a:pPr>
            <a:r>
              <a:rPr sz="1786" spc="-182" dirty="0">
                <a:solidFill>
                  <a:srgbClr val="C0504D"/>
                </a:solidFill>
                <a:latin typeface="Arial Unicode MS"/>
                <a:cs typeface="Arial Unicode MS"/>
              </a:rPr>
              <a:t>▸	</a:t>
            </a:r>
            <a:r>
              <a:rPr sz="1786" spc="10" dirty="0">
                <a:solidFill>
                  <a:prstClr val="black"/>
                </a:solidFill>
                <a:latin typeface="Helvetica"/>
                <a:cs typeface="Helvetica"/>
              </a:rPr>
              <a:t>Data</a:t>
            </a:r>
            <a:r>
              <a:rPr sz="1786" spc="14" dirty="0">
                <a:solidFill>
                  <a:prstClr val="black"/>
                </a:solidFill>
                <a:latin typeface="Helvetica"/>
                <a:cs typeface="Helvetica"/>
              </a:rPr>
              <a:t> </a:t>
            </a:r>
            <a:r>
              <a:rPr sz="1786" spc="7" dirty="0">
                <a:solidFill>
                  <a:prstClr val="black"/>
                </a:solidFill>
                <a:latin typeface="Helvetica"/>
                <a:cs typeface="Helvetica"/>
              </a:rPr>
              <a:t>type</a:t>
            </a:r>
            <a:r>
              <a:rPr sz="1786" spc="17" dirty="0">
                <a:solidFill>
                  <a:prstClr val="black"/>
                </a:solidFill>
                <a:latin typeface="Helvetica"/>
                <a:cs typeface="Helvetica"/>
              </a:rPr>
              <a:t> </a:t>
            </a:r>
            <a:r>
              <a:rPr sz="1786" spc="10" dirty="0">
                <a:solidFill>
                  <a:prstClr val="black"/>
                </a:solidFill>
                <a:latin typeface="Helvetica"/>
                <a:cs typeface="Helvetica"/>
              </a:rPr>
              <a:t>specialization</a:t>
            </a:r>
            <a:endParaRPr sz="1786" dirty="0">
              <a:solidFill>
                <a:prstClr val="black"/>
              </a:solidFill>
              <a:latin typeface="Helvetica"/>
              <a:cs typeface="Helvetica"/>
            </a:endParaRPr>
          </a:p>
          <a:p>
            <a:pPr marL="527405" indent="-199616" defTabSz="605150">
              <a:spcBef>
                <a:spcPts val="238"/>
              </a:spcBef>
              <a:buSzPct val="78260"/>
              <a:buFont typeface="Arial"/>
              <a:buChar char="–"/>
              <a:tabLst>
                <a:tab pos="526985" algn="l"/>
                <a:tab pos="527405" algn="l"/>
              </a:tabLst>
            </a:pPr>
            <a:r>
              <a:rPr sz="1523" spc="3" dirty="0">
                <a:solidFill>
                  <a:prstClr val="black"/>
                </a:solidFill>
                <a:latin typeface="Helvetica"/>
                <a:cs typeface="Helvetica"/>
              </a:rPr>
              <a:t>arbitrary-precision</a:t>
            </a:r>
            <a:r>
              <a:rPr sz="1523" spc="17" dirty="0">
                <a:solidFill>
                  <a:prstClr val="black"/>
                </a:solidFill>
                <a:latin typeface="Helvetica"/>
                <a:cs typeface="Helvetica"/>
              </a:rPr>
              <a:t> </a:t>
            </a:r>
            <a:r>
              <a:rPr sz="1523" spc="3" dirty="0">
                <a:solidFill>
                  <a:prstClr val="black"/>
                </a:solidFill>
                <a:latin typeface="Helvetica"/>
                <a:cs typeface="Helvetica"/>
              </a:rPr>
              <a:t>fixed-point,</a:t>
            </a:r>
            <a:r>
              <a:rPr sz="1523" spc="14" dirty="0">
                <a:solidFill>
                  <a:prstClr val="black"/>
                </a:solidFill>
                <a:latin typeface="Helvetica"/>
                <a:cs typeface="Helvetica"/>
              </a:rPr>
              <a:t> </a:t>
            </a:r>
            <a:r>
              <a:rPr sz="1523" spc="3" dirty="0">
                <a:solidFill>
                  <a:prstClr val="black"/>
                </a:solidFill>
                <a:latin typeface="Helvetica"/>
                <a:cs typeface="Helvetica"/>
              </a:rPr>
              <a:t>custom</a:t>
            </a:r>
            <a:r>
              <a:rPr sz="1523" spc="23" dirty="0">
                <a:solidFill>
                  <a:prstClr val="black"/>
                </a:solidFill>
                <a:latin typeface="Helvetica"/>
                <a:cs typeface="Helvetica"/>
              </a:rPr>
              <a:t> </a:t>
            </a:r>
            <a:r>
              <a:rPr sz="1523" spc="3" dirty="0">
                <a:solidFill>
                  <a:prstClr val="black"/>
                </a:solidFill>
                <a:latin typeface="Helvetica"/>
                <a:cs typeface="Helvetica"/>
              </a:rPr>
              <a:t>floating-point</a:t>
            </a:r>
            <a:endParaRPr sz="1523" dirty="0">
              <a:solidFill>
                <a:prstClr val="black"/>
              </a:solidFill>
              <a:latin typeface="Helvetica"/>
              <a:cs typeface="Helvetica"/>
            </a:endParaRPr>
          </a:p>
          <a:p>
            <a:pPr defTabSz="605150">
              <a:spcBef>
                <a:spcPts val="3"/>
              </a:spcBef>
              <a:buFont typeface="Arial"/>
              <a:buChar char="–"/>
            </a:pPr>
            <a:endParaRPr sz="2217" dirty="0">
              <a:solidFill>
                <a:prstClr val="black"/>
              </a:solidFill>
              <a:latin typeface="Helvetica"/>
              <a:cs typeface="Helvetica"/>
            </a:endParaRPr>
          </a:p>
          <a:p>
            <a:pPr marL="8405" defTabSz="605150">
              <a:tabLst>
                <a:tab pos="247523" algn="l"/>
              </a:tabLst>
            </a:pPr>
            <a:r>
              <a:rPr sz="1786" spc="-182" dirty="0">
                <a:solidFill>
                  <a:srgbClr val="C0504D"/>
                </a:solidFill>
                <a:latin typeface="Arial Unicode MS"/>
                <a:cs typeface="Arial Unicode MS"/>
              </a:rPr>
              <a:t>▸	</a:t>
            </a:r>
            <a:r>
              <a:rPr sz="1786" spc="10" dirty="0">
                <a:solidFill>
                  <a:prstClr val="black"/>
                </a:solidFill>
                <a:latin typeface="Helvetica"/>
                <a:cs typeface="Helvetica"/>
              </a:rPr>
              <a:t>Communication/interface</a:t>
            </a:r>
            <a:r>
              <a:rPr sz="1786" spc="26" dirty="0">
                <a:solidFill>
                  <a:prstClr val="black"/>
                </a:solidFill>
                <a:latin typeface="Helvetica"/>
                <a:cs typeface="Helvetica"/>
              </a:rPr>
              <a:t> </a:t>
            </a:r>
            <a:r>
              <a:rPr sz="1786" spc="10" dirty="0">
                <a:solidFill>
                  <a:prstClr val="black"/>
                </a:solidFill>
                <a:latin typeface="Helvetica"/>
                <a:cs typeface="Helvetica"/>
              </a:rPr>
              <a:t>specialization</a:t>
            </a:r>
            <a:endParaRPr sz="1786" dirty="0">
              <a:solidFill>
                <a:prstClr val="black"/>
              </a:solidFill>
              <a:latin typeface="Helvetica"/>
              <a:cs typeface="Helvetica"/>
            </a:endParaRPr>
          </a:p>
          <a:p>
            <a:pPr marL="527405" indent="-199616" defTabSz="605150">
              <a:spcBef>
                <a:spcPts val="238"/>
              </a:spcBef>
              <a:buSzPct val="78260"/>
              <a:buFont typeface="Arial"/>
              <a:buChar char="–"/>
              <a:tabLst>
                <a:tab pos="526985" algn="l"/>
                <a:tab pos="527405" algn="l"/>
              </a:tabLst>
            </a:pPr>
            <a:r>
              <a:rPr sz="1523" spc="3" dirty="0">
                <a:solidFill>
                  <a:prstClr val="black"/>
                </a:solidFill>
                <a:latin typeface="Helvetica"/>
                <a:cs typeface="Helvetica"/>
              </a:rPr>
              <a:t>streaming,</a:t>
            </a:r>
            <a:r>
              <a:rPr sz="1523" spc="-3" dirty="0">
                <a:solidFill>
                  <a:prstClr val="black"/>
                </a:solidFill>
                <a:latin typeface="Helvetica"/>
                <a:cs typeface="Helvetica"/>
              </a:rPr>
              <a:t> </a:t>
            </a:r>
            <a:r>
              <a:rPr sz="1523" spc="7" dirty="0">
                <a:solidFill>
                  <a:prstClr val="black"/>
                </a:solidFill>
                <a:latin typeface="Helvetica"/>
                <a:cs typeface="Helvetica"/>
              </a:rPr>
              <a:t>memory-mapped</a:t>
            </a:r>
            <a:r>
              <a:rPr sz="1523" spc="3" dirty="0">
                <a:solidFill>
                  <a:prstClr val="black"/>
                </a:solidFill>
                <a:latin typeface="Helvetica"/>
                <a:cs typeface="Helvetica"/>
              </a:rPr>
              <a:t> I/O, etc.</a:t>
            </a:r>
            <a:endParaRPr sz="1523" dirty="0">
              <a:solidFill>
                <a:prstClr val="black"/>
              </a:solidFill>
              <a:latin typeface="Helvetica"/>
              <a:cs typeface="Helvetica"/>
            </a:endParaRPr>
          </a:p>
          <a:p>
            <a:pPr defTabSz="605150">
              <a:spcBef>
                <a:spcPts val="26"/>
              </a:spcBef>
              <a:buFont typeface="Arial"/>
              <a:buChar char="–"/>
            </a:pPr>
            <a:endParaRPr sz="2250" dirty="0">
              <a:solidFill>
                <a:prstClr val="black"/>
              </a:solidFill>
              <a:latin typeface="Helvetica"/>
              <a:cs typeface="Helvetica"/>
            </a:endParaRPr>
          </a:p>
          <a:p>
            <a:pPr marL="8405" defTabSz="605150">
              <a:spcBef>
                <a:spcPts val="3"/>
              </a:spcBef>
              <a:tabLst>
                <a:tab pos="247523" algn="l"/>
              </a:tabLst>
            </a:pPr>
            <a:r>
              <a:rPr sz="1786" spc="-182" dirty="0">
                <a:solidFill>
                  <a:srgbClr val="C0504D"/>
                </a:solidFill>
                <a:latin typeface="Arial Unicode MS"/>
                <a:cs typeface="Arial Unicode MS"/>
              </a:rPr>
              <a:t>▸	</a:t>
            </a:r>
            <a:r>
              <a:rPr sz="1786" spc="14" dirty="0">
                <a:solidFill>
                  <a:prstClr val="black"/>
                </a:solidFill>
                <a:latin typeface="Helvetica"/>
                <a:cs typeface="Helvetica"/>
              </a:rPr>
              <a:t>Memory</a:t>
            </a:r>
            <a:r>
              <a:rPr sz="1786" spc="-7" dirty="0">
                <a:solidFill>
                  <a:prstClr val="black"/>
                </a:solidFill>
                <a:latin typeface="Helvetica"/>
                <a:cs typeface="Helvetica"/>
              </a:rPr>
              <a:t> </a:t>
            </a:r>
            <a:r>
              <a:rPr sz="1786" spc="10" dirty="0">
                <a:solidFill>
                  <a:prstClr val="black"/>
                </a:solidFill>
                <a:latin typeface="Helvetica"/>
                <a:cs typeface="Helvetica"/>
              </a:rPr>
              <a:t>specialization</a:t>
            </a:r>
            <a:endParaRPr sz="1786" dirty="0">
              <a:solidFill>
                <a:prstClr val="black"/>
              </a:solidFill>
              <a:latin typeface="Helvetica"/>
              <a:cs typeface="Helvetica"/>
            </a:endParaRPr>
          </a:p>
          <a:p>
            <a:pPr marL="527405" indent="-199616" defTabSz="605150">
              <a:spcBef>
                <a:spcPts val="172"/>
              </a:spcBef>
              <a:buSzPct val="78260"/>
              <a:buFont typeface="Arial"/>
              <a:buChar char="–"/>
              <a:tabLst>
                <a:tab pos="526985" algn="l"/>
                <a:tab pos="527405" algn="l"/>
              </a:tabLst>
            </a:pPr>
            <a:r>
              <a:rPr sz="1523" spc="3" dirty="0">
                <a:solidFill>
                  <a:prstClr val="black"/>
                </a:solidFill>
                <a:latin typeface="Helvetica"/>
                <a:cs typeface="Helvetica"/>
              </a:rPr>
              <a:t>array partitioning,</a:t>
            </a:r>
            <a:r>
              <a:rPr sz="1523" dirty="0">
                <a:solidFill>
                  <a:prstClr val="black"/>
                </a:solidFill>
                <a:latin typeface="Helvetica"/>
                <a:cs typeface="Helvetica"/>
              </a:rPr>
              <a:t> </a:t>
            </a:r>
            <a:r>
              <a:rPr sz="1523" spc="3" dirty="0">
                <a:solidFill>
                  <a:prstClr val="black"/>
                </a:solidFill>
                <a:latin typeface="Helvetica"/>
                <a:cs typeface="Helvetica"/>
              </a:rPr>
              <a:t>data</a:t>
            </a:r>
            <a:r>
              <a:rPr sz="1523" spc="10" dirty="0">
                <a:solidFill>
                  <a:prstClr val="black"/>
                </a:solidFill>
                <a:latin typeface="Helvetica"/>
                <a:cs typeface="Helvetica"/>
              </a:rPr>
              <a:t> </a:t>
            </a:r>
            <a:r>
              <a:rPr sz="1523" spc="3" dirty="0">
                <a:solidFill>
                  <a:prstClr val="black"/>
                </a:solidFill>
                <a:latin typeface="Helvetica"/>
                <a:cs typeface="Helvetica"/>
              </a:rPr>
              <a:t>reuse,</a:t>
            </a:r>
            <a:r>
              <a:rPr sz="1523" dirty="0">
                <a:solidFill>
                  <a:prstClr val="black"/>
                </a:solidFill>
                <a:latin typeface="Helvetica"/>
                <a:cs typeface="Helvetica"/>
              </a:rPr>
              <a:t> </a:t>
            </a:r>
            <a:r>
              <a:rPr sz="1523" spc="3" dirty="0">
                <a:solidFill>
                  <a:prstClr val="black"/>
                </a:solidFill>
                <a:latin typeface="Helvetica"/>
                <a:cs typeface="Helvetica"/>
              </a:rPr>
              <a:t>etc.</a:t>
            </a:r>
            <a:endParaRPr sz="1523" dirty="0">
              <a:solidFill>
                <a:prstClr val="black"/>
              </a:solidFill>
              <a:latin typeface="Helvetica"/>
              <a:cs typeface="Helvetica"/>
            </a:endParaRPr>
          </a:p>
          <a:p>
            <a:pPr defTabSz="605150">
              <a:spcBef>
                <a:spcPts val="26"/>
              </a:spcBef>
              <a:buFont typeface="Arial"/>
              <a:buChar char="–"/>
            </a:pPr>
            <a:endParaRPr sz="2250" dirty="0">
              <a:solidFill>
                <a:prstClr val="black"/>
              </a:solidFill>
              <a:latin typeface="Helvetica"/>
              <a:cs typeface="Helvetica"/>
            </a:endParaRPr>
          </a:p>
          <a:p>
            <a:pPr marL="8405" defTabSz="605150">
              <a:tabLst>
                <a:tab pos="247523" algn="l"/>
              </a:tabLst>
            </a:pPr>
            <a:r>
              <a:rPr sz="1786" spc="-182" dirty="0">
                <a:solidFill>
                  <a:srgbClr val="C0504D"/>
                </a:solidFill>
                <a:latin typeface="Arial Unicode MS"/>
                <a:cs typeface="Arial Unicode MS"/>
              </a:rPr>
              <a:t>▸	</a:t>
            </a:r>
            <a:r>
              <a:rPr sz="1786" spc="14" dirty="0">
                <a:solidFill>
                  <a:prstClr val="black"/>
                </a:solidFill>
                <a:latin typeface="Helvetica"/>
                <a:cs typeface="Helvetica"/>
              </a:rPr>
              <a:t>Compute</a:t>
            </a:r>
            <a:r>
              <a:rPr sz="1786" spc="3" dirty="0">
                <a:solidFill>
                  <a:prstClr val="black"/>
                </a:solidFill>
                <a:latin typeface="Helvetica"/>
                <a:cs typeface="Helvetica"/>
              </a:rPr>
              <a:t> </a:t>
            </a:r>
            <a:r>
              <a:rPr sz="1786" spc="10" dirty="0">
                <a:solidFill>
                  <a:prstClr val="black"/>
                </a:solidFill>
                <a:latin typeface="Helvetica"/>
                <a:cs typeface="Helvetica"/>
              </a:rPr>
              <a:t>specialization</a:t>
            </a:r>
            <a:endParaRPr sz="1786" dirty="0">
              <a:solidFill>
                <a:prstClr val="black"/>
              </a:solidFill>
              <a:latin typeface="Helvetica"/>
              <a:cs typeface="Helvetica"/>
            </a:endParaRPr>
          </a:p>
          <a:p>
            <a:pPr marL="527405" marR="3362" indent="-199616" defTabSz="605150">
              <a:lnSpc>
                <a:spcPts val="1655"/>
              </a:lnSpc>
              <a:spcBef>
                <a:spcPts val="371"/>
              </a:spcBef>
              <a:buSzPct val="78260"/>
              <a:buFont typeface="Arial"/>
              <a:buChar char="–"/>
              <a:tabLst>
                <a:tab pos="526985" algn="l"/>
                <a:tab pos="527405" algn="l"/>
              </a:tabLst>
            </a:pPr>
            <a:r>
              <a:rPr sz="1523" spc="3" dirty="0">
                <a:solidFill>
                  <a:prstClr val="black"/>
                </a:solidFill>
                <a:latin typeface="Helvetica"/>
                <a:cs typeface="Helvetica"/>
              </a:rPr>
              <a:t>unrolling</a:t>
            </a:r>
            <a:r>
              <a:rPr sz="1523" spc="10" dirty="0">
                <a:solidFill>
                  <a:prstClr val="black"/>
                </a:solidFill>
                <a:latin typeface="Helvetica"/>
                <a:cs typeface="Helvetica"/>
              </a:rPr>
              <a:t> </a:t>
            </a:r>
            <a:r>
              <a:rPr sz="1523" spc="3" dirty="0">
                <a:solidFill>
                  <a:prstClr val="black"/>
                </a:solidFill>
                <a:latin typeface="Helvetica"/>
                <a:cs typeface="Helvetica"/>
              </a:rPr>
              <a:t>(ILP/DLP),</a:t>
            </a:r>
            <a:r>
              <a:rPr sz="1523" spc="7" dirty="0">
                <a:solidFill>
                  <a:prstClr val="black"/>
                </a:solidFill>
                <a:latin typeface="Helvetica"/>
                <a:cs typeface="Helvetica"/>
              </a:rPr>
              <a:t> </a:t>
            </a:r>
            <a:r>
              <a:rPr sz="1523" spc="3" dirty="0">
                <a:solidFill>
                  <a:prstClr val="black"/>
                </a:solidFill>
                <a:latin typeface="Helvetica"/>
                <a:cs typeface="Helvetica"/>
              </a:rPr>
              <a:t>pipelining</a:t>
            </a:r>
            <a:r>
              <a:rPr sz="1523" spc="10" dirty="0">
                <a:solidFill>
                  <a:prstClr val="black"/>
                </a:solidFill>
                <a:latin typeface="Helvetica"/>
                <a:cs typeface="Helvetica"/>
              </a:rPr>
              <a:t> </a:t>
            </a:r>
            <a:r>
              <a:rPr sz="1523" spc="3" dirty="0">
                <a:solidFill>
                  <a:prstClr val="black"/>
                </a:solidFill>
                <a:latin typeface="Helvetica"/>
                <a:cs typeface="Helvetica"/>
              </a:rPr>
              <a:t>(ILP/DLP/TLP),</a:t>
            </a:r>
            <a:r>
              <a:rPr sz="1523" spc="7" dirty="0">
                <a:solidFill>
                  <a:prstClr val="black"/>
                </a:solidFill>
                <a:latin typeface="Helvetica"/>
                <a:cs typeface="Helvetica"/>
              </a:rPr>
              <a:t> </a:t>
            </a:r>
            <a:r>
              <a:rPr sz="1523" spc="3" dirty="0">
                <a:solidFill>
                  <a:prstClr val="black"/>
                </a:solidFill>
                <a:latin typeface="Helvetica"/>
                <a:cs typeface="Helvetica"/>
              </a:rPr>
              <a:t>dataflow </a:t>
            </a:r>
            <a:r>
              <a:rPr sz="1523" spc="-414" dirty="0">
                <a:solidFill>
                  <a:prstClr val="black"/>
                </a:solidFill>
                <a:latin typeface="Helvetica"/>
                <a:cs typeface="Helvetica"/>
              </a:rPr>
              <a:t> </a:t>
            </a:r>
            <a:r>
              <a:rPr sz="1523" spc="3" dirty="0">
                <a:solidFill>
                  <a:prstClr val="black"/>
                </a:solidFill>
                <a:latin typeface="Helvetica"/>
                <a:cs typeface="Helvetica"/>
              </a:rPr>
              <a:t>(TLP),</a:t>
            </a:r>
            <a:r>
              <a:rPr sz="1523" spc="7" dirty="0">
                <a:solidFill>
                  <a:prstClr val="black"/>
                </a:solidFill>
                <a:latin typeface="Helvetica"/>
                <a:cs typeface="Helvetica"/>
              </a:rPr>
              <a:t> </a:t>
            </a:r>
            <a:r>
              <a:rPr sz="1523" spc="3" dirty="0">
                <a:solidFill>
                  <a:prstClr val="black"/>
                </a:solidFill>
                <a:latin typeface="Helvetica"/>
                <a:cs typeface="Helvetica"/>
              </a:rPr>
              <a:t>multithreading</a:t>
            </a:r>
            <a:r>
              <a:rPr sz="1523" spc="14" dirty="0">
                <a:solidFill>
                  <a:prstClr val="black"/>
                </a:solidFill>
                <a:latin typeface="Helvetica"/>
                <a:cs typeface="Helvetica"/>
              </a:rPr>
              <a:t> </a:t>
            </a:r>
            <a:r>
              <a:rPr sz="1523" spc="3" dirty="0">
                <a:solidFill>
                  <a:prstClr val="black"/>
                </a:solidFill>
                <a:latin typeface="Helvetica"/>
                <a:cs typeface="Helvetica"/>
              </a:rPr>
              <a:t>(DLP/TLP)</a:t>
            </a:r>
            <a:endParaRPr sz="1523" dirty="0">
              <a:solidFill>
                <a:prstClr val="black"/>
              </a:solidFill>
              <a:latin typeface="Helvetica"/>
              <a:cs typeface="Helvetica"/>
            </a:endParaRPr>
          </a:p>
        </p:txBody>
      </p:sp>
      <p:sp>
        <p:nvSpPr>
          <p:cNvPr id="3" name="object 3"/>
          <p:cNvSpPr txBox="1"/>
          <p:nvPr/>
        </p:nvSpPr>
        <p:spPr>
          <a:xfrm>
            <a:off x="7311187" y="4648148"/>
            <a:ext cx="72698" cy="140831"/>
          </a:xfrm>
          <a:prstGeom prst="rect">
            <a:avLst/>
          </a:prstGeom>
        </p:spPr>
        <p:txBody>
          <a:bodyPr vert="horz" wrap="square" lIns="0" tIns="8405" rIns="0" bIns="0" rtlCol="0">
            <a:spAutoFit/>
          </a:bodyPr>
          <a:lstStyle/>
          <a:p>
            <a:pPr marL="8405" defTabSz="605150">
              <a:spcBef>
                <a:spcPts val="66"/>
              </a:spcBef>
            </a:pPr>
            <a:r>
              <a:rPr sz="860" spc="7" dirty="0">
                <a:solidFill>
                  <a:srgbClr val="898989"/>
                </a:solidFill>
                <a:latin typeface="Times New Roman"/>
                <a:cs typeface="Times New Roman"/>
              </a:rPr>
              <a:t>4</a:t>
            </a:r>
            <a:endParaRPr sz="860">
              <a:solidFill>
                <a:prstClr val="black"/>
              </a:solidFill>
              <a:latin typeface="Times New Roman"/>
              <a:cs typeface="Times New Roman"/>
            </a:endParaRPr>
          </a:p>
        </p:txBody>
      </p:sp>
      <p:sp>
        <p:nvSpPr>
          <p:cNvPr id="4" name="object 4"/>
          <p:cNvSpPr txBox="1">
            <a:spLocks noGrp="1"/>
          </p:cNvSpPr>
          <p:nvPr>
            <p:ph type="title"/>
          </p:nvPr>
        </p:nvSpPr>
        <p:spPr>
          <a:xfrm>
            <a:off x="642389" y="242657"/>
            <a:ext cx="6668798" cy="396286"/>
          </a:xfrm>
          <a:prstGeom prst="rect">
            <a:avLst/>
          </a:prstGeom>
        </p:spPr>
        <p:txBody>
          <a:bodyPr vert="horz" wrap="square" lIns="0" tIns="8405" rIns="0" bIns="0" rtlCol="0" anchor="b" anchorCtr="0">
            <a:spAutoFit/>
          </a:bodyPr>
          <a:lstStyle/>
          <a:p>
            <a:pPr marL="8405">
              <a:spcBef>
                <a:spcPts val="66"/>
              </a:spcBef>
            </a:pPr>
            <a:r>
              <a:rPr spc="17" dirty="0"/>
              <a:t>Hardware</a:t>
            </a:r>
            <a:r>
              <a:rPr spc="26" dirty="0"/>
              <a:t> </a:t>
            </a:r>
            <a:r>
              <a:rPr spc="14" dirty="0"/>
              <a:t>Specialization</a:t>
            </a:r>
            <a:r>
              <a:rPr spc="26" dirty="0"/>
              <a:t> </a:t>
            </a:r>
            <a:r>
              <a:rPr spc="10" dirty="0"/>
              <a:t>with</a:t>
            </a:r>
            <a:r>
              <a:rPr spc="30" dirty="0"/>
              <a:t> </a:t>
            </a:r>
            <a:r>
              <a:rPr spc="14" dirty="0"/>
              <a:t>HLS</a:t>
            </a:r>
          </a:p>
        </p:txBody>
      </p:sp>
      <p:sp>
        <p:nvSpPr>
          <p:cNvPr id="5" name="object 5"/>
          <p:cNvSpPr txBox="1"/>
          <p:nvPr/>
        </p:nvSpPr>
        <p:spPr>
          <a:xfrm>
            <a:off x="2313770" y="4499035"/>
            <a:ext cx="3823167" cy="202066"/>
          </a:xfrm>
          <a:prstGeom prst="rect">
            <a:avLst/>
          </a:prstGeom>
        </p:spPr>
        <p:txBody>
          <a:bodyPr vert="horz" wrap="square" lIns="0" tIns="8405" rIns="0" bIns="0" rtlCol="0">
            <a:spAutoFit/>
          </a:bodyPr>
          <a:lstStyle/>
          <a:p>
            <a:pPr marL="8405" defTabSz="605150">
              <a:spcBef>
                <a:spcPts val="66"/>
              </a:spcBef>
            </a:pPr>
            <a:r>
              <a:rPr sz="1258" spc="-3" dirty="0">
                <a:solidFill>
                  <a:prstClr val="black"/>
                </a:solidFill>
                <a:latin typeface="Helvetica"/>
                <a:cs typeface="Helvetica"/>
              </a:rPr>
              <a:t>ILP/DLP/TLP:</a:t>
            </a:r>
            <a:r>
              <a:rPr sz="1258" spc="20" dirty="0">
                <a:solidFill>
                  <a:prstClr val="black"/>
                </a:solidFill>
                <a:latin typeface="Helvetica"/>
                <a:cs typeface="Helvetica"/>
              </a:rPr>
              <a:t> </a:t>
            </a:r>
            <a:r>
              <a:rPr sz="1258" spc="-10" dirty="0">
                <a:solidFill>
                  <a:prstClr val="black"/>
                </a:solidFill>
                <a:latin typeface="Helvetica"/>
                <a:cs typeface="Helvetica"/>
              </a:rPr>
              <a:t>Instruction-/Data-/Task-level</a:t>
            </a:r>
            <a:r>
              <a:rPr sz="1258" spc="23" dirty="0">
                <a:solidFill>
                  <a:prstClr val="black"/>
                </a:solidFill>
                <a:latin typeface="Helvetica"/>
                <a:cs typeface="Helvetica"/>
              </a:rPr>
              <a:t> </a:t>
            </a:r>
            <a:r>
              <a:rPr sz="1258" spc="-3" dirty="0">
                <a:solidFill>
                  <a:prstClr val="black"/>
                </a:solidFill>
                <a:latin typeface="Helvetica"/>
                <a:cs typeface="Helvetica"/>
              </a:rPr>
              <a:t>parallelism</a:t>
            </a:r>
            <a:endParaRPr sz="1258" dirty="0">
              <a:solidFill>
                <a:prstClr val="black"/>
              </a:solidFill>
              <a:latin typeface="Helvetica"/>
              <a:cs typeface="Helvetica"/>
            </a:endParaRPr>
          </a:p>
        </p:txBody>
      </p:sp>
      <p:sp>
        <p:nvSpPr>
          <p:cNvPr id="6" name="TextBox 5">
            <a:extLst>
              <a:ext uri="{FF2B5EF4-FFF2-40B4-BE49-F238E27FC236}">
                <a16:creationId xmlns:a16="http://schemas.microsoft.com/office/drawing/2014/main" id="{66303279-477E-8344-8F88-4141266C752F}"/>
              </a:ext>
            </a:extLst>
          </p:cNvPr>
          <p:cNvSpPr txBox="1"/>
          <p:nvPr/>
        </p:nvSpPr>
        <p:spPr>
          <a:xfrm>
            <a:off x="7199680" y="4804748"/>
            <a:ext cx="1555234" cy="248209"/>
          </a:xfrm>
          <a:prstGeom prst="rect">
            <a:avLst/>
          </a:prstGeom>
          <a:noFill/>
        </p:spPr>
        <p:txBody>
          <a:bodyPr wrap="none" rtlCol="0">
            <a:spAutoFit/>
          </a:bodyPr>
          <a:lstStyle/>
          <a:p>
            <a:r>
              <a:rPr lang="en-US" sz="1013" dirty="0"/>
              <a:t>©</a:t>
            </a:r>
            <a:r>
              <a:rPr lang="en-US" sz="1013" dirty="0" err="1"/>
              <a:t>Zhiru</a:t>
            </a:r>
            <a:r>
              <a:rPr lang="en-US" sz="1013" dirty="0"/>
              <a:t> Zhang (Cornell) </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905" y="266485"/>
            <a:ext cx="7995424" cy="396286"/>
          </a:xfrm>
          <a:prstGeom prst="rect">
            <a:avLst/>
          </a:prstGeom>
        </p:spPr>
        <p:txBody>
          <a:bodyPr vert="horz" wrap="square" lIns="0" tIns="8405" rIns="0" bIns="0" rtlCol="0" anchor="b" anchorCtr="0">
            <a:spAutoFit/>
          </a:bodyPr>
          <a:lstStyle/>
          <a:p>
            <a:pPr marL="8405">
              <a:spcBef>
                <a:spcPts val="66"/>
              </a:spcBef>
            </a:pPr>
            <a:r>
              <a:rPr spc="-3" dirty="0"/>
              <a:t>Typical</a:t>
            </a:r>
            <a:r>
              <a:rPr spc="7" dirty="0"/>
              <a:t> </a:t>
            </a:r>
            <a:r>
              <a:rPr spc="14" dirty="0"/>
              <a:t>C/C++</a:t>
            </a:r>
            <a:r>
              <a:rPr spc="26" dirty="0"/>
              <a:t> </a:t>
            </a:r>
            <a:r>
              <a:rPr spc="17" dirty="0"/>
              <a:t>Constructs</a:t>
            </a:r>
            <a:r>
              <a:rPr spc="26" dirty="0"/>
              <a:t> </a:t>
            </a:r>
            <a:r>
              <a:rPr spc="7" dirty="0"/>
              <a:t>to</a:t>
            </a:r>
            <a:r>
              <a:rPr spc="26" dirty="0"/>
              <a:t> </a:t>
            </a:r>
            <a:r>
              <a:rPr spc="17" dirty="0"/>
              <a:t>RTL</a:t>
            </a:r>
            <a:r>
              <a:rPr spc="-7" dirty="0"/>
              <a:t> </a:t>
            </a:r>
            <a:r>
              <a:rPr spc="17" dirty="0"/>
              <a:t>Mapping</a:t>
            </a:r>
          </a:p>
        </p:txBody>
      </p:sp>
      <p:sp>
        <p:nvSpPr>
          <p:cNvPr id="49" name="object 49"/>
          <p:cNvSpPr txBox="1">
            <a:spLocks noGrp="1"/>
          </p:cNvSpPr>
          <p:nvPr>
            <p:ph type="sldNum" sz="quarter" idx="11"/>
          </p:nvPr>
        </p:nvSpPr>
        <p:spPr>
          <a:xfrm>
            <a:off x="6515100" y="3566160"/>
            <a:ext cx="342900" cy="132344"/>
          </a:xfrm>
          <a:prstGeom prst="rect">
            <a:avLst/>
          </a:prstGeom>
        </p:spPr>
        <p:txBody>
          <a:bodyPr vert="horz" wrap="square" lIns="0" tIns="0" rIns="0" bIns="0" rtlCol="0" anchor="t" anchorCtr="0">
            <a:spAutoFit/>
          </a:bodyPr>
          <a:lstStyle>
            <a:defPPr>
              <a:defRPr lang="en-US"/>
            </a:defPPr>
            <a:lvl1pPr marL="0" algn="l" defTabSz="685800" rtl="0" eaLnBrk="1" latinLnBrk="0" hangingPunct="1">
              <a:defRPr sz="860" b="0" i="0" kern="1200">
                <a:solidFill>
                  <a:srgbClr val="898989"/>
                </a:solidFill>
                <a:latin typeface="Times New Roman"/>
                <a:ea typeface="+mn-ea"/>
                <a:cs typeface="Times New Roman"/>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25214" defTabSz="605150"/>
            <a:fld id="{81D60167-4931-47E6-BA6A-407CBD079E47}" type="slidenum">
              <a:rPr lang="en-US" spc="7"/>
              <a:pPr marL="25214" defTabSz="605150"/>
              <a:t>8</a:t>
            </a:fld>
            <a:endParaRPr spc="7" dirty="0"/>
          </a:p>
        </p:txBody>
      </p:sp>
      <p:grpSp>
        <p:nvGrpSpPr>
          <p:cNvPr id="3" name="object 3"/>
          <p:cNvGrpSpPr/>
          <p:nvPr/>
        </p:nvGrpSpPr>
        <p:grpSpPr>
          <a:xfrm>
            <a:off x="2319618" y="2277596"/>
            <a:ext cx="1664074" cy="1806949"/>
            <a:chOff x="1625600" y="3441700"/>
            <a:chExt cx="2514600" cy="2730500"/>
          </a:xfrm>
        </p:grpSpPr>
        <p:pic>
          <p:nvPicPr>
            <p:cNvPr id="4" name="object 4"/>
            <p:cNvPicPr/>
            <p:nvPr/>
          </p:nvPicPr>
          <p:blipFill>
            <a:blip r:embed="rId2" cstate="print"/>
            <a:stretch>
              <a:fillRect/>
            </a:stretch>
          </p:blipFill>
          <p:spPr>
            <a:xfrm>
              <a:off x="2146300" y="3441700"/>
              <a:ext cx="1993900" cy="749300"/>
            </a:xfrm>
            <a:prstGeom prst="rect">
              <a:avLst/>
            </a:prstGeom>
          </p:spPr>
        </p:pic>
        <p:pic>
          <p:nvPicPr>
            <p:cNvPr id="5" name="object 5"/>
            <p:cNvPicPr/>
            <p:nvPr/>
          </p:nvPicPr>
          <p:blipFill>
            <a:blip r:embed="rId3" cstate="print"/>
            <a:stretch>
              <a:fillRect/>
            </a:stretch>
          </p:blipFill>
          <p:spPr>
            <a:xfrm>
              <a:off x="1625600" y="5422900"/>
              <a:ext cx="2501900" cy="749300"/>
            </a:xfrm>
            <a:prstGeom prst="rect">
              <a:avLst/>
            </a:prstGeom>
          </p:spPr>
        </p:pic>
      </p:grpSp>
      <p:sp>
        <p:nvSpPr>
          <p:cNvPr id="6" name="object 6"/>
          <p:cNvSpPr txBox="1"/>
          <p:nvPr/>
        </p:nvSpPr>
        <p:spPr>
          <a:xfrm>
            <a:off x="2449955" y="3655578"/>
            <a:ext cx="1373701" cy="263172"/>
          </a:xfrm>
          <a:prstGeom prst="rect">
            <a:avLst/>
          </a:prstGeom>
        </p:spPr>
        <p:txBody>
          <a:bodyPr vert="horz" wrap="square" lIns="0" tIns="8405" rIns="0" bIns="0" rtlCol="0">
            <a:spAutoFit/>
          </a:bodyPr>
          <a:lstStyle/>
          <a:p>
            <a:pPr marL="8405" defTabSz="605150">
              <a:spcBef>
                <a:spcPts val="66"/>
              </a:spcBef>
            </a:pPr>
            <a:r>
              <a:rPr sz="1655" b="1" spc="7" dirty="0">
                <a:solidFill>
                  <a:prstClr val="black"/>
                </a:solidFill>
                <a:latin typeface="Helvetica"/>
                <a:cs typeface="Helvetica"/>
              </a:rPr>
              <a:t>Control</a:t>
            </a:r>
            <a:r>
              <a:rPr sz="1655" b="1" spc="-30" dirty="0">
                <a:solidFill>
                  <a:prstClr val="black"/>
                </a:solidFill>
                <a:latin typeface="Helvetica"/>
                <a:cs typeface="Helvetica"/>
              </a:rPr>
              <a:t> </a:t>
            </a:r>
            <a:r>
              <a:rPr sz="1655" b="1" spc="3" dirty="0">
                <a:solidFill>
                  <a:prstClr val="black"/>
                </a:solidFill>
                <a:latin typeface="Helvetica"/>
                <a:cs typeface="Helvetica"/>
              </a:rPr>
              <a:t>flows</a:t>
            </a:r>
            <a:endParaRPr sz="1655">
              <a:solidFill>
                <a:prstClr val="black"/>
              </a:solidFill>
              <a:latin typeface="Helvetica"/>
              <a:cs typeface="Helvetica"/>
            </a:endParaRPr>
          </a:p>
        </p:txBody>
      </p:sp>
      <p:grpSp>
        <p:nvGrpSpPr>
          <p:cNvPr id="7" name="object 7"/>
          <p:cNvGrpSpPr/>
          <p:nvPr/>
        </p:nvGrpSpPr>
        <p:grpSpPr>
          <a:xfrm>
            <a:off x="2344831" y="2706221"/>
            <a:ext cx="1638860" cy="495860"/>
            <a:chOff x="1663700" y="4089400"/>
            <a:chExt cx="2476500" cy="749300"/>
          </a:xfrm>
        </p:grpSpPr>
        <p:sp>
          <p:nvSpPr>
            <p:cNvPr id="8" name="object 8"/>
            <p:cNvSpPr/>
            <p:nvPr/>
          </p:nvSpPr>
          <p:spPr>
            <a:xfrm>
              <a:off x="1663700" y="4165600"/>
              <a:ext cx="2349500" cy="469900"/>
            </a:xfrm>
            <a:custGeom>
              <a:avLst/>
              <a:gdLst/>
              <a:ahLst/>
              <a:cxnLst/>
              <a:rect l="l" t="t" r="r" b="b"/>
              <a:pathLst>
                <a:path w="2349500" h="469900">
                  <a:moveTo>
                    <a:pt x="2271180" y="0"/>
                  </a:moveTo>
                  <a:lnTo>
                    <a:pt x="78319" y="0"/>
                  </a:lnTo>
                  <a:lnTo>
                    <a:pt x="47834" y="6154"/>
                  </a:lnTo>
                  <a:lnTo>
                    <a:pt x="22939" y="22939"/>
                  </a:lnTo>
                  <a:lnTo>
                    <a:pt x="6154" y="47834"/>
                  </a:lnTo>
                  <a:lnTo>
                    <a:pt x="0" y="78319"/>
                  </a:lnTo>
                  <a:lnTo>
                    <a:pt x="0" y="391580"/>
                  </a:lnTo>
                  <a:lnTo>
                    <a:pt x="6154" y="422065"/>
                  </a:lnTo>
                  <a:lnTo>
                    <a:pt x="22939" y="446960"/>
                  </a:lnTo>
                  <a:lnTo>
                    <a:pt x="47834" y="463745"/>
                  </a:lnTo>
                  <a:lnTo>
                    <a:pt x="78319" y="469900"/>
                  </a:lnTo>
                  <a:lnTo>
                    <a:pt x="2271180" y="469900"/>
                  </a:lnTo>
                  <a:lnTo>
                    <a:pt x="2301665" y="463745"/>
                  </a:lnTo>
                  <a:lnTo>
                    <a:pt x="2326560" y="446960"/>
                  </a:lnTo>
                  <a:lnTo>
                    <a:pt x="2343345" y="422065"/>
                  </a:lnTo>
                  <a:lnTo>
                    <a:pt x="2349500" y="391580"/>
                  </a:lnTo>
                  <a:lnTo>
                    <a:pt x="2349500" y="78319"/>
                  </a:lnTo>
                  <a:lnTo>
                    <a:pt x="2343345" y="47834"/>
                  </a:lnTo>
                  <a:lnTo>
                    <a:pt x="2326560" y="22939"/>
                  </a:lnTo>
                  <a:lnTo>
                    <a:pt x="2301665" y="6154"/>
                  </a:lnTo>
                  <a:lnTo>
                    <a:pt x="2271180"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pic>
          <p:nvPicPr>
            <p:cNvPr id="9" name="object 9"/>
            <p:cNvPicPr/>
            <p:nvPr/>
          </p:nvPicPr>
          <p:blipFill>
            <a:blip r:embed="rId4" cstate="print"/>
            <a:stretch>
              <a:fillRect/>
            </a:stretch>
          </p:blipFill>
          <p:spPr>
            <a:xfrm>
              <a:off x="2540000" y="4089400"/>
              <a:ext cx="1600200" cy="749300"/>
            </a:xfrm>
            <a:prstGeom prst="rect">
              <a:avLst/>
            </a:prstGeom>
          </p:spPr>
        </p:pic>
      </p:grpSp>
      <p:sp>
        <p:nvSpPr>
          <p:cNvPr id="10" name="object 10"/>
          <p:cNvSpPr txBox="1"/>
          <p:nvPr/>
        </p:nvSpPr>
        <p:spPr>
          <a:xfrm>
            <a:off x="3056895" y="2775991"/>
            <a:ext cx="773626" cy="263172"/>
          </a:xfrm>
          <a:prstGeom prst="rect">
            <a:avLst/>
          </a:prstGeom>
        </p:spPr>
        <p:txBody>
          <a:bodyPr vert="horz" wrap="square" lIns="0" tIns="8405" rIns="0" bIns="0" rtlCol="0">
            <a:spAutoFit/>
          </a:bodyPr>
          <a:lstStyle/>
          <a:p>
            <a:pPr marL="8405" defTabSz="605150">
              <a:spcBef>
                <a:spcPts val="66"/>
              </a:spcBef>
            </a:pPr>
            <a:r>
              <a:rPr sz="1655" b="1" spc="7" dirty="0">
                <a:solidFill>
                  <a:prstClr val="black"/>
                </a:solidFill>
                <a:latin typeface="Helvetica"/>
                <a:cs typeface="Helvetica"/>
              </a:rPr>
              <a:t>Scalars</a:t>
            </a:r>
            <a:endParaRPr sz="1655">
              <a:solidFill>
                <a:prstClr val="black"/>
              </a:solidFill>
              <a:latin typeface="Helvetica"/>
              <a:cs typeface="Helvetica"/>
            </a:endParaRPr>
          </a:p>
        </p:txBody>
      </p:sp>
      <p:grpSp>
        <p:nvGrpSpPr>
          <p:cNvPr id="11" name="object 11"/>
          <p:cNvGrpSpPr/>
          <p:nvPr/>
        </p:nvGrpSpPr>
        <p:grpSpPr>
          <a:xfrm>
            <a:off x="2344831" y="3134846"/>
            <a:ext cx="1638860" cy="504265"/>
            <a:chOff x="1663700" y="4737100"/>
            <a:chExt cx="2476500" cy="762000"/>
          </a:xfrm>
        </p:grpSpPr>
        <p:sp>
          <p:nvSpPr>
            <p:cNvPr id="12" name="object 12"/>
            <p:cNvSpPr/>
            <p:nvPr/>
          </p:nvSpPr>
          <p:spPr>
            <a:xfrm>
              <a:off x="1663700" y="4813300"/>
              <a:ext cx="2349500" cy="482600"/>
            </a:xfrm>
            <a:custGeom>
              <a:avLst/>
              <a:gdLst/>
              <a:ahLst/>
              <a:cxnLst/>
              <a:rect l="l" t="t" r="r" b="b"/>
              <a:pathLst>
                <a:path w="2349500" h="482600">
                  <a:moveTo>
                    <a:pt x="2269065" y="0"/>
                  </a:moveTo>
                  <a:lnTo>
                    <a:pt x="80434" y="0"/>
                  </a:lnTo>
                  <a:lnTo>
                    <a:pt x="49125" y="6320"/>
                  </a:lnTo>
                  <a:lnTo>
                    <a:pt x="23558" y="23558"/>
                  </a:lnTo>
                  <a:lnTo>
                    <a:pt x="6320" y="49125"/>
                  </a:lnTo>
                  <a:lnTo>
                    <a:pt x="0" y="80434"/>
                  </a:lnTo>
                  <a:lnTo>
                    <a:pt x="0" y="402165"/>
                  </a:lnTo>
                  <a:lnTo>
                    <a:pt x="6320" y="433474"/>
                  </a:lnTo>
                  <a:lnTo>
                    <a:pt x="23558" y="459041"/>
                  </a:lnTo>
                  <a:lnTo>
                    <a:pt x="49125" y="476279"/>
                  </a:lnTo>
                  <a:lnTo>
                    <a:pt x="80434" y="482600"/>
                  </a:lnTo>
                  <a:lnTo>
                    <a:pt x="2269065" y="482600"/>
                  </a:lnTo>
                  <a:lnTo>
                    <a:pt x="2300374" y="476279"/>
                  </a:lnTo>
                  <a:lnTo>
                    <a:pt x="2325941" y="459041"/>
                  </a:lnTo>
                  <a:lnTo>
                    <a:pt x="2343179" y="433474"/>
                  </a:lnTo>
                  <a:lnTo>
                    <a:pt x="2349500" y="402165"/>
                  </a:lnTo>
                  <a:lnTo>
                    <a:pt x="2349500" y="80434"/>
                  </a:lnTo>
                  <a:lnTo>
                    <a:pt x="2343179" y="49125"/>
                  </a:lnTo>
                  <a:lnTo>
                    <a:pt x="2325941" y="23558"/>
                  </a:lnTo>
                  <a:lnTo>
                    <a:pt x="2300374" y="6320"/>
                  </a:lnTo>
                  <a:lnTo>
                    <a:pt x="2269065"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pic>
          <p:nvPicPr>
            <p:cNvPr id="13" name="object 13"/>
            <p:cNvPicPr/>
            <p:nvPr/>
          </p:nvPicPr>
          <p:blipFill>
            <a:blip r:embed="rId5" cstate="print"/>
            <a:stretch>
              <a:fillRect/>
            </a:stretch>
          </p:blipFill>
          <p:spPr>
            <a:xfrm>
              <a:off x="2667000" y="4737100"/>
              <a:ext cx="1473200" cy="762000"/>
            </a:xfrm>
            <a:prstGeom prst="rect">
              <a:avLst/>
            </a:prstGeom>
          </p:spPr>
        </p:pic>
      </p:grpSp>
      <p:sp>
        <p:nvSpPr>
          <p:cNvPr id="14" name="object 14"/>
          <p:cNvSpPr txBox="1"/>
          <p:nvPr/>
        </p:nvSpPr>
        <p:spPr>
          <a:xfrm>
            <a:off x="3139139" y="3206601"/>
            <a:ext cx="691683" cy="263172"/>
          </a:xfrm>
          <a:prstGeom prst="rect">
            <a:avLst/>
          </a:prstGeom>
        </p:spPr>
        <p:txBody>
          <a:bodyPr vert="horz" wrap="square" lIns="0" tIns="8405" rIns="0" bIns="0" rtlCol="0">
            <a:spAutoFit/>
          </a:bodyPr>
          <a:lstStyle/>
          <a:p>
            <a:pPr marL="8405" defTabSz="605150">
              <a:spcBef>
                <a:spcPts val="66"/>
              </a:spcBef>
            </a:pPr>
            <a:r>
              <a:rPr sz="1655" b="1" spc="17" dirty="0">
                <a:solidFill>
                  <a:prstClr val="black"/>
                </a:solidFill>
                <a:latin typeface="Helvetica"/>
                <a:cs typeface="Helvetica"/>
              </a:rPr>
              <a:t>A</a:t>
            </a:r>
            <a:r>
              <a:rPr sz="1655" b="1" spc="10" dirty="0">
                <a:solidFill>
                  <a:prstClr val="black"/>
                </a:solidFill>
                <a:latin typeface="Helvetica"/>
                <a:cs typeface="Helvetica"/>
              </a:rPr>
              <a:t>rr</a:t>
            </a:r>
            <a:r>
              <a:rPr sz="1655" b="1" spc="14" dirty="0">
                <a:solidFill>
                  <a:prstClr val="black"/>
                </a:solidFill>
                <a:latin typeface="Helvetica"/>
                <a:cs typeface="Helvetica"/>
              </a:rPr>
              <a:t>ay</a:t>
            </a:r>
            <a:r>
              <a:rPr sz="1655" b="1" dirty="0">
                <a:solidFill>
                  <a:prstClr val="black"/>
                </a:solidFill>
                <a:latin typeface="Helvetica"/>
                <a:cs typeface="Helvetica"/>
              </a:rPr>
              <a:t>s</a:t>
            </a:r>
            <a:endParaRPr sz="1655">
              <a:solidFill>
                <a:prstClr val="black"/>
              </a:solidFill>
              <a:latin typeface="Helvetica"/>
              <a:cs typeface="Helvetica"/>
            </a:endParaRPr>
          </a:p>
        </p:txBody>
      </p:sp>
      <p:pic>
        <p:nvPicPr>
          <p:cNvPr id="15" name="object 15"/>
          <p:cNvPicPr/>
          <p:nvPr/>
        </p:nvPicPr>
        <p:blipFill>
          <a:blip r:embed="rId6" cstate="print"/>
          <a:stretch>
            <a:fillRect/>
          </a:stretch>
        </p:blipFill>
        <p:spPr>
          <a:xfrm>
            <a:off x="4622426" y="3168464"/>
            <a:ext cx="1302684" cy="495860"/>
          </a:xfrm>
          <a:prstGeom prst="rect">
            <a:avLst/>
          </a:prstGeom>
        </p:spPr>
      </p:pic>
      <p:sp>
        <p:nvSpPr>
          <p:cNvPr id="16" name="object 16"/>
          <p:cNvSpPr txBox="1"/>
          <p:nvPr/>
        </p:nvSpPr>
        <p:spPr>
          <a:xfrm>
            <a:off x="4758478" y="3234723"/>
            <a:ext cx="1009790" cy="263172"/>
          </a:xfrm>
          <a:prstGeom prst="rect">
            <a:avLst/>
          </a:prstGeom>
        </p:spPr>
        <p:txBody>
          <a:bodyPr vert="horz" wrap="square" lIns="0" tIns="8405" rIns="0" bIns="0" rtlCol="0">
            <a:spAutoFit/>
          </a:bodyPr>
          <a:lstStyle/>
          <a:p>
            <a:pPr marL="8405" defTabSz="605150">
              <a:spcBef>
                <a:spcPts val="66"/>
              </a:spcBef>
            </a:pPr>
            <a:r>
              <a:rPr sz="1655" b="1" spc="17" dirty="0">
                <a:solidFill>
                  <a:srgbClr val="E46C0A"/>
                </a:solidFill>
                <a:latin typeface="Helvetica"/>
                <a:cs typeface="Helvetica"/>
              </a:rPr>
              <a:t>M</a:t>
            </a:r>
            <a:r>
              <a:rPr sz="1655" b="1" spc="14" dirty="0">
                <a:solidFill>
                  <a:srgbClr val="E46C0A"/>
                </a:solidFill>
                <a:latin typeface="Helvetica"/>
                <a:cs typeface="Helvetica"/>
              </a:rPr>
              <a:t>e</a:t>
            </a:r>
            <a:r>
              <a:rPr sz="1655" b="1" spc="20" dirty="0">
                <a:solidFill>
                  <a:srgbClr val="E46C0A"/>
                </a:solidFill>
                <a:latin typeface="Helvetica"/>
                <a:cs typeface="Helvetica"/>
              </a:rPr>
              <a:t>m</a:t>
            </a:r>
            <a:r>
              <a:rPr sz="1655" b="1" spc="10" dirty="0">
                <a:solidFill>
                  <a:srgbClr val="E46C0A"/>
                </a:solidFill>
                <a:latin typeface="Helvetica"/>
                <a:cs typeface="Helvetica"/>
              </a:rPr>
              <a:t>or</a:t>
            </a:r>
            <a:r>
              <a:rPr sz="1655" b="1" dirty="0">
                <a:solidFill>
                  <a:srgbClr val="E46C0A"/>
                </a:solidFill>
                <a:latin typeface="Helvetica"/>
                <a:cs typeface="Helvetica"/>
              </a:rPr>
              <a:t>i</a:t>
            </a:r>
            <a:r>
              <a:rPr sz="1655" b="1" spc="14" dirty="0">
                <a:solidFill>
                  <a:srgbClr val="E46C0A"/>
                </a:solidFill>
                <a:latin typeface="Helvetica"/>
                <a:cs typeface="Helvetica"/>
              </a:rPr>
              <a:t>e</a:t>
            </a:r>
            <a:r>
              <a:rPr sz="1655" b="1" dirty="0">
                <a:solidFill>
                  <a:srgbClr val="E46C0A"/>
                </a:solidFill>
                <a:latin typeface="Helvetica"/>
                <a:cs typeface="Helvetica"/>
              </a:rPr>
              <a:t>s</a:t>
            </a:r>
            <a:endParaRPr sz="1655">
              <a:solidFill>
                <a:prstClr val="black"/>
              </a:solidFill>
              <a:latin typeface="Helvetica"/>
              <a:cs typeface="Helvetica"/>
            </a:endParaRPr>
          </a:p>
        </p:txBody>
      </p:sp>
      <p:pic>
        <p:nvPicPr>
          <p:cNvPr id="17" name="object 17"/>
          <p:cNvPicPr/>
          <p:nvPr/>
        </p:nvPicPr>
        <p:blipFill>
          <a:blip r:embed="rId7" cstate="print"/>
          <a:stretch>
            <a:fillRect/>
          </a:stretch>
        </p:blipFill>
        <p:spPr>
          <a:xfrm>
            <a:off x="4630831" y="2731434"/>
            <a:ext cx="2109507" cy="504265"/>
          </a:xfrm>
          <a:prstGeom prst="rect">
            <a:avLst/>
          </a:prstGeom>
        </p:spPr>
      </p:pic>
      <p:sp>
        <p:nvSpPr>
          <p:cNvPr id="18" name="object 18"/>
          <p:cNvSpPr txBox="1"/>
          <p:nvPr/>
        </p:nvSpPr>
        <p:spPr>
          <a:xfrm>
            <a:off x="4764939" y="2805522"/>
            <a:ext cx="1824178" cy="263172"/>
          </a:xfrm>
          <a:prstGeom prst="rect">
            <a:avLst/>
          </a:prstGeom>
        </p:spPr>
        <p:txBody>
          <a:bodyPr vert="horz" wrap="square" lIns="0" tIns="8405" rIns="0" bIns="0" rtlCol="0">
            <a:spAutoFit/>
          </a:bodyPr>
          <a:lstStyle/>
          <a:p>
            <a:pPr marL="8405" defTabSz="605150">
              <a:spcBef>
                <a:spcPts val="66"/>
              </a:spcBef>
            </a:pPr>
            <a:r>
              <a:rPr sz="1655" b="1" spc="3" dirty="0">
                <a:solidFill>
                  <a:srgbClr val="E46C0A"/>
                </a:solidFill>
                <a:latin typeface="Helvetica"/>
                <a:cs typeface="Helvetica"/>
              </a:rPr>
              <a:t>Wires</a:t>
            </a:r>
            <a:r>
              <a:rPr sz="1655" b="1" spc="-7" dirty="0">
                <a:solidFill>
                  <a:srgbClr val="E46C0A"/>
                </a:solidFill>
                <a:latin typeface="Helvetica"/>
                <a:cs typeface="Helvetica"/>
              </a:rPr>
              <a:t> </a:t>
            </a:r>
            <a:r>
              <a:rPr sz="1655" b="1" spc="3" dirty="0">
                <a:solidFill>
                  <a:srgbClr val="E46C0A"/>
                </a:solidFill>
                <a:latin typeface="Helvetica"/>
                <a:cs typeface="Helvetica"/>
              </a:rPr>
              <a:t>or</a:t>
            </a:r>
            <a:r>
              <a:rPr sz="1655" b="1" spc="-3" dirty="0">
                <a:solidFill>
                  <a:srgbClr val="E46C0A"/>
                </a:solidFill>
                <a:latin typeface="Helvetica"/>
                <a:cs typeface="Helvetica"/>
              </a:rPr>
              <a:t> </a:t>
            </a:r>
            <a:r>
              <a:rPr sz="1655" b="1" spc="7" dirty="0">
                <a:solidFill>
                  <a:srgbClr val="E46C0A"/>
                </a:solidFill>
                <a:latin typeface="Helvetica"/>
                <a:cs typeface="Helvetica"/>
              </a:rPr>
              <a:t>registers</a:t>
            </a:r>
            <a:endParaRPr sz="1655">
              <a:solidFill>
                <a:prstClr val="black"/>
              </a:solidFill>
              <a:latin typeface="Helvetica"/>
              <a:cs typeface="Helvetica"/>
            </a:endParaRPr>
          </a:p>
        </p:txBody>
      </p:sp>
      <p:grpSp>
        <p:nvGrpSpPr>
          <p:cNvPr id="19" name="object 19"/>
          <p:cNvGrpSpPr/>
          <p:nvPr/>
        </p:nvGrpSpPr>
        <p:grpSpPr>
          <a:xfrm>
            <a:off x="4622426" y="3597089"/>
            <a:ext cx="1731309" cy="495860"/>
            <a:chOff x="5105400" y="5435600"/>
            <a:chExt cx="2616200" cy="749300"/>
          </a:xfrm>
        </p:grpSpPr>
        <p:sp>
          <p:nvSpPr>
            <p:cNvPr id="20" name="object 20"/>
            <p:cNvSpPr/>
            <p:nvPr/>
          </p:nvSpPr>
          <p:spPr>
            <a:xfrm>
              <a:off x="5295900" y="5461000"/>
              <a:ext cx="2171700" cy="571500"/>
            </a:xfrm>
            <a:custGeom>
              <a:avLst/>
              <a:gdLst/>
              <a:ahLst/>
              <a:cxnLst/>
              <a:rect l="l" t="t" r="r" b="b"/>
              <a:pathLst>
                <a:path w="2171700" h="571500">
                  <a:moveTo>
                    <a:pt x="2076448" y="0"/>
                  </a:moveTo>
                  <a:lnTo>
                    <a:pt x="95252" y="0"/>
                  </a:lnTo>
                  <a:lnTo>
                    <a:pt x="58175" y="7485"/>
                  </a:lnTo>
                  <a:lnTo>
                    <a:pt x="27898" y="27898"/>
                  </a:lnTo>
                  <a:lnTo>
                    <a:pt x="7485" y="58175"/>
                  </a:lnTo>
                  <a:lnTo>
                    <a:pt x="0" y="95252"/>
                  </a:lnTo>
                  <a:lnTo>
                    <a:pt x="0" y="476248"/>
                  </a:lnTo>
                  <a:lnTo>
                    <a:pt x="7485" y="513324"/>
                  </a:lnTo>
                  <a:lnTo>
                    <a:pt x="27898" y="543601"/>
                  </a:lnTo>
                  <a:lnTo>
                    <a:pt x="58175" y="564014"/>
                  </a:lnTo>
                  <a:lnTo>
                    <a:pt x="95252" y="571500"/>
                  </a:lnTo>
                  <a:lnTo>
                    <a:pt x="2076448" y="571500"/>
                  </a:lnTo>
                  <a:lnTo>
                    <a:pt x="2113525" y="564014"/>
                  </a:lnTo>
                  <a:lnTo>
                    <a:pt x="2143802" y="543601"/>
                  </a:lnTo>
                  <a:lnTo>
                    <a:pt x="2164215" y="513324"/>
                  </a:lnTo>
                  <a:lnTo>
                    <a:pt x="2171701" y="476248"/>
                  </a:lnTo>
                  <a:lnTo>
                    <a:pt x="2171701" y="95252"/>
                  </a:lnTo>
                  <a:lnTo>
                    <a:pt x="2164215" y="58175"/>
                  </a:lnTo>
                  <a:lnTo>
                    <a:pt x="2143802" y="27898"/>
                  </a:lnTo>
                  <a:lnTo>
                    <a:pt x="2113525" y="7485"/>
                  </a:lnTo>
                  <a:lnTo>
                    <a:pt x="2076448"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pic>
          <p:nvPicPr>
            <p:cNvPr id="21" name="object 21"/>
            <p:cNvPicPr/>
            <p:nvPr/>
          </p:nvPicPr>
          <p:blipFill>
            <a:blip r:embed="rId8" cstate="print"/>
            <a:stretch>
              <a:fillRect/>
            </a:stretch>
          </p:blipFill>
          <p:spPr>
            <a:xfrm>
              <a:off x="5105400" y="5435600"/>
              <a:ext cx="2616200" cy="749300"/>
            </a:xfrm>
            <a:prstGeom prst="rect">
              <a:avLst/>
            </a:prstGeom>
          </p:spPr>
        </p:pic>
      </p:grpSp>
      <p:sp>
        <p:nvSpPr>
          <p:cNvPr id="22" name="object 22"/>
          <p:cNvSpPr txBox="1"/>
          <p:nvPr/>
        </p:nvSpPr>
        <p:spPr>
          <a:xfrm>
            <a:off x="4755094" y="3666988"/>
            <a:ext cx="1444298" cy="263172"/>
          </a:xfrm>
          <a:prstGeom prst="rect">
            <a:avLst/>
          </a:prstGeom>
        </p:spPr>
        <p:txBody>
          <a:bodyPr vert="horz" wrap="square" lIns="0" tIns="8405" rIns="0" bIns="0" rtlCol="0">
            <a:spAutoFit/>
          </a:bodyPr>
          <a:lstStyle/>
          <a:p>
            <a:pPr marL="8405" defTabSz="605150">
              <a:spcBef>
                <a:spcPts val="66"/>
              </a:spcBef>
            </a:pPr>
            <a:r>
              <a:rPr sz="1655" b="1" spc="7" dirty="0">
                <a:solidFill>
                  <a:srgbClr val="E46C0A"/>
                </a:solidFill>
                <a:latin typeface="Helvetica"/>
                <a:cs typeface="Helvetica"/>
              </a:rPr>
              <a:t>Control</a:t>
            </a:r>
            <a:r>
              <a:rPr sz="1655" b="1" spc="-30" dirty="0">
                <a:solidFill>
                  <a:srgbClr val="E46C0A"/>
                </a:solidFill>
                <a:latin typeface="Helvetica"/>
                <a:cs typeface="Helvetica"/>
              </a:rPr>
              <a:t> </a:t>
            </a:r>
            <a:r>
              <a:rPr sz="1655" b="1" spc="3" dirty="0">
                <a:solidFill>
                  <a:srgbClr val="E46C0A"/>
                </a:solidFill>
                <a:latin typeface="Helvetica"/>
                <a:cs typeface="Helvetica"/>
              </a:rPr>
              <a:t>logics</a:t>
            </a:r>
            <a:endParaRPr sz="1655">
              <a:solidFill>
                <a:prstClr val="black"/>
              </a:solidFill>
              <a:latin typeface="Helvetica"/>
              <a:cs typeface="Helvetica"/>
            </a:endParaRPr>
          </a:p>
        </p:txBody>
      </p:sp>
      <p:grpSp>
        <p:nvGrpSpPr>
          <p:cNvPr id="23" name="object 23"/>
          <p:cNvGrpSpPr/>
          <p:nvPr/>
        </p:nvGrpSpPr>
        <p:grpSpPr>
          <a:xfrm>
            <a:off x="2554941" y="1353111"/>
            <a:ext cx="4219015" cy="1899397"/>
            <a:chOff x="1981200" y="2044700"/>
            <a:chExt cx="6375400" cy="2870200"/>
          </a:xfrm>
        </p:grpSpPr>
        <p:pic>
          <p:nvPicPr>
            <p:cNvPr id="24" name="object 24"/>
            <p:cNvPicPr/>
            <p:nvPr/>
          </p:nvPicPr>
          <p:blipFill>
            <a:blip r:embed="rId9" cstate="print"/>
            <a:stretch>
              <a:fillRect/>
            </a:stretch>
          </p:blipFill>
          <p:spPr>
            <a:xfrm>
              <a:off x="2146300" y="2070100"/>
              <a:ext cx="1993900" cy="749300"/>
            </a:xfrm>
            <a:prstGeom prst="rect">
              <a:avLst/>
            </a:prstGeom>
          </p:spPr>
        </p:pic>
        <p:pic>
          <p:nvPicPr>
            <p:cNvPr id="25" name="object 25"/>
            <p:cNvPicPr/>
            <p:nvPr/>
          </p:nvPicPr>
          <p:blipFill>
            <a:blip r:embed="rId10" cstate="print"/>
            <a:stretch>
              <a:fillRect/>
            </a:stretch>
          </p:blipFill>
          <p:spPr>
            <a:xfrm>
              <a:off x="1981200" y="2755900"/>
              <a:ext cx="2159000" cy="749300"/>
            </a:xfrm>
            <a:prstGeom prst="rect">
              <a:avLst/>
            </a:prstGeom>
          </p:spPr>
        </p:pic>
        <p:pic>
          <p:nvPicPr>
            <p:cNvPr id="26" name="object 26"/>
            <p:cNvPicPr/>
            <p:nvPr/>
          </p:nvPicPr>
          <p:blipFill>
            <a:blip r:embed="rId11" cstate="print"/>
            <a:stretch>
              <a:fillRect/>
            </a:stretch>
          </p:blipFill>
          <p:spPr>
            <a:xfrm>
              <a:off x="5105400" y="3441700"/>
              <a:ext cx="2933700" cy="762000"/>
            </a:xfrm>
            <a:prstGeom prst="rect">
              <a:avLst/>
            </a:prstGeom>
          </p:spPr>
        </p:pic>
        <p:pic>
          <p:nvPicPr>
            <p:cNvPr id="27" name="object 27"/>
            <p:cNvPicPr/>
            <p:nvPr/>
          </p:nvPicPr>
          <p:blipFill>
            <a:blip r:embed="rId12" cstate="print"/>
            <a:stretch>
              <a:fillRect/>
            </a:stretch>
          </p:blipFill>
          <p:spPr>
            <a:xfrm>
              <a:off x="5168900" y="2044700"/>
              <a:ext cx="1752600" cy="762000"/>
            </a:xfrm>
            <a:prstGeom prst="rect">
              <a:avLst/>
            </a:prstGeom>
          </p:spPr>
        </p:pic>
        <p:pic>
          <p:nvPicPr>
            <p:cNvPr id="28" name="object 28"/>
            <p:cNvPicPr/>
            <p:nvPr/>
          </p:nvPicPr>
          <p:blipFill>
            <a:blip r:embed="rId13" cstate="print"/>
            <a:stretch>
              <a:fillRect/>
            </a:stretch>
          </p:blipFill>
          <p:spPr>
            <a:xfrm>
              <a:off x="5130800" y="2743200"/>
              <a:ext cx="3225800" cy="762000"/>
            </a:xfrm>
            <a:prstGeom prst="rect">
              <a:avLst/>
            </a:prstGeom>
          </p:spPr>
        </p:pic>
        <p:pic>
          <p:nvPicPr>
            <p:cNvPr id="29" name="object 29"/>
            <p:cNvPicPr/>
            <p:nvPr/>
          </p:nvPicPr>
          <p:blipFill>
            <a:blip r:embed="rId14" cstate="print"/>
            <a:stretch>
              <a:fillRect/>
            </a:stretch>
          </p:blipFill>
          <p:spPr>
            <a:xfrm>
              <a:off x="4216400" y="2057400"/>
              <a:ext cx="774700" cy="762000"/>
            </a:xfrm>
            <a:prstGeom prst="rect">
              <a:avLst/>
            </a:prstGeom>
          </p:spPr>
        </p:pic>
        <p:pic>
          <p:nvPicPr>
            <p:cNvPr id="30" name="object 30"/>
            <p:cNvPicPr/>
            <p:nvPr/>
          </p:nvPicPr>
          <p:blipFill>
            <a:blip r:embed="rId15" cstate="print"/>
            <a:stretch>
              <a:fillRect/>
            </a:stretch>
          </p:blipFill>
          <p:spPr>
            <a:xfrm>
              <a:off x="4216400" y="2768600"/>
              <a:ext cx="774700" cy="762000"/>
            </a:xfrm>
            <a:prstGeom prst="rect">
              <a:avLst/>
            </a:prstGeom>
          </p:spPr>
        </p:pic>
        <p:sp>
          <p:nvSpPr>
            <p:cNvPr id="31" name="object 31"/>
            <p:cNvSpPr/>
            <p:nvPr/>
          </p:nvSpPr>
          <p:spPr>
            <a:xfrm>
              <a:off x="4406900" y="3517900"/>
              <a:ext cx="711200" cy="508000"/>
            </a:xfrm>
            <a:custGeom>
              <a:avLst/>
              <a:gdLst/>
              <a:ahLst/>
              <a:cxnLst/>
              <a:rect l="l" t="t" r="r" b="b"/>
              <a:pathLst>
                <a:path w="711200" h="508000">
                  <a:moveTo>
                    <a:pt x="626532" y="0"/>
                  </a:moveTo>
                  <a:lnTo>
                    <a:pt x="84667" y="0"/>
                  </a:lnTo>
                  <a:lnTo>
                    <a:pt x="51710" y="6653"/>
                  </a:lnTo>
                  <a:lnTo>
                    <a:pt x="24798" y="24799"/>
                  </a:lnTo>
                  <a:lnTo>
                    <a:pt x="6653" y="51711"/>
                  </a:lnTo>
                  <a:lnTo>
                    <a:pt x="0" y="84668"/>
                  </a:lnTo>
                  <a:lnTo>
                    <a:pt x="0" y="423331"/>
                  </a:lnTo>
                  <a:lnTo>
                    <a:pt x="6653" y="456288"/>
                  </a:lnTo>
                  <a:lnTo>
                    <a:pt x="24798" y="483201"/>
                  </a:lnTo>
                  <a:lnTo>
                    <a:pt x="51710" y="501346"/>
                  </a:lnTo>
                  <a:lnTo>
                    <a:pt x="84667" y="508000"/>
                  </a:lnTo>
                  <a:lnTo>
                    <a:pt x="626532" y="508000"/>
                  </a:lnTo>
                  <a:lnTo>
                    <a:pt x="659489" y="501346"/>
                  </a:lnTo>
                  <a:lnTo>
                    <a:pt x="686401" y="483201"/>
                  </a:lnTo>
                  <a:lnTo>
                    <a:pt x="704546" y="456288"/>
                  </a:lnTo>
                  <a:lnTo>
                    <a:pt x="711200" y="423331"/>
                  </a:lnTo>
                  <a:lnTo>
                    <a:pt x="711200" y="84668"/>
                  </a:lnTo>
                  <a:lnTo>
                    <a:pt x="704546" y="51711"/>
                  </a:lnTo>
                  <a:lnTo>
                    <a:pt x="686401" y="24799"/>
                  </a:lnTo>
                  <a:lnTo>
                    <a:pt x="659489" y="6653"/>
                  </a:lnTo>
                  <a:lnTo>
                    <a:pt x="626532"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pic>
          <p:nvPicPr>
            <p:cNvPr id="32" name="object 32"/>
            <p:cNvPicPr/>
            <p:nvPr/>
          </p:nvPicPr>
          <p:blipFill>
            <a:blip r:embed="rId16" cstate="print"/>
            <a:stretch>
              <a:fillRect/>
            </a:stretch>
          </p:blipFill>
          <p:spPr>
            <a:xfrm>
              <a:off x="4216400" y="3454400"/>
              <a:ext cx="774700" cy="762000"/>
            </a:xfrm>
            <a:prstGeom prst="rect">
              <a:avLst/>
            </a:prstGeom>
          </p:spPr>
        </p:pic>
        <p:pic>
          <p:nvPicPr>
            <p:cNvPr id="33" name="object 33"/>
            <p:cNvPicPr/>
            <p:nvPr/>
          </p:nvPicPr>
          <p:blipFill>
            <a:blip r:embed="rId17" cstate="print"/>
            <a:stretch>
              <a:fillRect/>
            </a:stretch>
          </p:blipFill>
          <p:spPr>
            <a:xfrm>
              <a:off x="4216400" y="4165600"/>
              <a:ext cx="774700" cy="749300"/>
            </a:xfrm>
            <a:prstGeom prst="rect">
              <a:avLst/>
            </a:prstGeom>
          </p:spPr>
        </p:pic>
      </p:grpSp>
      <p:sp>
        <p:nvSpPr>
          <p:cNvPr id="34" name="object 34"/>
          <p:cNvSpPr txBox="1"/>
          <p:nvPr/>
        </p:nvSpPr>
        <p:spPr>
          <a:xfrm>
            <a:off x="4170233" y="2826939"/>
            <a:ext cx="222717" cy="255587"/>
          </a:xfrm>
          <a:prstGeom prst="rect">
            <a:avLst/>
          </a:prstGeom>
        </p:spPr>
        <p:txBody>
          <a:bodyPr vert="horz" wrap="square" lIns="0" tIns="10926" rIns="0" bIns="0" rtlCol="0">
            <a:spAutoFit/>
          </a:bodyPr>
          <a:lstStyle/>
          <a:p>
            <a:pPr marL="8405" defTabSz="605150">
              <a:spcBef>
                <a:spcPts val="86"/>
              </a:spcBef>
            </a:pPr>
            <a:r>
              <a:rPr sz="1589" spc="-76" dirty="0">
                <a:solidFill>
                  <a:srgbClr val="E46C0A"/>
                </a:solidFill>
                <a:latin typeface="Wingdings"/>
                <a:cs typeface="Wingdings"/>
              </a:rPr>
              <a:t></a:t>
            </a:r>
            <a:endParaRPr sz="1589">
              <a:solidFill>
                <a:prstClr val="black"/>
              </a:solidFill>
              <a:latin typeface="Wingdings"/>
              <a:cs typeface="Wingdings"/>
            </a:endParaRPr>
          </a:p>
        </p:txBody>
      </p:sp>
      <p:grpSp>
        <p:nvGrpSpPr>
          <p:cNvPr id="35" name="object 35"/>
          <p:cNvGrpSpPr/>
          <p:nvPr/>
        </p:nvGrpSpPr>
        <p:grpSpPr>
          <a:xfrm>
            <a:off x="4034117" y="3185272"/>
            <a:ext cx="596714" cy="495860"/>
            <a:chOff x="4216400" y="4813300"/>
            <a:chExt cx="901700" cy="749300"/>
          </a:xfrm>
        </p:grpSpPr>
        <p:sp>
          <p:nvSpPr>
            <p:cNvPr id="36" name="object 36"/>
            <p:cNvSpPr/>
            <p:nvPr/>
          </p:nvSpPr>
          <p:spPr>
            <a:xfrm>
              <a:off x="4406900" y="4864100"/>
              <a:ext cx="711200" cy="508000"/>
            </a:xfrm>
            <a:custGeom>
              <a:avLst/>
              <a:gdLst/>
              <a:ahLst/>
              <a:cxnLst/>
              <a:rect l="l" t="t" r="r" b="b"/>
              <a:pathLst>
                <a:path w="711200" h="508000">
                  <a:moveTo>
                    <a:pt x="626532" y="0"/>
                  </a:moveTo>
                  <a:lnTo>
                    <a:pt x="84667" y="0"/>
                  </a:lnTo>
                  <a:lnTo>
                    <a:pt x="51710" y="6653"/>
                  </a:lnTo>
                  <a:lnTo>
                    <a:pt x="24798" y="24798"/>
                  </a:lnTo>
                  <a:lnTo>
                    <a:pt x="6653" y="51711"/>
                  </a:lnTo>
                  <a:lnTo>
                    <a:pt x="0" y="84668"/>
                  </a:lnTo>
                  <a:lnTo>
                    <a:pt x="0" y="423331"/>
                  </a:lnTo>
                  <a:lnTo>
                    <a:pt x="6653" y="456288"/>
                  </a:lnTo>
                  <a:lnTo>
                    <a:pt x="24798" y="483200"/>
                  </a:lnTo>
                  <a:lnTo>
                    <a:pt x="51710" y="501346"/>
                  </a:lnTo>
                  <a:lnTo>
                    <a:pt x="84667" y="508000"/>
                  </a:lnTo>
                  <a:lnTo>
                    <a:pt x="626532" y="508000"/>
                  </a:lnTo>
                  <a:lnTo>
                    <a:pt x="659489" y="501346"/>
                  </a:lnTo>
                  <a:lnTo>
                    <a:pt x="686401" y="483200"/>
                  </a:lnTo>
                  <a:lnTo>
                    <a:pt x="704546" y="456288"/>
                  </a:lnTo>
                  <a:lnTo>
                    <a:pt x="711200" y="423331"/>
                  </a:lnTo>
                  <a:lnTo>
                    <a:pt x="711200" y="84668"/>
                  </a:lnTo>
                  <a:lnTo>
                    <a:pt x="704546" y="51711"/>
                  </a:lnTo>
                  <a:lnTo>
                    <a:pt x="686401" y="24798"/>
                  </a:lnTo>
                  <a:lnTo>
                    <a:pt x="659489" y="6653"/>
                  </a:lnTo>
                  <a:lnTo>
                    <a:pt x="626532"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pic>
          <p:nvPicPr>
            <p:cNvPr id="37" name="object 37"/>
            <p:cNvPicPr/>
            <p:nvPr/>
          </p:nvPicPr>
          <p:blipFill>
            <a:blip r:embed="rId18" cstate="print"/>
            <a:stretch>
              <a:fillRect/>
            </a:stretch>
          </p:blipFill>
          <p:spPr>
            <a:xfrm>
              <a:off x="4216400" y="4813300"/>
              <a:ext cx="774700" cy="749300"/>
            </a:xfrm>
            <a:prstGeom prst="rect">
              <a:avLst/>
            </a:prstGeom>
          </p:spPr>
        </p:pic>
      </p:grpSp>
      <p:sp>
        <p:nvSpPr>
          <p:cNvPr id="38" name="object 38"/>
          <p:cNvSpPr txBox="1"/>
          <p:nvPr/>
        </p:nvSpPr>
        <p:spPr>
          <a:xfrm>
            <a:off x="4170233" y="3254725"/>
            <a:ext cx="222717" cy="255587"/>
          </a:xfrm>
          <a:prstGeom prst="rect">
            <a:avLst/>
          </a:prstGeom>
        </p:spPr>
        <p:txBody>
          <a:bodyPr vert="horz" wrap="square" lIns="0" tIns="10926" rIns="0" bIns="0" rtlCol="0">
            <a:spAutoFit/>
          </a:bodyPr>
          <a:lstStyle/>
          <a:p>
            <a:pPr marL="8405" defTabSz="605150">
              <a:spcBef>
                <a:spcPts val="86"/>
              </a:spcBef>
            </a:pPr>
            <a:r>
              <a:rPr sz="1589" spc="-76" dirty="0">
                <a:solidFill>
                  <a:srgbClr val="E46C0A"/>
                </a:solidFill>
                <a:latin typeface="Wingdings"/>
                <a:cs typeface="Wingdings"/>
              </a:rPr>
              <a:t></a:t>
            </a:r>
            <a:endParaRPr sz="1589">
              <a:solidFill>
                <a:prstClr val="black"/>
              </a:solidFill>
              <a:latin typeface="Wingdings"/>
              <a:cs typeface="Wingdings"/>
            </a:endParaRPr>
          </a:p>
        </p:txBody>
      </p:sp>
      <p:grpSp>
        <p:nvGrpSpPr>
          <p:cNvPr id="39" name="object 39"/>
          <p:cNvGrpSpPr/>
          <p:nvPr/>
        </p:nvGrpSpPr>
        <p:grpSpPr>
          <a:xfrm>
            <a:off x="4034117" y="3605493"/>
            <a:ext cx="596714" cy="504265"/>
            <a:chOff x="4216400" y="5448300"/>
            <a:chExt cx="901700" cy="762000"/>
          </a:xfrm>
        </p:grpSpPr>
        <p:sp>
          <p:nvSpPr>
            <p:cNvPr id="40" name="object 40"/>
            <p:cNvSpPr/>
            <p:nvPr/>
          </p:nvSpPr>
          <p:spPr>
            <a:xfrm>
              <a:off x="4406900" y="5511800"/>
              <a:ext cx="711200" cy="508000"/>
            </a:xfrm>
            <a:custGeom>
              <a:avLst/>
              <a:gdLst/>
              <a:ahLst/>
              <a:cxnLst/>
              <a:rect l="l" t="t" r="r" b="b"/>
              <a:pathLst>
                <a:path w="711200" h="508000">
                  <a:moveTo>
                    <a:pt x="626532" y="0"/>
                  </a:moveTo>
                  <a:lnTo>
                    <a:pt x="84667" y="0"/>
                  </a:lnTo>
                  <a:lnTo>
                    <a:pt x="51710" y="6653"/>
                  </a:lnTo>
                  <a:lnTo>
                    <a:pt x="24798" y="24798"/>
                  </a:lnTo>
                  <a:lnTo>
                    <a:pt x="6653" y="51711"/>
                  </a:lnTo>
                  <a:lnTo>
                    <a:pt x="0" y="84668"/>
                  </a:lnTo>
                  <a:lnTo>
                    <a:pt x="0" y="423331"/>
                  </a:lnTo>
                  <a:lnTo>
                    <a:pt x="6653" y="456288"/>
                  </a:lnTo>
                  <a:lnTo>
                    <a:pt x="24798" y="483201"/>
                  </a:lnTo>
                  <a:lnTo>
                    <a:pt x="51710" y="501346"/>
                  </a:lnTo>
                  <a:lnTo>
                    <a:pt x="84667" y="508000"/>
                  </a:lnTo>
                  <a:lnTo>
                    <a:pt x="626532" y="508000"/>
                  </a:lnTo>
                  <a:lnTo>
                    <a:pt x="659489" y="501346"/>
                  </a:lnTo>
                  <a:lnTo>
                    <a:pt x="686401" y="483201"/>
                  </a:lnTo>
                  <a:lnTo>
                    <a:pt x="704546" y="456288"/>
                  </a:lnTo>
                  <a:lnTo>
                    <a:pt x="711200" y="423331"/>
                  </a:lnTo>
                  <a:lnTo>
                    <a:pt x="711200" y="84668"/>
                  </a:lnTo>
                  <a:lnTo>
                    <a:pt x="704546" y="51711"/>
                  </a:lnTo>
                  <a:lnTo>
                    <a:pt x="686401" y="24798"/>
                  </a:lnTo>
                  <a:lnTo>
                    <a:pt x="659489" y="6653"/>
                  </a:lnTo>
                  <a:lnTo>
                    <a:pt x="626532" y="0"/>
                  </a:lnTo>
                  <a:close/>
                </a:path>
              </a:pathLst>
            </a:custGeom>
            <a:solidFill>
              <a:srgbClr val="FFFFFF"/>
            </a:solidFill>
          </p:spPr>
          <p:txBody>
            <a:bodyPr wrap="square" lIns="0" tIns="0" rIns="0" bIns="0" rtlCol="0"/>
            <a:lstStyle/>
            <a:p>
              <a:pPr defTabSz="605150"/>
              <a:endParaRPr sz="1191">
                <a:solidFill>
                  <a:prstClr val="black"/>
                </a:solidFill>
                <a:latin typeface="Calibri"/>
              </a:endParaRPr>
            </a:p>
          </p:txBody>
        </p:sp>
        <p:pic>
          <p:nvPicPr>
            <p:cNvPr id="41" name="object 41"/>
            <p:cNvPicPr/>
            <p:nvPr/>
          </p:nvPicPr>
          <p:blipFill>
            <a:blip r:embed="rId19" cstate="print"/>
            <a:stretch>
              <a:fillRect/>
            </a:stretch>
          </p:blipFill>
          <p:spPr>
            <a:xfrm>
              <a:off x="4216400" y="5448300"/>
              <a:ext cx="774700" cy="762000"/>
            </a:xfrm>
            <a:prstGeom prst="rect">
              <a:avLst/>
            </a:prstGeom>
          </p:spPr>
        </p:pic>
      </p:grpSp>
      <p:sp>
        <p:nvSpPr>
          <p:cNvPr id="42" name="object 42"/>
          <p:cNvSpPr txBox="1"/>
          <p:nvPr/>
        </p:nvSpPr>
        <p:spPr>
          <a:xfrm>
            <a:off x="4170233" y="3681045"/>
            <a:ext cx="222717" cy="255587"/>
          </a:xfrm>
          <a:prstGeom prst="rect">
            <a:avLst/>
          </a:prstGeom>
        </p:spPr>
        <p:txBody>
          <a:bodyPr vert="horz" wrap="square" lIns="0" tIns="10926" rIns="0" bIns="0" rtlCol="0">
            <a:spAutoFit/>
          </a:bodyPr>
          <a:lstStyle/>
          <a:p>
            <a:pPr marL="8405" defTabSz="605150">
              <a:spcBef>
                <a:spcPts val="86"/>
              </a:spcBef>
            </a:pPr>
            <a:r>
              <a:rPr sz="1589" spc="-76" dirty="0">
                <a:solidFill>
                  <a:srgbClr val="E46C0A"/>
                </a:solidFill>
                <a:latin typeface="Wingdings"/>
                <a:cs typeface="Wingdings"/>
              </a:rPr>
              <a:t></a:t>
            </a:r>
            <a:endParaRPr sz="1589">
              <a:solidFill>
                <a:prstClr val="black"/>
              </a:solidFill>
              <a:latin typeface="Wingdings"/>
              <a:cs typeface="Wingdings"/>
            </a:endParaRPr>
          </a:p>
        </p:txBody>
      </p:sp>
      <p:grpSp>
        <p:nvGrpSpPr>
          <p:cNvPr id="43" name="object 43"/>
          <p:cNvGrpSpPr/>
          <p:nvPr/>
        </p:nvGrpSpPr>
        <p:grpSpPr>
          <a:xfrm>
            <a:off x="2496110" y="924486"/>
            <a:ext cx="4008905" cy="504265"/>
            <a:chOff x="1892300" y="1397000"/>
            <a:chExt cx="6057900" cy="762000"/>
          </a:xfrm>
        </p:grpSpPr>
        <p:pic>
          <p:nvPicPr>
            <p:cNvPr id="44" name="object 44"/>
            <p:cNvPicPr/>
            <p:nvPr/>
          </p:nvPicPr>
          <p:blipFill>
            <a:blip r:embed="rId20" cstate="print"/>
            <a:stretch>
              <a:fillRect/>
            </a:stretch>
          </p:blipFill>
          <p:spPr>
            <a:xfrm>
              <a:off x="5041900" y="1397000"/>
              <a:ext cx="2908300" cy="762000"/>
            </a:xfrm>
            <a:prstGeom prst="rect">
              <a:avLst/>
            </a:prstGeom>
          </p:spPr>
        </p:pic>
        <p:pic>
          <p:nvPicPr>
            <p:cNvPr id="45" name="object 45"/>
            <p:cNvPicPr/>
            <p:nvPr/>
          </p:nvPicPr>
          <p:blipFill>
            <a:blip r:embed="rId21" cstate="print"/>
            <a:stretch>
              <a:fillRect/>
            </a:stretch>
          </p:blipFill>
          <p:spPr>
            <a:xfrm>
              <a:off x="1892300" y="1397000"/>
              <a:ext cx="2400300" cy="762000"/>
            </a:xfrm>
            <a:prstGeom prst="rect">
              <a:avLst/>
            </a:prstGeom>
          </p:spPr>
        </p:pic>
      </p:grpSp>
      <p:graphicFrame>
        <p:nvGraphicFramePr>
          <p:cNvPr id="46" name="object 46"/>
          <p:cNvGraphicFramePr>
            <a:graphicFrameLocks noGrp="1"/>
          </p:cNvGraphicFramePr>
          <p:nvPr/>
        </p:nvGraphicFramePr>
        <p:xfrm>
          <a:off x="2613836" y="1054571"/>
          <a:ext cx="4017729" cy="1767046"/>
        </p:xfrm>
        <a:graphic>
          <a:graphicData uri="http://schemas.openxmlformats.org/drawingml/2006/table">
            <a:tbl>
              <a:tblPr firstRow="1" bandRow="1">
                <a:tableStyleId>{2D5ABB26-0587-4C30-8999-92F81FD0307C}</a:tableStyleId>
              </a:tblPr>
              <a:tblGrid>
                <a:gridCol w="1407319">
                  <a:extLst>
                    <a:ext uri="{9D8B030D-6E8A-4147-A177-3AD203B41FA5}">
                      <a16:colId xmlns:a16="http://schemas.microsoft.com/office/drawing/2014/main" val="20000"/>
                    </a:ext>
                  </a:extLst>
                </a:gridCol>
                <a:gridCol w="529898">
                  <a:extLst>
                    <a:ext uri="{9D8B030D-6E8A-4147-A177-3AD203B41FA5}">
                      <a16:colId xmlns:a16="http://schemas.microsoft.com/office/drawing/2014/main" val="20001"/>
                    </a:ext>
                  </a:extLst>
                </a:gridCol>
                <a:gridCol w="2080512">
                  <a:extLst>
                    <a:ext uri="{9D8B030D-6E8A-4147-A177-3AD203B41FA5}">
                      <a16:colId xmlns:a16="http://schemas.microsoft.com/office/drawing/2014/main" val="20002"/>
                    </a:ext>
                  </a:extLst>
                </a:gridCol>
              </a:tblGrid>
              <a:tr h="309703">
                <a:tc>
                  <a:txBody>
                    <a:bodyPr/>
                    <a:lstStyle/>
                    <a:p>
                      <a:pPr marL="31750">
                        <a:lnSpc>
                          <a:spcPts val="2425"/>
                        </a:lnSpc>
                      </a:pPr>
                      <a:r>
                        <a:rPr sz="1700" u="sng" dirty="0">
                          <a:uFill>
                            <a:solidFill>
                              <a:srgbClr val="000000"/>
                            </a:solidFill>
                          </a:uFill>
                          <a:latin typeface="Helvetica"/>
                          <a:cs typeface="Helvetica"/>
                        </a:rPr>
                        <a:t>C</a:t>
                      </a:r>
                      <a:r>
                        <a:rPr sz="1700" u="sng" spc="-5" dirty="0">
                          <a:uFill>
                            <a:solidFill>
                              <a:srgbClr val="000000"/>
                            </a:solidFill>
                          </a:uFill>
                          <a:latin typeface="Helvetica"/>
                          <a:cs typeface="Helvetica"/>
                        </a:rPr>
                        <a:t> </a:t>
                      </a:r>
                      <a:r>
                        <a:rPr sz="1700" u="sng" spc="10" dirty="0">
                          <a:uFill>
                            <a:solidFill>
                              <a:srgbClr val="000000"/>
                            </a:solidFill>
                          </a:uFill>
                          <a:latin typeface="Helvetica"/>
                          <a:cs typeface="Helvetica"/>
                        </a:rPr>
                        <a:t>Constructs</a:t>
                      </a:r>
                      <a:endParaRPr sz="1700">
                        <a:latin typeface="Helvetica"/>
                        <a:cs typeface="Helvetica"/>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marL="252095">
                        <a:lnSpc>
                          <a:spcPts val="2425"/>
                        </a:lnSpc>
                      </a:pPr>
                      <a:r>
                        <a:rPr sz="1700" u="sng" spc="10" dirty="0">
                          <a:uFill>
                            <a:solidFill>
                              <a:srgbClr val="000000"/>
                            </a:solidFill>
                          </a:uFill>
                          <a:latin typeface="Helvetica"/>
                          <a:cs typeface="Helvetica"/>
                        </a:rPr>
                        <a:t>HW</a:t>
                      </a:r>
                      <a:r>
                        <a:rPr sz="1700" u="sng" spc="-5" dirty="0">
                          <a:uFill>
                            <a:solidFill>
                              <a:srgbClr val="000000"/>
                            </a:solidFill>
                          </a:uFill>
                          <a:latin typeface="Helvetica"/>
                          <a:cs typeface="Helvetica"/>
                        </a:rPr>
                        <a:t> </a:t>
                      </a:r>
                      <a:r>
                        <a:rPr sz="1700" u="sng" spc="15" dirty="0">
                          <a:uFill>
                            <a:solidFill>
                              <a:srgbClr val="000000"/>
                            </a:solidFill>
                          </a:uFill>
                          <a:latin typeface="Helvetica"/>
                          <a:cs typeface="Helvetica"/>
                        </a:rPr>
                        <a:t>Components</a:t>
                      </a:r>
                      <a:endParaRPr sz="1700">
                        <a:latin typeface="Helvetica"/>
                        <a:cs typeface="Helvetica"/>
                      </a:endParaRPr>
                    </a:p>
                  </a:txBody>
                  <a:tcPr marL="0" marR="0" marT="0" marB="0"/>
                </a:tc>
                <a:extLst>
                  <a:ext uri="{0D108BD9-81ED-4DB2-BD59-A6C34878D82A}">
                    <a16:rowId xmlns:a16="http://schemas.microsoft.com/office/drawing/2014/main" val="10000"/>
                  </a:ext>
                </a:extLst>
              </a:tr>
              <a:tr h="457200">
                <a:tc>
                  <a:txBody>
                    <a:bodyPr/>
                    <a:lstStyle/>
                    <a:p>
                      <a:pPr marL="293370">
                        <a:lnSpc>
                          <a:spcPct val="100000"/>
                        </a:lnSpc>
                        <a:spcBef>
                          <a:spcPts val="994"/>
                        </a:spcBef>
                      </a:pPr>
                      <a:r>
                        <a:rPr sz="1700" b="1" spc="10" dirty="0">
                          <a:latin typeface="Helvetica"/>
                          <a:cs typeface="Helvetica"/>
                        </a:rPr>
                        <a:t>Functions</a:t>
                      </a:r>
                      <a:endParaRPr sz="1700">
                        <a:latin typeface="Helvetica"/>
                        <a:cs typeface="Helvetica"/>
                      </a:endParaRPr>
                    </a:p>
                  </a:txBody>
                  <a:tcPr marL="0" marR="0" marT="83624" marB="0"/>
                </a:tc>
                <a:tc>
                  <a:txBody>
                    <a:bodyPr/>
                    <a:lstStyle/>
                    <a:p>
                      <a:pPr marL="237490">
                        <a:lnSpc>
                          <a:spcPct val="100000"/>
                        </a:lnSpc>
                        <a:spcBef>
                          <a:spcPts val="975"/>
                        </a:spcBef>
                      </a:pPr>
                      <a:r>
                        <a:rPr sz="1600" dirty="0">
                          <a:solidFill>
                            <a:srgbClr val="E46C0A"/>
                          </a:solidFill>
                          <a:latin typeface="Wingdings"/>
                          <a:cs typeface="Wingdings"/>
                        </a:rPr>
                        <a:t></a:t>
                      </a:r>
                      <a:endParaRPr sz="1600">
                        <a:latin typeface="Wingdings"/>
                        <a:cs typeface="Wingdings"/>
                      </a:endParaRPr>
                    </a:p>
                  </a:txBody>
                  <a:tcPr marL="0" marR="0" marT="81943" marB="0"/>
                </a:tc>
                <a:tc>
                  <a:txBody>
                    <a:bodyPr/>
                    <a:lstStyle/>
                    <a:p>
                      <a:pPr marL="378460">
                        <a:lnSpc>
                          <a:spcPct val="100000"/>
                        </a:lnSpc>
                        <a:spcBef>
                          <a:spcPts val="840"/>
                        </a:spcBef>
                      </a:pPr>
                      <a:r>
                        <a:rPr sz="1700" b="1" spc="10" dirty="0">
                          <a:solidFill>
                            <a:srgbClr val="E46C0A"/>
                          </a:solidFill>
                          <a:latin typeface="Helvetica"/>
                          <a:cs typeface="Helvetica"/>
                        </a:rPr>
                        <a:t>Modules</a:t>
                      </a:r>
                      <a:endParaRPr sz="1700">
                        <a:latin typeface="Helvetica"/>
                        <a:cs typeface="Helvetica"/>
                      </a:endParaRPr>
                    </a:p>
                  </a:txBody>
                  <a:tcPr marL="0" marR="0" marT="70597" marB="0"/>
                </a:tc>
                <a:extLst>
                  <a:ext uri="{0D108BD9-81ED-4DB2-BD59-A6C34878D82A}">
                    <a16:rowId xmlns:a16="http://schemas.microsoft.com/office/drawing/2014/main" val="10001"/>
                  </a:ext>
                </a:extLst>
              </a:tr>
              <a:tr h="576458">
                <a:tc>
                  <a:txBody>
                    <a:bodyPr/>
                    <a:lstStyle/>
                    <a:p>
                      <a:pPr marL="130175">
                        <a:lnSpc>
                          <a:spcPct val="100000"/>
                        </a:lnSpc>
                        <a:spcBef>
                          <a:spcPts val="935"/>
                        </a:spcBef>
                      </a:pPr>
                      <a:r>
                        <a:rPr sz="1700" b="1" spc="15" dirty="0">
                          <a:latin typeface="Helvetica"/>
                          <a:cs typeface="Helvetica"/>
                        </a:rPr>
                        <a:t>Arguments</a:t>
                      </a:r>
                      <a:endParaRPr sz="1700">
                        <a:latin typeface="Helvetica"/>
                        <a:cs typeface="Helvetica"/>
                      </a:endParaRPr>
                    </a:p>
                  </a:txBody>
                  <a:tcPr marL="0" marR="0" marT="78581" marB="0"/>
                </a:tc>
                <a:tc>
                  <a:txBody>
                    <a:bodyPr/>
                    <a:lstStyle/>
                    <a:p>
                      <a:pPr marL="237490">
                        <a:lnSpc>
                          <a:spcPct val="100000"/>
                        </a:lnSpc>
                        <a:spcBef>
                          <a:spcPts val="1155"/>
                        </a:spcBef>
                      </a:pPr>
                      <a:r>
                        <a:rPr sz="1600" dirty="0">
                          <a:solidFill>
                            <a:srgbClr val="E46C0A"/>
                          </a:solidFill>
                          <a:latin typeface="Wingdings"/>
                          <a:cs typeface="Wingdings"/>
                        </a:rPr>
                        <a:t></a:t>
                      </a:r>
                      <a:endParaRPr sz="1600">
                        <a:latin typeface="Wingdings"/>
                        <a:cs typeface="Wingdings"/>
                      </a:endParaRPr>
                    </a:p>
                  </a:txBody>
                  <a:tcPr marL="0" marR="0" marT="97071" marB="0"/>
                </a:tc>
                <a:tc>
                  <a:txBody>
                    <a:bodyPr/>
                    <a:lstStyle/>
                    <a:p>
                      <a:pPr marL="349250">
                        <a:lnSpc>
                          <a:spcPct val="100000"/>
                        </a:lnSpc>
                        <a:spcBef>
                          <a:spcPts val="875"/>
                        </a:spcBef>
                      </a:pPr>
                      <a:r>
                        <a:rPr sz="1700" b="1" spc="10" dirty="0">
                          <a:solidFill>
                            <a:srgbClr val="E46C0A"/>
                          </a:solidFill>
                          <a:latin typeface="Helvetica"/>
                          <a:cs typeface="Helvetica"/>
                        </a:rPr>
                        <a:t>Input/output</a:t>
                      </a:r>
                      <a:r>
                        <a:rPr sz="1700" b="1" spc="-50" dirty="0">
                          <a:solidFill>
                            <a:srgbClr val="E46C0A"/>
                          </a:solidFill>
                          <a:latin typeface="Helvetica"/>
                          <a:cs typeface="Helvetica"/>
                        </a:rPr>
                        <a:t> </a:t>
                      </a:r>
                      <a:r>
                        <a:rPr sz="1700" b="1" spc="10" dirty="0">
                          <a:solidFill>
                            <a:srgbClr val="E46C0A"/>
                          </a:solidFill>
                          <a:latin typeface="Helvetica"/>
                          <a:cs typeface="Helvetica"/>
                        </a:rPr>
                        <a:t>ports</a:t>
                      </a:r>
                      <a:endParaRPr sz="1700" dirty="0">
                        <a:latin typeface="Helvetica"/>
                        <a:cs typeface="Helvetica"/>
                      </a:endParaRPr>
                    </a:p>
                  </a:txBody>
                  <a:tcPr marL="0" marR="0" marT="73538" marB="0"/>
                </a:tc>
                <a:extLst>
                  <a:ext uri="{0D108BD9-81ED-4DB2-BD59-A6C34878D82A}">
                    <a16:rowId xmlns:a16="http://schemas.microsoft.com/office/drawing/2014/main" val="10002"/>
                  </a:ext>
                </a:extLst>
              </a:tr>
              <a:tr h="341040">
                <a:tc>
                  <a:txBody>
                    <a:bodyPr/>
                    <a:lstStyle/>
                    <a:p>
                      <a:pPr marL="289560">
                        <a:lnSpc>
                          <a:spcPct val="100000"/>
                        </a:lnSpc>
                        <a:spcBef>
                          <a:spcPts val="905"/>
                        </a:spcBef>
                      </a:pPr>
                      <a:r>
                        <a:rPr sz="1700" b="1" spc="10" dirty="0">
                          <a:latin typeface="Helvetica"/>
                          <a:cs typeface="Helvetica"/>
                        </a:rPr>
                        <a:t>Operators</a:t>
                      </a:r>
                      <a:endParaRPr sz="1700">
                        <a:latin typeface="Helvetica"/>
                        <a:cs typeface="Helvetica"/>
                      </a:endParaRPr>
                    </a:p>
                  </a:txBody>
                  <a:tcPr marL="0" marR="0" marT="76060" marB="0"/>
                </a:tc>
                <a:tc>
                  <a:txBody>
                    <a:bodyPr/>
                    <a:lstStyle/>
                    <a:p>
                      <a:pPr marL="237490">
                        <a:lnSpc>
                          <a:spcPts val="2815"/>
                        </a:lnSpc>
                        <a:spcBef>
                          <a:spcPts val="1135"/>
                        </a:spcBef>
                      </a:pPr>
                      <a:r>
                        <a:rPr sz="1600" dirty="0">
                          <a:solidFill>
                            <a:srgbClr val="E46C0A"/>
                          </a:solidFill>
                          <a:latin typeface="Wingdings"/>
                          <a:cs typeface="Wingdings"/>
                        </a:rPr>
                        <a:t></a:t>
                      </a:r>
                      <a:endParaRPr sz="1600">
                        <a:latin typeface="Wingdings"/>
                        <a:cs typeface="Wingdings"/>
                      </a:endParaRPr>
                    </a:p>
                  </a:txBody>
                  <a:tcPr marL="0" marR="0" marT="95390" marB="0"/>
                </a:tc>
                <a:tc>
                  <a:txBody>
                    <a:bodyPr/>
                    <a:lstStyle/>
                    <a:p>
                      <a:pPr marL="319405">
                        <a:lnSpc>
                          <a:spcPct val="100000"/>
                        </a:lnSpc>
                        <a:spcBef>
                          <a:spcPts val="944"/>
                        </a:spcBef>
                      </a:pPr>
                      <a:r>
                        <a:rPr sz="1700" b="1" spc="10" dirty="0">
                          <a:solidFill>
                            <a:srgbClr val="E46C0A"/>
                          </a:solidFill>
                          <a:latin typeface="Helvetica"/>
                          <a:cs typeface="Helvetica"/>
                        </a:rPr>
                        <a:t>Functional</a:t>
                      </a:r>
                      <a:r>
                        <a:rPr sz="1700" b="1" spc="-25" dirty="0">
                          <a:solidFill>
                            <a:srgbClr val="E46C0A"/>
                          </a:solidFill>
                          <a:latin typeface="Helvetica"/>
                          <a:cs typeface="Helvetica"/>
                        </a:rPr>
                        <a:t> </a:t>
                      </a:r>
                      <a:r>
                        <a:rPr sz="1700" b="1" spc="5" dirty="0">
                          <a:solidFill>
                            <a:srgbClr val="E46C0A"/>
                          </a:solidFill>
                          <a:latin typeface="Helvetica"/>
                          <a:cs typeface="Helvetica"/>
                        </a:rPr>
                        <a:t>units</a:t>
                      </a:r>
                      <a:endParaRPr sz="1700" dirty="0">
                        <a:latin typeface="Helvetica"/>
                        <a:cs typeface="Helvetica"/>
                      </a:endParaRPr>
                    </a:p>
                  </a:txBody>
                  <a:tcPr marL="0" marR="0" marT="79421" marB="0"/>
                </a:tc>
                <a:extLst>
                  <a:ext uri="{0D108BD9-81ED-4DB2-BD59-A6C34878D82A}">
                    <a16:rowId xmlns:a16="http://schemas.microsoft.com/office/drawing/2014/main" val="10003"/>
                  </a:ext>
                </a:extLst>
              </a:tr>
            </a:tbl>
          </a:graphicData>
        </a:graphic>
      </p:graphicFrame>
      <p:pic>
        <p:nvPicPr>
          <p:cNvPr id="47" name="object 47"/>
          <p:cNvPicPr/>
          <p:nvPr/>
        </p:nvPicPr>
        <p:blipFill>
          <a:blip r:embed="rId22" cstate="print"/>
          <a:stretch>
            <a:fillRect/>
          </a:stretch>
        </p:blipFill>
        <p:spPr>
          <a:xfrm>
            <a:off x="4698067" y="1218640"/>
            <a:ext cx="1672478" cy="58831"/>
          </a:xfrm>
          <a:prstGeom prst="rect">
            <a:avLst/>
          </a:prstGeom>
        </p:spPr>
      </p:pic>
      <p:pic>
        <p:nvPicPr>
          <p:cNvPr id="48" name="object 48"/>
          <p:cNvPicPr/>
          <p:nvPr/>
        </p:nvPicPr>
        <p:blipFill>
          <a:blip r:embed="rId23" cstate="print"/>
          <a:stretch>
            <a:fillRect/>
          </a:stretch>
        </p:blipFill>
        <p:spPr>
          <a:xfrm>
            <a:off x="2622176" y="1218640"/>
            <a:ext cx="1285875" cy="58831"/>
          </a:xfrm>
          <a:prstGeom prst="rect">
            <a:avLst/>
          </a:prstGeom>
        </p:spPr>
      </p:pic>
      <p:sp>
        <p:nvSpPr>
          <p:cNvPr id="50" name="TextBox 49">
            <a:extLst>
              <a:ext uri="{FF2B5EF4-FFF2-40B4-BE49-F238E27FC236}">
                <a16:creationId xmlns:a16="http://schemas.microsoft.com/office/drawing/2014/main" id="{E7B9B4F6-722B-254E-9171-E25B5B0B686F}"/>
              </a:ext>
            </a:extLst>
          </p:cNvPr>
          <p:cNvSpPr txBox="1"/>
          <p:nvPr/>
        </p:nvSpPr>
        <p:spPr>
          <a:xfrm>
            <a:off x="82503" y="4866501"/>
            <a:ext cx="1555234" cy="248209"/>
          </a:xfrm>
          <a:prstGeom prst="rect">
            <a:avLst/>
          </a:prstGeom>
          <a:noFill/>
        </p:spPr>
        <p:txBody>
          <a:bodyPr wrap="none" rtlCol="0">
            <a:spAutoFit/>
          </a:bodyPr>
          <a:lstStyle/>
          <a:p>
            <a:r>
              <a:rPr lang="en-US" sz="1013" dirty="0"/>
              <a:t>©</a:t>
            </a:r>
            <a:r>
              <a:rPr lang="en-US" sz="1013" dirty="0" err="1"/>
              <a:t>Zhiru</a:t>
            </a:r>
            <a:r>
              <a:rPr lang="en-US" sz="1013" dirty="0"/>
              <a:t> Zhang (Cornell) </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7174" y="266485"/>
            <a:ext cx="3851450" cy="396286"/>
          </a:xfrm>
          <a:prstGeom prst="rect">
            <a:avLst/>
          </a:prstGeom>
        </p:spPr>
        <p:txBody>
          <a:bodyPr vert="horz" wrap="square" lIns="0" tIns="8405" rIns="0" bIns="0" rtlCol="0" anchor="b" anchorCtr="0">
            <a:spAutoFit/>
          </a:bodyPr>
          <a:lstStyle/>
          <a:p>
            <a:pPr marL="8405">
              <a:spcBef>
                <a:spcPts val="66"/>
              </a:spcBef>
            </a:pPr>
            <a:r>
              <a:rPr spc="17" dirty="0"/>
              <a:t>Function</a:t>
            </a:r>
            <a:r>
              <a:rPr spc="-10" dirty="0"/>
              <a:t> </a:t>
            </a:r>
            <a:r>
              <a:rPr spc="17" dirty="0"/>
              <a:t>Hierarchy</a:t>
            </a:r>
          </a:p>
        </p:txBody>
      </p:sp>
      <p:sp>
        <p:nvSpPr>
          <p:cNvPr id="30" name="object 30"/>
          <p:cNvSpPr txBox="1">
            <a:spLocks noGrp="1"/>
          </p:cNvSpPr>
          <p:nvPr>
            <p:ph type="sldNum" sz="quarter" idx="11"/>
          </p:nvPr>
        </p:nvSpPr>
        <p:spPr>
          <a:xfrm>
            <a:off x="6515100" y="3566160"/>
            <a:ext cx="342900" cy="132344"/>
          </a:xfrm>
          <a:prstGeom prst="rect">
            <a:avLst/>
          </a:prstGeom>
        </p:spPr>
        <p:txBody>
          <a:bodyPr vert="horz" wrap="square" lIns="0" tIns="0" rIns="0" bIns="0" rtlCol="0" anchor="t" anchorCtr="0">
            <a:spAutoFit/>
          </a:bodyPr>
          <a:lstStyle>
            <a:defPPr>
              <a:defRPr lang="en-US"/>
            </a:defPPr>
            <a:lvl1pPr marL="0" algn="l" defTabSz="685800" rtl="0" eaLnBrk="1" latinLnBrk="0" hangingPunct="1">
              <a:defRPr sz="860" b="0" i="0" kern="1200">
                <a:solidFill>
                  <a:srgbClr val="898989"/>
                </a:solidFill>
                <a:latin typeface="Times New Roman"/>
                <a:ea typeface="+mn-ea"/>
                <a:cs typeface="Times New Roman"/>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25214" defTabSz="605150"/>
            <a:fld id="{81D60167-4931-47E6-BA6A-407CBD079E47}" type="slidenum">
              <a:rPr lang="en-US" spc="7"/>
              <a:pPr marL="25214" defTabSz="605150"/>
              <a:t>9</a:t>
            </a:fld>
            <a:endParaRPr spc="7" dirty="0"/>
          </a:p>
        </p:txBody>
      </p:sp>
      <p:sp>
        <p:nvSpPr>
          <p:cNvPr id="3" name="object 3"/>
          <p:cNvSpPr txBox="1"/>
          <p:nvPr/>
        </p:nvSpPr>
        <p:spPr>
          <a:xfrm>
            <a:off x="1767952" y="824722"/>
            <a:ext cx="5381345" cy="566043"/>
          </a:xfrm>
          <a:prstGeom prst="rect">
            <a:avLst/>
          </a:prstGeom>
        </p:spPr>
        <p:txBody>
          <a:bodyPr vert="horz" wrap="square" lIns="0" tIns="58411" rIns="0" bIns="0" rtlCol="0">
            <a:spAutoFit/>
          </a:bodyPr>
          <a:lstStyle/>
          <a:p>
            <a:pPr marL="8405" defTabSz="605150">
              <a:spcBef>
                <a:spcPts val="460"/>
              </a:spcBef>
              <a:tabLst>
                <a:tab pos="247523" algn="l"/>
              </a:tabLst>
            </a:pPr>
            <a:r>
              <a:rPr sz="1655" spc="-168" dirty="0">
                <a:solidFill>
                  <a:srgbClr val="C0504D"/>
                </a:solidFill>
                <a:latin typeface="Arial Unicode MS"/>
                <a:cs typeface="Arial Unicode MS"/>
              </a:rPr>
              <a:t>▸	</a:t>
            </a:r>
            <a:r>
              <a:rPr sz="1655" spc="7" dirty="0">
                <a:solidFill>
                  <a:prstClr val="black"/>
                </a:solidFill>
                <a:latin typeface="Helvetica"/>
                <a:cs typeface="Helvetica"/>
              </a:rPr>
              <a:t>Each</a:t>
            </a:r>
            <a:r>
              <a:rPr sz="1655" spc="14" dirty="0">
                <a:solidFill>
                  <a:prstClr val="black"/>
                </a:solidFill>
                <a:latin typeface="Helvetica"/>
                <a:cs typeface="Helvetica"/>
              </a:rPr>
              <a:t> </a:t>
            </a:r>
            <a:r>
              <a:rPr sz="1655" spc="7" dirty="0">
                <a:solidFill>
                  <a:prstClr val="black"/>
                </a:solidFill>
                <a:latin typeface="Helvetica"/>
                <a:cs typeface="Helvetica"/>
              </a:rPr>
              <a:t>function</a:t>
            </a:r>
            <a:r>
              <a:rPr sz="1655" spc="14" dirty="0">
                <a:solidFill>
                  <a:prstClr val="black"/>
                </a:solidFill>
                <a:latin typeface="Helvetica"/>
                <a:cs typeface="Helvetica"/>
              </a:rPr>
              <a:t> </a:t>
            </a:r>
            <a:r>
              <a:rPr sz="1655" spc="3" dirty="0">
                <a:solidFill>
                  <a:prstClr val="black"/>
                </a:solidFill>
                <a:latin typeface="Helvetica"/>
                <a:cs typeface="Helvetica"/>
              </a:rPr>
              <a:t>is</a:t>
            </a:r>
            <a:r>
              <a:rPr sz="1655" spc="14" dirty="0">
                <a:solidFill>
                  <a:prstClr val="black"/>
                </a:solidFill>
                <a:latin typeface="Helvetica"/>
                <a:cs typeface="Helvetica"/>
              </a:rPr>
              <a:t> </a:t>
            </a:r>
            <a:r>
              <a:rPr sz="1655" spc="7" dirty="0">
                <a:solidFill>
                  <a:prstClr val="black"/>
                </a:solidFill>
                <a:latin typeface="Helvetica"/>
                <a:cs typeface="Helvetica"/>
              </a:rPr>
              <a:t>usually</a:t>
            </a:r>
            <a:r>
              <a:rPr sz="1655" spc="10" dirty="0">
                <a:solidFill>
                  <a:prstClr val="black"/>
                </a:solidFill>
                <a:latin typeface="Helvetica"/>
                <a:cs typeface="Helvetica"/>
              </a:rPr>
              <a:t> </a:t>
            </a:r>
            <a:r>
              <a:rPr sz="1655" spc="7" dirty="0">
                <a:solidFill>
                  <a:prstClr val="black"/>
                </a:solidFill>
                <a:latin typeface="Helvetica"/>
                <a:cs typeface="Helvetica"/>
              </a:rPr>
              <a:t>translated</a:t>
            </a:r>
            <a:r>
              <a:rPr sz="1655" spc="14" dirty="0">
                <a:solidFill>
                  <a:prstClr val="black"/>
                </a:solidFill>
                <a:latin typeface="Helvetica"/>
                <a:cs typeface="Helvetica"/>
              </a:rPr>
              <a:t> </a:t>
            </a:r>
            <a:r>
              <a:rPr sz="1655" spc="3" dirty="0">
                <a:solidFill>
                  <a:prstClr val="black"/>
                </a:solidFill>
                <a:latin typeface="Helvetica"/>
                <a:cs typeface="Helvetica"/>
              </a:rPr>
              <a:t>into</a:t>
            </a:r>
            <a:r>
              <a:rPr sz="1655" spc="17" dirty="0">
                <a:solidFill>
                  <a:prstClr val="black"/>
                </a:solidFill>
                <a:latin typeface="Helvetica"/>
                <a:cs typeface="Helvetica"/>
              </a:rPr>
              <a:t> </a:t>
            </a:r>
            <a:r>
              <a:rPr sz="1655" spc="7" dirty="0">
                <a:solidFill>
                  <a:prstClr val="black"/>
                </a:solidFill>
                <a:latin typeface="Helvetica"/>
                <a:cs typeface="Helvetica"/>
              </a:rPr>
              <a:t>an</a:t>
            </a:r>
            <a:r>
              <a:rPr sz="1655" spc="14" dirty="0">
                <a:solidFill>
                  <a:prstClr val="black"/>
                </a:solidFill>
                <a:latin typeface="Helvetica"/>
                <a:cs typeface="Helvetica"/>
              </a:rPr>
              <a:t> </a:t>
            </a:r>
            <a:r>
              <a:rPr sz="1655" dirty="0">
                <a:solidFill>
                  <a:prstClr val="black"/>
                </a:solidFill>
                <a:latin typeface="Helvetica"/>
                <a:cs typeface="Helvetica"/>
              </a:rPr>
              <a:t>RTL</a:t>
            </a:r>
            <a:r>
              <a:rPr sz="1655" spc="-43" dirty="0">
                <a:solidFill>
                  <a:prstClr val="black"/>
                </a:solidFill>
                <a:latin typeface="Helvetica"/>
                <a:cs typeface="Helvetica"/>
              </a:rPr>
              <a:t> </a:t>
            </a:r>
            <a:r>
              <a:rPr sz="1655" spc="10" dirty="0">
                <a:solidFill>
                  <a:prstClr val="black"/>
                </a:solidFill>
                <a:latin typeface="Helvetica"/>
                <a:cs typeface="Helvetica"/>
              </a:rPr>
              <a:t>module</a:t>
            </a:r>
            <a:endParaRPr sz="1655">
              <a:solidFill>
                <a:prstClr val="black"/>
              </a:solidFill>
              <a:latin typeface="Helvetica"/>
              <a:cs typeface="Helvetica"/>
            </a:endParaRPr>
          </a:p>
          <a:p>
            <a:pPr marL="327790" defTabSz="605150">
              <a:spcBef>
                <a:spcPts val="331"/>
              </a:spcBef>
              <a:tabLst>
                <a:tab pos="526985" algn="l"/>
              </a:tabLst>
            </a:pPr>
            <a:r>
              <a:rPr sz="1125" dirty="0">
                <a:solidFill>
                  <a:prstClr val="black"/>
                </a:solidFill>
                <a:latin typeface="Arial"/>
                <a:cs typeface="Arial"/>
              </a:rPr>
              <a:t>–	</a:t>
            </a:r>
            <a:r>
              <a:rPr sz="1390" dirty="0">
                <a:solidFill>
                  <a:prstClr val="black"/>
                </a:solidFill>
                <a:latin typeface="Helvetica"/>
                <a:cs typeface="Helvetica"/>
              </a:rPr>
              <a:t>Functions</a:t>
            </a:r>
            <a:r>
              <a:rPr sz="1390" spc="3" dirty="0">
                <a:solidFill>
                  <a:prstClr val="black"/>
                </a:solidFill>
                <a:latin typeface="Helvetica"/>
                <a:cs typeface="Helvetica"/>
              </a:rPr>
              <a:t> </a:t>
            </a:r>
            <a:r>
              <a:rPr sz="1390" dirty="0">
                <a:solidFill>
                  <a:prstClr val="black"/>
                </a:solidFill>
                <a:latin typeface="Helvetica"/>
                <a:cs typeface="Helvetica"/>
              </a:rPr>
              <a:t>may</a:t>
            </a:r>
            <a:r>
              <a:rPr sz="1390" spc="7" dirty="0">
                <a:solidFill>
                  <a:prstClr val="black"/>
                </a:solidFill>
                <a:latin typeface="Helvetica"/>
                <a:cs typeface="Helvetica"/>
              </a:rPr>
              <a:t> </a:t>
            </a:r>
            <a:r>
              <a:rPr sz="1390" dirty="0">
                <a:solidFill>
                  <a:prstClr val="black"/>
                </a:solidFill>
                <a:latin typeface="Helvetica"/>
                <a:cs typeface="Helvetica"/>
              </a:rPr>
              <a:t>be</a:t>
            </a:r>
            <a:r>
              <a:rPr sz="1390" spc="3" dirty="0">
                <a:solidFill>
                  <a:prstClr val="black"/>
                </a:solidFill>
                <a:latin typeface="Helvetica"/>
                <a:cs typeface="Helvetica"/>
              </a:rPr>
              <a:t> </a:t>
            </a:r>
            <a:r>
              <a:rPr sz="1390" dirty="0">
                <a:solidFill>
                  <a:prstClr val="black"/>
                </a:solidFill>
                <a:latin typeface="Helvetica"/>
                <a:cs typeface="Helvetica"/>
              </a:rPr>
              <a:t>inlined</a:t>
            </a:r>
            <a:r>
              <a:rPr sz="1390" spc="7" dirty="0">
                <a:solidFill>
                  <a:prstClr val="black"/>
                </a:solidFill>
                <a:latin typeface="Helvetica"/>
                <a:cs typeface="Helvetica"/>
              </a:rPr>
              <a:t> </a:t>
            </a:r>
            <a:r>
              <a:rPr sz="1390" spc="-3" dirty="0">
                <a:solidFill>
                  <a:prstClr val="black"/>
                </a:solidFill>
                <a:latin typeface="Helvetica"/>
                <a:cs typeface="Helvetica"/>
              </a:rPr>
              <a:t>to</a:t>
            </a:r>
            <a:r>
              <a:rPr sz="1390" spc="3" dirty="0">
                <a:solidFill>
                  <a:prstClr val="black"/>
                </a:solidFill>
                <a:latin typeface="Helvetica"/>
                <a:cs typeface="Helvetica"/>
              </a:rPr>
              <a:t> </a:t>
            </a:r>
            <a:r>
              <a:rPr sz="1390" dirty="0">
                <a:solidFill>
                  <a:prstClr val="black"/>
                </a:solidFill>
                <a:latin typeface="Helvetica"/>
                <a:cs typeface="Helvetica"/>
              </a:rPr>
              <a:t>dissolve</a:t>
            </a:r>
            <a:r>
              <a:rPr sz="1390" spc="7" dirty="0">
                <a:solidFill>
                  <a:prstClr val="black"/>
                </a:solidFill>
                <a:latin typeface="Helvetica"/>
                <a:cs typeface="Helvetica"/>
              </a:rPr>
              <a:t> </a:t>
            </a:r>
            <a:r>
              <a:rPr sz="1390" dirty="0">
                <a:solidFill>
                  <a:prstClr val="black"/>
                </a:solidFill>
                <a:latin typeface="Helvetica"/>
                <a:cs typeface="Helvetica"/>
              </a:rPr>
              <a:t>their hierarchy</a:t>
            </a:r>
            <a:endParaRPr sz="1390">
              <a:solidFill>
                <a:prstClr val="black"/>
              </a:solidFill>
              <a:latin typeface="Helvetica"/>
              <a:cs typeface="Helvetica"/>
            </a:endParaRPr>
          </a:p>
        </p:txBody>
      </p:sp>
      <p:grpSp>
        <p:nvGrpSpPr>
          <p:cNvPr id="4" name="object 4"/>
          <p:cNvGrpSpPr/>
          <p:nvPr/>
        </p:nvGrpSpPr>
        <p:grpSpPr>
          <a:xfrm>
            <a:off x="4597213" y="2067485"/>
            <a:ext cx="2739839" cy="1294280"/>
            <a:chOff x="5067300" y="3124200"/>
            <a:chExt cx="4140200" cy="1955800"/>
          </a:xfrm>
        </p:grpSpPr>
        <p:pic>
          <p:nvPicPr>
            <p:cNvPr id="5" name="object 5"/>
            <p:cNvPicPr/>
            <p:nvPr/>
          </p:nvPicPr>
          <p:blipFill>
            <a:blip r:embed="rId2" cstate="print"/>
            <a:stretch>
              <a:fillRect/>
            </a:stretch>
          </p:blipFill>
          <p:spPr>
            <a:xfrm>
              <a:off x="5067300" y="3124200"/>
              <a:ext cx="4140200" cy="1955800"/>
            </a:xfrm>
            <a:prstGeom prst="rect">
              <a:avLst/>
            </a:prstGeom>
          </p:spPr>
        </p:pic>
        <p:pic>
          <p:nvPicPr>
            <p:cNvPr id="6" name="object 6"/>
            <p:cNvPicPr/>
            <p:nvPr/>
          </p:nvPicPr>
          <p:blipFill>
            <a:blip r:embed="rId3" cstate="print"/>
            <a:stretch>
              <a:fillRect/>
            </a:stretch>
          </p:blipFill>
          <p:spPr>
            <a:xfrm>
              <a:off x="5137149" y="3168650"/>
              <a:ext cx="4000500" cy="1816100"/>
            </a:xfrm>
            <a:prstGeom prst="rect">
              <a:avLst/>
            </a:prstGeom>
          </p:spPr>
        </p:pic>
        <p:pic>
          <p:nvPicPr>
            <p:cNvPr id="7" name="object 7"/>
            <p:cNvPicPr/>
            <p:nvPr/>
          </p:nvPicPr>
          <p:blipFill>
            <a:blip r:embed="rId4" cstate="print"/>
            <a:stretch>
              <a:fillRect/>
            </a:stretch>
          </p:blipFill>
          <p:spPr>
            <a:xfrm>
              <a:off x="7162800" y="3708400"/>
              <a:ext cx="1752600" cy="1092200"/>
            </a:xfrm>
            <a:prstGeom prst="rect">
              <a:avLst/>
            </a:prstGeom>
          </p:spPr>
        </p:pic>
        <p:pic>
          <p:nvPicPr>
            <p:cNvPr id="8" name="object 8"/>
            <p:cNvPicPr/>
            <p:nvPr/>
          </p:nvPicPr>
          <p:blipFill>
            <a:blip r:embed="rId5" cstate="print"/>
            <a:stretch>
              <a:fillRect/>
            </a:stretch>
          </p:blipFill>
          <p:spPr>
            <a:xfrm>
              <a:off x="7232649" y="3752850"/>
              <a:ext cx="1612900" cy="952500"/>
            </a:xfrm>
            <a:prstGeom prst="rect">
              <a:avLst/>
            </a:prstGeom>
          </p:spPr>
        </p:pic>
      </p:grpSp>
      <p:grpSp>
        <p:nvGrpSpPr>
          <p:cNvPr id="9" name="object 9"/>
          <p:cNvGrpSpPr/>
          <p:nvPr/>
        </p:nvGrpSpPr>
        <p:grpSpPr>
          <a:xfrm>
            <a:off x="1975036" y="1924611"/>
            <a:ext cx="1739714" cy="1916206"/>
            <a:chOff x="1104900" y="2908300"/>
            <a:chExt cx="2628900" cy="2895600"/>
          </a:xfrm>
        </p:grpSpPr>
        <p:pic>
          <p:nvPicPr>
            <p:cNvPr id="10" name="object 10"/>
            <p:cNvPicPr/>
            <p:nvPr/>
          </p:nvPicPr>
          <p:blipFill>
            <a:blip r:embed="rId6" cstate="print"/>
            <a:stretch>
              <a:fillRect/>
            </a:stretch>
          </p:blipFill>
          <p:spPr>
            <a:xfrm>
              <a:off x="1130300" y="2921000"/>
              <a:ext cx="2603500" cy="2819400"/>
            </a:xfrm>
            <a:prstGeom prst="rect">
              <a:avLst/>
            </a:prstGeom>
          </p:spPr>
        </p:pic>
        <p:pic>
          <p:nvPicPr>
            <p:cNvPr id="11" name="object 11"/>
            <p:cNvPicPr/>
            <p:nvPr/>
          </p:nvPicPr>
          <p:blipFill>
            <a:blip r:embed="rId7" cstate="print"/>
            <a:stretch>
              <a:fillRect/>
            </a:stretch>
          </p:blipFill>
          <p:spPr>
            <a:xfrm>
              <a:off x="1104900" y="2908300"/>
              <a:ext cx="2514600" cy="2895600"/>
            </a:xfrm>
            <a:prstGeom prst="rect">
              <a:avLst/>
            </a:prstGeom>
          </p:spPr>
        </p:pic>
        <p:pic>
          <p:nvPicPr>
            <p:cNvPr id="12" name="object 12"/>
            <p:cNvPicPr/>
            <p:nvPr/>
          </p:nvPicPr>
          <p:blipFill>
            <a:blip r:embed="rId8" cstate="print"/>
            <a:stretch>
              <a:fillRect/>
            </a:stretch>
          </p:blipFill>
          <p:spPr>
            <a:xfrm>
              <a:off x="1200150" y="2965449"/>
              <a:ext cx="2463799" cy="2679700"/>
            </a:xfrm>
            <a:prstGeom prst="rect">
              <a:avLst/>
            </a:prstGeom>
          </p:spPr>
        </p:pic>
      </p:grpSp>
      <p:sp>
        <p:nvSpPr>
          <p:cNvPr id="13" name="object 13"/>
          <p:cNvSpPr txBox="1"/>
          <p:nvPr/>
        </p:nvSpPr>
        <p:spPr>
          <a:xfrm>
            <a:off x="2038071" y="1962430"/>
            <a:ext cx="1630456" cy="1666565"/>
          </a:xfrm>
          <a:prstGeom prst="rect">
            <a:avLst/>
          </a:prstGeom>
          <a:ln w="12700">
            <a:solidFill>
              <a:srgbClr val="000000"/>
            </a:solidFill>
          </a:ln>
        </p:spPr>
        <p:txBody>
          <a:bodyPr vert="horz" wrap="square" lIns="0" tIns="11766" rIns="0" bIns="0" rtlCol="0">
            <a:spAutoFit/>
          </a:bodyPr>
          <a:lstStyle/>
          <a:p>
            <a:pPr marL="59255" defTabSz="605150">
              <a:lnSpc>
                <a:spcPts val="1337"/>
              </a:lnSpc>
              <a:spcBef>
                <a:spcPts val="93"/>
              </a:spcBef>
            </a:pPr>
            <a:r>
              <a:rPr sz="1125" b="1" spc="-3" dirty="0">
                <a:solidFill>
                  <a:prstClr val="black"/>
                </a:solidFill>
                <a:latin typeface="Palatino"/>
                <a:cs typeface="Palatino"/>
              </a:rPr>
              <a:t>void</a:t>
            </a:r>
            <a:r>
              <a:rPr sz="1125" b="1" spc="-17" dirty="0">
                <a:solidFill>
                  <a:prstClr val="black"/>
                </a:solidFill>
                <a:latin typeface="Palatino"/>
                <a:cs typeface="Palatino"/>
              </a:rPr>
              <a:t> </a:t>
            </a:r>
            <a:r>
              <a:rPr sz="1125" b="1" spc="-3" dirty="0">
                <a:solidFill>
                  <a:prstClr val="black"/>
                </a:solidFill>
                <a:latin typeface="Palatino"/>
                <a:cs typeface="Palatino"/>
              </a:rPr>
              <a:t>A()</a:t>
            </a:r>
            <a:r>
              <a:rPr sz="1125" b="1" spc="-10" dirty="0">
                <a:solidFill>
                  <a:prstClr val="black"/>
                </a:solidFill>
                <a:latin typeface="Palatino"/>
                <a:cs typeface="Palatino"/>
              </a:rPr>
              <a:t> </a:t>
            </a:r>
            <a:r>
              <a:rPr sz="1125" b="1" dirty="0">
                <a:solidFill>
                  <a:prstClr val="black"/>
                </a:solidFill>
                <a:latin typeface="Palatino"/>
                <a:cs typeface="Palatino"/>
              </a:rPr>
              <a:t>{</a:t>
            </a:r>
            <a:r>
              <a:rPr sz="1125" b="1" spc="-10" dirty="0">
                <a:solidFill>
                  <a:prstClr val="black"/>
                </a:solidFill>
                <a:latin typeface="Palatino"/>
                <a:cs typeface="Palatino"/>
              </a:rPr>
              <a:t> </a:t>
            </a:r>
            <a:r>
              <a:rPr sz="1125" b="1" spc="-3" dirty="0">
                <a:solidFill>
                  <a:prstClr val="black"/>
                </a:solidFill>
                <a:latin typeface="Palatino"/>
                <a:cs typeface="Palatino"/>
              </a:rPr>
              <a:t>..</a:t>
            </a:r>
            <a:r>
              <a:rPr sz="1125" b="1" spc="-14" dirty="0">
                <a:solidFill>
                  <a:prstClr val="black"/>
                </a:solidFill>
                <a:latin typeface="Palatino"/>
                <a:cs typeface="Palatino"/>
              </a:rPr>
              <a:t> </a:t>
            </a:r>
            <a:r>
              <a:rPr sz="1125" b="1" spc="-7" dirty="0">
                <a:solidFill>
                  <a:prstClr val="black"/>
                </a:solidFill>
                <a:latin typeface="Palatino"/>
                <a:cs typeface="Palatino"/>
              </a:rPr>
              <a:t>body</a:t>
            </a:r>
            <a:r>
              <a:rPr sz="1125" b="1" spc="-17" dirty="0">
                <a:solidFill>
                  <a:prstClr val="black"/>
                </a:solidFill>
                <a:latin typeface="Palatino"/>
                <a:cs typeface="Palatino"/>
              </a:rPr>
              <a:t> </a:t>
            </a:r>
            <a:r>
              <a:rPr sz="1125" b="1" dirty="0">
                <a:solidFill>
                  <a:prstClr val="black"/>
                </a:solidFill>
                <a:latin typeface="Palatino"/>
                <a:cs typeface="Palatino"/>
              </a:rPr>
              <a:t>A</a:t>
            </a:r>
            <a:r>
              <a:rPr sz="1125" b="1" spc="-30" dirty="0">
                <a:solidFill>
                  <a:prstClr val="black"/>
                </a:solidFill>
                <a:latin typeface="Palatino"/>
                <a:cs typeface="Palatino"/>
              </a:rPr>
              <a:t> </a:t>
            </a:r>
            <a:r>
              <a:rPr sz="1125" b="1" spc="-3" dirty="0">
                <a:solidFill>
                  <a:prstClr val="black"/>
                </a:solidFill>
                <a:latin typeface="Palatino"/>
                <a:cs typeface="Palatino"/>
              </a:rPr>
              <a:t>..</a:t>
            </a:r>
            <a:r>
              <a:rPr sz="1125" b="1" spc="-14" dirty="0">
                <a:solidFill>
                  <a:prstClr val="black"/>
                </a:solidFill>
                <a:latin typeface="Palatino"/>
                <a:cs typeface="Palatino"/>
              </a:rPr>
              <a:t> </a:t>
            </a:r>
            <a:r>
              <a:rPr sz="1125" b="1" dirty="0">
                <a:solidFill>
                  <a:prstClr val="black"/>
                </a:solidFill>
                <a:latin typeface="Palatino"/>
                <a:cs typeface="Palatino"/>
              </a:rPr>
              <a:t>}</a:t>
            </a:r>
            <a:endParaRPr sz="1125">
              <a:solidFill>
                <a:prstClr val="black"/>
              </a:solidFill>
              <a:latin typeface="Palatino"/>
              <a:cs typeface="Palatino"/>
            </a:endParaRPr>
          </a:p>
          <a:p>
            <a:pPr marL="59255" marR="165996" defTabSz="605150">
              <a:lnSpc>
                <a:spcPts val="1390"/>
              </a:lnSpc>
            </a:pPr>
            <a:r>
              <a:rPr sz="1125" b="1" spc="-3" dirty="0">
                <a:solidFill>
                  <a:prstClr val="black"/>
                </a:solidFill>
                <a:latin typeface="Palatino"/>
                <a:cs typeface="Palatino"/>
              </a:rPr>
              <a:t>void</a:t>
            </a:r>
            <a:r>
              <a:rPr sz="1125" b="1" spc="-20" dirty="0">
                <a:solidFill>
                  <a:prstClr val="black"/>
                </a:solidFill>
                <a:latin typeface="Palatino"/>
                <a:cs typeface="Palatino"/>
              </a:rPr>
              <a:t> </a:t>
            </a:r>
            <a:r>
              <a:rPr sz="1125" b="1" spc="-3" dirty="0">
                <a:solidFill>
                  <a:prstClr val="black"/>
                </a:solidFill>
                <a:latin typeface="Palatino"/>
                <a:cs typeface="Palatino"/>
              </a:rPr>
              <a:t>C()</a:t>
            </a:r>
            <a:r>
              <a:rPr sz="1125" b="1" spc="-10" dirty="0">
                <a:solidFill>
                  <a:prstClr val="black"/>
                </a:solidFill>
                <a:latin typeface="Palatino"/>
                <a:cs typeface="Palatino"/>
              </a:rPr>
              <a:t> </a:t>
            </a:r>
            <a:r>
              <a:rPr sz="1125" b="1" dirty="0">
                <a:solidFill>
                  <a:prstClr val="black"/>
                </a:solidFill>
                <a:latin typeface="Palatino"/>
                <a:cs typeface="Palatino"/>
              </a:rPr>
              <a:t>{</a:t>
            </a:r>
            <a:r>
              <a:rPr sz="1125" b="1" spc="-14" dirty="0">
                <a:solidFill>
                  <a:prstClr val="black"/>
                </a:solidFill>
                <a:latin typeface="Palatino"/>
                <a:cs typeface="Palatino"/>
              </a:rPr>
              <a:t> </a:t>
            </a:r>
            <a:r>
              <a:rPr sz="1125" b="1" spc="-3" dirty="0">
                <a:solidFill>
                  <a:prstClr val="black"/>
                </a:solidFill>
                <a:latin typeface="Palatino"/>
                <a:cs typeface="Palatino"/>
              </a:rPr>
              <a:t>..</a:t>
            </a:r>
            <a:r>
              <a:rPr sz="1125" b="1" spc="-14" dirty="0">
                <a:solidFill>
                  <a:prstClr val="black"/>
                </a:solidFill>
                <a:latin typeface="Palatino"/>
                <a:cs typeface="Palatino"/>
              </a:rPr>
              <a:t> </a:t>
            </a:r>
            <a:r>
              <a:rPr sz="1125" b="1" spc="-7" dirty="0">
                <a:solidFill>
                  <a:prstClr val="black"/>
                </a:solidFill>
                <a:latin typeface="Palatino"/>
                <a:cs typeface="Palatino"/>
              </a:rPr>
              <a:t>body</a:t>
            </a:r>
            <a:r>
              <a:rPr sz="1125" b="1" spc="-17" dirty="0">
                <a:solidFill>
                  <a:prstClr val="black"/>
                </a:solidFill>
                <a:latin typeface="Palatino"/>
                <a:cs typeface="Palatino"/>
              </a:rPr>
              <a:t> </a:t>
            </a:r>
            <a:r>
              <a:rPr sz="1125" b="1" dirty="0">
                <a:solidFill>
                  <a:prstClr val="black"/>
                </a:solidFill>
                <a:latin typeface="Palatino"/>
                <a:cs typeface="Palatino"/>
              </a:rPr>
              <a:t>C</a:t>
            </a:r>
            <a:r>
              <a:rPr sz="1125" b="1" spc="-23" dirty="0">
                <a:solidFill>
                  <a:prstClr val="black"/>
                </a:solidFill>
                <a:latin typeface="Palatino"/>
                <a:cs typeface="Palatino"/>
              </a:rPr>
              <a:t> </a:t>
            </a:r>
            <a:r>
              <a:rPr sz="1125" b="1" spc="-3" dirty="0">
                <a:solidFill>
                  <a:prstClr val="black"/>
                </a:solidFill>
                <a:latin typeface="Palatino"/>
                <a:cs typeface="Palatino"/>
              </a:rPr>
              <a:t>..</a:t>
            </a:r>
            <a:r>
              <a:rPr sz="1125" b="1" spc="-14" dirty="0">
                <a:solidFill>
                  <a:prstClr val="black"/>
                </a:solidFill>
                <a:latin typeface="Palatino"/>
                <a:cs typeface="Palatino"/>
              </a:rPr>
              <a:t> </a:t>
            </a:r>
            <a:r>
              <a:rPr sz="1125" b="1" dirty="0">
                <a:solidFill>
                  <a:prstClr val="black"/>
                </a:solidFill>
                <a:latin typeface="Palatino"/>
                <a:cs typeface="Palatino"/>
              </a:rPr>
              <a:t>} </a:t>
            </a:r>
            <a:r>
              <a:rPr sz="1125" b="1" spc="-271" dirty="0">
                <a:solidFill>
                  <a:prstClr val="black"/>
                </a:solidFill>
                <a:latin typeface="Palatino"/>
                <a:cs typeface="Palatino"/>
              </a:rPr>
              <a:t> </a:t>
            </a:r>
            <a:r>
              <a:rPr sz="1125" b="1" spc="-3" dirty="0">
                <a:solidFill>
                  <a:prstClr val="black"/>
                </a:solidFill>
                <a:latin typeface="Palatino"/>
                <a:cs typeface="Palatino"/>
              </a:rPr>
              <a:t>void</a:t>
            </a:r>
            <a:r>
              <a:rPr sz="1125" b="1" spc="-14" dirty="0">
                <a:solidFill>
                  <a:prstClr val="black"/>
                </a:solidFill>
                <a:latin typeface="Palatino"/>
                <a:cs typeface="Palatino"/>
              </a:rPr>
              <a:t> </a:t>
            </a:r>
            <a:r>
              <a:rPr sz="1125" b="1" spc="-3" dirty="0">
                <a:solidFill>
                  <a:prstClr val="black"/>
                </a:solidFill>
                <a:latin typeface="Palatino"/>
                <a:cs typeface="Palatino"/>
              </a:rPr>
              <a:t>B()</a:t>
            </a:r>
            <a:r>
              <a:rPr sz="1125" b="1" spc="-7" dirty="0">
                <a:solidFill>
                  <a:prstClr val="black"/>
                </a:solidFill>
                <a:latin typeface="Palatino"/>
                <a:cs typeface="Palatino"/>
              </a:rPr>
              <a:t> </a:t>
            </a:r>
            <a:r>
              <a:rPr sz="1125" b="1" dirty="0">
                <a:solidFill>
                  <a:prstClr val="black"/>
                </a:solidFill>
                <a:latin typeface="Palatino"/>
                <a:cs typeface="Palatino"/>
              </a:rPr>
              <a:t>{</a:t>
            </a:r>
            <a:endParaRPr sz="1125">
              <a:solidFill>
                <a:prstClr val="black"/>
              </a:solidFill>
              <a:latin typeface="Palatino"/>
              <a:cs typeface="Palatino"/>
            </a:endParaRPr>
          </a:p>
          <a:p>
            <a:pPr marL="378639" defTabSz="605150">
              <a:lnSpc>
                <a:spcPts val="1258"/>
              </a:lnSpc>
            </a:pPr>
            <a:r>
              <a:rPr sz="1125" b="1" spc="-3" dirty="0">
                <a:solidFill>
                  <a:prstClr val="black"/>
                </a:solidFill>
                <a:latin typeface="Palatino"/>
                <a:cs typeface="Palatino"/>
              </a:rPr>
              <a:t>C();</a:t>
            </a:r>
            <a:endParaRPr sz="1125">
              <a:solidFill>
                <a:prstClr val="black"/>
              </a:solidFill>
              <a:latin typeface="Palatino"/>
              <a:cs typeface="Palatino"/>
            </a:endParaRPr>
          </a:p>
          <a:p>
            <a:pPr marL="59255" defTabSz="605150">
              <a:lnSpc>
                <a:spcPts val="1337"/>
              </a:lnSpc>
            </a:pPr>
            <a:r>
              <a:rPr sz="1125" b="1" dirty="0">
                <a:solidFill>
                  <a:prstClr val="black"/>
                </a:solidFill>
                <a:latin typeface="Palatino"/>
                <a:cs typeface="Palatino"/>
              </a:rPr>
              <a:t>}</a:t>
            </a:r>
            <a:endParaRPr sz="1125">
              <a:solidFill>
                <a:prstClr val="black"/>
              </a:solidFill>
              <a:latin typeface="Palatino"/>
              <a:cs typeface="Palatino"/>
            </a:endParaRPr>
          </a:p>
          <a:p>
            <a:pPr defTabSz="605150">
              <a:spcBef>
                <a:spcPts val="47"/>
              </a:spcBef>
            </a:pPr>
            <a:endParaRPr sz="794">
              <a:solidFill>
                <a:prstClr val="black"/>
              </a:solidFill>
              <a:latin typeface="Palatino"/>
              <a:cs typeface="Palatino"/>
            </a:endParaRPr>
          </a:p>
          <a:p>
            <a:pPr marL="59255" defTabSz="605150">
              <a:lnSpc>
                <a:spcPts val="1337"/>
              </a:lnSpc>
            </a:pPr>
            <a:r>
              <a:rPr sz="1125" b="1" spc="-3" dirty="0">
                <a:solidFill>
                  <a:prstClr val="black"/>
                </a:solidFill>
                <a:latin typeface="Palatino"/>
                <a:cs typeface="Palatino"/>
              </a:rPr>
              <a:t>void</a:t>
            </a:r>
            <a:r>
              <a:rPr sz="1125" b="1" spc="-26" dirty="0">
                <a:solidFill>
                  <a:prstClr val="black"/>
                </a:solidFill>
                <a:latin typeface="Palatino"/>
                <a:cs typeface="Palatino"/>
              </a:rPr>
              <a:t> </a:t>
            </a:r>
            <a:r>
              <a:rPr sz="1125" b="1" spc="-7" dirty="0">
                <a:solidFill>
                  <a:prstClr val="black"/>
                </a:solidFill>
                <a:latin typeface="Palatino"/>
                <a:cs typeface="Palatino"/>
              </a:rPr>
              <a:t>TOP(</a:t>
            </a:r>
            <a:r>
              <a:rPr sz="1125" b="1" spc="-17" dirty="0">
                <a:solidFill>
                  <a:prstClr val="black"/>
                </a:solidFill>
                <a:latin typeface="Palatino"/>
                <a:cs typeface="Palatino"/>
              </a:rPr>
              <a:t> </a:t>
            </a:r>
            <a:r>
              <a:rPr sz="1125" b="1" dirty="0">
                <a:solidFill>
                  <a:prstClr val="black"/>
                </a:solidFill>
                <a:latin typeface="Palatino"/>
                <a:cs typeface="Palatino"/>
              </a:rPr>
              <a:t>)</a:t>
            </a:r>
            <a:r>
              <a:rPr sz="1125" b="1" spc="-17" dirty="0">
                <a:solidFill>
                  <a:prstClr val="black"/>
                </a:solidFill>
                <a:latin typeface="Palatino"/>
                <a:cs typeface="Palatino"/>
              </a:rPr>
              <a:t> </a:t>
            </a:r>
            <a:r>
              <a:rPr sz="1125" b="1" dirty="0">
                <a:solidFill>
                  <a:prstClr val="black"/>
                </a:solidFill>
                <a:latin typeface="Palatino"/>
                <a:cs typeface="Palatino"/>
              </a:rPr>
              <a:t>{</a:t>
            </a:r>
            <a:endParaRPr sz="1125">
              <a:solidFill>
                <a:prstClr val="black"/>
              </a:solidFill>
              <a:latin typeface="Palatino"/>
              <a:cs typeface="Palatino"/>
            </a:endParaRPr>
          </a:p>
          <a:p>
            <a:pPr marL="378639" defTabSz="605150">
              <a:lnSpc>
                <a:spcPts val="1324"/>
              </a:lnSpc>
            </a:pPr>
            <a:r>
              <a:rPr sz="1125" b="1" spc="-3" dirty="0">
                <a:solidFill>
                  <a:prstClr val="black"/>
                </a:solidFill>
                <a:latin typeface="Palatino"/>
                <a:cs typeface="Palatino"/>
              </a:rPr>
              <a:t>A(…);</a:t>
            </a:r>
            <a:endParaRPr sz="1125">
              <a:solidFill>
                <a:prstClr val="black"/>
              </a:solidFill>
              <a:latin typeface="Palatino"/>
              <a:cs typeface="Palatino"/>
            </a:endParaRPr>
          </a:p>
          <a:p>
            <a:pPr marL="378639" defTabSz="605150">
              <a:lnSpc>
                <a:spcPts val="1337"/>
              </a:lnSpc>
            </a:pPr>
            <a:r>
              <a:rPr sz="1125" b="1" spc="-7" dirty="0">
                <a:solidFill>
                  <a:prstClr val="black"/>
                </a:solidFill>
                <a:latin typeface="Palatino"/>
                <a:cs typeface="Palatino"/>
              </a:rPr>
              <a:t>B(…);</a:t>
            </a:r>
            <a:endParaRPr sz="1125">
              <a:solidFill>
                <a:prstClr val="black"/>
              </a:solidFill>
              <a:latin typeface="Palatino"/>
              <a:cs typeface="Palatino"/>
            </a:endParaRPr>
          </a:p>
          <a:p>
            <a:pPr marL="59255" defTabSz="605150">
              <a:spcBef>
                <a:spcPts val="40"/>
              </a:spcBef>
            </a:pPr>
            <a:r>
              <a:rPr sz="1125" b="1" dirty="0">
                <a:solidFill>
                  <a:prstClr val="black"/>
                </a:solidFill>
                <a:latin typeface="Palatino"/>
                <a:cs typeface="Palatino"/>
              </a:rPr>
              <a:t>}</a:t>
            </a:r>
            <a:endParaRPr sz="1125">
              <a:solidFill>
                <a:prstClr val="black"/>
              </a:solidFill>
              <a:latin typeface="Palatino"/>
              <a:cs typeface="Palatino"/>
            </a:endParaRPr>
          </a:p>
        </p:txBody>
      </p:sp>
      <p:sp>
        <p:nvSpPr>
          <p:cNvPr id="14" name="object 14"/>
          <p:cNvSpPr txBox="1"/>
          <p:nvPr/>
        </p:nvSpPr>
        <p:spPr>
          <a:xfrm>
            <a:off x="4643438" y="2096901"/>
            <a:ext cx="2647390" cy="213098"/>
          </a:xfrm>
          <a:prstGeom prst="rect">
            <a:avLst/>
          </a:prstGeom>
          <a:ln w="12700">
            <a:solidFill>
              <a:srgbClr val="000000"/>
            </a:solidFill>
          </a:ln>
        </p:spPr>
        <p:txBody>
          <a:bodyPr vert="horz" wrap="square" lIns="0" tIns="19330" rIns="0" bIns="0" rtlCol="0">
            <a:spAutoFit/>
          </a:bodyPr>
          <a:lstStyle/>
          <a:p>
            <a:pPr marL="61355" defTabSz="605150">
              <a:spcBef>
                <a:spcPts val="152"/>
              </a:spcBef>
            </a:pPr>
            <a:r>
              <a:rPr sz="1258" spc="63" dirty="0">
                <a:solidFill>
                  <a:prstClr val="black"/>
                </a:solidFill>
                <a:latin typeface="Times New Roman"/>
                <a:cs typeface="Times New Roman"/>
              </a:rPr>
              <a:t>TOP</a:t>
            </a:r>
            <a:endParaRPr sz="1258">
              <a:solidFill>
                <a:prstClr val="black"/>
              </a:solidFill>
              <a:latin typeface="Times New Roman"/>
              <a:cs typeface="Times New Roman"/>
            </a:endParaRPr>
          </a:p>
        </p:txBody>
      </p:sp>
      <p:grpSp>
        <p:nvGrpSpPr>
          <p:cNvPr id="15" name="object 15"/>
          <p:cNvGrpSpPr/>
          <p:nvPr/>
        </p:nvGrpSpPr>
        <p:grpSpPr>
          <a:xfrm>
            <a:off x="4740089" y="2454088"/>
            <a:ext cx="874059" cy="722780"/>
            <a:chOff x="5283200" y="3708400"/>
            <a:chExt cx="1320800" cy="1092200"/>
          </a:xfrm>
        </p:grpSpPr>
        <p:pic>
          <p:nvPicPr>
            <p:cNvPr id="16" name="object 16"/>
            <p:cNvPicPr/>
            <p:nvPr/>
          </p:nvPicPr>
          <p:blipFill>
            <a:blip r:embed="rId9" cstate="print"/>
            <a:stretch>
              <a:fillRect/>
            </a:stretch>
          </p:blipFill>
          <p:spPr>
            <a:xfrm>
              <a:off x="5283200" y="3708400"/>
              <a:ext cx="1320800" cy="1092200"/>
            </a:xfrm>
            <a:prstGeom prst="rect">
              <a:avLst/>
            </a:prstGeom>
          </p:spPr>
        </p:pic>
        <p:pic>
          <p:nvPicPr>
            <p:cNvPr id="17" name="object 17"/>
            <p:cNvPicPr/>
            <p:nvPr/>
          </p:nvPicPr>
          <p:blipFill>
            <a:blip r:embed="rId10" cstate="print"/>
            <a:stretch>
              <a:fillRect/>
            </a:stretch>
          </p:blipFill>
          <p:spPr>
            <a:xfrm>
              <a:off x="5353049" y="3752850"/>
              <a:ext cx="1181100" cy="952500"/>
            </a:xfrm>
            <a:prstGeom prst="rect">
              <a:avLst/>
            </a:prstGeom>
          </p:spPr>
        </p:pic>
      </p:grpSp>
      <p:sp>
        <p:nvSpPr>
          <p:cNvPr id="18" name="object 18"/>
          <p:cNvSpPr txBox="1"/>
          <p:nvPr/>
        </p:nvSpPr>
        <p:spPr>
          <a:xfrm>
            <a:off x="4786312" y="2483504"/>
            <a:ext cx="781610" cy="192360"/>
          </a:xfrm>
          <a:prstGeom prst="rect">
            <a:avLst/>
          </a:prstGeom>
          <a:ln w="12700">
            <a:solidFill>
              <a:srgbClr val="4A7EBB"/>
            </a:solidFill>
          </a:ln>
        </p:spPr>
        <p:txBody>
          <a:bodyPr vert="horz" wrap="square" lIns="0" tIns="0" rIns="0" bIns="0" rtlCol="0">
            <a:spAutoFit/>
          </a:bodyPr>
          <a:lstStyle/>
          <a:p>
            <a:pPr marL="55052" defTabSz="605150">
              <a:lnSpc>
                <a:spcPts val="1472"/>
              </a:lnSpc>
            </a:pPr>
            <a:r>
              <a:rPr sz="1258" spc="59" dirty="0">
                <a:solidFill>
                  <a:prstClr val="black"/>
                </a:solidFill>
                <a:latin typeface="Times New Roman"/>
                <a:cs typeface="Times New Roman"/>
              </a:rPr>
              <a:t>A</a:t>
            </a:r>
            <a:endParaRPr sz="1258">
              <a:solidFill>
                <a:prstClr val="black"/>
              </a:solidFill>
              <a:latin typeface="Times New Roman"/>
              <a:cs typeface="Times New Roman"/>
            </a:endParaRPr>
          </a:p>
        </p:txBody>
      </p:sp>
      <p:sp>
        <p:nvSpPr>
          <p:cNvPr id="19" name="object 19"/>
          <p:cNvSpPr txBox="1"/>
          <p:nvPr/>
        </p:nvSpPr>
        <p:spPr>
          <a:xfrm>
            <a:off x="6030166" y="2483504"/>
            <a:ext cx="1067360" cy="233041"/>
          </a:xfrm>
          <a:prstGeom prst="rect">
            <a:avLst/>
          </a:prstGeom>
          <a:ln w="12700">
            <a:solidFill>
              <a:srgbClr val="4A7EBB"/>
            </a:solidFill>
          </a:ln>
        </p:spPr>
        <p:txBody>
          <a:bodyPr vert="horz" wrap="square" lIns="0" tIns="39080" rIns="0" bIns="0" rtlCol="0">
            <a:spAutoFit/>
          </a:bodyPr>
          <a:lstStyle/>
          <a:p>
            <a:pPr marL="58414" defTabSz="605150">
              <a:spcBef>
                <a:spcPts val="308"/>
              </a:spcBef>
            </a:pPr>
            <a:r>
              <a:rPr sz="1258" spc="-26" dirty="0">
                <a:solidFill>
                  <a:prstClr val="black"/>
                </a:solidFill>
                <a:latin typeface="Times New Roman"/>
                <a:cs typeface="Times New Roman"/>
              </a:rPr>
              <a:t>B</a:t>
            </a:r>
            <a:endParaRPr sz="1258">
              <a:solidFill>
                <a:prstClr val="black"/>
              </a:solidFill>
              <a:latin typeface="Times New Roman"/>
              <a:cs typeface="Times New Roman"/>
            </a:endParaRPr>
          </a:p>
        </p:txBody>
      </p:sp>
      <p:grpSp>
        <p:nvGrpSpPr>
          <p:cNvPr id="20" name="object 20"/>
          <p:cNvGrpSpPr/>
          <p:nvPr/>
        </p:nvGrpSpPr>
        <p:grpSpPr>
          <a:xfrm>
            <a:off x="6328522" y="2605367"/>
            <a:ext cx="579905" cy="437030"/>
            <a:chOff x="7683500" y="3937000"/>
            <a:chExt cx="876300" cy="660400"/>
          </a:xfrm>
        </p:grpSpPr>
        <p:pic>
          <p:nvPicPr>
            <p:cNvPr id="21" name="object 21"/>
            <p:cNvPicPr/>
            <p:nvPr/>
          </p:nvPicPr>
          <p:blipFill>
            <a:blip r:embed="rId11" cstate="print"/>
            <a:stretch>
              <a:fillRect/>
            </a:stretch>
          </p:blipFill>
          <p:spPr>
            <a:xfrm>
              <a:off x="7683500" y="3937000"/>
              <a:ext cx="876300" cy="660400"/>
            </a:xfrm>
            <a:prstGeom prst="rect">
              <a:avLst/>
            </a:prstGeom>
          </p:spPr>
        </p:pic>
        <p:pic>
          <p:nvPicPr>
            <p:cNvPr id="22" name="object 22"/>
            <p:cNvPicPr/>
            <p:nvPr/>
          </p:nvPicPr>
          <p:blipFill>
            <a:blip r:embed="rId12" cstate="print"/>
            <a:stretch>
              <a:fillRect/>
            </a:stretch>
          </p:blipFill>
          <p:spPr>
            <a:xfrm>
              <a:off x="7753350" y="3981450"/>
              <a:ext cx="736598" cy="520700"/>
            </a:xfrm>
            <a:prstGeom prst="rect">
              <a:avLst/>
            </a:prstGeom>
          </p:spPr>
        </p:pic>
      </p:grpSp>
      <p:sp>
        <p:nvSpPr>
          <p:cNvPr id="23" name="object 23"/>
          <p:cNvSpPr txBox="1"/>
          <p:nvPr/>
        </p:nvSpPr>
        <p:spPr>
          <a:xfrm>
            <a:off x="6374748" y="2634783"/>
            <a:ext cx="487456" cy="192360"/>
          </a:xfrm>
          <a:prstGeom prst="rect">
            <a:avLst/>
          </a:prstGeom>
          <a:ln w="12700">
            <a:solidFill>
              <a:srgbClr val="F69240"/>
            </a:solidFill>
          </a:ln>
        </p:spPr>
        <p:txBody>
          <a:bodyPr vert="horz" wrap="square" lIns="0" tIns="0" rIns="0" bIns="0" rtlCol="0">
            <a:spAutoFit/>
          </a:bodyPr>
          <a:lstStyle/>
          <a:p>
            <a:pPr marL="59675" defTabSz="605150">
              <a:lnSpc>
                <a:spcPts val="1460"/>
              </a:lnSpc>
            </a:pPr>
            <a:r>
              <a:rPr sz="1258" spc="63" dirty="0">
                <a:solidFill>
                  <a:prstClr val="black"/>
                </a:solidFill>
                <a:latin typeface="Times New Roman"/>
                <a:cs typeface="Times New Roman"/>
              </a:rPr>
              <a:t>C</a:t>
            </a:r>
            <a:endParaRPr sz="1258">
              <a:solidFill>
                <a:prstClr val="black"/>
              </a:solidFill>
              <a:latin typeface="Times New Roman"/>
              <a:cs typeface="Times New Roman"/>
            </a:endParaRPr>
          </a:p>
        </p:txBody>
      </p:sp>
      <p:sp>
        <p:nvSpPr>
          <p:cNvPr id="24" name="object 24"/>
          <p:cNvSpPr txBox="1"/>
          <p:nvPr/>
        </p:nvSpPr>
        <p:spPr>
          <a:xfrm>
            <a:off x="2241128" y="1717690"/>
            <a:ext cx="974912" cy="202066"/>
          </a:xfrm>
          <a:prstGeom prst="rect">
            <a:avLst/>
          </a:prstGeom>
        </p:spPr>
        <p:txBody>
          <a:bodyPr vert="horz" wrap="square" lIns="0" tIns="8405" rIns="0" bIns="0" rtlCol="0">
            <a:spAutoFit/>
          </a:bodyPr>
          <a:lstStyle/>
          <a:p>
            <a:pPr marL="8405" defTabSz="605150">
              <a:spcBef>
                <a:spcPts val="66"/>
              </a:spcBef>
            </a:pPr>
            <a:r>
              <a:rPr sz="1258" b="1" u="sng" spc="-3" dirty="0">
                <a:solidFill>
                  <a:prstClr val="black"/>
                </a:solidFill>
                <a:uFill>
                  <a:solidFill>
                    <a:srgbClr val="000000"/>
                  </a:solidFill>
                </a:uFill>
                <a:latin typeface="Helvetica"/>
                <a:cs typeface="Helvetica"/>
              </a:rPr>
              <a:t>Source</a:t>
            </a:r>
            <a:r>
              <a:rPr sz="1258" b="1" u="sng" spc="-53" dirty="0">
                <a:solidFill>
                  <a:prstClr val="black"/>
                </a:solidFill>
                <a:uFill>
                  <a:solidFill>
                    <a:srgbClr val="000000"/>
                  </a:solidFill>
                </a:uFill>
                <a:latin typeface="Helvetica"/>
                <a:cs typeface="Helvetica"/>
              </a:rPr>
              <a:t> </a:t>
            </a:r>
            <a:r>
              <a:rPr sz="1258" b="1" u="sng" spc="-3" dirty="0">
                <a:solidFill>
                  <a:prstClr val="black"/>
                </a:solidFill>
                <a:uFill>
                  <a:solidFill>
                    <a:srgbClr val="000000"/>
                  </a:solidFill>
                </a:uFill>
                <a:latin typeface="Helvetica"/>
                <a:cs typeface="Helvetica"/>
              </a:rPr>
              <a:t>code</a:t>
            </a:r>
            <a:endParaRPr sz="1258">
              <a:solidFill>
                <a:prstClr val="black"/>
              </a:solidFill>
              <a:latin typeface="Helvetica"/>
              <a:cs typeface="Helvetica"/>
            </a:endParaRPr>
          </a:p>
        </p:txBody>
      </p:sp>
      <p:sp>
        <p:nvSpPr>
          <p:cNvPr id="25" name="object 25"/>
          <p:cNvSpPr txBox="1"/>
          <p:nvPr/>
        </p:nvSpPr>
        <p:spPr>
          <a:xfrm>
            <a:off x="5336685" y="1807973"/>
            <a:ext cx="1087951" cy="202066"/>
          </a:xfrm>
          <a:prstGeom prst="rect">
            <a:avLst/>
          </a:prstGeom>
        </p:spPr>
        <p:txBody>
          <a:bodyPr vert="horz" wrap="square" lIns="0" tIns="8405" rIns="0" bIns="0" rtlCol="0">
            <a:spAutoFit/>
          </a:bodyPr>
          <a:lstStyle/>
          <a:p>
            <a:pPr marL="8405" defTabSz="605150">
              <a:spcBef>
                <a:spcPts val="66"/>
              </a:spcBef>
            </a:pPr>
            <a:r>
              <a:rPr sz="1258" b="1" u="sng" dirty="0">
                <a:solidFill>
                  <a:prstClr val="black"/>
                </a:solidFill>
                <a:uFill>
                  <a:solidFill>
                    <a:srgbClr val="000000"/>
                  </a:solidFill>
                </a:uFill>
                <a:latin typeface="Helvetica"/>
                <a:cs typeface="Helvetica"/>
              </a:rPr>
              <a:t>RTL</a:t>
            </a:r>
            <a:r>
              <a:rPr sz="1258" b="1" u="sng" spc="-63" dirty="0">
                <a:solidFill>
                  <a:prstClr val="black"/>
                </a:solidFill>
                <a:uFill>
                  <a:solidFill>
                    <a:srgbClr val="000000"/>
                  </a:solidFill>
                </a:uFill>
                <a:latin typeface="Helvetica"/>
                <a:cs typeface="Helvetica"/>
              </a:rPr>
              <a:t> </a:t>
            </a:r>
            <a:r>
              <a:rPr sz="1258" b="1" u="sng" spc="-3" dirty="0">
                <a:solidFill>
                  <a:prstClr val="black"/>
                </a:solidFill>
                <a:uFill>
                  <a:solidFill>
                    <a:srgbClr val="000000"/>
                  </a:solidFill>
                </a:uFill>
                <a:latin typeface="Helvetica"/>
                <a:cs typeface="Helvetica"/>
              </a:rPr>
              <a:t>hierarchy</a:t>
            </a:r>
            <a:endParaRPr sz="1258">
              <a:solidFill>
                <a:prstClr val="black"/>
              </a:solidFill>
              <a:latin typeface="Helvetica"/>
              <a:cs typeface="Helvetica"/>
            </a:endParaRPr>
          </a:p>
        </p:txBody>
      </p:sp>
      <p:grpSp>
        <p:nvGrpSpPr>
          <p:cNvPr id="26" name="object 26"/>
          <p:cNvGrpSpPr/>
          <p:nvPr/>
        </p:nvGrpSpPr>
        <p:grpSpPr>
          <a:xfrm>
            <a:off x="3857625" y="2420471"/>
            <a:ext cx="613522" cy="470647"/>
            <a:chOff x="3949700" y="3657600"/>
            <a:chExt cx="927100" cy="711200"/>
          </a:xfrm>
        </p:grpSpPr>
        <p:pic>
          <p:nvPicPr>
            <p:cNvPr id="27" name="object 27"/>
            <p:cNvPicPr/>
            <p:nvPr/>
          </p:nvPicPr>
          <p:blipFill>
            <a:blip r:embed="rId13" cstate="print"/>
            <a:stretch>
              <a:fillRect/>
            </a:stretch>
          </p:blipFill>
          <p:spPr>
            <a:xfrm>
              <a:off x="3949700" y="3657600"/>
              <a:ext cx="927100" cy="711200"/>
            </a:xfrm>
            <a:prstGeom prst="rect">
              <a:avLst/>
            </a:prstGeom>
          </p:spPr>
        </p:pic>
        <p:pic>
          <p:nvPicPr>
            <p:cNvPr id="28" name="object 28"/>
            <p:cNvPicPr/>
            <p:nvPr/>
          </p:nvPicPr>
          <p:blipFill>
            <a:blip r:embed="rId14" cstate="print"/>
            <a:stretch>
              <a:fillRect/>
            </a:stretch>
          </p:blipFill>
          <p:spPr>
            <a:xfrm>
              <a:off x="4019549" y="3714750"/>
              <a:ext cx="787400" cy="558800"/>
            </a:xfrm>
            <a:prstGeom prst="rect">
              <a:avLst/>
            </a:prstGeom>
          </p:spPr>
        </p:pic>
        <p:sp>
          <p:nvSpPr>
            <p:cNvPr id="29" name="object 29"/>
            <p:cNvSpPr/>
            <p:nvPr/>
          </p:nvSpPr>
          <p:spPr>
            <a:xfrm>
              <a:off x="4019550" y="3714749"/>
              <a:ext cx="787400" cy="558800"/>
            </a:xfrm>
            <a:custGeom>
              <a:avLst/>
              <a:gdLst/>
              <a:ahLst/>
              <a:cxnLst/>
              <a:rect l="l" t="t" r="r" b="b"/>
              <a:pathLst>
                <a:path w="787400" h="558800">
                  <a:moveTo>
                    <a:pt x="0" y="139699"/>
                  </a:moveTo>
                  <a:lnTo>
                    <a:pt x="507999" y="139699"/>
                  </a:lnTo>
                  <a:lnTo>
                    <a:pt x="507999" y="0"/>
                  </a:lnTo>
                  <a:lnTo>
                    <a:pt x="787399" y="279399"/>
                  </a:lnTo>
                  <a:lnTo>
                    <a:pt x="507999" y="558799"/>
                  </a:lnTo>
                  <a:lnTo>
                    <a:pt x="507999" y="419099"/>
                  </a:lnTo>
                  <a:lnTo>
                    <a:pt x="0" y="419099"/>
                  </a:lnTo>
                  <a:lnTo>
                    <a:pt x="0" y="139699"/>
                  </a:lnTo>
                  <a:close/>
                </a:path>
              </a:pathLst>
            </a:custGeom>
            <a:ln w="12700">
              <a:solidFill>
                <a:srgbClr val="000000"/>
              </a:solidFill>
            </a:ln>
          </p:spPr>
          <p:txBody>
            <a:bodyPr wrap="square" lIns="0" tIns="0" rIns="0" bIns="0" rtlCol="0"/>
            <a:lstStyle/>
            <a:p>
              <a:pPr defTabSz="605150"/>
              <a:endParaRPr sz="1191">
                <a:solidFill>
                  <a:prstClr val="black"/>
                </a:solidFill>
                <a:latin typeface="Calibri"/>
              </a:endParaRPr>
            </a:p>
          </p:txBody>
        </p:sp>
      </p:grpSp>
      <p:sp>
        <p:nvSpPr>
          <p:cNvPr id="31" name="TextBox 30">
            <a:extLst>
              <a:ext uri="{FF2B5EF4-FFF2-40B4-BE49-F238E27FC236}">
                <a16:creationId xmlns:a16="http://schemas.microsoft.com/office/drawing/2014/main" id="{B34BF961-88F6-E14A-A0D8-E5F841FB4018}"/>
              </a:ext>
            </a:extLst>
          </p:cNvPr>
          <p:cNvSpPr txBox="1"/>
          <p:nvPr/>
        </p:nvSpPr>
        <p:spPr>
          <a:xfrm>
            <a:off x="82503" y="4866501"/>
            <a:ext cx="1555234" cy="248209"/>
          </a:xfrm>
          <a:prstGeom prst="rect">
            <a:avLst/>
          </a:prstGeom>
          <a:noFill/>
        </p:spPr>
        <p:txBody>
          <a:bodyPr wrap="none" rtlCol="0">
            <a:spAutoFit/>
          </a:bodyPr>
          <a:lstStyle/>
          <a:p>
            <a:r>
              <a:rPr lang="en-US" sz="1013" dirty="0"/>
              <a:t>©</a:t>
            </a:r>
            <a:r>
              <a:rPr lang="en-US" sz="1013" dirty="0" err="1"/>
              <a:t>Zhiru</a:t>
            </a:r>
            <a:r>
              <a:rPr lang="en-US" sz="1013" dirty="0"/>
              <a:t> Zhang (Cornell) </a:t>
            </a:r>
          </a:p>
        </p:txBody>
      </p:sp>
    </p:spTree>
  </p:cSld>
  <p:clrMapOvr>
    <a:masterClrMapping/>
  </p:clrMapOvr>
  <p:transition>
    <p:fade/>
  </p:transition>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3" id="{29398D0B-90C9-544C-A6FC-AE19BFCCC692}" vid="{4B4CC681-B77A-AB4C-AD62-92A8F50A32EB}"/>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lecture1</Template>
  <TotalTime>11504</TotalTime>
  <Words>3129</Words>
  <Application>Microsoft Macintosh PowerPoint</Application>
  <PresentationFormat>On-screen Show (16:9)</PresentationFormat>
  <Paragraphs>696</Paragraphs>
  <Slides>56</Slides>
  <Notes>24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56</vt:i4>
      </vt:variant>
    </vt:vector>
  </HeadingPairs>
  <TitlesOfParts>
    <vt:vector size="70" baseType="lpstr">
      <vt:lpstr>Arial Unicode MS</vt:lpstr>
      <vt:lpstr>Arial</vt:lpstr>
      <vt:lpstr>Arial Narrow</vt:lpstr>
      <vt:lpstr>AUdimat</vt:lpstr>
      <vt:lpstr>Calibri</vt:lpstr>
      <vt:lpstr>Consolas</vt:lpstr>
      <vt:lpstr>Helvetica</vt:lpstr>
      <vt:lpstr>Helvetica Regular</vt:lpstr>
      <vt:lpstr>Palatino</vt:lpstr>
      <vt:lpstr>Symbol</vt:lpstr>
      <vt:lpstr>Times New Roman</vt:lpstr>
      <vt:lpstr>Wingdings</vt:lpstr>
      <vt:lpstr>presentation-01-light</vt:lpstr>
      <vt:lpstr>presentation-01-dark</vt:lpstr>
      <vt:lpstr>PowerPoint Presentation</vt:lpstr>
      <vt:lpstr>Attendance</vt:lpstr>
      <vt:lpstr>PowerPoint Presentation</vt:lpstr>
      <vt:lpstr>High-Level Synthesis (HLS)</vt:lpstr>
      <vt:lpstr>High-Level Synthesis </vt:lpstr>
      <vt:lpstr>Typical C/C++ Synthesizable Subset</vt:lpstr>
      <vt:lpstr>Hardware Specialization with HLS</vt:lpstr>
      <vt:lpstr>Typical C/C++ Constructs to RTL Mapping</vt:lpstr>
      <vt:lpstr>Function Hierarchy</vt:lpstr>
      <vt:lpstr>Function Arguments</vt:lpstr>
      <vt:lpstr>Expressions</vt:lpstr>
      <vt:lpstr>Arrays</vt:lpstr>
      <vt:lpstr>Loops</vt:lpstr>
      <vt:lpstr>HLS Design Flow </vt:lpstr>
      <vt:lpstr>Design Steps</vt:lpstr>
      <vt:lpstr>Vivado HLS Design Flow</vt:lpstr>
      <vt:lpstr>Vivado Optimizations </vt:lpstr>
      <vt:lpstr>Optimizing HLS Designs </vt:lpstr>
      <vt:lpstr>Pragmas </vt:lpstr>
      <vt:lpstr>Optimization-I : Loop Unrolling</vt:lpstr>
      <vt:lpstr>Optimization-I : Loop Unrolling</vt:lpstr>
      <vt:lpstr>Optimization II: Loop pipelining </vt:lpstr>
      <vt:lpstr>Optimization III: Loop pipelining </vt:lpstr>
      <vt:lpstr>Optimization IV: Array Partitioning </vt:lpstr>
      <vt:lpstr>Permutability: Faster Design Space Exploration</vt:lpstr>
      <vt:lpstr>Other HLS </vt:lpstr>
      <vt:lpstr>PowerPoint Presentation</vt:lpstr>
      <vt:lpstr>Roofline Model</vt:lpstr>
      <vt:lpstr>Roofline Model</vt:lpstr>
      <vt:lpstr>Roofline Model</vt:lpstr>
      <vt:lpstr>Roofline Model</vt:lpstr>
      <vt:lpstr>Roofline Model</vt:lpstr>
      <vt:lpstr>Roofline Model</vt:lpstr>
      <vt:lpstr>Roofline Model</vt:lpstr>
      <vt:lpstr>Roofline Model</vt:lpstr>
      <vt:lpstr>Roofline Model</vt:lpstr>
      <vt:lpstr>PowerPoint Presentation</vt:lpstr>
      <vt:lpstr>Why power?</vt:lpstr>
      <vt:lpstr>Power Modeling Techniques </vt:lpstr>
      <vt:lpstr>Power Dissipation in CMOS</vt:lpstr>
      <vt:lpstr>Power in FPGA </vt:lpstr>
      <vt:lpstr>FPGA Power estimation</vt:lpstr>
      <vt:lpstr>Power Modeling Techniques </vt:lpstr>
      <vt:lpstr>Power Modeling </vt:lpstr>
      <vt:lpstr>Analytical Power Models </vt:lpstr>
      <vt:lpstr>Low-Power Optimization Techniques</vt:lpstr>
      <vt:lpstr>Clock Gating </vt:lpstr>
      <vt:lpstr>Basics of Power Gating</vt:lpstr>
      <vt:lpstr>Power Gating</vt:lpstr>
      <vt:lpstr>Power Gating</vt:lpstr>
      <vt:lpstr>Power Gating</vt:lpstr>
      <vt:lpstr>Intel’s Power Management States </vt:lpstr>
      <vt:lpstr>Intel Turbo Boost Technology </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Tine, Blaise</dc:creator>
  <cp:lastModifiedBy>Tejas Kamtam</cp:lastModifiedBy>
  <cp:revision>573</cp:revision>
  <dcterms:created xsi:type="dcterms:W3CDTF">2024-01-01T04:16:23Z</dcterms:created>
  <dcterms:modified xsi:type="dcterms:W3CDTF">2024-03-15T00:18:46Z</dcterms:modified>
</cp:coreProperties>
</file>