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69" r:id="rId17"/>
    <p:sldId id="287" r:id="rId18"/>
    <p:sldId id="270" r:id="rId19"/>
    <p:sldId id="273" r:id="rId20"/>
    <p:sldId id="274" r:id="rId21"/>
    <p:sldId id="280" r:id="rId22"/>
    <p:sldId id="281" r:id="rId23"/>
    <p:sldId id="288" r:id="rId24"/>
    <p:sldId id="285" r:id="rId25"/>
    <p:sldId id="291" r:id="rId26"/>
    <p:sldId id="293" r:id="rId27"/>
    <p:sldId id="282" r:id="rId28"/>
    <p:sldId id="283" r:id="rId29"/>
    <p:sldId id="275" r:id="rId30"/>
    <p:sldId id="276" r:id="rId31"/>
    <p:sldId id="286" r:id="rId32"/>
    <p:sldId id="277" r:id="rId33"/>
    <p:sldId id="279" r:id="rId34"/>
    <p:sldId id="292" r:id="rId35"/>
    <p:sldId id="278" r:id="rId36"/>
    <p:sldId id="289" r:id="rId37"/>
    <p:sldId id="29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47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D805C4-CF59-FB48-A6BD-DD3754C93F72}" type="datetimeFigureOut">
              <a:rPr lang="en-US" smtClean="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5EA79B-9AAF-4E4E-90F6-CE81BC84DB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805C4-CF59-FB48-A6BD-DD3754C93F72}" type="datetimeFigureOut">
              <a:rPr lang="en-US" smtClean="0"/>
              <a:pPr/>
              <a:t>11/12/2023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EA79B-9AAF-4E4E-90F6-CE81BC84DB3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slogold.net/offshore_companies_info.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4721"/>
          </a:xfrm>
        </p:spPr>
        <p:txBody>
          <a:bodyPr>
            <a:normAutofit fontScale="90000"/>
          </a:bodyPr>
          <a:lstStyle/>
          <a:p>
            <a:r>
              <a:rPr lang="en-US" dirty="0"/>
              <a:t>THE CRISIS OF FORDISM AND THE ROLE OF MULTINATIONALS IN THE GLOBALIZATION OF PRODUCTION</a:t>
            </a:r>
          </a:p>
        </p:txBody>
      </p:sp>
      <p:sp>
        <p:nvSpPr>
          <p:cNvPr id="3" name="Subtitle 2"/>
          <p:cNvSpPr>
            <a:spLocks noGrp="1"/>
          </p:cNvSpPr>
          <p:nvPr>
            <p:ph type="subTitle" idx="1"/>
          </p:nvPr>
        </p:nvSpPr>
        <p:spPr/>
        <p:txBody>
          <a:bodyPr/>
          <a:lstStyle/>
          <a:p>
            <a:r>
              <a:rPr lang="en-US" dirty="0"/>
              <a:t>Lecture 11: Crisis of Fordism</a:t>
            </a:r>
          </a:p>
          <a:p>
            <a:r>
              <a:rPr lang="en-US" dirty="0"/>
              <a:t>Lecture 12: Multinationals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Politics in the 1970s:</a:t>
            </a:r>
          </a:p>
        </p:txBody>
      </p:sp>
      <p:sp>
        <p:nvSpPr>
          <p:cNvPr id="3" name="Content Placeholder 2"/>
          <p:cNvSpPr>
            <a:spLocks noGrp="1"/>
          </p:cNvSpPr>
          <p:nvPr>
            <p:ph idx="1"/>
          </p:nvPr>
        </p:nvSpPr>
        <p:spPr/>
        <p:txBody>
          <a:bodyPr>
            <a:normAutofit fontScale="92500" lnSpcReduction="10000"/>
          </a:bodyPr>
          <a:lstStyle/>
          <a:p>
            <a:r>
              <a:rPr lang="en-US" dirty="0"/>
              <a:t>1971: US Government abrogation of the 1944 Bretton Woods Agreement – shift from fixed to floating exchange rate for the US$. Why? Nixon Administration wanted to make US exports more competitive before 1972 presidential election. Beginning of “financialization” of the world economy: FOREX, money markets, worldwide derivatives markets, securitization of loans, etc. Removal of capital controls and floating exchange rates needed for all of these.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1973: OPEC oil price increases begin. Prices of basic resources (particularly oil) figure as major factor in world economy Second spike in 1979. Until 1960s US had supplied most of its own oil consumption. </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normAutofit lnSpcReduction="10000"/>
          </a:bodyPr>
          <a:lstStyle/>
          <a:p>
            <a:r>
              <a:rPr lang="en-US" dirty="0"/>
              <a:t>Explosion of trade and FDI (Figures 7-8)</a:t>
            </a:r>
          </a:p>
          <a:p>
            <a:r>
              <a:rPr lang="en-US" dirty="0"/>
              <a:t>Initial lull in corporate profits as share of GDP in core followed by rapid recovery beginning in the 1980s alongside explosion of FDI (foreign direct investment) (Figures 9-11)</a:t>
            </a:r>
          </a:p>
          <a:p>
            <a:r>
              <a:rPr lang="en-US" dirty="0"/>
              <a:t>Financialization of the world economy following abrogation of Bretton Woods and loosening of national capital controls (Figure 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7: World Trade (1950-2011) Average Annual Rate of Growth</a:t>
            </a:r>
          </a:p>
        </p:txBody>
      </p:sp>
      <p:pic>
        <p:nvPicPr>
          <p:cNvPr id="4" name="Content Placeholder 3" descr="ChartPic_000887.png"/>
          <p:cNvPicPr>
            <a:picLocks noGrp="1" noChangeAspect="1"/>
          </p:cNvPicPr>
          <p:nvPr>
            <p:ph idx="1"/>
          </p:nvPr>
        </p:nvPicPr>
        <p:blipFill>
          <a:blip r:embed="rId2"/>
          <a:srcRect l="-72390" r="-72390"/>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 World Trade 1960-2010</a:t>
            </a:r>
          </a:p>
        </p:txBody>
      </p:sp>
      <p:pic>
        <p:nvPicPr>
          <p:cNvPr id="4" name="Content Placeholder 3" descr="worldexports.gif"/>
          <p:cNvPicPr>
            <a:picLocks noGrp="1" noChangeAspect="1"/>
          </p:cNvPicPr>
          <p:nvPr>
            <p:ph idx="1"/>
          </p:nvPr>
        </p:nvPicPr>
        <p:blipFill>
          <a:blip r:embed="rId2"/>
          <a:srcRect l="-5329" r="-5329"/>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9: US Corporate Profits as Share of GDP (1925-2010)</a:t>
            </a:r>
          </a:p>
        </p:txBody>
      </p:sp>
      <p:pic>
        <p:nvPicPr>
          <p:cNvPr id="4" name="Content Placeholder 3" descr="profits.jpg"/>
          <p:cNvPicPr>
            <a:picLocks noGrp="1" noChangeAspect="1"/>
          </p:cNvPicPr>
          <p:nvPr>
            <p:ph idx="1"/>
          </p:nvPr>
        </p:nvPicPr>
        <p:blipFill>
          <a:blip r:embed="rId2"/>
          <a:srcRect l="-10610" r="-10610"/>
          <a:stretch>
            <a:fillRect/>
          </a:stretch>
        </p:blip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10: FDI worldwide (1970-2010) US$ millions</a:t>
            </a:r>
          </a:p>
        </p:txBody>
      </p:sp>
      <p:pic>
        <p:nvPicPr>
          <p:cNvPr id="4" name="Content Placeholder 3" descr="ChartPic_000884.png"/>
          <p:cNvPicPr>
            <a:picLocks noGrp="1" noChangeAspect="1"/>
          </p:cNvPicPr>
          <p:nvPr>
            <p:ph idx="1"/>
          </p:nvPr>
        </p:nvPicPr>
        <p:blipFill>
          <a:blip r:embed="rId2"/>
          <a:srcRect l="-72390" r="-72390"/>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11: Foreign Investment Assets as % Global GDP</a:t>
            </a:r>
          </a:p>
        </p:txBody>
      </p:sp>
      <p:sp>
        <p:nvSpPr>
          <p:cNvPr id="3" name="Content Placeholder 2"/>
          <p:cNvSpPr>
            <a:spLocks noGrp="1"/>
          </p:cNvSpPr>
          <p:nvPr>
            <p:ph idx="1"/>
          </p:nvPr>
        </p:nvSpPr>
        <p:spPr>
          <a:xfrm>
            <a:off x="457200" y="1847850"/>
            <a:ext cx="8229600" cy="4525963"/>
          </a:xfrm>
        </p:spPr>
        <p:txBody>
          <a:bodyPr/>
          <a:lstStyle/>
          <a:p>
            <a:endParaRPr lang="en-US" dirty="0"/>
          </a:p>
        </p:txBody>
      </p:sp>
      <p:pic>
        <p:nvPicPr>
          <p:cNvPr id="1026" name="Picture 2" descr="C:\Users\jagnew\AppData\Local\Microsoft\Windows\Temporary Internet Files\Content.Outlook\I3AMN52V\20131012_SRC40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66" y="1490662"/>
            <a:ext cx="6621221" cy="452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58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Figure 12: Financialization (US financial sector profits as share of all corporate profits)</a:t>
            </a:r>
          </a:p>
        </p:txBody>
      </p:sp>
      <p:pic>
        <p:nvPicPr>
          <p:cNvPr id="4" name="Content Placeholder 3" descr="ch1.gif"/>
          <p:cNvPicPr>
            <a:picLocks noGrp="1" noChangeAspect="1"/>
          </p:cNvPicPr>
          <p:nvPr>
            <p:ph idx="1"/>
          </p:nvPr>
        </p:nvPicPr>
        <p:blipFill>
          <a:blip r:embed="rId2"/>
          <a:srcRect l="-18398" r="-18398"/>
          <a:stretch>
            <a:fillRect/>
          </a:stretch>
        </p:blip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Lecture 12: B. MULTINATIONAL FIRMS AND THE GLOBALIZATION OF PRODUCTION</a:t>
            </a:r>
          </a:p>
        </p:txBody>
      </p:sp>
      <p:sp>
        <p:nvSpPr>
          <p:cNvPr id="3" name="Content Placeholder 2"/>
          <p:cNvSpPr>
            <a:spLocks noGrp="1"/>
          </p:cNvSpPr>
          <p:nvPr>
            <p:ph idx="1"/>
          </p:nvPr>
        </p:nvSpPr>
        <p:spPr/>
        <p:txBody>
          <a:bodyPr/>
          <a:lstStyle/>
          <a:p>
            <a:r>
              <a:rPr lang="en-US" dirty="0"/>
              <a:t>Beginning of “Disorganized Capitalism” or Post-Fordism (Breakdown of government-business-labor collaboration in the core economies)</a:t>
            </a:r>
          </a:p>
          <a:p>
            <a:r>
              <a:rPr lang="en-US" dirty="0"/>
              <a:t>Recall: Declining rates of profit, increased trade openness, and more permissive financial environment following collapse of Bretton Woods.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Lecture 11: A: CRISIS OF ORGANIZED CAPITALISM/FORDISM</a:t>
            </a:r>
          </a:p>
        </p:txBody>
      </p:sp>
      <p:sp>
        <p:nvSpPr>
          <p:cNvPr id="3" name="Content Placeholder 2"/>
          <p:cNvSpPr>
            <a:spLocks noGrp="1"/>
          </p:cNvSpPr>
          <p:nvPr>
            <p:ph idx="1"/>
          </p:nvPr>
        </p:nvSpPr>
        <p:spPr/>
        <p:txBody>
          <a:bodyPr>
            <a:normAutofit lnSpcReduction="10000"/>
          </a:bodyPr>
          <a:lstStyle/>
          <a:p>
            <a:r>
              <a:rPr lang="en-US" dirty="0"/>
              <a:t>CAUSES (1960s-1970s):</a:t>
            </a:r>
          </a:p>
          <a:p>
            <a:r>
              <a:rPr lang="en-US" dirty="0"/>
              <a:t>1. Rising costs of production/declining relative productivity in core countries (particularly rising wage bills)</a:t>
            </a:r>
          </a:p>
          <a:p>
            <a:r>
              <a:rPr lang="en-US" dirty="0"/>
              <a:t>2. Declining rates of profits for major firms/industries (exhaustion of existing technologies, wage costs/productivity, labor unrest/strikes, saturation of home markets) (Figure 1)</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the profits crisis</a:t>
            </a:r>
          </a:p>
        </p:txBody>
      </p:sp>
      <p:sp>
        <p:nvSpPr>
          <p:cNvPr id="3" name="Content Placeholder 2"/>
          <p:cNvSpPr>
            <a:spLocks noGrp="1"/>
          </p:cNvSpPr>
          <p:nvPr>
            <p:ph idx="1"/>
          </p:nvPr>
        </p:nvSpPr>
        <p:spPr/>
        <p:txBody>
          <a:bodyPr>
            <a:normAutofit lnSpcReduction="10000"/>
          </a:bodyPr>
          <a:lstStyle/>
          <a:p>
            <a:r>
              <a:rPr lang="en-US" dirty="0"/>
              <a:t>1. Invest in new technologies and new products (substitute capital for labor and more niche markets for products– segmented labor and consumer markets)</a:t>
            </a:r>
          </a:p>
          <a:p>
            <a:r>
              <a:rPr lang="en-US" dirty="0"/>
              <a:t>2. Go multinational to benefit from different factor endowments/fiscal conditions (taxes, services) in different countries to build foreign market shares (concentration/saturation in home countries)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Three modes of going multinational:</a:t>
            </a:r>
          </a:p>
          <a:p>
            <a:r>
              <a:rPr lang="en-US" dirty="0"/>
              <a:t>1. Invest in foreign companies through M&amp;A</a:t>
            </a:r>
          </a:p>
          <a:p>
            <a:r>
              <a:rPr lang="en-US" dirty="0"/>
              <a:t>2. Set up strategic alliances with foreign partners to carry out some phases of production offshore</a:t>
            </a:r>
          </a:p>
          <a:p>
            <a:r>
              <a:rPr lang="en-US" dirty="0"/>
              <a:t>3. Set up wholly-owned subsidiaries/branches in multiple locations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Incentives:</a:t>
            </a:r>
          </a:p>
          <a:p>
            <a:r>
              <a:rPr lang="en-US" dirty="0"/>
              <a:t>1. Lower production costs</a:t>
            </a:r>
          </a:p>
          <a:p>
            <a:r>
              <a:rPr lang="en-US" dirty="0"/>
              <a:t>2. Tax advantages of subsidiaries (e.g. transfer price invoicing to low tax jurisdictions) (Figures 13-16) </a:t>
            </a:r>
          </a:p>
          <a:p>
            <a:r>
              <a:rPr lang="en-US" dirty="0"/>
              <a:t>3. Macroeconomic benefits (exchange-rate differentials, tax rates)</a:t>
            </a:r>
          </a:p>
          <a:p>
            <a:r>
              <a:rPr lang="en-US" dirty="0"/>
              <a:t>4. Spread investment risk across countries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13: Transfer Price Invoicing: Tax and Jurisdiction</a:t>
            </a:r>
          </a:p>
        </p:txBody>
      </p:sp>
      <p:sp>
        <p:nvSpPr>
          <p:cNvPr id="3" name="Content Placeholder 2"/>
          <p:cNvSpPr>
            <a:spLocks noGrp="1"/>
          </p:cNvSpPr>
          <p:nvPr>
            <p:ph idx="1"/>
          </p:nvPr>
        </p:nvSpPr>
        <p:spPr/>
        <p:txBody>
          <a:bodyPr>
            <a:normAutofit fontScale="55000" lnSpcReduction="20000"/>
          </a:bodyPr>
          <a:lstStyle/>
          <a:p>
            <a:r>
              <a:rPr lang="en-US" b="1" dirty="0"/>
              <a:t>What is re-invoicing?</a:t>
            </a:r>
          </a:p>
          <a:p>
            <a:r>
              <a:rPr lang="en-US" dirty="0"/>
              <a:t>Re-invoicing is the use of a offshore corporation to act as an intermediary between an onshore business and his customers outside his home country. The profits of this intermediary corporation and the onshore business allow the accumulation of some or all profits on transactions to be accrued to the offshore corporation. Similar structure can be used also by an importer.</a:t>
            </a:r>
          </a:p>
          <a:p>
            <a:r>
              <a:rPr lang="en-US" b="1" dirty="0"/>
              <a:t>Use of re-invoicing - example</a:t>
            </a:r>
          </a:p>
          <a:p>
            <a:r>
              <a:rPr lang="en-US" dirty="0"/>
              <a:t>A corporation in high tax jurisdiction sells $500,000 of goods or services to Germany normally every year. Let’s say that cost of goods and operating expenses is $300,000. Corporation in high tax jurisdiction earns $200,000 on its sales before taxes. Taxes will average say $80,000 thus reducing net profits to $120,000. Let’s say that company from high tax jurisdiction </a:t>
            </a:r>
            <a:r>
              <a:rPr lang="en-US" dirty="0">
                <a:hlinkClick r:id="rId2"/>
              </a:rPr>
              <a:t>establishes a offshore company</a:t>
            </a:r>
            <a:r>
              <a:rPr lang="en-US" dirty="0"/>
              <a:t> to act as intermediary. The onshore company sells its goods and services to the offshore company for let’s say $320,000. This company immediately sells the goods and services to the German client for $500,000. The offshore company earns $180,000. Offshore corporation pays no taxes so $180,000 is net income. The exporting company in high tax jurisdiction shows minimal profit ($20,000). The $180,000 in tax-free income can be deposited in a bank account or other investment instrument according to the wishes of the onshore company. </a:t>
            </a:r>
          </a:p>
          <a:p>
            <a:endParaRPr lang="en-US" dirty="0"/>
          </a:p>
        </p:txBody>
      </p:sp>
    </p:spTree>
    <p:extLst>
      <p:ext uri="{BB962C8B-B14F-4D97-AF65-F5344CB8AC3E}">
        <p14:creationId xmlns:p14="http://schemas.microsoft.com/office/powerpoint/2010/main" val="2891125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14: German Financial Assets to GDP Sheltered in Tax Havens</a:t>
            </a:r>
          </a:p>
        </p:txBody>
      </p:sp>
      <p:pic>
        <p:nvPicPr>
          <p:cNvPr id="4" name="Content Placeholder 3" descr="German_GDP_in_tax_havens.png"/>
          <p:cNvPicPr>
            <a:picLocks noGrp="1" noChangeAspect="1"/>
          </p:cNvPicPr>
          <p:nvPr>
            <p:ph idx="1"/>
          </p:nvPr>
        </p:nvPicPr>
        <p:blipFill>
          <a:blip r:embed="rId2"/>
          <a:srcRect t="-12011" b="-12011"/>
          <a:stretch>
            <a:fillRect/>
          </a:stretch>
        </p:blip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8D99-DC2A-49F8-9671-1A2F3A31546F}"/>
              </a:ext>
            </a:extLst>
          </p:cNvPr>
          <p:cNvSpPr>
            <a:spLocks noGrp="1"/>
          </p:cNvSpPr>
          <p:nvPr>
            <p:ph type="title"/>
          </p:nvPr>
        </p:nvSpPr>
        <p:spPr/>
        <p:txBody>
          <a:bodyPr>
            <a:normAutofit fontScale="90000"/>
          </a:bodyPr>
          <a:lstStyle/>
          <a:p>
            <a:r>
              <a:rPr lang="en-US" dirty="0"/>
              <a:t>Figure 15: US firms hide profits in low-tax jurisdictions</a:t>
            </a:r>
          </a:p>
        </p:txBody>
      </p:sp>
      <p:pic>
        <p:nvPicPr>
          <p:cNvPr id="5" name="Content Placeholder 4" descr="A screenshot of a cell phone&#10;&#10;Description automatically generated">
            <a:extLst>
              <a:ext uri="{FF2B5EF4-FFF2-40B4-BE49-F238E27FC236}">
                <a16:creationId xmlns:a16="http://schemas.microsoft.com/office/drawing/2014/main" id="{2D63319B-4747-4B08-8EEC-F320CC65A5F1}"/>
              </a:ext>
            </a:extLst>
          </p:cNvPr>
          <p:cNvPicPr>
            <a:picLocks noGrp="1" noChangeAspect="1"/>
          </p:cNvPicPr>
          <p:nvPr>
            <p:ph idx="1"/>
          </p:nvPr>
        </p:nvPicPr>
        <p:blipFill>
          <a:blip r:embed="rId2"/>
          <a:stretch>
            <a:fillRect/>
          </a:stretch>
        </p:blipFill>
        <p:spPr>
          <a:xfrm>
            <a:off x="2438215" y="2339049"/>
            <a:ext cx="4267570" cy="3048264"/>
          </a:xfrm>
        </p:spPr>
      </p:pic>
    </p:spTree>
    <p:extLst>
      <p:ext uri="{BB962C8B-B14F-4D97-AF65-F5344CB8AC3E}">
        <p14:creationId xmlns:p14="http://schemas.microsoft.com/office/powerpoint/2010/main" val="291756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16: Tax avoidance and lost revenues</a:t>
            </a:r>
          </a:p>
        </p:txBody>
      </p:sp>
      <p:pic>
        <p:nvPicPr>
          <p:cNvPr id="4" name="Content Placeholder 3" descr="20210410_woc467.png"/>
          <p:cNvPicPr>
            <a:picLocks noGrp="1" noChangeAspect="1"/>
          </p:cNvPicPr>
          <p:nvPr>
            <p:ph idx="1"/>
          </p:nvPr>
        </p:nvPicPr>
        <p:blipFill>
          <a:blip r:embed="rId2"/>
          <a:srcRect l="-15368" r="-15368"/>
          <a:stretch>
            <a:fillRect/>
          </a:stretch>
        </p:blip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CONSEQUENCES FOR THE WORLD ECONOMY SINCE THE 1970s</a:t>
            </a:r>
          </a:p>
        </p:txBody>
      </p:sp>
      <p:sp>
        <p:nvSpPr>
          <p:cNvPr id="3" name="Content Placeholder 2"/>
          <p:cNvSpPr>
            <a:spLocks noGrp="1"/>
          </p:cNvSpPr>
          <p:nvPr>
            <p:ph idx="1"/>
          </p:nvPr>
        </p:nvSpPr>
        <p:spPr>
          <a:xfrm>
            <a:off x="560805" y="1417638"/>
            <a:ext cx="8125995" cy="4839708"/>
          </a:xfrm>
        </p:spPr>
        <p:txBody>
          <a:bodyPr>
            <a:normAutofit fontScale="85000" lnSpcReduction="20000"/>
          </a:bodyPr>
          <a:lstStyle/>
          <a:p>
            <a:r>
              <a:rPr lang="en-US" dirty="0"/>
              <a:t>1. Biggest firms are now mainly multinational or transnational. Biggest firms dominate in the world economy (see Figure 17-19)</a:t>
            </a:r>
          </a:p>
          <a:p>
            <a:r>
              <a:rPr lang="en-US" dirty="0"/>
              <a:t>2. Rise of tax havens to shelter profits (see above)</a:t>
            </a:r>
          </a:p>
          <a:p>
            <a:r>
              <a:rPr lang="en-US" dirty="0"/>
              <a:t>3. Majority of FDI still barely between core countries with rise of China, SE Asia and Brazil (as of 2020 50% compared to 80% in 1995).</a:t>
            </a:r>
          </a:p>
          <a:p>
            <a:r>
              <a:rPr lang="en-US" dirty="0"/>
              <a:t>4. Product life cycle model and relocation of labor-intensive production based on factor endowment (see Figure 20)</a:t>
            </a:r>
          </a:p>
          <a:p>
            <a:r>
              <a:rPr lang="en-US" dirty="0"/>
              <a:t>5. Massive share of international trade today WITHIN firms with factories located across the world (Figure 21)</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t>6. Global supply chains with components from multiple sites and several assembly sites (as world gross trade volume has increased the VAX -- Ratio of value added to gross trade – which went up enormously in the 1970s and 1980s has recently tended down, indicating that value added during trade has gone down somewhat – even though much trade is still of components NOT final products; Chinese consumption of raw materials beginning in the 1990s eclipsed the previous trend which, however, has started to go up again) (Figure 24). Overall, it is still harder to identify the specific “nationality” of products. Take the case of Apple products (Figures 21-26).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a:t>
            </a:r>
          </a:p>
        </p:txBody>
      </p:sp>
      <p:pic>
        <p:nvPicPr>
          <p:cNvPr id="4" name="Content Placeholder 3" descr="20120714_woc582_5.png"/>
          <p:cNvPicPr>
            <a:picLocks noGrp="1" noChangeAspect="1"/>
          </p:cNvPicPr>
          <p:nvPr>
            <p:ph idx="1"/>
          </p:nvPr>
        </p:nvPicPr>
        <p:blipFill>
          <a:blip r:embed="rId2"/>
          <a:srcRect l="-33581" r="-33581"/>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3. Removal of barriers to trade (Kennedy and Tokyo Rounds of the GATT) – political decisions (particularly US favoring free trade within its sphere of influence during the Cold War) (Figures 2&amp;3, 4&amp;5)</a:t>
            </a:r>
          </a:p>
          <a:p>
            <a:r>
              <a:rPr lang="en-US" dirty="0"/>
              <a:t>4. New transportation technologies (e.g. containerization) and telecommunications (satellite transmission, fax,, etc.) reduce transport costs as share of total costs of production (Figure 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68"/>
            <a:ext cx="8390467" cy="1820335"/>
          </a:xfrm>
        </p:spPr>
        <p:txBody>
          <a:bodyPr>
            <a:normAutofit/>
          </a:bodyPr>
          <a:lstStyle/>
          <a:p>
            <a:r>
              <a:rPr lang="en-US" sz="3200" dirty="0"/>
              <a:t>Figure 18: US 1947-2007 (as of 2007, close to 40% of all industries in the US had four firms or less with 50% of all production )</a:t>
            </a:r>
          </a:p>
        </p:txBody>
      </p:sp>
      <p:pic>
        <p:nvPicPr>
          <p:cNvPr id="4" name="Content Placeholder 3" descr="201104rom-chart1.jpg"/>
          <p:cNvPicPr>
            <a:picLocks noGrp="1" noChangeAspect="1"/>
          </p:cNvPicPr>
          <p:nvPr>
            <p:ph idx="1"/>
          </p:nvPr>
        </p:nvPicPr>
        <p:blipFill>
          <a:blip r:embed="rId2"/>
          <a:srcRect l="-10610" r="-10610"/>
          <a:stretch>
            <a:fillRect/>
          </a:stretch>
        </p:blipFill>
        <p:spPr>
          <a:xfrm>
            <a:off x="330200" y="1710267"/>
            <a:ext cx="8356600" cy="537633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19: US Firms Keep Getting Bigger </a:t>
            </a:r>
          </a:p>
        </p:txBody>
      </p:sp>
      <p:pic>
        <p:nvPicPr>
          <p:cNvPr id="4" name="Content Placeholder 3" descr="20121103_fnc374.png"/>
          <p:cNvPicPr>
            <a:picLocks noGrp="1" noChangeAspect="1"/>
          </p:cNvPicPr>
          <p:nvPr>
            <p:ph idx="1"/>
          </p:nvPr>
        </p:nvPicPr>
        <p:blipFill>
          <a:blip r:embed="rId2"/>
          <a:srcRect t="-2106" b="-2106"/>
          <a:stretch>
            <a:fillRect/>
          </a:stretch>
        </p:blip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20:Product Life-Cycle Model</a:t>
            </a:r>
          </a:p>
        </p:txBody>
      </p:sp>
      <p:pic>
        <p:nvPicPr>
          <p:cNvPr id="4" name="Content Placeholder 3" descr="international-product-life-cycle.gif"/>
          <p:cNvPicPr>
            <a:picLocks noGrp="1" noChangeAspect="1"/>
          </p:cNvPicPr>
          <p:nvPr>
            <p:ph idx="1"/>
          </p:nvPr>
        </p:nvPicPr>
        <p:blipFill>
          <a:blip r:embed="rId2"/>
          <a:srcRect l="-40915" r="-40915"/>
          <a:stretch>
            <a:fillRect/>
          </a:stretch>
        </p:blip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21</a:t>
            </a:r>
          </a:p>
        </p:txBody>
      </p:sp>
      <p:pic>
        <p:nvPicPr>
          <p:cNvPr id="4" name="Content Placeholder 3" descr="tradeintracorp.png"/>
          <p:cNvPicPr>
            <a:picLocks noGrp="1" noChangeAspect="1"/>
          </p:cNvPicPr>
          <p:nvPr>
            <p:ph idx="1"/>
          </p:nvPr>
        </p:nvPicPr>
        <p:blipFill>
          <a:blip r:embed="rId2"/>
          <a:srcRect l="-2400" r="-2400"/>
          <a:stretch>
            <a:fillRect/>
          </a:stretch>
        </p:blip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14FD-2A12-4BAA-991A-7E5220822783}"/>
              </a:ext>
            </a:extLst>
          </p:cNvPr>
          <p:cNvSpPr>
            <a:spLocks noGrp="1"/>
          </p:cNvSpPr>
          <p:nvPr>
            <p:ph type="title"/>
          </p:nvPr>
        </p:nvSpPr>
        <p:spPr/>
        <p:txBody>
          <a:bodyPr/>
          <a:lstStyle/>
          <a:p>
            <a:r>
              <a:rPr lang="en-US" dirty="0"/>
              <a:t>Figure 23</a:t>
            </a:r>
          </a:p>
        </p:txBody>
      </p:sp>
      <p:pic>
        <p:nvPicPr>
          <p:cNvPr id="5" name="Content Placeholder 4" descr="A screenshot of a video game&#10;&#10;Description automatically generated">
            <a:extLst>
              <a:ext uri="{FF2B5EF4-FFF2-40B4-BE49-F238E27FC236}">
                <a16:creationId xmlns:a16="http://schemas.microsoft.com/office/drawing/2014/main" id="{6AA76B02-88C3-4A9C-A358-6D6B1232240E}"/>
              </a:ext>
            </a:extLst>
          </p:cNvPr>
          <p:cNvPicPr>
            <a:picLocks noGrp="1" noChangeAspect="1"/>
          </p:cNvPicPr>
          <p:nvPr>
            <p:ph idx="1"/>
          </p:nvPr>
        </p:nvPicPr>
        <p:blipFill>
          <a:blip r:embed="rId2"/>
          <a:stretch>
            <a:fillRect/>
          </a:stretch>
        </p:blipFill>
        <p:spPr>
          <a:xfrm>
            <a:off x="2438215" y="2339049"/>
            <a:ext cx="4267570" cy="3048264"/>
          </a:xfrm>
        </p:spPr>
      </p:pic>
    </p:spTree>
    <p:extLst>
      <p:ext uri="{BB962C8B-B14F-4D97-AF65-F5344CB8AC3E}">
        <p14:creationId xmlns:p14="http://schemas.microsoft.com/office/powerpoint/2010/main" val="1115980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fontScale="90000"/>
          </a:bodyPr>
          <a:lstStyle/>
          <a:p>
            <a:r>
              <a:rPr lang="en-US" sz="2800" dirty="0"/>
              <a:t>Figure 24: Increased share of world trade is in parts and components not just resources and finished goods. These move through global supply chains within the borders of firms.</a:t>
            </a:r>
          </a:p>
        </p:txBody>
      </p:sp>
      <p:pic>
        <p:nvPicPr>
          <p:cNvPr id="4" name="Content Placeholder 3" descr="20120804_fnc732.png"/>
          <p:cNvPicPr>
            <a:picLocks noGrp="1" noChangeAspect="1"/>
          </p:cNvPicPr>
          <p:nvPr>
            <p:ph idx="1"/>
          </p:nvPr>
        </p:nvPicPr>
        <p:blipFill>
          <a:blip r:embed="rId2"/>
          <a:srcRect l="-7452" r="-7452"/>
          <a:stretch>
            <a:fillRect/>
          </a:stretch>
        </p:blip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25: Apple Suppliers by Location and Numbers of Employees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1536" y="1600200"/>
            <a:ext cx="6280928" cy="4525963"/>
          </a:xfrm>
        </p:spPr>
      </p:pic>
    </p:spTree>
    <p:extLst>
      <p:ext uri="{BB962C8B-B14F-4D97-AF65-F5344CB8AC3E}">
        <p14:creationId xmlns:p14="http://schemas.microsoft.com/office/powerpoint/2010/main" val="1820469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Figure 26: Apple Parts Contractors in the US.  Not just “Made in China”</a:t>
            </a:r>
          </a:p>
        </p:txBody>
      </p:sp>
      <p:sp>
        <p:nvSpPr>
          <p:cNvPr id="3" name="Content Placeholder 2"/>
          <p:cNvSpPr>
            <a:spLocks noGrp="1"/>
          </p:cNvSpPr>
          <p:nvPr>
            <p:ph idx="1"/>
          </p:nvPr>
        </p:nvSpPr>
        <p:spPr/>
        <p:txBody>
          <a:bodyPr/>
          <a:lstStyle/>
          <a:p>
            <a:endParaRPr lang="en-US" dirty="0"/>
          </a:p>
        </p:txBody>
      </p:sp>
      <p:pic>
        <p:nvPicPr>
          <p:cNvPr id="1026" name="Picture 2" descr="C:\Users\jagnew\AppData\Local\Microsoft\Windows\Temporary Internet Files\Content.Outlook\I3AMN52V\apple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040"/>
            <a:ext cx="9144000" cy="501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2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 Industry Profit Rates (1966-2009)</a:t>
            </a:r>
          </a:p>
        </p:txBody>
      </p:sp>
      <p:pic>
        <p:nvPicPr>
          <p:cNvPr id="4" name="Content Placeholder 3" descr="6a00d83451cbef69e20133ec852f59970b-320wi.jpg"/>
          <p:cNvPicPr>
            <a:picLocks noGrp="1" noChangeAspect="1"/>
          </p:cNvPicPr>
          <p:nvPr>
            <p:ph idx="1"/>
          </p:nvPr>
        </p:nvPicPr>
        <p:blipFill>
          <a:blip r:embed="rId2"/>
          <a:srcRect l="-5970" r="-5970"/>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 Tariff Rates Lowered</a:t>
            </a:r>
          </a:p>
        </p:txBody>
      </p:sp>
      <p:pic>
        <p:nvPicPr>
          <p:cNvPr id="4" name="Content Placeholder 3" descr="tariffs.gif"/>
          <p:cNvPicPr>
            <a:picLocks noGrp="1" noChangeAspect="1"/>
          </p:cNvPicPr>
          <p:nvPr>
            <p:ph idx="1"/>
          </p:nvPr>
        </p:nvPicPr>
        <p:blipFill>
          <a:blip r:embed="rId2"/>
          <a:srcRect l="-18187" r="-18187"/>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 Market Access</a:t>
            </a:r>
          </a:p>
        </p:txBody>
      </p:sp>
      <p:pic>
        <p:nvPicPr>
          <p:cNvPr id="4" name="Content Placeholder 3" descr="imagefig7.JPG"/>
          <p:cNvPicPr>
            <a:picLocks noGrp="1" noChangeAspect="1"/>
          </p:cNvPicPr>
          <p:nvPr>
            <p:ph idx="1"/>
          </p:nvPr>
        </p:nvPicPr>
        <p:blipFill>
          <a:blip r:embed="rId2"/>
          <a:srcRect l="-12174" r="-12174"/>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 GATT ROUNDS</a:t>
            </a:r>
          </a:p>
        </p:txBody>
      </p:sp>
      <p:sp>
        <p:nvSpPr>
          <p:cNvPr id="3" name="Content Placeholder 2"/>
          <p:cNvSpPr>
            <a:spLocks noGrp="1"/>
          </p:cNvSpPr>
          <p:nvPr>
            <p:ph idx="1"/>
          </p:nvPr>
        </p:nvSpPr>
        <p:spPr/>
        <p:txBody>
          <a:bodyPr>
            <a:normAutofit fontScale="55000" lnSpcReduction="20000"/>
          </a:bodyPr>
          <a:lstStyle/>
          <a:p>
            <a:r>
              <a:rPr lang="en-US" dirty="0"/>
              <a:t>Year	Round	Action	</a:t>
            </a:r>
          </a:p>
          <a:p>
            <a:r>
              <a:rPr lang="en-US" dirty="0"/>
              <a:t>1947	Geneva	45,000 reductions in bilateral tariffs covering 20% of world trade.	</a:t>
            </a:r>
          </a:p>
          <a:p>
            <a:r>
              <a:rPr lang="en-US" dirty="0"/>
              <a:t>1949	Annency, France	5,000 reductions in bilateral tariffs.	</a:t>
            </a:r>
          </a:p>
          <a:p>
            <a:r>
              <a:rPr lang="en-US" dirty="0"/>
              <a:t>1951	Torquay, England	8,700 reductions in bilateral tariffs covering a new range of goods.	</a:t>
            </a:r>
          </a:p>
          <a:p>
            <a:r>
              <a:rPr lang="en-US" dirty="0"/>
              <a:t>1955-56	Geneva	Reductions in bilateral tariffs.	</a:t>
            </a:r>
          </a:p>
          <a:p>
            <a:r>
              <a:rPr lang="en-US" dirty="0"/>
              <a:t>1960-62	Dillon Round	Reductions in bilateral tariffs. EEC talks begin.	</a:t>
            </a:r>
          </a:p>
          <a:p>
            <a:r>
              <a:rPr lang="en-US" dirty="0"/>
              <a:t>1964-67	Kennedy Round	Reductions in bilateral tariffs. Negotiation rules established.	</a:t>
            </a:r>
          </a:p>
          <a:p>
            <a:r>
              <a:rPr lang="en-US" dirty="0"/>
              <a:t>1973-79	Tokyo Round	Reductions in bilateral tariffs. Procedures on dispute resolution, dumping and licensing.	</a:t>
            </a:r>
          </a:p>
          <a:p>
            <a:r>
              <a:rPr lang="en-US" dirty="0"/>
              <a:t>1986-93	Uruguay Round	Additional tariff reductions. Stalemate for agricultural tariffs.	</a:t>
            </a:r>
          </a:p>
          <a:p>
            <a:r>
              <a:rPr lang="en-US" dirty="0"/>
              <a:t>1995	WTO established	WTO replaces the GATT.	</a:t>
            </a:r>
          </a:p>
          <a:p>
            <a:r>
              <a:rPr lang="en-US" dirty="0"/>
              <a:t>2001-	Doha Round	Divergences between developing and developed countries. Issues over agricultural subsidies.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5: Uruguay Round (1986-93)(Average Tariff Reduction Worldwide)</a:t>
            </a:r>
          </a:p>
        </p:txBody>
      </p:sp>
      <p:pic>
        <p:nvPicPr>
          <p:cNvPr id="4" name="Content Placeholder 3" descr="uruguayround.gif"/>
          <p:cNvPicPr>
            <a:picLocks noGrp="1" noChangeAspect="1"/>
          </p:cNvPicPr>
          <p:nvPr>
            <p:ph idx="1"/>
          </p:nvPr>
        </p:nvPicPr>
        <p:blipFill>
          <a:blip r:embed="rId2"/>
          <a:srcRect l="-5458" r="-5458"/>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6: Containers and the Explosion of Trade</a:t>
            </a:r>
          </a:p>
        </p:txBody>
      </p:sp>
      <p:pic>
        <p:nvPicPr>
          <p:cNvPr id="4" name="Content Placeholder 3" descr="containerization_trade.png"/>
          <p:cNvPicPr>
            <a:picLocks noGrp="1" noChangeAspect="1"/>
          </p:cNvPicPr>
          <p:nvPr>
            <p:ph idx="1"/>
          </p:nvPr>
        </p:nvPicPr>
        <p:blipFill>
          <a:blip r:embed="rId2"/>
          <a:srcRect l="-5388" r="-5388"/>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7695</TotalTime>
  <Words>1474</Words>
  <Application>Microsoft Office PowerPoint</Application>
  <PresentationFormat>On-screen Show (4:3)</PresentationFormat>
  <Paragraphs>78</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THE CRISIS OF FORDISM AND THE ROLE OF MULTINATIONALS IN THE GLOBALIZATION OF PRODUCTION</vt:lpstr>
      <vt:lpstr>Lecture 11: A: CRISIS OF ORGANIZED CAPITALISM/FORDISM</vt:lpstr>
      <vt:lpstr>PowerPoint Presentation</vt:lpstr>
      <vt:lpstr>Figure 1: Industry Profit Rates (1966-2009)</vt:lpstr>
      <vt:lpstr>Figure 2: Tariff Rates Lowered</vt:lpstr>
      <vt:lpstr>Figure 3: Market Access</vt:lpstr>
      <vt:lpstr>Figure 4: GATT ROUNDS</vt:lpstr>
      <vt:lpstr>Figure 5: Uruguay Round (1986-93)(Average Tariff Reduction Worldwide)</vt:lpstr>
      <vt:lpstr>Figure 6: Containers and the Explosion of Trade</vt:lpstr>
      <vt:lpstr>Politics in the 1970s:</vt:lpstr>
      <vt:lpstr>PowerPoint Presentation</vt:lpstr>
      <vt:lpstr>CONSEQUENCES</vt:lpstr>
      <vt:lpstr>Figure 7: World Trade (1950-2011) Average Annual Rate of Growth</vt:lpstr>
      <vt:lpstr>Figure 8: World Trade 1960-2010</vt:lpstr>
      <vt:lpstr>Figure 9: US Corporate Profits as Share of GDP (1925-2010)</vt:lpstr>
      <vt:lpstr>Figure 10: FDI worldwide (1970-2010) US$ millions</vt:lpstr>
      <vt:lpstr>Figure 11: Foreign Investment Assets as % Global GDP</vt:lpstr>
      <vt:lpstr>Figure 12: Financialization (US financial sector profits as share of all corporate profits)</vt:lpstr>
      <vt:lpstr>Lecture 12: B. MULTINATIONAL FIRMS AND THE GLOBALIZATION OF PRODUCTION</vt:lpstr>
      <vt:lpstr>Dealing with the profits crisis</vt:lpstr>
      <vt:lpstr>PowerPoint Presentation</vt:lpstr>
      <vt:lpstr>PowerPoint Presentation</vt:lpstr>
      <vt:lpstr>Figure 13: Transfer Price Invoicing: Tax and Jurisdiction</vt:lpstr>
      <vt:lpstr>Figure 14: German Financial Assets to GDP Sheltered in Tax Havens</vt:lpstr>
      <vt:lpstr>Figure 15: US firms hide profits in low-tax jurisdictions</vt:lpstr>
      <vt:lpstr>Figure 16: Tax avoidance and lost revenues</vt:lpstr>
      <vt:lpstr>CONSEQUENCES FOR THE WORLD ECONOMY SINCE THE 1970s</vt:lpstr>
      <vt:lpstr>PowerPoint Presentation</vt:lpstr>
      <vt:lpstr>Figure 17</vt:lpstr>
      <vt:lpstr>Figure 18: US 1947-2007 (as of 2007, close to 40% of all industries in the US had four firms or less with 50% of all production )</vt:lpstr>
      <vt:lpstr>Figure 19: US Firms Keep Getting Bigger </vt:lpstr>
      <vt:lpstr>Figure 20:Product Life-Cycle Model</vt:lpstr>
      <vt:lpstr>Figure 21</vt:lpstr>
      <vt:lpstr>Figure 23</vt:lpstr>
      <vt:lpstr>Figure 24: Increased share of world trade is in parts and components not just resources and finished goods. These move through global supply chains within the borders of firms.</vt:lpstr>
      <vt:lpstr>Figure 25: Apple Suppliers by Location and Numbers of Employees</vt:lpstr>
      <vt:lpstr>Figure 26: Apple Parts Contractors in the US.  Not just “Made in China”</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CRISIS OF FORDISM AND THE ROLE OF MULTINATIONALS IN THE GLOBALIZATION OF PRODUCTION</dc:title>
  <dc:creator>John  Agnew</dc:creator>
  <cp:lastModifiedBy>Tejas Kamtam</cp:lastModifiedBy>
  <cp:revision>21</cp:revision>
  <dcterms:created xsi:type="dcterms:W3CDTF">2021-04-14T20:59:29Z</dcterms:created>
  <dcterms:modified xsi:type="dcterms:W3CDTF">2023-11-13T07:11:30Z</dcterms:modified>
</cp:coreProperties>
</file>