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8" r:id="rId3"/>
    <p:sldId id="275" r:id="rId4"/>
    <p:sldId id="257" r:id="rId5"/>
    <p:sldId id="258" r:id="rId6"/>
    <p:sldId id="259" r:id="rId7"/>
    <p:sldId id="260" r:id="rId8"/>
    <p:sldId id="262" r:id="rId9"/>
    <p:sldId id="263" r:id="rId10"/>
    <p:sldId id="261" r:id="rId11"/>
    <p:sldId id="264" r:id="rId12"/>
    <p:sldId id="265" r:id="rId13"/>
    <p:sldId id="266" r:id="rId14"/>
    <p:sldId id="267" r:id="rId15"/>
    <p:sldId id="276" r:id="rId16"/>
    <p:sldId id="268" r:id="rId17"/>
    <p:sldId id="269" r:id="rId18"/>
    <p:sldId id="277" r:id="rId19"/>
    <p:sldId id="270" r:id="rId20"/>
    <p:sldId id="271" r:id="rId21"/>
    <p:sldId id="274" r:id="rId22"/>
    <p:sldId id="272" r:id="rId23"/>
    <p:sldId id="27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6" d="100"/>
          <a:sy n="76" d="100"/>
        </p:scale>
        <p:origin x="475"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F6641C3-7B98-1D48-9D9A-A8D9C8807990}"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6CC46-D6CD-B14F-8011-678C455BAC8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6641C3-7B98-1D48-9D9A-A8D9C8807990}"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6CC46-D6CD-B14F-8011-678C455BAC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6641C3-7B98-1D48-9D9A-A8D9C8807990}"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6CC46-D6CD-B14F-8011-678C455BAC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6641C3-7B98-1D48-9D9A-A8D9C8807990}"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6CC46-D6CD-B14F-8011-678C455BAC8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6641C3-7B98-1D48-9D9A-A8D9C8807990}" type="datetimeFigureOut">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6CC46-D6CD-B14F-8011-678C455BAC8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F6641C3-7B98-1D48-9D9A-A8D9C8807990}" type="datetimeFigureOut">
              <a:rPr lang="en-US" smtClean="0"/>
              <a:pPr/>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26CC46-D6CD-B14F-8011-678C455BAC8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6641C3-7B98-1D48-9D9A-A8D9C8807990}" type="datetimeFigureOut">
              <a:rPr lang="en-US" smtClean="0"/>
              <a:pPr/>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26CC46-D6CD-B14F-8011-678C455BAC8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6641C3-7B98-1D48-9D9A-A8D9C8807990}" type="datetimeFigureOut">
              <a:rPr lang="en-US" smtClean="0"/>
              <a:pPr/>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26CC46-D6CD-B14F-8011-678C455BAC8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6641C3-7B98-1D48-9D9A-A8D9C8807990}" type="datetimeFigureOut">
              <a:rPr lang="en-US" smtClean="0"/>
              <a:pPr/>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26CC46-D6CD-B14F-8011-678C455BAC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6641C3-7B98-1D48-9D9A-A8D9C8807990}" type="datetimeFigureOut">
              <a:rPr lang="en-US" smtClean="0"/>
              <a:pPr/>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26CC46-D6CD-B14F-8011-678C455BAC8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6641C3-7B98-1D48-9D9A-A8D9C8807990}" type="datetimeFigureOut">
              <a:rPr lang="en-US" smtClean="0"/>
              <a:pPr/>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26CC46-D6CD-B14F-8011-678C455BAC8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641C3-7B98-1D48-9D9A-A8D9C8807990}" type="datetimeFigureOut">
              <a:rPr lang="en-US" smtClean="0"/>
              <a:pPr/>
              <a:t>11/27/2023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6CC46-D6CD-B14F-8011-678C455BAC8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PERIPHERY AND SEMI-PERIPHERY IN THE WORLD ECONOMY</a:t>
            </a:r>
          </a:p>
        </p:txBody>
      </p:sp>
      <p:sp>
        <p:nvSpPr>
          <p:cNvPr id="3" name="Subtitle 2"/>
          <p:cNvSpPr>
            <a:spLocks noGrp="1"/>
          </p:cNvSpPr>
          <p:nvPr>
            <p:ph type="subTitle" idx="1"/>
          </p:nvPr>
        </p:nvSpPr>
        <p:spPr/>
        <p:txBody>
          <a:bodyPr>
            <a:normAutofit fontScale="92500" lnSpcReduction="20000"/>
          </a:bodyPr>
          <a:lstStyle/>
          <a:p>
            <a:pPr marL="514350" indent="-514350"/>
            <a:r>
              <a:rPr lang="en-US" dirty="0"/>
              <a:t>Lecture 15: COLONIALISM AND THE WORLD ECONOMY</a:t>
            </a:r>
          </a:p>
          <a:p>
            <a:pPr marL="514350" indent="-514350"/>
            <a:r>
              <a:rPr lang="en-US" dirty="0"/>
              <a:t>Lecture 16: FROM PLANTATIONS TO AGRIBUSINESS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6: The Kondratieff Long-Wave Cycle</a:t>
            </a:r>
          </a:p>
        </p:txBody>
      </p:sp>
      <p:pic>
        <p:nvPicPr>
          <p:cNvPr id="4" name="Content Placeholder 3" descr="wave1.gif"/>
          <p:cNvPicPr>
            <a:picLocks noGrp="1" noChangeAspect="1"/>
          </p:cNvPicPr>
          <p:nvPr>
            <p:ph idx="1"/>
          </p:nvPr>
        </p:nvPicPr>
        <p:blipFill>
          <a:blip r:embed="rId2"/>
          <a:srcRect l="-5807" r="-5807"/>
          <a:stretch>
            <a:fillRect/>
          </a:stretch>
        </p:blip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Periphery Important in Overall World Economy From 1700s until 1940s</a:t>
            </a:r>
          </a:p>
        </p:txBody>
      </p:sp>
      <p:sp>
        <p:nvSpPr>
          <p:cNvPr id="3" name="Content Placeholder 2"/>
          <p:cNvSpPr>
            <a:spLocks noGrp="1"/>
          </p:cNvSpPr>
          <p:nvPr>
            <p:ph idx="1"/>
          </p:nvPr>
        </p:nvSpPr>
        <p:spPr/>
        <p:txBody>
          <a:bodyPr>
            <a:normAutofit fontScale="92500"/>
          </a:bodyPr>
          <a:lstStyle/>
          <a:p>
            <a:r>
              <a:rPr lang="en-US" dirty="0"/>
              <a:t>Three-sided trading system: raw materials from periphery exported to Europe and the USA; manufactured goods exported from Europe and USA to Britain; manufactured goods exported from Britain to periphery (Figure 5).</a:t>
            </a:r>
          </a:p>
          <a:p>
            <a:r>
              <a:rPr lang="en-US" dirty="0"/>
              <a:t>Large countries with political independence (e.g. Mexico, Brazil, Argentina in 1920s/1930s) pursued import-substitution policies: semi-periphery.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17638"/>
            <a:ext cx="8229600" cy="4708525"/>
          </a:xfrm>
        </p:spPr>
        <p:txBody>
          <a:bodyPr>
            <a:normAutofit fontScale="92500" lnSpcReduction="10000"/>
          </a:bodyPr>
          <a:lstStyle/>
          <a:p>
            <a:r>
              <a:rPr lang="en-US" sz="2595" dirty="0"/>
              <a:t>Political independence for most of colonial world 1940s-1970 (Latin America after 1820s)</a:t>
            </a:r>
          </a:p>
          <a:p>
            <a:r>
              <a:rPr lang="en-US" sz="2595" dirty="0"/>
              <a:t>Declining commodity and barter terms-of-trade over time for basic commodity exports except for brief periods (early 1950s, 1970s) (Figures 7&amp;8) </a:t>
            </a:r>
          </a:p>
          <a:p>
            <a:r>
              <a:rPr lang="en-US" sz="2595" dirty="0"/>
              <a:t>“Resource curse” hypothesis. Too much of one good thing? Examples of Argentina (agricultural commodities) and Equatorial Guinea (oil): easy money (corruption); why diversify? Raises exchange-rate (prices are not in local currencies) and makes imports more expensive. Thus across sub-Saharan Africa, resource intensive countries have decelerating growth relative to those less dependent on export of basic raw materials (Figure 9).</a:t>
            </a:r>
          </a:p>
          <a:p>
            <a:endParaRPr lang="en-US" sz="2595" dirty="0"/>
          </a:p>
          <a:p>
            <a:endParaRPr lang="en-US" sz="2595"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7:Commodity Terms of Trade</a:t>
            </a:r>
          </a:p>
        </p:txBody>
      </p:sp>
      <p:pic>
        <p:nvPicPr>
          <p:cNvPr id="4" name="Content Placeholder 3" descr="y5419e04.gif"/>
          <p:cNvPicPr>
            <a:picLocks noGrp="1" noChangeAspect="1"/>
          </p:cNvPicPr>
          <p:nvPr>
            <p:ph idx="1"/>
          </p:nvPr>
        </p:nvPicPr>
        <p:blipFill>
          <a:blip r:embed="rId2"/>
          <a:srcRect t="-4879" b="-4879"/>
          <a:stretch>
            <a:fillRect/>
          </a:stretch>
        </p:blip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Figure 8: Barter Terms of Trade (prices of basic commodities versus manufactures)</a:t>
            </a:r>
          </a:p>
        </p:txBody>
      </p:sp>
      <p:pic>
        <p:nvPicPr>
          <p:cNvPr id="4" name="Content Placeholder 3" descr="y5419e03.gif"/>
          <p:cNvPicPr>
            <a:picLocks noGrp="1" noChangeAspect="1"/>
          </p:cNvPicPr>
          <p:nvPr>
            <p:ph idx="1"/>
          </p:nvPr>
        </p:nvPicPr>
        <p:blipFill>
          <a:blip r:embed="rId2"/>
          <a:srcRect t="-23225" b="-23225"/>
          <a:stretch>
            <a:fillRect/>
          </a:stretch>
        </p:blip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 Resource Curse?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4094" y="1600200"/>
            <a:ext cx="5495812" cy="4525963"/>
          </a:xfrm>
        </p:spPr>
      </p:pic>
    </p:spTree>
    <p:extLst>
      <p:ext uri="{BB962C8B-B14F-4D97-AF65-F5344CB8AC3E}">
        <p14:creationId xmlns:p14="http://schemas.microsoft.com/office/powerpoint/2010/main" val="2061926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 From Plantations to Agribusiness</a:t>
            </a:r>
          </a:p>
        </p:txBody>
      </p:sp>
      <p:sp>
        <p:nvSpPr>
          <p:cNvPr id="3" name="Content Placeholder 2"/>
          <p:cNvSpPr>
            <a:spLocks noGrp="1"/>
          </p:cNvSpPr>
          <p:nvPr>
            <p:ph idx="1"/>
          </p:nvPr>
        </p:nvSpPr>
        <p:spPr/>
        <p:txBody>
          <a:bodyPr>
            <a:normAutofit lnSpcReduction="10000"/>
          </a:bodyPr>
          <a:lstStyle/>
          <a:p>
            <a:r>
              <a:rPr lang="en-US" dirty="0"/>
              <a:t>What has tended to happen then since 1970 with the spread of globalization? Three stories:</a:t>
            </a:r>
          </a:p>
          <a:p>
            <a:r>
              <a:rPr lang="en-US" dirty="0"/>
              <a:t>1. Capitalization of export agriculture/resource extraction</a:t>
            </a:r>
          </a:p>
          <a:p>
            <a:r>
              <a:rPr lang="en-US" dirty="0"/>
              <a:t>2. Shift from import-substitution to local export-oriented manufacturing</a:t>
            </a:r>
          </a:p>
          <a:p>
            <a:r>
              <a:rPr lang="en-US" dirty="0"/>
              <a:t>3. Growth of global supply-chain manufacturing</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buNone/>
            </a:pPr>
            <a:r>
              <a:rPr lang="en-US" dirty="0"/>
              <a:t>	</a:t>
            </a:r>
            <a:r>
              <a:rPr lang="en-US" sz="2595" dirty="0"/>
              <a:t>(Deal with 2 and 3 in next lecture)</a:t>
            </a:r>
          </a:p>
          <a:p>
            <a:r>
              <a:rPr lang="en-US" sz="2595" dirty="0"/>
              <a:t>Capital-intensive agriculture particularly important in Latin America; in Africa cash-crop production peaked in 1950s (Figure 1 on cereal production) largely because of a lack of investment in improving soil fertility; in Asia food production (above all rice) not so much cash-crop agriculture except palm oil in Indonesia</a:t>
            </a:r>
          </a:p>
          <a:p>
            <a:r>
              <a:rPr lang="en-US" sz="2595" dirty="0"/>
              <a:t>Latin America and agricultural trade. It is Latin America that is most connected into global markets (Figure 2). It has had the the highest growth in “food surpluses” compared to other world regions outside the global core (Figure 3). But it is Africa in which foreign countries (particularly China and S. Korea) have begun to buy up land for future use largely for food production (Figure 4) But as yet this tend has not produced much change in agricultural output in Africa.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 Cereal Yields in Africa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5852" y="1600200"/>
            <a:ext cx="4272295" cy="4525963"/>
          </a:xfrm>
        </p:spPr>
      </p:pic>
    </p:spTree>
    <p:extLst>
      <p:ext uri="{BB962C8B-B14F-4D97-AF65-F5344CB8AC3E}">
        <p14:creationId xmlns:p14="http://schemas.microsoft.com/office/powerpoint/2010/main" val="3193439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2: Which region is the least “regionalized”?</a:t>
            </a:r>
          </a:p>
        </p:txBody>
      </p:sp>
      <p:pic>
        <p:nvPicPr>
          <p:cNvPr id="4" name="Content Placeholder 3" descr="20120310_LDC661.png"/>
          <p:cNvPicPr>
            <a:picLocks noGrp="1" noChangeAspect="1"/>
          </p:cNvPicPr>
          <p:nvPr>
            <p:ph idx="1"/>
          </p:nvPr>
        </p:nvPicPr>
        <p:blipFill>
          <a:blip r:embed="rId2"/>
          <a:srcRect l="-17492" r="-17492"/>
          <a:stretch>
            <a:fillRect/>
          </a:stretch>
        </p:blip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sz="2000" dirty="0"/>
              <a:t>What has been happening to the world beyond the so-called core? The next four lectures are devoted to this topic. The first two address the broad background before moving to discuss in detail the role of some countries and localities within them in the current globalization of production with respect to both manufacturing industries and the service sector.</a:t>
            </a:r>
          </a:p>
          <a:p>
            <a:r>
              <a:rPr lang="en-US" sz="2000" dirty="0"/>
              <a:t>A. Colonialism and the modern world economy</a:t>
            </a:r>
          </a:p>
          <a:p>
            <a:r>
              <a:rPr lang="en-US" sz="2000" dirty="0"/>
              <a:t>Themes: </a:t>
            </a:r>
          </a:p>
          <a:p>
            <a:r>
              <a:rPr lang="en-US" sz="2000" dirty="0"/>
              <a:t>1.Brief overview of impacts of European colonialism</a:t>
            </a:r>
          </a:p>
          <a:p>
            <a:r>
              <a:rPr lang="en-US" sz="2000" dirty="0"/>
              <a:t>2. Economic realignment and geographical polarization 1750-1970</a:t>
            </a:r>
          </a:p>
          <a:p>
            <a:r>
              <a:rPr lang="en-US" sz="2000" dirty="0"/>
              <a:t>3. Importance of the periphery in the world economy 1700s-1940</a:t>
            </a:r>
          </a:p>
          <a:p>
            <a:r>
              <a:rPr lang="en-US" sz="2000" dirty="0"/>
              <a:t>4. Slow decline of the periphery’s role in the word economy </a:t>
            </a:r>
          </a:p>
          <a:p>
            <a:r>
              <a:rPr lang="en-US" sz="2000" dirty="0"/>
              <a:t>a. Declining commodity terms-of-trade </a:t>
            </a:r>
            <a:r>
              <a:rPr lang="en-US" sz="2000" dirty="0" err="1"/>
              <a:t>b</a:t>
            </a:r>
            <a:r>
              <a:rPr lang="en-US" sz="2000" dirty="0"/>
              <a:t>. Declining barter terms-of-trade and </a:t>
            </a:r>
            <a:r>
              <a:rPr lang="en-US" sz="2000" dirty="0" err="1"/>
              <a:t>c</a:t>
            </a:r>
            <a:r>
              <a:rPr lang="en-US" sz="2000" dirty="0"/>
              <a:t>. resource curse</a:t>
            </a:r>
          </a:p>
          <a:p>
            <a:endParaRPr lang="en-US" sz="2400" dirty="0"/>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3: Whose ‘surplus” has risen the most and fastest?</a:t>
            </a:r>
          </a:p>
        </p:txBody>
      </p:sp>
      <p:pic>
        <p:nvPicPr>
          <p:cNvPr id="4" name="Content Placeholder 3" descr="20120602_woc302.png"/>
          <p:cNvPicPr>
            <a:picLocks noGrp="1" noChangeAspect="1"/>
          </p:cNvPicPr>
          <p:nvPr>
            <p:ph idx="1"/>
          </p:nvPr>
        </p:nvPicPr>
        <p:blipFill>
          <a:blip r:embed="rId2"/>
          <a:srcRect l="-8675" r="-8675"/>
          <a:stretch>
            <a:fillRect/>
          </a:stretch>
        </p:blip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 Land Grabs</a:t>
            </a:r>
          </a:p>
        </p:txBody>
      </p:sp>
      <p:pic>
        <p:nvPicPr>
          <p:cNvPr id="4" name="Content Placeholder 3" descr="20110507_irc663.gif"/>
          <p:cNvPicPr>
            <a:picLocks noGrp="1" noChangeAspect="1"/>
          </p:cNvPicPr>
          <p:nvPr>
            <p:ph idx="1"/>
          </p:nvPr>
        </p:nvPicPr>
        <p:blipFill>
          <a:blip r:embed="rId2"/>
          <a:srcRect l="-32451" r="-32451"/>
          <a:stretch>
            <a:fillRect/>
          </a:stretch>
        </p:blip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normAutofit lnSpcReduction="10000"/>
          </a:bodyPr>
          <a:lstStyle/>
          <a:p>
            <a:r>
              <a:rPr lang="en-US" dirty="0"/>
              <a:t>Colonialism and the case against comparative advantage</a:t>
            </a:r>
          </a:p>
          <a:p>
            <a:r>
              <a:rPr lang="en-US" dirty="0"/>
              <a:t>Historic decline of manufacturing outside the global core</a:t>
            </a:r>
          </a:p>
          <a:p>
            <a:r>
              <a:rPr lang="en-US" dirty="0"/>
              <a:t>Decline in overall importance of periphery’s basic commodities in world economy since the 1940s (except oil)</a:t>
            </a:r>
          </a:p>
          <a:p>
            <a:r>
              <a:rPr lang="en-US" dirty="0"/>
              <a:t>Collapse of three-sided trading system leading up to the 1940s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Today, only in Latin America do the barter terms-of-trade of manufactured imports versus agricultural exports support basic commodity production as best economic growth strategy. Elsewhere manufacturing seems the better option … if you can pull it off.</a:t>
            </a:r>
          </a:p>
          <a:p>
            <a:r>
              <a:rPr lang="en-US" dirty="0"/>
              <a:t>That’s the topic for next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Colonialism and the Modern World Economy</a:t>
            </a:r>
          </a:p>
        </p:txBody>
      </p:sp>
      <p:sp>
        <p:nvSpPr>
          <p:cNvPr id="3" name="Content Placeholder 2"/>
          <p:cNvSpPr>
            <a:spLocks noGrp="1"/>
          </p:cNvSpPr>
          <p:nvPr>
            <p:ph idx="1"/>
          </p:nvPr>
        </p:nvSpPr>
        <p:spPr/>
        <p:txBody>
          <a:bodyPr>
            <a:normAutofit lnSpcReduction="10000"/>
          </a:bodyPr>
          <a:lstStyle/>
          <a:p>
            <a:r>
              <a:rPr lang="en-US" dirty="0"/>
              <a:t>3 zones</a:t>
            </a:r>
          </a:p>
          <a:p>
            <a:r>
              <a:rPr lang="en-US" dirty="0"/>
              <a:t>Shift in global center of economic gravity</a:t>
            </a:r>
          </a:p>
          <a:p>
            <a:r>
              <a:rPr lang="en-US" dirty="0"/>
              <a:t>Trade routes</a:t>
            </a:r>
          </a:p>
          <a:p>
            <a:r>
              <a:rPr lang="en-US" dirty="0"/>
              <a:t>Slavery and the plantation economy</a:t>
            </a:r>
          </a:p>
          <a:p>
            <a:r>
              <a:rPr lang="en-US" dirty="0"/>
              <a:t>Correlation with long-waves</a:t>
            </a:r>
          </a:p>
          <a:p>
            <a:r>
              <a:rPr lang="en-US" dirty="0"/>
              <a:t>1940s on – declining terms of trade for colonial/peripheral commodities</a:t>
            </a:r>
          </a:p>
          <a:p>
            <a:r>
              <a:rPr lang="en-US" dirty="0"/>
              <a:t>Resource curse</a:t>
            </a:r>
          </a:p>
        </p:txBody>
      </p:sp>
    </p:spTree>
    <p:extLst>
      <p:ext uri="{BB962C8B-B14F-4D97-AF65-F5344CB8AC3E}">
        <p14:creationId xmlns:p14="http://schemas.microsoft.com/office/powerpoint/2010/main" val="2867228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Economic realignment and geographical polarization 1750-1970</a:t>
            </a:r>
          </a:p>
        </p:txBody>
      </p:sp>
      <p:sp>
        <p:nvSpPr>
          <p:cNvPr id="3" name="Content Placeholder 2"/>
          <p:cNvSpPr>
            <a:spLocks noGrp="1"/>
          </p:cNvSpPr>
          <p:nvPr>
            <p:ph idx="1"/>
          </p:nvPr>
        </p:nvSpPr>
        <p:spPr/>
        <p:txBody>
          <a:bodyPr>
            <a:normAutofit fontScale="92500" lnSpcReduction="10000"/>
          </a:bodyPr>
          <a:lstStyle/>
          <a:p>
            <a:r>
              <a:rPr lang="en-US" dirty="0"/>
              <a:t>1. Three zones emergent between 15</a:t>
            </a:r>
            <a:r>
              <a:rPr lang="en-US" baseline="30000" dirty="0"/>
              <a:t>th</a:t>
            </a:r>
            <a:r>
              <a:rPr lang="en-US" dirty="0"/>
              <a:t> and 19</a:t>
            </a:r>
            <a:r>
              <a:rPr lang="en-US" baseline="30000" dirty="0"/>
              <a:t>th</a:t>
            </a:r>
            <a:r>
              <a:rPr lang="en-US" dirty="0"/>
              <a:t> centuries (core, periphery and semi-periphery) (Figure 1)</a:t>
            </a:r>
          </a:p>
          <a:p>
            <a:r>
              <a:rPr lang="en-US" dirty="0"/>
              <a:t>2. Decline of manufacturing in colonized/dominated countries (Figure 2).</a:t>
            </a:r>
          </a:p>
          <a:p>
            <a:r>
              <a:rPr lang="en-US" dirty="0"/>
              <a:t>3. Investment in plantation agriculture and extraction of industrial raw materials (Figures 3-5).</a:t>
            </a:r>
          </a:p>
          <a:p>
            <a:r>
              <a:rPr lang="en-US" dirty="0"/>
              <a:t>4. Correlation between “bursts” of colonialism and Kondratieff downturns e.g. 1880s (Figure 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a:t>
            </a:r>
          </a:p>
        </p:txBody>
      </p:sp>
      <p:pic>
        <p:nvPicPr>
          <p:cNvPr id="4" name="Content Placeholder 3" descr="coreperiphery.gif"/>
          <p:cNvPicPr>
            <a:picLocks noGrp="1" noChangeAspect="1"/>
          </p:cNvPicPr>
          <p:nvPr>
            <p:ph idx="1"/>
          </p:nvPr>
        </p:nvPicPr>
        <p:blipFill>
          <a:blip r:embed="rId2"/>
          <a:srcRect t="-4403" b="-4403"/>
          <a:stretch>
            <a:fillRect/>
          </a:stretch>
        </p:blip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a:t>
            </a:r>
          </a:p>
        </p:txBody>
      </p:sp>
      <p:pic>
        <p:nvPicPr>
          <p:cNvPr id="4" name="Content Placeholder 3" descr="china3.png"/>
          <p:cNvPicPr>
            <a:picLocks noGrp="1" noChangeAspect="1"/>
          </p:cNvPicPr>
          <p:nvPr>
            <p:ph idx="1"/>
          </p:nvPr>
        </p:nvPicPr>
        <p:blipFill>
          <a:blip r:embed="rId2"/>
          <a:srcRect l="-25687" r="-25687"/>
          <a:stretch>
            <a:fillRect/>
          </a:stretch>
        </p:blip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3: Colonial commodity trade routes 1700-1940</a:t>
            </a:r>
          </a:p>
        </p:txBody>
      </p:sp>
      <p:pic>
        <p:nvPicPr>
          <p:cNvPr id="4" name="Content Placeholder 3" descr="Colonytraderoutes.jpg"/>
          <p:cNvPicPr>
            <a:picLocks noGrp="1" noChangeAspect="1"/>
          </p:cNvPicPr>
          <p:nvPr>
            <p:ph idx="1"/>
          </p:nvPr>
        </p:nvPicPr>
        <p:blipFill>
          <a:blip r:embed="rId2"/>
          <a:srcRect l="-884" r="-884"/>
          <a:stretch>
            <a:fillRect/>
          </a:stretch>
        </p:blip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4: The slave trade in the late 1700s</a:t>
            </a:r>
          </a:p>
        </p:txBody>
      </p:sp>
      <p:pic>
        <p:nvPicPr>
          <p:cNvPr id="4" name="Content Placeholder 3" descr="Slavetrade.jpg"/>
          <p:cNvPicPr>
            <a:picLocks noGrp="1" noChangeAspect="1"/>
          </p:cNvPicPr>
          <p:nvPr>
            <p:ph idx="1"/>
          </p:nvPr>
        </p:nvPicPr>
        <p:blipFill>
          <a:blip r:embed="rId2"/>
          <a:srcRect l="-850" r="-850"/>
          <a:stretch>
            <a:fillRect/>
          </a:stretch>
        </p:blip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Figure 5: The colonial triangular trading system in the Atlantic world, late 1700s- 1860</a:t>
            </a:r>
          </a:p>
        </p:txBody>
      </p:sp>
      <p:pic>
        <p:nvPicPr>
          <p:cNvPr id="4" name="Content Placeholder 3" descr="Triangle_trade2.png"/>
          <p:cNvPicPr>
            <a:picLocks noGrp="1" noChangeAspect="1"/>
          </p:cNvPicPr>
          <p:nvPr>
            <p:ph idx="1"/>
          </p:nvPr>
        </p:nvPicPr>
        <p:blipFill>
          <a:blip r:embed="rId2"/>
          <a:srcRect l="-16360" r="-16360"/>
          <a:stretch>
            <a:fillRect/>
          </a:stretch>
        </p:blip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17369</TotalTime>
  <Words>863</Words>
  <Application>Microsoft Office PowerPoint</Application>
  <PresentationFormat>On-screen Show (4:3)</PresentationFormat>
  <Paragraphs>61</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PERIPHERY AND SEMI-PERIPHERY IN THE WORLD ECONOMY</vt:lpstr>
      <vt:lpstr>INTRODUCTION</vt:lpstr>
      <vt:lpstr>A. Colonialism and the Modern World Economy</vt:lpstr>
      <vt:lpstr>Economic realignment and geographical polarization 1750-1970</vt:lpstr>
      <vt:lpstr>Figure 1</vt:lpstr>
      <vt:lpstr>Figure 2</vt:lpstr>
      <vt:lpstr>Figure 3: Colonial commodity trade routes 1700-1940</vt:lpstr>
      <vt:lpstr>Figure 4: The slave trade in the late 1700s</vt:lpstr>
      <vt:lpstr>Figure 5: The colonial triangular trading system in the Atlantic world, late 1700s- 1860</vt:lpstr>
      <vt:lpstr>Figure 6: The Kondratieff Long-Wave Cycle</vt:lpstr>
      <vt:lpstr>Periphery Important in Overall World Economy From 1700s until 1940s</vt:lpstr>
      <vt:lpstr>PowerPoint Presentation</vt:lpstr>
      <vt:lpstr>Figure 7:Commodity Terms of Trade</vt:lpstr>
      <vt:lpstr>Figure 8: Barter Terms of Trade (prices of basic commodities versus manufactures)</vt:lpstr>
      <vt:lpstr>Figure 9: Resource Curse?</vt:lpstr>
      <vt:lpstr>B. From Plantations to Agribusiness</vt:lpstr>
      <vt:lpstr>PowerPoint Presentation</vt:lpstr>
      <vt:lpstr>Figure 1: Cereal Yields in Africa</vt:lpstr>
      <vt:lpstr>Figure 2: Which region is the least “regionalized”?</vt:lpstr>
      <vt:lpstr>Figure 3: Whose ‘surplus” has risen the most and fastest?</vt:lpstr>
      <vt:lpstr>Figure 4: Land Grabs</vt:lpstr>
      <vt:lpstr>CONCLUSIONS</vt:lpstr>
      <vt:lpstr>PowerPoint Presentation</vt:lpstr>
    </vt:vector>
  </TitlesOfParts>
  <Company>UCLA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PERIPHERY AND SEMI-PERIPHERY IN THE WORLD ECONOMY</dc:title>
  <dc:creator>John  Agnew</dc:creator>
  <cp:lastModifiedBy>Tejas Kamtam</cp:lastModifiedBy>
  <cp:revision>15</cp:revision>
  <dcterms:created xsi:type="dcterms:W3CDTF">2021-04-27T23:14:47Z</dcterms:created>
  <dcterms:modified xsi:type="dcterms:W3CDTF">2023-11-27T11:39:30Z</dcterms:modified>
</cp:coreProperties>
</file>