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65" r:id="rId6"/>
    <p:sldId id="289" r:id="rId7"/>
    <p:sldId id="288" r:id="rId8"/>
    <p:sldId id="259" r:id="rId9"/>
    <p:sldId id="268" r:id="rId10"/>
    <p:sldId id="277" r:id="rId11"/>
    <p:sldId id="269" r:id="rId12"/>
    <p:sldId id="280" r:id="rId13"/>
    <p:sldId id="267" r:id="rId14"/>
    <p:sldId id="293" r:id="rId15"/>
    <p:sldId id="290" r:id="rId16"/>
    <p:sldId id="291" r:id="rId17"/>
    <p:sldId id="292" r:id="rId18"/>
    <p:sldId id="272" r:id="rId19"/>
    <p:sldId id="287" r:id="rId20"/>
    <p:sldId id="264" r:id="rId21"/>
    <p:sldId id="296" r:id="rId22"/>
    <p:sldId id="278" r:id="rId23"/>
    <p:sldId id="261" r:id="rId24"/>
    <p:sldId id="260" r:id="rId25"/>
    <p:sldId id="281" r:id="rId26"/>
    <p:sldId id="263" r:id="rId27"/>
    <p:sldId id="266" r:id="rId28"/>
    <p:sldId id="286" r:id="rId29"/>
    <p:sldId id="282" r:id="rId30"/>
    <p:sldId id="285" r:id="rId31"/>
    <p:sldId id="271" r:id="rId32"/>
    <p:sldId id="270" r:id="rId33"/>
    <p:sldId id="275" r:id="rId34"/>
    <p:sldId id="283" r:id="rId35"/>
    <p:sldId id="274" r:id="rId36"/>
    <p:sldId id="294" r:id="rId37"/>
    <p:sldId id="276" r:id="rId38"/>
    <p:sldId id="284" r:id="rId39"/>
    <p:sldId id="273" r:id="rId40"/>
    <p:sldId id="295" r:id="rId41"/>
    <p:sldId id="279"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5" d="100"/>
          <a:sy n="85" d="100"/>
        </p:scale>
        <p:origin x="77" y="7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6BE47B-6422-244E-B173-55A082D0C1BA}"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530570-3A1A-374E-874A-2685D5667D6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6BE47B-6422-244E-B173-55A082D0C1BA}"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530570-3A1A-374E-874A-2685D5667D6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6BE47B-6422-244E-B173-55A082D0C1BA}"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530570-3A1A-374E-874A-2685D5667D6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6BE47B-6422-244E-B173-55A082D0C1BA}"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530570-3A1A-374E-874A-2685D5667D6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6BE47B-6422-244E-B173-55A082D0C1BA}"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530570-3A1A-374E-874A-2685D5667D6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6BE47B-6422-244E-B173-55A082D0C1BA}" type="datetimeFigureOut">
              <a:rPr lang="en-US" smtClean="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530570-3A1A-374E-874A-2685D5667D6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6BE47B-6422-244E-B173-55A082D0C1BA}" type="datetimeFigureOut">
              <a:rPr lang="en-US" smtClean="0"/>
              <a:pPr/>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9530570-3A1A-374E-874A-2685D5667D6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6BE47B-6422-244E-B173-55A082D0C1BA}" type="datetimeFigureOut">
              <a:rPr lang="en-US" smtClean="0"/>
              <a:pPr/>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9530570-3A1A-374E-874A-2685D5667D6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6BE47B-6422-244E-B173-55A082D0C1BA}" type="datetimeFigureOut">
              <a:rPr lang="en-US" smtClean="0"/>
              <a:pPr/>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9530570-3A1A-374E-874A-2685D5667D6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6BE47B-6422-244E-B173-55A082D0C1BA}" type="datetimeFigureOut">
              <a:rPr lang="en-US" smtClean="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530570-3A1A-374E-874A-2685D5667D6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6BE47B-6422-244E-B173-55A082D0C1BA}" type="datetimeFigureOut">
              <a:rPr lang="en-US" smtClean="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530570-3A1A-374E-874A-2685D5667D6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6BE47B-6422-244E-B173-55A082D0C1BA}" type="datetimeFigureOut">
              <a:rPr lang="en-US" smtClean="0"/>
              <a:pPr/>
              <a:t>12/3/2023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30570-3A1A-374E-874A-2685D5667D6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Manufacturing Industry beyond the Historic Core</a:t>
            </a:r>
          </a:p>
        </p:txBody>
      </p:sp>
      <p:sp>
        <p:nvSpPr>
          <p:cNvPr id="3" name="Subtitle 2"/>
          <p:cNvSpPr>
            <a:spLocks noGrp="1"/>
          </p:cNvSpPr>
          <p:nvPr>
            <p:ph type="subTitle" idx="1"/>
          </p:nvPr>
        </p:nvSpPr>
        <p:spPr/>
        <p:txBody>
          <a:bodyPr/>
          <a:lstStyle/>
          <a:p>
            <a:pPr marL="514350" indent="-514350">
              <a:buAutoNum type="alphaUcPeriod"/>
            </a:pPr>
            <a:r>
              <a:rPr lang="en-US" dirty="0"/>
              <a:t>Why?</a:t>
            </a:r>
          </a:p>
          <a:p>
            <a:pPr marL="514350" indent="-514350">
              <a:buAutoNum type="alphaUcPeriod"/>
            </a:pPr>
            <a:r>
              <a:rPr lang="en-US" dirty="0"/>
              <a:t>Where?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 Export-Processing Zones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noChangeArrowheads="1"/>
          </p:cNvPicPr>
          <p:nvPr/>
        </p:nvPicPr>
        <p:blipFill>
          <a:blip r:embed="rId2"/>
          <a:srcRect/>
          <a:stretch>
            <a:fillRect/>
          </a:stretch>
        </p:blipFill>
        <p:spPr bwMode="auto">
          <a:xfrm>
            <a:off x="-210002" y="1600200"/>
            <a:ext cx="8683625" cy="5699125"/>
          </a:xfrm>
          <a:prstGeom prst="rect">
            <a:avLst/>
          </a:prstGeom>
          <a:noFill/>
          <a:ln w="57150">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8: Parts and Components in World Trade</a:t>
            </a:r>
          </a:p>
        </p:txBody>
      </p:sp>
      <p:pic>
        <p:nvPicPr>
          <p:cNvPr id="4" name="Content Placeholder 3" descr="20120804_fnc732.png"/>
          <p:cNvPicPr>
            <a:picLocks noGrp="1" noChangeAspect="1"/>
          </p:cNvPicPr>
          <p:nvPr>
            <p:ph idx="1"/>
          </p:nvPr>
        </p:nvPicPr>
        <p:blipFill>
          <a:blip r:embed="rId2"/>
          <a:srcRect l="-7452" r="-7452"/>
          <a:stretch>
            <a:fillRect/>
          </a:stretch>
        </p:blip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Vulnerabilities?</a:t>
            </a:r>
          </a:p>
        </p:txBody>
      </p:sp>
      <p:sp>
        <p:nvSpPr>
          <p:cNvPr id="3" name="Content Placeholder 2"/>
          <p:cNvSpPr>
            <a:spLocks noGrp="1"/>
          </p:cNvSpPr>
          <p:nvPr>
            <p:ph idx="1"/>
          </p:nvPr>
        </p:nvSpPr>
        <p:spPr/>
        <p:txBody>
          <a:bodyPr>
            <a:normAutofit fontScale="92500" lnSpcReduction="10000"/>
          </a:bodyPr>
          <a:lstStyle/>
          <a:p>
            <a:r>
              <a:rPr lang="en-US" dirty="0"/>
              <a:t>Fuel costs/sustainability of long-distance supply chains (Figure 9)</a:t>
            </a:r>
          </a:p>
          <a:p>
            <a:r>
              <a:rPr lang="en-US" dirty="0"/>
              <a:t>Just-in-time manufacturing and flexibility in supply of parts/components (adjacency as advantage e.g., Mexico and US) (Figures 10-14)</a:t>
            </a:r>
          </a:p>
          <a:p>
            <a:r>
              <a:rPr lang="en-US" dirty="0"/>
              <a:t>Are factor advantages (such as lower labor costs) forever? – ageing of labor forces (Figures 15-16)</a:t>
            </a:r>
          </a:p>
          <a:p>
            <a:r>
              <a:rPr lang="en-US" dirty="0"/>
              <a:t>Geopolitics of global economic competition and rise of protectionism in historic core (e.g., “China bashing” in US presidential elections) (Figure 17)</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a:t>
            </a:r>
          </a:p>
        </p:txBody>
      </p:sp>
      <p:pic>
        <p:nvPicPr>
          <p:cNvPr id="4" name="Content Placeholder 3" descr="6a00d8341d9cb353ef00e5536c6b5b8834-800pi.jpg"/>
          <p:cNvPicPr>
            <a:picLocks noGrp="1" noChangeAspect="1"/>
          </p:cNvPicPr>
          <p:nvPr>
            <p:ph idx="1"/>
          </p:nvPr>
        </p:nvPicPr>
        <p:blipFill>
          <a:blip r:embed="rId2"/>
          <a:srcRect l="-22303" r="-22303"/>
          <a:stretch>
            <a:fillRect/>
          </a:stretch>
        </p:blip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10: Bottlenecks are Costly with Just-in-Time Delivery</a:t>
            </a:r>
          </a:p>
        </p:txBody>
      </p:sp>
      <p:pic>
        <p:nvPicPr>
          <p:cNvPr id="4" name="Content Placeholder 3" descr="https---d6c748xw2pzm8.cloudfront.net-prod-abbf65d0-5b2f-11eb-b45b-0f47a3c6a955-standard.png"/>
          <p:cNvPicPr>
            <a:picLocks noGrp="1" noChangeAspect="1"/>
          </p:cNvPicPr>
          <p:nvPr>
            <p:ph idx="1"/>
          </p:nvPr>
        </p:nvPicPr>
        <p:blipFill>
          <a:blip r:embed="rId2"/>
          <a:srcRect l="-14940" r="-14940"/>
          <a:stretch>
            <a:fillRect/>
          </a:stretch>
        </p:blip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11: Supply Chain Choke Points</a:t>
            </a:r>
          </a:p>
        </p:txBody>
      </p:sp>
      <p:pic>
        <p:nvPicPr>
          <p:cNvPr id="4" name="Content Placeholder 3" descr="20210327_wom947.png"/>
          <p:cNvPicPr>
            <a:picLocks noGrp="1" noChangeAspect="1"/>
          </p:cNvPicPr>
          <p:nvPr>
            <p:ph idx="1"/>
          </p:nvPr>
        </p:nvPicPr>
        <p:blipFill>
          <a:blip r:embed="rId2"/>
          <a:srcRect l="-3785" r="-3785"/>
          <a:stretch>
            <a:fillRect/>
          </a:stretch>
        </p:blip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12: As Container Ships Get Bigger …</a:t>
            </a:r>
          </a:p>
        </p:txBody>
      </p:sp>
      <p:pic>
        <p:nvPicPr>
          <p:cNvPr id="4" name="Content Placeholder 3" descr="https---d6c748xw2pzm8.cloudfront.net-prod-2854eaa0-8fad-11eb-8db8-4bb4d4a3d109-standard.png"/>
          <p:cNvPicPr>
            <a:picLocks noGrp="1" noChangeAspect="1"/>
          </p:cNvPicPr>
          <p:nvPr>
            <p:ph idx="1"/>
          </p:nvPr>
        </p:nvPicPr>
        <p:blipFill>
          <a:blip r:embed="rId2"/>
          <a:srcRect l="-16888" r="-16888"/>
          <a:stretch>
            <a:fillRect/>
          </a:stretch>
        </p:blip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13: Blocking the Suez Canal, early 2021</a:t>
            </a:r>
          </a:p>
        </p:txBody>
      </p:sp>
      <p:pic>
        <p:nvPicPr>
          <p:cNvPr id="4" name="Content Placeholder 3" descr="https---d1e00ek4ebabms.cloudfront.net-production-754423b6-1729-4535-9bdb-55aaa4c9b178.jpg"/>
          <p:cNvPicPr>
            <a:picLocks noGrp="1" noChangeAspect="1"/>
          </p:cNvPicPr>
          <p:nvPr>
            <p:ph idx="1"/>
          </p:nvPr>
        </p:nvPicPr>
        <p:blipFill>
          <a:blip r:embed="rId2"/>
          <a:srcRect l="-1172" r="-1172"/>
          <a:stretch>
            <a:fillRect/>
          </a:stretch>
        </p:blip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14</a:t>
            </a:r>
          </a:p>
        </p:txBody>
      </p:sp>
      <p:pic>
        <p:nvPicPr>
          <p:cNvPr id="4" name="Content Placeholder 3" descr="e8cc0258-0282-11e2-9e53-00144feabdc0.img.jpeg"/>
          <p:cNvPicPr>
            <a:picLocks noGrp="1" noChangeAspect="1"/>
          </p:cNvPicPr>
          <p:nvPr>
            <p:ph idx="1"/>
          </p:nvPr>
        </p:nvPicPr>
        <p:blipFill>
          <a:blip r:embed="rId2"/>
          <a:srcRect t="-4200" b="-4200"/>
          <a:stretch>
            <a:fillRect/>
          </a:stretch>
        </p:blip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15: Reshoring?</a:t>
            </a:r>
          </a:p>
        </p:txBody>
      </p:sp>
      <p:sp>
        <p:nvSpPr>
          <p:cNvPr id="3" name="Content Placeholder 2"/>
          <p:cNvSpPr>
            <a:spLocks noGrp="1"/>
          </p:cNvSpPr>
          <p:nvPr>
            <p:ph idx="1"/>
          </p:nvPr>
        </p:nvSpPr>
        <p:spPr/>
        <p:txBody>
          <a:bodyPr/>
          <a:lstStyle/>
          <a:p>
            <a:endParaRPr lang="en-US" dirty="0"/>
          </a:p>
        </p:txBody>
      </p:sp>
      <p:pic>
        <p:nvPicPr>
          <p:cNvPr id="1026" name="Picture 2" descr="C:\Users\jagnew\AppData\Local\Microsoft\Windows\Temporary Internet Files\Content.Outlook\I3AMN52V\20130119_SRC58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2" y="1800225"/>
            <a:ext cx="5667375"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62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Why?</a:t>
            </a:r>
          </a:p>
        </p:txBody>
      </p:sp>
      <p:sp>
        <p:nvSpPr>
          <p:cNvPr id="3" name="Content Placeholder 2"/>
          <p:cNvSpPr>
            <a:spLocks noGrp="1"/>
          </p:cNvSpPr>
          <p:nvPr>
            <p:ph idx="1"/>
          </p:nvPr>
        </p:nvSpPr>
        <p:spPr/>
        <p:txBody>
          <a:bodyPr/>
          <a:lstStyle/>
          <a:p>
            <a:r>
              <a:rPr lang="en-US" dirty="0"/>
              <a:t>Import substitution versus export orientation  (former historically most important)</a:t>
            </a:r>
          </a:p>
          <a:p>
            <a:r>
              <a:rPr lang="en-US" dirty="0"/>
              <a:t>-- size of country (economies of scale)</a:t>
            </a:r>
          </a:p>
          <a:p>
            <a:r>
              <a:rPr lang="en-US" dirty="0"/>
              <a:t>-- began in 1920s (imitation of US and Japan)</a:t>
            </a:r>
          </a:p>
          <a:p>
            <a:r>
              <a:rPr lang="en-US" dirty="0"/>
              <a:t>-- after 1970s export orientation made more sense (small countries, export processing zones) because of strategic partnerships with multinational businesses and attraction of FDI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16: Ageing Labor Forces Everywhere (except Africa)</a:t>
            </a:r>
          </a:p>
        </p:txBody>
      </p:sp>
      <p:pic>
        <p:nvPicPr>
          <p:cNvPr id="4" name="Content Placeholder 3" descr="20120908_FBC020.png"/>
          <p:cNvPicPr>
            <a:picLocks noGrp="1" noChangeAspect="1"/>
          </p:cNvPicPr>
          <p:nvPr>
            <p:ph idx="1"/>
          </p:nvPr>
        </p:nvPicPr>
        <p:blipFill>
          <a:blip r:embed="rId2"/>
          <a:srcRect l="-50321" r="-50321"/>
          <a:stretch>
            <a:fillRect/>
          </a:stretch>
        </p:blip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4FD13-5707-9159-F9DE-22A232AFC2A7}"/>
              </a:ext>
            </a:extLst>
          </p:cNvPr>
          <p:cNvSpPr>
            <a:spLocks noGrp="1"/>
          </p:cNvSpPr>
          <p:nvPr>
            <p:ph type="title"/>
          </p:nvPr>
        </p:nvSpPr>
        <p:spPr/>
        <p:txBody>
          <a:bodyPr/>
          <a:lstStyle/>
          <a:p>
            <a:r>
              <a:rPr lang="en-US" dirty="0"/>
              <a:t>Figure 17: Rising Protectionism</a:t>
            </a:r>
          </a:p>
        </p:txBody>
      </p:sp>
      <p:pic>
        <p:nvPicPr>
          <p:cNvPr id="5" name="Content Placeholder 4" descr="Chart, line chart&#10;&#10;Description automatically generated">
            <a:extLst>
              <a:ext uri="{FF2B5EF4-FFF2-40B4-BE49-F238E27FC236}">
                <a16:creationId xmlns:a16="http://schemas.microsoft.com/office/drawing/2014/main" id="{531B6EB5-7FD4-BF41-C8F5-1C1272DB228F}"/>
              </a:ext>
            </a:extLst>
          </p:cNvPr>
          <p:cNvPicPr>
            <a:picLocks noGrp="1" noChangeAspect="1"/>
          </p:cNvPicPr>
          <p:nvPr>
            <p:ph idx="1"/>
          </p:nvPr>
        </p:nvPicPr>
        <p:blipFill>
          <a:blip r:embed="rId2"/>
          <a:stretch>
            <a:fillRect/>
          </a:stretch>
        </p:blipFill>
        <p:spPr>
          <a:xfrm>
            <a:off x="1257576" y="1600200"/>
            <a:ext cx="6628848" cy="4525963"/>
          </a:xfrm>
        </p:spPr>
      </p:pic>
    </p:spTree>
    <p:extLst>
      <p:ext uri="{BB962C8B-B14F-4D97-AF65-F5344CB8AC3E}">
        <p14:creationId xmlns:p14="http://schemas.microsoft.com/office/powerpoint/2010/main" val="1727921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Where?</a:t>
            </a:r>
          </a:p>
        </p:txBody>
      </p:sp>
      <p:sp>
        <p:nvSpPr>
          <p:cNvPr id="3" name="Content Placeholder 2"/>
          <p:cNvSpPr>
            <a:spLocks noGrp="1"/>
          </p:cNvSpPr>
          <p:nvPr>
            <p:ph idx="1"/>
          </p:nvPr>
        </p:nvSpPr>
        <p:spPr/>
        <p:txBody>
          <a:bodyPr>
            <a:normAutofit fontScale="85000" lnSpcReduction="10000"/>
          </a:bodyPr>
          <a:lstStyle/>
          <a:p>
            <a:r>
              <a:rPr lang="en-US" dirty="0"/>
              <a:t>1. Growth of global manufacturing output in period 1995-2005 (Figure 18)</a:t>
            </a:r>
          </a:p>
          <a:p>
            <a:r>
              <a:rPr lang="en-US" dirty="0"/>
              <a:t>2. Three “tests” of industrialization: i. at least 25% of GDP in industry (includes resource sector); ii. at least 60% of industrial output in manufacturing; iii. at least 10% of total population employed in industry. Two “pathways” to successful industrialization: E – C – A (a mining enclave or resource base provides beginning) and D – B – A (starts with manufacturing and expansion of this sector fuels growth of industrial employment) (Figure 19)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18: Rates of growth in manufacturing output, 1995-2005</a:t>
            </a:r>
          </a:p>
        </p:txBody>
      </p:sp>
      <p:pic>
        <p:nvPicPr>
          <p:cNvPr id="4" name="Content Placeholder 3" descr="GWE5-CH10-2.jpg"/>
          <p:cNvPicPr>
            <a:picLocks noGrp="1" noChangeAspect="1"/>
          </p:cNvPicPr>
          <p:nvPr>
            <p:ph idx="1"/>
          </p:nvPr>
        </p:nvPicPr>
        <p:blipFill>
          <a:blip r:embed="rId2"/>
          <a:srcRect l="-962" r="-962"/>
          <a:stretch>
            <a:fillRect/>
          </a:stretch>
        </p:blip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19: Three “tests” of industrialization</a:t>
            </a:r>
          </a:p>
        </p:txBody>
      </p:sp>
      <p:pic>
        <p:nvPicPr>
          <p:cNvPr id="4" name="Content Placeholder 3" descr="GWE5-CH10-1-1.jpg"/>
          <p:cNvPicPr>
            <a:picLocks noGrp="1" noChangeAspect="1"/>
          </p:cNvPicPr>
          <p:nvPr>
            <p:ph idx="1"/>
          </p:nvPr>
        </p:nvPicPr>
        <p:blipFill>
          <a:blip r:embed="rId2"/>
          <a:srcRect l="-14976" r="-14976"/>
          <a:stretch>
            <a:fillRect/>
          </a:stretch>
        </p:blip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First pathway is rare. Second is common only in SE and East Asia and in Mexico and Brazil. </a:t>
            </a:r>
          </a:p>
          <a:p>
            <a:r>
              <a:rPr lang="en-US" dirty="0"/>
              <a:t>So-called Newly Industrializing Countries (see map) (Figure 20)</a:t>
            </a:r>
          </a:p>
          <a:p>
            <a:r>
              <a:rPr lang="en-US" dirty="0"/>
              <a:t>Where is it NOT happening (Middle East and Africa – except South Africa)?</a:t>
            </a:r>
          </a:p>
          <a:p>
            <a:r>
              <a:rPr lang="en-US" dirty="0"/>
              <a:t>The BRICs (abandoned import substitution for export orientation) (Figures 21-22)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20</a:t>
            </a:r>
          </a:p>
        </p:txBody>
      </p:sp>
      <p:pic>
        <p:nvPicPr>
          <p:cNvPr id="4" name="Content Placeholder 3" descr="Gdp-and-labour-force-by-sector.png"/>
          <p:cNvPicPr>
            <a:picLocks noGrp="1" noChangeAspect="1"/>
          </p:cNvPicPr>
          <p:nvPr>
            <p:ph idx="1"/>
          </p:nvPr>
        </p:nvPicPr>
        <p:blipFill>
          <a:blip r:embed="rId2"/>
          <a:srcRect l="-34149" r="-34149"/>
          <a:stretch>
            <a:fillRect/>
          </a:stretch>
        </p:blip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21: Of NICs and BRICs</a:t>
            </a:r>
          </a:p>
        </p:txBody>
      </p:sp>
      <p:pic>
        <p:nvPicPr>
          <p:cNvPr id="4" name="Content Placeholder 3" descr="Newly_Industrialized_Country.png"/>
          <p:cNvPicPr>
            <a:picLocks noGrp="1" noChangeAspect="1"/>
          </p:cNvPicPr>
          <p:nvPr>
            <p:ph idx="1"/>
          </p:nvPr>
        </p:nvPicPr>
        <p:blipFill>
          <a:blip r:embed="rId2"/>
          <a:srcRect t="-12484" b="-12484"/>
          <a:stretch>
            <a:fillRect/>
          </a:stretch>
        </p:blip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22: A S.E. ASIAN EXAMPLE</a:t>
            </a:r>
          </a:p>
        </p:txBody>
      </p:sp>
      <p:sp>
        <p:nvSpPr>
          <p:cNvPr id="3" name="Content Placeholder 2"/>
          <p:cNvSpPr>
            <a:spLocks noGrp="1"/>
          </p:cNvSpPr>
          <p:nvPr>
            <p:ph idx="1"/>
          </p:nvPr>
        </p:nvSpPr>
        <p:spPr/>
        <p:txBody>
          <a:bodyPr/>
          <a:lstStyle/>
          <a:p>
            <a:endParaRPr lang="en-US" dirty="0"/>
          </a:p>
        </p:txBody>
      </p:sp>
      <p:pic>
        <p:nvPicPr>
          <p:cNvPr id="1026" name="Picture 2" descr="C:\Users\jagnew\AppData\Local\Microsoft\Windows\Temporary Internet Files\Content.Outlook\I3AMN52V\bb2c77a6-2e8c-11e3-be22-00144feab7de img.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362" y="2048229"/>
            <a:ext cx="4867275"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817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China as overwhelmingly most important NIC and BRIC!! (Figures 23 and 24) But period of high growth has probably passed (Figure 25).</a:t>
            </a:r>
          </a:p>
          <a:p>
            <a:r>
              <a:rPr lang="en-US" dirty="0"/>
              <a:t>“Sino-dependency” of neighbors and world economy since 2005 (major creditor to US, “global growth engine,”) (Figure 26)</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Practical Logic of Export Orientation as Stimulus to Economic Growth</a:t>
            </a:r>
          </a:p>
        </p:txBody>
      </p:sp>
      <p:sp>
        <p:nvSpPr>
          <p:cNvPr id="3" name="Content Placeholder 2"/>
          <p:cNvSpPr>
            <a:spLocks noGrp="1"/>
          </p:cNvSpPr>
          <p:nvPr>
            <p:ph idx="1"/>
          </p:nvPr>
        </p:nvSpPr>
        <p:spPr/>
        <p:txBody>
          <a:bodyPr>
            <a:normAutofit lnSpcReduction="10000"/>
          </a:bodyPr>
          <a:lstStyle/>
          <a:p>
            <a:r>
              <a:rPr lang="en-US" dirty="0"/>
              <a:t>1. Manufacturing and “stage” of economic growth (Figure 1)</a:t>
            </a:r>
          </a:p>
          <a:p>
            <a:r>
              <a:rPr lang="en-US" dirty="0"/>
              <a:t>2. Phases of production and factors of production (product life-cycle as a metaphor) (Figures 2-4)</a:t>
            </a:r>
          </a:p>
          <a:p>
            <a:r>
              <a:rPr lang="en-US" dirty="0"/>
              <a:t>3. Decline in transport costs and rise of global supply chains (Figures 5&amp;6)</a:t>
            </a:r>
          </a:p>
          <a:p>
            <a:r>
              <a:rPr lang="en-US" dirty="0"/>
              <a:t>4. From Export Processing Zones (EPZs) to industrial districts (Figure 7)</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23</a:t>
            </a:r>
          </a:p>
        </p:txBody>
      </p:sp>
      <p:pic>
        <p:nvPicPr>
          <p:cNvPr id="4" name="Content Placeholder 3" descr="CN_GRTH0309.gif"/>
          <p:cNvPicPr>
            <a:picLocks noGrp="1" noChangeAspect="1"/>
          </p:cNvPicPr>
          <p:nvPr>
            <p:ph idx="1"/>
          </p:nvPr>
        </p:nvPicPr>
        <p:blipFill>
          <a:blip r:embed="rId2"/>
          <a:srcRect l="-10983" r="-10983"/>
          <a:stretch>
            <a:fillRect/>
          </a:stretch>
        </p:blip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24</a:t>
            </a:r>
          </a:p>
        </p:txBody>
      </p:sp>
      <p:pic>
        <p:nvPicPr>
          <p:cNvPr id="4" name="Content Placeholder 3" descr="Chart1.png"/>
          <p:cNvPicPr>
            <a:picLocks noGrp="1" noChangeAspect="1"/>
          </p:cNvPicPr>
          <p:nvPr>
            <p:ph idx="1"/>
          </p:nvPr>
        </p:nvPicPr>
        <p:blipFill>
          <a:blip r:embed="rId2"/>
          <a:srcRect l="-20712" r="-20712"/>
          <a:stretch>
            <a:fillRect/>
          </a:stretch>
        </p:blip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25</a:t>
            </a:r>
          </a:p>
        </p:txBody>
      </p:sp>
      <p:pic>
        <p:nvPicPr>
          <p:cNvPr id="4" name="Content Placeholder 3" descr="Chart2.png"/>
          <p:cNvPicPr>
            <a:picLocks noGrp="1" noChangeAspect="1"/>
          </p:cNvPicPr>
          <p:nvPr>
            <p:ph idx="1"/>
          </p:nvPr>
        </p:nvPicPr>
        <p:blipFill>
          <a:blip r:embed="rId2"/>
          <a:srcRect l="-20712" r="-20712"/>
          <a:stretch>
            <a:fillRect/>
          </a:stretch>
        </p:blip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26</a:t>
            </a:r>
          </a:p>
        </p:txBody>
      </p:sp>
      <p:pic>
        <p:nvPicPr>
          <p:cNvPr id="4" name="Content Placeholder 3" descr="20120825_woc831.png"/>
          <p:cNvPicPr>
            <a:picLocks noGrp="1" noChangeAspect="1"/>
          </p:cNvPicPr>
          <p:nvPr>
            <p:ph idx="1"/>
          </p:nvPr>
        </p:nvPicPr>
        <p:blipFill>
          <a:blip r:embed="rId2"/>
          <a:srcRect l="-1188" r="-1188"/>
          <a:stretch>
            <a:fillRect/>
          </a:stretch>
        </p:blip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a:t>Cities as major centers of new industrial growth but can have city population growth without economic growth (compare Asia and Africa) and incomes then do not increase (Figure 27a and b)</a:t>
            </a:r>
          </a:p>
          <a:p>
            <a:r>
              <a:rPr lang="en-US" dirty="0"/>
              <a:t>Cities beyond historic core rising in global economic importance (Figure 28)</a:t>
            </a:r>
          </a:p>
          <a:p>
            <a:r>
              <a:rPr lang="en-US" dirty="0"/>
              <a:t>Semi-periphery increasingly responsible for worldwide economic growth (Figures 29&amp;30).</a:t>
            </a:r>
          </a:p>
          <a:p>
            <a:r>
              <a:rPr lang="en-US" dirty="0"/>
              <a:t>Middle-Income Trap (Figure 31)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27a</a:t>
            </a:r>
          </a:p>
        </p:txBody>
      </p:sp>
      <p:pic>
        <p:nvPicPr>
          <p:cNvPr id="4" name="Content Placeholder 3" descr="20121006_woc195_0.png"/>
          <p:cNvPicPr>
            <a:picLocks noGrp="1" noChangeAspect="1"/>
          </p:cNvPicPr>
          <p:nvPr>
            <p:ph idx="1"/>
          </p:nvPr>
        </p:nvPicPr>
        <p:blipFill>
          <a:blip r:embed="rId2"/>
          <a:srcRect l="-3174" r="-3174"/>
          <a:stretch>
            <a:fillRect/>
          </a:stretch>
        </p:blip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35FC-98A4-C56B-518D-96F823CAD027}"/>
              </a:ext>
            </a:extLst>
          </p:cNvPr>
          <p:cNvSpPr>
            <a:spLocks noGrp="1"/>
          </p:cNvSpPr>
          <p:nvPr>
            <p:ph type="title"/>
          </p:nvPr>
        </p:nvSpPr>
        <p:spPr/>
        <p:txBody>
          <a:bodyPr>
            <a:normAutofit fontScale="90000"/>
          </a:bodyPr>
          <a:lstStyle/>
          <a:p>
            <a:r>
              <a:rPr lang="en-US" dirty="0"/>
              <a:t>Figure 27b: Urbanization without jobs?</a:t>
            </a:r>
          </a:p>
        </p:txBody>
      </p:sp>
      <p:pic>
        <p:nvPicPr>
          <p:cNvPr id="5" name="Content Placeholder 4" descr="Map&#10;&#10;Description automatically generated">
            <a:extLst>
              <a:ext uri="{FF2B5EF4-FFF2-40B4-BE49-F238E27FC236}">
                <a16:creationId xmlns:a16="http://schemas.microsoft.com/office/drawing/2014/main" id="{FCC90C40-57B2-5BA1-16BE-FD0B003498EA}"/>
              </a:ext>
            </a:extLst>
          </p:cNvPr>
          <p:cNvPicPr>
            <a:picLocks noGrp="1" noChangeAspect="1"/>
          </p:cNvPicPr>
          <p:nvPr>
            <p:ph idx="1"/>
          </p:nvPr>
        </p:nvPicPr>
        <p:blipFill>
          <a:blip r:embed="rId2"/>
          <a:stretch>
            <a:fillRect/>
          </a:stretch>
        </p:blipFill>
        <p:spPr>
          <a:xfrm>
            <a:off x="3611074" y="1600200"/>
            <a:ext cx="1921852" cy="4525963"/>
          </a:xfrm>
        </p:spPr>
      </p:pic>
    </p:spTree>
    <p:extLst>
      <p:ext uri="{BB962C8B-B14F-4D97-AF65-F5344CB8AC3E}">
        <p14:creationId xmlns:p14="http://schemas.microsoft.com/office/powerpoint/2010/main" val="391639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9352"/>
          </a:xfrm>
        </p:spPr>
        <p:txBody>
          <a:bodyPr/>
          <a:lstStyle/>
          <a:p>
            <a:r>
              <a:rPr lang="en-US" dirty="0"/>
              <a:t>Figure 28</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noChangeArrowheads="1"/>
          </p:cNvPicPr>
          <p:nvPr/>
        </p:nvPicPr>
        <p:blipFill>
          <a:blip r:embed="rId2"/>
          <a:srcRect/>
          <a:stretch>
            <a:fillRect/>
          </a:stretch>
        </p:blipFill>
        <p:spPr bwMode="auto">
          <a:xfrm>
            <a:off x="164943" y="1102815"/>
            <a:ext cx="8683625" cy="5607050"/>
          </a:xfrm>
          <a:prstGeom prst="rect">
            <a:avLst/>
          </a:prstGeom>
          <a:noFill/>
          <a:ln w="57150">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29: Growth and Shrinkage in Financial Services (2007-2012)</a:t>
            </a:r>
          </a:p>
        </p:txBody>
      </p:sp>
      <p:pic>
        <p:nvPicPr>
          <p:cNvPr id="4" name="Content Placeholder 3" descr="rb402f1.png"/>
          <p:cNvPicPr>
            <a:picLocks noGrp="1" noChangeAspect="1"/>
          </p:cNvPicPr>
          <p:nvPr>
            <p:ph idx="1"/>
          </p:nvPr>
        </p:nvPicPr>
        <p:blipFill>
          <a:blip r:embed="rId2"/>
          <a:srcRect t="-3159" b="-3159"/>
          <a:stretch>
            <a:fillRect/>
          </a:stretch>
        </p:blip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30</a:t>
            </a:r>
          </a:p>
        </p:txBody>
      </p:sp>
      <p:pic>
        <p:nvPicPr>
          <p:cNvPr id="4" name="Content Placeholder 3" descr="20121013_WOC267_473.jpg"/>
          <p:cNvPicPr>
            <a:picLocks noGrp="1" noChangeAspect="1"/>
          </p:cNvPicPr>
          <p:nvPr>
            <p:ph idx="1"/>
          </p:nvPr>
        </p:nvPicPr>
        <p:blipFill>
          <a:blip r:embed="rId2"/>
          <a:srcRect l="-1128" r="-1128"/>
          <a:stretch>
            <a:fillRect/>
          </a:stretch>
        </p:blip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Figure 1:Clark’s model of trends in employment with increased economic development</a:t>
            </a:r>
          </a:p>
        </p:txBody>
      </p:sp>
      <p:pic>
        <p:nvPicPr>
          <p:cNvPr id="4" name="Content Placeholder 3" descr="400px-Clark's_Sector_Model.png"/>
          <p:cNvPicPr>
            <a:picLocks noGrp="1" noChangeAspect="1"/>
          </p:cNvPicPr>
          <p:nvPr>
            <p:ph idx="1"/>
          </p:nvPr>
        </p:nvPicPr>
        <p:blipFill>
          <a:blip r:embed="rId2"/>
          <a:srcRect l="-4322" r="-4322"/>
          <a:stretch>
            <a:fillRect/>
          </a:stretch>
        </p:blip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BDD44-064D-FE03-B45E-37950CA22417}"/>
              </a:ext>
            </a:extLst>
          </p:cNvPr>
          <p:cNvSpPr>
            <a:spLocks noGrp="1"/>
          </p:cNvSpPr>
          <p:nvPr>
            <p:ph type="title"/>
          </p:nvPr>
        </p:nvSpPr>
        <p:spPr/>
        <p:txBody>
          <a:bodyPr/>
          <a:lstStyle/>
          <a:p>
            <a:r>
              <a:rPr lang="en-US" dirty="0"/>
              <a:t>Figure 31: Middle-Income Trap</a:t>
            </a:r>
          </a:p>
        </p:txBody>
      </p:sp>
      <p:pic>
        <p:nvPicPr>
          <p:cNvPr id="5" name="Content Placeholder 4" descr="Graphical user interface&#10;&#10;Description automatically generated">
            <a:extLst>
              <a:ext uri="{FF2B5EF4-FFF2-40B4-BE49-F238E27FC236}">
                <a16:creationId xmlns:a16="http://schemas.microsoft.com/office/drawing/2014/main" id="{FDC532B2-0EB0-1FEF-A0CF-2CD30BB7567C}"/>
              </a:ext>
            </a:extLst>
          </p:cNvPr>
          <p:cNvPicPr>
            <a:picLocks noGrp="1" noChangeAspect="1"/>
          </p:cNvPicPr>
          <p:nvPr>
            <p:ph idx="1"/>
          </p:nvPr>
        </p:nvPicPr>
        <p:blipFill>
          <a:blip r:embed="rId2"/>
          <a:stretch>
            <a:fillRect/>
          </a:stretch>
        </p:blipFill>
        <p:spPr>
          <a:xfrm>
            <a:off x="1837564" y="1600200"/>
            <a:ext cx="5468871" cy="4525963"/>
          </a:xfrm>
        </p:spPr>
      </p:pic>
    </p:spTree>
    <p:extLst>
      <p:ext uri="{BB962C8B-B14F-4D97-AF65-F5344CB8AC3E}">
        <p14:creationId xmlns:p14="http://schemas.microsoft.com/office/powerpoint/2010/main" val="33097378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normAutofit fontScale="92500" lnSpcReduction="10000"/>
          </a:bodyPr>
          <a:lstStyle/>
          <a:p>
            <a:r>
              <a:rPr lang="en-US" dirty="0"/>
              <a:t>1. Match countries’ factor endowments and multinationals’ global supply chains</a:t>
            </a:r>
          </a:p>
          <a:p>
            <a:r>
              <a:rPr lang="en-US" dirty="0"/>
              <a:t>2. “Opening up” of world economy since 1970s (tariff reductions, end of Bretton Woods)</a:t>
            </a:r>
          </a:p>
          <a:p>
            <a:r>
              <a:rPr lang="en-US" dirty="0"/>
              <a:t>3. Competitive advantage built by some countries on the base of import substitution and/or investments in infrastructure and human capital</a:t>
            </a:r>
          </a:p>
          <a:p>
            <a:r>
              <a:rPr lang="en-US" dirty="0"/>
              <a:t>4. Emerging firm-off-shoring economies of scale and agglomeration economies in some cities outside the historic core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 Product Life-Cycle Model</a:t>
            </a:r>
          </a:p>
        </p:txBody>
      </p:sp>
      <p:pic>
        <p:nvPicPr>
          <p:cNvPr id="4" name="Content Placeholder 3" descr="international-product-life-cycle.gif"/>
          <p:cNvPicPr>
            <a:picLocks noGrp="1" noChangeAspect="1"/>
          </p:cNvPicPr>
          <p:nvPr>
            <p:ph idx="1"/>
          </p:nvPr>
        </p:nvPicPr>
        <p:blipFill>
          <a:blip r:embed="rId2"/>
          <a:srcRect l="-40915" r="-40915"/>
          <a:stretch>
            <a:fillRect/>
          </a:stretch>
        </p:blip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691" y="1600200"/>
            <a:ext cx="6034617" cy="4525963"/>
          </a:xfrm>
        </p:spPr>
      </p:pic>
    </p:spTree>
    <p:extLst>
      <p:ext uri="{BB962C8B-B14F-4D97-AF65-F5344CB8AC3E}">
        <p14:creationId xmlns:p14="http://schemas.microsoft.com/office/powerpoint/2010/main" val="1931766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841" y="1600200"/>
            <a:ext cx="6028318" cy="4525963"/>
          </a:xfrm>
        </p:spPr>
      </p:pic>
    </p:spTree>
    <p:extLst>
      <p:ext uri="{BB962C8B-B14F-4D97-AF65-F5344CB8AC3E}">
        <p14:creationId xmlns:p14="http://schemas.microsoft.com/office/powerpoint/2010/main" val="147478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5: Capital and labor-intensive phases of production</a:t>
            </a:r>
          </a:p>
        </p:txBody>
      </p:sp>
      <p:pic>
        <p:nvPicPr>
          <p:cNvPr id="4" name="Content Placeholder 3" descr="GWE5-CH10-4.jpg"/>
          <p:cNvPicPr>
            <a:picLocks noGrp="1" noChangeAspect="1"/>
          </p:cNvPicPr>
          <p:nvPr>
            <p:ph idx="1"/>
          </p:nvPr>
        </p:nvPicPr>
        <p:blipFill>
          <a:blip r:embed="rId2"/>
          <a:srcRect l="-34863" r="-34863"/>
          <a:stretch>
            <a:fillRect/>
          </a:stretch>
        </p:blip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6: The Apple iPhone Supply Chain</a:t>
            </a:r>
          </a:p>
        </p:txBody>
      </p:sp>
      <p:pic>
        <p:nvPicPr>
          <p:cNvPr id="4" name="Content Placeholder 3" descr="iphone-supply-chain.jpg"/>
          <p:cNvPicPr>
            <a:picLocks noGrp="1" noChangeAspect="1"/>
          </p:cNvPicPr>
          <p:nvPr>
            <p:ph idx="1"/>
          </p:nvPr>
        </p:nvPicPr>
        <p:blipFill>
          <a:blip r:embed="rId2"/>
          <a:srcRect l="-42206" r="-42206"/>
          <a:stretch>
            <a:fillRect/>
          </a:stretch>
        </p:blip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17545</TotalTime>
  <Words>797</Words>
  <Application>Microsoft Office PowerPoint</Application>
  <PresentationFormat>On-screen Show (4:3)</PresentationFormat>
  <Paragraphs>68</Paragraphs>
  <Slides>41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Calibri</vt:lpstr>
      <vt:lpstr>Office Theme</vt:lpstr>
      <vt:lpstr>Manufacturing Industry beyond the Historic Core</vt:lpstr>
      <vt:lpstr>A. Why?</vt:lpstr>
      <vt:lpstr>Practical Logic of Export Orientation as Stimulus to Economic Growth</vt:lpstr>
      <vt:lpstr>Figure 1:Clark’s model of trends in employment with increased economic development</vt:lpstr>
      <vt:lpstr>Figure 2: Product Life-Cycle Model</vt:lpstr>
      <vt:lpstr>Figure 3</vt:lpstr>
      <vt:lpstr>Figure 4</vt:lpstr>
      <vt:lpstr>Figure 5: Capital and labor-intensive phases of production</vt:lpstr>
      <vt:lpstr>Figure 6: The Apple iPhone Supply Chain</vt:lpstr>
      <vt:lpstr>Figure 7: Export-Processing Zones</vt:lpstr>
      <vt:lpstr>Figure 8: Parts and Components in World Trade</vt:lpstr>
      <vt:lpstr>Vulnerabilities?</vt:lpstr>
      <vt:lpstr>Figure 9</vt:lpstr>
      <vt:lpstr>Figure 10: Bottlenecks are Costly with Just-in-Time Delivery</vt:lpstr>
      <vt:lpstr>Figure 11: Supply Chain Choke Points</vt:lpstr>
      <vt:lpstr>Figure 12: As Container Ships Get Bigger …</vt:lpstr>
      <vt:lpstr>Figure 13: Blocking the Suez Canal, early 2021</vt:lpstr>
      <vt:lpstr>Figure 14</vt:lpstr>
      <vt:lpstr>Figure 15: Reshoring?</vt:lpstr>
      <vt:lpstr>Figure 16: Ageing Labor Forces Everywhere (except Africa)</vt:lpstr>
      <vt:lpstr>Figure 17: Rising Protectionism</vt:lpstr>
      <vt:lpstr>B. Where?</vt:lpstr>
      <vt:lpstr>Figure 18: Rates of growth in manufacturing output, 1995-2005</vt:lpstr>
      <vt:lpstr>Figure 19: Three “tests” of industrialization</vt:lpstr>
      <vt:lpstr>PowerPoint Presentation</vt:lpstr>
      <vt:lpstr>Figure 20</vt:lpstr>
      <vt:lpstr>Figure 21: Of NICs and BRICs</vt:lpstr>
      <vt:lpstr>Figure 22: A S.E. ASIAN EXAMPLE</vt:lpstr>
      <vt:lpstr>PowerPoint Presentation</vt:lpstr>
      <vt:lpstr>Figure 23</vt:lpstr>
      <vt:lpstr>Figure 24</vt:lpstr>
      <vt:lpstr>Figure 25</vt:lpstr>
      <vt:lpstr>Figure 26</vt:lpstr>
      <vt:lpstr>PowerPoint Presentation</vt:lpstr>
      <vt:lpstr>Figure 27a</vt:lpstr>
      <vt:lpstr>Figure 27b: Urbanization without jobs?</vt:lpstr>
      <vt:lpstr>Figure 28</vt:lpstr>
      <vt:lpstr>Figure 29: Growth and Shrinkage in Financial Services (2007-2012)</vt:lpstr>
      <vt:lpstr>Figure 30</vt:lpstr>
      <vt:lpstr>Figure 31: Middle-Income Trap</vt:lpstr>
      <vt:lpstr>Conclusions</vt:lpstr>
    </vt:vector>
  </TitlesOfParts>
  <Company>UCLA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Manufacturing Industry beyond the Historic Core</dc:title>
  <dc:creator>John  Agnew</dc:creator>
  <cp:lastModifiedBy>Tejas Kamtam</cp:lastModifiedBy>
  <cp:revision>16</cp:revision>
  <dcterms:created xsi:type="dcterms:W3CDTF">2021-04-27T23:23:18Z</dcterms:created>
  <dcterms:modified xsi:type="dcterms:W3CDTF">2023-12-04T09:55:37Z</dcterms:modified>
</cp:coreProperties>
</file>