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6" r:id="rId4"/>
    <p:sldId id="262" r:id="rId5"/>
    <p:sldId id="257" r:id="rId6"/>
    <p:sldId id="268" r:id="rId7"/>
    <p:sldId id="259" r:id="rId8"/>
    <p:sldId id="265" r:id="rId9"/>
    <p:sldId id="260" r:id="rId10"/>
    <p:sldId id="263" r:id="rId11"/>
    <p:sldId id="264" r:id="rId12"/>
    <p:sldId id="267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47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9BC-4F30-A24C-92B1-4D550AA675D3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B1BA-698C-A44C-BB22-3C7330088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9BC-4F30-A24C-92B1-4D550AA675D3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B1BA-698C-A44C-BB22-3C7330088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9BC-4F30-A24C-92B1-4D550AA675D3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B1BA-698C-A44C-BB22-3C7330088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9BC-4F30-A24C-92B1-4D550AA675D3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B1BA-698C-A44C-BB22-3C7330088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9BC-4F30-A24C-92B1-4D550AA675D3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B1BA-698C-A44C-BB22-3C7330088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9BC-4F30-A24C-92B1-4D550AA675D3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B1BA-698C-A44C-BB22-3C7330088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9BC-4F30-A24C-92B1-4D550AA675D3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B1BA-698C-A44C-BB22-3C7330088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9BC-4F30-A24C-92B1-4D550AA675D3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B1BA-698C-A44C-BB22-3C7330088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9BC-4F30-A24C-92B1-4D550AA675D3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B1BA-698C-A44C-BB22-3C7330088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9BC-4F30-A24C-92B1-4D550AA675D3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B1BA-698C-A44C-BB22-3C7330088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9BC-4F30-A24C-92B1-4D550AA675D3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B1BA-698C-A44C-BB22-3C7330088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559BC-4F30-A24C-92B1-4D550AA675D3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DB1BA-698C-A44C-BB22-3C7330088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SERVICE SECTOR AND THE SEMI-PERIPHERY/PERIPHERY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958"/>
            <a:ext cx="8229600" cy="1501242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 6: Danger of exaggerating the phenomenon in terms of firm strategy </a:t>
            </a:r>
          </a:p>
        </p:txBody>
      </p:sp>
      <p:pic>
        <p:nvPicPr>
          <p:cNvPr id="4" name="Content Placeholder 3" descr="CSF181.gif"/>
          <p:cNvPicPr>
            <a:picLocks noGrp="1" noChangeAspect="1"/>
          </p:cNvPicPr>
          <p:nvPr>
            <p:ph idx="1"/>
          </p:nvPr>
        </p:nvPicPr>
        <p:blipFill>
          <a:blip r:embed="rId2"/>
          <a:srcRect l="-15459" r="-15459"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177"/>
            <a:ext cx="8229600" cy="1863710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 7: Use of tax havens (many in Europe) removes many banking and hedge fund jobs</a:t>
            </a:r>
          </a:p>
        </p:txBody>
      </p:sp>
      <p:pic>
        <p:nvPicPr>
          <p:cNvPr id="4" name="Content Placeholder 3" descr="German_GDP_in_tax_havens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2011" b="-12011"/>
          <a:stretch>
            <a:fillRect/>
          </a:stretch>
        </p:blipFill>
        <p:spPr/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106" y="52899"/>
            <a:ext cx="8142694" cy="1547301"/>
          </a:xfrm>
        </p:spPr>
        <p:txBody>
          <a:bodyPr>
            <a:normAutofit/>
          </a:bodyPr>
          <a:lstStyle/>
          <a:p>
            <a:r>
              <a:rPr lang="en-US" sz="2800" dirty="0"/>
              <a:t>“Some day, all these anonymous offshore accounts will belong to shell companies of which you will deny all knowledge.”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65" y="1600200"/>
            <a:ext cx="5080870" cy="4525963"/>
          </a:xfrm>
        </p:spPr>
      </p:pic>
    </p:spTree>
    <p:extLst>
      <p:ext uri="{BB962C8B-B14F-4D97-AF65-F5344CB8AC3E}">
        <p14:creationId xmlns:p14="http://schemas.microsoft.com/office/powerpoint/2010/main" val="95259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Figure 8: Off-shoring Information Technology out-sourcing</a:t>
            </a:r>
          </a:p>
        </p:txBody>
      </p:sp>
      <p:pic>
        <p:nvPicPr>
          <p:cNvPr id="4" name="Content Placeholder 3" descr="CSF932.gif"/>
          <p:cNvPicPr>
            <a:picLocks noGrp="1" noChangeAspect="1"/>
          </p:cNvPicPr>
          <p:nvPr>
            <p:ph idx="1"/>
          </p:nvPr>
        </p:nvPicPr>
        <p:blipFill>
          <a:blip r:embed="rId2"/>
          <a:srcRect l="-72190" r="-72190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86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278"/>
            <a:ext cx="8229600" cy="54426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Recall: most jobs today in the core are service-sector jobs. Will these follow the manufacturing jobs? Somewhat, but eventually service sector expands as manufacturing contracts in terms of employment (recall Clark’s model) (e.g. China, see Figure 1).</a:t>
            </a:r>
          </a:p>
          <a:p>
            <a:r>
              <a:rPr lang="en-US" dirty="0"/>
              <a:t>Many of these are not that mobile: particularly personal services</a:t>
            </a:r>
          </a:p>
          <a:p>
            <a:r>
              <a:rPr lang="en-US" dirty="0"/>
              <a:t>But some producer services are: particularly ones that can be conducted through telecommunications and telecommuting (everything from call centers/consumer advice to physicians reading MRI scans and X-rays and lawyers doing research). Some evidence that peaked in $ value in 2004.</a:t>
            </a:r>
          </a:p>
          <a:p>
            <a:r>
              <a:rPr lang="en-US" dirty="0"/>
              <a:t>Some producer service jobs do follow manufacturing jobs.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Figure 1: China will probably follow the historic pattern</a:t>
            </a:r>
          </a:p>
        </p:txBody>
      </p:sp>
      <p:pic>
        <p:nvPicPr>
          <p:cNvPr id="4" name="Content Placeholder 3" descr="20130223_CFN102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8094" r="-38094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0110924_SRD006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188" r="-1188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Off-Shoring White Collar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Incentives for off-shoring:</a:t>
            </a:r>
          </a:p>
          <a:p>
            <a:r>
              <a:rPr lang="en-US" dirty="0"/>
              <a:t>1. Labor-intensive producer services (call centers, back-office work, health services, etc.) (Figures 2-6)</a:t>
            </a:r>
          </a:p>
          <a:p>
            <a:r>
              <a:rPr lang="en-US" dirty="0"/>
              <a:t>2. Tax advantages in havens/low-tax jurisdictions (e.g. Ireland and Luxembourg in Europe have 12% corporate tax rate compared to 25% in UK)  -- attract banks and hedge funds (Figure 7).</a:t>
            </a:r>
          </a:p>
          <a:p>
            <a:r>
              <a:rPr lang="en-US" dirty="0"/>
              <a:t>3. Specialty local economies in computer programming, etc. (large numbers of engineers who are paid 1/4 of wages of equivalents in the US) – e.g. Bangalore, India (Figure 8).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Figure 2: Which service-sector jobs can be </a:t>
            </a:r>
            <a:r>
              <a:rPr lang="en-US" dirty="0" err="1"/>
              <a:t>offshored</a:t>
            </a:r>
            <a:r>
              <a:rPr lang="en-US" dirty="0"/>
              <a:t>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82" y="1681223"/>
            <a:ext cx="5154121" cy="4525963"/>
          </a:xfrm>
        </p:spPr>
      </p:pic>
    </p:spTree>
    <p:extLst>
      <p:ext uri="{BB962C8B-B14F-4D97-AF65-F5344CB8AC3E}">
        <p14:creationId xmlns:p14="http://schemas.microsoft.com/office/powerpoint/2010/main" val="238783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600201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 3: Off-shoring of producer service jobs peaked in $ value in 2004</a:t>
            </a:r>
          </a:p>
        </p:txBody>
      </p:sp>
      <p:pic>
        <p:nvPicPr>
          <p:cNvPr id="4" name="Content Placeholder 3" descr="CWB712.gif"/>
          <p:cNvPicPr>
            <a:picLocks noGrp="1" noChangeAspect="1"/>
          </p:cNvPicPr>
          <p:nvPr>
            <p:ph idx="1"/>
          </p:nvPr>
        </p:nvPicPr>
        <p:blipFill>
          <a:blip r:embed="rId2"/>
          <a:srcRect l="-38222" r="-38222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</a:t>
            </a:r>
          </a:p>
        </p:txBody>
      </p:sp>
      <p:pic>
        <p:nvPicPr>
          <p:cNvPr id="4" name="Content Placeholder 3" descr="20130119_SRC696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3737" r="-43737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Figure 5: The arithmetic of off-shoring services</a:t>
            </a:r>
          </a:p>
        </p:txBody>
      </p:sp>
      <p:pic>
        <p:nvPicPr>
          <p:cNvPr id="4" name="Content Placeholder 3" descr="CSF182.gif"/>
          <p:cNvPicPr>
            <a:picLocks noGrp="1" noChangeAspect="1"/>
          </p:cNvPicPr>
          <p:nvPr>
            <p:ph idx="1"/>
          </p:nvPr>
        </p:nvPicPr>
        <p:blipFill>
          <a:blip r:embed="rId2"/>
          <a:srcRect l="-34681" r="-34681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17275</TotalTime>
  <Words>339</Words>
  <Application>Microsoft Office PowerPoint</Application>
  <PresentationFormat>On-screen Show (4:3)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THE SERVICE SECTOR AND THE SEMI-PERIPHERY/PERIPHERY</vt:lpstr>
      <vt:lpstr>PowerPoint Presentation</vt:lpstr>
      <vt:lpstr>Figure 1: China will probably follow the historic pattern</vt:lpstr>
      <vt:lpstr>PowerPoint Presentation</vt:lpstr>
      <vt:lpstr>Off-Shoring White Collar Jobs</vt:lpstr>
      <vt:lpstr>Figure 2: Which service-sector jobs can be offshored?</vt:lpstr>
      <vt:lpstr>Figure 3: Off-shoring of producer service jobs peaked in $ value in 2004</vt:lpstr>
      <vt:lpstr>Figure 4</vt:lpstr>
      <vt:lpstr>Figure 5: The arithmetic of off-shoring services</vt:lpstr>
      <vt:lpstr>Figure 6: Danger of exaggerating the phenomenon in terms of firm strategy </vt:lpstr>
      <vt:lpstr>Figure 7: Use of tax havens (many in Europe) removes many banking and hedge fund jobs</vt:lpstr>
      <vt:lpstr>“Some day, all these anonymous offshore accounts will belong to shell companies of which you will deny all knowledge.”</vt:lpstr>
      <vt:lpstr>Figure 8: Off-shoring Information Technology out-sourcing</vt:lpstr>
    </vt:vector>
  </TitlesOfParts>
  <Company>UCLA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SERVICE SECTOR AND THE SEMI-PERIPHERY/PERIPHERY</dc:title>
  <dc:creator>John  Agnew</dc:creator>
  <cp:lastModifiedBy>Tejas Kamtam</cp:lastModifiedBy>
  <cp:revision>10</cp:revision>
  <dcterms:created xsi:type="dcterms:W3CDTF">2021-04-27T23:36:57Z</dcterms:created>
  <dcterms:modified xsi:type="dcterms:W3CDTF">2023-12-04T10:03:17Z</dcterms:modified>
</cp:coreProperties>
</file>