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76" r:id="rId3"/>
    <p:sldId id="268" r:id="rId4"/>
    <p:sldId id="274" r:id="rId5"/>
    <p:sldId id="277" r:id="rId6"/>
    <p:sldId id="275" r:id="rId7"/>
    <p:sldId id="272" r:id="rId8"/>
    <p:sldId id="278" r:id="rId9"/>
    <p:sldId id="259" r:id="rId10"/>
    <p:sldId id="260" r:id="rId11"/>
    <p:sldId id="258" r:id="rId12"/>
    <p:sldId id="263" r:id="rId13"/>
    <p:sldId id="279" r:id="rId14"/>
    <p:sldId id="261" r:id="rId15"/>
    <p:sldId id="262" r:id="rId16"/>
    <p:sldId id="264" r:id="rId17"/>
    <p:sldId id="281" r:id="rId18"/>
    <p:sldId id="265" r:id="rId19"/>
    <p:sldId id="266" r:id="rId20"/>
    <p:sldId id="280" r:id="rId21"/>
    <p:sldId id="270" r:id="rId22"/>
    <p:sldId id="271" r:id="rId23"/>
    <p:sldId id="269" r:id="rId24"/>
    <p:sldId id="26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54" d="100"/>
          <a:sy n="154" d="100"/>
        </p:scale>
        <p:origin x="-114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7B17B2-8C0B-3149-83D1-B2D14B418E6D}" type="datetimeFigureOut">
              <a:rPr lang="en-US" smtClean="0"/>
              <a:pPr/>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7B17B2-8C0B-3149-83D1-B2D14B418E6D}" type="datetimeFigureOut">
              <a:rPr lang="en-US" smtClean="0"/>
              <a:pPr/>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7B17B2-8C0B-3149-83D1-B2D14B418E6D}" type="datetimeFigureOut">
              <a:rPr lang="en-US" smtClean="0"/>
              <a:pPr/>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7B17B2-8C0B-3149-83D1-B2D14B418E6D}" type="datetimeFigureOut">
              <a:rPr lang="en-US" smtClean="0"/>
              <a:pPr/>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B17B2-8C0B-3149-83D1-B2D14B418E6D}" type="datetimeFigureOut">
              <a:rPr lang="en-US" smtClean="0"/>
              <a:pPr/>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7B17B2-8C0B-3149-83D1-B2D14B418E6D}" type="datetimeFigureOut">
              <a:rPr lang="en-US" smtClean="0"/>
              <a:pPr/>
              <a:t>3/29/21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7B17B2-8C0B-3149-83D1-B2D14B418E6D}" type="datetimeFigureOut">
              <a:rPr lang="en-US" smtClean="0"/>
              <a:pPr/>
              <a:t>3/29/21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7B17B2-8C0B-3149-83D1-B2D14B418E6D}" type="datetimeFigureOut">
              <a:rPr lang="en-US" smtClean="0"/>
              <a:pPr/>
              <a:t>3/29/21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B17B2-8C0B-3149-83D1-B2D14B418E6D}" type="datetimeFigureOut">
              <a:rPr lang="en-US" smtClean="0"/>
              <a:pPr/>
              <a:t>3/29/21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7B17B2-8C0B-3149-83D1-B2D14B418E6D}" type="datetimeFigureOut">
              <a:rPr lang="en-US" smtClean="0"/>
              <a:pPr/>
              <a:t>3/29/21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7B17B2-8C0B-3149-83D1-B2D14B418E6D}" type="datetimeFigureOut">
              <a:rPr lang="en-US" smtClean="0"/>
              <a:pPr/>
              <a:t>3/29/21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25C97-11FF-8D4F-BCAB-459B02E156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B17B2-8C0B-3149-83D1-B2D14B418E6D}" type="datetimeFigureOut">
              <a:rPr lang="en-US" smtClean="0"/>
              <a:pPr/>
              <a:t>3/29/21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25C97-11FF-8D4F-BCAB-459B02E156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EARLY EMPIRES AND FEUDALISM</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5: The </a:t>
            </a:r>
            <a:r>
              <a:rPr lang="en-US" dirty="0"/>
              <a:t>Arab Empire (800 CE)</a:t>
            </a:r>
          </a:p>
        </p:txBody>
      </p:sp>
      <p:pic>
        <p:nvPicPr>
          <p:cNvPr id="4" name="Content Placeholder 3" descr="800px-Map_of_expansion_of_Caliphate.svg.png"/>
          <p:cNvPicPr>
            <a:picLocks noGrp="1" noChangeAspect="1"/>
          </p:cNvPicPr>
          <p:nvPr>
            <p:ph idx="1"/>
          </p:nvPr>
        </p:nvPicPr>
        <p:blipFill>
          <a:blip r:embed="rId2"/>
          <a:srcRect t="-9941" b="-9941"/>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6: The </a:t>
            </a:r>
            <a:r>
              <a:rPr lang="en-US" dirty="0"/>
              <a:t>limits of the Chinese Empire at its height (900 CE)</a:t>
            </a:r>
          </a:p>
        </p:txBody>
      </p:sp>
      <p:pic>
        <p:nvPicPr>
          <p:cNvPr id="4" name="Content Placeholder 3" descr="800px-唐朝疆域（简）.png"/>
          <p:cNvPicPr>
            <a:picLocks noGrp="1" noChangeAspect="1"/>
          </p:cNvPicPr>
          <p:nvPr>
            <p:ph idx="1"/>
          </p:nvPr>
        </p:nvPicPr>
        <p:blipFill>
          <a:blip r:embed="rId2"/>
          <a:srcRect l="-14550" r="-14550"/>
          <a:stretch>
            <a:fillRect/>
          </a:stretch>
        </p:blipFill>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7: China’s </a:t>
            </a:r>
            <a:r>
              <a:rPr lang="en-US" dirty="0"/>
              <a:t>trade links in East and SE Asia during the Ming Dynasty</a:t>
            </a:r>
          </a:p>
        </p:txBody>
      </p:sp>
      <p:pic>
        <p:nvPicPr>
          <p:cNvPr id="4" name="Content Placeholder 3" descr="4-a26bdf44c8.jpg"/>
          <p:cNvPicPr>
            <a:picLocks noGrp="1" noChangeAspect="1"/>
          </p:cNvPicPr>
          <p:nvPr>
            <p:ph idx="1"/>
          </p:nvPr>
        </p:nvPicPr>
        <p:blipFill>
          <a:blip r:embed="rId2"/>
          <a:srcRect l="-71978" r="-71978"/>
          <a:stretch>
            <a:fillRect/>
          </a:stretch>
        </p:blipFill>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3.Imperial Collapse and Feudalism in Western Europe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After the collapse of the Roman Empire in Western Europe (4</a:t>
            </a:r>
            <a:r>
              <a:rPr lang="en-US" baseline="30000" dirty="0" smtClean="0"/>
              <a:t>th</a:t>
            </a:r>
            <a:r>
              <a:rPr lang="en-US" dirty="0" smtClean="0"/>
              <a:t>-5</a:t>
            </a:r>
            <a:r>
              <a:rPr lang="en-US" baseline="30000" dirty="0" smtClean="0"/>
              <a:t>th</a:t>
            </a:r>
            <a:r>
              <a:rPr lang="en-US" dirty="0" smtClean="0"/>
              <a:t> century CE) there was an unraveling of the trading linkages that knitted the empire together. In its place was a very localized form of economic organization in which long-distance trade retreated and political authority was vested in the hands of warlords and “nobles” (Figures 8 and 9). In the 11</a:t>
            </a:r>
            <a:r>
              <a:rPr lang="en-US" baseline="30000" dirty="0" smtClean="0"/>
              <a:t>th</a:t>
            </a:r>
            <a:r>
              <a:rPr lang="en-US" dirty="0" smtClean="0"/>
              <a:t> and 12</a:t>
            </a:r>
            <a:r>
              <a:rPr lang="en-US" baseline="30000" dirty="0" smtClean="0"/>
              <a:t>th</a:t>
            </a:r>
            <a:r>
              <a:rPr lang="en-US" dirty="0" smtClean="0"/>
              <a:t> centuries CE partly as an outgrowth of connections with the Arab World, trade began to revive in the Mediterranean (Figure 10). As a result cities in and around the Mediterranean began to develop based on trade and financing that trade (e.g. Florence and Venice).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8: The </a:t>
            </a:r>
            <a:r>
              <a:rPr lang="en-US" dirty="0"/>
              <a:t>feudal hierarchy</a:t>
            </a:r>
          </a:p>
        </p:txBody>
      </p:sp>
      <p:pic>
        <p:nvPicPr>
          <p:cNvPr id="4" name="Content Placeholder 3" descr="images.jpeg"/>
          <p:cNvPicPr>
            <a:picLocks noGrp="1" noChangeAspect="1"/>
          </p:cNvPicPr>
          <p:nvPr>
            <p:ph idx="1"/>
          </p:nvPr>
        </p:nvPicPr>
        <p:blipFill>
          <a:blip r:embed="rId2"/>
          <a:srcRect l="-38124" r="-38124"/>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9: The </a:t>
            </a:r>
            <a:r>
              <a:rPr lang="en-US" dirty="0"/>
              <a:t>social order of European feudalism</a:t>
            </a:r>
          </a:p>
        </p:txBody>
      </p:sp>
      <p:pic>
        <p:nvPicPr>
          <p:cNvPr id="4" name="Content Placeholder 3" descr="NORfeudalchart.jpg"/>
          <p:cNvPicPr>
            <a:picLocks noGrp="1" noChangeAspect="1"/>
          </p:cNvPicPr>
          <p:nvPr>
            <p:ph idx="1"/>
          </p:nvPr>
        </p:nvPicPr>
        <p:blipFill>
          <a:blip r:embed="rId2"/>
          <a:srcRect l="-39403" r="-39403"/>
          <a:stretch>
            <a:fillRect/>
          </a:stretch>
        </p:blipFill>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10: The </a:t>
            </a:r>
            <a:r>
              <a:rPr lang="en-US" dirty="0"/>
              <a:t>medieval Mediterranean World</a:t>
            </a:r>
          </a:p>
        </p:txBody>
      </p:sp>
      <p:pic>
        <p:nvPicPr>
          <p:cNvPr id="4" name="Content Placeholder 3" descr="trademedievalmediterranean.jpg"/>
          <p:cNvPicPr>
            <a:picLocks noGrp="1" noChangeAspect="1"/>
          </p:cNvPicPr>
          <p:nvPr>
            <p:ph idx="1"/>
          </p:nvPr>
        </p:nvPicPr>
        <p:blipFill>
          <a:blip r:embed="rId2"/>
          <a:srcRect l="-10509" r="-10509"/>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The Ottoman Challenge</a:t>
            </a:r>
            <a:endParaRPr lang="en-US" dirty="0"/>
          </a:p>
        </p:txBody>
      </p:sp>
      <p:sp>
        <p:nvSpPr>
          <p:cNvPr id="3" name="Content Placeholder 2"/>
          <p:cNvSpPr>
            <a:spLocks noGrp="1"/>
          </p:cNvSpPr>
          <p:nvPr>
            <p:ph idx="1"/>
          </p:nvPr>
        </p:nvSpPr>
        <p:spPr/>
        <p:txBody>
          <a:bodyPr/>
          <a:lstStyle/>
          <a:p>
            <a:r>
              <a:rPr lang="en-US" dirty="0" smtClean="0"/>
              <a:t>The Ottoman Empire was at first a threat to this but by the 1600s has begun also to enjoy the fruits of trade (Figure 11). Very slowly the Ottoman Empire declined at much the same time the modern world economy was emerging in Western Europe (Figure 12).</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11: The </a:t>
            </a:r>
            <a:r>
              <a:rPr lang="en-US" dirty="0"/>
              <a:t>creation of the Ottoman Empire</a:t>
            </a:r>
          </a:p>
        </p:txBody>
      </p:sp>
      <p:pic>
        <p:nvPicPr>
          <p:cNvPr id="4" name="Content Placeholder 3" descr="expansionmap.gif"/>
          <p:cNvPicPr>
            <a:picLocks noGrp="1" noChangeAspect="1"/>
          </p:cNvPicPr>
          <p:nvPr>
            <p:ph idx="1"/>
          </p:nvPr>
        </p:nvPicPr>
        <p:blipFill>
          <a:blip r:embed="rId2"/>
          <a:srcRect l="-15043" r="-15043"/>
          <a:stretch>
            <a:fillRect/>
          </a:stretch>
        </p:blipFill>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12: The </a:t>
            </a:r>
            <a:r>
              <a:rPr lang="en-US" dirty="0"/>
              <a:t>breakup of the Ottoman Empire</a:t>
            </a:r>
          </a:p>
        </p:txBody>
      </p:sp>
      <p:pic>
        <p:nvPicPr>
          <p:cNvPr id="4" name="Content Placeholder 3" descr="declinemap.gif"/>
          <p:cNvPicPr>
            <a:picLocks noGrp="1" noChangeAspect="1"/>
          </p:cNvPicPr>
          <p:nvPr>
            <p:ph idx="1"/>
          </p:nvPr>
        </p:nvPicPr>
        <p:blipFill>
          <a:blip r:embed="rId2"/>
          <a:srcRect l="-13252" r="-13252"/>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sz="2000" dirty="0" smtClean="0"/>
              <a:t>The world economy we see today is the outcome of major changes in how the world have been organized economically and divided geographically. Down until the 1500s CE much of the world was organized into empires that waxed and waned. In Western Europe the Roman Empire gave way to a very localized type of economy labeled “feudalism” which was what provided the backdrop to the beginnings of the merchant capitalism and later the industrial capitalism (based in private ownership and accumulation of capital) that in expanding worldwide gave rise to the world economy.</a:t>
            </a:r>
          </a:p>
          <a:p>
            <a:r>
              <a:rPr lang="en-US" sz="2000" dirty="0" smtClean="0"/>
              <a:t>The purpose today: 1. lay out some simple geographical models of how the world has been and could be organized and how these have evolved over time; 2. describe some of the early empires and how they worked to redistribute resources from their edges to their centers; 3. discuss how Western Europe took a peculiar course from empire to capitalism by way of feudalism; 4. point out that this was not inevitable because other empires (such as the Ottoman) could have replaced it; and 5. that the coming of the world economy in the 1500s was not just about the spread of capitalism but also of attempts at turning the world economy into world empires by the British, Dutch, and others. In the end, these attempts were only partial. Territorial autarky was always defeated by the desire to accumulate capital wherever that might be.</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Modern European Empires versus Territorial Autarky </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 various European colonial empires that grew from the 1500s onwards always could have turned away from the trend towards a mix of the field-of-forces and hierarchical network models to a singular version of the first one. Rather, what happened was that direct imperial control was increasingly replaced by an imperialism based on control over investment and trade and not territory. The so-called triangular trade in the Atlantic Ocean was of this nature involving the development of capitalist agriculture in the Americas through the capture and shipment of slaves and the export of manufactures from Europe in return for the raw materials produced in the colonies (Figure 13). Initially this “imperialism” was managed by imperial governments but by the late 1700s the trend was towards businesses and individual investors being the primary actors (Figure 14). In the case of British business, for example, by the mid-1800s Latin America, even though 98% was not within the British Empire, was the most important destination fro British-origin investment overseas (Figure 15).</a:t>
            </a:r>
          </a:p>
          <a:p>
            <a:endParaRPr lang="en-US" dirty="0" smtClean="0"/>
          </a:p>
          <a:p>
            <a:endParaRPr lang="en-US" dirty="0" smtClean="0"/>
          </a:p>
          <a:p>
            <a:r>
              <a:rPr lang="en-US" dirty="0" smtClean="0"/>
              <a:t>So, to conclude, 1. Modern empires turned into something very different from ancient ones; 2. Increasingly trade and investment were not funneled through empires; and 3. Based in the disintegration of feudalism and seeing off the challenge from the Ottoman Empire, Western Europe had “ripened” itself to become the center of an explosive capitalist world economy. That is the next topic: Europe and Merchant capitalism.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13: When </a:t>
            </a:r>
            <a:r>
              <a:rPr lang="en-US" dirty="0"/>
              <a:t>is imperialism not just imperial?</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920809" y="1811112"/>
            <a:ext cx="4721815" cy="37444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34517754"/>
      </p:ext>
    </p:extLst>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48364"/>
          </a:xfrm>
        </p:spPr>
        <p:txBody>
          <a:bodyPr>
            <a:normAutofit fontScale="90000"/>
          </a:bodyPr>
          <a:lstStyle/>
          <a:p>
            <a:r>
              <a:rPr lang="en-US" dirty="0" smtClean="0"/>
              <a:t>Figure 14: Roads </a:t>
            </a:r>
            <a:r>
              <a:rPr lang="en-US" dirty="0"/>
              <a:t>and railways in the River Plate region largely financed by British businesses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644970" y="2153752"/>
            <a:ext cx="3504360" cy="464757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52367099"/>
      </p:ext>
    </p:extLst>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15: British </a:t>
            </a:r>
            <a:r>
              <a:rPr lang="en-US" dirty="0"/>
              <a:t>FDI 1860-1959</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12916" y="2064213"/>
            <a:ext cx="8804391" cy="4129259"/>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44927478"/>
      </p:ext>
    </p:extLst>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ee-lorenz-i-d-love-to-ask-you-in-howard-but-i-need-some-time-to-digest-everything-new-yorker-cartoon.jpg"/>
          <p:cNvPicPr>
            <a:picLocks noGrp="1" noChangeAspect="1"/>
          </p:cNvPicPr>
          <p:nvPr>
            <p:ph idx="1"/>
          </p:nvPr>
        </p:nvPicPr>
        <p:blipFill>
          <a:blip r:embed="rId2"/>
          <a:srcRect l="-71041" r="-71041"/>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THEMES</a:t>
            </a:r>
          </a:p>
        </p:txBody>
      </p:sp>
      <p:sp>
        <p:nvSpPr>
          <p:cNvPr id="3" name="Content Placeholder 2"/>
          <p:cNvSpPr>
            <a:spLocks noGrp="1"/>
          </p:cNvSpPr>
          <p:nvPr>
            <p:ph idx="1"/>
          </p:nvPr>
        </p:nvSpPr>
        <p:spPr/>
        <p:txBody>
          <a:bodyPr/>
          <a:lstStyle/>
          <a:p>
            <a:r>
              <a:rPr lang="en-US" dirty="0" smtClean="0"/>
              <a:t>Territories </a:t>
            </a:r>
            <a:r>
              <a:rPr lang="en-US" dirty="0" smtClean="0"/>
              <a:t>and networks</a:t>
            </a:r>
            <a:endParaRPr lang="en-US" dirty="0" smtClean="0"/>
          </a:p>
          <a:p>
            <a:r>
              <a:rPr lang="en-US" dirty="0" smtClean="0"/>
              <a:t>Empires </a:t>
            </a:r>
            <a:r>
              <a:rPr lang="en-US" dirty="0"/>
              <a:t>and redistribution (Roman , Arab and Chinese Empires)</a:t>
            </a:r>
          </a:p>
          <a:p>
            <a:r>
              <a:rPr lang="en-US" dirty="0"/>
              <a:t>Imperial collapse and feudalism (European case)</a:t>
            </a:r>
            <a:endParaRPr lang="en-US" dirty="0" smtClean="0"/>
          </a:p>
          <a:p>
            <a:r>
              <a:rPr lang="en-US" dirty="0" smtClean="0"/>
              <a:t>The Ottoman challenge</a:t>
            </a:r>
            <a:endParaRPr lang="en-US" dirty="0" smtClean="0"/>
          </a:p>
          <a:p>
            <a:r>
              <a:rPr lang="en-US" dirty="0"/>
              <a:t>Modern European empires and commerce vs. territorial autarky</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07039476"/>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Territories </a:t>
            </a:r>
            <a:r>
              <a:rPr lang="en-US" dirty="0"/>
              <a:t>and Networks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60307" y="1601752"/>
            <a:ext cx="8223386" cy="4522858"/>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56446"/>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There are four basic models. The first one is of “power centers/empires” scattered widely without interaction as with the ancient empires. The second is basically the model of empires and states that emerged in Western Europe beginning in the 1500s. The third is the model of world cities and capital-trade flows that has emerged into prominence alongside the second but is now displacing it under contemporary globalization. The fourth is the idea of a more equal world as opposed to the unequal and hierarchical ones portrayed in the second and third models. The historic shifts in these models is provided in the next figure.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2: Territory versus Network Models over Time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400522" y="1637616"/>
            <a:ext cx="8438678" cy="4640948"/>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61155464"/>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Resist thinking of any of these shifts or the ones discussed later as utterly predictable or inevitable</a:t>
            </a:r>
            <a:endParaRPr lang="en-US" sz="2400" dirty="0"/>
          </a:p>
        </p:txBody>
      </p:sp>
      <p:pic>
        <p:nvPicPr>
          <p:cNvPr id="4" name="Content Placeholder 3" descr="lee-lorenz-as-i-understand-it-this-is-part-of-the-transition-to-a-free-market-economy-new-yorker-cartoon.jpg"/>
          <p:cNvPicPr>
            <a:picLocks noGrp="1" noChangeAspect="1"/>
          </p:cNvPicPr>
          <p:nvPr>
            <p:ph idx="1"/>
          </p:nvPr>
        </p:nvPicPr>
        <p:blipFill>
          <a:blip r:embed="rId2"/>
          <a:srcRect l="-18187" r="-18187"/>
          <a:stretch>
            <a:fillRect/>
          </a:stretch>
        </p:blipFill>
        <p:spPr>
          <a:xfrm>
            <a:off x="717500" y="1405797"/>
            <a:ext cx="7066235" cy="3886134"/>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58121446"/>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Empires and Periphery-to-Center Redistribution</a:t>
            </a:r>
            <a:endParaRPr lang="en-US" dirty="0"/>
          </a:p>
        </p:txBody>
      </p:sp>
      <p:sp>
        <p:nvSpPr>
          <p:cNvPr id="3" name="Content Placeholder 2"/>
          <p:cNvSpPr>
            <a:spLocks noGrp="1"/>
          </p:cNvSpPr>
          <p:nvPr>
            <p:ph idx="1"/>
          </p:nvPr>
        </p:nvSpPr>
        <p:spPr/>
        <p:txBody>
          <a:bodyPr/>
          <a:lstStyle/>
          <a:p>
            <a:r>
              <a:rPr lang="en-US" dirty="0" smtClean="0"/>
              <a:t>Empires such as the Roman, Arab, and Chinese were based on subordination of large territories by a center and the systematic redistribution of resources and wealth from the peripheries to the centers (Figures 4-7). In the empires and around their outer edges there was trade that was based on either tribute or on market exchange (trade based on prices and the use of money)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4: The </a:t>
            </a:r>
            <a:r>
              <a:rPr lang="en-US" dirty="0"/>
              <a:t>Roman Empire at its maximum extent</a:t>
            </a:r>
          </a:p>
        </p:txBody>
      </p:sp>
      <p:pic>
        <p:nvPicPr>
          <p:cNvPr id="4" name="Content Placeholder 3" descr="800px-RomanEmpire_117.svg.png"/>
          <p:cNvPicPr>
            <a:picLocks noGrp="1" noChangeAspect="1"/>
          </p:cNvPicPr>
          <p:nvPr>
            <p:ph idx="1"/>
          </p:nvPr>
        </p:nvPicPr>
        <p:blipFill>
          <a:blip r:embed="rId2"/>
          <a:srcRect l="-16709" r="-16709"/>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TotalTime>
  <Words>1134</Words>
  <Application>Microsoft Macintosh PowerPoint</Application>
  <PresentationFormat>On-screen Show (4:3)</PresentationFormat>
  <Paragraphs>37</Paragraphs>
  <Slides>24</Slides>
  <Notes>0</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EARLY EMPIRES AND FEUDALISM</vt:lpstr>
      <vt:lpstr>Introduction</vt:lpstr>
      <vt:lpstr>THEMES</vt:lpstr>
      <vt:lpstr>1. Territories and Networks</vt:lpstr>
      <vt:lpstr>Slide 5</vt:lpstr>
      <vt:lpstr>Figure 2: Territory versus Network Models over Time</vt:lpstr>
      <vt:lpstr>Resist thinking of any of these shifts or the ones discussed later as utterly predictable or inevitable</vt:lpstr>
      <vt:lpstr>2. Empires and Periphery-to-Center Redistribution</vt:lpstr>
      <vt:lpstr>Figure 4: The Roman Empire at its maximum extent</vt:lpstr>
      <vt:lpstr>Figure 5: The Arab Empire (800 CE)</vt:lpstr>
      <vt:lpstr>Figure 6: The limits of the Chinese Empire at its height (900 CE)</vt:lpstr>
      <vt:lpstr>Figure 7: China’s trade links in East and SE Asia during the Ming Dynasty</vt:lpstr>
      <vt:lpstr>3.Imperial Collapse and Feudalism in Western Europe </vt:lpstr>
      <vt:lpstr>Figure 8: The feudal hierarchy</vt:lpstr>
      <vt:lpstr>Figure 9: The social order of European feudalism</vt:lpstr>
      <vt:lpstr>Figure 10: The medieval Mediterranean World</vt:lpstr>
      <vt:lpstr>4. The Ottoman Challenge</vt:lpstr>
      <vt:lpstr>Figure 11: The creation of the Ottoman Empire</vt:lpstr>
      <vt:lpstr>Figure 12: The breakup of the Ottoman Empire</vt:lpstr>
      <vt:lpstr>5. Modern European Empires versus Territorial Autarky </vt:lpstr>
      <vt:lpstr>Figure 13: When is imperialism not just imperial?</vt:lpstr>
      <vt:lpstr>Figure 14: Roads and railways in the River Plate region largely financed by British businesses </vt:lpstr>
      <vt:lpstr>Figure 15: British FDI 1860-1959</vt:lpstr>
      <vt:lpstr>Slide 24</vt:lpstr>
    </vt:vector>
  </TitlesOfParts>
  <Company>UCLA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EMPIRES AND FEUDALISM</dc:title>
  <dc:creator>John  Agnew</dc:creator>
  <cp:lastModifiedBy>John  Agnew</cp:lastModifiedBy>
  <cp:revision>14</cp:revision>
  <dcterms:created xsi:type="dcterms:W3CDTF">2021-03-29T22:43:04Z</dcterms:created>
  <dcterms:modified xsi:type="dcterms:W3CDTF">2021-03-30T00:05:39Z</dcterms:modified>
</cp:coreProperties>
</file>