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video/unknown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D7D4-DD5A-BC47-B26E-FD6C2B67DAB1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A9FD-CECF-A84E-850E-FE1E88F5C1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.gif"/><Relationship Id="rId4" Type="http://schemas.openxmlformats.org/officeDocument/2006/relationships/image" Target="../media/image2.png"/><Relationship Id="rId1" Type="http://schemas.openxmlformats.org/officeDocument/2006/relationships/video" Target="../media/media1.gif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EMERGENCE OF THE MODERN WORLD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WESTERN EUROPE versus CHINA in 1500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30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China had single centralized government, Western Europe was divided politically</a:t>
            </a:r>
          </a:p>
          <a:p>
            <a:r>
              <a:rPr lang="en-US" dirty="0" smtClean="0"/>
              <a:t>China had meritocratic civil service versus European nepotism</a:t>
            </a:r>
          </a:p>
          <a:p>
            <a:r>
              <a:rPr lang="en-US" dirty="0" smtClean="0"/>
              <a:t>China largely autarkic, not much external trade</a:t>
            </a:r>
          </a:p>
          <a:p>
            <a:r>
              <a:rPr lang="en-US" dirty="0" smtClean="0"/>
              <a:t>China had labor-intensive rice economy vs. Europe’s land-based cereal and cattle economy</a:t>
            </a:r>
          </a:p>
          <a:p>
            <a:r>
              <a:rPr lang="en-US" dirty="0" smtClean="0"/>
              <a:t>Europe had private banking </a:t>
            </a:r>
          </a:p>
          <a:p>
            <a:r>
              <a:rPr lang="en-US" dirty="0" smtClean="0"/>
              <a:t>Europe had</a:t>
            </a:r>
            <a:r>
              <a:rPr lang="en-US" dirty="0" smtClean="0"/>
              <a:t> some advantages </a:t>
            </a:r>
            <a:r>
              <a:rPr lang="en-US" dirty="0" smtClean="0"/>
              <a:t>in navigation and weapons but not in other technologies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This is a reprise of parts of the previous two lectures (about empires and the birth of capitalism) but cast in terms of certain socio-economic principles and types of economy and the shifting balance between these over time.</a:t>
            </a:r>
          </a:p>
          <a:p>
            <a:r>
              <a:rPr lang="en-US" sz="2000" dirty="0" smtClean="0"/>
              <a:t>The lecture begins with a brief overview of ideas taken from two writers: Karl Polanyi and Immanuel </a:t>
            </a:r>
            <a:r>
              <a:rPr lang="en-US" sz="2000" dirty="0" err="1" smtClean="0"/>
              <a:t>Wallerstein</a:t>
            </a:r>
            <a:r>
              <a:rPr lang="en-US" sz="2000" dirty="0" smtClean="0"/>
              <a:t>. These are then used to portray the central features of the modern world economy from the 1500s to the present. </a:t>
            </a:r>
          </a:p>
          <a:p>
            <a:r>
              <a:rPr lang="en-US" sz="2000" dirty="0" smtClean="0"/>
              <a:t>This leads to a discussion of the early European “world economy” and how this expanded worldwide.</a:t>
            </a:r>
          </a:p>
          <a:p>
            <a:r>
              <a:rPr lang="en-US" sz="2000" dirty="0" smtClean="0"/>
              <a:t>A final section considers: why Europe? A visiting Martian in 1500 might have bet on China. That would have turned out to be a bad bet because the very things that were China’s strengths were the very things that “kept it at home” compared to the expansionist Europeans.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7070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ECONOMIC INTEGRATION AND TYPES OF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026"/>
            <a:ext cx="8229600" cy="441913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Dominant Principle:			Type of Economy:</a:t>
            </a:r>
          </a:p>
          <a:p>
            <a:pPr>
              <a:buNone/>
            </a:pPr>
            <a:r>
              <a:rPr lang="en-US" dirty="0" smtClean="0"/>
              <a:t>1.	Reciprocity						1. Mini-systems</a:t>
            </a:r>
          </a:p>
          <a:p>
            <a:pPr>
              <a:buNone/>
            </a:pPr>
            <a:r>
              <a:rPr lang="en-US" dirty="0" smtClean="0"/>
              <a:t>2. Redistribution					2. Empires</a:t>
            </a:r>
          </a:p>
          <a:p>
            <a:pPr>
              <a:buNone/>
            </a:pPr>
            <a:r>
              <a:rPr lang="en-US" dirty="0" smtClean="0"/>
              <a:t>3. Market exchange			3. World economies</a:t>
            </a:r>
          </a:p>
          <a:p>
            <a:pPr marL="514350" indent="-514350">
              <a:buNone/>
            </a:pPr>
            <a:r>
              <a:rPr lang="en-US" dirty="0" smtClean="0"/>
              <a:t>(Karl Polanyi)					(Immanuel Wallerstein)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am-gross-we-are-neither-hunters-nor-gatherers-we-are-accountants-new-yorker-carto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WORLD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18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Only possible with rise of market exchange as dominant principle:</a:t>
            </a:r>
          </a:p>
          <a:p>
            <a:r>
              <a:rPr lang="en-US" dirty="0" smtClean="0"/>
              <a:t>(1) parties not necessarily known to one another, separated by long distances</a:t>
            </a:r>
          </a:p>
          <a:p>
            <a:r>
              <a:rPr lang="en-US" dirty="0" smtClean="0"/>
              <a:t>(2) prices set in markets for goods and services</a:t>
            </a:r>
          </a:p>
          <a:p>
            <a:r>
              <a:rPr lang="en-US" dirty="0" smtClean="0"/>
              <a:t>(3) loans and interest for advance finance</a:t>
            </a:r>
          </a:p>
          <a:p>
            <a:r>
              <a:rPr lang="en-US" dirty="0" smtClean="0"/>
              <a:t>(4) insurance for risk/trust issues</a:t>
            </a:r>
          </a:p>
          <a:p>
            <a:r>
              <a:rPr lang="en-US" dirty="0" smtClean="0"/>
              <a:t>(5) reliable currencies backed by gold/silver</a:t>
            </a:r>
          </a:p>
          <a:p>
            <a:r>
              <a:rPr lang="en-US" dirty="0" smtClean="0"/>
              <a:t>(6) market places (fairs, banking seats, merchants, bankers)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other principles?</a:t>
            </a:r>
          </a:p>
          <a:p>
            <a:r>
              <a:rPr lang="en-US" dirty="0" smtClean="0"/>
              <a:t>Reciprocity survives in kinship preferences/family capitalism</a:t>
            </a:r>
          </a:p>
          <a:p>
            <a:r>
              <a:rPr lang="en-US" dirty="0" smtClean="0"/>
              <a:t>Redistribution as basic principle of empire building – trade preferences, restrictions on production to favor “home” country – but also autarkic development (such as former Soviet Union 1917-1991) and welfare states</a:t>
            </a:r>
          </a:p>
          <a:p>
            <a:r>
              <a:rPr lang="en-US" dirty="0" smtClean="0"/>
              <a:t>They have hardly died out.</a:t>
            </a:r>
          </a:p>
          <a:p>
            <a:r>
              <a:rPr lang="en-US" dirty="0" smtClean="0"/>
              <a:t>Some countries and businesses (as monopolies</a:t>
            </a:r>
            <a:r>
              <a:rPr lang="en-US" dirty="0" smtClean="0"/>
              <a:t>) continue </a:t>
            </a:r>
            <a:r>
              <a:rPr lang="en-US" dirty="0" smtClean="0"/>
              <a:t>the attempt to turn world economies into empires.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</a:t>
            </a:r>
            <a:r>
              <a:rPr lang="en-US" dirty="0" smtClean="0"/>
              <a:t>ARLY EUROPEAN WORLD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115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to 16</a:t>
            </a:r>
            <a:r>
              <a:rPr lang="en-US" baseline="30000" dirty="0" smtClean="0"/>
              <a:t>th</a:t>
            </a:r>
            <a:r>
              <a:rPr lang="en-US" dirty="0" smtClean="0"/>
              <a:t> Centuries in Western Europe (particularly in present-day northern Italy and the Netherlands):</a:t>
            </a:r>
          </a:p>
          <a:p>
            <a:r>
              <a:rPr lang="en-US" dirty="0" smtClean="0"/>
              <a:t>City states (as centers of market exchange)</a:t>
            </a:r>
          </a:p>
          <a:p>
            <a:r>
              <a:rPr lang="en-US" dirty="0" smtClean="0"/>
              <a:t>Merchant class</a:t>
            </a:r>
          </a:p>
          <a:p>
            <a:r>
              <a:rPr lang="en-US" dirty="0" smtClean="0"/>
              <a:t>Banking and usury/insurance</a:t>
            </a:r>
          </a:p>
          <a:p>
            <a:r>
              <a:rPr lang="en-US" dirty="0" smtClean="0"/>
              <a:t>Limited liability company</a:t>
            </a:r>
          </a:p>
          <a:p>
            <a:r>
              <a:rPr lang="en-US" dirty="0" smtClean="0"/>
              <a:t>Increased productivity in agriculture and manufacturing</a:t>
            </a:r>
          </a:p>
          <a:p>
            <a:r>
              <a:rPr lang="en-US" dirty="0" smtClean="0"/>
              <a:t>Discovery of world “over the horizon”</a:t>
            </a:r>
          </a:p>
          <a:p>
            <a:r>
              <a:rPr lang="en-US" dirty="0" smtClean="0"/>
              <a:t>Concurrent empire building (mainly Spain and Portugal) introduced new stocks of gold and silver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EXPANSION OF WORLD ECONOMY</a:t>
            </a:r>
            <a:br>
              <a:rPr lang="en-US" dirty="0" smtClean="0"/>
            </a:b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Century to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Blend of market exchange and redistribution (colonialism</a:t>
            </a:r>
            <a:r>
              <a:rPr lang="en-US" dirty="0" smtClean="0"/>
              <a:t>). European colonial empires were particularly redistributive: drawing in resources from colonies and then investing in inside-out infrastructure and selling manufactured goods to captive markets (see Figure 1; double click below the date to move the animation)</a:t>
            </a:r>
          </a:p>
          <a:p>
            <a:r>
              <a:rPr lang="en-US" dirty="0" smtClean="0"/>
              <a:t>Periods and world regions in which market exchange has prevailed (Western Europe in 16</a:t>
            </a:r>
            <a:r>
              <a:rPr lang="en-US" baseline="30000" dirty="0" smtClean="0"/>
              <a:t>th</a:t>
            </a:r>
            <a:r>
              <a:rPr lang="en-US" dirty="0" smtClean="0"/>
              <a:t> Century, early 18</a:t>
            </a:r>
            <a:r>
              <a:rPr lang="en-US" baseline="30000" dirty="0" smtClean="0"/>
              <a:t>th</a:t>
            </a:r>
            <a:r>
              <a:rPr lang="en-US" dirty="0" smtClean="0"/>
              <a:t> Century Europe, late 19</a:t>
            </a:r>
            <a:r>
              <a:rPr lang="en-US" baseline="30000" dirty="0" smtClean="0"/>
              <a:t>th</a:t>
            </a:r>
            <a:r>
              <a:rPr lang="en-US" dirty="0" smtClean="0"/>
              <a:t> Century Europe and North America)</a:t>
            </a:r>
          </a:p>
          <a:p>
            <a:r>
              <a:rPr lang="en-US" dirty="0" smtClean="0"/>
              <a:t>Since</a:t>
            </a:r>
            <a:r>
              <a:rPr lang="en-US" dirty="0" smtClean="0"/>
              <a:t> mid</a:t>
            </a:r>
            <a:r>
              <a:rPr lang="en-US" dirty="0" smtClean="0"/>
              <a:t>-20</a:t>
            </a:r>
            <a:r>
              <a:rPr lang="en-US" baseline="30000" dirty="0" smtClean="0"/>
              <a:t>th</a:t>
            </a:r>
            <a:r>
              <a:rPr lang="en-US" dirty="0" smtClean="0"/>
              <a:t> Century market exchange has risen to greatest worldwide prominence (end of empires, collapse of state-based economies such as the Soviet Union)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1: Empires from 1492-2008</a:t>
            </a:r>
            <a:endParaRPr lang="en-US" dirty="0"/>
          </a:p>
        </p:txBody>
      </p:sp>
      <p:pic>
        <p:nvPicPr>
          <p:cNvPr id="6" name="Colonisation2.gif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2058988"/>
            <a:ext cx="8229600" cy="3608387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28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659</Words>
  <Application>Microsoft Macintosh PowerPoint</Application>
  <PresentationFormat>On-screen Show (4:3)</PresentationFormat>
  <Paragraphs>47</Paragraphs>
  <Slides>10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EMERGENCE OF THE MODERN WORLD ECONOMY</vt:lpstr>
      <vt:lpstr>Introduction</vt:lpstr>
      <vt:lpstr>PRINCIPLES OF ECONOMIC INTEGRATION AND TYPES OF ECONOMY</vt:lpstr>
      <vt:lpstr>Slide 4</vt:lpstr>
      <vt:lpstr>MODERN WORLD ECONOMY</vt:lpstr>
      <vt:lpstr>Slide 6</vt:lpstr>
      <vt:lpstr>THE EARLY EUROPEAN WORLD ECONOMY</vt:lpstr>
      <vt:lpstr>EXPANSION OF WORLD ECONOMY 16th Century to Present</vt:lpstr>
      <vt:lpstr>Figure 1: Empires from 1492-2008</vt:lpstr>
      <vt:lpstr>WESTERN EUROPE versus CHINA in 1500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THE MODERN WORLD ECONOMY</dc:title>
  <dc:creator>John  Agnew</dc:creator>
  <cp:lastModifiedBy>John  Agnew</cp:lastModifiedBy>
  <cp:revision>10</cp:revision>
  <dcterms:created xsi:type="dcterms:W3CDTF">2021-03-30T22:58:39Z</dcterms:created>
  <dcterms:modified xsi:type="dcterms:W3CDTF">2021-03-30T23:20:10Z</dcterms:modified>
</cp:coreProperties>
</file>