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76" r:id="rId3"/>
    <p:sldId id="257" r:id="rId4"/>
    <p:sldId id="258" r:id="rId5"/>
    <p:sldId id="259" r:id="rId6"/>
    <p:sldId id="260" r:id="rId7"/>
    <p:sldId id="261" r:id="rId8"/>
    <p:sldId id="262" r:id="rId9"/>
    <p:sldId id="272" r:id="rId10"/>
    <p:sldId id="278" r:id="rId11"/>
    <p:sldId id="279" r:id="rId12"/>
    <p:sldId id="271" r:id="rId13"/>
    <p:sldId id="263" r:id="rId14"/>
    <p:sldId id="264" r:id="rId15"/>
    <p:sldId id="265" r:id="rId16"/>
    <p:sldId id="266" r:id="rId17"/>
    <p:sldId id="269" r:id="rId18"/>
    <p:sldId id="273" r:id="rId19"/>
    <p:sldId id="270" r:id="rId20"/>
    <p:sldId id="274" r:id="rId21"/>
    <p:sldId id="267" r:id="rId22"/>
    <p:sldId id="275" r:id="rId23"/>
    <p:sldId id="268" r:id="rId24"/>
    <p:sldId id="277" r:id="rId2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83" d="100"/>
          <a:sy n="83" d="100"/>
        </p:scale>
        <p:origin x="312"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797E9D0-B331-4F43-B747-9B01FDA4C3AA}" type="datetimeFigureOut">
              <a:rPr lang="en-US" smtClean="0"/>
              <a:pPr/>
              <a:t>3/22/2023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3A3A8F0-B6CB-D549-8874-50E3057C93E7}"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797E9D0-B331-4F43-B747-9B01FDA4C3AA}" type="datetimeFigureOut">
              <a:rPr lang="en-US" smtClean="0"/>
              <a:pPr/>
              <a:t>3/22/2023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3A3A8F0-B6CB-D549-8874-50E3057C93E7}"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797E9D0-B331-4F43-B747-9B01FDA4C3AA}" type="datetimeFigureOut">
              <a:rPr lang="en-US" smtClean="0"/>
              <a:pPr/>
              <a:t>3/22/2023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3A3A8F0-B6CB-D549-8874-50E3057C93E7}"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797E9D0-B331-4F43-B747-9B01FDA4C3AA}" type="datetimeFigureOut">
              <a:rPr lang="en-US" smtClean="0"/>
              <a:pPr/>
              <a:t>3/22/2023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3A3A8F0-B6CB-D549-8874-50E3057C93E7}"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797E9D0-B331-4F43-B747-9B01FDA4C3AA}" type="datetimeFigureOut">
              <a:rPr lang="en-US" smtClean="0"/>
              <a:pPr/>
              <a:t>3/22/2023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3A3A8F0-B6CB-D549-8874-50E3057C93E7}"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797E9D0-B331-4F43-B747-9B01FDA4C3AA}" type="datetimeFigureOut">
              <a:rPr lang="en-US" smtClean="0"/>
              <a:pPr/>
              <a:t>3/22/2023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3A3A8F0-B6CB-D549-8874-50E3057C93E7}"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797E9D0-B331-4F43-B747-9B01FDA4C3AA}" type="datetimeFigureOut">
              <a:rPr lang="en-US" smtClean="0"/>
              <a:pPr/>
              <a:t>3/22/2023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C3A3A8F0-B6CB-D549-8874-50E3057C93E7}"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797E9D0-B331-4F43-B747-9B01FDA4C3AA}" type="datetimeFigureOut">
              <a:rPr lang="en-US" smtClean="0"/>
              <a:pPr/>
              <a:t>3/22/2023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C3A3A8F0-B6CB-D549-8874-50E3057C93E7}"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797E9D0-B331-4F43-B747-9B01FDA4C3AA}" type="datetimeFigureOut">
              <a:rPr lang="en-US" smtClean="0"/>
              <a:pPr/>
              <a:t>3/22/2023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C3A3A8F0-B6CB-D549-8874-50E3057C93E7}"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797E9D0-B331-4F43-B747-9B01FDA4C3AA}" type="datetimeFigureOut">
              <a:rPr lang="en-US" smtClean="0"/>
              <a:pPr/>
              <a:t>3/22/2023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3A3A8F0-B6CB-D549-8874-50E3057C93E7}"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797E9D0-B331-4F43-B747-9B01FDA4C3AA}" type="datetimeFigureOut">
              <a:rPr lang="en-US" smtClean="0"/>
              <a:pPr/>
              <a:t>3/22/2023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3A3A8F0-B6CB-D549-8874-50E3057C93E7}"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797E9D0-B331-4F43-B747-9B01FDA4C3AA}" type="datetimeFigureOut">
              <a:rPr lang="en-US" smtClean="0"/>
              <a:pPr/>
              <a:t>3/22/2023</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3A3A8F0-B6CB-D549-8874-50E3057C93E7}"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gi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STRUCTURE OF THE WORLD ECONOMY TODAY</a:t>
            </a:r>
          </a:p>
        </p:txBody>
      </p:sp>
      <p:sp>
        <p:nvSpPr>
          <p:cNvPr id="3" name="Subtitle 2"/>
          <p:cNvSpPr>
            <a:spLocks noGrp="1"/>
          </p:cNvSpPr>
          <p:nvPr>
            <p:ph type="subTitle" idx="1"/>
          </p:nvPr>
        </p:nvSpPr>
        <p:spPr/>
        <p:txBody>
          <a:bodyPr/>
          <a:lstStyle/>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26C86F-66C8-9784-F076-DA5B644E8A23}"/>
              </a:ext>
            </a:extLst>
          </p:cNvPr>
          <p:cNvSpPr>
            <a:spLocks noGrp="1"/>
          </p:cNvSpPr>
          <p:nvPr>
            <p:ph type="title"/>
          </p:nvPr>
        </p:nvSpPr>
        <p:spPr/>
        <p:txBody>
          <a:bodyPr>
            <a:normAutofit fontScale="90000"/>
          </a:bodyPr>
          <a:lstStyle/>
          <a:p>
            <a:r>
              <a:rPr lang="en-US" sz="3200" dirty="0"/>
              <a:t>(b) The headquarters locations of the world’s largest companies (by market capitalization) 2021</a:t>
            </a:r>
          </a:p>
        </p:txBody>
      </p:sp>
      <p:pic>
        <p:nvPicPr>
          <p:cNvPr id="5" name="Content Placeholder 4" descr="Chart">
            <a:extLst>
              <a:ext uri="{FF2B5EF4-FFF2-40B4-BE49-F238E27FC236}">
                <a16:creationId xmlns:a16="http://schemas.microsoft.com/office/drawing/2014/main" id="{373FD9CB-7628-5888-3394-9AFF6832FE7D}"/>
              </a:ext>
            </a:extLst>
          </p:cNvPr>
          <p:cNvPicPr>
            <a:picLocks noGrp="1" noChangeAspect="1"/>
          </p:cNvPicPr>
          <p:nvPr>
            <p:ph idx="1"/>
          </p:nvPr>
        </p:nvPicPr>
        <p:blipFill>
          <a:blip r:embed="rId2"/>
          <a:stretch>
            <a:fillRect/>
          </a:stretch>
        </p:blipFill>
        <p:spPr>
          <a:xfrm>
            <a:off x="2463632" y="1600200"/>
            <a:ext cx="4216735" cy="4525963"/>
          </a:xfrm>
        </p:spPr>
      </p:pic>
    </p:spTree>
    <p:extLst>
      <p:ext uri="{BB962C8B-B14F-4D97-AF65-F5344CB8AC3E}">
        <p14:creationId xmlns:p14="http://schemas.microsoft.com/office/powerpoint/2010/main" val="16324320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E19EA5-2C3C-04B7-3D1E-AF20788283E3}"/>
              </a:ext>
            </a:extLst>
          </p:cNvPr>
          <p:cNvSpPr>
            <a:spLocks noGrp="1"/>
          </p:cNvSpPr>
          <p:nvPr>
            <p:ph type="title"/>
          </p:nvPr>
        </p:nvSpPr>
        <p:spPr/>
        <p:txBody>
          <a:bodyPr>
            <a:noAutofit/>
          </a:bodyPr>
          <a:lstStyle/>
          <a:p>
            <a:r>
              <a:rPr lang="en-US" sz="3200" dirty="0"/>
              <a:t>(c) The dynamics of disorganized capitalism (2006-2015): world’s largest companies by sector</a:t>
            </a:r>
          </a:p>
        </p:txBody>
      </p:sp>
      <p:pic>
        <p:nvPicPr>
          <p:cNvPr id="5" name="Content Placeholder 4" descr="Chart, bar chart">
            <a:extLst>
              <a:ext uri="{FF2B5EF4-FFF2-40B4-BE49-F238E27FC236}">
                <a16:creationId xmlns:a16="http://schemas.microsoft.com/office/drawing/2014/main" id="{CACBEA06-DCEC-18B6-9BCE-3677D899A3EA}"/>
              </a:ext>
            </a:extLst>
          </p:cNvPr>
          <p:cNvPicPr>
            <a:picLocks noGrp="1" noChangeAspect="1"/>
          </p:cNvPicPr>
          <p:nvPr>
            <p:ph idx="1"/>
          </p:nvPr>
        </p:nvPicPr>
        <p:blipFill>
          <a:blip r:embed="rId2"/>
          <a:stretch>
            <a:fillRect/>
          </a:stretch>
        </p:blipFill>
        <p:spPr>
          <a:xfrm>
            <a:off x="1980838" y="2438995"/>
            <a:ext cx="5182323" cy="2848373"/>
          </a:xfrm>
        </p:spPr>
      </p:pic>
    </p:spTree>
    <p:extLst>
      <p:ext uri="{BB962C8B-B14F-4D97-AF65-F5344CB8AC3E}">
        <p14:creationId xmlns:p14="http://schemas.microsoft.com/office/powerpoint/2010/main" val="12219793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 From Organized to Disorganized?</a:t>
            </a:r>
            <a:br>
              <a:rPr lang="en-US" dirty="0"/>
            </a:br>
            <a:r>
              <a:rPr lang="en-US" dirty="0"/>
              <a:t>Countries. </a:t>
            </a:r>
          </a:p>
        </p:txBody>
      </p:sp>
      <p:pic>
        <p:nvPicPr>
          <p:cNvPr id="4" name="Content Placeholder 3" descr="4418f5b4-4662-11e5-af2f-4d6e0e5eda22.img.png"/>
          <p:cNvPicPr>
            <a:picLocks noGrp="1" noChangeAspect="1"/>
          </p:cNvPicPr>
          <p:nvPr>
            <p:ph idx="1"/>
          </p:nvPr>
        </p:nvPicPr>
        <p:blipFill>
          <a:blip r:embed="rId2">
            <a:extLst>
              <a:ext uri="{28A0092B-C50C-407E-A947-70E740481C1C}">
                <a14:useLocalDpi xmlns:a14="http://schemas.microsoft.com/office/drawing/2010/main" val="0"/>
              </a:ext>
            </a:extLst>
          </a:blip>
          <a:srcRect l="-34614" r="-34614"/>
          <a:stretch>
            <a:fillRect/>
          </a:stretch>
        </p:blipFill>
        <p:spPr/>
      </p:pic>
    </p:spTree>
    <p:extLst>
      <p:ext uri="{BB962C8B-B14F-4D97-AF65-F5344CB8AC3E}">
        <p14:creationId xmlns:p14="http://schemas.microsoft.com/office/powerpoint/2010/main" val="2792012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688030"/>
          </a:xfrm>
        </p:spPr>
        <p:txBody>
          <a:bodyPr>
            <a:normAutofit fontScale="90000"/>
          </a:bodyPr>
          <a:lstStyle/>
          <a:p>
            <a:r>
              <a:rPr lang="en-US" dirty="0"/>
              <a:t>(5) VARIETIES OF CAPITALISM</a:t>
            </a:r>
            <a:br>
              <a:rPr lang="en-US" dirty="0"/>
            </a:br>
            <a:r>
              <a:rPr lang="en-US" dirty="0"/>
              <a:t>(Selected Features, see Knox et al (2014) pp. 72-73))</a:t>
            </a:r>
          </a:p>
        </p:txBody>
      </p:sp>
      <p:sp>
        <p:nvSpPr>
          <p:cNvPr id="3" name="Content Placeholder 2"/>
          <p:cNvSpPr>
            <a:spLocks noGrp="1"/>
          </p:cNvSpPr>
          <p:nvPr>
            <p:ph idx="1"/>
          </p:nvPr>
        </p:nvSpPr>
        <p:spPr>
          <a:xfrm>
            <a:off x="457200" y="1847216"/>
            <a:ext cx="8229600" cy="4609797"/>
          </a:xfrm>
        </p:spPr>
        <p:txBody>
          <a:bodyPr/>
          <a:lstStyle/>
          <a:p>
            <a:r>
              <a:rPr lang="en-US" b="1" dirty="0"/>
              <a:t>American	Japanese	European	British</a:t>
            </a:r>
          </a:p>
          <a:p>
            <a:r>
              <a:rPr lang="en-US" b="1" dirty="0"/>
              <a:t>Dominant Factor:</a:t>
            </a:r>
          </a:p>
          <a:p>
            <a:r>
              <a:rPr lang="en-US" i="1" dirty="0"/>
              <a:t>Capital		Labor		Partners	Capital</a:t>
            </a:r>
          </a:p>
          <a:p>
            <a:r>
              <a:rPr lang="en-US" b="1" dirty="0"/>
              <a:t>Stock market:</a:t>
            </a:r>
            <a:endParaRPr lang="en-US" i="1" dirty="0"/>
          </a:p>
          <a:p>
            <a:r>
              <a:rPr lang="en-US" i="1" dirty="0"/>
              <a:t>V. Imp		  </a:t>
            </a:r>
            <a:r>
              <a:rPr lang="en-US" i="1" dirty="0" err="1"/>
              <a:t>Unimp</a:t>
            </a:r>
            <a:r>
              <a:rPr lang="en-US" i="1" dirty="0"/>
              <a:t>			</a:t>
            </a:r>
            <a:r>
              <a:rPr lang="en-US" i="1" dirty="0" err="1"/>
              <a:t>Unimp</a:t>
            </a:r>
            <a:r>
              <a:rPr lang="en-US" i="1" dirty="0"/>
              <a:t>		V. Imp</a:t>
            </a:r>
          </a:p>
          <a:p>
            <a:r>
              <a:rPr lang="en-US" b="1" dirty="0"/>
              <a:t>Welfare System:</a:t>
            </a:r>
          </a:p>
          <a:p>
            <a:r>
              <a:rPr lang="en-US" i="1" dirty="0"/>
              <a:t>Liberal	Corporatist	</a:t>
            </a:r>
            <a:r>
              <a:rPr lang="en-US" i="1" dirty="0" err="1"/>
              <a:t>Socialdem</a:t>
            </a:r>
            <a:r>
              <a:rPr lang="en-US" i="1" dirty="0"/>
              <a:t>	Mixed	</a:t>
            </a:r>
          </a:p>
          <a:p>
            <a:endParaRPr lang="en-US" i="1"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(6) TEMPORAL/CYCLICAL TRENDS</a:t>
            </a:r>
            <a:br>
              <a:rPr lang="en-US" dirty="0"/>
            </a:br>
            <a:r>
              <a:rPr lang="en-US" dirty="0"/>
              <a:t>(a) Time-Space Compression</a:t>
            </a:r>
          </a:p>
        </p:txBody>
      </p:sp>
      <p:pic>
        <p:nvPicPr>
          <p:cNvPr id="6" name="Content Placeholder 5" descr="3061927602_9a63a97cf4.jpg"/>
          <p:cNvPicPr>
            <a:picLocks noGrp="1" noChangeAspect="1"/>
          </p:cNvPicPr>
          <p:nvPr>
            <p:ph idx="1"/>
          </p:nvPr>
        </p:nvPicPr>
        <p:blipFill>
          <a:blip r:embed="rId2"/>
          <a:srcRect l="-78050" r="-78050"/>
          <a:stretch>
            <a:fillRect/>
          </a:stretch>
        </p:blipFill>
        <p:spPr>
          <a:xfrm>
            <a:off x="-101756" y="1417638"/>
            <a:ext cx="9245756" cy="5319757"/>
          </a:xfr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(b) Business Cycle (trends in total output)</a:t>
            </a:r>
          </a:p>
        </p:txBody>
      </p:sp>
      <p:pic>
        <p:nvPicPr>
          <p:cNvPr id="4" name="Content Placeholder 3" descr="Businesscycle_figure3.jpg"/>
          <p:cNvPicPr>
            <a:picLocks noGrp="1" noChangeAspect="1"/>
          </p:cNvPicPr>
          <p:nvPr>
            <p:ph idx="1"/>
          </p:nvPr>
        </p:nvPicPr>
        <p:blipFill>
          <a:blip r:embed="rId2"/>
          <a:srcRect l="-23045" r="-23045"/>
          <a:stretch>
            <a:fillRect/>
          </a:stretch>
        </p:blipFill>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 The Long-Wave Cycle in Prices</a:t>
            </a:r>
          </a:p>
        </p:txBody>
      </p:sp>
      <p:pic>
        <p:nvPicPr>
          <p:cNvPr id="4" name="Content Placeholder 3" descr="wave1.gif"/>
          <p:cNvPicPr>
            <a:picLocks noGrp="1" noChangeAspect="1"/>
          </p:cNvPicPr>
          <p:nvPr>
            <p:ph idx="1"/>
          </p:nvPr>
        </p:nvPicPr>
        <p:blipFill>
          <a:blip r:embed="rId2"/>
          <a:srcRect l="-5807" r="-5807"/>
          <a:stretch>
            <a:fillRect/>
          </a:stretch>
        </p:blipFill>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6" name="Content Placeholder 5" descr="mick-stevens-those-who-ignore-history-are-entitled-to-repeat-it-new-yorker-cartoon.jpg"/>
          <p:cNvPicPr>
            <a:picLocks noGrp="1" noChangeAspect="1"/>
          </p:cNvPicPr>
          <p:nvPr>
            <p:ph idx="1"/>
          </p:nvPr>
        </p:nvPicPr>
        <p:blipFill>
          <a:blip r:embed="rId2"/>
          <a:srcRect l="-18187" r="-18187"/>
          <a:stretch>
            <a:fillRect/>
          </a:stretch>
        </p:blipFill>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 Technology and “Creative destruction” (Joseph Schumpeter)</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62150" y="1600200"/>
            <a:ext cx="7219699" cy="4525963"/>
          </a:xfrm>
        </p:spPr>
      </p:pic>
    </p:spTree>
    <p:extLst>
      <p:ext uri="{BB962C8B-B14F-4D97-AF65-F5344CB8AC3E}">
        <p14:creationId xmlns:p14="http://schemas.microsoft.com/office/powerpoint/2010/main" val="28593445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 Moore’s Law in IT</a:t>
            </a:r>
          </a:p>
        </p:txBody>
      </p:sp>
      <p:pic>
        <p:nvPicPr>
          <p:cNvPr id="4" name="Content Placeholder 3" descr="667px-Transistor_Count_and_Moore's_Law_-_2011.svg.png"/>
          <p:cNvPicPr>
            <a:picLocks noGrp="1" noChangeAspect="1"/>
          </p:cNvPicPr>
          <p:nvPr>
            <p:ph idx="1"/>
          </p:nvPr>
        </p:nvPicPr>
        <p:blipFill>
          <a:blip r:embed="rId2"/>
          <a:srcRect l="-31647" r="-31647"/>
          <a:stretch>
            <a:fillRect/>
          </a:stretch>
        </p:blip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p:txBody>
          <a:bodyPr/>
          <a:lstStyle/>
          <a:p>
            <a:r>
              <a:rPr lang="en-US" dirty="0"/>
              <a:t>From the late 1700s down to the present day there has been a world economy that has come to cover most of the earth’s surface.</a:t>
            </a:r>
          </a:p>
          <a:p>
            <a:r>
              <a:rPr lang="en-US" dirty="0"/>
              <a:t>The purpose of this lecture is to discuss how the world economy has evolved and the main characteristics of its structure (its bones and circulation system) today.</a:t>
            </a:r>
          </a:p>
          <a:p>
            <a:r>
              <a:rPr lang="en-US" dirty="0"/>
              <a:t>What are its main features?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 The End of Moore’s law?</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58964" y="1600200"/>
            <a:ext cx="4826071" cy="4525963"/>
          </a:xfrm>
        </p:spPr>
      </p:pic>
    </p:spTree>
    <p:extLst>
      <p:ext uri="{BB962C8B-B14F-4D97-AF65-F5344CB8AC3E}">
        <p14:creationId xmlns:p14="http://schemas.microsoft.com/office/powerpoint/2010/main" val="37184094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 Has technology  peaked?</a:t>
            </a:r>
          </a:p>
        </p:txBody>
      </p:sp>
      <p:pic>
        <p:nvPicPr>
          <p:cNvPr id="4" name="Content Placeholder 3" descr="25066501.jpg"/>
          <p:cNvPicPr>
            <a:picLocks noGrp="1" noChangeAspect="1"/>
          </p:cNvPicPr>
          <p:nvPr>
            <p:ph idx="1"/>
          </p:nvPr>
        </p:nvPicPr>
        <p:blipFill>
          <a:blip r:embed="rId2"/>
          <a:srcRect t="-31433" b="-31433"/>
          <a:stretch>
            <a:fillRect/>
          </a:stretch>
        </p:blipFill>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a:t>
            </a:r>
            <a:r>
              <a:rPr lang="en-US" sz="2800" dirty="0" err="1"/>
              <a:t>h</a:t>
            </a:r>
            <a:r>
              <a:rPr lang="en-US" sz="2800" dirty="0"/>
              <a:t>) Not so fast  .. The Robots are still coming! (Greatest adoptions by largest companies in US and Europe)</a:t>
            </a:r>
          </a:p>
        </p:txBody>
      </p:sp>
      <p:pic>
        <p:nvPicPr>
          <p:cNvPr id="4" name="Content Placeholder 3" descr="https---d6c748xw2pzm8.cloudfront.net-prod-e1bba6d0-9207-11eb-80ef-913b8eaeb251-standard.png.gif"/>
          <p:cNvPicPr>
            <a:picLocks noGrp="1" noChangeAspect="1"/>
          </p:cNvPicPr>
          <p:nvPr>
            <p:ph idx="1"/>
          </p:nvPr>
        </p:nvPicPr>
        <p:blipFill>
          <a:blip r:embed="rId2"/>
          <a:srcRect l="-14810" r="-14810"/>
          <a:stretch>
            <a:fillRect/>
          </a:stretch>
        </p:blipFill>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leo-cullum-would-you-please-elaborate-on-then-something-bad-happened-cartoon.jpg"/>
          <p:cNvPicPr>
            <a:picLocks noGrp="1" noChangeAspect="1"/>
          </p:cNvPicPr>
          <p:nvPr>
            <p:ph idx="1"/>
          </p:nvPr>
        </p:nvPicPr>
        <p:blipFill>
          <a:blip r:embed="rId2"/>
          <a:srcRect l="-18187" r="-18187"/>
          <a:stretch>
            <a:fillRect/>
          </a:stretch>
        </p:blipFill>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Conclusions</a:t>
            </a:r>
          </a:p>
        </p:txBody>
      </p:sp>
      <p:sp>
        <p:nvSpPr>
          <p:cNvPr id="3" name="Content Placeholder 2"/>
          <p:cNvSpPr>
            <a:spLocks noGrp="1"/>
          </p:cNvSpPr>
          <p:nvPr>
            <p:ph idx="1"/>
          </p:nvPr>
        </p:nvSpPr>
        <p:spPr/>
        <p:txBody>
          <a:bodyPr>
            <a:normAutofit fontScale="70000" lnSpcReduction="20000"/>
          </a:bodyPr>
          <a:lstStyle/>
          <a:p>
            <a:r>
              <a:rPr lang="en-US" dirty="0"/>
              <a:t>1. The modern world economy has had a number of common persistent features (increasingly a single worldwide market; politically fragmented; threefold geographical tiers; cyclical trend in prices driven by technological innovation)</a:t>
            </a:r>
          </a:p>
          <a:p>
            <a:r>
              <a:rPr lang="en-US" dirty="0"/>
              <a:t>2. But also some important trends that have not been persistent (from competitive to organized to disorganized capitalism; “national capitalisms” adapting differently to global trends; shortening business cycle; technology impacts lessening leading to weakening of long-wave cycle). </a:t>
            </a:r>
          </a:p>
          <a:p>
            <a:r>
              <a:rPr lang="en-US" dirty="0"/>
              <a:t>3. The rest of the course will examine how these varied features have played out across the world with some attention to late 1700s-1970 but mainly with a focus on the period since 1970. Examining the importance of the Industrial Revolution in Europe and then in the United States and Japan to the expansion of the modern world economy lays the foundation for the rest of the course.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Main Persistent Features of the Modern World Economy</a:t>
            </a:r>
          </a:p>
        </p:txBody>
      </p:sp>
      <p:sp>
        <p:nvSpPr>
          <p:cNvPr id="3" name="Content Placeholder 2"/>
          <p:cNvSpPr>
            <a:spLocks noGrp="1"/>
          </p:cNvSpPr>
          <p:nvPr>
            <p:ph idx="1"/>
          </p:nvPr>
        </p:nvSpPr>
        <p:spPr/>
        <p:txBody>
          <a:bodyPr>
            <a:normAutofit fontScale="85000" lnSpcReduction="10000"/>
          </a:bodyPr>
          <a:lstStyle/>
          <a:p>
            <a:r>
              <a:rPr lang="en-US" dirty="0"/>
              <a:t>1. Single world market</a:t>
            </a:r>
          </a:p>
          <a:p>
            <a:r>
              <a:rPr lang="en-US" dirty="0"/>
              <a:t>2. Politically fragmented “world of states” but not all equal</a:t>
            </a:r>
          </a:p>
          <a:p>
            <a:r>
              <a:rPr lang="en-US" dirty="0"/>
              <a:t>3. Three Geographical Tiers: Core, Periphery and Semi-Periphery</a:t>
            </a:r>
          </a:p>
          <a:p>
            <a:r>
              <a:rPr lang="en-US" dirty="0"/>
              <a:t>4. From Competitive to Organized (Fordist) to Disorganized (Post-Fordist) Capitalism from late 1960s</a:t>
            </a:r>
          </a:p>
          <a:p>
            <a:r>
              <a:rPr lang="en-US" dirty="0"/>
              <a:t>5. Varieties of “National” Capitalism</a:t>
            </a:r>
          </a:p>
          <a:p>
            <a:r>
              <a:rPr lang="en-US" dirty="0"/>
              <a:t>6. Temporal Trends/Cyclical Expansion and Contraction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1. WORLD TRADE ORGANIZATION (2009)</a:t>
            </a:r>
          </a:p>
        </p:txBody>
      </p:sp>
      <p:pic>
        <p:nvPicPr>
          <p:cNvPr id="8" name="Content Placeholder 7" descr="800px-World_Trade_Organization_negotiations.svg.png"/>
          <p:cNvPicPr>
            <a:picLocks noGrp="1" noChangeAspect="1"/>
          </p:cNvPicPr>
          <p:nvPr>
            <p:ph idx="1"/>
          </p:nvPr>
        </p:nvPicPr>
        <p:blipFill>
          <a:blip r:embed="rId2"/>
          <a:srcRect t="-12319" b="-12319"/>
          <a:stretch>
            <a:fillRect/>
          </a:stretch>
        </p:blip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2. ECONOMIC COMPETITIVENESS (8 categories from dark green =most to brown=least)</a:t>
            </a:r>
          </a:p>
        </p:txBody>
      </p:sp>
      <p:pic>
        <p:nvPicPr>
          <p:cNvPr id="4" name="Content Placeholder 3" descr="800px-UN_Human_Development_Report_2008.svg.png"/>
          <p:cNvPicPr>
            <a:picLocks noGrp="1" noChangeAspect="1"/>
          </p:cNvPicPr>
          <p:nvPr>
            <p:ph idx="1"/>
          </p:nvPr>
        </p:nvPicPr>
        <p:blipFill>
          <a:blip r:embed="rId2"/>
          <a:srcRect t="-12319" b="-12319"/>
          <a:stretch>
            <a:fillRect/>
          </a:stretch>
        </p:blipFill>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 GEOGRAPHIC TIERS</a:t>
            </a:r>
          </a:p>
        </p:txBody>
      </p:sp>
      <p:pic>
        <p:nvPicPr>
          <p:cNvPr id="4" name="Content Placeholder 3" descr="coreperipheryurban.gif"/>
          <p:cNvPicPr>
            <a:picLocks noGrp="1" noChangeAspect="1"/>
          </p:cNvPicPr>
          <p:nvPr>
            <p:ph idx="1"/>
          </p:nvPr>
        </p:nvPicPr>
        <p:blipFill>
          <a:blip r:embed="rId2"/>
          <a:srcRect l="-31493" r="-31493"/>
          <a:stretch>
            <a:fillRect/>
          </a:stretch>
        </p:blip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MAPPING THE THREE TIERS</a:t>
            </a:r>
          </a:p>
        </p:txBody>
      </p:sp>
      <p:pic>
        <p:nvPicPr>
          <p:cNvPr id="4" name="Content Placeholder 3" descr="coreperiphery.gif"/>
          <p:cNvPicPr>
            <a:picLocks noGrp="1" noChangeAspect="1"/>
          </p:cNvPicPr>
          <p:nvPr>
            <p:ph idx="1"/>
          </p:nvPr>
        </p:nvPicPr>
        <p:blipFill>
          <a:blip r:embed="rId2"/>
          <a:srcRect t="-4403" b="-4403"/>
          <a:stretch>
            <a:fillRect/>
          </a:stretch>
        </p:blip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(4) THREE ERAS OF GLOBAL CAPITALISM</a:t>
            </a:r>
          </a:p>
        </p:txBody>
      </p:sp>
      <p:sp>
        <p:nvSpPr>
          <p:cNvPr id="3" name="Content Placeholder 2"/>
          <p:cNvSpPr>
            <a:spLocks noGrp="1"/>
          </p:cNvSpPr>
          <p:nvPr>
            <p:ph idx="1"/>
          </p:nvPr>
        </p:nvSpPr>
        <p:spPr/>
        <p:txBody>
          <a:bodyPr/>
          <a:lstStyle/>
          <a:p>
            <a:r>
              <a:rPr lang="en-US" dirty="0"/>
              <a:t>Competitive (1500s-1840s), organized (1840s-1970), and disorganized (1970-) capitalism: nature of trade, investment, business organization, labor representation, work organization, role of national governments, and role of financial sector.</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 From Organized to Disorganized?</a:t>
            </a:r>
            <a:br>
              <a:rPr lang="en-US" dirty="0"/>
            </a:br>
            <a:r>
              <a:rPr lang="en-US" dirty="0"/>
              <a:t>Firms.</a:t>
            </a:r>
          </a:p>
        </p:txBody>
      </p:sp>
      <p:pic>
        <p:nvPicPr>
          <p:cNvPr id="6" name="Content Placeholder 5" descr="20150425_wop220_580.png"/>
          <p:cNvPicPr>
            <a:picLocks noGrp="1" noChangeAspect="1"/>
          </p:cNvPicPr>
          <p:nvPr>
            <p:ph idx="1"/>
          </p:nvPr>
        </p:nvPicPr>
        <p:blipFill>
          <a:blip r:embed="rId2">
            <a:extLst>
              <a:ext uri="{28A0092B-C50C-407E-A947-70E740481C1C}">
                <a14:useLocalDpi xmlns:a14="http://schemas.microsoft.com/office/drawing/2010/main" val="0"/>
              </a:ext>
            </a:extLst>
          </a:blip>
          <a:srcRect t="1227" b="1227"/>
          <a:stretch>
            <a:fillRect/>
          </a:stretch>
        </p:blipFill>
        <p:spPr/>
      </p:pic>
    </p:spTree>
    <p:extLst>
      <p:ext uri="{BB962C8B-B14F-4D97-AF65-F5344CB8AC3E}">
        <p14:creationId xmlns:p14="http://schemas.microsoft.com/office/powerpoint/2010/main" val="10631751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193</TotalTime>
  <Words>596</Words>
  <Application>Microsoft Office PowerPoint</Application>
  <PresentationFormat>On-screen Show (4:3)</PresentationFormat>
  <Paragraphs>42</Paragraphs>
  <Slides>24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24</vt:i4>
      </vt:variant>
    </vt:vector>
  </HeadingPairs>
  <TitlesOfParts>
    <vt:vector size="27" baseType="lpstr">
      <vt:lpstr>Arial</vt:lpstr>
      <vt:lpstr>Calibri</vt:lpstr>
      <vt:lpstr>Office Theme</vt:lpstr>
      <vt:lpstr>STRUCTURE OF THE WORLD ECONOMY TODAY</vt:lpstr>
      <vt:lpstr>Introduction</vt:lpstr>
      <vt:lpstr>Main Persistent Features of the Modern World Economy</vt:lpstr>
      <vt:lpstr>1. WORLD TRADE ORGANIZATION (2009)</vt:lpstr>
      <vt:lpstr>2. ECONOMIC COMPETITIVENESS (8 categories from dark green =most to brown=least)</vt:lpstr>
      <vt:lpstr>(3) GEOGRAPHIC TIERS</vt:lpstr>
      <vt:lpstr>MAPPING THE THREE TIERS</vt:lpstr>
      <vt:lpstr>(4) THREE ERAS OF GLOBAL CAPITALISM</vt:lpstr>
      <vt:lpstr>(a) From Organized to Disorganized? Firms.</vt:lpstr>
      <vt:lpstr>(b) The headquarters locations of the world’s largest companies (by market capitalization) 2021</vt:lpstr>
      <vt:lpstr>(c) The dynamics of disorganized capitalism (2006-2015): world’s largest companies by sector</vt:lpstr>
      <vt:lpstr>(d) From Organized to Disorganized? Countries. </vt:lpstr>
      <vt:lpstr>(5) VARIETIES OF CAPITALISM (Selected Features, see Knox et al (2014) pp. 72-73))</vt:lpstr>
      <vt:lpstr>(6) TEMPORAL/CYCLICAL TRENDS (a) Time-Space Compression</vt:lpstr>
      <vt:lpstr>(b) Business Cycle (trends in total output)</vt:lpstr>
      <vt:lpstr>(c) The Long-Wave Cycle in Prices</vt:lpstr>
      <vt:lpstr>PowerPoint Presentation</vt:lpstr>
      <vt:lpstr>(d) Technology and “Creative destruction” (Joseph Schumpeter)</vt:lpstr>
      <vt:lpstr>(e) Moore’s Law in IT</vt:lpstr>
      <vt:lpstr>(f) The End of Moore’s law?</vt:lpstr>
      <vt:lpstr>(g) Has technology  peaked?</vt:lpstr>
      <vt:lpstr>(h) Not so fast  .. The Robots are still coming! (Greatest adoptions by largest companies in US and Europe)</vt:lpstr>
      <vt:lpstr>PowerPoint Presentation</vt:lpstr>
      <vt:lpstr>Conclusions</vt:lpstr>
    </vt:vector>
  </TitlesOfParts>
  <Company>UCLA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STRUCTURE OF THE WORLD ECONOMY TODAY</dc:title>
  <dc:creator>John  Agnew</dc:creator>
  <cp:lastModifiedBy>John Agnew</cp:lastModifiedBy>
  <cp:revision>16</cp:revision>
  <dcterms:created xsi:type="dcterms:W3CDTF">2021-04-05T19:29:17Z</dcterms:created>
  <dcterms:modified xsi:type="dcterms:W3CDTF">2023-03-22T20:16:37Z</dcterms:modified>
</cp:coreProperties>
</file>