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74" r:id="rId3"/>
    <p:sldId id="257" r:id="rId4"/>
    <p:sldId id="258" r:id="rId5"/>
    <p:sldId id="259" r:id="rId6"/>
    <p:sldId id="260" r:id="rId7"/>
    <p:sldId id="261" r:id="rId8"/>
    <p:sldId id="270" r:id="rId9"/>
    <p:sldId id="263" r:id="rId10"/>
    <p:sldId id="271" r:id="rId11"/>
    <p:sldId id="273" r:id="rId12"/>
    <p:sldId id="264" r:id="rId13"/>
    <p:sldId id="262" r:id="rId14"/>
    <p:sldId id="265" r:id="rId15"/>
    <p:sldId id="268" r:id="rId16"/>
    <p:sldId id="272" r:id="rId17"/>
    <p:sldId id="269" r:id="rId18"/>
    <p:sldId id="276" r:id="rId19"/>
    <p:sldId id="266" r:id="rId20"/>
    <p:sldId id="267"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154" d="100"/>
          <a:sy n="154" d="100"/>
        </p:scale>
        <p:origin x="-114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207BC8-7DCA-E942-ABA5-7D808DC2138C}" type="datetimeFigureOut">
              <a:rPr lang="en-US" smtClean="0"/>
              <a:pPr/>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07BC8-7DCA-E942-ABA5-7D808DC2138C}" type="datetimeFigureOut">
              <a:rPr lang="en-US" smtClean="0"/>
              <a:pPr/>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07BC8-7DCA-E942-ABA5-7D808DC2138C}" type="datetimeFigureOut">
              <a:rPr lang="en-US" smtClean="0"/>
              <a:pPr/>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207BC8-7DCA-E942-ABA5-7D808DC2138C}" type="datetimeFigureOut">
              <a:rPr lang="en-US" smtClean="0"/>
              <a:pPr/>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207BC8-7DCA-E942-ABA5-7D808DC2138C}" type="datetimeFigureOut">
              <a:rPr lang="en-US" smtClean="0"/>
              <a:pPr/>
              <a:t>9/27/21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207BC8-7DCA-E942-ABA5-7D808DC2138C}" type="datetimeFigureOut">
              <a:rPr lang="en-US" smtClean="0"/>
              <a:pPr/>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207BC8-7DCA-E942-ABA5-7D808DC2138C}" type="datetimeFigureOut">
              <a:rPr lang="en-US" smtClean="0"/>
              <a:pPr/>
              <a:t>9/27/21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207BC8-7DCA-E942-ABA5-7D808DC2138C}" type="datetimeFigureOut">
              <a:rPr lang="en-US" smtClean="0"/>
              <a:pPr/>
              <a:t>9/27/21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07BC8-7DCA-E942-ABA5-7D808DC2138C}" type="datetimeFigureOut">
              <a:rPr lang="en-US" smtClean="0"/>
              <a:pPr/>
              <a:t>9/27/21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07BC8-7DCA-E942-ABA5-7D808DC2138C}" type="datetimeFigureOut">
              <a:rPr lang="en-US" smtClean="0"/>
              <a:pPr/>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207BC8-7DCA-E942-ABA5-7D808DC2138C}" type="datetimeFigureOut">
              <a:rPr lang="en-US" smtClean="0"/>
              <a:pPr/>
              <a:t>9/27/21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2206FD-A643-344E-B898-C57CA93373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07BC8-7DCA-E942-ABA5-7D808DC2138C}" type="datetimeFigureOut">
              <a:rPr lang="en-US" smtClean="0"/>
              <a:pPr/>
              <a:t>9/27/21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2206FD-A643-344E-B898-C57CA93373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INDUSTRIAL REVOLUTION</a:t>
            </a:r>
            <a:endParaRPr lang="en-US" dirty="0"/>
          </a:p>
        </p:txBody>
      </p:sp>
      <p:sp>
        <p:nvSpPr>
          <p:cNvPr id="3" name="Subtitle 2"/>
          <p:cNvSpPr>
            <a:spLocks noGrp="1"/>
          </p:cNvSpPr>
          <p:nvPr>
            <p:ph type="subTitle" idx="1"/>
          </p:nvPr>
        </p:nvSpPr>
        <p:spPr/>
        <p:txBody>
          <a:bodyPr/>
          <a:lstStyle/>
          <a:p>
            <a:r>
              <a:rPr lang="en-US" dirty="0" smtClean="0"/>
              <a:t>Beginnings in Britain and Europe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in Geographical Location of New Industries</a:t>
            </a:r>
            <a:endParaRPr lang="en-US" dirty="0"/>
          </a:p>
        </p:txBody>
      </p:sp>
      <p:sp>
        <p:nvSpPr>
          <p:cNvPr id="3" name="Content Placeholder 2"/>
          <p:cNvSpPr>
            <a:spLocks noGrp="1"/>
          </p:cNvSpPr>
          <p:nvPr>
            <p:ph idx="1"/>
          </p:nvPr>
        </p:nvSpPr>
        <p:spPr/>
        <p:txBody>
          <a:bodyPr>
            <a:normAutofit lnSpcReduction="10000"/>
          </a:bodyPr>
          <a:lstStyle/>
          <a:p>
            <a:r>
              <a:rPr lang="en-US" dirty="0" smtClean="0"/>
              <a:t>Capital from merchant capitalism, colonialism, and suppressing wages</a:t>
            </a:r>
          </a:p>
          <a:p>
            <a:r>
              <a:rPr lang="en-US" dirty="0" smtClean="0"/>
              <a:t>Application of science to production (returns to scale)</a:t>
            </a:r>
          </a:p>
          <a:p>
            <a:r>
              <a:rPr lang="en-US" dirty="0" smtClean="0"/>
              <a:t>Fuel sources: water, coal (for steam power), water, oil, and coal (for generating electricity) – leads to high importance of transport costs particularly in Waves I and II</a:t>
            </a:r>
          </a:p>
          <a:p>
            <a:r>
              <a:rPr lang="en-US" dirty="0" smtClean="0"/>
              <a:t>Labor source</a:t>
            </a:r>
          </a:p>
          <a:p>
            <a:pPr>
              <a:buNone/>
            </a:pP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Avoidance of areas with craft/artisanal production (Luddites)</a:t>
            </a:r>
          </a:p>
          <a:p>
            <a:r>
              <a:rPr lang="en-US" dirty="0" smtClean="0"/>
              <a:t>High level of industrial specialization at the local level (towns that specialize in spinning thread and weaving cloth; gun and jewelry districts)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Figure 3: The British Empire as a source of raw materials and destination for investment and sales of manufactured goods</a:t>
            </a:r>
            <a:endParaRPr lang="en-US" sz="2000" dirty="0"/>
          </a:p>
        </p:txBody>
      </p:sp>
      <p:pic>
        <p:nvPicPr>
          <p:cNvPr id="4" name="Content Placeholder 3" descr="300px-British_Empire_1921.png"/>
          <p:cNvPicPr>
            <a:picLocks noGrp="1" noChangeAspect="1"/>
          </p:cNvPicPr>
          <p:nvPr>
            <p:ph idx="1"/>
          </p:nvPr>
        </p:nvPicPr>
        <p:blipFill>
          <a:blip r:embed="rId2"/>
          <a:srcRect t="-12496" b="-12496"/>
          <a:stretch>
            <a:fillRect/>
          </a:stretch>
        </p:blipFill>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Figure 4: The more efficient British and other European producers forced smaller-scale producers in India, China, and elsewhere out of business</a:t>
            </a:r>
            <a:endParaRPr lang="en-US" sz="2000" dirty="0"/>
          </a:p>
        </p:txBody>
      </p:sp>
      <p:pic>
        <p:nvPicPr>
          <p:cNvPr id="4" name="Content Placeholder 3" descr="china3.png"/>
          <p:cNvPicPr>
            <a:picLocks noGrp="1" noChangeAspect="1"/>
          </p:cNvPicPr>
          <p:nvPr>
            <p:ph idx="1"/>
          </p:nvPr>
        </p:nvPicPr>
        <p:blipFill>
          <a:blip r:embed="rId2"/>
          <a:srcRect l="-25687" r="-25687"/>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INDUSTRIAL LOCATION</a:t>
            </a:r>
            <a:endParaRPr lang="en-US" dirty="0"/>
          </a:p>
        </p:txBody>
      </p:sp>
      <p:sp>
        <p:nvSpPr>
          <p:cNvPr id="3" name="Content Placeholder 2"/>
          <p:cNvSpPr>
            <a:spLocks noGrp="1"/>
          </p:cNvSpPr>
          <p:nvPr>
            <p:ph idx="1"/>
          </p:nvPr>
        </p:nvSpPr>
        <p:spPr/>
        <p:txBody>
          <a:bodyPr/>
          <a:lstStyle/>
          <a:p>
            <a:r>
              <a:rPr lang="en-US" dirty="0" smtClean="0"/>
              <a:t>Transport costs and industrial location (Alfred Weber’s “industrial triangle”) (Figures 1, 2, </a:t>
            </a:r>
            <a:r>
              <a:rPr lang="en-US" dirty="0" smtClean="0"/>
              <a:t>3, 4)</a:t>
            </a:r>
            <a:endParaRPr lang="en-US" dirty="0" smtClean="0"/>
          </a:p>
          <a:p>
            <a:r>
              <a:rPr lang="en-US" dirty="0" smtClean="0"/>
              <a:t>Economies of scale (and returns to scale –technology) (Figure</a:t>
            </a:r>
            <a:r>
              <a:rPr lang="en-US" dirty="0" smtClean="0"/>
              <a:t> 5)</a:t>
            </a:r>
            <a:endParaRPr lang="en-US" dirty="0" smtClean="0"/>
          </a:p>
          <a:p>
            <a:r>
              <a:rPr lang="en-US" dirty="0" smtClean="0"/>
              <a:t>Agglomeration economies (specifically localization economies; there are also urbanization economies) (Figure</a:t>
            </a:r>
            <a:r>
              <a:rPr lang="en-US" dirty="0" smtClean="0"/>
              <a:t> 6)</a:t>
            </a:r>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683"/>
            <a:ext cx="8229600" cy="1443517"/>
          </a:xfrm>
        </p:spPr>
        <p:txBody>
          <a:bodyPr>
            <a:normAutofit fontScale="90000"/>
          </a:bodyPr>
          <a:lstStyle/>
          <a:p>
            <a:r>
              <a:rPr lang="en-US" sz="1600" dirty="0" smtClean="0"/>
              <a:t>Figure 1: Alfred Weber modeled industrial location by using a pulley and weights logic. If S1 is the weight in production costs of a raw material and S2 of another one and transport costs are different for each and in supplying the final market of M then the final location will be a function of the “pulling power” of the different costs. As in the early Industrial Revolution it is based on the idea that transport costs are central to the </a:t>
            </a:r>
            <a:r>
              <a:rPr lang="en-US" sz="1600" dirty="0" err="1" smtClean="0"/>
              <a:t>locational</a:t>
            </a:r>
            <a:r>
              <a:rPr lang="en-US" sz="1600" dirty="0" smtClean="0"/>
              <a:t> calculus of the firm or business. This is the First Principle of Industrial Location.</a:t>
            </a:r>
            <a:endParaRPr lang="en-US" sz="1600" dirty="0"/>
          </a:p>
        </p:txBody>
      </p:sp>
      <p:pic>
        <p:nvPicPr>
          <p:cNvPr id="4" name="Content Placeholder 3" descr="weberlocationtriangle.gif"/>
          <p:cNvPicPr>
            <a:picLocks noGrp="1" noChangeAspect="1"/>
          </p:cNvPicPr>
          <p:nvPr>
            <p:ph idx="1"/>
          </p:nvPr>
        </p:nvPicPr>
        <p:blipFill>
          <a:blip r:embed="rId2"/>
          <a:srcRect l="-30915" r="-30915"/>
          <a:stretch>
            <a:fillRect/>
          </a:stretch>
        </p:blipFill>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5451"/>
            <a:ext cx="8229600" cy="1302187"/>
          </a:xfrm>
        </p:spPr>
        <p:txBody>
          <a:bodyPr>
            <a:normAutofit fontScale="90000"/>
          </a:bodyPr>
          <a:lstStyle/>
          <a:p>
            <a:r>
              <a:rPr lang="en-US" sz="1600" dirty="0" smtClean="0"/>
              <a:t>Figure 2: But historically transport costs have become much less central to the location of factories. Why? 1. Less dependent on moving raw materials as light industries have replaced heavy ones 2. Improved efficiency of modes of transport, particularly over long distances by sea and rail 3. Shift away from burning coal as source of energy which was a major constraint on location when coal must be burned and thus loses weight. Why transport coal long distances to then burn it? </a:t>
            </a:r>
            <a:br>
              <a:rPr lang="en-US" sz="1600" dirty="0" smtClean="0"/>
            </a:br>
            <a:endParaRPr lang="en-US" sz="1600" dirty="0"/>
          </a:p>
        </p:txBody>
      </p:sp>
      <p:pic>
        <p:nvPicPr>
          <p:cNvPr id="4" name="Content Placeholder 3" descr="unittransportcosts.png"/>
          <p:cNvPicPr>
            <a:picLocks noGrp="1" noChangeAspect="1"/>
          </p:cNvPicPr>
          <p:nvPr>
            <p:ph idx="1"/>
          </p:nvPr>
        </p:nvPicPr>
        <p:blipFill>
          <a:blip r:embed="rId2"/>
          <a:srcRect t="-1794" b="-1794"/>
          <a:stretch>
            <a:fillRect/>
          </a:stretch>
        </p:blipFill>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dirty="0" smtClean="0"/>
              <a:t>Figure 3: Over the past fifty years with container ships and relatively low oil prices it has become possible to ship things over long distances at low cost. But if oil prices increase (because of shortage or carbon taxes) then the costs of movement go up immensely. In this diagram, shipping from China isn’t that much more expensive than shipping from Mexico but with forecast increases the scenario changes significantly.</a:t>
            </a:r>
            <a:endParaRPr lang="en-US" sz="1600" dirty="0"/>
          </a:p>
        </p:txBody>
      </p:sp>
      <p:pic>
        <p:nvPicPr>
          <p:cNvPr id="4" name="Content Placeholder 3" descr="6a00d8341d9cb353ef00e5536c6b5b8834-800pi.jpg"/>
          <p:cNvPicPr>
            <a:picLocks noGrp="1" noChangeAspect="1"/>
          </p:cNvPicPr>
          <p:nvPr>
            <p:ph idx="1"/>
          </p:nvPr>
        </p:nvPicPr>
        <p:blipFill>
          <a:blip r:embed="rId2"/>
          <a:srcRect l="-22303" r="-22303"/>
          <a:stretch>
            <a:fillRect/>
          </a:stretch>
        </p:blipFill>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4: Transport Costs Making a Come back? </a:t>
            </a:r>
            <a:endParaRPr lang="en-US" dirty="0"/>
          </a:p>
        </p:txBody>
      </p:sp>
      <p:pic>
        <p:nvPicPr>
          <p:cNvPr id="4" name="Content Placeholder 3" descr="20210918_fnc212.png"/>
          <p:cNvPicPr>
            <a:picLocks noGrp="1" noChangeAspect="1"/>
          </p:cNvPicPr>
          <p:nvPr>
            <p:ph idx="1"/>
          </p:nvPr>
        </p:nvPicPr>
        <p:blipFill>
          <a:blip r:embed="rId2"/>
          <a:srcRect l="-49098" r="-49098"/>
          <a:stretch>
            <a:fillRect/>
          </a:stretch>
        </p:blipFill>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sz="1800" dirty="0" smtClean="0"/>
              <a:t>Figure</a:t>
            </a:r>
            <a:r>
              <a:rPr lang="en-US" sz="1800" dirty="0" smtClean="0"/>
              <a:t> 5: </a:t>
            </a:r>
            <a:r>
              <a:rPr lang="en-US" sz="1800" dirty="0" smtClean="0"/>
              <a:t>The Second Principle is that of Economies of Scale in Production. This states that it pays in terms of efficient use of inputs (raw materials, labor, etc.) to produce at a scale that then maximizes output. On the LRAC (Long run average cost curve) this is at point Q2 so it would pay if current production is at Q to move to a capacity that would produce at Q2. Average costs per unit produced would then decline from C to C1. Diseconomies set in after Q2.</a:t>
            </a:r>
            <a:endParaRPr lang="en-US" sz="1800" dirty="0"/>
          </a:p>
        </p:txBody>
      </p:sp>
      <p:pic>
        <p:nvPicPr>
          <p:cNvPr id="4" name="Content Placeholder 3" descr="330px-Economies_of_scale.PNG"/>
          <p:cNvPicPr>
            <a:picLocks noGrp="1" noChangeAspect="1"/>
          </p:cNvPicPr>
          <p:nvPr>
            <p:ph idx="1"/>
          </p:nvPr>
        </p:nvPicPr>
        <p:blipFill>
          <a:blip r:embed="rId2"/>
          <a:srcRect l="-27416" r="-27416"/>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The Industrial Revolution was the second transformative “event” (even though it lasted about 100 years in conventional usage or has never ended in more radical usage … technologies keep on coming to transform both industrial processes and make new products). The explosion of long-distance trade, colonialism, and worldwide investment predated it. </a:t>
            </a:r>
          </a:p>
          <a:p>
            <a:r>
              <a:rPr lang="en-US" sz="2000" dirty="0" smtClean="0"/>
              <a:t>Its geography is a continuation of the pattern in the three map-vignettes showing the shift in Europe’s economic center of gravity between 1450 and 1700. Capital accumulation and its redirection into new manufacturing industries was key to this transformation. This is why NW Europe was where the Industrial Revolution started. England was the epicenter (Figure 1).</a:t>
            </a:r>
          </a:p>
          <a:p>
            <a:r>
              <a:rPr lang="en-US" sz="2000" dirty="0" smtClean="0"/>
              <a:t>But the Revolution did spread elsewhere over time as we shall see (Figure 2).  </a:t>
            </a:r>
          </a:p>
          <a:p>
            <a:r>
              <a:rPr lang="en-US" sz="2000" dirty="0" smtClean="0"/>
              <a:t>Themes for the day: 1. Why call it a “Revolution”? 2. Where did it take place? 3. It lasted through three waves connected to the Kondratieff Long-Wave Cycle. 4. The six factors in the location of industries of various sorts.</a:t>
            </a:r>
          </a:p>
          <a:p>
            <a:r>
              <a:rPr lang="en-US" sz="2000" dirty="0" smtClean="0"/>
              <a:t>Next time: Lessons from history: the principles of industrial location.</a:t>
            </a:r>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698"/>
            <a:ext cx="8229600" cy="1293940"/>
          </a:xfrm>
        </p:spPr>
        <p:txBody>
          <a:bodyPr>
            <a:noAutofit/>
          </a:bodyPr>
          <a:lstStyle/>
          <a:p>
            <a:r>
              <a:rPr lang="en-US" sz="1200" dirty="0" smtClean="0"/>
              <a:t>Figure</a:t>
            </a:r>
            <a:r>
              <a:rPr lang="en-US" sz="1200" dirty="0" smtClean="0"/>
              <a:t> 6: </a:t>
            </a:r>
            <a:r>
              <a:rPr lang="en-US" sz="1200" dirty="0" smtClean="0"/>
              <a:t>The Third Principle is that of Agglomeration Economies or economic returns to clustering of similar industries (specialization) through being close to competitors (localization economies) and sharing common services (urbanization economies). Historically, many industries develop as clusters (think of Pittsburgh and steel, Detroit and motor vehicles,  Silicon valley and computer soft and hardware, Hollywood and movies). They can recruit from specialized labor pools, specialized venture capitalists, training venues, etc. This graph shows a “surplus” accruing to a business (orange line) even as it fails to match the idealized return (green line) associated with locating adjacent to similar businesses.</a:t>
            </a:r>
            <a:br>
              <a:rPr lang="en-US" sz="1200" dirty="0" smtClean="0"/>
            </a:br>
            <a:endParaRPr lang="en-US" sz="1200" dirty="0"/>
          </a:p>
        </p:txBody>
      </p:sp>
      <p:pic>
        <p:nvPicPr>
          <p:cNvPr id="4" name="Content Placeholder 3" descr="Martin fig 1.JPG"/>
          <p:cNvPicPr>
            <a:picLocks noGrp="1" noChangeAspect="1"/>
          </p:cNvPicPr>
          <p:nvPr>
            <p:ph idx="1"/>
          </p:nvPr>
        </p:nvPicPr>
        <p:blipFill>
          <a:blip r:embed="rId2"/>
          <a:srcRect l="-17443" r="-17443"/>
          <a:stretch>
            <a:fillRect/>
          </a:stretch>
        </p:blipFill>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Conclusion</a:t>
            </a:r>
            <a:endParaRPr lang="en-US" sz="2400" dirty="0"/>
          </a:p>
        </p:txBody>
      </p:sp>
      <p:sp>
        <p:nvSpPr>
          <p:cNvPr id="3" name="Content Placeholder 2"/>
          <p:cNvSpPr>
            <a:spLocks noGrp="1"/>
          </p:cNvSpPr>
          <p:nvPr>
            <p:ph idx="1"/>
          </p:nvPr>
        </p:nvSpPr>
        <p:spPr/>
        <p:txBody>
          <a:bodyPr>
            <a:normAutofit fontScale="92500" lnSpcReduction="20000"/>
          </a:bodyPr>
          <a:lstStyle/>
          <a:p>
            <a:r>
              <a:rPr lang="en-US" sz="2000" dirty="0" smtClean="0"/>
              <a:t>Transport costs have really diminished as a part of the </a:t>
            </a:r>
            <a:r>
              <a:rPr lang="en-US" sz="2000" dirty="0" err="1" smtClean="0"/>
              <a:t>locational</a:t>
            </a:r>
            <a:r>
              <a:rPr lang="en-US" sz="2000" dirty="0" smtClean="0"/>
              <a:t> calculus of businesses. But they still matter, above all in relation to heavy industries (like steel and vehicle assembly). Location close to rail lines and seaports is one of the more significant continuing impacts of transport costs given the cost of truck movement. If oil prices increase or are subjected to carbon taxes then the current reliance on long-distance ocean shipments may also diminish (independent of such factors as blocking canals!)</a:t>
            </a:r>
          </a:p>
          <a:p>
            <a:r>
              <a:rPr lang="en-US" sz="2000" dirty="0" smtClean="0"/>
              <a:t>Factory or plant economies of scale are still important. In fact, the concept of economies of scale extends also into considering the returns to production from serving a larger market (up to a certain point when diminishing returns set in). But as a principle of the location of production it suggests how important having access to adequate resources and skilled labor and machines still is in driving location decisions.</a:t>
            </a:r>
          </a:p>
          <a:p>
            <a:r>
              <a:rPr lang="en-US" sz="2000" dirty="0" smtClean="0"/>
              <a:t>Finally, agglomeration economies have also retained their importance. So far, at least before the pandemic, the idea of remote working substituting for face-to-face engagement had not led anywhere much. Time will tell. But this principle seems very well justified if the past two hundred years is any guide!! </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1: England as the locus in 1801</a:t>
            </a:r>
            <a:endParaRPr lang="en-US" dirty="0"/>
          </a:p>
        </p:txBody>
      </p:sp>
      <p:pic>
        <p:nvPicPr>
          <p:cNvPr id="4" name="Content Placeholder 3" descr="16e_Map_19.01.jpg"/>
          <p:cNvPicPr>
            <a:picLocks noGrp="1" noChangeAspect="1"/>
          </p:cNvPicPr>
          <p:nvPr>
            <p:ph idx="1"/>
          </p:nvPr>
        </p:nvPicPr>
        <p:blipFill>
          <a:blip r:embed="rId2"/>
          <a:srcRect l="-18187" r="-18187"/>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2: European Industrial Concentrations by 1900</a:t>
            </a:r>
            <a:endParaRPr lang="en-US" dirty="0"/>
          </a:p>
        </p:txBody>
      </p:sp>
      <p:pic>
        <p:nvPicPr>
          <p:cNvPr id="4" name="Content Placeholder 3" descr="23_1.gif"/>
          <p:cNvPicPr>
            <a:picLocks noGrp="1" noChangeAspect="1"/>
          </p:cNvPicPr>
          <p:nvPr>
            <p:ph idx="1"/>
          </p:nvPr>
        </p:nvPicPr>
        <p:blipFill>
          <a:blip r:embed="rId2"/>
          <a:srcRect l="-24031" r="-24031"/>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954421"/>
          </a:xfrm>
        </p:spPr>
        <p:txBody>
          <a:bodyPr>
            <a:normAutofit/>
          </a:bodyPr>
          <a:lstStyle/>
          <a:p>
            <a:r>
              <a:rPr lang="en-US" dirty="0" smtClean="0"/>
              <a:t>WHY “REVOLUTION”?</a:t>
            </a:r>
            <a:br>
              <a:rPr lang="en-US" dirty="0" smtClean="0"/>
            </a:br>
            <a:endParaRPr lang="en-US" dirty="0"/>
          </a:p>
        </p:txBody>
      </p:sp>
      <p:sp>
        <p:nvSpPr>
          <p:cNvPr id="3" name="Content Placeholder 2"/>
          <p:cNvSpPr>
            <a:spLocks noGrp="1"/>
          </p:cNvSpPr>
          <p:nvPr>
            <p:ph idx="1"/>
          </p:nvPr>
        </p:nvSpPr>
        <p:spPr>
          <a:xfrm>
            <a:off x="457200" y="898870"/>
            <a:ext cx="8229600" cy="5959130"/>
          </a:xfrm>
        </p:spPr>
        <p:txBody>
          <a:bodyPr>
            <a:normAutofit fontScale="92500" lnSpcReduction="20000"/>
          </a:bodyPr>
          <a:lstStyle/>
          <a:p>
            <a:r>
              <a:rPr lang="en-US" dirty="0" smtClean="0"/>
              <a:t>1. Energy-intensive production (water and carbon) – water, steam, electricity</a:t>
            </a:r>
          </a:p>
          <a:p>
            <a:r>
              <a:rPr lang="en-US" dirty="0" smtClean="0"/>
              <a:t>2. Mass production ( mass not batch production) – later assembly-line production and specialized repetitive labor tasks</a:t>
            </a:r>
          </a:p>
          <a:p>
            <a:r>
              <a:rPr lang="en-US" dirty="0" smtClean="0"/>
              <a:t>3. New products: steam engines, railroads, steel, chemicals, drugs (capital goods initially more important than consumer goods)</a:t>
            </a:r>
          </a:p>
          <a:p>
            <a:r>
              <a:rPr lang="en-US" dirty="0" smtClean="0"/>
              <a:t>4. Organizational changes: (a) at industrial level: specialized management, unskilled/semi-skilled labor, factories not workshops; (b) at legal/political level: firms as limited liability partnerships, joint-stock companies, national currencies and banking, stock markets.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Historical-Geographical Pattern</a:t>
            </a:r>
            <a:endParaRPr lang="en-US" dirty="0"/>
          </a:p>
        </p:txBody>
      </p:sp>
      <p:sp>
        <p:nvSpPr>
          <p:cNvPr id="3" name="Content Placeholder 2"/>
          <p:cNvSpPr>
            <a:spLocks noGrp="1"/>
          </p:cNvSpPr>
          <p:nvPr>
            <p:ph idx="1"/>
          </p:nvPr>
        </p:nvSpPr>
        <p:spPr/>
        <p:txBody>
          <a:bodyPr/>
          <a:lstStyle/>
          <a:p>
            <a:r>
              <a:rPr lang="en-US" dirty="0" smtClean="0"/>
              <a:t>First “British” Wave: 1760-1850 – water/canal age (cotton textiles, iron) privileges upland locations with waterpower: Phase I: (1760-1790) proto-industrialization; Phase II: (1790-1820) embryo industrial regions; Phase III (1820-1850): railway links and coalfield sites as centerpieces of industrial regions.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Second Wave: 1840-1890 – steam age (textiles, steel, chemicals, armaments, steel ships, locomotives, and railroads) – corporate “personhood” to separate ownership/control from liability; trusts and large firms e.g. US Steel. </a:t>
            </a:r>
          </a:p>
          <a:p>
            <a:r>
              <a:rPr lang="en-US" dirty="0" smtClean="0"/>
              <a:t>Located in Britain and “Inner Europe” – Belgium, northern France, western Germany.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Third Wave: 1890-1920 – electricity, motor age (many of the same products and processes) except for use of electricity and internal combustion engine – these allow for more “footloose” location away from waterpower or coalfield sites.</a:t>
            </a:r>
          </a:p>
          <a:p>
            <a:r>
              <a:rPr lang="en-US" dirty="0" smtClean="0"/>
              <a:t>Located widely across Europe -- spread to “Outer Europe” – Sweden, Russia, northern Italy.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Links to Kondratieff Long-Wave Cycle</a:t>
            </a:r>
            <a:endParaRPr lang="en-US" dirty="0"/>
          </a:p>
        </p:txBody>
      </p:sp>
      <p:pic>
        <p:nvPicPr>
          <p:cNvPr id="4" name="Content Placeholder 3" descr="wave1.gif"/>
          <p:cNvPicPr>
            <a:picLocks noGrp="1" noChangeAspect="1"/>
          </p:cNvPicPr>
          <p:nvPr>
            <p:ph idx="1"/>
          </p:nvPr>
        </p:nvPicPr>
        <p:blipFill>
          <a:blip r:embed="rId2"/>
          <a:srcRect l="-5807" r="-5807"/>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8964</TotalTime>
  <Words>1514</Words>
  <Application>Microsoft Macintosh PowerPoint</Application>
  <PresentationFormat>On-screen Show (4:3)</PresentationFormat>
  <Paragraphs>47</Paragraphs>
  <Slides>21</Slides>
  <Notes>0</Notes>
  <HiddenSlides>0</HiddenSlides>
  <MMClips>0</MMClips>
  <ScaleCrop>false</ScaleCrop>
  <HeadingPairs>
    <vt:vector size="4" baseType="variant">
      <vt:variant>
        <vt:lpstr>Design Template</vt:lpstr>
      </vt:variant>
      <vt:variant>
        <vt:i4>1</vt:i4>
      </vt:variant>
      <vt:variant>
        <vt:lpstr>Slide Titles</vt:lpstr>
      </vt:variant>
      <vt:variant>
        <vt:i4>21</vt:i4>
      </vt:variant>
    </vt:vector>
  </HeadingPairs>
  <TitlesOfParts>
    <vt:vector size="22" baseType="lpstr">
      <vt:lpstr>Office Theme</vt:lpstr>
      <vt:lpstr>THE INDUSTRIAL REVOLUTION</vt:lpstr>
      <vt:lpstr>Introduction</vt:lpstr>
      <vt:lpstr>Figure 1: England as the locus in 1801</vt:lpstr>
      <vt:lpstr>Figure 2: European Industrial Concentrations by 1900</vt:lpstr>
      <vt:lpstr>WHY “REVOLUTION”? </vt:lpstr>
      <vt:lpstr>Historical-Geographical Pattern</vt:lpstr>
      <vt:lpstr> </vt:lpstr>
      <vt:lpstr> </vt:lpstr>
      <vt:lpstr>Links to Kondratieff Long-Wave Cycle</vt:lpstr>
      <vt:lpstr>Factors in Geographical Location of New Industries</vt:lpstr>
      <vt:lpstr>Slide 11</vt:lpstr>
      <vt:lpstr>Figure 3: The British Empire as a source of raw materials and destination for investment and sales of manufactured goods</vt:lpstr>
      <vt:lpstr>Figure 4: The more efficient British and other European producers forced smaller-scale producers in India, China, and elsewhere out of business</vt:lpstr>
      <vt:lpstr>PRINCIPLES OF INDUSTRIAL LOCATION</vt:lpstr>
      <vt:lpstr>Figure 1: Alfred Weber modeled industrial location by using a pulley and weights logic. If S1 is the weight in production costs of a raw material and S2 of another one and transport costs are different for each and in supplying the final market of M then the final location will be a function of the “pulling power” of the different costs. As in the early Industrial Revolution it is based on the idea that transport costs are central to the locational calculus of the firm or business. This is the First Principle of Industrial Location.</vt:lpstr>
      <vt:lpstr>Figure 2: But historically transport costs have become much less central to the location of factories. Why? 1. Less dependent on moving raw materials as light industries have replaced heavy ones 2. Improved efficiency of modes of transport, particularly over long distances by sea and rail 3. Shift away from burning coal as source of energy which was a major constraint on location when coal must be burned and thus loses weight. Why transport coal long distances to then burn it?  </vt:lpstr>
      <vt:lpstr>Figure 3: Over the past fifty years with container ships and relatively low oil prices it has become possible to ship things over long distances at low cost. But if oil prices increase (because of shortage or carbon taxes) then the costs of movement go up immensely. In this diagram, shipping from China isn’t that much more expensive than shipping from Mexico but with forecast increases the scenario changes significantly.</vt:lpstr>
      <vt:lpstr>Figure 4: Transport Costs Making a Come back? </vt:lpstr>
      <vt:lpstr>Figure 5: The Second Principle is that of Economies of Scale in Production. This states that it pays in terms of efficient use of inputs (raw materials, labor, etc.) to produce at a scale that then maximizes output. On the LRAC (Long run average cost curve) this is at point Q2 so it would pay if current production is at Q to move to a capacity that would produce at Q2. Average costs per unit produced would then decline from C to C1. Diseconomies set in after Q2.</vt:lpstr>
      <vt:lpstr>Figure 6: The Third Principle is that of Agglomeration Economies or economic returns to clustering of similar industries (specialization) through being close to competitors (localization economies) and sharing common services (urbanization economies). Historically, many industries develop as clusters (think of Pittsburgh and steel, Detroit and motor vehicles,  Silicon valley and computer soft and hardware, Hollywood and movies). They can recruit from specialized labor pools, specialized venture capitalists, training venues, etc. This graph shows a “surplus” accruing to a business (orange line) even as it fails to match the idealized return (green line) associated with locating adjacent to similar businesses. </vt:lpstr>
      <vt:lpstr>Conclusion</vt:lpstr>
    </vt:vector>
  </TitlesOfParts>
  <Company>UCLA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INDUSTRIAL REVOLUTION</dc:title>
  <dc:creator>John  Agnew</dc:creator>
  <cp:lastModifiedBy>John  Agnew</cp:lastModifiedBy>
  <cp:revision>9</cp:revision>
  <dcterms:created xsi:type="dcterms:W3CDTF">2021-09-27T19:16:20Z</dcterms:created>
  <dcterms:modified xsi:type="dcterms:W3CDTF">2021-09-27T19:21:28Z</dcterms:modified>
</cp:coreProperties>
</file>