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57" r:id="rId4"/>
    <p:sldId id="258" r:id="rId5"/>
    <p:sldId id="262" r:id="rId6"/>
    <p:sldId id="266" r:id="rId7"/>
    <p:sldId id="263" r:id="rId8"/>
    <p:sldId id="267" r:id="rId9"/>
    <p:sldId id="264" r:id="rId10"/>
    <p:sldId id="268" r:id="rId11"/>
    <p:sldId id="260" r:id="rId12"/>
    <p:sldId id="269" r:id="rId13"/>
    <p:sldId id="270" r:id="rId14"/>
    <p:sldId id="261"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5" d="100"/>
          <a:sy n="85" d="100"/>
        </p:scale>
        <p:origin x="77" y="7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92F9B62-72CA-D148-8E48-87F1F77D0A9F}"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0A13E8-8BEB-974A-95F7-E4EC477B547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2F9B62-72CA-D148-8E48-87F1F77D0A9F}"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0A13E8-8BEB-974A-95F7-E4EC477B547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2F9B62-72CA-D148-8E48-87F1F77D0A9F}"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0A13E8-8BEB-974A-95F7-E4EC477B547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2F9B62-72CA-D148-8E48-87F1F77D0A9F}"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0A13E8-8BEB-974A-95F7-E4EC477B547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F9B62-72CA-D148-8E48-87F1F77D0A9F}" type="datetimeFigureOut">
              <a:rPr lang="en-US" smtClean="0"/>
              <a:pPr/>
              <a:t>10/31/2023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0A13E8-8BEB-974A-95F7-E4EC477B547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2F9B62-72CA-D148-8E48-87F1F77D0A9F}" type="datetimeFigureOut">
              <a:rPr lang="en-US" smtClean="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0A13E8-8BEB-974A-95F7-E4EC477B547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2F9B62-72CA-D148-8E48-87F1F77D0A9F}" type="datetimeFigureOut">
              <a:rPr lang="en-US" smtClean="0"/>
              <a:pPr/>
              <a:t>10/31/2023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0A13E8-8BEB-974A-95F7-E4EC477B547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92F9B62-72CA-D148-8E48-87F1F77D0A9F}" type="datetimeFigureOut">
              <a:rPr lang="en-US" smtClean="0"/>
              <a:pPr/>
              <a:t>10/31/2023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0A13E8-8BEB-974A-95F7-E4EC477B547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2F9B62-72CA-D148-8E48-87F1F77D0A9F}" type="datetimeFigureOut">
              <a:rPr lang="en-US" smtClean="0"/>
              <a:pPr/>
              <a:t>10/31/2023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C0A13E8-8BEB-974A-95F7-E4EC477B547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2F9B62-72CA-D148-8E48-87F1F77D0A9F}" type="datetimeFigureOut">
              <a:rPr lang="en-US" smtClean="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0A13E8-8BEB-974A-95F7-E4EC477B547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2F9B62-72CA-D148-8E48-87F1F77D0A9F}" type="datetimeFigureOut">
              <a:rPr lang="en-US" smtClean="0"/>
              <a:pPr/>
              <a:t>10/31/2023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0A13E8-8BEB-974A-95F7-E4EC477B547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F9B62-72CA-D148-8E48-87F1F77D0A9F}" type="datetimeFigureOut">
              <a:rPr lang="en-US" smtClean="0"/>
              <a:pPr/>
              <a:t>10/31/2023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A13E8-8BEB-974A-95F7-E4EC477B547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Emergence of Organized Capitalism in the Core</a:t>
            </a:r>
          </a:p>
        </p:txBody>
      </p:sp>
      <p:sp>
        <p:nvSpPr>
          <p:cNvPr id="3" name="Subtitle 2"/>
          <p:cNvSpPr>
            <a:spLocks noGrp="1"/>
          </p:cNvSpPr>
          <p:nvPr>
            <p:ph type="subTitle" idx="1"/>
          </p:nvPr>
        </p:nvSpPr>
        <p:spPr/>
        <p:txBody>
          <a:bodyPr/>
          <a:lstStyle/>
          <a:p>
            <a:r>
              <a:rPr lang="en-US" dirty="0"/>
              <a:t>1890-1960s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715273"/>
          </a:xfrm>
        </p:spPr>
        <p:txBody>
          <a:bodyPr>
            <a:normAutofit/>
          </a:bodyPr>
          <a:lstStyle/>
          <a:p>
            <a:r>
              <a:rPr lang="en-US" sz="2800" dirty="0"/>
              <a:t>IV: RISE OF THE WELFARE STATE (begins in 1900s but intensifies following the Great Depression of the 1930s)</a:t>
            </a:r>
          </a:p>
        </p:txBody>
      </p:sp>
      <p:sp>
        <p:nvSpPr>
          <p:cNvPr id="3" name="Content Placeholder 2"/>
          <p:cNvSpPr>
            <a:spLocks noGrp="1"/>
          </p:cNvSpPr>
          <p:nvPr>
            <p:ph idx="1"/>
          </p:nvPr>
        </p:nvSpPr>
        <p:spPr>
          <a:xfrm>
            <a:off x="457200" y="1822857"/>
            <a:ext cx="8229600" cy="4525963"/>
          </a:xfrm>
        </p:spPr>
        <p:txBody>
          <a:bodyPr>
            <a:normAutofit fontScale="92500" lnSpcReduction="10000"/>
          </a:bodyPr>
          <a:lstStyle/>
          <a:p>
            <a:r>
              <a:rPr lang="en-US" dirty="0"/>
              <a:t>Provision of healthcare benefits by either governments or businesses</a:t>
            </a:r>
          </a:p>
          <a:p>
            <a:r>
              <a:rPr lang="en-US" dirty="0"/>
              <a:t>State pensions</a:t>
            </a:r>
          </a:p>
          <a:p>
            <a:r>
              <a:rPr lang="en-US" dirty="0"/>
              <a:t>Unemployment benefits (presumed counter-cyclical)</a:t>
            </a:r>
          </a:p>
          <a:p>
            <a:r>
              <a:rPr lang="en-US" dirty="0"/>
              <a:t>Retraining of workers</a:t>
            </a:r>
          </a:p>
          <a:p>
            <a:r>
              <a:rPr lang="en-US" dirty="0"/>
              <a:t>Mass public education</a:t>
            </a:r>
          </a:p>
          <a:p>
            <a:r>
              <a:rPr lang="en-US" dirty="0"/>
              <a:t>Always more reluctance to expand the welfare state in the US.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1715273"/>
          </a:xfrm>
        </p:spPr>
        <p:txBody>
          <a:bodyPr>
            <a:normAutofit fontScale="90000"/>
          </a:bodyPr>
          <a:lstStyle/>
          <a:p>
            <a:r>
              <a:rPr lang="en-US" dirty="0"/>
              <a:t>V: INTERGOVERNMENTAL MANAGEMENT OF INTERNATIONAL TRADE AND CURRENCIES</a:t>
            </a:r>
          </a:p>
        </p:txBody>
      </p:sp>
      <p:sp>
        <p:nvSpPr>
          <p:cNvPr id="3" name="Content Placeholder 2"/>
          <p:cNvSpPr>
            <a:spLocks noGrp="1"/>
          </p:cNvSpPr>
          <p:nvPr>
            <p:ph idx="1"/>
          </p:nvPr>
        </p:nvSpPr>
        <p:spPr>
          <a:xfrm>
            <a:off x="457200" y="1880203"/>
            <a:ext cx="8229600" cy="4245960"/>
          </a:xfrm>
        </p:spPr>
        <p:txBody>
          <a:bodyPr/>
          <a:lstStyle/>
          <a:p>
            <a:r>
              <a:rPr lang="en-US" dirty="0"/>
              <a:t>Gold Standard (1870s-1930s) Britain as linchpin</a:t>
            </a:r>
          </a:p>
          <a:p>
            <a:r>
              <a:rPr lang="en-US" dirty="0"/>
              <a:t>Bretton Woods Agreement (1944-1971) US as linchpin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Where? STARTED IN USA BUT FULL MODEL NEVER ADOPTED THERE</a:t>
            </a:r>
          </a:p>
        </p:txBody>
      </p:sp>
      <p:sp>
        <p:nvSpPr>
          <p:cNvPr id="3" name="Content Placeholder 2"/>
          <p:cNvSpPr>
            <a:spLocks noGrp="1"/>
          </p:cNvSpPr>
          <p:nvPr>
            <p:ph idx="1"/>
          </p:nvPr>
        </p:nvSpPr>
        <p:spPr/>
        <p:txBody>
          <a:bodyPr/>
          <a:lstStyle/>
          <a:p>
            <a:r>
              <a:rPr lang="en-US" dirty="0"/>
              <a:t>Federalism: some states hostile to unions (mainly in the South)</a:t>
            </a:r>
          </a:p>
          <a:p>
            <a:r>
              <a:rPr lang="en-US" dirty="0"/>
              <a:t>Liberal ideology and private versus public goods (e.g. healthcare)</a:t>
            </a:r>
          </a:p>
          <a:p>
            <a:r>
              <a:rPr lang="en-US" dirty="0"/>
              <a:t>Less government mediation between capital and labor relative to Europe or Japan.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THE BASIC BUSINESS MODEL</a:t>
            </a:r>
          </a:p>
        </p:txBody>
      </p:sp>
      <p:sp>
        <p:nvSpPr>
          <p:cNvPr id="3" name="Content Placeholder 2"/>
          <p:cNvSpPr>
            <a:spLocks noGrp="1"/>
          </p:cNvSpPr>
          <p:nvPr>
            <p:ph idx="1"/>
          </p:nvPr>
        </p:nvSpPr>
        <p:spPr>
          <a:xfrm>
            <a:off x="457200" y="1278208"/>
            <a:ext cx="8229600" cy="4989136"/>
          </a:xfrm>
        </p:spPr>
        <p:txBody>
          <a:bodyPr>
            <a:normAutofit fontScale="92500" lnSpcReduction="20000"/>
          </a:bodyPr>
          <a:lstStyle/>
          <a:p>
            <a:r>
              <a:rPr lang="en-US" dirty="0"/>
              <a:t>1. Integrated firms operating nationally (limited out-sourcing to other firms and limited internationalization of firms)</a:t>
            </a:r>
          </a:p>
          <a:p>
            <a:r>
              <a:rPr lang="en-US" dirty="0"/>
              <a:t>2. Vertical integration</a:t>
            </a:r>
          </a:p>
          <a:p>
            <a:r>
              <a:rPr lang="en-US" dirty="0"/>
              <a:t>3. Single-site economies of scale</a:t>
            </a:r>
          </a:p>
          <a:p>
            <a:r>
              <a:rPr lang="en-US" dirty="0"/>
              <a:t>4. Single-strand supply chains</a:t>
            </a:r>
          </a:p>
          <a:p>
            <a:r>
              <a:rPr lang="en-US" dirty="0"/>
              <a:t>5. National markets dominate</a:t>
            </a:r>
          </a:p>
          <a:p>
            <a:r>
              <a:rPr lang="en-US" dirty="0"/>
              <a:t>6. High levels of labor unionization (national wage bargaining)</a:t>
            </a:r>
          </a:p>
          <a:p>
            <a:r>
              <a:rPr lang="en-US" dirty="0"/>
              <a:t>7. Governments as “brokers” between business and labor</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Figure 4: Vertical Integration (left) characteristic of Organized Capitalism (</a:t>
            </a:r>
            <a:r>
              <a:rPr lang="en-US" sz="2800" dirty="0" err="1"/>
              <a:t>Fordism</a:t>
            </a:r>
            <a:r>
              <a:rPr lang="en-US" sz="2800" dirty="0"/>
              <a:t>)</a:t>
            </a:r>
          </a:p>
        </p:txBody>
      </p:sp>
      <p:pic>
        <p:nvPicPr>
          <p:cNvPr id="4" name="Content Placeholder 3" descr="fordpost.gif"/>
          <p:cNvPicPr>
            <a:picLocks noGrp="1" noChangeAspect="1"/>
          </p:cNvPicPr>
          <p:nvPr>
            <p:ph idx="1"/>
          </p:nvPr>
        </p:nvPicPr>
        <p:blipFill>
          <a:blip r:embed="rId2"/>
          <a:srcRect l="-28995" r="-28995"/>
          <a:stretch>
            <a:fillRect/>
          </a:stretch>
        </p:blip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WAS THE LOGIC BEHIND THE SHIFT TO ORGANIZED CAPITALISM (FORDISM)?</a:t>
            </a:r>
          </a:p>
        </p:txBody>
      </p:sp>
      <p:sp>
        <p:nvSpPr>
          <p:cNvPr id="3" name="Content Placeholder 2"/>
          <p:cNvSpPr>
            <a:spLocks noGrp="1"/>
          </p:cNvSpPr>
          <p:nvPr>
            <p:ph idx="1"/>
          </p:nvPr>
        </p:nvSpPr>
        <p:spPr>
          <a:xfrm>
            <a:off x="457200" y="1847217"/>
            <a:ext cx="8229600" cy="4278946"/>
          </a:xfrm>
        </p:spPr>
        <p:txBody>
          <a:bodyPr>
            <a:normAutofit fontScale="92500" lnSpcReduction="10000"/>
          </a:bodyPr>
          <a:lstStyle/>
          <a:p>
            <a:r>
              <a:rPr lang="en-US" dirty="0"/>
              <a:t>Defuse class hostility (Populist and socialist movements in the 1890s, early 1900s)</a:t>
            </a:r>
          </a:p>
          <a:p>
            <a:r>
              <a:rPr lang="en-US" dirty="0"/>
              <a:t>Stimulate profits/economic growth</a:t>
            </a:r>
          </a:p>
          <a:p>
            <a:r>
              <a:rPr lang="en-US" dirty="0"/>
              <a:t>Try to flatten business cycle</a:t>
            </a:r>
          </a:p>
          <a:p>
            <a:r>
              <a:rPr lang="en-US" dirty="0"/>
              <a:t>Combine economies of scale in big companies with government regulation/mediation as an alternative to more competition</a:t>
            </a:r>
          </a:p>
          <a:p>
            <a:r>
              <a:rPr lang="en-US" dirty="0"/>
              <a:t>Encourage consumption as engine of economic growth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400" dirty="0"/>
              <a:t>When many workers belonged to labor unions, when business saw value in negotiating with labor with government as a mediator, and income taxes were introduced and relatively progressive income taxes (the more the income the higher the rate) to pay for public goods that underpinned the growing cities and suburbs of the periods (highways, subways, public schools, etc.)</a:t>
            </a:r>
          </a:p>
          <a:p>
            <a:r>
              <a:rPr lang="en-US" sz="2400" dirty="0"/>
              <a:t>1. What was “organized capitalism”? 2. How did it happen? 3. Where did it happen? 4. What was the economic logic behind 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1. What was organized capitalism?</a:t>
            </a:r>
          </a:p>
        </p:txBody>
      </p:sp>
      <p:sp>
        <p:nvSpPr>
          <p:cNvPr id="3" name="Content Placeholder 2"/>
          <p:cNvSpPr>
            <a:spLocks noGrp="1"/>
          </p:cNvSpPr>
          <p:nvPr>
            <p:ph idx="1"/>
          </p:nvPr>
        </p:nvSpPr>
        <p:spPr/>
        <p:txBody>
          <a:bodyPr>
            <a:normAutofit fontScale="77500" lnSpcReduction="20000"/>
          </a:bodyPr>
          <a:lstStyle/>
          <a:p>
            <a:r>
              <a:rPr lang="en-US" dirty="0"/>
              <a:t>Organized capitalism emerges from the 1890s and lasts until the 1960s. Its origins are in the monopoly capitalism (vertical integration and firm economies of scale) of the third wave of the industrial revolution in Europe and its counterparts in the US and Japan noted in the last lecture.</a:t>
            </a:r>
          </a:p>
          <a:p>
            <a:r>
              <a:rPr lang="en-US" dirty="0"/>
              <a:t>Twin roots: overcoming profit squeeze through increasing levels of consumption (this required raising wage rates not reducing them) and increased government regulation. The 1870s-1890s was a time of the Long Depression across the industrial world (particularly the US). It was reversed with investments in electricity and the internal combustion engine (for vehicles) (see Figure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Figure 1: Note Deep Downturn in Prices of Commodities 1870-1900 followed by recovery until 1920s</a:t>
            </a:r>
          </a:p>
        </p:txBody>
      </p:sp>
      <p:pic>
        <p:nvPicPr>
          <p:cNvPr id="4" name="Content Placeholder 3" descr="wave1.gif"/>
          <p:cNvPicPr>
            <a:picLocks noGrp="1" noChangeAspect="1"/>
          </p:cNvPicPr>
          <p:nvPr>
            <p:ph idx="1"/>
          </p:nvPr>
        </p:nvPicPr>
        <p:blipFill>
          <a:blip r:embed="rId2"/>
          <a:srcRect l="-5807" r="-5807"/>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2: How did it happen? I. GOVERNMENTS AS MEDIATORS BETWEEN BIG FIRMS AND LABOR</a:t>
            </a:r>
          </a:p>
        </p:txBody>
      </p:sp>
      <p:sp>
        <p:nvSpPr>
          <p:cNvPr id="3" name="Content Placeholder 2"/>
          <p:cNvSpPr>
            <a:spLocks noGrp="1"/>
          </p:cNvSpPr>
          <p:nvPr>
            <p:ph idx="1"/>
          </p:nvPr>
        </p:nvSpPr>
        <p:spPr/>
        <p:txBody>
          <a:bodyPr>
            <a:normAutofit fontScale="92500" lnSpcReduction="20000"/>
          </a:bodyPr>
          <a:lstStyle/>
          <a:p>
            <a:r>
              <a:rPr lang="en-US" dirty="0"/>
              <a:t>Increased regulation of business and finance (e.g. Federal Reserve in US, FDA in USA)</a:t>
            </a:r>
          </a:p>
          <a:p>
            <a:r>
              <a:rPr lang="en-US" dirty="0"/>
              <a:t>Government pension schemes</a:t>
            </a:r>
          </a:p>
          <a:p>
            <a:r>
              <a:rPr lang="en-US" dirty="0"/>
              <a:t>Anti-monopoly legislation (e.g. Sherman Antitrust Act of 1890)</a:t>
            </a:r>
          </a:p>
          <a:p>
            <a:pPr>
              <a:buNone/>
            </a:pPr>
            <a:endParaRPr lang="en-US" dirty="0"/>
          </a:p>
          <a:p>
            <a:r>
              <a:rPr lang="en-US" dirty="0"/>
              <a:t>Pushed by “progressive” and socialist politicians and by workers pushing for higher wages. Some businesses recognized that they increase sales and profits  if they paid workers more (e.g. Ford)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II. NEW “SCIENTIFIC” ORGANIZATION OF PRODUCTION</a:t>
            </a:r>
          </a:p>
        </p:txBody>
      </p:sp>
      <p:sp>
        <p:nvSpPr>
          <p:cNvPr id="3" name="Content Placeholder 2"/>
          <p:cNvSpPr>
            <a:spLocks noGrp="1"/>
          </p:cNvSpPr>
          <p:nvPr>
            <p:ph idx="1"/>
          </p:nvPr>
        </p:nvSpPr>
        <p:spPr/>
        <p:txBody>
          <a:bodyPr>
            <a:normAutofit lnSpcReduction="10000"/>
          </a:bodyPr>
          <a:lstStyle/>
          <a:p>
            <a:r>
              <a:rPr lang="en-US" dirty="0"/>
              <a:t>The other side of the “deal” was to increase worker productivity:</a:t>
            </a:r>
          </a:p>
          <a:p>
            <a:r>
              <a:rPr lang="en-US" dirty="0"/>
              <a:t>Assembly-line production (introduced by Ford in the US in 1907)</a:t>
            </a:r>
          </a:p>
          <a:p>
            <a:r>
              <a:rPr lang="en-US" dirty="0"/>
              <a:t>Based on “Taylorism:” (after Frederick Taylor) time-and-motion studies, efficient use of labor within factories (specialized by task). Producing the Model T Ford was reduced to 84 discrete tasks (Figure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a:t>
            </a:r>
          </a:p>
        </p:txBody>
      </p:sp>
      <p:pic>
        <p:nvPicPr>
          <p:cNvPr id="4" name="Content Placeholder 3" descr="800px-Ford_Motor_Company_assembly_line.jpg"/>
          <p:cNvPicPr>
            <a:picLocks noGrp="1" noChangeAspect="1"/>
          </p:cNvPicPr>
          <p:nvPr>
            <p:ph idx="1"/>
          </p:nvPr>
        </p:nvPicPr>
        <p:blipFill>
          <a:blip r:embed="rId2"/>
          <a:srcRect l="-8186" r="-8186"/>
          <a:stretch>
            <a:fillRect/>
          </a:stretch>
        </p: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III. HIGHER WAGES/HIGHER CONSUMPTION (FORDISM)</a:t>
            </a:r>
          </a:p>
        </p:txBody>
      </p:sp>
      <p:sp>
        <p:nvSpPr>
          <p:cNvPr id="3" name="Content Placeholder 2"/>
          <p:cNvSpPr>
            <a:spLocks noGrp="1"/>
          </p:cNvSpPr>
          <p:nvPr>
            <p:ph idx="1"/>
          </p:nvPr>
        </p:nvSpPr>
        <p:spPr/>
        <p:txBody>
          <a:bodyPr>
            <a:normAutofit fontScale="92500"/>
          </a:bodyPr>
          <a:lstStyle/>
          <a:p>
            <a:r>
              <a:rPr lang="en-US" dirty="0"/>
              <a:t>With increased production needed increased sales (Figure 3)</a:t>
            </a:r>
          </a:p>
          <a:p>
            <a:r>
              <a:rPr lang="en-US" dirty="0"/>
              <a:t>Simple logic: pay workers more, sell more, profit more as opposed to pay workers as little as possible, sell to the lower proportion of the population with disposable income at higher prices, profit.</a:t>
            </a:r>
          </a:p>
          <a:p>
            <a:r>
              <a:rPr lang="en-US" dirty="0"/>
              <a:t>Cheaper products for mass consumption (like the Model T), advertising, consumer-credit economy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Figure 3: You can never buy enough</a:t>
            </a:r>
          </a:p>
        </p:txBody>
      </p:sp>
      <p:pic>
        <p:nvPicPr>
          <p:cNvPr id="4" name="Content Placeholder 3" descr="800px-Mall_culture_jakarta36.jpg"/>
          <p:cNvPicPr>
            <a:picLocks noGrp="1" noChangeAspect="1"/>
          </p:cNvPicPr>
          <p:nvPr>
            <p:ph idx="1"/>
          </p:nvPr>
        </p:nvPicPr>
        <p:blipFill>
          <a:blip r:embed="rId2"/>
          <a:srcRect l="-18187" r="-18187"/>
          <a:stretch>
            <a:fillRect/>
          </a:stretch>
        </p:blip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7487</TotalTime>
  <Words>777</Words>
  <Application>Microsoft Office PowerPoint</Application>
  <PresentationFormat>On-screen Show (4:3)</PresentationFormat>
  <Paragraphs>54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The Emergence of Organized Capitalism in the Core</vt:lpstr>
      <vt:lpstr>Introduction</vt:lpstr>
      <vt:lpstr>1. What was organized capitalism?</vt:lpstr>
      <vt:lpstr>Figure 1: Note Deep Downturn in Prices of Commodities 1870-1900 followed by recovery until 1920s</vt:lpstr>
      <vt:lpstr>2: How did it happen? I. GOVERNMENTS AS MEDIATORS BETWEEN BIG FIRMS AND LABOR</vt:lpstr>
      <vt:lpstr>II. NEW “SCIENTIFIC” ORGANIZATION OF PRODUCTION</vt:lpstr>
      <vt:lpstr>Figure 2</vt:lpstr>
      <vt:lpstr>III. HIGHER WAGES/HIGHER CONSUMPTION (FORDISM)</vt:lpstr>
      <vt:lpstr>Figure 3: You can never buy enough</vt:lpstr>
      <vt:lpstr>IV: RISE OF THE WELFARE STATE (begins in 1900s but intensifies following the Great Depression of the 1930s)</vt:lpstr>
      <vt:lpstr>V: INTERGOVERNMENTAL MANAGEMENT OF INTERNATIONAL TRADE AND CURRENCIES</vt:lpstr>
      <vt:lpstr>3: Where? STARTED IN USA BUT FULL MODEL NEVER ADOPTED THERE</vt:lpstr>
      <vt:lpstr>4. THE BASIC BUSINESS MODEL</vt:lpstr>
      <vt:lpstr>Figure 4: Vertical Integration (left) characteristic of Organized Capitalism (Fordism)</vt:lpstr>
      <vt:lpstr>WHAT WAS THE LOGIC BEHIND THE SHIFT TO ORGANIZED CAPITALISM (FORDISM)?</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Emergence of Organized Capitalism in the Core</dc:title>
  <dc:creator>John  Agnew</dc:creator>
  <cp:lastModifiedBy>Tejas Kamtam</cp:lastModifiedBy>
  <cp:revision>6</cp:revision>
  <dcterms:created xsi:type="dcterms:W3CDTF">2021-04-14T21:01:54Z</dcterms:created>
  <dcterms:modified xsi:type="dcterms:W3CDTF">2023-11-01T06:10:41Z</dcterms:modified>
</cp:coreProperties>
</file>