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85" r:id="rId2"/>
    <p:sldId id="293" r:id="rId3"/>
    <p:sldId id="297" r:id="rId4"/>
    <p:sldId id="308" r:id="rId5"/>
    <p:sldId id="286" r:id="rId6"/>
    <p:sldId id="287" r:id="rId7"/>
    <p:sldId id="302" r:id="rId8"/>
    <p:sldId id="303" r:id="rId9"/>
    <p:sldId id="304" r:id="rId10"/>
    <p:sldId id="305" r:id="rId11"/>
    <p:sldId id="306" r:id="rId12"/>
    <p:sldId id="310" r:id="rId13"/>
    <p:sldId id="309" r:id="rId14"/>
    <p:sldId id="257" r:id="rId15"/>
    <p:sldId id="258"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311" r:id="rId31"/>
    <p:sldId id="274" r:id="rId32"/>
    <p:sldId id="275" r:id="rId33"/>
    <p:sldId id="276" r:id="rId34"/>
    <p:sldId id="277" r:id="rId35"/>
    <p:sldId id="315" r:id="rId36"/>
    <p:sldId id="279" r:id="rId37"/>
    <p:sldId id="280" r:id="rId38"/>
    <p:sldId id="281" r:id="rId39"/>
    <p:sldId id="282" r:id="rId40"/>
    <p:sldId id="288" r:id="rId41"/>
    <p:sldId id="283" r:id="rId42"/>
    <p:sldId id="299" r:id="rId43"/>
    <p:sldId id="284" r:id="rId44"/>
    <p:sldId id="312" r:id="rId45"/>
    <p:sldId id="313" r:id="rId46"/>
    <p:sldId id="298" r:id="rId47"/>
    <p:sldId id="314" r:id="rId48"/>
    <p:sldId id="296" r:id="rId49"/>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p:cViewPr varScale="1">
        <p:scale>
          <a:sx n="53" d="100"/>
          <a:sy n="53" d="100"/>
        </p:scale>
        <p:origin x="190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302082AC-251E-4D17-95F5-61B204516747}" type="datetimeFigureOut">
              <a:rPr lang="en-US" smtClean="0"/>
              <a:t>10/28/2024</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54D8EE82-EE0D-488C-B024-BF0909F41D4F}" type="slidenum">
              <a:rPr lang="en-US" smtClean="0"/>
              <a:t>‹#›</a:t>
            </a:fld>
            <a:endParaRPr lang="en-US"/>
          </a:p>
        </p:txBody>
      </p:sp>
    </p:spTree>
    <p:extLst>
      <p:ext uri="{BB962C8B-B14F-4D97-AF65-F5344CB8AC3E}">
        <p14:creationId xmlns:p14="http://schemas.microsoft.com/office/powerpoint/2010/main" val="2934477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imagine you work for Google’s Loon group that is</a:t>
            </a:r>
            <a:r>
              <a:rPr lang="en-US" baseline="0" dirty="0" smtClean="0"/>
              <a:t> rethinking communication for the developing world using balloons.  </a:t>
            </a:r>
            <a:endParaRPr lang="en-US" dirty="0"/>
          </a:p>
        </p:txBody>
      </p:sp>
      <p:sp>
        <p:nvSpPr>
          <p:cNvPr id="4" name="Slide Number Placeholder 3"/>
          <p:cNvSpPr>
            <a:spLocks noGrp="1"/>
          </p:cNvSpPr>
          <p:nvPr>
            <p:ph type="sldNum" sz="quarter" idx="10"/>
          </p:nvPr>
        </p:nvSpPr>
        <p:spPr/>
        <p:txBody>
          <a:bodyPr/>
          <a:lstStyle/>
          <a:p>
            <a:fld id="{E055B377-7928-46C1-815F-6398D39F4D15}" type="slidenum">
              <a:rPr lang="en-US" smtClean="0"/>
              <a:t>2</a:t>
            </a:fld>
            <a:endParaRPr lang="en-US"/>
          </a:p>
        </p:txBody>
      </p:sp>
    </p:spTree>
    <p:extLst>
      <p:ext uri="{BB962C8B-B14F-4D97-AF65-F5344CB8AC3E}">
        <p14:creationId xmlns:p14="http://schemas.microsoft.com/office/powerpoint/2010/main" val="1641961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10/28/2024</a:t>
            </a:fld>
            <a:endParaRPr lang="en-US"/>
          </a:p>
        </p:txBody>
      </p:sp>
      <p:sp>
        <p:nvSpPr>
          <p:cNvPr id="6" name="Holder 6"/>
          <p:cNvSpPr>
            <a:spLocks noGrp="1"/>
          </p:cNvSpPr>
          <p:nvPr>
            <p:ph type="sldNum" sz="quarter" idx="7"/>
          </p:nvPr>
        </p:nvSpPr>
        <p:spPr/>
        <p:txBody>
          <a:bodyPr lIns="0" tIns="0" rIns="0" bIns="0"/>
          <a:lstStyle>
            <a:lvl1pPr>
              <a:defRPr sz="1050" b="0" i="0">
                <a:solidFill>
                  <a:schemeClr val="tx1"/>
                </a:solidFill>
                <a:latin typeface="Times New Roman"/>
                <a:cs typeface="Times New Roman"/>
              </a:defRPr>
            </a:lvl1pPr>
          </a:lstStyle>
          <a:p>
            <a:pPr marL="25400">
              <a:lnSpc>
                <a:spcPts val="1235"/>
              </a:lnSpc>
              <a:spcBef>
                <a:spcPts val="55"/>
              </a:spcBef>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735643" y="3857434"/>
            <a:ext cx="974725" cy="974725"/>
          </a:xfrm>
          <a:custGeom>
            <a:avLst/>
            <a:gdLst/>
            <a:ahLst/>
            <a:cxnLst/>
            <a:rect l="l" t="t" r="r" b="b"/>
            <a:pathLst>
              <a:path w="974725" h="974725">
                <a:moveTo>
                  <a:pt x="974674" y="487324"/>
                </a:moveTo>
                <a:lnTo>
                  <a:pt x="972443" y="534258"/>
                </a:lnTo>
                <a:lnTo>
                  <a:pt x="965886" y="579930"/>
                </a:lnTo>
                <a:lnTo>
                  <a:pt x="955209" y="624135"/>
                </a:lnTo>
                <a:lnTo>
                  <a:pt x="940614" y="666670"/>
                </a:lnTo>
                <a:lnTo>
                  <a:pt x="922306" y="707329"/>
                </a:lnTo>
                <a:lnTo>
                  <a:pt x="900489" y="745910"/>
                </a:lnTo>
                <a:lnTo>
                  <a:pt x="875368" y="782207"/>
                </a:lnTo>
                <a:lnTo>
                  <a:pt x="847146" y="816016"/>
                </a:lnTo>
                <a:lnTo>
                  <a:pt x="816029" y="847134"/>
                </a:lnTo>
                <a:lnTo>
                  <a:pt x="782219" y="875355"/>
                </a:lnTo>
                <a:lnTo>
                  <a:pt x="745922" y="900476"/>
                </a:lnTo>
                <a:lnTo>
                  <a:pt x="707342" y="922293"/>
                </a:lnTo>
                <a:lnTo>
                  <a:pt x="666682" y="940601"/>
                </a:lnTo>
                <a:lnTo>
                  <a:pt x="624148" y="955196"/>
                </a:lnTo>
                <a:lnTo>
                  <a:pt x="579943" y="965874"/>
                </a:lnTo>
                <a:lnTo>
                  <a:pt x="534271" y="972430"/>
                </a:lnTo>
                <a:lnTo>
                  <a:pt x="487337" y="974661"/>
                </a:lnTo>
                <a:lnTo>
                  <a:pt x="440402" y="972430"/>
                </a:lnTo>
                <a:lnTo>
                  <a:pt x="394731" y="965874"/>
                </a:lnTo>
                <a:lnTo>
                  <a:pt x="350525" y="955196"/>
                </a:lnTo>
                <a:lnTo>
                  <a:pt x="307991" y="940601"/>
                </a:lnTo>
                <a:lnTo>
                  <a:pt x="267331" y="922293"/>
                </a:lnTo>
                <a:lnTo>
                  <a:pt x="228751" y="900476"/>
                </a:lnTo>
                <a:lnTo>
                  <a:pt x="192454" y="875355"/>
                </a:lnTo>
                <a:lnTo>
                  <a:pt x="158644" y="847134"/>
                </a:lnTo>
                <a:lnTo>
                  <a:pt x="127527" y="816016"/>
                </a:lnTo>
                <a:lnTo>
                  <a:pt x="99305" y="782207"/>
                </a:lnTo>
                <a:lnTo>
                  <a:pt x="74184" y="745910"/>
                </a:lnTo>
                <a:lnTo>
                  <a:pt x="52368" y="707329"/>
                </a:lnTo>
                <a:lnTo>
                  <a:pt x="34060" y="666670"/>
                </a:lnTo>
                <a:lnTo>
                  <a:pt x="19465" y="624135"/>
                </a:lnTo>
                <a:lnTo>
                  <a:pt x="8787" y="579930"/>
                </a:lnTo>
                <a:lnTo>
                  <a:pt x="2230" y="534258"/>
                </a:lnTo>
                <a:lnTo>
                  <a:pt x="0" y="487324"/>
                </a:lnTo>
                <a:lnTo>
                  <a:pt x="2230" y="440392"/>
                </a:lnTo>
                <a:lnTo>
                  <a:pt x="8787" y="394722"/>
                </a:lnTo>
                <a:lnTo>
                  <a:pt x="19465" y="350518"/>
                </a:lnTo>
                <a:lnTo>
                  <a:pt x="34060" y="307985"/>
                </a:lnTo>
                <a:lnTo>
                  <a:pt x="52368" y="267327"/>
                </a:lnTo>
                <a:lnTo>
                  <a:pt x="74184" y="228747"/>
                </a:lnTo>
                <a:lnTo>
                  <a:pt x="99305" y="192451"/>
                </a:lnTo>
                <a:lnTo>
                  <a:pt x="127527" y="158643"/>
                </a:lnTo>
                <a:lnTo>
                  <a:pt x="158644" y="127526"/>
                </a:lnTo>
                <a:lnTo>
                  <a:pt x="192454" y="99305"/>
                </a:lnTo>
                <a:lnTo>
                  <a:pt x="228751" y="74184"/>
                </a:lnTo>
                <a:lnTo>
                  <a:pt x="267331" y="52367"/>
                </a:lnTo>
                <a:lnTo>
                  <a:pt x="307991" y="34060"/>
                </a:lnTo>
                <a:lnTo>
                  <a:pt x="350525" y="19465"/>
                </a:lnTo>
                <a:lnTo>
                  <a:pt x="394731" y="8787"/>
                </a:lnTo>
                <a:lnTo>
                  <a:pt x="440402" y="2230"/>
                </a:lnTo>
                <a:lnTo>
                  <a:pt x="487337" y="0"/>
                </a:lnTo>
                <a:lnTo>
                  <a:pt x="534271" y="2230"/>
                </a:lnTo>
                <a:lnTo>
                  <a:pt x="579943" y="8787"/>
                </a:lnTo>
                <a:lnTo>
                  <a:pt x="624148" y="19465"/>
                </a:lnTo>
                <a:lnTo>
                  <a:pt x="666682" y="34060"/>
                </a:lnTo>
                <a:lnTo>
                  <a:pt x="707342" y="52367"/>
                </a:lnTo>
                <a:lnTo>
                  <a:pt x="745922" y="74184"/>
                </a:lnTo>
                <a:lnTo>
                  <a:pt x="782219" y="99305"/>
                </a:lnTo>
                <a:lnTo>
                  <a:pt x="816029" y="127526"/>
                </a:lnTo>
                <a:lnTo>
                  <a:pt x="847146" y="158643"/>
                </a:lnTo>
                <a:lnTo>
                  <a:pt x="875368" y="192451"/>
                </a:lnTo>
                <a:lnTo>
                  <a:pt x="900489" y="228747"/>
                </a:lnTo>
                <a:lnTo>
                  <a:pt x="922306" y="267327"/>
                </a:lnTo>
                <a:lnTo>
                  <a:pt x="940614" y="307985"/>
                </a:lnTo>
                <a:lnTo>
                  <a:pt x="955209" y="350518"/>
                </a:lnTo>
                <a:lnTo>
                  <a:pt x="965886" y="394722"/>
                </a:lnTo>
                <a:lnTo>
                  <a:pt x="972443" y="440392"/>
                </a:lnTo>
                <a:lnTo>
                  <a:pt x="974674" y="487324"/>
                </a:lnTo>
                <a:close/>
              </a:path>
            </a:pathLst>
          </a:custGeom>
          <a:ln w="10910">
            <a:solidFill>
              <a:srgbClr val="000000"/>
            </a:solidFill>
          </a:ln>
        </p:spPr>
        <p:txBody>
          <a:bodyPr wrap="square" lIns="0" tIns="0" rIns="0" bIns="0" rtlCol="0"/>
          <a:lstStyle/>
          <a:p>
            <a:endParaRPr/>
          </a:p>
        </p:txBody>
      </p:sp>
      <p:sp>
        <p:nvSpPr>
          <p:cNvPr id="17" name="bk object 17"/>
          <p:cNvSpPr/>
          <p:nvPr/>
        </p:nvSpPr>
        <p:spPr>
          <a:xfrm>
            <a:off x="2716733" y="1201102"/>
            <a:ext cx="974725" cy="974725"/>
          </a:xfrm>
          <a:custGeom>
            <a:avLst/>
            <a:gdLst/>
            <a:ahLst/>
            <a:cxnLst/>
            <a:rect l="l" t="t" r="r" b="b"/>
            <a:pathLst>
              <a:path w="974725" h="974725">
                <a:moveTo>
                  <a:pt x="974674" y="487324"/>
                </a:moveTo>
                <a:lnTo>
                  <a:pt x="972443" y="534258"/>
                </a:lnTo>
                <a:lnTo>
                  <a:pt x="965886" y="579930"/>
                </a:lnTo>
                <a:lnTo>
                  <a:pt x="955209" y="624135"/>
                </a:lnTo>
                <a:lnTo>
                  <a:pt x="940614" y="666670"/>
                </a:lnTo>
                <a:lnTo>
                  <a:pt x="922306" y="707329"/>
                </a:lnTo>
                <a:lnTo>
                  <a:pt x="900489" y="745910"/>
                </a:lnTo>
                <a:lnTo>
                  <a:pt x="875368" y="782207"/>
                </a:lnTo>
                <a:lnTo>
                  <a:pt x="847146" y="816016"/>
                </a:lnTo>
                <a:lnTo>
                  <a:pt x="816029" y="847134"/>
                </a:lnTo>
                <a:lnTo>
                  <a:pt x="782219" y="875355"/>
                </a:lnTo>
                <a:lnTo>
                  <a:pt x="745922" y="900476"/>
                </a:lnTo>
                <a:lnTo>
                  <a:pt x="707342" y="922293"/>
                </a:lnTo>
                <a:lnTo>
                  <a:pt x="666682" y="940601"/>
                </a:lnTo>
                <a:lnTo>
                  <a:pt x="624148" y="955196"/>
                </a:lnTo>
                <a:lnTo>
                  <a:pt x="579943" y="965874"/>
                </a:lnTo>
                <a:lnTo>
                  <a:pt x="534271" y="972430"/>
                </a:lnTo>
                <a:lnTo>
                  <a:pt x="487337" y="974661"/>
                </a:lnTo>
                <a:lnTo>
                  <a:pt x="440402" y="972430"/>
                </a:lnTo>
                <a:lnTo>
                  <a:pt x="394731" y="965874"/>
                </a:lnTo>
                <a:lnTo>
                  <a:pt x="350525" y="955196"/>
                </a:lnTo>
                <a:lnTo>
                  <a:pt x="307991" y="940601"/>
                </a:lnTo>
                <a:lnTo>
                  <a:pt x="267331" y="922293"/>
                </a:lnTo>
                <a:lnTo>
                  <a:pt x="228751" y="900476"/>
                </a:lnTo>
                <a:lnTo>
                  <a:pt x="192454" y="875355"/>
                </a:lnTo>
                <a:lnTo>
                  <a:pt x="158644" y="847134"/>
                </a:lnTo>
                <a:lnTo>
                  <a:pt x="127527" y="816016"/>
                </a:lnTo>
                <a:lnTo>
                  <a:pt x="99305" y="782207"/>
                </a:lnTo>
                <a:lnTo>
                  <a:pt x="74184" y="745910"/>
                </a:lnTo>
                <a:lnTo>
                  <a:pt x="52368" y="707329"/>
                </a:lnTo>
                <a:lnTo>
                  <a:pt x="34060" y="666670"/>
                </a:lnTo>
                <a:lnTo>
                  <a:pt x="19465" y="624135"/>
                </a:lnTo>
                <a:lnTo>
                  <a:pt x="8787" y="579930"/>
                </a:lnTo>
                <a:lnTo>
                  <a:pt x="2230" y="534258"/>
                </a:lnTo>
                <a:lnTo>
                  <a:pt x="0" y="487324"/>
                </a:lnTo>
                <a:lnTo>
                  <a:pt x="2230" y="440392"/>
                </a:lnTo>
                <a:lnTo>
                  <a:pt x="8787" y="394722"/>
                </a:lnTo>
                <a:lnTo>
                  <a:pt x="19465" y="350518"/>
                </a:lnTo>
                <a:lnTo>
                  <a:pt x="34060" y="307985"/>
                </a:lnTo>
                <a:lnTo>
                  <a:pt x="52368" y="267327"/>
                </a:lnTo>
                <a:lnTo>
                  <a:pt x="74184" y="228747"/>
                </a:lnTo>
                <a:lnTo>
                  <a:pt x="99305" y="192451"/>
                </a:lnTo>
                <a:lnTo>
                  <a:pt x="127527" y="158643"/>
                </a:lnTo>
                <a:lnTo>
                  <a:pt x="158644" y="127526"/>
                </a:lnTo>
                <a:lnTo>
                  <a:pt x="192454" y="99305"/>
                </a:lnTo>
                <a:lnTo>
                  <a:pt x="228751" y="74184"/>
                </a:lnTo>
                <a:lnTo>
                  <a:pt x="267331" y="52367"/>
                </a:lnTo>
                <a:lnTo>
                  <a:pt x="307991" y="34060"/>
                </a:lnTo>
                <a:lnTo>
                  <a:pt x="350525" y="19465"/>
                </a:lnTo>
                <a:lnTo>
                  <a:pt x="394731" y="8787"/>
                </a:lnTo>
                <a:lnTo>
                  <a:pt x="440402" y="2230"/>
                </a:lnTo>
                <a:lnTo>
                  <a:pt x="487337" y="0"/>
                </a:lnTo>
                <a:lnTo>
                  <a:pt x="534271" y="2230"/>
                </a:lnTo>
                <a:lnTo>
                  <a:pt x="579943" y="8787"/>
                </a:lnTo>
                <a:lnTo>
                  <a:pt x="624148" y="19465"/>
                </a:lnTo>
                <a:lnTo>
                  <a:pt x="666682" y="34060"/>
                </a:lnTo>
                <a:lnTo>
                  <a:pt x="707342" y="52367"/>
                </a:lnTo>
                <a:lnTo>
                  <a:pt x="745922" y="74184"/>
                </a:lnTo>
                <a:lnTo>
                  <a:pt x="782219" y="99305"/>
                </a:lnTo>
                <a:lnTo>
                  <a:pt x="816029" y="127526"/>
                </a:lnTo>
                <a:lnTo>
                  <a:pt x="847146" y="158643"/>
                </a:lnTo>
                <a:lnTo>
                  <a:pt x="875368" y="192451"/>
                </a:lnTo>
                <a:lnTo>
                  <a:pt x="900489" y="228747"/>
                </a:lnTo>
                <a:lnTo>
                  <a:pt x="922306" y="267327"/>
                </a:lnTo>
                <a:lnTo>
                  <a:pt x="940614" y="307985"/>
                </a:lnTo>
                <a:lnTo>
                  <a:pt x="955209" y="350518"/>
                </a:lnTo>
                <a:lnTo>
                  <a:pt x="965886" y="394722"/>
                </a:lnTo>
                <a:lnTo>
                  <a:pt x="972443" y="440392"/>
                </a:lnTo>
                <a:lnTo>
                  <a:pt x="974674" y="487324"/>
                </a:lnTo>
                <a:close/>
              </a:path>
            </a:pathLst>
          </a:custGeom>
          <a:ln w="10910">
            <a:solidFill>
              <a:srgbClr val="000000"/>
            </a:solidFill>
          </a:ln>
        </p:spPr>
        <p:txBody>
          <a:bodyPr wrap="square" lIns="0" tIns="0" rIns="0" bIns="0" rtlCol="0"/>
          <a:lstStyle/>
          <a:p>
            <a:endParaRPr/>
          </a:p>
        </p:txBody>
      </p:sp>
      <p:sp>
        <p:nvSpPr>
          <p:cNvPr id="18" name="bk object 18"/>
          <p:cNvSpPr/>
          <p:nvPr/>
        </p:nvSpPr>
        <p:spPr>
          <a:xfrm>
            <a:off x="3148787" y="2103030"/>
            <a:ext cx="0" cy="1746250"/>
          </a:xfrm>
          <a:custGeom>
            <a:avLst/>
            <a:gdLst/>
            <a:ahLst/>
            <a:cxnLst/>
            <a:rect l="l" t="t" r="r" b="b"/>
            <a:pathLst>
              <a:path h="1746250">
                <a:moveTo>
                  <a:pt x="0" y="0"/>
                </a:moveTo>
                <a:lnTo>
                  <a:pt x="0" y="1745665"/>
                </a:lnTo>
              </a:path>
            </a:pathLst>
          </a:custGeom>
          <a:ln w="3175">
            <a:solidFill>
              <a:srgbClr val="000000"/>
            </a:solidFill>
          </a:ln>
        </p:spPr>
        <p:txBody>
          <a:bodyPr wrap="square" lIns="0" tIns="0" rIns="0" bIns="0" rtlCol="0"/>
          <a:lstStyle/>
          <a:p>
            <a:endParaRPr/>
          </a:p>
        </p:txBody>
      </p:sp>
      <p:sp>
        <p:nvSpPr>
          <p:cNvPr id="19" name="bk object 19"/>
          <p:cNvSpPr/>
          <p:nvPr/>
        </p:nvSpPr>
        <p:spPr>
          <a:xfrm>
            <a:off x="3148787" y="2103030"/>
            <a:ext cx="0" cy="1746250"/>
          </a:xfrm>
          <a:custGeom>
            <a:avLst/>
            <a:gdLst/>
            <a:ahLst/>
            <a:cxnLst/>
            <a:rect l="l" t="t" r="r" b="b"/>
            <a:pathLst>
              <a:path h="1746250">
                <a:moveTo>
                  <a:pt x="0" y="0"/>
                </a:moveTo>
                <a:lnTo>
                  <a:pt x="0" y="1745665"/>
                </a:lnTo>
              </a:path>
            </a:pathLst>
          </a:custGeom>
          <a:ln w="10910">
            <a:solidFill>
              <a:srgbClr val="000000"/>
            </a:solidFill>
          </a:ln>
        </p:spPr>
        <p:txBody>
          <a:bodyPr wrap="square" lIns="0" tIns="0" rIns="0" bIns="0" rtlCol="0"/>
          <a:lstStyle/>
          <a:p>
            <a:endParaRPr/>
          </a:p>
        </p:txBody>
      </p:sp>
      <p:sp>
        <p:nvSpPr>
          <p:cNvPr id="20" name="bk object 20"/>
          <p:cNvSpPr/>
          <p:nvPr/>
        </p:nvSpPr>
        <p:spPr>
          <a:xfrm>
            <a:off x="3585210" y="1557502"/>
            <a:ext cx="436880" cy="0"/>
          </a:xfrm>
          <a:custGeom>
            <a:avLst/>
            <a:gdLst/>
            <a:ahLst/>
            <a:cxnLst/>
            <a:rect l="l" t="t" r="r" b="b"/>
            <a:pathLst>
              <a:path w="436879">
                <a:moveTo>
                  <a:pt x="0" y="0"/>
                </a:moveTo>
                <a:lnTo>
                  <a:pt x="436422" y="0"/>
                </a:lnTo>
              </a:path>
            </a:pathLst>
          </a:custGeom>
          <a:ln w="3175">
            <a:solidFill>
              <a:srgbClr val="000000"/>
            </a:solidFill>
          </a:ln>
        </p:spPr>
        <p:txBody>
          <a:bodyPr wrap="square" lIns="0" tIns="0" rIns="0" bIns="0" rtlCol="0"/>
          <a:lstStyle/>
          <a:p>
            <a:endParaRPr/>
          </a:p>
        </p:txBody>
      </p:sp>
      <p:sp>
        <p:nvSpPr>
          <p:cNvPr id="21" name="bk object 21"/>
          <p:cNvSpPr/>
          <p:nvPr/>
        </p:nvSpPr>
        <p:spPr>
          <a:xfrm>
            <a:off x="3585210" y="1557502"/>
            <a:ext cx="436880" cy="0"/>
          </a:xfrm>
          <a:custGeom>
            <a:avLst/>
            <a:gdLst/>
            <a:ahLst/>
            <a:cxnLst/>
            <a:rect l="l" t="t" r="r" b="b"/>
            <a:pathLst>
              <a:path w="436879">
                <a:moveTo>
                  <a:pt x="0" y="0"/>
                </a:moveTo>
                <a:lnTo>
                  <a:pt x="436422" y="0"/>
                </a:lnTo>
              </a:path>
            </a:pathLst>
          </a:custGeom>
          <a:ln w="10910">
            <a:solidFill>
              <a:srgbClr val="000000"/>
            </a:solidFill>
          </a:ln>
        </p:spPr>
        <p:txBody>
          <a:bodyPr wrap="square" lIns="0" tIns="0" rIns="0" bIns="0" rtlCol="0"/>
          <a:lstStyle/>
          <a:p>
            <a:endParaRPr/>
          </a:p>
        </p:txBody>
      </p:sp>
      <p:sp>
        <p:nvSpPr>
          <p:cNvPr id="22" name="bk object 22"/>
          <p:cNvSpPr/>
          <p:nvPr/>
        </p:nvSpPr>
        <p:spPr>
          <a:xfrm>
            <a:off x="3694315" y="4285119"/>
            <a:ext cx="436880" cy="0"/>
          </a:xfrm>
          <a:custGeom>
            <a:avLst/>
            <a:gdLst/>
            <a:ahLst/>
            <a:cxnLst/>
            <a:rect l="l" t="t" r="r" b="b"/>
            <a:pathLst>
              <a:path w="436879">
                <a:moveTo>
                  <a:pt x="0" y="0"/>
                </a:moveTo>
                <a:lnTo>
                  <a:pt x="436410" y="0"/>
                </a:lnTo>
              </a:path>
            </a:pathLst>
          </a:custGeom>
          <a:ln w="3175">
            <a:solidFill>
              <a:srgbClr val="000000"/>
            </a:solidFill>
          </a:ln>
        </p:spPr>
        <p:txBody>
          <a:bodyPr wrap="square" lIns="0" tIns="0" rIns="0" bIns="0" rtlCol="0"/>
          <a:lstStyle/>
          <a:p>
            <a:endParaRPr/>
          </a:p>
        </p:txBody>
      </p:sp>
      <p:sp>
        <p:nvSpPr>
          <p:cNvPr id="23" name="bk object 23"/>
          <p:cNvSpPr/>
          <p:nvPr/>
        </p:nvSpPr>
        <p:spPr>
          <a:xfrm>
            <a:off x="3694315" y="4285119"/>
            <a:ext cx="436880" cy="0"/>
          </a:xfrm>
          <a:custGeom>
            <a:avLst/>
            <a:gdLst/>
            <a:ahLst/>
            <a:cxnLst/>
            <a:rect l="l" t="t" r="r" b="b"/>
            <a:pathLst>
              <a:path w="436879">
                <a:moveTo>
                  <a:pt x="0" y="0"/>
                </a:moveTo>
                <a:lnTo>
                  <a:pt x="436410" y="0"/>
                </a:lnTo>
              </a:path>
            </a:pathLst>
          </a:custGeom>
          <a:ln w="10910">
            <a:solidFill>
              <a:srgbClr val="000000"/>
            </a:solidFill>
          </a:ln>
        </p:spPr>
        <p:txBody>
          <a:bodyPr wrap="square" lIns="0" tIns="0" rIns="0" bIns="0" rtlCol="0"/>
          <a:lstStyle/>
          <a:p>
            <a:endParaRPr/>
          </a:p>
        </p:txBody>
      </p:sp>
      <p:sp>
        <p:nvSpPr>
          <p:cNvPr id="24" name="bk object 24"/>
          <p:cNvSpPr/>
          <p:nvPr/>
        </p:nvSpPr>
        <p:spPr>
          <a:xfrm>
            <a:off x="4021632" y="793775"/>
            <a:ext cx="0" cy="1309370"/>
          </a:xfrm>
          <a:custGeom>
            <a:avLst/>
            <a:gdLst/>
            <a:ahLst/>
            <a:cxnLst/>
            <a:rect l="l" t="t" r="r" b="b"/>
            <a:pathLst>
              <a:path h="1309370">
                <a:moveTo>
                  <a:pt x="0" y="0"/>
                </a:moveTo>
                <a:lnTo>
                  <a:pt x="0" y="1309255"/>
                </a:lnTo>
              </a:path>
            </a:pathLst>
          </a:custGeom>
          <a:ln w="3175">
            <a:solidFill>
              <a:srgbClr val="000000"/>
            </a:solidFill>
          </a:ln>
        </p:spPr>
        <p:txBody>
          <a:bodyPr wrap="square" lIns="0" tIns="0" rIns="0" bIns="0" rtlCol="0"/>
          <a:lstStyle/>
          <a:p>
            <a:endParaRPr/>
          </a:p>
        </p:txBody>
      </p:sp>
      <p:sp>
        <p:nvSpPr>
          <p:cNvPr id="25" name="bk object 25"/>
          <p:cNvSpPr/>
          <p:nvPr/>
        </p:nvSpPr>
        <p:spPr>
          <a:xfrm>
            <a:off x="4021632" y="793775"/>
            <a:ext cx="0" cy="1309370"/>
          </a:xfrm>
          <a:custGeom>
            <a:avLst/>
            <a:gdLst/>
            <a:ahLst/>
            <a:cxnLst/>
            <a:rect l="l" t="t" r="r" b="b"/>
            <a:pathLst>
              <a:path h="1309370">
                <a:moveTo>
                  <a:pt x="0" y="0"/>
                </a:moveTo>
                <a:lnTo>
                  <a:pt x="0" y="1309255"/>
                </a:lnTo>
              </a:path>
            </a:pathLst>
          </a:custGeom>
          <a:ln w="43641">
            <a:solidFill>
              <a:srgbClr val="000000"/>
            </a:solidFill>
          </a:ln>
        </p:spPr>
        <p:txBody>
          <a:bodyPr wrap="square" lIns="0" tIns="0" rIns="0" bIns="0" rtlCol="0"/>
          <a:lstStyle/>
          <a:p>
            <a:endParaRPr/>
          </a:p>
        </p:txBody>
      </p:sp>
      <p:sp>
        <p:nvSpPr>
          <p:cNvPr id="26" name="bk object 26"/>
          <p:cNvSpPr/>
          <p:nvPr/>
        </p:nvSpPr>
        <p:spPr>
          <a:xfrm>
            <a:off x="4130725" y="3848696"/>
            <a:ext cx="0" cy="1309370"/>
          </a:xfrm>
          <a:custGeom>
            <a:avLst/>
            <a:gdLst/>
            <a:ahLst/>
            <a:cxnLst/>
            <a:rect l="l" t="t" r="r" b="b"/>
            <a:pathLst>
              <a:path h="1309370">
                <a:moveTo>
                  <a:pt x="0" y="0"/>
                </a:moveTo>
                <a:lnTo>
                  <a:pt x="0" y="1309255"/>
                </a:lnTo>
              </a:path>
            </a:pathLst>
          </a:custGeom>
          <a:ln w="3175">
            <a:solidFill>
              <a:srgbClr val="000000"/>
            </a:solidFill>
          </a:ln>
        </p:spPr>
        <p:txBody>
          <a:bodyPr wrap="square" lIns="0" tIns="0" rIns="0" bIns="0" rtlCol="0"/>
          <a:lstStyle/>
          <a:p>
            <a:endParaRPr/>
          </a:p>
        </p:txBody>
      </p:sp>
      <p:sp>
        <p:nvSpPr>
          <p:cNvPr id="27" name="bk object 27"/>
          <p:cNvSpPr/>
          <p:nvPr/>
        </p:nvSpPr>
        <p:spPr>
          <a:xfrm>
            <a:off x="4130725" y="3848696"/>
            <a:ext cx="0" cy="1309370"/>
          </a:xfrm>
          <a:custGeom>
            <a:avLst/>
            <a:gdLst/>
            <a:ahLst/>
            <a:cxnLst/>
            <a:rect l="l" t="t" r="r" b="b"/>
            <a:pathLst>
              <a:path h="1309370">
                <a:moveTo>
                  <a:pt x="0" y="0"/>
                </a:moveTo>
                <a:lnTo>
                  <a:pt x="0" y="1309255"/>
                </a:lnTo>
              </a:path>
            </a:pathLst>
          </a:custGeom>
          <a:ln w="43641">
            <a:solidFill>
              <a:srgbClr val="000000"/>
            </a:solidFill>
          </a:ln>
        </p:spPr>
        <p:txBody>
          <a:bodyPr wrap="square" lIns="0" tIns="0" rIns="0" bIns="0" rtlCol="0"/>
          <a:lstStyle/>
          <a:p>
            <a:endParaRPr/>
          </a:p>
        </p:txBody>
      </p:sp>
      <p:sp>
        <p:nvSpPr>
          <p:cNvPr id="28" name="bk object 28"/>
          <p:cNvSpPr/>
          <p:nvPr/>
        </p:nvSpPr>
        <p:spPr>
          <a:xfrm>
            <a:off x="4021632" y="1121092"/>
            <a:ext cx="327660" cy="0"/>
          </a:xfrm>
          <a:custGeom>
            <a:avLst/>
            <a:gdLst/>
            <a:ahLst/>
            <a:cxnLst/>
            <a:rect l="l" t="t" r="r" b="b"/>
            <a:pathLst>
              <a:path w="327660">
                <a:moveTo>
                  <a:pt x="0" y="0"/>
                </a:moveTo>
                <a:lnTo>
                  <a:pt x="327304" y="0"/>
                </a:lnTo>
              </a:path>
            </a:pathLst>
          </a:custGeom>
          <a:ln w="3175">
            <a:solidFill>
              <a:srgbClr val="000000"/>
            </a:solidFill>
          </a:ln>
        </p:spPr>
        <p:txBody>
          <a:bodyPr wrap="square" lIns="0" tIns="0" rIns="0" bIns="0" rtlCol="0"/>
          <a:lstStyle/>
          <a:p>
            <a:endParaRPr/>
          </a:p>
        </p:txBody>
      </p:sp>
      <p:sp>
        <p:nvSpPr>
          <p:cNvPr id="29" name="bk object 29"/>
          <p:cNvSpPr/>
          <p:nvPr/>
        </p:nvSpPr>
        <p:spPr>
          <a:xfrm>
            <a:off x="4021632" y="1121092"/>
            <a:ext cx="327660" cy="0"/>
          </a:xfrm>
          <a:custGeom>
            <a:avLst/>
            <a:gdLst/>
            <a:ahLst/>
            <a:cxnLst/>
            <a:rect l="l" t="t" r="r" b="b"/>
            <a:pathLst>
              <a:path w="327660">
                <a:moveTo>
                  <a:pt x="0" y="0"/>
                </a:moveTo>
                <a:lnTo>
                  <a:pt x="327304" y="0"/>
                </a:lnTo>
              </a:path>
            </a:pathLst>
          </a:custGeom>
          <a:ln w="10910">
            <a:solidFill>
              <a:srgbClr val="000000"/>
            </a:solidFill>
          </a:ln>
        </p:spPr>
        <p:txBody>
          <a:bodyPr wrap="square" lIns="0" tIns="0" rIns="0" bIns="0" rtlCol="0"/>
          <a:lstStyle/>
          <a:p>
            <a:endParaRPr/>
          </a:p>
        </p:txBody>
      </p:sp>
      <p:sp>
        <p:nvSpPr>
          <p:cNvPr id="30" name="bk object 30"/>
          <p:cNvSpPr/>
          <p:nvPr/>
        </p:nvSpPr>
        <p:spPr>
          <a:xfrm>
            <a:off x="4130725" y="4830635"/>
            <a:ext cx="327660" cy="0"/>
          </a:xfrm>
          <a:custGeom>
            <a:avLst/>
            <a:gdLst/>
            <a:ahLst/>
            <a:cxnLst/>
            <a:rect l="l" t="t" r="r" b="b"/>
            <a:pathLst>
              <a:path w="327660">
                <a:moveTo>
                  <a:pt x="0" y="0"/>
                </a:moveTo>
                <a:lnTo>
                  <a:pt x="327317" y="0"/>
                </a:lnTo>
              </a:path>
            </a:pathLst>
          </a:custGeom>
          <a:ln w="3175">
            <a:solidFill>
              <a:srgbClr val="000000"/>
            </a:solidFill>
          </a:ln>
        </p:spPr>
        <p:txBody>
          <a:bodyPr wrap="square" lIns="0" tIns="0" rIns="0" bIns="0" rtlCol="0"/>
          <a:lstStyle/>
          <a:p>
            <a:endParaRPr/>
          </a:p>
        </p:txBody>
      </p:sp>
      <p:sp>
        <p:nvSpPr>
          <p:cNvPr id="31" name="bk object 31"/>
          <p:cNvSpPr/>
          <p:nvPr/>
        </p:nvSpPr>
        <p:spPr>
          <a:xfrm>
            <a:off x="4130725" y="4830635"/>
            <a:ext cx="327660" cy="0"/>
          </a:xfrm>
          <a:custGeom>
            <a:avLst/>
            <a:gdLst/>
            <a:ahLst/>
            <a:cxnLst/>
            <a:rect l="l" t="t" r="r" b="b"/>
            <a:pathLst>
              <a:path w="327660">
                <a:moveTo>
                  <a:pt x="0" y="0"/>
                </a:moveTo>
                <a:lnTo>
                  <a:pt x="327317" y="0"/>
                </a:lnTo>
              </a:path>
            </a:pathLst>
          </a:custGeom>
          <a:ln w="10910">
            <a:solidFill>
              <a:srgbClr val="000000"/>
            </a:solidFill>
          </a:ln>
        </p:spPr>
        <p:txBody>
          <a:bodyPr wrap="square" lIns="0" tIns="0" rIns="0" bIns="0" rtlCol="0"/>
          <a:lstStyle/>
          <a:p>
            <a:endParaRPr/>
          </a:p>
        </p:txBody>
      </p:sp>
      <p:sp>
        <p:nvSpPr>
          <p:cNvPr id="32" name="bk object 32"/>
          <p:cNvSpPr/>
          <p:nvPr/>
        </p:nvSpPr>
        <p:spPr>
          <a:xfrm>
            <a:off x="3803421" y="4285119"/>
            <a:ext cx="218440" cy="0"/>
          </a:xfrm>
          <a:custGeom>
            <a:avLst/>
            <a:gdLst/>
            <a:ahLst/>
            <a:cxnLst/>
            <a:rect l="l" t="t" r="r" b="b"/>
            <a:pathLst>
              <a:path w="218439">
                <a:moveTo>
                  <a:pt x="218211" y="0"/>
                </a:moveTo>
                <a:lnTo>
                  <a:pt x="0" y="0"/>
                </a:lnTo>
              </a:path>
            </a:pathLst>
          </a:custGeom>
          <a:ln w="43641">
            <a:solidFill>
              <a:srgbClr val="000000"/>
            </a:solidFill>
          </a:ln>
        </p:spPr>
        <p:txBody>
          <a:bodyPr wrap="square" lIns="0" tIns="0" rIns="0" bIns="0" rtlCol="0"/>
          <a:lstStyle/>
          <a:p>
            <a:endParaRPr/>
          </a:p>
        </p:txBody>
      </p:sp>
      <p:sp>
        <p:nvSpPr>
          <p:cNvPr id="33" name="bk object 33"/>
          <p:cNvSpPr/>
          <p:nvPr/>
        </p:nvSpPr>
        <p:spPr>
          <a:xfrm>
            <a:off x="2690545" y="1775713"/>
            <a:ext cx="43815" cy="0"/>
          </a:xfrm>
          <a:custGeom>
            <a:avLst/>
            <a:gdLst/>
            <a:ahLst/>
            <a:cxnLst/>
            <a:rect l="l" t="t" r="r" b="b"/>
            <a:pathLst>
              <a:path w="43814">
                <a:moveTo>
                  <a:pt x="0" y="0"/>
                </a:moveTo>
                <a:lnTo>
                  <a:pt x="43649" y="0"/>
                </a:lnTo>
              </a:path>
            </a:pathLst>
          </a:custGeom>
          <a:ln w="43641">
            <a:solidFill>
              <a:srgbClr val="000000"/>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750" b="0" i="1">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10/28/2024</a:t>
            </a:fld>
            <a:endParaRPr lang="en-US"/>
          </a:p>
        </p:txBody>
      </p:sp>
      <p:sp>
        <p:nvSpPr>
          <p:cNvPr id="6" name="Holder 6"/>
          <p:cNvSpPr>
            <a:spLocks noGrp="1"/>
          </p:cNvSpPr>
          <p:nvPr>
            <p:ph type="sldNum" sz="quarter" idx="7"/>
          </p:nvPr>
        </p:nvSpPr>
        <p:spPr/>
        <p:txBody>
          <a:bodyPr lIns="0" tIns="0" rIns="0" bIns="0"/>
          <a:lstStyle>
            <a:lvl1pPr>
              <a:defRPr sz="1050" b="0" i="0">
                <a:solidFill>
                  <a:schemeClr val="tx1"/>
                </a:solidFill>
                <a:latin typeface="Times New Roman"/>
                <a:cs typeface="Times New Roman"/>
              </a:defRPr>
            </a:lvl1pPr>
          </a:lstStyle>
          <a:p>
            <a:pPr marL="25400">
              <a:lnSpc>
                <a:spcPts val="1235"/>
              </a:lnSpc>
              <a:spcBef>
                <a:spcPts val="55"/>
              </a:spcBef>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570111" y="3991965"/>
            <a:ext cx="1013460" cy="1013460"/>
          </a:xfrm>
          <a:custGeom>
            <a:avLst/>
            <a:gdLst/>
            <a:ahLst/>
            <a:cxnLst/>
            <a:rect l="l" t="t" r="r" b="b"/>
            <a:pathLst>
              <a:path w="1013460" h="1013460">
                <a:moveTo>
                  <a:pt x="1013040" y="506526"/>
                </a:moveTo>
                <a:lnTo>
                  <a:pt x="1010722" y="555307"/>
                </a:lnTo>
                <a:lnTo>
                  <a:pt x="1003907" y="602777"/>
                </a:lnTo>
                <a:lnTo>
                  <a:pt x="992808" y="648721"/>
                </a:lnTo>
                <a:lnTo>
                  <a:pt x="977638" y="692930"/>
                </a:lnTo>
                <a:lnTo>
                  <a:pt x="958609" y="735189"/>
                </a:lnTo>
                <a:lnTo>
                  <a:pt x="935933" y="775288"/>
                </a:lnTo>
                <a:lnTo>
                  <a:pt x="909822" y="813013"/>
                </a:lnTo>
                <a:lnTo>
                  <a:pt x="880489" y="848153"/>
                </a:lnTo>
                <a:lnTo>
                  <a:pt x="848146" y="880495"/>
                </a:lnTo>
                <a:lnTo>
                  <a:pt x="813005" y="909827"/>
                </a:lnTo>
                <a:lnTo>
                  <a:pt x="775279" y="935937"/>
                </a:lnTo>
                <a:lnTo>
                  <a:pt x="735179" y="958612"/>
                </a:lnTo>
                <a:lnTo>
                  <a:pt x="692919" y="977640"/>
                </a:lnTo>
                <a:lnTo>
                  <a:pt x="648710" y="992809"/>
                </a:lnTo>
                <a:lnTo>
                  <a:pt x="602764" y="1003907"/>
                </a:lnTo>
                <a:lnTo>
                  <a:pt x="555295" y="1010722"/>
                </a:lnTo>
                <a:lnTo>
                  <a:pt x="506514" y="1013040"/>
                </a:lnTo>
                <a:lnTo>
                  <a:pt x="457732" y="1010722"/>
                </a:lnTo>
                <a:lnTo>
                  <a:pt x="410263" y="1003907"/>
                </a:lnTo>
                <a:lnTo>
                  <a:pt x="364318" y="992809"/>
                </a:lnTo>
                <a:lnTo>
                  <a:pt x="320110" y="977640"/>
                </a:lnTo>
                <a:lnTo>
                  <a:pt x="277851" y="958612"/>
                </a:lnTo>
                <a:lnTo>
                  <a:pt x="237752" y="935937"/>
                </a:lnTo>
                <a:lnTo>
                  <a:pt x="200027" y="909827"/>
                </a:lnTo>
                <a:lnTo>
                  <a:pt x="164887" y="880495"/>
                </a:lnTo>
                <a:lnTo>
                  <a:pt x="132545" y="848153"/>
                </a:lnTo>
                <a:lnTo>
                  <a:pt x="103213" y="813013"/>
                </a:lnTo>
                <a:lnTo>
                  <a:pt x="77103" y="775288"/>
                </a:lnTo>
                <a:lnTo>
                  <a:pt x="54428" y="735189"/>
                </a:lnTo>
                <a:lnTo>
                  <a:pt x="35400" y="692930"/>
                </a:lnTo>
                <a:lnTo>
                  <a:pt x="20231" y="648721"/>
                </a:lnTo>
                <a:lnTo>
                  <a:pt x="9133" y="602777"/>
                </a:lnTo>
                <a:lnTo>
                  <a:pt x="2318" y="555307"/>
                </a:lnTo>
                <a:lnTo>
                  <a:pt x="0" y="506526"/>
                </a:lnTo>
                <a:lnTo>
                  <a:pt x="2318" y="457745"/>
                </a:lnTo>
                <a:lnTo>
                  <a:pt x="9133" y="410276"/>
                </a:lnTo>
                <a:lnTo>
                  <a:pt x="20231" y="364330"/>
                </a:lnTo>
                <a:lnTo>
                  <a:pt x="35400" y="320121"/>
                </a:lnTo>
                <a:lnTo>
                  <a:pt x="54428" y="277861"/>
                </a:lnTo>
                <a:lnTo>
                  <a:pt x="77103" y="237761"/>
                </a:lnTo>
                <a:lnTo>
                  <a:pt x="103213" y="200035"/>
                </a:lnTo>
                <a:lnTo>
                  <a:pt x="132545" y="164894"/>
                </a:lnTo>
                <a:lnTo>
                  <a:pt x="164887" y="132551"/>
                </a:lnTo>
                <a:lnTo>
                  <a:pt x="200027" y="103218"/>
                </a:lnTo>
                <a:lnTo>
                  <a:pt x="237752" y="77107"/>
                </a:lnTo>
                <a:lnTo>
                  <a:pt x="277851" y="54431"/>
                </a:lnTo>
                <a:lnTo>
                  <a:pt x="320110" y="35402"/>
                </a:lnTo>
                <a:lnTo>
                  <a:pt x="364318" y="20232"/>
                </a:lnTo>
                <a:lnTo>
                  <a:pt x="410263" y="9133"/>
                </a:lnTo>
                <a:lnTo>
                  <a:pt x="457732" y="2318"/>
                </a:lnTo>
                <a:lnTo>
                  <a:pt x="506514" y="0"/>
                </a:lnTo>
                <a:lnTo>
                  <a:pt x="555295" y="2318"/>
                </a:lnTo>
                <a:lnTo>
                  <a:pt x="602764" y="9133"/>
                </a:lnTo>
                <a:lnTo>
                  <a:pt x="648710" y="20232"/>
                </a:lnTo>
                <a:lnTo>
                  <a:pt x="692919" y="35402"/>
                </a:lnTo>
                <a:lnTo>
                  <a:pt x="735179" y="54431"/>
                </a:lnTo>
                <a:lnTo>
                  <a:pt x="775279" y="77107"/>
                </a:lnTo>
                <a:lnTo>
                  <a:pt x="813005" y="103218"/>
                </a:lnTo>
                <a:lnTo>
                  <a:pt x="848146" y="132551"/>
                </a:lnTo>
                <a:lnTo>
                  <a:pt x="880489" y="164894"/>
                </a:lnTo>
                <a:lnTo>
                  <a:pt x="909822" y="200035"/>
                </a:lnTo>
                <a:lnTo>
                  <a:pt x="935933" y="237761"/>
                </a:lnTo>
                <a:lnTo>
                  <a:pt x="958609" y="277861"/>
                </a:lnTo>
                <a:lnTo>
                  <a:pt x="977638" y="320121"/>
                </a:lnTo>
                <a:lnTo>
                  <a:pt x="992808" y="364330"/>
                </a:lnTo>
                <a:lnTo>
                  <a:pt x="1003907" y="410276"/>
                </a:lnTo>
                <a:lnTo>
                  <a:pt x="1010722" y="457745"/>
                </a:lnTo>
                <a:lnTo>
                  <a:pt x="1013040" y="506526"/>
                </a:lnTo>
                <a:close/>
              </a:path>
            </a:pathLst>
          </a:custGeom>
          <a:ln w="11339">
            <a:solidFill>
              <a:srgbClr val="000000"/>
            </a:solidFill>
          </a:ln>
        </p:spPr>
        <p:txBody>
          <a:bodyPr wrap="square" lIns="0" tIns="0" rIns="0" bIns="0" rtlCol="0"/>
          <a:lstStyle/>
          <a:p>
            <a:endParaRPr/>
          </a:p>
        </p:txBody>
      </p:sp>
      <p:sp>
        <p:nvSpPr>
          <p:cNvPr id="17" name="bk object 17"/>
          <p:cNvSpPr/>
          <p:nvPr/>
        </p:nvSpPr>
        <p:spPr>
          <a:xfrm>
            <a:off x="2550452" y="1231061"/>
            <a:ext cx="1013460" cy="1013460"/>
          </a:xfrm>
          <a:custGeom>
            <a:avLst/>
            <a:gdLst/>
            <a:ahLst/>
            <a:cxnLst/>
            <a:rect l="l" t="t" r="r" b="b"/>
            <a:pathLst>
              <a:path w="1013460" h="1013460">
                <a:moveTo>
                  <a:pt x="1013040" y="506514"/>
                </a:moveTo>
                <a:lnTo>
                  <a:pt x="1010722" y="555295"/>
                </a:lnTo>
                <a:lnTo>
                  <a:pt x="1003907" y="602764"/>
                </a:lnTo>
                <a:lnTo>
                  <a:pt x="992809" y="648710"/>
                </a:lnTo>
                <a:lnTo>
                  <a:pt x="977640" y="692919"/>
                </a:lnTo>
                <a:lnTo>
                  <a:pt x="958612" y="735179"/>
                </a:lnTo>
                <a:lnTo>
                  <a:pt x="935937" y="775279"/>
                </a:lnTo>
                <a:lnTo>
                  <a:pt x="909827" y="813005"/>
                </a:lnTo>
                <a:lnTo>
                  <a:pt x="880495" y="848146"/>
                </a:lnTo>
                <a:lnTo>
                  <a:pt x="848153" y="880489"/>
                </a:lnTo>
                <a:lnTo>
                  <a:pt x="813013" y="909822"/>
                </a:lnTo>
                <a:lnTo>
                  <a:pt x="775288" y="935933"/>
                </a:lnTo>
                <a:lnTo>
                  <a:pt x="735189" y="958609"/>
                </a:lnTo>
                <a:lnTo>
                  <a:pt x="692930" y="977638"/>
                </a:lnTo>
                <a:lnTo>
                  <a:pt x="648721" y="992808"/>
                </a:lnTo>
                <a:lnTo>
                  <a:pt x="602777" y="1003907"/>
                </a:lnTo>
                <a:lnTo>
                  <a:pt x="555307" y="1010722"/>
                </a:lnTo>
                <a:lnTo>
                  <a:pt x="506526" y="1013040"/>
                </a:lnTo>
                <a:lnTo>
                  <a:pt x="457745" y="1010722"/>
                </a:lnTo>
                <a:lnTo>
                  <a:pt x="410276" y="1003907"/>
                </a:lnTo>
                <a:lnTo>
                  <a:pt x="364330" y="992808"/>
                </a:lnTo>
                <a:lnTo>
                  <a:pt x="320121" y="977638"/>
                </a:lnTo>
                <a:lnTo>
                  <a:pt x="277861" y="958609"/>
                </a:lnTo>
                <a:lnTo>
                  <a:pt x="237761" y="935933"/>
                </a:lnTo>
                <a:lnTo>
                  <a:pt x="200035" y="909822"/>
                </a:lnTo>
                <a:lnTo>
                  <a:pt x="164894" y="880489"/>
                </a:lnTo>
                <a:lnTo>
                  <a:pt x="132551" y="848146"/>
                </a:lnTo>
                <a:lnTo>
                  <a:pt x="103218" y="813005"/>
                </a:lnTo>
                <a:lnTo>
                  <a:pt x="77107" y="775279"/>
                </a:lnTo>
                <a:lnTo>
                  <a:pt x="54431" y="735179"/>
                </a:lnTo>
                <a:lnTo>
                  <a:pt x="35402" y="692919"/>
                </a:lnTo>
                <a:lnTo>
                  <a:pt x="20232" y="648710"/>
                </a:lnTo>
                <a:lnTo>
                  <a:pt x="9133" y="602764"/>
                </a:lnTo>
                <a:lnTo>
                  <a:pt x="2318" y="555295"/>
                </a:lnTo>
                <a:lnTo>
                  <a:pt x="0" y="506514"/>
                </a:lnTo>
                <a:lnTo>
                  <a:pt x="2318" y="457732"/>
                </a:lnTo>
                <a:lnTo>
                  <a:pt x="9133" y="410263"/>
                </a:lnTo>
                <a:lnTo>
                  <a:pt x="20232" y="364318"/>
                </a:lnTo>
                <a:lnTo>
                  <a:pt x="35402" y="320110"/>
                </a:lnTo>
                <a:lnTo>
                  <a:pt x="54431" y="277851"/>
                </a:lnTo>
                <a:lnTo>
                  <a:pt x="77107" y="237752"/>
                </a:lnTo>
                <a:lnTo>
                  <a:pt x="103218" y="200027"/>
                </a:lnTo>
                <a:lnTo>
                  <a:pt x="132551" y="164887"/>
                </a:lnTo>
                <a:lnTo>
                  <a:pt x="164894" y="132545"/>
                </a:lnTo>
                <a:lnTo>
                  <a:pt x="200035" y="103213"/>
                </a:lnTo>
                <a:lnTo>
                  <a:pt x="237761" y="77103"/>
                </a:lnTo>
                <a:lnTo>
                  <a:pt x="277861" y="54428"/>
                </a:lnTo>
                <a:lnTo>
                  <a:pt x="320121" y="35400"/>
                </a:lnTo>
                <a:lnTo>
                  <a:pt x="364330" y="20231"/>
                </a:lnTo>
                <a:lnTo>
                  <a:pt x="410276" y="9133"/>
                </a:lnTo>
                <a:lnTo>
                  <a:pt x="457745" y="2318"/>
                </a:lnTo>
                <a:lnTo>
                  <a:pt x="506526" y="0"/>
                </a:lnTo>
                <a:lnTo>
                  <a:pt x="555307" y="2318"/>
                </a:lnTo>
                <a:lnTo>
                  <a:pt x="602777" y="9133"/>
                </a:lnTo>
                <a:lnTo>
                  <a:pt x="648721" y="20231"/>
                </a:lnTo>
                <a:lnTo>
                  <a:pt x="692930" y="35400"/>
                </a:lnTo>
                <a:lnTo>
                  <a:pt x="735189" y="54428"/>
                </a:lnTo>
                <a:lnTo>
                  <a:pt x="775288" y="77103"/>
                </a:lnTo>
                <a:lnTo>
                  <a:pt x="813013" y="103213"/>
                </a:lnTo>
                <a:lnTo>
                  <a:pt x="848153" y="132545"/>
                </a:lnTo>
                <a:lnTo>
                  <a:pt x="880495" y="164887"/>
                </a:lnTo>
                <a:lnTo>
                  <a:pt x="909827" y="200027"/>
                </a:lnTo>
                <a:lnTo>
                  <a:pt x="935937" y="237752"/>
                </a:lnTo>
                <a:lnTo>
                  <a:pt x="958612" y="277851"/>
                </a:lnTo>
                <a:lnTo>
                  <a:pt x="977640" y="320110"/>
                </a:lnTo>
                <a:lnTo>
                  <a:pt x="992809" y="364318"/>
                </a:lnTo>
                <a:lnTo>
                  <a:pt x="1003907" y="410263"/>
                </a:lnTo>
                <a:lnTo>
                  <a:pt x="1010722" y="457732"/>
                </a:lnTo>
                <a:lnTo>
                  <a:pt x="1013040" y="506514"/>
                </a:lnTo>
                <a:close/>
              </a:path>
            </a:pathLst>
          </a:custGeom>
          <a:ln w="11339">
            <a:solidFill>
              <a:srgbClr val="000000"/>
            </a:solidFill>
          </a:ln>
        </p:spPr>
        <p:txBody>
          <a:bodyPr wrap="square" lIns="0" tIns="0" rIns="0" bIns="0" rtlCol="0"/>
          <a:lstStyle/>
          <a:p>
            <a:endParaRPr/>
          </a:p>
        </p:txBody>
      </p:sp>
      <p:sp>
        <p:nvSpPr>
          <p:cNvPr id="18" name="bk object 18"/>
          <p:cNvSpPr/>
          <p:nvPr/>
        </p:nvSpPr>
        <p:spPr>
          <a:xfrm>
            <a:off x="2999524" y="2168499"/>
            <a:ext cx="0" cy="1814830"/>
          </a:xfrm>
          <a:custGeom>
            <a:avLst/>
            <a:gdLst/>
            <a:ahLst/>
            <a:cxnLst/>
            <a:rect l="l" t="t" r="r" b="b"/>
            <a:pathLst>
              <a:path h="1814829">
                <a:moveTo>
                  <a:pt x="0" y="0"/>
                </a:moveTo>
                <a:lnTo>
                  <a:pt x="0" y="1814398"/>
                </a:lnTo>
              </a:path>
            </a:pathLst>
          </a:custGeom>
          <a:ln w="3175">
            <a:solidFill>
              <a:srgbClr val="000000"/>
            </a:solidFill>
          </a:ln>
        </p:spPr>
        <p:txBody>
          <a:bodyPr wrap="square" lIns="0" tIns="0" rIns="0" bIns="0" rtlCol="0"/>
          <a:lstStyle/>
          <a:p>
            <a:endParaRPr/>
          </a:p>
        </p:txBody>
      </p:sp>
      <p:sp>
        <p:nvSpPr>
          <p:cNvPr id="19" name="bk object 19"/>
          <p:cNvSpPr/>
          <p:nvPr/>
        </p:nvSpPr>
        <p:spPr>
          <a:xfrm>
            <a:off x="2999524" y="2168499"/>
            <a:ext cx="0" cy="1814830"/>
          </a:xfrm>
          <a:custGeom>
            <a:avLst/>
            <a:gdLst/>
            <a:ahLst/>
            <a:cxnLst/>
            <a:rect l="l" t="t" r="r" b="b"/>
            <a:pathLst>
              <a:path h="1814829">
                <a:moveTo>
                  <a:pt x="0" y="0"/>
                </a:moveTo>
                <a:lnTo>
                  <a:pt x="0" y="1814398"/>
                </a:lnTo>
              </a:path>
            </a:pathLst>
          </a:custGeom>
          <a:ln w="11339">
            <a:solidFill>
              <a:srgbClr val="000000"/>
            </a:solidFill>
          </a:ln>
        </p:spPr>
        <p:txBody>
          <a:bodyPr wrap="square" lIns="0" tIns="0" rIns="0" bIns="0" rtlCol="0"/>
          <a:lstStyle/>
          <a:p>
            <a:endParaRPr/>
          </a:p>
        </p:txBody>
      </p:sp>
      <p:sp>
        <p:nvSpPr>
          <p:cNvPr id="20" name="bk object 20"/>
          <p:cNvSpPr/>
          <p:nvPr/>
        </p:nvSpPr>
        <p:spPr>
          <a:xfrm>
            <a:off x="3453117" y="1601495"/>
            <a:ext cx="454025" cy="0"/>
          </a:xfrm>
          <a:custGeom>
            <a:avLst/>
            <a:gdLst/>
            <a:ahLst/>
            <a:cxnLst/>
            <a:rect l="l" t="t" r="r" b="b"/>
            <a:pathLst>
              <a:path w="454025">
                <a:moveTo>
                  <a:pt x="0" y="0"/>
                </a:moveTo>
                <a:lnTo>
                  <a:pt x="453605" y="0"/>
                </a:lnTo>
              </a:path>
            </a:pathLst>
          </a:custGeom>
          <a:ln w="3175">
            <a:solidFill>
              <a:srgbClr val="000000"/>
            </a:solidFill>
          </a:ln>
        </p:spPr>
        <p:txBody>
          <a:bodyPr wrap="square" lIns="0" tIns="0" rIns="0" bIns="0" rtlCol="0"/>
          <a:lstStyle/>
          <a:p>
            <a:endParaRPr/>
          </a:p>
        </p:txBody>
      </p:sp>
      <p:sp>
        <p:nvSpPr>
          <p:cNvPr id="21" name="bk object 21"/>
          <p:cNvSpPr/>
          <p:nvPr/>
        </p:nvSpPr>
        <p:spPr>
          <a:xfrm>
            <a:off x="3453117" y="1601495"/>
            <a:ext cx="454025" cy="0"/>
          </a:xfrm>
          <a:custGeom>
            <a:avLst/>
            <a:gdLst/>
            <a:ahLst/>
            <a:cxnLst/>
            <a:rect l="l" t="t" r="r" b="b"/>
            <a:pathLst>
              <a:path w="454025">
                <a:moveTo>
                  <a:pt x="0" y="0"/>
                </a:moveTo>
                <a:lnTo>
                  <a:pt x="453605" y="0"/>
                </a:lnTo>
              </a:path>
            </a:pathLst>
          </a:custGeom>
          <a:ln w="11339">
            <a:solidFill>
              <a:srgbClr val="000000"/>
            </a:solidFill>
          </a:ln>
        </p:spPr>
        <p:txBody>
          <a:bodyPr wrap="square" lIns="0" tIns="0" rIns="0" bIns="0" rtlCol="0"/>
          <a:lstStyle/>
          <a:p>
            <a:endParaRPr/>
          </a:p>
        </p:txBody>
      </p:sp>
      <p:sp>
        <p:nvSpPr>
          <p:cNvPr id="22" name="bk object 22"/>
          <p:cNvSpPr/>
          <p:nvPr/>
        </p:nvSpPr>
        <p:spPr>
          <a:xfrm>
            <a:off x="3566515" y="4436503"/>
            <a:ext cx="454025" cy="0"/>
          </a:xfrm>
          <a:custGeom>
            <a:avLst/>
            <a:gdLst/>
            <a:ahLst/>
            <a:cxnLst/>
            <a:rect l="l" t="t" r="r" b="b"/>
            <a:pathLst>
              <a:path w="454025">
                <a:moveTo>
                  <a:pt x="0" y="0"/>
                </a:moveTo>
                <a:lnTo>
                  <a:pt x="453605" y="0"/>
                </a:lnTo>
              </a:path>
            </a:pathLst>
          </a:custGeom>
          <a:ln w="3175">
            <a:solidFill>
              <a:srgbClr val="000000"/>
            </a:solidFill>
          </a:ln>
        </p:spPr>
        <p:txBody>
          <a:bodyPr wrap="square" lIns="0" tIns="0" rIns="0" bIns="0" rtlCol="0"/>
          <a:lstStyle/>
          <a:p>
            <a:endParaRPr/>
          </a:p>
        </p:txBody>
      </p:sp>
      <p:sp>
        <p:nvSpPr>
          <p:cNvPr id="23" name="bk object 23"/>
          <p:cNvSpPr/>
          <p:nvPr/>
        </p:nvSpPr>
        <p:spPr>
          <a:xfrm>
            <a:off x="3566515" y="4436503"/>
            <a:ext cx="454025" cy="0"/>
          </a:xfrm>
          <a:custGeom>
            <a:avLst/>
            <a:gdLst/>
            <a:ahLst/>
            <a:cxnLst/>
            <a:rect l="l" t="t" r="r" b="b"/>
            <a:pathLst>
              <a:path w="454025">
                <a:moveTo>
                  <a:pt x="0" y="0"/>
                </a:moveTo>
                <a:lnTo>
                  <a:pt x="453605" y="0"/>
                </a:lnTo>
              </a:path>
            </a:pathLst>
          </a:custGeom>
          <a:ln w="11339">
            <a:solidFill>
              <a:srgbClr val="000000"/>
            </a:solidFill>
          </a:ln>
        </p:spPr>
        <p:txBody>
          <a:bodyPr wrap="square" lIns="0" tIns="0" rIns="0" bIns="0" rtlCol="0"/>
          <a:lstStyle/>
          <a:p>
            <a:endParaRPr/>
          </a:p>
        </p:txBody>
      </p:sp>
      <p:sp>
        <p:nvSpPr>
          <p:cNvPr id="24" name="bk object 24"/>
          <p:cNvSpPr/>
          <p:nvPr/>
        </p:nvSpPr>
        <p:spPr>
          <a:xfrm>
            <a:off x="3906723" y="807694"/>
            <a:ext cx="0" cy="1360805"/>
          </a:xfrm>
          <a:custGeom>
            <a:avLst/>
            <a:gdLst/>
            <a:ahLst/>
            <a:cxnLst/>
            <a:rect l="l" t="t" r="r" b="b"/>
            <a:pathLst>
              <a:path h="1360805">
                <a:moveTo>
                  <a:pt x="0" y="0"/>
                </a:moveTo>
                <a:lnTo>
                  <a:pt x="0" y="1360805"/>
                </a:lnTo>
              </a:path>
            </a:pathLst>
          </a:custGeom>
          <a:ln w="3175">
            <a:solidFill>
              <a:srgbClr val="000000"/>
            </a:solidFill>
          </a:ln>
        </p:spPr>
        <p:txBody>
          <a:bodyPr wrap="square" lIns="0" tIns="0" rIns="0" bIns="0" rtlCol="0"/>
          <a:lstStyle/>
          <a:p>
            <a:endParaRPr/>
          </a:p>
        </p:txBody>
      </p:sp>
      <p:sp>
        <p:nvSpPr>
          <p:cNvPr id="25" name="bk object 25"/>
          <p:cNvSpPr/>
          <p:nvPr/>
        </p:nvSpPr>
        <p:spPr>
          <a:xfrm>
            <a:off x="3906723" y="807694"/>
            <a:ext cx="0" cy="1360805"/>
          </a:xfrm>
          <a:custGeom>
            <a:avLst/>
            <a:gdLst/>
            <a:ahLst/>
            <a:cxnLst/>
            <a:rect l="l" t="t" r="r" b="b"/>
            <a:pathLst>
              <a:path h="1360805">
                <a:moveTo>
                  <a:pt x="0" y="0"/>
                </a:moveTo>
                <a:lnTo>
                  <a:pt x="0" y="1360805"/>
                </a:lnTo>
              </a:path>
            </a:pathLst>
          </a:custGeom>
          <a:ln w="45359">
            <a:solidFill>
              <a:srgbClr val="000000"/>
            </a:solidFill>
          </a:ln>
        </p:spPr>
        <p:txBody>
          <a:bodyPr wrap="square" lIns="0" tIns="0" rIns="0" bIns="0" rtlCol="0"/>
          <a:lstStyle/>
          <a:p>
            <a:endParaRPr/>
          </a:p>
        </p:txBody>
      </p:sp>
      <p:sp>
        <p:nvSpPr>
          <p:cNvPr id="26" name="bk object 26"/>
          <p:cNvSpPr/>
          <p:nvPr/>
        </p:nvSpPr>
        <p:spPr>
          <a:xfrm>
            <a:off x="4020121" y="3982897"/>
            <a:ext cx="0" cy="1360805"/>
          </a:xfrm>
          <a:custGeom>
            <a:avLst/>
            <a:gdLst/>
            <a:ahLst/>
            <a:cxnLst/>
            <a:rect l="l" t="t" r="r" b="b"/>
            <a:pathLst>
              <a:path h="1360804">
                <a:moveTo>
                  <a:pt x="0" y="0"/>
                </a:moveTo>
                <a:lnTo>
                  <a:pt x="0" y="1360805"/>
                </a:lnTo>
              </a:path>
            </a:pathLst>
          </a:custGeom>
          <a:ln w="3175">
            <a:solidFill>
              <a:srgbClr val="000000"/>
            </a:solidFill>
          </a:ln>
        </p:spPr>
        <p:txBody>
          <a:bodyPr wrap="square" lIns="0" tIns="0" rIns="0" bIns="0" rtlCol="0"/>
          <a:lstStyle/>
          <a:p>
            <a:endParaRPr/>
          </a:p>
        </p:txBody>
      </p:sp>
      <p:sp>
        <p:nvSpPr>
          <p:cNvPr id="27" name="bk object 27"/>
          <p:cNvSpPr/>
          <p:nvPr/>
        </p:nvSpPr>
        <p:spPr>
          <a:xfrm>
            <a:off x="4020121" y="3982897"/>
            <a:ext cx="0" cy="1360805"/>
          </a:xfrm>
          <a:custGeom>
            <a:avLst/>
            <a:gdLst/>
            <a:ahLst/>
            <a:cxnLst/>
            <a:rect l="l" t="t" r="r" b="b"/>
            <a:pathLst>
              <a:path h="1360804">
                <a:moveTo>
                  <a:pt x="0" y="0"/>
                </a:moveTo>
                <a:lnTo>
                  <a:pt x="0" y="1360805"/>
                </a:lnTo>
              </a:path>
            </a:pathLst>
          </a:custGeom>
          <a:ln w="45359">
            <a:solidFill>
              <a:srgbClr val="000000"/>
            </a:solidFill>
          </a:ln>
        </p:spPr>
        <p:txBody>
          <a:bodyPr wrap="square" lIns="0" tIns="0" rIns="0" bIns="0" rtlCol="0"/>
          <a:lstStyle/>
          <a:p>
            <a:endParaRPr/>
          </a:p>
        </p:txBody>
      </p:sp>
      <p:sp>
        <p:nvSpPr>
          <p:cNvPr id="28" name="bk object 28"/>
          <p:cNvSpPr/>
          <p:nvPr/>
        </p:nvSpPr>
        <p:spPr>
          <a:xfrm>
            <a:off x="3906723" y="1147902"/>
            <a:ext cx="340360" cy="0"/>
          </a:xfrm>
          <a:custGeom>
            <a:avLst/>
            <a:gdLst/>
            <a:ahLst/>
            <a:cxnLst/>
            <a:rect l="l" t="t" r="r" b="b"/>
            <a:pathLst>
              <a:path w="340360">
                <a:moveTo>
                  <a:pt x="0" y="0"/>
                </a:moveTo>
                <a:lnTo>
                  <a:pt x="340194" y="0"/>
                </a:lnTo>
              </a:path>
            </a:pathLst>
          </a:custGeom>
          <a:ln w="3175">
            <a:solidFill>
              <a:srgbClr val="000000"/>
            </a:solidFill>
          </a:ln>
        </p:spPr>
        <p:txBody>
          <a:bodyPr wrap="square" lIns="0" tIns="0" rIns="0" bIns="0" rtlCol="0"/>
          <a:lstStyle/>
          <a:p>
            <a:endParaRPr/>
          </a:p>
        </p:txBody>
      </p:sp>
      <p:sp>
        <p:nvSpPr>
          <p:cNvPr id="29" name="bk object 29"/>
          <p:cNvSpPr/>
          <p:nvPr/>
        </p:nvSpPr>
        <p:spPr>
          <a:xfrm>
            <a:off x="3906723" y="1147902"/>
            <a:ext cx="340360" cy="0"/>
          </a:xfrm>
          <a:custGeom>
            <a:avLst/>
            <a:gdLst/>
            <a:ahLst/>
            <a:cxnLst/>
            <a:rect l="l" t="t" r="r" b="b"/>
            <a:pathLst>
              <a:path w="340360">
                <a:moveTo>
                  <a:pt x="0" y="0"/>
                </a:moveTo>
                <a:lnTo>
                  <a:pt x="340194" y="0"/>
                </a:lnTo>
              </a:path>
            </a:pathLst>
          </a:custGeom>
          <a:ln w="11339">
            <a:solidFill>
              <a:srgbClr val="000000"/>
            </a:solidFill>
          </a:ln>
        </p:spPr>
        <p:txBody>
          <a:bodyPr wrap="square" lIns="0" tIns="0" rIns="0" bIns="0" rtlCol="0"/>
          <a:lstStyle/>
          <a:p>
            <a:endParaRPr/>
          </a:p>
        </p:txBody>
      </p:sp>
      <p:sp>
        <p:nvSpPr>
          <p:cNvPr id="30" name="bk object 30"/>
          <p:cNvSpPr/>
          <p:nvPr/>
        </p:nvSpPr>
        <p:spPr>
          <a:xfrm>
            <a:off x="4020121" y="5003494"/>
            <a:ext cx="340360" cy="0"/>
          </a:xfrm>
          <a:custGeom>
            <a:avLst/>
            <a:gdLst/>
            <a:ahLst/>
            <a:cxnLst/>
            <a:rect l="l" t="t" r="r" b="b"/>
            <a:pathLst>
              <a:path w="340360">
                <a:moveTo>
                  <a:pt x="0" y="0"/>
                </a:moveTo>
                <a:lnTo>
                  <a:pt x="340194" y="0"/>
                </a:lnTo>
              </a:path>
            </a:pathLst>
          </a:custGeom>
          <a:ln w="3175">
            <a:solidFill>
              <a:srgbClr val="000000"/>
            </a:solidFill>
          </a:ln>
        </p:spPr>
        <p:txBody>
          <a:bodyPr wrap="square" lIns="0" tIns="0" rIns="0" bIns="0" rtlCol="0"/>
          <a:lstStyle/>
          <a:p>
            <a:endParaRPr/>
          </a:p>
        </p:txBody>
      </p:sp>
      <p:sp>
        <p:nvSpPr>
          <p:cNvPr id="31" name="bk object 31"/>
          <p:cNvSpPr/>
          <p:nvPr/>
        </p:nvSpPr>
        <p:spPr>
          <a:xfrm>
            <a:off x="4020121" y="5003494"/>
            <a:ext cx="340360" cy="0"/>
          </a:xfrm>
          <a:custGeom>
            <a:avLst/>
            <a:gdLst/>
            <a:ahLst/>
            <a:cxnLst/>
            <a:rect l="l" t="t" r="r" b="b"/>
            <a:pathLst>
              <a:path w="340360">
                <a:moveTo>
                  <a:pt x="0" y="0"/>
                </a:moveTo>
                <a:lnTo>
                  <a:pt x="340194" y="0"/>
                </a:lnTo>
              </a:path>
            </a:pathLst>
          </a:custGeom>
          <a:ln w="11339">
            <a:solidFill>
              <a:srgbClr val="000000"/>
            </a:solidFill>
          </a:ln>
        </p:spPr>
        <p:txBody>
          <a:bodyPr wrap="square" lIns="0" tIns="0" rIns="0" bIns="0" rtlCol="0"/>
          <a:lstStyle/>
          <a:p>
            <a:endParaRPr/>
          </a:p>
        </p:txBody>
      </p:sp>
      <p:sp>
        <p:nvSpPr>
          <p:cNvPr id="32" name="bk object 32"/>
          <p:cNvSpPr/>
          <p:nvPr/>
        </p:nvSpPr>
        <p:spPr>
          <a:xfrm>
            <a:off x="3679914" y="4436503"/>
            <a:ext cx="227329" cy="0"/>
          </a:xfrm>
          <a:custGeom>
            <a:avLst/>
            <a:gdLst/>
            <a:ahLst/>
            <a:cxnLst/>
            <a:rect l="l" t="t" r="r" b="b"/>
            <a:pathLst>
              <a:path w="227329">
                <a:moveTo>
                  <a:pt x="226809" y="0"/>
                </a:moveTo>
                <a:lnTo>
                  <a:pt x="0" y="0"/>
                </a:lnTo>
              </a:path>
            </a:pathLst>
          </a:custGeom>
          <a:ln w="45359">
            <a:solidFill>
              <a:srgbClr val="000000"/>
            </a:solidFill>
          </a:ln>
        </p:spPr>
        <p:txBody>
          <a:bodyPr wrap="square" lIns="0" tIns="0" rIns="0" bIns="0" rtlCol="0"/>
          <a:lstStyle/>
          <a:p>
            <a:endParaRPr/>
          </a:p>
        </p:txBody>
      </p:sp>
      <p:sp>
        <p:nvSpPr>
          <p:cNvPr id="33" name="bk object 33"/>
          <p:cNvSpPr/>
          <p:nvPr/>
        </p:nvSpPr>
        <p:spPr>
          <a:xfrm>
            <a:off x="2523236" y="1828291"/>
            <a:ext cx="45720" cy="0"/>
          </a:xfrm>
          <a:custGeom>
            <a:avLst/>
            <a:gdLst/>
            <a:ahLst/>
            <a:cxnLst/>
            <a:rect l="l" t="t" r="r" b="b"/>
            <a:pathLst>
              <a:path w="45719">
                <a:moveTo>
                  <a:pt x="0" y="0"/>
                </a:moveTo>
                <a:lnTo>
                  <a:pt x="45364" y="0"/>
                </a:lnTo>
              </a:path>
            </a:pathLst>
          </a:custGeom>
          <a:ln w="45359">
            <a:solidFill>
              <a:srgbClr val="000000"/>
            </a:solidFill>
          </a:ln>
        </p:spPr>
        <p:txBody>
          <a:bodyPr wrap="square" lIns="0" tIns="0" rIns="0" bIns="0" rtlCol="0"/>
          <a:lstStyle/>
          <a:p>
            <a:endParaRPr/>
          </a:p>
        </p:txBody>
      </p:sp>
      <p:sp>
        <p:nvSpPr>
          <p:cNvPr id="34" name="bk object 34"/>
          <p:cNvSpPr/>
          <p:nvPr/>
        </p:nvSpPr>
        <p:spPr>
          <a:xfrm>
            <a:off x="1978914" y="2986494"/>
            <a:ext cx="0" cy="1336675"/>
          </a:xfrm>
          <a:custGeom>
            <a:avLst/>
            <a:gdLst/>
            <a:ahLst/>
            <a:cxnLst/>
            <a:rect l="l" t="t" r="r" b="b"/>
            <a:pathLst>
              <a:path h="1336675">
                <a:moveTo>
                  <a:pt x="0" y="0"/>
                </a:moveTo>
                <a:lnTo>
                  <a:pt x="0" y="1336598"/>
                </a:lnTo>
              </a:path>
            </a:pathLst>
          </a:custGeom>
          <a:ln w="11339">
            <a:solidFill>
              <a:srgbClr val="000000"/>
            </a:solidFill>
          </a:ln>
        </p:spPr>
        <p:txBody>
          <a:bodyPr wrap="square" lIns="0" tIns="0" rIns="0" bIns="0" rtlCol="0"/>
          <a:lstStyle/>
          <a:p>
            <a:endParaRPr/>
          </a:p>
        </p:txBody>
      </p:sp>
      <p:sp>
        <p:nvSpPr>
          <p:cNvPr id="35" name="bk object 35"/>
          <p:cNvSpPr/>
          <p:nvPr/>
        </p:nvSpPr>
        <p:spPr>
          <a:xfrm>
            <a:off x="1933562" y="2986493"/>
            <a:ext cx="90805" cy="181610"/>
          </a:xfrm>
          <a:custGeom>
            <a:avLst/>
            <a:gdLst/>
            <a:ahLst/>
            <a:cxnLst/>
            <a:rect l="l" t="t" r="r" b="b"/>
            <a:pathLst>
              <a:path w="90805" h="181610">
                <a:moveTo>
                  <a:pt x="45351" y="0"/>
                </a:moveTo>
                <a:lnTo>
                  <a:pt x="0" y="181432"/>
                </a:lnTo>
                <a:lnTo>
                  <a:pt x="90716" y="181432"/>
                </a:lnTo>
                <a:lnTo>
                  <a:pt x="45351" y="0"/>
                </a:lnTo>
                <a:close/>
              </a:path>
            </a:pathLst>
          </a:custGeom>
          <a:solidFill>
            <a:srgbClr val="000000"/>
          </a:solidFill>
        </p:spPr>
        <p:txBody>
          <a:bodyPr wrap="square" lIns="0" tIns="0" rIns="0" bIns="0" rtlCol="0"/>
          <a:lstStyle/>
          <a:p>
            <a:endParaRPr/>
          </a:p>
        </p:txBody>
      </p:sp>
      <p:sp>
        <p:nvSpPr>
          <p:cNvPr id="36" name="bk object 36"/>
          <p:cNvSpPr/>
          <p:nvPr/>
        </p:nvSpPr>
        <p:spPr>
          <a:xfrm>
            <a:off x="1933562" y="2986493"/>
            <a:ext cx="90805" cy="181610"/>
          </a:xfrm>
          <a:custGeom>
            <a:avLst/>
            <a:gdLst/>
            <a:ahLst/>
            <a:cxnLst/>
            <a:rect l="l" t="t" r="r" b="b"/>
            <a:pathLst>
              <a:path w="90805" h="181610">
                <a:moveTo>
                  <a:pt x="90716" y="181432"/>
                </a:moveTo>
                <a:lnTo>
                  <a:pt x="45351" y="0"/>
                </a:lnTo>
                <a:lnTo>
                  <a:pt x="0" y="181432"/>
                </a:lnTo>
                <a:lnTo>
                  <a:pt x="90716" y="181432"/>
                </a:lnTo>
                <a:close/>
              </a:path>
            </a:pathLst>
          </a:custGeom>
          <a:ln w="11339">
            <a:solidFill>
              <a:srgbClr val="000000"/>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750" b="0" i="1">
                <a:solidFill>
                  <a:schemeClr val="tx1"/>
                </a:solidFill>
                <a:latin typeface="Arial"/>
                <a:cs typeface="Arial"/>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10/28/2024</a:t>
            </a:fld>
            <a:endParaRPr lang="en-US"/>
          </a:p>
        </p:txBody>
      </p:sp>
      <p:sp>
        <p:nvSpPr>
          <p:cNvPr id="7" name="Holder 7"/>
          <p:cNvSpPr>
            <a:spLocks noGrp="1"/>
          </p:cNvSpPr>
          <p:nvPr>
            <p:ph type="sldNum" sz="quarter" idx="7"/>
          </p:nvPr>
        </p:nvSpPr>
        <p:spPr/>
        <p:txBody>
          <a:bodyPr lIns="0" tIns="0" rIns="0" bIns="0"/>
          <a:lstStyle>
            <a:lvl1pPr>
              <a:defRPr sz="1050" b="0" i="0">
                <a:solidFill>
                  <a:schemeClr val="tx1"/>
                </a:solidFill>
                <a:latin typeface="Times New Roman"/>
                <a:cs typeface="Times New Roman"/>
              </a:defRPr>
            </a:lvl1pPr>
          </a:lstStyle>
          <a:p>
            <a:pPr marL="25400">
              <a:lnSpc>
                <a:spcPts val="1235"/>
              </a:lnSpc>
              <a:spcBef>
                <a:spcPts val="55"/>
              </a:spcBef>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0" i="1">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10/28/2024</a:t>
            </a:fld>
            <a:endParaRPr lang="en-US"/>
          </a:p>
        </p:txBody>
      </p:sp>
      <p:sp>
        <p:nvSpPr>
          <p:cNvPr id="5" name="Holder 5"/>
          <p:cNvSpPr>
            <a:spLocks noGrp="1"/>
          </p:cNvSpPr>
          <p:nvPr>
            <p:ph type="sldNum" sz="quarter" idx="7"/>
          </p:nvPr>
        </p:nvSpPr>
        <p:spPr/>
        <p:txBody>
          <a:bodyPr lIns="0" tIns="0" rIns="0" bIns="0"/>
          <a:lstStyle>
            <a:lvl1pPr>
              <a:defRPr sz="1050" b="0" i="0">
                <a:solidFill>
                  <a:schemeClr val="tx1"/>
                </a:solidFill>
                <a:latin typeface="Times New Roman"/>
                <a:cs typeface="Times New Roman"/>
              </a:defRPr>
            </a:lvl1pPr>
          </a:lstStyle>
          <a:p>
            <a:pPr marL="25400">
              <a:lnSpc>
                <a:spcPts val="1235"/>
              </a:lnSpc>
              <a:spcBef>
                <a:spcPts val="55"/>
              </a:spcBef>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10/28/2024</a:t>
            </a:fld>
            <a:endParaRPr lang="en-US"/>
          </a:p>
        </p:txBody>
      </p:sp>
      <p:sp>
        <p:nvSpPr>
          <p:cNvPr id="4" name="Holder 4"/>
          <p:cNvSpPr>
            <a:spLocks noGrp="1"/>
          </p:cNvSpPr>
          <p:nvPr>
            <p:ph type="sldNum" sz="quarter" idx="7"/>
          </p:nvPr>
        </p:nvSpPr>
        <p:spPr/>
        <p:txBody>
          <a:bodyPr lIns="0" tIns="0" rIns="0" bIns="0"/>
          <a:lstStyle>
            <a:lvl1pPr>
              <a:defRPr sz="1050" b="0" i="0">
                <a:solidFill>
                  <a:schemeClr val="tx1"/>
                </a:solidFill>
                <a:latin typeface="Times New Roman"/>
                <a:cs typeface="Times New Roman"/>
              </a:defRPr>
            </a:lvl1pPr>
          </a:lstStyle>
          <a:p>
            <a:pPr marL="25400">
              <a:lnSpc>
                <a:spcPts val="1235"/>
              </a:lnSpc>
              <a:spcBef>
                <a:spcPts val="55"/>
              </a:spcBef>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48491" y="793780"/>
            <a:ext cx="6275417" cy="436880"/>
          </a:xfrm>
          <a:prstGeom prst="rect">
            <a:avLst/>
          </a:prstGeom>
        </p:spPr>
        <p:txBody>
          <a:bodyPr wrap="square" lIns="0" tIns="0" rIns="0" bIns="0">
            <a:spAutoFit/>
          </a:bodyPr>
          <a:lstStyle>
            <a:lvl1pPr>
              <a:defRPr sz="2750" b="0" i="1">
                <a:solidFill>
                  <a:schemeClr val="tx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10/28/2024</a:t>
            </a:fld>
            <a:endParaRPr lang="en-US"/>
          </a:p>
        </p:txBody>
      </p:sp>
      <p:sp>
        <p:nvSpPr>
          <p:cNvPr id="6" name="Holder 6"/>
          <p:cNvSpPr>
            <a:spLocks noGrp="1"/>
          </p:cNvSpPr>
          <p:nvPr>
            <p:ph type="sldNum" sz="quarter" idx="7"/>
          </p:nvPr>
        </p:nvSpPr>
        <p:spPr>
          <a:xfrm>
            <a:off x="3837923" y="8285655"/>
            <a:ext cx="186054" cy="164465"/>
          </a:xfrm>
          <a:prstGeom prst="rect">
            <a:avLst/>
          </a:prstGeom>
        </p:spPr>
        <p:txBody>
          <a:bodyPr wrap="square" lIns="0" tIns="0" rIns="0" bIns="0">
            <a:spAutoFit/>
          </a:bodyPr>
          <a:lstStyle>
            <a:lvl1pPr>
              <a:defRPr sz="1050" b="0" i="0">
                <a:solidFill>
                  <a:schemeClr val="tx1"/>
                </a:solidFill>
                <a:latin typeface="Times New Roman"/>
                <a:cs typeface="Times New Roman"/>
              </a:defRPr>
            </a:lvl1pPr>
          </a:lstStyle>
          <a:p>
            <a:pPr marL="25400">
              <a:lnSpc>
                <a:spcPts val="1235"/>
              </a:lnSpc>
              <a:spcBef>
                <a:spcPts val="55"/>
              </a:spcBef>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hyperlink" Target="https://www.youtube.com/watch?v=DpO1Tfa4IZ4" TargetMode="Externa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4400" y="2743200"/>
            <a:ext cx="5867400" cy="1728678"/>
          </a:xfrm>
          <a:prstGeom prst="rect">
            <a:avLst/>
          </a:prstGeom>
        </p:spPr>
        <p:txBody>
          <a:bodyPr vert="horz" wrap="square" lIns="0" tIns="0" rIns="0" bIns="0" rtlCol="0">
            <a:spAutoFit/>
          </a:bodyPr>
          <a:lstStyle/>
          <a:p>
            <a:pPr marL="12700" marR="5080" algn="ctr">
              <a:lnSpc>
                <a:spcPts val="2520"/>
              </a:lnSpc>
              <a:tabLst>
                <a:tab pos="1369060" algn="l"/>
              </a:tabLst>
            </a:pPr>
            <a:r>
              <a:rPr sz="3200" spc="125" dirty="0">
                <a:solidFill>
                  <a:srgbClr val="FF0000"/>
                </a:solidFill>
                <a:latin typeface="+mj-lt"/>
                <a:cs typeface="Century"/>
              </a:rPr>
              <a:t>CS</a:t>
            </a:r>
            <a:r>
              <a:rPr sz="3200" spc="254" dirty="0">
                <a:solidFill>
                  <a:srgbClr val="FF0000"/>
                </a:solidFill>
                <a:latin typeface="+mj-lt"/>
                <a:cs typeface="Century"/>
              </a:rPr>
              <a:t> </a:t>
            </a:r>
            <a:r>
              <a:rPr sz="3200" spc="40" dirty="0">
                <a:solidFill>
                  <a:srgbClr val="FF0000"/>
                </a:solidFill>
                <a:latin typeface="+mj-lt"/>
                <a:cs typeface="Century"/>
              </a:rPr>
              <a:t>1</a:t>
            </a:r>
            <a:r>
              <a:rPr lang="en-US" sz="3200" spc="40" dirty="0">
                <a:solidFill>
                  <a:srgbClr val="FF0000"/>
                </a:solidFill>
                <a:latin typeface="+mj-lt"/>
                <a:cs typeface="Century"/>
              </a:rPr>
              <a:t>18</a:t>
            </a:r>
            <a:r>
              <a:rPr sz="3200" spc="40" dirty="0">
                <a:solidFill>
                  <a:srgbClr val="FF0000"/>
                </a:solidFill>
                <a:latin typeface="+mj-lt"/>
                <a:cs typeface="Century"/>
              </a:rPr>
              <a:t>:	</a:t>
            </a:r>
            <a:r>
              <a:rPr lang="en-US" sz="3200" spc="80" dirty="0">
                <a:solidFill>
                  <a:srgbClr val="FF0000"/>
                </a:solidFill>
                <a:latin typeface="+mj-lt"/>
                <a:cs typeface="Century"/>
              </a:rPr>
              <a:t> </a:t>
            </a:r>
            <a:r>
              <a:rPr lang="en-US" sz="3200" spc="80" dirty="0" smtClean="0">
                <a:solidFill>
                  <a:srgbClr val="FF0000"/>
                </a:solidFill>
                <a:latin typeface="+mj-lt"/>
                <a:cs typeface="Century"/>
              </a:rPr>
              <a:t>Route Computation</a:t>
            </a:r>
            <a:endParaRPr sz="3200" dirty="0">
              <a:solidFill>
                <a:srgbClr val="FF0000"/>
              </a:solidFill>
              <a:latin typeface="+mj-lt"/>
              <a:cs typeface="Century"/>
            </a:endParaRPr>
          </a:p>
          <a:p>
            <a:pPr>
              <a:lnSpc>
                <a:spcPct val="100000"/>
              </a:lnSpc>
              <a:spcBef>
                <a:spcPts val="25"/>
              </a:spcBef>
            </a:pPr>
            <a:endParaRPr sz="2800" dirty="0">
              <a:latin typeface="+mj-lt"/>
              <a:cs typeface="Times New Roman"/>
            </a:endParaRPr>
          </a:p>
          <a:p>
            <a:pPr marL="2540" algn="ctr">
              <a:lnSpc>
                <a:spcPct val="100000"/>
              </a:lnSpc>
            </a:pPr>
            <a:r>
              <a:rPr sz="2450" spc="110" dirty="0">
                <a:solidFill>
                  <a:srgbClr val="00B050"/>
                </a:solidFill>
                <a:latin typeface="+mj-lt"/>
                <a:cs typeface="Century"/>
              </a:rPr>
              <a:t>George</a:t>
            </a:r>
            <a:r>
              <a:rPr sz="2450" spc="150" dirty="0">
                <a:solidFill>
                  <a:srgbClr val="00B050"/>
                </a:solidFill>
                <a:latin typeface="+mj-lt"/>
                <a:cs typeface="Century"/>
              </a:rPr>
              <a:t> </a:t>
            </a:r>
            <a:r>
              <a:rPr sz="2450" spc="40" dirty="0">
                <a:solidFill>
                  <a:srgbClr val="00B050"/>
                </a:solidFill>
                <a:latin typeface="+mj-lt"/>
                <a:cs typeface="Century"/>
              </a:rPr>
              <a:t>Varghese</a:t>
            </a:r>
            <a:endParaRPr sz="2450" dirty="0">
              <a:solidFill>
                <a:srgbClr val="00B050"/>
              </a:solidFill>
              <a:latin typeface="+mj-lt"/>
              <a:cs typeface="Century"/>
            </a:endParaRPr>
          </a:p>
          <a:p>
            <a:pPr marL="4445" algn="ctr">
              <a:lnSpc>
                <a:spcPct val="100000"/>
              </a:lnSpc>
              <a:spcBef>
                <a:spcPts val="1825"/>
              </a:spcBef>
            </a:pPr>
            <a:r>
              <a:rPr lang="en-US" sz="2400" spc="55" dirty="0" smtClean="0">
                <a:latin typeface="+mj-lt"/>
                <a:cs typeface="PMingLiU"/>
              </a:rPr>
              <a:t>Oct 2024</a:t>
            </a:r>
            <a:endParaRPr sz="2400" dirty="0">
              <a:latin typeface="+mj-lt"/>
              <a:cs typeface="PMingLiU"/>
            </a:endParaRPr>
          </a:p>
        </p:txBody>
      </p:sp>
      <p:pic>
        <p:nvPicPr>
          <p:cNvPr id="5" name="Picture 4"/>
          <p:cNvPicPr>
            <a:picLocks noChangeAspect="1"/>
          </p:cNvPicPr>
          <p:nvPr/>
        </p:nvPicPr>
        <p:blipFill>
          <a:blip r:embed="rId2"/>
          <a:stretch>
            <a:fillRect/>
          </a:stretch>
        </p:blipFill>
        <p:spPr>
          <a:xfrm>
            <a:off x="2624137" y="4648200"/>
            <a:ext cx="2862263" cy="2862263"/>
          </a:xfrm>
          <a:prstGeom prst="rect">
            <a:avLst/>
          </a:prstGeom>
        </p:spPr>
      </p:pic>
    </p:spTree>
    <p:extLst>
      <p:ext uri="{BB962C8B-B14F-4D97-AF65-F5344CB8AC3E}">
        <p14:creationId xmlns:p14="http://schemas.microsoft.com/office/powerpoint/2010/main" val="37209709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 y="308207"/>
            <a:ext cx="6995160" cy="1107996"/>
          </a:xfrm>
        </p:spPr>
        <p:txBody>
          <a:bodyPr/>
          <a:lstStyle/>
          <a:p>
            <a:r>
              <a:rPr lang="en-US" sz="3600" dirty="0" smtClean="0">
                <a:solidFill>
                  <a:srgbClr val="0070C0"/>
                </a:solidFill>
              </a:rPr>
              <a:t>BEYOND 1 HOP: GLOBAL VIEW, LINK STATE</a:t>
            </a:r>
            <a:endParaRPr lang="en-US" sz="3600" dirty="0">
              <a:solidFill>
                <a:srgbClr val="0070C0"/>
              </a:solidFill>
            </a:endParaRPr>
          </a:p>
        </p:txBody>
      </p:sp>
      <p:sp>
        <p:nvSpPr>
          <p:cNvPr id="20" name="TextBox 19"/>
          <p:cNvSpPr txBox="1"/>
          <p:nvPr/>
        </p:nvSpPr>
        <p:spPr>
          <a:xfrm>
            <a:off x="874059" y="3200400"/>
            <a:ext cx="990600" cy="707886"/>
          </a:xfrm>
          <a:prstGeom prst="rect">
            <a:avLst/>
          </a:prstGeom>
          <a:noFill/>
        </p:spPr>
        <p:txBody>
          <a:bodyPr wrap="square" rtlCol="0">
            <a:spAutoFit/>
          </a:bodyPr>
          <a:lstStyle/>
          <a:p>
            <a:r>
              <a:rPr lang="en-US" sz="4000" dirty="0" smtClean="0"/>
              <a:t>R1</a:t>
            </a:r>
            <a:endParaRPr lang="en-US" sz="4000" dirty="0"/>
          </a:p>
        </p:txBody>
      </p:sp>
      <p:sp>
        <p:nvSpPr>
          <p:cNvPr id="21" name="Oval 20"/>
          <p:cNvSpPr/>
          <p:nvPr/>
        </p:nvSpPr>
        <p:spPr>
          <a:xfrm>
            <a:off x="721659" y="3200400"/>
            <a:ext cx="11430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352800" y="2362200"/>
            <a:ext cx="990600" cy="707886"/>
          </a:xfrm>
          <a:prstGeom prst="rect">
            <a:avLst/>
          </a:prstGeom>
          <a:noFill/>
        </p:spPr>
        <p:txBody>
          <a:bodyPr wrap="square" rtlCol="0">
            <a:spAutoFit/>
          </a:bodyPr>
          <a:lstStyle/>
          <a:p>
            <a:r>
              <a:rPr lang="en-US" sz="4000" dirty="0" smtClean="0"/>
              <a:t>R2</a:t>
            </a:r>
            <a:endParaRPr lang="en-US" sz="4000" dirty="0"/>
          </a:p>
        </p:txBody>
      </p:sp>
      <p:sp>
        <p:nvSpPr>
          <p:cNvPr id="23" name="Oval 22"/>
          <p:cNvSpPr/>
          <p:nvPr/>
        </p:nvSpPr>
        <p:spPr>
          <a:xfrm>
            <a:off x="3200400" y="2362200"/>
            <a:ext cx="11430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3505200" y="4419600"/>
            <a:ext cx="990600" cy="707886"/>
          </a:xfrm>
          <a:prstGeom prst="rect">
            <a:avLst/>
          </a:prstGeom>
          <a:noFill/>
        </p:spPr>
        <p:txBody>
          <a:bodyPr wrap="square" rtlCol="0">
            <a:spAutoFit/>
          </a:bodyPr>
          <a:lstStyle/>
          <a:p>
            <a:r>
              <a:rPr lang="en-US" sz="4000" dirty="0" smtClean="0"/>
              <a:t>R4</a:t>
            </a:r>
            <a:endParaRPr lang="en-US" sz="4000" dirty="0"/>
          </a:p>
        </p:txBody>
      </p:sp>
      <p:sp>
        <p:nvSpPr>
          <p:cNvPr id="25" name="Oval 24"/>
          <p:cNvSpPr/>
          <p:nvPr/>
        </p:nvSpPr>
        <p:spPr>
          <a:xfrm>
            <a:off x="3352800" y="4419600"/>
            <a:ext cx="11430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791200" y="3352800"/>
            <a:ext cx="990600" cy="707886"/>
          </a:xfrm>
          <a:prstGeom prst="rect">
            <a:avLst/>
          </a:prstGeom>
          <a:noFill/>
        </p:spPr>
        <p:txBody>
          <a:bodyPr wrap="square" rtlCol="0">
            <a:spAutoFit/>
          </a:bodyPr>
          <a:lstStyle/>
          <a:p>
            <a:r>
              <a:rPr lang="en-US" sz="4000" dirty="0" smtClean="0"/>
              <a:t>R3</a:t>
            </a:r>
            <a:endParaRPr lang="en-US" sz="4000" dirty="0"/>
          </a:p>
        </p:txBody>
      </p:sp>
      <p:sp>
        <p:nvSpPr>
          <p:cNvPr id="27" name="Oval 26"/>
          <p:cNvSpPr/>
          <p:nvPr/>
        </p:nvSpPr>
        <p:spPr>
          <a:xfrm>
            <a:off x="5638800" y="3352800"/>
            <a:ext cx="11430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21" idx="7"/>
          </p:cNvCxnSpPr>
          <p:nvPr/>
        </p:nvCxnSpPr>
        <p:spPr>
          <a:xfrm flipV="1">
            <a:off x="1697271" y="2796540"/>
            <a:ext cx="1503129" cy="526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1" idx="5"/>
          </p:cNvCxnSpPr>
          <p:nvPr/>
        </p:nvCxnSpPr>
        <p:spPr>
          <a:xfrm>
            <a:off x="1697271" y="3915848"/>
            <a:ext cx="1655529" cy="85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3" idx="6"/>
          </p:cNvCxnSpPr>
          <p:nvPr/>
        </p:nvCxnSpPr>
        <p:spPr>
          <a:xfrm>
            <a:off x="4343400" y="2781300"/>
            <a:ext cx="1295400" cy="773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5" idx="6"/>
            <a:endCxn id="27" idx="3"/>
          </p:cNvCxnSpPr>
          <p:nvPr/>
        </p:nvCxnSpPr>
        <p:spPr>
          <a:xfrm flipV="1">
            <a:off x="4495800" y="4068248"/>
            <a:ext cx="1310388" cy="770452"/>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026459" y="7467600"/>
            <a:ext cx="990600" cy="707886"/>
          </a:xfrm>
          <a:prstGeom prst="rect">
            <a:avLst/>
          </a:prstGeom>
          <a:noFill/>
        </p:spPr>
        <p:txBody>
          <a:bodyPr wrap="square" rtlCol="0">
            <a:spAutoFit/>
          </a:bodyPr>
          <a:lstStyle/>
          <a:p>
            <a:r>
              <a:rPr lang="en-US" sz="4000" dirty="0" smtClean="0"/>
              <a:t>R1</a:t>
            </a:r>
            <a:endParaRPr lang="en-US" sz="4000" dirty="0"/>
          </a:p>
        </p:txBody>
      </p:sp>
      <p:sp>
        <p:nvSpPr>
          <p:cNvPr id="33" name="Oval 32"/>
          <p:cNvSpPr/>
          <p:nvPr/>
        </p:nvSpPr>
        <p:spPr>
          <a:xfrm>
            <a:off x="874059" y="7467600"/>
            <a:ext cx="11430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505200" y="6629400"/>
            <a:ext cx="990600" cy="707886"/>
          </a:xfrm>
          <a:prstGeom prst="rect">
            <a:avLst/>
          </a:prstGeom>
          <a:noFill/>
        </p:spPr>
        <p:txBody>
          <a:bodyPr wrap="square" rtlCol="0">
            <a:spAutoFit/>
          </a:bodyPr>
          <a:lstStyle/>
          <a:p>
            <a:r>
              <a:rPr lang="en-US" sz="4000" dirty="0" smtClean="0"/>
              <a:t>R2</a:t>
            </a:r>
            <a:endParaRPr lang="en-US" sz="4000" dirty="0"/>
          </a:p>
        </p:txBody>
      </p:sp>
      <p:sp>
        <p:nvSpPr>
          <p:cNvPr id="35" name="Oval 34"/>
          <p:cNvSpPr/>
          <p:nvPr/>
        </p:nvSpPr>
        <p:spPr>
          <a:xfrm>
            <a:off x="3352800" y="6629400"/>
            <a:ext cx="11430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657600" y="8686800"/>
            <a:ext cx="990600" cy="707886"/>
          </a:xfrm>
          <a:prstGeom prst="rect">
            <a:avLst/>
          </a:prstGeom>
          <a:noFill/>
        </p:spPr>
        <p:txBody>
          <a:bodyPr wrap="square" rtlCol="0">
            <a:spAutoFit/>
          </a:bodyPr>
          <a:lstStyle/>
          <a:p>
            <a:r>
              <a:rPr lang="en-US" sz="4000" dirty="0" smtClean="0"/>
              <a:t>R4</a:t>
            </a:r>
            <a:endParaRPr lang="en-US" sz="4000" dirty="0"/>
          </a:p>
        </p:txBody>
      </p:sp>
      <p:sp>
        <p:nvSpPr>
          <p:cNvPr id="37" name="Oval 36"/>
          <p:cNvSpPr/>
          <p:nvPr/>
        </p:nvSpPr>
        <p:spPr>
          <a:xfrm>
            <a:off x="3505200" y="8686800"/>
            <a:ext cx="11430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5943600" y="7620000"/>
            <a:ext cx="990600" cy="707886"/>
          </a:xfrm>
          <a:prstGeom prst="rect">
            <a:avLst/>
          </a:prstGeom>
          <a:noFill/>
        </p:spPr>
        <p:txBody>
          <a:bodyPr wrap="square" rtlCol="0">
            <a:spAutoFit/>
          </a:bodyPr>
          <a:lstStyle/>
          <a:p>
            <a:r>
              <a:rPr lang="en-US" sz="4000" dirty="0" smtClean="0"/>
              <a:t>R3</a:t>
            </a:r>
            <a:endParaRPr lang="en-US" sz="4000" dirty="0"/>
          </a:p>
        </p:txBody>
      </p:sp>
      <p:sp>
        <p:nvSpPr>
          <p:cNvPr id="39" name="Oval 38"/>
          <p:cNvSpPr/>
          <p:nvPr/>
        </p:nvSpPr>
        <p:spPr>
          <a:xfrm>
            <a:off x="5791200" y="7620000"/>
            <a:ext cx="11430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a:stCxn id="33" idx="7"/>
          </p:cNvCxnSpPr>
          <p:nvPr/>
        </p:nvCxnSpPr>
        <p:spPr>
          <a:xfrm flipV="1">
            <a:off x="1849671" y="7063740"/>
            <a:ext cx="1503129" cy="526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3" idx="5"/>
          </p:cNvCxnSpPr>
          <p:nvPr/>
        </p:nvCxnSpPr>
        <p:spPr>
          <a:xfrm>
            <a:off x="1849671" y="8183048"/>
            <a:ext cx="1655529" cy="85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5" idx="6"/>
          </p:cNvCxnSpPr>
          <p:nvPr/>
        </p:nvCxnSpPr>
        <p:spPr>
          <a:xfrm>
            <a:off x="4495800" y="7048500"/>
            <a:ext cx="1295400" cy="773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7" idx="6"/>
            <a:endCxn id="39" idx="3"/>
          </p:cNvCxnSpPr>
          <p:nvPr/>
        </p:nvCxnSpPr>
        <p:spPr>
          <a:xfrm flipV="1">
            <a:off x="4648200" y="8335448"/>
            <a:ext cx="1310388" cy="770452"/>
          </a:xfrm>
          <a:prstGeom prst="line">
            <a:avLst/>
          </a:prstGeom>
        </p:spPr>
        <p:style>
          <a:lnRef idx="1">
            <a:schemeClr val="accent1"/>
          </a:lnRef>
          <a:fillRef idx="0">
            <a:schemeClr val="accent1"/>
          </a:fillRef>
          <a:effectRef idx="0">
            <a:schemeClr val="accent1"/>
          </a:effectRef>
          <a:fontRef idx="minor">
            <a:schemeClr val="tx1"/>
          </a:fontRef>
        </p:style>
      </p:cxnSp>
      <p:sp>
        <p:nvSpPr>
          <p:cNvPr id="46" name="Cloud Callout 45"/>
          <p:cNvSpPr/>
          <p:nvPr/>
        </p:nvSpPr>
        <p:spPr>
          <a:xfrm>
            <a:off x="4102894" y="1841314"/>
            <a:ext cx="1219200" cy="805158"/>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Cloud Callout 46"/>
          <p:cNvSpPr/>
          <p:nvPr/>
        </p:nvSpPr>
        <p:spPr>
          <a:xfrm>
            <a:off x="3827929" y="5529234"/>
            <a:ext cx="2326341" cy="1268343"/>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p:nvPr/>
        </p:nvCxnSpPr>
        <p:spPr>
          <a:xfrm flipV="1">
            <a:off x="1667191" y="3169593"/>
            <a:ext cx="1003276" cy="47151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flipV="1">
            <a:off x="5059175" y="2765504"/>
            <a:ext cx="747783" cy="4715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4495800" y="1821359"/>
            <a:ext cx="445956" cy="769441"/>
          </a:xfrm>
          <a:prstGeom prst="rect">
            <a:avLst/>
          </a:prstGeom>
          <a:noFill/>
        </p:spPr>
        <p:txBody>
          <a:bodyPr wrap="none" rtlCol="0">
            <a:spAutoFit/>
          </a:bodyPr>
          <a:lstStyle/>
          <a:p>
            <a:r>
              <a:rPr lang="en-US" sz="4400" dirty="0" smtClean="0"/>
              <a:t>?</a:t>
            </a:r>
            <a:endParaRPr lang="en-US" sz="4400" dirty="0"/>
          </a:p>
        </p:txBody>
      </p:sp>
      <p:sp>
        <p:nvSpPr>
          <p:cNvPr id="58" name="TextBox 57"/>
          <p:cNvSpPr txBox="1"/>
          <p:nvPr/>
        </p:nvSpPr>
        <p:spPr>
          <a:xfrm>
            <a:off x="4037921" y="5795506"/>
            <a:ext cx="1894558" cy="830997"/>
          </a:xfrm>
          <a:prstGeom prst="rect">
            <a:avLst/>
          </a:prstGeom>
          <a:noFill/>
        </p:spPr>
        <p:txBody>
          <a:bodyPr wrap="none" rtlCol="0">
            <a:spAutoFit/>
          </a:bodyPr>
          <a:lstStyle/>
          <a:p>
            <a:r>
              <a:rPr lang="en-US" sz="2400" dirty="0" smtClean="0"/>
              <a:t>Map of entire</a:t>
            </a:r>
          </a:p>
          <a:p>
            <a:r>
              <a:rPr lang="en-US" sz="2400" dirty="0" smtClean="0"/>
              <a:t>Network!</a:t>
            </a:r>
          </a:p>
        </p:txBody>
      </p:sp>
      <p:sp>
        <p:nvSpPr>
          <p:cNvPr id="49" name="Oval 48"/>
          <p:cNvSpPr/>
          <p:nvPr/>
        </p:nvSpPr>
        <p:spPr>
          <a:xfrm>
            <a:off x="381000" y="2362200"/>
            <a:ext cx="571766" cy="5867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1324413" y="2647890"/>
            <a:ext cx="495531" cy="400110"/>
          </a:xfrm>
          <a:prstGeom prst="rect">
            <a:avLst/>
          </a:prstGeom>
          <a:noFill/>
        </p:spPr>
        <p:txBody>
          <a:bodyPr wrap="square" rtlCol="0">
            <a:spAutoFit/>
          </a:bodyPr>
          <a:lstStyle/>
          <a:p>
            <a:r>
              <a:rPr lang="en-US" sz="2000" dirty="0" smtClean="0"/>
              <a:t>R4</a:t>
            </a:r>
            <a:endParaRPr lang="en-US" sz="2000" dirty="0"/>
          </a:p>
        </p:txBody>
      </p:sp>
      <p:sp>
        <p:nvSpPr>
          <p:cNvPr id="55" name="Oval 54"/>
          <p:cNvSpPr/>
          <p:nvPr/>
        </p:nvSpPr>
        <p:spPr>
          <a:xfrm>
            <a:off x="1239105" y="2567940"/>
            <a:ext cx="571766" cy="5867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461771" y="2474505"/>
            <a:ext cx="495531" cy="400110"/>
          </a:xfrm>
          <a:prstGeom prst="rect">
            <a:avLst/>
          </a:prstGeom>
          <a:noFill/>
        </p:spPr>
        <p:txBody>
          <a:bodyPr wrap="square" rtlCol="0">
            <a:spAutoFit/>
          </a:bodyPr>
          <a:lstStyle/>
          <a:p>
            <a:r>
              <a:rPr lang="en-US" sz="2000" dirty="0" smtClean="0"/>
              <a:t>R1</a:t>
            </a:r>
            <a:endParaRPr lang="en-US" sz="2000" dirty="0"/>
          </a:p>
        </p:txBody>
      </p:sp>
      <p:sp>
        <p:nvSpPr>
          <p:cNvPr id="59" name="Oval 58"/>
          <p:cNvSpPr/>
          <p:nvPr/>
        </p:nvSpPr>
        <p:spPr>
          <a:xfrm>
            <a:off x="1219200" y="1828800"/>
            <a:ext cx="571766" cy="5867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1295435" y="1828800"/>
            <a:ext cx="495531" cy="400110"/>
          </a:xfrm>
          <a:prstGeom prst="rect">
            <a:avLst/>
          </a:prstGeom>
          <a:noFill/>
        </p:spPr>
        <p:txBody>
          <a:bodyPr wrap="square" rtlCol="0">
            <a:spAutoFit/>
          </a:bodyPr>
          <a:lstStyle/>
          <a:p>
            <a:r>
              <a:rPr lang="en-US" sz="2000" dirty="0" smtClean="0"/>
              <a:t>R2</a:t>
            </a:r>
            <a:endParaRPr lang="en-US" sz="2000" dirty="0"/>
          </a:p>
        </p:txBody>
      </p:sp>
      <p:cxnSp>
        <p:nvCxnSpPr>
          <p:cNvPr id="5" name="Straight Connector 4"/>
          <p:cNvCxnSpPr>
            <a:stCxn id="49" idx="7"/>
          </p:cNvCxnSpPr>
          <p:nvPr/>
        </p:nvCxnSpPr>
        <p:spPr>
          <a:xfrm flipV="1">
            <a:off x="869033" y="2228910"/>
            <a:ext cx="350167" cy="219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6" idx="3"/>
            <a:endCxn id="55" idx="2"/>
          </p:cNvCxnSpPr>
          <p:nvPr/>
        </p:nvCxnSpPr>
        <p:spPr>
          <a:xfrm>
            <a:off x="957302" y="2674560"/>
            <a:ext cx="281803" cy="18675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078615" y="3392269"/>
            <a:ext cx="726771" cy="646331"/>
          </a:xfrm>
          <a:prstGeom prst="rect">
            <a:avLst/>
          </a:prstGeom>
          <a:noFill/>
        </p:spPr>
        <p:txBody>
          <a:bodyPr wrap="square" rtlCol="0">
            <a:spAutoFit/>
          </a:bodyPr>
          <a:lstStyle/>
          <a:p>
            <a:r>
              <a:rPr lang="en-US" dirty="0" smtClean="0"/>
              <a:t>Local view</a:t>
            </a:r>
            <a:endParaRPr lang="en-US" dirty="0"/>
          </a:p>
        </p:txBody>
      </p:sp>
      <p:sp>
        <p:nvSpPr>
          <p:cNvPr id="61" name="Oval 60"/>
          <p:cNvSpPr/>
          <p:nvPr/>
        </p:nvSpPr>
        <p:spPr>
          <a:xfrm>
            <a:off x="5800056" y="2514600"/>
            <a:ext cx="571766" cy="5867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6743469" y="2800290"/>
            <a:ext cx="495531" cy="400110"/>
          </a:xfrm>
          <a:prstGeom prst="rect">
            <a:avLst/>
          </a:prstGeom>
          <a:noFill/>
        </p:spPr>
        <p:txBody>
          <a:bodyPr wrap="square" rtlCol="0">
            <a:spAutoFit/>
          </a:bodyPr>
          <a:lstStyle/>
          <a:p>
            <a:r>
              <a:rPr lang="en-US" sz="2000" dirty="0" smtClean="0"/>
              <a:t>R4</a:t>
            </a:r>
            <a:endParaRPr lang="en-US" sz="2000" dirty="0"/>
          </a:p>
        </p:txBody>
      </p:sp>
      <p:sp>
        <p:nvSpPr>
          <p:cNvPr id="63" name="Oval 62"/>
          <p:cNvSpPr/>
          <p:nvPr/>
        </p:nvSpPr>
        <p:spPr>
          <a:xfrm>
            <a:off x="6658161" y="2720340"/>
            <a:ext cx="571766" cy="5867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5880827" y="2626905"/>
            <a:ext cx="495531" cy="400110"/>
          </a:xfrm>
          <a:prstGeom prst="rect">
            <a:avLst/>
          </a:prstGeom>
          <a:noFill/>
        </p:spPr>
        <p:txBody>
          <a:bodyPr wrap="square" rtlCol="0">
            <a:spAutoFit/>
          </a:bodyPr>
          <a:lstStyle/>
          <a:p>
            <a:r>
              <a:rPr lang="en-US" sz="2000" dirty="0" smtClean="0"/>
              <a:t>R3</a:t>
            </a:r>
            <a:endParaRPr lang="en-US" sz="2000" dirty="0"/>
          </a:p>
        </p:txBody>
      </p:sp>
      <p:sp>
        <p:nvSpPr>
          <p:cNvPr id="65" name="Oval 64"/>
          <p:cNvSpPr/>
          <p:nvPr/>
        </p:nvSpPr>
        <p:spPr>
          <a:xfrm>
            <a:off x="6638256" y="1981200"/>
            <a:ext cx="571766" cy="5867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6714491" y="1981200"/>
            <a:ext cx="495531" cy="400110"/>
          </a:xfrm>
          <a:prstGeom prst="rect">
            <a:avLst/>
          </a:prstGeom>
          <a:noFill/>
        </p:spPr>
        <p:txBody>
          <a:bodyPr wrap="square" rtlCol="0">
            <a:spAutoFit/>
          </a:bodyPr>
          <a:lstStyle/>
          <a:p>
            <a:r>
              <a:rPr lang="en-US" sz="2000" dirty="0" smtClean="0"/>
              <a:t>R2</a:t>
            </a:r>
            <a:endParaRPr lang="en-US" sz="2000" dirty="0"/>
          </a:p>
        </p:txBody>
      </p:sp>
      <p:cxnSp>
        <p:nvCxnSpPr>
          <p:cNvPr id="67" name="Straight Connector 66"/>
          <p:cNvCxnSpPr>
            <a:stCxn id="61" idx="7"/>
          </p:cNvCxnSpPr>
          <p:nvPr/>
        </p:nvCxnSpPr>
        <p:spPr>
          <a:xfrm flipV="1">
            <a:off x="6288089" y="2381310"/>
            <a:ext cx="350167" cy="219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4" idx="3"/>
            <a:endCxn id="63" idx="2"/>
          </p:cNvCxnSpPr>
          <p:nvPr/>
        </p:nvCxnSpPr>
        <p:spPr>
          <a:xfrm>
            <a:off x="6376358" y="2826960"/>
            <a:ext cx="281803" cy="1867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2029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200400"/>
            <a:ext cx="6553200" cy="2862322"/>
          </a:xfrm>
          <a:prstGeom prst="rect">
            <a:avLst/>
          </a:prstGeom>
          <a:noFill/>
          <a:ln>
            <a:solidFill>
              <a:srgbClr val="00B050"/>
            </a:solidFill>
          </a:ln>
        </p:spPr>
        <p:txBody>
          <a:bodyPr wrap="square" rtlCol="0">
            <a:spAutoFit/>
          </a:bodyPr>
          <a:lstStyle/>
          <a:p>
            <a:r>
              <a:rPr lang="en-US" sz="3600" dirty="0" smtClean="0">
                <a:solidFill>
                  <a:srgbClr val="00B050"/>
                </a:solidFill>
              </a:rPr>
              <a:t>GLOBAL VIEW IS GREAT: </a:t>
            </a:r>
            <a:r>
              <a:rPr lang="en-US" sz="3600" dirty="0" smtClean="0"/>
              <a:t>CAN NOW USE SHORTEST PATH ALGORITHM FROM CS 180 LIKE</a:t>
            </a:r>
          </a:p>
          <a:p>
            <a:r>
              <a:rPr lang="en-US" sz="3600" dirty="0" smtClean="0"/>
              <a:t>DIJKSTRA’S ALGORITHM, BUT ALSO HARD BECAUSE?</a:t>
            </a:r>
            <a:endParaRPr lang="en-US" sz="3600" dirty="0"/>
          </a:p>
        </p:txBody>
      </p:sp>
    </p:spTree>
    <p:extLst>
      <p:ext uri="{BB962C8B-B14F-4D97-AF65-F5344CB8AC3E}">
        <p14:creationId xmlns:p14="http://schemas.microsoft.com/office/powerpoint/2010/main" val="38679916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2930" y="3118104"/>
            <a:ext cx="7037070" cy="615553"/>
          </a:xfrm>
        </p:spPr>
        <p:txBody>
          <a:bodyPr/>
          <a:lstStyle/>
          <a:p>
            <a:r>
              <a:rPr lang="en-US" sz="4000" dirty="0" smtClean="0">
                <a:solidFill>
                  <a:srgbClr val="00B050"/>
                </a:solidFill>
              </a:rPr>
              <a:t>PART 2: DISTANCE VECTOR </a:t>
            </a:r>
            <a:endParaRPr lang="en-US" sz="4000" dirty="0">
              <a:solidFill>
                <a:srgbClr val="00B050"/>
              </a:solidFill>
            </a:endParaRPr>
          </a:p>
        </p:txBody>
      </p:sp>
      <p:sp>
        <p:nvSpPr>
          <p:cNvPr id="3" name="Subtitle 2"/>
          <p:cNvSpPr>
            <a:spLocks noGrp="1"/>
          </p:cNvSpPr>
          <p:nvPr>
            <p:ph type="subTitle" idx="4"/>
          </p:nvPr>
        </p:nvSpPr>
        <p:spPr>
          <a:xfrm>
            <a:off x="838200" y="5632704"/>
            <a:ext cx="6629400" cy="1477328"/>
          </a:xfrm>
        </p:spPr>
        <p:txBody>
          <a:bodyPr/>
          <a:lstStyle/>
          <a:p>
            <a:r>
              <a:rPr lang="en-US" sz="3200" dirty="0" smtClean="0"/>
              <a:t>Routers gossip with neighbors to spread information but does badly with node failures</a:t>
            </a:r>
            <a:endParaRPr lang="en-US" sz="3200" dirty="0"/>
          </a:p>
        </p:txBody>
      </p:sp>
    </p:spTree>
    <p:extLst>
      <p:ext uri="{BB962C8B-B14F-4D97-AF65-F5344CB8AC3E}">
        <p14:creationId xmlns:p14="http://schemas.microsoft.com/office/powerpoint/2010/main" val="1420634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bject 62"/>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5</a:t>
            </a:r>
          </a:p>
        </p:txBody>
      </p:sp>
      <p:sp>
        <p:nvSpPr>
          <p:cNvPr id="2" name="object 2"/>
          <p:cNvSpPr/>
          <p:nvPr/>
        </p:nvSpPr>
        <p:spPr>
          <a:xfrm>
            <a:off x="880018" y="3908529"/>
            <a:ext cx="427221" cy="521872"/>
          </a:xfrm>
          <a:custGeom>
            <a:avLst/>
            <a:gdLst/>
            <a:ahLst/>
            <a:cxnLst/>
            <a:rect l="l" t="t" r="r" b="b"/>
            <a:pathLst>
              <a:path w="387350" h="387350">
                <a:moveTo>
                  <a:pt x="386943" y="193471"/>
                </a:moveTo>
                <a:lnTo>
                  <a:pt x="381833" y="237830"/>
                </a:lnTo>
                <a:lnTo>
                  <a:pt x="367277" y="278550"/>
                </a:lnTo>
                <a:lnTo>
                  <a:pt x="344438" y="314470"/>
                </a:lnTo>
                <a:lnTo>
                  <a:pt x="314475" y="344430"/>
                </a:lnTo>
                <a:lnTo>
                  <a:pt x="278552" y="367267"/>
                </a:lnTo>
                <a:lnTo>
                  <a:pt x="237831" y="381821"/>
                </a:lnTo>
                <a:lnTo>
                  <a:pt x="193471" y="386930"/>
                </a:lnTo>
                <a:lnTo>
                  <a:pt x="149112" y="381821"/>
                </a:lnTo>
                <a:lnTo>
                  <a:pt x="108390" y="367267"/>
                </a:lnTo>
                <a:lnTo>
                  <a:pt x="72467" y="344430"/>
                </a:lnTo>
                <a:lnTo>
                  <a:pt x="42505" y="314470"/>
                </a:lnTo>
                <a:lnTo>
                  <a:pt x="19665" y="278550"/>
                </a:lnTo>
                <a:lnTo>
                  <a:pt x="5110" y="237830"/>
                </a:lnTo>
                <a:lnTo>
                  <a:pt x="0" y="193471"/>
                </a:lnTo>
                <a:lnTo>
                  <a:pt x="5110" y="149108"/>
                </a:lnTo>
                <a:lnTo>
                  <a:pt x="19665" y="108385"/>
                </a:lnTo>
                <a:lnTo>
                  <a:pt x="42505" y="72462"/>
                </a:lnTo>
                <a:lnTo>
                  <a:pt x="72467" y="42501"/>
                </a:lnTo>
                <a:lnTo>
                  <a:pt x="108390" y="19663"/>
                </a:lnTo>
                <a:lnTo>
                  <a:pt x="149112" y="5109"/>
                </a:lnTo>
                <a:lnTo>
                  <a:pt x="193471" y="0"/>
                </a:lnTo>
                <a:lnTo>
                  <a:pt x="237831" y="5109"/>
                </a:lnTo>
                <a:lnTo>
                  <a:pt x="278552" y="19663"/>
                </a:lnTo>
                <a:lnTo>
                  <a:pt x="314475" y="42501"/>
                </a:lnTo>
                <a:lnTo>
                  <a:pt x="344438" y="72462"/>
                </a:lnTo>
                <a:lnTo>
                  <a:pt x="367277" y="108385"/>
                </a:lnTo>
                <a:lnTo>
                  <a:pt x="381833" y="149108"/>
                </a:lnTo>
                <a:lnTo>
                  <a:pt x="386943" y="193471"/>
                </a:lnTo>
                <a:close/>
              </a:path>
            </a:pathLst>
          </a:custGeom>
          <a:ln w="4331">
            <a:solidFill>
              <a:srgbClr val="000000"/>
            </a:solidFill>
          </a:ln>
        </p:spPr>
        <p:txBody>
          <a:bodyPr wrap="square" lIns="0" tIns="0" rIns="0" bIns="0" rtlCol="0"/>
          <a:lstStyle/>
          <a:p>
            <a:endParaRPr/>
          </a:p>
        </p:txBody>
      </p:sp>
      <p:sp>
        <p:nvSpPr>
          <p:cNvPr id="3" name="object 3"/>
          <p:cNvSpPr/>
          <p:nvPr/>
        </p:nvSpPr>
        <p:spPr>
          <a:xfrm>
            <a:off x="2817023" y="4443063"/>
            <a:ext cx="427221" cy="521872"/>
          </a:xfrm>
          <a:custGeom>
            <a:avLst/>
            <a:gdLst/>
            <a:ahLst/>
            <a:cxnLst/>
            <a:rect l="l" t="t" r="r" b="b"/>
            <a:pathLst>
              <a:path w="387350" h="387350">
                <a:moveTo>
                  <a:pt x="386930" y="193471"/>
                </a:moveTo>
                <a:lnTo>
                  <a:pt x="381821" y="237831"/>
                </a:lnTo>
                <a:lnTo>
                  <a:pt x="367267" y="278552"/>
                </a:lnTo>
                <a:lnTo>
                  <a:pt x="344430" y="314475"/>
                </a:lnTo>
                <a:lnTo>
                  <a:pt x="314470" y="344438"/>
                </a:lnTo>
                <a:lnTo>
                  <a:pt x="278550" y="367277"/>
                </a:lnTo>
                <a:lnTo>
                  <a:pt x="237830" y="381833"/>
                </a:lnTo>
                <a:lnTo>
                  <a:pt x="193471" y="386943"/>
                </a:lnTo>
                <a:lnTo>
                  <a:pt x="149108" y="381833"/>
                </a:lnTo>
                <a:lnTo>
                  <a:pt x="108385" y="367277"/>
                </a:lnTo>
                <a:lnTo>
                  <a:pt x="72462" y="344438"/>
                </a:lnTo>
                <a:lnTo>
                  <a:pt x="42501" y="314475"/>
                </a:lnTo>
                <a:lnTo>
                  <a:pt x="19663" y="278552"/>
                </a:lnTo>
                <a:lnTo>
                  <a:pt x="5109" y="237831"/>
                </a:lnTo>
                <a:lnTo>
                  <a:pt x="0" y="193471"/>
                </a:lnTo>
                <a:lnTo>
                  <a:pt x="5109" y="149112"/>
                </a:lnTo>
                <a:lnTo>
                  <a:pt x="19663" y="108390"/>
                </a:lnTo>
                <a:lnTo>
                  <a:pt x="42501" y="72467"/>
                </a:lnTo>
                <a:lnTo>
                  <a:pt x="72462" y="42505"/>
                </a:lnTo>
                <a:lnTo>
                  <a:pt x="108385" y="19665"/>
                </a:lnTo>
                <a:lnTo>
                  <a:pt x="149108" y="5110"/>
                </a:lnTo>
                <a:lnTo>
                  <a:pt x="193471" y="0"/>
                </a:lnTo>
                <a:lnTo>
                  <a:pt x="237830" y="5110"/>
                </a:lnTo>
                <a:lnTo>
                  <a:pt x="278550" y="19665"/>
                </a:lnTo>
                <a:lnTo>
                  <a:pt x="314470" y="42505"/>
                </a:lnTo>
                <a:lnTo>
                  <a:pt x="344430" y="72467"/>
                </a:lnTo>
                <a:lnTo>
                  <a:pt x="367267" y="108390"/>
                </a:lnTo>
                <a:lnTo>
                  <a:pt x="381821" y="149112"/>
                </a:lnTo>
                <a:lnTo>
                  <a:pt x="386930" y="193471"/>
                </a:lnTo>
                <a:close/>
              </a:path>
            </a:pathLst>
          </a:custGeom>
          <a:ln w="4331">
            <a:solidFill>
              <a:srgbClr val="000000"/>
            </a:solidFill>
          </a:ln>
        </p:spPr>
        <p:txBody>
          <a:bodyPr wrap="square" lIns="0" tIns="0" rIns="0" bIns="0" rtlCol="0"/>
          <a:lstStyle/>
          <a:p>
            <a:endParaRPr/>
          </a:p>
        </p:txBody>
      </p:sp>
      <p:sp>
        <p:nvSpPr>
          <p:cNvPr id="4" name="object 4"/>
          <p:cNvSpPr/>
          <p:nvPr/>
        </p:nvSpPr>
        <p:spPr>
          <a:xfrm>
            <a:off x="4925994" y="3192692"/>
            <a:ext cx="427221" cy="521872"/>
          </a:xfrm>
          <a:custGeom>
            <a:avLst/>
            <a:gdLst/>
            <a:ahLst/>
            <a:cxnLst/>
            <a:rect l="l" t="t" r="r" b="b"/>
            <a:pathLst>
              <a:path w="387350" h="387350">
                <a:moveTo>
                  <a:pt x="386943" y="193471"/>
                </a:moveTo>
                <a:lnTo>
                  <a:pt x="381833" y="237831"/>
                </a:lnTo>
                <a:lnTo>
                  <a:pt x="367277" y="278552"/>
                </a:lnTo>
                <a:lnTo>
                  <a:pt x="344438" y="314475"/>
                </a:lnTo>
                <a:lnTo>
                  <a:pt x="314475" y="344438"/>
                </a:lnTo>
                <a:lnTo>
                  <a:pt x="278552" y="367277"/>
                </a:lnTo>
                <a:lnTo>
                  <a:pt x="237831" y="381833"/>
                </a:lnTo>
                <a:lnTo>
                  <a:pt x="193471" y="386943"/>
                </a:lnTo>
                <a:lnTo>
                  <a:pt x="149112" y="381833"/>
                </a:lnTo>
                <a:lnTo>
                  <a:pt x="108390" y="367277"/>
                </a:lnTo>
                <a:lnTo>
                  <a:pt x="72467" y="344438"/>
                </a:lnTo>
                <a:lnTo>
                  <a:pt x="42505" y="314475"/>
                </a:lnTo>
                <a:lnTo>
                  <a:pt x="19665" y="278552"/>
                </a:lnTo>
                <a:lnTo>
                  <a:pt x="5110" y="237831"/>
                </a:lnTo>
                <a:lnTo>
                  <a:pt x="0" y="193471"/>
                </a:lnTo>
                <a:lnTo>
                  <a:pt x="5110" y="149112"/>
                </a:lnTo>
                <a:lnTo>
                  <a:pt x="19665" y="108390"/>
                </a:lnTo>
                <a:lnTo>
                  <a:pt x="42505" y="72467"/>
                </a:lnTo>
                <a:lnTo>
                  <a:pt x="72467" y="42505"/>
                </a:lnTo>
                <a:lnTo>
                  <a:pt x="108390" y="19665"/>
                </a:lnTo>
                <a:lnTo>
                  <a:pt x="149112" y="5110"/>
                </a:lnTo>
                <a:lnTo>
                  <a:pt x="193471" y="0"/>
                </a:lnTo>
                <a:lnTo>
                  <a:pt x="237831" y="5110"/>
                </a:lnTo>
                <a:lnTo>
                  <a:pt x="278552" y="19665"/>
                </a:lnTo>
                <a:lnTo>
                  <a:pt x="314475" y="42505"/>
                </a:lnTo>
                <a:lnTo>
                  <a:pt x="344438" y="72467"/>
                </a:lnTo>
                <a:lnTo>
                  <a:pt x="367277" y="108390"/>
                </a:lnTo>
                <a:lnTo>
                  <a:pt x="381833" y="149112"/>
                </a:lnTo>
                <a:lnTo>
                  <a:pt x="386943" y="193471"/>
                </a:lnTo>
                <a:close/>
              </a:path>
            </a:pathLst>
          </a:custGeom>
          <a:ln w="4331">
            <a:solidFill>
              <a:srgbClr val="000000"/>
            </a:solidFill>
          </a:ln>
        </p:spPr>
        <p:txBody>
          <a:bodyPr wrap="square" lIns="0" tIns="0" rIns="0" bIns="0" rtlCol="0"/>
          <a:lstStyle/>
          <a:p>
            <a:endParaRPr/>
          </a:p>
        </p:txBody>
      </p:sp>
      <p:sp>
        <p:nvSpPr>
          <p:cNvPr id="5" name="object 5"/>
          <p:cNvSpPr/>
          <p:nvPr/>
        </p:nvSpPr>
        <p:spPr>
          <a:xfrm>
            <a:off x="4973127" y="4640708"/>
            <a:ext cx="427221" cy="521872"/>
          </a:xfrm>
          <a:custGeom>
            <a:avLst/>
            <a:gdLst/>
            <a:ahLst/>
            <a:cxnLst/>
            <a:rect l="l" t="t" r="r" b="b"/>
            <a:pathLst>
              <a:path w="387350" h="387350">
                <a:moveTo>
                  <a:pt x="386943" y="193459"/>
                </a:moveTo>
                <a:lnTo>
                  <a:pt x="381833" y="237822"/>
                </a:lnTo>
                <a:lnTo>
                  <a:pt x="367277" y="278545"/>
                </a:lnTo>
                <a:lnTo>
                  <a:pt x="344438" y="314468"/>
                </a:lnTo>
                <a:lnTo>
                  <a:pt x="314475" y="344429"/>
                </a:lnTo>
                <a:lnTo>
                  <a:pt x="278552" y="367267"/>
                </a:lnTo>
                <a:lnTo>
                  <a:pt x="237831" y="381821"/>
                </a:lnTo>
                <a:lnTo>
                  <a:pt x="193471" y="386930"/>
                </a:lnTo>
                <a:lnTo>
                  <a:pt x="149112" y="381821"/>
                </a:lnTo>
                <a:lnTo>
                  <a:pt x="108390" y="367267"/>
                </a:lnTo>
                <a:lnTo>
                  <a:pt x="72467" y="344429"/>
                </a:lnTo>
                <a:lnTo>
                  <a:pt x="42505" y="314468"/>
                </a:lnTo>
                <a:lnTo>
                  <a:pt x="19665" y="278545"/>
                </a:lnTo>
                <a:lnTo>
                  <a:pt x="5110" y="237822"/>
                </a:lnTo>
                <a:lnTo>
                  <a:pt x="0" y="193459"/>
                </a:lnTo>
                <a:lnTo>
                  <a:pt x="5110" y="149100"/>
                </a:lnTo>
                <a:lnTo>
                  <a:pt x="19665" y="108380"/>
                </a:lnTo>
                <a:lnTo>
                  <a:pt x="42505" y="72460"/>
                </a:lnTo>
                <a:lnTo>
                  <a:pt x="72467" y="42500"/>
                </a:lnTo>
                <a:lnTo>
                  <a:pt x="108390" y="19663"/>
                </a:lnTo>
                <a:lnTo>
                  <a:pt x="149112" y="5109"/>
                </a:lnTo>
                <a:lnTo>
                  <a:pt x="193471" y="0"/>
                </a:lnTo>
                <a:lnTo>
                  <a:pt x="237831" y="5109"/>
                </a:lnTo>
                <a:lnTo>
                  <a:pt x="278552" y="19663"/>
                </a:lnTo>
                <a:lnTo>
                  <a:pt x="314475" y="42500"/>
                </a:lnTo>
                <a:lnTo>
                  <a:pt x="344438" y="72460"/>
                </a:lnTo>
                <a:lnTo>
                  <a:pt x="367277" y="108380"/>
                </a:lnTo>
                <a:lnTo>
                  <a:pt x="381833" y="149100"/>
                </a:lnTo>
                <a:lnTo>
                  <a:pt x="386943" y="193459"/>
                </a:lnTo>
                <a:close/>
              </a:path>
            </a:pathLst>
          </a:custGeom>
          <a:ln w="4331">
            <a:solidFill>
              <a:srgbClr val="000000"/>
            </a:solidFill>
          </a:ln>
        </p:spPr>
        <p:txBody>
          <a:bodyPr wrap="square" lIns="0" tIns="0" rIns="0" bIns="0" rtlCol="0"/>
          <a:lstStyle/>
          <a:p>
            <a:endParaRPr/>
          </a:p>
        </p:txBody>
      </p:sp>
      <p:sp>
        <p:nvSpPr>
          <p:cNvPr id="6" name="object 6"/>
          <p:cNvSpPr/>
          <p:nvPr/>
        </p:nvSpPr>
        <p:spPr>
          <a:xfrm>
            <a:off x="3410663" y="3276722"/>
            <a:ext cx="1114975" cy="1361999"/>
          </a:xfrm>
          <a:custGeom>
            <a:avLst/>
            <a:gdLst/>
            <a:ahLst/>
            <a:cxnLst/>
            <a:rect l="l" t="t" r="r" b="b"/>
            <a:pathLst>
              <a:path w="1010920" h="1010919">
                <a:moveTo>
                  <a:pt x="1010653" y="505333"/>
                </a:moveTo>
                <a:lnTo>
                  <a:pt x="1008340" y="553999"/>
                </a:lnTo>
                <a:lnTo>
                  <a:pt x="1001541" y="601356"/>
                </a:lnTo>
                <a:lnTo>
                  <a:pt x="990469" y="647192"/>
                </a:lnTo>
                <a:lnTo>
                  <a:pt x="975336" y="691296"/>
                </a:lnTo>
                <a:lnTo>
                  <a:pt x="956352" y="733456"/>
                </a:lnTo>
                <a:lnTo>
                  <a:pt x="933730" y="773460"/>
                </a:lnTo>
                <a:lnTo>
                  <a:pt x="907682" y="811097"/>
                </a:lnTo>
                <a:lnTo>
                  <a:pt x="878419" y="846154"/>
                </a:lnTo>
                <a:lnTo>
                  <a:pt x="846154" y="878419"/>
                </a:lnTo>
                <a:lnTo>
                  <a:pt x="811097" y="907682"/>
                </a:lnTo>
                <a:lnTo>
                  <a:pt x="773460" y="933730"/>
                </a:lnTo>
                <a:lnTo>
                  <a:pt x="733456" y="956352"/>
                </a:lnTo>
                <a:lnTo>
                  <a:pt x="691296" y="975336"/>
                </a:lnTo>
                <a:lnTo>
                  <a:pt x="647192" y="990469"/>
                </a:lnTo>
                <a:lnTo>
                  <a:pt x="601356" y="1001541"/>
                </a:lnTo>
                <a:lnTo>
                  <a:pt x="553999" y="1008340"/>
                </a:lnTo>
                <a:lnTo>
                  <a:pt x="505333" y="1010653"/>
                </a:lnTo>
                <a:lnTo>
                  <a:pt x="456666" y="1008340"/>
                </a:lnTo>
                <a:lnTo>
                  <a:pt x="409309" y="1001541"/>
                </a:lnTo>
                <a:lnTo>
                  <a:pt x="363472" y="990469"/>
                </a:lnTo>
                <a:lnTo>
                  <a:pt x="319367" y="975336"/>
                </a:lnTo>
                <a:lnTo>
                  <a:pt x="277206" y="956352"/>
                </a:lnTo>
                <a:lnTo>
                  <a:pt x="237201" y="933730"/>
                </a:lnTo>
                <a:lnTo>
                  <a:pt x="199564" y="907682"/>
                </a:lnTo>
                <a:lnTo>
                  <a:pt x="164506" y="878419"/>
                </a:lnTo>
                <a:lnTo>
                  <a:pt x="132239" y="846154"/>
                </a:lnTo>
                <a:lnTo>
                  <a:pt x="102975" y="811097"/>
                </a:lnTo>
                <a:lnTo>
                  <a:pt x="76926" y="773460"/>
                </a:lnTo>
                <a:lnTo>
                  <a:pt x="54303" y="733456"/>
                </a:lnTo>
                <a:lnTo>
                  <a:pt x="35318" y="691296"/>
                </a:lnTo>
                <a:lnTo>
                  <a:pt x="20184" y="647192"/>
                </a:lnTo>
                <a:lnTo>
                  <a:pt x="9112" y="601356"/>
                </a:lnTo>
                <a:lnTo>
                  <a:pt x="2313" y="553999"/>
                </a:lnTo>
                <a:lnTo>
                  <a:pt x="0" y="505333"/>
                </a:lnTo>
                <a:lnTo>
                  <a:pt x="2313" y="456666"/>
                </a:lnTo>
                <a:lnTo>
                  <a:pt x="9112" y="409309"/>
                </a:lnTo>
                <a:lnTo>
                  <a:pt x="20184" y="363472"/>
                </a:lnTo>
                <a:lnTo>
                  <a:pt x="35318" y="319367"/>
                </a:lnTo>
                <a:lnTo>
                  <a:pt x="54303" y="277206"/>
                </a:lnTo>
                <a:lnTo>
                  <a:pt x="76926" y="237201"/>
                </a:lnTo>
                <a:lnTo>
                  <a:pt x="102975" y="199564"/>
                </a:lnTo>
                <a:lnTo>
                  <a:pt x="132239" y="164506"/>
                </a:lnTo>
                <a:lnTo>
                  <a:pt x="164506" y="132239"/>
                </a:lnTo>
                <a:lnTo>
                  <a:pt x="199564" y="102975"/>
                </a:lnTo>
                <a:lnTo>
                  <a:pt x="237201" y="76926"/>
                </a:lnTo>
                <a:lnTo>
                  <a:pt x="277206" y="54303"/>
                </a:lnTo>
                <a:lnTo>
                  <a:pt x="319367" y="35318"/>
                </a:lnTo>
                <a:lnTo>
                  <a:pt x="363472" y="20184"/>
                </a:lnTo>
                <a:lnTo>
                  <a:pt x="409309" y="9112"/>
                </a:lnTo>
                <a:lnTo>
                  <a:pt x="456666" y="2313"/>
                </a:lnTo>
                <a:lnTo>
                  <a:pt x="505333" y="0"/>
                </a:lnTo>
                <a:lnTo>
                  <a:pt x="553999" y="2313"/>
                </a:lnTo>
                <a:lnTo>
                  <a:pt x="601356" y="9112"/>
                </a:lnTo>
                <a:lnTo>
                  <a:pt x="647192" y="20184"/>
                </a:lnTo>
                <a:lnTo>
                  <a:pt x="691296" y="35318"/>
                </a:lnTo>
                <a:lnTo>
                  <a:pt x="733456" y="54303"/>
                </a:lnTo>
                <a:lnTo>
                  <a:pt x="773460" y="76926"/>
                </a:lnTo>
                <a:lnTo>
                  <a:pt x="811097" y="102975"/>
                </a:lnTo>
                <a:lnTo>
                  <a:pt x="846154" y="132239"/>
                </a:lnTo>
                <a:lnTo>
                  <a:pt x="878419" y="164506"/>
                </a:lnTo>
                <a:lnTo>
                  <a:pt x="907682" y="199564"/>
                </a:lnTo>
                <a:lnTo>
                  <a:pt x="933730" y="237201"/>
                </a:lnTo>
                <a:lnTo>
                  <a:pt x="956352" y="277206"/>
                </a:lnTo>
                <a:lnTo>
                  <a:pt x="975336" y="319367"/>
                </a:lnTo>
                <a:lnTo>
                  <a:pt x="990469" y="363472"/>
                </a:lnTo>
                <a:lnTo>
                  <a:pt x="1001541" y="409309"/>
                </a:lnTo>
                <a:lnTo>
                  <a:pt x="1008340" y="456666"/>
                </a:lnTo>
                <a:lnTo>
                  <a:pt x="1010653" y="505333"/>
                </a:lnTo>
                <a:close/>
              </a:path>
            </a:pathLst>
          </a:custGeom>
          <a:ln w="4331">
            <a:solidFill>
              <a:srgbClr val="000000"/>
            </a:solidFill>
          </a:ln>
        </p:spPr>
        <p:txBody>
          <a:bodyPr wrap="square" lIns="0" tIns="0" rIns="0" bIns="0" rtlCol="0"/>
          <a:lstStyle/>
          <a:p>
            <a:endParaRPr/>
          </a:p>
        </p:txBody>
      </p:sp>
      <p:sp>
        <p:nvSpPr>
          <p:cNvPr id="7" name="object 7"/>
          <p:cNvSpPr/>
          <p:nvPr/>
        </p:nvSpPr>
        <p:spPr>
          <a:xfrm>
            <a:off x="1841195" y="3244828"/>
            <a:ext cx="427221" cy="521872"/>
          </a:xfrm>
          <a:custGeom>
            <a:avLst/>
            <a:gdLst/>
            <a:ahLst/>
            <a:cxnLst/>
            <a:rect l="l" t="t" r="r" b="b"/>
            <a:pathLst>
              <a:path w="387350" h="387350">
                <a:moveTo>
                  <a:pt x="386943" y="193471"/>
                </a:moveTo>
                <a:lnTo>
                  <a:pt x="381833" y="237830"/>
                </a:lnTo>
                <a:lnTo>
                  <a:pt x="367277" y="278550"/>
                </a:lnTo>
                <a:lnTo>
                  <a:pt x="344438" y="314470"/>
                </a:lnTo>
                <a:lnTo>
                  <a:pt x="314475" y="344430"/>
                </a:lnTo>
                <a:lnTo>
                  <a:pt x="278552" y="367267"/>
                </a:lnTo>
                <a:lnTo>
                  <a:pt x="237831" y="381821"/>
                </a:lnTo>
                <a:lnTo>
                  <a:pt x="193471" y="386930"/>
                </a:lnTo>
                <a:lnTo>
                  <a:pt x="149112" y="381821"/>
                </a:lnTo>
                <a:lnTo>
                  <a:pt x="108390" y="367267"/>
                </a:lnTo>
                <a:lnTo>
                  <a:pt x="72467" y="344430"/>
                </a:lnTo>
                <a:lnTo>
                  <a:pt x="42505" y="314470"/>
                </a:lnTo>
                <a:lnTo>
                  <a:pt x="19665" y="278550"/>
                </a:lnTo>
                <a:lnTo>
                  <a:pt x="5110" y="237830"/>
                </a:lnTo>
                <a:lnTo>
                  <a:pt x="0" y="193471"/>
                </a:lnTo>
                <a:lnTo>
                  <a:pt x="5110" y="149108"/>
                </a:lnTo>
                <a:lnTo>
                  <a:pt x="19665" y="108385"/>
                </a:lnTo>
                <a:lnTo>
                  <a:pt x="42505" y="72462"/>
                </a:lnTo>
                <a:lnTo>
                  <a:pt x="72467" y="42501"/>
                </a:lnTo>
                <a:lnTo>
                  <a:pt x="108390" y="19663"/>
                </a:lnTo>
                <a:lnTo>
                  <a:pt x="149112" y="5109"/>
                </a:lnTo>
                <a:lnTo>
                  <a:pt x="193471" y="0"/>
                </a:lnTo>
                <a:lnTo>
                  <a:pt x="237831" y="5109"/>
                </a:lnTo>
                <a:lnTo>
                  <a:pt x="278552" y="19663"/>
                </a:lnTo>
                <a:lnTo>
                  <a:pt x="314475" y="42501"/>
                </a:lnTo>
                <a:lnTo>
                  <a:pt x="344438" y="72462"/>
                </a:lnTo>
                <a:lnTo>
                  <a:pt x="367277" y="108385"/>
                </a:lnTo>
                <a:lnTo>
                  <a:pt x="381833" y="149108"/>
                </a:lnTo>
                <a:lnTo>
                  <a:pt x="386943" y="193471"/>
                </a:lnTo>
                <a:close/>
              </a:path>
            </a:pathLst>
          </a:custGeom>
          <a:ln w="4331">
            <a:solidFill>
              <a:srgbClr val="000000"/>
            </a:solidFill>
          </a:ln>
        </p:spPr>
        <p:txBody>
          <a:bodyPr wrap="square" lIns="0" tIns="0" rIns="0" bIns="0" rtlCol="0"/>
          <a:lstStyle/>
          <a:p>
            <a:endParaRPr/>
          </a:p>
        </p:txBody>
      </p:sp>
      <p:sp>
        <p:nvSpPr>
          <p:cNvPr id="8" name="object 8"/>
          <p:cNvSpPr/>
          <p:nvPr/>
        </p:nvSpPr>
        <p:spPr>
          <a:xfrm>
            <a:off x="1284491" y="3643984"/>
            <a:ext cx="573596" cy="350767"/>
          </a:xfrm>
          <a:custGeom>
            <a:avLst/>
            <a:gdLst/>
            <a:ahLst/>
            <a:cxnLst/>
            <a:rect l="l" t="t" r="r" b="b"/>
            <a:pathLst>
              <a:path w="520064" h="260350">
                <a:moveTo>
                  <a:pt x="0" y="259880"/>
                </a:moveTo>
                <a:lnTo>
                  <a:pt x="519760" y="0"/>
                </a:lnTo>
              </a:path>
            </a:pathLst>
          </a:custGeom>
          <a:ln w="4331">
            <a:solidFill>
              <a:srgbClr val="000000"/>
            </a:solidFill>
          </a:ln>
        </p:spPr>
        <p:txBody>
          <a:bodyPr wrap="square" lIns="0" tIns="0" rIns="0" bIns="0" rtlCol="0"/>
          <a:lstStyle/>
          <a:p>
            <a:endParaRPr/>
          </a:p>
        </p:txBody>
      </p:sp>
      <p:sp>
        <p:nvSpPr>
          <p:cNvPr id="9" name="object 9"/>
          <p:cNvSpPr/>
          <p:nvPr/>
        </p:nvSpPr>
        <p:spPr>
          <a:xfrm>
            <a:off x="1284491" y="4285903"/>
            <a:ext cx="1528889" cy="467118"/>
          </a:xfrm>
          <a:custGeom>
            <a:avLst/>
            <a:gdLst/>
            <a:ahLst/>
            <a:cxnLst/>
            <a:rect l="l" t="t" r="r" b="b"/>
            <a:pathLst>
              <a:path w="1386205" h="346710">
                <a:moveTo>
                  <a:pt x="0" y="0"/>
                </a:moveTo>
                <a:lnTo>
                  <a:pt x="1386039" y="346506"/>
                </a:lnTo>
              </a:path>
            </a:pathLst>
          </a:custGeom>
          <a:ln w="4331">
            <a:solidFill>
              <a:srgbClr val="000000"/>
            </a:solidFill>
          </a:ln>
        </p:spPr>
        <p:txBody>
          <a:bodyPr wrap="square" lIns="0" tIns="0" rIns="0" bIns="0" rtlCol="0"/>
          <a:lstStyle/>
          <a:p>
            <a:endParaRPr/>
          </a:p>
        </p:txBody>
      </p:sp>
      <p:sp>
        <p:nvSpPr>
          <p:cNvPr id="10" name="object 10"/>
          <p:cNvSpPr/>
          <p:nvPr/>
        </p:nvSpPr>
        <p:spPr>
          <a:xfrm>
            <a:off x="2192160" y="3702331"/>
            <a:ext cx="717170" cy="758853"/>
          </a:xfrm>
          <a:custGeom>
            <a:avLst/>
            <a:gdLst/>
            <a:ahLst/>
            <a:cxnLst/>
            <a:rect l="l" t="t" r="r" b="b"/>
            <a:pathLst>
              <a:path w="650239" h="563244">
                <a:moveTo>
                  <a:pt x="0" y="0"/>
                </a:moveTo>
                <a:lnTo>
                  <a:pt x="649706" y="563079"/>
                </a:lnTo>
              </a:path>
            </a:pathLst>
          </a:custGeom>
          <a:ln w="4331">
            <a:solidFill>
              <a:srgbClr val="000000"/>
            </a:solidFill>
          </a:ln>
        </p:spPr>
        <p:txBody>
          <a:bodyPr wrap="square" lIns="0" tIns="0" rIns="0" bIns="0" rtlCol="0"/>
          <a:lstStyle/>
          <a:p>
            <a:endParaRPr/>
          </a:p>
        </p:txBody>
      </p:sp>
      <p:sp>
        <p:nvSpPr>
          <p:cNvPr id="11" name="object 11"/>
          <p:cNvSpPr/>
          <p:nvPr/>
        </p:nvSpPr>
        <p:spPr>
          <a:xfrm>
            <a:off x="5154031" y="3702331"/>
            <a:ext cx="0" cy="934237"/>
          </a:xfrm>
          <a:custGeom>
            <a:avLst/>
            <a:gdLst/>
            <a:ahLst/>
            <a:cxnLst/>
            <a:rect l="l" t="t" r="r" b="b"/>
            <a:pathLst>
              <a:path h="693419">
                <a:moveTo>
                  <a:pt x="0" y="0"/>
                </a:moveTo>
                <a:lnTo>
                  <a:pt x="0" y="693026"/>
                </a:lnTo>
              </a:path>
            </a:pathLst>
          </a:custGeom>
          <a:ln w="3175">
            <a:solidFill>
              <a:srgbClr val="000000"/>
            </a:solidFill>
          </a:ln>
        </p:spPr>
        <p:txBody>
          <a:bodyPr wrap="square" lIns="0" tIns="0" rIns="0" bIns="0" rtlCol="0"/>
          <a:lstStyle/>
          <a:p>
            <a:endParaRPr/>
          </a:p>
        </p:txBody>
      </p:sp>
      <p:sp>
        <p:nvSpPr>
          <p:cNvPr id="12" name="object 12"/>
          <p:cNvSpPr/>
          <p:nvPr/>
        </p:nvSpPr>
        <p:spPr>
          <a:xfrm>
            <a:off x="5154031" y="3702331"/>
            <a:ext cx="0" cy="934237"/>
          </a:xfrm>
          <a:custGeom>
            <a:avLst/>
            <a:gdLst/>
            <a:ahLst/>
            <a:cxnLst/>
            <a:rect l="l" t="t" r="r" b="b"/>
            <a:pathLst>
              <a:path h="693419">
                <a:moveTo>
                  <a:pt x="0" y="0"/>
                </a:moveTo>
                <a:lnTo>
                  <a:pt x="0" y="693026"/>
                </a:lnTo>
              </a:path>
            </a:pathLst>
          </a:custGeom>
          <a:ln w="4331">
            <a:solidFill>
              <a:srgbClr val="000000"/>
            </a:solidFill>
          </a:ln>
        </p:spPr>
        <p:txBody>
          <a:bodyPr wrap="square" lIns="0" tIns="0" rIns="0" bIns="0" rtlCol="0"/>
          <a:lstStyle/>
          <a:p>
            <a:endParaRPr/>
          </a:p>
        </p:txBody>
      </p:sp>
      <p:sp>
        <p:nvSpPr>
          <p:cNvPr id="13" name="object 13"/>
          <p:cNvSpPr/>
          <p:nvPr/>
        </p:nvSpPr>
        <p:spPr>
          <a:xfrm>
            <a:off x="5345118" y="3410561"/>
            <a:ext cx="191199" cy="0"/>
          </a:xfrm>
          <a:custGeom>
            <a:avLst/>
            <a:gdLst/>
            <a:ahLst/>
            <a:cxnLst/>
            <a:rect l="l" t="t" r="r" b="b"/>
            <a:pathLst>
              <a:path w="173354">
                <a:moveTo>
                  <a:pt x="0" y="0"/>
                </a:moveTo>
                <a:lnTo>
                  <a:pt x="173253" y="0"/>
                </a:lnTo>
              </a:path>
            </a:pathLst>
          </a:custGeom>
          <a:ln w="3175">
            <a:solidFill>
              <a:srgbClr val="000000"/>
            </a:solidFill>
          </a:ln>
        </p:spPr>
        <p:txBody>
          <a:bodyPr wrap="square" lIns="0" tIns="0" rIns="0" bIns="0" rtlCol="0"/>
          <a:lstStyle/>
          <a:p>
            <a:endParaRPr/>
          </a:p>
        </p:txBody>
      </p:sp>
      <p:sp>
        <p:nvSpPr>
          <p:cNvPr id="14" name="object 14"/>
          <p:cNvSpPr/>
          <p:nvPr/>
        </p:nvSpPr>
        <p:spPr>
          <a:xfrm>
            <a:off x="5345118" y="3410561"/>
            <a:ext cx="191199" cy="0"/>
          </a:xfrm>
          <a:custGeom>
            <a:avLst/>
            <a:gdLst/>
            <a:ahLst/>
            <a:cxnLst/>
            <a:rect l="l" t="t" r="r" b="b"/>
            <a:pathLst>
              <a:path w="173354">
                <a:moveTo>
                  <a:pt x="0" y="0"/>
                </a:moveTo>
                <a:lnTo>
                  <a:pt x="173253" y="0"/>
                </a:lnTo>
              </a:path>
            </a:pathLst>
          </a:custGeom>
          <a:ln w="4331">
            <a:solidFill>
              <a:srgbClr val="000000"/>
            </a:solidFill>
          </a:ln>
        </p:spPr>
        <p:txBody>
          <a:bodyPr wrap="square" lIns="0" tIns="0" rIns="0" bIns="0" rtlCol="0"/>
          <a:lstStyle/>
          <a:p>
            <a:endParaRPr/>
          </a:p>
        </p:txBody>
      </p:sp>
      <p:sp>
        <p:nvSpPr>
          <p:cNvPr id="15" name="object 15"/>
          <p:cNvSpPr/>
          <p:nvPr/>
        </p:nvSpPr>
        <p:spPr>
          <a:xfrm>
            <a:off x="5392882" y="4869458"/>
            <a:ext cx="191199" cy="0"/>
          </a:xfrm>
          <a:custGeom>
            <a:avLst/>
            <a:gdLst/>
            <a:ahLst/>
            <a:cxnLst/>
            <a:rect l="l" t="t" r="r" b="b"/>
            <a:pathLst>
              <a:path w="173354">
                <a:moveTo>
                  <a:pt x="0" y="0"/>
                </a:moveTo>
                <a:lnTo>
                  <a:pt x="173253" y="0"/>
                </a:lnTo>
              </a:path>
            </a:pathLst>
          </a:custGeom>
          <a:ln w="3175">
            <a:solidFill>
              <a:srgbClr val="000000"/>
            </a:solidFill>
          </a:ln>
        </p:spPr>
        <p:txBody>
          <a:bodyPr wrap="square" lIns="0" tIns="0" rIns="0" bIns="0" rtlCol="0"/>
          <a:lstStyle/>
          <a:p>
            <a:endParaRPr/>
          </a:p>
        </p:txBody>
      </p:sp>
      <p:sp>
        <p:nvSpPr>
          <p:cNvPr id="16" name="object 16"/>
          <p:cNvSpPr/>
          <p:nvPr/>
        </p:nvSpPr>
        <p:spPr>
          <a:xfrm>
            <a:off x="5392882" y="4869458"/>
            <a:ext cx="191199" cy="0"/>
          </a:xfrm>
          <a:custGeom>
            <a:avLst/>
            <a:gdLst/>
            <a:ahLst/>
            <a:cxnLst/>
            <a:rect l="l" t="t" r="r" b="b"/>
            <a:pathLst>
              <a:path w="173354">
                <a:moveTo>
                  <a:pt x="0" y="0"/>
                </a:moveTo>
                <a:lnTo>
                  <a:pt x="173253" y="0"/>
                </a:lnTo>
              </a:path>
            </a:pathLst>
          </a:custGeom>
          <a:ln w="4331">
            <a:solidFill>
              <a:srgbClr val="000000"/>
            </a:solidFill>
          </a:ln>
        </p:spPr>
        <p:txBody>
          <a:bodyPr wrap="square" lIns="0" tIns="0" rIns="0" bIns="0" rtlCol="0"/>
          <a:lstStyle/>
          <a:p>
            <a:endParaRPr/>
          </a:p>
        </p:txBody>
      </p:sp>
      <p:sp>
        <p:nvSpPr>
          <p:cNvPr id="17" name="object 17"/>
          <p:cNvSpPr/>
          <p:nvPr/>
        </p:nvSpPr>
        <p:spPr>
          <a:xfrm>
            <a:off x="5536204" y="3002063"/>
            <a:ext cx="0" cy="700677"/>
          </a:xfrm>
          <a:custGeom>
            <a:avLst/>
            <a:gdLst/>
            <a:ahLst/>
            <a:cxnLst/>
            <a:rect l="l" t="t" r="r" b="b"/>
            <a:pathLst>
              <a:path h="520065">
                <a:moveTo>
                  <a:pt x="0" y="0"/>
                </a:moveTo>
                <a:lnTo>
                  <a:pt x="0" y="519760"/>
                </a:lnTo>
              </a:path>
            </a:pathLst>
          </a:custGeom>
          <a:ln w="3175">
            <a:solidFill>
              <a:srgbClr val="000000"/>
            </a:solidFill>
          </a:ln>
        </p:spPr>
        <p:txBody>
          <a:bodyPr wrap="square" lIns="0" tIns="0" rIns="0" bIns="0" rtlCol="0"/>
          <a:lstStyle/>
          <a:p>
            <a:endParaRPr/>
          </a:p>
        </p:txBody>
      </p:sp>
      <p:sp>
        <p:nvSpPr>
          <p:cNvPr id="18" name="object 18"/>
          <p:cNvSpPr/>
          <p:nvPr/>
        </p:nvSpPr>
        <p:spPr>
          <a:xfrm>
            <a:off x="5536204" y="3002063"/>
            <a:ext cx="0" cy="700677"/>
          </a:xfrm>
          <a:custGeom>
            <a:avLst/>
            <a:gdLst/>
            <a:ahLst/>
            <a:cxnLst/>
            <a:rect l="l" t="t" r="r" b="b"/>
            <a:pathLst>
              <a:path h="520065">
                <a:moveTo>
                  <a:pt x="0" y="0"/>
                </a:moveTo>
                <a:lnTo>
                  <a:pt x="0" y="519760"/>
                </a:lnTo>
              </a:path>
            </a:pathLst>
          </a:custGeom>
          <a:ln w="17325">
            <a:solidFill>
              <a:srgbClr val="000000"/>
            </a:solidFill>
          </a:ln>
        </p:spPr>
        <p:txBody>
          <a:bodyPr wrap="square" lIns="0" tIns="0" rIns="0" bIns="0" rtlCol="0"/>
          <a:lstStyle/>
          <a:p>
            <a:endParaRPr/>
          </a:p>
        </p:txBody>
      </p:sp>
      <p:sp>
        <p:nvSpPr>
          <p:cNvPr id="19" name="object 19"/>
          <p:cNvSpPr/>
          <p:nvPr/>
        </p:nvSpPr>
        <p:spPr>
          <a:xfrm>
            <a:off x="5583969" y="4636037"/>
            <a:ext cx="0" cy="700677"/>
          </a:xfrm>
          <a:custGeom>
            <a:avLst/>
            <a:gdLst/>
            <a:ahLst/>
            <a:cxnLst/>
            <a:rect l="l" t="t" r="r" b="b"/>
            <a:pathLst>
              <a:path h="520064">
                <a:moveTo>
                  <a:pt x="0" y="0"/>
                </a:moveTo>
                <a:lnTo>
                  <a:pt x="0" y="519760"/>
                </a:lnTo>
              </a:path>
            </a:pathLst>
          </a:custGeom>
          <a:ln w="3175">
            <a:solidFill>
              <a:srgbClr val="000000"/>
            </a:solidFill>
          </a:ln>
        </p:spPr>
        <p:txBody>
          <a:bodyPr wrap="square" lIns="0" tIns="0" rIns="0" bIns="0" rtlCol="0"/>
          <a:lstStyle/>
          <a:p>
            <a:endParaRPr/>
          </a:p>
        </p:txBody>
      </p:sp>
      <p:sp>
        <p:nvSpPr>
          <p:cNvPr id="20" name="object 20"/>
          <p:cNvSpPr/>
          <p:nvPr/>
        </p:nvSpPr>
        <p:spPr>
          <a:xfrm>
            <a:off x="5583969" y="4636037"/>
            <a:ext cx="0" cy="700677"/>
          </a:xfrm>
          <a:custGeom>
            <a:avLst/>
            <a:gdLst/>
            <a:ahLst/>
            <a:cxnLst/>
            <a:rect l="l" t="t" r="r" b="b"/>
            <a:pathLst>
              <a:path h="520064">
                <a:moveTo>
                  <a:pt x="0" y="0"/>
                </a:moveTo>
                <a:lnTo>
                  <a:pt x="0" y="519760"/>
                </a:lnTo>
              </a:path>
            </a:pathLst>
          </a:custGeom>
          <a:ln w="17325">
            <a:solidFill>
              <a:srgbClr val="000000"/>
            </a:solidFill>
          </a:ln>
        </p:spPr>
        <p:txBody>
          <a:bodyPr wrap="square" lIns="0" tIns="0" rIns="0" bIns="0" rtlCol="0"/>
          <a:lstStyle/>
          <a:p>
            <a:endParaRPr/>
          </a:p>
        </p:txBody>
      </p:sp>
      <p:sp>
        <p:nvSpPr>
          <p:cNvPr id="21" name="object 21"/>
          <p:cNvSpPr/>
          <p:nvPr/>
        </p:nvSpPr>
        <p:spPr>
          <a:xfrm>
            <a:off x="711231" y="4169192"/>
            <a:ext cx="191199" cy="0"/>
          </a:xfrm>
          <a:custGeom>
            <a:avLst/>
            <a:gdLst/>
            <a:ahLst/>
            <a:cxnLst/>
            <a:rect l="l" t="t" r="r" b="b"/>
            <a:pathLst>
              <a:path w="173355">
                <a:moveTo>
                  <a:pt x="0" y="0"/>
                </a:moveTo>
                <a:lnTo>
                  <a:pt x="173253" y="0"/>
                </a:lnTo>
              </a:path>
            </a:pathLst>
          </a:custGeom>
          <a:ln w="3175">
            <a:solidFill>
              <a:srgbClr val="000000"/>
            </a:solidFill>
          </a:ln>
        </p:spPr>
        <p:txBody>
          <a:bodyPr wrap="square" lIns="0" tIns="0" rIns="0" bIns="0" rtlCol="0"/>
          <a:lstStyle/>
          <a:p>
            <a:endParaRPr/>
          </a:p>
        </p:txBody>
      </p:sp>
      <p:sp>
        <p:nvSpPr>
          <p:cNvPr id="22" name="object 22"/>
          <p:cNvSpPr/>
          <p:nvPr/>
        </p:nvSpPr>
        <p:spPr>
          <a:xfrm>
            <a:off x="711231" y="4169192"/>
            <a:ext cx="191199" cy="0"/>
          </a:xfrm>
          <a:custGeom>
            <a:avLst/>
            <a:gdLst/>
            <a:ahLst/>
            <a:cxnLst/>
            <a:rect l="l" t="t" r="r" b="b"/>
            <a:pathLst>
              <a:path w="173355">
                <a:moveTo>
                  <a:pt x="0" y="0"/>
                </a:moveTo>
                <a:lnTo>
                  <a:pt x="173253" y="0"/>
                </a:lnTo>
              </a:path>
            </a:pathLst>
          </a:custGeom>
          <a:ln w="4331">
            <a:solidFill>
              <a:srgbClr val="000000"/>
            </a:solidFill>
          </a:ln>
        </p:spPr>
        <p:txBody>
          <a:bodyPr wrap="square" lIns="0" tIns="0" rIns="0" bIns="0" rtlCol="0"/>
          <a:lstStyle/>
          <a:p>
            <a:endParaRPr/>
          </a:p>
        </p:txBody>
      </p:sp>
      <p:sp>
        <p:nvSpPr>
          <p:cNvPr id="23" name="object 23"/>
          <p:cNvSpPr/>
          <p:nvPr/>
        </p:nvSpPr>
        <p:spPr>
          <a:xfrm>
            <a:off x="711231" y="3877405"/>
            <a:ext cx="0" cy="700677"/>
          </a:xfrm>
          <a:custGeom>
            <a:avLst/>
            <a:gdLst/>
            <a:ahLst/>
            <a:cxnLst/>
            <a:rect l="l" t="t" r="r" b="b"/>
            <a:pathLst>
              <a:path h="520064">
                <a:moveTo>
                  <a:pt x="0" y="0"/>
                </a:moveTo>
                <a:lnTo>
                  <a:pt x="0" y="519760"/>
                </a:lnTo>
              </a:path>
            </a:pathLst>
          </a:custGeom>
          <a:ln w="3175">
            <a:solidFill>
              <a:srgbClr val="000000"/>
            </a:solidFill>
          </a:ln>
        </p:spPr>
        <p:txBody>
          <a:bodyPr wrap="square" lIns="0" tIns="0" rIns="0" bIns="0" rtlCol="0"/>
          <a:lstStyle/>
          <a:p>
            <a:endParaRPr/>
          </a:p>
        </p:txBody>
      </p:sp>
      <p:sp>
        <p:nvSpPr>
          <p:cNvPr id="24" name="object 24"/>
          <p:cNvSpPr/>
          <p:nvPr/>
        </p:nvSpPr>
        <p:spPr>
          <a:xfrm>
            <a:off x="711231" y="3877405"/>
            <a:ext cx="0" cy="700677"/>
          </a:xfrm>
          <a:custGeom>
            <a:avLst/>
            <a:gdLst/>
            <a:ahLst/>
            <a:cxnLst/>
            <a:rect l="l" t="t" r="r" b="b"/>
            <a:pathLst>
              <a:path h="520064">
                <a:moveTo>
                  <a:pt x="0" y="0"/>
                </a:moveTo>
                <a:lnTo>
                  <a:pt x="0" y="519760"/>
                </a:lnTo>
              </a:path>
            </a:pathLst>
          </a:custGeom>
          <a:ln w="17325">
            <a:solidFill>
              <a:srgbClr val="000000"/>
            </a:solidFill>
          </a:ln>
        </p:spPr>
        <p:txBody>
          <a:bodyPr wrap="square" lIns="0" tIns="0" rIns="0" bIns="0" rtlCol="0"/>
          <a:lstStyle/>
          <a:p>
            <a:endParaRPr/>
          </a:p>
        </p:txBody>
      </p:sp>
      <p:sp>
        <p:nvSpPr>
          <p:cNvPr id="25" name="object 25"/>
          <p:cNvSpPr/>
          <p:nvPr/>
        </p:nvSpPr>
        <p:spPr>
          <a:xfrm>
            <a:off x="520141" y="3994117"/>
            <a:ext cx="191199" cy="0"/>
          </a:xfrm>
          <a:custGeom>
            <a:avLst/>
            <a:gdLst/>
            <a:ahLst/>
            <a:cxnLst/>
            <a:rect l="l" t="t" r="r" b="b"/>
            <a:pathLst>
              <a:path w="173355">
                <a:moveTo>
                  <a:pt x="0" y="0"/>
                </a:moveTo>
                <a:lnTo>
                  <a:pt x="173255" y="0"/>
                </a:lnTo>
              </a:path>
            </a:pathLst>
          </a:custGeom>
          <a:ln w="3175">
            <a:solidFill>
              <a:srgbClr val="000000"/>
            </a:solidFill>
          </a:ln>
        </p:spPr>
        <p:txBody>
          <a:bodyPr wrap="square" lIns="0" tIns="0" rIns="0" bIns="0" rtlCol="0"/>
          <a:lstStyle/>
          <a:p>
            <a:endParaRPr/>
          </a:p>
        </p:txBody>
      </p:sp>
      <p:sp>
        <p:nvSpPr>
          <p:cNvPr id="26" name="object 26"/>
          <p:cNvSpPr/>
          <p:nvPr/>
        </p:nvSpPr>
        <p:spPr>
          <a:xfrm>
            <a:off x="520141" y="3994117"/>
            <a:ext cx="191199" cy="0"/>
          </a:xfrm>
          <a:custGeom>
            <a:avLst/>
            <a:gdLst/>
            <a:ahLst/>
            <a:cxnLst/>
            <a:rect l="l" t="t" r="r" b="b"/>
            <a:pathLst>
              <a:path w="173355">
                <a:moveTo>
                  <a:pt x="0" y="0"/>
                </a:moveTo>
                <a:lnTo>
                  <a:pt x="173255" y="0"/>
                </a:lnTo>
              </a:path>
            </a:pathLst>
          </a:custGeom>
          <a:ln w="4331">
            <a:solidFill>
              <a:srgbClr val="000000"/>
            </a:solidFill>
          </a:ln>
        </p:spPr>
        <p:txBody>
          <a:bodyPr wrap="square" lIns="0" tIns="0" rIns="0" bIns="0" rtlCol="0"/>
          <a:lstStyle/>
          <a:p>
            <a:endParaRPr/>
          </a:p>
        </p:txBody>
      </p:sp>
      <p:sp>
        <p:nvSpPr>
          <p:cNvPr id="27" name="object 27"/>
          <p:cNvSpPr/>
          <p:nvPr/>
        </p:nvSpPr>
        <p:spPr>
          <a:xfrm>
            <a:off x="5536204" y="3177139"/>
            <a:ext cx="143574" cy="0"/>
          </a:xfrm>
          <a:custGeom>
            <a:avLst/>
            <a:gdLst/>
            <a:ahLst/>
            <a:cxnLst/>
            <a:rect l="l" t="t" r="r" b="b"/>
            <a:pathLst>
              <a:path w="130175">
                <a:moveTo>
                  <a:pt x="0" y="0"/>
                </a:moveTo>
                <a:lnTo>
                  <a:pt x="129946" y="0"/>
                </a:lnTo>
              </a:path>
            </a:pathLst>
          </a:custGeom>
          <a:ln w="3175">
            <a:solidFill>
              <a:srgbClr val="000000"/>
            </a:solidFill>
          </a:ln>
        </p:spPr>
        <p:txBody>
          <a:bodyPr wrap="square" lIns="0" tIns="0" rIns="0" bIns="0" rtlCol="0"/>
          <a:lstStyle/>
          <a:p>
            <a:endParaRPr/>
          </a:p>
        </p:txBody>
      </p:sp>
      <p:sp>
        <p:nvSpPr>
          <p:cNvPr id="28" name="object 28"/>
          <p:cNvSpPr/>
          <p:nvPr/>
        </p:nvSpPr>
        <p:spPr>
          <a:xfrm>
            <a:off x="5536204" y="3177139"/>
            <a:ext cx="143574" cy="0"/>
          </a:xfrm>
          <a:custGeom>
            <a:avLst/>
            <a:gdLst/>
            <a:ahLst/>
            <a:cxnLst/>
            <a:rect l="l" t="t" r="r" b="b"/>
            <a:pathLst>
              <a:path w="130175">
                <a:moveTo>
                  <a:pt x="0" y="0"/>
                </a:moveTo>
                <a:lnTo>
                  <a:pt x="129946" y="0"/>
                </a:lnTo>
              </a:path>
            </a:pathLst>
          </a:custGeom>
          <a:ln w="4331">
            <a:solidFill>
              <a:srgbClr val="000000"/>
            </a:solidFill>
          </a:ln>
        </p:spPr>
        <p:txBody>
          <a:bodyPr wrap="square" lIns="0" tIns="0" rIns="0" bIns="0" rtlCol="0"/>
          <a:lstStyle/>
          <a:p>
            <a:endParaRPr/>
          </a:p>
        </p:txBody>
      </p:sp>
      <p:sp>
        <p:nvSpPr>
          <p:cNvPr id="29" name="object 29"/>
          <p:cNvSpPr/>
          <p:nvPr/>
        </p:nvSpPr>
        <p:spPr>
          <a:xfrm>
            <a:off x="5583969" y="5161245"/>
            <a:ext cx="143574" cy="0"/>
          </a:xfrm>
          <a:custGeom>
            <a:avLst/>
            <a:gdLst/>
            <a:ahLst/>
            <a:cxnLst/>
            <a:rect l="l" t="t" r="r" b="b"/>
            <a:pathLst>
              <a:path w="130175">
                <a:moveTo>
                  <a:pt x="0" y="0"/>
                </a:moveTo>
                <a:lnTo>
                  <a:pt x="129946" y="0"/>
                </a:lnTo>
              </a:path>
            </a:pathLst>
          </a:custGeom>
          <a:ln w="3175">
            <a:solidFill>
              <a:srgbClr val="000000"/>
            </a:solidFill>
          </a:ln>
        </p:spPr>
        <p:txBody>
          <a:bodyPr wrap="square" lIns="0" tIns="0" rIns="0" bIns="0" rtlCol="0"/>
          <a:lstStyle/>
          <a:p>
            <a:endParaRPr/>
          </a:p>
        </p:txBody>
      </p:sp>
      <p:sp>
        <p:nvSpPr>
          <p:cNvPr id="30" name="object 30"/>
          <p:cNvSpPr/>
          <p:nvPr/>
        </p:nvSpPr>
        <p:spPr>
          <a:xfrm>
            <a:off x="5583969" y="5161245"/>
            <a:ext cx="143574" cy="0"/>
          </a:xfrm>
          <a:custGeom>
            <a:avLst/>
            <a:gdLst/>
            <a:ahLst/>
            <a:cxnLst/>
            <a:rect l="l" t="t" r="r" b="b"/>
            <a:pathLst>
              <a:path w="130175">
                <a:moveTo>
                  <a:pt x="0" y="0"/>
                </a:moveTo>
                <a:lnTo>
                  <a:pt x="129946" y="0"/>
                </a:lnTo>
              </a:path>
            </a:pathLst>
          </a:custGeom>
          <a:ln w="4331">
            <a:solidFill>
              <a:srgbClr val="000000"/>
            </a:solidFill>
          </a:ln>
        </p:spPr>
        <p:txBody>
          <a:bodyPr wrap="square" lIns="0" tIns="0" rIns="0" bIns="0" rtlCol="0"/>
          <a:lstStyle/>
          <a:p>
            <a:endParaRPr/>
          </a:p>
        </p:txBody>
      </p:sp>
      <p:sp>
        <p:nvSpPr>
          <p:cNvPr id="31" name="object 31"/>
          <p:cNvSpPr/>
          <p:nvPr/>
        </p:nvSpPr>
        <p:spPr>
          <a:xfrm>
            <a:off x="2287703" y="3468908"/>
            <a:ext cx="1147192" cy="292591"/>
          </a:xfrm>
          <a:custGeom>
            <a:avLst/>
            <a:gdLst/>
            <a:ahLst/>
            <a:cxnLst/>
            <a:rect l="l" t="t" r="r" b="b"/>
            <a:pathLst>
              <a:path w="1040129" h="217169">
                <a:moveTo>
                  <a:pt x="0" y="0"/>
                </a:moveTo>
                <a:lnTo>
                  <a:pt x="1039533" y="216573"/>
                </a:lnTo>
              </a:path>
            </a:pathLst>
          </a:custGeom>
          <a:ln w="4331">
            <a:solidFill>
              <a:srgbClr val="000000"/>
            </a:solidFill>
          </a:ln>
        </p:spPr>
        <p:txBody>
          <a:bodyPr wrap="square" lIns="0" tIns="0" rIns="0" bIns="0" rtlCol="0"/>
          <a:lstStyle/>
          <a:p>
            <a:endParaRPr/>
          </a:p>
        </p:txBody>
      </p:sp>
      <p:sp>
        <p:nvSpPr>
          <p:cNvPr id="32" name="object 32"/>
          <p:cNvSpPr/>
          <p:nvPr/>
        </p:nvSpPr>
        <p:spPr>
          <a:xfrm>
            <a:off x="3195371" y="4344250"/>
            <a:ext cx="334773" cy="233559"/>
          </a:xfrm>
          <a:custGeom>
            <a:avLst/>
            <a:gdLst/>
            <a:ahLst/>
            <a:cxnLst/>
            <a:rect l="l" t="t" r="r" b="b"/>
            <a:pathLst>
              <a:path w="303529" h="173355">
                <a:moveTo>
                  <a:pt x="0" y="173253"/>
                </a:moveTo>
                <a:lnTo>
                  <a:pt x="303199" y="0"/>
                </a:lnTo>
              </a:path>
            </a:pathLst>
          </a:custGeom>
          <a:ln w="4331">
            <a:solidFill>
              <a:srgbClr val="000000"/>
            </a:solidFill>
          </a:ln>
        </p:spPr>
        <p:txBody>
          <a:bodyPr wrap="square" lIns="0" tIns="0" rIns="0" bIns="0" rtlCol="0"/>
          <a:lstStyle/>
          <a:p>
            <a:endParaRPr/>
          </a:p>
        </p:txBody>
      </p:sp>
      <p:sp>
        <p:nvSpPr>
          <p:cNvPr id="33" name="object 33"/>
          <p:cNvSpPr/>
          <p:nvPr/>
        </p:nvSpPr>
        <p:spPr>
          <a:xfrm>
            <a:off x="4485214" y="3468908"/>
            <a:ext cx="430022" cy="233559"/>
          </a:xfrm>
          <a:custGeom>
            <a:avLst/>
            <a:gdLst/>
            <a:ahLst/>
            <a:cxnLst/>
            <a:rect l="l" t="t" r="r" b="b"/>
            <a:pathLst>
              <a:path w="389889" h="173355">
                <a:moveTo>
                  <a:pt x="0" y="173253"/>
                </a:moveTo>
                <a:lnTo>
                  <a:pt x="389826" y="0"/>
                </a:lnTo>
              </a:path>
            </a:pathLst>
          </a:custGeom>
          <a:ln w="4331">
            <a:solidFill>
              <a:srgbClr val="000000"/>
            </a:solidFill>
          </a:ln>
        </p:spPr>
        <p:txBody>
          <a:bodyPr wrap="square" lIns="0" tIns="0" rIns="0" bIns="0" rtlCol="0"/>
          <a:lstStyle/>
          <a:p>
            <a:endParaRPr/>
          </a:p>
        </p:txBody>
      </p:sp>
      <p:sp>
        <p:nvSpPr>
          <p:cNvPr id="34" name="object 34"/>
          <p:cNvSpPr/>
          <p:nvPr/>
        </p:nvSpPr>
        <p:spPr>
          <a:xfrm>
            <a:off x="4437449" y="4344250"/>
            <a:ext cx="621221" cy="408942"/>
          </a:xfrm>
          <a:custGeom>
            <a:avLst/>
            <a:gdLst/>
            <a:ahLst/>
            <a:cxnLst/>
            <a:rect l="l" t="t" r="r" b="b"/>
            <a:pathLst>
              <a:path w="563245" h="303530">
                <a:moveTo>
                  <a:pt x="0" y="0"/>
                </a:moveTo>
                <a:lnTo>
                  <a:pt x="563079" y="303199"/>
                </a:lnTo>
              </a:path>
            </a:pathLst>
          </a:custGeom>
          <a:ln w="4331">
            <a:solidFill>
              <a:srgbClr val="000000"/>
            </a:solidFill>
          </a:ln>
        </p:spPr>
        <p:txBody>
          <a:bodyPr wrap="square" lIns="0" tIns="0" rIns="0" bIns="0" rtlCol="0"/>
          <a:lstStyle/>
          <a:p>
            <a:endParaRPr/>
          </a:p>
        </p:txBody>
      </p:sp>
      <p:sp>
        <p:nvSpPr>
          <p:cNvPr id="35" name="object 35"/>
          <p:cNvSpPr/>
          <p:nvPr/>
        </p:nvSpPr>
        <p:spPr>
          <a:xfrm>
            <a:off x="4294127" y="3994117"/>
            <a:ext cx="622621" cy="434608"/>
          </a:xfrm>
          <a:custGeom>
            <a:avLst/>
            <a:gdLst/>
            <a:ahLst/>
            <a:cxnLst/>
            <a:rect l="l" t="t" r="r" b="b"/>
            <a:pathLst>
              <a:path w="564514" h="322580">
                <a:moveTo>
                  <a:pt x="0" y="0"/>
                </a:moveTo>
                <a:lnTo>
                  <a:pt x="563950" y="322250"/>
                </a:lnTo>
              </a:path>
            </a:pathLst>
          </a:custGeom>
          <a:ln w="4331">
            <a:solidFill>
              <a:srgbClr val="000000"/>
            </a:solidFill>
          </a:ln>
        </p:spPr>
        <p:txBody>
          <a:bodyPr wrap="square" lIns="0" tIns="0" rIns="0" bIns="0" rtlCol="0"/>
          <a:lstStyle/>
          <a:p>
            <a:endParaRPr/>
          </a:p>
        </p:txBody>
      </p:sp>
      <p:sp>
        <p:nvSpPr>
          <p:cNvPr id="36" name="object 36"/>
          <p:cNvSpPr/>
          <p:nvPr/>
        </p:nvSpPr>
        <p:spPr>
          <a:xfrm>
            <a:off x="4916126" y="4428281"/>
            <a:ext cx="38520" cy="26521"/>
          </a:xfrm>
          <a:custGeom>
            <a:avLst/>
            <a:gdLst/>
            <a:ahLst/>
            <a:cxnLst/>
            <a:rect l="l" t="t" r="r" b="b"/>
            <a:pathLst>
              <a:path w="34925" h="19685">
                <a:moveTo>
                  <a:pt x="0" y="0"/>
                </a:moveTo>
                <a:lnTo>
                  <a:pt x="34324" y="19613"/>
                </a:lnTo>
              </a:path>
            </a:pathLst>
          </a:custGeom>
          <a:ln w="4331">
            <a:solidFill>
              <a:srgbClr val="000000"/>
            </a:solidFill>
          </a:ln>
        </p:spPr>
        <p:txBody>
          <a:bodyPr wrap="square" lIns="0" tIns="0" rIns="0" bIns="0" rtlCol="0"/>
          <a:lstStyle/>
          <a:p>
            <a:endParaRPr/>
          </a:p>
        </p:txBody>
      </p:sp>
      <p:sp>
        <p:nvSpPr>
          <p:cNvPr id="37" name="object 37"/>
          <p:cNvSpPr/>
          <p:nvPr/>
        </p:nvSpPr>
        <p:spPr>
          <a:xfrm>
            <a:off x="4877585" y="4387831"/>
            <a:ext cx="77040" cy="67587"/>
          </a:xfrm>
          <a:custGeom>
            <a:avLst/>
            <a:gdLst/>
            <a:ahLst/>
            <a:cxnLst/>
            <a:rect l="l" t="t" r="r" b="b"/>
            <a:pathLst>
              <a:path w="69850" h="50164">
                <a:moveTo>
                  <a:pt x="17322" y="0"/>
                </a:moveTo>
                <a:lnTo>
                  <a:pt x="0" y="30022"/>
                </a:lnTo>
                <a:lnTo>
                  <a:pt x="69303" y="49669"/>
                </a:lnTo>
                <a:lnTo>
                  <a:pt x="17322" y="0"/>
                </a:lnTo>
                <a:close/>
              </a:path>
            </a:pathLst>
          </a:custGeom>
          <a:solidFill>
            <a:srgbClr val="000000"/>
          </a:solidFill>
        </p:spPr>
        <p:txBody>
          <a:bodyPr wrap="square" lIns="0" tIns="0" rIns="0" bIns="0" rtlCol="0"/>
          <a:lstStyle/>
          <a:p>
            <a:endParaRPr/>
          </a:p>
        </p:txBody>
      </p:sp>
      <p:sp>
        <p:nvSpPr>
          <p:cNvPr id="38" name="object 38"/>
          <p:cNvSpPr/>
          <p:nvPr/>
        </p:nvSpPr>
        <p:spPr>
          <a:xfrm>
            <a:off x="4877585" y="4387831"/>
            <a:ext cx="77040" cy="67587"/>
          </a:xfrm>
          <a:custGeom>
            <a:avLst/>
            <a:gdLst/>
            <a:ahLst/>
            <a:cxnLst/>
            <a:rect l="l" t="t" r="r" b="b"/>
            <a:pathLst>
              <a:path w="69850" h="50164">
                <a:moveTo>
                  <a:pt x="0" y="30022"/>
                </a:moveTo>
                <a:lnTo>
                  <a:pt x="69303" y="49669"/>
                </a:lnTo>
                <a:lnTo>
                  <a:pt x="17322" y="0"/>
                </a:lnTo>
                <a:lnTo>
                  <a:pt x="0" y="30022"/>
                </a:lnTo>
                <a:close/>
              </a:path>
            </a:pathLst>
          </a:custGeom>
          <a:ln w="4331">
            <a:solidFill>
              <a:srgbClr val="000000"/>
            </a:solidFill>
          </a:ln>
        </p:spPr>
        <p:txBody>
          <a:bodyPr wrap="square" lIns="0" tIns="0" rIns="0" bIns="0" rtlCol="0"/>
          <a:lstStyle/>
          <a:p>
            <a:endParaRPr/>
          </a:p>
        </p:txBody>
      </p:sp>
      <p:sp>
        <p:nvSpPr>
          <p:cNvPr id="39" name="object 39"/>
          <p:cNvSpPr/>
          <p:nvPr/>
        </p:nvSpPr>
        <p:spPr>
          <a:xfrm>
            <a:off x="4294127" y="3721016"/>
            <a:ext cx="537177" cy="273769"/>
          </a:xfrm>
          <a:custGeom>
            <a:avLst/>
            <a:gdLst/>
            <a:ahLst/>
            <a:cxnLst/>
            <a:rect l="l" t="t" r="r" b="b"/>
            <a:pathLst>
              <a:path w="487045" h="203200">
                <a:moveTo>
                  <a:pt x="0" y="202703"/>
                </a:moveTo>
                <a:lnTo>
                  <a:pt x="486487" y="0"/>
                </a:lnTo>
              </a:path>
            </a:pathLst>
          </a:custGeom>
          <a:ln w="4331">
            <a:solidFill>
              <a:srgbClr val="000000"/>
            </a:solidFill>
          </a:ln>
        </p:spPr>
        <p:txBody>
          <a:bodyPr wrap="square" lIns="0" tIns="0" rIns="0" bIns="0" rtlCol="0"/>
          <a:lstStyle/>
          <a:p>
            <a:endParaRPr/>
          </a:p>
        </p:txBody>
      </p:sp>
      <p:sp>
        <p:nvSpPr>
          <p:cNvPr id="40" name="object 40"/>
          <p:cNvSpPr/>
          <p:nvPr/>
        </p:nvSpPr>
        <p:spPr>
          <a:xfrm>
            <a:off x="4830689" y="3707446"/>
            <a:ext cx="27314" cy="13688"/>
          </a:xfrm>
          <a:custGeom>
            <a:avLst/>
            <a:gdLst/>
            <a:ahLst/>
            <a:cxnLst/>
            <a:rect l="l" t="t" r="r" b="b"/>
            <a:pathLst>
              <a:path w="24764" h="10159">
                <a:moveTo>
                  <a:pt x="0" y="10072"/>
                </a:moveTo>
                <a:lnTo>
                  <a:pt x="24172" y="0"/>
                </a:lnTo>
              </a:path>
            </a:pathLst>
          </a:custGeom>
          <a:ln w="4331">
            <a:solidFill>
              <a:srgbClr val="000000"/>
            </a:solidFill>
          </a:ln>
        </p:spPr>
        <p:txBody>
          <a:bodyPr wrap="square" lIns="0" tIns="0" rIns="0" bIns="0" rtlCol="0"/>
          <a:lstStyle/>
          <a:p>
            <a:endParaRPr/>
          </a:p>
        </p:txBody>
      </p:sp>
      <p:sp>
        <p:nvSpPr>
          <p:cNvPr id="41" name="object 41"/>
          <p:cNvSpPr/>
          <p:nvPr/>
        </p:nvSpPr>
        <p:spPr>
          <a:xfrm>
            <a:off x="4779492" y="3707002"/>
            <a:ext cx="78441" cy="57320"/>
          </a:xfrm>
          <a:custGeom>
            <a:avLst/>
            <a:gdLst/>
            <a:ahLst/>
            <a:cxnLst/>
            <a:rect l="l" t="t" r="r" b="b"/>
            <a:pathLst>
              <a:path w="71120" h="42544">
                <a:moveTo>
                  <a:pt x="71043" y="0"/>
                </a:moveTo>
                <a:lnTo>
                  <a:pt x="0" y="10401"/>
                </a:lnTo>
                <a:lnTo>
                  <a:pt x="13284" y="42164"/>
                </a:lnTo>
                <a:lnTo>
                  <a:pt x="71043" y="0"/>
                </a:lnTo>
                <a:close/>
              </a:path>
            </a:pathLst>
          </a:custGeom>
          <a:solidFill>
            <a:srgbClr val="000000"/>
          </a:solidFill>
        </p:spPr>
        <p:txBody>
          <a:bodyPr wrap="square" lIns="0" tIns="0" rIns="0" bIns="0" rtlCol="0"/>
          <a:lstStyle/>
          <a:p>
            <a:endParaRPr/>
          </a:p>
        </p:txBody>
      </p:sp>
      <p:sp>
        <p:nvSpPr>
          <p:cNvPr id="42" name="object 42"/>
          <p:cNvSpPr/>
          <p:nvPr/>
        </p:nvSpPr>
        <p:spPr>
          <a:xfrm>
            <a:off x="4779492" y="3707002"/>
            <a:ext cx="78441" cy="57320"/>
          </a:xfrm>
          <a:custGeom>
            <a:avLst/>
            <a:gdLst/>
            <a:ahLst/>
            <a:cxnLst/>
            <a:rect l="l" t="t" r="r" b="b"/>
            <a:pathLst>
              <a:path w="71120" h="42544">
                <a:moveTo>
                  <a:pt x="13284" y="42164"/>
                </a:moveTo>
                <a:lnTo>
                  <a:pt x="71043" y="0"/>
                </a:lnTo>
                <a:lnTo>
                  <a:pt x="0" y="10401"/>
                </a:lnTo>
                <a:lnTo>
                  <a:pt x="13284" y="42164"/>
                </a:lnTo>
                <a:close/>
              </a:path>
            </a:pathLst>
          </a:custGeom>
          <a:ln w="4331">
            <a:solidFill>
              <a:srgbClr val="000000"/>
            </a:solidFill>
          </a:ln>
        </p:spPr>
        <p:txBody>
          <a:bodyPr wrap="square" lIns="0" tIns="0" rIns="0" bIns="0" rtlCol="0"/>
          <a:lstStyle/>
          <a:p>
            <a:endParaRPr/>
          </a:p>
        </p:txBody>
      </p:sp>
      <p:sp>
        <p:nvSpPr>
          <p:cNvPr id="43" name="object 43"/>
          <p:cNvSpPr txBox="1"/>
          <p:nvPr/>
        </p:nvSpPr>
        <p:spPr>
          <a:xfrm>
            <a:off x="1939301" y="3354627"/>
            <a:ext cx="410004" cy="276999"/>
          </a:xfrm>
          <a:prstGeom prst="rect">
            <a:avLst/>
          </a:prstGeom>
        </p:spPr>
        <p:txBody>
          <a:bodyPr vert="horz" wrap="square" lIns="0" tIns="0" rIns="0" bIns="0" rtlCol="0">
            <a:spAutoFit/>
          </a:bodyPr>
          <a:lstStyle/>
          <a:p>
            <a:pPr marL="12700">
              <a:lnSpc>
                <a:spcPct val="100000"/>
              </a:lnSpc>
            </a:pPr>
            <a:r>
              <a:rPr i="1" spc="5" dirty="0">
                <a:latin typeface="Arial"/>
                <a:cs typeface="Arial"/>
              </a:rPr>
              <a:t>R2</a:t>
            </a:r>
            <a:endParaRPr dirty="0">
              <a:latin typeface="Arial"/>
              <a:cs typeface="Arial"/>
            </a:endParaRPr>
          </a:p>
        </p:txBody>
      </p:sp>
      <p:sp>
        <p:nvSpPr>
          <p:cNvPr id="44" name="object 44"/>
          <p:cNvSpPr txBox="1"/>
          <p:nvPr/>
        </p:nvSpPr>
        <p:spPr>
          <a:xfrm>
            <a:off x="5065429" y="4763144"/>
            <a:ext cx="430038" cy="276999"/>
          </a:xfrm>
          <a:prstGeom prst="rect">
            <a:avLst/>
          </a:prstGeom>
        </p:spPr>
        <p:txBody>
          <a:bodyPr vert="horz" wrap="square" lIns="0" tIns="0" rIns="0" bIns="0" rtlCol="0">
            <a:spAutoFit/>
          </a:bodyPr>
          <a:lstStyle/>
          <a:p>
            <a:pPr marL="12700">
              <a:lnSpc>
                <a:spcPct val="100000"/>
              </a:lnSpc>
            </a:pPr>
            <a:r>
              <a:rPr i="1" spc="5" dirty="0">
                <a:latin typeface="Arial"/>
                <a:cs typeface="Arial"/>
              </a:rPr>
              <a:t>R6</a:t>
            </a:r>
            <a:endParaRPr dirty="0">
              <a:latin typeface="Arial"/>
              <a:cs typeface="Arial"/>
            </a:endParaRPr>
          </a:p>
        </p:txBody>
      </p:sp>
      <p:sp>
        <p:nvSpPr>
          <p:cNvPr id="45" name="object 45"/>
          <p:cNvSpPr txBox="1"/>
          <p:nvPr/>
        </p:nvSpPr>
        <p:spPr>
          <a:xfrm>
            <a:off x="983868" y="4054899"/>
            <a:ext cx="466693" cy="276999"/>
          </a:xfrm>
          <a:prstGeom prst="rect">
            <a:avLst/>
          </a:prstGeom>
        </p:spPr>
        <p:txBody>
          <a:bodyPr vert="horz" wrap="square" lIns="0" tIns="0" rIns="0" bIns="0" rtlCol="0">
            <a:spAutoFit/>
          </a:bodyPr>
          <a:lstStyle/>
          <a:p>
            <a:pPr marL="12700">
              <a:lnSpc>
                <a:spcPct val="100000"/>
              </a:lnSpc>
            </a:pPr>
            <a:r>
              <a:rPr i="1" spc="5" dirty="0">
                <a:latin typeface="Arial"/>
                <a:cs typeface="Arial"/>
              </a:rPr>
              <a:t>R1</a:t>
            </a:r>
            <a:endParaRPr dirty="0">
              <a:latin typeface="Arial"/>
              <a:cs typeface="Arial"/>
            </a:endParaRPr>
          </a:p>
        </p:txBody>
      </p:sp>
      <p:sp>
        <p:nvSpPr>
          <p:cNvPr id="46" name="object 46"/>
          <p:cNvSpPr txBox="1"/>
          <p:nvPr/>
        </p:nvSpPr>
        <p:spPr>
          <a:xfrm>
            <a:off x="410603" y="3788785"/>
            <a:ext cx="142873" cy="276999"/>
          </a:xfrm>
          <a:prstGeom prst="rect">
            <a:avLst/>
          </a:prstGeom>
        </p:spPr>
        <p:txBody>
          <a:bodyPr vert="horz" wrap="square" lIns="0" tIns="0" rIns="0" bIns="0" rtlCol="0">
            <a:spAutoFit/>
          </a:bodyPr>
          <a:lstStyle/>
          <a:p>
            <a:pPr marL="12700">
              <a:lnSpc>
                <a:spcPct val="100000"/>
              </a:lnSpc>
            </a:pPr>
            <a:r>
              <a:rPr i="1" spc="15" dirty="0">
                <a:latin typeface="Arial"/>
                <a:cs typeface="Arial"/>
              </a:rPr>
              <a:t>A</a:t>
            </a:r>
            <a:endParaRPr>
              <a:latin typeface="Arial"/>
              <a:cs typeface="Arial"/>
            </a:endParaRPr>
          </a:p>
        </p:txBody>
      </p:sp>
      <p:sp>
        <p:nvSpPr>
          <p:cNvPr id="47" name="object 47"/>
          <p:cNvSpPr txBox="1"/>
          <p:nvPr/>
        </p:nvSpPr>
        <p:spPr>
          <a:xfrm>
            <a:off x="5808838" y="2971800"/>
            <a:ext cx="142873" cy="276999"/>
          </a:xfrm>
          <a:prstGeom prst="rect">
            <a:avLst/>
          </a:prstGeom>
        </p:spPr>
        <p:txBody>
          <a:bodyPr vert="horz" wrap="square" lIns="0" tIns="0" rIns="0" bIns="0" rtlCol="0">
            <a:spAutoFit/>
          </a:bodyPr>
          <a:lstStyle/>
          <a:p>
            <a:pPr marL="12700">
              <a:lnSpc>
                <a:spcPct val="100000"/>
              </a:lnSpc>
            </a:pPr>
            <a:r>
              <a:rPr i="1" spc="15" dirty="0">
                <a:latin typeface="Arial"/>
                <a:cs typeface="Arial"/>
              </a:rPr>
              <a:t>B</a:t>
            </a:r>
            <a:endParaRPr>
              <a:latin typeface="Arial"/>
              <a:cs typeface="Arial"/>
            </a:endParaRPr>
          </a:p>
        </p:txBody>
      </p:sp>
      <p:sp>
        <p:nvSpPr>
          <p:cNvPr id="48" name="object 48"/>
          <p:cNvSpPr txBox="1"/>
          <p:nvPr/>
        </p:nvSpPr>
        <p:spPr>
          <a:xfrm>
            <a:off x="5808838" y="5014253"/>
            <a:ext cx="152679" cy="276999"/>
          </a:xfrm>
          <a:prstGeom prst="rect">
            <a:avLst/>
          </a:prstGeom>
        </p:spPr>
        <p:txBody>
          <a:bodyPr vert="horz" wrap="square" lIns="0" tIns="0" rIns="0" bIns="0" rtlCol="0">
            <a:spAutoFit/>
          </a:bodyPr>
          <a:lstStyle/>
          <a:p>
            <a:pPr marL="12700">
              <a:lnSpc>
                <a:spcPct val="100000"/>
              </a:lnSpc>
            </a:pPr>
            <a:r>
              <a:rPr i="1" spc="20" dirty="0">
                <a:latin typeface="Arial"/>
                <a:cs typeface="Arial"/>
              </a:rPr>
              <a:t>C</a:t>
            </a:r>
            <a:endParaRPr>
              <a:latin typeface="Arial"/>
              <a:cs typeface="Arial"/>
            </a:endParaRPr>
          </a:p>
        </p:txBody>
      </p:sp>
      <p:sp>
        <p:nvSpPr>
          <p:cNvPr id="49" name="object 49"/>
          <p:cNvSpPr txBox="1"/>
          <p:nvPr/>
        </p:nvSpPr>
        <p:spPr>
          <a:xfrm>
            <a:off x="76200" y="3263570"/>
            <a:ext cx="1632749" cy="553998"/>
          </a:xfrm>
          <a:prstGeom prst="rect">
            <a:avLst/>
          </a:prstGeom>
        </p:spPr>
        <p:txBody>
          <a:bodyPr vert="horz" wrap="square" lIns="0" tIns="0" rIns="0" bIns="0" rtlCol="0">
            <a:spAutoFit/>
          </a:bodyPr>
          <a:lstStyle/>
          <a:p>
            <a:pPr marL="229235">
              <a:lnSpc>
                <a:spcPct val="100000"/>
              </a:lnSpc>
            </a:pPr>
            <a:r>
              <a:rPr i="1" spc="15" dirty="0">
                <a:latin typeface="Arial"/>
                <a:cs typeface="Arial"/>
              </a:rPr>
              <a:t>ece</a:t>
            </a:r>
            <a:endParaRPr dirty="0">
              <a:latin typeface="Arial"/>
              <a:cs typeface="Arial"/>
            </a:endParaRPr>
          </a:p>
          <a:p>
            <a:pPr marL="12700">
              <a:lnSpc>
                <a:spcPct val="100000"/>
              </a:lnSpc>
              <a:spcBef>
                <a:spcPts val="25"/>
              </a:spcBef>
            </a:pPr>
            <a:r>
              <a:rPr i="1" spc="-5" dirty="0">
                <a:latin typeface="Arial"/>
                <a:cs typeface="Arial"/>
              </a:rPr>
              <a:t>(132.239.24.*)</a:t>
            </a:r>
            <a:endParaRPr dirty="0">
              <a:latin typeface="Arial"/>
              <a:cs typeface="Arial"/>
            </a:endParaRPr>
          </a:p>
        </p:txBody>
      </p:sp>
      <p:sp>
        <p:nvSpPr>
          <p:cNvPr id="50" name="object 50"/>
          <p:cNvSpPr txBox="1"/>
          <p:nvPr/>
        </p:nvSpPr>
        <p:spPr>
          <a:xfrm>
            <a:off x="6047708" y="3030152"/>
            <a:ext cx="1615419" cy="553998"/>
          </a:xfrm>
          <a:prstGeom prst="rect">
            <a:avLst/>
          </a:prstGeom>
        </p:spPr>
        <p:txBody>
          <a:bodyPr vert="horz" wrap="square" lIns="0" tIns="0" rIns="0" bIns="0" rtlCol="0">
            <a:spAutoFit/>
          </a:bodyPr>
          <a:lstStyle/>
          <a:p>
            <a:pPr marL="118745" algn="ctr">
              <a:lnSpc>
                <a:spcPct val="100000"/>
              </a:lnSpc>
            </a:pPr>
            <a:r>
              <a:rPr i="1" spc="10" dirty="0">
                <a:latin typeface="Arial"/>
                <a:cs typeface="Arial"/>
              </a:rPr>
              <a:t>bioeng</a:t>
            </a:r>
            <a:endParaRPr dirty="0">
              <a:latin typeface="Arial"/>
              <a:cs typeface="Arial"/>
            </a:endParaRPr>
          </a:p>
          <a:p>
            <a:pPr algn="ctr">
              <a:lnSpc>
                <a:spcPct val="100000"/>
              </a:lnSpc>
              <a:spcBef>
                <a:spcPts val="25"/>
              </a:spcBef>
            </a:pPr>
            <a:r>
              <a:rPr i="1" spc="-5" dirty="0">
                <a:latin typeface="Arial"/>
                <a:cs typeface="Arial"/>
              </a:rPr>
              <a:t>(132.239.236.*)</a:t>
            </a:r>
            <a:endParaRPr dirty="0">
              <a:latin typeface="Arial"/>
              <a:cs typeface="Arial"/>
            </a:endParaRPr>
          </a:p>
        </p:txBody>
      </p:sp>
      <p:sp>
        <p:nvSpPr>
          <p:cNvPr id="51" name="object 51"/>
          <p:cNvSpPr txBox="1"/>
          <p:nvPr/>
        </p:nvSpPr>
        <p:spPr>
          <a:xfrm>
            <a:off x="6047708" y="4605763"/>
            <a:ext cx="1615419" cy="553998"/>
          </a:xfrm>
          <a:prstGeom prst="rect">
            <a:avLst/>
          </a:prstGeom>
        </p:spPr>
        <p:txBody>
          <a:bodyPr vert="horz" wrap="square" lIns="0" tIns="0" rIns="0" bIns="0" rtlCol="0">
            <a:spAutoFit/>
          </a:bodyPr>
          <a:lstStyle/>
          <a:p>
            <a:pPr marL="31115" algn="ctr">
              <a:lnSpc>
                <a:spcPct val="100000"/>
              </a:lnSpc>
            </a:pPr>
            <a:r>
              <a:rPr i="1" spc="15" dirty="0">
                <a:latin typeface="Arial"/>
                <a:cs typeface="Arial"/>
              </a:rPr>
              <a:t>me</a:t>
            </a:r>
            <a:endParaRPr dirty="0">
              <a:latin typeface="Arial"/>
              <a:cs typeface="Arial"/>
            </a:endParaRPr>
          </a:p>
          <a:p>
            <a:pPr algn="ctr">
              <a:lnSpc>
                <a:spcPct val="100000"/>
              </a:lnSpc>
              <a:spcBef>
                <a:spcPts val="25"/>
              </a:spcBef>
            </a:pPr>
            <a:r>
              <a:rPr i="1" spc="-5" dirty="0">
                <a:latin typeface="Arial"/>
                <a:cs typeface="Arial"/>
              </a:rPr>
              <a:t>(132.239.93.*)</a:t>
            </a:r>
            <a:endParaRPr dirty="0">
              <a:latin typeface="Arial"/>
              <a:cs typeface="Arial"/>
            </a:endParaRPr>
          </a:p>
        </p:txBody>
      </p:sp>
      <p:sp>
        <p:nvSpPr>
          <p:cNvPr id="52" name="object 52"/>
          <p:cNvSpPr txBox="1"/>
          <p:nvPr/>
        </p:nvSpPr>
        <p:spPr>
          <a:xfrm>
            <a:off x="1652675" y="3805889"/>
            <a:ext cx="113459" cy="276999"/>
          </a:xfrm>
          <a:prstGeom prst="rect">
            <a:avLst/>
          </a:prstGeom>
        </p:spPr>
        <p:txBody>
          <a:bodyPr vert="horz" wrap="square" lIns="0" tIns="0" rIns="0" bIns="0" rtlCol="0">
            <a:spAutoFit/>
          </a:bodyPr>
          <a:lstStyle/>
          <a:p>
            <a:pPr marL="12700">
              <a:lnSpc>
                <a:spcPct val="100000"/>
              </a:lnSpc>
            </a:pPr>
            <a:r>
              <a:rPr i="1" spc="-5" dirty="0">
                <a:latin typeface="Arial"/>
                <a:cs typeface="Arial"/>
              </a:rPr>
              <a:t>1</a:t>
            </a:r>
            <a:endParaRPr>
              <a:latin typeface="Arial"/>
              <a:cs typeface="Arial"/>
            </a:endParaRPr>
          </a:p>
        </p:txBody>
      </p:sp>
      <p:sp>
        <p:nvSpPr>
          <p:cNvPr id="53" name="object 53"/>
          <p:cNvSpPr txBox="1"/>
          <p:nvPr/>
        </p:nvSpPr>
        <p:spPr>
          <a:xfrm>
            <a:off x="1843764" y="4564516"/>
            <a:ext cx="113459" cy="276999"/>
          </a:xfrm>
          <a:prstGeom prst="rect">
            <a:avLst/>
          </a:prstGeom>
        </p:spPr>
        <p:txBody>
          <a:bodyPr vert="horz" wrap="square" lIns="0" tIns="0" rIns="0" bIns="0" rtlCol="0">
            <a:spAutoFit/>
          </a:bodyPr>
          <a:lstStyle/>
          <a:p>
            <a:pPr marL="12700">
              <a:lnSpc>
                <a:spcPct val="100000"/>
              </a:lnSpc>
            </a:pPr>
            <a:r>
              <a:rPr i="1" spc="-5" dirty="0">
                <a:latin typeface="Arial"/>
                <a:cs typeface="Arial"/>
              </a:rPr>
              <a:t>5</a:t>
            </a:r>
            <a:endParaRPr>
              <a:latin typeface="Arial"/>
              <a:cs typeface="Arial"/>
            </a:endParaRPr>
          </a:p>
        </p:txBody>
      </p:sp>
      <p:sp>
        <p:nvSpPr>
          <p:cNvPr id="54" name="object 54"/>
          <p:cNvSpPr txBox="1"/>
          <p:nvPr/>
        </p:nvSpPr>
        <p:spPr>
          <a:xfrm>
            <a:off x="2608115" y="3805889"/>
            <a:ext cx="113459" cy="276999"/>
          </a:xfrm>
          <a:prstGeom prst="rect">
            <a:avLst/>
          </a:prstGeom>
        </p:spPr>
        <p:txBody>
          <a:bodyPr vert="horz" wrap="square" lIns="0" tIns="0" rIns="0" bIns="0" rtlCol="0">
            <a:spAutoFit/>
          </a:bodyPr>
          <a:lstStyle/>
          <a:p>
            <a:pPr marL="12700">
              <a:lnSpc>
                <a:spcPct val="100000"/>
              </a:lnSpc>
            </a:pPr>
            <a:r>
              <a:rPr i="1" spc="-5" dirty="0">
                <a:latin typeface="Arial"/>
                <a:cs typeface="Arial"/>
              </a:rPr>
              <a:t>1</a:t>
            </a:r>
            <a:endParaRPr>
              <a:latin typeface="Arial"/>
              <a:cs typeface="Arial"/>
            </a:endParaRPr>
          </a:p>
        </p:txBody>
      </p:sp>
      <p:sp>
        <p:nvSpPr>
          <p:cNvPr id="55" name="object 55"/>
          <p:cNvSpPr txBox="1"/>
          <p:nvPr/>
        </p:nvSpPr>
        <p:spPr>
          <a:xfrm>
            <a:off x="4518996" y="4447806"/>
            <a:ext cx="113459" cy="276999"/>
          </a:xfrm>
          <a:prstGeom prst="rect">
            <a:avLst/>
          </a:prstGeom>
        </p:spPr>
        <p:txBody>
          <a:bodyPr vert="horz" wrap="square" lIns="0" tIns="0" rIns="0" bIns="0" rtlCol="0">
            <a:spAutoFit/>
          </a:bodyPr>
          <a:lstStyle/>
          <a:p>
            <a:pPr marL="12700">
              <a:lnSpc>
                <a:spcPct val="100000"/>
              </a:lnSpc>
            </a:pPr>
            <a:r>
              <a:rPr i="1" spc="-5" dirty="0">
                <a:latin typeface="Arial"/>
                <a:cs typeface="Arial"/>
              </a:rPr>
              <a:t>1</a:t>
            </a:r>
            <a:endParaRPr>
              <a:latin typeface="Arial"/>
              <a:cs typeface="Arial"/>
            </a:endParaRPr>
          </a:p>
        </p:txBody>
      </p:sp>
      <p:sp>
        <p:nvSpPr>
          <p:cNvPr id="56" name="object 56"/>
          <p:cNvSpPr txBox="1"/>
          <p:nvPr/>
        </p:nvSpPr>
        <p:spPr>
          <a:xfrm>
            <a:off x="5283349" y="3922599"/>
            <a:ext cx="113459" cy="276999"/>
          </a:xfrm>
          <a:prstGeom prst="rect">
            <a:avLst/>
          </a:prstGeom>
        </p:spPr>
        <p:txBody>
          <a:bodyPr vert="horz" wrap="square" lIns="0" tIns="0" rIns="0" bIns="0" rtlCol="0">
            <a:spAutoFit/>
          </a:bodyPr>
          <a:lstStyle/>
          <a:p>
            <a:pPr marL="12700">
              <a:lnSpc>
                <a:spcPct val="100000"/>
              </a:lnSpc>
            </a:pPr>
            <a:r>
              <a:rPr i="1" spc="-5" dirty="0">
                <a:latin typeface="Arial"/>
                <a:cs typeface="Arial"/>
              </a:rPr>
              <a:t>5</a:t>
            </a:r>
            <a:endParaRPr>
              <a:latin typeface="Arial"/>
              <a:cs typeface="Arial"/>
            </a:endParaRPr>
          </a:p>
        </p:txBody>
      </p:sp>
      <p:sp>
        <p:nvSpPr>
          <p:cNvPr id="57" name="object 57"/>
          <p:cNvSpPr txBox="1"/>
          <p:nvPr/>
        </p:nvSpPr>
        <p:spPr>
          <a:xfrm>
            <a:off x="2894742" y="4521747"/>
            <a:ext cx="686354" cy="276999"/>
          </a:xfrm>
          <a:prstGeom prst="rect">
            <a:avLst/>
          </a:prstGeom>
        </p:spPr>
        <p:txBody>
          <a:bodyPr vert="horz" wrap="square" lIns="0" tIns="0" rIns="0" bIns="0" rtlCol="0">
            <a:spAutoFit/>
          </a:bodyPr>
          <a:lstStyle/>
          <a:p>
            <a:pPr marL="12700">
              <a:lnSpc>
                <a:spcPct val="100000"/>
              </a:lnSpc>
              <a:tabLst>
                <a:tab pos="532130" algn="l"/>
              </a:tabLst>
            </a:pPr>
            <a:r>
              <a:rPr i="1" spc="5" dirty="0">
                <a:latin typeface="Arial"/>
                <a:cs typeface="Arial"/>
              </a:rPr>
              <a:t>R3	</a:t>
            </a:r>
            <a:r>
              <a:rPr i="1" spc="-5" dirty="0">
                <a:latin typeface="Arial"/>
                <a:cs typeface="Arial"/>
              </a:rPr>
              <a:t>1</a:t>
            </a:r>
            <a:endParaRPr>
              <a:latin typeface="Arial"/>
              <a:cs typeface="Arial"/>
            </a:endParaRPr>
          </a:p>
        </p:txBody>
      </p:sp>
      <p:sp>
        <p:nvSpPr>
          <p:cNvPr id="58" name="object 58"/>
          <p:cNvSpPr txBox="1"/>
          <p:nvPr/>
        </p:nvSpPr>
        <p:spPr>
          <a:xfrm>
            <a:off x="4614540" y="3237908"/>
            <a:ext cx="702463" cy="276999"/>
          </a:xfrm>
          <a:prstGeom prst="rect">
            <a:avLst/>
          </a:prstGeom>
        </p:spPr>
        <p:txBody>
          <a:bodyPr vert="horz" wrap="square" lIns="0" tIns="0" rIns="0" bIns="0" rtlCol="0">
            <a:spAutoFit/>
          </a:bodyPr>
          <a:lstStyle/>
          <a:p>
            <a:pPr marL="12700">
              <a:lnSpc>
                <a:spcPct val="100000"/>
              </a:lnSpc>
              <a:tabLst>
                <a:tab pos="401955" algn="l"/>
              </a:tabLst>
            </a:pPr>
            <a:r>
              <a:rPr i="1" spc="-5" dirty="0">
                <a:latin typeface="Arial"/>
                <a:cs typeface="Arial"/>
              </a:rPr>
              <a:t>1	</a:t>
            </a:r>
            <a:r>
              <a:rPr i="1" spc="5" dirty="0">
                <a:latin typeface="Arial"/>
                <a:cs typeface="Arial"/>
              </a:rPr>
              <a:t>R5</a:t>
            </a:r>
            <a:endParaRPr>
              <a:latin typeface="Arial"/>
              <a:cs typeface="Arial"/>
            </a:endParaRPr>
          </a:p>
        </p:txBody>
      </p:sp>
      <p:sp>
        <p:nvSpPr>
          <p:cNvPr id="59" name="object 59"/>
          <p:cNvSpPr txBox="1"/>
          <p:nvPr/>
        </p:nvSpPr>
        <p:spPr>
          <a:xfrm>
            <a:off x="2703658" y="3339042"/>
            <a:ext cx="355057" cy="276999"/>
          </a:xfrm>
          <a:prstGeom prst="rect">
            <a:avLst/>
          </a:prstGeom>
        </p:spPr>
        <p:txBody>
          <a:bodyPr vert="horz" wrap="square" lIns="0" tIns="0" rIns="0" bIns="0" rtlCol="0">
            <a:spAutoFit/>
          </a:bodyPr>
          <a:lstStyle/>
          <a:p>
            <a:pPr marL="12700">
              <a:lnSpc>
                <a:spcPct val="100000"/>
              </a:lnSpc>
            </a:pPr>
            <a:r>
              <a:rPr i="1" spc="-5" dirty="0">
                <a:latin typeface="Arial"/>
                <a:cs typeface="Arial"/>
              </a:rPr>
              <a:t>10</a:t>
            </a:r>
            <a:endParaRPr dirty="0">
              <a:latin typeface="Arial"/>
              <a:cs typeface="Arial"/>
            </a:endParaRPr>
          </a:p>
        </p:txBody>
      </p:sp>
      <p:sp>
        <p:nvSpPr>
          <p:cNvPr id="61" name="object 61"/>
          <p:cNvSpPr txBox="1"/>
          <p:nvPr/>
        </p:nvSpPr>
        <p:spPr>
          <a:xfrm>
            <a:off x="3850187" y="4696810"/>
            <a:ext cx="573690" cy="276999"/>
          </a:xfrm>
          <a:prstGeom prst="rect">
            <a:avLst/>
          </a:prstGeom>
        </p:spPr>
        <p:txBody>
          <a:bodyPr vert="horz" wrap="square" lIns="0" tIns="0" rIns="0" bIns="0" rtlCol="0">
            <a:spAutoFit/>
          </a:bodyPr>
          <a:lstStyle/>
          <a:p>
            <a:pPr marL="12700">
              <a:lnSpc>
                <a:spcPct val="100000"/>
              </a:lnSpc>
            </a:pPr>
            <a:r>
              <a:rPr i="1" spc="5" dirty="0">
                <a:latin typeface="Arial"/>
                <a:cs typeface="Arial"/>
              </a:rPr>
              <a:t>R4</a:t>
            </a:r>
            <a:endParaRPr dirty="0">
              <a:latin typeface="Arial"/>
              <a:cs typeface="Arial"/>
            </a:endParaRPr>
          </a:p>
        </p:txBody>
      </p:sp>
      <p:sp>
        <p:nvSpPr>
          <p:cNvPr id="64" name="object 2"/>
          <p:cNvSpPr txBox="1"/>
          <p:nvPr/>
        </p:nvSpPr>
        <p:spPr>
          <a:xfrm>
            <a:off x="1371600" y="990600"/>
            <a:ext cx="5582921" cy="430887"/>
          </a:xfrm>
          <a:prstGeom prst="rect">
            <a:avLst/>
          </a:prstGeom>
        </p:spPr>
        <p:txBody>
          <a:bodyPr vert="horz" wrap="square" lIns="0" tIns="0" rIns="0" bIns="0" rtlCol="0">
            <a:spAutoFit/>
          </a:bodyPr>
          <a:lstStyle/>
          <a:p>
            <a:pPr marL="12700" algn="ctr">
              <a:lnSpc>
                <a:spcPct val="100000"/>
              </a:lnSpc>
            </a:pPr>
            <a:r>
              <a:rPr lang="en-US" sz="2800" spc="45" dirty="0" smtClean="0">
                <a:solidFill>
                  <a:srgbClr val="00B050"/>
                </a:solidFill>
                <a:latin typeface="Century"/>
                <a:cs typeface="Century"/>
              </a:rPr>
              <a:t>Mythical Topology</a:t>
            </a:r>
            <a:endParaRPr sz="2800" dirty="0">
              <a:solidFill>
                <a:srgbClr val="00B050"/>
              </a:solidFill>
              <a:latin typeface="Century"/>
              <a:cs typeface="Century"/>
            </a:endParaRPr>
          </a:p>
        </p:txBody>
      </p:sp>
      <p:graphicFrame>
        <p:nvGraphicFramePr>
          <p:cNvPr id="63" name="object 93"/>
          <p:cNvGraphicFramePr>
            <a:graphicFrameLocks noGrp="1"/>
          </p:cNvGraphicFramePr>
          <p:nvPr>
            <p:extLst/>
          </p:nvPr>
        </p:nvGraphicFramePr>
        <p:xfrm>
          <a:off x="2550745" y="6143311"/>
          <a:ext cx="3213659" cy="1629205"/>
        </p:xfrm>
        <a:graphic>
          <a:graphicData uri="http://schemas.openxmlformats.org/drawingml/2006/table">
            <a:tbl>
              <a:tblPr firstRow="1" bandRow="1">
                <a:tableStyleId>{2D5ABB26-0587-4C30-8999-92F81FD0307C}</a:tableStyleId>
              </a:tblPr>
              <a:tblGrid>
                <a:gridCol w="1448409">
                  <a:extLst>
                    <a:ext uri="{9D8B030D-6E8A-4147-A177-3AD203B41FA5}">
                      <a16:colId xmlns:a16="http://schemas.microsoft.com/office/drawing/2014/main" val="20000"/>
                    </a:ext>
                  </a:extLst>
                </a:gridCol>
                <a:gridCol w="1765250">
                  <a:extLst>
                    <a:ext uri="{9D8B030D-6E8A-4147-A177-3AD203B41FA5}">
                      <a16:colId xmlns:a16="http://schemas.microsoft.com/office/drawing/2014/main" val="20001"/>
                    </a:ext>
                  </a:extLst>
                </a:gridCol>
              </a:tblGrid>
              <a:tr h="505623">
                <a:tc>
                  <a:txBody>
                    <a:bodyPr/>
                    <a:lstStyle/>
                    <a:p>
                      <a:pPr>
                        <a:lnSpc>
                          <a:spcPct val="100000"/>
                        </a:lnSpc>
                        <a:spcBef>
                          <a:spcPts val="55"/>
                        </a:spcBef>
                      </a:pPr>
                      <a:endParaRPr sz="1000">
                        <a:latin typeface="Times New Roman"/>
                        <a:cs typeface="Times New Roman"/>
                      </a:endParaRPr>
                    </a:p>
                    <a:p>
                      <a:pPr marR="52069" algn="r">
                        <a:lnSpc>
                          <a:spcPct val="100000"/>
                        </a:lnSpc>
                      </a:pPr>
                      <a:r>
                        <a:rPr sz="950" i="1" dirty="0">
                          <a:latin typeface="Arial"/>
                          <a:cs typeface="Arial"/>
                        </a:rPr>
                        <a:t>Prefix</a:t>
                      </a:r>
                      <a:endParaRPr sz="950">
                        <a:latin typeface="Arial"/>
                        <a:cs typeface="Arial"/>
                      </a:endParaRPr>
                    </a:p>
                  </a:txBody>
                  <a:tcPr marL="0" marR="0" marT="6985" marB="0">
                    <a:lnL w="3446">
                      <a:solidFill>
                        <a:srgbClr val="000000"/>
                      </a:solidFill>
                      <a:prstDash val="solid"/>
                    </a:lnL>
                    <a:lnR w="3446">
                      <a:solidFill>
                        <a:srgbClr val="000000"/>
                      </a:solidFill>
                      <a:prstDash val="solid"/>
                    </a:lnR>
                    <a:lnT w="3446">
                      <a:solidFill>
                        <a:srgbClr val="000000"/>
                      </a:solidFill>
                      <a:prstDash val="solid"/>
                    </a:lnT>
                    <a:lnB w="3446">
                      <a:solidFill>
                        <a:srgbClr val="000000"/>
                      </a:solidFill>
                      <a:prstDash val="solid"/>
                    </a:lnB>
                  </a:tcPr>
                </a:tc>
                <a:tc>
                  <a:txBody>
                    <a:bodyPr/>
                    <a:lstStyle/>
                    <a:p>
                      <a:pPr>
                        <a:lnSpc>
                          <a:spcPct val="100000"/>
                        </a:lnSpc>
                        <a:spcBef>
                          <a:spcPts val="55"/>
                        </a:spcBef>
                      </a:pPr>
                      <a:endParaRPr sz="1000">
                        <a:latin typeface="Times New Roman"/>
                        <a:cs typeface="Times New Roman"/>
                      </a:endParaRPr>
                    </a:p>
                    <a:p>
                      <a:pPr marL="101600">
                        <a:lnSpc>
                          <a:spcPct val="100000"/>
                        </a:lnSpc>
                      </a:pPr>
                      <a:r>
                        <a:rPr sz="950" i="1" spc="10" dirty="0">
                          <a:latin typeface="Arial"/>
                          <a:cs typeface="Arial"/>
                        </a:rPr>
                        <a:t>Next </a:t>
                      </a:r>
                      <a:r>
                        <a:rPr sz="950" i="1" spc="15" dirty="0">
                          <a:latin typeface="Arial"/>
                          <a:cs typeface="Arial"/>
                        </a:rPr>
                        <a:t>hop</a:t>
                      </a:r>
                      <a:r>
                        <a:rPr sz="950" i="1" spc="-75" dirty="0">
                          <a:latin typeface="Arial"/>
                          <a:cs typeface="Arial"/>
                        </a:rPr>
                        <a:t> </a:t>
                      </a:r>
                      <a:r>
                        <a:rPr sz="950" i="1" spc="10" dirty="0">
                          <a:latin typeface="Arial"/>
                          <a:cs typeface="Arial"/>
                        </a:rPr>
                        <a:t>interface</a:t>
                      </a:r>
                      <a:endParaRPr sz="950">
                        <a:latin typeface="Arial"/>
                        <a:cs typeface="Arial"/>
                      </a:endParaRPr>
                    </a:p>
                  </a:txBody>
                  <a:tcPr marL="0" marR="0" marT="6985" marB="0">
                    <a:lnL w="3446">
                      <a:solidFill>
                        <a:srgbClr val="000000"/>
                      </a:solidFill>
                      <a:prstDash val="solid"/>
                    </a:lnL>
                    <a:lnR w="3446">
                      <a:solidFill>
                        <a:srgbClr val="000000"/>
                      </a:solidFill>
                      <a:prstDash val="solid"/>
                    </a:lnR>
                    <a:lnT w="3446">
                      <a:solidFill>
                        <a:srgbClr val="000000"/>
                      </a:solidFill>
                      <a:prstDash val="solid"/>
                    </a:lnT>
                    <a:lnB w="3446">
                      <a:solidFill>
                        <a:srgbClr val="000000"/>
                      </a:solidFill>
                      <a:prstDash val="solid"/>
                    </a:lnB>
                  </a:tcPr>
                </a:tc>
                <a:extLst>
                  <a:ext uri="{0D108BD9-81ED-4DB2-BD59-A6C34878D82A}">
                    <a16:rowId xmlns:a16="http://schemas.microsoft.com/office/drawing/2014/main" val="10000"/>
                  </a:ext>
                </a:extLst>
              </a:tr>
              <a:tr h="393257">
                <a:tc>
                  <a:txBody>
                    <a:bodyPr/>
                    <a:lstStyle/>
                    <a:p>
                      <a:pPr marR="135890" algn="r">
                        <a:lnSpc>
                          <a:spcPct val="100000"/>
                        </a:lnSpc>
                        <a:spcBef>
                          <a:spcPts val="665"/>
                        </a:spcBef>
                      </a:pPr>
                      <a:r>
                        <a:rPr sz="950" i="1" dirty="0">
                          <a:latin typeface="Arial"/>
                          <a:cs typeface="Arial"/>
                        </a:rPr>
                        <a:t>ece</a:t>
                      </a:r>
                      <a:endParaRPr sz="950">
                        <a:latin typeface="Arial"/>
                        <a:cs typeface="Arial"/>
                      </a:endParaRPr>
                    </a:p>
                  </a:txBody>
                  <a:tcPr marL="0" marR="0" marT="84455" marB="0">
                    <a:lnL w="3446">
                      <a:solidFill>
                        <a:srgbClr val="000000"/>
                      </a:solidFill>
                      <a:prstDash val="solid"/>
                    </a:lnL>
                    <a:lnR w="3446">
                      <a:solidFill>
                        <a:srgbClr val="000000"/>
                      </a:solidFill>
                      <a:prstDash val="solid"/>
                    </a:lnR>
                    <a:lnT w="3446">
                      <a:solidFill>
                        <a:srgbClr val="000000"/>
                      </a:solidFill>
                      <a:prstDash val="solid"/>
                    </a:lnT>
                    <a:lnB w="3446">
                      <a:solidFill>
                        <a:srgbClr val="000000"/>
                      </a:solidFill>
                      <a:prstDash val="solid"/>
                    </a:lnB>
                  </a:tcPr>
                </a:tc>
                <a:tc>
                  <a:txBody>
                    <a:bodyPr/>
                    <a:lstStyle/>
                    <a:p>
                      <a:pPr marL="101600">
                        <a:lnSpc>
                          <a:spcPct val="100000"/>
                        </a:lnSpc>
                        <a:spcBef>
                          <a:spcPts val="565"/>
                        </a:spcBef>
                      </a:pPr>
                      <a:r>
                        <a:rPr sz="1050" i="1" spc="20" dirty="0">
                          <a:latin typeface="Arial"/>
                          <a:cs typeface="Arial"/>
                        </a:rPr>
                        <a:t>P2</a:t>
                      </a:r>
                      <a:endParaRPr sz="1050">
                        <a:latin typeface="Arial"/>
                        <a:cs typeface="Arial"/>
                      </a:endParaRPr>
                    </a:p>
                  </a:txBody>
                  <a:tcPr marL="0" marR="0" marT="71755" marB="0">
                    <a:lnL w="3446">
                      <a:solidFill>
                        <a:srgbClr val="000000"/>
                      </a:solidFill>
                      <a:prstDash val="solid"/>
                    </a:lnL>
                    <a:lnR w="3446">
                      <a:solidFill>
                        <a:srgbClr val="000000"/>
                      </a:solidFill>
                      <a:prstDash val="solid"/>
                    </a:lnR>
                    <a:lnT w="3446">
                      <a:solidFill>
                        <a:srgbClr val="000000"/>
                      </a:solidFill>
                      <a:prstDash val="solid"/>
                    </a:lnT>
                    <a:lnB w="3446">
                      <a:solidFill>
                        <a:srgbClr val="000000"/>
                      </a:solidFill>
                      <a:prstDash val="solid"/>
                    </a:lnB>
                  </a:tcPr>
                </a:tc>
                <a:extLst>
                  <a:ext uri="{0D108BD9-81ED-4DB2-BD59-A6C34878D82A}">
                    <a16:rowId xmlns:a16="http://schemas.microsoft.com/office/drawing/2014/main" val="10001"/>
                  </a:ext>
                </a:extLst>
              </a:tr>
              <a:tr h="337068">
                <a:tc>
                  <a:txBody>
                    <a:bodyPr/>
                    <a:lstStyle/>
                    <a:p>
                      <a:pPr marR="106680" algn="r">
                        <a:lnSpc>
                          <a:spcPct val="100000"/>
                        </a:lnSpc>
                        <a:spcBef>
                          <a:spcPts val="120"/>
                        </a:spcBef>
                      </a:pPr>
                      <a:r>
                        <a:rPr sz="950" i="1" dirty="0">
                          <a:latin typeface="Arial"/>
                          <a:cs typeface="Arial"/>
                        </a:rPr>
                        <a:t>bioengineering</a:t>
                      </a:r>
                      <a:endParaRPr sz="950">
                        <a:latin typeface="Arial"/>
                        <a:cs typeface="Arial"/>
                      </a:endParaRPr>
                    </a:p>
                  </a:txBody>
                  <a:tcPr marL="0" marR="0" marT="15240" marB="0">
                    <a:lnL w="3446">
                      <a:solidFill>
                        <a:srgbClr val="000000"/>
                      </a:solidFill>
                      <a:prstDash val="solid"/>
                    </a:lnL>
                    <a:lnR w="3446">
                      <a:solidFill>
                        <a:srgbClr val="000000"/>
                      </a:solidFill>
                      <a:prstDash val="solid"/>
                    </a:lnR>
                    <a:lnT w="3446">
                      <a:solidFill>
                        <a:srgbClr val="000000"/>
                      </a:solidFill>
                      <a:prstDash val="solid"/>
                    </a:lnT>
                    <a:lnB w="3446">
                      <a:solidFill>
                        <a:srgbClr val="000000"/>
                      </a:solidFill>
                      <a:prstDash val="solid"/>
                    </a:lnB>
                  </a:tcPr>
                </a:tc>
                <a:tc>
                  <a:txBody>
                    <a:bodyPr/>
                    <a:lstStyle/>
                    <a:p>
                      <a:pPr marL="101600">
                        <a:lnSpc>
                          <a:spcPct val="100000"/>
                        </a:lnSpc>
                        <a:spcBef>
                          <a:spcPts val="290"/>
                        </a:spcBef>
                      </a:pPr>
                      <a:r>
                        <a:rPr sz="1050" i="1" spc="20" dirty="0">
                          <a:latin typeface="Arial"/>
                          <a:cs typeface="Arial"/>
                        </a:rPr>
                        <a:t>P3</a:t>
                      </a:r>
                      <a:endParaRPr sz="1050">
                        <a:latin typeface="Arial"/>
                        <a:cs typeface="Arial"/>
                      </a:endParaRPr>
                    </a:p>
                  </a:txBody>
                  <a:tcPr marL="0" marR="0" marT="36830" marB="0">
                    <a:lnL w="3446">
                      <a:solidFill>
                        <a:srgbClr val="000000"/>
                      </a:solidFill>
                      <a:prstDash val="solid"/>
                    </a:lnL>
                    <a:lnR w="3446">
                      <a:solidFill>
                        <a:srgbClr val="000000"/>
                      </a:solidFill>
                      <a:prstDash val="solid"/>
                    </a:lnR>
                    <a:lnT w="3446">
                      <a:solidFill>
                        <a:srgbClr val="000000"/>
                      </a:solidFill>
                      <a:prstDash val="solid"/>
                    </a:lnT>
                    <a:lnB w="3446">
                      <a:solidFill>
                        <a:srgbClr val="000000"/>
                      </a:solidFill>
                      <a:prstDash val="solid"/>
                    </a:lnB>
                  </a:tcPr>
                </a:tc>
                <a:extLst>
                  <a:ext uri="{0D108BD9-81ED-4DB2-BD59-A6C34878D82A}">
                    <a16:rowId xmlns:a16="http://schemas.microsoft.com/office/drawing/2014/main" val="10002"/>
                  </a:ext>
                </a:extLst>
              </a:tr>
              <a:tr h="393257">
                <a:tc>
                  <a:txBody>
                    <a:bodyPr/>
                    <a:lstStyle/>
                    <a:p>
                      <a:pPr marR="86360" algn="r">
                        <a:lnSpc>
                          <a:spcPct val="100000"/>
                        </a:lnSpc>
                        <a:spcBef>
                          <a:spcPts val="120"/>
                        </a:spcBef>
                      </a:pPr>
                      <a:r>
                        <a:rPr sz="950" i="1" dirty="0">
                          <a:latin typeface="Arial"/>
                          <a:cs typeface="Arial"/>
                        </a:rPr>
                        <a:t>mechanical</a:t>
                      </a:r>
                      <a:endParaRPr sz="950">
                        <a:latin typeface="Arial"/>
                        <a:cs typeface="Arial"/>
                      </a:endParaRPr>
                    </a:p>
                  </a:txBody>
                  <a:tcPr marL="0" marR="0" marT="15240" marB="0">
                    <a:lnL w="3446">
                      <a:solidFill>
                        <a:srgbClr val="000000"/>
                      </a:solidFill>
                      <a:prstDash val="solid"/>
                    </a:lnL>
                    <a:lnR w="3446">
                      <a:solidFill>
                        <a:srgbClr val="000000"/>
                      </a:solidFill>
                      <a:prstDash val="solid"/>
                    </a:lnR>
                    <a:lnT w="3446">
                      <a:solidFill>
                        <a:srgbClr val="000000"/>
                      </a:solidFill>
                      <a:prstDash val="solid"/>
                    </a:lnT>
                    <a:lnB w="3446">
                      <a:solidFill>
                        <a:srgbClr val="000000"/>
                      </a:solidFill>
                      <a:prstDash val="solid"/>
                    </a:lnB>
                  </a:tcPr>
                </a:tc>
                <a:tc>
                  <a:txBody>
                    <a:bodyPr/>
                    <a:lstStyle/>
                    <a:p>
                      <a:pPr marL="101600">
                        <a:lnSpc>
                          <a:spcPct val="100000"/>
                        </a:lnSpc>
                        <a:spcBef>
                          <a:spcPts val="20"/>
                        </a:spcBef>
                      </a:pPr>
                      <a:r>
                        <a:rPr sz="1050" i="1" spc="20" dirty="0">
                          <a:latin typeface="Arial"/>
                          <a:cs typeface="Arial"/>
                        </a:rPr>
                        <a:t>P4</a:t>
                      </a:r>
                      <a:endParaRPr sz="1050" dirty="0">
                        <a:latin typeface="Arial"/>
                        <a:cs typeface="Arial"/>
                      </a:endParaRPr>
                    </a:p>
                  </a:txBody>
                  <a:tcPr marL="0" marR="0" marT="2540" marB="0">
                    <a:lnL w="3446">
                      <a:solidFill>
                        <a:srgbClr val="000000"/>
                      </a:solidFill>
                      <a:prstDash val="solid"/>
                    </a:lnL>
                    <a:lnR w="3446">
                      <a:solidFill>
                        <a:srgbClr val="000000"/>
                      </a:solidFill>
                      <a:prstDash val="solid"/>
                    </a:lnR>
                    <a:lnT w="3446">
                      <a:solidFill>
                        <a:srgbClr val="000000"/>
                      </a:solidFill>
                      <a:prstDash val="solid"/>
                    </a:lnT>
                    <a:lnB w="3446">
                      <a:solidFill>
                        <a:srgbClr val="000000"/>
                      </a:solidFill>
                      <a:prstDash val="solid"/>
                    </a:lnB>
                  </a:tcPr>
                </a:tc>
                <a:extLst>
                  <a:ext uri="{0D108BD9-81ED-4DB2-BD59-A6C34878D82A}">
                    <a16:rowId xmlns:a16="http://schemas.microsoft.com/office/drawing/2014/main" val="10003"/>
                  </a:ext>
                </a:extLst>
              </a:tr>
            </a:tbl>
          </a:graphicData>
        </a:graphic>
      </p:graphicFrame>
      <p:sp>
        <p:nvSpPr>
          <p:cNvPr id="65" name="TextBox 64"/>
          <p:cNvSpPr txBox="1"/>
          <p:nvPr/>
        </p:nvSpPr>
        <p:spPr>
          <a:xfrm>
            <a:off x="3311145" y="3886200"/>
            <a:ext cx="498855" cy="461665"/>
          </a:xfrm>
          <a:prstGeom prst="rect">
            <a:avLst/>
          </a:prstGeom>
          <a:noFill/>
        </p:spPr>
        <p:txBody>
          <a:bodyPr wrap="none" rtlCol="0">
            <a:spAutoFit/>
          </a:bodyPr>
          <a:lstStyle/>
          <a:p>
            <a:r>
              <a:rPr lang="en-US" sz="2400" dirty="0" smtClean="0">
                <a:solidFill>
                  <a:srgbClr val="FF0000"/>
                </a:solidFill>
              </a:rPr>
              <a:t>P2</a:t>
            </a:r>
            <a:endParaRPr lang="en-US" sz="2400" dirty="0">
              <a:solidFill>
                <a:srgbClr val="FF0000"/>
              </a:solidFill>
            </a:endParaRPr>
          </a:p>
        </p:txBody>
      </p:sp>
      <p:sp>
        <p:nvSpPr>
          <p:cNvPr id="66" name="TextBox 65"/>
          <p:cNvSpPr txBox="1"/>
          <p:nvPr/>
        </p:nvSpPr>
        <p:spPr>
          <a:xfrm>
            <a:off x="4225545" y="4572000"/>
            <a:ext cx="498855" cy="461665"/>
          </a:xfrm>
          <a:prstGeom prst="rect">
            <a:avLst/>
          </a:prstGeom>
          <a:noFill/>
        </p:spPr>
        <p:txBody>
          <a:bodyPr wrap="none" rtlCol="0">
            <a:spAutoFit/>
          </a:bodyPr>
          <a:lstStyle/>
          <a:p>
            <a:r>
              <a:rPr lang="en-US" sz="2400" dirty="0" smtClean="0">
                <a:solidFill>
                  <a:srgbClr val="FF0000"/>
                </a:solidFill>
              </a:rPr>
              <a:t>P4</a:t>
            </a:r>
            <a:endParaRPr lang="en-US" sz="2400" dirty="0">
              <a:solidFill>
                <a:srgbClr val="FF0000"/>
              </a:solidFill>
            </a:endParaRPr>
          </a:p>
        </p:txBody>
      </p:sp>
      <p:sp>
        <p:nvSpPr>
          <p:cNvPr id="67" name="TextBox 66"/>
          <p:cNvSpPr txBox="1"/>
          <p:nvPr/>
        </p:nvSpPr>
        <p:spPr>
          <a:xfrm>
            <a:off x="4191000" y="2895600"/>
            <a:ext cx="498855" cy="461665"/>
          </a:xfrm>
          <a:prstGeom prst="rect">
            <a:avLst/>
          </a:prstGeom>
          <a:noFill/>
        </p:spPr>
        <p:txBody>
          <a:bodyPr wrap="none" rtlCol="0">
            <a:spAutoFit/>
          </a:bodyPr>
          <a:lstStyle/>
          <a:p>
            <a:r>
              <a:rPr lang="en-US" sz="2400" dirty="0" smtClean="0">
                <a:solidFill>
                  <a:srgbClr val="FF0000"/>
                </a:solidFill>
              </a:rPr>
              <a:t>P3</a:t>
            </a:r>
            <a:endParaRPr lang="en-US" sz="2400" dirty="0">
              <a:solidFill>
                <a:srgbClr val="FF0000"/>
              </a:solidFill>
            </a:endParaRPr>
          </a:p>
        </p:txBody>
      </p:sp>
    </p:spTree>
    <p:extLst>
      <p:ext uri="{BB962C8B-B14F-4D97-AF65-F5344CB8AC3E}">
        <p14:creationId xmlns:p14="http://schemas.microsoft.com/office/powerpoint/2010/main" val="35810897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30877" y="660400"/>
            <a:ext cx="5502910" cy="4431030"/>
          </a:xfrm>
          <a:prstGeom prst="rect">
            <a:avLst/>
          </a:prstGeom>
        </p:spPr>
        <p:txBody>
          <a:bodyPr vert="horz" wrap="square" lIns="0" tIns="0" rIns="0" bIns="0" rtlCol="0">
            <a:spAutoFit/>
          </a:bodyPr>
          <a:lstStyle/>
          <a:p>
            <a:pPr marL="1671955">
              <a:lnSpc>
                <a:spcPct val="100000"/>
              </a:lnSpc>
            </a:pPr>
            <a:r>
              <a:rPr sz="2050" spc="45" dirty="0">
                <a:solidFill>
                  <a:srgbClr val="00B050"/>
                </a:solidFill>
                <a:latin typeface="Century"/>
                <a:cs typeface="Century"/>
              </a:rPr>
              <a:t>Distance</a:t>
            </a:r>
            <a:r>
              <a:rPr sz="2050" spc="155" dirty="0">
                <a:solidFill>
                  <a:srgbClr val="00B050"/>
                </a:solidFill>
                <a:latin typeface="Century"/>
                <a:cs typeface="Century"/>
              </a:rPr>
              <a:t> </a:t>
            </a:r>
            <a:r>
              <a:rPr sz="2050" spc="80" dirty="0">
                <a:solidFill>
                  <a:srgbClr val="00B050"/>
                </a:solidFill>
                <a:latin typeface="Century"/>
                <a:cs typeface="Century"/>
              </a:rPr>
              <a:t>Vector</a:t>
            </a:r>
            <a:endParaRPr sz="2050" dirty="0">
              <a:solidFill>
                <a:srgbClr val="00B050"/>
              </a:solidFill>
              <a:latin typeface="Century"/>
              <a:cs typeface="Century"/>
            </a:endParaRPr>
          </a:p>
          <a:p>
            <a:pPr marL="212090" marR="65405" indent="-199390">
              <a:lnSpc>
                <a:spcPct val="116300"/>
              </a:lnSpc>
              <a:spcBef>
                <a:spcPts val="1795"/>
              </a:spcBef>
              <a:buFont typeface="Times New Roman"/>
              <a:buChar char="•"/>
              <a:tabLst>
                <a:tab pos="212725" algn="l"/>
              </a:tabLst>
            </a:pPr>
            <a:r>
              <a:rPr sz="2050" spc="40" dirty="0">
                <a:latin typeface="PMingLiU"/>
                <a:cs typeface="PMingLiU"/>
              </a:rPr>
              <a:t>Two principal </a:t>
            </a:r>
            <a:r>
              <a:rPr sz="2050" spc="65" dirty="0">
                <a:latin typeface="PMingLiU"/>
                <a:cs typeface="PMingLiU"/>
              </a:rPr>
              <a:t>methods </a:t>
            </a:r>
            <a:r>
              <a:rPr sz="2050" spc="-10" dirty="0">
                <a:latin typeface="PMingLiU"/>
                <a:cs typeface="PMingLiU"/>
              </a:rPr>
              <a:t>for </a:t>
            </a:r>
            <a:r>
              <a:rPr sz="2050" spc="70" dirty="0">
                <a:latin typeface="PMingLiU"/>
                <a:cs typeface="PMingLiU"/>
              </a:rPr>
              <a:t>Route </a:t>
            </a:r>
            <a:r>
              <a:rPr sz="2050" spc="65" dirty="0">
                <a:latin typeface="PMingLiU"/>
                <a:cs typeface="PMingLiU"/>
              </a:rPr>
              <a:t>Computation:  </a:t>
            </a:r>
            <a:r>
              <a:rPr sz="2050" spc="50" dirty="0">
                <a:latin typeface="PMingLiU"/>
                <a:cs typeface="PMingLiU"/>
              </a:rPr>
              <a:t>distance </a:t>
            </a:r>
            <a:r>
              <a:rPr sz="2050" spc="35" dirty="0">
                <a:latin typeface="PMingLiU"/>
                <a:cs typeface="PMingLiU"/>
              </a:rPr>
              <a:t>vector </a:t>
            </a:r>
            <a:r>
              <a:rPr sz="2050" spc="105" dirty="0">
                <a:latin typeface="PMingLiU"/>
                <a:cs typeface="PMingLiU"/>
              </a:rPr>
              <a:t>(IP) </a:t>
            </a:r>
            <a:r>
              <a:rPr sz="2050" spc="85" dirty="0">
                <a:latin typeface="PMingLiU"/>
                <a:cs typeface="PMingLiU"/>
              </a:rPr>
              <a:t>and </a:t>
            </a:r>
            <a:r>
              <a:rPr sz="2050" spc="20" dirty="0">
                <a:latin typeface="PMingLiU"/>
                <a:cs typeface="PMingLiU"/>
              </a:rPr>
              <a:t>link </a:t>
            </a:r>
            <a:r>
              <a:rPr sz="2050" spc="90" dirty="0">
                <a:latin typeface="PMingLiU"/>
                <a:cs typeface="PMingLiU"/>
              </a:rPr>
              <a:t>state </a:t>
            </a:r>
            <a:r>
              <a:rPr sz="2050" spc="55" dirty="0">
                <a:latin typeface="PMingLiU"/>
                <a:cs typeface="PMingLiU"/>
              </a:rPr>
              <a:t>(OSI). </a:t>
            </a:r>
            <a:r>
              <a:rPr sz="2050" spc="-15" dirty="0">
                <a:latin typeface="PMingLiU"/>
                <a:cs typeface="PMingLiU"/>
              </a:rPr>
              <a:t>We </a:t>
            </a:r>
            <a:r>
              <a:rPr sz="2050" spc="-25" dirty="0">
                <a:latin typeface="PMingLiU"/>
                <a:cs typeface="PMingLiU"/>
              </a:rPr>
              <a:t>will  </a:t>
            </a:r>
            <a:r>
              <a:rPr sz="2050" spc="80" dirty="0">
                <a:latin typeface="PMingLiU"/>
                <a:cs typeface="PMingLiU"/>
              </a:rPr>
              <a:t>study</a:t>
            </a:r>
            <a:r>
              <a:rPr sz="2050" spc="5" dirty="0">
                <a:latin typeface="PMingLiU"/>
                <a:cs typeface="PMingLiU"/>
              </a:rPr>
              <a:t> </a:t>
            </a:r>
            <a:r>
              <a:rPr sz="2050" spc="85" dirty="0">
                <a:latin typeface="PMingLiU"/>
                <a:cs typeface="PMingLiU"/>
              </a:rPr>
              <a:t>both.</a:t>
            </a:r>
            <a:endParaRPr sz="2050" dirty="0">
              <a:latin typeface="PMingLiU"/>
              <a:cs typeface="PMingLiU"/>
            </a:endParaRPr>
          </a:p>
          <a:p>
            <a:pPr marL="212090" marR="5080" indent="-199390">
              <a:lnSpc>
                <a:spcPct val="116599"/>
              </a:lnSpc>
              <a:spcBef>
                <a:spcPts val="885"/>
              </a:spcBef>
              <a:buFont typeface="Times New Roman"/>
              <a:buChar char="•"/>
              <a:tabLst>
                <a:tab pos="212725" algn="l"/>
              </a:tabLst>
            </a:pPr>
            <a:r>
              <a:rPr sz="2050" spc="45" dirty="0">
                <a:latin typeface="PMingLiU"/>
                <a:cs typeface="PMingLiU"/>
              </a:rPr>
              <a:t>Distance </a:t>
            </a:r>
            <a:r>
              <a:rPr sz="2050" spc="25" dirty="0">
                <a:latin typeface="PMingLiU"/>
                <a:cs typeface="PMingLiU"/>
              </a:rPr>
              <a:t>vector: </a:t>
            </a:r>
            <a:r>
              <a:rPr sz="2050" spc="5" dirty="0">
                <a:latin typeface="PMingLiU"/>
                <a:cs typeface="PMingLiU"/>
              </a:rPr>
              <a:t>how </a:t>
            </a:r>
            <a:r>
              <a:rPr sz="2050" spc="55" dirty="0">
                <a:latin typeface="PMingLiU"/>
                <a:cs typeface="PMingLiU"/>
              </a:rPr>
              <a:t>can </a:t>
            </a:r>
            <a:r>
              <a:rPr sz="2050" spc="-40" dirty="0">
                <a:latin typeface="PMingLiU"/>
                <a:cs typeface="PMingLiU"/>
              </a:rPr>
              <a:t>we </a:t>
            </a:r>
            <a:r>
              <a:rPr sz="2050" spc="20" dirty="0">
                <a:latin typeface="PMingLiU"/>
                <a:cs typeface="PMingLiU"/>
              </a:rPr>
              <a:t>use </a:t>
            </a:r>
            <a:r>
              <a:rPr sz="2050" spc="50" dirty="0">
                <a:latin typeface="PMingLiU"/>
                <a:cs typeface="PMingLiU"/>
              </a:rPr>
              <a:t>spanning </a:t>
            </a:r>
            <a:r>
              <a:rPr sz="2050" spc="60" dirty="0">
                <a:latin typeface="PMingLiU"/>
                <a:cs typeface="PMingLiU"/>
              </a:rPr>
              <a:t>tree  </a:t>
            </a:r>
            <a:r>
              <a:rPr sz="2050" spc="40" dirty="0">
                <a:latin typeface="PMingLiU"/>
                <a:cs typeface="PMingLiU"/>
              </a:rPr>
              <a:t>protocol </a:t>
            </a:r>
            <a:r>
              <a:rPr sz="2050" spc="30" dirty="0">
                <a:latin typeface="PMingLiU"/>
                <a:cs typeface="PMingLiU"/>
              </a:rPr>
              <a:t>idea. </a:t>
            </a:r>
            <a:r>
              <a:rPr sz="2050" spc="-15" dirty="0">
                <a:latin typeface="PMingLiU"/>
                <a:cs typeface="PMingLiU"/>
              </a:rPr>
              <a:t>We </a:t>
            </a:r>
            <a:r>
              <a:rPr sz="2050" spc="30" dirty="0">
                <a:latin typeface="PMingLiU"/>
                <a:cs typeface="PMingLiU"/>
              </a:rPr>
              <a:t>found </a:t>
            </a:r>
            <a:r>
              <a:rPr sz="2050" spc="45" dirty="0">
                <a:latin typeface="PMingLiU"/>
                <a:cs typeface="PMingLiU"/>
              </a:rPr>
              <a:t>distances </a:t>
            </a:r>
            <a:r>
              <a:rPr sz="2050" spc="90" dirty="0">
                <a:latin typeface="PMingLiU"/>
                <a:cs typeface="PMingLiU"/>
              </a:rPr>
              <a:t>to </a:t>
            </a:r>
            <a:r>
              <a:rPr sz="2050" spc="55" dirty="0">
                <a:latin typeface="PMingLiU"/>
                <a:cs typeface="PMingLiU"/>
              </a:rPr>
              <a:t>min </a:t>
            </a:r>
            <a:r>
              <a:rPr sz="2050" spc="45" dirty="0">
                <a:latin typeface="PMingLiU"/>
                <a:cs typeface="PMingLiU"/>
              </a:rPr>
              <a:t>ID </a:t>
            </a:r>
            <a:r>
              <a:rPr sz="2050" spc="50" dirty="0">
                <a:latin typeface="PMingLiU"/>
                <a:cs typeface="PMingLiU"/>
              </a:rPr>
              <a:t>node  </a:t>
            </a:r>
            <a:r>
              <a:rPr sz="2050" spc="40" dirty="0">
                <a:latin typeface="PMingLiU"/>
                <a:cs typeface="PMingLiU"/>
              </a:rPr>
              <a:t>by </a:t>
            </a:r>
            <a:r>
              <a:rPr sz="2050" spc="-245" dirty="0">
                <a:latin typeface="PMingLiU"/>
                <a:cs typeface="PMingLiU"/>
              </a:rPr>
              <a:t>“</a:t>
            </a:r>
            <a:r>
              <a:rPr sz="2050" spc="-245" dirty="0" smtClean="0">
                <a:latin typeface="PMingLiU"/>
                <a:cs typeface="PMingLiU"/>
              </a:rPr>
              <a:t>g</a:t>
            </a:r>
            <a:r>
              <a:rPr lang="en-US" sz="2050" spc="-245" dirty="0" smtClean="0">
                <a:latin typeface="PMingLiU"/>
                <a:cs typeface="PMingLiU"/>
              </a:rPr>
              <a:t>ossip</a:t>
            </a:r>
            <a:r>
              <a:rPr sz="2050" spc="-245" dirty="0" smtClean="0">
                <a:latin typeface="PMingLiU"/>
                <a:cs typeface="PMingLiU"/>
              </a:rPr>
              <a:t>”.</a:t>
            </a:r>
            <a:r>
              <a:rPr sz="2050" spc="40" dirty="0" smtClean="0">
                <a:latin typeface="PMingLiU"/>
                <a:cs typeface="PMingLiU"/>
              </a:rPr>
              <a:t> </a:t>
            </a:r>
            <a:r>
              <a:rPr sz="2050" dirty="0">
                <a:latin typeface="PMingLiU"/>
                <a:cs typeface="PMingLiU"/>
              </a:rPr>
              <a:t>Use </a:t>
            </a:r>
            <a:r>
              <a:rPr sz="2050" spc="40" dirty="0">
                <a:latin typeface="PMingLiU"/>
                <a:cs typeface="PMingLiU"/>
              </a:rPr>
              <a:t>same </a:t>
            </a:r>
            <a:r>
              <a:rPr sz="2050" spc="30" dirty="0">
                <a:latin typeface="PMingLiU"/>
                <a:cs typeface="PMingLiU"/>
              </a:rPr>
              <a:t>idea </a:t>
            </a:r>
            <a:r>
              <a:rPr sz="2050" spc="-10" dirty="0">
                <a:latin typeface="PMingLiU"/>
                <a:cs typeface="PMingLiU"/>
              </a:rPr>
              <a:t>for </a:t>
            </a:r>
            <a:r>
              <a:rPr sz="2050" spc="80" dirty="0">
                <a:latin typeface="PMingLiU"/>
                <a:cs typeface="PMingLiU"/>
              </a:rPr>
              <a:t>updating </a:t>
            </a:r>
            <a:r>
              <a:rPr sz="2050" spc="50" dirty="0">
                <a:latin typeface="PMingLiU"/>
                <a:cs typeface="PMingLiU"/>
              </a:rPr>
              <a:t>distance  </a:t>
            </a:r>
            <a:r>
              <a:rPr sz="2050" spc="90" dirty="0">
                <a:latin typeface="PMingLiU"/>
                <a:cs typeface="PMingLiU"/>
              </a:rPr>
              <a:t>to </a:t>
            </a:r>
            <a:r>
              <a:rPr sz="2050" spc="15" dirty="0">
                <a:latin typeface="PMingLiU"/>
                <a:cs typeface="PMingLiU"/>
              </a:rPr>
              <a:t>all</a:t>
            </a:r>
            <a:r>
              <a:rPr sz="2050" dirty="0">
                <a:latin typeface="PMingLiU"/>
                <a:cs typeface="PMingLiU"/>
              </a:rPr>
              <a:t> </a:t>
            </a:r>
            <a:r>
              <a:rPr sz="2050" spc="35" dirty="0">
                <a:latin typeface="PMingLiU"/>
                <a:cs typeface="PMingLiU"/>
              </a:rPr>
              <a:t>nodes.</a:t>
            </a:r>
            <a:endParaRPr sz="2050" dirty="0">
              <a:latin typeface="PMingLiU"/>
              <a:cs typeface="PMingLiU"/>
            </a:endParaRPr>
          </a:p>
          <a:p>
            <a:pPr marL="212090" marR="54610" indent="-199390">
              <a:lnSpc>
                <a:spcPct val="116300"/>
              </a:lnSpc>
              <a:spcBef>
                <a:spcPts val="890"/>
              </a:spcBef>
              <a:buFont typeface="Times New Roman"/>
              <a:buChar char="•"/>
              <a:tabLst>
                <a:tab pos="212725" algn="l"/>
              </a:tabLst>
            </a:pPr>
            <a:r>
              <a:rPr sz="2050" spc="35" dirty="0">
                <a:latin typeface="PMingLiU"/>
                <a:cs typeface="PMingLiU"/>
              </a:rPr>
              <a:t>Previously </a:t>
            </a:r>
            <a:r>
              <a:rPr sz="2050" spc="-40" dirty="0">
                <a:latin typeface="PMingLiU"/>
                <a:cs typeface="PMingLiU"/>
              </a:rPr>
              <a:t>we </a:t>
            </a:r>
            <a:r>
              <a:rPr sz="2050" spc="60" dirty="0">
                <a:latin typeface="PMingLiU"/>
                <a:cs typeface="PMingLiU"/>
              </a:rPr>
              <a:t>kept </a:t>
            </a:r>
            <a:r>
              <a:rPr sz="2050" spc="70" dirty="0">
                <a:latin typeface="PMingLiU"/>
                <a:cs typeface="PMingLiU"/>
              </a:rPr>
              <a:t>(Root, </a:t>
            </a:r>
            <a:r>
              <a:rPr sz="2050" spc="50" dirty="0">
                <a:latin typeface="PMingLiU"/>
                <a:cs typeface="PMingLiU"/>
              </a:rPr>
              <a:t>distance, </a:t>
            </a:r>
            <a:r>
              <a:rPr sz="2050" spc="75" dirty="0">
                <a:latin typeface="PMingLiU"/>
                <a:cs typeface="PMingLiU"/>
              </a:rPr>
              <a:t>parent). </a:t>
            </a:r>
            <a:r>
              <a:rPr sz="2050" spc="-15" dirty="0">
                <a:latin typeface="PMingLiU"/>
                <a:cs typeface="PMingLiU"/>
              </a:rPr>
              <a:t>Now  </a:t>
            </a:r>
            <a:r>
              <a:rPr sz="2050" spc="-40" dirty="0">
                <a:latin typeface="PMingLiU"/>
                <a:cs typeface="PMingLiU"/>
              </a:rPr>
              <a:t>we </a:t>
            </a:r>
            <a:r>
              <a:rPr sz="2050" spc="10" dirty="0">
                <a:latin typeface="PMingLiU"/>
                <a:cs typeface="PMingLiU"/>
              </a:rPr>
              <a:t>keep </a:t>
            </a:r>
            <a:r>
              <a:rPr sz="2050" spc="90" dirty="0">
                <a:latin typeface="PMingLiU"/>
                <a:cs typeface="PMingLiU"/>
              </a:rPr>
              <a:t>a </a:t>
            </a:r>
            <a:r>
              <a:rPr sz="2050" spc="35" dirty="0">
                <a:latin typeface="PMingLiU"/>
                <a:cs typeface="PMingLiU"/>
              </a:rPr>
              <a:t>vector </a:t>
            </a:r>
            <a:r>
              <a:rPr sz="2050" spc="-50" dirty="0">
                <a:latin typeface="PMingLiU"/>
                <a:cs typeface="PMingLiU"/>
              </a:rPr>
              <a:t>of </a:t>
            </a:r>
            <a:r>
              <a:rPr sz="2050" spc="55" dirty="0">
                <a:latin typeface="PMingLiU"/>
                <a:cs typeface="PMingLiU"/>
              </a:rPr>
              <a:t>(ID, </a:t>
            </a:r>
            <a:r>
              <a:rPr sz="2050" spc="50" dirty="0">
                <a:latin typeface="PMingLiU"/>
                <a:cs typeface="PMingLiU"/>
              </a:rPr>
              <a:t>distance). </a:t>
            </a:r>
            <a:r>
              <a:rPr sz="2050" spc="10" dirty="0">
                <a:latin typeface="PMingLiU"/>
                <a:cs typeface="PMingLiU"/>
              </a:rPr>
              <a:t>Hence </a:t>
            </a:r>
            <a:r>
              <a:rPr sz="2050" spc="15" dirty="0">
                <a:latin typeface="PMingLiU"/>
                <a:cs typeface="PMingLiU"/>
              </a:rPr>
              <a:t>called  </a:t>
            </a:r>
            <a:r>
              <a:rPr sz="2050" spc="50" dirty="0">
                <a:latin typeface="PMingLiU"/>
                <a:cs typeface="PMingLiU"/>
              </a:rPr>
              <a:t>distance</a:t>
            </a:r>
            <a:r>
              <a:rPr sz="2050" spc="15" dirty="0">
                <a:latin typeface="PMingLiU"/>
                <a:cs typeface="PMingLiU"/>
              </a:rPr>
              <a:t> </a:t>
            </a:r>
            <a:r>
              <a:rPr sz="2050" spc="35" dirty="0">
                <a:latin typeface="PMingLiU"/>
                <a:cs typeface="PMingLiU"/>
              </a:rPr>
              <a:t>vector.</a:t>
            </a:r>
            <a:endParaRPr sz="2050" dirty="0">
              <a:latin typeface="PMingLiU"/>
              <a:cs typeface="PMingLiU"/>
            </a:endParaRPr>
          </a:p>
        </p:txBody>
      </p:sp>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1</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2</a:t>
            </a:r>
          </a:p>
        </p:txBody>
      </p:sp>
      <p:sp>
        <p:nvSpPr>
          <p:cNvPr id="4" name="object 2"/>
          <p:cNvSpPr/>
          <p:nvPr/>
        </p:nvSpPr>
        <p:spPr>
          <a:xfrm>
            <a:off x="2349334" y="2974802"/>
            <a:ext cx="751840" cy="838835"/>
          </a:xfrm>
          <a:custGeom>
            <a:avLst/>
            <a:gdLst/>
            <a:ahLst/>
            <a:cxnLst/>
            <a:rect l="l" t="t" r="r" b="b"/>
            <a:pathLst>
              <a:path w="751839" h="838835">
                <a:moveTo>
                  <a:pt x="0" y="838374"/>
                </a:moveTo>
                <a:lnTo>
                  <a:pt x="751645" y="838374"/>
                </a:lnTo>
                <a:lnTo>
                  <a:pt x="751645" y="0"/>
                </a:lnTo>
                <a:lnTo>
                  <a:pt x="0" y="0"/>
                </a:lnTo>
                <a:lnTo>
                  <a:pt x="0" y="838374"/>
                </a:lnTo>
                <a:close/>
              </a:path>
            </a:pathLst>
          </a:custGeom>
          <a:ln w="9636">
            <a:solidFill>
              <a:srgbClr val="000000"/>
            </a:solidFill>
          </a:ln>
        </p:spPr>
        <p:txBody>
          <a:bodyPr wrap="square" lIns="0" tIns="0" rIns="0" bIns="0" rtlCol="0"/>
          <a:lstStyle/>
          <a:p>
            <a:endParaRPr/>
          </a:p>
        </p:txBody>
      </p:sp>
      <p:sp>
        <p:nvSpPr>
          <p:cNvPr id="5" name="object 3"/>
          <p:cNvSpPr/>
          <p:nvPr/>
        </p:nvSpPr>
        <p:spPr>
          <a:xfrm>
            <a:off x="1838604" y="3408440"/>
            <a:ext cx="433705" cy="0"/>
          </a:xfrm>
          <a:custGeom>
            <a:avLst/>
            <a:gdLst/>
            <a:ahLst/>
            <a:cxnLst/>
            <a:rect l="l" t="t" r="r" b="b"/>
            <a:pathLst>
              <a:path w="433705">
                <a:moveTo>
                  <a:pt x="0" y="0"/>
                </a:moveTo>
                <a:lnTo>
                  <a:pt x="433641" y="0"/>
                </a:lnTo>
              </a:path>
            </a:pathLst>
          </a:custGeom>
          <a:ln w="19273">
            <a:solidFill>
              <a:srgbClr val="000000"/>
            </a:solidFill>
          </a:ln>
        </p:spPr>
        <p:txBody>
          <a:bodyPr wrap="square" lIns="0" tIns="0" rIns="0" bIns="0" rtlCol="0"/>
          <a:lstStyle/>
          <a:p>
            <a:endParaRPr/>
          </a:p>
        </p:txBody>
      </p:sp>
      <p:graphicFrame>
        <p:nvGraphicFramePr>
          <p:cNvPr id="6" name="object 4"/>
          <p:cNvGraphicFramePr>
            <a:graphicFrameLocks noGrp="1"/>
          </p:cNvGraphicFramePr>
          <p:nvPr>
            <p:extLst>
              <p:ext uri="{D42A27DB-BD31-4B8C-83A1-F6EECF244321}">
                <p14:modId xmlns:p14="http://schemas.microsoft.com/office/powerpoint/2010/main" val="3382395297"/>
              </p:ext>
            </p:extLst>
          </p:nvPr>
        </p:nvGraphicFramePr>
        <p:xfrm>
          <a:off x="3520168" y="2960338"/>
          <a:ext cx="925101" cy="857646"/>
        </p:xfrm>
        <a:graphic>
          <a:graphicData uri="http://schemas.openxmlformats.org/drawingml/2006/table">
            <a:tbl>
              <a:tblPr firstRow="1" bandRow="1">
                <a:tableStyleId>{2D5ABB26-0587-4C30-8999-92F81FD0307C}</a:tableStyleId>
              </a:tblPr>
              <a:tblGrid>
                <a:gridCol w="279463">
                  <a:extLst>
                    <a:ext uri="{9D8B030D-6E8A-4147-A177-3AD203B41FA5}">
                      <a16:colId xmlns:a16="http://schemas.microsoft.com/office/drawing/2014/main" val="20000"/>
                    </a:ext>
                  </a:extLst>
                </a:gridCol>
                <a:gridCol w="366179">
                  <a:extLst>
                    <a:ext uri="{9D8B030D-6E8A-4147-A177-3AD203B41FA5}">
                      <a16:colId xmlns:a16="http://schemas.microsoft.com/office/drawing/2014/main" val="20001"/>
                    </a:ext>
                  </a:extLst>
                </a:gridCol>
                <a:gridCol w="279459">
                  <a:extLst>
                    <a:ext uri="{9D8B030D-6E8A-4147-A177-3AD203B41FA5}">
                      <a16:colId xmlns:a16="http://schemas.microsoft.com/office/drawing/2014/main" val="20002"/>
                    </a:ext>
                  </a:extLst>
                </a:gridCol>
              </a:tblGrid>
              <a:tr h="857646">
                <a:tc>
                  <a:txBody>
                    <a:bodyPr/>
                    <a:lstStyle/>
                    <a:p>
                      <a:pPr marL="71755" marR="31115" indent="-10160" algn="just">
                        <a:lnSpc>
                          <a:spcPct val="103299"/>
                        </a:lnSpc>
                        <a:spcBef>
                          <a:spcPts val="95"/>
                        </a:spcBef>
                      </a:pPr>
                      <a:r>
                        <a:rPr sz="1500" spc="10" dirty="0">
                          <a:latin typeface="Arial"/>
                          <a:cs typeface="Arial"/>
                        </a:rPr>
                        <a:t>A  B  C</a:t>
                      </a:r>
                      <a:endParaRPr sz="1500">
                        <a:latin typeface="Arial"/>
                        <a:cs typeface="Arial"/>
                      </a:endParaRPr>
                    </a:p>
                  </a:txBody>
                  <a:tcPr marL="0" marR="0" marT="12065" marB="0">
                    <a:lnL w="9636">
                      <a:solidFill>
                        <a:srgbClr val="000000"/>
                      </a:solidFill>
                      <a:prstDash val="solid"/>
                    </a:lnL>
                    <a:lnR w="9636">
                      <a:solidFill>
                        <a:srgbClr val="000000"/>
                      </a:solidFill>
                      <a:prstDash val="solid"/>
                    </a:lnR>
                    <a:lnT w="9636">
                      <a:solidFill>
                        <a:srgbClr val="000000"/>
                      </a:solidFill>
                      <a:prstDash val="solid"/>
                    </a:lnT>
                    <a:lnB w="9636">
                      <a:solidFill>
                        <a:srgbClr val="000000"/>
                      </a:solidFill>
                      <a:prstDash val="solid"/>
                    </a:lnB>
                  </a:tcPr>
                </a:tc>
                <a:tc>
                  <a:txBody>
                    <a:bodyPr/>
                    <a:lstStyle/>
                    <a:p>
                      <a:pPr marL="111760" indent="13970" algn="just">
                        <a:lnSpc>
                          <a:spcPct val="103299"/>
                        </a:lnSpc>
                        <a:spcBef>
                          <a:spcPts val="95"/>
                        </a:spcBef>
                      </a:pPr>
                      <a:r>
                        <a:rPr sz="1500" dirty="0">
                          <a:latin typeface="Arial"/>
                          <a:cs typeface="Arial"/>
                        </a:rPr>
                        <a:t>P1  </a:t>
                      </a:r>
                      <a:r>
                        <a:rPr sz="1500" spc="10" dirty="0">
                          <a:latin typeface="Arial"/>
                          <a:cs typeface="Arial"/>
                        </a:rPr>
                        <a:t>P1  P2</a:t>
                      </a:r>
                      <a:endParaRPr sz="1500">
                        <a:latin typeface="Arial"/>
                        <a:cs typeface="Arial"/>
                      </a:endParaRPr>
                    </a:p>
                  </a:txBody>
                  <a:tcPr marL="0" marR="0" marT="12065" marB="0">
                    <a:lnL w="9636">
                      <a:solidFill>
                        <a:srgbClr val="000000"/>
                      </a:solidFill>
                      <a:prstDash val="solid"/>
                    </a:lnL>
                    <a:lnR w="9636">
                      <a:solidFill>
                        <a:srgbClr val="000000"/>
                      </a:solidFill>
                      <a:prstDash val="solid"/>
                    </a:lnR>
                    <a:lnT w="9636">
                      <a:solidFill>
                        <a:srgbClr val="000000"/>
                      </a:solidFill>
                      <a:prstDash val="solid"/>
                    </a:lnT>
                    <a:lnB w="9636">
                      <a:solidFill>
                        <a:srgbClr val="000000"/>
                      </a:solidFill>
                      <a:prstDash val="solid"/>
                    </a:lnB>
                  </a:tcPr>
                </a:tc>
                <a:tc>
                  <a:txBody>
                    <a:bodyPr/>
                    <a:lstStyle/>
                    <a:p>
                      <a:pPr marL="155575">
                        <a:lnSpc>
                          <a:spcPct val="100000"/>
                        </a:lnSpc>
                        <a:spcBef>
                          <a:spcPts val="155"/>
                        </a:spcBef>
                      </a:pPr>
                      <a:r>
                        <a:rPr sz="1500" dirty="0">
                          <a:latin typeface="Arial"/>
                          <a:cs typeface="Arial"/>
                        </a:rPr>
                        <a:t>5</a:t>
                      </a:r>
                      <a:endParaRPr sz="1500">
                        <a:latin typeface="Arial"/>
                        <a:cs typeface="Arial"/>
                      </a:endParaRPr>
                    </a:p>
                    <a:p>
                      <a:pPr marL="165735">
                        <a:lnSpc>
                          <a:spcPts val="1775"/>
                        </a:lnSpc>
                        <a:spcBef>
                          <a:spcPts val="170"/>
                        </a:spcBef>
                      </a:pPr>
                      <a:r>
                        <a:rPr sz="1500" dirty="0">
                          <a:latin typeface="Arial"/>
                          <a:cs typeface="Arial"/>
                        </a:rPr>
                        <a:t>5</a:t>
                      </a:r>
                      <a:endParaRPr sz="1500">
                        <a:latin typeface="Arial"/>
                        <a:cs typeface="Arial"/>
                      </a:endParaRPr>
                    </a:p>
                    <a:p>
                      <a:pPr marL="141605">
                        <a:lnSpc>
                          <a:spcPts val="1775"/>
                        </a:lnSpc>
                      </a:pPr>
                      <a:r>
                        <a:rPr sz="1500" dirty="0">
                          <a:latin typeface="Arial"/>
                          <a:cs typeface="Arial"/>
                        </a:rPr>
                        <a:t>2</a:t>
                      </a:r>
                      <a:endParaRPr sz="1500">
                        <a:latin typeface="Arial"/>
                        <a:cs typeface="Arial"/>
                      </a:endParaRPr>
                    </a:p>
                  </a:txBody>
                  <a:tcPr marL="0" marR="0" marT="19685" marB="0">
                    <a:lnL w="9636">
                      <a:solidFill>
                        <a:srgbClr val="000000"/>
                      </a:solidFill>
                      <a:prstDash val="solid"/>
                    </a:lnL>
                    <a:lnR w="9636">
                      <a:solidFill>
                        <a:srgbClr val="000000"/>
                      </a:solidFill>
                      <a:prstDash val="solid"/>
                    </a:lnR>
                    <a:lnT w="9636">
                      <a:solidFill>
                        <a:srgbClr val="000000"/>
                      </a:solidFill>
                      <a:prstDash val="solid"/>
                    </a:lnT>
                    <a:lnB w="9636">
                      <a:solidFill>
                        <a:srgbClr val="000000"/>
                      </a:solidFill>
                      <a:prstDash val="solid"/>
                    </a:lnB>
                  </a:tcPr>
                </a:tc>
                <a:extLst>
                  <a:ext uri="{0D108BD9-81ED-4DB2-BD59-A6C34878D82A}">
                    <a16:rowId xmlns:a16="http://schemas.microsoft.com/office/drawing/2014/main" val="10000"/>
                  </a:ext>
                </a:extLst>
              </a:tr>
            </a:tbl>
          </a:graphicData>
        </a:graphic>
      </p:graphicFrame>
      <p:sp>
        <p:nvSpPr>
          <p:cNvPr id="7" name="object 5"/>
          <p:cNvSpPr txBox="1"/>
          <p:nvPr/>
        </p:nvSpPr>
        <p:spPr>
          <a:xfrm>
            <a:off x="1662087" y="3413558"/>
            <a:ext cx="3559175" cy="594360"/>
          </a:xfrm>
          <a:prstGeom prst="rect">
            <a:avLst/>
          </a:prstGeom>
        </p:spPr>
        <p:txBody>
          <a:bodyPr vert="horz" wrap="square" lIns="0" tIns="0" rIns="0" bIns="0" rtlCol="0">
            <a:spAutoFit/>
          </a:bodyPr>
          <a:lstStyle/>
          <a:p>
            <a:pPr marL="12700">
              <a:lnSpc>
                <a:spcPct val="100000"/>
              </a:lnSpc>
            </a:pPr>
            <a:r>
              <a:rPr sz="1500" spc="5" dirty="0">
                <a:latin typeface="Arial"/>
                <a:cs typeface="Arial"/>
              </a:rPr>
              <a:t>Cost</a:t>
            </a:r>
            <a:r>
              <a:rPr sz="1500" spc="-80" dirty="0">
                <a:latin typeface="Arial"/>
                <a:cs typeface="Arial"/>
              </a:rPr>
              <a:t> </a:t>
            </a:r>
            <a:r>
              <a:rPr sz="1500" spc="5" dirty="0">
                <a:latin typeface="Arial"/>
                <a:cs typeface="Arial"/>
              </a:rPr>
              <a:t>1</a:t>
            </a:r>
            <a:endParaRPr sz="1500">
              <a:latin typeface="Arial"/>
              <a:cs typeface="Arial"/>
            </a:endParaRPr>
          </a:p>
          <a:p>
            <a:pPr marR="5080" algn="r">
              <a:lnSpc>
                <a:spcPct val="100000"/>
              </a:lnSpc>
              <a:spcBef>
                <a:spcPts val="1320"/>
              </a:spcBef>
            </a:pPr>
            <a:r>
              <a:rPr sz="1200" i="1" spc="5" dirty="0">
                <a:latin typeface="Arial"/>
                <a:cs typeface="Arial"/>
              </a:rPr>
              <a:t>Port</a:t>
            </a:r>
            <a:r>
              <a:rPr sz="1200" i="1" spc="-95" dirty="0">
                <a:latin typeface="Arial"/>
                <a:cs typeface="Arial"/>
              </a:rPr>
              <a:t> </a:t>
            </a:r>
            <a:r>
              <a:rPr sz="1200" i="1" spc="5" dirty="0">
                <a:latin typeface="Arial"/>
                <a:cs typeface="Arial"/>
              </a:rPr>
              <a:t>1</a:t>
            </a:r>
            <a:endParaRPr sz="1200">
              <a:latin typeface="Arial"/>
              <a:cs typeface="Arial"/>
            </a:endParaRPr>
          </a:p>
        </p:txBody>
      </p:sp>
      <p:graphicFrame>
        <p:nvGraphicFramePr>
          <p:cNvPr id="8" name="object 6"/>
          <p:cNvGraphicFramePr>
            <a:graphicFrameLocks noGrp="1"/>
          </p:cNvGraphicFramePr>
          <p:nvPr>
            <p:extLst>
              <p:ext uri="{D42A27DB-BD31-4B8C-83A1-F6EECF244321}">
                <p14:modId xmlns:p14="http://schemas.microsoft.com/office/powerpoint/2010/main" val="692739304"/>
              </p:ext>
            </p:extLst>
          </p:nvPr>
        </p:nvGraphicFramePr>
        <p:xfrm>
          <a:off x="2243330" y="2801344"/>
          <a:ext cx="3993528" cy="1307743"/>
        </p:xfrm>
        <a:graphic>
          <a:graphicData uri="http://schemas.openxmlformats.org/drawingml/2006/table">
            <a:tbl>
              <a:tblPr firstRow="1" bandRow="1">
                <a:tableStyleId>{2D5ABB26-0587-4C30-8999-92F81FD0307C}</a:tableStyleId>
              </a:tblPr>
              <a:tblGrid>
                <a:gridCol w="96367">
                  <a:extLst>
                    <a:ext uri="{9D8B030D-6E8A-4147-A177-3AD203B41FA5}">
                      <a16:colId xmlns:a16="http://schemas.microsoft.com/office/drawing/2014/main" val="20000"/>
                    </a:ext>
                  </a:extLst>
                </a:gridCol>
                <a:gridCol w="327647">
                  <a:extLst>
                    <a:ext uri="{9D8B030D-6E8A-4147-A177-3AD203B41FA5}">
                      <a16:colId xmlns:a16="http://schemas.microsoft.com/office/drawing/2014/main" val="20001"/>
                    </a:ext>
                  </a:extLst>
                </a:gridCol>
                <a:gridCol w="330955">
                  <a:extLst>
                    <a:ext uri="{9D8B030D-6E8A-4147-A177-3AD203B41FA5}">
                      <a16:colId xmlns:a16="http://schemas.microsoft.com/office/drawing/2014/main" val="20002"/>
                    </a:ext>
                  </a:extLst>
                </a:gridCol>
                <a:gridCol w="1162691">
                  <a:extLst>
                    <a:ext uri="{9D8B030D-6E8A-4147-A177-3AD203B41FA5}">
                      <a16:colId xmlns:a16="http://schemas.microsoft.com/office/drawing/2014/main" val="20003"/>
                    </a:ext>
                  </a:extLst>
                </a:gridCol>
                <a:gridCol w="279459">
                  <a:extLst>
                    <a:ext uri="{9D8B030D-6E8A-4147-A177-3AD203B41FA5}">
                      <a16:colId xmlns:a16="http://schemas.microsoft.com/office/drawing/2014/main" val="20004"/>
                    </a:ext>
                  </a:extLst>
                </a:gridCol>
                <a:gridCol w="298733">
                  <a:extLst>
                    <a:ext uri="{9D8B030D-6E8A-4147-A177-3AD203B41FA5}">
                      <a16:colId xmlns:a16="http://schemas.microsoft.com/office/drawing/2014/main" val="20005"/>
                    </a:ext>
                  </a:extLst>
                </a:gridCol>
                <a:gridCol w="327634">
                  <a:extLst>
                    <a:ext uri="{9D8B030D-6E8A-4147-A177-3AD203B41FA5}">
                      <a16:colId xmlns:a16="http://schemas.microsoft.com/office/drawing/2014/main" val="20006"/>
                    </a:ext>
                  </a:extLst>
                </a:gridCol>
                <a:gridCol w="424011">
                  <a:extLst>
                    <a:ext uri="{9D8B030D-6E8A-4147-A177-3AD203B41FA5}">
                      <a16:colId xmlns:a16="http://schemas.microsoft.com/office/drawing/2014/main" val="20007"/>
                    </a:ext>
                  </a:extLst>
                </a:gridCol>
                <a:gridCol w="221631">
                  <a:extLst>
                    <a:ext uri="{9D8B030D-6E8A-4147-A177-3AD203B41FA5}">
                      <a16:colId xmlns:a16="http://schemas.microsoft.com/office/drawing/2014/main" val="20008"/>
                    </a:ext>
                  </a:extLst>
                </a:gridCol>
                <a:gridCol w="524400">
                  <a:extLst>
                    <a:ext uri="{9D8B030D-6E8A-4147-A177-3AD203B41FA5}">
                      <a16:colId xmlns:a16="http://schemas.microsoft.com/office/drawing/2014/main" val="20009"/>
                    </a:ext>
                  </a:extLst>
                </a:gridCol>
              </a:tblGrid>
              <a:tr h="183084">
                <a:tc gridSpan="3">
                  <a:txBody>
                    <a:bodyPr/>
                    <a:lstStyle/>
                    <a:p>
                      <a:endParaRPr sz="1200">
                        <a:latin typeface="Arial"/>
                        <a:cs typeface="Arial"/>
                      </a:endParaRPr>
                    </a:p>
                  </a:txBody>
                  <a:tcPr marL="0" marR="0" marT="0" marB="0">
                    <a:lnL w="19273">
                      <a:solidFill>
                        <a:srgbClr val="000000"/>
                      </a:solidFill>
                      <a:prstDash val="solid"/>
                    </a:lnL>
                  </a:tcPr>
                </a:tc>
                <a:tc hMerge="1">
                  <a:txBody>
                    <a:bodyPr/>
                    <a:lstStyle/>
                    <a:p>
                      <a:endParaRPr/>
                    </a:p>
                  </a:txBody>
                  <a:tcPr marL="0" marR="0" marT="0" marB="0"/>
                </a:tc>
                <a:tc hMerge="1">
                  <a:txBody>
                    <a:bodyPr/>
                    <a:lstStyle/>
                    <a:p>
                      <a:endParaRPr/>
                    </a:p>
                  </a:txBody>
                  <a:tcPr marL="0" marR="0" marT="0" marB="0"/>
                </a:tc>
                <a:tc>
                  <a:txBody>
                    <a:bodyPr/>
                    <a:lstStyle/>
                    <a:p>
                      <a:pPr marL="15875">
                        <a:lnSpc>
                          <a:spcPts val="1260"/>
                        </a:lnSpc>
                      </a:pPr>
                      <a:r>
                        <a:rPr sz="1200" i="1" spc="5" dirty="0">
                          <a:latin typeface="Arial"/>
                          <a:cs typeface="Arial"/>
                        </a:rPr>
                        <a:t>Two Port</a:t>
                      </a:r>
                      <a:r>
                        <a:rPr sz="1200" i="1" spc="-80" dirty="0">
                          <a:latin typeface="Arial"/>
                          <a:cs typeface="Arial"/>
                        </a:rPr>
                        <a:t> </a:t>
                      </a:r>
                      <a:r>
                        <a:rPr sz="1200" i="1" spc="5" dirty="0">
                          <a:latin typeface="Arial"/>
                          <a:cs typeface="Arial"/>
                        </a:rPr>
                        <a:t>Router</a:t>
                      </a:r>
                      <a:endParaRPr sz="1200">
                        <a:latin typeface="Arial"/>
                        <a:cs typeface="Arial"/>
                      </a:endParaRPr>
                    </a:p>
                  </a:txBody>
                  <a:tcPr marL="0" marR="0" marT="0" marB="0"/>
                </a:tc>
                <a:tc gridSpan="6">
                  <a:txBody>
                    <a:bodyPr/>
                    <a:lstStyle/>
                    <a:p>
                      <a:endParaRPr sz="1200">
                        <a:latin typeface="Arial"/>
                        <a:cs typeface="Arial"/>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244448">
                <a:tc>
                  <a:txBody>
                    <a:bodyPr/>
                    <a:lstStyle/>
                    <a:p>
                      <a:endParaRPr sz="1200">
                        <a:latin typeface="Arial"/>
                        <a:cs typeface="Arial"/>
                      </a:endParaRPr>
                    </a:p>
                  </a:txBody>
                  <a:tcPr marL="0" marR="0" marT="0" marB="0">
                    <a:lnL w="19273">
                      <a:solidFill>
                        <a:srgbClr val="000000"/>
                      </a:solidFill>
                      <a:prstDash val="solid"/>
                    </a:lnL>
                  </a:tcPr>
                </a:tc>
                <a:tc>
                  <a:txBody>
                    <a:bodyPr/>
                    <a:lstStyle/>
                    <a:p>
                      <a:pPr algn="ctr">
                        <a:lnSpc>
                          <a:spcPts val="1689"/>
                        </a:lnSpc>
                      </a:pPr>
                      <a:r>
                        <a:rPr sz="1500" dirty="0">
                          <a:latin typeface="Arial"/>
                          <a:cs typeface="Arial"/>
                        </a:rPr>
                        <a:t>A</a:t>
                      </a:r>
                      <a:endParaRPr sz="1500">
                        <a:latin typeface="Arial"/>
                        <a:cs typeface="Arial"/>
                      </a:endParaRPr>
                    </a:p>
                  </a:txBody>
                  <a:tcPr marL="0" marR="0" marT="0" marB="0">
                    <a:lnR w="9636">
                      <a:solidFill>
                        <a:srgbClr val="000000"/>
                      </a:solidFill>
                      <a:prstDash val="solid"/>
                    </a:lnR>
                  </a:tcPr>
                </a:tc>
                <a:tc>
                  <a:txBody>
                    <a:bodyPr/>
                    <a:lstStyle/>
                    <a:p>
                      <a:pPr marL="106045">
                        <a:lnSpc>
                          <a:spcPts val="1689"/>
                        </a:lnSpc>
                      </a:pPr>
                      <a:r>
                        <a:rPr sz="1500" dirty="0">
                          <a:latin typeface="Arial"/>
                          <a:cs typeface="Arial"/>
                        </a:rPr>
                        <a:t>inf</a:t>
                      </a:r>
                      <a:endParaRPr sz="1500">
                        <a:latin typeface="Arial"/>
                        <a:cs typeface="Arial"/>
                      </a:endParaRPr>
                    </a:p>
                  </a:txBody>
                  <a:tcPr marL="0" marR="0" marT="0" marB="0">
                    <a:lnL w="9636">
                      <a:solidFill>
                        <a:srgbClr val="000000"/>
                      </a:solidFill>
                      <a:prstDash val="solid"/>
                    </a:lnL>
                  </a:tcPr>
                </a:tc>
                <a:tc>
                  <a:txBody>
                    <a:bodyPr/>
                    <a:lstStyle/>
                    <a:p>
                      <a:endParaRPr sz="1500">
                        <a:latin typeface="Arial"/>
                        <a:cs typeface="Arial"/>
                      </a:endParaRPr>
                    </a:p>
                  </a:txBody>
                  <a:tcPr marL="0" marR="0" marT="0" marB="0"/>
                </a:tc>
                <a:tc>
                  <a:txBody>
                    <a:bodyPr/>
                    <a:lstStyle/>
                    <a:p>
                      <a:endParaRPr sz="1500">
                        <a:latin typeface="Arial"/>
                        <a:cs typeface="Arial"/>
                      </a:endParaRPr>
                    </a:p>
                  </a:txBody>
                  <a:tcPr marL="0" marR="0" marT="0" marB="0"/>
                </a:tc>
                <a:tc>
                  <a:txBody>
                    <a:bodyPr/>
                    <a:lstStyle/>
                    <a:p>
                      <a:endParaRPr sz="1500">
                        <a:latin typeface="Arial"/>
                        <a:cs typeface="Arial"/>
                      </a:endParaRPr>
                    </a:p>
                  </a:txBody>
                  <a:tcPr marL="0" marR="0" marT="0" marB="0">
                    <a:lnR w="9636">
                      <a:solidFill>
                        <a:srgbClr val="000000"/>
                      </a:solidFill>
                      <a:prstDash val="solid"/>
                    </a:lnR>
                  </a:tcPr>
                </a:tc>
                <a:tc>
                  <a:txBody>
                    <a:bodyPr/>
                    <a:lstStyle/>
                    <a:p>
                      <a:pPr algn="ctr">
                        <a:lnSpc>
                          <a:spcPts val="1725"/>
                        </a:lnSpc>
                      </a:pPr>
                      <a:r>
                        <a:rPr sz="1500" dirty="0">
                          <a:latin typeface="Arial"/>
                          <a:cs typeface="Arial"/>
                        </a:rPr>
                        <a:t>A</a:t>
                      </a:r>
                      <a:endParaRPr sz="1500">
                        <a:latin typeface="Arial"/>
                        <a:cs typeface="Arial"/>
                      </a:endParaRPr>
                    </a:p>
                  </a:txBody>
                  <a:tcPr marL="0" marR="0" marT="0" marB="0">
                    <a:lnL w="9636">
                      <a:solidFill>
                        <a:srgbClr val="000000"/>
                      </a:solidFill>
                      <a:prstDash val="solid"/>
                    </a:lnL>
                    <a:lnR w="9636">
                      <a:solidFill>
                        <a:srgbClr val="000000"/>
                      </a:solidFill>
                      <a:prstDash val="solid"/>
                    </a:lnR>
                    <a:lnT w="9636">
                      <a:solidFill>
                        <a:srgbClr val="000000"/>
                      </a:solidFill>
                      <a:prstDash val="solid"/>
                    </a:lnT>
                  </a:tcPr>
                </a:tc>
                <a:tc>
                  <a:txBody>
                    <a:bodyPr/>
                    <a:lstStyle/>
                    <a:p>
                      <a:pPr marR="192405" algn="r">
                        <a:lnSpc>
                          <a:spcPts val="1725"/>
                        </a:lnSpc>
                      </a:pPr>
                      <a:r>
                        <a:rPr sz="1500" dirty="0">
                          <a:latin typeface="Arial"/>
                          <a:cs typeface="Arial"/>
                        </a:rPr>
                        <a:t>3</a:t>
                      </a:r>
                      <a:endParaRPr sz="1500">
                        <a:latin typeface="Arial"/>
                        <a:cs typeface="Arial"/>
                      </a:endParaRPr>
                    </a:p>
                  </a:txBody>
                  <a:tcPr marL="0" marR="0" marT="0" marB="0">
                    <a:lnL w="9636">
                      <a:solidFill>
                        <a:srgbClr val="000000"/>
                      </a:solidFill>
                      <a:prstDash val="solid"/>
                    </a:lnL>
                    <a:lnR w="9636">
                      <a:solidFill>
                        <a:srgbClr val="000000"/>
                      </a:solidFill>
                      <a:prstDash val="solid"/>
                    </a:lnR>
                    <a:lnT w="9636">
                      <a:solidFill>
                        <a:srgbClr val="000000"/>
                      </a:solidFill>
                      <a:prstDash val="solid"/>
                    </a:lnT>
                  </a:tcPr>
                </a:tc>
                <a:tc>
                  <a:txBody>
                    <a:bodyPr/>
                    <a:lstStyle/>
                    <a:p>
                      <a:endParaRPr sz="1500">
                        <a:latin typeface="Arial"/>
                        <a:cs typeface="Arial"/>
                      </a:endParaRPr>
                    </a:p>
                  </a:txBody>
                  <a:tcPr marL="0" marR="0" marT="0" marB="0">
                    <a:lnL w="9636">
                      <a:solidFill>
                        <a:srgbClr val="000000"/>
                      </a:solidFill>
                      <a:prstDash val="solid"/>
                    </a:lnL>
                    <a:lnR w="19273">
                      <a:solidFill>
                        <a:srgbClr val="000000"/>
                      </a:solidFill>
                      <a:prstDash val="solid"/>
                    </a:lnR>
                  </a:tcPr>
                </a:tc>
                <a:tc>
                  <a:txBody>
                    <a:bodyPr/>
                    <a:lstStyle/>
                    <a:p>
                      <a:endParaRPr sz="1500">
                        <a:latin typeface="Arial"/>
                        <a:cs typeface="Arial"/>
                      </a:endParaRPr>
                    </a:p>
                  </a:txBody>
                  <a:tcPr marL="0" marR="0" marT="0" marB="0">
                    <a:lnL w="19273">
                      <a:solidFill>
                        <a:srgbClr val="000000"/>
                      </a:solidFill>
                      <a:prstDash val="solid"/>
                    </a:lnL>
                  </a:tcPr>
                </a:tc>
                <a:extLst>
                  <a:ext uri="{0D108BD9-81ED-4DB2-BD59-A6C34878D82A}">
                    <a16:rowId xmlns:a16="http://schemas.microsoft.com/office/drawing/2014/main" val="10001"/>
                  </a:ext>
                </a:extLst>
              </a:tr>
              <a:tr h="255371">
                <a:tc>
                  <a:txBody>
                    <a:bodyPr/>
                    <a:lstStyle/>
                    <a:p>
                      <a:endParaRPr sz="1500">
                        <a:latin typeface="Arial"/>
                        <a:cs typeface="Arial"/>
                      </a:endParaRPr>
                    </a:p>
                  </a:txBody>
                  <a:tcPr marL="0" marR="0" marT="0" marB="0">
                    <a:lnL w="19273">
                      <a:solidFill>
                        <a:srgbClr val="000000"/>
                      </a:solidFill>
                      <a:prstDash val="solid"/>
                    </a:lnL>
                  </a:tcPr>
                </a:tc>
                <a:tc>
                  <a:txBody>
                    <a:bodyPr/>
                    <a:lstStyle/>
                    <a:p>
                      <a:pPr marL="36830" algn="ctr">
                        <a:lnSpc>
                          <a:spcPct val="100000"/>
                        </a:lnSpc>
                        <a:spcBef>
                          <a:spcPts val="10"/>
                        </a:spcBef>
                      </a:pPr>
                      <a:r>
                        <a:rPr sz="1500" dirty="0">
                          <a:latin typeface="Arial"/>
                          <a:cs typeface="Arial"/>
                        </a:rPr>
                        <a:t>B</a:t>
                      </a:r>
                      <a:endParaRPr sz="1500">
                        <a:latin typeface="Arial"/>
                        <a:cs typeface="Arial"/>
                      </a:endParaRPr>
                    </a:p>
                  </a:txBody>
                  <a:tcPr marL="0" marR="0" marT="1270" marB="0">
                    <a:lnR w="9636">
                      <a:solidFill>
                        <a:srgbClr val="000000"/>
                      </a:solidFill>
                      <a:prstDash val="solid"/>
                    </a:lnR>
                  </a:tcPr>
                </a:tc>
                <a:tc>
                  <a:txBody>
                    <a:bodyPr/>
                    <a:lstStyle/>
                    <a:p>
                      <a:pPr marL="71755">
                        <a:lnSpc>
                          <a:spcPct val="100000"/>
                        </a:lnSpc>
                        <a:spcBef>
                          <a:spcPts val="10"/>
                        </a:spcBef>
                      </a:pPr>
                      <a:r>
                        <a:rPr sz="1500" spc="5" dirty="0">
                          <a:latin typeface="Arial"/>
                          <a:cs typeface="Arial"/>
                        </a:rPr>
                        <a:t>inf</a:t>
                      </a:r>
                      <a:endParaRPr sz="1500">
                        <a:latin typeface="Arial"/>
                        <a:cs typeface="Arial"/>
                      </a:endParaRPr>
                    </a:p>
                  </a:txBody>
                  <a:tcPr marL="0" marR="0" marT="1270" marB="0">
                    <a:lnL w="9636">
                      <a:solidFill>
                        <a:srgbClr val="000000"/>
                      </a:solidFill>
                      <a:prstDash val="solid"/>
                    </a:lnL>
                  </a:tcPr>
                </a:tc>
                <a:tc>
                  <a:txBody>
                    <a:bodyPr/>
                    <a:lstStyle/>
                    <a:p>
                      <a:endParaRPr sz="1500">
                        <a:latin typeface="Arial"/>
                        <a:cs typeface="Arial"/>
                      </a:endParaRPr>
                    </a:p>
                  </a:txBody>
                  <a:tcPr marL="0" marR="0" marT="0" marB="0"/>
                </a:tc>
                <a:tc>
                  <a:txBody>
                    <a:bodyPr/>
                    <a:lstStyle/>
                    <a:p>
                      <a:endParaRPr sz="1500">
                        <a:latin typeface="Arial"/>
                        <a:cs typeface="Arial"/>
                      </a:endParaRPr>
                    </a:p>
                  </a:txBody>
                  <a:tcPr marL="0" marR="0" marT="0" marB="0"/>
                </a:tc>
                <a:tc>
                  <a:txBody>
                    <a:bodyPr/>
                    <a:lstStyle/>
                    <a:p>
                      <a:endParaRPr sz="1500">
                        <a:latin typeface="Arial"/>
                        <a:cs typeface="Arial"/>
                      </a:endParaRPr>
                    </a:p>
                  </a:txBody>
                  <a:tcPr marL="0" marR="0" marT="0" marB="0">
                    <a:lnR w="9636">
                      <a:solidFill>
                        <a:srgbClr val="000000"/>
                      </a:solidFill>
                      <a:prstDash val="solid"/>
                    </a:lnR>
                  </a:tcPr>
                </a:tc>
                <a:tc>
                  <a:txBody>
                    <a:bodyPr/>
                    <a:lstStyle/>
                    <a:p>
                      <a:pPr marL="31750" algn="ctr">
                        <a:lnSpc>
                          <a:spcPct val="100000"/>
                        </a:lnSpc>
                        <a:spcBef>
                          <a:spcPts val="85"/>
                        </a:spcBef>
                      </a:pPr>
                      <a:r>
                        <a:rPr sz="1500" dirty="0">
                          <a:latin typeface="Arial"/>
                          <a:cs typeface="Arial"/>
                        </a:rPr>
                        <a:t>B</a:t>
                      </a:r>
                      <a:endParaRPr sz="1500">
                        <a:latin typeface="Arial"/>
                        <a:cs typeface="Arial"/>
                      </a:endParaRPr>
                    </a:p>
                  </a:txBody>
                  <a:tcPr marL="0" marR="0" marT="10795" marB="0">
                    <a:lnL w="9636">
                      <a:solidFill>
                        <a:srgbClr val="000000"/>
                      </a:solidFill>
                      <a:prstDash val="solid"/>
                    </a:lnL>
                    <a:lnR w="9636">
                      <a:solidFill>
                        <a:srgbClr val="000000"/>
                      </a:solidFill>
                      <a:prstDash val="solid"/>
                    </a:lnR>
                  </a:tcPr>
                </a:tc>
                <a:tc>
                  <a:txBody>
                    <a:bodyPr/>
                    <a:lstStyle/>
                    <a:p>
                      <a:pPr marR="173355" algn="r">
                        <a:lnSpc>
                          <a:spcPct val="100000"/>
                        </a:lnSpc>
                        <a:spcBef>
                          <a:spcPts val="85"/>
                        </a:spcBef>
                      </a:pPr>
                      <a:r>
                        <a:rPr sz="1500" dirty="0">
                          <a:latin typeface="Arial"/>
                          <a:cs typeface="Arial"/>
                        </a:rPr>
                        <a:t>3</a:t>
                      </a:r>
                      <a:endParaRPr sz="1500">
                        <a:latin typeface="Arial"/>
                        <a:cs typeface="Arial"/>
                      </a:endParaRPr>
                    </a:p>
                  </a:txBody>
                  <a:tcPr marL="0" marR="0" marT="10795" marB="0">
                    <a:lnL w="9636">
                      <a:solidFill>
                        <a:srgbClr val="000000"/>
                      </a:solidFill>
                      <a:prstDash val="solid"/>
                    </a:lnL>
                    <a:lnR w="9636">
                      <a:solidFill>
                        <a:srgbClr val="000000"/>
                      </a:solidFill>
                      <a:prstDash val="solid"/>
                    </a:lnR>
                  </a:tcPr>
                </a:tc>
                <a:tc>
                  <a:txBody>
                    <a:bodyPr/>
                    <a:lstStyle/>
                    <a:p>
                      <a:endParaRPr sz="1500">
                        <a:latin typeface="Arial"/>
                        <a:cs typeface="Arial"/>
                      </a:endParaRPr>
                    </a:p>
                  </a:txBody>
                  <a:tcPr marL="0" marR="0" marT="0" marB="0">
                    <a:lnL w="9636">
                      <a:solidFill>
                        <a:srgbClr val="000000"/>
                      </a:solidFill>
                      <a:prstDash val="solid"/>
                    </a:lnL>
                    <a:lnR w="19273">
                      <a:solidFill>
                        <a:srgbClr val="000000"/>
                      </a:solidFill>
                      <a:prstDash val="solid"/>
                    </a:lnR>
                  </a:tcPr>
                </a:tc>
                <a:tc>
                  <a:txBody>
                    <a:bodyPr/>
                    <a:lstStyle/>
                    <a:p>
                      <a:pPr marL="9525">
                        <a:lnSpc>
                          <a:spcPct val="100000"/>
                        </a:lnSpc>
                        <a:spcBef>
                          <a:spcPts val="85"/>
                        </a:spcBef>
                        <a:tabLst>
                          <a:tab pos="464184" algn="l"/>
                        </a:tabLst>
                      </a:pPr>
                      <a:r>
                        <a:rPr sz="1500" u="heavy" dirty="0">
                          <a:latin typeface="Arial"/>
                          <a:cs typeface="Arial"/>
                        </a:rPr>
                        <a:t> 	</a:t>
                      </a:r>
                      <a:endParaRPr sz="1500">
                        <a:latin typeface="Arial"/>
                        <a:cs typeface="Arial"/>
                      </a:endParaRPr>
                    </a:p>
                  </a:txBody>
                  <a:tcPr marL="0" marR="0" marT="10795" marB="0">
                    <a:lnL w="19273">
                      <a:solidFill>
                        <a:srgbClr val="000000"/>
                      </a:solidFill>
                      <a:prstDash val="solid"/>
                    </a:lnL>
                  </a:tcPr>
                </a:tc>
                <a:extLst>
                  <a:ext uri="{0D108BD9-81ED-4DB2-BD59-A6C34878D82A}">
                    <a16:rowId xmlns:a16="http://schemas.microsoft.com/office/drawing/2014/main" val="10002"/>
                  </a:ext>
                </a:extLst>
              </a:tr>
              <a:tr h="333740">
                <a:tc>
                  <a:txBody>
                    <a:bodyPr/>
                    <a:lstStyle/>
                    <a:p>
                      <a:endParaRPr sz="1500">
                        <a:latin typeface="Arial"/>
                        <a:cs typeface="Arial"/>
                      </a:endParaRPr>
                    </a:p>
                  </a:txBody>
                  <a:tcPr marL="0" marR="0" marT="0" marB="0">
                    <a:lnL w="19273">
                      <a:solidFill>
                        <a:srgbClr val="000000"/>
                      </a:solidFill>
                      <a:prstDash val="solid"/>
                    </a:lnL>
                  </a:tcPr>
                </a:tc>
                <a:tc>
                  <a:txBody>
                    <a:bodyPr/>
                    <a:lstStyle/>
                    <a:p>
                      <a:pPr marL="8890" algn="ctr">
                        <a:lnSpc>
                          <a:spcPct val="100000"/>
                        </a:lnSpc>
                        <a:spcBef>
                          <a:spcPts val="50"/>
                        </a:spcBef>
                      </a:pPr>
                      <a:r>
                        <a:rPr sz="1500" dirty="0">
                          <a:latin typeface="Arial"/>
                          <a:cs typeface="Arial"/>
                        </a:rPr>
                        <a:t>C</a:t>
                      </a:r>
                      <a:endParaRPr sz="1500">
                        <a:latin typeface="Arial"/>
                        <a:cs typeface="Arial"/>
                      </a:endParaRPr>
                    </a:p>
                  </a:txBody>
                  <a:tcPr marL="0" marR="0" marT="6350" marB="0">
                    <a:lnR w="9636">
                      <a:solidFill>
                        <a:srgbClr val="000000"/>
                      </a:solidFill>
                      <a:prstDash val="solid"/>
                    </a:lnR>
                  </a:tcPr>
                </a:tc>
                <a:tc>
                  <a:txBody>
                    <a:bodyPr/>
                    <a:lstStyle/>
                    <a:p>
                      <a:pPr marL="63500">
                        <a:lnSpc>
                          <a:spcPct val="100000"/>
                        </a:lnSpc>
                        <a:spcBef>
                          <a:spcPts val="50"/>
                        </a:spcBef>
                      </a:pPr>
                      <a:r>
                        <a:rPr sz="1500" dirty="0">
                          <a:latin typeface="Arial"/>
                          <a:cs typeface="Arial"/>
                        </a:rPr>
                        <a:t>1</a:t>
                      </a:r>
                      <a:endParaRPr sz="1500">
                        <a:latin typeface="Arial"/>
                        <a:cs typeface="Arial"/>
                      </a:endParaRPr>
                    </a:p>
                  </a:txBody>
                  <a:tcPr marL="0" marR="0" marT="6350" marB="0">
                    <a:lnL w="9636">
                      <a:solidFill>
                        <a:srgbClr val="000000"/>
                      </a:solidFill>
                      <a:prstDash val="solid"/>
                    </a:lnL>
                  </a:tcPr>
                </a:tc>
                <a:tc>
                  <a:txBody>
                    <a:bodyPr/>
                    <a:lstStyle/>
                    <a:p>
                      <a:endParaRPr sz="1500" dirty="0">
                        <a:latin typeface="Arial"/>
                        <a:cs typeface="Arial"/>
                      </a:endParaRPr>
                    </a:p>
                  </a:txBody>
                  <a:tcPr marL="0" marR="0" marT="0" marB="0"/>
                </a:tc>
                <a:tc>
                  <a:txBody>
                    <a:bodyPr/>
                    <a:lstStyle/>
                    <a:p>
                      <a:endParaRPr sz="1500">
                        <a:latin typeface="Arial"/>
                        <a:cs typeface="Arial"/>
                      </a:endParaRPr>
                    </a:p>
                  </a:txBody>
                  <a:tcPr marL="0" marR="0" marT="0" marB="0"/>
                </a:tc>
                <a:tc>
                  <a:txBody>
                    <a:bodyPr/>
                    <a:lstStyle/>
                    <a:p>
                      <a:endParaRPr sz="1500">
                        <a:latin typeface="Arial"/>
                        <a:cs typeface="Arial"/>
                      </a:endParaRPr>
                    </a:p>
                  </a:txBody>
                  <a:tcPr marL="0" marR="0" marT="0" marB="0">
                    <a:lnR w="9636">
                      <a:solidFill>
                        <a:srgbClr val="000000"/>
                      </a:solidFill>
                      <a:prstDash val="solid"/>
                    </a:lnR>
                  </a:tcPr>
                </a:tc>
                <a:tc>
                  <a:txBody>
                    <a:bodyPr/>
                    <a:lstStyle/>
                    <a:p>
                      <a:pPr marL="3810" algn="ctr">
                        <a:lnSpc>
                          <a:spcPct val="100000"/>
                        </a:lnSpc>
                        <a:spcBef>
                          <a:spcPts val="125"/>
                        </a:spcBef>
                      </a:pPr>
                      <a:r>
                        <a:rPr sz="1500" dirty="0">
                          <a:latin typeface="Arial"/>
                          <a:cs typeface="Arial"/>
                        </a:rPr>
                        <a:t>C</a:t>
                      </a:r>
                      <a:endParaRPr sz="1500">
                        <a:latin typeface="Arial"/>
                        <a:cs typeface="Arial"/>
                      </a:endParaRPr>
                    </a:p>
                  </a:txBody>
                  <a:tcPr marL="0" marR="0" marT="15875" marB="0">
                    <a:lnL w="9636">
                      <a:solidFill>
                        <a:srgbClr val="000000"/>
                      </a:solidFill>
                      <a:prstDash val="solid"/>
                    </a:lnL>
                    <a:lnR w="9636">
                      <a:solidFill>
                        <a:srgbClr val="000000"/>
                      </a:solidFill>
                      <a:prstDash val="solid"/>
                    </a:lnR>
                  </a:tcPr>
                </a:tc>
                <a:tc>
                  <a:txBody>
                    <a:bodyPr/>
                    <a:lstStyle/>
                    <a:p>
                      <a:pPr marL="63500">
                        <a:lnSpc>
                          <a:spcPct val="100000"/>
                        </a:lnSpc>
                        <a:spcBef>
                          <a:spcPts val="125"/>
                        </a:spcBef>
                      </a:pPr>
                      <a:r>
                        <a:rPr sz="1500" dirty="0">
                          <a:latin typeface="Arial"/>
                          <a:cs typeface="Arial"/>
                        </a:rPr>
                        <a:t>1</a:t>
                      </a:r>
                      <a:endParaRPr sz="1500">
                        <a:latin typeface="Arial"/>
                        <a:cs typeface="Arial"/>
                      </a:endParaRPr>
                    </a:p>
                  </a:txBody>
                  <a:tcPr marL="0" marR="0" marT="15875" marB="0">
                    <a:lnL w="9636">
                      <a:solidFill>
                        <a:srgbClr val="000000"/>
                      </a:solidFill>
                      <a:prstDash val="solid"/>
                    </a:lnL>
                    <a:lnR w="9636">
                      <a:solidFill>
                        <a:srgbClr val="000000"/>
                      </a:solidFill>
                      <a:prstDash val="solid"/>
                    </a:lnR>
                  </a:tcPr>
                </a:tc>
                <a:tc>
                  <a:txBody>
                    <a:bodyPr/>
                    <a:lstStyle/>
                    <a:p>
                      <a:endParaRPr sz="1500">
                        <a:latin typeface="Arial"/>
                        <a:cs typeface="Arial"/>
                      </a:endParaRPr>
                    </a:p>
                  </a:txBody>
                  <a:tcPr marL="0" marR="0" marT="0" marB="0">
                    <a:lnL w="9636">
                      <a:solidFill>
                        <a:srgbClr val="000000"/>
                      </a:solidFill>
                      <a:prstDash val="solid"/>
                    </a:lnL>
                    <a:lnR w="19273">
                      <a:solidFill>
                        <a:srgbClr val="000000"/>
                      </a:solidFill>
                      <a:prstDash val="solid"/>
                    </a:lnR>
                  </a:tcPr>
                </a:tc>
                <a:tc>
                  <a:txBody>
                    <a:bodyPr/>
                    <a:lstStyle/>
                    <a:p>
                      <a:pPr marL="192405" marR="24130" indent="-106045">
                        <a:lnSpc>
                          <a:spcPts val="1440"/>
                        </a:lnSpc>
                        <a:spcBef>
                          <a:spcPts val="320"/>
                        </a:spcBef>
                      </a:pPr>
                      <a:r>
                        <a:rPr sz="1500" dirty="0">
                          <a:latin typeface="Arial"/>
                          <a:cs typeface="Arial"/>
                        </a:rPr>
                        <a:t>Cost  </a:t>
                      </a:r>
                      <a:r>
                        <a:rPr sz="1500" spc="5" dirty="0">
                          <a:latin typeface="Arial"/>
                          <a:cs typeface="Arial"/>
                        </a:rPr>
                        <a:t>2</a:t>
                      </a:r>
                      <a:endParaRPr sz="1500">
                        <a:latin typeface="Arial"/>
                        <a:cs typeface="Arial"/>
                      </a:endParaRPr>
                    </a:p>
                  </a:txBody>
                  <a:tcPr marL="0" marR="0" marT="40640" marB="0">
                    <a:lnL w="19273">
                      <a:solidFill>
                        <a:srgbClr val="000000"/>
                      </a:solidFill>
                      <a:prstDash val="solid"/>
                    </a:lnL>
                  </a:tcPr>
                </a:tc>
                <a:extLst>
                  <a:ext uri="{0D108BD9-81ED-4DB2-BD59-A6C34878D82A}">
                    <a16:rowId xmlns:a16="http://schemas.microsoft.com/office/drawing/2014/main" val="10003"/>
                  </a:ext>
                </a:extLst>
              </a:tr>
              <a:tr h="207187">
                <a:tc>
                  <a:txBody>
                    <a:bodyPr/>
                    <a:lstStyle/>
                    <a:p>
                      <a:endParaRPr sz="1500">
                        <a:latin typeface="Arial"/>
                        <a:cs typeface="Arial"/>
                      </a:endParaRPr>
                    </a:p>
                  </a:txBody>
                  <a:tcPr marL="0" marR="0" marT="0" marB="0">
                    <a:lnL w="19273">
                      <a:solidFill>
                        <a:srgbClr val="000000"/>
                      </a:solidFill>
                      <a:prstDash val="solid"/>
                    </a:lnL>
                  </a:tcPr>
                </a:tc>
                <a:tc>
                  <a:txBody>
                    <a:bodyPr/>
                    <a:lstStyle/>
                    <a:p>
                      <a:pPr marL="47625" algn="ctr">
                        <a:lnSpc>
                          <a:spcPts val="1300"/>
                        </a:lnSpc>
                      </a:pPr>
                      <a:r>
                        <a:rPr sz="1200" i="1" dirty="0">
                          <a:latin typeface="Arial"/>
                          <a:cs typeface="Arial"/>
                        </a:rPr>
                        <a:t>Port</a:t>
                      </a:r>
                      <a:endParaRPr sz="1200">
                        <a:latin typeface="Arial"/>
                        <a:cs typeface="Arial"/>
                      </a:endParaRPr>
                    </a:p>
                  </a:txBody>
                  <a:tcPr marL="0" marR="0" marT="0" marB="0"/>
                </a:tc>
                <a:tc>
                  <a:txBody>
                    <a:bodyPr/>
                    <a:lstStyle/>
                    <a:p>
                      <a:pPr marL="45720">
                        <a:lnSpc>
                          <a:spcPts val="1300"/>
                        </a:lnSpc>
                      </a:pPr>
                      <a:r>
                        <a:rPr sz="1200" i="1" dirty="0">
                          <a:latin typeface="Arial"/>
                          <a:cs typeface="Arial"/>
                        </a:rPr>
                        <a:t>2</a:t>
                      </a:r>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lnB w="9636">
                      <a:solidFill>
                        <a:srgbClr val="000000"/>
                      </a:solidFill>
                      <a:prstDash val="solid"/>
                    </a:lnB>
                  </a:tcPr>
                </a:tc>
                <a:tc>
                  <a:txBody>
                    <a:bodyPr/>
                    <a:lstStyle/>
                    <a:p>
                      <a:endParaRPr sz="1200">
                        <a:latin typeface="Arial"/>
                        <a:cs typeface="Arial"/>
                      </a:endParaRPr>
                    </a:p>
                  </a:txBody>
                  <a:tcPr marL="0" marR="0" marT="0" marB="0">
                    <a:lnR w="9636">
                      <a:solidFill>
                        <a:srgbClr val="000000"/>
                      </a:solidFill>
                      <a:prstDash val="solid"/>
                    </a:lnR>
                    <a:lnB w="9636">
                      <a:solidFill>
                        <a:srgbClr val="000000"/>
                      </a:solidFill>
                      <a:prstDash val="solid"/>
                    </a:lnB>
                  </a:tcPr>
                </a:tc>
                <a:tc>
                  <a:txBody>
                    <a:bodyPr/>
                    <a:lstStyle/>
                    <a:p>
                      <a:endParaRPr sz="1200">
                        <a:latin typeface="Arial"/>
                        <a:cs typeface="Arial"/>
                      </a:endParaRPr>
                    </a:p>
                  </a:txBody>
                  <a:tcPr marL="0" marR="0" marT="0" marB="0">
                    <a:lnL w="9636" cap="flat" cmpd="sng" algn="ctr">
                      <a:solidFill>
                        <a:srgbClr val="000000"/>
                      </a:solidFill>
                      <a:prstDash val="solid"/>
                      <a:round/>
                      <a:headEnd type="none" w="med" len="med"/>
                      <a:tailEnd type="none" w="med" len="med"/>
                    </a:lnL>
                    <a:lnR w="19273">
                      <a:solidFill>
                        <a:srgbClr val="000000"/>
                      </a:solidFill>
                      <a:prstDash val="solid"/>
                    </a:lnR>
                  </a:tcPr>
                </a:tc>
                <a:tc>
                  <a:txBody>
                    <a:bodyPr/>
                    <a:lstStyle/>
                    <a:p>
                      <a:endParaRPr sz="1200" dirty="0">
                        <a:latin typeface="Arial"/>
                        <a:cs typeface="Arial"/>
                      </a:endParaRPr>
                    </a:p>
                  </a:txBody>
                  <a:tcPr marL="0" marR="0" marT="0" marB="0">
                    <a:lnL w="19273">
                      <a:solidFill>
                        <a:srgbClr val="000000"/>
                      </a:solidFill>
                      <a:prstDash val="solid"/>
                    </a:lnL>
                  </a:tcPr>
                </a:tc>
                <a:extLst>
                  <a:ext uri="{0D108BD9-81ED-4DB2-BD59-A6C34878D82A}">
                    <a16:rowId xmlns:a16="http://schemas.microsoft.com/office/drawing/2014/main" val="10004"/>
                  </a:ext>
                </a:extLst>
              </a:tr>
            </a:tbl>
          </a:graphicData>
        </a:graphic>
      </p:graphicFrame>
      <p:sp>
        <p:nvSpPr>
          <p:cNvPr id="9" name="object 7"/>
          <p:cNvSpPr txBox="1"/>
          <p:nvPr/>
        </p:nvSpPr>
        <p:spPr>
          <a:xfrm>
            <a:off x="1230871" y="4406900"/>
            <a:ext cx="5462905" cy="1231900"/>
          </a:xfrm>
          <a:prstGeom prst="rect">
            <a:avLst/>
          </a:prstGeom>
        </p:spPr>
        <p:txBody>
          <a:bodyPr vert="horz" wrap="square" lIns="0" tIns="0" rIns="0" bIns="0" rtlCol="0">
            <a:spAutoFit/>
          </a:bodyPr>
          <a:lstStyle/>
          <a:p>
            <a:pPr marL="212090" marR="334010" indent="-199390">
              <a:lnSpc>
                <a:spcPct val="116599"/>
              </a:lnSpc>
              <a:buFont typeface="Times New Roman"/>
              <a:buChar char="•"/>
              <a:tabLst>
                <a:tab pos="212725" algn="l"/>
              </a:tabLst>
            </a:pPr>
            <a:r>
              <a:rPr sz="2050" spc="15" dirty="0">
                <a:latin typeface="PMingLiU"/>
                <a:cs typeface="PMingLiU"/>
              </a:rPr>
              <a:t>As </a:t>
            </a:r>
            <a:r>
              <a:rPr sz="2050" spc="35" dirty="0">
                <a:latin typeface="PMingLiU"/>
                <a:cs typeface="PMingLiU"/>
              </a:rPr>
              <a:t>in </a:t>
            </a:r>
            <a:r>
              <a:rPr sz="2050" spc="50" dirty="0">
                <a:latin typeface="PMingLiU"/>
                <a:cs typeface="PMingLiU"/>
              </a:rPr>
              <a:t>Spanning </a:t>
            </a:r>
            <a:r>
              <a:rPr sz="2050" spc="25" dirty="0">
                <a:latin typeface="PMingLiU"/>
                <a:cs typeface="PMingLiU"/>
              </a:rPr>
              <a:t>Tree, </a:t>
            </a:r>
            <a:r>
              <a:rPr sz="2050" spc="-40" dirty="0">
                <a:latin typeface="PMingLiU"/>
                <a:cs typeface="PMingLiU"/>
              </a:rPr>
              <a:t>we </a:t>
            </a:r>
            <a:r>
              <a:rPr sz="2050" spc="25" dirty="0">
                <a:latin typeface="PMingLiU"/>
                <a:cs typeface="PMingLiU"/>
              </a:rPr>
              <a:t>have </a:t>
            </a:r>
            <a:r>
              <a:rPr sz="2050" spc="95" dirty="0">
                <a:latin typeface="PMingLiU"/>
                <a:cs typeface="PMingLiU"/>
              </a:rPr>
              <a:t>port </a:t>
            </a:r>
            <a:r>
              <a:rPr sz="2050" spc="85" dirty="0">
                <a:latin typeface="PMingLiU"/>
                <a:cs typeface="PMingLiU"/>
              </a:rPr>
              <a:t>and </a:t>
            </a:r>
            <a:r>
              <a:rPr sz="2050" spc="50" dirty="0">
                <a:latin typeface="PMingLiU"/>
                <a:cs typeface="PMingLiU"/>
              </a:rPr>
              <a:t>central  </a:t>
            </a:r>
            <a:r>
              <a:rPr sz="2050" spc="65" dirty="0">
                <a:latin typeface="PMingLiU"/>
                <a:cs typeface="PMingLiU"/>
              </a:rPr>
              <a:t>databases.</a:t>
            </a:r>
            <a:endParaRPr sz="2050">
              <a:latin typeface="PMingLiU"/>
              <a:cs typeface="PMingLiU"/>
            </a:endParaRPr>
          </a:p>
          <a:p>
            <a:pPr marL="212090" indent="-199390">
              <a:lnSpc>
                <a:spcPct val="100000"/>
              </a:lnSpc>
              <a:spcBef>
                <a:spcPts val="1295"/>
              </a:spcBef>
              <a:buFont typeface="Times New Roman"/>
              <a:buChar char="•"/>
              <a:tabLst>
                <a:tab pos="212725" algn="l"/>
              </a:tabLst>
            </a:pPr>
            <a:r>
              <a:rPr sz="2050" spc="65" dirty="0">
                <a:latin typeface="PMingLiU"/>
                <a:cs typeface="PMingLiU"/>
              </a:rPr>
              <a:t>Central </a:t>
            </a:r>
            <a:r>
              <a:rPr sz="2050" spc="-15" dirty="0">
                <a:latin typeface="PMingLiU"/>
                <a:cs typeface="PMingLiU"/>
              </a:rPr>
              <a:t>is </a:t>
            </a:r>
            <a:r>
              <a:rPr sz="2050" spc="65" dirty="0">
                <a:latin typeface="PMingLiU"/>
                <a:cs typeface="PMingLiU"/>
              </a:rPr>
              <a:t>computed </a:t>
            </a:r>
            <a:r>
              <a:rPr sz="2050" spc="50" dirty="0">
                <a:latin typeface="PMingLiU"/>
                <a:cs typeface="PMingLiU"/>
              </a:rPr>
              <a:t>based </a:t>
            </a:r>
            <a:r>
              <a:rPr sz="2050" spc="35" dirty="0">
                <a:latin typeface="PMingLiU"/>
                <a:cs typeface="PMingLiU"/>
              </a:rPr>
              <a:t>on </a:t>
            </a:r>
            <a:r>
              <a:rPr sz="2050" spc="75" dirty="0">
                <a:latin typeface="PMingLiU"/>
                <a:cs typeface="PMingLiU"/>
              </a:rPr>
              <a:t>best </a:t>
            </a:r>
            <a:r>
              <a:rPr sz="2050" spc="95" dirty="0">
                <a:latin typeface="PMingLiU"/>
                <a:cs typeface="PMingLiU"/>
              </a:rPr>
              <a:t>port</a:t>
            </a:r>
            <a:r>
              <a:rPr sz="2050" spc="295" dirty="0">
                <a:latin typeface="PMingLiU"/>
                <a:cs typeface="PMingLiU"/>
              </a:rPr>
              <a:t> </a:t>
            </a:r>
            <a:r>
              <a:rPr sz="2050" spc="75" dirty="0">
                <a:latin typeface="PMingLiU"/>
                <a:cs typeface="PMingLiU"/>
              </a:rPr>
              <a:t>database.</a:t>
            </a:r>
            <a:endParaRPr sz="2050">
              <a:latin typeface="PMingLiU"/>
              <a:cs typeface="PMingLiU"/>
            </a:endParaRPr>
          </a:p>
        </p:txBody>
      </p:sp>
      <p:sp>
        <p:nvSpPr>
          <p:cNvPr id="10" name="object 2"/>
          <p:cNvSpPr txBox="1"/>
          <p:nvPr/>
        </p:nvSpPr>
        <p:spPr>
          <a:xfrm>
            <a:off x="1371600" y="990600"/>
            <a:ext cx="5582921" cy="430887"/>
          </a:xfrm>
          <a:prstGeom prst="rect">
            <a:avLst/>
          </a:prstGeom>
        </p:spPr>
        <p:txBody>
          <a:bodyPr vert="horz" wrap="square" lIns="0" tIns="0" rIns="0" bIns="0" rtlCol="0">
            <a:spAutoFit/>
          </a:bodyPr>
          <a:lstStyle/>
          <a:p>
            <a:pPr marL="12700">
              <a:lnSpc>
                <a:spcPct val="100000"/>
              </a:lnSpc>
            </a:pPr>
            <a:r>
              <a:rPr sz="2800" spc="45" dirty="0">
                <a:solidFill>
                  <a:srgbClr val="00B050"/>
                </a:solidFill>
                <a:latin typeface="Century"/>
                <a:cs typeface="Century"/>
              </a:rPr>
              <a:t>Distance </a:t>
            </a:r>
            <a:r>
              <a:rPr sz="2800" spc="80" dirty="0">
                <a:solidFill>
                  <a:srgbClr val="00B050"/>
                </a:solidFill>
                <a:latin typeface="Century"/>
                <a:cs typeface="Century"/>
              </a:rPr>
              <a:t>Vector</a:t>
            </a:r>
            <a:r>
              <a:rPr sz="2800" spc="370" dirty="0">
                <a:solidFill>
                  <a:srgbClr val="00B050"/>
                </a:solidFill>
                <a:latin typeface="Century"/>
                <a:cs typeface="Century"/>
              </a:rPr>
              <a:t> </a:t>
            </a:r>
            <a:r>
              <a:rPr sz="2800" spc="30" dirty="0">
                <a:solidFill>
                  <a:srgbClr val="00B050"/>
                </a:solidFill>
                <a:latin typeface="Century"/>
                <a:cs typeface="Century"/>
              </a:rPr>
              <a:t>Databases</a:t>
            </a:r>
            <a:endParaRPr sz="2800" dirty="0">
              <a:solidFill>
                <a:srgbClr val="00B050"/>
              </a:solidFill>
              <a:latin typeface="Century"/>
              <a:cs typeface="Century"/>
            </a:endParaRPr>
          </a:p>
        </p:txBody>
      </p:sp>
      <p:cxnSp>
        <p:nvCxnSpPr>
          <p:cNvPr id="11" name="Straight Connector 10"/>
          <p:cNvCxnSpPr/>
          <p:nvPr/>
        </p:nvCxnSpPr>
        <p:spPr>
          <a:xfrm flipH="1" flipV="1">
            <a:off x="762000" y="2438400"/>
            <a:ext cx="900087" cy="97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096000" y="340844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6236858" y="2438400"/>
            <a:ext cx="456918" cy="97004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405" y="1889947"/>
            <a:ext cx="2034531" cy="584775"/>
          </a:xfrm>
          <a:prstGeom prst="rect">
            <a:avLst/>
          </a:prstGeom>
          <a:noFill/>
        </p:spPr>
        <p:txBody>
          <a:bodyPr wrap="none" rtlCol="0">
            <a:spAutoFit/>
          </a:bodyPr>
          <a:lstStyle/>
          <a:p>
            <a:r>
              <a:rPr lang="en-US" sz="3200" dirty="0" smtClean="0"/>
              <a:t>Neighbor 1</a:t>
            </a:r>
            <a:endParaRPr lang="en-US" sz="3200" dirty="0"/>
          </a:p>
        </p:txBody>
      </p:sp>
      <p:sp>
        <p:nvSpPr>
          <p:cNvPr id="18" name="TextBox 17"/>
          <p:cNvSpPr txBox="1"/>
          <p:nvPr/>
        </p:nvSpPr>
        <p:spPr>
          <a:xfrm>
            <a:off x="5737869" y="1854291"/>
            <a:ext cx="2034531" cy="584775"/>
          </a:xfrm>
          <a:prstGeom prst="rect">
            <a:avLst/>
          </a:prstGeom>
          <a:noFill/>
        </p:spPr>
        <p:txBody>
          <a:bodyPr wrap="none" rtlCol="0">
            <a:spAutoFit/>
          </a:bodyPr>
          <a:lstStyle/>
          <a:p>
            <a:r>
              <a:rPr lang="en-US" sz="3200" dirty="0" smtClean="0"/>
              <a:t>Neighbor 2</a:t>
            </a:r>
            <a:endParaRPr lang="en-US" sz="3200" dirty="0"/>
          </a:p>
        </p:txBody>
      </p:sp>
      <p:cxnSp>
        <p:nvCxnSpPr>
          <p:cNvPr id="20" name="Straight Connector 19"/>
          <p:cNvCxnSpPr/>
          <p:nvPr/>
        </p:nvCxnSpPr>
        <p:spPr>
          <a:xfrm flipV="1">
            <a:off x="2085936" y="1676400"/>
            <a:ext cx="1015238" cy="213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flipV="1">
            <a:off x="4953000" y="1701094"/>
            <a:ext cx="1066800" cy="188853"/>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264576" y="1443799"/>
            <a:ext cx="1387239" cy="646331"/>
          </a:xfrm>
          <a:prstGeom prst="rect">
            <a:avLst/>
          </a:prstGeom>
          <a:noFill/>
        </p:spPr>
        <p:txBody>
          <a:bodyPr wrap="none" rtlCol="0">
            <a:spAutoFit/>
          </a:bodyPr>
          <a:lstStyle/>
          <a:p>
            <a:r>
              <a:rPr lang="en-US" sz="3600" dirty="0" smtClean="0"/>
              <a:t>A, B, C</a:t>
            </a:r>
            <a:endParaRPr lang="en-US" sz="3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4</a:t>
            </a:r>
          </a:p>
        </p:txBody>
      </p:sp>
      <p:sp>
        <p:nvSpPr>
          <p:cNvPr id="2" name="object 2"/>
          <p:cNvSpPr txBox="1"/>
          <p:nvPr/>
        </p:nvSpPr>
        <p:spPr>
          <a:xfrm>
            <a:off x="1230870" y="660400"/>
            <a:ext cx="5542915" cy="4794885"/>
          </a:xfrm>
          <a:prstGeom prst="rect">
            <a:avLst/>
          </a:prstGeom>
        </p:spPr>
        <p:txBody>
          <a:bodyPr vert="horz" wrap="square" lIns="0" tIns="0" rIns="0" bIns="0" rtlCol="0">
            <a:spAutoFit/>
          </a:bodyPr>
          <a:lstStyle/>
          <a:p>
            <a:pPr marL="497205">
              <a:lnSpc>
                <a:spcPct val="100000"/>
              </a:lnSpc>
            </a:pPr>
            <a:r>
              <a:rPr sz="2050" spc="10" dirty="0">
                <a:solidFill>
                  <a:srgbClr val="00B050"/>
                </a:solidFill>
                <a:latin typeface="Century"/>
                <a:cs typeface="Century"/>
              </a:rPr>
              <a:t>Link </a:t>
            </a:r>
            <a:r>
              <a:rPr sz="2050" spc="-10" dirty="0">
                <a:solidFill>
                  <a:srgbClr val="00B050"/>
                </a:solidFill>
                <a:latin typeface="Century"/>
                <a:cs typeface="Century"/>
              </a:rPr>
              <a:t>Failures </a:t>
            </a:r>
            <a:r>
              <a:rPr sz="2050" spc="40" dirty="0">
                <a:solidFill>
                  <a:srgbClr val="00B050"/>
                </a:solidFill>
                <a:latin typeface="Century"/>
                <a:cs typeface="Century"/>
              </a:rPr>
              <a:t>and </a:t>
            </a:r>
            <a:r>
              <a:rPr sz="2050" spc="45" dirty="0">
                <a:solidFill>
                  <a:srgbClr val="00B050"/>
                </a:solidFill>
                <a:latin typeface="Century"/>
                <a:cs typeface="Century"/>
              </a:rPr>
              <a:t>Distance </a:t>
            </a:r>
            <a:r>
              <a:rPr sz="2050" spc="210" dirty="0">
                <a:solidFill>
                  <a:srgbClr val="00B050"/>
                </a:solidFill>
                <a:latin typeface="Century"/>
                <a:cs typeface="Century"/>
              </a:rPr>
              <a:t> </a:t>
            </a:r>
            <a:r>
              <a:rPr sz="2050" spc="80" dirty="0">
                <a:solidFill>
                  <a:srgbClr val="00B050"/>
                </a:solidFill>
                <a:latin typeface="Century"/>
                <a:cs typeface="Century"/>
              </a:rPr>
              <a:t>Vector</a:t>
            </a:r>
            <a:endParaRPr sz="2050" dirty="0">
              <a:solidFill>
                <a:srgbClr val="00B050"/>
              </a:solidFill>
              <a:latin typeface="Century"/>
              <a:cs typeface="Century"/>
            </a:endParaRPr>
          </a:p>
          <a:p>
            <a:pPr marL="212090" marR="303530" indent="-199390">
              <a:lnSpc>
                <a:spcPct val="116399"/>
              </a:lnSpc>
              <a:spcBef>
                <a:spcPts val="1789"/>
              </a:spcBef>
              <a:buFont typeface="Times New Roman"/>
              <a:buChar char="•"/>
              <a:tabLst>
                <a:tab pos="212725" algn="l"/>
              </a:tabLst>
            </a:pPr>
            <a:r>
              <a:rPr sz="2050" spc="95" dirty="0">
                <a:latin typeface="PMingLiU"/>
                <a:cs typeface="PMingLiU"/>
              </a:rPr>
              <a:t>On </a:t>
            </a:r>
            <a:r>
              <a:rPr sz="2050" spc="20" dirty="0">
                <a:latin typeface="PMingLiU"/>
                <a:cs typeface="PMingLiU"/>
              </a:rPr>
              <a:t>link </a:t>
            </a:r>
            <a:r>
              <a:rPr sz="2050" spc="10" dirty="0">
                <a:latin typeface="PMingLiU"/>
                <a:cs typeface="PMingLiU"/>
              </a:rPr>
              <a:t>failure, </a:t>
            </a:r>
            <a:r>
              <a:rPr sz="2050" spc="35" dirty="0">
                <a:latin typeface="PMingLiU"/>
                <a:cs typeface="PMingLiU"/>
              </a:rPr>
              <a:t>delete </a:t>
            </a:r>
            <a:r>
              <a:rPr sz="2050" spc="55" dirty="0">
                <a:latin typeface="PMingLiU"/>
                <a:cs typeface="PMingLiU"/>
              </a:rPr>
              <a:t>stored </a:t>
            </a:r>
            <a:r>
              <a:rPr sz="2050" spc="50" dirty="0">
                <a:latin typeface="PMingLiU"/>
                <a:cs typeface="PMingLiU"/>
              </a:rPr>
              <a:t>distance </a:t>
            </a:r>
            <a:r>
              <a:rPr sz="2050" spc="35" dirty="0">
                <a:latin typeface="PMingLiU"/>
                <a:cs typeface="PMingLiU"/>
              </a:rPr>
              <a:t>vector </a:t>
            </a:r>
            <a:r>
              <a:rPr sz="2050" spc="-10" dirty="0">
                <a:latin typeface="PMingLiU"/>
                <a:cs typeface="PMingLiU"/>
              </a:rPr>
              <a:t>for  </a:t>
            </a:r>
            <a:r>
              <a:rPr sz="2050" spc="145" dirty="0">
                <a:latin typeface="PMingLiU"/>
                <a:cs typeface="PMingLiU"/>
              </a:rPr>
              <a:t>that </a:t>
            </a:r>
            <a:r>
              <a:rPr sz="2050" spc="85" dirty="0">
                <a:latin typeface="PMingLiU"/>
                <a:cs typeface="PMingLiU"/>
              </a:rPr>
              <a:t>port. </a:t>
            </a:r>
            <a:r>
              <a:rPr sz="2050" spc="25" dirty="0">
                <a:latin typeface="PMingLiU"/>
                <a:cs typeface="PMingLiU"/>
              </a:rPr>
              <a:t>Link </a:t>
            </a:r>
            <a:r>
              <a:rPr sz="2050" spc="10" dirty="0">
                <a:latin typeface="PMingLiU"/>
                <a:cs typeface="PMingLiU"/>
              </a:rPr>
              <a:t>failure </a:t>
            </a:r>
            <a:r>
              <a:rPr sz="2050" spc="-15" dirty="0">
                <a:latin typeface="PMingLiU"/>
                <a:cs typeface="PMingLiU"/>
              </a:rPr>
              <a:t>is </a:t>
            </a:r>
            <a:r>
              <a:rPr sz="2050" spc="65" dirty="0">
                <a:latin typeface="PMingLiU"/>
                <a:cs typeface="PMingLiU"/>
              </a:rPr>
              <a:t>reported </a:t>
            </a:r>
            <a:r>
              <a:rPr sz="2050" spc="40" dirty="0">
                <a:latin typeface="PMingLiU"/>
                <a:cs typeface="PMingLiU"/>
              </a:rPr>
              <a:t>by </a:t>
            </a:r>
            <a:r>
              <a:rPr sz="2050" spc="35" dirty="0">
                <a:latin typeface="PMingLiU"/>
                <a:cs typeface="PMingLiU"/>
              </a:rPr>
              <a:t>neighbor  </a:t>
            </a:r>
            <a:r>
              <a:rPr sz="2050" spc="5" dirty="0">
                <a:latin typeface="PMingLiU"/>
                <a:cs typeface="PMingLiU"/>
              </a:rPr>
              <a:t>discovery </a:t>
            </a:r>
            <a:r>
              <a:rPr sz="2050" spc="40" dirty="0">
                <a:latin typeface="PMingLiU"/>
                <a:cs typeface="PMingLiU"/>
              </a:rPr>
              <a:t>(because </a:t>
            </a:r>
            <a:r>
              <a:rPr sz="2050" spc="-40" dirty="0">
                <a:latin typeface="PMingLiU"/>
                <a:cs typeface="PMingLiU"/>
              </a:rPr>
              <a:t>we </a:t>
            </a:r>
            <a:r>
              <a:rPr sz="2050" spc="-165" dirty="0">
                <a:latin typeface="PMingLiU"/>
                <a:cs typeface="PMingLiU"/>
              </a:rPr>
              <a:t>haven’t </a:t>
            </a:r>
            <a:r>
              <a:rPr sz="2050" spc="10" dirty="0">
                <a:latin typeface="PMingLiU"/>
                <a:cs typeface="PMingLiU"/>
              </a:rPr>
              <a:t>received </a:t>
            </a:r>
            <a:r>
              <a:rPr sz="2050" spc="90" dirty="0">
                <a:latin typeface="PMingLiU"/>
                <a:cs typeface="PMingLiU"/>
              </a:rPr>
              <a:t>a </a:t>
            </a:r>
            <a:r>
              <a:rPr sz="2050" spc="5" dirty="0">
                <a:latin typeface="PMingLiU"/>
                <a:cs typeface="PMingLiU"/>
              </a:rPr>
              <a:t>hello  </a:t>
            </a:r>
            <a:r>
              <a:rPr sz="2050" spc="15" dirty="0">
                <a:latin typeface="PMingLiU"/>
                <a:cs typeface="PMingLiU"/>
              </a:rPr>
              <a:t>from </a:t>
            </a:r>
            <a:r>
              <a:rPr sz="2050" spc="145" dirty="0">
                <a:latin typeface="PMingLiU"/>
                <a:cs typeface="PMingLiU"/>
              </a:rPr>
              <a:t>that </a:t>
            </a:r>
            <a:r>
              <a:rPr sz="2050" spc="35" dirty="0">
                <a:latin typeface="PMingLiU"/>
                <a:cs typeface="PMingLiU"/>
              </a:rPr>
              <a:t>neighbor </a:t>
            </a:r>
            <a:r>
              <a:rPr sz="2050" spc="-10" dirty="0">
                <a:latin typeface="PMingLiU"/>
                <a:cs typeface="PMingLiU"/>
              </a:rPr>
              <a:t>for </a:t>
            </a:r>
            <a:r>
              <a:rPr sz="2050" spc="90" dirty="0">
                <a:latin typeface="PMingLiU"/>
                <a:cs typeface="PMingLiU"/>
              </a:rPr>
              <a:t>a</a:t>
            </a:r>
            <a:r>
              <a:rPr sz="2050" spc="229" dirty="0">
                <a:latin typeface="PMingLiU"/>
                <a:cs typeface="PMingLiU"/>
              </a:rPr>
              <a:t> </a:t>
            </a:r>
            <a:r>
              <a:rPr sz="2050" spc="15" dirty="0">
                <a:latin typeface="PMingLiU"/>
                <a:cs typeface="PMingLiU"/>
              </a:rPr>
              <a:t>while).</a:t>
            </a:r>
            <a:endParaRPr sz="2050" dirty="0">
              <a:latin typeface="PMingLiU"/>
              <a:cs typeface="PMingLiU"/>
            </a:endParaRPr>
          </a:p>
          <a:p>
            <a:pPr marL="212090" marR="5080" indent="-199390">
              <a:lnSpc>
                <a:spcPct val="116399"/>
              </a:lnSpc>
              <a:spcBef>
                <a:spcPts val="890"/>
              </a:spcBef>
              <a:buFont typeface="Times New Roman"/>
              <a:buChar char="•"/>
              <a:tabLst>
                <a:tab pos="212725" algn="l"/>
              </a:tabLst>
            </a:pPr>
            <a:r>
              <a:rPr sz="2050" spc="10" dirty="0">
                <a:latin typeface="PMingLiU"/>
                <a:cs typeface="PMingLiU"/>
              </a:rPr>
              <a:t>Different </a:t>
            </a:r>
            <a:r>
              <a:rPr sz="2050" spc="15" dirty="0">
                <a:latin typeface="PMingLiU"/>
                <a:cs typeface="PMingLiU"/>
              </a:rPr>
              <a:t>from </a:t>
            </a:r>
            <a:r>
              <a:rPr sz="2050" spc="50" dirty="0">
                <a:latin typeface="PMingLiU"/>
                <a:cs typeface="PMingLiU"/>
              </a:rPr>
              <a:t>spanning </a:t>
            </a:r>
            <a:r>
              <a:rPr sz="2050" spc="60" dirty="0">
                <a:latin typeface="PMingLiU"/>
                <a:cs typeface="PMingLiU"/>
              </a:rPr>
              <a:t>tree </a:t>
            </a:r>
            <a:r>
              <a:rPr sz="2050" spc="35" dirty="0">
                <a:latin typeface="PMingLiU"/>
                <a:cs typeface="PMingLiU"/>
              </a:rPr>
              <a:t>in </a:t>
            </a:r>
            <a:r>
              <a:rPr sz="2050" spc="145" dirty="0">
                <a:latin typeface="PMingLiU"/>
                <a:cs typeface="PMingLiU"/>
              </a:rPr>
              <a:t>that </a:t>
            </a:r>
            <a:r>
              <a:rPr sz="2050" spc="65" dirty="0">
                <a:latin typeface="PMingLiU"/>
                <a:cs typeface="PMingLiU"/>
              </a:rPr>
              <a:t>there </a:t>
            </a:r>
            <a:r>
              <a:rPr sz="2050" spc="-15" dirty="0">
                <a:latin typeface="PMingLiU"/>
                <a:cs typeface="PMingLiU"/>
              </a:rPr>
              <a:t>is </a:t>
            </a:r>
            <a:r>
              <a:rPr sz="2050" spc="35" dirty="0">
                <a:latin typeface="PMingLiU"/>
                <a:cs typeface="PMingLiU"/>
              </a:rPr>
              <a:t>no  </a:t>
            </a:r>
            <a:r>
              <a:rPr sz="2050" spc="20" dirty="0">
                <a:latin typeface="PMingLiU"/>
                <a:cs typeface="PMingLiU"/>
              </a:rPr>
              <a:t>aging </a:t>
            </a:r>
            <a:r>
              <a:rPr sz="2050" spc="-50" dirty="0">
                <a:latin typeface="PMingLiU"/>
                <a:cs typeface="PMingLiU"/>
              </a:rPr>
              <a:t>of </a:t>
            </a:r>
            <a:r>
              <a:rPr sz="2050" spc="40" dirty="0">
                <a:latin typeface="PMingLiU"/>
                <a:cs typeface="PMingLiU"/>
              </a:rPr>
              <a:t>information </a:t>
            </a:r>
            <a:r>
              <a:rPr sz="2050" spc="45" dirty="0">
                <a:latin typeface="PMingLiU"/>
                <a:cs typeface="PMingLiU"/>
              </a:rPr>
              <a:t>except </a:t>
            </a:r>
            <a:r>
              <a:rPr sz="2050" spc="90" dirty="0">
                <a:latin typeface="PMingLiU"/>
                <a:cs typeface="PMingLiU"/>
              </a:rPr>
              <a:t>the </a:t>
            </a:r>
            <a:r>
              <a:rPr sz="2050" spc="10" dirty="0">
                <a:latin typeface="PMingLiU"/>
                <a:cs typeface="PMingLiU"/>
              </a:rPr>
              <a:t>local </a:t>
            </a:r>
            <a:r>
              <a:rPr sz="2050" spc="20" dirty="0">
                <a:latin typeface="PMingLiU"/>
                <a:cs typeface="PMingLiU"/>
              </a:rPr>
              <a:t>aging </a:t>
            </a:r>
            <a:r>
              <a:rPr sz="2050" spc="40" dirty="0">
                <a:latin typeface="PMingLiU"/>
                <a:cs typeface="PMingLiU"/>
              </a:rPr>
              <a:t>used </a:t>
            </a:r>
            <a:r>
              <a:rPr sz="2050" spc="90" dirty="0">
                <a:latin typeface="PMingLiU"/>
                <a:cs typeface="PMingLiU"/>
              </a:rPr>
              <a:t>to  </a:t>
            </a:r>
            <a:r>
              <a:rPr sz="2050" spc="70" dirty="0">
                <a:latin typeface="PMingLiU"/>
                <a:cs typeface="PMingLiU"/>
              </a:rPr>
              <a:t>detect </a:t>
            </a:r>
            <a:r>
              <a:rPr sz="2050" spc="20" dirty="0">
                <a:latin typeface="PMingLiU"/>
                <a:cs typeface="PMingLiU"/>
              </a:rPr>
              <a:t>link </a:t>
            </a:r>
            <a:r>
              <a:rPr sz="2050" spc="10" dirty="0">
                <a:latin typeface="PMingLiU"/>
                <a:cs typeface="PMingLiU"/>
              </a:rPr>
              <a:t>failures. </a:t>
            </a:r>
            <a:r>
              <a:rPr sz="2050" spc="60" dirty="0">
                <a:latin typeface="PMingLiU"/>
                <a:cs typeface="PMingLiU"/>
              </a:rPr>
              <a:t>Instead </a:t>
            </a:r>
            <a:r>
              <a:rPr sz="2050" spc="80" dirty="0">
                <a:latin typeface="PMingLiU"/>
                <a:cs typeface="PMingLiU"/>
              </a:rPr>
              <a:t>must </a:t>
            </a:r>
            <a:r>
              <a:rPr sz="2050" spc="20" dirty="0">
                <a:latin typeface="PMingLiU"/>
                <a:cs typeface="PMingLiU"/>
              </a:rPr>
              <a:t>rely </a:t>
            </a:r>
            <a:r>
              <a:rPr sz="2050" spc="30" dirty="0">
                <a:latin typeface="PMingLiU"/>
                <a:cs typeface="PMingLiU"/>
              </a:rPr>
              <a:t>on  </a:t>
            </a:r>
            <a:r>
              <a:rPr sz="2050" spc="45" dirty="0">
                <a:latin typeface="PMingLiU"/>
                <a:cs typeface="PMingLiU"/>
              </a:rPr>
              <a:t>something </a:t>
            </a:r>
            <a:r>
              <a:rPr sz="2050" spc="10" dirty="0">
                <a:latin typeface="PMingLiU"/>
                <a:cs typeface="PMingLiU"/>
              </a:rPr>
              <a:t>call</a:t>
            </a:r>
            <a:r>
              <a:rPr sz="2050" spc="60" dirty="0">
                <a:latin typeface="PMingLiU"/>
                <a:cs typeface="PMingLiU"/>
              </a:rPr>
              <a:t> </a:t>
            </a:r>
            <a:r>
              <a:rPr sz="2050" spc="25" dirty="0">
                <a:latin typeface="PMingLiU"/>
                <a:cs typeface="PMingLiU"/>
              </a:rPr>
              <a:t>count-to-infinity.</a:t>
            </a:r>
            <a:endParaRPr sz="2050" dirty="0">
              <a:latin typeface="PMingLiU"/>
              <a:cs typeface="PMingLiU"/>
            </a:endParaRPr>
          </a:p>
          <a:p>
            <a:pPr marL="212090" marR="295275" indent="-199390">
              <a:lnSpc>
                <a:spcPct val="116300"/>
              </a:lnSpc>
              <a:spcBef>
                <a:spcPts val="905"/>
              </a:spcBef>
              <a:buFont typeface="Times New Roman"/>
              <a:buChar char="•"/>
              <a:tabLst>
                <a:tab pos="212725" algn="l"/>
              </a:tabLst>
            </a:pPr>
            <a:r>
              <a:rPr sz="2050" spc="-5" dirty="0">
                <a:latin typeface="PMingLiU"/>
                <a:cs typeface="PMingLiU"/>
              </a:rPr>
              <a:t>Also </a:t>
            </a:r>
            <a:r>
              <a:rPr sz="2050" spc="15" dirty="0">
                <a:latin typeface="PMingLiU"/>
                <a:cs typeface="PMingLiU"/>
              </a:rPr>
              <a:t>unlike </a:t>
            </a:r>
            <a:r>
              <a:rPr sz="2050" spc="50" dirty="0">
                <a:latin typeface="PMingLiU"/>
                <a:cs typeface="PMingLiU"/>
              </a:rPr>
              <a:t>spanning </a:t>
            </a:r>
            <a:r>
              <a:rPr sz="2050" spc="55" dirty="0">
                <a:latin typeface="PMingLiU"/>
                <a:cs typeface="PMingLiU"/>
              </a:rPr>
              <a:t>tree, </a:t>
            </a:r>
            <a:r>
              <a:rPr sz="2050" spc="15" dirty="0">
                <a:latin typeface="PMingLiU"/>
                <a:cs typeface="PMingLiU"/>
              </a:rPr>
              <a:t>you </a:t>
            </a:r>
            <a:r>
              <a:rPr sz="2050" spc="40" dirty="0">
                <a:latin typeface="PMingLiU"/>
                <a:cs typeface="PMingLiU"/>
              </a:rPr>
              <a:t>send </a:t>
            </a:r>
            <a:r>
              <a:rPr sz="2050" spc="20" dirty="0">
                <a:latin typeface="PMingLiU"/>
                <a:cs typeface="PMingLiU"/>
              </a:rPr>
              <a:t>whenever  </a:t>
            </a:r>
            <a:r>
              <a:rPr sz="2050" spc="40" dirty="0">
                <a:latin typeface="PMingLiU"/>
                <a:cs typeface="PMingLiU"/>
              </a:rPr>
              <a:t>information </a:t>
            </a:r>
            <a:r>
              <a:rPr sz="2050" spc="25" dirty="0">
                <a:latin typeface="PMingLiU"/>
                <a:cs typeface="PMingLiU"/>
              </a:rPr>
              <a:t>changes. </a:t>
            </a:r>
            <a:r>
              <a:rPr sz="2050" spc="35" dirty="0">
                <a:latin typeface="PMingLiU"/>
                <a:cs typeface="PMingLiU"/>
              </a:rPr>
              <a:t>Periodic </a:t>
            </a:r>
            <a:r>
              <a:rPr sz="2050" spc="30" dirty="0">
                <a:latin typeface="PMingLiU"/>
                <a:cs typeface="PMingLiU"/>
              </a:rPr>
              <a:t>sending </a:t>
            </a:r>
            <a:r>
              <a:rPr sz="2050" spc="-15" dirty="0">
                <a:latin typeface="PMingLiU"/>
                <a:cs typeface="PMingLiU"/>
              </a:rPr>
              <a:t>is </a:t>
            </a:r>
            <a:r>
              <a:rPr sz="2050" spc="90" dirty="0">
                <a:latin typeface="PMingLiU"/>
                <a:cs typeface="PMingLiU"/>
              </a:rPr>
              <a:t>a </a:t>
            </a:r>
            <a:r>
              <a:rPr sz="2050" spc="30" dirty="0">
                <a:latin typeface="PMingLiU"/>
                <a:cs typeface="PMingLiU"/>
              </a:rPr>
              <a:t>good  idea </a:t>
            </a:r>
            <a:r>
              <a:rPr sz="2050" spc="-10" dirty="0">
                <a:latin typeface="PMingLiU"/>
                <a:cs typeface="PMingLiU"/>
              </a:rPr>
              <a:t>for </a:t>
            </a:r>
            <a:r>
              <a:rPr sz="2050" spc="50" dirty="0">
                <a:latin typeface="PMingLiU"/>
                <a:cs typeface="PMingLiU"/>
              </a:rPr>
              <a:t>robustness </a:t>
            </a:r>
            <a:r>
              <a:rPr sz="2050" spc="125" dirty="0">
                <a:latin typeface="PMingLiU"/>
                <a:cs typeface="PMingLiU"/>
              </a:rPr>
              <a:t>but </a:t>
            </a:r>
            <a:r>
              <a:rPr sz="2050" spc="90" dirty="0">
                <a:latin typeface="PMingLiU"/>
                <a:cs typeface="PMingLiU"/>
              </a:rPr>
              <a:t>not </a:t>
            </a:r>
            <a:r>
              <a:rPr sz="2050" spc="55" dirty="0">
                <a:latin typeface="PMingLiU"/>
                <a:cs typeface="PMingLiU"/>
              </a:rPr>
              <a:t>strictly</a:t>
            </a:r>
            <a:r>
              <a:rPr sz="2050" spc="229" dirty="0">
                <a:latin typeface="PMingLiU"/>
                <a:cs typeface="PMingLiU"/>
              </a:rPr>
              <a:t> </a:t>
            </a:r>
            <a:r>
              <a:rPr sz="2050" spc="10" dirty="0">
                <a:latin typeface="PMingLiU"/>
                <a:cs typeface="PMingLiU"/>
              </a:rPr>
              <a:t>necessary.</a:t>
            </a:r>
            <a:endParaRPr sz="2050" dirty="0">
              <a:latin typeface="PMingLiU"/>
              <a:cs typeface="PMingLiU"/>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 name="object 62"/>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5</a:t>
            </a:r>
          </a:p>
        </p:txBody>
      </p:sp>
      <p:sp>
        <p:nvSpPr>
          <p:cNvPr id="2" name="object 2"/>
          <p:cNvSpPr/>
          <p:nvPr/>
        </p:nvSpPr>
        <p:spPr>
          <a:xfrm>
            <a:off x="880018" y="3908529"/>
            <a:ext cx="427221" cy="521872"/>
          </a:xfrm>
          <a:custGeom>
            <a:avLst/>
            <a:gdLst/>
            <a:ahLst/>
            <a:cxnLst/>
            <a:rect l="l" t="t" r="r" b="b"/>
            <a:pathLst>
              <a:path w="387350" h="387350">
                <a:moveTo>
                  <a:pt x="386943" y="193471"/>
                </a:moveTo>
                <a:lnTo>
                  <a:pt x="381833" y="237830"/>
                </a:lnTo>
                <a:lnTo>
                  <a:pt x="367277" y="278550"/>
                </a:lnTo>
                <a:lnTo>
                  <a:pt x="344438" y="314470"/>
                </a:lnTo>
                <a:lnTo>
                  <a:pt x="314475" y="344430"/>
                </a:lnTo>
                <a:lnTo>
                  <a:pt x="278552" y="367267"/>
                </a:lnTo>
                <a:lnTo>
                  <a:pt x="237831" y="381821"/>
                </a:lnTo>
                <a:lnTo>
                  <a:pt x="193471" y="386930"/>
                </a:lnTo>
                <a:lnTo>
                  <a:pt x="149112" y="381821"/>
                </a:lnTo>
                <a:lnTo>
                  <a:pt x="108390" y="367267"/>
                </a:lnTo>
                <a:lnTo>
                  <a:pt x="72467" y="344430"/>
                </a:lnTo>
                <a:lnTo>
                  <a:pt x="42505" y="314470"/>
                </a:lnTo>
                <a:lnTo>
                  <a:pt x="19665" y="278550"/>
                </a:lnTo>
                <a:lnTo>
                  <a:pt x="5110" y="237830"/>
                </a:lnTo>
                <a:lnTo>
                  <a:pt x="0" y="193471"/>
                </a:lnTo>
                <a:lnTo>
                  <a:pt x="5110" y="149108"/>
                </a:lnTo>
                <a:lnTo>
                  <a:pt x="19665" y="108385"/>
                </a:lnTo>
                <a:lnTo>
                  <a:pt x="42505" y="72462"/>
                </a:lnTo>
                <a:lnTo>
                  <a:pt x="72467" y="42501"/>
                </a:lnTo>
                <a:lnTo>
                  <a:pt x="108390" y="19663"/>
                </a:lnTo>
                <a:lnTo>
                  <a:pt x="149112" y="5109"/>
                </a:lnTo>
                <a:lnTo>
                  <a:pt x="193471" y="0"/>
                </a:lnTo>
                <a:lnTo>
                  <a:pt x="237831" y="5109"/>
                </a:lnTo>
                <a:lnTo>
                  <a:pt x="278552" y="19663"/>
                </a:lnTo>
                <a:lnTo>
                  <a:pt x="314475" y="42501"/>
                </a:lnTo>
                <a:lnTo>
                  <a:pt x="344438" y="72462"/>
                </a:lnTo>
                <a:lnTo>
                  <a:pt x="367277" y="108385"/>
                </a:lnTo>
                <a:lnTo>
                  <a:pt x="381833" y="149108"/>
                </a:lnTo>
                <a:lnTo>
                  <a:pt x="386943" y="193471"/>
                </a:lnTo>
                <a:close/>
              </a:path>
            </a:pathLst>
          </a:custGeom>
          <a:ln w="4331">
            <a:solidFill>
              <a:srgbClr val="000000"/>
            </a:solidFill>
          </a:ln>
        </p:spPr>
        <p:txBody>
          <a:bodyPr wrap="square" lIns="0" tIns="0" rIns="0" bIns="0" rtlCol="0"/>
          <a:lstStyle/>
          <a:p>
            <a:endParaRPr/>
          </a:p>
        </p:txBody>
      </p:sp>
      <p:sp>
        <p:nvSpPr>
          <p:cNvPr id="3" name="object 3"/>
          <p:cNvSpPr/>
          <p:nvPr/>
        </p:nvSpPr>
        <p:spPr>
          <a:xfrm>
            <a:off x="2817023" y="4443063"/>
            <a:ext cx="427221" cy="521872"/>
          </a:xfrm>
          <a:custGeom>
            <a:avLst/>
            <a:gdLst/>
            <a:ahLst/>
            <a:cxnLst/>
            <a:rect l="l" t="t" r="r" b="b"/>
            <a:pathLst>
              <a:path w="387350" h="387350">
                <a:moveTo>
                  <a:pt x="386930" y="193471"/>
                </a:moveTo>
                <a:lnTo>
                  <a:pt x="381821" y="237831"/>
                </a:lnTo>
                <a:lnTo>
                  <a:pt x="367267" y="278552"/>
                </a:lnTo>
                <a:lnTo>
                  <a:pt x="344430" y="314475"/>
                </a:lnTo>
                <a:lnTo>
                  <a:pt x="314470" y="344438"/>
                </a:lnTo>
                <a:lnTo>
                  <a:pt x="278550" y="367277"/>
                </a:lnTo>
                <a:lnTo>
                  <a:pt x="237830" y="381833"/>
                </a:lnTo>
                <a:lnTo>
                  <a:pt x="193471" y="386943"/>
                </a:lnTo>
                <a:lnTo>
                  <a:pt x="149108" y="381833"/>
                </a:lnTo>
                <a:lnTo>
                  <a:pt x="108385" y="367277"/>
                </a:lnTo>
                <a:lnTo>
                  <a:pt x="72462" y="344438"/>
                </a:lnTo>
                <a:lnTo>
                  <a:pt x="42501" y="314475"/>
                </a:lnTo>
                <a:lnTo>
                  <a:pt x="19663" y="278552"/>
                </a:lnTo>
                <a:lnTo>
                  <a:pt x="5109" y="237831"/>
                </a:lnTo>
                <a:lnTo>
                  <a:pt x="0" y="193471"/>
                </a:lnTo>
                <a:lnTo>
                  <a:pt x="5109" y="149112"/>
                </a:lnTo>
                <a:lnTo>
                  <a:pt x="19663" y="108390"/>
                </a:lnTo>
                <a:lnTo>
                  <a:pt x="42501" y="72467"/>
                </a:lnTo>
                <a:lnTo>
                  <a:pt x="72462" y="42505"/>
                </a:lnTo>
                <a:lnTo>
                  <a:pt x="108385" y="19665"/>
                </a:lnTo>
                <a:lnTo>
                  <a:pt x="149108" y="5110"/>
                </a:lnTo>
                <a:lnTo>
                  <a:pt x="193471" y="0"/>
                </a:lnTo>
                <a:lnTo>
                  <a:pt x="237830" y="5110"/>
                </a:lnTo>
                <a:lnTo>
                  <a:pt x="278550" y="19665"/>
                </a:lnTo>
                <a:lnTo>
                  <a:pt x="314470" y="42505"/>
                </a:lnTo>
                <a:lnTo>
                  <a:pt x="344430" y="72467"/>
                </a:lnTo>
                <a:lnTo>
                  <a:pt x="367267" y="108390"/>
                </a:lnTo>
                <a:lnTo>
                  <a:pt x="381821" y="149112"/>
                </a:lnTo>
                <a:lnTo>
                  <a:pt x="386930" y="193471"/>
                </a:lnTo>
                <a:close/>
              </a:path>
            </a:pathLst>
          </a:custGeom>
          <a:ln w="4331">
            <a:solidFill>
              <a:srgbClr val="000000"/>
            </a:solidFill>
          </a:ln>
        </p:spPr>
        <p:txBody>
          <a:bodyPr wrap="square" lIns="0" tIns="0" rIns="0" bIns="0" rtlCol="0"/>
          <a:lstStyle/>
          <a:p>
            <a:endParaRPr/>
          </a:p>
        </p:txBody>
      </p:sp>
      <p:sp>
        <p:nvSpPr>
          <p:cNvPr id="4" name="object 4"/>
          <p:cNvSpPr/>
          <p:nvPr/>
        </p:nvSpPr>
        <p:spPr>
          <a:xfrm>
            <a:off x="4925994" y="3192692"/>
            <a:ext cx="427221" cy="521872"/>
          </a:xfrm>
          <a:custGeom>
            <a:avLst/>
            <a:gdLst/>
            <a:ahLst/>
            <a:cxnLst/>
            <a:rect l="l" t="t" r="r" b="b"/>
            <a:pathLst>
              <a:path w="387350" h="387350">
                <a:moveTo>
                  <a:pt x="386943" y="193471"/>
                </a:moveTo>
                <a:lnTo>
                  <a:pt x="381833" y="237831"/>
                </a:lnTo>
                <a:lnTo>
                  <a:pt x="367277" y="278552"/>
                </a:lnTo>
                <a:lnTo>
                  <a:pt x="344438" y="314475"/>
                </a:lnTo>
                <a:lnTo>
                  <a:pt x="314475" y="344438"/>
                </a:lnTo>
                <a:lnTo>
                  <a:pt x="278552" y="367277"/>
                </a:lnTo>
                <a:lnTo>
                  <a:pt x="237831" y="381833"/>
                </a:lnTo>
                <a:lnTo>
                  <a:pt x="193471" y="386943"/>
                </a:lnTo>
                <a:lnTo>
                  <a:pt x="149112" y="381833"/>
                </a:lnTo>
                <a:lnTo>
                  <a:pt x="108390" y="367277"/>
                </a:lnTo>
                <a:lnTo>
                  <a:pt x="72467" y="344438"/>
                </a:lnTo>
                <a:lnTo>
                  <a:pt x="42505" y="314475"/>
                </a:lnTo>
                <a:lnTo>
                  <a:pt x="19665" y="278552"/>
                </a:lnTo>
                <a:lnTo>
                  <a:pt x="5110" y="237831"/>
                </a:lnTo>
                <a:lnTo>
                  <a:pt x="0" y="193471"/>
                </a:lnTo>
                <a:lnTo>
                  <a:pt x="5110" y="149112"/>
                </a:lnTo>
                <a:lnTo>
                  <a:pt x="19665" y="108390"/>
                </a:lnTo>
                <a:lnTo>
                  <a:pt x="42505" y="72467"/>
                </a:lnTo>
                <a:lnTo>
                  <a:pt x="72467" y="42505"/>
                </a:lnTo>
                <a:lnTo>
                  <a:pt x="108390" y="19665"/>
                </a:lnTo>
                <a:lnTo>
                  <a:pt x="149112" y="5110"/>
                </a:lnTo>
                <a:lnTo>
                  <a:pt x="193471" y="0"/>
                </a:lnTo>
                <a:lnTo>
                  <a:pt x="237831" y="5110"/>
                </a:lnTo>
                <a:lnTo>
                  <a:pt x="278552" y="19665"/>
                </a:lnTo>
                <a:lnTo>
                  <a:pt x="314475" y="42505"/>
                </a:lnTo>
                <a:lnTo>
                  <a:pt x="344438" y="72467"/>
                </a:lnTo>
                <a:lnTo>
                  <a:pt x="367277" y="108390"/>
                </a:lnTo>
                <a:lnTo>
                  <a:pt x="381833" y="149112"/>
                </a:lnTo>
                <a:lnTo>
                  <a:pt x="386943" y="193471"/>
                </a:lnTo>
                <a:close/>
              </a:path>
            </a:pathLst>
          </a:custGeom>
          <a:ln w="4331">
            <a:solidFill>
              <a:srgbClr val="000000"/>
            </a:solidFill>
          </a:ln>
        </p:spPr>
        <p:txBody>
          <a:bodyPr wrap="square" lIns="0" tIns="0" rIns="0" bIns="0" rtlCol="0"/>
          <a:lstStyle/>
          <a:p>
            <a:endParaRPr/>
          </a:p>
        </p:txBody>
      </p:sp>
      <p:sp>
        <p:nvSpPr>
          <p:cNvPr id="5" name="object 5"/>
          <p:cNvSpPr/>
          <p:nvPr/>
        </p:nvSpPr>
        <p:spPr>
          <a:xfrm>
            <a:off x="4973127" y="4640708"/>
            <a:ext cx="427221" cy="521872"/>
          </a:xfrm>
          <a:custGeom>
            <a:avLst/>
            <a:gdLst/>
            <a:ahLst/>
            <a:cxnLst/>
            <a:rect l="l" t="t" r="r" b="b"/>
            <a:pathLst>
              <a:path w="387350" h="387350">
                <a:moveTo>
                  <a:pt x="386943" y="193459"/>
                </a:moveTo>
                <a:lnTo>
                  <a:pt x="381833" y="237822"/>
                </a:lnTo>
                <a:lnTo>
                  <a:pt x="367277" y="278545"/>
                </a:lnTo>
                <a:lnTo>
                  <a:pt x="344438" y="314468"/>
                </a:lnTo>
                <a:lnTo>
                  <a:pt x="314475" y="344429"/>
                </a:lnTo>
                <a:lnTo>
                  <a:pt x="278552" y="367267"/>
                </a:lnTo>
                <a:lnTo>
                  <a:pt x="237831" y="381821"/>
                </a:lnTo>
                <a:lnTo>
                  <a:pt x="193471" y="386930"/>
                </a:lnTo>
                <a:lnTo>
                  <a:pt x="149112" y="381821"/>
                </a:lnTo>
                <a:lnTo>
                  <a:pt x="108390" y="367267"/>
                </a:lnTo>
                <a:lnTo>
                  <a:pt x="72467" y="344429"/>
                </a:lnTo>
                <a:lnTo>
                  <a:pt x="42505" y="314468"/>
                </a:lnTo>
                <a:lnTo>
                  <a:pt x="19665" y="278545"/>
                </a:lnTo>
                <a:lnTo>
                  <a:pt x="5110" y="237822"/>
                </a:lnTo>
                <a:lnTo>
                  <a:pt x="0" y="193459"/>
                </a:lnTo>
                <a:lnTo>
                  <a:pt x="5110" y="149100"/>
                </a:lnTo>
                <a:lnTo>
                  <a:pt x="19665" y="108380"/>
                </a:lnTo>
                <a:lnTo>
                  <a:pt x="42505" y="72460"/>
                </a:lnTo>
                <a:lnTo>
                  <a:pt x="72467" y="42500"/>
                </a:lnTo>
                <a:lnTo>
                  <a:pt x="108390" y="19663"/>
                </a:lnTo>
                <a:lnTo>
                  <a:pt x="149112" y="5109"/>
                </a:lnTo>
                <a:lnTo>
                  <a:pt x="193471" y="0"/>
                </a:lnTo>
                <a:lnTo>
                  <a:pt x="237831" y="5109"/>
                </a:lnTo>
                <a:lnTo>
                  <a:pt x="278552" y="19663"/>
                </a:lnTo>
                <a:lnTo>
                  <a:pt x="314475" y="42500"/>
                </a:lnTo>
                <a:lnTo>
                  <a:pt x="344438" y="72460"/>
                </a:lnTo>
                <a:lnTo>
                  <a:pt x="367277" y="108380"/>
                </a:lnTo>
                <a:lnTo>
                  <a:pt x="381833" y="149100"/>
                </a:lnTo>
                <a:lnTo>
                  <a:pt x="386943" y="193459"/>
                </a:lnTo>
                <a:close/>
              </a:path>
            </a:pathLst>
          </a:custGeom>
          <a:ln w="4331">
            <a:solidFill>
              <a:srgbClr val="000000"/>
            </a:solidFill>
          </a:ln>
        </p:spPr>
        <p:txBody>
          <a:bodyPr wrap="square" lIns="0" tIns="0" rIns="0" bIns="0" rtlCol="0"/>
          <a:lstStyle/>
          <a:p>
            <a:endParaRPr/>
          </a:p>
        </p:txBody>
      </p:sp>
      <p:sp>
        <p:nvSpPr>
          <p:cNvPr id="6" name="object 6"/>
          <p:cNvSpPr/>
          <p:nvPr/>
        </p:nvSpPr>
        <p:spPr>
          <a:xfrm>
            <a:off x="3410663" y="3276722"/>
            <a:ext cx="1114975" cy="1361999"/>
          </a:xfrm>
          <a:custGeom>
            <a:avLst/>
            <a:gdLst/>
            <a:ahLst/>
            <a:cxnLst/>
            <a:rect l="l" t="t" r="r" b="b"/>
            <a:pathLst>
              <a:path w="1010920" h="1010919">
                <a:moveTo>
                  <a:pt x="1010653" y="505333"/>
                </a:moveTo>
                <a:lnTo>
                  <a:pt x="1008340" y="553999"/>
                </a:lnTo>
                <a:lnTo>
                  <a:pt x="1001541" y="601356"/>
                </a:lnTo>
                <a:lnTo>
                  <a:pt x="990469" y="647192"/>
                </a:lnTo>
                <a:lnTo>
                  <a:pt x="975336" y="691296"/>
                </a:lnTo>
                <a:lnTo>
                  <a:pt x="956352" y="733456"/>
                </a:lnTo>
                <a:lnTo>
                  <a:pt x="933730" y="773460"/>
                </a:lnTo>
                <a:lnTo>
                  <a:pt x="907682" y="811097"/>
                </a:lnTo>
                <a:lnTo>
                  <a:pt x="878419" y="846154"/>
                </a:lnTo>
                <a:lnTo>
                  <a:pt x="846154" y="878419"/>
                </a:lnTo>
                <a:lnTo>
                  <a:pt x="811097" y="907682"/>
                </a:lnTo>
                <a:lnTo>
                  <a:pt x="773460" y="933730"/>
                </a:lnTo>
                <a:lnTo>
                  <a:pt x="733456" y="956352"/>
                </a:lnTo>
                <a:lnTo>
                  <a:pt x="691296" y="975336"/>
                </a:lnTo>
                <a:lnTo>
                  <a:pt x="647192" y="990469"/>
                </a:lnTo>
                <a:lnTo>
                  <a:pt x="601356" y="1001541"/>
                </a:lnTo>
                <a:lnTo>
                  <a:pt x="553999" y="1008340"/>
                </a:lnTo>
                <a:lnTo>
                  <a:pt x="505333" y="1010653"/>
                </a:lnTo>
                <a:lnTo>
                  <a:pt x="456666" y="1008340"/>
                </a:lnTo>
                <a:lnTo>
                  <a:pt x="409309" y="1001541"/>
                </a:lnTo>
                <a:lnTo>
                  <a:pt x="363472" y="990469"/>
                </a:lnTo>
                <a:lnTo>
                  <a:pt x="319367" y="975336"/>
                </a:lnTo>
                <a:lnTo>
                  <a:pt x="277206" y="956352"/>
                </a:lnTo>
                <a:lnTo>
                  <a:pt x="237201" y="933730"/>
                </a:lnTo>
                <a:lnTo>
                  <a:pt x="199564" y="907682"/>
                </a:lnTo>
                <a:lnTo>
                  <a:pt x="164506" y="878419"/>
                </a:lnTo>
                <a:lnTo>
                  <a:pt x="132239" y="846154"/>
                </a:lnTo>
                <a:lnTo>
                  <a:pt x="102975" y="811097"/>
                </a:lnTo>
                <a:lnTo>
                  <a:pt x="76926" y="773460"/>
                </a:lnTo>
                <a:lnTo>
                  <a:pt x="54303" y="733456"/>
                </a:lnTo>
                <a:lnTo>
                  <a:pt x="35318" y="691296"/>
                </a:lnTo>
                <a:lnTo>
                  <a:pt x="20184" y="647192"/>
                </a:lnTo>
                <a:lnTo>
                  <a:pt x="9112" y="601356"/>
                </a:lnTo>
                <a:lnTo>
                  <a:pt x="2313" y="553999"/>
                </a:lnTo>
                <a:lnTo>
                  <a:pt x="0" y="505333"/>
                </a:lnTo>
                <a:lnTo>
                  <a:pt x="2313" y="456666"/>
                </a:lnTo>
                <a:lnTo>
                  <a:pt x="9112" y="409309"/>
                </a:lnTo>
                <a:lnTo>
                  <a:pt x="20184" y="363472"/>
                </a:lnTo>
                <a:lnTo>
                  <a:pt x="35318" y="319367"/>
                </a:lnTo>
                <a:lnTo>
                  <a:pt x="54303" y="277206"/>
                </a:lnTo>
                <a:lnTo>
                  <a:pt x="76926" y="237201"/>
                </a:lnTo>
                <a:lnTo>
                  <a:pt x="102975" y="199564"/>
                </a:lnTo>
                <a:lnTo>
                  <a:pt x="132239" y="164506"/>
                </a:lnTo>
                <a:lnTo>
                  <a:pt x="164506" y="132239"/>
                </a:lnTo>
                <a:lnTo>
                  <a:pt x="199564" y="102975"/>
                </a:lnTo>
                <a:lnTo>
                  <a:pt x="237201" y="76926"/>
                </a:lnTo>
                <a:lnTo>
                  <a:pt x="277206" y="54303"/>
                </a:lnTo>
                <a:lnTo>
                  <a:pt x="319367" y="35318"/>
                </a:lnTo>
                <a:lnTo>
                  <a:pt x="363472" y="20184"/>
                </a:lnTo>
                <a:lnTo>
                  <a:pt x="409309" y="9112"/>
                </a:lnTo>
                <a:lnTo>
                  <a:pt x="456666" y="2313"/>
                </a:lnTo>
                <a:lnTo>
                  <a:pt x="505333" y="0"/>
                </a:lnTo>
                <a:lnTo>
                  <a:pt x="553999" y="2313"/>
                </a:lnTo>
                <a:lnTo>
                  <a:pt x="601356" y="9112"/>
                </a:lnTo>
                <a:lnTo>
                  <a:pt x="647192" y="20184"/>
                </a:lnTo>
                <a:lnTo>
                  <a:pt x="691296" y="35318"/>
                </a:lnTo>
                <a:lnTo>
                  <a:pt x="733456" y="54303"/>
                </a:lnTo>
                <a:lnTo>
                  <a:pt x="773460" y="76926"/>
                </a:lnTo>
                <a:lnTo>
                  <a:pt x="811097" y="102975"/>
                </a:lnTo>
                <a:lnTo>
                  <a:pt x="846154" y="132239"/>
                </a:lnTo>
                <a:lnTo>
                  <a:pt x="878419" y="164506"/>
                </a:lnTo>
                <a:lnTo>
                  <a:pt x="907682" y="199564"/>
                </a:lnTo>
                <a:lnTo>
                  <a:pt x="933730" y="237201"/>
                </a:lnTo>
                <a:lnTo>
                  <a:pt x="956352" y="277206"/>
                </a:lnTo>
                <a:lnTo>
                  <a:pt x="975336" y="319367"/>
                </a:lnTo>
                <a:lnTo>
                  <a:pt x="990469" y="363472"/>
                </a:lnTo>
                <a:lnTo>
                  <a:pt x="1001541" y="409309"/>
                </a:lnTo>
                <a:lnTo>
                  <a:pt x="1008340" y="456666"/>
                </a:lnTo>
                <a:lnTo>
                  <a:pt x="1010653" y="505333"/>
                </a:lnTo>
                <a:close/>
              </a:path>
            </a:pathLst>
          </a:custGeom>
          <a:ln w="4331">
            <a:solidFill>
              <a:srgbClr val="000000"/>
            </a:solidFill>
          </a:ln>
        </p:spPr>
        <p:txBody>
          <a:bodyPr wrap="square" lIns="0" tIns="0" rIns="0" bIns="0" rtlCol="0"/>
          <a:lstStyle/>
          <a:p>
            <a:endParaRPr/>
          </a:p>
        </p:txBody>
      </p:sp>
      <p:sp>
        <p:nvSpPr>
          <p:cNvPr id="7" name="object 7"/>
          <p:cNvSpPr/>
          <p:nvPr/>
        </p:nvSpPr>
        <p:spPr>
          <a:xfrm>
            <a:off x="1841195" y="3244828"/>
            <a:ext cx="427221" cy="521872"/>
          </a:xfrm>
          <a:custGeom>
            <a:avLst/>
            <a:gdLst/>
            <a:ahLst/>
            <a:cxnLst/>
            <a:rect l="l" t="t" r="r" b="b"/>
            <a:pathLst>
              <a:path w="387350" h="387350">
                <a:moveTo>
                  <a:pt x="386943" y="193471"/>
                </a:moveTo>
                <a:lnTo>
                  <a:pt x="381833" y="237830"/>
                </a:lnTo>
                <a:lnTo>
                  <a:pt x="367277" y="278550"/>
                </a:lnTo>
                <a:lnTo>
                  <a:pt x="344438" y="314470"/>
                </a:lnTo>
                <a:lnTo>
                  <a:pt x="314475" y="344430"/>
                </a:lnTo>
                <a:lnTo>
                  <a:pt x="278552" y="367267"/>
                </a:lnTo>
                <a:lnTo>
                  <a:pt x="237831" y="381821"/>
                </a:lnTo>
                <a:lnTo>
                  <a:pt x="193471" y="386930"/>
                </a:lnTo>
                <a:lnTo>
                  <a:pt x="149112" y="381821"/>
                </a:lnTo>
                <a:lnTo>
                  <a:pt x="108390" y="367267"/>
                </a:lnTo>
                <a:lnTo>
                  <a:pt x="72467" y="344430"/>
                </a:lnTo>
                <a:lnTo>
                  <a:pt x="42505" y="314470"/>
                </a:lnTo>
                <a:lnTo>
                  <a:pt x="19665" y="278550"/>
                </a:lnTo>
                <a:lnTo>
                  <a:pt x="5110" y="237830"/>
                </a:lnTo>
                <a:lnTo>
                  <a:pt x="0" y="193471"/>
                </a:lnTo>
                <a:lnTo>
                  <a:pt x="5110" y="149108"/>
                </a:lnTo>
                <a:lnTo>
                  <a:pt x="19665" y="108385"/>
                </a:lnTo>
                <a:lnTo>
                  <a:pt x="42505" y="72462"/>
                </a:lnTo>
                <a:lnTo>
                  <a:pt x="72467" y="42501"/>
                </a:lnTo>
                <a:lnTo>
                  <a:pt x="108390" y="19663"/>
                </a:lnTo>
                <a:lnTo>
                  <a:pt x="149112" y="5109"/>
                </a:lnTo>
                <a:lnTo>
                  <a:pt x="193471" y="0"/>
                </a:lnTo>
                <a:lnTo>
                  <a:pt x="237831" y="5109"/>
                </a:lnTo>
                <a:lnTo>
                  <a:pt x="278552" y="19663"/>
                </a:lnTo>
                <a:lnTo>
                  <a:pt x="314475" y="42501"/>
                </a:lnTo>
                <a:lnTo>
                  <a:pt x="344438" y="72462"/>
                </a:lnTo>
                <a:lnTo>
                  <a:pt x="367277" y="108385"/>
                </a:lnTo>
                <a:lnTo>
                  <a:pt x="381833" y="149108"/>
                </a:lnTo>
                <a:lnTo>
                  <a:pt x="386943" y="193471"/>
                </a:lnTo>
                <a:close/>
              </a:path>
            </a:pathLst>
          </a:custGeom>
          <a:ln w="4331">
            <a:solidFill>
              <a:srgbClr val="000000"/>
            </a:solidFill>
          </a:ln>
        </p:spPr>
        <p:txBody>
          <a:bodyPr wrap="square" lIns="0" tIns="0" rIns="0" bIns="0" rtlCol="0"/>
          <a:lstStyle/>
          <a:p>
            <a:endParaRPr/>
          </a:p>
        </p:txBody>
      </p:sp>
      <p:sp>
        <p:nvSpPr>
          <p:cNvPr id="8" name="object 8"/>
          <p:cNvSpPr/>
          <p:nvPr/>
        </p:nvSpPr>
        <p:spPr>
          <a:xfrm>
            <a:off x="1284491" y="3643984"/>
            <a:ext cx="573596" cy="350767"/>
          </a:xfrm>
          <a:custGeom>
            <a:avLst/>
            <a:gdLst/>
            <a:ahLst/>
            <a:cxnLst/>
            <a:rect l="l" t="t" r="r" b="b"/>
            <a:pathLst>
              <a:path w="520064" h="260350">
                <a:moveTo>
                  <a:pt x="0" y="259880"/>
                </a:moveTo>
                <a:lnTo>
                  <a:pt x="519760" y="0"/>
                </a:lnTo>
              </a:path>
            </a:pathLst>
          </a:custGeom>
          <a:ln w="4331">
            <a:solidFill>
              <a:srgbClr val="000000"/>
            </a:solidFill>
          </a:ln>
        </p:spPr>
        <p:txBody>
          <a:bodyPr wrap="square" lIns="0" tIns="0" rIns="0" bIns="0" rtlCol="0"/>
          <a:lstStyle/>
          <a:p>
            <a:endParaRPr/>
          </a:p>
        </p:txBody>
      </p:sp>
      <p:sp>
        <p:nvSpPr>
          <p:cNvPr id="9" name="object 9"/>
          <p:cNvSpPr/>
          <p:nvPr/>
        </p:nvSpPr>
        <p:spPr>
          <a:xfrm>
            <a:off x="1284491" y="4285903"/>
            <a:ext cx="1528889" cy="467118"/>
          </a:xfrm>
          <a:custGeom>
            <a:avLst/>
            <a:gdLst/>
            <a:ahLst/>
            <a:cxnLst/>
            <a:rect l="l" t="t" r="r" b="b"/>
            <a:pathLst>
              <a:path w="1386205" h="346710">
                <a:moveTo>
                  <a:pt x="0" y="0"/>
                </a:moveTo>
                <a:lnTo>
                  <a:pt x="1386039" y="346506"/>
                </a:lnTo>
              </a:path>
            </a:pathLst>
          </a:custGeom>
          <a:ln w="4331">
            <a:solidFill>
              <a:srgbClr val="000000"/>
            </a:solidFill>
          </a:ln>
        </p:spPr>
        <p:txBody>
          <a:bodyPr wrap="square" lIns="0" tIns="0" rIns="0" bIns="0" rtlCol="0"/>
          <a:lstStyle/>
          <a:p>
            <a:endParaRPr/>
          </a:p>
        </p:txBody>
      </p:sp>
      <p:sp>
        <p:nvSpPr>
          <p:cNvPr id="10" name="object 10"/>
          <p:cNvSpPr/>
          <p:nvPr/>
        </p:nvSpPr>
        <p:spPr>
          <a:xfrm>
            <a:off x="2192160" y="3702331"/>
            <a:ext cx="717170" cy="758853"/>
          </a:xfrm>
          <a:custGeom>
            <a:avLst/>
            <a:gdLst/>
            <a:ahLst/>
            <a:cxnLst/>
            <a:rect l="l" t="t" r="r" b="b"/>
            <a:pathLst>
              <a:path w="650239" h="563244">
                <a:moveTo>
                  <a:pt x="0" y="0"/>
                </a:moveTo>
                <a:lnTo>
                  <a:pt x="649706" y="563079"/>
                </a:lnTo>
              </a:path>
            </a:pathLst>
          </a:custGeom>
          <a:ln w="4331">
            <a:solidFill>
              <a:srgbClr val="000000"/>
            </a:solidFill>
          </a:ln>
        </p:spPr>
        <p:txBody>
          <a:bodyPr wrap="square" lIns="0" tIns="0" rIns="0" bIns="0" rtlCol="0"/>
          <a:lstStyle/>
          <a:p>
            <a:endParaRPr/>
          </a:p>
        </p:txBody>
      </p:sp>
      <p:sp>
        <p:nvSpPr>
          <p:cNvPr id="11" name="object 11"/>
          <p:cNvSpPr/>
          <p:nvPr/>
        </p:nvSpPr>
        <p:spPr>
          <a:xfrm>
            <a:off x="5154031" y="3702331"/>
            <a:ext cx="0" cy="934237"/>
          </a:xfrm>
          <a:custGeom>
            <a:avLst/>
            <a:gdLst/>
            <a:ahLst/>
            <a:cxnLst/>
            <a:rect l="l" t="t" r="r" b="b"/>
            <a:pathLst>
              <a:path h="693419">
                <a:moveTo>
                  <a:pt x="0" y="0"/>
                </a:moveTo>
                <a:lnTo>
                  <a:pt x="0" y="693026"/>
                </a:lnTo>
              </a:path>
            </a:pathLst>
          </a:custGeom>
          <a:ln w="3175">
            <a:solidFill>
              <a:srgbClr val="000000"/>
            </a:solidFill>
          </a:ln>
        </p:spPr>
        <p:txBody>
          <a:bodyPr wrap="square" lIns="0" tIns="0" rIns="0" bIns="0" rtlCol="0"/>
          <a:lstStyle/>
          <a:p>
            <a:endParaRPr/>
          </a:p>
        </p:txBody>
      </p:sp>
      <p:sp>
        <p:nvSpPr>
          <p:cNvPr id="12" name="object 12"/>
          <p:cNvSpPr/>
          <p:nvPr/>
        </p:nvSpPr>
        <p:spPr>
          <a:xfrm>
            <a:off x="5154031" y="3702331"/>
            <a:ext cx="0" cy="934237"/>
          </a:xfrm>
          <a:custGeom>
            <a:avLst/>
            <a:gdLst/>
            <a:ahLst/>
            <a:cxnLst/>
            <a:rect l="l" t="t" r="r" b="b"/>
            <a:pathLst>
              <a:path h="693419">
                <a:moveTo>
                  <a:pt x="0" y="0"/>
                </a:moveTo>
                <a:lnTo>
                  <a:pt x="0" y="693026"/>
                </a:lnTo>
              </a:path>
            </a:pathLst>
          </a:custGeom>
          <a:ln w="4331">
            <a:solidFill>
              <a:srgbClr val="000000"/>
            </a:solidFill>
          </a:ln>
        </p:spPr>
        <p:txBody>
          <a:bodyPr wrap="square" lIns="0" tIns="0" rIns="0" bIns="0" rtlCol="0"/>
          <a:lstStyle/>
          <a:p>
            <a:endParaRPr/>
          </a:p>
        </p:txBody>
      </p:sp>
      <p:sp>
        <p:nvSpPr>
          <p:cNvPr id="13" name="object 13"/>
          <p:cNvSpPr/>
          <p:nvPr/>
        </p:nvSpPr>
        <p:spPr>
          <a:xfrm>
            <a:off x="5345118" y="3410561"/>
            <a:ext cx="191199" cy="0"/>
          </a:xfrm>
          <a:custGeom>
            <a:avLst/>
            <a:gdLst/>
            <a:ahLst/>
            <a:cxnLst/>
            <a:rect l="l" t="t" r="r" b="b"/>
            <a:pathLst>
              <a:path w="173354">
                <a:moveTo>
                  <a:pt x="0" y="0"/>
                </a:moveTo>
                <a:lnTo>
                  <a:pt x="173253" y="0"/>
                </a:lnTo>
              </a:path>
            </a:pathLst>
          </a:custGeom>
          <a:ln w="3175">
            <a:solidFill>
              <a:srgbClr val="000000"/>
            </a:solidFill>
          </a:ln>
        </p:spPr>
        <p:txBody>
          <a:bodyPr wrap="square" lIns="0" tIns="0" rIns="0" bIns="0" rtlCol="0"/>
          <a:lstStyle/>
          <a:p>
            <a:endParaRPr/>
          </a:p>
        </p:txBody>
      </p:sp>
      <p:sp>
        <p:nvSpPr>
          <p:cNvPr id="14" name="object 14"/>
          <p:cNvSpPr/>
          <p:nvPr/>
        </p:nvSpPr>
        <p:spPr>
          <a:xfrm>
            <a:off x="5345118" y="3410561"/>
            <a:ext cx="191199" cy="0"/>
          </a:xfrm>
          <a:custGeom>
            <a:avLst/>
            <a:gdLst/>
            <a:ahLst/>
            <a:cxnLst/>
            <a:rect l="l" t="t" r="r" b="b"/>
            <a:pathLst>
              <a:path w="173354">
                <a:moveTo>
                  <a:pt x="0" y="0"/>
                </a:moveTo>
                <a:lnTo>
                  <a:pt x="173253" y="0"/>
                </a:lnTo>
              </a:path>
            </a:pathLst>
          </a:custGeom>
          <a:ln w="4331">
            <a:solidFill>
              <a:srgbClr val="000000"/>
            </a:solidFill>
          </a:ln>
        </p:spPr>
        <p:txBody>
          <a:bodyPr wrap="square" lIns="0" tIns="0" rIns="0" bIns="0" rtlCol="0"/>
          <a:lstStyle/>
          <a:p>
            <a:endParaRPr/>
          </a:p>
        </p:txBody>
      </p:sp>
      <p:sp>
        <p:nvSpPr>
          <p:cNvPr id="15" name="object 15"/>
          <p:cNvSpPr/>
          <p:nvPr/>
        </p:nvSpPr>
        <p:spPr>
          <a:xfrm>
            <a:off x="5392882" y="4869458"/>
            <a:ext cx="191199" cy="0"/>
          </a:xfrm>
          <a:custGeom>
            <a:avLst/>
            <a:gdLst/>
            <a:ahLst/>
            <a:cxnLst/>
            <a:rect l="l" t="t" r="r" b="b"/>
            <a:pathLst>
              <a:path w="173354">
                <a:moveTo>
                  <a:pt x="0" y="0"/>
                </a:moveTo>
                <a:lnTo>
                  <a:pt x="173253" y="0"/>
                </a:lnTo>
              </a:path>
            </a:pathLst>
          </a:custGeom>
          <a:ln w="3175">
            <a:solidFill>
              <a:srgbClr val="000000"/>
            </a:solidFill>
          </a:ln>
        </p:spPr>
        <p:txBody>
          <a:bodyPr wrap="square" lIns="0" tIns="0" rIns="0" bIns="0" rtlCol="0"/>
          <a:lstStyle/>
          <a:p>
            <a:endParaRPr/>
          </a:p>
        </p:txBody>
      </p:sp>
      <p:sp>
        <p:nvSpPr>
          <p:cNvPr id="16" name="object 16"/>
          <p:cNvSpPr/>
          <p:nvPr/>
        </p:nvSpPr>
        <p:spPr>
          <a:xfrm>
            <a:off x="5392882" y="4869458"/>
            <a:ext cx="191199" cy="0"/>
          </a:xfrm>
          <a:custGeom>
            <a:avLst/>
            <a:gdLst/>
            <a:ahLst/>
            <a:cxnLst/>
            <a:rect l="l" t="t" r="r" b="b"/>
            <a:pathLst>
              <a:path w="173354">
                <a:moveTo>
                  <a:pt x="0" y="0"/>
                </a:moveTo>
                <a:lnTo>
                  <a:pt x="173253" y="0"/>
                </a:lnTo>
              </a:path>
            </a:pathLst>
          </a:custGeom>
          <a:ln w="4331">
            <a:solidFill>
              <a:srgbClr val="000000"/>
            </a:solidFill>
          </a:ln>
        </p:spPr>
        <p:txBody>
          <a:bodyPr wrap="square" lIns="0" tIns="0" rIns="0" bIns="0" rtlCol="0"/>
          <a:lstStyle/>
          <a:p>
            <a:endParaRPr/>
          </a:p>
        </p:txBody>
      </p:sp>
      <p:sp>
        <p:nvSpPr>
          <p:cNvPr id="17" name="object 17"/>
          <p:cNvSpPr/>
          <p:nvPr/>
        </p:nvSpPr>
        <p:spPr>
          <a:xfrm>
            <a:off x="5536204" y="3002063"/>
            <a:ext cx="0" cy="700677"/>
          </a:xfrm>
          <a:custGeom>
            <a:avLst/>
            <a:gdLst/>
            <a:ahLst/>
            <a:cxnLst/>
            <a:rect l="l" t="t" r="r" b="b"/>
            <a:pathLst>
              <a:path h="520065">
                <a:moveTo>
                  <a:pt x="0" y="0"/>
                </a:moveTo>
                <a:lnTo>
                  <a:pt x="0" y="519760"/>
                </a:lnTo>
              </a:path>
            </a:pathLst>
          </a:custGeom>
          <a:ln w="3175">
            <a:solidFill>
              <a:srgbClr val="000000"/>
            </a:solidFill>
          </a:ln>
        </p:spPr>
        <p:txBody>
          <a:bodyPr wrap="square" lIns="0" tIns="0" rIns="0" bIns="0" rtlCol="0"/>
          <a:lstStyle/>
          <a:p>
            <a:endParaRPr/>
          </a:p>
        </p:txBody>
      </p:sp>
      <p:sp>
        <p:nvSpPr>
          <p:cNvPr id="18" name="object 18"/>
          <p:cNvSpPr/>
          <p:nvPr/>
        </p:nvSpPr>
        <p:spPr>
          <a:xfrm>
            <a:off x="5536204" y="3002063"/>
            <a:ext cx="0" cy="700677"/>
          </a:xfrm>
          <a:custGeom>
            <a:avLst/>
            <a:gdLst/>
            <a:ahLst/>
            <a:cxnLst/>
            <a:rect l="l" t="t" r="r" b="b"/>
            <a:pathLst>
              <a:path h="520065">
                <a:moveTo>
                  <a:pt x="0" y="0"/>
                </a:moveTo>
                <a:lnTo>
                  <a:pt x="0" y="519760"/>
                </a:lnTo>
              </a:path>
            </a:pathLst>
          </a:custGeom>
          <a:ln w="17325">
            <a:solidFill>
              <a:srgbClr val="000000"/>
            </a:solidFill>
          </a:ln>
        </p:spPr>
        <p:txBody>
          <a:bodyPr wrap="square" lIns="0" tIns="0" rIns="0" bIns="0" rtlCol="0"/>
          <a:lstStyle/>
          <a:p>
            <a:endParaRPr/>
          </a:p>
        </p:txBody>
      </p:sp>
      <p:sp>
        <p:nvSpPr>
          <p:cNvPr id="19" name="object 19"/>
          <p:cNvSpPr/>
          <p:nvPr/>
        </p:nvSpPr>
        <p:spPr>
          <a:xfrm>
            <a:off x="5583969" y="4636037"/>
            <a:ext cx="0" cy="700677"/>
          </a:xfrm>
          <a:custGeom>
            <a:avLst/>
            <a:gdLst/>
            <a:ahLst/>
            <a:cxnLst/>
            <a:rect l="l" t="t" r="r" b="b"/>
            <a:pathLst>
              <a:path h="520064">
                <a:moveTo>
                  <a:pt x="0" y="0"/>
                </a:moveTo>
                <a:lnTo>
                  <a:pt x="0" y="519760"/>
                </a:lnTo>
              </a:path>
            </a:pathLst>
          </a:custGeom>
          <a:ln w="3175">
            <a:solidFill>
              <a:srgbClr val="000000"/>
            </a:solidFill>
          </a:ln>
        </p:spPr>
        <p:txBody>
          <a:bodyPr wrap="square" lIns="0" tIns="0" rIns="0" bIns="0" rtlCol="0"/>
          <a:lstStyle/>
          <a:p>
            <a:endParaRPr/>
          </a:p>
        </p:txBody>
      </p:sp>
      <p:sp>
        <p:nvSpPr>
          <p:cNvPr id="20" name="object 20"/>
          <p:cNvSpPr/>
          <p:nvPr/>
        </p:nvSpPr>
        <p:spPr>
          <a:xfrm>
            <a:off x="5583969" y="4636037"/>
            <a:ext cx="0" cy="700677"/>
          </a:xfrm>
          <a:custGeom>
            <a:avLst/>
            <a:gdLst/>
            <a:ahLst/>
            <a:cxnLst/>
            <a:rect l="l" t="t" r="r" b="b"/>
            <a:pathLst>
              <a:path h="520064">
                <a:moveTo>
                  <a:pt x="0" y="0"/>
                </a:moveTo>
                <a:lnTo>
                  <a:pt x="0" y="519760"/>
                </a:lnTo>
              </a:path>
            </a:pathLst>
          </a:custGeom>
          <a:ln w="17325">
            <a:solidFill>
              <a:srgbClr val="000000"/>
            </a:solidFill>
          </a:ln>
        </p:spPr>
        <p:txBody>
          <a:bodyPr wrap="square" lIns="0" tIns="0" rIns="0" bIns="0" rtlCol="0"/>
          <a:lstStyle/>
          <a:p>
            <a:endParaRPr/>
          </a:p>
        </p:txBody>
      </p:sp>
      <p:sp>
        <p:nvSpPr>
          <p:cNvPr id="21" name="object 21"/>
          <p:cNvSpPr/>
          <p:nvPr/>
        </p:nvSpPr>
        <p:spPr>
          <a:xfrm>
            <a:off x="711231" y="4169192"/>
            <a:ext cx="191199" cy="0"/>
          </a:xfrm>
          <a:custGeom>
            <a:avLst/>
            <a:gdLst/>
            <a:ahLst/>
            <a:cxnLst/>
            <a:rect l="l" t="t" r="r" b="b"/>
            <a:pathLst>
              <a:path w="173355">
                <a:moveTo>
                  <a:pt x="0" y="0"/>
                </a:moveTo>
                <a:lnTo>
                  <a:pt x="173253" y="0"/>
                </a:lnTo>
              </a:path>
            </a:pathLst>
          </a:custGeom>
          <a:ln w="3175">
            <a:solidFill>
              <a:srgbClr val="000000"/>
            </a:solidFill>
          </a:ln>
        </p:spPr>
        <p:txBody>
          <a:bodyPr wrap="square" lIns="0" tIns="0" rIns="0" bIns="0" rtlCol="0"/>
          <a:lstStyle/>
          <a:p>
            <a:endParaRPr/>
          </a:p>
        </p:txBody>
      </p:sp>
      <p:sp>
        <p:nvSpPr>
          <p:cNvPr id="22" name="object 22"/>
          <p:cNvSpPr/>
          <p:nvPr/>
        </p:nvSpPr>
        <p:spPr>
          <a:xfrm>
            <a:off x="711231" y="4169192"/>
            <a:ext cx="191199" cy="0"/>
          </a:xfrm>
          <a:custGeom>
            <a:avLst/>
            <a:gdLst/>
            <a:ahLst/>
            <a:cxnLst/>
            <a:rect l="l" t="t" r="r" b="b"/>
            <a:pathLst>
              <a:path w="173355">
                <a:moveTo>
                  <a:pt x="0" y="0"/>
                </a:moveTo>
                <a:lnTo>
                  <a:pt x="173253" y="0"/>
                </a:lnTo>
              </a:path>
            </a:pathLst>
          </a:custGeom>
          <a:ln w="4331">
            <a:solidFill>
              <a:srgbClr val="000000"/>
            </a:solidFill>
          </a:ln>
        </p:spPr>
        <p:txBody>
          <a:bodyPr wrap="square" lIns="0" tIns="0" rIns="0" bIns="0" rtlCol="0"/>
          <a:lstStyle/>
          <a:p>
            <a:endParaRPr/>
          </a:p>
        </p:txBody>
      </p:sp>
      <p:sp>
        <p:nvSpPr>
          <p:cNvPr id="23" name="object 23"/>
          <p:cNvSpPr/>
          <p:nvPr/>
        </p:nvSpPr>
        <p:spPr>
          <a:xfrm>
            <a:off x="711231" y="3877405"/>
            <a:ext cx="0" cy="700677"/>
          </a:xfrm>
          <a:custGeom>
            <a:avLst/>
            <a:gdLst/>
            <a:ahLst/>
            <a:cxnLst/>
            <a:rect l="l" t="t" r="r" b="b"/>
            <a:pathLst>
              <a:path h="520064">
                <a:moveTo>
                  <a:pt x="0" y="0"/>
                </a:moveTo>
                <a:lnTo>
                  <a:pt x="0" y="519760"/>
                </a:lnTo>
              </a:path>
            </a:pathLst>
          </a:custGeom>
          <a:ln w="3175">
            <a:solidFill>
              <a:srgbClr val="000000"/>
            </a:solidFill>
          </a:ln>
        </p:spPr>
        <p:txBody>
          <a:bodyPr wrap="square" lIns="0" tIns="0" rIns="0" bIns="0" rtlCol="0"/>
          <a:lstStyle/>
          <a:p>
            <a:endParaRPr/>
          </a:p>
        </p:txBody>
      </p:sp>
      <p:sp>
        <p:nvSpPr>
          <p:cNvPr id="24" name="object 24"/>
          <p:cNvSpPr/>
          <p:nvPr/>
        </p:nvSpPr>
        <p:spPr>
          <a:xfrm>
            <a:off x="711231" y="3877405"/>
            <a:ext cx="0" cy="700677"/>
          </a:xfrm>
          <a:custGeom>
            <a:avLst/>
            <a:gdLst/>
            <a:ahLst/>
            <a:cxnLst/>
            <a:rect l="l" t="t" r="r" b="b"/>
            <a:pathLst>
              <a:path h="520064">
                <a:moveTo>
                  <a:pt x="0" y="0"/>
                </a:moveTo>
                <a:lnTo>
                  <a:pt x="0" y="519760"/>
                </a:lnTo>
              </a:path>
            </a:pathLst>
          </a:custGeom>
          <a:ln w="17325">
            <a:solidFill>
              <a:srgbClr val="000000"/>
            </a:solidFill>
          </a:ln>
        </p:spPr>
        <p:txBody>
          <a:bodyPr wrap="square" lIns="0" tIns="0" rIns="0" bIns="0" rtlCol="0"/>
          <a:lstStyle/>
          <a:p>
            <a:endParaRPr/>
          </a:p>
        </p:txBody>
      </p:sp>
      <p:sp>
        <p:nvSpPr>
          <p:cNvPr id="25" name="object 25"/>
          <p:cNvSpPr/>
          <p:nvPr/>
        </p:nvSpPr>
        <p:spPr>
          <a:xfrm>
            <a:off x="520141" y="3994117"/>
            <a:ext cx="191199" cy="0"/>
          </a:xfrm>
          <a:custGeom>
            <a:avLst/>
            <a:gdLst/>
            <a:ahLst/>
            <a:cxnLst/>
            <a:rect l="l" t="t" r="r" b="b"/>
            <a:pathLst>
              <a:path w="173355">
                <a:moveTo>
                  <a:pt x="0" y="0"/>
                </a:moveTo>
                <a:lnTo>
                  <a:pt x="173255" y="0"/>
                </a:lnTo>
              </a:path>
            </a:pathLst>
          </a:custGeom>
          <a:ln w="3175">
            <a:solidFill>
              <a:srgbClr val="000000"/>
            </a:solidFill>
          </a:ln>
        </p:spPr>
        <p:txBody>
          <a:bodyPr wrap="square" lIns="0" tIns="0" rIns="0" bIns="0" rtlCol="0"/>
          <a:lstStyle/>
          <a:p>
            <a:endParaRPr/>
          </a:p>
        </p:txBody>
      </p:sp>
      <p:sp>
        <p:nvSpPr>
          <p:cNvPr id="26" name="object 26"/>
          <p:cNvSpPr/>
          <p:nvPr/>
        </p:nvSpPr>
        <p:spPr>
          <a:xfrm>
            <a:off x="520141" y="3994117"/>
            <a:ext cx="191199" cy="0"/>
          </a:xfrm>
          <a:custGeom>
            <a:avLst/>
            <a:gdLst/>
            <a:ahLst/>
            <a:cxnLst/>
            <a:rect l="l" t="t" r="r" b="b"/>
            <a:pathLst>
              <a:path w="173355">
                <a:moveTo>
                  <a:pt x="0" y="0"/>
                </a:moveTo>
                <a:lnTo>
                  <a:pt x="173255" y="0"/>
                </a:lnTo>
              </a:path>
            </a:pathLst>
          </a:custGeom>
          <a:ln w="4331">
            <a:solidFill>
              <a:srgbClr val="000000"/>
            </a:solidFill>
          </a:ln>
        </p:spPr>
        <p:txBody>
          <a:bodyPr wrap="square" lIns="0" tIns="0" rIns="0" bIns="0" rtlCol="0"/>
          <a:lstStyle/>
          <a:p>
            <a:endParaRPr/>
          </a:p>
        </p:txBody>
      </p:sp>
      <p:sp>
        <p:nvSpPr>
          <p:cNvPr id="27" name="object 27"/>
          <p:cNvSpPr/>
          <p:nvPr/>
        </p:nvSpPr>
        <p:spPr>
          <a:xfrm>
            <a:off x="5536204" y="3177139"/>
            <a:ext cx="143574" cy="0"/>
          </a:xfrm>
          <a:custGeom>
            <a:avLst/>
            <a:gdLst/>
            <a:ahLst/>
            <a:cxnLst/>
            <a:rect l="l" t="t" r="r" b="b"/>
            <a:pathLst>
              <a:path w="130175">
                <a:moveTo>
                  <a:pt x="0" y="0"/>
                </a:moveTo>
                <a:lnTo>
                  <a:pt x="129946" y="0"/>
                </a:lnTo>
              </a:path>
            </a:pathLst>
          </a:custGeom>
          <a:ln w="3175">
            <a:solidFill>
              <a:srgbClr val="000000"/>
            </a:solidFill>
          </a:ln>
        </p:spPr>
        <p:txBody>
          <a:bodyPr wrap="square" lIns="0" tIns="0" rIns="0" bIns="0" rtlCol="0"/>
          <a:lstStyle/>
          <a:p>
            <a:endParaRPr/>
          </a:p>
        </p:txBody>
      </p:sp>
      <p:sp>
        <p:nvSpPr>
          <p:cNvPr id="28" name="object 28"/>
          <p:cNvSpPr/>
          <p:nvPr/>
        </p:nvSpPr>
        <p:spPr>
          <a:xfrm>
            <a:off x="5536204" y="3177139"/>
            <a:ext cx="143574" cy="0"/>
          </a:xfrm>
          <a:custGeom>
            <a:avLst/>
            <a:gdLst/>
            <a:ahLst/>
            <a:cxnLst/>
            <a:rect l="l" t="t" r="r" b="b"/>
            <a:pathLst>
              <a:path w="130175">
                <a:moveTo>
                  <a:pt x="0" y="0"/>
                </a:moveTo>
                <a:lnTo>
                  <a:pt x="129946" y="0"/>
                </a:lnTo>
              </a:path>
            </a:pathLst>
          </a:custGeom>
          <a:ln w="4331">
            <a:solidFill>
              <a:srgbClr val="000000"/>
            </a:solidFill>
          </a:ln>
        </p:spPr>
        <p:txBody>
          <a:bodyPr wrap="square" lIns="0" tIns="0" rIns="0" bIns="0" rtlCol="0"/>
          <a:lstStyle/>
          <a:p>
            <a:endParaRPr/>
          </a:p>
        </p:txBody>
      </p:sp>
      <p:sp>
        <p:nvSpPr>
          <p:cNvPr id="29" name="object 29"/>
          <p:cNvSpPr/>
          <p:nvPr/>
        </p:nvSpPr>
        <p:spPr>
          <a:xfrm>
            <a:off x="5583969" y="5161245"/>
            <a:ext cx="143574" cy="0"/>
          </a:xfrm>
          <a:custGeom>
            <a:avLst/>
            <a:gdLst/>
            <a:ahLst/>
            <a:cxnLst/>
            <a:rect l="l" t="t" r="r" b="b"/>
            <a:pathLst>
              <a:path w="130175">
                <a:moveTo>
                  <a:pt x="0" y="0"/>
                </a:moveTo>
                <a:lnTo>
                  <a:pt x="129946" y="0"/>
                </a:lnTo>
              </a:path>
            </a:pathLst>
          </a:custGeom>
          <a:ln w="3175">
            <a:solidFill>
              <a:srgbClr val="000000"/>
            </a:solidFill>
          </a:ln>
        </p:spPr>
        <p:txBody>
          <a:bodyPr wrap="square" lIns="0" tIns="0" rIns="0" bIns="0" rtlCol="0"/>
          <a:lstStyle/>
          <a:p>
            <a:endParaRPr/>
          </a:p>
        </p:txBody>
      </p:sp>
      <p:sp>
        <p:nvSpPr>
          <p:cNvPr id="30" name="object 30"/>
          <p:cNvSpPr/>
          <p:nvPr/>
        </p:nvSpPr>
        <p:spPr>
          <a:xfrm>
            <a:off x="5583969" y="5161245"/>
            <a:ext cx="143574" cy="0"/>
          </a:xfrm>
          <a:custGeom>
            <a:avLst/>
            <a:gdLst/>
            <a:ahLst/>
            <a:cxnLst/>
            <a:rect l="l" t="t" r="r" b="b"/>
            <a:pathLst>
              <a:path w="130175">
                <a:moveTo>
                  <a:pt x="0" y="0"/>
                </a:moveTo>
                <a:lnTo>
                  <a:pt x="129946" y="0"/>
                </a:lnTo>
              </a:path>
            </a:pathLst>
          </a:custGeom>
          <a:ln w="4331">
            <a:solidFill>
              <a:srgbClr val="000000"/>
            </a:solidFill>
          </a:ln>
        </p:spPr>
        <p:txBody>
          <a:bodyPr wrap="square" lIns="0" tIns="0" rIns="0" bIns="0" rtlCol="0"/>
          <a:lstStyle/>
          <a:p>
            <a:endParaRPr/>
          </a:p>
        </p:txBody>
      </p:sp>
      <p:sp>
        <p:nvSpPr>
          <p:cNvPr id="31" name="object 31"/>
          <p:cNvSpPr/>
          <p:nvPr/>
        </p:nvSpPr>
        <p:spPr>
          <a:xfrm>
            <a:off x="2287703" y="3468908"/>
            <a:ext cx="1147192" cy="292591"/>
          </a:xfrm>
          <a:custGeom>
            <a:avLst/>
            <a:gdLst/>
            <a:ahLst/>
            <a:cxnLst/>
            <a:rect l="l" t="t" r="r" b="b"/>
            <a:pathLst>
              <a:path w="1040129" h="217169">
                <a:moveTo>
                  <a:pt x="0" y="0"/>
                </a:moveTo>
                <a:lnTo>
                  <a:pt x="1039533" y="216573"/>
                </a:lnTo>
              </a:path>
            </a:pathLst>
          </a:custGeom>
          <a:ln w="4331">
            <a:solidFill>
              <a:srgbClr val="000000"/>
            </a:solidFill>
          </a:ln>
        </p:spPr>
        <p:txBody>
          <a:bodyPr wrap="square" lIns="0" tIns="0" rIns="0" bIns="0" rtlCol="0"/>
          <a:lstStyle/>
          <a:p>
            <a:endParaRPr/>
          </a:p>
        </p:txBody>
      </p:sp>
      <p:sp>
        <p:nvSpPr>
          <p:cNvPr id="32" name="object 32"/>
          <p:cNvSpPr/>
          <p:nvPr/>
        </p:nvSpPr>
        <p:spPr>
          <a:xfrm>
            <a:off x="3195371" y="4344250"/>
            <a:ext cx="334773" cy="233559"/>
          </a:xfrm>
          <a:custGeom>
            <a:avLst/>
            <a:gdLst/>
            <a:ahLst/>
            <a:cxnLst/>
            <a:rect l="l" t="t" r="r" b="b"/>
            <a:pathLst>
              <a:path w="303529" h="173355">
                <a:moveTo>
                  <a:pt x="0" y="173253"/>
                </a:moveTo>
                <a:lnTo>
                  <a:pt x="303199" y="0"/>
                </a:lnTo>
              </a:path>
            </a:pathLst>
          </a:custGeom>
          <a:ln w="4331">
            <a:solidFill>
              <a:srgbClr val="000000"/>
            </a:solidFill>
          </a:ln>
        </p:spPr>
        <p:txBody>
          <a:bodyPr wrap="square" lIns="0" tIns="0" rIns="0" bIns="0" rtlCol="0"/>
          <a:lstStyle/>
          <a:p>
            <a:endParaRPr/>
          </a:p>
        </p:txBody>
      </p:sp>
      <p:sp>
        <p:nvSpPr>
          <p:cNvPr id="33" name="object 33"/>
          <p:cNvSpPr/>
          <p:nvPr/>
        </p:nvSpPr>
        <p:spPr>
          <a:xfrm>
            <a:off x="4485214" y="3468908"/>
            <a:ext cx="430022" cy="233559"/>
          </a:xfrm>
          <a:custGeom>
            <a:avLst/>
            <a:gdLst/>
            <a:ahLst/>
            <a:cxnLst/>
            <a:rect l="l" t="t" r="r" b="b"/>
            <a:pathLst>
              <a:path w="389889" h="173355">
                <a:moveTo>
                  <a:pt x="0" y="173253"/>
                </a:moveTo>
                <a:lnTo>
                  <a:pt x="389826" y="0"/>
                </a:lnTo>
              </a:path>
            </a:pathLst>
          </a:custGeom>
          <a:ln w="4331">
            <a:solidFill>
              <a:srgbClr val="000000"/>
            </a:solidFill>
          </a:ln>
        </p:spPr>
        <p:txBody>
          <a:bodyPr wrap="square" lIns="0" tIns="0" rIns="0" bIns="0" rtlCol="0"/>
          <a:lstStyle/>
          <a:p>
            <a:endParaRPr/>
          </a:p>
        </p:txBody>
      </p:sp>
      <p:sp>
        <p:nvSpPr>
          <p:cNvPr id="34" name="object 34"/>
          <p:cNvSpPr/>
          <p:nvPr/>
        </p:nvSpPr>
        <p:spPr>
          <a:xfrm>
            <a:off x="4437449" y="4344250"/>
            <a:ext cx="621221" cy="408942"/>
          </a:xfrm>
          <a:custGeom>
            <a:avLst/>
            <a:gdLst/>
            <a:ahLst/>
            <a:cxnLst/>
            <a:rect l="l" t="t" r="r" b="b"/>
            <a:pathLst>
              <a:path w="563245" h="303530">
                <a:moveTo>
                  <a:pt x="0" y="0"/>
                </a:moveTo>
                <a:lnTo>
                  <a:pt x="563079" y="303199"/>
                </a:lnTo>
              </a:path>
            </a:pathLst>
          </a:custGeom>
          <a:ln w="4331">
            <a:solidFill>
              <a:srgbClr val="000000"/>
            </a:solidFill>
          </a:ln>
        </p:spPr>
        <p:txBody>
          <a:bodyPr wrap="square" lIns="0" tIns="0" rIns="0" bIns="0" rtlCol="0"/>
          <a:lstStyle/>
          <a:p>
            <a:endParaRPr/>
          </a:p>
        </p:txBody>
      </p:sp>
      <p:sp>
        <p:nvSpPr>
          <p:cNvPr id="35" name="object 35"/>
          <p:cNvSpPr/>
          <p:nvPr/>
        </p:nvSpPr>
        <p:spPr>
          <a:xfrm>
            <a:off x="4294127" y="3994117"/>
            <a:ext cx="622621" cy="434608"/>
          </a:xfrm>
          <a:custGeom>
            <a:avLst/>
            <a:gdLst/>
            <a:ahLst/>
            <a:cxnLst/>
            <a:rect l="l" t="t" r="r" b="b"/>
            <a:pathLst>
              <a:path w="564514" h="322580">
                <a:moveTo>
                  <a:pt x="0" y="0"/>
                </a:moveTo>
                <a:lnTo>
                  <a:pt x="563950" y="322250"/>
                </a:lnTo>
              </a:path>
            </a:pathLst>
          </a:custGeom>
          <a:ln w="4331">
            <a:solidFill>
              <a:srgbClr val="000000"/>
            </a:solidFill>
          </a:ln>
        </p:spPr>
        <p:txBody>
          <a:bodyPr wrap="square" lIns="0" tIns="0" rIns="0" bIns="0" rtlCol="0"/>
          <a:lstStyle/>
          <a:p>
            <a:endParaRPr/>
          </a:p>
        </p:txBody>
      </p:sp>
      <p:sp>
        <p:nvSpPr>
          <p:cNvPr id="36" name="object 36"/>
          <p:cNvSpPr/>
          <p:nvPr/>
        </p:nvSpPr>
        <p:spPr>
          <a:xfrm>
            <a:off x="4916126" y="4428281"/>
            <a:ext cx="38520" cy="26521"/>
          </a:xfrm>
          <a:custGeom>
            <a:avLst/>
            <a:gdLst/>
            <a:ahLst/>
            <a:cxnLst/>
            <a:rect l="l" t="t" r="r" b="b"/>
            <a:pathLst>
              <a:path w="34925" h="19685">
                <a:moveTo>
                  <a:pt x="0" y="0"/>
                </a:moveTo>
                <a:lnTo>
                  <a:pt x="34324" y="19613"/>
                </a:lnTo>
              </a:path>
            </a:pathLst>
          </a:custGeom>
          <a:ln w="4331">
            <a:solidFill>
              <a:srgbClr val="000000"/>
            </a:solidFill>
          </a:ln>
        </p:spPr>
        <p:txBody>
          <a:bodyPr wrap="square" lIns="0" tIns="0" rIns="0" bIns="0" rtlCol="0"/>
          <a:lstStyle/>
          <a:p>
            <a:endParaRPr/>
          </a:p>
        </p:txBody>
      </p:sp>
      <p:sp>
        <p:nvSpPr>
          <p:cNvPr id="37" name="object 37"/>
          <p:cNvSpPr/>
          <p:nvPr/>
        </p:nvSpPr>
        <p:spPr>
          <a:xfrm>
            <a:off x="4877585" y="4387831"/>
            <a:ext cx="77040" cy="67587"/>
          </a:xfrm>
          <a:custGeom>
            <a:avLst/>
            <a:gdLst/>
            <a:ahLst/>
            <a:cxnLst/>
            <a:rect l="l" t="t" r="r" b="b"/>
            <a:pathLst>
              <a:path w="69850" h="50164">
                <a:moveTo>
                  <a:pt x="17322" y="0"/>
                </a:moveTo>
                <a:lnTo>
                  <a:pt x="0" y="30022"/>
                </a:lnTo>
                <a:lnTo>
                  <a:pt x="69303" y="49669"/>
                </a:lnTo>
                <a:lnTo>
                  <a:pt x="17322" y="0"/>
                </a:lnTo>
                <a:close/>
              </a:path>
            </a:pathLst>
          </a:custGeom>
          <a:solidFill>
            <a:srgbClr val="000000"/>
          </a:solidFill>
        </p:spPr>
        <p:txBody>
          <a:bodyPr wrap="square" lIns="0" tIns="0" rIns="0" bIns="0" rtlCol="0"/>
          <a:lstStyle/>
          <a:p>
            <a:endParaRPr/>
          </a:p>
        </p:txBody>
      </p:sp>
      <p:sp>
        <p:nvSpPr>
          <p:cNvPr id="38" name="object 38"/>
          <p:cNvSpPr/>
          <p:nvPr/>
        </p:nvSpPr>
        <p:spPr>
          <a:xfrm>
            <a:off x="4877585" y="4387831"/>
            <a:ext cx="77040" cy="67587"/>
          </a:xfrm>
          <a:custGeom>
            <a:avLst/>
            <a:gdLst/>
            <a:ahLst/>
            <a:cxnLst/>
            <a:rect l="l" t="t" r="r" b="b"/>
            <a:pathLst>
              <a:path w="69850" h="50164">
                <a:moveTo>
                  <a:pt x="0" y="30022"/>
                </a:moveTo>
                <a:lnTo>
                  <a:pt x="69303" y="49669"/>
                </a:lnTo>
                <a:lnTo>
                  <a:pt x="17322" y="0"/>
                </a:lnTo>
                <a:lnTo>
                  <a:pt x="0" y="30022"/>
                </a:lnTo>
                <a:close/>
              </a:path>
            </a:pathLst>
          </a:custGeom>
          <a:ln w="4331">
            <a:solidFill>
              <a:srgbClr val="000000"/>
            </a:solidFill>
          </a:ln>
        </p:spPr>
        <p:txBody>
          <a:bodyPr wrap="square" lIns="0" tIns="0" rIns="0" bIns="0" rtlCol="0"/>
          <a:lstStyle/>
          <a:p>
            <a:endParaRPr/>
          </a:p>
        </p:txBody>
      </p:sp>
      <p:sp>
        <p:nvSpPr>
          <p:cNvPr id="39" name="object 39"/>
          <p:cNvSpPr/>
          <p:nvPr/>
        </p:nvSpPr>
        <p:spPr>
          <a:xfrm>
            <a:off x="4294127" y="3721016"/>
            <a:ext cx="537177" cy="273769"/>
          </a:xfrm>
          <a:custGeom>
            <a:avLst/>
            <a:gdLst/>
            <a:ahLst/>
            <a:cxnLst/>
            <a:rect l="l" t="t" r="r" b="b"/>
            <a:pathLst>
              <a:path w="487045" h="203200">
                <a:moveTo>
                  <a:pt x="0" y="202703"/>
                </a:moveTo>
                <a:lnTo>
                  <a:pt x="486487" y="0"/>
                </a:lnTo>
              </a:path>
            </a:pathLst>
          </a:custGeom>
          <a:ln w="4331">
            <a:solidFill>
              <a:srgbClr val="000000"/>
            </a:solidFill>
          </a:ln>
        </p:spPr>
        <p:txBody>
          <a:bodyPr wrap="square" lIns="0" tIns="0" rIns="0" bIns="0" rtlCol="0"/>
          <a:lstStyle/>
          <a:p>
            <a:endParaRPr/>
          </a:p>
        </p:txBody>
      </p:sp>
      <p:sp>
        <p:nvSpPr>
          <p:cNvPr id="40" name="object 40"/>
          <p:cNvSpPr/>
          <p:nvPr/>
        </p:nvSpPr>
        <p:spPr>
          <a:xfrm>
            <a:off x="4830689" y="3707446"/>
            <a:ext cx="27314" cy="13688"/>
          </a:xfrm>
          <a:custGeom>
            <a:avLst/>
            <a:gdLst/>
            <a:ahLst/>
            <a:cxnLst/>
            <a:rect l="l" t="t" r="r" b="b"/>
            <a:pathLst>
              <a:path w="24764" h="10159">
                <a:moveTo>
                  <a:pt x="0" y="10072"/>
                </a:moveTo>
                <a:lnTo>
                  <a:pt x="24172" y="0"/>
                </a:lnTo>
              </a:path>
            </a:pathLst>
          </a:custGeom>
          <a:ln w="4331">
            <a:solidFill>
              <a:srgbClr val="000000"/>
            </a:solidFill>
          </a:ln>
        </p:spPr>
        <p:txBody>
          <a:bodyPr wrap="square" lIns="0" tIns="0" rIns="0" bIns="0" rtlCol="0"/>
          <a:lstStyle/>
          <a:p>
            <a:endParaRPr/>
          </a:p>
        </p:txBody>
      </p:sp>
      <p:sp>
        <p:nvSpPr>
          <p:cNvPr id="41" name="object 41"/>
          <p:cNvSpPr/>
          <p:nvPr/>
        </p:nvSpPr>
        <p:spPr>
          <a:xfrm>
            <a:off x="4779492" y="3707002"/>
            <a:ext cx="78441" cy="57320"/>
          </a:xfrm>
          <a:custGeom>
            <a:avLst/>
            <a:gdLst/>
            <a:ahLst/>
            <a:cxnLst/>
            <a:rect l="l" t="t" r="r" b="b"/>
            <a:pathLst>
              <a:path w="71120" h="42544">
                <a:moveTo>
                  <a:pt x="71043" y="0"/>
                </a:moveTo>
                <a:lnTo>
                  <a:pt x="0" y="10401"/>
                </a:lnTo>
                <a:lnTo>
                  <a:pt x="13284" y="42164"/>
                </a:lnTo>
                <a:lnTo>
                  <a:pt x="71043" y="0"/>
                </a:lnTo>
                <a:close/>
              </a:path>
            </a:pathLst>
          </a:custGeom>
          <a:solidFill>
            <a:srgbClr val="000000"/>
          </a:solidFill>
        </p:spPr>
        <p:txBody>
          <a:bodyPr wrap="square" lIns="0" tIns="0" rIns="0" bIns="0" rtlCol="0"/>
          <a:lstStyle/>
          <a:p>
            <a:endParaRPr/>
          </a:p>
        </p:txBody>
      </p:sp>
      <p:sp>
        <p:nvSpPr>
          <p:cNvPr id="42" name="object 42"/>
          <p:cNvSpPr/>
          <p:nvPr/>
        </p:nvSpPr>
        <p:spPr>
          <a:xfrm>
            <a:off x="4779492" y="3707002"/>
            <a:ext cx="78441" cy="57320"/>
          </a:xfrm>
          <a:custGeom>
            <a:avLst/>
            <a:gdLst/>
            <a:ahLst/>
            <a:cxnLst/>
            <a:rect l="l" t="t" r="r" b="b"/>
            <a:pathLst>
              <a:path w="71120" h="42544">
                <a:moveTo>
                  <a:pt x="13284" y="42164"/>
                </a:moveTo>
                <a:lnTo>
                  <a:pt x="71043" y="0"/>
                </a:lnTo>
                <a:lnTo>
                  <a:pt x="0" y="10401"/>
                </a:lnTo>
                <a:lnTo>
                  <a:pt x="13284" y="42164"/>
                </a:lnTo>
                <a:close/>
              </a:path>
            </a:pathLst>
          </a:custGeom>
          <a:ln w="4331">
            <a:solidFill>
              <a:srgbClr val="000000"/>
            </a:solidFill>
          </a:ln>
        </p:spPr>
        <p:txBody>
          <a:bodyPr wrap="square" lIns="0" tIns="0" rIns="0" bIns="0" rtlCol="0"/>
          <a:lstStyle/>
          <a:p>
            <a:endParaRPr/>
          </a:p>
        </p:txBody>
      </p:sp>
      <p:sp>
        <p:nvSpPr>
          <p:cNvPr id="43" name="object 43"/>
          <p:cNvSpPr txBox="1"/>
          <p:nvPr/>
        </p:nvSpPr>
        <p:spPr>
          <a:xfrm>
            <a:off x="1939301" y="3354627"/>
            <a:ext cx="410004" cy="276999"/>
          </a:xfrm>
          <a:prstGeom prst="rect">
            <a:avLst/>
          </a:prstGeom>
        </p:spPr>
        <p:txBody>
          <a:bodyPr vert="horz" wrap="square" lIns="0" tIns="0" rIns="0" bIns="0" rtlCol="0">
            <a:spAutoFit/>
          </a:bodyPr>
          <a:lstStyle/>
          <a:p>
            <a:pPr marL="12700">
              <a:lnSpc>
                <a:spcPct val="100000"/>
              </a:lnSpc>
            </a:pPr>
            <a:r>
              <a:rPr i="1" spc="5" dirty="0">
                <a:latin typeface="Arial"/>
                <a:cs typeface="Arial"/>
              </a:rPr>
              <a:t>R2</a:t>
            </a:r>
            <a:endParaRPr dirty="0">
              <a:latin typeface="Arial"/>
              <a:cs typeface="Arial"/>
            </a:endParaRPr>
          </a:p>
        </p:txBody>
      </p:sp>
      <p:sp>
        <p:nvSpPr>
          <p:cNvPr id="44" name="object 44"/>
          <p:cNvSpPr txBox="1"/>
          <p:nvPr/>
        </p:nvSpPr>
        <p:spPr>
          <a:xfrm>
            <a:off x="5065429" y="4763144"/>
            <a:ext cx="430038" cy="276999"/>
          </a:xfrm>
          <a:prstGeom prst="rect">
            <a:avLst/>
          </a:prstGeom>
        </p:spPr>
        <p:txBody>
          <a:bodyPr vert="horz" wrap="square" lIns="0" tIns="0" rIns="0" bIns="0" rtlCol="0">
            <a:spAutoFit/>
          </a:bodyPr>
          <a:lstStyle/>
          <a:p>
            <a:pPr marL="12700">
              <a:lnSpc>
                <a:spcPct val="100000"/>
              </a:lnSpc>
            </a:pPr>
            <a:r>
              <a:rPr i="1" spc="5" dirty="0">
                <a:latin typeface="Arial"/>
                <a:cs typeface="Arial"/>
              </a:rPr>
              <a:t>R6</a:t>
            </a:r>
            <a:endParaRPr dirty="0">
              <a:latin typeface="Arial"/>
              <a:cs typeface="Arial"/>
            </a:endParaRPr>
          </a:p>
        </p:txBody>
      </p:sp>
      <p:sp>
        <p:nvSpPr>
          <p:cNvPr id="45" name="object 45"/>
          <p:cNvSpPr txBox="1"/>
          <p:nvPr/>
        </p:nvSpPr>
        <p:spPr>
          <a:xfrm>
            <a:off x="983868" y="4054899"/>
            <a:ext cx="272441" cy="553998"/>
          </a:xfrm>
          <a:prstGeom prst="rect">
            <a:avLst/>
          </a:prstGeom>
        </p:spPr>
        <p:txBody>
          <a:bodyPr vert="horz" wrap="square" lIns="0" tIns="0" rIns="0" bIns="0" rtlCol="0">
            <a:spAutoFit/>
          </a:bodyPr>
          <a:lstStyle/>
          <a:p>
            <a:pPr marL="12700">
              <a:lnSpc>
                <a:spcPct val="100000"/>
              </a:lnSpc>
            </a:pPr>
            <a:r>
              <a:rPr i="1" spc="5" dirty="0">
                <a:latin typeface="Arial"/>
                <a:cs typeface="Arial"/>
              </a:rPr>
              <a:t>R1</a:t>
            </a:r>
            <a:endParaRPr>
              <a:latin typeface="Arial"/>
              <a:cs typeface="Arial"/>
            </a:endParaRPr>
          </a:p>
        </p:txBody>
      </p:sp>
      <p:sp>
        <p:nvSpPr>
          <p:cNvPr id="46" name="object 46"/>
          <p:cNvSpPr txBox="1"/>
          <p:nvPr/>
        </p:nvSpPr>
        <p:spPr>
          <a:xfrm>
            <a:off x="410603" y="3788785"/>
            <a:ext cx="142873" cy="276999"/>
          </a:xfrm>
          <a:prstGeom prst="rect">
            <a:avLst/>
          </a:prstGeom>
        </p:spPr>
        <p:txBody>
          <a:bodyPr vert="horz" wrap="square" lIns="0" tIns="0" rIns="0" bIns="0" rtlCol="0">
            <a:spAutoFit/>
          </a:bodyPr>
          <a:lstStyle/>
          <a:p>
            <a:pPr marL="12700">
              <a:lnSpc>
                <a:spcPct val="100000"/>
              </a:lnSpc>
            </a:pPr>
            <a:r>
              <a:rPr i="1" spc="15" dirty="0">
                <a:latin typeface="Arial"/>
                <a:cs typeface="Arial"/>
              </a:rPr>
              <a:t>A</a:t>
            </a:r>
            <a:endParaRPr>
              <a:latin typeface="Arial"/>
              <a:cs typeface="Arial"/>
            </a:endParaRPr>
          </a:p>
        </p:txBody>
      </p:sp>
      <p:sp>
        <p:nvSpPr>
          <p:cNvPr id="47" name="object 47"/>
          <p:cNvSpPr txBox="1"/>
          <p:nvPr/>
        </p:nvSpPr>
        <p:spPr>
          <a:xfrm>
            <a:off x="5808838" y="2971800"/>
            <a:ext cx="142873" cy="276999"/>
          </a:xfrm>
          <a:prstGeom prst="rect">
            <a:avLst/>
          </a:prstGeom>
        </p:spPr>
        <p:txBody>
          <a:bodyPr vert="horz" wrap="square" lIns="0" tIns="0" rIns="0" bIns="0" rtlCol="0">
            <a:spAutoFit/>
          </a:bodyPr>
          <a:lstStyle/>
          <a:p>
            <a:pPr marL="12700">
              <a:lnSpc>
                <a:spcPct val="100000"/>
              </a:lnSpc>
            </a:pPr>
            <a:r>
              <a:rPr i="1" spc="15" dirty="0">
                <a:latin typeface="Arial"/>
                <a:cs typeface="Arial"/>
              </a:rPr>
              <a:t>B</a:t>
            </a:r>
            <a:endParaRPr>
              <a:latin typeface="Arial"/>
              <a:cs typeface="Arial"/>
            </a:endParaRPr>
          </a:p>
        </p:txBody>
      </p:sp>
      <p:sp>
        <p:nvSpPr>
          <p:cNvPr id="48" name="object 48"/>
          <p:cNvSpPr txBox="1"/>
          <p:nvPr/>
        </p:nvSpPr>
        <p:spPr>
          <a:xfrm>
            <a:off x="5808838" y="5014253"/>
            <a:ext cx="152679" cy="276999"/>
          </a:xfrm>
          <a:prstGeom prst="rect">
            <a:avLst/>
          </a:prstGeom>
        </p:spPr>
        <p:txBody>
          <a:bodyPr vert="horz" wrap="square" lIns="0" tIns="0" rIns="0" bIns="0" rtlCol="0">
            <a:spAutoFit/>
          </a:bodyPr>
          <a:lstStyle/>
          <a:p>
            <a:pPr marL="12700">
              <a:lnSpc>
                <a:spcPct val="100000"/>
              </a:lnSpc>
            </a:pPr>
            <a:r>
              <a:rPr i="1" spc="20" dirty="0">
                <a:latin typeface="Arial"/>
                <a:cs typeface="Arial"/>
              </a:rPr>
              <a:t>C</a:t>
            </a:r>
            <a:endParaRPr>
              <a:latin typeface="Arial"/>
              <a:cs typeface="Arial"/>
            </a:endParaRPr>
          </a:p>
        </p:txBody>
      </p:sp>
      <p:sp>
        <p:nvSpPr>
          <p:cNvPr id="49" name="object 49"/>
          <p:cNvSpPr txBox="1"/>
          <p:nvPr/>
        </p:nvSpPr>
        <p:spPr>
          <a:xfrm>
            <a:off x="76200" y="3263570"/>
            <a:ext cx="1632749" cy="553998"/>
          </a:xfrm>
          <a:prstGeom prst="rect">
            <a:avLst/>
          </a:prstGeom>
        </p:spPr>
        <p:txBody>
          <a:bodyPr vert="horz" wrap="square" lIns="0" tIns="0" rIns="0" bIns="0" rtlCol="0">
            <a:spAutoFit/>
          </a:bodyPr>
          <a:lstStyle/>
          <a:p>
            <a:pPr marL="229235">
              <a:lnSpc>
                <a:spcPct val="100000"/>
              </a:lnSpc>
            </a:pPr>
            <a:r>
              <a:rPr i="1" spc="15" dirty="0">
                <a:latin typeface="Arial"/>
                <a:cs typeface="Arial"/>
              </a:rPr>
              <a:t>ece</a:t>
            </a:r>
            <a:endParaRPr dirty="0">
              <a:latin typeface="Arial"/>
              <a:cs typeface="Arial"/>
            </a:endParaRPr>
          </a:p>
          <a:p>
            <a:pPr marL="12700">
              <a:lnSpc>
                <a:spcPct val="100000"/>
              </a:lnSpc>
              <a:spcBef>
                <a:spcPts val="25"/>
              </a:spcBef>
            </a:pPr>
            <a:r>
              <a:rPr i="1" spc="-5" dirty="0">
                <a:latin typeface="Arial"/>
                <a:cs typeface="Arial"/>
              </a:rPr>
              <a:t>(132.239.24.*)</a:t>
            </a:r>
            <a:endParaRPr dirty="0">
              <a:latin typeface="Arial"/>
              <a:cs typeface="Arial"/>
            </a:endParaRPr>
          </a:p>
        </p:txBody>
      </p:sp>
      <p:sp>
        <p:nvSpPr>
          <p:cNvPr id="50" name="object 50"/>
          <p:cNvSpPr txBox="1"/>
          <p:nvPr/>
        </p:nvSpPr>
        <p:spPr>
          <a:xfrm>
            <a:off x="6047708" y="3030152"/>
            <a:ext cx="1615419" cy="553998"/>
          </a:xfrm>
          <a:prstGeom prst="rect">
            <a:avLst/>
          </a:prstGeom>
        </p:spPr>
        <p:txBody>
          <a:bodyPr vert="horz" wrap="square" lIns="0" tIns="0" rIns="0" bIns="0" rtlCol="0">
            <a:spAutoFit/>
          </a:bodyPr>
          <a:lstStyle/>
          <a:p>
            <a:pPr marL="118745" algn="ctr">
              <a:lnSpc>
                <a:spcPct val="100000"/>
              </a:lnSpc>
            </a:pPr>
            <a:r>
              <a:rPr i="1" spc="10" dirty="0">
                <a:latin typeface="Arial"/>
                <a:cs typeface="Arial"/>
              </a:rPr>
              <a:t>bioeng</a:t>
            </a:r>
            <a:endParaRPr dirty="0">
              <a:latin typeface="Arial"/>
              <a:cs typeface="Arial"/>
            </a:endParaRPr>
          </a:p>
          <a:p>
            <a:pPr algn="ctr">
              <a:lnSpc>
                <a:spcPct val="100000"/>
              </a:lnSpc>
              <a:spcBef>
                <a:spcPts val="25"/>
              </a:spcBef>
            </a:pPr>
            <a:r>
              <a:rPr i="1" spc="-5" dirty="0">
                <a:latin typeface="Arial"/>
                <a:cs typeface="Arial"/>
              </a:rPr>
              <a:t>(132.239.236.*)</a:t>
            </a:r>
            <a:endParaRPr dirty="0">
              <a:latin typeface="Arial"/>
              <a:cs typeface="Arial"/>
            </a:endParaRPr>
          </a:p>
        </p:txBody>
      </p:sp>
      <p:sp>
        <p:nvSpPr>
          <p:cNvPr id="51" name="object 51"/>
          <p:cNvSpPr txBox="1"/>
          <p:nvPr/>
        </p:nvSpPr>
        <p:spPr>
          <a:xfrm>
            <a:off x="6047708" y="4605763"/>
            <a:ext cx="1615419" cy="553998"/>
          </a:xfrm>
          <a:prstGeom prst="rect">
            <a:avLst/>
          </a:prstGeom>
        </p:spPr>
        <p:txBody>
          <a:bodyPr vert="horz" wrap="square" lIns="0" tIns="0" rIns="0" bIns="0" rtlCol="0">
            <a:spAutoFit/>
          </a:bodyPr>
          <a:lstStyle/>
          <a:p>
            <a:pPr marL="31115" algn="ctr">
              <a:lnSpc>
                <a:spcPct val="100000"/>
              </a:lnSpc>
            </a:pPr>
            <a:r>
              <a:rPr i="1" spc="15" dirty="0">
                <a:latin typeface="Arial"/>
                <a:cs typeface="Arial"/>
              </a:rPr>
              <a:t>me</a:t>
            </a:r>
            <a:endParaRPr dirty="0">
              <a:latin typeface="Arial"/>
              <a:cs typeface="Arial"/>
            </a:endParaRPr>
          </a:p>
          <a:p>
            <a:pPr algn="ctr">
              <a:lnSpc>
                <a:spcPct val="100000"/>
              </a:lnSpc>
              <a:spcBef>
                <a:spcPts val="25"/>
              </a:spcBef>
            </a:pPr>
            <a:r>
              <a:rPr i="1" spc="-5" dirty="0">
                <a:latin typeface="Arial"/>
                <a:cs typeface="Arial"/>
              </a:rPr>
              <a:t>(132.239.93.*)</a:t>
            </a:r>
            <a:endParaRPr dirty="0">
              <a:latin typeface="Arial"/>
              <a:cs typeface="Arial"/>
            </a:endParaRPr>
          </a:p>
        </p:txBody>
      </p:sp>
      <p:sp>
        <p:nvSpPr>
          <p:cNvPr id="52" name="object 52"/>
          <p:cNvSpPr txBox="1"/>
          <p:nvPr/>
        </p:nvSpPr>
        <p:spPr>
          <a:xfrm>
            <a:off x="1652675" y="3805889"/>
            <a:ext cx="113459" cy="276999"/>
          </a:xfrm>
          <a:prstGeom prst="rect">
            <a:avLst/>
          </a:prstGeom>
        </p:spPr>
        <p:txBody>
          <a:bodyPr vert="horz" wrap="square" lIns="0" tIns="0" rIns="0" bIns="0" rtlCol="0">
            <a:spAutoFit/>
          </a:bodyPr>
          <a:lstStyle/>
          <a:p>
            <a:pPr marL="12700">
              <a:lnSpc>
                <a:spcPct val="100000"/>
              </a:lnSpc>
            </a:pPr>
            <a:r>
              <a:rPr i="1" spc="-5" dirty="0">
                <a:latin typeface="Arial"/>
                <a:cs typeface="Arial"/>
              </a:rPr>
              <a:t>1</a:t>
            </a:r>
            <a:endParaRPr>
              <a:latin typeface="Arial"/>
              <a:cs typeface="Arial"/>
            </a:endParaRPr>
          </a:p>
        </p:txBody>
      </p:sp>
      <p:sp>
        <p:nvSpPr>
          <p:cNvPr id="53" name="object 53"/>
          <p:cNvSpPr txBox="1"/>
          <p:nvPr/>
        </p:nvSpPr>
        <p:spPr>
          <a:xfrm>
            <a:off x="1843764" y="4564516"/>
            <a:ext cx="113459" cy="276999"/>
          </a:xfrm>
          <a:prstGeom prst="rect">
            <a:avLst/>
          </a:prstGeom>
        </p:spPr>
        <p:txBody>
          <a:bodyPr vert="horz" wrap="square" lIns="0" tIns="0" rIns="0" bIns="0" rtlCol="0">
            <a:spAutoFit/>
          </a:bodyPr>
          <a:lstStyle/>
          <a:p>
            <a:pPr marL="12700">
              <a:lnSpc>
                <a:spcPct val="100000"/>
              </a:lnSpc>
            </a:pPr>
            <a:r>
              <a:rPr i="1" spc="-5" dirty="0">
                <a:latin typeface="Arial"/>
                <a:cs typeface="Arial"/>
              </a:rPr>
              <a:t>5</a:t>
            </a:r>
            <a:endParaRPr>
              <a:latin typeface="Arial"/>
              <a:cs typeface="Arial"/>
            </a:endParaRPr>
          </a:p>
        </p:txBody>
      </p:sp>
      <p:sp>
        <p:nvSpPr>
          <p:cNvPr id="54" name="object 54"/>
          <p:cNvSpPr txBox="1"/>
          <p:nvPr/>
        </p:nvSpPr>
        <p:spPr>
          <a:xfrm>
            <a:off x="2608115" y="3805889"/>
            <a:ext cx="113459" cy="276999"/>
          </a:xfrm>
          <a:prstGeom prst="rect">
            <a:avLst/>
          </a:prstGeom>
        </p:spPr>
        <p:txBody>
          <a:bodyPr vert="horz" wrap="square" lIns="0" tIns="0" rIns="0" bIns="0" rtlCol="0">
            <a:spAutoFit/>
          </a:bodyPr>
          <a:lstStyle/>
          <a:p>
            <a:pPr marL="12700">
              <a:lnSpc>
                <a:spcPct val="100000"/>
              </a:lnSpc>
            </a:pPr>
            <a:r>
              <a:rPr i="1" spc="-5" dirty="0">
                <a:latin typeface="Arial"/>
                <a:cs typeface="Arial"/>
              </a:rPr>
              <a:t>1</a:t>
            </a:r>
            <a:endParaRPr>
              <a:latin typeface="Arial"/>
              <a:cs typeface="Arial"/>
            </a:endParaRPr>
          </a:p>
        </p:txBody>
      </p:sp>
      <p:sp>
        <p:nvSpPr>
          <p:cNvPr id="55" name="object 55"/>
          <p:cNvSpPr txBox="1"/>
          <p:nvPr/>
        </p:nvSpPr>
        <p:spPr>
          <a:xfrm>
            <a:off x="4518996" y="4447806"/>
            <a:ext cx="113459" cy="276999"/>
          </a:xfrm>
          <a:prstGeom prst="rect">
            <a:avLst/>
          </a:prstGeom>
        </p:spPr>
        <p:txBody>
          <a:bodyPr vert="horz" wrap="square" lIns="0" tIns="0" rIns="0" bIns="0" rtlCol="0">
            <a:spAutoFit/>
          </a:bodyPr>
          <a:lstStyle/>
          <a:p>
            <a:pPr marL="12700">
              <a:lnSpc>
                <a:spcPct val="100000"/>
              </a:lnSpc>
            </a:pPr>
            <a:r>
              <a:rPr i="1" spc="-5" dirty="0">
                <a:latin typeface="Arial"/>
                <a:cs typeface="Arial"/>
              </a:rPr>
              <a:t>1</a:t>
            </a:r>
            <a:endParaRPr>
              <a:latin typeface="Arial"/>
              <a:cs typeface="Arial"/>
            </a:endParaRPr>
          </a:p>
        </p:txBody>
      </p:sp>
      <p:sp>
        <p:nvSpPr>
          <p:cNvPr id="56" name="object 56"/>
          <p:cNvSpPr txBox="1"/>
          <p:nvPr/>
        </p:nvSpPr>
        <p:spPr>
          <a:xfrm>
            <a:off x="5283349" y="3922599"/>
            <a:ext cx="113459" cy="276999"/>
          </a:xfrm>
          <a:prstGeom prst="rect">
            <a:avLst/>
          </a:prstGeom>
        </p:spPr>
        <p:txBody>
          <a:bodyPr vert="horz" wrap="square" lIns="0" tIns="0" rIns="0" bIns="0" rtlCol="0">
            <a:spAutoFit/>
          </a:bodyPr>
          <a:lstStyle/>
          <a:p>
            <a:pPr marL="12700">
              <a:lnSpc>
                <a:spcPct val="100000"/>
              </a:lnSpc>
            </a:pPr>
            <a:r>
              <a:rPr i="1" spc="-5" dirty="0">
                <a:latin typeface="Arial"/>
                <a:cs typeface="Arial"/>
              </a:rPr>
              <a:t>5</a:t>
            </a:r>
            <a:endParaRPr>
              <a:latin typeface="Arial"/>
              <a:cs typeface="Arial"/>
            </a:endParaRPr>
          </a:p>
        </p:txBody>
      </p:sp>
      <p:sp>
        <p:nvSpPr>
          <p:cNvPr id="57" name="object 57"/>
          <p:cNvSpPr txBox="1"/>
          <p:nvPr/>
        </p:nvSpPr>
        <p:spPr>
          <a:xfrm>
            <a:off x="2894742" y="4521747"/>
            <a:ext cx="686354" cy="276999"/>
          </a:xfrm>
          <a:prstGeom prst="rect">
            <a:avLst/>
          </a:prstGeom>
        </p:spPr>
        <p:txBody>
          <a:bodyPr vert="horz" wrap="square" lIns="0" tIns="0" rIns="0" bIns="0" rtlCol="0">
            <a:spAutoFit/>
          </a:bodyPr>
          <a:lstStyle/>
          <a:p>
            <a:pPr marL="12700">
              <a:lnSpc>
                <a:spcPct val="100000"/>
              </a:lnSpc>
              <a:tabLst>
                <a:tab pos="532130" algn="l"/>
              </a:tabLst>
            </a:pPr>
            <a:r>
              <a:rPr i="1" spc="5" dirty="0">
                <a:latin typeface="Arial"/>
                <a:cs typeface="Arial"/>
              </a:rPr>
              <a:t>R3	</a:t>
            </a:r>
            <a:r>
              <a:rPr i="1" spc="-5" dirty="0">
                <a:latin typeface="Arial"/>
                <a:cs typeface="Arial"/>
              </a:rPr>
              <a:t>1</a:t>
            </a:r>
            <a:endParaRPr>
              <a:latin typeface="Arial"/>
              <a:cs typeface="Arial"/>
            </a:endParaRPr>
          </a:p>
        </p:txBody>
      </p:sp>
      <p:sp>
        <p:nvSpPr>
          <p:cNvPr id="58" name="object 58"/>
          <p:cNvSpPr txBox="1"/>
          <p:nvPr/>
        </p:nvSpPr>
        <p:spPr>
          <a:xfrm>
            <a:off x="4614540" y="3237908"/>
            <a:ext cx="702463" cy="276999"/>
          </a:xfrm>
          <a:prstGeom prst="rect">
            <a:avLst/>
          </a:prstGeom>
        </p:spPr>
        <p:txBody>
          <a:bodyPr vert="horz" wrap="square" lIns="0" tIns="0" rIns="0" bIns="0" rtlCol="0">
            <a:spAutoFit/>
          </a:bodyPr>
          <a:lstStyle/>
          <a:p>
            <a:pPr marL="12700">
              <a:lnSpc>
                <a:spcPct val="100000"/>
              </a:lnSpc>
              <a:tabLst>
                <a:tab pos="401955" algn="l"/>
              </a:tabLst>
            </a:pPr>
            <a:r>
              <a:rPr i="1" spc="-5" dirty="0">
                <a:latin typeface="Arial"/>
                <a:cs typeface="Arial"/>
              </a:rPr>
              <a:t>1	</a:t>
            </a:r>
            <a:r>
              <a:rPr i="1" spc="5" dirty="0">
                <a:latin typeface="Arial"/>
                <a:cs typeface="Arial"/>
              </a:rPr>
              <a:t>R5</a:t>
            </a:r>
            <a:endParaRPr>
              <a:latin typeface="Arial"/>
              <a:cs typeface="Arial"/>
            </a:endParaRPr>
          </a:p>
        </p:txBody>
      </p:sp>
      <p:sp>
        <p:nvSpPr>
          <p:cNvPr id="59" name="object 59"/>
          <p:cNvSpPr txBox="1"/>
          <p:nvPr/>
        </p:nvSpPr>
        <p:spPr>
          <a:xfrm>
            <a:off x="2703658" y="3339042"/>
            <a:ext cx="355057" cy="276999"/>
          </a:xfrm>
          <a:prstGeom prst="rect">
            <a:avLst/>
          </a:prstGeom>
        </p:spPr>
        <p:txBody>
          <a:bodyPr vert="horz" wrap="square" lIns="0" tIns="0" rIns="0" bIns="0" rtlCol="0">
            <a:spAutoFit/>
          </a:bodyPr>
          <a:lstStyle/>
          <a:p>
            <a:pPr marL="12700">
              <a:lnSpc>
                <a:spcPct val="100000"/>
              </a:lnSpc>
            </a:pPr>
            <a:r>
              <a:rPr i="1" spc="-5" dirty="0">
                <a:latin typeface="Arial"/>
                <a:cs typeface="Arial"/>
              </a:rPr>
              <a:t>10</a:t>
            </a:r>
            <a:endParaRPr dirty="0">
              <a:latin typeface="Arial"/>
              <a:cs typeface="Arial"/>
            </a:endParaRPr>
          </a:p>
        </p:txBody>
      </p:sp>
      <p:sp>
        <p:nvSpPr>
          <p:cNvPr id="61" name="object 61"/>
          <p:cNvSpPr txBox="1"/>
          <p:nvPr/>
        </p:nvSpPr>
        <p:spPr>
          <a:xfrm>
            <a:off x="3850187" y="4696810"/>
            <a:ext cx="573690" cy="276999"/>
          </a:xfrm>
          <a:prstGeom prst="rect">
            <a:avLst/>
          </a:prstGeom>
        </p:spPr>
        <p:txBody>
          <a:bodyPr vert="horz" wrap="square" lIns="0" tIns="0" rIns="0" bIns="0" rtlCol="0">
            <a:spAutoFit/>
          </a:bodyPr>
          <a:lstStyle/>
          <a:p>
            <a:pPr marL="12700">
              <a:lnSpc>
                <a:spcPct val="100000"/>
              </a:lnSpc>
            </a:pPr>
            <a:r>
              <a:rPr i="1" spc="5" dirty="0">
                <a:latin typeface="Arial"/>
                <a:cs typeface="Arial"/>
              </a:rPr>
              <a:t>R4</a:t>
            </a:r>
            <a:endParaRPr dirty="0">
              <a:latin typeface="Arial"/>
              <a:cs typeface="Arial"/>
            </a:endParaRPr>
          </a:p>
        </p:txBody>
      </p:sp>
      <p:sp>
        <p:nvSpPr>
          <p:cNvPr id="64" name="object 2"/>
          <p:cNvSpPr txBox="1"/>
          <p:nvPr/>
        </p:nvSpPr>
        <p:spPr>
          <a:xfrm>
            <a:off x="1371600" y="990600"/>
            <a:ext cx="5582921" cy="430887"/>
          </a:xfrm>
          <a:prstGeom prst="rect">
            <a:avLst/>
          </a:prstGeom>
        </p:spPr>
        <p:txBody>
          <a:bodyPr vert="horz" wrap="square" lIns="0" tIns="0" rIns="0" bIns="0" rtlCol="0">
            <a:spAutoFit/>
          </a:bodyPr>
          <a:lstStyle/>
          <a:p>
            <a:pPr marL="12700" algn="ctr">
              <a:lnSpc>
                <a:spcPct val="100000"/>
              </a:lnSpc>
            </a:pPr>
            <a:r>
              <a:rPr lang="en-US" sz="2800" spc="45" dirty="0" smtClean="0">
                <a:solidFill>
                  <a:srgbClr val="00B050"/>
                </a:solidFill>
                <a:latin typeface="Century"/>
                <a:cs typeface="Century"/>
              </a:rPr>
              <a:t>Mythical Topology</a:t>
            </a:r>
            <a:endParaRPr sz="2800" dirty="0">
              <a:solidFill>
                <a:srgbClr val="00B050"/>
              </a:solidFill>
              <a:latin typeface="Century"/>
              <a:cs typeface="Century"/>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26666" y="4008793"/>
            <a:ext cx="483870" cy="483870"/>
          </a:xfrm>
          <a:custGeom>
            <a:avLst/>
            <a:gdLst/>
            <a:ahLst/>
            <a:cxnLst/>
            <a:rect l="l" t="t" r="r" b="b"/>
            <a:pathLst>
              <a:path w="483869" h="483869">
                <a:moveTo>
                  <a:pt x="483666" y="241833"/>
                </a:moveTo>
                <a:lnTo>
                  <a:pt x="478753" y="290572"/>
                </a:lnTo>
                <a:lnTo>
                  <a:pt x="464663" y="335967"/>
                </a:lnTo>
                <a:lnTo>
                  <a:pt x="442366" y="377046"/>
                </a:lnTo>
                <a:lnTo>
                  <a:pt x="412837" y="412837"/>
                </a:lnTo>
                <a:lnTo>
                  <a:pt x="377046" y="442366"/>
                </a:lnTo>
                <a:lnTo>
                  <a:pt x="335967" y="464663"/>
                </a:lnTo>
                <a:lnTo>
                  <a:pt x="290572" y="478753"/>
                </a:lnTo>
                <a:lnTo>
                  <a:pt x="241833" y="483666"/>
                </a:lnTo>
                <a:lnTo>
                  <a:pt x="193097" y="478753"/>
                </a:lnTo>
                <a:lnTo>
                  <a:pt x="147704" y="464663"/>
                </a:lnTo>
                <a:lnTo>
                  <a:pt x="106625" y="442366"/>
                </a:lnTo>
                <a:lnTo>
                  <a:pt x="70834" y="412837"/>
                </a:lnTo>
                <a:lnTo>
                  <a:pt x="41303" y="377046"/>
                </a:lnTo>
                <a:lnTo>
                  <a:pt x="19005" y="335967"/>
                </a:lnTo>
                <a:lnTo>
                  <a:pt x="4913" y="290572"/>
                </a:lnTo>
                <a:lnTo>
                  <a:pt x="0" y="241833"/>
                </a:lnTo>
                <a:lnTo>
                  <a:pt x="4913" y="193094"/>
                </a:lnTo>
                <a:lnTo>
                  <a:pt x="19005" y="147698"/>
                </a:lnTo>
                <a:lnTo>
                  <a:pt x="41303" y="106619"/>
                </a:lnTo>
                <a:lnTo>
                  <a:pt x="70834" y="70829"/>
                </a:lnTo>
                <a:lnTo>
                  <a:pt x="106625" y="41300"/>
                </a:lnTo>
                <a:lnTo>
                  <a:pt x="147704" y="19003"/>
                </a:lnTo>
                <a:lnTo>
                  <a:pt x="193097" y="4912"/>
                </a:lnTo>
                <a:lnTo>
                  <a:pt x="241833" y="0"/>
                </a:lnTo>
                <a:lnTo>
                  <a:pt x="290572" y="4912"/>
                </a:lnTo>
                <a:lnTo>
                  <a:pt x="335967" y="19003"/>
                </a:lnTo>
                <a:lnTo>
                  <a:pt x="377046" y="41300"/>
                </a:lnTo>
                <a:lnTo>
                  <a:pt x="412837" y="70829"/>
                </a:lnTo>
                <a:lnTo>
                  <a:pt x="442366" y="106619"/>
                </a:lnTo>
                <a:lnTo>
                  <a:pt x="464663" y="147698"/>
                </a:lnTo>
                <a:lnTo>
                  <a:pt x="478753" y="193094"/>
                </a:lnTo>
                <a:lnTo>
                  <a:pt x="483666" y="241833"/>
                </a:lnTo>
                <a:close/>
              </a:path>
            </a:pathLst>
          </a:custGeom>
          <a:ln w="5414">
            <a:solidFill>
              <a:srgbClr val="000000"/>
            </a:solidFill>
          </a:ln>
        </p:spPr>
        <p:txBody>
          <a:bodyPr wrap="square" lIns="0" tIns="0" rIns="0" bIns="0" rtlCol="0"/>
          <a:lstStyle/>
          <a:p>
            <a:endParaRPr/>
          </a:p>
        </p:txBody>
      </p:sp>
      <p:sp>
        <p:nvSpPr>
          <p:cNvPr id="3" name="object 3"/>
          <p:cNvSpPr/>
          <p:nvPr/>
        </p:nvSpPr>
        <p:spPr>
          <a:xfrm>
            <a:off x="2716009" y="3393021"/>
            <a:ext cx="483870" cy="483870"/>
          </a:xfrm>
          <a:custGeom>
            <a:avLst/>
            <a:gdLst/>
            <a:ahLst/>
            <a:cxnLst/>
            <a:rect l="l" t="t" r="r" b="b"/>
            <a:pathLst>
              <a:path w="483869" h="483869">
                <a:moveTo>
                  <a:pt x="483666" y="241833"/>
                </a:moveTo>
                <a:lnTo>
                  <a:pt x="478753" y="290569"/>
                </a:lnTo>
                <a:lnTo>
                  <a:pt x="464663" y="335962"/>
                </a:lnTo>
                <a:lnTo>
                  <a:pt x="442366" y="377041"/>
                </a:lnTo>
                <a:lnTo>
                  <a:pt x="412837" y="412832"/>
                </a:lnTo>
                <a:lnTo>
                  <a:pt x="377046" y="442363"/>
                </a:lnTo>
                <a:lnTo>
                  <a:pt x="335967" y="464661"/>
                </a:lnTo>
                <a:lnTo>
                  <a:pt x="290572" y="478753"/>
                </a:lnTo>
                <a:lnTo>
                  <a:pt x="241833" y="483666"/>
                </a:lnTo>
                <a:lnTo>
                  <a:pt x="193094" y="478753"/>
                </a:lnTo>
                <a:lnTo>
                  <a:pt x="147698" y="464661"/>
                </a:lnTo>
                <a:lnTo>
                  <a:pt x="106619" y="442363"/>
                </a:lnTo>
                <a:lnTo>
                  <a:pt x="70829" y="412832"/>
                </a:lnTo>
                <a:lnTo>
                  <a:pt x="41300" y="377041"/>
                </a:lnTo>
                <a:lnTo>
                  <a:pt x="19003" y="335962"/>
                </a:lnTo>
                <a:lnTo>
                  <a:pt x="4912" y="290569"/>
                </a:lnTo>
                <a:lnTo>
                  <a:pt x="0" y="241833"/>
                </a:lnTo>
                <a:lnTo>
                  <a:pt x="4912" y="193094"/>
                </a:lnTo>
                <a:lnTo>
                  <a:pt x="19003" y="147698"/>
                </a:lnTo>
                <a:lnTo>
                  <a:pt x="41300" y="106619"/>
                </a:lnTo>
                <a:lnTo>
                  <a:pt x="70829" y="70829"/>
                </a:lnTo>
                <a:lnTo>
                  <a:pt x="106619" y="41300"/>
                </a:lnTo>
                <a:lnTo>
                  <a:pt x="147698" y="19003"/>
                </a:lnTo>
                <a:lnTo>
                  <a:pt x="193094" y="4912"/>
                </a:lnTo>
                <a:lnTo>
                  <a:pt x="241833" y="0"/>
                </a:lnTo>
                <a:lnTo>
                  <a:pt x="290572" y="4912"/>
                </a:lnTo>
                <a:lnTo>
                  <a:pt x="335967" y="19003"/>
                </a:lnTo>
                <a:lnTo>
                  <a:pt x="377046" y="41300"/>
                </a:lnTo>
                <a:lnTo>
                  <a:pt x="412837" y="70829"/>
                </a:lnTo>
                <a:lnTo>
                  <a:pt x="442366" y="106619"/>
                </a:lnTo>
                <a:lnTo>
                  <a:pt x="464663" y="147698"/>
                </a:lnTo>
                <a:lnTo>
                  <a:pt x="478753" y="193094"/>
                </a:lnTo>
                <a:lnTo>
                  <a:pt x="483666" y="241833"/>
                </a:lnTo>
                <a:close/>
              </a:path>
            </a:pathLst>
          </a:custGeom>
          <a:ln w="5414">
            <a:solidFill>
              <a:srgbClr val="000000"/>
            </a:solidFill>
          </a:ln>
        </p:spPr>
        <p:txBody>
          <a:bodyPr wrap="square" lIns="0" tIns="0" rIns="0" bIns="0" rtlCol="0"/>
          <a:lstStyle/>
          <a:p>
            <a:endParaRPr/>
          </a:p>
        </p:txBody>
      </p:sp>
      <p:sp>
        <p:nvSpPr>
          <p:cNvPr id="4" name="object 4"/>
          <p:cNvSpPr/>
          <p:nvPr/>
        </p:nvSpPr>
        <p:spPr>
          <a:xfrm>
            <a:off x="3821950" y="4504741"/>
            <a:ext cx="483870" cy="483870"/>
          </a:xfrm>
          <a:custGeom>
            <a:avLst/>
            <a:gdLst/>
            <a:ahLst/>
            <a:cxnLst/>
            <a:rect l="l" t="t" r="r" b="b"/>
            <a:pathLst>
              <a:path w="483870" h="483869">
                <a:moveTo>
                  <a:pt x="483666" y="241833"/>
                </a:moveTo>
                <a:lnTo>
                  <a:pt x="478753" y="290569"/>
                </a:lnTo>
                <a:lnTo>
                  <a:pt x="464663" y="335962"/>
                </a:lnTo>
                <a:lnTo>
                  <a:pt x="442366" y="377041"/>
                </a:lnTo>
                <a:lnTo>
                  <a:pt x="412837" y="412832"/>
                </a:lnTo>
                <a:lnTo>
                  <a:pt x="377046" y="442363"/>
                </a:lnTo>
                <a:lnTo>
                  <a:pt x="335967" y="464661"/>
                </a:lnTo>
                <a:lnTo>
                  <a:pt x="290572" y="478753"/>
                </a:lnTo>
                <a:lnTo>
                  <a:pt x="241833" y="483666"/>
                </a:lnTo>
                <a:lnTo>
                  <a:pt x="193094" y="478753"/>
                </a:lnTo>
                <a:lnTo>
                  <a:pt x="147698" y="464661"/>
                </a:lnTo>
                <a:lnTo>
                  <a:pt x="106619" y="442363"/>
                </a:lnTo>
                <a:lnTo>
                  <a:pt x="70829" y="412832"/>
                </a:lnTo>
                <a:lnTo>
                  <a:pt x="41300" y="377041"/>
                </a:lnTo>
                <a:lnTo>
                  <a:pt x="19003" y="335962"/>
                </a:lnTo>
                <a:lnTo>
                  <a:pt x="4912" y="290569"/>
                </a:lnTo>
                <a:lnTo>
                  <a:pt x="0" y="241833"/>
                </a:lnTo>
                <a:lnTo>
                  <a:pt x="4912" y="193094"/>
                </a:lnTo>
                <a:lnTo>
                  <a:pt x="19003" y="147698"/>
                </a:lnTo>
                <a:lnTo>
                  <a:pt x="41300" y="106619"/>
                </a:lnTo>
                <a:lnTo>
                  <a:pt x="70829" y="70829"/>
                </a:lnTo>
                <a:lnTo>
                  <a:pt x="106619" y="41300"/>
                </a:lnTo>
                <a:lnTo>
                  <a:pt x="147698" y="19003"/>
                </a:lnTo>
                <a:lnTo>
                  <a:pt x="193094" y="4912"/>
                </a:lnTo>
                <a:lnTo>
                  <a:pt x="241833" y="0"/>
                </a:lnTo>
                <a:lnTo>
                  <a:pt x="290572" y="4912"/>
                </a:lnTo>
                <a:lnTo>
                  <a:pt x="335967" y="19003"/>
                </a:lnTo>
                <a:lnTo>
                  <a:pt x="377046" y="41300"/>
                </a:lnTo>
                <a:lnTo>
                  <a:pt x="412837" y="70829"/>
                </a:lnTo>
                <a:lnTo>
                  <a:pt x="442366" y="106619"/>
                </a:lnTo>
                <a:lnTo>
                  <a:pt x="464663" y="147698"/>
                </a:lnTo>
                <a:lnTo>
                  <a:pt x="478753" y="193094"/>
                </a:lnTo>
                <a:lnTo>
                  <a:pt x="483666" y="241833"/>
                </a:lnTo>
                <a:close/>
              </a:path>
            </a:pathLst>
          </a:custGeom>
          <a:ln w="5414">
            <a:solidFill>
              <a:srgbClr val="000000"/>
            </a:solidFill>
          </a:ln>
        </p:spPr>
        <p:txBody>
          <a:bodyPr wrap="square" lIns="0" tIns="0" rIns="0" bIns="0" rtlCol="0"/>
          <a:lstStyle/>
          <a:p>
            <a:endParaRPr/>
          </a:p>
        </p:txBody>
      </p:sp>
      <p:sp>
        <p:nvSpPr>
          <p:cNvPr id="5" name="object 5"/>
          <p:cNvSpPr/>
          <p:nvPr/>
        </p:nvSpPr>
        <p:spPr>
          <a:xfrm>
            <a:off x="4976266" y="3753968"/>
            <a:ext cx="483870" cy="483870"/>
          </a:xfrm>
          <a:custGeom>
            <a:avLst/>
            <a:gdLst/>
            <a:ahLst/>
            <a:cxnLst/>
            <a:rect l="l" t="t" r="r" b="b"/>
            <a:pathLst>
              <a:path w="483870" h="483869">
                <a:moveTo>
                  <a:pt x="483666" y="241833"/>
                </a:moveTo>
                <a:lnTo>
                  <a:pt x="478753" y="290569"/>
                </a:lnTo>
                <a:lnTo>
                  <a:pt x="464661" y="335962"/>
                </a:lnTo>
                <a:lnTo>
                  <a:pt x="442363" y="377041"/>
                </a:lnTo>
                <a:lnTo>
                  <a:pt x="412832" y="412832"/>
                </a:lnTo>
                <a:lnTo>
                  <a:pt x="377041" y="442363"/>
                </a:lnTo>
                <a:lnTo>
                  <a:pt x="335962" y="464661"/>
                </a:lnTo>
                <a:lnTo>
                  <a:pt x="290569" y="478753"/>
                </a:lnTo>
                <a:lnTo>
                  <a:pt x="241833" y="483666"/>
                </a:lnTo>
                <a:lnTo>
                  <a:pt x="193094" y="478753"/>
                </a:lnTo>
                <a:lnTo>
                  <a:pt x="147698" y="464661"/>
                </a:lnTo>
                <a:lnTo>
                  <a:pt x="106619" y="442363"/>
                </a:lnTo>
                <a:lnTo>
                  <a:pt x="70829" y="412832"/>
                </a:lnTo>
                <a:lnTo>
                  <a:pt x="41300" y="377041"/>
                </a:lnTo>
                <a:lnTo>
                  <a:pt x="19003" y="335962"/>
                </a:lnTo>
                <a:lnTo>
                  <a:pt x="4912" y="290569"/>
                </a:lnTo>
                <a:lnTo>
                  <a:pt x="0" y="241833"/>
                </a:lnTo>
                <a:lnTo>
                  <a:pt x="4912" y="193094"/>
                </a:lnTo>
                <a:lnTo>
                  <a:pt x="19003" y="147698"/>
                </a:lnTo>
                <a:lnTo>
                  <a:pt x="41300" y="106619"/>
                </a:lnTo>
                <a:lnTo>
                  <a:pt x="70829" y="70829"/>
                </a:lnTo>
                <a:lnTo>
                  <a:pt x="106619" y="41300"/>
                </a:lnTo>
                <a:lnTo>
                  <a:pt x="147698" y="19003"/>
                </a:lnTo>
                <a:lnTo>
                  <a:pt x="193094" y="4912"/>
                </a:lnTo>
                <a:lnTo>
                  <a:pt x="241833" y="0"/>
                </a:lnTo>
                <a:lnTo>
                  <a:pt x="290569" y="4912"/>
                </a:lnTo>
                <a:lnTo>
                  <a:pt x="335962" y="19003"/>
                </a:lnTo>
                <a:lnTo>
                  <a:pt x="377041" y="41300"/>
                </a:lnTo>
                <a:lnTo>
                  <a:pt x="412832" y="70829"/>
                </a:lnTo>
                <a:lnTo>
                  <a:pt x="442363" y="106619"/>
                </a:lnTo>
                <a:lnTo>
                  <a:pt x="464661" y="147698"/>
                </a:lnTo>
                <a:lnTo>
                  <a:pt x="478753" y="193094"/>
                </a:lnTo>
                <a:lnTo>
                  <a:pt x="483666" y="241833"/>
                </a:lnTo>
                <a:close/>
              </a:path>
            </a:pathLst>
          </a:custGeom>
          <a:ln w="5414">
            <a:solidFill>
              <a:srgbClr val="000000"/>
            </a:solidFill>
          </a:ln>
        </p:spPr>
        <p:txBody>
          <a:bodyPr wrap="square" lIns="0" tIns="0" rIns="0" bIns="0" rtlCol="0"/>
          <a:lstStyle/>
          <a:p>
            <a:endParaRPr/>
          </a:p>
        </p:txBody>
      </p:sp>
      <p:sp>
        <p:nvSpPr>
          <p:cNvPr id="6" name="object 6"/>
          <p:cNvSpPr/>
          <p:nvPr/>
        </p:nvSpPr>
        <p:spPr>
          <a:xfrm>
            <a:off x="6212141" y="3344647"/>
            <a:ext cx="483870" cy="483870"/>
          </a:xfrm>
          <a:custGeom>
            <a:avLst/>
            <a:gdLst/>
            <a:ahLst/>
            <a:cxnLst/>
            <a:rect l="l" t="t" r="r" b="b"/>
            <a:pathLst>
              <a:path w="483870" h="483869">
                <a:moveTo>
                  <a:pt x="483666" y="241833"/>
                </a:moveTo>
                <a:lnTo>
                  <a:pt x="478753" y="290572"/>
                </a:lnTo>
                <a:lnTo>
                  <a:pt x="464663" y="335967"/>
                </a:lnTo>
                <a:lnTo>
                  <a:pt x="442366" y="377046"/>
                </a:lnTo>
                <a:lnTo>
                  <a:pt x="412837" y="412837"/>
                </a:lnTo>
                <a:lnTo>
                  <a:pt x="377046" y="442366"/>
                </a:lnTo>
                <a:lnTo>
                  <a:pt x="335967" y="464663"/>
                </a:lnTo>
                <a:lnTo>
                  <a:pt x="290572" y="478753"/>
                </a:lnTo>
                <a:lnTo>
                  <a:pt x="241833" y="483666"/>
                </a:lnTo>
                <a:lnTo>
                  <a:pt x="193097" y="478753"/>
                </a:lnTo>
                <a:lnTo>
                  <a:pt x="147704" y="464663"/>
                </a:lnTo>
                <a:lnTo>
                  <a:pt x="106625" y="442366"/>
                </a:lnTo>
                <a:lnTo>
                  <a:pt x="70834" y="412837"/>
                </a:lnTo>
                <a:lnTo>
                  <a:pt x="41303" y="377046"/>
                </a:lnTo>
                <a:lnTo>
                  <a:pt x="19005" y="335967"/>
                </a:lnTo>
                <a:lnTo>
                  <a:pt x="4913" y="290572"/>
                </a:lnTo>
                <a:lnTo>
                  <a:pt x="0" y="241833"/>
                </a:lnTo>
                <a:lnTo>
                  <a:pt x="4913" y="193097"/>
                </a:lnTo>
                <a:lnTo>
                  <a:pt x="19005" y="147704"/>
                </a:lnTo>
                <a:lnTo>
                  <a:pt x="41303" y="106625"/>
                </a:lnTo>
                <a:lnTo>
                  <a:pt x="70834" y="70834"/>
                </a:lnTo>
                <a:lnTo>
                  <a:pt x="106625" y="41303"/>
                </a:lnTo>
                <a:lnTo>
                  <a:pt x="147704" y="19005"/>
                </a:lnTo>
                <a:lnTo>
                  <a:pt x="193097" y="4913"/>
                </a:lnTo>
                <a:lnTo>
                  <a:pt x="241833" y="0"/>
                </a:lnTo>
                <a:lnTo>
                  <a:pt x="290572" y="4913"/>
                </a:lnTo>
                <a:lnTo>
                  <a:pt x="335967" y="19005"/>
                </a:lnTo>
                <a:lnTo>
                  <a:pt x="377046" y="41303"/>
                </a:lnTo>
                <a:lnTo>
                  <a:pt x="412837" y="70834"/>
                </a:lnTo>
                <a:lnTo>
                  <a:pt x="442366" y="106625"/>
                </a:lnTo>
                <a:lnTo>
                  <a:pt x="464663" y="147704"/>
                </a:lnTo>
                <a:lnTo>
                  <a:pt x="478753" y="193097"/>
                </a:lnTo>
                <a:lnTo>
                  <a:pt x="483666" y="241833"/>
                </a:lnTo>
                <a:close/>
              </a:path>
            </a:pathLst>
          </a:custGeom>
          <a:ln w="5414">
            <a:solidFill>
              <a:srgbClr val="000000"/>
            </a:solidFill>
          </a:ln>
        </p:spPr>
        <p:txBody>
          <a:bodyPr wrap="square" lIns="0" tIns="0" rIns="0" bIns="0" rtlCol="0"/>
          <a:lstStyle/>
          <a:p>
            <a:endParaRPr/>
          </a:p>
        </p:txBody>
      </p:sp>
      <p:sp>
        <p:nvSpPr>
          <p:cNvPr id="7" name="object 7"/>
          <p:cNvSpPr/>
          <p:nvPr/>
        </p:nvSpPr>
        <p:spPr>
          <a:xfrm>
            <a:off x="6265570" y="4688091"/>
            <a:ext cx="483870" cy="483870"/>
          </a:xfrm>
          <a:custGeom>
            <a:avLst/>
            <a:gdLst/>
            <a:ahLst/>
            <a:cxnLst/>
            <a:rect l="l" t="t" r="r" b="b"/>
            <a:pathLst>
              <a:path w="483870" h="483869">
                <a:moveTo>
                  <a:pt x="483666" y="241846"/>
                </a:moveTo>
                <a:lnTo>
                  <a:pt x="478753" y="290581"/>
                </a:lnTo>
                <a:lnTo>
                  <a:pt x="464661" y="335975"/>
                </a:lnTo>
                <a:lnTo>
                  <a:pt x="442363" y="377054"/>
                </a:lnTo>
                <a:lnTo>
                  <a:pt x="412832" y="412845"/>
                </a:lnTo>
                <a:lnTo>
                  <a:pt x="377041" y="442376"/>
                </a:lnTo>
                <a:lnTo>
                  <a:pt x="335962" y="464673"/>
                </a:lnTo>
                <a:lnTo>
                  <a:pt x="290569" y="478765"/>
                </a:lnTo>
                <a:lnTo>
                  <a:pt x="241833" y="483679"/>
                </a:lnTo>
                <a:lnTo>
                  <a:pt x="193094" y="478765"/>
                </a:lnTo>
                <a:lnTo>
                  <a:pt x="147698" y="464673"/>
                </a:lnTo>
                <a:lnTo>
                  <a:pt x="106619" y="442376"/>
                </a:lnTo>
                <a:lnTo>
                  <a:pt x="70829" y="412845"/>
                </a:lnTo>
                <a:lnTo>
                  <a:pt x="41300" y="377054"/>
                </a:lnTo>
                <a:lnTo>
                  <a:pt x="19003" y="335975"/>
                </a:lnTo>
                <a:lnTo>
                  <a:pt x="4912" y="290581"/>
                </a:lnTo>
                <a:lnTo>
                  <a:pt x="0" y="241846"/>
                </a:lnTo>
                <a:lnTo>
                  <a:pt x="4912" y="193106"/>
                </a:lnTo>
                <a:lnTo>
                  <a:pt x="19003" y="147709"/>
                </a:lnTo>
                <a:lnTo>
                  <a:pt x="41300" y="106628"/>
                </a:lnTo>
                <a:lnTo>
                  <a:pt x="70829" y="70835"/>
                </a:lnTo>
                <a:lnTo>
                  <a:pt x="106619" y="41304"/>
                </a:lnTo>
                <a:lnTo>
                  <a:pt x="147698" y="19005"/>
                </a:lnTo>
                <a:lnTo>
                  <a:pt x="193094" y="4913"/>
                </a:lnTo>
                <a:lnTo>
                  <a:pt x="241833" y="0"/>
                </a:lnTo>
                <a:lnTo>
                  <a:pt x="290569" y="4913"/>
                </a:lnTo>
                <a:lnTo>
                  <a:pt x="335962" y="19005"/>
                </a:lnTo>
                <a:lnTo>
                  <a:pt x="377041" y="41304"/>
                </a:lnTo>
                <a:lnTo>
                  <a:pt x="412832" y="70835"/>
                </a:lnTo>
                <a:lnTo>
                  <a:pt x="442363" y="106628"/>
                </a:lnTo>
                <a:lnTo>
                  <a:pt x="464661" y="147709"/>
                </a:lnTo>
                <a:lnTo>
                  <a:pt x="478753" y="193106"/>
                </a:lnTo>
                <a:lnTo>
                  <a:pt x="483666" y="241846"/>
                </a:lnTo>
                <a:close/>
              </a:path>
            </a:pathLst>
          </a:custGeom>
          <a:ln w="5414">
            <a:solidFill>
              <a:srgbClr val="000000"/>
            </a:solidFill>
          </a:ln>
        </p:spPr>
        <p:txBody>
          <a:bodyPr wrap="square" lIns="0" tIns="0" rIns="0" bIns="0" rtlCol="0"/>
          <a:lstStyle/>
          <a:p>
            <a:endParaRPr/>
          </a:p>
        </p:txBody>
      </p:sp>
      <p:sp>
        <p:nvSpPr>
          <p:cNvPr id="8" name="object 8"/>
          <p:cNvSpPr/>
          <p:nvPr/>
        </p:nvSpPr>
        <p:spPr>
          <a:xfrm>
            <a:off x="2085073" y="3763353"/>
            <a:ext cx="650240" cy="325120"/>
          </a:xfrm>
          <a:custGeom>
            <a:avLst/>
            <a:gdLst/>
            <a:ahLst/>
            <a:cxnLst/>
            <a:rect l="l" t="t" r="r" b="b"/>
            <a:pathLst>
              <a:path w="650239" h="325119">
                <a:moveTo>
                  <a:pt x="0" y="324853"/>
                </a:moveTo>
                <a:lnTo>
                  <a:pt x="649706" y="0"/>
                </a:lnTo>
              </a:path>
            </a:pathLst>
          </a:custGeom>
          <a:ln w="5414">
            <a:solidFill>
              <a:srgbClr val="000000"/>
            </a:solidFill>
          </a:ln>
        </p:spPr>
        <p:txBody>
          <a:bodyPr wrap="square" lIns="0" tIns="0" rIns="0" bIns="0" rtlCol="0"/>
          <a:lstStyle/>
          <a:p>
            <a:endParaRPr/>
          </a:p>
        </p:txBody>
      </p:sp>
      <p:sp>
        <p:nvSpPr>
          <p:cNvPr id="9" name="object 9"/>
          <p:cNvSpPr/>
          <p:nvPr/>
        </p:nvSpPr>
        <p:spPr>
          <a:xfrm>
            <a:off x="2085073" y="4358907"/>
            <a:ext cx="1732914" cy="433705"/>
          </a:xfrm>
          <a:custGeom>
            <a:avLst/>
            <a:gdLst/>
            <a:ahLst/>
            <a:cxnLst/>
            <a:rect l="l" t="t" r="r" b="b"/>
            <a:pathLst>
              <a:path w="1732914" h="433705">
                <a:moveTo>
                  <a:pt x="0" y="0"/>
                </a:moveTo>
                <a:lnTo>
                  <a:pt x="1732546" y="433146"/>
                </a:lnTo>
              </a:path>
            </a:pathLst>
          </a:custGeom>
          <a:ln w="5414">
            <a:solidFill>
              <a:srgbClr val="000000"/>
            </a:solidFill>
          </a:ln>
        </p:spPr>
        <p:txBody>
          <a:bodyPr wrap="square" lIns="0" tIns="0" rIns="0" bIns="0" rtlCol="0"/>
          <a:lstStyle/>
          <a:p>
            <a:endParaRPr/>
          </a:p>
        </p:txBody>
      </p:sp>
      <p:sp>
        <p:nvSpPr>
          <p:cNvPr id="10" name="object 10"/>
          <p:cNvSpPr/>
          <p:nvPr/>
        </p:nvSpPr>
        <p:spPr>
          <a:xfrm>
            <a:off x="3222053" y="3600920"/>
            <a:ext cx="1786889" cy="379095"/>
          </a:xfrm>
          <a:custGeom>
            <a:avLst/>
            <a:gdLst/>
            <a:ahLst/>
            <a:cxnLst/>
            <a:rect l="l" t="t" r="r" b="b"/>
            <a:pathLst>
              <a:path w="1786889" h="379094">
                <a:moveTo>
                  <a:pt x="0" y="0"/>
                </a:moveTo>
                <a:lnTo>
                  <a:pt x="1786686" y="378993"/>
                </a:lnTo>
              </a:path>
            </a:pathLst>
          </a:custGeom>
          <a:ln w="5414">
            <a:solidFill>
              <a:srgbClr val="000000"/>
            </a:solidFill>
          </a:ln>
        </p:spPr>
        <p:txBody>
          <a:bodyPr wrap="square" lIns="0" tIns="0" rIns="0" bIns="0" rtlCol="0"/>
          <a:lstStyle/>
          <a:p>
            <a:endParaRPr/>
          </a:p>
        </p:txBody>
      </p:sp>
      <p:sp>
        <p:nvSpPr>
          <p:cNvPr id="11" name="object 11"/>
          <p:cNvSpPr/>
          <p:nvPr/>
        </p:nvSpPr>
        <p:spPr>
          <a:xfrm>
            <a:off x="3113773" y="3817493"/>
            <a:ext cx="812165" cy="704215"/>
          </a:xfrm>
          <a:custGeom>
            <a:avLst/>
            <a:gdLst/>
            <a:ahLst/>
            <a:cxnLst/>
            <a:rect l="l" t="t" r="r" b="b"/>
            <a:pathLst>
              <a:path w="812164" h="704214">
                <a:moveTo>
                  <a:pt x="0" y="0"/>
                </a:moveTo>
                <a:lnTo>
                  <a:pt x="812126" y="703846"/>
                </a:lnTo>
              </a:path>
            </a:pathLst>
          </a:custGeom>
          <a:ln w="5414">
            <a:solidFill>
              <a:srgbClr val="000000"/>
            </a:solidFill>
          </a:ln>
        </p:spPr>
        <p:txBody>
          <a:bodyPr wrap="square" lIns="0" tIns="0" rIns="0" bIns="0" rtlCol="0"/>
          <a:lstStyle/>
          <a:p>
            <a:endParaRPr/>
          </a:p>
        </p:txBody>
      </p:sp>
      <p:sp>
        <p:nvSpPr>
          <p:cNvPr id="12" name="object 12"/>
          <p:cNvSpPr/>
          <p:nvPr/>
        </p:nvSpPr>
        <p:spPr>
          <a:xfrm>
            <a:off x="4304893" y="4196487"/>
            <a:ext cx="758190" cy="487680"/>
          </a:xfrm>
          <a:custGeom>
            <a:avLst/>
            <a:gdLst/>
            <a:ahLst/>
            <a:cxnLst/>
            <a:rect l="l" t="t" r="r" b="b"/>
            <a:pathLst>
              <a:path w="758189" h="487680">
                <a:moveTo>
                  <a:pt x="0" y="487273"/>
                </a:moveTo>
                <a:lnTo>
                  <a:pt x="757999" y="0"/>
                </a:lnTo>
              </a:path>
            </a:pathLst>
          </a:custGeom>
          <a:ln w="5414">
            <a:solidFill>
              <a:srgbClr val="000000"/>
            </a:solidFill>
          </a:ln>
        </p:spPr>
        <p:txBody>
          <a:bodyPr wrap="square" lIns="0" tIns="0" rIns="0" bIns="0" rtlCol="0"/>
          <a:lstStyle/>
          <a:p>
            <a:endParaRPr/>
          </a:p>
        </p:txBody>
      </p:sp>
      <p:sp>
        <p:nvSpPr>
          <p:cNvPr id="13" name="object 13"/>
          <p:cNvSpPr/>
          <p:nvPr/>
        </p:nvSpPr>
        <p:spPr>
          <a:xfrm>
            <a:off x="5441886" y="3655060"/>
            <a:ext cx="758190" cy="271145"/>
          </a:xfrm>
          <a:custGeom>
            <a:avLst/>
            <a:gdLst/>
            <a:ahLst/>
            <a:cxnLst/>
            <a:rect l="l" t="t" r="r" b="b"/>
            <a:pathLst>
              <a:path w="758189" h="271144">
                <a:moveTo>
                  <a:pt x="0" y="270713"/>
                </a:moveTo>
                <a:lnTo>
                  <a:pt x="757986" y="0"/>
                </a:lnTo>
              </a:path>
            </a:pathLst>
          </a:custGeom>
          <a:ln w="5414">
            <a:solidFill>
              <a:srgbClr val="000000"/>
            </a:solidFill>
          </a:ln>
        </p:spPr>
        <p:txBody>
          <a:bodyPr wrap="square" lIns="0" tIns="0" rIns="0" bIns="0" rtlCol="0"/>
          <a:lstStyle/>
          <a:p>
            <a:endParaRPr/>
          </a:p>
        </p:txBody>
      </p:sp>
      <p:sp>
        <p:nvSpPr>
          <p:cNvPr id="14" name="object 14"/>
          <p:cNvSpPr/>
          <p:nvPr/>
        </p:nvSpPr>
        <p:spPr>
          <a:xfrm>
            <a:off x="5387746" y="4142347"/>
            <a:ext cx="920750" cy="650240"/>
          </a:xfrm>
          <a:custGeom>
            <a:avLst/>
            <a:gdLst/>
            <a:ahLst/>
            <a:cxnLst/>
            <a:rect l="l" t="t" r="r" b="b"/>
            <a:pathLst>
              <a:path w="920750" h="650239">
                <a:moveTo>
                  <a:pt x="0" y="0"/>
                </a:moveTo>
                <a:lnTo>
                  <a:pt x="920407" y="649706"/>
                </a:lnTo>
              </a:path>
            </a:pathLst>
          </a:custGeom>
          <a:ln w="5414">
            <a:solidFill>
              <a:srgbClr val="000000"/>
            </a:solidFill>
          </a:ln>
        </p:spPr>
        <p:txBody>
          <a:bodyPr wrap="square" lIns="0" tIns="0" rIns="0" bIns="0" rtlCol="0"/>
          <a:lstStyle/>
          <a:p>
            <a:endParaRPr/>
          </a:p>
        </p:txBody>
      </p:sp>
      <p:sp>
        <p:nvSpPr>
          <p:cNvPr id="15" name="object 15"/>
          <p:cNvSpPr/>
          <p:nvPr/>
        </p:nvSpPr>
        <p:spPr>
          <a:xfrm>
            <a:off x="6470586" y="3817493"/>
            <a:ext cx="0" cy="866775"/>
          </a:xfrm>
          <a:custGeom>
            <a:avLst/>
            <a:gdLst/>
            <a:ahLst/>
            <a:cxnLst/>
            <a:rect l="l" t="t" r="r" b="b"/>
            <a:pathLst>
              <a:path h="866775">
                <a:moveTo>
                  <a:pt x="0" y="0"/>
                </a:moveTo>
                <a:lnTo>
                  <a:pt x="0" y="866267"/>
                </a:lnTo>
              </a:path>
            </a:pathLst>
          </a:custGeom>
          <a:ln w="3175">
            <a:solidFill>
              <a:srgbClr val="000000"/>
            </a:solidFill>
          </a:ln>
        </p:spPr>
        <p:txBody>
          <a:bodyPr wrap="square" lIns="0" tIns="0" rIns="0" bIns="0" rtlCol="0"/>
          <a:lstStyle/>
          <a:p>
            <a:endParaRPr/>
          </a:p>
        </p:txBody>
      </p:sp>
      <p:sp>
        <p:nvSpPr>
          <p:cNvPr id="16" name="object 16"/>
          <p:cNvSpPr/>
          <p:nvPr/>
        </p:nvSpPr>
        <p:spPr>
          <a:xfrm>
            <a:off x="6470586" y="3817493"/>
            <a:ext cx="0" cy="866775"/>
          </a:xfrm>
          <a:custGeom>
            <a:avLst/>
            <a:gdLst/>
            <a:ahLst/>
            <a:cxnLst/>
            <a:rect l="l" t="t" r="r" b="b"/>
            <a:pathLst>
              <a:path h="866775">
                <a:moveTo>
                  <a:pt x="0" y="0"/>
                </a:moveTo>
                <a:lnTo>
                  <a:pt x="0" y="866267"/>
                </a:lnTo>
              </a:path>
            </a:pathLst>
          </a:custGeom>
          <a:ln w="5414">
            <a:solidFill>
              <a:srgbClr val="000000"/>
            </a:solidFill>
          </a:ln>
        </p:spPr>
        <p:txBody>
          <a:bodyPr wrap="square" lIns="0" tIns="0" rIns="0" bIns="0" rtlCol="0"/>
          <a:lstStyle/>
          <a:p>
            <a:endParaRPr/>
          </a:p>
        </p:txBody>
      </p:sp>
      <p:sp>
        <p:nvSpPr>
          <p:cNvPr id="17" name="object 17"/>
          <p:cNvSpPr/>
          <p:nvPr/>
        </p:nvSpPr>
        <p:spPr>
          <a:xfrm>
            <a:off x="6687146" y="3546780"/>
            <a:ext cx="217170" cy="0"/>
          </a:xfrm>
          <a:custGeom>
            <a:avLst/>
            <a:gdLst/>
            <a:ahLst/>
            <a:cxnLst/>
            <a:rect l="l" t="t" r="r" b="b"/>
            <a:pathLst>
              <a:path w="217170">
                <a:moveTo>
                  <a:pt x="0" y="0"/>
                </a:moveTo>
                <a:lnTo>
                  <a:pt x="216573" y="0"/>
                </a:lnTo>
              </a:path>
            </a:pathLst>
          </a:custGeom>
          <a:ln w="3175">
            <a:solidFill>
              <a:srgbClr val="000000"/>
            </a:solidFill>
          </a:ln>
        </p:spPr>
        <p:txBody>
          <a:bodyPr wrap="square" lIns="0" tIns="0" rIns="0" bIns="0" rtlCol="0"/>
          <a:lstStyle/>
          <a:p>
            <a:endParaRPr/>
          </a:p>
        </p:txBody>
      </p:sp>
      <p:sp>
        <p:nvSpPr>
          <p:cNvPr id="18" name="object 18"/>
          <p:cNvSpPr/>
          <p:nvPr/>
        </p:nvSpPr>
        <p:spPr>
          <a:xfrm>
            <a:off x="6687146" y="3546780"/>
            <a:ext cx="217170" cy="0"/>
          </a:xfrm>
          <a:custGeom>
            <a:avLst/>
            <a:gdLst/>
            <a:ahLst/>
            <a:cxnLst/>
            <a:rect l="l" t="t" r="r" b="b"/>
            <a:pathLst>
              <a:path w="217170">
                <a:moveTo>
                  <a:pt x="0" y="0"/>
                </a:moveTo>
                <a:lnTo>
                  <a:pt x="216573" y="0"/>
                </a:lnTo>
              </a:path>
            </a:pathLst>
          </a:custGeom>
          <a:ln w="5414">
            <a:solidFill>
              <a:srgbClr val="000000"/>
            </a:solidFill>
          </a:ln>
        </p:spPr>
        <p:txBody>
          <a:bodyPr wrap="square" lIns="0" tIns="0" rIns="0" bIns="0" rtlCol="0"/>
          <a:lstStyle/>
          <a:p>
            <a:endParaRPr/>
          </a:p>
        </p:txBody>
      </p:sp>
      <p:sp>
        <p:nvSpPr>
          <p:cNvPr id="19" name="object 19"/>
          <p:cNvSpPr/>
          <p:nvPr/>
        </p:nvSpPr>
        <p:spPr>
          <a:xfrm>
            <a:off x="6741286" y="4900333"/>
            <a:ext cx="217170" cy="0"/>
          </a:xfrm>
          <a:custGeom>
            <a:avLst/>
            <a:gdLst/>
            <a:ahLst/>
            <a:cxnLst/>
            <a:rect l="l" t="t" r="r" b="b"/>
            <a:pathLst>
              <a:path w="217170">
                <a:moveTo>
                  <a:pt x="0" y="0"/>
                </a:moveTo>
                <a:lnTo>
                  <a:pt x="216573" y="0"/>
                </a:lnTo>
              </a:path>
            </a:pathLst>
          </a:custGeom>
          <a:ln w="3175">
            <a:solidFill>
              <a:srgbClr val="000000"/>
            </a:solidFill>
          </a:ln>
        </p:spPr>
        <p:txBody>
          <a:bodyPr wrap="square" lIns="0" tIns="0" rIns="0" bIns="0" rtlCol="0"/>
          <a:lstStyle/>
          <a:p>
            <a:endParaRPr/>
          </a:p>
        </p:txBody>
      </p:sp>
      <p:sp>
        <p:nvSpPr>
          <p:cNvPr id="20" name="object 20"/>
          <p:cNvSpPr/>
          <p:nvPr/>
        </p:nvSpPr>
        <p:spPr>
          <a:xfrm>
            <a:off x="6741286" y="4900333"/>
            <a:ext cx="217170" cy="0"/>
          </a:xfrm>
          <a:custGeom>
            <a:avLst/>
            <a:gdLst/>
            <a:ahLst/>
            <a:cxnLst/>
            <a:rect l="l" t="t" r="r" b="b"/>
            <a:pathLst>
              <a:path w="217170">
                <a:moveTo>
                  <a:pt x="0" y="0"/>
                </a:moveTo>
                <a:lnTo>
                  <a:pt x="216573" y="0"/>
                </a:lnTo>
              </a:path>
            </a:pathLst>
          </a:custGeom>
          <a:ln w="5414">
            <a:solidFill>
              <a:srgbClr val="000000"/>
            </a:solidFill>
          </a:ln>
        </p:spPr>
        <p:txBody>
          <a:bodyPr wrap="square" lIns="0" tIns="0" rIns="0" bIns="0" rtlCol="0"/>
          <a:lstStyle/>
          <a:p>
            <a:endParaRPr/>
          </a:p>
        </p:txBody>
      </p:sp>
      <p:sp>
        <p:nvSpPr>
          <p:cNvPr id="21" name="object 21"/>
          <p:cNvSpPr/>
          <p:nvPr/>
        </p:nvSpPr>
        <p:spPr>
          <a:xfrm>
            <a:off x="6903720" y="3167787"/>
            <a:ext cx="0" cy="650240"/>
          </a:xfrm>
          <a:custGeom>
            <a:avLst/>
            <a:gdLst/>
            <a:ahLst/>
            <a:cxnLst/>
            <a:rect l="l" t="t" r="r" b="b"/>
            <a:pathLst>
              <a:path h="650240">
                <a:moveTo>
                  <a:pt x="0" y="0"/>
                </a:moveTo>
                <a:lnTo>
                  <a:pt x="0" y="649706"/>
                </a:lnTo>
              </a:path>
            </a:pathLst>
          </a:custGeom>
          <a:ln w="3175">
            <a:solidFill>
              <a:srgbClr val="000000"/>
            </a:solidFill>
          </a:ln>
        </p:spPr>
        <p:txBody>
          <a:bodyPr wrap="square" lIns="0" tIns="0" rIns="0" bIns="0" rtlCol="0"/>
          <a:lstStyle/>
          <a:p>
            <a:endParaRPr/>
          </a:p>
        </p:txBody>
      </p:sp>
      <p:sp>
        <p:nvSpPr>
          <p:cNvPr id="22" name="object 22"/>
          <p:cNvSpPr/>
          <p:nvPr/>
        </p:nvSpPr>
        <p:spPr>
          <a:xfrm>
            <a:off x="6903720" y="3167787"/>
            <a:ext cx="0" cy="650240"/>
          </a:xfrm>
          <a:custGeom>
            <a:avLst/>
            <a:gdLst/>
            <a:ahLst/>
            <a:cxnLst/>
            <a:rect l="l" t="t" r="r" b="b"/>
            <a:pathLst>
              <a:path h="650240">
                <a:moveTo>
                  <a:pt x="0" y="0"/>
                </a:moveTo>
                <a:lnTo>
                  <a:pt x="0" y="649706"/>
                </a:lnTo>
              </a:path>
            </a:pathLst>
          </a:custGeom>
          <a:ln w="21656">
            <a:solidFill>
              <a:srgbClr val="000000"/>
            </a:solidFill>
          </a:ln>
        </p:spPr>
        <p:txBody>
          <a:bodyPr wrap="square" lIns="0" tIns="0" rIns="0" bIns="0" rtlCol="0"/>
          <a:lstStyle/>
          <a:p>
            <a:endParaRPr/>
          </a:p>
        </p:txBody>
      </p:sp>
      <p:sp>
        <p:nvSpPr>
          <p:cNvPr id="23" name="object 23"/>
          <p:cNvSpPr/>
          <p:nvPr/>
        </p:nvSpPr>
        <p:spPr>
          <a:xfrm>
            <a:off x="6957860" y="4683760"/>
            <a:ext cx="0" cy="650240"/>
          </a:xfrm>
          <a:custGeom>
            <a:avLst/>
            <a:gdLst/>
            <a:ahLst/>
            <a:cxnLst/>
            <a:rect l="l" t="t" r="r" b="b"/>
            <a:pathLst>
              <a:path h="650239">
                <a:moveTo>
                  <a:pt x="0" y="0"/>
                </a:moveTo>
                <a:lnTo>
                  <a:pt x="0" y="649706"/>
                </a:lnTo>
              </a:path>
            </a:pathLst>
          </a:custGeom>
          <a:ln w="3175">
            <a:solidFill>
              <a:srgbClr val="000000"/>
            </a:solidFill>
          </a:ln>
        </p:spPr>
        <p:txBody>
          <a:bodyPr wrap="square" lIns="0" tIns="0" rIns="0" bIns="0" rtlCol="0"/>
          <a:lstStyle/>
          <a:p>
            <a:endParaRPr/>
          </a:p>
        </p:txBody>
      </p:sp>
      <p:sp>
        <p:nvSpPr>
          <p:cNvPr id="24" name="object 24"/>
          <p:cNvSpPr/>
          <p:nvPr/>
        </p:nvSpPr>
        <p:spPr>
          <a:xfrm>
            <a:off x="6957860" y="4683760"/>
            <a:ext cx="0" cy="650240"/>
          </a:xfrm>
          <a:custGeom>
            <a:avLst/>
            <a:gdLst/>
            <a:ahLst/>
            <a:cxnLst/>
            <a:rect l="l" t="t" r="r" b="b"/>
            <a:pathLst>
              <a:path h="650239">
                <a:moveTo>
                  <a:pt x="0" y="0"/>
                </a:moveTo>
                <a:lnTo>
                  <a:pt x="0" y="649706"/>
                </a:lnTo>
              </a:path>
            </a:pathLst>
          </a:custGeom>
          <a:ln w="21656">
            <a:solidFill>
              <a:srgbClr val="000000"/>
            </a:solidFill>
          </a:ln>
        </p:spPr>
        <p:txBody>
          <a:bodyPr wrap="square" lIns="0" tIns="0" rIns="0" bIns="0" rtlCol="0"/>
          <a:lstStyle/>
          <a:p>
            <a:endParaRPr/>
          </a:p>
        </p:txBody>
      </p:sp>
      <p:sp>
        <p:nvSpPr>
          <p:cNvPr id="25" name="object 25"/>
          <p:cNvSpPr/>
          <p:nvPr/>
        </p:nvSpPr>
        <p:spPr>
          <a:xfrm>
            <a:off x="1435366" y="4250627"/>
            <a:ext cx="217170" cy="0"/>
          </a:xfrm>
          <a:custGeom>
            <a:avLst/>
            <a:gdLst/>
            <a:ahLst/>
            <a:cxnLst/>
            <a:rect l="l" t="t" r="r" b="b"/>
            <a:pathLst>
              <a:path w="217169">
                <a:moveTo>
                  <a:pt x="0" y="0"/>
                </a:moveTo>
                <a:lnTo>
                  <a:pt x="216573" y="0"/>
                </a:lnTo>
              </a:path>
            </a:pathLst>
          </a:custGeom>
          <a:ln w="3175">
            <a:solidFill>
              <a:srgbClr val="000000"/>
            </a:solidFill>
          </a:ln>
        </p:spPr>
        <p:txBody>
          <a:bodyPr wrap="square" lIns="0" tIns="0" rIns="0" bIns="0" rtlCol="0"/>
          <a:lstStyle/>
          <a:p>
            <a:endParaRPr/>
          </a:p>
        </p:txBody>
      </p:sp>
      <p:sp>
        <p:nvSpPr>
          <p:cNvPr id="26" name="object 26"/>
          <p:cNvSpPr/>
          <p:nvPr/>
        </p:nvSpPr>
        <p:spPr>
          <a:xfrm>
            <a:off x="1435366" y="4250627"/>
            <a:ext cx="217170" cy="0"/>
          </a:xfrm>
          <a:custGeom>
            <a:avLst/>
            <a:gdLst/>
            <a:ahLst/>
            <a:cxnLst/>
            <a:rect l="l" t="t" r="r" b="b"/>
            <a:pathLst>
              <a:path w="217169">
                <a:moveTo>
                  <a:pt x="0" y="0"/>
                </a:moveTo>
                <a:lnTo>
                  <a:pt x="216573" y="0"/>
                </a:lnTo>
              </a:path>
            </a:pathLst>
          </a:custGeom>
          <a:ln w="5414">
            <a:solidFill>
              <a:srgbClr val="000000"/>
            </a:solidFill>
          </a:ln>
        </p:spPr>
        <p:txBody>
          <a:bodyPr wrap="square" lIns="0" tIns="0" rIns="0" bIns="0" rtlCol="0"/>
          <a:lstStyle/>
          <a:p>
            <a:endParaRPr/>
          </a:p>
        </p:txBody>
      </p:sp>
      <p:sp>
        <p:nvSpPr>
          <p:cNvPr id="27" name="object 27"/>
          <p:cNvSpPr/>
          <p:nvPr/>
        </p:nvSpPr>
        <p:spPr>
          <a:xfrm>
            <a:off x="1435366" y="3979914"/>
            <a:ext cx="0" cy="650240"/>
          </a:xfrm>
          <a:custGeom>
            <a:avLst/>
            <a:gdLst/>
            <a:ahLst/>
            <a:cxnLst/>
            <a:rect l="l" t="t" r="r" b="b"/>
            <a:pathLst>
              <a:path h="650239">
                <a:moveTo>
                  <a:pt x="0" y="0"/>
                </a:moveTo>
                <a:lnTo>
                  <a:pt x="0" y="649706"/>
                </a:lnTo>
              </a:path>
            </a:pathLst>
          </a:custGeom>
          <a:ln w="3175">
            <a:solidFill>
              <a:srgbClr val="000000"/>
            </a:solidFill>
          </a:ln>
        </p:spPr>
        <p:txBody>
          <a:bodyPr wrap="square" lIns="0" tIns="0" rIns="0" bIns="0" rtlCol="0"/>
          <a:lstStyle/>
          <a:p>
            <a:endParaRPr/>
          </a:p>
        </p:txBody>
      </p:sp>
      <p:sp>
        <p:nvSpPr>
          <p:cNvPr id="28" name="object 28"/>
          <p:cNvSpPr/>
          <p:nvPr/>
        </p:nvSpPr>
        <p:spPr>
          <a:xfrm>
            <a:off x="1435366" y="3979914"/>
            <a:ext cx="0" cy="650240"/>
          </a:xfrm>
          <a:custGeom>
            <a:avLst/>
            <a:gdLst/>
            <a:ahLst/>
            <a:cxnLst/>
            <a:rect l="l" t="t" r="r" b="b"/>
            <a:pathLst>
              <a:path h="650239">
                <a:moveTo>
                  <a:pt x="0" y="0"/>
                </a:moveTo>
                <a:lnTo>
                  <a:pt x="0" y="649706"/>
                </a:lnTo>
              </a:path>
            </a:pathLst>
          </a:custGeom>
          <a:ln w="21656">
            <a:solidFill>
              <a:srgbClr val="000000"/>
            </a:solidFill>
          </a:ln>
        </p:spPr>
        <p:txBody>
          <a:bodyPr wrap="square" lIns="0" tIns="0" rIns="0" bIns="0" rtlCol="0"/>
          <a:lstStyle/>
          <a:p>
            <a:endParaRPr/>
          </a:p>
        </p:txBody>
      </p:sp>
      <p:sp>
        <p:nvSpPr>
          <p:cNvPr id="29" name="object 29"/>
          <p:cNvSpPr/>
          <p:nvPr/>
        </p:nvSpPr>
        <p:spPr>
          <a:xfrm>
            <a:off x="6903720" y="3330207"/>
            <a:ext cx="162560" cy="0"/>
          </a:xfrm>
          <a:custGeom>
            <a:avLst/>
            <a:gdLst/>
            <a:ahLst/>
            <a:cxnLst/>
            <a:rect l="l" t="t" r="r" b="b"/>
            <a:pathLst>
              <a:path w="162559">
                <a:moveTo>
                  <a:pt x="0" y="0"/>
                </a:moveTo>
                <a:lnTo>
                  <a:pt x="162420" y="0"/>
                </a:lnTo>
              </a:path>
            </a:pathLst>
          </a:custGeom>
          <a:ln w="3175">
            <a:solidFill>
              <a:srgbClr val="000000"/>
            </a:solidFill>
          </a:ln>
        </p:spPr>
        <p:txBody>
          <a:bodyPr wrap="square" lIns="0" tIns="0" rIns="0" bIns="0" rtlCol="0"/>
          <a:lstStyle/>
          <a:p>
            <a:endParaRPr/>
          </a:p>
        </p:txBody>
      </p:sp>
      <p:sp>
        <p:nvSpPr>
          <p:cNvPr id="30" name="object 30"/>
          <p:cNvSpPr/>
          <p:nvPr/>
        </p:nvSpPr>
        <p:spPr>
          <a:xfrm>
            <a:off x="6903720" y="3330207"/>
            <a:ext cx="162560" cy="0"/>
          </a:xfrm>
          <a:custGeom>
            <a:avLst/>
            <a:gdLst/>
            <a:ahLst/>
            <a:cxnLst/>
            <a:rect l="l" t="t" r="r" b="b"/>
            <a:pathLst>
              <a:path w="162559">
                <a:moveTo>
                  <a:pt x="0" y="0"/>
                </a:moveTo>
                <a:lnTo>
                  <a:pt x="162420" y="0"/>
                </a:lnTo>
              </a:path>
            </a:pathLst>
          </a:custGeom>
          <a:ln w="5414">
            <a:solidFill>
              <a:srgbClr val="000000"/>
            </a:solidFill>
          </a:ln>
        </p:spPr>
        <p:txBody>
          <a:bodyPr wrap="square" lIns="0" tIns="0" rIns="0" bIns="0" rtlCol="0"/>
          <a:lstStyle/>
          <a:p>
            <a:endParaRPr/>
          </a:p>
        </p:txBody>
      </p:sp>
      <p:sp>
        <p:nvSpPr>
          <p:cNvPr id="31" name="object 31"/>
          <p:cNvSpPr/>
          <p:nvPr/>
        </p:nvSpPr>
        <p:spPr>
          <a:xfrm>
            <a:off x="6957860" y="5171047"/>
            <a:ext cx="162560" cy="0"/>
          </a:xfrm>
          <a:custGeom>
            <a:avLst/>
            <a:gdLst/>
            <a:ahLst/>
            <a:cxnLst/>
            <a:rect l="l" t="t" r="r" b="b"/>
            <a:pathLst>
              <a:path w="162559">
                <a:moveTo>
                  <a:pt x="0" y="0"/>
                </a:moveTo>
                <a:lnTo>
                  <a:pt x="162433" y="0"/>
                </a:lnTo>
              </a:path>
            </a:pathLst>
          </a:custGeom>
          <a:ln w="3175">
            <a:solidFill>
              <a:srgbClr val="000000"/>
            </a:solidFill>
          </a:ln>
        </p:spPr>
        <p:txBody>
          <a:bodyPr wrap="square" lIns="0" tIns="0" rIns="0" bIns="0" rtlCol="0"/>
          <a:lstStyle/>
          <a:p>
            <a:endParaRPr/>
          </a:p>
        </p:txBody>
      </p:sp>
      <p:sp>
        <p:nvSpPr>
          <p:cNvPr id="32" name="object 32"/>
          <p:cNvSpPr/>
          <p:nvPr/>
        </p:nvSpPr>
        <p:spPr>
          <a:xfrm>
            <a:off x="6957860" y="5171047"/>
            <a:ext cx="162560" cy="0"/>
          </a:xfrm>
          <a:custGeom>
            <a:avLst/>
            <a:gdLst/>
            <a:ahLst/>
            <a:cxnLst/>
            <a:rect l="l" t="t" r="r" b="b"/>
            <a:pathLst>
              <a:path w="162559">
                <a:moveTo>
                  <a:pt x="0" y="0"/>
                </a:moveTo>
                <a:lnTo>
                  <a:pt x="162433" y="0"/>
                </a:lnTo>
              </a:path>
            </a:pathLst>
          </a:custGeom>
          <a:ln w="5414">
            <a:solidFill>
              <a:srgbClr val="000000"/>
            </a:solidFill>
          </a:ln>
        </p:spPr>
        <p:txBody>
          <a:bodyPr wrap="square" lIns="0" tIns="0" rIns="0" bIns="0" rtlCol="0"/>
          <a:lstStyle/>
          <a:p>
            <a:endParaRPr/>
          </a:p>
        </p:txBody>
      </p:sp>
      <p:sp>
        <p:nvSpPr>
          <p:cNvPr id="33" name="object 33"/>
          <p:cNvSpPr/>
          <p:nvPr/>
        </p:nvSpPr>
        <p:spPr>
          <a:xfrm>
            <a:off x="1922640" y="3729419"/>
            <a:ext cx="441959" cy="196850"/>
          </a:xfrm>
          <a:custGeom>
            <a:avLst/>
            <a:gdLst/>
            <a:ahLst/>
            <a:cxnLst/>
            <a:rect l="l" t="t" r="r" b="b"/>
            <a:pathLst>
              <a:path w="441960" h="196850">
                <a:moveTo>
                  <a:pt x="0" y="196354"/>
                </a:moveTo>
                <a:lnTo>
                  <a:pt x="441819" y="0"/>
                </a:lnTo>
              </a:path>
            </a:pathLst>
          </a:custGeom>
          <a:ln w="5414">
            <a:solidFill>
              <a:srgbClr val="000000"/>
            </a:solidFill>
          </a:ln>
        </p:spPr>
        <p:txBody>
          <a:bodyPr wrap="square" lIns="0" tIns="0" rIns="0" bIns="0" rtlCol="0"/>
          <a:lstStyle/>
          <a:p>
            <a:endParaRPr/>
          </a:p>
        </p:txBody>
      </p:sp>
      <p:sp>
        <p:nvSpPr>
          <p:cNvPr id="34" name="object 34"/>
          <p:cNvSpPr/>
          <p:nvPr/>
        </p:nvSpPr>
        <p:spPr>
          <a:xfrm>
            <a:off x="2364459" y="3714400"/>
            <a:ext cx="34290" cy="15240"/>
          </a:xfrm>
          <a:custGeom>
            <a:avLst/>
            <a:gdLst/>
            <a:ahLst/>
            <a:cxnLst/>
            <a:rect l="l" t="t" r="r" b="b"/>
            <a:pathLst>
              <a:path w="34289" h="15240">
                <a:moveTo>
                  <a:pt x="0" y="15019"/>
                </a:moveTo>
                <a:lnTo>
                  <a:pt x="33795" y="0"/>
                </a:lnTo>
              </a:path>
            </a:pathLst>
          </a:custGeom>
          <a:ln w="5414">
            <a:solidFill>
              <a:srgbClr val="000000"/>
            </a:solidFill>
          </a:ln>
        </p:spPr>
        <p:txBody>
          <a:bodyPr wrap="square" lIns="0" tIns="0" rIns="0" bIns="0" rtlCol="0"/>
          <a:lstStyle/>
          <a:p>
            <a:endParaRPr/>
          </a:p>
        </p:txBody>
      </p:sp>
      <p:sp>
        <p:nvSpPr>
          <p:cNvPr id="35" name="object 35"/>
          <p:cNvSpPr/>
          <p:nvPr/>
        </p:nvSpPr>
        <p:spPr>
          <a:xfrm>
            <a:off x="2311031" y="3714255"/>
            <a:ext cx="88265" cy="55244"/>
          </a:xfrm>
          <a:custGeom>
            <a:avLst/>
            <a:gdLst/>
            <a:ahLst/>
            <a:cxnLst/>
            <a:rect l="l" t="t" r="r" b="b"/>
            <a:pathLst>
              <a:path w="88264" h="55244">
                <a:moveTo>
                  <a:pt x="88061" y="0"/>
                </a:moveTo>
                <a:lnTo>
                  <a:pt x="0" y="15163"/>
                </a:lnTo>
                <a:lnTo>
                  <a:pt x="17322" y="54864"/>
                </a:lnTo>
                <a:lnTo>
                  <a:pt x="88061" y="0"/>
                </a:lnTo>
                <a:close/>
              </a:path>
            </a:pathLst>
          </a:custGeom>
          <a:solidFill>
            <a:srgbClr val="000000"/>
          </a:solidFill>
        </p:spPr>
        <p:txBody>
          <a:bodyPr wrap="square" lIns="0" tIns="0" rIns="0" bIns="0" rtlCol="0"/>
          <a:lstStyle/>
          <a:p>
            <a:endParaRPr/>
          </a:p>
        </p:txBody>
      </p:sp>
      <p:sp>
        <p:nvSpPr>
          <p:cNvPr id="36" name="object 36"/>
          <p:cNvSpPr/>
          <p:nvPr/>
        </p:nvSpPr>
        <p:spPr>
          <a:xfrm>
            <a:off x="2311031" y="3714255"/>
            <a:ext cx="88265" cy="55244"/>
          </a:xfrm>
          <a:custGeom>
            <a:avLst/>
            <a:gdLst/>
            <a:ahLst/>
            <a:cxnLst/>
            <a:rect l="l" t="t" r="r" b="b"/>
            <a:pathLst>
              <a:path w="88264" h="55244">
                <a:moveTo>
                  <a:pt x="17322" y="54864"/>
                </a:moveTo>
                <a:lnTo>
                  <a:pt x="88061" y="0"/>
                </a:lnTo>
                <a:lnTo>
                  <a:pt x="0" y="15163"/>
                </a:lnTo>
                <a:lnTo>
                  <a:pt x="17322" y="54864"/>
                </a:lnTo>
                <a:close/>
              </a:path>
            </a:pathLst>
          </a:custGeom>
          <a:ln w="5414">
            <a:solidFill>
              <a:srgbClr val="000000"/>
            </a:solidFill>
          </a:ln>
        </p:spPr>
        <p:txBody>
          <a:bodyPr wrap="square" lIns="0" tIns="0" rIns="0" bIns="0" rtlCol="0"/>
          <a:lstStyle/>
          <a:p>
            <a:endParaRPr/>
          </a:p>
        </p:txBody>
      </p:sp>
      <p:sp>
        <p:nvSpPr>
          <p:cNvPr id="37" name="object 37"/>
          <p:cNvSpPr/>
          <p:nvPr/>
        </p:nvSpPr>
        <p:spPr>
          <a:xfrm>
            <a:off x="2085073" y="4196487"/>
            <a:ext cx="638175" cy="160020"/>
          </a:xfrm>
          <a:custGeom>
            <a:avLst/>
            <a:gdLst/>
            <a:ahLst/>
            <a:cxnLst/>
            <a:rect l="l" t="t" r="r" b="b"/>
            <a:pathLst>
              <a:path w="638175" h="160019">
                <a:moveTo>
                  <a:pt x="0" y="0"/>
                </a:moveTo>
                <a:lnTo>
                  <a:pt x="638125" y="159525"/>
                </a:lnTo>
              </a:path>
            </a:pathLst>
          </a:custGeom>
          <a:ln w="5414">
            <a:solidFill>
              <a:srgbClr val="000000"/>
            </a:solidFill>
          </a:ln>
        </p:spPr>
        <p:txBody>
          <a:bodyPr wrap="square" lIns="0" tIns="0" rIns="0" bIns="0" rtlCol="0"/>
          <a:lstStyle/>
          <a:p>
            <a:endParaRPr/>
          </a:p>
        </p:txBody>
      </p:sp>
      <p:sp>
        <p:nvSpPr>
          <p:cNvPr id="38" name="object 38"/>
          <p:cNvSpPr/>
          <p:nvPr/>
        </p:nvSpPr>
        <p:spPr>
          <a:xfrm>
            <a:off x="2633713" y="4313428"/>
            <a:ext cx="89535" cy="43180"/>
          </a:xfrm>
          <a:custGeom>
            <a:avLst/>
            <a:gdLst/>
            <a:ahLst/>
            <a:cxnLst/>
            <a:rect l="l" t="t" r="r" b="b"/>
            <a:pathLst>
              <a:path w="89535" h="43180">
                <a:moveTo>
                  <a:pt x="10109" y="0"/>
                </a:moveTo>
                <a:lnTo>
                  <a:pt x="0" y="42595"/>
                </a:lnTo>
                <a:lnTo>
                  <a:pt x="89509" y="42595"/>
                </a:lnTo>
                <a:lnTo>
                  <a:pt x="10109" y="0"/>
                </a:lnTo>
                <a:close/>
              </a:path>
            </a:pathLst>
          </a:custGeom>
          <a:solidFill>
            <a:srgbClr val="000000"/>
          </a:solidFill>
        </p:spPr>
        <p:txBody>
          <a:bodyPr wrap="square" lIns="0" tIns="0" rIns="0" bIns="0" rtlCol="0"/>
          <a:lstStyle/>
          <a:p>
            <a:endParaRPr/>
          </a:p>
        </p:txBody>
      </p:sp>
      <p:sp>
        <p:nvSpPr>
          <p:cNvPr id="39" name="object 39"/>
          <p:cNvSpPr/>
          <p:nvPr/>
        </p:nvSpPr>
        <p:spPr>
          <a:xfrm>
            <a:off x="2633713" y="4313428"/>
            <a:ext cx="89535" cy="43180"/>
          </a:xfrm>
          <a:custGeom>
            <a:avLst/>
            <a:gdLst/>
            <a:ahLst/>
            <a:cxnLst/>
            <a:rect l="l" t="t" r="r" b="b"/>
            <a:pathLst>
              <a:path w="89535" h="43180">
                <a:moveTo>
                  <a:pt x="0" y="42595"/>
                </a:moveTo>
                <a:lnTo>
                  <a:pt x="89509" y="42595"/>
                </a:lnTo>
                <a:lnTo>
                  <a:pt x="10109" y="0"/>
                </a:lnTo>
                <a:lnTo>
                  <a:pt x="0" y="42595"/>
                </a:lnTo>
                <a:close/>
              </a:path>
            </a:pathLst>
          </a:custGeom>
          <a:ln w="5414">
            <a:solidFill>
              <a:srgbClr val="000000"/>
            </a:solidFill>
          </a:ln>
        </p:spPr>
        <p:txBody>
          <a:bodyPr wrap="square" lIns="0" tIns="0" rIns="0" bIns="0" rtlCol="0"/>
          <a:lstStyle/>
          <a:p>
            <a:endParaRPr/>
          </a:p>
        </p:txBody>
      </p:sp>
      <p:sp>
        <p:nvSpPr>
          <p:cNvPr id="40" name="object 40"/>
          <p:cNvSpPr txBox="1"/>
          <p:nvPr/>
        </p:nvSpPr>
        <p:spPr>
          <a:xfrm>
            <a:off x="2830360" y="3493313"/>
            <a:ext cx="302260" cy="274955"/>
          </a:xfrm>
          <a:prstGeom prst="rect">
            <a:avLst/>
          </a:prstGeom>
        </p:spPr>
        <p:txBody>
          <a:bodyPr vert="horz" wrap="square" lIns="0" tIns="0" rIns="0" bIns="0" rtlCol="0">
            <a:spAutoFit/>
          </a:bodyPr>
          <a:lstStyle/>
          <a:p>
            <a:pPr marL="12700">
              <a:lnSpc>
                <a:spcPct val="100000"/>
              </a:lnSpc>
            </a:pPr>
            <a:r>
              <a:rPr sz="1700" i="1" dirty="0">
                <a:latin typeface="Arial"/>
                <a:cs typeface="Arial"/>
              </a:rPr>
              <a:t>R2</a:t>
            </a:r>
            <a:endParaRPr sz="1700">
              <a:latin typeface="Arial"/>
              <a:cs typeface="Arial"/>
            </a:endParaRPr>
          </a:p>
        </p:txBody>
      </p:sp>
      <p:sp>
        <p:nvSpPr>
          <p:cNvPr id="59" name="object 59"/>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6</a:t>
            </a:r>
          </a:p>
        </p:txBody>
      </p:sp>
      <p:sp>
        <p:nvSpPr>
          <p:cNvPr id="41" name="object 41"/>
          <p:cNvSpPr txBox="1"/>
          <p:nvPr/>
        </p:nvSpPr>
        <p:spPr>
          <a:xfrm>
            <a:off x="3913201" y="4576154"/>
            <a:ext cx="302260" cy="274955"/>
          </a:xfrm>
          <a:prstGeom prst="rect">
            <a:avLst/>
          </a:prstGeom>
        </p:spPr>
        <p:txBody>
          <a:bodyPr vert="horz" wrap="square" lIns="0" tIns="0" rIns="0" bIns="0" rtlCol="0">
            <a:spAutoFit/>
          </a:bodyPr>
          <a:lstStyle/>
          <a:p>
            <a:pPr marL="12700">
              <a:lnSpc>
                <a:spcPct val="100000"/>
              </a:lnSpc>
            </a:pPr>
            <a:r>
              <a:rPr sz="1700" i="1" dirty="0">
                <a:latin typeface="Arial"/>
                <a:cs typeface="Arial"/>
              </a:rPr>
              <a:t>R3</a:t>
            </a:r>
            <a:endParaRPr sz="1700">
              <a:latin typeface="Arial"/>
              <a:cs typeface="Arial"/>
            </a:endParaRPr>
          </a:p>
        </p:txBody>
      </p:sp>
      <p:sp>
        <p:nvSpPr>
          <p:cNvPr id="42" name="object 42"/>
          <p:cNvSpPr txBox="1"/>
          <p:nvPr/>
        </p:nvSpPr>
        <p:spPr>
          <a:xfrm>
            <a:off x="5158469" y="3872308"/>
            <a:ext cx="302260" cy="274955"/>
          </a:xfrm>
          <a:prstGeom prst="rect">
            <a:avLst/>
          </a:prstGeom>
        </p:spPr>
        <p:txBody>
          <a:bodyPr vert="horz" wrap="square" lIns="0" tIns="0" rIns="0" bIns="0" rtlCol="0">
            <a:spAutoFit/>
          </a:bodyPr>
          <a:lstStyle/>
          <a:p>
            <a:pPr marL="12700">
              <a:lnSpc>
                <a:spcPct val="100000"/>
              </a:lnSpc>
            </a:pPr>
            <a:r>
              <a:rPr sz="1700" i="1" dirty="0">
                <a:latin typeface="Arial"/>
                <a:cs typeface="Arial"/>
              </a:rPr>
              <a:t>R4</a:t>
            </a:r>
            <a:endParaRPr sz="1700">
              <a:latin typeface="Arial"/>
              <a:cs typeface="Arial"/>
            </a:endParaRPr>
          </a:p>
        </p:txBody>
      </p:sp>
      <p:sp>
        <p:nvSpPr>
          <p:cNvPr id="43" name="object 43"/>
          <p:cNvSpPr txBox="1"/>
          <p:nvPr/>
        </p:nvSpPr>
        <p:spPr>
          <a:xfrm>
            <a:off x="6349594" y="3385029"/>
            <a:ext cx="302260" cy="274955"/>
          </a:xfrm>
          <a:prstGeom prst="rect">
            <a:avLst/>
          </a:prstGeom>
        </p:spPr>
        <p:txBody>
          <a:bodyPr vert="horz" wrap="square" lIns="0" tIns="0" rIns="0" bIns="0" rtlCol="0">
            <a:spAutoFit/>
          </a:bodyPr>
          <a:lstStyle/>
          <a:p>
            <a:pPr marL="12700">
              <a:lnSpc>
                <a:spcPct val="100000"/>
              </a:lnSpc>
            </a:pPr>
            <a:r>
              <a:rPr sz="1700" i="1" dirty="0">
                <a:latin typeface="Arial"/>
                <a:cs typeface="Arial"/>
              </a:rPr>
              <a:t>R5</a:t>
            </a:r>
            <a:endParaRPr sz="1700">
              <a:latin typeface="Arial"/>
              <a:cs typeface="Arial"/>
            </a:endParaRPr>
          </a:p>
        </p:txBody>
      </p:sp>
      <p:sp>
        <p:nvSpPr>
          <p:cNvPr id="44" name="object 44"/>
          <p:cNvSpPr txBox="1"/>
          <p:nvPr/>
        </p:nvSpPr>
        <p:spPr>
          <a:xfrm>
            <a:off x="6403737" y="4738582"/>
            <a:ext cx="302260" cy="274955"/>
          </a:xfrm>
          <a:prstGeom prst="rect">
            <a:avLst/>
          </a:prstGeom>
        </p:spPr>
        <p:txBody>
          <a:bodyPr vert="horz" wrap="square" lIns="0" tIns="0" rIns="0" bIns="0" rtlCol="0">
            <a:spAutoFit/>
          </a:bodyPr>
          <a:lstStyle/>
          <a:p>
            <a:pPr marL="12700">
              <a:lnSpc>
                <a:spcPct val="100000"/>
              </a:lnSpc>
            </a:pPr>
            <a:r>
              <a:rPr sz="1700" i="1" dirty="0">
                <a:latin typeface="Arial"/>
                <a:cs typeface="Arial"/>
              </a:rPr>
              <a:t>R6</a:t>
            </a:r>
            <a:endParaRPr sz="1700">
              <a:latin typeface="Arial"/>
              <a:cs typeface="Arial"/>
            </a:endParaRPr>
          </a:p>
        </p:txBody>
      </p:sp>
      <p:sp>
        <p:nvSpPr>
          <p:cNvPr id="45" name="object 45"/>
          <p:cNvSpPr txBox="1"/>
          <p:nvPr/>
        </p:nvSpPr>
        <p:spPr>
          <a:xfrm>
            <a:off x="1747510" y="4143020"/>
            <a:ext cx="302260" cy="274955"/>
          </a:xfrm>
          <a:prstGeom prst="rect">
            <a:avLst/>
          </a:prstGeom>
        </p:spPr>
        <p:txBody>
          <a:bodyPr vert="horz" wrap="square" lIns="0" tIns="0" rIns="0" bIns="0" rtlCol="0">
            <a:spAutoFit/>
          </a:bodyPr>
          <a:lstStyle/>
          <a:p>
            <a:pPr marL="12700">
              <a:lnSpc>
                <a:spcPct val="100000"/>
              </a:lnSpc>
            </a:pPr>
            <a:r>
              <a:rPr sz="1700" i="1" dirty="0">
                <a:latin typeface="Arial"/>
                <a:cs typeface="Arial"/>
              </a:rPr>
              <a:t>R1</a:t>
            </a:r>
            <a:endParaRPr sz="1700">
              <a:latin typeface="Arial"/>
              <a:cs typeface="Arial"/>
            </a:endParaRPr>
          </a:p>
        </p:txBody>
      </p:sp>
      <p:sp>
        <p:nvSpPr>
          <p:cNvPr id="46" name="object 46"/>
          <p:cNvSpPr txBox="1"/>
          <p:nvPr/>
        </p:nvSpPr>
        <p:spPr>
          <a:xfrm>
            <a:off x="718810" y="3410430"/>
            <a:ext cx="1123950" cy="456565"/>
          </a:xfrm>
          <a:prstGeom prst="rect">
            <a:avLst/>
          </a:prstGeom>
        </p:spPr>
        <p:txBody>
          <a:bodyPr vert="horz" wrap="square" lIns="0" tIns="0" rIns="0" bIns="0" rtlCol="0">
            <a:spAutoFit/>
          </a:bodyPr>
          <a:lstStyle/>
          <a:p>
            <a:pPr marL="283210">
              <a:lnSpc>
                <a:spcPct val="100000"/>
              </a:lnSpc>
            </a:pPr>
            <a:r>
              <a:rPr sz="1500" i="1" spc="15" dirty="0">
                <a:latin typeface="Arial"/>
                <a:cs typeface="Arial"/>
              </a:rPr>
              <a:t>ece</a:t>
            </a:r>
            <a:endParaRPr sz="1500">
              <a:latin typeface="Arial"/>
              <a:cs typeface="Arial"/>
            </a:endParaRPr>
          </a:p>
          <a:p>
            <a:pPr marL="12700">
              <a:lnSpc>
                <a:spcPct val="100000"/>
              </a:lnSpc>
              <a:spcBef>
                <a:spcPts val="55"/>
              </a:spcBef>
            </a:pPr>
            <a:r>
              <a:rPr sz="1350" i="1" spc="5" dirty="0">
                <a:latin typeface="Arial"/>
                <a:cs typeface="Arial"/>
              </a:rPr>
              <a:t>(132.239.24.*)</a:t>
            </a:r>
            <a:endParaRPr sz="1350">
              <a:latin typeface="Arial"/>
              <a:cs typeface="Arial"/>
            </a:endParaRPr>
          </a:p>
        </p:txBody>
      </p:sp>
      <p:sp>
        <p:nvSpPr>
          <p:cNvPr id="47" name="object 47"/>
          <p:cNvSpPr txBox="1"/>
          <p:nvPr/>
        </p:nvSpPr>
        <p:spPr>
          <a:xfrm>
            <a:off x="2505497" y="3916759"/>
            <a:ext cx="121920" cy="220979"/>
          </a:xfrm>
          <a:prstGeom prst="rect">
            <a:avLst/>
          </a:prstGeom>
        </p:spPr>
        <p:txBody>
          <a:bodyPr vert="horz" wrap="square" lIns="0" tIns="0" rIns="0" bIns="0" rtlCol="0">
            <a:spAutoFit/>
          </a:bodyPr>
          <a:lstStyle/>
          <a:p>
            <a:pPr marL="12700">
              <a:lnSpc>
                <a:spcPct val="100000"/>
              </a:lnSpc>
            </a:pPr>
            <a:r>
              <a:rPr sz="1350" i="1" spc="5" dirty="0">
                <a:latin typeface="Arial"/>
                <a:cs typeface="Arial"/>
              </a:rPr>
              <a:t>1</a:t>
            </a:r>
            <a:endParaRPr sz="1350">
              <a:latin typeface="Arial"/>
              <a:cs typeface="Arial"/>
            </a:endParaRPr>
          </a:p>
        </p:txBody>
      </p:sp>
      <p:sp>
        <p:nvSpPr>
          <p:cNvPr id="48" name="object 48"/>
          <p:cNvSpPr txBox="1"/>
          <p:nvPr/>
        </p:nvSpPr>
        <p:spPr>
          <a:xfrm>
            <a:off x="2722065" y="4620606"/>
            <a:ext cx="121920" cy="220979"/>
          </a:xfrm>
          <a:prstGeom prst="rect">
            <a:avLst/>
          </a:prstGeom>
        </p:spPr>
        <p:txBody>
          <a:bodyPr vert="horz" wrap="square" lIns="0" tIns="0" rIns="0" bIns="0" rtlCol="0">
            <a:spAutoFit/>
          </a:bodyPr>
          <a:lstStyle/>
          <a:p>
            <a:pPr marL="12700">
              <a:lnSpc>
                <a:spcPct val="100000"/>
              </a:lnSpc>
            </a:pPr>
            <a:r>
              <a:rPr sz="1350" i="1" spc="5" dirty="0">
                <a:latin typeface="Arial"/>
                <a:cs typeface="Arial"/>
              </a:rPr>
              <a:t>5</a:t>
            </a:r>
            <a:endParaRPr sz="1350">
              <a:latin typeface="Arial"/>
              <a:cs typeface="Arial"/>
            </a:endParaRPr>
          </a:p>
        </p:txBody>
      </p:sp>
      <p:sp>
        <p:nvSpPr>
          <p:cNvPr id="49" name="object 49"/>
          <p:cNvSpPr txBox="1"/>
          <p:nvPr/>
        </p:nvSpPr>
        <p:spPr>
          <a:xfrm>
            <a:off x="3588339" y="3916759"/>
            <a:ext cx="121920" cy="220979"/>
          </a:xfrm>
          <a:prstGeom prst="rect">
            <a:avLst/>
          </a:prstGeom>
        </p:spPr>
        <p:txBody>
          <a:bodyPr vert="horz" wrap="square" lIns="0" tIns="0" rIns="0" bIns="0" rtlCol="0">
            <a:spAutoFit/>
          </a:bodyPr>
          <a:lstStyle/>
          <a:p>
            <a:pPr marL="12700">
              <a:lnSpc>
                <a:spcPct val="100000"/>
              </a:lnSpc>
            </a:pPr>
            <a:r>
              <a:rPr sz="1350" i="1" spc="5" dirty="0">
                <a:latin typeface="Arial"/>
                <a:cs typeface="Arial"/>
              </a:rPr>
              <a:t>1</a:t>
            </a:r>
            <a:endParaRPr sz="1350">
              <a:latin typeface="Arial"/>
              <a:cs typeface="Arial"/>
            </a:endParaRPr>
          </a:p>
        </p:txBody>
      </p:sp>
      <p:sp>
        <p:nvSpPr>
          <p:cNvPr id="50" name="object 50"/>
          <p:cNvSpPr txBox="1"/>
          <p:nvPr/>
        </p:nvSpPr>
        <p:spPr>
          <a:xfrm>
            <a:off x="4779465" y="4404039"/>
            <a:ext cx="121920" cy="220979"/>
          </a:xfrm>
          <a:prstGeom prst="rect">
            <a:avLst/>
          </a:prstGeom>
        </p:spPr>
        <p:txBody>
          <a:bodyPr vert="horz" wrap="square" lIns="0" tIns="0" rIns="0" bIns="0" rtlCol="0">
            <a:spAutoFit/>
          </a:bodyPr>
          <a:lstStyle/>
          <a:p>
            <a:pPr marL="12700">
              <a:lnSpc>
                <a:spcPct val="100000"/>
              </a:lnSpc>
            </a:pPr>
            <a:r>
              <a:rPr sz="1350" i="1" spc="5" dirty="0">
                <a:latin typeface="Arial"/>
                <a:cs typeface="Arial"/>
              </a:rPr>
              <a:t>1</a:t>
            </a:r>
            <a:endParaRPr sz="1350">
              <a:latin typeface="Arial"/>
              <a:cs typeface="Arial"/>
            </a:endParaRPr>
          </a:p>
        </p:txBody>
      </p:sp>
      <p:sp>
        <p:nvSpPr>
          <p:cNvPr id="51" name="object 51"/>
          <p:cNvSpPr txBox="1"/>
          <p:nvPr/>
        </p:nvSpPr>
        <p:spPr>
          <a:xfrm>
            <a:off x="3967333" y="3429480"/>
            <a:ext cx="218440" cy="220979"/>
          </a:xfrm>
          <a:prstGeom prst="rect">
            <a:avLst/>
          </a:prstGeom>
        </p:spPr>
        <p:txBody>
          <a:bodyPr vert="horz" wrap="square" lIns="0" tIns="0" rIns="0" bIns="0" rtlCol="0">
            <a:spAutoFit/>
          </a:bodyPr>
          <a:lstStyle/>
          <a:p>
            <a:pPr marL="12700">
              <a:lnSpc>
                <a:spcPct val="100000"/>
              </a:lnSpc>
            </a:pPr>
            <a:r>
              <a:rPr sz="1350" i="1" spc="5" dirty="0">
                <a:latin typeface="Arial"/>
                <a:cs typeface="Arial"/>
              </a:rPr>
              <a:t>10</a:t>
            </a:r>
            <a:endParaRPr sz="1350">
              <a:latin typeface="Arial"/>
              <a:cs typeface="Arial"/>
            </a:endParaRPr>
          </a:p>
        </p:txBody>
      </p:sp>
      <p:sp>
        <p:nvSpPr>
          <p:cNvPr id="52" name="object 52"/>
          <p:cNvSpPr txBox="1"/>
          <p:nvPr/>
        </p:nvSpPr>
        <p:spPr>
          <a:xfrm>
            <a:off x="5754020" y="3483623"/>
            <a:ext cx="121920" cy="220979"/>
          </a:xfrm>
          <a:prstGeom prst="rect">
            <a:avLst/>
          </a:prstGeom>
        </p:spPr>
        <p:txBody>
          <a:bodyPr vert="horz" wrap="square" lIns="0" tIns="0" rIns="0" bIns="0" rtlCol="0">
            <a:spAutoFit/>
          </a:bodyPr>
          <a:lstStyle/>
          <a:p>
            <a:pPr marL="12700">
              <a:lnSpc>
                <a:spcPct val="100000"/>
              </a:lnSpc>
            </a:pPr>
            <a:r>
              <a:rPr sz="1350" i="1" spc="5" dirty="0">
                <a:latin typeface="Arial"/>
                <a:cs typeface="Arial"/>
              </a:rPr>
              <a:t>1</a:t>
            </a:r>
            <a:endParaRPr sz="1350">
              <a:latin typeface="Arial"/>
              <a:cs typeface="Arial"/>
            </a:endParaRPr>
          </a:p>
        </p:txBody>
      </p:sp>
      <p:sp>
        <p:nvSpPr>
          <p:cNvPr id="53" name="object 53"/>
          <p:cNvSpPr txBox="1"/>
          <p:nvPr/>
        </p:nvSpPr>
        <p:spPr>
          <a:xfrm>
            <a:off x="5754020" y="4512323"/>
            <a:ext cx="121920" cy="220979"/>
          </a:xfrm>
          <a:prstGeom prst="rect">
            <a:avLst/>
          </a:prstGeom>
        </p:spPr>
        <p:txBody>
          <a:bodyPr vert="horz" wrap="square" lIns="0" tIns="0" rIns="0" bIns="0" rtlCol="0">
            <a:spAutoFit/>
          </a:bodyPr>
          <a:lstStyle/>
          <a:p>
            <a:pPr marL="12700">
              <a:lnSpc>
                <a:spcPct val="100000"/>
              </a:lnSpc>
            </a:pPr>
            <a:r>
              <a:rPr sz="1350" i="1" spc="5" dirty="0">
                <a:latin typeface="Arial"/>
                <a:cs typeface="Arial"/>
              </a:rPr>
              <a:t>1</a:t>
            </a:r>
            <a:endParaRPr sz="1350">
              <a:latin typeface="Arial"/>
              <a:cs typeface="Arial"/>
            </a:endParaRPr>
          </a:p>
        </p:txBody>
      </p:sp>
      <p:sp>
        <p:nvSpPr>
          <p:cNvPr id="54" name="object 54"/>
          <p:cNvSpPr txBox="1"/>
          <p:nvPr/>
        </p:nvSpPr>
        <p:spPr>
          <a:xfrm>
            <a:off x="6620293" y="4025044"/>
            <a:ext cx="121920" cy="220979"/>
          </a:xfrm>
          <a:prstGeom prst="rect">
            <a:avLst/>
          </a:prstGeom>
        </p:spPr>
        <p:txBody>
          <a:bodyPr vert="horz" wrap="square" lIns="0" tIns="0" rIns="0" bIns="0" rtlCol="0">
            <a:spAutoFit/>
          </a:bodyPr>
          <a:lstStyle/>
          <a:p>
            <a:pPr marL="12700">
              <a:lnSpc>
                <a:spcPct val="100000"/>
              </a:lnSpc>
            </a:pPr>
            <a:r>
              <a:rPr sz="1350" i="1" spc="5" dirty="0">
                <a:latin typeface="Arial"/>
                <a:cs typeface="Arial"/>
              </a:rPr>
              <a:t>5</a:t>
            </a:r>
            <a:endParaRPr sz="1350">
              <a:latin typeface="Arial"/>
              <a:cs typeface="Arial"/>
            </a:endParaRPr>
          </a:p>
        </p:txBody>
      </p:sp>
      <p:sp>
        <p:nvSpPr>
          <p:cNvPr id="55" name="object 55"/>
          <p:cNvSpPr txBox="1"/>
          <p:nvPr/>
        </p:nvSpPr>
        <p:spPr>
          <a:xfrm>
            <a:off x="2072360" y="3483623"/>
            <a:ext cx="497840" cy="220979"/>
          </a:xfrm>
          <a:prstGeom prst="rect">
            <a:avLst/>
          </a:prstGeom>
        </p:spPr>
        <p:txBody>
          <a:bodyPr vert="horz" wrap="square" lIns="0" tIns="0" rIns="0" bIns="0" rtlCol="0">
            <a:spAutoFit/>
          </a:bodyPr>
          <a:lstStyle/>
          <a:p>
            <a:pPr marL="12700">
              <a:lnSpc>
                <a:spcPct val="100000"/>
              </a:lnSpc>
            </a:pPr>
            <a:r>
              <a:rPr sz="1350" i="1" spc="5" dirty="0">
                <a:latin typeface="Arial"/>
                <a:cs typeface="Arial"/>
              </a:rPr>
              <a:t>ece,</a:t>
            </a:r>
            <a:r>
              <a:rPr sz="1350" i="1" spc="-95" dirty="0">
                <a:latin typeface="Arial"/>
                <a:cs typeface="Arial"/>
              </a:rPr>
              <a:t> </a:t>
            </a:r>
            <a:r>
              <a:rPr sz="1350" i="1" spc="5" dirty="0">
                <a:latin typeface="Arial"/>
                <a:cs typeface="Arial"/>
              </a:rPr>
              <a:t>1</a:t>
            </a:r>
            <a:endParaRPr sz="1350">
              <a:latin typeface="Arial"/>
              <a:cs typeface="Arial"/>
            </a:endParaRPr>
          </a:p>
        </p:txBody>
      </p:sp>
      <p:sp>
        <p:nvSpPr>
          <p:cNvPr id="56" name="object 56"/>
          <p:cNvSpPr txBox="1"/>
          <p:nvPr/>
        </p:nvSpPr>
        <p:spPr>
          <a:xfrm>
            <a:off x="2830349" y="4241611"/>
            <a:ext cx="497840" cy="220979"/>
          </a:xfrm>
          <a:prstGeom prst="rect">
            <a:avLst/>
          </a:prstGeom>
        </p:spPr>
        <p:txBody>
          <a:bodyPr vert="horz" wrap="square" lIns="0" tIns="0" rIns="0" bIns="0" rtlCol="0">
            <a:spAutoFit/>
          </a:bodyPr>
          <a:lstStyle/>
          <a:p>
            <a:pPr marL="12700">
              <a:lnSpc>
                <a:spcPct val="100000"/>
              </a:lnSpc>
            </a:pPr>
            <a:r>
              <a:rPr sz="1350" i="1" spc="5" dirty="0">
                <a:latin typeface="Arial"/>
                <a:cs typeface="Arial"/>
              </a:rPr>
              <a:t>ece,</a:t>
            </a:r>
            <a:r>
              <a:rPr sz="1350" i="1" spc="-95" dirty="0">
                <a:latin typeface="Arial"/>
                <a:cs typeface="Arial"/>
              </a:rPr>
              <a:t> </a:t>
            </a:r>
            <a:r>
              <a:rPr sz="1350" i="1" spc="5" dirty="0">
                <a:latin typeface="Arial"/>
                <a:cs typeface="Arial"/>
              </a:rPr>
              <a:t>1</a:t>
            </a:r>
            <a:endParaRPr sz="1350">
              <a:latin typeface="Arial"/>
              <a:cs typeface="Arial"/>
            </a:endParaRPr>
          </a:p>
        </p:txBody>
      </p:sp>
      <p:sp>
        <p:nvSpPr>
          <p:cNvPr id="57" name="object 57"/>
          <p:cNvSpPr txBox="1"/>
          <p:nvPr/>
        </p:nvSpPr>
        <p:spPr>
          <a:xfrm>
            <a:off x="1597799" y="4521343"/>
            <a:ext cx="595630" cy="271145"/>
          </a:xfrm>
          <a:prstGeom prst="rect">
            <a:avLst/>
          </a:prstGeom>
          <a:ln w="5414">
            <a:solidFill>
              <a:srgbClr val="000000"/>
            </a:solidFill>
          </a:ln>
        </p:spPr>
        <p:txBody>
          <a:bodyPr vert="horz" wrap="square" lIns="0" tIns="0" rIns="0" bIns="0" rtlCol="0">
            <a:spAutoFit/>
          </a:bodyPr>
          <a:lstStyle/>
          <a:p>
            <a:pPr marL="50800">
              <a:lnSpc>
                <a:spcPts val="1530"/>
              </a:lnSpc>
            </a:pPr>
            <a:r>
              <a:rPr sz="1350" i="1" spc="5" dirty="0">
                <a:latin typeface="Arial"/>
                <a:cs typeface="Arial"/>
              </a:rPr>
              <a:t>ece,</a:t>
            </a:r>
            <a:r>
              <a:rPr sz="1350" i="1" spc="-95" dirty="0">
                <a:latin typeface="Arial"/>
                <a:cs typeface="Arial"/>
              </a:rPr>
              <a:t> </a:t>
            </a:r>
            <a:r>
              <a:rPr sz="1350" i="1" spc="5" dirty="0">
                <a:latin typeface="Arial"/>
                <a:cs typeface="Arial"/>
              </a:rPr>
              <a:t>1</a:t>
            </a:r>
            <a:endParaRPr sz="1350">
              <a:latin typeface="Arial"/>
              <a:cs typeface="Arial"/>
            </a:endParaRPr>
          </a:p>
        </p:txBody>
      </p:sp>
      <p:sp>
        <p:nvSpPr>
          <p:cNvPr id="58" name="object 58"/>
          <p:cNvSpPr txBox="1"/>
          <p:nvPr/>
        </p:nvSpPr>
        <p:spPr>
          <a:xfrm>
            <a:off x="1530938" y="3916760"/>
            <a:ext cx="121920" cy="220979"/>
          </a:xfrm>
          <a:prstGeom prst="rect">
            <a:avLst/>
          </a:prstGeom>
        </p:spPr>
        <p:txBody>
          <a:bodyPr vert="horz" wrap="square" lIns="0" tIns="0" rIns="0" bIns="0" rtlCol="0">
            <a:spAutoFit/>
          </a:bodyPr>
          <a:lstStyle/>
          <a:p>
            <a:pPr marL="12700">
              <a:lnSpc>
                <a:spcPct val="100000"/>
              </a:lnSpc>
            </a:pPr>
            <a:r>
              <a:rPr sz="1350" i="1" spc="5" dirty="0">
                <a:latin typeface="Arial"/>
                <a:cs typeface="Arial"/>
              </a:rPr>
              <a:t>1</a:t>
            </a:r>
            <a:endParaRPr sz="1350">
              <a:latin typeface="Arial"/>
              <a:cs typeface="Arial"/>
            </a:endParaRPr>
          </a:p>
        </p:txBody>
      </p:sp>
      <p:sp>
        <p:nvSpPr>
          <p:cNvPr id="60" name="object 2"/>
          <p:cNvSpPr txBox="1"/>
          <p:nvPr/>
        </p:nvSpPr>
        <p:spPr>
          <a:xfrm>
            <a:off x="1371600" y="990600"/>
            <a:ext cx="5582921" cy="430887"/>
          </a:xfrm>
          <a:prstGeom prst="rect">
            <a:avLst/>
          </a:prstGeom>
        </p:spPr>
        <p:txBody>
          <a:bodyPr vert="horz" wrap="square" lIns="0" tIns="0" rIns="0" bIns="0" rtlCol="0">
            <a:spAutoFit/>
          </a:bodyPr>
          <a:lstStyle/>
          <a:p>
            <a:pPr marL="12700" algn="ctr">
              <a:lnSpc>
                <a:spcPct val="100000"/>
              </a:lnSpc>
            </a:pPr>
            <a:r>
              <a:rPr lang="en-US" sz="2800" spc="45" dirty="0" smtClean="0">
                <a:solidFill>
                  <a:srgbClr val="00B050"/>
                </a:solidFill>
                <a:latin typeface="Century"/>
                <a:cs typeface="Century"/>
              </a:rPr>
              <a:t>Snapshot 1</a:t>
            </a:r>
            <a:endParaRPr sz="2800" dirty="0">
              <a:solidFill>
                <a:srgbClr val="00B050"/>
              </a:solidFill>
              <a:latin typeface="Century"/>
              <a:cs typeface="Century"/>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26666" y="3475393"/>
            <a:ext cx="483870" cy="483870"/>
          </a:xfrm>
          <a:custGeom>
            <a:avLst/>
            <a:gdLst/>
            <a:ahLst/>
            <a:cxnLst/>
            <a:rect l="l" t="t" r="r" b="b"/>
            <a:pathLst>
              <a:path w="483869" h="483869">
                <a:moveTo>
                  <a:pt x="483666" y="241833"/>
                </a:moveTo>
                <a:lnTo>
                  <a:pt x="478753" y="290572"/>
                </a:lnTo>
                <a:lnTo>
                  <a:pt x="464663" y="335967"/>
                </a:lnTo>
                <a:lnTo>
                  <a:pt x="442366" y="377046"/>
                </a:lnTo>
                <a:lnTo>
                  <a:pt x="412837" y="412837"/>
                </a:lnTo>
                <a:lnTo>
                  <a:pt x="377046" y="442366"/>
                </a:lnTo>
                <a:lnTo>
                  <a:pt x="335967" y="464663"/>
                </a:lnTo>
                <a:lnTo>
                  <a:pt x="290572" y="478753"/>
                </a:lnTo>
                <a:lnTo>
                  <a:pt x="241833" y="483666"/>
                </a:lnTo>
                <a:lnTo>
                  <a:pt x="193097" y="478753"/>
                </a:lnTo>
                <a:lnTo>
                  <a:pt x="147704" y="464663"/>
                </a:lnTo>
                <a:lnTo>
                  <a:pt x="106625" y="442366"/>
                </a:lnTo>
                <a:lnTo>
                  <a:pt x="70834" y="412837"/>
                </a:lnTo>
                <a:lnTo>
                  <a:pt x="41303" y="377046"/>
                </a:lnTo>
                <a:lnTo>
                  <a:pt x="19005" y="335967"/>
                </a:lnTo>
                <a:lnTo>
                  <a:pt x="4913" y="290572"/>
                </a:lnTo>
                <a:lnTo>
                  <a:pt x="0" y="241833"/>
                </a:lnTo>
                <a:lnTo>
                  <a:pt x="4913" y="193094"/>
                </a:lnTo>
                <a:lnTo>
                  <a:pt x="19005" y="147698"/>
                </a:lnTo>
                <a:lnTo>
                  <a:pt x="41303" y="106619"/>
                </a:lnTo>
                <a:lnTo>
                  <a:pt x="70834" y="70829"/>
                </a:lnTo>
                <a:lnTo>
                  <a:pt x="106625" y="41300"/>
                </a:lnTo>
                <a:lnTo>
                  <a:pt x="147704" y="19003"/>
                </a:lnTo>
                <a:lnTo>
                  <a:pt x="193097" y="4912"/>
                </a:lnTo>
                <a:lnTo>
                  <a:pt x="241833" y="0"/>
                </a:lnTo>
                <a:lnTo>
                  <a:pt x="290572" y="4912"/>
                </a:lnTo>
                <a:lnTo>
                  <a:pt x="335967" y="19003"/>
                </a:lnTo>
                <a:lnTo>
                  <a:pt x="377046" y="41300"/>
                </a:lnTo>
                <a:lnTo>
                  <a:pt x="412837" y="70829"/>
                </a:lnTo>
                <a:lnTo>
                  <a:pt x="442366" y="106619"/>
                </a:lnTo>
                <a:lnTo>
                  <a:pt x="464663" y="147698"/>
                </a:lnTo>
                <a:lnTo>
                  <a:pt x="478753" y="193094"/>
                </a:lnTo>
                <a:lnTo>
                  <a:pt x="483666" y="241833"/>
                </a:lnTo>
                <a:close/>
              </a:path>
            </a:pathLst>
          </a:custGeom>
          <a:ln w="5414">
            <a:solidFill>
              <a:srgbClr val="000000"/>
            </a:solidFill>
          </a:ln>
        </p:spPr>
        <p:txBody>
          <a:bodyPr wrap="square" lIns="0" tIns="0" rIns="0" bIns="0" rtlCol="0"/>
          <a:lstStyle/>
          <a:p>
            <a:endParaRPr/>
          </a:p>
        </p:txBody>
      </p:sp>
      <p:sp>
        <p:nvSpPr>
          <p:cNvPr id="3" name="object 3"/>
          <p:cNvSpPr/>
          <p:nvPr/>
        </p:nvSpPr>
        <p:spPr>
          <a:xfrm>
            <a:off x="2716009" y="2859621"/>
            <a:ext cx="483870" cy="483870"/>
          </a:xfrm>
          <a:custGeom>
            <a:avLst/>
            <a:gdLst/>
            <a:ahLst/>
            <a:cxnLst/>
            <a:rect l="l" t="t" r="r" b="b"/>
            <a:pathLst>
              <a:path w="483869" h="483869">
                <a:moveTo>
                  <a:pt x="483666" y="241833"/>
                </a:moveTo>
                <a:lnTo>
                  <a:pt x="478753" y="290569"/>
                </a:lnTo>
                <a:lnTo>
                  <a:pt x="464663" y="335962"/>
                </a:lnTo>
                <a:lnTo>
                  <a:pt x="442366" y="377041"/>
                </a:lnTo>
                <a:lnTo>
                  <a:pt x="412837" y="412832"/>
                </a:lnTo>
                <a:lnTo>
                  <a:pt x="377046" y="442363"/>
                </a:lnTo>
                <a:lnTo>
                  <a:pt x="335967" y="464661"/>
                </a:lnTo>
                <a:lnTo>
                  <a:pt x="290572" y="478753"/>
                </a:lnTo>
                <a:lnTo>
                  <a:pt x="241833" y="483666"/>
                </a:lnTo>
                <a:lnTo>
                  <a:pt x="193094" y="478753"/>
                </a:lnTo>
                <a:lnTo>
                  <a:pt x="147698" y="464661"/>
                </a:lnTo>
                <a:lnTo>
                  <a:pt x="106619" y="442363"/>
                </a:lnTo>
                <a:lnTo>
                  <a:pt x="70829" y="412832"/>
                </a:lnTo>
                <a:lnTo>
                  <a:pt x="41300" y="377041"/>
                </a:lnTo>
                <a:lnTo>
                  <a:pt x="19003" y="335962"/>
                </a:lnTo>
                <a:lnTo>
                  <a:pt x="4912" y="290569"/>
                </a:lnTo>
                <a:lnTo>
                  <a:pt x="0" y="241833"/>
                </a:lnTo>
                <a:lnTo>
                  <a:pt x="4912" y="193094"/>
                </a:lnTo>
                <a:lnTo>
                  <a:pt x="19003" y="147698"/>
                </a:lnTo>
                <a:lnTo>
                  <a:pt x="41300" y="106619"/>
                </a:lnTo>
                <a:lnTo>
                  <a:pt x="70829" y="70829"/>
                </a:lnTo>
                <a:lnTo>
                  <a:pt x="106619" y="41300"/>
                </a:lnTo>
                <a:lnTo>
                  <a:pt x="147698" y="19003"/>
                </a:lnTo>
                <a:lnTo>
                  <a:pt x="193094" y="4912"/>
                </a:lnTo>
                <a:lnTo>
                  <a:pt x="241833" y="0"/>
                </a:lnTo>
                <a:lnTo>
                  <a:pt x="290572" y="4912"/>
                </a:lnTo>
                <a:lnTo>
                  <a:pt x="335967" y="19003"/>
                </a:lnTo>
                <a:lnTo>
                  <a:pt x="377046" y="41300"/>
                </a:lnTo>
                <a:lnTo>
                  <a:pt x="412837" y="70829"/>
                </a:lnTo>
                <a:lnTo>
                  <a:pt x="442366" y="106619"/>
                </a:lnTo>
                <a:lnTo>
                  <a:pt x="464663" y="147698"/>
                </a:lnTo>
                <a:lnTo>
                  <a:pt x="478753" y="193094"/>
                </a:lnTo>
                <a:lnTo>
                  <a:pt x="483666" y="241833"/>
                </a:lnTo>
                <a:close/>
              </a:path>
            </a:pathLst>
          </a:custGeom>
          <a:ln w="5414">
            <a:solidFill>
              <a:srgbClr val="000000"/>
            </a:solidFill>
          </a:ln>
        </p:spPr>
        <p:txBody>
          <a:bodyPr wrap="square" lIns="0" tIns="0" rIns="0" bIns="0" rtlCol="0"/>
          <a:lstStyle/>
          <a:p>
            <a:endParaRPr/>
          </a:p>
        </p:txBody>
      </p:sp>
      <p:sp>
        <p:nvSpPr>
          <p:cNvPr id="4" name="object 4"/>
          <p:cNvSpPr/>
          <p:nvPr/>
        </p:nvSpPr>
        <p:spPr>
          <a:xfrm>
            <a:off x="3821950" y="3971341"/>
            <a:ext cx="483870" cy="483870"/>
          </a:xfrm>
          <a:custGeom>
            <a:avLst/>
            <a:gdLst/>
            <a:ahLst/>
            <a:cxnLst/>
            <a:rect l="l" t="t" r="r" b="b"/>
            <a:pathLst>
              <a:path w="483870" h="483869">
                <a:moveTo>
                  <a:pt x="483666" y="241833"/>
                </a:moveTo>
                <a:lnTo>
                  <a:pt x="478753" y="290569"/>
                </a:lnTo>
                <a:lnTo>
                  <a:pt x="464663" y="335962"/>
                </a:lnTo>
                <a:lnTo>
                  <a:pt x="442366" y="377041"/>
                </a:lnTo>
                <a:lnTo>
                  <a:pt x="412837" y="412832"/>
                </a:lnTo>
                <a:lnTo>
                  <a:pt x="377046" y="442363"/>
                </a:lnTo>
                <a:lnTo>
                  <a:pt x="335967" y="464661"/>
                </a:lnTo>
                <a:lnTo>
                  <a:pt x="290572" y="478753"/>
                </a:lnTo>
                <a:lnTo>
                  <a:pt x="241833" y="483666"/>
                </a:lnTo>
                <a:lnTo>
                  <a:pt x="193094" y="478753"/>
                </a:lnTo>
                <a:lnTo>
                  <a:pt x="147698" y="464661"/>
                </a:lnTo>
                <a:lnTo>
                  <a:pt x="106619" y="442363"/>
                </a:lnTo>
                <a:lnTo>
                  <a:pt x="70829" y="412832"/>
                </a:lnTo>
                <a:lnTo>
                  <a:pt x="41300" y="377041"/>
                </a:lnTo>
                <a:lnTo>
                  <a:pt x="19003" y="335962"/>
                </a:lnTo>
                <a:lnTo>
                  <a:pt x="4912" y="290569"/>
                </a:lnTo>
                <a:lnTo>
                  <a:pt x="0" y="241833"/>
                </a:lnTo>
                <a:lnTo>
                  <a:pt x="4912" y="193094"/>
                </a:lnTo>
                <a:lnTo>
                  <a:pt x="19003" y="147698"/>
                </a:lnTo>
                <a:lnTo>
                  <a:pt x="41300" y="106619"/>
                </a:lnTo>
                <a:lnTo>
                  <a:pt x="70829" y="70829"/>
                </a:lnTo>
                <a:lnTo>
                  <a:pt x="106619" y="41300"/>
                </a:lnTo>
                <a:lnTo>
                  <a:pt x="147698" y="19003"/>
                </a:lnTo>
                <a:lnTo>
                  <a:pt x="193094" y="4912"/>
                </a:lnTo>
                <a:lnTo>
                  <a:pt x="241833" y="0"/>
                </a:lnTo>
                <a:lnTo>
                  <a:pt x="290572" y="4912"/>
                </a:lnTo>
                <a:lnTo>
                  <a:pt x="335967" y="19003"/>
                </a:lnTo>
                <a:lnTo>
                  <a:pt x="377046" y="41300"/>
                </a:lnTo>
                <a:lnTo>
                  <a:pt x="412837" y="70829"/>
                </a:lnTo>
                <a:lnTo>
                  <a:pt x="442366" y="106619"/>
                </a:lnTo>
                <a:lnTo>
                  <a:pt x="464663" y="147698"/>
                </a:lnTo>
                <a:lnTo>
                  <a:pt x="478753" y="193094"/>
                </a:lnTo>
                <a:lnTo>
                  <a:pt x="483666" y="241833"/>
                </a:lnTo>
                <a:close/>
              </a:path>
            </a:pathLst>
          </a:custGeom>
          <a:ln w="5414">
            <a:solidFill>
              <a:srgbClr val="000000"/>
            </a:solidFill>
          </a:ln>
        </p:spPr>
        <p:txBody>
          <a:bodyPr wrap="square" lIns="0" tIns="0" rIns="0" bIns="0" rtlCol="0"/>
          <a:lstStyle/>
          <a:p>
            <a:endParaRPr/>
          </a:p>
        </p:txBody>
      </p:sp>
      <p:sp>
        <p:nvSpPr>
          <p:cNvPr id="5" name="object 5"/>
          <p:cNvSpPr/>
          <p:nvPr/>
        </p:nvSpPr>
        <p:spPr>
          <a:xfrm>
            <a:off x="4976266" y="3220568"/>
            <a:ext cx="483870" cy="483870"/>
          </a:xfrm>
          <a:custGeom>
            <a:avLst/>
            <a:gdLst/>
            <a:ahLst/>
            <a:cxnLst/>
            <a:rect l="l" t="t" r="r" b="b"/>
            <a:pathLst>
              <a:path w="483870" h="483869">
                <a:moveTo>
                  <a:pt x="483666" y="241833"/>
                </a:moveTo>
                <a:lnTo>
                  <a:pt x="478753" y="290569"/>
                </a:lnTo>
                <a:lnTo>
                  <a:pt x="464661" y="335962"/>
                </a:lnTo>
                <a:lnTo>
                  <a:pt x="442363" y="377041"/>
                </a:lnTo>
                <a:lnTo>
                  <a:pt x="412832" y="412832"/>
                </a:lnTo>
                <a:lnTo>
                  <a:pt x="377041" y="442363"/>
                </a:lnTo>
                <a:lnTo>
                  <a:pt x="335962" y="464661"/>
                </a:lnTo>
                <a:lnTo>
                  <a:pt x="290569" y="478753"/>
                </a:lnTo>
                <a:lnTo>
                  <a:pt x="241833" y="483666"/>
                </a:lnTo>
                <a:lnTo>
                  <a:pt x="193094" y="478753"/>
                </a:lnTo>
                <a:lnTo>
                  <a:pt x="147698" y="464661"/>
                </a:lnTo>
                <a:lnTo>
                  <a:pt x="106619" y="442363"/>
                </a:lnTo>
                <a:lnTo>
                  <a:pt x="70829" y="412832"/>
                </a:lnTo>
                <a:lnTo>
                  <a:pt x="41300" y="377041"/>
                </a:lnTo>
                <a:lnTo>
                  <a:pt x="19003" y="335962"/>
                </a:lnTo>
                <a:lnTo>
                  <a:pt x="4912" y="290569"/>
                </a:lnTo>
                <a:lnTo>
                  <a:pt x="0" y="241833"/>
                </a:lnTo>
                <a:lnTo>
                  <a:pt x="4912" y="193094"/>
                </a:lnTo>
                <a:lnTo>
                  <a:pt x="19003" y="147698"/>
                </a:lnTo>
                <a:lnTo>
                  <a:pt x="41300" y="106619"/>
                </a:lnTo>
                <a:lnTo>
                  <a:pt x="70829" y="70829"/>
                </a:lnTo>
                <a:lnTo>
                  <a:pt x="106619" y="41300"/>
                </a:lnTo>
                <a:lnTo>
                  <a:pt x="147698" y="19003"/>
                </a:lnTo>
                <a:lnTo>
                  <a:pt x="193094" y="4912"/>
                </a:lnTo>
                <a:lnTo>
                  <a:pt x="241833" y="0"/>
                </a:lnTo>
                <a:lnTo>
                  <a:pt x="290569" y="4912"/>
                </a:lnTo>
                <a:lnTo>
                  <a:pt x="335962" y="19003"/>
                </a:lnTo>
                <a:lnTo>
                  <a:pt x="377041" y="41300"/>
                </a:lnTo>
                <a:lnTo>
                  <a:pt x="412832" y="70829"/>
                </a:lnTo>
                <a:lnTo>
                  <a:pt x="442363" y="106619"/>
                </a:lnTo>
                <a:lnTo>
                  <a:pt x="464661" y="147698"/>
                </a:lnTo>
                <a:lnTo>
                  <a:pt x="478753" y="193094"/>
                </a:lnTo>
                <a:lnTo>
                  <a:pt x="483666" y="241833"/>
                </a:lnTo>
                <a:close/>
              </a:path>
            </a:pathLst>
          </a:custGeom>
          <a:ln w="5414">
            <a:solidFill>
              <a:srgbClr val="000000"/>
            </a:solidFill>
          </a:ln>
        </p:spPr>
        <p:txBody>
          <a:bodyPr wrap="square" lIns="0" tIns="0" rIns="0" bIns="0" rtlCol="0"/>
          <a:lstStyle/>
          <a:p>
            <a:endParaRPr/>
          </a:p>
        </p:txBody>
      </p:sp>
      <p:sp>
        <p:nvSpPr>
          <p:cNvPr id="6" name="object 6"/>
          <p:cNvSpPr/>
          <p:nvPr/>
        </p:nvSpPr>
        <p:spPr>
          <a:xfrm>
            <a:off x="6212141" y="2811247"/>
            <a:ext cx="483870" cy="483870"/>
          </a:xfrm>
          <a:custGeom>
            <a:avLst/>
            <a:gdLst/>
            <a:ahLst/>
            <a:cxnLst/>
            <a:rect l="l" t="t" r="r" b="b"/>
            <a:pathLst>
              <a:path w="483870" h="483869">
                <a:moveTo>
                  <a:pt x="483666" y="241833"/>
                </a:moveTo>
                <a:lnTo>
                  <a:pt x="478753" y="290572"/>
                </a:lnTo>
                <a:lnTo>
                  <a:pt x="464663" y="335967"/>
                </a:lnTo>
                <a:lnTo>
                  <a:pt x="442366" y="377046"/>
                </a:lnTo>
                <a:lnTo>
                  <a:pt x="412837" y="412837"/>
                </a:lnTo>
                <a:lnTo>
                  <a:pt x="377046" y="442366"/>
                </a:lnTo>
                <a:lnTo>
                  <a:pt x="335967" y="464663"/>
                </a:lnTo>
                <a:lnTo>
                  <a:pt x="290572" y="478753"/>
                </a:lnTo>
                <a:lnTo>
                  <a:pt x="241833" y="483666"/>
                </a:lnTo>
                <a:lnTo>
                  <a:pt x="193097" y="478753"/>
                </a:lnTo>
                <a:lnTo>
                  <a:pt x="147704" y="464663"/>
                </a:lnTo>
                <a:lnTo>
                  <a:pt x="106625" y="442366"/>
                </a:lnTo>
                <a:lnTo>
                  <a:pt x="70834" y="412837"/>
                </a:lnTo>
                <a:lnTo>
                  <a:pt x="41303" y="377046"/>
                </a:lnTo>
                <a:lnTo>
                  <a:pt x="19005" y="335967"/>
                </a:lnTo>
                <a:lnTo>
                  <a:pt x="4913" y="290572"/>
                </a:lnTo>
                <a:lnTo>
                  <a:pt x="0" y="241833"/>
                </a:lnTo>
                <a:lnTo>
                  <a:pt x="4913" y="193097"/>
                </a:lnTo>
                <a:lnTo>
                  <a:pt x="19005" y="147704"/>
                </a:lnTo>
                <a:lnTo>
                  <a:pt x="41303" y="106625"/>
                </a:lnTo>
                <a:lnTo>
                  <a:pt x="70834" y="70834"/>
                </a:lnTo>
                <a:lnTo>
                  <a:pt x="106625" y="41303"/>
                </a:lnTo>
                <a:lnTo>
                  <a:pt x="147704" y="19005"/>
                </a:lnTo>
                <a:lnTo>
                  <a:pt x="193097" y="4913"/>
                </a:lnTo>
                <a:lnTo>
                  <a:pt x="241833" y="0"/>
                </a:lnTo>
                <a:lnTo>
                  <a:pt x="290572" y="4913"/>
                </a:lnTo>
                <a:lnTo>
                  <a:pt x="335967" y="19005"/>
                </a:lnTo>
                <a:lnTo>
                  <a:pt x="377046" y="41303"/>
                </a:lnTo>
                <a:lnTo>
                  <a:pt x="412837" y="70834"/>
                </a:lnTo>
                <a:lnTo>
                  <a:pt x="442366" y="106625"/>
                </a:lnTo>
                <a:lnTo>
                  <a:pt x="464663" y="147704"/>
                </a:lnTo>
                <a:lnTo>
                  <a:pt x="478753" y="193097"/>
                </a:lnTo>
                <a:lnTo>
                  <a:pt x="483666" y="241833"/>
                </a:lnTo>
                <a:close/>
              </a:path>
            </a:pathLst>
          </a:custGeom>
          <a:ln w="5414">
            <a:solidFill>
              <a:srgbClr val="000000"/>
            </a:solidFill>
          </a:ln>
        </p:spPr>
        <p:txBody>
          <a:bodyPr wrap="square" lIns="0" tIns="0" rIns="0" bIns="0" rtlCol="0"/>
          <a:lstStyle/>
          <a:p>
            <a:endParaRPr/>
          </a:p>
        </p:txBody>
      </p:sp>
      <p:sp>
        <p:nvSpPr>
          <p:cNvPr id="7" name="object 7"/>
          <p:cNvSpPr/>
          <p:nvPr/>
        </p:nvSpPr>
        <p:spPr>
          <a:xfrm>
            <a:off x="6265570" y="4154691"/>
            <a:ext cx="483870" cy="483870"/>
          </a:xfrm>
          <a:custGeom>
            <a:avLst/>
            <a:gdLst/>
            <a:ahLst/>
            <a:cxnLst/>
            <a:rect l="l" t="t" r="r" b="b"/>
            <a:pathLst>
              <a:path w="483870" h="483869">
                <a:moveTo>
                  <a:pt x="483666" y="241846"/>
                </a:moveTo>
                <a:lnTo>
                  <a:pt x="478753" y="290581"/>
                </a:lnTo>
                <a:lnTo>
                  <a:pt x="464661" y="335975"/>
                </a:lnTo>
                <a:lnTo>
                  <a:pt x="442363" y="377054"/>
                </a:lnTo>
                <a:lnTo>
                  <a:pt x="412832" y="412845"/>
                </a:lnTo>
                <a:lnTo>
                  <a:pt x="377041" y="442376"/>
                </a:lnTo>
                <a:lnTo>
                  <a:pt x="335962" y="464673"/>
                </a:lnTo>
                <a:lnTo>
                  <a:pt x="290569" y="478765"/>
                </a:lnTo>
                <a:lnTo>
                  <a:pt x="241833" y="483679"/>
                </a:lnTo>
                <a:lnTo>
                  <a:pt x="193094" y="478765"/>
                </a:lnTo>
                <a:lnTo>
                  <a:pt x="147698" y="464673"/>
                </a:lnTo>
                <a:lnTo>
                  <a:pt x="106619" y="442376"/>
                </a:lnTo>
                <a:lnTo>
                  <a:pt x="70829" y="412845"/>
                </a:lnTo>
                <a:lnTo>
                  <a:pt x="41300" y="377054"/>
                </a:lnTo>
                <a:lnTo>
                  <a:pt x="19003" y="335975"/>
                </a:lnTo>
                <a:lnTo>
                  <a:pt x="4912" y="290581"/>
                </a:lnTo>
                <a:lnTo>
                  <a:pt x="0" y="241846"/>
                </a:lnTo>
                <a:lnTo>
                  <a:pt x="4912" y="193106"/>
                </a:lnTo>
                <a:lnTo>
                  <a:pt x="19003" y="147709"/>
                </a:lnTo>
                <a:lnTo>
                  <a:pt x="41300" y="106628"/>
                </a:lnTo>
                <a:lnTo>
                  <a:pt x="70829" y="70835"/>
                </a:lnTo>
                <a:lnTo>
                  <a:pt x="106619" y="41304"/>
                </a:lnTo>
                <a:lnTo>
                  <a:pt x="147698" y="19005"/>
                </a:lnTo>
                <a:lnTo>
                  <a:pt x="193094" y="4913"/>
                </a:lnTo>
                <a:lnTo>
                  <a:pt x="241833" y="0"/>
                </a:lnTo>
                <a:lnTo>
                  <a:pt x="290569" y="4913"/>
                </a:lnTo>
                <a:lnTo>
                  <a:pt x="335962" y="19005"/>
                </a:lnTo>
                <a:lnTo>
                  <a:pt x="377041" y="41304"/>
                </a:lnTo>
                <a:lnTo>
                  <a:pt x="412832" y="70835"/>
                </a:lnTo>
                <a:lnTo>
                  <a:pt x="442363" y="106628"/>
                </a:lnTo>
                <a:lnTo>
                  <a:pt x="464661" y="147709"/>
                </a:lnTo>
                <a:lnTo>
                  <a:pt x="478753" y="193106"/>
                </a:lnTo>
                <a:lnTo>
                  <a:pt x="483666" y="241846"/>
                </a:lnTo>
                <a:close/>
              </a:path>
            </a:pathLst>
          </a:custGeom>
          <a:ln w="5414">
            <a:solidFill>
              <a:srgbClr val="000000"/>
            </a:solidFill>
          </a:ln>
        </p:spPr>
        <p:txBody>
          <a:bodyPr wrap="square" lIns="0" tIns="0" rIns="0" bIns="0" rtlCol="0"/>
          <a:lstStyle/>
          <a:p>
            <a:endParaRPr/>
          </a:p>
        </p:txBody>
      </p:sp>
      <p:sp>
        <p:nvSpPr>
          <p:cNvPr id="8" name="object 8"/>
          <p:cNvSpPr/>
          <p:nvPr/>
        </p:nvSpPr>
        <p:spPr>
          <a:xfrm>
            <a:off x="2085073" y="3229953"/>
            <a:ext cx="650240" cy="325120"/>
          </a:xfrm>
          <a:custGeom>
            <a:avLst/>
            <a:gdLst/>
            <a:ahLst/>
            <a:cxnLst/>
            <a:rect l="l" t="t" r="r" b="b"/>
            <a:pathLst>
              <a:path w="650239" h="325119">
                <a:moveTo>
                  <a:pt x="0" y="324853"/>
                </a:moveTo>
                <a:lnTo>
                  <a:pt x="649706" y="0"/>
                </a:lnTo>
              </a:path>
            </a:pathLst>
          </a:custGeom>
          <a:ln w="5414">
            <a:solidFill>
              <a:srgbClr val="000000"/>
            </a:solidFill>
          </a:ln>
        </p:spPr>
        <p:txBody>
          <a:bodyPr wrap="square" lIns="0" tIns="0" rIns="0" bIns="0" rtlCol="0"/>
          <a:lstStyle/>
          <a:p>
            <a:endParaRPr/>
          </a:p>
        </p:txBody>
      </p:sp>
      <p:sp>
        <p:nvSpPr>
          <p:cNvPr id="9" name="object 9"/>
          <p:cNvSpPr/>
          <p:nvPr/>
        </p:nvSpPr>
        <p:spPr>
          <a:xfrm>
            <a:off x="2085073" y="3825507"/>
            <a:ext cx="1732914" cy="433705"/>
          </a:xfrm>
          <a:custGeom>
            <a:avLst/>
            <a:gdLst/>
            <a:ahLst/>
            <a:cxnLst/>
            <a:rect l="l" t="t" r="r" b="b"/>
            <a:pathLst>
              <a:path w="1732914" h="433705">
                <a:moveTo>
                  <a:pt x="0" y="0"/>
                </a:moveTo>
                <a:lnTo>
                  <a:pt x="1732546" y="433146"/>
                </a:lnTo>
              </a:path>
            </a:pathLst>
          </a:custGeom>
          <a:ln w="5414">
            <a:solidFill>
              <a:srgbClr val="000000"/>
            </a:solidFill>
          </a:ln>
        </p:spPr>
        <p:txBody>
          <a:bodyPr wrap="square" lIns="0" tIns="0" rIns="0" bIns="0" rtlCol="0"/>
          <a:lstStyle/>
          <a:p>
            <a:endParaRPr/>
          </a:p>
        </p:txBody>
      </p:sp>
      <p:sp>
        <p:nvSpPr>
          <p:cNvPr id="10" name="object 10"/>
          <p:cNvSpPr/>
          <p:nvPr/>
        </p:nvSpPr>
        <p:spPr>
          <a:xfrm>
            <a:off x="3222053" y="3067520"/>
            <a:ext cx="1786889" cy="379095"/>
          </a:xfrm>
          <a:custGeom>
            <a:avLst/>
            <a:gdLst/>
            <a:ahLst/>
            <a:cxnLst/>
            <a:rect l="l" t="t" r="r" b="b"/>
            <a:pathLst>
              <a:path w="1786889" h="379094">
                <a:moveTo>
                  <a:pt x="0" y="0"/>
                </a:moveTo>
                <a:lnTo>
                  <a:pt x="1786686" y="378993"/>
                </a:lnTo>
              </a:path>
            </a:pathLst>
          </a:custGeom>
          <a:ln w="5414">
            <a:solidFill>
              <a:srgbClr val="000000"/>
            </a:solidFill>
          </a:ln>
        </p:spPr>
        <p:txBody>
          <a:bodyPr wrap="square" lIns="0" tIns="0" rIns="0" bIns="0" rtlCol="0"/>
          <a:lstStyle/>
          <a:p>
            <a:endParaRPr/>
          </a:p>
        </p:txBody>
      </p:sp>
      <p:sp>
        <p:nvSpPr>
          <p:cNvPr id="11" name="object 11"/>
          <p:cNvSpPr/>
          <p:nvPr/>
        </p:nvSpPr>
        <p:spPr>
          <a:xfrm>
            <a:off x="3113773" y="3284093"/>
            <a:ext cx="812165" cy="704215"/>
          </a:xfrm>
          <a:custGeom>
            <a:avLst/>
            <a:gdLst/>
            <a:ahLst/>
            <a:cxnLst/>
            <a:rect l="l" t="t" r="r" b="b"/>
            <a:pathLst>
              <a:path w="812164" h="704214">
                <a:moveTo>
                  <a:pt x="0" y="0"/>
                </a:moveTo>
                <a:lnTo>
                  <a:pt x="812126" y="703846"/>
                </a:lnTo>
              </a:path>
            </a:pathLst>
          </a:custGeom>
          <a:ln w="5414">
            <a:solidFill>
              <a:srgbClr val="000000"/>
            </a:solidFill>
          </a:ln>
        </p:spPr>
        <p:txBody>
          <a:bodyPr wrap="square" lIns="0" tIns="0" rIns="0" bIns="0" rtlCol="0"/>
          <a:lstStyle/>
          <a:p>
            <a:endParaRPr/>
          </a:p>
        </p:txBody>
      </p:sp>
      <p:sp>
        <p:nvSpPr>
          <p:cNvPr id="12" name="object 12"/>
          <p:cNvSpPr/>
          <p:nvPr/>
        </p:nvSpPr>
        <p:spPr>
          <a:xfrm>
            <a:off x="4304893" y="3663087"/>
            <a:ext cx="758190" cy="487680"/>
          </a:xfrm>
          <a:custGeom>
            <a:avLst/>
            <a:gdLst/>
            <a:ahLst/>
            <a:cxnLst/>
            <a:rect l="l" t="t" r="r" b="b"/>
            <a:pathLst>
              <a:path w="758189" h="487680">
                <a:moveTo>
                  <a:pt x="0" y="487273"/>
                </a:moveTo>
                <a:lnTo>
                  <a:pt x="757999" y="0"/>
                </a:lnTo>
              </a:path>
            </a:pathLst>
          </a:custGeom>
          <a:ln w="5414">
            <a:solidFill>
              <a:srgbClr val="000000"/>
            </a:solidFill>
          </a:ln>
        </p:spPr>
        <p:txBody>
          <a:bodyPr wrap="square" lIns="0" tIns="0" rIns="0" bIns="0" rtlCol="0"/>
          <a:lstStyle/>
          <a:p>
            <a:endParaRPr/>
          </a:p>
        </p:txBody>
      </p:sp>
      <p:sp>
        <p:nvSpPr>
          <p:cNvPr id="13" name="object 13"/>
          <p:cNvSpPr/>
          <p:nvPr/>
        </p:nvSpPr>
        <p:spPr>
          <a:xfrm>
            <a:off x="5441886" y="3121660"/>
            <a:ext cx="758190" cy="271145"/>
          </a:xfrm>
          <a:custGeom>
            <a:avLst/>
            <a:gdLst/>
            <a:ahLst/>
            <a:cxnLst/>
            <a:rect l="l" t="t" r="r" b="b"/>
            <a:pathLst>
              <a:path w="758189" h="271144">
                <a:moveTo>
                  <a:pt x="0" y="270713"/>
                </a:moveTo>
                <a:lnTo>
                  <a:pt x="757986" y="0"/>
                </a:lnTo>
              </a:path>
            </a:pathLst>
          </a:custGeom>
          <a:ln w="5414">
            <a:solidFill>
              <a:srgbClr val="000000"/>
            </a:solidFill>
          </a:ln>
        </p:spPr>
        <p:txBody>
          <a:bodyPr wrap="square" lIns="0" tIns="0" rIns="0" bIns="0" rtlCol="0"/>
          <a:lstStyle/>
          <a:p>
            <a:endParaRPr/>
          </a:p>
        </p:txBody>
      </p:sp>
      <p:sp>
        <p:nvSpPr>
          <p:cNvPr id="14" name="object 14"/>
          <p:cNvSpPr/>
          <p:nvPr/>
        </p:nvSpPr>
        <p:spPr>
          <a:xfrm>
            <a:off x="5387746" y="3608947"/>
            <a:ext cx="920750" cy="650240"/>
          </a:xfrm>
          <a:custGeom>
            <a:avLst/>
            <a:gdLst/>
            <a:ahLst/>
            <a:cxnLst/>
            <a:rect l="l" t="t" r="r" b="b"/>
            <a:pathLst>
              <a:path w="920750" h="650239">
                <a:moveTo>
                  <a:pt x="0" y="0"/>
                </a:moveTo>
                <a:lnTo>
                  <a:pt x="920407" y="649706"/>
                </a:lnTo>
              </a:path>
            </a:pathLst>
          </a:custGeom>
          <a:ln w="5414">
            <a:solidFill>
              <a:srgbClr val="000000"/>
            </a:solidFill>
          </a:ln>
        </p:spPr>
        <p:txBody>
          <a:bodyPr wrap="square" lIns="0" tIns="0" rIns="0" bIns="0" rtlCol="0"/>
          <a:lstStyle/>
          <a:p>
            <a:endParaRPr/>
          </a:p>
        </p:txBody>
      </p:sp>
      <p:sp>
        <p:nvSpPr>
          <p:cNvPr id="15" name="object 15"/>
          <p:cNvSpPr/>
          <p:nvPr/>
        </p:nvSpPr>
        <p:spPr>
          <a:xfrm>
            <a:off x="6470586" y="3284093"/>
            <a:ext cx="0" cy="866775"/>
          </a:xfrm>
          <a:custGeom>
            <a:avLst/>
            <a:gdLst/>
            <a:ahLst/>
            <a:cxnLst/>
            <a:rect l="l" t="t" r="r" b="b"/>
            <a:pathLst>
              <a:path h="866775">
                <a:moveTo>
                  <a:pt x="0" y="0"/>
                </a:moveTo>
                <a:lnTo>
                  <a:pt x="0" y="866267"/>
                </a:lnTo>
              </a:path>
            </a:pathLst>
          </a:custGeom>
          <a:ln w="3175">
            <a:solidFill>
              <a:srgbClr val="000000"/>
            </a:solidFill>
          </a:ln>
        </p:spPr>
        <p:txBody>
          <a:bodyPr wrap="square" lIns="0" tIns="0" rIns="0" bIns="0" rtlCol="0"/>
          <a:lstStyle/>
          <a:p>
            <a:endParaRPr/>
          </a:p>
        </p:txBody>
      </p:sp>
      <p:sp>
        <p:nvSpPr>
          <p:cNvPr id="16" name="object 16"/>
          <p:cNvSpPr/>
          <p:nvPr/>
        </p:nvSpPr>
        <p:spPr>
          <a:xfrm>
            <a:off x="6470586" y="3284093"/>
            <a:ext cx="0" cy="866775"/>
          </a:xfrm>
          <a:custGeom>
            <a:avLst/>
            <a:gdLst/>
            <a:ahLst/>
            <a:cxnLst/>
            <a:rect l="l" t="t" r="r" b="b"/>
            <a:pathLst>
              <a:path h="866775">
                <a:moveTo>
                  <a:pt x="0" y="0"/>
                </a:moveTo>
                <a:lnTo>
                  <a:pt x="0" y="866267"/>
                </a:lnTo>
              </a:path>
            </a:pathLst>
          </a:custGeom>
          <a:ln w="5414">
            <a:solidFill>
              <a:srgbClr val="000000"/>
            </a:solidFill>
          </a:ln>
        </p:spPr>
        <p:txBody>
          <a:bodyPr wrap="square" lIns="0" tIns="0" rIns="0" bIns="0" rtlCol="0"/>
          <a:lstStyle/>
          <a:p>
            <a:endParaRPr/>
          </a:p>
        </p:txBody>
      </p:sp>
      <p:sp>
        <p:nvSpPr>
          <p:cNvPr id="17" name="object 17"/>
          <p:cNvSpPr/>
          <p:nvPr/>
        </p:nvSpPr>
        <p:spPr>
          <a:xfrm>
            <a:off x="6687146" y="3013380"/>
            <a:ext cx="217170" cy="0"/>
          </a:xfrm>
          <a:custGeom>
            <a:avLst/>
            <a:gdLst/>
            <a:ahLst/>
            <a:cxnLst/>
            <a:rect l="l" t="t" r="r" b="b"/>
            <a:pathLst>
              <a:path w="217170">
                <a:moveTo>
                  <a:pt x="0" y="0"/>
                </a:moveTo>
                <a:lnTo>
                  <a:pt x="216573" y="0"/>
                </a:lnTo>
              </a:path>
            </a:pathLst>
          </a:custGeom>
          <a:ln w="3175">
            <a:solidFill>
              <a:srgbClr val="000000"/>
            </a:solidFill>
          </a:ln>
        </p:spPr>
        <p:txBody>
          <a:bodyPr wrap="square" lIns="0" tIns="0" rIns="0" bIns="0" rtlCol="0"/>
          <a:lstStyle/>
          <a:p>
            <a:endParaRPr/>
          </a:p>
        </p:txBody>
      </p:sp>
      <p:sp>
        <p:nvSpPr>
          <p:cNvPr id="18" name="object 18"/>
          <p:cNvSpPr/>
          <p:nvPr/>
        </p:nvSpPr>
        <p:spPr>
          <a:xfrm>
            <a:off x="6687146" y="3013380"/>
            <a:ext cx="217170" cy="0"/>
          </a:xfrm>
          <a:custGeom>
            <a:avLst/>
            <a:gdLst/>
            <a:ahLst/>
            <a:cxnLst/>
            <a:rect l="l" t="t" r="r" b="b"/>
            <a:pathLst>
              <a:path w="217170">
                <a:moveTo>
                  <a:pt x="0" y="0"/>
                </a:moveTo>
                <a:lnTo>
                  <a:pt x="216573" y="0"/>
                </a:lnTo>
              </a:path>
            </a:pathLst>
          </a:custGeom>
          <a:ln w="5414">
            <a:solidFill>
              <a:srgbClr val="000000"/>
            </a:solidFill>
          </a:ln>
        </p:spPr>
        <p:txBody>
          <a:bodyPr wrap="square" lIns="0" tIns="0" rIns="0" bIns="0" rtlCol="0"/>
          <a:lstStyle/>
          <a:p>
            <a:endParaRPr/>
          </a:p>
        </p:txBody>
      </p:sp>
      <p:sp>
        <p:nvSpPr>
          <p:cNvPr id="19" name="object 19"/>
          <p:cNvSpPr/>
          <p:nvPr/>
        </p:nvSpPr>
        <p:spPr>
          <a:xfrm>
            <a:off x="6741286" y="4366933"/>
            <a:ext cx="217170" cy="0"/>
          </a:xfrm>
          <a:custGeom>
            <a:avLst/>
            <a:gdLst/>
            <a:ahLst/>
            <a:cxnLst/>
            <a:rect l="l" t="t" r="r" b="b"/>
            <a:pathLst>
              <a:path w="217170">
                <a:moveTo>
                  <a:pt x="0" y="0"/>
                </a:moveTo>
                <a:lnTo>
                  <a:pt x="216573" y="0"/>
                </a:lnTo>
              </a:path>
            </a:pathLst>
          </a:custGeom>
          <a:ln w="3175">
            <a:solidFill>
              <a:srgbClr val="000000"/>
            </a:solidFill>
          </a:ln>
        </p:spPr>
        <p:txBody>
          <a:bodyPr wrap="square" lIns="0" tIns="0" rIns="0" bIns="0" rtlCol="0"/>
          <a:lstStyle/>
          <a:p>
            <a:endParaRPr/>
          </a:p>
        </p:txBody>
      </p:sp>
      <p:sp>
        <p:nvSpPr>
          <p:cNvPr id="20" name="object 20"/>
          <p:cNvSpPr/>
          <p:nvPr/>
        </p:nvSpPr>
        <p:spPr>
          <a:xfrm>
            <a:off x="6741286" y="4366933"/>
            <a:ext cx="217170" cy="0"/>
          </a:xfrm>
          <a:custGeom>
            <a:avLst/>
            <a:gdLst/>
            <a:ahLst/>
            <a:cxnLst/>
            <a:rect l="l" t="t" r="r" b="b"/>
            <a:pathLst>
              <a:path w="217170">
                <a:moveTo>
                  <a:pt x="0" y="0"/>
                </a:moveTo>
                <a:lnTo>
                  <a:pt x="216573" y="0"/>
                </a:lnTo>
              </a:path>
            </a:pathLst>
          </a:custGeom>
          <a:ln w="5414">
            <a:solidFill>
              <a:srgbClr val="000000"/>
            </a:solidFill>
          </a:ln>
        </p:spPr>
        <p:txBody>
          <a:bodyPr wrap="square" lIns="0" tIns="0" rIns="0" bIns="0" rtlCol="0"/>
          <a:lstStyle/>
          <a:p>
            <a:endParaRPr/>
          </a:p>
        </p:txBody>
      </p:sp>
      <p:sp>
        <p:nvSpPr>
          <p:cNvPr id="21" name="object 21"/>
          <p:cNvSpPr/>
          <p:nvPr/>
        </p:nvSpPr>
        <p:spPr>
          <a:xfrm>
            <a:off x="6903720" y="2634387"/>
            <a:ext cx="0" cy="650240"/>
          </a:xfrm>
          <a:custGeom>
            <a:avLst/>
            <a:gdLst/>
            <a:ahLst/>
            <a:cxnLst/>
            <a:rect l="l" t="t" r="r" b="b"/>
            <a:pathLst>
              <a:path h="650240">
                <a:moveTo>
                  <a:pt x="0" y="0"/>
                </a:moveTo>
                <a:lnTo>
                  <a:pt x="0" y="649706"/>
                </a:lnTo>
              </a:path>
            </a:pathLst>
          </a:custGeom>
          <a:ln w="3175">
            <a:solidFill>
              <a:srgbClr val="000000"/>
            </a:solidFill>
          </a:ln>
        </p:spPr>
        <p:txBody>
          <a:bodyPr wrap="square" lIns="0" tIns="0" rIns="0" bIns="0" rtlCol="0"/>
          <a:lstStyle/>
          <a:p>
            <a:endParaRPr/>
          </a:p>
        </p:txBody>
      </p:sp>
      <p:sp>
        <p:nvSpPr>
          <p:cNvPr id="22" name="object 22"/>
          <p:cNvSpPr/>
          <p:nvPr/>
        </p:nvSpPr>
        <p:spPr>
          <a:xfrm>
            <a:off x="6903720" y="2634387"/>
            <a:ext cx="0" cy="650240"/>
          </a:xfrm>
          <a:custGeom>
            <a:avLst/>
            <a:gdLst/>
            <a:ahLst/>
            <a:cxnLst/>
            <a:rect l="l" t="t" r="r" b="b"/>
            <a:pathLst>
              <a:path h="650240">
                <a:moveTo>
                  <a:pt x="0" y="0"/>
                </a:moveTo>
                <a:lnTo>
                  <a:pt x="0" y="649706"/>
                </a:lnTo>
              </a:path>
            </a:pathLst>
          </a:custGeom>
          <a:ln w="21656">
            <a:solidFill>
              <a:srgbClr val="000000"/>
            </a:solidFill>
          </a:ln>
        </p:spPr>
        <p:txBody>
          <a:bodyPr wrap="square" lIns="0" tIns="0" rIns="0" bIns="0" rtlCol="0"/>
          <a:lstStyle/>
          <a:p>
            <a:endParaRPr/>
          </a:p>
        </p:txBody>
      </p:sp>
      <p:sp>
        <p:nvSpPr>
          <p:cNvPr id="23" name="object 23"/>
          <p:cNvSpPr/>
          <p:nvPr/>
        </p:nvSpPr>
        <p:spPr>
          <a:xfrm>
            <a:off x="6957860" y="4150360"/>
            <a:ext cx="0" cy="650240"/>
          </a:xfrm>
          <a:custGeom>
            <a:avLst/>
            <a:gdLst/>
            <a:ahLst/>
            <a:cxnLst/>
            <a:rect l="l" t="t" r="r" b="b"/>
            <a:pathLst>
              <a:path h="650239">
                <a:moveTo>
                  <a:pt x="0" y="0"/>
                </a:moveTo>
                <a:lnTo>
                  <a:pt x="0" y="649706"/>
                </a:lnTo>
              </a:path>
            </a:pathLst>
          </a:custGeom>
          <a:ln w="3175">
            <a:solidFill>
              <a:srgbClr val="000000"/>
            </a:solidFill>
          </a:ln>
        </p:spPr>
        <p:txBody>
          <a:bodyPr wrap="square" lIns="0" tIns="0" rIns="0" bIns="0" rtlCol="0"/>
          <a:lstStyle/>
          <a:p>
            <a:endParaRPr/>
          </a:p>
        </p:txBody>
      </p:sp>
      <p:sp>
        <p:nvSpPr>
          <p:cNvPr id="24" name="object 24"/>
          <p:cNvSpPr/>
          <p:nvPr/>
        </p:nvSpPr>
        <p:spPr>
          <a:xfrm>
            <a:off x="6957860" y="4150360"/>
            <a:ext cx="0" cy="650240"/>
          </a:xfrm>
          <a:custGeom>
            <a:avLst/>
            <a:gdLst/>
            <a:ahLst/>
            <a:cxnLst/>
            <a:rect l="l" t="t" r="r" b="b"/>
            <a:pathLst>
              <a:path h="650239">
                <a:moveTo>
                  <a:pt x="0" y="0"/>
                </a:moveTo>
                <a:lnTo>
                  <a:pt x="0" y="649706"/>
                </a:lnTo>
              </a:path>
            </a:pathLst>
          </a:custGeom>
          <a:ln w="21656">
            <a:solidFill>
              <a:srgbClr val="000000"/>
            </a:solidFill>
          </a:ln>
        </p:spPr>
        <p:txBody>
          <a:bodyPr wrap="square" lIns="0" tIns="0" rIns="0" bIns="0" rtlCol="0"/>
          <a:lstStyle/>
          <a:p>
            <a:endParaRPr/>
          </a:p>
        </p:txBody>
      </p:sp>
      <p:sp>
        <p:nvSpPr>
          <p:cNvPr id="25" name="object 25"/>
          <p:cNvSpPr/>
          <p:nvPr/>
        </p:nvSpPr>
        <p:spPr>
          <a:xfrm>
            <a:off x="1435366" y="3717227"/>
            <a:ext cx="217170" cy="0"/>
          </a:xfrm>
          <a:custGeom>
            <a:avLst/>
            <a:gdLst/>
            <a:ahLst/>
            <a:cxnLst/>
            <a:rect l="l" t="t" r="r" b="b"/>
            <a:pathLst>
              <a:path w="217169">
                <a:moveTo>
                  <a:pt x="0" y="0"/>
                </a:moveTo>
                <a:lnTo>
                  <a:pt x="216573" y="0"/>
                </a:lnTo>
              </a:path>
            </a:pathLst>
          </a:custGeom>
          <a:ln w="3175">
            <a:solidFill>
              <a:srgbClr val="000000"/>
            </a:solidFill>
          </a:ln>
        </p:spPr>
        <p:txBody>
          <a:bodyPr wrap="square" lIns="0" tIns="0" rIns="0" bIns="0" rtlCol="0"/>
          <a:lstStyle/>
          <a:p>
            <a:endParaRPr/>
          </a:p>
        </p:txBody>
      </p:sp>
      <p:sp>
        <p:nvSpPr>
          <p:cNvPr id="26" name="object 26"/>
          <p:cNvSpPr/>
          <p:nvPr/>
        </p:nvSpPr>
        <p:spPr>
          <a:xfrm>
            <a:off x="1435366" y="3717227"/>
            <a:ext cx="217170" cy="0"/>
          </a:xfrm>
          <a:custGeom>
            <a:avLst/>
            <a:gdLst/>
            <a:ahLst/>
            <a:cxnLst/>
            <a:rect l="l" t="t" r="r" b="b"/>
            <a:pathLst>
              <a:path w="217169">
                <a:moveTo>
                  <a:pt x="0" y="0"/>
                </a:moveTo>
                <a:lnTo>
                  <a:pt x="216573" y="0"/>
                </a:lnTo>
              </a:path>
            </a:pathLst>
          </a:custGeom>
          <a:ln w="5414">
            <a:solidFill>
              <a:srgbClr val="000000"/>
            </a:solidFill>
          </a:ln>
        </p:spPr>
        <p:txBody>
          <a:bodyPr wrap="square" lIns="0" tIns="0" rIns="0" bIns="0" rtlCol="0"/>
          <a:lstStyle/>
          <a:p>
            <a:endParaRPr/>
          </a:p>
        </p:txBody>
      </p:sp>
      <p:sp>
        <p:nvSpPr>
          <p:cNvPr id="27" name="object 27"/>
          <p:cNvSpPr/>
          <p:nvPr/>
        </p:nvSpPr>
        <p:spPr>
          <a:xfrm>
            <a:off x="1435366" y="3446514"/>
            <a:ext cx="0" cy="650240"/>
          </a:xfrm>
          <a:custGeom>
            <a:avLst/>
            <a:gdLst/>
            <a:ahLst/>
            <a:cxnLst/>
            <a:rect l="l" t="t" r="r" b="b"/>
            <a:pathLst>
              <a:path h="650239">
                <a:moveTo>
                  <a:pt x="0" y="0"/>
                </a:moveTo>
                <a:lnTo>
                  <a:pt x="0" y="649706"/>
                </a:lnTo>
              </a:path>
            </a:pathLst>
          </a:custGeom>
          <a:ln w="3175">
            <a:solidFill>
              <a:srgbClr val="000000"/>
            </a:solidFill>
          </a:ln>
        </p:spPr>
        <p:txBody>
          <a:bodyPr wrap="square" lIns="0" tIns="0" rIns="0" bIns="0" rtlCol="0"/>
          <a:lstStyle/>
          <a:p>
            <a:endParaRPr/>
          </a:p>
        </p:txBody>
      </p:sp>
      <p:sp>
        <p:nvSpPr>
          <p:cNvPr id="28" name="object 28"/>
          <p:cNvSpPr/>
          <p:nvPr/>
        </p:nvSpPr>
        <p:spPr>
          <a:xfrm>
            <a:off x="1435366" y="3446514"/>
            <a:ext cx="0" cy="650240"/>
          </a:xfrm>
          <a:custGeom>
            <a:avLst/>
            <a:gdLst/>
            <a:ahLst/>
            <a:cxnLst/>
            <a:rect l="l" t="t" r="r" b="b"/>
            <a:pathLst>
              <a:path h="650239">
                <a:moveTo>
                  <a:pt x="0" y="0"/>
                </a:moveTo>
                <a:lnTo>
                  <a:pt x="0" y="649706"/>
                </a:lnTo>
              </a:path>
            </a:pathLst>
          </a:custGeom>
          <a:ln w="21656">
            <a:solidFill>
              <a:srgbClr val="000000"/>
            </a:solidFill>
          </a:ln>
        </p:spPr>
        <p:txBody>
          <a:bodyPr wrap="square" lIns="0" tIns="0" rIns="0" bIns="0" rtlCol="0"/>
          <a:lstStyle/>
          <a:p>
            <a:endParaRPr/>
          </a:p>
        </p:txBody>
      </p:sp>
      <p:sp>
        <p:nvSpPr>
          <p:cNvPr id="29" name="object 29"/>
          <p:cNvSpPr/>
          <p:nvPr/>
        </p:nvSpPr>
        <p:spPr>
          <a:xfrm>
            <a:off x="6903720" y="2796807"/>
            <a:ext cx="162560" cy="0"/>
          </a:xfrm>
          <a:custGeom>
            <a:avLst/>
            <a:gdLst/>
            <a:ahLst/>
            <a:cxnLst/>
            <a:rect l="l" t="t" r="r" b="b"/>
            <a:pathLst>
              <a:path w="162559">
                <a:moveTo>
                  <a:pt x="0" y="0"/>
                </a:moveTo>
                <a:lnTo>
                  <a:pt x="162420" y="0"/>
                </a:lnTo>
              </a:path>
            </a:pathLst>
          </a:custGeom>
          <a:ln w="3175">
            <a:solidFill>
              <a:srgbClr val="000000"/>
            </a:solidFill>
          </a:ln>
        </p:spPr>
        <p:txBody>
          <a:bodyPr wrap="square" lIns="0" tIns="0" rIns="0" bIns="0" rtlCol="0"/>
          <a:lstStyle/>
          <a:p>
            <a:endParaRPr/>
          </a:p>
        </p:txBody>
      </p:sp>
      <p:sp>
        <p:nvSpPr>
          <p:cNvPr id="30" name="object 30"/>
          <p:cNvSpPr/>
          <p:nvPr/>
        </p:nvSpPr>
        <p:spPr>
          <a:xfrm>
            <a:off x="6903720" y="2796807"/>
            <a:ext cx="162560" cy="0"/>
          </a:xfrm>
          <a:custGeom>
            <a:avLst/>
            <a:gdLst/>
            <a:ahLst/>
            <a:cxnLst/>
            <a:rect l="l" t="t" r="r" b="b"/>
            <a:pathLst>
              <a:path w="162559">
                <a:moveTo>
                  <a:pt x="0" y="0"/>
                </a:moveTo>
                <a:lnTo>
                  <a:pt x="162420" y="0"/>
                </a:lnTo>
              </a:path>
            </a:pathLst>
          </a:custGeom>
          <a:ln w="5414">
            <a:solidFill>
              <a:srgbClr val="000000"/>
            </a:solidFill>
          </a:ln>
        </p:spPr>
        <p:txBody>
          <a:bodyPr wrap="square" lIns="0" tIns="0" rIns="0" bIns="0" rtlCol="0"/>
          <a:lstStyle/>
          <a:p>
            <a:endParaRPr/>
          </a:p>
        </p:txBody>
      </p:sp>
      <p:sp>
        <p:nvSpPr>
          <p:cNvPr id="31" name="object 31"/>
          <p:cNvSpPr/>
          <p:nvPr/>
        </p:nvSpPr>
        <p:spPr>
          <a:xfrm>
            <a:off x="6957860" y="4637647"/>
            <a:ext cx="162560" cy="0"/>
          </a:xfrm>
          <a:custGeom>
            <a:avLst/>
            <a:gdLst/>
            <a:ahLst/>
            <a:cxnLst/>
            <a:rect l="l" t="t" r="r" b="b"/>
            <a:pathLst>
              <a:path w="162559">
                <a:moveTo>
                  <a:pt x="0" y="0"/>
                </a:moveTo>
                <a:lnTo>
                  <a:pt x="162433" y="0"/>
                </a:lnTo>
              </a:path>
            </a:pathLst>
          </a:custGeom>
          <a:ln w="3175">
            <a:solidFill>
              <a:srgbClr val="000000"/>
            </a:solidFill>
          </a:ln>
        </p:spPr>
        <p:txBody>
          <a:bodyPr wrap="square" lIns="0" tIns="0" rIns="0" bIns="0" rtlCol="0"/>
          <a:lstStyle/>
          <a:p>
            <a:endParaRPr/>
          </a:p>
        </p:txBody>
      </p:sp>
      <p:sp>
        <p:nvSpPr>
          <p:cNvPr id="32" name="object 32"/>
          <p:cNvSpPr/>
          <p:nvPr/>
        </p:nvSpPr>
        <p:spPr>
          <a:xfrm>
            <a:off x="6957860" y="4637647"/>
            <a:ext cx="162560" cy="0"/>
          </a:xfrm>
          <a:custGeom>
            <a:avLst/>
            <a:gdLst/>
            <a:ahLst/>
            <a:cxnLst/>
            <a:rect l="l" t="t" r="r" b="b"/>
            <a:pathLst>
              <a:path w="162559">
                <a:moveTo>
                  <a:pt x="0" y="0"/>
                </a:moveTo>
                <a:lnTo>
                  <a:pt x="162433" y="0"/>
                </a:lnTo>
              </a:path>
            </a:pathLst>
          </a:custGeom>
          <a:ln w="5414">
            <a:solidFill>
              <a:srgbClr val="000000"/>
            </a:solidFill>
          </a:ln>
        </p:spPr>
        <p:txBody>
          <a:bodyPr wrap="square" lIns="0" tIns="0" rIns="0" bIns="0" rtlCol="0"/>
          <a:lstStyle/>
          <a:p>
            <a:endParaRPr/>
          </a:p>
        </p:txBody>
      </p:sp>
      <p:sp>
        <p:nvSpPr>
          <p:cNvPr id="33" name="object 33"/>
          <p:cNvSpPr/>
          <p:nvPr/>
        </p:nvSpPr>
        <p:spPr>
          <a:xfrm>
            <a:off x="1922640" y="3196019"/>
            <a:ext cx="441959" cy="196850"/>
          </a:xfrm>
          <a:custGeom>
            <a:avLst/>
            <a:gdLst/>
            <a:ahLst/>
            <a:cxnLst/>
            <a:rect l="l" t="t" r="r" b="b"/>
            <a:pathLst>
              <a:path w="441960" h="196850">
                <a:moveTo>
                  <a:pt x="0" y="196354"/>
                </a:moveTo>
                <a:lnTo>
                  <a:pt x="441819" y="0"/>
                </a:lnTo>
              </a:path>
            </a:pathLst>
          </a:custGeom>
          <a:ln w="5414">
            <a:solidFill>
              <a:srgbClr val="000000"/>
            </a:solidFill>
          </a:ln>
        </p:spPr>
        <p:txBody>
          <a:bodyPr wrap="square" lIns="0" tIns="0" rIns="0" bIns="0" rtlCol="0"/>
          <a:lstStyle/>
          <a:p>
            <a:endParaRPr/>
          </a:p>
        </p:txBody>
      </p:sp>
      <p:sp>
        <p:nvSpPr>
          <p:cNvPr id="34" name="object 34"/>
          <p:cNvSpPr/>
          <p:nvPr/>
        </p:nvSpPr>
        <p:spPr>
          <a:xfrm>
            <a:off x="2364459" y="3181000"/>
            <a:ext cx="34290" cy="15240"/>
          </a:xfrm>
          <a:custGeom>
            <a:avLst/>
            <a:gdLst/>
            <a:ahLst/>
            <a:cxnLst/>
            <a:rect l="l" t="t" r="r" b="b"/>
            <a:pathLst>
              <a:path w="34289" h="15240">
                <a:moveTo>
                  <a:pt x="0" y="15019"/>
                </a:moveTo>
                <a:lnTo>
                  <a:pt x="33795" y="0"/>
                </a:lnTo>
              </a:path>
            </a:pathLst>
          </a:custGeom>
          <a:ln w="5414">
            <a:solidFill>
              <a:srgbClr val="000000"/>
            </a:solidFill>
          </a:ln>
        </p:spPr>
        <p:txBody>
          <a:bodyPr wrap="square" lIns="0" tIns="0" rIns="0" bIns="0" rtlCol="0"/>
          <a:lstStyle/>
          <a:p>
            <a:endParaRPr/>
          </a:p>
        </p:txBody>
      </p:sp>
      <p:sp>
        <p:nvSpPr>
          <p:cNvPr id="35" name="object 35"/>
          <p:cNvSpPr/>
          <p:nvPr/>
        </p:nvSpPr>
        <p:spPr>
          <a:xfrm>
            <a:off x="2311031" y="3180855"/>
            <a:ext cx="88265" cy="55244"/>
          </a:xfrm>
          <a:custGeom>
            <a:avLst/>
            <a:gdLst/>
            <a:ahLst/>
            <a:cxnLst/>
            <a:rect l="l" t="t" r="r" b="b"/>
            <a:pathLst>
              <a:path w="88264" h="55244">
                <a:moveTo>
                  <a:pt x="88061" y="0"/>
                </a:moveTo>
                <a:lnTo>
                  <a:pt x="0" y="15163"/>
                </a:lnTo>
                <a:lnTo>
                  <a:pt x="17322" y="54864"/>
                </a:lnTo>
                <a:lnTo>
                  <a:pt x="88061" y="0"/>
                </a:lnTo>
                <a:close/>
              </a:path>
            </a:pathLst>
          </a:custGeom>
          <a:solidFill>
            <a:srgbClr val="000000"/>
          </a:solidFill>
        </p:spPr>
        <p:txBody>
          <a:bodyPr wrap="square" lIns="0" tIns="0" rIns="0" bIns="0" rtlCol="0"/>
          <a:lstStyle/>
          <a:p>
            <a:endParaRPr/>
          </a:p>
        </p:txBody>
      </p:sp>
      <p:sp>
        <p:nvSpPr>
          <p:cNvPr id="36" name="object 36"/>
          <p:cNvSpPr/>
          <p:nvPr/>
        </p:nvSpPr>
        <p:spPr>
          <a:xfrm>
            <a:off x="2311031" y="3180855"/>
            <a:ext cx="88265" cy="55244"/>
          </a:xfrm>
          <a:custGeom>
            <a:avLst/>
            <a:gdLst/>
            <a:ahLst/>
            <a:cxnLst/>
            <a:rect l="l" t="t" r="r" b="b"/>
            <a:pathLst>
              <a:path w="88264" h="55244">
                <a:moveTo>
                  <a:pt x="17322" y="54864"/>
                </a:moveTo>
                <a:lnTo>
                  <a:pt x="88061" y="0"/>
                </a:lnTo>
                <a:lnTo>
                  <a:pt x="0" y="15163"/>
                </a:lnTo>
                <a:lnTo>
                  <a:pt x="17322" y="54864"/>
                </a:lnTo>
                <a:close/>
              </a:path>
            </a:pathLst>
          </a:custGeom>
          <a:ln w="5414">
            <a:solidFill>
              <a:srgbClr val="000000"/>
            </a:solidFill>
          </a:ln>
        </p:spPr>
        <p:txBody>
          <a:bodyPr wrap="square" lIns="0" tIns="0" rIns="0" bIns="0" rtlCol="0"/>
          <a:lstStyle/>
          <a:p>
            <a:endParaRPr/>
          </a:p>
        </p:txBody>
      </p:sp>
      <p:sp>
        <p:nvSpPr>
          <p:cNvPr id="37" name="object 37"/>
          <p:cNvSpPr/>
          <p:nvPr/>
        </p:nvSpPr>
        <p:spPr>
          <a:xfrm>
            <a:off x="4250753" y="3751162"/>
            <a:ext cx="379095" cy="236854"/>
          </a:xfrm>
          <a:custGeom>
            <a:avLst/>
            <a:gdLst/>
            <a:ahLst/>
            <a:cxnLst/>
            <a:rect l="l" t="t" r="r" b="b"/>
            <a:pathLst>
              <a:path w="379095" h="236855">
                <a:moveTo>
                  <a:pt x="0" y="236778"/>
                </a:moveTo>
                <a:lnTo>
                  <a:pt x="378838" y="0"/>
                </a:lnTo>
              </a:path>
            </a:pathLst>
          </a:custGeom>
          <a:ln w="5414">
            <a:solidFill>
              <a:srgbClr val="000000"/>
            </a:solidFill>
          </a:ln>
        </p:spPr>
        <p:txBody>
          <a:bodyPr wrap="square" lIns="0" tIns="0" rIns="0" bIns="0" rtlCol="0"/>
          <a:lstStyle/>
          <a:p>
            <a:endParaRPr/>
          </a:p>
        </p:txBody>
      </p:sp>
      <p:sp>
        <p:nvSpPr>
          <p:cNvPr id="38" name="object 38"/>
          <p:cNvSpPr/>
          <p:nvPr/>
        </p:nvSpPr>
        <p:spPr>
          <a:xfrm>
            <a:off x="4629591" y="3723934"/>
            <a:ext cx="43815" cy="27305"/>
          </a:xfrm>
          <a:custGeom>
            <a:avLst/>
            <a:gdLst/>
            <a:ahLst/>
            <a:cxnLst/>
            <a:rect l="l" t="t" r="r" b="b"/>
            <a:pathLst>
              <a:path w="43814" h="27305">
                <a:moveTo>
                  <a:pt x="0" y="27227"/>
                </a:moveTo>
                <a:lnTo>
                  <a:pt x="43563" y="0"/>
                </a:lnTo>
              </a:path>
            </a:pathLst>
          </a:custGeom>
          <a:ln w="5414">
            <a:solidFill>
              <a:srgbClr val="000000"/>
            </a:solidFill>
          </a:ln>
        </p:spPr>
        <p:txBody>
          <a:bodyPr wrap="square" lIns="0" tIns="0" rIns="0" bIns="0" rtlCol="0"/>
          <a:lstStyle/>
          <a:p>
            <a:endParaRPr/>
          </a:p>
        </p:txBody>
      </p:sp>
      <p:sp>
        <p:nvSpPr>
          <p:cNvPr id="39" name="object 39"/>
          <p:cNvSpPr/>
          <p:nvPr/>
        </p:nvSpPr>
        <p:spPr>
          <a:xfrm>
            <a:off x="4588598" y="3723729"/>
            <a:ext cx="85725" cy="64769"/>
          </a:xfrm>
          <a:custGeom>
            <a:avLst/>
            <a:gdLst/>
            <a:ahLst/>
            <a:cxnLst/>
            <a:rect l="l" t="t" r="r" b="b"/>
            <a:pathLst>
              <a:path w="85725" h="64769">
                <a:moveTo>
                  <a:pt x="85191" y="0"/>
                </a:moveTo>
                <a:lnTo>
                  <a:pt x="0" y="27432"/>
                </a:lnTo>
                <a:lnTo>
                  <a:pt x="23101" y="64249"/>
                </a:lnTo>
                <a:lnTo>
                  <a:pt x="85191" y="0"/>
                </a:lnTo>
                <a:close/>
              </a:path>
            </a:pathLst>
          </a:custGeom>
          <a:solidFill>
            <a:srgbClr val="000000"/>
          </a:solidFill>
        </p:spPr>
        <p:txBody>
          <a:bodyPr wrap="square" lIns="0" tIns="0" rIns="0" bIns="0" rtlCol="0"/>
          <a:lstStyle/>
          <a:p>
            <a:endParaRPr/>
          </a:p>
        </p:txBody>
      </p:sp>
      <p:sp>
        <p:nvSpPr>
          <p:cNvPr id="40" name="object 40"/>
          <p:cNvSpPr/>
          <p:nvPr/>
        </p:nvSpPr>
        <p:spPr>
          <a:xfrm>
            <a:off x="4588598" y="3723729"/>
            <a:ext cx="85725" cy="64769"/>
          </a:xfrm>
          <a:custGeom>
            <a:avLst/>
            <a:gdLst/>
            <a:ahLst/>
            <a:cxnLst/>
            <a:rect l="l" t="t" r="r" b="b"/>
            <a:pathLst>
              <a:path w="85725" h="64769">
                <a:moveTo>
                  <a:pt x="23101" y="64249"/>
                </a:moveTo>
                <a:lnTo>
                  <a:pt x="85191" y="0"/>
                </a:lnTo>
                <a:lnTo>
                  <a:pt x="0" y="27432"/>
                </a:lnTo>
                <a:lnTo>
                  <a:pt x="23101" y="64249"/>
                </a:lnTo>
                <a:close/>
              </a:path>
            </a:pathLst>
          </a:custGeom>
          <a:ln w="5414">
            <a:solidFill>
              <a:srgbClr val="000000"/>
            </a:solidFill>
          </a:ln>
        </p:spPr>
        <p:txBody>
          <a:bodyPr wrap="square" lIns="0" tIns="0" rIns="0" bIns="0" rtlCol="0"/>
          <a:lstStyle/>
          <a:p>
            <a:endParaRPr/>
          </a:p>
        </p:txBody>
      </p:sp>
      <p:sp>
        <p:nvSpPr>
          <p:cNvPr id="41" name="object 41"/>
          <p:cNvSpPr txBox="1"/>
          <p:nvPr/>
        </p:nvSpPr>
        <p:spPr>
          <a:xfrm>
            <a:off x="2830360" y="2959913"/>
            <a:ext cx="302260" cy="274955"/>
          </a:xfrm>
          <a:prstGeom prst="rect">
            <a:avLst/>
          </a:prstGeom>
        </p:spPr>
        <p:txBody>
          <a:bodyPr vert="horz" wrap="square" lIns="0" tIns="0" rIns="0" bIns="0" rtlCol="0">
            <a:spAutoFit/>
          </a:bodyPr>
          <a:lstStyle/>
          <a:p>
            <a:pPr marL="12700">
              <a:lnSpc>
                <a:spcPct val="100000"/>
              </a:lnSpc>
            </a:pPr>
            <a:r>
              <a:rPr sz="1700" i="1" dirty="0">
                <a:latin typeface="Arial"/>
                <a:cs typeface="Arial"/>
              </a:rPr>
              <a:t>R2</a:t>
            </a:r>
            <a:endParaRPr sz="1700">
              <a:latin typeface="Arial"/>
              <a:cs typeface="Arial"/>
            </a:endParaRPr>
          </a:p>
        </p:txBody>
      </p:sp>
      <p:sp>
        <p:nvSpPr>
          <p:cNvPr id="58" name="object 58"/>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7</a:t>
            </a:r>
          </a:p>
        </p:txBody>
      </p:sp>
      <p:sp>
        <p:nvSpPr>
          <p:cNvPr id="42" name="object 42"/>
          <p:cNvSpPr txBox="1"/>
          <p:nvPr/>
        </p:nvSpPr>
        <p:spPr>
          <a:xfrm>
            <a:off x="5158469" y="3338908"/>
            <a:ext cx="302260" cy="274955"/>
          </a:xfrm>
          <a:prstGeom prst="rect">
            <a:avLst/>
          </a:prstGeom>
        </p:spPr>
        <p:txBody>
          <a:bodyPr vert="horz" wrap="square" lIns="0" tIns="0" rIns="0" bIns="0" rtlCol="0">
            <a:spAutoFit/>
          </a:bodyPr>
          <a:lstStyle/>
          <a:p>
            <a:pPr marL="12700">
              <a:lnSpc>
                <a:spcPct val="100000"/>
              </a:lnSpc>
            </a:pPr>
            <a:r>
              <a:rPr sz="1700" i="1" dirty="0">
                <a:latin typeface="Arial"/>
                <a:cs typeface="Arial"/>
              </a:rPr>
              <a:t>R4</a:t>
            </a:r>
            <a:endParaRPr sz="1700">
              <a:latin typeface="Arial"/>
              <a:cs typeface="Arial"/>
            </a:endParaRPr>
          </a:p>
        </p:txBody>
      </p:sp>
      <p:sp>
        <p:nvSpPr>
          <p:cNvPr id="43" name="object 43"/>
          <p:cNvSpPr txBox="1"/>
          <p:nvPr/>
        </p:nvSpPr>
        <p:spPr>
          <a:xfrm>
            <a:off x="6349594" y="2851629"/>
            <a:ext cx="302260" cy="274955"/>
          </a:xfrm>
          <a:prstGeom prst="rect">
            <a:avLst/>
          </a:prstGeom>
        </p:spPr>
        <p:txBody>
          <a:bodyPr vert="horz" wrap="square" lIns="0" tIns="0" rIns="0" bIns="0" rtlCol="0">
            <a:spAutoFit/>
          </a:bodyPr>
          <a:lstStyle/>
          <a:p>
            <a:pPr marL="12700">
              <a:lnSpc>
                <a:spcPct val="100000"/>
              </a:lnSpc>
            </a:pPr>
            <a:r>
              <a:rPr sz="1700" i="1" dirty="0">
                <a:latin typeface="Arial"/>
                <a:cs typeface="Arial"/>
              </a:rPr>
              <a:t>R5</a:t>
            </a:r>
            <a:endParaRPr sz="1700">
              <a:latin typeface="Arial"/>
              <a:cs typeface="Arial"/>
            </a:endParaRPr>
          </a:p>
        </p:txBody>
      </p:sp>
      <p:sp>
        <p:nvSpPr>
          <p:cNvPr id="44" name="object 44"/>
          <p:cNvSpPr txBox="1"/>
          <p:nvPr/>
        </p:nvSpPr>
        <p:spPr>
          <a:xfrm>
            <a:off x="6403737" y="4205182"/>
            <a:ext cx="302260" cy="274955"/>
          </a:xfrm>
          <a:prstGeom prst="rect">
            <a:avLst/>
          </a:prstGeom>
        </p:spPr>
        <p:txBody>
          <a:bodyPr vert="horz" wrap="square" lIns="0" tIns="0" rIns="0" bIns="0" rtlCol="0">
            <a:spAutoFit/>
          </a:bodyPr>
          <a:lstStyle/>
          <a:p>
            <a:pPr marL="12700">
              <a:lnSpc>
                <a:spcPct val="100000"/>
              </a:lnSpc>
            </a:pPr>
            <a:r>
              <a:rPr sz="1700" i="1" dirty="0">
                <a:latin typeface="Arial"/>
                <a:cs typeface="Arial"/>
              </a:rPr>
              <a:t>R6</a:t>
            </a:r>
            <a:endParaRPr sz="1700">
              <a:latin typeface="Arial"/>
              <a:cs typeface="Arial"/>
            </a:endParaRPr>
          </a:p>
        </p:txBody>
      </p:sp>
      <p:sp>
        <p:nvSpPr>
          <p:cNvPr id="45" name="object 45"/>
          <p:cNvSpPr txBox="1"/>
          <p:nvPr/>
        </p:nvSpPr>
        <p:spPr>
          <a:xfrm>
            <a:off x="1747510" y="3609620"/>
            <a:ext cx="302260" cy="274955"/>
          </a:xfrm>
          <a:prstGeom prst="rect">
            <a:avLst/>
          </a:prstGeom>
        </p:spPr>
        <p:txBody>
          <a:bodyPr vert="horz" wrap="square" lIns="0" tIns="0" rIns="0" bIns="0" rtlCol="0">
            <a:spAutoFit/>
          </a:bodyPr>
          <a:lstStyle/>
          <a:p>
            <a:pPr marL="12700">
              <a:lnSpc>
                <a:spcPct val="100000"/>
              </a:lnSpc>
            </a:pPr>
            <a:r>
              <a:rPr sz="1700" i="1" dirty="0">
                <a:latin typeface="Arial"/>
                <a:cs typeface="Arial"/>
              </a:rPr>
              <a:t>R1</a:t>
            </a:r>
            <a:endParaRPr sz="1700">
              <a:latin typeface="Arial"/>
              <a:cs typeface="Arial"/>
            </a:endParaRPr>
          </a:p>
        </p:txBody>
      </p:sp>
      <p:sp>
        <p:nvSpPr>
          <p:cNvPr id="46" name="object 46"/>
          <p:cNvSpPr txBox="1"/>
          <p:nvPr/>
        </p:nvSpPr>
        <p:spPr>
          <a:xfrm>
            <a:off x="718810" y="2877030"/>
            <a:ext cx="1123950" cy="456565"/>
          </a:xfrm>
          <a:prstGeom prst="rect">
            <a:avLst/>
          </a:prstGeom>
        </p:spPr>
        <p:txBody>
          <a:bodyPr vert="horz" wrap="square" lIns="0" tIns="0" rIns="0" bIns="0" rtlCol="0">
            <a:spAutoFit/>
          </a:bodyPr>
          <a:lstStyle/>
          <a:p>
            <a:pPr marL="283210">
              <a:lnSpc>
                <a:spcPct val="100000"/>
              </a:lnSpc>
            </a:pPr>
            <a:r>
              <a:rPr sz="1500" i="1" spc="15" dirty="0">
                <a:latin typeface="Arial"/>
                <a:cs typeface="Arial"/>
              </a:rPr>
              <a:t>ece</a:t>
            </a:r>
            <a:endParaRPr sz="1500">
              <a:latin typeface="Arial"/>
              <a:cs typeface="Arial"/>
            </a:endParaRPr>
          </a:p>
          <a:p>
            <a:pPr marL="12700">
              <a:lnSpc>
                <a:spcPct val="100000"/>
              </a:lnSpc>
              <a:spcBef>
                <a:spcPts val="55"/>
              </a:spcBef>
            </a:pPr>
            <a:r>
              <a:rPr sz="1350" i="1" spc="5" dirty="0">
                <a:latin typeface="Arial"/>
                <a:cs typeface="Arial"/>
              </a:rPr>
              <a:t>(132.239.24.*)</a:t>
            </a:r>
            <a:endParaRPr sz="1350">
              <a:latin typeface="Arial"/>
              <a:cs typeface="Arial"/>
            </a:endParaRPr>
          </a:p>
        </p:txBody>
      </p:sp>
      <p:sp>
        <p:nvSpPr>
          <p:cNvPr id="47" name="object 47"/>
          <p:cNvSpPr txBox="1"/>
          <p:nvPr/>
        </p:nvSpPr>
        <p:spPr>
          <a:xfrm>
            <a:off x="2505497" y="3383359"/>
            <a:ext cx="121920" cy="220979"/>
          </a:xfrm>
          <a:prstGeom prst="rect">
            <a:avLst/>
          </a:prstGeom>
        </p:spPr>
        <p:txBody>
          <a:bodyPr vert="horz" wrap="square" lIns="0" tIns="0" rIns="0" bIns="0" rtlCol="0">
            <a:spAutoFit/>
          </a:bodyPr>
          <a:lstStyle/>
          <a:p>
            <a:pPr marL="12700">
              <a:lnSpc>
                <a:spcPct val="100000"/>
              </a:lnSpc>
            </a:pPr>
            <a:r>
              <a:rPr sz="1350" i="1" spc="5" dirty="0">
                <a:latin typeface="Arial"/>
                <a:cs typeface="Arial"/>
              </a:rPr>
              <a:t>1</a:t>
            </a:r>
            <a:endParaRPr sz="1350">
              <a:latin typeface="Arial"/>
              <a:cs typeface="Arial"/>
            </a:endParaRPr>
          </a:p>
        </p:txBody>
      </p:sp>
      <p:sp>
        <p:nvSpPr>
          <p:cNvPr id="48" name="object 48"/>
          <p:cNvSpPr txBox="1"/>
          <p:nvPr/>
        </p:nvSpPr>
        <p:spPr>
          <a:xfrm>
            <a:off x="3588340" y="3383359"/>
            <a:ext cx="121920" cy="220979"/>
          </a:xfrm>
          <a:prstGeom prst="rect">
            <a:avLst/>
          </a:prstGeom>
        </p:spPr>
        <p:txBody>
          <a:bodyPr vert="horz" wrap="square" lIns="0" tIns="0" rIns="0" bIns="0" rtlCol="0">
            <a:spAutoFit/>
          </a:bodyPr>
          <a:lstStyle/>
          <a:p>
            <a:pPr marL="12700">
              <a:lnSpc>
                <a:spcPct val="100000"/>
              </a:lnSpc>
            </a:pPr>
            <a:r>
              <a:rPr sz="1350" i="1" spc="5" dirty="0">
                <a:latin typeface="Arial"/>
                <a:cs typeface="Arial"/>
              </a:rPr>
              <a:t>1</a:t>
            </a:r>
            <a:endParaRPr sz="1350">
              <a:latin typeface="Arial"/>
              <a:cs typeface="Arial"/>
            </a:endParaRPr>
          </a:p>
        </p:txBody>
      </p:sp>
      <p:sp>
        <p:nvSpPr>
          <p:cNvPr id="49" name="object 49"/>
          <p:cNvSpPr txBox="1"/>
          <p:nvPr/>
        </p:nvSpPr>
        <p:spPr>
          <a:xfrm>
            <a:off x="4779466" y="3870639"/>
            <a:ext cx="121920" cy="220979"/>
          </a:xfrm>
          <a:prstGeom prst="rect">
            <a:avLst/>
          </a:prstGeom>
        </p:spPr>
        <p:txBody>
          <a:bodyPr vert="horz" wrap="square" lIns="0" tIns="0" rIns="0" bIns="0" rtlCol="0">
            <a:spAutoFit/>
          </a:bodyPr>
          <a:lstStyle/>
          <a:p>
            <a:pPr marL="12700">
              <a:lnSpc>
                <a:spcPct val="100000"/>
              </a:lnSpc>
            </a:pPr>
            <a:r>
              <a:rPr sz="1350" i="1" spc="5" dirty="0">
                <a:latin typeface="Arial"/>
                <a:cs typeface="Arial"/>
              </a:rPr>
              <a:t>1</a:t>
            </a:r>
            <a:endParaRPr sz="1350">
              <a:latin typeface="Arial"/>
              <a:cs typeface="Arial"/>
            </a:endParaRPr>
          </a:p>
        </p:txBody>
      </p:sp>
      <p:sp>
        <p:nvSpPr>
          <p:cNvPr id="50" name="object 50"/>
          <p:cNvSpPr txBox="1"/>
          <p:nvPr/>
        </p:nvSpPr>
        <p:spPr>
          <a:xfrm>
            <a:off x="3967334" y="2896080"/>
            <a:ext cx="218440" cy="220979"/>
          </a:xfrm>
          <a:prstGeom prst="rect">
            <a:avLst/>
          </a:prstGeom>
        </p:spPr>
        <p:txBody>
          <a:bodyPr vert="horz" wrap="square" lIns="0" tIns="0" rIns="0" bIns="0" rtlCol="0">
            <a:spAutoFit/>
          </a:bodyPr>
          <a:lstStyle/>
          <a:p>
            <a:pPr marL="12700">
              <a:lnSpc>
                <a:spcPct val="100000"/>
              </a:lnSpc>
            </a:pPr>
            <a:r>
              <a:rPr sz="1350" i="1" spc="5" dirty="0">
                <a:latin typeface="Arial"/>
                <a:cs typeface="Arial"/>
              </a:rPr>
              <a:t>10</a:t>
            </a:r>
            <a:endParaRPr sz="1350">
              <a:latin typeface="Arial"/>
              <a:cs typeface="Arial"/>
            </a:endParaRPr>
          </a:p>
        </p:txBody>
      </p:sp>
      <p:sp>
        <p:nvSpPr>
          <p:cNvPr id="51" name="object 51"/>
          <p:cNvSpPr txBox="1"/>
          <p:nvPr/>
        </p:nvSpPr>
        <p:spPr>
          <a:xfrm>
            <a:off x="5754021" y="2950223"/>
            <a:ext cx="121920" cy="220979"/>
          </a:xfrm>
          <a:prstGeom prst="rect">
            <a:avLst/>
          </a:prstGeom>
        </p:spPr>
        <p:txBody>
          <a:bodyPr vert="horz" wrap="square" lIns="0" tIns="0" rIns="0" bIns="0" rtlCol="0">
            <a:spAutoFit/>
          </a:bodyPr>
          <a:lstStyle/>
          <a:p>
            <a:pPr marL="12700">
              <a:lnSpc>
                <a:spcPct val="100000"/>
              </a:lnSpc>
            </a:pPr>
            <a:r>
              <a:rPr sz="1350" i="1" spc="5" dirty="0">
                <a:latin typeface="Arial"/>
                <a:cs typeface="Arial"/>
              </a:rPr>
              <a:t>1</a:t>
            </a:r>
            <a:endParaRPr sz="1350">
              <a:latin typeface="Arial"/>
              <a:cs typeface="Arial"/>
            </a:endParaRPr>
          </a:p>
        </p:txBody>
      </p:sp>
      <p:sp>
        <p:nvSpPr>
          <p:cNvPr id="52" name="object 52"/>
          <p:cNvSpPr txBox="1"/>
          <p:nvPr/>
        </p:nvSpPr>
        <p:spPr>
          <a:xfrm>
            <a:off x="5754021" y="3978923"/>
            <a:ext cx="121920" cy="220979"/>
          </a:xfrm>
          <a:prstGeom prst="rect">
            <a:avLst/>
          </a:prstGeom>
        </p:spPr>
        <p:txBody>
          <a:bodyPr vert="horz" wrap="square" lIns="0" tIns="0" rIns="0" bIns="0" rtlCol="0">
            <a:spAutoFit/>
          </a:bodyPr>
          <a:lstStyle/>
          <a:p>
            <a:pPr marL="12700">
              <a:lnSpc>
                <a:spcPct val="100000"/>
              </a:lnSpc>
            </a:pPr>
            <a:r>
              <a:rPr sz="1350" i="1" spc="5" dirty="0">
                <a:latin typeface="Arial"/>
                <a:cs typeface="Arial"/>
              </a:rPr>
              <a:t>1</a:t>
            </a:r>
            <a:endParaRPr sz="1350">
              <a:latin typeface="Arial"/>
              <a:cs typeface="Arial"/>
            </a:endParaRPr>
          </a:p>
        </p:txBody>
      </p:sp>
      <p:sp>
        <p:nvSpPr>
          <p:cNvPr id="53" name="object 53"/>
          <p:cNvSpPr txBox="1"/>
          <p:nvPr/>
        </p:nvSpPr>
        <p:spPr>
          <a:xfrm>
            <a:off x="6620295" y="3491644"/>
            <a:ext cx="121920" cy="220979"/>
          </a:xfrm>
          <a:prstGeom prst="rect">
            <a:avLst/>
          </a:prstGeom>
        </p:spPr>
        <p:txBody>
          <a:bodyPr vert="horz" wrap="square" lIns="0" tIns="0" rIns="0" bIns="0" rtlCol="0">
            <a:spAutoFit/>
          </a:bodyPr>
          <a:lstStyle/>
          <a:p>
            <a:pPr marL="12700">
              <a:lnSpc>
                <a:spcPct val="100000"/>
              </a:lnSpc>
            </a:pPr>
            <a:r>
              <a:rPr sz="1350" i="1" spc="5" dirty="0">
                <a:latin typeface="Arial"/>
                <a:cs typeface="Arial"/>
              </a:rPr>
              <a:t>5</a:t>
            </a:r>
            <a:endParaRPr sz="1350">
              <a:latin typeface="Arial"/>
              <a:cs typeface="Arial"/>
            </a:endParaRPr>
          </a:p>
        </p:txBody>
      </p:sp>
      <p:sp>
        <p:nvSpPr>
          <p:cNvPr id="54" name="object 54"/>
          <p:cNvSpPr txBox="1"/>
          <p:nvPr/>
        </p:nvSpPr>
        <p:spPr>
          <a:xfrm>
            <a:off x="2072361" y="2950223"/>
            <a:ext cx="497840" cy="220979"/>
          </a:xfrm>
          <a:prstGeom prst="rect">
            <a:avLst/>
          </a:prstGeom>
        </p:spPr>
        <p:txBody>
          <a:bodyPr vert="horz" wrap="square" lIns="0" tIns="0" rIns="0" bIns="0" rtlCol="0">
            <a:spAutoFit/>
          </a:bodyPr>
          <a:lstStyle/>
          <a:p>
            <a:pPr marL="12700">
              <a:lnSpc>
                <a:spcPct val="100000"/>
              </a:lnSpc>
            </a:pPr>
            <a:r>
              <a:rPr sz="1350" i="1" spc="5" dirty="0">
                <a:latin typeface="Arial"/>
                <a:cs typeface="Arial"/>
              </a:rPr>
              <a:t>ece,</a:t>
            </a:r>
            <a:r>
              <a:rPr sz="1350" i="1" spc="-95" dirty="0">
                <a:latin typeface="Arial"/>
                <a:cs typeface="Arial"/>
              </a:rPr>
              <a:t> </a:t>
            </a:r>
            <a:r>
              <a:rPr sz="1350" i="1" spc="5" dirty="0">
                <a:latin typeface="Arial"/>
                <a:cs typeface="Arial"/>
              </a:rPr>
              <a:t>1</a:t>
            </a:r>
            <a:endParaRPr sz="1350">
              <a:latin typeface="Arial"/>
              <a:cs typeface="Arial"/>
            </a:endParaRPr>
          </a:p>
        </p:txBody>
      </p:sp>
      <p:sp>
        <p:nvSpPr>
          <p:cNvPr id="55" name="object 55"/>
          <p:cNvSpPr txBox="1"/>
          <p:nvPr/>
        </p:nvSpPr>
        <p:spPr>
          <a:xfrm>
            <a:off x="3913188" y="4042754"/>
            <a:ext cx="497840" cy="644525"/>
          </a:xfrm>
          <a:prstGeom prst="rect">
            <a:avLst/>
          </a:prstGeom>
        </p:spPr>
        <p:txBody>
          <a:bodyPr vert="horz" wrap="square" lIns="0" tIns="0" rIns="0" bIns="0" rtlCol="0">
            <a:spAutoFit/>
          </a:bodyPr>
          <a:lstStyle/>
          <a:p>
            <a:pPr marL="12700">
              <a:lnSpc>
                <a:spcPct val="100000"/>
              </a:lnSpc>
            </a:pPr>
            <a:r>
              <a:rPr sz="1700" i="1" dirty="0">
                <a:latin typeface="Arial"/>
                <a:cs typeface="Arial"/>
              </a:rPr>
              <a:t>R3</a:t>
            </a:r>
            <a:endParaRPr sz="1700">
              <a:latin typeface="Arial"/>
              <a:cs typeface="Arial"/>
            </a:endParaRPr>
          </a:p>
          <a:p>
            <a:pPr marL="12700">
              <a:lnSpc>
                <a:spcPct val="100000"/>
              </a:lnSpc>
              <a:spcBef>
                <a:spcPts val="1295"/>
              </a:spcBef>
            </a:pPr>
            <a:r>
              <a:rPr sz="1350" i="1" spc="5" dirty="0">
                <a:latin typeface="Arial"/>
                <a:cs typeface="Arial"/>
              </a:rPr>
              <a:t>ece,</a:t>
            </a:r>
            <a:r>
              <a:rPr sz="1350" i="1" spc="-95" dirty="0">
                <a:latin typeface="Arial"/>
                <a:cs typeface="Arial"/>
              </a:rPr>
              <a:t> </a:t>
            </a:r>
            <a:r>
              <a:rPr sz="1350" i="1" spc="5" dirty="0">
                <a:latin typeface="Arial"/>
                <a:cs typeface="Arial"/>
              </a:rPr>
              <a:t>6</a:t>
            </a:r>
            <a:endParaRPr sz="1350">
              <a:latin typeface="Arial"/>
              <a:cs typeface="Arial"/>
            </a:endParaRPr>
          </a:p>
        </p:txBody>
      </p:sp>
      <p:sp>
        <p:nvSpPr>
          <p:cNvPr id="56" name="object 56"/>
          <p:cNvSpPr txBox="1"/>
          <p:nvPr/>
        </p:nvSpPr>
        <p:spPr>
          <a:xfrm>
            <a:off x="2722061" y="4033059"/>
            <a:ext cx="121920" cy="220979"/>
          </a:xfrm>
          <a:prstGeom prst="rect">
            <a:avLst/>
          </a:prstGeom>
        </p:spPr>
        <p:txBody>
          <a:bodyPr vert="horz" wrap="square" lIns="0" tIns="0" rIns="0" bIns="0" rtlCol="0">
            <a:spAutoFit/>
          </a:bodyPr>
          <a:lstStyle/>
          <a:p>
            <a:pPr marL="12700">
              <a:lnSpc>
                <a:spcPct val="100000"/>
              </a:lnSpc>
            </a:pPr>
            <a:r>
              <a:rPr sz="1350" i="1" spc="5" dirty="0">
                <a:latin typeface="Arial"/>
                <a:cs typeface="Arial"/>
              </a:rPr>
              <a:t>5</a:t>
            </a:r>
            <a:endParaRPr sz="1350">
              <a:latin typeface="Arial"/>
              <a:cs typeface="Arial"/>
            </a:endParaRPr>
          </a:p>
        </p:txBody>
      </p:sp>
      <p:sp>
        <p:nvSpPr>
          <p:cNvPr id="57" name="object 57"/>
          <p:cNvSpPr txBox="1"/>
          <p:nvPr/>
        </p:nvSpPr>
        <p:spPr>
          <a:xfrm>
            <a:off x="4075615" y="3545778"/>
            <a:ext cx="497840" cy="220979"/>
          </a:xfrm>
          <a:prstGeom prst="rect">
            <a:avLst/>
          </a:prstGeom>
        </p:spPr>
        <p:txBody>
          <a:bodyPr vert="horz" wrap="square" lIns="0" tIns="0" rIns="0" bIns="0" rtlCol="0">
            <a:spAutoFit/>
          </a:bodyPr>
          <a:lstStyle/>
          <a:p>
            <a:pPr marL="12700">
              <a:lnSpc>
                <a:spcPct val="100000"/>
              </a:lnSpc>
            </a:pPr>
            <a:r>
              <a:rPr sz="1350" i="1" spc="5" dirty="0">
                <a:latin typeface="Arial"/>
                <a:cs typeface="Arial"/>
              </a:rPr>
              <a:t>ece,</a:t>
            </a:r>
            <a:r>
              <a:rPr sz="1350" i="1" spc="-95" dirty="0">
                <a:latin typeface="Arial"/>
                <a:cs typeface="Arial"/>
              </a:rPr>
              <a:t> </a:t>
            </a:r>
            <a:r>
              <a:rPr sz="1350" i="1" spc="5" dirty="0">
                <a:latin typeface="Arial"/>
                <a:cs typeface="Arial"/>
              </a:rPr>
              <a:t>6</a:t>
            </a:r>
            <a:endParaRPr sz="1350">
              <a:latin typeface="Arial"/>
              <a:cs typeface="Arial"/>
            </a:endParaRPr>
          </a:p>
        </p:txBody>
      </p:sp>
      <p:sp>
        <p:nvSpPr>
          <p:cNvPr id="60" name="object 2"/>
          <p:cNvSpPr txBox="1"/>
          <p:nvPr/>
        </p:nvSpPr>
        <p:spPr>
          <a:xfrm>
            <a:off x="1371600" y="990600"/>
            <a:ext cx="5582921" cy="430887"/>
          </a:xfrm>
          <a:prstGeom prst="rect">
            <a:avLst/>
          </a:prstGeom>
        </p:spPr>
        <p:txBody>
          <a:bodyPr vert="horz" wrap="square" lIns="0" tIns="0" rIns="0" bIns="0" rtlCol="0">
            <a:spAutoFit/>
          </a:bodyPr>
          <a:lstStyle/>
          <a:p>
            <a:pPr marL="12700" algn="ctr">
              <a:lnSpc>
                <a:spcPct val="100000"/>
              </a:lnSpc>
            </a:pPr>
            <a:r>
              <a:rPr lang="en-US" sz="2800" spc="45" dirty="0" smtClean="0">
                <a:solidFill>
                  <a:srgbClr val="00B050"/>
                </a:solidFill>
                <a:latin typeface="Century"/>
                <a:cs typeface="Century"/>
              </a:rPr>
              <a:t>Snapshot 2</a:t>
            </a:r>
            <a:endParaRPr sz="2800" dirty="0">
              <a:solidFill>
                <a:srgbClr val="00B050"/>
              </a:solidFill>
              <a:latin typeface="Century"/>
              <a:cs typeface="Century"/>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625" y="7840980"/>
            <a:ext cx="7010400" cy="1569660"/>
          </a:xfrm>
          <a:prstGeom prst="rect">
            <a:avLst/>
          </a:prstGeom>
          <a:noFill/>
        </p:spPr>
        <p:txBody>
          <a:bodyPr wrap="square" rtlCol="0">
            <a:spAutoFit/>
          </a:bodyPr>
          <a:lstStyle/>
          <a:p>
            <a:r>
              <a:rPr lang="en-US" sz="2400" dirty="0" smtClean="0">
                <a:solidFill>
                  <a:srgbClr val="00B050"/>
                </a:solidFill>
              </a:rPr>
              <a:t>Imagine</a:t>
            </a:r>
            <a:r>
              <a:rPr lang="en-US" sz="2400" dirty="0" smtClean="0"/>
              <a:t> you are a kid out of UCLA and get hired in Google’s </a:t>
            </a:r>
            <a:r>
              <a:rPr lang="en-US" sz="2400" dirty="0" err="1" smtClean="0"/>
              <a:t>NetInfra</a:t>
            </a:r>
            <a:r>
              <a:rPr lang="en-US" sz="2400" dirty="0" smtClean="0"/>
              <a:t> team where they are redoing their wide area network (B4) connecting their data centers.  How could you rethink route computation?</a:t>
            </a:r>
          </a:p>
        </p:txBody>
      </p:sp>
      <p:pic>
        <p:nvPicPr>
          <p:cNvPr id="2" name="Picture 1"/>
          <p:cNvPicPr>
            <a:picLocks noChangeAspect="1"/>
          </p:cNvPicPr>
          <p:nvPr/>
        </p:nvPicPr>
        <p:blipFill>
          <a:blip r:embed="rId3"/>
          <a:stretch>
            <a:fillRect/>
          </a:stretch>
        </p:blipFill>
        <p:spPr>
          <a:xfrm>
            <a:off x="2097881" y="990600"/>
            <a:ext cx="3671887" cy="5240931"/>
          </a:xfrm>
          <a:prstGeom prst="rect">
            <a:avLst/>
          </a:prstGeom>
        </p:spPr>
      </p:pic>
      <p:pic>
        <p:nvPicPr>
          <p:cNvPr id="4" name="Picture 3"/>
          <p:cNvPicPr>
            <a:picLocks noChangeAspect="1"/>
          </p:cNvPicPr>
          <p:nvPr/>
        </p:nvPicPr>
        <p:blipFill>
          <a:blip r:embed="rId4"/>
          <a:stretch>
            <a:fillRect/>
          </a:stretch>
        </p:blipFill>
        <p:spPr>
          <a:xfrm>
            <a:off x="31377" y="6400800"/>
            <a:ext cx="7588624" cy="849926"/>
          </a:xfrm>
          <a:prstGeom prst="rect">
            <a:avLst/>
          </a:prstGeom>
        </p:spPr>
      </p:pic>
    </p:spTree>
    <p:extLst>
      <p:ext uri="{BB962C8B-B14F-4D97-AF65-F5344CB8AC3E}">
        <p14:creationId xmlns:p14="http://schemas.microsoft.com/office/powerpoint/2010/main" val="42612180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26666" y="3399193"/>
            <a:ext cx="483870" cy="483870"/>
          </a:xfrm>
          <a:custGeom>
            <a:avLst/>
            <a:gdLst/>
            <a:ahLst/>
            <a:cxnLst/>
            <a:rect l="l" t="t" r="r" b="b"/>
            <a:pathLst>
              <a:path w="483869" h="483869">
                <a:moveTo>
                  <a:pt x="483666" y="241833"/>
                </a:moveTo>
                <a:lnTo>
                  <a:pt x="478753" y="290572"/>
                </a:lnTo>
                <a:lnTo>
                  <a:pt x="464663" y="335967"/>
                </a:lnTo>
                <a:lnTo>
                  <a:pt x="442366" y="377046"/>
                </a:lnTo>
                <a:lnTo>
                  <a:pt x="412837" y="412837"/>
                </a:lnTo>
                <a:lnTo>
                  <a:pt x="377046" y="442366"/>
                </a:lnTo>
                <a:lnTo>
                  <a:pt x="335967" y="464663"/>
                </a:lnTo>
                <a:lnTo>
                  <a:pt x="290572" y="478753"/>
                </a:lnTo>
                <a:lnTo>
                  <a:pt x="241833" y="483666"/>
                </a:lnTo>
                <a:lnTo>
                  <a:pt x="193097" y="478753"/>
                </a:lnTo>
                <a:lnTo>
                  <a:pt x="147704" y="464663"/>
                </a:lnTo>
                <a:lnTo>
                  <a:pt x="106625" y="442366"/>
                </a:lnTo>
                <a:lnTo>
                  <a:pt x="70834" y="412837"/>
                </a:lnTo>
                <a:lnTo>
                  <a:pt x="41303" y="377046"/>
                </a:lnTo>
                <a:lnTo>
                  <a:pt x="19005" y="335967"/>
                </a:lnTo>
                <a:lnTo>
                  <a:pt x="4913" y="290572"/>
                </a:lnTo>
                <a:lnTo>
                  <a:pt x="0" y="241833"/>
                </a:lnTo>
                <a:lnTo>
                  <a:pt x="4913" y="193094"/>
                </a:lnTo>
                <a:lnTo>
                  <a:pt x="19005" y="147698"/>
                </a:lnTo>
                <a:lnTo>
                  <a:pt x="41303" y="106619"/>
                </a:lnTo>
                <a:lnTo>
                  <a:pt x="70834" y="70829"/>
                </a:lnTo>
                <a:lnTo>
                  <a:pt x="106625" y="41300"/>
                </a:lnTo>
                <a:lnTo>
                  <a:pt x="147704" y="19003"/>
                </a:lnTo>
                <a:lnTo>
                  <a:pt x="193097" y="4912"/>
                </a:lnTo>
                <a:lnTo>
                  <a:pt x="241833" y="0"/>
                </a:lnTo>
                <a:lnTo>
                  <a:pt x="290572" y="4912"/>
                </a:lnTo>
                <a:lnTo>
                  <a:pt x="335967" y="19003"/>
                </a:lnTo>
                <a:lnTo>
                  <a:pt x="377046" y="41300"/>
                </a:lnTo>
                <a:lnTo>
                  <a:pt x="412837" y="70829"/>
                </a:lnTo>
                <a:lnTo>
                  <a:pt x="442366" y="106619"/>
                </a:lnTo>
                <a:lnTo>
                  <a:pt x="464663" y="147698"/>
                </a:lnTo>
                <a:lnTo>
                  <a:pt x="478753" y="193094"/>
                </a:lnTo>
                <a:lnTo>
                  <a:pt x="483666" y="241833"/>
                </a:lnTo>
                <a:close/>
              </a:path>
            </a:pathLst>
          </a:custGeom>
          <a:ln w="5414">
            <a:solidFill>
              <a:srgbClr val="000000"/>
            </a:solidFill>
          </a:ln>
        </p:spPr>
        <p:txBody>
          <a:bodyPr wrap="square" lIns="0" tIns="0" rIns="0" bIns="0" rtlCol="0"/>
          <a:lstStyle/>
          <a:p>
            <a:endParaRPr/>
          </a:p>
        </p:txBody>
      </p:sp>
      <p:sp>
        <p:nvSpPr>
          <p:cNvPr id="3" name="object 3"/>
          <p:cNvSpPr/>
          <p:nvPr/>
        </p:nvSpPr>
        <p:spPr>
          <a:xfrm>
            <a:off x="3821950" y="3895141"/>
            <a:ext cx="483870" cy="483870"/>
          </a:xfrm>
          <a:custGeom>
            <a:avLst/>
            <a:gdLst/>
            <a:ahLst/>
            <a:cxnLst/>
            <a:rect l="l" t="t" r="r" b="b"/>
            <a:pathLst>
              <a:path w="483870" h="483869">
                <a:moveTo>
                  <a:pt x="483666" y="241833"/>
                </a:moveTo>
                <a:lnTo>
                  <a:pt x="478753" y="290569"/>
                </a:lnTo>
                <a:lnTo>
                  <a:pt x="464663" y="335962"/>
                </a:lnTo>
                <a:lnTo>
                  <a:pt x="442366" y="377041"/>
                </a:lnTo>
                <a:lnTo>
                  <a:pt x="412837" y="412832"/>
                </a:lnTo>
                <a:lnTo>
                  <a:pt x="377046" y="442363"/>
                </a:lnTo>
                <a:lnTo>
                  <a:pt x="335967" y="464661"/>
                </a:lnTo>
                <a:lnTo>
                  <a:pt x="290572" y="478753"/>
                </a:lnTo>
                <a:lnTo>
                  <a:pt x="241833" y="483666"/>
                </a:lnTo>
                <a:lnTo>
                  <a:pt x="193094" y="478753"/>
                </a:lnTo>
                <a:lnTo>
                  <a:pt x="147698" y="464661"/>
                </a:lnTo>
                <a:lnTo>
                  <a:pt x="106619" y="442363"/>
                </a:lnTo>
                <a:lnTo>
                  <a:pt x="70829" y="412832"/>
                </a:lnTo>
                <a:lnTo>
                  <a:pt x="41300" y="377041"/>
                </a:lnTo>
                <a:lnTo>
                  <a:pt x="19003" y="335962"/>
                </a:lnTo>
                <a:lnTo>
                  <a:pt x="4912" y="290569"/>
                </a:lnTo>
                <a:lnTo>
                  <a:pt x="0" y="241833"/>
                </a:lnTo>
                <a:lnTo>
                  <a:pt x="4912" y="193094"/>
                </a:lnTo>
                <a:lnTo>
                  <a:pt x="19003" y="147698"/>
                </a:lnTo>
                <a:lnTo>
                  <a:pt x="41300" y="106619"/>
                </a:lnTo>
                <a:lnTo>
                  <a:pt x="70829" y="70829"/>
                </a:lnTo>
                <a:lnTo>
                  <a:pt x="106619" y="41300"/>
                </a:lnTo>
                <a:lnTo>
                  <a:pt x="147698" y="19003"/>
                </a:lnTo>
                <a:lnTo>
                  <a:pt x="193094" y="4912"/>
                </a:lnTo>
                <a:lnTo>
                  <a:pt x="241833" y="0"/>
                </a:lnTo>
                <a:lnTo>
                  <a:pt x="290572" y="4912"/>
                </a:lnTo>
                <a:lnTo>
                  <a:pt x="335967" y="19003"/>
                </a:lnTo>
                <a:lnTo>
                  <a:pt x="377046" y="41300"/>
                </a:lnTo>
                <a:lnTo>
                  <a:pt x="412837" y="70829"/>
                </a:lnTo>
                <a:lnTo>
                  <a:pt x="442366" y="106619"/>
                </a:lnTo>
                <a:lnTo>
                  <a:pt x="464663" y="147698"/>
                </a:lnTo>
                <a:lnTo>
                  <a:pt x="478753" y="193094"/>
                </a:lnTo>
                <a:lnTo>
                  <a:pt x="483666" y="241833"/>
                </a:lnTo>
                <a:close/>
              </a:path>
            </a:pathLst>
          </a:custGeom>
          <a:ln w="5414">
            <a:solidFill>
              <a:srgbClr val="000000"/>
            </a:solidFill>
          </a:ln>
        </p:spPr>
        <p:txBody>
          <a:bodyPr wrap="square" lIns="0" tIns="0" rIns="0" bIns="0" rtlCol="0"/>
          <a:lstStyle/>
          <a:p>
            <a:endParaRPr/>
          </a:p>
        </p:txBody>
      </p:sp>
      <p:sp>
        <p:nvSpPr>
          <p:cNvPr id="4" name="object 4"/>
          <p:cNvSpPr/>
          <p:nvPr/>
        </p:nvSpPr>
        <p:spPr>
          <a:xfrm>
            <a:off x="4976266" y="3144368"/>
            <a:ext cx="483870" cy="483870"/>
          </a:xfrm>
          <a:custGeom>
            <a:avLst/>
            <a:gdLst/>
            <a:ahLst/>
            <a:cxnLst/>
            <a:rect l="l" t="t" r="r" b="b"/>
            <a:pathLst>
              <a:path w="483870" h="483869">
                <a:moveTo>
                  <a:pt x="483666" y="241833"/>
                </a:moveTo>
                <a:lnTo>
                  <a:pt x="478753" y="290569"/>
                </a:lnTo>
                <a:lnTo>
                  <a:pt x="464661" y="335962"/>
                </a:lnTo>
                <a:lnTo>
                  <a:pt x="442363" y="377041"/>
                </a:lnTo>
                <a:lnTo>
                  <a:pt x="412832" y="412832"/>
                </a:lnTo>
                <a:lnTo>
                  <a:pt x="377041" y="442363"/>
                </a:lnTo>
                <a:lnTo>
                  <a:pt x="335962" y="464661"/>
                </a:lnTo>
                <a:lnTo>
                  <a:pt x="290569" y="478753"/>
                </a:lnTo>
                <a:lnTo>
                  <a:pt x="241833" y="483666"/>
                </a:lnTo>
                <a:lnTo>
                  <a:pt x="193094" y="478753"/>
                </a:lnTo>
                <a:lnTo>
                  <a:pt x="147698" y="464661"/>
                </a:lnTo>
                <a:lnTo>
                  <a:pt x="106619" y="442363"/>
                </a:lnTo>
                <a:lnTo>
                  <a:pt x="70829" y="412832"/>
                </a:lnTo>
                <a:lnTo>
                  <a:pt x="41300" y="377041"/>
                </a:lnTo>
                <a:lnTo>
                  <a:pt x="19003" y="335962"/>
                </a:lnTo>
                <a:lnTo>
                  <a:pt x="4912" y="290569"/>
                </a:lnTo>
                <a:lnTo>
                  <a:pt x="0" y="241833"/>
                </a:lnTo>
                <a:lnTo>
                  <a:pt x="4912" y="193094"/>
                </a:lnTo>
                <a:lnTo>
                  <a:pt x="19003" y="147698"/>
                </a:lnTo>
                <a:lnTo>
                  <a:pt x="41300" y="106619"/>
                </a:lnTo>
                <a:lnTo>
                  <a:pt x="70829" y="70829"/>
                </a:lnTo>
                <a:lnTo>
                  <a:pt x="106619" y="41300"/>
                </a:lnTo>
                <a:lnTo>
                  <a:pt x="147698" y="19003"/>
                </a:lnTo>
                <a:lnTo>
                  <a:pt x="193094" y="4912"/>
                </a:lnTo>
                <a:lnTo>
                  <a:pt x="241833" y="0"/>
                </a:lnTo>
                <a:lnTo>
                  <a:pt x="290569" y="4912"/>
                </a:lnTo>
                <a:lnTo>
                  <a:pt x="335962" y="19003"/>
                </a:lnTo>
                <a:lnTo>
                  <a:pt x="377041" y="41300"/>
                </a:lnTo>
                <a:lnTo>
                  <a:pt x="412832" y="70829"/>
                </a:lnTo>
                <a:lnTo>
                  <a:pt x="442363" y="106619"/>
                </a:lnTo>
                <a:lnTo>
                  <a:pt x="464661" y="147698"/>
                </a:lnTo>
                <a:lnTo>
                  <a:pt x="478753" y="193094"/>
                </a:lnTo>
                <a:lnTo>
                  <a:pt x="483666" y="241833"/>
                </a:lnTo>
                <a:close/>
              </a:path>
            </a:pathLst>
          </a:custGeom>
          <a:ln w="5414">
            <a:solidFill>
              <a:srgbClr val="000000"/>
            </a:solidFill>
          </a:ln>
        </p:spPr>
        <p:txBody>
          <a:bodyPr wrap="square" lIns="0" tIns="0" rIns="0" bIns="0" rtlCol="0"/>
          <a:lstStyle/>
          <a:p>
            <a:endParaRPr/>
          </a:p>
        </p:txBody>
      </p:sp>
      <p:sp>
        <p:nvSpPr>
          <p:cNvPr id="5" name="object 5"/>
          <p:cNvSpPr/>
          <p:nvPr/>
        </p:nvSpPr>
        <p:spPr>
          <a:xfrm>
            <a:off x="6212141" y="2735047"/>
            <a:ext cx="483870" cy="483870"/>
          </a:xfrm>
          <a:custGeom>
            <a:avLst/>
            <a:gdLst/>
            <a:ahLst/>
            <a:cxnLst/>
            <a:rect l="l" t="t" r="r" b="b"/>
            <a:pathLst>
              <a:path w="483870" h="483869">
                <a:moveTo>
                  <a:pt x="483666" y="241833"/>
                </a:moveTo>
                <a:lnTo>
                  <a:pt x="478753" y="290572"/>
                </a:lnTo>
                <a:lnTo>
                  <a:pt x="464663" y="335967"/>
                </a:lnTo>
                <a:lnTo>
                  <a:pt x="442366" y="377046"/>
                </a:lnTo>
                <a:lnTo>
                  <a:pt x="412837" y="412837"/>
                </a:lnTo>
                <a:lnTo>
                  <a:pt x="377046" y="442366"/>
                </a:lnTo>
                <a:lnTo>
                  <a:pt x="335967" y="464663"/>
                </a:lnTo>
                <a:lnTo>
                  <a:pt x="290572" y="478753"/>
                </a:lnTo>
                <a:lnTo>
                  <a:pt x="241833" y="483666"/>
                </a:lnTo>
                <a:lnTo>
                  <a:pt x="193097" y="478753"/>
                </a:lnTo>
                <a:lnTo>
                  <a:pt x="147704" y="464663"/>
                </a:lnTo>
                <a:lnTo>
                  <a:pt x="106625" y="442366"/>
                </a:lnTo>
                <a:lnTo>
                  <a:pt x="70834" y="412837"/>
                </a:lnTo>
                <a:lnTo>
                  <a:pt x="41303" y="377046"/>
                </a:lnTo>
                <a:lnTo>
                  <a:pt x="19005" y="335967"/>
                </a:lnTo>
                <a:lnTo>
                  <a:pt x="4913" y="290572"/>
                </a:lnTo>
                <a:lnTo>
                  <a:pt x="0" y="241833"/>
                </a:lnTo>
                <a:lnTo>
                  <a:pt x="4913" y="193097"/>
                </a:lnTo>
                <a:lnTo>
                  <a:pt x="19005" y="147704"/>
                </a:lnTo>
                <a:lnTo>
                  <a:pt x="41303" y="106625"/>
                </a:lnTo>
                <a:lnTo>
                  <a:pt x="70834" y="70834"/>
                </a:lnTo>
                <a:lnTo>
                  <a:pt x="106625" y="41303"/>
                </a:lnTo>
                <a:lnTo>
                  <a:pt x="147704" y="19005"/>
                </a:lnTo>
                <a:lnTo>
                  <a:pt x="193097" y="4913"/>
                </a:lnTo>
                <a:lnTo>
                  <a:pt x="241833" y="0"/>
                </a:lnTo>
                <a:lnTo>
                  <a:pt x="290572" y="4913"/>
                </a:lnTo>
                <a:lnTo>
                  <a:pt x="335967" y="19005"/>
                </a:lnTo>
                <a:lnTo>
                  <a:pt x="377046" y="41303"/>
                </a:lnTo>
                <a:lnTo>
                  <a:pt x="412837" y="70834"/>
                </a:lnTo>
                <a:lnTo>
                  <a:pt x="442366" y="106625"/>
                </a:lnTo>
                <a:lnTo>
                  <a:pt x="464663" y="147704"/>
                </a:lnTo>
                <a:lnTo>
                  <a:pt x="478753" y="193097"/>
                </a:lnTo>
                <a:lnTo>
                  <a:pt x="483666" y="241833"/>
                </a:lnTo>
                <a:close/>
              </a:path>
            </a:pathLst>
          </a:custGeom>
          <a:ln w="5414">
            <a:solidFill>
              <a:srgbClr val="000000"/>
            </a:solidFill>
          </a:ln>
        </p:spPr>
        <p:txBody>
          <a:bodyPr wrap="square" lIns="0" tIns="0" rIns="0" bIns="0" rtlCol="0"/>
          <a:lstStyle/>
          <a:p>
            <a:endParaRPr/>
          </a:p>
        </p:txBody>
      </p:sp>
      <p:sp>
        <p:nvSpPr>
          <p:cNvPr id="6" name="object 6"/>
          <p:cNvSpPr/>
          <p:nvPr/>
        </p:nvSpPr>
        <p:spPr>
          <a:xfrm>
            <a:off x="6265570" y="4078491"/>
            <a:ext cx="483870" cy="483870"/>
          </a:xfrm>
          <a:custGeom>
            <a:avLst/>
            <a:gdLst/>
            <a:ahLst/>
            <a:cxnLst/>
            <a:rect l="l" t="t" r="r" b="b"/>
            <a:pathLst>
              <a:path w="483870" h="483869">
                <a:moveTo>
                  <a:pt x="483666" y="241846"/>
                </a:moveTo>
                <a:lnTo>
                  <a:pt x="478753" y="290581"/>
                </a:lnTo>
                <a:lnTo>
                  <a:pt x="464661" y="335975"/>
                </a:lnTo>
                <a:lnTo>
                  <a:pt x="442363" y="377054"/>
                </a:lnTo>
                <a:lnTo>
                  <a:pt x="412832" y="412845"/>
                </a:lnTo>
                <a:lnTo>
                  <a:pt x="377041" y="442376"/>
                </a:lnTo>
                <a:lnTo>
                  <a:pt x="335962" y="464673"/>
                </a:lnTo>
                <a:lnTo>
                  <a:pt x="290569" y="478765"/>
                </a:lnTo>
                <a:lnTo>
                  <a:pt x="241833" y="483679"/>
                </a:lnTo>
                <a:lnTo>
                  <a:pt x="193094" y="478765"/>
                </a:lnTo>
                <a:lnTo>
                  <a:pt x="147698" y="464673"/>
                </a:lnTo>
                <a:lnTo>
                  <a:pt x="106619" y="442376"/>
                </a:lnTo>
                <a:lnTo>
                  <a:pt x="70829" y="412845"/>
                </a:lnTo>
                <a:lnTo>
                  <a:pt x="41300" y="377054"/>
                </a:lnTo>
                <a:lnTo>
                  <a:pt x="19003" y="335975"/>
                </a:lnTo>
                <a:lnTo>
                  <a:pt x="4912" y="290581"/>
                </a:lnTo>
                <a:lnTo>
                  <a:pt x="0" y="241846"/>
                </a:lnTo>
                <a:lnTo>
                  <a:pt x="4912" y="193106"/>
                </a:lnTo>
                <a:lnTo>
                  <a:pt x="19003" y="147709"/>
                </a:lnTo>
                <a:lnTo>
                  <a:pt x="41300" y="106628"/>
                </a:lnTo>
                <a:lnTo>
                  <a:pt x="70829" y="70835"/>
                </a:lnTo>
                <a:lnTo>
                  <a:pt x="106619" y="41304"/>
                </a:lnTo>
                <a:lnTo>
                  <a:pt x="147698" y="19005"/>
                </a:lnTo>
                <a:lnTo>
                  <a:pt x="193094" y="4913"/>
                </a:lnTo>
                <a:lnTo>
                  <a:pt x="241833" y="0"/>
                </a:lnTo>
                <a:lnTo>
                  <a:pt x="290569" y="4913"/>
                </a:lnTo>
                <a:lnTo>
                  <a:pt x="335962" y="19005"/>
                </a:lnTo>
                <a:lnTo>
                  <a:pt x="377041" y="41304"/>
                </a:lnTo>
                <a:lnTo>
                  <a:pt x="412832" y="70835"/>
                </a:lnTo>
                <a:lnTo>
                  <a:pt x="442363" y="106628"/>
                </a:lnTo>
                <a:lnTo>
                  <a:pt x="464661" y="147709"/>
                </a:lnTo>
                <a:lnTo>
                  <a:pt x="478753" y="193106"/>
                </a:lnTo>
                <a:lnTo>
                  <a:pt x="483666" y="241846"/>
                </a:lnTo>
                <a:close/>
              </a:path>
            </a:pathLst>
          </a:custGeom>
          <a:ln w="5414">
            <a:solidFill>
              <a:srgbClr val="000000"/>
            </a:solidFill>
          </a:ln>
        </p:spPr>
        <p:txBody>
          <a:bodyPr wrap="square" lIns="0" tIns="0" rIns="0" bIns="0" rtlCol="0"/>
          <a:lstStyle/>
          <a:p>
            <a:endParaRPr/>
          </a:p>
        </p:txBody>
      </p:sp>
      <p:sp>
        <p:nvSpPr>
          <p:cNvPr id="7" name="object 7"/>
          <p:cNvSpPr/>
          <p:nvPr/>
        </p:nvSpPr>
        <p:spPr>
          <a:xfrm>
            <a:off x="2686405" y="2833954"/>
            <a:ext cx="483870" cy="483870"/>
          </a:xfrm>
          <a:custGeom>
            <a:avLst/>
            <a:gdLst/>
            <a:ahLst/>
            <a:cxnLst/>
            <a:rect l="l" t="t" r="r" b="b"/>
            <a:pathLst>
              <a:path w="483869" h="483869">
                <a:moveTo>
                  <a:pt x="483679" y="241833"/>
                </a:moveTo>
                <a:lnTo>
                  <a:pt x="478765" y="290569"/>
                </a:lnTo>
                <a:lnTo>
                  <a:pt x="464673" y="335962"/>
                </a:lnTo>
                <a:lnTo>
                  <a:pt x="442376" y="377041"/>
                </a:lnTo>
                <a:lnTo>
                  <a:pt x="412845" y="412832"/>
                </a:lnTo>
                <a:lnTo>
                  <a:pt x="377054" y="442363"/>
                </a:lnTo>
                <a:lnTo>
                  <a:pt x="335975" y="464661"/>
                </a:lnTo>
                <a:lnTo>
                  <a:pt x="290581" y="478753"/>
                </a:lnTo>
                <a:lnTo>
                  <a:pt x="241846" y="483666"/>
                </a:lnTo>
                <a:lnTo>
                  <a:pt x="193106" y="478753"/>
                </a:lnTo>
                <a:lnTo>
                  <a:pt x="147709" y="464661"/>
                </a:lnTo>
                <a:lnTo>
                  <a:pt x="106628" y="442363"/>
                </a:lnTo>
                <a:lnTo>
                  <a:pt x="70835" y="412832"/>
                </a:lnTo>
                <a:lnTo>
                  <a:pt x="41304" y="377041"/>
                </a:lnTo>
                <a:lnTo>
                  <a:pt x="19005" y="335962"/>
                </a:lnTo>
                <a:lnTo>
                  <a:pt x="4913" y="290569"/>
                </a:lnTo>
                <a:lnTo>
                  <a:pt x="0" y="241833"/>
                </a:lnTo>
                <a:lnTo>
                  <a:pt x="4913" y="193094"/>
                </a:lnTo>
                <a:lnTo>
                  <a:pt x="19005" y="147698"/>
                </a:lnTo>
                <a:lnTo>
                  <a:pt x="41304" y="106619"/>
                </a:lnTo>
                <a:lnTo>
                  <a:pt x="70835" y="70829"/>
                </a:lnTo>
                <a:lnTo>
                  <a:pt x="106628" y="41300"/>
                </a:lnTo>
                <a:lnTo>
                  <a:pt x="147709" y="19003"/>
                </a:lnTo>
                <a:lnTo>
                  <a:pt x="193106" y="4912"/>
                </a:lnTo>
                <a:lnTo>
                  <a:pt x="241846" y="0"/>
                </a:lnTo>
                <a:lnTo>
                  <a:pt x="290581" y="4912"/>
                </a:lnTo>
                <a:lnTo>
                  <a:pt x="335975" y="19003"/>
                </a:lnTo>
                <a:lnTo>
                  <a:pt x="377054" y="41300"/>
                </a:lnTo>
                <a:lnTo>
                  <a:pt x="412845" y="70829"/>
                </a:lnTo>
                <a:lnTo>
                  <a:pt x="442376" y="106619"/>
                </a:lnTo>
                <a:lnTo>
                  <a:pt x="464673" y="147698"/>
                </a:lnTo>
                <a:lnTo>
                  <a:pt x="478765" y="193094"/>
                </a:lnTo>
                <a:lnTo>
                  <a:pt x="483679" y="241833"/>
                </a:lnTo>
                <a:close/>
              </a:path>
            </a:pathLst>
          </a:custGeom>
          <a:ln w="5414">
            <a:solidFill>
              <a:srgbClr val="000000"/>
            </a:solidFill>
          </a:ln>
        </p:spPr>
        <p:txBody>
          <a:bodyPr wrap="square" lIns="0" tIns="0" rIns="0" bIns="0" rtlCol="0"/>
          <a:lstStyle/>
          <a:p>
            <a:endParaRPr/>
          </a:p>
        </p:txBody>
      </p:sp>
      <p:sp>
        <p:nvSpPr>
          <p:cNvPr id="8" name="object 8"/>
          <p:cNvSpPr/>
          <p:nvPr/>
        </p:nvSpPr>
        <p:spPr>
          <a:xfrm>
            <a:off x="2085073" y="3153753"/>
            <a:ext cx="650240" cy="325120"/>
          </a:xfrm>
          <a:custGeom>
            <a:avLst/>
            <a:gdLst/>
            <a:ahLst/>
            <a:cxnLst/>
            <a:rect l="l" t="t" r="r" b="b"/>
            <a:pathLst>
              <a:path w="650239" h="325119">
                <a:moveTo>
                  <a:pt x="0" y="324853"/>
                </a:moveTo>
                <a:lnTo>
                  <a:pt x="649706" y="0"/>
                </a:lnTo>
              </a:path>
            </a:pathLst>
          </a:custGeom>
          <a:ln w="5414">
            <a:solidFill>
              <a:srgbClr val="000000"/>
            </a:solidFill>
          </a:ln>
        </p:spPr>
        <p:txBody>
          <a:bodyPr wrap="square" lIns="0" tIns="0" rIns="0" bIns="0" rtlCol="0"/>
          <a:lstStyle/>
          <a:p>
            <a:endParaRPr/>
          </a:p>
        </p:txBody>
      </p:sp>
      <p:sp>
        <p:nvSpPr>
          <p:cNvPr id="9" name="object 9"/>
          <p:cNvSpPr/>
          <p:nvPr/>
        </p:nvSpPr>
        <p:spPr>
          <a:xfrm>
            <a:off x="2085073" y="3749307"/>
            <a:ext cx="1732914" cy="433705"/>
          </a:xfrm>
          <a:custGeom>
            <a:avLst/>
            <a:gdLst/>
            <a:ahLst/>
            <a:cxnLst/>
            <a:rect l="l" t="t" r="r" b="b"/>
            <a:pathLst>
              <a:path w="1732914" h="433705">
                <a:moveTo>
                  <a:pt x="0" y="0"/>
                </a:moveTo>
                <a:lnTo>
                  <a:pt x="1732546" y="433146"/>
                </a:lnTo>
              </a:path>
            </a:pathLst>
          </a:custGeom>
          <a:ln w="5414">
            <a:solidFill>
              <a:srgbClr val="000000"/>
            </a:solidFill>
          </a:ln>
        </p:spPr>
        <p:txBody>
          <a:bodyPr wrap="square" lIns="0" tIns="0" rIns="0" bIns="0" rtlCol="0"/>
          <a:lstStyle/>
          <a:p>
            <a:endParaRPr/>
          </a:p>
        </p:txBody>
      </p:sp>
      <p:sp>
        <p:nvSpPr>
          <p:cNvPr id="10" name="object 10"/>
          <p:cNvSpPr/>
          <p:nvPr/>
        </p:nvSpPr>
        <p:spPr>
          <a:xfrm>
            <a:off x="3113773" y="3207893"/>
            <a:ext cx="812165" cy="704215"/>
          </a:xfrm>
          <a:custGeom>
            <a:avLst/>
            <a:gdLst/>
            <a:ahLst/>
            <a:cxnLst/>
            <a:rect l="l" t="t" r="r" b="b"/>
            <a:pathLst>
              <a:path w="812164" h="704214">
                <a:moveTo>
                  <a:pt x="0" y="0"/>
                </a:moveTo>
                <a:lnTo>
                  <a:pt x="812126" y="703846"/>
                </a:lnTo>
              </a:path>
            </a:pathLst>
          </a:custGeom>
          <a:ln w="5414">
            <a:solidFill>
              <a:srgbClr val="000000"/>
            </a:solidFill>
          </a:ln>
        </p:spPr>
        <p:txBody>
          <a:bodyPr wrap="square" lIns="0" tIns="0" rIns="0" bIns="0" rtlCol="0"/>
          <a:lstStyle/>
          <a:p>
            <a:endParaRPr/>
          </a:p>
        </p:txBody>
      </p:sp>
      <p:sp>
        <p:nvSpPr>
          <p:cNvPr id="11" name="object 11"/>
          <p:cNvSpPr/>
          <p:nvPr/>
        </p:nvSpPr>
        <p:spPr>
          <a:xfrm>
            <a:off x="4304893" y="3586887"/>
            <a:ext cx="758190" cy="487680"/>
          </a:xfrm>
          <a:custGeom>
            <a:avLst/>
            <a:gdLst/>
            <a:ahLst/>
            <a:cxnLst/>
            <a:rect l="l" t="t" r="r" b="b"/>
            <a:pathLst>
              <a:path w="758189" h="487680">
                <a:moveTo>
                  <a:pt x="0" y="487273"/>
                </a:moveTo>
                <a:lnTo>
                  <a:pt x="757999" y="0"/>
                </a:lnTo>
              </a:path>
            </a:pathLst>
          </a:custGeom>
          <a:ln w="5414">
            <a:solidFill>
              <a:srgbClr val="000000"/>
            </a:solidFill>
          </a:ln>
        </p:spPr>
        <p:txBody>
          <a:bodyPr wrap="square" lIns="0" tIns="0" rIns="0" bIns="0" rtlCol="0"/>
          <a:lstStyle/>
          <a:p>
            <a:endParaRPr/>
          </a:p>
        </p:txBody>
      </p:sp>
      <p:sp>
        <p:nvSpPr>
          <p:cNvPr id="12" name="object 12"/>
          <p:cNvSpPr/>
          <p:nvPr/>
        </p:nvSpPr>
        <p:spPr>
          <a:xfrm>
            <a:off x="5441886" y="3045460"/>
            <a:ext cx="758190" cy="271145"/>
          </a:xfrm>
          <a:custGeom>
            <a:avLst/>
            <a:gdLst/>
            <a:ahLst/>
            <a:cxnLst/>
            <a:rect l="l" t="t" r="r" b="b"/>
            <a:pathLst>
              <a:path w="758189" h="271144">
                <a:moveTo>
                  <a:pt x="0" y="270713"/>
                </a:moveTo>
                <a:lnTo>
                  <a:pt x="757986" y="0"/>
                </a:lnTo>
              </a:path>
            </a:pathLst>
          </a:custGeom>
          <a:ln w="5414">
            <a:solidFill>
              <a:srgbClr val="000000"/>
            </a:solidFill>
          </a:ln>
        </p:spPr>
        <p:txBody>
          <a:bodyPr wrap="square" lIns="0" tIns="0" rIns="0" bIns="0" rtlCol="0"/>
          <a:lstStyle/>
          <a:p>
            <a:endParaRPr/>
          </a:p>
        </p:txBody>
      </p:sp>
      <p:sp>
        <p:nvSpPr>
          <p:cNvPr id="13" name="object 13"/>
          <p:cNvSpPr/>
          <p:nvPr/>
        </p:nvSpPr>
        <p:spPr>
          <a:xfrm>
            <a:off x="5387746" y="3532747"/>
            <a:ext cx="920750" cy="650240"/>
          </a:xfrm>
          <a:custGeom>
            <a:avLst/>
            <a:gdLst/>
            <a:ahLst/>
            <a:cxnLst/>
            <a:rect l="l" t="t" r="r" b="b"/>
            <a:pathLst>
              <a:path w="920750" h="650239">
                <a:moveTo>
                  <a:pt x="0" y="0"/>
                </a:moveTo>
                <a:lnTo>
                  <a:pt x="920407" y="649706"/>
                </a:lnTo>
              </a:path>
            </a:pathLst>
          </a:custGeom>
          <a:ln w="5414">
            <a:solidFill>
              <a:srgbClr val="000000"/>
            </a:solidFill>
          </a:ln>
        </p:spPr>
        <p:txBody>
          <a:bodyPr wrap="square" lIns="0" tIns="0" rIns="0" bIns="0" rtlCol="0"/>
          <a:lstStyle/>
          <a:p>
            <a:endParaRPr/>
          </a:p>
        </p:txBody>
      </p:sp>
      <p:sp>
        <p:nvSpPr>
          <p:cNvPr id="14" name="object 14"/>
          <p:cNvSpPr/>
          <p:nvPr/>
        </p:nvSpPr>
        <p:spPr>
          <a:xfrm>
            <a:off x="6470586" y="3207893"/>
            <a:ext cx="0" cy="866775"/>
          </a:xfrm>
          <a:custGeom>
            <a:avLst/>
            <a:gdLst/>
            <a:ahLst/>
            <a:cxnLst/>
            <a:rect l="l" t="t" r="r" b="b"/>
            <a:pathLst>
              <a:path h="866775">
                <a:moveTo>
                  <a:pt x="0" y="0"/>
                </a:moveTo>
                <a:lnTo>
                  <a:pt x="0" y="866267"/>
                </a:lnTo>
              </a:path>
            </a:pathLst>
          </a:custGeom>
          <a:ln w="3175">
            <a:solidFill>
              <a:srgbClr val="000000"/>
            </a:solidFill>
          </a:ln>
        </p:spPr>
        <p:txBody>
          <a:bodyPr wrap="square" lIns="0" tIns="0" rIns="0" bIns="0" rtlCol="0"/>
          <a:lstStyle/>
          <a:p>
            <a:endParaRPr/>
          </a:p>
        </p:txBody>
      </p:sp>
      <p:sp>
        <p:nvSpPr>
          <p:cNvPr id="15" name="object 15"/>
          <p:cNvSpPr/>
          <p:nvPr/>
        </p:nvSpPr>
        <p:spPr>
          <a:xfrm>
            <a:off x="6470586" y="3207893"/>
            <a:ext cx="0" cy="866775"/>
          </a:xfrm>
          <a:custGeom>
            <a:avLst/>
            <a:gdLst/>
            <a:ahLst/>
            <a:cxnLst/>
            <a:rect l="l" t="t" r="r" b="b"/>
            <a:pathLst>
              <a:path h="866775">
                <a:moveTo>
                  <a:pt x="0" y="0"/>
                </a:moveTo>
                <a:lnTo>
                  <a:pt x="0" y="866267"/>
                </a:lnTo>
              </a:path>
            </a:pathLst>
          </a:custGeom>
          <a:ln w="5414">
            <a:solidFill>
              <a:srgbClr val="000000"/>
            </a:solidFill>
          </a:ln>
        </p:spPr>
        <p:txBody>
          <a:bodyPr wrap="square" lIns="0" tIns="0" rIns="0" bIns="0" rtlCol="0"/>
          <a:lstStyle/>
          <a:p>
            <a:endParaRPr/>
          </a:p>
        </p:txBody>
      </p:sp>
      <p:sp>
        <p:nvSpPr>
          <p:cNvPr id="16" name="object 16"/>
          <p:cNvSpPr/>
          <p:nvPr/>
        </p:nvSpPr>
        <p:spPr>
          <a:xfrm>
            <a:off x="6687146" y="2937180"/>
            <a:ext cx="217170" cy="0"/>
          </a:xfrm>
          <a:custGeom>
            <a:avLst/>
            <a:gdLst/>
            <a:ahLst/>
            <a:cxnLst/>
            <a:rect l="l" t="t" r="r" b="b"/>
            <a:pathLst>
              <a:path w="217170">
                <a:moveTo>
                  <a:pt x="0" y="0"/>
                </a:moveTo>
                <a:lnTo>
                  <a:pt x="216573" y="0"/>
                </a:lnTo>
              </a:path>
            </a:pathLst>
          </a:custGeom>
          <a:ln w="3175">
            <a:solidFill>
              <a:srgbClr val="000000"/>
            </a:solidFill>
          </a:ln>
        </p:spPr>
        <p:txBody>
          <a:bodyPr wrap="square" lIns="0" tIns="0" rIns="0" bIns="0" rtlCol="0"/>
          <a:lstStyle/>
          <a:p>
            <a:endParaRPr/>
          </a:p>
        </p:txBody>
      </p:sp>
      <p:sp>
        <p:nvSpPr>
          <p:cNvPr id="17" name="object 17"/>
          <p:cNvSpPr/>
          <p:nvPr/>
        </p:nvSpPr>
        <p:spPr>
          <a:xfrm>
            <a:off x="6687146" y="2937180"/>
            <a:ext cx="217170" cy="0"/>
          </a:xfrm>
          <a:custGeom>
            <a:avLst/>
            <a:gdLst/>
            <a:ahLst/>
            <a:cxnLst/>
            <a:rect l="l" t="t" r="r" b="b"/>
            <a:pathLst>
              <a:path w="217170">
                <a:moveTo>
                  <a:pt x="0" y="0"/>
                </a:moveTo>
                <a:lnTo>
                  <a:pt x="216573" y="0"/>
                </a:lnTo>
              </a:path>
            </a:pathLst>
          </a:custGeom>
          <a:ln w="5414">
            <a:solidFill>
              <a:srgbClr val="000000"/>
            </a:solidFill>
          </a:ln>
        </p:spPr>
        <p:txBody>
          <a:bodyPr wrap="square" lIns="0" tIns="0" rIns="0" bIns="0" rtlCol="0"/>
          <a:lstStyle/>
          <a:p>
            <a:endParaRPr/>
          </a:p>
        </p:txBody>
      </p:sp>
      <p:sp>
        <p:nvSpPr>
          <p:cNvPr id="18" name="object 18"/>
          <p:cNvSpPr/>
          <p:nvPr/>
        </p:nvSpPr>
        <p:spPr>
          <a:xfrm>
            <a:off x="6741286" y="4290733"/>
            <a:ext cx="217170" cy="0"/>
          </a:xfrm>
          <a:custGeom>
            <a:avLst/>
            <a:gdLst/>
            <a:ahLst/>
            <a:cxnLst/>
            <a:rect l="l" t="t" r="r" b="b"/>
            <a:pathLst>
              <a:path w="217170">
                <a:moveTo>
                  <a:pt x="0" y="0"/>
                </a:moveTo>
                <a:lnTo>
                  <a:pt x="216573" y="0"/>
                </a:lnTo>
              </a:path>
            </a:pathLst>
          </a:custGeom>
          <a:ln w="3175">
            <a:solidFill>
              <a:srgbClr val="000000"/>
            </a:solidFill>
          </a:ln>
        </p:spPr>
        <p:txBody>
          <a:bodyPr wrap="square" lIns="0" tIns="0" rIns="0" bIns="0" rtlCol="0"/>
          <a:lstStyle/>
          <a:p>
            <a:endParaRPr/>
          </a:p>
        </p:txBody>
      </p:sp>
      <p:sp>
        <p:nvSpPr>
          <p:cNvPr id="19" name="object 19"/>
          <p:cNvSpPr/>
          <p:nvPr/>
        </p:nvSpPr>
        <p:spPr>
          <a:xfrm>
            <a:off x="6741286" y="4290733"/>
            <a:ext cx="217170" cy="0"/>
          </a:xfrm>
          <a:custGeom>
            <a:avLst/>
            <a:gdLst/>
            <a:ahLst/>
            <a:cxnLst/>
            <a:rect l="l" t="t" r="r" b="b"/>
            <a:pathLst>
              <a:path w="217170">
                <a:moveTo>
                  <a:pt x="0" y="0"/>
                </a:moveTo>
                <a:lnTo>
                  <a:pt x="216573" y="0"/>
                </a:lnTo>
              </a:path>
            </a:pathLst>
          </a:custGeom>
          <a:ln w="5414">
            <a:solidFill>
              <a:srgbClr val="000000"/>
            </a:solidFill>
          </a:ln>
        </p:spPr>
        <p:txBody>
          <a:bodyPr wrap="square" lIns="0" tIns="0" rIns="0" bIns="0" rtlCol="0"/>
          <a:lstStyle/>
          <a:p>
            <a:endParaRPr/>
          </a:p>
        </p:txBody>
      </p:sp>
      <p:sp>
        <p:nvSpPr>
          <p:cNvPr id="20" name="object 20"/>
          <p:cNvSpPr/>
          <p:nvPr/>
        </p:nvSpPr>
        <p:spPr>
          <a:xfrm>
            <a:off x="6903720" y="2558187"/>
            <a:ext cx="0" cy="650240"/>
          </a:xfrm>
          <a:custGeom>
            <a:avLst/>
            <a:gdLst/>
            <a:ahLst/>
            <a:cxnLst/>
            <a:rect l="l" t="t" r="r" b="b"/>
            <a:pathLst>
              <a:path h="650240">
                <a:moveTo>
                  <a:pt x="0" y="0"/>
                </a:moveTo>
                <a:lnTo>
                  <a:pt x="0" y="649706"/>
                </a:lnTo>
              </a:path>
            </a:pathLst>
          </a:custGeom>
          <a:ln w="3175">
            <a:solidFill>
              <a:srgbClr val="000000"/>
            </a:solidFill>
          </a:ln>
        </p:spPr>
        <p:txBody>
          <a:bodyPr wrap="square" lIns="0" tIns="0" rIns="0" bIns="0" rtlCol="0"/>
          <a:lstStyle/>
          <a:p>
            <a:endParaRPr/>
          </a:p>
        </p:txBody>
      </p:sp>
      <p:sp>
        <p:nvSpPr>
          <p:cNvPr id="21" name="object 21"/>
          <p:cNvSpPr/>
          <p:nvPr/>
        </p:nvSpPr>
        <p:spPr>
          <a:xfrm>
            <a:off x="6903720" y="2558187"/>
            <a:ext cx="0" cy="650240"/>
          </a:xfrm>
          <a:custGeom>
            <a:avLst/>
            <a:gdLst/>
            <a:ahLst/>
            <a:cxnLst/>
            <a:rect l="l" t="t" r="r" b="b"/>
            <a:pathLst>
              <a:path h="650240">
                <a:moveTo>
                  <a:pt x="0" y="0"/>
                </a:moveTo>
                <a:lnTo>
                  <a:pt x="0" y="649706"/>
                </a:lnTo>
              </a:path>
            </a:pathLst>
          </a:custGeom>
          <a:ln w="21656">
            <a:solidFill>
              <a:srgbClr val="000000"/>
            </a:solidFill>
          </a:ln>
        </p:spPr>
        <p:txBody>
          <a:bodyPr wrap="square" lIns="0" tIns="0" rIns="0" bIns="0" rtlCol="0"/>
          <a:lstStyle/>
          <a:p>
            <a:endParaRPr/>
          </a:p>
        </p:txBody>
      </p:sp>
      <p:sp>
        <p:nvSpPr>
          <p:cNvPr id="22" name="object 22"/>
          <p:cNvSpPr/>
          <p:nvPr/>
        </p:nvSpPr>
        <p:spPr>
          <a:xfrm>
            <a:off x="6957860" y="4074160"/>
            <a:ext cx="0" cy="650240"/>
          </a:xfrm>
          <a:custGeom>
            <a:avLst/>
            <a:gdLst/>
            <a:ahLst/>
            <a:cxnLst/>
            <a:rect l="l" t="t" r="r" b="b"/>
            <a:pathLst>
              <a:path h="650239">
                <a:moveTo>
                  <a:pt x="0" y="0"/>
                </a:moveTo>
                <a:lnTo>
                  <a:pt x="0" y="649706"/>
                </a:lnTo>
              </a:path>
            </a:pathLst>
          </a:custGeom>
          <a:ln w="3175">
            <a:solidFill>
              <a:srgbClr val="000000"/>
            </a:solidFill>
          </a:ln>
        </p:spPr>
        <p:txBody>
          <a:bodyPr wrap="square" lIns="0" tIns="0" rIns="0" bIns="0" rtlCol="0"/>
          <a:lstStyle/>
          <a:p>
            <a:endParaRPr/>
          </a:p>
        </p:txBody>
      </p:sp>
      <p:sp>
        <p:nvSpPr>
          <p:cNvPr id="23" name="object 23"/>
          <p:cNvSpPr/>
          <p:nvPr/>
        </p:nvSpPr>
        <p:spPr>
          <a:xfrm>
            <a:off x="6957860" y="4074160"/>
            <a:ext cx="0" cy="650240"/>
          </a:xfrm>
          <a:custGeom>
            <a:avLst/>
            <a:gdLst/>
            <a:ahLst/>
            <a:cxnLst/>
            <a:rect l="l" t="t" r="r" b="b"/>
            <a:pathLst>
              <a:path h="650239">
                <a:moveTo>
                  <a:pt x="0" y="0"/>
                </a:moveTo>
                <a:lnTo>
                  <a:pt x="0" y="649706"/>
                </a:lnTo>
              </a:path>
            </a:pathLst>
          </a:custGeom>
          <a:ln w="21656">
            <a:solidFill>
              <a:srgbClr val="000000"/>
            </a:solidFill>
          </a:ln>
        </p:spPr>
        <p:txBody>
          <a:bodyPr wrap="square" lIns="0" tIns="0" rIns="0" bIns="0" rtlCol="0"/>
          <a:lstStyle/>
          <a:p>
            <a:endParaRPr/>
          </a:p>
        </p:txBody>
      </p:sp>
      <p:sp>
        <p:nvSpPr>
          <p:cNvPr id="24" name="object 24"/>
          <p:cNvSpPr/>
          <p:nvPr/>
        </p:nvSpPr>
        <p:spPr>
          <a:xfrm>
            <a:off x="1435366" y="3641027"/>
            <a:ext cx="217170" cy="0"/>
          </a:xfrm>
          <a:custGeom>
            <a:avLst/>
            <a:gdLst/>
            <a:ahLst/>
            <a:cxnLst/>
            <a:rect l="l" t="t" r="r" b="b"/>
            <a:pathLst>
              <a:path w="217169">
                <a:moveTo>
                  <a:pt x="0" y="0"/>
                </a:moveTo>
                <a:lnTo>
                  <a:pt x="216573" y="0"/>
                </a:lnTo>
              </a:path>
            </a:pathLst>
          </a:custGeom>
          <a:ln w="3175">
            <a:solidFill>
              <a:srgbClr val="000000"/>
            </a:solidFill>
          </a:ln>
        </p:spPr>
        <p:txBody>
          <a:bodyPr wrap="square" lIns="0" tIns="0" rIns="0" bIns="0" rtlCol="0"/>
          <a:lstStyle/>
          <a:p>
            <a:endParaRPr/>
          </a:p>
        </p:txBody>
      </p:sp>
      <p:sp>
        <p:nvSpPr>
          <p:cNvPr id="25" name="object 25"/>
          <p:cNvSpPr/>
          <p:nvPr/>
        </p:nvSpPr>
        <p:spPr>
          <a:xfrm>
            <a:off x="1435366" y="3641027"/>
            <a:ext cx="217170" cy="0"/>
          </a:xfrm>
          <a:custGeom>
            <a:avLst/>
            <a:gdLst/>
            <a:ahLst/>
            <a:cxnLst/>
            <a:rect l="l" t="t" r="r" b="b"/>
            <a:pathLst>
              <a:path w="217169">
                <a:moveTo>
                  <a:pt x="0" y="0"/>
                </a:moveTo>
                <a:lnTo>
                  <a:pt x="216573" y="0"/>
                </a:lnTo>
              </a:path>
            </a:pathLst>
          </a:custGeom>
          <a:ln w="5414">
            <a:solidFill>
              <a:srgbClr val="000000"/>
            </a:solidFill>
          </a:ln>
        </p:spPr>
        <p:txBody>
          <a:bodyPr wrap="square" lIns="0" tIns="0" rIns="0" bIns="0" rtlCol="0"/>
          <a:lstStyle/>
          <a:p>
            <a:endParaRPr/>
          </a:p>
        </p:txBody>
      </p:sp>
      <p:sp>
        <p:nvSpPr>
          <p:cNvPr id="26" name="object 26"/>
          <p:cNvSpPr/>
          <p:nvPr/>
        </p:nvSpPr>
        <p:spPr>
          <a:xfrm>
            <a:off x="1435366" y="3370314"/>
            <a:ext cx="0" cy="650240"/>
          </a:xfrm>
          <a:custGeom>
            <a:avLst/>
            <a:gdLst/>
            <a:ahLst/>
            <a:cxnLst/>
            <a:rect l="l" t="t" r="r" b="b"/>
            <a:pathLst>
              <a:path h="650239">
                <a:moveTo>
                  <a:pt x="0" y="0"/>
                </a:moveTo>
                <a:lnTo>
                  <a:pt x="0" y="649706"/>
                </a:lnTo>
              </a:path>
            </a:pathLst>
          </a:custGeom>
          <a:ln w="3175">
            <a:solidFill>
              <a:srgbClr val="000000"/>
            </a:solidFill>
          </a:ln>
        </p:spPr>
        <p:txBody>
          <a:bodyPr wrap="square" lIns="0" tIns="0" rIns="0" bIns="0" rtlCol="0"/>
          <a:lstStyle/>
          <a:p>
            <a:endParaRPr/>
          </a:p>
        </p:txBody>
      </p:sp>
      <p:sp>
        <p:nvSpPr>
          <p:cNvPr id="27" name="object 27"/>
          <p:cNvSpPr/>
          <p:nvPr/>
        </p:nvSpPr>
        <p:spPr>
          <a:xfrm>
            <a:off x="1435366" y="3370314"/>
            <a:ext cx="0" cy="650240"/>
          </a:xfrm>
          <a:custGeom>
            <a:avLst/>
            <a:gdLst/>
            <a:ahLst/>
            <a:cxnLst/>
            <a:rect l="l" t="t" r="r" b="b"/>
            <a:pathLst>
              <a:path h="650239">
                <a:moveTo>
                  <a:pt x="0" y="0"/>
                </a:moveTo>
                <a:lnTo>
                  <a:pt x="0" y="649706"/>
                </a:lnTo>
              </a:path>
            </a:pathLst>
          </a:custGeom>
          <a:ln w="21656">
            <a:solidFill>
              <a:srgbClr val="000000"/>
            </a:solidFill>
          </a:ln>
        </p:spPr>
        <p:txBody>
          <a:bodyPr wrap="square" lIns="0" tIns="0" rIns="0" bIns="0" rtlCol="0"/>
          <a:lstStyle/>
          <a:p>
            <a:endParaRPr/>
          </a:p>
        </p:txBody>
      </p:sp>
      <p:sp>
        <p:nvSpPr>
          <p:cNvPr id="28" name="object 28"/>
          <p:cNvSpPr/>
          <p:nvPr/>
        </p:nvSpPr>
        <p:spPr>
          <a:xfrm>
            <a:off x="6903720" y="2720607"/>
            <a:ext cx="162560" cy="0"/>
          </a:xfrm>
          <a:custGeom>
            <a:avLst/>
            <a:gdLst/>
            <a:ahLst/>
            <a:cxnLst/>
            <a:rect l="l" t="t" r="r" b="b"/>
            <a:pathLst>
              <a:path w="162559">
                <a:moveTo>
                  <a:pt x="0" y="0"/>
                </a:moveTo>
                <a:lnTo>
                  <a:pt x="162420" y="0"/>
                </a:lnTo>
              </a:path>
            </a:pathLst>
          </a:custGeom>
          <a:ln w="3175">
            <a:solidFill>
              <a:srgbClr val="000000"/>
            </a:solidFill>
          </a:ln>
        </p:spPr>
        <p:txBody>
          <a:bodyPr wrap="square" lIns="0" tIns="0" rIns="0" bIns="0" rtlCol="0"/>
          <a:lstStyle/>
          <a:p>
            <a:endParaRPr/>
          </a:p>
        </p:txBody>
      </p:sp>
      <p:sp>
        <p:nvSpPr>
          <p:cNvPr id="29" name="object 29"/>
          <p:cNvSpPr/>
          <p:nvPr/>
        </p:nvSpPr>
        <p:spPr>
          <a:xfrm>
            <a:off x="6903720" y="2720607"/>
            <a:ext cx="162560" cy="0"/>
          </a:xfrm>
          <a:custGeom>
            <a:avLst/>
            <a:gdLst/>
            <a:ahLst/>
            <a:cxnLst/>
            <a:rect l="l" t="t" r="r" b="b"/>
            <a:pathLst>
              <a:path w="162559">
                <a:moveTo>
                  <a:pt x="0" y="0"/>
                </a:moveTo>
                <a:lnTo>
                  <a:pt x="162420" y="0"/>
                </a:lnTo>
              </a:path>
            </a:pathLst>
          </a:custGeom>
          <a:ln w="5414">
            <a:solidFill>
              <a:srgbClr val="000000"/>
            </a:solidFill>
          </a:ln>
        </p:spPr>
        <p:txBody>
          <a:bodyPr wrap="square" lIns="0" tIns="0" rIns="0" bIns="0" rtlCol="0"/>
          <a:lstStyle/>
          <a:p>
            <a:endParaRPr/>
          </a:p>
        </p:txBody>
      </p:sp>
      <p:sp>
        <p:nvSpPr>
          <p:cNvPr id="30" name="object 30"/>
          <p:cNvSpPr/>
          <p:nvPr/>
        </p:nvSpPr>
        <p:spPr>
          <a:xfrm>
            <a:off x="6957860" y="4561447"/>
            <a:ext cx="162560" cy="0"/>
          </a:xfrm>
          <a:custGeom>
            <a:avLst/>
            <a:gdLst/>
            <a:ahLst/>
            <a:cxnLst/>
            <a:rect l="l" t="t" r="r" b="b"/>
            <a:pathLst>
              <a:path w="162559">
                <a:moveTo>
                  <a:pt x="0" y="0"/>
                </a:moveTo>
                <a:lnTo>
                  <a:pt x="162433" y="0"/>
                </a:lnTo>
              </a:path>
            </a:pathLst>
          </a:custGeom>
          <a:ln w="3175">
            <a:solidFill>
              <a:srgbClr val="000000"/>
            </a:solidFill>
          </a:ln>
        </p:spPr>
        <p:txBody>
          <a:bodyPr wrap="square" lIns="0" tIns="0" rIns="0" bIns="0" rtlCol="0"/>
          <a:lstStyle/>
          <a:p>
            <a:endParaRPr/>
          </a:p>
        </p:txBody>
      </p:sp>
      <p:sp>
        <p:nvSpPr>
          <p:cNvPr id="31" name="object 31"/>
          <p:cNvSpPr/>
          <p:nvPr/>
        </p:nvSpPr>
        <p:spPr>
          <a:xfrm>
            <a:off x="6957860" y="4561447"/>
            <a:ext cx="162560" cy="0"/>
          </a:xfrm>
          <a:custGeom>
            <a:avLst/>
            <a:gdLst/>
            <a:ahLst/>
            <a:cxnLst/>
            <a:rect l="l" t="t" r="r" b="b"/>
            <a:pathLst>
              <a:path w="162559">
                <a:moveTo>
                  <a:pt x="0" y="0"/>
                </a:moveTo>
                <a:lnTo>
                  <a:pt x="162433" y="0"/>
                </a:lnTo>
              </a:path>
            </a:pathLst>
          </a:custGeom>
          <a:ln w="5414">
            <a:solidFill>
              <a:srgbClr val="000000"/>
            </a:solidFill>
          </a:ln>
        </p:spPr>
        <p:txBody>
          <a:bodyPr wrap="square" lIns="0" tIns="0" rIns="0" bIns="0" rtlCol="0"/>
          <a:lstStyle/>
          <a:p>
            <a:endParaRPr/>
          </a:p>
        </p:txBody>
      </p:sp>
      <p:sp>
        <p:nvSpPr>
          <p:cNvPr id="32" name="object 32"/>
          <p:cNvSpPr/>
          <p:nvPr/>
        </p:nvSpPr>
        <p:spPr>
          <a:xfrm>
            <a:off x="1922640" y="3119819"/>
            <a:ext cx="441959" cy="196850"/>
          </a:xfrm>
          <a:custGeom>
            <a:avLst/>
            <a:gdLst/>
            <a:ahLst/>
            <a:cxnLst/>
            <a:rect l="l" t="t" r="r" b="b"/>
            <a:pathLst>
              <a:path w="441960" h="196850">
                <a:moveTo>
                  <a:pt x="0" y="196354"/>
                </a:moveTo>
                <a:lnTo>
                  <a:pt x="441819" y="0"/>
                </a:lnTo>
              </a:path>
            </a:pathLst>
          </a:custGeom>
          <a:ln w="5414">
            <a:solidFill>
              <a:srgbClr val="000000"/>
            </a:solidFill>
          </a:ln>
        </p:spPr>
        <p:txBody>
          <a:bodyPr wrap="square" lIns="0" tIns="0" rIns="0" bIns="0" rtlCol="0"/>
          <a:lstStyle/>
          <a:p>
            <a:endParaRPr/>
          </a:p>
        </p:txBody>
      </p:sp>
      <p:sp>
        <p:nvSpPr>
          <p:cNvPr id="33" name="object 33"/>
          <p:cNvSpPr/>
          <p:nvPr/>
        </p:nvSpPr>
        <p:spPr>
          <a:xfrm>
            <a:off x="2364459" y="3104800"/>
            <a:ext cx="34290" cy="15240"/>
          </a:xfrm>
          <a:custGeom>
            <a:avLst/>
            <a:gdLst/>
            <a:ahLst/>
            <a:cxnLst/>
            <a:rect l="l" t="t" r="r" b="b"/>
            <a:pathLst>
              <a:path w="34289" h="15240">
                <a:moveTo>
                  <a:pt x="0" y="15019"/>
                </a:moveTo>
                <a:lnTo>
                  <a:pt x="33795" y="0"/>
                </a:lnTo>
              </a:path>
            </a:pathLst>
          </a:custGeom>
          <a:ln w="5414">
            <a:solidFill>
              <a:srgbClr val="000000"/>
            </a:solidFill>
          </a:ln>
        </p:spPr>
        <p:txBody>
          <a:bodyPr wrap="square" lIns="0" tIns="0" rIns="0" bIns="0" rtlCol="0"/>
          <a:lstStyle/>
          <a:p>
            <a:endParaRPr/>
          </a:p>
        </p:txBody>
      </p:sp>
      <p:sp>
        <p:nvSpPr>
          <p:cNvPr id="34" name="object 34"/>
          <p:cNvSpPr/>
          <p:nvPr/>
        </p:nvSpPr>
        <p:spPr>
          <a:xfrm>
            <a:off x="2311031" y="3104655"/>
            <a:ext cx="88265" cy="55244"/>
          </a:xfrm>
          <a:custGeom>
            <a:avLst/>
            <a:gdLst/>
            <a:ahLst/>
            <a:cxnLst/>
            <a:rect l="l" t="t" r="r" b="b"/>
            <a:pathLst>
              <a:path w="88264" h="55244">
                <a:moveTo>
                  <a:pt x="88061" y="0"/>
                </a:moveTo>
                <a:lnTo>
                  <a:pt x="0" y="15163"/>
                </a:lnTo>
                <a:lnTo>
                  <a:pt x="17322" y="54864"/>
                </a:lnTo>
                <a:lnTo>
                  <a:pt x="88061" y="0"/>
                </a:lnTo>
                <a:close/>
              </a:path>
            </a:pathLst>
          </a:custGeom>
          <a:solidFill>
            <a:srgbClr val="000000"/>
          </a:solidFill>
        </p:spPr>
        <p:txBody>
          <a:bodyPr wrap="square" lIns="0" tIns="0" rIns="0" bIns="0" rtlCol="0"/>
          <a:lstStyle/>
          <a:p>
            <a:endParaRPr/>
          </a:p>
        </p:txBody>
      </p:sp>
      <p:sp>
        <p:nvSpPr>
          <p:cNvPr id="35" name="object 35"/>
          <p:cNvSpPr/>
          <p:nvPr/>
        </p:nvSpPr>
        <p:spPr>
          <a:xfrm>
            <a:off x="2311031" y="3104655"/>
            <a:ext cx="88265" cy="55244"/>
          </a:xfrm>
          <a:custGeom>
            <a:avLst/>
            <a:gdLst/>
            <a:ahLst/>
            <a:cxnLst/>
            <a:rect l="l" t="t" r="r" b="b"/>
            <a:pathLst>
              <a:path w="88264" h="55244">
                <a:moveTo>
                  <a:pt x="17322" y="54864"/>
                </a:moveTo>
                <a:lnTo>
                  <a:pt x="88061" y="0"/>
                </a:lnTo>
                <a:lnTo>
                  <a:pt x="0" y="15163"/>
                </a:lnTo>
                <a:lnTo>
                  <a:pt x="17322" y="54864"/>
                </a:lnTo>
                <a:close/>
              </a:path>
            </a:pathLst>
          </a:custGeom>
          <a:ln w="5414">
            <a:solidFill>
              <a:srgbClr val="000000"/>
            </a:solidFill>
          </a:ln>
        </p:spPr>
        <p:txBody>
          <a:bodyPr wrap="square" lIns="0" tIns="0" rIns="0" bIns="0" rtlCol="0"/>
          <a:lstStyle/>
          <a:p>
            <a:endParaRPr/>
          </a:p>
        </p:txBody>
      </p:sp>
      <p:sp>
        <p:nvSpPr>
          <p:cNvPr id="36" name="object 36"/>
          <p:cNvSpPr/>
          <p:nvPr/>
        </p:nvSpPr>
        <p:spPr>
          <a:xfrm>
            <a:off x="5387746" y="2669341"/>
            <a:ext cx="691515" cy="160020"/>
          </a:xfrm>
          <a:custGeom>
            <a:avLst/>
            <a:gdLst/>
            <a:ahLst/>
            <a:cxnLst/>
            <a:rect l="l" t="t" r="r" b="b"/>
            <a:pathLst>
              <a:path w="691514" h="160019">
                <a:moveTo>
                  <a:pt x="0" y="159558"/>
                </a:moveTo>
                <a:lnTo>
                  <a:pt x="691390" y="0"/>
                </a:lnTo>
              </a:path>
            </a:pathLst>
          </a:custGeom>
          <a:ln w="5414">
            <a:solidFill>
              <a:srgbClr val="000000"/>
            </a:solidFill>
          </a:ln>
        </p:spPr>
        <p:txBody>
          <a:bodyPr wrap="square" lIns="0" tIns="0" rIns="0" bIns="0" rtlCol="0"/>
          <a:lstStyle/>
          <a:p>
            <a:endParaRPr/>
          </a:p>
        </p:txBody>
      </p:sp>
      <p:sp>
        <p:nvSpPr>
          <p:cNvPr id="37" name="object 37"/>
          <p:cNvSpPr/>
          <p:nvPr/>
        </p:nvSpPr>
        <p:spPr>
          <a:xfrm>
            <a:off x="5990526" y="2667191"/>
            <a:ext cx="89535" cy="43180"/>
          </a:xfrm>
          <a:custGeom>
            <a:avLst/>
            <a:gdLst/>
            <a:ahLst/>
            <a:cxnLst/>
            <a:rect l="l" t="t" r="r" b="b"/>
            <a:pathLst>
              <a:path w="89535" h="43180">
                <a:moveTo>
                  <a:pt x="0" y="0"/>
                </a:moveTo>
                <a:lnTo>
                  <a:pt x="9385" y="42595"/>
                </a:lnTo>
                <a:lnTo>
                  <a:pt x="89509" y="2171"/>
                </a:lnTo>
                <a:lnTo>
                  <a:pt x="0" y="0"/>
                </a:lnTo>
                <a:close/>
              </a:path>
            </a:pathLst>
          </a:custGeom>
          <a:solidFill>
            <a:srgbClr val="000000"/>
          </a:solidFill>
        </p:spPr>
        <p:txBody>
          <a:bodyPr wrap="square" lIns="0" tIns="0" rIns="0" bIns="0" rtlCol="0"/>
          <a:lstStyle/>
          <a:p>
            <a:endParaRPr/>
          </a:p>
        </p:txBody>
      </p:sp>
      <p:sp>
        <p:nvSpPr>
          <p:cNvPr id="38" name="object 38"/>
          <p:cNvSpPr/>
          <p:nvPr/>
        </p:nvSpPr>
        <p:spPr>
          <a:xfrm>
            <a:off x="5990526" y="2667191"/>
            <a:ext cx="89535" cy="43180"/>
          </a:xfrm>
          <a:custGeom>
            <a:avLst/>
            <a:gdLst/>
            <a:ahLst/>
            <a:cxnLst/>
            <a:rect l="l" t="t" r="r" b="b"/>
            <a:pathLst>
              <a:path w="89535" h="43180">
                <a:moveTo>
                  <a:pt x="9385" y="42595"/>
                </a:moveTo>
                <a:lnTo>
                  <a:pt x="89509" y="2171"/>
                </a:lnTo>
                <a:lnTo>
                  <a:pt x="0" y="0"/>
                </a:lnTo>
                <a:lnTo>
                  <a:pt x="9385" y="42595"/>
                </a:lnTo>
                <a:close/>
              </a:path>
            </a:pathLst>
          </a:custGeom>
          <a:ln w="5414">
            <a:solidFill>
              <a:srgbClr val="000000"/>
            </a:solidFill>
          </a:ln>
        </p:spPr>
        <p:txBody>
          <a:bodyPr wrap="square" lIns="0" tIns="0" rIns="0" bIns="0" rtlCol="0"/>
          <a:lstStyle/>
          <a:p>
            <a:endParaRPr/>
          </a:p>
        </p:txBody>
      </p:sp>
      <p:sp>
        <p:nvSpPr>
          <p:cNvPr id="39" name="object 39"/>
          <p:cNvSpPr/>
          <p:nvPr/>
        </p:nvSpPr>
        <p:spPr>
          <a:xfrm>
            <a:off x="5387746" y="3911740"/>
            <a:ext cx="539115" cy="392430"/>
          </a:xfrm>
          <a:custGeom>
            <a:avLst/>
            <a:gdLst/>
            <a:ahLst/>
            <a:cxnLst/>
            <a:rect l="l" t="t" r="r" b="b"/>
            <a:pathLst>
              <a:path w="539114" h="392430">
                <a:moveTo>
                  <a:pt x="0" y="0"/>
                </a:moveTo>
                <a:lnTo>
                  <a:pt x="538976" y="391986"/>
                </a:lnTo>
              </a:path>
            </a:pathLst>
          </a:custGeom>
          <a:ln w="5414">
            <a:solidFill>
              <a:srgbClr val="000000"/>
            </a:solidFill>
          </a:ln>
        </p:spPr>
        <p:txBody>
          <a:bodyPr wrap="square" lIns="0" tIns="0" rIns="0" bIns="0" rtlCol="0"/>
          <a:lstStyle/>
          <a:p>
            <a:endParaRPr/>
          </a:p>
        </p:txBody>
      </p:sp>
      <p:sp>
        <p:nvSpPr>
          <p:cNvPr id="40" name="object 40"/>
          <p:cNvSpPr/>
          <p:nvPr/>
        </p:nvSpPr>
        <p:spPr>
          <a:xfrm>
            <a:off x="5926723" y="4303726"/>
            <a:ext cx="46355" cy="33655"/>
          </a:xfrm>
          <a:custGeom>
            <a:avLst/>
            <a:gdLst/>
            <a:ahLst/>
            <a:cxnLst/>
            <a:rect l="l" t="t" r="r" b="b"/>
            <a:pathLst>
              <a:path w="46354" h="33655">
                <a:moveTo>
                  <a:pt x="0" y="0"/>
                </a:moveTo>
                <a:lnTo>
                  <a:pt x="45976" y="33437"/>
                </a:lnTo>
              </a:path>
            </a:pathLst>
          </a:custGeom>
          <a:ln w="5414">
            <a:solidFill>
              <a:srgbClr val="000000"/>
            </a:solidFill>
          </a:ln>
        </p:spPr>
        <p:txBody>
          <a:bodyPr wrap="square" lIns="0" tIns="0" rIns="0" bIns="0" rtlCol="0"/>
          <a:lstStyle/>
          <a:p>
            <a:endParaRPr/>
          </a:p>
        </p:txBody>
      </p:sp>
      <p:sp>
        <p:nvSpPr>
          <p:cNvPr id="41" name="object 41"/>
          <p:cNvSpPr/>
          <p:nvPr/>
        </p:nvSpPr>
        <p:spPr>
          <a:xfrm>
            <a:off x="5890895" y="4269080"/>
            <a:ext cx="83185" cy="68580"/>
          </a:xfrm>
          <a:custGeom>
            <a:avLst/>
            <a:gdLst/>
            <a:ahLst/>
            <a:cxnLst/>
            <a:rect l="l" t="t" r="r" b="b"/>
            <a:pathLst>
              <a:path w="83185" h="68580">
                <a:moveTo>
                  <a:pt x="25273" y="0"/>
                </a:moveTo>
                <a:lnTo>
                  <a:pt x="0" y="34645"/>
                </a:lnTo>
                <a:lnTo>
                  <a:pt x="83019" y="68580"/>
                </a:lnTo>
                <a:lnTo>
                  <a:pt x="25273" y="0"/>
                </a:lnTo>
                <a:close/>
              </a:path>
            </a:pathLst>
          </a:custGeom>
          <a:solidFill>
            <a:srgbClr val="000000"/>
          </a:solidFill>
        </p:spPr>
        <p:txBody>
          <a:bodyPr wrap="square" lIns="0" tIns="0" rIns="0" bIns="0" rtlCol="0"/>
          <a:lstStyle/>
          <a:p>
            <a:endParaRPr/>
          </a:p>
        </p:txBody>
      </p:sp>
      <p:sp>
        <p:nvSpPr>
          <p:cNvPr id="42" name="object 42"/>
          <p:cNvSpPr/>
          <p:nvPr/>
        </p:nvSpPr>
        <p:spPr>
          <a:xfrm>
            <a:off x="5890895" y="4269080"/>
            <a:ext cx="83185" cy="68580"/>
          </a:xfrm>
          <a:custGeom>
            <a:avLst/>
            <a:gdLst/>
            <a:ahLst/>
            <a:cxnLst/>
            <a:rect l="l" t="t" r="r" b="b"/>
            <a:pathLst>
              <a:path w="83185" h="68580">
                <a:moveTo>
                  <a:pt x="0" y="34645"/>
                </a:moveTo>
                <a:lnTo>
                  <a:pt x="83019" y="68580"/>
                </a:lnTo>
                <a:lnTo>
                  <a:pt x="25273" y="0"/>
                </a:lnTo>
                <a:lnTo>
                  <a:pt x="0" y="34645"/>
                </a:lnTo>
                <a:close/>
              </a:path>
            </a:pathLst>
          </a:custGeom>
          <a:ln w="5414">
            <a:solidFill>
              <a:srgbClr val="000000"/>
            </a:solidFill>
          </a:ln>
        </p:spPr>
        <p:txBody>
          <a:bodyPr wrap="square" lIns="0" tIns="0" rIns="0" bIns="0" rtlCol="0"/>
          <a:lstStyle/>
          <a:p>
            <a:endParaRPr/>
          </a:p>
        </p:txBody>
      </p:sp>
      <p:sp>
        <p:nvSpPr>
          <p:cNvPr id="43" name="object 43"/>
          <p:cNvSpPr/>
          <p:nvPr/>
        </p:nvSpPr>
        <p:spPr>
          <a:xfrm>
            <a:off x="3215563" y="3076512"/>
            <a:ext cx="1786889" cy="379095"/>
          </a:xfrm>
          <a:custGeom>
            <a:avLst/>
            <a:gdLst/>
            <a:ahLst/>
            <a:cxnLst/>
            <a:rect l="l" t="t" r="r" b="b"/>
            <a:pathLst>
              <a:path w="1786889" h="379094">
                <a:moveTo>
                  <a:pt x="0" y="0"/>
                </a:moveTo>
                <a:lnTo>
                  <a:pt x="1786686" y="378993"/>
                </a:lnTo>
              </a:path>
            </a:pathLst>
          </a:custGeom>
          <a:ln w="5414">
            <a:solidFill>
              <a:srgbClr val="000000"/>
            </a:solidFill>
          </a:ln>
        </p:spPr>
        <p:txBody>
          <a:bodyPr wrap="square" lIns="0" tIns="0" rIns="0" bIns="0" rtlCol="0"/>
          <a:lstStyle/>
          <a:p>
            <a:endParaRPr/>
          </a:p>
        </p:txBody>
      </p:sp>
      <p:sp>
        <p:nvSpPr>
          <p:cNvPr id="44" name="object 44"/>
          <p:cNvSpPr/>
          <p:nvPr/>
        </p:nvSpPr>
        <p:spPr>
          <a:xfrm>
            <a:off x="4900460" y="2937185"/>
            <a:ext cx="650240" cy="217170"/>
          </a:xfrm>
          <a:custGeom>
            <a:avLst/>
            <a:gdLst/>
            <a:ahLst/>
            <a:cxnLst/>
            <a:rect l="l" t="t" r="r" b="b"/>
            <a:pathLst>
              <a:path w="650239" h="217169">
                <a:moveTo>
                  <a:pt x="0" y="216568"/>
                </a:moveTo>
                <a:lnTo>
                  <a:pt x="649705" y="216568"/>
                </a:lnTo>
                <a:lnTo>
                  <a:pt x="649705" y="0"/>
                </a:lnTo>
                <a:lnTo>
                  <a:pt x="0" y="0"/>
                </a:lnTo>
                <a:lnTo>
                  <a:pt x="0" y="216568"/>
                </a:lnTo>
                <a:close/>
              </a:path>
            </a:pathLst>
          </a:custGeom>
          <a:ln w="5414">
            <a:solidFill>
              <a:srgbClr val="000000"/>
            </a:solidFill>
          </a:ln>
        </p:spPr>
        <p:txBody>
          <a:bodyPr wrap="square" lIns="0" tIns="0" rIns="0" bIns="0" rtlCol="0"/>
          <a:lstStyle/>
          <a:p>
            <a:endParaRPr/>
          </a:p>
        </p:txBody>
      </p:sp>
      <p:sp>
        <p:nvSpPr>
          <p:cNvPr id="45" name="object 45"/>
          <p:cNvSpPr txBox="1"/>
          <p:nvPr/>
        </p:nvSpPr>
        <p:spPr>
          <a:xfrm>
            <a:off x="2830360" y="2883713"/>
            <a:ext cx="302260" cy="274955"/>
          </a:xfrm>
          <a:prstGeom prst="rect">
            <a:avLst/>
          </a:prstGeom>
        </p:spPr>
        <p:txBody>
          <a:bodyPr vert="horz" wrap="square" lIns="0" tIns="0" rIns="0" bIns="0" rtlCol="0">
            <a:spAutoFit/>
          </a:bodyPr>
          <a:lstStyle/>
          <a:p>
            <a:pPr marL="12700">
              <a:lnSpc>
                <a:spcPct val="100000"/>
              </a:lnSpc>
            </a:pPr>
            <a:r>
              <a:rPr sz="1700" i="1" dirty="0">
                <a:latin typeface="Arial"/>
                <a:cs typeface="Arial"/>
              </a:rPr>
              <a:t>R2</a:t>
            </a:r>
            <a:endParaRPr sz="1700">
              <a:latin typeface="Arial"/>
              <a:cs typeface="Arial"/>
            </a:endParaRPr>
          </a:p>
        </p:txBody>
      </p:sp>
      <p:sp>
        <p:nvSpPr>
          <p:cNvPr id="65" name="object 65"/>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8</a:t>
            </a:r>
          </a:p>
        </p:txBody>
      </p:sp>
      <p:sp>
        <p:nvSpPr>
          <p:cNvPr id="46" name="object 46"/>
          <p:cNvSpPr txBox="1"/>
          <p:nvPr/>
        </p:nvSpPr>
        <p:spPr>
          <a:xfrm>
            <a:off x="3913201" y="3966554"/>
            <a:ext cx="302260" cy="274955"/>
          </a:xfrm>
          <a:prstGeom prst="rect">
            <a:avLst/>
          </a:prstGeom>
        </p:spPr>
        <p:txBody>
          <a:bodyPr vert="horz" wrap="square" lIns="0" tIns="0" rIns="0" bIns="0" rtlCol="0">
            <a:spAutoFit/>
          </a:bodyPr>
          <a:lstStyle/>
          <a:p>
            <a:pPr marL="12700">
              <a:lnSpc>
                <a:spcPct val="100000"/>
              </a:lnSpc>
            </a:pPr>
            <a:r>
              <a:rPr sz="1700" i="1" dirty="0">
                <a:latin typeface="Arial"/>
                <a:cs typeface="Arial"/>
              </a:rPr>
              <a:t>R3</a:t>
            </a:r>
            <a:endParaRPr sz="1700">
              <a:latin typeface="Arial"/>
              <a:cs typeface="Arial"/>
            </a:endParaRPr>
          </a:p>
        </p:txBody>
      </p:sp>
      <p:sp>
        <p:nvSpPr>
          <p:cNvPr id="47" name="object 47"/>
          <p:cNvSpPr txBox="1"/>
          <p:nvPr/>
        </p:nvSpPr>
        <p:spPr>
          <a:xfrm>
            <a:off x="5158469" y="3262708"/>
            <a:ext cx="302260" cy="274955"/>
          </a:xfrm>
          <a:prstGeom prst="rect">
            <a:avLst/>
          </a:prstGeom>
        </p:spPr>
        <p:txBody>
          <a:bodyPr vert="horz" wrap="square" lIns="0" tIns="0" rIns="0" bIns="0" rtlCol="0">
            <a:spAutoFit/>
          </a:bodyPr>
          <a:lstStyle/>
          <a:p>
            <a:pPr marL="12700">
              <a:lnSpc>
                <a:spcPct val="100000"/>
              </a:lnSpc>
            </a:pPr>
            <a:r>
              <a:rPr sz="1700" i="1" dirty="0">
                <a:latin typeface="Arial"/>
                <a:cs typeface="Arial"/>
              </a:rPr>
              <a:t>R4</a:t>
            </a:r>
            <a:endParaRPr sz="1700">
              <a:latin typeface="Arial"/>
              <a:cs typeface="Arial"/>
            </a:endParaRPr>
          </a:p>
        </p:txBody>
      </p:sp>
      <p:sp>
        <p:nvSpPr>
          <p:cNvPr id="48" name="object 48"/>
          <p:cNvSpPr txBox="1"/>
          <p:nvPr/>
        </p:nvSpPr>
        <p:spPr>
          <a:xfrm>
            <a:off x="6349594" y="2775429"/>
            <a:ext cx="302260" cy="274955"/>
          </a:xfrm>
          <a:prstGeom prst="rect">
            <a:avLst/>
          </a:prstGeom>
        </p:spPr>
        <p:txBody>
          <a:bodyPr vert="horz" wrap="square" lIns="0" tIns="0" rIns="0" bIns="0" rtlCol="0">
            <a:spAutoFit/>
          </a:bodyPr>
          <a:lstStyle/>
          <a:p>
            <a:pPr marL="12700">
              <a:lnSpc>
                <a:spcPct val="100000"/>
              </a:lnSpc>
            </a:pPr>
            <a:r>
              <a:rPr sz="1700" i="1" dirty="0">
                <a:latin typeface="Arial"/>
                <a:cs typeface="Arial"/>
              </a:rPr>
              <a:t>R5</a:t>
            </a:r>
            <a:endParaRPr sz="1700">
              <a:latin typeface="Arial"/>
              <a:cs typeface="Arial"/>
            </a:endParaRPr>
          </a:p>
        </p:txBody>
      </p:sp>
      <p:sp>
        <p:nvSpPr>
          <p:cNvPr id="49" name="object 49"/>
          <p:cNvSpPr txBox="1"/>
          <p:nvPr/>
        </p:nvSpPr>
        <p:spPr>
          <a:xfrm>
            <a:off x="6403737" y="4128982"/>
            <a:ext cx="302260" cy="274955"/>
          </a:xfrm>
          <a:prstGeom prst="rect">
            <a:avLst/>
          </a:prstGeom>
        </p:spPr>
        <p:txBody>
          <a:bodyPr vert="horz" wrap="square" lIns="0" tIns="0" rIns="0" bIns="0" rtlCol="0">
            <a:spAutoFit/>
          </a:bodyPr>
          <a:lstStyle/>
          <a:p>
            <a:pPr marL="12700">
              <a:lnSpc>
                <a:spcPct val="100000"/>
              </a:lnSpc>
            </a:pPr>
            <a:r>
              <a:rPr sz="1700" i="1" dirty="0">
                <a:latin typeface="Arial"/>
                <a:cs typeface="Arial"/>
              </a:rPr>
              <a:t>R6</a:t>
            </a:r>
            <a:endParaRPr sz="1700">
              <a:latin typeface="Arial"/>
              <a:cs typeface="Arial"/>
            </a:endParaRPr>
          </a:p>
        </p:txBody>
      </p:sp>
      <p:sp>
        <p:nvSpPr>
          <p:cNvPr id="50" name="object 50"/>
          <p:cNvSpPr txBox="1"/>
          <p:nvPr/>
        </p:nvSpPr>
        <p:spPr>
          <a:xfrm>
            <a:off x="1747510" y="3533420"/>
            <a:ext cx="302260" cy="274955"/>
          </a:xfrm>
          <a:prstGeom prst="rect">
            <a:avLst/>
          </a:prstGeom>
        </p:spPr>
        <p:txBody>
          <a:bodyPr vert="horz" wrap="square" lIns="0" tIns="0" rIns="0" bIns="0" rtlCol="0">
            <a:spAutoFit/>
          </a:bodyPr>
          <a:lstStyle/>
          <a:p>
            <a:pPr marL="12700">
              <a:lnSpc>
                <a:spcPct val="100000"/>
              </a:lnSpc>
            </a:pPr>
            <a:r>
              <a:rPr sz="1700" i="1" dirty="0">
                <a:latin typeface="Arial"/>
                <a:cs typeface="Arial"/>
              </a:rPr>
              <a:t>R1</a:t>
            </a:r>
            <a:endParaRPr sz="1700">
              <a:latin typeface="Arial"/>
              <a:cs typeface="Arial"/>
            </a:endParaRPr>
          </a:p>
        </p:txBody>
      </p:sp>
      <p:sp>
        <p:nvSpPr>
          <p:cNvPr id="51" name="object 51"/>
          <p:cNvSpPr txBox="1"/>
          <p:nvPr/>
        </p:nvSpPr>
        <p:spPr>
          <a:xfrm>
            <a:off x="718810" y="2800830"/>
            <a:ext cx="1123950" cy="456565"/>
          </a:xfrm>
          <a:prstGeom prst="rect">
            <a:avLst/>
          </a:prstGeom>
        </p:spPr>
        <p:txBody>
          <a:bodyPr vert="horz" wrap="square" lIns="0" tIns="0" rIns="0" bIns="0" rtlCol="0">
            <a:spAutoFit/>
          </a:bodyPr>
          <a:lstStyle/>
          <a:p>
            <a:pPr marL="283210">
              <a:lnSpc>
                <a:spcPct val="100000"/>
              </a:lnSpc>
            </a:pPr>
            <a:r>
              <a:rPr sz="1500" i="1" spc="15" dirty="0">
                <a:latin typeface="Arial"/>
                <a:cs typeface="Arial"/>
              </a:rPr>
              <a:t>ece</a:t>
            </a:r>
            <a:endParaRPr sz="1500">
              <a:latin typeface="Arial"/>
              <a:cs typeface="Arial"/>
            </a:endParaRPr>
          </a:p>
          <a:p>
            <a:pPr marL="12700">
              <a:lnSpc>
                <a:spcPct val="100000"/>
              </a:lnSpc>
              <a:spcBef>
                <a:spcPts val="55"/>
              </a:spcBef>
            </a:pPr>
            <a:r>
              <a:rPr sz="1350" i="1" spc="5" dirty="0">
                <a:latin typeface="Arial"/>
                <a:cs typeface="Arial"/>
              </a:rPr>
              <a:t>(132.239.24.*)</a:t>
            </a:r>
            <a:endParaRPr sz="1350">
              <a:latin typeface="Arial"/>
              <a:cs typeface="Arial"/>
            </a:endParaRPr>
          </a:p>
        </p:txBody>
      </p:sp>
      <p:sp>
        <p:nvSpPr>
          <p:cNvPr id="52" name="object 52"/>
          <p:cNvSpPr txBox="1"/>
          <p:nvPr/>
        </p:nvSpPr>
        <p:spPr>
          <a:xfrm>
            <a:off x="2505497" y="3307159"/>
            <a:ext cx="121920" cy="220979"/>
          </a:xfrm>
          <a:prstGeom prst="rect">
            <a:avLst/>
          </a:prstGeom>
        </p:spPr>
        <p:txBody>
          <a:bodyPr vert="horz" wrap="square" lIns="0" tIns="0" rIns="0" bIns="0" rtlCol="0">
            <a:spAutoFit/>
          </a:bodyPr>
          <a:lstStyle/>
          <a:p>
            <a:pPr marL="12700">
              <a:lnSpc>
                <a:spcPct val="100000"/>
              </a:lnSpc>
            </a:pPr>
            <a:r>
              <a:rPr sz="1350" i="1" spc="5" dirty="0">
                <a:latin typeface="Arial"/>
                <a:cs typeface="Arial"/>
              </a:rPr>
              <a:t>1</a:t>
            </a:r>
            <a:endParaRPr sz="1350">
              <a:latin typeface="Arial"/>
              <a:cs typeface="Arial"/>
            </a:endParaRPr>
          </a:p>
        </p:txBody>
      </p:sp>
      <p:sp>
        <p:nvSpPr>
          <p:cNvPr id="53" name="object 53"/>
          <p:cNvSpPr txBox="1"/>
          <p:nvPr/>
        </p:nvSpPr>
        <p:spPr>
          <a:xfrm>
            <a:off x="3588340" y="3307159"/>
            <a:ext cx="121920" cy="220979"/>
          </a:xfrm>
          <a:prstGeom prst="rect">
            <a:avLst/>
          </a:prstGeom>
        </p:spPr>
        <p:txBody>
          <a:bodyPr vert="horz" wrap="square" lIns="0" tIns="0" rIns="0" bIns="0" rtlCol="0">
            <a:spAutoFit/>
          </a:bodyPr>
          <a:lstStyle/>
          <a:p>
            <a:pPr marL="12700">
              <a:lnSpc>
                <a:spcPct val="100000"/>
              </a:lnSpc>
            </a:pPr>
            <a:r>
              <a:rPr sz="1350" i="1" spc="5" dirty="0">
                <a:latin typeface="Arial"/>
                <a:cs typeface="Arial"/>
              </a:rPr>
              <a:t>1</a:t>
            </a:r>
            <a:endParaRPr sz="1350">
              <a:latin typeface="Arial"/>
              <a:cs typeface="Arial"/>
            </a:endParaRPr>
          </a:p>
        </p:txBody>
      </p:sp>
      <p:sp>
        <p:nvSpPr>
          <p:cNvPr id="54" name="object 54"/>
          <p:cNvSpPr txBox="1"/>
          <p:nvPr/>
        </p:nvSpPr>
        <p:spPr>
          <a:xfrm>
            <a:off x="4779466" y="3794439"/>
            <a:ext cx="121920" cy="220979"/>
          </a:xfrm>
          <a:prstGeom prst="rect">
            <a:avLst/>
          </a:prstGeom>
        </p:spPr>
        <p:txBody>
          <a:bodyPr vert="horz" wrap="square" lIns="0" tIns="0" rIns="0" bIns="0" rtlCol="0">
            <a:spAutoFit/>
          </a:bodyPr>
          <a:lstStyle/>
          <a:p>
            <a:pPr marL="12700">
              <a:lnSpc>
                <a:spcPct val="100000"/>
              </a:lnSpc>
            </a:pPr>
            <a:r>
              <a:rPr sz="1350" i="1" spc="5" dirty="0">
                <a:latin typeface="Arial"/>
                <a:cs typeface="Arial"/>
              </a:rPr>
              <a:t>1</a:t>
            </a:r>
            <a:endParaRPr sz="1350">
              <a:latin typeface="Arial"/>
              <a:cs typeface="Arial"/>
            </a:endParaRPr>
          </a:p>
        </p:txBody>
      </p:sp>
      <p:sp>
        <p:nvSpPr>
          <p:cNvPr id="55" name="object 55"/>
          <p:cNvSpPr txBox="1"/>
          <p:nvPr/>
        </p:nvSpPr>
        <p:spPr>
          <a:xfrm>
            <a:off x="3967334" y="2819880"/>
            <a:ext cx="218440" cy="220979"/>
          </a:xfrm>
          <a:prstGeom prst="rect">
            <a:avLst/>
          </a:prstGeom>
        </p:spPr>
        <p:txBody>
          <a:bodyPr vert="horz" wrap="square" lIns="0" tIns="0" rIns="0" bIns="0" rtlCol="0">
            <a:spAutoFit/>
          </a:bodyPr>
          <a:lstStyle/>
          <a:p>
            <a:pPr marL="12700">
              <a:lnSpc>
                <a:spcPct val="100000"/>
              </a:lnSpc>
            </a:pPr>
            <a:r>
              <a:rPr sz="1350" i="1" spc="5" dirty="0">
                <a:latin typeface="Arial"/>
                <a:cs typeface="Arial"/>
              </a:rPr>
              <a:t>10</a:t>
            </a:r>
            <a:endParaRPr sz="1350">
              <a:latin typeface="Arial"/>
              <a:cs typeface="Arial"/>
            </a:endParaRPr>
          </a:p>
        </p:txBody>
      </p:sp>
      <p:sp>
        <p:nvSpPr>
          <p:cNvPr id="56" name="object 56"/>
          <p:cNvSpPr txBox="1"/>
          <p:nvPr/>
        </p:nvSpPr>
        <p:spPr>
          <a:xfrm>
            <a:off x="5754021" y="2874023"/>
            <a:ext cx="121920" cy="220979"/>
          </a:xfrm>
          <a:prstGeom prst="rect">
            <a:avLst/>
          </a:prstGeom>
        </p:spPr>
        <p:txBody>
          <a:bodyPr vert="horz" wrap="square" lIns="0" tIns="0" rIns="0" bIns="0" rtlCol="0">
            <a:spAutoFit/>
          </a:bodyPr>
          <a:lstStyle/>
          <a:p>
            <a:pPr marL="12700">
              <a:lnSpc>
                <a:spcPct val="100000"/>
              </a:lnSpc>
            </a:pPr>
            <a:r>
              <a:rPr sz="1350" i="1" spc="5" dirty="0">
                <a:latin typeface="Arial"/>
                <a:cs typeface="Arial"/>
              </a:rPr>
              <a:t>1</a:t>
            </a:r>
            <a:endParaRPr sz="1350">
              <a:latin typeface="Arial"/>
              <a:cs typeface="Arial"/>
            </a:endParaRPr>
          </a:p>
        </p:txBody>
      </p:sp>
      <p:sp>
        <p:nvSpPr>
          <p:cNvPr id="57" name="object 57"/>
          <p:cNvSpPr txBox="1"/>
          <p:nvPr/>
        </p:nvSpPr>
        <p:spPr>
          <a:xfrm>
            <a:off x="6620295" y="3415444"/>
            <a:ext cx="121920" cy="220979"/>
          </a:xfrm>
          <a:prstGeom prst="rect">
            <a:avLst/>
          </a:prstGeom>
        </p:spPr>
        <p:txBody>
          <a:bodyPr vert="horz" wrap="square" lIns="0" tIns="0" rIns="0" bIns="0" rtlCol="0">
            <a:spAutoFit/>
          </a:bodyPr>
          <a:lstStyle/>
          <a:p>
            <a:pPr marL="12700">
              <a:lnSpc>
                <a:spcPct val="100000"/>
              </a:lnSpc>
            </a:pPr>
            <a:r>
              <a:rPr sz="1350" i="1" spc="5" dirty="0">
                <a:latin typeface="Arial"/>
                <a:cs typeface="Arial"/>
              </a:rPr>
              <a:t>5</a:t>
            </a:r>
            <a:endParaRPr sz="1350">
              <a:latin typeface="Arial"/>
              <a:cs typeface="Arial"/>
            </a:endParaRPr>
          </a:p>
        </p:txBody>
      </p:sp>
      <p:sp>
        <p:nvSpPr>
          <p:cNvPr id="58" name="object 58"/>
          <p:cNvSpPr txBox="1"/>
          <p:nvPr/>
        </p:nvSpPr>
        <p:spPr>
          <a:xfrm>
            <a:off x="2072361" y="2874023"/>
            <a:ext cx="497840" cy="220979"/>
          </a:xfrm>
          <a:prstGeom prst="rect">
            <a:avLst/>
          </a:prstGeom>
        </p:spPr>
        <p:txBody>
          <a:bodyPr vert="horz" wrap="square" lIns="0" tIns="0" rIns="0" bIns="0" rtlCol="0">
            <a:spAutoFit/>
          </a:bodyPr>
          <a:lstStyle/>
          <a:p>
            <a:pPr marL="12700">
              <a:lnSpc>
                <a:spcPct val="100000"/>
              </a:lnSpc>
            </a:pPr>
            <a:r>
              <a:rPr sz="1350" i="1" spc="5" dirty="0">
                <a:latin typeface="Arial"/>
                <a:cs typeface="Arial"/>
              </a:rPr>
              <a:t>ece,</a:t>
            </a:r>
            <a:r>
              <a:rPr sz="1350" i="1" spc="-95" dirty="0">
                <a:latin typeface="Arial"/>
                <a:cs typeface="Arial"/>
              </a:rPr>
              <a:t> </a:t>
            </a:r>
            <a:r>
              <a:rPr sz="1350" i="1" spc="5" dirty="0">
                <a:latin typeface="Arial"/>
                <a:cs typeface="Arial"/>
              </a:rPr>
              <a:t>1</a:t>
            </a:r>
            <a:endParaRPr sz="1350">
              <a:latin typeface="Arial"/>
              <a:cs typeface="Arial"/>
            </a:endParaRPr>
          </a:p>
        </p:txBody>
      </p:sp>
      <p:sp>
        <p:nvSpPr>
          <p:cNvPr id="59" name="object 59"/>
          <p:cNvSpPr txBox="1"/>
          <p:nvPr/>
        </p:nvSpPr>
        <p:spPr>
          <a:xfrm>
            <a:off x="3817620" y="4399016"/>
            <a:ext cx="704215" cy="271145"/>
          </a:xfrm>
          <a:prstGeom prst="rect">
            <a:avLst/>
          </a:prstGeom>
          <a:ln w="5414">
            <a:solidFill>
              <a:srgbClr val="000000"/>
            </a:solidFill>
          </a:ln>
        </p:spPr>
        <p:txBody>
          <a:bodyPr vert="horz" wrap="square" lIns="0" tIns="0" rIns="0" bIns="0" rtlCol="0">
            <a:spAutoFit/>
          </a:bodyPr>
          <a:lstStyle/>
          <a:p>
            <a:pPr marL="105410">
              <a:lnSpc>
                <a:spcPts val="1530"/>
              </a:lnSpc>
            </a:pPr>
            <a:r>
              <a:rPr sz="1350" i="1" spc="5" dirty="0">
                <a:latin typeface="Arial"/>
                <a:cs typeface="Arial"/>
              </a:rPr>
              <a:t>ece,</a:t>
            </a:r>
            <a:r>
              <a:rPr sz="1350" i="1" spc="-95" dirty="0">
                <a:latin typeface="Arial"/>
                <a:cs typeface="Arial"/>
              </a:rPr>
              <a:t> </a:t>
            </a:r>
            <a:r>
              <a:rPr sz="1350" i="1" spc="5" dirty="0">
                <a:latin typeface="Arial"/>
                <a:cs typeface="Arial"/>
              </a:rPr>
              <a:t>6</a:t>
            </a:r>
            <a:endParaRPr sz="1350">
              <a:latin typeface="Arial"/>
              <a:cs typeface="Arial"/>
            </a:endParaRPr>
          </a:p>
        </p:txBody>
      </p:sp>
      <p:sp>
        <p:nvSpPr>
          <p:cNvPr id="60" name="object 60"/>
          <p:cNvSpPr txBox="1"/>
          <p:nvPr/>
        </p:nvSpPr>
        <p:spPr>
          <a:xfrm>
            <a:off x="2722061" y="3956859"/>
            <a:ext cx="121920" cy="220979"/>
          </a:xfrm>
          <a:prstGeom prst="rect">
            <a:avLst/>
          </a:prstGeom>
        </p:spPr>
        <p:txBody>
          <a:bodyPr vert="horz" wrap="square" lIns="0" tIns="0" rIns="0" bIns="0" rtlCol="0">
            <a:spAutoFit/>
          </a:bodyPr>
          <a:lstStyle/>
          <a:p>
            <a:pPr marL="12700">
              <a:lnSpc>
                <a:spcPct val="100000"/>
              </a:lnSpc>
            </a:pPr>
            <a:r>
              <a:rPr sz="1350" i="1" spc="5" dirty="0">
                <a:latin typeface="Arial"/>
                <a:cs typeface="Arial"/>
              </a:rPr>
              <a:t>5</a:t>
            </a:r>
            <a:endParaRPr sz="1350">
              <a:latin typeface="Arial"/>
              <a:cs typeface="Arial"/>
            </a:endParaRPr>
          </a:p>
        </p:txBody>
      </p:sp>
      <p:sp>
        <p:nvSpPr>
          <p:cNvPr id="61" name="object 61"/>
          <p:cNvSpPr txBox="1"/>
          <p:nvPr/>
        </p:nvSpPr>
        <p:spPr>
          <a:xfrm>
            <a:off x="1597799" y="3965883"/>
            <a:ext cx="704215" cy="271145"/>
          </a:xfrm>
          <a:prstGeom prst="rect">
            <a:avLst/>
          </a:prstGeom>
          <a:ln w="5414">
            <a:solidFill>
              <a:srgbClr val="000000"/>
            </a:solidFill>
          </a:ln>
        </p:spPr>
        <p:txBody>
          <a:bodyPr vert="horz" wrap="square" lIns="0" tIns="0" rIns="0" bIns="0" rtlCol="0">
            <a:spAutoFit/>
          </a:bodyPr>
          <a:lstStyle/>
          <a:p>
            <a:pPr marL="105410">
              <a:lnSpc>
                <a:spcPts val="1530"/>
              </a:lnSpc>
            </a:pPr>
            <a:r>
              <a:rPr sz="1350" i="1" spc="5" dirty="0">
                <a:latin typeface="Arial"/>
                <a:cs typeface="Arial"/>
              </a:rPr>
              <a:t>ece,</a:t>
            </a:r>
            <a:r>
              <a:rPr sz="1350" i="1" spc="-95" dirty="0">
                <a:latin typeface="Arial"/>
                <a:cs typeface="Arial"/>
              </a:rPr>
              <a:t> </a:t>
            </a:r>
            <a:r>
              <a:rPr sz="1350" i="1" spc="5" dirty="0">
                <a:latin typeface="Arial"/>
                <a:cs typeface="Arial"/>
              </a:rPr>
              <a:t>1</a:t>
            </a:r>
            <a:endParaRPr sz="1350">
              <a:latin typeface="Arial"/>
              <a:cs typeface="Arial"/>
            </a:endParaRPr>
          </a:p>
        </p:txBody>
      </p:sp>
      <p:sp>
        <p:nvSpPr>
          <p:cNvPr id="62" name="object 62"/>
          <p:cNvSpPr txBox="1"/>
          <p:nvPr/>
        </p:nvSpPr>
        <p:spPr>
          <a:xfrm>
            <a:off x="4996034" y="2928159"/>
            <a:ext cx="497840" cy="220979"/>
          </a:xfrm>
          <a:prstGeom prst="rect">
            <a:avLst/>
          </a:prstGeom>
        </p:spPr>
        <p:txBody>
          <a:bodyPr vert="horz" wrap="square" lIns="0" tIns="0" rIns="0" bIns="0" rtlCol="0">
            <a:spAutoFit/>
          </a:bodyPr>
          <a:lstStyle/>
          <a:p>
            <a:pPr marL="12700">
              <a:lnSpc>
                <a:spcPct val="100000"/>
              </a:lnSpc>
            </a:pPr>
            <a:r>
              <a:rPr sz="1350" i="1" spc="5" dirty="0">
                <a:latin typeface="Arial"/>
                <a:cs typeface="Arial"/>
              </a:rPr>
              <a:t>ece,</a:t>
            </a:r>
            <a:r>
              <a:rPr sz="1350" i="1" spc="-95" dirty="0">
                <a:latin typeface="Arial"/>
                <a:cs typeface="Arial"/>
              </a:rPr>
              <a:t> </a:t>
            </a:r>
            <a:r>
              <a:rPr sz="1350" i="1" spc="5" dirty="0">
                <a:latin typeface="Arial"/>
                <a:cs typeface="Arial"/>
              </a:rPr>
              <a:t>7</a:t>
            </a:r>
            <a:endParaRPr sz="1350">
              <a:latin typeface="Arial"/>
              <a:cs typeface="Arial"/>
            </a:endParaRPr>
          </a:p>
        </p:txBody>
      </p:sp>
      <p:sp>
        <p:nvSpPr>
          <p:cNvPr id="63" name="object 63"/>
          <p:cNvSpPr txBox="1"/>
          <p:nvPr/>
        </p:nvSpPr>
        <p:spPr>
          <a:xfrm>
            <a:off x="5375029" y="2549164"/>
            <a:ext cx="497840" cy="220979"/>
          </a:xfrm>
          <a:prstGeom prst="rect">
            <a:avLst/>
          </a:prstGeom>
        </p:spPr>
        <p:txBody>
          <a:bodyPr vert="horz" wrap="square" lIns="0" tIns="0" rIns="0" bIns="0" rtlCol="0">
            <a:spAutoFit/>
          </a:bodyPr>
          <a:lstStyle/>
          <a:p>
            <a:pPr marL="12700">
              <a:lnSpc>
                <a:spcPct val="100000"/>
              </a:lnSpc>
            </a:pPr>
            <a:r>
              <a:rPr sz="1350" i="1" spc="5" dirty="0">
                <a:latin typeface="Arial"/>
                <a:cs typeface="Arial"/>
              </a:rPr>
              <a:t>ece,</a:t>
            </a:r>
            <a:r>
              <a:rPr sz="1350" i="1" spc="-95" dirty="0">
                <a:latin typeface="Arial"/>
                <a:cs typeface="Arial"/>
              </a:rPr>
              <a:t> </a:t>
            </a:r>
            <a:r>
              <a:rPr sz="1350" i="1" spc="5" dirty="0">
                <a:latin typeface="Arial"/>
                <a:cs typeface="Arial"/>
              </a:rPr>
              <a:t>7</a:t>
            </a:r>
            <a:endParaRPr sz="1350">
              <a:latin typeface="Arial"/>
              <a:cs typeface="Arial"/>
            </a:endParaRPr>
          </a:p>
        </p:txBody>
      </p:sp>
      <p:sp>
        <p:nvSpPr>
          <p:cNvPr id="64" name="object 64"/>
          <p:cNvSpPr txBox="1"/>
          <p:nvPr/>
        </p:nvSpPr>
        <p:spPr>
          <a:xfrm>
            <a:off x="5320887" y="3902723"/>
            <a:ext cx="554990" cy="546100"/>
          </a:xfrm>
          <a:prstGeom prst="rect">
            <a:avLst/>
          </a:prstGeom>
        </p:spPr>
        <p:txBody>
          <a:bodyPr vert="horz" wrap="square" lIns="0" tIns="0" rIns="0" bIns="0" rtlCol="0">
            <a:spAutoFit/>
          </a:bodyPr>
          <a:lstStyle/>
          <a:p>
            <a:pPr marR="5080" algn="r">
              <a:lnSpc>
                <a:spcPct val="100000"/>
              </a:lnSpc>
            </a:pPr>
            <a:r>
              <a:rPr sz="1350" i="1" spc="5" dirty="0">
                <a:latin typeface="Arial"/>
                <a:cs typeface="Arial"/>
              </a:rPr>
              <a:t>1</a:t>
            </a:r>
            <a:endParaRPr sz="1350">
              <a:latin typeface="Arial"/>
              <a:cs typeface="Arial"/>
            </a:endParaRPr>
          </a:p>
          <a:p>
            <a:pPr marR="62230" algn="r">
              <a:lnSpc>
                <a:spcPct val="100000"/>
              </a:lnSpc>
              <a:spcBef>
                <a:spcPts val="935"/>
              </a:spcBef>
            </a:pPr>
            <a:r>
              <a:rPr sz="1350" i="1" spc="5" dirty="0">
                <a:latin typeface="Arial"/>
                <a:cs typeface="Arial"/>
              </a:rPr>
              <a:t>ece,</a:t>
            </a:r>
            <a:r>
              <a:rPr sz="1350" i="1" spc="-95" dirty="0">
                <a:latin typeface="Arial"/>
                <a:cs typeface="Arial"/>
              </a:rPr>
              <a:t> </a:t>
            </a:r>
            <a:r>
              <a:rPr sz="1350" i="1" spc="5" dirty="0">
                <a:latin typeface="Arial"/>
                <a:cs typeface="Arial"/>
              </a:rPr>
              <a:t>7</a:t>
            </a:r>
            <a:endParaRPr sz="1350">
              <a:latin typeface="Arial"/>
              <a:cs typeface="Arial"/>
            </a:endParaRPr>
          </a:p>
        </p:txBody>
      </p:sp>
      <p:sp>
        <p:nvSpPr>
          <p:cNvPr id="66" name="object 2"/>
          <p:cNvSpPr txBox="1"/>
          <p:nvPr/>
        </p:nvSpPr>
        <p:spPr>
          <a:xfrm>
            <a:off x="1371600" y="990600"/>
            <a:ext cx="5582921" cy="430887"/>
          </a:xfrm>
          <a:prstGeom prst="rect">
            <a:avLst/>
          </a:prstGeom>
        </p:spPr>
        <p:txBody>
          <a:bodyPr vert="horz" wrap="square" lIns="0" tIns="0" rIns="0" bIns="0" rtlCol="0">
            <a:spAutoFit/>
          </a:bodyPr>
          <a:lstStyle/>
          <a:p>
            <a:pPr marL="12700" algn="ctr">
              <a:lnSpc>
                <a:spcPct val="100000"/>
              </a:lnSpc>
            </a:pPr>
            <a:r>
              <a:rPr lang="en-US" sz="2800" spc="45" dirty="0" smtClean="0">
                <a:solidFill>
                  <a:srgbClr val="00B050"/>
                </a:solidFill>
                <a:latin typeface="Century"/>
                <a:cs typeface="Century"/>
              </a:rPr>
              <a:t>Snapshot 3</a:t>
            </a:r>
            <a:endParaRPr sz="2800" dirty="0">
              <a:solidFill>
                <a:srgbClr val="00B050"/>
              </a:solidFill>
              <a:latin typeface="Century"/>
              <a:cs typeface="Century"/>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91119" y="3067359"/>
            <a:ext cx="464820" cy="464820"/>
          </a:xfrm>
          <a:custGeom>
            <a:avLst/>
            <a:gdLst/>
            <a:ahLst/>
            <a:cxnLst/>
            <a:rect l="l" t="t" r="r" b="b"/>
            <a:pathLst>
              <a:path w="464819" h="464819">
                <a:moveTo>
                  <a:pt x="464464" y="232232"/>
                </a:moveTo>
                <a:lnTo>
                  <a:pt x="459746" y="279034"/>
                </a:lnTo>
                <a:lnTo>
                  <a:pt x="446214" y="322627"/>
                </a:lnTo>
                <a:lnTo>
                  <a:pt x="424802" y="362074"/>
                </a:lnTo>
                <a:lnTo>
                  <a:pt x="396444" y="396444"/>
                </a:lnTo>
                <a:lnTo>
                  <a:pt x="362074" y="424802"/>
                </a:lnTo>
                <a:lnTo>
                  <a:pt x="322627" y="446214"/>
                </a:lnTo>
                <a:lnTo>
                  <a:pt x="279034" y="459746"/>
                </a:lnTo>
                <a:lnTo>
                  <a:pt x="232232" y="464464"/>
                </a:lnTo>
                <a:lnTo>
                  <a:pt x="185429" y="459746"/>
                </a:lnTo>
                <a:lnTo>
                  <a:pt x="141837" y="446214"/>
                </a:lnTo>
                <a:lnTo>
                  <a:pt x="102389" y="424802"/>
                </a:lnTo>
                <a:lnTo>
                  <a:pt x="68019" y="396444"/>
                </a:lnTo>
                <a:lnTo>
                  <a:pt x="39661" y="362074"/>
                </a:lnTo>
                <a:lnTo>
                  <a:pt x="18250" y="322627"/>
                </a:lnTo>
                <a:lnTo>
                  <a:pt x="4718" y="279034"/>
                </a:lnTo>
                <a:lnTo>
                  <a:pt x="0" y="232232"/>
                </a:lnTo>
                <a:lnTo>
                  <a:pt x="4718" y="185429"/>
                </a:lnTo>
                <a:lnTo>
                  <a:pt x="18250" y="141837"/>
                </a:lnTo>
                <a:lnTo>
                  <a:pt x="39661" y="102389"/>
                </a:lnTo>
                <a:lnTo>
                  <a:pt x="68019" y="68019"/>
                </a:lnTo>
                <a:lnTo>
                  <a:pt x="102389" y="39661"/>
                </a:lnTo>
                <a:lnTo>
                  <a:pt x="141837" y="18250"/>
                </a:lnTo>
                <a:lnTo>
                  <a:pt x="185429" y="4718"/>
                </a:lnTo>
                <a:lnTo>
                  <a:pt x="232232" y="0"/>
                </a:lnTo>
                <a:lnTo>
                  <a:pt x="279034" y="4718"/>
                </a:lnTo>
                <a:lnTo>
                  <a:pt x="322627" y="18250"/>
                </a:lnTo>
                <a:lnTo>
                  <a:pt x="362074" y="39661"/>
                </a:lnTo>
                <a:lnTo>
                  <a:pt x="396444" y="68019"/>
                </a:lnTo>
                <a:lnTo>
                  <a:pt x="424802" y="102389"/>
                </a:lnTo>
                <a:lnTo>
                  <a:pt x="446214" y="141837"/>
                </a:lnTo>
                <a:lnTo>
                  <a:pt x="459746" y="185429"/>
                </a:lnTo>
                <a:lnTo>
                  <a:pt x="464464" y="232232"/>
                </a:lnTo>
                <a:close/>
              </a:path>
            </a:pathLst>
          </a:custGeom>
          <a:ln w="5199">
            <a:solidFill>
              <a:srgbClr val="000000"/>
            </a:solidFill>
          </a:ln>
        </p:spPr>
        <p:txBody>
          <a:bodyPr wrap="square" lIns="0" tIns="0" rIns="0" bIns="0" rtlCol="0"/>
          <a:lstStyle/>
          <a:p>
            <a:endParaRPr/>
          </a:p>
        </p:txBody>
      </p:sp>
      <p:sp>
        <p:nvSpPr>
          <p:cNvPr id="3" name="object 3"/>
          <p:cNvSpPr/>
          <p:nvPr/>
        </p:nvSpPr>
        <p:spPr>
          <a:xfrm>
            <a:off x="3699230" y="3543609"/>
            <a:ext cx="464820" cy="464820"/>
          </a:xfrm>
          <a:custGeom>
            <a:avLst/>
            <a:gdLst/>
            <a:ahLst/>
            <a:cxnLst/>
            <a:rect l="l" t="t" r="r" b="b"/>
            <a:pathLst>
              <a:path w="464820" h="464819">
                <a:moveTo>
                  <a:pt x="464451" y="232232"/>
                </a:moveTo>
                <a:lnTo>
                  <a:pt x="459734" y="279034"/>
                </a:lnTo>
                <a:lnTo>
                  <a:pt x="446203" y="322627"/>
                </a:lnTo>
                <a:lnTo>
                  <a:pt x="424793" y="362074"/>
                </a:lnTo>
                <a:lnTo>
                  <a:pt x="396438" y="396444"/>
                </a:lnTo>
                <a:lnTo>
                  <a:pt x="362070" y="424802"/>
                </a:lnTo>
                <a:lnTo>
                  <a:pt x="322625" y="446214"/>
                </a:lnTo>
                <a:lnTo>
                  <a:pt x="279034" y="459746"/>
                </a:lnTo>
                <a:lnTo>
                  <a:pt x="232232" y="464464"/>
                </a:lnTo>
                <a:lnTo>
                  <a:pt x="185429" y="459746"/>
                </a:lnTo>
                <a:lnTo>
                  <a:pt x="141837" y="446214"/>
                </a:lnTo>
                <a:lnTo>
                  <a:pt x="102389" y="424802"/>
                </a:lnTo>
                <a:lnTo>
                  <a:pt x="68019" y="396444"/>
                </a:lnTo>
                <a:lnTo>
                  <a:pt x="39661" y="362074"/>
                </a:lnTo>
                <a:lnTo>
                  <a:pt x="18250" y="322627"/>
                </a:lnTo>
                <a:lnTo>
                  <a:pt x="4718" y="279034"/>
                </a:lnTo>
                <a:lnTo>
                  <a:pt x="0" y="232232"/>
                </a:lnTo>
                <a:lnTo>
                  <a:pt x="4718" y="185429"/>
                </a:lnTo>
                <a:lnTo>
                  <a:pt x="18250" y="141837"/>
                </a:lnTo>
                <a:lnTo>
                  <a:pt x="39661" y="102389"/>
                </a:lnTo>
                <a:lnTo>
                  <a:pt x="68019" y="68019"/>
                </a:lnTo>
                <a:lnTo>
                  <a:pt x="102389" y="39661"/>
                </a:lnTo>
                <a:lnTo>
                  <a:pt x="141837" y="18250"/>
                </a:lnTo>
                <a:lnTo>
                  <a:pt x="185429" y="4718"/>
                </a:lnTo>
                <a:lnTo>
                  <a:pt x="232232" y="0"/>
                </a:lnTo>
                <a:lnTo>
                  <a:pt x="279034" y="4718"/>
                </a:lnTo>
                <a:lnTo>
                  <a:pt x="322625" y="18250"/>
                </a:lnTo>
                <a:lnTo>
                  <a:pt x="362070" y="39661"/>
                </a:lnTo>
                <a:lnTo>
                  <a:pt x="396438" y="68019"/>
                </a:lnTo>
                <a:lnTo>
                  <a:pt x="424793" y="102389"/>
                </a:lnTo>
                <a:lnTo>
                  <a:pt x="446203" y="141837"/>
                </a:lnTo>
                <a:lnTo>
                  <a:pt x="459734" y="185429"/>
                </a:lnTo>
                <a:lnTo>
                  <a:pt x="464451" y="232232"/>
                </a:lnTo>
                <a:close/>
              </a:path>
            </a:pathLst>
          </a:custGeom>
          <a:ln w="5199">
            <a:solidFill>
              <a:srgbClr val="000000"/>
            </a:solidFill>
          </a:ln>
        </p:spPr>
        <p:txBody>
          <a:bodyPr wrap="square" lIns="0" tIns="0" rIns="0" bIns="0" rtlCol="0"/>
          <a:lstStyle/>
          <a:p>
            <a:endParaRPr/>
          </a:p>
        </p:txBody>
      </p:sp>
      <p:sp>
        <p:nvSpPr>
          <p:cNvPr id="4" name="object 4"/>
          <p:cNvSpPr/>
          <p:nvPr/>
        </p:nvSpPr>
        <p:spPr>
          <a:xfrm>
            <a:off x="4807699" y="2822655"/>
            <a:ext cx="464820" cy="464820"/>
          </a:xfrm>
          <a:custGeom>
            <a:avLst/>
            <a:gdLst/>
            <a:ahLst/>
            <a:cxnLst/>
            <a:rect l="l" t="t" r="r" b="b"/>
            <a:pathLst>
              <a:path w="464820" h="464819">
                <a:moveTo>
                  <a:pt x="464464" y="232232"/>
                </a:moveTo>
                <a:lnTo>
                  <a:pt x="459746" y="279034"/>
                </a:lnTo>
                <a:lnTo>
                  <a:pt x="446214" y="322627"/>
                </a:lnTo>
                <a:lnTo>
                  <a:pt x="424802" y="362074"/>
                </a:lnTo>
                <a:lnTo>
                  <a:pt x="396444" y="396444"/>
                </a:lnTo>
                <a:lnTo>
                  <a:pt x="362074" y="424802"/>
                </a:lnTo>
                <a:lnTo>
                  <a:pt x="322627" y="446214"/>
                </a:lnTo>
                <a:lnTo>
                  <a:pt x="279034" y="459746"/>
                </a:lnTo>
                <a:lnTo>
                  <a:pt x="232232" y="464464"/>
                </a:lnTo>
                <a:lnTo>
                  <a:pt x="185429" y="459746"/>
                </a:lnTo>
                <a:lnTo>
                  <a:pt x="141837" y="446214"/>
                </a:lnTo>
                <a:lnTo>
                  <a:pt x="102389" y="424802"/>
                </a:lnTo>
                <a:lnTo>
                  <a:pt x="68019" y="396444"/>
                </a:lnTo>
                <a:lnTo>
                  <a:pt x="39661" y="362074"/>
                </a:lnTo>
                <a:lnTo>
                  <a:pt x="18250" y="322627"/>
                </a:lnTo>
                <a:lnTo>
                  <a:pt x="4718" y="279034"/>
                </a:lnTo>
                <a:lnTo>
                  <a:pt x="0" y="232232"/>
                </a:lnTo>
                <a:lnTo>
                  <a:pt x="4718" y="185429"/>
                </a:lnTo>
                <a:lnTo>
                  <a:pt x="18250" y="141837"/>
                </a:lnTo>
                <a:lnTo>
                  <a:pt x="39661" y="102389"/>
                </a:lnTo>
                <a:lnTo>
                  <a:pt x="68019" y="68019"/>
                </a:lnTo>
                <a:lnTo>
                  <a:pt x="102389" y="39661"/>
                </a:lnTo>
                <a:lnTo>
                  <a:pt x="141837" y="18250"/>
                </a:lnTo>
                <a:lnTo>
                  <a:pt x="185429" y="4718"/>
                </a:lnTo>
                <a:lnTo>
                  <a:pt x="232232" y="0"/>
                </a:lnTo>
                <a:lnTo>
                  <a:pt x="279034" y="4718"/>
                </a:lnTo>
                <a:lnTo>
                  <a:pt x="322627" y="18250"/>
                </a:lnTo>
                <a:lnTo>
                  <a:pt x="362074" y="39661"/>
                </a:lnTo>
                <a:lnTo>
                  <a:pt x="396444" y="68019"/>
                </a:lnTo>
                <a:lnTo>
                  <a:pt x="424802" y="102389"/>
                </a:lnTo>
                <a:lnTo>
                  <a:pt x="446214" y="141837"/>
                </a:lnTo>
                <a:lnTo>
                  <a:pt x="459746" y="185429"/>
                </a:lnTo>
                <a:lnTo>
                  <a:pt x="464464" y="232232"/>
                </a:lnTo>
                <a:close/>
              </a:path>
            </a:pathLst>
          </a:custGeom>
          <a:ln w="5199">
            <a:solidFill>
              <a:srgbClr val="000000"/>
            </a:solidFill>
          </a:ln>
        </p:spPr>
        <p:txBody>
          <a:bodyPr wrap="square" lIns="0" tIns="0" rIns="0" bIns="0" rtlCol="0"/>
          <a:lstStyle/>
          <a:p>
            <a:endParaRPr/>
          </a:p>
        </p:txBody>
      </p:sp>
      <p:sp>
        <p:nvSpPr>
          <p:cNvPr id="5" name="object 5"/>
          <p:cNvSpPr/>
          <p:nvPr/>
        </p:nvSpPr>
        <p:spPr>
          <a:xfrm>
            <a:off x="6045796" y="3719695"/>
            <a:ext cx="464820" cy="464820"/>
          </a:xfrm>
          <a:custGeom>
            <a:avLst/>
            <a:gdLst/>
            <a:ahLst/>
            <a:cxnLst/>
            <a:rect l="l" t="t" r="r" b="b"/>
            <a:pathLst>
              <a:path w="464820" h="464819">
                <a:moveTo>
                  <a:pt x="464464" y="232232"/>
                </a:moveTo>
                <a:lnTo>
                  <a:pt x="459746" y="279034"/>
                </a:lnTo>
                <a:lnTo>
                  <a:pt x="446214" y="322627"/>
                </a:lnTo>
                <a:lnTo>
                  <a:pt x="424802" y="362074"/>
                </a:lnTo>
                <a:lnTo>
                  <a:pt x="396444" y="396444"/>
                </a:lnTo>
                <a:lnTo>
                  <a:pt x="362074" y="424802"/>
                </a:lnTo>
                <a:lnTo>
                  <a:pt x="322627" y="446214"/>
                </a:lnTo>
                <a:lnTo>
                  <a:pt x="279034" y="459746"/>
                </a:lnTo>
                <a:lnTo>
                  <a:pt x="232232" y="464464"/>
                </a:lnTo>
                <a:lnTo>
                  <a:pt x="185429" y="459746"/>
                </a:lnTo>
                <a:lnTo>
                  <a:pt x="141837" y="446214"/>
                </a:lnTo>
                <a:lnTo>
                  <a:pt x="102389" y="424802"/>
                </a:lnTo>
                <a:lnTo>
                  <a:pt x="68019" y="396444"/>
                </a:lnTo>
                <a:lnTo>
                  <a:pt x="39661" y="362074"/>
                </a:lnTo>
                <a:lnTo>
                  <a:pt x="18250" y="322627"/>
                </a:lnTo>
                <a:lnTo>
                  <a:pt x="4718" y="279034"/>
                </a:lnTo>
                <a:lnTo>
                  <a:pt x="0" y="232232"/>
                </a:lnTo>
                <a:lnTo>
                  <a:pt x="4718" y="185429"/>
                </a:lnTo>
                <a:lnTo>
                  <a:pt x="18250" y="141837"/>
                </a:lnTo>
                <a:lnTo>
                  <a:pt x="39661" y="102389"/>
                </a:lnTo>
                <a:lnTo>
                  <a:pt x="68019" y="68019"/>
                </a:lnTo>
                <a:lnTo>
                  <a:pt x="102389" y="39661"/>
                </a:lnTo>
                <a:lnTo>
                  <a:pt x="141837" y="18250"/>
                </a:lnTo>
                <a:lnTo>
                  <a:pt x="185429" y="4718"/>
                </a:lnTo>
                <a:lnTo>
                  <a:pt x="232232" y="0"/>
                </a:lnTo>
                <a:lnTo>
                  <a:pt x="279034" y="4718"/>
                </a:lnTo>
                <a:lnTo>
                  <a:pt x="322627" y="18250"/>
                </a:lnTo>
                <a:lnTo>
                  <a:pt x="362074" y="39661"/>
                </a:lnTo>
                <a:lnTo>
                  <a:pt x="396444" y="68019"/>
                </a:lnTo>
                <a:lnTo>
                  <a:pt x="424802" y="102389"/>
                </a:lnTo>
                <a:lnTo>
                  <a:pt x="446214" y="141837"/>
                </a:lnTo>
                <a:lnTo>
                  <a:pt x="459746" y="185429"/>
                </a:lnTo>
                <a:lnTo>
                  <a:pt x="464464" y="232232"/>
                </a:lnTo>
                <a:close/>
              </a:path>
            </a:pathLst>
          </a:custGeom>
          <a:ln w="5199">
            <a:solidFill>
              <a:srgbClr val="000000"/>
            </a:solidFill>
          </a:ln>
        </p:spPr>
        <p:txBody>
          <a:bodyPr wrap="square" lIns="0" tIns="0" rIns="0" bIns="0" rtlCol="0"/>
          <a:lstStyle/>
          <a:p>
            <a:endParaRPr/>
          </a:p>
        </p:txBody>
      </p:sp>
      <p:sp>
        <p:nvSpPr>
          <p:cNvPr id="6" name="object 6"/>
          <p:cNvSpPr/>
          <p:nvPr/>
        </p:nvSpPr>
        <p:spPr>
          <a:xfrm>
            <a:off x="2608783" y="2524574"/>
            <a:ext cx="464820" cy="464820"/>
          </a:xfrm>
          <a:custGeom>
            <a:avLst/>
            <a:gdLst/>
            <a:ahLst/>
            <a:cxnLst/>
            <a:rect l="l" t="t" r="r" b="b"/>
            <a:pathLst>
              <a:path w="464819" h="464819">
                <a:moveTo>
                  <a:pt x="464464" y="232219"/>
                </a:moveTo>
                <a:lnTo>
                  <a:pt x="459746" y="279022"/>
                </a:lnTo>
                <a:lnTo>
                  <a:pt x="446214" y="322614"/>
                </a:lnTo>
                <a:lnTo>
                  <a:pt x="424802" y="362062"/>
                </a:lnTo>
                <a:lnTo>
                  <a:pt x="396444" y="396432"/>
                </a:lnTo>
                <a:lnTo>
                  <a:pt x="362074" y="424789"/>
                </a:lnTo>
                <a:lnTo>
                  <a:pt x="322627" y="446201"/>
                </a:lnTo>
                <a:lnTo>
                  <a:pt x="279034" y="459733"/>
                </a:lnTo>
                <a:lnTo>
                  <a:pt x="232232" y="464451"/>
                </a:lnTo>
                <a:lnTo>
                  <a:pt x="185429" y="459733"/>
                </a:lnTo>
                <a:lnTo>
                  <a:pt x="141837" y="446201"/>
                </a:lnTo>
                <a:lnTo>
                  <a:pt x="102389" y="424789"/>
                </a:lnTo>
                <a:lnTo>
                  <a:pt x="68019" y="396432"/>
                </a:lnTo>
                <a:lnTo>
                  <a:pt x="39661" y="362062"/>
                </a:lnTo>
                <a:lnTo>
                  <a:pt x="18250" y="322614"/>
                </a:lnTo>
                <a:lnTo>
                  <a:pt x="4718" y="279022"/>
                </a:lnTo>
                <a:lnTo>
                  <a:pt x="0" y="232219"/>
                </a:lnTo>
                <a:lnTo>
                  <a:pt x="4718" y="185417"/>
                </a:lnTo>
                <a:lnTo>
                  <a:pt x="18250" y="141826"/>
                </a:lnTo>
                <a:lnTo>
                  <a:pt x="39661" y="102380"/>
                </a:lnTo>
                <a:lnTo>
                  <a:pt x="68019" y="68013"/>
                </a:lnTo>
                <a:lnTo>
                  <a:pt x="102389" y="39657"/>
                </a:lnTo>
                <a:lnTo>
                  <a:pt x="141837" y="18248"/>
                </a:lnTo>
                <a:lnTo>
                  <a:pt x="185429" y="4717"/>
                </a:lnTo>
                <a:lnTo>
                  <a:pt x="232232" y="0"/>
                </a:lnTo>
                <a:lnTo>
                  <a:pt x="279034" y="4717"/>
                </a:lnTo>
                <a:lnTo>
                  <a:pt x="322627" y="18248"/>
                </a:lnTo>
                <a:lnTo>
                  <a:pt x="362074" y="39657"/>
                </a:lnTo>
                <a:lnTo>
                  <a:pt x="396444" y="68013"/>
                </a:lnTo>
                <a:lnTo>
                  <a:pt x="424802" y="102380"/>
                </a:lnTo>
                <a:lnTo>
                  <a:pt x="446214" y="141826"/>
                </a:lnTo>
                <a:lnTo>
                  <a:pt x="459746" y="185417"/>
                </a:lnTo>
                <a:lnTo>
                  <a:pt x="464464" y="232219"/>
                </a:lnTo>
                <a:close/>
              </a:path>
            </a:pathLst>
          </a:custGeom>
          <a:ln w="5199">
            <a:solidFill>
              <a:srgbClr val="000000"/>
            </a:solidFill>
          </a:ln>
        </p:spPr>
        <p:txBody>
          <a:bodyPr wrap="square" lIns="0" tIns="0" rIns="0" bIns="0" rtlCol="0"/>
          <a:lstStyle/>
          <a:p>
            <a:endParaRPr/>
          </a:p>
        </p:txBody>
      </p:sp>
      <p:sp>
        <p:nvSpPr>
          <p:cNvPr id="7" name="object 7"/>
          <p:cNvSpPr/>
          <p:nvPr/>
        </p:nvSpPr>
        <p:spPr>
          <a:xfrm>
            <a:off x="6036792" y="2453860"/>
            <a:ext cx="464820" cy="464820"/>
          </a:xfrm>
          <a:custGeom>
            <a:avLst/>
            <a:gdLst/>
            <a:ahLst/>
            <a:cxnLst/>
            <a:rect l="l" t="t" r="r" b="b"/>
            <a:pathLst>
              <a:path w="464820" h="464819">
                <a:moveTo>
                  <a:pt x="464464" y="232232"/>
                </a:moveTo>
                <a:lnTo>
                  <a:pt x="459746" y="279034"/>
                </a:lnTo>
                <a:lnTo>
                  <a:pt x="446214" y="322627"/>
                </a:lnTo>
                <a:lnTo>
                  <a:pt x="424802" y="362074"/>
                </a:lnTo>
                <a:lnTo>
                  <a:pt x="396444" y="396444"/>
                </a:lnTo>
                <a:lnTo>
                  <a:pt x="362074" y="424802"/>
                </a:lnTo>
                <a:lnTo>
                  <a:pt x="322627" y="446214"/>
                </a:lnTo>
                <a:lnTo>
                  <a:pt x="279034" y="459746"/>
                </a:lnTo>
                <a:lnTo>
                  <a:pt x="232232" y="464464"/>
                </a:lnTo>
                <a:lnTo>
                  <a:pt x="185429" y="459746"/>
                </a:lnTo>
                <a:lnTo>
                  <a:pt x="141837" y="446214"/>
                </a:lnTo>
                <a:lnTo>
                  <a:pt x="102389" y="424802"/>
                </a:lnTo>
                <a:lnTo>
                  <a:pt x="68019" y="396444"/>
                </a:lnTo>
                <a:lnTo>
                  <a:pt x="39661" y="362074"/>
                </a:lnTo>
                <a:lnTo>
                  <a:pt x="18250" y="322627"/>
                </a:lnTo>
                <a:lnTo>
                  <a:pt x="4718" y="279034"/>
                </a:lnTo>
                <a:lnTo>
                  <a:pt x="0" y="232232"/>
                </a:lnTo>
                <a:lnTo>
                  <a:pt x="4718" y="185429"/>
                </a:lnTo>
                <a:lnTo>
                  <a:pt x="18250" y="141837"/>
                </a:lnTo>
                <a:lnTo>
                  <a:pt x="39661" y="102389"/>
                </a:lnTo>
                <a:lnTo>
                  <a:pt x="68019" y="68019"/>
                </a:lnTo>
                <a:lnTo>
                  <a:pt x="102389" y="39661"/>
                </a:lnTo>
                <a:lnTo>
                  <a:pt x="141837" y="18250"/>
                </a:lnTo>
                <a:lnTo>
                  <a:pt x="185429" y="4718"/>
                </a:lnTo>
                <a:lnTo>
                  <a:pt x="232232" y="0"/>
                </a:lnTo>
                <a:lnTo>
                  <a:pt x="279034" y="4718"/>
                </a:lnTo>
                <a:lnTo>
                  <a:pt x="322627" y="18250"/>
                </a:lnTo>
                <a:lnTo>
                  <a:pt x="362074" y="39661"/>
                </a:lnTo>
                <a:lnTo>
                  <a:pt x="396444" y="68019"/>
                </a:lnTo>
                <a:lnTo>
                  <a:pt x="424802" y="102389"/>
                </a:lnTo>
                <a:lnTo>
                  <a:pt x="446214" y="141837"/>
                </a:lnTo>
                <a:lnTo>
                  <a:pt x="459746" y="185429"/>
                </a:lnTo>
                <a:lnTo>
                  <a:pt x="464464" y="232232"/>
                </a:lnTo>
                <a:close/>
              </a:path>
            </a:pathLst>
          </a:custGeom>
          <a:ln w="5199">
            <a:solidFill>
              <a:srgbClr val="000000"/>
            </a:solidFill>
          </a:ln>
        </p:spPr>
        <p:txBody>
          <a:bodyPr wrap="square" lIns="0" tIns="0" rIns="0" bIns="0" rtlCol="0"/>
          <a:lstStyle/>
          <a:p>
            <a:endParaRPr/>
          </a:p>
        </p:txBody>
      </p:sp>
      <p:sp>
        <p:nvSpPr>
          <p:cNvPr id="8" name="object 8"/>
          <p:cNvSpPr/>
          <p:nvPr/>
        </p:nvSpPr>
        <p:spPr>
          <a:xfrm>
            <a:off x="2031326" y="2831672"/>
            <a:ext cx="624205" cy="312420"/>
          </a:xfrm>
          <a:custGeom>
            <a:avLst/>
            <a:gdLst/>
            <a:ahLst/>
            <a:cxnLst/>
            <a:rect l="l" t="t" r="r" b="b"/>
            <a:pathLst>
              <a:path w="624205" h="312419">
                <a:moveTo>
                  <a:pt x="0" y="311950"/>
                </a:moveTo>
                <a:lnTo>
                  <a:pt x="623900" y="0"/>
                </a:lnTo>
              </a:path>
            </a:pathLst>
          </a:custGeom>
          <a:ln w="5199">
            <a:solidFill>
              <a:srgbClr val="000000"/>
            </a:solidFill>
          </a:ln>
        </p:spPr>
        <p:txBody>
          <a:bodyPr wrap="square" lIns="0" tIns="0" rIns="0" bIns="0" rtlCol="0"/>
          <a:lstStyle/>
          <a:p>
            <a:endParaRPr/>
          </a:p>
        </p:txBody>
      </p:sp>
      <p:sp>
        <p:nvSpPr>
          <p:cNvPr id="9" name="object 9"/>
          <p:cNvSpPr/>
          <p:nvPr/>
        </p:nvSpPr>
        <p:spPr>
          <a:xfrm>
            <a:off x="2031326" y="3403579"/>
            <a:ext cx="1664335" cy="416559"/>
          </a:xfrm>
          <a:custGeom>
            <a:avLst/>
            <a:gdLst/>
            <a:ahLst/>
            <a:cxnLst/>
            <a:rect l="l" t="t" r="r" b="b"/>
            <a:pathLst>
              <a:path w="1664335" h="416560">
                <a:moveTo>
                  <a:pt x="0" y="0"/>
                </a:moveTo>
                <a:lnTo>
                  <a:pt x="1663738" y="415937"/>
                </a:lnTo>
              </a:path>
            </a:pathLst>
          </a:custGeom>
          <a:ln w="5199">
            <a:solidFill>
              <a:srgbClr val="000000"/>
            </a:solidFill>
          </a:ln>
        </p:spPr>
        <p:txBody>
          <a:bodyPr wrap="square" lIns="0" tIns="0" rIns="0" bIns="0" rtlCol="0"/>
          <a:lstStyle/>
          <a:p>
            <a:endParaRPr/>
          </a:p>
        </p:txBody>
      </p:sp>
      <p:sp>
        <p:nvSpPr>
          <p:cNvPr id="10" name="object 10"/>
          <p:cNvSpPr/>
          <p:nvPr/>
        </p:nvSpPr>
        <p:spPr>
          <a:xfrm>
            <a:off x="3019171" y="2883654"/>
            <a:ext cx="780415" cy="676275"/>
          </a:xfrm>
          <a:custGeom>
            <a:avLst/>
            <a:gdLst/>
            <a:ahLst/>
            <a:cxnLst/>
            <a:rect l="l" t="t" r="r" b="b"/>
            <a:pathLst>
              <a:path w="780414" h="676275">
                <a:moveTo>
                  <a:pt x="0" y="0"/>
                </a:moveTo>
                <a:lnTo>
                  <a:pt x="779881" y="675906"/>
                </a:lnTo>
              </a:path>
            </a:pathLst>
          </a:custGeom>
          <a:ln w="5199">
            <a:solidFill>
              <a:srgbClr val="000000"/>
            </a:solidFill>
          </a:ln>
        </p:spPr>
        <p:txBody>
          <a:bodyPr wrap="square" lIns="0" tIns="0" rIns="0" bIns="0" rtlCol="0"/>
          <a:lstStyle/>
          <a:p>
            <a:endParaRPr/>
          </a:p>
        </p:txBody>
      </p:sp>
      <p:sp>
        <p:nvSpPr>
          <p:cNvPr id="11" name="object 11"/>
          <p:cNvSpPr/>
          <p:nvPr/>
        </p:nvSpPr>
        <p:spPr>
          <a:xfrm>
            <a:off x="4162996" y="3247597"/>
            <a:ext cx="728345" cy="467995"/>
          </a:xfrm>
          <a:custGeom>
            <a:avLst/>
            <a:gdLst/>
            <a:ahLst/>
            <a:cxnLst/>
            <a:rect l="l" t="t" r="r" b="b"/>
            <a:pathLst>
              <a:path w="728345" h="467994">
                <a:moveTo>
                  <a:pt x="0" y="467931"/>
                </a:moveTo>
                <a:lnTo>
                  <a:pt x="727887" y="0"/>
                </a:lnTo>
              </a:path>
            </a:pathLst>
          </a:custGeom>
          <a:ln w="5199">
            <a:solidFill>
              <a:srgbClr val="000000"/>
            </a:solidFill>
          </a:ln>
        </p:spPr>
        <p:txBody>
          <a:bodyPr wrap="square" lIns="0" tIns="0" rIns="0" bIns="0" rtlCol="0"/>
          <a:lstStyle/>
          <a:p>
            <a:endParaRPr/>
          </a:p>
        </p:txBody>
      </p:sp>
      <p:sp>
        <p:nvSpPr>
          <p:cNvPr id="12" name="object 12"/>
          <p:cNvSpPr/>
          <p:nvPr/>
        </p:nvSpPr>
        <p:spPr>
          <a:xfrm>
            <a:off x="5254828" y="2727685"/>
            <a:ext cx="728345" cy="260350"/>
          </a:xfrm>
          <a:custGeom>
            <a:avLst/>
            <a:gdLst/>
            <a:ahLst/>
            <a:cxnLst/>
            <a:rect l="l" t="t" r="r" b="b"/>
            <a:pathLst>
              <a:path w="728345" h="260350">
                <a:moveTo>
                  <a:pt x="0" y="259956"/>
                </a:moveTo>
                <a:lnTo>
                  <a:pt x="727887" y="0"/>
                </a:lnTo>
              </a:path>
            </a:pathLst>
          </a:custGeom>
          <a:ln w="5199">
            <a:solidFill>
              <a:srgbClr val="000000"/>
            </a:solidFill>
          </a:ln>
        </p:spPr>
        <p:txBody>
          <a:bodyPr wrap="square" lIns="0" tIns="0" rIns="0" bIns="0" rtlCol="0"/>
          <a:lstStyle/>
          <a:p>
            <a:endParaRPr/>
          </a:p>
        </p:txBody>
      </p:sp>
      <p:sp>
        <p:nvSpPr>
          <p:cNvPr id="13" name="object 13"/>
          <p:cNvSpPr/>
          <p:nvPr/>
        </p:nvSpPr>
        <p:spPr>
          <a:xfrm>
            <a:off x="5202834" y="3195616"/>
            <a:ext cx="883919" cy="624205"/>
          </a:xfrm>
          <a:custGeom>
            <a:avLst/>
            <a:gdLst/>
            <a:ahLst/>
            <a:cxnLst/>
            <a:rect l="l" t="t" r="r" b="b"/>
            <a:pathLst>
              <a:path w="883920" h="624205">
                <a:moveTo>
                  <a:pt x="0" y="0"/>
                </a:moveTo>
                <a:lnTo>
                  <a:pt x="883869" y="623900"/>
                </a:lnTo>
              </a:path>
            </a:pathLst>
          </a:custGeom>
          <a:ln w="5199">
            <a:solidFill>
              <a:srgbClr val="000000"/>
            </a:solidFill>
          </a:ln>
        </p:spPr>
        <p:txBody>
          <a:bodyPr wrap="square" lIns="0" tIns="0" rIns="0" bIns="0" rtlCol="0"/>
          <a:lstStyle/>
          <a:p>
            <a:endParaRPr/>
          </a:p>
        </p:txBody>
      </p:sp>
      <p:sp>
        <p:nvSpPr>
          <p:cNvPr id="14" name="object 14"/>
          <p:cNvSpPr/>
          <p:nvPr/>
        </p:nvSpPr>
        <p:spPr>
          <a:xfrm>
            <a:off x="6242672" y="2883654"/>
            <a:ext cx="0" cy="832485"/>
          </a:xfrm>
          <a:custGeom>
            <a:avLst/>
            <a:gdLst/>
            <a:ahLst/>
            <a:cxnLst/>
            <a:rect l="l" t="t" r="r" b="b"/>
            <a:pathLst>
              <a:path h="832485">
                <a:moveTo>
                  <a:pt x="0" y="0"/>
                </a:moveTo>
                <a:lnTo>
                  <a:pt x="0" y="831875"/>
                </a:lnTo>
              </a:path>
            </a:pathLst>
          </a:custGeom>
          <a:ln w="3175">
            <a:solidFill>
              <a:srgbClr val="000000"/>
            </a:solidFill>
          </a:ln>
        </p:spPr>
        <p:txBody>
          <a:bodyPr wrap="square" lIns="0" tIns="0" rIns="0" bIns="0" rtlCol="0"/>
          <a:lstStyle/>
          <a:p>
            <a:endParaRPr/>
          </a:p>
        </p:txBody>
      </p:sp>
      <p:sp>
        <p:nvSpPr>
          <p:cNvPr id="15" name="object 15"/>
          <p:cNvSpPr/>
          <p:nvPr/>
        </p:nvSpPr>
        <p:spPr>
          <a:xfrm>
            <a:off x="6242672" y="2883654"/>
            <a:ext cx="0" cy="832485"/>
          </a:xfrm>
          <a:custGeom>
            <a:avLst/>
            <a:gdLst/>
            <a:ahLst/>
            <a:cxnLst/>
            <a:rect l="l" t="t" r="r" b="b"/>
            <a:pathLst>
              <a:path h="832485">
                <a:moveTo>
                  <a:pt x="0" y="0"/>
                </a:moveTo>
                <a:lnTo>
                  <a:pt x="0" y="831875"/>
                </a:lnTo>
              </a:path>
            </a:pathLst>
          </a:custGeom>
          <a:ln w="5199">
            <a:solidFill>
              <a:srgbClr val="000000"/>
            </a:solidFill>
          </a:ln>
        </p:spPr>
        <p:txBody>
          <a:bodyPr wrap="square" lIns="0" tIns="0" rIns="0" bIns="0" rtlCol="0"/>
          <a:lstStyle/>
          <a:p>
            <a:endParaRPr/>
          </a:p>
        </p:txBody>
      </p:sp>
      <p:sp>
        <p:nvSpPr>
          <p:cNvPr id="16" name="object 16"/>
          <p:cNvSpPr/>
          <p:nvPr/>
        </p:nvSpPr>
        <p:spPr>
          <a:xfrm>
            <a:off x="6450647" y="2623697"/>
            <a:ext cx="208279" cy="0"/>
          </a:xfrm>
          <a:custGeom>
            <a:avLst/>
            <a:gdLst/>
            <a:ahLst/>
            <a:cxnLst/>
            <a:rect l="l" t="t" r="r" b="b"/>
            <a:pathLst>
              <a:path w="208279">
                <a:moveTo>
                  <a:pt x="0" y="0"/>
                </a:moveTo>
                <a:lnTo>
                  <a:pt x="207962" y="0"/>
                </a:lnTo>
              </a:path>
            </a:pathLst>
          </a:custGeom>
          <a:ln w="3175">
            <a:solidFill>
              <a:srgbClr val="000000"/>
            </a:solidFill>
          </a:ln>
        </p:spPr>
        <p:txBody>
          <a:bodyPr wrap="square" lIns="0" tIns="0" rIns="0" bIns="0" rtlCol="0"/>
          <a:lstStyle/>
          <a:p>
            <a:endParaRPr/>
          </a:p>
        </p:txBody>
      </p:sp>
      <p:sp>
        <p:nvSpPr>
          <p:cNvPr id="17" name="object 17"/>
          <p:cNvSpPr/>
          <p:nvPr/>
        </p:nvSpPr>
        <p:spPr>
          <a:xfrm>
            <a:off x="6450647" y="2623697"/>
            <a:ext cx="208279" cy="0"/>
          </a:xfrm>
          <a:custGeom>
            <a:avLst/>
            <a:gdLst/>
            <a:ahLst/>
            <a:cxnLst/>
            <a:rect l="l" t="t" r="r" b="b"/>
            <a:pathLst>
              <a:path w="208279">
                <a:moveTo>
                  <a:pt x="0" y="0"/>
                </a:moveTo>
                <a:lnTo>
                  <a:pt x="207962" y="0"/>
                </a:lnTo>
              </a:path>
            </a:pathLst>
          </a:custGeom>
          <a:ln w="5199">
            <a:solidFill>
              <a:srgbClr val="000000"/>
            </a:solidFill>
          </a:ln>
        </p:spPr>
        <p:txBody>
          <a:bodyPr wrap="square" lIns="0" tIns="0" rIns="0" bIns="0" rtlCol="0"/>
          <a:lstStyle/>
          <a:p>
            <a:endParaRPr/>
          </a:p>
        </p:txBody>
      </p:sp>
      <p:sp>
        <p:nvSpPr>
          <p:cNvPr id="18" name="object 18"/>
          <p:cNvSpPr/>
          <p:nvPr/>
        </p:nvSpPr>
        <p:spPr>
          <a:xfrm>
            <a:off x="6502641" y="3923504"/>
            <a:ext cx="208279" cy="0"/>
          </a:xfrm>
          <a:custGeom>
            <a:avLst/>
            <a:gdLst/>
            <a:ahLst/>
            <a:cxnLst/>
            <a:rect l="l" t="t" r="r" b="b"/>
            <a:pathLst>
              <a:path w="208279">
                <a:moveTo>
                  <a:pt x="0" y="0"/>
                </a:moveTo>
                <a:lnTo>
                  <a:pt x="207962" y="0"/>
                </a:lnTo>
              </a:path>
            </a:pathLst>
          </a:custGeom>
          <a:ln w="3175">
            <a:solidFill>
              <a:srgbClr val="000000"/>
            </a:solidFill>
          </a:ln>
        </p:spPr>
        <p:txBody>
          <a:bodyPr wrap="square" lIns="0" tIns="0" rIns="0" bIns="0" rtlCol="0"/>
          <a:lstStyle/>
          <a:p>
            <a:endParaRPr/>
          </a:p>
        </p:txBody>
      </p:sp>
      <p:sp>
        <p:nvSpPr>
          <p:cNvPr id="19" name="object 19"/>
          <p:cNvSpPr/>
          <p:nvPr/>
        </p:nvSpPr>
        <p:spPr>
          <a:xfrm>
            <a:off x="6502641" y="3923504"/>
            <a:ext cx="208279" cy="0"/>
          </a:xfrm>
          <a:custGeom>
            <a:avLst/>
            <a:gdLst/>
            <a:ahLst/>
            <a:cxnLst/>
            <a:rect l="l" t="t" r="r" b="b"/>
            <a:pathLst>
              <a:path w="208279">
                <a:moveTo>
                  <a:pt x="0" y="0"/>
                </a:moveTo>
                <a:lnTo>
                  <a:pt x="207962" y="0"/>
                </a:lnTo>
              </a:path>
            </a:pathLst>
          </a:custGeom>
          <a:ln w="5199">
            <a:solidFill>
              <a:srgbClr val="000000"/>
            </a:solidFill>
          </a:ln>
        </p:spPr>
        <p:txBody>
          <a:bodyPr wrap="square" lIns="0" tIns="0" rIns="0" bIns="0" rtlCol="0"/>
          <a:lstStyle/>
          <a:p>
            <a:endParaRPr/>
          </a:p>
        </p:txBody>
      </p:sp>
      <p:sp>
        <p:nvSpPr>
          <p:cNvPr id="20" name="object 20"/>
          <p:cNvSpPr/>
          <p:nvPr/>
        </p:nvSpPr>
        <p:spPr>
          <a:xfrm>
            <a:off x="6658609" y="2259753"/>
            <a:ext cx="0" cy="624205"/>
          </a:xfrm>
          <a:custGeom>
            <a:avLst/>
            <a:gdLst/>
            <a:ahLst/>
            <a:cxnLst/>
            <a:rect l="l" t="t" r="r" b="b"/>
            <a:pathLst>
              <a:path h="624205">
                <a:moveTo>
                  <a:pt x="0" y="0"/>
                </a:moveTo>
                <a:lnTo>
                  <a:pt x="0" y="623900"/>
                </a:lnTo>
              </a:path>
            </a:pathLst>
          </a:custGeom>
          <a:ln w="3175">
            <a:solidFill>
              <a:srgbClr val="000000"/>
            </a:solidFill>
          </a:ln>
        </p:spPr>
        <p:txBody>
          <a:bodyPr wrap="square" lIns="0" tIns="0" rIns="0" bIns="0" rtlCol="0"/>
          <a:lstStyle/>
          <a:p>
            <a:endParaRPr/>
          </a:p>
        </p:txBody>
      </p:sp>
      <p:sp>
        <p:nvSpPr>
          <p:cNvPr id="21" name="object 21"/>
          <p:cNvSpPr/>
          <p:nvPr/>
        </p:nvSpPr>
        <p:spPr>
          <a:xfrm>
            <a:off x="6658609" y="2259753"/>
            <a:ext cx="0" cy="624205"/>
          </a:xfrm>
          <a:custGeom>
            <a:avLst/>
            <a:gdLst/>
            <a:ahLst/>
            <a:cxnLst/>
            <a:rect l="l" t="t" r="r" b="b"/>
            <a:pathLst>
              <a:path h="624205">
                <a:moveTo>
                  <a:pt x="0" y="0"/>
                </a:moveTo>
                <a:lnTo>
                  <a:pt x="0" y="623900"/>
                </a:lnTo>
              </a:path>
            </a:pathLst>
          </a:custGeom>
          <a:ln w="20796">
            <a:solidFill>
              <a:srgbClr val="000000"/>
            </a:solidFill>
          </a:ln>
        </p:spPr>
        <p:txBody>
          <a:bodyPr wrap="square" lIns="0" tIns="0" rIns="0" bIns="0" rtlCol="0"/>
          <a:lstStyle/>
          <a:p>
            <a:endParaRPr/>
          </a:p>
        </p:txBody>
      </p:sp>
      <p:sp>
        <p:nvSpPr>
          <p:cNvPr id="22" name="object 22"/>
          <p:cNvSpPr/>
          <p:nvPr/>
        </p:nvSpPr>
        <p:spPr>
          <a:xfrm>
            <a:off x="6710603" y="3715529"/>
            <a:ext cx="0" cy="624205"/>
          </a:xfrm>
          <a:custGeom>
            <a:avLst/>
            <a:gdLst/>
            <a:ahLst/>
            <a:cxnLst/>
            <a:rect l="l" t="t" r="r" b="b"/>
            <a:pathLst>
              <a:path h="624205">
                <a:moveTo>
                  <a:pt x="0" y="0"/>
                </a:moveTo>
                <a:lnTo>
                  <a:pt x="0" y="623912"/>
                </a:lnTo>
              </a:path>
            </a:pathLst>
          </a:custGeom>
          <a:ln w="3175">
            <a:solidFill>
              <a:srgbClr val="000000"/>
            </a:solidFill>
          </a:ln>
        </p:spPr>
        <p:txBody>
          <a:bodyPr wrap="square" lIns="0" tIns="0" rIns="0" bIns="0" rtlCol="0"/>
          <a:lstStyle/>
          <a:p>
            <a:endParaRPr/>
          </a:p>
        </p:txBody>
      </p:sp>
      <p:sp>
        <p:nvSpPr>
          <p:cNvPr id="23" name="object 23"/>
          <p:cNvSpPr/>
          <p:nvPr/>
        </p:nvSpPr>
        <p:spPr>
          <a:xfrm>
            <a:off x="6710603" y="3715529"/>
            <a:ext cx="0" cy="624205"/>
          </a:xfrm>
          <a:custGeom>
            <a:avLst/>
            <a:gdLst/>
            <a:ahLst/>
            <a:cxnLst/>
            <a:rect l="l" t="t" r="r" b="b"/>
            <a:pathLst>
              <a:path h="624205">
                <a:moveTo>
                  <a:pt x="0" y="0"/>
                </a:moveTo>
                <a:lnTo>
                  <a:pt x="0" y="623912"/>
                </a:lnTo>
              </a:path>
            </a:pathLst>
          </a:custGeom>
          <a:ln w="20796">
            <a:solidFill>
              <a:srgbClr val="000000"/>
            </a:solidFill>
          </a:ln>
        </p:spPr>
        <p:txBody>
          <a:bodyPr wrap="square" lIns="0" tIns="0" rIns="0" bIns="0" rtlCol="0"/>
          <a:lstStyle/>
          <a:p>
            <a:endParaRPr/>
          </a:p>
        </p:txBody>
      </p:sp>
      <p:sp>
        <p:nvSpPr>
          <p:cNvPr id="24" name="object 24"/>
          <p:cNvSpPr/>
          <p:nvPr/>
        </p:nvSpPr>
        <p:spPr>
          <a:xfrm>
            <a:off x="1407413" y="3299591"/>
            <a:ext cx="208279" cy="0"/>
          </a:xfrm>
          <a:custGeom>
            <a:avLst/>
            <a:gdLst/>
            <a:ahLst/>
            <a:cxnLst/>
            <a:rect l="l" t="t" r="r" b="b"/>
            <a:pathLst>
              <a:path w="208280">
                <a:moveTo>
                  <a:pt x="0" y="0"/>
                </a:moveTo>
                <a:lnTo>
                  <a:pt x="207975" y="0"/>
                </a:lnTo>
              </a:path>
            </a:pathLst>
          </a:custGeom>
          <a:ln w="3175">
            <a:solidFill>
              <a:srgbClr val="000000"/>
            </a:solidFill>
          </a:ln>
        </p:spPr>
        <p:txBody>
          <a:bodyPr wrap="square" lIns="0" tIns="0" rIns="0" bIns="0" rtlCol="0"/>
          <a:lstStyle/>
          <a:p>
            <a:endParaRPr/>
          </a:p>
        </p:txBody>
      </p:sp>
      <p:sp>
        <p:nvSpPr>
          <p:cNvPr id="25" name="object 25"/>
          <p:cNvSpPr/>
          <p:nvPr/>
        </p:nvSpPr>
        <p:spPr>
          <a:xfrm>
            <a:off x="1407413" y="3299591"/>
            <a:ext cx="208279" cy="0"/>
          </a:xfrm>
          <a:custGeom>
            <a:avLst/>
            <a:gdLst/>
            <a:ahLst/>
            <a:cxnLst/>
            <a:rect l="l" t="t" r="r" b="b"/>
            <a:pathLst>
              <a:path w="208280">
                <a:moveTo>
                  <a:pt x="0" y="0"/>
                </a:moveTo>
                <a:lnTo>
                  <a:pt x="207975" y="0"/>
                </a:lnTo>
              </a:path>
            </a:pathLst>
          </a:custGeom>
          <a:ln w="5199">
            <a:solidFill>
              <a:srgbClr val="000000"/>
            </a:solidFill>
          </a:ln>
        </p:spPr>
        <p:txBody>
          <a:bodyPr wrap="square" lIns="0" tIns="0" rIns="0" bIns="0" rtlCol="0"/>
          <a:lstStyle/>
          <a:p>
            <a:endParaRPr/>
          </a:p>
        </p:txBody>
      </p:sp>
      <p:sp>
        <p:nvSpPr>
          <p:cNvPr id="26" name="object 26"/>
          <p:cNvSpPr/>
          <p:nvPr/>
        </p:nvSpPr>
        <p:spPr>
          <a:xfrm>
            <a:off x="1407413" y="3039635"/>
            <a:ext cx="0" cy="624205"/>
          </a:xfrm>
          <a:custGeom>
            <a:avLst/>
            <a:gdLst/>
            <a:ahLst/>
            <a:cxnLst/>
            <a:rect l="l" t="t" r="r" b="b"/>
            <a:pathLst>
              <a:path h="624205">
                <a:moveTo>
                  <a:pt x="0" y="0"/>
                </a:moveTo>
                <a:lnTo>
                  <a:pt x="0" y="623900"/>
                </a:lnTo>
              </a:path>
            </a:pathLst>
          </a:custGeom>
          <a:ln w="3175">
            <a:solidFill>
              <a:srgbClr val="000000"/>
            </a:solidFill>
          </a:ln>
        </p:spPr>
        <p:txBody>
          <a:bodyPr wrap="square" lIns="0" tIns="0" rIns="0" bIns="0" rtlCol="0"/>
          <a:lstStyle/>
          <a:p>
            <a:endParaRPr/>
          </a:p>
        </p:txBody>
      </p:sp>
      <p:sp>
        <p:nvSpPr>
          <p:cNvPr id="27" name="object 27"/>
          <p:cNvSpPr/>
          <p:nvPr/>
        </p:nvSpPr>
        <p:spPr>
          <a:xfrm>
            <a:off x="1407413" y="3039635"/>
            <a:ext cx="0" cy="624205"/>
          </a:xfrm>
          <a:custGeom>
            <a:avLst/>
            <a:gdLst/>
            <a:ahLst/>
            <a:cxnLst/>
            <a:rect l="l" t="t" r="r" b="b"/>
            <a:pathLst>
              <a:path h="624205">
                <a:moveTo>
                  <a:pt x="0" y="0"/>
                </a:moveTo>
                <a:lnTo>
                  <a:pt x="0" y="623900"/>
                </a:lnTo>
              </a:path>
            </a:pathLst>
          </a:custGeom>
          <a:ln w="20796">
            <a:solidFill>
              <a:srgbClr val="000000"/>
            </a:solidFill>
          </a:ln>
        </p:spPr>
        <p:txBody>
          <a:bodyPr wrap="square" lIns="0" tIns="0" rIns="0" bIns="0" rtlCol="0"/>
          <a:lstStyle/>
          <a:p>
            <a:endParaRPr/>
          </a:p>
        </p:txBody>
      </p:sp>
      <p:sp>
        <p:nvSpPr>
          <p:cNvPr id="28" name="object 28"/>
          <p:cNvSpPr/>
          <p:nvPr/>
        </p:nvSpPr>
        <p:spPr>
          <a:xfrm>
            <a:off x="6658609" y="2415735"/>
            <a:ext cx="156210" cy="0"/>
          </a:xfrm>
          <a:custGeom>
            <a:avLst/>
            <a:gdLst/>
            <a:ahLst/>
            <a:cxnLst/>
            <a:rect l="l" t="t" r="r" b="b"/>
            <a:pathLst>
              <a:path w="156209">
                <a:moveTo>
                  <a:pt x="0" y="0"/>
                </a:moveTo>
                <a:lnTo>
                  <a:pt x="155981" y="0"/>
                </a:lnTo>
              </a:path>
            </a:pathLst>
          </a:custGeom>
          <a:ln w="3175">
            <a:solidFill>
              <a:srgbClr val="000000"/>
            </a:solidFill>
          </a:ln>
        </p:spPr>
        <p:txBody>
          <a:bodyPr wrap="square" lIns="0" tIns="0" rIns="0" bIns="0" rtlCol="0"/>
          <a:lstStyle/>
          <a:p>
            <a:endParaRPr/>
          </a:p>
        </p:txBody>
      </p:sp>
      <p:sp>
        <p:nvSpPr>
          <p:cNvPr id="29" name="object 29"/>
          <p:cNvSpPr/>
          <p:nvPr/>
        </p:nvSpPr>
        <p:spPr>
          <a:xfrm>
            <a:off x="6658609" y="2415735"/>
            <a:ext cx="156210" cy="0"/>
          </a:xfrm>
          <a:custGeom>
            <a:avLst/>
            <a:gdLst/>
            <a:ahLst/>
            <a:cxnLst/>
            <a:rect l="l" t="t" r="r" b="b"/>
            <a:pathLst>
              <a:path w="156209">
                <a:moveTo>
                  <a:pt x="0" y="0"/>
                </a:moveTo>
                <a:lnTo>
                  <a:pt x="155981" y="0"/>
                </a:lnTo>
              </a:path>
            </a:pathLst>
          </a:custGeom>
          <a:ln w="5199">
            <a:solidFill>
              <a:srgbClr val="000000"/>
            </a:solidFill>
          </a:ln>
        </p:spPr>
        <p:txBody>
          <a:bodyPr wrap="square" lIns="0" tIns="0" rIns="0" bIns="0" rtlCol="0"/>
          <a:lstStyle/>
          <a:p>
            <a:endParaRPr/>
          </a:p>
        </p:txBody>
      </p:sp>
      <p:sp>
        <p:nvSpPr>
          <p:cNvPr id="30" name="object 30"/>
          <p:cNvSpPr/>
          <p:nvPr/>
        </p:nvSpPr>
        <p:spPr>
          <a:xfrm>
            <a:off x="6710603" y="4183460"/>
            <a:ext cx="156210" cy="0"/>
          </a:xfrm>
          <a:custGeom>
            <a:avLst/>
            <a:gdLst/>
            <a:ahLst/>
            <a:cxnLst/>
            <a:rect l="l" t="t" r="r" b="b"/>
            <a:pathLst>
              <a:path w="156209">
                <a:moveTo>
                  <a:pt x="0" y="0"/>
                </a:moveTo>
                <a:lnTo>
                  <a:pt x="155981" y="0"/>
                </a:lnTo>
              </a:path>
            </a:pathLst>
          </a:custGeom>
          <a:ln w="3175">
            <a:solidFill>
              <a:srgbClr val="000000"/>
            </a:solidFill>
          </a:ln>
        </p:spPr>
        <p:txBody>
          <a:bodyPr wrap="square" lIns="0" tIns="0" rIns="0" bIns="0" rtlCol="0"/>
          <a:lstStyle/>
          <a:p>
            <a:endParaRPr/>
          </a:p>
        </p:txBody>
      </p:sp>
      <p:sp>
        <p:nvSpPr>
          <p:cNvPr id="31" name="object 31"/>
          <p:cNvSpPr/>
          <p:nvPr/>
        </p:nvSpPr>
        <p:spPr>
          <a:xfrm>
            <a:off x="6710603" y="4183460"/>
            <a:ext cx="156210" cy="0"/>
          </a:xfrm>
          <a:custGeom>
            <a:avLst/>
            <a:gdLst/>
            <a:ahLst/>
            <a:cxnLst/>
            <a:rect l="l" t="t" r="r" b="b"/>
            <a:pathLst>
              <a:path w="156209">
                <a:moveTo>
                  <a:pt x="0" y="0"/>
                </a:moveTo>
                <a:lnTo>
                  <a:pt x="155981" y="0"/>
                </a:lnTo>
              </a:path>
            </a:pathLst>
          </a:custGeom>
          <a:ln w="5199">
            <a:solidFill>
              <a:srgbClr val="000000"/>
            </a:solidFill>
          </a:ln>
        </p:spPr>
        <p:txBody>
          <a:bodyPr wrap="square" lIns="0" tIns="0" rIns="0" bIns="0" rtlCol="0"/>
          <a:lstStyle/>
          <a:p>
            <a:endParaRPr/>
          </a:p>
        </p:txBody>
      </p:sp>
      <p:sp>
        <p:nvSpPr>
          <p:cNvPr id="32" name="object 32"/>
          <p:cNvSpPr/>
          <p:nvPr/>
        </p:nvSpPr>
        <p:spPr>
          <a:xfrm>
            <a:off x="3116910" y="2757492"/>
            <a:ext cx="1715770" cy="364490"/>
          </a:xfrm>
          <a:custGeom>
            <a:avLst/>
            <a:gdLst/>
            <a:ahLst/>
            <a:cxnLst/>
            <a:rect l="l" t="t" r="r" b="b"/>
            <a:pathLst>
              <a:path w="1715770" h="364489">
                <a:moveTo>
                  <a:pt x="0" y="0"/>
                </a:moveTo>
                <a:lnTo>
                  <a:pt x="1715744" y="363943"/>
                </a:lnTo>
              </a:path>
            </a:pathLst>
          </a:custGeom>
          <a:ln w="5199">
            <a:solidFill>
              <a:srgbClr val="000000"/>
            </a:solidFill>
          </a:ln>
        </p:spPr>
        <p:txBody>
          <a:bodyPr wrap="square" lIns="0" tIns="0" rIns="0" bIns="0" rtlCol="0"/>
          <a:lstStyle/>
          <a:p>
            <a:endParaRPr/>
          </a:p>
        </p:txBody>
      </p:sp>
      <p:sp>
        <p:nvSpPr>
          <p:cNvPr id="33" name="object 33"/>
          <p:cNvSpPr/>
          <p:nvPr/>
        </p:nvSpPr>
        <p:spPr>
          <a:xfrm>
            <a:off x="3006687" y="3056272"/>
            <a:ext cx="362585" cy="271780"/>
          </a:xfrm>
          <a:custGeom>
            <a:avLst/>
            <a:gdLst/>
            <a:ahLst/>
            <a:cxnLst/>
            <a:rect l="l" t="t" r="r" b="b"/>
            <a:pathLst>
              <a:path w="362585" h="271780">
                <a:moveTo>
                  <a:pt x="0" y="0"/>
                </a:moveTo>
                <a:lnTo>
                  <a:pt x="362327" y="271742"/>
                </a:lnTo>
              </a:path>
            </a:pathLst>
          </a:custGeom>
          <a:ln w="5199">
            <a:solidFill>
              <a:srgbClr val="000000"/>
            </a:solidFill>
          </a:ln>
        </p:spPr>
        <p:txBody>
          <a:bodyPr wrap="square" lIns="0" tIns="0" rIns="0" bIns="0" rtlCol="0"/>
          <a:lstStyle/>
          <a:p>
            <a:endParaRPr/>
          </a:p>
        </p:txBody>
      </p:sp>
      <p:sp>
        <p:nvSpPr>
          <p:cNvPr id="34" name="object 34"/>
          <p:cNvSpPr/>
          <p:nvPr/>
        </p:nvSpPr>
        <p:spPr>
          <a:xfrm>
            <a:off x="3369014" y="3328014"/>
            <a:ext cx="44450" cy="33655"/>
          </a:xfrm>
          <a:custGeom>
            <a:avLst/>
            <a:gdLst/>
            <a:ahLst/>
            <a:cxnLst/>
            <a:rect l="l" t="t" r="r" b="b"/>
            <a:pathLst>
              <a:path w="44450" h="33655">
                <a:moveTo>
                  <a:pt x="0" y="0"/>
                </a:moveTo>
                <a:lnTo>
                  <a:pt x="44058" y="33043"/>
                </a:lnTo>
              </a:path>
            </a:pathLst>
          </a:custGeom>
          <a:ln w="5199">
            <a:solidFill>
              <a:srgbClr val="000000"/>
            </a:solidFill>
          </a:ln>
        </p:spPr>
        <p:txBody>
          <a:bodyPr wrap="square" lIns="0" tIns="0" rIns="0" bIns="0" rtlCol="0"/>
          <a:lstStyle/>
          <a:p>
            <a:endParaRPr/>
          </a:p>
        </p:txBody>
      </p:sp>
      <p:sp>
        <p:nvSpPr>
          <p:cNvPr id="35" name="object 35"/>
          <p:cNvSpPr/>
          <p:nvPr/>
        </p:nvSpPr>
        <p:spPr>
          <a:xfrm>
            <a:off x="3334588" y="3294740"/>
            <a:ext cx="79375" cy="66675"/>
          </a:xfrm>
          <a:custGeom>
            <a:avLst/>
            <a:gdLst/>
            <a:ahLst/>
            <a:cxnLst/>
            <a:rect l="l" t="t" r="r" b="b"/>
            <a:pathLst>
              <a:path w="79375" h="66675">
                <a:moveTo>
                  <a:pt x="24955" y="0"/>
                </a:moveTo>
                <a:lnTo>
                  <a:pt x="0" y="33274"/>
                </a:lnTo>
                <a:lnTo>
                  <a:pt x="79032" y="66548"/>
                </a:lnTo>
                <a:lnTo>
                  <a:pt x="24955" y="0"/>
                </a:lnTo>
                <a:close/>
              </a:path>
            </a:pathLst>
          </a:custGeom>
          <a:solidFill>
            <a:srgbClr val="000000"/>
          </a:solidFill>
        </p:spPr>
        <p:txBody>
          <a:bodyPr wrap="square" lIns="0" tIns="0" rIns="0" bIns="0" rtlCol="0"/>
          <a:lstStyle/>
          <a:p>
            <a:endParaRPr/>
          </a:p>
        </p:txBody>
      </p:sp>
      <p:sp>
        <p:nvSpPr>
          <p:cNvPr id="36" name="object 36"/>
          <p:cNvSpPr/>
          <p:nvPr/>
        </p:nvSpPr>
        <p:spPr>
          <a:xfrm>
            <a:off x="3334588" y="3294740"/>
            <a:ext cx="79375" cy="66675"/>
          </a:xfrm>
          <a:custGeom>
            <a:avLst/>
            <a:gdLst/>
            <a:ahLst/>
            <a:cxnLst/>
            <a:rect l="l" t="t" r="r" b="b"/>
            <a:pathLst>
              <a:path w="79375" h="66675">
                <a:moveTo>
                  <a:pt x="0" y="33274"/>
                </a:moveTo>
                <a:lnTo>
                  <a:pt x="79032" y="66548"/>
                </a:lnTo>
                <a:lnTo>
                  <a:pt x="24955" y="0"/>
                </a:lnTo>
                <a:lnTo>
                  <a:pt x="0" y="33274"/>
                </a:lnTo>
                <a:close/>
              </a:path>
            </a:pathLst>
          </a:custGeom>
          <a:ln w="5199">
            <a:solidFill>
              <a:srgbClr val="000000"/>
            </a:solidFill>
          </a:ln>
        </p:spPr>
        <p:txBody>
          <a:bodyPr wrap="square" lIns="0" tIns="0" rIns="0" bIns="0" rtlCol="0"/>
          <a:lstStyle/>
          <a:p>
            <a:endParaRPr/>
          </a:p>
        </p:txBody>
      </p:sp>
      <p:sp>
        <p:nvSpPr>
          <p:cNvPr id="37" name="object 37"/>
          <p:cNvSpPr/>
          <p:nvPr/>
        </p:nvSpPr>
        <p:spPr>
          <a:xfrm>
            <a:off x="6034709" y="2935647"/>
            <a:ext cx="0" cy="457200"/>
          </a:xfrm>
          <a:custGeom>
            <a:avLst/>
            <a:gdLst/>
            <a:ahLst/>
            <a:cxnLst/>
            <a:rect l="l" t="t" r="r" b="b"/>
            <a:pathLst>
              <a:path h="457200">
                <a:moveTo>
                  <a:pt x="0" y="0"/>
                </a:moveTo>
                <a:lnTo>
                  <a:pt x="0" y="456845"/>
                </a:lnTo>
              </a:path>
            </a:pathLst>
          </a:custGeom>
          <a:ln w="5199">
            <a:solidFill>
              <a:srgbClr val="000000"/>
            </a:solidFill>
          </a:ln>
        </p:spPr>
        <p:txBody>
          <a:bodyPr wrap="square" lIns="0" tIns="0" rIns="0" bIns="0" rtlCol="0"/>
          <a:lstStyle/>
          <a:p>
            <a:endParaRPr/>
          </a:p>
        </p:txBody>
      </p:sp>
      <p:sp>
        <p:nvSpPr>
          <p:cNvPr id="38" name="object 38"/>
          <p:cNvSpPr/>
          <p:nvPr/>
        </p:nvSpPr>
        <p:spPr>
          <a:xfrm>
            <a:off x="6013907" y="3309307"/>
            <a:ext cx="41910" cy="83185"/>
          </a:xfrm>
          <a:custGeom>
            <a:avLst/>
            <a:gdLst/>
            <a:ahLst/>
            <a:cxnLst/>
            <a:rect l="l" t="t" r="r" b="b"/>
            <a:pathLst>
              <a:path w="41910" h="83185">
                <a:moveTo>
                  <a:pt x="41592" y="0"/>
                </a:moveTo>
                <a:lnTo>
                  <a:pt x="0" y="0"/>
                </a:lnTo>
                <a:lnTo>
                  <a:pt x="20802" y="83185"/>
                </a:lnTo>
                <a:lnTo>
                  <a:pt x="41592" y="0"/>
                </a:lnTo>
                <a:close/>
              </a:path>
            </a:pathLst>
          </a:custGeom>
          <a:solidFill>
            <a:srgbClr val="000000"/>
          </a:solidFill>
        </p:spPr>
        <p:txBody>
          <a:bodyPr wrap="square" lIns="0" tIns="0" rIns="0" bIns="0" rtlCol="0"/>
          <a:lstStyle/>
          <a:p>
            <a:endParaRPr/>
          </a:p>
        </p:txBody>
      </p:sp>
      <p:sp>
        <p:nvSpPr>
          <p:cNvPr id="39" name="object 39"/>
          <p:cNvSpPr/>
          <p:nvPr/>
        </p:nvSpPr>
        <p:spPr>
          <a:xfrm>
            <a:off x="6013907" y="3309307"/>
            <a:ext cx="41910" cy="83185"/>
          </a:xfrm>
          <a:custGeom>
            <a:avLst/>
            <a:gdLst/>
            <a:ahLst/>
            <a:cxnLst/>
            <a:rect l="l" t="t" r="r" b="b"/>
            <a:pathLst>
              <a:path w="41910" h="83185">
                <a:moveTo>
                  <a:pt x="0" y="0"/>
                </a:moveTo>
                <a:lnTo>
                  <a:pt x="20802" y="83185"/>
                </a:lnTo>
                <a:lnTo>
                  <a:pt x="41592" y="0"/>
                </a:lnTo>
                <a:lnTo>
                  <a:pt x="0" y="0"/>
                </a:lnTo>
                <a:close/>
              </a:path>
            </a:pathLst>
          </a:custGeom>
          <a:ln w="5199">
            <a:solidFill>
              <a:srgbClr val="000000"/>
            </a:solidFill>
          </a:ln>
        </p:spPr>
        <p:txBody>
          <a:bodyPr wrap="square" lIns="0" tIns="0" rIns="0" bIns="0" rtlCol="0"/>
          <a:lstStyle/>
          <a:p>
            <a:endParaRPr/>
          </a:p>
        </p:txBody>
      </p:sp>
      <p:sp>
        <p:nvSpPr>
          <p:cNvPr id="40" name="object 40"/>
          <p:cNvSpPr/>
          <p:nvPr/>
        </p:nvSpPr>
        <p:spPr>
          <a:xfrm>
            <a:off x="6502641" y="3466660"/>
            <a:ext cx="0" cy="300990"/>
          </a:xfrm>
          <a:custGeom>
            <a:avLst/>
            <a:gdLst/>
            <a:ahLst/>
            <a:cxnLst/>
            <a:rect l="l" t="t" r="r" b="b"/>
            <a:pathLst>
              <a:path h="300989">
                <a:moveTo>
                  <a:pt x="0" y="0"/>
                </a:moveTo>
                <a:lnTo>
                  <a:pt x="0" y="300862"/>
                </a:lnTo>
              </a:path>
            </a:pathLst>
          </a:custGeom>
          <a:ln w="5199">
            <a:solidFill>
              <a:srgbClr val="000000"/>
            </a:solidFill>
          </a:ln>
        </p:spPr>
        <p:txBody>
          <a:bodyPr wrap="square" lIns="0" tIns="0" rIns="0" bIns="0" rtlCol="0"/>
          <a:lstStyle/>
          <a:p>
            <a:endParaRPr/>
          </a:p>
        </p:txBody>
      </p:sp>
      <p:sp>
        <p:nvSpPr>
          <p:cNvPr id="41" name="object 41"/>
          <p:cNvSpPr/>
          <p:nvPr/>
        </p:nvSpPr>
        <p:spPr>
          <a:xfrm>
            <a:off x="6481838" y="3466660"/>
            <a:ext cx="41910" cy="83185"/>
          </a:xfrm>
          <a:custGeom>
            <a:avLst/>
            <a:gdLst/>
            <a:ahLst/>
            <a:cxnLst/>
            <a:rect l="l" t="t" r="r" b="b"/>
            <a:pathLst>
              <a:path w="41909" h="83185">
                <a:moveTo>
                  <a:pt x="20802" y="0"/>
                </a:moveTo>
                <a:lnTo>
                  <a:pt x="0" y="83185"/>
                </a:lnTo>
                <a:lnTo>
                  <a:pt x="41592" y="83185"/>
                </a:lnTo>
                <a:lnTo>
                  <a:pt x="20802" y="0"/>
                </a:lnTo>
                <a:close/>
              </a:path>
            </a:pathLst>
          </a:custGeom>
          <a:solidFill>
            <a:srgbClr val="000000"/>
          </a:solidFill>
        </p:spPr>
        <p:txBody>
          <a:bodyPr wrap="square" lIns="0" tIns="0" rIns="0" bIns="0" rtlCol="0"/>
          <a:lstStyle/>
          <a:p>
            <a:endParaRPr/>
          </a:p>
        </p:txBody>
      </p:sp>
      <p:sp>
        <p:nvSpPr>
          <p:cNvPr id="42" name="object 42"/>
          <p:cNvSpPr/>
          <p:nvPr/>
        </p:nvSpPr>
        <p:spPr>
          <a:xfrm>
            <a:off x="6481838" y="3466660"/>
            <a:ext cx="41910" cy="83185"/>
          </a:xfrm>
          <a:custGeom>
            <a:avLst/>
            <a:gdLst/>
            <a:ahLst/>
            <a:cxnLst/>
            <a:rect l="l" t="t" r="r" b="b"/>
            <a:pathLst>
              <a:path w="41909" h="83185">
                <a:moveTo>
                  <a:pt x="41592" y="83185"/>
                </a:moveTo>
                <a:lnTo>
                  <a:pt x="20802" y="0"/>
                </a:lnTo>
                <a:lnTo>
                  <a:pt x="0" y="83185"/>
                </a:lnTo>
                <a:lnTo>
                  <a:pt x="41592" y="83185"/>
                </a:lnTo>
                <a:close/>
              </a:path>
            </a:pathLst>
          </a:custGeom>
          <a:ln w="5199">
            <a:solidFill>
              <a:srgbClr val="000000"/>
            </a:solidFill>
          </a:ln>
        </p:spPr>
        <p:txBody>
          <a:bodyPr wrap="square" lIns="0" tIns="0" rIns="0" bIns="0" rtlCol="0"/>
          <a:lstStyle/>
          <a:p>
            <a:endParaRPr/>
          </a:p>
        </p:txBody>
      </p:sp>
      <p:sp>
        <p:nvSpPr>
          <p:cNvPr id="43" name="object 43"/>
          <p:cNvSpPr txBox="1"/>
          <p:nvPr/>
        </p:nvSpPr>
        <p:spPr>
          <a:xfrm>
            <a:off x="2746514" y="2576479"/>
            <a:ext cx="291465" cy="260350"/>
          </a:xfrm>
          <a:prstGeom prst="rect">
            <a:avLst/>
          </a:prstGeom>
        </p:spPr>
        <p:txBody>
          <a:bodyPr vert="horz" wrap="square" lIns="0" tIns="0" rIns="0" bIns="0" rtlCol="0">
            <a:spAutoFit/>
          </a:bodyPr>
          <a:lstStyle/>
          <a:p>
            <a:pPr marL="12700">
              <a:lnSpc>
                <a:spcPct val="100000"/>
              </a:lnSpc>
            </a:pPr>
            <a:r>
              <a:rPr sz="1600" i="1" spc="20" dirty="0">
                <a:latin typeface="Arial"/>
                <a:cs typeface="Arial"/>
              </a:rPr>
              <a:t>R2</a:t>
            </a:r>
            <a:endParaRPr sz="1600">
              <a:latin typeface="Arial"/>
              <a:cs typeface="Arial"/>
            </a:endParaRPr>
          </a:p>
        </p:txBody>
      </p:sp>
      <p:sp>
        <p:nvSpPr>
          <p:cNvPr id="67" name="object 67"/>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9</a:t>
            </a:r>
          </a:p>
        </p:txBody>
      </p:sp>
      <p:sp>
        <p:nvSpPr>
          <p:cNvPr id="44" name="object 44"/>
          <p:cNvSpPr txBox="1"/>
          <p:nvPr/>
        </p:nvSpPr>
        <p:spPr>
          <a:xfrm>
            <a:off x="3786355" y="3616319"/>
            <a:ext cx="291465" cy="260350"/>
          </a:xfrm>
          <a:prstGeom prst="rect">
            <a:avLst/>
          </a:prstGeom>
        </p:spPr>
        <p:txBody>
          <a:bodyPr vert="horz" wrap="square" lIns="0" tIns="0" rIns="0" bIns="0" rtlCol="0">
            <a:spAutoFit/>
          </a:bodyPr>
          <a:lstStyle/>
          <a:p>
            <a:pPr marL="12700">
              <a:lnSpc>
                <a:spcPct val="100000"/>
              </a:lnSpc>
            </a:pPr>
            <a:r>
              <a:rPr sz="1600" i="1" spc="20" dirty="0">
                <a:latin typeface="Arial"/>
                <a:cs typeface="Arial"/>
              </a:rPr>
              <a:t>R3</a:t>
            </a:r>
            <a:endParaRPr sz="1600">
              <a:latin typeface="Arial"/>
              <a:cs typeface="Arial"/>
            </a:endParaRPr>
          </a:p>
        </p:txBody>
      </p:sp>
      <p:sp>
        <p:nvSpPr>
          <p:cNvPr id="45" name="object 45"/>
          <p:cNvSpPr txBox="1"/>
          <p:nvPr/>
        </p:nvSpPr>
        <p:spPr>
          <a:xfrm>
            <a:off x="4982171" y="2940422"/>
            <a:ext cx="291465" cy="260350"/>
          </a:xfrm>
          <a:prstGeom prst="rect">
            <a:avLst/>
          </a:prstGeom>
        </p:spPr>
        <p:txBody>
          <a:bodyPr vert="horz" wrap="square" lIns="0" tIns="0" rIns="0" bIns="0" rtlCol="0">
            <a:spAutoFit/>
          </a:bodyPr>
          <a:lstStyle/>
          <a:p>
            <a:pPr marL="12700">
              <a:lnSpc>
                <a:spcPct val="100000"/>
              </a:lnSpc>
            </a:pPr>
            <a:r>
              <a:rPr sz="1600" i="1" spc="20" dirty="0">
                <a:latin typeface="Arial"/>
                <a:cs typeface="Arial"/>
              </a:rPr>
              <a:t>R4</a:t>
            </a:r>
            <a:endParaRPr sz="1600">
              <a:latin typeface="Arial"/>
              <a:cs typeface="Arial"/>
            </a:endParaRPr>
          </a:p>
        </p:txBody>
      </p:sp>
      <p:sp>
        <p:nvSpPr>
          <p:cNvPr id="46" name="object 46"/>
          <p:cNvSpPr txBox="1"/>
          <p:nvPr/>
        </p:nvSpPr>
        <p:spPr>
          <a:xfrm>
            <a:off x="6125997" y="2472495"/>
            <a:ext cx="291465" cy="260350"/>
          </a:xfrm>
          <a:prstGeom prst="rect">
            <a:avLst/>
          </a:prstGeom>
        </p:spPr>
        <p:txBody>
          <a:bodyPr vert="horz" wrap="square" lIns="0" tIns="0" rIns="0" bIns="0" rtlCol="0">
            <a:spAutoFit/>
          </a:bodyPr>
          <a:lstStyle/>
          <a:p>
            <a:pPr marL="12700">
              <a:lnSpc>
                <a:spcPct val="100000"/>
              </a:lnSpc>
            </a:pPr>
            <a:r>
              <a:rPr sz="1600" i="1" spc="20" dirty="0">
                <a:latin typeface="Arial"/>
                <a:cs typeface="Arial"/>
              </a:rPr>
              <a:t>R5</a:t>
            </a:r>
            <a:endParaRPr sz="1600">
              <a:latin typeface="Arial"/>
              <a:cs typeface="Arial"/>
            </a:endParaRPr>
          </a:p>
        </p:txBody>
      </p:sp>
      <p:sp>
        <p:nvSpPr>
          <p:cNvPr id="47" name="object 47"/>
          <p:cNvSpPr txBox="1"/>
          <p:nvPr/>
        </p:nvSpPr>
        <p:spPr>
          <a:xfrm>
            <a:off x="6177989" y="3772302"/>
            <a:ext cx="291465" cy="260350"/>
          </a:xfrm>
          <a:prstGeom prst="rect">
            <a:avLst/>
          </a:prstGeom>
        </p:spPr>
        <p:txBody>
          <a:bodyPr vert="horz" wrap="square" lIns="0" tIns="0" rIns="0" bIns="0" rtlCol="0">
            <a:spAutoFit/>
          </a:bodyPr>
          <a:lstStyle/>
          <a:p>
            <a:pPr marL="12700">
              <a:lnSpc>
                <a:spcPct val="100000"/>
              </a:lnSpc>
            </a:pPr>
            <a:r>
              <a:rPr sz="1600" i="1" spc="20" dirty="0">
                <a:latin typeface="Arial"/>
                <a:cs typeface="Arial"/>
              </a:rPr>
              <a:t>R6</a:t>
            </a:r>
            <a:endParaRPr sz="1600">
              <a:latin typeface="Arial"/>
              <a:cs typeface="Arial"/>
            </a:endParaRPr>
          </a:p>
        </p:txBody>
      </p:sp>
      <p:sp>
        <p:nvSpPr>
          <p:cNvPr id="48" name="object 48"/>
          <p:cNvSpPr txBox="1"/>
          <p:nvPr/>
        </p:nvSpPr>
        <p:spPr>
          <a:xfrm>
            <a:off x="1706675" y="3200389"/>
            <a:ext cx="291465" cy="260350"/>
          </a:xfrm>
          <a:prstGeom prst="rect">
            <a:avLst/>
          </a:prstGeom>
        </p:spPr>
        <p:txBody>
          <a:bodyPr vert="horz" wrap="square" lIns="0" tIns="0" rIns="0" bIns="0" rtlCol="0">
            <a:spAutoFit/>
          </a:bodyPr>
          <a:lstStyle/>
          <a:p>
            <a:pPr marL="12700">
              <a:lnSpc>
                <a:spcPct val="100000"/>
              </a:lnSpc>
            </a:pPr>
            <a:r>
              <a:rPr sz="1600" i="1" spc="20" dirty="0">
                <a:latin typeface="Arial"/>
                <a:cs typeface="Arial"/>
              </a:rPr>
              <a:t>R1</a:t>
            </a:r>
            <a:endParaRPr sz="1600">
              <a:latin typeface="Arial"/>
              <a:cs typeface="Arial"/>
            </a:endParaRPr>
          </a:p>
        </p:txBody>
      </p:sp>
      <p:sp>
        <p:nvSpPr>
          <p:cNvPr id="49" name="object 49"/>
          <p:cNvSpPr txBox="1"/>
          <p:nvPr/>
        </p:nvSpPr>
        <p:spPr>
          <a:xfrm>
            <a:off x="718826" y="2491550"/>
            <a:ext cx="1080135" cy="440690"/>
          </a:xfrm>
          <a:prstGeom prst="rect">
            <a:avLst/>
          </a:prstGeom>
        </p:spPr>
        <p:txBody>
          <a:bodyPr vert="horz" wrap="square" lIns="0" tIns="0" rIns="0" bIns="0" rtlCol="0">
            <a:spAutoFit/>
          </a:bodyPr>
          <a:lstStyle/>
          <a:p>
            <a:pPr marL="272415">
              <a:lnSpc>
                <a:spcPct val="100000"/>
              </a:lnSpc>
            </a:pPr>
            <a:r>
              <a:rPr sz="1450" i="1" spc="10" dirty="0">
                <a:latin typeface="Arial"/>
                <a:cs typeface="Arial"/>
              </a:rPr>
              <a:t>ece</a:t>
            </a:r>
            <a:endParaRPr sz="1450">
              <a:latin typeface="Arial"/>
              <a:cs typeface="Arial"/>
            </a:endParaRPr>
          </a:p>
          <a:p>
            <a:pPr marL="12700">
              <a:lnSpc>
                <a:spcPct val="100000"/>
              </a:lnSpc>
              <a:spcBef>
                <a:spcPts val="45"/>
              </a:spcBef>
            </a:pPr>
            <a:r>
              <a:rPr sz="1300" i="1" dirty="0">
                <a:latin typeface="Arial"/>
                <a:cs typeface="Arial"/>
              </a:rPr>
              <a:t>(132.239.24.*)</a:t>
            </a:r>
            <a:endParaRPr sz="1300">
              <a:latin typeface="Arial"/>
              <a:cs typeface="Arial"/>
            </a:endParaRPr>
          </a:p>
        </p:txBody>
      </p:sp>
      <p:sp>
        <p:nvSpPr>
          <p:cNvPr id="50" name="object 50"/>
          <p:cNvSpPr txBox="1"/>
          <p:nvPr/>
        </p:nvSpPr>
        <p:spPr>
          <a:xfrm>
            <a:off x="2434558" y="2978528"/>
            <a:ext cx="118110" cy="213360"/>
          </a:xfrm>
          <a:prstGeom prst="rect">
            <a:avLst/>
          </a:prstGeom>
        </p:spPr>
        <p:txBody>
          <a:bodyPr vert="horz" wrap="square" lIns="0" tIns="0" rIns="0" bIns="0" rtlCol="0">
            <a:spAutoFit/>
          </a:bodyPr>
          <a:lstStyle/>
          <a:p>
            <a:pPr marL="12700">
              <a:lnSpc>
                <a:spcPct val="100000"/>
              </a:lnSpc>
            </a:pPr>
            <a:r>
              <a:rPr sz="1300" i="1" spc="5" dirty="0">
                <a:latin typeface="Arial"/>
                <a:cs typeface="Arial"/>
              </a:rPr>
              <a:t>1</a:t>
            </a:r>
            <a:endParaRPr sz="1300">
              <a:latin typeface="Arial"/>
              <a:cs typeface="Arial"/>
            </a:endParaRPr>
          </a:p>
        </p:txBody>
      </p:sp>
      <p:sp>
        <p:nvSpPr>
          <p:cNvPr id="51" name="object 51"/>
          <p:cNvSpPr txBox="1"/>
          <p:nvPr/>
        </p:nvSpPr>
        <p:spPr>
          <a:xfrm>
            <a:off x="3474398" y="2978528"/>
            <a:ext cx="118110" cy="213360"/>
          </a:xfrm>
          <a:prstGeom prst="rect">
            <a:avLst/>
          </a:prstGeom>
        </p:spPr>
        <p:txBody>
          <a:bodyPr vert="horz" wrap="square" lIns="0" tIns="0" rIns="0" bIns="0" rtlCol="0">
            <a:spAutoFit/>
          </a:bodyPr>
          <a:lstStyle/>
          <a:p>
            <a:pPr marL="12700">
              <a:lnSpc>
                <a:spcPct val="100000"/>
              </a:lnSpc>
            </a:pPr>
            <a:r>
              <a:rPr sz="1300" i="1" spc="5" dirty="0">
                <a:latin typeface="Arial"/>
                <a:cs typeface="Arial"/>
              </a:rPr>
              <a:t>1</a:t>
            </a:r>
            <a:endParaRPr sz="1300">
              <a:latin typeface="Arial"/>
              <a:cs typeface="Arial"/>
            </a:endParaRPr>
          </a:p>
        </p:txBody>
      </p:sp>
      <p:sp>
        <p:nvSpPr>
          <p:cNvPr id="52" name="object 52"/>
          <p:cNvSpPr txBox="1"/>
          <p:nvPr/>
        </p:nvSpPr>
        <p:spPr>
          <a:xfrm>
            <a:off x="4618224" y="3446457"/>
            <a:ext cx="118110" cy="213360"/>
          </a:xfrm>
          <a:prstGeom prst="rect">
            <a:avLst/>
          </a:prstGeom>
        </p:spPr>
        <p:txBody>
          <a:bodyPr vert="horz" wrap="square" lIns="0" tIns="0" rIns="0" bIns="0" rtlCol="0">
            <a:spAutoFit/>
          </a:bodyPr>
          <a:lstStyle/>
          <a:p>
            <a:pPr marL="12700">
              <a:lnSpc>
                <a:spcPct val="100000"/>
              </a:lnSpc>
            </a:pPr>
            <a:r>
              <a:rPr sz="1300" i="1" spc="5" dirty="0">
                <a:latin typeface="Arial"/>
                <a:cs typeface="Arial"/>
              </a:rPr>
              <a:t>1</a:t>
            </a:r>
            <a:endParaRPr sz="1300">
              <a:latin typeface="Arial"/>
              <a:cs typeface="Arial"/>
            </a:endParaRPr>
          </a:p>
        </p:txBody>
      </p:sp>
      <p:sp>
        <p:nvSpPr>
          <p:cNvPr id="53" name="object 53"/>
          <p:cNvSpPr txBox="1"/>
          <p:nvPr/>
        </p:nvSpPr>
        <p:spPr>
          <a:xfrm>
            <a:off x="3838344" y="2510600"/>
            <a:ext cx="210820" cy="213360"/>
          </a:xfrm>
          <a:prstGeom prst="rect">
            <a:avLst/>
          </a:prstGeom>
        </p:spPr>
        <p:txBody>
          <a:bodyPr vert="horz" wrap="square" lIns="0" tIns="0" rIns="0" bIns="0" rtlCol="0">
            <a:spAutoFit/>
          </a:bodyPr>
          <a:lstStyle/>
          <a:p>
            <a:pPr marL="12700">
              <a:lnSpc>
                <a:spcPct val="100000"/>
              </a:lnSpc>
            </a:pPr>
            <a:r>
              <a:rPr sz="1300" i="1" spc="5" dirty="0">
                <a:latin typeface="Arial"/>
                <a:cs typeface="Arial"/>
              </a:rPr>
              <a:t>10</a:t>
            </a:r>
            <a:endParaRPr sz="1300">
              <a:latin typeface="Arial"/>
              <a:cs typeface="Arial"/>
            </a:endParaRPr>
          </a:p>
        </p:txBody>
      </p:sp>
      <p:sp>
        <p:nvSpPr>
          <p:cNvPr id="54" name="object 54"/>
          <p:cNvSpPr txBox="1"/>
          <p:nvPr/>
        </p:nvSpPr>
        <p:spPr>
          <a:xfrm>
            <a:off x="5554075" y="2562592"/>
            <a:ext cx="118110" cy="213360"/>
          </a:xfrm>
          <a:prstGeom prst="rect">
            <a:avLst/>
          </a:prstGeom>
        </p:spPr>
        <p:txBody>
          <a:bodyPr vert="horz" wrap="square" lIns="0" tIns="0" rIns="0" bIns="0" rtlCol="0">
            <a:spAutoFit/>
          </a:bodyPr>
          <a:lstStyle/>
          <a:p>
            <a:pPr marL="12700">
              <a:lnSpc>
                <a:spcPct val="100000"/>
              </a:lnSpc>
            </a:pPr>
            <a:r>
              <a:rPr sz="1300" i="1" spc="5" dirty="0">
                <a:latin typeface="Arial"/>
                <a:cs typeface="Arial"/>
              </a:rPr>
              <a:t>1</a:t>
            </a:r>
            <a:endParaRPr sz="1300">
              <a:latin typeface="Arial"/>
              <a:cs typeface="Arial"/>
            </a:endParaRPr>
          </a:p>
        </p:txBody>
      </p:sp>
      <p:sp>
        <p:nvSpPr>
          <p:cNvPr id="55" name="object 55"/>
          <p:cNvSpPr txBox="1"/>
          <p:nvPr/>
        </p:nvSpPr>
        <p:spPr>
          <a:xfrm>
            <a:off x="5554075" y="3550441"/>
            <a:ext cx="118110" cy="213360"/>
          </a:xfrm>
          <a:prstGeom prst="rect">
            <a:avLst/>
          </a:prstGeom>
        </p:spPr>
        <p:txBody>
          <a:bodyPr vert="horz" wrap="square" lIns="0" tIns="0" rIns="0" bIns="0" rtlCol="0">
            <a:spAutoFit/>
          </a:bodyPr>
          <a:lstStyle/>
          <a:p>
            <a:pPr marL="12700">
              <a:lnSpc>
                <a:spcPct val="100000"/>
              </a:lnSpc>
            </a:pPr>
            <a:r>
              <a:rPr sz="1300" i="1" spc="5" dirty="0">
                <a:latin typeface="Arial"/>
                <a:cs typeface="Arial"/>
              </a:rPr>
              <a:t>1</a:t>
            </a:r>
            <a:endParaRPr sz="1300">
              <a:latin typeface="Arial"/>
              <a:cs typeface="Arial"/>
            </a:endParaRPr>
          </a:p>
        </p:txBody>
      </p:sp>
      <p:sp>
        <p:nvSpPr>
          <p:cNvPr id="56" name="object 56"/>
          <p:cNvSpPr txBox="1"/>
          <p:nvPr/>
        </p:nvSpPr>
        <p:spPr>
          <a:xfrm>
            <a:off x="6385948" y="3082512"/>
            <a:ext cx="118110" cy="213360"/>
          </a:xfrm>
          <a:prstGeom prst="rect">
            <a:avLst/>
          </a:prstGeom>
        </p:spPr>
        <p:txBody>
          <a:bodyPr vert="horz" wrap="square" lIns="0" tIns="0" rIns="0" bIns="0" rtlCol="0">
            <a:spAutoFit/>
          </a:bodyPr>
          <a:lstStyle/>
          <a:p>
            <a:pPr marL="12700">
              <a:lnSpc>
                <a:spcPct val="100000"/>
              </a:lnSpc>
            </a:pPr>
            <a:r>
              <a:rPr sz="1300" i="1" spc="5" dirty="0">
                <a:latin typeface="Arial"/>
                <a:cs typeface="Arial"/>
              </a:rPr>
              <a:t>5</a:t>
            </a:r>
            <a:endParaRPr sz="1300">
              <a:latin typeface="Arial"/>
              <a:cs typeface="Arial"/>
            </a:endParaRPr>
          </a:p>
        </p:txBody>
      </p:sp>
      <p:sp>
        <p:nvSpPr>
          <p:cNvPr id="57" name="object 57"/>
          <p:cNvSpPr txBox="1"/>
          <p:nvPr/>
        </p:nvSpPr>
        <p:spPr>
          <a:xfrm>
            <a:off x="3695065" y="4027488"/>
            <a:ext cx="676275" cy="260350"/>
          </a:xfrm>
          <a:prstGeom prst="rect">
            <a:avLst/>
          </a:prstGeom>
          <a:ln w="5199">
            <a:solidFill>
              <a:srgbClr val="000000"/>
            </a:solidFill>
          </a:ln>
        </p:spPr>
        <p:txBody>
          <a:bodyPr vert="horz" wrap="square" lIns="0" tIns="0" rIns="0" bIns="0" rtlCol="0">
            <a:spAutoFit/>
          </a:bodyPr>
          <a:lstStyle/>
          <a:p>
            <a:pPr marL="100965">
              <a:lnSpc>
                <a:spcPts val="1470"/>
              </a:lnSpc>
            </a:pPr>
            <a:r>
              <a:rPr sz="1300" i="1" dirty="0">
                <a:latin typeface="Arial"/>
                <a:cs typeface="Arial"/>
              </a:rPr>
              <a:t>ece,</a:t>
            </a:r>
            <a:r>
              <a:rPr sz="1300" i="1" spc="-85" dirty="0">
                <a:latin typeface="Arial"/>
                <a:cs typeface="Arial"/>
              </a:rPr>
              <a:t> </a:t>
            </a:r>
            <a:r>
              <a:rPr sz="1300" i="1" spc="5" dirty="0">
                <a:latin typeface="Arial"/>
                <a:cs typeface="Arial"/>
              </a:rPr>
              <a:t>6</a:t>
            </a:r>
            <a:endParaRPr sz="1300">
              <a:latin typeface="Arial"/>
              <a:cs typeface="Arial"/>
            </a:endParaRPr>
          </a:p>
        </p:txBody>
      </p:sp>
      <p:sp>
        <p:nvSpPr>
          <p:cNvPr id="58" name="object 58"/>
          <p:cNvSpPr txBox="1"/>
          <p:nvPr/>
        </p:nvSpPr>
        <p:spPr>
          <a:xfrm>
            <a:off x="2642522" y="3602432"/>
            <a:ext cx="118110" cy="213360"/>
          </a:xfrm>
          <a:prstGeom prst="rect">
            <a:avLst/>
          </a:prstGeom>
        </p:spPr>
        <p:txBody>
          <a:bodyPr vert="horz" wrap="square" lIns="0" tIns="0" rIns="0" bIns="0" rtlCol="0">
            <a:spAutoFit/>
          </a:bodyPr>
          <a:lstStyle/>
          <a:p>
            <a:pPr marL="12700">
              <a:lnSpc>
                <a:spcPct val="100000"/>
              </a:lnSpc>
            </a:pPr>
            <a:r>
              <a:rPr sz="1300" i="1" spc="5" dirty="0">
                <a:latin typeface="Arial"/>
                <a:cs typeface="Arial"/>
              </a:rPr>
              <a:t>5</a:t>
            </a:r>
            <a:endParaRPr sz="1300">
              <a:latin typeface="Arial"/>
              <a:cs typeface="Arial"/>
            </a:endParaRPr>
          </a:p>
        </p:txBody>
      </p:sp>
      <p:sp>
        <p:nvSpPr>
          <p:cNvPr id="59" name="object 59"/>
          <p:cNvSpPr txBox="1"/>
          <p:nvPr/>
        </p:nvSpPr>
        <p:spPr>
          <a:xfrm>
            <a:off x="1563395" y="3611550"/>
            <a:ext cx="676275" cy="260350"/>
          </a:xfrm>
          <a:prstGeom prst="rect">
            <a:avLst/>
          </a:prstGeom>
          <a:ln w="5199">
            <a:solidFill>
              <a:srgbClr val="000000"/>
            </a:solidFill>
          </a:ln>
        </p:spPr>
        <p:txBody>
          <a:bodyPr vert="horz" wrap="square" lIns="0" tIns="0" rIns="0" bIns="0" rtlCol="0">
            <a:spAutoFit/>
          </a:bodyPr>
          <a:lstStyle/>
          <a:p>
            <a:pPr marL="100965">
              <a:lnSpc>
                <a:spcPts val="1470"/>
              </a:lnSpc>
            </a:pPr>
            <a:r>
              <a:rPr sz="1300" i="1" dirty="0">
                <a:latin typeface="Arial"/>
                <a:cs typeface="Arial"/>
              </a:rPr>
              <a:t>ece,</a:t>
            </a:r>
            <a:r>
              <a:rPr sz="1300" i="1" spc="-85" dirty="0">
                <a:latin typeface="Arial"/>
                <a:cs typeface="Arial"/>
              </a:rPr>
              <a:t> </a:t>
            </a:r>
            <a:r>
              <a:rPr sz="1300" i="1" spc="5" dirty="0">
                <a:latin typeface="Arial"/>
                <a:cs typeface="Arial"/>
              </a:rPr>
              <a:t>1</a:t>
            </a:r>
            <a:endParaRPr sz="1300">
              <a:latin typeface="Arial"/>
              <a:cs typeface="Arial"/>
            </a:endParaRPr>
          </a:p>
        </p:txBody>
      </p:sp>
      <p:sp>
        <p:nvSpPr>
          <p:cNvPr id="60" name="object 60"/>
          <p:cNvSpPr txBox="1"/>
          <p:nvPr/>
        </p:nvSpPr>
        <p:spPr>
          <a:xfrm>
            <a:off x="4734902" y="2623703"/>
            <a:ext cx="624205" cy="208279"/>
          </a:xfrm>
          <a:prstGeom prst="rect">
            <a:avLst/>
          </a:prstGeom>
          <a:ln w="5199">
            <a:solidFill>
              <a:srgbClr val="000000"/>
            </a:solidFill>
          </a:ln>
        </p:spPr>
        <p:txBody>
          <a:bodyPr vert="horz" wrap="square" lIns="0" tIns="0" rIns="0" bIns="0" rtlCol="0">
            <a:spAutoFit/>
          </a:bodyPr>
          <a:lstStyle/>
          <a:p>
            <a:pPr marL="100965">
              <a:lnSpc>
                <a:spcPts val="1470"/>
              </a:lnSpc>
            </a:pPr>
            <a:r>
              <a:rPr sz="1300" i="1" dirty="0">
                <a:latin typeface="Arial"/>
                <a:cs typeface="Arial"/>
              </a:rPr>
              <a:t>ece,</a:t>
            </a:r>
            <a:r>
              <a:rPr sz="1300" i="1" spc="-85" dirty="0">
                <a:latin typeface="Arial"/>
                <a:cs typeface="Arial"/>
              </a:rPr>
              <a:t> </a:t>
            </a:r>
            <a:r>
              <a:rPr sz="1300" i="1" spc="5" dirty="0">
                <a:latin typeface="Arial"/>
                <a:cs typeface="Arial"/>
              </a:rPr>
              <a:t>7</a:t>
            </a:r>
            <a:endParaRPr sz="1300">
              <a:latin typeface="Arial"/>
              <a:cs typeface="Arial"/>
            </a:endParaRPr>
          </a:p>
        </p:txBody>
      </p:sp>
      <p:sp>
        <p:nvSpPr>
          <p:cNvPr id="61" name="object 61"/>
          <p:cNvSpPr txBox="1"/>
          <p:nvPr/>
        </p:nvSpPr>
        <p:spPr>
          <a:xfrm>
            <a:off x="2551239" y="2259760"/>
            <a:ext cx="624205" cy="208279"/>
          </a:xfrm>
          <a:prstGeom prst="rect">
            <a:avLst/>
          </a:prstGeom>
          <a:ln w="5199">
            <a:solidFill>
              <a:srgbClr val="000000"/>
            </a:solidFill>
          </a:ln>
        </p:spPr>
        <p:txBody>
          <a:bodyPr vert="horz" wrap="square" lIns="0" tIns="0" rIns="0" bIns="0" rtlCol="0">
            <a:spAutoFit/>
          </a:bodyPr>
          <a:lstStyle/>
          <a:p>
            <a:pPr marL="100965">
              <a:lnSpc>
                <a:spcPts val="1470"/>
              </a:lnSpc>
            </a:pPr>
            <a:r>
              <a:rPr sz="1300" i="1" dirty="0">
                <a:latin typeface="Arial"/>
                <a:cs typeface="Arial"/>
              </a:rPr>
              <a:t>ece,</a:t>
            </a:r>
            <a:r>
              <a:rPr sz="1300" i="1" spc="-85" dirty="0">
                <a:latin typeface="Arial"/>
                <a:cs typeface="Arial"/>
              </a:rPr>
              <a:t> </a:t>
            </a:r>
            <a:r>
              <a:rPr sz="1300" i="1" spc="5" dirty="0">
                <a:latin typeface="Arial"/>
                <a:cs typeface="Arial"/>
              </a:rPr>
              <a:t>2</a:t>
            </a:r>
            <a:endParaRPr sz="1300">
              <a:latin typeface="Arial"/>
              <a:cs typeface="Arial"/>
            </a:endParaRPr>
          </a:p>
        </p:txBody>
      </p:sp>
      <p:sp>
        <p:nvSpPr>
          <p:cNvPr id="62" name="object 62"/>
          <p:cNvSpPr txBox="1"/>
          <p:nvPr/>
        </p:nvSpPr>
        <p:spPr>
          <a:xfrm>
            <a:off x="2694521" y="3186497"/>
            <a:ext cx="478790" cy="213360"/>
          </a:xfrm>
          <a:prstGeom prst="rect">
            <a:avLst/>
          </a:prstGeom>
        </p:spPr>
        <p:txBody>
          <a:bodyPr vert="horz" wrap="square" lIns="0" tIns="0" rIns="0" bIns="0" rtlCol="0">
            <a:spAutoFit/>
          </a:bodyPr>
          <a:lstStyle/>
          <a:p>
            <a:pPr marL="12700">
              <a:lnSpc>
                <a:spcPct val="100000"/>
              </a:lnSpc>
            </a:pPr>
            <a:r>
              <a:rPr sz="1300" i="1" dirty="0">
                <a:latin typeface="Arial"/>
                <a:cs typeface="Arial"/>
              </a:rPr>
              <a:t>ece,</a:t>
            </a:r>
            <a:r>
              <a:rPr sz="1300" i="1" spc="-85" dirty="0">
                <a:latin typeface="Arial"/>
                <a:cs typeface="Arial"/>
              </a:rPr>
              <a:t> </a:t>
            </a:r>
            <a:r>
              <a:rPr sz="1300" i="1" spc="5" dirty="0">
                <a:latin typeface="Arial"/>
                <a:cs typeface="Arial"/>
              </a:rPr>
              <a:t>2</a:t>
            </a:r>
            <a:endParaRPr sz="1300">
              <a:latin typeface="Arial"/>
              <a:cs typeface="Arial"/>
            </a:endParaRPr>
          </a:p>
        </p:txBody>
      </p:sp>
      <p:sp>
        <p:nvSpPr>
          <p:cNvPr id="63" name="object 63"/>
          <p:cNvSpPr txBox="1"/>
          <p:nvPr/>
        </p:nvSpPr>
        <p:spPr>
          <a:xfrm>
            <a:off x="5826734" y="2259760"/>
            <a:ext cx="676275" cy="208279"/>
          </a:xfrm>
          <a:prstGeom prst="rect">
            <a:avLst/>
          </a:prstGeom>
          <a:ln w="5199">
            <a:solidFill>
              <a:srgbClr val="000000"/>
            </a:solidFill>
          </a:ln>
        </p:spPr>
        <p:txBody>
          <a:bodyPr vert="horz" wrap="square" lIns="0" tIns="0" rIns="0" bIns="0" rtlCol="0">
            <a:spAutoFit/>
          </a:bodyPr>
          <a:lstStyle/>
          <a:p>
            <a:pPr marL="153035">
              <a:lnSpc>
                <a:spcPts val="1470"/>
              </a:lnSpc>
            </a:pPr>
            <a:r>
              <a:rPr sz="1300" i="1" dirty="0">
                <a:latin typeface="Arial"/>
                <a:cs typeface="Arial"/>
              </a:rPr>
              <a:t>ece,</a:t>
            </a:r>
            <a:r>
              <a:rPr sz="1300" i="1" spc="-85" dirty="0">
                <a:latin typeface="Arial"/>
                <a:cs typeface="Arial"/>
              </a:rPr>
              <a:t> </a:t>
            </a:r>
            <a:r>
              <a:rPr sz="1300" i="1" spc="5" dirty="0">
                <a:latin typeface="Arial"/>
                <a:cs typeface="Arial"/>
              </a:rPr>
              <a:t>8</a:t>
            </a:r>
            <a:endParaRPr sz="1300">
              <a:latin typeface="Arial"/>
              <a:cs typeface="Arial"/>
            </a:endParaRPr>
          </a:p>
        </p:txBody>
      </p:sp>
      <p:sp>
        <p:nvSpPr>
          <p:cNvPr id="64" name="object 64"/>
          <p:cNvSpPr txBox="1"/>
          <p:nvPr/>
        </p:nvSpPr>
        <p:spPr>
          <a:xfrm>
            <a:off x="5982716" y="4235450"/>
            <a:ext cx="624205" cy="260350"/>
          </a:xfrm>
          <a:prstGeom prst="rect">
            <a:avLst/>
          </a:prstGeom>
          <a:ln w="5199">
            <a:solidFill>
              <a:srgbClr val="000000"/>
            </a:solidFill>
          </a:ln>
        </p:spPr>
        <p:txBody>
          <a:bodyPr vert="horz" wrap="square" lIns="0" tIns="0" rIns="0" bIns="0" rtlCol="0">
            <a:spAutoFit/>
          </a:bodyPr>
          <a:lstStyle/>
          <a:p>
            <a:pPr marL="100965">
              <a:lnSpc>
                <a:spcPts val="1470"/>
              </a:lnSpc>
            </a:pPr>
            <a:r>
              <a:rPr sz="1300" i="1" dirty="0">
                <a:latin typeface="Arial"/>
                <a:cs typeface="Arial"/>
              </a:rPr>
              <a:t>ece,</a:t>
            </a:r>
            <a:r>
              <a:rPr sz="1300" i="1" spc="-85" dirty="0">
                <a:latin typeface="Arial"/>
                <a:cs typeface="Arial"/>
              </a:rPr>
              <a:t> </a:t>
            </a:r>
            <a:r>
              <a:rPr sz="1300" i="1" spc="5" dirty="0">
                <a:latin typeface="Arial"/>
                <a:cs typeface="Arial"/>
              </a:rPr>
              <a:t>8</a:t>
            </a:r>
            <a:endParaRPr sz="1300">
              <a:latin typeface="Arial"/>
              <a:cs typeface="Arial"/>
            </a:endParaRPr>
          </a:p>
        </p:txBody>
      </p:sp>
      <p:sp>
        <p:nvSpPr>
          <p:cNvPr id="65" name="object 65"/>
          <p:cNvSpPr txBox="1"/>
          <p:nvPr/>
        </p:nvSpPr>
        <p:spPr>
          <a:xfrm>
            <a:off x="6645912" y="3394466"/>
            <a:ext cx="478790" cy="213360"/>
          </a:xfrm>
          <a:prstGeom prst="rect">
            <a:avLst/>
          </a:prstGeom>
        </p:spPr>
        <p:txBody>
          <a:bodyPr vert="horz" wrap="square" lIns="0" tIns="0" rIns="0" bIns="0" rtlCol="0">
            <a:spAutoFit/>
          </a:bodyPr>
          <a:lstStyle/>
          <a:p>
            <a:pPr marL="12700">
              <a:lnSpc>
                <a:spcPct val="100000"/>
              </a:lnSpc>
            </a:pPr>
            <a:r>
              <a:rPr sz="1300" i="1" dirty="0">
                <a:latin typeface="Arial"/>
                <a:cs typeface="Arial"/>
              </a:rPr>
              <a:t>ece,</a:t>
            </a:r>
            <a:r>
              <a:rPr sz="1300" i="1" spc="-85" dirty="0">
                <a:latin typeface="Arial"/>
                <a:cs typeface="Arial"/>
              </a:rPr>
              <a:t> </a:t>
            </a:r>
            <a:r>
              <a:rPr sz="1300" i="1" spc="5" dirty="0">
                <a:latin typeface="Arial"/>
                <a:cs typeface="Arial"/>
              </a:rPr>
              <a:t>8</a:t>
            </a:r>
            <a:endParaRPr sz="1300">
              <a:latin typeface="Arial"/>
              <a:cs typeface="Arial"/>
            </a:endParaRPr>
          </a:p>
        </p:txBody>
      </p:sp>
      <p:sp>
        <p:nvSpPr>
          <p:cNvPr id="66" name="object 66"/>
          <p:cNvSpPr txBox="1"/>
          <p:nvPr/>
        </p:nvSpPr>
        <p:spPr>
          <a:xfrm>
            <a:off x="5502088" y="3082514"/>
            <a:ext cx="478790" cy="213360"/>
          </a:xfrm>
          <a:prstGeom prst="rect">
            <a:avLst/>
          </a:prstGeom>
        </p:spPr>
        <p:txBody>
          <a:bodyPr vert="horz" wrap="square" lIns="0" tIns="0" rIns="0" bIns="0" rtlCol="0">
            <a:spAutoFit/>
          </a:bodyPr>
          <a:lstStyle/>
          <a:p>
            <a:pPr marL="12700">
              <a:lnSpc>
                <a:spcPct val="100000"/>
              </a:lnSpc>
            </a:pPr>
            <a:r>
              <a:rPr sz="1300" i="1" dirty="0">
                <a:latin typeface="Arial"/>
                <a:cs typeface="Arial"/>
              </a:rPr>
              <a:t>ece,</a:t>
            </a:r>
            <a:r>
              <a:rPr sz="1300" i="1" spc="-85" dirty="0">
                <a:latin typeface="Arial"/>
                <a:cs typeface="Arial"/>
              </a:rPr>
              <a:t> </a:t>
            </a:r>
            <a:r>
              <a:rPr sz="1300" i="1" spc="5" dirty="0">
                <a:latin typeface="Arial"/>
                <a:cs typeface="Arial"/>
              </a:rPr>
              <a:t>8</a:t>
            </a:r>
            <a:endParaRPr sz="1300">
              <a:latin typeface="Arial"/>
              <a:cs typeface="Arial"/>
            </a:endParaRPr>
          </a:p>
        </p:txBody>
      </p:sp>
      <p:sp>
        <p:nvSpPr>
          <p:cNvPr id="68" name="object 2"/>
          <p:cNvSpPr txBox="1"/>
          <p:nvPr/>
        </p:nvSpPr>
        <p:spPr>
          <a:xfrm>
            <a:off x="1371600" y="990600"/>
            <a:ext cx="5582921" cy="430887"/>
          </a:xfrm>
          <a:prstGeom prst="rect">
            <a:avLst/>
          </a:prstGeom>
        </p:spPr>
        <p:txBody>
          <a:bodyPr vert="horz" wrap="square" lIns="0" tIns="0" rIns="0" bIns="0" rtlCol="0">
            <a:spAutoFit/>
          </a:bodyPr>
          <a:lstStyle/>
          <a:p>
            <a:pPr marL="12700" algn="ctr">
              <a:lnSpc>
                <a:spcPct val="100000"/>
              </a:lnSpc>
            </a:pPr>
            <a:r>
              <a:rPr lang="en-US" sz="2800" spc="45" dirty="0" smtClean="0">
                <a:solidFill>
                  <a:srgbClr val="00B050"/>
                </a:solidFill>
                <a:latin typeface="Century"/>
                <a:cs typeface="Century"/>
              </a:rPr>
              <a:t>Snapshot 4</a:t>
            </a:r>
            <a:endParaRPr sz="2800" dirty="0">
              <a:solidFill>
                <a:srgbClr val="00B050"/>
              </a:solidFill>
              <a:latin typeface="Century"/>
              <a:cs typeface="Century"/>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26666" y="3846459"/>
            <a:ext cx="483870" cy="483870"/>
          </a:xfrm>
          <a:custGeom>
            <a:avLst/>
            <a:gdLst/>
            <a:ahLst/>
            <a:cxnLst/>
            <a:rect l="l" t="t" r="r" b="b"/>
            <a:pathLst>
              <a:path w="483869" h="483869">
                <a:moveTo>
                  <a:pt x="483666" y="241833"/>
                </a:moveTo>
                <a:lnTo>
                  <a:pt x="478753" y="290572"/>
                </a:lnTo>
                <a:lnTo>
                  <a:pt x="464663" y="335967"/>
                </a:lnTo>
                <a:lnTo>
                  <a:pt x="442366" y="377046"/>
                </a:lnTo>
                <a:lnTo>
                  <a:pt x="412837" y="412837"/>
                </a:lnTo>
                <a:lnTo>
                  <a:pt x="377046" y="442366"/>
                </a:lnTo>
                <a:lnTo>
                  <a:pt x="335967" y="464663"/>
                </a:lnTo>
                <a:lnTo>
                  <a:pt x="290572" y="478753"/>
                </a:lnTo>
                <a:lnTo>
                  <a:pt x="241833" y="483666"/>
                </a:lnTo>
                <a:lnTo>
                  <a:pt x="193097" y="478753"/>
                </a:lnTo>
                <a:lnTo>
                  <a:pt x="147704" y="464663"/>
                </a:lnTo>
                <a:lnTo>
                  <a:pt x="106625" y="442366"/>
                </a:lnTo>
                <a:lnTo>
                  <a:pt x="70834" y="412837"/>
                </a:lnTo>
                <a:lnTo>
                  <a:pt x="41303" y="377046"/>
                </a:lnTo>
                <a:lnTo>
                  <a:pt x="19005" y="335967"/>
                </a:lnTo>
                <a:lnTo>
                  <a:pt x="4913" y="290572"/>
                </a:lnTo>
                <a:lnTo>
                  <a:pt x="0" y="241833"/>
                </a:lnTo>
                <a:lnTo>
                  <a:pt x="4913" y="193097"/>
                </a:lnTo>
                <a:lnTo>
                  <a:pt x="19005" y="147704"/>
                </a:lnTo>
                <a:lnTo>
                  <a:pt x="41303" y="106625"/>
                </a:lnTo>
                <a:lnTo>
                  <a:pt x="70834" y="70834"/>
                </a:lnTo>
                <a:lnTo>
                  <a:pt x="106625" y="41303"/>
                </a:lnTo>
                <a:lnTo>
                  <a:pt x="147704" y="19005"/>
                </a:lnTo>
                <a:lnTo>
                  <a:pt x="193097" y="4913"/>
                </a:lnTo>
                <a:lnTo>
                  <a:pt x="241833" y="0"/>
                </a:lnTo>
                <a:lnTo>
                  <a:pt x="290572" y="4913"/>
                </a:lnTo>
                <a:lnTo>
                  <a:pt x="335967" y="19005"/>
                </a:lnTo>
                <a:lnTo>
                  <a:pt x="377046" y="41303"/>
                </a:lnTo>
                <a:lnTo>
                  <a:pt x="412837" y="70834"/>
                </a:lnTo>
                <a:lnTo>
                  <a:pt x="442366" y="106625"/>
                </a:lnTo>
                <a:lnTo>
                  <a:pt x="464663" y="147704"/>
                </a:lnTo>
                <a:lnTo>
                  <a:pt x="478753" y="193097"/>
                </a:lnTo>
                <a:lnTo>
                  <a:pt x="483666" y="241833"/>
                </a:lnTo>
                <a:close/>
              </a:path>
            </a:pathLst>
          </a:custGeom>
          <a:ln w="5414">
            <a:solidFill>
              <a:srgbClr val="000000"/>
            </a:solidFill>
          </a:ln>
        </p:spPr>
        <p:txBody>
          <a:bodyPr wrap="square" lIns="0" tIns="0" rIns="0" bIns="0" rtlCol="0"/>
          <a:lstStyle/>
          <a:p>
            <a:endParaRPr/>
          </a:p>
        </p:txBody>
      </p:sp>
      <p:sp>
        <p:nvSpPr>
          <p:cNvPr id="3" name="object 3"/>
          <p:cNvSpPr/>
          <p:nvPr/>
        </p:nvSpPr>
        <p:spPr>
          <a:xfrm>
            <a:off x="3821950" y="4342407"/>
            <a:ext cx="483870" cy="483870"/>
          </a:xfrm>
          <a:custGeom>
            <a:avLst/>
            <a:gdLst/>
            <a:ahLst/>
            <a:cxnLst/>
            <a:rect l="l" t="t" r="r" b="b"/>
            <a:pathLst>
              <a:path w="483870" h="483869">
                <a:moveTo>
                  <a:pt x="483666" y="241833"/>
                </a:moveTo>
                <a:lnTo>
                  <a:pt x="478753" y="290569"/>
                </a:lnTo>
                <a:lnTo>
                  <a:pt x="464663" y="335962"/>
                </a:lnTo>
                <a:lnTo>
                  <a:pt x="442366" y="377041"/>
                </a:lnTo>
                <a:lnTo>
                  <a:pt x="412837" y="412832"/>
                </a:lnTo>
                <a:lnTo>
                  <a:pt x="377046" y="442363"/>
                </a:lnTo>
                <a:lnTo>
                  <a:pt x="335967" y="464661"/>
                </a:lnTo>
                <a:lnTo>
                  <a:pt x="290572" y="478753"/>
                </a:lnTo>
                <a:lnTo>
                  <a:pt x="241833" y="483666"/>
                </a:lnTo>
                <a:lnTo>
                  <a:pt x="193094" y="478753"/>
                </a:lnTo>
                <a:lnTo>
                  <a:pt x="147698" y="464661"/>
                </a:lnTo>
                <a:lnTo>
                  <a:pt x="106619" y="442363"/>
                </a:lnTo>
                <a:lnTo>
                  <a:pt x="70829" y="412832"/>
                </a:lnTo>
                <a:lnTo>
                  <a:pt x="41300" y="377041"/>
                </a:lnTo>
                <a:lnTo>
                  <a:pt x="19003" y="335962"/>
                </a:lnTo>
                <a:lnTo>
                  <a:pt x="4912" y="290569"/>
                </a:lnTo>
                <a:lnTo>
                  <a:pt x="0" y="241833"/>
                </a:lnTo>
                <a:lnTo>
                  <a:pt x="4912" y="193094"/>
                </a:lnTo>
                <a:lnTo>
                  <a:pt x="19003" y="147698"/>
                </a:lnTo>
                <a:lnTo>
                  <a:pt x="41300" y="106619"/>
                </a:lnTo>
                <a:lnTo>
                  <a:pt x="70829" y="70829"/>
                </a:lnTo>
                <a:lnTo>
                  <a:pt x="106619" y="41300"/>
                </a:lnTo>
                <a:lnTo>
                  <a:pt x="147698" y="19003"/>
                </a:lnTo>
                <a:lnTo>
                  <a:pt x="193094" y="4912"/>
                </a:lnTo>
                <a:lnTo>
                  <a:pt x="241833" y="0"/>
                </a:lnTo>
                <a:lnTo>
                  <a:pt x="290572" y="4912"/>
                </a:lnTo>
                <a:lnTo>
                  <a:pt x="335967" y="19003"/>
                </a:lnTo>
                <a:lnTo>
                  <a:pt x="377046" y="41300"/>
                </a:lnTo>
                <a:lnTo>
                  <a:pt x="412837" y="70829"/>
                </a:lnTo>
                <a:lnTo>
                  <a:pt x="442366" y="106619"/>
                </a:lnTo>
                <a:lnTo>
                  <a:pt x="464663" y="147698"/>
                </a:lnTo>
                <a:lnTo>
                  <a:pt x="478753" y="193094"/>
                </a:lnTo>
                <a:lnTo>
                  <a:pt x="483666" y="241833"/>
                </a:lnTo>
                <a:close/>
              </a:path>
            </a:pathLst>
          </a:custGeom>
          <a:ln w="5414">
            <a:solidFill>
              <a:srgbClr val="000000"/>
            </a:solidFill>
          </a:ln>
        </p:spPr>
        <p:txBody>
          <a:bodyPr wrap="square" lIns="0" tIns="0" rIns="0" bIns="0" rtlCol="0"/>
          <a:lstStyle/>
          <a:p>
            <a:endParaRPr/>
          </a:p>
        </p:txBody>
      </p:sp>
      <p:sp>
        <p:nvSpPr>
          <p:cNvPr id="4" name="object 4"/>
          <p:cNvSpPr/>
          <p:nvPr/>
        </p:nvSpPr>
        <p:spPr>
          <a:xfrm>
            <a:off x="4976266" y="3591633"/>
            <a:ext cx="483870" cy="483870"/>
          </a:xfrm>
          <a:custGeom>
            <a:avLst/>
            <a:gdLst/>
            <a:ahLst/>
            <a:cxnLst/>
            <a:rect l="l" t="t" r="r" b="b"/>
            <a:pathLst>
              <a:path w="483870" h="483869">
                <a:moveTo>
                  <a:pt x="483666" y="241833"/>
                </a:moveTo>
                <a:lnTo>
                  <a:pt x="478753" y="290572"/>
                </a:lnTo>
                <a:lnTo>
                  <a:pt x="464661" y="335967"/>
                </a:lnTo>
                <a:lnTo>
                  <a:pt x="442363" y="377046"/>
                </a:lnTo>
                <a:lnTo>
                  <a:pt x="412832" y="412837"/>
                </a:lnTo>
                <a:lnTo>
                  <a:pt x="377041" y="442366"/>
                </a:lnTo>
                <a:lnTo>
                  <a:pt x="335962" y="464663"/>
                </a:lnTo>
                <a:lnTo>
                  <a:pt x="290569" y="478753"/>
                </a:lnTo>
                <a:lnTo>
                  <a:pt x="241833" y="483666"/>
                </a:lnTo>
                <a:lnTo>
                  <a:pt x="193094" y="478753"/>
                </a:lnTo>
                <a:lnTo>
                  <a:pt x="147698" y="464663"/>
                </a:lnTo>
                <a:lnTo>
                  <a:pt x="106619" y="442366"/>
                </a:lnTo>
                <a:lnTo>
                  <a:pt x="70829" y="412837"/>
                </a:lnTo>
                <a:lnTo>
                  <a:pt x="41300" y="377046"/>
                </a:lnTo>
                <a:lnTo>
                  <a:pt x="19003" y="335967"/>
                </a:lnTo>
                <a:lnTo>
                  <a:pt x="4912" y="290572"/>
                </a:lnTo>
                <a:lnTo>
                  <a:pt x="0" y="241833"/>
                </a:lnTo>
                <a:lnTo>
                  <a:pt x="4912" y="193094"/>
                </a:lnTo>
                <a:lnTo>
                  <a:pt x="19003" y="147698"/>
                </a:lnTo>
                <a:lnTo>
                  <a:pt x="41300" y="106619"/>
                </a:lnTo>
                <a:lnTo>
                  <a:pt x="70829" y="70829"/>
                </a:lnTo>
                <a:lnTo>
                  <a:pt x="106619" y="41300"/>
                </a:lnTo>
                <a:lnTo>
                  <a:pt x="147698" y="19003"/>
                </a:lnTo>
                <a:lnTo>
                  <a:pt x="193094" y="4912"/>
                </a:lnTo>
                <a:lnTo>
                  <a:pt x="241833" y="0"/>
                </a:lnTo>
                <a:lnTo>
                  <a:pt x="290569" y="4912"/>
                </a:lnTo>
                <a:lnTo>
                  <a:pt x="335962" y="19003"/>
                </a:lnTo>
                <a:lnTo>
                  <a:pt x="377041" y="41300"/>
                </a:lnTo>
                <a:lnTo>
                  <a:pt x="412832" y="70829"/>
                </a:lnTo>
                <a:lnTo>
                  <a:pt x="442363" y="106619"/>
                </a:lnTo>
                <a:lnTo>
                  <a:pt x="464661" y="147698"/>
                </a:lnTo>
                <a:lnTo>
                  <a:pt x="478753" y="193094"/>
                </a:lnTo>
                <a:lnTo>
                  <a:pt x="483666" y="241833"/>
                </a:lnTo>
                <a:close/>
              </a:path>
            </a:pathLst>
          </a:custGeom>
          <a:ln w="5414">
            <a:solidFill>
              <a:srgbClr val="000000"/>
            </a:solidFill>
          </a:ln>
        </p:spPr>
        <p:txBody>
          <a:bodyPr wrap="square" lIns="0" tIns="0" rIns="0" bIns="0" rtlCol="0"/>
          <a:lstStyle/>
          <a:p>
            <a:endParaRPr/>
          </a:p>
        </p:txBody>
      </p:sp>
      <p:sp>
        <p:nvSpPr>
          <p:cNvPr id="5" name="object 5"/>
          <p:cNvSpPr/>
          <p:nvPr/>
        </p:nvSpPr>
        <p:spPr>
          <a:xfrm>
            <a:off x="6265570" y="4525769"/>
            <a:ext cx="483870" cy="483870"/>
          </a:xfrm>
          <a:custGeom>
            <a:avLst/>
            <a:gdLst/>
            <a:ahLst/>
            <a:cxnLst/>
            <a:rect l="l" t="t" r="r" b="b"/>
            <a:pathLst>
              <a:path w="483870" h="483869">
                <a:moveTo>
                  <a:pt x="483666" y="241833"/>
                </a:moveTo>
                <a:lnTo>
                  <a:pt x="478753" y="290569"/>
                </a:lnTo>
                <a:lnTo>
                  <a:pt x="464661" y="335962"/>
                </a:lnTo>
                <a:lnTo>
                  <a:pt x="442363" y="377041"/>
                </a:lnTo>
                <a:lnTo>
                  <a:pt x="412832" y="412832"/>
                </a:lnTo>
                <a:lnTo>
                  <a:pt x="377041" y="442363"/>
                </a:lnTo>
                <a:lnTo>
                  <a:pt x="335962" y="464661"/>
                </a:lnTo>
                <a:lnTo>
                  <a:pt x="290569" y="478753"/>
                </a:lnTo>
                <a:lnTo>
                  <a:pt x="241833" y="483666"/>
                </a:lnTo>
                <a:lnTo>
                  <a:pt x="193094" y="478753"/>
                </a:lnTo>
                <a:lnTo>
                  <a:pt x="147698" y="464661"/>
                </a:lnTo>
                <a:lnTo>
                  <a:pt x="106619" y="442363"/>
                </a:lnTo>
                <a:lnTo>
                  <a:pt x="70829" y="412832"/>
                </a:lnTo>
                <a:lnTo>
                  <a:pt x="41300" y="377041"/>
                </a:lnTo>
                <a:lnTo>
                  <a:pt x="19003" y="335962"/>
                </a:lnTo>
                <a:lnTo>
                  <a:pt x="4912" y="290569"/>
                </a:lnTo>
                <a:lnTo>
                  <a:pt x="0" y="241833"/>
                </a:lnTo>
                <a:lnTo>
                  <a:pt x="4912" y="193094"/>
                </a:lnTo>
                <a:lnTo>
                  <a:pt x="19003" y="147698"/>
                </a:lnTo>
                <a:lnTo>
                  <a:pt x="41300" y="106619"/>
                </a:lnTo>
                <a:lnTo>
                  <a:pt x="70829" y="70829"/>
                </a:lnTo>
                <a:lnTo>
                  <a:pt x="106619" y="41300"/>
                </a:lnTo>
                <a:lnTo>
                  <a:pt x="147698" y="19003"/>
                </a:lnTo>
                <a:lnTo>
                  <a:pt x="193094" y="4912"/>
                </a:lnTo>
                <a:lnTo>
                  <a:pt x="241833" y="0"/>
                </a:lnTo>
                <a:lnTo>
                  <a:pt x="290569" y="4912"/>
                </a:lnTo>
                <a:lnTo>
                  <a:pt x="335962" y="19003"/>
                </a:lnTo>
                <a:lnTo>
                  <a:pt x="377041" y="41300"/>
                </a:lnTo>
                <a:lnTo>
                  <a:pt x="412832" y="70829"/>
                </a:lnTo>
                <a:lnTo>
                  <a:pt x="442363" y="106619"/>
                </a:lnTo>
                <a:lnTo>
                  <a:pt x="464661" y="147698"/>
                </a:lnTo>
                <a:lnTo>
                  <a:pt x="478753" y="193094"/>
                </a:lnTo>
                <a:lnTo>
                  <a:pt x="483666" y="241833"/>
                </a:lnTo>
                <a:close/>
              </a:path>
            </a:pathLst>
          </a:custGeom>
          <a:ln w="5414">
            <a:solidFill>
              <a:srgbClr val="000000"/>
            </a:solidFill>
          </a:ln>
        </p:spPr>
        <p:txBody>
          <a:bodyPr wrap="square" lIns="0" tIns="0" rIns="0" bIns="0" rtlCol="0"/>
          <a:lstStyle/>
          <a:p>
            <a:endParaRPr/>
          </a:p>
        </p:txBody>
      </p:sp>
      <p:sp>
        <p:nvSpPr>
          <p:cNvPr id="6" name="object 6"/>
          <p:cNvSpPr/>
          <p:nvPr/>
        </p:nvSpPr>
        <p:spPr>
          <a:xfrm>
            <a:off x="2686405" y="3281220"/>
            <a:ext cx="483870" cy="483870"/>
          </a:xfrm>
          <a:custGeom>
            <a:avLst/>
            <a:gdLst/>
            <a:ahLst/>
            <a:cxnLst/>
            <a:rect l="l" t="t" r="r" b="b"/>
            <a:pathLst>
              <a:path w="483869" h="483869">
                <a:moveTo>
                  <a:pt x="483679" y="241833"/>
                </a:moveTo>
                <a:lnTo>
                  <a:pt x="478765" y="290572"/>
                </a:lnTo>
                <a:lnTo>
                  <a:pt x="464673" y="335967"/>
                </a:lnTo>
                <a:lnTo>
                  <a:pt x="442376" y="377046"/>
                </a:lnTo>
                <a:lnTo>
                  <a:pt x="412845" y="412837"/>
                </a:lnTo>
                <a:lnTo>
                  <a:pt x="377054" y="442366"/>
                </a:lnTo>
                <a:lnTo>
                  <a:pt x="335975" y="464663"/>
                </a:lnTo>
                <a:lnTo>
                  <a:pt x="290581" y="478753"/>
                </a:lnTo>
                <a:lnTo>
                  <a:pt x="241846" y="483666"/>
                </a:lnTo>
                <a:lnTo>
                  <a:pt x="193106" y="478753"/>
                </a:lnTo>
                <a:lnTo>
                  <a:pt x="147709" y="464663"/>
                </a:lnTo>
                <a:lnTo>
                  <a:pt x="106628" y="442366"/>
                </a:lnTo>
                <a:lnTo>
                  <a:pt x="70835" y="412837"/>
                </a:lnTo>
                <a:lnTo>
                  <a:pt x="41304" y="377046"/>
                </a:lnTo>
                <a:lnTo>
                  <a:pt x="19005" y="335967"/>
                </a:lnTo>
                <a:lnTo>
                  <a:pt x="4913" y="290572"/>
                </a:lnTo>
                <a:lnTo>
                  <a:pt x="0" y="241833"/>
                </a:lnTo>
                <a:lnTo>
                  <a:pt x="4913" y="193094"/>
                </a:lnTo>
                <a:lnTo>
                  <a:pt x="19005" y="147698"/>
                </a:lnTo>
                <a:lnTo>
                  <a:pt x="41304" y="106619"/>
                </a:lnTo>
                <a:lnTo>
                  <a:pt x="70835" y="70829"/>
                </a:lnTo>
                <a:lnTo>
                  <a:pt x="106628" y="41300"/>
                </a:lnTo>
                <a:lnTo>
                  <a:pt x="147709" y="19003"/>
                </a:lnTo>
                <a:lnTo>
                  <a:pt x="193106" y="4912"/>
                </a:lnTo>
                <a:lnTo>
                  <a:pt x="241846" y="0"/>
                </a:lnTo>
                <a:lnTo>
                  <a:pt x="290581" y="4912"/>
                </a:lnTo>
                <a:lnTo>
                  <a:pt x="335975" y="19003"/>
                </a:lnTo>
                <a:lnTo>
                  <a:pt x="377054" y="41300"/>
                </a:lnTo>
                <a:lnTo>
                  <a:pt x="412845" y="70829"/>
                </a:lnTo>
                <a:lnTo>
                  <a:pt x="442376" y="106619"/>
                </a:lnTo>
                <a:lnTo>
                  <a:pt x="464673" y="147698"/>
                </a:lnTo>
                <a:lnTo>
                  <a:pt x="478765" y="193094"/>
                </a:lnTo>
                <a:lnTo>
                  <a:pt x="483679" y="241833"/>
                </a:lnTo>
                <a:close/>
              </a:path>
            </a:pathLst>
          </a:custGeom>
          <a:ln w="5414">
            <a:solidFill>
              <a:srgbClr val="000000"/>
            </a:solidFill>
          </a:ln>
        </p:spPr>
        <p:txBody>
          <a:bodyPr wrap="square" lIns="0" tIns="0" rIns="0" bIns="0" rtlCol="0"/>
          <a:lstStyle/>
          <a:p>
            <a:endParaRPr/>
          </a:p>
        </p:txBody>
      </p:sp>
      <p:sp>
        <p:nvSpPr>
          <p:cNvPr id="7" name="object 7"/>
          <p:cNvSpPr/>
          <p:nvPr/>
        </p:nvSpPr>
        <p:spPr>
          <a:xfrm>
            <a:off x="6256185" y="3207585"/>
            <a:ext cx="483870" cy="483870"/>
          </a:xfrm>
          <a:custGeom>
            <a:avLst/>
            <a:gdLst/>
            <a:ahLst/>
            <a:cxnLst/>
            <a:rect l="l" t="t" r="r" b="b"/>
            <a:pathLst>
              <a:path w="483870" h="483869">
                <a:moveTo>
                  <a:pt x="483666" y="241833"/>
                </a:moveTo>
                <a:lnTo>
                  <a:pt x="478753" y="290572"/>
                </a:lnTo>
                <a:lnTo>
                  <a:pt x="464661" y="335967"/>
                </a:lnTo>
                <a:lnTo>
                  <a:pt x="442363" y="377046"/>
                </a:lnTo>
                <a:lnTo>
                  <a:pt x="412832" y="412837"/>
                </a:lnTo>
                <a:lnTo>
                  <a:pt x="377041" y="442366"/>
                </a:lnTo>
                <a:lnTo>
                  <a:pt x="335962" y="464663"/>
                </a:lnTo>
                <a:lnTo>
                  <a:pt x="290569" y="478753"/>
                </a:lnTo>
                <a:lnTo>
                  <a:pt x="241833" y="483666"/>
                </a:lnTo>
                <a:lnTo>
                  <a:pt x="193094" y="478753"/>
                </a:lnTo>
                <a:lnTo>
                  <a:pt x="147698" y="464663"/>
                </a:lnTo>
                <a:lnTo>
                  <a:pt x="106619" y="442366"/>
                </a:lnTo>
                <a:lnTo>
                  <a:pt x="70829" y="412837"/>
                </a:lnTo>
                <a:lnTo>
                  <a:pt x="41300" y="377046"/>
                </a:lnTo>
                <a:lnTo>
                  <a:pt x="19003" y="335967"/>
                </a:lnTo>
                <a:lnTo>
                  <a:pt x="4912" y="290572"/>
                </a:lnTo>
                <a:lnTo>
                  <a:pt x="0" y="241833"/>
                </a:lnTo>
                <a:lnTo>
                  <a:pt x="4912" y="193094"/>
                </a:lnTo>
                <a:lnTo>
                  <a:pt x="19003" y="147698"/>
                </a:lnTo>
                <a:lnTo>
                  <a:pt x="41300" y="106619"/>
                </a:lnTo>
                <a:lnTo>
                  <a:pt x="70829" y="70829"/>
                </a:lnTo>
                <a:lnTo>
                  <a:pt x="106619" y="41300"/>
                </a:lnTo>
                <a:lnTo>
                  <a:pt x="147698" y="19003"/>
                </a:lnTo>
                <a:lnTo>
                  <a:pt x="193094" y="4912"/>
                </a:lnTo>
                <a:lnTo>
                  <a:pt x="241833" y="0"/>
                </a:lnTo>
                <a:lnTo>
                  <a:pt x="290569" y="4912"/>
                </a:lnTo>
                <a:lnTo>
                  <a:pt x="335962" y="19003"/>
                </a:lnTo>
                <a:lnTo>
                  <a:pt x="377041" y="41300"/>
                </a:lnTo>
                <a:lnTo>
                  <a:pt x="412832" y="70829"/>
                </a:lnTo>
                <a:lnTo>
                  <a:pt x="442363" y="106619"/>
                </a:lnTo>
                <a:lnTo>
                  <a:pt x="464661" y="147698"/>
                </a:lnTo>
                <a:lnTo>
                  <a:pt x="478753" y="193094"/>
                </a:lnTo>
                <a:lnTo>
                  <a:pt x="483666" y="241833"/>
                </a:lnTo>
                <a:close/>
              </a:path>
            </a:pathLst>
          </a:custGeom>
          <a:ln w="5414">
            <a:solidFill>
              <a:srgbClr val="000000"/>
            </a:solidFill>
          </a:ln>
        </p:spPr>
        <p:txBody>
          <a:bodyPr wrap="square" lIns="0" tIns="0" rIns="0" bIns="0" rtlCol="0"/>
          <a:lstStyle/>
          <a:p>
            <a:endParaRPr/>
          </a:p>
        </p:txBody>
      </p:sp>
      <p:sp>
        <p:nvSpPr>
          <p:cNvPr id="8" name="object 8"/>
          <p:cNvSpPr/>
          <p:nvPr/>
        </p:nvSpPr>
        <p:spPr>
          <a:xfrm>
            <a:off x="2085073" y="3601019"/>
            <a:ext cx="650240" cy="325120"/>
          </a:xfrm>
          <a:custGeom>
            <a:avLst/>
            <a:gdLst/>
            <a:ahLst/>
            <a:cxnLst/>
            <a:rect l="l" t="t" r="r" b="b"/>
            <a:pathLst>
              <a:path w="650239" h="325119">
                <a:moveTo>
                  <a:pt x="0" y="324853"/>
                </a:moveTo>
                <a:lnTo>
                  <a:pt x="649706" y="0"/>
                </a:lnTo>
              </a:path>
            </a:pathLst>
          </a:custGeom>
          <a:ln w="5414">
            <a:solidFill>
              <a:srgbClr val="000000"/>
            </a:solidFill>
          </a:ln>
        </p:spPr>
        <p:txBody>
          <a:bodyPr wrap="square" lIns="0" tIns="0" rIns="0" bIns="0" rtlCol="0"/>
          <a:lstStyle/>
          <a:p>
            <a:endParaRPr/>
          </a:p>
        </p:txBody>
      </p:sp>
      <p:sp>
        <p:nvSpPr>
          <p:cNvPr id="9" name="object 9"/>
          <p:cNvSpPr/>
          <p:nvPr/>
        </p:nvSpPr>
        <p:spPr>
          <a:xfrm>
            <a:off x="2085073" y="4196585"/>
            <a:ext cx="1732914" cy="433705"/>
          </a:xfrm>
          <a:custGeom>
            <a:avLst/>
            <a:gdLst/>
            <a:ahLst/>
            <a:cxnLst/>
            <a:rect l="l" t="t" r="r" b="b"/>
            <a:pathLst>
              <a:path w="1732914" h="433705">
                <a:moveTo>
                  <a:pt x="0" y="0"/>
                </a:moveTo>
                <a:lnTo>
                  <a:pt x="1732546" y="433133"/>
                </a:lnTo>
              </a:path>
            </a:pathLst>
          </a:custGeom>
          <a:ln w="5414">
            <a:solidFill>
              <a:srgbClr val="000000"/>
            </a:solidFill>
          </a:ln>
        </p:spPr>
        <p:txBody>
          <a:bodyPr wrap="square" lIns="0" tIns="0" rIns="0" bIns="0" rtlCol="0"/>
          <a:lstStyle/>
          <a:p>
            <a:endParaRPr/>
          </a:p>
        </p:txBody>
      </p:sp>
      <p:sp>
        <p:nvSpPr>
          <p:cNvPr id="10" name="object 10"/>
          <p:cNvSpPr/>
          <p:nvPr/>
        </p:nvSpPr>
        <p:spPr>
          <a:xfrm>
            <a:off x="3113773" y="3655159"/>
            <a:ext cx="812165" cy="704215"/>
          </a:xfrm>
          <a:custGeom>
            <a:avLst/>
            <a:gdLst/>
            <a:ahLst/>
            <a:cxnLst/>
            <a:rect l="l" t="t" r="r" b="b"/>
            <a:pathLst>
              <a:path w="812164" h="704214">
                <a:moveTo>
                  <a:pt x="0" y="0"/>
                </a:moveTo>
                <a:lnTo>
                  <a:pt x="812126" y="703846"/>
                </a:lnTo>
              </a:path>
            </a:pathLst>
          </a:custGeom>
          <a:ln w="5414">
            <a:solidFill>
              <a:srgbClr val="000000"/>
            </a:solidFill>
          </a:ln>
        </p:spPr>
        <p:txBody>
          <a:bodyPr wrap="square" lIns="0" tIns="0" rIns="0" bIns="0" rtlCol="0"/>
          <a:lstStyle/>
          <a:p>
            <a:endParaRPr/>
          </a:p>
        </p:txBody>
      </p:sp>
      <p:sp>
        <p:nvSpPr>
          <p:cNvPr id="11" name="object 11"/>
          <p:cNvSpPr/>
          <p:nvPr/>
        </p:nvSpPr>
        <p:spPr>
          <a:xfrm>
            <a:off x="4304893" y="4034152"/>
            <a:ext cx="758190" cy="487680"/>
          </a:xfrm>
          <a:custGeom>
            <a:avLst/>
            <a:gdLst/>
            <a:ahLst/>
            <a:cxnLst/>
            <a:rect l="l" t="t" r="r" b="b"/>
            <a:pathLst>
              <a:path w="758189" h="487680">
                <a:moveTo>
                  <a:pt x="0" y="487273"/>
                </a:moveTo>
                <a:lnTo>
                  <a:pt x="757999" y="0"/>
                </a:lnTo>
              </a:path>
            </a:pathLst>
          </a:custGeom>
          <a:ln w="5414">
            <a:solidFill>
              <a:srgbClr val="000000"/>
            </a:solidFill>
          </a:ln>
        </p:spPr>
        <p:txBody>
          <a:bodyPr wrap="square" lIns="0" tIns="0" rIns="0" bIns="0" rtlCol="0"/>
          <a:lstStyle/>
          <a:p>
            <a:endParaRPr/>
          </a:p>
        </p:txBody>
      </p:sp>
      <p:sp>
        <p:nvSpPr>
          <p:cNvPr id="12" name="object 12"/>
          <p:cNvSpPr/>
          <p:nvPr/>
        </p:nvSpPr>
        <p:spPr>
          <a:xfrm>
            <a:off x="5441886" y="3492726"/>
            <a:ext cx="758190" cy="271145"/>
          </a:xfrm>
          <a:custGeom>
            <a:avLst/>
            <a:gdLst/>
            <a:ahLst/>
            <a:cxnLst/>
            <a:rect l="l" t="t" r="r" b="b"/>
            <a:pathLst>
              <a:path w="758189" h="271144">
                <a:moveTo>
                  <a:pt x="0" y="270713"/>
                </a:moveTo>
                <a:lnTo>
                  <a:pt x="757986" y="0"/>
                </a:lnTo>
              </a:path>
            </a:pathLst>
          </a:custGeom>
          <a:ln w="5414">
            <a:solidFill>
              <a:srgbClr val="000000"/>
            </a:solidFill>
          </a:ln>
        </p:spPr>
        <p:txBody>
          <a:bodyPr wrap="square" lIns="0" tIns="0" rIns="0" bIns="0" rtlCol="0"/>
          <a:lstStyle/>
          <a:p>
            <a:endParaRPr/>
          </a:p>
        </p:txBody>
      </p:sp>
      <p:sp>
        <p:nvSpPr>
          <p:cNvPr id="13" name="object 13"/>
          <p:cNvSpPr/>
          <p:nvPr/>
        </p:nvSpPr>
        <p:spPr>
          <a:xfrm>
            <a:off x="5387746" y="3980012"/>
            <a:ext cx="920750" cy="650240"/>
          </a:xfrm>
          <a:custGeom>
            <a:avLst/>
            <a:gdLst/>
            <a:ahLst/>
            <a:cxnLst/>
            <a:rect l="l" t="t" r="r" b="b"/>
            <a:pathLst>
              <a:path w="920750" h="650239">
                <a:moveTo>
                  <a:pt x="0" y="0"/>
                </a:moveTo>
                <a:lnTo>
                  <a:pt x="920407" y="649706"/>
                </a:lnTo>
              </a:path>
            </a:pathLst>
          </a:custGeom>
          <a:ln w="5414">
            <a:solidFill>
              <a:srgbClr val="000000"/>
            </a:solidFill>
          </a:ln>
        </p:spPr>
        <p:txBody>
          <a:bodyPr wrap="square" lIns="0" tIns="0" rIns="0" bIns="0" rtlCol="0"/>
          <a:lstStyle/>
          <a:p>
            <a:endParaRPr/>
          </a:p>
        </p:txBody>
      </p:sp>
      <p:sp>
        <p:nvSpPr>
          <p:cNvPr id="14" name="object 14"/>
          <p:cNvSpPr/>
          <p:nvPr/>
        </p:nvSpPr>
        <p:spPr>
          <a:xfrm>
            <a:off x="6470586" y="3655159"/>
            <a:ext cx="0" cy="866775"/>
          </a:xfrm>
          <a:custGeom>
            <a:avLst/>
            <a:gdLst/>
            <a:ahLst/>
            <a:cxnLst/>
            <a:rect l="l" t="t" r="r" b="b"/>
            <a:pathLst>
              <a:path h="866775">
                <a:moveTo>
                  <a:pt x="0" y="0"/>
                </a:moveTo>
                <a:lnTo>
                  <a:pt x="0" y="866267"/>
                </a:lnTo>
              </a:path>
            </a:pathLst>
          </a:custGeom>
          <a:ln w="3175">
            <a:solidFill>
              <a:srgbClr val="000000"/>
            </a:solidFill>
          </a:ln>
        </p:spPr>
        <p:txBody>
          <a:bodyPr wrap="square" lIns="0" tIns="0" rIns="0" bIns="0" rtlCol="0"/>
          <a:lstStyle/>
          <a:p>
            <a:endParaRPr/>
          </a:p>
        </p:txBody>
      </p:sp>
      <p:sp>
        <p:nvSpPr>
          <p:cNvPr id="15" name="object 15"/>
          <p:cNvSpPr/>
          <p:nvPr/>
        </p:nvSpPr>
        <p:spPr>
          <a:xfrm>
            <a:off x="6470586" y="3655159"/>
            <a:ext cx="0" cy="866775"/>
          </a:xfrm>
          <a:custGeom>
            <a:avLst/>
            <a:gdLst/>
            <a:ahLst/>
            <a:cxnLst/>
            <a:rect l="l" t="t" r="r" b="b"/>
            <a:pathLst>
              <a:path h="866775">
                <a:moveTo>
                  <a:pt x="0" y="0"/>
                </a:moveTo>
                <a:lnTo>
                  <a:pt x="0" y="866267"/>
                </a:lnTo>
              </a:path>
            </a:pathLst>
          </a:custGeom>
          <a:ln w="5414">
            <a:solidFill>
              <a:srgbClr val="000000"/>
            </a:solidFill>
          </a:ln>
        </p:spPr>
        <p:txBody>
          <a:bodyPr wrap="square" lIns="0" tIns="0" rIns="0" bIns="0" rtlCol="0"/>
          <a:lstStyle/>
          <a:p>
            <a:endParaRPr/>
          </a:p>
        </p:txBody>
      </p:sp>
      <p:sp>
        <p:nvSpPr>
          <p:cNvPr id="16" name="object 16"/>
          <p:cNvSpPr/>
          <p:nvPr/>
        </p:nvSpPr>
        <p:spPr>
          <a:xfrm>
            <a:off x="6687146" y="3384445"/>
            <a:ext cx="217170" cy="0"/>
          </a:xfrm>
          <a:custGeom>
            <a:avLst/>
            <a:gdLst/>
            <a:ahLst/>
            <a:cxnLst/>
            <a:rect l="l" t="t" r="r" b="b"/>
            <a:pathLst>
              <a:path w="217170">
                <a:moveTo>
                  <a:pt x="0" y="0"/>
                </a:moveTo>
                <a:lnTo>
                  <a:pt x="216573" y="0"/>
                </a:lnTo>
              </a:path>
            </a:pathLst>
          </a:custGeom>
          <a:ln w="3175">
            <a:solidFill>
              <a:srgbClr val="000000"/>
            </a:solidFill>
          </a:ln>
        </p:spPr>
        <p:txBody>
          <a:bodyPr wrap="square" lIns="0" tIns="0" rIns="0" bIns="0" rtlCol="0"/>
          <a:lstStyle/>
          <a:p>
            <a:endParaRPr/>
          </a:p>
        </p:txBody>
      </p:sp>
      <p:sp>
        <p:nvSpPr>
          <p:cNvPr id="17" name="object 17"/>
          <p:cNvSpPr/>
          <p:nvPr/>
        </p:nvSpPr>
        <p:spPr>
          <a:xfrm>
            <a:off x="6687146" y="3384445"/>
            <a:ext cx="217170" cy="0"/>
          </a:xfrm>
          <a:custGeom>
            <a:avLst/>
            <a:gdLst/>
            <a:ahLst/>
            <a:cxnLst/>
            <a:rect l="l" t="t" r="r" b="b"/>
            <a:pathLst>
              <a:path w="217170">
                <a:moveTo>
                  <a:pt x="0" y="0"/>
                </a:moveTo>
                <a:lnTo>
                  <a:pt x="216573" y="0"/>
                </a:lnTo>
              </a:path>
            </a:pathLst>
          </a:custGeom>
          <a:ln w="5414">
            <a:solidFill>
              <a:srgbClr val="000000"/>
            </a:solidFill>
          </a:ln>
        </p:spPr>
        <p:txBody>
          <a:bodyPr wrap="square" lIns="0" tIns="0" rIns="0" bIns="0" rtlCol="0"/>
          <a:lstStyle/>
          <a:p>
            <a:endParaRPr/>
          </a:p>
        </p:txBody>
      </p:sp>
      <p:sp>
        <p:nvSpPr>
          <p:cNvPr id="18" name="object 18"/>
          <p:cNvSpPr/>
          <p:nvPr/>
        </p:nvSpPr>
        <p:spPr>
          <a:xfrm>
            <a:off x="6741286" y="4737999"/>
            <a:ext cx="217170" cy="0"/>
          </a:xfrm>
          <a:custGeom>
            <a:avLst/>
            <a:gdLst/>
            <a:ahLst/>
            <a:cxnLst/>
            <a:rect l="l" t="t" r="r" b="b"/>
            <a:pathLst>
              <a:path w="217170">
                <a:moveTo>
                  <a:pt x="0" y="0"/>
                </a:moveTo>
                <a:lnTo>
                  <a:pt x="216573" y="0"/>
                </a:lnTo>
              </a:path>
            </a:pathLst>
          </a:custGeom>
          <a:ln w="3175">
            <a:solidFill>
              <a:srgbClr val="000000"/>
            </a:solidFill>
          </a:ln>
        </p:spPr>
        <p:txBody>
          <a:bodyPr wrap="square" lIns="0" tIns="0" rIns="0" bIns="0" rtlCol="0"/>
          <a:lstStyle/>
          <a:p>
            <a:endParaRPr/>
          </a:p>
        </p:txBody>
      </p:sp>
      <p:sp>
        <p:nvSpPr>
          <p:cNvPr id="19" name="object 19"/>
          <p:cNvSpPr/>
          <p:nvPr/>
        </p:nvSpPr>
        <p:spPr>
          <a:xfrm>
            <a:off x="6741286" y="4737999"/>
            <a:ext cx="217170" cy="0"/>
          </a:xfrm>
          <a:custGeom>
            <a:avLst/>
            <a:gdLst/>
            <a:ahLst/>
            <a:cxnLst/>
            <a:rect l="l" t="t" r="r" b="b"/>
            <a:pathLst>
              <a:path w="217170">
                <a:moveTo>
                  <a:pt x="0" y="0"/>
                </a:moveTo>
                <a:lnTo>
                  <a:pt x="216573" y="0"/>
                </a:lnTo>
              </a:path>
            </a:pathLst>
          </a:custGeom>
          <a:ln w="5414">
            <a:solidFill>
              <a:srgbClr val="000000"/>
            </a:solidFill>
          </a:ln>
        </p:spPr>
        <p:txBody>
          <a:bodyPr wrap="square" lIns="0" tIns="0" rIns="0" bIns="0" rtlCol="0"/>
          <a:lstStyle/>
          <a:p>
            <a:endParaRPr/>
          </a:p>
        </p:txBody>
      </p:sp>
      <p:sp>
        <p:nvSpPr>
          <p:cNvPr id="20" name="object 20"/>
          <p:cNvSpPr/>
          <p:nvPr/>
        </p:nvSpPr>
        <p:spPr>
          <a:xfrm>
            <a:off x="6903720" y="3005452"/>
            <a:ext cx="0" cy="650240"/>
          </a:xfrm>
          <a:custGeom>
            <a:avLst/>
            <a:gdLst/>
            <a:ahLst/>
            <a:cxnLst/>
            <a:rect l="l" t="t" r="r" b="b"/>
            <a:pathLst>
              <a:path h="650240">
                <a:moveTo>
                  <a:pt x="0" y="0"/>
                </a:moveTo>
                <a:lnTo>
                  <a:pt x="0" y="649706"/>
                </a:lnTo>
              </a:path>
            </a:pathLst>
          </a:custGeom>
          <a:ln w="3175">
            <a:solidFill>
              <a:srgbClr val="000000"/>
            </a:solidFill>
          </a:ln>
        </p:spPr>
        <p:txBody>
          <a:bodyPr wrap="square" lIns="0" tIns="0" rIns="0" bIns="0" rtlCol="0"/>
          <a:lstStyle/>
          <a:p>
            <a:endParaRPr/>
          </a:p>
        </p:txBody>
      </p:sp>
      <p:sp>
        <p:nvSpPr>
          <p:cNvPr id="21" name="object 21"/>
          <p:cNvSpPr/>
          <p:nvPr/>
        </p:nvSpPr>
        <p:spPr>
          <a:xfrm>
            <a:off x="6903720" y="3005452"/>
            <a:ext cx="0" cy="650240"/>
          </a:xfrm>
          <a:custGeom>
            <a:avLst/>
            <a:gdLst/>
            <a:ahLst/>
            <a:cxnLst/>
            <a:rect l="l" t="t" r="r" b="b"/>
            <a:pathLst>
              <a:path h="650240">
                <a:moveTo>
                  <a:pt x="0" y="0"/>
                </a:moveTo>
                <a:lnTo>
                  <a:pt x="0" y="649706"/>
                </a:lnTo>
              </a:path>
            </a:pathLst>
          </a:custGeom>
          <a:ln w="21656">
            <a:solidFill>
              <a:srgbClr val="000000"/>
            </a:solidFill>
          </a:ln>
        </p:spPr>
        <p:txBody>
          <a:bodyPr wrap="square" lIns="0" tIns="0" rIns="0" bIns="0" rtlCol="0"/>
          <a:lstStyle/>
          <a:p>
            <a:endParaRPr/>
          </a:p>
        </p:txBody>
      </p:sp>
      <p:sp>
        <p:nvSpPr>
          <p:cNvPr id="22" name="object 22"/>
          <p:cNvSpPr/>
          <p:nvPr/>
        </p:nvSpPr>
        <p:spPr>
          <a:xfrm>
            <a:off x="6957860" y="4521426"/>
            <a:ext cx="0" cy="650240"/>
          </a:xfrm>
          <a:custGeom>
            <a:avLst/>
            <a:gdLst/>
            <a:ahLst/>
            <a:cxnLst/>
            <a:rect l="l" t="t" r="r" b="b"/>
            <a:pathLst>
              <a:path h="650239">
                <a:moveTo>
                  <a:pt x="0" y="0"/>
                </a:moveTo>
                <a:lnTo>
                  <a:pt x="0" y="649706"/>
                </a:lnTo>
              </a:path>
            </a:pathLst>
          </a:custGeom>
          <a:ln w="3175">
            <a:solidFill>
              <a:srgbClr val="000000"/>
            </a:solidFill>
          </a:ln>
        </p:spPr>
        <p:txBody>
          <a:bodyPr wrap="square" lIns="0" tIns="0" rIns="0" bIns="0" rtlCol="0"/>
          <a:lstStyle/>
          <a:p>
            <a:endParaRPr/>
          </a:p>
        </p:txBody>
      </p:sp>
      <p:sp>
        <p:nvSpPr>
          <p:cNvPr id="23" name="object 23"/>
          <p:cNvSpPr/>
          <p:nvPr/>
        </p:nvSpPr>
        <p:spPr>
          <a:xfrm>
            <a:off x="6957860" y="4521426"/>
            <a:ext cx="0" cy="650240"/>
          </a:xfrm>
          <a:custGeom>
            <a:avLst/>
            <a:gdLst/>
            <a:ahLst/>
            <a:cxnLst/>
            <a:rect l="l" t="t" r="r" b="b"/>
            <a:pathLst>
              <a:path h="650239">
                <a:moveTo>
                  <a:pt x="0" y="0"/>
                </a:moveTo>
                <a:lnTo>
                  <a:pt x="0" y="649706"/>
                </a:lnTo>
              </a:path>
            </a:pathLst>
          </a:custGeom>
          <a:ln w="21656">
            <a:solidFill>
              <a:srgbClr val="000000"/>
            </a:solidFill>
          </a:ln>
        </p:spPr>
        <p:txBody>
          <a:bodyPr wrap="square" lIns="0" tIns="0" rIns="0" bIns="0" rtlCol="0"/>
          <a:lstStyle/>
          <a:p>
            <a:endParaRPr/>
          </a:p>
        </p:txBody>
      </p:sp>
      <p:sp>
        <p:nvSpPr>
          <p:cNvPr id="24" name="object 24"/>
          <p:cNvSpPr/>
          <p:nvPr/>
        </p:nvSpPr>
        <p:spPr>
          <a:xfrm>
            <a:off x="1435366" y="4088292"/>
            <a:ext cx="217170" cy="0"/>
          </a:xfrm>
          <a:custGeom>
            <a:avLst/>
            <a:gdLst/>
            <a:ahLst/>
            <a:cxnLst/>
            <a:rect l="l" t="t" r="r" b="b"/>
            <a:pathLst>
              <a:path w="217169">
                <a:moveTo>
                  <a:pt x="0" y="0"/>
                </a:moveTo>
                <a:lnTo>
                  <a:pt x="216573" y="0"/>
                </a:lnTo>
              </a:path>
            </a:pathLst>
          </a:custGeom>
          <a:ln w="3175">
            <a:solidFill>
              <a:srgbClr val="000000"/>
            </a:solidFill>
          </a:ln>
        </p:spPr>
        <p:txBody>
          <a:bodyPr wrap="square" lIns="0" tIns="0" rIns="0" bIns="0" rtlCol="0"/>
          <a:lstStyle/>
          <a:p>
            <a:endParaRPr/>
          </a:p>
        </p:txBody>
      </p:sp>
      <p:sp>
        <p:nvSpPr>
          <p:cNvPr id="25" name="object 25"/>
          <p:cNvSpPr/>
          <p:nvPr/>
        </p:nvSpPr>
        <p:spPr>
          <a:xfrm>
            <a:off x="1435366" y="4088292"/>
            <a:ext cx="217170" cy="0"/>
          </a:xfrm>
          <a:custGeom>
            <a:avLst/>
            <a:gdLst/>
            <a:ahLst/>
            <a:cxnLst/>
            <a:rect l="l" t="t" r="r" b="b"/>
            <a:pathLst>
              <a:path w="217169">
                <a:moveTo>
                  <a:pt x="0" y="0"/>
                </a:moveTo>
                <a:lnTo>
                  <a:pt x="216573" y="0"/>
                </a:lnTo>
              </a:path>
            </a:pathLst>
          </a:custGeom>
          <a:ln w="5414">
            <a:solidFill>
              <a:srgbClr val="000000"/>
            </a:solidFill>
          </a:ln>
        </p:spPr>
        <p:txBody>
          <a:bodyPr wrap="square" lIns="0" tIns="0" rIns="0" bIns="0" rtlCol="0"/>
          <a:lstStyle/>
          <a:p>
            <a:endParaRPr/>
          </a:p>
        </p:txBody>
      </p:sp>
      <p:sp>
        <p:nvSpPr>
          <p:cNvPr id="26" name="object 26"/>
          <p:cNvSpPr/>
          <p:nvPr/>
        </p:nvSpPr>
        <p:spPr>
          <a:xfrm>
            <a:off x="1435366" y="3817579"/>
            <a:ext cx="0" cy="650240"/>
          </a:xfrm>
          <a:custGeom>
            <a:avLst/>
            <a:gdLst/>
            <a:ahLst/>
            <a:cxnLst/>
            <a:rect l="l" t="t" r="r" b="b"/>
            <a:pathLst>
              <a:path h="650239">
                <a:moveTo>
                  <a:pt x="0" y="0"/>
                </a:moveTo>
                <a:lnTo>
                  <a:pt x="0" y="649706"/>
                </a:lnTo>
              </a:path>
            </a:pathLst>
          </a:custGeom>
          <a:ln w="3175">
            <a:solidFill>
              <a:srgbClr val="000000"/>
            </a:solidFill>
          </a:ln>
        </p:spPr>
        <p:txBody>
          <a:bodyPr wrap="square" lIns="0" tIns="0" rIns="0" bIns="0" rtlCol="0"/>
          <a:lstStyle/>
          <a:p>
            <a:endParaRPr/>
          </a:p>
        </p:txBody>
      </p:sp>
      <p:sp>
        <p:nvSpPr>
          <p:cNvPr id="27" name="object 27"/>
          <p:cNvSpPr/>
          <p:nvPr/>
        </p:nvSpPr>
        <p:spPr>
          <a:xfrm>
            <a:off x="1435366" y="3817579"/>
            <a:ext cx="0" cy="650240"/>
          </a:xfrm>
          <a:custGeom>
            <a:avLst/>
            <a:gdLst/>
            <a:ahLst/>
            <a:cxnLst/>
            <a:rect l="l" t="t" r="r" b="b"/>
            <a:pathLst>
              <a:path h="650239">
                <a:moveTo>
                  <a:pt x="0" y="0"/>
                </a:moveTo>
                <a:lnTo>
                  <a:pt x="0" y="649706"/>
                </a:lnTo>
              </a:path>
            </a:pathLst>
          </a:custGeom>
          <a:ln w="21656">
            <a:solidFill>
              <a:srgbClr val="000000"/>
            </a:solidFill>
          </a:ln>
        </p:spPr>
        <p:txBody>
          <a:bodyPr wrap="square" lIns="0" tIns="0" rIns="0" bIns="0" rtlCol="0"/>
          <a:lstStyle/>
          <a:p>
            <a:endParaRPr/>
          </a:p>
        </p:txBody>
      </p:sp>
      <p:sp>
        <p:nvSpPr>
          <p:cNvPr id="28" name="object 28"/>
          <p:cNvSpPr/>
          <p:nvPr/>
        </p:nvSpPr>
        <p:spPr>
          <a:xfrm>
            <a:off x="6903720" y="3167885"/>
            <a:ext cx="162560" cy="0"/>
          </a:xfrm>
          <a:custGeom>
            <a:avLst/>
            <a:gdLst/>
            <a:ahLst/>
            <a:cxnLst/>
            <a:rect l="l" t="t" r="r" b="b"/>
            <a:pathLst>
              <a:path w="162559">
                <a:moveTo>
                  <a:pt x="0" y="0"/>
                </a:moveTo>
                <a:lnTo>
                  <a:pt x="162420" y="0"/>
                </a:lnTo>
              </a:path>
            </a:pathLst>
          </a:custGeom>
          <a:ln w="3175">
            <a:solidFill>
              <a:srgbClr val="000000"/>
            </a:solidFill>
          </a:ln>
        </p:spPr>
        <p:txBody>
          <a:bodyPr wrap="square" lIns="0" tIns="0" rIns="0" bIns="0" rtlCol="0"/>
          <a:lstStyle/>
          <a:p>
            <a:endParaRPr/>
          </a:p>
        </p:txBody>
      </p:sp>
      <p:sp>
        <p:nvSpPr>
          <p:cNvPr id="29" name="object 29"/>
          <p:cNvSpPr/>
          <p:nvPr/>
        </p:nvSpPr>
        <p:spPr>
          <a:xfrm>
            <a:off x="6903720" y="3167885"/>
            <a:ext cx="162560" cy="0"/>
          </a:xfrm>
          <a:custGeom>
            <a:avLst/>
            <a:gdLst/>
            <a:ahLst/>
            <a:cxnLst/>
            <a:rect l="l" t="t" r="r" b="b"/>
            <a:pathLst>
              <a:path w="162559">
                <a:moveTo>
                  <a:pt x="0" y="0"/>
                </a:moveTo>
                <a:lnTo>
                  <a:pt x="162420" y="0"/>
                </a:lnTo>
              </a:path>
            </a:pathLst>
          </a:custGeom>
          <a:ln w="5414">
            <a:solidFill>
              <a:srgbClr val="000000"/>
            </a:solidFill>
          </a:ln>
        </p:spPr>
        <p:txBody>
          <a:bodyPr wrap="square" lIns="0" tIns="0" rIns="0" bIns="0" rtlCol="0"/>
          <a:lstStyle/>
          <a:p>
            <a:endParaRPr/>
          </a:p>
        </p:txBody>
      </p:sp>
      <p:sp>
        <p:nvSpPr>
          <p:cNvPr id="30" name="object 30"/>
          <p:cNvSpPr/>
          <p:nvPr/>
        </p:nvSpPr>
        <p:spPr>
          <a:xfrm>
            <a:off x="6957860" y="5008712"/>
            <a:ext cx="162560" cy="0"/>
          </a:xfrm>
          <a:custGeom>
            <a:avLst/>
            <a:gdLst/>
            <a:ahLst/>
            <a:cxnLst/>
            <a:rect l="l" t="t" r="r" b="b"/>
            <a:pathLst>
              <a:path w="162559">
                <a:moveTo>
                  <a:pt x="0" y="0"/>
                </a:moveTo>
                <a:lnTo>
                  <a:pt x="162433" y="0"/>
                </a:lnTo>
              </a:path>
            </a:pathLst>
          </a:custGeom>
          <a:ln w="3175">
            <a:solidFill>
              <a:srgbClr val="000000"/>
            </a:solidFill>
          </a:ln>
        </p:spPr>
        <p:txBody>
          <a:bodyPr wrap="square" lIns="0" tIns="0" rIns="0" bIns="0" rtlCol="0"/>
          <a:lstStyle/>
          <a:p>
            <a:endParaRPr/>
          </a:p>
        </p:txBody>
      </p:sp>
      <p:sp>
        <p:nvSpPr>
          <p:cNvPr id="31" name="object 31"/>
          <p:cNvSpPr/>
          <p:nvPr/>
        </p:nvSpPr>
        <p:spPr>
          <a:xfrm>
            <a:off x="6957860" y="5008712"/>
            <a:ext cx="162560" cy="0"/>
          </a:xfrm>
          <a:custGeom>
            <a:avLst/>
            <a:gdLst/>
            <a:ahLst/>
            <a:cxnLst/>
            <a:rect l="l" t="t" r="r" b="b"/>
            <a:pathLst>
              <a:path w="162559">
                <a:moveTo>
                  <a:pt x="0" y="0"/>
                </a:moveTo>
                <a:lnTo>
                  <a:pt x="162433" y="0"/>
                </a:lnTo>
              </a:path>
            </a:pathLst>
          </a:custGeom>
          <a:ln w="5414">
            <a:solidFill>
              <a:srgbClr val="000000"/>
            </a:solidFill>
          </a:ln>
        </p:spPr>
        <p:txBody>
          <a:bodyPr wrap="square" lIns="0" tIns="0" rIns="0" bIns="0" rtlCol="0"/>
          <a:lstStyle/>
          <a:p>
            <a:endParaRPr/>
          </a:p>
        </p:txBody>
      </p:sp>
      <p:sp>
        <p:nvSpPr>
          <p:cNvPr id="32" name="object 32"/>
          <p:cNvSpPr/>
          <p:nvPr/>
        </p:nvSpPr>
        <p:spPr>
          <a:xfrm>
            <a:off x="3215563" y="3523777"/>
            <a:ext cx="1786889" cy="379095"/>
          </a:xfrm>
          <a:custGeom>
            <a:avLst/>
            <a:gdLst/>
            <a:ahLst/>
            <a:cxnLst/>
            <a:rect l="l" t="t" r="r" b="b"/>
            <a:pathLst>
              <a:path w="1786889" h="379094">
                <a:moveTo>
                  <a:pt x="0" y="0"/>
                </a:moveTo>
                <a:lnTo>
                  <a:pt x="1786686" y="378993"/>
                </a:lnTo>
              </a:path>
            </a:pathLst>
          </a:custGeom>
          <a:ln w="5414">
            <a:solidFill>
              <a:srgbClr val="000000"/>
            </a:solidFill>
          </a:ln>
        </p:spPr>
        <p:txBody>
          <a:bodyPr wrap="square" lIns="0" tIns="0" rIns="0" bIns="0" rtlCol="0"/>
          <a:lstStyle/>
          <a:p>
            <a:endParaRPr/>
          </a:p>
        </p:txBody>
      </p:sp>
      <p:sp>
        <p:nvSpPr>
          <p:cNvPr id="33" name="object 33"/>
          <p:cNvSpPr/>
          <p:nvPr/>
        </p:nvSpPr>
        <p:spPr>
          <a:xfrm>
            <a:off x="4250753" y="4122227"/>
            <a:ext cx="379095" cy="236854"/>
          </a:xfrm>
          <a:custGeom>
            <a:avLst/>
            <a:gdLst/>
            <a:ahLst/>
            <a:cxnLst/>
            <a:rect l="l" t="t" r="r" b="b"/>
            <a:pathLst>
              <a:path w="379095" h="236855">
                <a:moveTo>
                  <a:pt x="0" y="236778"/>
                </a:moveTo>
                <a:lnTo>
                  <a:pt x="378838" y="0"/>
                </a:lnTo>
              </a:path>
            </a:pathLst>
          </a:custGeom>
          <a:ln w="5414">
            <a:solidFill>
              <a:srgbClr val="000000"/>
            </a:solidFill>
          </a:ln>
        </p:spPr>
        <p:txBody>
          <a:bodyPr wrap="square" lIns="0" tIns="0" rIns="0" bIns="0" rtlCol="0"/>
          <a:lstStyle/>
          <a:p>
            <a:endParaRPr/>
          </a:p>
        </p:txBody>
      </p:sp>
      <p:sp>
        <p:nvSpPr>
          <p:cNvPr id="34" name="object 34"/>
          <p:cNvSpPr/>
          <p:nvPr/>
        </p:nvSpPr>
        <p:spPr>
          <a:xfrm>
            <a:off x="4629591" y="4095000"/>
            <a:ext cx="43815" cy="27305"/>
          </a:xfrm>
          <a:custGeom>
            <a:avLst/>
            <a:gdLst/>
            <a:ahLst/>
            <a:cxnLst/>
            <a:rect l="l" t="t" r="r" b="b"/>
            <a:pathLst>
              <a:path w="43814" h="27305">
                <a:moveTo>
                  <a:pt x="0" y="27227"/>
                </a:moveTo>
                <a:lnTo>
                  <a:pt x="43563" y="0"/>
                </a:lnTo>
              </a:path>
            </a:pathLst>
          </a:custGeom>
          <a:ln w="5414">
            <a:solidFill>
              <a:srgbClr val="000000"/>
            </a:solidFill>
          </a:ln>
        </p:spPr>
        <p:txBody>
          <a:bodyPr wrap="square" lIns="0" tIns="0" rIns="0" bIns="0" rtlCol="0"/>
          <a:lstStyle/>
          <a:p>
            <a:endParaRPr/>
          </a:p>
        </p:txBody>
      </p:sp>
      <p:sp>
        <p:nvSpPr>
          <p:cNvPr id="35" name="object 35"/>
          <p:cNvSpPr/>
          <p:nvPr/>
        </p:nvSpPr>
        <p:spPr>
          <a:xfrm>
            <a:off x="4588598" y="4094795"/>
            <a:ext cx="85725" cy="64769"/>
          </a:xfrm>
          <a:custGeom>
            <a:avLst/>
            <a:gdLst/>
            <a:ahLst/>
            <a:cxnLst/>
            <a:rect l="l" t="t" r="r" b="b"/>
            <a:pathLst>
              <a:path w="85725" h="64769">
                <a:moveTo>
                  <a:pt x="85191" y="0"/>
                </a:moveTo>
                <a:lnTo>
                  <a:pt x="0" y="27432"/>
                </a:lnTo>
                <a:lnTo>
                  <a:pt x="23101" y="64249"/>
                </a:lnTo>
                <a:lnTo>
                  <a:pt x="85191" y="0"/>
                </a:lnTo>
                <a:close/>
              </a:path>
            </a:pathLst>
          </a:custGeom>
          <a:solidFill>
            <a:srgbClr val="000000"/>
          </a:solidFill>
        </p:spPr>
        <p:txBody>
          <a:bodyPr wrap="square" lIns="0" tIns="0" rIns="0" bIns="0" rtlCol="0"/>
          <a:lstStyle/>
          <a:p>
            <a:endParaRPr/>
          </a:p>
        </p:txBody>
      </p:sp>
      <p:sp>
        <p:nvSpPr>
          <p:cNvPr id="36" name="object 36"/>
          <p:cNvSpPr/>
          <p:nvPr/>
        </p:nvSpPr>
        <p:spPr>
          <a:xfrm>
            <a:off x="4588598" y="4094795"/>
            <a:ext cx="85725" cy="64769"/>
          </a:xfrm>
          <a:custGeom>
            <a:avLst/>
            <a:gdLst/>
            <a:ahLst/>
            <a:cxnLst/>
            <a:rect l="l" t="t" r="r" b="b"/>
            <a:pathLst>
              <a:path w="85725" h="64769">
                <a:moveTo>
                  <a:pt x="23101" y="64249"/>
                </a:moveTo>
                <a:lnTo>
                  <a:pt x="85191" y="0"/>
                </a:lnTo>
                <a:lnTo>
                  <a:pt x="0" y="27432"/>
                </a:lnTo>
                <a:lnTo>
                  <a:pt x="23101" y="64249"/>
                </a:lnTo>
                <a:close/>
              </a:path>
            </a:pathLst>
          </a:custGeom>
          <a:ln w="5414">
            <a:solidFill>
              <a:srgbClr val="000000"/>
            </a:solidFill>
          </a:ln>
        </p:spPr>
        <p:txBody>
          <a:bodyPr wrap="square" lIns="0" tIns="0" rIns="0" bIns="0" rtlCol="0"/>
          <a:lstStyle/>
          <a:p>
            <a:endParaRPr/>
          </a:p>
        </p:txBody>
      </p:sp>
      <p:sp>
        <p:nvSpPr>
          <p:cNvPr id="37" name="object 37"/>
          <p:cNvSpPr txBox="1"/>
          <p:nvPr/>
        </p:nvSpPr>
        <p:spPr>
          <a:xfrm>
            <a:off x="2830360" y="3330979"/>
            <a:ext cx="302260" cy="274955"/>
          </a:xfrm>
          <a:prstGeom prst="rect">
            <a:avLst/>
          </a:prstGeom>
        </p:spPr>
        <p:txBody>
          <a:bodyPr vert="horz" wrap="square" lIns="0" tIns="0" rIns="0" bIns="0" rtlCol="0">
            <a:spAutoFit/>
          </a:bodyPr>
          <a:lstStyle/>
          <a:p>
            <a:pPr marL="12700">
              <a:lnSpc>
                <a:spcPct val="100000"/>
              </a:lnSpc>
            </a:pPr>
            <a:r>
              <a:rPr sz="1700" i="1" dirty="0">
                <a:latin typeface="Arial"/>
                <a:cs typeface="Arial"/>
              </a:rPr>
              <a:t>R2</a:t>
            </a:r>
            <a:endParaRPr sz="1700">
              <a:latin typeface="Arial"/>
              <a:cs typeface="Arial"/>
            </a:endParaRPr>
          </a:p>
        </p:txBody>
      </p:sp>
      <p:sp>
        <p:nvSpPr>
          <p:cNvPr id="58" name="object 58"/>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10</a:t>
            </a:r>
          </a:p>
        </p:txBody>
      </p:sp>
      <p:sp>
        <p:nvSpPr>
          <p:cNvPr id="38" name="object 38"/>
          <p:cNvSpPr txBox="1"/>
          <p:nvPr/>
        </p:nvSpPr>
        <p:spPr>
          <a:xfrm>
            <a:off x="3913201" y="4413820"/>
            <a:ext cx="302260" cy="274955"/>
          </a:xfrm>
          <a:prstGeom prst="rect">
            <a:avLst/>
          </a:prstGeom>
        </p:spPr>
        <p:txBody>
          <a:bodyPr vert="horz" wrap="square" lIns="0" tIns="0" rIns="0" bIns="0" rtlCol="0">
            <a:spAutoFit/>
          </a:bodyPr>
          <a:lstStyle/>
          <a:p>
            <a:pPr marL="12700">
              <a:lnSpc>
                <a:spcPct val="100000"/>
              </a:lnSpc>
            </a:pPr>
            <a:r>
              <a:rPr sz="1700" i="1" dirty="0">
                <a:latin typeface="Arial"/>
                <a:cs typeface="Arial"/>
              </a:rPr>
              <a:t>R3</a:t>
            </a:r>
            <a:endParaRPr sz="1700">
              <a:latin typeface="Arial"/>
              <a:cs typeface="Arial"/>
            </a:endParaRPr>
          </a:p>
        </p:txBody>
      </p:sp>
      <p:sp>
        <p:nvSpPr>
          <p:cNvPr id="39" name="object 39"/>
          <p:cNvSpPr txBox="1"/>
          <p:nvPr/>
        </p:nvSpPr>
        <p:spPr>
          <a:xfrm>
            <a:off x="5158469" y="3709974"/>
            <a:ext cx="302260" cy="274955"/>
          </a:xfrm>
          <a:prstGeom prst="rect">
            <a:avLst/>
          </a:prstGeom>
        </p:spPr>
        <p:txBody>
          <a:bodyPr vert="horz" wrap="square" lIns="0" tIns="0" rIns="0" bIns="0" rtlCol="0">
            <a:spAutoFit/>
          </a:bodyPr>
          <a:lstStyle/>
          <a:p>
            <a:pPr marL="12700">
              <a:lnSpc>
                <a:spcPct val="100000"/>
              </a:lnSpc>
            </a:pPr>
            <a:r>
              <a:rPr sz="1700" i="1" dirty="0">
                <a:latin typeface="Arial"/>
                <a:cs typeface="Arial"/>
              </a:rPr>
              <a:t>R4</a:t>
            </a:r>
            <a:endParaRPr sz="1700">
              <a:latin typeface="Arial"/>
              <a:cs typeface="Arial"/>
            </a:endParaRPr>
          </a:p>
        </p:txBody>
      </p:sp>
      <p:sp>
        <p:nvSpPr>
          <p:cNvPr id="40" name="object 40"/>
          <p:cNvSpPr txBox="1"/>
          <p:nvPr/>
        </p:nvSpPr>
        <p:spPr>
          <a:xfrm>
            <a:off x="6349594" y="3222695"/>
            <a:ext cx="302260" cy="274955"/>
          </a:xfrm>
          <a:prstGeom prst="rect">
            <a:avLst/>
          </a:prstGeom>
        </p:spPr>
        <p:txBody>
          <a:bodyPr vert="horz" wrap="square" lIns="0" tIns="0" rIns="0" bIns="0" rtlCol="0">
            <a:spAutoFit/>
          </a:bodyPr>
          <a:lstStyle/>
          <a:p>
            <a:pPr marL="12700">
              <a:lnSpc>
                <a:spcPct val="100000"/>
              </a:lnSpc>
            </a:pPr>
            <a:r>
              <a:rPr sz="1700" i="1" dirty="0">
                <a:latin typeface="Arial"/>
                <a:cs typeface="Arial"/>
              </a:rPr>
              <a:t>R5</a:t>
            </a:r>
            <a:endParaRPr sz="1700">
              <a:latin typeface="Arial"/>
              <a:cs typeface="Arial"/>
            </a:endParaRPr>
          </a:p>
        </p:txBody>
      </p:sp>
      <p:sp>
        <p:nvSpPr>
          <p:cNvPr id="41" name="object 41"/>
          <p:cNvSpPr txBox="1"/>
          <p:nvPr/>
        </p:nvSpPr>
        <p:spPr>
          <a:xfrm>
            <a:off x="6403737" y="4576248"/>
            <a:ext cx="302260" cy="274955"/>
          </a:xfrm>
          <a:prstGeom prst="rect">
            <a:avLst/>
          </a:prstGeom>
        </p:spPr>
        <p:txBody>
          <a:bodyPr vert="horz" wrap="square" lIns="0" tIns="0" rIns="0" bIns="0" rtlCol="0">
            <a:spAutoFit/>
          </a:bodyPr>
          <a:lstStyle/>
          <a:p>
            <a:pPr marL="12700">
              <a:lnSpc>
                <a:spcPct val="100000"/>
              </a:lnSpc>
            </a:pPr>
            <a:r>
              <a:rPr sz="1700" i="1" dirty="0">
                <a:latin typeface="Arial"/>
                <a:cs typeface="Arial"/>
              </a:rPr>
              <a:t>R6</a:t>
            </a:r>
            <a:endParaRPr sz="1700">
              <a:latin typeface="Arial"/>
              <a:cs typeface="Arial"/>
            </a:endParaRPr>
          </a:p>
        </p:txBody>
      </p:sp>
      <p:sp>
        <p:nvSpPr>
          <p:cNvPr id="42" name="object 42"/>
          <p:cNvSpPr txBox="1"/>
          <p:nvPr/>
        </p:nvSpPr>
        <p:spPr>
          <a:xfrm>
            <a:off x="1747510" y="3980685"/>
            <a:ext cx="302260" cy="274955"/>
          </a:xfrm>
          <a:prstGeom prst="rect">
            <a:avLst/>
          </a:prstGeom>
        </p:spPr>
        <p:txBody>
          <a:bodyPr vert="horz" wrap="square" lIns="0" tIns="0" rIns="0" bIns="0" rtlCol="0">
            <a:spAutoFit/>
          </a:bodyPr>
          <a:lstStyle/>
          <a:p>
            <a:pPr marL="12700">
              <a:lnSpc>
                <a:spcPct val="100000"/>
              </a:lnSpc>
            </a:pPr>
            <a:r>
              <a:rPr sz="1700" i="1" dirty="0">
                <a:latin typeface="Arial"/>
                <a:cs typeface="Arial"/>
              </a:rPr>
              <a:t>R1</a:t>
            </a:r>
            <a:endParaRPr sz="1700">
              <a:latin typeface="Arial"/>
              <a:cs typeface="Arial"/>
            </a:endParaRPr>
          </a:p>
        </p:txBody>
      </p:sp>
      <p:sp>
        <p:nvSpPr>
          <p:cNvPr id="43" name="object 43"/>
          <p:cNvSpPr txBox="1"/>
          <p:nvPr/>
        </p:nvSpPr>
        <p:spPr>
          <a:xfrm>
            <a:off x="718810" y="3248096"/>
            <a:ext cx="1123950" cy="456565"/>
          </a:xfrm>
          <a:prstGeom prst="rect">
            <a:avLst/>
          </a:prstGeom>
        </p:spPr>
        <p:txBody>
          <a:bodyPr vert="horz" wrap="square" lIns="0" tIns="0" rIns="0" bIns="0" rtlCol="0">
            <a:spAutoFit/>
          </a:bodyPr>
          <a:lstStyle/>
          <a:p>
            <a:pPr marL="283210">
              <a:lnSpc>
                <a:spcPct val="100000"/>
              </a:lnSpc>
            </a:pPr>
            <a:r>
              <a:rPr sz="1500" i="1" spc="15" dirty="0">
                <a:latin typeface="Arial"/>
                <a:cs typeface="Arial"/>
              </a:rPr>
              <a:t>ece</a:t>
            </a:r>
            <a:endParaRPr sz="1500">
              <a:latin typeface="Arial"/>
              <a:cs typeface="Arial"/>
            </a:endParaRPr>
          </a:p>
          <a:p>
            <a:pPr marL="12700">
              <a:lnSpc>
                <a:spcPct val="100000"/>
              </a:lnSpc>
              <a:spcBef>
                <a:spcPts val="55"/>
              </a:spcBef>
            </a:pPr>
            <a:r>
              <a:rPr sz="1350" i="1" spc="5" dirty="0">
                <a:latin typeface="Arial"/>
                <a:cs typeface="Arial"/>
              </a:rPr>
              <a:t>(132.239.24.*)</a:t>
            </a:r>
            <a:endParaRPr sz="1350">
              <a:latin typeface="Arial"/>
              <a:cs typeface="Arial"/>
            </a:endParaRPr>
          </a:p>
        </p:txBody>
      </p:sp>
      <p:sp>
        <p:nvSpPr>
          <p:cNvPr id="44" name="object 44"/>
          <p:cNvSpPr txBox="1"/>
          <p:nvPr/>
        </p:nvSpPr>
        <p:spPr>
          <a:xfrm>
            <a:off x="2505497" y="3754424"/>
            <a:ext cx="121920" cy="220979"/>
          </a:xfrm>
          <a:prstGeom prst="rect">
            <a:avLst/>
          </a:prstGeom>
        </p:spPr>
        <p:txBody>
          <a:bodyPr vert="horz" wrap="square" lIns="0" tIns="0" rIns="0" bIns="0" rtlCol="0">
            <a:spAutoFit/>
          </a:bodyPr>
          <a:lstStyle/>
          <a:p>
            <a:pPr marL="12700">
              <a:lnSpc>
                <a:spcPct val="100000"/>
              </a:lnSpc>
            </a:pPr>
            <a:r>
              <a:rPr sz="1350" i="1" spc="5" dirty="0">
                <a:latin typeface="Arial"/>
                <a:cs typeface="Arial"/>
              </a:rPr>
              <a:t>1</a:t>
            </a:r>
            <a:endParaRPr sz="1350">
              <a:latin typeface="Arial"/>
              <a:cs typeface="Arial"/>
            </a:endParaRPr>
          </a:p>
        </p:txBody>
      </p:sp>
      <p:sp>
        <p:nvSpPr>
          <p:cNvPr id="45" name="object 45"/>
          <p:cNvSpPr txBox="1"/>
          <p:nvPr/>
        </p:nvSpPr>
        <p:spPr>
          <a:xfrm>
            <a:off x="4779470" y="4241705"/>
            <a:ext cx="121920" cy="220979"/>
          </a:xfrm>
          <a:prstGeom prst="rect">
            <a:avLst/>
          </a:prstGeom>
        </p:spPr>
        <p:txBody>
          <a:bodyPr vert="horz" wrap="square" lIns="0" tIns="0" rIns="0" bIns="0" rtlCol="0">
            <a:spAutoFit/>
          </a:bodyPr>
          <a:lstStyle/>
          <a:p>
            <a:pPr marL="12700">
              <a:lnSpc>
                <a:spcPct val="100000"/>
              </a:lnSpc>
            </a:pPr>
            <a:r>
              <a:rPr sz="1350" i="1" spc="5" dirty="0">
                <a:latin typeface="Arial"/>
                <a:cs typeface="Arial"/>
              </a:rPr>
              <a:t>1</a:t>
            </a:r>
            <a:endParaRPr sz="1350">
              <a:latin typeface="Arial"/>
              <a:cs typeface="Arial"/>
            </a:endParaRPr>
          </a:p>
        </p:txBody>
      </p:sp>
      <p:sp>
        <p:nvSpPr>
          <p:cNvPr id="46" name="object 46"/>
          <p:cNvSpPr txBox="1"/>
          <p:nvPr/>
        </p:nvSpPr>
        <p:spPr>
          <a:xfrm>
            <a:off x="3967338" y="3267146"/>
            <a:ext cx="218440" cy="220979"/>
          </a:xfrm>
          <a:prstGeom prst="rect">
            <a:avLst/>
          </a:prstGeom>
        </p:spPr>
        <p:txBody>
          <a:bodyPr vert="horz" wrap="square" lIns="0" tIns="0" rIns="0" bIns="0" rtlCol="0">
            <a:spAutoFit/>
          </a:bodyPr>
          <a:lstStyle/>
          <a:p>
            <a:pPr marL="12700">
              <a:lnSpc>
                <a:spcPct val="100000"/>
              </a:lnSpc>
            </a:pPr>
            <a:r>
              <a:rPr sz="1350" i="1" spc="5" dirty="0">
                <a:latin typeface="Arial"/>
                <a:cs typeface="Arial"/>
              </a:rPr>
              <a:t>10</a:t>
            </a:r>
            <a:endParaRPr sz="1350">
              <a:latin typeface="Arial"/>
              <a:cs typeface="Arial"/>
            </a:endParaRPr>
          </a:p>
        </p:txBody>
      </p:sp>
      <p:sp>
        <p:nvSpPr>
          <p:cNvPr id="47" name="object 47"/>
          <p:cNvSpPr txBox="1"/>
          <p:nvPr/>
        </p:nvSpPr>
        <p:spPr>
          <a:xfrm>
            <a:off x="5754025" y="3321287"/>
            <a:ext cx="121920" cy="220979"/>
          </a:xfrm>
          <a:prstGeom prst="rect">
            <a:avLst/>
          </a:prstGeom>
        </p:spPr>
        <p:txBody>
          <a:bodyPr vert="horz" wrap="square" lIns="0" tIns="0" rIns="0" bIns="0" rtlCol="0">
            <a:spAutoFit/>
          </a:bodyPr>
          <a:lstStyle/>
          <a:p>
            <a:pPr marL="12700">
              <a:lnSpc>
                <a:spcPct val="100000"/>
              </a:lnSpc>
            </a:pPr>
            <a:r>
              <a:rPr sz="1350" i="1" spc="5" dirty="0">
                <a:latin typeface="Arial"/>
                <a:cs typeface="Arial"/>
              </a:rPr>
              <a:t>1</a:t>
            </a:r>
            <a:endParaRPr sz="1350">
              <a:latin typeface="Arial"/>
              <a:cs typeface="Arial"/>
            </a:endParaRPr>
          </a:p>
        </p:txBody>
      </p:sp>
      <p:sp>
        <p:nvSpPr>
          <p:cNvPr id="48" name="object 48"/>
          <p:cNvSpPr txBox="1"/>
          <p:nvPr/>
        </p:nvSpPr>
        <p:spPr>
          <a:xfrm>
            <a:off x="5754025" y="4349987"/>
            <a:ext cx="121920" cy="220979"/>
          </a:xfrm>
          <a:prstGeom prst="rect">
            <a:avLst/>
          </a:prstGeom>
        </p:spPr>
        <p:txBody>
          <a:bodyPr vert="horz" wrap="square" lIns="0" tIns="0" rIns="0" bIns="0" rtlCol="0">
            <a:spAutoFit/>
          </a:bodyPr>
          <a:lstStyle/>
          <a:p>
            <a:pPr marL="12700">
              <a:lnSpc>
                <a:spcPct val="100000"/>
              </a:lnSpc>
            </a:pPr>
            <a:r>
              <a:rPr sz="1350" i="1" spc="5" dirty="0">
                <a:latin typeface="Arial"/>
                <a:cs typeface="Arial"/>
              </a:rPr>
              <a:t>1</a:t>
            </a:r>
            <a:endParaRPr sz="1350">
              <a:latin typeface="Arial"/>
              <a:cs typeface="Arial"/>
            </a:endParaRPr>
          </a:p>
        </p:txBody>
      </p:sp>
      <p:sp>
        <p:nvSpPr>
          <p:cNvPr id="49" name="object 49"/>
          <p:cNvSpPr txBox="1"/>
          <p:nvPr/>
        </p:nvSpPr>
        <p:spPr>
          <a:xfrm>
            <a:off x="6620299" y="3862709"/>
            <a:ext cx="121920" cy="220979"/>
          </a:xfrm>
          <a:prstGeom prst="rect">
            <a:avLst/>
          </a:prstGeom>
        </p:spPr>
        <p:txBody>
          <a:bodyPr vert="horz" wrap="square" lIns="0" tIns="0" rIns="0" bIns="0" rtlCol="0">
            <a:spAutoFit/>
          </a:bodyPr>
          <a:lstStyle/>
          <a:p>
            <a:pPr marL="12700">
              <a:lnSpc>
                <a:spcPct val="100000"/>
              </a:lnSpc>
            </a:pPr>
            <a:r>
              <a:rPr sz="1350" i="1" spc="5" dirty="0">
                <a:latin typeface="Arial"/>
                <a:cs typeface="Arial"/>
              </a:rPr>
              <a:t>5</a:t>
            </a:r>
            <a:endParaRPr sz="1350">
              <a:latin typeface="Arial"/>
              <a:cs typeface="Arial"/>
            </a:endParaRPr>
          </a:p>
        </p:txBody>
      </p:sp>
      <p:sp>
        <p:nvSpPr>
          <p:cNvPr id="50" name="object 50"/>
          <p:cNvSpPr txBox="1"/>
          <p:nvPr/>
        </p:nvSpPr>
        <p:spPr>
          <a:xfrm>
            <a:off x="3817620" y="4846282"/>
            <a:ext cx="704215" cy="271145"/>
          </a:xfrm>
          <a:prstGeom prst="rect">
            <a:avLst/>
          </a:prstGeom>
          <a:ln w="5414">
            <a:solidFill>
              <a:srgbClr val="000000"/>
            </a:solidFill>
          </a:ln>
        </p:spPr>
        <p:txBody>
          <a:bodyPr vert="horz" wrap="square" lIns="0" tIns="0" rIns="0" bIns="0" rtlCol="0">
            <a:spAutoFit/>
          </a:bodyPr>
          <a:lstStyle/>
          <a:p>
            <a:pPr marL="105410">
              <a:lnSpc>
                <a:spcPts val="1530"/>
              </a:lnSpc>
            </a:pPr>
            <a:r>
              <a:rPr sz="1350" i="1" spc="5" dirty="0">
                <a:latin typeface="Arial"/>
                <a:cs typeface="Arial"/>
              </a:rPr>
              <a:t>ece,</a:t>
            </a:r>
            <a:r>
              <a:rPr sz="1350" i="1" spc="-95" dirty="0">
                <a:latin typeface="Arial"/>
                <a:cs typeface="Arial"/>
              </a:rPr>
              <a:t> </a:t>
            </a:r>
            <a:r>
              <a:rPr sz="1350" i="1" spc="5" dirty="0">
                <a:latin typeface="Arial"/>
                <a:cs typeface="Arial"/>
              </a:rPr>
              <a:t>3</a:t>
            </a:r>
            <a:endParaRPr sz="1350">
              <a:latin typeface="Arial"/>
              <a:cs typeface="Arial"/>
            </a:endParaRPr>
          </a:p>
        </p:txBody>
      </p:sp>
      <p:sp>
        <p:nvSpPr>
          <p:cNvPr id="51" name="object 51"/>
          <p:cNvSpPr txBox="1"/>
          <p:nvPr/>
        </p:nvSpPr>
        <p:spPr>
          <a:xfrm>
            <a:off x="2722065" y="4404130"/>
            <a:ext cx="121920" cy="220979"/>
          </a:xfrm>
          <a:prstGeom prst="rect">
            <a:avLst/>
          </a:prstGeom>
        </p:spPr>
        <p:txBody>
          <a:bodyPr vert="horz" wrap="square" lIns="0" tIns="0" rIns="0" bIns="0" rtlCol="0">
            <a:spAutoFit/>
          </a:bodyPr>
          <a:lstStyle/>
          <a:p>
            <a:pPr marL="12700">
              <a:lnSpc>
                <a:spcPct val="100000"/>
              </a:lnSpc>
            </a:pPr>
            <a:r>
              <a:rPr sz="1350" i="1" spc="5" dirty="0">
                <a:latin typeface="Arial"/>
                <a:cs typeface="Arial"/>
              </a:rPr>
              <a:t>5</a:t>
            </a:r>
            <a:endParaRPr sz="1350">
              <a:latin typeface="Arial"/>
              <a:cs typeface="Arial"/>
            </a:endParaRPr>
          </a:p>
        </p:txBody>
      </p:sp>
      <p:sp>
        <p:nvSpPr>
          <p:cNvPr id="52" name="object 52"/>
          <p:cNvSpPr txBox="1"/>
          <p:nvPr/>
        </p:nvSpPr>
        <p:spPr>
          <a:xfrm>
            <a:off x="1597799" y="4413148"/>
            <a:ext cx="704215" cy="271145"/>
          </a:xfrm>
          <a:prstGeom prst="rect">
            <a:avLst/>
          </a:prstGeom>
          <a:ln w="5414">
            <a:solidFill>
              <a:srgbClr val="000000"/>
            </a:solidFill>
          </a:ln>
        </p:spPr>
        <p:txBody>
          <a:bodyPr vert="horz" wrap="square" lIns="0" tIns="0" rIns="0" bIns="0" rtlCol="0">
            <a:spAutoFit/>
          </a:bodyPr>
          <a:lstStyle/>
          <a:p>
            <a:pPr marL="105410">
              <a:lnSpc>
                <a:spcPts val="1530"/>
              </a:lnSpc>
            </a:pPr>
            <a:r>
              <a:rPr sz="1350" i="1" spc="5" dirty="0">
                <a:latin typeface="Arial"/>
                <a:cs typeface="Arial"/>
              </a:rPr>
              <a:t>ece,</a:t>
            </a:r>
            <a:r>
              <a:rPr sz="1350" i="1" spc="-95" dirty="0">
                <a:latin typeface="Arial"/>
                <a:cs typeface="Arial"/>
              </a:rPr>
              <a:t> </a:t>
            </a:r>
            <a:r>
              <a:rPr sz="1350" i="1" spc="5" dirty="0">
                <a:latin typeface="Arial"/>
                <a:cs typeface="Arial"/>
              </a:rPr>
              <a:t>1</a:t>
            </a:r>
            <a:endParaRPr sz="1350">
              <a:latin typeface="Arial"/>
              <a:cs typeface="Arial"/>
            </a:endParaRPr>
          </a:p>
        </p:txBody>
      </p:sp>
      <p:sp>
        <p:nvSpPr>
          <p:cNvPr id="53" name="object 53"/>
          <p:cNvSpPr txBox="1"/>
          <p:nvPr/>
        </p:nvSpPr>
        <p:spPr>
          <a:xfrm>
            <a:off x="4900460" y="3384451"/>
            <a:ext cx="650240" cy="217170"/>
          </a:xfrm>
          <a:prstGeom prst="rect">
            <a:avLst/>
          </a:prstGeom>
          <a:ln w="5414">
            <a:solidFill>
              <a:srgbClr val="000000"/>
            </a:solidFill>
          </a:ln>
        </p:spPr>
        <p:txBody>
          <a:bodyPr vert="horz" wrap="square" lIns="0" tIns="0" rIns="0" bIns="0" rtlCol="0">
            <a:spAutoFit/>
          </a:bodyPr>
          <a:lstStyle/>
          <a:p>
            <a:pPr marL="105410">
              <a:lnSpc>
                <a:spcPts val="1530"/>
              </a:lnSpc>
            </a:pPr>
            <a:r>
              <a:rPr sz="1350" i="1" spc="5" dirty="0">
                <a:latin typeface="Arial"/>
                <a:cs typeface="Arial"/>
              </a:rPr>
              <a:t>ece,</a:t>
            </a:r>
            <a:r>
              <a:rPr sz="1350" i="1" spc="-95" dirty="0">
                <a:latin typeface="Arial"/>
                <a:cs typeface="Arial"/>
              </a:rPr>
              <a:t> </a:t>
            </a:r>
            <a:r>
              <a:rPr sz="1350" i="1" spc="5" dirty="0">
                <a:latin typeface="Arial"/>
                <a:cs typeface="Arial"/>
              </a:rPr>
              <a:t>7</a:t>
            </a:r>
            <a:endParaRPr sz="1350">
              <a:latin typeface="Arial"/>
              <a:cs typeface="Arial"/>
            </a:endParaRPr>
          </a:p>
        </p:txBody>
      </p:sp>
      <p:sp>
        <p:nvSpPr>
          <p:cNvPr id="54" name="object 54"/>
          <p:cNvSpPr txBox="1"/>
          <p:nvPr/>
        </p:nvSpPr>
        <p:spPr>
          <a:xfrm>
            <a:off x="2626499" y="3005457"/>
            <a:ext cx="650240" cy="217170"/>
          </a:xfrm>
          <a:prstGeom prst="rect">
            <a:avLst/>
          </a:prstGeom>
          <a:ln w="5414">
            <a:solidFill>
              <a:srgbClr val="000000"/>
            </a:solidFill>
          </a:ln>
        </p:spPr>
        <p:txBody>
          <a:bodyPr vert="horz" wrap="square" lIns="0" tIns="0" rIns="0" bIns="0" rtlCol="0">
            <a:spAutoFit/>
          </a:bodyPr>
          <a:lstStyle/>
          <a:p>
            <a:pPr marL="105410">
              <a:lnSpc>
                <a:spcPts val="1530"/>
              </a:lnSpc>
            </a:pPr>
            <a:r>
              <a:rPr sz="1350" i="1" spc="5" dirty="0">
                <a:latin typeface="Arial"/>
                <a:cs typeface="Arial"/>
              </a:rPr>
              <a:t>ece,</a:t>
            </a:r>
            <a:r>
              <a:rPr sz="1350" i="1" spc="-95" dirty="0">
                <a:latin typeface="Arial"/>
                <a:cs typeface="Arial"/>
              </a:rPr>
              <a:t> </a:t>
            </a:r>
            <a:r>
              <a:rPr sz="1350" i="1" spc="5" dirty="0">
                <a:latin typeface="Arial"/>
                <a:cs typeface="Arial"/>
              </a:rPr>
              <a:t>2</a:t>
            </a:r>
            <a:endParaRPr sz="1350">
              <a:latin typeface="Arial"/>
              <a:cs typeface="Arial"/>
            </a:endParaRPr>
          </a:p>
        </p:txBody>
      </p:sp>
      <p:sp>
        <p:nvSpPr>
          <p:cNvPr id="55" name="object 55"/>
          <p:cNvSpPr txBox="1"/>
          <p:nvPr/>
        </p:nvSpPr>
        <p:spPr>
          <a:xfrm>
            <a:off x="6037440" y="3005457"/>
            <a:ext cx="704215" cy="217170"/>
          </a:xfrm>
          <a:prstGeom prst="rect">
            <a:avLst/>
          </a:prstGeom>
          <a:ln w="5414">
            <a:solidFill>
              <a:srgbClr val="000000"/>
            </a:solidFill>
          </a:ln>
        </p:spPr>
        <p:txBody>
          <a:bodyPr vert="horz" wrap="square" lIns="0" tIns="0" rIns="0" bIns="0" rtlCol="0">
            <a:spAutoFit/>
          </a:bodyPr>
          <a:lstStyle/>
          <a:p>
            <a:pPr marL="159385">
              <a:lnSpc>
                <a:spcPts val="1530"/>
              </a:lnSpc>
            </a:pPr>
            <a:r>
              <a:rPr sz="1350" i="1" spc="5" dirty="0">
                <a:latin typeface="Arial"/>
                <a:cs typeface="Arial"/>
              </a:rPr>
              <a:t>ece,</a:t>
            </a:r>
            <a:r>
              <a:rPr sz="1350" i="1" spc="-95" dirty="0">
                <a:latin typeface="Arial"/>
                <a:cs typeface="Arial"/>
              </a:rPr>
              <a:t> </a:t>
            </a:r>
            <a:r>
              <a:rPr sz="1350" i="1" spc="5" dirty="0">
                <a:latin typeface="Arial"/>
                <a:cs typeface="Arial"/>
              </a:rPr>
              <a:t>8</a:t>
            </a:r>
            <a:endParaRPr sz="1350">
              <a:latin typeface="Arial"/>
              <a:cs typeface="Arial"/>
            </a:endParaRPr>
          </a:p>
        </p:txBody>
      </p:sp>
      <p:sp>
        <p:nvSpPr>
          <p:cNvPr id="56" name="object 56"/>
          <p:cNvSpPr txBox="1"/>
          <p:nvPr/>
        </p:nvSpPr>
        <p:spPr>
          <a:xfrm>
            <a:off x="6199873" y="5062855"/>
            <a:ext cx="650240" cy="271145"/>
          </a:xfrm>
          <a:prstGeom prst="rect">
            <a:avLst/>
          </a:prstGeom>
          <a:ln w="5414">
            <a:solidFill>
              <a:srgbClr val="000000"/>
            </a:solidFill>
          </a:ln>
        </p:spPr>
        <p:txBody>
          <a:bodyPr vert="horz" wrap="square" lIns="0" tIns="0" rIns="0" bIns="0" rtlCol="0">
            <a:spAutoFit/>
          </a:bodyPr>
          <a:lstStyle/>
          <a:p>
            <a:pPr marL="105410">
              <a:lnSpc>
                <a:spcPts val="1530"/>
              </a:lnSpc>
            </a:pPr>
            <a:r>
              <a:rPr sz="1350" i="1" spc="5" dirty="0">
                <a:latin typeface="Arial"/>
                <a:cs typeface="Arial"/>
              </a:rPr>
              <a:t>ece,</a:t>
            </a:r>
            <a:r>
              <a:rPr sz="1350" i="1" spc="-95" dirty="0">
                <a:latin typeface="Arial"/>
                <a:cs typeface="Arial"/>
              </a:rPr>
              <a:t> </a:t>
            </a:r>
            <a:r>
              <a:rPr sz="1350" i="1" spc="5" dirty="0">
                <a:latin typeface="Arial"/>
                <a:cs typeface="Arial"/>
              </a:rPr>
              <a:t>8</a:t>
            </a:r>
            <a:endParaRPr sz="1350">
              <a:latin typeface="Arial"/>
              <a:cs typeface="Arial"/>
            </a:endParaRPr>
          </a:p>
        </p:txBody>
      </p:sp>
      <p:sp>
        <p:nvSpPr>
          <p:cNvPr id="57" name="object 57"/>
          <p:cNvSpPr txBox="1"/>
          <p:nvPr/>
        </p:nvSpPr>
        <p:spPr>
          <a:xfrm>
            <a:off x="4075622" y="3970993"/>
            <a:ext cx="497840" cy="220979"/>
          </a:xfrm>
          <a:prstGeom prst="rect">
            <a:avLst/>
          </a:prstGeom>
        </p:spPr>
        <p:txBody>
          <a:bodyPr vert="horz" wrap="square" lIns="0" tIns="0" rIns="0" bIns="0" rtlCol="0">
            <a:spAutoFit/>
          </a:bodyPr>
          <a:lstStyle/>
          <a:p>
            <a:pPr marL="12700">
              <a:lnSpc>
                <a:spcPct val="100000"/>
              </a:lnSpc>
            </a:pPr>
            <a:r>
              <a:rPr sz="1350" i="1" spc="5" dirty="0">
                <a:latin typeface="Arial"/>
                <a:cs typeface="Arial"/>
              </a:rPr>
              <a:t>ece,</a:t>
            </a:r>
            <a:r>
              <a:rPr sz="1350" i="1" spc="-95" dirty="0">
                <a:latin typeface="Arial"/>
                <a:cs typeface="Arial"/>
              </a:rPr>
              <a:t> </a:t>
            </a:r>
            <a:r>
              <a:rPr sz="1350" i="1" spc="5" dirty="0">
                <a:latin typeface="Arial"/>
                <a:cs typeface="Arial"/>
              </a:rPr>
              <a:t>3</a:t>
            </a:r>
            <a:endParaRPr sz="1350">
              <a:latin typeface="Arial"/>
              <a:cs typeface="Arial"/>
            </a:endParaRPr>
          </a:p>
        </p:txBody>
      </p:sp>
      <p:sp>
        <p:nvSpPr>
          <p:cNvPr id="59" name="object 2"/>
          <p:cNvSpPr txBox="1"/>
          <p:nvPr/>
        </p:nvSpPr>
        <p:spPr>
          <a:xfrm>
            <a:off x="1371600" y="990600"/>
            <a:ext cx="5582921" cy="430887"/>
          </a:xfrm>
          <a:prstGeom prst="rect">
            <a:avLst/>
          </a:prstGeom>
        </p:spPr>
        <p:txBody>
          <a:bodyPr vert="horz" wrap="square" lIns="0" tIns="0" rIns="0" bIns="0" rtlCol="0">
            <a:spAutoFit/>
          </a:bodyPr>
          <a:lstStyle/>
          <a:p>
            <a:pPr marL="12700" algn="ctr">
              <a:lnSpc>
                <a:spcPct val="100000"/>
              </a:lnSpc>
            </a:pPr>
            <a:r>
              <a:rPr lang="en-US" sz="2800" spc="45" dirty="0" smtClean="0">
                <a:solidFill>
                  <a:srgbClr val="00B050"/>
                </a:solidFill>
                <a:latin typeface="Century"/>
                <a:cs typeface="Century"/>
              </a:rPr>
              <a:t>Snapshot 5</a:t>
            </a:r>
            <a:endParaRPr sz="2800" dirty="0">
              <a:solidFill>
                <a:srgbClr val="00B050"/>
              </a:solidFill>
              <a:latin typeface="Century"/>
              <a:cs typeface="Century"/>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26666" y="3541659"/>
            <a:ext cx="483870" cy="483870"/>
          </a:xfrm>
          <a:custGeom>
            <a:avLst/>
            <a:gdLst/>
            <a:ahLst/>
            <a:cxnLst/>
            <a:rect l="l" t="t" r="r" b="b"/>
            <a:pathLst>
              <a:path w="483869" h="483869">
                <a:moveTo>
                  <a:pt x="483666" y="241833"/>
                </a:moveTo>
                <a:lnTo>
                  <a:pt x="478753" y="290572"/>
                </a:lnTo>
                <a:lnTo>
                  <a:pt x="464663" y="335967"/>
                </a:lnTo>
                <a:lnTo>
                  <a:pt x="442366" y="377046"/>
                </a:lnTo>
                <a:lnTo>
                  <a:pt x="412837" y="412837"/>
                </a:lnTo>
                <a:lnTo>
                  <a:pt x="377046" y="442366"/>
                </a:lnTo>
                <a:lnTo>
                  <a:pt x="335967" y="464663"/>
                </a:lnTo>
                <a:lnTo>
                  <a:pt x="290572" y="478753"/>
                </a:lnTo>
                <a:lnTo>
                  <a:pt x="241833" y="483666"/>
                </a:lnTo>
                <a:lnTo>
                  <a:pt x="193097" y="478753"/>
                </a:lnTo>
                <a:lnTo>
                  <a:pt x="147704" y="464663"/>
                </a:lnTo>
                <a:lnTo>
                  <a:pt x="106625" y="442366"/>
                </a:lnTo>
                <a:lnTo>
                  <a:pt x="70834" y="412837"/>
                </a:lnTo>
                <a:lnTo>
                  <a:pt x="41303" y="377046"/>
                </a:lnTo>
                <a:lnTo>
                  <a:pt x="19005" y="335967"/>
                </a:lnTo>
                <a:lnTo>
                  <a:pt x="4913" y="290572"/>
                </a:lnTo>
                <a:lnTo>
                  <a:pt x="0" y="241833"/>
                </a:lnTo>
                <a:lnTo>
                  <a:pt x="4913" y="193097"/>
                </a:lnTo>
                <a:lnTo>
                  <a:pt x="19005" y="147704"/>
                </a:lnTo>
                <a:lnTo>
                  <a:pt x="41303" y="106625"/>
                </a:lnTo>
                <a:lnTo>
                  <a:pt x="70834" y="70834"/>
                </a:lnTo>
                <a:lnTo>
                  <a:pt x="106625" y="41303"/>
                </a:lnTo>
                <a:lnTo>
                  <a:pt x="147704" y="19005"/>
                </a:lnTo>
                <a:lnTo>
                  <a:pt x="193097" y="4913"/>
                </a:lnTo>
                <a:lnTo>
                  <a:pt x="241833" y="0"/>
                </a:lnTo>
                <a:lnTo>
                  <a:pt x="290572" y="4913"/>
                </a:lnTo>
                <a:lnTo>
                  <a:pt x="335967" y="19005"/>
                </a:lnTo>
                <a:lnTo>
                  <a:pt x="377046" y="41303"/>
                </a:lnTo>
                <a:lnTo>
                  <a:pt x="412837" y="70834"/>
                </a:lnTo>
                <a:lnTo>
                  <a:pt x="442366" y="106625"/>
                </a:lnTo>
                <a:lnTo>
                  <a:pt x="464663" y="147704"/>
                </a:lnTo>
                <a:lnTo>
                  <a:pt x="478753" y="193097"/>
                </a:lnTo>
                <a:lnTo>
                  <a:pt x="483666" y="241833"/>
                </a:lnTo>
                <a:close/>
              </a:path>
            </a:pathLst>
          </a:custGeom>
          <a:ln w="5414">
            <a:solidFill>
              <a:srgbClr val="000000"/>
            </a:solidFill>
          </a:ln>
        </p:spPr>
        <p:txBody>
          <a:bodyPr wrap="square" lIns="0" tIns="0" rIns="0" bIns="0" rtlCol="0"/>
          <a:lstStyle/>
          <a:p>
            <a:endParaRPr/>
          </a:p>
        </p:txBody>
      </p:sp>
      <p:sp>
        <p:nvSpPr>
          <p:cNvPr id="3" name="object 3"/>
          <p:cNvSpPr/>
          <p:nvPr/>
        </p:nvSpPr>
        <p:spPr>
          <a:xfrm>
            <a:off x="3821950" y="4037607"/>
            <a:ext cx="483870" cy="483870"/>
          </a:xfrm>
          <a:custGeom>
            <a:avLst/>
            <a:gdLst/>
            <a:ahLst/>
            <a:cxnLst/>
            <a:rect l="l" t="t" r="r" b="b"/>
            <a:pathLst>
              <a:path w="483870" h="483869">
                <a:moveTo>
                  <a:pt x="483666" y="241833"/>
                </a:moveTo>
                <a:lnTo>
                  <a:pt x="478753" y="290569"/>
                </a:lnTo>
                <a:lnTo>
                  <a:pt x="464663" y="335962"/>
                </a:lnTo>
                <a:lnTo>
                  <a:pt x="442366" y="377041"/>
                </a:lnTo>
                <a:lnTo>
                  <a:pt x="412837" y="412832"/>
                </a:lnTo>
                <a:lnTo>
                  <a:pt x="377046" y="442363"/>
                </a:lnTo>
                <a:lnTo>
                  <a:pt x="335967" y="464661"/>
                </a:lnTo>
                <a:lnTo>
                  <a:pt x="290572" y="478753"/>
                </a:lnTo>
                <a:lnTo>
                  <a:pt x="241833" y="483666"/>
                </a:lnTo>
                <a:lnTo>
                  <a:pt x="193094" y="478753"/>
                </a:lnTo>
                <a:lnTo>
                  <a:pt x="147698" y="464661"/>
                </a:lnTo>
                <a:lnTo>
                  <a:pt x="106619" y="442363"/>
                </a:lnTo>
                <a:lnTo>
                  <a:pt x="70829" y="412832"/>
                </a:lnTo>
                <a:lnTo>
                  <a:pt x="41300" y="377041"/>
                </a:lnTo>
                <a:lnTo>
                  <a:pt x="19003" y="335962"/>
                </a:lnTo>
                <a:lnTo>
                  <a:pt x="4912" y="290569"/>
                </a:lnTo>
                <a:lnTo>
                  <a:pt x="0" y="241833"/>
                </a:lnTo>
                <a:lnTo>
                  <a:pt x="4912" y="193094"/>
                </a:lnTo>
                <a:lnTo>
                  <a:pt x="19003" y="147698"/>
                </a:lnTo>
                <a:lnTo>
                  <a:pt x="41300" y="106619"/>
                </a:lnTo>
                <a:lnTo>
                  <a:pt x="70829" y="70829"/>
                </a:lnTo>
                <a:lnTo>
                  <a:pt x="106619" y="41300"/>
                </a:lnTo>
                <a:lnTo>
                  <a:pt x="147698" y="19003"/>
                </a:lnTo>
                <a:lnTo>
                  <a:pt x="193094" y="4912"/>
                </a:lnTo>
                <a:lnTo>
                  <a:pt x="241833" y="0"/>
                </a:lnTo>
                <a:lnTo>
                  <a:pt x="290572" y="4912"/>
                </a:lnTo>
                <a:lnTo>
                  <a:pt x="335967" y="19003"/>
                </a:lnTo>
                <a:lnTo>
                  <a:pt x="377046" y="41300"/>
                </a:lnTo>
                <a:lnTo>
                  <a:pt x="412837" y="70829"/>
                </a:lnTo>
                <a:lnTo>
                  <a:pt x="442366" y="106619"/>
                </a:lnTo>
                <a:lnTo>
                  <a:pt x="464663" y="147698"/>
                </a:lnTo>
                <a:lnTo>
                  <a:pt x="478753" y="193094"/>
                </a:lnTo>
                <a:lnTo>
                  <a:pt x="483666" y="241833"/>
                </a:lnTo>
                <a:close/>
              </a:path>
            </a:pathLst>
          </a:custGeom>
          <a:ln w="5414">
            <a:solidFill>
              <a:srgbClr val="000000"/>
            </a:solidFill>
          </a:ln>
        </p:spPr>
        <p:txBody>
          <a:bodyPr wrap="square" lIns="0" tIns="0" rIns="0" bIns="0" rtlCol="0"/>
          <a:lstStyle/>
          <a:p>
            <a:endParaRPr/>
          </a:p>
        </p:txBody>
      </p:sp>
      <p:sp>
        <p:nvSpPr>
          <p:cNvPr id="4" name="object 4"/>
          <p:cNvSpPr/>
          <p:nvPr/>
        </p:nvSpPr>
        <p:spPr>
          <a:xfrm>
            <a:off x="4976266" y="3286833"/>
            <a:ext cx="483870" cy="483870"/>
          </a:xfrm>
          <a:custGeom>
            <a:avLst/>
            <a:gdLst/>
            <a:ahLst/>
            <a:cxnLst/>
            <a:rect l="l" t="t" r="r" b="b"/>
            <a:pathLst>
              <a:path w="483870" h="483869">
                <a:moveTo>
                  <a:pt x="483666" y="241833"/>
                </a:moveTo>
                <a:lnTo>
                  <a:pt x="478753" y="290572"/>
                </a:lnTo>
                <a:lnTo>
                  <a:pt x="464661" y="335967"/>
                </a:lnTo>
                <a:lnTo>
                  <a:pt x="442363" y="377046"/>
                </a:lnTo>
                <a:lnTo>
                  <a:pt x="412832" y="412837"/>
                </a:lnTo>
                <a:lnTo>
                  <a:pt x="377041" y="442366"/>
                </a:lnTo>
                <a:lnTo>
                  <a:pt x="335962" y="464663"/>
                </a:lnTo>
                <a:lnTo>
                  <a:pt x="290569" y="478753"/>
                </a:lnTo>
                <a:lnTo>
                  <a:pt x="241833" y="483666"/>
                </a:lnTo>
                <a:lnTo>
                  <a:pt x="193094" y="478753"/>
                </a:lnTo>
                <a:lnTo>
                  <a:pt x="147698" y="464663"/>
                </a:lnTo>
                <a:lnTo>
                  <a:pt x="106619" y="442366"/>
                </a:lnTo>
                <a:lnTo>
                  <a:pt x="70829" y="412837"/>
                </a:lnTo>
                <a:lnTo>
                  <a:pt x="41300" y="377046"/>
                </a:lnTo>
                <a:lnTo>
                  <a:pt x="19003" y="335967"/>
                </a:lnTo>
                <a:lnTo>
                  <a:pt x="4912" y="290572"/>
                </a:lnTo>
                <a:lnTo>
                  <a:pt x="0" y="241833"/>
                </a:lnTo>
                <a:lnTo>
                  <a:pt x="4912" y="193094"/>
                </a:lnTo>
                <a:lnTo>
                  <a:pt x="19003" y="147698"/>
                </a:lnTo>
                <a:lnTo>
                  <a:pt x="41300" y="106619"/>
                </a:lnTo>
                <a:lnTo>
                  <a:pt x="70829" y="70829"/>
                </a:lnTo>
                <a:lnTo>
                  <a:pt x="106619" y="41300"/>
                </a:lnTo>
                <a:lnTo>
                  <a:pt x="147698" y="19003"/>
                </a:lnTo>
                <a:lnTo>
                  <a:pt x="193094" y="4912"/>
                </a:lnTo>
                <a:lnTo>
                  <a:pt x="241833" y="0"/>
                </a:lnTo>
                <a:lnTo>
                  <a:pt x="290569" y="4912"/>
                </a:lnTo>
                <a:lnTo>
                  <a:pt x="335962" y="19003"/>
                </a:lnTo>
                <a:lnTo>
                  <a:pt x="377041" y="41300"/>
                </a:lnTo>
                <a:lnTo>
                  <a:pt x="412832" y="70829"/>
                </a:lnTo>
                <a:lnTo>
                  <a:pt x="442363" y="106619"/>
                </a:lnTo>
                <a:lnTo>
                  <a:pt x="464661" y="147698"/>
                </a:lnTo>
                <a:lnTo>
                  <a:pt x="478753" y="193094"/>
                </a:lnTo>
                <a:lnTo>
                  <a:pt x="483666" y="241833"/>
                </a:lnTo>
                <a:close/>
              </a:path>
            </a:pathLst>
          </a:custGeom>
          <a:ln w="5414">
            <a:solidFill>
              <a:srgbClr val="000000"/>
            </a:solidFill>
          </a:ln>
        </p:spPr>
        <p:txBody>
          <a:bodyPr wrap="square" lIns="0" tIns="0" rIns="0" bIns="0" rtlCol="0"/>
          <a:lstStyle/>
          <a:p>
            <a:endParaRPr/>
          </a:p>
        </p:txBody>
      </p:sp>
      <p:sp>
        <p:nvSpPr>
          <p:cNvPr id="5" name="object 5"/>
          <p:cNvSpPr/>
          <p:nvPr/>
        </p:nvSpPr>
        <p:spPr>
          <a:xfrm>
            <a:off x="6265570" y="4220969"/>
            <a:ext cx="483870" cy="483870"/>
          </a:xfrm>
          <a:custGeom>
            <a:avLst/>
            <a:gdLst/>
            <a:ahLst/>
            <a:cxnLst/>
            <a:rect l="l" t="t" r="r" b="b"/>
            <a:pathLst>
              <a:path w="483870" h="483869">
                <a:moveTo>
                  <a:pt x="483666" y="241833"/>
                </a:moveTo>
                <a:lnTo>
                  <a:pt x="478753" y="290569"/>
                </a:lnTo>
                <a:lnTo>
                  <a:pt x="464661" y="335962"/>
                </a:lnTo>
                <a:lnTo>
                  <a:pt x="442363" y="377041"/>
                </a:lnTo>
                <a:lnTo>
                  <a:pt x="412832" y="412832"/>
                </a:lnTo>
                <a:lnTo>
                  <a:pt x="377041" y="442363"/>
                </a:lnTo>
                <a:lnTo>
                  <a:pt x="335962" y="464661"/>
                </a:lnTo>
                <a:lnTo>
                  <a:pt x="290569" y="478753"/>
                </a:lnTo>
                <a:lnTo>
                  <a:pt x="241833" y="483666"/>
                </a:lnTo>
                <a:lnTo>
                  <a:pt x="193094" y="478753"/>
                </a:lnTo>
                <a:lnTo>
                  <a:pt x="147698" y="464661"/>
                </a:lnTo>
                <a:lnTo>
                  <a:pt x="106619" y="442363"/>
                </a:lnTo>
                <a:lnTo>
                  <a:pt x="70829" y="412832"/>
                </a:lnTo>
                <a:lnTo>
                  <a:pt x="41300" y="377041"/>
                </a:lnTo>
                <a:lnTo>
                  <a:pt x="19003" y="335962"/>
                </a:lnTo>
                <a:lnTo>
                  <a:pt x="4912" y="290569"/>
                </a:lnTo>
                <a:lnTo>
                  <a:pt x="0" y="241833"/>
                </a:lnTo>
                <a:lnTo>
                  <a:pt x="4912" y="193094"/>
                </a:lnTo>
                <a:lnTo>
                  <a:pt x="19003" y="147698"/>
                </a:lnTo>
                <a:lnTo>
                  <a:pt x="41300" y="106619"/>
                </a:lnTo>
                <a:lnTo>
                  <a:pt x="70829" y="70829"/>
                </a:lnTo>
                <a:lnTo>
                  <a:pt x="106619" y="41300"/>
                </a:lnTo>
                <a:lnTo>
                  <a:pt x="147698" y="19003"/>
                </a:lnTo>
                <a:lnTo>
                  <a:pt x="193094" y="4912"/>
                </a:lnTo>
                <a:lnTo>
                  <a:pt x="241833" y="0"/>
                </a:lnTo>
                <a:lnTo>
                  <a:pt x="290569" y="4912"/>
                </a:lnTo>
                <a:lnTo>
                  <a:pt x="335962" y="19003"/>
                </a:lnTo>
                <a:lnTo>
                  <a:pt x="377041" y="41300"/>
                </a:lnTo>
                <a:lnTo>
                  <a:pt x="412832" y="70829"/>
                </a:lnTo>
                <a:lnTo>
                  <a:pt x="442363" y="106619"/>
                </a:lnTo>
                <a:lnTo>
                  <a:pt x="464661" y="147698"/>
                </a:lnTo>
                <a:lnTo>
                  <a:pt x="478753" y="193094"/>
                </a:lnTo>
                <a:lnTo>
                  <a:pt x="483666" y="241833"/>
                </a:lnTo>
                <a:close/>
              </a:path>
            </a:pathLst>
          </a:custGeom>
          <a:ln w="5414">
            <a:solidFill>
              <a:srgbClr val="000000"/>
            </a:solidFill>
          </a:ln>
        </p:spPr>
        <p:txBody>
          <a:bodyPr wrap="square" lIns="0" tIns="0" rIns="0" bIns="0" rtlCol="0"/>
          <a:lstStyle/>
          <a:p>
            <a:endParaRPr/>
          </a:p>
        </p:txBody>
      </p:sp>
      <p:sp>
        <p:nvSpPr>
          <p:cNvPr id="6" name="object 6"/>
          <p:cNvSpPr/>
          <p:nvPr/>
        </p:nvSpPr>
        <p:spPr>
          <a:xfrm>
            <a:off x="2686405" y="2976420"/>
            <a:ext cx="483870" cy="483870"/>
          </a:xfrm>
          <a:custGeom>
            <a:avLst/>
            <a:gdLst/>
            <a:ahLst/>
            <a:cxnLst/>
            <a:rect l="l" t="t" r="r" b="b"/>
            <a:pathLst>
              <a:path w="483869" h="483869">
                <a:moveTo>
                  <a:pt x="483679" y="241833"/>
                </a:moveTo>
                <a:lnTo>
                  <a:pt x="478765" y="290572"/>
                </a:lnTo>
                <a:lnTo>
                  <a:pt x="464673" y="335967"/>
                </a:lnTo>
                <a:lnTo>
                  <a:pt x="442376" y="377046"/>
                </a:lnTo>
                <a:lnTo>
                  <a:pt x="412845" y="412837"/>
                </a:lnTo>
                <a:lnTo>
                  <a:pt x="377054" y="442366"/>
                </a:lnTo>
                <a:lnTo>
                  <a:pt x="335975" y="464663"/>
                </a:lnTo>
                <a:lnTo>
                  <a:pt x="290581" y="478753"/>
                </a:lnTo>
                <a:lnTo>
                  <a:pt x="241846" y="483666"/>
                </a:lnTo>
                <a:lnTo>
                  <a:pt x="193106" y="478753"/>
                </a:lnTo>
                <a:lnTo>
                  <a:pt x="147709" y="464663"/>
                </a:lnTo>
                <a:lnTo>
                  <a:pt x="106628" y="442366"/>
                </a:lnTo>
                <a:lnTo>
                  <a:pt x="70835" y="412837"/>
                </a:lnTo>
                <a:lnTo>
                  <a:pt x="41304" y="377046"/>
                </a:lnTo>
                <a:lnTo>
                  <a:pt x="19005" y="335967"/>
                </a:lnTo>
                <a:lnTo>
                  <a:pt x="4913" y="290572"/>
                </a:lnTo>
                <a:lnTo>
                  <a:pt x="0" y="241833"/>
                </a:lnTo>
                <a:lnTo>
                  <a:pt x="4913" y="193094"/>
                </a:lnTo>
                <a:lnTo>
                  <a:pt x="19005" y="147698"/>
                </a:lnTo>
                <a:lnTo>
                  <a:pt x="41304" y="106619"/>
                </a:lnTo>
                <a:lnTo>
                  <a:pt x="70835" y="70829"/>
                </a:lnTo>
                <a:lnTo>
                  <a:pt x="106628" y="41300"/>
                </a:lnTo>
                <a:lnTo>
                  <a:pt x="147709" y="19003"/>
                </a:lnTo>
                <a:lnTo>
                  <a:pt x="193106" y="4912"/>
                </a:lnTo>
                <a:lnTo>
                  <a:pt x="241846" y="0"/>
                </a:lnTo>
                <a:lnTo>
                  <a:pt x="290581" y="4912"/>
                </a:lnTo>
                <a:lnTo>
                  <a:pt x="335975" y="19003"/>
                </a:lnTo>
                <a:lnTo>
                  <a:pt x="377054" y="41300"/>
                </a:lnTo>
                <a:lnTo>
                  <a:pt x="412845" y="70829"/>
                </a:lnTo>
                <a:lnTo>
                  <a:pt x="442376" y="106619"/>
                </a:lnTo>
                <a:lnTo>
                  <a:pt x="464673" y="147698"/>
                </a:lnTo>
                <a:lnTo>
                  <a:pt x="478765" y="193094"/>
                </a:lnTo>
                <a:lnTo>
                  <a:pt x="483679" y="241833"/>
                </a:lnTo>
                <a:close/>
              </a:path>
            </a:pathLst>
          </a:custGeom>
          <a:ln w="5414">
            <a:solidFill>
              <a:srgbClr val="000000"/>
            </a:solidFill>
          </a:ln>
        </p:spPr>
        <p:txBody>
          <a:bodyPr wrap="square" lIns="0" tIns="0" rIns="0" bIns="0" rtlCol="0"/>
          <a:lstStyle/>
          <a:p>
            <a:endParaRPr/>
          </a:p>
        </p:txBody>
      </p:sp>
      <p:sp>
        <p:nvSpPr>
          <p:cNvPr id="7" name="object 7"/>
          <p:cNvSpPr/>
          <p:nvPr/>
        </p:nvSpPr>
        <p:spPr>
          <a:xfrm>
            <a:off x="6256185" y="2902785"/>
            <a:ext cx="483870" cy="483870"/>
          </a:xfrm>
          <a:custGeom>
            <a:avLst/>
            <a:gdLst/>
            <a:ahLst/>
            <a:cxnLst/>
            <a:rect l="l" t="t" r="r" b="b"/>
            <a:pathLst>
              <a:path w="483870" h="483869">
                <a:moveTo>
                  <a:pt x="483666" y="241833"/>
                </a:moveTo>
                <a:lnTo>
                  <a:pt x="478753" y="290572"/>
                </a:lnTo>
                <a:lnTo>
                  <a:pt x="464661" y="335967"/>
                </a:lnTo>
                <a:lnTo>
                  <a:pt x="442363" y="377046"/>
                </a:lnTo>
                <a:lnTo>
                  <a:pt x="412832" y="412837"/>
                </a:lnTo>
                <a:lnTo>
                  <a:pt x="377041" y="442366"/>
                </a:lnTo>
                <a:lnTo>
                  <a:pt x="335962" y="464663"/>
                </a:lnTo>
                <a:lnTo>
                  <a:pt x="290569" y="478753"/>
                </a:lnTo>
                <a:lnTo>
                  <a:pt x="241833" y="483666"/>
                </a:lnTo>
                <a:lnTo>
                  <a:pt x="193094" y="478753"/>
                </a:lnTo>
                <a:lnTo>
                  <a:pt x="147698" y="464663"/>
                </a:lnTo>
                <a:lnTo>
                  <a:pt x="106619" y="442366"/>
                </a:lnTo>
                <a:lnTo>
                  <a:pt x="70829" y="412837"/>
                </a:lnTo>
                <a:lnTo>
                  <a:pt x="41300" y="377046"/>
                </a:lnTo>
                <a:lnTo>
                  <a:pt x="19003" y="335967"/>
                </a:lnTo>
                <a:lnTo>
                  <a:pt x="4912" y="290572"/>
                </a:lnTo>
                <a:lnTo>
                  <a:pt x="0" y="241833"/>
                </a:lnTo>
                <a:lnTo>
                  <a:pt x="4912" y="193094"/>
                </a:lnTo>
                <a:lnTo>
                  <a:pt x="19003" y="147698"/>
                </a:lnTo>
                <a:lnTo>
                  <a:pt x="41300" y="106619"/>
                </a:lnTo>
                <a:lnTo>
                  <a:pt x="70829" y="70829"/>
                </a:lnTo>
                <a:lnTo>
                  <a:pt x="106619" y="41300"/>
                </a:lnTo>
                <a:lnTo>
                  <a:pt x="147698" y="19003"/>
                </a:lnTo>
                <a:lnTo>
                  <a:pt x="193094" y="4912"/>
                </a:lnTo>
                <a:lnTo>
                  <a:pt x="241833" y="0"/>
                </a:lnTo>
                <a:lnTo>
                  <a:pt x="290569" y="4912"/>
                </a:lnTo>
                <a:lnTo>
                  <a:pt x="335962" y="19003"/>
                </a:lnTo>
                <a:lnTo>
                  <a:pt x="377041" y="41300"/>
                </a:lnTo>
                <a:lnTo>
                  <a:pt x="412832" y="70829"/>
                </a:lnTo>
                <a:lnTo>
                  <a:pt x="442363" y="106619"/>
                </a:lnTo>
                <a:lnTo>
                  <a:pt x="464661" y="147698"/>
                </a:lnTo>
                <a:lnTo>
                  <a:pt x="478753" y="193094"/>
                </a:lnTo>
                <a:lnTo>
                  <a:pt x="483666" y="241833"/>
                </a:lnTo>
                <a:close/>
              </a:path>
            </a:pathLst>
          </a:custGeom>
          <a:ln w="5414">
            <a:solidFill>
              <a:srgbClr val="000000"/>
            </a:solidFill>
          </a:ln>
        </p:spPr>
        <p:txBody>
          <a:bodyPr wrap="square" lIns="0" tIns="0" rIns="0" bIns="0" rtlCol="0"/>
          <a:lstStyle/>
          <a:p>
            <a:endParaRPr/>
          </a:p>
        </p:txBody>
      </p:sp>
      <p:sp>
        <p:nvSpPr>
          <p:cNvPr id="8" name="object 8"/>
          <p:cNvSpPr/>
          <p:nvPr/>
        </p:nvSpPr>
        <p:spPr>
          <a:xfrm>
            <a:off x="2085073" y="3296219"/>
            <a:ext cx="650240" cy="325120"/>
          </a:xfrm>
          <a:custGeom>
            <a:avLst/>
            <a:gdLst/>
            <a:ahLst/>
            <a:cxnLst/>
            <a:rect l="l" t="t" r="r" b="b"/>
            <a:pathLst>
              <a:path w="650239" h="325119">
                <a:moveTo>
                  <a:pt x="0" y="324853"/>
                </a:moveTo>
                <a:lnTo>
                  <a:pt x="649706" y="0"/>
                </a:lnTo>
              </a:path>
            </a:pathLst>
          </a:custGeom>
          <a:ln w="5414">
            <a:solidFill>
              <a:srgbClr val="000000"/>
            </a:solidFill>
          </a:ln>
        </p:spPr>
        <p:txBody>
          <a:bodyPr wrap="square" lIns="0" tIns="0" rIns="0" bIns="0" rtlCol="0"/>
          <a:lstStyle/>
          <a:p>
            <a:endParaRPr/>
          </a:p>
        </p:txBody>
      </p:sp>
      <p:sp>
        <p:nvSpPr>
          <p:cNvPr id="9" name="object 9"/>
          <p:cNvSpPr/>
          <p:nvPr/>
        </p:nvSpPr>
        <p:spPr>
          <a:xfrm>
            <a:off x="2085073" y="3891785"/>
            <a:ext cx="1732914" cy="433705"/>
          </a:xfrm>
          <a:custGeom>
            <a:avLst/>
            <a:gdLst/>
            <a:ahLst/>
            <a:cxnLst/>
            <a:rect l="l" t="t" r="r" b="b"/>
            <a:pathLst>
              <a:path w="1732914" h="433705">
                <a:moveTo>
                  <a:pt x="0" y="0"/>
                </a:moveTo>
                <a:lnTo>
                  <a:pt x="1732546" y="433133"/>
                </a:lnTo>
              </a:path>
            </a:pathLst>
          </a:custGeom>
          <a:ln w="5414">
            <a:solidFill>
              <a:srgbClr val="000000"/>
            </a:solidFill>
          </a:ln>
        </p:spPr>
        <p:txBody>
          <a:bodyPr wrap="square" lIns="0" tIns="0" rIns="0" bIns="0" rtlCol="0"/>
          <a:lstStyle/>
          <a:p>
            <a:endParaRPr/>
          </a:p>
        </p:txBody>
      </p:sp>
      <p:sp>
        <p:nvSpPr>
          <p:cNvPr id="10" name="object 10"/>
          <p:cNvSpPr/>
          <p:nvPr/>
        </p:nvSpPr>
        <p:spPr>
          <a:xfrm>
            <a:off x="3113773" y="3350359"/>
            <a:ext cx="812165" cy="704215"/>
          </a:xfrm>
          <a:custGeom>
            <a:avLst/>
            <a:gdLst/>
            <a:ahLst/>
            <a:cxnLst/>
            <a:rect l="l" t="t" r="r" b="b"/>
            <a:pathLst>
              <a:path w="812164" h="704214">
                <a:moveTo>
                  <a:pt x="0" y="0"/>
                </a:moveTo>
                <a:lnTo>
                  <a:pt x="812126" y="703846"/>
                </a:lnTo>
              </a:path>
            </a:pathLst>
          </a:custGeom>
          <a:ln w="5414">
            <a:solidFill>
              <a:srgbClr val="000000"/>
            </a:solidFill>
          </a:ln>
        </p:spPr>
        <p:txBody>
          <a:bodyPr wrap="square" lIns="0" tIns="0" rIns="0" bIns="0" rtlCol="0"/>
          <a:lstStyle/>
          <a:p>
            <a:endParaRPr/>
          </a:p>
        </p:txBody>
      </p:sp>
      <p:sp>
        <p:nvSpPr>
          <p:cNvPr id="11" name="object 11"/>
          <p:cNvSpPr/>
          <p:nvPr/>
        </p:nvSpPr>
        <p:spPr>
          <a:xfrm>
            <a:off x="4304893" y="3729352"/>
            <a:ext cx="758190" cy="487680"/>
          </a:xfrm>
          <a:custGeom>
            <a:avLst/>
            <a:gdLst/>
            <a:ahLst/>
            <a:cxnLst/>
            <a:rect l="l" t="t" r="r" b="b"/>
            <a:pathLst>
              <a:path w="758189" h="487680">
                <a:moveTo>
                  <a:pt x="0" y="487273"/>
                </a:moveTo>
                <a:lnTo>
                  <a:pt x="757999" y="0"/>
                </a:lnTo>
              </a:path>
            </a:pathLst>
          </a:custGeom>
          <a:ln w="5414">
            <a:solidFill>
              <a:srgbClr val="000000"/>
            </a:solidFill>
          </a:ln>
        </p:spPr>
        <p:txBody>
          <a:bodyPr wrap="square" lIns="0" tIns="0" rIns="0" bIns="0" rtlCol="0"/>
          <a:lstStyle/>
          <a:p>
            <a:endParaRPr/>
          </a:p>
        </p:txBody>
      </p:sp>
      <p:sp>
        <p:nvSpPr>
          <p:cNvPr id="12" name="object 12"/>
          <p:cNvSpPr/>
          <p:nvPr/>
        </p:nvSpPr>
        <p:spPr>
          <a:xfrm>
            <a:off x="5441886" y="3187926"/>
            <a:ext cx="758190" cy="271145"/>
          </a:xfrm>
          <a:custGeom>
            <a:avLst/>
            <a:gdLst/>
            <a:ahLst/>
            <a:cxnLst/>
            <a:rect l="l" t="t" r="r" b="b"/>
            <a:pathLst>
              <a:path w="758189" h="271144">
                <a:moveTo>
                  <a:pt x="0" y="270713"/>
                </a:moveTo>
                <a:lnTo>
                  <a:pt x="757986" y="0"/>
                </a:lnTo>
              </a:path>
            </a:pathLst>
          </a:custGeom>
          <a:ln w="5414">
            <a:solidFill>
              <a:srgbClr val="000000"/>
            </a:solidFill>
          </a:ln>
        </p:spPr>
        <p:txBody>
          <a:bodyPr wrap="square" lIns="0" tIns="0" rIns="0" bIns="0" rtlCol="0"/>
          <a:lstStyle/>
          <a:p>
            <a:endParaRPr/>
          </a:p>
        </p:txBody>
      </p:sp>
      <p:sp>
        <p:nvSpPr>
          <p:cNvPr id="13" name="object 13"/>
          <p:cNvSpPr/>
          <p:nvPr/>
        </p:nvSpPr>
        <p:spPr>
          <a:xfrm>
            <a:off x="5387746" y="3675212"/>
            <a:ext cx="920750" cy="650240"/>
          </a:xfrm>
          <a:custGeom>
            <a:avLst/>
            <a:gdLst/>
            <a:ahLst/>
            <a:cxnLst/>
            <a:rect l="l" t="t" r="r" b="b"/>
            <a:pathLst>
              <a:path w="920750" h="650239">
                <a:moveTo>
                  <a:pt x="0" y="0"/>
                </a:moveTo>
                <a:lnTo>
                  <a:pt x="920407" y="649706"/>
                </a:lnTo>
              </a:path>
            </a:pathLst>
          </a:custGeom>
          <a:ln w="5414">
            <a:solidFill>
              <a:srgbClr val="000000"/>
            </a:solidFill>
          </a:ln>
        </p:spPr>
        <p:txBody>
          <a:bodyPr wrap="square" lIns="0" tIns="0" rIns="0" bIns="0" rtlCol="0"/>
          <a:lstStyle/>
          <a:p>
            <a:endParaRPr/>
          </a:p>
        </p:txBody>
      </p:sp>
      <p:sp>
        <p:nvSpPr>
          <p:cNvPr id="14" name="object 14"/>
          <p:cNvSpPr/>
          <p:nvPr/>
        </p:nvSpPr>
        <p:spPr>
          <a:xfrm>
            <a:off x="6470586" y="3350359"/>
            <a:ext cx="0" cy="866775"/>
          </a:xfrm>
          <a:custGeom>
            <a:avLst/>
            <a:gdLst/>
            <a:ahLst/>
            <a:cxnLst/>
            <a:rect l="l" t="t" r="r" b="b"/>
            <a:pathLst>
              <a:path h="866775">
                <a:moveTo>
                  <a:pt x="0" y="0"/>
                </a:moveTo>
                <a:lnTo>
                  <a:pt x="0" y="866267"/>
                </a:lnTo>
              </a:path>
            </a:pathLst>
          </a:custGeom>
          <a:ln w="3175">
            <a:solidFill>
              <a:srgbClr val="000000"/>
            </a:solidFill>
          </a:ln>
        </p:spPr>
        <p:txBody>
          <a:bodyPr wrap="square" lIns="0" tIns="0" rIns="0" bIns="0" rtlCol="0"/>
          <a:lstStyle/>
          <a:p>
            <a:endParaRPr/>
          </a:p>
        </p:txBody>
      </p:sp>
      <p:sp>
        <p:nvSpPr>
          <p:cNvPr id="15" name="object 15"/>
          <p:cNvSpPr/>
          <p:nvPr/>
        </p:nvSpPr>
        <p:spPr>
          <a:xfrm>
            <a:off x="6470586" y="3350359"/>
            <a:ext cx="0" cy="866775"/>
          </a:xfrm>
          <a:custGeom>
            <a:avLst/>
            <a:gdLst/>
            <a:ahLst/>
            <a:cxnLst/>
            <a:rect l="l" t="t" r="r" b="b"/>
            <a:pathLst>
              <a:path h="866775">
                <a:moveTo>
                  <a:pt x="0" y="0"/>
                </a:moveTo>
                <a:lnTo>
                  <a:pt x="0" y="866267"/>
                </a:lnTo>
              </a:path>
            </a:pathLst>
          </a:custGeom>
          <a:ln w="5414">
            <a:solidFill>
              <a:srgbClr val="000000"/>
            </a:solidFill>
          </a:ln>
        </p:spPr>
        <p:txBody>
          <a:bodyPr wrap="square" lIns="0" tIns="0" rIns="0" bIns="0" rtlCol="0"/>
          <a:lstStyle/>
          <a:p>
            <a:endParaRPr/>
          </a:p>
        </p:txBody>
      </p:sp>
      <p:sp>
        <p:nvSpPr>
          <p:cNvPr id="16" name="object 16"/>
          <p:cNvSpPr/>
          <p:nvPr/>
        </p:nvSpPr>
        <p:spPr>
          <a:xfrm>
            <a:off x="6687146" y="3079645"/>
            <a:ext cx="217170" cy="0"/>
          </a:xfrm>
          <a:custGeom>
            <a:avLst/>
            <a:gdLst/>
            <a:ahLst/>
            <a:cxnLst/>
            <a:rect l="l" t="t" r="r" b="b"/>
            <a:pathLst>
              <a:path w="217170">
                <a:moveTo>
                  <a:pt x="0" y="0"/>
                </a:moveTo>
                <a:lnTo>
                  <a:pt x="216573" y="0"/>
                </a:lnTo>
              </a:path>
            </a:pathLst>
          </a:custGeom>
          <a:ln w="3175">
            <a:solidFill>
              <a:srgbClr val="000000"/>
            </a:solidFill>
          </a:ln>
        </p:spPr>
        <p:txBody>
          <a:bodyPr wrap="square" lIns="0" tIns="0" rIns="0" bIns="0" rtlCol="0"/>
          <a:lstStyle/>
          <a:p>
            <a:endParaRPr/>
          </a:p>
        </p:txBody>
      </p:sp>
      <p:sp>
        <p:nvSpPr>
          <p:cNvPr id="17" name="object 17"/>
          <p:cNvSpPr/>
          <p:nvPr/>
        </p:nvSpPr>
        <p:spPr>
          <a:xfrm>
            <a:off x="6687146" y="3079645"/>
            <a:ext cx="217170" cy="0"/>
          </a:xfrm>
          <a:custGeom>
            <a:avLst/>
            <a:gdLst/>
            <a:ahLst/>
            <a:cxnLst/>
            <a:rect l="l" t="t" r="r" b="b"/>
            <a:pathLst>
              <a:path w="217170">
                <a:moveTo>
                  <a:pt x="0" y="0"/>
                </a:moveTo>
                <a:lnTo>
                  <a:pt x="216573" y="0"/>
                </a:lnTo>
              </a:path>
            </a:pathLst>
          </a:custGeom>
          <a:ln w="5414">
            <a:solidFill>
              <a:srgbClr val="000000"/>
            </a:solidFill>
          </a:ln>
        </p:spPr>
        <p:txBody>
          <a:bodyPr wrap="square" lIns="0" tIns="0" rIns="0" bIns="0" rtlCol="0"/>
          <a:lstStyle/>
          <a:p>
            <a:endParaRPr/>
          </a:p>
        </p:txBody>
      </p:sp>
      <p:sp>
        <p:nvSpPr>
          <p:cNvPr id="18" name="object 18"/>
          <p:cNvSpPr/>
          <p:nvPr/>
        </p:nvSpPr>
        <p:spPr>
          <a:xfrm>
            <a:off x="6741286" y="4433199"/>
            <a:ext cx="217170" cy="0"/>
          </a:xfrm>
          <a:custGeom>
            <a:avLst/>
            <a:gdLst/>
            <a:ahLst/>
            <a:cxnLst/>
            <a:rect l="l" t="t" r="r" b="b"/>
            <a:pathLst>
              <a:path w="217170">
                <a:moveTo>
                  <a:pt x="0" y="0"/>
                </a:moveTo>
                <a:lnTo>
                  <a:pt x="216573" y="0"/>
                </a:lnTo>
              </a:path>
            </a:pathLst>
          </a:custGeom>
          <a:ln w="3175">
            <a:solidFill>
              <a:srgbClr val="000000"/>
            </a:solidFill>
          </a:ln>
        </p:spPr>
        <p:txBody>
          <a:bodyPr wrap="square" lIns="0" tIns="0" rIns="0" bIns="0" rtlCol="0"/>
          <a:lstStyle/>
          <a:p>
            <a:endParaRPr/>
          </a:p>
        </p:txBody>
      </p:sp>
      <p:sp>
        <p:nvSpPr>
          <p:cNvPr id="19" name="object 19"/>
          <p:cNvSpPr/>
          <p:nvPr/>
        </p:nvSpPr>
        <p:spPr>
          <a:xfrm>
            <a:off x="6741286" y="4433199"/>
            <a:ext cx="217170" cy="0"/>
          </a:xfrm>
          <a:custGeom>
            <a:avLst/>
            <a:gdLst/>
            <a:ahLst/>
            <a:cxnLst/>
            <a:rect l="l" t="t" r="r" b="b"/>
            <a:pathLst>
              <a:path w="217170">
                <a:moveTo>
                  <a:pt x="0" y="0"/>
                </a:moveTo>
                <a:lnTo>
                  <a:pt x="216573" y="0"/>
                </a:lnTo>
              </a:path>
            </a:pathLst>
          </a:custGeom>
          <a:ln w="5414">
            <a:solidFill>
              <a:srgbClr val="000000"/>
            </a:solidFill>
          </a:ln>
        </p:spPr>
        <p:txBody>
          <a:bodyPr wrap="square" lIns="0" tIns="0" rIns="0" bIns="0" rtlCol="0"/>
          <a:lstStyle/>
          <a:p>
            <a:endParaRPr/>
          </a:p>
        </p:txBody>
      </p:sp>
      <p:sp>
        <p:nvSpPr>
          <p:cNvPr id="20" name="object 20"/>
          <p:cNvSpPr/>
          <p:nvPr/>
        </p:nvSpPr>
        <p:spPr>
          <a:xfrm>
            <a:off x="6903720" y="2700652"/>
            <a:ext cx="0" cy="650240"/>
          </a:xfrm>
          <a:custGeom>
            <a:avLst/>
            <a:gdLst/>
            <a:ahLst/>
            <a:cxnLst/>
            <a:rect l="l" t="t" r="r" b="b"/>
            <a:pathLst>
              <a:path h="650240">
                <a:moveTo>
                  <a:pt x="0" y="0"/>
                </a:moveTo>
                <a:lnTo>
                  <a:pt x="0" y="649706"/>
                </a:lnTo>
              </a:path>
            </a:pathLst>
          </a:custGeom>
          <a:ln w="3175">
            <a:solidFill>
              <a:srgbClr val="000000"/>
            </a:solidFill>
          </a:ln>
        </p:spPr>
        <p:txBody>
          <a:bodyPr wrap="square" lIns="0" tIns="0" rIns="0" bIns="0" rtlCol="0"/>
          <a:lstStyle/>
          <a:p>
            <a:endParaRPr/>
          </a:p>
        </p:txBody>
      </p:sp>
      <p:sp>
        <p:nvSpPr>
          <p:cNvPr id="21" name="object 21"/>
          <p:cNvSpPr/>
          <p:nvPr/>
        </p:nvSpPr>
        <p:spPr>
          <a:xfrm>
            <a:off x="6903720" y="2700652"/>
            <a:ext cx="0" cy="650240"/>
          </a:xfrm>
          <a:custGeom>
            <a:avLst/>
            <a:gdLst/>
            <a:ahLst/>
            <a:cxnLst/>
            <a:rect l="l" t="t" r="r" b="b"/>
            <a:pathLst>
              <a:path h="650240">
                <a:moveTo>
                  <a:pt x="0" y="0"/>
                </a:moveTo>
                <a:lnTo>
                  <a:pt x="0" y="649706"/>
                </a:lnTo>
              </a:path>
            </a:pathLst>
          </a:custGeom>
          <a:ln w="21656">
            <a:solidFill>
              <a:srgbClr val="000000"/>
            </a:solidFill>
          </a:ln>
        </p:spPr>
        <p:txBody>
          <a:bodyPr wrap="square" lIns="0" tIns="0" rIns="0" bIns="0" rtlCol="0"/>
          <a:lstStyle/>
          <a:p>
            <a:endParaRPr/>
          </a:p>
        </p:txBody>
      </p:sp>
      <p:sp>
        <p:nvSpPr>
          <p:cNvPr id="22" name="object 22"/>
          <p:cNvSpPr/>
          <p:nvPr/>
        </p:nvSpPr>
        <p:spPr>
          <a:xfrm>
            <a:off x="6957860" y="4216626"/>
            <a:ext cx="0" cy="650240"/>
          </a:xfrm>
          <a:custGeom>
            <a:avLst/>
            <a:gdLst/>
            <a:ahLst/>
            <a:cxnLst/>
            <a:rect l="l" t="t" r="r" b="b"/>
            <a:pathLst>
              <a:path h="650239">
                <a:moveTo>
                  <a:pt x="0" y="0"/>
                </a:moveTo>
                <a:lnTo>
                  <a:pt x="0" y="649706"/>
                </a:lnTo>
              </a:path>
            </a:pathLst>
          </a:custGeom>
          <a:ln w="3175">
            <a:solidFill>
              <a:srgbClr val="000000"/>
            </a:solidFill>
          </a:ln>
        </p:spPr>
        <p:txBody>
          <a:bodyPr wrap="square" lIns="0" tIns="0" rIns="0" bIns="0" rtlCol="0"/>
          <a:lstStyle/>
          <a:p>
            <a:endParaRPr/>
          </a:p>
        </p:txBody>
      </p:sp>
      <p:sp>
        <p:nvSpPr>
          <p:cNvPr id="23" name="object 23"/>
          <p:cNvSpPr/>
          <p:nvPr/>
        </p:nvSpPr>
        <p:spPr>
          <a:xfrm>
            <a:off x="6957860" y="4216626"/>
            <a:ext cx="0" cy="650240"/>
          </a:xfrm>
          <a:custGeom>
            <a:avLst/>
            <a:gdLst/>
            <a:ahLst/>
            <a:cxnLst/>
            <a:rect l="l" t="t" r="r" b="b"/>
            <a:pathLst>
              <a:path h="650239">
                <a:moveTo>
                  <a:pt x="0" y="0"/>
                </a:moveTo>
                <a:lnTo>
                  <a:pt x="0" y="649706"/>
                </a:lnTo>
              </a:path>
            </a:pathLst>
          </a:custGeom>
          <a:ln w="21656">
            <a:solidFill>
              <a:srgbClr val="000000"/>
            </a:solidFill>
          </a:ln>
        </p:spPr>
        <p:txBody>
          <a:bodyPr wrap="square" lIns="0" tIns="0" rIns="0" bIns="0" rtlCol="0"/>
          <a:lstStyle/>
          <a:p>
            <a:endParaRPr/>
          </a:p>
        </p:txBody>
      </p:sp>
      <p:sp>
        <p:nvSpPr>
          <p:cNvPr id="24" name="object 24"/>
          <p:cNvSpPr/>
          <p:nvPr/>
        </p:nvSpPr>
        <p:spPr>
          <a:xfrm>
            <a:off x="1435366" y="3783492"/>
            <a:ext cx="217170" cy="0"/>
          </a:xfrm>
          <a:custGeom>
            <a:avLst/>
            <a:gdLst/>
            <a:ahLst/>
            <a:cxnLst/>
            <a:rect l="l" t="t" r="r" b="b"/>
            <a:pathLst>
              <a:path w="217169">
                <a:moveTo>
                  <a:pt x="0" y="0"/>
                </a:moveTo>
                <a:lnTo>
                  <a:pt x="216573" y="0"/>
                </a:lnTo>
              </a:path>
            </a:pathLst>
          </a:custGeom>
          <a:ln w="3175">
            <a:solidFill>
              <a:srgbClr val="000000"/>
            </a:solidFill>
          </a:ln>
        </p:spPr>
        <p:txBody>
          <a:bodyPr wrap="square" lIns="0" tIns="0" rIns="0" bIns="0" rtlCol="0"/>
          <a:lstStyle/>
          <a:p>
            <a:endParaRPr/>
          </a:p>
        </p:txBody>
      </p:sp>
      <p:sp>
        <p:nvSpPr>
          <p:cNvPr id="25" name="object 25"/>
          <p:cNvSpPr/>
          <p:nvPr/>
        </p:nvSpPr>
        <p:spPr>
          <a:xfrm>
            <a:off x="1435366" y="3783492"/>
            <a:ext cx="217170" cy="0"/>
          </a:xfrm>
          <a:custGeom>
            <a:avLst/>
            <a:gdLst/>
            <a:ahLst/>
            <a:cxnLst/>
            <a:rect l="l" t="t" r="r" b="b"/>
            <a:pathLst>
              <a:path w="217169">
                <a:moveTo>
                  <a:pt x="0" y="0"/>
                </a:moveTo>
                <a:lnTo>
                  <a:pt x="216573" y="0"/>
                </a:lnTo>
              </a:path>
            </a:pathLst>
          </a:custGeom>
          <a:ln w="5414">
            <a:solidFill>
              <a:srgbClr val="000000"/>
            </a:solidFill>
          </a:ln>
        </p:spPr>
        <p:txBody>
          <a:bodyPr wrap="square" lIns="0" tIns="0" rIns="0" bIns="0" rtlCol="0"/>
          <a:lstStyle/>
          <a:p>
            <a:endParaRPr/>
          </a:p>
        </p:txBody>
      </p:sp>
      <p:sp>
        <p:nvSpPr>
          <p:cNvPr id="26" name="object 26"/>
          <p:cNvSpPr/>
          <p:nvPr/>
        </p:nvSpPr>
        <p:spPr>
          <a:xfrm>
            <a:off x="1435366" y="3512779"/>
            <a:ext cx="0" cy="650240"/>
          </a:xfrm>
          <a:custGeom>
            <a:avLst/>
            <a:gdLst/>
            <a:ahLst/>
            <a:cxnLst/>
            <a:rect l="l" t="t" r="r" b="b"/>
            <a:pathLst>
              <a:path h="650239">
                <a:moveTo>
                  <a:pt x="0" y="0"/>
                </a:moveTo>
                <a:lnTo>
                  <a:pt x="0" y="649706"/>
                </a:lnTo>
              </a:path>
            </a:pathLst>
          </a:custGeom>
          <a:ln w="3175">
            <a:solidFill>
              <a:srgbClr val="000000"/>
            </a:solidFill>
          </a:ln>
        </p:spPr>
        <p:txBody>
          <a:bodyPr wrap="square" lIns="0" tIns="0" rIns="0" bIns="0" rtlCol="0"/>
          <a:lstStyle/>
          <a:p>
            <a:endParaRPr/>
          </a:p>
        </p:txBody>
      </p:sp>
      <p:sp>
        <p:nvSpPr>
          <p:cNvPr id="27" name="object 27"/>
          <p:cNvSpPr/>
          <p:nvPr/>
        </p:nvSpPr>
        <p:spPr>
          <a:xfrm>
            <a:off x="1435366" y="3512779"/>
            <a:ext cx="0" cy="650240"/>
          </a:xfrm>
          <a:custGeom>
            <a:avLst/>
            <a:gdLst/>
            <a:ahLst/>
            <a:cxnLst/>
            <a:rect l="l" t="t" r="r" b="b"/>
            <a:pathLst>
              <a:path h="650239">
                <a:moveTo>
                  <a:pt x="0" y="0"/>
                </a:moveTo>
                <a:lnTo>
                  <a:pt x="0" y="649706"/>
                </a:lnTo>
              </a:path>
            </a:pathLst>
          </a:custGeom>
          <a:ln w="21656">
            <a:solidFill>
              <a:srgbClr val="000000"/>
            </a:solidFill>
          </a:ln>
        </p:spPr>
        <p:txBody>
          <a:bodyPr wrap="square" lIns="0" tIns="0" rIns="0" bIns="0" rtlCol="0"/>
          <a:lstStyle/>
          <a:p>
            <a:endParaRPr/>
          </a:p>
        </p:txBody>
      </p:sp>
      <p:sp>
        <p:nvSpPr>
          <p:cNvPr id="28" name="object 28"/>
          <p:cNvSpPr/>
          <p:nvPr/>
        </p:nvSpPr>
        <p:spPr>
          <a:xfrm>
            <a:off x="6903720" y="2863085"/>
            <a:ext cx="162560" cy="0"/>
          </a:xfrm>
          <a:custGeom>
            <a:avLst/>
            <a:gdLst/>
            <a:ahLst/>
            <a:cxnLst/>
            <a:rect l="l" t="t" r="r" b="b"/>
            <a:pathLst>
              <a:path w="162559">
                <a:moveTo>
                  <a:pt x="0" y="0"/>
                </a:moveTo>
                <a:lnTo>
                  <a:pt x="162420" y="0"/>
                </a:lnTo>
              </a:path>
            </a:pathLst>
          </a:custGeom>
          <a:ln w="3175">
            <a:solidFill>
              <a:srgbClr val="000000"/>
            </a:solidFill>
          </a:ln>
        </p:spPr>
        <p:txBody>
          <a:bodyPr wrap="square" lIns="0" tIns="0" rIns="0" bIns="0" rtlCol="0"/>
          <a:lstStyle/>
          <a:p>
            <a:endParaRPr/>
          </a:p>
        </p:txBody>
      </p:sp>
      <p:sp>
        <p:nvSpPr>
          <p:cNvPr id="29" name="object 29"/>
          <p:cNvSpPr/>
          <p:nvPr/>
        </p:nvSpPr>
        <p:spPr>
          <a:xfrm>
            <a:off x="6903720" y="2863085"/>
            <a:ext cx="162560" cy="0"/>
          </a:xfrm>
          <a:custGeom>
            <a:avLst/>
            <a:gdLst/>
            <a:ahLst/>
            <a:cxnLst/>
            <a:rect l="l" t="t" r="r" b="b"/>
            <a:pathLst>
              <a:path w="162559">
                <a:moveTo>
                  <a:pt x="0" y="0"/>
                </a:moveTo>
                <a:lnTo>
                  <a:pt x="162420" y="0"/>
                </a:lnTo>
              </a:path>
            </a:pathLst>
          </a:custGeom>
          <a:ln w="5414">
            <a:solidFill>
              <a:srgbClr val="000000"/>
            </a:solidFill>
          </a:ln>
        </p:spPr>
        <p:txBody>
          <a:bodyPr wrap="square" lIns="0" tIns="0" rIns="0" bIns="0" rtlCol="0"/>
          <a:lstStyle/>
          <a:p>
            <a:endParaRPr/>
          </a:p>
        </p:txBody>
      </p:sp>
      <p:sp>
        <p:nvSpPr>
          <p:cNvPr id="30" name="object 30"/>
          <p:cNvSpPr/>
          <p:nvPr/>
        </p:nvSpPr>
        <p:spPr>
          <a:xfrm>
            <a:off x="6957860" y="4703912"/>
            <a:ext cx="162560" cy="0"/>
          </a:xfrm>
          <a:custGeom>
            <a:avLst/>
            <a:gdLst/>
            <a:ahLst/>
            <a:cxnLst/>
            <a:rect l="l" t="t" r="r" b="b"/>
            <a:pathLst>
              <a:path w="162559">
                <a:moveTo>
                  <a:pt x="0" y="0"/>
                </a:moveTo>
                <a:lnTo>
                  <a:pt x="162433" y="0"/>
                </a:lnTo>
              </a:path>
            </a:pathLst>
          </a:custGeom>
          <a:ln w="3175">
            <a:solidFill>
              <a:srgbClr val="000000"/>
            </a:solidFill>
          </a:ln>
        </p:spPr>
        <p:txBody>
          <a:bodyPr wrap="square" lIns="0" tIns="0" rIns="0" bIns="0" rtlCol="0"/>
          <a:lstStyle/>
          <a:p>
            <a:endParaRPr/>
          </a:p>
        </p:txBody>
      </p:sp>
      <p:sp>
        <p:nvSpPr>
          <p:cNvPr id="31" name="object 31"/>
          <p:cNvSpPr/>
          <p:nvPr/>
        </p:nvSpPr>
        <p:spPr>
          <a:xfrm>
            <a:off x="6957860" y="4703912"/>
            <a:ext cx="162560" cy="0"/>
          </a:xfrm>
          <a:custGeom>
            <a:avLst/>
            <a:gdLst/>
            <a:ahLst/>
            <a:cxnLst/>
            <a:rect l="l" t="t" r="r" b="b"/>
            <a:pathLst>
              <a:path w="162559">
                <a:moveTo>
                  <a:pt x="0" y="0"/>
                </a:moveTo>
                <a:lnTo>
                  <a:pt x="162433" y="0"/>
                </a:lnTo>
              </a:path>
            </a:pathLst>
          </a:custGeom>
          <a:ln w="5414">
            <a:solidFill>
              <a:srgbClr val="000000"/>
            </a:solidFill>
          </a:ln>
        </p:spPr>
        <p:txBody>
          <a:bodyPr wrap="square" lIns="0" tIns="0" rIns="0" bIns="0" rtlCol="0"/>
          <a:lstStyle/>
          <a:p>
            <a:endParaRPr/>
          </a:p>
        </p:txBody>
      </p:sp>
      <p:sp>
        <p:nvSpPr>
          <p:cNvPr id="32" name="object 32"/>
          <p:cNvSpPr/>
          <p:nvPr/>
        </p:nvSpPr>
        <p:spPr>
          <a:xfrm>
            <a:off x="3215563" y="3218977"/>
            <a:ext cx="1786889" cy="379095"/>
          </a:xfrm>
          <a:custGeom>
            <a:avLst/>
            <a:gdLst/>
            <a:ahLst/>
            <a:cxnLst/>
            <a:rect l="l" t="t" r="r" b="b"/>
            <a:pathLst>
              <a:path w="1786889" h="379094">
                <a:moveTo>
                  <a:pt x="0" y="0"/>
                </a:moveTo>
                <a:lnTo>
                  <a:pt x="1786686" y="378993"/>
                </a:lnTo>
              </a:path>
            </a:pathLst>
          </a:custGeom>
          <a:ln w="5414">
            <a:solidFill>
              <a:srgbClr val="000000"/>
            </a:solidFill>
          </a:ln>
        </p:spPr>
        <p:txBody>
          <a:bodyPr wrap="square" lIns="0" tIns="0" rIns="0" bIns="0" rtlCol="0"/>
          <a:lstStyle/>
          <a:p>
            <a:endParaRPr/>
          </a:p>
        </p:txBody>
      </p:sp>
      <p:sp>
        <p:nvSpPr>
          <p:cNvPr id="33" name="object 33"/>
          <p:cNvSpPr/>
          <p:nvPr/>
        </p:nvSpPr>
        <p:spPr>
          <a:xfrm>
            <a:off x="4900460" y="3079651"/>
            <a:ext cx="650240" cy="217170"/>
          </a:xfrm>
          <a:custGeom>
            <a:avLst/>
            <a:gdLst/>
            <a:ahLst/>
            <a:cxnLst/>
            <a:rect l="l" t="t" r="r" b="b"/>
            <a:pathLst>
              <a:path w="650239" h="217169">
                <a:moveTo>
                  <a:pt x="0" y="216568"/>
                </a:moveTo>
                <a:lnTo>
                  <a:pt x="649705" y="216568"/>
                </a:lnTo>
                <a:lnTo>
                  <a:pt x="649705" y="0"/>
                </a:lnTo>
                <a:lnTo>
                  <a:pt x="0" y="0"/>
                </a:lnTo>
                <a:lnTo>
                  <a:pt x="0" y="216568"/>
                </a:lnTo>
                <a:close/>
              </a:path>
            </a:pathLst>
          </a:custGeom>
          <a:ln w="5414">
            <a:solidFill>
              <a:srgbClr val="000000"/>
            </a:solidFill>
          </a:ln>
        </p:spPr>
        <p:txBody>
          <a:bodyPr wrap="square" lIns="0" tIns="0" rIns="0" bIns="0" rtlCol="0"/>
          <a:lstStyle/>
          <a:p>
            <a:endParaRPr/>
          </a:p>
        </p:txBody>
      </p:sp>
      <p:sp>
        <p:nvSpPr>
          <p:cNvPr id="34" name="object 34"/>
          <p:cNvSpPr/>
          <p:nvPr/>
        </p:nvSpPr>
        <p:spPr>
          <a:xfrm>
            <a:off x="5008740" y="2762730"/>
            <a:ext cx="678180" cy="208915"/>
          </a:xfrm>
          <a:custGeom>
            <a:avLst/>
            <a:gdLst/>
            <a:ahLst/>
            <a:cxnLst/>
            <a:rect l="l" t="t" r="r" b="b"/>
            <a:pathLst>
              <a:path w="678179" h="208915">
                <a:moveTo>
                  <a:pt x="0" y="208634"/>
                </a:moveTo>
                <a:lnTo>
                  <a:pt x="678048" y="0"/>
                </a:lnTo>
              </a:path>
            </a:pathLst>
          </a:custGeom>
          <a:ln w="5414">
            <a:solidFill>
              <a:srgbClr val="000000"/>
            </a:solidFill>
          </a:ln>
        </p:spPr>
        <p:txBody>
          <a:bodyPr wrap="square" lIns="0" tIns="0" rIns="0" bIns="0" rtlCol="0"/>
          <a:lstStyle/>
          <a:p>
            <a:endParaRPr/>
          </a:p>
        </p:txBody>
      </p:sp>
      <p:sp>
        <p:nvSpPr>
          <p:cNvPr id="35" name="object 35"/>
          <p:cNvSpPr/>
          <p:nvPr/>
        </p:nvSpPr>
        <p:spPr>
          <a:xfrm>
            <a:off x="5686788" y="2758452"/>
            <a:ext cx="13970" cy="4445"/>
          </a:xfrm>
          <a:custGeom>
            <a:avLst/>
            <a:gdLst/>
            <a:ahLst/>
            <a:cxnLst/>
            <a:rect l="l" t="t" r="r" b="b"/>
            <a:pathLst>
              <a:path w="13970" h="4444">
                <a:moveTo>
                  <a:pt x="0" y="4278"/>
                </a:moveTo>
                <a:lnTo>
                  <a:pt x="13905" y="0"/>
                </a:lnTo>
              </a:path>
            </a:pathLst>
          </a:custGeom>
          <a:ln w="5414">
            <a:solidFill>
              <a:srgbClr val="000000"/>
            </a:solidFill>
          </a:ln>
        </p:spPr>
        <p:txBody>
          <a:bodyPr wrap="square" lIns="0" tIns="0" rIns="0" bIns="0" rtlCol="0"/>
          <a:lstStyle/>
          <a:p>
            <a:endParaRPr/>
          </a:p>
        </p:txBody>
      </p:sp>
      <p:sp>
        <p:nvSpPr>
          <p:cNvPr id="36" name="object 36"/>
          <p:cNvSpPr/>
          <p:nvPr/>
        </p:nvSpPr>
        <p:spPr>
          <a:xfrm>
            <a:off x="5612244" y="2758399"/>
            <a:ext cx="89535" cy="45720"/>
          </a:xfrm>
          <a:custGeom>
            <a:avLst/>
            <a:gdLst/>
            <a:ahLst/>
            <a:cxnLst/>
            <a:rect l="l" t="t" r="r" b="b"/>
            <a:pathLst>
              <a:path w="89535" h="45719">
                <a:moveTo>
                  <a:pt x="89522" y="0"/>
                </a:moveTo>
                <a:lnTo>
                  <a:pt x="0" y="4330"/>
                </a:lnTo>
                <a:lnTo>
                  <a:pt x="13004" y="45478"/>
                </a:lnTo>
                <a:lnTo>
                  <a:pt x="89522" y="0"/>
                </a:lnTo>
                <a:close/>
              </a:path>
            </a:pathLst>
          </a:custGeom>
          <a:solidFill>
            <a:srgbClr val="000000"/>
          </a:solidFill>
        </p:spPr>
        <p:txBody>
          <a:bodyPr wrap="square" lIns="0" tIns="0" rIns="0" bIns="0" rtlCol="0"/>
          <a:lstStyle/>
          <a:p>
            <a:endParaRPr/>
          </a:p>
        </p:txBody>
      </p:sp>
      <p:sp>
        <p:nvSpPr>
          <p:cNvPr id="37" name="object 37"/>
          <p:cNvSpPr/>
          <p:nvPr/>
        </p:nvSpPr>
        <p:spPr>
          <a:xfrm>
            <a:off x="5612244" y="2758399"/>
            <a:ext cx="89535" cy="45720"/>
          </a:xfrm>
          <a:custGeom>
            <a:avLst/>
            <a:gdLst/>
            <a:ahLst/>
            <a:cxnLst/>
            <a:rect l="l" t="t" r="r" b="b"/>
            <a:pathLst>
              <a:path w="89535" h="45719">
                <a:moveTo>
                  <a:pt x="13004" y="45478"/>
                </a:moveTo>
                <a:lnTo>
                  <a:pt x="89522" y="0"/>
                </a:lnTo>
                <a:lnTo>
                  <a:pt x="0" y="4330"/>
                </a:lnTo>
                <a:lnTo>
                  <a:pt x="13004" y="45478"/>
                </a:lnTo>
                <a:close/>
              </a:path>
            </a:pathLst>
          </a:custGeom>
          <a:ln w="5414">
            <a:solidFill>
              <a:srgbClr val="000000"/>
            </a:solidFill>
          </a:ln>
        </p:spPr>
        <p:txBody>
          <a:bodyPr wrap="square" lIns="0" tIns="0" rIns="0" bIns="0" rtlCol="0"/>
          <a:lstStyle/>
          <a:p>
            <a:endParaRPr/>
          </a:p>
        </p:txBody>
      </p:sp>
      <p:sp>
        <p:nvSpPr>
          <p:cNvPr id="38" name="object 38"/>
          <p:cNvSpPr/>
          <p:nvPr/>
        </p:nvSpPr>
        <p:spPr>
          <a:xfrm>
            <a:off x="5333593" y="4216626"/>
            <a:ext cx="485775" cy="340360"/>
          </a:xfrm>
          <a:custGeom>
            <a:avLst/>
            <a:gdLst/>
            <a:ahLst/>
            <a:cxnLst/>
            <a:rect l="l" t="t" r="r" b="b"/>
            <a:pathLst>
              <a:path w="485775" h="340360">
                <a:moveTo>
                  <a:pt x="0" y="0"/>
                </a:moveTo>
                <a:lnTo>
                  <a:pt x="485729" y="340017"/>
                </a:lnTo>
              </a:path>
            </a:pathLst>
          </a:custGeom>
          <a:ln w="5414">
            <a:solidFill>
              <a:srgbClr val="000000"/>
            </a:solidFill>
          </a:ln>
        </p:spPr>
        <p:txBody>
          <a:bodyPr wrap="square" lIns="0" tIns="0" rIns="0" bIns="0" rtlCol="0"/>
          <a:lstStyle/>
          <a:p>
            <a:endParaRPr/>
          </a:p>
        </p:txBody>
      </p:sp>
      <p:sp>
        <p:nvSpPr>
          <p:cNvPr id="39" name="object 39"/>
          <p:cNvSpPr/>
          <p:nvPr/>
        </p:nvSpPr>
        <p:spPr>
          <a:xfrm>
            <a:off x="5819323" y="4556643"/>
            <a:ext cx="46355" cy="32384"/>
          </a:xfrm>
          <a:custGeom>
            <a:avLst/>
            <a:gdLst/>
            <a:ahLst/>
            <a:cxnLst/>
            <a:rect l="l" t="t" r="r" b="b"/>
            <a:pathLst>
              <a:path w="46354" h="32385">
                <a:moveTo>
                  <a:pt x="0" y="0"/>
                </a:moveTo>
                <a:lnTo>
                  <a:pt x="46157" y="32310"/>
                </a:lnTo>
              </a:path>
            </a:pathLst>
          </a:custGeom>
          <a:ln w="5414">
            <a:solidFill>
              <a:srgbClr val="000000"/>
            </a:solidFill>
          </a:ln>
        </p:spPr>
        <p:txBody>
          <a:bodyPr wrap="square" lIns="0" tIns="0" rIns="0" bIns="0" rtlCol="0"/>
          <a:lstStyle/>
          <a:p>
            <a:endParaRPr/>
          </a:p>
        </p:txBody>
      </p:sp>
      <p:sp>
        <p:nvSpPr>
          <p:cNvPr id="40" name="object 40"/>
          <p:cNvSpPr/>
          <p:nvPr/>
        </p:nvSpPr>
        <p:spPr>
          <a:xfrm>
            <a:off x="5781890" y="4521273"/>
            <a:ext cx="83820" cy="67945"/>
          </a:xfrm>
          <a:custGeom>
            <a:avLst/>
            <a:gdLst/>
            <a:ahLst/>
            <a:cxnLst/>
            <a:rect l="l" t="t" r="r" b="b"/>
            <a:pathLst>
              <a:path w="83820" h="67944">
                <a:moveTo>
                  <a:pt x="24549" y="0"/>
                </a:moveTo>
                <a:lnTo>
                  <a:pt x="0" y="35369"/>
                </a:lnTo>
                <a:lnTo>
                  <a:pt x="83743" y="67856"/>
                </a:lnTo>
                <a:lnTo>
                  <a:pt x="24549" y="0"/>
                </a:lnTo>
                <a:close/>
              </a:path>
            </a:pathLst>
          </a:custGeom>
          <a:solidFill>
            <a:srgbClr val="000000"/>
          </a:solidFill>
        </p:spPr>
        <p:txBody>
          <a:bodyPr wrap="square" lIns="0" tIns="0" rIns="0" bIns="0" rtlCol="0"/>
          <a:lstStyle/>
          <a:p>
            <a:endParaRPr/>
          </a:p>
        </p:txBody>
      </p:sp>
      <p:sp>
        <p:nvSpPr>
          <p:cNvPr id="41" name="object 41"/>
          <p:cNvSpPr/>
          <p:nvPr/>
        </p:nvSpPr>
        <p:spPr>
          <a:xfrm>
            <a:off x="5781890" y="4521273"/>
            <a:ext cx="83820" cy="67945"/>
          </a:xfrm>
          <a:custGeom>
            <a:avLst/>
            <a:gdLst/>
            <a:ahLst/>
            <a:cxnLst/>
            <a:rect l="l" t="t" r="r" b="b"/>
            <a:pathLst>
              <a:path w="83820" h="67944">
                <a:moveTo>
                  <a:pt x="0" y="35369"/>
                </a:moveTo>
                <a:lnTo>
                  <a:pt x="83743" y="67856"/>
                </a:lnTo>
                <a:lnTo>
                  <a:pt x="24549" y="0"/>
                </a:lnTo>
                <a:lnTo>
                  <a:pt x="0" y="35369"/>
                </a:lnTo>
                <a:close/>
              </a:path>
            </a:pathLst>
          </a:custGeom>
          <a:ln w="5414">
            <a:solidFill>
              <a:srgbClr val="000000"/>
            </a:solidFill>
          </a:ln>
        </p:spPr>
        <p:txBody>
          <a:bodyPr wrap="square" lIns="0" tIns="0" rIns="0" bIns="0" rtlCol="0"/>
          <a:lstStyle/>
          <a:p>
            <a:endParaRPr/>
          </a:p>
        </p:txBody>
      </p:sp>
      <p:sp>
        <p:nvSpPr>
          <p:cNvPr id="42" name="object 42"/>
          <p:cNvSpPr txBox="1"/>
          <p:nvPr/>
        </p:nvSpPr>
        <p:spPr>
          <a:xfrm>
            <a:off x="2830360" y="3026179"/>
            <a:ext cx="302260" cy="274955"/>
          </a:xfrm>
          <a:prstGeom prst="rect">
            <a:avLst/>
          </a:prstGeom>
        </p:spPr>
        <p:txBody>
          <a:bodyPr vert="horz" wrap="square" lIns="0" tIns="0" rIns="0" bIns="0" rtlCol="0">
            <a:spAutoFit/>
          </a:bodyPr>
          <a:lstStyle/>
          <a:p>
            <a:pPr marL="12700">
              <a:lnSpc>
                <a:spcPct val="100000"/>
              </a:lnSpc>
            </a:pPr>
            <a:r>
              <a:rPr sz="1700" i="1" dirty="0">
                <a:latin typeface="Arial"/>
                <a:cs typeface="Arial"/>
              </a:rPr>
              <a:t>R2</a:t>
            </a:r>
            <a:endParaRPr sz="1700">
              <a:latin typeface="Arial"/>
              <a:cs typeface="Arial"/>
            </a:endParaRPr>
          </a:p>
        </p:txBody>
      </p:sp>
      <p:sp>
        <p:nvSpPr>
          <p:cNvPr id="64" name="object 64"/>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11</a:t>
            </a:r>
          </a:p>
        </p:txBody>
      </p:sp>
      <p:sp>
        <p:nvSpPr>
          <p:cNvPr id="43" name="object 43"/>
          <p:cNvSpPr txBox="1"/>
          <p:nvPr/>
        </p:nvSpPr>
        <p:spPr>
          <a:xfrm>
            <a:off x="3913201" y="4109020"/>
            <a:ext cx="302260" cy="274955"/>
          </a:xfrm>
          <a:prstGeom prst="rect">
            <a:avLst/>
          </a:prstGeom>
        </p:spPr>
        <p:txBody>
          <a:bodyPr vert="horz" wrap="square" lIns="0" tIns="0" rIns="0" bIns="0" rtlCol="0">
            <a:spAutoFit/>
          </a:bodyPr>
          <a:lstStyle/>
          <a:p>
            <a:pPr marL="12700">
              <a:lnSpc>
                <a:spcPct val="100000"/>
              </a:lnSpc>
            </a:pPr>
            <a:r>
              <a:rPr sz="1700" i="1" dirty="0">
                <a:latin typeface="Arial"/>
                <a:cs typeface="Arial"/>
              </a:rPr>
              <a:t>R3</a:t>
            </a:r>
            <a:endParaRPr sz="1700">
              <a:latin typeface="Arial"/>
              <a:cs typeface="Arial"/>
            </a:endParaRPr>
          </a:p>
        </p:txBody>
      </p:sp>
      <p:sp>
        <p:nvSpPr>
          <p:cNvPr id="44" name="object 44"/>
          <p:cNvSpPr txBox="1"/>
          <p:nvPr/>
        </p:nvSpPr>
        <p:spPr>
          <a:xfrm>
            <a:off x="5158469" y="3405174"/>
            <a:ext cx="302260" cy="274955"/>
          </a:xfrm>
          <a:prstGeom prst="rect">
            <a:avLst/>
          </a:prstGeom>
        </p:spPr>
        <p:txBody>
          <a:bodyPr vert="horz" wrap="square" lIns="0" tIns="0" rIns="0" bIns="0" rtlCol="0">
            <a:spAutoFit/>
          </a:bodyPr>
          <a:lstStyle/>
          <a:p>
            <a:pPr marL="12700">
              <a:lnSpc>
                <a:spcPct val="100000"/>
              </a:lnSpc>
            </a:pPr>
            <a:r>
              <a:rPr sz="1700" i="1" dirty="0">
                <a:latin typeface="Arial"/>
                <a:cs typeface="Arial"/>
              </a:rPr>
              <a:t>R4</a:t>
            </a:r>
            <a:endParaRPr sz="1700">
              <a:latin typeface="Arial"/>
              <a:cs typeface="Arial"/>
            </a:endParaRPr>
          </a:p>
        </p:txBody>
      </p:sp>
      <p:sp>
        <p:nvSpPr>
          <p:cNvPr id="45" name="object 45"/>
          <p:cNvSpPr txBox="1"/>
          <p:nvPr/>
        </p:nvSpPr>
        <p:spPr>
          <a:xfrm>
            <a:off x="6349594" y="2917895"/>
            <a:ext cx="302260" cy="274955"/>
          </a:xfrm>
          <a:prstGeom prst="rect">
            <a:avLst/>
          </a:prstGeom>
        </p:spPr>
        <p:txBody>
          <a:bodyPr vert="horz" wrap="square" lIns="0" tIns="0" rIns="0" bIns="0" rtlCol="0">
            <a:spAutoFit/>
          </a:bodyPr>
          <a:lstStyle/>
          <a:p>
            <a:pPr marL="12700">
              <a:lnSpc>
                <a:spcPct val="100000"/>
              </a:lnSpc>
            </a:pPr>
            <a:r>
              <a:rPr sz="1700" i="1" dirty="0">
                <a:latin typeface="Arial"/>
                <a:cs typeface="Arial"/>
              </a:rPr>
              <a:t>R5</a:t>
            </a:r>
            <a:endParaRPr sz="1700">
              <a:latin typeface="Arial"/>
              <a:cs typeface="Arial"/>
            </a:endParaRPr>
          </a:p>
        </p:txBody>
      </p:sp>
      <p:sp>
        <p:nvSpPr>
          <p:cNvPr id="46" name="object 46"/>
          <p:cNvSpPr txBox="1"/>
          <p:nvPr/>
        </p:nvSpPr>
        <p:spPr>
          <a:xfrm>
            <a:off x="6403737" y="4271448"/>
            <a:ext cx="302260" cy="274955"/>
          </a:xfrm>
          <a:prstGeom prst="rect">
            <a:avLst/>
          </a:prstGeom>
        </p:spPr>
        <p:txBody>
          <a:bodyPr vert="horz" wrap="square" lIns="0" tIns="0" rIns="0" bIns="0" rtlCol="0">
            <a:spAutoFit/>
          </a:bodyPr>
          <a:lstStyle/>
          <a:p>
            <a:pPr marL="12700">
              <a:lnSpc>
                <a:spcPct val="100000"/>
              </a:lnSpc>
            </a:pPr>
            <a:r>
              <a:rPr sz="1700" i="1" dirty="0">
                <a:latin typeface="Arial"/>
                <a:cs typeface="Arial"/>
              </a:rPr>
              <a:t>R6</a:t>
            </a:r>
            <a:endParaRPr sz="1700">
              <a:latin typeface="Arial"/>
              <a:cs typeface="Arial"/>
            </a:endParaRPr>
          </a:p>
        </p:txBody>
      </p:sp>
      <p:sp>
        <p:nvSpPr>
          <p:cNvPr id="47" name="object 47"/>
          <p:cNvSpPr txBox="1"/>
          <p:nvPr/>
        </p:nvSpPr>
        <p:spPr>
          <a:xfrm>
            <a:off x="1747510" y="3675885"/>
            <a:ext cx="302260" cy="274955"/>
          </a:xfrm>
          <a:prstGeom prst="rect">
            <a:avLst/>
          </a:prstGeom>
        </p:spPr>
        <p:txBody>
          <a:bodyPr vert="horz" wrap="square" lIns="0" tIns="0" rIns="0" bIns="0" rtlCol="0">
            <a:spAutoFit/>
          </a:bodyPr>
          <a:lstStyle/>
          <a:p>
            <a:pPr marL="12700">
              <a:lnSpc>
                <a:spcPct val="100000"/>
              </a:lnSpc>
            </a:pPr>
            <a:r>
              <a:rPr sz="1700" i="1" dirty="0">
                <a:latin typeface="Arial"/>
                <a:cs typeface="Arial"/>
              </a:rPr>
              <a:t>R1</a:t>
            </a:r>
            <a:endParaRPr sz="1700">
              <a:latin typeface="Arial"/>
              <a:cs typeface="Arial"/>
            </a:endParaRPr>
          </a:p>
        </p:txBody>
      </p:sp>
      <p:sp>
        <p:nvSpPr>
          <p:cNvPr id="48" name="object 48"/>
          <p:cNvSpPr txBox="1"/>
          <p:nvPr/>
        </p:nvSpPr>
        <p:spPr>
          <a:xfrm>
            <a:off x="718810" y="2943296"/>
            <a:ext cx="1123950" cy="456565"/>
          </a:xfrm>
          <a:prstGeom prst="rect">
            <a:avLst/>
          </a:prstGeom>
        </p:spPr>
        <p:txBody>
          <a:bodyPr vert="horz" wrap="square" lIns="0" tIns="0" rIns="0" bIns="0" rtlCol="0">
            <a:spAutoFit/>
          </a:bodyPr>
          <a:lstStyle/>
          <a:p>
            <a:pPr marL="283210">
              <a:lnSpc>
                <a:spcPct val="100000"/>
              </a:lnSpc>
            </a:pPr>
            <a:r>
              <a:rPr sz="1500" i="1" spc="15" dirty="0">
                <a:latin typeface="Arial"/>
                <a:cs typeface="Arial"/>
              </a:rPr>
              <a:t>ece</a:t>
            </a:r>
            <a:endParaRPr sz="1500">
              <a:latin typeface="Arial"/>
              <a:cs typeface="Arial"/>
            </a:endParaRPr>
          </a:p>
          <a:p>
            <a:pPr marL="12700">
              <a:lnSpc>
                <a:spcPct val="100000"/>
              </a:lnSpc>
              <a:spcBef>
                <a:spcPts val="55"/>
              </a:spcBef>
            </a:pPr>
            <a:r>
              <a:rPr sz="1350" i="1" spc="5" dirty="0">
                <a:latin typeface="Arial"/>
                <a:cs typeface="Arial"/>
              </a:rPr>
              <a:t>(132.239.24.*)</a:t>
            </a:r>
            <a:endParaRPr sz="1350">
              <a:latin typeface="Arial"/>
              <a:cs typeface="Arial"/>
            </a:endParaRPr>
          </a:p>
        </p:txBody>
      </p:sp>
      <p:sp>
        <p:nvSpPr>
          <p:cNvPr id="49" name="object 49"/>
          <p:cNvSpPr txBox="1"/>
          <p:nvPr/>
        </p:nvSpPr>
        <p:spPr>
          <a:xfrm>
            <a:off x="2505497" y="3449624"/>
            <a:ext cx="121920" cy="220979"/>
          </a:xfrm>
          <a:prstGeom prst="rect">
            <a:avLst/>
          </a:prstGeom>
        </p:spPr>
        <p:txBody>
          <a:bodyPr vert="horz" wrap="square" lIns="0" tIns="0" rIns="0" bIns="0" rtlCol="0">
            <a:spAutoFit/>
          </a:bodyPr>
          <a:lstStyle/>
          <a:p>
            <a:pPr marL="12700">
              <a:lnSpc>
                <a:spcPct val="100000"/>
              </a:lnSpc>
            </a:pPr>
            <a:r>
              <a:rPr sz="1350" i="1" spc="5" dirty="0">
                <a:latin typeface="Arial"/>
                <a:cs typeface="Arial"/>
              </a:rPr>
              <a:t>1</a:t>
            </a:r>
            <a:endParaRPr sz="1350">
              <a:latin typeface="Arial"/>
              <a:cs typeface="Arial"/>
            </a:endParaRPr>
          </a:p>
        </p:txBody>
      </p:sp>
      <p:sp>
        <p:nvSpPr>
          <p:cNvPr id="50" name="object 50"/>
          <p:cNvSpPr txBox="1"/>
          <p:nvPr/>
        </p:nvSpPr>
        <p:spPr>
          <a:xfrm>
            <a:off x="4779470" y="3936905"/>
            <a:ext cx="121920" cy="220979"/>
          </a:xfrm>
          <a:prstGeom prst="rect">
            <a:avLst/>
          </a:prstGeom>
        </p:spPr>
        <p:txBody>
          <a:bodyPr vert="horz" wrap="square" lIns="0" tIns="0" rIns="0" bIns="0" rtlCol="0">
            <a:spAutoFit/>
          </a:bodyPr>
          <a:lstStyle/>
          <a:p>
            <a:pPr marL="12700">
              <a:lnSpc>
                <a:spcPct val="100000"/>
              </a:lnSpc>
            </a:pPr>
            <a:r>
              <a:rPr sz="1350" i="1" spc="5" dirty="0">
                <a:latin typeface="Arial"/>
                <a:cs typeface="Arial"/>
              </a:rPr>
              <a:t>1</a:t>
            </a:r>
            <a:endParaRPr sz="1350">
              <a:latin typeface="Arial"/>
              <a:cs typeface="Arial"/>
            </a:endParaRPr>
          </a:p>
        </p:txBody>
      </p:sp>
      <p:sp>
        <p:nvSpPr>
          <p:cNvPr id="51" name="object 51"/>
          <p:cNvSpPr txBox="1"/>
          <p:nvPr/>
        </p:nvSpPr>
        <p:spPr>
          <a:xfrm>
            <a:off x="3967338" y="2962346"/>
            <a:ext cx="218440" cy="220979"/>
          </a:xfrm>
          <a:prstGeom prst="rect">
            <a:avLst/>
          </a:prstGeom>
        </p:spPr>
        <p:txBody>
          <a:bodyPr vert="horz" wrap="square" lIns="0" tIns="0" rIns="0" bIns="0" rtlCol="0">
            <a:spAutoFit/>
          </a:bodyPr>
          <a:lstStyle/>
          <a:p>
            <a:pPr marL="12700">
              <a:lnSpc>
                <a:spcPct val="100000"/>
              </a:lnSpc>
            </a:pPr>
            <a:r>
              <a:rPr sz="1350" i="1" spc="5" dirty="0">
                <a:latin typeface="Arial"/>
                <a:cs typeface="Arial"/>
              </a:rPr>
              <a:t>10</a:t>
            </a:r>
            <a:endParaRPr sz="1350">
              <a:latin typeface="Arial"/>
              <a:cs typeface="Arial"/>
            </a:endParaRPr>
          </a:p>
        </p:txBody>
      </p:sp>
      <p:sp>
        <p:nvSpPr>
          <p:cNvPr id="52" name="object 52"/>
          <p:cNvSpPr txBox="1"/>
          <p:nvPr/>
        </p:nvSpPr>
        <p:spPr>
          <a:xfrm>
            <a:off x="5754025" y="3016487"/>
            <a:ext cx="121920" cy="220979"/>
          </a:xfrm>
          <a:prstGeom prst="rect">
            <a:avLst/>
          </a:prstGeom>
        </p:spPr>
        <p:txBody>
          <a:bodyPr vert="horz" wrap="square" lIns="0" tIns="0" rIns="0" bIns="0" rtlCol="0">
            <a:spAutoFit/>
          </a:bodyPr>
          <a:lstStyle/>
          <a:p>
            <a:pPr marL="12700">
              <a:lnSpc>
                <a:spcPct val="100000"/>
              </a:lnSpc>
            </a:pPr>
            <a:r>
              <a:rPr sz="1350" i="1" spc="5" dirty="0">
                <a:latin typeface="Arial"/>
                <a:cs typeface="Arial"/>
              </a:rPr>
              <a:t>1</a:t>
            </a:r>
            <a:endParaRPr sz="1350">
              <a:latin typeface="Arial"/>
              <a:cs typeface="Arial"/>
            </a:endParaRPr>
          </a:p>
        </p:txBody>
      </p:sp>
      <p:sp>
        <p:nvSpPr>
          <p:cNvPr id="53" name="object 53"/>
          <p:cNvSpPr txBox="1"/>
          <p:nvPr/>
        </p:nvSpPr>
        <p:spPr>
          <a:xfrm>
            <a:off x="5754025" y="4045187"/>
            <a:ext cx="121920" cy="220979"/>
          </a:xfrm>
          <a:prstGeom prst="rect">
            <a:avLst/>
          </a:prstGeom>
        </p:spPr>
        <p:txBody>
          <a:bodyPr vert="horz" wrap="square" lIns="0" tIns="0" rIns="0" bIns="0" rtlCol="0">
            <a:spAutoFit/>
          </a:bodyPr>
          <a:lstStyle/>
          <a:p>
            <a:pPr marL="12700">
              <a:lnSpc>
                <a:spcPct val="100000"/>
              </a:lnSpc>
            </a:pPr>
            <a:r>
              <a:rPr sz="1350" i="1" spc="5" dirty="0">
                <a:latin typeface="Arial"/>
                <a:cs typeface="Arial"/>
              </a:rPr>
              <a:t>1</a:t>
            </a:r>
            <a:endParaRPr sz="1350">
              <a:latin typeface="Arial"/>
              <a:cs typeface="Arial"/>
            </a:endParaRPr>
          </a:p>
        </p:txBody>
      </p:sp>
      <p:sp>
        <p:nvSpPr>
          <p:cNvPr id="54" name="object 54"/>
          <p:cNvSpPr txBox="1"/>
          <p:nvPr/>
        </p:nvSpPr>
        <p:spPr>
          <a:xfrm>
            <a:off x="6620299" y="3557909"/>
            <a:ext cx="121920" cy="220979"/>
          </a:xfrm>
          <a:prstGeom prst="rect">
            <a:avLst/>
          </a:prstGeom>
        </p:spPr>
        <p:txBody>
          <a:bodyPr vert="horz" wrap="square" lIns="0" tIns="0" rIns="0" bIns="0" rtlCol="0">
            <a:spAutoFit/>
          </a:bodyPr>
          <a:lstStyle/>
          <a:p>
            <a:pPr marL="12700">
              <a:lnSpc>
                <a:spcPct val="100000"/>
              </a:lnSpc>
            </a:pPr>
            <a:r>
              <a:rPr sz="1350" i="1" spc="5" dirty="0">
                <a:latin typeface="Arial"/>
                <a:cs typeface="Arial"/>
              </a:rPr>
              <a:t>5</a:t>
            </a:r>
            <a:endParaRPr sz="1350">
              <a:latin typeface="Arial"/>
              <a:cs typeface="Arial"/>
            </a:endParaRPr>
          </a:p>
        </p:txBody>
      </p:sp>
      <p:sp>
        <p:nvSpPr>
          <p:cNvPr id="55" name="object 55"/>
          <p:cNvSpPr txBox="1"/>
          <p:nvPr/>
        </p:nvSpPr>
        <p:spPr>
          <a:xfrm>
            <a:off x="3817620" y="4541482"/>
            <a:ext cx="704215" cy="271145"/>
          </a:xfrm>
          <a:prstGeom prst="rect">
            <a:avLst/>
          </a:prstGeom>
          <a:ln w="5414">
            <a:solidFill>
              <a:srgbClr val="000000"/>
            </a:solidFill>
          </a:ln>
        </p:spPr>
        <p:txBody>
          <a:bodyPr vert="horz" wrap="square" lIns="0" tIns="0" rIns="0" bIns="0" rtlCol="0">
            <a:spAutoFit/>
          </a:bodyPr>
          <a:lstStyle/>
          <a:p>
            <a:pPr marL="105410">
              <a:lnSpc>
                <a:spcPts val="1530"/>
              </a:lnSpc>
            </a:pPr>
            <a:r>
              <a:rPr sz="1350" i="1" spc="5" dirty="0">
                <a:latin typeface="Arial"/>
                <a:cs typeface="Arial"/>
              </a:rPr>
              <a:t>ece,</a:t>
            </a:r>
            <a:r>
              <a:rPr sz="1350" i="1" spc="-95" dirty="0">
                <a:latin typeface="Arial"/>
                <a:cs typeface="Arial"/>
              </a:rPr>
              <a:t> </a:t>
            </a:r>
            <a:r>
              <a:rPr sz="1350" i="1" spc="5" dirty="0">
                <a:latin typeface="Arial"/>
                <a:cs typeface="Arial"/>
              </a:rPr>
              <a:t>3</a:t>
            </a:r>
            <a:endParaRPr sz="1350">
              <a:latin typeface="Arial"/>
              <a:cs typeface="Arial"/>
            </a:endParaRPr>
          </a:p>
        </p:txBody>
      </p:sp>
      <p:sp>
        <p:nvSpPr>
          <p:cNvPr id="56" name="object 56"/>
          <p:cNvSpPr txBox="1"/>
          <p:nvPr/>
        </p:nvSpPr>
        <p:spPr>
          <a:xfrm>
            <a:off x="2722065" y="4099330"/>
            <a:ext cx="121920" cy="220979"/>
          </a:xfrm>
          <a:prstGeom prst="rect">
            <a:avLst/>
          </a:prstGeom>
        </p:spPr>
        <p:txBody>
          <a:bodyPr vert="horz" wrap="square" lIns="0" tIns="0" rIns="0" bIns="0" rtlCol="0">
            <a:spAutoFit/>
          </a:bodyPr>
          <a:lstStyle/>
          <a:p>
            <a:pPr marL="12700">
              <a:lnSpc>
                <a:spcPct val="100000"/>
              </a:lnSpc>
            </a:pPr>
            <a:r>
              <a:rPr sz="1350" i="1" spc="5" dirty="0">
                <a:latin typeface="Arial"/>
                <a:cs typeface="Arial"/>
              </a:rPr>
              <a:t>5</a:t>
            </a:r>
            <a:endParaRPr sz="1350">
              <a:latin typeface="Arial"/>
              <a:cs typeface="Arial"/>
            </a:endParaRPr>
          </a:p>
        </p:txBody>
      </p:sp>
      <p:sp>
        <p:nvSpPr>
          <p:cNvPr id="57" name="object 57"/>
          <p:cNvSpPr txBox="1"/>
          <p:nvPr/>
        </p:nvSpPr>
        <p:spPr>
          <a:xfrm>
            <a:off x="1597799" y="4108348"/>
            <a:ext cx="704215" cy="271145"/>
          </a:xfrm>
          <a:prstGeom prst="rect">
            <a:avLst/>
          </a:prstGeom>
          <a:ln w="5414">
            <a:solidFill>
              <a:srgbClr val="000000"/>
            </a:solidFill>
          </a:ln>
        </p:spPr>
        <p:txBody>
          <a:bodyPr vert="horz" wrap="square" lIns="0" tIns="0" rIns="0" bIns="0" rtlCol="0">
            <a:spAutoFit/>
          </a:bodyPr>
          <a:lstStyle/>
          <a:p>
            <a:pPr marL="105410">
              <a:lnSpc>
                <a:spcPts val="1530"/>
              </a:lnSpc>
            </a:pPr>
            <a:r>
              <a:rPr sz="1350" i="1" spc="5" dirty="0">
                <a:latin typeface="Arial"/>
                <a:cs typeface="Arial"/>
              </a:rPr>
              <a:t>ece,</a:t>
            </a:r>
            <a:r>
              <a:rPr sz="1350" i="1" spc="-95" dirty="0">
                <a:latin typeface="Arial"/>
                <a:cs typeface="Arial"/>
              </a:rPr>
              <a:t> </a:t>
            </a:r>
            <a:r>
              <a:rPr sz="1350" i="1" spc="5" dirty="0">
                <a:latin typeface="Arial"/>
                <a:cs typeface="Arial"/>
              </a:rPr>
              <a:t>1</a:t>
            </a:r>
            <a:endParaRPr sz="1350">
              <a:latin typeface="Arial"/>
              <a:cs typeface="Arial"/>
            </a:endParaRPr>
          </a:p>
        </p:txBody>
      </p:sp>
      <p:sp>
        <p:nvSpPr>
          <p:cNvPr id="58" name="object 58"/>
          <p:cNvSpPr txBox="1"/>
          <p:nvPr/>
        </p:nvSpPr>
        <p:spPr>
          <a:xfrm>
            <a:off x="4996038" y="3070630"/>
            <a:ext cx="497840" cy="220979"/>
          </a:xfrm>
          <a:prstGeom prst="rect">
            <a:avLst/>
          </a:prstGeom>
        </p:spPr>
        <p:txBody>
          <a:bodyPr vert="horz" wrap="square" lIns="0" tIns="0" rIns="0" bIns="0" rtlCol="0">
            <a:spAutoFit/>
          </a:bodyPr>
          <a:lstStyle/>
          <a:p>
            <a:pPr marL="12700">
              <a:lnSpc>
                <a:spcPct val="100000"/>
              </a:lnSpc>
            </a:pPr>
            <a:r>
              <a:rPr sz="1350" i="1" spc="5" dirty="0">
                <a:latin typeface="Arial"/>
                <a:cs typeface="Arial"/>
              </a:rPr>
              <a:t>ece,</a:t>
            </a:r>
            <a:r>
              <a:rPr sz="1350" i="1" spc="-95" dirty="0">
                <a:latin typeface="Arial"/>
                <a:cs typeface="Arial"/>
              </a:rPr>
              <a:t> </a:t>
            </a:r>
            <a:r>
              <a:rPr sz="1350" i="1" spc="5" dirty="0">
                <a:latin typeface="Arial"/>
                <a:cs typeface="Arial"/>
              </a:rPr>
              <a:t>4</a:t>
            </a:r>
            <a:endParaRPr sz="1350">
              <a:latin typeface="Arial"/>
              <a:cs typeface="Arial"/>
            </a:endParaRPr>
          </a:p>
        </p:txBody>
      </p:sp>
      <p:sp>
        <p:nvSpPr>
          <p:cNvPr id="59" name="object 59"/>
          <p:cNvSpPr txBox="1"/>
          <p:nvPr/>
        </p:nvSpPr>
        <p:spPr>
          <a:xfrm>
            <a:off x="2626499" y="2700657"/>
            <a:ext cx="650240" cy="217170"/>
          </a:xfrm>
          <a:prstGeom prst="rect">
            <a:avLst/>
          </a:prstGeom>
          <a:ln w="5414">
            <a:solidFill>
              <a:srgbClr val="000000"/>
            </a:solidFill>
          </a:ln>
        </p:spPr>
        <p:txBody>
          <a:bodyPr vert="horz" wrap="square" lIns="0" tIns="0" rIns="0" bIns="0" rtlCol="0">
            <a:spAutoFit/>
          </a:bodyPr>
          <a:lstStyle/>
          <a:p>
            <a:pPr marL="105410">
              <a:lnSpc>
                <a:spcPts val="1530"/>
              </a:lnSpc>
            </a:pPr>
            <a:r>
              <a:rPr sz="1350" i="1" spc="5" dirty="0">
                <a:latin typeface="Arial"/>
                <a:cs typeface="Arial"/>
              </a:rPr>
              <a:t>ece,</a:t>
            </a:r>
            <a:r>
              <a:rPr sz="1350" i="1" spc="-95" dirty="0">
                <a:latin typeface="Arial"/>
                <a:cs typeface="Arial"/>
              </a:rPr>
              <a:t> </a:t>
            </a:r>
            <a:r>
              <a:rPr sz="1350" i="1" spc="5" dirty="0">
                <a:latin typeface="Arial"/>
                <a:cs typeface="Arial"/>
              </a:rPr>
              <a:t>2</a:t>
            </a:r>
            <a:endParaRPr sz="1350">
              <a:latin typeface="Arial"/>
              <a:cs typeface="Arial"/>
            </a:endParaRPr>
          </a:p>
        </p:txBody>
      </p:sp>
      <p:sp>
        <p:nvSpPr>
          <p:cNvPr id="60" name="object 60"/>
          <p:cNvSpPr txBox="1"/>
          <p:nvPr/>
        </p:nvSpPr>
        <p:spPr>
          <a:xfrm>
            <a:off x="6037440" y="2700657"/>
            <a:ext cx="704215" cy="217170"/>
          </a:xfrm>
          <a:prstGeom prst="rect">
            <a:avLst/>
          </a:prstGeom>
          <a:ln w="5414">
            <a:solidFill>
              <a:srgbClr val="000000"/>
            </a:solidFill>
          </a:ln>
        </p:spPr>
        <p:txBody>
          <a:bodyPr vert="horz" wrap="square" lIns="0" tIns="0" rIns="0" bIns="0" rtlCol="0">
            <a:spAutoFit/>
          </a:bodyPr>
          <a:lstStyle/>
          <a:p>
            <a:pPr marL="159385">
              <a:lnSpc>
                <a:spcPts val="1530"/>
              </a:lnSpc>
            </a:pPr>
            <a:r>
              <a:rPr sz="1350" i="1" spc="5" dirty="0">
                <a:latin typeface="Arial"/>
                <a:cs typeface="Arial"/>
              </a:rPr>
              <a:t>ece,</a:t>
            </a:r>
            <a:r>
              <a:rPr sz="1350" i="1" spc="-95" dirty="0">
                <a:latin typeface="Arial"/>
                <a:cs typeface="Arial"/>
              </a:rPr>
              <a:t> </a:t>
            </a:r>
            <a:r>
              <a:rPr sz="1350" i="1" spc="5" dirty="0">
                <a:latin typeface="Arial"/>
                <a:cs typeface="Arial"/>
              </a:rPr>
              <a:t>8</a:t>
            </a:r>
            <a:endParaRPr sz="1350">
              <a:latin typeface="Arial"/>
              <a:cs typeface="Arial"/>
            </a:endParaRPr>
          </a:p>
        </p:txBody>
      </p:sp>
      <p:sp>
        <p:nvSpPr>
          <p:cNvPr id="61" name="object 61"/>
          <p:cNvSpPr txBox="1"/>
          <p:nvPr/>
        </p:nvSpPr>
        <p:spPr>
          <a:xfrm>
            <a:off x="6199873" y="4758055"/>
            <a:ext cx="650240" cy="271145"/>
          </a:xfrm>
          <a:prstGeom prst="rect">
            <a:avLst/>
          </a:prstGeom>
          <a:ln w="5414">
            <a:solidFill>
              <a:srgbClr val="000000"/>
            </a:solidFill>
          </a:ln>
        </p:spPr>
        <p:txBody>
          <a:bodyPr vert="horz" wrap="square" lIns="0" tIns="0" rIns="0" bIns="0" rtlCol="0">
            <a:spAutoFit/>
          </a:bodyPr>
          <a:lstStyle/>
          <a:p>
            <a:pPr marL="105410">
              <a:lnSpc>
                <a:spcPts val="1530"/>
              </a:lnSpc>
            </a:pPr>
            <a:r>
              <a:rPr sz="1350" i="1" spc="5" dirty="0">
                <a:latin typeface="Arial"/>
                <a:cs typeface="Arial"/>
              </a:rPr>
              <a:t>ece,</a:t>
            </a:r>
            <a:r>
              <a:rPr sz="1350" i="1" spc="-95" dirty="0">
                <a:latin typeface="Arial"/>
                <a:cs typeface="Arial"/>
              </a:rPr>
              <a:t> </a:t>
            </a:r>
            <a:r>
              <a:rPr sz="1350" i="1" spc="5" dirty="0">
                <a:latin typeface="Arial"/>
                <a:cs typeface="Arial"/>
              </a:rPr>
              <a:t>8</a:t>
            </a:r>
            <a:endParaRPr sz="1350">
              <a:latin typeface="Arial"/>
              <a:cs typeface="Arial"/>
            </a:endParaRPr>
          </a:p>
        </p:txBody>
      </p:sp>
      <p:sp>
        <p:nvSpPr>
          <p:cNvPr id="62" name="object 62"/>
          <p:cNvSpPr txBox="1"/>
          <p:nvPr/>
        </p:nvSpPr>
        <p:spPr>
          <a:xfrm>
            <a:off x="5212601" y="4478325"/>
            <a:ext cx="497840" cy="220979"/>
          </a:xfrm>
          <a:prstGeom prst="rect">
            <a:avLst/>
          </a:prstGeom>
        </p:spPr>
        <p:txBody>
          <a:bodyPr vert="horz" wrap="square" lIns="0" tIns="0" rIns="0" bIns="0" rtlCol="0">
            <a:spAutoFit/>
          </a:bodyPr>
          <a:lstStyle/>
          <a:p>
            <a:pPr marL="12700">
              <a:lnSpc>
                <a:spcPct val="100000"/>
              </a:lnSpc>
            </a:pPr>
            <a:r>
              <a:rPr sz="1350" i="1" spc="5" dirty="0">
                <a:latin typeface="Arial"/>
                <a:cs typeface="Arial"/>
              </a:rPr>
              <a:t>ece,</a:t>
            </a:r>
            <a:r>
              <a:rPr sz="1350" i="1" spc="-95" dirty="0">
                <a:latin typeface="Arial"/>
                <a:cs typeface="Arial"/>
              </a:rPr>
              <a:t> </a:t>
            </a:r>
            <a:r>
              <a:rPr sz="1350" i="1" spc="5" dirty="0">
                <a:latin typeface="Arial"/>
                <a:cs typeface="Arial"/>
              </a:rPr>
              <a:t>4</a:t>
            </a:r>
            <a:endParaRPr sz="1350">
              <a:latin typeface="Arial"/>
              <a:cs typeface="Arial"/>
            </a:endParaRPr>
          </a:p>
        </p:txBody>
      </p:sp>
      <p:sp>
        <p:nvSpPr>
          <p:cNvPr id="63" name="object 63"/>
          <p:cNvSpPr txBox="1"/>
          <p:nvPr/>
        </p:nvSpPr>
        <p:spPr>
          <a:xfrm>
            <a:off x="4941891" y="2637498"/>
            <a:ext cx="497840" cy="220979"/>
          </a:xfrm>
          <a:prstGeom prst="rect">
            <a:avLst/>
          </a:prstGeom>
        </p:spPr>
        <p:txBody>
          <a:bodyPr vert="horz" wrap="square" lIns="0" tIns="0" rIns="0" bIns="0" rtlCol="0">
            <a:spAutoFit/>
          </a:bodyPr>
          <a:lstStyle/>
          <a:p>
            <a:pPr marL="12700">
              <a:lnSpc>
                <a:spcPct val="100000"/>
              </a:lnSpc>
            </a:pPr>
            <a:r>
              <a:rPr sz="1350" i="1" spc="5" dirty="0">
                <a:latin typeface="Arial"/>
                <a:cs typeface="Arial"/>
              </a:rPr>
              <a:t>ece,</a:t>
            </a:r>
            <a:r>
              <a:rPr sz="1350" i="1" spc="-95" dirty="0">
                <a:latin typeface="Arial"/>
                <a:cs typeface="Arial"/>
              </a:rPr>
              <a:t> </a:t>
            </a:r>
            <a:r>
              <a:rPr sz="1350" i="1" spc="5" dirty="0">
                <a:latin typeface="Arial"/>
                <a:cs typeface="Arial"/>
              </a:rPr>
              <a:t>4</a:t>
            </a:r>
            <a:endParaRPr sz="1350">
              <a:latin typeface="Arial"/>
              <a:cs typeface="Arial"/>
            </a:endParaRPr>
          </a:p>
        </p:txBody>
      </p:sp>
      <p:sp>
        <p:nvSpPr>
          <p:cNvPr id="65" name="object 2"/>
          <p:cNvSpPr txBox="1"/>
          <p:nvPr/>
        </p:nvSpPr>
        <p:spPr>
          <a:xfrm>
            <a:off x="1371600" y="990600"/>
            <a:ext cx="5582921" cy="430887"/>
          </a:xfrm>
          <a:prstGeom prst="rect">
            <a:avLst/>
          </a:prstGeom>
        </p:spPr>
        <p:txBody>
          <a:bodyPr vert="horz" wrap="square" lIns="0" tIns="0" rIns="0" bIns="0" rtlCol="0">
            <a:spAutoFit/>
          </a:bodyPr>
          <a:lstStyle/>
          <a:p>
            <a:pPr marL="12700" algn="ctr">
              <a:lnSpc>
                <a:spcPct val="100000"/>
              </a:lnSpc>
            </a:pPr>
            <a:r>
              <a:rPr lang="en-US" sz="2800" spc="45" dirty="0" smtClean="0">
                <a:solidFill>
                  <a:srgbClr val="00B050"/>
                </a:solidFill>
                <a:latin typeface="Century"/>
                <a:cs typeface="Century"/>
              </a:rPr>
              <a:t>Snapshot 6</a:t>
            </a:r>
            <a:endParaRPr sz="2800" dirty="0">
              <a:solidFill>
                <a:srgbClr val="00B050"/>
              </a:solidFill>
              <a:latin typeface="Century"/>
              <a:cs typeface="Century"/>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09661" y="3583818"/>
            <a:ext cx="421005" cy="421005"/>
          </a:xfrm>
          <a:custGeom>
            <a:avLst/>
            <a:gdLst/>
            <a:ahLst/>
            <a:cxnLst/>
            <a:rect l="l" t="t" r="r" b="b"/>
            <a:pathLst>
              <a:path w="421005" h="421005">
                <a:moveTo>
                  <a:pt x="420433" y="210223"/>
                </a:moveTo>
                <a:lnTo>
                  <a:pt x="414881" y="258425"/>
                </a:lnTo>
                <a:lnTo>
                  <a:pt x="399066" y="302674"/>
                </a:lnTo>
                <a:lnTo>
                  <a:pt x="374250" y="341707"/>
                </a:lnTo>
                <a:lnTo>
                  <a:pt x="341696" y="374262"/>
                </a:lnTo>
                <a:lnTo>
                  <a:pt x="302665" y="399078"/>
                </a:lnTo>
                <a:lnTo>
                  <a:pt x="258420" y="414894"/>
                </a:lnTo>
                <a:lnTo>
                  <a:pt x="210223" y="420446"/>
                </a:lnTo>
                <a:lnTo>
                  <a:pt x="162020" y="414894"/>
                </a:lnTo>
                <a:lnTo>
                  <a:pt x="117772" y="399078"/>
                </a:lnTo>
                <a:lnTo>
                  <a:pt x="78739" y="374262"/>
                </a:lnTo>
                <a:lnTo>
                  <a:pt x="46183" y="341707"/>
                </a:lnTo>
                <a:lnTo>
                  <a:pt x="21367" y="302674"/>
                </a:lnTo>
                <a:lnTo>
                  <a:pt x="5552" y="258425"/>
                </a:lnTo>
                <a:lnTo>
                  <a:pt x="0" y="210223"/>
                </a:lnTo>
                <a:lnTo>
                  <a:pt x="5552" y="162020"/>
                </a:lnTo>
                <a:lnTo>
                  <a:pt x="21367" y="117772"/>
                </a:lnTo>
                <a:lnTo>
                  <a:pt x="46183" y="78739"/>
                </a:lnTo>
                <a:lnTo>
                  <a:pt x="78739" y="46183"/>
                </a:lnTo>
                <a:lnTo>
                  <a:pt x="117772" y="21367"/>
                </a:lnTo>
                <a:lnTo>
                  <a:pt x="162020" y="5552"/>
                </a:lnTo>
                <a:lnTo>
                  <a:pt x="210223" y="0"/>
                </a:lnTo>
                <a:lnTo>
                  <a:pt x="258420" y="5552"/>
                </a:lnTo>
                <a:lnTo>
                  <a:pt x="302665" y="21367"/>
                </a:lnTo>
                <a:lnTo>
                  <a:pt x="341696" y="46183"/>
                </a:lnTo>
                <a:lnTo>
                  <a:pt x="374250" y="78739"/>
                </a:lnTo>
                <a:lnTo>
                  <a:pt x="399066" y="117772"/>
                </a:lnTo>
                <a:lnTo>
                  <a:pt x="414881" y="162020"/>
                </a:lnTo>
                <a:lnTo>
                  <a:pt x="420433" y="210223"/>
                </a:lnTo>
                <a:close/>
              </a:path>
            </a:pathLst>
          </a:custGeom>
          <a:ln w="4706">
            <a:solidFill>
              <a:srgbClr val="000000"/>
            </a:solidFill>
          </a:ln>
        </p:spPr>
        <p:txBody>
          <a:bodyPr wrap="square" lIns="0" tIns="0" rIns="0" bIns="0" rtlCol="0"/>
          <a:lstStyle/>
          <a:p>
            <a:endParaRPr/>
          </a:p>
        </p:txBody>
      </p:sp>
      <p:sp>
        <p:nvSpPr>
          <p:cNvPr id="3" name="object 3"/>
          <p:cNvSpPr/>
          <p:nvPr/>
        </p:nvSpPr>
        <p:spPr>
          <a:xfrm>
            <a:off x="4421390" y="3362304"/>
            <a:ext cx="421005" cy="421005"/>
          </a:xfrm>
          <a:custGeom>
            <a:avLst/>
            <a:gdLst/>
            <a:ahLst/>
            <a:cxnLst/>
            <a:rect l="l" t="t" r="r" b="b"/>
            <a:pathLst>
              <a:path w="421004" h="421005">
                <a:moveTo>
                  <a:pt x="420446" y="210223"/>
                </a:moveTo>
                <a:lnTo>
                  <a:pt x="414894" y="258425"/>
                </a:lnTo>
                <a:lnTo>
                  <a:pt x="399078" y="302674"/>
                </a:lnTo>
                <a:lnTo>
                  <a:pt x="374262" y="341707"/>
                </a:lnTo>
                <a:lnTo>
                  <a:pt x="341707" y="374262"/>
                </a:lnTo>
                <a:lnTo>
                  <a:pt x="302674" y="399078"/>
                </a:lnTo>
                <a:lnTo>
                  <a:pt x="258425" y="414894"/>
                </a:lnTo>
                <a:lnTo>
                  <a:pt x="210223" y="420446"/>
                </a:lnTo>
                <a:lnTo>
                  <a:pt x="162020" y="414894"/>
                </a:lnTo>
                <a:lnTo>
                  <a:pt x="117772" y="399078"/>
                </a:lnTo>
                <a:lnTo>
                  <a:pt x="78739" y="374262"/>
                </a:lnTo>
                <a:lnTo>
                  <a:pt x="46183" y="341707"/>
                </a:lnTo>
                <a:lnTo>
                  <a:pt x="21367" y="302674"/>
                </a:lnTo>
                <a:lnTo>
                  <a:pt x="5552" y="258425"/>
                </a:lnTo>
                <a:lnTo>
                  <a:pt x="0" y="210223"/>
                </a:lnTo>
                <a:lnTo>
                  <a:pt x="5552" y="162020"/>
                </a:lnTo>
                <a:lnTo>
                  <a:pt x="21367" y="117772"/>
                </a:lnTo>
                <a:lnTo>
                  <a:pt x="46183" y="78739"/>
                </a:lnTo>
                <a:lnTo>
                  <a:pt x="78739" y="46183"/>
                </a:lnTo>
                <a:lnTo>
                  <a:pt x="117772" y="21367"/>
                </a:lnTo>
                <a:lnTo>
                  <a:pt x="162020" y="5552"/>
                </a:lnTo>
                <a:lnTo>
                  <a:pt x="210223" y="0"/>
                </a:lnTo>
                <a:lnTo>
                  <a:pt x="258425" y="5552"/>
                </a:lnTo>
                <a:lnTo>
                  <a:pt x="302674" y="21367"/>
                </a:lnTo>
                <a:lnTo>
                  <a:pt x="341707" y="46183"/>
                </a:lnTo>
                <a:lnTo>
                  <a:pt x="374262" y="78739"/>
                </a:lnTo>
                <a:lnTo>
                  <a:pt x="399078" y="117772"/>
                </a:lnTo>
                <a:lnTo>
                  <a:pt x="414894" y="162020"/>
                </a:lnTo>
                <a:lnTo>
                  <a:pt x="420446" y="210223"/>
                </a:lnTo>
                <a:close/>
              </a:path>
            </a:pathLst>
          </a:custGeom>
          <a:ln w="4706">
            <a:solidFill>
              <a:srgbClr val="000000"/>
            </a:solidFill>
          </a:ln>
        </p:spPr>
        <p:txBody>
          <a:bodyPr wrap="square" lIns="0" tIns="0" rIns="0" bIns="0" rtlCol="0"/>
          <a:lstStyle/>
          <a:p>
            <a:endParaRPr/>
          </a:p>
        </p:txBody>
      </p:sp>
      <p:sp>
        <p:nvSpPr>
          <p:cNvPr id="4" name="object 4"/>
          <p:cNvSpPr/>
          <p:nvPr/>
        </p:nvSpPr>
        <p:spPr>
          <a:xfrm>
            <a:off x="5542165" y="4174330"/>
            <a:ext cx="421005" cy="421005"/>
          </a:xfrm>
          <a:custGeom>
            <a:avLst/>
            <a:gdLst/>
            <a:ahLst/>
            <a:cxnLst/>
            <a:rect l="l" t="t" r="r" b="b"/>
            <a:pathLst>
              <a:path w="421004" h="421005">
                <a:moveTo>
                  <a:pt x="420433" y="210223"/>
                </a:moveTo>
                <a:lnTo>
                  <a:pt x="414881" y="258425"/>
                </a:lnTo>
                <a:lnTo>
                  <a:pt x="399066" y="302674"/>
                </a:lnTo>
                <a:lnTo>
                  <a:pt x="374249" y="341707"/>
                </a:lnTo>
                <a:lnTo>
                  <a:pt x="341694" y="374262"/>
                </a:lnTo>
                <a:lnTo>
                  <a:pt x="302661" y="399078"/>
                </a:lnTo>
                <a:lnTo>
                  <a:pt x="258412" y="414894"/>
                </a:lnTo>
                <a:lnTo>
                  <a:pt x="210210" y="420446"/>
                </a:lnTo>
                <a:lnTo>
                  <a:pt x="162012" y="414894"/>
                </a:lnTo>
                <a:lnTo>
                  <a:pt x="117767" y="399078"/>
                </a:lnTo>
                <a:lnTo>
                  <a:pt x="78736" y="374262"/>
                </a:lnTo>
                <a:lnTo>
                  <a:pt x="46182" y="341707"/>
                </a:lnTo>
                <a:lnTo>
                  <a:pt x="21366" y="302674"/>
                </a:lnTo>
                <a:lnTo>
                  <a:pt x="5552" y="258425"/>
                </a:lnTo>
                <a:lnTo>
                  <a:pt x="0" y="210223"/>
                </a:lnTo>
                <a:lnTo>
                  <a:pt x="5552" y="162020"/>
                </a:lnTo>
                <a:lnTo>
                  <a:pt x="21366" y="117772"/>
                </a:lnTo>
                <a:lnTo>
                  <a:pt x="46182" y="78739"/>
                </a:lnTo>
                <a:lnTo>
                  <a:pt x="78736" y="46183"/>
                </a:lnTo>
                <a:lnTo>
                  <a:pt x="117767" y="21367"/>
                </a:lnTo>
                <a:lnTo>
                  <a:pt x="162012" y="5552"/>
                </a:lnTo>
                <a:lnTo>
                  <a:pt x="210210" y="0"/>
                </a:lnTo>
                <a:lnTo>
                  <a:pt x="258412" y="5552"/>
                </a:lnTo>
                <a:lnTo>
                  <a:pt x="302661" y="21367"/>
                </a:lnTo>
                <a:lnTo>
                  <a:pt x="341694" y="46183"/>
                </a:lnTo>
                <a:lnTo>
                  <a:pt x="374249" y="78739"/>
                </a:lnTo>
                <a:lnTo>
                  <a:pt x="399066" y="117772"/>
                </a:lnTo>
                <a:lnTo>
                  <a:pt x="414881" y="162020"/>
                </a:lnTo>
                <a:lnTo>
                  <a:pt x="420433" y="210223"/>
                </a:lnTo>
                <a:close/>
              </a:path>
            </a:pathLst>
          </a:custGeom>
          <a:ln w="4706">
            <a:solidFill>
              <a:srgbClr val="000000"/>
            </a:solidFill>
          </a:ln>
        </p:spPr>
        <p:txBody>
          <a:bodyPr wrap="square" lIns="0" tIns="0" rIns="0" bIns="0" rtlCol="0"/>
          <a:lstStyle/>
          <a:p>
            <a:endParaRPr/>
          </a:p>
        </p:txBody>
      </p:sp>
      <p:sp>
        <p:nvSpPr>
          <p:cNvPr id="5" name="object 5"/>
          <p:cNvSpPr/>
          <p:nvPr/>
        </p:nvSpPr>
        <p:spPr>
          <a:xfrm>
            <a:off x="2430868" y="3092468"/>
            <a:ext cx="421005" cy="421005"/>
          </a:xfrm>
          <a:custGeom>
            <a:avLst/>
            <a:gdLst/>
            <a:ahLst/>
            <a:cxnLst/>
            <a:rect l="l" t="t" r="r" b="b"/>
            <a:pathLst>
              <a:path w="421005" h="421005">
                <a:moveTo>
                  <a:pt x="420446" y="210223"/>
                </a:moveTo>
                <a:lnTo>
                  <a:pt x="414894" y="258425"/>
                </a:lnTo>
                <a:lnTo>
                  <a:pt x="399078" y="302674"/>
                </a:lnTo>
                <a:lnTo>
                  <a:pt x="374262" y="341707"/>
                </a:lnTo>
                <a:lnTo>
                  <a:pt x="341707" y="374262"/>
                </a:lnTo>
                <a:lnTo>
                  <a:pt x="302674" y="399078"/>
                </a:lnTo>
                <a:lnTo>
                  <a:pt x="258425" y="414894"/>
                </a:lnTo>
                <a:lnTo>
                  <a:pt x="210223" y="420446"/>
                </a:lnTo>
                <a:lnTo>
                  <a:pt x="162020" y="414894"/>
                </a:lnTo>
                <a:lnTo>
                  <a:pt x="117772" y="399078"/>
                </a:lnTo>
                <a:lnTo>
                  <a:pt x="78739" y="374262"/>
                </a:lnTo>
                <a:lnTo>
                  <a:pt x="46183" y="341707"/>
                </a:lnTo>
                <a:lnTo>
                  <a:pt x="21367" y="302674"/>
                </a:lnTo>
                <a:lnTo>
                  <a:pt x="5552" y="258425"/>
                </a:lnTo>
                <a:lnTo>
                  <a:pt x="0" y="210223"/>
                </a:lnTo>
                <a:lnTo>
                  <a:pt x="5552" y="162020"/>
                </a:lnTo>
                <a:lnTo>
                  <a:pt x="21367" y="117772"/>
                </a:lnTo>
                <a:lnTo>
                  <a:pt x="46183" y="78739"/>
                </a:lnTo>
                <a:lnTo>
                  <a:pt x="78739" y="46183"/>
                </a:lnTo>
                <a:lnTo>
                  <a:pt x="117772" y="21367"/>
                </a:lnTo>
                <a:lnTo>
                  <a:pt x="162020" y="5552"/>
                </a:lnTo>
                <a:lnTo>
                  <a:pt x="210223" y="0"/>
                </a:lnTo>
                <a:lnTo>
                  <a:pt x="258425" y="5552"/>
                </a:lnTo>
                <a:lnTo>
                  <a:pt x="302674" y="21367"/>
                </a:lnTo>
                <a:lnTo>
                  <a:pt x="341707" y="46183"/>
                </a:lnTo>
                <a:lnTo>
                  <a:pt x="374262" y="78739"/>
                </a:lnTo>
                <a:lnTo>
                  <a:pt x="399078" y="117772"/>
                </a:lnTo>
                <a:lnTo>
                  <a:pt x="414894" y="162020"/>
                </a:lnTo>
                <a:lnTo>
                  <a:pt x="420446" y="210223"/>
                </a:lnTo>
                <a:close/>
              </a:path>
            </a:pathLst>
          </a:custGeom>
          <a:ln w="4706">
            <a:solidFill>
              <a:srgbClr val="000000"/>
            </a:solidFill>
          </a:ln>
        </p:spPr>
        <p:txBody>
          <a:bodyPr wrap="square" lIns="0" tIns="0" rIns="0" bIns="0" rtlCol="0"/>
          <a:lstStyle/>
          <a:p>
            <a:endParaRPr/>
          </a:p>
        </p:txBody>
      </p:sp>
      <p:sp>
        <p:nvSpPr>
          <p:cNvPr id="6" name="object 6"/>
          <p:cNvSpPr/>
          <p:nvPr/>
        </p:nvSpPr>
        <p:spPr>
          <a:xfrm>
            <a:off x="5533999" y="3028460"/>
            <a:ext cx="421005" cy="421005"/>
          </a:xfrm>
          <a:custGeom>
            <a:avLst/>
            <a:gdLst/>
            <a:ahLst/>
            <a:cxnLst/>
            <a:rect l="l" t="t" r="r" b="b"/>
            <a:pathLst>
              <a:path w="421004" h="421005">
                <a:moveTo>
                  <a:pt x="420446" y="210223"/>
                </a:moveTo>
                <a:lnTo>
                  <a:pt x="414894" y="258425"/>
                </a:lnTo>
                <a:lnTo>
                  <a:pt x="399078" y="302674"/>
                </a:lnTo>
                <a:lnTo>
                  <a:pt x="374262" y="341707"/>
                </a:lnTo>
                <a:lnTo>
                  <a:pt x="341707" y="374262"/>
                </a:lnTo>
                <a:lnTo>
                  <a:pt x="302674" y="399078"/>
                </a:lnTo>
                <a:lnTo>
                  <a:pt x="258425" y="414894"/>
                </a:lnTo>
                <a:lnTo>
                  <a:pt x="210223" y="420446"/>
                </a:lnTo>
                <a:lnTo>
                  <a:pt x="162020" y="414894"/>
                </a:lnTo>
                <a:lnTo>
                  <a:pt x="117772" y="399078"/>
                </a:lnTo>
                <a:lnTo>
                  <a:pt x="78739" y="374262"/>
                </a:lnTo>
                <a:lnTo>
                  <a:pt x="46183" y="341707"/>
                </a:lnTo>
                <a:lnTo>
                  <a:pt x="21367" y="302674"/>
                </a:lnTo>
                <a:lnTo>
                  <a:pt x="5552" y="258425"/>
                </a:lnTo>
                <a:lnTo>
                  <a:pt x="0" y="210223"/>
                </a:lnTo>
                <a:lnTo>
                  <a:pt x="5552" y="162020"/>
                </a:lnTo>
                <a:lnTo>
                  <a:pt x="21367" y="117772"/>
                </a:lnTo>
                <a:lnTo>
                  <a:pt x="46183" y="78739"/>
                </a:lnTo>
                <a:lnTo>
                  <a:pt x="78739" y="46183"/>
                </a:lnTo>
                <a:lnTo>
                  <a:pt x="117772" y="21367"/>
                </a:lnTo>
                <a:lnTo>
                  <a:pt x="162020" y="5552"/>
                </a:lnTo>
                <a:lnTo>
                  <a:pt x="210223" y="0"/>
                </a:lnTo>
                <a:lnTo>
                  <a:pt x="258425" y="5552"/>
                </a:lnTo>
                <a:lnTo>
                  <a:pt x="302674" y="21367"/>
                </a:lnTo>
                <a:lnTo>
                  <a:pt x="341707" y="46183"/>
                </a:lnTo>
                <a:lnTo>
                  <a:pt x="374262" y="78739"/>
                </a:lnTo>
                <a:lnTo>
                  <a:pt x="399078" y="117772"/>
                </a:lnTo>
                <a:lnTo>
                  <a:pt x="414894" y="162020"/>
                </a:lnTo>
                <a:lnTo>
                  <a:pt x="420446" y="210223"/>
                </a:lnTo>
                <a:close/>
              </a:path>
            </a:pathLst>
          </a:custGeom>
          <a:ln w="4706">
            <a:solidFill>
              <a:srgbClr val="000000"/>
            </a:solidFill>
          </a:ln>
        </p:spPr>
        <p:txBody>
          <a:bodyPr wrap="square" lIns="0" tIns="0" rIns="0" bIns="0" rtlCol="0"/>
          <a:lstStyle/>
          <a:p>
            <a:endParaRPr/>
          </a:p>
        </p:txBody>
      </p:sp>
      <p:sp>
        <p:nvSpPr>
          <p:cNvPr id="7" name="object 7"/>
          <p:cNvSpPr/>
          <p:nvPr/>
        </p:nvSpPr>
        <p:spPr>
          <a:xfrm>
            <a:off x="3417976" y="4014932"/>
            <a:ext cx="421005" cy="421005"/>
          </a:xfrm>
          <a:custGeom>
            <a:avLst/>
            <a:gdLst/>
            <a:ahLst/>
            <a:cxnLst/>
            <a:rect l="l" t="t" r="r" b="b"/>
            <a:pathLst>
              <a:path w="421004" h="421005">
                <a:moveTo>
                  <a:pt x="420446" y="210223"/>
                </a:moveTo>
                <a:lnTo>
                  <a:pt x="414894" y="258425"/>
                </a:lnTo>
                <a:lnTo>
                  <a:pt x="399078" y="302674"/>
                </a:lnTo>
                <a:lnTo>
                  <a:pt x="374262" y="341707"/>
                </a:lnTo>
                <a:lnTo>
                  <a:pt x="341707" y="374262"/>
                </a:lnTo>
                <a:lnTo>
                  <a:pt x="302674" y="399078"/>
                </a:lnTo>
                <a:lnTo>
                  <a:pt x="258425" y="414894"/>
                </a:lnTo>
                <a:lnTo>
                  <a:pt x="210223" y="420446"/>
                </a:lnTo>
                <a:lnTo>
                  <a:pt x="162020" y="414894"/>
                </a:lnTo>
                <a:lnTo>
                  <a:pt x="117772" y="399078"/>
                </a:lnTo>
                <a:lnTo>
                  <a:pt x="78739" y="374262"/>
                </a:lnTo>
                <a:lnTo>
                  <a:pt x="46183" y="341707"/>
                </a:lnTo>
                <a:lnTo>
                  <a:pt x="21367" y="302674"/>
                </a:lnTo>
                <a:lnTo>
                  <a:pt x="5552" y="258425"/>
                </a:lnTo>
                <a:lnTo>
                  <a:pt x="0" y="210223"/>
                </a:lnTo>
                <a:lnTo>
                  <a:pt x="5552" y="162020"/>
                </a:lnTo>
                <a:lnTo>
                  <a:pt x="21367" y="117772"/>
                </a:lnTo>
                <a:lnTo>
                  <a:pt x="46183" y="78739"/>
                </a:lnTo>
                <a:lnTo>
                  <a:pt x="78739" y="46183"/>
                </a:lnTo>
                <a:lnTo>
                  <a:pt x="117772" y="21367"/>
                </a:lnTo>
                <a:lnTo>
                  <a:pt x="162020" y="5552"/>
                </a:lnTo>
                <a:lnTo>
                  <a:pt x="210223" y="0"/>
                </a:lnTo>
                <a:lnTo>
                  <a:pt x="258425" y="5552"/>
                </a:lnTo>
                <a:lnTo>
                  <a:pt x="302674" y="21367"/>
                </a:lnTo>
                <a:lnTo>
                  <a:pt x="341707" y="46183"/>
                </a:lnTo>
                <a:lnTo>
                  <a:pt x="374262" y="78739"/>
                </a:lnTo>
                <a:lnTo>
                  <a:pt x="399078" y="117772"/>
                </a:lnTo>
                <a:lnTo>
                  <a:pt x="414894" y="162020"/>
                </a:lnTo>
                <a:lnTo>
                  <a:pt x="420446" y="210223"/>
                </a:lnTo>
                <a:close/>
              </a:path>
            </a:pathLst>
          </a:custGeom>
          <a:ln w="4706">
            <a:solidFill>
              <a:srgbClr val="000000"/>
            </a:solidFill>
          </a:ln>
        </p:spPr>
        <p:txBody>
          <a:bodyPr wrap="square" lIns="0" tIns="0" rIns="0" bIns="0" rtlCol="0"/>
          <a:lstStyle/>
          <a:p>
            <a:endParaRPr/>
          </a:p>
        </p:txBody>
      </p:sp>
      <p:sp>
        <p:nvSpPr>
          <p:cNvPr id="8" name="object 8"/>
          <p:cNvSpPr/>
          <p:nvPr/>
        </p:nvSpPr>
        <p:spPr>
          <a:xfrm>
            <a:off x="1908137" y="3370458"/>
            <a:ext cx="565150" cy="282575"/>
          </a:xfrm>
          <a:custGeom>
            <a:avLst/>
            <a:gdLst/>
            <a:ahLst/>
            <a:cxnLst/>
            <a:rect l="l" t="t" r="r" b="b"/>
            <a:pathLst>
              <a:path w="565150" h="282575">
                <a:moveTo>
                  <a:pt x="0" y="282397"/>
                </a:moveTo>
                <a:lnTo>
                  <a:pt x="564781" y="0"/>
                </a:lnTo>
              </a:path>
            </a:pathLst>
          </a:custGeom>
          <a:ln w="4706">
            <a:solidFill>
              <a:srgbClr val="000000"/>
            </a:solidFill>
          </a:ln>
        </p:spPr>
        <p:txBody>
          <a:bodyPr wrap="square" lIns="0" tIns="0" rIns="0" bIns="0" rtlCol="0"/>
          <a:lstStyle/>
          <a:p>
            <a:endParaRPr/>
          </a:p>
        </p:txBody>
      </p:sp>
      <p:sp>
        <p:nvSpPr>
          <p:cNvPr id="9" name="object 9"/>
          <p:cNvSpPr/>
          <p:nvPr/>
        </p:nvSpPr>
        <p:spPr>
          <a:xfrm>
            <a:off x="1908137" y="3888173"/>
            <a:ext cx="1506220" cy="376555"/>
          </a:xfrm>
          <a:custGeom>
            <a:avLst/>
            <a:gdLst/>
            <a:ahLst/>
            <a:cxnLst/>
            <a:rect l="l" t="t" r="r" b="b"/>
            <a:pathLst>
              <a:path w="1506220" h="376555">
                <a:moveTo>
                  <a:pt x="0" y="0"/>
                </a:moveTo>
                <a:lnTo>
                  <a:pt x="1506067" y="376516"/>
                </a:lnTo>
              </a:path>
            </a:pathLst>
          </a:custGeom>
          <a:ln w="4706">
            <a:solidFill>
              <a:srgbClr val="000000"/>
            </a:solidFill>
          </a:ln>
        </p:spPr>
        <p:txBody>
          <a:bodyPr wrap="square" lIns="0" tIns="0" rIns="0" bIns="0" rtlCol="0"/>
          <a:lstStyle/>
          <a:p>
            <a:endParaRPr/>
          </a:p>
        </p:txBody>
      </p:sp>
      <p:sp>
        <p:nvSpPr>
          <p:cNvPr id="10" name="object 10"/>
          <p:cNvSpPr/>
          <p:nvPr/>
        </p:nvSpPr>
        <p:spPr>
          <a:xfrm>
            <a:off x="2802369" y="3417524"/>
            <a:ext cx="706120" cy="612140"/>
          </a:xfrm>
          <a:custGeom>
            <a:avLst/>
            <a:gdLst/>
            <a:ahLst/>
            <a:cxnLst/>
            <a:rect l="l" t="t" r="r" b="b"/>
            <a:pathLst>
              <a:path w="706120" h="612139">
                <a:moveTo>
                  <a:pt x="0" y="0"/>
                </a:moveTo>
                <a:lnTo>
                  <a:pt x="705967" y="611847"/>
                </a:lnTo>
              </a:path>
            </a:pathLst>
          </a:custGeom>
          <a:ln w="4706">
            <a:solidFill>
              <a:srgbClr val="000000"/>
            </a:solidFill>
          </a:ln>
        </p:spPr>
        <p:txBody>
          <a:bodyPr wrap="square" lIns="0" tIns="0" rIns="0" bIns="0" rtlCol="0"/>
          <a:lstStyle/>
          <a:p>
            <a:endParaRPr/>
          </a:p>
        </p:txBody>
      </p:sp>
      <p:sp>
        <p:nvSpPr>
          <p:cNvPr id="11" name="object 11"/>
          <p:cNvSpPr/>
          <p:nvPr/>
        </p:nvSpPr>
        <p:spPr>
          <a:xfrm>
            <a:off x="3837787" y="3746975"/>
            <a:ext cx="659130" cy="424180"/>
          </a:xfrm>
          <a:custGeom>
            <a:avLst/>
            <a:gdLst/>
            <a:ahLst/>
            <a:cxnLst/>
            <a:rect l="l" t="t" r="r" b="b"/>
            <a:pathLst>
              <a:path w="659129" h="424180">
                <a:moveTo>
                  <a:pt x="0" y="423583"/>
                </a:moveTo>
                <a:lnTo>
                  <a:pt x="658914" y="0"/>
                </a:lnTo>
              </a:path>
            </a:pathLst>
          </a:custGeom>
          <a:ln w="4706">
            <a:solidFill>
              <a:srgbClr val="000000"/>
            </a:solidFill>
          </a:ln>
        </p:spPr>
        <p:txBody>
          <a:bodyPr wrap="square" lIns="0" tIns="0" rIns="0" bIns="0" rtlCol="0"/>
          <a:lstStyle/>
          <a:p>
            <a:endParaRPr/>
          </a:p>
        </p:txBody>
      </p:sp>
      <p:sp>
        <p:nvSpPr>
          <p:cNvPr id="12" name="object 12"/>
          <p:cNvSpPr/>
          <p:nvPr/>
        </p:nvSpPr>
        <p:spPr>
          <a:xfrm>
            <a:off x="4826152" y="3276338"/>
            <a:ext cx="659130" cy="235585"/>
          </a:xfrm>
          <a:custGeom>
            <a:avLst/>
            <a:gdLst/>
            <a:ahLst/>
            <a:cxnLst/>
            <a:rect l="l" t="t" r="r" b="b"/>
            <a:pathLst>
              <a:path w="659129" h="235584">
                <a:moveTo>
                  <a:pt x="0" y="235318"/>
                </a:moveTo>
                <a:lnTo>
                  <a:pt x="658901" y="0"/>
                </a:lnTo>
              </a:path>
            </a:pathLst>
          </a:custGeom>
          <a:ln w="4706">
            <a:solidFill>
              <a:srgbClr val="000000"/>
            </a:solidFill>
          </a:ln>
        </p:spPr>
        <p:txBody>
          <a:bodyPr wrap="square" lIns="0" tIns="0" rIns="0" bIns="0" rtlCol="0"/>
          <a:lstStyle/>
          <a:p>
            <a:endParaRPr/>
          </a:p>
        </p:txBody>
      </p:sp>
      <p:sp>
        <p:nvSpPr>
          <p:cNvPr id="13" name="object 13"/>
          <p:cNvSpPr/>
          <p:nvPr/>
        </p:nvSpPr>
        <p:spPr>
          <a:xfrm>
            <a:off x="4779086" y="3699909"/>
            <a:ext cx="800100" cy="565150"/>
          </a:xfrm>
          <a:custGeom>
            <a:avLst/>
            <a:gdLst/>
            <a:ahLst/>
            <a:cxnLst/>
            <a:rect l="l" t="t" r="r" b="b"/>
            <a:pathLst>
              <a:path w="800100" h="565150">
                <a:moveTo>
                  <a:pt x="0" y="0"/>
                </a:moveTo>
                <a:lnTo>
                  <a:pt x="800100" y="564781"/>
                </a:lnTo>
              </a:path>
            </a:pathLst>
          </a:custGeom>
          <a:ln w="4706">
            <a:solidFill>
              <a:srgbClr val="000000"/>
            </a:solidFill>
          </a:ln>
        </p:spPr>
        <p:txBody>
          <a:bodyPr wrap="square" lIns="0" tIns="0" rIns="0" bIns="0" rtlCol="0"/>
          <a:lstStyle/>
          <a:p>
            <a:endParaRPr/>
          </a:p>
        </p:txBody>
      </p:sp>
      <p:sp>
        <p:nvSpPr>
          <p:cNvPr id="14" name="object 14"/>
          <p:cNvSpPr/>
          <p:nvPr/>
        </p:nvSpPr>
        <p:spPr>
          <a:xfrm>
            <a:off x="5720372" y="3417524"/>
            <a:ext cx="0" cy="753110"/>
          </a:xfrm>
          <a:custGeom>
            <a:avLst/>
            <a:gdLst/>
            <a:ahLst/>
            <a:cxnLst/>
            <a:rect l="l" t="t" r="r" b="b"/>
            <a:pathLst>
              <a:path h="753110">
                <a:moveTo>
                  <a:pt x="0" y="0"/>
                </a:moveTo>
                <a:lnTo>
                  <a:pt x="0" y="753033"/>
                </a:lnTo>
              </a:path>
            </a:pathLst>
          </a:custGeom>
          <a:ln w="3175">
            <a:solidFill>
              <a:srgbClr val="000000"/>
            </a:solidFill>
          </a:ln>
        </p:spPr>
        <p:txBody>
          <a:bodyPr wrap="square" lIns="0" tIns="0" rIns="0" bIns="0" rtlCol="0"/>
          <a:lstStyle/>
          <a:p>
            <a:endParaRPr/>
          </a:p>
        </p:txBody>
      </p:sp>
      <p:sp>
        <p:nvSpPr>
          <p:cNvPr id="15" name="object 15"/>
          <p:cNvSpPr/>
          <p:nvPr/>
        </p:nvSpPr>
        <p:spPr>
          <a:xfrm>
            <a:off x="5720372" y="3417524"/>
            <a:ext cx="0" cy="753110"/>
          </a:xfrm>
          <a:custGeom>
            <a:avLst/>
            <a:gdLst/>
            <a:ahLst/>
            <a:cxnLst/>
            <a:rect l="l" t="t" r="r" b="b"/>
            <a:pathLst>
              <a:path h="753110">
                <a:moveTo>
                  <a:pt x="0" y="0"/>
                </a:moveTo>
                <a:lnTo>
                  <a:pt x="0" y="753033"/>
                </a:lnTo>
              </a:path>
            </a:pathLst>
          </a:custGeom>
          <a:ln w="4706">
            <a:solidFill>
              <a:srgbClr val="000000"/>
            </a:solidFill>
          </a:ln>
        </p:spPr>
        <p:txBody>
          <a:bodyPr wrap="square" lIns="0" tIns="0" rIns="0" bIns="0" rtlCol="0"/>
          <a:lstStyle/>
          <a:p>
            <a:endParaRPr/>
          </a:p>
        </p:txBody>
      </p:sp>
      <p:sp>
        <p:nvSpPr>
          <p:cNvPr id="16" name="object 16"/>
          <p:cNvSpPr/>
          <p:nvPr/>
        </p:nvSpPr>
        <p:spPr>
          <a:xfrm>
            <a:off x="5908637" y="3182206"/>
            <a:ext cx="188595" cy="0"/>
          </a:xfrm>
          <a:custGeom>
            <a:avLst/>
            <a:gdLst/>
            <a:ahLst/>
            <a:cxnLst/>
            <a:rect l="l" t="t" r="r" b="b"/>
            <a:pathLst>
              <a:path w="188595">
                <a:moveTo>
                  <a:pt x="0" y="0"/>
                </a:moveTo>
                <a:lnTo>
                  <a:pt x="188264" y="0"/>
                </a:lnTo>
              </a:path>
            </a:pathLst>
          </a:custGeom>
          <a:ln w="3175">
            <a:solidFill>
              <a:srgbClr val="000000"/>
            </a:solidFill>
          </a:ln>
        </p:spPr>
        <p:txBody>
          <a:bodyPr wrap="square" lIns="0" tIns="0" rIns="0" bIns="0" rtlCol="0"/>
          <a:lstStyle/>
          <a:p>
            <a:endParaRPr/>
          </a:p>
        </p:txBody>
      </p:sp>
      <p:sp>
        <p:nvSpPr>
          <p:cNvPr id="17" name="object 17"/>
          <p:cNvSpPr/>
          <p:nvPr/>
        </p:nvSpPr>
        <p:spPr>
          <a:xfrm>
            <a:off x="5908637" y="3182206"/>
            <a:ext cx="188595" cy="0"/>
          </a:xfrm>
          <a:custGeom>
            <a:avLst/>
            <a:gdLst/>
            <a:ahLst/>
            <a:cxnLst/>
            <a:rect l="l" t="t" r="r" b="b"/>
            <a:pathLst>
              <a:path w="188595">
                <a:moveTo>
                  <a:pt x="0" y="0"/>
                </a:moveTo>
                <a:lnTo>
                  <a:pt x="188264" y="0"/>
                </a:lnTo>
              </a:path>
            </a:pathLst>
          </a:custGeom>
          <a:ln w="4706">
            <a:solidFill>
              <a:srgbClr val="000000"/>
            </a:solidFill>
          </a:ln>
        </p:spPr>
        <p:txBody>
          <a:bodyPr wrap="square" lIns="0" tIns="0" rIns="0" bIns="0" rtlCol="0"/>
          <a:lstStyle/>
          <a:p>
            <a:endParaRPr/>
          </a:p>
        </p:txBody>
      </p:sp>
      <p:sp>
        <p:nvSpPr>
          <p:cNvPr id="18" name="object 18"/>
          <p:cNvSpPr/>
          <p:nvPr/>
        </p:nvSpPr>
        <p:spPr>
          <a:xfrm>
            <a:off x="5955703" y="4358823"/>
            <a:ext cx="188595" cy="0"/>
          </a:xfrm>
          <a:custGeom>
            <a:avLst/>
            <a:gdLst/>
            <a:ahLst/>
            <a:cxnLst/>
            <a:rect l="l" t="t" r="r" b="b"/>
            <a:pathLst>
              <a:path w="188595">
                <a:moveTo>
                  <a:pt x="0" y="0"/>
                </a:moveTo>
                <a:lnTo>
                  <a:pt x="188252" y="0"/>
                </a:lnTo>
              </a:path>
            </a:pathLst>
          </a:custGeom>
          <a:ln w="3175">
            <a:solidFill>
              <a:srgbClr val="000000"/>
            </a:solidFill>
          </a:ln>
        </p:spPr>
        <p:txBody>
          <a:bodyPr wrap="square" lIns="0" tIns="0" rIns="0" bIns="0" rtlCol="0"/>
          <a:lstStyle/>
          <a:p>
            <a:endParaRPr/>
          </a:p>
        </p:txBody>
      </p:sp>
      <p:sp>
        <p:nvSpPr>
          <p:cNvPr id="19" name="object 19"/>
          <p:cNvSpPr/>
          <p:nvPr/>
        </p:nvSpPr>
        <p:spPr>
          <a:xfrm>
            <a:off x="5955703" y="4358823"/>
            <a:ext cx="188595" cy="0"/>
          </a:xfrm>
          <a:custGeom>
            <a:avLst/>
            <a:gdLst/>
            <a:ahLst/>
            <a:cxnLst/>
            <a:rect l="l" t="t" r="r" b="b"/>
            <a:pathLst>
              <a:path w="188595">
                <a:moveTo>
                  <a:pt x="0" y="0"/>
                </a:moveTo>
                <a:lnTo>
                  <a:pt x="188252" y="0"/>
                </a:lnTo>
              </a:path>
            </a:pathLst>
          </a:custGeom>
          <a:ln w="4706">
            <a:solidFill>
              <a:srgbClr val="000000"/>
            </a:solidFill>
          </a:ln>
        </p:spPr>
        <p:txBody>
          <a:bodyPr wrap="square" lIns="0" tIns="0" rIns="0" bIns="0" rtlCol="0"/>
          <a:lstStyle/>
          <a:p>
            <a:endParaRPr/>
          </a:p>
        </p:txBody>
      </p:sp>
      <p:sp>
        <p:nvSpPr>
          <p:cNvPr id="20" name="object 20"/>
          <p:cNvSpPr/>
          <p:nvPr/>
        </p:nvSpPr>
        <p:spPr>
          <a:xfrm>
            <a:off x="6096901" y="2852755"/>
            <a:ext cx="0" cy="565150"/>
          </a:xfrm>
          <a:custGeom>
            <a:avLst/>
            <a:gdLst/>
            <a:ahLst/>
            <a:cxnLst/>
            <a:rect l="l" t="t" r="r" b="b"/>
            <a:pathLst>
              <a:path h="565150">
                <a:moveTo>
                  <a:pt x="0" y="0"/>
                </a:moveTo>
                <a:lnTo>
                  <a:pt x="0" y="564769"/>
                </a:lnTo>
              </a:path>
            </a:pathLst>
          </a:custGeom>
          <a:ln w="3175">
            <a:solidFill>
              <a:srgbClr val="000000"/>
            </a:solidFill>
          </a:ln>
        </p:spPr>
        <p:txBody>
          <a:bodyPr wrap="square" lIns="0" tIns="0" rIns="0" bIns="0" rtlCol="0"/>
          <a:lstStyle/>
          <a:p>
            <a:endParaRPr/>
          </a:p>
        </p:txBody>
      </p:sp>
      <p:sp>
        <p:nvSpPr>
          <p:cNvPr id="21" name="object 21"/>
          <p:cNvSpPr/>
          <p:nvPr/>
        </p:nvSpPr>
        <p:spPr>
          <a:xfrm>
            <a:off x="6096901" y="2852755"/>
            <a:ext cx="0" cy="565150"/>
          </a:xfrm>
          <a:custGeom>
            <a:avLst/>
            <a:gdLst/>
            <a:ahLst/>
            <a:cxnLst/>
            <a:rect l="l" t="t" r="r" b="b"/>
            <a:pathLst>
              <a:path h="565150">
                <a:moveTo>
                  <a:pt x="0" y="0"/>
                </a:moveTo>
                <a:lnTo>
                  <a:pt x="0" y="564769"/>
                </a:lnTo>
              </a:path>
            </a:pathLst>
          </a:custGeom>
          <a:ln w="18825">
            <a:solidFill>
              <a:srgbClr val="000000"/>
            </a:solidFill>
          </a:ln>
        </p:spPr>
        <p:txBody>
          <a:bodyPr wrap="square" lIns="0" tIns="0" rIns="0" bIns="0" rtlCol="0"/>
          <a:lstStyle/>
          <a:p>
            <a:endParaRPr/>
          </a:p>
        </p:txBody>
      </p:sp>
      <p:sp>
        <p:nvSpPr>
          <p:cNvPr id="22" name="object 22"/>
          <p:cNvSpPr/>
          <p:nvPr/>
        </p:nvSpPr>
        <p:spPr>
          <a:xfrm>
            <a:off x="6143955" y="4170558"/>
            <a:ext cx="0" cy="565150"/>
          </a:xfrm>
          <a:custGeom>
            <a:avLst/>
            <a:gdLst/>
            <a:ahLst/>
            <a:cxnLst/>
            <a:rect l="l" t="t" r="r" b="b"/>
            <a:pathLst>
              <a:path h="565150">
                <a:moveTo>
                  <a:pt x="0" y="0"/>
                </a:moveTo>
                <a:lnTo>
                  <a:pt x="0" y="564781"/>
                </a:lnTo>
              </a:path>
            </a:pathLst>
          </a:custGeom>
          <a:ln w="3175">
            <a:solidFill>
              <a:srgbClr val="000000"/>
            </a:solidFill>
          </a:ln>
        </p:spPr>
        <p:txBody>
          <a:bodyPr wrap="square" lIns="0" tIns="0" rIns="0" bIns="0" rtlCol="0"/>
          <a:lstStyle/>
          <a:p>
            <a:endParaRPr/>
          </a:p>
        </p:txBody>
      </p:sp>
      <p:sp>
        <p:nvSpPr>
          <p:cNvPr id="23" name="object 23"/>
          <p:cNvSpPr/>
          <p:nvPr/>
        </p:nvSpPr>
        <p:spPr>
          <a:xfrm>
            <a:off x="6143955" y="4170558"/>
            <a:ext cx="0" cy="565150"/>
          </a:xfrm>
          <a:custGeom>
            <a:avLst/>
            <a:gdLst/>
            <a:ahLst/>
            <a:cxnLst/>
            <a:rect l="l" t="t" r="r" b="b"/>
            <a:pathLst>
              <a:path h="565150">
                <a:moveTo>
                  <a:pt x="0" y="0"/>
                </a:moveTo>
                <a:lnTo>
                  <a:pt x="0" y="564781"/>
                </a:lnTo>
              </a:path>
            </a:pathLst>
          </a:custGeom>
          <a:ln w="18825">
            <a:solidFill>
              <a:srgbClr val="000000"/>
            </a:solidFill>
          </a:ln>
        </p:spPr>
        <p:txBody>
          <a:bodyPr wrap="square" lIns="0" tIns="0" rIns="0" bIns="0" rtlCol="0"/>
          <a:lstStyle/>
          <a:p>
            <a:endParaRPr/>
          </a:p>
        </p:txBody>
      </p:sp>
      <p:sp>
        <p:nvSpPr>
          <p:cNvPr id="24" name="object 24"/>
          <p:cNvSpPr/>
          <p:nvPr/>
        </p:nvSpPr>
        <p:spPr>
          <a:xfrm>
            <a:off x="1343355" y="3794041"/>
            <a:ext cx="188595" cy="0"/>
          </a:xfrm>
          <a:custGeom>
            <a:avLst/>
            <a:gdLst/>
            <a:ahLst/>
            <a:cxnLst/>
            <a:rect l="l" t="t" r="r" b="b"/>
            <a:pathLst>
              <a:path w="188594">
                <a:moveTo>
                  <a:pt x="0" y="0"/>
                </a:moveTo>
                <a:lnTo>
                  <a:pt x="188264" y="0"/>
                </a:lnTo>
              </a:path>
            </a:pathLst>
          </a:custGeom>
          <a:ln w="3175">
            <a:solidFill>
              <a:srgbClr val="000000"/>
            </a:solidFill>
          </a:ln>
        </p:spPr>
        <p:txBody>
          <a:bodyPr wrap="square" lIns="0" tIns="0" rIns="0" bIns="0" rtlCol="0"/>
          <a:lstStyle/>
          <a:p>
            <a:endParaRPr/>
          </a:p>
        </p:txBody>
      </p:sp>
      <p:sp>
        <p:nvSpPr>
          <p:cNvPr id="25" name="object 25"/>
          <p:cNvSpPr/>
          <p:nvPr/>
        </p:nvSpPr>
        <p:spPr>
          <a:xfrm>
            <a:off x="1343355" y="3794041"/>
            <a:ext cx="188595" cy="0"/>
          </a:xfrm>
          <a:custGeom>
            <a:avLst/>
            <a:gdLst/>
            <a:ahLst/>
            <a:cxnLst/>
            <a:rect l="l" t="t" r="r" b="b"/>
            <a:pathLst>
              <a:path w="188594">
                <a:moveTo>
                  <a:pt x="0" y="0"/>
                </a:moveTo>
                <a:lnTo>
                  <a:pt x="188264" y="0"/>
                </a:lnTo>
              </a:path>
            </a:pathLst>
          </a:custGeom>
          <a:ln w="4706">
            <a:solidFill>
              <a:srgbClr val="000000"/>
            </a:solidFill>
          </a:ln>
        </p:spPr>
        <p:txBody>
          <a:bodyPr wrap="square" lIns="0" tIns="0" rIns="0" bIns="0" rtlCol="0"/>
          <a:lstStyle/>
          <a:p>
            <a:endParaRPr/>
          </a:p>
        </p:txBody>
      </p:sp>
      <p:sp>
        <p:nvSpPr>
          <p:cNvPr id="26" name="object 26"/>
          <p:cNvSpPr/>
          <p:nvPr/>
        </p:nvSpPr>
        <p:spPr>
          <a:xfrm>
            <a:off x="1343355" y="3558723"/>
            <a:ext cx="0" cy="565150"/>
          </a:xfrm>
          <a:custGeom>
            <a:avLst/>
            <a:gdLst/>
            <a:ahLst/>
            <a:cxnLst/>
            <a:rect l="l" t="t" r="r" b="b"/>
            <a:pathLst>
              <a:path h="565150">
                <a:moveTo>
                  <a:pt x="0" y="0"/>
                </a:moveTo>
                <a:lnTo>
                  <a:pt x="0" y="564769"/>
                </a:lnTo>
              </a:path>
            </a:pathLst>
          </a:custGeom>
          <a:ln w="3175">
            <a:solidFill>
              <a:srgbClr val="000000"/>
            </a:solidFill>
          </a:ln>
        </p:spPr>
        <p:txBody>
          <a:bodyPr wrap="square" lIns="0" tIns="0" rIns="0" bIns="0" rtlCol="0"/>
          <a:lstStyle/>
          <a:p>
            <a:endParaRPr/>
          </a:p>
        </p:txBody>
      </p:sp>
      <p:sp>
        <p:nvSpPr>
          <p:cNvPr id="27" name="object 27"/>
          <p:cNvSpPr/>
          <p:nvPr/>
        </p:nvSpPr>
        <p:spPr>
          <a:xfrm>
            <a:off x="1343355" y="3558723"/>
            <a:ext cx="0" cy="565150"/>
          </a:xfrm>
          <a:custGeom>
            <a:avLst/>
            <a:gdLst/>
            <a:ahLst/>
            <a:cxnLst/>
            <a:rect l="l" t="t" r="r" b="b"/>
            <a:pathLst>
              <a:path h="565150">
                <a:moveTo>
                  <a:pt x="0" y="0"/>
                </a:moveTo>
                <a:lnTo>
                  <a:pt x="0" y="564769"/>
                </a:lnTo>
              </a:path>
            </a:pathLst>
          </a:custGeom>
          <a:ln w="18825">
            <a:solidFill>
              <a:srgbClr val="000000"/>
            </a:solidFill>
          </a:ln>
        </p:spPr>
        <p:txBody>
          <a:bodyPr wrap="square" lIns="0" tIns="0" rIns="0" bIns="0" rtlCol="0"/>
          <a:lstStyle/>
          <a:p>
            <a:endParaRPr/>
          </a:p>
        </p:txBody>
      </p:sp>
      <p:sp>
        <p:nvSpPr>
          <p:cNvPr id="28" name="object 28"/>
          <p:cNvSpPr/>
          <p:nvPr/>
        </p:nvSpPr>
        <p:spPr>
          <a:xfrm>
            <a:off x="6096901" y="2993941"/>
            <a:ext cx="141605" cy="0"/>
          </a:xfrm>
          <a:custGeom>
            <a:avLst/>
            <a:gdLst/>
            <a:ahLst/>
            <a:cxnLst/>
            <a:rect l="l" t="t" r="r" b="b"/>
            <a:pathLst>
              <a:path w="141604">
                <a:moveTo>
                  <a:pt x="0" y="0"/>
                </a:moveTo>
                <a:lnTo>
                  <a:pt x="141185" y="0"/>
                </a:lnTo>
              </a:path>
            </a:pathLst>
          </a:custGeom>
          <a:ln w="3175">
            <a:solidFill>
              <a:srgbClr val="000000"/>
            </a:solidFill>
          </a:ln>
        </p:spPr>
        <p:txBody>
          <a:bodyPr wrap="square" lIns="0" tIns="0" rIns="0" bIns="0" rtlCol="0"/>
          <a:lstStyle/>
          <a:p>
            <a:endParaRPr/>
          </a:p>
        </p:txBody>
      </p:sp>
      <p:sp>
        <p:nvSpPr>
          <p:cNvPr id="29" name="object 29"/>
          <p:cNvSpPr/>
          <p:nvPr/>
        </p:nvSpPr>
        <p:spPr>
          <a:xfrm>
            <a:off x="6096901" y="2993941"/>
            <a:ext cx="141605" cy="0"/>
          </a:xfrm>
          <a:custGeom>
            <a:avLst/>
            <a:gdLst/>
            <a:ahLst/>
            <a:cxnLst/>
            <a:rect l="l" t="t" r="r" b="b"/>
            <a:pathLst>
              <a:path w="141604">
                <a:moveTo>
                  <a:pt x="0" y="0"/>
                </a:moveTo>
                <a:lnTo>
                  <a:pt x="141185" y="0"/>
                </a:lnTo>
              </a:path>
            </a:pathLst>
          </a:custGeom>
          <a:ln w="4706">
            <a:solidFill>
              <a:srgbClr val="000000"/>
            </a:solidFill>
          </a:ln>
        </p:spPr>
        <p:txBody>
          <a:bodyPr wrap="square" lIns="0" tIns="0" rIns="0" bIns="0" rtlCol="0"/>
          <a:lstStyle/>
          <a:p>
            <a:endParaRPr/>
          </a:p>
        </p:txBody>
      </p:sp>
      <p:sp>
        <p:nvSpPr>
          <p:cNvPr id="30" name="object 30"/>
          <p:cNvSpPr/>
          <p:nvPr/>
        </p:nvSpPr>
        <p:spPr>
          <a:xfrm>
            <a:off x="6143955" y="4594141"/>
            <a:ext cx="141605" cy="0"/>
          </a:xfrm>
          <a:custGeom>
            <a:avLst/>
            <a:gdLst/>
            <a:ahLst/>
            <a:cxnLst/>
            <a:rect l="l" t="t" r="r" b="b"/>
            <a:pathLst>
              <a:path w="141604">
                <a:moveTo>
                  <a:pt x="0" y="0"/>
                </a:moveTo>
                <a:lnTo>
                  <a:pt x="141198" y="0"/>
                </a:lnTo>
              </a:path>
            </a:pathLst>
          </a:custGeom>
          <a:ln w="3175">
            <a:solidFill>
              <a:srgbClr val="000000"/>
            </a:solidFill>
          </a:ln>
        </p:spPr>
        <p:txBody>
          <a:bodyPr wrap="square" lIns="0" tIns="0" rIns="0" bIns="0" rtlCol="0"/>
          <a:lstStyle/>
          <a:p>
            <a:endParaRPr/>
          </a:p>
        </p:txBody>
      </p:sp>
      <p:sp>
        <p:nvSpPr>
          <p:cNvPr id="31" name="object 31"/>
          <p:cNvSpPr/>
          <p:nvPr/>
        </p:nvSpPr>
        <p:spPr>
          <a:xfrm>
            <a:off x="6143955" y="4594141"/>
            <a:ext cx="141605" cy="0"/>
          </a:xfrm>
          <a:custGeom>
            <a:avLst/>
            <a:gdLst/>
            <a:ahLst/>
            <a:cxnLst/>
            <a:rect l="l" t="t" r="r" b="b"/>
            <a:pathLst>
              <a:path w="141604">
                <a:moveTo>
                  <a:pt x="0" y="0"/>
                </a:moveTo>
                <a:lnTo>
                  <a:pt x="141198" y="0"/>
                </a:lnTo>
              </a:path>
            </a:pathLst>
          </a:custGeom>
          <a:ln w="4706">
            <a:solidFill>
              <a:srgbClr val="000000"/>
            </a:solidFill>
          </a:ln>
        </p:spPr>
        <p:txBody>
          <a:bodyPr wrap="square" lIns="0" tIns="0" rIns="0" bIns="0" rtlCol="0"/>
          <a:lstStyle/>
          <a:p>
            <a:endParaRPr/>
          </a:p>
        </p:txBody>
      </p:sp>
      <p:sp>
        <p:nvSpPr>
          <p:cNvPr id="32" name="object 32"/>
          <p:cNvSpPr/>
          <p:nvPr/>
        </p:nvSpPr>
        <p:spPr>
          <a:xfrm>
            <a:off x="2890850" y="3303313"/>
            <a:ext cx="1553210" cy="329565"/>
          </a:xfrm>
          <a:custGeom>
            <a:avLst/>
            <a:gdLst/>
            <a:ahLst/>
            <a:cxnLst/>
            <a:rect l="l" t="t" r="r" b="b"/>
            <a:pathLst>
              <a:path w="1553210" h="329565">
                <a:moveTo>
                  <a:pt x="0" y="0"/>
                </a:moveTo>
                <a:lnTo>
                  <a:pt x="1553133" y="329450"/>
                </a:lnTo>
              </a:path>
            </a:pathLst>
          </a:custGeom>
          <a:ln w="4706">
            <a:solidFill>
              <a:srgbClr val="000000"/>
            </a:solidFill>
          </a:ln>
        </p:spPr>
        <p:txBody>
          <a:bodyPr wrap="square" lIns="0" tIns="0" rIns="0" bIns="0" rtlCol="0"/>
          <a:lstStyle/>
          <a:p>
            <a:endParaRPr/>
          </a:p>
        </p:txBody>
      </p:sp>
      <p:sp>
        <p:nvSpPr>
          <p:cNvPr id="33" name="object 33"/>
          <p:cNvSpPr/>
          <p:nvPr/>
        </p:nvSpPr>
        <p:spPr>
          <a:xfrm>
            <a:off x="1343355" y="3794041"/>
            <a:ext cx="188595" cy="0"/>
          </a:xfrm>
          <a:custGeom>
            <a:avLst/>
            <a:gdLst/>
            <a:ahLst/>
            <a:cxnLst/>
            <a:rect l="l" t="t" r="r" b="b"/>
            <a:pathLst>
              <a:path w="188594">
                <a:moveTo>
                  <a:pt x="0" y="0"/>
                </a:moveTo>
                <a:lnTo>
                  <a:pt x="188264" y="0"/>
                </a:lnTo>
              </a:path>
            </a:pathLst>
          </a:custGeom>
          <a:ln w="18825">
            <a:solidFill>
              <a:srgbClr val="000000"/>
            </a:solidFill>
          </a:ln>
        </p:spPr>
        <p:txBody>
          <a:bodyPr wrap="square" lIns="0" tIns="0" rIns="0" bIns="0" rtlCol="0"/>
          <a:lstStyle/>
          <a:p>
            <a:endParaRPr/>
          </a:p>
        </p:txBody>
      </p:sp>
      <p:sp>
        <p:nvSpPr>
          <p:cNvPr id="34" name="object 34"/>
          <p:cNvSpPr/>
          <p:nvPr/>
        </p:nvSpPr>
        <p:spPr>
          <a:xfrm>
            <a:off x="3837787" y="3746975"/>
            <a:ext cx="659130" cy="424180"/>
          </a:xfrm>
          <a:custGeom>
            <a:avLst/>
            <a:gdLst/>
            <a:ahLst/>
            <a:cxnLst/>
            <a:rect l="l" t="t" r="r" b="b"/>
            <a:pathLst>
              <a:path w="659129" h="424180">
                <a:moveTo>
                  <a:pt x="0" y="423583"/>
                </a:moveTo>
                <a:lnTo>
                  <a:pt x="658914" y="0"/>
                </a:lnTo>
              </a:path>
            </a:pathLst>
          </a:custGeom>
          <a:ln w="18825">
            <a:solidFill>
              <a:srgbClr val="000000"/>
            </a:solidFill>
          </a:ln>
        </p:spPr>
        <p:txBody>
          <a:bodyPr wrap="square" lIns="0" tIns="0" rIns="0" bIns="0" rtlCol="0"/>
          <a:lstStyle/>
          <a:p>
            <a:endParaRPr/>
          </a:p>
        </p:txBody>
      </p:sp>
      <p:sp>
        <p:nvSpPr>
          <p:cNvPr id="35" name="object 35"/>
          <p:cNvSpPr/>
          <p:nvPr/>
        </p:nvSpPr>
        <p:spPr>
          <a:xfrm>
            <a:off x="6002769" y="4358823"/>
            <a:ext cx="94615" cy="0"/>
          </a:xfrm>
          <a:custGeom>
            <a:avLst/>
            <a:gdLst/>
            <a:ahLst/>
            <a:cxnLst/>
            <a:rect l="l" t="t" r="r" b="b"/>
            <a:pathLst>
              <a:path w="94614">
                <a:moveTo>
                  <a:pt x="94132" y="0"/>
                </a:moveTo>
                <a:lnTo>
                  <a:pt x="0" y="0"/>
                </a:lnTo>
              </a:path>
            </a:pathLst>
          </a:custGeom>
          <a:ln w="18825">
            <a:solidFill>
              <a:srgbClr val="000000"/>
            </a:solidFill>
          </a:ln>
        </p:spPr>
        <p:txBody>
          <a:bodyPr wrap="square" lIns="0" tIns="0" rIns="0" bIns="0" rtlCol="0"/>
          <a:lstStyle/>
          <a:p>
            <a:endParaRPr/>
          </a:p>
        </p:txBody>
      </p:sp>
      <p:sp>
        <p:nvSpPr>
          <p:cNvPr id="36" name="object 36"/>
          <p:cNvSpPr/>
          <p:nvPr/>
        </p:nvSpPr>
        <p:spPr>
          <a:xfrm>
            <a:off x="1908137" y="3370458"/>
            <a:ext cx="565150" cy="282575"/>
          </a:xfrm>
          <a:custGeom>
            <a:avLst/>
            <a:gdLst/>
            <a:ahLst/>
            <a:cxnLst/>
            <a:rect l="l" t="t" r="r" b="b"/>
            <a:pathLst>
              <a:path w="565150" h="282575">
                <a:moveTo>
                  <a:pt x="0" y="282397"/>
                </a:moveTo>
                <a:lnTo>
                  <a:pt x="564781" y="0"/>
                </a:lnTo>
              </a:path>
            </a:pathLst>
          </a:custGeom>
          <a:ln w="18825">
            <a:solidFill>
              <a:srgbClr val="000000"/>
            </a:solidFill>
          </a:ln>
        </p:spPr>
        <p:txBody>
          <a:bodyPr wrap="square" lIns="0" tIns="0" rIns="0" bIns="0" rtlCol="0"/>
          <a:lstStyle/>
          <a:p>
            <a:endParaRPr/>
          </a:p>
        </p:txBody>
      </p:sp>
      <p:sp>
        <p:nvSpPr>
          <p:cNvPr id="37" name="object 37"/>
          <p:cNvSpPr/>
          <p:nvPr/>
        </p:nvSpPr>
        <p:spPr>
          <a:xfrm>
            <a:off x="2802369" y="3417524"/>
            <a:ext cx="706120" cy="612140"/>
          </a:xfrm>
          <a:custGeom>
            <a:avLst/>
            <a:gdLst/>
            <a:ahLst/>
            <a:cxnLst/>
            <a:rect l="l" t="t" r="r" b="b"/>
            <a:pathLst>
              <a:path w="706120" h="612139">
                <a:moveTo>
                  <a:pt x="0" y="0"/>
                </a:moveTo>
                <a:lnTo>
                  <a:pt x="705967" y="611847"/>
                </a:lnTo>
              </a:path>
            </a:pathLst>
          </a:custGeom>
          <a:ln w="18825">
            <a:solidFill>
              <a:srgbClr val="000000"/>
            </a:solidFill>
          </a:ln>
        </p:spPr>
        <p:txBody>
          <a:bodyPr wrap="square" lIns="0" tIns="0" rIns="0" bIns="0" rtlCol="0"/>
          <a:lstStyle/>
          <a:p>
            <a:endParaRPr/>
          </a:p>
        </p:txBody>
      </p:sp>
      <p:sp>
        <p:nvSpPr>
          <p:cNvPr id="38" name="object 38"/>
          <p:cNvSpPr/>
          <p:nvPr/>
        </p:nvSpPr>
        <p:spPr>
          <a:xfrm>
            <a:off x="4779086" y="3699909"/>
            <a:ext cx="800100" cy="565150"/>
          </a:xfrm>
          <a:custGeom>
            <a:avLst/>
            <a:gdLst/>
            <a:ahLst/>
            <a:cxnLst/>
            <a:rect l="l" t="t" r="r" b="b"/>
            <a:pathLst>
              <a:path w="800100" h="565150">
                <a:moveTo>
                  <a:pt x="0" y="0"/>
                </a:moveTo>
                <a:lnTo>
                  <a:pt x="800100" y="564781"/>
                </a:lnTo>
              </a:path>
            </a:pathLst>
          </a:custGeom>
          <a:ln w="18825">
            <a:solidFill>
              <a:srgbClr val="000000"/>
            </a:solidFill>
          </a:ln>
        </p:spPr>
        <p:txBody>
          <a:bodyPr wrap="square" lIns="0" tIns="0" rIns="0" bIns="0" rtlCol="0"/>
          <a:lstStyle/>
          <a:p>
            <a:endParaRPr/>
          </a:p>
        </p:txBody>
      </p:sp>
      <p:sp>
        <p:nvSpPr>
          <p:cNvPr id="39" name="object 39"/>
          <p:cNvSpPr txBox="1"/>
          <p:nvPr/>
        </p:nvSpPr>
        <p:spPr>
          <a:xfrm>
            <a:off x="2554338" y="3139242"/>
            <a:ext cx="266065" cy="236854"/>
          </a:xfrm>
          <a:prstGeom prst="rect">
            <a:avLst/>
          </a:prstGeom>
        </p:spPr>
        <p:txBody>
          <a:bodyPr vert="horz" wrap="square" lIns="0" tIns="0" rIns="0" bIns="0" rtlCol="0">
            <a:spAutoFit/>
          </a:bodyPr>
          <a:lstStyle/>
          <a:p>
            <a:pPr marL="12700">
              <a:lnSpc>
                <a:spcPct val="100000"/>
              </a:lnSpc>
            </a:pPr>
            <a:r>
              <a:rPr sz="1450" i="1" spc="20" dirty="0">
                <a:latin typeface="Arial"/>
                <a:cs typeface="Arial"/>
              </a:rPr>
              <a:t>R2</a:t>
            </a:r>
            <a:endParaRPr sz="1450">
              <a:latin typeface="Arial"/>
              <a:cs typeface="Arial"/>
            </a:endParaRPr>
          </a:p>
        </p:txBody>
      </p:sp>
      <p:sp>
        <p:nvSpPr>
          <p:cNvPr id="61" name="object 61"/>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12</a:t>
            </a:r>
          </a:p>
        </p:txBody>
      </p:sp>
      <p:sp>
        <p:nvSpPr>
          <p:cNvPr id="40" name="object 40"/>
          <p:cNvSpPr txBox="1"/>
          <p:nvPr/>
        </p:nvSpPr>
        <p:spPr>
          <a:xfrm>
            <a:off x="3495633" y="4080535"/>
            <a:ext cx="266065" cy="236854"/>
          </a:xfrm>
          <a:prstGeom prst="rect">
            <a:avLst/>
          </a:prstGeom>
        </p:spPr>
        <p:txBody>
          <a:bodyPr vert="horz" wrap="square" lIns="0" tIns="0" rIns="0" bIns="0" rtlCol="0">
            <a:spAutoFit/>
          </a:bodyPr>
          <a:lstStyle/>
          <a:p>
            <a:pPr marL="12700">
              <a:lnSpc>
                <a:spcPct val="100000"/>
              </a:lnSpc>
            </a:pPr>
            <a:r>
              <a:rPr sz="1450" i="1" spc="20" dirty="0">
                <a:latin typeface="Arial"/>
                <a:cs typeface="Arial"/>
              </a:rPr>
              <a:t>R3</a:t>
            </a:r>
            <a:endParaRPr sz="1450">
              <a:latin typeface="Arial"/>
              <a:cs typeface="Arial"/>
            </a:endParaRPr>
          </a:p>
        </p:txBody>
      </p:sp>
      <p:sp>
        <p:nvSpPr>
          <p:cNvPr id="41" name="object 41"/>
          <p:cNvSpPr txBox="1"/>
          <p:nvPr/>
        </p:nvSpPr>
        <p:spPr>
          <a:xfrm>
            <a:off x="4578121" y="3468694"/>
            <a:ext cx="266065" cy="236854"/>
          </a:xfrm>
          <a:prstGeom prst="rect">
            <a:avLst/>
          </a:prstGeom>
        </p:spPr>
        <p:txBody>
          <a:bodyPr vert="horz" wrap="square" lIns="0" tIns="0" rIns="0" bIns="0" rtlCol="0">
            <a:spAutoFit/>
          </a:bodyPr>
          <a:lstStyle/>
          <a:p>
            <a:pPr marL="12700">
              <a:lnSpc>
                <a:spcPct val="100000"/>
              </a:lnSpc>
            </a:pPr>
            <a:r>
              <a:rPr sz="1450" i="1" spc="20" dirty="0">
                <a:latin typeface="Arial"/>
                <a:cs typeface="Arial"/>
              </a:rPr>
              <a:t>R4</a:t>
            </a:r>
            <a:endParaRPr sz="1450">
              <a:latin typeface="Arial"/>
              <a:cs typeface="Arial"/>
            </a:endParaRPr>
          </a:p>
        </p:txBody>
      </p:sp>
      <p:sp>
        <p:nvSpPr>
          <p:cNvPr id="42" name="object 42"/>
          <p:cNvSpPr txBox="1"/>
          <p:nvPr/>
        </p:nvSpPr>
        <p:spPr>
          <a:xfrm>
            <a:off x="5613544" y="3045112"/>
            <a:ext cx="266065" cy="236854"/>
          </a:xfrm>
          <a:prstGeom prst="rect">
            <a:avLst/>
          </a:prstGeom>
        </p:spPr>
        <p:txBody>
          <a:bodyPr vert="horz" wrap="square" lIns="0" tIns="0" rIns="0" bIns="0" rtlCol="0">
            <a:spAutoFit/>
          </a:bodyPr>
          <a:lstStyle/>
          <a:p>
            <a:pPr marL="12700">
              <a:lnSpc>
                <a:spcPct val="100000"/>
              </a:lnSpc>
            </a:pPr>
            <a:r>
              <a:rPr sz="1450" i="1" spc="20" dirty="0">
                <a:latin typeface="Arial"/>
                <a:cs typeface="Arial"/>
              </a:rPr>
              <a:t>R5</a:t>
            </a:r>
            <a:endParaRPr sz="1450">
              <a:latin typeface="Arial"/>
              <a:cs typeface="Arial"/>
            </a:endParaRPr>
          </a:p>
        </p:txBody>
      </p:sp>
      <p:sp>
        <p:nvSpPr>
          <p:cNvPr id="43" name="object 43"/>
          <p:cNvSpPr txBox="1"/>
          <p:nvPr/>
        </p:nvSpPr>
        <p:spPr>
          <a:xfrm>
            <a:off x="5660609" y="4221729"/>
            <a:ext cx="266065" cy="236854"/>
          </a:xfrm>
          <a:prstGeom prst="rect">
            <a:avLst/>
          </a:prstGeom>
        </p:spPr>
        <p:txBody>
          <a:bodyPr vert="horz" wrap="square" lIns="0" tIns="0" rIns="0" bIns="0" rtlCol="0">
            <a:spAutoFit/>
          </a:bodyPr>
          <a:lstStyle/>
          <a:p>
            <a:pPr marL="12700">
              <a:lnSpc>
                <a:spcPct val="100000"/>
              </a:lnSpc>
            </a:pPr>
            <a:r>
              <a:rPr sz="1450" i="1" spc="20" dirty="0">
                <a:latin typeface="Arial"/>
                <a:cs typeface="Arial"/>
              </a:rPr>
              <a:t>R6</a:t>
            </a:r>
            <a:endParaRPr sz="1450">
              <a:latin typeface="Arial"/>
              <a:cs typeface="Arial"/>
            </a:endParaRPr>
          </a:p>
        </p:txBody>
      </p:sp>
      <p:sp>
        <p:nvSpPr>
          <p:cNvPr id="44" name="object 44"/>
          <p:cNvSpPr txBox="1"/>
          <p:nvPr/>
        </p:nvSpPr>
        <p:spPr>
          <a:xfrm>
            <a:off x="1613043" y="3704018"/>
            <a:ext cx="266065" cy="236854"/>
          </a:xfrm>
          <a:prstGeom prst="rect">
            <a:avLst/>
          </a:prstGeom>
        </p:spPr>
        <p:txBody>
          <a:bodyPr vert="horz" wrap="square" lIns="0" tIns="0" rIns="0" bIns="0" rtlCol="0">
            <a:spAutoFit/>
          </a:bodyPr>
          <a:lstStyle/>
          <a:p>
            <a:pPr marL="12700">
              <a:lnSpc>
                <a:spcPct val="100000"/>
              </a:lnSpc>
            </a:pPr>
            <a:r>
              <a:rPr sz="1450" i="1" spc="20" dirty="0">
                <a:latin typeface="Arial"/>
                <a:cs typeface="Arial"/>
              </a:rPr>
              <a:t>R1</a:t>
            </a:r>
            <a:endParaRPr sz="1450">
              <a:latin typeface="Arial"/>
              <a:cs typeface="Arial"/>
            </a:endParaRPr>
          </a:p>
        </p:txBody>
      </p:sp>
      <p:sp>
        <p:nvSpPr>
          <p:cNvPr id="45" name="object 45"/>
          <p:cNvSpPr txBox="1"/>
          <p:nvPr/>
        </p:nvSpPr>
        <p:spPr>
          <a:xfrm>
            <a:off x="718814" y="3064162"/>
            <a:ext cx="980440" cy="398145"/>
          </a:xfrm>
          <a:prstGeom prst="rect">
            <a:avLst/>
          </a:prstGeom>
        </p:spPr>
        <p:txBody>
          <a:bodyPr vert="horz" wrap="square" lIns="0" tIns="0" rIns="0" bIns="0" rtlCol="0">
            <a:spAutoFit/>
          </a:bodyPr>
          <a:lstStyle/>
          <a:p>
            <a:pPr marL="247650">
              <a:lnSpc>
                <a:spcPct val="100000"/>
              </a:lnSpc>
            </a:pPr>
            <a:r>
              <a:rPr sz="1300" i="1" spc="15" dirty="0">
                <a:latin typeface="Arial"/>
                <a:cs typeface="Arial"/>
              </a:rPr>
              <a:t>ece</a:t>
            </a:r>
            <a:endParaRPr sz="1300">
              <a:latin typeface="Arial"/>
              <a:cs typeface="Arial"/>
            </a:endParaRPr>
          </a:p>
          <a:p>
            <a:pPr marL="12700">
              <a:lnSpc>
                <a:spcPct val="100000"/>
              </a:lnSpc>
              <a:spcBef>
                <a:spcPts val="70"/>
              </a:spcBef>
            </a:pPr>
            <a:r>
              <a:rPr sz="1150" i="1" spc="15" dirty="0">
                <a:latin typeface="Arial"/>
                <a:cs typeface="Arial"/>
              </a:rPr>
              <a:t>(132.239.24.*)</a:t>
            </a:r>
            <a:endParaRPr sz="1150">
              <a:latin typeface="Arial"/>
              <a:cs typeface="Arial"/>
            </a:endParaRPr>
          </a:p>
        </p:txBody>
      </p:sp>
      <p:sp>
        <p:nvSpPr>
          <p:cNvPr id="46" name="object 46"/>
          <p:cNvSpPr txBox="1"/>
          <p:nvPr/>
        </p:nvSpPr>
        <p:spPr>
          <a:xfrm>
            <a:off x="2271948" y="3506794"/>
            <a:ext cx="109220" cy="191135"/>
          </a:xfrm>
          <a:prstGeom prst="rect">
            <a:avLst/>
          </a:prstGeom>
        </p:spPr>
        <p:txBody>
          <a:bodyPr vert="horz" wrap="square" lIns="0" tIns="0" rIns="0" bIns="0" rtlCol="0">
            <a:spAutoFit/>
          </a:bodyPr>
          <a:lstStyle/>
          <a:p>
            <a:pPr marL="12700">
              <a:lnSpc>
                <a:spcPct val="100000"/>
              </a:lnSpc>
            </a:pPr>
            <a:r>
              <a:rPr sz="1150" i="1" spc="20" dirty="0">
                <a:latin typeface="Arial"/>
                <a:cs typeface="Arial"/>
              </a:rPr>
              <a:t>1</a:t>
            </a:r>
            <a:endParaRPr sz="1150">
              <a:latin typeface="Arial"/>
              <a:cs typeface="Arial"/>
            </a:endParaRPr>
          </a:p>
        </p:txBody>
      </p:sp>
      <p:sp>
        <p:nvSpPr>
          <p:cNvPr id="47" name="object 47"/>
          <p:cNvSpPr txBox="1"/>
          <p:nvPr/>
        </p:nvSpPr>
        <p:spPr>
          <a:xfrm>
            <a:off x="4248665" y="3930376"/>
            <a:ext cx="109220" cy="191135"/>
          </a:xfrm>
          <a:prstGeom prst="rect">
            <a:avLst/>
          </a:prstGeom>
        </p:spPr>
        <p:txBody>
          <a:bodyPr vert="horz" wrap="square" lIns="0" tIns="0" rIns="0" bIns="0" rtlCol="0">
            <a:spAutoFit/>
          </a:bodyPr>
          <a:lstStyle/>
          <a:p>
            <a:pPr marL="12700">
              <a:lnSpc>
                <a:spcPct val="100000"/>
              </a:lnSpc>
            </a:pPr>
            <a:r>
              <a:rPr sz="1150" i="1" spc="20" dirty="0">
                <a:latin typeface="Arial"/>
                <a:cs typeface="Arial"/>
              </a:rPr>
              <a:t>1</a:t>
            </a:r>
            <a:endParaRPr sz="1150">
              <a:latin typeface="Arial"/>
              <a:cs typeface="Arial"/>
            </a:endParaRPr>
          </a:p>
        </p:txBody>
      </p:sp>
      <p:sp>
        <p:nvSpPr>
          <p:cNvPr id="48" name="object 48"/>
          <p:cNvSpPr txBox="1"/>
          <p:nvPr/>
        </p:nvSpPr>
        <p:spPr>
          <a:xfrm>
            <a:off x="3542694" y="3083211"/>
            <a:ext cx="193040" cy="191135"/>
          </a:xfrm>
          <a:prstGeom prst="rect">
            <a:avLst/>
          </a:prstGeom>
        </p:spPr>
        <p:txBody>
          <a:bodyPr vert="horz" wrap="square" lIns="0" tIns="0" rIns="0" bIns="0" rtlCol="0">
            <a:spAutoFit/>
          </a:bodyPr>
          <a:lstStyle/>
          <a:p>
            <a:pPr marL="12700">
              <a:lnSpc>
                <a:spcPct val="100000"/>
              </a:lnSpc>
            </a:pPr>
            <a:r>
              <a:rPr sz="1150" i="1" spc="20" dirty="0">
                <a:latin typeface="Arial"/>
                <a:cs typeface="Arial"/>
              </a:rPr>
              <a:t>10</a:t>
            </a:r>
            <a:endParaRPr sz="1150">
              <a:latin typeface="Arial"/>
              <a:cs typeface="Arial"/>
            </a:endParaRPr>
          </a:p>
        </p:txBody>
      </p:sp>
      <p:sp>
        <p:nvSpPr>
          <p:cNvPr id="49" name="object 49"/>
          <p:cNvSpPr txBox="1"/>
          <p:nvPr/>
        </p:nvSpPr>
        <p:spPr>
          <a:xfrm>
            <a:off x="5095828" y="3130276"/>
            <a:ext cx="109220" cy="191135"/>
          </a:xfrm>
          <a:prstGeom prst="rect">
            <a:avLst/>
          </a:prstGeom>
        </p:spPr>
        <p:txBody>
          <a:bodyPr vert="horz" wrap="square" lIns="0" tIns="0" rIns="0" bIns="0" rtlCol="0">
            <a:spAutoFit/>
          </a:bodyPr>
          <a:lstStyle/>
          <a:p>
            <a:pPr marL="12700">
              <a:lnSpc>
                <a:spcPct val="100000"/>
              </a:lnSpc>
            </a:pPr>
            <a:r>
              <a:rPr sz="1150" i="1" spc="20" dirty="0">
                <a:latin typeface="Arial"/>
                <a:cs typeface="Arial"/>
              </a:rPr>
              <a:t>1</a:t>
            </a:r>
            <a:endParaRPr sz="1150">
              <a:latin typeface="Arial"/>
              <a:cs typeface="Arial"/>
            </a:endParaRPr>
          </a:p>
        </p:txBody>
      </p:sp>
      <p:sp>
        <p:nvSpPr>
          <p:cNvPr id="50" name="object 50"/>
          <p:cNvSpPr txBox="1"/>
          <p:nvPr/>
        </p:nvSpPr>
        <p:spPr>
          <a:xfrm>
            <a:off x="5095828" y="4024504"/>
            <a:ext cx="109220" cy="191135"/>
          </a:xfrm>
          <a:prstGeom prst="rect">
            <a:avLst/>
          </a:prstGeom>
        </p:spPr>
        <p:txBody>
          <a:bodyPr vert="horz" wrap="square" lIns="0" tIns="0" rIns="0" bIns="0" rtlCol="0">
            <a:spAutoFit/>
          </a:bodyPr>
          <a:lstStyle/>
          <a:p>
            <a:pPr marL="12700">
              <a:lnSpc>
                <a:spcPct val="100000"/>
              </a:lnSpc>
            </a:pPr>
            <a:r>
              <a:rPr sz="1150" i="1" spc="20" dirty="0">
                <a:latin typeface="Arial"/>
                <a:cs typeface="Arial"/>
              </a:rPr>
              <a:t>1</a:t>
            </a:r>
            <a:endParaRPr sz="1150">
              <a:latin typeface="Arial"/>
              <a:cs typeface="Arial"/>
            </a:endParaRPr>
          </a:p>
        </p:txBody>
      </p:sp>
      <p:sp>
        <p:nvSpPr>
          <p:cNvPr id="51" name="object 51"/>
          <p:cNvSpPr txBox="1"/>
          <p:nvPr/>
        </p:nvSpPr>
        <p:spPr>
          <a:xfrm>
            <a:off x="5848863" y="3600923"/>
            <a:ext cx="109220" cy="191135"/>
          </a:xfrm>
          <a:prstGeom prst="rect">
            <a:avLst/>
          </a:prstGeom>
        </p:spPr>
        <p:txBody>
          <a:bodyPr vert="horz" wrap="square" lIns="0" tIns="0" rIns="0" bIns="0" rtlCol="0">
            <a:spAutoFit/>
          </a:bodyPr>
          <a:lstStyle/>
          <a:p>
            <a:pPr marL="12700">
              <a:lnSpc>
                <a:spcPct val="100000"/>
              </a:lnSpc>
            </a:pPr>
            <a:r>
              <a:rPr sz="1150" i="1" spc="20" dirty="0">
                <a:latin typeface="Arial"/>
                <a:cs typeface="Arial"/>
              </a:rPr>
              <a:t>5</a:t>
            </a:r>
            <a:endParaRPr sz="1150">
              <a:latin typeface="Arial"/>
              <a:cs typeface="Arial"/>
            </a:endParaRPr>
          </a:p>
        </p:txBody>
      </p:sp>
      <p:sp>
        <p:nvSpPr>
          <p:cNvPr id="52" name="object 52"/>
          <p:cNvSpPr txBox="1"/>
          <p:nvPr/>
        </p:nvSpPr>
        <p:spPr>
          <a:xfrm>
            <a:off x="3414204" y="4452950"/>
            <a:ext cx="612140" cy="235585"/>
          </a:xfrm>
          <a:prstGeom prst="rect">
            <a:avLst/>
          </a:prstGeom>
          <a:ln w="4706">
            <a:solidFill>
              <a:srgbClr val="000000"/>
            </a:solidFill>
          </a:ln>
        </p:spPr>
        <p:txBody>
          <a:bodyPr vert="horz" wrap="square" lIns="0" tIns="0" rIns="0" bIns="0" rtlCol="0">
            <a:spAutoFit/>
          </a:bodyPr>
          <a:lstStyle/>
          <a:p>
            <a:pPr marL="91440">
              <a:lnSpc>
                <a:spcPts val="1325"/>
              </a:lnSpc>
            </a:pPr>
            <a:r>
              <a:rPr sz="1150" i="1" spc="15" dirty="0">
                <a:latin typeface="Arial"/>
                <a:cs typeface="Arial"/>
              </a:rPr>
              <a:t>ece,</a:t>
            </a:r>
            <a:r>
              <a:rPr sz="1150" i="1" spc="-85" dirty="0">
                <a:latin typeface="Arial"/>
                <a:cs typeface="Arial"/>
              </a:rPr>
              <a:t> </a:t>
            </a:r>
            <a:r>
              <a:rPr sz="1150" i="1" spc="20" dirty="0">
                <a:latin typeface="Arial"/>
                <a:cs typeface="Arial"/>
              </a:rPr>
              <a:t>3</a:t>
            </a:r>
            <a:endParaRPr sz="1150">
              <a:latin typeface="Arial"/>
              <a:cs typeface="Arial"/>
            </a:endParaRPr>
          </a:p>
        </p:txBody>
      </p:sp>
      <p:sp>
        <p:nvSpPr>
          <p:cNvPr id="53" name="object 53"/>
          <p:cNvSpPr txBox="1"/>
          <p:nvPr/>
        </p:nvSpPr>
        <p:spPr>
          <a:xfrm>
            <a:off x="2460206" y="4071569"/>
            <a:ext cx="109220" cy="191135"/>
          </a:xfrm>
          <a:prstGeom prst="rect">
            <a:avLst/>
          </a:prstGeom>
        </p:spPr>
        <p:txBody>
          <a:bodyPr vert="horz" wrap="square" lIns="0" tIns="0" rIns="0" bIns="0" rtlCol="0">
            <a:spAutoFit/>
          </a:bodyPr>
          <a:lstStyle/>
          <a:p>
            <a:pPr marL="12700">
              <a:lnSpc>
                <a:spcPct val="100000"/>
              </a:lnSpc>
            </a:pPr>
            <a:r>
              <a:rPr sz="1150" i="1" spc="20" dirty="0">
                <a:latin typeface="Arial"/>
                <a:cs typeface="Arial"/>
              </a:rPr>
              <a:t>5</a:t>
            </a:r>
            <a:endParaRPr sz="1150">
              <a:latin typeface="Arial"/>
              <a:cs typeface="Arial"/>
            </a:endParaRPr>
          </a:p>
        </p:txBody>
      </p:sp>
      <p:sp>
        <p:nvSpPr>
          <p:cNvPr id="54" name="object 54"/>
          <p:cNvSpPr txBox="1"/>
          <p:nvPr/>
        </p:nvSpPr>
        <p:spPr>
          <a:xfrm>
            <a:off x="1484553" y="4076433"/>
            <a:ext cx="612140" cy="235585"/>
          </a:xfrm>
          <a:prstGeom prst="rect">
            <a:avLst/>
          </a:prstGeom>
          <a:ln w="4706">
            <a:solidFill>
              <a:srgbClr val="000000"/>
            </a:solidFill>
          </a:ln>
        </p:spPr>
        <p:txBody>
          <a:bodyPr vert="horz" wrap="square" lIns="0" tIns="0" rIns="0" bIns="0" rtlCol="0">
            <a:spAutoFit/>
          </a:bodyPr>
          <a:lstStyle/>
          <a:p>
            <a:pPr marL="91440">
              <a:lnSpc>
                <a:spcPts val="1325"/>
              </a:lnSpc>
            </a:pPr>
            <a:r>
              <a:rPr sz="1150" i="1" spc="15" dirty="0">
                <a:latin typeface="Arial"/>
                <a:cs typeface="Arial"/>
              </a:rPr>
              <a:t>ece,</a:t>
            </a:r>
            <a:r>
              <a:rPr sz="1150" i="1" spc="-85" dirty="0">
                <a:latin typeface="Arial"/>
                <a:cs typeface="Arial"/>
              </a:rPr>
              <a:t> </a:t>
            </a:r>
            <a:r>
              <a:rPr sz="1150" i="1" spc="20" dirty="0">
                <a:latin typeface="Arial"/>
                <a:cs typeface="Arial"/>
              </a:rPr>
              <a:t>1</a:t>
            </a:r>
            <a:endParaRPr sz="1150">
              <a:latin typeface="Arial"/>
              <a:cs typeface="Arial"/>
            </a:endParaRPr>
          </a:p>
        </p:txBody>
      </p:sp>
      <p:sp>
        <p:nvSpPr>
          <p:cNvPr id="55" name="object 55"/>
          <p:cNvSpPr txBox="1"/>
          <p:nvPr/>
        </p:nvSpPr>
        <p:spPr>
          <a:xfrm>
            <a:off x="4355503" y="3182199"/>
            <a:ext cx="565150" cy="188595"/>
          </a:xfrm>
          <a:prstGeom prst="rect">
            <a:avLst/>
          </a:prstGeom>
          <a:ln w="4706">
            <a:solidFill>
              <a:srgbClr val="000000"/>
            </a:solidFill>
          </a:ln>
        </p:spPr>
        <p:txBody>
          <a:bodyPr vert="horz" wrap="square" lIns="0" tIns="0" rIns="0" bIns="0" rtlCol="0">
            <a:spAutoFit/>
          </a:bodyPr>
          <a:lstStyle/>
          <a:p>
            <a:pPr marL="91440">
              <a:lnSpc>
                <a:spcPts val="1325"/>
              </a:lnSpc>
            </a:pPr>
            <a:r>
              <a:rPr sz="1150" i="1" spc="15" dirty="0">
                <a:latin typeface="Arial"/>
                <a:cs typeface="Arial"/>
              </a:rPr>
              <a:t>ece,</a:t>
            </a:r>
            <a:r>
              <a:rPr sz="1150" i="1" spc="-85" dirty="0">
                <a:latin typeface="Arial"/>
                <a:cs typeface="Arial"/>
              </a:rPr>
              <a:t> </a:t>
            </a:r>
            <a:r>
              <a:rPr sz="1150" i="1" spc="20" dirty="0">
                <a:latin typeface="Arial"/>
                <a:cs typeface="Arial"/>
              </a:rPr>
              <a:t>4</a:t>
            </a:r>
            <a:endParaRPr sz="1150">
              <a:latin typeface="Arial"/>
              <a:cs typeface="Arial"/>
            </a:endParaRPr>
          </a:p>
        </p:txBody>
      </p:sp>
      <p:sp>
        <p:nvSpPr>
          <p:cNvPr id="56" name="object 56"/>
          <p:cNvSpPr txBox="1"/>
          <p:nvPr/>
        </p:nvSpPr>
        <p:spPr>
          <a:xfrm>
            <a:off x="2378786" y="2852749"/>
            <a:ext cx="565150" cy="188595"/>
          </a:xfrm>
          <a:prstGeom prst="rect">
            <a:avLst/>
          </a:prstGeom>
          <a:ln w="4706">
            <a:solidFill>
              <a:srgbClr val="000000"/>
            </a:solidFill>
          </a:ln>
        </p:spPr>
        <p:txBody>
          <a:bodyPr vert="horz" wrap="square" lIns="0" tIns="0" rIns="0" bIns="0" rtlCol="0">
            <a:spAutoFit/>
          </a:bodyPr>
          <a:lstStyle/>
          <a:p>
            <a:pPr marL="91440">
              <a:lnSpc>
                <a:spcPts val="1325"/>
              </a:lnSpc>
            </a:pPr>
            <a:r>
              <a:rPr sz="1150" i="1" spc="15" dirty="0">
                <a:latin typeface="Arial"/>
                <a:cs typeface="Arial"/>
              </a:rPr>
              <a:t>ece,</a:t>
            </a:r>
            <a:r>
              <a:rPr sz="1150" i="1" spc="-85" dirty="0">
                <a:latin typeface="Arial"/>
                <a:cs typeface="Arial"/>
              </a:rPr>
              <a:t> </a:t>
            </a:r>
            <a:r>
              <a:rPr sz="1150" i="1" spc="20" dirty="0">
                <a:latin typeface="Arial"/>
                <a:cs typeface="Arial"/>
              </a:rPr>
              <a:t>2</a:t>
            </a:r>
            <a:endParaRPr sz="1150">
              <a:latin typeface="Arial"/>
              <a:cs typeface="Arial"/>
            </a:endParaRPr>
          </a:p>
        </p:txBody>
      </p:sp>
      <p:sp>
        <p:nvSpPr>
          <p:cNvPr id="57" name="object 57"/>
          <p:cNvSpPr txBox="1"/>
          <p:nvPr/>
        </p:nvSpPr>
        <p:spPr>
          <a:xfrm>
            <a:off x="5343855" y="2852749"/>
            <a:ext cx="612140" cy="188595"/>
          </a:xfrm>
          <a:prstGeom prst="rect">
            <a:avLst/>
          </a:prstGeom>
          <a:ln w="4706">
            <a:solidFill>
              <a:srgbClr val="000000"/>
            </a:solidFill>
          </a:ln>
        </p:spPr>
        <p:txBody>
          <a:bodyPr vert="horz" wrap="square" lIns="0" tIns="0" rIns="0" bIns="0" rtlCol="0">
            <a:spAutoFit/>
          </a:bodyPr>
          <a:lstStyle/>
          <a:p>
            <a:pPr marL="138430">
              <a:lnSpc>
                <a:spcPts val="1325"/>
              </a:lnSpc>
            </a:pPr>
            <a:r>
              <a:rPr sz="1150" i="1" spc="15" dirty="0">
                <a:latin typeface="Arial"/>
                <a:cs typeface="Arial"/>
              </a:rPr>
              <a:t>ece,</a:t>
            </a:r>
            <a:r>
              <a:rPr sz="1150" i="1" spc="-85" dirty="0">
                <a:latin typeface="Arial"/>
                <a:cs typeface="Arial"/>
              </a:rPr>
              <a:t> </a:t>
            </a:r>
            <a:r>
              <a:rPr sz="1150" i="1" spc="20" dirty="0">
                <a:latin typeface="Arial"/>
                <a:cs typeface="Arial"/>
              </a:rPr>
              <a:t>5</a:t>
            </a:r>
            <a:endParaRPr sz="1150">
              <a:latin typeface="Arial"/>
              <a:cs typeface="Arial"/>
            </a:endParaRPr>
          </a:p>
        </p:txBody>
      </p:sp>
      <p:sp>
        <p:nvSpPr>
          <p:cNvPr id="58" name="object 58"/>
          <p:cNvSpPr txBox="1"/>
          <p:nvPr/>
        </p:nvSpPr>
        <p:spPr>
          <a:xfrm>
            <a:off x="5485053" y="4641215"/>
            <a:ext cx="565150" cy="235585"/>
          </a:xfrm>
          <a:prstGeom prst="rect">
            <a:avLst/>
          </a:prstGeom>
          <a:ln w="4706">
            <a:solidFill>
              <a:srgbClr val="000000"/>
            </a:solidFill>
          </a:ln>
        </p:spPr>
        <p:txBody>
          <a:bodyPr vert="horz" wrap="square" lIns="0" tIns="0" rIns="0" bIns="0" rtlCol="0">
            <a:spAutoFit/>
          </a:bodyPr>
          <a:lstStyle/>
          <a:p>
            <a:pPr marL="91440">
              <a:lnSpc>
                <a:spcPts val="1325"/>
              </a:lnSpc>
            </a:pPr>
            <a:r>
              <a:rPr sz="1150" i="1" spc="15" dirty="0">
                <a:latin typeface="Arial"/>
                <a:cs typeface="Arial"/>
              </a:rPr>
              <a:t>ece,</a:t>
            </a:r>
            <a:r>
              <a:rPr sz="1150" i="1" spc="-85" dirty="0">
                <a:latin typeface="Arial"/>
                <a:cs typeface="Arial"/>
              </a:rPr>
              <a:t> </a:t>
            </a:r>
            <a:r>
              <a:rPr sz="1150" i="1" spc="20" dirty="0">
                <a:latin typeface="Arial"/>
                <a:cs typeface="Arial"/>
              </a:rPr>
              <a:t>5</a:t>
            </a:r>
            <a:endParaRPr sz="1150">
              <a:latin typeface="Arial"/>
              <a:cs typeface="Arial"/>
            </a:endParaRPr>
          </a:p>
        </p:txBody>
      </p:sp>
      <p:sp>
        <p:nvSpPr>
          <p:cNvPr id="59" name="object 59"/>
          <p:cNvSpPr txBox="1"/>
          <p:nvPr/>
        </p:nvSpPr>
        <p:spPr>
          <a:xfrm>
            <a:off x="6319510" y="4259834"/>
            <a:ext cx="787400" cy="191135"/>
          </a:xfrm>
          <a:prstGeom prst="rect">
            <a:avLst/>
          </a:prstGeom>
        </p:spPr>
        <p:txBody>
          <a:bodyPr vert="horz" wrap="square" lIns="0" tIns="0" rIns="0" bIns="0" rtlCol="0">
            <a:spAutoFit/>
          </a:bodyPr>
          <a:lstStyle/>
          <a:p>
            <a:pPr marL="12700">
              <a:lnSpc>
                <a:spcPct val="100000"/>
              </a:lnSpc>
            </a:pPr>
            <a:r>
              <a:rPr sz="1150" i="1" spc="15" dirty="0">
                <a:latin typeface="Arial"/>
                <a:cs typeface="Arial"/>
              </a:rPr>
              <a:t>mechanical</a:t>
            </a:r>
            <a:endParaRPr sz="1150">
              <a:latin typeface="Arial"/>
              <a:cs typeface="Arial"/>
            </a:endParaRPr>
          </a:p>
        </p:txBody>
      </p:sp>
      <p:sp>
        <p:nvSpPr>
          <p:cNvPr id="60" name="object 60"/>
          <p:cNvSpPr txBox="1"/>
          <p:nvPr/>
        </p:nvSpPr>
        <p:spPr>
          <a:xfrm>
            <a:off x="1424778" y="3553864"/>
            <a:ext cx="109220" cy="191135"/>
          </a:xfrm>
          <a:prstGeom prst="rect">
            <a:avLst/>
          </a:prstGeom>
        </p:spPr>
        <p:txBody>
          <a:bodyPr vert="horz" wrap="square" lIns="0" tIns="0" rIns="0" bIns="0" rtlCol="0">
            <a:spAutoFit/>
          </a:bodyPr>
          <a:lstStyle/>
          <a:p>
            <a:pPr marL="12700">
              <a:lnSpc>
                <a:spcPct val="100000"/>
              </a:lnSpc>
            </a:pPr>
            <a:r>
              <a:rPr sz="1150" i="1" spc="20" dirty="0">
                <a:latin typeface="Arial"/>
                <a:cs typeface="Arial"/>
              </a:rPr>
              <a:t>1</a:t>
            </a:r>
            <a:endParaRPr sz="1150">
              <a:latin typeface="Arial"/>
              <a:cs typeface="Arial"/>
            </a:endParaRPr>
          </a:p>
        </p:txBody>
      </p:sp>
      <p:sp>
        <p:nvSpPr>
          <p:cNvPr id="62" name="object 2"/>
          <p:cNvSpPr txBox="1"/>
          <p:nvPr/>
        </p:nvSpPr>
        <p:spPr>
          <a:xfrm>
            <a:off x="1371600" y="990600"/>
            <a:ext cx="5582921" cy="430887"/>
          </a:xfrm>
          <a:prstGeom prst="rect">
            <a:avLst/>
          </a:prstGeom>
        </p:spPr>
        <p:txBody>
          <a:bodyPr vert="horz" wrap="square" lIns="0" tIns="0" rIns="0" bIns="0" rtlCol="0">
            <a:spAutoFit/>
          </a:bodyPr>
          <a:lstStyle/>
          <a:p>
            <a:pPr marL="12700" algn="ctr">
              <a:lnSpc>
                <a:spcPct val="100000"/>
              </a:lnSpc>
            </a:pPr>
            <a:r>
              <a:rPr lang="en-US" sz="2800" spc="45" dirty="0" smtClean="0">
                <a:solidFill>
                  <a:srgbClr val="00B050"/>
                </a:solidFill>
                <a:latin typeface="Century"/>
                <a:cs typeface="Century"/>
              </a:rPr>
              <a:t>Snapshot 7</a:t>
            </a:r>
            <a:endParaRPr sz="2800" dirty="0">
              <a:solidFill>
                <a:srgbClr val="00B050"/>
              </a:solidFill>
              <a:latin typeface="Century"/>
              <a:cs typeface="Century"/>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09661" y="3507618"/>
            <a:ext cx="421005" cy="421005"/>
          </a:xfrm>
          <a:custGeom>
            <a:avLst/>
            <a:gdLst/>
            <a:ahLst/>
            <a:cxnLst/>
            <a:rect l="l" t="t" r="r" b="b"/>
            <a:pathLst>
              <a:path w="421005" h="421005">
                <a:moveTo>
                  <a:pt x="420433" y="210223"/>
                </a:moveTo>
                <a:lnTo>
                  <a:pt x="414881" y="258425"/>
                </a:lnTo>
                <a:lnTo>
                  <a:pt x="399066" y="302674"/>
                </a:lnTo>
                <a:lnTo>
                  <a:pt x="374250" y="341707"/>
                </a:lnTo>
                <a:lnTo>
                  <a:pt x="341696" y="374262"/>
                </a:lnTo>
                <a:lnTo>
                  <a:pt x="302665" y="399078"/>
                </a:lnTo>
                <a:lnTo>
                  <a:pt x="258420" y="414894"/>
                </a:lnTo>
                <a:lnTo>
                  <a:pt x="210223" y="420446"/>
                </a:lnTo>
                <a:lnTo>
                  <a:pt x="162020" y="414894"/>
                </a:lnTo>
                <a:lnTo>
                  <a:pt x="117772" y="399078"/>
                </a:lnTo>
                <a:lnTo>
                  <a:pt x="78739" y="374262"/>
                </a:lnTo>
                <a:lnTo>
                  <a:pt x="46183" y="341707"/>
                </a:lnTo>
                <a:lnTo>
                  <a:pt x="21367" y="302674"/>
                </a:lnTo>
                <a:lnTo>
                  <a:pt x="5552" y="258425"/>
                </a:lnTo>
                <a:lnTo>
                  <a:pt x="0" y="210223"/>
                </a:lnTo>
                <a:lnTo>
                  <a:pt x="5552" y="162020"/>
                </a:lnTo>
                <a:lnTo>
                  <a:pt x="21367" y="117772"/>
                </a:lnTo>
                <a:lnTo>
                  <a:pt x="46183" y="78739"/>
                </a:lnTo>
                <a:lnTo>
                  <a:pt x="78739" y="46183"/>
                </a:lnTo>
                <a:lnTo>
                  <a:pt x="117772" y="21367"/>
                </a:lnTo>
                <a:lnTo>
                  <a:pt x="162020" y="5552"/>
                </a:lnTo>
                <a:lnTo>
                  <a:pt x="210223" y="0"/>
                </a:lnTo>
                <a:lnTo>
                  <a:pt x="258420" y="5552"/>
                </a:lnTo>
                <a:lnTo>
                  <a:pt x="302665" y="21367"/>
                </a:lnTo>
                <a:lnTo>
                  <a:pt x="341696" y="46183"/>
                </a:lnTo>
                <a:lnTo>
                  <a:pt x="374250" y="78739"/>
                </a:lnTo>
                <a:lnTo>
                  <a:pt x="399066" y="117772"/>
                </a:lnTo>
                <a:lnTo>
                  <a:pt x="414881" y="162020"/>
                </a:lnTo>
                <a:lnTo>
                  <a:pt x="420433" y="210223"/>
                </a:lnTo>
                <a:close/>
              </a:path>
            </a:pathLst>
          </a:custGeom>
          <a:ln w="4706">
            <a:solidFill>
              <a:srgbClr val="000000"/>
            </a:solidFill>
          </a:ln>
        </p:spPr>
        <p:txBody>
          <a:bodyPr wrap="square" lIns="0" tIns="0" rIns="0" bIns="0" rtlCol="0"/>
          <a:lstStyle/>
          <a:p>
            <a:endParaRPr/>
          </a:p>
        </p:txBody>
      </p:sp>
      <p:sp>
        <p:nvSpPr>
          <p:cNvPr id="3" name="object 3"/>
          <p:cNvSpPr/>
          <p:nvPr/>
        </p:nvSpPr>
        <p:spPr>
          <a:xfrm>
            <a:off x="3417976" y="3938732"/>
            <a:ext cx="421005" cy="421005"/>
          </a:xfrm>
          <a:custGeom>
            <a:avLst/>
            <a:gdLst/>
            <a:ahLst/>
            <a:cxnLst/>
            <a:rect l="l" t="t" r="r" b="b"/>
            <a:pathLst>
              <a:path w="421004" h="421005">
                <a:moveTo>
                  <a:pt x="420446" y="210223"/>
                </a:moveTo>
                <a:lnTo>
                  <a:pt x="414894" y="258425"/>
                </a:lnTo>
                <a:lnTo>
                  <a:pt x="399078" y="302674"/>
                </a:lnTo>
                <a:lnTo>
                  <a:pt x="374262" y="341707"/>
                </a:lnTo>
                <a:lnTo>
                  <a:pt x="341707" y="374262"/>
                </a:lnTo>
                <a:lnTo>
                  <a:pt x="302674" y="399078"/>
                </a:lnTo>
                <a:lnTo>
                  <a:pt x="258425" y="414894"/>
                </a:lnTo>
                <a:lnTo>
                  <a:pt x="210223" y="420446"/>
                </a:lnTo>
                <a:lnTo>
                  <a:pt x="162020" y="414894"/>
                </a:lnTo>
                <a:lnTo>
                  <a:pt x="117772" y="399078"/>
                </a:lnTo>
                <a:lnTo>
                  <a:pt x="78739" y="374262"/>
                </a:lnTo>
                <a:lnTo>
                  <a:pt x="46183" y="341707"/>
                </a:lnTo>
                <a:lnTo>
                  <a:pt x="21367" y="302674"/>
                </a:lnTo>
                <a:lnTo>
                  <a:pt x="5552" y="258425"/>
                </a:lnTo>
                <a:lnTo>
                  <a:pt x="0" y="210223"/>
                </a:lnTo>
                <a:lnTo>
                  <a:pt x="5552" y="162020"/>
                </a:lnTo>
                <a:lnTo>
                  <a:pt x="21367" y="117772"/>
                </a:lnTo>
                <a:lnTo>
                  <a:pt x="46183" y="78739"/>
                </a:lnTo>
                <a:lnTo>
                  <a:pt x="78739" y="46183"/>
                </a:lnTo>
                <a:lnTo>
                  <a:pt x="117772" y="21367"/>
                </a:lnTo>
                <a:lnTo>
                  <a:pt x="162020" y="5552"/>
                </a:lnTo>
                <a:lnTo>
                  <a:pt x="210223" y="0"/>
                </a:lnTo>
                <a:lnTo>
                  <a:pt x="258425" y="5552"/>
                </a:lnTo>
                <a:lnTo>
                  <a:pt x="302674" y="21367"/>
                </a:lnTo>
                <a:lnTo>
                  <a:pt x="341707" y="46183"/>
                </a:lnTo>
                <a:lnTo>
                  <a:pt x="374262" y="78739"/>
                </a:lnTo>
                <a:lnTo>
                  <a:pt x="399078" y="117772"/>
                </a:lnTo>
                <a:lnTo>
                  <a:pt x="414894" y="162020"/>
                </a:lnTo>
                <a:lnTo>
                  <a:pt x="420446" y="210223"/>
                </a:lnTo>
                <a:close/>
              </a:path>
            </a:pathLst>
          </a:custGeom>
          <a:ln w="4706">
            <a:solidFill>
              <a:srgbClr val="000000"/>
            </a:solidFill>
          </a:ln>
        </p:spPr>
        <p:txBody>
          <a:bodyPr wrap="square" lIns="0" tIns="0" rIns="0" bIns="0" rtlCol="0"/>
          <a:lstStyle/>
          <a:p>
            <a:endParaRPr/>
          </a:p>
        </p:txBody>
      </p:sp>
      <p:sp>
        <p:nvSpPr>
          <p:cNvPr id="4" name="object 4"/>
          <p:cNvSpPr/>
          <p:nvPr/>
        </p:nvSpPr>
        <p:spPr>
          <a:xfrm>
            <a:off x="4421390" y="3286104"/>
            <a:ext cx="421005" cy="421005"/>
          </a:xfrm>
          <a:custGeom>
            <a:avLst/>
            <a:gdLst/>
            <a:ahLst/>
            <a:cxnLst/>
            <a:rect l="l" t="t" r="r" b="b"/>
            <a:pathLst>
              <a:path w="421004" h="421005">
                <a:moveTo>
                  <a:pt x="420446" y="210223"/>
                </a:moveTo>
                <a:lnTo>
                  <a:pt x="414894" y="258425"/>
                </a:lnTo>
                <a:lnTo>
                  <a:pt x="399078" y="302674"/>
                </a:lnTo>
                <a:lnTo>
                  <a:pt x="374262" y="341707"/>
                </a:lnTo>
                <a:lnTo>
                  <a:pt x="341707" y="374262"/>
                </a:lnTo>
                <a:lnTo>
                  <a:pt x="302674" y="399078"/>
                </a:lnTo>
                <a:lnTo>
                  <a:pt x="258425" y="414894"/>
                </a:lnTo>
                <a:lnTo>
                  <a:pt x="210223" y="420446"/>
                </a:lnTo>
                <a:lnTo>
                  <a:pt x="162020" y="414894"/>
                </a:lnTo>
                <a:lnTo>
                  <a:pt x="117772" y="399078"/>
                </a:lnTo>
                <a:lnTo>
                  <a:pt x="78739" y="374262"/>
                </a:lnTo>
                <a:lnTo>
                  <a:pt x="46183" y="341707"/>
                </a:lnTo>
                <a:lnTo>
                  <a:pt x="21367" y="302674"/>
                </a:lnTo>
                <a:lnTo>
                  <a:pt x="5552" y="258425"/>
                </a:lnTo>
                <a:lnTo>
                  <a:pt x="0" y="210223"/>
                </a:lnTo>
                <a:lnTo>
                  <a:pt x="5552" y="162020"/>
                </a:lnTo>
                <a:lnTo>
                  <a:pt x="21367" y="117772"/>
                </a:lnTo>
                <a:lnTo>
                  <a:pt x="46183" y="78739"/>
                </a:lnTo>
                <a:lnTo>
                  <a:pt x="78739" y="46183"/>
                </a:lnTo>
                <a:lnTo>
                  <a:pt x="117772" y="21367"/>
                </a:lnTo>
                <a:lnTo>
                  <a:pt x="162020" y="5552"/>
                </a:lnTo>
                <a:lnTo>
                  <a:pt x="210223" y="0"/>
                </a:lnTo>
                <a:lnTo>
                  <a:pt x="258425" y="5552"/>
                </a:lnTo>
                <a:lnTo>
                  <a:pt x="302674" y="21367"/>
                </a:lnTo>
                <a:lnTo>
                  <a:pt x="341707" y="46183"/>
                </a:lnTo>
                <a:lnTo>
                  <a:pt x="374262" y="78739"/>
                </a:lnTo>
                <a:lnTo>
                  <a:pt x="399078" y="117772"/>
                </a:lnTo>
                <a:lnTo>
                  <a:pt x="414894" y="162020"/>
                </a:lnTo>
                <a:lnTo>
                  <a:pt x="420446" y="210223"/>
                </a:lnTo>
                <a:close/>
              </a:path>
            </a:pathLst>
          </a:custGeom>
          <a:ln w="4706">
            <a:solidFill>
              <a:srgbClr val="000000"/>
            </a:solidFill>
          </a:ln>
        </p:spPr>
        <p:txBody>
          <a:bodyPr wrap="square" lIns="0" tIns="0" rIns="0" bIns="0" rtlCol="0"/>
          <a:lstStyle/>
          <a:p>
            <a:endParaRPr/>
          </a:p>
        </p:txBody>
      </p:sp>
      <p:sp>
        <p:nvSpPr>
          <p:cNvPr id="5" name="object 5"/>
          <p:cNvSpPr/>
          <p:nvPr/>
        </p:nvSpPr>
        <p:spPr>
          <a:xfrm>
            <a:off x="5542165" y="4098130"/>
            <a:ext cx="421005" cy="421005"/>
          </a:xfrm>
          <a:custGeom>
            <a:avLst/>
            <a:gdLst/>
            <a:ahLst/>
            <a:cxnLst/>
            <a:rect l="l" t="t" r="r" b="b"/>
            <a:pathLst>
              <a:path w="421004" h="421005">
                <a:moveTo>
                  <a:pt x="420433" y="210223"/>
                </a:moveTo>
                <a:lnTo>
                  <a:pt x="414881" y="258425"/>
                </a:lnTo>
                <a:lnTo>
                  <a:pt x="399066" y="302674"/>
                </a:lnTo>
                <a:lnTo>
                  <a:pt x="374249" y="341707"/>
                </a:lnTo>
                <a:lnTo>
                  <a:pt x="341694" y="374262"/>
                </a:lnTo>
                <a:lnTo>
                  <a:pt x="302661" y="399078"/>
                </a:lnTo>
                <a:lnTo>
                  <a:pt x="258412" y="414894"/>
                </a:lnTo>
                <a:lnTo>
                  <a:pt x="210210" y="420446"/>
                </a:lnTo>
                <a:lnTo>
                  <a:pt x="162012" y="414894"/>
                </a:lnTo>
                <a:lnTo>
                  <a:pt x="117767" y="399078"/>
                </a:lnTo>
                <a:lnTo>
                  <a:pt x="78736" y="374262"/>
                </a:lnTo>
                <a:lnTo>
                  <a:pt x="46182" y="341707"/>
                </a:lnTo>
                <a:lnTo>
                  <a:pt x="21366" y="302674"/>
                </a:lnTo>
                <a:lnTo>
                  <a:pt x="5552" y="258425"/>
                </a:lnTo>
                <a:lnTo>
                  <a:pt x="0" y="210223"/>
                </a:lnTo>
                <a:lnTo>
                  <a:pt x="5552" y="162020"/>
                </a:lnTo>
                <a:lnTo>
                  <a:pt x="21366" y="117772"/>
                </a:lnTo>
                <a:lnTo>
                  <a:pt x="46182" y="78739"/>
                </a:lnTo>
                <a:lnTo>
                  <a:pt x="78736" y="46183"/>
                </a:lnTo>
                <a:lnTo>
                  <a:pt x="117767" y="21367"/>
                </a:lnTo>
                <a:lnTo>
                  <a:pt x="162012" y="5552"/>
                </a:lnTo>
                <a:lnTo>
                  <a:pt x="210210" y="0"/>
                </a:lnTo>
                <a:lnTo>
                  <a:pt x="258412" y="5552"/>
                </a:lnTo>
                <a:lnTo>
                  <a:pt x="302661" y="21367"/>
                </a:lnTo>
                <a:lnTo>
                  <a:pt x="341694" y="46183"/>
                </a:lnTo>
                <a:lnTo>
                  <a:pt x="374249" y="78739"/>
                </a:lnTo>
                <a:lnTo>
                  <a:pt x="399066" y="117772"/>
                </a:lnTo>
                <a:lnTo>
                  <a:pt x="414881" y="162020"/>
                </a:lnTo>
                <a:lnTo>
                  <a:pt x="420433" y="210223"/>
                </a:lnTo>
                <a:close/>
              </a:path>
            </a:pathLst>
          </a:custGeom>
          <a:ln w="4706">
            <a:solidFill>
              <a:srgbClr val="000000"/>
            </a:solidFill>
          </a:ln>
        </p:spPr>
        <p:txBody>
          <a:bodyPr wrap="square" lIns="0" tIns="0" rIns="0" bIns="0" rtlCol="0"/>
          <a:lstStyle/>
          <a:p>
            <a:endParaRPr/>
          </a:p>
        </p:txBody>
      </p:sp>
      <p:sp>
        <p:nvSpPr>
          <p:cNvPr id="6" name="object 6"/>
          <p:cNvSpPr/>
          <p:nvPr/>
        </p:nvSpPr>
        <p:spPr>
          <a:xfrm>
            <a:off x="2430868" y="3016268"/>
            <a:ext cx="421005" cy="421005"/>
          </a:xfrm>
          <a:custGeom>
            <a:avLst/>
            <a:gdLst/>
            <a:ahLst/>
            <a:cxnLst/>
            <a:rect l="l" t="t" r="r" b="b"/>
            <a:pathLst>
              <a:path w="421005" h="421005">
                <a:moveTo>
                  <a:pt x="420446" y="210223"/>
                </a:moveTo>
                <a:lnTo>
                  <a:pt x="414894" y="258425"/>
                </a:lnTo>
                <a:lnTo>
                  <a:pt x="399078" y="302674"/>
                </a:lnTo>
                <a:lnTo>
                  <a:pt x="374262" y="341707"/>
                </a:lnTo>
                <a:lnTo>
                  <a:pt x="341707" y="374262"/>
                </a:lnTo>
                <a:lnTo>
                  <a:pt x="302674" y="399078"/>
                </a:lnTo>
                <a:lnTo>
                  <a:pt x="258425" y="414894"/>
                </a:lnTo>
                <a:lnTo>
                  <a:pt x="210223" y="420446"/>
                </a:lnTo>
                <a:lnTo>
                  <a:pt x="162020" y="414894"/>
                </a:lnTo>
                <a:lnTo>
                  <a:pt x="117772" y="399078"/>
                </a:lnTo>
                <a:lnTo>
                  <a:pt x="78739" y="374262"/>
                </a:lnTo>
                <a:lnTo>
                  <a:pt x="46183" y="341707"/>
                </a:lnTo>
                <a:lnTo>
                  <a:pt x="21367" y="302674"/>
                </a:lnTo>
                <a:lnTo>
                  <a:pt x="5552" y="258425"/>
                </a:lnTo>
                <a:lnTo>
                  <a:pt x="0" y="210223"/>
                </a:lnTo>
                <a:lnTo>
                  <a:pt x="5552" y="162020"/>
                </a:lnTo>
                <a:lnTo>
                  <a:pt x="21367" y="117772"/>
                </a:lnTo>
                <a:lnTo>
                  <a:pt x="46183" y="78739"/>
                </a:lnTo>
                <a:lnTo>
                  <a:pt x="78739" y="46183"/>
                </a:lnTo>
                <a:lnTo>
                  <a:pt x="117772" y="21367"/>
                </a:lnTo>
                <a:lnTo>
                  <a:pt x="162020" y="5552"/>
                </a:lnTo>
                <a:lnTo>
                  <a:pt x="210223" y="0"/>
                </a:lnTo>
                <a:lnTo>
                  <a:pt x="258425" y="5552"/>
                </a:lnTo>
                <a:lnTo>
                  <a:pt x="302674" y="21367"/>
                </a:lnTo>
                <a:lnTo>
                  <a:pt x="341707" y="46183"/>
                </a:lnTo>
                <a:lnTo>
                  <a:pt x="374262" y="78739"/>
                </a:lnTo>
                <a:lnTo>
                  <a:pt x="399078" y="117772"/>
                </a:lnTo>
                <a:lnTo>
                  <a:pt x="414894" y="162020"/>
                </a:lnTo>
                <a:lnTo>
                  <a:pt x="420446" y="210223"/>
                </a:lnTo>
                <a:close/>
              </a:path>
            </a:pathLst>
          </a:custGeom>
          <a:ln w="4706">
            <a:solidFill>
              <a:srgbClr val="000000"/>
            </a:solidFill>
          </a:ln>
        </p:spPr>
        <p:txBody>
          <a:bodyPr wrap="square" lIns="0" tIns="0" rIns="0" bIns="0" rtlCol="0"/>
          <a:lstStyle/>
          <a:p>
            <a:endParaRPr/>
          </a:p>
        </p:txBody>
      </p:sp>
      <p:sp>
        <p:nvSpPr>
          <p:cNvPr id="7" name="object 7"/>
          <p:cNvSpPr/>
          <p:nvPr/>
        </p:nvSpPr>
        <p:spPr>
          <a:xfrm>
            <a:off x="5533999" y="2952260"/>
            <a:ext cx="421005" cy="421005"/>
          </a:xfrm>
          <a:custGeom>
            <a:avLst/>
            <a:gdLst/>
            <a:ahLst/>
            <a:cxnLst/>
            <a:rect l="l" t="t" r="r" b="b"/>
            <a:pathLst>
              <a:path w="421004" h="421005">
                <a:moveTo>
                  <a:pt x="420446" y="210223"/>
                </a:moveTo>
                <a:lnTo>
                  <a:pt x="414894" y="258425"/>
                </a:lnTo>
                <a:lnTo>
                  <a:pt x="399078" y="302674"/>
                </a:lnTo>
                <a:lnTo>
                  <a:pt x="374262" y="341707"/>
                </a:lnTo>
                <a:lnTo>
                  <a:pt x="341707" y="374262"/>
                </a:lnTo>
                <a:lnTo>
                  <a:pt x="302674" y="399078"/>
                </a:lnTo>
                <a:lnTo>
                  <a:pt x="258425" y="414894"/>
                </a:lnTo>
                <a:lnTo>
                  <a:pt x="210223" y="420446"/>
                </a:lnTo>
                <a:lnTo>
                  <a:pt x="162020" y="414894"/>
                </a:lnTo>
                <a:lnTo>
                  <a:pt x="117772" y="399078"/>
                </a:lnTo>
                <a:lnTo>
                  <a:pt x="78739" y="374262"/>
                </a:lnTo>
                <a:lnTo>
                  <a:pt x="46183" y="341707"/>
                </a:lnTo>
                <a:lnTo>
                  <a:pt x="21367" y="302674"/>
                </a:lnTo>
                <a:lnTo>
                  <a:pt x="5552" y="258425"/>
                </a:lnTo>
                <a:lnTo>
                  <a:pt x="0" y="210223"/>
                </a:lnTo>
                <a:lnTo>
                  <a:pt x="5552" y="162020"/>
                </a:lnTo>
                <a:lnTo>
                  <a:pt x="21367" y="117772"/>
                </a:lnTo>
                <a:lnTo>
                  <a:pt x="46183" y="78739"/>
                </a:lnTo>
                <a:lnTo>
                  <a:pt x="78739" y="46183"/>
                </a:lnTo>
                <a:lnTo>
                  <a:pt x="117772" y="21367"/>
                </a:lnTo>
                <a:lnTo>
                  <a:pt x="162020" y="5552"/>
                </a:lnTo>
                <a:lnTo>
                  <a:pt x="210223" y="0"/>
                </a:lnTo>
                <a:lnTo>
                  <a:pt x="258425" y="5552"/>
                </a:lnTo>
                <a:lnTo>
                  <a:pt x="302674" y="21367"/>
                </a:lnTo>
                <a:lnTo>
                  <a:pt x="341707" y="46183"/>
                </a:lnTo>
                <a:lnTo>
                  <a:pt x="374262" y="78739"/>
                </a:lnTo>
                <a:lnTo>
                  <a:pt x="399078" y="117772"/>
                </a:lnTo>
                <a:lnTo>
                  <a:pt x="414894" y="162020"/>
                </a:lnTo>
                <a:lnTo>
                  <a:pt x="420446" y="210223"/>
                </a:lnTo>
                <a:close/>
              </a:path>
            </a:pathLst>
          </a:custGeom>
          <a:ln w="4706">
            <a:solidFill>
              <a:srgbClr val="000000"/>
            </a:solidFill>
          </a:ln>
        </p:spPr>
        <p:txBody>
          <a:bodyPr wrap="square" lIns="0" tIns="0" rIns="0" bIns="0" rtlCol="0"/>
          <a:lstStyle/>
          <a:p>
            <a:endParaRPr/>
          </a:p>
        </p:txBody>
      </p:sp>
      <p:sp>
        <p:nvSpPr>
          <p:cNvPr id="8" name="object 8"/>
          <p:cNvSpPr/>
          <p:nvPr/>
        </p:nvSpPr>
        <p:spPr>
          <a:xfrm>
            <a:off x="1908137" y="3294258"/>
            <a:ext cx="565150" cy="282575"/>
          </a:xfrm>
          <a:custGeom>
            <a:avLst/>
            <a:gdLst/>
            <a:ahLst/>
            <a:cxnLst/>
            <a:rect l="l" t="t" r="r" b="b"/>
            <a:pathLst>
              <a:path w="565150" h="282575">
                <a:moveTo>
                  <a:pt x="0" y="282397"/>
                </a:moveTo>
                <a:lnTo>
                  <a:pt x="564781" y="0"/>
                </a:lnTo>
              </a:path>
            </a:pathLst>
          </a:custGeom>
          <a:ln w="4706">
            <a:solidFill>
              <a:srgbClr val="000000"/>
            </a:solidFill>
          </a:ln>
        </p:spPr>
        <p:txBody>
          <a:bodyPr wrap="square" lIns="0" tIns="0" rIns="0" bIns="0" rtlCol="0"/>
          <a:lstStyle/>
          <a:p>
            <a:endParaRPr/>
          </a:p>
        </p:txBody>
      </p:sp>
      <p:sp>
        <p:nvSpPr>
          <p:cNvPr id="9" name="object 9"/>
          <p:cNvSpPr/>
          <p:nvPr/>
        </p:nvSpPr>
        <p:spPr>
          <a:xfrm>
            <a:off x="1908137" y="3811973"/>
            <a:ext cx="1506220" cy="376555"/>
          </a:xfrm>
          <a:custGeom>
            <a:avLst/>
            <a:gdLst/>
            <a:ahLst/>
            <a:cxnLst/>
            <a:rect l="l" t="t" r="r" b="b"/>
            <a:pathLst>
              <a:path w="1506220" h="376555">
                <a:moveTo>
                  <a:pt x="0" y="0"/>
                </a:moveTo>
                <a:lnTo>
                  <a:pt x="1506067" y="376516"/>
                </a:lnTo>
              </a:path>
            </a:pathLst>
          </a:custGeom>
          <a:ln w="4706">
            <a:solidFill>
              <a:srgbClr val="000000"/>
            </a:solidFill>
          </a:ln>
        </p:spPr>
        <p:txBody>
          <a:bodyPr wrap="square" lIns="0" tIns="0" rIns="0" bIns="0" rtlCol="0"/>
          <a:lstStyle/>
          <a:p>
            <a:endParaRPr/>
          </a:p>
        </p:txBody>
      </p:sp>
      <p:sp>
        <p:nvSpPr>
          <p:cNvPr id="10" name="object 10"/>
          <p:cNvSpPr/>
          <p:nvPr/>
        </p:nvSpPr>
        <p:spPr>
          <a:xfrm>
            <a:off x="2802369" y="3341324"/>
            <a:ext cx="706120" cy="612140"/>
          </a:xfrm>
          <a:custGeom>
            <a:avLst/>
            <a:gdLst/>
            <a:ahLst/>
            <a:cxnLst/>
            <a:rect l="l" t="t" r="r" b="b"/>
            <a:pathLst>
              <a:path w="706120" h="612139">
                <a:moveTo>
                  <a:pt x="0" y="0"/>
                </a:moveTo>
                <a:lnTo>
                  <a:pt x="705967" y="611847"/>
                </a:lnTo>
              </a:path>
            </a:pathLst>
          </a:custGeom>
          <a:ln w="4706">
            <a:solidFill>
              <a:srgbClr val="000000"/>
            </a:solidFill>
          </a:ln>
        </p:spPr>
        <p:txBody>
          <a:bodyPr wrap="square" lIns="0" tIns="0" rIns="0" bIns="0" rtlCol="0"/>
          <a:lstStyle/>
          <a:p>
            <a:endParaRPr/>
          </a:p>
        </p:txBody>
      </p:sp>
      <p:sp>
        <p:nvSpPr>
          <p:cNvPr id="11" name="object 11"/>
          <p:cNvSpPr/>
          <p:nvPr/>
        </p:nvSpPr>
        <p:spPr>
          <a:xfrm>
            <a:off x="3837787" y="3670775"/>
            <a:ext cx="659130" cy="424180"/>
          </a:xfrm>
          <a:custGeom>
            <a:avLst/>
            <a:gdLst/>
            <a:ahLst/>
            <a:cxnLst/>
            <a:rect l="l" t="t" r="r" b="b"/>
            <a:pathLst>
              <a:path w="659129" h="424180">
                <a:moveTo>
                  <a:pt x="0" y="423583"/>
                </a:moveTo>
                <a:lnTo>
                  <a:pt x="658914" y="0"/>
                </a:lnTo>
              </a:path>
            </a:pathLst>
          </a:custGeom>
          <a:ln w="4706">
            <a:solidFill>
              <a:srgbClr val="000000"/>
            </a:solidFill>
          </a:ln>
        </p:spPr>
        <p:txBody>
          <a:bodyPr wrap="square" lIns="0" tIns="0" rIns="0" bIns="0" rtlCol="0"/>
          <a:lstStyle/>
          <a:p>
            <a:endParaRPr/>
          </a:p>
        </p:txBody>
      </p:sp>
      <p:sp>
        <p:nvSpPr>
          <p:cNvPr id="12" name="object 12"/>
          <p:cNvSpPr/>
          <p:nvPr/>
        </p:nvSpPr>
        <p:spPr>
          <a:xfrm>
            <a:off x="4826152" y="3200138"/>
            <a:ext cx="659130" cy="235585"/>
          </a:xfrm>
          <a:custGeom>
            <a:avLst/>
            <a:gdLst/>
            <a:ahLst/>
            <a:cxnLst/>
            <a:rect l="l" t="t" r="r" b="b"/>
            <a:pathLst>
              <a:path w="659129" h="235584">
                <a:moveTo>
                  <a:pt x="0" y="235318"/>
                </a:moveTo>
                <a:lnTo>
                  <a:pt x="658901" y="0"/>
                </a:lnTo>
              </a:path>
            </a:pathLst>
          </a:custGeom>
          <a:ln w="4706">
            <a:solidFill>
              <a:srgbClr val="000000"/>
            </a:solidFill>
          </a:ln>
        </p:spPr>
        <p:txBody>
          <a:bodyPr wrap="square" lIns="0" tIns="0" rIns="0" bIns="0" rtlCol="0"/>
          <a:lstStyle/>
          <a:p>
            <a:endParaRPr/>
          </a:p>
        </p:txBody>
      </p:sp>
      <p:sp>
        <p:nvSpPr>
          <p:cNvPr id="13" name="object 13"/>
          <p:cNvSpPr/>
          <p:nvPr/>
        </p:nvSpPr>
        <p:spPr>
          <a:xfrm>
            <a:off x="4779086" y="3623709"/>
            <a:ext cx="800100" cy="565150"/>
          </a:xfrm>
          <a:custGeom>
            <a:avLst/>
            <a:gdLst/>
            <a:ahLst/>
            <a:cxnLst/>
            <a:rect l="l" t="t" r="r" b="b"/>
            <a:pathLst>
              <a:path w="800100" h="565150">
                <a:moveTo>
                  <a:pt x="0" y="0"/>
                </a:moveTo>
                <a:lnTo>
                  <a:pt x="800100" y="564781"/>
                </a:lnTo>
              </a:path>
            </a:pathLst>
          </a:custGeom>
          <a:ln w="4706">
            <a:solidFill>
              <a:srgbClr val="000000"/>
            </a:solidFill>
          </a:ln>
        </p:spPr>
        <p:txBody>
          <a:bodyPr wrap="square" lIns="0" tIns="0" rIns="0" bIns="0" rtlCol="0"/>
          <a:lstStyle/>
          <a:p>
            <a:endParaRPr/>
          </a:p>
        </p:txBody>
      </p:sp>
      <p:sp>
        <p:nvSpPr>
          <p:cNvPr id="14" name="object 14"/>
          <p:cNvSpPr/>
          <p:nvPr/>
        </p:nvSpPr>
        <p:spPr>
          <a:xfrm>
            <a:off x="5720372" y="3341324"/>
            <a:ext cx="0" cy="753110"/>
          </a:xfrm>
          <a:custGeom>
            <a:avLst/>
            <a:gdLst/>
            <a:ahLst/>
            <a:cxnLst/>
            <a:rect l="l" t="t" r="r" b="b"/>
            <a:pathLst>
              <a:path h="753110">
                <a:moveTo>
                  <a:pt x="0" y="0"/>
                </a:moveTo>
                <a:lnTo>
                  <a:pt x="0" y="753033"/>
                </a:lnTo>
              </a:path>
            </a:pathLst>
          </a:custGeom>
          <a:ln w="3175">
            <a:solidFill>
              <a:srgbClr val="000000"/>
            </a:solidFill>
          </a:ln>
        </p:spPr>
        <p:txBody>
          <a:bodyPr wrap="square" lIns="0" tIns="0" rIns="0" bIns="0" rtlCol="0"/>
          <a:lstStyle/>
          <a:p>
            <a:endParaRPr/>
          </a:p>
        </p:txBody>
      </p:sp>
      <p:sp>
        <p:nvSpPr>
          <p:cNvPr id="15" name="object 15"/>
          <p:cNvSpPr/>
          <p:nvPr/>
        </p:nvSpPr>
        <p:spPr>
          <a:xfrm>
            <a:off x="5720372" y="3341324"/>
            <a:ext cx="0" cy="753110"/>
          </a:xfrm>
          <a:custGeom>
            <a:avLst/>
            <a:gdLst/>
            <a:ahLst/>
            <a:cxnLst/>
            <a:rect l="l" t="t" r="r" b="b"/>
            <a:pathLst>
              <a:path h="753110">
                <a:moveTo>
                  <a:pt x="0" y="0"/>
                </a:moveTo>
                <a:lnTo>
                  <a:pt x="0" y="753033"/>
                </a:lnTo>
              </a:path>
            </a:pathLst>
          </a:custGeom>
          <a:ln w="4706">
            <a:solidFill>
              <a:srgbClr val="000000"/>
            </a:solidFill>
          </a:ln>
        </p:spPr>
        <p:txBody>
          <a:bodyPr wrap="square" lIns="0" tIns="0" rIns="0" bIns="0" rtlCol="0"/>
          <a:lstStyle/>
          <a:p>
            <a:endParaRPr/>
          </a:p>
        </p:txBody>
      </p:sp>
      <p:sp>
        <p:nvSpPr>
          <p:cNvPr id="16" name="object 16"/>
          <p:cNvSpPr/>
          <p:nvPr/>
        </p:nvSpPr>
        <p:spPr>
          <a:xfrm>
            <a:off x="5908637" y="3106006"/>
            <a:ext cx="188595" cy="0"/>
          </a:xfrm>
          <a:custGeom>
            <a:avLst/>
            <a:gdLst/>
            <a:ahLst/>
            <a:cxnLst/>
            <a:rect l="l" t="t" r="r" b="b"/>
            <a:pathLst>
              <a:path w="188595">
                <a:moveTo>
                  <a:pt x="0" y="0"/>
                </a:moveTo>
                <a:lnTo>
                  <a:pt x="188264" y="0"/>
                </a:lnTo>
              </a:path>
            </a:pathLst>
          </a:custGeom>
          <a:ln w="3175">
            <a:solidFill>
              <a:srgbClr val="000000"/>
            </a:solidFill>
          </a:ln>
        </p:spPr>
        <p:txBody>
          <a:bodyPr wrap="square" lIns="0" tIns="0" rIns="0" bIns="0" rtlCol="0"/>
          <a:lstStyle/>
          <a:p>
            <a:endParaRPr/>
          </a:p>
        </p:txBody>
      </p:sp>
      <p:sp>
        <p:nvSpPr>
          <p:cNvPr id="17" name="object 17"/>
          <p:cNvSpPr/>
          <p:nvPr/>
        </p:nvSpPr>
        <p:spPr>
          <a:xfrm>
            <a:off x="5908637" y="3106006"/>
            <a:ext cx="188595" cy="0"/>
          </a:xfrm>
          <a:custGeom>
            <a:avLst/>
            <a:gdLst/>
            <a:ahLst/>
            <a:cxnLst/>
            <a:rect l="l" t="t" r="r" b="b"/>
            <a:pathLst>
              <a:path w="188595">
                <a:moveTo>
                  <a:pt x="0" y="0"/>
                </a:moveTo>
                <a:lnTo>
                  <a:pt x="188264" y="0"/>
                </a:lnTo>
              </a:path>
            </a:pathLst>
          </a:custGeom>
          <a:ln w="4706">
            <a:solidFill>
              <a:srgbClr val="000000"/>
            </a:solidFill>
          </a:ln>
        </p:spPr>
        <p:txBody>
          <a:bodyPr wrap="square" lIns="0" tIns="0" rIns="0" bIns="0" rtlCol="0"/>
          <a:lstStyle/>
          <a:p>
            <a:endParaRPr/>
          </a:p>
        </p:txBody>
      </p:sp>
      <p:sp>
        <p:nvSpPr>
          <p:cNvPr id="18" name="object 18"/>
          <p:cNvSpPr/>
          <p:nvPr/>
        </p:nvSpPr>
        <p:spPr>
          <a:xfrm>
            <a:off x="5955703" y="4282623"/>
            <a:ext cx="188595" cy="0"/>
          </a:xfrm>
          <a:custGeom>
            <a:avLst/>
            <a:gdLst/>
            <a:ahLst/>
            <a:cxnLst/>
            <a:rect l="l" t="t" r="r" b="b"/>
            <a:pathLst>
              <a:path w="188595">
                <a:moveTo>
                  <a:pt x="0" y="0"/>
                </a:moveTo>
                <a:lnTo>
                  <a:pt x="188252" y="0"/>
                </a:lnTo>
              </a:path>
            </a:pathLst>
          </a:custGeom>
          <a:ln w="3175">
            <a:solidFill>
              <a:srgbClr val="000000"/>
            </a:solidFill>
          </a:ln>
        </p:spPr>
        <p:txBody>
          <a:bodyPr wrap="square" lIns="0" tIns="0" rIns="0" bIns="0" rtlCol="0"/>
          <a:lstStyle/>
          <a:p>
            <a:endParaRPr/>
          </a:p>
        </p:txBody>
      </p:sp>
      <p:sp>
        <p:nvSpPr>
          <p:cNvPr id="19" name="object 19"/>
          <p:cNvSpPr/>
          <p:nvPr/>
        </p:nvSpPr>
        <p:spPr>
          <a:xfrm>
            <a:off x="5955703" y="4282623"/>
            <a:ext cx="188595" cy="0"/>
          </a:xfrm>
          <a:custGeom>
            <a:avLst/>
            <a:gdLst/>
            <a:ahLst/>
            <a:cxnLst/>
            <a:rect l="l" t="t" r="r" b="b"/>
            <a:pathLst>
              <a:path w="188595">
                <a:moveTo>
                  <a:pt x="0" y="0"/>
                </a:moveTo>
                <a:lnTo>
                  <a:pt x="188252" y="0"/>
                </a:lnTo>
              </a:path>
            </a:pathLst>
          </a:custGeom>
          <a:ln w="4706">
            <a:solidFill>
              <a:srgbClr val="000000"/>
            </a:solidFill>
          </a:ln>
        </p:spPr>
        <p:txBody>
          <a:bodyPr wrap="square" lIns="0" tIns="0" rIns="0" bIns="0" rtlCol="0"/>
          <a:lstStyle/>
          <a:p>
            <a:endParaRPr/>
          </a:p>
        </p:txBody>
      </p:sp>
      <p:sp>
        <p:nvSpPr>
          <p:cNvPr id="20" name="object 20"/>
          <p:cNvSpPr/>
          <p:nvPr/>
        </p:nvSpPr>
        <p:spPr>
          <a:xfrm>
            <a:off x="6096901" y="2776555"/>
            <a:ext cx="0" cy="565150"/>
          </a:xfrm>
          <a:custGeom>
            <a:avLst/>
            <a:gdLst/>
            <a:ahLst/>
            <a:cxnLst/>
            <a:rect l="l" t="t" r="r" b="b"/>
            <a:pathLst>
              <a:path h="565150">
                <a:moveTo>
                  <a:pt x="0" y="0"/>
                </a:moveTo>
                <a:lnTo>
                  <a:pt x="0" y="564769"/>
                </a:lnTo>
              </a:path>
            </a:pathLst>
          </a:custGeom>
          <a:ln w="3175">
            <a:solidFill>
              <a:srgbClr val="000000"/>
            </a:solidFill>
          </a:ln>
        </p:spPr>
        <p:txBody>
          <a:bodyPr wrap="square" lIns="0" tIns="0" rIns="0" bIns="0" rtlCol="0"/>
          <a:lstStyle/>
          <a:p>
            <a:endParaRPr/>
          </a:p>
        </p:txBody>
      </p:sp>
      <p:sp>
        <p:nvSpPr>
          <p:cNvPr id="21" name="object 21"/>
          <p:cNvSpPr/>
          <p:nvPr/>
        </p:nvSpPr>
        <p:spPr>
          <a:xfrm>
            <a:off x="6096901" y="2776555"/>
            <a:ext cx="0" cy="565150"/>
          </a:xfrm>
          <a:custGeom>
            <a:avLst/>
            <a:gdLst/>
            <a:ahLst/>
            <a:cxnLst/>
            <a:rect l="l" t="t" r="r" b="b"/>
            <a:pathLst>
              <a:path h="565150">
                <a:moveTo>
                  <a:pt x="0" y="0"/>
                </a:moveTo>
                <a:lnTo>
                  <a:pt x="0" y="564769"/>
                </a:lnTo>
              </a:path>
            </a:pathLst>
          </a:custGeom>
          <a:ln w="18825">
            <a:solidFill>
              <a:srgbClr val="000000"/>
            </a:solidFill>
          </a:ln>
        </p:spPr>
        <p:txBody>
          <a:bodyPr wrap="square" lIns="0" tIns="0" rIns="0" bIns="0" rtlCol="0"/>
          <a:lstStyle/>
          <a:p>
            <a:endParaRPr/>
          </a:p>
        </p:txBody>
      </p:sp>
      <p:sp>
        <p:nvSpPr>
          <p:cNvPr id="22" name="object 22"/>
          <p:cNvSpPr/>
          <p:nvPr/>
        </p:nvSpPr>
        <p:spPr>
          <a:xfrm>
            <a:off x="6143955" y="4094358"/>
            <a:ext cx="0" cy="565150"/>
          </a:xfrm>
          <a:custGeom>
            <a:avLst/>
            <a:gdLst/>
            <a:ahLst/>
            <a:cxnLst/>
            <a:rect l="l" t="t" r="r" b="b"/>
            <a:pathLst>
              <a:path h="565150">
                <a:moveTo>
                  <a:pt x="0" y="0"/>
                </a:moveTo>
                <a:lnTo>
                  <a:pt x="0" y="564781"/>
                </a:lnTo>
              </a:path>
            </a:pathLst>
          </a:custGeom>
          <a:ln w="3175">
            <a:solidFill>
              <a:srgbClr val="000000"/>
            </a:solidFill>
          </a:ln>
        </p:spPr>
        <p:txBody>
          <a:bodyPr wrap="square" lIns="0" tIns="0" rIns="0" bIns="0" rtlCol="0"/>
          <a:lstStyle/>
          <a:p>
            <a:endParaRPr/>
          </a:p>
        </p:txBody>
      </p:sp>
      <p:sp>
        <p:nvSpPr>
          <p:cNvPr id="23" name="object 23"/>
          <p:cNvSpPr/>
          <p:nvPr/>
        </p:nvSpPr>
        <p:spPr>
          <a:xfrm>
            <a:off x="6143955" y="4094358"/>
            <a:ext cx="0" cy="565150"/>
          </a:xfrm>
          <a:custGeom>
            <a:avLst/>
            <a:gdLst/>
            <a:ahLst/>
            <a:cxnLst/>
            <a:rect l="l" t="t" r="r" b="b"/>
            <a:pathLst>
              <a:path h="565150">
                <a:moveTo>
                  <a:pt x="0" y="0"/>
                </a:moveTo>
                <a:lnTo>
                  <a:pt x="0" y="564781"/>
                </a:lnTo>
              </a:path>
            </a:pathLst>
          </a:custGeom>
          <a:ln w="18825">
            <a:solidFill>
              <a:srgbClr val="000000"/>
            </a:solidFill>
          </a:ln>
        </p:spPr>
        <p:txBody>
          <a:bodyPr wrap="square" lIns="0" tIns="0" rIns="0" bIns="0" rtlCol="0"/>
          <a:lstStyle/>
          <a:p>
            <a:endParaRPr/>
          </a:p>
        </p:txBody>
      </p:sp>
      <p:sp>
        <p:nvSpPr>
          <p:cNvPr id="24" name="object 24"/>
          <p:cNvSpPr/>
          <p:nvPr/>
        </p:nvSpPr>
        <p:spPr>
          <a:xfrm>
            <a:off x="1343355" y="3717841"/>
            <a:ext cx="188595" cy="0"/>
          </a:xfrm>
          <a:custGeom>
            <a:avLst/>
            <a:gdLst/>
            <a:ahLst/>
            <a:cxnLst/>
            <a:rect l="l" t="t" r="r" b="b"/>
            <a:pathLst>
              <a:path w="188594">
                <a:moveTo>
                  <a:pt x="0" y="0"/>
                </a:moveTo>
                <a:lnTo>
                  <a:pt x="188264" y="0"/>
                </a:lnTo>
              </a:path>
            </a:pathLst>
          </a:custGeom>
          <a:ln w="3175">
            <a:solidFill>
              <a:srgbClr val="000000"/>
            </a:solidFill>
          </a:ln>
        </p:spPr>
        <p:txBody>
          <a:bodyPr wrap="square" lIns="0" tIns="0" rIns="0" bIns="0" rtlCol="0"/>
          <a:lstStyle/>
          <a:p>
            <a:endParaRPr/>
          </a:p>
        </p:txBody>
      </p:sp>
      <p:sp>
        <p:nvSpPr>
          <p:cNvPr id="25" name="object 25"/>
          <p:cNvSpPr/>
          <p:nvPr/>
        </p:nvSpPr>
        <p:spPr>
          <a:xfrm>
            <a:off x="1343355" y="3717841"/>
            <a:ext cx="188595" cy="0"/>
          </a:xfrm>
          <a:custGeom>
            <a:avLst/>
            <a:gdLst/>
            <a:ahLst/>
            <a:cxnLst/>
            <a:rect l="l" t="t" r="r" b="b"/>
            <a:pathLst>
              <a:path w="188594">
                <a:moveTo>
                  <a:pt x="0" y="0"/>
                </a:moveTo>
                <a:lnTo>
                  <a:pt x="188264" y="0"/>
                </a:lnTo>
              </a:path>
            </a:pathLst>
          </a:custGeom>
          <a:ln w="4706">
            <a:solidFill>
              <a:srgbClr val="000000"/>
            </a:solidFill>
          </a:ln>
        </p:spPr>
        <p:txBody>
          <a:bodyPr wrap="square" lIns="0" tIns="0" rIns="0" bIns="0" rtlCol="0"/>
          <a:lstStyle/>
          <a:p>
            <a:endParaRPr/>
          </a:p>
        </p:txBody>
      </p:sp>
      <p:sp>
        <p:nvSpPr>
          <p:cNvPr id="26" name="object 26"/>
          <p:cNvSpPr/>
          <p:nvPr/>
        </p:nvSpPr>
        <p:spPr>
          <a:xfrm>
            <a:off x="1343355" y="3482523"/>
            <a:ext cx="0" cy="565150"/>
          </a:xfrm>
          <a:custGeom>
            <a:avLst/>
            <a:gdLst/>
            <a:ahLst/>
            <a:cxnLst/>
            <a:rect l="l" t="t" r="r" b="b"/>
            <a:pathLst>
              <a:path h="565150">
                <a:moveTo>
                  <a:pt x="0" y="0"/>
                </a:moveTo>
                <a:lnTo>
                  <a:pt x="0" y="564769"/>
                </a:lnTo>
              </a:path>
            </a:pathLst>
          </a:custGeom>
          <a:ln w="3175">
            <a:solidFill>
              <a:srgbClr val="000000"/>
            </a:solidFill>
          </a:ln>
        </p:spPr>
        <p:txBody>
          <a:bodyPr wrap="square" lIns="0" tIns="0" rIns="0" bIns="0" rtlCol="0"/>
          <a:lstStyle/>
          <a:p>
            <a:endParaRPr/>
          </a:p>
        </p:txBody>
      </p:sp>
      <p:sp>
        <p:nvSpPr>
          <p:cNvPr id="27" name="object 27"/>
          <p:cNvSpPr/>
          <p:nvPr/>
        </p:nvSpPr>
        <p:spPr>
          <a:xfrm>
            <a:off x="1343355" y="3482523"/>
            <a:ext cx="0" cy="565150"/>
          </a:xfrm>
          <a:custGeom>
            <a:avLst/>
            <a:gdLst/>
            <a:ahLst/>
            <a:cxnLst/>
            <a:rect l="l" t="t" r="r" b="b"/>
            <a:pathLst>
              <a:path h="565150">
                <a:moveTo>
                  <a:pt x="0" y="0"/>
                </a:moveTo>
                <a:lnTo>
                  <a:pt x="0" y="564769"/>
                </a:lnTo>
              </a:path>
            </a:pathLst>
          </a:custGeom>
          <a:ln w="18825">
            <a:solidFill>
              <a:srgbClr val="000000"/>
            </a:solidFill>
          </a:ln>
        </p:spPr>
        <p:txBody>
          <a:bodyPr wrap="square" lIns="0" tIns="0" rIns="0" bIns="0" rtlCol="0"/>
          <a:lstStyle/>
          <a:p>
            <a:endParaRPr/>
          </a:p>
        </p:txBody>
      </p:sp>
      <p:sp>
        <p:nvSpPr>
          <p:cNvPr id="28" name="object 28"/>
          <p:cNvSpPr/>
          <p:nvPr/>
        </p:nvSpPr>
        <p:spPr>
          <a:xfrm>
            <a:off x="6096901" y="2917741"/>
            <a:ext cx="141605" cy="0"/>
          </a:xfrm>
          <a:custGeom>
            <a:avLst/>
            <a:gdLst/>
            <a:ahLst/>
            <a:cxnLst/>
            <a:rect l="l" t="t" r="r" b="b"/>
            <a:pathLst>
              <a:path w="141604">
                <a:moveTo>
                  <a:pt x="0" y="0"/>
                </a:moveTo>
                <a:lnTo>
                  <a:pt x="141185" y="0"/>
                </a:lnTo>
              </a:path>
            </a:pathLst>
          </a:custGeom>
          <a:ln w="3175">
            <a:solidFill>
              <a:srgbClr val="000000"/>
            </a:solidFill>
          </a:ln>
        </p:spPr>
        <p:txBody>
          <a:bodyPr wrap="square" lIns="0" tIns="0" rIns="0" bIns="0" rtlCol="0"/>
          <a:lstStyle/>
          <a:p>
            <a:endParaRPr/>
          </a:p>
        </p:txBody>
      </p:sp>
      <p:sp>
        <p:nvSpPr>
          <p:cNvPr id="29" name="object 29"/>
          <p:cNvSpPr/>
          <p:nvPr/>
        </p:nvSpPr>
        <p:spPr>
          <a:xfrm>
            <a:off x="6096901" y="2917741"/>
            <a:ext cx="141605" cy="0"/>
          </a:xfrm>
          <a:custGeom>
            <a:avLst/>
            <a:gdLst/>
            <a:ahLst/>
            <a:cxnLst/>
            <a:rect l="l" t="t" r="r" b="b"/>
            <a:pathLst>
              <a:path w="141604">
                <a:moveTo>
                  <a:pt x="0" y="0"/>
                </a:moveTo>
                <a:lnTo>
                  <a:pt x="141185" y="0"/>
                </a:lnTo>
              </a:path>
            </a:pathLst>
          </a:custGeom>
          <a:ln w="4706">
            <a:solidFill>
              <a:srgbClr val="000000"/>
            </a:solidFill>
          </a:ln>
        </p:spPr>
        <p:txBody>
          <a:bodyPr wrap="square" lIns="0" tIns="0" rIns="0" bIns="0" rtlCol="0"/>
          <a:lstStyle/>
          <a:p>
            <a:endParaRPr/>
          </a:p>
        </p:txBody>
      </p:sp>
      <p:sp>
        <p:nvSpPr>
          <p:cNvPr id="30" name="object 30"/>
          <p:cNvSpPr/>
          <p:nvPr/>
        </p:nvSpPr>
        <p:spPr>
          <a:xfrm>
            <a:off x="6143955" y="4517941"/>
            <a:ext cx="141605" cy="0"/>
          </a:xfrm>
          <a:custGeom>
            <a:avLst/>
            <a:gdLst/>
            <a:ahLst/>
            <a:cxnLst/>
            <a:rect l="l" t="t" r="r" b="b"/>
            <a:pathLst>
              <a:path w="141604">
                <a:moveTo>
                  <a:pt x="0" y="0"/>
                </a:moveTo>
                <a:lnTo>
                  <a:pt x="141198" y="0"/>
                </a:lnTo>
              </a:path>
            </a:pathLst>
          </a:custGeom>
          <a:ln w="3175">
            <a:solidFill>
              <a:srgbClr val="000000"/>
            </a:solidFill>
          </a:ln>
        </p:spPr>
        <p:txBody>
          <a:bodyPr wrap="square" lIns="0" tIns="0" rIns="0" bIns="0" rtlCol="0"/>
          <a:lstStyle/>
          <a:p>
            <a:endParaRPr/>
          </a:p>
        </p:txBody>
      </p:sp>
      <p:sp>
        <p:nvSpPr>
          <p:cNvPr id="31" name="object 31"/>
          <p:cNvSpPr/>
          <p:nvPr/>
        </p:nvSpPr>
        <p:spPr>
          <a:xfrm>
            <a:off x="6143955" y="4517941"/>
            <a:ext cx="141605" cy="0"/>
          </a:xfrm>
          <a:custGeom>
            <a:avLst/>
            <a:gdLst/>
            <a:ahLst/>
            <a:cxnLst/>
            <a:rect l="l" t="t" r="r" b="b"/>
            <a:pathLst>
              <a:path w="141604">
                <a:moveTo>
                  <a:pt x="0" y="0"/>
                </a:moveTo>
                <a:lnTo>
                  <a:pt x="141198" y="0"/>
                </a:lnTo>
              </a:path>
            </a:pathLst>
          </a:custGeom>
          <a:ln w="4706">
            <a:solidFill>
              <a:srgbClr val="000000"/>
            </a:solidFill>
          </a:ln>
        </p:spPr>
        <p:txBody>
          <a:bodyPr wrap="square" lIns="0" tIns="0" rIns="0" bIns="0" rtlCol="0"/>
          <a:lstStyle/>
          <a:p>
            <a:endParaRPr/>
          </a:p>
        </p:txBody>
      </p:sp>
      <p:sp>
        <p:nvSpPr>
          <p:cNvPr id="32" name="object 32"/>
          <p:cNvSpPr/>
          <p:nvPr/>
        </p:nvSpPr>
        <p:spPr>
          <a:xfrm>
            <a:off x="2890850" y="3227113"/>
            <a:ext cx="1553210" cy="329565"/>
          </a:xfrm>
          <a:custGeom>
            <a:avLst/>
            <a:gdLst/>
            <a:ahLst/>
            <a:cxnLst/>
            <a:rect l="l" t="t" r="r" b="b"/>
            <a:pathLst>
              <a:path w="1553210" h="329565">
                <a:moveTo>
                  <a:pt x="0" y="0"/>
                </a:moveTo>
                <a:lnTo>
                  <a:pt x="1553133" y="329450"/>
                </a:lnTo>
              </a:path>
            </a:pathLst>
          </a:custGeom>
          <a:ln w="4706">
            <a:solidFill>
              <a:srgbClr val="000000"/>
            </a:solidFill>
          </a:ln>
        </p:spPr>
        <p:txBody>
          <a:bodyPr wrap="square" lIns="0" tIns="0" rIns="0" bIns="0" rtlCol="0"/>
          <a:lstStyle/>
          <a:p>
            <a:endParaRPr/>
          </a:p>
        </p:txBody>
      </p:sp>
      <p:sp>
        <p:nvSpPr>
          <p:cNvPr id="33" name="object 33"/>
          <p:cNvSpPr/>
          <p:nvPr/>
        </p:nvSpPr>
        <p:spPr>
          <a:xfrm>
            <a:off x="4355503" y="3105999"/>
            <a:ext cx="565150" cy="188595"/>
          </a:xfrm>
          <a:custGeom>
            <a:avLst/>
            <a:gdLst/>
            <a:ahLst/>
            <a:cxnLst/>
            <a:rect l="l" t="t" r="r" b="b"/>
            <a:pathLst>
              <a:path w="565150" h="188594">
                <a:moveTo>
                  <a:pt x="0" y="188258"/>
                </a:moveTo>
                <a:lnTo>
                  <a:pt x="564776" y="188258"/>
                </a:lnTo>
                <a:lnTo>
                  <a:pt x="564776" y="0"/>
                </a:lnTo>
                <a:lnTo>
                  <a:pt x="0" y="0"/>
                </a:lnTo>
                <a:lnTo>
                  <a:pt x="0" y="188258"/>
                </a:lnTo>
                <a:close/>
              </a:path>
            </a:pathLst>
          </a:custGeom>
          <a:ln w="4706">
            <a:solidFill>
              <a:srgbClr val="000000"/>
            </a:solidFill>
          </a:ln>
        </p:spPr>
        <p:txBody>
          <a:bodyPr wrap="square" lIns="0" tIns="0" rIns="0" bIns="0" rtlCol="0"/>
          <a:lstStyle/>
          <a:p>
            <a:endParaRPr/>
          </a:p>
        </p:txBody>
      </p:sp>
      <p:sp>
        <p:nvSpPr>
          <p:cNvPr id="34" name="object 34"/>
          <p:cNvSpPr/>
          <p:nvPr/>
        </p:nvSpPr>
        <p:spPr>
          <a:xfrm>
            <a:off x="1343355" y="3717841"/>
            <a:ext cx="188595" cy="0"/>
          </a:xfrm>
          <a:custGeom>
            <a:avLst/>
            <a:gdLst/>
            <a:ahLst/>
            <a:cxnLst/>
            <a:rect l="l" t="t" r="r" b="b"/>
            <a:pathLst>
              <a:path w="188594">
                <a:moveTo>
                  <a:pt x="0" y="0"/>
                </a:moveTo>
                <a:lnTo>
                  <a:pt x="188264" y="0"/>
                </a:lnTo>
              </a:path>
            </a:pathLst>
          </a:custGeom>
          <a:ln w="18825">
            <a:solidFill>
              <a:srgbClr val="000000"/>
            </a:solidFill>
          </a:ln>
        </p:spPr>
        <p:txBody>
          <a:bodyPr wrap="square" lIns="0" tIns="0" rIns="0" bIns="0" rtlCol="0"/>
          <a:lstStyle/>
          <a:p>
            <a:endParaRPr/>
          </a:p>
        </p:txBody>
      </p:sp>
      <p:sp>
        <p:nvSpPr>
          <p:cNvPr id="35" name="object 35"/>
          <p:cNvSpPr/>
          <p:nvPr/>
        </p:nvSpPr>
        <p:spPr>
          <a:xfrm>
            <a:off x="3837787" y="3670775"/>
            <a:ext cx="659130" cy="424180"/>
          </a:xfrm>
          <a:custGeom>
            <a:avLst/>
            <a:gdLst/>
            <a:ahLst/>
            <a:cxnLst/>
            <a:rect l="l" t="t" r="r" b="b"/>
            <a:pathLst>
              <a:path w="659129" h="424180">
                <a:moveTo>
                  <a:pt x="0" y="423583"/>
                </a:moveTo>
                <a:lnTo>
                  <a:pt x="658914" y="0"/>
                </a:lnTo>
              </a:path>
            </a:pathLst>
          </a:custGeom>
          <a:ln w="18825">
            <a:solidFill>
              <a:srgbClr val="000000"/>
            </a:solidFill>
          </a:ln>
        </p:spPr>
        <p:txBody>
          <a:bodyPr wrap="square" lIns="0" tIns="0" rIns="0" bIns="0" rtlCol="0"/>
          <a:lstStyle/>
          <a:p>
            <a:endParaRPr/>
          </a:p>
        </p:txBody>
      </p:sp>
      <p:sp>
        <p:nvSpPr>
          <p:cNvPr id="36" name="object 36"/>
          <p:cNvSpPr/>
          <p:nvPr/>
        </p:nvSpPr>
        <p:spPr>
          <a:xfrm>
            <a:off x="6002769" y="4282623"/>
            <a:ext cx="94615" cy="0"/>
          </a:xfrm>
          <a:custGeom>
            <a:avLst/>
            <a:gdLst/>
            <a:ahLst/>
            <a:cxnLst/>
            <a:rect l="l" t="t" r="r" b="b"/>
            <a:pathLst>
              <a:path w="94614">
                <a:moveTo>
                  <a:pt x="94132" y="0"/>
                </a:moveTo>
                <a:lnTo>
                  <a:pt x="0" y="0"/>
                </a:lnTo>
              </a:path>
            </a:pathLst>
          </a:custGeom>
          <a:ln w="18825">
            <a:solidFill>
              <a:srgbClr val="000000"/>
            </a:solidFill>
          </a:ln>
        </p:spPr>
        <p:txBody>
          <a:bodyPr wrap="square" lIns="0" tIns="0" rIns="0" bIns="0" rtlCol="0"/>
          <a:lstStyle/>
          <a:p>
            <a:endParaRPr/>
          </a:p>
        </p:txBody>
      </p:sp>
      <p:sp>
        <p:nvSpPr>
          <p:cNvPr id="37" name="object 37"/>
          <p:cNvSpPr/>
          <p:nvPr/>
        </p:nvSpPr>
        <p:spPr>
          <a:xfrm>
            <a:off x="4880114" y="3619327"/>
            <a:ext cx="141605" cy="235585"/>
          </a:xfrm>
          <a:custGeom>
            <a:avLst/>
            <a:gdLst/>
            <a:ahLst/>
            <a:cxnLst/>
            <a:rect l="l" t="t" r="r" b="b"/>
            <a:pathLst>
              <a:path w="141604" h="235585">
                <a:moveTo>
                  <a:pt x="0" y="0"/>
                </a:moveTo>
                <a:lnTo>
                  <a:pt x="141198" y="235318"/>
                </a:lnTo>
              </a:path>
            </a:pathLst>
          </a:custGeom>
          <a:ln w="4706">
            <a:solidFill>
              <a:srgbClr val="000000"/>
            </a:solidFill>
          </a:ln>
        </p:spPr>
        <p:txBody>
          <a:bodyPr wrap="square" lIns="0" tIns="0" rIns="0" bIns="0" rtlCol="0"/>
          <a:lstStyle/>
          <a:p>
            <a:endParaRPr/>
          </a:p>
        </p:txBody>
      </p:sp>
      <p:sp>
        <p:nvSpPr>
          <p:cNvPr id="38" name="object 38"/>
          <p:cNvSpPr/>
          <p:nvPr/>
        </p:nvSpPr>
        <p:spPr>
          <a:xfrm>
            <a:off x="4892040" y="3633132"/>
            <a:ext cx="94615" cy="188595"/>
          </a:xfrm>
          <a:custGeom>
            <a:avLst/>
            <a:gdLst/>
            <a:ahLst/>
            <a:cxnLst/>
            <a:rect l="l" t="t" r="r" b="b"/>
            <a:pathLst>
              <a:path w="94614" h="188594">
                <a:moveTo>
                  <a:pt x="94132" y="0"/>
                </a:moveTo>
                <a:lnTo>
                  <a:pt x="0" y="188252"/>
                </a:lnTo>
              </a:path>
            </a:pathLst>
          </a:custGeom>
          <a:ln w="4706">
            <a:solidFill>
              <a:srgbClr val="000000"/>
            </a:solidFill>
          </a:ln>
        </p:spPr>
        <p:txBody>
          <a:bodyPr wrap="square" lIns="0" tIns="0" rIns="0" bIns="0" rtlCol="0"/>
          <a:lstStyle/>
          <a:p>
            <a:endParaRPr/>
          </a:p>
        </p:txBody>
      </p:sp>
      <p:sp>
        <p:nvSpPr>
          <p:cNvPr id="39" name="object 39"/>
          <p:cNvSpPr/>
          <p:nvPr/>
        </p:nvSpPr>
        <p:spPr>
          <a:xfrm>
            <a:off x="4826152" y="3200138"/>
            <a:ext cx="706120" cy="235585"/>
          </a:xfrm>
          <a:custGeom>
            <a:avLst/>
            <a:gdLst/>
            <a:ahLst/>
            <a:cxnLst/>
            <a:rect l="l" t="t" r="r" b="b"/>
            <a:pathLst>
              <a:path w="706120" h="235584">
                <a:moveTo>
                  <a:pt x="0" y="235318"/>
                </a:moveTo>
                <a:lnTo>
                  <a:pt x="705967" y="0"/>
                </a:lnTo>
              </a:path>
            </a:pathLst>
          </a:custGeom>
          <a:ln w="18825">
            <a:solidFill>
              <a:srgbClr val="000000"/>
            </a:solidFill>
          </a:ln>
        </p:spPr>
        <p:txBody>
          <a:bodyPr wrap="square" lIns="0" tIns="0" rIns="0" bIns="0" rtlCol="0"/>
          <a:lstStyle/>
          <a:p>
            <a:endParaRPr/>
          </a:p>
        </p:txBody>
      </p:sp>
      <p:sp>
        <p:nvSpPr>
          <p:cNvPr id="40" name="object 40"/>
          <p:cNvSpPr/>
          <p:nvPr/>
        </p:nvSpPr>
        <p:spPr>
          <a:xfrm>
            <a:off x="5522709" y="3200138"/>
            <a:ext cx="19050" cy="0"/>
          </a:xfrm>
          <a:custGeom>
            <a:avLst/>
            <a:gdLst/>
            <a:ahLst/>
            <a:cxnLst/>
            <a:rect l="l" t="t" r="r" b="b"/>
            <a:pathLst>
              <a:path w="19050">
                <a:moveTo>
                  <a:pt x="0" y="0"/>
                </a:moveTo>
                <a:lnTo>
                  <a:pt x="18821" y="0"/>
                </a:lnTo>
              </a:path>
            </a:pathLst>
          </a:custGeom>
          <a:ln w="18825">
            <a:solidFill>
              <a:srgbClr val="000000"/>
            </a:solidFill>
          </a:ln>
        </p:spPr>
        <p:txBody>
          <a:bodyPr wrap="square" lIns="0" tIns="0" rIns="0" bIns="0" rtlCol="0"/>
          <a:lstStyle/>
          <a:p>
            <a:endParaRPr/>
          </a:p>
        </p:txBody>
      </p:sp>
      <p:sp>
        <p:nvSpPr>
          <p:cNvPr id="41" name="object 41"/>
          <p:cNvSpPr/>
          <p:nvPr/>
        </p:nvSpPr>
        <p:spPr>
          <a:xfrm>
            <a:off x="5720372" y="3388390"/>
            <a:ext cx="0" cy="659130"/>
          </a:xfrm>
          <a:custGeom>
            <a:avLst/>
            <a:gdLst/>
            <a:ahLst/>
            <a:cxnLst/>
            <a:rect l="l" t="t" r="r" b="b"/>
            <a:pathLst>
              <a:path h="659130">
                <a:moveTo>
                  <a:pt x="0" y="0"/>
                </a:moveTo>
                <a:lnTo>
                  <a:pt x="0" y="658901"/>
                </a:lnTo>
              </a:path>
            </a:pathLst>
          </a:custGeom>
          <a:ln w="18825">
            <a:solidFill>
              <a:srgbClr val="000000"/>
            </a:solidFill>
          </a:ln>
        </p:spPr>
        <p:txBody>
          <a:bodyPr wrap="square" lIns="0" tIns="0" rIns="0" bIns="0" rtlCol="0"/>
          <a:lstStyle/>
          <a:p>
            <a:endParaRPr/>
          </a:p>
        </p:txBody>
      </p:sp>
      <p:sp>
        <p:nvSpPr>
          <p:cNvPr id="42" name="object 42"/>
          <p:cNvSpPr/>
          <p:nvPr/>
        </p:nvSpPr>
        <p:spPr>
          <a:xfrm>
            <a:off x="1908137" y="3294258"/>
            <a:ext cx="565150" cy="282575"/>
          </a:xfrm>
          <a:custGeom>
            <a:avLst/>
            <a:gdLst/>
            <a:ahLst/>
            <a:cxnLst/>
            <a:rect l="l" t="t" r="r" b="b"/>
            <a:pathLst>
              <a:path w="565150" h="282575">
                <a:moveTo>
                  <a:pt x="0" y="282397"/>
                </a:moveTo>
                <a:lnTo>
                  <a:pt x="564781" y="0"/>
                </a:lnTo>
              </a:path>
            </a:pathLst>
          </a:custGeom>
          <a:ln w="18825">
            <a:solidFill>
              <a:srgbClr val="000000"/>
            </a:solidFill>
          </a:ln>
        </p:spPr>
        <p:txBody>
          <a:bodyPr wrap="square" lIns="0" tIns="0" rIns="0" bIns="0" rtlCol="0"/>
          <a:lstStyle/>
          <a:p>
            <a:endParaRPr/>
          </a:p>
        </p:txBody>
      </p:sp>
      <p:sp>
        <p:nvSpPr>
          <p:cNvPr id="43" name="object 43"/>
          <p:cNvSpPr/>
          <p:nvPr/>
        </p:nvSpPr>
        <p:spPr>
          <a:xfrm>
            <a:off x="2802369" y="3341324"/>
            <a:ext cx="706120" cy="612140"/>
          </a:xfrm>
          <a:custGeom>
            <a:avLst/>
            <a:gdLst/>
            <a:ahLst/>
            <a:cxnLst/>
            <a:rect l="l" t="t" r="r" b="b"/>
            <a:pathLst>
              <a:path w="706120" h="612139">
                <a:moveTo>
                  <a:pt x="0" y="0"/>
                </a:moveTo>
                <a:lnTo>
                  <a:pt x="705967" y="611847"/>
                </a:lnTo>
              </a:path>
            </a:pathLst>
          </a:custGeom>
          <a:ln w="18825">
            <a:solidFill>
              <a:srgbClr val="000000"/>
            </a:solidFill>
          </a:ln>
        </p:spPr>
        <p:txBody>
          <a:bodyPr wrap="square" lIns="0" tIns="0" rIns="0" bIns="0" rtlCol="0"/>
          <a:lstStyle/>
          <a:p>
            <a:endParaRPr/>
          </a:p>
        </p:txBody>
      </p:sp>
      <p:sp>
        <p:nvSpPr>
          <p:cNvPr id="44" name="object 44"/>
          <p:cNvSpPr txBox="1"/>
          <p:nvPr/>
        </p:nvSpPr>
        <p:spPr>
          <a:xfrm>
            <a:off x="2554338" y="3063042"/>
            <a:ext cx="266065" cy="236854"/>
          </a:xfrm>
          <a:prstGeom prst="rect">
            <a:avLst/>
          </a:prstGeom>
        </p:spPr>
        <p:txBody>
          <a:bodyPr vert="horz" wrap="square" lIns="0" tIns="0" rIns="0" bIns="0" rtlCol="0">
            <a:spAutoFit/>
          </a:bodyPr>
          <a:lstStyle/>
          <a:p>
            <a:pPr marL="12700">
              <a:lnSpc>
                <a:spcPct val="100000"/>
              </a:lnSpc>
            </a:pPr>
            <a:r>
              <a:rPr sz="1450" i="1" spc="20" dirty="0">
                <a:latin typeface="Arial"/>
                <a:cs typeface="Arial"/>
              </a:rPr>
              <a:t>R2</a:t>
            </a:r>
            <a:endParaRPr sz="1450">
              <a:latin typeface="Arial"/>
              <a:cs typeface="Arial"/>
            </a:endParaRPr>
          </a:p>
        </p:txBody>
      </p:sp>
      <p:sp>
        <p:nvSpPr>
          <p:cNvPr id="68" name="object 68"/>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13</a:t>
            </a:r>
          </a:p>
        </p:txBody>
      </p:sp>
      <p:sp>
        <p:nvSpPr>
          <p:cNvPr id="45" name="object 45"/>
          <p:cNvSpPr txBox="1"/>
          <p:nvPr/>
        </p:nvSpPr>
        <p:spPr>
          <a:xfrm>
            <a:off x="3495633" y="4004335"/>
            <a:ext cx="266065" cy="236854"/>
          </a:xfrm>
          <a:prstGeom prst="rect">
            <a:avLst/>
          </a:prstGeom>
        </p:spPr>
        <p:txBody>
          <a:bodyPr vert="horz" wrap="square" lIns="0" tIns="0" rIns="0" bIns="0" rtlCol="0">
            <a:spAutoFit/>
          </a:bodyPr>
          <a:lstStyle/>
          <a:p>
            <a:pPr marL="12700">
              <a:lnSpc>
                <a:spcPct val="100000"/>
              </a:lnSpc>
            </a:pPr>
            <a:r>
              <a:rPr sz="1450" i="1" spc="20" dirty="0">
                <a:latin typeface="Arial"/>
                <a:cs typeface="Arial"/>
              </a:rPr>
              <a:t>R3</a:t>
            </a:r>
            <a:endParaRPr sz="1450">
              <a:latin typeface="Arial"/>
              <a:cs typeface="Arial"/>
            </a:endParaRPr>
          </a:p>
        </p:txBody>
      </p:sp>
      <p:sp>
        <p:nvSpPr>
          <p:cNvPr id="46" name="object 46"/>
          <p:cNvSpPr txBox="1"/>
          <p:nvPr/>
        </p:nvSpPr>
        <p:spPr>
          <a:xfrm>
            <a:off x="4578121" y="3392494"/>
            <a:ext cx="266065" cy="236854"/>
          </a:xfrm>
          <a:prstGeom prst="rect">
            <a:avLst/>
          </a:prstGeom>
        </p:spPr>
        <p:txBody>
          <a:bodyPr vert="horz" wrap="square" lIns="0" tIns="0" rIns="0" bIns="0" rtlCol="0">
            <a:spAutoFit/>
          </a:bodyPr>
          <a:lstStyle/>
          <a:p>
            <a:pPr marL="12700">
              <a:lnSpc>
                <a:spcPct val="100000"/>
              </a:lnSpc>
            </a:pPr>
            <a:r>
              <a:rPr sz="1450" i="1" spc="20" dirty="0">
                <a:latin typeface="Arial"/>
                <a:cs typeface="Arial"/>
              </a:rPr>
              <a:t>R4</a:t>
            </a:r>
            <a:endParaRPr sz="1450">
              <a:latin typeface="Arial"/>
              <a:cs typeface="Arial"/>
            </a:endParaRPr>
          </a:p>
        </p:txBody>
      </p:sp>
      <p:sp>
        <p:nvSpPr>
          <p:cNvPr id="47" name="object 47"/>
          <p:cNvSpPr txBox="1"/>
          <p:nvPr/>
        </p:nvSpPr>
        <p:spPr>
          <a:xfrm>
            <a:off x="5613544" y="2968912"/>
            <a:ext cx="266065" cy="236854"/>
          </a:xfrm>
          <a:prstGeom prst="rect">
            <a:avLst/>
          </a:prstGeom>
        </p:spPr>
        <p:txBody>
          <a:bodyPr vert="horz" wrap="square" lIns="0" tIns="0" rIns="0" bIns="0" rtlCol="0">
            <a:spAutoFit/>
          </a:bodyPr>
          <a:lstStyle/>
          <a:p>
            <a:pPr marL="12700">
              <a:lnSpc>
                <a:spcPct val="100000"/>
              </a:lnSpc>
            </a:pPr>
            <a:r>
              <a:rPr sz="1450" i="1" spc="20" dirty="0">
                <a:latin typeface="Arial"/>
                <a:cs typeface="Arial"/>
              </a:rPr>
              <a:t>R5</a:t>
            </a:r>
            <a:endParaRPr sz="1450">
              <a:latin typeface="Arial"/>
              <a:cs typeface="Arial"/>
            </a:endParaRPr>
          </a:p>
        </p:txBody>
      </p:sp>
      <p:sp>
        <p:nvSpPr>
          <p:cNvPr id="48" name="object 48"/>
          <p:cNvSpPr txBox="1"/>
          <p:nvPr/>
        </p:nvSpPr>
        <p:spPr>
          <a:xfrm>
            <a:off x="5660609" y="4145529"/>
            <a:ext cx="266065" cy="236854"/>
          </a:xfrm>
          <a:prstGeom prst="rect">
            <a:avLst/>
          </a:prstGeom>
        </p:spPr>
        <p:txBody>
          <a:bodyPr vert="horz" wrap="square" lIns="0" tIns="0" rIns="0" bIns="0" rtlCol="0">
            <a:spAutoFit/>
          </a:bodyPr>
          <a:lstStyle/>
          <a:p>
            <a:pPr marL="12700">
              <a:lnSpc>
                <a:spcPct val="100000"/>
              </a:lnSpc>
            </a:pPr>
            <a:r>
              <a:rPr sz="1450" i="1" spc="20" dirty="0">
                <a:latin typeface="Arial"/>
                <a:cs typeface="Arial"/>
              </a:rPr>
              <a:t>R6</a:t>
            </a:r>
            <a:endParaRPr sz="1450">
              <a:latin typeface="Arial"/>
              <a:cs typeface="Arial"/>
            </a:endParaRPr>
          </a:p>
        </p:txBody>
      </p:sp>
      <p:sp>
        <p:nvSpPr>
          <p:cNvPr id="49" name="object 49"/>
          <p:cNvSpPr txBox="1"/>
          <p:nvPr/>
        </p:nvSpPr>
        <p:spPr>
          <a:xfrm>
            <a:off x="1613043" y="3627818"/>
            <a:ext cx="266065" cy="236854"/>
          </a:xfrm>
          <a:prstGeom prst="rect">
            <a:avLst/>
          </a:prstGeom>
        </p:spPr>
        <p:txBody>
          <a:bodyPr vert="horz" wrap="square" lIns="0" tIns="0" rIns="0" bIns="0" rtlCol="0">
            <a:spAutoFit/>
          </a:bodyPr>
          <a:lstStyle/>
          <a:p>
            <a:pPr marL="12700">
              <a:lnSpc>
                <a:spcPct val="100000"/>
              </a:lnSpc>
            </a:pPr>
            <a:r>
              <a:rPr sz="1450" i="1" spc="20" dirty="0">
                <a:latin typeface="Arial"/>
                <a:cs typeface="Arial"/>
              </a:rPr>
              <a:t>R1</a:t>
            </a:r>
            <a:endParaRPr sz="1450">
              <a:latin typeface="Arial"/>
              <a:cs typeface="Arial"/>
            </a:endParaRPr>
          </a:p>
        </p:txBody>
      </p:sp>
      <p:sp>
        <p:nvSpPr>
          <p:cNvPr id="50" name="object 50"/>
          <p:cNvSpPr txBox="1"/>
          <p:nvPr/>
        </p:nvSpPr>
        <p:spPr>
          <a:xfrm>
            <a:off x="718814" y="2987962"/>
            <a:ext cx="980440" cy="398145"/>
          </a:xfrm>
          <a:prstGeom prst="rect">
            <a:avLst/>
          </a:prstGeom>
        </p:spPr>
        <p:txBody>
          <a:bodyPr vert="horz" wrap="square" lIns="0" tIns="0" rIns="0" bIns="0" rtlCol="0">
            <a:spAutoFit/>
          </a:bodyPr>
          <a:lstStyle/>
          <a:p>
            <a:pPr marL="247650">
              <a:lnSpc>
                <a:spcPct val="100000"/>
              </a:lnSpc>
            </a:pPr>
            <a:r>
              <a:rPr sz="1300" i="1" spc="15" dirty="0">
                <a:latin typeface="Arial"/>
                <a:cs typeface="Arial"/>
              </a:rPr>
              <a:t>ece</a:t>
            </a:r>
            <a:endParaRPr sz="1300">
              <a:latin typeface="Arial"/>
              <a:cs typeface="Arial"/>
            </a:endParaRPr>
          </a:p>
          <a:p>
            <a:pPr marL="12700">
              <a:lnSpc>
                <a:spcPct val="100000"/>
              </a:lnSpc>
              <a:spcBef>
                <a:spcPts val="70"/>
              </a:spcBef>
            </a:pPr>
            <a:r>
              <a:rPr sz="1150" i="1" spc="15" dirty="0">
                <a:latin typeface="Arial"/>
                <a:cs typeface="Arial"/>
              </a:rPr>
              <a:t>(132.239.24.*)</a:t>
            </a:r>
            <a:endParaRPr sz="1150">
              <a:latin typeface="Arial"/>
              <a:cs typeface="Arial"/>
            </a:endParaRPr>
          </a:p>
        </p:txBody>
      </p:sp>
      <p:sp>
        <p:nvSpPr>
          <p:cNvPr id="51" name="object 51"/>
          <p:cNvSpPr txBox="1"/>
          <p:nvPr/>
        </p:nvSpPr>
        <p:spPr>
          <a:xfrm>
            <a:off x="2271948" y="3430594"/>
            <a:ext cx="109220" cy="191135"/>
          </a:xfrm>
          <a:prstGeom prst="rect">
            <a:avLst/>
          </a:prstGeom>
        </p:spPr>
        <p:txBody>
          <a:bodyPr vert="horz" wrap="square" lIns="0" tIns="0" rIns="0" bIns="0" rtlCol="0">
            <a:spAutoFit/>
          </a:bodyPr>
          <a:lstStyle/>
          <a:p>
            <a:pPr marL="12700">
              <a:lnSpc>
                <a:spcPct val="100000"/>
              </a:lnSpc>
            </a:pPr>
            <a:r>
              <a:rPr sz="1150" i="1" spc="20" dirty="0">
                <a:latin typeface="Arial"/>
                <a:cs typeface="Arial"/>
              </a:rPr>
              <a:t>1</a:t>
            </a:r>
            <a:endParaRPr sz="1150">
              <a:latin typeface="Arial"/>
              <a:cs typeface="Arial"/>
            </a:endParaRPr>
          </a:p>
        </p:txBody>
      </p:sp>
      <p:sp>
        <p:nvSpPr>
          <p:cNvPr id="52" name="object 52"/>
          <p:cNvSpPr txBox="1"/>
          <p:nvPr/>
        </p:nvSpPr>
        <p:spPr>
          <a:xfrm>
            <a:off x="4248665" y="3854176"/>
            <a:ext cx="109220" cy="191135"/>
          </a:xfrm>
          <a:prstGeom prst="rect">
            <a:avLst/>
          </a:prstGeom>
        </p:spPr>
        <p:txBody>
          <a:bodyPr vert="horz" wrap="square" lIns="0" tIns="0" rIns="0" bIns="0" rtlCol="0">
            <a:spAutoFit/>
          </a:bodyPr>
          <a:lstStyle/>
          <a:p>
            <a:pPr marL="12700">
              <a:lnSpc>
                <a:spcPct val="100000"/>
              </a:lnSpc>
            </a:pPr>
            <a:r>
              <a:rPr sz="1150" i="1" spc="20" dirty="0">
                <a:latin typeface="Arial"/>
                <a:cs typeface="Arial"/>
              </a:rPr>
              <a:t>1</a:t>
            </a:r>
            <a:endParaRPr sz="1150">
              <a:latin typeface="Arial"/>
              <a:cs typeface="Arial"/>
            </a:endParaRPr>
          </a:p>
        </p:txBody>
      </p:sp>
      <p:sp>
        <p:nvSpPr>
          <p:cNvPr id="53" name="object 53"/>
          <p:cNvSpPr txBox="1"/>
          <p:nvPr/>
        </p:nvSpPr>
        <p:spPr>
          <a:xfrm>
            <a:off x="3542694" y="3007011"/>
            <a:ext cx="193040" cy="191135"/>
          </a:xfrm>
          <a:prstGeom prst="rect">
            <a:avLst/>
          </a:prstGeom>
        </p:spPr>
        <p:txBody>
          <a:bodyPr vert="horz" wrap="square" lIns="0" tIns="0" rIns="0" bIns="0" rtlCol="0">
            <a:spAutoFit/>
          </a:bodyPr>
          <a:lstStyle/>
          <a:p>
            <a:pPr marL="12700">
              <a:lnSpc>
                <a:spcPct val="100000"/>
              </a:lnSpc>
            </a:pPr>
            <a:r>
              <a:rPr sz="1150" i="1" spc="20" dirty="0">
                <a:latin typeface="Arial"/>
                <a:cs typeface="Arial"/>
              </a:rPr>
              <a:t>10</a:t>
            </a:r>
            <a:endParaRPr sz="1150">
              <a:latin typeface="Arial"/>
              <a:cs typeface="Arial"/>
            </a:endParaRPr>
          </a:p>
        </p:txBody>
      </p:sp>
      <p:sp>
        <p:nvSpPr>
          <p:cNvPr id="54" name="object 54"/>
          <p:cNvSpPr txBox="1"/>
          <p:nvPr/>
        </p:nvSpPr>
        <p:spPr>
          <a:xfrm>
            <a:off x="5095828" y="3054076"/>
            <a:ext cx="109220" cy="191135"/>
          </a:xfrm>
          <a:prstGeom prst="rect">
            <a:avLst/>
          </a:prstGeom>
        </p:spPr>
        <p:txBody>
          <a:bodyPr vert="horz" wrap="square" lIns="0" tIns="0" rIns="0" bIns="0" rtlCol="0">
            <a:spAutoFit/>
          </a:bodyPr>
          <a:lstStyle/>
          <a:p>
            <a:pPr marL="12700">
              <a:lnSpc>
                <a:spcPct val="100000"/>
              </a:lnSpc>
            </a:pPr>
            <a:r>
              <a:rPr sz="1150" i="1" spc="20" dirty="0">
                <a:latin typeface="Arial"/>
                <a:cs typeface="Arial"/>
              </a:rPr>
              <a:t>1</a:t>
            </a:r>
            <a:endParaRPr sz="1150">
              <a:latin typeface="Arial"/>
              <a:cs typeface="Arial"/>
            </a:endParaRPr>
          </a:p>
        </p:txBody>
      </p:sp>
      <p:sp>
        <p:nvSpPr>
          <p:cNvPr id="55" name="object 55"/>
          <p:cNvSpPr txBox="1"/>
          <p:nvPr/>
        </p:nvSpPr>
        <p:spPr>
          <a:xfrm>
            <a:off x="5095828" y="3948304"/>
            <a:ext cx="109220" cy="191135"/>
          </a:xfrm>
          <a:prstGeom prst="rect">
            <a:avLst/>
          </a:prstGeom>
        </p:spPr>
        <p:txBody>
          <a:bodyPr vert="horz" wrap="square" lIns="0" tIns="0" rIns="0" bIns="0" rtlCol="0">
            <a:spAutoFit/>
          </a:bodyPr>
          <a:lstStyle/>
          <a:p>
            <a:pPr marL="12700">
              <a:lnSpc>
                <a:spcPct val="100000"/>
              </a:lnSpc>
            </a:pPr>
            <a:r>
              <a:rPr sz="1150" i="1" spc="20" dirty="0">
                <a:latin typeface="Arial"/>
                <a:cs typeface="Arial"/>
              </a:rPr>
              <a:t>1</a:t>
            </a:r>
            <a:endParaRPr sz="1150">
              <a:latin typeface="Arial"/>
              <a:cs typeface="Arial"/>
            </a:endParaRPr>
          </a:p>
        </p:txBody>
      </p:sp>
      <p:sp>
        <p:nvSpPr>
          <p:cNvPr id="56" name="object 56"/>
          <p:cNvSpPr txBox="1"/>
          <p:nvPr/>
        </p:nvSpPr>
        <p:spPr>
          <a:xfrm>
            <a:off x="5848863" y="3524723"/>
            <a:ext cx="109220" cy="191135"/>
          </a:xfrm>
          <a:prstGeom prst="rect">
            <a:avLst/>
          </a:prstGeom>
        </p:spPr>
        <p:txBody>
          <a:bodyPr vert="horz" wrap="square" lIns="0" tIns="0" rIns="0" bIns="0" rtlCol="0">
            <a:spAutoFit/>
          </a:bodyPr>
          <a:lstStyle/>
          <a:p>
            <a:pPr marL="12700">
              <a:lnSpc>
                <a:spcPct val="100000"/>
              </a:lnSpc>
            </a:pPr>
            <a:r>
              <a:rPr sz="1150" i="1" spc="20" dirty="0">
                <a:latin typeface="Arial"/>
                <a:cs typeface="Arial"/>
              </a:rPr>
              <a:t>5</a:t>
            </a:r>
            <a:endParaRPr sz="1150">
              <a:latin typeface="Arial"/>
              <a:cs typeface="Arial"/>
            </a:endParaRPr>
          </a:p>
        </p:txBody>
      </p:sp>
      <p:sp>
        <p:nvSpPr>
          <p:cNvPr id="57" name="object 57"/>
          <p:cNvSpPr txBox="1"/>
          <p:nvPr/>
        </p:nvSpPr>
        <p:spPr>
          <a:xfrm>
            <a:off x="3414204" y="4376750"/>
            <a:ext cx="612140" cy="235585"/>
          </a:xfrm>
          <a:prstGeom prst="rect">
            <a:avLst/>
          </a:prstGeom>
          <a:ln w="4706">
            <a:solidFill>
              <a:srgbClr val="000000"/>
            </a:solidFill>
          </a:ln>
        </p:spPr>
        <p:txBody>
          <a:bodyPr vert="horz" wrap="square" lIns="0" tIns="0" rIns="0" bIns="0" rtlCol="0">
            <a:spAutoFit/>
          </a:bodyPr>
          <a:lstStyle/>
          <a:p>
            <a:pPr marL="91440">
              <a:lnSpc>
                <a:spcPts val="1325"/>
              </a:lnSpc>
            </a:pPr>
            <a:r>
              <a:rPr sz="1150" i="1" spc="15" dirty="0">
                <a:latin typeface="Arial"/>
                <a:cs typeface="Arial"/>
              </a:rPr>
              <a:t>ece,</a:t>
            </a:r>
            <a:r>
              <a:rPr sz="1150" i="1" spc="-85" dirty="0">
                <a:latin typeface="Arial"/>
                <a:cs typeface="Arial"/>
              </a:rPr>
              <a:t> </a:t>
            </a:r>
            <a:r>
              <a:rPr sz="1150" i="1" spc="20" dirty="0">
                <a:latin typeface="Arial"/>
                <a:cs typeface="Arial"/>
              </a:rPr>
              <a:t>3</a:t>
            </a:r>
            <a:endParaRPr sz="1150">
              <a:latin typeface="Arial"/>
              <a:cs typeface="Arial"/>
            </a:endParaRPr>
          </a:p>
        </p:txBody>
      </p:sp>
      <p:sp>
        <p:nvSpPr>
          <p:cNvPr id="58" name="object 58"/>
          <p:cNvSpPr txBox="1"/>
          <p:nvPr/>
        </p:nvSpPr>
        <p:spPr>
          <a:xfrm>
            <a:off x="2460206" y="3995369"/>
            <a:ext cx="109220" cy="191135"/>
          </a:xfrm>
          <a:prstGeom prst="rect">
            <a:avLst/>
          </a:prstGeom>
        </p:spPr>
        <p:txBody>
          <a:bodyPr vert="horz" wrap="square" lIns="0" tIns="0" rIns="0" bIns="0" rtlCol="0">
            <a:spAutoFit/>
          </a:bodyPr>
          <a:lstStyle/>
          <a:p>
            <a:pPr marL="12700">
              <a:lnSpc>
                <a:spcPct val="100000"/>
              </a:lnSpc>
            </a:pPr>
            <a:r>
              <a:rPr sz="1150" i="1" spc="20" dirty="0">
                <a:latin typeface="Arial"/>
                <a:cs typeface="Arial"/>
              </a:rPr>
              <a:t>5</a:t>
            </a:r>
            <a:endParaRPr sz="1150">
              <a:latin typeface="Arial"/>
              <a:cs typeface="Arial"/>
            </a:endParaRPr>
          </a:p>
        </p:txBody>
      </p:sp>
      <p:sp>
        <p:nvSpPr>
          <p:cNvPr id="59" name="object 59"/>
          <p:cNvSpPr txBox="1"/>
          <p:nvPr/>
        </p:nvSpPr>
        <p:spPr>
          <a:xfrm>
            <a:off x="1484553" y="4000233"/>
            <a:ext cx="612140" cy="235585"/>
          </a:xfrm>
          <a:prstGeom prst="rect">
            <a:avLst/>
          </a:prstGeom>
          <a:ln w="4706">
            <a:solidFill>
              <a:srgbClr val="000000"/>
            </a:solidFill>
          </a:ln>
        </p:spPr>
        <p:txBody>
          <a:bodyPr vert="horz" wrap="square" lIns="0" tIns="0" rIns="0" bIns="0" rtlCol="0">
            <a:spAutoFit/>
          </a:bodyPr>
          <a:lstStyle/>
          <a:p>
            <a:pPr marL="91440">
              <a:lnSpc>
                <a:spcPts val="1325"/>
              </a:lnSpc>
            </a:pPr>
            <a:r>
              <a:rPr sz="1150" i="1" spc="15" dirty="0">
                <a:latin typeface="Arial"/>
                <a:cs typeface="Arial"/>
              </a:rPr>
              <a:t>ece,</a:t>
            </a:r>
            <a:r>
              <a:rPr sz="1150" i="1" spc="-85" dirty="0">
                <a:latin typeface="Arial"/>
                <a:cs typeface="Arial"/>
              </a:rPr>
              <a:t> </a:t>
            </a:r>
            <a:r>
              <a:rPr sz="1150" i="1" spc="20" dirty="0">
                <a:latin typeface="Arial"/>
                <a:cs typeface="Arial"/>
              </a:rPr>
              <a:t>1</a:t>
            </a:r>
            <a:endParaRPr sz="1150">
              <a:latin typeface="Arial"/>
              <a:cs typeface="Arial"/>
            </a:endParaRPr>
          </a:p>
        </p:txBody>
      </p:sp>
      <p:sp>
        <p:nvSpPr>
          <p:cNvPr id="60" name="object 60"/>
          <p:cNvSpPr txBox="1"/>
          <p:nvPr/>
        </p:nvSpPr>
        <p:spPr>
          <a:xfrm>
            <a:off x="4436927" y="3101141"/>
            <a:ext cx="436245" cy="191135"/>
          </a:xfrm>
          <a:prstGeom prst="rect">
            <a:avLst/>
          </a:prstGeom>
        </p:spPr>
        <p:txBody>
          <a:bodyPr vert="horz" wrap="square" lIns="0" tIns="0" rIns="0" bIns="0" rtlCol="0">
            <a:spAutoFit/>
          </a:bodyPr>
          <a:lstStyle/>
          <a:p>
            <a:pPr marL="12700">
              <a:lnSpc>
                <a:spcPct val="100000"/>
              </a:lnSpc>
            </a:pPr>
            <a:r>
              <a:rPr sz="1150" i="1" spc="15" dirty="0">
                <a:latin typeface="Arial"/>
                <a:cs typeface="Arial"/>
              </a:rPr>
              <a:t>ece,</a:t>
            </a:r>
            <a:r>
              <a:rPr sz="1150" i="1" spc="-85" dirty="0">
                <a:latin typeface="Arial"/>
                <a:cs typeface="Arial"/>
              </a:rPr>
              <a:t> </a:t>
            </a:r>
            <a:r>
              <a:rPr sz="1150" i="1" spc="20" dirty="0">
                <a:latin typeface="Arial"/>
                <a:cs typeface="Arial"/>
              </a:rPr>
              <a:t>4</a:t>
            </a:r>
            <a:endParaRPr sz="1150">
              <a:latin typeface="Arial"/>
              <a:cs typeface="Arial"/>
            </a:endParaRPr>
          </a:p>
        </p:txBody>
      </p:sp>
      <p:sp>
        <p:nvSpPr>
          <p:cNvPr id="61" name="object 61"/>
          <p:cNvSpPr txBox="1"/>
          <p:nvPr/>
        </p:nvSpPr>
        <p:spPr>
          <a:xfrm>
            <a:off x="2378786" y="2776549"/>
            <a:ext cx="565150" cy="188595"/>
          </a:xfrm>
          <a:prstGeom prst="rect">
            <a:avLst/>
          </a:prstGeom>
          <a:ln w="4706">
            <a:solidFill>
              <a:srgbClr val="000000"/>
            </a:solidFill>
          </a:ln>
        </p:spPr>
        <p:txBody>
          <a:bodyPr vert="horz" wrap="square" lIns="0" tIns="0" rIns="0" bIns="0" rtlCol="0">
            <a:spAutoFit/>
          </a:bodyPr>
          <a:lstStyle/>
          <a:p>
            <a:pPr marL="91440">
              <a:lnSpc>
                <a:spcPts val="1325"/>
              </a:lnSpc>
            </a:pPr>
            <a:r>
              <a:rPr sz="1150" i="1" spc="15" dirty="0">
                <a:latin typeface="Arial"/>
                <a:cs typeface="Arial"/>
              </a:rPr>
              <a:t>ece,</a:t>
            </a:r>
            <a:r>
              <a:rPr sz="1150" i="1" spc="-85" dirty="0">
                <a:latin typeface="Arial"/>
                <a:cs typeface="Arial"/>
              </a:rPr>
              <a:t> </a:t>
            </a:r>
            <a:r>
              <a:rPr sz="1150" i="1" spc="20" dirty="0">
                <a:latin typeface="Arial"/>
                <a:cs typeface="Arial"/>
              </a:rPr>
              <a:t>2</a:t>
            </a:r>
            <a:endParaRPr sz="1150">
              <a:latin typeface="Arial"/>
              <a:cs typeface="Arial"/>
            </a:endParaRPr>
          </a:p>
        </p:txBody>
      </p:sp>
      <p:sp>
        <p:nvSpPr>
          <p:cNvPr id="62" name="object 62"/>
          <p:cNvSpPr txBox="1"/>
          <p:nvPr/>
        </p:nvSpPr>
        <p:spPr>
          <a:xfrm>
            <a:off x="6319511" y="4183623"/>
            <a:ext cx="787400" cy="191135"/>
          </a:xfrm>
          <a:prstGeom prst="rect">
            <a:avLst/>
          </a:prstGeom>
        </p:spPr>
        <p:txBody>
          <a:bodyPr vert="horz" wrap="square" lIns="0" tIns="0" rIns="0" bIns="0" rtlCol="0">
            <a:spAutoFit/>
          </a:bodyPr>
          <a:lstStyle/>
          <a:p>
            <a:pPr marL="12700">
              <a:lnSpc>
                <a:spcPct val="100000"/>
              </a:lnSpc>
            </a:pPr>
            <a:r>
              <a:rPr sz="1150" i="1" spc="15" dirty="0">
                <a:latin typeface="Arial"/>
                <a:cs typeface="Arial"/>
              </a:rPr>
              <a:t>mechanical</a:t>
            </a:r>
            <a:endParaRPr sz="1150">
              <a:latin typeface="Arial"/>
              <a:cs typeface="Arial"/>
            </a:endParaRPr>
          </a:p>
        </p:txBody>
      </p:sp>
      <p:sp>
        <p:nvSpPr>
          <p:cNvPr id="63" name="object 63"/>
          <p:cNvSpPr txBox="1"/>
          <p:nvPr/>
        </p:nvSpPr>
        <p:spPr>
          <a:xfrm>
            <a:off x="5343855" y="2776549"/>
            <a:ext cx="612140" cy="188595"/>
          </a:xfrm>
          <a:prstGeom prst="rect">
            <a:avLst/>
          </a:prstGeom>
          <a:ln w="4706">
            <a:solidFill>
              <a:srgbClr val="000000"/>
            </a:solidFill>
          </a:ln>
        </p:spPr>
        <p:txBody>
          <a:bodyPr vert="horz" wrap="square" lIns="0" tIns="0" rIns="0" bIns="0" rtlCol="0">
            <a:spAutoFit/>
          </a:bodyPr>
          <a:lstStyle/>
          <a:p>
            <a:pPr marL="138430">
              <a:lnSpc>
                <a:spcPts val="1325"/>
              </a:lnSpc>
            </a:pPr>
            <a:r>
              <a:rPr sz="1150" i="1" spc="15" dirty="0">
                <a:latin typeface="Arial"/>
                <a:cs typeface="Arial"/>
              </a:rPr>
              <a:t>ece,</a:t>
            </a:r>
            <a:r>
              <a:rPr sz="1150" i="1" spc="-85" dirty="0">
                <a:latin typeface="Arial"/>
                <a:cs typeface="Arial"/>
              </a:rPr>
              <a:t> </a:t>
            </a:r>
            <a:r>
              <a:rPr sz="1150" i="1" spc="20" dirty="0">
                <a:latin typeface="Arial"/>
                <a:cs typeface="Arial"/>
              </a:rPr>
              <a:t>5</a:t>
            </a:r>
            <a:endParaRPr sz="1150">
              <a:latin typeface="Arial"/>
              <a:cs typeface="Arial"/>
            </a:endParaRPr>
          </a:p>
        </p:txBody>
      </p:sp>
      <p:sp>
        <p:nvSpPr>
          <p:cNvPr id="64" name="object 64"/>
          <p:cNvSpPr txBox="1"/>
          <p:nvPr/>
        </p:nvSpPr>
        <p:spPr>
          <a:xfrm>
            <a:off x="5048765" y="3618852"/>
            <a:ext cx="561340" cy="191135"/>
          </a:xfrm>
          <a:prstGeom prst="rect">
            <a:avLst/>
          </a:prstGeom>
        </p:spPr>
        <p:txBody>
          <a:bodyPr vert="horz" wrap="square" lIns="0" tIns="0" rIns="0" bIns="0" rtlCol="0">
            <a:spAutoFit/>
          </a:bodyPr>
          <a:lstStyle/>
          <a:p>
            <a:pPr marL="12700">
              <a:lnSpc>
                <a:spcPct val="100000"/>
              </a:lnSpc>
            </a:pPr>
            <a:r>
              <a:rPr sz="1150" i="1" spc="10" dirty="0">
                <a:latin typeface="Arial"/>
                <a:cs typeface="Arial"/>
              </a:rPr>
              <a:t>link</a:t>
            </a:r>
            <a:r>
              <a:rPr sz="1150" i="1" spc="-65" dirty="0">
                <a:latin typeface="Arial"/>
                <a:cs typeface="Arial"/>
              </a:rPr>
              <a:t> </a:t>
            </a:r>
            <a:r>
              <a:rPr sz="1150" i="1" spc="10" dirty="0">
                <a:latin typeface="Arial"/>
                <a:cs typeface="Arial"/>
              </a:rPr>
              <a:t>fails</a:t>
            </a:r>
            <a:endParaRPr sz="1150">
              <a:latin typeface="Arial"/>
              <a:cs typeface="Arial"/>
            </a:endParaRPr>
          </a:p>
        </p:txBody>
      </p:sp>
      <p:sp>
        <p:nvSpPr>
          <p:cNvPr id="65" name="object 65"/>
          <p:cNvSpPr txBox="1"/>
          <p:nvPr/>
        </p:nvSpPr>
        <p:spPr>
          <a:xfrm>
            <a:off x="5485053" y="4565015"/>
            <a:ext cx="565150" cy="235585"/>
          </a:xfrm>
          <a:prstGeom prst="rect">
            <a:avLst/>
          </a:prstGeom>
          <a:ln w="4706">
            <a:solidFill>
              <a:srgbClr val="000000"/>
            </a:solidFill>
          </a:ln>
        </p:spPr>
        <p:txBody>
          <a:bodyPr vert="horz" wrap="square" lIns="0" tIns="0" rIns="0" bIns="0" rtlCol="0">
            <a:spAutoFit/>
          </a:bodyPr>
          <a:lstStyle/>
          <a:p>
            <a:pPr marL="44450">
              <a:lnSpc>
                <a:spcPts val="1325"/>
              </a:lnSpc>
            </a:pPr>
            <a:r>
              <a:rPr sz="1150" i="1" spc="15" dirty="0">
                <a:latin typeface="Arial"/>
                <a:cs typeface="Arial"/>
              </a:rPr>
              <a:t>ece,</a:t>
            </a:r>
            <a:r>
              <a:rPr sz="1150" i="1" spc="-85" dirty="0">
                <a:latin typeface="Arial"/>
                <a:cs typeface="Arial"/>
              </a:rPr>
              <a:t> </a:t>
            </a:r>
            <a:r>
              <a:rPr sz="1150" i="1" spc="20" dirty="0">
                <a:latin typeface="Arial"/>
                <a:cs typeface="Arial"/>
              </a:rPr>
              <a:t>10</a:t>
            </a:r>
            <a:endParaRPr sz="1150">
              <a:latin typeface="Arial"/>
              <a:cs typeface="Arial"/>
            </a:endParaRPr>
          </a:p>
        </p:txBody>
      </p:sp>
      <p:sp>
        <p:nvSpPr>
          <p:cNvPr id="66" name="object 66"/>
          <p:cNvSpPr txBox="1"/>
          <p:nvPr/>
        </p:nvSpPr>
        <p:spPr>
          <a:xfrm>
            <a:off x="3260310" y="3477658"/>
            <a:ext cx="109220" cy="191135"/>
          </a:xfrm>
          <a:prstGeom prst="rect">
            <a:avLst/>
          </a:prstGeom>
        </p:spPr>
        <p:txBody>
          <a:bodyPr vert="horz" wrap="square" lIns="0" tIns="0" rIns="0" bIns="0" rtlCol="0">
            <a:spAutoFit/>
          </a:bodyPr>
          <a:lstStyle/>
          <a:p>
            <a:pPr marL="12700">
              <a:lnSpc>
                <a:spcPct val="100000"/>
              </a:lnSpc>
            </a:pPr>
            <a:r>
              <a:rPr sz="1150" i="1" spc="20" dirty="0">
                <a:latin typeface="Arial"/>
                <a:cs typeface="Arial"/>
              </a:rPr>
              <a:t>1</a:t>
            </a:r>
            <a:endParaRPr sz="1150">
              <a:latin typeface="Arial"/>
              <a:cs typeface="Arial"/>
            </a:endParaRPr>
          </a:p>
        </p:txBody>
      </p:sp>
      <p:sp>
        <p:nvSpPr>
          <p:cNvPr id="67" name="object 67"/>
          <p:cNvSpPr txBox="1"/>
          <p:nvPr/>
        </p:nvSpPr>
        <p:spPr>
          <a:xfrm>
            <a:off x="1377725" y="3430592"/>
            <a:ext cx="109220" cy="191135"/>
          </a:xfrm>
          <a:prstGeom prst="rect">
            <a:avLst/>
          </a:prstGeom>
        </p:spPr>
        <p:txBody>
          <a:bodyPr vert="horz" wrap="square" lIns="0" tIns="0" rIns="0" bIns="0" rtlCol="0">
            <a:spAutoFit/>
          </a:bodyPr>
          <a:lstStyle/>
          <a:p>
            <a:pPr marL="12700">
              <a:lnSpc>
                <a:spcPct val="100000"/>
              </a:lnSpc>
            </a:pPr>
            <a:r>
              <a:rPr sz="1150" i="1" spc="20" dirty="0">
                <a:latin typeface="Arial"/>
                <a:cs typeface="Arial"/>
              </a:rPr>
              <a:t>1</a:t>
            </a:r>
            <a:endParaRPr sz="1150">
              <a:latin typeface="Arial"/>
              <a:cs typeface="Arial"/>
            </a:endParaRPr>
          </a:p>
        </p:txBody>
      </p:sp>
      <p:sp>
        <p:nvSpPr>
          <p:cNvPr id="69" name="object 2"/>
          <p:cNvSpPr txBox="1"/>
          <p:nvPr/>
        </p:nvSpPr>
        <p:spPr>
          <a:xfrm>
            <a:off x="1371600" y="990600"/>
            <a:ext cx="5582921" cy="430887"/>
          </a:xfrm>
          <a:prstGeom prst="rect">
            <a:avLst/>
          </a:prstGeom>
        </p:spPr>
        <p:txBody>
          <a:bodyPr vert="horz" wrap="square" lIns="0" tIns="0" rIns="0" bIns="0" rtlCol="0">
            <a:spAutoFit/>
          </a:bodyPr>
          <a:lstStyle/>
          <a:p>
            <a:pPr marL="12700" algn="ctr">
              <a:lnSpc>
                <a:spcPct val="100000"/>
              </a:lnSpc>
            </a:pPr>
            <a:r>
              <a:rPr lang="en-US" sz="2800" spc="45" dirty="0" smtClean="0">
                <a:solidFill>
                  <a:srgbClr val="00B050"/>
                </a:solidFill>
                <a:latin typeface="Century"/>
                <a:cs typeface="Century"/>
              </a:rPr>
              <a:t>Snapshot 8: 1 Link Fails</a:t>
            </a:r>
            <a:endParaRPr sz="2800" dirty="0">
              <a:solidFill>
                <a:srgbClr val="00B050"/>
              </a:solidFill>
              <a:latin typeface="Century"/>
              <a:cs typeface="Century"/>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08477" y="5251881"/>
            <a:ext cx="916305" cy="916305"/>
          </a:xfrm>
          <a:custGeom>
            <a:avLst/>
            <a:gdLst/>
            <a:ahLst/>
            <a:cxnLst/>
            <a:rect l="l" t="t" r="r" b="b"/>
            <a:pathLst>
              <a:path w="916304" h="916304">
                <a:moveTo>
                  <a:pt x="915695" y="457847"/>
                </a:moveTo>
                <a:lnTo>
                  <a:pt x="913331" y="504659"/>
                </a:lnTo>
                <a:lnTo>
                  <a:pt x="906393" y="550118"/>
                </a:lnTo>
                <a:lnTo>
                  <a:pt x="895112" y="593995"/>
                </a:lnTo>
                <a:lnTo>
                  <a:pt x="879716" y="636060"/>
                </a:lnTo>
                <a:lnTo>
                  <a:pt x="860437" y="676082"/>
                </a:lnTo>
                <a:lnTo>
                  <a:pt x="837504" y="713832"/>
                </a:lnTo>
                <a:lnTo>
                  <a:pt x="811147" y="749079"/>
                </a:lnTo>
                <a:lnTo>
                  <a:pt x="781597" y="781592"/>
                </a:lnTo>
                <a:lnTo>
                  <a:pt x="749084" y="811143"/>
                </a:lnTo>
                <a:lnTo>
                  <a:pt x="713837" y="837500"/>
                </a:lnTo>
                <a:lnTo>
                  <a:pt x="676088" y="860434"/>
                </a:lnTo>
                <a:lnTo>
                  <a:pt x="636065" y="879714"/>
                </a:lnTo>
                <a:lnTo>
                  <a:pt x="594000" y="895111"/>
                </a:lnTo>
                <a:lnTo>
                  <a:pt x="550122" y="906393"/>
                </a:lnTo>
                <a:lnTo>
                  <a:pt x="504661" y="913331"/>
                </a:lnTo>
                <a:lnTo>
                  <a:pt x="457847" y="915695"/>
                </a:lnTo>
                <a:lnTo>
                  <a:pt x="411034" y="913331"/>
                </a:lnTo>
                <a:lnTo>
                  <a:pt x="365573" y="906393"/>
                </a:lnTo>
                <a:lnTo>
                  <a:pt x="321695" y="895111"/>
                </a:lnTo>
                <a:lnTo>
                  <a:pt x="279629" y="879714"/>
                </a:lnTo>
                <a:lnTo>
                  <a:pt x="239607" y="860434"/>
                </a:lnTo>
                <a:lnTo>
                  <a:pt x="201857" y="837500"/>
                </a:lnTo>
                <a:lnTo>
                  <a:pt x="166610" y="811143"/>
                </a:lnTo>
                <a:lnTo>
                  <a:pt x="134097" y="781592"/>
                </a:lnTo>
                <a:lnTo>
                  <a:pt x="104547" y="749079"/>
                </a:lnTo>
                <a:lnTo>
                  <a:pt x="78191" y="713832"/>
                </a:lnTo>
                <a:lnTo>
                  <a:pt x="55258" y="676082"/>
                </a:lnTo>
                <a:lnTo>
                  <a:pt x="35978" y="636060"/>
                </a:lnTo>
                <a:lnTo>
                  <a:pt x="20583" y="593995"/>
                </a:lnTo>
                <a:lnTo>
                  <a:pt x="9301" y="550118"/>
                </a:lnTo>
                <a:lnTo>
                  <a:pt x="2363" y="504659"/>
                </a:lnTo>
                <a:lnTo>
                  <a:pt x="0" y="457847"/>
                </a:lnTo>
                <a:lnTo>
                  <a:pt x="2363" y="411034"/>
                </a:lnTo>
                <a:lnTo>
                  <a:pt x="9301" y="365573"/>
                </a:lnTo>
                <a:lnTo>
                  <a:pt x="20583" y="321695"/>
                </a:lnTo>
                <a:lnTo>
                  <a:pt x="35978" y="279629"/>
                </a:lnTo>
                <a:lnTo>
                  <a:pt x="55258" y="239607"/>
                </a:lnTo>
                <a:lnTo>
                  <a:pt x="78191" y="201857"/>
                </a:lnTo>
                <a:lnTo>
                  <a:pt x="104547" y="166610"/>
                </a:lnTo>
                <a:lnTo>
                  <a:pt x="134097" y="134097"/>
                </a:lnTo>
                <a:lnTo>
                  <a:pt x="166610" y="104547"/>
                </a:lnTo>
                <a:lnTo>
                  <a:pt x="201857" y="78191"/>
                </a:lnTo>
                <a:lnTo>
                  <a:pt x="239607" y="55258"/>
                </a:lnTo>
                <a:lnTo>
                  <a:pt x="279629" y="35978"/>
                </a:lnTo>
                <a:lnTo>
                  <a:pt x="321695" y="20583"/>
                </a:lnTo>
                <a:lnTo>
                  <a:pt x="365573" y="9301"/>
                </a:lnTo>
                <a:lnTo>
                  <a:pt x="411034" y="2363"/>
                </a:lnTo>
                <a:lnTo>
                  <a:pt x="457847" y="0"/>
                </a:lnTo>
                <a:lnTo>
                  <a:pt x="504661" y="2363"/>
                </a:lnTo>
                <a:lnTo>
                  <a:pt x="550122" y="9301"/>
                </a:lnTo>
                <a:lnTo>
                  <a:pt x="594000" y="20583"/>
                </a:lnTo>
                <a:lnTo>
                  <a:pt x="636065" y="35978"/>
                </a:lnTo>
                <a:lnTo>
                  <a:pt x="676088" y="55258"/>
                </a:lnTo>
                <a:lnTo>
                  <a:pt x="713837" y="78191"/>
                </a:lnTo>
                <a:lnTo>
                  <a:pt x="749084" y="104547"/>
                </a:lnTo>
                <a:lnTo>
                  <a:pt x="781597" y="134097"/>
                </a:lnTo>
                <a:lnTo>
                  <a:pt x="811147" y="166610"/>
                </a:lnTo>
                <a:lnTo>
                  <a:pt x="837504" y="201857"/>
                </a:lnTo>
                <a:lnTo>
                  <a:pt x="860437" y="239607"/>
                </a:lnTo>
                <a:lnTo>
                  <a:pt x="879716" y="279629"/>
                </a:lnTo>
                <a:lnTo>
                  <a:pt x="895112" y="321695"/>
                </a:lnTo>
                <a:lnTo>
                  <a:pt x="906393" y="365573"/>
                </a:lnTo>
                <a:lnTo>
                  <a:pt x="913331" y="411034"/>
                </a:lnTo>
                <a:lnTo>
                  <a:pt x="915695" y="457847"/>
                </a:lnTo>
                <a:close/>
              </a:path>
            </a:pathLst>
          </a:custGeom>
          <a:ln w="10250">
            <a:solidFill>
              <a:srgbClr val="000000"/>
            </a:solidFill>
          </a:ln>
        </p:spPr>
        <p:txBody>
          <a:bodyPr wrap="square" lIns="0" tIns="0" rIns="0" bIns="0" rtlCol="0"/>
          <a:lstStyle/>
          <a:p>
            <a:endParaRPr/>
          </a:p>
        </p:txBody>
      </p:sp>
      <p:sp>
        <p:nvSpPr>
          <p:cNvPr id="3" name="object 3"/>
          <p:cNvSpPr/>
          <p:nvPr/>
        </p:nvSpPr>
        <p:spPr>
          <a:xfrm>
            <a:off x="2990710" y="2756242"/>
            <a:ext cx="916305" cy="916305"/>
          </a:xfrm>
          <a:custGeom>
            <a:avLst/>
            <a:gdLst/>
            <a:ahLst/>
            <a:cxnLst/>
            <a:rect l="l" t="t" r="r" b="b"/>
            <a:pathLst>
              <a:path w="916304" h="916305">
                <a:moveTo>
                  <a:pt x="915695" y="457860"/>
                </a:moveTo>
                <a:lnTo>
                  <a:pt x="913331" y="504671"/>
                </a:lnTo>
                <a:lnTo>
                  <a:pt x="906393" y="550131"/>
                </a:lnTo>
                <a:lnTo>
                  <a:pt x="895112" y="594008"/>
                </a:lnTo>
                <a:lnTo>
                  <a:pt x="879716" y="636073"/>
                </a:lnTo>
                <a:lnTo>
                  <a:pt x="860437" y="676095"/>
                </a:lnTo>
                <a:lnTo>
                  <a:pt x="837504" y="713845"/>
                </a:lnTo>
                <a:lnTo>
                  <a:pt x="811147" y="749091"/>
                </a:lnTo>
                <a:lnTo>
                  <a:pt x="781597" y="781605"/>
                </a:lnTo>
                <a:lnTo>
                  <a:pt x="749084" y="811156"/>
                </a:lnTo>
                <a:lnTo>
                  <a:pt x="713837" y="837513"/>
                </a:lnTo>
                <a:lnTo>
                  <a:pt x="676088" y="860447"/>
                </a:lnTo>
                <a:lnTo>
                  <a:pt x="636065" y="879727"/>
                </a:lnTo>
                <a:lnTo>
                  <a:pt x="594000" y="895123"/>
                </a:lnTo>
                <a:lnTo>
                  <a:pt x="550122" y="906406"/>
                </a:lnTo>
                <a:lnTo>
                  <a:pt x="504661" y="913344"/>
                </a:lnTo>
                <a:lnTo>
                  <a:pt x="457847" y="915708"/>
                </a:lnTo>
                <a:lnTo>
                  <a:pt x="411034" y="913344"/>
                </a:lnTo>
                <a:lnTo>
                  <a:pt x="365573" y="906406"/>
                </a:lnTo>
                <a:lnTo>
                  <a:pt x="321695" y="895123"/>
                </a:lnTo>
                <a:lnTo>
                  <a:pt x="279629" y="879727"/>
                </a:lnTo>
                <a:lnTo>
                  <a:pt x="239607" y="860447"/>
                </a:lnTo>
                <a:lnTo>
                  <a:pt x="201857" y="837513"/>
                </a:lnTo>
                <a:lnTo>
                  <a:pt x="166610" y="811156"/>
                </a:lnTo>
                <a:lnTo>
                  <a:pt x="134097" y="781605"/>
                </a:lnTo>
                <a:lnTo>
                  <a:pt x="104547" y="749091"/>
                </a:lnTo>
                <a:lnTo>
                  <a:pt x="78191" y="713845"/>
                </a:lnTo>
                <a:lnTo>
                  <a:pt x="55258" y="676095"/>
                </a:lnTo>
                <a:lnTo>
                  <a:pt x="35978" y="636073"/>
                </a:lnTo>
                <a:lnTo>
                  <a:pt x="20583" y="594008"/>
                </a:lnTo>
                <a:lnTo>
                  <a:pt x="9301" y="550131"/>
                </a:lnTo>
                <a:lnTo>
                  <a:pt x="2363" y="504671"/>
                </a:lnTo>
                <a:lnTo>
                  <a:pt x="0" y="457860"/>
                </a:lnTo>
                <a:lnTo>
                  <a:pt x="2363" y="411046"/>
                </a:lnTo>
                <a:lnTo>
                  <a:pt x="9301" y="365585"/>
                </a:lnTo>
                <a:lnTo>
                  <a:pt x="20583" y="321706"/>
                </a:lnTo>
                <a:lnTo>
                  <a:pt x="35978" y="279640"/>
                </a:lnTo>
                <a:lnTo>
                  <a:pt x="55258" y="239616"/>
                </a:lnTo>
                <a:lnTo>
                  <a:pt x="78191" y="201866"/>
                </a:lnTo>
                <a:lnTo>
                  <a:pt x="104547" y="166618"/>
                </a:lnTo>
                <a:lnTo>
                  <a:pt x="134097" y="134104"/>
                </a:lnTo>
                <a:lnTo>
                  <a:pt x="166610" y="104552"/>
                </a:lnTo>
                <a:lnTo>
                  <a:pt x="201857" y="78195"/>
                </a:lnTo>
                <a:lnTo>
                  <a:pt x="239607" y="55261"/>
                </a:lnTo>
                <a:lnTo>
                  <a:pt x="279629" y="35980"/>
                </a:lnTo>
                <a:lnTo>
                  <a:pt x="321695" y="20584"/>
                </a:lnTo>
                <a:lnTo>
                  <a:pt x="365573" y="9302"/>
                </a:lnTo>
                <a:lnTo>
                  <a:pt x="411034" y="2363"/>
                </a:lnTo>
                <a:lnTo>
                  <a:pt x="457847" y="0"/>
                </a:lnTo>
                <a:lnTo>
                  <a:pt x="504661" y="2363"/>
                </a:lnTo>
                <a:lnTo>
                  <a:pt x="550122" y="9302"/>
                </a:lnTo>
                <a:lnTo>
                  <a:pt x="594000" y="20584"/>
                </a:lnTo>
                <a:lnTo>
                  <a:pt x="636065" y="35980"/>
                </a:lnTo>
                <a:lnTo>
                  <a:pt x="676088" y="55261"/>
                </a:lnTo>
                <a:lnTo>
                  <a:pt x="713837" y="78195"/>
                </a:lnTo>
                <a:lnTo>
                  <a:pt x="749084" y="104552"/>
                </a:lnTo>
                <a:lnTo>
                  <a:pt x="781597" y="134104"/>
                </a:lnTo>
                <a:lnTo>
                  <a:pt x="811147" y="166618"/>
                </a:lnTo>
                <a:lnTo>
                  <a:pt x="837504" y="201866"/>
                </a:lnTo>
                <a:lnTo>
                  <a:pt x="860437" y="239616"/>
                </a:lnTo>
                <a:lnTo>
                  <a:pt x="879716" y="279640"/>
                </a:lnTo>
                <a:lnTo>
                  <a:pt x="895112" y="321706"/>
                </a:lnTo>
                <a:lnTo>
                  <a:pt x="906393" y="365585"/>
                </a:lnTo>
                <a:lnTo>
                  <a:pt x="913331" y="411046"/>
                </a:lnTo>
                <a:lnTo>
                  <a:pt x="915695" y="457860"/>
                </a:lnTo>
                <a:close/>
              </a:path>
            </a:pathLst>
          </a:custGeom>
          <a:ln w="10250">
            <a:solidFill>
              <a:srgbClr val="000000"/>
            </a:solidFill>
          </a:ln>
        </p:spPr>
        <p:txBody>
          <a:bodyPr wrap="square" lIns="0" tIns="0" rIns="0" bIns="0" rtlCol="0"/>
          <a:lstStyle/>
          <a:p>
            <a:endParaRPr/>
          </a:p>
        </p:txBody>
      </p:sp>
      <p:sp>
        <p:nvSpPr>
          <p:cNvPr id="4" name="object 4"/>
          <p:cNvSpPr/>
          <p:nvPr/>
        </p:nvSpPr>
        <p:spPr>
          <a:xfrm>
            <a:off x="1449044" y="3296106"/>
            <a:ext cx="1435100" cy="513080"/>
          </a:xfrm>
          <a:custGeom>
            <a:avLst/>
            <a:gdLst/>
            <a:ahLst/>
            <a:cxnLst/>
            <a:rect l="l" t="t" r="r" b="b"/>
            <a:pathLst>
              <a:path w="1435100" h="513080">
                <a:moveTo>
                  <a:pt x="0" y="512508"/>
                </a:moveTo>
                <a:lnTo>
                  <a:pt x="1435061" y="0"/>
                </a:lnTo>
              </a:path>
            </a:pathLst>
          </a:custGeom>
          <a:ln w="10250">
            <a:solidFill>
              <a:srgbClr val="000000"/>
            </a:solidFill>
          </a:ln>
        </p:spPr>
        <p:txBody>
          <a:bodyPr wrap="square" lIns="0" tIns="0" rIns="0" bIns="0" rtlCol="0"/>
          <a:lstStyle/>
          <a:p>
            <a:endParaRPr/>
          </a:p>
        </p:txBody>
      </p:sp>
      <p:sp>
        <p:nvSpPr>
          <p:cNvPr id="5" name="object 5"/>
          <p:cNvSpPr/>
          <p:nvPr/>
        </p:nvSpPr>
        <p:spPr>
          <a:xfrm>
            <a:off x="1346542" y="4218634"/>
            <a:ext cx="1743075" cy="1230630"/>
          </a:xfrm>
          <a:custGeom>
            <a:avLst/>
            <a:gdLst/>
            <a:ahLst/>
            <a:cxnLst/>
            <a:rect l="l" t="t" r="r" b="b"/>
            <a:pathLst>
              <a:path w="1743075" h="1230629">
                <a:moveTo>
                  <a:pt x="0" y="0"/>
                </a:moveTo>
                <a:lnTo>
                  <a:pt x="1742567" y="1230045"/>
                </a:lnTo>
              </a:path>
            </a:pathLst>
          </a:custGeom>
          <a:ln w="10250">
            <a:solidFill>
              <a:srgbClr val="000000"/>
            </a:solidFill>
          </a:ln>
        </p:spPr>
        <p:txBody>
          <a:bodyPr wrap="square" lIns="0" tIns="0" rIns="0" bIns="0" rtlCol="0"/>
          <a:lstStyle/>
          <a:p>
            <a:endParaRPr/>
          </a:p>
        </p:txBody>
      </p:sp>
      <p:sp>
        <p:nvSpPr>
          <p:cNvPr id="6" name="object 6"/>
          <p:cNvSpPr/>
          <p:nvPr/>
        </p:nvSpPr>
        <p:spPr>
          <a:xfrm>
            <a:off x="3396627" y="3603611"/>
            <a:ext cx="0" cy="1640205"/>
          </a:xfrm>
          <a:custGeom>
            <a:avLst/>
            <a:gdLst/>
            <a:ahLst/>
            <a:cxnLst/>
            <a:rect l="l" t="t" r="r" b="b"/>
            <a:pathLst>
              <a:path h="1640204">
                <a:moveTo>
                  <a:pt x="0" y="0"/>
                </a:moveTo>
                <a:lnTo>
                  <a:pt x="0" y="1640065"/>
                </a:lnTo>
              </a:path>
            </a:pathLst>
          </a:custGeom>
          <a:ln w="3175">
            <a:solidFill>
              <a:srgbClr val="000000"/>
            </a:solidFill>
          </a:ln>
        </p:spPr>
        <p:txBody>
          <a:bodyPr wrap="square" lIns="0" tIns="0" rIns="0" bIns="0" rtlCol="0"/>
          <a:lstStyle/>
          <a:p>
            <a:endParaRPr/>
          </a:p>
        </p:txBody>
      </p:sp>
      <p:sp>
        <p:nvSpPr>
          <p:cNvPr id="7" name="object 7"/>
          <p:cNvSpPr/>
          <p:nvPr/>
        </p:nvSpPr>
        <p:spPr>
          <a:xfrm>
            <a:off x="3396627" y="3603611"/>
            <a:ext cx="0" cy="1640205"/>
          </a:xfrm>
          <a:custGeom>
            <a:avLst/>
            <a:gdLst/>
            <a:ahLst/>
            <a:cxnLst/>
            <a:rect l="l" t="t" r="r" b="b"/>
            <a:pathLst>
              <a:path h="1640204">
                <a:moveTo>
                  <a:pt x="0" y="0"/>
                </a:moveTo>
                <a:lnTo>
                  <a:pt x="0" y="1640065"/>
                </a:lnTo>
              </a:path>
            </a:pathLst>
          </a:custGeom>
          <a:ln w="10250">
            <a:solidFill>
              <a:srgbClr val="000000"/>
            </a:solidFill>
          </a:ln>
        </p:spPr>
        <p:txBody>
          <a:bodyPr wrap="square" lIns="0" tIns="0" rIns="0" bIns="0" rtlCol="0"/>
          <a:lstStyle/>
          <a:p>
            <a:endParaRPr/>
          </a:p>
        </p:txBody>
      </p:sp>
      <p:sp>
        <p:nvSpPr>
          <p:cNvPr id="8" name="object 8"/>
          <p:cNvSpPr/>
          <p:nvPr/>
        </p:nvSpPr>
        <p:spPr>
          <a:xfrm>
            <a:off x="3806634" y="3091090"/>
            <a:ext cx="410209" cy="0"/>
          </a:xfrm>
          <a:custGeom>
            <a:avLst/>
            <a:gdLst/>
            <a:ahLst/>
            <a:cxnLst/>
            <a:rect l="l" t="t" r="r" b="b"/>
            <a:pathLst>
              <a:path w="410210">
                <a:moveTo>
                  <a:pt x="0" y="0"/>
                </a:moveTo>
                <a:lnTo>
                  <a:pt x="410019" y="0"/>
                </a:lnTo>
              </a:path>
            </a:pathLst>
          </a:custGeom>
          <a:ln w="3175">
            <a:solidFill>
              <a:srgbClr val="000000"/>
            </a:solidFill>
          </a:ln>
        </p:spPr>
        <p:txBody>
          <a:bodyPr wrap="square" lIns="0" tIns="0" rIns="0" bIns="0" rtlCol="0"/>
          <a:lstStyle/>
          <a:p>
            <a:endParaRPr/>
          </a:p>
        </p:txBody>
      </p:sp>
      <p:sp>
        <p:nvSpPr>
          <p:cNvPr id="9" name="object 9"/>
          <p:cNvSpPr/>
          <p:nvPr/>
        </p:nvSpPr>
        <p:spPr>
          <a:xfrm>
            <a:off x="3806634" y="3091090"/>
            <a:ext cx="410209" cy="0"/>
          </a:xfrm>
          <a:custGeom>
            <a:avLst/>
            <a:gdLst/>
            <a:ahLst/>
            <a:cxnLst/>
            <a:rect l="l" t="t" r="r" b="b"/>
            <a:pathLst>
              <a:path w="410210">
                <a:moveTo>
                  <a:pt x="0" y="0"/>
                </a:moveTo>
                <a:lnTo>
                  <a:pt x="410019" y="0"/>
                </a:lnTo>
              </a:path>
            </a:pathLst>
          </a:custGeom>
          <a:ln w="10250">
            <a:solidFill>
              <a:srgbClr val="000000"/>
            </a:solidFill>
          </a:ln>
        </p:spPr>
        <p:txBody>
          <a:bodyPr wrap="square" lIns="0" tIns="0" rIns="0" bIns="0" rtlCol="0"/>
          <a:lstStyle/>
          <a:p>
            <a:endParaRPr/>
          </a:p>
        </p:txBody>
      </p:sp>
      <p:sp>
        <p:nvSpPr>
          <p:cNvPr id="10" name="object 10"/>
          <p:cNvSpPr/>
          <p:nvPr/>
        </p:nvSpPr>
        <p:spPr>
          <a:xfrm>
            <a:off x="3909136" y="5653696"/>
            <a:ext cx="410209" cy="0"/>
          </a:xfrm>
          <a:custGeom>
            <a:avLst/>
            <a:gdLst/>
            <a:ahLst/>
            <a:cxnLst/>
            <a:rect l="l" t="t" r="r" b="b"/>
            <a:pathLst>
              <a:path w="410210">
                <a:moveTo>
                  <a:pt x="0" y="0"/>
                </a:moveTo>
                <a:lnTo>
                  <a:pt x="410019" y="0"/>
                </a:lnTo>
              </a:path>
            </a:pathLst>
          </a:custGeom>
          <a:ln w="3175">
            <a:solidFill>
              <a:srgbClr val="000000"/>
            </a:solidFill>
          </a:ln>
        </p:spPr>
        <p:txBody>
          <a:bodyPr wrap="square" lIns="0" tIns="0" rIns="0" bIns="0" rtlCol="0"/>
          <a:lstStyle/>
          <a:p>
            <a:endParaRPr/>
          </a:p>
        </p:txBody>
      </p:sp>
      <p:sp>
        <p:nvSpPr>
          <p:cNvPr id="11" name="object 11"/>
          <p:cNvSpPr/>
          <p:nvPr/>
        </p:nvSpPr>
        <p:spPr>
          <a:xfrm>
            <a:off x="3909136" y="5653696"/>
            <a:ext cx="410209" cy="0"/>
          </a:xfrm>
          <a:custGeom>
            <a:avLst/>
            <a:gdLst/>
            <a:ahLst/>
            <a:cxnLst/>
            <a:rect l="l" t="t" r="r" b="b"/>
            <a:pathLst>
              <a:path w="410210">
                <a:moveTo>
                  <a:pt x="0" y="0"/>
                </a:moveTo>
                <a:lnTo>
                  <a:pt x="410019" y="0"/>
                </a:lnTo>
              </a:path>
            </a:pathLst>
          </a:custGeom>
          <a:ln w="10250">
            <a:solidFill>
              <a:srgbClr val="000000"/>
            </a:solidFill>
          </a:ln>
        </p:spPr>
        <p:txBody>
          <a:bodyPr wrap="square" lIns="0" tIns="0" rIns="0" bIns="0" rtlCol="0"/>
          <a:lstStyle/>
          <a:p>
            <a:endParaRPr/>
          </a:p>
        </p:txBody>
      </p:sp>
      <p:sp>
        <p:nvSpPr>
          <p:cNvPr id="12" name="object 12"/>
          <p:cNvSpPr/>
          <p:nvPr/>
        </p:nvSpPr>
        <p:spPr>
          <a:xfrm>
            <a:off x="4216654" y="2373565"/>
            <a:ext cx="0" cy="1230630"/>
          </a:xfrm>
          <a:custGeom>
            <a:avLst/>
            <a:gdLst/>
            <a:ahLst/>
            <a:cxnLst/>
            <a:rect l="l" t="t" r="r" b="b"/>
            <a:pathLst>
              <a:path h="1230630">
                <a:moveTo>
                  <a:pt x="0" y="0"/>
                </a:moveTo>
                <a:lnTo>
                  <a:pt x="0" y="1230045"/>
                </a:lnTo>
              </a:path>
            </a:pathLst>
          </a:custGeom>
          <a:ln w="3175">
            <a:solidFill>
              <a:srgbClr val="000000"/>
            </a:solidFill>
          </a:ln>
        </p:spPr>
        <p:txBody>
          <a:bodyPr wrap="square" lIns="0" tIns="0" rIns="0" bIns="0" rtlCol="0"/>
          <a:lstStyle/>
          <a:p>
            <a:endParaRPr/>
          </a:p>
        </p:txBody>
      </p:sp>
      <p:sp>
        <p:nvSpPr>
          <p:cNvPr id="13" name="object 13"/>
          <p:cNvSpPr/>
          <p:nvPr/>
        </p:nvSpPr>
        <p:spPr>
          <a:xfrm>
            <a:off x="4216654" y="2373565"/>
            <a:ext cx="0" cy="1230630"/>
          </a:xfrm>
          <a:custGeom>
            <a:avLst/>
            <a:gdLst/>
            <a:ahLst/>
            <a:cxnLst/>
            <a:rect l="l" t="t" r="r" b="b"/>
            <a:pathLst>
              <a:path h="1230630">
                <a:moveTo>
                  <a:pt x="0" y="0"/>
                </a:moveTo>
                <a:lnTo>
                  <a:pt x="0" y="1230045"/>
                </a:lnTo>
              </a:path>
            </a:pathLst>
          </a:custGeom>
          <a:ln w="41001">
            <a:solidFill>
              <a:srgbClr val="000000"/>
            </a:solidFill>
          </a:ln>
        </p:spPr>
        <p:txBody>
          <a:bodyPr wrap="square" lIns="0" tIns="0" rIns="0" bIns="0" rtlCol="0"/>
          <a:lstStyle/>
          <a:p>
            <a:endParaRPr/>
          </a:p>
        </p:txBody>
      </p:sp>
      <p:sp>
        <p:nvSpPr>
          <p:cNvPr id="14" name="object 14"/>
          <p:cNvSpPr/>
          <p:nvPr/>
        </p:nvSpPr>
        <p:spPr>
          <a:xfrm>
            <a:off x="4319155" y="5243676"/>
            <a:ext cx="0" cy="1230630"/>
          </a:xfrm>
          <a:custGeom>
            <a:avLst/>
            <a:gdLst/>
            <a:ahLst/>
            <a:cxnLst/>
            <a:rect l="l" t="t" r="r" b="b"/>
            <a:pathLst>
              <a:path h="1230629">
                <a:moveTo>
                  <a:pt x="0" y="0"/>
                </a:moveTo>
                <a:lnTo>
                  <a:pt x="0" y="1230045"/>
                </a:lnTo>
              </a:path>
            </a:pathLst>
          </a:custGeom>
          <a:ln w="3175">
            <a:solidFill>
              <a:srgbClr val="000000"/>
            </a:solidFill>
          </a:ln>
        </p:spPr>
        <p:txBody>
          <a:bodyPr wrap="square" lIns="0" tIns="0" rIns="0" bIns="0" rtlCol="0"/>
          <a:lstStyle/>
          <a:p>
            <a:endParaRPr/>
          </a:p>
        </p:txBody>
      </p:sp>
      <p:sp>
        <p:nvSpPr>
          <p:cNvPr id="15" name="object 15"/>
          <p:cNvSpPr/>
          <p:nvPr/>
        </p:nvSpPr>
        <p:spPr>
          <a:xfrm>
            <a:off x="4319155" y="5243676"/>
            <a:ext cx="0" cy="1230630"/>
          </a:xfrm>
          <a:custGeom>
            <a:avLst/>
            <a:gdLst/>
            <a:ahLst/>
            <a:cxnLst/>
            <a:rect l="l" t="t" r="r" b="b"/>
            <a:pathLst>
              <a:path h="1230629">
                <a:moveTo>
                  <a:pt x="0" y="0"/>
                </a:moveTo>
                <a:lnTo>
                  <a:pt x="0" y="1230045"/>
                </a:lnTo>
              </a:path>
            </a:pathLst>
          </a:custGeom>
          <a:ln w="41001">
            <a:solidFill>
              <a:srgbClr val="000000"/>
            </a:solidFill>
          </a:ln>
        </p:spPr>
        <p:txBody>
          <a:bodyPr wrap="square" lIns="0" tIns="0" rIns="0" bIns="0" rtlCol="0"/>
          <a:lstStyle/>
          <a:p>
            <a:endParaRPr/>
          </a:p>
        </p:txBody>
      </p:sp>
      <p:sp>
        <p:nvSpPr>
          <p:cNvPr id="16" name="object 16"/>
          <p:cNvSpPr/>
          <p:nvPr/>
        </p:nvSpPr>
        <p:spPr>
          <a:xfrm>
            <a:off x="4216654" y="2681083"/>
            <a:ext cx="307975" cy="0"/>
          </a:xfrm>
          <a:custGeom>
            <a:avLst/>
            <a:gdLst/>
            <a:ahLst/>
            <a:cxnLst/>
            <a:rect l="l" t="t" r="r" b="b"/>
            <a:pathLst>
              <a:path w="307975">
                <a:moveTo>
                  <a:pt x="0" y="0"/>
                </a:moveTo>
                <a:lnTo>
                  <a:pt x="307505" y="0"/>
                </a:lnTo>
              </a:path>
            </a:pathLst>
          </a:custGeom>
          <a:ln w="3175">
            <a:solidFill>
              <a:srgbClr val="000000"/>
            </a:solidFill>
          </a:ln>
        </p:spPr>
        <p:txBody>
          <a:bodyPr wrap="square" lIns="0" tIns="0" rIns="0" bIns="0" rtlCol="0"/>
          <a:lstStyle/>
          <a:p>
            <a:endParaRPr/>
          </a:p>
        </p:txBody>
      </p:sp>
      <p:sp>
        <p:nvSpPr>
          <p:cNvPr id="17" name="object 17"/>
          <p:cNvSpPr/>
          <p:nvPr/>
        </p:nvSpPr>
        <p:spPr>
          <a:xfrm>
            <a:off x="4216654" y="2681083"/>
            <a:ext cx="307975" cy="0"/>
          </a:xfrm>
          <a:custGeom>
            <a:avLst/>
            <a:gdLst/>
            <a:ahLst/>
            <a:cxnLst/>
            <a:rect l="l" t="t" r="r" b="b"/>
            <a:pathLst>
              <a:path w="307975">
                <a:moveTo>
                  <a:pt x="0" y="0"/>
                </a:moveTo>
                <a:lnTo>
                  <a:pt x="307505" y="0"/>
                </a:lnTo>
              </a:path>
            </a:pathLst>
          </a:custGeom>
          <a:ln w="10250">
            <a:solidFill>
              <a:srgbClr val="000000"/>
            </a:solidFill>
          </a:ln>
        </p:spPr>
        <p:txBody>
          <a:bodyPr wrap="square" lIns="0" tIns="0" rIns="0" bIns="0" rtlCol="0"/>
          <a:lstStyle/>
          <a:p>
            <a:endParaRPr/>
          </a:p>
        </p:txBody>
      </p:sp>
      <p:sp>
        <p:nvSpPr>
          <p:cNvPr id="18" name="object 18"/>
          <p:cNvSpPr/>
          <p:nvPr/>
        </p:nvSpPr>
        <p:spPr>
          <a:xfrm>
            <a:off x="4319155" y="6166204"/>
            <a:ext cx="307975" cy="0"/>
          </a:xfrm>
          <a:custGeom>
            <a:avLst/>
            <a:gdLst/>
            <a:ahLst/>
            <a:cxnLst/>
            <a:rect l="l" t="t" r="r" b="b"/>
            <a:pathLst>
              <a:path w="307975">
                <a:moveTo>
                  <a:pt x="0" y="0"/>
                </a:moveTo>
                <a:lnTo>
                  <a:pt x="307517" y="0"/>
                </a:lnTo>
              </a:path>
            </a:pathLst>
          </a:custGeom>
          <a:ln w="3175">
            <a:solidFill>
              <a:srgbClr val="000000"/>
            </a:solidFill>
          </a:ln>
        </p:spPr>
        <p:txBody>
          <a:bodyPr wrap="square" lIns="0" tIns="0" rIns="0" bIns="0" rtlCol="0"/>
          <a:lstStyle/>
          <a:p>
            <a:endParaRPr/>
          </a:p>
        </p:txBody>
      </p:sp>
      <p:sp>
        <p:nvSpPr>
          <p:cNvPr id="19" name="object 19"/>
          <p:cNvSpPr/>
          <p:nvPr/>
        </p:nvSpPr>
        <p:spPr>
          <a:xfrm>
            <a:off x="4319155" y="6166204"/>
            <a:ext cx="307975" cy="0"/>
          </a:xfrm>
          <a:custGeom>
            <a:avLst/>
            <a:gdLst/>
            <a:ahLst/>
            <a:cxnLst/>
            <a:rect l="l" t="t" r="r" b="b"/>
            <a:pathLst>
              <a:path w="307975">
                <a:moveTo>
                  <a:pt x="0" y="0"/>
                </a:moveTo>
                <a:lnTo>
                  <a:pt x="307517" y="0"/>
                </a:lnTo>
              </a:path>
            </a:pathLst>
          </a:custGeom>
          <a:ln w="10250">
            <a:solidFill>
              <a:srgbClr val="000000"/>
            </a:solidFill>
          </a:ln>
        </p:spPr>
        <p:txBody>
          <a:bodyPr wrap="square" lIns="0" tIns="0" rIns="0" bIns="0" rtlCol="0"/>
          <a:lstStyle/>
          <a:p>
            <a:endParaRPr/>
          </a:p>
        </p:txBody>
      </p:sp>
      <p:sp>
        <p:nvSpPr>
          <p:cNvPr id="20" name="object 20"/>
          <p:cNvSpPr/>
          <p:nvPr/>
        </p:nvSpPr>
        <p:spPr>
          <a:xfrm>
            <a:off x="4011650" y="5653696"/>
            <a:ext cx="205104" cy="0"/>
          </a:xfrm>
          <a:custGeom>
            <a:avLst/>
            <a:gdLst/>
            <a:ahLst/>
            <a:cxnLst/>
            <a:rect l="l" t="t" r="r" b="b"/>
            <a:pathLst>
              <a:path w="205104">
                <a:moveTo>
                  <a:pt x="205003" y="0"/>
                </a:moveTo>
                <a:lnTo>
                  <a:pt x="0" y="0"/>
                </a:lnTo>
              </a:path>
            </a:pathLst>
          </a:custGeom>
          <a:ln w="41001">
            <a:solidFill>
              <a:srgbClr val="000000"/>
            </a:solidFill>
          </a:ln>
        </p:spPr>
        <p:txBody>
          <a:bodyPr wrap="square" lIns="0" tIns="0" rIns="0" bIns="0" rtlCol="0"/>
          <a:lstStyle/>
          <a:p>
            <a:endParaRPr/>
          </a:p>
        </p:txBody>
      </p:sp>
      <p:sp>
        <p:nvSpPr>
          <p:cNvPr id="21" name="object 21"/>
          <p:cNvSpPr/>
          <p:nvPr/>
        </p:nvSpPr>
        <p:spPr>
          <a:xfrm>
            <a:off x="1566583" y="4209071"/>
            <a:ext cx="307975" cy="513080"/>
          </a:xfrm>
          <a:custGeom>
            <a:avLst/>
            <a:gdLst/>
            <a:ahLst/>
            <a:cxnLst/>
            <a:rect l="l" t="t" r="r" b="b"/>
            <a:pathLst>
              <a:path w="307975" h="513080">
                <a:moveTo>
                  <a:pt x="0" y="0"/>
                </a:moveTo>
                <a:lnTo>
                  <a:pt x="307517" y="512521"/>
                </a:lnTo>
              </a:path>
            </a:pathLst>
          </a:custGeom>
          <a:ln w="10250">
            <a:solidFill>
              <a:srgbClr val="000000"/>
            </a:solidFill>
          </a:ln>
        </p:spPr>
        <p:txBody>
          <a:bodyPr wrap="square" lIns="0" tIns="0" rIns="0" bIns="0" rtlCol="0"/>
          <a:lstStyle/>
          <a:p>
            <a:endParaRPr/>
          </a:p>
        </p:txBody>
      </p:sp>
      <p:sp>
        <p:nvSpPr>
          <p:cNvPr id="22" name="object 22"/>
          <p:cNvSpPr/>
          <p:nvPr/>
        </p:nvSpPr>
        <p:spPr>
          <a:xfrm>
            <a:off x="1592554" y="4239132"/>
            <a:ext cx="205104" cy="410209"/>
          </a:xfrm>
          <a:custGeom>
            <a:avLst/>
            <a:gdLst/>
            <a:ahLst/>
            <a:cxnLst/>
            <a:rect l="l" t="t" r="r" b="b"/>
            <a:pathLst>
              <a:path w="205105" h="410210">
                <a:moveTo>
                  <a:pt x="205003" y="0"/>
                </a:moveTo>
                <a:lnTo>
                  <a:pt x="0" y="410019"/>
                </a:lnTo>
              </a:path>
            </a:pathLst>
          </a:custGeom>
          <a:ln w="10250">
            <a:solidFill>
              <a:srgbClr val="000000"/>
            </a:solidFill>
          </a:ln>
        </p:spPr>
        <p:txBody>
          <a:bodyPr wrap="square" lIns="0" tIns="0" rIns="0" bIns="0" rtlCol="0"/>
          <a:lstStyle/>
          <a:p>
            <a:endParaRPr/>
          </a:p>
        </p:txBody>
      </p:sp>
      <p:sp>
        <p:nvSpPr>
          <p:cNvPr id="23" name="object 23"/>
          <p:cNvSpPr/>
          <p:nvPr/>
        </p:nvSpPr>
        <p:spPr>
          <a:xfrm>
            <a:off x="2966110" y="3296106"/>
            <a:ext cx="41275" cy="0"/>
          </a:xfrm>
          <a:custGeom>
            <a:avLst/>
            <a:gdLst/>
            <a:ahLst/>
            <a:cxnLst/>
            <a:rect l="l" t="t" r="r" b="b"/>
            <a:pathLst>
              <a:path w="41275">
                <a:moveTo>
                  <a:pt x="0" y="0"/>
                </a:moveTo>
                <a:lnTo>
                  <a:pt x="40995" y="0"/>
                </a:lnTo>
              </a:path>
            </a:pathLst>
          </a:custGeom>
          <a:ln w="41001">
            <a:solidFill>
              <a:srgbClr val="000000"/>
            </a:solidFill>
          </a:ln>
        </p:spPr>
        <p:txBody>
          <a:bodyPr wrap="square" lIns="0" tIns="0" rIns="0" bIns="0" rtlCol="0"/>
          <a:lstStyle/>
          <a:p>
            <a:endParaRPr/>
          </a:p>
        </p:txBody>
      </p:sp>
      <p:sp>
        <p:nvSpPr>
          <p:cNvPr id="24" name="object 24"/>
          <p:cNvSpPr/>
          <p:nvPr/>
        </p:nvSpPr>
        <p:spPr>
          <a:xfrm>
            <a:off x="1346542" y="3501109"/>
            <a:ext cx="307975" cy="410209"/>
          </a:xfrm>
          <a:custGeom>
            <a:avLst/>
            <a:gdLst/>
            <a:ahLst/>
            <a:cxnLst/>
            <a:rect l="l" t="t" r="r" b="b"/>
            <a:pathLst>
              <a:path w="307975" h="410210">
                <a:moveTo>
                  <a:pt x="0" y="0"/>
                </a:moveTo>
                <a:lnTo>
                  <a:pt x="307517" y="410019"/>
                </a:lnTo>
              </a:path>
            </a:pathLst>
          </a:custGeom>
          <a:ln w="10250">
            <a:solidFill>
              <a:srgbClr val="000000"/>
            </a:solidFill>
          </a:ln>
        </p:spPr>
        <p:txBody>
          <a:bodyPr wrap="square" lIns="0" tIns="0" rIns="0" bIns="0" rtlCol="0"/>
          <a:lstStyle/>
          <a:p>
            <a:endParaRPr/>
          </a:p>
        </p:txBody>
      </p:sp>
      <p:sp>
        <p:nvSpPr>
          <p:cNvPr id="25" name="object 25"/>
          <p:cNvSpPr/>
          <p:nvPr/>
        </p:nvSpPr>
        <p:spPr>
          <a:xfrm>
            <a:off x="1449044" y="3398608"/>
            <a:ext cx="102870" cy="717550"/>
          </a:xfrm>
          <a:custGeom>
            <a:avLst/>
            <a:gdLst/>
            <a:ahLst/>
            <a:cxnLst/>
            <a:rect l="l" t="t" r="r" b="b"/>
            <a:pathLst>
              <a:path w="102869" h="717550">
                <a:moveTo>
                  <a:pt x="102501" y="0"/>
                </a:moveTo>
                <a:lnTo>
                  <a:pt x="0" y="717524"/>
                </a:lnTo>
              </a:path>
            </a:pathLst>
          </a:custGeom>
          <a:ln w="10250">
            <a:solidFill>
              <a:srgbClr val="000000"/>
            </a:solidFill>
          </a:ln>
        </p:spPr>
        <p:txBody>
          <a:bodyPr wrap="square" lIns="0" tIns="0" rIns="0" bIns="0" rtlCol="0"/>
          <a:lstStyle/>
          <a:p>
            <a:endParaRPr/>
          </a:p>
        </p:txBody>
      </p:sp>
      <p:sp>
        <p:nvSpPr>
          <p:cNvPr id="26" name="object 26"/>
          <p:cNvSpPr/>
          <p:nvPr/>
        </p:nvSpPr>
        <p:spPr>
          <a:xfrm>
            <a:off x="4114152" y="3808614"/>
            <a:ext cx="0" cy="695960"/>
          </a:xfrm>
          <a:custGeom>
            <a:avLst/>
            <a:gdLst/>
            <a:ahLst/>
            <a:cxnLst/>
            <a:rect l="l" t="t" r="r" b="b"/>
            <a:pathLst>
              <a:path h="695960">
                <a:moveTo>
                  <a:pt x="0" y="0"/>
                </a:moveTo>
                <a:lnTo>
                  <a:pt x="0" y="695668"/>
                </a:lnTo>
              </a:path>
            </a:pathLst>
          </a:custGeom>
          <a:ln w="10250">
            <a:solidFill>
              <a:srgbClr val="000000"/>
            </a:solidFill>
          </a:ln>
        </p:spPr>
        <p:txBody>
          <a:bodyPr wrap="square" lIns="0" tIns="0" rIns="0" bIns="0" rtlCol="0"/>
          <a:lstStyle/>
          <a:p>
            <a:endParaRPr/>
          </a:p>
        </p:txBody>
      </p:sp>
      <p:sp>
        <p:nvSpPr>
          <p:cNvPr id="27" name="object 27"/>
          <p:cNvSpPr/>
          <p:nvPr/>
        </p:nvSpPr>
        <p:spPr>
          <a:xfrm>
            <a:off x="4073144" y="4340274"/>
            <a:ext cx="82550" cy="164465"/>
          </a:xfrm>
          <a:custGeom>
            <a:avLst/>
            <a:gdLst/>
            <a:ahLst/>
            <a:cxnLst/>
            <a:rect l="l" t="t" r="r" b="b"/>
            <a:pathLst>
              <a:path w="82550" h="164464">
                <a:moveTo>
                  <a:pt x="82003" y="0"/>
                </a:moveTo>
                <a:lnTo>
                  <a:pt x="0" y="0"/>
                </a:lnTo>
                <a:lnTo>
                  <a:pt x="41008" y="164007"/>
                </a:lnTo>
                <a:lnTo>
                  <a:pt x="82003" y="0"/>
                </a:lnTo>
                <a:close/>
              </a:path>
            </a:pathLst>
          </a:custGeom>
          <a:solidFill>
            <a:srgbClr val="000000"/>
          </a:solidFill>
        </p:spPr>
        <p:txBody>
          <a:bodyPr wrap="square" lIns="0" tIns="0" rIns="0" bIns="0" rtlCol="0"/>
          <a:lstStyle/>
          <a:p>
            <a:endParaRPr/>
          </a:p>
        </p:txBody>
      </p:sp>
      <p:sp>
        <p:nvSpPr>
          <p:cNvPr id="28" name="object 28"/>
          <p:cNvSpPr/>
          <p:nvPr/>
        </p:nvSpPr>
        <p:spPr>
          <a:xfrm>
            <a:off x="4073144" y="4340274"/>
            <a:ext cx="82550" cy="164465"/>
          </a:xfrm>
          <a:custGeom>
            <a:avLst/>
            <a:gdLst/>
            <a:ahLst/>
            <a:cxnLst/>
            <a:rect l="l" t="t" r="r" b="b"/>
            <a:pathLst>
              <a:path w="82550" h="164464">
                <a:moveTo>
                  <a:pt x="0" y="0"/>
                </a:moveTo>
                <a:lnTo>
                  <a:pt x="41008" y="164007"/>
                </a:lnTo>
                <a:lnTo>
                  <a:pt x="82003" y="0"/>
                </a:lnTo>
                <a:lnTo>
                  <a:pt x="0" y="0"/>
                </a:lnTo>
                <a:close/>
              </a:path>
            </a:pathLst>
          </a:custGeom>
          <a:ln w="10250">
            <a:solidFill>
              <a:srgbClr val="000000"/>
            </a:solidFill>
          </a:ln>
        </p:spPr>
        <p:txBody>
          <a:bodyPr wrap="square" lIns="0" tIns="0" rIns="0" bIns="0" rtlCol="0"/>
          <a:lstStyle/>
          <a:p>
            <a:endParaRPr/>
          </a:p>
        </p:txBody>
      </p:sp>
      <p:sp>
        <p:nvSpPr>
          <p:cNvPr id="29" name="object 29"/>
          <p:cNvSpPr txBox="1"/>
          <p:nvPr/>
        </p:nvSpPr>
        <p:spPr>
          <a:xfrm>
            <a:off x="3178911" y="2787192"/>
            <a:ext cx="549910" cy="506095"/>
          </a:xfrm>
          <a:prstGeom prst="rect">
            <a:avLst/>
          </a:prstGeom>
        </p:spPr>
        <p:txBody>
          <a:bodyPr vert="horz" wrap="square" lIns="0" tIns="0" rIns="0" bIns="0" rtlCol="0">
            <a:spAutoFit/>
          </a:bodyPr>
          <a:lstStyle/>
          <a:p>
            <a:pPr marL="12700">
              <a:lnSpc>
                <a:spcPct val="100000"/>
              </a:lnSpc>
            </a:pPr>
            <a:r>
              <a:rPr sz="3200" i="1" spc="15" dirty="0">
                <a:latin typeface="Arial"/>
                <a:cs typeface="Arial"/>
              </a:rPr>
              <a:t>R5</a:t>
            </a:r>
            <a:endParaRPr sz="3200">
              <a:latin typeface="Arial"/>
              <a:cs typeface="Arial"/>
            </a:endParaRPr>
          </a:p>
        </p:txBody>
      </p:sp>
      <p:sp>
        <p:nvSpPr>
          <p:cNvPr id="39" name="object 39"/>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14</a:t>
            </a:r>
          </a:p>
        </p:txBody>
      </p:sp>
      <p:sp>
        <p:nvSpPr>
          <p:cNvPr id="30" name="object 30"/>
          <p:cNvSpPr txBox="1"/>
          <p:nvPr/>
        </p:nvSpPr>
        <p:spPr>
          <a:xfrm>
            <a:off x="3281415" y="5349785"/>
            <a:ext cx="549910" cy="506095"/>
          </a:xfrm>
          <a:prstGeom prst="rect">
            <a:avLst/>
          </a:prstGeom>
        </p:spPr>
        <p:txBody>
          <a:bodyPr vert="horz" wrap="square" lIns="0" tIns="0" rIns="0" bIns="0" rtlCol="0">
            <a:spAutoFit/>
          </a:bodyPr>
          <a:lstStyle/>
          <a:p>
            <a:pPr marL="12700">
              <a:lnSpc>
                <a:spcPct val="100000"/>
              </a:lnSpc>
            </a:pPr>
            <a:r>
              <a:rPr sz="3200" i="1" spc="15" dirty="0">
                <a:latin typeface="Arial"/>
                <a:cs typeface="Arial"/>
              </a:rPr>
              <a:t>R6</a:t>
            </a:r>
            <a:endParaRPr sz="3200">
              <a:latin typeface="Arial"/>
              <a:cs typeface="Arial"/>
            </a:endParaRPr>
          </a:p>
        </p:txBody>
      </p:sp>
      <p:sp>
        <p:nvSpPr>
          <p:cNvPr id="31" name="object 31"/>
          <p:cNvSpPr txBox="1"/>
          <p:nvPr/>
        </p:nvSpPr>
        <p:spPr>
          <a:xfrm>
            <a:off x="2051368" y="4919814"/>
            <a:ext cx="208279" cy="406400"/>
          </a:xfrm>
          <a:prstGeom prst="rect">
            <a:avLst/>
          </a:prstGeom>
        </p:spPr>
        <p:txBody>
          <a:bodyPr vert="horz" wrap="square" lIns="0" tIns="0" rIns="0" bIns="0" rtlCol="0">
            <a:spAutoFit/>
          </a:bodyPr>
          <a:lstStyle/>
          <a:p>
            <a:pPr marL="12700">
              <a:lnSpc>
                <a:spcPct val="100000"/>
              </a:lnSpc>
            </a:pPr>
            <a:r>
              <a:rPr sz="2550" i="1" spc="15" dirty="0">
                <a:latin typeface="Arial"/>
                <a:cs typeface="Arial"/>
              </a:rPr>
              <a:t>1</a:t>
            </a:r>
            <a:endParaRPr sz="2550">
              <a:latin typeface="Arial"/>
              <a:cs typeface="Arial"/>
            </a:endParaRPr>
          </a:p>
        </p:txBody>
      </p:sp>
      <p:sp>
        <p:nvSpPr>
          <p:cNvPr id="32" name="object 32"/>
          <p:cNvSpPr txBox="1"/>
          <p:nvPr/>
        </p:nvSpPr>
        <p:spPr>
          <a:xfrm>
            <a:off x="4716476" y="5432334"/>
            <a:ext cx="1684655" cy="406400"/>
          </a:xfrm>
          <a:prstGeom prst="rect">
            <a:avLst/>
          </a:prstGeom>
        </p:spPr>
        <p:txBody>
          <a:bodyPr vert="horz" wrap="square" lIns="0" tIns="0" rIns="0" bIns="0" rtlCol="0">
            <a:spAutoFit/>
          </a:bodyPr>
          <a:lstStyle/>
          <a:p>
            <a:pPr marL="12700">
              <a:lnSpc>
                <a:spcPct val="100000"/>
              </a:lnSpc>
            </a:pPr>
            <a:r>
              <a:rPr sz="2550" i="1" spc="15" dirty="0">
                <a:latin typeface="Arial"/>
                <a:cs typeface="Arial"/>
              </a:rPr>
              <a:t>mechanical</a:t>
            </a:r>
            <a:endParaRPr sz="2550">
              <a:latin typeface="Arial"/>
              <a:cs typeface="Arial"/>
            </a:endParaRPr>
          </a:p>
        </p:txBody>
      </p:sp>
      <p:sp>
        <p:nvSpPr>
          <p:cNvPr id="33" name="object 33"/>
          <p:cNvSpPr txBox="1"/>
          <p:nvPr/>
        </p:nvSpPr>
        <p:spPr>
          <a:xfrm>
            <a:off x="2884106" y="6268720"/>
            <a:ext cx="1230630" cy="513080"/>
          </a:xfrm>
          <a:prstGeom prst="rect">
            <a:avLst/>
          </a:prstGeom>
          <a:ln w="10250">
            <a:solidFill>
              <a:srgbClr val="000000"/>
            </a:solidFill>
          </a:ln>
        </p:spPr>
        <p:txBody>
          <a:bodyPr vert="horz" wrap="square" lIns="0" tIns="0" rIns="0" bIns="0" rtlCol="0">
            <a:spAutoFit/>
          </a:bodyPr>
          <a:lstStyle/>
          <a:p>
            <a:pPr marL="97155">
              <a:lnSpc>
                <a:spcPts val="2890"/>
              </a:lnSpc>
            </a:pPr>
            <a:r>
              <a:rPr sz="2550" i="1" spc="15" dirty="0">
                <a:latin typeface="Arial"/>
                <a:cs typeface="Arial"/>
              </a:rPr>
              <a:t>ece,</a:t>
            </a:r>
            <a:r>
              <a:rPr sz="2550" i="1" spc="-90" dirty="0">
                <a:latin typeface="Arial"/>
                <a:cs typeface="Arial"/>
              </a:rPr>
              <a:t> </a:t>
            </a:r>
            <a:r>
              <a:rPr sz="2550" i="1" spc="15" dirty="0">
                <a:latin typeface="Arial"/>
                <a:cs typeface="Arial"/>
              </a:rPr>
              <a:t>10</a:t>
            </a:r>
            <a:endParaRPr sz="2550">
              <a:latin typeface="Arial"/>
              <a:cs typeface="Arial"/>
            </a:endParaRPr>
          </a:p>
        </p:txBody>
      </p:sp>
      <p:sp>
        <p:nvSpPr>
          <p:cNvPr id="34" name="object 34"/>
          <p:cNvSpPr txBox="1"/>
          <p:nvPr/>
        </p:nvSpPr>
        <p:spPr>
          <a:xfrm>
            <a:off x="718817" y="2972228"/>
            <a:ext cx="1540510" cy="406400"/>
          </a:xfrm>
          <a:prstGeom prst="rect">
            <a:avLst/>
          </a:prstGeom>
        </p:spPr>
        <p:txBody>
          <a:bodyPr vert="horz" wrap="square" lIns="0" tIns="0" rIns="0" bIns="0" rtlCol="0">
            <a:spAutoFit/>
          </a:bodyPr>
          <a:lstStyle/>
          <a:p>
            <a:pPr marL="12700">
              <a:lnSpc>
                <a:spcPct val="100000"/>
              </a:lnSpc>
              <a:tabLst>
                <a:tab pos="1344930" algn="l"/>
              </a:tabLst>
            </a:pPr>
            <a:r>
              <a:rPr sz="2550" i="1" spc="10" dirty="0">
                <a:latin typeface="Arial"/>
                <a:cs typeface="Arial"/>
              </a:rPr>
              <a:t>link</a:t>
            </a:r>
            <a:r>
              <a:rPr sz="2550" i="1" spc="5" dirty="0">
                <a:latin typeface="Arial"/>
                <a:cs typeface="Arial"/>
              </a:rPr>
              <a:t> </a:t>
            </a:r>
            <a:r>
              <a:rPr sz="2550" i="1" spc="10" dirty="0">
                <a:latin typeface="Arial"/>
                <a:cs typeface="Arial"/>
              </a:rPr>
              <a:t>fails</a:t>
            </a:r>
            <a:r>
              <a:rPr sz="2550" i="1" dirty="0">
                <a:latin typeface="Arial"/>
                <a:cs typeface="Arial"/>
              </a:rPr>
              <a:t>	</a:t>
            </a:r>
            <a:r>
              <a:rPr sz="2550" i="1" spc="15" dirty="0">
                <a:latin typeface="Arial"/>
                <a:cs typeface="Arial"/>
              </a:rPr>
              <a:t>1</a:t>
            </a:r>
            <a:endParaRPr sz="2550">
              <a:latin typeface="Arial"/>
              <a:cs typeface="Arial"/>
            </a:endParaRPr>
          </a:p>
        </p:txBody>
      </p:sp>
      <p:sp>
        <p:nvSpPr>
          <p:cNvPr id="35" name="object 35"/>
          <p:cNvSpPr txBox="1"/>
          <p:nvPr/>
        </p:nvSpPr>
        <p:spPr>
          <a:xfrm>
            <a:off x="2576588" y="2373569"/>
            <a:ext cx="1332865" cy="410209"/>
          </a:xfrm>
          <a:prstGeom prst="rect">
            <a:avLst/>
          </a:prstGeom>
          <a:ln w="10250">
            <a:solidFill>
              <a:srgbClr val="000000"/>
            </a:solidFill>
          </a:ln>
        </p:spPr>
        <p:txBody>
          <a:bodyPr vert="horz" wrap="square" lIns="0" tIns="0" rIns="0" bIns="0" rtlCol="0">
            <a:spAutoFit/>
          </a:bodyPr>
          <a:lstStyle/>
          <a:p>
            <a:pPr marL="199390">
              <a:lnSpc>
                <a:spcPts val="2890"/>
              </a:lnSpc>
            </a:pPr>
            <a:r>
              <a:rPr sz="2550" i="1" spc="15" dirty="0">
                <a:latin typeface="Arial"/>
                <a:cs typeface="Arial"/>
              </a:rPr>
              <a:t>ece,</a:t>
            </a:r>
            <a:r>
              <a:rPr sz="2550" i="1" spc="-90" dirty="0">
                <a:latin typeface="Arial"/>
                <a:cs typeface="Arial"/>
              </a:rPr>
              <a:t> </a:t>
            </a:r>
            <a:r>
              <a:rPr sz="2550" i="1" spc="15" dirty="0">
                <a:latin typeface="Arial"/>
                <a:cs typeface="Arial"/>
              </a:rPr>
              <a:t>15</a:t>
            </a:r>
            <a:endParaRPr sz="2550">
              <a:latin typeface="Arial"/>
              <a:cs typeface="Arial"/>
            </a:endParaRPr>
          </a:p>
        </p:txBody>
      </p:sp>
      <p:sp>
        <p:nvSpPr>
          <p:cNvPr id="36" name="object 36"/>
          <p:cNvSpPr txBox="1"/>
          <p:nvPr/>
        </p:nvSpPr>
        <p:spPr>
          <a:xfrm>
            <a:off x="1948866" y="3587252"/>
            <a:ext cx="3356610" cy="1021715"/>
          </a:xfrm>
          <a:prstGeom prst="rect">
            <a:avLst/>
          </a:prstGeom>
        </p:spPr>
        <p:txBody>
          <a:bodyPr vert="horz" wrap="square" lIns="0" tIns="0" rIns="0" bIns="0" rtlCol="0">
            <a:spAutoFit/>
          </a:bodyPr>
          <a:lstStyle/>
          <a:p>
            <a:pPr marL="934719">
              <a:lnSpc>
                <a:spcPts val="2740"/>
              </a:lnSpc>
            </a:pPr>
            <a:r>
              <a:rPr sz="2550" i="1" spc="15" dirty="0">
                <a:latin typeface="Arial"/>
                <a:cs typeface="Arial"/>
              </a:rPr>
              <a:t>ece,</a:t>
            </a:r>
            <a:r>
              <a:rPr sz="2550" i="1" spc="-90" dirty="0">
                <a:latin typeface="Arial"/>
                <a:cs typeface="Arial"/>
              </a:rPr>
              <a:t> </a:t>
            </a:r>
            <a:r>
              <a:rPr sz="2550" i="1" spc="15" dirty="0">
                <a:latin typeface="Arial"/>
                <a:cs typeface="Arial"/>
              </a:rPr>
              <a:t>10</a:t>
            </a:r>
            <a:endParaRPr sz="2550">
              <a:latin typeface="Arial"/>
              <a:cs typeface="Arial"/>
            </a:endParaRPr>
          </a:p>
          <a:p>
            <a:pPr marR="5080" algn="r">
              <a:lnSpc>
                <a:spcPts val="2420"/>
              </a:lnSpc>
            </a:pPr>
            <a:r>
              <a:rPr sz="2550" i="1" spc="15" dirty="0">
                <a:latin typeface="Arial"/>
                <a:cs typeface="Arial"/>
              </a:rPr>
              <a:t>ece,</a:t>
            </a:r>
            <a:r>
              <a:rPr sz="2550" i="1" spc="-90" dirty="0">
                <a:latin typeface="Arial"/>
                <a:cs typeface="Arial"/>
              </a:rPr>
              <a:t> </a:t>
            </a:r>
            <a:r>
              <a:rPr sz="2550" i="1" spc="15" dirty="0">
                <a:latin typeface="Arial"/>
                <a:cs typeface="Arial"/>
              </a:rPr>
              <a:t>15</a:t>
            </a:r>
            <a:endParaRPr sz="2550">
              <a:latin typeface="Arial"/>
              <a:cs typeface="Arial"/>
            </a:endParaRPr>
          </a:p>
          <a:p>
            <a:pPr marL="12700">
              <a:lnSpc>
                <a:spcPts val="2740"/>
              </a:lnSpc>
              <a:tabLst>
                <a:tab pos="1550035" algn="l"/>
              </a:tabLst>
            </a:pPr>
            <a:r>
              <a:rPr sz="2550" i="1" spc="10" dirty="0">
                <a:latin typeface="Arial"/>
                <a:cs typeface="Arial"/>
              </a:rPr>
              <a:t>link fails	</a:t>
            </a:r>
            <a:r>
              <a:rPr sz="2550" i="1" spc="15" dirty="0">
                <a:latin typeface="Arial"/>
                <a:cs typeface="Arial"/>
              </a:rPr>
              <a:t>5</a:t>
            </a:r>
            <a:endParaRPr sz="2550">
              <a:latin typeface="Arial"/>
              <a:cs typeface="Arial"/>
            </a:endParaRPr>
          </a:p>
        </p:txBody>
      </p:sp>
      <p:sp>
        <p:nvSpPr>
          <p:cNvPr id="37" name="object 37"/>
          <p:cNvSpPr txBox="1"/>
          <p:nvPr/>
        </p:nvSpPr>
        <p:spPr>
          <a:xfrm>
            <a:off x="2973901" y="4817307"/>
            <a:ext cx="919480" cy="406400"/>
          </a:xfrm>
          <a:prstGeom prst="rect">
            <a:avLst/>
          </a:prstGeom>
        </p:spPr>
        <p:txBody>
          <a:bodyPr vert="horz" wrap="square" lIns="0" tIns="0" rIns="0" bIns="0" rtlCol="0">
            <a:spAutoFit/>
          </a:bodyPr>
          <a:lstStyle/>
          <a:p>
            <a:pPr marL="12700">
              <a:lnSpc>
                <a:spcPct val="100000"/>
              </a:lnSpc>
            </a:pPr>
            <a:r>
              <a:rPr sz="2550" i="1" spc="15" dirty="0">
                <a:latin typeface="Arial"/>
                <a:cs typeface="Arial"/>
              </a:rPr>
              <a:t>ece,</a:t>
            </a:r>
            <a:r>
              <a:rPr sz="2550" i="1" spc="-90" dirty="0">
                <a:latin typeface="Arial"/>
                <a:cs typeface="Arial"/>
              </a:rPr>
              <a:t> </a:t>
            </a:r>
            <a:r>
              <a:rPr sz="2550" i="1" spc="15" dirty="0">
                <a:latin typeface="Arial"/>
                <a:cs typeface="Arial"/>
              </a:rPr>
              <a:t>5</a:t>
            </a:r>
            <a:endParaRPr sz="2550">
              <a:latin typeface="Arial"/>
              <a:cs typeface="Arial"/>
            </a:endParaRPr>
          </a:p>
        </p:txBody>
      </p:sp>
      <p:sp>
        <p:nvSpPr>
          <p:cNvPr id="38" name="object 38"/>
          <p:cNvSpPr txBox="1"/>
          <p:nvPr/>
        </p:nvSpPr>
        <p:spPr>
          <a:xfrm>
            <a:off x="4921471" y="2459717"/>
            <a:ext cx="2178050" cy="406400"/>
          </a:xfrm>
          <a:prstGeom prst="rect">
            <a:avLst/>
          </a:prstGeom>
        </p:spPr>
        <p:txBody>
          <a:bodyPr vert="horz" wrap="square" lIns="0" tIns="0" rIns="0" bIns="0" rtlCol="0">
            <a:spAutoFit/>
          </a:bodyPr>
          <a:lstStyle/>
          <a:p>
            <a:pPr marL="12700">
              <a:lnSpc>
                <a:spcPct val="100000"/>
              </a:lnSpc>
            </a:pPr>
            <a:r>
              <a:rPr sz="2550" i="1" spc="15" dirty="0">
                <a:latin typeface="Arial"/>
                <a:cs typeface="Arial"/>
              </a:rPr>
              <a:t>bioengineering</a:t>
            </a:r>
            <a:endParaRPr sz="2550">
              <a:latin typeface="Arial"/>
              <a:cs typeface="Arial"/>
            </a:endParaRPr>
          </a:p>
        </p:txBody>
      </p:sp>
      <p:sp>
        <p:nvSpPr>
          <p:cNvPr id="40" name="object 2"/>
          <p:cNvSpPr txBox="1"/>
          <p:nvPr/>
        </p:nvSpPr>
        <p:spPr>
          <a:xfrm>
            <a:off x="1371600" y="990600"/>
            <a:ext cx="5582921" cy="430887"/>
          </a:xfrm>
          <a:prstGeom prst="rect">
            <a:avLst/>
          </a:prstGeom>
        </p:spPr>
        <p:txBody>
          <a:bodyPr vert="horz" wrap="square" lIns="0" tIns="0" rIns="0" bIns="0" rtlCol="0">
            <a:spAutoFit/>
          </a:bodyPr>
          <a:lstStyle/>
          <a:p>
            <a:pPr marL="12700" algn="ctr">
              <a:lnSpc>
                <a:spcPct val="100000"/>
              </a:lnSpc>
            </a:pPr>
            <a:r>
              <a:rPr lang="en-US" sz="2800" spc="45" dirty="0" smtClean="0">
                <a:solidFill>
                  <a:srgbClr val="00B050"/>
                </a:solidFill>
                <a:latin typeface="Century"/>
                <a:cs typeface="Century"/>
              </a:rPr>
              <a:t>Snapshot 9: 2 Links fail</a:t>
            </a:r>
            <a:endParaRPr sz="2800" dirty="0">
              <a:solidFill>
                <a:srgbClr val="00B050"/>
              </a:solidFill>
              <a:latin typeface="Century"/>
              <a:cs typeface="Century"/>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60014" y="1264043"/>
            <a:ext cx="605790" cy="560070"/>
          </a:xfrm>
          <a:prstGeom prst="rect">
            <a:avLst/>
          </a:prstGeom>
        </p:spPr>
        <p:txBody>
          <a:bodyPr vert="horz" wrap="square" lIns="0" tIns="0" rIns="0" bIns="0" rtlCol="0">
            <a:spAutoFit/>
          </a:bodyPr>
          <a:lstStyle/>
          <a:p>
            <a:pPr marL="12700">
              <a:lnSpc>
                <a:spcPct val="100000"/>
              </a:lnSpc>
            </a:pPr>
            <a:r>
              <a:rPr sz="3550" i="1" spc="10" dirty="0">
                <a:latin typeface="Arial"/>
                <a:cs typeface="Arial"/>
              </a:rPr>
              <a:t>R5</a:t>
            </a:r>
            <a:endParaRPr sz="3550">
              <a:latin typeface="Arial"/>
              <a:cs typeface="Arial"/>
            </a:endParaRPr>
          </a:p>
        </p:txBody>
      </p:sp>
      <p:sp>
        <p:nvSpPr>
          <p:cNvPr id="12" name="object 12"/>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15</a:t>
            </a:r>
          </a:p>
        </p:txBody>
      </p:sp>
      <p:sp>
        <p:nvSpPr>
          <p:cNvPr id="3" name="object 3"/>
          <p:cNvSpPr txBox="1"/>
          <p:nvPr/>
        </p:nvSpPr>
        <p:spPr>
          <a:xfrm>
            <a:off x="2873414" y="4099039"/>
            <a:ext cx="605790" cy="560070"/>
          </a:xfrm>
          <a:prstGeom prst="rect">
            <a:avLst/>
          </a:prstGeom>
        </p:spPr>
        <p:txBody>
          <a:bodyPr vert="horz" wrap="square" lIns="0" tIns="0" rIns="0" bIns="0" rtlCol="0">
            <a:spAutoFit/>
          </a:bodyPr>
          <a:lstStyle/>
          <a:p>
            <a:pPr marL="12700">
              <a:lnSpc>
                <a:spcPct val="100000"/>
              </a:lnSpc>
            </a:pPr>
            <a:r>
              <a:rPr sz="3550" i="1" spc="10" dirty="0">
                <a:latin typeface="Arial"/>
                <a:cs typeface="Arial"/>
              </a:rPr>
              <a:t>R6</a:t>
            </a:r>
            <a:endParaRPr sz="3550">
              <a:latin typeface="Arial"/>
              <a:cs typeface="Arial"/>
            </a:endParaRPr>
          </a:p>
        </p:txBody>
      </p:sp>
      <p:sp>
        <p:nvSpPr>
          <p:cNvPr id="4" name="object 4"/>
          <p:cNvSpPr txBox="1"/>
          <p:nvPr/>
        </p:nvSpPr>
        <p:spPr>
          <a:xfrm>
            <a:off x="4461016" y="4187939"/>
            <a:ext cx="1861185" cy="452120"/>
          </a:xfrm>
          <a:prstGeom prst="rect">
            <a:avLst/>
          </a:prstGeom>
        </p:spPr>
        <p:txBody>
          <a:bodyPr vert="horz" wrap="square" lIns="0" tIns="0" rIns="0" bIns="0" rtlCol="0">
            <a:spAutoFit/>
          </a:bodyPr>
          <a:lstStyle/>
          <a:p>
            <a:pPr marL="12700">
              <a:lnSpc>
                <a:spcPct val="100000"/>
              </a:lnSpc>
            </a:pPr>
            <a:r>
              <a:rPr sz="2850" i="1" dirty="0">
                <a:latin typeface="Arial"/>
                <a:cs typeface="Arial"/>
              </a:rPr>
              <a:t>mechanical</a:t>
            </a:r>
            <a:endParaRPr sz="2850">
              <a:latin typeface="Arial"/>
              <a:cs typeface="Arial"/>
            </a:endParaRPr>
          </a:p>
        </p:txBody>
      </p:sp>
      <p:sp>
        <p:nvSpPr>
          <p:cNvPr id="5" name="object 5"/>
          <p:cNvSpPr txBox="1"/>
          <p:nvPr/>
        </p:nvSpPr>
        <p:spPr>
          <a:xfrm>
            <a:off x="2432519" y="5116897"/>
            <a:ext cx="1360805" cy="567055"/>
          </a:xfrm>
          <a:prstGeom prst="rect">
            <a:avLst/>
          </a:prstGeom>
          <a:ln w="11339">
            <a:solidFill>
              <a:srgbClr val="000000"/>
            </a:solidFill>
          </a:ln>
        </p:spPr>
        <p:txBody>
          <a:bodyPr vert="horz" wrap="square" lIns="0" tIns="0" rIns="0" bIns="0" rtlCol="0">
            <a:spAutoFit/>
          </a:bodyPr>
          <a:lstStyle/>
          <a:p>
            <a:pPr marL="107314">
              <a:lnSpc>
                <a:spcPts val="3204"/>
              </a:lnSpc>
            </a:pPr>
            <a:r>
              <a:rPr sz="2850" i="1" dirty="0">
                <a:latin typeface="Arial"/>
                <a:cs typeface="Arial"/>
              </a:rPr>
              <a:t>ece,</a:t>
            </a:r>
            <a:r>
              <a:rPr sz="2850" i="1" spc="-80" dirty="0">
                <a:latin typeface="Arial"/>
                <a:cs typeface="Arial"/>
              </a:rPr>
              <a:t> </a:t>
            </a:r>
            <a:r>
              <a:rPr sz="2850" i="1" dirty="0">
                <a:latin typeface="Arial"/>
                <a:cs typeface="Arial"/>
              </a:rPr>
              <a:t>20</a:t>
            </a:r>
            <a:endParaRPr sz="2850">
              <a:latin typeface="Arial"/>
              <a:cs typeface="Arial"/>
            </a:endParaRPr>
          </a:p>
        </p:txBody>
      </p:sp>
      <p:sp>
        <p:nvSpPr>
          <p:cNvPr id="6" name="object 6"/>
          <p:cNvSpPr txBox="1"/>
          <p:nvPr/>
        </p:nvSpPr>
        <p:spPr>
          <a:xfrm>
            <a:off x="2419819" y="2146744"/>
            <a:ext cx="1216025" cy="452120"/>
          </a:xfrm>
          <a:prstGeom prst="rect">
            <a:avLst/>
          </a:prstGeom>
        </p:spPr>
        <p:txBody>
          <a:bodyPr vert="horz" wrap="square" lIns="0" tIns="0" rIns="0" bIns="0" rtlCol="0">
            <a:spAutoFit/>
          </a:bodyPr>
          <a:lstStyle/>
          <a:p>
            <a:pPr marL="12700">
              <a:lnSpc>
                <a:spcPct val="100000"/>
              </a:lnSpc>
            </a:pPr>
            <a:r>
              <a:rPr sz="2850" i="1" dirty="0">
                <a:latin typeface="Arial"/>
                <a:cs typeface="Arial"/>
              </a:rPr>
              <a:t>ece,</a:t>
            </a:r>
            <a:r>
              <a:rPr sz="2850" i="1" spc="-80" dirty="0">
                <a:latin typeface="Arial"/>
                <a:cs typeface="Arial"/>
              </a:rPr>
              <a:t> </a:t>
            </a:r>
            <a:r>
              <a:rPr sz="2850" i="1" dirty="0">
                <a:latin typeface="Arial"/>
                <a:cs typeface="Arial"/>
              </a:rPr>
              <a:t>10</a:t>
            </a:r>
            <a:endParaRPr sz="2850">
              <a:latin typeface="Arial"/>
              <a:cs typeface="Arial"/>
            </a:endParaRPr>
          </a:p>
        </p:txBody>
      </p:sp>
      <p:sp>
        <p:nvSpPr>
          <p:cNvPr id="7" name="object 7"/>
          <p:cNvSpPr txBox="1"/>
          <p:nvPr/>
        </p:nvSpPr>
        <p:spPr>
          <a:xfrm>
            <a:off x="3100219" y="2827144"/>
            <a:ext cx="227329" cy="452120"/>
          </a:xfrm>
          <a:prstGeom prst="rect">
            <a:avLst/>
          </a:prstGeom>
        </p:spPr>
        <p:txBody>
          <a:bodyPr vert="horz" wrap="square" lIns="0" tIns="0" rIns="0" bIns="0" rtlCol="0">
            <a:spAutoFit/>
          </a:bodyPr>
          <a:lstStyle/>
          <a:p>
            <a:pPr marL="12700">
              <a:lnSpc>
                <a:spcPct val="100000"/>
              </a:lnSpc>
            </a:pPr>
            <a:r>
              <a:rPr sz="2850" i="1" dirty="0">
                <a:latin typeface="Arial"/>
                <a:cs typeface="Arial"/>
              </a:rPr>
              <a:t>5</a:t>
            </a:r>
            <a:endParaRPr sz="2850">
              <a:latin typeface="Arial"/>
              <a:cs typeface="Arial"/>
            </a:endParaRPr>
          </a:p>
        </p:txBody>
      </p:sp>
      <p:sp>
        <p:nvSpPr>
          <p:cNvPr id="8" name="object 8"/>
          <p:cNvSpPr txBox="1">
            <a:spLocks noGrp="1"/>
          </p:cNvSpPr>
          <p:nvPr>
            <p:ph type="title"/>
          </p:nvPr>
        </p:nvSpPr>
        <p:spPr>
          <a:xfrm>
            <a:off x="2092325" y="807700"/>
            <a:ext cx="1474470" cy="454025"/>
          </a:xfrm>
          <a:prstGeom prst="rect">
            <a:avLst/>
          </a:prstGeom>
          <a:ln w="11339">
            <a:solidFill>
              <a:srgbClr val="000000"/>
            </a:solidFill>
          </a:ln>
        </p:spPr>
        <p:txBody>
          <a:bodyPr vert="horz" wrap="square" lIns="0" tIns="0" rIns="0" bIns="0" rtlCol="0">
            <a:spAutoFit/>
          </a:bodyPr>
          <a:lstStyle/>
          <a:p>
            <a:pPr marL="220979">
              <a:lnSpc>
                <a:spcPts val="3204"/>
              </a:lnSpc>
            </a:pPr>
            <a:r>
              <a:rPr sz="2850" dirty="0"/>
              <a:t>ece,</a:t>
            </a:r>
            <a:r>
              <a:rPr sz="2850" spc="-80" dirty="0"/>
              <a:t> </a:t>
            </a:r>
            <a:r>
              <a:rPr sz="2850" dirty="0"/>
              <a:t>15</a:t>
            </a:r>
            <a:endParaRPr sz="2850"/>
          </a:p>
        </p:txBody>
      </p:sp>
      <p:sp>
        <p:nvSpPr>
          <p:cNvPr id="9" name="object 9"/>
          <p:cNvSpPr txBox="1"/>
          <p:nvPr/>
        </p:nvSpPr>
        <p:spPr>
          <a:xfrm>
            <a:off x="2533220" y="3507547"/>
            <a:ext cx="1216025" cy="452120"/>
          </a:xfrm>
          <a:prstGeom prst="rect">
            <a:avLst/>
          </a:prstGeom>
        </p:spPr>
        <p:txBody>
          <a:bodyPr vert="horz" wrap="square" lIns="0" tIns="0" rIns="0" bIns="0" rtlCol="0">
            <a:spAutoFit/>
          </a:bodyPr>
          <a:lstStyle/>
          <a:p>
            <a:pPr marL="12700">
              <a:lnSpc>
                <a:spcPct val="100000"/>
              </a:lnSpc>
            </a:pPr>
            <a:r>
              <a:rPr sz="2850" i="1" dirty="0">
                <a:latin typeface="Arial"/>
                <a:cs typeface="Arial"/>
              </a:rPr>
              <a:t>ece,</a:t>
            </a:r>
            <a:r>
              <a:rPr sz="2850" i="1" spc="-80" dirty="0">
                <a:latin typeface="Arial"/>
                <a:cs typeface="Arial"/>
              </a:rPr>
              <a:t> </a:t>
            </a:r>
            <a:r>
              <a:rPr sz="2850" i="1" dirty="0">
                <a:latin typeface="Arial"/>
                <a:cs typeface="Arial"/>
              </a:rPr>
              <a:t>15</a:t>
            </a:r>
            <a:endParaRPr sz="2850">
              <a:latin typeface="Arial"/>
              <a:cs typeface="Arial"/>
            </a:endParaRPr>
          </a:p>
        </p:txBody>
      </p:sp>
      <p:sp>
        <p:nvSpPr>
          <p:cNvPr id="10" name="object 10"/>
          <p:cNvSpPr txBox="1"/>
          <p:nvPr/>
        </p:nvSpPr>
        <p:spPr>
          <a:xfrm>
            <a:off x="4687826" y="899348"/>
            <a:ext cx="2406650" cy="452120"/>
          </a:xfrm>
          <a:prstGeom prst="rect">
            <a:avLst/>
          </a:prstGeom>
        </p:spPr>
        <p:txBody>
          <a:bodyPr vert="horz" wrap="square" lIns="0" tIns="0" rIns="0" bIns="0" rtlCol="0">
            <a:spAutoFit/>
          </a:bodyPr>
          <a:lstStyle/>
          <a:p>
            <a:pPr marL="12700">
              <a:lnSpc>
                <a:spcPct val="100000"/>
              </a:lnSpc>
            </a:pPr>
            <a:r>
              <a:rPr sz="2850" i="1" dirty="0">
                <a:latin typeface="Arial"/>
                <a:cs typeface="Arial"/>
              </a:rPr>
              <a:t>bioengineering</a:t>
            </a:r>
            <a:endParaRPr sz="2850">
              <a:latin typeface="Arial"/>
              <a:cs typeface="Arial"/>
            </a:endParaRPr>
          </a:p>
        </p:txBody>
      </p:sp>
      <p:sp>
        <p:nvSpPr>
          <p:cNvPr id="11" name="object 11"/>
          <p:cNvSpPr txBox="1"/>
          <p:nvPr/>
        </p:nvSpPr>
        <p:spPr>
          <a:xfrm>
            <a:off x="718822" y="3507547"/>
            <a:ext cx="1216025" cy="452120"/>
          </a:xfrm>
          <a:prstGeom prst="rect">
            <a:avLst/>
          </a:prstGeom>
        </p:spPr>
        <p:txBody>
          <a:bodyPr vert="horz" wrap="square" lIns="0" tIns="0" rIns="0" bIns="0" rtlCol="0">
            <a:spAutoFit/>
          </a:bodyPr>
          <a:lstStyle/>
          <a:p>
            <a:pPr marL="12700">
              <a:lnSpc>
                <a:spcPct val="100000"/>
              </a:lnSpc>
            </a:pPr>
            <a:r>
              <a:rPr sz="2850" i="1" dirty="0">
                <a:latin typeface="Arial"/>
                <a:cs typeface="Arial"/>
              </a:rPr>
              <a:t>ece,</a:t>
            </a:r>
            <a:r>
              <a:rPr sz="2850" i="1" spc="-80" dirty="0">
                <a:latin typeface="Arial"/>
                <a:cs typeface="Arial"/>
              </a:rPr>
              <a:t> </a:t>
            </a:r>
            <a:r>
              <a:rPr sz="2850" i="1" dirty="0">
                <a:latin typeface="Arial"/>
                <a:cs typeface="Arial"/>
              </a:rPr>
              <a:t>20</a:t>
            </a:r>
            <a:endParaRPr sz="2850">
              <a:latin typeface="Arial"/>
              <a:cs typeface="Arial"/>
            </a:endParaRPr>
          </a:p>
        </p:txBody>
      </p:sp>
      <p:sp>
        <p:nvSpPr>
          <p:cNvPr id="13" name="object 2"/>
          <p:cNvSpPr txBox="1"/>
          <p:nvPr/>
        </p:nvSpPr>
        <p:spPr>
          <a:xfrm>
            <a:off x="1232516" y="54182"/>
            <a:ext cx="5582921" cy="430887"/>
          </a:xfrm>
          <a:prstGeom prst="rect">
            <a:avLst/>
          </a:prstGeom>
        </p:spPr>
        <p:txBody>
          <a:bodyPr vert="horz" wrap="square" lIns="0" tIns="0" rIns="0" bIns="0" rtlCol="0">
            <a:spAutoFit/>
          </a:bodyPr>
          <a:lstStyle/>
          <a:p>
            <a:pPr marL="12700" algn="ctr">
              <a:lnSpc>
                <a:spcPct val="100000"/>
              </a:lnSpc>
            </a:pPr>
            <a:r>
              <a:rPr lang="en-US" sz="2800" spc="45" dirty="0" smtClean="0">
                <a:solidFill>
                  <a:srgbClr val="00B050"/>
                </a:solidFill>
                <a:latin typeface="Century"/>
                <a:cs typeface="Century"/>
              </a:rPr>
              <a:t>Snapshot 10: Count up</a:t>
            </a:r>
            <a:endParaRPr sz="2800" dirty="0">
              <a:solidFill>
                <a:srgbClr val="00B050"/>
              </a:solidFill>
              <a:latin typeface="Century"/>
              <a:cs typeface="Century"/>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26980" y="3962425"/>
            <a:ext cx="583565" cy="537210"/>
          </a:xfrm>
          <a:prstGeom prst="rect">
            <a:avLst/>
          </a:prstGeom>
        </p:spPr>
        <p:txBody>
          <a:bodyPr vert="horz" wrap="square" lIns="0" tIns="0" rIns="0" bIns="0" rtlCol="0">
            <a:spAutoFit/>
          </a:bodyPr>
          <a:lstStyle/>
          <a:p>
            <a:pPr marL="12700">
              <a:lnSpc>
                <a:spcPct val="100000"/>
              </a:lnSpc>
            </a:pPr>
            <a:r>
              <a:rPr sz="3400" i="1" spc="20" dirty="0">
                <a:latin typeface="Arial"/>
                <a:cs typeface="Arial"/>
              </a:rPr>
              <a:t>R6</a:t>
            </a:r>
            <a:endParaRPr sz="3400">
              <a:latin typeface="Arial"/>
              <a:cs typeface="Arial"/>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16</a:t>
            </a:r>
          </a:p>
        </p:txBody>
      </p:sp>
      <p:sp>
        <p:nvSpPr>
          <p:cNvPr id="3" name="object 3"/>
          <p:cNvSpPr txBox="1"/>
          <p:nvPr/>
        </p:nvSpPr>
        <p:spPr>
          <a:xfrm>
            <a:off x="2590570" y="1234808"/>
            <a:ext cx="1280160" cy="2592070"/>
          </a:xfrm>
          <a:prstGeom prst="rect">
            <a:avLst/>
          </a:prstGeom>
        </p:spPr>
        <p:txBody>
          <a:bodyPr vert="horz" wrap="square" lIns="0" tIns="0" rIns="0" bIns="0" rtlCol="0">
            <a:spAutoFit/>
          </a:bodyPr>
          <a:lstStyle/>
          <a:p>
            <a:pPr marR="33655" algn="ctr">
              <a:lnSpc>
                <a:spcPct val="100000"/>
              </a:lnSpc>
            </a:pPr>
            <a:r>
              <a:rPr sz="3400" i="1" spc="20" dirty="0">
                <a:latin typeface="Arial"/>
                <a:cs typeface="Arial"/>
              </a:rPr>
              <a:t>R5</a:t>
            </a:r>
            <a:endParaRPr sz="3400">
              <a:latin typeface="Arial"/>
              <a:cs typeface="Arial"/>
            </a:endParaRPr>
          </a:p>
          <a:p>
            <a:pPr marR="100965" algn="ctr">
              <a:lnSpc>
                <a:spcPct val="100000"/>
              </a:lnSpc>
              <a:spcBef>
                <a:spcPts val="2580"/>
              </a:spcBef>
            </a:pPr>
            <a:r>
              <a:rPr sz="2750" i="1" dirty="0">
                <a:latin typeface="Arial"/>
                <a:cs typeface="Arial"/>
              </a:rPr>
              <a:t>ece,</a:t>
            </a:r>
            <a:r>
              <a:rPr sz="2750" i="1" spc="-105" dirty="0">
                <a:latin typeface="Arial"/>
                <a:cs typeface="Arial"/>
              </a:rPr>
              <a:t> </a:t>
            </a:r>
            <a:r>
              <a:rPr sz="2750" i="1" dirty="0">
                <a:latin typeface="Arial"/>
                <a:cs typeface="Arial"/>
              </a:rPr>
              <a:t>20</a:t>
            </a:r>
            <a:endParaRPr sz="2750">
              <a:latin typeface="Arial"/>
              <a:cs typeface="Arial"/>
            </a:endParaRPr>
          </a:p>
          <a:p>
            <a:pPr marL="666750">
              <a:lnSpc>
                <a:spcPct val="100000"/>
              </a:lnSpc>
              <a:spcBef>
                <a:spcPts val="1850"/>
              </a:spcBef>
            </a:pPr>
            <a:r>
              <a:rPr sz="2750" i="1" dirty="0">
                <a:latin typeface="Arial"/>
                <a:cs typeface="Arial"/>
              </a:rPr>
              <a:t>5</a:t>
            </a:r>
            <a:endParaRPr sz="2750">
              <a:latin typeface="Arial"/>
              <a:cs typeface="Arial"/>
            </a:endParaRPr>
          </a:p>
          <a:p>
            <a:pPr marL="121285">
              <a:lnSpc>
                <a:spcPct val="100000"/>
              </a:lnSpc>
              <a:spcBef>
                <a:spcPts val="1850"/>
              </a:spcBef>
            </a:pPr>
            <a:r>
              <a:rPr sz="2750" i="1" dirty="0">
                <a:latin typeface="Arial"/>
                <a:cs typeface="Arial"/>
              </a:rPr>
              <a:t>ece,</a:t>
            </a:r>
            <a:r>
              <a:rPr sz="2750" i="1" spc="-105" dirty="0">
                <a:latin typeface="Arial"/>
                <a:cs typeface="Arial"/>
              </a:rPr>
              <a:t> </a:t>
            </a:r>
            <a:r>
              <a:rPr sz="2750" i="1" dirty="0">
                <a:latin typeface="Arial"/>
                <a:cs typeface="Arial"/>
              </a:rPr>
              <a:t>25</a:t>
            </a:r>
            <a:endParaRPr sz="2750">
              <a:latin typeface="Arial"/>
              <a:cs typeface="Arial"/>
            </a:endParaRPr>
          </a:p>
        </p:txBody>
      </p:sp>
      <p:sp>
        <p:nvSpPr>
          <p:cNvPr id="4" name="object 4"/>
          <p:cNvSpPr txBox="1"/>
          <p:nvPr/>
        </p:nvSpPr>
        <p:spPr>
          <a:xfrm>
            <a:off x="4772657" y="880947"/>
            <a:ext cx="2316480" cy="436245"/>
          </a:xfrm>
          <a:prstGeom prst="rect">
            <a:avLst/>
          </a:prstGeom>
        </p:spPr>
        <p:txBody>
          <a:bodyPr vert="horz" wrap="square" lIns="0" tIns="0" rIns="0" bIns="0" rtlCol="0">
            <a:spAutoFit/>
          </a:bodyPr>
          <a:lstStyle/>
          <a:p>
            <a:pPr marL="12700">
              <a:lnSpc>
                <a:spcPct val="100000"/>
              </a:lnSpc>
            </a:pPr>
            <a:r>
              <a:rPr sz="2750" i="1" dirty="0">
                <a:latin typeface="Arial"/>
                <a:cs typeface="Arial"/>
              </a:rPr>
              <a:t>bioengineering</a:t>
            </a:r>
            <a:endParaRPr sz="2750">
              <a:latin typeface="Arial"/>
              <a:cs typeface="Arial"/>
            </a:endParaRPr>
          </a:p>
        </p:txBody>
      </p:sp>
      <p:sp>
        <p:nvSpPr>
          <p:cNvPr id="5" name="object 5"/>
          <p:cNvSpPr txBox="1"/>
          <p:nvPr/>
        </p:nvSpPr>
        <p:spPr>
          <a:xfrm>
            <a:off x="2057743" y="5267064"/>
            <a:ext cx="3054985" cy="546100"/>
          </a:xfrm>
          <a:prstGeom prst="rect">
            <a:avLst/>
          </a:prstGeom>
          <a:ln w="10910">
            <a:solidFill>
              <a:srgbClr val="000000"/>
            </a:solidFill>
          </a:ln>
        </p:spPr>
        <p:txBody>
          <a:bodyPr vert="horz" wrap="square" lIns="0" tIns="0" rIns="0" bIns="0" rtlCol="0">
            <a:spAutoFit/>
          </a:bodyPr>
          <a:lstStyle/>
          <a:p>
            <a:pPr marL="212725">
              <a:lnSpc>
                <a:spcPts val="3085"/>
              </a:lnSpc>
            </a:pPr>
            <a:r>
              <a:rPr sz="2750" i="1" dirty="0">
                <a:latin typeface="Arial"/>
                <a:cs typeface="Arial"/>
              </a:rPr>
              <a:t>ece,</a:t>
            </a:r>
            <a:r>
              <a:rPr sz="2750" i="1" spc="-105" dirty="0">
                <a:latin typeface="Arial"/>
                <a:cs typeface="Arial"/>
              </a:rPr>
              <a:t> </a:t>
            </a:r>
            <a:r>
              <a:rPr sz="2750" i="1" dirty="0">
                <a:latin typeface="Arial"/>
                <a:cs typeface="Arial"/>
              </a:rPr>
              <a:t>unreachable</a:t>
            </a:r>
            <a:endParaRPr sz="2750">
              <a:latin typeface="Arial"/>
              <a:cs typeface="Arial"/>
            </a:endParaRPr>
          </a:p>
        </p:txBody>
      </p:sp>
      <p:sp>
        <p:nvSpPr>
          <p:cNvPr id="6" name="object 6"/>
          <p:cNvSpPr txBox="1">
            <a:spLocks noGrp="1"/>
          </p:cNvSpPr>
          <p:nvPr>
            <p:ph type="title"/>
          </p:nvPr>
        </p:nvSpPr>
        <p:spPr>
          <a:xfrm>
            <a:off x="748491" y="793780"/>
            <a:ext cx="2946400" cy="436880"/>
          </a:xfrm>
          <a:prstGeom prst="rect">
            <a:avLst/>
          </a:prstGeom>
          <a:ln w="10910">
            <a:solidFill>
              <a:srgbClr val="000000"/>
            </a:solidFill>
          </a:ln>
        </p:spPr>
        <p:txBody>
          <a:bodyPr vert="horz" wrap="square" lIns="0" tIns="0" rIns="0" bIns="0" rtlCol="0">
            <a:spAutoFit/>
          </a:bodyPr>
          <a:lstStyle/>
          <a:p>
            <a:pPr marL="103505">
              <a:lnSpc>
                <a:spcPts val="3085"/>
              </a:lnSpc>
            </a:pPr>
            <a:r>
              <a:rPr dirty="0"/>
              <a:t>ece,</a:t>
            </a:r>
            <a:r>
              <a:rPr spc="-105" dirty="0"/>
              <a:t> </a:t>
            </a:r>
            <a:r>
              <a:rPr dirty="0"/>
              <a:t>unreachable</a:t>
            </a:r>
          </a:p>
        </p:txBody>
      </p:sp>
      <p:sp>
        <p:nvSpPr>
          <p:cNvPr id="7" name="object 7"/>
          <p:cNvSpPr txBox="1"/>
          <p:nvPr/>
        </p:nvSpPr>
        <p:spPr>
          <a:xfrm>
            <a:off x="4554447" y="3918407"/>
            <a:ext cx="1791970" cy="1108075"/>
          </a:xfrm>
          <a:prstGeom prst="rect">
            <a:avLst/>
          </a:prstGeom>
        </p:spPr>
        <p:txBody>
          <a:bodyPr vert="horz" wrap="square" lIns="0" tIns="0" rIns="0" bIns="0" rtlCol="0">
            <a:spAutoFit/>
          </a:bodyPr>
          <a:lstStyle/>
          <a:p>
            <a:pPr marL="230504" marR="5080" indent="-218440">
              <a:lnSpc>
                <a:spcPct val="130200"/>
              </a:lnSpc>
            </a:pPr>
            <a:r>
              <a:rPr sz="2750" i="1" dirty="0">
                <a:latin typeface="Arial"/>
                <a:cs typeface="Arial"/>
              </a:rPr>
              <a:t>mechanical  C</a:t>
            </a:r>
            <a:endParaRPr sz="2750">
              <a:latin typeface="Arial"/>
              <a:cs typeface="Arial"/>
            </a:endParaRPr>
          </a:p>
        </p:txBody>
      </p:sp>
      <p:sp>
        <p:nvSpPr>
          <p:cNvPr id="9" name="object 2"/>
          <p:cNvSpPr txBox="1"/>
          <p:nvPr/>
        </p:nvSpPr>
        <p:spPr>
          <a:xfrm>
            <a:off x="735044" y="104382"/>
            <a:ext cx="5582921" cy="430887"/>
          </a:xfrm>
          <a:prstGeom prst="rect">
            <a:avLst/>
          </a:prstGeom>
        </p:spPr>
        <p:txBody>
          <a:bodyPr vert="horz" wrap="square" lIns="0" tIns="0" rIns="0" bIns="0" rtlCol="0">
            <a:spAutoFit/>
          </a:bodyPr>
          <a:lstStyle/>
          <a:p>
            <a:pPr marL="12700" algn="ctr">
              <a:lnSpc>
                <a:spcPct val="100000"/>
              </a:lnSpc>
            </a:pPr>
            <a:r>
              <a:rPr lang="en-US" sz="2800" spc="45" dirty="0" smtClean="0">
                <a:solidFill>
                  <a:srgbClr val="00B050"/>
                </a:solidFill>
                <a:latin typeface="Century"/>
                <a:cs typeface="Century"/>
              </a:rPr>
              <a:t>Snapshot 11: Convergence</a:t>
            </a:r>
            <a:endParaRPr sz="2800" dirty="0">
              <a:solidFill>
                <a:srgbClr val="00B050"/>
              </a:solidFill>
              <a:latin typeface="Century"/>
              <a:cs typeface="Century"/>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558288" y="660400"/>
            <a:ext cx="3842512" cy="430887"/>
          </a:xfrm>
          <a:prstGeom prst="rect">
            <a:avLst/>
          </a:prstGeom>
        </p:spPr>
        <p:txBody>
          <a:bodyPr vert="horz" wrap="square" lIns="0" tIns="0" rIns="0" bIns="0" rtlCol="0">
            <a:spAutoFit/>
          </a:bodyPr>
          <a:lstStyle/>
          <a:p>
            <a:pPr marL="12700">
              <a:lnSpc>
                <a:spcPct val="100000"/>
              </a:lnSpc>
            </a:pPr>
            <a:r>
              <a:rPr sz="2800" spc="60" dirty="0">
                <a:solidFill>
                  <a:srgbClr val="00B050"/>
                </a:solidFill>
                <a:latin typeface="Century"/>
                <a:cs typeface="Century"/>
              </a:rPr>
              <a:t>Data </a:t>
            </a:r>
            <a:r>
              <a:rPr sz="2800" spc="45" dirty="0">
                <a:solidFill>
                  <a:srgbClr val="00B050"/>
                </a:solidFill>
                <a:latin typeface="Century"/>
                <a:cs typeface="Century"/>
              </a:rPr>
              <a:t>Packet</a:t>
            </a:r>
            <a:r>
              <a:rPr sz="2800" spc="285" dirty="0">
                <a:solidFill>
                  <a:srgbClr val="00B050"/>
                </a:solidFill>
                <a:latin typeface="Century"/>
                <a:cs typeface="Century"/>
              </a:rPr>
              <a:t> </a:t>
            </a:r>
            <a:r>
              <a:rPr sz="2800" spc="80" dirty="0">
                <a:solidFill>
                  <a:srgbClr val="00B050"/>
                </a:solidFill>
                <a:latin typeface="Century"/>
                <a:cs typeface="Century"/>
              </a:rPr>
              <a:t>Looping</a:t>
            </a:r>
            <a:endParaRPr sz="2800" dirty="0">
              <a:solidFill>
                <a:srgbClr val="00B050"/>
              </a:solidFill>
              <a:latin typeface="Century"/>
              <a:cs typeface="Century"/>
            </a:endParaRPr>
          </a:p>
        </p:txBody>
      </p:sp>
      <p:sp>
        <p:nvSpPr>
          <p:cNvPr id="3" name="object 3"/>
          <p:cNvSpPr/>
          <p:nvPr/>
        </p:nvSpPr>
        <p:spPr>
          <a:xfrm>
            <a:off x="2956445" y="1307845"/>
            <a:ext cx="1520825" cy="1096645"/>
          </a:xfrm>
          <a:custGeom>
            <a:avLst/>
            <a:gdLst/>
            <a:ahLst/>
            <a:cxnLst/>
            <a:rect l="l" t="t" r="r" b="b"/>
            <a:pathLst>
              <a:path w="1520825" h="1096645">
                <a:moveTo>
                  <a:pt x="1520685" y="548157"/>
                </a:moveTo>
                <a:lnTo>
                  <a:pt x="1518599" y="507248"/>
                </a:lnTo>
                <a:lnTo>
                  <a:pt x="1512441" y="467156"/>
                </a:lnTo>
                <a:lnTo>
                  <a:pt x="1502356" y="427987"/>
                </a:lnTo>
                <a:lnTo>
                  <a:pt x="1488492" y="389845"/>
                </a:lnTo>
                <a:lnTo>
                  <a:pt x="1470996" y="352838"/>
                </a:lnTo>
                <a:lnTo>
                  <a:pt x="1450015" y="317072"/>
                </a:lnTo>
                <a:lnTo>
                  <a:pt x="1425697" y="282651"/>
                </a:lnTo>
                <a:lnTo>
                  <a:pt x="1398187" y="249683"/>
                </a:lnTo>
                <a:lnTo>
                  <a:pt x="1367633" y="218274"/>
                </a:lnTo>
                <a:lnTo>
                  <a:pt x="1334183" y="188529"/>
                </a:lnTo>
                <a:lnTo>
                  <a:pt x="1297982" y="160554"/>
                </a:lnTo>
                <a:lnTo>
                  <a:pt x="1259179" y="134456"/>
                </a:lnTo>
                <a:lnTo>
                  <a:pt x="1217920" y="110341"/>
                </a:lnTo>
                <a:lnTo>
                  <a:pt x="1174352" y="88313"/>
                </a:lnTo>
                <a:lnTo>
                  <a:pt x="1128623" y="68480"/>
                </a:lnTo>
                <a:lnTo>
                  <a:pt x="1080878" y="50948"/>
                </a:lnTo>
                <a:lnTo>
                  <a:pt x="1031266" y="35822"/>
                </a:lnTo>
                <a:lnTo>
                  <a:pt x="979933" y="23209"/>
                </a:lnTo>
                <a:lnTo>
                  <a:pt x="927027" y="13214"/>
                </a:lnTo>
                <a:lnTo>
                  <a:pt x="872694" y="5943"/>
                </a:lnTo>
                <a:lnTo>
                  <a:pt x="817081" y="1503"/>
                </a:lnTo>
                <a:lnTo>
                  <a:pt x="760336" y="0"/>
                </a:lnTo>
                <a:lnTo>
                  <a:pt x="703591" y="1503"/>
                </a:lnTo>
                <a:lnTo>
                  <a:pt x="647978" y="5943"/>
                </a:lnTo>
                <a:lnTo>
                  <a:pt x="593645" y="13214"/>
                </a:lnTo>
                <a:lnTo>
                  <a:pt x="540739" y="23209"/>
                </a:lnTo>
                <a:lnTo>
                  <a:pt x="489407" y="35822"/>
                </a:lnTo>
                <a:lnTo>
                  <a:pt x="439796" y="50948"/>
                </a:lnTo>
                <a:lnTo>
                  <a:pt x="392052" y="68480"/>
                </a:lnTo>
                <a:lnTo>
                  <a:pt x="346323" y="88313"/>
                </a:lnTo>
                <a:lnTo>
                  <a:pt x="302756" y="110341"/>
                </a:lnTo>
                <a:lnTo>
                  <a:pt x="261498" y="134456"/>
                </a:lnTo>
                <a:lnTo>
                  <a:pt x="222696" y="160554"/>
                </a:lnTo>
                <a:lnTo>
                  <a:pt x="186496" y="188529"/>
                </a:lnTo>
                <a:lnTo>
                  <a:pt x="153046" y="218274"/>
                </a:lnTo>
                <a:lnTo>
                  <a:pt x="122494" y="249683"/>
                </a:lnTo>
                <a:lnTo>
                  <a:pt x="94985" y="282651"/>
                </a:lnTo>
                <a:lnTo>
                  <a:pt x="70667" y="317072"/>
                </a:lnTo>
                <a:lnTo>
                  <a:pt x="49686" y="352838"/>
                </a:lnTo>
                <a:lnTo>
                  <a:pt x="32191" y="389845"/>
                </a:lnTo>
                <a:lnTo>
                  <a:pt x="18328" y="427987"/>
                </a:lnTo>
                <a:lnTo>
                  <a:pt x="8243" y="467156"/>
                </a:lnTo>
                <a:lnTo>
                  <a:pt x="2085" y="507248"/>
                </a:lnTo>
                <a:lnTo>
                  <a:pt x="0" y="548157"/>
                </a:lnTo>
                <a:lnTo>
                  <a:pt x="2085" y="589067"/>
                </a:lnTo>
                <a:lnTo>
                  <a:pt x="8243" y="629160"/>
                </a:lnTo>
                <a:lnTo>
                  <a:pt x="18328" y="668331"/>
                </a:lnTo>
                <a:lnTo>
                  <a:pt x="32191" y="706473"/>
                </a:lnTo>
                <a:lnTo>
                  <a:pt x="49686" y="743481"/>
                </a:lnTo>
                <a:lnTo>
                  <a:pt x="70667" y="779248"/>
                </a:lnTo>
                <a:lnTo>
                  <a:pt x="94985" y="813668"/>
                </a:lnTo>
                <a:lnTo>
                  <a:pt x="122494" y="846636"/>
                </a:lnTo>
                <a:lnTo>
                  <a:pt x="153046" y="878045"/>
                </a:lnTo>
                <a:lnTo>
                  <a:pt x="186496" y="907790"/>
                </a:lnTo>
                <a:lnTo>
                  <a:pt x="222696" y="935764"/>
                </a:lnTo>
                <a:lnTo>
                  <a:pt x="261498" y="961862"/>
                </a:lnTo>
                <a:lnTo>
                  <a:pt x="302756" y="985977"/>
                </a:lnTo>
                <a:lnTo>
                  <a:pt x="346323" y="1008004"/>
                </a:lnTo>
                <a:lnTo>
                  <a:pt x="392052" y="1027836"/>
                </a:lnTo>
                <a:lnTo>
                  <a:pt x="439796" y="1045368"/>
                </a:lnTo>
                <a:lnTo>
                  <a:pt x="489407" y="1060493"/>
                </a:lnTo>
                <a:lnTo>
                  <a:pt x="540739" y="1073106"/>
                </a:lnTo>
                <a:lnTo>
                  <a:pt x="593645" y="1083101"/>
                </a:lnTo>
                <a:lnTo>
                  <a:pt x="647978" y="1090371"/>
                </a:lnTo>
                <a:lnTo>
                  <a:pt x="703591" y="1094811"/>
                </a:lnTo>
                <a:lnTo>
                  <a:pt x="760336" y="1096314"/>
                </a:lnTo>
                <a:lnTo>
                  <a:pt x="817081" y="1094811"/>
                </a:lnTo>
                <a:lnTo>
                  <a:pt x="872694" y="1090371"/>
                </a:lnTo>
                <a:lnTo>
                  <a:pt x="927027" y="1083101"/>
                </a:lnTo>
                <a:lnTo>
                  <a:pt x="979933" y="1073106"/>
                </a:lnTo>
                <a:lnTo>
                  <a:pt x="1031266" y="1060493"/>
                </a:lnTo>
                <a:lnTo>
                  <a:pt x="1080878" y="1045368"/>
                </a:lnTo>
                <a:lnTo>
                  <a:pt x="1128623" y="1027836"/>
                </a:lnTo>
                <a:lnTo>
                  <a:pt x="1174352" y="1008004"/>
                </a:lnTo>
                <a:lnTo>
                  <a:pt x="1217920" y="985977"/>
                </a:lnTo>
                <a:lnTo>
                  <a:pt x="1259179" y="961862"/>
                </a:lnTo>
                <a:lnTo>
                  <a:pt x="1297982" y="935764"/>
                </a:lnTo>
                <a:lnTo>
                  <a:pt x="1334183" y="907790"/>
                </a:lnTo>
                <a:lnTo>
                  <a:pt x="1367633" y="878045"/>
                </a:lnTo>
                <a:lnTo>
                  <a:pt x="1398187" y="846636"/>
                </a:lnTo>
                <a:lnTo>
                  <a:pt x="1425697" y="813668"/>
                </a:lnTo>
                <a:lnTo>
                  <a:pt x="1450015" y="779248"/>
                </a:lnTo>
                <a:lnTo>
                  <a:pt x="1470996" y="743481"/>
                </a:lnTo>
                <a:lnTo>
                  <a:pt x="1488492" y="706473"/>
                </a:lnTo>
                <a:lnTo>
                  <a:pt x="1502356" y="668331"/>
                </a:lnTo>
                <a:lnTo>
                  <a:pt x="1512441" y="629160"/>
                </a:lnTo>
                <a:lnTo>
                  <a:pt x="1518599" y="589067"/>
                </a:lnTo>
                <a:lnTo>
                  <a:pt x="1520685" y="548157"/>
                </a:lnTo>
              </a:path>
            </a:pathLst>
          </a:custGeom>
          <a:ln w="17682">
            <a:solidFill>
              <a:srgbClr val="000000"/>
            </a:solidFill>
          </a:ln>
        </p:spPr>
        <p:txBody>
          <a:bodyPr wrap="square" lIns="0" tIns="0" rIns="0" bIns="0" rtlCol="0"/>
          <a:lstStyle/>
          <a:p>
            <a:endParaRPr/>
          </a:p>
        </p:txBody>
      </p:sp>
      <p:sp>
        <p:nvSpPr>
          <p:cNvPr id="4" name="object 4"/>
          <p:cNvSpPr/>
          <p:nvPr/>
        </p:nvSpPr>
        <p:spPr>
          <a:xfrm>
            <a:off x="1700987" y="3129152"/>
            <a:ext cx="1520825" cy="1096645"/>
          </a:xfrm>
          <a:custGeom>
            <a:avLst/>
            <a:gdLst/>
            <a:ahLst/>
            <a:cxnLst/>
            <a:rect l="l" t="t" r="r" b="b"/>
            <a:pathLst>
              <a:path w="1520825" h="1096645">
                <a:moveTo>
                  <a:pt x="1520685" y="548144"/>
                </a:moveTo>
                <a:lnTo>
                  <a:pt x="1518599" y="507236"/>
                </a:lnTo>
                <a:lnTo>
                  <a:pt x="1512441" y="467144"/>
                </a:lnTo>
                <a:lnTo>
                  <a:pt x="1502356" y="427974"/>
                </a:lnTo>
                <a:lnTo>
                  <a:pt x="1488493" y="389834"/>
                </a:lnTo>
                <a:lnTo>
                  <a:pt x="1470998" y="352827"/>
                </a:lnTo>
                <a:lnTo>
                  <a:pt x="1450018" y="317061"/>
                </a:lnTo>
                <a:lnTo>
                  <a:pt x="1425699" y="282642"/>
                </a:lnTo>
                <a:lnTo>
                  <a:pt x="1398190" y="249675"/>
                </a:lnTo>
                <a:lnTo>
                  <a:pt x="1367637" y="218266"/>
                </a:lnTo>
                <a:lnTo>
                  <a:pt x="1334187" y="188522"/>
                </a:lnTo>
                <a:lnTo>
                  <a:pt x="1297987" y="160548"/>
                </a:lnTo>
                <a:lnTo>
                  <a:pt x="1259184" y="134451"/>
                </a:lnTo>
                <a:lnTo>
                  <a:pt x="1217925" y="110336"/>
                </a:lnTo>
                <a:lnTo>
                  <a:pt x="1174358" y="88310"/>
                </a:lnTo>
                <a:lnTo>
                  <a:pt x="1128628" y="68477"/>
                </a:lnTo>
                <a:lnTo>
                  <a:pt x="1080884" y="50946"/>
                </a:lnTo>
                <a:lnTo>
                  <a:pt x="1031271" y="35820"/>
                </a:lnTo>
                <a:lnTo>
                  <a:pt x="979938" y="23208"/>
                </a:lnTo>
                <a:lnTo>
                  <a:pt x="927031" y="13213"/>
                </a:lnTo>
                <a:lnTo>
                  <a:pt x="872697" y="5943"/>
                </a:lnTo>
                <a:lnTo>
                  <a:pt x="817083" y="1503"/>
                </a:lnTo>
                <a:lnTo>
                  <a:pt x="760336" y="0"/>
                </a:lnTo>
                <a:lnTo>
                  <a:pt x="703591" y="1503"/>
                </a:lnTo>
                <a:lnTo>
                  <a:pt x="647978" y="5943"/>
                </a:lnTo>
                <a:lnTo>
                  <a:pt x="593645" y="13213"/>
                </a:lnTo>
                <a:lnTo>
                  <a:pt x="540739" y="23208"/>
                </a:lnTo>
                <a:lnTo>
                  <a:pt x="489407" y="35820"/>
                </a:lnTo>
                <a:lnTo>
                  <a:pt x="439796" y="50946"/>
                </a:lnTo>
                <a:lnTo>
                  <a:pt x="392052" y="68477"/>
                </a:lnTo>
                <a:lnTo>
                  <a:pt x="346323" y="88310"/>
                </a:lnTo>
                <a:lnTo>
                  <a:pt x="302756" y="110336"/>
                </a:lnTo>
                <a:lnTo>
                  <a:pt x="261498" y="134451"/>
                </a:lnTo>
                <a:lnTo>
                  <a:pt x="222696" y="160548"/>
                </a:lnTo>
                <a:lnTo>
                  <a:pt x="186496" y="188522"/>
                </a:lnTo>
                <a:lnTo>
                  <a:pt x="153046" y="218266"/>
                </a:lnTo>
                <a:lnTo>
                  <a:pt x="122494" y="249675"/>
                </a:lnTo>
                <a:lnTo>
                  <a:pt x="94985" y="282642"/>
                </a:lnTo>
                <a:lnTo>
                  <a:pt x="70667" y="317061"/>
                </a:lnTo>
                <a:lnTo>
                  <a:pt x="49686" y="352827"/>
                </a:lnTo>
                <a:lnTo>
                  <a:pt x="32191" y="389834"/>
                </a:lnTo>
                <a:lnTo>
                  <a:pt x="18328" y="427974"/>
                </a:lnTo>
                <a:lnTo>
                  <a:pt x="8243" y="467144"/>
                </a:lnTo>
                <a:lnTo>
                  <a:pt x="2085" y="507236"/>
                </a:lnTo>
                <a:lnTo>
                  <a:pt x="0" y="548144"/>
                </a:lnTo>
                <a:lnTo>
                  <a:pt x="2085" y="589054"/>
                </a:lnTo>
                <a:lnTo>
                  <a:pt x="8243" y="629148"/>
                </a:lnTo>
                <a:lnTo>
                  <a:pt x="18328" y="668318"/>
                </a:lnTo>
                <a:lnTo>
                  <a:pt x="32191" y="706461"/>
                </a:lnTo>
                <a:lnTo>
                  <a:pt x="49686" y="743468"/>
                </a:lnTo>
                <a:lnTo>
                  <a:pt x="70667" y="779235"/>
                </a:lnTo>
                <a:lnTo>
                  <a:pt x="94985" y="813655"/>
                </a:lnTo>
                <a:lnTo>
                  <a:pt x="122494" y="846623"/>
                </a:lnTo>
                <a:lnTo>
                  <a:pt x="153046" y="878032"/>
                </a:lnTo>
                <a:lnTo>
                  <a:pt x="186496" y="907777"/>
                </a:lnTo>
                <a:lnTo>
                  <a:pt x="222696" y="935751"/>
                </a:lnTo>
                <a:lnTo>
                  <a:pt x="261498" y="961849"/>
                </a:lnTo>
                <a:lnTo>
                  <a:pt x="302756" y="985964"/>
                </a:lnTo>
                <a:lnTo>
                  <a:pt x="346323" y="1007991"/>
                </a:lnTo>
                <a:lnTo>
                  <a:pt x="392052" y="1027823"/>
                </a:lnTo>
                <a:lnTo>
                  <a:pt x="439796" y="1045355"/>
                </a:lnTo>
                <a:lnTo>
                  <a:pt x="489407" y="1060480"/>
                </a:lnTo>
                <a:lnTo>
                  <a:pt x="540739" y="1073093"/>
                </a:lnTo>
                <a:lnTo>
                  <a:pt x="593645" y="1083088"/>
                </a:lnTo>
                <a:lnTo>
                  <a:pt x="647978" y="1090358"/>
                </a:lnTo>
                <a:lnTo>
                  <a:pt x="703591" y="1094798"/>
                </a:lnTo>
                <a:lnTo>
                  <a:pt x="760336" y="1096302"/>
                </a:lnTo>
                <a:lnTo>
                  <a:pt x="817083" y="1094798"/>
                </a:lnTo>
                <a:lnTo>
                  <a:pt x="872697" y="1090358"/>
                </a:lnTo>
                <a:lnTo>
                  <a:pt x="927031" y="1083088"/>
                </a:lnTo>
                <a:lnTo>
                  <a:pt x="979938" y="1073093"/>
                </a:lnTo>
                <a:lnTo>
                  <a:pt x="1031271" y="1060480"/>
                </a:lnTo>
                <a:lnTo>
                  <a:pt x="1080884" y="1045355"/>
                </a:lnTo>
                <a:lnTo>
                  <a:pt x="1128628" y="1027823"/>
                </a:lnTo>
                <a:lnTo>
                  <a:pt x="1174358" y="1007991"/>
                </a:lnTo>
                <a:lnTo>
                  <a:pt x="1217925" y="985964"/>
                </a:lnTo>
                <a:lnTo>
                  <a:pt x="1259184" y="961849"/>
                </a:lnTo>
                <a:lnTo>
                  <a:pt x="1297987" y="935751"/>
                </a:lnTo>
                <a:lnTo>
                  <a:pt x="1334187" y="907777"/>
                </a:lnTo>
                <a:lnTo>
                  <a:pt x="1367637" y="878032"/>
                </a:lnTo>
                <a:lnTo>
                  <a:pt x="1398190" y="846623"/>
                </a:lnTo>
                <a:lnTo>
                  <a:pt x="1425699" y="813655"/>
                </a:lnTo>
                <a:lnTo>
                  <a:pt x="1450018" y="779235"/>
                </a:lnTo>
                <a:lnTo>
                  <a:pt x="1470998" y="743468"/>
                </a:lnTo>
                <a:lnTo>
                  <a:pt x="1488493" y="706461"/>
                </a:lnTo>
                <a:lnTo>
                  <a:pt x="1502356" y="668318"/>
                </a:lnTo>
                <a:lnTo>
                  <a:pt x="1512441" y="629148"/>
                </a:lnTo>
                <a:lnTo>
                  <a:pt x="1518599" y="589054"/>
                </a:lnTo>
                <a:lnTo>
                  <a:pt x="1520685" y="548144"/>
                </a:lnTo>
              </a:path>
            </a:pathLst>
          </a:custGeom>
          <a:ln w="17682">
            <a:solidFill>
              <a:srgbClr val="000000"/>
            </a:solidFill>
          </a:ln>
        </p:spPr>
        <p:txBody>
          <a:bodyPr wrap="square" lIns="0" tIns="0" rIns="0" bIns="0" rtlCol="0"/>
          <a:lstStyle/>
          <a:p>
            <a:endParaRPr/>
          </a:p>
        </p:txBody>
      </p:sp>
      <p:sp>
        <p:nvSpPr>
          <p:cNvPr id="5" name="object 5"/>
          <p:cNvSpPr/>
          <p:nvPr/>
        </p:nvSpPr>
        <p:spPr>
          <a:xfrm>
            <a:off x="4671644" y="3146831"/>
            <a:ext cx="1520825" cy="1096645"/>
          </a:xfrm>
          <a:custGeom>
            <a:avLst/>
            <a:gdLst/>
            <a:ahLst/>
            <a:cxnLst/>
            <a:rect l="l" t="t" r="r" b="b"/>
            <a:pathLst>
              <a:path w="1520825" h="1096645">
                <a:moveTo>
                  <a:pt x="1520685" y="548157"/>
                </a:moveTo>
                <a:lnTo>
                  <a:pt x="1518599" y="507247"/>
                </a:lnTo>
                <a:lnTo>
                  <a:pt x="1512441" y="467153"/>
                </a:lnTo>
                <a:lnTo>
                  <a:pt x="1502356" y="427983"/>
                </a:lnTo>
                <a:lnTo>
                  <a:pt x="1488493" y="389840"/>
                </a:lnTo>
                <a:lnTo>
                  <a:pt x="1470998" y="352833"/>
                </a:lnTo>
                <a:lnTo>
                  <a:pt x="1450018" y="317066"/>
                </a:lnTo>
                <a:lnTo>
                  <a:pt x="1425699" y="282646"/>
                </a:lnTo>
                <a:lnTo>
                  <a:pt x="1398190" y="249678"/>
                </a:lnTo>
                <a:lnTo>
                  <a:pt x="1367637" y="218269"/>
                </a:lnTo>
                <a:lnTo>
                  <a:pt x="1334187" y="188524"/>
                </a:lnTo>
                <a:lnTo>
                  <a:pt x="1297987" y="160550"/>
                </a:lnTo>
                <a:lnTo>
                  <a:pt x="1259184" y="134452"/>
                </a:lnTo>
                <a:lnTo>
                  <a:pt x="1217925" y="110337"/>
                </a:lnTo>
                <a:lnTo>
                  <a:pt x="1174358" y="88310"/>
                </a:lnTo>
                <a:lnTo>
                  <a:pt x="1128628" y="68478"/>
                </a:lnTo>
                <a:lnTo>
                  <a:pt x="1080884" y="50946"/>
                </a:lnTo>
                <a:lnTo>
                  <a:pt x="1031271" y="35821"/>
                </a:lnTo>
                <a:lnTo>
                  <a:pt x="979938" y="23208"/>
                </a:lnTo>
                <a:lnTo>
                  <a:pt x="927031" y="13213"/>
                </a:lnTo>
                <a:lnTo>
                  <a:pt x="872697" y="5943"/>
                </a:lnTo>
                <a:lnTo>
                  <a:pt x="817083" y="1503"/>
                </a:lnTo>
                <a:lnTo>
                  <a:pt x="760336" y="0"/>
                </a:lnTo>
                <a:lnTo>
                  <a:pt x="703591" y="1503"/>
                </a:lnTo>
                <a:lnTo>
                  <a:pt x="647978" y="5943"/>
                </a:lnTo>
                <a:lnTo>
                  <a:pt x="593645" y="13213"/>
                </a:lnTo>
                <a:lnTo>
                  <a:pt x="540739" y="23208"/>
                </a:lnTo>
                <a:lnTo>
                  <a:pt x="489407" y="35821"/>
                </a:lnTo>
                <a:lnTo>
                  <a:pt x="439796" y="50946"/>
                </a:lnTo>
                <a:lnTo>
                  <a:pt x="392052" y="68478"/>
                </a:lnTo>
                <a:lnTo>
                  <a:pt x="346323" y="88310"/>
                </a:lnTo>
                <a:lnTo>
                  <a:pt x="302756" y="110337"/>
                </a:lnTo>
                <a:lnTo>
                  <a:pt x="261498" y="134452"/>
                </a:lnTo>
                <a:lnTo>
                  <a:pt x="222696" y="160550"/>
                </a:lnTo>
                <a:lnTo>
                  <a:pt x="186496" y="188524"/>
                </a:lnTo>
                <a:lnTo>
                  <a:pt x="153046" y="218269"/>
                </a:lnTo>
                <a:lnTo>
                  <a:pt x="122494" y="249678"/>
                </a:lnTo>
                <a:lnTo>
                  <a:pt x="94985" y="282646"/>
                </a:lnTo>
                <a:lnTo>
                  <a:pt x="70667" y="317066"/>
                </a:lnTo>
                <a:lnTo>
                  <a:pt x="49686" y="352833"/>
                </a:lnTo>
                <a:lnTo>
                  <a:pt x="32191" y="389840"/>
                </a:lnTo>
                <a:lnTo>
                  <a:pt x="18328" y="427983"/>
                </a:lnTo>
                <a:lnTo>
                  <a:pt x="8243" y="467153"/>
                </a:lnTo>
                <a:lnTo>
                  <a:pt x="2085" y="507247"/>
                </a:lnTo>
                <a:lnTo>
                  <a:pt x="0" y="548157"/>
                </a:lnTo>
                <a:lnTo>
                  <a:pt x="2085" y="589065"/>
                </a:lnTo>
                <a:lnTo>
                  <a:pt x="8243" y="629158"/>
                </a:lnTo>
                <a:lnTo>
                  <a:pt x="18328" y="668327"/>
                </a:lnTo>
                <a:lnTo>
                  <a:pt x="32191" y="706469"/>
                </a:lnTo>
                <a:lnTo>
                  <a:pt x="49686" y="743476"/>
                </a:lnTo>
                <a:lnTo>
                  <a:pt x="70667" y="779242"/>
                </a:lnTo>
                <a:lnTo>
                  <a:pt x="94985" y="813663"/>
                </a:lnTo>
                <a:lnTo>
                  <a:pt x="122494" y="846630"/>
                </a:lnTo>
                <a:lnTo>
                  <a:pt x="153046" y="878040"/>
                </a:lnTo>
                <a:lnTo>
                  <a:pt x="186496" y="907785"/>
                </a:lnTo>
                <a:lnTo>
                  <a:pt x="222696" y="935759"/>
                </a:lnTo>
                <a:lnTo>
                  <a:pt x="261498" y="961857"/>
                </a:lnTo>
                <a:lnTo>
                  <a:pt x="302756" y="985973"/>
                </a:lnTo>
                <a:lnTo>
                  <a:pt x="346323" y="1008000"/>
                </a:lnTo>
                <a:lnTo>
                  <a:pt x="392052" y="1027833"/>
                </a:lnTo>
                <a:lnTo>
                  <a:pt x="439796" y="1045366"/>
                </a:lnTo>
                <a:lnTo>
                  <a:pt x="489407" y="1060492"/>
                </a:lnTo>
                <a:lnTo>
                  <a:pt x="540739" y="1073105"/>
                </a:lnTo>
                <a:lnTo>
                  <a:pt x="593645" y="1083100"/>
                </a:lnTo>
                <a:lnTo>
                  <a:pt x="647978" y="1090371"/>
                </a:lnTo>
                <a:lnTo>
                  <a:pt x="703591" y="1094811"/>
                </a:lnTo>
                <a:lnTo>
                  <a:pt x="760336" y="1096314"/>
                </a:lnTo>
                <a:lnTo>
                  <a:pt x="817083" y="1094811"/>
                </a:lnTo>
                <a:lnTo>
                  <a:pt x="872697" y="1090371"/>
                </a:lnTo>
                <a:lnTo>
                  <a:pt x="927031" y="1083100"/>
                </a:lnTo>
                <a:lnTo>
                  <a:pt x="979938" y="1073105"/>
                </a:lnTo>
                <a:lnTo>
                  <a:pt x="1031271" y="1060492"/>
                </a:lnTo>
                <a:lnTo>
                  <a:pt x="1080884" y="1045366"/>
                </a:lnTo>
                <a:lnTo>
                  <a:pt x="1128628" y="1027833"/>
                </a:lnTo>
                <a:lnTo>
                  <a:pt x="1174358" y="1008000"/>
                </a:lnTo>
                <a:lnTo>
                  <a:pt x="1217925" y="985973"/>
                </a:lnTo>
                <a:lnTo>
                  <a:pt x="1259184" y="961857"/>
                </a:lnTo>
                <a:lnTo>
                  <a:pt x="1297987" y="935759"/>
                </a:lnTo>
                <a:lnTo>
                  <a:pt x="1334187" y="907785"/>
                </a:lnTo>
                <a:lnTo>
                  <a:pt x="1367637" y="878040"/>
                </a:lnTo>
                <a:lnTo>
                  <a:pt x="1398190" y="846630"/>
                </a:lnTo>
                <a:lnTo>
                  <a:pt x="1425699" y="813663"/>
                </a:lnTo>
                <a:lnTo>
                  <a:pt x="1450018" y="779242"/>
                </a:lnTo>
                <a:lnTo>
                  <a:pt x="1470998" y="743476"/>
                </a:lnTo>
                <a:lnTo>
                  <a:pt x="1488493" y="706469"/>
                </a:lnTo>
                <a:lnTo>
                  <a:pt x="1502356" y="668327"/>
                </a:lnTo>
                <a:lnTo>
                  <a:pt x="1512441" y="629158"/>
                </a:lnTo>
                <a:lnTo>
                  <a:pt x="1518599" y="589065"/>
                </a:lnTo>
                <a:lnTo>
                  <a:pt x="1520685" y="548157"/>
                </a:lnTo>
              </a:path>
            </a:pathLst>
          </a:custGeom>
          <a:ln w="3175">
            <a:solidFill>
              <a:srgbClr val="000000"/>
            </a:solidFill>
          </a:ln>
        </p:spPr>
        <p:txBody>
          <a:bodyPr wrap="square" lIns="0" tIns="0" rIns="0" bIns="0" rtlCol="0"/>
          <a:lstStyle/>
          <a:p>
            <a:endParaRPr/>
          </a:p>
        </p:txBody>
      </p:sp>
      <p:sp>
        <p:nvSpPr>
          <p:cNvPr id="6" name="object 6"/>
          <p:cNvSpPr txBox="1"/>
          <p:nvPr/>
        </p:nvSpPr>
        <p:spPr>
          <a:xfrm>
            <a:off x="3491890" y="1529206"/>
            <a:ext cx="255270" cy="398145"/>
          </a:xfrm>
          <a:prstGeom prst="rect">
            <a:avLst/>
          </a:prstGeom>
        </p:spPr>
        <p:txBody>
          <a:bodyPr vert="horz" wrap="square" lIns="0" tIns="0" rIns="0" bIns="0" rtlCol="0">
            <a:spAutoFit/>
          </a:bodyPr>
          <a:lstStyle/>
          <a:p>
            <a:pPr marL="12700">
              <a:lnSpc>
                <a:spcPct val="100000"/>
              </a:lnSpc>
            </a:pPr>
            <a:r>
              <a:rPr sz="2500" b="1" dirty="0">
                <a:latin typeface="Arial"/>
                <a:cs typeface="Arial"/>
              </a:rPr>
              <a:t>A</a:t>
            </a:r>
            <a:endParaRPr sz="2500">
              <a:latin typeface="Arial"/>
              <a:cs typeface="Arial"/>
            </a:endParaRPr>
          </a:p>
        </p:txBody>
      </p:sp>
      <p:sp>
        <p:nvSpPr>
          <p:cNvPr id="7" name="object 7"/>
          <p:cNvSpPr txBox="1"/>
          <p:nvPr/>
        </p:nvSpPr>
        <p:spPr>
          <a:xfrm>
            <a:off x="2218753" y="3527323"/>
            <a:ext cx="255270" cy="398145"/>
          </a:xfrm>
          <a:prstGeom prst="rect">
            <a:avLst/>
          </a:prstGeom>
        </p:spPr>
        <p:txBody>
          <a:bodyPr vert="horz" wrap="square" lIns="0" tIns="0" rIns="0" bIns="0" rtlCol="0">
            <a:spAutoFit/>
          </a:bodyPr>
          <a:lstStyle/>
          <a:p>
            <a:pPr marL="12700">
              <a:lnSpc>
                <a:spcPct val="100000"/>
              </a:lnSpc>
            </a:pPr>
            <a:r>
              <a:rPr sz="2500" b="1" dirty="0">
                <a:latin typeface="Arial"/>
                <a:cs typeface="Arial"/>
              </a:rPr>
              <a:t>B</a:t>
            </a:r>
            <a:endParaRPr sz="2500">
              <a:latin typeface="Arial"/>
              <a:cs typeface="Arial"/>
            </a:endParaRPr>
          </a:p>
        </p:txBody>
      </p:sp>
      <p:sp>
        <p:nvSpPr>
          <p:cNvPr id="8" name="object 8"/>
          <p:cNvSpPr txBox="1"/>
          <p:nvPr/>
        </p:nvSpPr>
        <p:spPr>
          <a:xfrm>
            <a:off x="5207088" y="3527323"/>
            <a:ext cx="255270" cy="398145"/>
          </a:xfrm>
          <a:prstGeom prst="rect">
            <a:avLst/>
          </a:prstGeom>
        </p:spPr>
        <p:txBody>
          <a:bodyPr vert="horz" wrap="square" lIns="0" tIns="0" rIns="0" bIns="0" rtlCol="0">
            <a:spAutoFit/>
          </a:bodyPr>
          <a:lstStyle/>
          <a:p>
            <a:pPr marL="12700">
              <a:lnSpc>
                <a:spcPct val="100000"/>
              </a:lnSpc>
            </a:pPr>
            <a:r>
              <a:rPr sz="2500" b="1" dirty="0">
                <a:latin typeface="Arial"/>
                <a:cs typeface="Arial"/>
              </a:rPr>
              <a:t>C</a:t>
            </a:r>
            <a:endParaRPr sz="2500">
              <a:latin typeface="Arial"/>
              <a:cs typeface="Arial"/>
            </a:endParaRPr>
          </a:p>
        </p:txBody>
      </p:sp>
      <p:sp>
        <p:nvSpPr>
          <p:cNvPr id="9" name="object 9"/>
          <p:cNvSpPr txBox="1"/>
          <p:nvPr/>
        </p:nvSpPr>
        <p:spPr>
          <a:xfrm>
            <a:off x="4588202" y="1564563"/>
            <a:ext cx="927735" cy="398145"/>
          </a:xfrm>
          <a:prstGeom prst="rect">
            <a:avLst/>
          </a:prstGeom>
        </p:spPr>
        <p:txBody>
          <a:bodyPr vert="horz" wrap="square" lIns="0" tIns="0" rIns="0" bIns="0" rtlCol="0">
            <a:spAutoFit/>
          </a:bodyPr>
          <a:lstStyle/>
          <a:p>
            <a:pPr marL="12700">
              <a:lnSpc>
                <a:spcPct val="100000"/>
              </a:lnSpc>
            </a:pPr>
            <a:r>
              <a:rPr sz="2500" b="1" dirty="0">
                <a:latin typeface="Arial"/>
                <a:cs typeface="Arial"/>
              </a:rPr>
              <a:t>Crash</a:t>
            </a:r>
            <a:endParaRPr sz="2500">
              <a:latin typeface="Arial"/>
              <a:cs typeface="Arial"/>
            </a:endParaRPr>
          </a:p>
        </p:txBody>
      </p:sp>
      <p:sp>
        <p:nvSpPr>
          <p:cNvPr id="10" name="object 10"/>
          <p:cNvSpPr/>
          <p:nvPr/>
        </p:nvSpPr>
        <p:spPr>
          <a:xfrm>
            <a:off x="2408288" y="2262708"/>
            <a:ext cx="848994" cy="920115"/>
          </a:xfrm>
          <a:custGeom>
            <a:avLst/>
            <a:gdLst/>
            <a:ahLst/>
            <a:cxnLst/>
            <a:rect l="l" t="t" r="r" b="b"/>
            <a:pathLst>
              <a:path w="848995" h="920114">
                <a:moveTo>
                  <a:pt x="848753" y="0"/>
                </a:moveTo>
                <a:lnTo>
                  <a:pt x="0" y="919492"/>
                </a:lnTo>
              </a:path>
            </a:pathLst>
          </a:custGeom>
          <a:ln w="17682">
            <a:solidFill>
              <a:srgbClr val="000000"/>
            </a:solidFill>
          </a:ln>
        </p:spPr>
        <p:txBody>
          <a:bodyPr wrap="square" lIns="0" tIns="0" rIns="0" bIns="0" rtlCol="0"/>
          <a:lstStyle/>
          <a:p>
            <a:endParaRPr/>
          </a:p>
        </p:txBody>
      </p:sp>
      <p:sp>
        <p:nvSpPr>
          <p:cNvPr id="11" name="object 11"/>
          <p:cNvSpPr/>
          <p:nvPr/>
        </p:nvSpPr>
        <p:spPr>
          <a:xfrm>
            <a:off x="4300308" y="2209660"/>
            <a:ext cx="937260" cy="972819"/>
          </a:xfrm>
          <a:custGeom>
            <a:avLst/>
            <a:gdLst/>
            <a:ahLst/>
            <a:cxnLst/>
            <a:rect l="l" t="t" r="r" b="b"/>
            <a:pathLst>
              <a:path w="937260" h="972819">
                <a:moveTo>
                  <a:pt x="0" y="0"/>
                </a:moveTo>
                <a:lnTo>
                  <a:pt x="937171" y="972540"/>
                </a:lnTo>
              </a:path>
            </a:pathLst>
          </a:custGeom>
          <a:ln w="17682">
            <a:solidFill>
              <a:srgbClr val="000000"/>
            </a:solidFill>
          </a:ln>
        </p:spPr>
        <p:txBody>
          <a:bodyPr wrap="square" lIns="0" tIns="0" rIns="0" bIns="0" rtlCol="0"/>
          <a:lstStyle/>
          <a:p>
            <a:endParaRPr/>
          </a:p>
        </p:txBody>
      </p:sp>
      <p:sp>
        <p:nvSpPr>
          <p:cNvPr id="12" name="object 12"/>
          <p:cNvSpPr/>
          <p:nvPr/>
        </p:nvSpPr>
        <p:spPr>
          <a:xfrm>
            <a:off x="3292411" y="3624262"/>
            <a:ext cx="1397000" cy="0"/>
          </a:xfrm>
          <a:custGeom>
            <a:avLst/>
            <a:gdLst/>
            <a:ahLst/>
            <a:cxnLst/>
            <a:rect l="l" t="t" r="r" b="b"/>
            <a:pathLst>
              <a:path w="1397000">
                <a:moveTo>
                  <a:pt x="0" y="0"/>
                </a:moveTo>
                <a:lnTo>
                  <a:pt x="1396911" y="0"/>
                </a:lnTo>
              </a:path>
            </a:pathLst>
          </a:custGeom>
          <a:ln w="17682">
            <a:solidFill>
              <a:srgbClr val="000000"/>
            </a:solidFill>
          </a:ln>
        </p:spPr>
        <p:txBody>
          <a:bodyPr wrap="square" lIns="0" tIns="0" rIns="0" bIns="0" rtlCol="0"/>
          <a:lstStyle/>
          <a:p>
            <a:endParaRPr/>
          </a:p>
        </p:txBody>
      </p:sp>
      <p:sp>
        <p:nvSpPr>
          <p:cNvPr id="13" name="object 13"/>
          <p:cNvSpPr/>
          <p:nvPr/>
        </p:nvSpPr>
        <p:spPr>
          <a:xfrm>
            <a:off x="3433864" y="3854132"/>
            <a:ext cx="1106170" cy="182245"/>
          </a:xfrm>
          <a:custGeom>
            <a:avLst/>
            <a:gdLst/>
            <a:ahLst/>
            <a:cxnLst/>
            <a:rect l="l" t="t" r="r" b="b"/>
            <a:pathLst>
              <a:path w="1106170" h="182245">
                <a:moveTo>
                  <a:pt x="0" y="0"/>
                </a:moveTo>
                <a:lnTo>
                  <a:pt x="0" y="0"/>
                </a:lnTo>
                <a:lnTo>
                  <a:pt x="822236" y="0"/>
                </a:lnTo>
                <a:lnTo>
                  <a:pt x="909870" y="282"/>
                </a:lnTo>
                <a:lnTo>
                  <a:pt x="969496" y="2262"/>
                </a:lnTo>
                <a:lnTo>
                  <a:pt x="1009176" y="7637"/>
                </a:lnTo>
                <a:lnTo>
                  <a:pt x="1060945" y="35356"/>
                </a:lnTo>
                <a:lnTo>
                  <a:pt x="1099150" y="79565"/>
                </a:lnTo>
                <a:lnTo>
                  <a:pt x="1105890" y="104984"/>
                </a:lnTo>
                <a:lnTo>
                  <a:pt x="1095439" y="129667"/>
                </a:lnTo>
                <a:lnTo>
                  <a:pt x="1061084" y="151403"/>
                </a:lnTo>
                <a:lnTo>
                  <a:pt x="996111" y="167982"/>
                </a:lnTo>
                <a:lnTo>
                  <a:pt x="919143" y="176358"/>
                </a:lnTo>
                <a:lnTo>
                  <a:pt x="873560" y="179014"/>
                </a:lnTo>
                <a:lnTo>
                  <a:pt x="824236" y="180774"/>
                </a:lnTo>
                <a:lnTo>
                  <a:pt x="771915" y="181732"/>
                </a:lnTo>
                <a:lnTo>
                  <a:pt x="717342" y="181984"/>
                </a:lnTo>
                <a:lnTo>
                  <a:pt x="661259" y="181622"/>
                </a:lnTo>
                <a:lnTo>
                  <a:pt x="604412" y="180742"/>
                </a:lnTo>
                <a:lnTo>
                  <a:pt x="547544" y="179438"/>
                </a:lnTo>
                <a:lnTo>
                  <a:pt x="491399" y="177804"/>
                </a:lnTo>
                <a:lnTo>
                  <a:pt x="436721" y="175934"/>
                </a:lnTo>
                <a:lnTo>
                  <a:pt x="384255" y="173922"/>
                </a:lnTo>
                <a:lnTo>
                  <a:pt x="334743" y="171864"/>
                </a:lnTo>
                <a:lnTo>
                  <a:pt x="288930" y="169852"/>
                </a:lnTo>
                <a:lnTo>
                  <a:pt x="247561" y="167982"/>
                </a:lnTo>
                <a:lnTo>
                  <a:pt x="135108" y="162872"/>
                </a:lnTo>
                <a:lnTo>
                  <a:pt x="77362" y="160248"/>
                </a:lnTo>
                <a:lnTo>
                  <a:pt x="56087" y="159281"/>
                </a:lnTo>
                <a:lnTo>
                  <a:pt x="53047" y="159143"/>
                </a:lnTo>
              </a:path>
            </a:pathLst>
          </a:custGeom>
          <a:ln w="35364">
            <a:solidFill>
              <a:srgbClr val="000000"/>
            </a:solidFill>
          </a:ln>
        </p:spPr>
        <p:txBody>
          <a:bodyPr wrap="square" lIns="0" tIns="0" rIns="0" bIns="0" rtlCol="0"/>
          <a:lstStyle/>
          <a:p>
            <a:endParaRPr/>
          </a:p>
        </p:txBody>
      </p:sp>
      <p:sp>
        <p:nvSpPr>
          <p:cNvPr id="14" name="object 14"/>
          <p:cNvSpPr/>
          <p:nvPr/>
        </p:nvSpPr>
        <p:spPr>
          <a:xfrm>
            <a:off x="3486911" y="3977144"/>
            <a:ext cx="179070" cy="88900"/>
          </a:xfrm>
          <a:custGeom>
            <a:avLst/>
            <a:gdLst/>
            <a:ahLst/>
            <a:cxnLst/>
            <a:rect l="l" t="t" r="r" b="b"/>
            <a:pathLst>
              <a:path w="179070" h="88900">
                <a:moveTo>
                  <a:pt x="174637" y="88315"/>
                </a:moveTo>
                <a:lnTo>
                  <a:pt x="0" y="36131"/>
                </a:lnTo>
                <a:lnTo>
                  <a:pt x="178650" y="0"/>
                </a:lnTo>
              </a:path>
            </a:pathLst>
          </a:custGeom>
          <a:ln w="35364">
            <a:solidFill>
              <a:srgbClr val="000000"/>
            </a:solidFill>
          </a:ln>
        </p:spPr>
        <p:txBody>
          <a:bodyPr wrap="square" lIns="0" tIns="0" rIns="0" bIns="0" rtlCol="0"/>
          <a:lstStyle/>
          <a:p>
            <a:endParaRPr/>
          </a:p>
        </p:txBody>
      </p:sp>
      <p:sp>
        <p:nvSpPr>
          <p:cNvPr id="15" name="object 15"/>
          <p:cNvSpPr txBox="1"/>
          <p:nvPr/>
        </p:nvSpPr>
        <p:spPr>
          <a:xfrm>
            <a:off x="1230875" y="4102938"/>
            <a:ext cx="5322570" cy="3594735"/>
          </a:xfrm>
          <a:prstGeom prst="rect">
            <a:avLst/>
          </a:prstGeom>
        </p:spPr>
        <p:txBody>
          <a:bodyPr vert="horz" wrap="square" lIns="0" tIns="0" rIns="0" bIns="0" rtlCol="0">
            <a:spAutoFit/>
          </a:bodyPr>
          <a:lstStyle/>
          <a:p>
            <a:pPr marL="2043430" marR="1342390" indent="-530860">
              <a:lnSpc>
                <a:spcPct val="115999"/>
              </a:lnSpc>
            </a:pPr>
            <a:r>
              <a:rPr sz="2500" b="1" dirty="0">
                <a:latin typeface="Arial"/>
                <a:cs typeface="Arial"/>
              </a:rPr>
              <a:t>data packet to</a:t>
            </a:r>
            <a:r>
              <a:rPr sz="2500" b="1" spc="-60" dirty="0">
                <a:latin typeface="Arial"/>
                <a:cs typeface="Arial"/>
              </a:rPr>
              <a:t> </a:t>
            </a:r>
            <a:r>
              <a:rPr sz="2500" b="1" dirty="0">
                <a:latin typeface="Arial"/>
                <a:cs typeface="Arial"/>
              </a:rPr>
              <a:t>A  can</a:t>
            </a:r>
            <a:r>
              <a:rPr sz="2500" b="1" spc="-80" dirty="0">
                <a:latin typeface="Arial"/>
                <a:cs typeface="Arial"/>
              </a:rPr>
              <a:t> </a:t>
            </a:r>
            <a:r>
              <a:rPr sz="2500" b="1" dirty="0">
                <a:latin typeface="Arial"/>
                <a:cs typeface="Arial"/>
              </a:rPr>
              <a:t>loop</a:t>
            </a:r>
            <a:endParaRPr sz="2500">
              <a:latin typeface="Arial"/>
              <a:cs typeface="Arial"/>
            </a:endParaRPr>
          </a:p>
          <a:p>
            <a:pPr>
              <a:lnSpc>
                <a:spcPct val="100000"/>
              </a:lnSpc>
            </a:pPr>
            <a:endParaRPr sz="2650">
              <a:latin typeface="Times New Roman"/>
              <a:cs typeface="Times New Roman"/>
            </a:endParaRPr>
          </a:p>
          <a:p>
            <a:pPr marL="212090" marR="5080" indent="-199390">
              <a:lnSpc>
                <a:spcPct val="116599"/>
              </a:lnSpc>
              <a:buFont typeface="Times New Roman"/>
              <a:buChar char="•"/>
              <a:tabLst>
                <a:tab pos="212725" algn="l"/>
              </a:tabLst>
            </a:pPr>
            <a:r>
              <a:rPr sz="2050" spc="40" dirty="0">
                <a:latin typeface="PMingLiU"/>
                <a:cs typeface="PMingLiU"/>
              </a:rPr>
              <a:t>After A </a:t>
            </a:r>
            <a:r>
              <a:rPr sz="2050" spc="30" dirty="0">
                <a:latin typeface="PMingLiU"/>
                <a:cs typeface="PMingLiU"/>
              </a:rPr>
              <a:t>crashes, </a:t>
            </a:r>
            <a:r>
              <a:rPr sz="2050" spc="65" dirty="0">
                <a:latin typeface="PMingLiU"/>
                <a:cs typeface="PMingLiU"/>
              </a:rPr>
              <a:t>B </a:t>
            </a:r>
            <a:r>
              <a:rPr sz="2050" spc="85" dirty="0">
                <a:latin typeface="PMingLiU"/>
                <a:cs typeface="PMingLiU"/>
              </a:rPr>
              <a:t>and </a:t>
            </a:r>
            <a:r>
              <a:rPr sz="2050" spc="95" dirty="0">
                <a:latin typeface="PMingLiU"/>
                <a:cs typeface="PMingLiU"/>
              </a:rPr>
              <a:t>C </a:t>
            </a:r>
            <a:r>
              <a:rPr sz="2050" spc="10" dirty="0">
                <a:latin typeface="PMingLiU"/>
                <a:cs typeface="PMingLiU"/>
              </a:rPr>
              <a:t>keep </a:t>
            </a:r>
            <a:r>
              <a:rPr sz="2050" spc="55" dirty="0">
                <a:latin typeface="PMingLiU"/>
                <a:cs typeface="PMingLiU"/>
              </a:rPr>
              <a:t>thinking </a:t>
            </a:r>
            <a:r>
              <a:rPr sz="2050" spc="90" dirty="0">
                <a:latin typeface="PMingLiU"/>
                <a:cs typeface="PMingLiU"/>
              </a:rPr>
              <a:t>the </a:t>
            </a:r>
            <a:r>
              <a:rPr sz="2050" spc="75" dirty="0">
                <a:latin typeface="PMingLiU"/>
                <a:cs typeface="PMingLiU"/>
              </a:rPr>
              <a:t>best  </a:t>
            </a:r>
            <a:r>
              <a:rPr sz="2050" spc="5" dirty="0">
                <a:latin typeface="PMingLiU"/>
                <a:cs typeface="PMingLiU"/>
              </a:rPr>
              <a:t>way </a:t>
            </a:r>
            <a:r>
              <a:rPr sz="2050" spc="90" dirty="0">
                <a:latin typeface="PMingLiU"/>
                <a:cs typeface="PMingLiU"/>
              </a:rPr>
              <a:t>to </a:t>
            </a:r>
            <a:r>
              <a:rPr sz="2050" spc="50" dirty="0">
                <a:latin typeface="PMingLiU"/>
                <a:cs typeface="PMingLiU"/>
              </a:rPr>
              <a:t>get </a:t>
            </a:r>
            <a:r>
              <a:rPr sz="2050" spc="90" dirty="0">
                <a:latin typeface="PMingLiU"/>
                <a:cs typeface="PMingLiU"/>
              </a:rPr>
              <a:t>to </a:t>
            </a:r>
            <a:r>
              <a:rPr sz="2050" spc="40" dirty="0">
                <a:latin typeface="PMingLiU"/>
                <a:cs typeface="PMingLiU"/>
              </a:rPr>
              <a:t>A </a:t>
            </a:r>
            <a:r>
              <a:rPr sz="2050" spc="-15" dirty="0">
                <a:latin typeface="PMingLiU"/>
                <a:cs typeface="PMingLiU"/>
              </a:rPr>
              <a:t>is </a:t>
            </a:r>
            <a:r>
              <a:rPr sz="2050" spc="75" dirty="0">
                <a:latin typeface="PMingLiU"/>
                <a:cs typeface="PMingLiU"/>
              </a:rPr>
              <a:t>through </a:t>
            </a:r>
            <a:r>
              <a:rPr sz="2050" spc="25" dirty="0">
                <a:latin typeface="PMingLiU"/>
                <a:cs typeface="PMingLiU"/>
              </a:rPr>
              <a:t>each</a:t>
            </a:r>
            <a:r>
              <a:rPr sz="2050" spc="305" dirty="0">
                <a:latin typeface="PMingLiU"/>
                <a:cs typeface="PMingLiU"/>
              </a:rPr>
              <a:t> </a:t>
            </a:r>
            <a:r>
              <a:rPr sz="2050" spc="55" dirty="0">
                <a:latin typeface="PMingLiU"/>
                <a:cs typeface="PMingLiU"/>
              </a:rPr>
              <a:t>other.</a:t>
            </a:r>
            <a:endParaRPr sz="2050">
              <a:latin typeface="PMingLiU"/>
              <a:cs typeface="PMingLiU"/>
            </a:endParaRPr>
          </a:p>
          <a:p>
            <a:pPr marL="212090" marR="109220" indent="-199390">
              <a:lnSpc>
                <a:spcPct val="116399"/>
              </a:lnSpc>
              <a:spcBef>
                <a:spcPts val="890"/>
              </a:spcBef>
              <a:buFont typeface="Times New Roman"/>
              <a:buChar char="•"/>
              <a:tabLst>
                <a:tab pos="212725" algn="l"/>
              </a:tabLst>
            </a:pPr>
            <a:r>
              <a:rPr sz="2050" spc="80" dirty="0">
                <a:latin typeface="PMingLiU"/>
                <a:cs typeface="PMingLiU"/>
              </a:rPr>
              <a:t>Thus </a:t>
            </a:r>
            <a:r>
              <a:rPr sz="2050" spc="90" dirty="0">
                <a:latin typeface="PMingLiU"/>
                <a:cs typeface="PMingLiU"/>
              </a:rPr>
              <a:t>a </a:t>
            </a:r>
            <a:r>
              <a:rPr sz="2050" spc="114" dirty="0">
                <a:latin typeface="PMingLiU"/>
                <a:cs typeface="PMingLiU"/>
              </a:rPr>
              <a:t>data </a:t>
            </a:r>
            <a:r>
              <a:rPr sz="2050" spc="45" dirty="0">
                <a:latin typeface="PMingLiU"/>
                <a:cs typeface="PMingLiU"/>
              </a:rPr>
              <a:t>packet </a:t>
            </a:r>
            <a:r>
              <a:rPr sz="2050" spc="50" dirty="0">
                <a:latin typeface="PMingLiU"/>
                <a:cs typeface="PMingLiU"/>
              </a:rPr>
              <a:t>destined </a:t>
            </a:r>
            <a:r>
              <a:rPr sz="2050" spc="90" dirty="0">
                <a:latin typeface="PMingLiU"/>
                <a:cs typeface="PMingLiU"/>
              </a:rPr>
              <a:t>to </a:t>
            </a:r>
            <a:r>
              <a:rPr sz="2050" spc="40" dirty="0">
                <a:latin typeface="PMingLiU"/>
                <a:cs typeface="PMingLiU"/>
              </a:rPr>
              <a:t>A </a:t>
            </a:r>
            <a:r>
              <a:rPr sz="2050" spc="-20" dirty="0">
                <a:latin typeface="PMingLiU"/>
                <a:cs typeface="PMingLiU"/>
              </a:rPr>
              <a:t>will </a:t>
            </a:r>
            <a:r>
              <a:rPr sz="2050" spc="10" dirty="0">
                <a:latin typeface="PMingLiU"/>
                <a:cs typeface="PMingLiU"/>
              </a:rPr>
              <a:t>keep  </a:t>
            </a:r>
            <a:r>
              <a:rPr sz="2050" spc="15" dirty="0">
                <a:latin typeface="PMingLiU"/>
                <a:cs typeface="PMingLiU"/>
              </a:rPr>
              <a:t>looping </a:t>
            </a:r>
            <a:r>
              <a:rPr sz="2050" spc="55" dirty="0">
                <a:latin typeface="PMingLiU"/>
                <a:cs typeface="PMingLiU"/>
              </a:rPr>
              <a:t>until </a:t>
            </a:r>
            <a:r>
              <a:rPr sz="2050" spc="50" dirty="0">
                <a:latin typeface="PMingLiU"/>
                <a:cs typeface="PMingLiU"/>
              </a:rPr>
              <a:t>either </a:t>
            </a:r>
            <a:r>
              <a:rPr sz="2050" spc="90" dirty="0">
                <a:latin typeface="PMingLiU"/>
                <a:cs typeface="PMingLiU"/>
              </a:rPr>
              <a:t>the </a:t>
            </a:r>
            <a:r>
              <a:rPr sz="2050" spc="50" dirty="0">
                <a:latin typeface="PMingLiU"/>
                <a:cs typeface="PMingLiU"/>
              </a:rPr>
              <a:t>hop-count </a:t>
            </a:r>
            <a:r>
              <a:rPr sz="2050" spc="35" dirty="0">
                <a:latin typeface="PMingLiU"/>
                <a:cs typeface="PMingLiU"/>
              </a:rPr>
              <a:t>in </a:t>
            </a:r>
            <a:r>
              <a:rPr sz="2050" spc="90" dirty="0">
                <a:latin typeface="PMingLiU"/>
                <a:cs typeface="PMingLiU"/>
              </a:rPr>
              <a:t>the </a:t>
            </a:r>
            <a:r>
              <a:rPr sz="2050" spc="45" dirty="0">
                <a:latin typeface="PMingLiU"/>
                <a:cs typeface="PMingLiU"/>
              </a:rPr>
              <a:t>packet  </a:t>
            </a:r>
            <a:r>
              <a:rPr sz="2050" spc="20" dirty="0">
                <a:latin typeface="PMingLiU"/>
                <a:cs typeface="PMingLiU"/>
              </a:rPr>
              <a:t>reaches </a:t>
            </a:r>
            <a:r>
              <a:rPr sz="2050" spc="50" dirty="0">
                <a:latin typeface="PMingLiU"/>
                <a:cs typeface="PMingLiU"/>
              </a:rPr>
              <a:t>its </a:t>
            </a:r>
            <a:r>
              <a:rPr sz="2050" spc="60" dirty="0">
                <a:latin typeface="PMingLiU"/>
                <a:cs typeface="PMingLiU"/>
              </a:rPr>
              <a:t>maximum </a:t>
            </a:r>
            <a:r>
              <a:rPr sz="2050" spc="10" dirty="0">
                <a:latin typeface="PMingLiU"/>
                <a:cs typeface="PMingLiU"/>
              </a:rPr>
              <a:t>value </a:t>
            </a:r>
            <a:r>
              <a:rPr sz="2050" spc="30" dirty="0">
                <a:latin typeface="PMingLiU"/>
                <a:cs typeface="PMingLiU"/>
              </a:rPr>
              <a:t>or </a:t>
            </a:r>
            <a:r>
              <a:rPr sz="2050" spc="65" dirty="0">
                <a:latin typeface="PMingLiU"/>
                <a:cs typeface="PMingLiU"/>
              </a:rPr>
              <a:t>B </a:t>
            </a:r>
            <a:r>
              <a:rPr sz="2050" spc="85" dirty="0">
                <a:latin typeface="PMingLiU"/>
                <a:cs typeface="PMingLiU"/>
              </a:rPr>
              <a:t>and </a:t>
            </a:r>
            <a:r>
              <a:rPr sz="2050" spc="95" dirty="0">
                <a:latin typeface="PMingLiU"/>
                <a:cs typeface="PMingLiU"/>
              </a:rPr>
              <a:t>C </a:t>
            </a:r>
            <a:r>
              <a:rPr sz="2050" spc="5" dirty="0">
                <a:latin typeface="PMingLiU"/>
                <a:cs typeface="PMingLiU"/>
              </a:rPr>
              <a:t>finally  </a:t>
            </a:r>
            <a:r>
              <a:rPr sz="2050" spc="20" dirty="0">
                <a:latin typeface="PMingLiU"/>
                <a:cs typeface="PMingLiU"/>
              </a:rPr>
              <a:t>decide </a:t>
            </a:r>
            <a:r>
              <a:rPr sz="2050" spc="145" dirty="0">
                <a:latin typeface="PMingLiU"/>
                <a:cs typeface="PMingLiU"/>
              </a:rPr>
              <a:t>that </a:t>
            </a:r>
            <a:r>
              <a:rPr sz="2050" spc="40" dirty="0">
                <a:latin typeface="PMingLiU"/>
                <a:cs typeface="PMingLiU"/>
              </a:rPr>
              <a:t>A </a:t>
            </a:r>
            <a:r>
              <a:rPr sz="2050" spc="-15" dirty="0">
                <a:latin typeface="PMingLiU"/>
                <a:cs typeface="PMingLiU"/>
              </a:rPr>
              <a:t>is</a:t>
            </a:r>
            <a:r>
              <a:rPr sz="2050" spc="45" dirty="0">
                <a:latin typeface="PMingLiU"/>
                <a:cs typeface="PMingLiU"/>
              </a:rPr>
              <a:t> </a:t>
            </a:r>
            <a:r>
              <a:rPr sz="2050" spc="25" dirty="0">
                <a:latin typeface="PMingLiU"/>
                <a:cs typeface="PMingLiU"/>
              </a:rPr>
              <a:t>down.</a:t>
            </a:r>
            <a:endParaRPr sz="2050">
              <a:latin typeface="PMingLiU"/>
              <a:cs typeface="PMingLiU"/>
            </a:endParaRPr>
          </a:p>
        </p:txBody>
      </p:sp>
      <p:sp>
        <p:nvSpPr>
          <p:cNvPr id="16" name="object 16"/>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17</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45916" y="3999433"/>
            <a:ext cx="1149985" cy="294640"/>
          </a:xfrm>
          <a:custGeom>
            <a:avLst/>
            <a:gdLst/>
            <a:ahLst/>
            <a:cxnLst/>
            <a:rect l="l" t="t" r="r" b="b"/>
            <a:pathLst>
              <a:path w="1149985" h="294639">
                <a:moveTo>
                  <a:pt x="0" y="294081"/>
                </a:moveTo>
                <a:lnTo>
                  <a:pt x="1149587" y="294081"/>
                </a:lnTo>
                <a:lnTo>
                  <a:pt x="1149587" y="0"/>
                </a:lnTo>
                <a:lnTo>
                  <a:pt x="0" y="0"/>
                </a:lnTo>
                <a:lnTo>
                  <a:pt x="0" y="294081"/>
                </a:lnTo>
                <a:close/>
              </a:path>
            </a:pathLst>
          </a:custGeom>
          <a:ln w="3175">
            <a:solidFill>
              <a:srgbClr val="000000"/>
            </a:solidFill>
          </a:ln>
        </p:spPr>
        <p:txBody>
          <a:bodyPr wrap="square" lIns="0" tIns="0" rIns="0" bIns="0" rtlCol="0"/>
          <a:lstStyle/>
          <a:p>
            <a:endParaRPr/>
          </a:p>
        </p:txBody>
      </p:sp>
      <p:sp>
        <p:nvSpPr>
          <p:cNvPr id="3" name="object 3"/>
          <p:cNvSpPr/>
          <p:nvPr/>
        </p:nvSpPr>
        <p:spPr>
          <a:xfrm>
            <a:off x="2515006" y="2067686"/>
            <a:ext cx="2808605" cy="4998720"/>
          </a:xfrm>
          <a:custGeom>
            <a:avLst/>
            <a:gdLst/>
            <a:ahLst/>
            <a:cxnLst/>
            <a:rect l="l" t="t" r="r" b="b"/>
            <a:pathLst>
              <a:path w="2808604" h="4998720">
                <a:moveTo>
                  <a:pt x="0" y="4998148"/>
                </a:moveTo>
                <a:lnTo>
                  <a:pt x="2808046" y="4998148"/>
                </a:lnTo>
                <a:lnTo>
                  <a:pt x="2808046" y="0"/>
                </a:lnTo>
                <a:lnTo>
                  <a:pt x="0" y="0"/>
                </a:lnTo>
                <a:lnTo>
                  <a:pt x="0" y="4998148"/>
                </a:lnTo>
                <a:close/>
              </a:path>
            </a:pathLst>
          </a:custGeom>
          <a:ln w="3175">
            <a:solidFill>
              <a:srgbClr val="000000"/>
            </a:solidFill>
          </a:ln>
        </p:spPr>
        <p:txBody>
          <a:bodyPr wrap="square" lIns="0" tIns="0" rIns="0" bIns="0" rtlCol="0"/>
          <a:lstStyle/>
          <a:p>
            <a:endParaRPr/>
          </a:p>
        </p:txBody>
      </p:sp>
      <p:sp>
        <p:nvSpPr>
          <p:cNvPr id="4" name="object 4"/>
          <p:cNvSpPr/>
          <p:nvPr/>
        </p:nvSpPr>
        <p:spPr>
          <a:xfrm>
            <a:off x="1700402" y="3865765"/>
            <a:ext cx="775335" cy="0"/>
          </a:xfrm>
          <a:custGeom>
            <a:avLst/>
            <a:gdLst/>
            <a:ahLst/>
            <a:cxnLst/>
            <a:rect l="l" t="t" r="r" b="b"/>
            <a:pathLst>
              <a:path w="775335">
                <a:moveTo>
                  <a:pt x="0" y="0"/>
                </a:moveTo>
                <a:lnTo>
                  <a:pt x="775309" y="0"/>
                </a:lnTo>
              </a:path>
            </a:pathLst>
          </a:custGeom>
          <a:ln w="3175">
            <a:solidFill>
              <a:srgbClr val="000000"/>
            </a:solidFill>
          </a:ln>
        </p:spPr>
        <p:txBody>
          <a:bodyPr wrap="square" lIns="0" tIns="0" rIns="0" bIns="0" rtlCol="0"/>
          <a:lstStyle/>
          <a:p>
            <a:endParaRPr/>
          </a:p>
        </p:txBody>
      </p:sp>
      <p:sp>
        <p:nvSpPr>
          <p:cNvPr id="5" name="object 5"/>
          <p:cNvSpPr/>
          <p:nvPr/>
        </p:nvSpPr>
        <p:spPr>
          <a:xfrm>
            <a:off x="5309577" y="3103829"/>
            <a:ext cx="775335" cy="0"/>
          </a:xfrm>
          <a:custGeom>
            <a:avLst/>
            <a:gdLst/>
            <a:ahLst/>
            <a:cxnLst/>
            <a:rect l="l" t="t" r="r" b="b"/>
            <a:pathLst>
              <a:path w="775335">
                <a:moveTo>
                  <a:pt x="0" y="0"/>
                </a:moveTo>
                <a:lnTo>
                  <a:pt x="775296" y="0"/>
                </a:lnTo>
              </a:path>
            </a:pathLst>
          </a:custGeom>
          <a:ln w="3175">
            <a:solidFill>
              <a:srgbClr val="000000"/>
            </a:solidFill>
          </a:ln>
        </p:spPr>
        <p:txBody>
          <a:bodyPr wrap="square" lIns="0" tIns="0" rIns="0" bIns="0" rtlCol="0"/>
          <a:lstStyle/>
          <a:p>
            <a:endParaRPr/>
          </a:p>
        </p:txBody>
      </p:sp>
      <p:sp>
        <p:nvSpPr>
          <p:cNvPr id="6" name="object 6"/>
          <p:cNvSpPr/>
          <p:nvPr/>
        </p:nvSpPr>
        <p:spPr>
          <a:xfrm>
            <a:off x="5376417" y="4079633"/>
            <a:ext cx="775335" cy="0"/>
          </a:xfrm>
          <a:custGeom>
            <a:avLst/>
            <a:gdLst/>
            <a:ahLst/>
            <a:cxnLst/>
            <a:rect l="l" t="t" r="r" b="b"/>
            <a:pathLst>
              <a:path w="775335">
                <a:moveTo>
                  <a:pt x="0" y="0"/>
                </a:moveTo>
                <a:lnTo>
                  <a:pt x="775296" y="0"/>
                </a:lnTo>
              </a:path>
            </a:pathLst>
          </a:custGeom>
          <a:ln w="3175">
            <a:solidFill>
              <a:srgbClr val="000000"/>
            </a:solidFill>
          </a:ln>
        </p:spPr>
        <p:txBody>
          <a:bodyPr wrap="square" lIns="0" tIns="0" rIns="0" bIns="0" rtlCol="0"/>
          <a:lstStyle/>
          <a:p>
            <a:endParaRPr/>
          </a:p>
        </p:txBody>
      </p:sp>
      <p:sp>
        <p:nvSpPr>
          <p:cNvPr id="7" name="object 7"/>
          <p:cNvSpPr/>
          <p:nvPr/>
        </p:nvSpPr>
        <p:spPr>
          <a:xfrm>
            <a:off x="5376417" y="5229225"/>
            <a:ext cx="775335" cy="0"/>
          </a:xfrm>
          <a:custGeom>
            <a:avLst/>
            <a:gdLst/>
            <a:ahLst/>
            <a:cxnLst/>
            <a:rect l="l" t="t" r="r" b="b"/>
            <a:pathLst>
              <a:path w="775335">
                <a:moveTo>
                  <a:pt x="0" y="0"/>
                </a:moveTo>
                <a:lnTo>
                  <a:pt x="775296" y="0"/>
                </a:lnTo>
              </a:path>
            </a:pathLst>
          </a:custGeom>
          <a:ln w="3175">
            <a:solidFill>
              <a:srgbClr val="000000"/>
            </a:solidFill>
          </a:ln>
        </p:spPr>
        <p:txBody>
          <a:bodyPr wrap="square" lIns="0" tIns="0" rIns="0" bIns="0" rtlCol="0"/>
          <a:lstStyle/>
          <a:p>
            <a:endParaRPr/>
          </a:p>
        </p:txBody>
      </p:sp>
      <p:sp>
        <p:nvSpPr>
          <p:cNvPr id="8" name="object 8"/>
          <p:cNvSpPr/>
          <p:nvPr/>
        </p:nvSpPr>
        <p:spPr>
          <a:xfrm>
            <a:off x="1606829" y="5015344"/>
            <a:ext cx="80645" cy="80645"/>
          </a:xfrm>
          <a:custGeom>
            <a:avLst/>
            <a:gdLst/>
            <a:ahLst/>
            <a:cxnLst/>
            <a:rect l="l" t="t" r="r" b="b"/>
            <a:pathLst>
              <a:path w="80644" h="80645">
                <a:moveTo>
                  <a:pt x="40106" y="0"/>
                </a:moveTo>
                <a:lnTo>
                  <a:pt x="24495" y="3151"/>
                </a:lnTo>
                <a:lnTo>
                  <a:pt x="11747" y="11747"/>
                </a:lnTo>
                <a:lnTo>
                  <a:pt x="3151" y="24495"/>
                </a:lnTo>
                <a:lnTo>
                  <a:pt x="0" y="40106"/>
                </a:lnTo>
                <a:lnTo>
                  <a:pt x="3151" y="55717"/>
                </a:lnTo>
                <a:lnTo>
                  <a:pt x="11747" y="68465"/>
                </a:lnTo>
                <a:lnTo>
                  <a:pt x="24495" y="77061"/>
                </a:lnTo>
                <a:lnTo>
                  <a:pt x="40106" y="80213"/>
                </a:lnTo>
                <a:lnTo>
                  <a:pt x="55717" y="77061"/>
                </a:lnTo>
                <a:lnTo>
                  <a:pt x="68465" y="68465"/>
                </a:lnTo>
                <a:lnTo>
                  <a:pt x="77061" y="55717"/>
                </a:lnTo>
                <a:lnTo>
                  <a:pt x="80213" y="40106"/>
                </a:lnTo>
                <a:lnTo>
                  <a:pt x="77061" y="24495"/>
                </a:lnTo>
                <a:lnTo>
                  <a:pt x="68465" y="11747"/>
                </a:lnTo>
                <a:lnTo>
                  <a:pt x="55717" y="3151"/>
                </a:lnTo>
                <a:lnTo>
                  <a:pt x="40106" y="0"/>
                </a:lnTo>
                <a:close/>
              </a:path>
            </a:pathLst>
          </a:custGeom>
          <a:solidFill>
            <a:srgbClr val="000000"/>
          </a:solidFill>
        </p:spPr>
        <p:txBody>
          <a:bodyPr wrap="square" lIns="0" tIns="0" rIns="0" bIns="0" rtlCol="0"/>
          <a:lstStyle/>
          <a:p>
            <a:endParaRPr/>
          </a:p>
        </p:txBody>
      </p:sp>
      <p:sp>
        <p:nvSpPr>
          <p:cNvPr id="9" name="object 9"/>
          <p:cNvSpPr/>
          <p:nvPr/>
        </p:nvSpPr>
        <p:spPr>
          <a:xfrm>
            <a:off x="1606829" y="5015344"/>
            <a:ext cx="80645" cy="80645"/>
          </a:xfrm>
          <a:custGeom>
            <a:avLst/>
            <a:gdLst/>
            <a:ahLst/>
            <a:cxnLst/>
            <a:rect l="l" t="t" r="r" b="b"/>
            <a:pathLst>
              <a:path w="80644" h="80645">
                <a:moveTo>
                  <a:pt x="80213" y="40106"/>
                </a:moveTo>
                <a:lnTo>
                  <a:pt x="77061" y="24495"/>
                </a:lnTo>
                <a:lnTo>
                  <a:pt x="68465" y="11747"/>
                </a:lnTo>
                <a:lnTo>
                  <a:pt x="55717" y="3151"/>
                </a:lnTo>
                <a:lnTo>
                  <a:pt x="40106" y="0"/>
                </a:lnTo>
                <a:lnTo>
                  <a:pt x="24495" y="3151"/>
                </a:lnTo>
                <a:lnTo>
                  <a:pt x="11747" y="11747"/>
                </a:lnTo>
                <a:lnTo>
                  <a:pt x="3151" y="24495"/>
                </a:lnTo>
                <a:lnTo>
                  <a:pt x="0" y="40106"/>
                </a:lnTo>
                <a:lnTo>
                  <a:pt x="3151" y="55717"/>
                </a:lnTo>
                <a:lnTo>
                  <a:pt x="11747" y="68465"/>
                </a:lnTo>
                <a:lnTo>
                  <a:pt x="24495" y="77061"/>
                </a:lnTo>
                <a:lnTo>
                  <a:pt x="40106" y="80213"/>
                </a:lnTo>
                <a:lnTo>
                  <a:pt x="55717" y="77061"/>
                </a:lnTo>
                <a:lnTo>
                  <a:pt x="68465" y="68465"/>
                </a:lnTo>
                <a:lnTo>
                  <a:pt x="77061" y="55717"/>
                </a:lnTo>
                <a:lnTo>
                  <a:pt x="80213" y="40106"/>
                </a:lnTo>
              </a:path>
            </a:pathLst>
          </a:custGeom>
          <a:ln w="3175">
            <a:solidFill>
              <a:srgbClr val="000000"/>
            </a:solidFill>
          </a:ln>
        </p:spPr>
        <p:txBody>
          <a:bodyPr wrap="square" lIns="0" tIns="0" rIns="0" bIns="0" rtlCol="0"/>
          <a:lstStyle/>
          <a:p>
            <a:endParaRPr/>
          </a:p>
        </p:txBody>
      </p:sp>
      <p:sp>
        <p:nvSpPr>
          <p:cNvPr id="10" name="object 10"/>
          <p:cNvSpPr/>
          <p:nvPr/>
        </p:nvSpPr>
        <p:spPr>
          <a:xfrm>
            <a:off x="1593469" y="5389638"/>
            <a:ext cx="80645" cy="80645"/>
          </a:xfrm>
          <a:custGeom>
            <a:avLst/>
            <a:gdLst/>
            <a:ahLst/>
            <a:cxnLst/>
            <a:rect l="l" t="t" r="r" b="b"/>
            <a:pathLst>
              <a:path w="80644" h="80645">
                <a:moveTo>
                  <a:pt x="40093" y="0"/>
                </a:moveTo>
                <a:lnTo>
                  <a:pt x="24490" y="3149"/>
                </a:lnTo>
                <a:lnTo>
                  <a:pt x="11745" y="11741"/>
                </a:lnTo>
                <a:lnTo>
                  <a:pt x="3151" y="24485"/>
                </a:lnTo>
                <a:lnTo>
                  <a:pt x="0" y="40093"/>
                </a:lnTo>
                <a:lnTo>
                  <a:pt x="3151" y="55704"/>
                </a:lnTo>
                <a:lnTo>
                  <a:pt x="11745" y="68453"/>
                </a:lnTo>
                <a:lnTo>
                  <a:pt x="24490" y="77048"/>
                </a:lnTo>
                <a:lnTo>
                  <a:pt x="40093" y="80200"/>
                </a:lnTo>
                <a:lnTo>
                  <a:pt x="55704" y="77048"/>
                </a:lnTo>
                <a:lnTo>
                  <a:pt x="68453" y="68453"/>
                </a:lnTo>
                <a:lnTo>
                  <a:pt x="77048" y="55704"/>
                </a:lnTo>
                <a:lnTo>
                  <a:pt x="80200" y="40093"/>
                </a:lnTo>
                <a:lnTo>
                  <a:pt x="77048" y="24485"/>
                </a:lnTo>
                <a:lnTo>
                  <a:pt x="68453" y="11741"/>
                </a:lnTo>
                <a:lnTo>
                  <a:pt x="55704" y="3149"/>
                </a:lnTo>
                <a:lnTo>
                  <a:pt x="40093" y="0"/>
                </a:lnTo>
                <a:close/>
              </a:path>
            </a:pathLst>
          </a:custGeom>
          <a:solidFill>
            <a:srgbClr val="000000"/>
          </a:solidFill>
        </p:spPr>
        <p:txBody>
          <a:bodyPr wrap="square" lIns="0" tIns="0" rIns="0" bIns="0" rtlCol="0"/>
          <a:lstStyle/>
          <a:p>
            <a:endParaRPr/>
          </a:p>
        </p:txBody>
      </p:sp>
      <p:sp>
        <p:nvSpPr>
          <p:cNvPr id="11" name="object 11"/>
          <p:cNvSpPr/>
          <p:nvPr/>
        </p:nvSpPr>
        <p:spPr>
          <a:xfrm>
            <a:off x="1593469" y="5389638"/>
            <a:ext cx="80645" cy="80645"/>
          </a:xfrm>
          <a:custGeom>
            <a:avLst/>
            <a:gdLst/>
            <a:ahLst/>
            <a:cxnLst/>
            <a:rect l="l" t="t" r="r" b="b"/>
            <a:pathLst>
              <a:path w="80644" h="80645">
                <a:moveTo>
                  <a:pt x="80200" y="40093"/>
                </a:moveTo>
                <a:lnTo>
                  <a:pt x="77048" y="24485"/>
                </a:lnTo>
                <a:lnTo>
                  <a:pt x="68453" y="11741"/>
                </a:lnTo>
                <a:lnTo>
                  <a:pt x="55704" y="3149"/>
                </a:lnTo>
                <a:lnTo>
                  <a:pt x="40093" y="0"/>
                </a:lnTo>
                <a:lnTo>
                  <a:pt x="24490" y="3149"/>
                </a:lnTo>
                <a:lnTo>
                  <a:pt x="11745" y="11741"/>
                </a:lnTo>
                <a:lnTo>
                  <a:pt x="3151" y="24485"/>
                </a:lnTo>
                <a:lnTo>
                  <a:pt x="0" y="40093"/>
                </a:lnTo>
                <a:lnTo>
                  <a:pt x="3151" y="55704"/>
                </a:lnTo>
                <a:lnTo>
                  <a:pt x="11745" y="68453"/>
                </a:lnTo>
                <a:lnTo>
                  <a:pt x="24490" y="77048"/>
                </a:lnTo>
                <a:lnTo>
                  <a:pt x="40093" y="80200"/>
                </a:lnTo>
                <a:lnTo>
                  <a:pt x="55704" y="77048"/>
                </a:lnTo>
                <a:lnTo>
                  <a:pt x="68453" y="68453"/>
                </a:lnTo>
                <a:lnTo>
                  <a:pt x="77048" y="55704"/>
                </a:lnTo>
                <a:lnTo>
                  <a:pt x="80200" y="40093"/>
                </a:lnTo>
              </a:path>
            </a:pathLst>
          </a:custGeom>
          <a:ln w="3175">
            <a:solidFill>
              <a:srgbClr val="000000"/>
            </a:solidFill>
          </a:ln>
        </p:spPr>
        <p:txBody>
          <a:bodyPr wrap="square" lIns="0" tIns="0" rIns="0" bIns="0" rtlCol="0"/>
          <a:lstStyle/>
          <a:p>
            <a:endParaRPr/>
          </a:p>
        </p:txBody>
      </p:sp>
      <p:sp>
        <p:nvSpPr>
          <p:cNvPr id="12" name="object 12"/>
          <p:cNvSpPr/>
          <p:nvPr/>
        </p:nvSpPr>
        <p:spPr>
          <a:xfrm>
            <a:off x="1713776" y="3010255"/>
            <a:ext cx="80645" cy="80645"/>
          </a:xfrm>
          <a:custGeom>
            <a:avLst/>
            <a:gdLst/>
            <a:ahLst/>
            <a:cxnLst/>
            <a:rect l="l" t="t" r="r" b="b"/>
            <a:pathLst>
              <a:path w="80644" h="80644">
                <a:moveTo>
                  <a:pt x="40093" y="0"/>
                </a:moveTo>
                <a:lnTo>
                  <a:pt x="24485" y="3151"/>
                </a:lnTo>
                <a:lnTo>
                  <a:pt x="11741" y="11747"/>
                </a:lnTo>
                <a:lnTo>
                  <a:pt x="3149" y="24495"/>
                </a:lnTo>
                <a:lnTo>
                  <a:pt x="0" y="40106"/>
                </a:lnTo>
                <a:lnTo>
                  <a:pt x="3149" y="55709"/>
                </a:lnTo>
                <a:lnTo>
                  <a:pt x="11741" y="68454"/>
                </a:lnTo>
                <a:lnTo>
                  <a:pt x="24485" y="77048"/>
                </a:lnTo>
                <a:lnTo>
                  <a:pt x="40093" y="80200"/>
                </a:lnTo>
                <a:lnTo>
                  <a:pt x="55704" y="77048"/>
                </a:lnTo>
                <a:lnTo>
                  <a:pt x="68453" y="68454"/>
                </a:lnTo>
                <a:lnTo>
                  <a:pt x="77048" y="55709"/>
                </a:lnTo>
                <a:lnTo>
                  <a:pt x="80200" y="40106"/>
                </a:lnTo>
                <a:lnTo>
                  <a:pt x="77048" y="24495"/>
                </a:lnTo>
                <a:lnTo>
                  <a:pt x="68453" y="11747"/>
                </a:lnTo>
                <a:lnTo>
                  <a:pt x="55704" y="3151"/>
                </a:lnTo>
                <a:lnTo>
                  <a:pt x="40093" y="0"/>
                </a:lnTo>
                <a:close/>
              </a:path>
            </a:pathLst>
          </a:custGeom>
          <a:solidFill>
            <a:srgbClr val="000000"/>
          </a:solidFill>
        </p:spPr>
        <p:txBody>
          <a:bodyPr wrap="square" lIns="0" tIns="0" rIns="0" bIns="0" rtlCol="0"/>
          <a:lstStyle/>
          <a:p>
            <a:endParaRPr/>
          </a:p>
        </p:txBody>
      </p:sp>
      <p:sp>
        <p:nvSpPr>
          <p:cNvPr id="13" name="object 13"/>
          <p:cNvSpPr/>
          <p:nvPr/>
        </p:nvSpPr>
        <p:spPr>
          <a:xfrm>
            <a:off x="1713776" y="3010255"/>
            <a:ext cx="80645" cy="80645"/>
          </a:xfrm>
          <a:custGeom>
            <a:avLst/>
            <a:gdLst/>
            <a:ahLst/>
            <a:cxnLst/>
            <a:rect l="l" t="t" r="r" b="b"/>
            <a:pathLst>
              <a:path w="80644" h="80644">
                <a:moveTo>
                  <a:pt x="80200" y="40106"/>
                </a:moveTo>
                <a:lnTo>
                  <a:pt x="77048" y="24495"/>
                </a:lnTo>
                <a:lnTo>
                  <a:pt x="68453" y="11747"/>
                </a:lnTo>
                <a:lnTo>
                  <a:pt x="55704" y="3151"/>
                </a:lnTo>
                <a:lnTo>
                  <a:pt x="40093" y="0"/>
                </a:lnTo>
                <a:lnTo>
                  <a:pt x="24485" y="3151"/>
                </a:lnTo>
                <a:lnTo>
                  <a:pt x="11741" y="11747"/>
                </a:lnTo>
                <a:lnTo>
                  <a:pt x="3149" y="24495"/>
                </a:lnTo>
                <a:lnTo>
                  <a:pt x="0" y="40106"/>
                </a:lnTo>
                <a:lnTo>
                  <a:pt x="3149" y="55709"/>
                </a:lnTo>
                <a:lnTo>
                  <a:pt x="11741" y="68454"/>
                </a:lnTo>
                <a:lnTo>
                  <a:pt x="24485" y="77048"/>
                </a:lnTo>
                <a:lnTo>
                  <a:pt x="40093" y="80200"/>
                </a:lnTo>
                <a:lnTo>
                  <a:pt x="55704" y="77048"/>
                </a:lnTo>
                <a:lnTo>
                  <a:pt x="68453" y="68454"/>
                </a:lnTo>
                <a:lnTo>
                  <a:pt x="77048" y="55709"/>
                </a:lnTo>
                <a:lnTo>
                  <a:pt x="80200" y="40106"/>
                </a:lnTo>
              </a:path>
            </a:pathLst>
          </a:custGeom>
          <a:ln w="3175">
            <a:solidFill>
              <a:srgbClr val="000000"/>
            </a:solidFill>
          </a:ln>
        </p:spPr>
        <p:txBody>
          <a:bodyPr wrap="square" lIns="0" tIns="0" rIns="0" bIns="0" rtlCol="0"/>
          <a:lstStyle/>
          <a:p>
            <a:endParaRPr/>
          </a:p>
        </p:txBody>
      </p:sp>
      <p:sp>
        <p:nvSpPr>
          <p:cNvPr id="14" name="object 14"/>
          <p:cNvSpPr/>
          <p:nvPr/>
        </p:nvSpPr>
        <p:spPr>
          <a:xfrm>
            <a:off x="1727136" y="3384537"/>
            <a:ext cx="80645" cy="80645"/>
          </a:xfrm>
          <a:custGeom>
            <a:avLst/>
            <a:gdLst/>
            <a:ahLst/>
            <a:cxnLst/>
            <a:rect l="l" t="t" r="r" b="b"/>
            <a:pathLst>
              <a:path w="80644" h="80645">
                <a:moveTo>
                  <a:pt x="40106" y="0"/>
                </a:moveTo>
                <a:lnTo>
                  <a:pt x="24495" y="3151"/>
                </a:lnTo>
                <a:lnTo>
                  <a:pt x="11747" y="11747"/>
                </a:lnTo>
                <a:lnTo>
                  <a:pt x="3151" y="24495"/>
                </a:lnTo>
                <a:lnTo>
                  <a:pt x="0" y="40106"/>
                </a:lnTo>
                <a:lnTo>
                  <a:pt x="3151" y="55715"/>
                </a:lnTo>
                <a:lnTo>
                  <a:pt x="11747" y="68459"/>
                </a:lnTo>
                <a:lnTo>
                  <a:pt x="24495" y="77050"/>
                </a:lnTo>
                <a:lnTo>
                  <a:pt x="40106" y="80200"/>
                </a:lnTo>
                <a:lnTo>
                  <a:pt x="55715" y="77050"/>
                </a:lnTo>
                <a:lnTo>
                  <a:pt x="68459" y="68459"/>
                </a:lnTo>
                <a:lnTo>
                  <a:pt x="77050" y="55715"/>
                </a:lnTo>
                <a:lnTo>
                  <a:pt x="80200" y="40106"/>
                </a:lnTo>
                <a:lnTo>
                  <a:pt x="77050" y="24495"/>
                </a:lnTo>
                <a:lnTo>
                  <a:pt x="68459" y="11747"/>
                </a:lnTo>
                <a:lnTo>
                  <a:pt x="55715" y="3151"/>
                </a:lnTo>
                <a:lnTo>
                  <a:pt x="40106" y="0"/>
                </a:lnTo>
                <a:close/>
              </a:path>
            </a:pathLst>
          </a:custGeom>
          <a:solidFill>
            <a:srgbClr val="000000"/>
          </a:solidFill>
        </p:spPr>
        <p:txBody>
          <a:bodyPr wrap="square" lIns="0" tIns="0" rIns="0" bIns="0" rtlCol="0"/>
          <a:lstStyle/>
          <a:p>
            <a:endParaRPr/>
          </a:p>
        </p:txBody>
      </p:sp>
      <p:sp>
        <p:nvSpPr>
          <p:cNvPr id="15" name="object 15"/>
          <p:cNvSpPr/>
          <p:nvPr/>
        </p:nvSpPr>
        <p:spPr>
          <a:xfrm>
            <a:off x="1727136" y="3384537"/>
            <a:ext cx="80645" cy="80645"/>
          </a:xfrm>
          <a:custGeom>
            <a:avLst/>
            <a:gdLst/>
            <a:ahLst/>
            <a:cxnLst/>
            <a:rect l="l" t="t" r="r" b="b"/>
            <a:pathLst>
              <a:path w="80644" h="80645">
                <a:moveTo>
                  <a:pt x="80200" y="40106"/>
                </a:moveTo>
                <a:lnTo>
                  <a:pt x="77050" y="24495"/>
                </a:lnTo>
                <a:lnTo>
                  <a:pt x="68459" y="11747"/>
                </a:lnTo>
                <a:lnTo>
                  <a:pt x="55715" y="3151"/>
                </a:lnTo>
                <a:lnTo>
                  <a:pt x="40106" y="0"/>
                </a:lnTo>
                <a:lnTo>
                  <a:pt x="24495" y="3151"/>
                </a:lnTo>
                <a:lnTo>
                  <a:pt x="11747" y="11747"/>
                </a:lnTo>
                <a:lnTo>
                  <a:pt x="3151" y="24495"/>
                </a:lnTo>
                <a:lnTo>
                  <a:pt x="0" y="40106"/>
                </a:lnTo>
                <a:lnTo>
                  <a:pt x="3151" y="55715"/>
                </a:lnTo>
                <a:lnTo>
                  <a:pt x="11747" y="68459"/>
                </a:lnTo>
                <a:lnTo>
                  <a:pt x="24495" y="77050"/>
                </a:lnTo>
                <a:lnTo>
                  <a:pt x="40106" y="80200"/>
                </a:lnTo>
                <a:lnTo>
                  <a:pt x="55715" y="77050"/>
                </a:lnTo>
                <a:lnTo>
                  <a:pt x="68459" y="68459"/>
                </a:lnTo>
                <a:lnTo>
                  <a:pt x="77050" y="55715"/>
                </a:lnTo>
                <a:lnTo>
                  <a:pt x="80200" y="40106"/>
                </a:lnTo>
              </a:path>
            </a:pathLst>
          </a:custGeom>
          <a:ln w="3175">
            <a:solidFill>
              <a:srgbClr val="000000"/>
            </a:solidFill>
          </a:ln>
        </p:spPr>
        <p:txBody>
          <a:bodyPr wrap="square" lIns="0" tIns="0" rIns="0" bIns="0" rtlCol="0"/>
          <a:lstStyle/>
          <a:p>
            <a:endParaRPr/>
          </a:p>
        </p:txBody>
      </p:sp>
      <p:sp>
        <p:nvSpPr>
          <p:cNvPr id="16" name="object 16"/>
          <p:cNvSpPr/>
          <p:nvPr/>
        </p:nvSpPr>
        <p:spPr>
          <a:xfrm>
            <a:off x="5817539" y="3317697"/>
            <a:ext cx="80645" cy="80645"/>
          </a:xfrm>
          <a:custGeom>
            <a:avLst/>
            <a:gdLst/>
            <a:ahLst/>
            <a:cxnLst/>
            <a:rect l="l" t="t" r="r" b="b"/>
            <a:pathLst>
              <a:path w="80645" h="80645">
                <a:moveTo>
                  <a:pt x="40093" y="0"/>
                </a:moveTo>
                <a:lnTo>
                  <a:pt x="24485" y="3151"/>
                </a:lnTo>
                <a:lnTo>
                  <a:pt x="11741" y="11747"/>
                </a:lnTo>
                <a:lnTo>
                  <a:pt x="3149" y="24495"/>
                </a:lnTo>
                <a:lnTo>
                  <a:pt x="0" y="40106"/>
                </a:lnTo>
                <a:lnTo>
                  <a:pt x="3149" y="55717"/>
                </a:lnTo>
                <a:lnTo>
                  <a:pt x="11741" y="68465"/>
                </a:lnTo>
                <a:lnTo>
                  <a:pt x="24485" y="77061"/>
                </a:lnTo>
                <a:lnTo>
                  <a:pt x="40093" y="80213"/>
                </a:lnTo>
                <a:lnTo>
                  <a:pt x="55704" y="77061"/>
                </a:lnTo>
                <a:lnTo>
                  <a:pt x="68453" y="68465"/>
                </a:lnTo>
                <a:lnTo>
                  <a:pt x="77048" y="55717"/>
                </a:lnTo>
                <a:lnTo>
                  <a:pt x="80200" y="40106"/>
                </a:lnTo>
                <a:lnTo>
                  <a:pt x="77048" y="24495"/>
                </a:lnTo>
                <a:lnTo>
                  <a:pt x="68453" y="11747"/>
                </a:lnTo>
                <a:lnTo>
                  <a:pt x="55704" y="3151"/>
                </a:lnTo>
                <a:lnTo>
                  <a:pt x="40093" y="0"/>
                </a:lnTo>
                <a:close/>
              </a:path>
            </a:pathLst>
          </a:custGeom>
          <a:solidFill>
            <a:srgbClr val="000000"/>
          </a:solidFill>
        </p:spPr>
        <p:txBody>
          <a:bodyPr wrap="square" lIns="0" tIns="0" rIns="0" bIns="0" rtlCol="0"/>
          <a:lstStyle/>
          <a:p>
            <a:endParaRPr/>
          </a:p>
        </p:txBody>
      </p:sp>
      <p:sp>
        <p:nvSpPr>
          <p:cNvPr id="17" name="object 17"/>
          <p:cNvSpPr/>
          <p:nvPr/>
        </p:nvSpPr>
        <p:spPr>
          <a:xfrm>
            <a:off x="5817539" y="3317697"/>
            <a:ext cx="80645" cy="80645"/>
          </a:xfrm>
          <a:custGeom>
            <a:avLst/>
            <a:gdLst/>
            <a:ahLst/>
            <a:cxnLst/>
            <a:rect l="l" t="t" r="r" b="b"/>
            <a:pathLst>
              <a:path w="80645" h="80645">
                <a:moveTo>
                  <a:pt x="80200" y="40106"/>
                </a:moveTo>
                <a:lnTo>
                  <a:pt x="77048" y="24495"/>
                </a:lnTo>
                <a:lnTo>
                  <a:pt x="68453" y="11747"/>
                </a:lnTo>
                <a:lnTo>
                  <a:pt x="55704" y="3151"/>
                </a:lnTo>
                <a:lnTo>
                  <a:pt x="40093" y="0"/>
                </a:lnTo>
                <a:lnTo>
                  <a:pt x="24485" y="3151"/>
                </a:lnTo>
                <a:lnTo>
                  <a:pt x="11741" y="11747"/>
                </a:lnTo>
                <a:lnTo>
                  <a:pt x="3149" y="24495"/>
                </a:lnTo>
                <a:lnTo>
                  <a:pt x="0" y="40106"/>
                </a:lnTo>
                <a:lnTo>
                  <a:pt x="3149" y="55717"/>
                </a:lnTo>
                <a:lnTo>
                  <a:pt x="11741" y="68465"/>
                </a:lnTo>
                <a:lnTo>
                  <a:pt x="24485" y="77061"/>
                </a:lnTo>
                <a:lnTo>
                  <a:pt x="40093" y="80213"/>
                </a:lnTo>
                <a:lnTo>
                  <a:pt x="55704" y="77061"/>
                </a:lnTo>
                <a:lnTo>
                  <a:pt x="68453" y="68465"/>
                </a:lnTo>
                <a:lnTo>
                  <a:pt x="77048" y="55717"/>
                </a:lnTo>
                <a:lnTo>
                  <a:pt x="80200" y="40106"/>
                </a:lnTo>
              </a:path>
            </a:pathLst>
          </a:custGeom>
          <a:ln w="3175">
            <a:solidFill>
              <a:srgbClr val="000000"/>
            </a:solidFill>
          </a:ln>
        </p:spPr>
        <p:txBody>
          <a:bodyPr wrap="square" lIns="0" tIns="0" rIns="0" bIns="0" rtlCol="0"/>
          <a:lstStyle/>
          <a:p>
            <a:endParaRPr/>
          </a:p>
        </p:txBody>
      </p:sp>
      <p:sp>
        <p:nvSpPr>
          <p:cNvPr id="18" name="object 18"/>
          <p:cNvSpPr/>
          <p:nvPr/>
        </p:nvSpPr>
        <p:spPr>
          <a:xfrm>
            <a:off x="5830900" y="3558311"/>
            <a:ext cx="80645" cy="80645"/>
          </a:xfrm>
          <a:custGeom>
            <a:avLst/>
            <a:gdLst/>
            <a:ahLst/>
            <a:cxnLst/>
            <a:rect l="l" t="t" r="r" b="b"/>
            <a:pathLst>
              <a:path w="80645" h="80645">
                <a:moveTo>
                  <a:pt x="68459" y="11747"/>
                </a:moveTo>
                <a:lnTo>
                  <a:pt x="11747" y="11747"/>
                </a:lnTo>
                <a:lnTo>
                  <a:pt x="3151" y="24495"/>
                </a:lnTo>
                <a:lnTo>
                  <a:pt x="0" y="40106"/>
                </a:lnTo>
                <a:lnTo>
                  <a:pt x="3151" y="55715"/>
                </a:lnTo>
                <a:lnTo>
                  <a:pt x="11747" y="68459"/>
                </a:lnTo>
                <a:lnTo>
                  <a:pt x="24495" y="77050"/>
                </a:lnTo>
                <a:lnTo>
                  <a:pt x="40106" y="80200"/>
                </a:lnTo>
                <a:lnTo>
                  <a:pt x="55715" y="77050"/>
                </a:lnTo>
                <a:lnTo>
                  <a:pt x="68459" y="68459"/>
                </a:lnTo>
                <a:lnTo>
                  <a:pt x="77050" y="55715"/>
                </a:lnTo>
                <a:lnTo>
                  <a:pt x="80200" y="40106"/>
                </a:lnTo>
                <a:lnTo>
                  <a:pt x="77050" y="24495"/>
                </a:lnTo>
                <a:lnTo>
                  <a:pt x="68459" y="11747"/>
                </a:lnTo>
                <a:close/>
              </a:path>
              <a:path w="80645" h="80645">
                <a:moveTo>
                  <a:pt x="40106" y="0"/>
                </a:moveTo>
                <a:lnTo>
                  <a:pt x="24495" y="3151"/>
                </a:lnTo>
                <a:lnTo>
                  <a:pt x="55715" y="3151"/>
                </a:lnTo>
                <a:lnTo>
                  <a:pt x="40106" y="0"/>
                </a:lnTo>
                <a:close/>
              </a:path>
            </a:pathLst>
          </a:custGeom>
          <a:solidFill>
            <a:srgbClr val="000000"/>
          </a:solidFill>
        </p:spPr>
        <p:txBody>
          <a:bodyPr wrap="square" lIns="0" tIns="0" rIns="0" bIns="0" rtlCol="0"/>
          <a:lstStyle/>
          <a:p>
            <a:endParaRPr/>
          </a:p>
        </p:txBody>
      </p:sp>
      <p:sp>
        <p:nvSpPr>
          <p:cNvPr id="19" name="object 19"/>
          <p:cNvSpPr/>
          <p:nvPr/>
        </p:nvSpPr>
        <p:spPr>
          <a:xfrm>
            <a:off x="5830900" y="3558311"/>
            <a:ext cx="80645" cy="80645"/>
          </a:xfrm>
          <a:custGeom>
            <a:avLst/>
            <a:gdLst/>
            <a:ahLst/>
            <a:cxnLst/>
            <a:rect l="l" t="t" r="r" b="b"/>
            <a:pathLst>
              <a:path w="80645" h="80645">
                <a:moveTo>
                  <a:pt x="80200" y="40106"/>
                </a:moveTo>
                <a:lnTo>
                  <a:pt x="77050" y="24495"/>
                </a:lnTo>
                <a:lnTo>
                  <a:pt x="68459" y="11747"/>
                </a:lnTo>
                <a:lnTo>
                  <a:pt x="55715" y="3151"/>
                </a:lnTo>
                <a:lnTo>
                  <a:pt x="40106" y="0"/>
                </a:lnTo>
                <a:lnTo>
                  <a:pt x="24495" y="3151"/>
                </a:lnTo>
                <a:lnTo>
                  <a:pt x="11747" y="11747"/>
                </a:lnTo>
                <a:lnTo>
                  <a:pt x="3151" y="24495"/>
                </a:lnTo>
                <a:lnTo>
                  <a:pt x="0" y="40106"/>
                </a:lnTo>
                <a:lnTo>
                  <a:pt x="3151" y="55715"/>
                </a:lnTo>
                <a:lnTo>
                  <a:pt x="11747" y="68459"/>
                </a:lnTo>
                <a:lnTo>
                  <a:pt x="24495" y="77050"/>
                </a:lnTo>
                <a:lnTo>
                  <a:pt x="40106" y="80200"/>
                </a:lnTo>
                <a:lnTo>
                  <a:pt x="55715" y="77050"/>
                </a:lnTo>
                <a:lnTo>
                  <a:pt x="68459" y="68459"/>
                </a:lnTo>
                <a:lnTo>
                  <a:pt x="77050" y="55715"/>
                </a:lnTo>
                <a:lnTo>
                  <a:pt x="80200" y="40106"/>
                </a:lnTo>
              </a:path>
            </a:pathLst>
          </a:custGeom>
          <a:ln w="3175">
            <a:solidFill>
              <a:srgbClr val="000000"/>
            </a:solidFill>
          </a:ln>
        </p:spPr>
        <p:txBody>
          <a:bodyPr wrap="square" lIns="0" tIns="0" rIns="0" bIns="0" rtlCol="0"/>
          <a:lstStyle/>
          <a:p>
            <a:endParaRPr/>
          </a:p>
        </p:txBody>
      </p:sp>
      <p:sp>
        <p:nvSpPr>
          <p:cNvPr id="20" name="object 20"/>
          <p:cNvSpPr/>
          <p:nvPr/>
        </p:nvSpPr>
        <p:spPr>
          <a:xfrm>
            <a:off x="6245288" y="4560861"/>
            <a:ext cx="80645" cy="80645"/>
          </a:xfrm>
          <a:custGeom>
            <a:avLst/>
            <a:gdLst/>
            <a:ahLst/>
            <a:cxnLst/>
            <a:rect l="l" t="t" r="r" b="b"/>
            <a:pathLst>
              <a:path w="80645" h="80645">
                <a:moveTo>
                  <a:pt x="55709" y="77050"/>
                </a:moveTo>
                <a:lnTo>
                  <a:pt x="24495" y="77050"/>
                </a:lnTo>
                <a:lnTo>
                  <a:pt x="40106" y="80200"/>
                </a:lnTo>
                <a:lnTo>
                  <a:pt x="55709" y="77050"/>
                </a:lnTo>
                <a:close/>
              </a:path>
              <a:path w="80645" h="80645">
                <a:moveTo>
                  <a:pt x="40106" y="0"/>
                </a:moveTo>
                <a:lnTo>
                  <a:pt x="24495" y="3151"/>
                </a:lnTo>
                <a:lnTo>
                  <a:pt x="11747" y="11747"/>
                </a:lnTo>
                <a:lnTo>
                  <a:pt x="3151" y="24495"/>
                </a:lnTo>
                <a:lnTo>
                  <a:pt x="0" y="40106"/>
                </a:lnTo>
                <a:lnTo>
                  <a:pt x="3151" y="55715"/>
                </a:lnTo>
                <a:lnTo>
                  <a:pt x="11747" y="68459"/>
                </a:lnTo>
                <a:lnTo>
                  <a:pt x="68454" y="68459"/>
                </a:lnTo>
                <a:lnTo>
                  <a:pt x="77048" y="55715"/>
                </a:lnTo>
                <a:lnTo>
                  <a:pt x="80200" y="40106"/>
                </a:lnTo>
                <a:lnTo>
                  <a:pt x="77048" y="24495"/>
                </a:lnTo>
                <a:lnTo>
                  <a:pt x="68454" y="11747"/>
                </a:lnTo>
                <a:lnTo>
                  <a:pt x="55709" y="3151"/>
                </a:lnTo>
                <a:lnTo>
                  <a:pt x="40106" y="0"/>
                </a:lnTo>
                <a:close/>
              </a:path>
            </a:pathLst>
          </a:custGeom>
          <a:solidFill>
            <a:srgbClr val="000000"/>
          </a:solidFill>
        </p:spPr>
        <p:txBody>
          <a:bodyPr wrap="square" lIns="0" tIns="0" rIns="0" bIns="0" rtlCol="0"/>
          <a:lstStyle/>
          <a:p>
            <a:endParaRPr/>
          </a:p>
        </p:txBody>
      </p:sp>
      <p:sp>
        <p:nvSpPr>
          <p:cNvPr id="21" name="object 21"/>
          <p:cNvSpPr/>
          <p:nvPr/>
        </p:nvSpPr>
        <p:spPr>
          <a:xfrm>
            <a:off x="6245288" y="4560861"/>
            <a:ext cx="80645" cy="80645"/>
          </a:xfrm>
          <a:custGeom>
            <a:avLst/>
            <a:gdLst/>
            <a:ahLst/>
            <a:cxnLst/>
            <a:rect l="l" t="t" r="r" b="b"/>
            <a:pathLst>
              <a:path w="80645" h="80645">
                <a:moveTo>
                  <a:pt x="80200" y="40106"/>
                </a:moveTo>
                <a:lnTo>
                  <a:pt x="77048" y="24495"/>
                </a:lnTo>
                <a:lnTo>
                  <a:pt x="68454" y="11747"/>
                </a:lnTo>
                <a:lnTo>
                  <a:pt x="55709" y="3151"/>
                </a:lnTo>
                <a:lnTo>
                  <a:pt x="40106" y="0"/>
                </a:lnTo>
                <a:lnTo>
                  <a:pt x="24495" y="3151"/>
                </a:lnTo>
                <a:lnTo>
                  <a:pt x="11747" y="11747"/>
                </a:lnTo>
                <a:lnTo>
                  <a:pt x="3151" y="24495"/>
                </a:lnTo>
                <a:lnTo>
                  <a:pt x="0" y="40106"/>
                </a:lnTo>
                <a:lnTo>
                  <a:pt x="3151" y="55715"/>
                </a:lnTo>
                <a:lnTo>
                  <a:pt x="11747" y="68459"/>
                </a:lnTo>
                <a:lnTo>
                  <a:pt x="24495" y="77050"/>
                </a:lnTo>
                <a:lnTo>
                  <a:pt x="40106" y="80200"/>
                </a:lnTo>
                <a:lnTo>
                  <a:pt x="55709" y="77050"/>
                </a:lnTo>
                <a:lnTo>
                  <a:pt x="68454" y="68459"/>
                </a:lnTo>
                <a:lnTo>
                  <a:pt x="77048" y="55715"/>
                </a:lnTo>
                <a:lnTo>
                  <a:pt x="80200" y="40106"/>
                </a:lnTo>
              </a:path>
            </a:pathLst>
          </a:custGeom>
          <a:ln w="3175">
            <a:solidFill>
              <a:srgbClr val="000000"/>
            </a:solidFill>
          </a:ln>
        </p:spPr>
        <p:txBody>
          <a:bodyPr wrap="square" lIns="0" tIns="0" rIns="0" bIns="0" rtlCol="0"/>
          <a:lstStyle/>
          <a:p>
            <a:endParaRPr/>
          </a:p>
        </p:txBody>
      </p:sp>
      <p:sp>
        <p:nvSpPr>
          <p:cNvPr id="22" name="object 22"/>
          <p:cNvSpPr/>
          <p:nvPr/>
        </p:nvSpPr>
        <p:spPr>
          <a:xfrm>
            <a:off x="6258648" y="4748009"/>
            <a:ext cx="80645" cy="80645"/>
          </a:xfrm>
          <a:custGeom>
            <a:avLst/>
            <a:gdLst/>
            <a:ahLst/>
            <a:cxnLst/>
            <a:rect l="l" t="t" r="r" b="b"/>
            <a:pathLst>
              <a:path w="80645" h="80645">
                <a:moveTo>
                  <a:pt x="40106" y="0"/>
                </a:moveTo>
                <a:lnTo>
                  <a:pt x="24495" y="3149"/>
                </a:lnTo>
                <a:lnTo>
                  <a:pt x="11747" y="11741"/>
                </a:lnTo>
                <a:lnTo>
                  <a:pt x="3151" y="24485"/>
                </a:lnTo>
                <a:lnTo>
                  <a:pt x="0" y="40093"/>
                </a:lnTo>
                <a:lnTo>
                  <a:pt x="3151" y="55704"/>
                </a:lnTo>
                <a:lnTo>
                  <a:pt x="11747" y="68453"/>
                </a:lnTo>
                <a:lnTo>
                  <a:pt x="24495" y="77048"/>
                </a:lnTo>
                <a:lnTo>
                  <a:pt x="40106" y="80200"/>
                </a:lnTo>
                <a:lnTo>
                  <a:pt x="55717" y="77048"/>
                </a:lnTo>
                <a:lnTo>
                  <a:pt x="68465" y="68453"/>
                </a:lnTo>
                <a:lnTo>
                  <a:pt x="77061" y="55704"/>
                </a:lnTo>
                <a:lnTo>
                  <a:pt x="80213" y="40093"/>
                </a:lnTo>
                <a:lnTo>
                  <a:pt x="77061" y="24485"/>
                </a:lnTo>
                <a:lnTo>
                  <a:pt x="68465" y="11741"/>
                </a:lnTo>
                <a:lnTo>
                  <a:pt x="55717" y="3149"/>
                </a:lnTo>
                <a:lnTo>
                  <a:pt x="40106" y="0"/>
                </a:lnTo>
                <a:close/>
              </a:path>
            </a:pathLst>
          </a:custGeom>
          <a:solidFill>
            <a:srgbClr val="000000"/>
          </a:solidFill>
        </p:spPr>
        <p:txBody>
          <a:bodyPr wrap="square" lIns="0" tIns="0" rIns="0" bIns="0" rtlCol="0"/>
          <a:lstStyle/>
          <a:p>
            <a:endParaRPr/>
          </a:p>
        </p:txBody>
      </p:sp>
      <p:sp>
        <p:nvSpPr>
          <p:cNvPr id="23" name="object 23"/>
          <p:cNvSpPr/>
          <p:nvPr/>
        </p:nvSpPr>
        <p:spPr>
          <a:xfrm>
            <a:off x="6258648" y="4748009"/>
            <a:ext cx="80645" cy="80645"/>
          </a:xfrm>
          <a:custGeom>
            <a:avLst/>
            <a:gdLst/>
            <a:ahLst/>
            <a:cxnLst/>
            <a:rect l="l" t="t" r="r" b="b"/>
            <a:pathLst>
              <a:path w="80645" h="80645">
                <a:moveTo>
                  <a:pt x="80213" y="40093"/>
                </a:moveTo>
                <a:lnTo>
                  <a:pt x="77061" y="24485"/>
                </a:lnTo>
                <a:lnTo>
                  <a:pt x="68465" y="11741"/>
                </a:lnTo>
                <a:lnTo>
                  <a:pt x="55717" y="3149"/>
                </a:lnTo>
                <a:lnTo>
                  <a:pt x="40106" y="0"/>
                </a:lnTo>
                <a:lnTo>
                  <a:pt x="24495" y="3149"/>
                </a:lnTo>
                <a:lnTo>
                  <a:pt x="11747" y="11741"/>
                </a:lnTo>
                <a:lnTo>
                  <a:pt x="3151" y="24485"/>
                </a:lnTo>
                <a:lnTo>
                  <a:pt x="0" y="40093"/>
                </a:lnTo>
                <a:lnTo>
                  <a:pt x="3151" y="55704"/>
                </a:lnTo>
                <a:lnTo>
                  <a:pt x="11747" y="68453"/>
                </a:lnTo>
                <a:lnTo>
                  <a:pt x="24495" y="77048"/>
                </a:lnTo>
                <a:lnTo>
                  <a:pt x="40106" y="80200"/>
                </a:lnTo>
                <a:lnTo>
                  <a:pt x="55717" y="77048"/>
                </a:lnTo>
                <a:lnTo>
                  <a:pt x="68465" y="68453"/>
                </a:lnTo>
                <a:lnTo>
                  <a:pt x="77061" y="55704"/>
                </a:lnTo>
                <a:lnTo>
                  <a:pt x="80213" y="40093"/>
                </a:lnTo>
              </a:path>
            </a:pathLst>
          </a:custGeom>
          <a:ln w="3175">
            <a:solidFill>
              <a:srgbClr val="000000"/>
            </a:solidFill>
          </a:ln>
        </p:spPr>
        <p:txBody>
          <a:bodyPr wrap="square" lIns="0" tIns="0" rIns="0" bIns="0" rtlCol="0"/>
          <a:lstStyle/>
          <a:p>
            <a:endParaRPr/>
          </a:p>
        </p:txBody>
      </p:sp>
      <p:sp>
        <p:nvSpPr>
          <p:cNvPr id="24" name="object 24"/>
          <p:cNvSpPr/>
          <p:nvPr/>
        </p:nvSpPr>
        <p:spPr>
          <a:xfrm>
            <a:off x="1700402" y="3986072"/>
            <a:ext cx="0" cy="281305"/>
          </a:xfrm>
          <a:custGeom>
            <a:avLst/>
            <a:gdLst/>
            <a:ahLst/>
            <a:cxnLst/>
            <a:rect l="l" t="t" r="r" b="b"/>
            <a:pathLst>
              <a:path h="281304">
                <a:moveTo>
                  <a:pt x="0" y="0"/>
                </a:moveTo>
                <a:lnTo>
                  <a:pt x="0" y="280708"/>
                </a:lnTo>
              </a:path>
            </a:pathLst>
          </a:custGeom>
          <a:ln w="3175">
            <a:solidFill>
              <a:srgbClr val="000000"/>
            </a:solidFill>
          </a:ln>
        </p:spPr>
        <p:txBody>
          <a:bodyPr wrap="square" lIns="0" tIns="0" rIns="0" bIns="0" rtlCol="0"/>
          <a:lstStyle/>
          <a:p>
            <a:endParaRPr/>
          </a:p>
        </p:txBody>
      </p:sp>
      <p:sp>
        <p:nvSpPr>
          <p:cNvPr id="25" name="object 25"/>
          <p:cNvSpPr/>
          <p:nvPr/>
        </p:nvSpPr>
        <p:spPr>
          <a:xfrm>
            <a:off x="1874177" y="4440554"/>
            <a:ext cx="494665" cy="0"/>
          </a:xfrm>
          <a:custGeom>
            <a:avLst/>
            <a:gdLst/>
            <a:ahLst/>
            <a:cxnLst/>
            <a:rect l="l" t="t" r="r" b="b"/>
            <a:pathLst>
              <a:path w="494664">
                <a:moveTo>
                  <a:pt x="0" y="0"/>
                </a:moveTo>
                <a:lnTo>
                  <a:pt x="494588" y="0"/>
                </a:lnTo>
              </a:path>
            </a:pathLst>
          </a:custGeom>
          <a:ln w="3175">
            <a:solidFill>
              <a:srgbClr val="000000"/>
            </a:solidFill>
          </a:ln>
        </p:spPr>
        <p:txBody>
          <a:bodyPr wrap="square" lIns="0" tIns="0" rIns="0" bIns="0" rtlCol="0"/>
          <a:lstStyle/>
          <a:p>
            <a:endParaRPr/>
          </a:p>
        </p:txBody>
      </p:sp>
      <p:sp>
        <p:nvSpPr>
          <p:cNvPr id="26" name="object 26"/>
          <p:cNvSpPr/>
          <p:nvPr/>
        </p:nvSpPr>
        <p:spPr>
          <a:xfrm>
            <a:off x="2235098" y="4407141"/>
            <a:ext cx="133985" cy="67310"/>
          </a:xfrm>
          <a:custGeom>
            <a:avLst/>
            <a:gdLst/>
            <a:ahLst/>
            <a:cxnLst/>
            <a:rect l="l" t="t" r="r" b="b"/>
            <a:pathLst>
              <a:path w="133985" h="67310">
                <a:moveTo>
                  <a:pt x="0" y="0"/>
                </a:moveTo>
                <a:lnTo>
                  <a:pt x="0" y="66827"/>
                </a:lnTo>
                <a:lnTo>
                  <a:pt x="133667" y="33413"/>
                </a:lnTo>
                <a:lnTo>
                  <a:pt x="0" y="0"/>
                </a:lnTo>
                <a:close/>
              </a:path>
            </a:pathLst>
          </a:custGeom>
          <a:solidFill>
            <a:srgbClr val="000000"/>
          </a:solidFill>
        </p:spPr>
        <p:txBody>
          <a:bodyPr wrap="square" lIns="0" tIns="0" rIns="0" bIns="0" rtlCol="0"/>
          <a:lstStyle/>
          <a:p>
            <a:endParaRPr/>
          </a:p>
        </p:txBody>
      </p:sp>
      <p:sp>
        <p:nvSpPr>
          <p:cNvPr id="27" name="object 27"/>
          <p:cNvSpPr/>
          <p:nvPr/>
        </p:nvSpPr>
        <p:spPr>
          <a:xfrm>
            <a:off x="2235098" y="4407141"/>
            <a:ext cx="133985" cy="67310"/>
          </a:xfrm>
          <a:custGeom>
            <a:avLst/>
            <a:gdLst/>
            <a:ahLst/>
            <a:cxnLst/>
            <a:rect l="l" t="t" r="r" b="b"/>
            <a:pathLst>
              <a:path w="133985" h="67310">
                <a:moveTo>
                  <a:pt x="0" y="0"/>
                </a:moveTo>
                <a:lnTo>
                  <a:pt x="133667" y="33413"/>
                </a:lnTo>
                <a:lnTo>
                  <a:pt x="0" y="66827"/>
                </a:lnTo>
              </a:path>
            </a:pathLst>
          </a:custGeom>
          <a:ln w="3175">
            <a:solidFill>
              <a:srgbClr val="000000"/>
            </a:solidFill>
          </a:ln>
        </p:spPr>
        <p:txBody>
          <a:bodyPr wrap="square" lIns="0" tIns="0" rIns="0" bIns="0" rtlCol="0"/>
          <a:lstStyle/>
          <a:p>
            <a:endParaRPr/>
          </a:p>
        </p:txBody>
      </p:sp>
      <p:sp>
        <p:nvSpPr>
          <p:cNvPr id="28" name="object 28"/>
          <p:cNvSpPr/>
          <p:nvPr/>
        </p:nvSpPr>
        <p:spPr>
          <a:xfrm>
            <a:off x="5403151" y="4133113"/>
            <a:ext cx="1149985" cy="294640"/>
          </a:xfrm>
          <a:custGeom>
            <a:avLst/>
            <a:gdLst/>
            <a:ahLst/>
            <a:cxnLst/>
            <a:rect l="l" t="t" r="r" b="b"/>
            <a:pathLst>
              <a:path w="1149984" h="294639">
                <a:moveTo>
                  <a:pt x="0" y="294081"/>
                </a:moveTo>
                <a:lnTo>
                  <a:pt x="1149587" y="294081"/>
                </a:lnTo>
                <a:lnTo>
                  <a:pt x="1149587" y="0"/>
                </a:lnTo>
                <a:lnTo>
                  <a:pt x="0" y="0"/>
                </a:lnTo>
                <a:lnTo>
                  <a:pt x="0" y="294081"/>
                </a:lnTo>
                <a:close/>
              </a:path>
            </a:pathLst>
          </a:custGeom>
          <a:ln w="3175">
            <a:solidFill>
              <a:srgbClr val="000000"/>
            </a:solidFill>
          </a:ln>
        </p:spPr>
        <p:txBody>
          <a:bodyPr wrap="square" lIns="0" tIns="0" rIns="0" bIns="0" rtlCol="0"/>
          <a:lstStyle/>
          <a:p>
            <a:endParaRPr/>
          </a:p>
        </p:txBody>
      </p:sp>
      <p:sp>
        <p:nvSpPr>
          <p:cNvPr id="29" name="object 29"/>
          <p:cNvSpPr/>
          <p:nvPr/>
        </p:nvSpPr>
        <p:spPr>
          <a:xfrm>
            <a:off x="5844273" y="4159846"/>
            <a:ext cx="0" cy="281305"/>
          </a:xfrm>
          <a:custGeom>
            <a:avLst/>
            <a:gdLst/>
            <a:ahLst/>
            <a:cxnLst/>
            <a:rect l="l" t="t" r="r" b="b"/>
            <a:pathLst>
              <a:path h="281304">
                <a:moveTo>
                  <a:pt x="0" y="0"/>
                </a:moveTo>
                <a:lnTo>
                  <a:pt x="0" y="280708"/>
                </a:lnTo>
              </a:path>
            </a:pathLst>
          </a:custGeom>
          <a:ln w="3175">
            <a:solidFill>
              <a:srgbClr val="000000"/>
            </a:solidFill>
          </a:ln>
        </p:spPr>
        <p:txBody>
          <a:bodyPr wrap="square" lIns="0" tIns="0" rIns="0" bIns="0" rtlCol="0"/>
          <a:lstStyle/>
          <a:p>
            <a:endParaRPr/>
          </a:p>
        </p:txBody>
      </p:sp>
      <p:sp>
        <p:nvSpPr>
          <p:cNvPr id="30" name="object 30"/>
          <p:cNvSpPr/>
          <p:nvPr/>
        </p:nvSpPr>
        <p:spPr>
          <a:xfrm>
            <a:off x="5657126" y="4534128"/>
            <a:ext cx="494665" cy="0"/>
          </a:xfrm>
          <a:custGeom>
            <a:avLst/>
            <a:gdLst/>
            <a:ahLst/>
            <a:cxnLst/>
            <a:rect l="l" t="t" r="r" b="b"/>
            <a:pathLst>
              <a:path w="494664">
                <a:moveTo>
                  <a:pt x="0" y="0"/>
                </a:moveTo>
                <a:lnTo>
                  <a:pt x="494588" y="0"/>
                </a:lnTo>
              </a:path>
            </a:pathLst>
          </a:custGeom>
          <a:ln w="3175">
            <a:solidFill>
              <a:srgbClr val="000000"/>
            </a:solidFill>
          </a:ln>
        </p:spPr>
        <p:txBody>
          <a:bodyPr wrap="square" lIns="0" tIns="0" rIns="0" bIns="0" rtlCol="0"/>
          <a:lstStyle/>
          <a:p>
            <a:endParaRPr/>
          </a:p>
        </p:txBody>
      </p:sp>
      <p:sp>
        <p:nvSpPr>
          <p:cNvPr id="31" name="object 31"/>
          <p:cNvSpPr/>
          <p:nvPr/>
        </p:nvSpPr>
        <p:spPr>
          <a:xfrm>
            <a:off x="6018047" y="4500714"/>
            <a:ext cx="133985" cy="67310"/>
          </a:xfrm>
          <a:custGeom>
            <a:avLst/>
            <a:gdLst/>
            <a:ahLst/>
            <a:cxnLst/>
            <a:rect l="l" t="t" r="r" b="b"/>
            <a:pathLst>
              <a:path w="133985" h="67310">
                <a:moveTo>
                  <a:pt x="0" y="0"/>
                </a:moveTo>
                <a:lnTo>
                  <a:pt x="0" y="66827"/>
                </a:lnTo>
                <a:lnTo>
                  <a:pt x="133667" y="33413"/>
                </a:lnTo>
                <a:lnTo>
                  <a:pt x="0" y="0"/>
                </a:lnTo>
                <a:close/>
              </a:path>
            </a:pathLst>
          </a:custGeom>
          <a:solidFill>
            <a:srgbClr val="000000"/>
          </a:solidFill>
        </p:spPr>
        <p:txBody>
          <a:bodyPr wrap="square" lIns="0" tIns="0" rIns="0" bIns="0" rtlCol="0"/>
          <a:lstStyle/>
          <a:p>
            <a:endParaRPr/>
          </a:p>
        </p:txBody>
      </p:sp>
      <p:sp>
        <p:nvSpPr>
          <p:cNvPr id="32" name="object 32"/>
          <p:cNvSpPr/>
          <p:nvPr/>
        </p:nvSpPr>
        <p:spPr>
          <a:xfrm>
            <a:off x="6018047" y="4500714"/>
            <a:ext cx="133985" cy="67310"/>
          </a:xfrm>
          <a:custGeom>
            <a:avLst/>
            <a:gdLst/>
            <a:ahLst/>
            <a:cxnLst/>
            <a:rect l="l" t="t" r="r" b="b"/>
            <a:pathLst>
              <a:path w="133985" h="67310">
                <a:moveTo>
                  <a:pt x="0" y="0"/>
                </a:moveTo>
                <a:lnTo>
                  <a:pt x="133667" y="33413"/>
                </a:lnTo>
                <a:lnTo>
                  <a:pt x="0" y="66827"/>
                </a:lnTo>
              </a:path>
            </a:pathLst>
          </a:custGeom>
          <a:ln w="3175">
            <a:solidFill>
              <a:srgbClr val="000000"/>
            </a:solidFill>
          </a:ln>
        </p:spPr>
        <p:txBody>
          <a:bodyPr wrap="square" lIns="0" tIns="0" rIns="0" bIns="0" rtlCol="0"/>
          <a:lstStyle/>
          <a:p>
            <a:endParaRPr/>
          </a:p>
        </p:txBody>
      </p:sp>
      <p:sp>
        <p:nvSpPr>
          <p:cNvPr id="33" name="object 33"/>
          <p:cNvSpPr/>
          <p:nvPr/>
        </p:nvSpPr>
        <p:spPr>
          <a:xfrm>
            <a:off x="3303232" y="5635404"/>
            <a:ext cx="1316990" cy="1156970"/>
          </a:xfrm>
          <a:custGeom>
            <a:avLst/>
            <a:gdLst/>
            <a:ahLst/>
            <a:cxnLst/>
            <a:rect l="l" t="t" r="r" b="b"/>
            <a:pathLst>
              <a:path w="1316989" h="1156970">
                <a:moveTo>
                  <a:pt x="0" y="1156594"/>
                </a:moveTo>
                <a:lnTo>
                  <a:pt x="1316443" y="1156594"/>
                </a:lnTo>
                <a:lnTo>
                  <a:pt x="1316443" y="0"/>
                </a:lnTo>
                <a:lnTo>
                  <a:pt x="0" y="0"/>
                </a:lnTo>
                <a:lnTo>
                  <a:pt x="0" y="1156594"/>
                </a:lnTo>
                <a:close/>
              </a:path>
            </a:pathLst>
          </a:custGeom>
          <a:ln w="3175">
            <a:solidFill>
              <a:srgbClr val="000000"/>
            </a:solidFill>
          </a:ln>
        </p:spPr>
        <p:txBody>
          <a:bodyPr wrap="square" lIns="0" tIns="0" rIns="0" bIns="0" rtlCol="0"/>
          <a:lstStyle/>
          <a:p>
            <a:endParaRPr/>
          </a:p>
        </p:txBody>
      </p:sp>
      <p:sp>
        <p:nvSpPr>
          <p:cNvPr id="34" name="object 34"/>
          <p:cNvSpPr/>
          <p:nvPr/>
        </p:nvSpPr>
        <p:spPr>
          <a:xfrm>
            <a:off x="3322040" y="6049149"/>
            <a:ext cx="1316990" cy="0"/>
          </a:xfrm>
          <a:custGeom>
            <a:avLst/>
            <a:gdLst/>
            <a:ahLst/>
            <a:cxnLst/>
            <a:rect l="l" t="t" r="r" b="b"/>
            <a:pathLst>
              <a:path w="1316989">
                <a:moveTo>
                  <a:pt x="0" y="0"/>
                </a:moveTo>
                <a:lnTo>
                  <a:pt x="1316456" y="0"/>
                </a:lnTo>
              </a:path>
            </a:pathLst>
          </a:custGeom>
          <a:ln w="3175">
            <a:solidFill>
              <a:srgbClr val="000000"/>
            </a:solidFill>
          </a:ln>
        </p:spPr>
        <p:txBody>
          <a:bodyPr wrap="square" lIns="0" tIns="0" rIns="0" bIns="0" rtlCol="0"/>
          <a:lstStyle/>
          <a:p>
            <a:endParaRPr/>
          </a:p>
        </p:txBody>
      </p:sp>
      <p:sp>
        <p:nvSpPr>
          <p:cNvPr id="35" name="object 35"/>
          <p:cNvSpPr/>
          <p:nvPr/>
        </p:nvSpPr>
        <p:spPr>
          <a:xfrm>
            <a:off x="3293833" y="6218402"/>
            <a:ext cx="1316990" cy="0"/>
          </a:xfrm>
          <a:custGeom>
            <a:avLst/>
            <a:gdLst/>
            <a:ahLst/>
            <a:cxnLst/>
            <a:rect l="l" t="t" r="r" b="b"/>
            <a:pathLst>
              <a:path w="1316989">
                <a:moveTo>
                  <a:pt x="0" y="0"/>
                </a:moveTo>
                <a:lnTo>
                  <a:pt x="1316443" y="0"/>
                </a:lnTo>
              </a:path>
            </a:pathLst>
          </a:custGeom>
          <a:ln w="3175">
            <a:solidFill>
              <a:srgbClr val="000000"/>
            </a:solidFill>
          </a:ln>
        </p:spPr>
        <p:txBody>
          <a:bodyPr wrap="square" lIns="0" tIns="0" rIns="0" bIns="0" rtlCol="0"/>
          <a:lstStyle/>
          <a:p>
            <a:endParaRPr/>
          </a:p>
        </p:txBody>
      </p:sp>
      <p:sp>
        <p:nvSpPr>
          <p:cNvPr id="36" name="object 36"/>
          <p:cNvSpPr/>
          <p:nvPr/>
        </p:nvSpPr>
        <p:spPr>
          <a:xfrm>
            <a:off x="3293833" y="6397066"/>
            <a:ext cx="1316990" cy="0"/>
          </a:xfrm>
          <a:custGeom>
            <a:avLst/>
            <a:gdLst/>
            <a:ahLst/>
            <a:cxnLst/>
            <a:rect l="l" t="t" r="r" b="b"/>
            <a:pathLst>
              <a:path w="1316989">
                <a:moveTo>
                  <a:pt x="0" y="0"/>
                </a:moveTo>
                <a:lnTo>
                  <a:pt x="1316443" y="0"/>
                </a:lnTo>
              </a:path>
            </a:pathLst>
          </a:custGeom>
          <a:ln w="3175">
            <a:solidFill>
              <a:srgbClr val="000000"/>
            </a:solidFill>
          </a:ln>
        </p:spPr>
        <p:txBody>
          <a:bodyPr wrap="square" lIns="0" tIns="0" rIns="0" bIns="0" rtlCol="0"/>
          <a:lstStyle/>
          <a:p>
            <a:endParaRPr/>
          </a:p>
        </p:txBody>
      </p:sp>
      <p:sp>
        <p:nvSpPr>
          <p:cNvPr id="37" name="object 37"/>
          <p:cNvSpPr/>
          <p:nvPr/>
        </p:nvSpPr>
        <p:spPr>
          <a:xfrm>
            <a:off x="3293833" y="6603936"/>
            <a:ext cx="1316990" cy="0"/>
          </a:xfrm>
          <a:custGeom>
            <a:avLst/>
            <a:gdLst/>
            <a:ahLst/>
            <a:cxnLst/>
            <a:rect l="l" t="t" r="r" b="b"/>
            <a:pathLst>
              <a:path w="1316989">
                <a:moveTo>
                  <a:pt x="0" y="0"/>
                </a:moveTo>
                <a:lnTo>
                  <a:pt x="1316443" y="0"/>
                </a:lnTo>
              </a:path>
            </a:pathLst>
          </a:custGeom>
          <a:ln w="3175">
            <a:solidFill>
              <a:srgbClr val="000000"/>
            </a:solidFill>
          </a:ln>
        </p:spPr>
        <p:txBody>
          <a:bodyPr wrap="square" lIns="0" tIns="0" rIns="0" bIns="0" rtlCol="0"/>
          <a:lstStyle/>
          <a:p>
            <a:endParaRPr/>
          </a:p>
        </p:txBody>
      </p:sp>
      <p:sp>
        <p:nvSpPr>
          <p:cNvPr id="38" name="object 38"/>
          <p:cNvSpPr/>
          <p:nvPr/>
        </p:nvSpPr>
        <p:spPr>
          <a:xfrm>
            <a:off x="3970870" y="5644806"/>
            <a:ext cx="0" cy="1156970"/>
          </a:xfrm>
          <a:custGeom>
            <a:avLst/>
            <a:gdLst/>
            <a:ahLst/>
            <a:cxnLst/>
            <a:rect l="l" t="t" r="r" b="b"/>
            <a:pathLst>
              <a:path h="1156970">
                <a:moveTo>
                  <a:pt x="0" y="0"/>
                </a:moveTo>
                <a:lnTo>
                  <a:pt x="0" y="1156601"/>
                </a:lnTo>
              </a:path>
            </a:pathLst>
          </a:custGeom>
          <a:ln w="3175">
            <a:solidFill>
              <a:srgbClr val="000000"/>
            </a:solidFill>
          </a:ln>
        </p:spPr>
        <p:txBody>
          <a:bodyPr wrap="square" lIns="0" tIns="0" rIns="0" bIns="0" rtlCol="0"/>
          <a:lstStyle/>
          <a:p>
            <a:endParaRPr/>
          </a:p>
        </p:txBody>
      </p:sp>
      <p:sp>
        <p:nvSpPr>
          <p:cNvPr id="39" name="object 39"/>
          <p:cNvSpPr/>
          <p:nvPr/>
        </p:nvSpPr>
        <p:spPr>
          <a:xfrm>
            <a:off x="3519513" y="6415874"/>
            <a:ext cx="56515" cy="56515"/>
          </a:xfrm>
          <a:custGeom>
            <a:avLst/>
            <a:gdLst/>
            <a:ahLst/>
            <a:cxnLst/>
            <a:rect l="l" t="t" r="r" b="b"/>
            <a:pathLst>
              <a:path w="56514" h="56514">
                <a:moveTo>
                  <a:pt x="28206" y="0"/>
                </a:moveTo>
                <a:lnTo>
                  <a:pt x="17225" y="2215"/>
                </a:lnTo>
                <a:lnTo>
                  <a:pt x="8259" y="8259"/>
                </a:lnTo>
                <a:lnTo>
                  <a:pt x="2215" y="17225"/>
                </a:lnTo>
                <a:lnTo>
                  <a:pt x="0" y="28206"/>
                </a:lnTo>
                <a:lnTo>
                  <a:pt x="2215" y="39188"/>
                </a:lnTo>
                <a:lnTo>
                  <a:pt x="8259" y="48153"/>
                </a:lnTo>
                <a:lnTo>
                  <a:pt x="17225" y="54197"/>
                </a:lnTo>
                <a:lnTo>
                  <a:pt x="28206" y="56413"/>
                </a:lnTo>
                <a:lnTo>
                  <a:pt x="39188" y="54197"/>
                </a:lnTo>
                <a:lnTo>
                  <a:pt x="48153" y="48153"/>
                </a:lnTo>
                <a:lnTo>
                  <a:pt x="54197" y="39188"/>
                </a:lnTo>
                <a:lnTo>
                  <a:pt x="56413" y="28206"/>
                </a:lnTo>
                <a:lnTo>
                  <a:pt x="54197" y="17225"/>
                </a:lnTo>
                <a:lnTo>
                  <a:pt x="48153" y="8259"/>
                </a:lnTo>
                <a:lnTo>
                  <a:pt x="39188" y="2215"/>
                </a:lnTo>
                <a:lnTo>
                  <a:pt x="28206" y="0"/>
                </a:lnTo>
                <a:close/>
              </a:path>
            </a:pathLst>
          </a:custGeom>
          <a:solidFill>
            <a:srgbClr val="000000"/>
          </a:solidFill>
        </p:spPr>
        <p:txBody>
          <a:bodyPr wrap="square" lIns="0" tIns="0" rIns="0" bIns="0" rtlCol="0"/>
          <a:lstStyle/>
          <a:p>
            <a:endParaRPr/>
          </a:p>
        </p:txBody>
      </p:sp>
      <p:sp>
        <p:nvSpPr>
          <p:cNvPr id="40" name="object 40"/>
          <p:cNvSpPr/>
          <p:nvPr/>
        </p:nvSpPr>
        <p:spPr>
          <a:xfrm>
            <a:off x="3519513" y="6415874"/>
            <a:ext cx="56515" cy="56515"/>
          </a:xfrm>
          <a:custGeom>
            <a:avLst/>
            <a:gdLst/>
            <a:ahLst/>
            <a:cxnLst/>
            <a:rect l="l" t="t" r="r" b="b"/>
            <a:pathLst>
              <a:path w="56514" h="56514">
                <a:moveTo>
                  <a:pt x="56413" y="28206"/>
                </a:moveTo>
                <a:lnTo>
                  <a:pt x="54197" y="17225"/>
                </a:lnTo>
                <a:lnTo>
                  <a:pt x="48153" y="8259"/>
                </a:lnTo>
                <a:lnTo>
                  <a:pt x="39188" y="2215"/>
                </a:lnTo>
                <a:lnTo>
                  <a:pt x="28206" y="0"/>
                </a:lnTo>
                <a:lnTo>
                  <a:pt x="17225" y="2215"/>
                </a:lnTo>
                <a:lnTo>
                  <a:pt x="8259" y="8259"/>
                </a:lnTo>
                <a:lnTo>
                  <a:pt x="2215" y="17225"/>
                </a:lnTo>
                <a:lnTo>
                  <a:pt x="0" y="28206"/>
                </a:lnTo>
                <a:lnTo>
                  <a:pt x="2215" y="39188"/>
                </a:lnTo>
                <a:lnTo>
                  <a:pt x="8259" y="48153"/>
                </a:lnTo>
                <a:lnTo>
                  <a:pt x="17225" y="54197"/>
                </a:lnTo>
                <a:lnTo>
                  <a:pt x="28206" y="56413"/>
                </a:lnTo>
                <a:lnTo>
                  <a:pt x="39188" y="54197"/>
                </a:lnTo>
                <a:lnTo>
                  <a:pt x="48153" y="48153"/>
                </a:lnTo>
                <a:lnTo>
                  <a:pt x="54197" y="39188"/>
                </a:lnTo>
                <a:lnTo>
                  <a:pt x="56413" y="28206"/>
                </a:lnTo>
              </a:path>
            </a:pathLst>
          </a:custGeom>
          <a:ln w="3175">
            <a:solidFill>
              <a:srgbClr val="000000"/>
            </a:solidFill>
          </a:ln>
        </p:spPr>
        <p:txBody>
          <a:bodyPr wrap="square" lIns="0" tIns="0" rIns="0" bIns="0" rtlCol="0"/>
          <a:lstStyle/>
          <a:p>
            <a:endParaRPr/>
          </a:p>
        </p:txBody>
      </p:sp>
      <p:sp>
        <p:nvSpPr>
          <p:cNvPr id="41" name="object 41"/>
          <p:cNvSpPr/>
          <p:nvPr/>
        </p:nvSpPr>
        <p:spPr>
          <a:xfrm>
            <a:off x="3519513" y="6509905"/>
            <a:ext cx="56515" cy="56515"/>
          </a:xfrm>
          <a:custGeom>
            <a:avLst/>
            <a:gdLst/>
            <a:ahLst/>
            <a:cxnLst/>
            <a:rect l="l" t="t" r="r" b="b"/>
            <a:pathLst>
              <a:path w="56514" h="56515">
                <a:moveTo>
                  <a:pt x="28206" y="0"/>
                </a:moveTo>
                <a:lnTo>
                  <a:pt x="17225" y="2217"/>
                </a:lnTo>
                <a:lnTo>
                  <a:pt x="8259" y="8264"/>
                </a:lnTo>
                <a:lnTo>
                  <a:pt x="2215" y="17230"/>
                </a:lnTo>
                <a:lnTo>
                  <a:pt x="0" y="28206"/>
                </a:lnTo>
                <a:lnTo>
                  <a:pt x="2215" y="39190"/>
                </a:lnTo>
                <a:lnTo>
                  <a:pt x="8259" y="48159"/>
                </a:lnTo>
                <a:lnTo>
                  <a:pt x="17225" y="54208"/>
                </a:lnTo>
                <a:lnTo>
                  <a:pt x="28206" y="56426"/>
                </a:lnTo>
                <a:lnTo>
                  <a:pt x="39188" y="54208"/>
                </a:lnTo>
                <a:lnTo>
                  <a:pt x="48153" y="48159"/>
                </a:lnTo>
                <a:lnTo>
                  <a:pt x="54197" y="39190"/>
                </a:lnTo>
                <a:lnTo>
                  <a:pt x="56413" y="28206"/>
                </a:lnTo>
                <a:lnTo>
                  <a:pt x="54197" y="17230"/>
                </a:lnTo>
                <a:lnTo>
                  <a:pt x="48153" y="8264"/>
                </a:lnTo>
                <a:lnTo>
                  <a:pt x="39188" y="2217"/>
                </a:lnTo>
                <a:lnTo>
                  <a:pt x="28206" y="0"/>
                </a:lnTo>
                <a:close/>
              </a:path>
            </a:pathLst>
          </a:custGeom>
          <a:solidFill>
            <a:srgbClr val="000000"/>
          </a:solidFill>
        </p:spPr>
        <p:txBody>
          <a:bodyPr wrap="square" lIns="0" tIns="0" rIns="0" bIns="0" rtlCol="0"/>
          <a:lstStyle/>
          <a:p>
            <a:endParaRPr/>
          </a:p>
        </p:txBody>
      </p:sp>
      <p:sp>
        <p:nvSpPr>
          <p:cNvPr id="42" name="object 42"/>
          <p:cNvSpPr/>
          <p:nvPr/>
        </p:nvSpPr>
        <p:spPr>
          <a:xfrm>
            <a:off x="3519513" y="6509905"/>
            <a:ext cx="56515" cy="56515"/>
          </a:xfrm>
          <a:custGeom>
            <a:avLst/>
            <a:gdLst/>
            <a:ahLst/>
            <a:cxnLst/>
            <a:rect l="l" t="t" r="r" b="b"/>
            <a:pathLst>
              <a:path w="56514" h="56515">
                <a:moveTo>
                  <a:pt x="56413" y="28206"/>
                </a:moveTo>
                <a:lnTo>
                  <a:pt x="54197" y="17230"/>
                </a:lnTo>
                <a:lnTo>
                  <a:pt x="48153" y="8264"/>
                </a:lnTo>
                <a:lnTo>
                  <a:pt x="39188" y="2217"/>
                </a:lnTo>
                <a:lnTo>
                  <a:pt x="28206" y="0"/>
                </a:lnTo>
                <a:lnTo>
                  <a:pt x="17225" y="2217"/>
                </a:lnTo>
                <a:lnTo>
                  <a:pt x="8259" y="8264"/>
                </a:lnTo>
                <a:lnTo>
                  <a:pt x="2215" y="17230"/>
                </a:lnTo>
                <a:lnTo>
                  <a:pt x="0" y="28206"/>
                </a:lnTo>
                <a:lnTo>
                  <a:pt x="2215" y="39190"/>
                </a:lnTo>
                <a:lnTo>
                  <a:pt x="8259" y="48159"/>
                </a:lnTo>
                <a:lnTo>
                  <a:pt x="17225" y="54208"/>
                </a:lnTo>
                <a:lnTo>
                  <a:pt x="28206" y="56426"/>
                </a:lnTo>
                <a:lnTo>
                  <a:pt x="39188" y="54208"/>
                </a:lnTo>
                <a:lnTo>
                  <a:pt x="48153" y="48159"/>
                </a:lnTo>
                <a:lnTo>
                  <a:pt x="54197" y="39190"/>
                </a:lnTo>
                <a:lnTo>
                  <a:pt x="56413" y="28206"/>
                </a:lnTo>
              </a:path>
            </a:pathLst>
          </a:custGeom>
          <a:ln w="3175">
            <a:solidFill>
              <a:srgbClr val="000000"/>
            </a:solidFill>
          </a:ln>
        </p:spPr>
        <p:txBody>
          <a:bodyPr wrap="square" lIns="0" tIns="0" rIns="0" bIns="0" rtlCol="0"/>
          <a:lstStyle/>
          <a:p>
            <a:endParaRPr/>
          </a:p>
        </p:txBody>
      </p:sp>
      <p:sp>
        <p:nvSpPr>
          <p:cNvPr id="43" name="object 43"/>
          <p:cNvSpPr/>
          <p:nvPr/>
        </p:nvSpPr>
        <p:spPr>
          <a:xfrm>
            <a:off x="4281170" y="6415874"/>
            <a:ext cx="56515" cy="56515"/>
          </a:xfrm>
          <a:custGeom>
            <a:avLst/>
            <a:gdLst/>
            <a:ahLst/>
            <a:cxnLst/>
            <a:rect l="l" t="t" r="r" b="b"/>
            <a:pathLst>
              <a:path w="56514" h="56514">
                <a:moveTo>
                  <a:pt x="28206" y="0"/>
                </a:moveTo>
                <a:lnTo>
                  <a:pt x="17230" y="2215"/>
                </a:lnTo>
                <a:lnTo>
                  <a:pt x="8264" y="8259"/>
                </a:lnTo>
                <a:lnTo>
                  <a:pt x="2217" y="17225"/>
                </a:lnTo>
                <a:lnTo>
                  <a:pt x="0" y="28206"/>
                </a:lnTo>
                <a:lnTo>
                  <a:pt x="2217" y="39188"/>
                </a:lnTo>
                <a:lnTo>
                  <a:pt x="8264" y="48153"/>
                </a:lnTo>
                <a:lnTo>
                  <a:pt x="17230" y="54197"/>
                </a:lnTo>
                <a:lnTo>
                  <a:pt x="28206" y="56413"/>
                </a:lnTo>
                <a:lnTo>
                  <a:pt x="39190" y="54197"/>
                </a:lnTo>
                <a:lnTo>
                  <a:pt x="48159" y="48153"/>
                </a:lnTo>
                <a:lnTo>
                  <a:pt x="54208" y="39188"/>
                </a:lnTo>
                <a:lnTo>
                  <a:pt x="56426" y="28206"/>
                </a:lnTo>
                <a:lnTo>
                  <a:pt x="54208" y="17225"/>
                </a:lnTo>
                <a:lnTo>
                  <a:pt x="48159" y="8259"/>
                </a:lnTo>
                <a:lnTo>
                  <a:pt x="39190" y="2215"/>
                </a:lnTo>
                <a:lnTo>
                  <a:pt x="28206" y="0"/>
                </a:lnTo>
                <a:close/>
              </a:path>
            </a:pathLst>
          </a:custGeom>
          <a:solidFill>
            <a:srgbClr val="000000"/>
          </a:solidFill>
        </p:spPr>
        <p:txBody>
          <a:bodyPr wrap="square" lIns="0" tIns="0" rIns="0" bIns="0" rtlCol="0"/>
          <a:lstStyle/>
          <a:p>
            <a:endParaRPr/>
          </a:p>
        </p:txBody>
      </p:sp>
      <p:sp>
        <p:nvSpPr>
          <p:cNvPr id="44" name="object 44"/>
          <p:cNvSpPr/>
          <p:nvPr/>
        </p:nvSpPr>
        <p:spPr>
          <a:xfrm>
            <a:off x="4281170" y="6415874"/>
            <a:ext cx="56515" cy="56515"/>
          </a:xfrm>
          <a:custGeom>
            <a:avLst/>
            <a:gdLst/>
            <a:ahLst/>
            <a:cxnLst/>
            <a:rect l="l" t="t" r="r" b="b"/>
            <a:pathLst>
              <a:path w="56514" h="56514">
                <a:moveTo>
                  <a:pt x="56426" y="28206"/>
                </a:moveTo>
                <a:lnTo>
                  <a:pt x="54208" y="17225"/>
                </a:lnTo>
                <a:lnTo>
                  <a:pt x="48159" y="8259"/>
                </a:lnTo>
                <a:lnTo>
                  <a:pt x="39190" y="2215"/>
                </a:lnTo>
                <a:lnTo>
                  <a:pt x="28206" y="0"/>
                </a:lnTo>
                <a:lnTo>
                  <a:pt x="17230" y="2215"/>
                </a:lnTo>
                <a:lnTo>
                  <a:pt x="8264" y="8259"/>
                </a:lnTo>
                <a:lnTo>
                  <a:pt x="2217" y="17225"/>
                </a:lnTo>
                <a:lnTo>
                  <a:pt x="0" y="28206"/>
                </a:lnTo>
                <a:lnTo>
                  <a:pt x="2217" y="39188"/>
                </a:lnTo>
                <a:lnTo>
                  <a:pt x="8264" y="48153"/>
                </a:lnTo>
                <a:lnTo>
                  <a:pt x="17230" y="54197"/>
                </a:lnTo>
                <a:lnTo>
                  <a:pt x="28206" y="56413"/>
                </a:lnTo>
                <a:lnTo>
                  <a:pt x="39190" y="54197"/>
                </a:lnTo>
                <a:lnTo>
                  <a:pt x="48159" y="48153"/>
                </a:lnTo>
                <a:lnTo>
                  <a:pt x="54208" y="39188"/>
                </a:lnTo>
                <a:lnTo>
                  <a:pt x="56426" y="28206"/>
                </a:lnTo>
              </a:path>
            </a:pathLst>
          </a:custGeom>
          <a:ln w="3175">
            <a:solidFill>
              <a:srgbClr val="000000"/>
            </a:solidFill>
          </a:ln>
        </p:spPr>
        <p:txBody>
          <a:bodyPr wrap="square" lIns="0" tIns="0" rIns="0" bIns="0" rtlCol="0"/>
          <a:lstStyle/>
          <a:p>
            <a:endParaRPr/>
          </a:p>
        </p:txBody>
      </p:sp>
      <p:sp>
        <p:nvSpPr>
          <p:cNvPr id="45" name="object 45"/>
          <p:cNvSpPr/>
          <p:nvPr/>
        </p:nvSpPr>
        <p:spPr>
          <a:xfrm>
            <a:off x="4281170" y="6509905"/>
            <a:ext cx="56515" cy="56515"/>
          </a:xfrm>
          <a:custGeom>
            <a:avLst/>
            <a:gdLst/>
            <a:ahLst/>
            <a:cxnLst/>
            <a:rect l="l" t="t" r="r" b="b"/>
            <a:pathLst>
              <a:path w="56514" h="56515">
                <a:moveTo>
                  <a:pt x="28206" y="0"/>
                </a:moveTo>
                <a:lnTo>
                  <a:pt x="17230" y="2217"/>
                </a:lnTo>
                <a:lnTo>
                  <a:pt x="8264" y="8264"/>
                </a:lnTo>
                <a:lnTo>
                  <a:pt x="2217" y="17230"/>
                </a:lnTo>
                <a:lnTo>
                  <a:pt x="0" y="28206"/>
                </a:lnTo>
                <a:lnTo>
                  <a:pt x="2217" y="39190"/>
                </a:lnTo>
                <a:lnTo>
                  <a:pt x="8264" y="48159"/>
                </a:lnTo>
                <a:lnTo>
                  <a:pt x="17230" y="54208"/>
                </a:lnTo>
                <a:lnTo>
                  <a:pt x="28206" y="56426"/>
                </a:lnTo>
                <a:lnTo>
                  <a:pt x="39190" y="54208"/>
                </a:lnTo>
                <a:lnTo>
                  <a:pt x="48159" y="48159"/>
                </a:lnTo>
                <a:lnTo>
                  <a:pt x="54208" y="39190"/>
                </a:lnTo>
                <a:lnTo>
                  <a:pt x="56426" y="28206"/>
                </a:lnTo>
                <a:lnTo>
                  <a:pt x="54208" y="17230"/>
                </a:lnTo>
                <a:lnTo>
                  <a:pt x="48159" y="8264"/>
                </a:lnTo>
                <a:lnTo>
                  <a:pt x="39190" y="2217"/>
                </a:lnTo>
                <a:lnTo>
                  <a:pt x="28206" y="0"/>
                </a:lnTo>
                <a:close/>
              </a:path>
            </a:pathLst>
          </a:custGeom>
          <a:solidFill>
            <a:srgbClr val="000000"/>
          </a:solidFill>
        </p:spPr>
        <p:txBody>
          <a:bodyPr wrap="square" lIns="0" tIns="0" rIns="0" bIns="0" rtlCol="0"/>
          <a:lstStyle/>
          <a:p>
            <a:endParaRPr/>
          </a:p>
        </p:txBody>
      </p:sp>
      <p:sp>
        <p:nvSpPr>
          <p:cNvPr id="46" name="object 46"/>
          <p:cNvSpPr/>
          <p:nvPr/>
        </p:nvSpPr>
        <p:spPr>
          <a:xfrm>
            <a:off x="4281170" y="6509905"/>
            <a:ext cx="56515" cy="56515"/>
          </a:xfrm>
          <a:custGeom>
            <a:avLst/>
            <a:gdLst/>
            <a:ahLst/>
            <a:cxnLst/>
            <a:rect l="l" t="t" r="r" b="b"/>
            <a:pathLst>
              <a:path w="56514" h="56515">
                <a:moveTo>
                  <a:pt x="56426" y="28206"/>
                </a:moveTo>
                <a:lnTo>
                  <a:pt x="54208" y="17230"/>
                </a:lnTo>
                <a:lnTo>
                  <a:pt x="48159" y="8264"/>
                </a:lnTo>
                <a:lnTo>
                  <a:pt x="39190" y="2217"/>
                </a:lnTo>
                <a:lnTo>
                  <a:pt x="28206" y="0"/>
                </a:lnTo>
                <a:lnTo>
                  <a:pt x="17230" y="2217"/>
                </a:lnTo>
                <a:lnTo>
                  <a:pt x="8264" y="8264"/>
                </a:lnTo>
                <a:lnTo>
                  <a:pt x="2217" y="17230"/>
                </a:lnTo>
                <a:lnTo>
                  <a:pt x="0" y="28206"/>
                </a:lnTo>
                <a:lnTo>
                  <a:pt x="2217" y="39190"/>
                </a:lnTo>
                <a:lnTo>
                  <a:pt x="8264" y="48159"/>
                </a:lnTo>
                <a:lnTo>
                  <a:pt x="17230" y="54208"/>
                </a:lnTo>
                <a:lnTo>
                  <a:pt x="28206" y="56426"/>
                </a:lnTo>
                <a:lnTo>
                  <a:pt x="39190" y="54208"/>
                </a:lnTo>
                <a:lnTo>
                  <a:pt x="48159" y="48159"/>
                </a:lnTo>
                <a:lnTo>
                  <a:pt x="54208" y="39190"/>
                </a:lnTo>
                <a:lnTo>
                  <a:pt x="56426" y="28206"/>
                </a:lnTo>
              </a:path>
            </a:pathLst>
          </a:custGeom>
          <a:ln w="3175">
            <a:solidFill>
              <a:srgbClr val="000000"/>
            </a:solidFill>
          </a:ln>
        </p:spPr>
        <p:txBody>
          <a:bodyPr wrap="square" lIns="0" tIns="0" rIns="0" bIns="0" rtlCol="0"/>
          <a:lstStyle/>
          <a:p>
            <a:endParaRPr/>
          </a:p>
        </p:txBody>
      </p:sp>
      <p:sp>
        <p:nvSpPr>
          <p:cNvPr id="47" name="object 47"/>
          <p:cNvSpPr txBox="1"/>
          <p:nvPr/>
        </p:nvSpPr>
        <p:spPr>
          <a:xfrm>
            <a:off x="3431590" y="6036697"/>
            <a:ext cx="405765" cy="354965"/>
          </a:xfrm>
          <a:prstGeom prst="rect">
            <a:avLst/>
          </a:prstGeom>
        </p:spPr>
        <p:txBody>
          <a:bodyPr vert="horz" wrap="square" lIns="0" tIns="0" rIns="0" bIns="0" rtlCol="0">
            <a:spAutoFit/>
          </a:bodyPr>
          <a:lstStyle/>
          <a:p>
            <a:pPr marL="31115">
              <a:lnSpc>
                <a:spcPts val="1280"/>
              </a:lnSpc>
            </a:pPr>
            <a:r>
              <a:rPr sz="1150" spc="20" dirty="0">
                <a:latin typeface="Courier New"/>
                <a:cs typeface="Courier New"/>
              </a:rPr>
              <a:t>01</a:t>
            </a:r>
            <a:r>
              <a:rPr sz="1150" spc="-80" dirty="0">
                <a:latin typeface="Courier New"/>
                <a:cs typeface="Courier New"/>
              </a:rPr>
              <a:t> </a:t>
            </a:r>
            <a:r>
              <a:rPr sz="1150" spc="20" dirty="0">
                <a:latin typeface="Courier New"/>
                <a:cs typeface="Courier New"/>
              </a:rPr>
              <a:t>*</a:t>
            </a:r>
            <a:endParaRPr sz="1150">
              <a:latin typeface="Courier New"/>
              <a:cs typeface="Courier New"/>
            </a:endParaRPr>
          </a:p>
          <a:p>
            <a:pPr marL="12700">
              <a:lnSpc>
                <a:spcPts val="1280"/>
              </a:lnSpc>
            </a:pPr>
            <a:r>
              <a:rPr sz="1150" spc="20" dirty="0">
                <a:latin typeface="Courier New"/>
                <a:cs typeface="Courier New"/>
              </a:rPr>
              <a:t>100*</a:t>
            </a:r>
            <a:endParaRPr sz="1150">
              <a:latin typeface="Courier New"/>
              <a:cs typeface="Courier New"/>
            </a:endParaRPr>
          </a:p>
        </p:txBody>
      </p:sp>
      <p:sp>
        <p:nvSpPr>
          <p:cNvPr id="48" name="object 48"/>
          <p:cNvSpPr txBox="1"/>
          <p:nvPr/>
        </p:nvSpPr>
        <p:spPr>
          <a:xfrm>
            <a:off x="4244163" y="6036697"/>
            <a:ext cx="134620" cy="354965"/>
          </a:xfrm>
          <a:prstGeom prst="rect">
            <a:avLst/>
          </a:prstGeom>
        </p:spPr>
        <p:txBody>
          <a:bodyPr vert="horz" wrap="square" lIns="0" tIns="0" rIns="0" bIns="0" rtlCol="0">
            <a:spAutoFit/>
          </a:bodyPr>
          <a:lstStyle/>
          <a:p>
            <a:pPr marL="31115">
              <a:lnSpc>
                <a:spcPts val="1280"/>
              </a:lnSpc>
            </a:pPr>
            <a:r>
              <a:rPr sz="1150" spc="20" dirty="0">
                <a:latin typeface="Courier New"/>
                <a:cs typeface="Courier New"/>
              </a:rPr>
              <a:t>1</a:t>
            </a:r>
            <a:endParaRPr sz="1150">
              <a:latin typeface="Courier New"/>
              <a:cs typeface="Courier New"/>
            </a:endParaRPr>
          </a:p>
          <a:p>
            <a:pPr marL="12700">
              <a:lnSpc>
                <a:spcPts val="1280"/>
              </a:lnSpc>
            </a:pPr>
            <a:r>
              <a:rPr sz="1150" spc="20" dirty="0">
                <a:latin typeface="Courier New"/>
                <a:cs typeface="Courier New"/>
              </a:rPr>
              <a:t>6</a:t>
            </a:r>
            <a:endParaRPr sz="1150">
              <a:latin typeface="Courier New"/>
              <a:cs typeface="Courier New"/>
            </a:endParaRPr>
          </a:p>
        </p:txBody>
      </p:sp>
      <p:sp>
        <p:nvSpPr>
          <p:cNvPr id="49" name="object 49"/>
          <p:cNvSpPr/>
          <p:nvPr/>
        </p:nvSpPr>
        <p:spPr>
          <a:xfrm>
            <a:off x="3103968" y="3117188"/>
            <a:ext cx="1697989" cy="641985"/>
          </a:xfrm>
          <a:custGeom>
            <a:avLst/>
            <a:gdLst/>
            <a:ahLst/>
            <a:cxnLst/>
            <a:rect l="l" t="t" r="r" b="b"/>
            <a:pathLst>
              <a:path w="1697989" h="641985">
                <a:moveTo>
                  <a:pt x="0" y="641630"/>
                </a:moveTo>
                <a:lnTo>
                  <a:pt x="1697647" y="641630"/>
                </a:lnTo>
                <a:lnTo>
                  <a:pt x="1697647" y="0"/>
                </a:lnTo>
                <a:lnTo>
                  <a:pt x="0" y="0"/>
                </a:lnTo>
                <a:lnTo>
                  <a:pt x="0" y="641630"/>
                </a:lnTo>
                <a:close/>
              </a:path>
            </a:pathLst>
          </a:custGeom>
          <a:ln w="3175">
            <a:solidFill>
              <a:srgbClr val="000000"/>
            </a:solidFill>
          </a:ln>
        </p:spPr>
        <p:txBody>
          <a:bodyPr wrap="square" lIns="0" tIns="0" rIns="0" bIns="0" rtlCol="0"/>
          <a:lstStyle/>
          <a:p>
            <a:endParaRPr/>
          </a:p>
        </p:txBody>
      </p:sp>
      <p:sp>
        <p:nvSpPr>
          <p:cNvPr id="50" name="object 50"/>
          <p:cNvSpPr/>
          <p:nvPr/>
        </p:nvSpPr>
        <p:spPr>
          <a:xfrm>
            <a:off x="3317849" y="4814837"/>
            <a:ext cx="1363980" cy="441325"/>
          </a:xfrm>
          <a:custGeom>
            <a:avLst/>
            <a:gdLst/>
            <a:ahLst/>
            <a:cxnLst/>
            <a:rect l="l" t="t" r="r" b="b"/>
            <a:pathLst>
              <a:path w="1363979" h="441325">
                <a:moveTo>
                  <a:pt x="0" y="441120"/>
                </a:moveTo>
                <a:lnTo>
                  <a:pt x="1363459" y="441120"/>
                </a:lnTo>
                <a:lnTo>
                  <a:pt x="1363459" y="0"/>
                </a:lnTo>
                <a:lnTo>
                  <a:pt x="0" y="0"/>
                </a:lnTo>
                <a:lnTo>
                  <a:pt x="0" y="441120"/>
                </a:lnTo>
                <a:close/>
              </a:path>
            </a:pathLst>
          </a:custGeom>
          <a:ln w="3175">
            <a:solidFill>
              <a:srgbClr val="000000"/>
            </a:solidFill>
          </a:ln>
        </p:spPr>
        <p:txBody>
          <a:bodyPr wrap="square" lIns="0" tIns="0" rIns="0" bIns="0" rtlCol="0"/>
          <a:lstStyle/>
          <a:p>
            <a:endParaRPr/>
          </a:p>
        </p:txBody>
      </p:sp>
      <p:sp>
        <p:nvSpPr>
          <p:cNvPr id="51" name="object 51"/>
          <p:cNvSpPr/>
          <p:nvPr/>
        </p:nvSpPr>
        <p:spPr>
          <a:xfrm>
            <a:off x="3558463" y="5255958"/>
            <a:ext cx="0" cy="414655"/>
          </a:xfrm>
          <a:custGeom>
            <a:avLst/>
            <a:gdLst/>
            <a:ahLst/>
            <a:cxnLst/>
            <a:rect l="l" t="t" r="r" b="b"/>
            <a:pathLst>
              <a:path h="414654">
                <a:moveTo>
                  <a:pt x="0" y="0"/>
                </a:moveTo>
                <a:lnTo>
                  <a:pt x="0" y="414388"/>
                </a:lnTo>
              </a:path>
            </a:pathLst>
          </a:custGeom>
          <a:ln w="40101">
            <a:solidFill>
              <a:srgbClr val="000000"/>
            </a:solidFill>
          </a:ln>
        </p:spPr>
        <p:txBody>
          <a:bodyPr wrap="square" lIns="0" tIns="0" rIns="0" bIns="0" rtlCol="0"/>
          <a:lstStyle/>
          <a:p>
            <a:endParaRPr/>
          </a:p>
        </p:txBody>
      </p:sp>
      <p:sp>
        <p:nvSpPr>
          <p:cNvPr id="52" name="object 52"/>
          <p:cNvSpPr/>
          <p:nvPr/>
        </p:nvSpPr>
        <p:spPr>
          <a:xfrm>
            <a:off x="3525037" y="5536679"/>
            <a:ext cx="67310" cy="133985"/>
          </a:xfrm>
          <a:custGeom>
            <a:avLst/>
            <a:gdLst/>
            <a:ahLst/>
            <a:cxnLst/>
            <a:rect l="l" t="t" r="r" b="b"/>
            <a:pathLst>
              <a:path w="67310" h="133985">
                <a:moveTo>
                  <a:pt x="66840" y="0"/>
                </a:moveTo>
                <a:lnTo>
                  <a:pt x="33426" y="133667"/>
                </a:lnTo>
                <a:lnTo>
                  <a:pt x="0" y="0"/>
                </a:lnTo>
              </a:path>
            </a:pathLst>
          </a:custGeom>
          <a:ln w="40101">
            <a:solidFill>
              <a:srgbClr val="000000"/>
            </a:solidFill>
          </a:ln>
        </p:spPr>
        <p:txBody>
          <a:bodyPr wrap="square" lIns="0" tIns="0" rIns="0" bIns="0" rtlCol="0"/>
          <a:lstStyle/>
          <a:p>
            <a:endParaRPr/>
          </a:p>
        </p:txBody>
      </p:sp>
      <p:sp>
        <p:nvSpPr>
          <p:cNvPr id="53" name="object 53"/>
          <p:cNvSpPr/>
          <p:nvPr/>
        </p:nvSpPr>
        <p:spPr>
          <a:xfrm>
            <a:off x="2395499" y="4199940"/>
            <a:ext cx="1229995" cy="628650"/>
          </a:xfrm>
          <a:custGeom>
            <a:avLst/>
            <a:gdLst/>
            <a:ahLst/>
            <a:cxnLst/>
            <a:rect l="l" t="t" r="r" b="b"/>
            <a:pathLst>
              <a:path w="1229995" h="628650">
                <a:moveTo>
                  <a:pt x="0" y="0"/>
                </a:moveTo>
                <a:lnTo>
                  <a:pt x="1229791" y="628269"/>
                </a:lnTo>
              </a:path>
            </a:pathLst>
          </a:custGeom>
          <a:ln w="40101">
            <a:solidFill>
              <a:srgbClr val="000000"/>
            </a:solidFill>
          </a:ln>
        </p:spPr>
        <p:txBody>
          <a:bodyPr wrap="square" lIns="0" tIns="0" rIns="0" bIns="0" rtlCol="0"/>
          <a:lstStyle/>
          <a:p>
            <a:endParaRPr/>
          </a:p>
        </p:txBody>
      </p:sp>
      <p:sp>
        <p:nvSpPr>
          <p:cNvPr id="54" name="object 54"/>
          <p:cNvSpPr/>
          <p:nvPr/>
        </p:nvSpPr>
        <p:spPr>
          <a:xfrm>
            <a:off x="3491052" y="4737633"/>
            <a:ext cx="134620" cy="90805"/>
          </a:xfrm>
          <a:custGeom>
            <a:avLst/>
            <a:gdLst/>
            <a:ahLst/>
            <a:cxnLst/>
            <a:rect l="l" t="t" r="r" b="b"/>
            <a:pathLst>
              <a:path w="134620" h="90804">
                <a:moveTo>
                  <a:pt x="30403" y="0"/>
                </a:moveTo>
                <a:lnTo>
                  <a:pt x="134239" y="90576"/>
                </a:lnTo>
                <a:lnTo>
                  <a:pt x="0" y="59524"/>
                </a:lnTo>
              </a:path>
            </a:pathLst>
          </a:custGeom>
          <a:ln w="40101">
            <a:solidFill>
              <a:srgbClr val="000000"/>
            </a:solidFill>
          </a:ln>
        </p:spPr>
        <p:txBody>
          <a:bodyPr wrap="square" lIns="0" tIns="0" rIns="0" bIns="0" rtlCol="0"/>
          <a:lstStyle/>
          <a:p>
            <a:endParaRPr/>
          </a:p>
        </p:txBody>
      </p:sp>
      <p:sp>
        <p:nvSpPr>
          <p:cNvPr id="55" name="object 55"/>
          <p:cNvSpPr/>
          <p:nvPr/>
        </p:nvSpPr>
        <p:spPr>
          <a:xfrm>
            <a:off x="3986212" y="3745458"/>
            <a:ext cx="0" cy="1042669"/>
          </a:xfrm>
          <a:custGeom>
            <a:avLst/>
            <a:gdLst/>
            <a:ahLst/>
            <a:cxnLst/>
            <a:rect l="l" t="t" r="r" b="b"/>
            <a:pathLst>
              <a:path h="1042670">
                <a:moveTo>
                  <a:pt x="0" y="1042644"/>
                </a:moveTo>
                <a:lnTo>
                  <a:pt x="0" y="0"/>
                </a:lnTo>
              </a:path>
            </a:pathLst>
          </a:custGeom>
          <a:ln w="40101">
            <a:solidFill>
              <a:srgbClr val="000000"/>
            </a:solidFill>
            <a:prstDash val="lgDash"/>
          </a:ln>
        </p:spPr>
        <p:txBody>
          <a:bodyPr wrap="square" lIns="0" tIns="0" rIns="0" bIns="0" rtlCol="0"/>
          <a:lstStyle/>
          <a:p>
            <a:endParaRPr/>
          </a:p>
        </p:txBody>
      </p:sp>
      <p:sp>
        <p:nvSpPr>
          <p:cNvPr id="56" name="object 56"/>
          <p:cNvSpPr/>
          <p:nvPr/>
        </p:nvSpPr>
        <p:spPr>
          <a:xfrm>
            <a:off x="3952799" y="3745458"/>
            <a:ext cx="67310" cy="133985"/>
          </a:xfrm>
          <a:custGeom>
            <a:avLst/>
            <a:gdLst/>
            <a:ahLst/>
            <a:cxnLst/>
            <a:rect l="l" t="t" r="r" b="b"/>
            <a:pathLst>
              <a:path w="67310" h="133985">
                <a:moveTo>
                  <a:pt x="0" y="133667"/>
                </a:moveTo>
                <a:lnTo>
                  <a:pt x="33413" y="0"/>
                </a:lnTo>
                <a:lnTo>
                  <a:pt x="66827" y="133667"/>
                </a:lnTo>
              </a:path>
            </a:pathLst>
          </a:custGeom>
          <a:ln w="40101">
            <a:solidFill>
              <a:srgbClr val="000000"/>
            </a:solidFill>
            <a:prstDash val="lgDash"/>
          </a:ln>
        </p:spPr>
        <p:txBody>
          <a:bodyPr wrap="square" lIns="0" tIns="0" rIns="0" bIns="0" rtlCol="0"/>
          <a:lstStyle/>
          <a:p>
            <a:endParaRPr/>
          </a:p>
        </p:txBody>
      </p:sp>
      <p:sp>
        <p:nvSpPr>
          <p:cNvPr id="57" name="object 57"/>
          <p:cNvSpPr/>
          <p:nvPr/>
        </p:nvSpPr>
        <p:spPr>
          <a:xfrm>
            <a:off x="2515806" y="3758819"/>
            <a:ext cx="1109980" cy="347980"/>
          </a:xfrm>
          <a:custGeom>
            <a:avLst/>
            <a:gdLst/>
            <a:ahLst/>
            <a:cxnLst/>
            <a:rect l="l" t="t" r="r" b="b"/>
            <a:pathLst>
              <a:path w="1109979" h="347979">
                <a:moveTo>
                  <a:pt x="0" y="347560"/>
                </a:moveTo>
                <a:lnTo>
                  <a:pt x="1109484" y="0"/>
                </a:lnTo>
              </a:path>
            </a:pathLst>
          </a:custGeom>
          <a:ln w="40101">
            <a:solidFill>
              <a:srgbClr val="000000"/>
            </a:solidFill>
          </a:ln>
        </p:spPr>
        <p:txBody>
          <a:bodyPr wrap="square" lIns="0" tIns="0" rIns="0" bIns="0" rtlCol="0"/>
          <a:lstStyle/>
          <a:p>
            <a:endParaRPr/>
          </a:p>
        </p:txBody>
      </p:sp>
      <p:sp>
        <p:nvSpPr>
          <p:cNvPr id="58" name="object 58"/>
          <p:cNvSpPr/>
          <p:nvPr/>
        </p:nvSpPr>
        <p:spPr>
          <a:xfrm>
            <a:off x="3487750" y="3758819"/>
            <a:ext cx="137795" cy="72390"/>
          </a:xfrm>
          <a:custGeom>
            <a:avLst/>
            <a:gdLst/>
            <a:ahLst/>
            <a:cxnLst/>
            <a:rect l="l" t="t" r="r" b="b"/>
            <a:pathLst>
              <a:path w="137795" h="72389">
                <a:moveTo>
                  <a:pt x="0" y="8077"/>
                </a:moveTo>
                <a:lnTo>
                  <a:pt x="137541" y="0"/>
                </a:lnTo>
                <a:lnTo>
                  <a:pt x="19977" y="71856"/>
                </a:lnTo>
              </a:path>
            </a:pathLst>
          </a:custGeom>
          <a:ln w="40101">
            <a:solidFill>
              <a:srgbClr val="000000"/>
            </a:solidFill>
          </a:ln>
        </p:spPr>
        <p:txBody>
          <a:bodyPr wrap="square" lIns="0" tIns="0" rIns="0" bIns="0" rtlCol="0"/>
          <a:lstStyle/>
          <a:p>
            <a:endParaRPr/>
          </a:p>
        </p:txBody>
      </p:sp>
      <p:sp>
        <p:nvSpPr>
          <p:cNvPr id="59" name="object 59"/>
          <p:cNvSpPr/>
          <p:nvPr/>
        </p:nvSpPr>
        <p:spPr>
          <a:xfrm>
            <a:off x="4708042" y="3865765"/>
            <a:ext cx="521334" cy="147320"/>
          </a:xfrm>
          <a:custGeom>
            <a:avLst/>
            <a:gdLst/>
            <a:ahLst/>
            <a:cxnLst/>
            <a:rect l="l" t="t" r="r" b="b"/>
            <a:pathLst>
              <a:path w="521335" h="147320">
                <a:moveTo>
                  <a:pt x="0" y="0"/>
                </a:moveTo>
                <a:lnTo>
                  <a:pt x="521335" y="147040"/>
                </a:lnTo>
              </a:path>
            </a:pathLst>
          </a:custGeom>
          <a:ln w="40101">
            <a:solidFill>
              <a:srgbClr val="000000"/>
            </a:solidFill>
          </a:ln>
        </p:spPr>
        <p:txBody>
          <a:bodyPr wrap="square" lIns="0" tIns="0" rIns="0" bIns="0" rtlCol="0"/>
          <a:lstStyle/>
          <a:p>
            <a:endParaRPr/>
          </a:p>
        </p:txBody>
      </p:sp>
      <p:sp>
        <p:nvSpPr>
          <p:cNvPr id="60" name="object 60"/>
          <p:cNvSpPr/>
          <p:nvPr/>
        </p:nvSpPr>
        <p:spPr>
          <a:xfrm>
            <a:off x="5091645" y="3944353"/>
            <a:ext cx="137795" cy="68580"/>
          </a:xfrm>
          <a:custGeom>
            <a:avLst/>
            <a:gdLst/>
            <a:ahLst/>
            <a:cxnLst/>
            <a:rect l="l" t="t" r="r" b="b"/>
            <a:pathLst>
              <a:path w="137795" h="68579">
                <a:moveTo>
                  <a:pt x="18148" y="0"/>
                </a:moveTo>
                <a:lnTo>
                  <a:pt x="137731" y="68453"/>
                </a:lnTo>
                <a:lnTo>
                  <a:pt x="0" y="64325"/>
                </a:lnTo>
              </a:path>
            </a:pathLst>
          </a:custGeom>
          <a:ln w="40101">
            <a:solidFill>
              <a:srgbClr val="000000"/>
            </a:solidFill>
          </a:ln>
        </p:spPr>
        <p:txBody>
          <a:bodyPr wrap="square" lIns="0" tIns="0" rIns="0" bIns="0" rtlCol="0"/>
          <a:lstStyle/>
          <a:p>
            <a:endParaRPr/>
          </a:p>
        </p:txBody>
      </p:sp>
      <p:sp>
        <p:nvSpPr>
          <p:cNvPr id="61" name="object 61"/>
          <p:cNvSpPr/>
          <p:nvPr/>
        </p:nvSpPr>
        <p:spPr>
          <a:xfrm>
            <a:off x="4667948" y="5215864"/>
            <a:ext cx="262890" cy="1163320"/>
          </a:xfrm>
          <a:custGeom>
            <a:avLst/>
            <a:gdLst/>
            <a:ahLst/>
            <a:cxnLst/>
            <a:rect l="l" t="t" r="r" b="b"/>
            <a:pathLst>
              <a:path w="262889" h="1163320">
                <a:moveTo>
                  <a:pt x="13360" y="0"/>
                </a:moveTo>
                <a:lnTo>
                  <a:pt x="14021" y="1009"/>
                </a:lnTo>
                <a:lnTo>
                  <a:pt x="18651" y="8075"/>
                </a:lnTo>
                <a:lnTo>
                  <a:pt x="31217" y="27255"/>
                </a:lnTo>
                <a:lnTo>
                  <a:pt x="55689" y="64604"/>
                </a:lnTo>
                <a:lnTo>
                  <a:pt x="73386" y="91773"/>
                </a:lnTo>
                <a:lnTo>
                  <a:pt x="94086" y="124477"/>
                </a:lnTo>
                <a:lnTo>
                  <a:pt x="116824" y="162195"/>
                </a:lnTo>
                <a:lnTo>
                  <a:pt x="140631" y="204403"/>
                </a:lnTo>
                <a:lnTo>
                  <a:pt x="164543" y="250579"/>
                </a:lnTo>
                <a:lnTo>
                  <a:pt x="187593" y="300202"/>
                </a:lnTo>
                <a:lnTo>
                  <a:pt x="208814" y="352748"/>
                </a:lnTo>
                <a:lnTo>
                  <a:pt x="227241" y="407695"/>
                </a:lnTo>
                <a:lnTo>
                  <a:pt x="240594" y="458113"/>
                </a:lnTo>
                <a:lnTo>
                  <a:pt x="250904" y="509521"/>
                </a:lnTo>
                <a:lnTo>
                  <a:pt x="258097" y="561423"/>
                </a:lnTo>
                <a:lnTo>
                  <a:pt x="262101" y="613325"/>
                </a:lnTo>
                <a:lnTo>
                  <a:pt x="262841" y="664731"/>
                </a:lnTo>
                <a:lnTo>
                  <a:pt x="260244" y="715146"/>
                </a:lnTo>
                <a:lnTo>
                  <a:pt x="254237" y="764075"/>
                </a:lnTo>
                <a:lnTo>
                  <a:pt x="244746" y="811024"/>
                </a:lnTo>
                <a:lnTo>
                  <a:pt x="231698" y="855497"/>
                </a:lnTo>
                <a:lnTo>
                  <a:pt x="209879" y="908409"/>
                </a:lnTo>
                <a:lnTo>
                  <a:pt x="183735" y="956333"/>
                </a:lnTo>
                <a:lnTo>
                  <a:pt x="154942" y="999190"/>
                </a:lnTo>
                <a:lnTo>
                  <a:pt x="125175" y="1036901"/>
                </a:lnTo>
                <a:lnTo>
                  <a:pt x="96110" y="1069390"/>
                </a:lnTo>
                <a:lnTo>
                  <a:pt x="46786" y="1118387"/>
                </a:lnTo>
                <a:lnTo>
                  <a:pt x="5848" y="1157381"/>
                </a:lnTo>
                <a:lnTo>
                  <a:pt x="731" y="1162255"/>
                </a:lnTo>
                <a:lnTo>
                  <a:pt x="0" y="1162951"/>
                </a:lnTo>
              </a:path>
            </a:pathLst>
          </a:custGeom>
          <a:ln w="40101">
            <a:solidFill>
              <a:srgbClr val="000000"/>
            </a:solidFill>
            <a:prstDash val="lgDash"/>
          </a:ln>
        </p:spPr>
        <p:txBody>
          <a:bodyPr wrap="square" lIns="0" tIns="0" rIns="0" bIns="0" rtlCol="0"/>
          <a:lstStyle/>
          <a:p>
            <a:endParaRPr/>
          </a:p>
        </p:txBody>
      </p:sp>
      <p:sp>
        <p:nvSpPr>
          <p:cNvPr id="62" name="object 62"/>
          <p:cNvSpPr/>
          <p:nvPr/>
        </p:nvSpPr>
        <p:spPr>
          <a:xfrm>
            <a:off x="4667948" y="6262433"/>
            <a:ext cx="120014" cy="116839"/>
          </a:xfrm>
          <a:custGeom>
            <a:avLst/>
            <a:gdLst/>
            <a:ahLst/>
            <a:cxnLst/>
            <a:rect l="l" t="t" r="r" b="b"/>
            <a:pathLst>
              <a:path w="120014" h="116839">
                <a:moveTo>
                  <a:pt x="119837" y="48387"/>
                </a:moveTo>
                <a:lnTo>
                  <a:pt x="0" y="116382"/>
                </a:lnTo>
                <a:lnTo>
                  <a:pt x="73748" y="0"/>
                </a:lnTo>
              </a:path>
            </a:pathLst>
          </a:custGeom>
          <a:ln w="40101">
            <a:solidFill>
              <a:srgbClr val="000000"/>
            </a:solidFill>
            <a:prstDash val="lgDash"/>
          </a:ln>
        </p:spPr>
        <p:txBody>
          <a:bodyPr wrap="square" lIns="0" tIns="0" rIns="0" bIns="0" rtlCol="0"/>
          <a:lstStyle/>
          <a:p>
            <a:endParaRPr/>
          </a:p>
        </p:txBody>
      </p:sp>
      <p:sp>
        <p:nvSpPr>
          <p:cNvPr id="63" name="object 63"/>
          <p:cNvSpPr txBox="1"/>
          <p:nvPr/>
        </p:nvSpPr>
        <p:spPr>
          <a:xfrm>
            <a:off x="2970961" y="6572679"/>
            <a:ext cx="2078989" cy="465455"/>
          </a:xfrm>
          <a:prstGeom prst="rect">
            <a:avLst/>
          </a:prstGeom>
        </p:spPr>
        <p:txBody>
          <a:bodyPr vert="horz" wrap="square" lIns="0" tIns="0" rIns="0" bIns="0" rtlCol="0">
            <a:spAutoFit/>
          </a:bodyPr>
          <a:lstStyle/>
          <a:p>
            <a:pPr marL="444500">
              <a:lnSpc>
                <a:spcPct val="100000"/>
              </a:lnSpc>
              <a:tabLst>
                <a:tab pos="1257300" algn="l"/>
              </a:tabLst>
            </a:pPr>
            <a:r>
              <a:rPr sz="1150" spc="20" dirty="0">
                <a:latin typeface="Courier New"/>
                <a:cs typeface="Courier New"/>
              </a:rPr>
              <a:t>1*	2</a:t>
            </a:r>
            <a:endParaRPr sz="1150">
              <a:latin typeface="Courier New"/>
              <a:cs typeface="Courier New"/>
            </a:endParaRPr>
          </a:p>
          <a:p>
            <a:pPr marL="12700">
              <a:lnSpc>
                <a:spcPct val="100000"/>
              </a:lnSpc>
              <a:spcBef>
                <a:spcPts val="25"/>
              </a:spcBef>
            </a:pPr>
            <a:r>
              <a:rPr sz="1650" b="1" spc="20" dirty="0">
                <a:latin typeface="Courier New"/>
                <a:cs typeface="Courier New"/>
              </a:rPr>
              <a:t>Forwarding</a:t>
            </a:r>
            <a:r>
              <a:rPr sz="1650" b="1" spc="-75" dirty="0">
                <a:latin typeface="Courier New"/>
                <a:cs typeface="Courier New"/>
              </a:rPr>
              <a:t> </a:t>
            </a:r>
            <a:r>
              <a:rPr sz="1650" b="1" spc="20" dirty="0">
                <a:latin typeface="Courier New"/>
                <a:cs typeface="Courier New"/>
              </a:rPr>
              <a:t>Table</a:t>
            </a:r>
            <a:endParaRPr sz="1650">
              <a:latin typeface="Courier New"/>
              <a:cs typeface="Courier New"/>
            </a:endParaRPr>
          </a:p>
        </p:txBody>
      </p:sp>
      <p:sp>
        <p:nvSpPr>
          <p:cNvPr id="64" name="object 64"/>
          <p:cNvSpPr txBox="1"/>
          <p:nvPr/>
        </p:nvSpPr>
        <p:spPr>
          <a:xfrm>
            <a:off x="1687702" y="3989184"/>
            <a:ext cx="650240" cy="236854"/>
          </a:xfrm>
          <a:prstGeom prst="rect">
            <a:avLst/>
          </a:prstGeom>
        </p:spPr>
        <p:txBody>
          <a:bodyPr vert="horz" wrap="square" lIns="0" tIns="0" rIns="0" bIns="0" rtlCol="0">
            <a:spAutoFit/>
          </a:bodyPr>
          <a:lstStyle/>
          <a:p>
            <a:pPr marL="12700">
              <a:lnSpc>
                <a:spcPct val="100000"/>
              </a:lnSpc>
            </a:pPr>
            <a:r>
              <a:rPr sz="1450" spc="10" dirty="0">
                <a:latin typeface="Arial"/>
                <a:cs typeface="Arial"/>
              </a:rPr>
              <a:t>100100</a:t>
            </a:r>
            <a:endParaRPr sz="1450">
              <a:latin typeface="Arial"/>
              <a:cs typeface="Arial"/>
            </a:endParaRPr>
          </a:p>
        </p:txBody>
      </p:sp>
      <p:sp>
        <p:nvSpPr>
          <p:cNvPr id="65" name="object 65"/>
          <p:cNvSpPr txBox="1"/>
          <p:nvPr/>
        </p:nvSpPr>
        <p:spPr>
          <a:xfrm>
            <a:off x="5898400" y="4122856"/>
            <a:ext cx="650240" cy="236854"/>
          </a:xfrm>
          <a:prstGeom prst="rect">
            <a:avLst/>
          </a:prstGeom>
        </p:spPr>
        <p:txBody>
          <a:bodyPr vert="horz" wrap="square" lIns="0" tIns="0" rIns="0" bIns="0" rtlCol="0">
            <a:spAutoFit/>
          </a:bodyPr>
          <a:lstStyle/>
          <a:p>
            <a:pPr marL="12700">
              <a:lnSpc>
                <a:spcPct val="100000"/>
              </a:lnSpc>
            </a:pPr>
            <a:r>
              <a:rPr sz="1450" spc="10" dirty="0">
                <a:latin typeface="Arial"/>
                <a:cs typeface="Arial"/>
              </a:rPr>
              <a:t>100100</a:t>
            </a:r>
            <a:endParaRPr sz="1450">
              <a:latin typeface="Arial"/>
              <a:cs typeface="Arial"/>
            </a:endParaRPr>
          </a:p>
        </p:txBody>
      </p:sp>
      <p:sp>
        <p:nvSpPr>
          <p:cNvPr id="66" name="object 66"/>
          <p:cNvSpPr txBox="1"/>
          <p:nvPr/>
        </p:nvSpPr>
        <p:spPr>
          <a:xfrm>
            <a:off x="3011068" y="4858067"/>
            <a:ext cx="1553845" cy="1198245"/>
          </a:xfrm>
          <a:prstGeom prst="rect">
            <a:avLst/>
          </a:prstGeom>
        </p:spPr>
        <p:txBody>
          <a:bodyPr vert="horz" wrap="square" lIns="0" tIns="0" rIns="0" bIns="0" rtlCol="0">
            <a:spAutoFit/>
          </a:bodyPr>
          <a:lstStyle/>
          <a:p>
            <a:pPr marL="426720">
              <a:lnSpc>
                <a:spcPct val="100000"/>
              </a:lnSpc>
            </a:pPr>
            <a:r>
              <a:rPr sz="1450" spc="10" dirty="0">
                <a:latin typeface="Arial"/>
                <a:cs typeface="Arial"/>
              </a:rPr>
              <a:t>Processor(s)</a:t>
            </a:r>
            <a:endParaRPr sz="1450" dirty="0">
              <a:latin typeface="Arial"/>
              <a:cs typeface="Arial"/>
            </a:endParaRPr>
          </a:p>
          <a:p>
            <a:pPr marL="12700">
              <a:lnSpc>
                <a:spcPct val="100000"/>
              </a:lnSpc>
              <a:spcBef>
                <a:spcPts val="645"/>
              </a:spcBef>
            </a:pPr>
            <a:r>
              <a:rPr sz="2100" b="1" dirty="0">
                <a:latin typeface="Arial"/>
                <a:cs typeface="Arial"/>
              </a:rPr>
              <a:t>B1</a:t>
            </a:r>
            <a:endParaRPr sz="2100" dirty="0">
              <a:latin typeface="Arial"/>
              <a:cs typeface="Arial"/>
            </a:endParaRPr>
          </a:p>
          <a:p>
            <a:pPr marL="367030">
              <a:lnSpc>
                <a:spcPts val="1355"/>
              </a:lnSpc>
              <a:spcBef>
                <a:spcPts val="1585"/>
              </a:spcBef>
            </a:pPr>
            <a:r>
              <a:rPr sz="1150" b="1" spc="20" dirty="0">
                <a:latin typeface="Courier New"/>
                <a:cs typeface="Courier New"/>
              </a:rPr>
              <a:t>Prefix</a:t>
            </a:r>
            <a:r>
              <a:rPr sz="1150" b="1" spc="-75" dirty="0">
                <a:latin typeface="Courier New"/>
                <a:cs typeface="Courier New"/>
              </a:rPr>
              <a:t> </a:t>
            </a:r>
            <a:r>
              <a:rPr sz="1150" b="1" spc="20" dirty="0">
                <a:latin typeface="Courier New"/>
                <a:cs typeface="Courier New"/>
              </a:rPr>
              <a:t>Output</a:t>
            </a:r>
            <a:endParaRPr sz="1150" dirty="0">
              <a:latin typeface="Courier New"/>
              <a:cs typeface="Courier New"/>
            </a:endParaRPr>
          </a:p>
          <a:p>
            <a:pPr marR="130810" algn="r">
              <a:lnSpc>
                <a:spcPts val="1355"/>
              </a:lnSpc>
            </a:pPr>
            <a:r>
              <a:rPr sz="1150" b="1" spc="20" dirty="0">
                <a:latin typeface="Courier New"/>
                <a:cs typeface="Courier New"/>
              </a:rPr>
              <a:t>Link</a:t>
            </a:r>
            <a:endParaRPr sz="1150" dirty="0">
              <a:latin typeface="Courier New"/>
              <a:cs typeface="Courier New"/>
            </a:endParaRPr>
          </a:p>
        </p:txBody>
      </p:sp>
      <p:sp>
        <p:nvSpPr>
          <p:cNvPr id="67" name="object 67"/>
          <p:cNvSpPr txBox="1"/>
          <p:nvPr/>
        </p:nvSpPr>
        <p:spPr>
          <a:xfrm>
            <a:off x="1233216" y="2093556"/>
            <a:ext cx="5408930" cy="1943100"/>
          </a:xfrm>
          <a:prstGeom prst="rect">
            <a:avLst/>
          </a:prstGeom>
        </p:spPr>
        <p:txBody>
          <a:bodyPr vert="horz" wrap="square" lIns="0" tIns="0" rIns="0" bIns="0" rtlCol="0">
            <a:spAutoFit/>
          </a:bodyPr>
          <a:lstStyle/>
          <a:p>
            <a:pPr marR="242570" algn="ctr">
              <a:lnSpc>
                <a:spcPct val="100000"/>
              </a:lnSpc>
            </a:pPr>
            <a:r>
              <a:rPr sz="1900" b="1" spc="-5" dirty="0">
                <a:latin typeface="Arial"/>
                <a:cs typeface="Arial"/>
              </a:rPr>
              <a:t>ROUTER</a:t>
            </a:r>
            <a:endParaRPr sz="1900" dirty="0">
              <a:latin typeface="Arial"/>
              <a:cs typeface="Arial"/>
            </a:endParaRPr>
          </a:p>
          <a:p>
            <a:pPr>
              <a:lnSpc>
                <a:spcPct val="100000"/>
              </a:lnSpc>
              <a:spcBef>
                <a:spcPts val="15"/>
              </a:spcBef>
            </a:pPr>
            <a:endParaRPr sz="1800" dirty="0">
              <a:latin typeface="Times New Roman"/>
              <a:cs typeface="Times New Roman"/>
            </a:endParaRPr>
          </a:p>
          <a:p>
            <a:pPr marL="10795" algn="ctr">
              <a:lnSpc>
                <a:spcPct val="100000"/>
              </a:lnSpc>
            </a:pPr>
            <a:r>
              <a:rPr sz="2100" b="1" dirty="0">
                <a:latin typeface="Arial"/>
                <a:cs typeface="Arial"/>
              </a:rPr>
              <a:t>B2</a:t>
            </a:r>
            <a:endParaRPr sz="2100" dirty="0">
              <a:latin typeface="Arial"/>
              <a:cs typeface="Arial"/>
            </a:endParaRPr>
          </a:p>
          <a:p>
            <a:pPr marL="2004060" marR="1929764" indent="-67310">
              <a:lnSpc>
                <a:spcPct val="102800"/>
              </a:lnSpc>
              <a:spcBef>
                <a:spcPts val="1355"/>
              </a:spcBef>
            </a:pPr>
            <a:r>
              <a:rPr sz="1450" spc="10" dirty="0">
                <a:latin typeface="Arial"/>
                <a:cs typeface="Arial"/>
              </a:rPr>
              <a:t>Message Switch  (e.g.,bus,crosbar)</a:t>
            </a:r>
            <a:endParaRPr sz="1450" dirty="0">
              <a:latin typeface="Arial"/>
              <a:cs typeface="Arial"/>
            </a:endParaRPr>
          </a:p>
          <a:p>
            <a:pPr marL="12700">
              <a:lnSpc>
                <a:spcPts val="1515"/>
              </a:lnSpc>
            </a:pPr>
            <a:r>
              <a:rPr sz="1650" spc="15" dirty="0">
                <a:latin typeface="Arial"/>
                <a:cs typeface="Arial"/>
              </a:rPr>
              <a:t>InputLink</a:t>
            </a:r>
            <a:r>
              <a:rPr sz="1650" spc="-90" dirty="0">
                <a:latin typeface="Arial"/>
                <a:cs typeface="Arial"/>
              </a:rPr>
              <a:t> </a:t>
            </a:r>
            <a:r>
              <a:rPr sz="1650" spc="5" dirty="0">
                <a:latin typeface="Arial"/>
                <a:cs typeface="Arial"/>
              </a:rPr>
              <a:t>i</a:t>
            </a:r>
            <a:endParaRPr sz="1650" dirty="0">
              <a:latin typeface="Arial"/>
              <a:cs typeface="Arial"/>
            </a:endParaRPr>
          </a:p>
          <a:p>
            <a:pPr marR="5080" algn="r">
              <a:lnSpc>
                <a:spcPts val="1830"/>
              </a:lnSpc>
            </a:pPr>
            <a:r>
              <a:rPr sz="1650" spc="15" dirty="0">
                <a:latin typeface="Arial"/>
                <a:cs typeface="Arial"/>
              </a:rPr>
              <a:t>OutputLink</a:t>
            </a:r>
            <a:r>
              <a:rPr sz="1650" spc="-80" dirty="0">
                <a:latin typeface="Arial"/>
                <a:cs typeface="Arial"/>
              </a:rPr>
              <a:t> </a:t>
            </a:r>
            <a:r>
              <a:rPr sz="1650" spc="15" dirty="0">
                <a:latin typeface="Arial"/>
                <a:cs typeface="Arial"/>
              </a:rPr>
              <a:t>6</a:t>
            </a:r>
            <a:endParaRPr sz="1650" dirty="0">
              <a:latin typeface="Arial"/>
              <a:cs typeface="Arial"/>
            </a:endParaRPr>
          </a:p>
        </p:txBody>
      </p:sp>
      <p:sp>
        <p:nvSpPr>
          <p:cNvPr id="68" name="object 68"/>
          <p:cNvSpPr txBox="1"/>
          <p:nvPr/>
        </p:nvSpPr>
        <p:spPr>
          <a:xfrm>
            <a:off x="4935959" y="4091777"/>
            <a:ext cx="367665" cy="336550"/>
          </a:xfrm>
          <a:prstGeom prst="rect">
            <a:avLst/>
          </a:prstGeom>
        </p:spPr>
        <p:txBody>
          <a:bodyPr vert="horz" wrap="square" lIns="0" tIns="0" rIns="0" bIns="0" rtlCol="0">
            <a:spAutoFit/>
          </a:bodyPr>
          <a:lstStyle/>
          <a:p>
            <a:pPr marL="12700">
              <a:lnSpc>
                <a:spcPct val="100000"/>
              </a:lnSpc>
            </a:pPr>
            <a:r>
              <a:rPr sz="2100" b="1" dirty="0">
                <a:latin typeface="Arial"/>
                <a:cs typeface="Arial"/>
              </a:rPr>
              <a:t>B3</a:t>
            </a:r>
            <a:endParaRPr sz="2100">
              <a:latin typeface="Arial"/>
              <a:cs typeface="Arial"/>
            </a:endParaRPr>
          </a:p>
        </p:txBody>
      </p:sp>
      <p:sp>
        <p:nvSpPr>
          <p:cNvPr id="69" name="object 2"/>
          <p:cNvSpPr txBox="1"/>
          <p:nvPr/>
        </p:nvSpPr>
        <p:spPr>
          <a:xfrm>
            <a:off x="1414264" y="750694"/>
            <a:ext cx="5192382" cy="430887"/>
          </a:xfrm>
          <a:prstGeom prst="rect">
            <a:avLst/>
          </a:prstGeom>
        </p:spPr>
        <p:txBody>
          <a:bodyPr vert="horz" wrap="square" lIns="0" tIns="0" rIns="0" bIns="0" rtlCol="0">
            <a:spAutoFit/>
          </a:bodyPr>
          <a:lstStyle/>
          <a:p>
            <a:pPr marL="12700">
              <a:lnSpc>
                <a:spcPct val="100000"/>
              </a:lnSpc>
            </a:pPr>
            <a:r>
              <a:rPr lang="en-US" sz="2800" b="1" spc="335" dirty="0" smtClean="0">
                <a:solidFill>
                  <a:srgbClr val="0070C0"/>
                </a:solidFill>
                <a:latin typeface="PMingLiU"/>
                <a:cs typeface="PMingLiU"/>
              </a:rPr>
              <a:t>ROUTE COMPUTATION?</a:t>
            </a:r>
            <a:endParaRPr sz="2800" b="1" dirty="0">
              <a:solidFill>
                <a:srgbClr val="0070C0"/>
              </a:solidFill>
              <a:latin typeface="PMingLiU"/>
              <a:cs typeface="PMingLiU"/>
            </a:endParaRPr>
          </a:p>
        </p:txBody>
      </p:sp>
      <p:cxnSp>
        <p:nvCxnSpPr>
          <p:cNvPr id="72" name="Straight Arrow Connector 71"/>
          <p:cNvCxnSpPr/>
          <p:nvPr/>
        </p:nvCxnSpPr>
        <p:spPr>
          <a:xfrm flipH="1">
            <a:off x="1833423" y="5875136"/>
            <a:ext cx="1376832" cy="2031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461927" y="7941331"/>
            <a:ext cx="6327134" cy="1384995"/>
          </a:xfrm>
          <a:prstGeom prst="rect">
            <a:avLst/>
          </a:prstGeom>
          <a:noFill/>
        </p:spPr>
        <p:txBody>
          <a:bodyPr wrap="square" rtlCol="0">
            <a:spAutoFit/>
          </a:bodyPr>
          <a:lstStyle/>
          <a:p>
            <a:r>
              <a:rPr lang="en-US" sz="2800" dirty="0" smtClean="0">
                <a:solidFill>
                  <a:srgbClr val="FF0000"/>
                </a:solidFill>
              </a:rPr>
              <a:t>Who builds this table? </a:t>
            </a:r>
            <a:r>
              <a:rPr lang="en-US" sz="2800" dirty="0" smtClean="0">
                <a:solidFill>
                  <a:srgbClr val="00B050"/>
                </a:solidFill>
              </a:rPr>
              <a:t>Route Computation</a:t>
            </a:r>
          </a:p>
          <a:p>
            <a:r>
              <a:rPr lang="en-US" sz="2800" dirty="0" smtClean="0">
                <a:solidFill>
                  <a:srgbClr val="00B050"/>
                </a:solidFill>
              </a:rPr>
              <a:t>Implemented in a separate processor other than the forwarding ASICs </a:t>
            </a:r>
            <a:endParaRPr lang="en-US" sz="2800" dirty="0">
              <a:solidFill>
                <a:srgbClr val="00B050"/>
              </a:solidFill>
            </a:endParaRPr>
          </a:p>
        </p:txBody>
      </p:sp>
    </p:spTree>
    <p:extLst>
      <p:ext uri="{BB962C8B-B14F-4D97-AF65-F5344CB8AC3E}">
        <p14:creationId xmlns:p14="http://schemas.microsoft.com/office/powerpoint/2010/main" val="33918529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2930" y="3118104"/>
            <a:ext cx="7037070" cy="615553"/>
          </a:xfrm>
        </p:spPr>
        <p:txBody>
          <a:bodyPr/>
          <a:lstStyle/>
          <a:p>
            <a:r>
              <a:rPr lang="en-US" sz="4000" dirty="0" smtClean="0">
                <a:solidFill>
                  <a:srgbClr val="00B050"/>
                </a:solidFill>
              </a:rPr>
              <a:t>PART 3: LINK STATE </a:t>
            </a:r>
            <a:endParaRPr lang="en-US" sz="4000" dirty="0">
              <a:solidFill>
                <a:srgbClr val="00B050"/>
              </a:solidFill>
            </a:endParaRPr>
          </a:p>
        </p:txBody>
      </p:sp>
      <p:sp>
        <p:nvSpPr>
          <p:cNvPr id="3" name="Subtitle 2"/>
          <p:cNvSpPr>
            <a:spLocks noGrp="1"/>
          </p:cNvSpPr>
          <p:nvPr>
            <p:ph type="subTitle" idx="4"/>
          </p:nvPr>
        </p:nvSpPr>
        <p:spPr>
          <a:xfrm>
            <a:off x="838200" y="5632704"/>
            <a:ext cx="6629400" cy="1969770"/>
          </a:xfrm>
        </p:spPr>
        <p:txBody>
          <a:bodyPr/>
          <a:lstStyle/>
          <a:p>
            <a:r>
              <a:rPr lang="en-US" sz="3200" dirty="0" smtClean="0"/>
              <a:t>Each router broadcasts its local neighborhood to all other routers within its organization but must solve bootstrapping problem</a:t>
            </a:r>
            <a:endParaRPr lang="en-US" sz="3200" dirty="0"/>
          </a:p>
        </p:txBody>
      </p:sp>
    </p:spTree>
    <p:extLst>
      <p:ext uri="{BB962C8B-B14F-4D97-AF65-F5344CB8AC3E}">
        <p14:creationId xmlns:p14="http://schemas.microsoft.com/office/powerpoint/2010/main" val="3609516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18</a:t>
            </a:r>
          </a:p>
        </p:txBody>
      </p:sp>
      <p:sp>
        <p:nvSpPr>
          <p:cNvPr id="2" name="object 2"/>
          <p:cNvSpPr txBox="1"/>
          <p:nvPr/>
        </p:nvSpPr>
        <p:spPr>
          <a:xfrm>
            <a:off x="1230889" y="660400"/>
            <a:ext cx="5543550" cy="6400406"/>
          </a:xfrm>
          <a:prstGeom prst="rect">
            <a:avLst/>
          </a:prstGeom>
        </p:spPr>
        <p:txBody>
          <a:bodyPr vert="horz" wrap="square" lIns="0" tIns="0" rIns="0" bIns="0" rtlCol="0">
            <a:spAutoFit/>
          </a:bodyPr>
          <a:lstStyle/>
          <a:p>
            <a:pPr marL="1492250">
              <a:lnSpc>
                <a:spcPct val="100000"/>
              </a:lnSpc>
            </a:pPr>
            <a:r>
              <a:rPr sz="2800" spc="10" dirty="0">
                <a:solidFill>
                  <a:srgbClr val="00B050"/>
                </a:solidFill>
                <a:latin typeface="Century"/>
                <a:cs typeface="Century"/>
              </a:rPr>
              <a:t>Link </a:t>
            </a:r>
            <a:r>
              <a:rPr sz="2800" spc="45" dirty="0">
                <a:solidFill>
                  <a:srgbClr val="00B050"/>
                </a:solidFill>
                <a:latin typeface="Century"/>
                <a:cs typeface="Century"/>
              </a:rPr>
              <a:t>State</a:t>
            </a:r>
            <a:r>
              <a:rPr sz="2800" spc="310" dirty="0">
                <a:solidFill>
                  <a:srgbClr val="00B050"/>
                </a:solidFill>
                <a:latin typeface="Century"/>
                <a:cs typeface="Century"/>
              </a:rPr>
              <a:t> </a:t>
            </a:r>
            <a:r>
              <a:rPr sz="2800" spc="60" dirty="0">
                <a:solidFill>
                  <a:srgbClr val="00B050"/>
                </a:solidFill>
                <a:latin typeface="Century"/>
                <a:cs typeface="Century"/>
              </a:rPr>
              <a:t>History</a:t>
            </a:r>
            <a:endParaRPr sz="2800" dirty="0">
              <a:solidFill>
                <a:srgbClr val="00B050"/>
              </a:solidFill>
              <a:latin typeface="Century"/>
              <a:cs typeface="Century"/>
            </a:endParaRPr>
          </a:p>
          <a:p>
            <a:pPr marL="212090" marR="5080" indent="-199390" algn="just">
              <a:lnSpc>
                <a:spcPct val="116300"/>
              </a:lnSpc>
              <a:spcBef>
                <a:spcPts val="1795"/>
              </a:spcBef>
              <a:buFont typeface="Times New Roman"/>
              <a:buChar char="•"/>
              <a:tabLst>
                <a:tab pos="212725" algn="l"/>
              </a:tabLst>
            </a:pPr>
            <a:r>
              <a:rPr sz="2050" spc="90" dirty="0">
                <a:latin typeface="PMingLiU"/>
                <a:cs typeface="PMingLiU"/>
              </a:rPr>
              <a:t>The </a:t>
            </a:r>
            <a:r>
              <a:rPr sz="2050" spc="85" dirty="0">
                <a:latin typeface="PMingLiU"/>
                <a:cs typeface="PMingLiU"/>
              </a:rPr>
              <a:t>ARPANET </a:t>
            </a:r>
            <a:r>
              <a:rPr sz="2050" spc="-15" dirty="0">
                <a:latin typeface="PMingLiU"/>
                <a:cs typeface="PMingLiU"/>
              </a:rPr>
              <a:t>is </a:t>
            </a:r>
            <a:r>
              <a:rPr sz="2050" spc="90" dirty="0">
                <a:latin typeface="PMingLiU"/>
                <a:cs typeface="PMingLiU"/>
              </a:rPr>
              <a:t>a </a:t>
            </a:r>
            <a:r>
              <a:rPr sz="2050" spc="20" dirty="0">
                <a:latin typeface="PMingLiU"/>
                <a:cs typeface="PMingLiU"/>
              </a:rPr>
              <a:t>large </a:t>
            </a:r>
            <a:r>
              <a:rPr sz="2050" spc="65" dirty="0">
                <a:latin typeface="PMingLiU"/>
                <a:cs typeface="PMingLiU"/>
              </a:rPr>
              <a:t>national </a:t>
            </a:r>
            <a:r>
              <a:rPr sz="2050" spc="35" dirty="0">
                <a:latin typeface="PMingLiU"/>
                <a:cs typeface="PMingLiU"/>
              </a:rPr>
              <a:t>network </a:t>
            </a:r>
            <a:r>
              <a:rPr sz="2050" spc="145" dirty="0">
                <a:latin typeface="PMingLiU"/>
                <a:cs typeface="PMingLiU"/>
              </a:rPr>
              <a:t>that </a:t>
            </a:r>
            <a:r>
              <a:rPr sz="2050" spc="-20" dirty="0">
                <a:latin typeface="PMingLiU"/>
                <a:cs typeface="PMingLiU"/>
              </a:rPr>
              <a:t>is  </a:t>
            </a:r>
            <a:r>
              <a:rPr sz="2050" spc="114" dirty="0">
                <a:latin typeface="PMingLiU"/>
                <a:cs typeface="PMingLiU"/>
              </a:rPr>
              <a:t>part </a:t>
            </a:r>
            <a:r>
              <a:rPr sz="2050" spc="-50" dirty="0">
                <a:latin typeface="PMingLiU"/>
                <a:cs typeface="PMingLiU"/>
              </a:rPr>
              <a:t>of </a:t>
            </a:r>
            <a:r>
              <a:rPr sz="2050" spc="90" dirty="0">
                <a:latin typeface="PMingLiU"/>
                <a:cs typeface="PMingLiU"/>
              </a:rPr>
              <a:t>the </a:t>
            </a:r>
            <a:r>
              <a:rPr sz="2050" spc="15" dirty="0">
                <a:latin typeface="PMingLiU"/>
                <a:cs typeface="PMingLiU"/>
              </a:rPr>
              <a:t>global </a:t>
            </a:r>
            <a:r>
              <a:rPr sz="2050" spc="70" dirty="0">
                <a:latin typeface="PMingLiU"/>
                <a:cs typeface="PMingLiU"/>
              </a:rPr>
              <a:t>Internet. </a:t>
            </a:r>
            <a:r>
              <a:rPr sz="2050" spc="85" dirty="0">
                <a:latin typeface="PMingLiU"/>
                <a:cs typeface="PMingLiU"/>
              </a:rPr>
              <a:t>(ARPANET </a:t>
            </a:r>
            <a:r>
              <a:rPr sz="2050" spc="55" dirty="0">
                <a:latin typeface="PMingLiU"/>
                <a:cs typeface="PMingLiU"/>
              </a:rPr>
              <a:t>has </a:t>
            </a:r>
            <a:r>
              <a:rPr sz="2050" spc="90" dirty="0">
                <a:latin typeface="PMingLiU"/>
                <a:cs typeface="PMingLiU"/>
              </a:rPr>
              <a:t>a net  </a:t>
            </a:r>
            <a:r>
              <a:rPr sz="2050" spc="60" dirty="0">
                <a:latin typeface="PMingLiU"/>
                <a:cs typeface="PMingLiU"/>
              </a:rPr>
              <a:t>number). </a:t>
            </a:r>
            <a:r>
              <a:rPr sz="2050" spc="10" dirty="0">
                <a:latin typeface="PMingLiU"/>
                <a:cs typeface="PMingLiU"/>
              </a:rPr>
              <a:t>Classic </a:t>
            </a:r>
            <a:r>
              <a:rPr sz="2050" spc="35" dirty="0">
                <a:latin typeface="PMingLiU"/>
                <a:cs typeface="PMingLiU"/>
              </a:rPr>
              <a:t>network in </a:t>
            </a:r>
            <a:r>
              <a:rPr sz="2050" spc="90" dirty="0">
                <a:latin typeface="PMingLiU"/>
                <a:cs typeface="PMingLiU"/>
              </a:rPr>
              <a:t>a </a:t>
            </a:r>
            <a:r>
              <a:rPr sz="2050" spc="35" dirty="0">
                <a:latin typeface="PMingLiU"/>
                <a:cs typeface="PMingLiU"/>
              </a:rPr>
              <a:t>historic</a:t>
            </a:r>
            <a:r>
              <a:rPr sz="2050" spc="520" dirty="0">
                <a:latin typeface="PMingLiU"/>
                <a:cs typeface="PMingLiU"/>
              </a:rPr>
              <a:t> </a:t>
            </a:r>
            <a:r>
              <a:rPr sz="2050" spc="10" dirty="0">
                <a:latin typeface="PMingLiU"/>
                <a:cs typeface="PMingLiU"/>
              </a:rPr>
              <a:t>sense.</a:t>
            </a:r>
            <a:endParaRPr sz="2050" dirty="0">
              <a:latin typeface="PMingLiU"/>
              <a:cs typeface="PMingLiU"/>
            </a:endParaRPr>
          </a:p>
          <a:p>
            <a:pPr marL="212090" marR="302260" indent="-199390">
              <a:lnSpc>
                <a:spcPct val="116500"/>
              </a:lnSpc>
              <a:spcBef>
                <a:spcPts val="890"/>
              </a:spcBef>
              <a:buFont typeface="Times New Roman"/>
              <a:buChar char="•"/>
              <a:tabLst>
                <a:tab pos="212725" algn="l"/>
              </a:tabLst>
            </a:pPr>
            <a:r>
              <a:rPr sz="2050" spc="15" dirty="0">
                <a:latin typeface="PMingLiU"/>
                <a:cs typeface="PMingLiU"/>
              </a:rPr>
              <a:t>Originally, </a:t>
            </a:r>
            <a:r>
              <a:rPr sz="2050" spc="85" dirty="0">
                <a:latin typeface="PMingLiU"/>
                <a:cs typeface="PMingLiU"/>
              </a:rPr>
              <a:t>ARPANET </a:t>
            </a:r>
            <a:r>
              <a:rPr sz="2050" spc="40" dirty="0">
                <a:latin typeface="PMingLiU"/>
                <a:cs typeface="PMingLiU"/>
              </a:rPr>
              <a:t>used </a:t>
            </a:r>
            <a:r>
              <a:rPr sz="2050" spc="50" dirty="0">
                <a:latin typeface="PMingLiU"/>
                <a:cs typeface="PMingLiU"/>
              </a:rPr>
              <a:t>distance </a:t>
            </a:r>
            <a:r>
              <a:rPr sz="2050" spc="35" dirty="0">
                <a:latin typeface="PMingLiU"/>
                <a:cs typeface="PMingLiU"/>
              </a:rPr>
              <a:t>vector.  </a:t>
            </a:r>
            <a:r>
              <a:rPr sz="2050" spc="-5" dirty="0">
                <a:latin typeface="PMingLiU"/>
                <a:cs typeface="PMingLiU"/>
              </a:rPr>
              <a:t>However, </a:t>
            </a:r>
            <a:r>
              <a:rPr sz="2050" spc="10" dirty="0">
                <a:latin typeface="PMingLiU"/>
                <a:cs typeface="PMingLiU"/>
              </a:rPr>
              <a:t>failure recovery </a:t>
            </a:r>
            <a:r>
              <a:rPr sz="2050" spc="50" dirty="0">
                <a:latin typeface="PMingLiU"/>
                <a:cs typeface="PMingLiU"/>
              </a:rPr>
              <a:t>times </a:t>
            </a:r>
            <a:r>
              <a:rPr sz="2050" spc="-5" dirty="0">
                <a:latin typeface="PMingLiU"/>
                <a:cs typeface="PMingLiU"/>
              </a:rPr>
              <a:t>were </a:t>
            </a:r>
            <a:r>
              <a:rPr sz="2050" spc="20" dirty="0">
                <a:latin typeface="PMingLiU"/>
                <a:cs typeface="PMingLiU"/>
              </a:rPr>
              <a:t>very </a:t>
            </a:r>
            <a:r>
              <a:rPr sz="2050" spc="-30" dirty="0">
                <a:latin typeface="PMingLiU"/>
                <a:cs typeface="PMingLiU"/>
              </a:rPr>
              <a:t>slow  </a:t>
            </a:r>
            <a:r>
              <a:rPr sz="2050" spc="50" dirty="0">
                <a:latin typeface="PMingLiU"/>
                <a:cs typeface="PMingLiU"/>
              </a:rPr>
              <a:t>after node </a:t>
            </a:r>
            <a:r>
              <a:rPr sz="2050" spc="5" dirty="0">
                <a:latin typeface="PMingLiU"/>
                <a:cs typeface="PMingLiU"/>
              </a:rPr>
              <a:t>failures </a:t>
            </a:r>
            <a:r>
              <a:rPr sz="2050" spc="35" dirty="0">
                <a:latin typeface="PMingLiU"/>
                <a:cs typeface="PMingLiU"/>
              </a:rPr>
              <a:t>because </a:t>
            </a:r>
            <a:r>
              <a:rPr sz="2050" spc="-50" dirty="0">
                <a:latin typeface="PMingLiU"/>
                <a:cs typeface="PMingLiU"/>
              </a:rPr>
              <a:t>of </a:t>
            </a:r>
            <a:r>
              <a:rPr sz="2050" spc="35" dirty="0">
                <a:latin typeface="PMingLiU"/>
                <a:cs typeface="PMingLiU"/>
              </a:rPr>
              <a:t>count-to-infinity  </a:t>
            </a:r>
            <a:r>
              <a:rPr sz="2050" spc="40" dirty="0">
                <a:latin typeface="PMingLiU"/>
                <a:cs typeface="PMingLiU"/>
              </a:rPr>
              <a:t>problem. </a:t>
            </a:r>
            <a:r>
              <a:rPr sz="2050" spc="-5" dirty="0">
                <a:latin typeface="PMingLiU"/>
                <a:cs typeface="PMingLiU"/>
              </a:rPr>
              <a:t>Also </a:t>
            </a:r>
            <a:r>
              <a:rPr sz="2050" spc="114" dirty="0">
                <a:latin typeface="PMingLiU"/>
                <a:cs typeface="PMingLiU"/>
              </a:rPr>
              <a:t>data </a:t>
            </a:r>
            <a:r>
              <a:rPr sz="2050" spc="35" dirty="0">
                <a:latin typeface="PMingLiU"/>
                <a:cs typeface="PMingLiU"/>
              </a:rPr>
              <a:t>packets </a:t>
            </a:r>
            <a:r>
              <a:rPr sz="2050" spc="60" dirty="0">
                <a:latin typeface="PMingLiU"/>
                <a:cs typeface="PMingLiU"/>
              </a:rPr>
              <a:t>kept </a:t>
            </a:r>
            <a:r>
              <a:rPr sz="2050" spc="15" dirty="0">
                <a:latin typeface="PMingLiU"/>
                <a:cs typeface="PMingLiU"/>
              </a:rPr>
              <a:t>looping </a:t>
            </a:r>
            <a:r>
              <a:rPr sz="2050" spc="55" dirty="0">
                <a:latin typeface="PMingLiU"/>
                <a:cs typeface="PMingLiU"/>
              </a:rPr>
              <a:t>during  </a:t>
            </a:r>
            <a:r>
              <a:rPr sz="2050" spc="65" dirty="0">
                <a:latin typeface="PMingLiU"/>
                <a:cs typeface="PMingLiU"/>
              </a:rPr>
              <a:t>this</a:t>
            </a:r>
            <a:r>
              <a:rPr sz="2050" spc="25" dirty="0">
                <a:latin typeface="PMingLiU"/>
                <a:cs typeface="PMingLiU"/>
              </a:rPr>
              <a:t> </a:t>
            </a:r>
            <a:r>
              <a:rPr sz="2050" spc="45" dirty="0">
                <a:latin typeface="PMingLiU"/>
                <a:cs typeface="PMingLiU"/>
              </a:rPr>
              <a:t>period.</a:t>
            </a:r>
            <a:endParaRPr sz="2050" dirty="0">
              <a:latin typeface="PMingLiU"/>
              <a:cs typeface="PMingLiU"/>
            </a:endParaRPr>
          </a:p>
          <a:p>
            <a:pPr marL="212090" marR="439420" indent="-199390">
              <a:lnSpc>
                <a:spcPct val="116399"/>
              </a:lnSpc>
              <a:spcBef>
                <a:spcPts val="905"/>
              </a:spcBef>
              <a:buFont typeface="Times New Roman"/>
              <a:buChar char="•"/>
              <a:tabLst>
                <a:tab pos="212725" algn="l"/>
              </a:tabLst>
            </a:pPr>
            <a:r>
              <a:rPr sz="2050" dirty="0">
                <a:latin typeface="PMingLiU"/>
                <a:cs typeface="PMingLiU"/>
              </a:rPr>
              <a:t>New </a:t>
            </a:r>
            <a:r>
              <a:rPr sz="2050" spc="85" dirty="0">
                <a:latin typeface="PMingLiU"/>
                <a:cs typeface="PMingLiU"/>
              </a:rPr>
              <a:t>ARPANET </a:t>
            </a:r>
            <a:r>
              <a:rPr sz="2050" spc="15" dirty="0">
                <a:latin typeface="PMingLiU"/>
                <a:cs typeface="PMingLiU"/>
              </a:rPr>
              <a:t>moved </a:t>
            </a:r>
            <a:r>
              <a:rPr sz="2050" spc="90" dirty="0">
                <a:latin typeface="PMingLiU"/>
                <a:cs typeface="PMingLiU"/>
              </a:rPr>
              <a:t>to </a:t>
            </a:r>
            <a:r>
              <a:rPr sz="2050" spc="20" dirty="0">
                <a:latin typeface="PMingLiU"/>
                <a:cs typeface="PMingLiU"/>
              </a:rPr>
              <a:t>link </a:t>
            </a:r>
            <a:r>
              <a:rPr sz="2050" spc="90" dirty="0">
                <a:latin typeface="PMingLiU"/>
                <a:cs typeface="PMingLiU"/>
              </a:rPr>
              <a:t>state </a:t>
            </a:r>
            <a:r>
              <a:rPr sz="2050" spc="60" dirty="0">
                <a:latin typeface="PMingLiU"/>
                <a:cs typeface="PMingLiU"/>
              </a:rPr>
              <a:t>routing  </a:t>
            </a:r>
            <a:r>
              <a:rPr sz="2050" spc="15" dirty="0">
                <a:latin typeface="PMingLiU"/>
                <a:cs typeface="PMingLiU"/>
              </a:rPr>
              <a:t>which </a:t>
            </a:r>
            <a:r>
              <a:rPr sz="2050" spc="55" dirty="0">
                <a:latin typeface="PMingLiU"/>
                <a:cs typeface="PMingLiU"/>
              </a:rPr>
              <a:t>has </a:t>
            </a:r>
            <a:r>
              <a:rPr sz="2050" spc="10" dirty="0">
                <a:latin typeface="PMingLiU"/>
                <a:cs typeface="PMingLiU"/>
              </a:rPr>
              <a:t>quicker </a:t>
            </a:r>
            <a:r>
              <a:rPr sz="2050" spc="30" dirty="0">
                <a:latin typeface="PMingLiU"/>
                <a:cs typeface="PMingLiU"/>
              </a:rPr>
              <a:t>response </a:t>
            </a:r>
            <a:r>
              <a:rPr sz="2050" spc="90" dirty="0">
                <a:latin typeface="PMingLiU"/>
                <a:cs typeface="PMingLiU"/>
              </a:rPr>
              <a:t>to </a:t>
            </a:r>
            <a:r>
              <a:rPr sz="2050" spc="5" dirty="0">
                <a:latin typeface="PMingLiU"/>
                <a:cs typeface="PMingLiU"/>
              </a:rPr>
              <a:t>failures </a:t>
            </a:r>
            <a:r>
              <a:rPr sz="2050" spc="85" dirty="0">
                <a:latin typeface="PMingLiU"/>
                <a:cs typeface="PMingLiU"/>
              </a:rPr>
              <a:t>and </a:t>
            </a:r>
            <a:r>
              <a:rPr sz="2050" spc="35" dirty="0">
                <a:latin typeface="PMingLiU"/>
                <a:cs typeface="PMingLiU"/>
              </a:rPr>
              <a:t>no  </a:t>
            </a:r>
            <a:r>
              <a:rPr sz="2050" spc="55" dirty="0">
                <a:latin typeface="PMingLiU"/>
                <a:cs typeface="PMingLiU"/>
              </a:rPr>
              <a:t>count-up </a:t>
            </a:r>
            <a:r>
              <a:rPr sz="2050" spc="40" dirty="0">
                <a:latin typeface="PMingLiU"/>
                <a:cs typeface="PMingLiU"/>
              </a:rPr>
              <a:t>problem. </a:t>
            </a:r>
            <a:r>
              <a:rPr sz="2050" spc="25" dirty="0">
                <a:latin typeface="PMingLiU"/>
                <a:cs typeface="PMingLiU"/>
              </a:rPr>
              <a:t>Similar </a:t>
            </a:r>
            <a:r>
              <a:rPr sz="2050" spc="20" dirty="0">
                <a:latin typeface="PMingLiU"/>
                <a:cs typeface="PMingLiU"/>
              </a:rPr>
              <a:t>design </a:t>
            </a:r>
            <a:r>
              <a:rPr sz="2050" spc="40" dirty="0">
                <a:latin typeface="PMingLiU"/>
                <a:cs typeface="PMingLiU"/>
              </a:rPr>
              <a:t>used by </a:t>
            </a:r>
            <a:r>
              <a:rPr sz="2050" spc="35" dirty="0" smtClean="0">
                <a:latin typeface="PMingLiU"/>
                <a:cs typeface="PMingLiU"/>
              </a:rPr>
              <a:t>OS</a:t>
            </a:r>
            <a:r>
              <a:rPr lang="en-US" sz="2050" spc="35" dirty="0" smtClean="0">
                <a:latin typeface="PMingLiU"/>
                <a:cs typeface="PMingLiU"/>
              </a:rPr>
              <a:t>PF inside most ISPs.</a:t>
            </a:r>
            <a:endParaRPr sz="2050" dirty="0">
              <a:latin typeface="PMingLiU"/>
              <a:cs typeface="PMingLiU"/>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19</a:t>
            </a:r>
          </a:p>
        </p:txBody>
      </p:sp>
      <p:sp>
        <p:nvSpPr>
          <p:cNvPr id="2" name="object 2"/>
          <p:cNvSpPr txBox="1"/>
          <p:nvPr/>
        </p:nvSpPr>
        <p:spPr>
          <a:xfrm>
            <a:off x="1230880" y="660400"/>
            <a:ext cx="5537200" cy="5992603"/>
          </a:xfrm>
          <a:prstGeom prst="rect">
            <a:avLst/>
          </a:prstGeom>
        </p:spPr>
        <p:txBody>
          <a:bodyPr vert="horz" wrap="square" lIns="0" tIns="0" rIns="0" bIns="0" rtlCol="0">
            <a:spAutoFit/>
          </a:bodyPr>
          <a:lstStyle/>
          <a:p>
            <a:pPr marL="1033780">
              <a:lnSpc>
                <a:spcPct val="100000"/>
              </a:lnSpc>
            </a:pPr>
            <a:r>
              <a:rPr sz="2800" spc="10" dirty="0">
                <a:solidFill>
                  <a:srgbClr val="00B050"/>
                </a:solidFill>
                <a:latin typeface="Century"/>
                <a:cs typeface="Century"/>
              </a:rPr>
              <a:t>Link </a:t>
            </a:r>
            <a:r>
              <a:rPr sz="2800" spc="50" dirty="0">
                <a:solidFill>
                  <a:srgbClr val="00B050"/>
                </a:solidFill>
                <a:latin typeface="Century"/>
                <a:cs typeface="Century"/>
              </a:rPr>
              <a:t>State:  the </a:t>
            </a:r>
            <a:r>
              <a:rPr sz="2800" spc="45" dirty="0">
                <a:solidFill>
                  <a:srgbClr val="00B050"/>
                </a:solidFill>
                <a:latin typeface="Century"/>
                <a:cs typeface="Century"/>
              </a:rPr>
              <a:t>basic</a:t>
            </a:r>
            <a:r>
              <a:rPr sz="2800" spc="265" dirty="0">
                <a:solidFill>
                  <a:srgbClr val="00B050"/>
                </a:solidFill>
                <a:latin typeface="Century"/>
                <a:cs typeface="Century"/>
              </a:rPr>
              <a:t> </a:t>
            </a:r>
            <a:r>
              <a:rPr sz="2800" spc="35" dirty="0">
                <a:solidFill>
                  <a:srgbClr val="00B050"/>
                </a:solidFill>
                <a:latin typeface="Century"/>
                <a:cs typeface="Century"/>
              </a:rPr>
              <a:t>idea</a:t>
            </a:r>
            <a:endParaRPr sz="2800" dirty="0">
              <a:solidFill>
                <a:srgbClr val="00B050"/>
              </a:solidFill>
              <a:latin typeface="Century"/>
              <a:cs typeface="Century"/>
            </a:endParaRPr>
          </a:p>
          <a:p>
            <a:pPr marL="212090" marR="438784" indent="-199390">
              <a:lnSpc>
                <a:spcPct val="116300"/>
              </a:lnSpc>
              <a:spcBef>
                <a:spcPts val="1795"/>
              </a:spcBef>
              <a:buFont typeface="Times New Roman"/>
              <a:buChar char="•"/>
              <a:tabLst>
                <a:tab pos="212725" algn="l"/>
              </a:tabLst>
            </a:pPr>
            <a:r>
              <a:rPr sz="2050" spc="55" dirty="0">
                <a:latin typeface="PMingLiU"/>
                <a:cs typeface="PMingLiU"/>
              </a:rPr>
              <a:t>Each </a:t>
            </a:r>
            <a:r>
              <a:rPr sz="2050" spc="50" dirty="0">
                <a:latin typeface="PMingLiU"/>
                <a:cs typeface="PMingLiU"/>
              </a:rPr>
              <a:t>node </a:t>
            </a:r>
            <a:r>
              <a:rPr sz="2050" spc="5" dirty="0">
                <a:latin typeface="PMingLiU"/>
                <a:cs typeface="PMingLiU"/>
              </a:rPr>
              <a:t>knows </a:t>
            </a:r>
            <a:r>
              <a:rPr sz="2050" spc="90" dirty="0">
                <a:latin typeface="PMingLiU"/>
                <a:cs typeface="PMingLiU"/>
              </a:rPr>
              <a:t>the </a:t>
            </a:r>
            <a:r>
              <a:rPr sz="2050" spc="50" dirty="0">
                <a:latin typeface="PMingLiU"/>
                <a:cs typeface="PMingLiU"/>
              </a:rPr>
              <a:t>default (or </a:t>
            </a:r>
            <a:r>
              <a:rPr sz="2050" spc="60" dirty="0">
                <a:latin typeface="PMingLiU"/>
                <a:cs typeface="PMingLiU"/>
              </a:rPr>
              <a:t>manager  </a:t>
            </a:r>
            <a:r>
              <a:rPr sz="2050" spc="65" dirty="0">
                <a:latin typeface="PMingLiU"/>
                <a:cs typeface="PMingLiU"/>
              </a:rPr>
              <a:t>settable) </a:t>
            </a:r>
            <a:r>
              <a:rPr sz="2050" spc="35" dirty="0">
                <a:latin typeface="PMingLiU"/>
                <a:cs typeface="PMingLiU"/>
              </a:rPr>
              <a:t>cost </a:t>
            </a:r>
            <a:r>
              <a:rPr sz="2050" spc="-50" dirty="0">
                <a:latin typeface="PMingLiU"/>
                <a:cs typeface="PMingLiU"/>
              </a:rPr>
              <a:t>of </a:t>
            </a:r>
            <a:r>
              <a:rPr sz="2050" spc="50" dirty="0">
                <a:latin typeface="PMingLiU"/>
                <a:cs typeface="PMingLiU"/>
              </a:rPr>
              <a:t>its </a:t>
            </a:r>
            <a:r>
              <a:rPr sz="2050" spc="30" dirty="0">
                <a:latin typeface="PMingLiU"/>
                <a:cs typeface="PMingLiU"/>
              </a:rPr>
              <a:t>outgoing </a:t>
            </a:r>
            <a:r>
              <a:rPr sz="2050" spc="15" dirty="0">
                <a:latin typeface="PMingLiU"/>
                <a:cs typeface="PMingLiU"/>
              </a:rPr>
              <a:t>links. </a:t>
            </a:r>
            <a:r>
              <a:rPr sz="2050" spc="25" dirty="0">
                <a:latin typeface="PMingLiU"/>
                <a:cs typeface="PMingLiU"/>
              </a:rPr>
              <a:t>Neighbor  </a:t>
            </a:r>
            <a:r>
              <a:rPr sz="2050" spc="5" dirty="0">
                <a:latin typeface="PMingLiU"/>
                <a:cs typeface="PMingLiU"/>
              </a:rPr>
              <a:t>discovery </a:t>
            </a:r>
            <a:r>
              <a:rPr sz="2050" spc="-15" dirty="0">
                <a:latin typeface="PMingLiU"/>
                <a:cs typeface="PMingLiU"/>
              </a:rPr>
              <a:t>is </a:t>
            </a:r>
            <a:r>
              <a:rPr sz="2050" spc="40" dirty="0">
                <a:latin typeface="PMingLiU"/>
                <a:cs typeface="PMingLiU"/>
              </a:rPr>
              <a:t>used </a:t>
            </a:r>
            <a:r>
              <a:rPr sz="2050" spc="90" dirty="0">
                <a:latin typeface="PMingLiU"/>
                <a:cs typeface="PMingLiU"/>
              </a:rPr>
              <a:t>to </a:t>
            </a:r>
            <a:r>
              <a:rPr sz="2050" spc="15" dirty="0">
                <a:latin typeface="PMingLiU"/>
                <a:cs typeface="PMingLiU"/>
              </a:rPr>
              <a:t>compile </a:t>
            </a:r>
            <a:r>
              <a:rPr sz="2050" spc="90" dirty="0">
                <a:latin typeface="PMingLiU"/>
                <a:cs typeface="PMingLiU"/>
              </a:rPr>
              <a:t>a </a:t>
            </a:r>
            <a:r>
              <a:rPr sz="2050" spc="30" dirty="0">
                <a:latin typeface="PMingLiU"/>
                <a:cs typeface="PMingLiU"/>
              </a:rPr>
              <a:t>list </a:t>
            </a:r>
            <a:r>
              <a:rPr sz="2050" spc="-50" dirty="0">
                <a:latin typeface="PMingLiU"/>
                <a:cs typeface="PMingLiU"/>
              </a:rPr>
              <a:t>of </a:t>
            </a:r>
            <a:r>
              <a:rPr sz="2050" spc="30" dirty="0">
                <a:latin typeface="PMingLiU"/>
                <a:cs typeface="PMingLiU"/>
              </a:rPr>
              <a:t>neighbors  </a:t>
            </a:r>
            <a:r>
              <a:rPr sz="2050" spc="145" dirty="0">
                <a:latin typeface="PMingLiU"/>
                <a:cs typeface="PMingLiU"/>
              </a:rPr>
              <a:t>that </a:t>
            </a:r>
            <a:r>
              <a:rPr sz="2050" spc="50" dirty="0">
                <a:latin typeface="PMingLiU"/>
                <a:cs typeface="PMingLiU"/>
              </a:rPr>
              <a:t>are </a:t>
            </a:r>
            <a:r>
              <a:rPr sz="2050" spc="45" dirty="0">
                <a:latin typeface="PMingLiU"/>
                <a:cs typeface="PMingLiU"/>
              </a:rPr>
              <a:t>UP. </a:t>
            </a:r>
            <a:r>
              <a:rPr sz="2050" spc="60" dirty="0">
                <a:latin typeface="PMingLiU"/>
                <a:cs typeface="PMingLiU"/>
              </a:rPr>
              <a:t>This </a:t>
            </a:r>
            <a:r>
              <a:rPr sz="2050" spc="40" dirty="0">
                <a:latin typeface="PMingLiU"/>
                <a:cs typeface="PMingLiU"/>
              </a:rPr>
              <a:t>information, </a:t>
            </a:r>
            <a:r>
              <a:rPr sz="2050" spc="20" dirty="0">
                <a:latin typeface="PMingLiU"/>
                <a:cs typeface="PMingLiU"/>
              </a:rPr>
              <a:t>along </a:t>
            </a:r>
            <a:r>
              <a:rPr sz="2050" spc="60" dirty="0">
                <a:latin typeface="PMingLiU"/>
                <a:cs typeface="PMingLiU"/>
              </a:rPr>
              <a:t>with </a:t>
            </a:r>
            <a:r>
              <a:rPr sz="2050" spc="15" dirty="0">
                <a:latin typeface="PMingLiU"/>
                <a:cs typeface="PMingLiU"/>
              </a:rPr>
              <a:t>link  </a:t>
            </a:r>
            <a:r>
              <a:rPr sz="2050" spc="30" dirty="0">
                <a:latin typeface="PMingLiU"/>
                <a:cs typeface="PMingLiU"/>
              </a:rPr>
              <a:t>costs, </a:t>
            </a:r>
            <a:r>
              <a:rPr sz="2050" spc="-15" dirty="0">
                <a:latin typeface="PMingLiU"/>
                <a:cs typeface="PMingLiU"/>
              </a:rPr>
              <a:t>is </a:t>
            </a:r>
            <a:r>
              <a:rPr sz="2050" spc="35" dirty="0">
                <a:latin typeface="PMingLiU"/>
                <a:cs typeface="PMingLiU"/>
              </a:rPr>
              <a:t>placed in </a:t>
            </a:r>
            <a:r>
              <a:rPr sz="2050" spc="90" dirty="0">
                <a:latin typeface="PMingLiU"/>
                <a:cs typeface="PMingLiU"/>
              </a:rPr>
              <a:t>a </a:t>
            </a:r>
            <a:r>
              <a:rPr sz="2050" spc="25" dirty="0">
                <a:latin typeface="PMingLiU"/>
                <a:cs typeface="PMingLiU"/>
              </a:rPr>
              <a:t>Link </a:t>
            </a:r>
            <a:r>
              <a:rPr sz="2050" spc="90" dirty="0">
                <a:latin typeface="PMingLiU"/>
                <a:cs typeface="PMingLiU"/>
              </a:rPr>
              <a:t>State </a:t>
            </a:r>
            <a:r>
              <a:rPr sz="2050" spc="60" dirty="0">
                <a:latin typeface="PMingLiU"/>
                <a:cs typeface="PMingLiU"/>
              </a:rPr>
              <a:t>Packet</a:t>
            </a:r>
            <a:r>
              <a:rPr sz="2050" spc="360" dirty="0">
                <a:latin typeface="PMingLiU"/>
                <a:cs typeface="PMingLiU"/>
              </a:rPr>
              <a:t> </a:t>
            </a:r>
            <a:r>
              <a:rPr sz="2050" spc="70" dirty="0">
                <a:latin typeface="PMingLiU"/>
                <a:cs typeface="PMingLiU"/>
              </a:rPr>
              <a:t>(LSP).</a:t>
            </a:r>
            <a:endParaRPr sz="2050" dirty="0">
              <a:latin typeface="PMingLiU"/>
              <a:cs typeface="PMingLiU"/>
            </a:endParaRPr>
          </a:p>
          <a:p>
            <a:pPr marL="212090" marR="68580" indent="-199390">
              <a:lnSpc>
                <a:spcPct val="116300"/>
              </a:lnSpc>
              <a:spcBef>
                <a:spcPts val="905"/>
              </a:spcBef>
              <a:buFont typeface="Times New Roman"/>
              <a:buChar char="•"/>
              <a:tabLst>
                <a:tab pos="212725" algn="l"/>
              </a:tabLst>
            </a:pPr>
            <a:r>
              <a:rPr sz="2050" spc="55" dirty="0">
                <a:latin typeface="PMingLiU"/>
                <a:cs typeface="PMingLiU"/>
              </a:rPr>
              <a:t>Each </a:t>
            </a:r>
            <a:r>
              <a:rPr sz="2050" spc="20" dirty="0">
                <a:latin typeface="PMingLiU"/>
                <a:cs typeface="PMingLiU"/>
              </a:rPr>
              <a:t>source </a:t>
            </a:r>
            <a:r>
              <a:rPr sz="2050" spc="60" dirty="0">
                <a:latin typeface="PMingLiU"/>
                <a:cs typeface="PMingLiU"/>
              </a:rPr>
              <a:t>broadcasts </a:t>
            </a:r>
            <a:r>
              <a:rPr sz="2050" spc="50" dirty="0">
                <a:latin typeface="PMingLiU"/>
                <a:cs typeface="PMingLiU"/>
              </a:rPr>
              <a:t>its </a:t>
            </a:r>
            <a:r>
              <a:rPr sz="2050" spc="70" dirty="0">
                <a:latin typeface="PMingLiU"/>
                <a:cs typeface="PMingLiU"/>
              </a:rPr>
              <a:t>LSP </a:t>
            </a:r>
            <a:r>
              <a:rPr sz="2050" spc="90" dirty="0">
                <a:latin typeface="PMingLiU"/>
                <a:cs typeface="PMingLiU"/>
              </a:rPr>
              <a:t>to </a:t>
            </a:r>
            <a:r>
              <a:rPr sz="2050" spc="80" dirty="0">
                <a:latin typeface="Calibri"/>
                <a:cs typeface="Calibri"/>
              </a:rPr>
              <a:t>all </a:t>
            </a:r>
            <a:r>
              <a:rPr sz="2050" spc="65" dirty="0">
                <a:latin typeface="PMingLiU"/>
                <a:cs typeface="PMingLiU"/>
              </a:rPr>
              <a:t>other </a:t>
            </a:r>
            <a:r>
              <a:rPr sz="2050" spc="35" dirty="0">
                <a:latin typeface="PMingLiU"/>
                <a:cs typeface="PMingLiU"/>
              </a:rPr>
              <a:t>nodes  </a:t>
            </a:r>
            <a:r>
              <a:rPr sz="2050" spc="25" dirty="0">
                <a:latin typeface="PMingLiU"/>
                <a:cs typeface="PMingLiU"/>
              </a:rPr>
              <a:t>using </a:t>
            </a:r>
            <a:r>
              <a:rPr sz="2050" spc="90" dirty="0">
                <a:latin typeface="PMingLiU"/>
                <a:cs typeface="PMingLiU"/>
              </a:rPr>
              <a:t>a </a:t>
            </a:r>
            <a:r>
              <a:rPr sz="2050" spc="40" dirty="0">
                <a:latin typeface="PMingLiU"/>
                <a:cs typeface="PMingLiU"/>
              </a:rPr>
              <a:t>primitive </a:t>
            </a:r>
            <a:r>
              <a:rPr sz="2050" spc="5" dirty="0">
                <a:latin typeface="PMingLiU"/>
                <a:cs typeface="PMingLiU"/>
              </a:rPr>
              <a:t>flooding </a:t>
            </a:r>
            <a:r>
              <a:rPr sz="2050" spc="40" dirty="0">
                <a:latin typeface="PMingLiU"/>
                <a:cs typeface="PMingLiU"/>
              </a:rPr>
              <a:t>mechanism </a:t>
            </a:r>
            <a:r>
              <a:rPr sz="2050" spc="15" dirty="0">
                <a:latin typeface="PMingLiU"/>
                <a:cs typeface="PMingLiU"/>
              </a:rPr>
              <a:t>called  </a:t>
            </a:r>
            <a:r>
              <a:rPr sz="2050" spc="30" dirty="0">
                <a:latin typeface="PMingLiU"/>
                <a:cs typeface="PMingLiU"/>
              </a:rPr>
              <a:t>intelligent</a:t>
            </a:r>
            <a:r>
              <a:rPr sz="2050" dirty="0">
                <a:latin typeface="PMingLiU"/>
                <a:cs typeface="PMingLiU"/>
              </a:rPr>
              <a:t> </a:t>
            </a:r>
            <a:r>
              <a:rPr sz="2050" spc="10" dirty="0">
                <a:latin typeface="PMingLiU"/>
                <a:cs typeface="PMingLiU"/>
              </a:rPr>
              <a:t>flooding.</a:t>
            </a:r>
            <a:endParaRPr sz="2050" dirty="0">
              <a:latin typeface="PMingLiU"/>
              <a:cs typeface="PMingLiU"/>
            </a:endParaRPr>
          </a:p>
          <a:p>
            <a:pPr marL="212090" marR="5080" indent="-199390">
              <a:lnSpc>
                <a:spcPct val="116399"/>
              </a:lnSpc>
              <a:spcBef>
                <a:spcPts val="900"/>
              </a:spcBef>
              <a:buFont typeface="Times New Roman"/>
              <a:buChar char="•"/>
              <a:tabLst>
                <a:tab pos="212725" algn="l"/>
              </a:tabLst>
            </a:pPr>
            <a:r>
              <a:rPr sz="2050" spc="40" dirty="0">
                <a:latin typeface="PMingLiU"/>
                <a:cs typeface="PMingLiU"/>
              </a:rPr>
              <a:t>After </a:t>
            </a:r>
            <a:r>
              <a:rPr sz="2050" spc="90" dirty="0">
                <a:latin typeface="PMingLiU"/>
                <a:cs typeface="PMingLiU"/>
              </a:rPr>
              <a:t>the </a:t>
            </a:r>
            <a:r>
              <a:rPr sz="2050" spc="70" dirty="0">
                <a:latin typeface="PMingLiU"/>
                <a:cs typeface="PMingLiU"/>
              </a:rPr>
              <a:t>LSP </a:t>
            </a:r>
            <a:r>
              <a:rPr sz="2050" spc="60" dirty="0">
                <a:latin typeface="PMingLiU"/>
                <a:cs typeface="PMingLiU"/>
              </a:rPr>
              <a:t>propagation </a:t>
            </a:r>
            <a:r>
              <a:rPr sz="2050" spc="20" dirty="0">
                <a:latin typeface="PMingLiU"/>
                <a:cs typeface="PMingLiU"/>
              </a:rPr>
              <a:t>process </a:t>
            </a:r>
            <a:r>
              <a:rPr sz="2050" spc="25" dirty="0">
                <a:latin typeface="PMingLiU"/>
                <a:cs typeface="PMingLiU"/>
              </a:rPr>
              <a:t>stabilizes. each  </a:t>
            </a:r>
            <a:r>
              <a:rPr sz="2050" spc="50" dirty="0">
                <a:latin typeface="PMingLiU"/>
                <a:cs typeface="PMingLiU"/>
              </a:rPr>
              <a:t>node </a:t>
            </a:r>
            <a:r>
              <a:rPr sz="2050" spc="55" dirty="0">
                <a:latin typeface="PMingLiU"/>
                <a:cs typeface="PMingLiU"/>
              </a:rPr>
              <a:t>has </a:t>
            </a:r>
            <a:r>
              <a:rPr sz="2050" spc="90" dirty="0">
                <a:latin typeface="PMingLiU"/>
                <a:cs typeface="PMingLiU"/>
              </a:rPr>
              <a:t>a </a:t>
            </a:r>
            <a:r>
              <a:rPr sz="2050" spc="35" dirty="0">
                <a:latin typeface="PMingLiU"/>
                <a:cs typeface="PMingLiU"/>
              </a:rPr>
              <a:t>complete </a:t>
            </a:r>
            <a:r>
              <a:rPr sz="2050" spc="85" dirty="0">
                <a:latin typeface="PMingLiU"/>
                <a:cs typeface="PMingLiU"/>
              </a:rPr>
              <a:t>and </a:t>
            </a:r>
            <a:r>
              <a:rPr sz="2050" spc="35" dirty="0">
                <a:latin typeface="PMingLiU"/>
                <a:cs typeface="PMingLiU"/>
              </a:rPr>
              <a:t>identical </a:t>
            </a:r>
            <a:r>
              <a:rPr sz="2050" spc="60" dirty="0">
                <a:latin typeface="PMingLiU"/>
                <a:cs typeface="PMingLiU"/>
              </a:rPr>
              <a:t>picture </a:t>
            </a:r>
            <a:r>
              <a:rPr sz="2050" spc="-50" dirty="0">
                <a:latin typeface="PMingLiU"/>
                <a:cs typeface="PMingLiU"/>
              </a:rPr>
              <a:t>of </a:t>
            </a:r>
            <a:r>
              <a:rPr sz="2050" spc="90" dirty="0">
                <a:latin typeface="PMingLiU"/>
                <a:cs typeface="PMingLiU"/>
              </a:rPr>
              <a:t>the  </a:t>
            </a:r>
            <a:r>
              <a:rPr sz="2050" spc="35" dirty="0">
                <a:latin typeface="PMingLiU"/>
                <a:cs typeface="PMingLiU"/>
              </a:rPr>
              <a:t>network </a:t>
            </a:r>
            <a:r>
              <a:rPr sz="2050" spc="60" dirty="0">
                <a:latin typeface="PMingLiU"/>
                <a:cs typeface="PMingLiU"/>
              </a:rPr>
              <a:t>graph. </a:t>
            </a:r>
            <a:r>
              <a:rPr sz="2050" spc="85" dirty="0">
                <a:latin typeface="PMingLiU"/>
                <a:cs typeface="PMingLiU"/>
              </a:rPr>
              <a:t>Then </a:t>
            </a:r>
            <a:r>
              <a:rPr sz="2050" spc="25" dirty="0">
                <a:latin typeface="PMingLiU"/>
                <a:cs typeface="PMingLiU"/>
              </a:rPr>
              <a:t>each </a:t>
            </a:r>
            <a:r>
              <a:rPr sz="2050" spc="50" dirty="0">
                <a:latin typeface="PMingLiU"/>
                <a:cs typeface="PMingLiU"/>
              </a:rPr>
              <a:t>node </a:t>
            </a:r>
            <a:r>
              <a:rPr sz="2050" i="1" spc="100" dirty="0">
                <a:latin typeface="Palatino Linotype"/>
                <a:cs typeface="Palatino Linotype"/>
              </a:rPr>
              <a:t>S </a:t>
            </a:r>
            <a:r>
              <a:rPr sz="2050" spc="15" dirty="0">
                <a:latin typeface="PMingLiU"/>
                <a:cs typeface="PMingLiU"/>
              </a:rPr>
              <a:t>uses </a:t>
            </a:r>
            <a:r>
              <a:rPr sz="2050" spc="55" dirty="0">
                <a:latin typeface="PMingLiU"/>
                <a:cs typeface="PMingLiU"/>
              </a:rPr>
              <a:t>any  </a:t>
            </a:r>
            <a:r>
              <a:rPr sz="2050" spc="65" dirty="0">
                <a:latin typeface="PMingLiU"/>
                <a:cs typeface="PMingLiU"/>
              </a:rPr>
              <a:t>shortest </a:t>
            </a:r>
            <a:r>
              <a:rPr sz="2050" spc="114" dirty="0">
                <a:latin typeface="PMingLiU"/>
                <a:cs typeface="PMingLiU"/>
              </a:rPr>
              <a:t>path </a:t>
            </a:r>
            <a:r>
              <a:rPr sz="2050" spc="45" dirty="0">
                <a:latin typeface="PMingLiU"/>
                <a:cs typeface="PMingLiU"/>
              </a:rPr>
              <a:t>algorith </a:t>
            </a:r>
            <a:r>
              <a:rPr sz="2050" spc="25" dirty="0">
                <a:latin typeface="PMingLiU"/>
                <a:cs typeface="PMingLiU"/>
              </a:rPr>
              <a:t>(i.e., </a:t>
            </a:r>
            <a:r>
              <a:rPr sz="2050" spc="-90" dirty="0">
                <a:latin typeface="PMingLiU"/>
                <a:cs typeface="PMingLiU"/>
              </a:rPr>
              <a:t>Dijkstra’s) </a:t>
            </a:r>
            <a:r>
              <a:rPr sz="2050" spc="90" dirty="0">
                <a:latin typeface="PMingLiU"/>
                <a:cs typeface="PMingLiU"/>
              </a:rPr>
              <a:t>to </a:t>
            </a:r>
            <a:r>
              <a:rPr sz="2050" spc="60" dirty="0">
                <a:latin typeface="PMingLiU"/>
                <a:cs typeface="PMingLiU"/>
              </a:rPr>
              <a:t>compute  </a:t>
            </a:r>
            <a:r>
              <a:rPr sz="2050" spc="90" dirty="0">
                <a:latin typeface="PMingLiU"/>
                <a:cs typeface="PMingLiU"/>
              </a:rPr>
              <a:t>the </a:t>
            </a:r>
            <a:r>
              <a:rPr sz="2050" spc="75" dirty="0">
                <a:latin typeface="PMingLiU"/>
                <a:cs typeface="PMingLiU"/>
              </a:rPr>
              <a:t>next </a:t>
            </a:r>
            <a:r>
              <a:rPr sz="2050" spc="50" dirty="0">
                <a:latin typeface="PMingLiU"/>
                <a:cs typeface="PMingLiU"/>
              </a:rPr>
              <a:t>node </a:t>
            </a:r>
            <a:r>
              <a:rPr sz="2050" spc="35" dirty="0">
                <a:latin typeface="PMingLiU"/>
                <a:cs typeface="PMingLiU"/>
              </a:rPr>
              <a:t>on </a:t>
            </a:r>
            <a:r>
              <a:rPr sz="2050" spc="90" dirty="0">
                <a:latin typeface="PMingLiU"/>
                <a:cs typeface="PMingLiU"/>
              </a:rPr>
              <a:t>the </a:t>
            </a:r>
            <a:r>
              <a:rPr sz="2050" spc="65" dirty="0">
                <a:latin typeface="PMingLiU"/>
                <a:cs typeface="PMingLiU"/>
              </a:rPr>
              <a:t>shortest </a:t>
            </a:r>
            <a:r>
              <a:rPr sz="2050" spc="114" dirty="0">
                <a:latin typeface="PMingLiU"/>
                <a:cs typeface="PMingLiU"/>
              </a:rPr>
              <a:t>path </a:t>
            </a:r>
            <a:r>
              <a:rPr sz="2050" spc="15" dirty="0">
                <a:latin typeface="PMingLiU"/>
                <a:cs typeface="PMingLiU"/>
              </a:rPr>
              <a:t>from </a:t>
            </a:r>
            <a:r>
              <a:rPr sz="2050" i="1" spc="100" dirty="0">
                <a:latin typeface="Palatino Linotype"/>
                <a:cs typeface="Palatino Linotype"/>
              </a:rPr>
              <a:t>S </a:t>
            </a:r>
            <a:r>
              <a:rPr sz="2050" spc="90" dirty="0">
                <a:latin typeface="PMingLiU"/>
                <a:cs typeface="PMingLiU"/>
              </a:rPr>
              <a:t>to  </a:t>
            </a:r>
            <a:r>
              <a:rPr sz="2050" spc="15" dirty="0">
                <a:latin typeface="PMingLiU"/>
                <a:cs typeface="PMingLiU"/>
              </a:rPr>
              <a:t>every </a:t>
            </a:r>
            <a:r>
              <a:rPr sz="2050" spc="65" dirty="0">
                <a:latin typeface="PMingLiU"/>
                <a:cs typeface="PMingLiU"/>
              </a:rPr>
              <a:t>other </a:t>
            </a:r>
            <a:r>
              <a:rPr sz="2050" spc="50" dirty="0">
                <a:latin typeface="PMingLiU"/>
                <a:cs typeface="PMingLiU"/>
              </a:rPr>
              <a:t>node</a:t>
            </a:r>
            <a:r>
              <a:rPr sz="2050" spc="114" dirty="0">
                <a:latin typeface="PMingLiU"/>
                <a:cs typeface="PMingLiU"/>
              </a:rPr>
              <a:t> </a:t>
            </a:r>
            <a:r>
              <a:rPr sz="2050" i="1" spc="85" dirty="0">
                <a:latin typeface="Palatino Linotype"/>
                <a:cs typeface="Palatino Linotype"/>
              </a:rPr>
              <a:t>D</a:t>
            </a:r>
            <a:r>
              <a:rPr sz="2050" spc="85" dirty="0">
                <a:latin typeface="PMingLiU"/>
                <a:cs typeface="PMingLiU"/>
              </a:rPr>
              <a:t>.</a:t>
            </a:r>
            <a:endParaRPr sz="2050" dirty="0">
              <a:latin typeface="PMingLiU"/>
              <a:cs typeface="PMingLiU"/>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79851" y="660400"/>
            <a:ext cx="3133550" cy="430887"/>
          </a:xfrm>
          <a:prstGeom prst="rect">
            <a:avLst/>
          </a:prstGeom>
        </p:spPr>
        <p:txBody>
          <a:bodyPr vert="horz" wrap="square" lIns="0" tIns="0" rIns="0" bIns="0" rtlCol="0">
            <a:spAutoFit/>
          </a:bodyPr>
          <a:lstStyle/>
          <a:p>
            <a:pPr marL="12700">
              <a:lnSpc>
                <a:spcPct val="100000"/>
              </a:lnSpc>
            </a:pPr>
            <a:r>
              <a:rPr sz="2800" spc="75" dirty="0">
                <a:solidFill>
                  <a:srgbClr val="00B050"/>
                </a:solidFill>
                <a:latin typeface="Century"/>
                <a:cs typeface="Century"/>
              </a:rPr>
              <a:t>LSP</a:t>
            </a:r>
            <a:r>
              <a:rPr sz="2800" spc="120" dirty="0">
                <a:solidFill>
                  <a:srgbClr val="00B050"/>
                </a:solidFill>
                <a:latin typeface="Century"/>
                <a:cs typeface="Century"/>
              </a:rPr>
              <a:t> </a:t>
            </a:r>
            <a:r>
              <a:rPr sz="2800" spc="60" dirty="0">
                <a:solidFill>
                  <a:srgbClr val="00B050"/>
                </a:solidFill>
                <a:latin typeface="Century"/>
                <a:cs typeface="Century"/>
              </a:rPr>
              <a:t>Generation</a:t>
            </a:r>
            <a:endParaRPr sz="2800" dirty="0">
              <a:solidFill>
                <a:srgbClr val="00B050"/>
              </a:solidFill>
              <a:latin typeface="Century"/>
              <a:cs typeface="Century"/>
            </a:endParaRPr>
          </a:p>
        </p:txBody>
      </p:sp>
      <p:sp>
        <p:nvSpPr>
          <p:cNvPr id="3" name="object 3"/>
          <p:cNvSpPr/>
          <p:nvPr/>
        </p:nvSpPr>
        <p:spPr>
          <a:xfrm>
            <a:off x="1668805" y="1765198"/>
            <a:ext cx="688975" cy="609600"/>
          </a:xfrm>
          <a:custGeom>
            <a:avLst/>
            <a:gdLst/>
            <a:ahLst/>
            <a:cxnLst/>
            <a:rect l="l" t="t" r="r" b="b"/>
            <a:pathLst>
              <a:path w="688975" h="609600">
                <a:moveTo>
                  <a:pt x="688771" y="304647"/>
                </a:moveTo>
                <a:lnTo>
                  <a:pt x="685037" y="259629"/>
                </a:lnTo>
                <a:lnTo>
                  <a:pt x="674190" y="216662"/>
                </a:lnTo>
                <a:lnTo>
                  <a:pt x="656763" y="176216"/>
                </a:lnTo>
                <a:lnTo>
                  <a:pt x="633288" y="138764"/>
                </a:lnTo>
                <a:lnTo>
                  <a:pt x="604298" y="104777"/>
                </a:lnTo>
                <a:lnTo>
                  <a:pt x="570326" y="74725"/>
                </a:lnTo>
                <a:lnTo>
                  <a:pt x="531905" y="49081"/>
                </a:lnTo>
                <a:lnTo>
                  <a:pt x="489568" y="28315"/>
                </a:lnTo>
                <a:lnTo>
                  <a:pt x="443847" y="12898"/>
                </a:lnTo>
                <a:lnTo>
                  <a:pt x="395275" y="3303"/>
                </a:lnTo>
                <a:lnTo>
                  <a:pt x="344385" y="0"/>
                </a:lnTo>
                <a:lnTo>
                  <a:pt x="293493" y="3303"/>
                </a:lnTo>
                <a:lnTo>
                  <a:pt x="244919" y="12898"/>
                </a:lnTo>
                <a:lnTo>
                  <a:pt x="199197" y="28315"/>
                </a:lnTo>
                <a:lnTo>
                  <a:pt x="156860" y="49081"/>
                </a:lnTo>
                <a:lnTo>
                  <a:pt x="118439" y="74725"/>
                </a:lnTo>
                <a:lnTo>
                  <a:pt x="84469" y="104777"/>
                </a:lnTo>
                <a:lnTo>
                  <a:pt x="55480" y="138764"/>
                </a:lnTo>
                <a:lnTo>
                  <a:pt x="32006" y="176216"/>
                </a:lnTo>
                <a:lnTo>
                  <a:pt x="14580" y="216662"/>
                </a:lnTo>
                <a:lnTo>
                  <a:pt x="3733" y="259629"/>
                </a:lnTo>
                <a:lnTo>
                  <a:pt x="0" y="304647"/>
                </a:lnTo>
                <a:lnTo>
                  <a:pt x="3733" y="349668"/>
                </a:lnTo>
                <a:lnTo>
                  <a:pt x="14580" y="392638"/>
                </a:lnTo>
                <a:lnTo>
                  <a:pt x="32006" y="433086"/>
                </a:lnTo>
                <a:lnTo>
                  <a:pt x="55480" y="470539"/>
                </a:lnTo>
                <a:lnTo>
                  <a:pt x="84469" y="504528"/>
                </a:lnTo>
                <a:lnTo>
                  <a:pt x="118439" y="534580"/>
                </a:lnTo>
                <a:lnTo>
                  <a:pt x="156860" y="560226"/>
                </a:lnTo>
                <a:lnTo>
                  <a:pt x="199197" y="580992"/>
                </a:lnTo>
                <a:lnTo>
                  <a:pt x="244919" y="596409"/>
                </a:lnTo>
                <a:lnTo>
                  <a:pt x="293493" y="606004"/>
                </a:lnTo>
                <a:lnTo>
                  <a:pt x="344385" y="609307"/>
                </a:lnTo>
                <a:lnTo>
                  <a:pt x="395275" y="606004"/>
                </a:lnTo>
                <a:lnTo>
                  <a:pt x="443847" y="596409"/>
                </a:lnTo>
                <a:lnTo>
                  <a:pt x="489568" y="580992"/>
                </a:lnTo>
                <a:lnTo>
                  <a:pt x="531905" y="560226"/>
                </a:lnTo>
                <a:lnTo>
                  <a:pt x="570326" y="534580"/>
                </a:lnTo>
                <a:lnTo>
                  <a:pt x="604298" y="504528"/>
                </a:lnTo>
                <a:lnTo>
                  <a:pt x="633288" y="470539"/>
                </a:lnTo>
                <a:lnTo>
                  <a:pt x="656763" y="433086"/>
                </a:lnTo>
                <a:lnTo>
                  <a:pt x="674190" y="392638"/>
                </a:lnTo>
                <a:lnTo>
                  <a:pt x="685037" y="349668"/>
                </a:lnTo>
                <a:lnTo>
                  <a:pt x="688771" y="304647"/>
                </a:lnTo>
              </a:path>
            </a:pathLst>
          </a:custGeom>
          <a:ln w="13245">
            <a:solidFill>
              <a:srgbClr val="000000"/>
            </a:solidFill>
          </a:ln>
        </p:spPr>
        <p:txBody>
          <a:bodyPr wrap="square" lIns="0" tIns="0" rIns="0" bIns="0" rtlCol="0"/>
          <a:lstStyle/>
          <a:p>
            <a:endParaRPr/>
          </a:p>
        </p:txBody>
      </p:sp>
      <p:sp>
        <p:nvSpPr>
          <p:cNvPr id="4" name="object 4"/>
          <p:cNvSpPr/>
          <p:nvPr/>
        </p:nvSpPr>
        <p:spPr>
          <a:xfrm>
            <a:off x="3523208" y="1235366"/>
            <a:ext cx="688975" cy="609600"/>
          </a:xfrm>
          <a:custGeom>
            <a:avLst/>
            <a:gdLst/>
            <a:ahLst/>
            <a:cxnLst/>
            <a:rect l="l" t="t" r="r" b="b"/>
            <a:pathLst>
              <a:path w="688975" h="609600">
                <a:moveTo>
                  <a:pt x="688784" y="304647"/>
                </a:moveTo>
                <a:lnTo>
                  <a:pt x="685050" y="259629"/>
                </a:lnTo>
                <a:lnTo>
                  <a:pt x="674203" y="216662"/>
                </a:lnTo>
                <a:lnTo>
                  <a:pt x="656775" y="176216"/>
                </a:lnTo>
                <a:lnTo>
                  <a:pt x="633300" y="138764"/>
                </a:lnTo>
                <a:lnTo>
                  <a:pt x="604309" y="104777"/>
                </a:lnTo>
                <a:lnTo>
                  <a:pt x="570337" y="74725"/>
                </a:lnTo>
                <a:lnTo>
                  <a:pt x="531915" y="49081"/>
                </a:lnTo>
                <a:lnTo>
                  <a:pt x="489576" y="28315"/>
                </a:lnTo>
                <a:lnTo>
                  <a:pt x="443853" y="12898"/>
                </a:lnTo>
                <a:lnTo>
                  <a:pt x="395279" y="3303"/>
                </a:lnTo>
                <a:lnTo>
                  <a:pt x="344385" y="0"/>
                </a:lnTo>
                <a:lnTo>
                  <a:pt x="293495" y="3303"/>
                </a:lnTo>
                <a:lnTo>
                  <a:pt x="244924" y="12898"/>
                </a:lnTo>
                <a:lnTo>
                  <a:pt x="199203" y="28315"/>
                </a:lnTo>
                <a:lnTo>
                  <a:pt x="156865" y="49081"/>
                </a:lnTo>
                <a:lnTo>
                  <a:pt x="118445" y="74725"/>
                </a:lnTo>
                <a:lnTo>
                  <a:pt x="84473" y="104777"/>
                </a:lnTo>
                <a:lnTo>
                  <a:pt x="55483" y="138764"/>
                </a:lnTo>
                <a:lnTo>
                  <a:pt x="32008" y="176216"/>
                </a:lnTo>
                <a:lnTo>
                  <a:pt x="14581" y="216662"/>
                </a:lnTo>
                <a:lnTo>
                  <a:pt x="3734" y="259629"/>
                </a:lnTo>
                <a:lnTo>
                  <a:pt x="0" y="304647"/>
                </a:lnTo>
                <a:lnTo>
                  <a:pt x="3734" y="349668"/>
                </a:lnTo>
                <a:lnTo>
                  <a:pt x="14581" y="392638"/>
                </a:lnTo>
                <a:lnTo>
                  <a:pt x="32008" y="433086"/>
                </a:lnTo>
                <a:lnTo>
                  <a:pt x="55483" y="470539"/>
                </a:lnTo>
                <a:lnTo>
                  <a:pt x="84473" y="504528"/>
                </a:lnTo>
                <a:lnTo>
                  <a:pt x="118445" y="534580"/>
                </a:lnTo>
                <a:lnTo>
                  <a:pt x="156865" y="560226"/>
                </a:lnTo>
                <a:lnTo>
                  <a:pt x="199203" y="580992"/>
                </a:lnTo>
                <a:lnTo>
                  <a:pt x="244924" y="596409"/>
                </a:lnTo>
                <a:lnTo>
                  <a:pt x="293495" y="606004"/>
                </a:lnTo>
                <a:lnTo>
                  <a:pt x="344385" y="609307"/>
                </a:lnTo>
                <a:lnTo>
                  <a:pt x="395279" y="606004"/>
                </a:lnTo>
                <a:lnTo>
                  <a:pt x="443853" y="596409"/>
                </a:lnTo>
                <a:lnTo>
                  <a:pt x="489576" y="580992"/>
                </a:lnTo>
                <a:lnTo>
                  <a:pt x="531915" y="560226"/>
                </a:lnTo>
                <a:lnTo>
                  <a:pt x="570337" y="534580"/>
                </a:lnTo>
                <a:lnTo>
                  <a:pt x="604309" y="504528"/>
                </a:lnTo>
                <a:lnTo>
                  <a:pt x="633300" y="470539"/>
                </a:lnTo>
                <a:lnTo>
                  <a:pt x="656775" y="433086"/>
                </a:lnTo>
                <a:lnTo>
                  <a:pt x="674203" y="392638"/>
                </a:lnTo>
                <a:lnTo>
                  <a:pt x="685050" y="349668"/>
                </a:lnTo>
                <a:lnTo>
                  <a:pt x="688784" y="304647"/>
                </a:lnTo>
              </a:path>
            </a:pathLst>
          </a:custGeom>
          <a:ln w="13245">
            <a:solidFill>
              <a:srgbClr val="000000"/>
            </a:solidFill>
          </a:ln>
        </p:spPr>
        <p:txBody>
          <a:bodyPr wrap="square" lIns="0" tIns="0" rIns="0" bIns="0" rtlCol="0"/>
          <a:lstStyle/>
          <a:p>
            <a:endParaRPr/>
          </a:p>
        </p:txBody>
      </p:sp>
      <p:sp>
        <p:nvSpPr>
          <p:cNvPr id="5" name="object 5"/>
          <p:cNvSpPr/>
          <p:nvPr/>
        </p:nvSpPr>
        <p:spPr>
          <a:xfrm>
            <a:off x="5523319" y="1672475"/>
            <a:ext cx="688975" cy="609600"/>
          </a:xfrm>
          <a:custGeom>
            <a:avLst/>
            <a:gdLst/>
            <a:ahLst/>
            <a:cxnLst/>
            <a:rect l="l" t="t" r="r" b="b"/>
            <a:pathLst>
              <a:path w="688975" h="609600">
                <a:moveTo>
                  <a:pt x="688784" y="304660"/>
                </a:moveTo>
                <a:lnTo>
                  <a:pt x="685050" y="259639"/>
                </a:lnTo>
                <a:lnTo>
                  <a:pt x="674203" y="216669"/>
                </a:lnTo>
                <a:lnTo>
                  <a:pt x="656775" y="176221"/>
                </a:lnTo>
                <a:lnTo>
                  <a:pt x="633300" y="138768"/>
                </a:lnTo>
                <a:lnTo>
                  <a:pt x="604311" y="104779"/>
                </a:lnTo>
                <a:lnTo>
                  <a:pt x="570339" y="74727"/>
                </a:lnTo>
                <a:lnTo>
                  <a:pt x="531918" y="49081"/>
                </a:lnTo>
                <a:lnTo>
                  <a:pt x="489581" y="28315"/>
                </a:lnTo>
                <a:lnTo>
                  <a:pt x="443860" y="12898"/>
                </a:lnTo>
                <a:lnTo>
                  <a:pt x="395288" y="3303"/>
                </a:lnTo>
                <a:lnTo>
                  <a:pt x="344398" y="0"/>
                </a:lnTo>
                <a:lnTo>
                  <a:pt x="293505" y="3303"/>
                </a:lnTo>
                <a:lnTo>
                  <a:pt x="244931" y="12898"/>
                </a:lnTo>
                <a:lnTo>
                  <a:pt x="199208" y="28315"/>
                </a:lnTo>
                <a:lnTo>
                  <a:pt x="156869" y="49081"/>
                </a:lnTo>
                <a:lnTo>
                  <a:pt x="118447" y="74727"/>
                </a:lnTo>
                <a:lnTo>
                  <a:pt x="84474" y="104779"/>
                </a:lnTo>
                <a:lnTo>
                  <a:pt x="55484" y="138768"/>
                </a:lnTo>
                <a:lnTo>
                  <a:pt x="32008" y="176221"/>
                </a:lnTo>
                <a:lnTo>
                  <a:pt x="14581" y="216669"/>
                </a:lnTo>
                <a:lnTo>
                  <a:pt x="3734" y="259639"/>
                </a:lnTo>
                <a:lnTo>
                  <a:pt x="0" y="304660"/>
                </a:lnTo>
                <a:lnTo>
                  <a:pt x="3734" y="349678"/>
                </a:lnTo>
                <a:lnTo>
                  <a:pt x="14581" y="392645"/>
                </a:lnTo>
                <a:lnTo>
                  <a:pt x="32008" y="433090"/>
                </a:lnTo>
                <a:lnTo>
                  <a:pt x="55484" y="470542"/>
                </a:lnTo>
                <a:lnTo>
                  <a:pt x="84474" y="504530"/>
                </a:lnTo>
                <a:lnTo>
                  <a:pt x="118447" y="534582"/>
                </a:lnTo>
                <a:lnTo>
                  <a:pt x="156869" y="560226"/>
                </a:lnTo>
                <a:lnTo>
                  <a:pt x="199208" y="580992"/>
                </a:lnTo>
                <a:lnTo>
                  <a:pt x="244931" y="596409"/>
                </a:lnTo>
                <a:lnTo>
                  <a:pt x="293505" y="606004"/>
                </a:lnTo>
                <a:lnTo>
                  <a:pt x="344398" y="609307"/>
                </a:lnTo>
                <a:lnTo>
                  <a:pt x="395288" y="606004"/>
                </a:lnTo>
                <a:lnTo>
                  <a:pt x="443860" y="596409"/>
                </a:lnTo>
                <a:lnTo>
                  <a:pt x="489581" y="580992"/>
                </a:lnTo>
                <a:lnTo>
                  <a:pt x="531918" y="560226"/>
                </a:lnTo>
                <a:lnTo>
                  <a:pt x="570339" y="534582"/>
                </a:lnTo>
                <a:lnTo>
                  <a:pt x="604311" y="504530"/>
                </a:lnTo>
                <a:lnTo>
                  <a:pt x="633300" y="470542"/>
                </a:lnTo>
                <a:lnTo>
                  <a:pt x="656775" y="433090"/>
                </a:lnTo>
                <a:lnTo>
                  <a:pt x="674203" y="392645"/>
                </a:lnTo>
                <a:lnTo>
                  <a:pt x="685050" y="349678"/>
                </a:lnTo>
                <a:lnTo>
                  <a:pt x="688784" y="304660"/>
                </a:lnTo>
              </a:path>
            </a:pathLst>
          </a:custGeom>
          <a:ln w="13245">
            <a:solidFill>
              <a:srgbClr val="000000"/>
            </a:solidFill>
          </a:ln>
        </p:spPr>
        <p:txBody>
          <a:bodyPr wrap="square" lIns="0" tIns="0" rIns="0" bIns="0" rtlCol="0"/>
          <a:lstStyle/>
          <a:p>
            <a:endParaRPr/>
          </a:p>
        </p:txBody>
      </p:sp>
      <p:sp>
        <p:nvSpPr>
          <p:cNvPr id="6" name="object 6"/>
          <p:cNvSpPr/>
          <p:nvPr/>
        </p:nvSpPr>
        <p:spPr>
          <a:xfrm>
            <a:off x="3456978" y="2732138"/>
            <a:ext cx="688975" cy="609600"/>
          </a:xfrm>
          <a:custGeom>
            <a:avLst/>
            <a:gdLst/>
            <a:ahLst/>
            <a:cxnLst/>
            <a:rect l="l" t="t" r="r" b="b"/>
            <a:pathLst>
              <a:path w="688975" h="609600">
                <a:moveTo>
                  <a:pt x="688784" y="304660"/>
                </a:moveTo>
                <a:lnTo>
                  <a:pt x="685050" y="259639"/>
                </a:lnTo>
                <a:lnTo>
                  <a:pt x="674203" y="216669"/>
                </a:lnTo>
                <a:lnTo>
                  <a:pt x="656775" y="176221"/>
                </a:lnTo>
                <a:lnTo>
                  <a:pt x="633300" y="138768"/>
                </a:lnTo>
                <a:lnTo>
                  <a:pt x="604311" y="104779"/>
                </a:lnTo>
                <a:lnTo>
                  <a:pt x="570339" y="74727"/>
                </a:lnTo>
                <a:lnTo>
                  <a:pt x="531918" y="49081"/>
                </a:lnTo>
                <a:lnTo>
                  <a:pt x="489581" y="28315"/>
                </a:lnTo>
                <a:lnTo>
                  <a:pt x="443860" y="12898"/>
                </a:lnTo>
                <a:lnTo>
                  <a:pt x="395288" y="3303"/>
                </a:lnTo>
                <a:lnTo>
                  <a:pt x="344398" y="0"/>
                </a:lnTo>
                <a:lnTo>
                  <a:pt x="293505" y="3303"/>
                </a:lnTo>
                <a:lnTo>
                  <a:pt x="244931" y="12898"/>
                </a:lnTo>
                <a:lnTo>
                  <a:pt x="199208" y="28315"/>
                </a:lnTo>
                <a:lnTo>
                  <a:pt x="156869" y="49081"/>
                </a:lnTo>
                <a:lnTo>
                  <a:pt x="118447" y="74727"/>
                </a:lnTo>
                <a:lnTo>
                  <a:pt x="84474" y="104779"/>
                </a:lnTo>
                <a:lnTo>
                  <a:pt x="55484" y="138768"/>
                </a:lnTo>
                <a:lnTo>
                  <a:pt x="32008" y="176221"/>
                </a:lnTo>
                <a:lnTo>
                  <a:pt x="14581" y="216669"/>
                </a:lnTo>
                <a:lnTo>
                  <a:pt x="3734" y="259639"/>
                </a:lnTo>
                <a:lnTo>
                  <a:pt x="0" y="304660"/>
                </a:lnTo>
                <a:lnTo>
                  <a:pt x="3734" y="349678"/>
                </a:lnTo>
                <a:lnTo>
                  <a:pt x="14581" y="392645"/>
                </a:lnTo>
                <a:lnTo>
                  <a:pt x="32008" y="433090"/>
                </a:lnTo>
                <a:lnTo>
                  <a:pt x="55484" y="470542"/>
                </a:lnTo>
                <a:lnTo>
                  <a:pt x="84474" y="504530"/>
                </a:lnTo>
                <a:lnTo>
                  <a:pt x="118447" y="534582"/>
                </a:lnTo>
                <a:lnTo>
                  <a:pt x="156869" y="560226"/>
                </a:lnTo>
                <a:lnTo>
                  <a:pt x="199208" y="580992"/>
                </a:lnTo>
                <a:lnTo>
                  <a:pt x="244931" y="596409"/>
                </a:lnTo>
                <a:lnTo>
                  <a:pt x="293505" y="606004"/>
                </a:lnTo>
                <a:lnTo>
                  <a:pt x="344398" y="609307"/>
                </a:lnTo>
                <a:lnTo>
                  <a:pt x="395288" y="606004"/>
                </a:lnTo>
                <a:lnTo>
                  <a:pt x="443860" y="596409"/>
                </a:lnTo>
                <a:lnTo>
                  <a:pt x="489581" y="580992"/>
                </a:lnTo>
                <a:lnTo>
                  <a:pt x="531918" y="560226"/>
                </a:lnTo>
                <a:lnTo>
                  <a:pt x="570339" y="534582"/>
                </a:lnTo>
                <a:lnTo>
                  <a:pt x="604311" y="504530"/>
                </a:lnTo>
                <a:lnTo>
                  <a:pt x="633300" y="470542"/>
                </a:lnTo>
                <a:lnTo>
                  <a:pt x="656775" y="433090"/>
                </a:lnTo>
                <a:lnTo>
                  <a:pt x="674203" y="392645"/>
                </a:lnTo>
                <a:lnTo>
                  <a:pt x="685050" y="349678"/>
                </a:lnTo>
                <a:lnTo>
                  <a:pt x="688784" y="304660"/>
                </a:lnTo>
              </a:path>
            </a:pathLst>
          </a:custGeom>
          <a:ln w="13245">
            <a:solidFill>
              <a:srgbClr val="000000"/>
            </a:solidFill>
          </a:ln>
        </p:spPr>
        <p:txBody>
          <a:bodyPr wrap="square" lIns="0" tIns="0" rIns="0" bIns="0" rtlCol="0"/>
          <a:lstStyle/>
          <a:p>
            <a:endParaRPr/>
          </a:p>
        </p:txBody>
      </p:sp>
      <p:sp>
        <p:nvSpPr>
          <p:cNvPr id="7" name="object 7"/>
          <p:cNvSpPr/>
          <p:nvPr/>
        </p:nvSpPr>
        <p:spPr>
          <a:xfrm>
            <a:off x="2357577" y="1566506"/>
            <a:ext cx="1152525" cy="331470"/>
          </a:xfrm>
          <a:custGeom>
            <a:avLst/>
            <a:gdLst/>
            <a:ahLst/>
            <a:cxnLst/>
            <a:rect l="l" t="t" r="r" b="b"/>
            <a:pathLst>
              <a:path w="1152525" h="331469">
                <a:moveTo>
                  <a:pt x="0" y="331152"/>
                </a:moveTo>
                <a:lnTo>
                  <a:pt x="1152385" y="0"/>
                </a:lnTo>
              </a:path>
            </a:pathLst>
          </a:custGeom>
          <a:ln w="13245">
            <a:solidFill>
              <a:srgbClr val="000000"/>
            </a:solidFill>
          </a:ln>
        </p:spPr>
        <p:txBody>
          <a:bodyPr wrap="square" lIns="0" tIns="0" rIns="0" bIns="0" rtlCol="0"/>
          <a:lstStyle/>
          <a:p>
            <a:endParaRPr/>
          </a:p>
        </p:txBody>
      </p:sp>
      <p:sp>
        <p:nvSpPr>
          <p:cNvPr id="8" name="object 8"/>
          <p:cNvSpPr/>
          <p:nvPr/>
        </p:nvSpPr>
        <p:spPr>
          <a:xfrm>
            <a:off x="4211993" y="1526781"/>
            <a:ext cx="1364615" cy="384175"/>
          </a:xfrm>
          <a:custGeom>
            <a:avLst/>
            <a:gdLst/>
            <a:ahLst/>
            <a:cxnLst/>
            <a:rect l="l" t="t" r="r" b="b"/>
            <a:pathLst>
              <a:path w="1364614" h="384175">
                <a:moveTo>
                  <a:pt x="0" y="0"/>
                </a:moveTo>
                <a:lnTo>
                  <a:pt x="1364310" y="384124"/>
                </a:lnTo>
              </a:path>
            </a:pathLst>
          </a:custGeom>
          <a:ln w="13245">
            <a:solidFill>
              <a:srgbClr val="000000"/>
            </a:solidFill>
          </a:ln>
        </p:spPr>
        <p:txBody>
          <a:bodyPr wrap="square" lIns="0" tIns="0" rIns="0" bIns="0" rtlCol="0"/>
          <a:lstStyle/>
          <a:p>
            <a:endParaRPr/>
          </a:p>
        </p:txBody>
      </p:sp>
      <p:sp>
        <p:nvSpPr>
          <p:cNvPr id="9" name="object 9"/>
          <p:cNvSpPr/>
          <p:nvPr/>
        </p:nvSpPr>
        <p:spPr>
          <a:xfrm>
            <a:off x="2291346" y="2308275"/>
            <a:ext cx="1179195" cy="636270"/>
          </a:xfrm>
          <a:custGeom>
            <a:avLst/>
            <a:gdLst/>
            <a:ahLst/>
            <a:cxnLst/>
            <a:rect l="l" t="t" r="r" b="b"/>
            <a:pathLst>
              <a:path w="1179195" h="636269">
                <a:moveTo>
                  <a:pt x="0" y="0"/>
                </a:moveTo>
                <a:lnTo>
                  <a:pt x="1178877" y="635800"/>
                </a:lnTo>
              </a:path>
            </a:pathLst>
          </a:custGeom>
          <a:ln w="13245">
            <a:solidFill>
              <a:srgbClr val="000000"/>
            </a:solidFill>
          </a:ln>
        </p:spPr>
        <p:txBody>
          <a:bodyPr wrap="square" lIns="0" tIns="0" rIns="0" bIns="0" rtlCol="0"/>
          <a:lstStyle/>
          <a:p>
            <a:endParaRPr/>
          </a:p>
        </p:txBody>
      </p:sp>
      <p:sp>
        <p:nvSpPr>
          <p:cNvPr id="10" name="object 10"/>
          <p:cNvSpPr/>
          <p:nvPr/>
        </p:nvSpPr>
        <p:spPr>
          <a:xfrm>
            <a:off x="4145762" y="2215552"/>
            <a:ext cx="1497330" cy="675640"/>
          </a:xfrm>
          <a:custGeom>
            <a:avLst/>
            <a:gdLst/>
            <a:ahLst/>
            <a:cxnLst/>
            <a:rect l="l" t="t" r="r" b="b"/>
            <a:pathLst>
              <a:path w="1497329" h="675639">
                <a:moveTo>
                  <a:pt x="0" y="675538"/>
                </a:moveTo>
                <a:lnTo>
                  <a:pt x="1496771" y="0"/>
                </a:lnTo>
              </a:path>
            </a:pathLst>
          </a:custGeom>
          <a:ln w="13245">
            <a:solidFill>
              <a:srgbClr val="000000"/>
            </a:solidFill>
          </a:ln>
        </p:spPr>
        <p:txBody>
          <a:bodyPr wrap="square" lIns="0" tIns="0" rIns="0" bIns="0" rtlCol="0"/>
          <a:lstStyle/>
          <a:p>
            <a:endParaRPr/>
          </a:p>
        </p:txBody>
      </p:sp>
      <p:sp>
        <p:nvSpPr>
          <p:cNvPr id="11" name="object 11"/>
          <p:cNvSpPr txBox="1"/>
          <p:nvPr/>
        </p:nvSpPr>
        <p:spPr>
          <a:xfrm>
            <a:off x="1881276" y="1867674"/>
            <a:ext cx="198120" cy="298450"/>
          </a:xfrm>
          <a:prstGeom prst="rect">
            <a:avLst/>
          </a:prstGeom>
        </p:spPr>
        <p:txBody>
          <a:bodyPr vert="horz" wrap="square" lIns="0" tIns="0" rIns="0" bIns="0" rtlCol="0">
            <a:spAutoFit/>
          </a:bodyPr>
          <a:lstStyle/>
          <a:p>
            <a:pPr marL="12700">
              <a:lnSpc>
                <a:spcPct val="100000"/>
              </a:lnSpc>
            </a:pPr>
            <a:r>
              <a:rPr sz="1850" b="1" spc="15" dirty="0">
                <a:latin typeface="Arial"/>
                <a:cs typeface="Arial"/>
              </a:rPr>
              <a:t>A</a:t>
            </a:r>
            <a:endParaRPr sz="1850">
              <a:latin typeface="Arial"/>
              <a:cs typeface="Arial"/>
            </a:endParaRPr>
          </a:p>
        </p:txBody>
      </p:sp>
      <p:sp>
        <p:nvSpPr>
          <p:cNvPr id="12" name="object 12"/>
          <p:cNvSpPr txBox="1"/>
          <p:nvPr/>
        </p:nvSpPr>
        <p:spPr>
          <a:xfrm>
            <a:off x="3735679" y="1417318"/>
            <a:ext cx="198120" cy="298450"/>
          </a:xfrm>
          <a:prstGeom prst="rect">
            <a:avLst/>
          </a:prstGeom>
        </p:spPr>
        <p:txBody>
          <a:bodyPr vert="horz" wrap="square" lIns="0" tIns="0" rIns="0" bIns="0" rtlCol="0">
            <a:spAutoFit/>
          </a:bodyPr>
          <a:lstStyle/>
          <a:p>
            <a:pPr marL="12700">
              <a:lnSpc>
                <a:spcPct val="100000"/>
              </a:lnSpc>
            </a:pPr>
            <a:r>
              <a:rPr sz="1850" b="1" spc="15" dirty="0">
                <a:latin typeface="Arial"/>
                <a:cs typeface="Arial"/>
              </a:rPr>
              <a:t>B</a:t>
            </a:r>
            <a:endParaRPr sz="1850">
              <a:latin typeface="Arial"/>
              <a:cs typeface="Arial"/>
            </a:endParaRPr>
          </a:p>
        </p:txBody>
      </p:sp>
      <p:sp>
        <p:nvSpPr>
          <p:cNvPr id="13" name="object 13"/>
          <p:cNvSpPr txBox="1"/>
          <p:nvPr/>
        </p:nvSpPr>
        <p:spPr>
          <a:xfrm>
            <a:off x="5828512" y="1774954"/>
            <a:ext cx="198120" cy="298450"/>
          </a:xfrm>
          <a:prstGeom prst="rect">
            <a:avLst/>
          </a:prstGeom>
        </p:spPr>
        <p:txBody>
          <a:bodyPr vert="horz" wrap="square" lIns="0" tIns="0" rIns="0" bIns="0" rtlCol="0">
            <a:spAutoFit/>
          </a:bodyPr>
          <a:lstStyle/>
          <a:p>
            <a:pPr marL="12700">
              <a:lnSpc>
                <a:spcPct val="100000"/>
              </a:lnSpc>
            </a:pPr>
            <a:r>
              <a:rPr sz="1850" b="1" spc="15" dirty="0">
                <a:latin typeface="Arial"/>
                <a:cs typeface="Arial"/>
              </a:rPr>
              <a:t>D</a:t>
            </a:r>
            <a:endParaRPr sz="1850">
              <a:latin typeface="Arial"/>
              <a:cs typeface="Arial"/>
            </a:endParaRPr>
          </a:p>
        </p:txBody>
      </p:sp>
      <p:sp>
        <p:nvSpPr>
          <p:cNvPr id="14" name="object 14"/>
          <p:cNvSpPr txBox="1"/>
          <p:nvPr/>
        </p:nvSpPr>
        <p:spPr>
          <a:xfrm>
            <a:off x="2781983" y="1761708"/>
            <a:ext cx="158115" cy="298450"/>
          </a:xfrm>
          <a:prstGeom prst="rect">
            <a:avLst/>
          </a:prstGeom>
        </p:spPr>
        <p:txBody>
          <a:bodyPr vert="horz" wrap="square" lIns="0" tIns="0" rIns="0" bIns="0" rtlCol="0">
            <a:spAutoFit/>
          </a:bodyPr>
          <a:lstStyle/>
          <a:p>
            <a:pPr marL="12700">
              <a:lnSpc>
                <a:spcPct val="100000"/>
              </a:lnSpc>
            </a:pPr>
            <a:r>
              <a:rPr sz="1850" b="1" spc="15" dirty="0">
                <a:latin typeface="Arial"/>
                <a:cs typeface="Arial"/>
              </a:rPr>
              <a:t>1</a:t>
            </a:r>
            <a:endParaRPr sz="1850">
              <a:latin typeface="Arial"/>
              <a:cs typeface="Arial"/>
            </a:endParaRPr>
          </a:p>
        </p:txBody>
      </p:sp>
      <p:sp>
        <p:nvSpPr>
          <p:cNvPr id="15" name="object 15"/>
          <p:cNvSpPr txBox="1"/>
          <p:nvPr/>
        </p:nvSpPr>
        <p:spPr>
          <a:xfrm>
            <a:off x="2702508" y="2582947"/>
            <a:ext cx="158115" cy="298450"/>
          </a:xfrm>
          <a:prstGeom prst="rect">
            <a:avLst/>
          </a:prstGeom>
        </p:spPr>
        <p:txBody>
          <a:bodyPr vert="horz" wrap="square" lIns="0" tIns="0" rIns="0" bIns="0" rtlCol="0">
            <a:spAutoFit/>
          </a:bodyPr>
          <a:lstStyle/>
          <a:p>
            <a:pPr marL="12700">
              <a:lnSpc>
                <a:spcPct val="100000"/>
              </a:lnSpc>
            </a:pPr>
            <a:r>
              <a:rPr sz="1850" b="1" spc="15" dirty="0">
                <a:latin typeface="Arial"/>
                <a:cs typeface="Arial"/>
              </a:rPr>
              <a:t>2</a:t>
            </a:r>
            <a:endParaRPr sz="1850">
              <a:latin typeface="Arial"/>
              <a:cs typeface="Arial"/>
            </a:endParaRPr>
          </a:p>
        </p:txBody>
      </p:sp>
      <p:sp>
        <p:nvSpPr>
          <p:cNvPr id="16" name="object 16"/>
          <p:cNvSpPr txBox="1"/>
          <p:nvPr/>
        </p:nvSpPr>
        <p:spPr>
          <a:xfrm>
            <a:off x="4980786" y="2503472"/>
            <a:ext cx="158115" cy="298450"/>
          </a:xfrm>
          <a:prstGeom prst="rect">
            <a:avLst/>
          </a:prstGeom>
        </p:spPr>
        <p:txBody>
          <a:bodyPr vert="horz" wrap="square" lIns="0" tIns="0" rIns="0" bIns="0" rtlCol="0">
            <a:spAutoFit/>
          </a:bodyPr>
          <a:lstStyle/>
          <a:p>
            <a:pPr marL="12700">
              <a:lnSpc>
                <a:spcPct val="100000"/>
              </a:lnSpc>
            </a:pPr>
            <a:r>
              <a:rPr sz="1850" b="1" spc="15" dirty="0">
                <a:latin typeface="Arial"/>
                <a:cs typeface="Arial"/>
              </a:rPr>
              <a:t>1</a:t>
            </a:r>
            <a:endParaRPr sz="1850">
              <a:latin typeface="Arial"/>
              <a:cs typeface="Arial"/>
            </a:endParaRPr>
          </a:p>
        </p:txBody>
      </p:sp>
      <p:sp>
        <p:nvSpPr>
          <p:cNvPr id="17" name="object 17"/>
          <p:cNvSpPr txBox="1"/>
          <p:nvPr/>
        </p:nvSpPr>
        <p:spPr>
          <a:xfrm>
            <a:off x="4941049" y="1377581"/>
            <a:ext cx="158115" cy="298450"/>
          </a:xfrm>
          <a:prstGeom prst="rect">
            <a:avLst/>
          </a:prstGeom>
        </p:spPr>
        <p:txBody>
          <a:bodyPr vert="horz" wrap="square" lIns="0" tIns="0" rIns="0" bIns="0" rtlCol="0">
            <a:spAutoFit/>
          </a:bodyPr>
          <a:lstStyle/>
          <a:p>
            <a:pPr marL="12700">
              <a:lnSpc>
                <a:spcPct val="100000"/>
              </a:lnSpc>
            </a:pPr>
            <a:r>
              <a:rPr sz="1850" b="1" spc="15" dirty="0">
                <a:latin typeface="Arial"/>
                <a:cs typeface="Arial"/>
              </a:rPr>
              <a:t>3</a:t>
            </a:r>
            <a:endParaRPr sz="1850">
              <a:latin typeface="Arial"/>
              <a:cs typeface="Arial"/>
            </a:endParaRPr>
          </a:p>
        </p:txBody>
      </p:sp>
      <p:graphicFrame>
        <p:nvGraphicFramePr>
          <p:cNvPr id="18" name="object 18"/>
          <p:cNvGraphicFramePr>
            <a:graphicFrameLocks noGrp="1"/>
          </p:cNvGraphicFramePr>
          <p:nvPr/>
        </p:nvGraphicFramePr>
        <p:xfrm>
          <a:off x="1728400" y="3361315"/>
          <a:ext cx="596060" cy="1894139"/>
        </p:xfrm>
        <a:graphic>
          <a:graphicData uri="http://schemas.openxmlformats.org/drawingml/2006/table">
            <a:tbl>
              <a:tblPr firstRow="1" bandRow="1">
                <a:tableStyleId>{2D5ABB26-0587-4C30-8999-92F81FD0307C}</a:tableStyleId>
              </a:tblPr>
              <a:tblGrid>
                <a:gridCol w="596060">
                  <a:extLst>
                    <a:ext uri="{9D8B030D-6E8A-4147-A177-3AD203B41FA5}">
                      <a16:colId xmlns:a16="http://schemas.microsoft.com/office/drawing/2014/main" val="20000"/>
                    </a:ext>
                  </a:extLst>
                </a:gridCol>
              </a:tblGrid>
              <a:tr h="344385">
                <a:tc>
                  <a:txBody>
                    <a:bodyPr/>
                    <a:lstStyle/>
                    <a:p>
                      <a:pPr marL="59055">
                        <a:lnSpc>
                          <a:spcPct val="100000"/>
                        </a:lnSpc>
                        <a:spcBef>
                          <a:spcPts val="335"/>
                        </a:spcBef>
                      </a:pPr>
                      <a:r>
                        <a:rPr sz="1850" b="1" spc="15" dirty="0">
                          <a:latin typeface="Arial"/>
                          <a:cs typeface="Arial"/>
                        </a:rPr>
                        <a:t>LSP</a:t>
                      </a:r>
                      <a:endParaRPr sz="1850">
                        <a:latin typeface="Arial"/>
                        <a:cs typeface="Arial"/>
                      </a:endParaRPr>
                    </a:p>
                  </a:txBody>
                  <a:tcPr marL="0" marR="0" marT="42545" marB="0">
                    <a:lnL w="13245">
                      <a:solidFill>
                        <a:srgbClr val="000000"/>
                      </a:solidFill>
                      <a:prstDash val="solid"/>
                    </a:lnL>
                    <a:lnR w="13245">
                      <a:solidFill>
                        <a:srgbClr val="000000"/>
                      </a:solidFill>
                      <a:prstDash val="solid"/>
                    </a:lnR>
                    <a:lnT w="13245">
                      <a:solidFill>
                        <a:srgbClr val="000000"/>
                      </a:solidFill>
                      <a:prstDash val="solid"/>
                    </a:lnT>
                    <a:lnB w="13245">
                      <a:solidFill>
                        <a:srgbClr val="000000"/>
                      </a:solidFill>
                      <a:prstDash val="solid"/>
                    </a:lnB>
                  </a:tcPr>
                </a:tc>
                <a:extLst>
                  <a:ext uri="{0D108BD9-81ED-4DB2-BD59-A6C34878D82A}">
                    <a16:rowId xmlns:a16="http://schemas.microsoft.com/office/drawing/2014/main" val="10000"/>
                  </a:ext>
                </a:extLst>
              </a:tr>
              <a:tr h="278168">
                <a:tc>
                  <a:txBody>
                    <a:bodyPr/>
                    <a:lstStyle/>
                    <a:p>
                      <a:pPr marL="178435">
                        <a:lnSpc>
                          <a:spcPts val="1930"/>
                        </a:lnSpc>
                      </a:pPr>
                      <a:r>
                        <a:rPr sz="1850" b="1" dirty="0">
                          <a:latin typeface="Arial"/>
                          <a:cs typeface="Arial"/>
                        </a:rPr>
                        <a:t>A</a:t>
                      </a:r>
                      <a:endParaRPr sz="1850">
                        <a:latin typeface="Arial"/>
                        <a:cs typeface="Arial"/>
                      </a:endParaRPr>
                    </a:p>
                  </a:txBody>
                  <a:tcPr marL="0" marR="0" marT="0" marB="0">
                    <a:lnL w="13245">
                      <a:solidFill>
                        <a:srgbClr val="000000"/>
                      </a:solidFill>
                      <a:prstDash val="solid"/>
                    </a:lnL>
                    <a:lnR w="13245">
                      <a:solidFill>
                        <a:srgbClr val="000000"/>
                      </a:solidFill>
                      <a:prstDash val="solid"/>
                    </a:lnR>
                    <a:lnT w="13245">
                      <a:solidFill>
                        <a:srgbClr val="000000"/>
                      </a:solidFill>
                      <a:prstDash val="solid"/>
                    </a:lnT>
                    <a:lnB w="13245">
                      <a:solidFill>
                        <a:srgbClr val="000000"/>
                      </a:solidFill>
                      <a:prstDash val="solid"/>
                    </a:lnB>
                  </a:tcPr>
                </a:tc>
                <a:extLst>
                  <a:ext uri="{0D108BD9-81ED-4DB2-BD59-A6C34878D82A}">
                    <a16:rowId xmlns:a16="http://schemas.microsoft.com/office/drawing/2014/main" val="10001"/>
                  </a:ext>
                </a:extLst>
              </a:tr>
              <a:tr h="304647">
                <a:tc>
                  <a:txBody>
                    <a:bodyPr/>
                    <a:lstStyle/>
                    <a:p>
                      <a:pPr marL="165100">
                        <a:lnSpc>
                          <a:spcPts val="1930"/>
                        </a:lnSpc>
                      </a:pPr>
                      <a:r>
                        <a:rPr sz="1850" b="1" dirty="0">
                          <a:latin typeface="Arial"/>
                          <a:cs typeface="Arial"/>
                        </a:rPr>
                        <a:t>B</a:t>
                      </a:r>
                      <a:endParaRPr sz="1850">
                        <a:latin typeface="Arial"/>
                        <a:cs typeface="Arial"/>
                      </a:endParaRPr>
                    </a:p>
                  </a:txBody>
                  <a:tcPr marL="0" marR="0" marT="0" marB="0">
                    <a:lnL w="13245">
                      <a:solidFill>
                        <a:srgbClr val="000000"/>
                      </a:solidFill>
                      <a:prstDash val="solid"/>
                    </a:lnL>
                    <a:lnR w="13245">
                      <a:solidFill>
                        <a:srgbClr val="000000"/>
                      </a:solidFill>
                      <a:prstDash val="solid"/>
                    </a:lnR>
                    <a:lnT w="13245">
                      <a:solidFill>
                        <a:srgbClr val="000000"/>
                      </a:solidFill>
                      <a:prstDash val="solid"/>
                    </a:lnT>
                    <a:lnB w="13245">
                      <a:solidFill>
                        <a:srgbClr val="000000"/>
                      </a:solidFill>
                      <a:prstDash val="solid"/>
                    </a:lnB>
                  </a:tcPr>
                </a:tc>
                <a:extLst>
                  <a:ext uri="{0D108BD9-81ED-4DB2-BD59-A6C34878D82A}">
                    <a16:rowId xmlns:a16="http://schemas.microsoft.com/office/drawing/2014/main" val="10002"/>
                  </a:ext>
                </a:extLst>
              </a:tr>
              <a:tr h="278168">
                <a:tc>
                  <a:txBody>
                    <a:bodyPr/>
                    <a:lstStyle/>
                    <a:p>
                      <a:pPr marL="191770">
                        <a:lnSpc>
                          <a:spcPts val="2035"/>
                        </a:lnSpc>
                      </a:pPr>
                      <a:r>
                        <a:rPr sz="1850" b="1" dirty="0">
                          <a:latin typeface="Arial"/>
                          <a:cs typeface="Arial"/>
                        </a:rPr>
                        <a:t>1</a:t>
                      </a:r>
                      <a:endParaRPr sz="1850">
                        <a:latin typeface="Arial"/>
                        <a:cs typeface="Arial"/>
                      </a:endParaRPr>
                    </a:p>
                  </a:txBody>
                  <a:tcPr marL="0" marR="0" marT="0" marB="0">
                    <a:lnL w="13245">
                      <a:solidFill>
                        <a:srgbClr val="000000"/>
                      </a:solidFill>
                      <a:prstDash val="solid"/>
                    </a:lnL>
                    <a:lnR w="13245">
                      <a:solidFill>
                        <a:srgbClr val="000000"/>
                      </a:solidFill>
                      <a:prstDash val="solid"/>
                    </a:lnR>
                    <a:lnT w="13245">
                      <a:solidFill>
                        <a:srgbClr val="000000"/>
                      </a:solidFill>
                      <a:prstDash val="solid"/>
                    </a:lnT>
                    <a:lnB w="13245">
                      <a:solidFill>
                        <a:srgbClr val="000000"/>
                      </a:solidFill>
                      <a:prstDash val="solid"/>
                    </a:lnB>
                  </a:tcPr>
                </a:tc>
                <a:extLst>
                  <a:ext uri="{0D108BD9-81ED-4DB2-BD59-A6C34878D82A}">
                    <a16:rowId xmlns:a16="http://schemas.microsoft.com/office/drawing/2014/main" val="10003"/>
                  </a:ext>
                </a:extLst>
              </a:tr>
              <a:tr h="688771">
                <a:tc>
                  <a:txBody>
                    <a:bodyPr/>
                    <a:lstStyle/>
                    <a:p>
                      <a:pPr algn="ctr">
                        <a:lnSpc>
                          <a:spcPts val="2140"/>
                        </a:lnSpc>
                        <a:tabLst>
                          <a:tab pos="568960" algn="l"/>
                        </a:tabLst>
                      </a:pPr>
                      <a:r>
                        <a:rPr sz="1850" b="1" u="heavy" dirty="0">
                          <a:latin typeface="Arial"/>
                          <a:cs typeface="Arial"/>
                        </a:rPr>
                        <a:t> </a:t>
                      </a:r>
                      <a:r>
                        <a:rPr sz="1850" b="1" u="heavy" spc="215" dirty="0">
                          <a:latin typeface="Arial"/>
                          <a:cs typeface="Arial"/>
                        </a:rPr>
                        <a:t> </a:t>
                      </a:r>
                      <a:r>
                        <a:rPr sz="1850" b="1" u="heavy" spc="15" dirty="0">
                          <a:latin typeface="Arial"/>
                          <a:cs typeface="Arial"/>
                        </a:rPr>
                        <a:t>C	</a:t>
                      </a:r>
                      <a:endParaRPr sz="1850">
                        <a:latin typeface="Arial"/>
                        <a:cs typeface="Arial"/>
                      </a:endParaRPr>
                    </a:p>
                    <a:p>
                      <a:pPr marR="31750" algn="ctr">
                        <a:lnSpc>
                          <a:spcPct val="100000"/>
                        </a:lnSpc>
                        <a:spcBef>
                          <a:spcPts val="75"/>
                        </a:spcBef>
                      </a:pPr>
                      <a:r>
                        <a:rPr sz="1850" b="1" dirty="0">
                          <a:latin typeface="Arial"/>
                          <a:cs typeface="Arial"/>
                        </a:rPr>
                        <a:t>2</a:t>
                      </a:r>
                      <a:endParaRPr sz="1850">
                        <a:latin typeface="Arial"/>
                        <a:cs typeface="Arial"/>
                      </a:endParaRPr>
                    </a:p>
                  </a:txBody>
                  <a:tcPr marL="0" marR="0" marT="0" marB="0">
                    <a:lnL w="13245">
                      <a:solidFill>
                        <a:srgbClr val="000000"/>
                      </a:solidFill>
                      <a:prstDash val="solid"/>
                    </a:lnL>
                    <a:lnR w="13245">
                      <a:solidFill>
                        <a:srgbClr val="000000"/>
                      </a:solidFill>
                      <a:prstDash val="solid"/>
                    </a:lnR>
                    <a:lnT w="13245">
                      <a:solidFill>
                        <a:srgbClr val="000000"/>
                      </a:solidFill>
                      <a:prstDash val="solid"/>
                    </a:lnT>
                    <a:lnB w="13245">
                      <a:solidFill>
                        <a:srgbClr val="000000"/>
                      </a:solidFill>
                      <a:prstDash val="solid"/>
                    </a:lnB>
                  </a:tcPr>
                </a:tc>
                <a:extLst>
                  <a:ext uri="{0D108BD9-81ED-4DB2-BD59-A6C34878D82A}">
                    <a16:rowId xmlns:a16="http://schemas.microsoft.com/office/drawing/2014/main" val="10004"/>
                  </a:ext>
                </a:extLst>
              </a:tr>
            </a:tbl>
          </a:graphicData>
        </a:graphic>
      </p:graphicFrame>
      <p:sp>
        <p:nvSpPr>
          <p:cNvPr id="19" name="object 19"/>
          <p:cNvSpPr txBox="1"/>
          <p:nvPr/>
        </p:nvSpPr>
        <p:spPr>
          <a:xfrm>
            <a:off x="2781985" y="3947261"/>
            <a:ext cx="1602105" cy="298450"/>
          </a:xfrm>
          <a:prstGeom prst="rect">
            <a:avLst/>
          </a:prstGeom>
        </p:spPr>
        <p:txBody>
          <a:bodyPr vert="horz" wrap="square" lIns="0" tIns="0" rIns="0" bIns="0" rtlCol="0">
            <a:spAutoFit/>
          </a:bodyPr>
          <a:lstStyle/>
          <a:p>
            <a:pPr marL="12700">
              <a:lnSpc>
                <a:spcPct val="100000"/>
              </a:lnSpc>
            </a:pPr>
            <a:r>
              <a:rPr sz="1850" b="1" spc="15" dirty="0">
                <a:latin typeface="Arial"/>
                <a:cs typeface="Arial"/>
              </a:rPr>
              <a:t>which</a:t>
            </a:r>
            <a:r>
              <a:rPr sz="1850" b="1" spc="-90" dirty="0">
                <a:latin typeface="Arial"/>
                <a:cs typeface="Arial"/>
              </a:rPr>
              <a:t> </a:t>
            </a:r>
            <a:r>
              <a:rPr sz="1850" b="1" spc="15" dirty="0">
                <a:latin typeface="Arial"/>
                <a:cs typeface="Arial"/>
              </a:rPr>
              <a:t>means:</a:t>
            </a:r>
            <a:endParaRPr sz="1850">
              <a:latin typeface="Arial"/>
              <a:cs typeface="Arial"/>
            </a:endParaRPr>
          </a:p>
        </p:txBody>
      </p:sp>
      <p:sp>
        <p:nvSpPr>
          <p:cNvPr id="20" name="object 20"/>
          <p:cNvSpPr/>
          <p:nvPr/>
        </p:nvSpPr>
        <p:spPr>
          <a:xfrm>
            <a:off x="4529886" y="3924261"/>
            <a:ext cx="688975" cy="609600"/>
          </a:xfrm>
          <a:custGeom>
            <a:avLst/>
            <a:gdLst/>
            <a:ahLst/>
            <a:cxnLst/>
            <a:rect l="l" t="t" r="r" b="b"/>
            <a:pathLst>
              <a:path w="688975" h="609600">
                <a:moveTo>
                  <a:pt x="688784" y="304647"/>
                </a:moveTo>
                <a:lnTo>
                  <a:pt x="685050" y="259629"/>
                </a:lnTo>
                <a:lnTo>
                  <a:pt x="674203" y="216662"/>
                </a:lnTo>
                <a:lnTo>
                  <a:pt x="656775" y="176216"/>
                </a:lnTo>
                <a:lnTo>
                  <a:pt x="633300" y="138764"/>
                </a:lnTo>
                <a:lnTo>
                  <a:pt x="604309" y="104777"/>
                </a:lnTo>
                <a:lnTo>
                  <a:pt x="570337" y="74725"/>
                </a:lnTo>
                <a:lnTo>
                  <a:pt x="531915" y="49081"/>
                </a:lnTo>
                <a:lnTo>
                  <a:pt x="489576" y="28315"/>
                </a:lnTo>
                <a:lnTo>
                  <a:pt x="443853" y="12898"/>
                </a:lnTo>
                <a:lnTo>
                  <a:pt x="395279" y="3303"/>
                </a:lnTo>
                <a:lnTo>
                  <a:pt x="344385" y="0"/>
                </a:lnTo>
                <a:lnTo>
                  <a:pt x="293495" y="3303"/>
                </a:lnTo>
                <a:lnTo>
                  <a:pt x="244924" y="12898"/>
                </a:lnTo>
                <a:lnTo>
                  <a:pt x="199203" y="28315"/>
                </a:lnTo>
                <a:lnTo>
                  <a:pt x="156865" y="49081"/>
                </a:lnTo>
                <a:lnTo>
                  <a:pt x="118445" y="74725"/>
                </a:lnTo>
                <a:lnTo>
                  <a:pt x="84473" y="104777"/>
                </a:lnTo>
                <a:lnTo>
                  <a:pt x="55483" y="138764"/>
                </a:lnTo>
                <a:lnTo>
                  <a:pt x="32008" y="176216"/>
                </a:lnTo>
                <a:lnTo>
                  <a:pt x="14581" y="216662"/>
                </a:lnTo>
                <a:lnTo>
                  <a:pt x="3734" y="259629"/>
                </a:lnTo>
                <a:lnTo>
                  <a:pt x="0" y="304647"/>
                </a:lnTo>
                <a:lnTo>
                  <a:pt x="3734" y="349668"/>
                </a:lnTo>
                <a:lnTo>
                  <a:pt x="14581" y="392638"/>
                </a:lnTo>
                <a:lnTo>
                  <a:pt x="32008" y="433086"/>
                </a:lnTo>
                <a:lnTo>
                  <a:pt x="55483" y="470539"/>
                </a:lnTo>
                <a:lnTo>
                  <a:pt x="84473" y="504528"/>
                </a:lnTo>
                <a:lnTo>
                  <a:pt x="118445" y="534580"/>
                </a:lnTo>
                <a:lnTo>
                  <a:pt x="156865" y="560226"/>
                </a:lnTo>
                <a:lnTo>
                  <a:pt x="199203" y="580992"/>
                </a:lnTo>
                <a:lnTo>
                  <a:pt x="244924" y="596409"/>
                </a:lnTo>
                <a:lnTo>
                  <a:pt x="293495" y="606004"/>
                </a:lnTo>
                <a:lnTo>
                  <a:pt x="344385" y="609307"/>
                </a:lnTo>
                <a:lnTo>
                  <a:pt x="395279" y="606004"/>
                </a:lnTo>
                <a:lnTo>
                  <a:pt x="443853" y="596409"/>
                </a:lnTo>
                <a:lnTo>
                  <a:pt x="489576" y="580992"/>
                </a:lnTo>
                <a:lnTo>
                  <a:pt x="531915" y="560226"/>
                </a:lnTo>
                <a:lnTo>
                  <a:pt x="570337" y="534580"/>
                </a:lnTo>
                <a:lnTo>
                  <a:pt x="604309" y="504528"/>
                </a:lnTo>
                <a:lnTo>
                  <a:pt x="633300" y="470539"/>
                </a:lnTo>
                <a:lnTo>
                  <a:pt x="656775" y="433086"/>
                </a:lnTo>
                <a:lnTo>
                  <a:pt x="674203" y="392638"/>
                </a:lnTo>
                <a:lnTo>
                  <a:pt x="685050" y="349668"/>
                </a:lnTo>
                <a:lnTo>
                  <a:pt x="688784" y="304647"/>
                </a:lnTo>
              </a:path>
            </a:pathLst>
          </a:custGeom>
          <a:ln w="13245">
            <a:solidFill>
              <a:srgbClr val="000000"/>
            </a:solidFill>
          </a:ln>
        </p:spPr>
        <p:txBody>
          <a:bodyPr wrap="square" lIns="0" tIns="0" rIns="0" bIns="0" rtlCol="0"/>
          <a:lstStyle/>
          <a:p>
            <a:endParaRPr/>
          </a:p>
        </p:txBody>
      </p:sp>
      <p:sp>
        <p:nvSpPr>
          <p:cNvPr id="21" name="object 21"/>
          <p:cNvSpPr txBox="1"/>
          <p:nvPr/>
        </p:nvSpPr>
        <p:spPr>
          <a:xfrm>
            <a:off x="4742370" y="4026738"/>
            <a:ext cx="198120" cy="298450"/>
          </a:xfrm>
          <a:prstGeom prst="rect">
            <a:avLst/>
          </a:prstGeom>
        </p:spPr>
        <p:txBody>
          <a:bodyPr vert="horz" wrap="square" lIns="0" tIns="0" rIns="0" bIns="0" rtlCol="0">
            <a:spAutoFit/>
          </a:bodyPr>
          <a:lstStyle/>
          <a:p>
            <a:pPr marL="12700">
              <a:lnSpc>
                <a:spcPct val="100000"/>
              </a:lnSpc>
            </a:pPr>
            <a:r>
              <a:rPr sz="1850" b="1" spc="15" dirty="0">
                <a:latin typeface="Arial"/>
                <a:cs typeface="Arial"/>
              </a:rPr>
              <a:t>A</a:t>
            </a:r>
            <a:endParaRPr sz="1850">
              <a:latin typeface="Arial"/>
              <a:cs typeface="Arial"/>
            </a:endParaRPr>
          </a:p>
        </p:txBody>
      </p:sp>
      <p:sp>
        <p:nvSpPr>
          <p:cNvPr id="22" name="object 22"/>
          <p:cNvSpPr/>
          <p:nvPr/>
        </p:nvSpPr>
        <p:spPr>
          <a:xfrm>
            <a:off x="5152440" y="3818292"/>
            <a:ext cx="437515" cy="198755"/>
          </a:xfrm>
          <a:custGeom>
            <a:avLst/>
            <a:gdLst/>
            <a:ahLst/>
            <a:cxnLst/>
            <a:rect l="l" t="t" r="r" b="b"/>
            <a:pathLst>
              <a:path w="437514" h="198754">
                <a:moveTo>
                  <a:pt x="0" y="198691"/>
                </a:moveTo>
                <a:lnTo>
                  <a:pt x="437108" y="0"/>
                </a:lnTo>
              </a:path>
            </a:pathLst>
          </a:custGeom>
          <a:ln w="13245">
            <a:solidFill>
              <a:srgbClr val="000000"/>
            </a:solidFill>
          </a:ln>
        </p:spPr>
        <p:txBody>
          <a:bodyPr wrap="square" lIns="0" tIns="0" rIns="0" bIns="0" rtlCol="0"/>
          <a:lstStyle/>
          <a:p>
            <a:endParaRPr/>
          </a:p>
        </p:txBody>
      </p:sp>
      <p:sp>
        <p:nvSpPr>
          <p:cNvPr id="23" name="object 23"/>
          <p:cNvSpPr/>
          <p:nvPr/>
        </p:nvSpPr>
        <p:spPr>
          <a:xfrm>
            <a:off x="5205425" y="4414354"/>
            <a:ext cx="543560" cy="186055"/>
          </a:xfrm>
          <a:custGeom>
            <a:avLst/>
            <a:gdLst/>
            <a:ahLst/>
            <a:cxnLst/>
            <a:rect l="l" t="t" r="r" b="b"/>
            <a:pathLst>
              <a:path w="543560" h="186054">
                <a:moveTo>
                  <a:pt x="0" y="0"/>
                </a:moveTo>
                <a:lnTo>
                  <a:pt x="543077" y="185445"/>
                </a:lnTo>
              </a:path>
            </a:pathLst>
          </a:custGeom>
          <a:ln w="13245">
            <a:solidFill>
              <a:srgbClr val="000000"/>
            </a:solidFill>
          </a:ln>
        </p:spPr>
        <p:txBody>
          <a:bodyPr wrap="square" lIns="0" tIns="0" rIns="0" bIns="0" rtlCol="0"/>
          <a:lstStyle/>
          <a:p>
            <a:endParaRPr/>
          </a:p>
        </p:txBody>
      </p:sp>
      <p:sp>
        <p:nvSpPr>
          <p:cNvPr id="24" name="object 24"/>
          <p:cNvSpPr txBox="1"/>
          <p:nvPr/>
        </p:nvSpPr>
        <p:spPr>
          <a:xfrm>
            <a:off x="5364924" y="3907523"/>
            <a:ext cx="158115" cy="298450"/>
          </a:xfrm>
          <a:prstGeom prst="rect">
            <a:avLst/>
          </a:prstGeom>
        </p:spPr>
        <p:txBody>
          <a:bodyPr vert="horz" wrap="square" lIns="0" tIns="0" rIns="0" bIns="0" rtlCol="0">
            <a:spAutoFit/>
          </a:bodyPr>
          <a:lstStyle/>
          <a:p>
            <a:pPr marL="12700">
              <a:lnSpc>
                <a:spcPct val="100000"/>
              </a:lnSpc>
            </a:pPr>
            <a:r>
              <a:rPr sz="1850" b="1" spc="15" dirty="0">
                <a:latin typeface="Arial"/>
                <a:cs typeface="Arial"/>
              </a:rPr>
              <a:t>1</a:t>
            </a:r>
            <a:endParaRPr sz="1850">
              <a:latin typeface="Arial"/>
              <a:cs typeface="Arial"/>
            </a:endParaRPr>
          </a:p>
        </p:txBody>
      </p:sp>
      <p:sp>
        <p:nvSpPr>
          <p:cNvPr id="28" name="object 28"/>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20</a:t>
            </a:r>
          </a:p>
        </p:txBody>
      </p:sp>
      <p:sp>
        <p:nvSpPr>
          <p:cNvPr id="25" name="object 25"/>
          <p:cNvSpPr txBox="1"/>
          <p:nvPr/>
        </p:nvSpPr>
        <p:spPr>
          <a:xfrm>
            <a:off x="5417908" y="4530074"/>
            <a:ext cx="158115" cy="298450"/>
          </a:xfrm>
          <a:prstGeom prst="rect">
            <a:avLst/>
          </a:prstGeom>
        </p:spPr>
        <p:txBody>
          <a:bodyPr vert="horz" wrap="square" lIns="0" tIns="0" rIns="0" bIns="0" rtlCol="0">
            <a:spAutoFit/>
          </a:bodyPr>
          <a:lstStyle/>
          <a:p>
            <a:pPr marL="12700">
              <a:lnSpc>
                <a:spcPct val="100000"/>
              </a:lnSpc>
            </a:pPr>
            <a:r>
              <a:rPr sz="1850" b="1" spc="15" dirty="0">
                <a:latin typeface="Arial"/>
                <a:cs typeface="Arial"/>
              </a:rPr>
              <a:t>2</a:t>
            </a:r>
            <a:endParaRPr sz="1850">
              <a:latin typeface="Arial"/>
              <a:cs typeface="Arial"/>
            </a:endParaRPr>
          </a:p>
        </p:txBody>
      </p:sp>
      <p:sp>
        <p:nvSpPr>
          <p:cNvPr id="26" name="object 26"/>
          <p:cNvSpPr txBox="1"/>
          <p:nvPr/>
        </p:nvSpPr>
        <p:spPr>
          <a:xfrm>
            <a:off x="3735679" y="2834616"/>
            <a:ext cx="2171700" cy="1026794"/>
          </a:xfrm>
          <a:prstGeom prst="rect">
            <a:avLst/>
          </a:prstGeom>
        </p:spPr>
        <p:txBody>
          <a:bodyPr vert="horz" wrap="square" lIns="0" tIns="0" rIns="0" bIns="0" rtlCol="0">
            <a:spAutoFit/>
          </a:bodyPr>
          <a:lstStyle/>
          <a:p>
            <a:pPr marL="12700">
              <a:lnSpc>
                <a:spcPct val="100000"/>
              </a:lnSpc>
            </a:pPr>
            <a:r>
              <a:rPr sz="1850" b="1" spc="15" dirty="0">
                <a:latin typeface="Arial"/>
                <a:cs typeface="Arial"/>
              </a:rPr>
              <a:t>C</a:t>
            </a:r>
            <a:endParaRPr sz="1850">
              <a:latin typeface="Arial"/>
              <a:cs typeface="Arial"/>
            </a:endParaRPr>
          </a:p>
          <a:p>
            <a:pPr>
              <a:lnSpc>
                <a:spcPct val="100000"/>
              </a:lnSpc>
              <a:spcBef>
                <a:spcPts val="5"/>
              </a:spcBef>
            </a:pPr>
            <a:endParaRPr sz="3050">
              <a:latin typeface="Times New Roman"/>
              <a:cs typeface="Times New Roman"/>
            </a:endParaRPr>
          </a:p>
          <a:p>
            <a:pPr marR="5080" algn="r">
              <a:lnSpc>
                <a:spcPct val="100000"/>
              </a:lnSpc>
              <a:spcBef>
                <a:spcPts val="5"/>
              </a:spcBef>
            </a:pPr>
            <a:r>
              <a:rPr sz="1850" b="1" spc="15" dirty="0">
                <a:latin typeface="Arial"/>
                <a:cs typeface="Arial"/>
              </a:rPr>
              <a:t>B</a:t>
            </a:r>
            <a:endParaRPr sz="1850">
              <a:latin typeface="Arial"/>
              <a:cs typeface="Arial"/>
            </a:endParaRPr>
          </a:p>
        </p:txBody>
      </p:sp>
      <p:sp>
        <p:nvSpPr>
          <p:cNvPr id="27" name="object 27"/>
          <p:cNvSpPr txBox="1"/>
          <p:nvPr/>
        </p:nvSpPr>
        <p:spPr>
          <a:xfrm>
            <a:off x="5815281" y="4437353"/>
            <a:ext cx="198120" cy="298450"/>
          </a:xfrm>
          <a:prstGeom prst="rect">
            <a:avLst/>
          </a:prstGeom>
        </p:spPr>
        <p:txBody>
          <a:bodyPr vert="horz" wrap="square" lIns="0" tIns="0" rIns="0" bIns="0" rtlCol="0">
            <a:spAutoFit/>
          </a:bodyPr>
          <a:lstStyle/>
          <a:p>
            <a:pPr marL="12700">
              <a:lnSpc>
                <a:spcPct val="100000"/>
              </a:lnSpc>
            </a:pPr>
            <a:r>
              <a:rPr sz="1850" b="1" spc="15" dirty="0">
                <a:latin typeface="Arial"/>
                <a:cs typeface="Arial"/>
              </a:rPr>
              <a:t>C</a:t>
            </a:r>
            <a:endParaRPr sz="1850">
              <a:latin typeface="Arial"/>
              <a:cs typeface="Aria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181860" y="660400"/>
            <a:ext cx="5514340" cy="430887"/>
          </a:xfrm>
          <a:prstGeom prst="rect">
            <a:avLst/>
          </a:prstGeom>
        </p:spPr>
        <p:txBody>
          <a:bodyPr vert="horz" wrap="square" lIns="0" tIns="0" rIns="0" bIns="0" rtlCol="0">
            <a:spAutoFit/>
          </a:bodyPr>
          <a:lstStyle/>
          <a:p>
            <a:pPr marL="12700">
              <a:lnSpc>
                <a:spcPct val="100000"/>
              </a:lnSpc>
            </a:pPr>
            <a:r>
              <a:rPr sz="2800" spc="75" dirty="0">
                <a:solidFill>
                  <a:srgbClr val="00B050"/>
                </a:solidFill>
                <a:latin typeface="Century"/>
                <a:cs typeface="Century"/>
              </a:rPr>
              <a:t>LSP </a:t>
            </a:r>
            <a:r>
              <a:rPr sz="2800" spc="60" dirty="0">
                <a:solidFill>
                  <a:srgbClr val="00B050"/>
                </a:solidFill>
                <a:latin typeface="Century"/>
                <a:cs typeface="Century"/>
              </a:rPr>
              <a:t>Generation </a:t>
            </a:r>
            <a:r>
              <a:rPr sz="2800" spc="85" dirty="0">
                <a:solidFill>
                  <a:srgbClr val="00B050"/>
                </a:solidFill>
                <a:latin typeface="Century"/>
                <a:cs typeface="Century"/>
              </a:rPr>
              <a:t>on</a:t>
            </a:r>
            <a:r>
              <a:rPr sz="2800" spc="440" dirty="0">
                <a:solidFill>
                  <a:srgbClr val="00B050"/>
                </a:solidFill>
                <a:latin typeface="Century"/>
                <a:cs typeface="Century"/>
              </a:rPr>
              <a:t> </a:t>
            </a:r>
            <a:r>
              <a:rPr sz="2800" spc="-5" dirty="0">
                <a:solidFill>
                  <a:srgbClr val="00B050"/>
                </a:solidFill>
                <a:latin typeface="Century"/>
                <a:cs typeface="Century"/>
              </a:rPr>
              <a:t>Failure</a:t>
            </a:r>
            <a:endParaRPr sz="2800" dirty="0">
              <a:solidFill>
                <a:srgbClr val="00B050"/>
              </a:solidFill>
              <a:latin typeface="Century"/>
              <a:cs typeface="Century"/>
            </a:endParaRPr>
          </a:p>
        </p:txBody>
      </p:sp>
      <p:sp>
        <p:nvSpPr>
          <p:cNvPr id="3" name="object 3"/>
          <p:cNvSpPr/>
          <p:nvPr/>
        </p:nvSpPr>
        <p:spPr>
          <a:xfrm>
            <a:off x="1668805" y="1765198"/>
            <a:ext cx="688975" cy="609600"/>
          </a:xfrm>
          <a:custGeom>
            <a:avLst/>
            <a:gdLst/>
            <a:ahLst/>
            <a:cxnLst/>
            <a:rect l="l" t="t" r="r" b="b"/>
            <a:pathLst>
              <a:path w="688975" h="609600">
                <a:moveTo>
                  <a:pt x="688771" y="304647"/>
                </a:moveTo>
                <a:lnTo>
                  <a:pt x="685037" y="259629"/>
                </a:lnTo>
                <a:lnTo>
                  <a:pt x="674190" y="216662"/>
                </a:lnTo>
                <a:lnTo>
                  <a:pt x="656763" y="176216"/>
                </a:lnTo>
                <a:lnTo>
                  <a:pt x="633288" y="138764"/>
                </a:lnTo>
                <a:lnTo>
                  <a:pt x="604298" y="104777"/>
                </a:lnTo>
                <a:lnTo>
                  <a:pt x="570326" y="74725"/>
                </a:lnTo>
                <a:lnTo>
                  <a:pt x="531905" y="49081"/>
                </a:lnTo>
                <a:lnTo>
                  <a:pt x="489568" y="28315"/>
                </a:lnTo>
                <a:lnTo>
                  <a:pt x="443847" y="12898"/>
                </a:lnTo>
                <a:lnTo>
                  <a:pt x="395275" y="3303"/>
                </a:lnTo>
                <a:lnTo>
                  <a:pt x="344385" y="0"/>
                </a:lnTo>
                <a:lnTo>
                  <a:pt x="293493" y="3303"/>
                </a:lnTo>
                <a:lnTo>
                  <a:pt x="244919" y="12898"/>
                </a:lnTo>
                <a:lnTo>
                  <a:pt x="199197" y="28315"/>
                </a:lnTo>
                <a:lnTo>
                  <a:pt x="156860" y="49081"/>
                </a:lnTo>
                <a:lnTo>
                  <a:pt x="118439" y="74725"/>
                </a:lnTo>
                <a:lnTo>
                  <a:pt x="84469" y="104777"/>
                </a:lnTo>
                <a:lnTo>
                  <a:pt x="55480" y="138764"/>
                </a:lnTo>
                <a:lnTo>
                  <a:pt x="32006" y="176216"/>
                </a:lnTo>
                <a:lnTo>
                  <a:pt x="14580" y="216662"/>
                </a:lnTo>
                <a:lnTo>
                  <a:pt x="3733" y="259629"/>
                </a:lnTo>
                <a:lnTo>
                  <a:pt x="0" y="304647"/>
                </a:lnTo>
                <a:lnTo>
                  <a:pt x="3733" y="349668"/>
                </a:lnTo>
                <a:lnTo>
                  <a:pt x="14580" y="392638"/>
                </a:lnTo>
                <a:lnTo>
                  <a:pt x="32006" y="433086"/>
                </a:lnTo>
                <a:lnTo>
                  <a:pt x="55480" y="470539"/>
                </a:lnTo>
                <a:lnTo>
                  <a:pt x="84469" y="504528"/>
                </a:lnTo>
                <a:lnTo>
                  <a:pt x="118439" y="534580"/>
                </a:lnTo>
                <a:lnTo>
                  <a:pt x="156860" y="560226"/>
                </a:lnTo>
                <a:lnTo>
                  <a:pt x="199197" y="580992"/>
                </a:lnTo>
                <a:lnTo>
                  <a:pt x="244919" y="596409"/>
                </a:lnTo>
                <a:lnTo>
                  <a:pt x="293493" y="606004"/>
                </a:lnTo>
                <a:lnTo>
                  <a:pt x="344385" y="609307"/>
                </a:lnTo>
                <a:lnTo>
                  <a:pt x="395275" y="606004"/>
                </a:lnTo>
                <a:lnTo>
                  <a:pt x="443847" y="596409"/>
                </a:lnTo>
                <a:lnTo>
                  <a:pt x="489568" y="580992"/>
                </a:lnTo>
                <a:lnTo>
                  <a:pt x="531905" y="560226"/>
                </a:lnTo>
                <a:lnTo>
                  <a:pt x="570326" y="534580"/>
                </a:lnTo>
                <a:lnTo>
                  <a:pt x="604298" y="504528"/>
                </a:lnTo>
                <a:lnTo>
                  <a:pt x="633288" y="470539"/>
                </a:lnTo>
                <a:lnTo>
                  <a:pt x="656763" y="433086"/>
                </a:lnTo>
                <a:lnTo>
                  <a:pt x="674190" y="392638"/>
                </a:lnTo>
                <a:lnTo>
                  <a:pt x="685037" y="349668"/>
                </a:lnTo>
                <a:lnTo>
                  <a:pt x="688771" y="304647"/>
                </a:lnTo>
              </a:path>
            </a:pathLst>
          </a:custGeom>
          <a:ln w="13245">
            <a:solidFill>
              <a:srgbClr val="000000"/>
            </a:solidFill>
          </a:ln>
        </p:spPr>
        <p:txBody>
          <a:bodyPr wrap="square" lIns="0" tIns="0" rIns="0" bIns="0" rtlCol="0"/>
          <a:lstStyle/>
          <a:p>
            <a:endParaRPr/>
          </a:p>
        </p:txBody>
      </p:sp>
      <p:sp>
        <p:nvSpPr>
          <p:cNvPr id="4" name="object 4"/>
          <p:cNvSpPr/>
          <p:nvPr/>
        </p:nvSpPr>
        <p:spPr>
          <a:xfrm>
            <a:off x="3523208" y="1235366"/>
            <a:ext cx="688975" cy="609600"/>
          </a:xfrm>
          <a:custGeom>
            <a:avLst/>
            <a:gdLst/>
            <a:ahLst/>
            <a:cxnLst/>
            <a:rect l="l" t="t" r="r" b="b"/>
            <a:pathLst>
              <a:path w="688975" h="609600">
                <a:moveTo>
                  <a:pt x="688784" y="304647"/>
                </a:moveTo>
                <a:lnTo>
                  <a:pt x="685050" y="259629"/>
                </a:lnTo>
                <a:lnTo>
                  <a:pt x="674203" y="216662"/>
                </a:lnTo>
                <a:lnTo>
                  <a:pt x="656775" y="176216"/>
                </a:lnTo>
                <a:lnTo>
                  <a:pt x="633300" y="138764"/>
                </a:lnTo>
                <a:lnTo>
                  <a:pt x="604309" y="104777"/>
                </a:lnTo>
                <a:lnTo>
                  <a:pt x="570337" y="74725"/>
                </a:lnTo>
                <a:lnTo>
                  <a:pt x="531915" y="49081"/>
                </a:lnTo>
                <a:lnTo>
                  <a:pt x="489576" y="28315"/>
                </a:lnTo>
                <a:lnTo>
                  <a:pt x="443853" y="12898"/>
                </a:lnTo>
                <a:lnTo>
                  <a:pt x="395279" y="3303"/>
                </a:lnTo>
                <a:lnTo>
                  <a:pt x="344385" y="0"/>
                </a:lnTo>
                <a:lnTo>
                  <a:pt x="293495" y="3303"/>
                </a:lnTo>
                <a:lnTo>
                  <a:pt x="244924" y="12898"/>
                </a:lnTo>
                <a:lnTo>
                  <a:pt x="199203" y="28315"/>
                </a:lnTo>
                <a:lnTo>
                  <a:pt x="156865" y="49081"/>
                </a:lnTo>
                <a:lnTo>
                  <a:pt x="118445" y="74725"/>
                </a:lnTo>
                <a:lnTo>
                  <a:pt x="84473" y="104777"/>
                </a:lnTo>
                <a:lnTo>
                  <a:pt x="55483" y="138764"/>
                </a:lnTo>
                <a:lnTo>
                  <a:pt x="32008" y="176216"/>
                </a:lnTo>
                <a:lnTo>
                  <a:pt x="14581" y="216662"/>
                </a:lnTo>
                <a:lnTo>
                  <a:pt x="3734" y="259629"/>
                </a:lnTo>
                <a:lnTo>
                  <a:pt x="0" y="304647"/>
                </a:lnTo>
                <a:lnTo>
                  <a:pt x="3734" y="349668"/>
                </a:lnTo>
                <a:lnTo>
                  <a:pt x="14581" y="392638"/>
                </a:lnTo>
                <a:lnTo>
                  <a:pt x="32008" y="433086"/>
                </a:lnTo>
                <a:lnTo>
                  <a:pt x="55483" y="470539"/>
                </a:lnTo>
                <a:lnTo>
                  <a:pt x="84473" y="504528"/>
                </a:lnTo>
                <a:lnTo>
                  <a:pt x="118445" y="534580"/>
                </a:lnTo>
                <a:lnTo>
                  <a:pt x="156865" y="560226"/>
                </a:lnTo>
                <a:lnTo>
                  <a:pt x="199203" y="580992"/>
                </a:lnTo>
                <a:lnTo>
                  <a:pt x="244924" y="596409"/>
                </a:lnTo>
                <a:lnTo>
                  <a:pt x="293495" y="606004"/>
                </a:lnTo>
                <a:lnTo>
                  <a:pt x="344385" y="609307"/>
                </a:lnTo>
                <a:lnTo>
                  <a:pt x="395279" y="606004"/>
                </a:lnTo>
                <a:lnTo>
                  <a:pt x="443853" y="596409"/>
                </a:lnTo>
                <a:lnTo>
                  <a:pt x="489576" y="580992"/>
                </a:lnTo>
                <a:lnTo>
                  <a:pt x="531915" y="560226"/>
                </a:lnTo>
                <a:lnTo>
                  <a:pt x="570337" y="534580"/>
                </a:lnTo>
                <a:lnTo>
                  <a:pt x="604309" y="504528"/>
                </a:lnTo>
                <a:lnTo>
                  <a:pt x="633300" y="470539"/>
                </a:lnTo>
                <a:lnTo>
                  <a:pt x="656775" y="433086"/>
                </a:lnTo>
                <a:lnTo>
                  <a:pt x="674203" y="392638"/>
                </a:lnTo>
                <a:lnTo>
                  <a:pt x="685050" y="349668"/>
                </a:lnTo>
                <a:lnTo>
                  <a:pt x="688784" y="304647"/>
                </a:lnTo>
              </a:path>
            </a:pathLst>
          </a:custGeom>
          <a:ln w="13245">
            <a:solidFill>
              <a:srgbClr val="000000"/>
            </a:solidFill>
          </a:ln>
        </p:spPr>
        <p:txBody>
          <a:bodyPr wrap="square" lIns="0" tIns="0" rIns="0" bIns="0" rtlCol="0"/>
          <a:lstStyle/>
          <a:p>
            <a:endParaRPr/>
          </a:p>
        </p:txBody>
      </p:sp>
      <p:sp>
        <p:nvSpPr>
          <p:cNvPr id="5" name="object 5"/>
          <p:cNvSpPr/>
          <p:nvPr/>
        </p:nvSpPr>
        <p:spPr>
          <a:xfrm>
            <a:off x="5523319" y="1672475"/>
            <a:ext cx="688975" cy="609600"/>
          </a:xfrm>
          <a:custGeom>
            <a:avLst/>
            <a:gdLst/>
            <a:ahLst/>
            <a:cxnLst/>
            <a:rect l="l" t="t" r="r" b="b"/>
            <a:pathLst>
              <a:path w="688975" h="609600">
                <a:moveTo>
                  <a:pt x="688784" y="304660"/>
                </a:moveTo>
                <a:lnTo>
                  <a:pt x="685050" y="259639"/>
                </a:lnTo>
                <a:lnTo>
                  <a:pt x="674203" y="216669"/>
                </a:lnTo>
                <a:lnTo>
                  <a:pt x="656775" y="176221"/>
                </a:lnTo>
                <a:lnTo>
                  <a:pt x="633300" y="138768"/>
                </a:lnTo>
                <a:lnTo>
                  <a:pt x="604311" y="104779"/>
                </a:lnTo>
                <a:lnTo>
                  <a:pt x="570339" y="74727"/>
                </a:lnTo>
                <a:lnTo>
                  <a:pt x="531918" y="49081"/>
                </a:lnTo>
                <a:lnTo>
                  <a:pt x="489581" y="28315"/>
                </a:lnTo>
                <a:lnTo>
                  <a:pt x="443860" y="12898"/>
                </a:lnTo>
                <a:lnTo>
                  <a:pt x="395288" y="3303"/>
                </a:lnTo>
                <a:lnTo>
                  <a:pt x="344398" y="0"/>
                </a:lnTo>
                <a:lnTo>
                  <a:pt x="293505" y="3303"/>
                </a:lnTo>
                <a:lnTo>
                  <a:pt x="244931" y="12898"/>
                </a:lnTo>
                <a:lnTo>
                  <a:pt x="199208" y="28315"/>
                </a:lnTo>
                <a:lnTo>
                  <a:pt x="156869" y="49081"/>
                </a:lnTo>
                <a:lnTo>
                  <a:pt x="118447" y="74727"/>
                </a:lnTo>
                <a:lnTo>
                  <a:pt x="84474" y="104779"/>
                </a:lnTo>
                <a:lnTo>
                  <a:pt x="55484" y="138768"/>
                </a:lnTo>
                <a:lnTo>
                  <a:pt x="32008" y="176221"/>
                </a:lnTo>
                <a:lnTo>
                  <a:pt x="14581" y="216669"/>
                </a:lnTo>
                <a:lnTo>
                  <a:pt x="3734" y="259639"/>
                </a:lnTo>
                <a:lnTo>
                  <a:pt x="0" y="304660"/>
                </a:lnTo>
                <a:lnTo>
                  <a:pt x="3734" y="349678"/>
                </a:lnTo>
                <a:lnTo>
                  <a:pt x="14581" y="392645"/>
                </a:lnTo>
                <a:lnTo>
                  <a:pt x="32008" y="433090"/>
                </a:lnTo>
                <a:lnTo>
                  <a:pt x="55484" y="470542"/>
                </a:lnTo>
                <a:lnTo>
                  <a:pt x="84474" y="504530"/>
                </a:lnTo>
                <a:lnTo>
                  <a:pt x="118447" y="534582"/>
                </a:lnTo>
                <a:lnTo>
                  <a:pt x="156869" y="560226"/>
                </a:lnTo>
                <a:lnTo>
                  <a:pt x="199208" y="580992"/>
                </a:lnTo>
                <a:lnTo>
                  <a:pt x="244931" y="596409"/>
                </a:lnTo>
                <a:lnTo>
                  <a:pt x="293505" y="606004"/>
                </a:lnTo>
                <a:lnTo>
                  <a:pt x="344398" y="609307"/>
                </a:lnTo>
                <a:lnTo>
                  <a:pt x="395288" y="606004"/>
                </a:lnTo>
                <a:lnTo>
                  <a:pt x="443860" y="596409"/>
                </a:lnTo>
                <a:lnTo>
                  <a:pt x="489581" y="580992"/>
                </a:lnTo>
                <a:lnTo>
                  <a:pt x="531918" y="560226"/>
                </a:lnTo>
                <a:lnTo>
                  <a:pt x="570339" y="534582"/>
                </a:lnTo>
                <a:lnTo>
                  <a:pt x="604311" y="504530"/>
                </a:lnTo>
                <a:lnTo>
                  <a:pt x="633300" y="470542"/>
                </a:lnTo>
                <a:lnTo>
                  <a:pt x="656775" y="433090"/>
                </a:lnTo>
                <a:lnTo>
                  <a:pt x="674203" y="392645"/>
                </a:lnTo>
                <a:lnTo>
                  <a:pt x="685050" y="349678"/>
                </a:lnTo>
                <a:lnTo>
                  <a:pt x="688784" y="304660"/>
                </a:lnTo>
              </a:path>
            </a:pathLst>
          </a:custGeom>
          <a:ln w="13245">
            <a:solidFill>
              <a:srgbClr val="000000"/>
            </a:solidFill>
          </a:ln>
        </p:spPr>
        <p:txBody>
          <a:bodyPr wrap="square" lIns="0" tIns="0" rIns="0" bIns="0" rtlCol="0"/>
          <a:lstStyle/>
          <a:p>
            <a:endParaRPr/>
          </a:p>
        </p:txBody>
      </p:sp>
      <p:sp>
        <p:nvSpPr>
          <p:cNvPr id="6" name="object 6"/>
          <p:cNvSpPr/>
          <p:nvPr/>
        </p:nvSpPr>
        <p:spPr>
          <a:xfrm>
            <a:off x="3456978" y="2732138"/>
            <a:ext cx="688975" cy="609600"/>
          </a:xfrm>
          <a:custGeom>
            <a:avLst/>
            <a:gdLst/>
            <a:ahLst/>
            <a:cxnLst/>
            <a:rect l="l" t="t" r="r" b="b"/>
            <a:pathLst>
              <a:path w="688975" h="609600">
                <a:moveTo>
                  <a:pt x="688784" y="304660"/>
                </a:moveTo>
                <a:lnTo>
                  <a:pt x="685050" y="259639"/>
                </a:lnTo>
                <a:lnTo>
                  <a:pt x="674203" y="216669"/>
                </a:lnTo>
                <a:lnTo>
                  <a:pt x="656775" y="176221"/>
                </a:lnTo>
                <a:lnTo>
                  <a:pt x="633300" y="138768"/>
                </a:lnTo>
                <a:lnTo>
                  <a:pt x="604311" y="104779"/>
                </a:lnTo>
                <a:lnTo>
                  <a:pt x="570339" y="74727"/>
                </a:lnTo>
                <a:lnTo>
                  <a:pt x="531918" y="49081"/>
                </a:lnTo>
                <a:lnTo>
                  <a:pt x="489581" y="28315"/>
                </a:lnTo>
                <a:lnTo>
                  <a:pt x="443860" y="12898"/>
                </a:lnTo>
                <a:lnTo>
                  <a:pt x="395288" y="3303"/>
                </a:lnTo>
                <a:lnTo>
                  <a:pt x="344398" y="0"/>
                </a:lnTo>
                <a:lnTo>
                  <a:pt x="293505" y="3303"/>
                </a:lnTo>
                <a:lnTo>
                  <a:pt x="244931" y="12898"/>
                </a:lnTo>
                <a:lnTo>
                  <a:pt x="199208" y="28315"/>
                </a:lnTo>
                <a:lnTo>
                  <a:pt x="156869" y="49081"/>
                </a:lnTo>
                <a:lnTo>
                  <a:pt x="118447" y="74727"/>
                </a:lnTo>
                <a:lnTo>
                  <a:pt x="84474" y="104779"/>
                </a:lnTo>
                <a:lnTo>
                  <a:pt x="55484" y="138768"/>
                </a:lnTo>
                <a:lnTo>
                  <a:pt x="32008" y="176221"/>
                </a:lnTo>
                <a:lnTo>
                  <a:pt x="14581" y="216669"/>
                </a:lnTo>
                <a:lnTo>
                  <a:pt x="3734" y="259639"/>
                </a:lnTo>
                <a:lnTo>
                  <a:pt x="0" y="304660"/>
                </a:lnTo>
                <a:lnTo>
                  <a:pt x="3734" y="349678"/>
                </a:lnTo>
                <a:lnTo>
                  <a:pt x="14581" y="392645"/>
                </a:lnTo>
                <a:lnTo>
                  <a:pt x="32008" y="433090"/>
                </a:lnTo>
                <a:lnTo>
                  <a:pt x="55484" y="470542"/>
                </a:lnTo>
                <a:lnTo>
                  <a:pt x="84474" y="504530"/>
                </a:lnTo>
                <a:lnTo>
                  <a:pt x="118447" y="534582"/>
                </a:lnTo>
                <a:lnTo>
                  <a:pt x="156869" y="560226"/>
                </a:lnTo>
                <a:lnTo>
                  <a:pt x="199208" y="580992"/>
                </a:lnTo>
                <a:lnTo>
                  <a:pt x="244931" y="596409"/>
                </a:lnTo>
                <a:lnTo>
                  <a:pt x="293505" y="606004"/>
                </a:lnTo>
                <a:lnTo>
                  <a:pt x="344398" y="609307"/>
                </a:lnTo>
                <a:lnTo>
                  <a:pt x="395288" y="606004"/>
                </a:lnTo>
                <a:lnTo>
                  <a:pt x="443860" y="596409"/>
                </a:lnTo>
                <a:lnTo>
                  <a:pt x="489581" y="580992"/>
                </a:lnTo>
                <a:lnTo>
                  <a:pt x="531918" y="560226"/>
                </a:lnTo>
                <a:lnTo>
                  <a:pt x="570339" y="534582"/>
                </a:lnTo>
                <a:lnTo>
                  <a:pt x="604311" y="504530"/>
                </a:lnTo>
                <a:lnTo>
                  <a:pt x="633300" y="470542"/>
                </a:lnTo>
                <a:lnTo>
                  <a:pt x="656775" y="433090"/>
                </a:lnTo>
                <a:lnTo>
                  <a:pt x="674203" y="392645"/>
                </a:lnTo>
                <a:lnTo>
                  <a:pt x="685050" y="349678"/>
                </a:lnTo>
                <a:lnTo>
                  <a:pt x="688784" y="304660"/>
                </a:lnTo>
              </a:path>
            </a:pathLst>
          </a:custGeom>
          <a:ln w="13245">
            <a:solidFill>
              <a:srgbClr val="000000"/>
            </a:solidFill>
          </a:ln>
        </p:spPr>
        <p:txBody>
          <a:bodyPr wrap="square" lIns="0" tIns="0" rIns="0" bIns="0" rtlCol="0"/>
          <a:lstStyle/>
          <a:p>
            <a:endParaRPr/>
          </a:p>
        </p:txBody>
      </p:sp>
      <p:sp>
        <p:nvSpPr>
          <p:cNvPr id="7" name="object 7"/>
          <p:cNvSpPr/>
          <p:nvPr/>
        </p:nvSpPr>
        <p:spPr>
          <a:xfrm>
            <a:off x="2357577" y="1566506"/>
            <a:ext cx="1152525" cy="331470"/>
          </a:xfrm>
          <a:custGeom>
            <a:avLst/>
            <a:gdLst/>
            <a:ahLst/>
            <a:cxnLst/>
            <a:rect l="l" t="t" r="r" b="b"/>
            <a:pathLst>
              <a:path w="1152525" h="331469">
                <a:moveTo>
                  <a:pt x="0" y="331152"/>
                </a:moveTo>
                <a:lnTo>
                  <a:pt x="1152385" y="0"/>
                </a:lnTo>
              </a:path>
            </a:pathLst>
          </a:custGeom>
          <a:ln w="13245">
            <a:solidFill>
              <a:srgbClr val="000000"/>
            </a:solidFill>
          </a:ln>
        </p:spPr>
        <p:txBody>
          <a:bodyPr wrap="square" lIns="0" tIns="0" rIns="0" bIns="0" rtlCol="0"/>
          <a:lstStyle/>
          <a:p>
            <a:endParaRPr/>
          </a:p>
        </p:txBody>
      </p:sp>
      <p:sp>
        <p:nvSpPr>
          <p:cNvPr id="8" name="object 8"/>
          <p:cNvSpPr/>
          <p:nvPr/>
        </p:nvSpPr>
        <p:spPr>
          <a:xfrm>
            <a:off x="4211993" y="1526781"/>
            <a:ext cx="1364615" cy="384175"/>
          </a:xfrm>
          <a:custGeom>
            <a:avLst/>
            <a:gdLst/>
            <a:ahLst/>
            <a:cxnLst/>
            <a:rect l="l" t="t" r="r" b="b"/>
            <a:pathLst>
              <a:path w="1364614" h="384175">
                <a:moveTo>
                  <a:pt x="0" y="0"/>
                </a:moveTo>
                <a:lnTo>
                  <a:pt x="1364310" y="384124"/>
                </a:lnTo>
              </a:path>
            </a:pathLst>
          </a:custGeom>
          <a:ln w="13245">
            <a:solidFill>
              <a:srgbClr val="000000"/>
            </a:solidFill>
          </a:ln>
        </p:spPr>
        <p:txBody>
          <a:bodyPr wrap="square" lIns="0" tIns="0" rIns="0" bIns="0" rtlCol="0"/>
          <a:lstStyle/>
          <a:p>
            <a:endParaRPr/>
          </a:p>
        </p:txBody>
      </p:sp>
      <p:sp>
        <p:nvSpPr>
          <p:cNvPr id="9" name="object 9"/>
          <p:cNvSpPr/>
          <p:nvPr/>
        </p:nvSpPr>
        <p:spPr>
          <a:xfrm>
            <a:off x="2291346" y="2308275"/>
            <a:ext cx="1179195" cy="636270"/>
          </a:xfrm>
          <a:custGeom>
            <a:avLst/>
            <a:gdLst/>
            <a:ahLst/>
            <a:cxnLst/>
            <a:rect l="l" t="t" r="r" b="b"/>
            <a:pathLst>
              <a:path w="1179195" h="636269">
                <a:moveTo>
                  <a:pt x="0" y="0"/>
                </a:moveTo>
                <a:lnTo>
                  <a:pt x="1178877" y="635800"/>
                </a:lnTo>
              </a:path>
            </a:pathLst>
          </a:custGeom>
          <a:ln w="3175">
            <a:solidFill>
              <a:srgbClr val="000000"/>
            </a:solidFill>
            <a:prstDash val="lgDash"/>
          </a:ln>
        </p:spPr>
        <p:txBody>
          <a:bodyPr wrap="square" lIns="0" tIns="0" rIns="0" bIns="0" rtlCol="0"/>
          <a:lstStyle/>
          <a:p>
            <a:endParaRPr/>
          </a:p>
        </p:txBody>
      </p:sp>
      <p:sp>
        <p:nvSpPr>
          <p:cNvPr id="10" name="object 10"/>
          <p:cNvSpPr/>
          <p:nvPr/>
        </p:nvSpPr>
        <p:spPr>
          <a:xfrm>
            <a:off x="4145762" y="2215552"/>
            <a:ext cx="1497330" cy="675640"/>
          </a:xfrm>
          <a:custGeom>
            <a:avLst/>
            <a:gdLst/>
            <a:ahLst/>
            <a:cxnLst/>
            <a:rect l="l" t="t" r="r" b="b"/>
            <a:pathLst>
              <a:path w="1497329" h="675639">
                <a:moveTo>
                  <a:pt x="0" y="675538"/>
                </a:moveTo>
                <a:lnTo>
                  <a:pt x="1496771" y="0"/>
                </a:lnTo>
              </a:path>
            </a:pathLst>
          </a:custGeom>
          <a:ln w="13245">
            <a:solidFill>
              <a:srgbClr val="000000"/>
            </a:solidFill>
          </a:ln>
        </p:spPr>
        <p:txBody>
          <a:bodyPr wrap="square" lIns="0" tIns="0" rIns="0" bIns="0" rtlCol="0"/>
          <a:lstStyle/>
          <a:p>
            <a:endParaRPr/>
          </a:p>
        </p:txBody>
      </p:sp>
      <p:sp>
        <p:nvSpPr>
          <p:cNvPr id="11" name="object 11"/>
          <p:cNvSpPr txBox="1"/>
          <p:nvPr/>
        </p:nvSpPr>
        <p:spPr>
          <a:xfrm>
            <a:off x="1881276" y="1867674"/>
            <a:ext cx="198120" cy="298450"/>
          </a:xfrm>
          <a:prstGeom prst="rect">
            <a:avLst/>
          </a:prstGeom>
        </p:spPr>
        <p:txBody>
          <a:bodyPr vert="horz" wrap="square" lIns="0" tIns="0" rIns="0" bIns="0" rtlCol="0">
            <a:spAutoFit/>
          </a:bodyPr>
          <a:lstStyle/>
          <a:p>
            <a:pPr marL="12700">
              <a:lnSpc>
                <a:spcPct val="100000"/>
              </a:lnSpc>
            </a:pPr>
            <a:r>
              <a:rPr sz="1850" b="1" spc="15" dirty="0">
                <a:latin typeface="Arial"/>
                <a:cs typeface="Arial"/>
              </a:rPr>
              <a:t>A</a:t>
            </a:r>
            <a:endParaRPr sz="1850">
              <a:latin typeface="Arial"/>
              <a:cs typeface="Arial"/>
            </a:endParaRPr>
          </a:p>
        </p:txBody>
      </p:sp>
      <p:sp>
        <p:nvSpPr>
          <p:cNvPr id="12" name="object 12"/>
          <p:cNvSpPr txBox="1"/>
          <p:nvPr/>
        </p:nvSpPr>
        <p:spPr>
          <a:xfrm>
            <a:off x="3735679" y="1417318"/>
            <a:ext cx="198120" cy="298450"/>
          </a:xfrm>
          <a:prstGeom prst="rect">
            <a:avLst/>
          </a:prstGeom>
        </p:spPr>
        <p:txBody>
          <a:bodyPr vert="horz" wrap="square" lIns="0" tIns="0" rIns="0" bIns="0" rtlCol="0">
            <a:spAutoFit/>
          </a:bodyPr>
          <a:lstStyle/>
          <a:p>
            <a:pPr marL="12700">
              <a:lnSpc>
                <a:spcPct val="100000"/>
              </a:lnSpc>
            </a:pPr>
            <a:r>
              <a:rPr sz="1850" b="1" spc="15" dirty="0">
                <a:latin typeface="Arial"/>
                <a:cs typeface="Arial"/>
              </a:rPr>
              <a:t>B</a:t>
            </a:r>
            <a:endParaRPr sz="1850">
              <a:latin typeface="Arial"/>
              <a:cs typeface="Arial"/>
            </a:endParaRPr>
          </a:p>
        </p:txBody>
      </p:sp>
      <p:sp>
        <p:nvSpPr>
          <p:cNvPr id="13" name="object 13"/>
          <p:cNvSpPr txBox="1"/>
          <p:nvPr/>
        </p:nvSpPr>
        <p:spPr>
          <a:xfrm>
            <a:off x="5828512" y="1774954"/>
            <a:ext cx="198120" cy="298450"/>
          </a:xfrm>
          <a:prstGeom prst="rect">
            <a:avLst/>
          </a:prstGeom>
        </p:spPr>
        <p:txBody>
          <a:bodyPr vert="horz" wrap="square" lIns="0" tIns="0" rIns="0" bIns="0" rtlCol="0">
            <a:spAutoFit/>
          </a:bodyPr>
          <a:lstStyle/>
          <a:p>
            <a:pPr marL="12700">
              <a:lnSpc>
                <a:spcPct val="100000"/>
              </a:lnSpc>
            </a:pPr>
            <a:r>
              <a:rPr sz="1850" b="1" spc="15" dirty="0">
                <a:latin typeface="Arial"/>
                <a:cs typeface="Arial"/>
              </a:rPr>
              <a:t>D</a:t>
            </a:r>
            <a:endParaRPr sz="1850">
              <a:latin typeface="Arial"/>
              <a:cs typeface="Arial"/>
            </a:endParaRPr>
          </a:p>
        </p:txBody>
      </p:sp>
      <p:sp>
        <p:nvSpPr>
          <p:cNvPr id="14" name="object 14"/>
          <p:cNvSpPr txBox="1"/>
          <p:nvPr/>
        </p:nvSpPr>
        <p:spPr>
          <a:xfrm>
            <a:off x="2781983" y="1761708"/>
            <a:ext cx="158115" cy="298450"/>
          </a:xfrm>
          <a:prstGeom prst="rect">
            <a:avLst/>
          </a:prstGeom>
        </p:spPr>
        <p:txBody>
          <a:bodyPr vert="horz" wrap="square" lIns="0" tIns="0" rIns="0" bIns="0" rtlCol="0">
            <a:spAutoFit/>
          </a:bodyPr>
          <a:lstStyle/>
          <a:p>
            <a:pPr marL="12700">
              <a:lnSpc>
                <a:spcPct val="100000"/>
              </a:lnSpc>
            </a:pPr>
            <a:r>
              <a:rPr sz="1850" b="1" spc="15" dirty="0">
                <a:latin typeface="Arial"/>
                <a:cs typeface="Arial"/>
              </a:rPr>
              <a:t>1</a:t>
            </a:r>
            <a:endParaRPr sz="1850">
              <a:latin typeface="Arial"/>
              <a:cs typeface="Arial"/>
            </a:endParaRPr>
          </a:p>
        </p:txBody>
      </p:sp>
      <p:sp>
        <p:nvSpPr>
          <p:cNvPr id="15" name="object 15"/>
          <p:cNvSpPr txBox="1"/>
          <p:nvPr/>
        </p:nvSpPr>
        <p:spPr>
          <a:xfrm>
            <a:off x="4980785" y="2503471"/>
            <a:ext cx="158115" cy="298450"/>
          </a:xfrm>
          <a:prstGeom prst="rect">
            <a:avLst/>
          </a:prstGeom>
        </p:spPr>
        <p:txBody>
          <a:bodyPr vert="horz" wrap="square" lIns="0" tIns="0" rIns="0" bIns="0" rtlCol="0">
            <a:spAutoFit/>
          </a:bodyPr>
          <a:lstStyle/>
          <a:p>
            <a:pPr marL="12700">
              <a:lnSpc>
                <a:spcPct val="100000"/>
              </a:lnSpc>
            </a:pPr>
            <a:r>
              <a:rPr sz="1850" b="1" spc="15" dirty="0">
                <a:latin typeface="Arial"/>
                <a:cs typeface="Arial"/>
              </a:rPr>
              <a:t>1</a:t>
            </a:r>
            <a:endParaRPr sz="1850">
              <a:latin typeface="Arial"/>
              <a:cs typeface="Arial"/>
            </a:endParaRPr>
          </a:p>
        </p:txBody>
      </p:sp>
      <p:sp>
        <p:nvSpPr>
          <p:cNvPr id="16" name="object 16"/>
          <p:cNvSpPr txBox="1"/>
          <p:nvPr/>
        </p:nvSpPr>
        <p:spPr>
          <a:xfrm>
            <a:off x="4941047" y="1377580"/>
            <a:ext cx="158115" cy="298450"/>
          </a:xfrm>
          <a:prstGeom prst="rect">
            <a:avLst/>
          </a:prstGeom>
        </p:spPr>
        <p:txBody>
          <a:bodyPr vert="horz" wrap="square" lIns="0" tIns="0" rIns="0" bIns="0" rtlCol="0">
            <a:spAutoFit/>
          </a:bodyPr>
          <a:lstStyle/>
          <a:p>
            <a:pPr marL="12700">
              <a:lnSpc>
                <a:spcPct val="100000"/>
              </a:lnSpc>
            </a:pPr>
            <a:r>
              <a:rPr sz="1850" b="1" spc="15" dirty="0">
                <a:latin typeface="Arial"/>
                <a:cs typeface="Arial"/>
              </a:rPr>
              <a:t>3</a:t>
            </a:r>
            <a:endParaRPr sz="1850">
              <a:latin typeface="Arial"/>
              <a:cs typeface="Arial"/>
            </a:endParaRPr>
          </a:p>
        </p:txBody>
      </p:sp>
      <p:graphicFrame>
        <p:nvGraphicFramePr>
          <p:cNvPr id="17" name="object 17"/>
          <p:cNvGraphicFramePr>
            <a:graphicFrameLocks noGrp="1"/>
          </p:cNvGraphicFramePr>
          <p:nvPr/>
        </p:nvGraphicFramePr>
        <p:xfrm>
          <a:off x="1728400" y="3361315"/>
          <a:ext cx="596060" cy="1894139"/>
        </p:xfrm>
        <a:graphic>
          <a:graphicData uri="http://schemas.openxmlformats.org/drawingml/2006/table">
            <a:tbl>
              <a:tblPr firstRow="1" bandRow="1">
                <a:tableStyleId>{2D5ABB26-0587-4C30-8999-92F81FD0307C}</a:tableStyleId>
              </a:tblPr>
              <a:tblGrid>
                <a:gridCol w="596060">
                  <a:extLst>
                    <a:ext uri="{9D8B030D-6E8A-4147-A177-3AD203B41FA5}">
                      <a16:colId xmlns:a16="http://schemas.microsoft.com/office/drawing/2014/main" val="20000"/>
                    </a:ext>
                  </a:extLst>
                </a:gridCol>
              </a:tblGrid>
              <a:tr h="344385">
                <a:tc>
                  <a:txBody>
                    <a:bodyPr/>
                    <a:lstStyle/>
                    <a:p>
                      <a:pPr marL="59055">
                        <a:lnSpc>
                          <a:spcPct val="100000"/>
                        </a:lnSpc>
                        <a:spcBef>
                          <a:spcPts val="335"/>
                        </a:spcBef>
                      </a:pPr>
                      <a:r>
                        <a:rPr sz="1850" b="1" spc="15" dirty="0">
                          <a:latin typeface="Arial"/>
                          <a:cs typeface="Arial"/>
                        </a:rPr>
                        <a:t>LSP</a:t>
                      </a:r>
                      <a:endParaRPr sz="1850">
                        <a:latin typeface="Arial"/>
                        <a:cs typeface="Arial"/>
                      </a:endParaRPr>
                    </a:p>
                  </a:txBody>
                  <a:tcPr marL="0" marR="0" marT="42545" marB="0">
                    <a:lnL w="13245">
                      <a:solidFill>
                        <a:srgbClr val="000000"/>
                      </a:solidFill>
                      <a:prstDash val="solid"/>
                    </a:lnL>
                    <a:lnR w="13245">
                      <a:solidFill>
                        <a:srgbClr val="000000"/>
                      </a:solidFill>
                      <a:prstDash val="solid"/>
                    </a:lnR>
                    <a:lnT w="13245">
                      <a:solidFill>
                        <a:srgbClr val="000000"/>
                      </a:solidFill>
                      <a:prstDash val="solid"/>
                    </a:lnT>
                    <a:lnB w="13245">
                      <a:solidFill>
                        <a:srgbClr val="000000"/>
                      </a:solidFill>
                      <a:prstDash val="solid"/>
                    </a:lnB>
                  </a:tcPr>
                </a:tc>
                <a:extLst>
                  <a:ext uri="{0D108BD9-81ED-4DB2-BD59-A6C34878D82A}">
                    <a16:rowId xmlns:a16="http://schemas.microsoft.com/office/drawing/2014/main" val="10000"/>
                  </a:ext>
                </a:extLst>
              </a:tr>
              <a:tr h="278168">
                <a:tc>
                  <a:txBody>
                    <a:bodyPr/>
                    <a:lstStyle/>
                    <a:p>
                      <a:pPr marL="178435">
                        <a:lnSpc>
                          <a:spcPts val="1930"/>
                        </a:lnSpc>
                      </a:pPr>
                      <a:r>
                        <a:rPr sz="1850" b="1" dirty="0">
                          <a:latin typeface="Arial"/>
                          <a:cs typeface="Arial"/>
                        </a:rPr>
                        <a:t>A</a:t>
                      </a:r>
                      <a:endParaRPr sz="1850">
                        <a:latin typeface="Arial"/>
                        <a:cs typeface="Arial"/>
                      </a:endParaRPr>
                    </a:p>
                  </a:txBody>
                  <a:tcPr marL="0" marR="0" marT="0" marB="0">
                    <a:lnL w="13245">
                      <a:solidFill>
                        <a:srgbClr val="000000"/>
                      </a:solidFill>
                      <a:prstDash val="solid"/>
                    </a:lnL>
                    <a:lnR w="13245">
                      <a:solidFill>
                        <a:srgbClr val="000000"/>
                      </a:solidFill>
                      <a:prstDash val="solid"/>
                    </a:lnR>
                    <a:lnT w="13245">
                      <a:solidFill>
                        <a:srgbClr val="000000"/>
                      </a:solidFill>
                      <a:prstDash val="solid"/>
                    </a:lnT>
                    <a:lnB w="13245">
                      <a:solidFill>
                        <a:srgbClr val="000000"/>
                      </a:solidFill>
                      <a:prstDash val="solid"/>
                    </a:lnB>
                  </a:tcPr>
                </a:tc>
                <a:extLst>
                  <a:ext uri="{0D108BD9-81ED-4DB2-BD59-A6C34878D82A}">
                    <a16:rowId xmlns:a16="http://schemas.microsoft.com/office/drawing/2014/main" val="10001"/>
                  </a:ext>
                </a:extLst>
              </a:tr>
              <a:tr h="304647">
                <a:tc>
                  <a:txBody>
                    <a:bodyPr/>
                    <a:lstStyle/>
                    <a:p>
                      <a:pPr marL="165100">
                        <a:lnSpc>
                          <a:spcPts val="1930"/>
                        </a:lnSpc>
                      </a:pPr>
                      <a:r>
                        <a:rPr sz="1850" b="1" dirty="0">
                          <a:latin typeface="Arial"/>
                          <a:cs typeface="Arial"/>
                        </a:rPr>
                        <a:t>B</a:t>
                      </a:r>
                      <a:endParaRPr sz="1850">
                        <a:latin typeface="Arial"/>
                        <a:cs typeface="Arial"/>
                      </a:endParaRPr>
                    </a:p>
                  </a:txBody>
                  <a:tcPr marL="0" marR="0" marT="0" marB="0">
                    <a:lnL w="13245">
                      <a:solidFill>
                        <a:srgbClr val="000000"/>
                      </a:solidFill>
                      <a:prstDash val="solid"/>
                    </a:lnL>
                    <a:lnR w="13245">
                      <a:solidFill>
                        <a:srgbClr val="000000"/>
                      </a:solidFill>
                      <a:prstDash val="solid"/>
                    </a:lnR>
                    <a:lnT w="13245">
                      <a:solidFill>
                        <a:srgbClr val="000000"/>
                      </a:solidFill>
                      <a:prstDash val="solid"/>
                    </a:lnT>
                    <a:lnB w="13245">
                      <a:solidFill>
                        <a:srgbClr val="000000"/>
                      </a:solidFill>
                      <a:prstDash val="solid"/>
                    </a:lnB>
                  </a:tcPr>
                </a:tc>
                <a:extLst>
                  <a:ext uri="{0D108BD9-81ED-4DB2-BD59-A6C34878D82A}">
                    <a16:rowId xmlns:a16="http://schemas.microsoft.com/office/drawing/2014/main" val="10002"/>
                  </a:ext>
                </a:extLst>
              </a:tr>
              <a:tr h="278168">
                <a:tc>
                  <a:txBody>
                    <a:bodyPr/>
                    <a:lstStyle/>
                    <a:p>
                      <a:pPr marL="191770">
                        <a:lnSpc>
                          <a:spcPts val="2035"/>
                        </a:lnSpc>
                      </a:pPr>
                      <a:r>
                        <a:rPr sz="1850" b="1" dirty="0">
                          <a:latin typeface="Arial"/>
                          <a:cs typeface="Arial"/>
                        </a:rPr>
                        <a:t>1</a:t>
                      </a:r>
                      <a:endParaRPr sz="1850">
                        <a:latin typeface="Arial"/>
                        <a:cs typeface="Arial"/>
                      </a:endParaRPr>
                    </a:p>
                  </a:txBody>
                  <a:tcPr marL="0" marR="0" marT="0" marB="0">
                    <a:lnL w="13245">
                      <a:solidFill>
                        <a:srgbClr val="000000"/>
                      </a:solidFill>
                      <a:prstDash val="solid"/>
                    </a:lnL>
                    <a:lnR w="13245">
                      <a:solidFill>
                        <a:srgbClr val="000000"/>
                      </a:solidFill>
                      <a:prstDash val="solid"/>
                    </a:lnR>
                    <a:lnT w="13245">
                      <a:solidFill>
                        <a:srgbClr val="000000"/>
                      </a:solidFill>
                      <a:prstDash val="solid"/>
                    </a:lnT>
                    <a:lnB w="13245">
                      <a:solidFill>
                        <a:srgbClr val="000000"/>
                      </a:solidFill>
                      <a:prstDash val="solid"/>
                    </a:lnB>
                  </a:tcPr>
                </a:tc>
                <a:extLst>
                  <a:ext uri="{0D108BD9-81ED-4DB2-BD59-A6C34878D82A}">
                    <a16:rowId xmlns:a16="http://schemas.microsoft.com/office/drawing/2014/main" val="10003"/>
                  </a:ext>
                </a:extLst>
              </a:tr>
              <a:tr h="688771">
                <a:tc>
                  <a:txBody>
                    <a:bodyPr/>
                    <a:lstStyle/>
                    <a:p>
                      <a:endParaRPr sz="1850">
                        <a:latin typeface="Arial"/>
                        <a:cs typeface="Arial"/>
                      </a:endParaRPr>
                    </a:p>
                  </a:txBody>
                  <a:tcPr marL="0" marR="0" marT="0" marB="0">
                    <a:lnL w="13245">
                      <a:solidFill>
                        <a:srgbClr val="000000"/>
                      </a:solidFill>
                      <a:prstDash val="solid"/>
                    </a:lnL>
                    <a:lnR w="13245">
                      <a:solidFill>
                        <a:srgbClr val="000000"/>
                      </a:solidFill>
                      <a:prstDash val="solid"/>
                    </a:lnR>
                    <a:lnT w="13245">
                      <a:solidFill>
                        <a:srgbClr val="000000"/>
                      </a:solidFill>
                      <a:prstDash val="solid"/>
                    </a:lnT>
                    <a:lnB w="13245">
                      <a:solidFill>
                        <a:srgbClr val="000000"/>
                      </a:solidFill>
                      <a:prstDash val="solid"/>
                    </a:lnB>
                  </a:tcPr>
                </a:tc>
                <a:extLst>
                  <a:ext uri="{0D108BD9-81ED-4DB2-BD59-A6C34878D82A}">
                    <a16:rowId xmlns:a16="http://schemas.microsoft.com/office/drawing/2014/main" val="10004"/>
                  </a:ext>
                </a:extLst>
              </a:tr>
            </a:tbl>
          </a:graphicData>
        </a:graphic>
      </p:graphicFrame>
      <p:sp>
        <p:nvSpPr>
          <p:cNvPr id="18" name="object 18"/>
          <p:cNvSpPr txBox="1"/>
          <p:nvPr/>
        </p:nvSpPr>
        <p:spPr>
          <a:xfrm>
            <a:off x="2781985" y="3947261"/>
            <a:ext cx="1602105" cy="298450"/>
          </a:xfrm>
          <a:prstGeom prst="rect">
            <a:avLst/>
          </a:prstGeom>
        </p:spPr>
        <p:txBody>
          <a:bodyPr vert="horz" wrap="square" lIns="0" tIns="0" rIns="0" bIns="0" rtlCol="0">
            <a:spAutoFit/>
          </a:bodyPr>
          <a:lstStyle/>
          <a:p>
            <a:pPr marL="12700">
              <a:lnSpc>
                <a:spcPct val="100000"/>
              </a:lnSpc>
            </a:pPr>
            <a:r>
              <a:rPr sz="1850" b="1" spc="15" dirty="0">
                <a:latin typeface="Arial"/>
                <a:cs typeface="Arial"/>
              </a:rPr>
              <a:t>which</a:t>
            </a:r>
            <a:r>
              <a:rPr sz="1850" b="1" spc="-90" dirty="0">
                <a:latin typeface="Arial"/>
                <a:cs typeface="Arial"/>
              </a:rPr>
              <a:t> </a:t>
            </a:r>
            <a:r>
              <a:rPr sz="1850" b="1" spc="15" dirty="0">
                <a:latin typeface="Arial"/>
                <a:cs typeface="Arial"/>
              </a:rPr>
              <a:t>means:</a:t>
            </a:r>
            <a:endParaRPr sz="1850">
              <a:latin typeface="Arial"/>
              <a:cs typeface="Arial"/>
            </a:endParaRPr>
          </a:p>
        </p:txBody>
      </p:sp>
      <p:sp>
        <p:nvSpPr>
          <p:cNvPr id="19" name="object 19"/>
          <p:cNvSpPr/>
          <p:nvPr/>
        </p:nvSpPr>
        <p:spPr>
          <a:xfrm>
            <a:off x="4529886" y="3924261"/>
            <a:ext cx="688975" cy="609600"/>
          </a:xfrm>
          <a:custGeom>
            <a:avLst/>
            <a:gdLst/>
            <a:ahLst/>
            <a:cxnLst/>
            <a:rect l="l" t="t" r="r" b="b"/>
            <a:pathLst>
              <a:path w="688975" h="609600">
                <a:moveTo>
                  <a:pt x="688784" y="304647"/>
                </a:moveTo>
                <a:lnTo>
                  <a:pt x="685050" y="259629"/>
                </a:lnTo>
                <a:lnTo>
                  <a:pt x="674203" y="216662"/>
                </a:lnTo>
                <a:lnTo>
                  <a:pt x="656775" y="176216"/>
                </a:lnTo>
                <a:lnTo>
                  <a:pt x="633300" y="138764"/>
                </a:lnTo>
                <a:lnTo>
                  <a:pt x="604309" y="104777"/>
                </a:lnTo>
                <a:lnTo>
                  <a:pt x="570337" y="74725"/>
                </a:lnTo>
                <a:lnTo>
                  <a:pt x="531915" y="49081"/>
                </a:lnTo>
                <a:lnTo>
                  <a:pt x="489576" y="28315"/>
                </a:lnTo>
                <a:lnTo>
                  <a:pt x="443853" y="12898"/>
                </a:lnTo>
                <a:lnTo>
                  <a:pt x="395279" y="3303"/>
                </a:lnTo>
                <a:lnTo>
                  <a:pt x="344385" y="0"/>
                </a:lnTo>
                <a:lnTo>
                  <a:pt x="293495" y="3303"/>
                </a:lnTo>
                <a:lnTo>
                  <a:pt x="244924" y="12898"/>
                </a:lnTo>
                <a:lnTo>
                  <a:pt x="199203" y="28315"/>
                </a:lnTo>
                <a:lnTo>
                  <a:pt x="156865" y="49081"/>
                </a:lnTo>
                <a:lnTo>
                  <a:pt x="118445" y="74725"/>
                </a:lnTo>
                <a:lnTo>
                  <a:pt x="84473" y="104777"/>
                </a:lnTo>
                <a:lnTo>
                  <a:pt x="55483" y="138764"/>
                </a:lnTo>
                <a:lnTo>
                  <a:pt x="32008" y="176216"/>
                </a:lnTo>
                <a:lnTo>
                  <a:pt x="14581" y="216662"/>
                </a:lnTo>
                <a:lnTo>
                  <a:pt x="3734" y="259629"/>
                </a:lnTo>
                <a:lnTo>
                  <a:pt x="0" y="304647"/>
                </a:lnTo>
                <a:lnTo>
                  <a:pt x="3734" y="349668"/>
                </a:lnTo>
                <a:lnTo>
                  <a:pt x="14581" y="392638"/>
                </a:lnTo>
                <a:lnTo>
                  <a:pt x="32008" y="433086"/>
                </a:lnTo>
                <a:lnTo>
                  <a:pt x="55483" y="470539"/>
                </a:lnTo>
                <a:lnTo>
                  <a:pt x="84473" y="504528"/>
                </a:lnTo>
                <a:lnTo>
                  <a:pt x="118445" y="534580"/>
                </a:lnTo>
                <a:lnTo>
                  <a:pt x="156865" y="560226"/>
                </a:lnTo>
                <a:lnTo>
                  <a:pt x="199203" y="580992"/>
                </a:lnTo>
                <a:lnTo>
                  <a:pt x="244924" y="596409"/>
                </a:lnTo>
                <a:lnTo>
                  <a:pt x="293495" y="606004"/>
                </a:lnTo>
                <a:lnTo>
                  <a:pt x="344385" y="609307"/>
                </a:lnTo>
                <a:lnTo>
                  <a:pt x="395279" y="606004"/>
                </a:lnTo>
                <a:lnTo>
                  <a:pt x="443853" y="596409"/>
                </a:lnTo>
                <a:lnTo>
                  <a:pt x="489576" y="580992"/>
                </a:lnTo>
                <a:lnTo>
                  <a:pt x="531915" y="560226"/>
                </a:lnTo>
                <a:lnTo>
                  <a:pt x="570337" y="534580"/>
                </a:lnTo>
                <a:lnTo>
                  <a:pt x="604309" y="504528"/>
                </a:lnTo>
                <a:lnTo>
                  <a:pt x="633300" y="470539"/>
                </a:lnTo>
                <a:lnTo>
                  <a:pt x="656775" y="433086"/>
                </a:lnTo>
                <a:lnTo>
                  <a:pt x="674203" y="392638"/>
                </a:lnTo>
                <a:lnTo>
                  <a:pt x="685050" y="349668"/>
                </a:lnTo>
                <a:lnTo>
                  <a:pt x="688784" y="304647"/>
                </a:lnTo>
              </a:path>
            </a:pathLst>
          </a:custGeom>
          <a:ln w="13245">
            <a:solidFill>
              <a:srgbClr val="000000"/>
            </a:solidFill>
          </a:ln>
        </p:spPr>
        <p:txBody>
          <a:bodyPr wrap="square" lIns="0" tIns="0" rIns="0" bIns="0" rtlCol="0"/>
          <a:lstStyle/>
          <a:p>
            <a:endParaRPr/>
          </a:p>
        </p:txBody>
      </p:sp>
      <p:sp>
        <p:nvSpPr>
          <p:cNvPr id="20" name="object 20"/>
          <p:cNvSpPr txBox="1"/>
          <p:nvPr/>
        </p:nvSpPr>
        <p:spPr>
          <a:xfrm>
            <a:off x="4742370" y="4026738"/>
            <a:ext cx="198120" cy="298450"/>
          </a:xfrm>
          <a:prstGeom prst="rect">
            <a:avLst/>
          </a:prstGeom>
        </p:spPr>
        <p:txBody>
          <a:bodyPr vert="horz" wrap="square" lIns="0" tIns="0" rIns="0" bIns="0" rtlCol="0">
            <a:spAutoFit/>
          </a:bodyPr>
          <a:lstStyle/>
          <a:p>
            <a:pPr marL="12700">
              <a:lnSpc>
                <a:spcPct val="100000"/>
              </a:lnSpc>
            </a:pPr>
            <a:r>
              <a:rPr sz="1850" b="1" spc="15" dirty="0">
                <a:latin typeface="Arial"/>
                <a:cs typeface="Arial"/>
              </a:rPr>
              <a:t>A</a:t>
            </a:r>
            <a:endParaRPr sz="1850">
              <a:latin typeface="Arial"/>
              <a:cs typeface="Arial"/>
            </a:endParaRPr>
          </a:p>
        </p:txBody>
      </p:sp>
      <p:sp>
        <p:nvSpPr>
          <p:cNvPr id="21" name="object 21"/>
          <p:cNvSpPr/>
          <p:nvPr/>
        </p:nvSpPr>
        <p:spPr>
          <a:xfrm>
            <a:off x="5152440" y="3818292"/>
            <a:ext cx="437515" cy="198755"/>
          </a:xfrm>
          <a:custGeom>
            <a:avLst/>
            <a:gdLst/>
            <a:ahLst/>
            <a:cxnLst/>
            <a:rect l="l" t="t" r="r" b="b"/>
            <a:pathLst>
              <a:path w="437514" h="198754">
                <a:moveTo>
                  <a:pt x="0" y="198691"/>
                </a:moveTo>
                <a:lnTo>
                  <a:pt x="437108" y="0"/>
                </a:lnTo>
              </a:path>
            </a:pathLst>
          </a:custGeom>
          <a:ln w="13245">
            <a:solidFill>
              <a:srgbClr val="000000"/>
            </a:solidFill>
          </a:ln>
        </p:spPr>
        <p:txBody>
          <a:bodyPr wrap="square" lIns="0" tIns="0" rIns="0" bIns="0" rtlCol="0"/>
          <a:lstStyle/>
          <a:p>
            <a:endParaRPr/>
          </a:p>
        </p:txBody>
      </p:sp>
      <p:sp>
        <p:nvSpPr>
          <p:cNvPr id="22" name="object 22"/>
          <p:cNvSpPr txBox="1"/>
          <p:nvPr/>
        </p:nvSpPr>
        <p:spPr>
          <a:xfrm>
            <a:off x="5364924" y="3907523"/>
            <a:ext cx="158115" cy="298450"/>
          </a:xfrm>
          <a:prstGeom prst="rect">
            <a:avLst/>
          </a:prstGeom>
        </p:spPr>
        <p:txBody>
          <a:bodyPr vert="horz" wrap="square" lIns="0" tIns="0" rIns="0" bIns="0" rtlCol="0">
            <a:spAutoFit/>
          </a:bodyPr>
          <a:lstStyle/>
          <a:p>
            <a:pPr marL="12700">
              <a:lnSpc>
                <a:spcPct val="100000"/>
              </a:lnSpc>
            </a:pPr>
            <a:r>
              <a:rPr sz="1850" b="1" spc="15" dirty="0">
                <a:latin typeface="Arial"/>
                <a:cs typeface="Arial"/>
              </a:rPr>
              <a:t>1</a:t>
            </a:r>
            <a:endParaRPr sz="1850">
              <a:latin typeface="Arial"/>
              <a:cs typeface="Arial"/>
            </a:endParaRPr>
          </a:p>
        </p:txBody>
      </p:sp>
      <p:sp>
        <p:nvSpPr>
          <p:cNvPr id="26" name="object 26"/>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21</a:t>
            </a:r>
          </a:p>
        </p:txBody>
      </p:sp>
      <p:sp>
        <p:nvSpPr>
          <p:cNvPr id="23" name="object 23"/>
          <p:cNvSpPr txBox="1"/>
          <p:nvPr/>
        </p:nvSpPr>
        <p:spPr>
          <a:xfrm>
            <a:off x="3735679" y="2834616"/>
            <a:ext cx="2171700" cy="1026794"/>
          </a:xfrm>
          <a:prstGeom prst="rect">
            <a:avLst/>
          </a:prstGeom>
        </p:spPr>
        <p:txBody>
          <a:bodyPr vert="horz" wrap="square" lIns="0" tIns="0" rIns="0" bIns="0" rtlCol="0">
            <a:spAutoFit/>
          </a:bodyPr>
          <a:lstStyle/>
          <a:p>
            <a:pPr marL="12700">
              <a:lnSpc>
                <a:spcPct val="100000"/>
              </a:lnSpc>
            </a:pPr>
            <a:r>
              <a:rPr sz="1850" b="1" spc="15" dirty="0">
                <a:latin typeface="Arial"/>
                <a:cs typeface="Arial"/>
              </a:rPr>
              <a:t>C</a:t>
            </a:r>
            <a:endParaRPr sz="1850">
              <a:latin typeface="Arial"/>
              <a:cs typeface="Arial"/>
            </a:endParaRPr>
          </a:p>
          <a:p>
            <a:pPr>
              <a:lnSpc>
                <a:spcPct val="100000"/>
              </a:lnSpc>
              <a:spcBef>
                <a:spcPts val="5"/>
              </a:spcBef>
            </a:pPr>
            <a:endParaRPr sz="3050">
              <a:latin typeface="Times New Roman"/>
              <a:cs typeface="Times New Roman"/>
            </a:endParaRPr>
          </a:p>
          <a:p>
            <a:pPr marR="5080" algn="r">
              <a:lnSpc>
                <a:spcPct val="100000"/>
              </a:lnSpc>
              <a:spcBef>
                <a:spcPts val="5"/>
              </a:spcBef>
            </a:pPr>
            <a:r>
              <a:rPr sz="1850" b="1" spc="15" dirty="0">
                <a:latin typeface="Arial"/>
                <a:cs typeface="Arial"/>
              </a:rPr>
              <a:t>B</a:t>
            </a:r>
            <a:endParaRPr sz="1850">
              <a:latin typeface="Arial"/>
              <a:cs typeface="Arial"/>
            </a:endParaRPr>
          </a:p>
        </p:txBody>
      </p:sp>
      <p:sp>
        <p:nvSpPr>
          <p:cNvPr id="24" name="object 24"/>
          <p:cNvSpPr txBox="1"/>
          <p:nvPr/>
        </p:nvSpPr>
        <p:spPr>
          <a:xfrm>
            <a:off x="2358127" y="2543208"/>
            <a:ext cx="568960" cy="298450"/>
          </a:xfrm>
          <a:prstGeom prst="rect">
            <a:avLst/>
          </a:prstGeom>
        </p:spPr>
        <p:txBody>
          <a:bodyPr vert="horz" wrap="square" lIns="0" tIns="0" rIns="0" bIns="0" rtlCol="0">
            <a:spAutoFit/>
          </a:bodyPr>
          <a:lstStyle/>
          <a:p>
            <a:pPr marL="12700">
              <a:lnSpc>
                <a:spcPct val="100000"/>
              </a:lnSpc>
            </a:pPr>
            <a:r>
              <a:rPr sz="1850" b="1" spc="10" dirty="0">
                <a:latin typeface="Arial"/>
                <a:cs typeface="Arial"/>
              </a:rPr>
              <a:t>Fails</a:t>
            </a:r>
            <a:endParaRPr sz="1850">
              <a:latin typeface="Arial"/>
              <a:cs typeface="Arial"/>
            </a:endParaRPr>
          </a:p>
        </p:txBody>
      </p:sp>
      <p:sp>
        <p:nvSpPr>
          <p:cNvPr id="25" name="object 25"/>
          <p:cNvSpPr txBox="1"/>
          <p:nvPr/>
        </p:nvSpPr>
        <p:spPr>
          <a:xfrm>
            <a:off x="1230883" y="5637771"/>
            <a:ext cx="5543550" cy="2321560"/>
          </a:xfrm>
          <a:prstGeom prst="rect">
            <a:avLst/>
          </a:prstGeom>
        </p:spPr>
        <p:txBody>
          <a:bodyPr vert="horz" wrap="square" lIns="0" tIns="0" rIns="0" bIns="0" rtlCol="0">
            <a:spAutoFit/>
          </a:bodyPr>
          <a:lstStyle/>
          <a:p>
            <a:pPr marL="212090" marR="5080" indent="-199390">
              <a:lnSpc>
                <a:spcPct val="116100"/>
              </a:lnSpc>
              <a:buFont typeface="Times New Roman"/>
              <a:buChar char="•"/>
              <a:tabLst>
                <a:tab pos="212725" algn="l"/>
              </a:tabLst>
            </a:pPr>
            <a:r>
              <a:rPr sz="2050" spc="-25" dirty="0">
                <a:latin typeface="PMingLiU"/>
                <a:cs typeface="PMingLiU"/>
              </a:rPr>
              <a:t>If </a:t>
            </a:r>
            <a:r>
              <a:rPr sz="2050" spc="20" dirty="0">
                <a:latin typeface="PMingLiU"/>
                <a:cs typeface="PMingLiU"/>
              </a:rPr>
              <a:t>link </a:t>
            </a:r>
            <a:r>
              <a:rPr sz="2050" spc="40" dirty="0">
                <a:latin typeface="PMingLiU"/>
                <a:cs typeface="PMingLiU"/>
              </a:rPr>
              <a:t>AC </a:t>
            </a:r>
            <a:r>
              <a:rPr sz="2050" spc="-10" dirty="0">
                <a:latin typeface="PMingLiU"/>
                <a:cs typeface="PMingLiU"/>
              </a:rPr>
              <a:t>fails, </a:t>
            </a:r>
            <a:r>
              <a:rPr sz="2050" spc="35" dirty="0">
                <a:latin typeface="PMingLiU"/>
                <a:cs typeface="PMingLiU"/>
              </a:rPr>
              <a:t>neighbor </a:t>
            </a:r>
            <a:r>
              <a:rPr sz="2050" spc="5" dirty="0">
                <a:latin typeface="PMingLiU"/>
                <a:cs typeface="PMingLiU"/>
              </a:rPr>
              <a:t>discovery </a:t>
            </a:r>
            <a:r>
              <a:rPr sz="2050" spc="35" dirty="0">
                <a:latin typeface="PMingLiU"/>
                <a:cs typeface="PMingLiU"/>
              </a:rPr>
              <a:t>in </a:t>
            </a:r>
            <a:r>
              <a:rPr sz="2050" spc="40" dirty="0">
                <a:latin typeface="PMingLiU"/>
                <a:cs typeface="PMingLiU"/>
              </a:rPr>
              <a:t>A </a:t>
            </a:r>
            <a:r>
              <a:rPr sz="2050" spc="85" dirty="0">
                <a:latin typeface="PMingLiU"/>
                <a:cs typeface="PMingLiU"/>
              </a:rPr>
              <a:t>and </a:t>
            </a:r>
            <a:r>
              <a:rPr sz="2050" spc="95" dirty="0">
                <a:latin typeface="PMingLiU"/>
                <a:cs typeface="PMingLiU"/>
              </a:rPr>
              <a:t>C </a:t>
            </a:r>
            <a:r>
              <a:rPr sz="2050" spc="-25" dirty="0">
                <a:latin typeface="PMingLiU"/>
                <a:cs typeface="PMingLiU"/>
              </a:rPr>
              <a:t>will  </a:t>
            </a:r>
            <a:r>
              <a:rPr sz="2050" spc="35" dirty="0">
                <a:latin typeface="PMingLiU"/>
                <a:cs typeface="PMingLiU"/>
              </a:rPr>
              <a:t>eventually </a:t>
            </a:r>
            <a:r>
              <a:rPr sz="2050" spc="70" dirty="0">
                <a:latin typeface="PMingLiU"/>
                <a:cs typeface="PMingLiU"/>
              </a:rPr>
              <a:t>detect</a:t>
            </a:r>
            <a:r>
              <a:rPr sz="2050" spc="105" dirty="0">
                <a:latin typeface="PMingLiU"/>
                <a:cs typeface="PMingLiU"/>
              </a:rPr>
              <a:t> </a:t>
            </a:r>
            <a:r>
              <a:rPr sz="2050" spc="10" dirty="0">
                <a:latin typeface="PMingLiU"/>
                <a:cs typeface="PMingLiU"/>
              </a:rPr>
              <a:t>failure.</a:t>
            </a:r>
            <a:endParaRPr sz="2050">
              <a:latin typeface="PMingLiU"/>
              <a:cs typeface="PMingLiU"/>
            </a:endParaRPr>
          </a:p>
          <a:p>
            <a:pPr marL="212090" marR="368935" indent="-199390">
              <a:lnSpc>
                <a:spcPct val="116399"/>
              </a:lnSpc>
              <a:spcBef>
                <a:spcPts val="905"/>
              </a:spcBef>
              <a:buFont typeface="Times New Roman"/>
              <a:buChar char="•"/>
              <a:tabLst>
                <a:tab pos="212725" algn="l"/>
              </a:tabLst>
            </a:pPr>
            <a:r>
              <a:rPr sz="2050" spc="50" dirty="0">
                <a:latin typeface="PMingLiU"/>
                <a:cs typeface="PMingLiU"/>
              </a:rPr>
              <a:t>Only </a:t>
            </a:r>
            <a:r>
              <a:rPr sz="2050" spc="40" dirty="0">
                <a:latin typeface="PMingLiU"/>
                <a:cs typeface="PMingLiU"/>
              </a:rPr>
              <a:t>A </a:t>
            </a:r>
            <a:r>
              <a:rPr sz="2050" spc="85" dirty="0">
                <a:latin typeface="PMingLiU"/>
                <a:cs typeface="PMingLiU"/>
              </a:rPr>
              <a:t>and </a:t>
            </a:r>
            <a:r>
              <a:rPr sz="2050" spc="95" dirty="0">
                <a:latin typeface="PMingLiU"/>
                <a:cs typeface="PMingLiU"/>
              </a:rPr>
              <a:t>C </a:t>
            </a:r>
            <a:r>
              <a:rPr sz="2050" spc="55" dirty="0">
                <a:latin typeface="PMingLiU"/>
                <a:cs typeface="PMingLiU"/>
              </a:rPr>
              <a:t>recompute </a:t>
            </a:r>
            <a:r>
              <a:rPr sz="2050" spc="65" dirty="0">
                <a:latin typeface="PMingLiU"/>
                <a:cs typeface="PMingLiU"/>
              </a:rPr>
              <a:t>their </a:t>
            </a:r>
            <a:r>
              <a:rPr sz="2050" spc="70" dirty="0">
                <a:latin typeface="PMingLiU"/>
                <a:cs typeface="PMingLiU"/>
              </a:rPr>
              <a:t>LSP </a:t>
            </a:r>
            <a:r>
              <a:rPr sz="2050" spc="5" dirty="0">
                <a:latin typeface="PMingLiU"/>
                <a:cs typeface="PMingLiU"/>
              </a:rPr>
              <a:t>values </a:t>
            </a:r>
            <a:r>
              <a:rPr sz="2050" spc="85" dirty="0">
                <a:latin typeface="PMingLiU"/>
                <a:cs typeface="PMingLiU"/>
              </a:rPr>
              <a:t>and  </a:t>
            </a:r>
            <a:r>
              <a:rPr sz="2050" spc="65" dirty="0">
                <a:latin typeface="PMingLiU"/>
                <a:cs typeface="PMingLiU"/>
              </a:rPr>
              <a:t>broadcast their </a:t>
            </a:r>
            <a:r>
              <a:rPr sz="2050" spc="50" dirty="0">
                <a:latin typeface="PMingLiU"/>
                <a:cs typeface="PMingLiU"/>
              </a:rPr>
              <a:t>LSPs </a:t>
            </a:r>
            <a:r>
              <a:rPr sz="2050" spc="45" dirty="0">
                <a:latin typeface="PMingLiU"/>
                <a:cs typeface="PMingLiU"/>
              </a:rPr>
              <a:t>again </a:t>
            </a:r>
            <a:r>
              <a:rPr sz="2050" spc="90" dirty="0">
                <a:latin typeface="PMingLiU"/>
                <a:cs typeface="PMingLiU"/>
              </a:rPr>
              <a:t>to </a:t>
            </a:r>
            <a:r>
              <a:rPr sz="2050" spc="15" dirty="0">
                <a:latin typeface="PMingLiU"/>
                <a:cs typeface="PMingLiU"/>
              </a:rPr>
              <a:t>all </a:t>
            </a:r>
            <a:r>
              <a:rPr sz="2050" spc="65" dirty="0">
                <a:latin typeface="PMingLiU"/>
                <a:cs typeface="PMingLiU"/>
              </a:rPr>
              <a:t>other </a:t>
            </a:r>
            <a:r>
              <a:rPr sz="2050" spc="35" dirty="0">
                <a:latin typeface="PMingLiU"/>
                <a:cs typeface="PMingLiU"/>
              </a:rPr>
              <a:t>nodes.  </a:t>
            </a:r>
            <a:r>
              <a:rPr sz="2050" spc="90" dirty="0">
                <a:latin typeface="PMingLiU"/>
                <a:cs typeface="PMingLiU"/>
              </a:rPr>
              <a:t>Other </a:t>
            </a:r>
            <a:r>
              <a:rPr sz="2050" spc="35" dirty="0">
                <a:latin typeface="PMingLiU"/>
                <a:cs typeface="PMingLiU"/>
              </a:rPr>
              <a:t>nodes do </a:t>
            </a:r>
            <a:r>
              <a:rPr sz="2050" spc="90" dirty="0">
                <a:latin typeface="PMingLiU"/>
                <a:cs typeface="PMingLiU"/>
              </a:rPr>
              <a:t>not </a:t>
            </a:r>
            <a:r>
              <a:rPr sz="2050" spc="55" dirty="0">
                <a:latin typeface="PMingLiU"/>
                <a:cs typeface="PMingLiU"/>
              </a:rPr>
              <a:t>recompute </a:t>
            </a:r>
            <a:r>
              <a:rPr sz="2050" spc="30" dirty="0">
                <a:latin typeface="PMingLiU"/>
                <a:cs typeface="PMingLiU"/>
              </a:rPr>
              <a:t>or </a:t>
            </a:r>
            <a:r>
              <a:rPr sz="2050" spc="60" dirty="0">
                <a:latin typeface="PMingLiU"/>
                <a:cs typeface="PMingLiU"/>
              </a:rPr>
              <a:t>rebroadcast  </a:t>
            </a:r>
            <a:r>
              <a:rPr sz="2050" spc="65" dirty="0">
                <a:latin typeface="PMingLiU"/>
                <a:cs typeface="PMingLiU"/>
              </a:rPr>
              <a:t>their</a:t>
            </a:r>
            <a:r>
              <a:rPr sz="2050" spc="5" dirty="0">
                <a:latin typeface="PMingLiU"/>
                <a:cs typeface="PMingLiU"/>
              </a:rPr>
              <a:t> </a:t>
            </a:r>
            <a:r>
              <a:rPr sz="2050" spc="45" dirty="0">
                <a:latin typeface="PMingLiU"/>
                <a:cs typeface="PMingLiU"/>
              </a:rPr>
              <a:t>LSPs.</a:t>
            </a:r>
            <a:endParaRPr sz="2050">
              <a:latin typeface="PMingLiU"/>
              <a:cs typeface="PMingLiU"/>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5418" y="537617"/>
            <a:ext cx="6396762" cy="430887"/>
          </a:xfrm>
          <a:prstGeom prst="rect">
            <a:avLst/>
          </a:prstGeom>
        </p:spPr>
        <p:txBody>
          <a:bodyPr vert="horz" wrap="square" lIns="0" tIns="0" rIns="0" bIns="0" rtlCol="0">
            <a:spAutoFit/>
          </a:bodyPr>
          <a:lstStyle/>
          <a:p>
            <a:pPr marL="12700">
              <a:lnSpc>
                <a:spcPct val="100000"/>
              </a:lnSpc>
            </a:pPr>
            <a:r>
              <a:rPr lang="en-US" sz="2800" spc="75" dirty="0" smtClean="0">
                <a:solidFill>
                  <a:srgbClr val="00B050"/>
                </a:solidFill>
                <a:latin typeface="Century"/>
                <a:cs typeface="Century"/>
              </a:rPr>
              <a:t>How does A send its LSP to everyone</a:t>
            </a:r>
            <a:endParaRPr sz="2800" dirty="0">
              <a:solidFill>
                <a:srgbClr val="00B050"/>
              </a:solidFill>
              <a:latin typeface="Century"/>
              <a:cs typeface="Century"/>
            </a:endParaRPr>
          </a:p>
        </p:txBody>
      </p:sp>
      <p:sp>
        <p:nvSpPr>
          <p:cNvPr id="3" name="object 3"/>
          <p:cNvSpPr/>
          <p:nvPr/>
        </p:nvSpPr>
        <p:spPr>
          <a:xfrm>
            <a:off x="1668805" y="1765198"/>
            <a:ext cx="688975" cy="609600"/>
          </a:xfrm>
          <a:custGeom>
            <a:avLst/>
            <a:gdLst/>
            <a:ahLst/>
            <a:cxnLst/>
            <a:rect l="l" t="t" r="r" b="b"/>
            <a:pathLst>
              <a:path w="688975" h="609600">
                <a:moveTo>
                  <a:pt x="688771" y="304647"/>
                </a:moveTo>
                <a:lnTo>
                  <a:pt x="685037" y="259629"/>
                </a:lnTo>
                <a:lnTo>
                  <a:pt x="674190" y="216662"/>
                </a:lnTo>
                <a:lnTo>
                  <a:pt x="656763" y="176216"/>
                </a:lnTo>
                <a:lnTo>
                  <a:pt x="633288" y="138764"/>
                </a:lnTo>
                <a:lnTo>
                  <a:pt x="604298" y="104777"/>
                </a:lnTo>
                <a:lnTo>
                  <a:pt x="570326" y="74725"/>
                </a:lnTo>
                <a:lnTo>
                  <a:pt x="531905" y="49081"/>
                </a:lnTo>
                <a:lnTo>
                  <a:pt x="489568" y="28315"/>
                </a:lnTo>
                <a:lnTo>
                  <a:pt x="443847" y="12898"/>
                </a:lnTo>
                <a:lnTo>
                  <a:pt x="395275" y="3303"/>
                </a:lnTo>
                <a:lnTo>
                  <a:pt x="344385" y="0"/>
                </a:lnTo>
                <a:lnTo>
                  <a:pt x="293493" y="3303"/>
                </a:lnTo>
                <a:lnTo>
                  <a:pt x="244919" y="12898"/>
                </a:lnTo>
                <a:lnTo>
                  <a:pt x="199197" y="28315"/>
                </a:lnTo>
                <a:lnTo>
                  <a:pt x="156860" y="49081"/>
                </a:lnTo>
                <a:lnTo>
                  <a:pt x="118439" y="74725"/>
                </a:lnTo>
                <a:lnTo>
                  <a:pt x="84469" y="104777"/>
                </a:lnTo>
                <a:lnTo>
                  <a:pt x="55480" y="138764"/>
                </a:lnTo>
                <a:lnTo>
                  <a:pt x="32006" y="176216"/>
                </a:lnTo>
                <a:lnTo>
                  <a:pt x="14580" y="216662"/>
                </a:lnTo>
                <a:lnTo>
                  <a:pt x="3733" y="259629"/>
                </a:lnTo>
                <a:lnTo>
                  <a:pt x="0" y="304647"/>
                </a:lnTo>
                <a:lnTo>
                  <a:pt x="3733" y="349668"/>
                </a:lnTo>
                <a:lnTo>
                  <a:pt x="14580" y="392638"/>
                </a:lnTo>
                <a:lnTo>
                  <a:pt x="32006" y="433086"/>
                </a:lnTo>
                <a:lnTo>
                  <a:pt x="55480" y="470539"/>
                </a:lnTo>
                <a:lnTo>
                  <a:pt x="84469" y="504528"/>
                </a:lnTo>
                <a:lnTo>
                  <a:pt x="118439" y="534580"/>
                </a:lnTo>
                <a:lnTo>
                  <a:pt x="156860" y="560226"/>
                </a:lnTo>
                <a:lnTo>
                  <a:pt x="199197" y="580992"/>
                </a:lnTo>
                <a:lnTo>
                  <a:pt x="244919" y="596409"/>
                </a:lnTo>
                <a:lnTo>
                  <a:pt x="293493" y="606004"/>
                </a:lnTo>
                <a:lnTo>
                  <a:pt x="344385" y="609307"/>
                </a:lnTo>
                <a:lnTo>
                  <a:pt x="395275" y="606004"/>
                </a:lnTo>
                <a:lnTo>
                  <a:pt x="443847" y="596409"/>
                </a:lnTo>
                <a:lnTo>
                  <a:pt x="489568" y="580992"/>
                </a:lnTo>
                <a:lnTo>
                  <a:pt x="531905" y="560226"/>
                </a:lnTo>
                <a:lnTo>
                  <a:pt x="570326" y="534580"/>
                </a:lnTo>
                <a:lnTo>
                  <a:pt x="604298" y="504528"/>
                </a:lnTo>
                <a:lnTo>
                  <a:pt x="633288" y="470539"/>
                </a:lnTo>
                <a:lnTo>
                  <a:pt x="656763" y="433086"/>
                </a:lnTo>
                <a:lnTo>
                  <a:pt x="674190" y="392638"/>
                </a:lnTo>
                <a:lnTo>
                  <a:pt x="685037" y="349668"/>
                </a:lnTo>
                <a:lnTo>
                  <a:pt x="688771" y="304647"/>
                </a:lnTo>
              </a:path>
            </a:pathLst>
          </a:custGeom>
          <a:ln w="13245">
            <a:solidFill>
              <a:srgbClr val="000000"/>
            </a:solidFill>
          </a:ln>
        </p:spPr>
        <p:txBody>
          <a:bodyPr wrap="square" lIns="0" tIns="0" rIns="0" bIns="0" rtlCol="0"/>
          <a:lstStyle/>
          <a:p>
            <a:endParaRPr/>
          </a:p>
        </p:txBody>
      </p:sp>
      <p:sp>
        <p:nvSpPr>
          <p:cNvPr id="4" name="object 4"/>
          <p:cNvSpPr/>
          <p:nvPr/>
        </p:nvSpPr>
        <p:spPr>
          <a:xfrm>
            <a:off x="3523208" y="1235366"/>
            <a:ext cx="688975" cy="609600"/>
          </a:xfrm>
          <a:custGeom>
            <a:avLst/>
            <a:gdLst/>
            <a:ahLst/>
            <a:cxnLst/>
            <a:rect l="l" t="t" r="r" b="b"/>
            <a:pathLst>
              <a:path w="688975" h="609600">
                <a:moveTo>
                  <a:pt x="688784" y="304647"/>
                </a:moveTo>
                <a:lnTo>
                  <a:pt x="685050" y="259629"/>
                </a:lnTo>
                <a:lnTo>
                  <a:pt x="674203" y="216662"/>
                </a:lnTo>
                <a:lnTo>
                  <a:pt x="656775" y="176216"/>
                </a:lnTo>
                <a:lnTo>
                  <a:pt x="633300" y="138764"/>
                </a:lnTo>
                <a:lnTo>
                  <a:pt x="604309" y="104777"/>
                </a:lnTo>
                <a:lnTo>
                  <a:pt x="570337" y="74725"/>
                </a:lnTo>
                <a:lnTo>
                  <a:pt x="531915" y="49081"/>
                </a:lnTo>
                <a:lnTo>
                  <a:pt x="489576" y="28315"/>
                </a:lnTo>
                <a:lnTo>
                  <a:pt x="443853" y="12898"/>
                </a:lnTo>
                <a:lnTo>
                  <a:pt x="395279" y="3303"/>
                </a:lnTo>
                <a:lnTo>
                  <a:pt x="344385" y="0"/>
                </a:lnTo>
                <a:lnTo>
                  <a:pt x="293495" y="3303"/>
                </a:lnTo>
                <a:lnTo>
                  <a:pt x="244924" y="12898"/>
                </a:lnTo>
                <a:lnTo>
                  <a:pt x="199203" y="28315"/>
                </a:lnTo>
                <a:lnTo>
                  <a:pt x="156865" y="49081"/>
                </a:lnTo>
                <a:lnTo>
                  <a:pt x="118445" y="74725"/>
                </a:lnTo>
                <a:lnTo>
                  <a:pt x="84473" y="104777"/>
                </a:lnTo>
                <a:lnTo>
                  <a:pt x="55483" y="138764"/>
                </a:lnTo>
                <a:lnTo>
                  <a:pt x="32008" y="176216"/>
                </a:lnTo>
                <a:lnTo>
                  <a:pt x="14581" y="216662"/>
                </a:lnTo>
                <a:lnTo>
                  <a:pt x="3734" y="259629"/>
                </a:lnTo>
                <a:lnTo>
                  <a:pt x="0" y="304647"/>
                </a:lnTo>
                <a:lnTo>
                  <a:pt x="3734" y="349668"/>
                </a:lnTo>
                <a:lnTo>
                  <a:pt x="14581" y="392638"/>
                </a:lnTo>
                <a:lnTo>
                  <a:pt x="32008" y="433086"/>
                </a:lnTo>
                <a:lnTo>
                  <a:pt x="55483" y="470539"/>
                </a:lnTo>
                <a:lnTo>
                  <a:pt x="84473" y="504528"/>
                </a:lnTo>
                <a:lnTo>
                  <a:pt x="118445" y="534580"/>
                </a:lnTo>
                <a:lnTo>
                  <a:pt x="156865" y="560226"/>
                </a:lnTo>
                <a:lnTo>
                  <a:pt x="199203" y="580992"/>
                </a:lnTo>
                <a:lnTo>
                  <a:pt x="244924" y="596409"/>
                </a:lnTo>
                <a:lnTo>
                  <a:pt x="293495" y="606004"/>
                </a:lnTo>
                <a:lnTo>
                  <a:pt x="344385" y="609307"/>
                </a:lnTo>
                <a:lnTo>
                  <a:pt x="395279" y="606004"/>
                </a:lnTo>
                <a:lnTo>
                  <a:pt x="443853" y="596409"/>
                </a:lnTo>
                <a:lnTo>
                  <a:pt x="489576" y="580992"/>
                </a:lnTo>
                <a:lnTo>
                  <a:pt x="531915" y="560226"/>
                </a:lnTo>
                <a:lnTo>
                  <a:pt x="570337" y="534580"/>
                </a:lnTo>
                <a:lnTo>
                  <a:pt x="604309" y="504528"/>
                </a:lnTo>
                <a:lnTo>
                  <a:pt x="633300" y="470539"/>
                </a:lnTo>
                <a:lnTo>
                  <a:pt x="656775" y="433086"/>
                </a:lnTo>
                <a:lnTo>
                  <a:pt x="674203" y="392638"/>
                </a:lnTo>
                <a:lnTo>
                  <a:pt x="685050" y="349668"/>
                </a:lnTo>
                <a:lnTo>
                  <a:pt x="688784" y="304647"/>
                </a:lnTo>
              </a:path>
            </a:pathLst>
          </a:custGeom>
          <a:ln w="13245">
            <a:solidFill>
              <a:srgbClr val="000000"/>
            </a:solidFill>
          </a:ln>
        </p:spPr>
        <p:txBody>
          <a:bodyPr wrap="square" lIns="0" tIns="0" rIns="0" bIns="0" rtlCol="0"/>
          <a:lstStyle/>
          <a:p>
            <a:endParaRPr/>
          </a:p>
        </p:txBody>
      </p:sp>
      <p:sp>
        <p:nvSpPr>
          <p:cNvPr id="5" name="object 5"/>
          <p:cNvSpPr/>
          <p:nvPr/>
        </p:nvSpPr>
        <p:spPr>
          <a:xfrm>
            <a:off x="5523319" y="1672475"/>
            <a:ext cx="688975" cy="609600"/>
          </a:xfrm>
          <a:custGeom>
            <a:avLst/>
            <a:gdLst/>
            <a:ahLst/>
            <a:cxnLst/>
            <a:rect l="l" t="t" r="r" b="b"/>
            <a:pathLst>
              <a:path w="688975" h="609600">
                <a:moveTo>
                  <a:pt x="688784" y="304660"/>
                </a:moveTo>
                <a:lnTo>
                  <a:pt x="685050" y="259639"/>
                </a:lnTo>
                <a:lnTo>
                  <a:pt x="674203" y="216669"/>
                </a:lnTo>
                <a:lnTo>
                  <a:pt x="656775" y="176221"/>
                </a:lnTo>
                <a:lnTo>
                  <a:pt x="633300" y="138768"/>
                </a:lnTo>
                <a:lnTo>
                  <a:pt x="604311" y="104779"/>
                </a:lnTo>
                <a:lnTo>
                  <a:pt x="570339" y="74727"/>
                </a:lnTo>
                <a:lnTo>
                  <a:pt x="531918" y="49081"/>
                </a:lnTo>
                <a:lnTo>
                  <a:pt x="489581" y="28315"/>
                </a:lnTo>
                <a:lnTo>
                  <a:pt x="443860" y="12898"/>
                </a:lnTo>
                <a:lnTo>
                  <a:pt x="395288" y="3303"/>
                </a:lnTo>
                <a:lnTo>
                  <a:pt x="344398" y="0"/>
                </a:lnTo>
                <a:lnTo>
                  <a:pt x="293505" y="3303"/>
                </a:lnTo>
                <a:lnTo>
                  <a:pt x="244931" y="12898"/>
                </a:lnTo>
                <a:lnTo>
                  <a:pt x="199208" y="28315"/>
                </a:lnTo>
                <a:lnTo>
                  <a:pt x="156869" y="49081"/>
                </a:lnTo>
                <a:lnTo>
                  <a:pt x="118447" y="74727"/>
                </a:lnTo>
                <a:lnTo>
                  <a:pt x="84474" y="104779"/>
                </a:lnTo>
                <a:lnTo>
                  <a:pt x="55484" y="138768"/>
                </a:lnTo>
                <a:lnTo>
                  <a:pt x="32008" y="176221"/>
                </a:lnTo>
                <a:lnTo>
                  <a:pt x="14581" y="216669"/>
                </a:lnTo>
                <a:lnTo>
                  <a:pt x="3734" y="259639"/>
                </a:lnTo>
                <a:lnTo>
                  <a:pt x="0" y="304660"/>
                </a:lnTo>
                <a:lnTo>
                  <a:pt x="3734" y="349678"/>
                </a:lnTo>
                <a:lnTo>
                  <a:pt x="14581" y="392645"/>
                </a:lnTo>
                <a:lnTo>
                  <a:pt x="32008" y="433090"/>
                </a:lnTo>
                <a:lnTo>
                  <a:pt x="55484" y="470542"/>
                </a:lnTo>
                <a:lnTo>
                  <a:pt x="84474" y="504530"/>
                </a:lnTo>
                <a:lnTo>
                  <a:pt x="118447" y="534582"/>
                </a:lnTo>
                <a:lnTo>
                  <a:pt x="156869" y="560226"/>
                </a:lnTo>
                <a:lnTo>
                  <a:pt x="199208" y="580992"/>
                </a:lnTo>
                <a:lnTo>
                  <a:pt x="244931" y="596409"/>
                </a:lnTo>
                <a:lnTo>
                  <a:pt x="293505" y="606004"/>
                </a:lnTo>
                <a:lnTo>
                  <a:pt x="344398" y="609307"/>
                </a:lnTo>
                <a:lnTo>
                  <a:pt x="395288" y="606004"/>
                </a:lnTo>
                <a:lnTo>
                  <a:pt x="443860" y="596409"/>
                </a:lnTo>
                <a:lnTo>
                  <a:pt x="489581" y="580992"/>
                </a:lnTo>
                <a:lnTo>
                  <a:pt x="531918" y="560226"/>
                </a:lnTo>
                <a:lnTo>
                  <a:pt x="570339" y="534582"/>
                </a:lnTo>
                <a:lnTo>
                  <a:pt x="604311" y="504530"/>
                </a:lnTo>
                <a:lnTo>
                  <a:pt x="633300" y="470542"/>
                </a:lnTo>
                <a:lnTo>
                  <a:pt x="656775" y="433090"/>
                </a:lnTo>
                <a:lnTo>
                  <a:pt x="674203" y="392645"/>
                </a:lnTo>
                <a:lnTo>
                  <a:pt x="685050" y="349678"/>
                </a:lnTo>
                <a:lnTo>
                  <a:pt x="688784" y="304660"/>
                </a:lnTo>
              </a:path>
            </a:pathLst>
          </a:custGeom>
          <a:ln w="13245">
            <a:solidFill>
              <a:srgbClr val="000000"/>
            </a:solidFill>
          </a:ln>
        </p:spPr>
        <p:txBody>
          <a:bodyPr wrap="square" lIns="0" tIns="0" rIns="0" bIns="0" rtlCol="0"/>
          <a:lstStyle/>
          <a:p>
            <a:endParaRPr/>
          </a:p>
        </p:txBody>
      </p:sp>
      <p:sp>
        <p:nvSpPr>
          <p:cNvPr id="6" name="object 6"/>
          <p:cNvSpPr/>
          <p:nvPr/>
        </p:nvSpPr>
        <p:spPr>
          <a:xfrm>
            <a:off x="3456978" y="2732138"/>
            <a:ext cx="688975" cy="609600"/>
          </a:xfrm>
          <a:custGeom>
            <a:avLst/>
            <a:gdLst/>
            <a:ahLst/>
            <a:cxnLst/>
            <a:rect l="l" t="t" r="r" b="b"/>
            <a:pathLst>
              <a:path w="688975" h="609600">
                <a:moveTo>
                  <a:pt x="688784" y="304660"/>
                </a:moveTo>
                <a:lnTo>
                  <a:pt x="685050" y="259639"/>
                </a:lnTo>
                <a:lnTo>
                  <a:pt x="674203" y="216669"/>
                </a:lnTo>
                <a:lnTo>
                  <a:pt x="656775" y="176221"/>
                </a:lnTo>
                <a:lnTo>
                  <a:pt x="633300" y="138768"/>
                </a:lnTo>
                <a:lnTo>
                  <a:pt x="604311" y="104779"/>
                </a:lnTo>
                <a:lnTo>
                  <a:pt x="570339" y="74727"/>
                </a:lnTo>
                <a:lnTo>
                  <a:pt x="531918" y="49081"/>
                </a:lnTo>
                <a:lnTo>
                  <a:pt x="489581" y="28315"/>
                </a:lnTo>
                <a:lnTo>
                  <a:pt x="443860" y="12898"/>
                </a:lnTo>
                <a:lnTo>
                  <a:pt x="395288" y="3303"/>
                </a:lnTo>
                <a:lnTo>
                  <a:pt x="344398" y="0"/>
                </a:lnTo>
                <a:lnTo>
                  <a:pt x="293505" y="3303"/>
                </a:lnTo>
                <a:lnTo>
                  <a:pt x="244931" y="12898"/>
                </a:lnTo>
                <a:lnTo>
                  <a:pt x="199208" y="28315"/>
                </a:lnTo>
                <a:lnTo>
                  <a:pt x="156869" y="49081"/>
                </a:lnTo>
                <a:lnTo>
                  <a:pt x="118447" y="74727"/>
                </a:lnTo>
                <a:lnTo>
                  <a:pt x="84474" y="104779"/>
                </a:lnTo>
                <a:lnTo>
                  <a:pt x="55484" y="138768"/>
                </a:lnTo>
                <a:lnTo>
                  <a:pt x="32008" y="176221"/>
                </a:lnTo>
                <a:lnTo>
                  <a:pt x="14581" y="216669"/>
                </a:lnTo>
                <a:lnTo>
                  <a:pt x="3734" y="259639"/>
                </a:lnTo>
                <a:lnTo>
                  <a:pt x="0" y="304660"/>
                </a:lnTo>
                <a:lnTo>
                  <a:pt x="3734" y="349678"/>
                </a:lnTo>
                <a:lnTo>
                  <a:pt x="14581" y="392645"/>
                </a:lnTo>
                <a:lnTo>
                  <a:pt x="32008" y="433090"/>
                </a:lnTo>
                <a:lnTo>
                  <a:pt x="55484" y="470542"/>
                </a:lnTo>
                <a:lnTo>
                  <a:pt x="84474" y="504530"/>
                </a:lnTo>
                <a:lnTo>
                  <a:pt x="118447" y="534582"/>
                </a:lnTo>
                <a:lnTo>
                  <a:pt x="156869" y="560226"/>
                </a:lnTo>
                <a:lnTo>
                  <a:pt x="199208" y="580992"/>
                </a:lnTo>
                <a:lnTo>
                  <a:pt x="244931" y="596409"/>
                </a:lnTo>
                <a:lnTo>
                  <a:pt x="293505" y="606004"/>
                </a:lnTo>
                <a:lnTo>
                  <a:pt x="344398" y="609307"/>
                </a:lnTo>
                <a:lnTo>
                  <a:pt x="395288" y="606004"/>
                </a:lnTo>
                <a:lnTo>
                  <a:pt x="443860" y="596409"/>
                </a:lnTo>
                <a:lnTo>
                  <a:pt x="489581" y="580992"/>
                </a:lnTo>
                <a:lnTo>
                  <a:pt x="531918" y="560226"/>
                </a:lnTo>
                <a:lnTo>
                  <a:pt x="570339" y="534582"/>
                </a:lnTo>
                <a:lnTo>
                  <a:pt x="604311" y="504530"/>
                </a:lnTo>
                <a:lnTo>
                  <a:pt x="633300" y="470542"/>
                </a:lnTo>
                <a:lnTo>
                  <a:pt x="656775" y="433090"/>
                </a:lnTo>
                <a:lnTo>
                  <a:pt x="674203" y="392645"/>
                </a:lnTo>
                <a:lnTo>
                  <a:pt x="685050" y="349678"/>
                </a:lnTo>
                <a:lnTo>
                  <a:pt x="688784" y="304660"/>
                </a:lnTo>
              </a:path>
            </a:pathLst>
          </a:custGeom>
          <a:ln w="13245">
            <a:solidFill>
              <a:srgbClr val="000000"/>
            </a:solidFill>
          </a:ln>
        </p:spPr>
        <p:txBody>
          <a:bodyPr wrap="square" lIns="0" tIns="0" rIns="0" bIns="0" rtlCol="0"/>
          <a:lstStyle/>
          <a:p>
            <a:endParaRPr/>
          </a:p>
        </p:txBody>
      </p:sp>
      <p:sp>
        <p:nvSpPr>
          <p:cNvPr id="7" name="object 7"/>
          <p:cNvSpPr/>
          <p:nvPr/>
        </p:nvSpPr>
        <p:spPr>
          <a:xfrm>
            <a:off x="2357577" y="1566506"/>
            <a:ext cx="1152525" cy="331470"/>
          </a:xfrm>
          <a:custGeom>
            <a:avLst/>
            <a:gdLst/>
            <a:ahLst/>
            <a:cxnLst/>
            <a:rect l="l" t="t" r="r" b="b"/>
            <a:pathLst>
              <a:path w="1152525" h="331469">
                <a:moveTo>
                  <a:pt x="0" y="331152"/>
                </a:moveTo>
                <a:lnTo>
                  <a:pt x="1152385" y="0"/>
                </a:lnTo>
              </a:path>
            </a:pathLst>
          </a:custGeom>
          <a:ln w="13245">
            <a:solidFill>
              <a:srgbClr val="000000"/>
            </a:solidFill>
          </a:ln>
        </p:spPr>
        <p:txBody>
          <a:bodyPr wrap="square" lIns="0" tIns="0" rIns="0" bIns="0" rtlCol="0"/>
          <a:lstStyle/>
          <a:p>
            <a:endParaRPr/>
          </a:p>
        </p:txBody>
      </p:sp>
      <p:sp>
        <p:nvSpPr>
          <p:cNvPr id="8" name="object 8"/>
          <p:cNvSpPr/>
          <p:nvPr/>
        </p:nvSpPr>
        <p:spPr>
          <a:xfrm>
            <a:off x="4211993" y="1526781"/>
            <a:ext cx="1364615" cy="384175"/>
          </a:xfrm>
          <a:custGeom>
            <a:avLst/>
            <a:gdLst/>
            <a:ahLst/>
            <a:cxnLst/>
            <a:rect l="l" t="t" r="r" b="b"/>
            <a:pathLst>
              <a:path w="1364614" h="384175">
                <a:moveTo>
                  <a:pt x="0" y="0"/>
                </a:moveTo>
                <a:lnTo>
                  <a:pt x="1364310" y="384124"/>
                </a:lnTo>
              </a:path>
            </a:pathLst>
          </a:custGeom>
          <a:ln w="13245">
            <a:solidFill>
              <a:srgbClr val="000000"/>
            </a:solidFill>
          </a:ln>
        </p:spPr>
        <p:txBody>
          <a:bodyPr wrap="square" lIns="0" tIns="0" rIns="0" bIns="0" rtlCol="0"/>
          <a:lstStyle/>
          <a:p>
            <a:endParaRPr/>
          </a:p>
        </p:txBody>
      </p:sp>
      <p:sp>
        <p:nvSpPr>
          <p:cNvPr id="9" name="object 9"/>
          <p:cNvSpPr/>
          <p:nvPr/>
        </p:nvSpPr>
        <p:spPr>
          <a:xfrm>
            <a:off x="2291346" y="2308275"/>
            <a:ext cx="1179195" cy="636270"/>
          </a:xfrm>
          <a:custGeom>
            <a:avLst/>
            <a:gdLst/>
            <a:ahLst/>
            <a:cxnLst/>
            <a:rect l="l" t="t" r="r" b="b"/>
            <a:pathLst>
              <a:path w="1179195" h="636269">
                <a:moveTo>
                  <a:pt x="0" y="0"/>
                </a:moveTo>
                <a:lnTo>
                  <a:pt x="1178877" y="635800"/>
                </a:lnTo>
              </a:path>
            </a:pathLst>
          </a:custGeom>
          <a:ln w="3175">
            <a:solidFill>
              <a:srgbClr val="000000"/>
            </a:solidFill>
            <a:prstDash val="lgDash"/>
          </a:ln>
        </p:spPr>
        <p:txBody>
          <a:bodyPr wrap="square" lIns="0" tIns="0" rIns="0" bIns="0" rtlCol="0"/>
          <a:lstStyle/>
          <a:p>
            <a:endParaRPr/>
          </a:p>
        </p:txBody>
      </p:sp>
      <p:sp>
        <p:nvSpPr>
          <p:cNvPr id="10" name="object 10"/>
          <p:cNvSpPr/>
          <p:nvPr/>
        </p:nvSpPr>
        <p:spPr>
          <a:xfrm>
            <a:off x="4145762" y="2215552"/>
            <a:ext cx="1497330" cy="675640"/>
          </a:xfrm>
          <a:custGeom>
            <a:avLst/>
            <a:gdLst/>
            <a:ahLst/>
            <a:cxnLst/>
            <a:rect l="l" t="t" r="r" b="b"/>
            <a:pathLst>
              <a:path w="1497329" h="675639">
                <a:moveTo>
                  <a:pt x="0" y="675538"/>
                </a:moveTo>
                <a:lnTo>
                  <a:pt x="1496771" y="0"/>
                </a:lnTo>
              </a:path>
            </a:pathLst>
          </a:custGeom>
          <a:ln w="13245">
            <a:solidFill>
              <a:srgbClr val="000000"/>
            </a:solidFill>
          </a:ln>
        </p:spPr>
        <p:txBody>
          <a:bodyPr wrap="square" lIns="0" tIns="0" rIns="0" bIns="0" rtlCol="0"/>
          <a:lstStyle/>
          <a:p>
            <a:endParaRPr/>
          </a:p>
        </p:txBody>
      </p:sp>
      <p:sp>
        <p:nvSpPr>
          <p:cNvPr id="11" name="object 11"/>
          <p:cNvSpPr txBox="1"/>
          <p:nvPr/>
        </p:nvSpPr>
        <p:spPr>
          <a:xfrm>
            <a:off x="1881276" y="1867674"/>
            <a:ext cx="198120" cy="298450"/>
          </a:xfrm>
          <a:prstGeom prst="rect">
            <a:avLst/>
          </a:prstGeom>
        </p:spPr>
        <p:txBody>
          <a:bodyPr vert="horz" wrap="square" lIns="0" tIns="0" rIns="0" bIns="0" rtlCol="0">
            <a:spAutoFit/>
          </a:bodyPr>
          <a:lstStyle/>
          <a:p>
            <a:pPr marL="12700">
              <a:lnSpc>
                <a:spcPct val="100000"/>
              </a:lnSpc>
            </a:pPr>
            <a:r>
              <a:rPr sz="1850" b="1" spc="15" dirty="0">
                <a:latin typeface="Arial"/>
                <a:cs typeface="Arial"/>
              </a:rPr>
              <a:t>A</a:t>
            </a:r>
            <a:endParaRPr sz="1850">
              <a:latin typeface="Arial"/>
              <a:cs typeface="Arial"/>
            </a:endParaRPr>
          </a:p>
        </p:txBody>
      </p:sp>
      <p:sp>
        <p:nvSpPr>
          <p:cNvPr id="12" name="object 12"/>
          <p:cNvSpPr txBox="1"/>
          <p:nvPr/>
        </p:nvSpPr>
        <p:spPr>
          <a:xfrm>
            <a:off x="3735679" y="1417318"/>
            <a:ext cx="198120" cy="298450"/>
          </a:xfrm>
          <a:prstGeom prst="rect">
            <a:avLst/>
          </a:prstGeom>
        </p:spPr>
        <p:txBody>
          <a:bodyPr vert="horz" wrap="square" lIns="0" tIns="0" rIns="0" bIns="0" rtlCol="0">
            <a:spAutoFit/>
          </a:bodyPr>
          <a:lstStyle/>
          <a:p>
            <a:pPr marL="12700">
              <a:lnSpc>
                <a:spcPct val="100000"/>
              </a:lnSpc>
            </a:pPr>
            <a:r>
              <a:rPr sz="1850" b="1" spc="15" dirty="0">
                <a:latin typeface="Arial"/>
                <a:cs typeface="Arial"/>
              </a:rPr>
              <a:t>B</a:t>
            </a:r>
            <a:endParaRPr sz="1850">
              <a:latin typeface="Arial"/>
              <a:cs typeface="Arial"/>
            </a:endParaRPr>
          </a:p>
        </p:txBody>
      </p:sp>
      <p:sp>
        <p:nvSpPr>
          <p:cNvPr id="13" name="object 13"/>
          <p:cNvSpPr txBox="1"/>
          <p:nvPr/>
        </p:nvSpPr>
        <p:spPr>
          <a:xfrm>
            <a:off x="5828512" y="1774954"/>
            <a:ext cx="198120" cy="298450"/>
          </a:xfrm>
          <a:prstGeom prst="rect">
            <a:avLst/>
          </a:prstGeom>
        </p:spPr>
        <p:txBody>
          <a:bodyPr vert="horz" wrap="square" lIns="0" tIns="0" rIns="0" bIns="0" rtlCol="0">
            <a:spAutoFit/>
          </a:bodyPr>
          <a:lstStyle/>
          <a:p>
            <a:pPr marL="12700">
              <a:lnSpc>
                <a:spcPct val="100000"/>
              </a:lnSpc>
            </a:pPr>
            <a:r>
              <a:rPr sz="1850" b="1" spc="15" dirty="0">
                <a:latin typeface="Arial"/>
                <a:cs typeface="Arial"/>
              </a:rPr>
              <a:t>D</a:t>
            </a:r>
            <a:endParaRPr sz="1850">
              <a:latin typeface="Arial"/>
              <a:cs typeface="Arial"/>
            </a:endParaRPr>
          </a:p>
        </p:txBody>
      </p:sp>
      <p:sp>
        <p:nvSpPr>
          <p:cNvPr id="14" name="object 14"/>
          <p:cNvSpPr txBox="1"/>
          <p:nvPr/>
        </p:nvSpPr>
        <p:spPr>
          <a:xfrm>
            <a:off x="2781983" y="1761708"/>
            <a:ext cx="158115" cy="298450"/>
          </a:xfrm>
          <a:prstGeom prst="rect">
            <a:avLst/>
          </a:prstGeom>
        </p:spPr>
        <p:txBody>
          <a:bodyPr vert="horz" wrap="square" lIns="0" tIns="0" rIns="0" bIns="0" rtlCol="0">
            <a:spAutoFit/>
          </a:bodyPr>
          <a:lstStyle/>
          <a:p>
            <a:pPr marL="12700">
              <a:lnSpc>
                <a:spcPct val="100000"/>
              </a:lnSpc>
            </a:pPr>
            <a:r>
              <a:rPr sz="1850" b="1" spc="15" dirty="0">
                <a:latin typeface="Arial"/>
                <a:cs typeface="Arial"/>
              </a:rPr>
              <a:t>1</a:t>
            </a:r>
            <a:endParaRPr sz="1850">
              <a:latin typeface="Arial"/>
              <a:cs typeface="Arial"/>
            </a:endParaRPr>
          </a:p>
        </p:txBody>
      </p:sp>
      <p:sp>
        <p:nvSpPr>
          <p:cNvPr id="15" name="object 15"/>
          <p:cNvSpPr txBox="1"/>
          <p:nvPr/>
        </p:nvSpPr>
        <p:spPr>
          <a:xfrm>
            <a:off x="4980785" y="2503471"/>
            <a:ext cx="158115" cy="298450"/>
          </a:xfrm>
          <a:prstGeom prst="rect">
            <a:avLst/>
          </a:prstGeom>
        </p:spPr>
        <p:txBody>
          <a:bodyPr vert="horz" wrap="square" lIns="0" tIns="0" rIns="0" bIns="0" rtlCol="0">
            <a:spAutoFit/>
          </a:bodyPr>
          <a:lstStyle/>
          <a:p>
            <a:pPr marL="12700">
              <a:lnSpc>
                <a:spcPct val="100000"/>
              </a:lnSpc>
            </a:pPr>
            <a:r>
              <a:rPr sz="1850" b="1" spc="15" dirty="0">
                <a:latin typeface="Arial"/>
                <a:cs typeface="Arial"/>
              </a:rPr>
              <a:t>1</a:t>
            </a:r>
            <a:endParaRPr sz="1850">
              <a:latin typeface="Arial"/>
              <a:cs typeface="Arial"/>
            </a:endParaRPr>
          </a:p>
        </p:txBody>
      </p:sp>
      <p:sp>
        <p:nvSpPr>
          <p:cNvPr id="16" name="object 16"/>
          <p:cNvSpPr txBox="1"/>
          <p:nvPr/>
        </p:nvSpPr>
        <p:spPr>
          <a:xfrm>
            <a:off x="4941047" y="1377580"/>
            <a:ext cx="158115" cy="298450"/>
          </a:xfrm>
          <a:prstGeom prst="rect">
            <a:avLst/>
          </a:prstGeom>
        </p:spPr>
        <p:txBody>
          <a:bodyPr vert="horz" wrap="square" lIns="0" tIns="0" rIns="0" bIns="0" rtlCol="0">
            <a:spAutoFit/>
          </a:bodyPr>
          <a:lstStyle/>
          <a:p>
            <a:pPr marL="12700">
              <a:lnSpc>
                <a:spcPct val="100000"/>
              </a:lnSpc>
            </a:pPr>
            <a:r>
              <a:rPr sz="1850" b="1" spc="15" dirty="0">
                <a:latin typeface="Arial"/>
                <a:cs typeface="Arial"/>
              </a:rPr>
              <a:t>3</a:t>
            </a:r>
            <a:endParaRPr sz="1850">
              <a:latin typeface="Arial"/>
              <a:cs typeface="Arial"/>
            </a:endParaRPr>
          </a:p>
        </p:txBody>
      </p:sp>
      <p:graphicFrame>
        <p:nvGraphicFramePr>
          <p:cNvPr id="17" name="object 17"/>
          <p:cNvGraphicFramePr>
            <a:graphicFrameLocks noGrp="1"/>
          </p:cNvGraphicFramePr>
          <p:nvPr/>
        </p:nvGraphicFramePr>
        <p:xfrm>
          <a:off x="1728400" y="3361315"/>
          <a:ext cx="596060" cy="1894139"/>
        </p:xfrm>
        <a:graphic>
          <a:graphicData uri="http://schemas.openxmlformats.org/drawingml/2006/table">
            <a:tbl>
              <a:tblPr firstRow="1" bandRow="1">
                <a:tableStyleId>{2D5ABB26-0587-4C30-8999-92F81FD0307C}</a:tableStyleId>
              </a:tblPr>
              <a:tblGrid>
                <a:gridCol w="596060">
                  <a:extLst>
                    <a:ext uri="{9D8B030D-6E8A-4147-A177-3AD203B41FA5}">
                      <a16:colId xmlns:a16="http://schemas.microsoft.com/office/drawing/2014/main" val="20000"/>
                    </a:ext>
                  </a:extLst>
                </a:gridCol>
              </a:tblGrid>
              <a:tr h="344385">
                <a:tc>
                  <a:txBody>
                    <a:bodyPr/>
                    <a:lstStyle/>
                    <a:p>
                      <a:pPr marL="59055">
                        <a:lnSpc>
                          <a:spcPct val="100000"/>
                        </a:lnSpc>
                        <a:spcBef>
                          <a:spcPts val="335"/>
                        </a:spcBef>
                      </a:pPr>
                      <a:r>
                        <a:rPr sz="1850" b="1" spc="15" dirty="0">
                          <a:latin typeface="Arial"/>
                          <a:cs typeface="Arial"/>
                        </a:rPr>
                        <a:t>LSP</a:t>
                      </a:r>
                      <a:endParaRPr sz="1850">
                        <a:latin typeface="Arial"/>
                        <a:cs typeface="Arial"/>
                      </a:endParaRPr>
                    </a:p>
                  </a:txBody>
                  <a:tcPr marL="0" marR="0" marT="42545" marB="0">
                    <a:lnL w="13245">
                      <a:solidFill>
                        <a:srgbClr val="000000"/>
                      </a:solidFill>
                      <a:prstDash val="solid"/>
                    </a:lnL>
                    <a:lnR w="13245">
                      <a:solidFill>
                        <a:srgbClr val="000000"/>
                      </a:solidFill>
                      <a:prstDash val="solid"/>
                    </a:lnR>
                    <a:lnT w="13245">
                      <a:solidFill>
                        <a:srgbClr val="000000"/>
                      </a:solidFill>
                      <a:prstDash val="solid"/>
                    </a:lnT>
                    <a:lnB w="13245">
                      <a:solidFill>
                        <a:srgbClr val="000000"/>
                      </a:solidFill>
                      <a:prstDash val="solid"/>
                    </a:lnB>
                  </a:tcPr>
                </a:tc>
                <a:extLst>
                  <a:ext uri="{0D108BD9-81ED-4DB2-BD59-A6C34878D82A}">
                    <a16:rowId xmlns:a16="http://schemas.microsoft.com/office/drawing/2014/main" val="10000"/>
                  </a:ext>
                </a:extLst>
              </a:tr>
              <a:tr h="278168">
                <a:tc>
                  <a:txBody>
                    <a:bodyPr/>
                    <a:lstStyle/>
                    <a:p>
                      <a:pPr marL="178435">
                        <a:lnSpc>
                          <a:spcPts val="1930"/>
                        </a:lnSpc>
                      </a:pPr>
                      <a:r>
                        <a:rPr sz="1850" b="1" dirty="0">
                          <a:latin typeface="Arial"/>
                          <a:cs typeface="Arial"/>
                        </a:rPr>
                        <a:t>A</a:t>
                      </a:r>
                      <a:endParaRPr sz="1850">
                        <a:latin typeface="Arial"/>
                        <a:cs typeface="Arial"/>
                      </a:endParaRPr>
                    </a:p>
                  </a:txBody>
                  <a:tcPr marL="0" marR="0" marT="0" marB="0">
                    <a:lnL w="13245">
                      <a:solidFill>
                        <a:srgbClr val="000000"/>
                      </a:solidFill>
                      <a:prstDash val="solid"/>
                    </a:lnL>
                    <a:lnR w="13245">
                      <a:solidFill>
                        <a:srgbClr val="000000"/>
                      </a:solidFill>
                      <a:prstDash val="solid"/>
                    </a:lnR>
                    <a:lnT w="13245">
                      <a:solidFill>
                        <a:srgbClr val="000000"/>
                      </a:solidFill>
                      <a:prstDash val="solid"/>
                    </a:lnT>
                    <a:lnB w="13245">
                      <a:solidFill>
                        <a:srgbClr val="000000"/>
                      </a:solidFill>
                      <a:prstDash val="solid"/>
                    </a:lnB>
                  </a:tcPr>
                </a:tc>
                <a:extLst>
                  <a:ext uri="{0D108BD9-81ED-4DB2-BD59-A6C34878D82A}">
                    <a16:rowId xmlns:a16="http://schemas.microsoft.com/office/drawing/2014/main" val="10001"/>
                  </a:ext>
                </a:extLst>
              </a:tr>
              <a:tr h="304647">
                <a:tc>
                  <a:txBody>
                    <a:bodyPr/>
                    <a:lstStyle/>
                    <a:p>
                      <a:pPr marL="165100">
                        <a:lnSpc>
                          <a:spcPts val="1930"/>
                        </a:lnSpc>
                      </a:pPr>
                      <a:r>
                        <a:rPr sz="1850" b="1" dirty="0">
                          <a:latin typeface="Arial"/>
                          <a:cs typeface="Arial"/>
                        </a:rPr>
                        <a:t>B</a:t>
                      </a:r>
                      <a:endParaRPr sz="1850">
                        <a:latin typeface="Arial"/>
                        <a:cs typeface="Arial"/>
                      </a:endParaRPr>
                    </a:p>
                  </a:txBody>
                  <a:tcPr marL="0" marR="0" marT="0" marB="0">
                    <a:lnL w="13245">
                      <a:solidFill>
                        <a:srgbClr val="000000"/>
                      </a:solidFill>
                      <a:prstDash val="solid"/>
                    </a:lnL>
                    <a:lnR w="13245">
                      <a:solidFill>
                        <a:srgbClr val="000000"/>
                      </a:solidFill>
                      <a:prstDash val="solid"/>
                    </a:lnR>
                    <a:lnT w="13245">
                      <a:solidFill>
                        <a:srgbClr val="000000"/>
                      </a:solidFill>
                      <a:prstDash val="solid"/>
                    </a:lnT>
                    <a:lnB w="13245">
                      <a:solidFill>
                        <a:srgbClr val="000000"/>
                      </a:solidFill>
                      <a:prstDash val="solid"/>
                    </a:lnB>
                  </a:tcPr>
                </a:tc>
                <a:extLst>
                  <a:ext uri="{0D108BD9-81ED-4DB2-BD59-A6C34878D82A}">
                    <a16:rowId xmlns:a16="http://schemas.microsoft.com/office/drawing/2014/main" val="10002"/>
                  </a:ext>
                </a:extLst>
              </a:tr>
              <a:tr h="278168">
                <a:tc>
                  <a:txBody>
                    <a:bodyPr/>
                    <a:lstStyle/>
                    <a:p>
                      <a:pPr marL="191770">
                        <a:lnSpc>
                          <a:spcPts val="2035"/>
                        </a:lnSpc>
                      </a:pPr>
                      <a:r>
                        <a:rPr sz="1850" b="1" dirty="0">
                          <a:latin typeface="Arial"/>
                          <a:cs typeface="Arial"/>
                        </a:rPr>
                        <a:t>1</a:t>
                      </a:r>
                      <a:endParaRPr sz="1850">
                        <a:latin typeface="Arial"/>
                        <a:cs typeface="Arial"/>
                      </a:endParaRPr>
                    </a:p>
                  </a:txBody>
                  <a:tcPr marL="0" marR="0" marT="0" marB="0">
                    <a:lnL w="13245">
                      <a:solidFill>
                        <a:srgbClr val="000000"/>
                      </a:solidFill>
                      <a:prstDash val="solid"/>
                    </a:lnL>
                    <a:lnR w="13245">
                      <a:solidFill>
                        <a:srgbClr val="000000"/>
                      </a:solidFill>
                      <a:prstDash val="solid"/>
                    </a:lnR>
                    <a:lnT w="13245">
                      <a:solidFill>
                        <a:srgbClr val="000000"/>
                      </a:solidFill>
                      <a:prstDash val="solid"/>
                    </a:lnT>
                    <a:lnB w="13245">
                      <a:solidFill>
                        <a:srgbClr val="000000"/>
                      </a:solidFill>
                      <a:prstDash val="solid"/>
                    </a:lnB>
                  </a:tcPr>
                </a:tc>
                <a:extLst>
                  <a:ext uri="{0D108BD9-81ED-4DB2-BD59-A6C34878D82A}">
                    <a16:rowId xmlns:a16="http://schemas.microsoft.com/office/drawing/2014/main" val="10003"/>
                  </a:ext>
                </a:extLst>
              </a:tr>
              <a:tr h="688771">
                <a:tc>
                  <a:txBody>
                    <a:bodyPr/>
                    <a:lstStyle/>
                    <a:p>
                      <a:endParaRPr sz="1850">
                        <a:latin typeface="Arial"/>
                        <a:cs typeface="Arial"/>
                      </a:endParaRPr>
                    </a:p>
                  </a:txBody>
                  <a:tcPr marL="0" marR="0" marT="0" marB="0">
                    <a:lnL w="13245">
                      <a:solidFill>
                        <a:srgbClr val="000000"/>
                      </a:solidFill>
                      <a:prstDash val="solid"/>
                    </a:lnL>
                    <a:lnR w="13245">
                      <a:solidFill>
                        <a:srgbClr val="000000"/>
                      </a:solidFill>
                      <a:prstDash val="solid"/>
                    </a:lnR>
                    <a:lnT w="13245">
                      <a:solidFill>
                        <a:srgbClr val="000000"/>
                      </a:solidFill>
                      <a:prstDash val="solid"/>
                    </a:lnT>
                    <a:lnB w="13245">
                      <a:solidFill>
                        <a:srgbClr val="000000"/>
                      </a:solidFill>
                      <a:prstDash val="solid"/>
                    </a:lnB>
                  </a:tcPr>
                </a:tc>
                <a:extLst>
                  <a:ext uri="{0D108BD9-81ED-4DB2-BD59-A6C34878D82A}">
                    <a16:rowId xmlns:a16="http://schemas.microsoft.com/office/drawing/2014/main" val="10004"/>
                  </a:ext>
                </a:extLst>
              </a:tr>
            </a:tbl>
          </a:graphicData>
        </a:graphic>
      </p:graphicFrame>
      <p:sp>
        <p:nvSpPr>
          <p:cNvPr id="18" name="object 18"/>
          <p:cNvSpPr txBox="1"/>
          <p:nvPr/>
        </p:nvSpPr>
        <p:spPr>
          <a:xfrm>
            <a:off x="2781985" y="3947261"/>
            <a:ext cx="1602105" cy="298450"/>
          </a:xfrm>
          <a:prstGeom prst="rect">
            <a:avLst/>
          </a:prstGeom>
        </p:spPr>
        <p:txBody>
          <a:bodyPr vert="horz" wrap="square" lIns="0" tIns="0" rIns="0" bIns="0" rtlCol="0">
            <a:spAutoFit/>
          </a:bodyPr>
          <a:lstStyle/>
          <a:p>
            <a:pPr marL="12700">
              <a:lnSpc>
                <a:spcPct val="100000"/>
              </a:lnSpc>
            </a:pPr>
            <a:r>
              <a:rPr sz="1850" b="1" spc="15" dirty="0">
                <a:latin typeface="Arial"/>
                <a:cs typeface="Arial"/>
              </a:rPr>
              <a:t>which</a:t>
            </a:r>
            <a:r>
              <a:rPr sz="1850" b="1" spc="-90" dirty="0">
                <a:latin typeface="Arial"/>
                <a:cs typeface="Arial"/>
              </a:rPr>
              <a:t> </a:t>
            </a:r>
            <a:r>
              <a:rPr sz="1850" b="1" spc="15" dirty="0">
                <a:latin typeface="Arial"/>
                <a:cs typeface="Arial"/>
              </a:rPr>
              <a:t>means:</a:t>
            </a:r>
            <a:endParaRPr sz="1850">
              <a:latin typeface="Arial"/>
              <a:cs typeface="Arial"/>
            </a:endParaRPr>
          </a:p>
        </p:txBody>
      </p:sp>
      <p:sp>
        <p:nvSpPr>
          <p:cNvPr id="19" name="object 19"/>
          <p:cNvSpPr/>
          <p:nvPr/>
        </p:nvSpPr>
        <p:spPr>
          <a:xfrm>
            <a:off x="4529886" y="3924261"/>
            <a:ext cx="688975" cy="609600"/>
          </a:xfrm>
          <a:custGeom>
            <a:avLst/>
            <a:gdLst/>
            <a:ahLst/>
            <a:cxnLst/>
            <a:rect l="l" t="t" r="r" b="b"/>
            <a:pathLst>
              <a:path w="688975" h="609600">
                <a:moveTo>
                  <a:pt x="688784" y="304647"/>
                </a:moveTo>
                <a:lnTo>
                  <a:pt x="685050" y="259629"/>
                </a:lnTo>
                <a:lnTo>
                  <a:pt x="674203" y="216662"/>
                </a:lnTo>
                <a:lnTo>
                  <a:pt x="656775" y="176216"/>
                </a:lnTo>
                <a:lnTo>
                  <a:pt x="633300" y="138764"/>
                </a:lnTo>
                <a:lnTo>
                  <a:pt x="604309" y="104777"/>
                </a:lnTo>
                <a:lnTo>
                  <a:pt x="570337" y="74725"/>
                </a:lnTo>
                <a:lnTo>
                  <a:pt x="531915" y="49081"/>
                </a:lnTo>
                <a:lnTo>
                  <a:pt x="489576" y="28315"/>
                </a:lnTo>
                <a:lnTo>
                  <a:pt x="443853" y="12898"/>
                </a:lnTo>
                <a:lnTo>
                  <a:pt x="395279" y="3303"/>
                </a:lnTo>
                <a:lnTo>
                  <a:pt x="344385" y="0"/>
                </a:lnTo>
                <a:lnTo>
                  <a:pt x="293495" y="3303"/>
                </a:lnTo>
                <a:lnTo>
                  <a:pt x="244924" y="12898"/>
                </a:lnTo>
                <a:lnTo>
                  <a:pt x="199203" y="28315"/>
                </a:lnTo>
                <a:lnTo>
                  <a:pt x="156865" y="49081"/>
                </a:lnTo>
                <a:lnTo>
                  <a:pt x="118445" y="74725"/>
                </a:lnTo>
                <a:lnTo>
                  <a:pt x="84473" y="104777"/>
                </a:lnTo>
                <a:lnTo>
                  <a:pt x="55483" y="138764"/>
                </a:lnTo>
                <a:lnTo>
                  <a:pt x="32008" y="176216"/>
                </a:lnTo>
                <a:lnTo>
                  <a:pt x="14581" y="216662"/>
                </a:lnTo>
                <a:lnTo>
                  <a:pt x="3734" y="259629"/>
                </a:lnTo>
                <a:lnTo>
                  <a:pt x="0" y="304647"/>
                </a:lnTo>
                <a:lnTo>
                  <a:pt x="3734" y="349668"/>
                </a:lnTo>
                <a:lnTo>
                  <a:pt x="14581" y="392638"/>
                </a:lnTo>
                <a:lnTo>
                  <a:pt x="32008" y="433086"/>
                </a:lnTo>
                <a:lnTo>
                  <a:pt x="55483" y="470539"/>
                </a:lnTo>
                <a:lnTo>
                  <a:pt x="84473" y="504528"/>
                </a:lnTo>
                <a:lnTo>
                  <a:pt x="118445" y="534580"/>
                </a:lnTo>
                <a:lnTo>
                  <a:pt x="156865" y="560226"/>
                </a:lnTo>
                <a:lnTo>
                  <a:pt x="199203" y="580992"/>
                </a:lnTo>
                <a:lnTo>
                  <a:pt x="244924" y="596409"/>
                </a:lnTo>
                <a:lnTo>
                  <a:pt x="293495" y="606004"/>
                </a:lnTo>
                <a:lnTo>
                  <a:pt x="344385" y="609307"/>
                </a:lnTo>
                <a:lnTo>
                  <a:pt x="395279" y="606004"/>
                </a:lnTo>
                <a:lnTo>
                  <a:pt x="443853" y="596409"/>
                </a:lnTo>
                <a:lnTo>
                  <a:pt x="489576" y="580992"/>
                </a:lnTo>
                <a:lnTo>
                  <a:pt x="531915" y="560226"/>
                </a:lnTo>
                <a:lnTo>
                  <a:pt x="570337" y="534580"/>
                </a:lnTo>
                <a:lnTo>
                  <a:pt x="604309" y="504528"/>
                </a:lnTo>
                <a:lnTo>
                  <a:pt x="633300" y="470539"/>
                </a:lnTo>
                <a:lnTo>
                  <a:pt x="656775" y="433086"/>
                </a:lnTo>
                <a:lnTo>
                  <a:pt x="674203" y="392638"/>
                </a:lnTo>
                <a:lnTo>
                  <a:pt x="685050" y="349668"/>
                </a:lnTo>
                <a:lnTo>
                  <a:pt x="688784" y="304647"/>
                </a:lnTo>
              </a:path>
            </a:pathLst>
          </a:custGeom>
          <a:ln w="13245">
            <a:solidFill>
              <a:srgbClr val="000000"/>
            </a:solidFill>
          </a:ln>
        </p:spPr>
        <p:txBody>
          <a:bodyPr wrap="square" lIns="0" tIns="0" rIns="0" bIns="0" rtlCol="0"/>
          <a:lstStyle/>
          <a:p>
            <a:endParaRPr/>
          </a:p>
        </p:txBody>
      </p:sp>
      <p:sp>
        <p:nvSpPr>
          <p:cNvPr id="20" name="object 20"/>
          <p:cNvSpPr txBox="1"/>
          <p:nvPr/>
        </p:nvSpPr>
        <p:spPr>
          <a:xfrm>
            <a:off x="4742370" y="4026738"/>
            <a:ext cx="198120" cy="298450"/>
          </a:xfrm>
          <a:prstGeom prst="rect">
            <a:avLst/>
          </a:prstGeom>
        </p:spPr>
        <p:txBody>
          <a:bodyPr vert="horz" wrap="square" lIns="0" tIns="0" rIns="0" bIns="0" rtlCol="0">
            <a:spAutoFit/>
          </a:bodyPr>
          <a:lstStyle/>
          <a:p>
            <a:pPr marL="12700">
              <a:lnSpc>
                <a:spcPct val="100000"/>
              </a:lnSpc>
            </a:pPr>
            <a:r>
              <a:rPr sz="1850" b="1" spc="15" dirty="0">
                <a:latin typeface="Arial"/>
                <a:cs typeface="Arial"/>
              </a:rPr>
              <a:t>A</a:t>
            </a:r>
            <a:endParaRPr sz="1850">
              <a:latin typeface="Arial"/>
              <a:cs typeface="Arial"/>
            </a:endParaRPr>
          </a:p>
        </p:txBody>
      </p:sp>
      <p:sp>
        <p:nvSpPr>
          <p:cNvPr id="21" name="object 21"/>
          <p:cNvSpPr/>
          <p:nvPr/>
        </p:nvSpPr>
        <p:spPr>
          <a:xfrm>
            <a:off x="5152440" y="3818292"/>
            <a:ext cx="437515" cy="198755"/>
          </a:xfrm>
          <a:custGeom>
            <a:avLst/>
            <a:gdLst/>
            <a:ahLst/>
            <a:cxnLst/>
            <a:rect l="l" t="t" r="r" b="b"/>
            <a:pathLst>
              <a:path w="437514" h="198754">
                <a:moveTo>
                  <a:pt x="0" y="198691"/>
                </a:moveTo>
                <a:lnTo>
                  <a:pt x="437108" y="0"/>
                </a:lnTo>
              </a:path>
            </a:pathLst>
          </a:custGeom>
          <a:ln w="13245">
            <a:solidFill>
              <a:srgbClr val="000000"/>
            </a:solidFill>
          </a:ln>
        </p:spPr>
        <p:txBody>
          <a:bodyPr wrap="square" lIns="0" tIns="0" rIns="0" bIns="0" rtlCol="0"/>
          <a:lstStyle/>
          <a:p>
            <a:endParaRPr/>
          </a:p>
        </p:txBody>
      </p:sp>
      <p:sp>
        <p:nvSpPr>
          <p:cNvPr id="22" name="object 22"/>
          <p:cNvSpPr txBox="1"/>
          <p:nvPr/>
        </p:nvSpPr>
        <p:spPr>
          <a:xfrm>
            <a:off x="5364924" y="3907523"/>
            <a:ext cx="158115" cy="298450"/>
          </a:xfrm>
          <a:prstGeom prst="rect">
            <a:avLst/>
          </a:prstGeom>
        </p:spPr>
        <p:txBody>
          <a:bodyPr vert="horz" wrap="square" lIns="0" tIns="0" rIns="0" bIns="0" rtlCol="0">
            <a:spAutoFit/>
          </a:bodyPr>
          <a:lstStyle/>
          <a:p>
            <a:pPr marL="12700">
              <a:lnSpc>
                <a:spcPct val="100000"/>
              </a:lnSpc>
            </a:pPr>
            <a:r>
              <a:rPr sz="1850" b="1" spc="15" dirty="0">
                <a:latin typeface="Arial"/>
                <a:cs typeface="Arial"/>
              </a:rPr>
              <a:t>1</a:t>
            </a:r>
            <a:endParaRPr sz="1850">
              <a:latin typeface="Arial"/>
              <a:cs typeface="Arial"/>
            </a:endParaRPr>
          </a:p>
        </p:txBody>
      </p:sp>
      <p:sp>
        <p:nvSpPr>
          <p:cNvPr id="26" name="object 26"/>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21</a:t>
            </a:r>
          </a:p>
        </p:txBody>
      </p:sp>
      <p:sp>
        <p:nvSpPr>
          <p:cNvPr id="23" name="object 23"/>
          <p:cNvSpPr txBox="1"/>
          <p:nvPr/>
        </p:nvSpPr>
        <p:spPr>
          <a:xfrm>
            <a:off x="3735679" y="2834616"/>
            <a:ext cx="2171700" cy="1026794"/>
          </a:xfrm>
          <a:prstGeom prst="rect">
            <a:avLst/>
          </a:prstGeom>
        </p:spPr>
        <p:txBody>
          <a:bodyPr vert="horz" wrap="square" lIns="0" tIns="0" rIns="0" bIns="0" rtlCol="0">
            <a:spAutoFit/>
          </a:bodyPr>
          <a:lstStyle/>
          <a:p>
            <a:pPr marL="12700">
              <a:lnSpc>
                <a:spcPct val="100000"/>
              </a:lnSpc>
            </a:pPr>
            <a:r>
              <a:rPr sz="1850" b="1" spc="15" dirty="0">
                <a:latin typeface="Arial"/>
                <a:cs typeface="Arial"/>
              </a:rPr>
              <a:t>C</a:t>
            </a:r>
            <a:endParaRPr sz="1850">
              <a:latin typeface="Arial"/>
              <a:cs typeface="Arial"/>
            </a:endParaRPr>
          </a:p>
          <a:p>
            <a:pPr>
              <a:lnSpc>
                <a:spcPct val="100000"/>
              </a:lnSpc>
              <a:spcBef>
                <a:spcPts val="5"/>
              </a:spcBef>
            </a:pPr>
            <a:endParaRPr sz="3050">
              <a:latin typeface="Times New Roman"/>
              <a:cs typeface="Times New Roman"/>
            </a:endParaRPr>
          </a:p>
          <a:p>
            <a:pPr marR="5080" algn="r">
              <a:lnSpc>
                <a:spcPct val="100000"/>
              </a:lnSpc>
              <a:spcBef>
                <a:spcPts val="5"/>
              </a:spcBef>
            </a:pPr>
            <a:r>
              <a:rPr sz="1850" b="1" spc="15" dirty="0">
                <a:latin typeface="Arial"/>
                <a:cs typeface="Arial"/>
              </a:rPr>
              <a:t>B</a:t>
            </a:r>
            <a:endParaRPr sz="1850">
              <a:latin typeface="Arial"/>
              <a:cs typeface="Arial"/>
            </a:endParaRPr>
          </a:p>
        </p:txBody>
      </p:sp>
      <p:sp>
        <p:nvSpPr>
          <p:cNvPr id="24" name="object 24"/>
          <p:cNvSpPr txBox="1"/>
          <p:nvPr/>
        </p:nvSpPr>
        <p:spPr>
          <a:xfrm>
            <a:off x="2358127" y="2543208"/>
            <a:ext cx="568960" cy="298450"/>
          </a:xfrm>
          <a:prstGeom prst="rect">
            <a:avLst/>
          </a:prstGeom>
        </p:spPr>
        <p:txBody>
          <a:bodyPr vert="horz" wrap="square" lIns="0" tIns="0" rIns="0" bIns="0" rtlCol="0">
            <a:spAutoFit/>
          </a:bodyPr>
          <a:lstStyle/>
          <a:p>
            <a:pPr marL="12700">
              <a:lnSpc>
                <a:spcPct val="100000"/>
              </a:lnSpc>
            </a:pPr>
            <a:r>
              <a:rPr sz="1850" b="1" spc="10" dirty="0">
                <a:latin typeface="Arial"/>
                <a:cs typeface="Arial"/>
              </a:rPr>
              <a:t>Fails</a:t>
            </a:r>
            <a:endParaRPr sz="1850">
              <a:latin typeface="Arial"/>
              <a:cs typeface="Arial"/>
            </a:endParaRPr>
          </a:p>
        </p:txBody>
      </p:sp>
      <p:sp>
        <p:nvSpPr>
          <p:cNvPr id="25" name="object 25"/>
          <p:cNvSpPr txBox="1"/>
          <p:nvPr/>
        </p:nvSpPr>
        <p:spPr>
          <a:xfrm>
            <a:off x="1230883" y="5637771"/>
            <a:ext cx="5543550" cy="2195601"/>
          </a:xfrm>
          <a:prstGeom prst="rect">
            <a:avLst/>
          </a:prstGeom>
        </p:spPr>
        <p:txBody>
          <a:bodyPr vert="horz" wrap="square" lIns="0" tIns="0" rIns="0" bIns="0" rtlCol="0">
            <a:spAutoFit/>
          </a:bodyPr>
          <a:lstStyle/>
          <a:p>
            <a:pPr marL="212090" marR="5080" indent="-199390">
              <a:lnSpc>
                <a:spcPct val="116100"/>
              </a:lnSpc>
              <a:buFont typeface="Times New Roman"/>
              <a:buChar char="•"/>
              <a:tabLst>
                <a:tab pos="212725" algn="l"/>
              </a:tabLst>
            </a:pPr>
            <a:r>
              <a:rPr lang="en-US" sz="2050" spc="-25" dirty="0" smtClean="0">
                <a:latin typeface="PMingLiU"/>
                <a:cs typeface="PMingLiU"/>
              </a:rPr>
              <a:t>A has to sends its LSP to B, C, and D o change</a:t>
            </a:r>
          </a:p>
          <a:p>
            <a:pPr marL="212090" marR="5080" indent="-199390">
              <a:lnSpc>
                <a:spcPct val="116100"/>
              </a:lnSpc>
              <a:buFont typeface="Times New Roman"/>
              <a:buChar char="•"/>
              <a:tabLst>
                <a:tab pos="212725" algn="l"/>
              </a:tabLst>
            </a:pPr>
            <a:r>
              <a:rPr lang="en-US" sz="2050" spc="-25" dirty="0" smtClean="0">
                <a:latin typeface="PMingLiU"/>
                <a:cs typeface="PMingLiU"/>
              </a:rPr>
              <a:t>But how?  </a:t>
            </a:r>
            <a:r>
              <a:rPr lang="en-US" sz="2050" spc="-25" dirty="0" smtClean="0">
                <a:latin typeface="PMingLiU"/>
                <a:cs typeface="PMingLiU"/>
              </a:rPr>
              <a:t>It can’t rely on the forwarding table which itself is built using these LPS.  That would be circular</a:t>
            </a:r>
          </a:p>
          <a:p>
            <a:pPr marL="212090" marR="5080" indent="-199390">
              <a:lnSpc>
                <a:spcPct val="116100"/>
              </a:lnSpc>
              <a:buFont typeface="Times New Roman"/>
              <a:buChar char="•"/>
              <a:tabLst>
                <a:tab pos="212725" algn="l"/>
              </a:tabLst>
            </a:pPr>
            <a:r>
              <a:rPr lang="en-US" sz="2050" spc="-25" dirty="0" smtClean="0">
                <a:latin typeface="PMingLiU"/>
                <a:cs typeface="PMingLiU"/>
              </a:rPr>
              <a:t>New LSP from A should replace old LSP from A</a:t>
            </a:r>
          </a:p>
          <a:p>
            <a:pPr marL="212090" marR="5080" indent="-199390">
              <a:lnSpc>
                <a:spcPct val="116100"/>
              </a:lnSpc>
              <a:buFont typeface="Times New Roman"/>
              <a:buChar char="•"/>
              <a:tabLst>
                <a:tab pos="212725" algn="l"/>
              </a:tabLst>
            </a:pPr>
            <a:r>
              <a:rPr lang="en-US" sz="2050" spc="-25" dirty="0" smtClean="0">
                <a:latin typeface="PMingLiU"/>
                <a:cs typeface="PMingLiU"/>
              </a:rPr>
              <a:t>Any ideas: form groups and discuss.   </a:t>
            </a:r>
            <a:endParaRPr sz="2050" dirty="0">
              <a:latin typeface="PMingLiU"/>
              <a:cs typeface="PMingLiU"/>
            </a:endParaRPr>
          </a:p>
        </p:txBody>
      </p:sp>
    </p:spTree>
    <p:extLst>
      <p:ext uri="{BB962C8B-B14F-4D97-AF65-F5344CB8AC3E}">
        <p14:creationId xmlns:p14="http://schemas.microsoft.com/office/powerpoint/2010/main" val="11916306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57437" y="1535582"/>
            <a:ext cx="276860" cy="276860"/>
          </a:xfrm>
          <a:custGeom>
            <a:avLst/>
            <a:gdLst/>
            <a:ahLst/>
            <a:cxnLst/>
            <a:rect l="l" t="t" r="r" b="b"/>
            <a:pathLst>
              <a:path w="276860" h="276860">
                <a:moveTo>
                  <a:pt x="276377" y="138201"/>
                </a:moveTo>
                <a:lnTo>
                  <a:pt x="269331" y="181877"/>
                </a:lnTo>
                <a:lnTo>
                  <a:pt x="249713" y="219811"/>
                </a:lnTo>
                <a:lnTo>
                  <a:pt x="219798" y="249726"/>
                </a:lnTo>
                <a:lnTo>
                  <a:pt x="181865" y="269344"/>
                </a:lnTo>
                <a:lnTo>
                  <a:pt x="138188" y="276390"/>
                </a:lnTo>
                <a:lnTo>
                  <a:pt x="94507" y="269344"/>
                </a:lnTo>
                <a:lnTo>
                  <a:pt x="56573" y="249726"/>
                </a:lnTo>
                <a:lnTo>
                  <a:pt x="26660" y="219811"/>
                </a:lnTo>
                <a:lnTo>
                  <a:pt x="7044" y="181877"/>
                </a:lnTo>
                <a:lnTo>
                  <a:pt x="0" y="138201"/>
                </a:lnTo>
                <a:lnTo>
                  <a:pt x="7044" y="94518"/>
                </a:lnTo>
                <a:lnTo>
                  <a:pt x="26660" y="56581"/>
                </a:lnTo>
                <a:lnTo>
                  <a:pt x="56573" y="26664"/>
                </a:lnTo>
                <a:lnTo>
                  <a:pt x="94507" y="7045"/>
                </a:lnTo>
                <a:lnTo>
                  <a:pt x="138188" y="0"/>
                </a:lnTo>
                <a:lnTo>
                  <a:pt x="181865" y="7045"/>
                </a:lnTo>
                <a:lnTo>
                  <a:pt x="219798" y="26664"/>
                </a:lnTo>
                <a:lnTo>
                  <a:pt x="249713" y="56581"/>
                </a:lnTo>
                <a:lnTo>
                  <a:pt x="269331" y="94518"/>
                </a:lnTo>
                <a:lnTo>
                  <a:pt x="276377" y="138201"/>
                </a:lnTo>
                <a:close/>
              </a:path>
            </a:pathLst>
          </a:custGeom>
          <a:ln w="3175">
            <a:solidFill>
              <a:srgbClr val="000000"/>
            </a:solidFill>
          </a:ln>
        </p:spPr>
        <p:txBody>
          <a:bodyPr wrap="square" lIns="0" tIns="0" rIns="0" bIns="0" rtlCol="0"/>
          <a:lstStyle/>
          <a:p>
            <a:endParaRPr/>
          </a:p>
        </p:txBody>
      </p:sp>
      <p:sp>
        <p:nvSpPr>
          <p:cNvPr id="3" name="object 3"/>
          <p:cNvSpPr/>
          <p:nvPr/>
        </p:nvSpPr>
        <p:spPr>
          <a:xfrm>
            <a:off x="2779915" y="1183716"/>
            <a:ext cx="276860" cy="276860"/>
          </a:xfrm>
          <a:custGeom>
            <a:avLst/>
            <a:gdLst/>
            <a:ahLst/>
            <a:cxnLst/>
            <a:rect l="l" t="t" r="r" b="b"/>
            <a:pathLst>
              <a:path w="276860" h="276859">
                <a:moveTo>
                  <a:pt x="276377" y="138188"/>
                </a:moveTo>
                <a:lnTo>
                  <a:pt x="269331" y="181869"/>
                </a:lnTo>
                <a:lnTo>
                  <a:pt x="249713" y="219804"/>
                </a:lnTo>
                <a:lnTo>
                  <a:pt x="219798" y="249717"/>
                </a:lnTo>
                <a:lnTo>
                  <a:pt x="181865" y="269333"/>
                </a:lnTo>
                <a:lnTo>
                  <a:pt x="138188" y="276377"/>
                </a:lnTo>
                <a:lnTo>
                  <a:pt x="94507" y="269333"/>
                </a:lnTo>
                <a:lnTo>
                  <a:pt x="56573" y="249717"/>
                </a:lnTo>
                <a:lnTo>
                  <a:pt x="26660" y="219804"/>
                </a:lnTo>
                <a:lnTo>
                  <a:pt x="7044" y="181869"/>
                </a:lnTo>
                <a:lnTo>
                  <a:pt x="0" y="138188"/>
                </a:lnTo>
                <a:lnTo>
                  <a:pt x="7044" y="94512"/>
                </a:lnTo>
                <a:lnTo>
                  <a:pt x="26660" y="56578"/>
                </a:lnTo>
                <a:lnTo>
                  <a:pt x="56573" y="26663"/>
                </a:lnTo>
                <a:lnTo>
                  <a:pt x="94507" y="7045"/>
                </a:lnTo>
                <a:lnTo>
                  <a:pt x="138188" y="0"/>
                </a:lnTo>
                <a:lnTo>
                  <a:pt x="181865" y="7045"/>
                </a:lnTo>
                <a:lnTo>
                  <a:pt x="219798" y="26663"/>
                </a:lnTo>
                <a:lnTo>
                  <a:pt x="249713" y="56578"/>
                </a:lnTo>
                <a:lnTo>
                  <a:pt x="269331" y="94512"/>
                </a:lnTo>
                <a:lnTo>
                  <a:pt x="276377" y="138188"/>
                </a:lnTo>
                <a:close/>
              </a:path>
            </a:pathLst>
          </a:custGeom>
          <a:ln w="3175">
            <a:solidFill>
              <a:srgbClr val="000000"/>
            </a:solidFill>
          </a:ln>
        </p:spPr>
        <p:txBody>
          <a:bodyPr wrap="square" lIns="0" tIns="0" rIns="0" bIns="0" rtlCol="0"/>
          <a:lstStyle/>
          <a:p>
            <a:endParaRPr/>
          </a:p>
        </p:txBody>
      </p:sp>
      <p:sp>
        <p:nvSpPr>
          <p:cNvPr id="4" name="object 4"/>
          <p:cNvSpPr/>
          <p:nvPr/>
        </p:nvSpPr>
        <p:spPr>
          <a:xfrm>
            <a:off x="3411880" y="1818982"/>
            <a:ext cx="276860" cy="276860"/>
          </a:xfrm>
          <a:custGeom>
            <a:avLst/>
            <a:gdLst/>
            <a:ahLst/>
            <a:cxnLst/>
            <a:rect l="l" t="t" r="r" b="b"/>
            <a:pathLst>
              <a:path w="276860" h="276860">
                <a:moveTo>
                  <a:pt x="276377" y="138188"/>
                </a:moveTo>
                <a:lnTo>
                  <a:pt x="269333" y="181869"/>
                </a:lnTo>
                <a:lnTo>
                  <a:pt x="249717" y="219804"/>
                </a:lnTo>
                <a:lnTo>
                  <a:pt x="219804" y="249717"/>
                </a:lnTo>
                <a:lnTo>
                  <a:pt x="181869" y="269333"/>
                </a:lnTo>
                <a:lnTo>
                  <a:pt x="138188" y="276377"/>
                </a:lnTo>
                <a:lnTo>
                  <a:pt x="94512" y="269333"/>
                </a:lnTo>
                <a:lnTo>
                  <a:pt x="56578" y="249717"/>
                </a:lnTo>
                <a:lnTo>
                  <a:pt x="26663" y="219804"/>
                </a:lnTo>
                <a:lnTo>
                  <a:pt x="7045" y="181869"/>
                </a:lnTo>
                <a:lnTo>
                  <a:pt x="0" y="138188"/>
                </a:lnTo>
                <a:lnTo>
                  <a:pt x="7045" y="94512"/>
                </a:lnTo>
                <a:lnTo>
                  <a:pt x="26663" y="56578"/>
                </a:lnTo>
                <a:lnTo>
                  <a:pt x="56578" y="26663"/>
                </a:lnTo>
                <a:lnTo>
                  <a:pt x="94512" y="7045"/>
                </a:lnTo>
                <a:lnTo>
                  <a:pt x="138188" y="0"/>
                </a:lnTo>
                <a:lnTo>
                  <a:pt x="181869" y="7045"/>
                </a:lnTo>
                <a:lnTo>
                  <a:pt x="219804" y="26663"/>
                </a:lnTo>
                <a:lnTo>
                  <a:pt x="249717" y="56578"/>
                </a:lnTo>
                <a:lnTo>
                  <a:pt x="269333" y="94512"/>
                </a:lnTo>
                <a:lnTo>
                  <a:pt x="276377" y="138188"/>
                </a:lnTo>
                <a:close/>
              </a:path>
            </a:pathLst>
          </a:custGeom>
          <a:ln w="3175">
            <a:solidFill>
              <a:srgbClr val="000000"/>
            </a:solidFill>
          </a:ln>
        </p:spPr>
        <p:txBody>
          <a:bodyPr wrap="square" lIns="0" tIns="0" rIns="0" bIns="0" rtlCol="0"/>
          <a:lstStyle/>
          <a:p>
            <a:endParaRPr/>
          </a:p>
        </p:txBody>
      </p:sp>
      <p:sp>
        <p:nvSpPr>
          <p:cNvPr id="5" name="object 5"/>
          <p:cNvSpPr/>
          <p:nvPr/>
        </p:nvSpPr>
        <p:spPr>
          <a:xfrm>
            <a:off x="4071480" y="1389964"/>
            <a:ext cx="276860" cy="276860"/>
          </a:xfrm>
          <a:custGeom>
            <a:avLst/>
            <a:gdLst/>
            <a:ahLst/>
            <a:cxnLst/>
            <a:rect l="l" t="t" r="r" b="b"/>
            <a:pathLst>
              <a:path w="276860" h="276860">
                <a:moveTo>
                  <a:pt x="276390" y="138201"/>
                </a:moveTo>
                <a:lnTo>
                  <a:pt x="269344" y="181877"/>
                </a:lnTo>
                <a:lnTo>
                  <a:pt x="249726" y="219811"/>
                </a:lnTo>
                <a:lnTo>
                  <a:pt x="219811" y="249726"/>
                </a:lnTo>
                <a:lnTo>
                  <a:pt x="181877" y="269344"/>
                </a:lnTo>
                <a:lnTo>
                  <a:pt x="138201" y="276390"/>
                </a:lnTo>
                <a:lnTo>
                  <a:pt x="94518" y="269344"/>
                </a:lnTo>
                <a:lnTo>
                  <a:pt x="56581" y="249726"/>
                </a:lnTo>
                <a:lnTo>
                  <a:pt x="26664" y="219811"/>
                </a:lnTo>
                <a:lnTo>
                  <a:pt x="7045" y="181877"/>
                </a:lnTo>
                <a:lnTo>
                  <a:pt x="0" y="138201"/>
                </a:lnTo>
                <a:lnTo>
                  <a:pt x="7045" y="94518"/>
                </a:lnTo>
                <a:lnTo>
                  <a:pt x="26664" y="56581"/>
                </a:lnTo>
                <a:lnTo>
                  <a:pt x="56581" y="26664"/>
                </a:lnTo>
                <a:lnTo>
                  <a:pt x="94518" y="7045"/>
                </a:lnTo>
                <a:lnTo>
                  <a:pt x="138201" y="0"/>
                </a:lnTo>
                <a:lnTo>
                  <a:pt x="181877" y="7045"/>
                </a:lnTo>
                <a:lnTo>
                  <a:pt x="219811" y="26664"/>
                </a:lnTo>
                <a:lnTo>
                  <a:pt x="249726" y="56581"/>
                </a:lnTo>
                <a:lnTo>
                  <a:pt x="269344" y="94518"/>
                </a:lnTo>
                <a:lnTo>
                  <a:pt x="276390" y="138201"/>
                </a:lnTo>
                <a:close/>
              </a:path>
            </a:pathLst>
          </a:custGeom>
          <a:ln w="3175">
            <a:solidFill>
              <a:srgbClr val="000000"/>
            </a:solidFill>
          </a:ln>
        </p:spPr>
        <p:txBody>
          <a:bodyPr wrap="square" lIns="0" tIns="0" rIns="0" bIns="0" rtlCol="0"/>
          <a:lstStyle/>
          <a:p>
            <a:endParaRPr/>
          </a:p>
        </p:txBody>
      </p:sp>
      <p:sp>
        <p:nvSpPr>
          <p:cNvPr id="6" name="object 6"/>
          <p:cNvSpPr/>
          <p:nvPr/>
        </p:nvSpPr>
        <p:spPr>
          <a:xfrm>
            <a:off x="4777701" y="1156080"/>
            <a:ext cx="276860" cy="276860"/>
          </a:xfrm>
          <a:custGeom>
            <a:avLst/>
            <a:gdLst/>
            <a:ahLst/>
            <a:cxnLst/>
            <a:rect l="l" t="t" r="r" b="b"/>
            <a:pathLst>
              <a:path w="276860" h="276859">
                <a:moveTo>
                  <a:pt x="276390" y="138188"/>
                </a:moveTo>
                <a:lnTo>
                  <a:pt x="269344" y="181865"/>
                </a:lnTo>
                <a:lnTo>
                  <a:pt x="249725" y="219798"/>
                </a:lnTo>
                <a:lnTo>
                  <a:pt x="219808" y="249713"/>
                </a:lnTo>
                <a:lnTo>
                  <a:pt x="181871" y="269331"/>
                </a:lnTo>
                <a:lnTo>
                  <a:pt x="138188" y="276377"/>
                </a:lnTo>
                <a:lnTo>
                  <a:pt x="94512" y="269331"/>
                </a:lnTo>
                <a:lnTo>
                  <a:pt x="56578" y="249713"/>
                </a:lnTo>
                <a:lnTo>
                  <a:pt x="26663" y="219798"/>
                </a:lnTo>
                <a:lnTo>
                  <a:pt x="7045" y="181865"/>
                </a:lnTo>
                <a:lnTo>
                  <a:pt x="0" y="138188"/>
                </a:lnTo>
                <a:lnTo>
                  <a:pt x="7045" y="94507"/>
                </a:lnTo>
                <a:lnTo>
                  <a:pt x="26663" y="56573"/>
                </a:lnTo>
                <a:lnTo>
                  <a:pt x="56578" y="26660"/>
                </a:lnTo>
                <a:lnTo>
                  <a:pt x="94512" y="7044"/>
                </a:lnTo>
                <a:lnTo>
                  <a:pt x="138188" y="0"/>
                </a:lnTo>
                <a:lnTo>
                  <a:pt x="181871" y="7044"/>
                </a:lnTo>
                <a:lnTo>
                  <a:pt x="219808" y="26660"/>
                </a:lnTo>
                <a:lnTo>
                  <a:pt x="249725" y="56573"/>
                </a:lnTo>
                <a:lnTo>
                  <a:pt x="269344" y="94507"/>
                </a:lnTo>
                <a:lnTo>
                  <a:pt x="276390" y="138188"/>
                </a:lnTo>
                <a:close/>
              </a:path>
            </a:pathLst>
          </a:custGeom>
          <a:ln w="3175">
            <a:solidFill>
              <a:srgbClr val="000000"/>
            </a:solidFill>
          </a:ln>
        </p:spPr>
        <p:txBody>
          <a:bodyPr wrap="square" lIns="0" tIns="0" rIns="0" bIns="0" rtlCol="0"/>
          <a:lstStyle/>
          <a:p>
            <a:endParaRPr/>
          </a:p>
        </p:txBody>
      </p:sp>
      <p:sp>
        <p:nvSpPr>
          <p:cNvPr id="7" name="object 7"/>
          <p:cNvSpPr/>
          <p:nvPr/>
        </p:nvSpPr>
        <p:spPr>
          <a:xfrm>
            <a:off x="4808232" y="1923757"/>
            <a:ext cx="276860" cy="276860"/>
          </a:xfrm>
          <a:custGeom>
            <a:avLst/>
            <a:gdLst/>
            <a:ahLst/>
            <a:cxnLst/>
            <a:rect l="l" t="t" r="r" b="b"/>
            <a:pathLst>
              <a:path w="276860" h="276860">
                <a:moveTo>
                  <a:pt x="276377" y="138188"/>
                </a:moveTo>
                <a:lnTo>
                  <a:pt x="269333" y="181871"/>
                </a:lnTo>
                <a:lnTo>
                  <a:pt x="249717" y="219808"/>
                </a:lnTo>
                <a:lnTo>
                  <a:pt x="219804" y="249725"/>
                </a:lnTo>
                <a:lnTo>
                  <a:pt x="181869" y="269344"/>
                </a:lnTo>
                <a:lnTo>
                  <a:pt x="138188" y="276390"/>
                </a:lnTo>
                <a:lnTo>
                  <a:pt x="94512" y="269344"/>
                </a:lnTo>
                <a:lnTo>
                  <a:pt x="56578" y="249725"/>
                </a:lnTo>
                <a:lnTo>
                  <a:pt x="26663" y="219808"/>
                </a:lnTo>
                <a:lnTo>
                  <a:pt x="7045" y="181871"/>
                </a:lnTo>
                <a:lnTo>
                  <a:pt x="0" y="138188"/>
                </a:lnTo>
                <a:lnTo>
                  <a:pt x="7045" y="94512"/>
                </a:lnTo>
                <a:lnTo>
                  <a:pt x="26663" y="56578"/>
                </a:lnTo>
                <a:lnTo>
                  <a:pt x="56578" y="26663"/>
                </a:lnTo>
                <a:lnTo>
                  <a:pt x="94512" y="7045"/>
                </a:lnTo>
                <a:lnTo>
                  <a:pt x="138188" y="0"/>
                </a:lnTo>
                <a:lnTo>
                  <a:pt x="181869" y="7045"/>
                </a:lnTo>
                <a:lnTo>
                  <a:pt x="219804" y="26663"/>
                </a:lnTo>
                <a:lnTo>
                  <a:pt x="249717" y="56578"/>
                </a:lnTo>
                <a:lnTo>
                  <a:pt x="269333" y="94512"/>
                </a:lnTo>
                <a:lnTo>
                  <a:pt x="276377" y="138188"/>
                </a:lnTo>
                <a:close/>
              </a:path>
            </a:pathLst>
          </a:custGeom>
          <a:ln w="3175">
            <a:solidFill>
              <a:srgbClr val="000000"/>
            </a:solidFill>
          </a:ln>
        </p:spPr>
        <p:txBody>
          <a:bodyPr wrap="square" lIns="0" tIns="0" rIns="0" bIns="0" rtlCol="0"/>
          <a:lstStyle/>
          <a:p>
            <a:endParaRPr/>
          </a:p>
        </p:txBody>
      </p:sp>
      <p:sp>
        <p:nvSpPr>
          <p:cNvPr id="8" name="object 8"/>
          <p:cNvSpPr/>
          <p:nvPr/>
        </p:nvSpPr>
        <p:spPr>
          <a:xfrm>
            <a:off x="2419375" y="1395336"/>
            <a:ext cx="371475" cy="186055"/>
          </a:xfrm>
          <a:custGeom>
            <a:avLst/>
            <a:gdLst/>
            <a:ahLst/>
            <a:cxnLst/>
            <a:rect l="l" t="t" r="r" b="b"/>
            <a:pathLst>
              <a:path w="371475" h="186055">
                <a:moveTo>
                  <a:pt x="0" y="185623"/>
                </a:moveTo>
                <a:lnTo>
                  <a:pt x="371259" y="0"/>
                </a:lnTo>
              </a:path>
            </a:pathLst>
          </a:custGeom>
          <a:ln w="3175">
            <a:solidFill>
              <a:srgbClr val="000000"/>
            </a:solidFill>
          </a:ln>
        </p:spPr>
        <p:txBody>
          <a:bodyPr wrap="square" lIns="0" tIns="0" rIns="0" bIns="0" rtlCol="0"/>
          <a:lstStyle/>
          <a:p>
            <a:endParaRPr/>
          </a:p>
        </p:txBody>
      </p:sp>
      <p:sp>
        <p:nvSpPr>
          <p:cNvPr id="9" name="object 9"/>
          <p:cNvSpPr/>
          <p:nvPr/>
        </p:nvSpPr>
        <p:spPr>
          <a:xfrm>
            <a:off x="2419375" y="1735658"/>
            <a:ext cx="990600" cy="247650"/>
          </a:xfrm>
          <a:custGeom>
            <a:avLst/>
            <a:gdLst/>
            <a:ahLst/>
            <a:cxnLst/>
            <a:rect l="l" t="t" r="r" b="b"/>
            <a:pathLst>
              <a:path w="990600" h="247650">
                <a:moveTo>
                  <a:pt x="0" y="0"/>
                </a:moveTo>
                <a:lnTo>
                  <a:pt x="990028" y="247497"/>
                </a:lnTo>
              </a:path>
            </a:pathLst>
          </a:custGeom>
          <a:ln w="3175">
            <a:solidFill>
              <a:srgbClr val="000000"/>
            </a:solidFill>
          </a:ln>
        </p:spPr>
        <p:txBody>
          <a:bodyPr wrap="square" lIns="0" tIns="0" rIns="0" bIns="0" rtlCol="0"/>
          <a:lstStyle/>
          <a:p>
            <a:endParaRPr/>
          </a:p>
        </p:txBody>
      </p:sp>
      <p:sp>
        <p:nvSpPr>
          <p:cNvPr id="10" name="object 10"/>
          <p:cNvSpPr/>
          <p:nvPr/>
        </p:nvSpPr>
        <p:spPr>
          <a:xfrm>
            <a:off x="3069082" y="1302511"/>
            <a:ext cx="1021080" cy="217170"/>
          </a:xfrm>
          <a:custGeom>
            <a:avLst/>
            <a:gdLst/>
            <a:ahLst/>
            <a:cxnLst/>
            <a:rect l="l" t="t" r="r" b="b"/>
            <a:pathLst>
              <a:path w="1021079" h="217169">
                <a:moveTo>
                  <a:pt x="0" y="0"/>
                </a:moveTo>
                <a:lnTo>
                  <a:pt x="1020965" y="216573"/>
                </a:lnTo>
              </a:path>
            </a:pathLst>
          </a:custGeom>
          <a:ln w="3175">
            <a:solidFill>
              <a:srgbClr val="000000"/>
            </a:solidFill>
          </a:ln>
        </p:spPr>
        <p:txBody>
          <a:bodyPr wrap="square" lIns="0" tIns="0" rIns="0" bIns="0" rtlCol="0"/>
          <a:lstStyle/>
          <a:p>
            <a:endParaRPr/>
          </a:p>
        </p:txBody>
      </p:sp>
      <p:sp>
        <p:nvSpPr>
          <p:cNvPr id="11" name="object 11"/>
          <p:cNvSpPr/>
          <p:nvPr/>
        </p:nvSpPr>
        <p:spPr>
          <a:xfrm>
            <a:off x="3007207" y="1426273"/>
            <a:ext cx="464184" cy="402590"/>
          </a:xfrm>
          <a:custGeom>
            <a:avLst/>
            <a:gdLst/>
            <a:ahLst/>
            <a:cxnLst/>
            <a:rect l="l" t="t" r="r" b="b"/>
            <a:pathLst>
              <a:path w="464185" h="402589">
                <a:moveTo>
                  <a:pt x="0" y="0"/>
                </a:moveTo>
                <a:lnTo>
                  <a:pt x="464070" y="402196"/>
                </a:lnTo>
              </a:path>
            </a:pathLst>
          </a:custGeom>
          <a:ln w="3175">
            <a:solidFill>
              <a:srgbClr val="000000"/>
            </a:solidFill>
          </a:ln>
        </p:spPr>
        <p:txBody>
          <a:bodyPr wrap="square" lIns="0" tIns="0" rIns="0" bIns="0" rtlCol="0"/>
          <a:lstStyle/>
          <a:p>
            <a:endParaRPr/>
          </a:p>
        </p:txBody>
      </p:sp>
      <p:sp>
        <p:nvSpPr>
          <p:cNvPr id="12" name="object 12"/>
          <p:cNvSpPr/>
          <p:nvPr/>
        </p:nvSpPr>
        <p:spPr>
          <a:xfrm>
            <a:off x="3469627" y="1828469"/>
            <a:ext cx="3810" cy="0"/>
          </a:xfrm>
          <a:custGeom>
            <a:avLst/>
            <a:gdLst/>
            <a:ahLst/>
            <a:cxnLst/>
            <a:rect l="l" t="t" r="r" b="b"/>
            <a:pathLst>
              <a:path w="3810">
                <a:moveTo>
                  <a:pt x="0" y="0"/>
                </a:moveTo>
                <a:lnTo>
                  <a:pt x="3302" y="0"/>
                </a:lnTo>
              </a:path>
            </a:pathLst>
          </a:custGeom>
          <a:ln w="3175">
            <a:solidFill>
              <a:srgbClr val="000000"/>
            </a:solidFill>
          </a:ln>
        </p:spPr>
        <p:txBody>
          <a:bodyPr wrap="square" lIns="0" tIns="0" rIns="0" bIns="0" rtlCol="0"/>
          <a:lstStyle/>
          <a:p>
            <a:endParaRPr/>
          </a:p>
        </p:txBody>
      </p:sp>
      <p:sp>
        <p:nvSpPr>
          <p:cNvPr id="13" name="object 13"/>
          <p:cNvSpPr/>
          <p:nvPr/>
        </p:nvSpPr>
        <p:spPr>
          <a:xfrm>
            <a:off x="3687851" y="1642833"/>
            <a:ext cx="433705" cy="278765"/>
          </a:xfrm>
          <a:custGeom>
            <a:avLst/>
            <a:gdLst/>
            <a:ahLst/>
            <a:cxnLst/>
            <a:rect l="l" t="t" r="r" b="b"/>
            <a:pathLst>
              <a:path w="433704" h="278764">
                <a:moveTo>
                  <a:pt x="0" y="278447"/>
                </a:moveTo>
                <a:lnTo>
                  <a:pt x="433133" y="0"/>
                </a:lnTo>
              </a:path>
            </a:pathLst>
          </a:custGeom>
          <a:ln w="3175">
            <a:solidFill>
              <a:srgbClr val="000000"/>
            </a:solidFill>
          </a:ln>
        </p:spPr>
        <p:txBody>
          <a:bodyPr wrap="square" lIns="0" tIns="0" rIns="0" bIns="0" rtlCol="0"/>
          <a:lstStyle/>
          <a:p>
            <a:endParaRPr/>
          </a:p>
        </p:txBody>
      </p:sp>
      <p:sp>
        <p:nvSpPr>
          <p:cNvPr id="14" name="object 14"/>
          <p:cNvSpPr/>
          <p:nvPr/>
        </p:nvSpPr>
        <p:spPr>
          <a:xfrm>
            <a:off x="4337558" y="1333461"/>
            <a:ext cx="433705" cy="154940"/>
          </a:xfrm>
          <a:custGeom>
            <a:avLst/>
            <a:gdLst/>
            <a:ahLst/>
            <a:cxnLst/>
            <a:rect l="l" t="t" r="r" b="b"/>
            <a:pathLst>
              <a:path w="433704" h="154940">
                <a:moveTo>
                  <a:pt x="0" y="154686"/>
                </a:moveTo>
                <a:lnTo>
                  <a:pt x="433133" y="0"/>
                </a:lnTo>
              </a:path>
            </a:pathLst>
          </a:custGeom>
          <a:ln w="3175">
            <a:solidFill>
              <a:srgbClr val="000000"/>
            </a:solidFill>
          </a:ln>
        </p:spPr>
        <p:txBody>
          <a:bodyPr wrap="square" lIns="0" tIns="0" rIns="0" bIns="0" rtlCol="0"/>
          <a:lstStyle/>
          <a:p>
            <a:endParaRPr/>
          </a:p>
        </p:txBody>
      </p:sp>
      <p:sp>
        <p:nvSpPr>
          <p:cNvPr id="15" name="object 15"/>
          <p:cNvSpPr/>
          <p:nvPr/>
        </p:nvSpPr>
        <p:spPr>
          <a:xfrm>
            <a:off x="4306620" y="1611896"/>
            <a:ext cx="526415" cy="371475"/>
          </a:xfrm>
          <a:custGeom>
            <a:avLst/>
            <a:gdLst/>
            <a:ahLst/>
            <a:cxnLst/>
            <a:rect l="l" t="t" r="r" b="b"/>
            <a:pathLst>
              <a:path w="526414" h="371475">
                <a:moveTo>
                  <a:pt x="0" y="0"/>
                </a:moveTo>
                <a:lnTo>
                  <a:pt x="525945" y="371259"/>
                </a:lnTo>
              </a:path>
            </a:pathLst>
          </a:custGeom>
          <a:ln w="3175">
            <a:solidFill>
              <a:srgbClr val="000000"/>
            </a:solidFill>
          </a:ln>
        </p:spPr>
        <p:txBody>
          <a:bodyPr wrap="square" lIns="0" tIns="0" rIns="0" bIns="0" rtlCol="0"/>
          <a:lstStyle/>
          <a:p>
            <a:endParaRPr/>
          </a:p>
        </p:txBody>
      </p:sp>
      <p:sp>
        <p:nvSpPr>
          <p:cNvPr id="16" name="object 16"/>
          <p:cNvSpPr/>
          <p:nvPr/>
        </p:nvSpPr>
        <p:spPr>
          <a:xfrm>
            <a:off x="4925377" y="1426273"/>
            <a:ext cx="0" cy="495300"/>
          </a:xfrm>
          <a:custGeom>
            <a:avLst/>
            <a:gdLst/>
            <a:ahLst/>
            <a:cxnLst/>
            <a:rect l="l" t="t" r="r" b="b"/>
            <a:pathLst>
              <a:path h="495300">
                <a:moveTo>
                  <a:pt x="0" y="0"/>
                </a:moveTo>
                <a:lnTo>
                  <a:pt x="0" y="495007"/>
                </a:lnTo>
              </a:path>
            </a:pathLst>
          </a:custGeom>
          <a:ln w="3175">
            <a:solidFill>
              <a:srgbClr val="000000"/>
            </a:solidFill>
          </a:ln>
        </p:spPr>
        <p:txBody>
          <a:bodyPr wrap="square" lIns="0" tIns="0" rIns="0" bIns="0" rtlCol="0"/>
          <a:lstStyle/>
          <a:p>
            <a:endParaRPr/>
          </a:p>
        </p:txBody>
      </p:sp>
      <p:sp>
        <p:nvSpPr>
          <p:cNvPr id="17" name="object 17"/>
          <p:cNvSpPr/>
          <p:nvPr/>
        </p:nvSpPr>
        <p:spPr>
          <a:xfrm>
            <a:off x="4925377" y="1426273"/>
            <a:ext cx="0" cy="495300"/>
          </a:xfrm>
          <a:custGeom>
            <a:avLst/>
            <a:gdLst/>
            <a:ahLst/>
            <a:cxnLst/>
            <a:rect l="l" t="t" r="r" b="b"/>
            <a:pathLst>
              <a:path h="495300">
                <a:moveTo>
                  <a:pt x="0" y="0"/>
                </a:moveTo>
                <a:lnTo>
                  <a:pt x="0" y="495007"/>
                </a:lnTo>
              </a:path>
            </a:pathLst>
          </a:custGeom>
          <a:ln w="3175">
            <a:solidFill>
              <a:srgbClr val="000000"/>
            </a:solidFill>
          </a:ln>
        </p:spPr>
        <p:txBody>
          <a:bodyPr wrap="square" lIns="0" tIns="0" rIns="0" bIns="0" rtlCol="0"/>
          <a:lstStyle/>
          <a:p>
            <a:endParaRPr/>
          </a:p>
        </p:txBody>
      </p:sp>
      <p:sp>
        <p:nvSpPr>
          <p:cNvPr id="18" name="object 18"/>
          <p:cNvSpPr/>
          <p:nvPr/>
        </p:nvSpPr>
        <p:spPr>
          <a:xfrm>
            <a:off x="5049139" y="1271574"/>
            <a:ext cx="123825" cy="0"/>
          </a:xfrm>
          <a:custGeom>
            <a:avLst/>
            <a:gdLst/>
            <a:ahLst/>
            <a:cxnLst/>
            <a:rect l="l" t="t" r="r" b="b"/>
            <a:pathLst>
              <a:path w="123825">
                <a:moveTo>
                  <a:pt x="0" y="0"/>
                </a:moveTo>
                <a:lnTo>
                  <a:pt x="123748" y="0"/>
                </a:lnTo>
              </a:path>
            </a:pathLst>
          </a:custGeom>
          <a:ln w="3175">
            <a:solidFill>
              <a:srgbClr val="000000"/>
            </a:solidFill>
          </a:ln>
        </p:spPr>
        <p:txBody>
          <a:bodyPr wrap="square" lIns="0" tIns="0" rIns="0" bIns="0" rtlCol="0"/>
          <a:lstStyle/>
          <a:p>
            <a:endParaRPr/>
          </a:p>
        </p:txBody>
      </p:sp>
      <p:sp>
        <p:nvSpPr>
          <p:cNvPr id="19" name="object 19"/>
          <p:cNvSpPr/>
          <p:nvPr/>
        </p:nvSpPr>
        <p:spPr>
          <a:xfrm>
            <a:off x="5049139" y="1271574"/>
            <a:ext cx="123825" cy="0"/>
          </a:xfrm>
          <a:custGeom>
            <a:avLst/>
            <a:gdLst/>
            <a:ahLst/>
            <a:cxnLst/>
            <a:rect l="l" t="t" r="r" b="b"/>
            <a:pathLst>
              <a:path w="123825">
                <a:moveTo>
                  <a:pt x="0" y="0"/>
                </a:moveTo>
                <a:lnTo>
                  <a:pt x="123748" y="0"/>
                </a:lnTo>
              </a:path>
            </a:pathLst>
          </a:custGeom>
          <a:ln w="3175">
            <a:solidFill>
              <a:srgbClr val="000000"/>
            </a:solidFill>
          </a:ln>
        </p:spPr>
        <p:txBody>
          <a:bodyPr wrap="square" lIns="0" tIns="0" rIns="0" bIns="0" rtlCol="0"/>
          <a:lstStyle/>
          <a:p>
            <a:endParaRPr/>
          </a:p>
        </p:txBody>
      </p:sp>
      <p:sp>
        <p:nvSpPr>
          <p:cNvPr id="20" name="object 20"/>
          <p:cNvSpPr/>
          <p:nvPr/>
        </p:nvSpPr>
        <p:spPr>
          <a:xfrm>
            <a:off x="5080076" y="2045042"/>
            <a:ext cx="123825" cy="0"/>
          </a:xfrm>
          <a:custGeom>
            <a:avLst/>
            <a:gdLst/>
            <a:ahLst/>
            <a:cxnLst/>
            <a:rect l="l" t="t" r="r" b="b"/>
            <a:pathLst>
              <a:path w="123825">
                <a:moveTo>
                  <a:pt x="0" y="0"/>
                </a:moveTo>
                <a:lnTo>
                  <a:pt x="123748" y="0"/>
                </a:lnTo>
              </a:path>
            </a:pathLst>
          </a:custGeom>
          <a:ln w="3175">
            <a:solidFill>
              <a:srgbClr val="000000"/>
            </a:solidFill>
          </a:ln>
        </p:spPr>
        <p:txBody>
          <a:bodyPr wrap="square" lIns="0" tIns="0" rIns="0" bIns="0" rtlCol="0"/>
          <a:lstStyle/>
          <a:p>
            <a:endParaRPr/>
          </a:p>
        </p:txBody>
      </p:sp>
      <p:sp>
        <p:nvSpPr>
          <p:cNvPr id="21" name="object 21"/>
          <p:cNvSpPr/>
          <p:nvPr/>
        </p:nvSpPr>
        <p:spPr>
          <a:xfrm>
            <a:off x="5080076" y="2045042"/>
            <a:ext cx="123825" cy="0"/>
          </a:xfrm>
          <a:custGeom>
            <a:avLst/>
            <a:gdLst/>
            <a:ahLst/>
            <a:cxnLst/>
            <a:rect l="l" t="t" r="r" b="b"/>
            <a:pathLst>
              <a:path w="123825">
                <a:moveTo>
                  <a:pt x="0" y="0"/>
                </a:moveTo>
                <a:lnTo>
                  <a:pt x="123748" y="0"/>
                </a:lnTo>
              </a:path>
            </a:pathLst>
          </a:custGeom>
          <a:ln w="3175">
            <a:solidFill>
              <a:srgbClr val="000000"/>
            </a:solidFill>
          </a:ln>
        </p:spPr>
        <p:txBody>
          <a:bodyPr wrap="square" lIns="0" tIns="0" rIns="0" bIns="0" rtlCol="0"/>
          <a:lstStyle/>
          <a:p>
            <a:endParaRPr/>
          </a:p>
        </p:txBody>
      </p:sp>
      <p:sp>
        <p:nvSpPr>
          <p:cNvPr id="22" name="object 22"/>
          <p:cNvSpPr/>
          <p:nvPr/>
        </p:nvSpPr>
        <p:spPr>
          <a:xfrm>
            <a:off x="5172887" y="1055014"/>
            <a:ext cx="0" cy="371475"/>
          </a:xfrm>
          <a:custGeom>
            <a:avLst/>
            <a:gdLst/>
            <a:ahLst/>
            <a:cxnLst/>
            <a:rect l="l" t="t" r="r" b="b"/>
            <a:pathLst>
              <a:path h="371475">
                <a:moveTo>
                  <a:pt x="0" y="0"/>
                </a:moveTo>
                <a:lnTo>
                  <a:pt x="0" y="371259"/>
                </a:lnTo>
              </a:path>
            </a:pathLst>
          </a:custGeom>
          <a:ln w="3175">
            <a:solidFill>
              <a:srgbClr val="000000"/>
            </a:solidFill>
          </a:ln>
        </p:spPr>
        <p:txBody>
          <a:bodyPr wrap="square" lIns="0" tIns="0" rIns="0" bIns="0" rtlCol="0"/>
          <a:lstStyle/>
          <a:p>
            <a:endParaRPr/>
          </a:p>
        </p:txBody>
      </p:sp>
      <p:sp>
        <p:nvSpPr>
          <p:cNvPr id="23" name="object 23"/>
          <p:cNvSpPr/>
          <p:nvPr/>
        </p:nvSpPr>
        <p:spPr>
          <a:xfrm>
            <a:off x="5172887" y="1055014"/>
            <a:ext cx="0" cy="371475"/>
          </a:xfrm>
          <a:custGeom>
            <a:avLst/>
            <a:gdLst/>
            <a:ahLst/>
            <a:cxnLst/>
            <a:rect l="l" t="t" r="r" b="b"/>
            <a:pathLst>
              <a:path h="371475">
                <a:moveTo>
                  <a:pt x="0" y="0"/>
                </a:moveTo>
                <a:lnTo>
                  <a:pt x="0" y="371259"/>
                </a:lnTo>
              </a:path>
            </a:pathLst>
          </a:custGeom>
          <a:ln w="12375">
            <a:solidFill>
              <a:srgbClr val="000000"/>
            </a:solidFill>
          </a:ln>
        </p:spPr>
        <p:txBody>
          <a:bodyPr wrap="square" lIns="0" tIns="0" rIns="0" bIns="0" rtlCol="0"/>
          <a:lstStyle/>
          <a:p>
            <a:endParaRPr/>
          </a:p>
        </p:txBody>
      </p:sp>
      <p:sp>
        <p:nvSpPr>
          <p:cNvPr id="24" name="object 24"/>
          <p:cNvSpPr/>
          <p:nvPr/>
        </p:nvSpPr>
        <p:spPr>
          <a:xfrm>
            <a:off x="5203825" y="1921281"/>
            <a:ext cx="0" cy="371475"/>
          </a:xfrm>
          <a:custGeom>
            <a:avLst/>
            <a:gdLst/>
            <a:ahLst/>
            <a:cxnLst/>
            <a:rect l="l" t="t" r="r" b="b"/>
            <a:pathLst>
              <a:path h="371475">
                <a:moveTo>
                  <a:pt x="0" y="0"/>
                </a:moveTo>
                <a:lnTo>
                  <a:pt x="0" y="371259"/>
                </a:lnTo>
              </a:path>
            </a:pathLst>
          </a:custGeom>
          <a:ln w="3175">
            <a:solidFill>
              <a:srgbClr val="000000"/>
            </a:solidFill>
          </a:ln>
        </p:spPr>
        <p:txBody>
          <a:bodyPr wrap="square" lIns="0" tIns="0" rIns="0" bIns="0" rtlCol="0"/>
          <a:lstStyle/>
          <a:p>
            <a:endParaRPr/>
          </a:p>
        </p:txBody>
      </p:sp>
      <p:sp>
        <p:nvSpPr>
          <p:cNvPr id="25" name="object 25"/>
          <p:cNvSpPr/>
          <p:nvPr/>
        </p:nvSpPr>
        <p:spPr>
          <a:xfrm>
            <a:off x="5203825" y="1921281"/>
            <a:ext cx="0" cy="371475"/>
          </a:xfrm>
          <a:custGeom>
            <a:avLst/>
            <a:gdLst/>
            <a:ahLst/>
            <a:cxnLst/>
            <a:rect l="l" t="t" r="r" b="b"/>
            <a:pathLst>
              <a:path h="371475">
                <a:moveTo>
                  <a:pt x="0" y="0"/>
                </a:moveTo>
                <a:lnTo>
                  <a:pt x="0" y="371259"/>
                </a:lnTo>
              </a:path>
            </a:pathLst>
          </a:custGeom>
          <a:ln w="12375">
            <a:solidFill>
              <a:srgbClr val="000000"/>
            </a:solidFill>
          </a:ln>
        </p:spPr>
        <p:txBody>
          <a:bodyPr wrap="square" lIns="0" tIns="0" rIns="0" bIns="0" rtlCol="0"/>
          <a:lstStyle/>
          <a:p>
            <a:endParaRPr/>
          </a:p>
        </p:txBody>
      </p:sp>
      <p:sp>
        <p:nvSpPr>
          <p:cNvPr id="26" name="object 26"/>
          <p:cNvSpPr/>
          <p:nvPr/>
        </p:nvSpPr>
        <p:spPr>
          <a:xfrm>
            <a:off x="2048116" y="1673783"/>
            <a:ext cx="123825" cy="0"/>
          </a:xfrm>
          <a:custGeom>
            <a:avLst/>
            <a:gdLst/>
            <a:ahLst/>
            <a:cxnLst/>
            <a:rect l="l" t="t" r="r" b="b"/>
            <a:pathLst>
              <a:path w="123825">
                <a:moveTo>
                  <a:pt x="0" y="0"/>
                </a:moveTo>
                <a:lnTo>
                  <a:pt x="123748" y="0"/>
                </a:lnTo>
              </a:path>
            </a:pathLst>
          </a:custGeom>
          <a:ln w="3175">
            <a:solidFill>
              <a:srgbClr val="000000"/>
            </a:solidFill>
          </a:ln>
        </p:spPr>
        <p:txBody>
          <a:bodyPr wrap="square" lIns="0" tIns="0" rIns="0" bIns="0" rtlCol="0"/>
          <a:lstStyle/>
          <a:p>
            <a:endParaRPr/>
          </a:p>
        </p:txBody>
      </p:sp>
      <p:sp>
        <p:nvSpPr>
          <p:cNvPr id="27" name="object 27"/>
          <p:cNvSpPr/>
          <p:nvPr/>
        </p:nvSpPr>
        <p:spPr>
          <a:xfrm>
            <a:off x="2048116" y="1673783"/>
            <a:ext cx="123825" cy="0"/>
          </a:xfrm>
          <a:custGeom>
            <a:avLst/>
            <a:gdLst/>
            <a:ahLst/>
            <a:cxnLst/>
            <a:rect l="l" t="t" r="r" b="b"/>
            <a:pathLst>
              <a:path w="123825">
                <a:moveTo>
                  <a:pt x="0" y="0"/>
                </a:moveTo>
                <a:lnTo>
                  <a:pt x="123748" y="0"/>
                </a:lnTo>
              </a:path>
            </a:pathLst>
          </a:custGeom>
          <a:ln w="3175">
            <a:solidFill>
              <a:srgbClr val="000000"/>
            </a:solidFill>
          </a:ln>
        </p:spPr>
        <p:txBody>
          <a:bodyPr wrap="square" lIns="0" tIns="0" rIns="0" bIns="0" rtlCol="0"/>
          <a:lstStyle/>
          <a:p>
            <a:endParaRPr/>
          </a:p>
        </p:txBody>
      </p:sp>
      <p:sp>
        <p:nvSpPr>
          <p:cNvPr id="28" name="object 28"/>
          <p:cNvSpPr/>
          <p:nvPr/>
        </p:nvSpPr>
        <p:spPr>
          <a:xfrm>
            <a:off x="2048116" y="1519084"/>
            <a:ext cx="0" cy="371475"/>
          </a:xfrm>
          <a:custGeom>
            <a:avLst/>
            <a:gdLst/>
            <a:ahLst/>
            <a:cxnLst/>
            <a:rect l="l" t="t" r="r" b="b"/>
            <a:pathLst>
              <a:path h="371475">
                <a:moveTo>
                  <a:pt x="0" y="0"/>
                </a:moveTo>
                <a:lnTo>
                  <a:pt x="0" y="371259"/>
                </a:lnTo>
              </a:path>
            </a:pathLst>
          </a:custGeom>
          <a:ln w="3175">
            <a:solidFill>
              <a:srgbClr val="000000"/>
            </a:solidFill>
          </a:ln>
        </p:spPr>
        <p:txBody>
          <a:bodyPr wrap="square" lIns="0" tIns="0" rIns="0" bIns="0" rtlCol="0"/>
          <a:lstStyle/>
          <a:p>
            <a:endParaRPr/>
          </a:p>
        </p:txBody>
      </p:sp>
      <p:sp>
        <p:nvSpPr>
          <p:cNvPr id="29" name="object 29"/>
          <p:cNvSpPr/>
          <p:nvPr/>
        </p:nvSpPr>
        <p:spPr>
          <a:xfrm>
            <a:off x="2048116" y="1519084"/>
            <a:ext cx="0" cy="371475"/>
          </a:xfrm>
          <a:custGeom>
            <a:avLst/>
            <a:gdLst/>
            <a:ahLst/>
            <a:cxnLst/>
            <a:rect l="l" t="t" r="r" b="b"/>
            <a:pathLst>
              <a:path h="371475">
                <a:moveTo>
                  <a:pt x="0" y="0"/>
                </a:moveTo>
                <a:lnTo>
                  <a:pt x="0" y="371259"/>
                </a:lnTo>
              </a:path>
            </a:pathLst>
          </a:custGeom>
          <a:ln w="12375">
            <a:solidFill>
              <a:srgbClr val="000000"/>
            </a:solidFill>
          </a:ln>
        </p:spPr>
        <p:txBody>
          <a:bodyPr wrap="square" lIns="0" tIns="0" rIns="0" bIns="0" rtlCol="0"/>
          <a:lstStyle/>
          <a:p>
            <a:endParaRPr/>
          </a:p>
        </p:txBody>
      </p:sp>
      <p:sp>
        <p:nvSpPr>
          <p:cNvPr id="30" name="object 30"/>
          <p:cNvSpPr/>
          <p:nvPr/>
        </p:nvSpPr>
        <p:spPr>
          <a:xfrm>
            <a:off x="1924367" y="1580959"/>
            <a:ext cx="123825" cy="0"/>
          </a:xfrm>
          <a:custGeom>
            <a:avLst/>
            <a:gdLst/>
            <a:ahLst/>
            <a:cxnLst/>
            <a:rect l="l" t="t" r="r" b="b"/>
            <a:pathLst>
              <a:path w="123825">
                <a:moveTo>
                  <a:pt x="0" y="0"/>
                </a:moveTo>
                <a:lnTo>
                  <a:pt x="123748" y="0"/>
                </a:lnTo>
              </a:path>
            </a:pathLst>
          </a:custGeom>
          <a:ln w="3175">
            <a:solidFill>
              <a:srgbClr val="000000"/>
            </a:solidFill>
          </a:ln>
        </p:spPr>
        <p:txBody>
          <a:bodyPr wrap="square" lIns="0" tIns="0" rIns="0" bIns="0" rtlCol="0"/>
          <a:lstStyle/>
          <a:p>
            <a:endParaRPr/>
          </a:p>
        </p:txBody>
      </p:sp>
      <p:sp>
        <p:nvSpPr>
          <p:cNvPr id="31" name="object 31"/>
          <p:cNvSpPr/>
          <p:nvPr/>
        </p:nvSpPr>
        <p:spPr>
          <a:xfrm>
            <a:off x="1924367" y="1580959"/>
            <a:ext cx="123825" cy="0"/>
          </a:xfrm>
          <a:custGeom>
            <a:avLst/>
            <a:gdLst/>
            <a:ahLst/>
            <a:cxnLst/>
            <a:rect l="l" t="t" r="r" b="b"/>
            <a:pathLst>
              <a:path w="123825">
                <a:moveTo>
                  <a:pt x="0" y="0"/>
                </a:moveTo>
                <a:lnTo>
                  <a:pt x="123748" y="0"/>
                </a:lnTo>
              </a:path>
            </a:pathLst>
          </a:custGeom>
          <a:ln w="3175">
            <a:solidFill>
              <a:srgbClr val="000000"/>
            </a:solidFill>
          </a:ln>
        </p:spPr>
        <p:txBody>
          <a:bodyPr wrap="square" lIns="0" tIns="0" rIns="0" bIns="0" rtlCol="0"/>
          <a:lstStyle/>
          <a:p>
            <a:endParaRPr/>
          </a:p>
        </p:txBody>
      </p:sp>
      <p:sp>
        <p:nvSpPr>
          <p:cNvPr id="32" name="object 32"/>
          <p:cNvSpPr/>
          <p:nvPr/>
        </p:nvSpPr>
        <p:spPr>
          <a:xfrm>
            <a:off x="5172887" y="1147825"/>
            <a:ext cx="93345" cy="0"/>
          </a:xfrm>
          <a:custGeom>
            <a:avLst/>
            <a:gdLst/>
            <a:ahLst/>
            <a:cxnLst/>
            <a:rect l="l" t="t" r="r" b="b"/>
            <a:pathLst>
              <a:path w="93345">
                <a:moveTo>
                  <a:pt x="0" y="0"/>
                </a:moveTo>
                <a:lnTo>
                  <a:pt x="92811" y="0"/>
                </a:lnTo>
              </a:path>
            </a:pathLst>
          </a:custGeom>
          <a:ln w="3175">
            <a:solidFill>
              <a:srgbClr val="000000"/>
            </a:solidFill>
          </a:ln>
        </p:spPr>
        <p:txBody>
          <a:bodyPr wrap="square" lIns="0" tIns="0" rIns="0" bIns="0" rtlCol="0"/>
          <a:lstStyle/>
          <a:p>
            <a:endParaRPr/>
          </a:p>
        </p:txBody>
      </p:sp>
      <p:sp>
        <p:nvSpPr>
          <p:cNvPr id="33" name="object 33"/>
          <p:cNvSpPr/>
          <p:nvPr/>
        </p:nvSpPr>
        <p:spPr>
          <a:xfrm>
            <a:off x="5172887" y="1147825"/>
            <a:ext cx="93345" cy="0"/>
          </a:xfrm>
          <a:custGeom>
            <a:avLst/>
            <a:gdLst/>
            <a:ahLst/>
            <a:cxnLst/>
            <a:rect l="l" t="t" r="r" b="b"/>
            <a:pathLst>
              <a:path w="93345">
                <a:moveTo>
                  <a:pt x="0" y="0"/>
                </a:moveTo>
                <a:lnTo>
                  <a:pt x="92811" y="0"/>
                </a:lnTo>
              </a:path>
            </a:pathLst>
          </a:custGeom>
          <a:ln w="3175">
            <a:solidFill>
              <a:srgbClr val="000000"/>
            </a:solidFill>
          </a:ln>
        </p:spPr>
        <p:txBody>
          <a:bodyPr wrap="square" lIns="0" tIns="0" rIns="0" bIns="0" rtlCol="0"/>
          <a:lstStyle/>
          <a:p>
            <a:endParaRPr/>
          </a:p>
        </p:txBody>
      </p:sp>
      <p:sp>
        <p:nvSpPr>
          <p:cNvPr id="34" name="object 34"/>
          <p:cNvSpPr/>
          <p:nvPr/>
        </p:nvSpPr>
        <p:spPr>
          <a:xfrm>
            <a:off x="5203825" y="2199728"/>
            <a:ext cx="93345" cy="0"/>
          </a:xfrm>
          <a:custGeom>
            <a:avLst/>
            <a:gdLst/>
            <a:ahLst/>
            <a:cxnLst/>
            <a:rect l="l" t="t" r="r" b="b"/>
            <a:pathLst>
              <a:path w="93345">
                <a:moveTo>
                  <a:pt x="0" y="0"/>
                </a:moveTo>
                <a:lnTo>
                  <a:pt x="92824" y="0"/>
                </a:lnTo>
              </a:path>
            </a:pathLst>
          </a:custGeom>
          <a:ln w="3175">
            <a:solidFill>
              <a:srgbClr val="000000"/>
            </a:solidFill>
          </a:ln>
        </p:spPr>
        <p:txBody>
          <a:bodyPr wrap="square" lIns="0" tIns="0" rIns="0" bIns="0" rtlCol="0"/>
          <a:lstStyle/>
          <a:p>
            <a:endParaRPr/>
          </a:p>
        </p:txBody>
      </p:sp>
      <p:sp>
        <p:nvSpPr>
          <p:cNvPr id="35" name="object 35"/>
          <p:cNvSpPr/>
          <p:nvPr/>
        </p:nvSpPr>
        <p:spPr>
          <a:xfrm>
            <a:off x="5203825" y="2199728"/>
            <a:ext cx="93345" cy="0"/>
          </a:xfrm>
          <a:custGeom>
            <a:avLst/>
            <a:gdLst/>
            <a:ahLst/>
            <a:cxnLst/>
            <a:rect l="l" t="t" r="r" b="b"/>
            <a:pathLst>
              <a:path w="93345">
                <a:moveTo>
                  <a:pt x="0" y="0"/>
                </a:moveTo>
                <a:lnTo>
                  <a:pt x="92824" y="0"/>
                </a:lnTo>
              </a:path>
            </a:pathLst>
          </a:custGeom>
          <a:ln w="3175">
            <a:solidFill>
              <a:srgbClr val="000000"/>
            </a:solidFill>
          </a:ln>
        </p:spPr>
        <p:txBody>
          <a:bodyPr wrap="square" lIns="0" tIns="0" rIns="0" bIns="0" rtlCol="0"/>
          <a:lstStyle/>
          <a:p>
            <a:endParaRPr/>
          </a:p>
        </p:txBody>
      </p:sp>
      <p:sp>
        <p:nvSpPr>
          <p:cNvPr id="36" name="object 36"/>
          <p:cNvSpPr/>
          <p:nvPr/>
        </p:nvSpPr>
        <p:spPr>
          <a:xfrm>
            <a:off x="4090047" y="1952222"/>
            <a:ext cx="371475" cy="928369"/>
          </a:xfrm>
          <a:custGeom>
            <a:avLst/>
            <a:gdLst/>
            <a:ahLst/>
            <a:cxnLst/>
            <a:rect l="l" t="t" r="r" b="b"/>
            <a:pathLst>
              <a:path w="371475" h="928369">
                <a:moveTo>
                  <a:pt x="0" y="928150"/>
                </a:moveTo>
                <a:lnTo>
                  <a:pt x="371260" y="928150"/>
                </a:lnTo>
                <a:lnTo>
                  <a:pt x="371260" y="0"/>
                </a:lnTo>
                <a:lnTo>
                  <a:pt x="0" y="0"/>
                </a:lnTo>
                <a:lnTo>
                  <a:pt x="0" y="928150"/>
                </a:lnTo>
                <a:close/>
              </a:path>
            </a:pathLst>
          </a:custGeom>
          <a:ln w="3175">
            <a:solidFill>
              <a:srgbClr val="000000"/>
            </a:solidFill>
          </a:ln>
        </p:spPr>
        <p:txBody>
          <a:bodyPr wrap="square" lIns="0" tIns="0" rIns="0" bIns="0" rtlCol="0"/>
          <a:lstStyle/>
          <a:p>
            <a:endParaRPr/>
          </a:p>
        </p:txBody>
      </p:sp>
      <p:sp>
        <p:nvSpPr>
          <p:cNvPr id="37" name="object 37"/>
          <p:cNvSpPr/>
          <p:nvPr/>
        </p:nvSpPr>
        <p:spPr>
          <a:xfrm>
            <a:off x="4213796" y="1673783"/>
            <a:ext cx="0" cy="247650"/>
          </a:xfrm>
          <a:custGeom>
            <a:avLst/>
            <a:gdLst/>
            <a:ahLst/>
            <a:cxnLst/>
            <a:rect l="l" t="t" r="r" b="b"/>
            <a:pathLst>
              <a:path h="247650">
                <a:moveTo>
                  <a:pt x="0" y="0"/>
                </a:moveTo>
                <a:lnTo>
                  <a:pt x="0" y="247497"/>
                </a:lnTo>
              </a:path>
            </a:pathLst>
          </a:custGeom>
          <a:ln w="3175">
            <a:solidFill>
              <a:srgbClr val="000000"/>
            </a:solidFill>
            <a:prstDash val="lgDash"/>
          </a:ln>
        </p:spPr>
        <p:txBody>
          <a:bodyPr wrap="square" lIns="0" tIns="0" rIns="0" bIns="0" rtlCol="0"/>
          <a:lstStyle/>
          <a:p>
            <a:endParaRPr/>
          </a:p>
        </p:txBody>
      </p:sp>
      <p:sp>
        <p:nvSpPr>
          <p:cNvPr id="38" name="object 38"/>
          <p:cNvSpPr txBox="1"/>
          <p:nvPr/>
        </p:nvSpPr>
        <p:spPr>
          <a:xfrm>
            <a:off x="2839808" y="1243748"/>
            <a:ext cx="184150" cy="160020"/>
          </a:xfrm>
          <a:prstGeom prst="rect">
            <a:avLst/>
          </a:prstGeom>
        </p:spPr>
        <p:txBody>
          <a:bodyPr vert="horz" wrap="square" lIns="0" tIns="0" rIns="0" bIns="0" rtlCol="0">
            <a:spAutoFit/>
          </a:bodyPr>
          <a:lstStyle/>
          <a:p>
            <a:pPr marL="12700">
              <a:lnSpc>
                <a:spcPct val="100000"/>
              </a:lnSpc>
            </a:pPr>
            <a:r>
              <a:rPr sz="950" i="1" spc="15" dirty="0">
                <a:latin typeface="Arial"/>
                <a:cs typeface="Arial"/>
              </a:rPr>
              <a:t>R2</a:t>
            </a:r>
            <a:endParaRPr sz="950">
              <a:latin typeface="Arial"/>
              <a:cs typeface="Arial"/>
            </a:endParaRPr>
          </a:p>
        </p:txBody>
      </p:sp>
      <p:sp>
        <p:nvSpPr>
          <p:cNvPr id="39" name="object 39"/>
          <p:cNvSpPr txBox="1"/>
          <p:nvPr/>
        </p:nvSpPr>
        <p:spPr>
          <a:xfrm>
            <a:off x="3458575" y="1862515"/>
            <a:ext cx="184150" cy="160020"/>
          </a:xfrm>
          <a:prstGeom prst="rect">
            <a:avLst/>
          </a:prstGeom>
        </p:spPr>
        <p:txBody>
          <a:bodyPr vert="horz" wrap="square" lIns="0" tIns="0" rIns="0" bIns="0" rtlCol="0">
            <a:spAutoFit/>
          </a:bodyPr>
          <a:lstStyle/>
          <a:p>
            <a:pPr marL="12700">
              <a:lnSpc>
                <a:spcPct val="100000"/>
              </a:lnSpc>
            </a:pPr>
            <a:r>
              <a:rPr sz="950" i="1" spc="15" dirty="0">
                <a:latin typeface="Arial"/>
                <a:cs typeface="Arial"/>
              </a:rPr>
              <a:t>R3</a:t>
            </a:r>
            <a:endParaRPr sz="950">
              <a:latin typeface="Arial"/>
              <a:cs typeface="Arial"/>
            </a:endParaRPr>
          </a:p>
        </p:txBody>
      </p:sp>
      <p:sp>
        <p:nvSpPr>
          <p:cNvPr id="40" name="object 40"/>
          <p:cNvSpPr txBox="1"/>
          <p:nvPr/>
        </p:nvSpPr>
        <p:spPr>
          <a:xfrm>
            <a:off x="4170157" y="1460318"/>
            <a:ext cx="184150" cy="160020"/>
          </a:xfrm>
          <a:prstGeom prst="rect">
            <a:avLst/>
          </a:prstGeom>
        </p:spPr>
        <p:txBody>
          <a:bodyPr vert="horz" wrap="square" lIns="0" tIns="0" rIns="0" bIns="0" rtlCol="0">
            <a:spAutoFit/>
          </a:bodyPr>
          <a:lstStyle/>
          <a:p>
            <a:pPr marL="12700">
              <a:lnSpc>
                <a:spcPct val="100000"/>
              </a:lnSpc>
            </a:pPr>
            <a:r>
              <a:rPr sz="950" i="1" spc="15" dirty="0">
                <a:latin typeface="Arial"/>
                <a:cs typeface="Arial"/>
              </a:rPr>
              <a:t>R4</a:t>
            </a:r>
            <a:endParaRPr sz="950">
              <a:latin typeface="Arial"/>
              <a:cs typeface="Arial"/>
            </a:endParaRPr>
          </a:p>
        </p:txBody>
      </p:sp>
      <p:sp>
        <p:nvSpPr>
          <p:cNvPr id="41" name="object 41"/>
          <p:cNvSpPr txBox="1"/>
          <p:nvPr/>
        </p:nvSpPr>
        <p:spPr>
          <a:xfrm>
            <a:off x="4850801" y="1181873"/>
            <a:ext cx="184150" cy="160020"/>
          </a:xfrm>
          <a:prstGeom prst="rect">
            <a:avLst/>
          </a:prstGeom>
        </p:spPr>
        <p:txBody>
          <a:bodyPr vert="horz" wrap="square" lIns="0" tIns="0" rIns="0" bIns="0" rtlCol="0">
            <a:spAutoFit/>
          </a:bodyPr>
          <a:lstStyle/>
          <a:p>
            <a:pPr marL="12700">
              <a:lnSpc>
                <a:spcPct val="100000"/>
              </a:lnSpc>
            </a:pPr>
            <a:r>
              <a:rPr sz="950" i="1" spc="15" dirty="0">
                <a:latin typeface="Arial"/>
                <a:cs typeface="Arial"/>
              </a:rPr>
              <a:t>R5</a:t>
            </a:r>
            <a:endParaRPr sz="950">
              <a:latin typeface="Arial"/>
              <a:cs typeface="Arial"/>
            </a:endParaRPr>
          </a:p>
        </p:txBody>
      </p:sp>
      <p:sp>
        <p:nvSpPr>
          <p:cNvPr id="42" name="object 42"/>
          <p:cNvSpPr txBox="1"/>
          <p:nvPr/>
        </p:nvSpPr>
        <p:spPr>
          <a:xfrm>
            <a:off x="4881740" y="1955331"/>
            <a:ext cx="184150" cy="160020"/>
          </a:xfrm>
          <a:prstGeom prst="rect">
            <a:avLst/>
          </a:prstGeom>
        </p:spPr>
        <p:txBody>
          <a:bodyPr vert="horz" wrap="square" lIns="0" tIns="0" rIns="0" bIns="0" rtlCol="0">
            <a:spAutoFit/>
          </a:bodyPr>
          <a:lstStyle/>
          <a:p>
            <a:pPr marL="12700">
              <a:lnSpc>
                <a:spcPct val="100000"/>
              </a:lnSpc>
            </a:pPr>
            <a:r>
              <a:rPr sz="950" i="1" spc="15" dirty="0">
                <a:latin typeface="Arial"/>
                <a:cs typeface="Arial"/>
              </a:rPr>
              <a:t>R6</a:t>
            </a:r>
            <a:endParaRPr sz="950">
              <a:latin typeface="Arial"/>
              <a:cs typeface="Arial"/>
            </a:endParaRPr>
          </a:p>
        </p:txBody>
      </p:sp>
      <p:sp>
        <p:nvSpPr>
          <p:cNvPr id="43" name="object 43"/>
          <p:cNvSpPr txBox="1"/>
          <p:nvPr/>
        </p:nvSpPr>
        <p:spPr>
          <a:xfrm>
            <a:off x="2221039" y="1615009"/>
            <a:ext cx="184150" cy="160020"/>
          </a:xfrm>
          <a:prstGeom prst="rect">
            <a:avLst/>
          </a:prstGeom>
        </p:spPr>
        <p:txBody>
          <a:bodyPr vert="horz" wrap="square" lIns="0" tIns="0" rIns="0" bIns="0" rtlCol="0">
            <a:spAutoFit/>
          </a:bodyPr>
          <a:lstStyle/>
          <a:p>
            <a:pPr marL="12700">
              <a:lnSpc>
                <a:spcPct val="100000"/>
              </a:lnSpc>
            </a:pPr>
            <a:r>
              <a:rPr sz="950" i="1" spc="15" dirty="0">
                <a:latin typeface="Arial"/>
                <a:cs typeface="Arial"/>
              </a:rPr>
              <a:t>R1</a:t>
            </a:r>
            <a:endParaRPr sz="950">
              <a:latin typeface="Arial"/>
              <a:cs typeface="Arial"/>
            </a:endParaRPr>
          </a:p>
        </p:txBody>
      </p:sp>
      <p:sp>
        <p:nvSpPr>
          <p:cNvPr id="44" name="object 44"/>
          <p:cNvSpPr txBox="1"/>
          <p:nvPr/>
        </p:nvSpPr>
        <p:spPr>
          <a:xfrm>
            <a:off x="1849778" y="1473017"/>
            <a:ext cx="99695" cy="144780"/>
          </a:xfrm>
          <a:prstGeom prst="rect">
            <a:avLst/>
          </a:prstGeom>
        </p:spPr>
        <p:txBody>
          <a:bodyPr vert="horz" wrap="square" lIns="0" tIns="0" rIns="0" bIns="0" rtlCol="0">
            <a:spAutoFit/>
          </a:bodyPr>
          <a:lstStyle/>
          <a:p>
            <a:pPr marL="12700">
              <a:lnSpc>
                <a:spcPct val="100000"/>
              </a:lnSpc>
            </a:pPr>
            <a:r>
              <a:rPr sz="850" i="1" spc="15" dirty="0">
                <a:latin typeface="Arial"/>
                <a:cs typeface="Arial"/>
              </a:rPr>
              <a:t>A</a:t>
            </a:r>
            <a:endParaRPr sz="850">
              <a:latin typeface="Arial"/>
              <a:cs typeface="Arial"/>
            </a:endParaRPr>
          </a:p>
        </p:txBody>
      </p:sp>
      <p:sp>
        <p:nvSpPr>
          <p:cNvPr id="45" name="object 45"/>
          <p:cNvSpPr txBox="1"/>
          <p:nvPr/>
        </p:nvSpPr>
        <p:spPr>
          <a:xfrm>
            <a:off x="5345809" y="1039879"/>
            <a:ext cx="99695" cy="144780"/>
          </a:xfrm>
          <a:prstGeom prst="rect">
            <a:avLst/>
          </a:prstGeom>
        </p:spPr>
        <p:txBody>
          <a:bodyPr vert="horz" wrap="square" lIns="0" tIns="0" rIns="0" bIns="0" rtlCol="0">
            <a:spAutoFit/>
          </a:bodyPr>
          <a:lstStyle/>
          <a:p>
            <a:pPr marL="12700">
              <a:lnSpc>
                <a:spcPct val="100000"/>
              </a:lnSpc>
            </a:pPr>
            <a:r>
              <a:rPr sz="850" i="1" spc="15" dirty="0">
                <a:latin typeface="Arial"/>
                <a:cs typeface="Arial"/>
              </a:rPr>
              <a:t>B</a:t>
            </a:r>
            <a:endParaRPr sz="850">
              <a:latin typeface="Arial"/>
              <a:cs typeface="Arial"/>
            </a:endParaRPr>
          </a:p>
        </p:txBody>
      </p:sp>
      <p:sp>
        <p:nvSpPr>
          <p:cNvPr id="46" name="object 46"/>
          <p:cNvSpPr txBox="1"/>
          <p:nvPr/>
        </p:nvSpPr>
        <p:spPr>
          <a:xfrm>
            <a:off x="5345809" y="2122722"/>
            <a:ext cx="106045" cy="144780"/>
          </a:xfrm>
          <a:prstGeom prst="rect">
            <a:avLst/>
          </a:prstGeom>
        </p:spPr>
        <p:txBody>
          <a:bodyPr vert="horz" wrap="square" lIns="0" tIns="0" rIns="0" bIns="0" rtlCol="0">
            <a:spAutoFit/>
          </a:bodyPr>
          <a:lstStyle/>
          <a:p>
            <a:pPr marL="12700">
              <a:lnSpc>
                <a:spcPct val="100000"/>
              </a:lnSpc>
            </a:pPr>
            <a:r>
              <a:rPr sz="850" i="1" spc="15" dirty="0">
                <a:latin typeface="Arial"/>
                <a:cs typeface="Arial"/>
              </a:rPr>
              <a:t>C</a:t>
            </a:r>
            <a:endParaRPr sz="850">
              <a:latin typeface="Arial"/>
              <a:cs typeface="Arial"/>
            </a:endParaRPr>
          </a:p>
        </p:txBody>
      </p:sp>
      <p:sp>
        <p:nvSpPr>
          <p:cNvPr id="47" name="object 47"/>
          <p:cNvSpPr txBox="1"/>
          <p:nvPr/>
        </p:nvSpPr>
        <p:spPr>
          <a:xfrm>
            <a:off x="1633213" y="1194572"/>
            <a:ext cx="653415" cy="265430"/>
          </a:xfrm>
          <a:prstGeom prst="rect">
            <a:avLst/>
          </a:prstGeom>
        </p:spPr>
        <p:txBody>
          <a:bodyPr vert="horz" wrap="square" lIns="0" tIns="0" rIns="0" bIns="0" rtlCol="0">
            <a:spAutoFit/>
          </a:bodyPr>
          <a:lstStyle/>
          <a:p>
            <a:pPr marL="167005">
              <a:lnSpc>
                <a:spcPct val="100000"/>
              </a:lnSpc>
            </a:pPr>
            <a:r>
              <a:rPr sz="850" i="1" spc="10" dirty="0">
                <a:latin typeface="Arial"/>
                <a:cs typeface="Arial"/>
              </a:rPr>
              <a:t>ece</a:t>
            </a:r>
            <a:endParaRPr sz="850">
              <a:latin typeface="Arial"/>
              <a:cs typeface="Arial"/>
            </a:endParaRPr>
          </a:p>
          <a:p>
            <a:pPr marL="12700">
              <a:lnSpc>
                <a:spcPct val="100000"/>
              </a:lnSpc>
              <a:spcBef>
                <a:spcPts val="55"/>
              </a:spcBef>
            </a:pPr>
            <a:r>
              <a:rPr sz="750" i="1" spc="10" dirty="0">
                <a:latin typeface="Arial"/>
                <a:cs typeface="Arial"/>
              </a:rPr>
              <a:t>(132.239.24.*)</a:t>
            </a:r>
            <a:endParaRPr sz="750">
              <a:latin typeface="Arial"/>
              <a:cs typeface="Arial"/>
            </a:endParaRPr>
          </a:p>
        </p:txBody>
      </p:sp>
      <p:sp>
        <p:nvSpPr>
          <p:cNvPr id="48" name="object 48"/>
          <p:cNvSpPr txBox="1"/>
          <p:nvPr/>
        </p:nvSpPr>
        <p:spPr>
          <a:xfrm>
            <a:off x="5500503" y="1070819"/>
            <a:ext cx="708025" cy="265430"/>
          </a:xfrm>
          <a:prstGeom prst="rect">
            <a:avLst/>
          </a:prstGeom>
        </p:spPr>
        <p:txBody>
          <a:bodyPr vert="horz" wrap="square" lIns="0" tIns="0" rIns="0" bIns="0" rtlCol="0">
            <a:spAutoFit/>
          </a:bodyPr>
          <a:lstStyle/>
          <a:p>
            <a:pPr marL="84455" algn="ctr">
              <a:lnSpc>
                <a:spcPct val="100000"/>
              </a:lnSpc>
            </a:pPr>
            <a:r>
              <a:rPr sz="850" i="1" spc="10" dirty="0">
                <a:latin typeface="Arial"/>
                <a:cs typeface="Arial"/>
              </a:rPr>
              <a:t>bioeng</a:t>
            </a:r>
            <a:endParaRPr sz="850">
              <a:latin typeface="Arial"/>
              <a:cs typeface="Arial"/>
            </a:endParaRPr>
          </a:p>
          <a:p>
            <a:pPr algn="ctr">
              <a:lnSpc>
                <a:spcPct val="100000"/>
              </a:lnSpc>
              <a:spcBef>
                <a:spcPts val="55"/>
              </a:spcBef>
            </a:pPr>
            <a:r>
              <a:rPr sz="750" i="1" spc="10" dirty="0">
                <a:latin typeface="Arial"/>
                <a:cs typeface="Arial"/>
              </a:rPr>
              <a:t>(132.239.236.*)</a:t>
            </a:r>
            <a:endParaRPr sz="750">
              <a:latin typeface="Arial"/>
              <a:cs typeface="Arial"/>
            </a:endParaRPr>
          </a:p>
        </p:txBody>
      </p:sp>
      <p:sp>
        <p:nvSpPr>
          <p:cNvPr id="49" name="object 49"/>
          <p:cNvSpPr txBox="1"/>
          <p:nvPr/>
        </p:nvSpPr>
        <p:spPr>
          <a:xfrm>
            <a:off x="5500503" y="1906154"/>
            <a:ext cx="653415" cy="265430"/>
          </a:xfrm>
          <a:prstGeom prst="rect">
            <a:avLst/>
          </a:prstGeom>
        </p:spPr>
        <p:txBody>
          <a:bodyPr vert="horz" wrap="square" lIns="0" tIns="0" rIns="0" bIns="0" rtlCol="0">
            <a:spAutoFit/>
          </a:bodyPr>
          <a:lstStyle/>
          <a:p>
            <a:pPr marL="22225" algn="ctr">
              <a:lnSpc>
                <a:spcPct val="100000"/>
              </a:lnSpc>
            </a:pPr>
            <a:r>
              <a:rPr sz="850" i="1" spc="15" dirty="0">
                <a:latin typeface="Arial"/>
                <a:cs typeface="Arial"/>
              </a:rPr>
              <a:t>me</a:t>
            </a:r>
            <a:endParaRPr sz="850">
              <a:latin typeface="Arial"/>
              <a:cs typeface="Arial"/>
            </a:endParaRPr>
          </a:p>
          <a:p>
            <a:pPr algn="ctr">
              <a:lnSpc>
                <a:spcPct val="100000"/>
              </a:lnSpc>
              <a:spcBef>
                <a:spcPts val="55"/>
              </a:spcBef>
            </a:pPr>
            <a:r>
              <a:rPr sz="750" i="1" spc="10" dirty="0">
                <a:latin typeface="Arial"/>
                <a:cs typeface="Arial"/>
              </a:rPr>
              <a:t>(132.239.93.*)</a:t>
            </a:r>
            <a:endParaRPr sz="750">
              <a:latin typeface="Arial"/>
              <a:cs typeface="Arial"/>
            </a:endParaRPr>
          </a:p>
        </p:txBody>
      </p:sp>
      <p:sp>
        <p:nvSpPr>
          <p:cNvPr id="50" name="object 50"/>
          <p:cNvSpPr txBox="1"/>
          <p:nvPr/>
        </p:nvSpPr>
        <p:spPr>
          <a:xfrm>
            <a:off x="2654175" y="1485717"/>
            <a:ext cx="80645" cy="129539"/>
          </a:xfrm>
          <a:prstGeom prst="rect">
            <a:avLst/>
          </a:prstGeom>
        </p:spPr>
        <p:txBody>
          <a:bodyPr vert="horz" wrap="square" lIns="0" tIns="0" rIns="0" bIns="0" rtlCol="0">
            <a:spAutoFit/>
          </a:bodyPr>
          <a:lstStyle/>
          <a:p>
            <a:pPr marL="12700">
              <a:lnSpc>
                <a:spcPct val="100000"/>
              </a:lnSpc>
            </a:pPr>
            <a:r>
              <a:rPr sz="750" i="1" spc="15" dirty="0">
                <a:latin typeface="Arial"/>
                <a:cs typeface="Arial"/>
              </a:rPr>
              <a:t>1</a:t>
            </a:r>
            <a:endParaRPr sz="750">
              <a:latin typeface="Arial"/>
              <a:cs typeface="Arial"/>
            </a:endParaRPr>
          </a:p>
        </p:txBody>
      </p:sp>
      <p:sp>
        <p:nvSpPr>
          <p:cNvPr id="51" name="object 51"/>
          <p:cNvSpPr txBox="1"/>
          <p:nvPr/>
        </p:nvSpPr>
        <p:spPr>
          <a:xfrm>
            <a:off x="2777928" y="1887914"/>
            <a:ext cx="80645" cy="129539"/>
          </a:xfrm>
          <a:prstGeom prst="rect">
            <a:avLst/>
          </a:prstGeom>
        </p:spPr>
        <p:txBody>
          <a:bodyPr vert="horz" wrap="square" lIns="0" tIns="0" rIns="0" bIns="0" rtlCol="0">
            <a:spAutoFit/>
          </a:bodyPr>
          <a:lstStyle/>
          <a:p>
            <a:pPr marL="12700">
              <a:lnSpc>
                <a:spcPct val="100000"/>
              </a:lnSpc>
            </a:pPr>
            <a:r>
              <a:rPr sz="750" i="1" spc="15" dirty="0">
                <a:latin typeface="Arial"/>
                <a:cs typeface="Arial"/>
              </a:rPr>
              <a:t>5</a:t>
            </a:r>
            <a:endParaRPr sz="750">
              <a:latin typeface="Arial"/>
              <a:cs typeface="Arial"/>
            </a:endParaRPr>
          </a:p>
        </p:txBody>
      </p:sp>
      <p:sp>
        <p:nvSpPr>
          <p:cNvPr id="52" name="object 52"/>
          <p:cNvSpPr txBox="1"/>
          <p:nvPr/>
        </p:nvSpPr>
        <p:spPr>
          <a:xfrm>
            <a:off x="3272941" y="1485717"/>
            <a:ext cx="80645" cy="129539"/>
          </a:xfrm>
          <a:prstGeom prst="rect">
            <a:avLst/>
          </a:prstGeom>
        </p:spPr>
        <p:txBody>
          <a:bodyPr vert="horz" wrap="square" lIns="0" tIns="0" rIns="0" bIns="0" rtlCol="0">
            <a:spAutoFit/>
          </a:bodyPr>
          <a:lstStyle/>
          <a:p>
            <a:pPr marL="12700">
              <a:lnSpc>
                <a:spcPct val="100000"/>
              </a:lnSpc>
            </a:pPr>
            <a:r>
              <a:rPr sz="750" i="1" spc="15" dirty="0">
                <a:latin typeface="Arial"/>
                <a:cs typeface="Arial"/>
              </a:rPr>
              <a:t>1</a:t>
            </a:r>
            <a:endParaRPr sz="750">
              <a:latin typeface="Arial"/>
              <a:cs typeface="Arial"/>
            </a:endParaRPr>
          </a:p>
        </p:txBody>
      </p:sp>
      <p:sp>
        <p:nvSpPr>
          <p:cNvPr id="53" name="object 53"/>
          <p:cNvSpPr txBox="1"/>
          <p:nvPr/>
        </p:nvSpPr>
        <p:spPr>
          <a:xfrm>
            <a:off x="3953585" y="1764162"/>
            <a:ext cx="80645" cy="129539"/>
          </a:xfrm>
          <a:prstGeom prst="rect">
            <a:avLst/>
          </a:prstGeom>
        </p:spPr>
        <p:txBody>
          <a:bodyPr vert="horz" wrap="square" lIns="0" tIns="0" rIns="0" bIns="0" rtlCol="0">
            <a:spAutoFit/>
          </a:bodyPr>
          <a:lstStyle/>
          <a:p>
            <a:pPr marL="12700">
              <a:lnSpc>
                <a:spcPct val="100000"/>
              </a:lnSpc>
            </a:pPr>
            <a:r>
              <a:rPr sz="750" i="1" spc="15" dirty="0">
                <a:latin typeface="Arial"/>
                <a:cs typeface="Arial"/>
              </a:rPr>
              <a:t>1</a:t>
            </a:r>
            <a:endParaRPr sz="750">
              <a:latin typeface="Arial"/>
              <a:cs typeface="Arial"/>
            </a:endParaRPr>
          </a:p>
        </p:txBody>
      </p:sp>
      <p:sp>
        <p:nvSpPr>
          <p:cNvPr id="54" name="object 54"/>
          <p:cNvSpPr txBox="1"/>
          <p:nvPr/>
        </p:nvSpPr>
        <p:spPr>
          <a:xfrm>
            <a:off x="3489509" y="1207272"/>
            <a:ext cx="135890" cy="129539"/>
          </a:xfrm>
          <a:prstGeom prst="rect">
            <a:avLst/>
          </a:prstGeom>
        </p:spPr>
        <p:txBody>
          <a:bodyPr vert="horz" wrap="square" lIns="0" tIns="0" rIns="0" bIns="0" rtlCol="0">
            <a:spAutoFit/>
          </a:bodyPr>
          <a:lstStyle/>
          <a:p>
            <a:pPr marL="12700">
              <a:lnSpc>
                <a:spcPct val="100000"/>
              </a:lnSpc>
            </a:pPr>
            <a:r>
              <a:rPr sz="750" i="1" spc="15" dirty="0">
                <a:latin typeface="Arial"/>
                <a:cs typeface="Arial"/>
              </a:rPr>
              <a:t>10</a:t>
            </a:r>
            <a:endParaRPr sz="750">
              <a:latin typeface="Arial"/>
              <a:cs typeface="Arial"/>
            </a:endParaRPr>
          </a:p>
        </p:txBody>
      </p:sp>
      <p:sp>
        <p:nvSpPr>
          <p:cNvPr id="55" name="object 55"/>
          <p:cNvSpPr txBox="1"/>
          <p:nvPr/>
        </p:nvSpPr>
        <p:spPr>
          <a:xfrm>
            <a:off x="4510475" y="1238210"/>
            <a:ext cx="80645" cy="129539"/>
          </a:xfrm>
          <a:prstGeom prst="rect">
            <a:avLst/>
          </a:prstGeom>
        </p:spPr>
        <p:txBody>
          <a:bodyPr vert="horz" wrap="square" lIns="0" tIns="0" rIns="0" bIns="0" rtlCol="0">
            <a:spAutoFit/>
          </a:bodyPr>
          <a:lstStyle/>
          <a:p>
            <a:pPr marL="12700">
              <a:lnSpc>
                <a:spcPct val="100000"/>
              </a:lnSpc>
            </a:pPr>
            <a:r>
              <a:rPr sz="750" i="1" spc="15" dirty="0">
                <a:latin typeface="Arial"/>
                <a:cs typeface="Arial"/>
              </a:rPr>
              <a:t>1</a:t>
            </a:r>
            <a:endParaRPr sz="750">
              <a:latin typeface="Arial"/>
              <a:cs typeface="Arial"/>
            </a:endParaRPr>
          </a:p>
        </p:txBody>
      </p:sp>
      <p:sp>
        <p:nvSpPr>
          <p:cNvPr id="56" name="object 56"/>
          <p:cNvSpPr txBox="1"/>
          <p:nvPr/>
        </p:nvSpPr>
        <p:spPr>
          <a:xfrm>
            <a:off x="4510475" y="1826038"/>
            <a:ext cx="80645" cy="129539"/>
          </a:xfrm>
          <a:prstGeom prst="rect">
            <a:avLst/>
          </a:prstGeom>
        </p:spPr>
        <p:txBody>
          <a:bodyPr vert="horz" wrap="square" lIns="0" tIns="0" rIns="0" bIns="0" rtlCol="0">
            <a:spAutoFit/>
          </a:bodyPr>
          <a:lstStyle/>
          <a:p>
            <a:pPr marL="12700">
              <a:lnSpc>
                <a:spcPct val="100000"/>
              </a:lnSpc>
            </a:pPr>
            <a:r>
              <a:rPr sz="750" i="1" spc="15" dirty="0">
                <a:latin typeface="Arial"/>
                <a:cs typeface="Arial"/>
              </a:rPr>
              <a:t>1</a:t>
            </a:r>
            <a:endParaRPr sz="750">
              <a:latin typeface="Arial"/>
              <a:cs typeface="Arial"/>
            </a:endParaRPr>
          </a:p>
        </p:txBody>
      </p:sp>
      <p:sp>
        <p:nvSpPr>
          <p:cNvPr id="57" name="object 57"/>
          <p:cNvSpPr txBox="1"/>
          <p:nvPr/>
        </p:nvSpPr>
        <p:spPr>
          <a:xfrm>
            <a:off x="5005488" y="1547593"/>
            <a:ext cx="80645" cy="129539"/>
          </a:xfrm>
          <a:prstGeom prst="rect">
            <a:avLst/>
          </a:prstGeom>
        </p:spPr>
        <p:txBody>
          <a:bodyPr vert="horz" wrap="square" lIns="0" tIns="0" rIns="0" bIns="0" rtlCol="0">
            <a:spAutoFit/>
          </a:bodyPr>
          <a:lstStyle/>
          <a:p>
            <a:pPr marL="12700">
              <a:lnSpc>
                <a:spcPct val="100000"/>
              </a:lnSpc>
            </a:pPr>
            <a:r>
              <a:rPr sz="750" i="1" spc="15" dirty="0">
                <a:latin typeface="Arial"/>
                <a:cs typeface="Arial"/>
              </a:rPr>
              <a:t>5</a:t>
            </a:r>
            <a:endParaRPr sz="750">
              <a:latin typeface="Arial"/>
              <a:cs typeface="Arial"/>
            </a:endParaRPr>
          </a:p>
        </p:txBody>
      </p:sp>
      <p:sp>
        <p:nvSpPr>
          <p:cNvPr id="58" name="object 58"/>
          <p:cNvSpPr txBox="1"/>
          <p:nvPr/>
        </p:nvSpPr>
        <p:spPr>
          <a:xfrm>
            <a:off x="4139214" y="2002182"/>
            <a:ext cx="317500" cy="819150"/>
          </a:xfrm>
          <a:prstGeom prst="rect">
            <a:avLst/>
          </a:prstGeom>
        </p:spPr>
        <p:txBody>
          <a:bodyPr vert="horz" wrap="square" lIns="0" tIns="0" rIns="0" bIns="0" rtlCol="0">
            <a:spAutoFit/>
          </a:bodyPr>
          <a:lstStyle/>
          <a:p>
            <a:pPr marL="12700" marR="5080">
              <a:lnSpc>
                <a:spcPct val="108300"/>
              </a:lnSpc>
            </a:pPr>
            <a:r>
              <a:rPr sz="750" i="1" spc="15" dirty="0">
                <a:latin typeface="Arial"/>
                <a:cs typeface="Arial"/>
              </a:rPr>
              <a:t>R4  LSP  R2,</a:t>
            </a:r>
            <a:r>
              <a:rPr sz="750" i="1" spc="-95" dirty="0">
                <a:latin typeface="Arial"/>
                <a:cs typeface="Arial"/>
              </a:rPr>
              <a:t> </a:t>
            </a:r>
            <a:r>
              <a:rPr sz="750" i="1" spc="15" dirty="0">
                <a:latin typeface="Arial"/>
                <a:cs typeface="Arial"/>
              </a:rPr>
              <a:t>10</a:t>
            </a:r>
            <a:endParaRPr sz="750">
              <a:latin typeface="Arial"/>
              <a:cs typeface="Arial"/>
            </a:endParaRPr>
          </a:p>
          <a:p>
            <a:pPr marL="12700">
              <a:lnSpc>
                <a:spcPct val="100000"/>
              </a:lnSpc>
              <a:spcBef>
                <a:spcPts val="75"/>
              </a:spcBef>
            </a:pPr>
            <a:r>
              <a:rPr sz="750" i="1" spc="15" dirty="0">
                <a:latin typeface="Arial"/>
                <a:cs typeface="Arial"/>
              </a:rPr>
              <a:t>R3,</a:t>
            </a:r>
            <a:r>
              <a:rPr sz="750" i="1" spc="-95" dirty="0">
                <a:latin typeface="Arial"/>
                <a:cs typeface="Arial"/>
              </a:rPr>
              <a:t> </a:t>
            </a:r>
            <a:r>
              <a:rPr sz="750" i="1" spc="15" dirty="0">
                <a:latin typeface="Arial"/>
                <a:cs typeface="Arial"/>
              </a:rPr>
              <a:t>1</a:t>
            </a:r>
            <a:endParaRPr sz="750">
              <a:latin typeface="Arial"/>
              <a:cs typeface="Arial"/>
            </a:endParaRPr>
          </a:p>
          <a:p>
            <a:pPr marL="12700">
              <a:lnSpc>
                <a:spcPct val="100000"/>
              </a:lnSpc>
              <a:spcBef>
                <a:spcPts val="315"/>
              </a:spcBef>
            </a:pPr>
            <a:r>
              <a:rPr sz="750" i="1" spc="15" dirty="0">
                <a:latin typeface="Arial"/>
                <a:cs typeface="Arial"/>
              </a:rPr>
              <a:t>R5,</a:t>
            </a:r>
            <a:r>
              <a:rPr sz="750" i="1" spc="-95" dirty="0">
                <a:latin typeface="Arial"/>
                <a:cs typeface="Arial"/>
              </a:rPr>
              <a:t> </a:t>
            </a:r>
            <a:r>
              <a:rPr sz="750" i="1" spc="15" dirty="0">
                <a:latin typeface="Arial"/>
                <a:cs typeface="Arial"/>
              </a:rPr>
              <a:t>1</a:t>
            </a:r>
            <a:endParaRPr sz="750">
              <a:latin typeface="Arial"/>
              <a:cs typeface="Arial"/>
            </a:endParaRPr>
          </a:p>
          <a:p>
            <a:pPr marL="12700">
              <a:lnSpc>
                <a:spcPct val="100000"/>
              </a:lnSpc>
              <a:spcBef>
                <a:spcPts val="315"/>
              </a:spcBef>
            </a:pPr>
            <a:r>
              <a:rPr sz="750" i="1" spc="15" dirty="0">
                <a:latin typeface="Arial"/>
                <a:cs typeface="Arial"/>
              </a:rPr>
              <a:t>R6,</a:t>
            </a:r>
            <a:r>
              <a:rPr sz="750" i="1" spc="-95" dirty="0">
                <a:latin typeface="Arial"/>
                <a:cs typeface="Arial"/>
              </a:rPr>
              <a:t> </a:t>
            </a:r>
            <a:r>
              <a:rPr sz="750" i="1" spc="15" dirty="0">
                <a:latin typeface="Arial"/>
                <a:cs typeface="Arial"/>
              </a:rPr>
              <a:t>1</a:t>
            </a:r>
            <a:endParaRPr sz="750">
              <a:latin typeface="Arial"/>
              <a:cs typeface="Arial"/>
            </a:endParaRPr>
          </a:p>
        </p:txBody>
      </p:sp>
      <p:sp>
        <p:nvSpPr>
          <p:cNvPr id="59" name="object 59"/>
          <p:cNvSpPr/>
          <p:nvPr/>
        </p:nvSpPr>
        <p:spPr>
          <a:xfrm>
            <a:off x="1651266" y="4178756"/>
            <a:ext cx="430530" cy="430530"/>
          </a:xfrm>
          <a:custGeom>
            <a:avLst/>
            <a:gdLst/>
            <a:ahLst/>
            <a:cxnLst/>
            <a:rect l="l" t="t" r="r" b="b"/>
            <a:pathLst>
              <a:path w="430530" h="430529">
                <a:moveTo>
                  <a:pt x="430441" y="215214"/>
                </a:moveTo>
                <a:lnTo>
                  <a:pt x="424757" y="264560"/>
                </a:lnTo>
                <a:lnTo>
                  <a:pt x="408566" y="309859"/>
                </a:lnTo>
                <a:lnTo>
                  <a:pt x="383160" y="349819"/>
                </a:lnTo>
                <a:lnTo>
                  <a:pt x="349832" y="383148"/>
                </a:lnTo>
                <a:lnTo>
                  <a:pt x="309872" y="408553"/>
                </a:lnTo>
                <a:lnTo>
                  <a:pt x="264573" y="424744"/>
                </a:lnTo>
                <a:lnTo>
                  <a:pt x="215226" y="430428"/>
                </a:lnTo>
                <a:lnTo>
                  <a:pt x="165879" y="424744"/>
                </a:lnTo>
                <a:lnTo>
                  <a:pt x="120578" y="408553"/>
                </a:lnTo>
                <a:lnTo>
                  <a:pt x="80616" y="383148"/>
                </a:lnTo>
                <a:lnTo>
                  <a:pt x="47285" y="349819"/>
                </a:lnTo>
                <a:lnTo>
                  <a:pt x="21877" y="309859"/>
                </a:lnTo>
                <a:lnTo>
                  <a:pt x="5684" y="264560"/>
                </a:lnTo>
                <a:lnTo>
                  <a:pt x="0" y="215214"/>
                </a:lnTo>
                <a:lnTo>
                  <a:pt x="5684" y="165867"/>
                </a:lnTo>
                <a:lnTo>
                  <a:pt x="21877" y="120568"/>
                </a:lnTo>
                <a:lnTo>
                  <a:pt x="47285" y="80608"/>
                </a:lnTo>
                <a:lnTo>
                  <a:pt x="80616" y="47280"/>
                </a:lnTo>
                <a:lnTo>
                  <a:pt x="120578" y="21874"/>
                </a:lnTo>
                <a:lnTo>
                  <a:pt x="165879" y="5683"/>
                </a:lnTo>
                <a:lnTo>
                  <a:pt x="215226" y="0"/>
                </a:lnTo>
                <a:lnTo>
                  <a:pt x="264573" y="5683"/>
                </a:lnTo>
                <a:lnTo>
                  <a:pt x="309872" y="21874"/>
                </a:lnTo>
                <a:lnTo>
                  <a:pt x="349832" y="47280"/>
                </a:lnTo>
                <a:lnTo>
                  <a:pt x="383160" y="80608"/>
                </a:lnTo>
                <a:lnTo>
                  <a:pt x="408566" y="120568"/>
                </a:lnTo>
                <a:lnTo>
                  <a:pt x="424757" y="165867"/>
                </a:lnTo>
                <a:lnTo>
                  <a:pt x="430441" y="215214"/>
                </a:lnTo>
                <a:close/>
              </a:path>
            </a:pathLst>
          </a:custGeom>
          <a:ln w="4818">
            <a:solidFill>
              <a:srgbClr val="000000"/>
            </a:solidFill>
          </a:ln>
        </p:spPr>
        <p:txBody>
          <a:bodyPr wrap="square" lIns="0" tIns="0" rIns="0" bIns="0" rtlCol="0"/>
          <a:lstStyle/>
          <a:p>
            <a:endParaRPr/>
          </a:p>
        </p:txBody>
      </p:sp>
      <p:sp>
        <p:nvSpPr>
          <p:cNvPr id="60" name="object 60"/>
          <p:cNvSpPr/>
          <p:nvPr/>
        </p:nvSpPr>
        <p:spPr>
          <a:xfrm>
            <a:off x="2620708" y="3630752"/>
            <a:ext cx="430530" cy="430530"/>
          </a:xfrm>
          <a:custGeom>
            <a:avLst/>
            <a:gdLst/>
            <a:ahLst/>
            <a:cxnLst/>
            <a:rect l="l" t="t" r="r" b="b"/>
            <a:pathLst>
              <a:path w="430530" h="430529">
                <a:moveTo>
                  <a:pt x="430428" y="215226"/>
                </a:moveTo>
                <a:lnTo>
                  <a:pt x="424744" y="264573"/>
                </a:lnTo>
                <a:lnTo>
                  <a:pt x="408553" y="309872"/>
                </a:lnTo>
                <a:lnTo>
                  <a:pt x="383148" y="349832"/>
                </a:lnTo>
                <a:lnTo>
                  <a:pt x="349819" y="383160"/>
                </a:lnTo>
                <a:lnTo>
                  <a:pt x="309859" y="408566"/>
                </a:lnTo>
                <a:lnTo>
                  <a:pt x="264560" y="424757"/>
                </a:lnTo>
                <a:lnTo>
                  <a:pt x="215214" y="430441"/>
                </a:lnTo>
                <a:lnTo>
                  <a:pt x="165867" y="424757"/>
                </a:lnTo>
                <a:lnTo>
                  <a:pt x="120568" y="408566"/>
                </a:lnTo>
                <a:lnTo>
                  <a:pt x="80608" y="383160"/>
                </a:lnTo>
                <a:lnTo>
                  <a:pt x="47280" y="349832"/>
                </a:lnTo>
                <a:lnTo>
                  <a:pt x="21874" y="309872"/>
                </a:lnTo>
                <a:lnTo>
                  <a:pt x="5683" y="264573"/>
                </a:lnTo>
                <a:lnTo>
                  <a:pt x="0" y="215226"/>
                </a:lnTo>
                <a:lnTo>
                  <a:pt x="5683" y="165875"/>
                </a:lnTo>
                <a:lnTo>
                  <a:pt x="21874" y="120573"/>
                </a:lnTo>
                <a:lnTo>
                  <a:pt x="47280" y="80611"/>
                </a:lnTo>
                <a:lnTo>
                  <a:pt x="80608" y="47281"/>
                </a:lnTo>
                <a:lnTo>
                  <a:pt x="120568" y="21874"/>
                </a:lnTo>
                <a:lnTo>
                  <a:pt x="165867" y="5684"/>
                </a:lnTo>
                <a:lnTo>
                  <a:pt x="215214" y="0"/>
                </a:lnTo>
                <a:lnTo>
                  <a:pt x="264560" y="5684"/>
                </a:lnTo>
                <a:lnTo>
                  <a:pt x="309859" y="21874"/>
                </a:lnTo>
                <a:lnTo>
                  <a:pt x="349819" y="47281"/>
                </a:lnTo>
                <a:lnTo>
                  <a:pt x="383148" y="80611"/>
                </a:lnTo>
                <a:lnTo>
                  <a:pt x="408553" y="120573"/>
                </a:lnTo>
                <a:lnTo>
                  <a:pt x="424744" y="165875"/>
                </a:lnTo>
                <a:lnTo>
                  <a:pt x="430428" y="215226"/>
                </a:lnTo>
                <a:close/>
              </a:path>
            </a:pathLst>
          </a:custGeom>
          <a:ln w="4818">
            <a:solidFill>
              <a:srgbClr val="000000"/>
            </a:solidFill>
          </a:ln>
        </p:spPr>
        <p:txBody>
          <a:bodyPr wrap="square" lIns="0" tIns="0" rIns="0" bIns="0" rtlCol="0"/>
          <a:lstStyle/>
          <a:p>
            <a:endParaRPr/>
          </a:p>
        </p:txBody>
      </p:sp>
      <p:sp>
        <p:nvSpPr>
          <p:cNvPr id="61" name="object 61"/>
          <p:cNvSpPr/>
          <p:nvPr/>
        </p:nvSpPr>
        <p:spPr>
          <a:xfrm>
            <a:off x="3604920" y="4620107"/>
            <a:ext cx="430530" cy="430530"/>
          </a:xfrm>
          <a:custGeom>
            <a:avLst/>
            <a:gdLst/>
            <a:ahLst/>
            <a:cxnLst/>
            <a:rect l="l" t="t" r="r" b="b"/>
            <a:pathLst>
              <a:path w="430529" h="430529">
                <a:moveTo>
                  <a:pt x="430428" y="215214"/>
                </a:moveTo>
                <a:lnTo>
                  <a:pt x="424744" y="264560"/>
                </a:lnTo>
                <a:lnTo>
                  <a:pt x="408553" y="309859"/>
                </a:lnTo>
                <a:lnTo>
                  <a:pt x="383148" y="349819"/>
                </a:lnTo>
                <a:lnTo>
                  <a:pt x="349819" y="383148"/>
                </a:lnTo>
                <a:lnTo>
                  <a:pt x="309859" y="408553"/>
                </a:lnTo>
                <a:lnTo>
                  <a:pt x="264560" y="424744"/>
                </a:lnTo>
                <a:lnTo>
                  <a:pt x="215214" y="430428"/>
                </a:lnTo>
                <a:lnTo>
                  <a:pt x="165867" y="424744"/>
                </a:lnTo>
                <a:lnTo>
                  <a:pt x="120568" y="408553"/>
                </a:lnTo>
                <a:lnTo>
                  <a:pt x="80608" y="383148"/>
                </a:lnTo>
                <a:lnTo>
                  <a:pt x="47280" y="349819"/>
                </a:lnTo>
                <a:lnTo>
                  <a:pt x="21874" y="309859"/>
                </a:lnTo>
                <a:lnTo>
                  <a:pt x="5683" y="264560"/>
                </a:lnTo>
                <a:lnTo>
                  <a:pt x="0" y="215214"/>
                </a:lnTo>
                <a:lnTo>
                  <a:pt x="5683" y="165867"/>
                </a:lnTo>
                <a:lnTo>
                  <a:pt x="21874" y="120568"/>
                </a:lnTo>
                <a:lnTo>
                  <a:pt x="47280" y="80608"/>
                </a:lnTo>
                <a:lnTo>
                  <a:pt x="80608" y="47280"/>
                </a:lnTo>
                <a:lnTo>
                  <a:pt x="120568" y="21874"/>
                </a:lnTo>
                <a:lnTo>
                  <a:pt x="165867" y="5683"/>
                </a:lnTo>
                <a:lnTo>
                  <a:pt x="215214" y="0"/>
                </a:lnTo>
                <a:lnTo>
                  <a:pt x="264560" y="5683"/>
                </a:lnTo>
                <a:lnTo>
                  <a:pt x="309859" y="21874"/>
                </a:lnTo>
                <a:lnTo>
                  <a:pt x="349819" y="47280"/>
                </a:lnTo>
                <a:lnTo>
                  <a:pt x="383148" y="80608"/>
                </a:lnTo>
                <a:lnTo>
                  <a:pt x="408553" y="120568"/>
                </a:lnTo>
                <a:lnTo>
                  <a:pt x="424744" y="165867"/>
                </a:lnTo>
                <a:lnTo>
                  <a:pt x="430428" y="215214"/>
                </a:lnTo>
                <a:close/>
              </a:path>
            </a:pathLst>
          </a:custGeom>
          <a:ln w="4818">
            <a:solidFill>
              <a:srgbClr val="000000"/>
            </a:solidFill>
          </a:ln>
        </p:spPr>
        <p:txBody>
          <a:bodyPr wrap="square" lIns="0" tIns="0" rIns="0" bIns="0" rtlCol="0"/>
          <a:lstStyle/>
          <a:p>
            <a:endParaRPr/>
          </a:p>
        </p:txBody>
      </p:sp>
      <p:sp>
        <p:nvSpPr>
          <p:cNvPr id="62" name="object 62"/>
          <p:cNvSpPr/>
          <p:nvPr/>
        </p:nvSpPr>
        <p:spPr>
          <a:xfrm>
            <a:off x="4632172" y="3951973"/>
            <a:ext cx="430530" cy="430530"/>
          </a:xfrm>
          <a:custGeom>
            <a:avLst/>
            <a:gdLst/>
            <a:ahLst/>
            <a:cxnLst/>
            <a:rect l="l" t="t" r="r" b="b"/>
            <a:pathLst>
              <a:path w="430529" h="430529">
                <a:moveTo>
                  <a:pt x="430428" y="215214"/>
                </a:moveTo>
                <a:lnTo>
                  <a:pt x="424744" y="264560"/>
                </a:lnTo>
                <a:lnTo>
                  <a:pt x="408553" y="309859"/>
                </a:lnTo>
                <a:lnTo>
                  <a:pt x="383148" y="349819"/>
                </a:lnTo>
                <a:lnTo>
                  <a:pt x="349819" y="383148"/>
                </a:lnTo>
                <a:lnTo>
                  <a:pt x="309859" y="408553"/>
                </a:lnTo>
                <a:lnTo>
                  <a:pt x="264560" y="424744"/>
                </a:lnTo>
                <a:lnTo>
                  <a:pt x="215214" y="430428"/>
                </a:lnTo>
                <a:lnTo>
                  <a:pt x="165867" y="424744"/>
                </a:lnTo>
                <a:lnTo>
                  <a:pt x="120568" y="408553"/>
                </a:lnTo>
                <a:lnTo>
                  <a:pt x="80608" y="383148"/>
                </a:lnTo>
                <a:lnTo>
                  <a:pt x="47280" y="349819"/>
                </a:lnTo>
                <a:lnTo>
                  <a:pt x="21874" y="309859"/>
                </a:lnTo>
                <a:lnTo>
                  <a:pt x="5683" y="264560"/>
                </a:lnTo>
                <a:lnTo>
                  <a:pt x="0" y="215214"/>
                </a:lnTo>
                <a:lnTo>
                  <a:pt x="5683" y="165867"/>
                </a:lnTo>
                <a:lnTo>
                  <a:pt x="21874" y="120568"/>
                </a:lnTo>
                <a:lnTo>
                  <a:pt x="47280" y="80608"/>
                </a:lnTo>
                <a:lnTo>
                  <a:pt x="80608" y="47280"/>
                </a:lnTo>
                <a:lnTo>
                  <a:pt x="120568" y="21874"/>
                </a:lnTo>
                <a:lnTo>
                  <a:pt x="165867" y="5683"/>
                </a:lnTo>
                <a:lnTo>
                  <a:pt x="215214" y="0"/>
                </a:lnTo>
                <a:lnTo>
                  <a:pt x="264560" y="5683"/>
                </a:lnTo>
                <a:lnTo>
                  <a:pt x="309859" y="21874"/>
                </a:lnTo>
                <a:lnTo>
                  <a:pt x="349819" y="47280"/>
                </a:lnTo>
                <a:lnTo>
                  <a:pt x="383148" y="80608"/>
                </a:lnTo>
                <a:lnTo>
                  <a:pt x="408553" y="120568"/>
                </a:lnTo>
                <a:lnTo>
                  <a:pt x="424744" y="165867"/>
                </a:lnTo>
                <a:lnTo>
                  <a:pt x="430428" y="215214"/>
                </a:lnTo>
                <a:close/>
              </a:path>
            </a:pathLst>
          </a:custGeom>
          <a:ln w="4818">
            <a:solidFill>
              <a:srgbClr val="000000"/>
            </a:solidFill>
          </a:ln>
        </p:spPr>
        <p:txBody>
          <a:bodyPr wrap="square" lIns="0" tIns="0" rIns="0" bIns="0" rtlCol="0"/>
          <a:lstStyle/>
          <a:p>
            <a:endParaRPr/>
          </a:p>
        </p:txBody>
      </p:sp>
      <p:sp>
        <p:nvSpPr>
          <p:cNvPr id="63" name="object 63"/>
          <p:cNvSpPr/>
          <p:nvPr/>
        </p:nvSpPr>
        <p:spPr>
          <a:xfrm>
            <a:off x="5732017" y="3587711"/>
            <a:ext cx="430530" cy="430530"/>
          </a:xfrm>
          <a:custGeom>
            <a:avLst/>
            <a:gdLst/>
            <a:ahLst/>
            <a:cxnLst/>
            <a:rect l="l" t="t" r="r" b="b"/>
            <a:pathLst>
              <a:path w="430529" h="430529">
                <a:moveTo>
                  <a:pt x="430441" y="215214"/>
                </a:moveTo>
                <a:lnTo>
                  <a:pt x="424757" y="264560"/>
                </a:lnTo>
                <a:lnTo>
                  <a:pt x="408566" y="309859"/>
                </a:lnTo>
                <a:lnTo>
                  <a:pt x="383160" y="349819"/>
                </a:lnTo>
                <a:lnTo>
                  <a:pt x="349832" y="383148"/>
                </a:lnTo>
                <a:lnTo>
                  <a:pt x="309872" y="408553"/>
                </a:lnTo>
                <a:lnTo>
                  <a:pt x="264573" y="424744"/>
                </a:lnTo>
                <a:lnTo>
                  <a:pt x="215226" y="430428"/>
                </a:lnTo>
                <a:lnTo>
                  <a:pt x="165875" y="424744"/>
                </a:lnTo>
                <a:lnTo>
                  <a:pt x="120573" y="408553"/>
                </a:lnTo>
                <a:lnTo>
                  <a:pt x="80611" y="383148"/>
                </a:lnTo>
                <a:lnTo>
                  <a:pt x="47281" y="349819"/>
                </a:lnTo>
                <a:lnTo>
                  <a:pt x="21874" y="309859"/>
                </a:lnTo>
                <a:lnTo>
                  <a:pt x="5684" y="264560"/>
                </a:lnTo>
                <a:lnTo>
                  <a:pt x="0" y="215214"/>
                </a:lnTo>
                <a:lnTo>
                  <a:pt x="5684" y="165867"/>
                </a:lnTo>
                <a:lnTo>
                  <a:pt x="21874" y="120568"/>
                </a:lnTo>
                <a:lnTo>
                  <a:pt x="47281" y="80608"/>
                </a:lnTo>
                <a:lnTo>
                  <a:pt x="80611" y="47280"/>
                </a:lnTo>
                <a:lnTo>
                  <a:pt x="120573" y="21874"/>
                </a:lnTo>
                <a:lnTo>
                  <a:pt x="165875" y="5683"/>
                </a:lnTo>
                <a:lnTo>
                  <a:pt x="215226" y="0"/>
                </a:lnTo>
                <a:lnTo>
                  <a:pt x="264573" y="5683"/>
                </a:lnTo>
                <a:lnTo>
                  <a:pt x="309872" y="21874"/>
                </a:lnTo>
                <a:lnTo>
                  <a:pt x="349832" y="47280"/>
                </a:lnTo>
                <a:lnTo>
                  <a:pt x="383160" y="80608"/>
                </a:lnTo>
                <a:lnTo>
                  <a:pt x="408566" y="120568"/>
                </a:lnTo>
                <a:lnTo>
                  <a:pt x="424757" y="165867"/>
                </a:lnTo>
                <a:lnTo>
                  <a:pt x="430441" y="215214"/>
                </a:lnTo>
                <a:close/>
              </a:path>
            </a:pathLst>
          </a:custGeom>
          <a:ln w="4818">
            <a:solidFill>
              <a:srgbClr val="000000"/>
            </a:solidFill>
          </a:ln>
        </p:spPr>
        <p:txBody>
          <a:bodyPr wrap="square" lIns="0" tIns="0" rIns="0" bIns="0" rtlCol="0"/>
          <a:lstStyle/>
          <a:p>
            <a:endParaRPr/>
          </a:p>
        </p:txBody>
      </p:sp>
      <p:sp>
        <p:nvSpPr>
          <p:cNvPr id="64" name="object 64"/>
          <p:cNvSpPr/>
          <p:nvPr/>
        </p:nvSpPr>
        <p:spPr>
          <a:xfrm>
            <a:off x="5779566" y="4783289"/>
            <a:ext cx="430530" cy="430530"/>
          </a:xfrm>
          <a:custGeom>
            <a:avLst/>
            <a:gdLst/>
            <a:ahLst/>
            <a:cxnLst/>
            <a:rect l="l" t="t" r="r" b="b"/>
            <a:pathLst>
              <a:path w="430529" h="430529">
                <a:moveTo>
                  <a:pt x="430428" y="215214"/>
                </a:moveTo>
                <a:lnTo>
                  <a:pt x="424744" y="264560"/>
                </a:lnTo>
                <a:lnTo>
                  <a:pt x="408553" y="309859"/>
                </a:lnTo>
                <a:lnTo>
                  <a:pt x="383148" y="349819"/>
                </a:lnTo>
                <a:lnTo>
                  <a:pt x="349819" y="383148"/>
                </a:lnTo>
                <a:lnTo>
                  <a:pt x="309859" y="408553"/>
                </a:lnTo>
                <a:lnTo>
                  <a:pt x="264560" y="424744"/>
                </a:lnTo>
                <a:lnTo>
                  <a:pt x="215214" y="430428"/>
                </a:lnTo>
                <a:lnTo>
                  <a:pt x="165867" y="424744"/>
                </a:lnTo>
                <a:lnTo>
                  <a:pt x="120568" y="408553"/>
                </a:lnTo>
                <a:lnTo>
                  <a:pt x="80608" y="383148"/>
                </a:lnTo>
                <a:lnTo>
                  <a:pt x="47280" y="349819"/>
                </a:lnTo>
                <a:lnTo>
                  <a:pt x="21874" y="309859"/>
                </a:lnTo>
                <a:lnTo>
                  <a:pt x="5683" y="264560"/>
                </a:lnTo>
                <a:lnTo>
                  <a:pt x="0" y="215214"/>
                </a:lnTo>
                <a:lnTo>
                  <a:pt x="5683" y="165867"/>
                </a:lnTo>
                <a:lnTo>
                  <a:pt x="21874" y="120568"/>
                </a:lnTo>
                <a:lnTo>
                  <a:pt x="47280" y="80608"/>
                </a:lnTo>
                <a:lnTo>
                  <a:pt x="80608" y="47280"/>
                </a:lnTo>
                <a:lnTo>
                  <a:pt x="120568" y="21874"/>
                </a:lnTo>
                <a:lnTo>
                  <a:pt x="165867" y="5683"/>
                </a:lnTo>
                <a:lnTo>
                  <a:pt x="215214" y="0"/>
                </a:lnTo>
                <a:lnTo>
                  <a:pt x="264560" y="5683"/>
                </a:lnTo>
                <a:lnTo>
                  <a:pt x="309859" y="21874"/>
                </a:lnTo>
                <a:lnTo>
                  <a:pt x="349819" y="47280"/>
                </a:lnTo>
                <a:lnTo>
                  <a:pt x="383148" y="80608"/>
                </a:lnTo>
                <a:lnTo>
                  <a:pt x="408553" y="120568"/>
                </a:lnTo>
                <a:lnTo>
                  <a:pt x="424744" y="165867"/>
                </a:lnTo>
                <a:lnTo>
                  <a:pt x="430428" y="215214"/>
                </a:lnTo>
                <a:close/>
              </a:path>
            </a:pathLst>
          </a:custGeom>
          <a:ln w="4818">
            <a:solidFill>
              <a:srgbClr val="000000"/>
            </a:solidFill>
          </a:ln>
        </p:spPr>
        <p:txBody>
          <a:bodyPr wrap="square" lIns="0" tIns="0" rIns="0" bIns="0" rtlCol="0"/>
          <a:lstStyle/>
          <a:p>
            <a:endParaRPr/>
          </a:p>
        </p:txBody>
      </p:sp>
      <p:sp>
        <p:nvSpPr>
          <p:cNvPr id="65" name="object 65"/>
          <p:cNvSpPr/>
          <p:nvPr/>
        </p:nvSpPr>
        <p:spPr>
          <a:xfrm>
            <a:off x="2059216" y="3960329"/>
            <a:ext cx="578485" cy="289560"/>
          </a:xfrm>
          <a:custGeom>
            <a:avLst/>
            <a:gdLst/>
            <a:ahLst/>
            <a:cxnLst/>
            <a:rect l="l" t="t" r="r" b="b"/>
            <a:pathLst>
              <a:path w="578485" h="289560">
                <a:moveTo>
                  <a:pt x="0" y="289090"/>
                </a:moveTo>
                <a:lnTo>
                  <a:pt x="578192" y="0"/>
                </a:lnTo>
              </a:path>
            </a:pathLst>
          </a:custGeom>
          <a:ln w="4818">
            <a:solidFill>
              <a:srgbClr val="000000"/>
            </a:solidFill>
          </a:ln>
        </p:spPr>
        <p:txBody>
          <a:bodyPr wrap="square" lIns="0" tIns="0" rIns="0" bIns="0" rtlCol="0"/>
          <a:lstStyle/>
          <a:p>
            <a:endParaRPr/>
          </a:p>
        </p:txBody>
      </p:sp>
      <p:sp>
        <p:nvSpPr>
          <p:cNvPr id="66" name="object 66"/>
          <p:cNvSpPr/>
          <p:nvPr/>
        </p:nvSpPr>
        <p:spPr>
          <a:xfrm>
            <a:off x="2059216" y="4490339"/>
            <a:ext cx="1542415" cy="386080"/>
          </a:xfrm>
          <a:custGeom>
            <a:avLst/>
            <a:gdLst/>
            <a:ahLst/>
            <a:cxnLst/>
            <a:rect l="l" t="t" r="r" b="b"/>
            <a:pathLst>
              <a:path w="1542414" h="386079">
                <a:moveTo>
                  <a:pt x="0" y="0"/>
                </a:moveTo>
                <a:lnTo>
                  <a:pt x="1541843" y="385457"/>
                </a:lnTo>
              </a:path>
            </a:pathLst>
          </a:custGeom>
          <a:ln w="4818">
            <a:solidFill>
              <a:srgbClr val="000000"/>
            </a:solidFill>
          </a:ln>
        </p:spPr>
        <p:txBody>
          <a:bodyPr wrap="square" lIns="0" tIns="0" rIns="0" bIns="0" rtlCol="0"/>
          <a:lstStyle/>
          <a:p>
            <a:endParaRPr/>
          </a:p>
        </p:txBody>
      </p:sp>
      <p:sp>
        <p:nvSpPr>
          <p:cNvPr id="67" name="object 67"/>
          <p:cNvSpPr/>
          <p:nvPr/>
        </p:nvSpPr>
        <p:spPr>
          <a:xfrm>
            <a:off x="3071050" y="3815778"/>
            <a:ext cx="1590040" cy="337820"/>
          </a:xfrm>
          <a:custGeom>
            <a:avLst/>
            <a:gdLst/>
            <a:ahLst/>
            <a:cxnLst/>
            <a:rect l="l" t="t" r="r" b="b"/>
            <a:pathLst>
              <a:path w="1590039" h="337820">
                <a:moveTo>
                  <a:pt x="0" y="0"/>
                </a:moveTo>
                <a:lnTo>
                  <a:pt x="1590027" y="337273"/>
                </a:lnTo>
              </a:path>
            </a:pathLst>
          </a:custGeom>
          <a:ln w="4818">
            <a:solidFill>
              <a:srgbClr val="000000"/>
            </a:solidFill>
          </a:ln>
        </p:spPr>
        <p:txBody>
          <a:bodyPr wrap="square" lIns="0" tIns="0" rIns="0" bIns="0" rtlCol="0"/>
          <a:lstStyle/>
          <a:p>
            <a:endParaRPr/>
          </a:p>
        </p:txBody>
      </p:sp>
      <p:sp>
        <p:nvSpPr>
          <p:cNvPr id="68" name="object 68"/>
          <p:cNvSpPr/>
          <p:nvPr/>
        </p:nvSpPr>
        <p:spPr>
          <a:xfrm>
            <a:off x="2974695" y="4008513"/>
            <a:ext cx="723265" cy="626745"/>
          </a:xfrm>
          <a:custGeom>
            <a:avLst/>
            <a:gdLst/>
            <a:ahLst/>
            <a:cxnLst/>
            <a:rect l="l" t="t" r="r" b="b"/>
            <a:pathLst>
              <a:path w="723264" h="626745">
                <a:moveTo>
                  <a:pt x="0" y="0"/>
                </a:moveTo>
                <a:lnTo>
                  <a:pt x="722731" y="626364"/>
                </a:lnTo>
              </a:path>
            </a:pathLst>
          </a:custGeom>
          <a:ln w="4818">
            <a:solidFill>
              <a:srgbClr val="000000"/>
            </a:solidFill>
          </a:ln>
        </p:spPr>
        <p:txBody>
          <a:bodyPr wrap="square" lIns="0" tIns="0" rIns="0" bIns="0" rtlCol="0"/>
          <a:lstStyle/>
          <a:p>
            <a:endParaRPr/>
          </a:p>
        </p:txBody>
      </p:sp>
      <p:sp>
        <p:nvSpPr>
          <p:cNvPr id="69" name="object 69"/>
          <p:cNvSpPr/>
          <p:nvPr/>
        </p:nvSpPr>
        <p:spPr>
          <a:xfrm>
            <a:off x="3694861" y="4634877"/>
            <a:ext cx="5715" cy="0"/>
          </a:xfrm>
          <a:custGeom>
            <a:avLst/>
            <a:gdLst/>
            <a:ahLst/>
            <a:cxnLst/>
            <a:rect l="l" t="t" r="r" b="b"/>
            <a:pathLst>
              <a:path w="5714">
                <a:moveTo>
                  <a:pt x="0" y="0"/>
                </a:moveTo>
                <a:lnTo>
                  <a:pt x="5143" y="0"/>
                </a:lnTo>
              </a:path>
            </a:pathLst>
          </a:custGeom>
          <a:ln w="4818">
            <a:solidFill>
              <a:srgbClr val="000000"/>
            </a:solidFill>
          </a:ln>
        </p:spPr>
        <p:txBody>
          <a:bodyPr wrap="square" lIns="0" tIns="0" rIns="0" bIns="0" rtlCol="0"/>
          <a:lstStyle/>
          <a:p>
            <a:endParaRPr/>
          </a:p>
        </p:txBody>
      </p:sp>
      <p:sp>
        <p:nvSpPr>
          <p:cNvPr id="70" name="object 70"/>
          <p:cNvSpPr/>
          <p:nvPr/>
        </p:nvSpPr>
        <p:spPr>
          <a:xfrm>
            <a:off x="4034713" y="4345787"/>
            <a:ext cx="675005" cy="433705"/>
          </a:xfrm>
          <a:custGeom>
            <a:avLst/>
            <a:gdLst/>
            <a:ahLst/>
            <a:cxnLst/>
            <a:rect l="l" t="t" r="r" b="b"/>
            <a:pathLst>
              <a:path w="675004" h="433704">
                <a:moveTo>
                  <a:pt x="0" y="433641"/>
                </a:moveTo>
                <a:lnTo>
                  <a:pt x="674547" y="0"/>
                </a:lnTo>
              </a:path>
            </a:pathLst>
          </a:custGeom>
          <a:ln w="4818">
            <a:solidFill>
              <a:srgbClr val="000000"/>
            </a:solidFill>
          </a:ln>
        </p:spPr>
        <p:txBody>
          <a:bodyPr wrap="square" lIns="0" tIns="0" rIns="0" bIns="0" rtlCol="0"/>
          <a:lstStyle/>
          <a:p>
            <a:endParaRPr/>
          </a:p>
        </p:txBody>
      </p:sp>
      <p:sp>
        <p:nvSpPr>
          <p:cNvPr id="71" name="object 71"/>
          <p:cNvSpPr/>
          <p:nvPr/>
        </p:nvSpPr>
        <p:spPr>
          <a:xfrm>
            <a:off x="5046548" y="3863962"/>
            <a:ext cx="675005" cy="241300"/>
          </a:xfrm>
          <a:custGeom>
            <a:avLst/>
            <a:gdLst/>
            <a:ahLst/>
            <a:cxnLst/>
            <a:rect l="l" t="t" r="r" b="b"/>
            <a:pathLst>
              <a:path w="675004" h="241300">
                <a:moveTo>
                  <a:pt x="0" y="240906"/>
                </a:moveTo>
                <a:lnTo>
                  <a:pt x="674547" y="0"/>
                </a:lnTo>
              </a:path>
            </a:pathLst>
          </a:custGeom>
          <a:ln w="4818">
            <a:solidFill>
              <a:srgbClr val="000000"/>
            </a:solidFill>
          </a:ln>
        </p:spPr>
        <p:txBody>
          <a:bodyPr wrap="square" lIns="0" tIns="0" rIns="0" bIns="0" rtlCol="0"/>
          <a:lstStyle/>
          <a:p>
            <a:endParaRPr/>
          </a:p>
        </p:txBody>
      </p:sp>
      <p:sp>
        <p:nvSpPr>
          <p:cNvPr id="72" name="object 72"/>
          <p:cNvSpPr/>
          <p:nvPr/>
        </p:nvSpPr>
        <p:spPr>
          <a:xfrm>
            <a:off x="4998364" y="4297603"/>
            <a:ext cx="819150" cy="578485"/>
          </a:xfrm>
          <a:custGeom>
            <a:avLst/>
            <a:gdLst/>
            <a:ahLst/>
            <a:cxnLst/>
            <a:rect l="l" t="t" r="r" b="b"/>
            <a:pathLst>
              <a:path w="819150" h="578485">
                <a:moveTo>
                  <a:pt x="0" y="0"/>
                </a:moveTo>
                <a:lnTo>
                  <a:pt x="819099" y="578192"/>
                </a:lnTo>
              </a:path>
            </a:pathLst>
          </a:custGeom>
          <a:ln w="4818">
            <a:solidFill>
              <a:srgbClr val="000000"/>
            </a:solidFill>
          </a:ln>
        </p:spPr>
        <p:txBody>
          <a:bodyPr wrap="square" lIns="0" tIns="0" rIns="0" bIns="0" rtlCol="0"/>
          <a:lstStyle/>
          <a:p>
            <a:endParaRPr/>
          </a:p>
        </p:txBody>
      </p:sp>
      <p:sp>
        <p:nvSpPr>
          <p:cNvPr id="73" name="object 73"/>
          <p:cNvSpPr/>
          <p:nvPr/>
        </p:nvSpPr>
        <p:spPr>
          <a:xfrm>
            <a:off x="5962015" y="4008513"/>
            <a:ext cx="0" cy="771525"/>
          </a:xfrm>
          <a:custGeom>
            <a:avLst/>
            <a:gdLst/>
            <a:ahLst/>
            <a:cxnLst/>
            <a:rect l="l" t="t" r="r" b="b"/>
            <a:pathLst>
              <a:path h="771525">
                <a:moveTo>
                  <a:pt x="0" y="0"/>
                </a:moveTo>
                <a:lnTo>
                  <a:pt x="0" y="770915"/>
                </a:lnTo>
              </a:path>
            </a:pathLst>
          </a:custGeom>
          <a:ln w="3175">
            <a:solidFill>
              <a:srgbClr val="000000"/>
            </a:solidFill>
          </a:ln>
        </p:spPr>
        <p:txBody>
          <a:bodyPr wrap="square" lIns="0" tIns="0" rIns="0" bIns="0" rtlCol="0"/>
          <a:lstStyle/>
          <a:p>
            <a:endParaRPr/>
          </a:p>
        </p:txBody>
      </p:sp>
      <p:sp>
        <p:nvSpPr>
          <p:cNvPr id="74" name="object 74"/>
          <p:cNvSpPr/>
          <p:nvPr/>
        </p:nvSpPr>
        <p:spPr>
          <a:xfrm>
            <a:off x="5962015" y="4008513"/>
            <a:ext cx="0" cy="771525"/>
          </a:xfrm>
          <a:custGeom>
            <a:avLst/>
            <a:gdLst/>
            <a:ahLst/>
            <a:cxnLst/>
            <a:rect l="l" t="t" r="r" b="b"/>
            <a:pathLst>
              <a:path h="771525">
                <a:moveTo>
                  <a:pt x="0" y="0"/>
                </a:moveTo>
                <a:lnTo>
                  <a:pt x="0" y="770915"/>
                </a:lnTo>
              </a:path>
            </a:pathLst>
          </a:custGeom>
          <a:ln w="4818">
            <a:solidFill>
              <a:srgbClr val="000000"/>
            </a:solidFill>
          </a:ln>
        </p:spPr>
        <p:txBody>
          <a:bodyPr wrap="square" lIns="0" tIns="0" rIns="0" bIns="0" rtlCol="0"/>
          <a:lstStyle/>
          <a:p>
            <a:endParaRPr/>
          </a:p>
        </p:txBody>
      </p:sp>
      <p:sp>
        <p:nvSpPr>
          <p:cNvPr id="75" name="object 75"/>
          <p:cNvSpPr/>
          <p:nvPr/>
        </p:nvSpPr>
        <p:spPr>
          <a:xfrm>
            <a:off x="1914677" y="3930129"/>
            <a:ext cx="393700" cy="175260"/>
          </a:xfrm>
          <a:custGeom>
            <a:avLst/>
            <a:gdLst/>
            <a:ahLst/>
            <a:cxnLst/>
            <a:rect l="l" t="t" r="r" b="b"/>
            <a:pathLst>
              <a:path w="393700" h="175260">
                <a:moveTo>
                  <a:pt x="0" y="174738"/>
                </a:moveTo>
                <a:lnTo>
                  <a:pt x="393176" y="0"/>
                </a:lnTo>
              </a:path>
            </a:pathLst>
          </a:custGeom>
          <a:ln w="4818">
            <a:solidFill>
              <a:srgbClr val="000000"/>
            </a:solidFill>
          </a:ln>
        </p:spPr>
        <p:txBody>
          <a:bodyPr wrap="square" lIns="0" tIns="0" rIns="0" bIns="0" rtlCol="0"/>
          <a:lstStyle/>
          <a:p>
            <a:endParaRPr/>
          </a:p>
        </p:txBody>
      </p:sp>
      <p:sp>
        <p:nvSpPr>
          <p:cNvPr id="76" name="object 76"/>
          <p:cNvSpPr/>
          <p:nvPr/>
        </p:nvSpPr>
        <p:spPr>
          <a:xfrm>
            <a:off x="2307854" y="3916776"/>
            <a:ext cx="30480" cy="13970"/>
          </a:xfrm>
          <a:custGeom>
            <a:avLst/>
            <a:gdLst/>
            <a:ahLst/>
            <a:cxnLst/>
            <a:rect l="l" t="t" r="r" b="b"/>
            <a:pathLst>
              <a:path w="30480" h="13970">
                <a:moveTo>
                  <a:pt x="0" y="13353"/>
                </a:moveTo>
                <a:lnTo>
                  <a:pt x="30045" y="0"/>
                </a:lnTo>
              </a:path>
            </a:pathLst>
          </a:custGeom>
          <a:ln w="4818">
            <a:solidFill>
              <a:srgbClr val="000000"/>
            </a:solidFill>
          </a:ln>
        </p:spPr>
        <p:txBody>
          <a:bodyPr wrap="square" lIns="0" tIns="0" rIns="0" bIns="0" rtlCol="0"/>
          <a:lstStyle/>
          <a:p>
            <a:endParaRPr/>
          </a:p>
        </p:txBody>
      </p:sp>
      <p:sp>
        <p:nvSpPr>
          <p:cNvPr id="77" name="object 77"/>
          <p:cNvSpPr/>
          <p:nvPr/>
        </p:nvSpPr>
        <p:spPr>
          <a:xfrm>
            <a:off x="2260307" y="3916641"/>
            <a:ext cx="78740" cy="48895"/>
          </a:xfrm>
          <a:custGeom>
            <a:avLst/>
            <a:gdLst/>
            <a:ahLst/>
            <a:cxnLst/>
            <a:rect l="l" t="t" r="r" b="b"/>
            <a:pathLst>
              <a:path w="78739" h="48895">
                <a:moveTo>
                  <a:pt x="78371" y="0"/>
                </a:moveTo>
                <a:lnTo>
                  <a:pt x="0" y="13487"/>
                </a:lnTo>
                <a:lnTo>
                  <a:pt x="15417" y="48818"/>
                </a:lnTo>
                <a:lnTo>
                  <a:pt x="78371" y="0"/>
                </a:lnTo>
                <a:close/>
              </a:path>
            </a:pathLst>
          </a:custGeom>
          <a:solidFill>
            <a:srgbClr val="000000"/>
          </a:solidFill>
        </p:spPr>
        <p:txBody>
          <a:bodyPr wrap="square" lIns="0" tIns="0" rIns="0" bIns="0" rtlCol="0"/>
          <a:lstStyle/>
          <a:p>
            <a:endParaRPr/>
          </a:p>
        </p:txBody>
      </p:sp>
      <p:sp>
        <p:nvSpPr>
          <p:cNvPr id="78" name="object 78"/>
          <p:cNvSpPr/>
          <p:nvPr/>
        </p:nvSpPr>
        <p:spPr>
          <a:xfrm>
            <a:off x="2260307" y="3916641"/>
            <a:ext cx="78740" cy="48895"/>
          </a:xfrm>
          <a:custGeom>
            <a:avLst/>
            <a:gdLst/>
            <a:ahLst/>
            <a:cxnLst/>
            <a:rect l="l" t="t" r="r" b="b"/>
            <a:pathLst>
              <a:path w="78739" h="48895">
                <a:moveTo>
                  <a:pt x="15417" y="48818"/>
                </a:moveTo>
                <a:lnTo>
                  <a:pt x="78371" y="0"/>
                </a:lnTo>
                <a:lnTo>
                  <a:pt x="0" y="13487"/>
                </a:lnTo>
                <a:lnTo>
                  <a:pt x="15417" y="48818"/>
                </a:lnTo>
                <a:close/>
              </a:path>
            </a:pathLst>
          </a:custGeom>
          <a:ln w="4818">
            <a:solidFill>
              <a:srgbClr val="000000"/>
            </a:solidFill>
          </a:ln>
        </p:spPr>
        <p:txBody>
          <a:bodyPr wrap="square" lIns="0" tIns="0" rIns="0" bIns="0" rtlCol="0"/>
          <a:lstStyle/>
          <a:p>
            <a:endParaRPr/>
          </a:p>
        </p:txBody>
      </p:sp>
      <p:sp>
        <p:nvSpPr>
          <p:cNvPr id="79" name="object 79"/>
          <p:cNvSpPr/>
          <p:nvPr/>
        </p:nvSpPr>
        <p:spPr>
          <a:xfrm>
            <a:off x="2683027" y="4490339"/>
            <a:ext cx="5715" cy="0"/>
          </a:xfrm>
          <a:custGeom>
            <a:avLst/>
            <a:gdLst/>
            <a:ahLst/>
            <a:cxnLst/>
            <a:rect l="l" t="t" r="r" b="b"/>
            <a:pathLst>
              <a:path w="5714">
                <a:moveTo>
                  <a:pt x="0" y="0"/>
                </a:moveTo>
                <a:lnTo>
                  <a:pt x="5130" y="0"/>
                </a:lnTo>
              </a:path>
            </a:pathLst>
          </a:custGeom>
          <a:ln w="4818">
            <a:solidFill>
              <a:srgbClr val="000000"/>
            </a:solidFill>
          </a:ln>
        </p:spPr>
        <p:txBody>
          <a:bodyPr wrap="square" lIns="0" tIns="0" rIns="0" bIns="0" rtlCol="0"/>
          <a:lstStyle/>
          <a:p>
            <a:endParaRPr/>
          </a:p>
        </p:txBody>
      </p:sp>
      <p:sp>
        <p:nvSpPr>
          <p:cNvPr id="80" name="object 80"/>
          <p:cNvSpPr/>
          <p:nvPr/>
        </p:nvSpPr>
        <p:spPr>
          <a:xfrm>
            <a:off x="2059216" y="4345787"/>
            <a:ext cx="568325" cy="142240"/>
          </a:xfrm>
          <a:custGeom>
            <a:avLst/>
            <a:gdLst/>
            <a:ahLst/>
            <a:cxnLst/>
            <a:rect l="l" t="t" r="r" b="b"/>
            <a:pathLst>
              <a:path w="568325" h="142239">
                <a:moveTo>
                  <a:pt x="0" y="0"/>
                </a:moveTo>
                <a:lnTo>
                  <a:pt x="567882" y="141973"/>
                </a:lnTo>
              </a:path>
            </a:pathLst>
          </a:custGeom>
          <a:ln w="4818">
            <a:solidFill>
              <a:srgbClr val="000000"/>
            </a:solidFill>
          </a:ln>
        </p:spPr>
        <p:txBody>
          <a:bodyPr wrap="square" lIns="0" tIns="0" rIns="0" bIns="0" rtlCol="0"/>
          <a:lstStyle/>
          <a:p>
            <a:endParaRPr/>
          </a:p>
        </p:txBody>
      </p:sp>
      <p:sp>
        <p:nvSpPr>
          <p:cNvPr id="81" name="object 81"/>
          <p:cNvSpPr/>
          <p:nvPr/>
        </p:nvSpPr>
        <p:spPr>
          <a:xfrm>
            <a:off x="2547467" y="4449864"/>
            <a:ext cx="80010" cy="38100"/>
          </a:xfrm>
          <a:custGeom>
            <a:avLst/>
            <a:gdLst/>
            <a:ahLst/>
            <a:cxnLst/>
            <a:rect l="l" t="t" r="r" b="b"/>
            <a:pathLst>
              <a:path w="80010" h="38100">
                <a:moveTo>
                  <a:pt x="8991" y="0"/>
                </a:moveTo>
                <a:lnTo>
                  <a:pt x="0" y="37896"/>
                </a:lnTo>
                <a:lnTo>
                  <a:pt x="79667" y="37896"/>
                </a:lnTo>
                <a:lnTo>
                  <a:pt x="8991" y="0"/>
                </a:lnTo>
                <a:close/>
              </a:path>
            </a:pathLst>
          </a:custGeom>
          <a:solidFill>
            <a:srgbClr val="000000"/>
          </a:solidFill>
        </p:spPr>
        <p:txBody>
          <a:bodyPr wrap="square" lIns="0" tIns="0" rIns="0" bIns="0" rtlCol="0"/>
          <a:lstStyle/>
          <a:p>
            <a:endParaRPr/>
          </a:p>
        </p:txBody>
      </p:sp>
      <p:sp>
        <p:nvSpPr>
          <p:cNvPr id="82" name="object 82"/>
          <p:cNvSpPr/>
          <p:nvPr/>
        </p:nvSpPr>
        <p:spPr>
          <a:xfrm>
            <a:off x="2547467" y="4449864"/>
            <a:ext cx="80010" cy="38100"/>
          </a:xfrm>
          <a:custGeom>
            <a:avLst/>
            <a:gdLst/>
            <a:ahLst/>
            <a:cxnLst/>
            <a:rect l="l" t="t" r="r" b="b"/>
            <a:pathLst>
              <a:path w="80010" h="38100">
                <a:moveTo>
                  <a:pt x="0" y="37896"/>
                </a:moveTo>
                <a:lnTo>
                  <a:pt x="79667" y="37896"/>
                </a:lnTo>
                <a:lnTo>
                  <a:pt x="8991" y="0"/>
                </a:lnTo>
                <a:lnTo>
                  <a:pt x="0" y="37896"/>
                </a:lnTo>
                <a:close/>
              </a:path>
            </a:pathLst>
          </a:custGeom>
          <a:ln w="4818">
            <a:solidFill>
              <a:srgbClr val="000000"/>
            </a:solidFill>
          </a:ln>
        </p:spPr>
        <p:txBody>
          <a:bodyPr wrap="square" lIns="0" tIns="0" rIns="0" bIns="0" rtlCol="0"/>
          <a:lstStyle/>
          <a:p>
            <a:endParaRPr/>
          </a:p>
        </p:txBody>
      </p:sp>
      <p:sp>
        <p:nvSpPr>
          <p:cNvPr id="83" name="object 83"/>
          <p:cNvSpPr txBox="1"/>
          <p:nvPr/>
        </p:nvSpPr>
        <p:spPr>
          <a:xfrm>
            <a:off x="2721076" y="3721646"/>
            <a:ext cx="271780" cy="244475"/>
          </a:xfrm>
          <a:prstGeom prst="rect">
            <a:avLst/>
          </a:prstGeom>
        </p:spPr>
        <p:txBody>
          <a:bodyPr vert="horz" wrap="square" lIns="0" tIns="0" rIns="0" bIns="0" rtlCol="0">
            <a:spAutoFit/>
          </a:bodyPr>
          <a:lstStyle/>
          <a:p>
            <a:pPr marL="12700">
              <a:lnSpc>
                <a:spcPct val="100000"/>
              </a:lnSpc>
            </a:pPr>
            <a:r>
              <a:rPr sz="1500" i="1" spc="10" dirty="0">
                <a:latin typeface="Arial"/>
                <a:cs typeface="Arial"/>
              </a:rPr>
              <a:t>R2</a:t>
            </a:r>
            <a:endParaRPr sz="1500">
              <a:latin typeface="Arial"/>
              <a:cs typeface="Arial"/>
            </a:endParaRPr>
          </a:p>
        </p:txBody>
      </p:sp>
      <p:sp>
        <p:nvSpPr>
          <p:cNvPr id="84" name="object 84"/>
          <p:cNvSpPr txBox="1"/>
          <p:nvPr/>
        </p:nvSpPr>
        <p:spPr>
          <a:xfrm>
            <a:off x="3684729" y="4685299"/>
            <a:ext cx="271780" cy="244475"/>
          </a:xfrm>
          <a:prstGeom prst="rect">
            <a:avLst/>
          </a:prstGeom>
        </p:spPr>
        <p:txBody>
          <a:bodyPr vert="horz" wrap="square" lIns="0" tIns="0" rIns="0" bIns="0" rtlCol="0">
            <a:spAutoFit/>
          </a:bodyPr>
          <a:lstStyle/>
          <a:p>
            <a:pPr marL="12700">
              <a:lnSpc>
                <a:spcPct val="100000"/>
              </a:lnSpc>
            </a:pPr>
            <a:r>
              <a:rPr sz="1500" i="1" spc="10" dirty="0">
                <a:latin typeface="Arial"/>
                <a:cs typeface="Arial"/>
              </a:rPr>
              <a:t>R3</a:t>
            </a:r>
            <a:endParaRPr sz="1500">
              <a:latin typeface="Arial"/>
              <a:cs typeface="Arial"/>
            </a:endParaRPr>
          </a:p>
        </p:txBody>
      </p:sp>
      <p:sp>
        <p:nvSpPr>
          <p:cNvPr id="85" name="object 85"/>
          <p:cNvSpPr txBox="1"/>
          <p:nvPr/>
        </p:nvSpPr>
        <p:spPr>
          <a:xfrm>
            <a:off x="4792930" y="4058925"/>
            <a:ext cx="271780" cy="244475"/>
          </a:xfrm>
          <a:prstGeom prst="rect">
            <a:avLst/>
          </a:prstGeom>
        </p:spPr>
        <p:txBody>
          <a:bodyPr vert="horz" wrap="square" lIns="0" tIns="0" rIns="0" bIns="0" rtlCol="0">
            <a:spAutoFit/>
          </a:bodyPr>
          <a:lstStyle/>
          <a:p>
            <a:pPr marL="12700">
              <a:lnSpc>
                <a:spcPct val="100000"/>
              </a:lnSpc>
            </a:pPr>
            <a:r>
              <a:rPr sz="1500" i="1" spc="10" dirty="0">
                <a:latin typeface="Arial"/>
                <a:cs typeface="Arial"/>
              </a:rPr>
              <a:t>R4</a:t>
            </a:r>
            <a:endParaRPr sz="1500">
              <a:latin typeface="Arial"/>
              <a:cs typeface="Arial"/>
            </a:endParaRPr>
          </a:p>
        </p:txBody>
      </p:sp>
      <p:sp>
        <p:nvSpPr>
          <p:cNvPr id="86" name="object 86"/>
          <p:cNvSpPr txBox="1"/>
          <p:nvPr/>
        </p:nvSpPr>
        <p:spPr>
          <a:xfrm>
            <a:off x="5852950" y="3625281"/>
            <a:ext cx="271780" cy="244475"/>
          </a:xfrm>
          <a:prstGeom prst="rect">
            <a:avLst/>
          </a:prstGeom>
        </p:spPr>
        <p:txBody>
          <a:bodyPr vert="horz" wrap="square" lIns="0" tIns="0" rIns="0" bIns="0" rtlCol="0">
            <a:spAutoFit/>
          </a:bodyPr>
          <a:lstStyle/>
          <a:p>
            <a:pPr marL="12700">
              <a:lnSpc>
                <a:spcPct val="100000"/>
              </a:lnSpc>
            </a:pPr>
            <a:r>
              <a:rPr sz="1500" i="1" spc="10" dirty="0">
                <a:latin typeface="Arial"/>
                <a:cs typeface="Arial"/>
              </a:rPr>
              <a:t>R5</a:t>
            </a:r>
            <a:endParaRPr sz="1500">
              <a:latin typeface="Arial"/>
              <a:cs typeface="Arial"/>
            </a:endParaRPr>
          </a:p>
        </p:txBody>
      </p:sp>
      <p:sp>
        <p:nvSpPr>
          <p:cNvPr id="87" name="object 87"/>
          <p:cNvSpPr txBox="1"/>
          <p:nvPr/>
        </p:nvSpPr>
        <p:spPr>
          <a:xfrm>
            <a:off x="5901131" y="4829848"/>
            <a:ext cx="271780" cy="244475"/>
          </a:xfrm>
          <a:prstGeom prst="rect">
            <a:avLst/>
          </a:prstGeom>
        </p:spPr>
        <p:txBody>
          <a:bodyPr vert="horz" wrap="square" lIns="0" tIns="0" rIns="0" bIns="0" rtlCol="0">
            <a:spAutoFit/>
          </a:bodyPr>
          <a:lstStyle/>
          <a:p>
            <a:pPr marL="12700">
              <a:lnSpc>
                <a:spcPct val="100000"/>
              </a:lnSpc>
            </a:pPr>
            <a:r>
              <a:rPr sz="1500" i="1" spc="10" dirty="0">
                <a:latin typeface="Arial"/>
                <a:cs typeface="Arial"/>
              </a:rPr>
              <a:t>R6</a:t>
            </a:r>
            <a:endParaRPr sz="1500">
              <a:latin typeface="Arial"/>
              <a:cs typeface="Arial"/>
            </a:endParaRPr>
          </a:p>
        </p:txBody>
      </p:sp>
      <p:sp>
        <p:nvSpPr>
          <p:cNvPr id="88" name="object 88"/>
          <p:cNvSpPr txBox="1"/>
          <p:nvPr/>
        </p:nvSpPr>
        <p:spPr>
          <a:xfrm>
            <a:off x="6093867" y="4193391"/>
            <a:ext cx="111760" cy="198120"/>
          </a:xfrm>
          <a:prstGeom prst="rect">
            <a:avLst/>
          </a:prstGeom>
        </p:spPr>
        <p:txBody>
          <a:bodyPr vert="horz" wrap="square" lIns="0" tIns="0" rIns="0" bIns="0" rtlCol="0">
            <a:spAutoFit/>
          </a:bodyPr>
          <a:lstStyle/>
          <a:p>
            <a:pPr marL="12700">
              <a:lnSpc>
                <a:spcPct val="100000"/>
              </a:lnSpc>
            </a:pPr>
            <a:r>
              <a:rPr sz="1200" i="1" spc="5" dirty="0">
                <a:latin typeface="Arial"/>
                <a:cs typeface="Arial"/>
              </a:rPr>
              <a:t>5</a:t>
            </a:r>
            <a:endParaRPr sz="1200">
              <a:latin typeface="Arial"/>
              <a:cs typeface="Arial"/>
            </a:endParaRPr>
          </a:p>
        </p:txBody>
      </p:sp>
      <p:sp>
        <p:nvSpPr>
          <p:cNvPr id="89" name="object 89"/>
          <p:cNvSpPr txBox="1"/>
          <p:nvPr/>
        </p:nvSpPr>
        <p:spPr>
          <a:xfrm>
            <a:off x="2046529" y="3711564"/>
            <a:ext cx="325755" cy="198120"/>
          </a:xfrm>
          <a:prstGeom prst="rect">
            <a:avLst/>
          </a:prstGeom>
        </p:spPr>
        <p:txBody>
          <a:bodyPr vert="horz" wrap="square" lIns="0" tIns="0" rIns="0" bIns="0" rtlCol="0">
            <a:spAutoFit/>
          </a:bodyPr>
          <a:lstStyle/>
          <a:p>
            <a:pPr marL="12700">
              <a:lnSpc>
                <a:spcPct val="100000"/>
              </a:lnSpc>
            </a:pPr>
            <a:r>
              <a:rPr sz="1200" i="1" spc="5" dirty="0">
                <a:latin typeface="Arial"/>
                <a:cs typeface="Arial"/>
              </a:rPr>
              <a:t>L </a:t>
            </a:r>
            <a:r>
              <a:rPr sz="1200" i="1" dirty="0">
                <a:latin typeface="Arial"/>
                <a:cs typeface="Arial"/>
              </a:rPr>
              <a:t>,</a:t>
            </a:r>
            <a:r>
              <a:rPr sz="1200" i="1" spc="-100" dirty="0">
                <a:latin typeface="Arial"/>
                <a:cs typeface="Arial"/>
              </a:rPr>
              <a:t> </a:t>
            </a:r>
            <a:r>
              <a:rPr sz="1200" i="1" spc="5" dirty="0">
                <a:latin typeface="Arial"/>
                <a:cs typeface="Arial"/>
              </a:rPr>
              <a:t>1</a:t>
            </a:r>
            <a:endParaRPr sz="1200">
              <a:latin typeface="Arial"/>
              <a:cs typeface="Arial"/>
            </a:endParaRPr>
          </a:p>
        </p:txBody>
      </p:sp>
      <p:sp>
        <p:nvSpPr>
          <p:cNvPr id="90" name="object 90"/>
          <p:cNvSpPr txBox="1"/>
          <p:nvPr/>
        </p:nvSpPr>
        <p:spPr>
          <a:xfrm>
            <a:off x="2721086" y="4386121"/>
            <a:ext cx="325755" cy="198120"/>
          </a:xfrm>
          <a:prstGeom prst="rect">
            <a:avLst/>
          </a:prstGeom>
        </p:spPr>
        <p:txBody>
          <a:bodyPr vert="horz" wrap="square" lIns="0" tIns="0" rIns="0" bIns="0" rtlCol="0">
            <a:spAutoFit/>
          </a:bodyPr>
          <a:lstStyle/>
          <a:p>
            <a:pPr marL="12700">
              <a:lnSpc>
                <a:spcPct val="100000"/>
              </a:lnSpc>
            </a:pPr>
            <a:r>
              <a:rPr sz="1200" i="1" spc="5" dirty="0">
                <a:latin typeface="Arial"/>
                <a:cs typeface="Arial"/>
              </a:rPr>
              <a:t>L </a:t>
            </a:r>
            <a:r>
              <a:rPr sz="1200" i="1" dirty="0">
                <a:latin typeface="Arial"/>
                <a:cs typeface="Arial"/>
              </a:rPr>
              <a:t>,</a:t>
            </a:r>
            <a:r>
              <a:rPr sz="1200" i="1" spc="-100" dirty="0">
                <a:latin typeface="Arial"/>
                <a:cs typeface="Arial"/>
              </a:rPr>
              <a:t> </a:t>
            </a:r>
            <a:r>
              <a:rPr sz="1200" i="1" spc="5" dirty="0">
                <a:latin typeface="Arial"/>
                <a:cs typeface="Arial"/>
              </a:rPr>
              <a:t>1</a:t>
            </a:r>
            <a:endParaRPr sz="1200">
              <a:latin typeface="Arial"/>
              <a:cs typeface="Arial"/>
            </a:endParaRPr>
          </a:p>
        </p:txBody>
      </p:sp>
      <p:sp>
        <p:nvSpPr>
          <p:cNvPr id="91" name="object 91"/>
          <p:cNvSpPr txBox="1"/>
          <p:nvPr/>
        </p:nvSpPr>
        <p:spPr>
          <a:xfrm>
            <a:off x="1757426" y="4299839"/>
            <a:ext cx="271780" cy="525145"/>
          </a:xfrm>
          <a:prstGeom prst="rect">
            <a:avLst/>
          </a:prstGeom>
        </p:spPr>
        <p:txBody>
          <a:bodyPr vert="horz" wrap="square" lIns="0" tIns="0" rIns="0" bIns="0" rtlCol="0">
            <a:spAutoFit/>
          </a:bodyPr>
          <a:lstStyle/>
          <a:p>
            <a:pPr marL="12700">
              <a:lnSpc>
                <a:spcPct val="100000"/>
              </a:lnSpc>
            </a:pPr>
            <a:r>
              <a:rPr sz="1500" i="1" spc="10" dirty="0">
                <a:latin typeface="Arial"/>
                <a:cs typeface="Arial"/>
              </a:rPr>
              <a:t>R1</a:t>
            </a:r>
            <a:endParaRPr sz="1500">
              <a:latin typeface="Arial"/>
              <a:cs typeface="Arial"/>
            </a:endParaRPr>
          </a:p>
          <a:p>
            <a:pPr marL="12700">
              <a:lnSpc>
                <a:spcPct val="100000"/>
              </a:lnSpc>
              <a:spcBef>
                <a:spcPts val="775"/>
              </a:spcBef>
            </a:pPr>
            <a:r>
              <a:rPr sz="1200" i="1" spc="5" dirty="0">
                <a:latin typeface="Arial"/>
                <a:cs typeface="Arial"/>
              </a:rPr>
              <a:t>L,1</a:t>
            </a:r>
            <a:endParaRPr sz="1200">
              <a:latin typeface="Arial"/>
              <a:cs typeface="Arial"/>
            </a:endParaRPr>
          </a:p>
        </p:txBody>
      </p:sp>
      <p:sp>
        <p:nvSpPr>
          <p:cNvPr id="92" name="object 92"/>
          <p:cNvSpPr/>
          <p:nvPr/>
        </p:nvSpPr>
        <p:spPr>
          <a:xfrm>
            <a:off x="1651266" y="6632702"/>
            <a:ext cx="430530" cy="430530"/>
          </a:xfrm>
          <a:custGeom>
            <a:avLst/>
            <a:gdLst/>
            <a:ahLst/>
            <a:cxnLst/>
            <a:rect l="l" t="t" r="r" b="b"/>
            <a:pathLst>
              <a:path w="430530" h="430529">
                <a:moveTo>
                  <a:pt x="430441" y="215214"/>
                </a:moveTo>
                <a:lnTo>
                  <a:pt x="424757" y="264560"/>
                </a:lnTo>
                <a:lnTo>
                  <a:pt x="408566" y="309859"/>
                </a:lnTo>
                <a:lnTo>
                  <a:pt x="383160" y="349819"/>
                </a:lnTo>
                <a:lnTo>
                  <a:pt x="349832" y="383148"/>
                </a:lnTo>
                <a:lnTo>
                  <a:pt x="309872" y="408553"/>
                </a:lnTo>
                <a:lnTo>
                  <a:pt x="264573" y="424744"/>
                </a:lnTo>
                <a:lnTo>
                  <a:pt x="215226" y="430428"/>
                </a:lnTo>
                <a:lnTo>
                  <a:pt x="165879" y="424744"/>
                </a:lnTo>
                <a:lnTo>
                  <a:pt x="120578" y="408553"/>
                </a:lnTo>
                <a:lnTo>
                  <a:pt x="80616" y="383148"/>
                </a:lnTo>
                <a:lnTo>
                  <a:pt x="47285" y="349819"/>
                </a:lnTo>
                <a:lnTo>
                  <a:pt x="21877" y="309859"/>
                </a:lnTo>
                <a:lnTo>
                  <a:pt x="5684" y="264560"/>
                </a:lnTo>
                <a:lnTo>
                  <a:pt x="0" y="215214"/>
                </a:lnTo>
                <a:lnTo>
                  <a:pt x="5684" y="165867"/>
                </a:lnTo>
                <a:lnTo>
                  <a:pt x="21877" y="120568"/>
                </a:lnTo>
                <a:lnTo>
                  <a:pt x="47285" y="80608"/>
                </a:lnTo>
                <a:lnTo>
                  <a:pt x="80616" y="47280"/>
                </a:lnTo>
                <a:lnTo>
                  <a:pt x="120578" y="21874"/>
                </a:lnTo>
                <a:lnTo>
                  <a:pt x="165879" y="5683"/>
                </a:lnTo>
                <a:lnTo>
                  <a:pt x="215226" y="0"/>
                </a:lnTo>
                <a:lnTo>
                  <a:pt x="264573" y="5683"/>
                </a:lnTo>
                <a:lnTo>
                  <a:pt x="309872" y="21874"/>
                </a:lnTo>
                <a:lnTo>
                  <a:pt x="349832" y="47280"/>
                </a:lnTo>
                <a:lnTo>
                  <a:pt x="383160" y="80608"/>
                </a:lnTo>
                <a:lnTo>
                  <a:pt x="408566" y="120568"/>
                </a:lnTo>
                <a:lnTo>
                  <a:pt x="424757" y="165867"/>
                </a:lnTo>
                <a:lnTo>
                  <a:pt x="430441" y="215214"/>
                </a:lnTo>
                <a:close/>
              </a:path>
            </a:pathLst>
          </a:custGeom>
          <a:ln w="4818">
            <a:solidFill>
              <a:srgbClr val="000000"/>
            </a:solidFill>
          </a:ln>
        </p:spPr>
        <p:txBody>
          <a:bodyPr wrap="square" lIns="0" tIns="0" rIns="0" bIns="0" rtlCol="0"/>
          <a:lstStyle/>
          <a:p>
            <a:endParaRPr/>
          </a:p>
        </p:txBody>
      </p:sp>
      <p:sp>
        <p:nvSpPr>
          <p:cNvPr id="93" name="object 93"/>
          <p:cNvSpPr/>
          <p:nvPr/>
        </p:nvSpPr>
        <p:spPr>
          <a:xfrm>
            <a:off x="2620708" y="6084696"/>
            <a:ext cx="430530" cy="430530"/>
          </a:xfrm>
          <a:custGeom>
            <a:avLst/>
            <a:gdLst/>
            <a:ahLst/>
            <a:cxnLst/>
            <a:rect l="l" t="t" r="r" b="b"/>
            <a:pathLst>
              <a:path w="430530" h="430529">
                <a:moveTo>
                  <a:pt x="430428" y="215214"/>
                </a:moveTo>
                <a:lnTo>
                  <a:pt x="424744" y="264565"/>
                </a:lnTo>
                <a:lnTo>
                  <a:pt x="408553" y="309867"/>
                </a:lnTo>
                <a:lnTo>
                  <a:pt x="383148" y="349829"/>
                </a:lnTo>
                <a:lnTo>
                  <a:pt x="349819" y="383159"/>
                </a:lnTo>
                <a:lnTo>
                  <a:pt x="309859" y="408566"/>
                </a:lnTo>
                <a:lnTo>
                  <a:pt x="264560" y="424757"/>
                </a:lnTo>
                <a:lnTo>
                  <a:pt x="215214" y="430441"/>
                </a:lnTo>
                <a:lnTo>
                  <a:pt x="165867" y="424757"/>
                </a:lnTo>
                <a:lnTo>
                  <a:pt x="120568" y="408566"/>
                </a:lnTo>
                <a:lnTo>
                  <a:pt x="80608" y="383159"/>
                </a:lnTo>
                <a:lnTo>
                  <a:pt x="47280" y="349829"/>
                </a:lnTo>
                <a:lnTo>
                  <a:pt x="21874" y="309867"/>
                </a:lnTo>
                <a:lnTo>
                  <a:pt x="5683" y="264565"/>
                </a:lnTo>
                <a:lnTo>
                  <a:pt x="0" y="215214"/>
                </a:lnTo>
                <a:lnTo>
                  <a:pt x="5683" y="165867"/>
                </a:lnTo>
                <a:lnTo>
                  <a:pt x="21874" y="120568"/>
                </a:lnTo>
                <a:lnTo>
                  <a:pt x="47280" y="80608"/>
                </a:lnTo>
                <a:lnTo>
                  <a:pt x="80608" y="47280"/>
                </a:lnTo>
                <a:lnTo>
                  <a:pt x="120568" y="21874"/>
                </a:lnTo>
                <a:lnTo>
                  <a:pt x="165867" y="5683"/>
                </a:lnTo>
                <a:lnTo>
                  <a:pt x="215214" y="0"/>
                </a:lnTo>
                <a:lnTo>
                  <a:pt x="264560" y="5683"/>
                </a:lnTo>
                <a:lnTo>
                  <a:pt x="309859" y="21874"/>
                </a:lnTo>
                <a:lnTo>
                  <a:pt x="349819" y="47280"/>
                </a:lnTo>
                <a:lnTo>
                  <a:pt x="383148" y="80608"/>
                </a:lnTo>
                <a:lnTo>
                  <a:pt x="408553" y="120568"/>
                </a:lnTo>
                <a:lnTo>
                  <a:pt x="424744" y="165867"/>
                </a:lnTo>
                <a:lnTo>
                  <a:pt x="430428" y="215214"/>
                </a:lnTo>
                <a:close/>
              </a:path>
            </a:pathLst>
          </a:custGeom>
          <a:ln w="4818">
            <a:solidFill>
              <a:srgbClr val="000000"/>
            </a:solidFill>
          </a:ln>
        </p:spPr>
        <p:txBody>
          <a:bodyPr wrap="square" lIns="0" tIns="0" rIns="0" bIns="0" rtlCol="0"/>
          <a:lstStyle/>
          <a:p>
            <a:endParaRPr/>
          </a:p>
        </p:txBody>
      </p:sp>
      <p:sp>
        <p:nvSpPr>
          <p:cNvPr id="94" name="object 94"/>
          <p:cNvSpPr/>
          <p:nvPr/>
        </p:nvSpPr>
        <p:spPr>
          <a:xfrm>
            <a:off x="3604920" y="7074052"/>
            <a:ext cx="430530" cy="430530"/>
          </a:xfrm>
          <a:custGeom>
            <a:avLst/>
            <a:gdLst/>
            <a:ahLst/>
            <a:cxnLst/>
            <a:rect l="l" t="t" r="r" b="b"/>
            <a:pathLst>
              <a:path w="430529" h="430529">
                <a:moveTo>
                  <a:pt x="430428" y="215214"/>
                </a:moveTo>
                <a:lnTo>
                  <a:pt x="424744" y="264560"/>
                </a:lnTo>
                <a:lnTo>
                  <a:pt x="408553" y="309859"/>
                </a:lnTo>
                <a:lnTo>
                  <a:pt x="383148" y="349819"/>
                </a:lnTo>
                <a:lnTo>
                  <a:pt x="349819" y="383148"/>
                </a:lnTo>
                <a:lnTo>
                  <a:pt x="309859" y="408553"/>
                </a:lnTo>
                <a:lnTo>
                  <a:pt x="264560" y="424744"/>
                </a:lnTo>
                <a:lnTo>
                  <a:pt x="215214" y="430428"/>
                </a:lnTo>
                <a:lnTo>
                  <a:pt x="165867" y="424744"/>
                </a:lnTo>
                <a:lnTo>
                  <a:pt x="120568" y="408553"/>
                </a:lnTo>
                <a:lnTo>
                  <a:pt x="80608" y="383148"/>
                </a:lnTo>
                <a:lnTo>
                  <a:pt x="47280" y="349819"/>
                </a:lnTo>
                <a:lnTo>
                  <a:pt x="21874" y="309859"/>
                </a:lnTo>
                <a:lnTo>
                  <a:pt x="5683" y="264560"/>
                </a:lnTo>
                <a:lnTo>
                  <a:pt x="0" y="215214"/>
                </a:lnTo>
                <a:lnTo>
                  <a:pt x="5683" y="165867"/>
                </a:lnTo>
                <a:lnTo>
                  <a:pt x="21874" y="120568"/>
                </a:lnTo>
                <a:lnTo>
                  <a:pt x="47280" y="80608"/>
                </a:lnTo>
                <a:lnTo>
                  <a:pt x="80608" y="47280"/>
                </a:lnTo>
                <a:lnTo>
                  <a:pt x="120568" y="21874"/>
                </a:lnTo>
                <a:lnTo>
                  <a:pt x="165867" y="5683"/>
                </a:lnTo>
                <a:lnTo>
                  <a:pt x="215214" y="0"/>
                </a:lnTo>
                <a:lnTo>
                  <a:pt x="264560" y="5683"/>
                </a:lnTo>
                <a:lnTo>
                  <a:pt x="309859" y="21874"/>
                </a:lnTo>
                <a:lnTo>
                  <a:pt x="349819" y="47280"/>
                </a:lnTo>
                <a:lnTo>
                  <a:pt x="383148" y="80608"/>
                </a:lnTo>
                <a:lnTo>
                  <a:pt x="408553" y="120568"/>
                </a:lnTo>
                <a:lnTo>
                  <a:pt x="424744" y="165867"/>
                </a:lnTo>
                <a:lnTo>
                  <a:pt x="430428" y="215214"/>
                </a:lnTo>
                <a:close/>
              </a:path>
            </a:pathLst>
          </a:custGeom>
          <a:ln w="4818">
            <a:solidFill>
              <a:srgbClr val="000000"/>
            </a:solidFill>
          </a:ln>
        </p:spPr>
        <p:txBody>
          <a:bodyPr wrap="square" lIns="0" tIns="0" rIns="0" bIns="0" rtlCol="0"/>
          <a:lstStyle/>
          <a:p>
            <a:endParaRPr/>
          </a:p>
        </p:txBody>
      </p:sp>
      <p:sp>
        <p:nvSpPr>
          <p:cNvPr id="95" name="object 95"/>
          <p:cNvSpPr/>
          <p:nvPr/>
        </p:nvSpPr>
        <p:spPr>
          <a:xfrm>
            <a:off x="4632172" y="6405917"/>
            <a:ext cx="430530" cy="430530"/>
          </a:xfrm>
          <a:custGeom>
            <a:avLst/>
            <a:gdLst/>
            <a:ahLst/>
            <a:cxnLst/>
            <a:rect l="l" t="t" r="r" b="b"/>
            <a:pathLst>
              <a:path w="430529" h="430529">
                <a:moveTo>
                  <a:pt x="430428" y="215214"/>
                </a:moveTo>
                <a:lnTo>
                  <a:pt x="424744" y="264560"/>
                </a:lnTo>
                <a:lnTo>
                  <a:pt x="408553" y="309859"/>
                </a:lnTo>
                <a:lnTo>
                  <a:pt x="383148" y="349819"/>
                </a:lnTo>
                <a:lnTo>
                  <a:pt x="349819" y="383148"/>
                </a:lnTo>
                <a:lnTo>
                  <a:pt x="309859" y="408553"/>
                </a:lnTo>
                <a:lnTo>
                  <a:pt x="264560" y="424744"/>
                </a:lnTo>
                <a:lnTo>
                  <a:pt x="215214" y="430428"/>
                </a:lnTo>
                <a:lnTo>
                  <a:pt x="165867" y="424744"/>
                </a:lnTo>
                <a:lnTo>
                  <a:pt x="120568" y="408553"/>
                </a:lnTo>
                <a:lnTo>
                  <a:pt x="80608" y="383148"/>
                </a:lnTo>
                <a:lnTo>
                  <a:pt x="47280" y="349819"/>
                </a:lnTo>
                <a:lnTo>
                  <a:pt x="21874" y="309859"/>
                </a:lnTo>
                <a:lnTo>
                  <a:pt x="5683" y="264560"/>
                </a:lnTo>
                <a:lnTo>
                  <a:pt x="0" y="215214"/>
                </a:lnTo>
                <a:lnTo>
                  <a:pt x="5683" y="165867"/>
                </a:lnTo>
                <a:lnTo>
                  <a:pt x="21874" y="120568"/>
                </a:lnTo>
                <a:lnTo>
                  <a:pt x="47280" y="80608"/>
                </a:lnTo>
                <a:lnTo>
                  <a:pt x="80608" y="47280"/>
                </a:lnTo>
                <a:lnTo>
                  <a:pt x="120568" y="21874"/>
                </a:lnTo>
                <a:lnTo>
                  <a:pt x="165867" y="5683"/>
                </a:lnTo>
                <a:lnTo>
                  <a:pt x="215214" y="0"/>
                </a:lnTo>
                <a:lnTo>
                  <a:pt x="264560" y="5683"/>
                </a:lnTo>
                <a:lnTo>
                  <a:pt x="309859" y="21874"/>
                </a:lnTo>
                <a:lnTo>
                  <a:pt x="349819" y="47280"/>
                </a:lnTo>
                <a:lnTo>
                  <a:pt x="383148" y="80608"/>
                </a:lnTo>
                <a:lnTo>
                  <a:pt x="408553" y="120568"/>
                </a:lnTo>
                <a:lnTo>
                  <a:pt x="424744" y="165867"/>
                </a:lnTo>
                <a:lnTo>
                  <a:pt x="430428" y="215214"/>
                </a:lnTo>
                <a:close/>
              </a:path>
            </a:pathLst>
          </a:custGeom>
          <a:ln w="4818">
            <a:solidFill>
              <a:srgbClr val="000000"/>
            </a:solidFill>
          </a:ln>
        </p:spPr>
        <p:txBody>
          <a:bodyPr wrap="square" lIns="0" tIns="0" rIns="0" bIns="0" rtlCol="0"/>
          <a:lstStyle/>
          <a:p>
            <a:endParaRPr/>
          </a:p>
        </p:txBody>
      </p:sp>
      <p:sp>
        <p:nvSpPr>
          <p:cNvPr id="96" name="object 96"/>
          <p:cNvSpPr/>
          <p:nvPr/>
        </p:nvSpPr>
        <p:spPr>
          <a:xfrm>
            <a:off x="5732017" y="6041656"/>
            <a:ext cx="430530" cy="430530"/>
          </a:xfrm>
          <a:custGeom>
            <a:avLst/>
            <a:gdLst/>
            <a:ahLst/>
            <a:cxnLst/>
            <a:rect l="l" t="t" r="r" b="b"/>
            <a:pathLst>
              <a:path w="430529" h="430529">
                <a:moveTo>
                  <a:pt x="430441" y="215214"/>
                </a:moveTo>
                <a:lnTo>
                  <a:pt x="424757" y="264560"/>
                </a:lnTo>
                <a:lnTo>
                  <a:pt x="408566" y="309859"/>
                </a:lnTo>
                <a:lnTo>
                  <a:pt x="383160" y="349819"/>
                </a:lnTo>
                <a:lnTo>
                  <a:pt x="349832" y="383148"/>
                </a:lnTo>
                <a:lnTo>
                  <a:pt x="309872" y="408553"/>
                </a:lnTo>
                <a:lnTo>
                  <a:pt x="264573" y="424744"/>
                </a:lnTo>
                <a:lnTo>
                  <a:pt x="215226" y="430428"/>
                </a:lnTo>
                <a:lnTo>
                  <a:pt x="165875" y="424744"/>
                </a:lnTo>
                <a:lnTo>
                  <a:pt x="120573" y="408553"/>
                </a:lnTo>
                <a:lnTo>
                  <a:pt x="80611" y="383148"/>
                </a:lnTo>
                <a:lnTo>
                  <a:pt x="47281" y="349819"/>
                </a:lnTo>
                <a:lnTo>
                  <a:pt x="21874" y="309859"/>
                </a:lnTo>
                <a:lnTo>
                  <a:pt x="5684" y="264560"/>
                </a:lnTo>
                <a:lnTo>
                  <a:pt x="0" y="215214"/>
                </a:lnTo>
                <a:lnTo>
                  <a:pt x="5684" y="165867"/>
                </a:lnTo>
                <a:lnTo>
                  <a:pt x="21874" y="120568"/>
                </a:lnTo>
                <a:lnTo>
                  <a:pt x="47281" y="80608"/>
                </a:lnTo>
                <a:lnTo>
                  <a:pt x="80611" y="47280"/>
                </a:lnTo>
                <a:lnTo>
                  <a:pt x="120573" y="21874"/>
                </a:lnTo>
                <a:lnTo>
                  <a:pt x="165875" y="5683"/>
                </a:lnTo>
                <a:lnTo>
                  <a:pt x="215226" y="0"/>
                </a:lnTo>
                <a:lnTo>
                  <a:pt x="264573" y="5683"/>
                </a:lnTo>
                <a:lnTo>
                  <a:pt x="309872" y="21874"/>
                </a:lnTo>
                <a:lnTo>
                  <a:pt x="349832" y="47280"/>
                </a:lnTo>
                <a:lnTo>
                  <a:pt x="383160" y="80608"/>
                </a:lnTo>
                <a:lnTo>
                  <a:pt x="408566" y="120568"/>
                </a:lnTo>
                <a:lnTo>
                  <a:pt x="424757" y="165867"/>
                </a:lnTo>
                <a:lnTo>
                  <a:pt x="430441" y="215214"/>
                </a:lnTo>
                <a:close/>
              </a:path>
            </a:pathLst>
          </a:custGeom>
          <a:ln w="4818">
            <a:solidFill>
              <a:srgbClr val="000000"/>
            </a:solidFill>
          </a:ln>
        </p:spPr>
        <p:txBody>
          <a:bodyPr wrap="square" lIns="0" tIns="0" rIns="0" bIns="0" rtlCol="0"/>
          <a:lstStyle/>
          <a:p>
            <a:endParaRPr/>
          </a:p>
        </p:txBody>
      </p:sp>
      <p:sp>
        <p:nvSpPr>
          <p:cNvPr id="97" name="object 97"/>
          <p:cNvSpPr/>
          <p:nvPr/>
        </p:nvSpPr>
        <p:spPr>
          <a:xfrm>
            <a:off x="5779566" y="7237234"/>
            <a:ext cx="430530" cy="430530"/>
          </a:xfrm>
          <a:custGeom>
            <a:avLst/>
            <a:gdLst/>
            <a:ahLst/>
            <a:cxnLst/>
            <a:rect l="l" t="t" r="r" b="b"/>
            <a:pathLst>
              <a:path w="430529" h="430529">
                <a:moveTo>
                  <a:pt x="430428" y="215214"/>
                </a:moveTo>
                <a:lnTo>
                  <a:pt x="424744" y="264560"/>
                </a:lnTo>
                <a:lnTo>
                  <a:pt x="408553" y="309859"/>
                </a:lnTo>
                <a:lnTo>
                  <a:pt x="383148" y="349819"/>
                </a:lnTo>
                <a:lnTo>
                  <a:pt x="349819" y="383148"/>
                </a:lnTo>
                <a:lnTo>
                  <a:pt x="309859" y="408553"/>
                </a:lnTo>
                <a:lnTo>
                  <a:pt x="264560" y="424744"/>
                </a:lnTo>
                <a:lnTo>
                  <a:pt x="215214" y="430428"/>
                </a:lnTo>
                <a:lnTo>
                  <a:pt x="165867" y="424744"/>
                </a:lnTo>
                <a:lnTo>
                  <a:pt x="120568" y="408553"/>
                </a:lnTo>
                <a:lnTo>
                  <a:pt x="80608" y="383148"/>
                </a:lnTo>
                <a:lnTo>
                  <a:pt x="47280" y="349819"/>
                </a:lnTo>
                <a:lnTo>
                  <a:pt x="21874" y="309859"/>
                </a:lnTo>
                <a:lnTo>
                  <a:pt x="5683" y="264560"/>
                </a:lnTo>
                <a:lnTo>
                  <a:pt x="0" y="215214"/>
                </a:lnTo>
                <a:lnTo>
                  <a:pt x="5683" y="165867"/>
                </a:lnTo>
                <a:lnTo>
                  <a:pt x="21874" y="120568"/>
                </a:lnTo>
                <a:lnTo>
                  <a:pt x="47280" y="80608"/>
                </a:lnTo>
                <a:lnTo>
                  <a:pt x="80608" y="47280"/>
                </a:lnTo>
                <a:lnTo>
                  <a:pt x="120568" y="21874"/>
                </a:lnTo>
                <a:lnTo>
                  <a:pt x="165867" y="5683"/>
                </a:lnTo>
                <a:lnTo>
                  <a:pt x="215214" y="0"/>
                </a:lnTo>
                <a:lnTo>
                  <a:pt x="264560" y="5683"/>
                </a:lnTo>
                <a:lnTo>
                  <a:pt x="309859" y="21874"/>
                </a:lnTo>
                <a:lnTo>
                  <a:pt x="349819" y="47280"/>
                </a:lnTo>
                <a:lnTo>
                  <a:pt x="383148" y="80608"/>
                </a:lnTo>
                <a:lnTo>
                  <a:pt x="408553" y="120568"/>
                </a:lnTo>
                <a:lnTo>
                  <a:pt x="424744" y="165867"/>
                </a:lnTo>
                <a:lnTo>
                  <a:pt x="430428" y="215214"/>
                </a:lnTo>
                <a:close/>
              </a:path>
            </a:pathLst>
          </a:custGeom>
          <a:ln w="4818">
            <a:solidFill>
              <a:srgbClr val="000000"/>
            </a:solidFill>
          </a:ln>
        </p:spPr>
        <p:txBody>
          <a:bodyPr wrap="square" lIns="0" tIns="0" rIns="0" bIns="0" rtlCol="0"/>
          <a:lstStyle/>
          <a:p>
            <a:endParaRPr/>
          </a:p>
        </p:txBody>
      </p:sp>
      <p:sp>
        <p:nvSpPr>
          <p:cNvPr id="98" name="object 98"/>
          <p:cNvSpPr/>
          <p:nvPr/>
        </p:nvSpPr>
        <p:spPr>
          <a:xfrm>
            <a:off x="2059216" y="6414274"/>
            <a:ext cx="578485" cy="289560"/>
          </a:xfrm>
          <a:custGeom>
            <a:avLst/>
            <a:gdLst/>
            <a:ahLst/>
            <a:cxnLst/>
            <a:rect l="l" t="t" r="r" b="b"/>
            <a:pathLst>
              <a:path w="578485" h="289559">
                <a:moveTo>
                  <a:pt x="0" y="289090"/>
                </a:moveTo>
                <a:lnTo>
                  <a:pt x="578192" y="0"/>
                </a:lnTo>
              </a:path>
            </a:pathLst>
          </a:custGeom>
          <a:ln w="4818">
            <a:solidFill>
              <a:srgbClr val="000000"/>
            </a:solidFill>
          </a:ln>
        </p:spPr>
        <p:txBody>
          <a:bodyPr wrap="square" lIns="0" tIns="0" rIns="0" bIns="0" rtlCol="0"/>
          <a:lstStyle/>
          <a:p>
            <a:endParaRPr/>
          </a:p>
        </p:txBody>
      </p:sp>
      <p:sp>
        <p:nvSpPr>
          <p:cNvPr id="99" name="object 99"/>
          <p:cNvSpPr/>
          <p:nvPr/>
        </p:nvSpPr>
        <p:spPr>
          <a:xfrm>
            <a:off x="2059216" y="6944283"/>
            <a:ext cx="1542415" cy="386080"/>
          </a:xfrm>
          <a:custGeom>
            <a:avLst/>
            <a:gdLst/>
            <a:ahLst/>
            <a:cxnLst/>
            <a:rect l="l" t="t" r="r" b="b"/>
            <a:pathLst>
              <a:path w="1542414" h="386079">
                <a:moveTo>
                  <a:pt x="0" y="0"/>
                </a:moveTo>
                <a:lnTo>
                  <a:pt x="1541843" y="385457"/>
                </a:lnTo>
              </a:path>
            </a:pathLst>
          </a:custGeom>
          <a:ln w="4818">
            <a:solidFill>
              <a:srgbClr val="000000"/>
            </a:solidFill>
          </a:ln>
        </p:spPr>
        <p:txBody>
          <a:bodyPr wrap="square" lIns="0" tIns="0" rIns="0" bIns="0" rtlCol="0"/>
          <a:lstStyle/>
          <a:p>
            <a:endParaRPr/>
          </a:p>
        </p:txBody>
      </p:sp>
      <p:sp>
        <p:nvSpPr>
          <p:cNvPr id="100" name="object 100"/>
          <p:cNvSpPr/>
          <p:nvPr/>
        </p:nvSpPr>
        <p:spPr>
          <a:xfrm>
            <a:off x="3071050" y="6269723"/>
            <a:ext cx="1590040" cy="337820"/>
          </a:xfrm>
          <a:custGeom>
            <a:avLst/>
            <a:gdLst/>
            <a:ahLst/>
            <a:cxnLst/>
            <a:rect l="l" t="t" r="r" b="b"/>
            <a:pathLst>
              <a:path w="1590039" h="337820">
                <a:moveTo>
                  <a:pt x="0" y="0"/>
                </a:moveTo>
                <a:lnTo>
                  <a:pt x="1590027" y="337273"/>
                </a:lnTo>
              </a:path>
            </a:pathLst>
          </a:custGeom>
          <a:ln w="4818">
            <a:solidFill>
              <a:srgbClr val="000000"/>
            </a:solidFill>
          </a:ln>
        </p:spPr>
        <p:txBody>
          <a:bodyPr wrap="square" lIns="0" tIns="0" rIns="0" bIns="0" rtlCol="0"/>
          <a:lstStyle/>
          <a:p>
            <a:endParaRPr/>
          </a:p>
        </p:txBody>
      </p:sp>
      <p:sp>
        <p:nvSpPr>
          <p:cNvPr id="101" name="object 101"/>
          <p:cNvSpPr/>
          <p:nvPr/>
        </p:nvSpPr>
        <p:spPr>
          <a:xfrm>
            <a:off x="2974695" y="6462458"/>
            <a:ext cx="723265" cy="626745"/>
          </a:xfrm>
          <a:custGeom>
            <a:avLst/>
            <a:gdLst/>
            <a:ahLst/>
            <a:cxnLst/>
            <a:rect l="l" t="t" r="r" b="b"/>
            <a:pathLst>
              <a:path w="723264" h="626745">
                <a:moveTo>
                  <a:pt x="0" y="0"/>
                </a:moveTo>
                <a:lnTo>
                  <a:pt x="722731" y="626364"/>
                </a:lnTo>
              </a:path>
            </a:pathLst>
          </a:custGeom>
          <a:ln w="4818">
            <a:solidFill>
              <a:srgbClr val="000000"/>
            </a:solidFill>
          </a:ln>
        </p:spPr>
        <p:txBody>
          <a:bodyPr wrap="square" lIns="0" tIns="0" rIns="0" bIns="0" rtlCol="0"/>
          <a:lstStyle/>
          <a:p>
            <a:endParaRPr/>
          </a:p>
        </p:txBody>
      </p:sp>
      <p:sp>
        <p:nvSpPr>
          <p:cNvPr id="102" name="object 102"/>
          <p:cNvSpPr/>
          <p:nvPr/>
        </p:nvSpPr>
        <p:spPr>
          <a:xfrm>
            <a:off x="3694861" y="7088822"/>
            <a:ext cx="5715" cy="0"/>
          </a:xfrm>
          <a:custGeom>
            <a:avLst/>
            <a:gdLst/>
            <a:ahLst/>
            <a:cxnLst/>
            <a:rect l="l" t="t" r="r" b="b"/>
            <a:pathLst>
              <a:path w="5714">
                <a:moveTo>
                  <a:pt x="0" y="0"/>
                </a:moveTo>
                <a:lnTo>
                  <a:pt x="5143" y="0"/>
                </a:lnTo>
              </a:path>
            </a:pathLst>
          </a:custGeom>
          <a:ln w="4818">
            <a:solidFill>
              <a:srgbClr val="000000"/>
            </a:solidFill>
          </a:ln>
        </p:spPr>
        <p:txBody>
          <a:bodyPr wrap="square" lIns="0" tIns="0" rIns="0" bIns="0" rtlCol="0"/>
          <a:lstStyle/>
          <a:p>
            <a:endParaRPr/>
          </a:p>
        </p:txBody>
      </p:sp>
      <p:sp>
        <p:nvSpPr>
          <p:cNvPr id="103" name="object 103"/>
          <p:cNvSpPr/>
          <p:nvPr/>
        </p:nvSpPr>
        <p:spPr>
          <a:xfrm>
            <a:off x="4034713" y="6799732"/>
            <a:ext cx="675005" cy="433705"/>
          </a:xfrm>
          <a:custGeom>
            <a:avLst/>
            <a:gdLst/>
            <a:ahLst/>
            <a:cxnLst/>
            <a:rect l="l" t="t" r="r" b="b"/>
            <a:pathLst>
              <a:path w="675004" h="433704">
                <a:moveTo>
                  <a:pt x="0" y="433641"/>
                </a:moveTo>
                <a:lnTo>
                  <a:pt x="674547" y="0"/>
                </a:lnTo>
              </a:path>
            </a:pathLst>
          </a:custGeom>
          <a:ln w="4818">
            <a:solidFill>
              <a:srgbClr val="000000"/>
            </a:solidFill>
          </a:ln>
        </p:spPr>
        <p:txBody>
          <a:bodyPr wrap="square" lIns="0" tIns="0" rIns="0" bIns="0" rtlCol="0"/>
          <a:lstStyle/>
          <a:p>
            <a:endParaRPr/>
          </a:p>
        </p:txBody>
      </p:sp>
      <p:sp>
        <p:nvSpPr>
          <p:cNvPr id="104" name="object 104"/>
          <p:cNvSpPr/>
          <p:nvPr/>
        </p:nvSpPr>
        <p:spPr>
          <a:xfrm>
            <a:off x="5046548" y="6317906"/>
            <a:ext cx="675005" cy="241300"/>
          </a:xfrm>
          <a:custGeom>
            <a:avLst/>
            <a:gdLst/>
            <a:ahLst/>
            <a:cxnLst/>
            <a:rect l="l" t="t" r="r" b="b"/>
            <a:pathLst>
              <a:path w="675004" h="241300">
                <a:moveTo>
                  <a:pt x="0" y="240906"/>
                </a:moveTo>
                <a:lnTo>
                  <a:pt x="674547" y="0"/>
                </a:lnTo>
              </a:path>
            </a:pathLst>
          </a:custGeom>
          <a:ln w="4818">
            <a:solidFill>
              <a:srgbClr val="000000"/>
            </a:solidFill>
          </a:ln>
        </p:spPr>
        <p:txBody>
          <a:bodyPr wrap="square" lIns="0" tIns="0" rIns="0" bIns="0" rtlCol="0"/>
          <a:lstStyle/>
          <a:p>
            <a:endParaRPr/>
          </a:p>
        </p:txBody>
      </p:sp>
      <p:sp>
        <p:nvSpPr>
          <p:cNvPr id="105" name="object 105"/>
          <p:cNvSpPr/>
          <p:nvPr/>
        </p:nvSpPr>
        <p:spPr>
          <a:xfrm>
            <a:off x="4998364" y="6751548"/>
            <a:ext cx="819150" cy="578485"/>
          </a:xfrm>
          <a:custGeom>
            <a:avLst/>
            <a:gdLst/>
            <a:ahLst/>
            <a:cxnLst/>
            <a:rect l="l" t="t" r="r" b="b"/>
            <a:pathLst>
              <a:path w="819150" h="578484">
                <a:moveTo>
                  <a:pt x="0" y="0"/>
                </a:moveTo>
                <a:lnTo>
                  <a:pt x="819099" y="578192"/>
                </a:lnTo>
              </a:path>
            </a:pathLst>
          </a:custGeom>
          <a:ln w="4818">
            <a:solidFill>
              <a:srgbClr val="000000"/>
            </a:solidFill>
          </a:ln>
        </p:spPr>
        <p:txBody>
          <a:bodyPr wrap="square" lIns="0" tIns="0" rIns="0" bIns="0" rtlCol="0"/>
          <a:lstStyle/>
          <a:p>
            <a:endParaRPr/>
          </a:p>
        </p:txBody>
      </p:sp>
      <p:sp>
        <p:nvSpPr>
          <p:cNvPr id="106" name="object 106"/>
          <p:cNvSpPr/>
          <p:nvPr/>
        </p:nvSpPr>
        <p:spPr>
          <a:xfrm>
            <a:off x="5962015" y="6462458"/>
            <a:ext cx="0" cy="771525"/>
          </a:xfrm>
          <a:custGeom>
            <a:avLst/>
            <a:gdLst/>
            <a:ahLst/>
            <a:cxnLst/>
            <a:rect l="l" t="t" r="r" b="b"/>
            <a:pathLst>
              <a:path h="771525">
                <a:moveTo>
                  <a:pt x="0" y="0"/>
                </a:moveTo>
                <a:lnTo>
                  <a:pt x="0" y="770915"/>
                </a:lnTo>
              </a:path>
            </a:pathLst>
          </a:custGeom>
          <a:ln w="3175">
            <a:solidFill>
              <a:srgbClr val="000000"/>
            </a:solidFill>
          </a:ln>
        </p:spPr>
        <p:txBody>
          <a:bodyPr wrap="square" lIns="0" tIns="0" rIns="0" bIns="0" rtlCol="0"/>
          <a:lstStyle/>
          <a:p>
            <a:endParaRPr/>
          </a:p>
        </p:txBody>
      </p:sp>
      <p:sp>
        <p:nvSpPr>
          <p:cNvPr id="107" name="object 107"/>
          <p:cNvSpPr/>
          <p:nvPr/>
        </p:nvSpPr>
        <p:spPr>
          <a:xfrm>
            <a:off x="5962015" y="6462458"/>
            <a:ext cx="0" cy="771525"/>
          </a:xfrm>
          <a:custGeom>
            <a:avLst/>
            <a:gdLst/>
            <a:ahLst/>
            <a:cxnLst/>
            <a:rect l="l" t="t" r="r" b="b"/>
            <a:pathLst>
              <a:path h="771525">
                <a:moveTo>
                  <a:pt x="0" y="0"/>
                </a:moveTo>
                <a:lnTo>
                  <a:pt x="0" y="770915"/>
                </a:lnTo>
              </a:path>
            </a:pathLst>
          </a:custGeom>
          <a:ln w="4818">
            <a:solidFill>
              <a:srgbClr val="000000"/>
            </a:solidFill>
          </a:ln>
        </p:spPr>
        <p:txBody>
          <a:bodyPr wrap="square" lIns="0" tIns="0" rIns="0" bIns="0" rtlCol="0"/>
          <a:lstStyle/>
          <a:p>
            <a:endParaRPr/>
          </a:p>
        </p:txBody>
      </p:sp>
      <p:sp>
        <p:nvSpPr>
          <p:cNvPr id="108" name="object 108"/>
          <p:cNvSpPr/>
          <p:nvPr/>
        </p:nvSpPr>
        <p:spPr>
          <a:xfrm>
            <a:off x="2683027" y="6944283"/>
            <a:ext cx="5715" cy="0"/>
          </a:xfrm>
          <a:custGeom>
            <a:avLst/>
            <a:gdLst/>
            <a:ahLst/>
            <a:cxnLst/>
            <a:rect l="l" t="t" r="r" b="b"/>
            <a:pathLst>
              <a:path w="5714">
                <a:moveTo>
                  <a:pt x="0" y="0"/>
                </a:moveTo>
                <a:lnTo>
                  <a:pt x="5130" y="0"/>
                </a:lnTo>
              </a:path>
            </a:pathLst>
          </a:custGeom>
          <a:ln w="4818">
            <a:solidFill>
              <a:srgbClr val="000000"/>
            </a:solidFill>
          </a:ln>
        </p:spPr>
        <p:txBody>
          <a:bodyPr wrap="square" lIns="0" tIns="0" rIns="0" bIns="0" rtlCol="0"/>
          <a:lstStyle/>
          <a:p>
            <a:endParaRPr/>
          </a:p>
        </p:txBody>
      </p:sp>
      <p:sp>
        <p:nvSpPr>
          <p:cNvPr id="109" name="object 109"/>
          <p:cNvSpPr/>
          <p:nvPr/>
        </p:nvSpPr>
        <p:spPr>
          <a:xfrm>
            <a:off x="2974695" y="6125171"/>
            <a:ext cx="471170" cy="94615"/>
          </a:xfrm>
          <a:custGeom>
            <a:avLst/>
            <a:gdLst/>
            <a:ahLst/>
            <a:cxnLst/>
            <a:rect l="l" t="t" r="r" b="b"/>
            <a:pathLst>
              <a:path w="471170" h="94614">
                <a:moveTo>
                  <a:pt x="0" y="0"/>
                </a:moveTo>
                <a:lnTo>
                  <a:pt x="471071" y="94216"/>
                </a:lnTo>
              </a:path>
            </a:pathLst>
          </a:custGeom>
          <a:ln w="4818">
            <a:solidFill>
              <a:srgbClr val="000000"/>
            </a:solidFill>
          </a:ln>
        </p:spPr>
        <p:txBody>
          <a:bodyPr wrap="square" lIns="0" tIns="0" rIns="0" bIns="0" rtlCol="0"/>
          <a:lstStyle/>
          <a:p>
            <a:endParaRPr/>
          </a:p>
        </p:txBody>
      </p:sp>
      <p:sp>
        <p:nvSpPr>
          <p:cNvPr id="110" name="object 110"/>
          <p:cNvSpPr/>
          <p:nvPr/>
        </p:nvSpPr>
        <p:spPr>
          <a:xfrm>
            <a:off x="3366579" y="6185560"/>
            <a:ext cx="80010" cy="37465"/>
          </a:xfrm>
          <a:custGeom>
            <a:avLst/>
            <a:gdLst/>
            <a:ahLst/>
            <a:cxnLst/>
            <a:rect l="l" t="t" r="r" b="b"/>
            <a:pathLst>
              <a:path w="80010" h="37464">
                <a:moveTo>
                  <a:pt x="7708" y="0"/>
                </a:moveTo>
                <a:lnTo>
                  <a:pt x="0" y="37261"/>
                </a:lnTo>
                <a:lnTo>
                  <a:pt x="79654" y="34048"/>
                </a:lnTo>
                <a:lnTo>
                  <a:pt x="7708" y="0"/>
                </a:lnTo>
                <a:close/>
              </a:path>
            </a:pathLst>
          </a:custGeom>
          <a:solidFill>
            <a:srgbClr val="000000"/>
          </a:solidFill>
        </p:spPr>
        <p:txBody>
          <a:bodyPr wrap="square" lIns="0" tIns="0" rIns="0" bIns="0" rtlCol="0"/>
          <a:lstStyle/>
          <a:p>
            <a:endParaRPr/>
          </a:p>
        </p:txBody>
      </p:sp>
      <p:sp>
        <p:nvSpPr>
          <p:cNvPr id="111" name="object 111"/>
          <p:cNvSpPr/>
          <p:nvPr/>
        </p:nvSpPr>
        <p:spPr>
          <a:xfrm>
            <a:off x="3366579" y="6185560"/>
            <a:ext cx="80010" cy="37465"/>
          </a:xfrm>
          <a:custGeom>
            <a:avLst/>
            <a:gdLst/>
            <a:ahLst/>
            <a:cxnLst/>
            <a:rect l="l" t="t" r="r" b="b"/>
            <a:pathLst>
              <a:path w="80010" h="37464">
                <a:moveTo>
                  <a:pt x="0" y="37261"/>
                </a:moveTo>
                <a:lnTo>
                  <a:pt x="79654" y="34048"/>
                </a:lnTo>
                <a:lnTo>
                  <a:pt x="7708" y="0"/>
                </a:lnTo>
                <a:lnTo>
                  <a:pt x="0" y="37261"/>
                </a:lnTo>
                <a:close/>
              </a:path>
            </a:pathLst>
          </a:custGeom>
          <a:ln w="4818">
            <a:solidFill>
              <a:srgbClr val="000000"/>
            </a:solidFill>
          </a:ln>
        </p:spPr>
        <p:txBody>
          <a:bodyPr wrap="square" lIns="0" tIns="0" rIns="0" bIns="0" rtlCol="0"/>
          <a:lstStyle/>
          <a:p>
            <a:endParaRPr/>
          </a:p>
        </p:txBody>
      </p:sp>
      <p:sp>
        <p:nvSpPr>
          <p:cNvPr id="112" name="object 112"/>
          <p:cNvSpPr/>
          <p:nvPr/>
        </p:nvSpPr>
        <p:spPr>
          <a:xfrm>
            <a:off x="3676223" y="6923075"/>
            <a:ext cx="118110" cy="118110"/>
          </a:xfrm>
          <a:custGeom>
            <a:avLst/>
            <a:gdLst/>
            <a:ahLst/>
            <a:cxnLst/>
            <a:rect l="l" t="t" r="r" b="b"/>
            <a:pathLst>
              <a:path w="118110" h="118109">
                <a:moveTo>
                  <a:pt x="117571" y="117563"/>
                </a:moveTo>
                <a:lnTo>
                  <a:pt x="0" y="0"/>
                </a:lnTo>
              </a:path>
            </a:pathLst>
          </a:custGeom>
          <a:ln w="4818">
            <a:solidFill>
              <a:srgbClr val="000000"/>
            </a:solidFill>
          </a:ln>
        </p:spPr>
        <p:txBody>
          <a:bodyPr wrap="square" lIns="0" tIns="0" rIns="0" bIns="0" rtlCol="0"/>
          <a:lstStyle/>
          <a:p>
            <a:endParaRPr/>
          </a:p>
        </p:txBody>
      </p:sp>
      <p:sp>
        <p:nvSpPr>
          <p:cNvPr id="113" name="object 113"/>
          <p:cNvSpPr/>
          <p:nvPr/>
        </p:nvSpPr>
        <p:spPr>
          <a:xfrm>
            <a:off x="3608150" y="6855006"/>
            <a:ext cx="68580" cy="68580"/>
          </a:xfrm>
          <a:custGeom>
            <a:avLst/>
            <a:gdLst/>
            <a:ahLst/>
            <a:cxnLst/>
            <a:rect l="l" t="t" r="r" b="b"/>
            <a:pathLst>
              <a:path w="68579" h="68579">
                <a:moveTo>
                  <a:pt x="68073" y="68068"/>
                </a:moveTo>
                <a:lnTo>
                  <a:pt x="0" y="0"/>
                </a:lnTo>
              </a:path>
            </a:pathLst>
          </a:custGeom>
          <a:ln w="4818">
            <a:solidFill>
              <a:srgbClr val="000000"/>
            </a:solidFill>
          </a:ln>
        </p:spPr>
        <p:txBody>
          <a:bodyPr wrap="square" lIns="0" tIns="0" rIns="0" bIns="0" rtlCol="0"/>
          <a:lstStyle/>
          <a:p>
            <a:endParaRPr/>
          </a:p>
        </p:txBody>
      </p:sp>
      <p:sp>
        <p:nvSpPr>
          <p:cNvPr id="114" name="object 114"/>
          <p:cNvSpPr/>
          <p:nvPr/>
        </p:nvSpPr>
        <p:spPr>
          <a:xfrm>
            <a:off x="3608133" y="6854977"/>
            <a:ext cx="68580" cy="68580"/>
          </a:xfrm>
          <a:custGeom>
            <a:avLst/>
            <a:gdLst/>
            <a:ahLst/>
            <a:cxnLst/>
            <a:rect l="l" t="t" r="r" b="b"/>
            <a:pathLst>
              <a:path w="68579" h="68579">
                <a:moveTo>
                  <a:pt x="0" y="0"/>
                </a:moveTo>
                <a:lnTo>
                  <a:pt x="40474" y="68097"/>
                </a:lnTo>
                <a:lnTo>
                  <a:pt x="68097" y="40474"/>
                </a:lnTo>
                <a:lnTo>
                  <a:pt x="0" y="0"/>
                </a:lnTo>
                <a:close/>
              </a:path>
            </a:pathLst>
          </a:custGeom>
          <a:solidFill>
            <a:srgbClr val="000000"/>
          </a:solidFill>
        </p:spPr>
        <p:txBody>
          <a:bodyPr wrap="square" lIns="0" tIns="0" rIns="0" bIns="0" rtlCol="0"/>
          <a:lstStyle/>
          <a:p>
            <a:endParaRPr/>
          </a:p>
        </p:txBody>
      </p:sp>
      <p:sp>
        <p:nvSpPr>
          <p:cNvPr id="115" name="object 115"/>
          <p:cNvSpPr/>
          <p:nvPr/>
        </p:nvSpPr>
        <p:spPr>
          <a:xfrm>
            <a:off x="3608133" y="6854977"/>
            <a:ext cx="68580" cy="68580"/>
          </a:xfrm>
          <a:custGeom>
            <a:avLst/>
            <a:gdLst/>
            <a:ahLst/>
            <a:cxnLst/>
            <a:rect l="l" t="t" r="r" b="b"/>
            <a:pathLst>
              <a:path w="68579" h="68579">
                <a:moveTo>
                  <a:pt x="68097" y="40474"/>
                </a:moveTo>
                <a:lnTo>
                  <a:pt x="0" y="0"/>
                </a:lnTo>
                <a:lnTo>
                  <a:pt x="40474" y="68097"/>
                </a:lnTo>
                <a:lnTo>
                  <a:pt x="68097" y="40474"/>
                </a:lnTo>
                <a:close/>
              </a:path>
            </a:pathLst>
          </a:custGeom>
          <a:ln w="4818">
            <a:solidFill>
              <a:srgbClr val="000000"/>
            </a:solidFill>
          </a:ln>
        </p:spPr>
        <p:txBody>
          <a:bodyPr wrap="square" lIns="0" tIns="0" rIns="0" bIns="0" rtlCol="0"/>
          <a:lstStyle/>
          <a:p>
            <a:endParaRPr/>
          </a:p>
        </p:txBody>
      </p:sp>
      <p:sp>
        <p:nvSpPr>
          <p:cNvPr id="116" name="object 116"/>
          <p:cNvSpPr/>
          <p:nvPr/>
        </p:nvSpPr>
        <p:spPr>
          <a:xfrm>
            <a:off x="3986529" y="7029716"/>
            <a:ext cx="143510" cy="107314"/>
          </a:xfrm>
          <a:custGeom>
            <a:avLst/>
            <a:gdLst/>
            <a:ahLst/>
            <a:cxnLst/>
            <a:rect l="l" t="t" r="r" b="b"/>
            <a:pathLst>
              <a:path w="143510" h="107315">
                <a:moveTo>
                  <a:pt x="0" y="107289"/>
                </a:moveTo>
                <a:lnTo>
                  <a:pt x="143055" y="0"/>
                </a:lnTo>
              </a:path>
            </a:pathLst>
          </a:custGeom>
          <a:ln w="4818">
            <a:solidFill>
              <a:srgbClr val="000000"/>
            </a:solidFill>
          </a:ln>
        </p:spPr>
        <p:txBody>
          <a:bodyPr wrap="square" lIns="0" tIns="0" rIns="0" bIns="0" rtlCol="0"/>
          <a:lstStyle/>
          <a:p>
            <a:endParaRPr/>
          </a:p>
        </p:txBody>
      </p:sp>
      <p:sp>
        <p:nvSpPr>
          <p:cNvPr id="117" name="object 117"/>
          <p:cNvSpPr/>
          <p:nvPr/>
        </p:nvSpPr>
        <p:spPr>
          <a:xfrm>
            <a:off x="4129585" y="6999080"/>
            <a:ext cx="41275" cy="31115"/>
          </a:xfrm>
          <a:custGeom>
            <a:avLst/>
            <a:gdLst/>
            <a:ahLst/>
            <a:cxnLst/>
            <a:rect l="l" t="t" r="r" b="b"/>
            <a:pathLst>
              <a:path w="41275" h="31115">
                <a:moveTo>
                  <a:pt x="0" y="30636"/>
                </a:moveTo>
                <a:lnTo>
                  <a:pt x="40849" y="0"/>
                </a:lnTo>
              </a:path>
            </a:pathLst>
          </a:custGeom>
          <a:ln w="4818">
            <a:solidFill>
              <a:srgbClr val="000000"/>
            </a:solidFill>
          </a:ln>
        </p:spPr>
        <p:txBody>
          <a:bodyPr wrap="square" lIns="0" tIns="0" rIns="0" bIns="0" rtlCol="0"/>
          <a:lstStyle/>
          <a:p>
            <a:endParaRPr/>
          </a:p>
        </p:txBody>
      </p:sp>
      <p:sp>
        <p:nvSpPr>
          <p:cNvPr id="118" name="object 118"/>
          <p:cNvSpPr/>
          <p:nvPr/>
        </p:nvSpPr>
        <p:spPr>
          <a:xfrm>
            <a:off x="4097667" y="6998881"/>
            <a:ext cx="73660" cy="62230"/>
          </a:xfrm>
          <a:custGeom>
            <a:avLst/>
            <a:gdLst/>
            <a:ahLst/>
            <a:cxnLst/>
            <a:rect l="l" t="t" r="r" b="b"/>
            <a:pathLst>
              <a:path w="73660" h="62229">
                <a:moveTo>
                  <a:pt x="73240" y="0"/>
                </a:moveTo>
                <a:lnTo>
                  <a:pt x="0" y="30835"/>
                </a:lnTo>
                <a:lnTo>
                  <a:pt x="23126" y="61683"/>
                </a:lnTo>
                <a:lnTo>
                  <a:pt x="73240" y="0"/>
                </a:lnTo>
                <a:close/>
              </a:path>
            </a:pathLst>
          </a:custGeom>
          <a:solidFill>
            <a:srgbClr val="000000"/>
          </a:solidFill>
        </p:spPr>
        <p:txBody>
          <a:bodyPr wrap="square" lIns="0" tIns="0" rIns="0" bIns="0" rtlCol="0"/>
          <a:lstStyle/>
          <a:p>
            <a:endParaRPr/>
          </a:p>
        </p:txBody>
      </p:sp>
      <p:sp>
        <p:nvSpPr>
          <p:cNvPr id="119" name="object 119"/>
          <p:cNvSpPr/>
          <p:nvPr/>
        </p:nvSpPr>
        <p:spPr>
          <a:xfrm>
            <a:off x="4097667" y="6998881"/>
            <a:ext cx="73660" cy="62230"/>
          </a:xfrm>
          <a:custGeom>
            <a:avLst/>
            <a:gdLst/>
            <a:ahLst/>
            <a:cxnLst/>
            <a:rect l="l" t="t" r="r" b="b"/>
            <a:pathLst>
              <a:path w="73660" h="62229">
                <a:moveTo>
                  <a:pt x="23126" y="61683"/>
                </a:moveTo>
                <a:lnTo>
                  <a:pt x="73240" y="0"/>
                </a:lnTo>
                <a:lnTo>
                  <a:pt x="0" y="30835"/>
                </a:lnTo>
                <a:lnTo>
                  <a:pt x="23126" y="61683"/>
                </a:lnTo>
                <a:close/>
              </a:path>
            </a:pathLst>
          </a:custGeom>
          <a:ln w="4818">
            <a:solidFill>
              <a:srgbClr val="000000"/>
            </a:solidFill>
          </a:ln>
        </p:spPr>
        <p:txBody>
          <a:bodyPr wrap="square" lIns="0" tIns="0" rIns="0" bIns="0" rtlCol="0"/>
          <a:lstStyle/>
          <a:p>
            <a:endParaRPr/>
          </a:p>
        </p:txBody>
      </p:sp>
      <p:sp>
        <p:nvSpPr>
          <p:cNvPr id="120" name="object 120"/>
          <p:cNvSpPr/>
          <p:nvPr/>
        </p:nvSpPr>
        <p:spPr>
          <a:xfrm>
            <a:off x="2878327" y="6510629"/>
            <a:ext cx="144780" cy="144780"/>
          </a:xfrm>
          <a:custGeom>
            <a:avLst/>
            <a:gdLst/>
            <a:ahLst/>
            <a:cxnLst/>
            <a:rect l="l" t="t" r="r" b="b"/>
            <a:pathLst>
              <a:path w="144780" h="144779">
                <a:moveTo>
                  <a:pt x="0" y="0"/>
                </a:moveTo>
                <a:lnTo>
                  <a:pt x="144542" y="144551"/>
                </a:lnTo>
              </a:path>
            </a:pathLst>
          </a:custGeom>
          <a:ln w="4818">
            <a:solidFill>
              <a:srgbClr val="000000"/>
            </a:solidFill>
          </a:ln>
        </p:spPr>
        <p:txBody>
          <a:bodyPr wrap="square" lIns="0" tIns="0" rIns="0" bIns="0" rtlCol="0"/>
          <a:lstStyle/>
          <a:p>
            <a:endParaRPr/>
          </a:p>
        </p:txBody>
      </p:sp>
      <p:sp>
        <p:nvSpPr>
          <p:cNvPr id="121" name="object 121"/>
          <p:cNvSpPr/>
          <p:nvPr/>
        </p:nvSpPr>
        <p:spPr>
          <a:xfrm>
            <a:off x="3022870" y="6655181"/>
            <a:ext cx="41275" cy="41275"/>
          </a:xfrm>
          <a:custGeom>
            <a:avLst/>
            <a:gdLst/>
            <a:ahLst/>
            <a:cxnLst/>
            <a:rect l="l" t="t" r="r" b="b"/>
            <a:pathLst>
              <a:path w="41275" h="41275">
                <a:moveTo>
                  <a:pt x="0" y="0"/>
                </a:moveTo>
                <a:lnTo>
                  <a:pt x="41117" y="41120"/>
                </a:lnTo>
              </a:path>
            </a:pathLst>
          </a:custGeom>
          <a:ln w="4818">
            <a:solidFill>
              <a:srgbClr val="000000"/>
            </a:solidFill>
          </a:ln>
        </p:spPr>
        <p:txBody>
          <a:bodyPr wrap="square" lIns="0" tIns="0" rIns="0" bIns="0" rtlCol="0"/>
          <a:lstStyle/>
          <a:p>
            <a:endParaRPr/>
          </a:p>
        </p:txBody>
      </p:sp>
      <p:sp>
        <p:nvSpPr>
          <p:cNvPr id="122" name="object 122"/>
          <p:cNvSpPr/>
          <p:nvPr/>
        </p:nvSpPr>
        <p:spPr>
          <a:xfrm>
            <a:off x="2995244" y="6627558"/>
            <a:ext cx="69215" cy="69215"/>
          </a:xfrm>
          <a:custGeom>
            <a:avLst/>
            <a:gdLst/>
            <a:ahLst/>
            <a:cxnLst/>
            <a:rect l="l" t="t" r="r" b="b"/>
            <a:pathLst>
              <a:path w="69214" h="69215">
                <a:moveTo>
                  <a:pt x="27622" y="0"/>
                </a:moveTo>
                <a:lnTo>
                  <a:pt x="0" y="27622"/>
                </a:lnTo>
                <a:lnTo>
                  <a:pt x="68745" y="68745"/>
                </a:lnTo>
                <a:lnTo>
                  <a:pt x="27622" y="0"/>
                </a:lnTo>
                <a:close/>
              </a:path>
            </a:pathLst>
          </a:custGeom>
          <a:solidFill>
            <a:srgbClr val="000000"/>
          </a:solidFill>
        </p:spPr>
        <p:txBody>
          <a:bodyPr wrap="square" lIns="0" tIns="0" rIns="0" bIns="0" rtlCol="0"/>
          <a:lstStyle/>
          <a:p>
            <a:endParaRPr/>
          </a:p>
        </p:txBody>
      </p:sp>
      <p:sp>
        <p:nvSpPr>
          <p:cNvPr id="123" name="object 123"/>
          <p:cNvSpPr/>
          <p:nvPr/>
        </p:nvSpPr>
        <p:spPr>
          <a:xfrm>
            <a:off x="2995244" y="6627558"/>
            <a:ext cx="69215" cy="69215"/>
          </a:xfrm>
          <a:custGeom>
            <a:avLst/>
            <a:gdLst/>
            <a:ahLst/>
            <a:cxnLst/>
            <a:rect l="l" t="t" r="r" b="b"/>
            <a:pathLst>
              <a:path w="69214" h="69215">
                <a:moveTo>
                  <a:pt x="0" y="27622"/>
                </a:moveTo>
                <a:lnTo>
                  <a:pt x="68745" y="68745"/>
                </a:lnTo>
                <a:lnTo>
                  <a:pt x="27622" y="0"/>
                </a:lnTo>
                <a:lnTo>
                  <a:pt x="0" y="27622"/>
                </a:lnTo>
                <a:close/>
              </a:path>
            </a:pathLst>
          </a:custGeom>
          <a:ln w="4818">
            <a:solidFill>
              <a:srgbClr val="000000"/>
            </a:solidFill>
          </a:ln>
        </p:spPr>
        <p:txBody>
          <a:bodyPr wrap="square" lIns="0" tIns="0" rIns="0" bIns="0" rtlCol="0"/>
          <a:lstStyle/>
          <a:p>
            <a:endParaRPr/>
          </a:p>
        </p:txBody>
      </p:sp>
      <p:sp>
        <p:nvSpPr>
          <p:cNvPr id="124" name="object 124"/>
          <p:cNvSpPr txBox="1"/>
          <p:nvPr/>
        </p:nvSpPr>
        <p:spPr>
          <a:xfrm>
            <a:off x="3684729" y="7139244"/>
            <a:ext cx="271780" cy="244475"/>
          </a:xfrm>
          <a:prstGeom prst="rect">
            <a:avLst/>
          </a:prstGeom>
        </p:spPr>
        <p:txBody>
          <a:bodyPr vert="horz" wrap="square" lIns="0" tIns="0" rIns="0" bIns="0" rtlCol="0">
            <a:spAutoFit/>
          </a:bodyPr>
          <a:lstStyle/>
          <a:p>
            <a:pPr marL="12700">
              <a:lnSpc>
                <a:spcPct val="100000"/>
              </a:lnSpc>
            </a:pPr>
            <a:r>
              <a:rPr sz="1500" i="1" spc="10" dirty="0">
                <a:latin typeface="Arial"/>
                <a:cs typeface="Arial"/>
              </a:rPr>
              <a:t>R3</a:t>
            </a:r>
            <a:endParaRPr sz="1500">
              <a:latin typeface="Arial"/>
              <a:cs typeface="Arial"/>
            </a:endParaRPr>
          </a:p>
        </p:txBody>
      </p:sp>
      <p:sp>
        <p:nvSpPr>
          <p:cNvPr id="135" name="object 135"/>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23</a:t>
            </a:r>
          </a:p>
        </p:txBody>
      </p:sp>
      <p:sp>
        <p:nvSpPr>
          <p:cNvPr id="125" name="object 125"/>
          <p:cNvSpPr txBox="1"/>
          <p:nvPr/>
        </p:nvSpPr>
        <p:spPr>
          <a:xfrm>
            <a:off x="4792930" y="6512869"/>
            <a:ext cx="271780" cy="244475"/>
          </a:xfrm>
          <a:prstGeom prst="rect">
            <a:avLst/>
          </a:prstGeom>
        </p:spPr>
        <p:txBody>
          <a:bodyPr vert="horz" wrap="square" lIns="0" tIns="0" rIns="0" bIns="0" rtlCol="0">
            <a:spAutoFit/>
          </a:bodyPr>
          <a:lstStyle/>
          <a:p>
            <a:pPr marL="12700">
              <a:lnSpc>
                <a:spcPct val="100000"/>
              </a:lnSpc>
            </a:pPr>
            <a:r>
              <a:rPr sz="1500" i="1" spc="10" dirty="0">
                <a:latin typeface="Arial"/>
                <a:cs typeface="Arial"/>
              </a:rPr>
              <a:t>R4</a:t>
            </a:r>
            <a:endParaRPr sz="1500">
              <a:latin typeface="Arial"/>
              <a:cs typeface="Arial"/>
            </a:endParaRPr>
          </a:p>
        </p:txBody>
      </p:sp>
      <p:sp>
        <p:nvSpPr>
          <p:cNvPr id="126" name="object 126"/>
          <p:cNvSpPr txBox="1"/>
          <p:nvPr/>
        </p:nvSpPr>
        <p:spPr>
          <a:xfrm>
            <a:off x="5852950" y="6079225"/>
            <a:ext cx="271780" cy="244475"/>
          </a:xfrm>
          <a:prstGeom prst="rect">
            <a:avLst/>
          </a:prstGeom>
        </p:spPr>
        <p:txBody>
          <a:bodyPr vert="horz" wrap="square" lIns="0" tIns="0" rIns="0" bIns="0" rtlCol="0">
            <a:spAutoFit/>
          </a:bodyPr>
          <a:lstStyle/>
          <a:p>
            <a:pPr marL="12700">
              <a:lnSpc>
                <a:spcPct val="100000"/>
              </a:lnSpc>
            </a:pPr>
            <a:r>
              <a:rPr sz="1500" i="1" spc="10" dirty="0">
                <a:latin typeface="Arial"/>
                <a:cs typeface="Arial"/>
              </a:rPr>
              <a:t>R5</a:t>
            </a:r>
            <a:endParaRPr sz="1500">
              <a:latin typeface="Arial"/>
              <a:cs typeface="Arial"/>
            </a:endParaRPr>
          </a:p>
        </p:txBody>
      </p:sp>
      <p:sp>
        <p:nvSpPr>
          <p:cNvPr id="127" name="object 127"/>
          <p:cNvSpPr txBox="1"/>
          <p:nvPr/>
        </p:nvSpPr>
        <p:spPr>
          <a:xfrm>
            <a:off x="5901131" y="7283792"/>
            <a:ext cx="271780" cy="244475"/>
          </a:xfrm>
          <a:prstGeom prst="rect">
            <a:avLst/>
          </a:prstGeom>
        </p:spPr>
        <p:txBody>
          <a:bodyPr vert="horz" wrap="square" lIns="0" tIns="0" rIns="0" bIns="0" rtlCol="0">
            <a:spAutoFit/>
          </a:bodyPr>
          <a:lstStyle/>
          <a:p>
            <a:pPr marL="12700">
              <a:lnSpc>
                <a:spcPct val="100000"/>
              </a:lnSpc>
            </a:pPr>
            <a:r>
              <a:rPr sz="1500" i="1" spc="10" dirty="0">
                <a:latin typeface="Arial"/>
                <a:cs typeface="Arial"/>
              </a:rPr>
              <a:t>R6</a:t>
            </a:r>
            <a:endParaRPr sz="1500">
              <a:latin typeface="Arial"/>
              <a:cs typeface="Arial"/>
            </a:endParaRPr>
          </a:p>
        </p:txBody>
      </p:sp>
      <p:sp>
        <p:nvSpPr>
          <p:cNvPr id="128" name="object 128"/>
          <p:cNvSpPr txBox="1"/>
          <p:nvPr/>
        </p:nvSpPr>
        <p:spPr>
          <a:xfrm>
            <a:off x="1757426" y="6753783"/>
            <a:ext cx="271780" cy="573405"/>
          </a:xfrm>
          <a:prstGeom prst="rect">
            <a:avLst/>
          </a:prstGeom>
        </p:spPr>
        <p:txBody>
          <a:bodyPr vert="horz" wrap="square" lIns="0" tIns="0" rIns="0" bIns="0" rtlCol="0">
            <a:spAutoFit/>
          </a:bodyPr>
          <a:lstStyle/>
          <a:p>
            <a:pPr marL="12700">
              <a:lnSpc>
                <a:spcPct val="100000"/>
              </a:lnSpc>
            </a:pPr>
            <a:r>
              <a:rPr sz="1500" i="1" spc="10" dirty="0">
                <a:latin typeface="Arial"/>
                <a:cs typeface="Arial"/>
              </a:rPr>
              <a:t>R1</a:t>
            </a:r>
            <a:endParaRPr sz="1500">
              <a:latin typeface="Arial"/>
              <a:cs typeface="Arial"/>
            </a:endParaRPr>
          </a:p>
          <a:p>
            <a:pPr marL="12700">
              <a:lnSpc>
                <a:spcPct val="100000"/>
              </a:lnSpc>
              <a:spcBef>
                <a:spcPts val="1155"/>
              </a:spcBef>
            </a:pPr>
            <a:r>
              <a:rPr sz="1200" i="1" spc="5" dirty="0">
                <a:latin typeface="Arial"/>
                <a:cs typeface="Arial"/>
              </a:rPr>
              <a:t>L,1</a:t>
            </a:r>
            <a:endParaRPr sz="1200">
              <a:latin typeface="Arial"/>
              <a:cs typeface="Arial"/>
            </a:endParaRPr>
          </a:p>
        </p:txBody>
      </p:sp>
      <p:sp>
        <p:nvSpPr>
          <p:cNvPr id="129" name="object 129"/>
          <p:cNvSpPr txBox="1"/>
          <p:nvPr/>
        </p:nvSpPr>
        <p:spPr>
          <a:xfrm>
            <a:off x="3251086" y="5972778"/>
            <a:ext cx="325755" cy="198120"/>
          </a:xfrm>
          <a:prstGeom prst="rect">
            <a:avLst/>
          </a:prstGeom>
        </p:spPr>
        <p:txBody>
          <a:bodyPr vert="horz" wrap="square" lIns="0" tIns="0" rIns="0" bIns="0" rtlCol="0">
            <a:spAutoFit/>
          </a:bodyPr>
          <a:lstStyle/>
          <a:p>
            <a:pPr marL="12700">
              <a:lnSpc>
                <a:spcPct val="100000"/>
              </a:lnSpc>
            </a:pPr>
            <a:r>
              <a:rPr sz="1200" i="1" spc="5" dirty="0">
                <a:latin typeface="Arial"/>
                <a:cs typeface="Arial"/>
              </a:rPr>
              <a:t>L </a:t>
            </a:r>
            <a:r>
              <a:rPr sz="1200" i="1" dirty="0">
                <a:latin typeface="Arial"/>
                <a:cs typeface="Arial"/>
              </a:rPr>
              <a:t>,</a:t>
            </a:r>
            <a:r>
              <a:rPr sz="1200" i="1" spc="-100" dirty="0">
                <a:latin typeface="Arial"/>
                <a:cs typeface="Arial"/>
              </a:rPr>
              <a:t> </a:t>
            </a:r>
            <a:r>
              <a:rPr sz="1200" i="1" spc="5" dirty="0">
                <a:latin typeface="Arial"/>
                <a:cs typeface="Arial"/>
              </a:rPr>
              <a:t>1</a:t>
            </a:r>
            <a:endParaRPr sz="1200">
              <a:latin typeface="Arial"/>
              <a:cs typeface="Arial"/>
            </a:endParaRPr>
          </a:p>
        </p:txBody>
      </p:sp>
      <p:sp>
        <p:nvSpPr>
          <p:cNvPr id="130" name="object 130"/>
          <p:cNvSpPr txBox="1"/>
          <p:nvPr/>
        </p:nvSpPr>
        <p:spPr>
          <a:xfrm>
            <a:off x="3636547" y="6695518"/>
            <a:ext cx="325755" cy="198120"/>
          </a:xfrm>
          <a:prstGeom prst="rect">
            <a:avLst/>
          </a:prstGeom>
        </p:spPr>
        <p:txBody>
          <a:bodyPr vert="horz" wrap="square" lIns="0" tIns="0" rIns="0" bIns="0" rtlCol="0">
            <a:spAutoFit/>
          </a:bodyPr>
          <a:lstStyle/>
          <a:p>
            <a:pPr marL="12700">
              <a:lnSpc>
                <a:spcPct val="100000"/>
              </a:lnSpc>
            </a:pPr>
            <a:r>
              <a:rPr sz="1200" i="1" spc="5" dirty="0">
                <a:latin typeface="Arial"/>
                <a:cs typeface="Arial"/>
              </a:rPr>
              <a:t>L </a:t>
            </a:r>
            <a:r>
              <a:rPr sz="1200" i="1" dirty="0">
                <a:latin typeface="Arial"/>
                <a:cs typeface="Arial"/>
              </a:rPr>
              <a:t>,</a:t>
            </a:r>
            <a:r>
              <a:rPr sz="1200" i="1" spc="-100" dirty="0">
                <a:latin typeface="Arial"/>
                <a:cs typeface="Arial"/>
              </a:rPr>
              <a:t> </a:t>
            </a:r>
            <a:r>
              <a:rPr sz="1200" i="1" spc="5" dirty="0">
                <a:latin typeface="Arial"/>
                <a:cs typeface="Arial"/>
              </a:rPr>
              <a:t>1</a:t>
            </a:r>
            <a:endParaRPr sz="1200">
              <a:latin typeface="Arial"/>
              <a:cs typeface="Arial"/>
            </a:endParaRPr>
          </a:p>
        </p:txBody>
      </p:sp>
      <p:sp>
        <p:nvSpPr>
          <p:cNvPr id="131" name="object 131"/>
          <p:cNvSpPr txBox="1"/>
          <p:nvPr/>
        </p:nvSpPr>
        <p:spPr>
          <a:xfrm>
            <a:off x="4118374" y="6743701"/>
            <a:ext cx="325755" cy="198120"/>
          </a:xfrm>
          <a:prstGeom prst="rect">
            <a:avLst/>
          </a:prstGeom>
        </p:spPr>
        <p:txBody>
          <a:bodyPr vert="horz" wrap="square" lIns="0" tIns="0" rIns="0" bIns="0" rtlCol="0">
            <a:spAutoFit/>
          </a:bodyPr>
          <a:lstStyle/>
          <a:p>
            <a:pPr marL="12700">
              <a:lnSpc>
                <a:spcPct val="100000"/>
              </a:lnSpc>
            </a:pPr>
            <a:r>
              <a:rPr sz="1200" i="1" spc="5" dirty="0">
                <a:latin typeface="Arial"/>
                <a:cs typeface="Arial"/>
              </a:rPr>
              <a:t>L </a:t>
            </a:r>
            <a:r>
              <a:rPr sz="1200" i="1" dirty="0">
                <a:latin typeface="Arial"/>
                <a:cs typeface="Arial"/>
              </a:rPr>
              <a:t>,</a:t>
            </a:r>
            <a:r>
              <a:rPr sz="1200" i="1" spc="-100" dirty="0">
                <a:latin typeface="Arial"/>
                <a:cs typeface="Arial"/>
              </a:rPr>
              <a:t> </a:t>
            </a:r>
            <a:r>
              <a:rPr sz="1200" i="1" spc="5" dirty="0">
                <a:latin typeface="Arial"/>
                <a:cs typeface="Arial"/>
              </a:rPr>
              <a:t>1</a:t>
            </a:r>
            <a:endParaRPr sz="1200">
              <a:latin typeface="Arial"/>
              <a:cs typeface="Arial"/>
            </a:endParaRPr>
          </a:p>
        </p:txBody>
      </p:sp>
      <p:sp>
        <p:nvSpPr>
          <p:cNvPr id="132" name="object 132"/>
          <p:cNvSpPr txBox="1"/>
          <p:nvPr/>
        </p:nvSpPr>
        <p:spPr>
          <a:xfrm>
            <a:off x="2769266" y="6647336"/>
            <a:ext cx="325755" cy="198120"/>
          </a:xfrm>
          <a:prstGeom prst="rect">
            <a:avLst/>
          </a:prstGeom>
        </p:spPr>
        <p:txBody>
          <a:bodyPr vert="horz" wrap="square" lIns="0" tIns="0" rIns="0" bIns="0" rtlCol="0">
            <a:spAutoFit/>
          </a:bodyPr>
          <a:lstStyle/>
          <a:p>
            <a:pPr marL="12700">
              <a:lnSpc>
                <a:spcPct val="100000"/>
              </a:lnSpc>
            </a:pPr>
            <a:r>
              <a:rPr sz="1200" i="1" spc="5" dirty="0">
                <a:latin typeface="Arial"/>
                <a:cs typeface="Arial"/>
              </a:rPr>
              <a:t>L </a:t>
            </a:r>
            <a:r>
              <a:rPr sz="1200" i="1" dirty="0">
                <a:latin typeface="Arial"/>
                <a:cs typeface="Arial"/>
              </a:rPr>
              <a:t>,</a:t>
            </a:r>
            <a:r>
              <a:rPr sz="1200" i="1" spc="-100" dirty="0">
                <a:latin typeface="Arial"/>
                <a:cs typeface="Arial"/>
              </a:rPr>
              <a:t> </a:t>
            </a:r>
            <a:r>
              <a:rPr sz="1200" i="1" spc="5" dirty="0">
                <a:latin typeface="Arial"/>
                <a:cs typeface="Arial"/>
              </a:rPr>
              <a:t>1</a:t>
            </a:r>
            <a:endParaRPr sz="1200">
              <a:latin typeface="Arial"/>
              <a:cs typeface="Arial"/>
            </a:endParaRPr>
          </a:p>
        </p:txBody>
      </p:sp>
      <p:sp>
        <p:nvSpPr>
          <p:cNvPr id="133" name="object 133"/>
          <p:cNvSpPr txBox="1"/>
          <p:nvPr/>
        </p:nvSpPr>
        <p:spPr>
          <a:xfrm>
            <a:off x="3732919" y="7562806"/>
            <a:ext cx="240029" cy="198120"/>
          </a:xfrm>
          <a:prstGeom prst="rect">
            <a:avLst/>
          </a:prstGeom>
        </p:spPr>
        <p:txBody>
          <a:bodyPr vert="horz" wrap="square" lIns="0" tIns="0" rIns="0" bIns="0" rtlCol="0">
            <a:spAutoFit/>
          </a:bodyPr>
          <a:lstStyle/>
          <a:p>
            <a:pPr marL="12700">
              <a:lnSpc>
                <a:spcPct val="100000"/>
              </a:lnSpc>
            </a:pPr>
            <a:r>
              <a:rPr sz="1200" i="1" spc="5" dirty="0">
                <a:latin typeface="Arial"/>
                <a:cs typeface="Arial"/>
              </a:rPr>
              <a:t>L,1</a:t>
            </a:r>
            <a:endParaRPr sz="1200">
              <a:latin typeface="Arial"/>
              <a:cs typeface="Arial"/>
            </a:endParaRPr>
          </a:p>
        </p:txBody>
      </p:sp>
      <p:sp>
        <p:nvSpPr>
          <p:cNvPr id="134" name="object 134"/>
          <p:cNvSpPr txBox="1"/>
          <p:nvPr/>
        </p:nvSpPr>
        <p:spPr>
          <a:xfrm>
            <a:off x="2672900" y="5876411"/>
            <a:ext cx="320040" cy="543560"/>
          </a:xfrm>
          <a:prstGeom prst="rect">
            <a:avLst/>
          </a:prstGeom>
        </p:spPr>
        <p:txBody>
          <a:bodyPr vert="horz" wrap="square" lIns="0" tIns="0" rIns="0" bIns="0" rtlCol="0">
            <a:spAutoFit/>
          </a:bodyPr>
          <a:lstStyle/>
          <a:p>
            <a:pPr marL="12700">
              <a:lnSpc>
                <a:spcPct val="100000"/>
              </a:lnSpc>
            </a:pPr>
            <a:r>
              <a:rPr sz="1200" i="1" spc="5" dirty="0">
                <a:latin typeface="Arial"/>
                <a:cs typeface="Arial"/>
              </a:rPr>
              <a:t>L,1</a:t>
            </a:r>
            <a:endParaRPr sz="1200">
              <a:latin typeface="Arial"/>
              <a:cs typeface="Arial"/>
            </a:endParaRPr>
          </a:p>
          <a:p>
            <a:pPr marL="60325">
              <a:lnSpc>
                <a:spcPct val="100000"/>
              </a:lnSpc>
              <a:spcBef>
                <a:spcPts val="915"/>
              </a:spcBef>
            </a:pPr>
            <a:r>
              <a:rPr sz="1500" i="1" spc="10" dirty="0">
                <a:latin typeface="Arial"/>
                <a:cs typeface="Arial"/>
              </a:rPr>
              <a:t>R2</a:t>
            </a:r>
            <a:endParaRPr sz="1500">
              <a:latin typeface="Arial"/>
              <a:cs typeface="Arial"/>
            </a:endParaRPr>
          </a:p>
        </p:txBody>
      </p:sp>
      <p:sp>
        <p:nvSpPr>
          <p:cNvPr id="136" name="object 2"/>
          <p:cNvSpPr txBox="1"/>
          <p:nvPr/>
        </p:nvSpPr>
        <p:spPr>
          <a:xfrm>
            <a:off x="1046462" y="182670"/>
            <a:ext cx="5582921" cy="430887"/>
          </a:xfrm>
          <a:prstGeom prst="rect">
            <a:avLst/>
          </a:prstGeom>
        </p:spPr>
        <p:txBody>
          <a:bodyPr vert="horz" wrap="square" lIns="0" tIns="0" rIns="0" bIns="0" rtlCol="0">
            <a:spAutoFit/>
          </a:bodyPr>
          <a:lstStyle/>
          <a:p>
            <a:pPr marL="12700" algn="ctr">
              <a:lnSpc>
                <a:spcPct val="100000"/>
              </a:lnSpc>
            </a:pPr>
            <a:r>
              <a:rPr lang="en-US" sz="2800" spc="45" dirty="0" smtClean="0">
                <a:solidFill>
                  <a:srgbClr val="00B050"/>
                </a:solidFill>
                <a:latin typeface="Century"/>
                <a:cs typeface="Century"/>
              </a:rPr>
              <a:t>LSP Flooding</a:t>
            </a:r>
            <a:endParaRPr sz="2800" dirty="0">
              <a:solidFill>
                <a:srgbClr val="00B050"/>
              </a:solidFill>
              <a:latin typeface="Century"/>
              <a:cs typeface="Century"/>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17242" y="1708797"/>
            <a:ext cx="415290" cy="415290"/>
          </a:xfrm>
          <a:custGeom>
            <a:avLst/>
            <a:gdLst/>
            <a:ahLst/>
            <a:cxnLst/>
            <a:rect l="l" t="t" r="r" b="b"/>
            <a:pathLst>
              <a:path w="415289" h="415289">
                <a:moveTo>
                  <a:pt x="414883" y="207441"/>
                </a:moveTo>
                <a:lnTo>
                  <a:pt x="409404" y="255006"/>
                </a:lnTo>
                <a:lnTo>
                  <a:pt x="393798" y="298669"/>
                </a:lnTo>
                <a:lnTo>
                  <a:pt x="369310" y="337185"/>
                </a:lnTo>
                <a:lnTo>
                  <a:pt x="337185" y="369310"/>
                </a:lnTo>
                <a:lnTo>
                  <a:pt x="298669" y="393798"/>
                </a:lnTo>
                <a:lnTo>
                  <a:pt x="255006" y="409404"/>
                </a:lnTo>
                <a:lnTo>
                  <a:pt x="207441" y="414883"/>
                </a:lnTo>
                <a:lnTo>
                  <a:pt x="159877" y="409404"/>
                </a:lnTo>
                <a:lnTo>
                  <a:pt x="116214" y="393798"/>
                </a:lnTo>
                <a:lnTo>
                  <a:pt x="77697" y="369310"/>
                </a:lnTo>
                <a:lnTo>
                  <a:pt x="45572" y="337185"/>
                </a:lnTo>
                <a:lnTo>
                  <a:pt x="21084" y="298669"/>
                </a:lnTo>
                <a:lnTo>
                  <a:pt x="5478" y="255006"/>
                </a:lnTo>
                <a:lnTo>
                  <a:pt x="0" y="207441"/>
                </a:lnTo>
                <a:lnTo>
                  <a:pt x="5478" y="159877"/>
                </a:lnTo>
                <a:lnTo>
                  <a:pt x="21084" y="116214"/>
                </a:lnTo>
                <a:lnTo>
                  <a:pt x="45572" y="77697"/>
                </a:lnTo>
                <a:lnTo>
                  <a:pt x="77697" y="45572"/>
                </a:lnTo>
                <a:lnTo>
                  <a:pt x="116214" y="21084"/>
                </a:lnTo>
                <a:lnTo>
                  <a:pt x="159877" y="5478"/>
                </a:lnTo>
                <a:lnTo>
                  <a:pt x="207441" y="0"/>
                </a:lnTo>
                <a:lnTo>
                  <a:pt x="255006" y="5478"/>
                </a:lnTo>
                <a:lnTo>
                  <a:pt x="298669" y="21084"/>
                </a:lnTo>
                <a:lnTo>
                  <a:pt x="337185" y="45572"/>
                </a:lnTo>
                <a:lnTo>
                  <a:pt x="369310" y="77697"/>
                </a:lnTo>
                <a:lnTo>
                  <a:pt x="393798" y="116214"/>
                </a:lnTo>
                <a:lnTo>
                  <a:pt x="409404" y="159877"/>
                </a:lnTo>
                <a:lnTo>
                  <a:pt x="414883" y="207441"/>
                </a:lnTo>
                <a:close/>
              </a:path>
            </a:pathLst>
          </a:custGeom>
          <a:ln w="4644">
            <a:solidFill>
              <a:srgbClr val="000000"/>
            </a:solidFill>
          </a:ln>
        </p:spPr>
        <p:txBody>
          <a:bodyPr wrap="square" lIns="0" tIns="0" rIns="0" bIns="0" rtlCol="0"/>
          <a:lstStyle/>
          <a:p>
            <a:endParaRPr/>
          </a:p>
        </p:txBody>
      </p:sp>
      <p:sp>
        <p:nvSpPr>
          <p:cNvPr id="3" name="object 3"/>
          <p:cNvSpPr/>
          <p:nvPr/>
        </p:nvSpPr>
        <p:spPr>
          <a:xfrm>
            <a:off x="2751658" y="1180591"/>
            <a:ext cx="415290" cy="415290"/>
          </a:xfrm>
          <a:custGeom>
            <a:avLst/>
            <a:gdLst/>
            <a:ahLst/>
            <a:cxnLst/>
            <a:rect l="l" t="t" r="r" b="b"/>
            <a:pathLst>
              <a:path w="415289" h="415290">
                <a:moveTo>
                  <a:pt x="414883" y="207441"/>
                </a:moveTo>
                <a:lnTo>
                  <a:pt x="409404" y="255006"/>
                </a:lnTo>
                <a:lnTo>
                  <a:pt x="393798" y="298669"/>
                </a:lnTo>
                <a:lnTo>
                  <a:pt x="369310" y="337185"/>
                </a:lnTo>
                <a:lnTo>
                  <a:pt x="337185" y="369310"/>
                </a:lnTo>
                <a:lnTo>
                  <a:pt x="298669" y="393798"/>
                </a:lnTo>
                <a:lnTo>
                  <a:pt x="255006" y="409404"/>
                </a:lnTo>
                <a:lnTo>
                  <a:pt x="207441" y="414883"/>
                </a:lnTo>
                <a:lnTo>
                  <a:pt x="159877" y="409404"/>
                </a:lnTo>
                <a:lnTo>
                  <a:pt x="116214" y="393798"/>
                </a:lnTo>
                <a:lnTo>
                  <a:pt x="77697" y="369310"/>
                </a:lnTo>
                <a:lnTo>
                  <a:pt x="45572" y="337185"/>
                </a:lnTo>
                <a:lnTo>
                  <a:pt x="21084" y="298669"/>
                </a:lnTo>
                <a:lnTo>
                  <a:pt x="5478" y="255006"/>
                </a:lnTo>
                <a:lnTo>
                  <a:pt x="0" y="207441"/>
                </a:lnTo>
                <a:lnTo>
                  <a:pt x="5478" y="159877"/>
                </a:lnTo>
                <a:lnTo>
                  <a:pt x="21084" y="116214"/>
                </a:lnTo>
                <a:lnTo>
                  <a:pt x="45572" y="77697"/>
                </a:lnTo>
                <a:lnTo>
                  <a:pt x="77697" y="45572"/>
                </a:lnTo>
                <a:lnTo>
                  <a:pt x="116214" y="21084"/>
                </a:lnTo>
                <a:lnTo>
                  <a:pt x="159877" y="5478"/>
                </a:lnTo>
                <a:lnTo>
                  <a:pt x="207441" y="0"/>
                </a:lnTo>
                <a:lnTo>
                  <a:pt x="255006" y="5478"/>
                </a:lnTo>
                <a:lnTo>
                  <a:pt x="298669" y="21084"/>
                </a:lnTo>
                <a:lnTo>
                  <a:pt x="337185" y="45572"/>
                </a:lnTo>
                <a:lnTo>
                  <a:pt x="369310" y="77697"/>
                </a:lnTo>
                <a:lnTo>
                  <a:pt x="393798" y="116214"/>
                </a:lnTo>
                <a:lnTo>
                  <a:pt x="409404" y="159877"/>
                </a:lnTo>
                <a:lnTo>
                  <a:pt x="414883" y="207441"/>
                </a:lnTo>
                <a:close/>
              </a:path>
            </a:pathLst>
          </a:custGeom>
          <a:ln w="4644">
            <a:solidFill>
              <a:srgbClr val="000000"/>
            </a:solidFill>
          </a:ln>
        </p:spPr>
        <p:txBody>
          <a:bodyPr wrap="square" lIns="0" tIns="0" rIns="0" bIns="0" rtlCol="0"/>
          <a:lstStyle/>
          <a:p>
            <a:endParaRPr/>
          </a:p>
        </p:txBody>
      </p:sp>
      <p:sp>
        <p:nvSpPr>
          <p:cNvPr id="4" name="object 4"/>
          <p:cNvSpPr/>
          <p:nvPr/>
        </p:nvSpPr>
        <p:spPr>
          <a:xfrm>
            <a:off x="3700322" y="2134209"/>
            <a:ext cx="415290" cy="415290"/>
          </a:xfrm>
          <a:custGeom>
            <a:avLst/>
            <a:gdLst/>
            <a:ahLst/>
            <a:cxnLst/>
            <a:rect l="l" t="t" r="r" b="b"/>
            <a:pathLst>
              <a:path w="415289" h="415289">
                <a:moveTo>
                  <a:pt x="414883" y="207441"/>
                </a:moveTo>
                <a:lnTo>
                  <a:pt x="409404" y="255006"/>
                </a:lnTo>
                <a:lnTo>
                  <a:pt x="393798" y="298669"/>
                </a:lnTo>
                <a:lnTo>
                  <a:pt x="369310" y="337185"/>
                </a:lnTo>
                <a:lnTo>
                  <a:pt x="337185" y="369310"/>
                </a:lnTo>
                <a:lnTo>
                  <a:pt x="298669" y="393798"/>
                </a:lnTo>
                <a:lnTo>
                  <a:pt x="255006" y="409404"/>
                </a:lnTo>
                <a:lnTo>
                  <a:pt x="207441" y="414883"/>
                </a:lnTo>
                <a:lnTo>
                  <a:pt x="159877" y="409404"/>
                </a:lnTo>
                <a:lnTo>
                  <a:pt x="116214" y="393798"/>
                </a:lnTo>
                <a:lnTo>
                  <a:pt x="77697" y="369310"/>
                </a:lnTo>
                <a:lnTo>
                  <a:pt x="45572" y="337185"/>
                </a:lnTo>
                <a:lnTo>
                  <a:pt x="21084" y="298669"/>
                </a:lnTo>
                <a:lnTo>
                  <a:pt x="5478" y="255006"/>
                </a:lnTo>
                <a:lnTo>
                  <a:pt x="0" y="207441"/>
                </a:lnTo>
                <a:lnTo>
                  <a:pt x="5478" y="159877"/>
                </a:lnTo>
                <a:lnTo>
                  <a:pt x="21084" y="116214"/>
                </a:lnTo>
                <a:lnTo>
                  <a:pt x="45572" y="77697"/>
                </a:lnTo>
                <a:lnTo>
                  <a:pt x="77697" y="45572"/>
                </a:lnTo>
                <a:lnTo>
                  <a:pt x="116214" y="21084"/>
                </a:lnTo>
                <a:lnTo>
                  <a:pt x="159877" y="5478"/>
                </a:lnTo>
                <a:lnTo>
                  <a:pt x="207441" y="0"/>
                </a:lnTo>
                <a:lnTo>
                  <a:pt x="255006" y="5478"/>
                </a:lnTo>
                <a:lnTo>
                  <a:pt x="298669" y="21084"/>
                </a:lnTo>
                <a:lnTo>
                  <a:pt x="337185" y="45572"/>
                </a:lnTo>
                <a:lnTo>
                  <a:pt x="369310" y="77697"/>
                </a:lnTo>
                <a:lnTo>
                  <a:pt x="393798" y="116214"/>
                </a:lnTo>
                <a:lnTo>
                  <a:pt x="409404" y="159877"/>
                </a:lnTo>
                <a:lnTo>
                  <a:pt x="414883" y="207441"/>
                </a:lnTo>
                <a:close/>
              </a:path>
            </a:pathLst>
          </a:custGeom>
          <a:ln w="4644">
            <a:solidFill>
              <a:srgbClr val="000000"/>
            </a:solidFill>
          </a:ln>
        </p:spPr>
        <p:txBody>
          <a:bodyPr wrap="square" lIns="0" tIns="0" rIns="0" bIns="0" rtlCol="0"/>
          <a:lstStyle/>
          <a:p>
            <a:endParaRPr/>
          </a:p>
        </p:txBody>
      </p:sp>
      <p:sp>
        <p:nvSpPr>
          <p:cNvPr id="5" name="object 5"/>
          <p:cNvSpPr/>
          <p:nvPr/>
        </p:nvSpPr>
        <p:spPr>
          <a:xfrm>
            <a:off x="4690478" y="1490205"/>
            <a:ext cx="415290" cy="415290"/>
          </a:xfrm>
          <a:custGeom>
            <a:avLst/>
            <a:gdLst/>
            <a:ahLst/>
            <a:cxnLst/>
            <a:rect l="l" t="t" r="r" b="b"/>
            <a:pathLst>
              <a:path w="415289" h="415289">
                <a:moveTo>
                  <a:pt x="414883" y="207441"/>
                </a:moveTo>
                <a:lnTo>
                  <a:pt x="409404" y="255006"/>
                </a:lnTo>
                <a:lnTo>
                  <a:pt x="393798" y="298669"/>
                </a:lnTo>
                <a:lnTo>
                  <a:pt x="369310" y="337185"/>
                </a:lnTo>
                <a:lnTo>
                  <a:pt x="337185" y="369310"/>
                </a:lnTo>
                <a:lnTo>
                  <a:pt x="298669" y="393798"/>
                </a:lnTo>
                <a:lnTo>
                  <a:pt x="255006" y="409404"/>
                </a:lnTo>
                <a:lnTo>
                  <a:pt x="207441" y="414883"/>
                </a:lnTo>
                <a:lnTo>
                  <a:pt x="159877" y="409404"/>
                </a:lnTo>
                <a:lnTo>
                  <a:pt x="116214" y="393798"/>
                </a:lnTo>
                <a:lnTo>
                  <a:pt x="77697" y="369310"/>
                </a:lnTo>
                <a:lnTo>
                  <a:pt x="45572" y="337185"/>
                </a:lnTo>
                <a:lnTo>
                  <a:pt x="21084" y="298669"/>
                </a:lnTo>
                <a:lnTo>
                  <a:pt x="5478" y="255006"/>
                </a:lnTo>
                <a:lnTo>
                  <a:pt x="0" y="207441"/>
                </a:lnTo>
                <a:lnTo>
                  <a:pt x="5478" y="159877"/>
                </a:lnTo>
                <a:lnTo>
                  <a:pt x="21084" y="116214"/>
                </a:lnTo>
                <a:lnTo>
                  <a:pt x="45572" y="77697"/>
                </a:lnTo>
                <a:lnTo>
                  <a:pt x="77697" y="45572"/>
                </a:lnTo>
                <a:lnTo>
                  <a:pt x="116214" y="21084"/>
                </a:lnTo>
                <a:lnTo>
                  <a:pt x="159877" y="5478"/>
                </a:lnTo>
                <a:lnTo>
                  <a:pt x="207441" y="0"/>
                </a:lnTo>
                <a:lnTo>
                  <a:pt x="255006" y="5478"/>
                </a:lnTo>
                <a:lnTo>
                  <a:pt x="298669" y="21084"/>
                </a:lnTo>
                <a:lnTo>
                  <a:pt x="337185" y="45572"/>
                </a:lnTo>
                <a:lnTo>
                  <a:pt x="369310" y="77697"/>
                </a:lnTo>
                <a:lnTo>
                  <a:pt x="393798" y="116214"/>
                </a:lnTo>
                <a:lnTo>
                  <a:pt x="409404" y="159877"/>
                </a:lnTo>
                <a:lnTo>
                  <a:pt x="414883" y="207441"/>
                </a:lnTo>
                <a:close/>
              </a:path>
            </a:pathLst>
          </a:custGeom>
          <a:ln w="4644">
            <a:solidFill>
              <a:srgbClr val="000000"/>
            </a:solidFill>
          </a:ln>
        </p:spPr>
        <p:txBody>
          <a:bodyPr wrap="square" lIns="0" tIns="0" rIns="0" bIns="0" rtlCol="0"/>
          <a:lstStyle/>
          <a:p>
            <a:endParaRPr/>
          </a:p>
        </p:txBody>
      </p:sp>
      <p:sp>
        <p:nvSpPr>
          <p:cNvPr id="6" name="object 6"/>
          <p:cNvSpPr/>
          <p:nvPr/>
        </p:nvSpPr>
        <p:spPr>
          <a:xfrm>
            <a:off x="5750611" y="1139101"/>
            <a:ext cx="415290" cy="415290"/>
          </a:xfrm>
          <a:custGeom>
            <a:avLst/>
            <a:gdLst/>
            <a:ahLst/>
            <a:cxnLst/>
            <a:rect l="l" t="t" r="r" b="b"/>
            <a:pathLst>
              <a:path w="415289" h="415290">
                <a:moveTo>
                  <a:pt x="414883" y="207441"/>
                </a:moveTo>
                <a:lnTo>
                  <a:pt x="409404" y="255006"/>
                </a:lnTo>
                <a:lnTo>
                  <a:pt x="393798" y="298669"/>
                </a:lnTo>
                <a:lnTo>
                  <a:pt x="369310" y="337185"/>
                </a:lnTo>
                <a:lnTo>
                  <a:pt x="337185" y="369310"/>
                </a:lnTo>
                <a:lnTo>
                  <a:pt x="298669" y="393798"/>
                </a:lnTo>
                <a:lnTo>
                  <a:pt x="255006" y="409404"/>
                </a:lnTo>
                <a:lnTo>
                  <a:pt x="207441" y="414883"/>
                </a:lnTo>
                <a:lnTo>
                  <a:pt x="159877" y="409404"/>
                </a:lnTo>
                <a:lnTo>
                  <a:pt x="116214" y="393798"/>
                </a:lnTo>
                <a:lnTo>
                  <a:pt x="77697" y="369310"/>
                </a:lnTo>
                <a:lnTo>
                  <a:pt x="45572" y="337185"/>
                </a:lnTo>
                <a:lnTo>
                  <a:pt x="21084" y="298669"/>
                </a:lnTo>
                <a:lnTo>
                  <a:pt x="5478" y="255006"/>
                </a:lnTo>
                <a:lnTo>
                  <a:pt x="0" y="207441"/>
                </a:lnTo>
                <a:lnTo>
                  <a:pt x="5478" y="159877"/>
                </a:lnTo>
                <a:lnTo>
                  <a:pt x="21084" y="116214"/>
                </a:lnTo>
                <a:lnTo>
                  <a:pt x="45572" y="77697"/>
                </a:lnTo>
                <a:lnTo>
                  <a:pt x="77697" y="45572"/>
                </a:lnTo>
                <a:lnTo>
                  <a:pt x="116214" y="21084"/>
                </a:lnTo>
                <a:lnTo>
                  <a:pt x="159877" y="5478"/>
                </a:lnTo>
                <a:lnTo>
                  <a:pt x="207441" y="0"/>
                </a:lnTo>
                <a:lnTo>
                  <a:pt x="255006" y="5478"/>
                </a:lnTo>
                <a:lnTo>
                  <a:pt x="298669" y="21084"/>
                </a:lnTo>
                <a:lnTo>
                  <a:pt x="337185" y="45572"/>
                </a:lnTo>
                <a:lnTo>
                  <a:pt x="369310" y="77697"/>
                </a:lnTo>
                <a:lnTo>
                  <a:pt x="393798" y="116214"/>
                </a:lnTo>
                <a:lnTo>
                  <a:pt x="409404" y="159877"/>
                </a:lnTo>
                <a:lnTo>
                  <a:pt x="414883" y="207441"/>
                </a:lnTo>
                <a:close/>
              </a:path>
            </a:pathLst>
          </a:custGeom>
          <a:ln w="4644">
            <a:solidFill>
              <a:srgbClr val="000000"/>
            </a:solidFill>
          </a:ln>
        </p:spPr>
        <p:txBody>
          <a:bodyPr wrap="square" lIns="0" tIns="0" rIns="0" bIns="0" rtlCol="0"/>
          <a:lstStyle/>
          <a:p>
            <a:endParaRPr/>
          </a:p>
        </p:txBody>
      </p:sp>
      <p:sp>
        <p:nvSpPr>
          <p:cNvPr id="7" name="object 7"/>
          <p:cNvSpPr/>
          <p:nvPr/>
        </p:nvSpPr>
        <p:spPr>
          <a:xfrm>
            <a:off x="5796432" y="2291498"/>
            <a:ext cx="415290" cy="415290"/>
          </a:xfrm>
          <a:custGeom>
            <a:avLst/>
            <a:gdLst/>
            <a:ahLst/>
            <a:cxnLst/>
            <a:rect l="l" t="t" r="r" b="b"/>
            <a:pathLst>
              <a:path w="415289" h="415289">
                <a:moveTo>
                  <a:pt x="414883" y="207441"/>
                </a:moveTo>
                <a:lnTo>
                  <a:pt x="409404" y="255006"/>
                </a:lnTo>
                <a:lnTo>
                  <a:pt x="393798" y="298669"/>
                </a:lnTo>
                <a:lnTo>
                  <a:pt x="369310" y="337185"/>
                </a:lnTo>
                <a:lnTo>
                  <a:pt x="337185" y="369310"/>
                </a:lnTo>
                <a:lnTo>
                  <a:pt x="298669" y="393798"/>
                </a:lnTo>
                <a:lnTo>
                  <a:pt x="255006" y="409404"/>
                </a:lnTo>
                <a:lnTo>
                  <a:pt x="207441" y="414883"/>
                </a:lnTo>
                <a:lnTo>
                  <a:pt x="159877" y="409404"/>
                </a:lnTo>
                <a:lnTo>
                  <a:pt x="116214" y="393798"/>
                </a:lnTo>
                <a:lnTo>
                  <a:pt x="77697" y="369310"/>
                </a:lnTo>
                <a:lnTo>
                  <a:pt x="45572" y="337185"/>
                </a:lnTo>
                <a:lnTo>
                  <a:pt x="21084" y="298669"/>
                </a:lnTo>
                <a:lnTo>
                  <a:pt x="5478" y="255006"/>
                </a:lnTo>
                <a:lnTo>
                  <a:pt x="0" y="207441"/>
                </a:lnTo>
                <a:lnTo>
                  <a:pt x="5478" y="159877"/>
                </a:lnTo>
                <a:lnTo>
                  <a:pt x="21084" y="116214"/>
                </a:lnTo>
                <a:lnTo>
                  <a:pt x="45572" y="77697"/>
                </a:lnTo>
                <a:lnTo>
                  <a:pt x="77697" y="45572"/>
                </a:lnTo>
                <a:lnTo>
                  <a:pt x="116214" y="21084"/>
                </a:lnTo>
                <a:lnTo>
                  <a:pt x="159877" y="5478"/>
                </a:lnTo>
                <a:lnTo>
                  <a:pt x="207441" y="0"/>
                </a:lnTo>
                <a:lnTo>
                  <a:pt x="255006" y="5478"/>
                </a:lnTo>
                <a:lnTo>
                  <a:pt x="298669" y="21084"/>
                </a:lnTo>
                <a:lnTo>
                  <a:pt x="337185" y="45572"/>
                </a:lnTo>
                <a:lnTo>
                  <a:pt x="369310" y="77697"/>
                </a:lnTo>
                <a:lnTo>
                  <a:pt x="393798" y="116214"/>
                </a:lnTo>
                <a:lnTo>
                  <a:pt x="409404" y="159877"/>
                </a:lnTo>
                <a:lnTo>
                  <a:pt x="414883" y="207441"/>
                </a:lnTo>
                <a:close/>
              </a:path>
            </a:pathLst>
          </a:custGeom>
          <a:ln w="4644">
            <a:solidFill>
              <a:srgbClr val="000000"/>
            </a:solidFill>
          </a:ln>
        </p:spPr>
        <p:txBody>
          <a:bodyPr wrap="square" lIns="0" tIns="0" rIns="0" bIns="0" rtlCol="0"/>
          <a:lstStyle/>
          <a:p>
            <a:endParaRPr/>
          </a:p>
        </p:txBody>
      </p:sp>
      <p:sp>
        <p:nvSpPr>
          <p:cNvPr id="8" name="object 8"/>
          <p:cNvSpPr/>
          <p:nvPr/>
        </p:nvSpPr>
        <p:spPr>
          <a:xfrm>
            <a:off x="2210447" y="1498256"/>
            <a:ext cx="557530" cy="278765"/>
          </a:xfrm>
          <a:custGeom>
            <a:avLst/>
            <a:gdLst/>
            <a:ahLst/>
            <a:cxnLst/>
            <a:rect l="l" t="t" r="r" b="b"/>
            <a:pathLst>
              <a:path w="557530" h="278764">
                <a:moveTo>
                  <a:pt x="0" y="278650"/>
                </a:moveTo>
                <a:lnTo>
                  <a:pt x="557314" y="0"/>
                </a:lnTo>
              </a:path>
            </a:pathLst>
          </a:custGeom>
          <a:ln w="4644">
            <a:solidFill>
              <a:srgbClr val="000000"/>
            </a:solidFill>
          </a:ln>
        </p:spPr>
        <p:txBody>
          <a:bodyPr wrap="square" lIns="0" tIns="0" rIns="0" bIns="0" rtlCol="0"/>
          <a:lstStyle/>
          <a:p>
            <a:endParaRPr/>
          </a:p>
        </p:txBody>
      </p:sp>
      <p:sp>
        <p:nvSpPr>
          <p:cNvPr id="9" name="object 9"/>
          <p:cNvSpPr/>
          <p:nvPr/>
        </p:nvSpPr>
        <p:spPr>
          <a:xfrm>
            <a:off x="2210447" y="2009127"/>
            <a:ext cx="1486535" cy="372110"/>
          </a:xfrm>
          <a:custGeom>
            <a:avLst/>
            <a:gdLst/>
            <a:ahLst/>
            <a:cxnLst/>
            <a:rect l="l" t="t" r="r" b="b"/>
            <a:pathLst>
              <a:path w="1486535" h="372110">
                <a:moveTo>
                  <a:pt x="0" y="0"/>
                </a:moveTo>
                <a:lnTo>
                  <a:pt x="1486166" y="371538"/>
                </a:lnTo>
              </a:path>
            </a:pathLst>
          </a:custGeom>
          <a:ln w="4644">
            <a:solidFill>
              <a:srgbClr val="000000"/>
            </a:solidFill>
          </a:ln>
        </p:spPr>
        <p:txBody>
          <a:bodyPr wrap="square" lIns="0" tIns="0" rIns="0" bIns="0" rtlCol="0"/>
          <a:lstStyle/>
          <a:p>
            <a:endParaRPr/>
          </a:p>
        </p:txBody>
      </p:sp>
      <p:sp>
        <p:nvSpPr>
          <p:cNvPr id="10" name="object 10"/>
          <p:cNvSpPr/>
          <p:nvPr/>
        </p:nvSpPr>
        <p:spPr>
          <a:xfrm>
            <a:off x="3185744" y="1358925"/>
            <a:ext cx="1532890" cy="325120"/>
          </a:xfrm>
          <a:custGeom>
            <a:avLst/>
            <a:gdLst/>
            <a:ahLst/>
            <a:cxnLst/>
            <a:rect l="l" t="t" r="r" b="b"/>
            <a:pathLst>
              <a:path w="1532889" h="325119">
                <a:moveTo>
                  <a:pt x="0" y="0"/>
                </a:moveTo>
                <a:lnTo>
                  <a:pt x="1532597" y="325094"/>
                </a:lnTo>
              </a:path>
            </a:pathLst>
          </a:custGeom>
          <a:ln w="4644">
            <a:solidFill>
              <a:srgbClr val="000000"/>
            </a:solidFill>
          </a:ln>
        </p:spPr>
        <p:txBody>
          <a:bodyPr wrap="square" lIns="0" tIns="0" rIns="0" bIns="0" rtlCol="0"/>
          <a:lstStyle/>
          <a:p>
            <a:endParaRPr/>
          </a:p>
        </p:txBody>
      </p:sp>
      <p:sp>
        <p:nvSpPr>
          <p:cNvPr id="11" name="object 11"/>
          <p:cNvSpPr/>
          <p:nvPr/>
        </p:nvSpPr>
        <p:spPr>
          <a:xfrm>
            <a:off x="3092856" y="1544700"/>
            <a:ext cx="697230" cy="603885"/>
          </a:xfrm>
          <a:custGeom>
            <a:avLst/>
            <a:gdLst/>
            <a:ahLst/>
            <a:cxnLst/>
            <a:rect l="l" t="t" r="r" b="b"/>
            <a:pathLst>
              <a:path w="697229" h="603885">
                <a:moveTo>
                  <a:pt x="0" y="0"/>
                </a:moveTo>
                <a:lnTo>
                  <a:pt x="696633" y="603745"/>
                </a:lnTo>
              </a:path>
            </a:pathLst>
          </a:custGeom>
          <a:ln w="4644">
            <a:solidFill>
              <a:srgbClr val="000000"/>
            </a:solidFill>
          </a:ln>
        </p:spPr>
        <p:txBody>
          <a:bodyPr wrap="square" lIns="0" tIns="0" rIns="0" bIns="0" rtlCol="0"/>
          <a:lstStyle/>
          <a:p>
            <a:endParaRPr/>
          </a:p>
        </p:txBody>
      </p:sp>
      <p:sp>
        <p:nvSpPr>
          <p:cNvPr id="12" name="object 12"/>
          <p:cNvSpPr/>
          <p:nvPr/>
        </p:nvSpPr>
        <p:spPr>
          <a:xfrm>
            <a:off x="3787013" y="2148446"/>
            <a:ext cx="5080" cy="0"/>
          </a:xfrm>
          <a:custGeom>
            <a:avLst/>
            <a:gdLst/>
            <a:ahLst/>
            <a:cxnLst/>
            <a:rect l="l" t="t" r="r" b="b"/>
            <a:pathLst>
              <a:path w="5079">
                <a:moveTo>
                  <a:pt x="0" y="0"/>
                </a:moveTo>
                <a:lnTo>
                  <a:pt x="4953" y="0"/>
                </a:lnTo>
              </a:path>
            </a:pathLst>
          </a:custGeom>
          <a:ln w="4644">
            <a:solidFill>
              <a:srgbClr val="000000"/>
            </a:solidFill>
          </a:ln>
        </p:spPr>
        <p:txBody>
          <a:bodyPr wrap="square" lIns="0" tIns="0" rIns="0" bIns="0" rtlCol="0"/>
          <a:lstStyle/>
          <a:p>
            <a:endParaRPr/>
          </a:p>
        </p:txBody>
      </p:sp>
      <p:sp>
        <p:nvSpPr>
          <p:cNvPr id="13" name="object 13"/>
          <p:cNvSpPr/>
          <p:nvPr/>
        </p:nvSpPr>
        <p:spPr>
          <a:xfrm>
            <a:off x="4114596" y="1869795"/>
            <a:ext cx="650240" cy="418465"/>
          </a:xfrm>
          <a:custGeom>
            <a:avLst/>
            <a:gdLst/>
            <a:ahLst/>
            <a:cxnLst/>
            <a:rect l="l" t="t" r="r" b="b"/>
            <a:pathLst>
              <a:path w="650239" h="418464">
                <a:moveTo>
                  <a:pt x="0" y="417982"/>
                </a:moveTo>
                <a:lnTo>
                  <a:pt x="650189" y="0"/>
                </a:lnTo>
              </a:path>
            </a:pathLst>
          </a:custGeom>
          <a:ln w="4644">
            <a:solidFill>
              <a:srgbClr val="000000"/>
            </a:solidFill>
          </a:ln>
        </p:spPr>
        <p:txBody>
          <a:bodyPr wrap="square" lIns="0" tIns="0" rIns="0" bIns="0" rtlCol="0"/>
          <a:lstStyle/>
          <a:p>
            <a:endParaRPr/>
          </a:p>
        </p:txBody>
      </p:sp>
      <p:sp>
        <p:nvSpPr>
          <p:cNvPr id="14" name="object 14"/>
          <p:cNvSpPr/>
          <p:nvPr/>
        </p:nvSpPr>
        <p:spPr>
          <a:xfrm>
            <a:off x="5089880" y="1405369"/>
            <a:ext cx="650240" cy="232410"/>
          </a:xfrm>
          <a:custGeom>
            <a:avLst/>
            <a:gdLst/>
            <a:ahLst/>
            <a:cxnLst/>
            <a:rect l="l" t="t" r="r" b="b"/>
            <a:pathLst>
              <a:path w="650239" h="232410">
                <a:moveTo>
                  <a:pt x="0" y="232219"/>
                </a:moveTo>
                <a:lnTo>
                  <a:pt x="650201" y="0"/>
                </a:lnTo>
              </a:path>
            </a:pathLst>
          </a:custGeom>
          <a:ln w="4644">
            <a:solidFill>
              <a:srgbClr val="000000"/>
            </a:solidFill>
          </a:ln>
        </p:spPr>
        <p:txBody>
          <a:bodyPr wrap="square" lIns="0" tIns="0" rIns="0" bIns="0" rtlCol="0"/>
          <a:lstStyle/>
          <a:p>
            <a:endParaRPr/>
          </a:p>
        </p:txBody>
      </p:sp>
      <p:sp>
        <p:nvSpPr>
          <p:cNvPr id="15" name="object 15"/>
          <p:cNvSpPr/>
          <p:nvPr/>
        </p:nvSpPr>
        <p:spPr>
          <a:xfrm>
            <a:off x="5043436" y="1823351"/>
            <a:ext cx="789940" cy="557530"/>
          </a:xfrm>
          <a:custGeom>
            <a:avLst/>
            <a:gdLst/>
            <a:ahLst/>
            <a:cxnLst/>
            <a:rect l="l" t="t" r="r" b="b"/>
            <a:pathLst>
              <a:path w="789939" h="557530">
                <a:moveTo>
                  <a:pt x="0" y="0"/>
                </a:moveTo>
                <a:lnTo>
                  <a:pt x="789520" y="557314"/>
                </a:lnTo>
              </a:path>
            </a:pathLst>
          </a:custGeom>
          <a:ln w="4644">
            <a:solidFill>
              <a:srgbClr val="000000"/>
            </a:solidFill>
          </a:ln>
        </p:spPr>
        <p:txBody>
          <a:bodyPr wrap="square" lIns="0" tIns="0" rIns="0" bIns="0" rtlCol="0"/>
          <a:lstStyle/>
          <a:p>
            <a:endParaRPr/>
          </a:p>
        </p:txBody>
      </p:sp>
      <p:sp>
        <p:nvSpPr>
          <p:cNvPr id="16" name="object 16"/>
          <p:cNvSpPr/>
          <p:nvPr/>
        </p:nvSpPr>
        <p:spPr>
          <a:xfrm>
            <a:off x="5972289" y="1544700"/>
            <a:ext cx="0" cy="743585"/>
          </a:xfrm>
          <a:custGeom>
            <a:avLst/>
            <a:gdLst/>
            <a:ahLst/>
            <a:cxnLst/>
            <a:rect l="l" t="t" r="r" b="b"/>
            <a:pathLst>
              <a:path h="743585">
                <a:moveTo>
                  <a:pt x="0" y="0"/>
                </a:moveTo>
                <a:lnTo>
                  <a:pt x="0" y="743077"/>
                </a:lnTo>
              </a:path>
            </a:pathLst>
          </a:custGeom>
          <a:ln w="3175">
            <a:solidFill>
              <a:srgbClr val="000000"/>
            </a:solidFill>
          </a:ln>
        </p:spPr>
        <p:txBody>
          <a:bodyPr wrap="square" lIns="0" tIns="0" rIns="0" bIns="0" rtlCol="0"/>
          <a:lstStyle/>
          <a:p>
            <a:endParaRPr/>
          </a:p>
        </p:txBody>
      </p:sp>
      <p:sp>
        <p:nvSpPr>
          <p:cNvPr id="17" name="object 17"/>
          <p:cNvSpPr/>
          <p:nvPr/>
        </p:nvSpPr>
        <p:spPr>
          <a:xfrm>
            <a:off x="5972289" y="1544700"/>
            <a:ext cx="0" cy="743585"/>
          </a:xfrm>
          <a:custGeom>
            <a:avLst/>
            <a:gdLst/>
            <a:ahLst/>
            <a:cxnLst/>
            <a:rect l="l" t="t" r="r" b="b"/>
            <a:pathLst>
              <a:path h="743585">
                <a:moveTo>
                  <a:pt x="0" y="0"/>
                </a:moveTo>
                <a:lnTo>
                  <a:pt x="0" y="743077"/>
                </a:lnTo>
              </a:path>
            </a:pathLst>
          </a:custGeom>
          <a:ln w="4644">
            <a:solidFill>
              <a:srgbClr val="000000"/>
            </a:solidFill>
          </a:ln>
        </p:spPr>
        <p:txBody>
          <a:bodyPr wrap="square" lIns="0" tIns="0" rIns="0" bIns="0" rtlCol="0"/>
          <a:lstStyle/>
          <a:p>
            <a:endParaRPr/>
          </a:p>
        </p:txBody>
      </p:sp>
      <p:sp>
        <p:nvSpPr>
          <p:cNvPr id="18" name="object 18"/>
          <p:cNvSpPr/>
          <p:nvPr/>
        </p:nvSpPr>
        <p:spPr>
          <a:xfrm>
            <a:off x="1653146" y="1916239"/>
            <a:ext cx="186055" cy="0"/>
          </a:xfrm>
          <a:custGeom>
            <a:avLst/>
            <a:gdLst/>
            <a:ahLst/>
            <a:cxnLst/>
            <a:rect l="l" t="t" r="r" b="b"/>
            <a:pathLst>
              <a:path w="186055">
                <a:moveTo>
                  <a:pt x="0" y="0"/>
                </a:moveTo>
                <a:lnTo>
                  <a:pt x="185762" y="0"/>
                </a:lnTo>
              </a:path>
            </a:pathLst>
          </a:custGeom>
          <a:ln w="3175">
            <a:solidFill>
              <a:srgbClr val="000000"/>
            </a:solidFill>
          </a:ln>
        </p:spPr>
        <p:txBody>
          <a:bodyPr wrap="square" lIns="0" tIns="0" rIns="0" bIns="0" rtlCol="0"/>
          <a:lstStyle/>
          <a:p>
            <a:endParaRPr/>
          </a:p>
        </p:txBody>
      </p:sp>
      <p:sp>
        <p:nvSpPr>
          <p:cNvPr id="19" name="object 19"/>
          <p:cNvSpPr/>
          <p:nvPr/>
        </p:nvSpPr>
        <p:spPr>
          <a:xfrm>
            <a:off x="1653146" y="1916239"/>
            <a:ext cx="186055" cy="0"/>
          </a:xfrm>
          <a:custGeom>
            <a:avLst/>
            <a:gdLst/>
            <a:ahLst/>
            <a:cxnLst/>
            <a:rect l="l" t="t" r="r" b="b"/>
            <a:pathLst>
              <a:path w="186055">
                <a:moveTo>
                  <a:pt x="0" y="0"/>
                </a:moveTo>
                <a:lnTo>
                  <a:pt x="185762" y="0"/>
                </a:lnTo>
              </a:path>
            </a:pathLst>
          </a:custGeom>
          <a:ln w="4644">
            <a:solidFill>
              <a:srgbClr val="000000"/>
            </a:solidFill>
          </a:ln>
        </p:spPr>
        <p:txBody>
          <a:bodyPr wrap="square" lIns="0" tIns="0" rIns="0" bIns="0" rtlCol="0"/>
          <a:lstStyle/>
          <a:p>
            <a:endParaRPr/>
          </a:p>
        </p:txBody>
      </p:sp>
      <p:sp>
        <p:nvSpPr>
          <p:cNvPr id="20" name="object 20"/>
          <p:cNvSpPr/>
          <p:nvPr/>
        </p:nvSpPr>
        <p:spPr>
          <a:xfrm>
            <a:off x="2811729" y="2009127"/>
            <a:ext cx="5080" cy="0"/>
          </a:xfrm>
          <a:custGeom>
            <a:avLst/>
            <a:gdLst/>
            <a:ahLst/>
            <a:cxnLst/>
            <a:rect l="l" t="t" r="r" b="b"/>
            <a:pathLst>
              <a:path w="5080">
                <a:moveTo>
                  <a:pt x="0" y="0"/>
                </a:moveTo>
                <a:lnTo>
                  <a:pt x="4953" y="0"/>
                </a:lnTo>
              </a:path>
            </a:pathLst>
          </a:custGeom>
          <a:ln w="4644">
            <a:solidFill>
              <a:srgbClr val="000000"/>
            </a:solidFill>
          </a:ln>
        </p:spPr>
        <p:txBody>
          <a:bodyPr wrap="square" lIns="0" tIns="0" rIns="0" bIns="0" rtlCol="0"/>
          <a:lstStyle/>
          <a:p>
            <a:endParaRPr/>
          </a:p>
        </p:txBody>
      </p:sp>
      <p:sp>
        <p:nvSpPr>
          <p:cNvPr id="21" name="object 21"/>
          <p:cNvSpPr/>
          <p:nvPr/>
        </p:nvSpPr>
        <p:spPr>
          <a:xfrm>
            <a:off x="4068152" y="1993646"/>
            <a:ext cx="232410" cy="154940"/>
          </a:xfrm>
          <a:custGeom>
            <a:avLst/>
            <a:gdLst/>
            <a:ahLst/>
            <a:cxnLst/>
            <a:rect l="l" t="t" r="r" b="b"/>
            <a:pathLst>
              <a:path w="232410" h="154939">
                <a:moveTo>
                  <a:pt x="0" y="154799"/>
                </a:moveTo>
                <a:lnTo>
                  <a:pt x="232204" y="0"/>
                </a:lnTo>
              </a:path>
            </a:pathLst>
          </a:custGeom>
          <a:ln w="4644">
            <a:solidFill>
              <a:srgbClr val="000000"/>
            </a:solidFill>
          </a:ln>
        </p:spPr>
        <p:txBody>
          <a:bodyPr wrap="square" lIns="0" tIns="0" rIns="0" bIns="0" rtlCol="0"/>
          <a:lstStyle/>
          <a:p>
            <a:endParaRPr/>
          </a:p>
        </p:txBody>
      </p:sp>
      <p:sp>
        <p:nvSpPr>
          <p:cNvPr id="22" name="object 22"/>
          <p:cNvSpPr/>
          <p:nvPr/>
        </p:nvSpPr>
        <p:spPr>
          <a:xfrm>
            <a:off x="4300357" y="1968489"/>
            <a:ext cx="38100" cy="25400"/>
          </a:xfrm>
          <a:custGeom>
            <a:avLst/>
            <a:gdLst/>
            <a:ahLst/>
            <a:cxnLst/>
            <a:rect l="l" t="t" r="r" b="b"/>
            <a:pathLst>
              <a:path w="38100" h="25400">
                <a:moveTo>
                  <a:pt x="0" y="25156"/>
                </a:moveTo>
                <a:lnTo>
                  <a:pt x="37736" y="0"/>
                </a:lnTo>
              </a:path>
            </a:pathLst>
          </a:custGeom>
          <a:ln w="4644">
            <a:solidFill>
              <a:srgbClr val="000000"/>
            </a:solidFill>
          </a:ln>
        </p:spPr>
        <p:txBody>
          <a:bodyPr wrap="square" lIns="0" tIns="0" rIns="0" bIns="0" rtlCol="0"/>
          <a:lstStyle/>
          <a:p>
            <a:endParaRPr/>
          </a:p>
        </p:txBody>
      </p:sp>
      <p:sp>
        <p:nvSpPr>
          <p:cNvPr id="23" name="object 23"/>
          <p:cNvSpPr/>
          <p:nvPr/>
        </p:nvSpPr>
        <p:spPr>
          <a:xfrm>
            <a:off x="4266298" y="1968258"/>
            <a:ext cx="73025" cy="56515"/>
          </a:xfrm>
          <a:custGeom>
            <a:avLst/>
            <a:gdLst/>
            <a:ahLst/>
            <a:cxnLst/>
            <a:rect l="l" t="t" r="r" b="b"/>
            <a:pathLst>
              <a:path w="73025" h="56514">
                <a:moveTo>
                  <a:pt x="72453" y="0"/>
                </a:moveTo>
                <a:lnTo>
                  <a:pt x="0" y="25387"/>
                </a:lnTo>
                <a:lnTo>
                  <a:pt x="20447" y="56349"/>
                </a:lnTo>
                <a:lnTo>
                  <a:pt x="72453" y="0"/>
                </a:lnTo>
                <a:close/>
              </a:path>
            </a:pathLst>
          </a:custGeom>
          <a:solidFill>
            <a:srgbClr val="000000"/>
          </a:solidFill>
        </p:spPr>
        <p:txBody>
          <a:bodyPr wrap="square" lIns="0" tIns="0" rIns="0" bIns="0" rtlCol="0"/>
          <a:lstStyle/>
          <a:p>
            <a:endParaRPr/>
          </a:p>
        </p:txBody>
      </p:sp>
      <p:sp>
        <p:nvSpPr>
          <p:cNvPr id="24" name="object 24"/>
          <p:cNvSpPr/>
          <p:nvPr/>
        </p:nvSpPr>
        <p:spPr>
          <a:xfrm>
            <a:off x="4266298" y="1968258"/>
            <a:ext cx="73025" cy="56515"/>
          </a:xfrm>
          <a:custGeom>
            <a:avLst/>
            <a:gdLst/>
            <a:ahLst/>
            <a:cxnLst/>
            <a:rect l="l" t="t" r="r" b="b"/>
            <a:pathLst>
              <a:path w="73025" h="56514">
                <a:moveTo>
                  <a:pt x="20447" y="56349"/>
                </a:moveTo>
                <a:lnTo>
                  <a:pt x="72453" y="0"/>
                </a:lnTo>
                <a:lnTo>
                  <a:pt x="0" y="25387"/>
                </a:lnTo>
                <a:lnTo>
                  <a:pt x="20447" y="56349"/>
                </a:lnTo>
                <a:close/>
              </a:path>
            </a:pathLst>
          </a:custGeom>
          <a:ln w="4644">
            <a:solidFill>
              <a:srgbClr val="000000"/>
            </a:solidFill>
          </a:ln>
        </p:spPr>
        <p:txBody>
          <a:bodyPr wrap="square" lIns="0" tIns="0" rIns="0" bIns="0" rtlCol="0"/>
          <a:lstStyle/>
          <a:p>
            <a:endParaRPr/>
          </a:p>
        </p:txBody>
      </p:sp>
      <p:sp>
        <p:nvSpPr>
          <p:cNvPr id="25" name="object 25"/>
          <p:cNvSpPr/>
          <p:nvPr/>
        </p:nvSpPr>
        <p:spPr>
          <a:xfrm>
            <a:off x="5043436" y="1379360"/>
            <a:ext cx="238125" cy="119380"/>
          </a:xfrm>
          <a:custGeom>
            <a:avLst/>
            <a:gdLst/>
            <a:ahLst/>
            <a:cxnLst/>
            <a:rect l="l" t="t" r="r" b="b"/>
            <a:pathLst>
              <a:path w="238125" h="119380">
                <a:moveTo>
                  <a:pt x="0" y="118896"/>
                </a:moveTo>
                <a:lnTo>
                  <a:pt x="237793" y="0"/>
                </a:lnTo>
              </a:path>
            </a:pathLst>
          </a:custGeom>
          <a:ln w="4644">
            <a:solidFill>
              <a:srgbClr val="000000"/>
            </a:solidFill>
          </a:ln>
        </p:spPr>
        <p:txBody>
          <a:bodyPr wrap="square" lIns="0" tIns="0" rIns="0" bIns="0" rtlCol="0"/>
          <a:lstStyle/>
          <a:p>
            <a:endParaRPr/>
          </a:p>
        </p:txBody>
      </p:sp>
      <p:sp>
        <p:nvSpPr>
          <p:cNvPr id="26" name="object 26"/>
          <p:cNvSpPr/>
          <p:nvPr/>
        </p:nvSpPr>
        <p:spPr>
          <a:xfrm>
            <a:off x="5281230" y="1363274"/>
            <a:ext cx="32384" cy="16510"/>
          </a:xfrm>
          <a:custGeom>
            <a:avLst/>
            <a:gdLst/>
            <a:ahLst/>
            <a:cxnLst/>
            <a:rect l="l" t="t" r="r" b="b"/>
            <a:pathLst>
              <a:path w="32385" h="16509">
                <a:moveTo>
                  <a:pt x="0" y="16085"/>
                </a:moveTo>
                <a:lnTo>
                  <a:pt x="32171" y="0"/>
                </a:lnTo>
              </a:path>
            </a:pathLst>
          </a:custGeom>
          <a:ln w="4644">
            <a:solidFill>
              <a:srgbClr val="000000"/>
            </a:solidFill>
          </a:ln>
        </p:spPr>
        <p:txBody>
          <a:bodyPr wrap="square" lIns="0" tIns="0" rIns="0" bIns="0" rtlCol="0"/>
          <a:lstStyle/>
          <a:p>
            <a:endParaRPr/>
          </a:p>
        </p:txBody>
      </p:sp>
      <p:sp>
        <p:nvSpPr>
          <p:cNvPr id="27" name="object 27"/>
          <p:cNvSpPr/>
          <p:nvPr/>
        </p:nvSpPr>
        <p:spPr>
          <a:xfrm>
            <a:off x="5238496" y="1363268"/>
            <a:ext cx="74930" cy="49530"/>
          </a:xfrm>
          <a:custGeom>
            <a:avLst/>
            <a:gdLst/>
            <a:ahLst/>
            <a:cxnLst/>
            <a:rect l="l" t="t" r="r" b="b"/>
            <a:pathLst>
              <a:path w="74929" h="49530">
                <a:moveTo>
                  <a:pt x="74930" y="0"/>
                </a:moveTo>
                <a:lnTo>
                  <a:pt x="0" y="16090"/>
                </a:lnTo>
                <a:lnTo>
                  <a:pt x="16725" y="49530"/>
                </a:lnTo>
                <a:lnTo>
                  <a:pt x="74930" y="0"/>
                </a:lnTo>
                <a:close/>
              </a:path>
            </a:pathLst>
          </a:custGeom>
          <a:solidFill>
            <a:srgbClr val="000000"/>
          </a:solidFill>
        </p:spPr>
        <p:txBody>
          <a:bodyPr wrap="square" lIns="0" tIns="0" rIns="0" bIns="0" rtlCol="0"/>
          <a:lstStyle/>
          <a:p>
            <a:endParaRPr/>
          </a:p>
        </p:txBody>
      </p:sp>
      <p:sp>
        <p:nvSpPr>
          <p:cNvPr id="28" name="object 28"/>
          <p:cNvSpPr/>
          <p:nvPr/>
        </p:nvSpPr>
        <p:spPr>
          <a:xfrm>
            <a:off x="5238496" y="1363268"/>
            <a:ext cx="74930" cy="49530"/>
          </a:xfrm>
          <a:custGeom>
            <a:avLst/>
            <a:gdLst/>
            <a:ahLst/>
            <a:cxnLst/>
            <a:rect l="l" t="t" r="r" b="b"/>
            <a:pathLst>
              <a:path w="74929" h="49530">
                <a:moveTo>
                  <a:pt x="16725" y="49530"/>
                </a:moveTo>
                <a:lnTo>
                  <a:pt x="74930" y="0"/>
                </a:lnTo>
                <a:lnTo>
                  <a:pt x="0" y="16090"/>
                </a:lnTo>
                <a:lnTo>
                  <a:pt x="16725" y="49530"/>
                </a:lnTo>
                <a:close/>
              </a:path>
            </a:pathLst>
          </a:custGeom>
          <a:ln w="4644">
            <a:solidFill>
              <a:srgbClr val="000000"/>
            </a:solidFill>
          </a:ln>
        </p:spPr>
        <p:txBody>
          <a:bodyPr wrap="square" lIns="0" tIns="0" rIns="0" bIns="0" rtlCol="0"/>
          <a:lstStyle/>
          <a:p>
            <a:endParaRPr/>
          </a:p>
        </p:txBody>
      </p:sp>
      <p:sp>
        <p:nvSpPr>
          <p:cNvPr id="29" name="object 29"/>
          <p:cNvSpPr/>
          <p:nvPr/>
        </p:nvSpPr>
        <p:spPr>
          <a:xfrm>
            <a:off x="5215585" y="2025840"/>
            <a:ext cx="184785" cy="147955"/>
          </a:xfrm>
          <a:custGeom>
            <a:avLst/>
            <a:gdLst/>
            <a:ahLst/>
            <a:cxnLst/>
            <a:rect l="l" t="t" r="r" b="b"/>
            <a:pathLst>
              <a:path w="184785" h="147955">
                <a:moveTo>
                  <a:pt x="0" y="0"/>
                </a:moveTo>
                <a:lnTo>
                  <a:pt x="184230" y="147384"/>
                </a:lnTo>
              </a:path>
            </a:pathLst>
          </a:custGeom>
          <a:ln w="4644">
            <a:solidFill>
              <a:srgbClr val="000000"/>
            </a:solidFill>
          </a:ln>
        </p:spPr>
        <p:txBody>
          <a:bodyPr wrap="square" lIns="0" tIns="0" rIns="0" bIns="0" rtlCol="0"/>
          <a:lstStyle/>
          <a:p>
            <a:endParaRPr/>
          </a:p>
        </p:txBody>
      </p:sp>
      <p:sp>
        <p:nvSpPr>
          <p:cNvPr id="30" name="object 30"/>
          <p:cNvSpPr/>
          <p:nvPr/>
        </p:nvSpPr>
        <p:spPr>
          <a:xfrm>
            <a:off x="5399815" y="2173224"/>
            <a:ext cx="40005" cy="31750"/>
          </a:xfrm>
          <a:custGeom>
            <a:avLst/>
            <a:gdLst/>
            <a:ahLst/>
            <a:cxnLst/>
            <a:rect l="l" t="t" r="r" b="b"/>
            <a:pathLst>
              <a:path w="40004" h="31750">
                <a:moveTo>
                  <a:pt x="0" y="0"/>
                </a:moveTo>
                <a:lnTo>
                  <a:pt x="39466" y="31572"/>
                </a:lnTo>
              </a:path>
            </a:pathLst>
          </a:custGeom>
          <a:ln w="4644">
            <a:solidFill>
              <a:srgbClr val="000000"/>
            </a:solidFill>
          </a:ln>
        </p:spPr>
        <p:txBody>
          <a:bodyPr wrap="square" lIns="0" tIns="0" rIns="0" bIns="0" rtlCol="0"/>
          <a:lstStyle/>
          <a:p>
            <a:endParaRPr/>
          </a:p>
        </p:txBody>
      </p:sp>
      <p:sp>
        <p:nvSpPr>
          <p:cNvPr id="31" name="object 31"/>
          <p:cNvSpPr/>
          <p:nvPr/>
        </p:nvSpPr>
        <p:spPr>
          <a:xfrm>
            <a:off x="5369776" y="2144115"/>
            <a:ext cx="70485" cy="61594"/>
          </a:xfrm>
          <a:custGeom>
            <a:avLst/>
            <a:gdLst/>
            <a:ahLst/>
            <a:cxnLst/>
            <a:rect l="l" t="t" r="r" b="b"/>
            <a:pathLst>
              <a:path w="70485" h="61594">
                <a:moveTo>
                  <a:pt x="23533" y="0"/>
                </a:moveTo>
                <a:lnTo>
                  <a:pt x="0" y="29108"/>
                </a:lnTo>
                <a:lnTo>
                  <a:pt x="69977" y="61302"/>
                </a:lnTo>
                <a:lnTo>
                  <a:pt x="23533" y="0"/>
                </a:lnTo>
                <a:close/>
              </a:path>
            </a:pathLst>
          </a:custGeom>
          <a:solidFill>
            <a:srgbClr val="000000"/>
          </a:solidFill>
        </p:spPr>
        <p:txBody>
          <a:bodyPr wrap="square" lIns="0" tIns="0" rIns="0" bIns="0" rtlCol="0"/>
          <a:lstStyle/>
          <a:p>
            <a:endParaRPr/>
          </a:p>
        </p:txBody>
      </p:sp>
      <p:sp>
        <p:nvSpPr>
          <p:cNvPr id="32" name="object 32"/>
          <p:cNvSpPr/>
          <p:nvPr/>
        </p:nvSpPr>
        <p:spPr>
          <a:xfrm>
            <a:off x="5369776" y="2144115"/>
            <a:ext cx="70485" cy="61594"/>
          </a:xfrm>
          <a:custGeom>
            <a:avLst/>
            <a:gdLst/>
            <a:ahLst/>
            <a:cxnLst/>
            <a:rect l="l" t="t" r="r" b="b"/>
            <a:pathLst>
              <a:path w="70485" h="61594">
                <a:moveTo>
                  <a:pt x="0" y="29108"/>
                </a:moveTo>
                <a:lnTo>
                  <a:pt x="69977" y="61302"/>
                </a:lnTo>
                <a:lnTo>
                  <a:pt x="23533" y="0"/>
                </a:lnTo>
                <a:lnTo>
                  <a:pt x="0" y="29108"/>
                </a:lnTo>
                <a:close/>
              </a:path>
            </a:pathLst>
          </a:custGeom>
          <a:ln w="4644">
            <a:solidFill>
              <a:srgbClr val="000000"/>
            </a:solidFill>
          </a:ln>
        </p:spPr>
        <p:txBody>
          <a:bodyPr wrap="square" lIns="0" tIns="0" rIns="0" bIns="0" rtlCol="0"/>
          <a:lstStyle/>
          <a:p>
            <a:endParaRPr/>
          </a:p>
        </p:txBody>
      </p:sp>
      <p:sp>
        <p:nvSpPr>
          <p:cNvPr id="33" name="object 33"/>
          <p:cNvSpPr/>
          <p:nvPr/>
        </p:nvSpPr>
        <p:spPr>
          <a:xfrm>
            <a:off x="4672811" y="1730463"/>
            <a:ext cx="45720" cy="30480"/>
          </a:xfrm>
          <a:custGeom>
            <a:avLst/>
            <a:gdLst/>
            <a:ahLst/>
            <a:cxnLst/>
            <a:rect l="l" t="t" r="r" b="b"/>
            <a:pathLst>
              <a:path w="45720" h="30480">
                <a:moveTo>
                  <a:pt x="45530" y="0"/>
                </a:moveTo>
                <a:lnTo>
                  <a:pt x="0" y="30353"/>
                </a:lnTo>
              </a:path>
            </a:pathLst>
          </a:custGeom>
          <a:ln w="4644">
            <a:solidFill>
              <a:srgbClr val="000000"/>
            </a:solidFill>
          </a:ln>
        </p:spPr>
        <p:txBody>
          <a:bodyPr wrap="square" lIns="0" tIns="0" rIns="0" bIns="0" rtlCol="0"/>
          <a:lstStyle/>
          <a:p>
            <a:endParaRPr/>
          </a:p>
        </p:txBody>
      </p:sp>
      <p:sp>
        <p:nvSpPr>
          <p:cNvPr id="34" name="object 34"/>
          <p:cNvSpPr/>
          <p:nvPr/>
        </p:nvSpPr>
        <p:spPr>
          <a:xfrm>
            <a:off x="4587741" y="1760817"/>
            <a:ext cx="85090" cy="57150"/>
          </a:xfrm>
          <a:custGeom>
            <a:avLst/>
            <a:gdLst/>
            <a:ahLst/>
            <a:cxnLst/>
            <a:rect l="l" t="t" r="r" b="b"/>
            <a:pathLst>
              <a:path w="85089" h="57150">
                <a:moveTo>
                  <a:pt x="85070" y="0"/>
                </a:moveTo>
                <a:lnTo>
                  <a:pt x="0" y="56713"/>
                </a:lnTo>
              </a:path>
            </a:pathLst>
          </a:custGeom>
          <a:ln w="4644">
            <a:solidFill>
              <a:srgbClr val="000000"/>
            </a:solidFill>
          </a:ln>
        </p:spPr>
        <p:txBody>
          <a:bodyPr wrap="square" lIns="0" tIns="0" rIns="0" bIns="0" rtlCol="0"/>
          <a:lstStyle/>
          <a:p>
            <a:endParaRPr/>
          </a:p>
        </p:txBody>
      </p:sp>
      <p:sp>
        <p:nvSpPr>
          <p:cNvPr id="35" name="object 35"/>
          <p:cNvSpPr/>
          <p:nvPr/>
        </p:nvSpPr>
        <p:spPr>
          <a:xfrm>
            <a:off x="4587062" y="1760816"/>
            <a:ext cx="72390" cy="57150"/>
          </a:xfrm>
          <a:custGeom>
            <a:avLst/>
            <a:gdLst/>
            <a:ahLst/>
            <a:cxnLst/>
            <a:rect l="l" t="t" r="r" b="b"/>
            <a:pathLst>
              <a:path w="72389" h="57150">
                <a:moveTo>
                  <a:pt x="51396" y="0"/>
                </a:moveTo>
                <a:lnTo>
                  <a:pt x="0" y="56959"/>
                </a:lnTo>
                <a:lnTo>
                  <a:pt x="71831" y="30949"/>
                </a:lnTo>
                <a:lnTo>
                  <a:pt x="51396" y="0"/>
                </a:lnTo>
                <a:close/>
              </a:path>
            </a:pathLst>
          </a:custGeom>
          <a:solidFill>
            <a:srgbClr val="000000"/>
          </a:solidFill>
        </p:spPr>
        <p:txBody>
          <a:bodyPr wrap="square" lIns="0" tIns="0" rIns="0" bIns="0" rtlCol="0"/>
          <a:lstStyle/>
          <a:p>
            <a:endParaRPr/>
          </a:p>
        </p:txBody>
      </p:sp>
      <p:sp>
        <p:nvSpPr>
          <p:cNvPr id="36" name="object 36"/>
          <p:cNvSpPr/>
          <p:nvPr/>
        </p:nvSpPr>
        <p:spPr>
          <a:xfrm>
            <a:off x="4587062" y="1760816"/>
            <a:ext cx="72390" cy="57150"/>
          </a:xfrm>
          <a:custGeom>
            <a:avLst/>
            <a:gdLst/>
            <a:ahLst/>
            <a:cxnLst/>
            <a:rect l="l" t="t" r="r" b="b"/>
            <a:pathLst>
              <a:path w="72389" h="57150">
                <a:moveTo>
                  <a:pt x="51396" y="0"/>
                </a:moveTo>
                <a:lnTo>
                  <a:pt x="0" y="56959"/>
                </a:lnTo>
                <a:lnTo>
                  <a:pt x="71831" y="30949"/>
                </a:lnTo>
                <a:lnTo>
                  <a:pt x="51396" y="0"/>
                </a:lnTo>
                <a:close/>
              </a:path>
            </a:pathLst>
          </a:custGeom>
          <a:ln w="4644">
            <a:solidFill>
              <a:srgbClr val="000000"/>
            </a:solidFill>
          </a:ln>
        </p:spPr>
        <p:txBody>
          <a:bodyPr wrap="square" lIns="0" tIns="0" rIns="0" bIns="0" rtlCol="0"/>
          <a:lstStyle/>
          <a:p>
            <a:endParaRPr/>
          </a:p>
        </p:txBody>
      </p:sp>
      <p:sp>
        <p:nvSpPr>
          <p:cNvPr id="37" name="object 37"/>
          <p:cNvSpPr txBox="1"/>
          <p:nvPr/>
        </p:nvSpPr>
        <p:spPr>
          <a:xfrm>
            <a:off x="5866707" y="1174777"/>
            <a:ext cx="262890" cy="236220"/>
          </a:xfrm>
          <a:prstGeom prst="rect">
            <a:avLst/>
          </a:prstGeom>
        </p:spPr>
        <p:txBody>
          <a:bodyPr vert="horz" wrap="square" lIns="0" tIns="0" rIns="0" bIns="0" rtlCol="0">
            <a:spAutoFit/>
          </a:bodyPr>
          <a:lstStyle/>
          <a:p>
            <a:pPr marL="12700">
              <a:lnSpc>
                <a:spcPct val="100000"/>
              </a:lnSpc>
            </a:pPr>
            <a:r>
              <a:rPr sz="1450" i="1" spc="5" dirty="0">
                <a:latin typeface="Arial"/>
                <a:cs typeface="Arial"/>
              </a:rPr>
              <a:t>R5</a:t>
            </a:r>
            <a:endParaRPr sz="1450">
              <a:latin typeface="Arial"/>
              <a:cs typeface="Arial"/>
            </a:endParaRPr>
          </a:p>
        </p:txBody>
      </p:sp>
      <p:sp>
        <p:nvSpPr>
          <p:cNvPr id="38" name="object 38"/>
          <p:cNvSpPr txBox="1"/>
          <p:nvPr/>
        </p:nvSpPr>
        <p:spPr>
          <a:xfrm>
            <a:off x="5913150" y="2335839"/>
            <a:ext cx="262890" cy="236220"/>
          </a:xfrm>
          <a:prstGeom prst="rect">
            <a:avLst/>
          </a:prstGeom>
        </p:spPr>
        <p:txBody>
          <a:bodyPr vert="horz" wrap="square" lIns="0" tIns="0" rIns="0" bIns="0" rtlCol="0">
            <a:spAutoFit/>
          </a:bodyPr>
          <a:lstStyle/>
          <a:p>
            <a:pPr marL="12700">
              <a:lnSpc>
                <a:spcPct val="100000"/>
              </a:lnSpc>
            </a:pPr>
            <a:r>
              <a:rPr sz="1450" i="1" spc="5" dirty="0">
                <a:latin typeface="Arial"/>
                <a:cs typeface="Arial"/>
              </a:rPr>
              <a:t>R6</a:t>
            </a:r>
            <a:endParaRPr sz="1450">
              <a:latin typeface="Arial"/>
              <a:cs typeface="Arial"/>
            </a:endParaRPr>
          </a:p>
        </p:txBody>
      </p:sp>
      <p:sp>
        <p:nvSpPr>
          <p:cNvPr id="39" name="object 39"/>
          <p:cNvSpPr txBox="1"/>
          <p:nvPr/>
        </p:nvSpPr>
        <p:spPr>
          <a:xfrm>
            <a:off x="2847949" y="980665"/>
            <a:ext cx="262890" cy="523240"/>
          </a:xfrm>
          <a:prstGeom prst="rect">
            <a:avLst/>
          </a:prstGeom>
        </p:spPr>
        <p:txBody>
          <a:bodyPr vert="horz" wrap="square" lIns="0" tIns="0" rIns="0" bIns="0" rtlCol="0">
            <a:spAutoFit/>
          </a:bodyPr>
          <a:lstStyle/>
          <a:p>
            <a:pPr marL="12700">
              <a:lnSpc>
                <a:spcPct val="100000"/>
              </a:lnSpc>
            </a:pPr>
            <a:r>
              <a:rPr sz="1150" i="1" spc="5" dirty="0">
                <a:latin typeface="Arial"/>
                <a:cs typeface="Arial"/>
              </a:rPr>
              <a:t>L,1</a:t>
            </a:r>
            <a:endParaRPr sz="1150">
              <a:latin typeface="Arial"/>
              <a:cs typeface="Arial"/>
            </a:endParaRPr>
          </a:p>
          <a:p>
            <a:pPr marL="12700">
              <a:lnSpc>
                <a:spcPct val="100000"/>
              </a:lnSpc>
              <a:spcBef>
                <a:spcPts val="880"/>
              </a:spcBef>
            </a:pPr>
            <a:r>
              <a:rPr sz="1450" i="1" spc="5" dirty="0">
                <a:latin typeface="Arial"/>
                <a:cs typeface="Arial"/>
              </a:rPr>
              <a:t>R2</a:t>
            </a:r>
            <a:endParaRPr sz="1450">
              <a:latin typeface="Arial"/>
              <a:cs typeface="Arial"/>
            </a:endParaRPr>
          </a:p>
        </p:txBody>
      </p:sp>
      <p:sp>
        <p:nvSpPr>
          <p:cNvPr id="40" name="object 40"/>
          <p:cNvSpPr txBox="1"/>
          <p:nvPr/>
        </p:nvSpPr>
        <p:spPr>
          <a:xfrm>
            <a:off x="3776798" y="2196511"/>
            <a:ext cx="278765" cy="553720"/>
          </a:xfrm>
          <a:prstGeom prst="rect">
            <a:avLst/>
          </a:prstGeom>
        </p:spPr>
        <p:txBody>
          <a:bodyPr vert="horz" wrap="square" lIns="0" tIns="0" rIns="0" bIns="0" rtlCol="0">
            <a:spAutoFit/>
          </a:bodyPr>
          <a:lstStyle/>
          <a:p>
            <a:pPr marL="59055" indent="-46990">
              <a:lnSpc>
                <a:spcPct val="100000"/>
              </a:lnSpc>
            </a:pPr>
            <a:r>
              <a:rPr sz="1450" i="1" spc="5" dirty="0">
                <a:latin typeface="Arial"/>
                <a:cs typeface="Arial"/>
              </a:rPr>
              <a:t>R3</a:t>
            </a:r>
            <a:endParaRPr sz="1450">
              <a:latin typeface="Arial"/>
              <a:cs typeface="Arial"/>
            </a:endParaRPr>
          </a:p>
          <a:p>
            <a:pPr marL="59055">
              <a:lnSpc>
                <a:spcPct val="100000"/>
              </a:lnSpc>
              <a:spcBef>
                <a:spcPts val="1120"/>
              </a:spcBef>
            </a:pPr>
            <a:r>
              <a:rPr sz="1150" i="1" spc="5" dirty="0">
                <a:latin typeface="Arial"/>
                <a:cs typeface="Arial"/>
              </a:rPr>
              <a:t>L,1</a:t>
            </a:r>
            <a:endParaRPr sz="1150">
              <a:latin typeface="Arial"/>
              <a:cs typeface="Arial"/>
            </a:endParaRPr>
          </a:p>
        </p:txBody>
      </p:sp>
      <p:sp>
        <p:nvSpPr>
          <p:cNvPr id="41" name="object 41"/>
          <p:cNvSpPr txBox="1"/>
          <p:nvPr/>
        </p:nvSpPr>
        <p:spPr>
          <a:xfrm>
            <a:off x="4844973" y="1592760"/>
            <a:ext cx="262890" cy="553720"/>
          </a:xfrm>
          <a:prstGeom prst="rect">
            <a:avLst/>
          </a:prstGeom>
        </p:spPr>
        <p:txBody>
          <a:bodyPr vert="horz" wrap="square" lIns="0" tIns="0" rIns="0" bIns="0" rtlCol="0">
            <a:spAutoFit/>
          </a:bodyPr>
          <a:lstStyle/>
          <a:p>
            <a:pPr marL="12700">
              <a:lnSpc>
                <a:spcPct val="100000"/>
              </a:lnSpc>
            </a:pPr>
            <a:r>
              <a:rPr sz="1450" i="1" spc="5" dirty="0">
                <a:latin typeface="Arial"/>
                <a:cs typeface="Arial"/>
              </a:rPr>
              <a:t>R4</a:t>
            </a:r>
            <a:endParaRPr sz="1450">
              <a:latin typeface="Arial"/>
              <a:cs typeface="Arial"/>
            </a:endParaRPr>
          </a:p>
          <a:p>
            <a:pPr marL="12700">
              <a:lnSpc>
                <a:spcPct val="100000"/>
              </a:lnSpc>
              <a:spcBef>
                <a:spcPts val="1120"/>
              </a:spcBef>
            </a:pPr>
            <a:r>
              <a:rPr sz="1150" i="1" spc="5" dirty="0">
                <a:latin typeface="Arial"/>
                <a:cs typeface="Arial"/>
              </a:rPr>
              <a:t>L,1</a:t>
            </a:r>
            <a:endParaRPr sz="1150">
              <a:latin typeface="Arial"/>
              <a:cs typeface="Arial"/>
            </a:endParaRPr>
          </a:p>
        </p:txBody>
      </p:sp>
      <p:sp>
        <p:nvSpPr>
          <p:cNvPr id="42" name="object 42"/>
          <p:cNvSpPr txBox="1"/>
          <p:nvPr/>
        </p:nvSpPr>
        <p:spPr>
          <a:xfrm>
            <a:off x="4937861" y="1212875"/>
            <a:ext cx="314960" cy="190500"/>
          </a:xfrm>
          <a:prstGeom prst="rect">
            <a:avLst/>
          </a:prstGeom>
        </p:spPr>
        <p:txBody>
          <a:bodyPr vert="horz" wrap="square" lIns="0" tIns="0" rIns="0" bIns="0" rtlCol="0">
            <a:spAutoFit/>
          </a:bodyPr>
          <a:lstStyle/>
          <a:p>
            <a:pPr marL="12700">
              <a:lnSpc>
                <a:spcPct val="100000"/>
              </a:lnSpc>
            </a:pPr>
            <a:r>
              <a:rPr sz="1150" i="1" spc="10" dirty="0">
                <a:latin typeface="Arial"/>
                <a:cs typeface="Arial"/>
              </a:rPr>
              <a:t>L </a:t>
            </a:r>
            <a:r>
              <a:rPr sz="1150" i="1" spc="5" dirty="0">
                <a:latin typeface="Arial"/>
                <a:cs typeface="Arial"/>
              </a:rPr>
              <a:t>,</a:t>
            </a:r>
            <a:r>
              <a:rPr sz="1150" i="1" spc="-100" dirty="0">
                <a:latin typeface="Arial"/>
                <a:cs typeface="Arial"/>
              </a:rPr>
              <a:t> </a:t>
            </a:r>
            <a:r>
              <a:rPr sz="1150" i="1" spc="10" dirty="0">
                <a:latin typeface="Arial"/>
                <a:cs typeface="Arial"/>
              </a:rPr>
              <a:t>1</a:t>
            </a:r>
            <a:endParaRPr sz="1150">
              <a:latin typeface="Arial"/>
              <a:cs typeface="Arial"/>
            </a:endParaRPr>
          </a:p>
        </p:txBody>
      </p:sp>
      <p:sp>
        <p:nvSpPr>
          <p:cNvPr id="43" name="object 43"/>
          <p:cNvSpPr txBox="1"/>
          <p:nvPr/>
        </p:nvSpPr>
        <p:spPr>
          <a:xfrm>
            <a:off x="5262958" y="2188166"/>
            <a:ext cx="314960" cy="190500"/>
          </a:xfrm>
          <a:prstGeom prst="rect">
            <a:avLst/>
          </a:prstGeom>
        </p:spPr>
        <p:txBody>
          <a:bodyPr vert="horz" wrap="square" lIns="0" tIns="0" rIns="0" bIns="0" rtlCol="0">
            <a:spAutoFit/>
          </a:bodyPr>
          <a:lstStyle/>
          <a:p>
            <a:pPr marL="12700">
              <a:lnSpc>
                <a:spcPct val="100000"/>
              </a:lnSpc>
            </a:pPr>
            <a:r>
              <a:rPr sz="1150" i="1" spc="10" dirty="0">
                <a:latin typeface="Arial"/>
                <a:cs typeface="Arial"/>
              </a:rPr>
              <a:t>L </a:t>
            </a:r>
            <a:r>
              <a:rPr sz="1150" i="1" spc="5" dirty="0">
                <a:latin typeface="Arial"/>
                <a:cs typeface="Arial"/>
              </a:rPr>
              <a:t>,</a:t>
            </a:r>
            <a:r>
              <a:rPr sz="1150" i="1" spc="-100" dirty="0">
                <a:latin typeface="Arial"/>
                <a:cs typeface="Arial"/>
              </a:rPr>
              <a:t> </a:t>
            </a:r>
            <a:r>
              <a:rPr sz="1150" i="1" spc="10" dirty="0">
                <a:latin typeface="Arial"/>
                <a:cs typeface="Arial"/>
              </a:rPr>
              <a:t>1</a:t>
            </a:r>
            <a:endParaRPr sz="1150">
              <a:latin typeface="Arial"/>
              <a:cs typeface="Arial"/>
            </a:endParaRPr>
          </a:p>
        </p:txBody>
      </p:sp>
      <p:sp>
        <p:nvSpPr>
          <p:cNvPr id="44" name="object 44"/>
          <p:cNvSpPr txBox="1"/>
          <p:nvPr/>
        </p:nvSpPr>
        <p:spPr>
          <a:xfrm>
            <a:off x="4194782" y="1770184"/>
            <a:ext cx="314960" cy="190500"/>
          </a:xfrm>
          <a:prstGeom prst="rect">
            <a:avLst/>
          </a:prstGeom>
        </p:spPr>
        <p:txBody>
          <a:bodyPr vert="horz" wrap="square" lIns="0" tIns="0" rIns="0" bIns="0" rtlCol="0">
            <a:spAutoFit/>
          </a:bodyPr>
          <a:lstStyle/>
          <a:p>
            <a:pPr marL="12700">
              <a:lnSpc>
                <a:spcPct val="100000"/>
              </a:lnSpc>
            </a:pPr>
            <a:r>
              <a:rPr sz="1150" i="1" spc="10" dirty="0">
                <a:latin typeface="Arial"/>
                <a:cs typeface="Arial"/>
              </a:rPr>
              <a:t>L </a:t>
            </a:r>
            <a:r>
              <a:rPr sz="1150" i="1" spc="5" dirty="0">
                <a:latin typeface="Arial"/>
                <a:cs typeface="Arial"/>
              </a:rPr>
              <a:t>,</a:t>
            </a:r>
            <a:r>
              <a:rPr sz="1150" i="1" spc="-100" dirty="0">
                <a:latin typeface="Arial"/>
                <a:cs typeface="Arial"/>
              </a:rPr>
              <a:t> </a:t>
            </a:r>
            <a:r>
              <a:rPr sz="1150" i="1" spc="10" dirty="0">
                <a:latin typeface="Arial"/>
                <a:cs typeface="Arial"/>
              </a:rPr>
              <a:t>1</a:t>
            </a:r>
            <a:endParaRPr sz="1150">
              <a:latin typeface="Arial"/>
              <a:cs typeface="Arial"/>
            </a:endParaRPr>
          </a:p>
        </p:txBody>
      </p:sp>
      <p:sp>
        <p:nvSpPr>
          <p:cNvPr id="45" name="object 45"/>
          <p:cNvSpPr txBox="1"/>
          <p:nvPr/>
        </p:nvSpPr>
        <p:spPr>
          <a:xfrm>
            <a:off x="1919101" y="1824972"/>
            <a:ext cx="278765" cy="553720"/>
          </a:xfrm>
          <a:prstGeom prst="rect">
            <a:avLst/>
          </a:prstGeom>
        </p:spPr>
        <p:txBody>
          <a:bodyPr vert="horz" wrap="square" lIns="0" tIns="0" rIns="0" bIns="0" rtlCol="0">
            <a:spAutoFit/>
          </a:bodyPr>
          <a:lstStyle/>
          <a:p>
            <a:pPr marL="12700">
              <a:lnSpc>
                <a:spcPct val="100000"/>
              </a:lnSpc>
            </a:pPr>
            <a:r>
              <a:rPr sz="1450" i="1" spc="5" dirty="0">
                <a:latin typeface="Arial"/>
                <a:cs typeface="Arial"/>
              </a:rPr>
              <a:t>R1</a:t>
            </a:r>
            <a:endParaRPr sz="1450">
              <a:latin typeface="Arial"/>
              <a:cs typeface="Arial"/>
            </a:endParaRPr>
          </a:p>
          <a:p>
            <a:pPr marL="59055">
              <a:lnSpc>
                <a:spcPct val="100000"/>
              </a:lnSpc>
              <a:spcBef>
                <a:spcPts val="1120"/>
              </a:spcBef>
            </a:pPr>
            <a:r>
              <a:rPr sz="1150" i="1" spc="5" dirty="0">
                <a:latin typeface="Arial"/>
                <a:cs typeface="Arial"/>
              </a:rPr>
              <a:t>L,1</a:t>
            </a:r>
            <a:endParaRPr sz="1150">
              <a:latin typeface="Arial"/>
              <a:cs typeface="Arial"/>
            </a:endParaRPr>
          </a:p>
        </p:txBody>
      </p:sp>
      <p:sp>
        <p:nvSpPr>
          <p:cNvPr id="46" name="object 46"/>
          <p:cNvSpPr/>
          <p:nvPr/>
        </p:nvSpPr>
        <p:spPr>
          <a:xfrm>
            <a:off x="1805368" y="4096981"/>
            <a:ext cx="386715" cy="386715"/>
          </a:xfrm>
          <a:custGeom>
            <a:avLst/>
            <a:gdLst/>
            <a:ahLst/>
            <a:cxnLst/>
            <a:rect l="l" t="t" r="r" b="b"/>
            <a:pathLst>
              <a:path w="386714" h="386714">
                <a:moveTo>
                  <a:pt x="386118" y="193065"/>
                </a:moveTo>
                <a:lnTo>
                  <a:pt x="381019" y="237329"/>
                </a:lnTo>
                <a:lnTo>
                  <a:pt x="366495" y="277963"/>
                </a:lnTo>
                <a:lnTo>
                  <a:pt x="343704" y="313808"/>
                </a:lnTo>
                <a:lnTo>
                  <a:pt x="313806" y="343705"/>
                </a:lnTo>
                <a:lnTo>
                  <a:pt x="277958" y="366495"/>
                </a:lnTo>
                <a:lnTo>
                  <a:pt x="237321" y="381019"/>
                </a:lnTo>
                <a:lnTo>
                  <a:pt x="193052" y="386118"/>
                </a:lnTo>
                <a:lnTo>
                  <a:pt x="148788" y="381019"/>
                </a:lnTo>
                <a:lnTo>
                  <a:pt x="108154" y="366495"/>
                </a:lnTo>
                <a:lnTo>
                  <a:pt x="72309" y="343705"/>
                </a:lnTo>
                <a:lnTo>
                  <a:pt x="42412" y="313808"/>
                </a:lnTo>
                <a:lnTo>
                  <a:pt x="19622" y="277963"/>
                </a:lnTo>
                <a:lnTo>
                  <a:pt x="5098" y="237329"/>
                </a:lnTo>
                <a:lnTo>
                  <a:pt x="0" y="193065"/>
                </a:lnTo>
                <a:lnTo>
                  <a:pt x="5098" y="148796"/>
                </a:lnTo>
                <a:lnTo>
                  <a:pt x="19622" y="108159"/>
                </a:lnTo>
                <a:lnTo>
                  <a:pt x="42412" y="72311"/>
                </a:lnTo>
                <a:lnTo>
                  <a:pt x="72309" y="42413"/>
                </a:lnTo>
                <a:lnTo>
                  <a:pt x="108154" y="19623"/>
                </a:lnTo>
                <a:lnTo>
                  <a:pt x="148788" y="5098"/>
                </a:lnTo>
                <a:lnTo>
                  <a:pt x="193052" y="0"/>
                </a:lnTo>
                <a:lnTo>
                  <a:pt x="237321" y="5098"/>
                </a:lnTo>
                <a:lnTo>
                  <a:pt x="277958" y="19623"/>
                </a:lnTo>
                <a:lnTo>
                  <a:pt x="313806" y="42413"/>
                </a:lnTo>
                <a:lnTo>
                  <a:pt x="343704" y="72311"/>
                </a:lnTo>
                <a:lnTo>
                  <a:pt x="366495" y="108159"/>
                </a:lnTo>
                <a:lnTo>
                  <a:pt x="381019" y="148796"/>
                </a:lnTo>
                <a:lnTo>
                  <a:pt x="386118" y="193065"/>
                </a:lnTo>
                <a:close/>
              </a:path>
            </a:pathLst>
          </a:custGeom>
          <a:ln w="4322">
            <a:solidFill>
              <a:srgbClr val="000000"/>
            </a:solidFill>
          </a:ln>
        </p:spPr>
        <p:txBody>
          <a:bodyPr wrap="square" lIns="0" tIns="0" rIns="0" bIns="0" rtlCol="0"/>
          <a:lstStyle/>
          <a:p>
            <a:endParaRPr/>
          </a:p>
        </p:txBody>
      </p:sp>
      <p:sp>
        <p:nvSpPr>
          <p:cNvPr id="47" name="object 47"/>
          <p:cNvSpPr/>
          <p:nvPr/>
        </p:nvSpPr>
        <p:spPr>
          <a:xfrm>
            <a:off x="2675001" y="3605402"/>
            <a:ext cx="386715" cy="386715"/>
          </a:xfrm>
          <a:custGeom>
            <a:avLst/>
            <a:gdLst/>
            <a:ahLst/>
            <a:cxnLst/>
            <a:rect l="l" t="t" r="r" b="b"/>
            <a:pathLst>
              <a:path w="386714" h="386714">
                <a:moveTo>
                  <a:pt x="386118" y="193052"/>
                </a:moveTo>
                <a:lnTo>
                  <a:pt x="381019" y="237321"/>
                </a:lnTo>
                <a:lnTo>
                  <a:pt x="366495" y="277958"/>
                </a:lnTo>
                <a:lnTo>
                  <a:pt x="343705" y="313806"/>
                </a:lnTo>
                <a:lnTo>
                  <a:pt x="313808" y="343704"/>
                </a:lnTo>
                <a:lnTo>
                  <a:pt x="277963" y="366495"/>
                </a:lnTo>
                <a:lnTo>
                  <a:pt x="237329" y="381019"/>
                </a:lnTo>
                <a:lnTo>
                  <a:pt x="193065" y="386118"/>
                </a:lnTo>
                <a:lnTo>
                  <a:pt x="148796" y="381019"/>
                </a:lnTo>
                <a:lnTo>
                  <a:pt x="108159" y="366495"/>
                </a:lnTo>
                <a:lnTo>
                  <a:pt x="72311" y="343704"/>
                </a:lnTo>
                <a:lnTo>
                  <a:pt x="42413" y="313806"/>
                </a:lnTo>
                <a:lnTo>
                  <a:pt x="19623" y="277958"/>
                </a:lnTo>
                <a:lnTo>
                  <a:pt x="5098" y="237321"/>
                </a:lnTo>
                <a:lnTo>
                  <a:pt x="0" y="193052"/>
                </a:lnTo>
                <a:lnTo>
                  <a:pt x="5098" y="148788"/>
                </a:lnTo>
                <a:lnTo>
                  <a:pt x="19623" y="108154"/>
                </a:lnTo>
                <a:lnTo>
                  <a:pt x="42413" y="72309"/>
                </a:lnTo>
                <a:lnTo>
                  <a:pt x="72311" y="42412"/>
                </a:lnTo>
                <a:lnTo>
                  <a:pt x="108159" y="19622"/>
                </a:lnTo>
                <a:lnTo>
                  <a:pt x="148796" y="5098"/>
                </a:lnTo>
                <a:lnTo>
                  <a:pt x="193065" y="0"/>
                </a:lnTo>
                <a:lnTo>
                  <a:pt x="237329" y="5098"/>
                </a:lnTo>
                <a:lnTo>
                  <a:pt x="277963" y="19622"/>
                </a:lnTo>
                <a:lnTo>
                  <a:pt x="313808" y="42412"/>
                </a:lnTo>
                <a:lnTo>
                  <a:pt x="343705" y="72309"/>
                </a:lnTo>
                <a:lnTo>
                  <a:pt x="366495" y="108154"/>
                </a:lnTo>
                <a:lnTo>
                  <a:pt x="381019" y="148788"/>
                </a:lnTo>
                <a:lnTo>
                  <a:pt x="386118" y="193052"/>
                </a:lnTo>
                <a:close/>
              </a:path>
            </a:pathLst>
          </a:custGeom>
          <a:ln w="4322">
            <a:solidFill>
              <a:srgbClr val="000000"/>
            </a:solidFill>
          </a:ln>
        </p:spPr>
        <p:txBody>
          <a:bodyPr wrap="square" lIns="0" tIns="0" rIns="0" bIns="0" rtlCol="0"/>
          <a:lstStyle/>
          <a:p>
            <a:endParaRPr/>
          </a:p>
        </p:txBody>
      </p:sp>
      <p:sp>
        <p:nvSpPr>
          <p:cNvPr id="48" name="object 48"/>
          <p:cNvSpPr/>
          <p:nvPr/>
        </p:nvSpPr>
        <p:spPr>
          <a:xfrm>
            <a:off x="3557904" y="4492904"/>
            <a:ext cx="386715" cy="386715"/>
          </a:xfrm>
          <a:custGeom>
            <a:avLst/>
            <a:gdLst/>
            <a:ahLst/>
            <a:cxnLst/>
            <a:rect l="l" t="t" r="r" b="b"/>
            <a:pathLst>
              <a:path w="386714" h="386714">
                <a:moveTo>
                  <a:pt x="386118" y="193065"/>
                </a:moveTo>
                <a:lnTo>
                  <a:pt x="381019" y="237329"/>
                </a:lnTo>
                <a:lnTo>
                  <a:pt x="366495" y="277963"/>
                </a:lnTo>
                <a:lnTo>
                  <a:pt x="343704" y="313808"/>
                </a:lnTo>
                <a:lnTo>
                  <a:pt x="313806" y="343705"/>
                </a:lnTo>
                <a:lnTo>
                  <a:pt x="277958" y="366495"/>
                </a:lnTo>
                <a:lnTo>
                  <a:pt x="237321" y="381019"/>
                </a:lnTo>
                <a:lnTo>
                  <a:pt x="193052" y="386118"/>
                </a:lnTo>
                <a:lnTo>
                  <a:pt x="148788" y="381019"/>
                </a:lnTo>
                <a:lnTo>
                  <a:pt x="108154" y="366495"/>
                </a:lnTo>
                <a:lnTo>
                  <a:pt x="72309" y="343705"/>
                </a:lnTo>
                <a:lnTo>
                  <a:pt x="42412" y="313808"/>
                </a:lnTo>
                <a:lnTo>
                  <a:pt x="19622" y="277963"/>
                </a:lnTo>
                <a:lnTo>
                  <a:pt x="5098" y="237329"/>
                </a:lnTo>
                <a:lnTo>
                  <a:pt x="0" y="193065"/>
                </a:lnTo>
                <a:lnTo>
                  <a:pt x="5098" y="148796"/>
                </a:lnTo>
                <a:lnTo>
                  <a:pt x="19622" y="108159"/>
                </a:lnTo>
                <a:lnTo>
                  <a:pt x="42412" y="72311"/>
                </a:lnTo>
                <a:lnTo>
                  <a:pt x="72309" y="42413"/>
                </a:lnTo>
                <a:lnTo>
                  <a:pt x="108154" y="19623"/>
                </a:lnTo>
                <a:lnTo>
                  <a:pt x="148788" y="5098"/>
                </a:lnTo>
                <a:lnTo>
                  <a:pt x="193052" y="0"/>
                </a:lnTo>
                <a:lnTo>
                  <a:pt x="237321" y="5098"/>
                </a:lnTo>
                <a:lnTo>
                  <a:pt x="277958" y="19623"/>
                </a:lnTo>
                <a:lnTo>
                  <a:pt x="313806" y="42413"/>
                </a:lnTo>
                <a:lnTo>
                  <a:pt x="343704" y="72311"/>
                </a:lnTo>
                <a:lnTo>
                  <a:pt x="366495" y="108159"/>
                </a:lnTo>
                <a:lnTo>
                  <a:pt x="381019" y="148796"/>
                </a:lnTo>
                <a:lnTo>
                  <a:pt x="386118" y="193065"/>
                </a:lnTo>
                <a:close/>
              </a:path>
            </a:pathLst>
          </a:custGeom>
          <a:ln w="4322">
            <a:solidFill>
              <a:srgbClr val="000000"/>
            </a:solidFill>
          </a:ln>
        </p:spPr>
        <p:txBody>
          <a:bodyPr wrap="square" lIns="0" tIns="0" rIns="0" bIns="0" rtlCol="0"/>
          <a:lstStyle/>
          <a:p>
            <a:endParaRPr/>
          </a:p>
        </p:txBody>
      </p:sp>
      <p:sp>
        <p:nvSpPr>
          <p:cNvPr id="49" name="object 49"/>
          <p:cNvSpPr/>
          <p:nvPr/>
        </p:nvSpPr>
        <p:spPr>
          <a:xfrm>
            <a:off x="4479404" y="3893553"/>
            <a:ext cx="386715" cy="386715"/>
          </a:xfrm>
          <a:custGeom>
            <a:avLst/>
            <a:gdLst/>
            <a:ahLst/>
            <a:cxnLst/>
            <a:rect l="l" t="t" r="r" b="b"/>
            <a:pathLst>
              <a:path w="386714" h="386714">
                <a:moveTo>
                  <a:pt x="386118" y="193052"/>
                </a:moveTo>
                <a:lnTo>
                  <a:pt x="381019" y="237321"/>
                </a:lnTo>
                <a:lnTo>
                  <a:pt x="366495" y="277958"/>
                </a:lnTo>
                <a:lnTo>
                  <a:pt x="343705" y="313806"/>
                </a:lnTo>
                <a:lnTo>
                  <a:pt x="313808" y="343704"/>
                </a:lnTo>
                <a:lnTo>
                  <a:pt x="277963" y="366495"/>
                </a:lnTo>
                <a:lnTo>
                  <a:pt x="237329" y="381019"/>
                </a:lnTo>
                <a:lnTo>
                  <a:pt x="193065" y="386118"/>
                </a:lnTo>
                <a:lnTo>
                  <a:pt x="148796" y="381019"/>
                </a:lnTo>
                <a:lnTo>
                  <a:pt x="108159" y="366495"/>
                </a:lnTo>
                <a:lnTo>
                  <a:pt x="72311" y="343704"/>
                </a:lnTo>
                <a:lnTo>
                  <a:pt x="42413" y="313806"/>
                </a:lnTo>
                <a:lnTo>
                  <a:pt x="19623" y="277958"/>
                </a:lnTo>
                <a:lnTo>
                  <a:pt x="5098" y="237321"/>
                </a:lnTo>
                <a:lnTo>
                  <a:pt x="0" y="193052"/>
                </a:lnTo>
                <a:lnTo>
                  <a:pt x="5098" y="148788"/>
                </a:lnTo>
                <a:lnTo>
                  <a:pt x="19623" y="108154"/>
                </a:lnTo>
                <a:lnTo>
                  <a:pt x="42413" y="72309"/>
                </a:lnTo>
                <a:lnTo>
                  <a:pt x="72311" y="42412"/>
                </a:lnTo>
                <a:lnTo>
                  <a:pt x="108159" y="19622"/>
                </a:lnTo>
                <a:lnTo>
                  <a:pt x="148796" y="5098"/>
                </a:lnTo>
                <a:lnTo>
                  <a:pt x="193065" y="0"/>
                </a:lnTo>
                <a:lnTo>
                  <a:pt x="237329" y="5098"/>
                </a:lnTo>
                <a:lnTo>
                  <a:pt x="277963" y="19622"/>
                </a:lnTo>
                <a:lnTo>
                  <a:pt x="313808" y="42412"/>
                </a:lnTo>
                <a:lnTo>
                  <a:pt x="343705" y="72309"/>
                </a:lnTo>
                <a:lnTo>
                  <a:pt x="366495" y="108154"/>
                </a:lnTo>
                <a:lnTo>
                  <a:pt x="381019" y="148788"/>
                </a:lnTo>
                <a:lnTo>
                  <a:pt x="386118" y="193052"/>
                </a:lnTo>
                <a:close/>
              </a:path>
            </a:pathLst>
          </a:custGeom>
          <a:ln w="4322">
            <a:solidFill>
              <a:srgbClr val="000000"/>
            </a:solidFill>
          </a:ln>
        </p:spPr>
        <p:txBody>
          <a:bodyPr wrap="square" lIns="0" tIns="0" rIns="0" bIns="0" rtlCol="0"/>
          <a:lstStyle/>
          <a:p>
            <a:endParaRPr/>
          </a:p>
        </p:txBody>
      </p:sp>
      <p:sp>
        <p:nvSpPr>
          <p:cNvPr id="50" name="object 50"/>
          <p:cNvSpPr/>
          <p:nvPr/>
        </p:nvSpPr>
        <p:spPr>
          <a:xfrm>
            <a:off x="5466041" y="3566782"/>
            <a:ext cx="386715" cy="386715"/>
          </a:xfrm>
          <a:custGeom>
            <a:avLst/>
            <a:gdLst/>
            <a:ahLst/>
            <a:cxnLst/>
            <a:rect l="l" t="t" r="r" b="b"/>
            <a:pathLst>
              <a:path w="386714" h="386714">
                <a:moveTo>
                  <a:pt x="386118" y="193065"/>
                </a:moveTo>
                <a:lnTo>
                  <a:pt x="381019" y="237334"/>
                </a:lnTo>
                <a:lnTo>
                  <a:pt x="366495" y="277971"/>
                </a:lnTo>
                <a:lnTo>
                  <a:pt x="343704" y="313818"/>
                </a:lnTo>
                <a:lnTo>
                  <a:pt x="313806" y="343717"/>
                </a:lnTo>
                <a:lnTo>
                  <a:pt x="277958" y="366507"/>
                </a:lnTo>
                <a:lnTo>
                  <a:pt x="237321" y="381031"/>
                </a:lnTo>
                <a:lnTo>
                  <a:pt x="193052" y="386130"/>
                </a:lnTo>
                <a:lnTo>
                  <a:pt x="148788" y="381031"/>
                </a:lnTo>
                <a:lnTo>
                  <a:pt x="108154" y="366507"/>
                </a:lnTo>
                <a:lnTo>
                  <a:pt x="72309" y="343717"/>
                </a:lnTo>
                <a:lnTo>
                  <a:pt x="42412" y="313818"/>
                </a:lnTo>
                <a:lnTo>
                  <a:pt x="19622" y="277971"/>
                </a:lnTo>
                <a:lnTo>
                  <a:pt x="5098" y="237334"/>
                </a:lnTo>
                <a:lnTo>
                  <a:pt x="0" y="193065"/>
                </a:lnTo>
                <a:lnTo>
                  <a:pt x="5098" y="148796"/>
                </a:lnTo>
                <a:lnTo>
                  <a:pt x="19622" y="108159"/>
                </a:lnTo>
                <a:lnTo>
                  <a:pt x="42412" y="72311"/>
                </a:lnTo>
                <a:lnTo>
                  <a:pt x="72309" y="42413"/>
                </a:lnTo>
                <a:lnTo>
                  <a:pt x="108154" y="19623"/>
                </a:lnTo>
                <a:lnTo>
                  <a:pt x="148788" y="5098"/>
                </a:lnTo>
                <a:lnTo>
                  <a:pt x="193052" y="0"/>
                </a:lnTo>
                <a:lnTo>
                  <a:pt x="237321" y="5098"/>
                </a:lnTo>
                <a:lnTo>
                  <a:pt x="277958" y="19623"/>
                </a:lnTo>
                <a:lnTo>
                  <a:pt x="313806" y="42413"/>
                </a:lnTo>
                <a:lnTo>
                  <a:pt x="343704" y="72311"/>
                </a:lnTo>
                <a:lnTo>
                  <a:pt x="366495" y="108159"/>
                </a:lnTo>
                <a:lnTo>
                  <a:pt x="381019" y="148796"/>
                </a:lnTo>
                <a:lnTo>
                  <a:pt x="386118" y="193065"/>
                </a:lnTo>
                <a:close/>
              </a:path>
            </a:pathLst>
          </a:custGeom>
          <a:ln w="4322">
            <a:solidFill>
              <a:srgbClr val="000000"/>
            </a:solidFill>
          </a:ln>
        </p:spPr>
        <p:txBody>
          <a:bodyPr wrap="square" lIns="0" tIns="0" rIns="0" bIns="0" rtlCol="0"/>
          <a:lstStyle/>
          <a:p>
            <a:endParaRPr/>
          </a:p>
        </p:txBody>
      </p:sp>
      <p:sp>
        <p:nvSpPr>
          <p:cNvPr id="51" name="object 51"/>
          <p:cNvSpPr/>
          <p:nvPr/>
        </p:nvSpPr>
        <p:spPr>
          <a:xfrm>
            <a:off x="5508688" y="4639284"/>
            <a:ext cx="386715" cy="386715"/>
          </a:xfrm>
          <a:custGeom>
            <a:avLst/>
            <a:gdLst/>
            <a:ahLst/>
            <a:cxnLst/>
            <a:rect l="l" t="t" r="r" b="b"/>
            <a:pathLst>
              <a:path w="386714" h="386714">
                <a:moveTo>
                  <a:pt x="386118" y="193065"/>
                </a:moveTo>
                <a:lnTo>
                  <a:pt x="381019" y="237329"/>
                </a:lnTo>
                <a:lnTo>
                  <a:pt x="366495" y="277963"/>
                </a:lnTo>
                <a:lnTo>
                  <a:pt x="343704" y="313808"/>
                </a:lnTo>
                <a:lnTo>
                  <a:pt x="313806" y="343705"/>
                </a:lnTo>
                <a:lnTo>
                  <a:pt x="277958" y="366495"/>
                </a:lnTo>
                <a:lnTo>
                  <a:pt x="237321" y="381019"/>
                </a:lnTo>
                <a:lnTo>
                  <a:pt x="193052" y="386118"/>
                </a:lnTo>
                <a:lnTo>
                  <a:pt x="148788" y="381019"/>
                </a:lnTo>
                <a:lnTo>
                  <a:pt x="108154" y="366495"/>
                </a:lnTo>
                <a:lnTo>
                  <a:pt x="72309" y="343705"/>
                </a:lnTo>
                <a:lnTo>
                  <a:pt x="42412" y="313808"/>
                </a:lnTo>
                <a:lnTo>
                  <a:pt x="19622" y="277963"/>
                </a:lnTo>
                <a:lnTo>
                  <a:pt x="5098" y="237329"/>
                </a:lnTo>
                <a:lnTo>
                  <a:pt x="0" y="193065"/>
                </a:lnTo>
                <a:lnTo>
                  <a:pt x="5098" y="148796"/>
                </a:lnTo>
                <a:lnTo>
                  <a:pt x="19622" y="108159"/>
                </a:lnTo>
                <a:lnTo>
                  <a:pt x="42412" y="72311"/>
                </a:lnTo>
                <a:lnTo>
                  <a:pt x="72309" y="42413"/>
                </a:lnTo>
                <a:lnTo>
                  <a:pt x="108154" y="19623"/>
                </a:lnTo>
                <a:lnTo>
                  <a:pt x="148788" y="5098"/>
                </a:lnTo>
                <a:lnTo>
                  <a:pt x="193052" y="0"/>
                </a:lnTo>
                <a:lnTo>
                  <a:pt x="237321" y="5098"/>
                </a:lnTo>
                <a:lnTo>
                  <a:pt x="277958" y="19623"/>
                </a:lnTo>
                <a:lnTo>
                  <a:pt x="313806" y="42413"/>
                </a:lnTo>
                <a:lnTo>
                  <a:pt x="343704" y="72311"/>
                </a:lnTo>
                <a:lnTo>
                  <a:pt x="366495" y="108159"/>
                </a:lnTo>
                <a:lnTo>
                  <a:pt x="381019" y="148796"/>
                </a:lnTo>
                <a:lnTo>
                  <a:pt x="386118" y="193065"/>
                </a:lnTo>
                <a:close/>
              </a:path>
            </a:pathLst>
          </a:custGeom>
          <a:ln w="4322">
            <a:solidFill>
              <a:srgbClr val="000000"/>
            </a:solidFill>
          </a:ln>
        </p:spPr>
        <p:txBody>
          <a:bodyPr wrap="square" lIns="0" tIns="0" rIns="0" bIns="0" rtlCol="0"/>
          <a:lstStyle/>
          <a:p>
            <a:endParaRPr/>
          </a:p>
        </p:txBody>
      </p:sp>
      <p:sp>
        <p:nvSpPr>
          <p:cNvPr id="52" name="object 52"/>
          <p:cNvSpPr/>
          <p:nvPr/>
        </p:nvSpPr>
        <p:spPr>
          <a:xfrm>
            <a:off x="2171319" y="3901046"/>
            <a:ext cx="518795" cy="259715"/>
          </a:xfrm>
          <a:custGeom>
            <a:avLst/>
            <a:gdLst/>
            <a:ahLst/>
            <a:cxnLst/>
            <a:rect l="l" t="t" r="r" b="b"/>
            <a:pathLst>
              <a:path w="518794" h="259714">
                <a:moveTo>
                  <a:pt x="0" y="259334"/>
                </a:moveTo>
                <a:lnTo>
                  <a:pt x="518668" y="0"/>
                </a:lnTo>
              </a:path>
            </a:pathLst>
          </a:custGeom>
          <a:ln w="4322">
            <a:solidFill>
              <a:srgbClr val="000000"/>
            </a:solidFill>
          </a:ln>
        </p:spPr>
        <p:txBody>
          <a:bodyPr wrap="square" lIns="0" tIns="0" rIns="0" bIns="0" rtlCol="0"/>
          <a:lstStyle/>
          <a:p>
            <a:endParaRPr/>
          </a:p>
        </p:txBody>
      </p:sp>
      <p:sp>
        <p:nvSpPr>
          <p:cNvPr id="53" name="object 53"/>
          <p:cNvSpPr/>
          <p:nvPr/>
        </p:nvSpPr>
        <p:spPr>
          <a:xfrm>
            <a:off x="2171319" y="4376496"/>
            <a:ext cx="1383665" cy="346075"/>
          </a:xfrm>
          <a:custGeom>
            <a:avLst/>
            <a:gdLst/>
            <a:ahLst/>
            <a:cxnLst/>
            <a:rect l="l" t="t" r="r" b="b"/>
            <a:pathLst>
              <a:path w="1383664" h="346075">
                <a:moveTo>
                  <a:pt x="0" y="0"/>
                </a:moveTo>
                <a:lnTo>
                  <a:pt x="1383118" y="345770"/>
                </a:lnTo>
              </a:path>
            </a:pathLst>
          </a:custGeom>
          <a:ln w="4322">
            <a:solidFill>
              <a:srgbClr val="000000"/>
            </a:solidFill>
          </a:ln>
        </p:spPr>
        <p:txBody>
          <a:bodyPr wrap="square" lIns="0" tIns="0" rIns="0" bIns="0" rtlCol="0"/>
          <a:lstStyle/>
          <a:p>
            <a:endParaRPr/>
          </a:p>
        </p:txBody>
      </p:sp>
      <p:sp>
        <p:nvSpPr>
          <p:cNvPr id="54" name="object 54"/>
          <p:cNvSpPr/>
          <p:nvPr/>
        </p:nvSpPr>
        <p:spPr>
          <a:xfrm>
            <a:off x="3078988" y="3771366"/>
            <a:ext cx="1426845" cy="302895"/>
          </a:xfrm>
          <a:custGeom>
            <a:avLst/>
            <a:gdLst/>
            <a:ahLst/>
            <a:cxnLst/>
            <a:rect l="l" t="t" r="r" b="b"/>
            <a:pathLst>
              <a:path w="1426845" h="302895">
                <a:moveTo>
                  <a:pt x="0" y="0"/>
                </a:moveTo>
                <a:lnTo>
                  <a:pt x="1426349" y="302564"/>
                </a:lnTo>
              </a:path>
            </a:pathLst>
          </a:custGeom>
          <a:ln w="4322">
            <a:solidFill>
              <a:srgbClr val="000000"/>
            </a:solidFill>
          </a:ln>
        </p:spPr>
        <p:txBody>
          <a:bodyPr wrap="square" lIns="0" tIns="0" rIns="0" bIns="0" rtlCol="0"/>
          <a:lstStyle/>
          <a:p>
            <a:endParaRPr/>
          </a:p>
        </p:txBody>
      </p:sp>
      <p:sp>
        <p:nvSpPr>
          <p:cNvPr id="55" name="object 55"/>
          <p:cNvSpPr/>
          <p:nvPr/>
        </p:nvSpPr>
        <p:spPr>
          <a:xfrm>
            <a:off x="2992551" y="3944264"/>
            <a:ext cx="648335" cy="561975"/>
          </a:xfrm>
          <a:custGeom>
            <a:avLst/>
            <a:gdLst/>
            <a:ahLst/>
            <a:cxnLst/>
            <a:rect l="l" t="t" r="r" b="b"/>
            <a:pathLst>
              <a:path w="648335" h="561975">
                <a:moveTo>
                  <a:pt x="0" y="0"/>
                </a:moveTo>
                <a:lnTo>
                  <a:pt x="648335" y="561898"/>
                </a:lnTo>
              </a:path>
            </a:pathLst>
          </a:custGeom>
          <a:ln w="4322">
            <a:solidFill>
              <a:srgbClr val="000000"/>
            </a:solidFill>
          </a:ln>
        </p:spPr>
        <p:txBody>
          <a:bodyPr wrap="square" lIns="0" tIns="0" rIns="0" bIns="0" rtlCol="0"/>
          <a:lstStyle/>
          <a:p>
            <a:endParaRPr/>
          </a:p>
        </p:txBody>
      </p:sp>
      <p:sp>
        <p:nvSpPr>
          <p:cNvPr id="56" name="object 56"/>
          <p:cNvSpPr/>
          <p:nvPr/>
        </p:nvSpPr>
        <p:spPr>
          <a:xfrm>
            <a:off x="3638575" y="4506162"/>
            <a:ext cx="5080" cy="0"/>
          </a:xfrm>
          <a:custGeom>
            <a:avLst/>
            <a:gdLst/>
            <a:ahLst/>
            <a:cxnLst/>
            <a:rect l="l" t="t" r="r" b="b"/>
            <a:pathLst>
              <a:path w="5079">
                <a:moveTo>
                  <a:pt x="0" y="0"/>
                </a:moveTo>
                <a:lnTo>
                  <a:pt x="4610" y="0"/>
                </a:lnTo>
              </a:path>
            </a:pathLst>
          </a:custGeom>
          <a:ln w="4322">
            <a:solidFill>
              <a:srgbClr val="000000"/>
            </a:solidFill>
          </a:ln>
        </p:spPr>
        <p:txBody>
          <a:bodyPr wrap="square" lIns="0" tIns="0" rIns="0" bIns="0" rtlCol="0"/>
          <a:lstStyle/>
          <a:p>
            <a:endParaRPr/>
          </a:p>
        </p:txBody>
      </p:sp>
      <p:sp>
        <p:nvSpPr>
          <p:cNvPr id="57" name="object 57"/>
          <p:cNvSpPr/>
          <p:nvPr/>
        </p:nvSpPr>
        <p:spPr>
          <a:xfrm>
            <a:off x="3943439" y="4246816"/>
            <a:ext cx="605155" cy="389255"/>
          </a:xfrm>
          <a:custGeom>
            <a:avLst/>
            <a:gdLst/>
            <a:ahLst/>
            <a:cxnLst/>
            <a:rect l="l" t="t" r="r" b="b"/>
            <a:pathLst>
              <a:path w="605154" h="389254">
                <a:moveTo>
                  <a:pt x="0" y="389013"/>
                </a:moveTo>
                <a:lnTo>
                  <a:pt x="605129" y="0"/>
                </a:lnTo>
              </a:path>
            </a:pathLst>
          </a:custGeom>
          <a:ln w="4322">
            <a:solidFill>
              <a:srgbClr val="000000"/>
            </a:solidFill>
          </a:ln>
        </p:spPr>
        <p:txBody>
          <a:bodyPr wrap="square" lIns="0" tIns="0" rIns="0" bIns="0" rtlCol="0"/>
          <a:lstStyle/>
          <a:p>
            <a:endParaRPr/>
          </a:p>
        </p:txBody>
      </p:sp>
      <p:sp>
        <p:nvSpPr>
          <p:cNvPr id="58" name="object 58"/>
          <p:cNvSpPr/>
          <p:nvPr/>
        </p:nvSpPr>
        <p:spPr>
          <a:xfrm>
            <a:off x="4851120" y="3814597"/>
            <a:ext cx="605155" cy="216535"/>
          </a:xfrm>
          <a:custGeom>
            <a:avLst/>
            <a:gdLst/>
            <a:ahLst/>
            <a:cxnLst/>
            <a:rect l="l" t="t" r="r" b="b"/>
            <a:pathLst>
              <a:path w="605154" h="216535">
                <a:moveTo>
                  <a:pt x="0" y="216115"/>
                </a:moveTo>
                <a:lnTo>
                  <a:pt x="605116" y="0"/>
                </a:lnTo>
              </a:path>
            </a:pathLst>
          </a:custGeom>
          <a:ln w="4322">
            <a:solidFill>
              <a:srgbClr val="000000"/>
            </a:solidFill>
          </a:ln>
        </p:spPr>
        <p:txBody>
          <a:bodyPr wrap="square" lIns="0" tIns="0" rIns="0" bIns="0" rtlCol="0"/>
          <a:lstStyle/>
          <a:p>
            <a:endParaRPr/>
          </a:p>
        </p:txBody>
      </p:sp>
      <p:sp>
        <p:nvSpPr>
          <p:cNvPr id="59" name="object 59"/>
          <p:cNvSpPr/>
          <p:nvPr/>
        </p:nvSpPr>
        <p:spPr>
          <a:xfrm>
            <a:off x="4807902" y="4203598"/>
            <a:ext cx="735330" cy="518795"/>
          </a:xfrm>
          <a:custGeom>
            <a:avLst/>
            <a:gdLst/>
            <a:ahLst/>
            <a:cxnLst/>
            <a:rect l="l" t="t" r="r" b="b"/>
            <a:pathLst>
              <a:path w="735329" h="518795">
                <a:moveTo>
                  <a:pt x="0" y="0"/>
                </a:moveTo>
                <a:lnTo>
                  <a:pt x="734783" y="518668"/>
                </a:lnTo>
              </a:path>
            </a:pathLst>
          </a:custGeom>
          <a:ln w="4322">
            <a:solidFill>
              <a:srgbClr val="000000"/>
            </a:solidFill>
          </a:ln>
        </p:spPr>
        <p:txBody>
          <a:bodyPr wrap="square" lIns="0" tIns="0" rIns="0" bIns="0" rtlCol="0"/>
          <a:lstStyle/>
          <a:p>
            <a:endParaRPr/>
          </a:p>
        </p:txBody>
      </p:sp>
      <p:sp>
        <p:nvSpPr>
          <p:cNvPr id="60" name="object 60"/>
          <p:cNvSpPr/>
          <p:nvPr/>
        </p:nvSpPr>
        <p:spPr>
          <a:xfrm>
            <a:off x="5672353" y="3944264"/>
            <a:ext cx="0" cy="692150"/>
          </a:xfrm>
          <a:custGeom>
            <a:avLst/>
            <a:gdLst/>
            <a:ahLst/>
            <a:cxnLst/>
            <a:rect l="l" t="t" r="r" b="b"/>
            <a:pathLst>
              <a:path h="692150">
                <a:moveTo>
                  <a:pt x="0" y="0"/>
                </a:moveTo>
                <a:lnTo>
                  <a:pt x="0" y="691565"/>
                </a:lnTo>
              </a:path>
            </a:pathLst>
          </a:custGeom>
          <a:ln w="3175">
            <a:solidFill>
              <a:srgbClr val="000000"/>
            </a:solidFill>
          </a:ln>
        </p:spPr>
        <p:txBody>
          <a:bodyPr wrap="square" lIns="0" tIns="0" rIns="0" bIns="0" rtlCol="0"/>
          <a:lstStyle/>
          <a:p>
            <a:endParaRPr/>
          </a:p>
        </p:txBody>
      </p:sp>
      <p:sp>
        <p:nvSpPr>
          <p:cNvPr id="61" name="object 61"/>
          <p:cNvSpPr/>
          <p:nvPr/>
        </p:nvSpPr>
        <p:spPr>
          <a:xfrm>
            <a:off x="5672353" y="3944264"/>
            <a:ext cx="0" cy="692150"/>
          </a:xfrm>
          <a:custGeom>
            <a:avLst/>
            <a:gdLst/>
            <a:ahLst/>
            <a:cxnLst/>
            <a:rect l="l" t="t" r="r" b="b"/>
            <a:pathLst>
              <a:path h="692150">
                <a:moveTo>
                  <a:pt x="0" y="0"/>
                </a:moveTo>
                <a:lnTo>
                  <a:pt x="0" y="691565"/>
                </a:lnTo>
              </a:path>
            </a:pathLst>
          </a:custGeom>
          <a:ln w="4322">
            <a:solidFill>
              <a:srgbClr val="000000"/>
            </a:solidFill>
          </a:ln>
        </p:spPr>
        <p:txBody>
          <a:bodyPr wrap="square" lIns="0" tIns="0" rIns="0" bIns="0" rtlCol="0"/>
          <a:lstStyle/>
          <a:p>
            <a:endParaRPr/>
          </a:p>
        </p:txBody>
      </p:sp>
      <p:sp>
        <p:nvSpPr>
          <p:cNvPr id="62" name="object 62"/>
          <p:cNvSpPr/>
          <p:nvPr/>
        </p:nvSpPr>
        <p:spPr>
          <a:xfrm>
            <a:off x="1652638" y="4290047"/>
            <a:ext cx="173355" cy="0"/>
          </a:xfrm>
          <a:custGeom>
            <a:avLst/>
            <a:gdLst/>
            <a:ahLst/>
            <a:cxnLst/>
            <a:rect l="l" t="t" r="r" b="b"/>
            <a:pathLst>
              <a:path w="173355">
                <a:moveTo>
                  <a:pt x="0" y="0"/>
                </a:moveTo>
                <a:lnTo>
                  <a:pt x="172897" y="0"/>
                </a:lnTo>
              </a:path>
            </a:pathLst>
          </a:custGeom>
          <a:ln w="3175">
            <a:solidFill>
              <a:srgbClr val="000000"/>
            </a:solidFill>
          </a:ln>
        </p:spPr>
        <p:txBody>
          <a:bodyPr wrap="square" lIns="0" tIns="0" rIns="0" bIns="0" rtlCol="0"/>
          <a:lstStyle/>
          <a:p>
            <a:endParaRPr/>
          </a:p>
        </p:txBody>
      </p:sp>
      <p:sp>
        <p:nvSpPr>
          <p:cNvPr id="63" name="object 63"/>
          <p:cNvSpPr/>
          <p:nvPr/>
        </p:nvSpPr>
        <p:spPr>
          <a:xfrm>
            <a:off x="1652638" y="4290047"/>
            <a:ext cx="173355" cy="0"/>
          </a:xfrm>
          <a:custGeom>
            <a:avLst/>
            <a:gdLst/>
            <a:ahLst/>
            <a:cxnLst/>
            <a:rect l="l" t="t" r="r" b="b"/>
            <a:pathLst>
              <a:path w="173355">
                <a:moveTo>
                  <a:pt x="0" y="0"/>
                </a:moveTo>
                <a:lnTo>
                  <a:pt x="172897" y="0"/>
                </a:lnTo>
              </a:path>
            </a:pathLst>
          </a:custGeom>
          <a:ln w="4322">
            <a:solidFill>
              <a:srgbClr val="000000"/>
            </a:solidFill>
          </a:ln>
        </p:spPr>
        <p:txBody>
          <a:bodyPr wrap="square" lIns="0" tIns="0" rIns="0" bIns="0" rtlCol="0"/>
          <a:lstStyle/>
          <a:p>
            <a:endParaRPr/>
          </a:p>
        </p:txBody>
      </p:sp>
      <p:sp>
        <p:nvSpPr>
          <p:cNvPr id="64" name="object 64"/>
          <p:cNvSpPr/>
          <p:nvPr/>
        </p:nvSpPr>
        <p:spPr>
          <a:xfrm>
            <a:off x="2730906" y="4376496"/>
            <a:ext cx="5080" cy="0"/>
          </a:xfrm>
          <a:custGeom>
            <a:avLst/>
            <a:gdLst/>
            <a:ahLst/>
            <a:cxnLst/>
            <a:rect l="l" t="t" r="r" b="b"/>
            <a:pathLst>
              <a:path w="5080">
                <a:moveTo>
                  <a:pt x="0" y="0"/>
                </a:moveTo>
                <a:lnTo>
                  <a:pt x="4610" y="0"/>
                </a:lnTo>
              </a:path>
            </a:pathLst>
          </a:custGeom>
          <a:ln w="4322">
            <a:solidFill>
              <a:srgbClr val="000000"/>
            </a:solidFill>
          </a:ln>
        </p:spPr>
        <p:txBody>
          <a:bodyPr wrap="square" lIns="0" tIns="0" rIns="0" bIns="0" rtlCol="0"/>
          <a:lstStyle/>
          <a:p>
            <a:endParaRPr/>
          </a:p>
        </p:txBody>
      </p:sp>
      <p:sp>
        <p:nvSpPr>
          <p:cNvPr id="65" name="object 65"/>
          <p:cNvSpPr/>
          <p:nvPr/>
        </p:nvSpPr>
        <p:spPr>
          <a:xfrm>
            <a:off x="5802020" y="3901046"/>
            <a:ext cx="0" cy="207010"/>
          </a:xfrm>
          <a:custGeom>
            <a:avLst/>
            <a:gdLst/>
            <a:ahLst/>
            <a:cxnLst/>
            <a:rect l="l" t="t" r="r" b="b"/>
            <a:pathLst>
              <a:path h="207010">
                <a:moveTo>
                  <a:pt x="0" y="0"/>
                </a:moveTo>
                <a:lnTo>
                  <a:pt x="0" y="206883"/>
                </a:lnTo>
              </a:path>
            </a:pathLst>
          </a:custGeom>
          <a:ln w="4322">
            <a:solidFill>
              <a:srgbClr val="000000"/>
            </a:solidFill>
          </a:ln>
        </p:spPr>
        <p:txBody>
          <a:bodyPr wrap="square" lIns="0" tIns="0" rIns="0" bIns="0" rtlCol="0"/>
          <a:lstStyle/>
          <a:p>
            <a:endParaRPr/>
          </a:p>
        </p:txBody>
      </p:sp>
      <p:sp>
        <p:nvSpPr>
          <p:cNvPr id="66" name="object 66"/>
          <p:cNvSpPr/>
          <p:nvPr/>
        </p:nvSpPr>
        <p:spPr>
          <a:xfrm>
            <a:off x="5784735" y="4038777"/>
            <a:ext cx="34925" cy="69215"/>
          </a:xfrm>
          <a:custGeom>
            <a:avLst/>
            <a:gdLst/>
            <a:ahLst/>
            <a:cxnLst/>
            <a:rect l="l" t="t" r="r" b="b"/>
            <a:pathLst>
              <a:path w="34925" h="69214">
                <a:moveTo>
                  <a:pt x="34569" y="0"/>
                </a:moveTo>
                <a:lnTo>
                  <a:pt x="0" y="0"/>
                </a:lnTo>
                <a:lnTo>
                  <a:pt x="17284" y="69151"/>
                </a:lnTo>
                <a:lnTo>
                  <a:pt x="34569" y="0"/>
                </a:lnTo>
                <a:close/>
              </a:path>
            </a:pathLst>
          </a:custGeom>
          <a:solidFill>
            <a:srgbClr val="000000"/>
          </a:solidFill>
        </p:spPr>
        <p:txBody>
          <a:bodyPr wrap="square" lIns="0" tIns="0" rIns="0" bIns="0" rtlCol="0"/>
          <a:lstStyle/>
          <a:p>
            <a:endParaRPr/>
          </a:p>
        </p:txBody>
      </p:sp>
      <p:sp>
        <p:nvSpPr>
          <p:cNvPr id="67" name="object 67"/>
          <p:cNvSpPr/>
          <p:nvPr/>
        </p:nvSpPr>
        <p:spPr>
          <a:xfrm>
            <a:off x="5784735" y="4038777"/>
            <a:ext cx="34925" cy="69215"/>
          </a:xfrm>
          <a:custGeom>
            <a:avLst/>
            <a:gdLst/>
            <a:ahLst/>
            <a:cxnLst/>
            <a:rect l="l" t="t" r="r" b="b"/>
            <a:pathLst>
              <a:path w="34925" h="69214">
                <a:moveTo>
                  <a:pt x="0" y="0"/>
                </a:moveTo>
                <a:lnTo>
                  <a:pt x="17284" y="69151"/>
                </a:lnTo>
                <a:lnTo>
                  <a:pt x="34569" y="0"/>
                </a:lnTo>
                <a:lnTo>
                  <a:pt x="0" y="0"/>
                </a:lnTo>
                <a:close/>
              </a:path>
            </a:pathLst>
          </a:custGeom>
          <a:ln w="4322">
            <a:solidFill>
              <a:srgbClr val="000000"/>
            </a:solidFill>
          </a:ln>
        </p:spPr>
        <p:txBody>
          <a:bodyPr wrap="square" lIns="0" tIns="0" rIns="0" bIns="0" rtlCol="0"/>
          <a:lstStyle/>
          <a:p>
            <a:endParaRPr/>
          </a:p>
        </p:txBody>
      </p:sp>
      <p:sp>
        <p:nvSpPr>
          <p:cNvPr id="68" name="object 68"/>
          <p:cNvSpPr/>
          <p:nvPr/>
        </p:nvSpPr>
        <p:spPr>
          <a:xfrm>
            <a:off x="5802020" y="4428934"/>
            <a:ext cx="0" cy="207010"/>
          </a:xfrm>
          <a:custGeom>
            <a:avLst/>
            <a:gdLst/>
            <a:ahLst/>
            <a:cxnLst/>
            <a:rect l="l" t="t" r="r" b="b"/>
            <a:pathLst>
              <a:path h="207010">
                <a:moveTo>
                  <a:pt x="0" y="0"/>
                </a:moveTo>
                <a:lnTo>
                  <a:pt x="0" y="206895"/>
                </a:lnTo>
              </a:path>
            </a:pathLst>
          </a:custGeom>
          <a:ln w="4322">
            <a:solidFill>
              <a:srgbClr val="000000"/>
            </a:solidFill>
          </a:ln>
        </p:spPr>
        <p:txBody>
          <a:bodyPr wrap="square" lIns="0" tIns="0" rIns="0" bIns="0" rtlCol="0"/>
          <a:lstStyle/>
          <a:p>
            <a:endParaRPr/>
          </a:p>
        </p:txBody>
      </p:sp>
      <p:sp>
        <p:nvSpPr>
          <p:cNvPr id="69" name="object 69"/>
          <p:cNvSpPr/>
          <p:nvPr/>
        </p:nvSpPr>
        <p:spPr>
          <a:xfrm>
            <a:off x="5784735" y="4428934"/>
            <a:ext cx="34925" cy="69215"/>
          </a:xfrm>
          <a:custGeom>
            <a:avLst/>
            <a:gdLst/>
            <a:ahLst/>
            <a:cxnLst/>
            <a:rect l="l" t="t" r="r" b="b"/>
            <a:pathLst>
              <a:path w="34925" h="69214">
                <a:moveTo>
                  <a:pt x="17284" y="0"/>
                </a:moveTo>
                <a:lnTo>
                  <a:pt x="0" y="69151"/>
                </a:lnTo>
                <a:lnTo>
                  <a:pt x="34569" y="69151"/>
                </a:lnTo>
                <a:lnTo>
                  <a:pt x="17284" y="0"/>
                </a:lnTo>
                <a:close/>
              </a:path>
            </a:pathLst>
          </a:custGeom>
          <a:solidFill>
            <a:srgbClr val="000000"/>
          </a:solidFill>
        </p:spPr>
        <p:txBody>
          <a:bodyPr wrap="square" lIns="0" tIns="0" rIns="0" bIns="0" rtlCol="0"/>
          <a:lstStyle/>
          <a:p>
            <a:endParaRPr/>
          </a:p>
        </p:txBody>
      </p:sp>
      <p:sp>
        <p:nvSpPr>
          <p:cNvPr id="70" name="object 70"/>
          <p:cNvSpPr/>
          <p:nvPr/>
        </p:nvSpPr>
        <p:spPr>
          <a:xfrm>
            <a:off x="5784735" y="4428934"/>
            <a:ext cx="34925" cy="69215"/>
          </a:xfrm>
          <a:custGeom>
            <a:avLst/>
            <a:gdLst/>
            <a:ahLst/>
            <a:cxnLst/>
            <a:rect l="l" t="t" r="r" b="b"/>
            <a:pathLst>
              <a:path w="34925" h="69214">
                <a:moveTo>
                  <a:pt x="34569" y="69151"/>
                </a:moveTo>
                <a:lnTo>
                  <a:pt x="17284" y="0"/>
                </a:lnTo>
                <a:lnTo>
                  <a:pt x="0" y="69151"/>
                </a:lnTo>
                <a:lnTo>
                  <a:pt x="34569" y="69151"/>
                </a:lnTo>
                <a:close/>
              </a:path>
            </a:pathLst>
          </a:custGeom>
          <a:ln w="4322">
            <a:solidFill>
              <a:srgbClr val="000000"/>
            </a:solidFill>
          </a:ln>
        </p:spPr>
        <p:txBody>
          <a:bodyPr wrap="square" lIns="0" tIns="0" rIns="0" bIns="0" rtlCol="0"/>
          <a:lstStyle/>
          <a:p>
            <a:endParaRPr/>
          </a:p>
        </p:txBody>
      </p:sp>
      <p:sp>
        <p:nvSpPr>
          <p:cNvPr id="71" name="object 71"/>
          <p:cNvSpPr txBox="1"/>
          <p:nvPr/>
        </p:nvSpPr>
        <p:spPr>
          <a:xfrm>
            <a:off x="2763735" y="3421905"/>
            <a:ext cx="247015" cy="485775"/>
          </a:xfrm>
          <a:prstGeom prst="rect">
            <a:avLst/>
          </a:prstGeom>
        </p:spPr>
        <p:txBody>
          <a:bodyPr vert="horz" wrap="square" lIns="0" tIns="0" rIns="0" bIns="0" rtlCol="0">
            <a:spAutoFit/>
          </a:bodyPr>
          <a:lstStyle/>
          <a:p>
            <a:pPr marL="12700">
              <a:lnSpc>
                <a:spcPct val="100000"/>
              </a:lnSpc>
            </a:pPr>
            <a:r>
              <a:rPr sz="1050" i="1" spc="15" dirty="0">
                <a:latin typeface="Arial"/>
                <a:cs typeface="Arial"/>
              </a:rPr>
              <a:t>L,1</a:t>
            </a:r>
            <a:endParaRPr sz="1050">
              <a:latin typeface="Arial"/>
              <a:cs typeface="Arial"/>
            </a:endParaRPr>
          </a:p>
          <a:p>
            <a:pPr marL="12700">
              <a:lnSpc>
                <a:spcPct val="100000"/>
              </a:lnSpc>
              <a:spcBef>
                <a:spcPts val="819"/>
              </a:spcBef>
            </a:pPr>
            <a:r>
              <a:rPr sz="1350" i="1" spc="5" dirty="0">
                <a:latin typeface="Arial"/>
                <a:cs typeface="Arial"/>
              </a:rPr>
              <a:t>R2</a:t>
            </a:r>
            <a:endParaRPr sz="1350">
              <a:latin typeface="Arial"/>
              <a:cs typeface="Arial"/>
            </a:endParaRPr>
          </a:p>
        </p:txBody>
      </p:sp>
      <p:sp>
        <p:nvSpPr>
          <p:cNvPr id="72" name="object 72"/>
          <p:cNvSpPr txBox="1"/>
          <p:nvPr/>
        </p:nvSpPr>
        <p:spPr>
          <a:xfrm>
            <a:off x="3628189" y="4550819"/>
            <a:ext cx="260985" cy="516255"/>
          </a:xfrm>
          <a:prstGeom prst="rect">
            <a:avLst/>
          </a:prstGeom>
        </p:spPr>
        <p:txBody>
          <a:bodyPr vert="horz" wrap="square" lIns="0" tIns="0" rIns="0" bIns="0" rtlCol="0">
            <a:spAutoFit/>
          </a:bodyPr>
          <a:lstStyle/>
          <a:p>
            <a:pPr marL="55880" indent="-43815">
              <a:lnSpc>
                <a:spcPct val="100000"/>
              </a:lnSpc>
            </a:pPr>
            <a:r>
              <a:rPr sz="1350" i="1" spc="5" dirty="0">
                <a:latin typeface="Arial"/>
                <a:cs typeface="Arial"/>
              </a:rPr>
              <a:t>R3</a:t>
            </a:r>
            <a:endParaRPr sz="1350">
              <a:latin typeface="Arial"/>
              <a:cs typeface="Arial"/>
            </a:endParaRPr>
          </a:p>
          <a:p>
            <a:pPr marL="55880">
              <a:lnSpc>
                <a:spcPct val="100000"/>
              </a:lnSpc>
              <a:spcBef>
                <a:spcPts val="1060"/>
              </a:spcBef>
            </a:pPr>
            <a:r>
              <a:rPr sz="1050" i="1" spc="15" dirty="0">
                <a:latin typeface="Arial"/>
                <a:cs typeface="Arial"/>
              </a:rPr>
              <a:t>L,1</a:t>
            </a:r>
            <a:endParaRPr sz="1050">
              <a:latin typeface="Arial"/>
              <a:cs typeface="Arial"/>
            </a:endParaRPr>
          </a:p>
        </p:txBody>
      </p:sp>
      <p:sp>
        <p:nvSpPr>
          <p:cNvPr id="73" name="object 73"/>
          <p:cNvSpPr txBox="1"/>
          <p:nvPr/>
        </p:nvSpPr>
        <p:spPr>
          <a:xfrm>
            <a:off x="4622310" y="3988923"/>
            <a:ext cx="247015" cy="516255"/>
          </a:xfrm>
          <a:prstGeom prst="rect">
            <a:avLst/>
          </a:prstGeom>
        </p:spPr>
        <p:txBody>
          <a:bodyPr vert="horz" wrap="square" lIns="0" tIns="0" rIns="0" bIns="0" rtlCol="0">
            <a:spAutoFit/>
          </a:bodyPr>
          <a:lstStyle/>
          <a:p>
            <a:pPr marL="12700">
              <a:lnSpc>
                <a:spcPct val="100000"/>
              </a:lnSpc>
            </a:pPr>
            <a:r>
              <a:rPr sz="1350" i="1" spc="5" dirty="0">
                <a:latin typeface="Arial"/>
                <a:cs typeface="Arial"/>
              </a:rPr>
              <a:t>R4</a:t>
            </a:r>
            <a:endParaRPr sz="1350">
              <a:latin typeface="Arial"/>
              <a:cs typeface="Arial"/>
            </a:endParaRPr>
          </a:p>
          <a:p>
            <a:pPr marL="12700">
              <a:lnSpc>
                <a:spcPct val="100000"/>
              </a:lnSpc>
              <a:spcBef>
                <a:spcPts val="1060"/>
              </a:spcBef>
            </a:pPr>
            <a:r>
              <a:rPr sz="1050" i="1" spc="15" dirty="0">
                <a:latin typeface="Arial"/>
                <a:cs typeface="Arial"/>
              </a:rPr>
              <a:t>L,1</a:t>
            </a:r>
            <a:endParaRPr sz="1050">
              <a:latin typeface="Arial"/>
              <a:cs typeface="Arial"/>
            </a:endParaRPr>
          </a:p>
        </p:txBody>
      </p:sp>
      <p:sp>
        <p:nvSpPr>
          <p:cNvPr id="74" name="object 74"/>
          <p:cNvSpPr txBox="1"/>
          <p:nvPr/>
        </p:nvSpPr>
        <p:spPr>
          <a:xfrm>
            <a:off x="5875768" y="4416024"/>
            <a:ext cx="294640" cy="175895"/>
          </a:xfrm>
          <a:prstGeom prst="rect">
            <a:avLst/>
          </a:prstGeom>
        </p:spPr>
        <p:txBody>
          <a:bodyPr vert="horz" wrap="square" lIns="0" tIns="0" rIns="0" bIns="0" rtlCol="0">
            <a:spAutoFit/>
          </a:bodyPr>
          <a:lstStyle/>
          <a:p>
            <a:pPr marL="12700">
              <a:lnSpc>
                <a:spcPct val="100000"/>
              </a:lnSpc>
            </a:pPr>
            <a:r>
              <a:rPr sz="1050" i="1" spc="20" dirty="0">
                <a:latin typeface="Arial"/>
                <a:cs typeface="Arial"/>
              </a:rPr>
              <a:t>L </a:t>
            </a:r>
            <a:r>
              <a:rPr sz="1050" i="1" spc="10" dirty="0">
                <a:latin typeface="Arial"/>
                <a:cs typeface="Arial"/>
              </a:rPr>
              <a:t>,</a:t>
            </a:r>
            <a:r>
              <a:rPr sz="1050" i="1" spc="-100" dirty="0">
                <a:latin typeface="Arial"/>
                <a:cs typeface="Arial"/>
              </a:rPr>
              <a:t> </a:t>
            </a:r>
            <a:r>
              <a:rPr sz="1050" i="1" spc="20" dirty="0">
                <a:latin typeface="Arial"/>
                <a:cs typeface="Arial"/>
              </a:rPr>
              <a:t>1</a:t>
            </a:r>
            <a:endParaRPr sz="1050">
              <a:latin typeface="Arial"/>
              <a:cs typeface="Arial"/>
            </a:endParaRPr>
          </a:p>
        </p:txBody>
      </p:sp>
      <p:sp>
        <p:nvSpPr>
          <p:cNvPr id="75" name="object 75"/>
          <p:cNvSpPr txBox="1"/>
          <p:nvPr/>
        </p:nvSpPr>
        <p:spPr>
          <a:xfrm>
            <a:off x="5918991" y="3983797"/>
            <a:ext cx="294640" cy="175895"/>
          </a:xfrm>
          <a:prstGeom prst="rect">
            <a:avLst/>
          </a:prstGeom>
        </p:spPr>
        <p:txBody>
          <a:bodyPr vert="horz" wrap="square" lIns="0" tIns="0" rIns="0" bIns="0" rtlCol="0">
            <a:spAutoFit/>
          </a:bodyPr>
          <a:lstStyle/>
          <a:p>
            <a:pPr marL="12700">
              <a:lnSpc>
                <a:spcPct val="100000"/>
              </a:lnSpc>
            </a:pPr>
            <a:r>
              <a:rPr sz="1050" i="1" spc="20" dirty="0">
                <a:latin typeface="Arial"/>
                <a:cs typeface="Arial"/>
              </a:rPr>
              <a:t>L </a:t>
            </a:r>
            <a:r>
              <a:rPr sz="1050" i="1" spc="10" dirty="0">
                <a:latin typeface="Arial"/>
                <a:cs typeface="Arial"/>
              </a:rPr>
              <a:t>,</a:t>
            </a:r>
            <a:r>
              <a:rPr sz="1050" i="1" spc="-100" dirty="0">
                <a:latin typeface="Arial"/>
                <a:cs typeface="Arial"/>
              </a:rPr>
              <a:t> </a:t>
            </a:r>
            <a:r>
              <a:rPr sz="1050" i="1" spc="20" dirty="0">
                <a:latin typeface="Arial"/>
                <a:cs typeface="Arial"/>
              </a:rPr>
              <a:t>1</a:t>
            </a:r>
            <a:endParaRPr sz="1050">
              <a:latin typeface="Arial"/>
              <a:cs typeface="Arial"/>
            </a:endParaRPr>
          </a:p>
        </p:txBody>
      </p:sp>
      <p:sp>
        <p:nvSpPr>
          <p:cNvPr id="76" name="object 76"/>
          <p:cNvSpPr txBox="1"/>
          <p:nvPr/>
        </p:nvSpPr>
        <p:spPr>
          <a:xfrm>
            <a:off x="5573209" y="3378679"/>
            <a:ext cx="247015" cy="442595"/>
          </a:xfrm>
          <a:prstGeom prst="rect">
            <a:avLst/>
          </a:prstGeom>
        </p:spPr>
        <p:txBody>
          <a:bodyPr vert="horz" wrap="square" lIns="0" tIns="0" rIns="0" bIns="0" rtlCol="0">
            <a:spAutoFit/>
          </a:bodyPr>
          <a:lstStyle/>
          <a:p>
            <a:pPr marL="12700">
              <a:lnSpc>
                <a:spcPct val="100000"/>
              </a:lnSpc>
            </a:pPr>
            <a:r>
              <a:rPr sz="1050" i="1" spc="15" dirty="0">
                <a:latin typeface="Arial"/>
                <a:cs typeface="Arial"/>
              </a:rPr>
              <a:t>L,1</a:t>
            </a:r>
            <a:endParaRPr sz="1050">
              <a:latin typeface="Arial"/>
              <a:cs typeface="Arial"/>
            </a:endParaRPr>
          </a:p>
          <a:p>
            <a:pPr marL="12700">
              <a:lnSpc>
                <a:spcPct val="100000"/>
              </a:lnSpc>
              <a:spcBef>
                <a:spcPts val="480"/>
              </a:spcBef>
            </a:pPr>
            <a:r>
              <a:rPr sz="1350" i="1" spc="5" dirty="0">
                <a:latin typeface="Arial"/>
                <a:cs typeface="Arial"/>
              </a:rPr>
              <a:t>R5</a:t>
            </a:r>
            <a:endParaRPr sz="1350">
              <a:latin typeface="Arial"/>
              <a:cs typeface="Arial"/>
            </a:endParaRPr>
          </a:p>
        </p:txBody>
      </p:sp>
      <p:sp>
        <p:nvSpPr>
          <p:cNvPr id="77" name="object 77"/>
          <p:cNvSpPr txBox="1"/>
          <p:nvPr/>
        </p:nvSpPr>
        <p:spPr>
          <a:xfrm>
            <a:off x="5616432" y="4680487"/>
            <a:ext cx="260985" cy="516255"/>
          </a:xfrm>
          <a:prstGeom prst="rect">
            <a:avLst/>
          </a:prstGeom>
        </p:spPr>
        <p:txBody>
          <a:bodyPr vert="horz" wrap="square" lIns="0" tIns="0" rIns="0" bIns="0" rtlCol="0">
            <a:spAutoFit/>
          </a:bodyPr>
          <a:lstStyle/>
          <a:p>
            <a:pPr marL="55880" indent="-43815">
              <a:lnSpc>
                <a:spcPct val="100000"/>
              </a:lnSpc>
            </a:pPr>
            <a:r>
              <a:rPr sz="1350" i="1" spc="5" dirty="0">
                <a:latin typeface="Arial"/>
                <a:cs typeface="Arial"/>
              </a:rPr>
              <a:t>R6</a:t>
            </a:r>
            <a:endParaRPr sz="1350">
              <a:latin typeface="Arial"/>
              <a:cs typeface="Arial"/>
            </a:endParaRPr>
          </a:p>
          <a:p>
            <a:pPr marL="55880">
              <a:lnSpc>
                <a:spcPct val="100000"/>
              </a:lnSpc>
              <a:spcBef>
                <a:spcPts val="1060"/>
              </a:spcBef>
            </a:pPr>
            <a:r>
              <a:rPr sz="1050" i="1" spc="15" dirty="0">
                <a:latin typeface="Arial"/>
                <a:cs typeface="Arial"/>
              </a:rPr>
              <a:t>L,1</a:t>
            </a:r>
            <a:endParaRPr sz="1050">
              <a:latin typeface="Arial"/>
              <a:cs typeface="Arial"/>
            </a:endParaRPr>
          </a:p>
        </p:txBody>
      </p:sp>
      <p:sp>
        <p:nvSpPr>
          <p:cNvPr id="78" name="object 78"/>
          <p:cNvSpPr txBox="1"/>
          <p:nvPr/>
        </p:nvSpPr>
        <p:spPr>
          <a:xfrm>
            <a:off x="1899282" y="4205037"/>
            <a:ext cx="247015" cy="516255"/>
          </a:xfrm>
          <a:prstGeom prst="rect">
            <a:avLst/>
          </a:prstGeom>
        </p:spPr>
        <p:txBody>
          <a:bodyPr vert="horz" wrap="square" lIns="0" tIns="0" rIns="0" bIns="0" rtlCol="0">
            <a:spAutoFit/>
          </a:bodyPr>
          <a:lstStyle/>
          <a:p>
            <a:pPr marL="12700">
              <a:lnSpc>
                <a:spcPct val="100000"/>
              </a:lnSpc>
            </a:pPr>
            <a:r>
              <a:rPr sz="1350" i="1" spc="5" dirty="0">
                <a:latin typeface="Arial"/>
                <a:cs typeface="Arial"/>
              </a:rPr>
              <a:t>R1</a:t>
            </a:r>
            <a:endParaRPr sz="1350">
              <a:latin typeface="Arial"/>
              <a:cs typeface="Arial"/>
            </a:endParaRPr>
          </a:p>
          <a:p>
            <a:pPr marL="12700">
              <a:lnSpc>
                <a:spcPct val="100000"/>
              </a:lnSpc>
              <a:spcBef>
                <a:spcPts val="1060"/>
              </a:spcBef>
            </a:pPr>
            <a:r>
              <a:rPr sz="1050" i="1" spc="15" dirty="0">
                <a:latin typeface="Arial"/>
                <a:cs typeface="Arial"/>
              </a:rPr>
              <a:t>L,1</a:t>
            </a:r>
            <a:endParaRPr sz="1050">
              <a:latin typeface="Arial"/>
              <a:cs typeface="Arial"/>
            </a:endParaRPr>
          </a:p>
        </p:txBody>
      </p:sp>
      <p:sp>
        <p:nvSpPr>
          <p:cNvPr id="79" name="object 79"/>
          <p:cNvSpPr/>
          <p:nvPr/>
        </p:nvSpPr>
        <p:spPr>
          <a:xfrm>
            <a:off x="1817242" y="6594093"/>
            <a:ext cx="415290" cy="415290"/>
          </a:xfrm>
          <a:custGeom>
            <a:avLst/>
            <a:gdLst/>
            <a:ahLst/>
            <a:cxnLst/>
            <a:rect l="l" t="t" r="r" b="b"/>
            <a:pathLst>
              <a:path w="415289" h="415290">
                <a:moveTo>
                  <a:pt x="414883" y="207441"/>
                </a:moveTo>
                <a:lnTo>
                  <a:pt x="409404" y="255006"/>
                </a:lnTo>
                <a:lnTo>
                  <a:pt x="393798" y="298669"/>
                </a:lnTo>
                <a:lnTo>
                  <a:pt x="369310" y="337185"/>
                </a:lnTo>
                <a:lnTo>
                  <a:pt x="337185" y="369310"/>
                </a:lnTo>
                <a:lnTo>
                  <a:pt x="298669" y="393798"/>
                </a:lnTo>
                <a:lnTo>
                  <a:pt x="255006" y="409404"/>
                </a:lnTo>
                <a:lnTo>
                  <a:pt x="207441" y="414883"/>
                </a:lnTo>
                <a:lnTo>
                  <a:pt x="159877" y="409404"/>
                </a:lnTo>
                <a:lnTo>
                  <a:pt x="116214" y="393798"/>
                </a:lnTo>
                <a:lnTo>
                  <a:pt x="77697" y="369310"/>
                </a:lnTo>
                <a:lnTo>
                  <a:pt x="45572" y="337185"/>
                </a:lnTo>
                <a:lnTo>
                  <a:pt x="21084" y="298669"/>
                </a:lnTo>
                <a:lnTo>
                  <a:pt x="5478" y="255006"/>
                </a:lnTo>
                <a:lnTo>
                  <a:pt x="0" y="207441"/>
                </a:lnTo>
                <a:lnTo>
                  <a:pt x="5478" y="159877"/>
                </a:lnTo>
                <a:lnTo>
                  <a:pt x="21084" y="116214"/>
                </a:lnTo>
                <a:lnTo>
                  <a:pt x="45572" y="77697"/>
                </a:lnTo>
                <a:lnTo>
                  <a:pt x="77697" y="45572"/>
                </a:lnTo>
                <a:lnTo>
                  <a:pt x="116214" y="21084"/>
                </a:lnTo>
                <a:lnTo>
                  <a:pt x="159877" y="5478"/>
                </a:lnTo>
                <a:lnTo>
                  <a:pt x="207441" y="0"/>
                </a:lnTo>
                <a:lnTo>
                  <a:pt x="255006" y="5478"/>
                </a:lnTo>
                <a:lnTo>
                  <a:pt x="298669" y="21084"/>
                </a:lnTo>
                <a:lnTo>
                  <a:pt x="337185" y="45572"/>
                </a:lnTo>
                <a:lnTo>
                  <a:pt x="369310" y="77697"/>
                </a:lnTo>
                <a:lnTo>
                  <a:pt x="393798" y="116214"/>
                </a:lnTo>
                <a:lnTo>
                  <a:pt x="409404" y="159877"/>
                </a:lnTo>
                <a:lnTo>
                  <a:pt x="414883" y="207441"/>
                </a:lnTo>
                <a:close/>
              </a:path>
            </a:pathLst>
          </a:custGeom>
          <a:ln w="4644">
            <a:solidFill>
              <a:srgbClr val="000000"/>
            </a:solidFill>
          </a:ln>
        </p:spPr>
        <p:txBody>
          <a:bodyPr wrap="square" lIns="0" tIns="0" rIns="0" bIns="0" rtlCol="0"/>
          <a:lstStyle/>
          <a:p>
            <a:endParaRPr/>
          </a:p>
        </p:txBody>
      </p:sp>
      <p:sp>
        <p:nvSpPr>
          <p:cNvPr id="80" name="object 80"/>
          <p:cNvSpPr/>
          <p:nvPr/>
        </p:nvSpPr>
        <p:spPr>
          <a:xfrm>
            <a:off x="2751658" y="6065888"/>
            <a:ext cx="415290" cy="415290"/>
          </a:xfrm>
          <a:custGeom>
            <a:avLst/>
            <a:gdLst/>
            <a:ahLst/>
            <a:cxnLst/>
            <a:rect l="l" t="t" r="r" b="b"/>
            <a:pathLst>
              <a:path w="415289" h="415289">
                <a:moveTo>
                  <a:pt x="414883" y="207441"/>
                </a:moveTo>
                <a:lnTo>
                  <a:pt x="409404" y="255006"/>
                </a:lnTo>
                <a:lnTo>
                  <a:pt x="393798" y="298669"/>
                </a:lnTo>
                <a:lnTo>
                  <a:pt x="369310" y="337185"/>
                </a:lnTo>
                <a:lnTo>
                  <a:pt x="337185" y="369310"/>
                </a:lnTo>
                <a:lnTo>
                  <a:pt x="298669" y="393798"/>
                </a:lnTo>
                <a:lnTo>
                  <a:pt x="255006" y="409404"/>
                </a:lnTo>
                <a:lnTo>
                  <a:pt x="207441" y="414883"/>
                </a:lnTo>
                <a:lnTo>
                  <a:pt x="159877" y="409404"/>
                </a:lnTo>
                <a:lnTo>
                  <a:pt x="116214" y="393798"/>
                </a:lnTo>
                <a:lnTo>
                  <a:pt x="77697" y="369310"/>
                </a:lnTo>
                <a:lnTo>
                  <a:pt x="45572" y="337185"/>
                </a:lnTo>
                <a:lnTo>
                  <a:pt x="21084" y="298669"/>
                </a:lnTo>
                <a:lnTo>
                  <a:pt x="5478" y="255006"/>
                </a:lnTo>
                <a:lnTo>
                  <a:pt x="0" y="207441"/>
                </a:lnTo>
                <a:lnTo>
                  <a:pt x="5478" y="159877"/>
                </a:lnTo>
                <a:lnTo>
                  <a:pt x="21084" y="116214"/>
                </a:lnTo>
                <a:lnTo>
                  <a:pt x="45572" y="77697"/>
                </a:lnTo>
                <a:lnTo>
                  <a:pt x="77697" y="45572"/>
                </a:lnTo>
                <a:lnTo>
                  <a:pt x="116214" y="21084"/>
                </a:lnTo>
                <a:lnTo>
                  <a:pt x="159877" y="5478"/>
                </a:lnTo>
                <a:lnTo>
                  <a:pt x="207441" y="0"/>
                </a:lnTo>
                <a:lnTo>
                  <a:pt x="255006" y="5478"/>
                </a:lnTo>
                <a:lnTo>
                  <a:pt x="298669" y="21084"/>
                </a:lnTo>
                <a:lnTo>
                  <a:pt x="337185" y="45572"/>
                </a:lnTo>
                <a:lnTo>
                  <a:pt x="369310" y="77697"/>
                </a:lnTo>
                <a:lnTo>
                  <a:pt x="393798" y="116214"/>
                </a:lnTo>
                <a:lnTo>
                  <a:pt x="409404" y="159877"/>
                </a:lnTo>
                <a:lnTo>
                  <a:pt x="414883" y="207441"/>
                </a:lnTo>
                <a:close/>
              </a:path>
            </a:pathLst>
          </a:custGeom>
          <a:ln w="4644">
            <a:solidFill>
              <a:srgbClr val="000000"/>
            </a:solidFill>
          </a:ln>
        </p:spPr>
        <p:txBody>
          <a:bodyPr wrap="square" lIns="0" tIns="0" rIns="0" bIns="0" rtlCol="0"/>
          <a:lstStyle/>
          <a:p>
            <a:endParaRPr/>
          </a:p>
        </p:txBody>
      </p:sp>
      <p:sp>
        <p:nvSpPr>
          <p:cNvPr id="81" name="object 81"/>
          <p:cNvSpPr/>
          <p:nvPr/>
        </p:nvSpPr>
        <p:spPr>
          <a:xfrm>
            <a:off x="3700322" y="7019505"/>
            <a:ext cx="415290" cy="415290"/>
          </a:xfrm>
          <a:custGeom>
            <a:avLst/>
            <a:gdLst/>
            <a:ahLst/>
            <a:cxnLst/>
            <a:rect l="l" t="t" r="r" b="b"/>
            <a:pathLst>
              <a:path w="415289" h="415290">
                <a:moveTo>
                  <a:pt x="414883" y="207441"/>
                </a:moveTo>
                <a:lnTo>
                  <a:pt x="409404" y="255006"/>
                </a:lnTo>
                <a:lnTo>
                  <a:pt x="393798" y="298669"/>
                </a:lnTo>
                <a:lnTo>
                  <a:pt x="369310" y="337185"/>
                </a:lnTo>
                <a:lnTo>
                  <a:pt x="337185" y="369310"/>
                </a:lnTo>
                <a:lnTo>
                  <a:pt x="298669" y="393798"/>
                </a:lnTo>
                <a:lnTo>
                  <a:pt x="255006" y="409404"/>
                </a:lnTo>
                <a:lnTo>
                  <a:pt x="207441" y="414883"/>
                </a:lnTo>
                <a:lnTo>
                  <a:pt x="159877" y="409404"/>
                </a:lnTo>
                <a:lnTo>
                  <a:pt x="116214" y="393798"/>
                </a:lnTo>
                <a:lnTo>
                  <a:pt x="77697" y="369310"/>
                </a:lnTo>
                <a:lnTo>
                  <a:pt x="45572" y="337185"/>
                </a:lnTo>
                <a:lnTo>
                  <a:pt x="21084" y="298669"/>
                </a:lnTo>
                <a:lnTo>
                  <a:pt x="5478" y="255006"/>
                </a:lnTo>
                <a:lnTo>
                  <a:pt x="0" y="207441"/>
                </a:lnTo>
                <a:lnTo>
                  <a:pt x="5478" y="159877"/>
                </a:lnTo>
                <a:lnTo>
                  <a:pt x="21084" y="116214"/>
                </a:lnTo>
                <a:lnTo>
                  <a:pt x="45572" y="77697"/>
                </a:lnTo>
                <a:lnTo>
                  <a:pt x="77697" y="45572"/>
                </a:lnTo>
                <a:lnTo>
                  <a:pt x="116214" y="21084"/>
                </a:lnTo>
                <a:lnTo>
                  <a:pt x="159877" y="5478"/>
                </a:lnTo>
                <a:lnTo>
                  <a:pt x="207441" y="0"/>
                </a:lnTo>
                <a:lnTo>
                  <a:pt x="255006" y="5478"/>
                </a:lnTo>
                <a:lnTo>
                  <a:pt x="298669" y="21084"/>
                </a:lnTo>
                <a:lnTo>
                  <a:pt x="337185" y="45572"/>
                </a:lnTo>
                <a:lnTo>
                  <a:pt x="369310" y="77697"/>
                </a:lnTo>
                <a:lnTo>
                  <a:pt x="393798" y="116214"/>
                </a:lnTo>
                <a:lnTo>
                  <a:pt x="409404" y="159877"/>
                </a:lnTo>
                <a:lnTo>
                  <a:pt x="414883" y="207441"/>
                </a:lnTo>
                <a:close/>
              </a:path>
            </a:pathLst>
          </a:custGeom>
          <a:ln w="4644">
            <a:solidFill>
              <a:srgbClr val="000000"/>
            </a:solidFill>
          </a:ln>
        </p:spPr>
        <p:txBody>
          <a:bodyPr wrap="square" lIns="0" tIns="0" rIns="0" bIns="0" rtlCol="0"/>
          <a:lstStyle/>
          <a:p>
            <a:endParaRPr/>
          </a:p>
        </p:txBody>
      </p:sp>
      <p:sp>
        <p:nvSpPr>
          <p:cNvPr id="82" name="object 82"/>
          <p:cNvSpPr/>
          <p:nvPr/>
        </p:nvSpPr>
        <p:spPr>
          <a:xfrm>
            <a:off x="4690478" y="6375501"/>
            <a:ext cx="415290" cy="415290"/>
          </a:xfrm>
          <a:custGeom>
            <a:avLst/>
            <a:gdLst/>
            <a:ahLst/>
            <a:cxnLst/>
            <a:rect l="l" t="t" r="r" b="b"/>
            <a:pathLst>
              <a:path w="415289" h="415290">
                <a:moveTo>
                  <a:pt x="414883" y="207454"/>
                </a:moveTo>
                <a:lnTo>
                  <a:pt x="409404" y="255018"/>
                </a:lnTo>
                <a:lnTo>
                  <a:pt x="393798" y="298682"/>
                </a:lnTo>
                <a:lnTo>
                  <a:pt x="369310" y="337198"/>
                </a:lnTo>
                <a:lnTo>
                  <a:pt x="337185" y="369323"/>
                </a:lnTo>
                <a:lnTo>
                  <a:pt x="298669" y="393811"/>
                </a:lnTo>
                <a:lnTo>
                  <a:pt x="255006" y="409417"/>
                </a:lnTo>
                <a:lnTo>
                  <a:pt x="207441" y="414896"/>
                </a:lnTo>
                <a:lnTo>
                  <a:pt x="159877" y="409417"/>
                </a:lnTo>
                <a:lnTo>
                  <a:pt x="116214" y="393811"/>
                </a:lnTo>
                <a:lnTo>
                  <a:pt x="77697" y="369323"/>
                </a:lnTo>
                <a:lnTo>
                  <a:pt x="45572" y="337198"/>
                </a:lnTo>
                <a:lnTo>
                  <a:pt x="21084" y="298682"/>
                </a:lnTo>
                <a:lnTo>
                  <a:pt x="5478" y="255018"/>
                </a:lnTo>
                <a:lnTo>
                  <a:pt x="0" y="207454"/>
                </a:lnTo>
                <a:lnTo>
                  <a:pt x="5478" y="159885"/>
                </a:lnTo>
                <a:lnTo>
                  <a:pt x="21084" y="116218"/>
                </a:lnTo>
                <a:lnTo>
                  <a:pt x="45572" y="77700"/>
                </a:lnTo>
                <a:lnTo>
                  <a:pt x="77697" y="45573"/>
                </a:lnTo>
                <a:lnTo>
                  <a:pt x="116214" y="21084"/>
                </a:lnTo>
                <a:lnTo>
                  <a:pt x="159877" y="5478"/>
                </a:lnTo>
                <a:lnTo>
                  <a:pt x="207441" y="0"/>
                </a:lnTo>
                <a:lnTo>
                  <a:pt x="255006" y="5478"/>
                </a:lnTo>
                <a:lnTo>
                  <a:pt x="298669" y="21084"/>
                </a:lnTo>
                <a:lnTo>
                  <a:pt x="337185" y="45573"/>
                </a:lnTo>
                <a:lnTo>
                  <a:pt x="369310" y="77700"/>
                </a:lnTo>
                <a:lnTo>
                  <a:pt x="393798" y="116218"/>
                </a:lnTo>
                <a:lnTo>
                  <a:pt x="409404" y="159885"/>
                </a:lnTo>
                <a:lnTo>
                  <a:pt x="414883" y="207454"/>
                </a:lnTo>
                <a:close/>
              </a:path>
            </a:pathLst>
          </a:custGeom>
          <a:ln w="4644">
            <a:solidFill>
              <a:srgbClr val="000000"/>
            </a:solidFill>
          </a:ln>
        </p:spPr>
        <p:txBody>
          <a:bodyPr wrap="square" lIns="0" tIns="0" rIns="0" bIns="0" rtlCol="0"/>
          <a:lstStyle/>
          <a:p>
            <a:endParaRPr/>
          </a:p>
        </p:txBody>
      </p:sp>
      <p:sp>
        <p:nvSpPr>
          <p:cNvPr id="83" name="object 83"/>
          <p:cNvSpPr/>
          <p:nvPr/>
        </p:nvSpPr>
        <p:spPr>
          <a:xfrm>
            <a:off x="5750611" y="6024397"/>
            <a:ext cx="415290" cy="415290"/>
          </a:xfrm>
          <a:custGeom>
            <a:avLst/>
            <a:gdLst/>
            <a:ahLst/>
            <a:cxnLst/>
            <a:rect l="l" t="t" r="r" b="b"/>
            <a:pathLst>
              <a:path w="415289" h="415289">
                <a:moveTo>
                  <a:pt x="414883" y="207441"/>
                </a:moveTo>
                <a:lnTo>
                  <a:pt x="409404" y="255010"/>
                </a:lnTo>
                <a:lnTo>
                  <a:pt x="393798" y="298677"/>
                </a:lnTo>
                <a:lnTo>
                  <a:pt x="369310" y="337196"/>
                </a:lnTo>
                <a:lnTo>
                  <a:pt x="337185" y="369322"/>
                </a:lnTo>
                <a:lnTo>
                  <a:pt x="298669" y="393811"/>
                </a:lnTo>
                <a:lnTo>
                  <a:pt x="255006" y="409417"/>
                </a:lnTo>
                <a:lnTo>
                  <a:pt x="207441" y="414896"/>
                </a:lnTo>
                <a:lnTo>
                  <a:pt x="159877" y="409417"/>
                </a:lnTo>
                <a:lnTo>
                  <a:pt x="116214" y="393811"/>
                </a:lnTo>
                <a:lnTo>
                  <a:pt x="77697" y="369322"/>
                </a:lnTo>
                <a:lnTo>
                  <a:pt x="45572" y="337196"/>
                </a:lnTo>
                <a:lnTo>
                  <a:pt x="21084" y="298677"/>
                </a:lnTo>
                <a:lnTo>
                  <a:pt x="5478" y="255010"/>
                </a:lnTo>
                <a:lnTo>
                  <a:pt x="0" y="207441"/>
                </a:lnTo>
                <a:lnTo>
                  <a:pt x="5478" y="159877"/>
                </a:lnTo>
                <a:lnTo>
                  <a:pt x="21084" y="116214"/>
                </a:lnTo>
                <a:lnTo>
                  <a:pt x="45572" y="77697"/>
                </a:lnTo>
                <a:lnTo>
                  <a:pt x="77697" y="45572"/>
                </a:lnTo>
                <a:lnTo>
                  <a:pt x="116214" y="21084"/>
                </a:lnTo>
                <a:lnTo>
                  <a:pt x="159877" y="5478"/>
                </a:lnTo>
                <a:lnTo>
                  <a:pt x="207441" y="0"/>
                </a:lnTo>
                <a:lnTo>
                  <a:pt x="255006" y="5478"/>
                </a:lnTo>
                <a:lnTo>
                  <a:pt x="298669" y="21084"/>
                </a:lnTo>
                <a:lnTo>
                  <a:pt x="337185" y="45572"/>
                </a:lnTo>
                <a:lnTo>
                  <a:pt x="369310" y="77697"/>
                </a:lnTo>
                <a:lnTo>
                  <a:pt x="393798" y="116214"/>
                </a:lnTo>
                <a:lnTo>
                  <a:pt x="409404" y="159877"/>
                </a:lnTo>
                <a:lnTo>
                  <a:pt x="414883" y="207441"/>
                </a:lnTo>
                <a:close/>
              </a:path>
            </a:pathLst>
          </a:custGeom>
          <a:ln w="4644">
            <a:solidFill>
              <a:srgbClr val="000000"/>
            </a:solidFill>
          </a:ln>
        </p:spPr>
        <p:txBody>
          <a:bodyPr wrap="square" lIns="0" tIns="0" rIns="0" bIns="0" rtlCol="0"/>
          <a:lstStyle/>
          <a:p>
            <a:endParaRPr/>
          </a:p>
        </p:txBody>
      </p:sp>
      <p:sp>
        <p:nvSpPr>
          <p:cNvPr id="84" name="object 84"/>
          <p:cNvSpPr/>
          <p:nvPr/>
        </p:nvSpPr>
        <p:spPr>
          <a:xfrm>
            <a:off x="5796432" y="7176795"/>
            <a:ext cx="415290" cy="415290"/>
          </a:xfrm>
          <a:custGeom>
            <a:avLst/>
            <a:gdLst/>
            <a:ahLst/>
            <a:cxnLst/>
            <a:rect l="l" t="t" r="r" b="b"/>
            <a:pathLst>
              <a:path w="415289" h="415290">
                <a:moveTo>
                  <a:pt x="414883" y="207441"/>
                </a:moveTo>
                <a:lnTo>
                  <a:pt x="409404" y="255006"/>
                </a:lnTo>
                <a:lnTo>
                  <a:pt x="393798" y="298669"/>
                </a:lnTo>
                <a:lnTo>
                  <a:pt x="369310" y="337185"/>
                </a:lnTo>
                <a:lnTo>
                  <a:pt x="337185" y="369310"/>
                </a:lnTo>
                <a:lnTo>
                  <a:pt x="298669" y="393798"/>
                </a:lnTo>
                <a:lnTo>
                  <a:pt x="255006" y="409404"/>
                </a:lnTo>
                <a:lnTo>
                  <a:pt x="207441" y="414883"/>
                </a:lnTo>
                <a:lnTo>
                  <a:pt x="159877" y="409404"/>
                </a:lnTo>
                <a:lnTo>
                  <a:pt x="116214" y="393798"/>
                </a:lnTo>
                <a:lnTo>
                  <a:pt x="77697" y="369310"/>
                </a:lnTo>
                <a:lnTo>
                  <a:pt x="45572" y="337185"/>
                </a:lnTo>
                <a:lnTo>
                  <a:pt x="21084" y="298669"/>
                </a:lnTo>
                <a:lnTo>
                  <a:pt x="5478" y="255006"/>
                </a:lnTo>
                <a:lnTo>
                  <a:pt x="0" y="207441"/>
                </a:lnTo>
                <a:lnTo>
                  <a:pt x="5478" y="159877"/>
                </a:lnTo>
                <a:lnTo>
                  <a:pt x="21084" y="116214"/>
                </a:lnTo>
                <a:lnTo>
                  <a:pt x="45572" y="77697"/>
                </a:lnTo>
                <a:lnTo>
                  <a:pt x="77697" y="45572"/>
                </a:lnTo>
                <a:lnTo>
                  <a:pt x="116214" y="21084"/>
                </a:lnTo>
                <a:lnTo>
                  <a:pt x="159877" y="5478"/>
                </a:lnTo>
                <a:lnTo>
                  <a:pt x="207441" y="0"/>
                </a:lnTo>
                <a:lnTo>
                  <a:pt x="255006" y="5478"/>
                </a:lnTo>
                <a:lnTo>
                  <a:pt x="298669" y="21084"/>
                </a:lnTo>
                <a:lnTo>
                  <a:pt x="337185" y="45572"/>
                </a:lnTo>
                <a:lnTo>
                  <a:pt x="369310" y="77697"/>
                </a:lnTo>
                <a:lnTo>
                  <a:pt x="393798" y="116214"/>
                </a:lnTo>
                <a:lnTo>
                  <a:pt x="409404" y="159877"/>
                </a:lnTo>
                <a:lnTo>
                  <a:pt x="414883" y="207441"/>
                </a:lnTo>
                <a:close/>
              </a:path>
            </a:pathLst>
          </a:custGeom>
          <a:ln w="4644">
            <a:solidFill>
              <a:srgbClr val="000000"/>
            </a:solidFill>
          </a:ln>
        </p:spPr>
        <p:txBody>
          <a:bodyPr wrap="square" lIns="0" tIns="0" rIns="0" bIns="0" rtlCol="0"/>
          <a:lstStyle/>
          <a:p>
            <a:endParaRPr/>
          </a:p>
        </p:txBody>
      </p:sp>
      <p:sp>
        <p:nvSpPr>
          <p:cNvPr id="85" name="object 85"/>
          <p:cNvSpPr/>
          <p:nvPr/>
        </p:nvSpPr>
        <p:spPr>
          <a:xfrm>
            <a:off x="2210447" y="6383553"/>
            <a:ext cx="557530" cy="278765"/>
          </a:xfrm>
          <a:custGeom>
            <a:avLst/>
            <a:gdLst/>
            <a:ahLst/>
            <a:cxnLst/>
            <a:rect l="l" t="t" r="r" b="b"/>
            <a:pathLst>
              <a:path w="557530" h="278765">
                <a:moveTo>
                  <a:pt x="0" y="278663"/>
                </a:moveTo>
                <a:lnTo>
                  <a:pt x="557314" y="0"/>
                </a:lnTo>
              </a:path>
            </a:pathLst>
          </a:custGeom>
          <a:ln w="4644">
            <a:solidFill>
              <a:srgbClr val="000000"/>
            </a:solidFill>
          </a:ln>
        </p:spPr>
        <p:txBody>
          <a:bodyPr wrap="square" lIns="0" tIns="0" rIns="0" bIns="0" rtlCol="0"/>
          <a:lstStyle/>
          <a:p>
            <a:endParaRPr/>
          </a:p>
        </p:txBody>
      </p:sp>
      <p:sp>
        <p:nvSpPr>
          <p:cNvPr id="86" name="object 86"/>
          <p:cNvSpPr/>
          <p:nvPr/>
        </p:nvSpPr>
        <p:spPr>
          <a:xfrm>
            <a:off x="2210447" y="6894423"/>
            <a:ext cx="1486535" cy="372110"/>
          </a:xfrm>
          <a:custGeom>
            <a:avLst/>
            <a:gdLst/>
            <a:ahLst/>
            <a:cxnLst/>
            <a:rect l="l" t="t" r="r" b="b"/>
            <a:pathLst>
              <a:path w="1486535" h="372109">
                <a:moveTo>
                  <a:pt x="0" y="0"/>
                </a:moveTo>
                <a:lnTo>
                  <a:pt x="1486166" y="371538"/>
                </a:lnTo>
              </a:path>
            </a:pathLst>
          </a:custGeom>
          <a:ln w="4644">
            <a:solidFill>
              <a:srgbClr val="000000"/>
            </a:solidFill>
          </a:ln>
        </p:spPr>
        <p:txBody>
          <a:bodyPr wrap="square" lIns="0" tIns="0" rIns="0" bIns="0" rtlCol="0"/>
          <a:lstStyle/>
          <a:p>
            <a:endParaRPr/>
          </a:p>
        </p:txBody>
      </p:sp>
      <p:sp>
        <p:nvSpPr>
          <p:cNvPr id="87" name="object 87"/>
          <p:cNvSpPr/>
          <p:nvPr/>
        </p:nvSpPr>
        <p:spPr>
          <a:xfrm>
            <a:off x="3185744" y="6244234"/>
            <a:ext cx="1532890" cy="325120"/>
          </a:xfrm>
          <a:custGeom>
            <a:avLst/>
            <a:gdLst/>
            <a:ahLst/>
            <a:cxnLst/>
            <a:rect l="l" t="t" r="r" b="b"/>
            <a:pathLst>
              <a:path w="1532889" h="325120">
                <a:moveTo>
                  <a:pt x="0" y="0"/>
                </a:moveTo>
                <a:lnTo>
                  <a:pt x="1532597" y="325094"/>
                </a:lnTo>
              </a:path>
            </a:pathLst>
          </a:custGeom>
          <a:ln w="4644">
            <a:solidFill>
              <a:srgbClr val="000000"/>
            </a:solidFill>
          </a:ln>
        </p:spPr>
        <p:txBody>
          <a:bodyPr wrap="square" lIns="0" tIns="0" rIns="0" bIns="0" rtlCol="0"/>
          <a:lstStyle/>
          <a:p>
            <a:endParaRPr/>
          </a:p>
        </p:txBody>
      </p:sp>
      <p:sp>
        <p:nvSpPr>
          <p:cNvPr id="88" name="object 88"/>
          <p:cNvSpPr/>
          <p:nvPr/>
        </p:nvSpPr>
        <p:spPr>
          <a:xfrm>
            <a:off x="3092856" y="6429997"/>
            <a:ext cx="697230" cy="603885"/>
          </a:xfrm>
          <a:custGeom>
            <a:avLst/>
            <a:gdLst/>
            <a:ahLst/>
            <a:cxnLst/>
            <a:rect l="l" t="t" r="r" b="b"/>
            <a:pathLst>
              <a:path w="697229" h="603884">
                <a:moveTo>
                  <a:pt x="0" y="0"/>
                </a:moveTo>
                <a:lnTo>
                  <a:pt x="696633" y="603758"/>
                </a:lnTo>
              </a:path>
            </a:pathLst>
          </a:custGeom>
          <a:ln w="4644">
            <a:solidFill>
              <a:srgbClr val="000000"/>
            </a:solidFill>
          </a:ln>
        </p:spPr>
        <p:txBody>
          <a:bodyPr wrap="square" lIns="0" tIns="0" rIns="0" bIns="0" rtlCol="0"/>
          <a:lstStyle/>
          <a:p>
            <a:endParaRPr/>
          </a:p>
        </p:txBody>
      </p:sp>
      <p:sp>
        <p:nvSpPr>
          <p:cNvPr id="89" name="object 89"/>
          <p:cNvSpPr/>
          <p:nvPr/>
        </p:nvSpPr>
        <p:spPr>
          <a:xfrm>
            <a:off x="3787013" y="7033755"/>
            <a:ext cx="5080" cy="0"/>
          </a:xfrm>
          <a:custGeom>
            <a:avLst/>
            <a:gdLst/>
            <a:ahLst/>
            <a:cxnLst/>
            <a:rect l="l" t="t" r="r" b="b"/>
            <a:pathLst>
              <a:path w="5079">
                <a:moveTo>
                  <a:pt x="0" y="0"/>
                </a:moveTo>
                <a:lnTo>
                  <a:pt x="4953" y="0"/>
                </a:lnTo>
              </a:path>
            </a:pathLst>
          </a:custGeom>
          <a:ln w="4644">
            <a:solidFill>
              <a:srgbClr val="000000"/>
            </a:solidFill>
          </a:ln>
        </p:spPr>
        <p:txBody>
          <a:bodyPr wrap="square" lIns="0" tIns="0" rIns="0" bIns="0" rtlCol="0"/>
          <a:lstStyle/>
          <a:p>
            <a:endParaRPr/>
          </a:p>
        </p:txBody>
      </p:sp>
      <p:sp>
        <p:nvSpPr>
          <p:cNvPr id="90" name="object 90"/>
          <p:cNvSpPr/>
          <p:nvPr/>
        </p:nvSpPr>
        <p:spPr>
          <a:xfrm>
            <a:off x="4114596" y="6755091"/>
            <a:ext cx="650240" cy="418465"/>
          </a:xfrm>
          <a:custGeom>
            <a:avLst/>
            <a:gdLst/>
            <a:ahLst/>
            <a:cxnLst/>
            <a:rect l="l" t="t" r="r" b="b"/>
            <a:pathLst>
              <a:path w="650239" h="418465">
                <a:moveTo>
                  <a:pt x="0" y="417982"/>
                </a:moveTo>
                <a:lnTo>
                  <a:pt x="650189" y="0"/>
                </a:lnTo>
              </a:path>
            </a:pathLst>
          </a:custGeom>
          <a:ln w="4644">
            <a:solidFill>
              <a:srgbClr val="000000"/>
            </a:solidFill>
          </a:ln>
        </p:spPr>
        <p:txBody>
          <a:bodyPr wrap="square" lIns="0" tIns="0" rIns="0" bIns="0" rtlCol="0"/>
          <a:lstStyle/>
          <a:p>
            <a:endParaRPr/>
          </a:p>
        </p:txBody>
      </p:sp>
      <p:sp>
        <p:nvSpPr>
          <p:cNvPr id="91" name="object 91"/>
          <p:cNvSpPr/>
          <p:nvPr/>
        </p:nvSpPr>
        <p:spPr>
          <a:xfrm>
            <a:off x="5089880" y="6290665"/>
            <a:ext cx="650240" cy="232410"/>
          </a:xfrm>
          <a:custGeom>
            <a:avLst/>
            <a:gdLst/>
            <a:ahLst/>
            <a:cxnLst/>
            <a:rect l="l" t="t" r="r" b="b"/>
            <a:pathLst>
              <a:path w="650239" h="232409">
                <a:moveTo>
                  <a:pt x="0" y="232219"/>
                </a:moveTo>
                <a:lnTo>
                  <a:pt x="650201" y="0"/>
                </a:lnTo>
              </a:path>
            </a:pathLst>
          </a:custGeom>
          <a:ln w="4644">
            <a:solidFill>
              <a:srgbClr val="000000"/>
            </a:solidFill>
          </a:ln>
        </p:spPr>
        <p:txBody>
          <a:bodyPr wrap="square" lIns="0" tIns="0" rIns="0" bIns="0" rtlCol="0"/>
          <a:lstStyle/>
          <a:p>
            <a:endParaRPr/>
          </a:p>
        </p:txBody>
      </p:sp>
      <p:sp>
        <p:nvSpPr>
          <p:cNvPr id="92" name="object 92"/>
          <p:cNvSpPr/>
          <p:nvPr/>
        </p:nvSpPr>
        <p:spPr>
          <a:xfrm>
            <a:off x="5043436" y="6708647"/>
            <a:ext cx="789940" cy="557530"/>
          </a:xfrm>
          <a:custGeom>
            <a:avLst/>
            <a:gdLst/>
            <a:ahLst/>
            <a:cxnLst/>
            <a:rect l="l" t="t" r="r" b="b"/>
            <a:pathLst>
              <a:path w="789939" h="557529">
                <a:moveTo>
                  <a:pt x="0" y="0"/>
                </a:moveTo>
                <a:lnTo>
                  <a:pt x="789520" y="557314"/>
                </a:lnTo>
              </a:path>
            </a:pathLst>
          </a:custGeom>
          <a:ln w="4644">
            <a:solidFill>
              <a:srgbClr val="000000"/>
            </a:solidFill>
          </a:ln>
        </p:spPr>
        <p:txBody>
          <a:bodyPr wrap="square" lIns="0" tIns="0" rIns="0" bIns="0" rtlCol="0"/>
          <a:lstStyle/>
          <a:p>
            <a:endParaRPr/>
          </a:p>
        </p:txBody>
      </p:sp>
      <p:sp>
        <p:nvSpPr>
          <p:cNvPr id="93" name="object 93"/>
          <p:cNvSpPr/>
          <p:nvPr/>
        </p:nvSpPr>
        <p:spPr>
          <a:xfrm>
            <a:off x="5972289" y="6429997"/>
            <a:ext cx="0" cy="743585"/>
          </a:xfrm>
          <a:custGeom>
            <a:avLst/>
            <a:gdLst/>
            <a:ahLst/>
            <a:cxnLst/>
            <a:rect l="l" t="t" r="r" b="b"/>
            <a:pathLst>
              <a:path h="743584">
                <a:moveTo>
                  <a:pt x="0" y="0"/>
                </a:moveTo>
                <a:lnTo>
                  <a:pt x="0" y="743077"/>
                </a:lnTo>
              </a:path>
            </a:pathLst>
          </a:custGeom>
          <a:ln w="3175">
            <a:solidFill>
              <a:srgbClr val="000000"/>
            </a:solidFill>
          </a:ln>
        </p:spPr>
        <p:txBody>
          <a:bodyPr wrap="square" lIns="0" tIns="0" rIns="0" bIns="0" rtlCol="0"/>
          <a:lstStyle/>
          <a:p>
            <a:endParaRPr/>
          </a:p>
        </p:txBody>
      </p:sp>
      <p:sp>
        <p:nvSpPr>
          <p:cNvPr id="94" name="object 94"/>
          <p:cNvSpPr/>
          <p:nvPr/>
        </p:nvSpPr>
        <p:spPr>
          <a:xfrm>
            <a:off x="5972289" y="6429997"/>
            <a:ext cx="0" cy="743585"/>
          </a:xfrm>
          <a:custGeom>
            <a:avLst/>
            <a:gdLst/>
            <a:ahLst/>
            <a:cxnLst/>
            <a:rect l="l" t="t" r="r" b="b"/>
            <a:pathLst>
              <a:path h="743584">
                <a:moveTo>
                  <a:pt x="0" y="0"/>
                </a:moveTo>
                <a:lnTo>
                  <a:pt x="0" y="743077"/>
                </a:lnTo>
              </a:path>
            </a:pathLst>
          </a:custGeom>
          <a:ln w="4644">
            <a:solidFill>
              <a:srgbClr val="000000"/>
            </a:solidFill>
          </a:ln>
        </p:spPr>
        <p:txBody>
          <a:bodyPr wrap="square" lIns="0" tIns="0" rIns="0" bIns="0" rtlCol="0"/>
          <a:lstStyle/>
          <a:p>
            <a:endParaRPr/>
          </a:p>
        </p:txBody>
      </p:sp>
      <p:sp>
        <p:nvSpPr>
          <p:cNvPr id="95" name="object 95"/>
          <p:cNvSpPr/>
          <p:nvPr/>
        </p:nvSpPr>
        <p:spPr>
          <a:xfrm>
            <a:off x="1653146" y="6801536"/>
            <a:ext cx="186055" cy="0"/>
          </a:xfrm>
          <a:custGeom>
            <a:avLst/>
            <a:gdLst/>
            <a:ahLst/>
            <a:cxnLst/>
            <a:rect l="l" t="t" r="r" b="b"/>
            <a:pathLst>
              <a:path w="186055">
                <a:moveTo>
                  <a:pt x="0" y="0"/>
                </a:moveTo>
                <a:lnTo>
                  <a:pt x="185762" y="0"/>
                </a:lnTo>
              </a:path>
            </a:pathLst>
          </a:custGeom>
          <a:ln w="3175">
            <a:solidFill>
              <a:srgbClr val="000000"/>
            </a:solidFill>
          </a:ln>
        </p:spPr>
        <p:txBody>
          <a:bodyPr wrap="square" lIns="0" tIns="0" rIns="0" bIns="0" rtlCol="0"/>
          <a:lstStyle/>
          <a:p>
            <a:endParaRPr/>
          </a:p>
        </p:txBody>
      </p:sp>
      <p:sp>
        <p:nvSpPr>
          <p:cNvPr id="96" name="object 96"/>
          <p:cNvSpPr/>
          <p:nvPr/>
        </p:nvSpPr>
        <p:spPr>
          <a:xfrm>
            <a:off x="1653146" y="6801536"/>
            <a:ext cx="186055" cy="0"/>
          </a:xfrm>
          <a:custGeom>
            <a:avLst/>
            <a:gdLst/>
            <a:ahLst/>
            <a:cxnLst/>
            <a:rect l="l" t="t" r="r" b="b"/>
            <a:pathLst>
              <a:path w="186055">
                <a:moveTo>
                  <a:pt x="0" y="0"/>
                </a:moveTo>
                <a:lnTo>
                  <a:pt x="185762" y="0"/>
                </a:lnTo>
              </a:path>
            </a:pathLst>
          </a:custGeom>
          <a:ln w="4644">
            <a:solidFill>
              <a:srgbClr val="000000"/>
            </a:solidFill>
          </a:ln>
        </p:spPr>
        <p:txBody>
          <a:bodyPr wrap="square" lIns="0" tIns="0" rIns="0" bIns="0" rtlCol="0"/>
          <a:lstStyle/>
          <a:p>
            <a:endParaRPr/>
          </a:p>
        </p:txBody>
      </p:sp>
      <p:sp>
        <p:nvSpPr>
          <p:cNvPr id="97" name="object 97"/>
          <p:cNvSpPr/>
          <p:nvPr/>
        </p:nvSpPr>
        <p:spPr>
          <a:xfrm>
            <a:off x="2811729" y="6894423"/>
            <a:ext cx="5080" cy="0"/>
          </a:xfrm>
          <a:custGeom>
            <a:avLst/>
            <a:gdLst/>
            <a:ahLst/>
            <a:cxnLst/>
            <a:rect l="l" t="t" r="r" b="b"/>
            <a:pathLst>
              <a:path w="5080">
                <a:moveTo>
                  <a:pt x="0" y="0"/>
                </a:moveTo>
                <a:lnTo>
                  <a:pt x="4953" y="0"/>
                </a:lnTo>
              </a:path>
            </a:pathLst>
          </a:custGeom>
          <a:ln w="4644">
            <a:solidFill>
              <a:srgbClr val="000000"/>
            </a:solidFill>
          </a:ln>
        </p:spPr>
        <p:txBody>
          <a:bodyPr wrap="square" lIns="0" tIns="0" rIns="0" bIns="0" rtlCol="0"/>
          <a:lstStyle/>
          <a:p>
            <a:endParaRPr/>
          </a:p>
        </p:txBody>
      </p:sp>
      <p:sp>
        <p:nvSpPr>
          <p:cNvPr id="98" name="object 98"/>
          <p:cNvSpPr txBox="1"/>
          <p:nvPr/>
        </p:nvSpPr>
        <p:spPr>
          <a:xfrm>
            <a:off x="2847949" y="5865962"/>
            <a:ext cx="262890" cy="523240"/>
          </a:xfrm>
          <a:prstGeom prst="rect">
            <a:avLst/>
          </a:prstGeom>
        </p:spPr>
        <p:txBody>
          <a:bodyPr vert="horz" wrap="square" lIns="0" tIns="0" rIns="0" bIns="0" rtlCol="0">
            <a:spAutoFit/>
          </a:bodyPr>
          <a:lstStyle/>
          <a:p>
            <a:pPr marL="12700">
              <a:lnSpc>
                <a:spcPct val="100000"/>
              </a:lnSpc>
            </a:pPr>
            <a:r>
              <a:rPr sz="1150" i="1" spc="5" dirty="0">
                <a:latin typeface="Arial"/>
                <a:cs typeface="Arial"/>
              </a:rPr>
              <a:t>L,1</a:t>
            </a:r>
            <a:endParaRPr sz="1150">
              <a:latin typeface="Arial"/>
              <a:cs typeface="Arial"/>
            </a:endParaRPr>
          </a:p>
          <a:p>
            <a:pPr marL="12700">
              <a:lnSpc>
                <a:spcPct val="100000"/>
              </a:lnSpc>
              <a:spcBef>
                <a:spcPts val="880"/>
              </a:spcBef>
            </a:pPr>
            <a:r>
              <a:rPr sz="1450" i="1" spc="5" dirty="0">
                <a:latin typeface="Arial"/>
                <a:cs typeface="Arial"/>
              </a:rPr>
              <a:t>R2</a:t>
            </a:r>
            <a:endParaRPr sz="1450">
              <a:latin typeface="Arial"/>
              <a:cs typeface="Arial"/>
            </a:endParaRPr>
          </a:p>
        </p:txBody>
      </p:sp>
      <p:sp>
        <p:nvSpPr>
          <p:cNvPr id="104" name="object 104"/>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24</a:t>
            </a:r>
          </a:p>
        </p:txBody>
      </p:sp>
      <p:sp>
        <p:nvSpPr>
          <p:cNvPr id="99" name="object 99"/>
          <p:cNvSpPr txBox="1"/>
          <p:nvPr/>
        </p:nvSpPr>
        <p:spPr>
          <a:xfrm>
            <a:off x="3776798" y="7081808"/>
            <a:ext cx="278765" cy="553720"/>
          </a:xfrm>
          <a:prstGeom prst="rect">
            <a:avLst/>
          </a:prstGeom>
        </p:spPr>
        <p:txBody>
          <a:bodyPr vert="horz" wrap="square" lIns="0" tIns="0" rIns="0" bIns="0" rtlCol="0">
            <a:spAutoFit/>
          </a:bodyPr>
          <a:lstStyle/>
          <a:p>
            <a:pPr marL="12700">
              <a:lnSpc>
                <a:spcPct val="100000"/>
              </a:lnSpc>
            </a:pPr>
            <a:r>
              <a:rPr sz="1450" i="1" spc="5" dirty="0">
                <a:latin typeface="Arial"/>
                <a:cs typeface="Arial"/>
              </a:rPr>
              <a:t>R3</a:t>
            </a:r>
            <a:endParaRPr sz="1450">
              <a:latin typeface="Arial"/>
              <a:cs typeface="Arial"/>
            </a:endParaRPr>
          </a:p>
          <a:p>
            <a:pPr marL="59055">
              <a:lnSpc>
                <a:spcPct val="100000"/>
              </a:lnSpc>
              <a:spcBef>
                <a:spcPts val="1120"/>
              </a:spcBef>
            </a:pPr>
            <a:r>
              <a:rPr sz="1150" i="1" spc="5" dirty="0">
                <a:latin typeface="Arial"/>
                <a:cs typeface="Arial"/>
              </a:rPr>
              <a:t>L,1</a:t>
            </a:r>
            <a:endParaRPr sz="1150">
              <a:latin typeface="Arial"/>
              <a:cs typeface="Arial"/>
            </a:endParaRPr>
          </a:p>
        </p:txBody>
      </p:sp>
      <p:sp>
        <p:nvSpPr>
          <p:cNvPr id="100" name="object 100"/>
          <p:cNvSpPr txBox="1"/>
          <p:nvPr/>
        </p:nvSpPr>
        <p:spPr>
          <a:xfrm>
            <a:off x="4844973" y="6478056"/>
            <a:ext cx="262890" cy="553720"/>
          </a:xfrm>
          <a:prstGeom prst="rect">
            <a:avLst/>
          </a:prstGeom>
        </p:spPr>
        <p:txBody>
          <a:bodyPr vert="horz" wrap="square" lIns="0" tIns="0" rIns="0" bIns="0" rtlCol="0">
            <a:spAutoFit/>
          </a:bodyPr>
          <a:lstStyle/>
          <a:p>
            <a:pPr marL="12700">
              <a:lnSpc>
                <a:spcPct val="100000"/>
              </a:lnSpc>
            </a:pPr>
            <a:r>
              <a:rPr sz="1450" i="1" spc="5" dirty="0">
                <a:latin typeface="Arial"/>
                <a:cs typeface="Arial"/>
              </a:rPr>
              <a:t>R4</a:t>
            </a:r>
            <a:endParaRPr sz="1450">
              <a:latin typeface="Arial"/>
              <a:cs typeface="Arial"/>
            </a:endParaRPr>
          </a:p>
          <a:p>
            <a:pPr marL="12700">
              <a:lnSpc>
                <a:spcPct val="100000"/>
              </a:lnSpc>
              <a:spcBef>
                <a:spcPts val="1120"/>
              </a:spcBef>
            </a:pPr>
            <a:r>
              <a:rPr sz="1150" i="1" spc="5" dirty="0">
                <a:latin typeface="Arial"/>
                <a:cs typeface="Arial"/>
              </a:rPr>
              <a:t>L,1</a:t>
            </a:r>
            <a:endParaRPr sz="1150">
              <a:latin typeface="Arial"/>
              <a:cs typeface="Arial"/>
            </a:endParaRPr>
          </a:p>
        </p:txBody>
      </p:sp>
      <p:sp>
        <p:nvSpPr>
          <p:cNvPr id="101" name="object 101"/>
          <p:cNvSpPr txBox="1"/>
          <p:nvPr/>
        </p:nvSpPr>
        <p:spPr>
          <a:xfrm>
            <a:off x="5866707" y="5819518"/>
            <a:ext cx="262890" cy="476884"/>
          </a:xfrm>
          <a:prstGeom prst="rect">
            <a:avLst/>
          </a:prstGeom>
        </p:spPr>
        <p:txBody>
          <a:bodyPr vert="horz" wrap="square" lIns="0" tIns="0" rIns="0" bIns="0" rtlCol="0">
            <a:spAutoFit/>
          </a:bodyPr>
          <a:lstStyle/>
          <a:p>
            <a:pPr marL="12700">
              <a:lnSpc>
                <a:spcPct val="100000"/>
              </a:lnSpc>
            </a:pPr>
            <a:r>
              <a:rPr sz="1150" i="1" spc="5" dirty="0">
                <a:latin typeface="Arial"/>
                <a:cs typeface="Arial"/>
              </a:rPr>
              <a:t>L,1</a:t>
            </a:r>
            <a:endParaRPr sz="1150">
              <a:latin typeface="Arial"/>
              <a:cs typeface="Arial"/>
            </a:endParaRPr>
          </a:p>
          <a:p>
            <a:pPr marL="12700">
              <a:lnSpc>
                <a:spcPct val="100000"/>
              </a:lnSpc>
              <a:spcBef>
                <a:spcPts val="515"/>
              </a:spcBef>
            </a:pPr>
            <a:r>
              <a:rPr sz="1450" i="1" spc="5" dirty="0">
                <a:latin typeface="Arial"/>
                <a:cs typeface="Arial"/>
              </a:rPr>
              <a:t>R5</a:t>
            </a:r>
            <a:endParaRPr sz="1450">
              <a:latin typeface="Arial"/>
              <a:cs typeface="Arial"/>
            </a:endParaRPr>
          </a:p>
        </p:txBody>
      </p:sp>
      <p:sp>
        <p:nvSpPr>
          <p:cNvPr id="102" name="object 102"/>
          <p:cNvSpPr txBox="1"/>
          <p:nvPr/>
        </p:nvSpPr>
        <p:spPr>
          <a:xfrm>
            <a:off x="5913150" y="7221135"/>
            <a:ext cx="278765" cy="553720"/>
          </a:xfrm>
          <a:prstGeom prst="rect">
            <a:avLst/>
          </a:prstGeom>
        </p:spPr>
        <p:txBody>
          <a:bodyPr vert="horz" wrap="square" lIns="0" tIns="0" rIns="0" bIns="0" rtlCol="0">
            <a:spAutoFit/>
          </a:bodyPr>
          <a:lstStyle/>
          <a:p>
            <a:pPr marL="12700">
              <a:lnSpc>
                <a:spcPct val="100000"/>
              </a:lnSpc>
            </a:pPr>
            <a:r>
              <a:rPr sz="1450" i="1" spc="5" dirty="0">
                <a:latin typeface="Arial"/>
                <a:cs typeface="Arial"/>
              </a:rPr>
              <a:t>R6</a:t>
            </a:r>
            <a:endParaRPr sz="1450">
              <a:latin typeface="Arial"/>
              <a:cs typeface="Arial"/>
            </a:endParaRPr>
          </a:p>
          <a:p>
            <a:pPr marL="59055">
              <a:lnSpc>
                <a:spcPct val="100000"/>
              </a:lnSpc>
              <a:spcBef>
                <a:spcPts val="1120"/>
              </a:spcBef>
            </a:pPr>
            <a:r>
              <a:rPr sz="1150" i="1" spc="5" dirty="0">
                <a:latin typeface="Arial"/>
                <a:cs typeface="Arial"/>
              </a:rPr>
              <a:t>L,1</a:t>
            </a:r>
            <a:endParaRPr sz="1150">
              <a:latin typeface="Arial"/>
              <a:cs typeface="Arial"/>
            </a:endParaRPr>
          </a:p>
        </p:txBody>
      </p:sp>
      <p:sp>
        <p:nvSpPr>
          <p:cNvPr id="103" name="object 103"/>
          <p:cNvSpPr txBox="1"/>
          <p:nvPr/>
        </p:nvSpPr>
        <p:spPr>
          <a:xfrm>
            <a:off x="1919101" y="6710268"/>
            <a:ext cx="262890" cy="507365"/>
          </a:xfrm>
          <a:prstGeom prst="rect">
            <a:avLst/>
          </a:prstGeom>
        </p:spPr>
        <p:txBody>
          <a:bodyPr vert="horz" wrap="square" lIns="0" tIns="0" rIns="0" bIns="0" rtlCol="0">
            <a:spAutoFit/>
          </a:bodyPr>
          <a:lstStyle/>
          <a:p>
            <a:pPr marL="12700">
              <a:lnSpc>
                <a:spcPct val="100000"/>
              </a:lnSpc>
            </a:pPr>
            <a:r>
              <a:rPr sz="1450" i="1" spc="5" dirty="0">
                <a:latin typeface="Arial"/>
                <a:cs typeface="Arial"/>
              </a:rPr>
              <a:t>R1</a:t>
            </a:r>
            <a:endParaRPr sz="1450">
              <a:latin typeface="Arial"/>
              <a:cs typeface="Arial"/>
            </a:endParaRPr>
          </a:p>
          <a:p>
            <a:pPr marL="12700">
              <a:lnSpc>
                <a:spcPct val="100000"/>
              </a:lnSpc>
              <a:spcBef>
                <a:spcPts val="755"/>
              </a:spcBef>
            </a:pPr>
            <a:r>
              <a:rPr sz="1150" i="1" spc="5" dirty="0">
                <a:latin typeface="Arial"/>
                <a:cs typeface="Arial"/>
              </a:rPr>
              <a:t>L,1</a:t>
            </a:r>
            <a:endParaRPr sz="1150">
              <a:latin typeface="Arial"/>
              <a:cs typeface="Arial"/>
            </a:endParaRPr>
          </a:p>
        </p:txBody>
      </p:sp>
      <p:sp>
        <p:nvSpPr>
          <p:cNvPr id="105" name="object 2"/>
          <p:cNvSpPr txBox="1"/>
          <p:nvPr/>
        </p:nvSpPr>
        <p:spPr>
          <a:xfrm>
            <a:off x="1160728" y="170459"/>
            <a:ext cx="5582921" cy="430887"/>
          </a:xfrm>
          <a:prstGeom prst="rect">
            <a:avLst/>
          </a:prstGeom>
        </p:spPr>
        <p:txBody>
          <a:bodyPr vert="horz" wrap="square" lIns="0" tIns="0" rIns="0" bIns="0" rtlCol="0">
            <a:spAutoFit/>
          </a:bodyPr>
          <a:lstStyle/>
          <a:p>
            <a:pPr marL="12700" algn="ctr">
              <a:lnSpc>
                <a:spcPct val="100000"/>
              </a:lnSpc>
            </a:pPr>
            <a:r>
              <a:rPr lang="en-US" sz="2800" spc="45" dirty="0" smtClean="0">
                <a:solidFill>
                  <a:srgbClr val="00B050"/>
                </a:solidFill>
                <a:latin typeface="Century"/>
                <a:cs typeface="Century"/>
              </a:rPr>
              <a:t>LSP Flooding Continued</a:t>
            </a:r>
            <a:endParaRPr sz="2800" dirty="0">
              <a:solidFill>
                <a:srgbClr val="00B050"/>
              </a:solidFill>
              <a:latin typeface="Century"/>
              <a:cs typeface="Century"/>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01126" y="1417916"/>
            <a:ext cx="375920" cy="375920"/>
          </a:xfrm>
          <a:custGeom>
            <a:avLst/>
            <a:gdLst/>
            <a:ahLst/>
            <a:cxnLst/>
            <a:rect l="l" t="t" r="r" b="b"/>
            <a:pathLst>
              <a:path w="375919" h="375919">
                <a:moveTo>
                  <a:pt x="375856" y="187934"/>
                </a:moveTo>
                <a:lnTo>
                  <a:pt x="369143" y="237890"/>
                </a:lnTo>
                <a:lnTo>
                  <a:pt x="350198" y="282781"/>
                </a:lnTo>
                <a:lnTo>
                  <a:pt x="320813" y="320814"/>
                </a:lnTo>
                <a:lnTo>
                  <a:pt x="282777" y="350199"/>
                </a:lnTo>
                <a:lnTo>
                  <a:pt x="237883" y="369143"/>
                </a:lnTo>
                <a:lnTo>
                  <a:pt x="187921" y="375856"/>
                </a:lnTo>
                <a:lnTo>
                  <a:pt x="137965" y="369143"/>
                </a:lnTo>
                <a:lnTo>
                  <a:pt x="93075" y="350199"/>
                </a:lnTo>
                <a:lnTo>
                  <a:pt x="55041" y="320814"/>
                </a:lnTo>
                <a:lnTo>
                  <a:pt x="25657" y="282781"/>
                </a:lnTo>
                <a:lnTo>
                  <a:pt x="6712" y="237890"/>
                </a:lnTo>
                <a:lnTo>
                  <a:pt x="0" y="187934"/>
                </a:lnTo>
                <a:lnTo>
                  <a:pt x="6712" y="137972"/>
                </a:lnTo>
                <a:lnTo>
                  <a:pt x="25657" y="93078"/>
                </a:lnTo>
                <a:lnTo>
                  <a:pt x="55041" y="55043"/>
                </a:lnTo>
                <a:lnTo>
                  <a:pt x="93075" y="25657"/>
                </a:lnTo>
                <a:lnTo>
                  <a:pt x="137965" y="6712"/>
                </a:lnTo>
                <a:lnTo>
                  <a:pt x="187921" y="0"/>
                </a:lnTo>
                <a:lnTo>
                  <a:pt x="237883" y="6712"/>
                </a:lnTo>
                <a:lnTo>
                  <a:pt x="282777" y="25657"/>
                </a:lnTo>
                <a:lnTo>
                  <a:pt x="320813" y="55043"/>
                </a:lnTo>
                <a:lnTo>
                  <a:pt x="350198" y="93078"/>
                </a:lnTo>
                <a:lnTo>
                  <a:pt x="369143" y="137972"/>
                </a:lnTo>
                <a:lnTo>
                  <a:pt x="375856" y="187934"/>
                </a:lnTo>
                <a:close/>
              </a:path>
            </a:pathLst>
          </a:custGeom>
          <a:ln w="4207">
            <a:solidFill>
              <a:srgbClr val="000000"/>
            </a:solidFill>
          </a:ln>
        </p:spPr>
        <p:txBody>
          <a:bodyPr wrap="square" lIns="0" tIns="0" rIns="0" bIns="0" rtlCol="0"/>
          <a:lstStyle/>
          <a:p>
            <a:endParaRPr/>
          </a:p>
        </p:txBody>
      </p:sp>
      <p:sp>
        <p:nvSpPr>
          <p:cNvPr id="3" name="object 3"/>
          <p:cNvSpPr/>
          <p:nvPr/>
        </p:nvSpPr>
        <p:spPr>
          <a:xfrm>
            <a:off x="2647645" y="939406"/>
            <a:ext cx="375920" cy="375920"/>
          </a:xfrm>
          <a:custGeom>
            <a:avLst/>
            <a:gdLst/>
            <a:ahLst/>
            <a:cxnLst/>
            <a:rect l="l" t="t" r="r" b="b"/>
            <a:pathLst>
              <a:path w="375919" h="375919">
                <a:moveTo>
                  <a:pt x="375856" y="187921"/>
                </a:moveTo>
                <a:lnTo>
                  <a:pt x="369143" y="237883"/>
                </a:lnTo>
                <a:lnTo>
                  <a:pt x="350199" y="282777"/>
                </a:lnTo>
                <a:lnTo>
                  <a:pt x="320814" y="320813"/>
                </a:lnTo>
                <a:lnTo>
                  <a:pt x="282781" y="350198"/>
                </a:lnTo>
                <a:lnTo>
                  <a:pt x="237890" y="369143"/>
                </a:lnTo>
                <a:lnTo>
                  <a:pt x="187934" y="375856"/>
                </a:lnTo>
                <a:lnTo>
                  <a:pt x="137972" y="369143"/>
                </a:lnTo>
                <a:lnTo>
                  <a:pt x="93078" y="350198"/>
                </a:lnTo>
                <a:lnTo>
                  <a:pt x="55043" y="320813"/>
                </a:lnTo>
                <a:lnTo>
                  <a:pt x="25657" y="282777"/>
                </a:lnTo>
                <a:lnTo>
                  <a:pt x="6712" y="237883"/>
                </a:lnTo>
                <a:lnTo>
                  <a:pt x="0" y="187921"/>
                </a:lnTo>
                <a:lnTo>
                  <a:pt x="6712" y="137965"/>
                </a:lnTo>
                <a:lnTo>
                  <a:pt x="25657" y="93075"/>
                </a:lnTo>
                <a:lnTo>
                  <a:pt x="55043" y="55041"/>
                </a:lnTo>
                <a:lnTo>
                  <a:pt x="93078" y="25657"/>
                </a:lnTo>
                <a:lnTo>
                  <a:pt x="137972" y="6712"/>
                </a:lnTo>
                <a:lnTo>
                  <a:pt x="187934" y="0"/>
                </a:lnTo>
                <a:lnTo>
                  <a:pt x="237890" y="6712"/>
                </a:lnTo>
                <a:lnTo>
                  <a:pt x="282781" y="25657"/>
                </a:lnTo>
                <a:lnTo>
                  <a:pt x="320814" y="55041"/>
                </a:lnTo>
                <a:lnTo>
                  <a:pt x="350199" y="93075"/>
                </a:lnTo>
                <a:lnTo>
                  <a:pt x="369143" y="137965"/>
                </a:lnTo>
                <a:lnTo>
                  <a:pt x="375856" y="187921"/>
                </a:lnTo>
                <a:close/>
              </a:path>
            </a:pathLst>
          </a:custGeom>
          <a:ln w="4207">
            <a:solidFill>
              <a:srgbClr val="000000"/>
            </a:solidFill>
          </a:ln>
        </p:spPr>
        <p:txBody>
          <a:bodyPr wrap="square" lIns="0" tIns="0" rIns="0" bIns="0" rtlCol="0"/>
          <a:lstStyle/>
          <a:p>
            <a:endParaRPr/>
          </a:p>
        </p:txBody>
      </p:sp>
      <p:sp>
        <p:nvSpPr>
          <p:cNvPr id="4" name="object 4"/>
          <p:cNvSpPr/>
          <p:nvPr/>
        </p:nvSpPr>
        <p:spPr>
          <a:xfrm>
            <a:off x="3507066" y="1803311"/>
            <a:ext cx="375920" cy="375920"/>
          </a:xfrm>
          <a:custGeom>
            <a:avLst/>
            <a:gdLst/>
            <a:ahLst/>
            <a:cxnLst/>
            <a:rect l="l" t="t" r="r" b="b"/>
            <a:pathLst>
              <a:path w="375920" h="375919">
                <a:moveTo>
                  <a:pt x="375856" y="187934"/>
                </a:moveTo>
                <a:lnTo>
                  <a:pt x="369143" y="237890"/>
                </a:lnTo>
                <a:lnTo>
                  <a:pt x="350199" y="282781"/>
                </a:lnTo>
                <a:lnTo>
                  <a:pt x="320814" y="320814"/>
                </a:lnTo>
                <a:lnTo>
                  <a:pt x="282781" y="350199"/>
                </a:lnTo>
                <a:lnTo>
                  <a:pt x="237890" y="369143"/>
                </a:lnTo>
                <a:lnTo>
                  <a:pt x="187934" y="375856"/>
                </a:lnTo>
                <a:lnTo>
                  <a:pt x="137972" y="369143"/>
                </a:lnTo>
                <a:lnTo>
                  <a:pt x="93078" y="350199"/>
                </a:lnTo>
                <a:lnTo>
                  <a:pt x="55043" y="320814"/>
                </a:lnTo>
                <a:lnTo>
                  <a:pt x="25657" y="282781"/>
                </a:lnTo>
                <a:lnTo>
                  <a:pt x="6712" y="237890"/>
                </a:lnTo>
                <a:lnTo>
                  <a:pt x="0" y="187934"/>
                </a:lnTo>
                <a:lnTo>
                  <a:pt x="6712" y="137972"/>
                </a:lnTo>
                <a:lnTo>
                  <a:pt x="25657" y="93078"/>
                </a:lnTo>
                <a:lnTo>
                  <a:pt x="55043" y="55043"/>
                </a:lnTo>
                <a:lnTo>
                  <a:pt x="93078" y="25657"/>
                </a:lnTo>
                <a:lnTo>
                  <a:pt x="137972" y="6712"/>
                </a:lnTo>
                <a:lnTo>
                  <a:pt x="187934" y="0"/>
                </a:lnTo>
                <a:lnTo>
                  <a:pt x="237890" y="6712"/>
                </a:lnTo>
                <a:lnTo>
                  <a:pt x="282781" y="25657"/>
                </a:lnTo>
                <a:lnTo>
                  <a:pt x="320814" y="55043"/>
                </a:lnTo>
                <a:lnTo>
                  <a:pt x="350199" y="93078"/>
                </a:lnTo>
                <a:lnTo>
                  <a:pt x="369143" y="137972"/>
                </a:lnTo>
                <a:lnTo>
                  <a:pt x="375856" y="187934"/>
                </a:lnTo>
                <a:close/>
              </a:path>
            </a:pathLst>
          </a:custGeom>
          <a:ln w="4207">
            <a:solidFill>
              <a:srgbClr val="000000"/>
            </a:solidFill>
          </a:ln>
        </p:spPr>
        <p:txBody>
          <a:bodyPr wrap="square" lIns="0" tIns="0" rIns="0" bIns="0" rtlCol="0"/>
          <a:lstStyle/>
          <a:p>
            <a:endParaRPr/>
          </a:p>
        </p:txBody>
      </p:sp>
      <p:sp>
        <p:nvSpPr>
          <p:cNvPr id="5" name="object 5"/>
          <p:cNvSpPr/>
          <p:nvPr/>
        </p:nvSpPr>
        <p:spPr>
          <a:xfrm>
            <a:off x="4404080" y="1219898"/>
            <a:ext cx="375920" cy="375920"/>
          </a:xfrm>
          <a:custGeom>
            <a:avLst/>
            <a:gdLst/>
            <a:ahLst/>
            <a:cxnLst/>
            <a:rect l="l" t="t" r="r" b="b"/>
            <a:pathLst>
              <a:path w="375920" h="375919">
                <a:moveTo>
                  <a:pt x="375856" y="187921"/>
                </a:moveTo>
                <a:lnTo>
                  <a:pt x="369143" y="237883"/>
                </a:lnTo>
                <a:lnTo>
                  <a:pt x="350198" y="282777"/>
                </a:lnTo>
                <a:lnTo>
                  <a:pt x="320813" y="320813"/>
                </a:lnTo>
                <a:lnTo>
                  <a:pt x="282777" y="350198"/>
                </a:lnTo>
                <a:lnTo>
                  <a:pt x="237883" y="369143"/>
                </a:lnTo>
                <a:lnTo>
                  <a:pt x="187921" y="375856"/>
                </a:lnTo>
                <a:lnTo>
                  <a:pt x="137965" y="369143"/>
                </a:lnTo>
                <a:lnTo>
                  <a:pt x="93075" y="350198"/>
                </a:lnTo>
                <a:lnTo>
                  <a:pt x="55041" y="320813"/>
                </a:lnTo>
                <a:lnTo>
                  <a:pt x="25657" y="282777"/>
                </a:lnTo>
                <a:lnTo>
                  <a:pt x="6712" y="237883"/>
                </a:lnTo>
                <a:lnTo>
                  <a:pt x="0" y="187921"/>
                </a:lnTo>
                <a:lnTo>
                  <a:pt x="6712" y="137965"/>
                </a:lnTo>
                <a:lnTo>
                  <a:pt x="25657" y="93075"/>
                </a:lnTo>
                <a:lnTo>
                  <a:pt x="55041" y="55041"/>
                </a:lnTo>
                <a:lnTo>
                  <a:pt x="93075" y="25657"/>
                </a:lnTo>
                <a:lnTo>
                  <a:pt x="137965" y="6712"/>
                </a:lnTo>
                <a:lnTo>
                  <a:pt x="187921" y="0"/>
                </a:lnTo>
                <a:lnTo>
                  <a:pt x="237883" y="6712"/>
                </a:lnTo>
                <a:lnTo>
                  <a:pt x="282777" y="25657"/>
                </a:lnTo>
                <a:lnTo>
                  <a:pt x="320813" y="55041"/>
                </a:lnTo>
                <a:lnTo>
                  <a:pt x="350198" y="93075"/>
                </a:lnTo>
                <a:lnTo>
                  <a:pt x="369143" y="137965"/>
                </a:lnTo>
                <a:lnTo>
                  <a:pt x="375856" y="187921"/>
                </a:lnTo>
                <a:close/>
              </a:path>
            </a:pathLst>
          </a:custGeom>
          <a:ln w="4207">
            <a:solidFill>
              <a:srgbClr val="000000"/>
            </a:solidFill>
          </a:ln>
        </p:spPr>
        <p:txBody>
          <a:bodyPr wrap="square" lIns="0" tIns="0" rIns="0" bIns="0" rtlCol="0"/>
          <a:lstStyle/>
          <a:p>
            <a:endParaRPr/>
          </a:p>
        </p:txBody>
      </p:sp>
      <p:sp>
        <p:nvSpPr>
          <p:cNvPr id="6" name="object 6"/>
          <p:cNvSpPr/>
          <p:nvPr/>
        </p:nvSpPr>
        <p:spPr>
          <a:xfrm>
            <a:off x="5364479" y="901814"/>
            <a:ext cx="375920" cy="375920"/>
          </a:xfrm>
          <a:custGeom>
            <a:avLst/>
            <a:gdLst/>
            <a:ahLst/>
            <a:cxnLst/>
            <a:rect l="l" t="t" r="r" b="b"/>
            <a:pathLst>
              <a:path w="375920" h="375919">
                <a:moveTo>
                  <a:pt x="375856" y="187934"/>
                </a:moveTo>
                <a:lnTo>
                  <a:pt x="369143" y="237890"/>
                </a:lnTo>
                <a:lnTo>
                  <a:pt x="350198" y="282781"/>
                </a:lnTo>
                <a:lnTo>
                  <a:pt x="320813" y="320814"/>
                </a:lnTo>
                <a:lnTo>
                  <a:pt x="282777" y="350199"/>
                </a:lnTo>
                <a:lnTo>
                  <a:pt x="237883" y="369143"/>
                </a:lnTo>
                <a:lnTo>
                  <a:pt x="187921" y="375856"/>
                </a:lnTo>
                <a:lnTo>
                  <a:pt x="137965" y="369143"/>
                </a:lnTo>
                <a:lnTo>
                  <a:pt x="93075" y="350199"/>
                </a:lnTo>
                <a:lnTo>
                  <a:pt x="55041" y="320814"/>
                </a:lnTo>
                <a:lnTo>
                  <a:pt x="25657" y="282781"/>
                </a:lnTo>
                <a:lnTo>
                  <a:pt x="6712" y="237890"/>
                </a:lnTo>
                <a:lnTo>
                  <a:pt x="0" y="187934"/>
                </a:lnTo>
                <a:lnTo>
                  <a:pt x="6712" y="137972"/>
                </a:lnTo>
                <a:lnTo>
                  <a:pt x="25657" y="93078"/>
                </a:lnTo>
                <a:lnTo>
                  <a:pt x="55041" y="55043"/>
                </a:lnTo>
                <a:lnTo>
                  <a:pt x="93075" y="25657"/>
                </a:lnTo>
                <a:lnTo>
                  <a:pt x="137965" y="6712"/>
                </a:lnTo>
                <a:lnTo>
                  <a:pt x="187921" y="0"/>
                </a:lnTo>
                <a:lnTo>
                  <a:pt x="237883" y="6712"/>
                </a:lnTo>
                <a:lnTo>
                  <a:pt x="282777" y="25657"/>
                </a:lnTo>
                <a:lnTo>
                  <a:pt x="320813" y="55043"/>
                </a:lnTo>
                <a:lnTo>
                  <a:pt x="350198" y="93078"/>
                </a:lnTo>
                <a:lnTo>
                  <a:pt x="369143" y="137972"/>
                </a:lnTo>
                <a:lnTo>
                  <a:pt x="375856" y="187934"/>
                </a:lnTo>
                <a:close/>
              </a:path>
            </a:pathLst>
          </a:custGeom>
          <a:ln w="4207">
            <a:solidFill>
              <a:srgbClr val="000000"/>
            </a:solidFill>
          </a:ln>
        </p:spPr>
        <p:txBody>
          <a:bodyPr wrap="square" lIns="0" tIns="0" rIns="0" bIns="0" rtlCol="0"/>
          <a:lstStyle/>
          <a:p>
            <a:endParaRPr/>
          </a:p>
        </p:txBody>
      </p:sp>
      <p:sp>
        <p:nvSpPr>
          <p:cNvPr id="7" name="object 7"/>
          <p:cNvSpPr/>
          <p:nvPr/>
        </p:nvSpPr>
        <p:spPr>
          <a:xfrm>
            <a:off x="5405996" y="1945805"/>
            <a:ext cx="375920" cy="375920"/>
          </a:xfrm>
          <a:custGeom>
            <a:avLst/>
            <a:gdLst/>
            <a:ahLst/>
            <a:cxnLst/>
            <a:rect l="l" t="t" r="r" b="b"/>
            <a:pathLst>
              <a:path w="375920" h="375919">
                <a:moveTo>
                  <a:pt x="375856" y="187921"/>
                </a:moveTo>
                <a:lnTo>
                  <a:pt x="369143" y="237883"/>
                </a:lnTo>
                <a:lnTo>
                  <a:pt x="350198" y="282777"/>
                </a:lnTo>
                <a:lnTo>
                  <a:pt x="320813" y="320813"/>
                </a:lnTo>
                <a:lnTo>
                  <a:pt x="282777" y="350198"/>
                </a:lnTo>
                <a:lnTo>
                  <a:pt x="237883" y="369143"/>
                </a:lnTo>
                <a:lnTo>
                  <a:pt x="187921" y="375856"/>
                </a:lnTo>
                <a:lnTo>
                  <a:pt x="137965" y="369143"/>
                </a:lnTo>
                <a:lnTo>
                  <a:pt x="93075" y="350198"/>
                </a:lnTo>
                <a:lnTo>
                  <a:pt x="55041" y="320813"/>
                </a:lnTo>
                <a:lnTo>
                  <a:pt x="25657" y="282777"/>
                </a:lnTo>
                <a:lnTo>
                  <a:pt x="6712" y="237883"/>
                </a:lnTo>
                <a:lnTo>
                  <a:pt x="0" y="187921"/>
                </a:lnTo>
                <a:lnTo>
                  <a:pt x="6712" y="137965"/>
                </a:lnTo>
                <a:lnTo>
                  <a:pt x="25657" y="93075"/>
                </a:lnTo>
                <a:lnTo>
                  <a:pt x="55041" y="55041"/>
                </a:lnTo>
                <a:lnTo>
                  <a:pt x="93075" y="25657"/>
                </a:lnTo>
                <a:lnTo>
                  <a:pt x="137965" y="6712"/>
                </a:lnTo>
                <a:lnTo>
                  <a:pt x="187921" y="0"/>
                </a:lnTo>
                <a:lnTo>
                  <a:pt x="237883" y="6712"/>
                </a:lnTo>
                <a:lnTo>
                  <a:pt x="282777" y="25657"/>
                </a:lnTo>
                <a:lnTo>
                  <a:pt x="320813" y="55041"/>
                </a:lnTo>
                <a:lnTo>
                  <a:pt x="350198" y="93075"/>
                </a:lnTo>
                <a:lnTo>
                  <a:pt x="369143" y="137965"/>
                </a:lnTo>
                <a:lnTo>
                  <a:pt x="375856" y="187921"/>
                </a:lnTo>
                <a:close/>
              </a:path>
            </a:pathLst>
          </a:custGeom>
          <a:ln w="4207">
            <a:solidFill>
              <a:srgbClr val="000000"/>
            </a:solidFill>
          </a:ln>
        </p:spPr>
        <p:txBody>
          <a:bodyPr wrap="square" lIns="0" tIns="0" rIns="0" bIns="0" rtlCol="0"/>
          <a:lstStyle/>
          <a:p>
            <a:endParaRPr/>
          </a:p>
        </p:txBody>
      </p:sp>
      <p:sp>
        <p:nvSpPr>
          <p:cNvPr id="8" name="object 8"/>
          <p:cNvSpPr/>
          <p:nvPr/>
        </p:nvSpPr>
        <p:spPr>
          <a:xfrm>
            <a:off x="2157348" y="1227188"/>
            <a:ext cx="505459" cy="252729"/>
          </a:xfrm>
          <a:custGeom>
            <a:avLst/>
            <a:gdLst/>
            <a:ahLst/>
            <a:cxnLst/>
            <a:rect l="l" t="t" r="r" b="b"/>
            <a:pathLst>
              <a:path w="505460" h="252730">
                <a:moveTo>
                  <a:pt x="0" y="252437"/>
                </a:moveTo>
                <a:lnTo>
                  <a:pt x="504875" y="0"/>
                </a:lnTo>
              </a:path>
            </a:pathLst>
          </a:custGeom>
          <a:ln w="4207">
            <a:solidFill>
              <a:srgbClr val="000000"/>
            </a:solidFill>
          </a:ln>
        </p:spPr>
        <p:txBody>
          <a:bodyPr wrap="square" lIns="0" tIns="0" rIns="0" bIns="0" rtlCol="0"/>
          <a:lstStyle/>
          <a:p>
            <a:endParaRPr/>
          </a:p>
        </p:txBody>
      </p:sp>
      <p:sp>
        <p:nvSpPr>
          <p:cNvPr id="9" name="object 9"/>
          <p:cNvSpPr/>
          <p:nvPr/>
        </p:nvSpPr>
        <p:spPr>
          <a:xfrm>
            <a:off x="2157348" y="1690001"/>
            <a:ext cx="1346835" cy="337185"/>
          </a:xfrm>
          <a:custGeom>
            <a:avLst/>
            <a:gdLst/>
            <a:ahLst/>
            <a:cxnLst/>
            <a:rect l="l" t="t" r="r" b="b"/>
            <a:pathLst>
              <a:path w="1346835" h="337185">
                <a:moveTo>
                  <a:pt x="0" y="0"/>
                </a:moveTo>
                <a:lnTo>
                  <a:pt x="1346352" y="336588"/>
                </a:lnTo>
              </a:path>
            </a:pathLst>
          </a:custGeom>
          <a:ln w="4207">
            <a:solidFill>
              <a:srgbClr val="000000"/>
            </a:solidFill>
          </a:ln>
        </p:spPr>
        <p:txBody>
          <a:bodyPr wrap="square" lIns="0" tIns="0" rIns="0" bIns="0" rtlCol="0"/>
          <a:lstStyle/>
          <a:p>
            <a:endParaRPr/>
          </a:p>
        </p:txBody>
      </p:sp>
      <p:sp>
        <p:nvSpPr>
          <p:cNvPr id="10" name="object 10"/>
          <p:cNvSpPr/>
          <p:nvPr/>
        </p:nvSpPr>
        <p:spPr>
          <a:xfrm>
            <a:off x="3040888" y="1100962"/>
            <a:ext cx="1388745" cy="294640"/>
          </a:xfrm>
          <a:custGeom>
            <a:avLst/>
            <a:gdLst/>
            <a:ahLst/>
            <a:cxnLst/>
            <a:rect l="l" t="t" r="r" b="b"/>
            <a:pathLst>
              <a:path w="1388745" h="294640">
                <a:moveTo>
                  <a:pt x="0" y="0"/>
                </a:moveTo>
                <a:lnTo>
                  <a:pt x="1388440" y="294513"/>
                </a:lnTo>
              </a:path>
            </a:pathLst>
          </a:custGeom>
          <a:ln w="4207">
            <a:solidFill>
              <a:srgbClr val="000000"/>
            </a:solidFill>
          </a:ln>
        </p:spPr>
        <p:txBody>
          <a:bodyPr wrap="square" lIns="0" tIns="0" rIns="0" bIns="0" rtlCol="0"/>
          <a:lstStyle/>
          <a:p>
            <a:endParaRPr/>
          </a:p>
        </p:txBody>
      </p:sp>
      <p:sp>
        <p:nvSpPr>
          <p:cNvPr id="11" name="object 11"/>
          <p:cNvSpPr/>
          <p:nvPr/>
        </p:nvSpPr>
        <p:spPr>
          <a:xfrm>
            <a:off x="2956750" y="1269263"/>
            <a:ext cx="631190" cy="547370"/>
          </a:xfrm>
          <a:custGeom>
            <a:avLst/>
            <a:gdLst/>
            <a:ahLst/>
            <a:cxnLst/>
            <a:rect l="l" t="t" r="r" b="b"/>
            <a:pathLst>
              <a:path w="631189" h="547369">
                <a:moveTo>
                  <a:pt x="0" y="0"/>
                </a:moveTo>
                <a:lnTo>
                  <a:pt x="631101" y="546950"/>
                </a:lnTo>
              </a:path>
            </a:pathLst>
          </a:custGeom>
          <a:ln w="4207">
            <a:solidFill>
              <a:srgbClr val="000000"/>
            </a:solidFill>
          </a:ln>
        </p:spPr>
        <p:txBody>
          <a:bodyPr wrap="square" lIns="0" tIns="0" rIns="0" bIns="0" rtlCol="0"/>
          <a:lstStyle/>
          <a:p>
            <a:endParaRPr/>
          </a:p>
        </p:txBody>
      </p:sp>
      <p:sp>
        <p:nvSpPr>
          <p:cNvPr id="12" name="object 12"/>
          <p:cNvSpPr/>
          <p:nvPr/>
        </p:nvSpPr>
        <p:spPr>
          <a:xfrm>
            <a:off x="3585603" y="1816214"/>
            <a:ext cx="5080" cy="0"/>
          </a:xfrm>
          <a:custGeom>
            <a:avLst/>
            <a:gdLst/>
            <a:ahLst/>
            <a:cxnLst/>
            <a:rect l="l" t="t" r="r" b="b"/>
            <a:pathLst>
              <a:path w="5079">
                <a:moveTo>
                  <a:pt x="0" y="0"/>
                </a:moveTo>
                <a:lnTo>
                  <a:pt x="4495" y="0"/>
                </a:lnTo>
              </a:path>
            </a:pathLst>
          </a:custGeom>
          <a:ln w="4207">
            <a:solidFill>
              <a:srgbClr val="000000"/>
            </a:solidFill>
          </a:ln>
        </p:spPr>
        <p:txBody>
          <a:bodyPr wrap="square" lIns="0" tIns="0" rIns="0" bIns="0" rtlCol="0"/>
          <a:lstStyle/>
          <a:p>
            <a:endParaRPr/>
          </a:p>
        </p:txBody>
      </p:sp>
      <p:sp>
        <p:nvSpPr>
          <p:cNvPr id="13" name="object 13"/>
          <p:cNvSpPr/>
          <p:nvPr/>
        </p:nvSpPr>
        <p:spPr>
          <a:xfrm>
            <a:off x="3882364" y="1563776"/>
            <a:ext cx="589280" cy="379095"/>
          </a:xfrm>
          <a:custGeom>
            <a:avLst/>
            <a:gdLst/>
            <a:ahLst/>
            <a:cxnLst/>
            <a:rect l="l" t="t" r="r" b="b"/>
            <a:pathLst>
              <a:path w="589279" h="379094">
                <a:moveTo>
                  <a:pt x="0" y="378663"/>
                </a:moveTo>
                <a:lnTo>
                  <a:pt x="589026" y="0"/>
                </a:lnTo>
              </a:path>
            </a:pathLst>
          </a:custGeom>
          <a:ln w="4207">
            <a:solidFill>
              <a:srgbClr val="000000"/>
            </a:solidFill>
          </a:ln>
        </p:spPr>
        <p:txBody>
          <a:bodyPr wrap="square" lIns="0" tIns="0" rIns="0" bIns="0" rtlCol="0"/>
          <a:lstStyle/>
          <a:p>
            <a:endParaRPr/>
          </a:p>
        </p:txBody>
      </p:sp>
      <p:sp>
        <p:nvSpPr>
          <p:cNvPr id="14" name="object 14"/>
          <p:cNvSpPr/>
          <p:nvPr/>
        </p:nvSpPr>
        <p:spPr>
          <a:xfrm>
            <a:off x="4765916" y="1143037"/>
            <a:ext cx="589280" cy="210820"/>
          </a:xfrm>
          <a:custGeom>
            <a:avLst/>
            <a:gdLst/>
            <a:ahLst/>
            <a:cxnLst/>
            <a:rect l="l" t="t" r="r" b="b"/>
            <a:pathLst>
              <a:path w="589279" h="210819">
                <a:moveTo>
                  <a:pt x="0" y="210362"/>
                </a:moveTo>
                <a:lnTo>
                  <a:pt x="589026" y="0"/>
                </a:lnTo>
              </a:path>
            </a:pathLst>
          </a:custGeom>
          <a:ln w="4207">
            <a:solidFill>
              <a:srgbClr val="000000"/>
            </a:solidFill>
          </a:ln>
        </p:spPr>
        <p:txBody>
          <a:bodyPr wrap="square" lIns="0" tIns="0" rIns="0" bIns="0" rtlCol="0"/>
          <a:lstStyle/>
          <a:p>
            <a:endParaRPr/>
          </a:p>
        </p:txBody>
      </p:sp>
      <p:sp>
        <p:nvSpPr>
          <p:cNvPr id="15" name="object 15"/>
          <p:cNvSpPr/>
          <p:nvPr/>
        </p:nvSpPr>
        <p:spPr>
          <a:xfrm>
            <a:off x="4723841" y="1521701"/>
            <a:ext cx="715645" cy="505459"/>
          </a:xfrm>
          <a:custGeom>
            <a:avLst/>
            <a:gdLst/>
            <a:ahLst/>
            <a:cxnLst/>
            <a:rect l="l" t="t" r="r" b="b"/>
            <a:pathLst>
              <a:path w="715645" h="505460">
                <a:moveTo>
                  <a:pt x="0" y="0"/>
                </a:moveTo>
                <a:lnTo>
                  <a:pt x="715251" y="504888"/>
                </a:lnTo>
              </a:path>
            </a:pathLst>
          </a:custGeom>
          <a:ln w="4207">
            <a:solidFill>
              <a:srgbClr val="000000"/>
            </a:solidFill>
          </a:ln>
        </p:spPr>
        <p:txBody>
          <a:bodyPr wrap="square" lIns="0" tIns="0" rIns="0" bIns="0" rtlCol="0"/>
          <a:lstStyle/>
          <a:p>
            <a:endParaRPr/>
          </a:p>
        </p:txBody>
      </p:sp>
      <p:sp>
        <p:nvSpPr>
          <p:cNvPr id="16" name="object 16"/>
          <p:cNvSpPr/>
          <p:nvPr/>
        </p:nvSpPr>
        <p:spPr>
          <a:xfrm>
            <a:off x="5565305" y="1269263"/>
            <a:ext cx="0" cy="673735"/>
          </a:xfrm>
          <a:custGeom>
            <a:avLst/>
            <a:gdLst/>
            <a:ahLst/>
            <a:cxnLst/>
            <a:rect l="l" t="t" r="r" b="b"/>
            <a:pathLst>
              <a:path h="673735">
                <a:moveTo>
                  <a:pt x="0" y="0"/>
                </a:moveTo>
                <a:lnTo>
                  <a:pt x="0" y="673176"/>
                </a:lnTo>
              </a:path>
            </a:pathLst>
          </a:custGeom>
          <a:ln w="3175">
            <a:solidFill>
              <a:srgbClr val="000000"/>
            </a:solidFill>
          </a:ln>
        </p:spPr>
        <p:txBody>
          <a:bodyPr wrap="square" lIns="0" tIns="0" rIns="0" bIns="0" rtlCol="0"/>
          <a:lstStyle/>
          <a:p>
            <a:endParaRPr/>
          </a:p>
        </p:txBody>
      </p:sp>
      <p:sp>
        <p:nvSpPr>
          <p:cNvPr id="17" name="object 17"/>
          <p:cNvSpPr/>
          <p:nvPr/>
        </p:nvSpPr>
        <p:spPr>
          <a:xfrm>
            <a:off x="5565305" y="1269263"/>
            <a:ext cx="0" cy="673735"/>
          </a:xfrm>
          <a:custGeom>
            <a:avLst/>
            <a:gdLst/>
            <a:ahLst/>
            <a:cxnLst/>
            <a:rect l="l" t="t" r="r" b="b"/>
            <a:pathLst>
              <a:path h="673735">
                <a:moveTo>
                  <a:pt x="0" y="0"/>
                </a:moveTo>
                <a:lnTo>
                  <a:pt x="0" y="673176"/>
                </a:lnTo>
              </a:path>
            </a:pathLst>
          </a:custGeom>
          <a:ln w="4207">
            <a:solidFill>
              <a:srgbClr val="000000"/>
            </a:solidFill>
          </a:ln>
        </p:spPr>
        <p:txBody>
          <a:bodyPr wrap="square" lIns="0" tIns="0" rIns="0" bIns="0" rtlCol="0"/>
          <a:lstStyle/>
          <a:p>
            <a:endParaRPr/>
          </a:p>
        </p:txBody>
      </p:sp>
      <p:sp>
        <p:nvSpPr>
          <p:cNvPr id="18" name="object 18"/>
          <p:cNvSpPr/>
          <p:nvPr/>
        </p:nvSpPr>
        <p:spPr>
          <a:xfrm>
            <a:off x="1652460" y="1605851"/>
            <a:ext cx="168910" cy="0"/>
          </a:xfrm>
          <a:custGeom>
            <a:avLst/>
            <a:gdLst/>
            <a:ahLst/>
            <a:cxnLst/>
            <a:rect l="l" t="t" r="r" b="b"/>
            <a:pathLst>
              <a:path w="168910">
                <a:moveTo>
                  <a:pt x="0" y="0"/>
                </a:moveTo>
                <a:lnTo>
                  <a:pt x="168300" y="0"/>
                </a:lnTo>
              </a:path>
            </a:pathLst>
          </a:custGeom>
          <a:ln w="3175">
            <a:solidFill>
              <a:srgbClr val="000000"/>
            </a:solidFill>
          </a:ln>
        </p:spPr>
        <p:txBody>
          <a:bodyPr wrap="square" lIns="0" tIns="0" rIns="0" bIns="0" rtlCol="0"/>
          <a:lstStyle/>
          <a:p>
            <a:endParaRPr/>
          </a:p>
        </p:txBody>
      </p:sp>
      <p:sp>
        <p:nvSpPr>
          <p:cNvPr id="19" name="object 19"/>
          <p:cNvSpPr/>
          <p:nvPr/>
        </p:nvSpPr>
        <p:spPr>
          <a:xfrm>
            <a:off x="1652460" y="1605851"/>
            <a:ext cx="168910" cy="0"/>
          </a:xfrm>
          <a:custGeom>
            <a:avLst/>
            <a:gdLst/>
            <a:ahLst/>
            <a:cxnLst/>
            <a:rect l="l" t="t" r="r" b="b"/>
            <a:pathLst>
              <a:path w="168910">
                <a:moveTo>
                  <a:pt x="0" y="0"/>
                </a:moveTo>
                <a:lnTo>
                  <a:pt x="168300" y="0"/>
                </a:lnTo>
              </a:path>
            </a:pathLst>
          </a:custGeom>
          <a:ln w="4207">
            <a:solidFill>
              <a:srgbClr val="000000"/>
            </a:solidFill>
          </a:ln>
        </p:spPr>
        <p:txBody>
          <a:bodyPr wrap="square" lIns="0" tIns="0" rIns="0" bIns="0" rtlCol="0"/>
          <a:lstStyle/>
          <a:p>
            <a:endParaRPr/>
          </a:p>
        </p:txBody>
      </p:sp>
      <p:sp>
        <p:nvSpPr>
          <p:cNvPr id="20" name="object 20"/>
          <p:cNvSpPr/>
          <p:nvPr/>
        </p:nvSpPr>
        <p:spPr>
          <a:xfrm>
            <a:off x="2702064" y="1690001"/>
            <a:ext cx="5080" cy="0"/>
          </a:xfrm>
          <a:custGeom>
            <a:avLst/>
            <a:gdLst/>
            <a:ahLst/>
            <a:cxnLst/>
            <a:rect l="l" t="t" r="r" b="b"/>
            <a:pathLst>
              <a:path w="5080">
                <a:moveTo>
                  <a:pt x="0" y="0"/>
                </a:moveTo>
                <a:lnTo>
                  <a:pt x="4483" y="0"/>
                </a:lnTo>
              </a:path>
            </a:pathLst>
          </a:custGeom>
          <a:ln w="4207">
            <a:solidFill>
              <a:srgbClr val="000000"/>
            </a:solidFill>
          </a:ln>
        </p:spPr>
        <p:txBody>
          <a:bodyPr wrap="square" lIns="0" tIns="0" rIns="0" bIns="0" rtlCol="0"/>
          <a:lstStyle/>
          <a:p>
            <a:endParaRPr/>
          </a:p>
        </p:txBody>
      </p:sp>
      <p:sp>
        <p:nvSpPr>
          <p:cNvPr id="21" name="object 21"/>
          <p:cNvSpPr/>
          <p:nvPr/>
        </p:nvSpPr>
        <p:spPr>
          <a:xfrm>
            <a:off x="2073198" y="1253554"/>
            <a:ext cx="294640" cy="184150"/>
          </a:xfrm>
          <a:custGeom>
            <a:avLst/>
            <a:gdLst/>
            <a:ahLst/>
            <a:cxnLst/>
            <a:rect l="l" t="t" r="r" b="b"/>
            <a:pathLst>
              <a:path w="294639" h="184150">
                <a:moveTo>
                  <a:pt x="0" y="183996"/>
                </a:moveTo>
                <a:lnTo>
                  <a:pt x="294401" y="0"/>
                </a:lnTo>
              </a:path>
            </a:pathLst>
          </a:custGeom>
          <a:ln w="4207">
            <a:solidFill>
              <a:srgbClr val="000000"/>
            </a:solidFill>
          </a:ln>
        </p:spPr>
        <p:txBody>
          <a:bodyPr wrap="square" lIns="0" tIns="0" rIns="0" bIns="0" rtlCol="0"/>
          <a:lstStyle/>
          <a:p>
            <a:endParaRPr/>
          </a:p>
        </p:txBody>
      </p:sp>
      <p:sp>
        <p:nvSpPr>
          <p:cNvPr id="22" name="object 22"/>
          <p:cNvSpPr/>
          <p:nvPr/>
        </p:nvSpPr>
        <p:spPr>
          <a:xfrm>
            <a:off x="2367600" y="1232376"/>
            <a:ext cx="34290" cy="21590"/>
          </a:xfrm>
          <a:custGeom>
            <a:avLst/>
            <a:gdLst/>
            <a:ahLst/>
            <a:cxnLst/>
            <a:rect l="l" t="t" r="r" b="b"/>
            <a:pathLst>
              <a:path w="34289" h="21590">
                <a:moveTo>
                  <a:pt x="0" y="21177"/>
                </a:moveTo>
                <a:lnTo>
                  <a:pt x="33884" y="0"/>
                </a:lnTo>
              </a:path>
            </a:pathLst>
          </a:custGeom>
          <a:ln w="4207">
            <a:solidFill>
              <a:srgbClr val="000000"/>
            </a:solidFill>
          </a:ln>
        </p:spPr>
        <p:txBody>
          <a:bodyPr wrap="square" lIns="0" tIns="0" rIns="0" bIns="0" rtlCol="0"/>
          <a:lstStyle/>
          <a:p>
            <a:endParaRPr/>
          </a:p>
        </p:txBody>
      </p:sp>
      <p:sp>
        <p:nvSpPr>
          <p:cNvPr id="23" name="object 23"/>
          <p:cNvSpPr/>
          <p:nvPr/>
        </p:nvSpPr>
        <p:spPr>
          <a:xfrm>
            <a:off x="2335733" y="1232230"/>
            <a:ext cx="66675" cy="50165"/>
          </a:xfrm>
          <a:custGeom>
            <a:avLst/>
            <a:gdLst/>
            <a:ahLst/>
            <a:cxnLst/>
            <a:rect l="l" t="t" r="r" b="b"/>
            <a:pathLst>
              <a:path w="66675" h="50165">
                <a:moveTo>
                  <a:pt x="66205" y="0"/>
                </a:moveTo>
                <a:lnTo>
                  <a:pt x="0" y="21323"/>
                </a:lnTo>
                <a:lnTo>
                  <a:pt x="17957" y="49936"/>
                </a:lnTo>
                <a:lnTo>
                  <a:pt x="66205" y="0"/>
                </a:lnTo>
                <a:close/>
              </a:path>
            </a:pathLst>
          </a:custGeom>
          <a:solidFill>
            <a:srgbClr val="000000"/>
          </a:solidFill>
        </p:spPr>
        <p:txBody>
          <a:bodyPr wrap="square" lIns="0" tIns="0" rIns="0" bIns="0" rtlCol="0"/>
          <a:lstStyle/>
          <a:p>
            <a:endParaRPr/>
          </a:p>
        </p:txBody>
      </p:sp>
      <p:sp>
        <p:nvSpPr>
          <p:cNvPr id="24" name="object 24"/>
          <p:cNvSpPr/>
          <p:nvPr/>
        </p:nvSpPr>
        <p:spPr>
          <a:xfrm>
            <a:off x="2335733" y="1232230"/>
            <a:ext cx="66675" cy="50165"/>
          </a:xfrm>
          <a:custGeom>
            <a:avLst/>
            <a:gdLst/>
            <a:ahLst/>
            <a:cxnLst/>
            <a:rect l="l" t="t" r="r" b="b"/>
            <a:pathLst>
              <a:path w="66675" h="50165">
                <a:moveTo>
                  <a:pt x="17957" y="49936"/>
                </a:moveTo>
                <a:lnTo>
                  <a:pt x="66205" y="0"/>
                </a:lnTo>
                <a:lnTo>
                  <a:pt x="0" y="21323"/>
                </a:lnTo>
                <a:lnTo>
                  <a:pt x="17957" y="49936"/>
                </a:lnTo>
                <a:close/>
              </a:path>
            </a:pathLst>
          </a:custGeom>
          <a:ln w="4207">
            <a:solidFill>
              <a:srgbClr val="000000"/>
            </a:solidFill>
          </a:ln>
        </p:spPr>
        <p:txBody>
          <a:bodyPr wrap="square" lIns="0" tIns="0" rIns="0" bIns="0" rtlCol="0"/>
          <a:lstStyle/>
          <a:p>
            <a:endParaRPr/>
          </a:p>
        </p:txBody>
      </p:sp>
      <p:sp>
        <p:nvSpPr>
          <p:cNvPr id="25" name="object 25"/>
          <p:cNvSpPr/>
          <p:nvPr/>
        </p:nvSpPr>
        <p:spPr>
          <a:xfrm>
            <a:off x="2115273" y="1732064"/>
            <a:ext cx="448945" cy="122555"/>
          </a:xfrm>
          <a:custGeom>
            <a:avLst/>
            <a:gdLst/>
            <a:ahLst/>
            <a:cxnLst/>
            <a:rect l="l" t="t" r="r" b="b"/>
            <a:pathLst>
              <a:path w="448944" h="122555">
                <a:moveTo>
                  <a:pt x="0" y="0"/>
                </a:moveTo>
                <a:lnTo>
                  <a:pt x="448427" y="122301"/>
                </a:lnTo>
              </a:path>
            </a:pathLst>
          </a:custGeom>
          <a:ln w="4207">
            <a:solidFill>
              <a:srgbClr val="000000"/>
            </a:solidFill>
          </a:ln>
        </p:spPr>
        <p:txBody>
          <a:bodyPr wrap="square" lIns="0" tIns="0" rIns="0" bIns="0" rtlCol="0"/>
          <a:lstStyle/>
          <a:p>
            <a:endParaRPr/>
          </a:p>
        </p:txBody>
      </p:sp>
      <p:sp>
        <p:nvSpPr>
          <p:cNvPr id="26" name="object 26"/>
          <p:cNvSpPr/>
          <p:nvPr/>
        </p:nvSpPr>
        <p:spPr>
          <a:xfrm>
            <a:off x="2563701" y="1854365"/>
            <a:ext cx="5080" cy="1905"/>
          </a:xfrm>
          <a:custGeom>
            <a:avLst/>
            <a:gdLst/>
            <a:ahLst/>
            <a:cxnLst/>
            <a:rect l="l" t="t" r="r" b="b"/>
            <a:pathLst>
              <a:path w="5080" h="1905">
                <a:moveTo>
                  <a:pt x="0" y="0"/>
                </a:moveTo>
                <a:lnTo>
                  <a:pt x="4716" y="1286"/>
                </a:lnTo>
              </a:path>
            </a:pathLst>
          </a:custGeom>
          <a:ln w="4207">
            <a:solidFill>
              <a:srgbClr val="000000"/>
            </a:solidFill>
          </a:ln>
        </p:spPr>
        <p:txBody>
          <a:bodyPr wrap="square" lIns="0" tIns="0" rIns="0" bIns="0" rtlCol="0"/>
          <a:lstStyle/>
          <a:p>
            <a:endParaRPr/>
          </a:p>
        </p:txBody>
      </p:sp>
      <p:sp>
        <p:nvSpPr>
          <p:cNvPr id="27" name="object 27"/>
          <p:cNvSpPr/>
          <p:nvPr/>
        </p:nvSpPr>
        <p:spPr>
          <a:xfrm>
            <a:off x="2499550" y="1821827"/>
            <a:ext cx="69850" cy="34290"/>
          </a:xfrm>
          <a:custGeom>
            <a:avLst/>
            <a:gdLst/>
            <a:ahLst/>
            <a:cxnLst/>
            <a:rect l="l" t="t" r="r" b="b"/>
            <a:pathLst>
              <a:path w="69850" h="34289">
                <a:moveTo>
                  <a:pt x="8966" y="0"/>
                </a:moveTo>
                <a:lnTo>
                  <a:pt x="0" y="32537"/>
                </a:lnTo>
                <a:lnTo>
                  <a:pt x="69557" y="34213"/>
                </a:lnTo>
                <a:lnTo>
                  <a:pt x="8966" y="0"/>
                </a:lnTo>
                <a:close/>
              </a:path>
            </a:pathLst>
          </a:custGeom>
          <a:solidFill>
            <a:srgbClr val="000000"/>
          </a:solidFill>
        </p:spPr>
        <p:txBody>
          <a:bodyPr wrap="square" lIns="0" tIns="0" rIns="0" bIns="0" rtlCol="0"/>
          <a:lstStyle/>
          <a:p>
            <a:endParaRPr/>
          </a:p>
        </p:txBody>
      </p:sp>
      <p:sp>
        <p:nvSpPr>
          <p:cNvPr id="28" name="object 28"/>
          <p:cNvSpPr/>
          <p:nvPr/>
        </p:nvSpPr>
        <p:spPr>
          <a:xfrm>
            <a:off x="2499550" y="1821827"/>
            <a:ext cx="69850" cy="34290"/>
          </a:xfrm>
          <a:custGeom>
            <a:avLst/>
            <a:gdLst/>
            <a:ahLst/>
            <a:cxnLst/>
            <a:rect l="l" t="t" r="r" b="b"/>
            <a:pathLst>
              <a:path w="69850" h="34289">
                <a:moveTo>
                  <a:pt x="0" y="32537"/>
                </a:moveTo>
                <a:lnTo>
                  <a:pt x="69557" y="34213"/>
                </a:lnTo>
                <a:lnTo>
                  <a:pt x="8966" y="0"/>
                </a:lnTo>
                <a:lnTo>
                  <a:pt x="0" y="32537"/>
                </a:lnTo>
                <a:close/>
              </a:path>
            </a:pathLst>
          </a:custGeom>
          <a:ln w="4207">
            <a:solidFill>
              <a:srgbClr val="000000"/>
            </a:solidFill>
          </a:ln>
        </p:spPr>
        <p:txBody>
          <a:bodyPr wrap="square" lIns="0" tIns="0" rIns="0" bIns="0" rtlCol="0"/>
          <a:lstStyle/>
          <a:p>
            <a:endParaRPr/>
          </a:p>
        </p:txBody>
      </p:sp>
      <p:sp>
        <p:nvSpPr>
          <p:cNvPr id="29" name="object 29"/>
          <p:cNvSpPr txBox="1"/>
          <p:nvPr/>
        </p:nvSpPr>
        <p:spPr>
          <a:xfrm>
            <a:off x="2733675" y="1020012"/>
            <a:ext cx="240665" cy="213995"/>
          </a:xfrm>
          <a:prstGeom prst="rect">
            <a:avLst/>
          </a:prstGeom>
        </p:spPr>
        <p:txBody>
          <a:bodyPr vert="horz" wrap="square" lIns="0" tIns="0" rIns="0" bIns="0" rtlCol="0">
            <a:spAutoFit/>
          </a:bodyPr>
          <a:lstStyle/>
          <a:p>
            <a:pPr marL="12700">
              <a:lnSpc>
                <a:spcPct val="100000"/>
              </a:lnSpc>
            </a:pPr>
            <a:r>
              <a:rPr sz="1300" i="1" spc="15" dirty="0">
                <a:latin typeface="Arial"/>
                <a:cs typeface="Arial"/>
              </a:rPr>
              <a:t>R2</a:t>
            </a:r>
            <a:endParaRPr sz="1300">
              <a:latin typeface="Arial"/>
              <a:cs typeface="Arial"/>
            </a:endParaRPr>
          </a:p>
        </p:txBody>
      </p:sp>
      <p:sp>
        <p:nvSpPr>
          <p:cNvPr id="30" name="object 30"/>
          <p:cNvSpPr txBox="1"/>
          <p:nvPr/>
        </p:nvSpPr>
        <p:spPr>
          <a:xfrm>
            <a:off x="2733674" y="757247"/>
            <a:ext cx="647065" cy="174625"/>
          </a:xfrm>
          <a:prstGeom prst="rect">
            <a:avLst/>
          </a:prstGeom>
        </p:spPr>
        <p:txBody>
          <a:bodyPr vert="horz" wrap="square" lIns="0" tIns="0" rIns="0" bIns="0" rtlCol="0">
            <a:spAutoFit/>
          </a:bodyPr>
          <a:lstStyle/>
          <a:p>
            <a:pPr marL="12700">
              <a:lnSpc>
                <a:spcPct val="100000"/>
              </a:lnSpc>
            </a:pPr>
            <a:r>
              <a:rPr sz="1050" i="1" spc="5" dirty="0">
                <a:latin typeface="Arial"/>
                <a:cs typeface="Arial"/>
              </a:rPr>
              <a:t>R1,</a:t>
            </a:r>
            <a:r>
              <a:rPr sz="1050" i="1" spc="-100" dirty="0">
                <a:latin typeface="Arial"/>
                <a:cs typeface="Arial"/>
              </a:rPr>
              <a:t> </a:t>
            </a:r>
            <a:r>
              <a:rPr sz="1050" i="1" spc="5" dirty="0">
                <a:latin typeface="Arial"/>
                <a:cs typeface="Arial"/>
              </a:rPr>
              <a:t>64000</a:t>
            </a:r>
            <a:endParaRPr sz="1050">
              <a:latin typeface="Arial"/>
              <a:cs typeface="Arial"/>
            </a:endParaRPr>
          </a:p>
        </p:txBody>
      </p:sp>
      <p:sp>
        <p:nvSpPr>
          <p:cNvPr id="31" name="object 31"/>
          <p:cNvSpPr txBox="1"/>
          <p:nvPr/>
        </p:nvSpPr>
        <p:spPr>
          <a:xfrm>
            <a:off x="3575147" y="1861486"/>
            <a:ext cx="688975" cy="501015"/>
          </a:xfrm>
          <a:prstGeom prst="rect">
            <a:avLst/>
          </a:prstGeom>
        </p:spPr>
        <p:txBody>
          <a:bodyPr vert="horz" wrap="square" lIns="0" tIns="0" rIns="0" bIns="0" rtlCol="0">
            <a:spAutoFit/>
          </a:bodyPr>
          <a:lstStyle/>
          <a:p>
            <a:pPr marL="12700">
              <a:lnSpc>
                <a:spcPct val="100000"/>
              </a:lnSpc>
            </a:pPr>
            <a:r>
              <a:rPr sz="1300" i="1" spc="15" dirty="0">
                <a:latin typeface="Arial"/>
                <a:cs typeface="Arial"/>
              </a:rPr>
              <a:t>R3</a:t>
            </a:r>
            <a:endParaRPr sz="1300">
              <a:latin typeface="Arial"/>
              <a:cs typeface="Arial"/>
            </a:endParaRPr>
          </a:p>
          <a:p>
            <a:pPr marL="54610">
              <a:lnSpc>
                <a:spcPct val="100000"/>
              </a:lnSpc>
              <a:spcBef>
                <a:spcPts val="1010"/>
              </a:spcBef>
            </a:pPr>
            <a:r>
              <a:rPr sz="1050" i="1" spc="5" dirty="0">
                <a:latin typeface="Arial"/>
                <a:cs typeface="Arial"/>
              </a:rPr>
              <a:t>R1,</a:t>
            </a:r>
            <a:r>
              <a:rPr sz="1050" i="1" spc="-100" dirty="0">
                <a:latin typeface="Arial"/>
                <a:cs typeface="Arial"/>
              </a:rPr>
              <a:t> </a:t>
            </a:r>
            <a:r>
              <a:rPr sz="1050" i="1" spc="5" dirty="0">
                <a:latin typeface="Arial"/>
                <a:cs typeface="Arial"/>
              </a:rPr>
              <a:t>64000</a:t>
            </a:r>
            <a:endParaRPr sz="1050">
              <a:latin typeface="Arial"/>
              <a:cs typeface="Arial"/>
            </a:endParaRPr>
          </a:p>
        </p:txBody>
      </p:sp>
      <p:sp>
        <p:nvSpPr>
          <p:cNvPr id="32" name="object 32"/>
          <p:cNvSpPr txBox="1"/>
          <p:nvPr/>
        </p:nvSpPr>
        <p:spPr>
          <a:xfrm>
            <a:off x="4542839" y="1314529"/>
            <a:ext cx="647065" cy="501015"/>
          </a:xfrm>
          <a:prstGeom prst="rect">
            <a:avLst/>
          </a:prstGeom>
        </p:spPr>
        <p:txBody>
          <a:bodyPr vert="horz" wrap="square" lIns="0" tIns="0" rIns="0" bIns="0" rtlCol="0">
            <a:spAutoFit/>
          </a:bodyPr>
          <a:lstStyle/>
          <a:p>
            <a:pPr marL="12700">
              <a:lnSpc>
                <a:spcPct val="100000"/>
              </a:lnSpc>
            </a:pPr>
            <a:r>
              <a:rPr sz="1300" i="1" spc="15" dirty="0">
                <a:latin typeface="Arial"/>
                <a:cs typeface="Arial"/>
              </a:rPr>
              <a:t>R4</a:t>
            </a:r>
            <a:endParaRPr sz="1300">
              <a:latin typeface="Arial"/>
              <a:cs typeface="Arial"/>
            </a:endParaRPr>
          </a:p>
          <a:p>
            <a:pPr marL="12700">
              <a:lnSpc>
                <a:spcPct val="100000"/>
              </a:lnSpc>
              <a:spcBef>
                <a:spcPts val="1010"/>
              </a:spcBef>
            </a:pPr>
            <a:r>
              <a:rPr sz="1050" i="1" spc="5" dirty="0">
                <a:latin typeface="Arial"/>
                <a:cs typeface="Arial"/>
              </a:rPr>
              <a:t>R1,</a:t>
            </a:r>
            <a:r>
              <a:rPr sz="1050" i="1" spc="-100" dirty="0">
                <a:latin typeface="Arial"/>
                <a:cs typeface="Arial"/>
              </a:rPr>
              <a:t> </a:t>
            </a:r>
            <a:r>
              <a:rPr sz="1050" i="1" spc="5" dirty="0">
                <a:latin typeface="Arial"/>
                <a:cs typeface="Arial"/>
              </a:rPr>
              <a:t>64000</a:t>
            </a:r>
            <a:endParaRPr sz="1050">
              <a:latin typeface="Arial"/>
              <a:cs typeface="Arial"/>
            </a:endParaRPr>
          </a:p>
        </p:txBody>
      </p:sp>
      <p:sp>
        <p:nvSpPr>
          <p:cNvPr id="33" name="object 33"/>
          <p:cNvSpPr txBox="1"/>
          <p:nvPr/>
        </p:nvSpPr>
        <p:spPr>
          <a:xfrm>
            <a:off x="5468458" y="715174"/>
            <a:ext cx="647065" cy="434340"/>
          </a:xfrm>
          <a:prstGeom prst="rect">
            <a:avLst/>
          </a:prstGeom>
        </p:spPr>
        <p:txBody>
          <a:bodyPr vert="horz" wrap="square" lIns="0" tIns="0" rIns="0" bIns="0" rtlCol="0">
            <a:spAutoFit/>
          </a:bodyPr>
          <a:lstStyle/>
          <a:p>
            <a:pPr marL="12700">
              <a:lnSpc>
                <a:spcPct val="100000"/>
              </a:lnSpc>
            </a:pPr>
            <a:r>
              <a:rPr sz="1050" i="1" spc="5" dirty="0">
                <a:latin typeface="Arial"/>
                <a:cs typeface="Arial"/>
              </a:rPr>
              <a:t>R1,</a:t>
            </a:r>
            <a:r>
              <a:rPr sz="1050" i="1" spc="-100" dirty="0">
                <a:latin typeface="Arial"/>
                <a:cs typeface="Arial"/>
              </a:rPr>
              <a:t> </a:t>
            </a:r>
            <a:r>
              <a:rPr sz="1050" i="1" spc="5" dirty="0">
                <a:latin typeface="Arial"/>
                <a:cs typeface="Arial"/>
              </a:rPr>
              <a:t>64000</a:t>
            </a:r>
            <a:endParaRPr sz="1050">
              <a:latin typeface="Arial"/>
              <a:cs typeface="Arial"/>
            </a:endParaRPr>
          </a:p>
          <a:p>
            <a:pPr marL="12700">
              <a:lnSpc>
                <a:spcPct val="100000"/>
              </a:lnSpc>
              <a:spcBef>
                <a:spcPts val="475"/>
              </a:spcBef>
            </a:pPr>
            <a:r>
              <a:rPr sz="1300" i="1" spc="15" dirty="0">
                <a:latin typeface="Arial"/>
                <a:cs typeface="Arial"/>
              </a:rPr>
              <a:t>R5</a:t>
            </a:r>
            <a:endParaRPr sz="1300">
              <a:latin typeface="Arial"/>
              <a:cs typeface="Arial"/>
            </a:endParaRPr>
          </a:p>
        </p:txBody>
      </p:sp>
      <p:sp>
        <p:nvSpPr>
          <p:cNvPr id="34" name="object 34"/>
          <p:cNvSpPr txBox="1"/>
          <p:nvPr/>
        </p:nvSpPr>
        <p:spPr>
          <a:xfrm>
            <a:off x="1892199" y="1524896"/>
            <a:ext cx="726440" cy="542925"/>
          </a:xfrm>
          <a:prstGeom prst="rect">
            <a:avLst/>
          </a:prstGeom>
        </p:spPr>
        <p:txBody>
          <a:bodyPr vert="horz" wrap="square" lIns="0" tIns="0" rIns="0" bIns="0" rtlCol="0">
            <a:spAutoFit/>
          </a:bodyPr>
          <a:lstStyle/>
          <a:p>
            <a:pPr marL="12700">
              <a:lnSpc>
                <a:spcPct val="100000"/>
              </a:lnSpc>
            </a:pPr>
            <a:r>
              <a:rPr sz="1300" i="1" spc="15" dirty="0">
                <a:latin typeface="Arial"/>
                <a:cs typeface="Arial"/>
              </a:rPr>
              <a:t>R1</a:t>
            </a:r>
            <a:endParaRPr sz="1300">
              <a:latin typeface="Arial"/>
              <a:cs typeface="Arial"/>
            </a:endParaRPr>
          </a:p>
          <a:p>
            <a:pPr marL="12700">
              <a:lnSpc>
                <a:spcPct val="100000"/>
              </a:lnSpc>
              <a:spcBef>
                <a:spcPts val="675"/>
              </a:spcBef>
            </a:pPr>
            <a:r>
              <a:rPr sz="1050" i="1" spc="5" dirty="0">
                <a:latin typeface="Arial"/>
                <a:cs typeface="Arial"/>
              </a:rPr>
              <a:t>R1, 1 </a:t>
            </a:r>
            <a:r>
              <a:rPr sz="1575" i="1" spc="7" baseline="-34391" dirty="0">
                <a:latin typeface="Arial"/>
                <a:cs typeface="Arial"/>
              </a:rPr>
              <a:t>R1,</a:t>
            </a:r>
            <a:r>
              <a:rPr sz="1575" i="1" spc="60" baseline="-34391" dirty="0">
                <a:latin typeface="Arial"/>
                <a:cs typeface="Arial"/>
              </a:rPr>
              <a:t> </a:t>
            </a:r>
            <a:r>
              <a:rPr sz="1575" i="1" spc="7" baseline="-34391" dirty="0">
                <a:latin typeface="Arial"/>
                <a:cs typeface="Arial"/>
              </a:rPr>
              <a:t>1</a:t>
            </a:r>
            <a:endParaRPr sz="1575" baseline="-34391">
              <a:latin typeface="Arial"/>
              <a:cs typeface="Arial"/>
            </a:endParaRPr>
          </a:p>
        </p:txBody>
      </p:sp>
      <p:sp>
        <p:nvSpPr>
          <p:cNvPr id="35" name="object 35"/>
          <p:cNvSpPr txBox="1"/>
          <p:nvPr/>
        </p:nvSpPr>
        <p:spPr>
          <a:xfrm>
            <a:off x="2060493" y="1051767"/>
            <a:ext cx="347345" cy="174625"/>
          </a:xfrm>
          <a:prstGeom prst="rect">
            <a:avLst/>
          </a:prstGeom>
        </p:spPr>
        <p:txBody>
          <a:bodyPr vert="horz" wrap="square" lIns="0" tIns="0" rIns="0" bIns="0" rtlCol="0">
            <a:spAutoFit/>
          </a:bodyPr>
          <a:lstStyle/>
          <a:p>
            <a:pPr marL="12700">
              <a:lnSpc>
                <a:spcPct val="100000"/>
              </a:lnSpc>
            </a:pPr>
            <a:r>
              <a:rPr sz="1050" i="1" spc="5" dirty="0">
                <a:latin typeface="Arial"/>
                <a:cs typeface="Arial"/>
              </a:rPr>
              <a:t>R1,</a:t>
            </a:r>
            <a:r>
              <a:rPr sz="1050" i="1" spc="-100" dirty="0">
                <a:latin typeface="Arial"/>
                <a:cs typeface="Arial"/>
              </a:rPr>
              <a:t> </a:t>
            </a:r>
            <a:r>
              <a:rPr sz="1050" i="1" spc="5" dirty="0">
                <a:latin typeface="Arial"/>
                <a:cs typeface="Arial"/>
              </a:rPr>
              <a:t>1</a:t>
            </a:r>
            <a:endParaRPr sz="1050">
              <a:latin typeface="Arial"/>
              <a:cs typeface="Arial"/>
            </a:endParaRPr>
          </a:p>
        </p:txBody>
      </p:sp>
      <p:sp>
        <p:nvSpPr>
          <p:cNvPr id="36" name="object 36"/>
          <p:cNvSpPr/>
          <p:nvPr/>
        </p:nvSpPr>
        <p:spPr>
          <a:xfrm>
            <a:off x="1801126" y="3278720"/>
            <a:ext cx="375920" cy="375920"/>
          </a:xfrm>
          <a:custGeom>
            <a:avLst/>
            <a:gdLst/>
            <a:ahLst/>
            <a:cxnLst/>
            <a:rect l="l" t="t" r="r" b="b"/>
            <a:pathLst>
              <a:path w="375919" h="375920">
                <a:moveTo>
                  <a:pt x="375856" y="187934"/>
                </a:moveTo>
                <a:lnTo>
                  <a:pt x="369143" y="237890"/>
                </a:lnTo>
                <a:lnTo>
                  <a:pt x="350198" y="282781"/>
                </a:lnTo>
                <a:lnTo>
                  <a:pt x="320813" y="320814"/>
                </a:lnTo>
                <a:lnTo>
                  <a:pt x="282777" y="350199"/>
                </a:lnTo>
                <a:lnTo>
                  <a:pt x="237883" y="369143"/>
                </a:lnTo>
                <a:lnTo>
                  <a:pt x="187921" y="375856"/>
                </a:lnTo>
                <a:lnTo>
                  <a:pt x="137965" y="369143"/>
                </a:lnTo>
                <a:lnTo>
                  <a:pt x="93075" y="350199"/>
                </a:lnTo>
                <a:lnTo>
                  <a:pt x="55041" y="320814"/>
                </a:lnTo>
                <a:lnTo>
                  <a:pt x="25657" y="282781"/>
                </a:lnTo>
                <a:lnTo>
                  <a:pt x="6712" y="237890"/>
                </a:lnTo>
                <a:lnTo>
                  <a:pt x="0" y="187934"/>
                </a:lnTo>
                <a:lnTo>
                  <a:pt x="6712" y="137972"/>
                </a:lnTo>
                <a:lnTo>
                  <a:pt x="25657" y="93078"/>
                </a:lnTo>
                <a:lnTo>
                  <a:pt x="55041" y="55043"/>
                </a:lnTo>
                <a:lnTo>
                  <a:pt x="93075" y="25657"/>
                </a:lnTo>
                <a:lnTo>
                  <a:pt x="137965" y="6712"/>
                </a:lnTo>
                <a:lnTo>
                  <a:pt x="187921" y="0"/>
                </a:lnTo>
                <a:lnTo>
                  <a:pt x="237883" y="6712"/>
                </a:lnTo>
                <a:lnTo>
                  <a:pt x="282777" y="25657"/>
                </a:lnTo>
                <a:lnTo>
                  <a:pt x="320813" y="55043"/>
                </a:lnTo>
                <a:lnTo>
                  <a:pt x="350198" y="93078"/>
                </a:lnTo>
                <a:lnTo>
                  <a:pt x="369143" y="137972"/>
                </a:lnTo>
                <a:lnTo>
                  <a:pt x="375856" y="187934"/>
                </a:lnTo>
                <a:close/>
              </a:path>
            </a:pathLst>
          </a:custGeom>
          <a:ln w="4207">
            <a:solidFill>
              <a:srgbClr val="000000"/>
            </a:solidFill>
          </a:ln>
        </p:spPr>
        <p:txBody>
          <a:bodyPr wrap="square" lIns="0" tIns="0" rIns="0" bIns="0" rtlCol="0"/>
          <a:lstStyle/>
          <a:p>
            <a:endParaRPr/>
          </a:p>
        </p:txBody>
      </p:sp>
      <p:sp>
        <p:nvSpPr>
          <p:cNvPr id="37" name="object 37"/>
          <p:cNvSpPr/>
          <p:nvPr/>
        </p:nvSpPr>
        <p:spPr>
          <a:xfrm>
            <a:off x="2647645" y="2800210"/>
            <a:ext cx="375920" cy="375920"/>
          </a:xfrm>
          <a:custGeom>
            <a:avLst/>
            <a:gdLst/>
            <a:ahLst/>
            <a:cxnLst/>
            <a:rect l="l" t="t" r="r" b="b"/>
            <a:pathLst>
              <a:path w="375919" h="375919">
                <a:moveTo>
                  <a:pt x="375856" y="187921"/>
                </a:moveTo>
                <a:lnTo>
                  <a:pt x="369143" y="237883"/>
                </a:lnTo>
                <a:lnTo>
                  <a:pt x="350199" y="282777"/>
                </a:lnTo>
                <a:lnTo>
                  <a:pt x="320814" y="320813"/>
                </a:lnTo>
                <a:lnTo>
                  <a:pt x="282781" y="350198"/>
                </a:lnTo>
                <a:lnTo>
                  <a:pt x="237890" y="369143"/>
                </a:lnTo>
                <a:lnTo>
                  <a:pt x="187934" y="375856"/>
                </a:lnTo>
                <a:lnTo>
                  <a:pt x="137972" y="369143"/>
                </a:lnTo>
                <a:lnTo>
                  <a:pt x="93078" y="350198"/>
                </a:lnTo>
                <a:lnTo>
                  <a:pt x="55043" y="320813"/>
                </a:lnTo>
                <a:lnTo>
                  <a:pt x="25657" y="282777"/>
                </a:lnTo>
                <a:lnTo>
                  <a:pt x="6712" y="237883"/>
                </a:lnTo>
                <a:lnTo>
                  <a:pt x="0" y="187921"/>
                </a:lnTo>
                <a:lnTo>
                  <a:pt x="6712" y="137965"/>
                </a:lnTo>
                <a:lnTo>
                  <a:pt x="25657" y="93075"/>
                </a:lnTo>
                <a:lnTo>
                  <a:pt x="55043" y="55041"/>
                </a:lnTo>
                <a:lnTo>
                  <a:pt x="93078" y="25657"/>
                </a:lnTo>
                <a:lnTo>
                  <a:pt x="137972" y="6712"/>
                </a:lnTo>
                <a:lnTo>
                  <a:pt x="187934" y="0"/>
                </a:lnTo>
                <a:lnTo>
                  <a:pt x="237890" y="6712"/>
                </a:lnTo>
                <a:lnTo>
                  <a:pt x="282781" y="25657"/>
                </a:lnTo>
                <a:lnTo>
                  <a:pt x="320814" y="55041"/>
                </a:lnTo>
                <a:lnTo>
                  <a:pt x="350199" y="93075"/>
                </a:lnTo>
                <a:lnTo>
                  <a:pt x="369143" y="137965"/>
                </a:lnTo>
                <a:lnTo>
                  <a:pt x="375856" y="187921"/>
                </a:lnTo>
                <a:close/>
              </a:path>
            </a:pathLst>
          </a:custGeom>
          <a:ln w="4207">
            <a:solidFill>
              <a:srgbClr val="000000"/>
            </a:solidFill>
          </a:ln>
        </p:spPr>
        <p:txBody>
          <a:bodyPr wrap="square" lIns="0" tIns="0" rIns="0" bIns="0" rtlCol="0"/>
          <a:lstStyle/>
          <a:p>
            <a:endParaRPr/>
          </a:p>
        </p:txBody>
      </p:sp>
      <p:sp>
        <p:nvSpPr>
          <p:cNvPr id="38" name="object 38"/>
          <p:cNvSpPr/>
          <p:nvPr/>
        </p:nvSpPr>
        <p:spPr>
          <a:xfrm>
            <a:off x="3507066" y="3664115"/>
            <a:ext cx="375920" cy="375920"/>
          </a:xfrm>
          <a:custGeom>
            <a:avLst/>
            <a:gdLst/>
            <a:ahLst/>
            <a:cxnLst/>
            <a:rect l="l" t="t" r="r" b="b"/>
            <a:pathLst>
              <a:path w="375920" h="375920">
                <a:moveTo>
                  <a:pt x="375856" y="187934"/>
                </a:moveTo>
                <a:lnTo>
                  <a:pt x="369143" y="237890"/>
                </a:lnTo>
                <a:lnTo>
                  <a:pt x="350199" y="282781"/>
                </a:lnTo>
                <a:lnTo>
                  <a:pt x="320814" y="320814"/>
                </a:lnTo>
                <a:lnTo>
                  <a:pt x="282781" y="350199"/>
                </a:lnTo>
                <a:lnTo>
                  <a:pt x="237890" y="369143"/>
                </a:lnTo>
                <a:lnTo>
                  <a:pt x="187934" y="375856"/>
                </a:lnTo>
                <a:lnTo>
                  <a:pt x="137972" y="369143"/>
                </a:lnTo>
                <a:lnTo>
                  <a:pt x="93078" y="350199"/>
                </a:lnTo>
                <a:lnTo>
                  <a:pt x="55043" y="320814"/>
                </a:lnTo>
                <a:lnTo>
                  <a:pt x="25657" y="282781"/>
                </a:lnTo>
                <a:lnTo>
                  <a:pt x="6712" y="237890"/>
                </a:lnTo>
                <a:lnTo>
                  <a:pt x="0" y="187934"/>
                </a:lnTo>
                <a:lnTo>
                  <a:pt x="6712" y="137972"/>
                </a:lnTo>
                <a:lnTo>
                  <a:pt x="25657" y="93078"/>
                </a:lnTo>
                <a:lnTo>
                  <a:pt x="55043" y="55043"/>
                </a:lnTo>
                <a:lnTo>
                  <a:pt x="93078" y="25657"/>
                </a:lnTo>
                <a:lnTo>
                  <a:pt x="137972" y="6712"/>
                </a:lnTo>
                <a:lnTo>
                  <a:pt x="187934" y="0"/>
                </a:lnTo>
                <a:lnTo>
                  <a:pt x="237890" y="6712"/>
                </a:lnTo>
                <a:lnTo>
                  <a:pt x="282781" y="25657"/>
                </a:lnTo>
                <a:lnTo>
                  <a:pt x="320814" y="55043"/>
                </a:lnTo>
                <a:lnTo>
                  <a:pt x="350199" y="93078"/>
                </a:lnTo>
                <a:lnTo>
                  <a:pt x="369143" y="137972"/>
                </a:lnTo>
                <a:lnTo>
                  <a:pt x="375856" y="187934"/>
                </a:lnTo>
                <a:close/>
              </a:path>
            </a:pathLst>
          </a:custGeom>
          <a:ln w="4207">
            <a:solidFill>
              <a:srgbClr val="000000"/>
            </a:solidFill>
          </a:ln>
        </p:spPr>
        <p:txBody>
          <a:bodyPr wrap="square" lIns="0" tIns="0" rIns="0" bIns="0" rtlCol="0"/>
          <a:lstStyle/>
          <a:p>
            <a:endParaRPr/>
          </a:p>
        </p:txBody>
      </p:sp>
      <p:sp>
        <p:nvSpPr>
          <p:cNvPr id="39" name="object 39"/>
          <p:cNvSpPr/>
          <p:nvPr/>
        </p:nvSpPr>
        <p:spPr>
          <a:xfrm>
            <a:off x="4404080" y="3080702"/>
            <a:ext cx="375920" cy="375920"/>
          </a:xfrm>
          <a:custGeom>
            <a:avLst/>
            <a:gdLst/>
            <a:ahLst/>
            <a:cxnLst/>
            <a:rect l="l" t="t" r="r" b="b"/>
            <a:pathLst>
              <a:path w="375920" h="375920">
                <a:moveTo>
                  <a:pt x="375856" y="187921"/>
                </a:moveTo>
                <a:lnTo>
                  <a:pt x="369143" y="237883"/>
                </a:lnTo>
                <a:lnTo>
                  <a:pt x="350198" y="282777"/>
                </a:lnTo>
                <a:lnTo>
                  <a:pt x="320813" y="320813"/>
                </a:lnTo>
                <a:lnTo>
                  <a:pt x="282777" y="350198"/>
                </a:lnTo>
                <a:lnTo>
                  <a:pt x="237883" y="369143"/>
                </a:lnTo>
                <a:lnTo>
                  <a:pt x="187921" y="375856"/>
                </a:lnTo>
                <a:lnTo>
                  <a:pt x="137965" y="369143"/>
                </a:lnTo>
                <a:lnTo>
                  <a:pt x="93075" y="350198"/>
                </a:lnTo>
                <a:lnTo>
                  <a:pt x="55041" y="320813"/>
                </a:lnTo>
                <a:lnTo>
                  <a:pt x="25657" y="282777"/>
                </a:lnTo>
                <a:lnTo>
                  <a:pt x="6712" y="237883"/>
                </a:lnTo>
                <a:lnTo>
                  <a:pt x="0" y="187921"/>
                </a:lnTo>
                <a:lnTo>
                  <a:pt x="6712" y="137965"/>
                </a:lnTo>
                <a:lnTo>
                  <a:pt x="25657" y="93075"/>
                </a:lnTo>
                <a:lnTo>
                  <a:pt x="55041" y="55041"/>
                </a:lnTo>
                <a:lnTo>
                  <a:pt x="93075" y="25657"/>
                </a:lnTo>
                <a:lnTo>
                  <a:pt x="137965" y="6712"/>
                </a:lnTo>
                <a:lnTo>
                  <a:pt x="187921" y="0"/>
                </a:lnTo>
                <a:lnTo>
                  <a:pt x="237883" y="6712"/>
                </a:lnTo>
                <a:lnTo>
                  <a:pt x="282777" y="25657"/>
                </a:lnTo>
                <a:lnTo>
                  <a:pt x="320813" y="55041"/>
                </a:lnTo>
                <a:lnTo>
                  <a:pt x="350198" y="93075"/>
                </a:lnTo>
                <a:lnTo>
                  <a:pt x="369143" y="137965"/>
                </a:lnTo>
                <a:lnTo>
                  <a:pt x="375856" y="187921"/>
                </a:lnTo>
                <a:close/>
              </a:path>
            </a:pathLst>
          </a:custGeom>
          <a:ln w="4207">
            <a:solidFill>
              <a:srgbClr val="000000"/>
            </a:solidFill>
          </a:ln>
        </p:spPr>
        <p:txBody>
          <a:bodyPr wrap="square" lIns="0" tIns="0" rIns="0" bIns="0" rtlCol="0"/>
          <a:lstStyle/>
          <a:p>
            <a:endParaRPr/>
          </a:p>
        </p:txBody>
      </p:sp>
      <p:sp>
        <p:nvSpPr>
          <p:cNvPr id="40" name="object 40"/>
          <p:cNvSpPr/>
          <p:nvPr/>
        </p:nvSpPr>
        <p:spPr>
          <a:xfrm>
            <a:off x="5364479" y="2762618"/>
            <a:ext cx="375920" cy="375920"/>
          </a:xfrm>
          <a:custGeom>
            <a:avLst/>
            <a:gdLst/>
            <a:ahLst/>
            <a:cxnLst/>
            <a:rect l="l" t="t" r="r" b="b"/>
            <a:pathLst>
              <a:path w="375920" h="375919">
                <a:moveTo>
                  <a:pt x="375856" y="187934"/>
                </a:moveTo>
                <a:lnTo>
                  <a:pt x="369143" y="237890"/>
                </a:lnTo>
                <a:lnTo>
                  <a:pt x="350198" y="282781"/>
                </a:lnTo>
                <a:lnTo>
                  <a:pt x="320813" y="320814"/>
                </a:lnTo>
                <a:lnTo>
                  <a:pt x="282777" y="350199"/>
                </a:lnTo>
                <a:lnTo>
                  <a:pt x="237883" y="369143"/>
                </a:lnTo>
                <a:lnTo>
                  <a:pt x="187921" y="375856"/>
                </a:lnTo>
                <a:lnTo>
                  <a:pt x="137965" y="369143"/>
                </a:lnTo>
                <a:lnTo>
                  <a:pt x="93075" y="350199"/>
                </a:lnTo>
                <a:lnTo>
                  <a:pt x="55041" y="320814"/>
                </a:lnTo>
                <a:lnTo>
                  <a:pt x="25657" y="282781"/>
                </a:lnTo>
                <a:lnTo>
                  <a:pt x="6712" y="237890"/>
                </a:lnTo>
                <a:lnTo>
                  <a:pt x="0" y="187934"/>
                </a:lnTo>
                <a:lnTo>
                  <a:pt x="6712" y="137972"/>
                </a:lnTo>
                <a:lnTo>
                  <a:pt x="25657" y="93078"/>
                </a:lnTo>
                <a:lnTo>
                  <a:pt x="55041" y="55043"/>
                </a:lnTo>
                <a:lnTo>
                  <a:pt x="93075" y="25657"/>
                </a:lnTo>
                <a:lnTo>
                  <a:pt x="137965" y="6712"/>
                </a:lnTo>
                <a:lnTo>
                  <a:pt x="187921" y="0"/>
                </a:lnTo>
                <a:lnTo>
                  <a:pt x="237883" y="6712"/>
                </a:lnTo>
                <a:lnTo>
                  <a:pt x="282777" y="25657"/>
                </a:lnTo>
                <a:lnTo>
                  <a:pt x="320813" y="55043"/>
                </a:lnTo>
                <a:lnTo>
                  <a:pt x="350198" y="93078"/>
                </a:lnTo>
                <a:lnTo>
                  <a:pt x="369143" y="137972"/>
                </a:lnTo>
                <a:lnTo>
                  <a:pt x="375856" y="187934"/>
                </a:lnTo>
                <a:close/>
              </a:path>
            </a:pathLst>
          </a:custGeom>
          <a:ln w="4207">
            <a:solidFill>
              <a:srgbClr val="000000"/>
            </a:solidFill>
          </a:ln>
        </p:spPr>
        <p:txBody>
          <a:bodyPr wrap="square" lIns="0" tIns="0" rIns="0" bIns="0" rtlCol="0"/>
          <a:lstStyle/>
          <a:p>
            <a:endParaRPr/>
          </a:p>
        </p:txBody>
      </p:sp>
      <p:sp>
        <p:nvSpPr>
          <p:cNvPr id="41" name="object 41"/>
          <p:cNvSpPr/>
          <p:nvPr/>
        </p:nvSpPr>
        <p:spPr>
          <a:xfrm>
            <a:off x="5405996" y="3806609"/>
            <a:ext cx="375920" cy="375920"/>
          </a:xfrm>
          <a:custGeom>
            <a:avLst/>
            <a:gdLst/>
            <a:ahLst/>
            <a:cxnLst/>
            <a:rect l="l" t="t" r="r" b="b"/>
            <a:pathLst>
              <a:path w="375920" h="375920">
                <a:moveTo>
                  <a:pt x="375856" y="187921"/>
                </a:moveTo>
                <a:lnTo>
                  <a:pt x="369143" y="237883"/>
                </a:lnTo>
                <a:lnTo>
                  <a:pt x="350198" y="282777"/>
                </a:lnTo>
                <a:lnTo>
                  <a:pt x="320813" y="320813"/>
                </a:lnTo>
                <a:lnTo>
                  <a:pt x="282777" y="350198"/>
                </a:lnTo>
                <a:lnTo>
                  <a:pt x="237883" y="369143"/>
                </a:lnTo>
                <a:lnTo>
                  <a:pt x="187921" y="375856"/>
                </a:lnTo>
                <a:lnTo>
                  <a:pt x="137965" y="369143"/>
                </a:lnTo>
                <a:lnTo>
                  <a:pt x="93075" y="350198"/>
                </a:lnTo>
                <a:lnTo>
                  <a:pt x="55041" y="320813"/>
                </a:lnTo>
                <a:lnTo>
                  <a:pt x="25657" y="282777"/>
                </a:lnTo>
                <a:lnTo>
                  <a:pt x="6712" y="237883"/>
                </a:lnTo>
                <a:lnTo>
                  <a:pt x="0" y="187921"/>
                </a:lnTo>
                <a:lnTo>
                  <a:pt x="6712" y="137965"/>
                </a:lnTo>
                <a:lnTo>
                  <a:pt x="25657" y="93075"/>
                </a:lnTo>
                <a:lnTo>
                  <a:pt x="55041" y="55041"/>
                </a:lnTo>
                <a:lnTo>
                  <a:pt x="93075" y="25657"/>
                </a:lnTo>
                <a:lnTo>
                  <a:pt x="137965" y="6712"/>
                </a:lnTo>
                <a:lnTo>
                  <a:pt x="187921" y="0"/>
                </a:lnTo>
                <a:lnTo>
                  <a:pt x="237883" y="6712"/>
                </a:lnTo>
                <a:lnTo>
                  <a:pt x="282777" y="25657"/>
                </a:lnTo>
                <a:lnTo>
                  <a:pt x="320813" y="55041"/>
                </a:lnTo>
                <a:lnTo>
                  <a:pt x="350198" y="93075"/>
                </a:lnTo>
                <a:lnTo>
                  <a:pt x="369143" y="137965"/>
                </a:lnTo>
                <a:lnTo>
                  <a:pt x="375856" y="187921"/>
                </a:lnTo>
                <a:close/>
              </a:path>
            </a:pathLst>
          </a:custGeom>
          <a:ln w="4207">
            <a:solidFill>
              <a:srgbClr val="000000"/>
            </a:solidFill>
          </a:ln>
        </p:spPr>
        <p:txBody>
          <a:bodyPr wrap="square" lIns="0" tIns="0" rIns="0" bIns="0" rtlCol="0"/>
          <a:lstStyle/>
          <a:p>
            <a:endParaRPr/>
          </a:p>
        </p:txBody>
      </p:sp>
      <p:sp>
        <p:nvSpPr>
          <p:cNvPr id="42" name="object 42"/>
          <p:cNvSpPr/>
          <p:nvPr/>
        </p:nvSpPr>
        <p:spPr>
          <a:xfrm>
            <a:off x="2157348" y="3087992"/>
            <a:ext cx="505459" cy="252729"/>
          </a:xfrm>
          <a:custGeom>
            <a:avLst/>
            <a:gdLst/>
            <a:ahLst/>
            <a:cxnLst/>
            <a:rect l="l" t="t" r="r" b="b"/>
            <a:pathLst>
              <a:path w="505460" h="252729">
                <a:moveTo>
                  <a:pt x="0" y="252437"/>
                </a:moveTo>
                <a:lnTo>
                  <a:pt x="504875" y="0"/>
                </a:lnTo>
              </a:path>
            </a:pathLst>
          </a:custGeom>
          <a:ln w="4207">
            <a:solidFill>
              <a:srgbClr val="000000"/>
            </a:solidFill>
          </a:ln>
        </p:spPr>
        <p:txBody>
          <a:bodyPr wrap="square" lIns="0" tIns="0" rIns="0" bIns="0" rtlCol="0"/>
          <a:lstStyle/>
          <a:p>
            <a:endParaRPr/>
          </a:p>
        </p:txBody>
      </p:sp>
      <p:sp>
        <p:nvSpPr>
          <p:cNvPr id="43" name="object 43"/>
          <p:cNvSpPr/>
          <p:nvPr/>
        </p:nvSpPr>
        <p:spPr>
          <a:xfrm>
            <a:off x="2157348" y="3550805"/>
            <a:ext cx="1346835" cy="337185"/>
          </a:xfrm>
          <a:custGeom>
            <a:avLst/>
            <a:gdLst/>
            <a:ahLst/>
            <a:cxnLst/>
            <a:rect l="l" t="t" r="r" b="b"/>
            <a:pathLst>
              <a:path w="1346835" h="337185">
                <a:moveTo>
                  <a:pt x="0" y="0"/>
                </a:moveTo>
                <a:lnTo>
                  <a:pt x="1346352" y="336588"/>
                </a:lnTo>
              </a:path>
            </a:pathLst>
          </a:custGeom>
          <a:ln w="4207">
            <a:solidFill>
              <a:srgbClr val="000000"/>
            </a:solidFill>
          </a:ln>
        </p:spPr>
        <p:txBody>
          <a:bodyPr wrap="square" lIns="0" tIns="0" rIns="0" bIns="0" rtlCol="0"/>
          <a:lstStyle/>
          <a:p>
            <a:endParaRPr/>
          </a:p>
        </p:txBody>
      </p:sp>
      <p:sp>
        <p:nvSpPr>
          <p:cNvPr id="44" name="object 44"/>
          <p:cNvSpPr/>
          <p:nvPr/>
        </p:nvSpPr>
        <p:spPr>
          <a:xfrm>
            <a:off x="3040888" y="2961766"/>
            <a:ext cx="1388745" cy="294640"/>
          </a:xfrm>
          <a:custGeom>
            <a:avLst/>
            <a:gdLst/>
            <a:ahLst/>
            <a:cxnLst/>
            <a:rect l="l" t="t" r="r" b="b"/>
            <a:pathLst>
              <a:path w="1388745" h="294639">
                <a:moveTo>
                  <a:pt x="0" y="0"/>
                </a:moveTo>
                <a:lnTo>
                  <a:pt x="1388440" y="294513"/>
                </a:lnTo>
              </a:path>
            </a:pathLst>
          </a:custGeom>
          <a:ln w="4207">
            <a:solidFill>
              <a:srgbClr val="000000"/>
            </a:solidFill>
          </a:ln>
        </p:spPr>
        <p:txBody>
          <a:bodyPr wrap="square" lIns="0" tIns="0" rIns="0" bIns="0" rtlCol="0"/>
          <a:lstStyle/>
          <a:p>
            <a:endParaRPr/>
          </a:p>
        </p:txBody>
      </p:sp>
      <p:sp>
        <p:nvSpPr>
          <p:cNvPr id="45" name="object 45"/>
          <p:cNvSpPr/>
          <p:nvPr/>
        </p:nvSpPr>
        <p:spPr>
          <a:xfrm>
            <a:off x="2956750" y="3130067"/>
            <a:ext cx="631190" cy="547370"/>
          </a:xfrm>
          <a:custGeom>
            <a:avLst/>
            <a:gdLst/>
            <a:ahLst/>
            <a:cxnLst/>
            <a:rect l="l" t="t" r="r" b="b"/>
            <a:pathLst>
              <a:path w="631189" h="547370">
                <a:moveTo>
                  <a:pt x="0" y="0"/>
                </a:moveTo>
                <a:lnTo>
                  <a:pt x="631101" y="546950"/>
                </a:lnTo>
              </a:path>
            </a:pathLst>
          </a:custGeom>
          <a:ln w="4207">
            <a:solidFill>
              <a:srgbClr val="000000"/>
            </a:solidFill>
          </a:ln>
        </p:spPr>
        <p:txBody>
          <a:bodyPr wrap="square" lIns="0" tIns="0" rIns="0" bIns="0" rtlCol="0"/>
          <a:lstStyle/>
          <a:p>
            <a:endParaRPr/>
          </a:p>
        </p:txBody>
      </p:sp>
      <p:sp>
        <p:nvSpPr>
          <p:cNvPr id="46" name="object 46"/>
          <p:cNvSpPr/>
          <p:nvPr/>
        </p:nvSpPr>
        <p:spPr>
          <a:xfrm>
            <a:off x="3585603" y="3677018"/>
            <a:ext cx="5080" cy="0"/>
          </a:xfrm>
          <a:custGeom>
            <a:avLst/>
            <a:gdLst/>
            <a:ahLst/>
            <a:cxnLst/>
            <a:rect l="l" t="t" r="r" b="b"/>
            <a:pathLst>
              <a:path w="5079">
                <a:moveTo>
                  <a:pt x="0" y="0"/>
                </a:moveTo>
                <a:lnTo>
                  <a:pt x="4495" y="0"/>
                </a:lnTo>
              </a:path>
            </a:pathLst>
          </a:custGeom>
          <a:ln w="4207">
            <a:solidFill>
              <a:srgbClr val="000000"/>
            </a:solidFill>
          </a:ln>
        </p:spPr>
        <p:txBody>
          <a:bodyPr wrap="square" lIns="0" tIns="0" rIns="0" bIns="0" rtlCol="0"/>
          <a:lstStyle/>
          <a:p>
            <a:endParaRPr/>
          </a:p>
        </p:txBody>
      </p:sp>
      <p:sp>
        <p:nvSpPr>
          <p:cNvPr id="47" name="object 47"/>
          <p:cNvSpPr/>
          <p:nvPr/>
        </p:nvSpPr>
        <p:spPr>
          <a:xfrm>
            <a:off x="3882364" y="3424580"/>
            <a:ext cx="589280" cy="379095"/>
          </a:xfrm>
          <a:custGeom>
            <a:avLst/>
            <a:gdLst/>
            <a:ahLst/>
            <a:cxnLst/>
            <a:rect l="l" t="t" r="r" b="b"/>
            <a:pathLst>
              <a:path w="589279" h="379095">
                <a:moveTo>
                  <a:pt x="0" y="378663"/>
                </a:moveTo>
                <a:lnTo>
                  <a:pt x="589026" y="0"/>
                </a:lnTo>
              </a:path>
            </a:pathLst>
          </a:custGeom>
          <a:ln w="4207">
            <a:solidFill>
              <a:srgbClr val="000000"/>
            </a:solidFill>
          </a:ln>
        </p:spPr>
        <p:txBody>
          <a:bodyPr wrap="square" lIns="0" tIns="0" rIns="0" bIns="0" rtlCol="0"/>
          <a:lstStyle/>
          <a:p>
            <a:endParaRPr/>
          </a:p>
        </p:txBody>
      </p:sp>
      <p:sp>
        <p:nvSpPr>
          <p:cNvPr id="48" name="object 48"/>
          <p:cNvSpPr/>
          <p:nvPr/>
        </p:nvSpPr>
        <p:spPr>
          <a:xfrm>
            <a:off x="4765916" y="3003842"/>
            <a:ext cx="589280" cy="210820"/>
          </a:xfrm>
          <a:custGeom>
            <a:avLst/>
            <a:gdLst/>
            <a:ahLst/>
            <a:cxnLst/>
            <a:rect l="l" t="t" r="r" b="b"/>
            <a:pathLst>
              <a:path w="589279" h="210819">
                <a:moveTo>
                  <a:pt x="0" y="210362"/>
                </a:moveTo>
                <a:lnTo>
                  <a:pt x="589026" y="0"/>
                </a:lnTo>
              </a:path>
            </a:pathLst>
          </a:custGeom>
          <a:ln w="4207">
            <a:solidFill>
              <a:srgbClr val="000000"/>
            </a:solidFill>
          </a:ln>
        </p:spPr>
        <p:txBody>
          <a:bodyPr wrap="square" lIns="0" tIns="0" rIns="0" bIns="0" rtlCol="0"/>
          <a:lstStyle/>
          <a:p>
            <a:endParaRPr/>
          </a:p>
        </p:txBody>
      </p:sp>
      <p:sp>
        <p:nvSpPr>
          <p:cNvPr id="49" name="object 49"/>
          <p:cNvSpPr/>
          <p:nvPr/>
        </p:nvSpPr>
        <p:spPr>
          <a:xfrm>
            <a:off x="4723841" y="3382505"/>
            <a:ext cx="715645" cy="505459"/>
          </a:xfrm>
          <a:custGeom>
            <a:avLst/>
            <a:gdLst/>
            <a:ahLst/>
            <a:cxnLst/>
            <a:rect l="l" t="t" r="r" b="b"/>
            <a:pathLst>
              <a:path w="715645" h="505460">
                <a:moveTo>
                  <a:pt x="0" y="0"/>
                </a:moveTo>
                <a:lnTo>
                  <a:pt x="715251" y="504888"/>
                </a:lnTo>
              </a:path>
            </a:pathLst>
          </a:custGeom>
          <a:ln w="4207">
            <a:solidFill>
              <a:srgbClr val="000000"/>
            </a:solidFill>
          </a:ln>
        </p:spPr>
        <p:txBody>
          <a:bodyPr wrap="square" lIns="0" tIns="0" rIns="0" bIns="0" rtlCol="0"/>
          <a:lstStyle/>
          <a:p>
            <a:endParaRPr/>
          </a:p>
        </p:txBody>
      </p:sp>
      <p:sp>
        <p:nvSpPr>
          <p:cNvPr id="50" name="object 50"/>
          <p:cNvSpPr/>
          <p:nvPr/>
        </p:nvSpPr>
        <p:spPr>
          <a:xfrm>
            <a:off x="5565305" y="3130067"/>
            <a:ext cx="0" cy="673735"/>
          </a:xfrm>
          <a:custGeom>
            <a:avLst/>
            <a:gdLst/>
            <a:ahLst/>
            <a:cxnLst/>
            <a:rect l="l" t="t" r="r" b="b"/>
            <a:pathLst>
              <a:path h="673735">
                <a:moveTo>
                  <a:pt x="0" y="0"/>
                </a:moveTo>
                <a:lnTo>
                  <a:pt x="0" y="673176"/>
                </a:lnTo>
              </a:path>
            </a:pathLst>
          </a:custGeom>
          <a:ln w="3175">
            <a:solidFill>
              <a:srgbClr val="000000"/>
            </a:solidFill>
          </a:ln>
        </p:spPr>
        <p:txBody>
          <a:bodyPr wrap="square" lIns="0" tIns="0" rIns="0" bIns="0" rtlCol="0"/>
          <a:lstStyle/>
          <a:p>
            <a:endParaRPr/>
          </a:p>
        </p:txBody>
      </p:sp>
      <p:sp>
        <p:nvSpPr>
          <p:cNvPr id="51" name="object 51"/>
          <p:cNvSpPr/>
          <p:nvPr/>
        </p:nvSpPr>
        <p:spPr>
          <a:xfrm>
            <a:off x="5565305" y="3130067"/>
            <a:ext cx="0" cy="673735"/>
          </a:xfrm>
          <a:custGeom>
            <a:avLst/>
            <a:gdLst/>
            <a:ahLst/>
            <a:cxnLst/>
            <a:rect l="l" t="t" r="r" b="b"/>
            <a:pathLst>
              <a:path h="673735">
                <a:moveTo>
                  <a:pt x="0" y="0"/>
                </a:moveTo>
                <a:lnTo>
                  <a:pt x="0" y="673176"/>
                </a:lnTo>
              </a:path>
            </a:pathLst>
          </a:custGeom>
          <a:ln w="4207">
            <a:solidFill>
              <a:srgbClr val="000000"/>
            </a:solidFill>
          </a:ln>
        </p:spPr>
        <p:txBody>
          <a:bodyPr wrap="square" lIns="0" tIns="0" rIns="0" bIns="0" rtlCol="0"/>
          <a:lstStyle/>
          <a:p>
            <a:endParaRPr/>
          </a:p>
        </p:txBody>
      </p:sp>
      <p:sp>
        <p:nvSpPr>
          <p:cNvPr id="52" name="object 52"/>
          <p:cNvSpPr/>
          <p:nvPr/>
        </p:nvSpPr>
        <p:spPr>
          <a:xfrm>
            <a:off x="1652460" y="3466655"/>
            <a:ext cx="168910" cy="0"/>
          </a:xfrm>
          <a:custGeom>
            <a:avLst/>
            <a:gdLst/>
            <a:ahLst/>
            <a:cxnLst/>
            <a:rect l="l" t="t" r="r" b="b"/>
            <a:pathLst>
              <a:path w="168910">
                <a:moveTo>
                  <a:pt x="0" y="0"/>
                </a:moveTo>
                <a:lnTo>
                  <a:pt x="168300" y="0"/>
                </a:lnTo>
              </a:path>
            </a:pathLst>
          </a:custGeom>
          <a:ln w="3175">
            <a:solidFill>
              <a:srgbClr val="000000"/>
            </a:solidFill>
          </a:ln>
        </p:spPr>
        <p:txBody>
          <a:bodyPr wrap="square" lIns="0" tIns="0" rIns="0" bIns="0" rtlCol="0"/>
          <a:lstStyle/>
          <a:p>
            <a:endParaRPr/>
          </a:p>
        </p:txBody>
      </p:sp>
      <p:sp>
        <p:nvSpPr>
          <p:cNvPr id="53" name="object 53"/>
          <p:cNvSpPr/>
          <p:nvPr/>
        </p:nvSpPr>
        <p:spPr>
          <a:xfrm>
            <a:off x="1652460" y="3466655"/>
            <a:ext cx="168910" cy="0"/>
          </a:xfrm>
          <a:custGeom>
            <a:avLst/>
            <a:gdLst/>
            <a:ahLst/>
            <a:cxnLst/>
            <a:rect l="l" t="t" r="r" b="b"/>
            <a:pathLst>
              <a:path w="168910">
                <a:moveTo>
                  <a:pt x="0" y="0"/>
                </a:moveTo>
                <a:lnTo>
                  <a:pt x="168300" y="0"/>
                </a:lnTo>
              </a:path>
            </a:pathLst>
          </a:custGeom>
          <a:ln w="4207">
            <a:solidFill>
              <a:srgbClr val="000000"/>
            </a:solidFill>
          </a:ln>
        </p:spPr>
        <p:txBody>
          <a:bodyPr wrap="square" lIns="0" tIns="0" rIns="0" bIns="0" rtlCol="0"/>
          <a:lstStyle/>
          <a:p>
            <a:endParaRPr/>
          </a:p>
        </p:txBody>
      </p:sp>
      <p:sp>
        <p:nvSpPr>
          <p:cNvPr id="54" name="object 54"/>
          <p:cNvSpPr/>
          <p:nvPr/>
        </p:nvSpPr>
        <p:spPr>
          <a:xfrm>
            <a:off x="2702064" y="3550805"/>
            <a:ext cx="5080" cy="0"/>
          </a:xfrm>
          <a:custGeom>
            <a:avLst/>
            <a:gdLst/>
            <a:ahLst/>
            <a:cxnLst/>
            <a:rect l="l" t="t" r="r" b="b"/>
            <a:pathLst>
              <a:path w="5080">
                <a:moveTo>
                  <a:pt x="0" y="0"/>
                </a:moveTo>
                <a:lnTo>
                  <a:pt x="4483" y="0"/>
                </a:lnTo>
              </a:path>
            </a:pathLst>
          </a:custGeom>
          <a:ln w="4207">
            <a:solidFill>
              <a:srgbClr val="000000"/>
            </a:solidFill>
          </a:ln>
        </p:spPr>
        <p:txBody>
          <a:bodyPr wrap="square" lIns="0" tIns="0" rIns="0" bIns="0" rtlCol="0"/>
          <a:lstStyle/>
          <a:p>
            <a:endParaRPr/>
          </a:p>
        </p:txBody>
      </p:sp>
      <p:sp>
        <p:nvSpPr>
          <p:cNvPr id="55" name="object 55"/>
          <p:cNvSpPr/>
          <p:nvPr/>
        </p:nvSpPr>
        <p:spPr>
          <a:xfrm>
            <a:off x="2466440" y="2877616"/>
            <a:ext cx="154305" cy="77470"/>
          </a:xfrm>
          <a:custGeom>
            <a:avLst/>
            <a:gdLst/>
            <a:ahLst/>
            <a:cxnLst/>
            <a:rect l="l" t="t" r="r" b="b"/>
            <a:pathLst>
              <a:path w="154305" h="77469">
                <a:moveTo>
                  <a:pt x="153721" y="0"/>
                </a:moveTo>
                <a:lnTo>
                  <a:pt x="0" y="76860"/>
                </a:lnTo>
              </a:path>
            </a:pathLst>
          </a:custGeom>
          <a:ln w="4207">
            <a:solidFill>
              <a:srgbClr val="000000"/>
            </a:solidFill>
          </a:ln>
        </p:spPr>
        <p:txBody>
          <a:bodyPr wrap="square" lIns="0" tIns="0" rIns="0" bIns="0" rtlCol="0"/>
          <a:lstStyle/>
          <a:p>
            <a:endParaRPr/>
          </a:p>
        </p:txBody>
      </p:sp>
      <p:sp>
        <p:nvSpPr>
          <p:cNvPr id="56" name="object 56"/>
          <p:cNvSpPr/>
          <p:nvPr/>
        </p:nvSpPr>
        <p:spPr>
          <a:xfrm>
            <a:off x="2375591" y="2954477"/>
            <a:ext cx="91440" cy="45720"/>
          </a:xfrm>
          <a:custGeom>
            <a:avLst/>
            <a:gdLst/>
            <a:ahLst/>
            <a:cxnLst/>
            <a:rect l="l" t="t" r="r" b="b"/>
            <a:pathLst>
              <a:path w="91439" h="45719">
                <a:moveTo>
                  <a:pt x="90849" y="0"/>
                </a:moveTo>
                <a:lnTo>
                  <a:pt x="0" y="45424"/>
                </a:lnTo>
              </a:path>
            </a:pathLst>
          </a:custGeom>
          <a:ln w="4207">
            <a:solidFill>
              <a:srgbClr val="000000"/>
            </a:solidFill>
          </a:ln>
        </p:spPr>
        <p:txBody>
          <a:bodyPr wrap="square" lIns="0" tIns="0" rIns="0" bIns="0" rtlCol="0"/>
          <a:lstStyle/>
          <a:p>
            <a:endParaRPr/>
          </a:p>
        </p:txBody>
      </p:sp>
      <p:sp>
        <p:nvSpPr>
          <p:cNvPr id="57" name="object 57"/>
          <p:cNvSpPr/>
          <p:nvPr/>
        </p:nvSpPr>
        <p:spPr>
          <a:xfrm>
            <a:off x="2375573" y="2954477"/>
            <a:ext cx="67310" cy="45720"/>
          </a:xfrm>
          <a:custGeom>
            <a:avLst/>
            <a:gdLst/>
            <a:ahLst/>
            <a:cxnLst/>
            <a:rect l="l" t="t" r="r" b="b"/>
            <a:pathLst>
              <a:path w="67310" h="45719">
                <a:moveTo>
                  <a:pt x="52171" y="0"/>
                </a:moveTo>
                <a:lnTo>
                  <a:pt x="0" y="45440"/>
                </a:lnTo>
                <a:lnTo>
                  <a:pt x="67310" y="30289"/>
                </a:lnTo>
                <a:lnTo>
                  <a:pt x="52171" y="0"/>
                </a:lnTo>
                <a:close/>
              </a:path>
            </a:pathLst>
          </a:custGeom>
          <a:solidFill>
            <a:srgbClr val="000000"/>
          </a:solidFill>
        </p:spPr>
        <p:txBody>
          <a:bodyPr wrap="square" lIns="0" tIns="0" rIns="0" bIns="0" rtlCol="0"/>
          <a:lstStyle/>
          <a:p>
            <a:endParaRPr/>
          </a:p>
        </p:txBody>
      </p:sp>
      <p:sp>
        <p:nvSpPr>
          <p:cNvPr id="58" name="object 58"/>
          <p:cNvSpPr/>
          <p:nvPr/>
        </p:nvSpPr>
        <p:spPr>
          <a:xfrm>
            <a:off x="2375573" y="2954477"/>
            <a:ext cx="67310" cy="45720"/>
          </a:xfrm>
          <a:custGeom>
            <a:avLst/>
            <a:gdLst/>
            <a:ahLst/>
            <a:cxnLst/>
            <a:rect l="l" t="t" r="r" b="b"/>
            <a:pathLst>
              <a:path w="67310" h="45719">
                <a:moveTo>
                  <a:pt x="52171" y="0"/>
                </a:moveTo>
                <a:lnTo>
                  <a:pt x="0" y="45440"/>
                </a:lnTo>
                <a:lnTo>
                  <a:pt x="67310" y="30289"/>
                </a:lnTo>
                <a:lnTo>
                  <a:pt x="52171" y="0"/>
                </a:lnTo>
                <a:close/>
              </a:path>
            </a:pathLst>
          </a:custGeom>
          <a:ln w="4207">
            <a:solidFill>
              <a:srgbClr val="000000"/>
            </a:solidFill>
          </a:ln>
        </p:spPr>
        <p:txBody>
          <a:bodyPr wrap="square" lIns="0" tIns="0" rIns="0" bIns="0" rtlCol="0"/>
          <a:lstStyle/>
          <a:p>
            <a:endParaRPr/>
          </a:p>
        </p:txBody>
      </p:sp>
      <p:sp>
        <p:nvSpPr>
          <p:cNvPr id="59" name="object 59"/>
          <p:cNvSpPr/>
          <p:nvPr/>
        </p:nvSpPr>
        <p:spPr>
          <a:xfrm>
            <a:off x="3348296" y="3922166"/>
            <a:ext cx="197485" cy="49530"/>
          </a:xfrm>
          <a:custGeom>
            <a:avLst/>
            <a:gdLst/>
            <a:ahLst/>
            <a:cxnLst/>
            <a:rect l="l" t="t" r="r" b="b"/>
            <a:pathLst>
              <a:path w="197485" h="49529">
                <a:moveTo>
                  <a:pt x="197479" y="49364"/>
                </a:moveTo>
                <a:lnTo>
                  <a:pt x="0" y="0"/>
                </a:lnTo>
              </a:path>
            </a:pathLst>
          </a:custGeom>
          <a:ln w="4207">
            <a:solidFill>
              <a:srgbClr val="000000"/>
            </a:solidFill>
          </a:ln>
        </p:spPr>
        <p:txBody>
          <a:bodyPr wrap="square" lIns="0" tIns="0" rIns="0" bIns="0" rtlCol="0"/>
          <a:lstStyle/>
          <a:p>
            <a:endParaRPr/>
          </a:p>
        </p:txBody>
      </p:sp>
      <p:sp>
        <p:nvSpPr>
          <p:cNvPr id="60" name="object 60"/>
          <p:cNvSpPr/>
          <p:nvPr/>
        </p:nvSpPr>
        <p:spPr>
          <a:xfrm>
            <a:off x="3218197" y="3889645"/>
            <a:ext cx="130175" cy="33020"/>
          </a:xfrm>
          <a:custGeom>
            <a:avLst/>
            <a:gdLst/>
            <a:ahLst/>
            <a:cxnLst/>
            <a:rect l="l" t="t" r="r" b="b"/>
            <a:pathLst>
              <a:path w="130175" h="33020">
                <a:moveTo>
                  <a:pt x="130098" y="32520"/>
                </a:moveTo>
                <a:lnTo>
                  <a:pt x="0" y="0"/>
                </a:lnTo>
              </a:path>
            </a:pathLst>
          </a:custGeom>
          <a:ln w="4207">
            <a:solidFill>
              <a:srgbClr val="000000"/>
            </a:solidFill>
          </a:ln>
        </p:spPr>
        <p:txBody>
          <a:bodyPr wrap="square" lIns="0" tIns="0" rIns="0" bIns="0" rtlCol="0"/>
          <a:lstStyle/>
          <a:p>
            <a:endParaRPr/>
          </a:p>
        </p:txBody>
      </p:sp>
      <p:sp>
        <p:nvSpPr>
          <p:cNvPr id="61" name="object 61"/>
          <p:cNvSpPr/>
          <p:nvPr/>
        </p:nvSpPr>
        <p:spPr>
          <a:xfrm>
            <a:off x="3218167" y="3889628"/>
            <a:ext cx="69215" cy="33020"/>
          </a:xfrm>
          <a:custGeom>
            <a:avLst/>
            <a:gdLst/>
            <a:ahLst/>
            <a:cxnLst/>
            <a:rect l="l" t="t" r="r" b="b"/>
            <a:pathLst>
              <a:path w="69214" h="33020">
                <a:moveTo>
                  <a:pt x="68999" y="0"/>
                </a:moveTo>
                <a:lnTo>
                  <a:pt x="0" y="0"/>
                </a:lnTo>
                <a:lnTo>
                  <a:pt x="61137" y="32537"/>
                </a:lnTo>
                <a:lnTo>
                  <a:pt x="68999" y="0"/>
                </a:lnTo>
                <a:close/>
              </a:path>
            </a:pathLst>
          </a:custGeom>
          <a:solidFill>
            <a:srgbClr val="000000"/>
          </a:solidFill>
        </p:spPr>
        <p:txBody>
          <a:bodyPr wrap="square" lIns="0" tIns="0" rIns="0" bIns="0" rtlCol="0"/>
          <a:lstStyle/>
          <a:p>
            <a:endParaRPr/>
          </a:p>
        </p:txBody>
      </p:sp>
      <p:sp>
        <p:nvSpPr>
          <p:cNvPr id="62" name="object 62"/>
          <p:cNvSpPr/>
          <p:nvPr/>
        </p:nvSpPr>
        <p:spPr>
          <a:xfrm>
            <a:off x="3218167" y="3889628"/>
            <a:ext cx="69215" cy="33020"/>
          </a:xfrm>
          <a:custGeom>
            <a:avLst/>
            <a:gdLst/>
            <a:ahLst/>
            <a:cxnLst/>
            <a:rect l="l" t="t" r="r" b="b"/>
            <a:pathLst>
              <a:path w="69214" h="33020">
                <a:moveTo>
                  <a:pt x="68999" y="0"/>
                </a:moveTo>
                <a:lnTo>
                  <a:pt x="0" y="0"/>
                </a:lnTo>
                <a:lnTo>
                  <a:pt x="61137" y="32537"/>
                </a:lnTo>
                <a:lnTo>
                  <a:pt x="68999" y="0"/>
                </a:lnTo>
                <a:close/>
              </a:path>
            </a:pathLst>
          </a:custGeom>
          <a:ln w="4207">
            <a:solidFill>
              <a:srgbClr val="000000"/>
            </a:solidFill>
          </a:ln>
        </p:spPr>
        <p:txBody>
          <a:bodyPr wrap="square" lIns="0" tIns="0" rIns="0" bIns="0" rtlCol="0"/>
          <a:lstStyle/>
          <a:p>
            <a:endParaRPr/>
          </a:p>
        </p:txBody>
      </p:sp>
      <p:sp>
        <p:nvSpPr>
          <p:cNvPr id="63" name="object 63"/>
          <p:cNvSpPr txBox="1"/>
          <p:nvPr/>
        </p:nvSpPr>
        <p:spPr>
          <a:xfrm>
            <a:off x="2733674" y="2618051"/>
            <a:ext cx="647065" cy="476250"/>
          </a:xfrm>
          <a:prstGeom prst="rect">
            <a:avLst/>
          </a:prstGeom>
        </p:spPr>
        <p:txBody>
          <a:bodyPr vert="horz" wrap="square" lIns="0" tIns="0" rIns="0" bIns="0" rtlCol="0">
            <a:spAutoFit/>
          </a:bodyPr>
          <a:lstStyle/>
          <a:p>
            <a:pPr marL="12700">
              <a:lnSpc>
                <a:spcPct val="100000"/>
              </a:lnSpc>
            </a:pPr>
            <a:r>
              <a:rPr sz="1050" i="1" spc="5" dirty="0">
                <a:latin typeface="Arial"/>
                <a:cs typeface="Arial"/>
              </a:rPr>
              <a:t>R1,</a:t>
            </a:r>
            <a:r>
              <a:rPr sz="1050" i="1" spc="-100" dirty="0">
                <a:latin typeface="Arial"/>
                <a:cs typeface="Arial"/>
              </a:rPr>
              <a:t> </a:t>
            </a:r>
            <a:r>
              <a:rPr sz="1050" i="1" spc="5" dirty="0">
                <a:latin typeface="Arial"/>
                <a:cs typeface="Arial"/>
              </a:rPr>
              <a:t>64000</a:t>
            </a:r>
            <a:endParaRPr sz="1050">
              <a:latin typeface="Arial"/>
              <a:cs typeface="Arial"/>
            </a:endParaRPr>
          </a:p>
          <a:p>
            <a:pPr marL="12700">
              <a:lnSpc>
                <a:spcPct val="100000"/>
              </a:lnSpc>
              <a:spcBef>
                <a:spcPts val="810"/>
              </a:spcBef>
            </a:pPr>
            <a:r>
              <a:rPr sz="1300" i="1" spc="15" dirty="0">
                <a:latin typeface="Arial"/>
                <a:cs typeface="Arial"/>
              </a:rPr>
              <a:t>R2</a:t>
            </a:r>
            <a:endParaRPr sz="1300">
              <a:latin typeface="Arial"/>
              <a:cs typeface="Arial"/>
            </a:endParaRPr>
          </a:p>
        </p:txBody>
      </p:sp>
      <p:sp>
        <p:nvSpPr>
          <p:cNvPr id="64" name="object 64"/>
          <p:cNvSpPr txBox="1"/>
          <p:nvPr/>
        </p:nvSpPr>
        <p:spPr>
          <a:xfrm>
            <a:off x="3575147" y="3722289"/>
            <a:ext cx="688975" cy="501015"/>
          </a:xfrm>
          <a:prstGeom prst="rect">
            <a:avLst/>
          </a:prstGeom>
        </p:spPr>
        <p:txBody>
          <a:bodyPr vert="horz" wrap="square" lIns="0" tIns="0" rIns="0" bIns="0" rtlCol="0">
            <a:spAutoFit/>
          </a:bodyPr>
          <a:lstStyle/>
          <a:p>
            <a:pPr marL="12700">
              <a:lnSpc>
                <a:spcPct val="100000"/>
              </a:lnSpc>
            </a:pPr>
            <a:r>
              <a:rPr sz="1300" i="1" spc="15" dirty="0">
                <a:latin typeface="Arial"/>
                <a:cs typeface="Arial"/>
              </a:rPr>
              <a:t>R3</a:t>
            </a:r>
            <a:endParaRPr sz="1300">
              <a:latin typeface="Arial"/>
              <a:cs typeface="Arial"/>
            </a:endParaRPr>
          </a:p>
          <a:p>
            <a:pPr marL="54610">
              <a:lnSpc>
                <a:spcPct val="100000"/>
              </a:lnSpc>
              <a:spcBef>
                <a:spcPts val="1010"/>
              </a:spcBef>
            </a:pPr>
            <a:r>
              <a:rPr sz="1050" i="1" spc="5" dirty="0">
                <a:latin typeface="Arial"/>
                <a:cs typeface="Arial"/>
              </a:rPr>
              <a:t>R1,</a:t>
            </a:r>
            <a:r>
              <a:rPr sz="1050" i="1" spc="-100" dirty="0">
                <a:latin typeface="Arial"/>
                <a:cs typeface="Arial"/>
              </a:rPr>
              <a:t> </a:t>
            </a:r>
            <a:r>
              <a:rPr sz="1050" i="1" spc="5" dirty="0">
                <a:latin typeface="Arial"/>
                <a:cs typeface="Arial"/>
              </a:rPr>
              <a:t>64000</a:t>
            </a:r>
            <a:endParaRPr sz="1050">
              <a:latin typeface="Arial"/>
              <a:cs typeface="Arial"/>
            </a:endParaRPr>
          </a:p>
        </p:txBody>
      </p:sp>
      <p:sp>
        <p:nvSpPr>
          <p:cNvPr id="65" name="object 65"/>
          <p:cNvSpPr txBox="1"/>
          <p:nvPr/>
        </p:nvSpPr>
        <p:spPr>
          <a:xfrm>
            <a:off x="4542839" y="3175332"/>
            <a:ext cx="647065" cy="501015"/>
          </a:xfrm>
          <a:prstGeom prst="rect">
            <a:avLst/>
          </a:prstGeom>
        </p:spPr>
        <p:txBody>
          <a:bodyPr vert="horz" wrap="square" lIns="0" tIns="0" rIns="0" bIns="0" rtlCol="0">
            <a:spAutoFit/>
          </a:bodyPr>
          <a:lstStyle/>
          <a:p>
            <a:pPr marL="12700">
              <a:lnSpc>
                <a:spcPct val="100000"/>
              </a:lnSpc>
            </a:pPr>
            <a:r>
              <a:rPr sz="1300" i="1" spc="15" dirty="0">
                <a:latin typeface="Arial"/>
                <a:cs typeface="Arial"/>
              </a:rPr>
              <a:t>R4</a:t>
            </a:r>
            <a:endParaRPr sz="1300">
              <a:latin typeface="Arial"/>
              <a:cs typeface="Arial"/>
            </a:endParaRPr>
          </a:p>
          <a:p>
            <a:pPr marL="12700">
              <a:lnSpc>
                <a:spcPct val="100000"/>
              </a:lnSpc>
              <a:spcBef>
                <a:spcPts val="1010"/>
              </a:spcBef>
            </a:pPr>
            <a:r>
              <a:rPr sz="1050" i="1" spc="5" dirty="0">
                <a:latin typeface="Arial"/>
                <a:cs typeface="Arial"/>
              </a:rPr>
              <a:t>R1,</a:t>
            </a:r>
            <a:r>
              <a:rPr sz="1050" i="1" spc="-100" dirty="0">
                <a:latin typeface="Arial"/>
                <a:cs typeface="Arial"/>
              </a:rPr>
              <a:t> </a:t>
            </a:r>
            <a:r>
              <a:rPr sz="1050" i="1" spc="5" dirty="0">
                <a:latin typeface="Arial"/>
                <a:cs typeface="Arial"/>
              </a:rPr>
              <a:t>64000</a:t>
            </a:r>
            <a:endParaRPr sz="1050">
              <a:latin typeface="Arial"/>
              <a:cs typeface="Arial"/>
            </a:endParaRPr>
          </a:p>
        </p:txBody>
      </p:sp>
      <p:sp>
        <p:nvSpPr>
          <p:cNvPr id="66" name="object 66"/>
          <p:cNvSpPr txBox="1"/>
          <p:nvPr/>
        </p:nvSpPr>
        <p:spPr>
          <a:xfrm>
            <a:off x="5468458" y="1987706"/>
            <a:ext cx="730885" cy="1022985"/>
          </a:xfrm>
          <a:prstGeom prst="rect">
            <a:avLst/>
          </a:prstGeom>
        </p:spPr>
        <p:txBody>
          <a:bodyPr vert="horz" wrap="square" lIns="0" tIns="0" rIns="0" bIns="0" rtlCol="0">
            <a:spAutoFit/>
          </a:bodyPr>
          <a:lstStyle/>
          <a:p>
            <a:pPr marL="54610">
              <a:lnSpc>
                <a:spcPct val="100000"/>
              </a:lnSpc>
            </a:pPr>
            <a:r>
              <a:rPr sz="1300" i="1" spc="15" dirty="0">
                <a:latin typeface="Arial"/>
                <a:cs typeface="Arial"/>
              </a:rPr>
              <a:t>R6</a:t>
            </a:r>
            <a:endParaRPr sz="1300">
              <a:latin typeface="Arial"/>
              <a:cs typeface="Arial"/>
            </a:endParaRPr>
          </a:p>
          <a:p>
            <a:pPr marL="96520">
              <a:lnSpc>
                <a:spcPct val="100000"/>
              </a:lnSpc>
              <a:spcBef>
                <a:spcPts val="1010"/>
              </a:spcBef>
            </a:pPr>
            <a:r>
              <a:rPr sz="1050" i="1" spc="5" dirty="0">
                <a:latin typeface="Arial"/>
                <a:cs typeface="Arial"/>
              </a:rPr>
              <a:t>R1,</a:t>
            </a:r>
            <a:r>
              <a:rPr sz="1050" i="1" spc="-100" dirty="0">
                <a:latin typeface="Arial"/>
                <a:cs typeface="Arial"/>
              </a:rPr>
              <a:t> </a:t>
            </a:r>
            <a:r>
              <a:rPr sz="1050" i="1" spc="5" dirty="0">
                <a:latin typeface="Arial"/>
                <a:cs typeface="Arial"/>
              </a:rPr>
              <a:t>64000</a:t>
            </a:r>
            <a:endParaRPr sz="1050">
              <a:latin typeface="Arial"/>
              <a:cs typeface="Arial"/>
            </a:endParaRPr>
          </a:p>
          <a:p>
            <a:pPr marL="12700">
              <a:lnSpc>
                <a:spcPct val="100000"/>
              </a:lnSpc>
              <a:spcBef>
                <a:spcPts val="800"/>
              </a:spcBef>
            </a:pPr>
            <a:r>
              <a:rPr sz="1050" i="1" spc="5" dirty="0">
                <a:latin typeface="Arial"/>
                <a:cs typeface="Arial"/>
              </a:rPr>
              <a:t>R1,</a:t>
            </a:r>
            <a:r>
              <a:rPr sz="1050" i="1" spc="-100" dirty="0">
                <a:latin typeface="Arial"/>
                <a:cs typeface="Arial"/>
              </a:rPr>
              <a:t> </a:t>
            </a:r>
            <a:r>
              <a:rPr sz="1050" i="1" spc="5" dirty="0">
                <a:latin typeface="Arial"/>
                <a:cs typeface="Arial"/>
              </a:rPr>
              <a:t>64000</a:t>
            </a:r>
            <a:endParaRPr sz="1050">
              <a:latin typeface="Arial"/>
              <a:cs typeface="Arial"/>
            </a:endParaRPr>
          </a:p>
          <a:p>
            <a:pPr marL="12700">
              <a:lnSpc>
                <a:spcPct val="100000"/>
              </a:lnSpc>
              <a:spcBef>
                <a:spcPts val="470"/>
              </a:spcBef>
            </a:pPr>
            <a:r>
              <a:rPr sz="1300" i="1" spc="15" dirty="0">
                <a:latin typeface="Arial"/>
                <a:cs typeface="Arial"/>
              </a:rPr>
              <a:t>R5</a:t>
            </a:r>
            <a:endParaRPr sz="1300">
              <a:latin typeface="Arial"/>
              <a:cs typeface="Arial"/>
            </a:endParaRPr>
          </a:p>
        </p:txBody>
      </p:sp>
      <p:sp>
        <p:nvSpPr>
          <p:cNvPr id="67" name="object 67"/>
          <p:cNvSpPr txBox="1"/>
          <p:nvPr/>
        </p:nvSpPr>
        <p:spPr>
          <a:xfrm>
            <a:off x="1892199" y="3385700"/>
            <a:ext cx="347345" cy="459105"/>
          </a:xfrm>
          <a:prstGeom prst="rect">
            <a:avLst/>
          </a:prstGeom>
        </p:spPr>
        <p:txBody>
          <a:bodyPr vert="horz" wrap="square" lIns="0" tIns="0" rIns="0" bIns="0" rtlCol="0">
            <a:spAutoFit/>
          </a:bodyPr>
          <a:lstStyle/>
          <a:p>
            <a:pPr marL="12700">
              <a:lnSpc>
                <a:spcPct val="100000"/>
              </a:lnSpc>
            </a:pPr>
            <a:r>
              <a:rPr sz="1300" i="1" spc="15" dirty="0">
                <a:latin typeface="Arial"/>
                <a:cs typeface="Arial"/>
              </a:rPr>
              <a:t>R1</a:t>
            </a:r>
            <a:endParaRPr sz="1300">
              <a:latin typeface="Arial"/>
              <a:cs typeface="Arial"/>
            </a:endParaRPr>
          </a:p>
          <a:p>
            <a:pPr marL="12700">
              <a:lnSpc>
                <a:spcPct val="100000"/>
              </a:lnSpc>
              <a:spcBef>
                <a:spcPts val="675"/>
              </a:spcBef>
            </a:pPr>
            <a:r>
              <a:rPr sz="1050" i="1" spc="5" dirty="0">
                <a:latin typeface="Arial"/>
                <a:cs typeface="Arial"/>
              </a:rPr>
              <a:t>R1,</a:t>
            </a:r>
            <a:r>
              <a:rPr sz="1050" i="1" spc="-100" dirty="0">
                <a:latin typeface="Arial"/>
                <a:cs typeface="Arial"/>
              </a:rPr>
              <a:t> </a:t>
            </a:r>
            <a:r>
              <a:rPr sz="1050" i="1" spc="5" dirty="0">
                <a:latin typeface="Arial"/>
                <a:cs typeface="Arial"/>
              </a:rPr>
              <a:t>1</a:t>
            </a:r>
            <a:endParaRPr sz="1050">
              <a:latin typeface="Arial"/>
              <a:cs typeface="Arial"/>
            </a:endParaRPr>
          </a:p>
        </p:txBody>
      </p:sp>
      <p:sp>
        <p:nvSpPr>
          <p:cNvPr id="68" name="object 68"/>
          <p:cNvSpPr txBox="1"/>
          <p:nvPr/>
        </p:nvSpPr>
        <p:spPr>
          <a:xfrm>
            <a:off x="1976346" y="2744276"/>
            <a:ext cx="647065" cy="174625"/>
          </a:xfrm>
          <a:prstGeom prst="rect">
            <a:avLst/>
          </a:prstGeom>
        </p:spPr>
        <p:txBody>
          <a:bodyPr vert="horz" wrap="square" lIns="0" tIns="0" rIns="0" bIns="0" rtlCol="0">
            <a:spAutoFit/>
          </a:bodyPr>
          <a:lstStyle/>
          <a:p>
            <a:pPr marL="12700">
              <a:lnSpc>
                <a:spcPct val="100000"/>
              </a:lnSpc>
            </a:pPr>
            <a:r>
              <a:rPr sz="1050" i="1" spc="5" dirty="0">
                <a:latin typeface="Arial"/>
                <a:cs typeface="Arial"/>
              </a:rPr>
              <a:t>R1,</a:t>
            </a:r>
            <a:r>
              <a:rPr sz="1050" i="1" spc="-100" dirty="0">
                <a:latin typeface="Arial"/>
                <a:cs typeface="Arial"/>
              </a:rPr>
              <a:t> </a:t>
            </a:r>
            <a:r>
              <a:rPr sz="1050" i="1" spc="5" dirty="0">
                <a:latin typeface="Arial"/>
                <a:cs typeface="Arial"/>
              </a:rPr>
              <a:t>64000</a:t>
            </a:r>
            <a:endParaRPr sz="1050">
              <a:latin typeface="Arial"/>
              <a:cs typeface="Arial"/>
            </a:endParaRPr>
          </a:p>
        </p:txBody>
      </p:sp>
      <p:sp>
        <p:nvSpPr>
          <p:cNvPr id="69" name="object 69"/>
          <p:cNvSpPr txBox="1"/>
          <p:nvPr/>
        </p:nvSpPr>
        <p:spPr>
          <a:xfrm>
            <a:off x="2733671" y="3964411"/>
            <a:ext cx="647065" cy="174625"/>
          </a:xfrm>
          <a:prstGeom prst="rect">
            <a:avLst/>
          </a:prstGeom>
        </p:spPr>
        <p:txBody>
          <a:bodyPr vert="horz" wrap="square" lIns="0" tIns="0" rIns="0" bIns="0" rtlCol="0">
            <a:spAutoFit/>
          </a:bodyPr>
          <a:lstStyle/>
          <a:p>
            <a:pPr marL="12700">
              <a:lnSpc>
                <a:spcPct val="100000"/>
              </a:lnSpc>
            </a:pPr>
            <a:r>
              <a:rPr sz="1050" i="1" spc="5" dirty="0">
                <a:latin typeface="Arial"/>
                <a:cs typeface="Arial"/>
              </a:rPr>
              <a:t>R1,</a:t>
            </a:r>
            <a:r>
              <a:rPr sz="1050" i="1" spc="-100" dirty="0">
                <a:latin typeface="Arial"/>
                <a:cs typeface="Arial"/>
              </a:rPr>
              <a:t> </a:t>
            </a:r>
            <a:r>
              <a:rPr sz="1050" i="1" spc="5" dirty="0">
                <a:latin typeface="Arial"/>
                <a:cs typeface="Arial"/>
              </a:rPr>
              <a:t>64000</a:t>
            </a:r>
            <a:endParaRPr sz="1050">
              <a:latin typeface="Arial"/>
              <a:cs typeface="Arial"/>
            </a:endParaRPr>
          </a:p>
        </p:txBody>
      </p:sp>
      <p:sp>
        <p:nvSpPr>
          <p:cNvPr id="70" name="object 70"/>
          <p:cNvSpPr/>
          <p:nvPr/>
        </p:nvSpPr>
        <p:spPr>
          <a:xfrm>
            <a:off x="1835099" y="5134457"/>
            <a:ext cx="373380" cy="373380"/>
          </a:xfrm>
          <a:custGeom>
            <a:avLst/>
            <a:gdLst/>
            <a:ahLst/>
            <a:cxnLst/>
            <a:rect l="l" t="t" r="r" b="b"/>
            <a:pathLst>
              <a:path w="373380" h="373379">
                <a:moveTo>
                  <a:pt x="372808" y="186397"/>
                </a:moveTo>
                <a:lnTo>
                  <a:pt x="366150" y="235951"/>
                </a:lnTo>
                <a:lnTo>
                  <a:pt x="347360" y="280480"/>
                </a:lnTo>
                <a:lnTo>
                  <a:pt x="318214" y="318208"/>
                </a:lnTo>
                <a:lnTo>
                  <a:pt x="280489" y="347356"/>
                </a:lnTo>
                <a:lnTo>
                  <a:pt x="235963" y="366149"/>
                </a:lnTo>
                <a:lnTo>
                  <a:pt x="186410" y="372808"/>
                </a:lnTo>
                <a:lnTo>
                  <a:pt x="136857" y="366149"/>
                </a:lnTo>
                <a:lnTo>
                  <a:pt x="92328" y="347356"/>
                </a:lnTo>
                <a:lnTo>
                  <a:pt x="54600" y="318208"/>
                </a:lnTo>
                <a:lnTo>
                  <a:pt x="25451" y="280480"/>
                </a:lnTo>
                <a:lnTo>
                  <a:pt x="6659" y="235951"/>
                </a:lnTo>
                <a:lnTo>
                  <a:pt x="0" y="186397"/>
                </a:lnTo>
                <a:lnTo>
                  <a:pt x="6659" y="136845"/>
                </a:lnTo>
                <a:lnTo>
                  <a:pt x="25451" y="92318"/>
                </a:lnTo>
                <a:lnTo>
                  <a:pt x="54600" y="54594"/>
                </a:lnTo>
                <a:lnTo>
                  <a:pt x="92328" y="25448"/>
                </a:lnTo>
                <a:lnTo>
                  <a:pt x="136857" y="6658"/>
                </a:lnTo>
                <a:lnTo>
                  <a:pt x="186410" y="0"/>
                </a:lnTo>
                <a:lnTo>
                  <a:pt x="235963" y="6658"/>
                </a:lnTo>
                <a:lnTo>
                  <a:pt x="280489" y="25448"/>
                </a:lnTo>
                <a:lnTo>
                  <a:pt x="318214" y="54594"/>
                </a:lnTo>
                <a:lnTo>
                  <a:pt x="347360" y="92318"/>
                </a:lnTo>
                <a:lnTo>
                  <a:pt x="366150" y="136845"/>
                </a:lnTo>
                <a:lnTo>
                  <a:pt x="372808" y="186397"/>
                </a:lnTo>
                <a:close/>
              </a:path>
            </a:pathLst>
          </a:custGeom>
          <a:ln w="4173">
            <a:solidFill>
              <a:srgbClr val="000000"/>
            </a:solidFill>
          </a:ln>
        </p:spPr>
        <p:txBody>
          <a:bodyPr wrap="square" lIns="0" tIns="0" rIns="0" bIns="0" rtlCol="0"/>
          <a:lstStyle/>
          <a:p>
            <a:endParaRPr/>
          </a:p>
        </p:txBody>
      </p:sp>
      <p:sp>
        <p:nvSpPr>
          <p:cNvPr id="71" name="object 71"/>
          <p:cNvSpPr/>
          <p:nvPr/>
        </p:nvSpPr>
        <p:spPr>
          <a:xfrm>
            <a:off x="2674759" y="4659820"/>
            <a:ext cx="373380" cy="373380"/>
          </a:xfrm>
          <a:custGeom>
            <a:avLst/>
            <a:gdLst/>
            <a:ahLst/>
            <a:cxnLst/>
            <a:rect l="l" t="t" r="r" b="b"/>
            <a:pathLst>
              <a:path w="373380" h="373379">
                <a:moveTo>
                  <a:pt x="372808" y="186397"/>
                </a:moveTo>
                <a:lnTo>
                  <a:pt x="366149" y="235951"/>
                </a:lnTo>
                <a:lnTo>
                  <a:pt x="347356" y="280480"/>
                </a:lnTo>
                <a:lnTo>
                  <a:pt x="318208" y="318208"/>
                </a:lnTo>
                <a:lnTo>
                  <a:pt x="280480" y="347356"/>
                </a:lnTo>
                <a:lnTo>
                  <a:pt x="235951" y="366149"/>
                </a:lnTo>
                <a:lnTo>
                  <a:pt x="186397" y="372808"/>
                </a:lnTo>
                <a:lnTo>
                  <a:pt x="136845" y="366149"/>
                </a:lnTo>
                <a:lnTo>
                  <a:pt x="92318" y="347356"/>
                </a:lnTo>
                <a:lnTo>
                  <a:pt x="54594" y="318208"/>
                </a:lnTo>
                <a:lnTo>
                  <a:pt x="25448" y="280480"/>
                </a:lnTo>
                <a:lnTo>
                  <a:pt x="6658" y="235951"/>
                </a:lnTo>
                <a:lnTo>
                  <a:pt x="0" y="186397"/>
                </a:lnTo>
                <a:lnTo>
                  <a:pt x="6658" y="136845"/>
                </a:lnTo>
                <a:lnTo>
                  <a:pt x="25448" y="92318"/>
                </a:lnTo>
                <a:lnTo>
                  <a:pt x="54594" y="54594"/>
                </a:lnTo>
                <a:lnTo>
                  <a:pt x="92318" y="25448"/>
                </a:lnTo>
                <a:lnTo>
                  <a:pt x="136845" y="6658"/>
                </a:lnTo>
                <a:lnTo>
                  <a:pt x="186397" y="0"/>
                </a:lnTo>
                <a:lnTo>
                  <a:pt x="235951" y="6658"/>
                </a:lnTo>
                <a:lnTo>
                  <a:pt x="280480" y="25448"/>
                </a:lnTo>
                <a:lnTo>
                  <a:pt x="318208" y="54594"/>
                </a:lnTo>
                <a:lnTo>
                  <a:pt x="347356" y="92318"/>
                </a:lnTo>
                <a:lnTo>
                  <a:pt x="366149" y="136845"/>
                </a:lnTo>
                <a:lnTo>
                  <a:pt x="372808" y="186397"/>
                </a:lnTo>
                <a:close/>
              </a:path>
            </a:pathLst>
          </a:custGeom>
          <a:ln w="4173">
            <a:solidFill>
              <a:srgbClr val="000000"/>
            </a:solidFill>
          </a:ln>
        </p:spPr>
        <p:txBody>
          <a:bodyPr wrap="square" lIns="0" tIns="0" rIns="0" bIns="0" rtlCol="0"/>
          <a:lstStyle/>
          <a:p>
            <a:endParaRPr/>
          </a:p>
        </p:txBody>
      </p:sp>
      <p:sp>
        <p:nvSpPr>
          <p:cNvPr id="72" name="object 72"/>
          <p:cNvSpPr/>
          <p:nvPr/>
        </p:nvSpPr>
        <p:spPr>
          <a:xfrm>
            <a:off x="3527209" y="5516714"/>
            <a:ext cx="373380" cy="373380"/>
          </a:xfrm>
          <a:custGeom>
            <a:avLst/>
            <a:gdLst/>
            <a:ahLst/>
            <a:cxnLst/>
            <a:rect l="l" t="t" r="r" b="b"/>
            <a:pathLst>
              <a:path w="373379" h="373379">
                <a:moveTo>
                  <a:pt x="372808" y="186410"/>
                </a:moveTo>
                <a:lnTo>
                  <a:pt x="366150" y="235963"/>
                </a:lnTo>
                <a:lnTo>
                  <a:pt x="347359" y="280489"/>
                </a:lnTo>
                <a:lnTo>
                  <a:pt x="318212" y="318214"/>
                </a:lnTo>
                <a:lnTo>
                  <a:pt x="280486" y="347360"/>
                </a:lnTo>
                <a:lnTo>
                  <a:pt x="235955" y="366150"/>
                </a:lnTo>
                <a:lnTo>
                  <a:pt x="186397" y="372808"/>
                </a:lnTo>
                <a:lnTo>
                  <a:pt x="136845" y="366150"/>
                </a:lnTo>
                <a:lnTo>
                  <a:pt x="92318" y="347360"/>
                </a:lnTo>
                <a:lnTo>
                  <a:pt x="54594" y="318214"/>
                </a:lnTo>
                <a:lnTo>
                  <a:pt x="25448" y="280489"/>
                </a:lnTo>
                <a:lnTo>
                  <a:pt x="6658" y="235963"/>
                </a:lnTo>
                <a:lnTo>
                  <a:pt x="0" y="186410"/>
                </a:lnTo>
                <a:lnTo>
                  <a:pt x="6658" y="136857"/>
                </a:lnTo>
                <a:lnTo>
                  <a:pt x="25448" y="92328"/>
                </a:lnTo>
                <a:lnTo>
                  <a:pt x="54594" y="54600"/>
                </a:lnTo>
                <a:lnTo>
                  <a:pt x="92318" y="25451"/>
                </a:lnTo>
                <a:lnTo>
                  <a:pt x="136845" y="6659"/>
                </a:lnTo>
                <a:lnTo>
                  <a:pt x="186397" y="0"/>
                </a:lnTo>
                <a:lnTo>
                  <a:pt x="235955" y="6659"/>
                </a:lnTo>
                <a:lnTo>
                  <a:pt x="280486" y="25451"/>
                </a:lnTo>
                <a:lnTo>
                  <a:pt x="318212" y="54600"/>
                </a:lnTo>
                <a:lnTo>
                  <a:pt x="347359" y="92328"/>
                </a:lnTo>
                <a:lnTo>
                  <a:pt x="366150" y="136857"/>
                </a:lnTo>
                <a:lnTo>
                  <a:pt x="372808" y="186410"/>
                </a:lnTo>
                <a:close/>
              </a:path>
            </a:pathLst>
          </a:custGeom>
          <a:ln w="4173">
            <a:solidFill>
              <a:srgbClr val="000000"/>
            </a:solidFill>
          </a:ln>
        </p:spPr>
        <p:txBody>
          <a:bodyPr wrap="square" lIns="0" tIns="0" rIns="0" bIns="0" rtlCol="0"/>
          <a:lstStyle/>
          <a:p>
            <a:endParaRPr/>
          </a:p>
        </p:txBody>
      </p:sp>
      <p:sp>
        <p:nvSpPr>
          <p:cNvPr id="73" name="object 73"/>
          <p:cNvSpPr/>
          <p:nvPr/>
        </p:nvSpPr>
        <p:spPr>
          <a:xfrm>
            <a:off x="4416945" y="4938026"/>
            <a:ext cx="373380" cy="373380"/>
          </a:xfrm>
          <a:custGeom>
            <a:avLst/>
            <a:gdLst/>
            <a:ahLst/>
            <a:cxnLst/>
            <a:rect l="l" t="t" r="r" b="b"/>
            <a:pathLst>
              <a:path w="373379" h="373379">
                <a:moveTo>
                  <a:pt x="372808" y="186410"/>
                </a:moveTo>
                <a:lnTo>
                  <a:pt x="366149" y="235963"/>
                </a:lnTo>
                <a:lnTo>
                  <a:pt x="347356" y="280489"/>
                </a:lnTo>
                <a:lnTo>
                  <a:pt x="318208" y="318214"/>
                </a:lnTo>
                <a:lnTo>
                  <a:pt x="280480" y="347360"/>
                </a:lnTo>
                <a:lnTo>
                  <a:pt x="235951" y="366150"/>
                </a:lnTo>
                <a:lnTo>
                  <a:pt x="186397" y="372808"/>
                </a:lnTo>
                <a:lnTo>
                  <a:pt x="136845" y="366150"/>
                </a:lnTo>
                <a:lnTo>
                  <a:pt x="92318" y="347360"/>
                </a:lnTo>
                <a:lnTo>
                  <a:pt x="54594" y="318214"/>
                </a:lnTo>
                <a:lnTo>
                  <a:pt x="25448" y="280489"/>
                </a:lnTo>
                <a:lnTo>
                  <a:pt x="6658" y="235963"/>
                </a:lnTo>
                <a:lnTo>
                  <a:pt x="0" y="186410"/>
                </a:lnTo>
                <a:lnTo>
                  <a:pt x="6658" y="136857"/>
                </a:lnTo>
                <a:lnTo>
                  <a:pt x="25448" y="92328"/>
                </a:lnTo>
                <a:lnTo>
                  <a:pt x="54594" y="54600"/>
                </a:lnTo>
                <a:lnTo>
                  <a:pt x="92318" y="25451"/>
                </a:lnTo>
                <a:lnTo>
                  <a:pt x="136845" y="6659"/>
                </a:lnTo>
                <a:lnTo>
                  <a:pt x="186397" y="0"/>
                </a:lnTo>
                <a:lnTo>
                  <a:pt x="235951" y="6659"/>
                </a:lnTo>
                <a:lnTo>
                  <a:pt x="280480" y="25451"/>
                </a:lnTo>
                <a:lnTo>
                  <a:pt x="318208" y="54600"/>
                </a:lnTo>
                <a:lnTo>
                  <a:pt x="347356" y="92328"/>
                </a:lnTo>
                <a:lnTo>
                  <a:pt x="366149" y="136857"/>
                </a:lnTo>
                <a:lnTo>
                  <a:pt x="372808" y="186410"/>
                </a:lnTo>
                <a:close/>
              </a:path>
            </a:pathLst>
          </a:custGeom>
          <a:ln w="4173">
            <a:solidFill>
              <a:srgbClr val="000000"/>
            </a:solidFill>
          </a:ln>
        </p:spPr>
        <p:txBody>
          <a:bodyPr wrap="square" lIns="0" tIns="0" rIns="0" bIns="0" rtlCol="0"/>
          <a:lstStyle/>
          <a:p>
            <a:endParaRPr/>
          </a:p>
        </p:txBody>
      </p:sp>
      <p:sp>
        <p:nvSpPr>
          <p:cNvPr id="74" name="object 74"/>
          <p:cNvSpPr/>
          <p:nvPr/>
        </p:nvSpPr>
        <p:spPr>
          <a:xfrm>
            <a:off x="5369547" y="4622533"/>
            <a:ext cx="373380" cy="373380"/>
          </a:xfrm>
          <a:custGeom>
            <a:avLst/>
            <a:gdLst/>
            <a:ahLst/>
            <a:cxnLst/>
            <a:rect l="l" t="t" r="r" b="b"/>
            <a:pathLst>
              <a:path w="373379" h="373379">
                <a:moveTo>
                  <a:pt x="372808" y="186410"/>
                </a:moveTo>
                <a:lnTo>
                  <a:pt x="366150" y="235963"/>
                </a:lnTo>
                <a:lnTo>
                  <a:pt x="347360" y="280489"/>
                </a:lnTo>
                <a:lnTo>
                  <a:pt x="318214" y="318214"/>
                </a:lnTo>
                <a:lnTo>
                  <a:pt x="280489" y="347360"/>
                </a:lnTo>
                <a:lnTo>
                  <a:pt x="235963" y="366150"/>
                </a:lnTo>
                <a:lnTo>
                  <a:pt x="186410" y="372808"/>
                </a:lnTo>
                <a:lnTo>
                  <a:pt x="136852" y="366150"/>
                </a:lnTo>
                <a:lnTo>
                  <a:pt x="92322" y="347360"/>
                </a:lnTo>
                <a:lnTo>
                  <a:pt x="54595" y="318214"/>
                </a:lnTo>
                <a:lnTo>
                  <a:pt x="25448" y="280489"/>
                </a:lnTo>
                <a:lnTo>
                  <a:pt x="6658" y="235963"/>
                </a:lnTo>
                <a:lnTo>
                  <a:pt x="0" y="186410"/>
                </a:lnTo>
                <a:lnTo>
                  <a:pt x="6658" y="136857"/>
                </a:lnTo>
                <a:lnTo>
                  <a:pt x="25448" y="92328"/>
                </a:lnTo>
                <a:lnTo>
                  <a:pt x="54595" y="54600"/>
                </a:lnTo>
                <a:lnTo>
                  <a:pt x="92322" y="25451"/>
                </a:lnTo>
                <a:lnTo>
                  <a:pt x="136852" y="6659"/>
                </a:lnTo>
                <a:lnTo>
                  <a:pt x="186410" y="0"/>
                </a:lnTo>
                <a:lnTo>
                  <a:pt x="235963" y="6659"/>
                </a:lnTo>
                <a:lnTo>
                  <a:pt x="280489" y="25451"/>
                </a:lnTo>
                <a:lnTo>
                  <a:pt x="318214" y="54600"/>
                </a:lnTo>
                <a:lnTo>
                  <a:pt x="347360" y="92328"/>
                </a:lnTo>
                <a:lnTo>
                  <a:pt x="366150" y="136857"/>
                </a:lnTo>
                <a:lnTo>
                  <a:pt x="372808" y="186410"/>
                </a:lnTo>
                <a:close/>
              </a:path>
            </a:pathLst>
          </a:custGeom>
          <a:ln w="4173">
            <a:solidFill>
              <a:srgbClr val="000000"/>
            </a:solidFill>
          </a:ln>
        </p:spPr>
        <p:txBody>
          <a:bodyPr wrap="square" lIns="0" tIns="0" rIns="0" bIns="0" rtlCol="0"/>
          <a:lstStyle/>
          <a:p>
            <a:endParaRPr/>
          </a:p>
        </p:txBody>
      </p:sp>
      <p:sp>
        <p:nvSpPr>
          <p:cNvPr id="75" name="object 75"/>
          <p:cNvSpPr/>
          <p:nvPr/>
        </p:nvSpPr>
        <p:spPr>
          <a:xfrm>
            <a:off x="5410720" y="5658053"/>
            <a:ext cx="373380" cy="373380"/>
          </a:xfrm>
          <a:custGeom>
            <a:avLst/>
            <a:gdLst/>
            <a:ahLst/>
            <a:cxnLst/>
            <a:rect l="l" t="t" r="r" b="b"/>
            <a:pathLst>
              <a:path w="373379" h="373379">
                <a:moveTo>
                  <a:pt x="372808" y="186397"/>
                </a:moveTo>
                <a:lnTo>
                  <a:pt x="366150" y="235955"/>
                </a:lnTo>
                <a:lnTo>
                  <a:pt x="347360" y="280486"/>
                </a:lnTo>
                <a:lnTo>
                  <a:pt x="318214" y="318212"/>
                </a:lnTo>
                <a:lnTo>
                  <a:pt x="280489" y="347359"/>
                </a:lnTo>
                <a:lnTo>
                  <a:pt x="235963" y="366150"/>
                </a:lnTo>
                <a:lnTo>
                  <a:pt x="186410" y="372808"/>
                </a:lnTo>
                <a:lnTo>
                  <a:pt x="136857" y="366150"/>
                </a:lnTo>
                <a:lnTo>
                  <a:pt x="92328" y="347359"/>
                </a:lnTo>
                <a:lnTo>
                  <a:pt x="54600" y="318212"/>
                </a:lnTo>
                <a:lnTo>
                  <a:pt x="25451" y="280486"/>
                </a:lnTo>
                <a:lnTo>
                  <a:pt x="6659" y="235955"/>
                </a:lnTo>
                <a:lnTo>
                  <a:pt x="0" y="186397"/>
                </a:lnTo>
                <a:lnTo>
                  <a:pt x="6659" y="136845"/>
                </a:lnTo>
                <a:lnTo>
                  <a:pt x="25451" y="92318"/>
                </a:lnTo>
                <a:lnTo>
                  <a:pt x="54600" y="54594"/>
                </a:lnTo>
                <a:lnTo>
                  <a:pt x="92328" y="25448"/>
                </a:lnTo>
                <a:lnTo>
                  <a:pt x="136857" y="6658"/>
                </a:lnTo>
                <a:lnTo>
                  <a:pt x="186410" y="0"/>
                </a:lnTo>
                <a:lnTo>
                  <a:pt x="235963" y="6658"/>
                </a:lnTo>
                <a:lnTo>
                  <a:pt x="280489" y="25448"/>
                </a:lnTo>
                <a:lnTo>
                  <a:pt x="318214" y="54594"/>
                </a:lnTo>
                <a:lnTo>
                  <a:pt x="347360" y="92318"/>
                </a:lnTo>
                <a:lnTo>
                  <a:pt x="366150" y="136845"/>
                </a:lnTo>
                <a:lnTo>
                  <a:pt x="372808" y="186397"/>
                </a:lnTo>
                <a:close/>
              </a:path>
            </a:pathLst>
          </a:custGeom>
          <a:ln w="4173">
            <a:solidFill>
              <a:srgbClr val="000000"/>
            </a:solidFill>
          </a:ln>
        </p:spPr>
        <p:txBody>
          <a:bodyPr wrap="square" lIns="0" tIns="0" rIns="0" bIns="0" rtlCol="0"/>
          <a:lstStyle/>
          <a:p>
            <a:endParaRPr/>
          </a:p>
        </p:txBody>
      </p:sp>
      <p:sp>
        <p:nvSpPr>
          <p:cNvPr id="76" name="object 76"/>
          <p:cNvSpPr/>
          <p:nvPr/>
        </p:nvSpPr>
        <p:spPr>
          <a:xfrm>
            <a:off x="2188438" y="4945265"/>
            <a:ext cx="501015" cy="250825"/>
          </a:xfrm>
          <a:custGeom>
            <a:avLst/>
            <a:gdLst/>
            <a:ahLst/>
            <a:cxnLst/>
            <a:rect l="l" t="t" r="r" b="b"/>
            <a:pathLst>
              <a:path w="501014" h="250825">
                <a:moveTo>
                  <a:pt x="0" y="250393"/>
                </a:moveTo>
                <a:lnTo>
                  <a:pt x="500786" y="0"/>
                </a:lnTo>
              </a:path>
            </a:pathLst>
          </a:custGeom>
          <a:ln w="4173">
            <a:solidFill>
              <a:srgbClr val="000000"/>
            </a:solidFill>
          </a:ln>
        </p:spPr>
        <p:txBody>
          <a:bodyPr wrap="square" lIns="0" tIns="0" rIns="0" bIns="0" rtlCol="0"/>
          <a:lstStyle/>
          <a:p>
            <a:endParaRPr/>
          </a:p>
        </p:txBody>
      </p:sp>
      <p:sp>
        <p:nvSpPr>
          <p:cNvPr id="77" name="object 77"/>
          <p:cNvSpPr/>
          <p:nvPr/>
        </p:nvSpPr>
        <p:spPr>
          <a:xfrm>
            <a:off x="2188438" y="5404319"/>
            <a:ext cx="1336040" cy="334010"/>
          </a:xfrm>
          <a:custGeom>
            <a:avLst/>
            <a:gdLst/>
            <a:ahLst/>
            <a:cxnLst/>
            <a:rect l="l" t="t" r="r" b="b"/>
            <a:pathLst>
              <a:path w="1336039" h="334010">
                <a:moveTo>
                  <a:pt x="0" y="0"/>
                </a:moveTo>
                <a:lnTo>
                  <a:pt x="1335430" y="333857"/>
                </a:lnTo>
              </a:path>
            </a:pathLst>
          </a:custGeom>
          <a:ln w="4173">
            <a:solidFill>
              <a:srgbClr val="000000"/>
            </a:solidFill>
          </a:ln>
        </p:spPr>
        <p:txBody>
          <a:bodyPr wrap="square" lIns="0" tIns="0" rIns="0" bIns="0" rtlCol="0"/>
          <a:lstStyle/>
          <a:p>
            <a:endParaRPr/>
          </a:p>
        </p:txBody>
      </p:sp>
      <p:sp>
        <p:nvSpPr>
          <p:cNvPr id="78" name="object 78"/>
          <p:cNvSpPr/>
          <p:nvPr/>
        </p:nvSpPr>
        <p:spPr>
          <a:xfrm>
            <a:off x="3064814" y="4820068"/>
            <a:ext cx="1377315" cy="292735"/>
          </a:xfrm>
          <a:custGeom>
            <a:avLst/>
            <a:gdLst/>
            <a:ahLst/>
            <a:cxnLst/>
            <a:rect l="l" t="t" r="r" b="b"/>
            <a:pathLst>
              <a:path w="1377314" h="292735">
                <a:moveTo>
                  <a:pt x="0" y="0"/>
                </a:moveTo>
                <a:lnTo>
                  <a:pt x="1377162" y="292125"/>
                </a:lnTo>
              </a:path>
            </a:pathLst>
          </a:custGeom>
          <a:ln w="4173">
            <a:solidFill>
              <a:srgbClr val="000000"/>
            </a:solidFill>
          </a:ln>
        </p:spPr>
        <p:txBody>
          <a:bodyPr wrap="square" lIns="0" tIns="0" rIns="0" bIns="0" rtlCol="0"/>
          <a:lstStyle/>
          <a:p>
            <a:endParaRPr/>
          </a:p>
        </p:txBody>
      </p:sp>
      <p:sp>
        <p:nvSpPr>
          <p:cNvPr id="79" name="object 79"/>
          <p:cNvSpPr/>
          <p:nvPr/>
        </p:nvSpPr>
        <p:spPr>
          <a:xfrm>
            <a:off x="2981350" y="4986997"/>
            <a:ext cx="626110" cy="542925"/>
          </a:xfrm>
          <a:custGeom>
            <a:avLst/>
            <a:gdLst/>
            <a:ahLst/>
            <a:cxnLst/>
            <a:rect l="l" t="t" r="r" b="b"/>
            <a:pathLst>
              <a:path w="626110" h="542925">
                <a:moveTo>
                  <a:pt x="0" y="0"/>
                </a:moveTo>
                <a:lnTo>
                  <a:pt x="625983" y="542518"/>
                </a:lnTo>
              </a:path>
            </a:pathLst>
          </a:custGeom>
          <a:ln w="4173">
            <a:solidFill>
              <a:srgbClr val="000000"/>
            </a:solidFill>
          </a:ln>
        </p:spPr>
        <p:txBody>
          <a:bodyPr wrap="square" lIns="0" tIns="0" rIns="0" bIns="0" rtlCol="0"/>
          <a:lstStyle/>
          <a:p>
            <a:endParaRPr/>
          </a:p>
        </p:txBody>
      </p:sp>
      <p:sp>
        <p:nvSpPr>
          <p:cNvPr id="80" name="object 80"/>
          <p:cNvSpPr/>
          <p:nvPr/>
        </p:nvSpPr>
        <p:spPr>
          <a:xfrm>
            <a:off x="3605110" y="5529516"/>
            <a:ext cx="4445" cy="0"/>
          </a:xfrm>
          <a:custGeom>
            <a:avLst/>
            <a:gdLst/>
            <a:ahLst/>
            <a:cxnLst/>
            <a:rect l="l" t="t" r="r" b="b"/>
            <a:pathLst>
              <a:path w="4445">
                <a:moveTo>
                  <a:pt x="0" y="0"/>
                </a:moveTo>
                <a:lnTo>
                  <a:pt x="4445" y="0"/>
                </a:lnTo>
              </a:path>
            </a:pathLst>
          </a:custGeom>
          <a:ln w="4173">
            <a:solidFill>
              <a:srgbClr val="000000"/>
            </a:solidFill>
          </a:ln>
        </p:spPr>
        <p:txBody>
          <a:bodyPr wrap="square" lIns="0" tIns="0" rIns="0" bIns="0" rtlCol="0"/>
          <a:lstStyle/>
          <a:p>
            <a:endParaRPr/>
          </a:p>
        </p:txBody>
      </p:sp>
      <p:sp>
        <p:nvSpPr>
          <p:cNvPr id="81" name="object 81"/>
          <p:cNvSpPr/>
          <p:nvPr/>
        </p:nvSpPr>
        <p:spPr>
          <a:xfrm>
            <a:off x="3899458" y="5279123"/>
            <a:ext cx="584835" cy="375920"/>
          </a:xfrm>
          <a:custGeom>
            <a:avLst/>
            <a:gdLst/>
            <a:ahLst/>
            <a:cxnLst/>
            <a:rect l="l" t="t" r="r" b="b"/>
            <a:pathLst>
              <a:path w="584835" h="375920">
                <a:moveTo>
                  <a:pt x="0" y="375589"/>
                </a:moveTo>
                <a:lnTo>
                  <a:pt x="584250" y="0"/>
                </a:lnTo>
              </a:path>
            </a:pathLst>
          </a:custGeom>
          <a:ln w="4173">
            <a:solidFill>
              <a:srgbClr val="000000"/>
            </a:solidFill>
          </a:ln>
        </p:spPr>
        <p:txBody>
          <a:bodyPr wrap="square" lIns="0" tIns="0" rIns="0" bIns="0" rtlCol="0"/>
          <a:lstStyle/>
          <a:p>
            <a:endParaRPr/>
          </a:p>
        </p:txBody>
      </p:sp>
      <p:sp>
        <p:nvSpPr>
          <p:cNvPr id="82" name="object 82"/>
          <p:cNvSpPr/>
          <p:nvPr/>
        </p:nvSpPr>
        <p:spPr>
          <a:xfrm>
            <a:off x="4775835" y="4861801"/>
            <a:ext cx="584835" cy="208915"/>
          </a:xfrm>
          <a:custGeom>
            <a:avLst/>
            <a:gdLst/>
            <a:ahLst/>
            <a:cxnLst/>
            <a:rect l="l" t="t" r="r" b="b"/>
            <a:pathLst>
              <a:path w="584835" h="208914">
                <a:moveTo>
                  <a:pt x="0" y="208661"/>
                </a:moveTo>
                <a:lnTo>
                  <a:pt x="584250" y="0"/>
                </a:lnTo>
              </a:path>
            </a:pathLst>
          </a:custGeom>
          <a:ln w="4173">
            <a:solidFill>
              <a:srgbClr val="000000"/>
            </a:solidFill>
          </a:ln>
        </p:spPr>
        <p:txBody>
          <a:bodyPr wrap="square" lIns="0" tIns="0" rIns="0" bIns="0" rtlCol="0"/>
          <a:lstStyle/>
          <a:p>
            <a:endParaRPr/>
          </a:p>
        </p:txBody>
      </p:sp>
      <p:sp>
        <p:nvSpPr>
          <p:cNvPr id="83" name="object 83"/>
          <p:cNvSpPr/>
          <p:nvPr/>
        </p:nvSpPr>
        <p:spPr>
          <a:xfrm>
            <a:off x="4734102" y="5237391"/>
            <a:ext cx="709930" cy="501015"/>
          </a:xfrm>
          <a:custGeom>
            <a:avLst/>
            <a:gdLst/>
            <a:ahLst/>
            <a:cxnLst/>
            <a:rect l="l" t="t" r="r" b="b"/>
            <a:pathLst>
              <a:path w="709929" h="501014">
                <a:moveTo>
                  <a:pt x="0" y="0"/>
                </a:moveTo>
                <a:lnTo>
                  <a:pt x="709447" y="500786"/>
                </a:lnTo>
              </a:path>
            </a:pathLst>
          </a:custGeom>
          <a:ln w="4173">
            <a:solidFill>
              <a:srgbClr val="000000"/>
            </a:solidFill>
          </a:ln>
        </p:spPr>
        <p:txBody>
          <a:bodyPr wrap="square" lIns="0" tIns="0" rIns="0" bIns="0" rtlCol="0"/>
          <a:lstStyle/>
          <a:p>
            <a:endParaRPr/>
          </a:p>
        </p:txBody>
      </p:sp>
      <p:sp>
        <p:nvSpPr>
          <p:cNvPr id="84" name="object 84"/>
          <p:cNvSpPr/>
          <p:nvPr/>
        </p:nvSpPr>
        <p:spPr>
          <a:xfrm>
            <a:off x="5568746" y="4986997"/>
            <a:ext cx="0" cy="668020"/>
          </a:xfrm>
          <a:custGeom>
            <a:avLst/>
            <a:gdLst/>
            <a:ahLst/>
            <a:cxnLst/>
            <a:rect l="l" t="t" r="r" b="b"/>
            <a:pathLst>
              <a:path h="668020">
                <a:moveTo>
                  <a:pt x="0" y="0"/>
                </a:moveTo>
                <a:lnTo>
                  <a:pt x="0" y="667715"/>
                </a:lnTo>
              </a:path>
            </a:pathLst>
          </a:custGeom>
          <a:ln w="3175">
            <a:solidFill>
              <a:srgbClr val="000000"/>
            </a:solidFill>
          </a:ln>
        </p:spPr>
        <p:txBody>
          <a:bodyPr wrap="square" lIns="0" tIns="0" rIns="0" bIns="0" rtlCol="0"/>
          <a:lstStyle/>
          <a:p>
            <a:endParaRPr/>
          </a:p>
        </p:txBody>
      </p:sp>
      <p:sp>
        <p:nvSpPr>
          <p:cNvPr id="85" name="object 85"/>
          <p:cNvSpPr/>
          <p:nvPr/>
        </p:nvSpPr>
        <p:spPr>
          <a:xfrm>
            <a:off x="5568746" y="4986997"/>
            <a:ext cx="0" cy="668020"/>
          </a:xfrm>
          <a:custGeom>
            <a:avLst/>
            <a:gdLst/>
            <a:ahLst/>
            <a:cxnLst/>
            <a:rect l="l" t="t" r="r" b="b"/>
            <a:pathLst>
              <a:path h="668020">
                <a:moveTo>
                  <a:pt x="0" y="0"/>
                </a:moveTo>
                <a:lnTo>
                  <a:pt x="0" y="667715"/>
                </a:lnTo>
              </a:path>
            </a:pathLst>
          </a:custGeom>
          <a:ln w="4173">
            <a:solidFill>
              <a:srgbClr val="000000"/>
            </a:solidFill>
          </a:ln>
        </p:spPr>
        <p:txBody>
          <a:bodyPr wrap="square" lIns="0" tIns="0" rIns="0" bIns="0" rtlCol="0"/>
          <a:lstStyle/>
          <a:p>
            <a:endParaRPr/>
          </a:p>
        </p:txBody>
      </p:sp>
      <p:sp>
        <p:nvSpPr>
          <p:cNvPr id="86" name="object 86"/>
          <p:cNvSpPr/>
          <p:nvPr/>
        </p:nvSpPr>
        <p:spPr>
          <a:xfrm>
            <a:off x="1687652" y="5320855"/>
            <a:ext cx="167005" cy="0"/>
          </a:xfrm>
          <a:custGeom>
            <a:avLst/>
            <a:gdLst/>
            <a:ahLst/>
            <a:cxnLst/>
            <a:rect l="l" t="t" r="r" b="b"/>
            <a:pathLst>
              <a:path w="167005">
                <a:moveTo>
                  <a:pt x="0" y="0"/>
                </a:moveTo>
                <a:lnTo>
                  <a:pt x="166928" y="0"/>
                </a:lnTo>
              </a:path>
            </a:pathLst>
          </a:custGeom>
          <a:ln w="3175">
            <a:solidFill>
              <a:srgbClr val="000000"/>
            </a:solidFill>
          </a:ln>
        </p:spPr>
        <p:txBody>
          <a:bodyPr wrap="square" lIns="0" tIns="0" rIns="0" bIns="0" rtlCol="0"/>
          <a:lstStyle/>
          <a:p>
            <a:endParaRPr/>
          </a:p>
        </p:txBody>
      </p:sp>
      <p:sp>
        <p:nvSpPr>
          <p:cNvPr id="87" name="object 87"/>
          <p:cNvSpPr/>
          <p:nvPr/>
        </p:nvSpPr>
        <p:spPr>
          <a:xfrm>
            <a:off x="1687652" y="5320855"/>
            <a:ext cx="167005" cy="0"/>
          </a:xfrm>
          <a:custGeom>
            <a:avLst/>
            <a:gdLst/>
            <a:ahLst/>
            <a:cxnLst/>
            <a:rect l="l" t="t" r="r" b="b"/>
            <a:pathLst>
              <a:path w="167005">
                <a:moveTo>
                  <a:pt x="0" y="0"/>
                </a:moveTo>
                <a:lnTo>
                  <a:pt x="166928" y="0"/>
                </a:lnTo>
              </a:path>
            </a:pathLst>
          </a:custGeom>
          <a:ln w="4173">
            <a:solidFill>
              <a:srgbClr val="000000"/>
            </a:solidFill>
          </a:ln>
        </p:spPr>
        <p:txBody>
          <a:bodyPr wrap="square" lIns="0" tIns="0" rIns="0" bIns="0" rtlCol="0"/>
          <a:lstStyle/>
          <a:p>
            <a:endParaRPr/>
          </a:p>
        </p:txBody>
      </p:sp>
      <p:sp>
        <p:nvSpPr>
          <p:cNvPr id="88" name="object 88"/>
          <p:cNvSpPr/>
          <p:nvPr/>
        </p:nvSpPr>
        <p:spPr>
          <a:xfrm>
            <a:off x="2728734" y="5404319"/>
            <a:ext cx="4445" cy="0"/>
          </a:xfrm>
          <a:custGeom>
            <a:avLst/>
            <a:gdLst/>
            <a:ahLst/>
            <a:cxnLst/>
            <a:rect l="l" t="t" r="r" b="b"/>
            <a:pathLst>
              <a:path w="4444">
                <a:moveTo>
                  <a:pt x="0" y="0"/>
                </a:moveTo>
                <a:lnTo>
                  <a:pt x="4445" y="0"/>
                </a:lnTo>
              </a:path>
            </a:pathLst>
          </a:custGeom>
          <a:ln w="4173">
            <a:solidFill>
              <a:srgbClr val="000000"/>
            </a:solidFill>
          </a:ln>
        </p:spPr>
        <p:txBody>
          <a:bodyPr wrap="square" lIns="0" tIns="0" rIns="0" bIns="0" rtlCol="0"/>
          <a:lstStyle/>
          <a:p>
            <a:endParaRPr/>
          </a:p>
        </p:txBody>
      </p:sp>
      <p:sp>
        <p:nvSpPr>
          <p:cNvPr id="89" name="object 89"/>
          <p:cNvSpPr/>
          <p:nvPr/>
        </p:nvSpPr>
        <p:spPr>
          <a:xfrm>
            <a:off x="3369768" y="5772683"/>
            <a:ext cx="196215" cy="49530"/>
          </a:xfrm>
          <a:custGeom>
            <a:avLst/>
            <a:gdLst/>
            <a:ahLst/>
            <a:cxnLst/>
            <a:rect l="l" t="t" r="r" b="b"/>
            <a:pathLst>
              <a:path w="196214" h="49529">
                <a:moveTo>
                  <a:pt x="195832" y="48958"/>
                </a:moveTo>
                <a:lnTo>
                  <a:pt x="0" y="0"/>
                </a:lnTo>
              </a:path>
            </a:pathLst>
          </a:custGeom>
          <a:ln w="4173">
            <a:solidFill>
              <a:srgbClr val="000000"/>
            </a:solidFill>
          </a:ln>
        </p:spPr>
        <p:txBody>
          <a:bodyPr wrap="square" lIns="0" tIns="0" rIns="0" bIns="0" rtlCol="0"/>
          <a:lstStyle/>
          <a:p>
            <a:endParaRPr/>
          </a:p>
        </p:txBody>
      </p:sp>
      <p:sp>
        <p:nvSpPr>
          <p:cNvPr id="90" name="object 90"/>
          <p:cNvSpPr/>
          <p:nvPr/>
        </p:nvSpPr>
        <p:spPr>
          <a:xfrm>
            <a:off x="3240655" y="5740405"/>
            <a:ext cx="129539" cy="32384"/>
          </a:xfrm>
          <a:custGeom>
            <a:avLst/>
            <a:gdLst/>
            <a:ahLst/>
            <a:cxnLst/>
            <a:rect l="l" t="t" r="r" b="b"/>
            <a:pathLst>
              <a:path w="129539" h="32385">
                <a:moveTo>
                  <a:pt x="129112" y="32278"/>
                </a:moveTo>
                <a:lnTo>
                  <a:pt x="0" y="0"/>
                </a:lnTo>
              </a:path>
            </a:pathLst>
          </a:custGeom>
          <a:ln w="4173">
            <a:solidFill>
              <a:srgbClr val="000000"/>
            </a:solidFill>
          </a:ln>
        </p:spPr>
        <p:txBody>
          <a:bodyPr wrap="square" lIns="0" tIns="0" rIns="0" bIns="0" rtlCol="0"/>
          <a:lstStyle/>
          <a:p>
            <a:endParaRPr/>
          </a:p>
        </p:txBody>
      </p:sp>
      <p:sp>
        <p:nvSpPr>
          <p:cNvPr id="91" name="object 91"/>
          <p:cNvSpPr/>
          <p:nvPr/>
        </p:nvSpPr>
        <p:spPr>
          <a:xfrm>
            <a:off x="3240646" y="5740400"/>
            <a:ext cx="68580" cy="32384"/>
          </a:xfrm>
          <a:custGeom>
            <a:avLst/>
            <a:gdLst/>
            <a:ahLst/>
            <a:cxnLst/>
            <a:rect l="l" t="t" r="r" b="b"/>
            <a:pathLst>
              <a:path w="68579" h="32385">
                <a:moveTo>
                  <a:pt x="68440" y="0"/>
                </a:moveTo>
                <a:lnTo>
                  <a:pt x="0" y="0"/>
                </a:lnTo>
                <a:lnTo>
                  <a:pt x="60655" y="32283"/>
                </a:lnTo>
                <a:lnTo>
                  <a:pt x="68440" y="0"/>
                </a:lnTo>
                <a:close/>
              </a:path>
            </a:pathLst>
          </a:custGeom>
          <a:solidFill>
            <a:srgbClr val="000000"/>
          </a:solidFill>
        </p:spPr>
        <p:txBody>
          <a:bodyPr wrap="square" lIns="0" tIns="0" rIns="0" bIns="0" rtlCol="0"/>
          <a:lstStyle/>
          <a:p>
            <a:endParaRPr/>
          </a:p>
        </p:txBody>
      </p:sp>
      <p:sp>
        <p:nvSpPr>
          <p:cNvPr id="92" name="object 92"/>
          <p:cNvSpPr/>
          <p:nvPr/>
        </p:nvSpPr>
        <p:spPr>
          <a:xfrm>
            <a:off x="3240646" y="5740400"/>
            <a:ext cx="68580" cy="32384"/>
          </a:xfrm>
          <a:custGeom>
            <a:avLst/>
            <a:gdLst/>
            <a:ahLst/>
            <a:cxnLst/>
            <a:rect l="l" t="t" r="r" b="b"/>
            <a:pathLst>
              <a:path w="68579" h="32385">
                <a:moveTo>
                  <a:pt x="68440" y="0"/>
                </a:moveTo>
                <a:lnTo>
                  <a:pt x="0" y="0"/>
                </a:lnTo>
                <a:lnTo>
                  <a:pt x="60655" y="32283"/>
                </a:lnTo>
                <a:lnTo>
                  <a:pt x="68440" y="0"/>
                </a:lnTo>
                <a:close/>
              </a:path>
            </a:pathLst>
          </a:custGeom>
          <a:ln w="4173">
            <a:solidFill>
              <a:srgbClr val="000000"/>
            </a:solidFill>
          </a:ln>
        </p:spPr>
        <p:txBody>
          <a:bodyPr wrap="square" lIns="0" tIns="0" rIns="0" bIns="0" rtlCol="0"/>
          <a:lstStyle/>
          <a:p>
            <a:endParaRPr/>
          </a:p>
        </p:txBody>
      </p:sp>
      <p:sp>
        <p:nvSpPr>
          <p:cNvPr id="93" name="object 93"/>
          <p:cNvSpPr/>
          <p:nvPr/>
        </p:nvSpPr>
        <p:spPr>
          <a:xfrm>
            <a:off x="2021509" y="4973091"/>
            <a:ext cx="208915" cy="139700"/>
          </a:xfrm>
          <a:custGeom>
            <a:avLst/>
            <a:gdLst/>
            <a:ahLst/>
            <a:cxnLst/>
            <a:rect l="l" t="t" r="r" b="b"/>
            <a:pathLst>
              <a:path w="208914" h="139700">
                <a:moveTo>
                  <a:pt x="0" y="139102"/>
                </a:moveTo>
                <a:lnTo>
                  <a:pt x="208654" y="0"/>
                </a:lnTo>
              </a:path>
            </a:pathLst>
          </a:custGeom>
          <a:ln w="4173">
            <a:solidFill>
              <a:srgbClr val="000000"/>
            </a:solidFill>
          </a:ln>
        </p:spPr>
        <p:txBody>
          <a:bodyPr wrap="square" lIns="0" tIns="0" rIns="0" bIns="0" rtlCol="0"/>
          <a:lstStyle/>
          <a:p>
            <a:endParaRPr/>
          </a:p>
        </p:txBody>
      </p:sp>
      <p:sp>
        <p:nvSpPr>
          <p:cNvPr id="94" name="object 94"/>
          <p:cNvSpPr/>
          <p:nvPr/>
        </p:nvSpPr>
        <p:spPr>
          <a:xfrm>
            <a:off x="2230163" y="4950467"/>
            <a:ext cx="34290" cy="22860"/>
          </a:xfrm>
          <a:custGeom>
            <a:avLst/>
            <a:gdLst/>
            <a:ahLst/>
            <a:cxnLst/>
            <a:rect l="l" t="t" r="r" b="b"/>
            <a:pathLst>
              <a:path w="34289" h="22860">
                <a:moveTo>
                  <a:pt x="0" y="22624"/>
                </a:moveTo>
                <a:lnTo>
                  <a:pt x="33936" y="0"/>
                </a:lnTo>
              </a:path>
            </a:pathLst>
          </a:custGeom>
          <a:ln w="4173">
            <a:solidFill>
              <a:srgbClr val="000000"/>
            </a:solidFill>
          </a:ln>
        </p:spPr>
        <p:txBody>
          <a:bodyPr wrap="square" lIns="0" tIns="0" rIns="0" bIns="0" rtlCol="0"/>
          <a:lstStyle/>
          <a:p>
            <a:endParaRPr/>
          </a:p>
        </p:txBody>
      </p:sp>
      <p:sp>
        <p:nvSpPr>
          <p:cNvPr id="95" name="object 95"/>
          <p:cNvSpPr/>
          <p:nvPr/>
        </p:nvSpPr>
        <p:spPr>
          <a:xfrm>
            <a:off x="2199563" y="4950269"/>
            <a:ext cx="65405" cy="50800"/>
          </a:xfrm>
          <a:custGeom>
            <a:avLst/>
            <a:gdLst/>
            <a:ahLst/>
            <a:cxnLst/>
            <a:rect l="l" t="t" r="r" b="b"/>
            <a:pathLst>
              <a:path w="65405" h="50800">
                <a:moveTo>
                  <a:pt x="65100" y="0"/>
                </a:moveTo>
                <a:lnTo>
                  <a:pt x="0" y="22821"/>
                </a:lnTo>
                <a:lnTo>
                  <a:pt x="18364" y="50634"/>
                </a:lnTo>
                <a:lnTo>
                  <a:pt x="65100" y="0"/>
                </a:lnTo>
                <a:close/>
              </a:path>
            </a:pathLst>
          </a:custGeom>
          <a:solidFill>
            <a:srgbClr val="000000"/>
          </a:solidFill>
        </p:spPr>
        <p:txBody>
          <a:bodyPr wrap="square" lIns="0" tIns="0" rIns="0" bIns="0" rtlCol="0"/>
          <a:lstStyle/>
          <a:p>
            <a:endParaRPr/>
          </a:p>
        </p:txBody>
      </p:sp>
      <p:sp>
        <p:nvSpPr>
          <p:cNvPr id="96" name="object 96"/>
          <p:cNvSpPr/>
          <p:nvPr/>
        </p:nvSpPr>
        <p:spPr>
          <a:xfrm>
            <a:off x="2199563" y="4950269"/>
            <a:ext cx="65405" cy="50800"/>
          </a:xfrm>
          <a:custGeom>
            <a:avLst/>
            <a:gdLst/>
            <a:ahLst/>
            <a:cxnLst/>
            <a:rect l="l" t="t" r="r" b="b"/>
            <a:pathLst>
              <a:path w="65405" h="50800">
                <a:moveTo>
                  <a:pt x="18364" y="50634"/>
                </a:moveTo>
                <a:lnTo>
                  <a:pt x="65100" y="0"/>
                </a:lnTo>
                <a:lnTo>
                  <a:pt x="0" y="22821"/>
                </a:lnTo>
                <a:lnTo>
                  <a:pt x="18364" y="50634"/>
                </a:lnTo>
                <a:close/>
              </a:path>
            </a:pathLst>
          </a:custGeom>
          <a:ln w="4173">
            <a:solidFill>
              <a:srgbClr val="000000"/>
            </a:solidFill>
          </a:ln>
        </p:spPr>
        <p:txBody>
          <a:bodyPr wrap="square" lIns="0" tIns="0" rIns="0" bIns="0" rtlCol="0"/>
          <a:lstStyle/>
          <a:p>
            <a:endParaRPr/>
          </a:p>
        </p:txBody>
      </p:sp>
      <p:sp>
        <p:nvSpPr>
          <p:cNvPr id="97" name="object 97"/>
          <p:cNvSpPr/>
          <p:nvPr/>
        </p:nvSpPr>
        <p:spPr>
          <a:xfrm>
            <a:off x="1938045" y="5696445"/>
            <a:ext cx="533400" cy="123189"/>
          </a:xfrm>
          <a:custGeom>
            <a:avLst/>
            <a:gdLst/>
            <a:ahLst/>
            <a:cxnLst/>
            <a:rect l="l" t="t" r="r" b="b"/>
            <a:pathLst>
              <a:path w="533400" h="123189">
                <a:moveTo>
                  <a:pt x="0" y="0"/>
                </a:moveTo>
                <a:lnTo>
                  <a:pt x="532936" y="122985"/>
                </a:lnTo>
              </a:path>
            </a:pathLst>
          </a:custGeom>
          <a:ln w="4173">
            <a:solidFill>
              <a:srgbClr val="000000"/>
            </a:solidFill>
          </a:ln>
        </p:spPr>
        <p:txBody>
          <a:bodyPr wrap="square" lIns="0" tIns="0" rIns="0" bIns="0" rtlCol="0"/>
          <a:lstStyle/>
          <a:p>
            <a:endParaRPr/>
          </a:p>
        </p:txBody>
      </p:sp>
      <p:sp>
        <p:nvSpPr>
          <p:cNvPr id="98" name="object 98"/>
          <p:cNvSpPr/>
          <p:nvPr/>
        </p:nvSpPr>
        <p:spPr>
          <a:xfrm>
            <a:off x="2402662" y="5787694"/>
            <a:ext cx="69215" cy="33020"/>
          </a:xfrm>
          <a:custGeom>
            <a:avLst/>
            <a:gdLst/>
            <a:ahLst/>
            <a:cxnLst/>
            <a:rect l="l" t="t" r="r" b="b"/>
            <a:pathLst>
              <a:path w="69214" h="33020">
                <a:moveTo>
                  <a:pt x="7239" y="0"/>
                </a:moveTo>
                <a:lnTo>
                  <a:pt x="0" y="32829"/>
                </a:lnTo>
                <a:lnTo>
                  <a:pt x="68999" y="31724"/>
                </a:lnTo>
                <a:lnTo>
                  <a:pt x="7239" y="0"/>
                </a:lnTo>
                <a:close/>
              </a:path>
            </a:pathLst>
          </a:custGeom>
          <a:solidFill>
            <a:srgbClr val="000000"/>
          </a:solidFill>
        </p:spPr>
        <p:txBody>
          <a:bodyPr wrap="square" lIns="0" tIns="0" rIns="0" bIns="0" rtlCol="0"/>
          <a:lstStyle/>
          <a:p>
            <a:endParaRPr/>
          </a:p>
        </p:txBody>
      </p:sp>
      <p:sp>
        <p:nvSpPr>
          <p:cNvPr id="99" name="object 99"/>
          <p:cNvSpPr/>
          <p:nvPr/>
        </p:nvSpPr>
        <p:spPr>
          <a:xfrm>
            <a:off x="2402662" y="5787694"/>
            <a:ext cx="69215" cy="33020"/>
          </a:xfrm>
          <a:custGeom>
            <a:avLst/>
            <a:gdLst/>
            <a:ahLst/>
            <a:cxnLst/>
            <a:rect l="l" t="t" r="r" b="b"/>
            <a:pathLst>
              <a:path w="69214" h="33020">
                <a:moveTo>
                  <a:pt x="0" y="32829"/>
                </a:moveTo>
                <a:lnTo>
                  <a:pt x="68999" y="31724"/>
                </a:lnTo>
                <a:lnTo>
                  <a:pt x="7239" y="0"/>
                </a:lnTo>
                <a:lnTo>
                  <a:pt x="0" y="32829"/>
                </a:lnTo>
                <a:close/>
              </a:path>
            </a:pathLst>
          </a:custGeom>
          <a:ln w="4173">
            <a:solidFill>
              <a:srgbClr val="000000"/>
            </a:solidFill>
          </a:ln>
        </p:spPr>
        <p:txBody>
          <a:bodyPr wrap="square" lIns="0" tIns="0" rIns="0" bIns="0" rtlCol="0"/>
          <a:lstStyle/>
          <a:p>
            <a:endParaRPr/>
          </a:p>
        </p:txBody>
      </p:sp>
      <p:sp>
        <p:nvSpPr>
          <p:cNvPr id="100" name="object 100"/>
          <p:cNvSpPr txBox="1"/>
          <p:nvPr/>
        </p:nvSpPr>
        <p:spPr>
          <a:xfrm>
            <a:off x="2759989" y="4738433"/>
            <a:ext cx="239395" cy="213360"/>
          </a:xfrm>
          <a:prstGeom prst="rect">
            <a:avLst/>
          </a:prstGeom>
        </p:spPr>
        <p:txBody>
          <a:bodyPr vert="horz" wrap="square" lIns="0" tIns="0" rIns="0" bIns="0" rtlCol="0">
            <a:spAutoFit/>
          </a:bodyPr>
          <a:lstStyle/>
          <a:p>
            <a:pPr marL="12700">
              <a:lnSpc>
                <a:spcPct val="100000"/>
              </a:lnSpc>
            </a:pPr>
            <a:r>
              <a:rPr sz="1300" i="1" spc="5" dirty="0">
                <a:latin typeface="Arial"/>
                <a:cs typeface="Arial"/>
              </a:rPr>
              <a:t>R2</a:t>
            </a:r>
            <a:endParaRPr sz="1300">
              <a:latin typeface="Arial"/>
              <a:cs typeface="Arial"/>
            </a:endParaRPr>
          </a:p>
        </p:txBody>
      </p:sp>
      <p:sp>
        <p:nvSpPr>
          <p:cNvPr id="101" name="object 101"/>
          <p:cNvSpPr txBox="1"/>
          <p:nvPr/>
        </p:nvSpPr>
        <p:spPr>
          <a:xfrm>
            <a:off x="2759993" y="4478059"/>
            <a:ext cx="641985" cy="174625"/>
          </a:xfrm>
          <a:prstGeom prst="rect">
            <a:avLst/>
          </a:prstGeom>
        </p:spPr>
        <p:txBody>
          <a:bodyPr vert="horz" wrap="square" lIns="0" tIns="0" rIns="0" bIns="0" rtlCol="0">
            <a:spAutoFit/>
          </a:bodyPr>
          <a:lstStyle/>
          <a:p>
            <a:pPr marL="12700">
              <a:lnSpc>
                <a:spcPct val="100000"/>
              </a:lnSpc>
            </a:pPr>
            <a:r>
              <a:rPr sz="1050" i="1" dirty="0">
                <a:latin typeface="Arial"/>
                <a:cs typeface="Arial"/>
              </a:rPr>
              <a:t>R1,</a:t>
            </a:r>
            <a:r>
              <a:rPr sz="1050" i="1" spc="-95" dirty="0">
                <a:latin typeface="Arial"/>
                <a:cs typeface="Arial"/>
              </a:rPr>
              <a:t> </a:t>
            </a:r>
            <a:r>
              <a:rPr sz="1050" i="1" dirty="0">
                <a:latin typeface="Arial"/>
                <a:cs typeface="Arial"/>
              </a:rPr>
              <a:t>64000</a:t>
            </a:r>
            <a:endParaRPr sz="1050">
              <a:latin typeface="Arial"/>
              <a:cs typeface="Arial"/>
            </a:endParaRPr>
          </a:p>
        </p:txBody>
      </p:sp>
      <p:sp>
        <p:nvSpPr>
          <p:cNvPr id="102" name="object 102"/>
          <p:cNvSpPr txBox="1"/>
          <p:nvPr/>
        </p:nvSpPr>
        <p:spPr>
          <a:xfrm>
            <a:off x="3594634" y="5573078"/>
            <a:ext cx="683895" cy="498475"/>
          </a:xfrm>
          <a:prstGeom prst="rect">
            <a:avLst/>
          </a:prstGeom>
        </p:spPr>
        <p:txBody>
          <a:bodyPr vert="horz" wrap="square" lIns="0" tIns="0" rIns="0" bIns="0" rtlCol="0">
            <a:spAutoFit/>
          </a:bodyPr>
          <a:lstStyle/>
          <a:p>
            <a:pPr marL="12700">
              <a:lnSpc>
                <a:spcPct val="100000"/>
              </a:lnSpc>
            </a:pPr>
            <a:r>
              <a:rPr sz="1300" i="1" spc="5" dirty="0">
                <a:latin typeface="Arial"/>
                <a:cs typeface="Arial"/>
              </a:rPr>
              <a:t>R3</a:t>
            </a:r>
            <a:endParaRPr sz="1300">
              <a:latin typeface="Arial"/>
              <a:cs typeface="Arial"/>
            </a:endParaRPr>
          </a:p>
          <a:p>
            <a:pPr marL="53975">
              <a:lnSpc>
                <a:spcPct val="100000"/>
              </a:lnSpc>
              <a:spcBef>
                <a:spcPts val="990"/>
              </a:spcBef>
            </a:pPr>
            <a:r>
              <a:rPr sz="1050" i="1" dirty="0">
                <a:latin typeface="Arial"/>
                <a:cs typeface="Arial"/>
              </a:rPr>
              <a:t>R1,</a:t>
            </a:r>
            <a:r>
              <a:rPr sz="1050" i="1" spc="-95" dirty="0">
                <a:latin typeface="Arial"/>
                <a:cs typeface="Arial"/>
              </a:rPr>
              <a:t> </a:t>
            </a:r>
            <a:r>
              <a:rPr sz="1050" i="1" dirty="0">
                <a:latin typeface="Arial"/>
                <a:cs typeface="Arial"/>
              </a:rPr>
              <a:t>64000</a:t>
            </a:r>
            <a:endParaRPr sz="1050">
              <a:latin typeface="Arial"/>
              <a:cs typeface="Arial"/>
            </a:endParaRPr>
          </a:p>
        </p:txBody>
      </p:sp>
      <p:sp>
        <p:nvSpPr>
          <p:cNvPr id="103" name="object 103"/>
          <p:cNvSpPr txBox="1"/>
          <p:nvPr/>
        </p:nvSpPr>
        <p:spPr>
          <a:xfrm>
            <a:off x="4554476" y="5030559"/>
            <a:ext cx="641985" cy="498475"/>
          </a:xfrm>
          <a:prstGeom prst="rect">
            <a:avLst/>
          </a:prstGeom>
        </p:spPr>
        <p:txBody>
          <a:bodyPr vert="horz" wrap="square" lIns="0" tIns="0" rIns="0" bIns="0" rtlCol="0">
            <a:spAutoFit/>
          </a:bodyPr>
          <a:lstStyle/>
          <a:p>
            <a:pPr marL="12700">
              <a:lnSpc>
                <a:spcPct val="100000"/>
              </a:lnSpc>
            </a:pPr>
            <a:r>
              <a:rPr sz="1300" i="1" spc="5" dirty="0">
                <a:latin typeface="Arial"/>
                <a:cs typeface="Arial"/>
              </a:rPr>
              <a:t>R4</a:t>
            </a:r>
            <a:endParaRPr sz="1300">
              <a:latin typeface="Arial"/>
              <a:cs typeface="Arial"/>
            </a:endParaRPr>
          </a:p>
          <a:p>
            <a:pPr marL="12700">
              <a:lnSpc>
                <a:spcPct val="100000"/>
              </a:lnSpc>
              <a:spcBef>
                <a:spcPts val="990"/>
              </a:spcBef>
            </a:pPr>
            <a:r>
              <a:rPr sz="1050" i="1" dirty="0">
                <a:latin typeface="Arial"/>
                <a:cs typeface="Arial"/>
              </a:rPr>
              <a:t>R1,</a:t>
            </a:r>
            <a:r>
              <a:rPr sz="1050" i="1" spc="-95" dirty="0">
                <a:latin typeface="Arial"/>
                <a:cs typeface="Arial"/>
              </a:rPr>
              <a:t> </a:t>
            </a:r>
            <a:r>
              <a:rPr sz="1050" i="1" dirty="0">
                <a:latin typeface="Arial"/>
                <a:cs typeface="Arial"/>
              </a:rPr>
              <a:t>64000</a:t>
            </a:r>
            <a:endParaRPr sz="1050">
              <a:latin typeface="Arial"/>
              <a:cs typeface="Arial"/>
            </a:endParaRPr>
          </a:p>
        </p:txBody>
      </p:sp>
      <p:sp>
        <p:nvSpPr>
          <p:cNvPr id="104" name="object 104"/>
          <p:cNvSpPr txBox="1"/>
          <p:nvPr/>
        </p:nvSpPr>
        <p:spPr>
          <a:xfrm>
            <a:off x="5472584" y="3848510"/>
            <a:ext cx="727075" cy="1019810"/>
          </a:xfrm>
          <a:prstGeom prst="rect">
            <a:avLst/>
          </a:prstGeom>
        </p:spPr>
        <p:txBody>
          <a:bodyPr vert="horz" wrap="square" lIns="0" tIns="0" rIns="0" bIns="0" rtlCol="0">
            <a:spAutoFit/>
          </a:bodyPr>
          <a:lstStyle/>
          <a:p>
            <a:pPr marL="50165">
              <a:lnSpc>
                <a:spcPct val="100000"/>
              </a:lnSpc>
            </a:pPr>
            <a:r>
              <a:rPr sz="1300" i="1" spc="15" dirty="0">
                <a:latin typeface="Arial"/>
                <a:cs typeface="Arial"/>
              </a:rPr>
              <a:t>R6</a:t>
            </a:r>
            <a:endParaRPr sz="1300">
              <a:latin typeface="Arial"/>
              <a:cs typeface="Arial"/>
            </a:endParaRPr>
          </a:p>
          <a:p>
            <a:pPr marL="92710">
              <a:lnSpc>
                <a:spcPct val="100000"/>
              </a:lnSpc>
              <a:spcBef>
                <a:spcPts val="1010"/>
              </a:spcBef>
            </a:pPr>
            <a:r>
              <a:rPr sz="1050" i="1" spc="5" dirty="0">
                <a:latin typeface="Arial"/>
                <a:cs typeface="Arial"/>
              </a:rPr>
              <a:t>R1,</a:t>
            </a:r>
            <a:r>
              <a:rPr sz="1050" i="1" spc="-100" dirty="0">
                <a:latin typeface="Arial"/>
                <a:cs typeface="Arial"/>
              </a:rPr>
              <a:t> </a:t>
            </a:r>
            <a:r>
              <a:rPr sz="1050" i="1" spc="5" dirty="0">
                <a:latin typeface="Arial"/>
                <a:cs typeface="Arial"/>
              </a:rPr>
              <a:t>64000</a:t>
            </a:r>
            <a:endParaRPr sz="1050">
              <a:latin typeface="Arial"/>
              <a:cs typeface="Arial"/>
            </a:endParaRPr>
          </a:p>
          <a:p>
            <a:pPr marL="12700">
              <a:lnSpc>
                <a:spcPct val="100000"/>
              </a:lnSpc>
              <a:spcBef>
                <a:spcPts val="800"/>
              </a:spcBef>
            </a:pPr>
            <a:r>
              <a:rPr sz="1050" i="1" dirty="0">
                <a:latin typeface="Arial"/>
                <a:cs typeface="Arial"/>
              </a:rPr>
              <a:t>R1,</a:t>
            </a:r>
            <a:r>
              <a:rPr sz="1050" i="1" spc="-95" dirty="0">
                <a:latin typeface="Arial"/>
                <a:cs typeface="Arial"/>
              </a:rPr>
              <a:t> </a:t>
            </a:r>
            <a:r>
              <a:rPr sz="1050" i="1" dirty="0">
                <a:latin typeface="Arial"/>
                <a:cs typeface="Arial"/>
              </a:rPr>
              <a:t>64000</a:t>
            </a:r>
            <a:endParaRPr sz="1050">
              <a:latin typeface="Arial"/>
              <a:cs typeface="Arial"/>
            </a:endParaRPr>
          </a:p>
          <a:p>
            <a:pPr marL="12700">
              <a:lnSpc>
                <a:spcPct val="100000"/>
              </a:lnSpc>
              <a:spcBef>
                <a:spcPts val="459"/>
              </a:spcBef>
            </a:pPr>
            <a:r>
              <a:rPr sz="1300" i="1" spc="5" dirty="0">
                <a:latin typeface="Arial"/>
                <a:cs typeface="Arial"/>
              </a:rPr>
              <a:t>R5</a:t>
            </a:r>
            <a:endParaRPr sz="1300">
              <a:latin typeface="Arial"/>
              <a:cs typeface="Arial"/>
            </a:endParaRPr>
          </a:p>
        </p:txBody>
      </p:sp>
      <p:sp>
        <p:nvSpPr>
          <p:cNvPr id="105" name="object 105"/>
          <p:cNvSpPr txBox="1"/>
          <p:nvPr/>
        </p:nvSpPr>
        <p:spPr>
          <a:xfrm>
            <a:off x="2759997" y="5813488"/>
            <a:ext cx="641985" cy="174625"/>
          </a:xfrm>
          <a:prstGeom prst="rect">
            <a:avLst/>
          </a:prstGeom>
        </p:spPr>
        <p:txBody>
          <a:bodyPr vert="horz" wrap="square" lIns="0" tIns="0" rIns="0" bIns="0" rtlCol="0">
            <a:spAutoFit/>
          </a:bodyPr>
          <a:lstStyle/>
          <a:p>
            <a:pPr marL="12700">
              <a:lnSpc>
                <a:spcPct val="100000"/>
              </a:lnSpc>
            </a:pPr>
            <a:r>
              <a:rPr sz="1050" i="1" dirty="0">
                <a:latin typeface="Arial"/>
                <a:cs typeface="Arial"/>
              </a:rPr>
              <a:t>R1,</a:t>
            </a:r>
            <a:r>
              <a:rPr sz="1050" i="1" spc="-95" dirty="0">
                <a:latin typeface="Arial"/>
                <a:cs typeface="Arial"/>
              </a:rPr>
              <a:t> </a:t>
            </a:r>
            <a:r>
              <a:rPr sz="1050" i="1" dirty="0">
                <a:latin typeface="Arial"/>
                <a:cs typeface="Arial"/>
              </a:rPr>
              <a:t>64000</a:t>
            </a:r>
            <a:endParaRPr sz="1050">
              <a:latin typeface="Arial"/>
              <a:cs typeface="Arial"/>
            </a:endParaRPr>
          </a:p>
        </p:txBody>
      </p:sp>
      <p:sp>
        <p:nvSpPr>
          <p:cNvPr id="106" name="object 106"/>
          <p:cNvSpPr txBox="1"/>
          <p:nvPr/>
        </p:nvSpPr>
        <p:spPr>
          <a:xfrm>
            <a:off x="1633226" y="5239222"/>
            <a:ext cx="641985" cy="456565"/>
          </a:xfrm>
          <a:prstGeom prst="rect">
            <a:avLst/>
          </a:prstGeom>
        </p:spPr>
        <p:txBody>
          <a:bodyPr vert="horz" wrap="square" lIns="0" tIns="0" rIns="0" bIns="0" rtlCol="0">
            <a:spAutoFit/>
          </a:bodyPr>
          <a:lstStyle/>
          <a:p>
            <a:pPr marL="304800">
              <a:lnSpc>
                <a:spcPct val="100000"/>
              </a:lnSpc>
            </a:pPr>
            <a:r>
              <a:rPr sz="1300" i="1" spc="5" dirty="0">
                <a:latin typeface="Arial"/>
                <a:cs typeface="Arial"/>
              </a:rPr>
              <a:t>R1</a:t>
            </a:r>
            <a:endParaRPr sz="1300">
              <a:latin typeface="Arial"/>
              <a:cs typeface="Arial"/>
            </a:endParaRPr>
          </a:p>
          <a:p>
            <a:pPr marL="12700">
              <a:lnSpc>
                <a:spcPct val="100000"/>
              </a:lnSpc>
              <a:spcBef>
                <a:spcPts val="660"/>
              </a:spcBef>
            </a:pPr>
            <a:r>
              <a:rPr sz="1050" i="1" dirty="0">
                <a:latin typeface="Arial"/>
                <a:cs typeface="Arial"/>
              </a:rPr>
              <a:t>R1,</a:t>
            </a:r>
            <a:r>
              <a:rPr sz="1050" i="1" spc="-95" dirty="0">
                <a:latin typeface="Arial"/>
                <a:cs typeface="Arial"/>
              </a:rPr>
              <a:t> </a:t>
            </a:r>
            <a:r>
              <a:rPr sz="1050" i="1" dirty="0">
                <a:latin typeface="Arial"/>
                <a:cs typeface="Arial"/>
              </a:rPr>
              <a:t>64001</a:t>
            </a:r>
            <a:endParaRPr sz="1050">
              <a:latin typeface="Arial"/>
              <a:cs typeface="Arial"/>
            </a:endParaRPr>
          </a:p>
        </p:txBody>
      </p:sp>
      <p:sp>
        <p:nvSpPr>
          <p:cNvPr id="107" name="object 107"/>
          <p:cNvSpPr txBox="1"/>
          <p:nvPr/>
        </p:nvSpPr>
        <p:spPr>
          <a:xfrm>
            <a:off x="1716691" y="4770182"/>
            <a:ext cx="641985" cy="174625"/>
          </a:xfrm>
          <a:prstGeom prst="rect">
            <a:avLst/>
          </a:prstGeom>
        </p:spPr>
        <p:txBody>
          <a:bodyPr vert="horz" wrap="square" lIns="0" tIns="0" rIns="0" bIns="0" rtlCol="0">
            <a:spAutoFit/>
          </a:bodyPr>
          <a:lstStyle/>
          <a:p>
            <a:pPr marL="12700">
              <a:lnSpc>
                <a:spcPct val="100000"/>
              </a:lnSpc>
            </a:pPr>
            <a:r>
              <a:rPr sz="1050" i="1" dirty="0">
                <a:latin typeface="Arial"/>
                <a:cs typeface="Arial"/>
              </a:rPr>
              <a:t>R1,</a:t>
            </a:r>
            <a:r>
              <a:rPr sz="1050" i="1" spc="-95" dirty="0">
                <a:latin typeface="Arial"/>
                <a:cs typeface="Arial"/>
              </a:rPr>
              <a:t> </a:t>
            </a:r>
            <a:r>
              <a:rPr sz="1050" i="1" dirty="0">
                <a:latin typeface="Arial"/>
                <a:cs typeface="Arial"/>
              </a:rPr>
              <a:t>64001</a:t>
            </a:r>
            <a:endParaRPr sz="1050">
              <a:latin typeface="Arial"/>
              <a:cs typeface="Arial"/>
            </a:endParaRPr>
          </a:p>
        </p:txBody>
      </p:sp>
      <p:sp>
        <p:nvSpPr>
          <p:cNvPr id="108" name="object 108"/>
          <p:cNvSpPr txBox="1"/>
          <p:nvPr/>
        </p:nvSpPr>
        <p:spPr>
          <a:xfrm>
            <a:off x="1967084" y="5855220"/>
            <a:ext cx="641985" cy="174625"/>
          </a:xfrm>
          <a:prstGeom prst="rect">
            <a:avLst/>
          </a:prstGeom>
        </p:spPr>
        <p:txBody>
          <a:bodyPr vert="horz" wrap="square" lIns="0" tIns="0" rIns="0" bIns="0" rtlCol="0">
            <a:spAutoFit/>
          </a:bodyPr>
          <a:lstStyle/>
          <a:p>
            <a:pPr marL="12700">
              <a:lnSpc>
                <a:spcPct val="100000"/>
              </a:lnSpc>
            </a:pPr>
            <a:r>
              <a:rPr sz="1050" i="1" dirty="0">
                <a:latin typeface="Arial"/>
                <a:cs typeface="Arial"/>
              </a:rPr>
              <a:t>R1,</a:t>
            </a:r>
            <a:r>
              <a:rPr sz="1050" i="1" spc="-95" dirty="0">
                <a:latin typeface="Arial"/>
                <a:cs typeface="Arial"/>
              </a:rPr>
              <a:t> </a:t>
            </a:r>
            <a:r>
              <a:rPr sz="1050" i="1" dirty="0">
                <a:latin typeface="Arial"/>
                <a:cs typeface="Arial"/>
              </a:rPr>
              <a:t>64001</a:t>
            </a:r>
            <a:endParaRPr sz="1050">
              <a:latin typeface="Arial"/>
              <a:cs typeface="Arial"/>
            </a:endParaRPr>
          </a:p>
        </p:txBody>
      </p:sp>
      <p:sp>
        <p:nvSpPr>
          <p:cNvPr id="109" name="object 109"/>
          <p:cNvSpPr/>
          <p:nvPr/>
        </p:nvSpPr>
        <p:spPr>
          <a:xfrm>
            <a:off x="1835099" y="6981545"/>
            <a:ext cx="373380" cy="373380"/>
          </a:xfrm>
          <a:custGeom>
            <a:avLst/>
            <a:gdLst/>
            <a:ahLst/>
            <a:cxnLst/>
            <a:rect l="l" t="t" r="r" b="b"/>
            <a:pathLst>
              <a:path w="373380" h="373379">
                <a:moveTo>
                  <a:pt x="372808" y="186397"/>
                </a:moveTo>
                <a:lnTo>
                  <a:pt x="366150" y="235951"/>
                </a:lnTo>
                <a:lnTo>
                  <a:pt x="347360" y="280480"/>
                </a:lnTo>
                <a:lnTo>
                  <a:pt x="318214" y="318208"/>
                </a:lnTo>
                <a:lnTo>
                  <a:pt x="280489" y="347356"/>
                </a:lnTo>
                <a:lnTo>
                  <a:pt x="235963" y="366149"/>
                </a:lnTo>
                <a:lnTo>
                  <a:pt x="186410" y="372808"/>
                </a:lnTo>
                <a:lnTo>
                  <a:pt x="136857" y="366149"/>
                </a:lnTo>
                <a:lnTo>
                  <a:pt x="92328" y="347356"/>
                </a:lnTo>
                <a:lnTo>
                  <a:pt x="54600" y="318208"/>
                </a:lnTo>
                <a:lnTo>
                  <a:pt x="25451" y="280480"/>
                </a:lnTo>
                <a:lnTo>
                  <a:pt x="6659" y="235951"/>
                </a:lnTo>
                <a:lnTo>
                  <a:pt x="0" y="186397"/>
                </a:lnTo>
                <a:lnTo>
                  <a:pt x="6659" y="136845"/>
                </a:lnTo>
                <a:lnTo>
                  <a:pt x="25451" y="92318"/>
                </a:lnTo>
                <a:lnTo>
                  <a:pt x="54600" y="54594"/>
                </a:lnTo>
                <a:lnTo>
                  <a:pt x="92328" y="25448"/>
                </a:lnTo>
                <a:lnTo>
                  <a:pt x="136857" y="6658"/>
                </a:lnTo>
                <a:lnTo>
                  <a:pt x="186410" y="0"/>
                </a:lnTo>
                <a:lnTo>
                  <a:pt x="235963" y="6658"/>
                </a:lnTo>
                <a:lnTo>
                  <a:pt x="280489" y="25448"/>
                </a:lnTo>
                <a:lnTo>
                  <a:pt x="318214" y="54594"/>
                </a:lnTo>
                <a:lnTo>
                  <a:pt x="347360" y="92318"/>
                </a:lnTo>
                <a:lnTo>
                  <a:pt x="366150" y="136845"/>
                </a:lnTo>
                <a:lnTo>
                  <a:pt x="372808" y="186397"/>
                </a:lnTo>
                <a:close/>
              </a:path>
            </a:pathLst>
          </a:custGeom>
          <a:ln w="4173">
            <a:solidFill>
              <a:srgbClr val="000000"/>
            </a:solidFill>
          </a:ln>
        </p:spPr>
        <p:txBody>
          <a:bodyPr wrap="square" lIns="0" tIns="0" rIns="0" bIns="0" rtlCol="0"/>
          <a:lstStyle/>
          <a:p>
            <a:endParaRPr/>
          </a:p>
        </p:txBody>
      </p:sp>
      <p:sp>
        <p:nvSpPr>
          <p:cNvPr id="110" name="object 110"/>
          <p:cNvSpPr/>
          <p:nvPr/>
        </p:nvSpPr>
        <p:spPr>
          <a:xfrm>
            <a:off x="2674759" y="6506908"/>
            <a:ext cx="373380" cy="373380"/>
          </a:xfrm>
          <a:custGeom>
            <a:avLst/>
            <a:gdLst/>
            <a:ahLst/>
            <a:cxnLst/>
            <a:rect l="l" t="t" r="r" b="b"/>
            <a:pathLst>
              <a:path w="373380" h="373379">
                <a:moveTo>
                  <a:pt x="372808" y="186397"/>
                </a:moveTo>
                <a:lnTo>
                  <a:pt x="366149" y="235951"/>
                </a:lnTo>
                <a:lnTo>
                  <a:pt x="347356" y="280480"/>
                </a:lnTo>
                <a:lnTo>
                  <a:pt x="318208" y="318208"/>
                </a:lnTo>
                <a:lnTo>
                  <a:pt x="280480" y="347356"/>
                </a:lnTo>
                <a:lnTo>
                  <a:pt x="235951" y="366149"/>
                </a:lnTo>
                <a:lnTo>
                  <a:pt x="186397" y="372808"/>
                </a:lnTo>
                <a:lnTo>
                  <a:pt x="136845" y="366149"/>
                </a:lnTo>
                <a:lnTo>
                  <a:pt x="92318" y="347356"/>
                </a:lnTo>
                <a:lnTo>
                  <a:pt x="54594" y="318208"/>
                </a:lnTo>
                <a:lnTo>
                  <a:pt x="25448" y="280480"/>
                </a:lnTo>
                <a:lnTo>
                  <a:pt x="6658" y="235951"/>
                </a:lnTo>
                <a:lnTo>
                  <a:pt x="0" y="186397"/>
                </a:lnTo>
                <a:lnTo>
                  <a:pt x="6658" y="136845"/>
                </a:lnTo>
                <a:lnTo>
                  <a:pt x="25448" y="92318"/>
                </a:lnTo>
                <a:lnTo>
                  <a:pt x="54594" y="54594"/>
                </a:lnTo>
                <a:lnTo>
                  <a:pt x="92318" y="25448"/>
                </a:lnTo>
                <a:lnTo>
                  <a:pt x="136845" y="6658"/>
                </a:lnTo>
                <a:lnTo>
                  <a:pt x="186397" y="0"/>
                </a:lnTo>
                <a:lnTo>
                  <a:pt x="235951" y="6658"/>
                </a:lnTo>
                <a:lnTo>
                  <a:pt x="280480" y="25448"/>
                </a:lnTo>
                <a:lnTo>
                  <a:pt x="318208" y="54594"/>
                </a:lnTo>
                <a:lnTo>
                  <a:pt x="347356" y="92318"/>
                </a:lnTo>
                <a:lnTo>
                  <a:pt x="366149" y="136845"/>
                </a:lnTo>
                <a:lnTo>
                  <a:pt x="372808" y="186397"/>
                </a:lnTo>
                <a:close/>
              </a:path>
            </a:pathLst>
          </a:custGeom>
          <a:ln w="4173">
            <a:solidFill>
              <a:srgbClr val="000000"/>
            </a:solidFill>
          </a:ln>
        </p:spPr>
        <p:txBody>
          <a:bodyPr wrap="square" lIns="0" tIns="0" rIns="0" bIns="0" rtlCol="0"/>
          <a:lstStyle/>
          <a:p>
            <a:endParaRPr/>
          </a:p>
        </p:txBody>
      </p:sp>
      <p:sp>
        <p:nvSpPr>
          <p:cNvPr id="111" name="object 111"/>
          <p:cNvSpPr/>
          <p:nvPr/>
        </p:nvSpPr>
        <p:spPr>
          <a:xfrm>
            <a:off x="3527209" y="7363803"/>
            <a:ext cx="373380" cy="373380"/>
          </a:xfrm>
          <a:custGeom>
            <a:avLst/>
            <a:gdLst/>
            <a:ahLst/>
            <a:cxnLst/>
            <a:rect l="l" t="t" r="r" b="b"/>
            <a:pathLst>
              <a:path w="373379" h="373379">
                <a:moveTo>
                  <a:pt x="372808" y="186410"/>
                </a:moveTo>
                <a:lnTo>
                  <a:pt x="366150" y="235963"/>
                </a:lnTo>
                <a:lnTo>
                  <a:pt x="347359" y="280489"/>
                </a:lnTo>
                <a:lnTo>
                  <a:pt x="318212" y="318214"/>
                </a:lnTo>
                <a:lnTo>
                  <a:pt x="280486" y="347360"/>
                </a:lnTo>
                <a:lnTo>
                  <a:pt x="235955" y="366150"/>
                </a:lnTo>
                <a:lnTo>
                  <a:pt x="186397" y="372808"/>
                </a:lnTo>
                <a:lnTo>
                  <a:pt x="136845" y="366150"/>
                </a:lnTo>
                <a:lnTo>
                  <a:pt x="92318" y="347360"/>
                </a:lnTo>
                <a:lnTo>
                  <a:pt x="54594" y="318214"/>
                </a:lnTo>
                <a:lnTo>
                  <a:pt x="25448" y="280489"/>
                </a:lnTo>
                <a:lnTo>
                  <a:pt x="6658" y="235963"/>
                </a:lnTo>
                <a:lnTo>
                  <a:pt x="0" y="186410"/>
                </a:lnTo>
                <a:lnTo>
                  <a:pt x="6658" y="136857"/>
                </a:lnTo>
                <a:lnTo>
                  <a:pt x="25448" y="92328"/>
                </a:lnTo>
                <a:lnTo>
                  <a:pt x="54594" y="54600"/>
                </a:lnTo>
                <a:lnTo>
                  <a:pt x="92318" y="25451"/>
                </a:lnTo>
                <a:lnTo>
                  <a:pt x="136845" y="6659"/>
                </a:lnTo>
                <a:lnTo>
                  <a:pt x="186397" y="0"/>
                </a:lnTo>
                <a:lnTo>
                  <a:pt x="235955" y="6659"/>
                </a:lnTo>
                <a:lnTo>
                  <a:pt x="280486" y="25451"/>
                </a:lnTo>
                <a:lnTo>
                  <a:pt x="318212" y="54600"/>
                </a:lnTo>
                <a:lnTo>
                  <a:pt x="347359" y="92328"/>
                </a:lnTo>
                <a:lnTo>
                  <a:pt x="366150" y="136857"/>
                </a:lnTo>
                <a:lnTo>
                  <a:pt x="372808" y="186410"/>
                </a:lnTo>
                <a:close/>
              </a:path>
            </a:pathLst>
          </a:custGeom>
          <a:ln w="4173">
            <a:solidFill>
              <a:srgbClr val="000000"/>
            </a:solidFill>
          </a:ln>
        </p:spPr>
        <p:txBody>
          <a:bodyPr wrap="square" lIns="0" tIns="0" rIns="0" bIns="0" rtlCol="0"/>
          <a:lstStyle/>
          <a:p>
            <a:endParaRPr/>
          </a:p>
        </p:txBody>
      </p:sp>
      <p:sp>
        <p:nvSpPr>
          <p:cNvPr id="112" name="object 112"/>
          <p:cNvSpPr/>
          <p:nvPr/>
        </p:nvSpPr>
        <p:spPr>
          <a:xfrm>
            <a:off x="4416945" y="6785114"/>
            <a:ext cx="373380" cy="373380"/>
          </a:xfrm>
          <a:custGeom>
            <a:avLst/>
            <a:gdLst/>
            <a:ahLst/>
            <a:cxnLst/>
            <a:rect l="l" t="t" r="r" b="b"/>
            <a:pathLst>
              <a:path w="373379" h="373379">
                <a:moveTo>
                  <a:pt x="372808" y="186410"/>
                </a:moveTo>
                <a:lnTo>
                  <a:pt x="366149" y="235963"/>
                </a:lnTo>
                <a:lnTo>
                  <a:pt x="347356" y="280489"/>
                </a:lnTo>
                <a:lnTo>
                  <a:pt x="318208" y="318214"/>
                </a:lnTo>
                <a:lnTo>
                  <a:pt x="280480" y="347360"/>
                </a:lnTo>
                <a:lnTo>
                  <a:pt x="235951" y="366150"/>
                </a:lnTo>
                <a:lnTo>
                  <a:pt x="186397" y="372808"/>
                </a:lnTo>
                <a:lnTo>
                  <a:pt x="136845" y="366150"/>
                </a:lnTo>
                <a:lnTo>
                  <a:pt x="92318" y="347360"/>
                </a:lnTo>
                <a:lnTo>
                  <a:pt x="54594" y="318214"/>
                </a:lnTo>
                <a:lnTo>
                  <a:pt x="25448" y="280489"/>
                </a:lnTo>
                <a:lnTo>
                  <a:pt x="6658" y="235963"/>
                </a:lnTo>
                <a:lnTo>
                  <a:pt x="0" y="186410"/>
                </a:lnTo>
                <a:lnTo>
                  <a:pt x="6658" y="136857"/>
                </a:lnTo>
                <a:lnTo>
                  <a:pt x="25448" y="92328"/>
                </a:lnTo>
                <a:lnTo>
                  <a:pt x="54594" y="54600"/>
                </a:lnTo>
                <a:lnTo>
                  <a:pt x="92318" y="25451"/>
                </a:lnTo>
                <a:lnTo>
                  <a:pt x="136845" y="6659"/>
                </a:lnTo>
                <a:lnTo>
                  <a:pt x="186397" y="0"/>
                </a:lnTo>
                <a:lnTo>
                  <a:pt x="235951" y="6659"/>
                </a:lnTo>
                <a:lnTo>
                  <a:pt x="280480" y="25451"/>
                </a:lnTo>
                <a:lnTo>
                  <a:pt x="318208" y="54600"/>
                </a:lnTo>
                <a:lnTo>
                  <a:pt x="347356" y="92328"/>
                </a:lnTo>
                <a:lnTo>
                  <a:pt x="366149" y="136857"/>
                </a:lnTo>
                <a:lnTo>
                  <a:pt x="372808" y="186410"/>
                </a:lnTo>
                <a:close/>
              </a:path>
            </a:pathLst>
          </a:custGeom>
          <a:ln w="4173">
            <a:solidFill>
              <a:srgbClr val="000000"/>
            </a:solidFill>
          </a:ln>
        </p:spPr>
        <p:txBody>
          <a:bodyPr wrap="square" lIns="0" tIns="0" rIns="0" bIns="0" rtlCol="0"/>
          <a:lstStyle/>
          <a:p>
            <a:endParaRPr/>
          </a:p>
        </p:txBody>
      </p:sp>
      <p:sp>
        <p:nvSpPr>
          <p:cNvPr id="113" name="object 113"/>
          <p:cNvSpPr/>
          <p:nvPr/>
        </p:nvSpPr>
        <p:spPr>
          <a:xfrm>
            <a:off x="5369547" y="6469621"/>
            <a:ext cx="373380" cy="373380"/>
          </a:xfrm>
          <a:custGeom>
            <a:avLst/>
            <a:gdLst/>
            <a:ahLst/>
            <a:cxnLst/>
            <a:rect l="l" t="t" r="r" b="b"/>
            <a:pathLst>
              <a:path w="373379" h="373379">
                <a:moveTo>
                  <a:pt x="372808" y="186410"/>
                </a:moveTo>
                <a:lnTo>
                  <a:pt x="366150" y="235963"/>
                </a:lnTo>
                <a:lnTo>
                  <a:pt x="347360" y="280489"/>
                </a:lnTo>
                <a:lnTo>
                  <a:pt x="318214" y="318214"/>
                </a:lnTo>
                <a:lnTo>
                  <a:pt x="280489" y="347360"/>
                </a:lnTo>
                <a:lnTo>
                  <a:pt x="235963" y="366150"/>
                </a:lnTo>
                <a:lnTo>
                  <a:pt x="186410" y="372808"/>
                </a:lnTo>
                <a:lnTo>
                  <a:pt x="136852" y="366150"/>
                </a:lnTo>
                <a:lnTo>
                  <a:pt x="92322" y="347360"/>
                </a:lnTo>
                <a:lnTo>
                  <a:pt x="54595" y="318214"/>
                </a:lnTo>
                <a:lnTo>
                  <a:pt x="25448" y="280489"/>
                </a:lnTo>
                <a:lnTo>
                  <a:pt x="6658" y="235963"/>
                </a:lnTo>
                <a:lnTo>
                  <a:pt x="0" y="186410"/>
                </a:lnTo>
                <a:lnTo>
                  <a:pt x="6658" y="136857"/>
                </a:lnTo>
                <a:lnTo>
                  <a:pt x="25448" y="92328"/>
                </a:lnTo>
                <a:lnTo>
                  <a:pt x="54595" y="54600"/>
                </a:lnTo>
                <a:lnTo>
                  <a:pt x="92322" y="25451"/>
                </a:lnTo>
                <a:lnTo>
                  <a:pt x="136852" y="6659"/>
                </a:lnTo>
                <a:lnTo>
                  <a:pt x="186410" y="0"/>
                </a:lnTo>
                <a:lnTo>
                  <a:pt x="235963" y="6659"/>
                </a:lnTo>
                <a:lnTo>
                  <a:pt x="280489" y="25451"/>
                </a:lnTo>
                <a:lnTo>
                  <a:pt x="318214" y="54600"/>
                </a:lnTo>
                <a:lnTo>
                  <a:pt x="347360" y="92328"/>
                </a:lnTo>
                <a:lnTo>
                  <a:pt x="366150" y="136857"/>
                </a:lnTo>
                <a:lnTo>
                  <a:pt x="372808" y="186410"/>
                </a:lnTo>
                <a:close/>
              </a:path>
            </a:pathLst>
          </a:custGeom>
          <a:ln w="4173">
            <a:solidFill>
              <a:srgbClr val="000000"/>
            </a:solidFill>
          </a:ln>
        </p:spPr>
        <p:txBody>
          <a:bodyPr wrap="square" lIns="0" tIns="0" rIns="0" bIns="0" rtlCol="0"/>
          <a:lstStyle/>
          <a:p>
            <a:endParaRPr/>
          </a:p>
        </p:txBody>
      </p:sp>
      <p:sp>
        <p:nvSpPr>
          <p:cNvPr id="114" name="object 114"/>
          <p:cNvSpPr/>
          <p:nvPr/>
        </p:nvSpPr>
        <p:spPr>
          <a:xfrm>
            <a:off x="5410720" y="7505141"/>
            <a:ext cx="373380" cy="373380"/>
          </a:xfrm>
          <a:custGeom>
            <a:avLst/>
            <a:gdLst/>
            <a:ahLst/>
            <a:cxnLst/>
            <a:rect l="l" t="t" r="r" b="b"/>
            <a:pathLst>
              <a:path w="373379" h="373379">
                <a:moveTo>
                  <a:pt x="372808" y="186397"/>
                </a:moveTo>
                <a:lnTo>
                  <a:pt x="366150" y="235955"/>
                </a:lnTo>
                <a:lnTo>
                  <a:pt x="347360" y="280486"/>
                </a:lnTo>
                <a:lnTo>
                  <a:pt x="318214" y="318212"/>
                </a:lnTo>
                <a:lnTo>
                  <a:pt x="280489" y="347359"/>
                </a:lnTo>
                <a:lnTo>
                  <a:pt x="235963" y="366150"/>
                </a:lnTo>
                <a:lnTo>
                  <a:pt x="186410" y="372808"/>
                </a:lnTo>
                <a:lnTo>
                  <a:pt x="136857" y="366150"/>
                </a:lnTo>
                <a:lnTo>
                  <a:pt x="92328" y="347359"/>
                </a:lnTo>
                <a:lnTo>
                  <a:pt x="54600" y="318212"/>
                </a:lnTo>
                <a:lnTo>
                  <a:pt x="25451" y="280486"/>
                </a:lnTo>
                <a:lnTo>
                  <a:pt x="6659" y="235955"/>
                </a:lnTo>
                <a:lnTo>
                  <a:pt x="0" y="186397"/>
                </a:lnTo>
                <a:lnTo>
                  <a:pt x="6659" y="136845"/>
                </a:lnTo>
                <a:lnTo>
                  <a:pt x="25451" y="92318"/>
                </a:lnTo>
                <a:lnTo>
                  <a:pt x="54600" y="54594"/>
                </a:lnTo>
                <a:lnTo>
                  <a:pt x="92328" y="25448"/>
                </a:lnTo>
                <a:lnTo>
                  <a:pt x="136857" y="6658"/>
                </a:lnTo>
                <a:lnTo>
                  <a:pt x="186410" y="0"/>
                </a:lnTo>
                <a:lnTo>
                  <a:pt x="235963" y="6658"/>
                </a:lnTo>
                <a:lnTo>
                  <a:pt x="280489" y="25448"/>
                </a:lnTo>
                <a:lnTo>
                  <a:pt x="318214" y="54594"/>
                </a:lnTo>
                <a:lnTo>
                  <a:pt x="347360" y="92318"/>
                </a:lnTo>
                <a:lnTo>
                  <a:pt x="366150" y="136845"/>
                </a:lnTo>
                <a:lnTo>
                  <a:pt x="372808" y="186397"/>
                </a:lnTo>
                <a:close/>
              </a:path>
            </a:pathLst>
          </a:custGeom>
          <a:ln w="4173">
            <a:solidFill>
              <a:srgbClr val="000000"/>
            </a:solidFill>
          </a:ln>
        </p:spPr>
        <p:txBody>
          <a:bodyPr wrap="square" lIns="0" tIns="0" rIns="0" bIns="0" rtlCol="0"/>
          <a:lstStyle/>
          <a:p>
            <a:endParaRPr/>
          </a:p>
        </p:txBody>
      </p:sp>
      <p:sp>
        <p:nvSpPr>
          <p:cNvPr id="115" name="object 115"/>
          <p:cNvSpPr/>
          <p:nvPr/>
        </p:nvSpPr>
        <p:spPr>
          <a:xfrm>
            <a:off x="2188438" y="6792353"/>
            <a:ext cx="501015" cy="250825"/>
          </a:xfrm>
          <a:custGeom>
            <a:avLst/>
            <a:gdLst/>
            <a:ahLst/>
            <a:cxnLst/>
            <a:rect l="l" t="t" r="r" b="b"/>
            <a:pathLst>
              <a:path w="501014" h="250825">
                <a:moveTo>
                  <a:pt x="0" y="250393"/>
                </a:moveTo>
                <a:lnTo>
                  <a:pt x="500786" y="0"/>
                </a:lnTo>
              </a:path>
            </a:pathLst>
          </a:custGeom>
          <a:ln w="4173">
            <a:solidFill>
              <a:srgbClr val="000000"/>
            </a:solidFill>
          </a:ln>
        </p:spPr>
        <p:txBody>
          <a:bodyPr wrap="square" lIns="0" tIns="0" rIns="0" bIns="0" rtlCol="0"/>
          <a:lstStyle/>
          <a:p>
            <a:endParaRPr/>
          </a:p>
        </p:txBody>
      </p:sp>
      <p:sp>
        <p:nvSpPr>
          <p:cNvPr id="116" name="object 116"/>
          <p:cNvSpPr/>
          <p:nvPr/>
        </p:nvSpPr>
        <p:spPr>
          <a:xfrm>
            <a:off x="2188438" y="7251407"/>
            <a:ext cx="1336040" cy="334010"/>
          </a:xfrm>
          <a:custGeom>
            <a:avLst/>
            <a:gdLst/>
            <a:ahLst/>
            <a:cxnLst/>
            <a:rect l="l" t="t" r="r" b="b"/>
            <a:pathLst>
              <a:path w="1336039" h="334009">
                <a:moveTo>
                  <a:pt x="0" y="0"/>
                </a:moveTo>
                <a:lnTo>
                  <a:pt x="1335430" y="333857"/>
                </a:lnTo>
              </a:path>
            </a:pathLst>
          </a:custGeom>
          <a:ln w="4173">
            <a:solidFill>
              <a:srgbClr val="000000"/>
            </a:solidFill>
          </a:ln>
        </p:spPr>
        <p:txBody>
          <a:bodyPr wrap="square" lIns="0" tIns="0" rIns="0" bIns="0" rtlCol="0"/>
          <a:lstStyle/>
          <a:p>
            <a:endParaRPr/>
          </a:p>
        </p:txBody>
      </p:sp>
      <p:sp>
        <p:nvSpPr>
          <p:cNvPr id="117" name="object 117"/>
          <p:cNvSpPr/>
          <p:nvPr/>
        </p:nvSpPr>
        <p:spPr>
          <a:xfrm>
            <a:off x="3064814" y="6667157"/>
            <a:ext cx="1377315" cy="292735"/>
          </a:xfrm>
          <a:custGeom>
            <a:avLst/>
            <a:gdLst/>
            <a:ahLst/>
            <a:cxnLst/>
            <a:rect l="l" t="t" r="r" b="b"/>
            <a:pathLst>
              <a:path w="1377314" h="292734">
                <a:moveTo>
                  <a:pt x="0" y="0"/>
                </a:moveTo>
                <a:lnTo>
                  <a:pt x="1377162" y="292125"/>
                </a:lnTo>
              </a:path>
            </a:pathLst>
          </a:custGeom>
          <a:ln w="4173">
            <a:solidFill>
              <a:srgbClr val="000000"/>
            </a:solidFill>
          </a:ln>
        </p:spPr>
        <p:txBody>
          <a:bodyPr wrap="square" lIns="0" tIns="0" rIns="0" bIns="0" rtlCol="0"/>
          <a:lstStyle/>
          <a:p>
            <a:endParaRPr/>
          </a:p>
        </p:txBody>
      </p:sp>
      <p:sp>
        <p:nvSpPr>
          <p:cNvPr id="118" name="object 118"/>
          <p:cNvSpPr/>
          <p:nvPr/>
        </p:nvSpPr>
        <p:spPr>
          <a:xfrm>
            <a:off x="2981350" y="6834085"/>
            <a:ext cx="626110" cy="542925"/>
          </a:xfrm>
          <a:custGeom>
            <a:avLst/>
            <a:gdLst/>
            <a:ahLst/>
            <a:cxnLst/>
            <a:rect l="l" t="t" r="r" b="b"/>
            <a:pathLst>
              <a:path w="626110" h="542925">
                <a:moveTo>
                  <a:pt x="0" y="0"/>
                </a:moveTo>
                <a:lnTo>
                  <a:pt x="625983" y="542518"/>
                </a:lnTo>
              </a:path>
            </a:pathLst>
          </a:custGeom>
          <a:ln w="4173">
            <a:solidFill>
              <a:srgbClr val="000000"/>
            </a:solidFill>
          </a:ln>
        </p:spPr>
        <p:txBody>
          <a:bodyPr wrap="square" lIns="0" tIns="0" rIns="0" bIns="0" rtlCol="0"/>
          <a:lstStyle/>
          <a:p>
            <a:endParaRPr/>
          </a:p>
        </p:txBody>
      </p:sp>
      <p:sp>
        <p:nvSpPr>
          <p:cNvPr id="119" name="object 119"/>
          <p:cNvSpPr/>
          <p:nvPr/>
        </p:nvSpPr>
        <p:spPr>
          <a:xfrm>
            <a:off x="3605110" y="7376604"/>
            <a:ext cx="4445" cy="0"/>
          </a:xfrm>
          <a:custGeom>
            <a:avLst/>
            <a:gdLst/>
            <a:ahLst/>
            <a:cxnLst/>
            <a:rect l="l" t="t" r="r" b="b"/>
            <a:pathLst>
              <a:path w="4445">
                <a:moveTo>
                  <a:pt x="0" y="0"/>
                </a:moveTo>
                <a:lnTo>
                  <a:pt x="4445" y="0"/>
                </a:lnTo>
              </a:path>
            </a:pathLst>
          </a:custGeom>
          <a:ln w="4173">
            <a:solidFill>
              <a:srgbClr val="000000"/>
            </a:solidFill>
          </a:ln>
        </p:spPr>
        <p:txBody>
          <a:bodyPr wrap="square" lIns="0" tIns="0" rIns="0" bIns="0" rtlCol="0"/>
          <a:lstStyle/>
          <a:p>
            <a:endParaRPr/>
          </a:p>
        </p:txBody>
      </p:sp>
      <p:sp>
        <p:nvSpPr>
          <p:cNvPr id="120" name="object 120"/>
          <p:cNvSpPr/>
          <p:nvPr/>
        </p:nvSpPr>
        <p:spPr>
          <a:xfrm>
            <a:off x="3899458" y="7126211"/>
            <a:ext cx="584835" cy="375920"/>
          </a:xfrm>
          <a:custGeom>
            <a:avLst/>
            <a:gdLst/>
            <a:ahLst/>
            <a:cxnLst/>
            <a:rect l="l" t="t" r="r" b="b"/>
            <a:pathLst>
              <a:path w="584835" h="375920">
                <a:moveTo>
                  <a:pt x="0" y="375589"/>
                </a:moveTo>
                <a:lnTo>
                  <a:pt x="584250" y="0"/>
                </a:lnTo>
              </a:path>
            </a:pathLst>
          </a:custGeom>
          <a:ln w="4173">
            <a:solidFill>
              <a:srgbClr val="000000"/>
            </a:solidFill>
          </a:ln>
        </p:spPr>
        <p:txBody>
          <a:bodyPr wrap="square" lIns="0" tIns="0" rIns="0" bIns="0" rtlCol="0"/>
          <a:lstStyle/>
          <a:p>
            <a:endParaRPr/>
          </a:p>
        </p:txBody>
      </p:sp>
      <p:sp>
        <p:nvSpPr>
          <p:cNvPr id="121" name="object 121"/>
          <p:cNvSpPr/>
          <p:nvPr/>
        </p:nvSpPr>
        <p:spPr>
          <a:xfrm>
            <a:off x="4775835" y="6708888"/>
            <a:ext cx="584835" cy="208915"/>
          </a:xfrm>
          <a:custGeom>
            <a:avLst/>
            <a:gdLst/>
            <a:ahLst/>
            <a:cxnLst/>
            <a:rect l="l" t="t" r="r" b="b"/>
            <a:pathLst>
              <a:path w="584835" h="208915">
                <a:moveTo>
                  <a:pt x="0" y="208661"/>
                </a:moveTo>
                <a:lnTo>
                  <a:pt x="584250" y="0"/>
                </a:lnTo>
              </a:path>
            </a:pathLst>
          </a:custGeom>
          <a:ln w="4173">
            <a:solidFill>
              <a:srgbClr val="000000"/>
            </a:solidFill>
          </a:ln>
        </p:spPr>
        <p:txBody>
          <a:bodyPr wrap="square" lIns="0" tIns="0" rIns="0" bIns="0" rtlCol="0"/>
          <a:lstStyle/>
          <a:p>
            <a:endParaRPr/>
          </a:p>
        </p:txBody>
      </p:sp>
      <p:sp>
        <p:nvSpPr>
          <p:cNvPr id="122" name="object 122"/>
          <p:cNvSpPr/>
          <p:nvPr/>
        </p:nvSpPr>
        <p:spPr>
          <a:xfrm>
            <a:off x="4734102" y="7084479"/>
            <a:ext cx="709930" cy="501015"/>
          </a:xfrm>
          <a:custGeom>
            <a:avLst/>
            <a:gdLst/>
            <a:ahLst/>
            <a:cxnLst/>
            <a:rect l="l" t="t" r="r" b="b"/>
            <a:pathLst>
              <a:path w="709929" h="501015">
                <a:moveTo>
                  <a:pt x="0" y="0"/>
                </a:moveTo>
                <a:lnTo>
                  <a:pt x="709447" y="500786"/>
                </a:lnTo>
              </a:path>
            </a:pathLst>
          </a:custGeom>
          <a:ln w="4173">
            <a:solidFill>
              <a:srgbClr val="000000"/>
            </a:solidFill>
          </a:ln>
        </p:spPr>
        <p:txBody>
          <a:bodyPr wrap="square" lIns="0" tIns="0" rIns="0" bIns="0" rtlCol="0"/>
          <a:lstStyle/>
          <a:p>
            <a:endParaRPr/>
          </a:p>
        </p:txBody>
      </p:sp>
      <p:sp>
        <p:nvSpPr>
          <p:cNvPr id="123" name="object 123"/>
          <p:cNvSpPr/>
          <p:nvPr/>
        </p:nvSpPr>
        <p:spPr>
          <a:xfrm>
            <a:off x="5568746" y="6834085"/>
            <a:ext cx="0" cy="668020"/>
          </a:xfrm>
          <a:custGeom>
            <a:avLst/>
            <a:gdLst/>
            <a:ahLst/>
            <a:cxnLst/>
            <a:rect l="l" t="t" r="r" b="b"/>
            <a:pathLst>
              <a:path h="668020">
                <a:moveTo>
                  <a:pt x="0" y="0"/>
                </a:moveTo>
                <a:lnTo>
                  <a:pt x="0" y="667715"/>
                </a:lnTo>
              </a:path>
            </a:pathLst>
          </a:custGeom>
          <a:ln w="3175">
            <a:solidFill>
              <a:srgbClr val="000000"/>
            </a:solidFill>
          </a:ln>
        </p:spPr>
        <p:txBody>
          <a:bodyPr wrap="square" lIns="0" tIns="0" rIns="0" bIns="0" rtlCol="0"/>
          <a:lstStyle/>
          <a:p>
            <a:endParaRPr/>
          </a:p>
        </p:txBody>
      </p:sp>
      <p:sp>
        <p:nvSpPr>
          <p:cNvPr id="124" name="object 124"/>
          <p:cNvSpPr/>
          <p:nvPr/>
        </p:nvSpPr>
        <p:spPr>
          <a:xfrm>
            <a:off x="5568746" y="6834085"/>
            <a:ext cx="0" cy="668020"/>
          </a:xfrm>
          <a:custGeom>
            <a:avLst/>
            <a:gdLst/>
            <a:ahLst/>
            <a:cxnLst/>
            <a:rect l="l" t="t" r="r" b="b"/>
            <a:pathLst>
              <a:path h="668020">
                <a:moveTo>
                  <a:pt x="0" y="0"/>
                </a:moveTo>
                <a:lnTo>
                  <a:pt x="0" y="667715"/>
                </a:lnTo>
              </a:path>
            </a:pathLst>
          </a:custGeom>
          <a:ln w="4173">
            <a:solidFill>
              <a:srgbClr val="000000"/>
            </a:solidFill>
          </a:ln>
        </p:spPr>
        <p:txBody>
          <a:bodyPr wrap="square" lIns="0" tIns="0" rIns="0" bIns="0" rtlCol="0"/>
          <a:lstStyle/>
          <a:p>
            <a:endParaRPr/>
          </a:p>
        </p:txBody>
      </p:sp>
      <p:sp>
        <p:nvSpPr>
          <p:cNvPr id="125" name="object 125"/>
          <p:cNvSpPr/>
          <p:nvPr/>
        </p:nvSpPr>
        <p:spPr>
          <a:xfrm>
            <a:off x="1687652" y="7167943"/>
            <a:ext cx="167005" cy="0"/>
          </a:xfrm>
          <a:custGeom>
            <a:avLst/>
            <a:gdLst/>
            <a:ahLst/>
            <a:cxnLst/>
            <a:rect l="l" t="t" r="r" b="b"/>
            <a:pathLst>
              <a:path w="167005">
                <a:moveTo>
                  <a:pt x="0" y="0"/>
                </a:moveTo>
                <a:lnTo>
                  <a:pt x="166928" y="0"/>
                </a:lnTo>
              </a:path>
            </a:pathLst>
          </a:custGeom>
          <a:ln w="3175">
            <a:solidFill>
              <a:srgbClr val="000000"/>
            </a:solidFill>
          </a:ln>
        </p:spPr>
        <p:txBody>
          <a:bodyPr wrap="square" lIns="0" tIns="0" rIns="0" bIns="0" rtlCol="0"/>
          <a:lstStyle/>
          <a:p>
            <a:endParaRPr/>
          </a:p>
        </p:txBody>
      </p:sp>
      <p:sp>
        <p:nvSpPr>
          <p:cNvPr id="126" name="object 126"/>
          <p:cNvSpPr/>
          <p:nvPr/>
        </p:nvSpPr>
        <p:spPr>
          <a:xfrm>
            <a:off x="1687652" y="7167943"/>
            <a:ext cx="167005" cy="0"/>
          </a:xfrm>
          <a:custGeom>
            <a:avLst/>
            <a:gdLst/>
            <a:ahLst/>
            <a:cxnLst/>
            <a:rect l="l" t="t" r="r" b="b"/>
            <a:pathLst>
              <a:path w="167005">
                <a:moveTo>
                  <a:pt x="0" y="0"/>
                </a:moveTo>
                <a:lnTo>
                  <a:pt x="166928" y="0"/>
                </a:lnTo>
              </a:path>
            </a:pathLst>
          </a:custGeom>
          <a:ln w="4173">
            <a:solidFill>
              <a:srgbClr val="000000"/>
            </a:solidFill>
          </a:ln>
        </p:spPr>
        <p:txBody>
          <a:bodyPr wrap="square" lIns="0" tIns="0" rIns="0" bIns="0" rtlCol="0"/>
          <a:lstStyle/>
          <a:p>
            <a:endParaRPr/>
          </a:p>
        </p:txBody>
      </p:sp>
      <p:sp>
        <p:nvSpPr>
          <p:cNvPr id="127" name="object 127"/>
          <p:cNvSpPr/>
          <p:nvPr/>
        </p:nvSpPr>
        <p:spPr>
          <a:xfrm>
            <a:off x="2728734" y="7251407"/>
            <a:ext cx="4445" cy="0"/>
          </a:xfrm>
          <a:custGeom>
            <a:avLst/>
            <a:gdLst/>
            <a:ahLst/>
            <a:cxnLst/>
            <a:rect l="l" t="t" r="r" b="b"/>
            <a:pathLst>
              <a:path w="4444">
                <a:moveTo>
                  <a:pt x="0" y="0"/>
                </a:moveTo>
                <a:lnTo>
                  <a:pt x="4445" y="0"/>
                </a:lnTo>
              </a:path>
            </a:pathLst>
          </a:custGeom>
          <a:ln w="4173">
            <a:solidFill>
              <a:srgbClr val="000000"/>
            </a:solidFill>
          </a:ln>
        </p:spPr>
        <p:txBody>
          <a:bodyPr wrap="square" lIns="0" tIns="0" rIns="0" bIns="0" rtlCol="0"/>
          <a:lstStyle/>
          <a:p>
            <a:endParaRPr/>
          </a:p>
        </p:txBody>
      </p:sp>
      <p:sp>
        <p:nvSpPr>
          <p:cNvPr id="128" name="object 128"/>
          <p:cNvSpPr/>
          <p:nvPr/>
        </p:nvSpPr>
        <p:spPr>
          <a:xfrm>
            <a:off x="3064814" y="6541960"/>
            <a:ext cx="450215" cy="81915"/>
          </a:xfrm>
          <a:custGeom>
            <a:avLst/>
            <a:gdLst/>
            <a:ahLst/>
            <a:cxnLst/>
            <a:rect l="l" t="t" r="r" b="b"/>
            <a:pathLst>
              <a:path w="450214" h="81915">
                <a:moveTo>
                  <a:pt x="0" y="0"/>
                </a:moveTo>
                <a:lnTo>
                  <a:pt x="449969" y="81812"/>
                </a:lnTo>
              </a:path>
            </a:pathLst>
          </a:custGeom>
          <a:ln w="4173">
            <a:solidFill>
              <a:srgbClr val="000000"/>
            </a:solidFill>
          </a:ln>
        </p:spPr>
        <p:txBody>
          <a:bodyPr wrap="square" lIns="0" tIns="0" rIns="0" bIns="0" rtlCol="0"/>
          <a:lstStyle/>
          <a:p>
            <a:endParaRPr/>
          </a:p>
        </p:txBody>
      </p:sp>
      <p:sp>
        <p:nvSpPr>
          <p:cNvPr id="129" name="object 129"/>
          <p:cNvSpPr/>
          <p:nvPr/>
        </p:nvSpPr>
        <p:spPr>
          <a:xfrm>
            <a:off x="3445967" y="6595376"/>
            <a:ext cx="69215" cy="33020"/>
          </a:xfrm>
          <a:custGeom>
            <a:avLst/>
            <a:gdLst/>
            <a:ahLst/>
            <a:cxnLst/>
            <a:rect l="l" t="t" r="r" b="b"/>
            <a:pathLst>
              <a:path w="69214" h="33020">
                <a:moveTo>
                  <a:pt x="6121" y="0"/>
                </a:moveTo>
                <a:lnTo>
                  <a:pt x="0" y="32829"/>
                </a:lnTo>
                <a:lnTo>
                  <a:pt x="68999" y="28384"/>
                </a:lnTo>
                <a:lnTo>
                  <a:pt x="6121" y="0"/>
                </a:lnTo>
                <a:close/>
              </a:path>
            </a:pathLst>
          </a:custGeom>
          <a:solidFill>
            <a:srgbClr val="000000"/>
          </a:solidFill>
        </p:spPr>
        <p:txBody>
          <a:bodyPr wrap="square" lIns="0" tIns="0" rIns="0" bIns="0" rtlCol="0"/>
          <a:lstStyle/>
          <a:p>
            <a:endParaRPr/>
          </a:p>
        </p:txBody>
      </p:sp>
      <p:sp>
        <p:nvSpPr>
          <p:cNvPr id="130" name="object 130"/>
          <p:cNvSpPr/>
          <p:nvPr/>
        </p:nvSpPr>
        <p:spPr>
          <a:xfrm>
            <a:off x="3445967" y="6595376"/>
            <a:ext cx="69215" cy="33020"/>
          </a:xfrm>
          <a:custGeom>
            <a:avLst/>
            <a:gdLst/>
            <a:ahLst/>
            <a:cxnLst/>
            <a:rect l="l" t="t" r="r" b="b"/>
            <a:pathLst>
              <a:path w="69214" h="33020">
                <a:moveTo>
                  <a:pt x="0" y="32829"/>
                </a:moveTo>
                <a:lnTo>
                  <a:pt x="68999" y="28384"/>
                </a:lnTo>
                <a:lnTo>
                  <a:pt x="6121" y="0"/>
                </a:lnTo>
                <a:lnTo>
                  <a:pt x="0" y="32829"/>
                </a:lnTo>
                <a:close/>
              </a:path>
            </a:pathLst>
          </a:custGeom>
          <a:ln w="4173">
            <a:solidFill>
              <a:srgbClr val="000000"/>
            </a:solidFill>
          </a:ln>
        </p:spPr>
        <p:txBody>
          <a:bodyPr wrap="square" lIns="0" tIns="0" rIns="0" bIns="0" rtlCol="0"/>
          <a:lstStyle/>
          <a:p>
            <a:endParaRPr/>
          </a:p>
        </p:txBody>
      </p:sp>
      <p:sp>
        <p:nvSpPr>
          <p:cNvPr id="131" name="object 131"/>
          <p:cNvSpPr/>
          <p:nvPr/>
        </p:nvSpPr>
        <p:spPr>
          <a:xfrm>
            <a:off x="2814421" y="6875818"/>
            <a:ext cx="167005" cy="167005"/>
          </a:xfrm>
          <a:custGeom>
            <a:avLst/>
            <a:gdLst/>
            <a:ahLst/>
            <a:cxnLst/>
            <a:rect l="l" t="t" r="r" b="b"/>
            <a:pathLst>
              <a:path w="167005" h="167004">
                <a:moveTo>
                  <a:pt x="0" y="0"/>
                </a:moveTo>
                <a:lnTo>
                  <a:pt x="166929" y="166929"/>
                </a:lnTo>
              </a:path>
            </a:pathLst>
          </a:custGeom>
          <a:ln w="4173">
            <a:solidFill>
              <a:srgbClr val="000000"/>
            </a:solidFill>
          </a:ln>
        </p:spPr>
        <p:txBody>
          <a:bodyPr wrap="square" lIns="0" tIns="0" rIns="0" bIns="0" rtlCol="0"/>
          <a:lstStyle/>
          <a:p>
            <a:endParaRPr/>
          </a:p>
        </p:txBody>
      </p:sp>
      <p:sp>
        <p:nvSpPr>
          <p:cNvPr id="132" name="object 132"/>
          <p:cNvSpPr/>
          <p:nvPr/>
        </p:nvSpPr>
        <p:spPr>
          <a:xfrm>
            <a:off x="2981350" y="7042746"/>
            <a:ext cx="36195" cy="36195"/>
          </a:xfrm>
          <a:custGeom>
            <a:avLst/>
            <a:gdLst/>
            <a:ahLst/>
            <a:cxnLst/>
            <a:rect l="l" t="t" r="r" b="b"/>
            <a:pathLst>
              <a:path w="36194" h="36195">
                <a:moveTo>
                  <a:pt x="0" y="0"/>
                </a:moveTo>
                <a:lnTo>
                  <a:pt x="35609" y="35609"/>
                </a:lnTo>
              </a:path>
            </a:pathLst>
          </a:custGeom>
          <a:ln w="4173">
            <a:solidFill>
              <a:srgbClr val="000000"/>
            </a:solidFill>
          </a:ln>
        </p:spPr>
        <p:txBody>
          <a:bodyPr wrap="square" lIns="0" tIns="0" rIns="0" bIns="0" rtlCol="0"/>
          <a:lstStyle/>
          <a:p>
            <a:endParaRPr/>
          </a:p>
        </p:txBody>
      </p:sp>
      <p:sp>
        <p:nvSpPr>
          <p:cNvPr id="133" name="object 133"/>
          <p:cNvSpPr/>
          <p:nvPr/>
        </p:nvSpPr>
        <p:spPr>
          <a:xfrm>
            <a:off x="2957423" y="7018820"/>
            <a:ext cx="59690" cy="59690"/>
          </a:xfrm>
          <a:custGeom>
            <a:avLst/>
            <a:gdLst/>
            <a:ahLst/>
            <a:cxnLst/>
            <a:rect l="l" t="t" r="r" b="b"/>
            <a:pathLst>
              <a:path w="59689" h="59690">
                <a:moveTo>
                  <a:pt x="23926" y="0"/>
                </a:moveTo>
                <a:lnTo>
                  <a:pt x="0" y="23926"/>
                </a:lnTo>
                <a:lnTo>
                  <a:pt x="59537" y="59537"/>
                </a:lnTo>
                <a:lnTo>
                  <a:pt x="23926" y="0"/>
                </a:lnTo>
                <a:close/>
              </a:path>
            </a:pathLst>
          </a:custGeom>
          <a:solidFill>
            <a:srgbClr val="000000"/>
          </a:solidFill>
        </p:spPr>
        <p:txBody>
          <a:bodyPr wrap="square" lIns="0" tIns="0" rIns="0" bIns="0" rtlCol="0"/>
          <a:lstStyle/>
          <a:p>
            <a:endParaRPr/>
          </a:p>
        </p:txBody>
      </p:sp>
      <p:sp>
        <p:nvSpPr>
          <p:cNvPr id="134" name="object 134"/>
          <p:cNvSpPr/>
          <p:nvPr/>
        </p:nvSpPr>
        <p:spPr>
          <a:xfrm>
            <a:off x="2957423" y="7018820"/>
            <a:ext cx="59690" cy="59690"/>
          </a:xfrm>
          <a:custGeom>
            <a:avLst/>
            <a:gdLst/>
            <a:ahLst/>
            <a:cxnLst/>
            <a:rect l="l" t="t" r="r" b="b"/>
            <a:pathLst>
              <a:path w="59689" h="59690">
                <a:moveTo>
                  <a:pt x="0" y="23926"/>
                </a:moveTo>
                <a:lnTo>
                  <a:pt x="59537" y="59537"/>
                </a:lnTo>
                <a:lnTo>
                  <a:pt x="23926" y="0"/>
                </a:lnTo>
                <a:lnTo>
                  <a:pt x="0" y="23926"/>
                </a:lnTo>
                <a:close/>
              </a:path>
            </a:pathLst>
          </a:custGeom>
          <a:ln w="4173">
            <a:solidFill>
              <a:srgbClr val="000000"/>
            </a:solidFill>
          </a:ln>
        </p:spPr>
        <p:txBody>
          <a:bodyPr wrap="square" lIns="0" tIns="0" rIns="0" bIns="0" rtlCol="0"/>
          <a:lstStyle/>
          <a:p>
            <a:endParaRPr/>
          </a:p>
        </p:txBody>
      </p:sp>
      <p:sp>
        <p:nvSpPr>
          <p:cNvPr id="135" name="object 135"/>
          <p:cNvSpPr/>
          <p:nvPr/>
        </p:nvSpPr>
        <p:spPr>
          <a:xfrm>
            <a:off x="3380308" y="7399972"/>
            <a:ext cx="102235" cy="102235"/>
          </a:xfrm>
          <a:custGeom>
            <a:avLst/>
            <a:gdLst/>
            <a:ahLst/>
            <a:cxnLst/>
            <a:rect l="l" t="t" r="r" b="b"/>
            <a:pathLst>
              <a:path w="102235" h="102234">
                <a:moveTo>
                  <a:pt x="101828" y="101828"/>
                </a:moveTo>
                <a:lnTo>
                  <a:pt x="0" y="0"/>
                </a:lnTo>
              </a:path>
            </a:pathLst>
          </a:custGeom>
          <a:ln w="4173">
            <a:solidFill>
              <a:srgbClr val="000000"/>
            </a:solidFill>
          </a:ln>
        </p:spPr>
        <p:txBody>
          <a:bodyPr wrap="square" lIns="0" tIns="0" rIns="0" bIns="0" rtlCol="0"/>
          <a:lstStyle/>
          <a:p>
            <a:endParaRPr/>
          </a:p>
        </p:txBody>
      </p:sp>
      <p:sp>
        <p:nvSpPr>
          <p:cNvPr id="136" name="object 136"/>
          <p:cNvSpPr/>
          <p:nvPr/>
        </p:nvSpPr>
        <p:spPr>
          <a:xfrm>
            <a:off x="3321330" y="7340994"/>
            <a:ext cx="59055" cy="59055"/>
          </a:xfrm>
          <a:custGeom>
            <a:avLst/>
            <a:gdLst/>
            <a:ahLst/>
            <a:cxnLst/>
            <a:rect l="l" t="t" r="r" b="b"/>
            <a:pathLst>
              <a:path w="59054" h="59054">
                <a:moveTo>
                  <a:pt x="58978" y="58978"/>
                </a:moveTo>
                <a:lnTo>
                  <a:pt x="0" y="0"/>
                </a:lnTo>
              </a:path>
            </a:pathLst>
          </a:custGeom>
          <a:ln w="4173">
            <a:solidFill>
              <a:srgbClr val="000000"/>
            </a:solidFill>
          </a:ln>
        </p:spPr>
        <p:txBody>
          <a:bodyPr wrap="square" lIns="0" tIns="0" rIns="0" bIns="0" rtlCol="0"/>
          <a:lstStyle/>
          <a:p>
            <a:endParaRPr/>
          </a:p>
        </p:txBody>
      </p:sp>
      <p:sp>
        <p:nvSpPr>
          <p:cNvPr id="137" name="object 137"/>
          <p:cNvSpPr/>
          <p:nvPr/>
        </p:nvSpPr>
        <p:spPr>
          <a:xfrm>
            <a:off x="3321329" y="7340993"/>
            <a:ext cx="59055" cy="59055"/>
          </a:xfrm>
          <a:custGeom>
            <a:avLst/>
            <a:gdLst/>
            <a:ahLst/>
            <a:cxnLst/>
            <a:rect l="l" t="t" r="r" b="b"/>
            <a:pathLst>
              <a:path w="59054" h="59054">
                <a:moveTo>
                  <a:pt x="0" y="0"/>
                </a:moveTo>
                <a:lnTo>
                  <a:pt x="35052" y="58978"/>
                </a:lnTo>
                <a:lnTo>
                  <a:pt x="58978" y="35052"/>
                </a:lnTo>
                <a:lnTo>
                  <a:pt x="0" y="0"/>
                </a:lnTo>
                <a:close/>
              </a:path>
            </a:pathLst>
          </a:custGeom>
          <a:solidFill>
            <a:srgbClr val="000000"/>
          </a:solidFill>
        </p:spPr>
        <p:txBody>
          <a:bodyPr wrap="square" lIns="0" tIns="0" rIns="0" bIns="0" rtlCol="0"/>
          <a:lstStyle/>
          <a:p>
            <a:endParaRPr/>
          </a:p>
        </p:txBody>
      </p:sp>
      <p:sp>
        <p:nvSpPr>
          <p:cNvPr id="138" name="object 138"/>
          <p:cNvSpPr/>
          <p:nvPr/>
        </p:nvSpPr>
        <p:spPr>
          <a:xfrm>
            <a:off x="3321329" y="7340993"/>
            <a:ext cx="59055" cy="59055"/>
          </a:xfrm>
          <a:custGeom>
            <a:avLst/>
            <a:gdLst/>
            <a:ahLst/>
            <a:cxnLst/>
            <a:rect l="l" t="t" r="r" b="b"/>
            <a:pathLst>
              <a:path w="59054" h="59054">
                <a:moveTo>
                  <a:pt x="58978" y="35052"/>
                </a:moveTo>
                <a:lnTo>
                  <a:pt x="0" y="0"/>
                </a:lnTo>
                <a:lnTo>
                  <a:pt x="35052" y="58978"/>
                </a:lnTo>
                <a:lnTo>
                  <a:pt x="58978" y="35052"/>
                </a:lnTo>
                <a:close/>
              </a:path>
            </a:pathLst>
          </a:custGeom>
          <a:ln w="4173">
            <a:solidFill>
              <a:srgbClr val="000000"/>
            </a:solidFill>
          </a:ln>
        </p:spPr>
        <p:txBody>
          <a:bodyPr wrap="square" lIns="0" tIns="0" rIns="0" bIns="0" rtlCol="0"/>
          <a:lstStyle/>
          <a:p>
            <a:endParaRPr/>
          </a:p>
        </p:txBody>
      </p:sp>
      <p:sp>
        <p:nvSpPr>
          <p:cNvPr id="139" name="object 139"/>
          <p:cNvSpPr/>
          <p:nvPr/>
        </p:nvSpPr>
        <p:spPr>
          <a:xfrm>
            <a:off x="3815994" y="7237501"/>
            <a:ext cx="208915" cy="139700"/>
          </a:xfrm>
          <a:custGeom>
            <a:avLst/>
            <a:gdLst/>
            <a:ahLst/>
            <a:cxnLst/>
            <a:rect l="l" t="t" r="r" b="b"/>
            <a:pathLst>
              <a:path w="208914" h="139700">
                <a:moveTo>
                  <a:pt x="0" y="139102"/>
                </a:moveTo>
                <a:lnTo>
                  <a:pt x="208654" y="0"/>
                </a:lnTo>
              </a:path>
            </a:pathLst>
          </a:custGeom>
          <a:ln w="4173">
            <a:solidFill>
              <a:srgbClr val="000000"/>
            </a:solidFill>
          </a:ln>
        </p:spPr>
        <p:txBody>
          <a:bodyPr wrap="square" lIns="0" tIns="0" rIns="0" bIns="0" rtlCol="0"/>
          <a:lstStyle/>
          <a:p>
            <a:endParaRPr/>
          </a:p>
        </p:txBody>
      </p:sp>
      <p:sp>
        <p:nvSpPr>
          <p:cNvPr id="140" name="object 140"/>
          <p:cNvSpPr/>
          <p:nvPr/>
        </p:nvSpPr>
        <p:spPr>
          <a:xfrm>
            <a:off x="4024648" y="7214885"/>
            <a:ext cx="34290" cy="22860"/>
          </a:xfrm>
          <a:custGeom>
            <a:avLst/>
            <a:gdLst/>
            <a:ahLst/>
            <a:cxnLst/>
            <a:rect l="l" t="t" r="r" b="b"/>
            <a:pathLst>
              <a:path w="34289" h="22859">
                <a:moveTo>
                  <a:pt x="0" y="22615"/>
                </a:moveTo>
                <a:lnTo>
                  <a:pt x="33923" y="0"/>
                </a:lnTo>
              </a:path>
            </a:pathLst>
          </a:custGeom>
          <a:ln w="4173">
            <a:solidFill>
              <a:srgbClr val="000000"/>
            </a:solidFill>
          </a:ln>
        </p:spPr>
        <p:txBody>
          <a:bodyPr wrap="square" lIns="0" tIns="0" rIns="0" bIns="0" rtlCol="0"/>
          <a:lstStyle/>
          <a:p>
            <a:endParaRPr/>
          </a:p>
        </p:txBody>
      </p:sp>
      <p:sp>
        <p:nvSpPr>
          <p:cNvPr id="141" name="object 141"/>
          <p:cNvSpPr/>
          <p:nvPr/>
        </p:nvSpPr>
        <p:spPr>
          <a:xfrm>
            <a:off x="3994048" y="7214679"/>
            <a:ext cx="65405" cy="50800"/>
          </a:xfrm>
          <a:custGeom>
            <a:avLst/>
            <a:gdLst/>
            <a:ahLst/>
            <a:cxnLst/>
            <a:rect l="l" t="t" r="r" b="b"/>
            <a:pathLst>
              <a:path w="65404" h="50800">
                <a:moveTo>
                  <a:pt x="65112" y="0"/>
                </a:moveTo>
                <a:lnTo>
                  <a:pt x="0" y="22821"/>
                </a:lnTo>
                <a:lnTo>
                  <a:pt x="18364" y="50634"/>
                </a:lnTo>
                <a:lnTo>
                  <a:pt x="65112" y="0"/>
                </a:lnTo>
                <a:close/>
              </a:path>
            </a:pathLst>
          </a:custGeom>
          <a:solidFill>
            <a:srgbClr val="000000"/>
          </a:solidFill>
        </p:spPr>
        <p:txBody>
          <a:bodyPr wrap="square" lIns="0" tIns="0" rIns="0" bIns="0" rtlCol="0"/>
          <a:lstStyle/>
          <a:p>
            <a:endParaRPr/>
          </a:p>
        </p:txBody>
      </p:sp>
      <p:sp>
        <p:nvSpPr>
          <p:cNvPr id="142" name="object 142"/>
          <p:cNvSpPr/>
          <p:nvPr/>
        </p:nvSpPr>
        <p:spPr>
          <a:xfrm>
            <a:off x="3994048" y="7214679"/>
            <a:ext cx="65405" cy="50800"/>
          </a:xfrm>
          <a:custGeom>
            <a:avLst/>
            <a:gdLst/>
            <a:ahLst/>
            <a:cxnLst/>
            <a:rect l="l" t="t" r="r" b="b"/>
            <a:pathLst>
              <a:path w="65404" h="50800">
                <a:moveTo>
                  <a:pt x="18364" y="50634"/>
                </a:moveTo>
                <a:lnTo>
                  <a:pt x="65112" y="0"/>
                </a:lnTo>
                <a:lnTo>
                  <a:pt x="0" y="22821"/>
                </a:lnTo>
                <a:lnTo>
                  <a:pt x="18364" y="50634"/>
                </a:lnTo>
                <a:close/>
              </a:path>
            </a:pathLst>
          </a:custGeom>
          <a:ln w="4173">
            <a:solidFill>
              <a:srgbClr val="000000"/>
            </a:solidFill>
          </a:ln>
        </p:spPr>
        <p:txBody>
          <a:bodyPr wrap="square" lIns="0" tIns="0" rIns="0" bIns="0" rtlCol="0"/>
          <a:lstStyle/>
          <a:p>
            <a:endParaRPr/>
          </a:p>
        </p:txBody>
      </p:sp>
      <p:sp>
        <p:nvSpPr>
          <p:cNvPr id="143" name="object 143"/>
          <p:cNvSpPr txBox="1"/>
          <p:nvPr/>
        </p:nvSpPr>
        <p:spPr>
          <a:xfrm>
            <a:off x="4554476" y="6877648"/>
            <a:ext cx="641985" cy="498475"/>
          </a:xfrm>
          <a:prstGeom prst="rect">
            <a:avLst/>
          </a:prstGeom>
        </p:spPr>
        <p:txBody>
          <a:bodyPr vert="horz" wrap="square" lIns="0" tIns="0" rIns="0" bIns="0" rtlCol="0">
            <a:spAutoFit/>
          </a:bodyPr>
          <a:lstStyle/>
          <a:p>
            <a:pPr marL="12700">
              <a:lnSpc>
                <a:spcPct val="100000"/>
              </a:lnSpc>
            </a:pPr>
            <a:r>
              <a:rPr sz="1300" i="1" spc="5" dirty="0">
                <a:latin typeface="Arial"/>
                <a:cs typeface="Arial"/>
              </a:rPr>
              <a:t>R4</a:t>
            </a:r>
            <a:endParaRPr sz="1300">
              <a:latin typeface="Arial"/>
              <a:cs typeface="Arial"/>
            </a:endParaRPr>
          </a:p>
          <a:p>
            <a:pPr marL="12700">
              <a:lnSpc>
                <a:spcPct val="100000"/>
              </a:lnSpc>
              <a:spcBef>
                <a:spcPts val="990"/>
              </a:spcBef>
            </a:pPr>
            <a:r>
              <a:rPr sz="1050" i="1" dirty="0">
                <a:latin typeface="Arial"/>
                <a:cs typeface="Arial"/>
              </a:rPr>
              <a:t>R1,</a:t>
            </a:r>
            <a:r>
              <a:rPr sz="1050" i="1" spc="-95" dirty="0">
                <a:latin typeface="Arial"/>
                <a:cs typeface="Arial"/>
              </a:rPr>
              <a:t> </a:t>
            </a:r>
            <a:r>
              <a:rPr sz="1050" i="1" dirty="0">
                <a:latin typeface="Arial"/>
                <a:cs typeface="Arial"/>
              </a:rPr>
              <a:t>64000</a:t>
            </a:r>
            <a:endParaRPr sz="1050">
              <a:latin typeface="Arial"/>
              <a:cs typeface="Arial"/>
            </a:endParaRPr>
          </a:p>
        </p:txBody>
      </p:sp>
      <p:sp>
        <p:nvSpPr>
          <p:cNvPr id="151" name="object 151"/>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25</a:t>
            </a:r>
          </a:p>
        </p:txBody>
      </p:sp>
      <p:sp>
        <p:nvSpPr>
          <p:cNvPr id="144" name="object 144"/>
          <p:cNvSpPr txBox="1"/>
          <p:nvPr/>
        </p:nvSpPr>
        <p:spPr>
          <a:xfrm>
            <a:off x="5472584" y="5698276"/>
            <a:ext cx="725170" cy="1017269"/>
          </a:xfrm>
          <a:prstGeom prst="rect">
            <a:avLst/>
          </a:prstGeom>
        </p:spPr>
        <p:txBody>
          <a:bodyPr vert="horz" wrap="square" lIns="0" tIns="0" rIns="0" bIns="0" rtlCol="0">
            <a:spAutoFit/>
          </a:bodyPr>
          <a:lstStyle/>
          <a:p>
            <a:pPr marL="53975">
              <a:lnSpc>
                <a:spcPct val="100000"/>
              </a:lnSpc>
            </a:pPr>
            <a:r>
              <a:rPr sz="1300" i="1" spc="5" dirty="0">
                <a:latin typeface="Arial"/>
                <a:cs typeface="Arial"/>
              </a:rPr>
              <a:t>R6</a:t>
            </a:r>
            <a:endParaRPr sz="1300">
              <a:latin typeface="Arial"/>
              <a:cs typeface="Arial"/>
            </a:endParaRPr>
          </a:p>
          <a:p>
            <a:pPr marL="95885">
              <a:lnSpc>
                <a:spcPct val="100000"/>
              </a:lnSpc>
              <a:spcBef>
                <a:spcPts val="990"/>
              </a:spcBef>
            </a:pPr>
            <a:r>
              <a:rPr sz="1050" i="1" dirty="0">
                <a:latin typeface="Arial"/>
                <a:cs typeface="Arial"/>
              </a:rPr>
              <a:t>R1,</a:t>
            </a:r>
            <a:r>
              <a:rPr sz="1050" i="1" spc="-95" dirty="0">
                <a:latin typeface="Arial"/>
                <a:cs typeface="Arial"/>
              </a:rPr>
              <a:t> </a:t>
            </a:r>
            <a:r>
              <a:rPr sz="1050" i="1" dirty="0">
                <a:latin typeface="Arial"/>
                <a:cs typeface="Arial"/>
              </a:rPr>
              <a:t>64000</a:t>
            </a:r>
            <a:endParaRPr sz="1050">
              <a:latin typeface="Arial"/>
              <a:cs typeface="Arial"/>
            </a:endParaRPr>
          </a:p>
          <a:p>
            <a:pPr marL="12700">
              <a:lnSpc>
                <a:spcPct val="100000"/>
              </a:lnSpc>
              <a:spcBef>
                <a:spcPts val="795"/>
              </a:spcBef>
            </a:pPr>
            <a:r>
              <a:rPr sz="1050" i="1" dirty="0">
                <a:latin typeface="Arial"/>
                <a:cs typeface="Arial"/>
              </a:rPr>
              <a:t>R1,</a:t>
            </a:r>
            <a:r>
              <a:rPr sz="1050" i="1" spc="-95" dirty="0">
                <a:latin typeface="Arial"/>
                <a:cs typeface="Arial"/>
              </a:rPr>
              <a:t> </a:t>
            </a:r>
            <a:r>
              <a:rPr sz="1050" i="1" dirty="0">
                <a:latin typeface="Arial"/>
                <a:cs typeface="Arial"/>
              </a:rPr>
              <a:t>64000</a:t>
            </a:r>
            <a:endParaRPr sz="1050">
              <a:latin typeface="Arial"/>
              <a:cs typeface="Arial"/>
            </a:endParaRPr>
          </a:p>
          <a:p>
            <a:pPr marL="12700">
              <a:lnSpc>
                <a:spcPct val="100000"/>
              </a:lnSpc>
              <a:spcBef>
                <a:spcPts val="459"/>
              </a:spcBef>
            </a:pPr>
            <a:r>
              <a:rPr sz="1300" i="1" spc="5" dirty="0">
                <a:latin typeface="Arial"/>
                <a:cs typeface="Arial"/>
              </a:rPr>
              <a:t>R5</a:t>
            </a:r>
            <a:endParaRPr sz="1300">
              <a:latin typeface="Arial"/>
              <a:cs typeface="Arial"/>
            </a:endParaRPr>
          </a:p>
        </p:txBody>
      </p:sp>
      <p:sp>
        <p:nvSpPr>
          <p:cNvPr id="145" name="object 145"/>
          <p:cNvSpPr txBox="1"/>
          <p:nvPr/>
        </p:nvSpPr>
        <p:spPr>
          <a:xfrm>
            <a:off x="5514317" y="7545364"/>
            <a:ext cx="683895" cy="498475"/>
          </a:xfrm>
          <a:prstGeom prst="rect">
            <a:avLst/>
          </a:prstGeom>
        </p:spPr>
        <p:txBody>
          <a:bodyPr vert="horz" wrap="square" lIns="0" tIns="0" rIns="0" bIns="0" rtlCol="0">
            <a:spAutoFit/>
          </a:bodyPr>
          <a:lstStyle/>
          <a:p>
            <a:pPr marL="12700">
              <a:lnSpc>
                <a:spcPct val="100000"/>
              </a:lnSpc>
            </a:pPr>
            <a:r>
              <a:rPr sz="1300" i="1" spc="5" dirty="0">
                <a:latin typeface="Arial"/>
                <a:cs typeface="Arial"/>
              </a:rPr>
              <a:t>R6</a:t>
            </a:r>
            <a:endParaRPr sz="1300">
              <a:latin typeface="Arial"/>
              <a:cs typeface="Arial"/>
            </a:endParaRPr>
          </a:p>
          <a:p>
            <a:pPr marL="53975">
              <a:lnSpc>
                <a:spcPct val="100000"/>
              </a:lnSpc>
              <a:spcBef>
                <a:spcPts val="990"/>
              </a:spcBef>
            </a:pPr>
            <a:r>
              <a:rPr sz="1050" i="1" dirty="0">
                <a:latin typeface="Arial"/>
                <a:cs typeface="Arial"/>
              </a:rPr>
              <a:t>R1,</a:t>
            </a:r>
            <a:r>
              <a:rPr sz="1050" i="1" spc="-95" dirty="0">
                <a:latin typeface="Arial"/>
                <a:cs typeface="Arial"/>
              </a:rPr>
              <a:t> </a:t>
            </a:r>
            <a:r>
              <a:rPr sz="1050" i="1" dirty="0">
                <a:latin typeface="Arial"/>
                <a:cs typeface="Arial"/>
              </a:rPr>
              <a:t>64000</a:t>
            </a:r>
            <a:endParaRPr sz="1050">
              <a:latin typeface="Arial"/>
              <a:cs typeface="Arial"/>
            </a:endParaRPr>
          </a:p>
        </p:txBody>
      </p:sp>
      <p:sp>
        <p:nvSpPr>
          <p:cNvPr id="146" name="object 146"/>
          <p:cNvSpPr txBox="1"/>
          <p:nvPr/>
        </p:nvSpPr>
        <p:spPr>
          <a:xfrm>
            <a:off x="1633223" y="7086310"/>
            <a:ext cx="641985" cy="456565"/>
          </a:xfrm>
          <a:prstGeom prst="rect">
            <a:avLst/>
          </a:prstGeom>
        </p:spPr>
        <p:txBody>
          <a:bodyPr vert="horz" wrap="square" lIns="0" tIns="0" rIns="0" bIns="0" rtlCol="0">
            <a:spAutoFit/>
          </a:bodyPr>
          <a:lstStyle/>
          <a:p>
            <a:pPr marL="304800">
              <a:lnSpc>
                <a:spcPct val="100000"/>
              </a:lnSpc>
            </a:pPr>
            <a:r>
              <a:rPr sz="1300" i="1" spc="5" dirty="0">
                <a:latin typeface="Arial"/>
                <a:cs typeface="Arial"/>
              </a:rPr>
              <a:t>R1</a:t>
            </a:r>
            <a:endParaRPr sz="1300">
              <a:latin typeface="Arial"/>
              <a:cs typeface="Arial"/>
            </a:endParaRPr>
          </a:p>
          <a:p>
            <a:pPr marL="12700">
              <a:lnSpc>
                <a:spcPct val="100000"/>
              </a:lnSpc>
              <a:spcBef>
                <a:spcPts val="660"/>
              </a:spcBef>
            </a:pPr>
            <a:r>
              <a:rPr sz="1050" i="1" dirty="0">
                <a:latin typeface="Arial"/>
                <a:cs typeface="Arial"/>
              </a:rPr>
              <a:t>R1,</a:t>
            </a:r>
            <a:r>
              <a:rPr sz="1050" i="1" spc="-95" dirty="0">
                <a:latin typeface="Arial"/>
                <a:cs typeface="Arial"/>
              </a:rPr>
              <a:t> </a:t>
            </a:r>
            <a:r>
              <a:rPr sz="1050" i="1" dirty="0">
                <a:latin typeface="Arial"/>
                <a:cs typeface="Arial"/>
              </a:rPr>
              <a:t>64001</a:t>
            </a:r>
            <a:endParaRPr sz="1050">
              <a:latin typeface="Arial"/>
              <a:cs typeface="Arial"/>
            </a:endParaRPr>
          </a:p>
        </p:txBody>
      </p:sp>
      <p:sp>
        <p:nvSpPr>
          <p:cNvPr id="147" name="object 147"/>
          <p:cNvSpPr txBox="1"/>
          <p:nvPr/>
        </p:nvSpPr>
        <p:spPr>
          <a:xfrm>
            <a:off x="3469440" y="7420167"/>
            <a:ext cx="641985" cy="498475"/>
          </a:xfrm>
          <a:prstGeom prst="rect">
            <a:avLst/>
          </a:prstGeom>
        </p:spPr>
        <p:txBody>
          <a:bodyPr vert="horz" wrap="square" lIns="0" tIns="0" rIns="0" bIns="0" rtlCol="0">
            <a:spAutoFit/>
          </a:bodyPr>
          <a:lstStyle/>
          <a:p>
            <a:pPr marL="137795">
              <a:lnSpc>
                <a:spcPct val="100000"/>
              </a:lnSpc>
            </a:pPr>
            <a:r>
              <a:rPr sz="1300" i="1" spc="5" dirty="0">
                <a:latin typeface="Arial"/>
                <a:cs typeface="Arial"/>
              </a:rPr>
              <a:t>R3</a:t>
            </a:r>
            <a:endParaRPr sz="1300">
              <a:latin typeface="Arial"/>
              <a:cs typeface="Arial"/>
            </a:endParaRPr>
          </a:p>
          <a:p>
            <a:pPr marL="12700">
              <a:lnSpc>
                <a:spcPct val="100000"/>
              </a:lnSpc>
              <a:spcBef>
                <a:spcPts val="990"/>
              </a:spcBef>
            </a:pPr>
            <a:r>
              <a:rPr sz="1050" i="1" dirty="0">
                <a:latin typeface="Arial"/>
                <a:cs typeface="Arial"/>
              </a:rPr>
              <a:t>R1,</a:t>
            </a:r>
            <a:r>
              <a:rPr sz="1050" i="1" spc="-95" dirty="0">
                <a:latin typeface="Arial"/>
                <a:cs typeface="Arial"/>
              </a:rPr>
              <a:t> </a:t>
            </a:r>
            <a:r>
              <a:rPr sz="1050" i="1" dirty="0">
                <a:latin typeface="Arial"/>
                <a:cs typeface="Arial"/>
              </a:rPr>
              <a:t>64001</a:t>
            </a:r>
            <a:endParaRPr sz="1050">
              <a:latin typeface="Arial"/>
              <a:cs typeface="Arial"/>
            </a:endParaRPr>
          </a:p>
        </p:txBody>
      </p:sp>
      <p:sp>
        <p:nvSpPr>
          <p:cNvPr id="148" name="object 148"/>
          <p:cNvSpPr txBox="1"/>
          <p:nvPr/>
        </p:nvSpPr>
        <p:spPr>
          <a:xfrm>
            <a:off x="2551331" y="6325147"/>
            <a:ext cx="1309370" cy="473709"/>
          </a:xfrm>
          <a:prstGeom prst="rect">
            <a:avLst/>
          </a:prstGeom>
        </p:spPr>
        <p:txBody>
          <a:bodyPr vert="horz" wrap="square" lIns="0" tIns="0" rIns="0" bIns="0" rtlCol="0">
            <a:spAutoFit/>
          </a:bodyPr>
          <a:lstStyle/>
          <a:p>
            <a:pPr marL="12700">
              <a:lnSpc>
                <a:spcPct val="100000"/>
              </a:lnSpc>
            </a:pPr>
            <a:r>
              <a:rPr sz="1050" i="1" dirty="0">
                <a:latin typeface="Arial"/>
                <a:cs typeface="Arial"/>
              </a:rPr>
              <a:t>R1, 64001 </a:t>
            </a:r>
            <a:r>
              <a:rPr sz="1575" i="1" baseline="-34391" dirty="0">
                <a:latin typeface="Arial"/>
                <a:cs typeface="Arial"/>
              </a:rPr>
              <a:t>R1,</a:t>
            </a:r>
            <a:r>
              <a:rPr sz="1575" i="1" spc="30" baseline="-34391" dirty="0">
                <a:latin typeface="Arial"/>
                <a:cs typeface="Arial"/>
              </a:rPr>
              <a:t> </a:t>
            </a:r>
            <a:r>
              <a:rPr sz="1575" i="1" baseline="-34391" dirty="0">
                <a:latin typeface="Arial"/>
                <a:cs typeface="Arial"/>
              </a:rPr>
              <a:t>64001</a:t>
            </a:r>
            <a:endParaRPr sz="1575" baseline="-34391">
              <a:latin typeface="Arial"/>
              <a:cs typeface="Arial"/>
            </a:endParaRPr>
          </a:p>
          <a:p>
            <a:pPr marL="220979">
              <a:lnSpc>
                <a:spcPct val="100000"/>
              </a:lnSpc>
              <a:spcBef>
                <a:spcPts val="790"/>
              </a:spcBef>
            </a:pPr>
            <a:r>
              <a:rPr sz="1300" i="1" spc="5" dirty="0">
                <a:latin typeface="Arial"/>
                <a:cs typeface="Arial"/>
              </a:rPr>
              <a:t>R2</a:t>
            </a:r>
            <a:endParaRPr sz="1300">
              <a:latin typeface="Arial"/>
              <a:cs typeface="Arial"/>
            </a:endParaRPr>
          </a:p>
        </p:txBody>
      </p:sp>
      <p:sp>
        <p:nvSpPr>
          <p:cNvPr id="149" name="object 149"/>
          <p:cNvSpPr txBox="1"/>
          <p:nvPr/>
        </p:nvSpPr>
        <p:spPr>
          <a:xfrm>
            <a:off x="2718259" y="7076326"/>
            <a:ext cx="683895" cy="341630"/>
          </a:xfrm>
          <a:prstGeom prst="rect">
            <a:avLst/>
          </a:prstGeom>
        </p:spPr>
        <p:txBody>
          <a:bodyPr vert="horz" wrap="square" lIns="0" tIns="0" rIns="0" bIns="0" rtlCol="0">
            <a:spAutoFit/>
          </a:bodyPr>
          <a:lstStyle/>
          <a:p>
            <a:pPr marL="12700">
              <a:lnSpc>
                <a:spcPct val="100000"/>
              </a:lnSpc>
            </a:pPr>
            <a:r>
              <a:rPr sz="1050" i="1" dirty="0">
                <a:latin typeface="Arial"/>
                <a:cs typeface="Arial"/>
              </a:rPr>
              <a:t>R1,</a:t>
            </a:r>
            <a:r>
              <a:rPr sz="1050" i="1" spc="-95" dirty="0">
                <a:latin typeface="Arial"/>
                <a:cs typeface="Arial"/>
              </a:rPr>
              <a:t> </a:t>
            </a:r>
            <a:r>
              <a:rPr sz="1050" i="1" dirty="0">
                <a:latin typeface="Arial"/>
                <a:cs typeface="Arial"/>
              </a:rPr>
              <a:t>64001</a:t>
            </a:r>
            <a:endParaRPr sz="1050">
              <a:latin typeface="Arial"/>
              <a:cs typeface="Arial"/>
            </a:endParaRPr>
          </a:p>
          <a:p>
            <a:pPr marL="53975">
              <a:lnSpc>
                <a:spcPct val="100000"/>
              </a:lnSpc>
              <a:spcBef>
                <a:spcPts val="55"/>
              </a:spcBef>
            </a:pPr>
            <a:r>
              <a:rPr sz="1050" i="1" dirty="0">
                <a:latin typeface="Arial"/>
                <a:cs typeface="Arial"/>
              </a:rPr>
              <a:t>R1,</a:t>
            </a:r>
            <a:r>
              <a:rPr sz="1050" i="1" spc="-95" dirty="0">
                <a:latin typeface="Arial"/>
                <a:cs typeface="Arial"/>
              </a:rPr>
              <a:t> </a:t>
            </a:r>
            <a:r>
              <a:rPr sz="1050" i="1" dirty="0">
                <a:latin typeface="Arial"/>
                <a:cs typeface="Arial"/>
              </a:rPr>
              <a:t>64001</a:t>
            </a:r>
            <a:endParaRPr sz="1050">
              <a:latin typeface="Arial"/>
              <a:cs typeface="Arial"/>
            </a:endParaRPr>
          </a:p>
        </p:txBody>
      </p:sp>
      <p:sp>
        <p:nvSpPr>
          <p:cNvPr id="150" name="object 150"/>
          <p:cNvSpPr txBox="1"/>
          <p:nvPr/>
        </p:nvSpPr>
        <p:spPr>
          <a:xfrm>
            <a:off x="3678101" y="7076326"/>
            <a:ext cx="641985" cy="174625"/>
          </a:xfrm>
          <a:prstGeom prst="rect">
            <a:avLst/>
          </a:prstGeom>
        </p:spPr>
        <p:txBody>
          <a:bodyPr vert="horz" wrap="square" lIns="0" tIns="0" rIns="0" bIns="0" rtlCol="0">
            <a:spAutoFit/>
          </a:bodyPr>
          <a:lstStyle/>
          <a:p>
            <a:pPr marL="12700">
              <a:lnSpc>
                <a:spcPct val="100000"/>
              </a:lnSpc>
            </a:pPr>
            <a:r>
              <a:rPr sz="1050" i="1" dirty="0">
                <a:latin typeface="Arial"/>
                <a:cs typeface="Arial"/>
              </a:rPr>
              <a:t>R1,</a:t>
            </a:r>
            <a:r>
              <a:rPr sz="1050" i="1" spc="-95" dirty="0">
                <a:latin typeface="Arial"/>
                <a:cs typeface="Arial"/>
              </a:rPr>
              <a:t> </a:t>
            </a:r>
            <a:r>
              <a:rPr sz="1050" i="1" dirty="0">
                <a:latin typeface="Arial"/>
                <a:cs typeface="Arial"/>
              </a:rPr>
              <a:t>64001</a:t>
            </a:r>
            <a:endParaRPr sz="1050">
              <a:latin typeface="Arial"/>
              <a:cs typeface="Arial"/>
            </a:endParaRPr>
          </a:p>
        </p:txBody>
      </p:sp>
      <p:sp>
        <p:nvSpPr>
          <p:cNvPr id="153" name="object 2"/>
          <p:cNvSpPr txBox="1"/>
          <p:nvPr/>
        </p:nvSpPr>
        <p:spPr>
          <a:xfrm>
            <a:off x="1128173" y="23278"/>
            <a:ext cx="5582921" cy="430887"/>
          </a:xfrm>
          <a:prstGeom prst="rect">
            <a:avLst/>
          </a:prstGeom>
        </p:spPr>
        <p:txBody>
          <a:bodyPr vert="horz" wrap="square" lIns="0" tIns="0" rIns="0" bIns="0" rtlCol="0">
            <a:spAutoFit/>
          </a:bodyPr>
          <a:lstStyle/>
          <a:p>
            <a:pPr marL="12700" algn="ctr">
              <a:lnSpc>
                <a:spcPct val="100000"/>
              </a:lnSpc>
            </a:pPr>
            <a:r>
              <a:rPr lang="en-US" sz="2800" spc="45" dirty="0" smtClean="0">
                <a:solidFill>
                  <a:srgbClr val="00B050"/>
                </a:solidFill>
                <a:latin typeface="Century"/>
                <a:cs typeface="Century"/>
              </a:rPr>
              <a:t>LSP Propagation after a crash</a:t>
            </a:r>
            <a:endParaRPr sz="2800" dirty="0">
              <a:solidFill>
                <a:srgbClr val="00B050"/>
              </a:solidFill>
              <a:latin typeface="Century"/>
              <a:cs typeface="Century"/>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40636" y="1689544"/>
            <a:ext cx="384175" cy="384175"/>
          </a:xfrm>
          <a:custGeom>
            <a:avLst/>
            <a:gdLst/>
            <a:ahLst/>
            <a:cxnLst/>
            <a:rect l="l" t="t" r="r" b="b"/>
            <a:pathLst>
              <a:path w="384175" h="384175">
                <a:moveTo>
                  <a:pt x="383705" y="191846"/>
                </a:moveTo>
                <a:lnTo>
                  <a:pt x="378637" y="235836"/>
                </a:lnTo>
                <a:lnTo>
                  <a:pt x="364203" y="276218"/>
                </a:lnTo>
                <a:lnTo>
                  <a:pt x="341554" y="311842"/>
                </a:lnTo>
                <a:lnTo>
                  <a:pt x="311842" y="341554"/>
                </a:lnTo>
                <a:lnTo>
                  <a:pt x="276218" y="364203"/>
                </a:lnTo>
                <a:lnTo>
                  <a:pt x="235836" y="378637"/>
                </a:lnTo>
                <a:lnTo>
                  <a:pt x="191846" y="383705"/>
                </a:lnTo>
                <a:lnTo>
                  <a:pt x="147856" y="378637"/>
                </a:lnTo>
                <a:lnTo>
                  <a:pt x="107476" y="364203"/>
                </a:lnTo>
                <a:lnTo>
                  <a:pt x="71855" y="341554"/>
                </a:lnTo>
                <a:lnTo>
                  <a:pt x="42145" y="311842"/>
                </a:lnTo>
                <a:lnTo>
                  <a:pt x="19499" y="276218"/>
                </a:lnTo>
                <a:lnTo>
                  <a:pt x="5066" y="235836"/>
                </a:lnTo>
                <a:lnTo>
                  <a:pt x="0" y="191846"/>
                </a:lnTo>
                <a:lnTo>
                  <a:pt x="5066" y="147856"/>
                </a:lnTo>
                <a:lnTo>
                  <a:pt x="19499" y="107476"/>
                </a:lnTo>
                <a:lnTo>
                  <a:pt x="42145" y="71855"/>
                </a:lnTo>
                <a:lnTo>
                  <a:pt x="71855" y="42145"/>
                </a:lnTo>
                <a:lnTo>
                  <a:pt x="107476" y="19499"/>
                </a:lnTo>
                <a:lnTo>
                  <a:pt x="147856" y="5066"/>
                </a:lnTo>
                <a:lnTo>
                  <a:pt x="191846" y="0"/>
                </a:lnTo>
                <a:lnTo>
                  <a:pt x="235836" y="5066"/>
                </a:lnTo>
                <a:lnTo>
                  <a:pt x="276218" y="19499"/>
                </a:lnTo>
                <a:lnTo>
                  <a:pt x="311842" y="42145"/>
                </a:lnTo>
                <a:lnTo>
                  <a:pt x="341554" y="71855"/>
                </a:lnTo>
                <a:lnTo>
                  <a:pt x="364203" y="107476"/>
                </a:lnTo>
                <a:lnTo>
                  <a:pt x="378637" y="147856"/>
                </a:lnTo>
                <a:lnTo>
                  <a:pt x="383705" y="191846"/>
                </a:lnTo>
                <a:close/>
              </a:path>
            </a:pathLst>
          </a:custGeom>
          <a:ln w="4295">
            <a:solidFill>
              <a:srgbClr val="000000"/>
            </a:solidFill>
          </a:ln>
        </p:spPr>
        <p:txBody>
          <a:bodyPr wrap="square" lIns="0" tIns="0" rIns="0" bIns="0" rtlCol="0"/>
          <a:lstStyle/>
          <a:p>
            <a:endParaRPr/>
          </a:p>
        </p:txBody>
      </p:sp>
      <p:sp>
        <p:nvSpPr>
          <p:cNvPr id="3" name="object 3"/>
          <p:cNvSpPr/>
          <p:nvPr/>
        </p:nvSpPr>
        <p:spPr>
          <a:xfrm>
            <a:off x="2704833" y="1201026"/>
            <a:ext cx="384175" cy="384175"/>
          </a:xfrm>
          <a:custGeom>
            <a:avLst/>
            <a:gdLst/>
            <a:ahLst/>
            <a:cxnLst/>
            <a:rect l="l" t="t" r="r" b="b"/>
            <a:pathLst>
              <a:path w="384175" h="384175">
                <a:moveTo>
                  <a:pt x="383705" y="191858"/>
                </a:moveTo>
                <a:lnTo>
                  <a:pt x="378637" y="235848"/>
                </a:lnTo>
                <a:lnTo>
                  <a:pt x="364203" y="276229"/>
                </a:lnTo>
                <a:lnTo>
                  <a:pt x="341554" y="311849"/>
                </a:lnTo>
                <a:lnTo>
                  <a:pt x="311842" y="341559"/>
                </a:lnTo>
                <a:lnTo>
                  <a:pt x="276218" y="364206"/>
                </a:lnTo>
                <a:lnTo>
                  <a:pt x="235836" y="378638"/>
                </a:lnTo>
                <a:lnTo>
                  <a:pt x="191846" y="383705"/>
                </a:lnTo>
                <a:lnTo>
                  <a:pt x="147856" y="378638"/>
                </a:lnTo>
                <a:lnTo>
                  <a:pt x="107476" y="364206"/>
                </a:lnTo>
                <a:lnTo>
                  <a:pt x="71855" y="341559"/>
                </a:lnTo>
                <a:lnTo>
                  <a:pt x="42145" y="311849"/>
                </a:lnTo>
                <a:lnTo>
                  <a:pt x="19499" y="276229"/>
                </a:lnTo>
                <a:lnTo>
                  <a:pt x="5066" y="235848"/>
                </a:lnTo>
                <a:lnTo>
                  <a:pt x="0" y="191858"/>
                </a:lnTo>
                <a:lnTo>
                  <a:pt x="5066" y="147868"/>
                </a:lnTo>
                <a:lnTo>
                  <a:pt x="19499" y="107486"/>
                </a:lnTo>
                <a:lnTo>
                  <a:pt x="42145" y="71862"/>
                </a:lnTo>
                <a:lnTo>
                  <a:pt x="71855" y="42150"/>
                </a:lnTo>
                <a:lnTo>
                  <a:pt x="107476" y="19501"/>
                </a:lnTo>
                <a:lnTo>
                  <a:pt x="147856" y="5067"/>
                </a:lnTo>
                <a:lnTo>
                  <a:pt x="191846" y="0"/>
                </a:lnTo>
                <a:lnTo>
                  <a:pt x="235836" y="5067"/>
                </a:lnTo>
                <a:lnTo>
                  <a:pt x="276218" y="19501"/>
                </a:lnTo>
                <a:lnTo>
                  <a:pt x="311842" y="42150"/>
                </a:lnTo>
                <a:lnTo>
                  <a:pt x="341554" y="71862"/>
                </a:lnTo>
                <a:lnTo>
                  <a:pt x="364203" y="107486"/>
                </a:lnTo>
                <a:lnTo>
                  <a:pt x="378637" y="147868"/>
                </a:lnTo>
                <a:lnTo>
                  <a:pt x="383705" y="191858"/>
                </a:lnTo>
                <a:close/>
              </a:path>
            </a:pathLst>
          </a:custGeom>
          <a:ln w="4295">
            <a:solidFill>
              <a:srgbClr val="000000"/>
            </a:solidFill>
          </a:ln>
        </p:spPr>
        <p:txBody>
          <a:bodyPr wrap="square" lIns="0" tIns="0" rIns="0" bIns="0" rtlCol="0"/>
          <a:lstStyle/>
          <a:p>
            <a:endParaRPr/>
          </a:p>
        </p:txBody>
      </p:sp>
      <p:sp>
        <p:nvSpPr>
          <p:cNvPr id="4" name="object 4"/>
          <p:cNvSpPr/>
          <p:nvPr/>
        </p:nvSpPr>
        <p:spPr>
          <a:xfrm>
            <a:off x="3582200" y="2082977"/>
            <a:ext cx="384175" cy="384175"/>
          </a:xfrm>
          <a:custGeom>
            <a:avLst/>
            <a:gdLst/>
            <a:ahLst/>
            <a:cxnLst/>
            <a:rect l="l" t="t" r="r" b="b"/>
            <a:pathLst>
              <a:path w="384175" h="384175">
                <a:moveTo>
                  <a:pt x="383692" y="191858"/>
                </a:moveTo>
                <a:lnTo>
                  <a:pt x="378625" y="235848"/>
                </a:lnTo>
                <a:lnTo>
                  <a:pt x="364193" y="276229"/>
                </a:lnTo>
                <a:lnTo>
                  <a:pt x="341546" y="311849"/>
                </a:lnTo>
                <a:lnTo>
                  <a:pt x="311837" y="341559"/>
                </a:lnTo>
                <a:lnTo>
                  <a:pt x="276216" y="364206"/>
                </a:lnTo>
                <a:lnTo>
                  <a:pt x="235835" y="378638"/>
                </a:lnTo>
                <a:lnTo>
                  <a:pt x="191846" y="383705"/>
                </a:lnTo>
                <a:lnTo>
                  <a:pt x="147856" y="378638"/>
                </a:lnTo>
                <a:lnTo>
                  <a:pt x="107476" y="364206"/>
                </a:lnTo>
                <a:lnTo>
                  <a:pt x="71855" y="341559"/>
                </a:lnTo>
                <a:lnTo>
                  <a:pt x="42145" y="311849"/>
                </a:lnTo>
                <a:lnTo>
                  <a:pt x="19499" y="276229"/>
                </a:lnTo>
                <a:lnTo>
                  <a:pt x="5066" y="235848"/>
                </a:lnTo>
                <a:lnTo>
                  <a:pt x="0" y="191858"/>
                </a:lnTo>
                <a:lnTo>
                  <a:pt x="5066" y="147868"/>
                </a:lnTo>
                <a:lnTo>
                  <a:pt x="19499" y="107486"/>
                </a:lnTo>
                <a:lnTo>
                  <a:pt x="42145" y="71862"/>
                </a:lnTo>
                <a:lnTo>
                  <a:pt x="71855" y="42150"/>
                </a:lnTo>
                <a:lnTo>
                  <a:pt x="107476" y="19501"/>
                </a:lnTo>
                <a:lnTo>
                  <a:pt x="147856" y="5067"/>
                </a:lnTo>
                <a:lnTo>
                  <a:pt x="191846" y="0"/>
                </a:lnTo>
                <a:lnTo>
                  <a:pt x="235835" y="5067"/>
                </a:lnTo>
                <a:lnTo>
                  <a:pt x="276216" y="19501"/>
                </a:lnTo>
                <a:lnTo>
                  <a:pt x="311837" y="42150"/>
                </a:lnTo>
                <a:lnTo>
                  <a:pt x="341546" y="71862"/>
                </a:lnTo>
                <a:lnTo>
                  <a:pt x="364193" y="107486"/>
                </a:lnTo>
                <a:lnTo>
                  <a:pt x="378625" y="147868"/>
                </a:lnTo>
                <a:lnTo>
                  <a:pt x="383692" y="191858"/>
                </a:lnTo>
                <a:close/>
              </a:path>
            </a:pathLst>
          </a:custGeom>
          <a:ln w="4295">
            <a:solidFill>
              <a:srgbClr val="000000"/>
            </a:solidFill>
          </a:ln>
        </p:spPr>
        <p:txBody>
          <a:bodyPr wrap="square" lIns="0" tIns="0" rIns="0" bIns="0" rtlCol="0"/>
          <a:lstStyle/>
          <a:p>
            <a:endParaRPr/>
          </a:p>
        </p:txBody>
      </p:sp>
      <p:sp>
        <p:nvSpPr>
          <p:cNvPr id="5" name="object 5"/>
          <p:cNvSpPr/>
          <p:nvPr/>
        </p:nvSpPr>
        <p:spPr>
          <a:xfrm>
            <a:off x="4497933" y="1487373"/>
            <a:ext cx="384175" cy="384175"/>
          </a:xfrm>
          <a:custGeom>
            <a:avLst/>
            <a:gdLst/>
            <a:ahLst/>
            <a:cxnLst/>
            <a:rect l="l" t="t" r="r" b="b"/>
            <a:pathLst>
              <a:path w="384175" h="384175">
                <a:moveTo>
                  <a:pt x="383705" y="191858"/>
                </a:moveTo>
                <a:lnTo>
                  <a:pt x="378637" y="235848"/>
                </a:lnTo>
                <a:lnTo>
                  <a:pt x="364203" y="276229"/>
                </a:lnTo>
                <a:lnTo>
                  <a:pt x="341554" y="311849"/>
                </a:lnTo>
                <a:lnTo>
                  <a:pt x="311842" y="341559"/>
                </a:lnTo>
                <a:lnTo>
                  <a:pt x="276218" y="364206"/>
                </a:lnTo>
                <a:lnTo>
                  <a:pt x="235836" y="378638"/>
                </a:lnTo>
                <a:lnTo>
                  <a:pt x="191846" y="383705"/>
                </a:lnTo>
                <a:lnTo>
                  <a:pt x="147856" y="378638"/>
                </a:lnTo>
                <a:lnTo>
                  <a:pt x="107476" y="364206"/>
                </a:lnTo>
                <a:lnTo>
                  <a:pt x="71855" y="341559"/>
                </a:lnTo>
                <a:lnTo>
                  <a:pt x="42145" y="311849"/>
                </a:lnTo>
                <a:lnTo>
                  <a:pt x="19499" y="276229"/>
                </a:lnTo>
                <a:lnTo>
                  <a:pt x="5066" y="235848"/>
                </a:lnTo>
                <a:lnTo>
                  <a:pt x="0" y="191858"/>
                </a:lnTo>
                <a:lnTo>
                  <a:pt x="5066" y="147868"/>
                </a:lnTo>
                <a:lnTo>
                  <a:pt x="19499" y="107486"/>
                </a:lnTo>
                <a:lnTo>
                  <a:pt x="42145" y="71862"/>
                </a:lnTo>
                <a:lnTo>
                  <a:pt x="71855" y="42150"/>
                </a:lnTo>
                <a:lnTo>
                  <a:pt x="107476" y="19501"/>
                </a:lnTo>
                <a:lnTo>
                  <a:pt x="147856" y="5067"/>
                </a:lnTo>
                <a:lnTo>
                  <a:pt x="191846" y="0"/>
                </a:lnTo>
                <a:lnTo>
                  <a:pt x="235836" y="5067"/>
                </a:lnTo>
                <a:lnTo>
                  <a:pt x="276218" y="19501"/>
                </a:lnTo>
                <a:lnTo>
                  <a:pt x="311842" y="42150"/>
                </a:lnTo>
                <a:lnTo>
                  <a:pt x="341554" y="71862"/>
                </a:lnTo>
                <a:lnTo>
                  <a:pt x="364203" y="107486"/>
                </a:lnTo>
                <a:lnTo>
                  <a:pt x="378637" y="147868"/>
                </a:lnTo>
                <a:lnTo>
                  <a:pt x="383705" y="191858"/>
                </a:lnTo>
                <a:close/>
              </a:path>
            </a:pathLst>
          </a:custGeom>
          <a:ln w="4295">
            <a:solidFill>
              <a:srgbClr val="000000"/>
            </a:solidFill>
          </a:ln>
        </p:spPr>
        <p:txBody>
          <a:bodyPr wrap="square" lIns="0" tIns="0" rIns="0" bIns="0" rtlCol="0"/>
          <a:lstStyle/>
          <a:p>
            <a:endParaRPr/>
          </a:p>
        </p:txBody>
      </p:sp>
      <p:sp>
        <p:nvSpPr>
          <p:cNvPr id="6" name="object 6"/>
          <p:cNvSpPr/>
          <p:nvPr/>
        </p:nvSpPr>
        <p:spPr>
          <a:xfrm>
            <a:off x="5478386" y="1162659"/>
            <a:ext cx="384175" cy="384175"/>
          </a:xfrm>
          <a:custGeom>
            <a:avLst/>
            <a:gdLst/>
            <a:ahLst/>
            <a:cxnLst/>
            <a:rect l="l" t="t" r="r" b="b"/>
            <a:pathLst>
              <a:path w="384175" h="384175">
                <a:moveTo>
                  <a:pt x="383705" y="191858"/>
                </a:moveTo>
                <a:lnTo>
                  <a:pt x="378637" y="235848"/>
                </a:lnTo>
                <a:lnTo>
                  <a:pt x="364203" y="276229"/>
                </a:lnTo>
                <a:lnTo>
                  <a:pt x="341554" y="311849"/>
                </a:lnTo>
                <a:lnTo>
                  <a:pt x="311842" y="341559"/>
                </a:lnTo>
                <a:lnTo>
                  <a:pt x="276218" y="364206"/>
                </a:lnTo>
                <a:lnTo>
                  <a:pt x="235836" y="378638"/>
                </a:lnTo>
                <a:lnTo>
                  <a:pt x="191846" y="383705"/>
                </a:lnTo>
                <a:lnTo>
                  <a:pt x="147856" y="378638"/>
                </a:lnTo>
                <a:lnTo>
                  <a:pt x="107476" y="364206"/>
                </a:lnTo>
                <a:lnTo>
                  <a:pt x="71855" y="341559"/>
                </a:lnTo>
                <a:lnTo>
                  <a:pt x="42145" y="311849"/>
                </a:lnTo>
                <a:lnTo>
                  <a:pt x="19499" y="276229"/>
                </a:lnTo>
                <a:lnTo>
                  <a:pt x="5066" y="235848"/>
                </a:lnTo>
                <a:lnTo>
                  <a:pt x="0" y="191858"/>
                </a:lnTo>
                <a:lnTo>
                  <a:pt x="5066" y="147868"/>
                </a:lnTo>
                <a:lnTo>
                  <a:pt x="19499" y="107486"/>
                </a:lnTo>
                <a:lnTo>
                  <a:pt x="42145" y="71862"/>
                </a:lnTo>
                <a:lnTo>
                  <a:pt x="71855" y="42150"/>
                </a:lnTo>
                <a:lnTo>
                  <a:pt x="107476" y="19501"/>
                </a:lnTo>
                <a:lnTo>
                  <a:pt x="147856" y="5067"/>
                </a:lnTo>
                <a:lnTo>
                  <a:pt x="191846" y="0"/>
                </a:lnTo>
                <a:lnTo>
                  <a:pt x="235836" y="5067"/>
                </a:lnTo>
                <a:lnTo>
                  <a:pt x="276218" y="19501"/>
                </a:lnTo>
                <a:lnTo>
                  <a:pt x="311842" y="42150"/>
                </a:lnTo>
                <a:lnTo>
                  <a:pt x="341554" y="71862"/>
                </a:lnTo>
                <a:lnTo>
                  <a:pt x="364203" y="107486"/>
                </a:lnTo>
                <a:lnTo>
                  <a:pt x="378637" y="147868"/>
                </a:lnTo>
                <a:lnTo>
                  <a:pt x="383705" y="191858"/>
                </a:lnTo>
                <a:close/>
              </a:path>
            </a:pathLst>
          </a:custGeom>
          <a:ln w="4295">
            <a:solidFill>
              <a:srgbClr val="000000"/>
            </a:solidFill>
          </a:ln>
        </p:spPr>
        <p:txBody>
          <a:bodyPr wrap="square" lIns="0" tIns="0" rIns="0" bIns="0" rtlCol="0"/>
          <a:lstStyle/>
          <a:p>
            <a:endParaRPr/>
          </a:p>
        </p:txBody>
      </p:sp>
      <p:sp>
        <p:nvSpPr>
          <p:cNvPr id="7" name="object 7"/>
          <p:cNvSpPr/>
          <p:nvPr/>
        </p:nvSpPr>
        <p:spPr>
          <a:xfrm>
            <a:off x="5520766" y="2228443"/>
            <a:ext cx="384175" cy="384175"/>
          </a:xfrm>
          <a:custGeom>
            <a:avLst/>
            <a:gdLst/>
            <a:ahLst/>
            <a:cxnLst/>
            <a:rect l="l" t="t" r="r" b="b"/>
            <a:pathLst>
              <a:path w="384175" h="384175">
                <a:moveTo>
                  <a:pt x="383692" y="191846"/>
                </a:moveTo>
                <a:lnTo>
                  <a:pt x="378625" y="235840"/>
                </a:lnTo>
                <a:lnTo>
                  <a:pt x="364193" y="276224"/>
                </a:lnTo>
                <a:lnTo>
                  <a:pt x="341546" y="311847"/>
                </a:lnTo>
                <a:lnTo>
                  <a:pt x="311837" y="341558"/>
                </a:lnTo>
                <a:lnTo>
                  <a:pt x="276216" y="364205"/>
                </a:lnTo>
                <a:lnTo>
                  <a:pt x="235835" y="378638"/>
                </a:lnTo>
                <a:lnTo>
                  <a:pt x="191846" y="383705"/>
                </a:lnTo>
                <a:lnTo>
                  <a:pt x="147856" y="378638"/>
                </a:lnTo>
                <a:lnTo>
                  <a:pt x="107476" y="364205"/>
                </a:lnTo>
                <a:lnTo>
                  <a:pt x="71855" y="341558"/>
                </a:lnTo>
                <a:lnTo>
                  <a:pt x="42145" y="311847"/>
                </a:lnTo>
                <a:lnTo>
                  <a:pt x="19499" y="276224"/>
                </a:lnTo>
                <a:lnTo>
                  <a:pt x="5066" y="235840"/>
                </a:lnTo>
                <a:lnTo>
                  <a:pt x="0" y="191846"/>
                </a:lnTo>
                <a:lnTo>
                  <a:pt x="5066" y="147856"/>
                </a:lnTo>
                <a:lnTo>
                  <a:pt x="19499" y="107476"/>
                </a:lnTo>
                <a:lnTo>
                  <a:pt x="42145" y="71855"/>
                </a:lnTo>
                <a:lnTo>
                  <a:pt x="71855" y="42145"/>
                </a:lnTo>
                <a:lnTo>
                  <a:pt x="107476" y="19499"/>
                </a:lnTo>
                <a:lnTo>
                  <a:pt x="147856" y="5066"/>
                </a:lnTo>
                <a:lnTo>
                  <a:pt x="191846" y="0"/>
                </a:lnTo>
                <a:lnTo>
                  <a:pt x="235835" y="5066"/>
                </a:lnTo>
                <a:lnTo>
                  <a:pt x="276216" y="19499"/>
                </a:lnTo>
                <a:lnTo>
                  <a:pt x="311837" y="42145"/>
                </a:lnTo>
                <a:lnTo>
                  <a:pt x="341546" y="71855"/>
                </a:lnTo>
                <a:lnTo>
                  <a:pt x="364193" y="107476"/>
                </a:lnTo>
                <a:lnTo>
                  <a:pt x="378625" y="147856"/>
                </a:lnTo>
                <a:lnTo>
                  <a:pt x="383692" y="191846"/>
                </a:lnTo>
                <a:close/>
              </a:path>
            </a:pathLst>
          </a:custGeom>
          <a:ln w="4295">
            <a:solidFill>
              <a:srgbClr val="000000"/>
            </a:solidFill>
          </a:ln>
        </p:spPr>
        <p:txBody>
          <a:bodyPr wrap="square" lIns="0" tIns="0" rIns="0" bIns="0" rtlCol="0"/>
          <a:lstStyle/>
          <a:p>
            <a:endParaRPr/>
          </a:p>
        </p:txBody>
      </p:sp>
      <p:sp>
        <p:nvSpPr>
          <p:cNvPr id="8" name="object 8"/>
          <p:cNvSpPr/>
          <p:nvPr/>
        </p:nvSpPr>
        <p:spPr>
          <a:xfrm>
            <a:off x="2204300" y="1494827"/>
            <a:ext cx="515620" cy="257810"/>
          </a:xfrm>
          <a:custGeom>
            <a:avLst/>
            <a:gdLst/>
            <a:ahLst/>
            <a:cxnLst/>
            <a:rect l="l" t="t" r="r" b="b"/>
            <a:pathLst>
              <a:path w="515619" h="257810">
                <a:moveTo>
                  <a:pt x="0" y="257708"/>
                </a:moveTo>
                <a:lnTo>
                  <a:pt x="515416" y="0"/>
                </a:lnTo>
              </a:path>
            </a:pathLst>
          </a:custGeom>
          <a:ln w="4295">
            <a:solidFill>
              <a:srgbClr val="000000"/>
            </a:solidFill>
          </a:ln>
        </p:spPr>
        <p:txBody>
          <a:bodyPr wrap="square" lIns="0" tIns="0" rIns="0" bIns="0" rtlCol="0"/>
          <a:lstStyle/>
          <a:p>
            <a:endParaRPr/>
          </a:p>
        </p:txBody>
      </p:sp>
      <p:sp>
        <p:nvSpPr>
          <p:cNvPr id="9" name="object 9"/>
          <p:cNvSpPr/>
          <p:nvPr/>
        </p:nvSpPr>
        <p:spPr>
          <a:xfrm>
            <a:off x="2204300" y="1967293"/>
            <a:ext cx="1374775" cy="344170"/>
          </a:xfrm>
          <a:custGeom>
            <a:avLst/>
            <a:gdLst/>
            <a:ahLst/>
            <a:cxnLst/>
            <a:rect l="l" t="t" r="r" b="b"/>
            <a:pathLst>
              <a:path w="1374775" h="344169">
                <a:moveTo>
                  <a:pt x="0" y="0"/>
                </a:moveTo>
                <a:lnTo>
                  <a:pt x="1374457" y="343623"/>
                </a:lnTo>
              </a:path>
            </a:pathLst>
          </a:custGeom>
          <a:ln w="4295">
            <a:solidFill>
              <a:srgbClr val="000000"/>
            </a:solidFill>
          </a:ln>
        </p:spPr>
        <p:txBody>
          <a:bodyPr wrap="square" lIns="0" tIns="0" rIns="0" bIns="0" rtlCol="0"/>
          <a:lstStyle/>
          <a:p>
            <a:endParaRPr/>
          </a:p>
        </p:txBody>
      </p:sp>
      <p:sp>
        <p:nvSpPr>
          <p:cNvPr id="10" name="object 10"/>
          <p:cNvSpPr/>
          <p:nvPr/>
        </p:nvSpPr>
        <p:spPr>
          <a:xfrm>
            <a:off x="3106280" y="1365973"/>
            <a:ext cx="1417955" cy="300990"/>
          </a:xfrm>
          <a:custGeom>
            <a:avLst/>
            <a:gdLst/>
            <a:ahLst/>
            <a:cxnLst/>
            <a:rect l="l" t="t" r="r" b="b"/>
            <a:pathLst>
              <a:path w="1417954" h="300989">
                <a:moveTo>
                  <a:pt x="0" y="0"/>
                </a:moveTo>
                <a:lnTo>
                  <a:pt x="1417421" y="300659"/>
                </a:lnTo>
              </a:path>
            </a:pathLst>
          </a:custGeom>
          <a:ln w="4295">
            <a:solidFill>
              <a:srgbClr val="000000"/>
            </a:solidFill>
          </a:ln>
        </p:spPr>
        <p:txBody>
          <a:bodyPr wrap="square" lIns="0" tIns="0" rIns="0" bIns="0" rtlCol="0"/>
          <a:lstStyle/>
          <a:p>
            <a:endParaRPr/>
          </a:p>
        </p:txBody>
      </p:sp>
      <p:sp>
        <p:nvSpPr>
          <p:cNvPr id="11" name="object 11"/>
          <p:cNvSpPr/>
          <p:nvPr/>
        </p:nvSpPr>
        <p:spPr>
          <a:xfrm>
            <a:off x="3020377" y="1537779"/>
            <a:ext cx="644525" cy="558800"/>
          </a:xfrm>
          <a:custGeom>
            <a:avLst/>
            <a:gdLst/>
            <a:ahLst/>
            <a:cxnLst/>
            <a:rect l="l" t="t" r="r" b="b"/>
            <a:pathLst>
              <a:path w="644525" h="558800">
                <a:moveTo>
                  <a:pt x="0" y="0"/>
                </a:moveTo>
                <a:lnTo>
                  <a:pt x="644283" y="558368"/>
                </a:lnTo>
              </a:path>
            </a:pathLst>
          </a:custGeom>
          <a:ln w="4295">
            <a:solidFill>
              <a:srgbClr val="000000"/>
            </a:solidFill>
          </a:ln>
        </p:spPr>
        <p:txBody>
          <a:bodyPr wrap="square" lIns="0" tIns="0" rIns="0" bIns="0" rtlCol="0"/>
          <a:lstStyle/>
          <a:p>
            <a:endParaRPr/>
          </a:p>
        </p:txBody>
      </p:sp>
      <p:sp>
        <p:nvSpPr>
          <p:cNvPr id="12" name="object 12"/>
          <p:cNvSpPr/>
          <p:nvPr/>
        </p:nvSpPr>
        <p:spPr>
          <a:xfrm>
            <a:off x="3662375" y="2096147"/>
            <a:ext cx="5080" cy="0"/>
          </a:xfrm>
          <a:custGeom>
            <a:avLst/>
            <a:gdLst/>
            <a:ahLst/>
            <a:cxnLst/>
            <a:rect l="l" t="t" r="r" b="b"/>
            <a:pathLst>
              <a:path w="5079">
                <a:moveTo>
                  <a:pt x="0" y="0"/>
                </a:moveTo>
                <a:lnTo>
                  <a:pt x="4572" y="0"/>
                </a:lnTo>
              </a:path>
            </a:pathLst>
          </a:custGeom>
          <a:ln w="4295">
            <a:solidFill>
              <a:srgbClr val="000000"/>
            </a:solidFill>
          </a:ln>
        </p:spPr>
        <p:txBody>
          <a:bodyPr wrap="square" lIns="0" tIns="0" rIns="0" bIns="0" rtlCol="0"/>
          <a:lstStyle/>
          <a:p>
            <a:endParaRPr/>
          </a:p>
        </p:txBody>
      </p:sp>
      <p:sp>
        <p:nvSpPr>
          <p:cNvPr id="13" name="object 13"/>
          <p:cNvSpPr/>
          <p:nvPr/>
        </p:nvSpPr>
        <p:spPr>
          <a:xfrm>
            <a:off x="3965321" y="1838439"/>
            <a:ext cx="601345" cy="386715"/>
          </a:xfrm>
          <a:custGeom>
            <a:avLst/>
            <a:gdLst/>
            <a:ahLst/>
            <a:cxnLst/>
            <a:rect l="l" t="t" r="r" b="b"/>
            <a:pathLst>
              <a:path w="601345" h="386714">
                <a:moveTo>
                  <a:pt x="0" y="386562"/>
                </a:moveTo>
                <a:lnTo>
                  <a:pt x="601332" y="0"/>
                </a:lnTo>
              </a:path>
            </a:pathLst>
          </a:custGeom>
          <a:ln w="4295">
            <a:solidFill>
              <a:srgbClr val="000000"/>
            </a:solidFill>
          </a:ln>
        </p:spPr>
        <p:txBody>
          <a:bodyPr wrap="square" lIns="0" tIns="0" rIns="0" bIns="0" rtlCol="0"/>
          <a:lstStyle/>
          <a:p>
            <a:endParaRPr/>
          </a:p>
        </p:txBody>
      </p:sp>
      <p:sp>
        <p:nvSpPr>
          <p:cNvPr id="14" name="object 14"/>
          <p:cNvSpPr/>
          <p:nvPr/>
        </p:nvSpPr>
        <p:spPr>
          <a:xfrm>
            <a:off x="4867312" y="1408925"/>
            <a:ext cx="601345" cy="215265"/>
          </a:xfrm>
          <a:custGeom>
            <a:avLst/>
            <a:gdLst/>
            <a:ahLst/>
            <a:cxnLst/>
            <a:rect l="l" t="t" r="r" b="b"/>
            <a:pathLst>
              <a:path w="601345" h="215265">
                <a:moveTo>
                  <a:pt x="0" y="214757"/>
                </a:moveTo>
                <a:lnTo>
                  <a:pt x="601332" y="0"/>
                </a:lnTo>
              </a:path>
            </a:pathLst>
          </a:custGeom>
          <a:ln w="4295">
            <a:solidFill>
              <a:srgbClr val="000000"/>
            </a:solidFill>
          </a:ln>
        </p:spPr>
        <p:txBody>
          <a:bodyPr wrap="square" lIns="0" tIns="0" rIns="0" bIns="0" rtlCol="0"/>
          <a:lstStyle/>
          <a:p>
            <a:endParaRPr/>
          </a:p>
        </p:txBody>
      </p:sp>
      <p:sp>
        <p:nvSpPr>
          <p:cNvPr id="15" name="object 15"/>
          <p:cNvSpPr/>
          <p:nvPr/>
        </p:nvSpPr>
        <p:spPr>
          <a:xfrm>
            <a:off x="4824361" y="1795487"/>
            <a:ext cx="730250" cy="515620"/>
          </a:xfrm>
          <a:custGeom>
            <a:avLst/>
            <a:gdLst/>
            <a:ahLst/>
            <a:cxnLst/>
            <a:rect l="l" t="t" r="r" b="b"/>
            <a:pathLst>
              <a:path w="730250" h="515619">
                <a:moveTo>
                  <a:pt x="0" y="0"/>
                </a:moveTo>
                <a:lnTo>
                  <a:pt x="730186" y="515429"/>
                </a:lnTo>
              </a:path>
            </a:pathLst>
          </a:custGeom>
          <a:ln w="4295">
            <a:solidFill>
              <a:srgbClr val="000000"/>
            </a:solidFill>
          </a:ln>
        </p:spPr>
        <p:txBody>
          <a:bodyPr wrap="square" lIns="0" tIns="0" rIns="0" bIns="0" rtlCol="0"/>
          <a:lstStyle/>
          <a:p>
            <a:endParaRPr/>
          </a:p>
        </p:txBody>
      </p:sp>
      <p:sp>
        <p:nvSpPr>
          <p:cNvPr id="16" name="object 16"/>
          <p:cNvSpPr/>
          <p:nvPr/>
        </p:nvSpPr>
        <p:spPr>
          <a:xfrm>
            <a:off x="5683402" y="1537779"/>
            <a:ext cx="0" cy="687705"/>
          </a:xfrm>
          <a:custGeom>
            <a:avLst/>
            <a:gdLst/>
            <a:ahLst/>
            <a:cxnLst/>
            <a:rect l="l" t="t" r="r" b="b"/>
            <a:pathLst>
              <a:path h="687705">
                <a:moveTo>
                  <a:pt x="0" y="0"/>
                </a:moveTo>
                <a:lnTo>
                  <a:pt x="0" y="687222"/>
                </a:lnTo>
              </a:path>
            </a:pathLst>
          </a:custGeom>
          <a:ln w="3175">
            <a:solidFill>
              <a:srgbClr val="000000"/>
            </a:solidFill>
          </a:ln>
        </p:spPr>
        <p:txBody>
          <a:bodyPr wrap="square" lIns="0" tIns="0" rIns="0" bIns="0" rtlCol="0"/>
          <a:lstStyle/>
          <a:p>
            <a:endParaRPr/>
          </a:p>
        </p:txBody>
      </p:sp>
      <p:sp>
        <p:nvSpPr>
          <p:cNvPr id="17" name="object 17"/>
          <p:cNvSpPr/>
          <p:nvPr/>
        </p:nvSpPr>
        <p:spPr>
          <a:xfrm>
            <a:off x="5683402" y="1537779"/>
            <a:ext cx="0" cy="687705"/>
          </a:xfrm>
          <a:custGeom>
            <a:avLst/>
            <a:gdLst/>
            <a:ahLst/>
            <a:cxnLst/>
            <a:rect l="l" t="t" r="r" b="b"/>
            <a:pathLst>
              <a:path h="687705">
                <a:moveTo>
                  <a:pt x="0" y="0"/>
                </a:moveTo>
                <a:lnTo>
                  <a:pt x="0" y="687222"/>
                </a:lnTo>
              </a:path>
            </a:pathLst>
          </a:custGeom>
          <a:ln w="4295">
            <a:solidFill>
              <a:srgbClr val="000000"/>
            </a:solidFill>
          </a:ln>
        </p:spPr>
        <p:txBody>
          <a:bodyPr wrap="square" lIns="0" tIns="0" rIns="0" bIns="0" rtlCol="0"/>
          <a:lstStyle/>
          <a:p>
            <a:endParaRPr/>
          </a:p>
        </p:txBody>
      </p:sp>
      <p:sp>
        <p:nvSpPr>
          <p:cNvPr id="18" name="object 18"/>
          <p:cNvSpPr/>
          <p:nvPr/>
        </p:nvSpPr>
        <p:spPr>
          <a:xfrm>
            <a:off x="1688871" y="1881390"/>
            <a:ext cx="172085" cy="0"/>
          </a:xfrm>
          <a:custGeom>
            <a:avLst/>
            <a:gdLst/>
            <a:ahLst/>
            <a:cxnLst/>
            <a:rect l="l" t="t" r="r" b="b"/>
            <a:pathLst>
              <a:path w="172085">
                <a:moveTo>
                  <a:pt x="0" y="0"/>
                </a:moveTo>
                <a:lnTo>
                  <a:pt x="171805" y="0"/>
                </a:lnTo>
              </a:path>
            </a:pathLst>
          </a:custGeom>
          <a:ln w="3175">
            <a:solidFill>
              <a:srgbClr val="000000"/>
            </a:solidFill>
          </a:ln>
        </p:spPr>
        <p:txBody>
          <a:bodyPr wrap="square" lIns="0" tIns="0" rIns="0" bIns="0" rtlCol="0"/>
          <a:lstStyle/>
          <a:p>
            <a:endParaRPr/>
          </a:p>
        </p:txBody>
      </p:sp>
      <p:sp>
        <p:nvSpPr>
          <p:cNvPr id="19" name="object 19"/>
          <p:cNvSpPr/>
          <p:nvPr/>
        </p:nvSpPr>
        <p:spPr>
          <a:xfrm>
            <a:off x="1688871" y="1881390"/>
            <a:ext cx="172085" cy="0"/>
          </a:xfrm>
          <a:custGeom>
            <a:avLst/>
            <a:gdLst/>
            <a:ahLst/>
            <a:cxnLst/>
            <a:rect l="l" t="t" r="r" b="b"/>
            <a:pathLst>
              <a:path w="172085">
                <a:moveTo>
                  <a:pt x="0" y="0"/>
                </a:moveTo>
                <a:lnTo>
                  <a:pt x="171805" y="0"/>
                </a:lnTo>
              </a:path>
            </a:pathLst>
          </a:custGeom>
          <a:ln w="4295">
            <a:solidFill>
              <a:srgbClr val="000000"/>
            </a:solidFill>
          </a:ln>
        </p:spPr>
        <p:txBody>
          <a:bodyPr wrap="square" lIns="0" tIns="0" rIns="0" bIns="0" rtlCol="0"/>
          <a:lstStyle/>
          <a:p>
            <a:endParaRPr/>
          </a:p>
        </p:txBody>
      </p:sp>
      <p:sp>
        <p:nvSpPr>
          <p:cNvPr id="20" name="object 20"/>
          <p:cNvSpPr/>
          <p:nvPr/>
        </p:nvSpPr>
        <p:spPr>
          <a:xfrm>
            <a:off x="2760383" y="1967293"/>
            <a:ext cx="5080" cy="0"/>
          </a:xfrm>
          <a:custGeom>
            <a:avLst/>
            <a:gdLst/>
            <a:ahLst/>
            <a:cxnLst/>
            <a:rect l="l" t="t" r="r" b="b"/>
            <a:pathLst>
              <a:path w="5080">
                <a:moveTo>
                  <a:pt x="0" y="0"/>
                </a:moveTo>
                <a:lnTo>
                  <a:pt x="4572" y="0"/>
                </a:lnTo>
              </a:path>
            </a:pathLst>
          </a:custGeom>
          <a:ln w="4295">
            <a:solidFill>
              <a:srgbClr val="000000"/>
            </a:solidFill>
          </a:ln>
        </p:spPr>
        <p:txBody>
          <a:bodyPr wrap="square" lIns="0" tIns="0" rIns="0" bIns="0" rtlCol="0"/>
          <a:lstStyle/>
          <a:p>
            <a:endParaRPr/>
          </a:p>
        </p:txBody>
      </p:sp>
      <p:sp>
        <p:nvSpPr>
          <p:cNvPr id="21" name="object 21"/>
          <p:cNvSpPr/>
          <p:nvPr/>
        </p:nvSpPr>
        <p:spPr>
          <a:xfrm>
            <a:off x="5812256" y="1494827"/>
            <a:ext cx="0" cy="205740"/>
          </a:xfrm>
          <a:custGeom>
            <a:avLst/>
            <a:gdLst/>
            <a:ahLst/>
            <a:cxnLst/>
            <a:rect l="l" t="t" r="r" b="b"/>
            <a:pathLst>
              <a:path h="205739">
                <a:moveTo>
                  <a:pt x="0" y="0"/>
                </a:moveTo>
                <a:lnTo>
                  <a:pt x="0" y="205588"/>
                </a:lnTo>
              </a:path>
            </a:pathLst>
          </a:custGeom>
          <a:ln w="4295">
            <a:solidFill>
              <a:srgbClr val="000000"/>
            </a:solidFill>
          </a:ln>
        </p:spPr>
        <p:txBody>
          <a:bodyPr wrap="square" lIns="0" tIns="0" rIns="0" bIns="0" rtlCol="0"/>
          <a:lstStyle/>
          <a:p>
            <a:endParaRPr/>
          </a:p>
        </p:txBody>
      </p:sp>
      <p:sp>
        <p:nvSpPr>
          <p:cNvPr id="22" name="object 22"/>
          <p:cNvSpPr/>
          <p:nvPr/>
        </p:nvSpPr>
        <p:spPr>
          <a:xfrm>
            <a:off x="5795086" y="1631695"/>
            <a:ext cx="34925" cy="69215"/>
          </a:xfrm>
          <a:custGeom>
            <a:avLst/>
            <a:gdLst/>
            <a:ahLst/>
            <a:cxnLst/>
            <a:rect l="l" t="t" r="r" b="b"/>
            <a:pathLst>
              <a:path w="34925" h="69214">
                <a:moveTo>
                  <a:pt x="34353" y="0"/>
                </a:moveTo>
                <a:lnTo>
                  <a:pt x="0" y="0"/>
                </a:lnTo>
                <a:lnTo>
                  <a:pt x="17170" y="68719"/>
                </a:lnTo>
                <a:lnTo>
                  <a:pt x="34353" y="0"/>
                </a:lnTo>
                <a:close/>
              </a:path>
            </a:pathLst>
          </a:custGeom>
          <a:solidFill>
            <a:srgbClr val="000000"/>
          </a:solidFill>
        </p:spPr>
        <p:txBody>
          <a:bodyPr wrap="square" lIns="0" tIns="0" rIns="0" bIns="0" rtlCol="0"/>
          <a:lstStyle/>
          <a:p>
            <a:endParaRPr/>
          </a:p>
        </p:txBody>
      </p:sp>
      <p:sp>
        <p:nvSpPr>
          <p:cNvPr id="23" name="object 23"/>
          <p:cNvSpPr/>
          <p:nvPr/>
        </p:nvSpPr>
        <p:spPr>
          <a:xfrm>
            <a:off x="5795086" y="1631695"/>
            <a:ext cx="34925" cy="69215"/>
          </a:xfrm>
          <a:custGeom>
            <a:avLst/>
            <a:gdLst/>
            <a:ahLst/>
            <a:cxnLst/>
            <a:rect l="l" t="t" r="r" b="b"/>
            <a:pathLst>
              <a:path w="34925" h="69214">
                <a:moveTo>
                  <a:pt x="0" y="0"/>
                </a:moveTo>
                <a:lnTo>
                  <a:pt x="17170" y="68719"/>
                </a:lnTo>
                <a:lnTo>
                  <a:pt x="34353" y="0"/>
                </a:lnTo>
                <a:lnTo>
                  <a:pt x="0" y="0"/>
                </a:lnTo>
                <a:close/>
              </a:path>
            </a:pathLst>
          </a:custGeom>
          <a:ln w="4295">
            <a:solidFill>
              <a:srgbClr val="000000"/>
            </a:solidFill>
          </a:ln>
        </p:spPr>
        <p:txBody>
          <a:bodyPr wrap="square" lIns="0" tIns="0" rIns="0" bIns="0" rtlCol="0"/>
          <a:lstStyle/>
          <a:p>
            <a:endParaRPr/>
          </a:p>
        </p:txBody>
      </p:sp>
      <p:sp>
        <p:nvSpPr>
          <p:cNvPr id="24" name="object 24"/>
          <p:cNvSpPr/>
          <p:nvPr/>
        </p:nvSpPr>
        <p:spPr>
          <a:xfrm>
            <a:off x="5812256" y="2019414"/>
            <a:ext cx="0" cy="205740"/>
          </a:xfrm>
          <a:custGeom>
            <a:avLst/>
            <a:gdLst/>
            <a:ahLst/>
            <a:cxnLst/>
            <a:rect l="l" t="t" r="r" b="b"/>
            <a:pathLst>
              <a:path h="205739">
                <a:moveTo>
                  <a:pt x="0" y="0"/>
                </a:moveTo>
                <a:lnTo>
                  <a:pt x="0" y="205586"/>
                </a:lnTo>
              </a:path>
            </a:pathLst>
          </a:custGeom>
          <a:ln w="4295">
            <a:solidFill>
              <a:srgbClr val="000000"/>
            </a:solidFill>
          </a:ln>
        </p:spPr>
        <p:txBody>
          <a:bodyPr wrap="square" lIns="0" tIns="0" rIns="0" bIns="0" rtlCol="0"/>
          <a:lstStyle/>
          <a:p>
            <a:endParaRPr/>
          </a:p>
        </p:txBody>
      </p:sp>
      <p:sp>
        <p:nvSpPr>
          <p:cNvPr id="25" name="object 25"/>
          <p:cNvSpPr/>
          <p:nvPr/>
        </p:nvSpPr>
        <p:spPr>
          <a:xfrm>
            <a:off x="5795086" y="2019414"/>
            <a:ext cx="34925" cy="69215"/>
          </a:xfrm>
          <a:custGeom>
            <a:avLst/>
            <a:gdLst/>
            <a:ahLst/>
            <a:cxnLst/>
            <a:rect l="l" t="t" r="r" b="b"/>
            <a:pathLst>
              <a:path w="34925" h="69214">
                <a:moveTo>
                  <a:pt x="17170" y="0"/>
                </a:moveTo>
                <a:lnTo>
                  <a:pt x="0" y="68719"/>
                </a:lnTo>
                <a:lnTo>
                  <a:pt x="34353" y="68719"/>
                </a:lnTo>
                <a:lnTo>
                  <a:pt x="17170" y="0"/>
                </a:lnTo>
                <a:close/>
              </a:path>
            </a:pathLst>
          </a:custGeom>
          <a:solidFill>
            <a:srgbClr val="000000"/>
          </a:solidFill>
        </p:spPr>
        <p:txBody>
          <a:bodyPr wrap="square" lIns="0" tIns="0" rIns="0" bIns="0" rtlCol="0"/>
          <a:lstStyle/>
          <a:p>
            <a:endParaRPr/>
          </a:p>
        </p:txBody>
      </p:sp>
      <p:sp>
        <p:nvSpPr>
          <p:cNvPr id="26" name="object 26"/>
          <p:cNvSpPr/>
          <p:nvPr/>
        </p:nvSpPr>
        <p:spPr>
          <a:xfrm>
            <a:off x="5795086" y="2019414"/>
            <a:ext cx="34925" cy="69215"/>
          </a:xfrm>
          <a:custGeom>
            <a:avLst/>
            <a:gdLst/>
            <a:ahLst/>
            <a:cxnLst/>
            <a:rect l="l" t="t" r="r" b="b"/>
            <a:pathLst>
              <a:path w="34925" h="69214">
                <a:moveTo>
                  <a:pt x="34353" y="68719"/>
                </a:moveTo>
                <a:lnTo>
                  <a:pt x="17170" y="0"/>
                </a:lnTo>
                <a:lnTo>
                  <a:pt x="0" y="68719"/>
                </a:lnTo>
                <a:lnTo>
                  <a:pt x="34353" y="68719"/>
                </a:lnTo>
                <a:close/>
              </a:path>
            </a:pathLst>
          </a:custGeom>
          <a:ln w="4295">
            <a:solidFill>
              <a:srgbClr val="000000"/>
            </a:solidFill>
          </a:ln>
        </p:spPr>
        <p:txBody>
          <a:bodyPr wrap="square" lIns="0" tIns="0" rIns="0" bIns="0" rtlCol="0"/>
          <a:lstStyle/>
          <a:p>
            <a:endParaRPr/>
          </a:p>
        </p:txBody>
      </p:sp>
      <p:sp>
        <p:nvSpPr>
          <p:cNvPr id="27" name="object 27"/>
          <p:cNvSpPr/>
          <p:nvPr/>
        </p:nvSpPr>
        <p:spPr>
          <a:xfrm>
            <a:off x="5852922" y="2010244"/>
            <a:ext cx="5080" cy="0"/>
          </a:xfrm>
          <a:custGeom>
            <a:avLst/>
            <a:gdLst/>
            <a:ahLst/>
            <a:cxnLst/>
            <a:rect l="l" t="t" r="r" b="b"/>
            <a:pathLst>
              <a:path w="5079">
                <a:moveTo>
                  <a:pt x="0" y="0"/>
                </a:moveTo>
                <a:lnTo>
                  <a:pt x="4584" y="0"/>
                </a:lnTo>
              </a:path>
            </a:pathLst>
          </a:custGeom>
          <a:ln w="4295">
            <a:solidFill>
              <a:srgbClr val="000000"/>
            </a:solidFill>
          </a:ln>
        </p:spPr>
        <p:txBody>
          <a:bodyPr wrap="square" lIns="0" tIns="0" rIns="0" bIns="0" rtlCol="0"/>
          <a:lstStyle/>
          <a:p>
            <a:endParaRPr/>
          </a:p>
        </p:txBody>
      </p:sp>
      <p:sp>
        <p:nvSpPr>
          <p:cNvPr id="28" name="object 28"/>
          <p:cNvSpPr txBox="1"/>
          <p:nvPr/>
        </p:nvSpPr>
        <p:spPr>
          <a:xfrm>
            <a:off x="4639855" y="1581090"/>
            <a:ext cx="245110" cy="220979"/>
          </a:xfrm>
          <a:prstGeom prst="rect">
            <a:avLst/>
          </a:prstGeom>
        </p:spPr>
        <p:txBody>
          <a:bodyPr vert="horz" wrap="square" lIns="0" tIns="0" rIns="0" bIns="0" rtlCol="0">
            <a:spAutoFit/>
          </a:bodyPr>
          <a:lstStyle/>
          <a:p>
            <a:pPr marL="12700">
              <a:lnSpc>
                <a:spcPct val="100000"/>
              </a:lnSpc>
            </a:pPr>
            <a:r>
              <a:rPr sz="1350" i="1" dirty="0">
                <a:latin typeface="Arial"/>
                <a:cs typeface="Arial"/>
              </a:rPr>
              <a:t>R4</a:t>
            </a:r>
            <a:endParaRPr sz="1350">
              <a:latin typeface="Arial"/>
              <a:cs typeface="Arial"/>
            </a:endParaRPr>
          </a:p>
        </p:txBody>
      </p:sp>
      <p:sp>
        <p:nvSpPr>
          <p:cNvPr id="29" name="object 29"/>
          <p:cNvSpPr txBox="1"/>
          <p:nvPr/>
        </p:nvSpPr>
        <p:spPr>
          <a:xfrm>
            <a:off x="5584799" y="1194522"/>
            <a:ext cx="245110" cy="220979"/>
          </a:xfrm>
          <a:prstGeom prst="rect">
            <a:avLst/>
          </a:prstGeom>
        </p:spPr>
        <p:txBody>
          <a:bodyPr vert="horz" wrap="square" lIns="0" tIns="0" rIns="0" bIns="0" rtlCol="0">
            <a:spAutoFit/>
          </a:bodyPr>
          <a:lstStyle/>
          <a:p>
            <a:pPr marL="12700">
              <a:lnSpc>
                <a:spcPct val="100000"/>
              </a:lnSpc>
            </a:pPr>
            <a:r>
              <a:rPr sz="1350" i="1" dirty="0">
                <a:latin typeface="Arial"/>
                <a:cs typeface="Arial"/>
              </a:rPr>
              <a:t>R5</a:t>
            </a:r>
            <a:endParaRPr sz="1350">
              <a:latin typeface="Arial"/>
              <a:cs typeface="Arial"/>
            </a:endParaRPr>
          </a:p>
        </p:txBody>
      </p:sp>
      <p:sp>
        <p:nvSpPr>
          <p:cNvPr id="30" name="object 30"/>
          <p:cNvSpPr txBox="1"/>
          <p:nvPr/>
        </p:nvSpPr>
        <p:spPr>
          <a:xfrm>
            <a:off x="5627751" y="2268321"/>
            <a:ext cx="245110" cy="220979"/>
          </a:xfrm>
          <a:prstGeom prst="rect">
            <a:avLst/>
          </a:prstGeom>
        </p:spPr>
        <p:txBody>
          <a:bodyPr vert="horz" wrap="square" lIns="0" tIns="0" rIns="0" bIns="0" rtlCol="0">
            <a:spAutoFit/>
          </a:bodyPr>
          <a:lstStyle/>
          <a:p>
            <a:pPr marL="12700">
              <a:lnSpc>
                <a:spcPct val="100000"/>
              </a:lnSpc>
            </a:pPr>
            <a:r>
              <a:rPr sz="1350" i="1" dirty="0">
                <a:latin typeface="Arial"/>
                <a:cs typeface="Arial"/>
              </a:rPr>
              <a:t>R6</a:t>
            </a:r>
            <a:endParaRPr sz="1350">
              <a:latin typeface="Arial"/>
              <a:cs typeface="Arial"/>
            </a:endParaRPr>
          </a:p>
        </p:txBody>
      </p:sp>
      <p:sp>
        <p:nvSpPr>
          <p:cNvPr id="31" name="object 31"/>
          <p:cNvSpPr txBox="1"/>
          <p:nvPr/>
        </p:nvSpPr>
        <p:spPr>
          <a:xfrm>
            <a:off x="1633216" y="1795850"/>
            <a:ext cx="659765" cy="471170"/>
          </a:xfrm>
          <a:prstGeom prst="rect">
            <a:avLst/>
          </a:prstGeom>
        </p:spPr>
        <p:txBody>
          <a:bodyPr vert="horz" wrap="square" lIns="0" tIns="0" rIns="0" bIns="0" rtlCol="0">
            <a:spAutoFit/>
          </a:bodyPr>
          <a:lstStyle/>
          <a:p>
            <a:pPr marL="313055">
              <a:lnSpc>
                <a:spcPct val="100000"/>
              </a:lnSpc>
            </a:pPr>
            <a:r>
              <a:rPr sz="1350" i="1" dirty="0">
                <a:latin typeface="Arial"/>
                <a:cs typeface="Arial"/>
              </a:rPr>
              <a:t>R1</a:t>
            </a:r>
            <a:endParaRPr sz="1350">
              <a:latin typeface="Arial"/>
              <a:cs typeface="Arial"/>
            </a:endParaRPr>
          </a:p>
          <a:p>
            <a:pPr marL="12700">
              <a:lnSpc>
                <a:spcPct val="100000"/>
              </a:lnSpc>
              <a:spcBef>
                <a:spcPts val="710"/>
              </a:spcBef>
            </a:pPr>
            <a:r>
              <a:rPr sz="1050" i="1" spc="15" dirty="0">
                <a:latin typeface="Arial"/>
                <a:cs typeface="Arial"/>
              </a:rPr>
              <a:t>R1,</a:t>
            </a:r>
            <a:r>
              <a:rPr sz="1050" i="1" spc="-80" dirty="0">
                <a:latin typeface="Arial"/>
                <a:cs typeface="Arial"/>
              </a:rPr>
              <a:t> </a:t>
            </a:r>
            <a:r>
              <a:rPr sz="1050" i="1" spc="15" dirty="0">
                <a:latin typeface="Arial"/>
                <a:cs typeface="Arial"/>
              </a:rPr>
              <a:t>64001</a:t>
            </a:r>
            <a:endParaRPr sz="1050">
              <a:latin typeface="Arial"/>
              <a:cs typeface="Arial"/>
            </a:endParaRPr>
          </a:p>
        </p:txBody>
      </p:sp>
      <p:sp>
        <p:nvSpPr>
          <p:cNvPr id="32" name="object 32"/>
          <p:cNvSpPr txBox="1"/>
          <p:nvPr/>
        </p:nvSpPr>
        <p:spPr>
          <a:xfrm>
            <a:off x="3523103" y="2139466"/>
            <a:ext cx="659765" cy="514350"/>
          </a:xfrm>
          <a:prstGeom prst="rect">
            <a:avLst/>
          </a:prstGeom>
        </p:spPr>
        <p:txBody>
          <a:bodyPr vert="horz" wrap="square" lIns="0" tIns="0" rIns="0" bIns="0" rtlCol="0">
            <a:spAutoFit/>
          </a:bodyPr>
          <a:lstStyle/>
          <a:p>
            <a:pPr marL="140970">
              <a:lnSpc>
                <a:spcPct val="100000"/>
              </a:lnSpc>
            </a:pPr>
            <a:r>
              <a:rPr sz="1350" i="1" dirty="0">
                <a:latin typeface="Arial"/>
                <a:cs typeface="Arial"/>
              </a:rPr>
              <a:t>R3</a:t>
            </a:r>
            <a:endParaRPr sz="1350">
              <a:latin typeface="Arial"/>
              <a:cs typeface="Arial"/>
            </a:endParaRPr>
          </a:p>
          <a:p>
            <a:pPr marL="12700">
              <a:lnSpc>
                <a:spcPct val="100000"/>
              </a:lnSpc>
              <a:spcBef>
                <a:spcPts val="1045"/>
              </a:spcBef>
            </a:pPr>
            <a:r>
              <a:rPr sz="1050" i="1" spc="15" dirty="0">
                <a:latin typeface="Arial"/>
                <a:cs typeface="Arial"/>
              </a:rPr>
              <a:t>R1,</a:t>
            </a:r>
            <a:r>
              <a:rPr sz="1050" i="1" spc="-80" dirty="0">
                <a:latin typeface="Arial"/>
                <a:cs typeface="Arial"/>
              </a:rPr>
              <a:t> </a:t>
            </a:r>
            <a:r>
              <a:rPr sz="1050" i="1" spc="15" dirty="0">
                <a:latin typeface="Arial"/>
                <a:cs typeface="Arial"/>
              </a:rPr>
              <a:t>64001</a:t>
            </a:r>
            <a:endParaRPr sz="1050">
              <a:latin typeface="Arial"/>
              <a:cs typeface="Arial"/>
            </a:endParaRPr>
          </a:p>
        </p:txBody>
      </p:sp>
      <p:sp>
        <p:nvSpPr>
          <p:cNvPr id="33" name="object 33"/>
          <p:cNvSpPr txBox="1"/>
          <p:nvPr/>
        </p:nvSpPr>
        <p:spPr>
          <a:xfrm>
            <a:off x="2578160" y="1017856"/>
            <a:ext cx="659765" cy="483234"/>
          </a:xfrm>
          <a:prstGeom prst="rect">
            <a:avLst/>
          </a:prstGeom>
        </p:spPr>
        <p:txBody>
          <a:bodyPr vert="horz" wrap="square" lIns="0" tIns="0" rIns="0" bIns="0" rtlCol="0">
            <a:spAutoFit/>
          </a:bodyPr>
          <a:lstStyle/>
          <a:p>
            <a:pPr algn="ctr">
              <a:lnSpc>
                <a:spcPct val="100000"/>
              </a:lnSpc>
            </a:pPr>
            <a:r>
              <a:rPr sz="1050" i="1" spc="15" dirty="0">
                <a:latin typeface="Arial"/>
                <a:cs typeface="Arial"/>
              </a:rPr>
              <a:t>R1,</a:t>
            </a:r>
            <a:r>
              <a:rPr sz="1050" i="1" spc="-80" dirty="0">
                <a:latin typeface="Arial"/>
                <a:cs typeface="Arial"/>
              </a:rPr>
              <a:t> </a:t>
            </a:r>
            <a:r>
              <a:rPr sz="1050" i="1" spc="15" dirty="0">
                <a:latin typeface="Arial"/>
                <a:cs typeface="Arial"/>
              </a:rPr>
              <a:t>64001</a:t>
            </a:r>
            <a:endParaRPr sz="1050">
              <a:latin typeface="Arial"/>
              <a:cs typeface="Arial"/>
            </a:endParaRPr>
          </a:p>
          <a:p>
            <a:pPr marL="14604" algn="ctr">
              <a:lnSpc>
                <a:spcPct val="100000"/>
              </a:lnSpc>
              <a:spcBef>
                <a:spcPts val="805"/>
              </a:spcBef>
            </a:pPr>
            <a:r>
              <a:rPr sz="1350" i="1" dirty="0">
                <a:latin typeface="Arial"/>
                <a:cs typeface="Arial"/>
              </a:rPr>
              <a:t>R2</a:t>
            </a:r>
            <a:endParaRPr sz="1350">
              <a:latin typeface="Arial"/>
              <a:cs typeface="Arial"/>
            </a:endParaRPr>
          </a:p>
        </p:txBody>
      </p:sp>
      <p:sp>
        <p:nvSpPr>
          <p:cNvPr id="34" name="object 34"/>
          <p:cNvSpPr txBox="1"/>
          <p:nvPr/>
        </p:nvSpPr>
        <p:spPr>
          <a:xfrm>
            <a:off x="4296241" y="1275568"/>
            <a:ext cx="659765" cy="175260"/>
          </a:xfrm>
          <a:prstGeom prst="rect">
            <a:avLst/>
          </a:prstGeom>
        </p:spPr>
        <p:txBody>
          <a:bodyPr vert="horz" wrap="square" lIns="0" tIns="0" rIns="0" bIns="0" rtlCol="0">
            <a:spAutoFit/>
          </a:bodyPr>
          <a:lstStyle/>
          <a:p>
            <a:pPr marL="12700">
              <a:lnSpc>
                <a:spcPct val="100000"/>
              </a:lnSpc>
            </a:pPr>
            <a:r>
              <a:rPr sz="1050" i="1" spc="15" dirty="0">
                <a:latin typeface="Arial"/>
                <a:cs typeface="Arial"/>
              </a:rPr>
              <a:t>R1,</a:t>
            </a:r>
            <a:r>
              <a:rPr sz="1050" i="1" spc="-80" dirty="0">
                <a:latin typeface="Arial"/>
                <a:cs typeface="Arial"/>
              </a:rPr>
              <a:t> </a:t>
            </a:r>
            <a:r>
              <a:rPr sz="1050" i="1" spc="15" dirty="0">
                <a:latin typeface="Arial"/>
                <a:cs typeface="Arial"/>
              </a:rPr>
              <a:t>64001</a:t>
            </a:r>
            <a:endParaRPr sz="1050">
              <a:latin typeface="Arial"/>
              <a:cs typeface="Arial"/>
            </a:endParaRPr>
          </a:p>
        </p:txBody>
      </p:sp>
      <p:sp>
        <p:nvSpPr>
          <p:cNvPr id="35" name="object 35"/>
          <p:cNvSpPr txBox="1"/>
          <p:nvPr/>
        </p:nvSpPr>
        <p:spPr>
          <a:xfrm>
            <a:off x="5370040" y="974905"/>
            <a:ext cx="659765" cy="175260"/>
          </a:xfrm>
          <a:prstGeom prst="rect">
            <a:avLst/>
          </a:prstGeom>
        </p:spPr>
        <p:txBody>
          <a:bodyPr vert="horz" wrap="square" lIns="0" tIns="0" rIns="0" bIns="0" rtlCol="0">
            <a:spAutoFit/>
          </a:bodyPr>
          <a:lstStyle/>
          <a:p>
            <a:pPr marL="12700">
              <a:lnSpc>
                <a:spcPct val="100000"/>
              </a:lnSpc>
            </a:pPr>
            <a:r>
              <a:rPr sz="1050" i="1" spc="15" dirty="0">
                <a:latin typeface="Arial"/>
                <a:cs typeface="Arial"/>
              </a:rPr>
              <a:t>R1,</a:t>
            </a:r>
            <a:r>
              <a:rPr sz="1050" i="1" spc="-80" dirty="0">
                <a:latin typeface="Arial"/>
                <a:cs typeface="Arial"/>
              </a:rPr>
              <a:t> </a:t>
            </a:r>
            <a:r>
              <a:rPr sz="1050" i="1" spc="15" dirty="0">
                <a:latin typeface="Arial"/>
                <a:cs typeface="Arial"/>
              </a:rPr>
              <a:t>64001</a:t>
            </a:r>
            <a:endParaRPr sz="1050">
              <a:latin typeface="Arial"/>
              <a:cs typeface="Arial"/>
            </a:endParaRPr>
          </a:p>
        </p:txBody>
      </p:sp>
      <p:sp>
        <p:nvSpPr>
          <p:cNvPr id="36" name="object 36"/>
          <p:cNvSpPr txBox="1"/>
          <p:nvPr/>
        </p:nvSpPr>
        <p:spPr>
          <a:xfrm>
            <a:off x="5541848" y="2650035"/>
            <a:ext cx="659765" cy="175260"/>
          </a:xfrm>
          <a:prstGeom prst="rect">
            <a:avLst/>
          </a:prstGeom>
        </p:spPr>
        <p:txBody>
          <a:bodyPr vert="horz" wrap="square" lIns="0" tIns="0" rIns="0" bIns="0" rtlCol="0">
            <a:spAutoFit/>
          </a:bodyPr>
          <a:lstStyle/>
          <a:p>
            <a:pPr marL="12700">
              <a:lnSpc>
                <a:spcPct val="100000"/>
              </a:lnSpc>
            </a:pPr>
            <a:r>
              <a:rPr sz="1050" i="1" spc="15" dirty="0">
                <a:latin typeface="Arial"/>
                <a:cs typeface="Arial"/>
              </a:rPr>
              <a:t>R1,</a:t>
            </a:r>
            <a:r>
              <a:rPr sz="1050" i="1" spc="-80" dirty="0">
                <a:latin typeface="Arial"/>
                <a:cs typeface="Arial"/>
              </a:rPr>
              <a:t> </a:t>
            </a:r>
            <a:r>
              <a:rPr sz="1050" i="1" spc="15" dirty="0">
                <a:latin typeface="Arial"/>
                <a:cs typeface="Arial"/>
              </a:rPr>
              <a:t>64001</a:t>
            </a:r>
            <a:endParaRPr sz="1050">
              <a:latin typeface="Arial"/>
              <a:cs typeface="Arial"/>
            </a:endParaRPr>
          </a:p>
        </p:txBody>
      </p:sp>
      <p:sp>
        <p:nvSpPr>
          <p:cNvPr id="145" name="object 2"/>
          <p:cNvSpPr txBox="1"/>
          <p:nvPr/>
        </p:nvSpPr>
        <p:spPr>
          <a:xfrm>
            <a:off x="1128173" y="23278"/>
            <a:ext cx="5582921" cy="430887"/>
          </a:xfrm>
          <a:prstGeom prst="rect">
            <a:avLst/>
          </a:prstGeom>
        </p:spPr>
        <p:txBody>
          <a:bodyPr vert="horz" wrap="square" lIns="0" tIns="0" rIns="0" bIns="0" rtlCol="0">
            <a:spAutoFit/>
          </a:bodyPr>
          <a:lstStyle/>
          <a:p>
            <a:pPr marL="12700" algn="ctr">
              <a:lnSpc>
                <a:spcPct val="100000"/>
              </a:lnSpc>
            </a:pPr>
            <a:r>
              <a:rPr lang="en-US" sz="2800" spc="45" dirty="0" smtClean="0">
                <a:solidFill>
                  <a:srgbClr val="00B050"/>
                </a:solidFill>
                <a:latin typeface="Century"/>
                <a:cs typeface="Century"/>
              </a:rPr>
              <a:t>LSP Convergence after a crash</a:t>
            </a:r>
            <a:endParaRPr sz="2800" dirty="0">
              <a:solidFill>
                <a:srgbClr val="00B050"/>
              </a:solidFill>
              <a:latin typeface="Century"/>
              <a:cs typeface="Century"/>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2930" y="3118104"/>
            <a:ext cx="7037070" cy="768096"/>
          </a:xfrm>
        </p:spPr>
        <p:txBody>
          <a:bodyPr/>
          <a:lstStyle/>
          <a:p>
            <a:r>
              <a:rPr lang="en-US" sz="4000" dirty="0" smtClean="0">
                <a:solidFill>
                  <a:srgbClr val="00B050"/>
                </a:solidFill>
              </a:rPr>
              <a:t>PART 1: THE BIG PICTURE</a:t>
            </a:r>
            <a:endParaRPr lang="en-US" sz="4000" dirty="0">
              <a:solidFill>
                <a:srgbClr val="00B050"/>
              </a:solidFill>
            </a:endParaRPr>
          </a:p>
        </p:txBody>
      </p:sp>
      <p:sp>
        <p:nvSpPr>
          <p:cNvPr id="3" name="Subtitle 2"/>
          <p:cNvSpPr>
            <a:spLocks noGrp="1"/>
          </p:cNvSpPr>
          <p:nvPr>
            <p:ph type="subTitle" idx="4"/>
          </p:nvPr>
        </p:nvSpPr>
        <p:spPr>
          <a:xfrm>
            <a:off x="838200" y="5632704"/>
            <a:ext cx="6629400" cy="1682496"/>
          </a:xfrm>
        </p:spPr>
        <p:txBody>
          <a:bodyPr/>
          <a:lstStyle/>
          <a:p>
            <a:r>
              <a:rPr lang="en-US" sz="3200" dirty="0" smtClean="0"/>
              <a:t>Only focus on routing within organizations.  Next lecture on routing between organizations via BGP</a:t>
            </a:r>
            <a:endParaRPr lang="en-US" sz="3200" dirty="0"/>
          </a:p>
        </p:txBody>
      </p:sp>
    </p:spTree>
    <p:extLst>
      <p:ext uri="{BB962C8B-B14F-4D97-AF65-F5344CB8AC3E}">
        <p14:creationId xmlns:p14="http://schemas.microsoft.com/office/powerpoint/2010/main" val="42021304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7"/>
          <p:cNvSpPr/>
          <p:nvPr/>
        </p:nvSpPr>
        <p:spPr>
          <a:xfrm>
            <a:off x="2555989" y="4579200"/>
            <a:ext cx="396240" cy="396240"/>
          </a:xfrm>
          <a:custGeom>
            <a:avLst/>
            <a:gdLst/>
            <a:ahLst/>
            <a:cxnLst/>
            <a:rect l="l" t="t" r="r" b="b"/>
            <a:pathLst>
              <a:path w="396239" h="396239">
                <a:moveTo>
                  <a:pt x="396100" y="198056"/>
                </a:moveTo>
                <a:lnTo>
                  <a:pt x="390869" y="243469"/>
                </a:lnTo>
                <a:lnTo>
                  <a:pt x="375969" y="285157"/>
                </a:lnTo>
                <a:lnTo>
                  <a:pt x="352589" y="321931"/>
                </a:lnTo>
                <a:lnTo>
                  <a:pt x="321918" y="352602"/>
                </a:lnTo>
                <a:lnTo>
                  <a:pt x="285144" y="375982"/>
                </a:lnTo>
                <a:lnTo>
                  <a:pt x="243456" y="390882"/>
                </a:lnTo>
                <a:lnTo>
                  <a:pt x="198043" y="396113"/>
                </a:lnTo>
                <a:lnTo>
                  <a:pt x="152635" y="390882"/>
                </a:lnTo>
                <a:lnTo>
                  <a:pt x="110950" y="375982"/>
                </a:lnTo>
                <a:lnTo>
                  <a:pt x="74179" y="352602"/>
                </a:lnTo>
                <a:lnTo>
                  <a:pt x="43509" y="321931"/>
                </a:lnTo>
                <a:lnTo>
                  <a:pt x="20130" y="285157"/>
                </a:lnTo>
                <a:lnTo>
                  <a:pt x="5230" y="243469"/>
                </a:lnTo>
                <a:lnTo>
                  <a:pt x="0" y="198056"/>
                </a:lnTo>
                <a:lnTo>
                  <a:pt x="5230" y="152643"/>
                </a:lnTo>
                <a:lnTo>
                  <a:pt x="20130" y="110955"/>
                </a:lnTo>
                <a:lnTo>
                  <a:pt x="43509" y="74181"/>
                </a:lnTo>
                <a:lnTo>
                  <a:pt x="74179" y="43510"/>
                </a:lnTo>
                <a:lnTo>
                  <a:pt x="110950" y="20130"/>
                </a:lnTo>
                <a:lnTo>
                  <a:pt x="152635" y="5230"/>
                </a:lnTo>
                <a:lnTo>
                  <a:pt x="198043" y="0"/>
                </a:lnTo>
                <a:lnTo>
                  <a:pt x="243456" y="5230"/>
                </a:lnTo>
                <a:lnTo>
                  <a:pt x="285144" y="20130"/>
                </a:lnTo>
                <a:lnTo>
                  <a:pt x="321918" y="43510"/>
                </a:lnTo>
                <a:lnTo>
                  <a:pt x="352589" y="74181"/>
                </a:lnTo>
                <a:lnTo>
                  <a:pt x="375969" y="110955"/>
                </a:lnTo>
                <a:lnTo>
                  <a:pt x="390869" y="152643"/>
                </a:lnTo>
                <a:lnTo>
                  <a:pt x="396100" y="198056"/>
                </a:lnTo>
                <a:close/>
              </a:path>
            </a:pathLst>
          </a:custGeom>
          <a:ln w="4434">
            <a:solidFill>
              <a:srgbClr val="000000"/>
            </a:solidFill>
          </a:ln>
        </p:spPr>
        <p:txBody>
          <a:bodyPr wrap="square" lIns="0" tIns="0" rIns="0" bIns="0" rtlCol="0"/>
          <a:lstStyle/>
          <a:p>
            <a:endParaRPr/>
          </a:p>
        </p:txBody>
      </p:sp>
      <p:sp>
        <p:nvSpPr>
          <p:cNvPr id="3" name="object 38"/>
          <p:cNvSpPr/>
          <p:nvPr/>
        </p:nvSpPr>
        <p:spPr>
          <a:xfrm>
            <a:off x="3501326" y="4023360"/>
            <a:ext cx="396240" cy="396240"/>
          </a:xfrm>
          <a:custGeom>
            <a:avLst/>
            <a:gdLst/>
            <a:ahLst/>
            <a:cxnLst/>
            <a:rect l="l" t="t" r="r" b="b"/>
            <a:pathLst>
              <a:path w="396239" h="396239">
                <a:moveTo>
                  <a:pt x="396100" y="198056"/>
                </a:moveTo>
                <a:lnTo>
                  <a:pt x="390869" y="243469"/>
                </a:lnTo>
                <a:lnTo>
                  <a:pt x="375970" y="285157"/>
                </a:lnTo>
                <a:lnTo>
                  <a:pt x="352590" y="321931"/>
                </a:lnTo>
                <a:lnTo>
                  <a:pt x="321921" y="352602"/>
                </a:lnTo>
                <a:lnTo>
                  <a:pt x="285149" y="375982"/>
                </a:lnTo>
                <a:lnTo>
                  <a:pt x="243464" y="390882"/>
                </a:lnTo>
                <a:lnTo>
                  <a:pt x="198056" y="396113"/>
                </a:lnTo>
                <a:lnTo>
                  <a:pt x="152643" y="390882"/>
                </a:lnTo>
                <a:lnTo>
                  <a:pt x="110955" y="375982"/>
                </a:lnTo>
                <a:lnTo>
                  <a:pt x="74181" y="352602"/>
                </a:lnTo>
                <a:lnTo>
                  <a:pt x="43510" y="321931"/>
                </a:lnTo>
                <a:lnTo>
                  <a:pt x="20130" y="285157"/>
                </a:lnTo>
                <a:lnTo>
                  <a:pt x="5230" y="243469"/>
                </a:lnTo>
                <a:lnTo>
                  <a:pt x="0" y="198056"/>
                </a:lnTo>
                <a:lnTo>
                  <a:pt x="5230" y="152643"/>
                </a:lnTo>
                <a:lnTo>
                  <a:pt x="20130" y="110955"/>
                </a:lnTo>
                <a:lnTo>
                  <a:pt x="43510" y="74181"/>
                </a:lnTo>
                <a:lnTo>
                  <a:pt x="74181" y="43510"/>
                </a:lnTo>
                <a:lnTo>
                  <a:pt x="110955" y="20130"/>
                </a:lnTo>
                <a:lnTo>
                  <a:pt x="152643" y="5230"/>
                </a:lnTo>
                <a:lnTo>
                  <a:pt x="198056" y="0"/>
                </a:lnTo>
                <a:lnTo>
                  <a:pt x="243464" y="5230"/>
                </a:lnTo>
                <a:lnTo>
                  <a:pt x="285149" y="20130"/>
                </a:lnTo>
                <a:lnTo>
                  <a:pt x="321921" y="43510"/>
                </a:lnTo>
                <a:lnTo>
                  <a:pt x="352590" y="74181"/>
                </a:lnTo>
                <a:lnTo>
                  <a:pt x="375970" y="110955"/>
                </a:lnTo>
                <a:lnTo>
                  <a:pt x="390869" y="152643"/>
                </a:lnTo>
                <a:lnTo>
                  <a:pt x="396100" y="198056"/>
                </a:lnTo>
                <a:close/>
              </a:path>
            </a:pathLst>
          </a:custGeom>
          <a:ln w="4434">
            <a:solidFill>
              <a:srgbClr val="000000"/>
            </a:solidFill>
          </a:ln>
        </p:spPr>
        <p:txBody>
          <a:bodyPr wrap="square" lIns="0" tIns="0" rIns="0" bIns="0" rtlCol="0"/>
          <a:lstStyle/>
          <a:p>
            <a:endParaRPr/>
          </a:p>
        </p:txBody>
      </p:sp>
      <p:sp>
        <p:nvSpPr>
          <p:cNvPr id="4" name="object 39"/>
          <p:cNvSpPr/>
          <p:nvPr/>
        </p:nvSpPr>
        <p:spPr>
          <a:xfrm>
            <a:off x="4513465" y="3629139"/>
            <a:ext cx="396240" cy="396240"/>
          </a:xfrm>
          <a:custGeom>
            <a:avLst/>
            <a:gdLst/>
            <a:ahLst/>
            <a:cxnLst/>
            <a:rect l="l" t="t" r="r" b="b"/>
            <a:pathLst>
              <a:path w="396239" h="396239">
                <a:moveTo>
                  <a:pt x="396113" y="198043"/>
                </a:moveTo>
                <a:lnTo>
                  <a:pt x="390882" y="243456"/>
                </a:lnTo>
                <a:lnTo>
                  <a:pt x="375982" y="285144"/>
                </a:lnTo>
                <a:lnTo>
                  <a:pt x="352602" y="321918"/>
                </a:lnTo>
                <a:lnTo>
                  <a:pt x="321931" y="352589"/>
                </a:lnTo>
                <a:lnTo>
                  <a:pt x="285157" y="375969"/>
                </a:lnTo>
                <a:lnTo>
                  <a:pt x="243469" y="390869"/>
                </a:lnTo>
                <a:lnTo>
                  <a:pt x="198056" y="396100"/>
                </a:lnTo>
                <a:lnTo>
                  <a:pt x="152643" y="390869"/>
                </a:lnTo>
                <a:lnTo>
                  <a:pt x="110955" y="375969"/>
                </a:lnTo>
                <a:lnTo>
                  <a:pt x="74181" y="352589"/>
                </a:lnTo>
                <a:lnTo>
                  <a:pt x="43510" y="321918"/>
                </a:lnTo>
                <a:lnTo>
                  <a:pt x="20130" y="285144"/>
                </a:lnTo>
                <a:lnTo>
                  <a:pt x="5230" y="243456"/>
                </a:lnTo>
                <a:lnTo>
                  <a:pt x="0" y="198043"/>
                </a:lnTo>
                <a:lnTo>
                  <a:pt x="5230" y="152635"/>
                </a:lnTo>
                <a:lnTo>
                  <a:pt x="20130" y="110950"/>
                </a:lnTo>
                <a:lnTo>
                  <a:pt x="43510" y="74179"/>
                </a:lnTo>
                <a:lnTo>
                  <a:pt x="74181" y="43509"/>
                </a:lnTo>
                <a:lnTo>
                  <a:pt x="110955" y="20130"/>
                </a:lnTo>
                <a:lnTo>
                  <a:pt x="152643" y="5230"/>
                </a:lnTo>
                <a:lnTo>
                  <a:pt x="198056" y="0"/>
                </a:lnTo>
                <a:lnTo>
                  <a:pt x="243469" y="5230"/>
                </a:lnTo>
                <a:lnTo>
                  <a:pt x="285157" y="20130"/>
                </a:lnTo>
                <a:lnTo>
                  <a:pt x="321931" y="43509"/>
                </a:lnTo>
                <a:lnTo>
                  <a:pt x="352602" y="74179"/>
                </a:lnTo>
                <a:lnTo>
                  <a:pt x="375982" y="110950"/>
                </a:lnTo>
                <a:lnTo>
                  <a:pt x="390882" y="152635"/>
                </a:lnTo>
                <a:lnTo>
                  <a:pt x="396113" y="198043"/>
                </a:lnTo>
                <a:close/>
              </a:path>
            </a:pathLst>
          </a:custGeom>
          <a:ln w="4434">
            <a:solidFill>
              <a:srgbClr val="000000"/>
            </a:solidFill>
          </a:ln>
        </p:spPr>
        <p:txBody>
          <a:bodyPr wrap="square" lIns="0" tIns="0" rIns="0" bIns="0" rtlCol="0"/>
          <a:lstStyle/>
          <a:p>
            <a:endParaRPr/>
          </a:p>
        </p:txBody>
      </p:sp>
      <p:sp>
        <p:nvSpPr>
          <p:cNvPr id="5" name="object 40"/>
          <p:cNvSpPr/>
          <p:nvPr/>
        </p:nvSpPr>
        <p:spPr>
          <a:xfrm>
            <a:off x="4557217" y="4729365"/>
            <a:ext cx="396240" cy="396240"/>
          </a:xfrm>
          <a:custGeom>
            <a:avLst/>
            <a:gdLst/>
            <a:ahLst/>
            <a:cxnLst/>
            <a:rect l="l" t="t" r="r" b="b"/>
            <a:pathLst>
              <a:path w="396239" h="396239">
                <a:moveTo>
                  <a:pt x="396113" y="198056"/>
                </a:moveTo>
                <a:lnTo>
                  <a:pt x="390882" y="243469"/>
                </a:lnTo>
                <a:lnTo>
                  <a:pt x="375982" y="285157"/>
                </a:lnTo>
                <a:lnTo>
                  <a:pt x="352602" y="321931"/>
                </a:lnTo>
                <a:lnTo>
                  <a:pt x="321931" y="352602"/>
                </a:lnTo>
                <a:lnTo>
                  <a:pt x="285157" y="375982"/>
                </a:lnTo>
                <a:lnTo>
                  <a:pt x="243469" y="390882"/>
                </a:lnTo>
                <a:lnTo>
                  <a:pt x="198056" y="396113"/>
                </a:lnTo>
                <a:lnTo>
                  <a:pt x="152643" y="390882"/>
                </a:lnTo>
                <a:lnTo>
                  <a:pt x="110955" y="375982"/>
                </a:lnTo>
                <a:lnTo>
                  <a:pt x="74181" y="352602"/>
                </a:lnTo>
                <a:lnTo>
                  <a:pt x="43510" y="321931"/>
                </a:lnTo>
                <a:lnTo>
                  <a:pt x="20130" y="285157"/>
                </a:lnTo>
                <a:lnTo>
                  <a:pt x="5230" y="243469"/>
                </a:lnTo>
                <a:lnTo>
                  <a:pt x="0" y="198056"/>
                </a:lnTo>
                <a:lnTo>
                  <a:pt x="5230" y="152643"/>
                </a:lnTo>
                <a:lnTo>
                  <a:pt x="20130" y="110955"/>
                </a:lnTo>
                <a:lnTo>
                  <a:pt x="43510" y="74181"/>
                </a:lnTo>
                <a:lnTo>
                  <a:pt x="74181" y="43510"/>
                </a:lnTo>
                <a:lnTo>
                  <a:pt x="110955" y="20130"/>
                </a:lnTo>
                <a:lnTo>
                  <a:pt x="152643" y="5230"/>
                </a:lnTo>
                <a:lnTo>
                  <a:pt x="198056" y="0"/>
                </a:lnTo>
                <a:lnTo>
                  <a:pt x="243469" y="5230"/>
                </a:lnTo>
                <a:lnTo>
                  <a:pt x="285157" y="20130"/>
                </a:lnTo>
                <a:lnTo>
                  <a:pt x="321931" y="43510"/>
                </a:lnTo>
                <a:lnTo>
                  <a:pt x="352602" y="74181"/>
                </a:lnTo>
                <a:lnTo>
                  <a:pt x="375982" y="110955"/>
                </a:lnTo>
                <a:lnTo>
                  <a:pt x="390882" y="152643"/>
                </a:lnTo>
                <a:lnTo>
                  <a:pt x="396113" y="198056"/>
                </a:lnTo>
                <a:close/>
              </a:path>
            </a:pathLst>
          </a:custGeom>
          <a:ln w="4434">
            <a:solidFill>
              <a:srgbClr val="000000"/>
            </a:solidFill>
          </a:ln>
        </p:spPr>
        <p:txBody>
          <a:bodyPr wrap="square" lIns="0" tIns="0" rIns="0" bIns="0" rtlCol="0"/>
          <a:lstStyle/>
          <a:p>
            <a:endParaRPr/>
          </a:p>
        </p:txBody>
      </p:sp>
      <p:sp>
        <p:nvSpPr>
          <p:cNvPr id="6" name="object 41"/>
          <p:cNvSpPr/>
          <p:nvPr/>
        </p:nvSpPr>
        <p:spPr>
          <a:xfrm>
            <a:off x="1650250" y="3668750"/>
            <a:ext cx="396240" cy="396240"/>
          </a:xfrm>
          <a:custGeom>
            <a:avLst/>
            <a:gdLst/>
            <a:ahLst/>
            <a:cxnLst/>
            <a:rect l="l" t="t" r="r" b="b"/>
            <a:pathLst>
              <a:path w="396239" h="396239">
                <a:moveTo>
                  <a:pt x="396113" y="198043"/>
                </a:moveTo>
                <a:lnTo>
                  <a:pt x="390882" y="243456"/>
                </a:lnTo>
                <a:lnTo>
                  <a:pt x="375982" y="285144"/>
                </a:lnTo>
                <a:lnTo>
                  <a:pt x="352602" y="321918"/>
                </a:lnTo>
                <a:lnTo>
                  <a:pt x="321931" y="352589"/>
                </a:lnTo>
                <a:lnTo>
                  <a:pt x="285157" y="375969"/>
                </a:lnTo>
                <a:lnTo>
                  <a:pt x="243469" y="390869"/>
                </a:lnTo>
                <a:lnTo>
                  <a:pt x="198056" y="396100"/>
                </a:lnTo>
                <a:lnTo>
                  <a:pt x="152643" y="390869"/>
                </a:lnTo>
                <a:lnTo>
                  <a:pt x="110955" y="375969"/>
                </a:lnTo>
                <a:lnTo>
                  <a:pt x="74181" y="352589"/>
                </a:lnTo>
                <a:lnTo>
                  <a:pt x="43510" y="321918"/>
                </a:lnTo>
                <a:lnTo>
                  <a:pt x="20130" y="285144"/>
                </a:lnTo>
                <a:lnTo>
                  <a:pt x="5230" y="243456"/>
                </a:lnTo>
                <a:lnTo>
                  <a:pt x="0" y="198043"/>
                </a:lnTo>
                <a:lnTo>
                  <a:pt x="5230" y="152635"/>
                </a:lnTo>
                <a:lnTo>
                  <a:pt x="20130" y="110950"/>
                </a:lnTo>
                <a:lnTo>
                  <a:pt x="43510" y="74179"/>
                </a:lnTo>
                <a:lnTo>
                  <a:pt x="74181" y="43509"/>
                </a:lnTo>
                <a:lnTo>
                  <a:pt x="110955" y="20130"/>
                </a:lnTo>
                <a:lnTo>
                  <a:pt x="152643" y="5230"/>
                </a:lnTo>
                <a:lnTo>
                  <a:pt x="198056" y="0"/>
                </a:lnTo>
                <a:lnTo>
                  <a:pt x="243469" y="5230"/>
                </a:lnTo>
                <a:lnTo>
                  <a:pt x="285157" y="20130"/>
                </a:lnTo>
                <a:lnTo>
                  <a:pt x="321931" y="43509"/>
                </a:lnTo>
                <a:lnTo>
                  <a:pt x="352602" y="74179"/>
                </a:lnTo>
                <a:lnTo>
                  <a:pt x="375982" y="110950"/>
                </a:lnTo>
                <a:lnTo>
                  <a:pt x="390882" y="152635"/>
                </a:lnTo>
                <a:lnTo>
                  <a:pt x="396113" y="198043"/>
                </a:lnTo>
                <a:close/>
              </a:path>
            </a:pathLst>
          </a:custGeom>
          <a:ln w="4434">
            <a:solidFill>
              <a:srgbClr val="000000"/>
            </a:solidFill>
          </a:ln>
        </p:spPr>
        <p:txBody>
          <a:bodyPr wrap="square" lIns="0" tIns="0" rIns="0" bIns="0" rtlCol="0"/>
          <a:lstStyle/>
          <a:p>
            <a:endParaRPr/>
          </a:p>
        </p:txBody>
      </p:sp>
      <p:sp>
        <p:nvSpPr>
          <p:cNvPr id="7" name="object 42"/>
          <p:cNvSpPr/>
          <p:nvPr/>
        </p:nvSpPr>
        <p:spPr>
          <a:xfrm>
            <a:off x="2638755" y="4592802"/>
            <a:ext cx="5080" cy="0"/>
          </a:xfrm>
          <a:custGeom>
            <a:avLst/>
            <a:gdLst/>
            <a:ahLst/>
            <a:cxnLst/>
            <a:rect l="l" t="t" r="r" b="b"/>
            <a:pathLst>
              <a:path w="5080">
                <a:moveTo>
                  <a:pt x="0" y="0"/>
                </a:moveTo>
                <a:lnTo>
                  <a:pt x="4724" y="0"/>
                </a:lnTo>
              </a:path>
            </a:pathLst>
          </a:custGeom>
          <a:ln w="4434">
            <a:solidFill>
              <a:srgbClr val="000000"/>
            </a:solidFill>
          </a:ln>
        </p:spPr>
        <p:txBody>
          <a:bodyPr wrap="square" lIns="0" tIns="0" rIns="0" bIns="0" rtlCol="0"/>
          <a:lstStyle/>
          <a:p>
            <a:endParaRPr/>
          </a:p>
        </p:txBody>
      </p:sp>
      <p:sp>
        <p:nvSpPr>
          <p:cNvPr id="8" name="object 43"/>
          <p:cNvSpPr/>
          <p:nvPr/>
        </p:nvSpPr>
        <p:spPr>
          <a:xfrm>
            <a:off x="2951505" y="4326763"/>
            <a:ext cx="621030" cy="399415"/>
          </a:xfrm>
          <a:custGeom>
            <a:avLst/>
            <a:gdLst/>
            <a:ahLst/>
            <a:cxnLst/>
            <a:rect l="l" t="t" r="r" b="b"/>
            <a:pathLst>
              <a:path w="621029" h="399414">
                <a:moveTo>
                  <a:pt x="0" y="399059"/>
                </a:moveTo>
                <a:lnTo>
                  <a:pt x="620763" y="0"/>
                </a:lnTo>
              </a:path>
            </a:pathLst>
          </a:custGeom>
          <a:ln w="4434">
            <a:solidFill>
              <a:srgbClr val="000000"/>
            </a:solidFill>
          </a:ln>
        </p:spPr>
        <p:txBody>
          <a:bodyPr wrap="square" lIns="0" tIns="0" rIns="0" bIns="0" rtlCol="0"/>
          <a:lstStyle/>
          <a:p>
            <a:endParaRPr/>
          </a:p>
        </p:txBody>
      </p:sp>
      <p:sp>
        <p:nvSpPr>
          <p:cNvPr id="9" name="object 44"/>
          <p:cNvSpPr/>
          <p:nvPr/>
        </p:nvSpPr>
        <p:spPr>
          <a:xfrm>
            <a:off x="3882656" y="3883355"/>
            <a:ext cx="621030" cy="222250"/>
          </a:xfrm>
          <a:custGeom>
            <a:avLst/>
            <a:gdLst/>
            <a:ahLst/>
            <a:cxnLst/>
            <a:rect l="l" t="t" r="r" b="b"/>
            <a:pathLst>
              <a:path w="621029" h="222250">
                <a:moveTo>
                  <a:pt x="0" y="221703"/>
                </a:moveTo>
                <a:lnTo>
                  <a:pt x="620763" y="0"/>
                </a:lnTo>
              </a:path>
            </a:pathLst>
          </a:custGeom>
          <a:ln w="4434">
            <a:solidFill>
              <a:srgbClr val="000000"/>
            </a:solidFill>
          </a:ln>
        </p:spPr>
        <p:txBody>
          <a:bodyPr wrap="square" lIns="0" tIns="0" rIns="0" bIns="0" rtlCol="0"/>
          <a:lstStyle/>
          <a:p>
            <a:endParaRPr/>
          </a:p>
        </p:txBody>
      </p:sp>
      <p:sp>
        <p:nvSpPr>
          <p:cNvPr id="10" name="object 45"/>
          <p:cNvSpPr/>
          <p:nvPr/>
        </p:nvSpPr>
        <p:spPr>
          <a:xfrm>
            <a:off x="4902479" y="3794671"/>
            <a:ext cx="177800" cy="0"/>
          </a:xfrm>
          <a:custGeom>
            <a:avLst/>
            <a:gdLst/>
            <a:ahLst/>
            <a:cxnLst/>
            <a:rect l="l" t="t" r="r" b="b"/>
            <a:pathLst>
              <a:path w="177800">
                <a:moveTo>
                  <a:pt x="0" y="0"/>
                </a:moveTo>
                <a:lnTo>
                  <a:pt x="177368" y="0"/>
                </a:lnTo>
              </a:path>
            </a:pathLst>
          </a:custGeom>
          <a:ln w="3175">
            <a:solidFill>
              <a:srgbClr val="000000"/>
            </a:solidFill>
          </a:ln>
        </p:spPr>
        <p:txBody>
          <a:bodyPr wrap="square" lIns="0" tIns="0" rIns="0" bIns="0" rtlCol="0"/>
          <a:lstStyle/>
          <a:p>
            <a:endParaRPr/>
          </a:p>
        </p:txBody>
      </p:sp>
      <p:sp>
        <p:nvSpPr>
          <p:cNvPr id="11" name="object 46"/>
          <p:cNvSpPr/>
          <p:nvPr/>
        </p:nvSpPr>
        <p:spPr>
          <a:xfrm>
            <a:off x="4902479" y="3794671"/>
            <a:ext cx="177800" cy="0"/>
          </a:xfrm>
          <a:custGeom>
            <a:avLst/>
            <a:gdLst/>
            <a:ahLst/>
            <a:cxnLst/>
            <a:rect l="l" t="t" r="r" b="b"/>
            <a:pathLst>
              <a:path w="177800">
                <a:moveTo>
                  <a:pt x="0" y="0"/>
                </a:moveTo>
                <a:lnTo>
                  <a:pt x="177368" y="0"/>
                </a:lnTo>
              </a:path>
            </a:pathLst>
          </a:custGeom>
          <a:ln w="4434">
            <a:solidFill>
              <a:srgbClr val="000000"/>
            </a:solidFill>
            <a:prstDash val="lgDash"/>
          </a:ln>
        </p:spPr>
        <p:txBody>
          <a:bodyPr wrap="square" lIns="0" tIns="0" rIns="0" bIns="0" rtlCol="0"/>
          <a:lstStyle/>
          <a:p>
            <a:endParaRPr/>
          </a:p>
        </p:txBody>
      </p:sp>
      <p:sp>
        <p:nvSpPr>
          <p:cNvPr id="12" name="object 47"/>
          <p:cNvSpPr/>
          <p:nvPr/>
        </p:nvSpPr>
        <p:spPr>
          <a:xfrm>
            <a:off x="2064689" y="3883355"/>
            <a:ext cx="1463675" cy="266065"/>
          </a:xfrm>
          <a:custGeom>
            <a:avLst/>
            <a:gdLst/>
            <a:ahLst/>
            <a:cxnLst/>
            <a:rect l="l" t="t" r="r" b="b"/>
            <a:pathLst>
              <a:path w="1463675" h="266064">
                <a:moveTo>
                  <a:pt x="0" y="0"/>
                </a:moveTo>
                <a:lnTo>
                  <a:pt x="1463243" y="266039"/>
                </a:lnTo>
              </a:path>
            </a:pathLst>
          </a:custGeom>
          <a:ln w="4434">
            <a:solidFill>
              <a:srgbClr val="000000"/>
            </a:solidFill>
            <a:prstDash val="lgDash"/>
          </a:ln>
        </p:spPr>
        <p:txBody>
          <a:bodyPr wrap="square" lIns="0" tIns="0" rIns="0" bIns="0" rtlCol="0"/>
          <a:lstStyle/>
          <a:p>
            <a:endParaRPr/>
          </a:p>
        </p:txBody>
      </p:sp>
      <p:sp>
        <p:nvSpPr>
          <p:cNvPr id="13" name="object 48"/>
          <p:cNvSpPr/>
          <p:nvPr/>
        </p:nvSpPr>
        <p:spPr>
          <a:xfrm>
            <a:off x="3838308" y="4282414"/>
            <a:ext cx="754380" cy="532130"/>
          </a:xfrm>
          <a:custGeom>
            <a:avLst/>
            <a:gdLst/>
            <a:ahLst/>
            <a:cxnLst/>
            <a:rect l="l" t="t" r="r" b="b"/>
            <a:pathLst>
              <a:path w="754379" h="532129">
                <a:moveTo>
                  <a:pt x="0" y="0"/>
                </a:moveTo>
                <a:lnTo>
                  <a:pt x="753795" y="532091"/>
                </a:lnTo>
              </a:path>
            </a:pathLst>
          </a:custGeom>
          <a:ln w="4434">
            <a:solidFill>
              <a:srgbClr val="000000"/>
            </a:solidFill>
            <a:prstDash val="lgDash"/>
          </a:ln>
        </p:spPr>
        <p:txBody>
          <a:bodyPr wrap="square" lIns="0" tIns="0" rIns="0" bIns="0" rtlCol="0"/>
          <a:lstStyle/>
          <a:p>
            <a:endParaRPr/>
          </a:p>
        </p:txBody>
      </p:sp>
      <p:sp>
        <p:nvSpPr>
          <p:cNvPr id="14" name="object 49"/>
          <p:cNvSpPr txBox="1"/>
          <p:nvPr/>
        </p:nvSpPr>
        <p:spPr>
          <a:xfrm>
            <a:off x="2628417" y="4636706"/>
            <a:ext cx="252729" cy="228600"/>
          </a:xfrm>
          <a:prstGeom prst="rect">
            <a:avLst/>
          </a:prstGeom>
        </p:spPr>
        <p:txBody>
          <a:bodyPr vert="horz" wrap="square" lIns="0" tIns="0" rIns="0" bIns="0" rtlCol="0">
            <a:spAutoFit/>
          </a:bodyPr>
          <a:lstStyle/>
          <a:p>
            <a:pPr marL="12700">
              <a:lnSpc>
                <a:spcPct val="100000"/>
              </a:lnSpc>
            </a:pPr>
            <a:r>
              <a:rPr sz="1400" i="1" spc="-5" dirty="0">
                <a:latin typeface="Arial"/>
                <a:cs typeface="Arial"/>
              </a:rPr>
              <a:t>R3</a:t>
            </a:r>
            <a:endParaRPr sz="1400">
              <a:latin typeface="Arial"/>
              <a:cs typeface="Arial"/>
            </a:endParaRPr>
          </a:p>
        </p:txBody>
      </p:sp>
      <p:sp>
        <p:nvSpPr>
          <p:cNvPr id="15" name="object 50"/>
          <p:cNvSpPr txBox="1"/>
          <p:nvPr/>
        </p:nvSpPr>
        <p:spPr>
          <a:xfrm>
            <a:off x="3648249" y="4060278"/>
            <a:ext cx="252729" cy="228600"/>
          </a:xfrm>
          <a:prstGeom prst="rect">
            <a:avLst/>
          </a:prstGeom>
        </p:spPr>
        <p:txBody>
          <a:bodyPr vert="horz" wrap="square" lIns="0" tIns="0" rIns="0" bIns="0" rtlCol="0">
            <a:spAutoFit/>
          </a:bodyPr>
          <a:lstStyle/>
          <a:p>
            <a:pPr marL="12700">
              <a:lnSpc>
                <a:spcPct val="100000"/>
              </a:lnSpc>
            </a:pPr>
            <a:r>
              <a:rPr sz="1400" i="1" spc="-5" dirty="0">
                <a:latin typeface="Arial"/>
                <a:cs typeface="Arial"/>
              </a:rPr>
              <a:t>R4</a:t>
            </a:r>
            <a:endParaRPr sz="1400">
              <a:latin typeface="Arial"/>
              <a:cs typeface="Arial"/>
            </a:endParaRPr>
          </a:p>
        </p:txBody>
      </p:sp>
      <p:sp>
        <p:nvSpPr>
          <p:cNvPr id="16" name="object 51"/>
          <p:cNvSpPr txBox="1"/>
          <p:nvPr/>
        </p:nvSpPr>
        <p:spPr>
          <a:xfrm>
            <a:off x="4668081" y="4769726"/>
            <a:ext cx="252729" cy="228600"/>
          </a:xfrm>
          <a:prstGeom prst="rect">
            <a:avLst/>
          </a:prstGeom>
        </p:spPr>
        <p:txBody>
          <a:bodyPr vert="horz" wrap="square" lIns="0" tIns="0" rIns="0" bIns="0" rtlCol="0">
            <a:spAutoFit/>
          </a:bodyPr>
          <a:lstStyle/>
          <a:p>
            <a:pPr marL="12700">
              <a:lnSpc>
                <a:spcPct val="100000"/>
              </a:lnSpc>
            </a:pPr>
            <a:r>
              <a:rPr sz="1400" i="1" spc="-5" dirty="0">
                <a:latin typeface="Arial"/>
                <a:cs typeface="Arial"/>
              </a:rPr>
              <a:t>R6</a:t>
            </a:r>
            <a:endParaRPr sz="1400">
              <a:latin typeface="Arial"/>
              <a:cs typeface="Arial"/>
            </a:endParaRPr>
          </a:p>
        </p:txBody>
      </p:sp>
      <p:sp>
        <p:nvSpPr>
          <p:cNvPr id="17" name="object 52"/>
          <p:cNvSpPr txBox="1"/>
          <p:nvPr/>
        </p:nvSpPr>
        <p:spPr>
          <a:xfrm>
            <a:off x="2362370" y="4098377"/>
            <a:ext cx="183515" cy="182880"/>
          </a:xfrm>
          <a:prstGeom prst="rect">
            <a:avLst/>
          </a:prstGeom>
        </p:spPr>
        <p:txBody>
          <a:bodyPr vert="horz" wrap="square" lIns="0" tIns="0" rIns="0" bIns="0" rtlCol="0">
            <a:spAutoFit/>
          </a:bodyPr>
          <a:lstStyle/>
          <a:p>
            <a:pPr marL="12700">
              <a:lnSpc>
                <a:spcPct val="100000"/>
              </a:lnSpc>
            </a:pPr>
            <a:r>
              <a:rPr sz="1100" i="1" spc="5" dirty="0">
                <a:latin typeface="Arial"/>
                <a:cs typeface="Arial"/>
              </a:rPr>
              <a:t>10</a:t>
            </a:r>
            <a:endParaRPr sz="1100">
              <a:latin typeface="Arial"/>
              <a:cs typeface="Arial"/>
            </a:endParaRPr>
          </a:p>
        </p:txBody>
      </p:sp>
      <p:sp>
        <p:nvSpPr>
          <p:cNvPr id="18" name="object 53"/>
          <p:cNvSpPr txBox="1"/>
          <p:nvPr/>
        </p:nvSpPr>
        <p:spPr>
          <a:xfrm>
            <a:off x="3337861" y="4497443"/>
            <a:ext cx="104775" cy="182880"/>
          </a:xfrm>
          <a:prstGeom prst="rect">
            <a:avLst/>
          </a:prstGeom>
        </p:spPr>
        <p:txBody>
          <a:bodyPr vert="horz" wrap="square" lIns="0" tIns="0" rIns="0" bIns="0" rtlCol="0">
            <a:spAutoFit/>
          </a:bodyPr>
          <a:lstStyle/>
          <a:p>
            <a:pPr marL="12700">
              <a:lnSpc>
                <a:spcPct val="100000"/>
              </a:lnSpc>
            </a:pPr>
            <a:r>
              <a:rPr sz="1100" i="1" spc="5" dirty="0">
                <a:latin typeface="Arial"/>
                <a:cs typeface="Arial"/>
              </a:rPr>
              <a:t>1</a:t>
            </a:r>
            <a:endParaRPr sz="1100">
              <a:latin typeface="Arial"/>
              <a:cs typeface="Arial"/>
            </a:endParaRPr>
          </a:p>
        </p:txBody>
      </p:sp>
      <p:sp>
        <p:nvSpPr>
          <p:cNvPr id="19" name="object 54"/>
          <p:cNvSpPr txBox="1"/>
          <p:nvPr/>
        </p:nvSpPr>
        <p:spPr>
          <a:xfrm>
            <a:off x="4135990" y="3743654"/>
            <a:ext cx="104775" cy="182880"/>
          </a:xfrm>
          <a:prstGeom prst="rect">
            <a:avLst/>
          </a:prstGeom>
        </p:spPr>
        <p:txBody>
          <a:bodyPr vert="horz" wrap="square" lIns="0" tIns="0" rIns="0" bIns="0" rtlCol="0">
            <a:spAutoFit/>
          </a:bodyPr>
          <a:lstStyle/>
          <a:p>
            <a:pPr marL="12700">
              <a:lnSpc>
                <a:spcPct val="100000"/>
              </a:lnSpc>
            </a:pPr>
            <a:r>
              <a:rPr sz="1100" i="1" spc="5" dirty="0">
                <a:latin typeface="Arial"/>
                <a:cs typeface="Arial"/>
              </a:rPr>
              <a:t>1</a:t>
            </a:r>
            <a:endParaRPr sz="1100">
              <a:latin typeface="Arial"/>
              <a:cs typeface="Arial"/>
            </a:endParaRPr>
          </a:p>
        </p:txBody>
      </p:sp>
      <p:sp>
        <p:nvSpPr>
          <p:cNvPr id="20" name="object 55"/>
          <p:cNvSpPr txBox="1"/>
          <p:nvPr/>
        </p:nvSpPr>
        <p:spPr>
          <a:xfrm>
            <a:off x="4135990" y="4586123"/>
            <a:ext cx="104775" cy="182880"/>
          </a:xfrm>
          <a:prstGeom prst="rect">
            <a:avLst/>
          </a:prstGeom>
        </p:spPr>
        <p:txBody>
          <a:bodyPr vert="horz" wrap="square" lIns="0" tIns="0" rIns="0" bIns="0" rtlCol="0">
            <a:spAutoFit/>
          </a:bodyPr>
          <a:lstStyle/>
          <a:p>
            <a:pPr marL="12700">
              <a:lnSpc>
                <a:spcPct val="100000"/>
              </a:lnSpc>
            </a:pPr>
            <a:r>
              <a:rPr sz="1100" i="1" spc="5" dirty="0">
                <a:latin typeface="Arial"/>
                <a:cs typeface="Arial"/>
              </a:rPr>
              <a:t>1</a:t>
            </a:r>
            <a:endParaRPr sz="1100">
              <a:latin typeface="Arial"/>
              <a:cs typeface="Arial"/>
            </a:endParaRPr>
          </a:p>
        </p:txBody>
      </p:sp>
      <p:sp>
        <p:nvSpPr>
          <p:cNvPr id="21" name="object 56"/>
          <p:cNvSpPr txBox="1"/>
          <p:nvPr/>
        </p:nvSpPr>
        <p:spPr>
          <a:xfrm>
            <a:off x="2628419" y="5029529"/>
            <a:ext cx="266700" cy="182880"/>
          </a:xfrm>
          <a:prstGeom prst="rect">
            <a:avLst/>
          </a:prstGeom>
        </p:spPr>
        <p:txBody>
          <a:bodyPr vert="horz" wrap="square" lIns="0" tIns="0" rIns="0" bIns="0" rtlCol="0">
            <a:spAutoFit/>
          </a:bodyPr>
          <a:lstStyle/>
          <a:p>
            <a:pPr marL="12700">
              <a:lnSpc>
                <a:spcPct val="100000"/>
              </a:lnSpc>
            </a:pPr>
            <a:r>
              <a:rPr sz="1100" i="1" spc="5" dirty="0">
                <a:latin typeface="Arial"/>
                <a:cs typeface="Arial"/>
              </a:rPr>
              <a:t>d=1</a:t>
            </a:r>
            <a:endParaRPr sz="1100">
              <a:latin typeface="Arial"/>
              <a:cs typeface="Arial"/>
            </a:endParaRPr>
          </a:p>
        </p:txBody>
      </p:sp>
      <p:sp>
        <p:nvSpPr>
          <p:cNvPr id="22" name="object 57"/>
          <p:cNvSpPr txBox="1"/>
          <p:nvPr/>
        </p:nvSpPr>
        <p:spPr>
          <a:xfrm>
            <a:off x="3559569" y="3743654"/>
            <a:ext cx="266700" cy="182880"/>
          </a:xfrm>
          <a:prstGeom prst="rect">
            <a:avLst/>
          </a:prstGeom>
        </p:spPr>
        <p:txBody>
          <a:bodyPr vert="horz" wrap="square" lIns="0" tIns="0" rIns="0" bIns="0" rtlCol="0">
            <a:spAutoFit/>
          </a:bodyPr>
          <a:lstStyle/>
          <a:p>
            <a:pPr marL="12700">
              <a:lnSpc>
                <a:spcPct val="100000"/>
              </a:lnSpc>
            </a:pPr>
            <a:r>
              <a:rPr sz="1100" i="1" spc="5" dirty="0">
                <a:latin typeface="Arial"/>
                <a:cs typeface="Arial"/>
              </a:rPr>
              <a:t>d=0</a:t>
            </a:r>
            <a:endParaRPr sz="1100">
              <a:latin typeface="Arial"/>
              <a:cs typeface="Arial"/>
            </a:endParaRPr>
          </a:p>
        </p:txBody>
      </p:sp>
      <p:sp>
        <p:nvSpPr>
          <p:cNvPr id="23" name="object 58"/>
          <p:cNvSpPr txBox="1"/>
          <p:nvPr/>
        </p:nvSpPr>
        <p:spPr>
          <a:xfrm>
            <a:off x="4579401" y="3433271"/>
            <a:ext cx="266700" cy="182880"/>
          </a:xfrm>
          <a:prstGeom prst="rect">
            <a:avLst/>
          </a:prstGeom>
        </p:spPr>
        <p:txBody>
          <a:bodyPr vert="horz" wrap="square" lIns="0" tIns="0" rIns="0" bIns="0" rtlCol="0">
            <a:spAutoFit/>
          </a:bodyPr>
          <a:lstStyle/>
          <a:p>
            <a:pPr marL="12700">
              <a:lnSpc>
                <a:spcPct val="100000"/>
              </a:lnSpc>
            </a:pPr>
            <a:r>
              <a:rPr sz="1100" i="1" spc="5" dirty="0">
                <a:latin typeface="Arial"/>
                <a:cs typeface="Arial"/>
              </a:rPr>
              <a:t>d=1</a:t>
            </a:r>
            <a:endParaRPr sz="1100">
              <a:latin typeface="Arial"/>
              <a:cs typeface="Arial"/>
            </a:endParaRPr>
          </a:p>
        </p:txBody>
      </p:sp>
      <p:sp>
        <p:nvSpPr>
          <p:cNvPr id="24" name="object 59"/>
          <p:cNvSpPr txBox="1"/>
          <p:nvPr/>
        </p:nvSpPr>
        <p:spPr>
          <a:xfrm>
            <a:off x="4712422" y="5162553"/>
            <a:ext cx="266700" cy="182880"/>
          </a:xfrm>
          <a:prstGeom prst="rect">
            <a:avLst/>
          </a:prstGeom>
        </p:spPr>
        <p:txBody>
          <a:bodyPr vert="horz" wrap="square" lIns="0" tIns="0" rIns="0" bIns="0" rtlCol="0">
            <a:spAutoFit/>
          </a:bodyPr>
          <a:lstStyle/>
          <a:p>
            <a:pPr marL="12700">
              <a:lnSpc>
                <a:spcPct val="100000"/>
              </a:lnSpc>
            </a:pPr>
            <a:r>
              <a:rPr sz="1100" i="1" spc="5" dirty="0">
                <a:latin typeface="Arial"/>
                <a:cs typeface="Arial"/>
              </a:rPr>
              <a:t>d=1</a:t>
            </a:r>
            <a:endParaRPr sz="1100">
              <a:latin typeface="Arial"/>
              <a:cs typeface="Arial"/>
            </a:endParaRPr>
          </a:p>
        </p:txBody>
      </p:sp>
      <p:sp>
        <p:nvSpPr>
          <p:cNvPr id="25" name="object 60"/>
          <p:cNvSpPr txBox="1"/>
          <p:nvPr/>
        </p:nvSpPr>
        <p:spPr>
          <a:xfrm>
            <a:off x="4623741" y="3661214"/>
            <a:ext cx="1560830" cy="228600"/>
          </a:xfrm>
          <a:prstGeom prst="rect">
            <a:avLst/>
          </a:prstGeom>
        </p:spPr>
        <p:txBody>
          <a:bodyPr vert="horz" wrap="square" lIns="0" tIns="0" rIns="0" bIns="0" rtlCol="0">
            <a:spAutoFit/>
          </a:bodyPr>
          <a:lstStyle/>
          <a:p>
            <a:pPr marL="12700">
              <a:lnSpc>
                <a:spcPct val="100000"/>
              </a:lnSpc>
              <a:tabLst>
                <a:tab pos="500380" algn="l"/>
              </a:tabLst>
            </a:pPr>
            <a:r>
              <a:rPr sz="1400" i="1" spc="-5" dirty="0">
                <a:latin typeface="Arial"/>
                <a:cs typeface="Arial"/>
              </a:rPr>
              <a:t>R5	</a:t>
            </a:r>
            <a:r>
              <a:rPr sz="1250" i="1" dirty="0">
                <a:latin typeface="Arial"/>
                <a:cs typeface="Arial"/>
              </a:rPr>
              <a:t>bioengineering</a:t>
            </a:r>
            <a:endParaRPr sz="1250">
              <a:latin typeface="Arial"/>
              <a:cs typeface="Arial"/>
            </a:endParaRPr>
          </a:p>
        </p:txBody>
      </p:sp>
      <p:sp>
        <p:nvSpPr>
          <p:cNvPr id="26" name="object 61"/>
          <p:cNvSpPr txBox="1"/>
          <p:nvPr/>
        </p:nvSpPr>
        <p:spPr>
          <a:xfrm>
            <a:off x="1741605" y="3749890"/>
            <a:ext cx="345440" cy="531495"/>
          </a:xfrm>
          <a:prstGeom prst="rect">
            <a:avLst/>
          </a:prstGeom>
        </p:spPr>
        <p:txBody>
          <a:bodyPr vert="horz" wrap="square" lIns="0" tIns="0" rIns="0" bIns="0" rtlCol="0">
            <a:spAutoFit/>
          </a:bodyPr>
          <a:lstStyle/>
          <a:p>
            <a:pPr marL="12700">
              <a:lnSpc>
                <a:spcPct val="100000"/>
              </a:lnSpc>
            </a:pPr>
            <a:r>
              <a:rPr sz="1400" i="1" spc="-5" dirty="0">
                <a:latin typeface="Arial"/>
                <a:cs typeface="Arial"/>
              </a:rPr>
              <a:t>R2</a:t>
            </a:r>
            <a:endParaRPr sz="1400">
              <a:latin typeface="Arial"/>
              <a:cs typeface="Arial"/>
            </a:endParaRPr>
          </a:p>
          <a:p>
            <a:pPr marL="12700">
              <a:lnSpc>
                <a:spcPct val="100000"/>
              </a:lnSpc>
              <a:spcBef>
                <a:spcPts val="1060"/>
              </a:spcBef>
            </a:pPr>
            <a:r>
              <a:rPr sz="1100" i="1" spc="5" dirty="0">
                <a:latin typeface="Arial"/>
                <a:cs typeface="Arial"/>
              </a:rPr>
              <a:t>d=10</a:t>
            </a:r>
            <a:endParaRPr sz="1100">
              <a:latin typeface="Arial"/>
              <a:cs typeface="Arial"/>
            </a:endParaRPr>
          </a:p>
        </p:txBody>
      </p:sp>
      <p:sp>
        <p:nvSpPr>
          <p:cNvPr id="27" name="object 62"/>
          <p:cNvSpPr/>
          <p:nvPr/>
        </p:nvSpPr>
        <p:spPr>
          <a:xfrm>
            <a:off x="2555989" y="7060272"/>
            <a:ext cx="396240" cy="396240"/>
          </a:xfrm>
          <a:custGeom>
            <a:avLst/>
            <a:gdLst/>
            <a:ahLst/>
            <a:cxnLst/>
            <a:rect l="l" t="t" r="r" b="b"/>
            <a:pathLst>
              <a:path w="396239" h="396240">
                <a:moveTo>
                  <a:pt x="396100" y="198056"/>
                </a:moveTo>
                <a:lnTo>
                  <a:pt x="390869" y="243469"/>
                </a:lnTo>
                <a:lnTo>
                  <a:pt x="375969" y="285157"/>
                </a:lnTo>
                <a:lnTo>
                  <a:pt x="352589" y="321931"/>
                </a:lnTo>
                <a:lnTo>
                  <a:pt x="321918" y="352602"/>
                </a:lnTo>
                <a:lnTo>
                  <a:pt x="285144" y="375982"/>
                </a:lnTo>
                <a:lnTo>
                  <a:pt x="243456" y="390882"/>
                </a:lnTo>
                <a:lnTo>
                  <a:pt x="198043" y="396113"/>
                </a:lnTo>
                <a:lnTo>
                  <a:pt x="152635" y="390882"/>
                </a:lnTo>
                <a:lnTo>
                  <a:pt x="110950" y="375982"/>
                </a:lnTo>
                <a:lnTo>
                  <a:pt x="74179" y="352602"/>
                </a:lnTo>
                <a:lnTo>
                  <a:pt x="43509" y="321931"/>
                </a:lnTo>
                <a:lnTo>
                  <a:pt x="20130" y="285157"/>
                </a:lnTo>
                <a:lnTo>
                  <a:pt x="5230" y="243469"/>
                </a:lnTo>
                <a:lnTo>
                  <a:pt x="0" y="198056"/>
                </a:lnTo>
                <a:lnTo>
                  <a:pt x="5230" y="152643"/>
                </a:lnTo>
                <a:lnTo>
                  <a:pt x="20130" y="110955"/>
                </a:lnTo>
                <a:lnTo>
                  <a:pt x="43509" y="74181"/>
                </a:lnTo>
                <a:lnTo>
                  <a:pt x="74179" y="43510"/>
                </a:lnTo>
                <a:lnTo>
                  <a:pt x="110950" y="20130"/>
                </a:lnTo>
                <a:lnTo>
                  <a:pt x="152635" y="5230"/>
                </a:lnTo>
                <a:lnTo>
                  <a:pt x="198043" y="0"/>
                </a:lnTo>
                <a:lnTo>
                  <a:pt x="243456" y="5230"/>
                </a:lnTo>
                <a:lnTo>
                  <a:pt x="285144" y="20130"/>
                </a:lnTo>
                <a:lnTo>
                  <a:pt x="321918" y="43510"/>
                </a:lnTo>
                <a:lnTo>
                  <a:pt x="352589" y="74181"/>
                </a:lnTo>
                <a:lnTo>
                  <a:pt x="375969" y="110955"/>
                </a:lnTo>
                <a:lnTo>
                  <a:pt x="390869" y="152643"/>
                </a:lnTo>
                <a:lnTo>
                  <a:pt x="396100" y="198056"/>
                </a:lnTo>
                <a:close/>
              </a:path>
            </a:pathLst>
          </a:custGeom>
          <a:ln w="4434">
            <a:solidFill>
              <a:srgbClr val="000000"/>
            </a:solidFill>
          </a:ln>
        </p:spPr>
        <p:txBody>
          <a:bodyPr wrap="square" lIns="0" tIns="0" rIns="0" bIns="0" rtlCol="0"/>
          <a:lstStyle/>
          <a:p>
            <a:endParaRPr/>
          </a:p>
        </p:txBody>
      </p:sp>
      <p:sp>
        <p:nvSpPr>
          <p:cNvPr id="28" name="object 63"/>
          <p:cNvSpPr/>
          <p:nvPr/>
        </p:nvSpPr>
        <p:spPr>
          <a:xfrm>
            <a:off x="3501326" y="6445415"/>
            <a:ext cx="396240" cy="396240"/>
          </a:xfrm>
          <a:custGeom>
            <a:avLst/>
            <a:gdLst/>
            <a:ahLst/>
            <a:cxnLst/>
            <a:rect l="l" t="t" r="r" b="b"/>
            <a:pathLst>
              <a:path w="396239" h="396240">
                <a:moveTo>
                  <a:pt x="396100" y="198056"/>
                </a:moveTo>
                <a:lnTo>
                  <a:pt x="390869" y="243469"/>
                </a:lnTo>
                <a:lnTo>
                  <a:pt x="375970" y="285157"/>
                </a:lnTo>
                <a:lnTo>
                  <a:pt x="352590" y="321931"/>
                </a:lnTo>
                <a:lnTo>
                  <a:pt x="321921" y="352602"/>
                </a:lnTo>
                <a:lnTo>
                  <a:pt x="285149" y="375982"/>
                </a:lnTo>
                <a:lnTo>
                  <a:pt x="243464" y="390882"/>
                </a:lnTo>
                <a:lnTo>
                  <a:pt x="198056" y="396113"/>
                </a:lnTo>
                <a:lnTo>
                  <a:pt x="152643" y="390882"/>
                </a:lnTo>
                <a:lnTo>
                  <a:pt x="110955" y="375982"/>
                </a:lnTo>
                <a:lnTo>
                  <a:pt x="74181" y="352602"/>
                </a:lnTo>
                <a:lnTo>
                  <a:pt x="43510" y="321931"/>
                </a:lnTo>
                <a:lnTo>
                  <a:pt x="20130" y="285157"/>
                </a:lnTo>
                <a:lnTo>
                  <a:pt x="5230" y="243469"/>
                </a:lnTo>
                <a:lnTo>
                  <a:pt x="0" y="198056"/>
                </a:lnTo>
                <a:lnTo>
                  <a:pt x="5230" y="152643"/>
                </a:lnTo>
                <a:lnTo>
                  <a:pt x="20130" y="110955"/>
                </a:lnTo>
                <a:lnTo>
                  <a:pt x="43510" y="74181"/>
                </a:lnTo>
                <a:lnTo>
                  <a:pt x="74181" y="43510"/>
                </a:lnTo>
                <a:lnTo>
                  <a:pt x="110955" y="20130"/>
                </a:lnTo>
                <a:lnTo>
                  <a:pt x="152643" y="5230"/>
                </a:lnTo>
                <a:lnTo>
                  <a:pt x="198056" y="0"/>
                </a:lnTo>
                <a:lnTo>
                  <a:pt x="243464" y="5230"/>
                </a:lnTo>
                <a:lnTo>
                  <a:pt x="285149" y="20130"/>
                </a:lnTo>
                <a:lnTo>
                  <a:pt x="321921" y="43510"/>
                </a:lnTo>
                <a:lnTo>
                  <a:pt x="352590" y="74181"/>
                </a:lnTo>
                <a:lnTo>
                  <a:pt x="375970" y="110955"/>
                </a:lnTo>
                <a:lnTo>
                  <a:pt x="390869" y="152643"/>
                </a:lnTo>
                <a:lnTo>
                  <a:pt x="396100" y="198056"/>
                </a:lnTo>
                <a:close/>
              </a:path>
            </a:pathLst>
          </a:custGeom>
          <a:ln w="4434">
            <a:solidFill>
              <a:srgbClr val="000000"/>
            </a:solidFill>
          </a:ln>
        </p:spPr>
        <p:txBody>
          <a:bodyPr wrap="square" lIns="0" tIns="0" rIns="0" bIns="0" rtlCol="0"/>
          <a:lstStyle/>
          <a:p>
            <a:endParaRPr/>
          </a:p>
        </p:txBody>
      </p:sp>
      <p:sp>
        <p:nvSpPr>
          <p:cNvPr id="29" name="object 64"/>
          <p:cNvSpPr/>
          <p:nvPr/>
        </p:nvSpPr>
        <p:spPr>
          <a:xfrm>
            <a:off x="4513465" y="6110211"/>
            <a:ext cx="396240" cy="396240"/>
          </a:xfrm>
          <a:custGeom>
            <a:avLst/>
            <a:gdLst/>
            <a:ahLst/>
            <a:cxnLst/>
            <a:rect l="l" t="t" r="r" b="b"/>
            <a:pathLst>
              <a:path w="396239" h="396240">
                <a:moveTo>
                  <a:pt x="396113" y="198043"/>
                </a:moveTo>
                <a:lnTo>
                  <a:pt x="390882" y="243456"/>
                </a:lnTo>
                <a:lnTo>
                  <a:pt x="375982" y="285144"/>
                </a:lnTo>
                <a:lnTo>
                  <a:pt x="352602" y="321918"/>
                </a:lnTo>
                <a:lnTo>
                  <a:pt x="321931" y="352589"/>
                </a:lnTo>
                <a:lnTo>
                  <a:pt x="285157" y="375969"/>
                </a:lnTo>
                <a:lnTo>
                  <a:pt x="243469" y="390869"/>
                </a:lnTo>
                <a:lnTo>
                  <a:pt x="198056" y="396100"/>
                </a:lnTo>
                <a:lnTo>
                  <a:pt x="152643" y="390869"/>
                </a:lnTo>
                <a:lnTo>
                  <a:pt x="110955" y="375969"/>
                </a:lnTo>
                <a:lnTo>
                  <a:pt x="74181" y="352589"/>
                </a:lnTo>
                <a:lnTo>
                  <a:pt x="43510" y="321918"/>
                </a:lnTo>
                <a:lnTo>
                  <a:pt x="20130" y="285144"/>
                </a:lnTo>
                <a:lnTo>
                  <a:pt x="5230" y="243456"/>
                </a:lnTo>
                <a:lnTo>
                  <a:pt x="0" y="198043"/>
                </a:lnTo>
                <a:lnTo>
                  <a:pt x="5230" y="152635"/>
                </a:lnTo>
                <a:lnTo>
                  <a:pt x="20130" y="110950"/>
                </a:lnTo>
                <a:lnTo>
                  <a:pt x="43510" y="74179"/>
                </a:lnTo>
                <a:lnTo>
                  <a:pt x="74181" y="43509"/>
                </a:lnTo>
                <a:lnTo>
                  <a:pt x="110955" y="20130"/>
                </a:lnTo>
                <a:lnTo>
                  <a:pt x="152643" y="5230"/>
                </a:lnTo>
                <a:lnTo>
                  <a:pt x="198056" y="0"/>
                </a:lnTo>
                <a:lnTo>
                  <a:pt x="243469" y="5230"/>
                </a:lnTo>
                <a:lnTo>
                  <a:pt x="285157" y="20130"/>
                </a:lnTo>
                <a:lnTo>
                  <a:pt x="321931" y="43509"/>
                </a:lnTo>
                <a:lnTo>
                  <a:pt x="352602" y="74179"/>
                </a:lnTo>
                <a:lnTo>
                  <a:pt x="375982" y="110950"/>
                </a:lnTo>
                <a:lnTo>
                  <a:pt x="390882" y="152635"/>
                </a:lnTo>
                <a:lnTo>
                  <a:pt x="396113" y="198043"/>
                </a:lnTo>
                <a:close/>
              </a:path>
            </a:pathLst>
          </a:custGeom>
          <a:ln w="4434">
            <a:solidFill>
              <a:srgbClr val="000000"/>
            </a:solidFill>
          </a:ln>
        </p:spPr>
        <p:txBody>
          <a:bodyPr wrap="square" lIns="0" tIns="0" rIns="0" bIns="0" rtlCol="0"/>
          <a:lstStyle/>
          <a:p>
            <a:endParaRPr/>
          </a:p>
        </p:txBody>
      </p:sp>
      <p:sp>
        <p:nvSpPr>
          <p:cNvPr id="30" name="object 65"/>
          <p:cNvSpPr/>
          <p:nvPr/>
        </p:nvSpPr>
        <p:spPr>
          <a:xfrm>
            <a:off x="4557217" y="7210437"/>
            <a:ext cx="396240" cy="396240"/>
          </a:xfrm>
          <a:custGeom>
            <a:avLst/>
            <a:gdLst/>
            <a:ahLst/>
            <a:cxnLst/>
            <a:rect l="l" t="t" r="r" b="b"/>
            <a:pathLst>
              <a:path w="396239" h="396240">
                <a:moveTo>
                  <a:pt x="396113" y="198056"/>
                </a:moveTo>
                <a:lnTo>
                  <a:pt x="390882" y="243469"/>
                </a:lnTo>
                <a:lnTo>
                  <a:pt x="375982" y="285157"/>
                </a:lnTo>
                <a:lnTo>
                  <a:pt x="352602" y="321931"/>
                </a:lnTo>
                <a:lnTo>
                  <a:pt x="321931" y="352602"/>
                </a:lnTo>
                <a:lnTo>
                  <a:pt x="285157" y="375982"/>
                </a:lnTo>
                <a:lnTo>
                  <a:pt x="243469" y="390882"/>
                </a:lnTo>
                <a:lnTo>
                  <a:pt x="198056" y="396113"/>
                </a:lnTo>
                <a:lnTo>
                  <a:pt x="152643" y="390882"/>
                </a:lnTo>
                <a:lnTo>
                  <a:pt x="110955" y="375982"/>
                </a:lnTo>
                <a:lnTo>
                  <a:pt x="74181" y="352602"/>
                </a:lnTo>
                <a:lnTo>
                  <a:pt x="43510" y="321931"/>
                </a:lnTo>
                <a:lnTo>
                  <a:pt x="20130" y="285157"/>
                </a:lnTo>
                <a:lnTo>
                  <a:pt x="5230" y="243469"/>
                </a:lnTo>
                <a:lnTo>
                  <a:pt x="0" y="198056"/>
                </a:lnTo>
                <a:lnTo>
                  <a:pt x="5230" y="152643"/>
                </a:lnTo>
                <a:lnTo>
                  <a:pt x="20130" y="110955"/>
                </a:lnTo>
                <a:lnTo>
                  <a:pt x="43510" y="74181"/>
                </a:lnTo>
                <a:lnTo>
                  <a:pt x="74181" y="43510"/>
                </a:lnTo>
                <a:lnTo>
                  <a:pt x="110955" y="20130"/>
                </a:lnTo>
                <a:lnTo>
                  <a:pt x="152643" y="5230"/>
                </a:lnTo>
                <a:lnTo>
                  <a:pt x="198056" y="0"/>
                </a:lnTo>
                <a:lnTo>
                  <a:pt x="243469" y="5230"/>
                </a:lnTo>
                <a:lnTo>
                  <a:pt x="285157" y="20130"/>
                </a:lnTo>
                <a:lnTo>
                  <a:pt x="321931" y="43510"/>
                </a:lnTo>
                <a:lnTo>
                  <a:pt x="352602" y="74181"/>
                </a:lnTo>
                <a:lnTo>
                  <a:pt x="375982" y="110955"/>
                </a:lnTo>
                <a:lnTo>
                  <a:pt x="390882" y="152643"/>
                </a:lnTo>
                <a:lnTo>
                  <a:pt x="396113" y="198056"/>
                </a:lnTo>
                <a:close/>
              </a:path>
            </a:pathLst>
          </a:custGeom>
          <a:ln w="4434">
            <a:solidFill>
              <a:srgbClr val="000000"/>
            </a:solidFill>
          </a:ln>
        </p:spPr>
        <p:txBody>
          <a:bodyPr wrap="square" lIns="0" tIns="0" rIns="0" bIns="0" rtlCol="0"/>
          <a:lstStyle/>
          <a:p>
            <a:endParaRPr/>
          </a:p>
        </p:txBody>
      </p:sp>
      <p:sp>
        <p:nvSpPr>
          <p:cNvPr id="31" name="object 66"/>
          <p:cNvSpPr/>
          <p:nvPr/>
        </p:nvSpPr>
        <p:spPr>
          <a:xfrm>
            <a:off x="1650250" y="6149822"/>
            <a:ext cx="396240" cy="396240"/>
          </a:xfrm>
          <a:custGeom>
            <a:avLst/>
            <a:gdLst/>
            <a:ahLst/>
            <a:cxnLst/>
            <a:rect l="l" t="t" r="r" b="b"/>
            <a:pathLst>
              <a:path w="396239" h="396240">
                <a:moveTo>
                  <a:pt x="396113" y="198043"/>
                </a:moveTo>
                <a:lnTo>
                  <a:pt x="390882" y="243456"/>
                </a:lnTo>
                <a:lnTo>
                  <a:pt x="375982" y="285144"/>
                </a:lnTo>
                <a:lnTo>
                  <a:pt x="352602" y="321918"/>
                </a:lnTo>
                <a:lnTo>
                  <a:pt x="321931" y="352589"/>
                </a:lnTo>
                <a:lnTo>
                  <a:pt x="285157" y="375969"/>
                </a:lnTo>
                <a:lnTo>
                  <a:pt x="243469" y="390869"/>
                </a:lnTo>
                <a:lnTo>
                  <a:pt x="198056" y="396100"/>
                </a:lnTo>
                <a:lnTo>
                  <a:pt x="152643" y="390869"/>
                </a:lnTo>
                <a:lnTo>
                  <a:pt x="110955" y="375969"/>
                </a:lnTo>
                <a:lnTo>
                  <a:pt x="74181" y="352589"/>
                </a:lnTo>
                <a:lnTo>
                  <a:pt x="43510" y="321918"/>
                </a:lnTo>
                <a:lnTo>
                  <a:pt x="20130" y="285144"/>
                </a:lnTo>
                <a:lnTo>
                  <a:pt x="5230" y="243456"/>
                </a:lnTo>
                <a:lnTo>
                  <a:pt x="0" y="198043"/>
                </a:lnTo>
                <a:lnTo>
                  <a:pt x="5230" y="152635"/>
                </a:lnTo>
                <a:lnTo>
                  <a:pt x="20130" y="110950"/>
                </a:lnTo>
                <a:lnTo>
                  <a:pt x="43510" y="74179"/>
                </a:lnTo>
                <a:lnTo>
                  <a:pt x="74181" y="43509"/>
                </a:lnTo>
                <a:lnTo>
                  <a:pt x="110955" y="20130"/>
                </a:lnTo>
                <a:lnTo>
                  <a:pt x="152643" y="5230"/>
                </a:lnTo>
                <a:lnTo>
                  <a:pt x="198056" y="0"/>
                </a:lnTo>
                <a:lnTo>
                  <a:pt x="243469" y="5230"/>
                </a:lnTo>
                <a:lnTo>
                  <a:pt x="285157" y="20130"/>
                </a:lnTo>
                <a:lnTo>
                  <a:pt x="321931" y="43509"/>
                </a:lnTo>
                <a:lnTo>
                  <a:pt x="352602" y="74179"/>
                </a:lnTo>
                <a:lnTo>
                  <a:pt x="375982" y="110950"/>
                </a:lnTo>
                <a:lnTo>
                  <a:pt x="390882" y="152635"/>
                </a:lnTo>
                <a:lnTo>
                  <a:pt x="396113" y="198043"/>
                </a:lnTo>
                <a:close/>
              </a:path>
            </a:pathLst>
          </a:custGeom>
          <a:ln w="4434">
            <a:solidFill>
              <a:srgbClr val="000000"/>
            </a:solidFill>
          </a:ln>
        </p:spPr>
        <p:txBody>
          <a:bodyPr wrap="square" lIns="0" tIns="0" rIns="0" bIns="0" rtlCol="0"/>
          <a:lstStyle/>
          <a:p>
            <a:endParaRPr/>
          </a:p>
        </p:txBody>
      </p:sp>
      <p:sp>
        <p:nvSpPr>
          <p:cNvPr id="32" name="object 67"/>
          <p:cNvSpPr/>
          <p:nvPr/>
        </p:nvSpPr>
        <p:spPr>
          <a:xfrm>
            <a:off x="2638755" y="7073874"/>
            <a:ext cx="5080" cy="0"/>
          </a:xfrm>
          <a:custGeom>
            <a:avLst/>
            <a:gdLst/>
            <a:ahLst/>
            <a:cxnLst/>
            <a:rect l="l" t="t" r="r" b="b"/>
            <a:pathLst>
              <a:path w="5080">
                <a:moveTo>
                  <a:pt x="0" y="0"/>
                </a:moveTo>
                <a:lnTo>
                  <a:pt x="4724" y="0"/>
                </a:lnTo>
              </a:path>
            </a:pathLst>
          </a:custGeom>
          <a:ln w="4434">
            <a:solidFill>
              <a:srgbClr val="000000"/>
            </a:solidFill>
          </a:ln>
        </p:spPr>
        <p:txBody>
          <a:bodyPr wrap="square" lIns="0" tIns="0" rIns="0" bIns="0" rtlCol="0"/>
          <a:lstStyle/>
          <a:p>
            <a:endParaRPr/>
          </a:p>
        </p:txBody>
      </p:sp>
      <p:sp>
        <p:nvSpPr>
          <p:cNvPr id="33" name="object 68"/>
          <p:cNvSpPr/>
          <p:nvPr/>
        </p:nvSpPr>
        <p:spPr>
          <a:xfrm>
            <a:off x="2951505" y="6807834"/>
            <a:ext cx="621030" cy="399415"/>
          </a:xfrm>
          <a:custGeom>
            <a:avLst/>
            <a:gdLst/>
            <a:ahLst/>
            <a:cxnLst/>
            <a:rect l="l" t="t" r="r" b="b"/>
            <a:pathLst>
              <a:path w="621029" h="399415">
                <a:moveTo>
                  <a:pt x="0" y="399059"/>
                </a:moveTo>
                <a:lnTo>
                  <a:pt x="620763" y="0"/>
                </a:lnTo>
              </a:path>
            </a:pathLst>
          </a:custGeom>
          <a:ln w="4434">
            <a:solidFill>
              <a:srgbClr val="000000"/>
            </a:solidFill>
          </a:ln>
        </p:spPr>
        <p:txBody>
          <a:bodyPr wrap="square" lIns="0" tIns="0" rIns="0" bIns="0" rtlCol="0"/>
          <a:lstStyle/>
          <a:p>
            <a:endParaRPr/>
          </a:p>
        </p:txBody>
      </p:sp>
      <p:sp>
        <p:nvSpPr>
          <p:cNvPr id="34" name="object 69"/>
          <p:cNvSpPr/>
          <p:nvPr/>
        </p:nvSpPr>
        <p:spPr>
          <a:xfrm>
            <a:off x="3882656" y="6364427"/>
            <a:ext cx="621030" cy="222250"/>
          </a:xfrm>
          <a:custGeom>
            <a:avLst/>
            <a:gdLst/>
            <a:ahLst/>
            <a:cxnLst/>
            <a:rect l="l" t="t" r="r" b="b"/>
            <a:pathLst>
              <a:path w="621029" h="222250">
                <a:moveTo>
                  <a:pt x="0" y="221703"/>
                </a:moveTo>
                <a:lnTo>
                  <a:pt x="620763" y="0"/>
                </a:lnTo>
              </a:path>
            </a:pathLst>
          </a:custGeom>
          <a:ln w="4434">
            <a:solidFill>
              <a:srgbClr val="000000"/>
            </a:solidFill>
          </a:ln>
        </p:spPr>
        <p:txBody>
          <a:bodyPr wrap="square" lIns="0" tIns="0" rIns="0" bIns="0" rtlCol="0"/>
          <a:lstStyle/>
          <a:p>
            <a:endParaRPr/>
          </a:p>
        </p:txBody>
      </p:sp>
      <p:sp>
        <p:nvSpPr>
          <p:cNvPr id="35" name="object 70"/>
          <p:cNvSpPr/>
          <p:nvPr/>
        </p:nvSpPr>
        <p:spPr>
          <a:xfrm>
            <a:off x="4946827" y="7384262"/>
            <a:ext cx="177800" cy="0"/>
          </a:xfrm>
          <a:custGeom>
            <a:avLst/>
            <a:gdLst/>
            <a:ahLst/>
            <a:cxnLst/>
            <a:rect l="l" t="t" r="r" b="b"/>
            <a:pathLst>
              <a:path w="177800">
                <a:moveTo>
                  <a:pt x="0" y="0"/>
                </a:moveTo>
                <a:lnTo>
                  <a:pt x="177355" y="0"/>
                </a:lnTo>
              </a:path>
            </a:pathLst>
          </a:custGeom>
          <a:ln w="3175">
            <a:solidFill>
              <a:srgbClr val="000000"/>
            </a:solidFill>
          </a:ln>
        </p:spPr>
        <p:txBody>
          <a:bodyPr wrap="square" lIns="0" tIns="0" rIns="0" bIns="0" rtlCol="0"/>
          <a:lstStyle/>
          <a:p>
            <a:endParaRPr/>
          </a:p>
        </p:txBody>
      </p:sp>
      <p:sp>
        <p:nvSpPr>
          <p:cNvPr id="36" name="object 71"/>
          <p:cNvSpPr/>
          <p:nvPr/>
        </p:nvSpPr>
        <p:spPr>
          <a:xfrm>
            <a:off x="4946827" y="7384262"/>
            <a:ext cx="177800" cy="0"/>
          </a:xfrm>
          <a:custGeom>
            <a:avLst/>
            <a:gdLst/>
            <a:ahLst/>
            <a:cxnLst/>
            <a:rect l="l" t="t" r="r" b="b"/>
            <a:pathLst>
              <a:path w="177800">
                <a:moveTo>
                  <a:pt x="0" y="0"/>
                </a:moveTo>
                <a:lnTo>
                  <a:pt x="177355" y="0"/>
                </a:lnTo>
              </a:path>
            </a:pathLst>
          </a:custGeom>
          <a:ln w="4434">
            <a:solidFill>
              <a:srgbClr val="000000"/>
            </a:solidFill>
            <a:prstDash val="lgDash"/>
          </a:ln>
        </p:spPr>
        <p:txBody>
          <a:bodyPr wrap="square" lIns="0" tIns="0" rIns="0" bIns="0" rtlCol="0"/>
          <a:lstStyle/>
          <a:p>
            <a:endParaRPr/>
          </a:p>
        </p:txBody>
      </p:sp>
      <p:sp>
        <p:nvSpPr>
          <p:cNvPr id="37" name="object 72"/>
          <p:cNvSpPr/>
          <p:nvPr/>
        </p:nvSpPr>
        <p:spPr>
          <a:xfrm>
            <a:off x="4902479" y="6275742"/>
            <a:ext cx="177800" cy="0"/>
          </a:xfrm>
          <a:custGeom>
            <a:avLst/>
            <a:gdLst/>
            <a:ahLst/>
            <a:cxnLst/>
            <a:rect l="l" t="t" r="r" b="b"/>
            <a:pathLst>
              <a:path w="177800">
                <a:moveTo>
                  <a:pt x="0" y="0"/>
                </a:moveTo>
                <a:lnTo>
                  <a:pt x="177368" y="0"/>
                </a:lnTo>
              </a:path>
            </a:pathLst>
          </a:custGeom>
          <a:ln w="3175">
            <a:solidFill>
              <a:srgbClr val="000000"/>
            </a:solidFill>
          </a:ln>
        </p:spPr>
        <p:txBody>
          <a:bodyPr wrap="square" lIns="0" tIns="0" rIns="0" bIns="0" rtlCol="0"/>
          <a:lstStyle/>
          <a:p>
            <a:endParaRPr/>
          </a:p>
        </p:txBody>
      </p:sp>
      <p:sp>
        <p:nvSpPr>
          <p:cNvPr id="38" name="object 73"/>
          <p:cNvSpPr/>
          <p:nvPr/>
        </p:nvSpPr>
        <p:spPr>
          <a:xfrm>
            <a:off x="4902479" y="6275742"/>
            <a:ext cx="177800" cy="0"/>
          </a:xfrm>
          <a:custGeom>
            <a:avLst/>
            <a:gdLst/>
            <a:ahLst/>
            <a:cxnLst/>
            <a:rect l="l" t="t" r="r" b="b"/>
            <a:pathLst>
              <a:path w="177800">
                <a:moveTo>
                  <a:pt x="0" y="0"/>
                </a:moveTo>
                <a:lnTo>
                  <a:pt x="177368" y="0"/>
                </a:lnTo>
              </a:path>
            </a:pathLst>
          </a:custGeom>
          <a:ln w="4434">
            <a:solidFill>
              <a:srgbClr val="000000"/>
            </a:solidFill>
            <a:prstDash val="lgDash"/>
          </a:ln>
        </p:spPr>
        <p:txBody>
          <a:bodyPr wrap="square" lIns="0" tIns="0" rIns="0" bIns="0" rtlCol="0"/>
          <a:lstStyle/>
          <a:p>
            <a:endParaRPr/>
          </a:p>
        </p:txBody>
      </p:sp>
      <p:sp>
        <p:nvSpPr>
          <p:cNvPr id="39" name="object 74"/>
          <p:cNvSpPr/>
          <p:nvPr/>
        </p:nvSpPr>
        <p:spPr>
          <a:xfrm>
            <a:off x="2064689" y="6364427"/>
            <a:ext cx="1463675" cy="266065"/>
          </a:xfrm>
          <a:custGeom>
            <a:avLst/>
            <a:gdLst/>
            <a:ahLst/>
            <a:cxnLst/>
            <a:rect l="l" t="t" r="r" b="b"/>
            <a:pathLst>
              <a:path w="1463675" h="266065">
                <a:moveTo>
                  <a:pt x="0" y="0"/>
                </a:moveTo>
                <a:lnTo>
                  <a:pt x="1463243" y="266039"/>
                </a:lnTo>
              </a:path>
            </a:pathLst>
          </a:custGeom>
          <a:ln w="4434">
            <a:solidFill>
              <a:srgbClr val="000000"/>
            </a:solidFill>
            <a:prstDash val="lgDash"/>
          </a:ln>
        </p:spPr>
        <p:txBody>
          <a:bodyPr wrap="square" lIns="0" tIns="0" rIns="0" bIns="0" rtlCol="0"/>
          <a:lstStyle/>
          <a:p>
            <a:endParaRPr/>
          </a:p>
        </p:txBody>
      </p:sp>
      <p:sp>
        <p:nvSpPr>
          <p:cNvPr id="40" name="object 75"/>
          <p:cNvSpPr/>
          <p:nvPr/>
        </p:nvSpPr>
        <p:spPr>
          <a:xfrm>
            <a:off x="3838308" y="6763486"/>
            <a:ext cx="754380" cy="532130"/>
          </a:xfrm>
          <a:custGeom>
            <a:avLst/>
            <a:gdLst/>
            <a:ahLst/>
            <a:cxnLst/>
            <a:rect l="l" t="t" r="r" b="b"/>
            <a:pathLst>
              <a:path w="754379" h="532129">
                <a:moveTo>
                  <a:pt x="0" y="0"/>
                </a:moveTo>
                <a:lnTo>
                  <a:pt x="753795" y="532091"/>
                </a:lnTo>
              </a:path>
            </a:pathLst>
          </a:custGeom>
          <a:ln w="4434">
            <a:solidFill>
              <a:srgbClr val="000000"/>
            </a:solidFill>
          </a:ln>
        </p:spPr>
        <p:txBody>
          <a:bodyPr wrap="square" lIns="0" tIns="0" rIns="0" bIns="0" rtlCol="0"/>
          <a:lstStyle/>
          <a:p>
            <a:endParaRPr/>
          </a:p>
        </p:txBody>
      </p:sp>
      <p:sp>
        <p:nvSpPr>
          <p:cNvPr id="41" name="object 76"/>
          <p:cNvSpPr txBox="1"/>
          <p:nvPr/>
        </p:nvSpPr>
        <p:spPr>
          <a:xfrm>
            <a:off x="2628417" y="7117778"/>
            <a:ext cx="252729" cy="228600"/>
          </a:xfrm>
          <a:prstGeom prst="rect">
            <a:avLst/>
          </a:prstGeom>
        </p:spPr>
        <p:txBody>
          <a:bodyPr vert="horz" wrap="square" lIns="0" tIns="0" rIns="0" bIns="0" rtlCol="0">
            <a:spAutoFit/>
          </a:bodyPr>
          <a:lstStyle/>
          <a:p>
            <a:pPr marL="12700">
              <a:lnSpc>
                <a:spcPct val="100000"/>
              </a:lnSpc>
            </a:pPr>
            <a:r>
              <a:rPr sz="1400" i="1" spc="-5" dirty="0">
                <a:latin typeface="Arial"/>
                <a:cs typeface="Arial"/>
              </a:rPr>
              <a:t>R3</a:t>
            </a:r>
            <a:endParaRPr sz="1400">
              <a:latin typeface="Arial"/>
              <a:cs typeface="Arial"/>
            </a:endParaRPr>
          </a:p>
        </p:txBody>
      </p:sp>
      <p:sp>
        <p:nvSpPr>
          <p:cNvPr id="42" name="object 90"/>
          <p:cNvSpPr txBox="1">
            <a:spLocks noGrp="1"/>
          </p:cNvSpPr>
          <p:nvPr>
            <p:ph type="sldNum" sz="quarter" idx="7"/>
          </p:nvPr>
        </p:nvSpPr>
        <p:spPr>
          <a:xfrm>
            <a:off x="3837923" y="8285655"/>
            <a:ext cx="186054" cy="164465"/>
          </a:xfrm>
          <a:prstGeom prst="rect">
            <a:avLst/>
          </a:prstGeom>
        </p:spPr>
        <p:txBody>
          <a:bodyPr vert="horz" wrap="square" lIns="0" tIns="6985" rIns="0" bIns="0" rtlCol="0">
            <a:spAutoFit/>
          </a:bodyPr>
          <a:lstStyle/>
          <a:p>
            <a:pPr marL="25400">
              <a:lnSpc>
                <a:spcPts val="1235"/>
              </a:lnSpc>
              <a:spcBef>
                <a:spcPts val="55"/>
              </a:spcBef>
            </a:pPr>
            <a:r>
              <a:rPr spc="-5" dirty="0"/>
              <a:t>26</a:t>
            </a:r>
          </a:p>
        </p:txBody>
      </p:sp>
      <p:sp>
        <p:nvSpPr>
          <p:cNvPr id="43" name="object 77"/>
          <p:cNvSpPr txBox="1"/>
          <p:nvPr/>
        </p:nvSpPr>
        <p:spPr>
          <a:xfrm>
            <a:off x="3648249" y="6541352"/>
            <a:ext cx="252729" cy="228600"/>
          </a:xfrm>
          <a:prstGeom prst="rect">
            <a:avLst/>
          </a:prstGeom>
        </p:spPr>
        <p:txBody>
          <a:bodyPr vert="horz" wrap="square" lIns="0" tIns="0" rIns="0" bIns="0" rtlCol="0">
            <a:spAutoFit/>
          </a:bodyPr>
          <a:lstStyle/>
          <a:p>
            <a:pPr marL="12700">
              <a:lnSpc>
                <a:spcPct val="100000"/>
              </a:lnSpc>
            </a:pPr>
            <a:r>
              <a:rPr sz="1400" i="1" spc="-5" dirty="0">
                <a:latin typeface="Arial"/>
                <a:cs typeface="Arial"/>
              </a:rPr>
              <a:t>R4</a:t>
            </a:r>
            <a:endParaRPr sz="1400">
              <a:latin typeface="Arial"/>
              <a:cs typeface="Arial"/>
            </a:endParaRPr>
          </a:p>
        </p:txBody>
      </p:sp>
      <p:sp>
        <p:nvSpPr>
          <p:cNvPr id="44" name="object 78"/>
          <p:cNvSpPr txBox="1"/>
          <p:nvPr/>
        </p:nvSpPr>
        <p:spPr>
          <a:xfrm>
            <a:off x="4668081" y="7250800"/>
            <a:ext cx="252729" cy="228600"/>
          </a:xfrm>
          <a:prstGeom prst="rect">
            <a:avLst/>
          </a:prstGeom>
        </p:spPr>
        <p:txBody>
          <a:bodyPr vert="horz" wrap="square" lIns="0" tIns="0" rIns="0" bIns="0" rtlCol="0">
            <a:spAutoFit/>
          </a:bodyPr>
          <a:lstStyle/>
          <a:p>
            <a:pPr marL="12700">
              <a:lnSpc>
                <a:spcPct val="100000"/>
              </a:lnSpc>
            </a:pPr>
            <a:r>
              <a:rPr sz="1400" i="1" spc="-5" dirty="0">
                <a:latin typeface="Arial"/>
                <a:cs typeface="Arial"/>
              </a:rPr>
              <a:t>R6</a:t>
            </a:r>
            <a:endParaRPr sz="1400">
              <a:latin typeface="Arial"/>
              <a:cs typeface="Arial"/>
            </a:endParaRPr>
          </a:p>
        </p:txBody>
      </p:sp>
      <p:sp>
        <p:nvSpPr>
          <p:cNvPr id="45" name="object 79"/>
          <p:cNvSpPr txBox="1"/>
          <p:nvPr/>
        </p:nvSpPr>
        <p:spPr>
          <a:xfrm>
            <a:off x="2362370" y="6579452"/>
            <a:ext cx="183515" cy="182880"/>
          </a:xfrm>
          <a:prstGeom prst="rect">
            <a:avLst/>
          </a:prstGeom>
        </p:spPr>
        <p:txBody>
          <a:bodyPr vert="horz" wrap="square" lIns="0" tIns="0" rIns="0" bIns="0" rtlCol="0">
            <a:spAutoFit/>
          </a:bodyPr>
          <a:lstStyle/>
          <a:p>
            <a:pPr marL="12700">
              <a:lnSpc>
                <a:spcPct val="100000"/>
              </a:lnSpc>
            </a:pPr>
            <a:r>
              <a:rPr sz="1100" i="1" spc="5" dirty="0">
                <a:latin typeface="Arial"/>
                <a:cs typeface="Arial"/>
              </a:rPr>
              <a:t>10</a:t>
            </a:r>
            <a:endParaRPr sz="1100">
              <a:latin typeface="Arial"/>
              <a:cs typeface="Arial"/>
            </a:endParaRPr>
          </a:p>
        </p:txBody>
      </p:sp>
      <p:sp>
        <p:nvSpPr>
          <p:cNvPr id="46" name="object 80"/>
          <p:cNvSpPr txBox="1"/>
          <p:nvPr/>
        </p:nvSpPr>
        <p:spPr>
          <a:xfrm>
            <a:off x="3337861" y="6978516"/>
            <a:ext cx="104775" cy="182880"/>
          </a:xfrm>
          <a:prstGeom prst="rect">
            <a:avLst/>
          </a:prstGeom>
        </p:spPr>
        <p:txBody>
          <a:bodyPr vert="horz" wrap="square" lIns="0" tIns="0" rIns="0" bIns="0" rtlCol="0">
            <a:spAutoFit/>
          </a:bodyPr>
          <a:lstStyle/>
          <a:p>
            <a:pPr marL="12700">
              <a:lnSpc>
                <a:spcPct val="100000"/>
              </a:lnSpc>
            </a:pPr>
            <a:r>
              <a:rPr sz="1100" i="1" spc="5" dirty="0">
                <a:latin typeface="Arial"/>
                <a:cs typeface="Arial"/>
              </a:rPr>
              <a:t>1</a:t>
            </a:r>
            <a:endParaRPr sz="1100">
              <a:latin typeface="Arial"/>
              <a:cs typeface="Arial"/>
            </a:endParaRPr>
          </a:p>
        </p:txBody>
      </p:sp>
      <p:sp>
        <p:nvSpPr>
          <p:cNvPr id="47" name="object 81"/>
          <p:cNvSpPr txBox="1"/>
          <p:nvPr/>
        </p:nvSpPr>
        <p:spPr>
          <a:xfrm>
            <a:off x="4135990" y="6224728"/>
            <a:ext cx="104775" cy="182880"/>
          </a:xfrm>
          <a:prstGeom prst="rect">
            <a:avLst/>
          </a:prstGeom>
        </p:spPr>
        <p:txBody>
          <a:bodyPr vert="horz" wrap="square" lIns="0" tIns="0" rIns="0" bIns="0" rtlCol="0">
            <a:spAutoFit/>
          </a:bodyPr>
          <a:lstStyle/>
          <a:p>
            <a:pPr marL="12700">
              <a:lnSpc>
                <a:spcPct val="100000"/>
              </a:lnSpc>
            </a:pPr>
            <a:r>
              <a:rPr sz="1100" i="1" spc="5" dirty="0">
                <a:latin typeface="Arial"/>
                <a:cs typeface="Arial"/>
              </a:rPr>
              <a:t>1</a:t>
            </a:r>
            <a:endParaRPr sz="1100">
              <a:latin typeface="Arial"/>
              <a:cs typeface="Arial"/>
            </a:endParaRPr>
          </a:p>
        </p:txBody>
      </p:sp>
      <p:sp>
        <p:nvSpPr>
          <p:cNvPr id="48" name="object 82"/>
          <p:cNvSpPr txBox="1"/>
          <p:nvPr/>
        </p:nvSpPr>
        <p:spPr>
          <a:xfrm>
            <a:off x="4135990" y="7067198"/>
            <a:ext cx="104775" cy="182880"/>
          </a:xfrm>
          <a:prstGeom prst="rect">
            <a:avLst/>
          </a:prstGeom>
        </p:spPr>
        <p:txBody>
          <a:bodyPr vert="horz" wrap="square" lIns="0" tIns="0" rIns="0" bIns="0" rtlCol="0">
            <a:spAutoFit/>
          </a:bodyPr>
          <a:lstStyle/>
          <a:p>
            <a:pPr marL="12700">
              <a:lnSpc>
                <a:spcPct val="100000"/>
              </a:lnSpc>
            </a:pPr>
            <a:r>
              <a:rPr sz="1100" i="1" spc="5" dirty="0">
                <a:latin typeface="Arial"/>
                <a:cs typeface="Arial"/>
              </a:rPr>
              <a:t>1</a:t>
            </a:r>
            <a:endParaRPr sz="1100">
              <a:latin typeface="Arial"/>
              <a:cs typeface="Arial"/>
            </a:endParaRPr>
          </a:p>
        </p:txBody>
      </p:sp>
      <p:sp>
        <p:nvSpPr>
          <p:cNvPr id="49" name="object 83"/>
          <p:cNvSpPr txBox="1"/>
          <p:nvPr/>
        </p:nvSpPr>
        <p:spPr>
          <a:xfrm>
            <a:off x="2628419" y="7510603"/>
            <a:ext cx="266700" cy="182880"/>
          </a:xfrm>
          <a:prstGeom prst="rect">
            <a:avLst/>
          </a:prstGeom>
        </p:spPr>
        <p:txBody>
          <a:bodyPr vert="horz" wrap="square" lIns="0" tIns="0" rIns="0" bIns="0" rtlCol="0">
            <a:spAutoFit/>
          </a:bodyPr>
          <a:lstStyle/>
          <a:p>
            <a:pPr marL="12700">
              <a:lnSpc>
                <a:spcPct val="100000"/>
              </a:lnSpc>
            </a:pPr>
            <a:r>
              <a:rPr sz="1100" i="1" spc="5" dirty="0">
                <a:latin typeface="Arial"/>
                <a:cs typeface="Arial"/>
              </a:rPr>
              <a:t>d=1</a:t>
            </a:r>
            <a:endParaRPr sz="1100">
              <a:latin typeface="Arial"/>
              <a:cs typeface="Arial"/>
            </a:endParaRPr>
          </a:p>
        </p:txBody>
      </p:sp>
      <p:sp>
        <p:nvSpPr>
          <p:cNvPr id="50" name="object 84"/>
          <p:cNvSpPr txBox="1"/>
          <p:nvPr/>
        </p:nvSpPr>
        <p:spPr>
          <a:xfrm>
            <a:off x="3559569" y="6224728"/>
            <a:ext cx="266700" cy="182880"/>
          </a:xfrm>
          <a:prstGeom prst="rect">
            <a:avLst/>
          </a:prstGeom>
        </p:spPr>
        <p:txBody>
          <a:bodyPr vert="horz" wrap="square" lIns="0" tIns="0" rIns="0" bIns="0" rtlCol="0">
            <a:spAutoFit/>
          </a:bodyPr>
          <a:lstStyle/>
          <a:p>
            <a:pPr marL="12700">
              <a:lnSpc>
                <a:spcPct val="100000"/>
              </a:lnSpc>
            </a:pPr>
            <a:r>
              <a:rPr sz="1100" i="1" spc="5" dirty="0">
                <a:latin typeface="Arial"/>
                <a:cs typeface="Arial"/>
              </a:rPr>
              <a:t>d=0</a:t>
            </a:r>
            <a:endParaRPr sz="1100">
              <a:latin typeface="Arial"/>
              <a:cs typeface="Arial"/>
            </a:endParaRPr>
          </a:p>
        </p:txBody>
      </p:sp>
      <p:sp>
        <p:nvSpPr>
          <p:cNvPr id="51" name="object 85"/>
          <p:cNvSpPr txBox="1"/>
          <p:nvPr/>
        </p:nvSpPr>
        <p:spPr>
          <a:xfrm>
            <a:off x="4579401" y="5914345"/>
            <a:ext cx="266700" cy="182880"/>
          </a:xfrm>
          <a:prstGeom prst="rect">
            <a:avLst/>
          </a:prstGeom>
        </p:spPr>
        <p:txBody>
          <a:bodyPr vert="horz" wrap="square" lIns="0" tIns="0" rIns="0" bIns="0" rtlCol="0">
            <a:spAutoFit/>
          </a:bodyPr>
          <a:lstStyle/>
          <a:p>
            <a:pPr marL="12700">
              <a:lnSpc>
                <a:spcPct val="100000"/>
              </a:lnSpc>
            </a:pPr>
            <a:r>
              <a:rPr sz="1100" i="1" spc="5" dirty="0">
                <a:latin typeface="Arial"/>
                <a:cs typeface="Arial"/>
              </a:rPr>
              <a:t>d=1</a:t>
            </a:r>
            <a:endParaRPr sz="1100">
              <a:latin typeface="Arial"/>
              <a:cs typeface="Arial"/>
            </a:endParaRPr>
          </a:p>
        </p:txBody>
      </p:sp>
      <p:sp>
        <p:nvSpPr>
          <p:cNvPr id="52" name="object 86"/>
          <p:cNvSpPr txBox="1"/>
          <p:nvPr/>
        </p:nvSpPr>
        <p:spPr>
          <a:xfrm>
            <a:off x="4712422" y="7643628"/>
            <a:ext cx="266700" cy="182880"/>
          </a:xfrm>
          <a:prstGeom prst="rect">
            <a:avLst/>
          </a:prstGeom>
        </p:spPr>
        <p:txBody>
          <a:bodyPr vert="horz" wrap="square" lIns="0" tIns="0" rIns="0" bIns="0" rtlCol="0">
            <a:spAutoFit/>
          </a:bodyPr>
          <a:lstStyle/>
          <a:p>
            <a:pPr marL="12700">
              <a:lnSpc>
                <a:spcPct val="100000"/>
              </a:lnSpc>
            </a:pPr>
            <a:r>
              <a:rPr sz="1100" i="1" spc="5" dirty="0">
                <a:latin typeface="Arial"/>
                <a:cs typeface="Arial"/>
              </a:rPr>
              <a:t>d=1</a:t>
            </a:r>
            <a:endParaRPr sz="1100">
              <a:latin typeface="Arial"/>
              <a:cs typeface="Arial"/>
            </a:endParaRPr>
          </a:p>
        </p:txBody>
      </p:sp>
      <p:sp>
        <p:nvSpPr>
          <p:cNvPr id="53" name="object 87"/>
          <p:cNvSpPr txBox="1"/>
          <p:nvPr/>
        </p:nvSpPr>
        <p:spPr>
          <a:xfrm>
            <a:off x="4623741" y="6142287"/>
            <a:ext cx="1560830" cy="228600"/>
          </a:xfrm>
          <a:prstGeom prst="rect">
            <a:avLst/>
          </a:prstGeom>
        </p:spPr>
        <p:txBody>
          <a:bodyPr vert="horz" wrap="square" lIns="0" tIns="0" rIns="0" bIns="0" rtlCol="0">
            <a:spAutoFit/>
          </a:bodyPr>
          <a:lstStyle/>
          <a:p>
            <a:pPr marL="12700">
              <a:lnSpc>
                <a:spcPct val="100000"/>
              </a:lnSpc>
              <a:tabLst>
                <a:tab pos="500380" algn="l"/>
              </a:tabLst>
            </a:pPr>
            <a:r>
              <a:rPr sz="1400" i="1" spc="-5" dirty="0">
                <a:latin typeface="Arial"/>
                <a:cs typeface="Arial"/>
              </a:rPr>
              <a:t>R5	</a:t>
            </a:r>
            <a:r>
              <a:rPr sz="1250" i="1" dirty="0">
                <a:latin typeface="Arial"/>
                <a:cs typeface="Arial"/>
              </a:rPr>
              <a:t>bioengineering</a:t>
            </a:r>
            <a:endParaRPr sz="1250">
              <a:latin typeface="Arial"/>
              <a:cs typeface="Arial"/>
            </a:endParaRPr>
          </a:p>
        </p:txBody>
      </p:sp>
      <p:sp>
        <p:nvSpPr>
          <p:cNvPr id="54" name="object 88"/>
          <p:cNvSpPr txBox="1"/>
          <p:nvPr/>
        </p:nvSpPr>
        <p:spPr>
          <a:xfrm>
            <a:off x="1741605" y="6230966"/>
            <a:ext cx="345440" cy="531495"/>
          </a:xfrm>
          <a:prstGeom prst="rect">
            <a:avLst/>
          </a:prstGeom>
        </p:spPr>
        <p:txBody>
          <a:bodyPr vert="horz" wrap="square" lIns="0" tIns="0" rIns="0" bIns="0" rtlCol="0">
            <a:spAutoFit/>
          </a:bodyPr>
          <a:lstStyle/>
          <a:p>
            <a:pPr marL="12700">
              <a:lnSpc>
                <a:spcPct val="100000"/>
              </a:lnSpc>
            </a:pPr>
            <a:r>
              <a:rPr sz="1400" i="1" spc="-5" dirty="0">
                <a:latin typeface="Arial"/>
                <a:cs typeface="Arial"/>
              </a:rPr>
              <a:t>R2</a:t>
            </a:r>
            <a:endParaRPr sz="1400">
              <a:latin typeface="Arial"/>
              <a:cs typeface="Arial"/>
            </a:endParaRPr>
          </a:p>
          <a:p>
            <a:pPr marL="12700">
              <a:lnSpc>
                <a:spcPct val="100000"/>
              </a:lnSpc>
              <a:spcBef>
                <a:spcPts val="1060"/>
              </a:spcBef>
            </a:pPr>
            <a:r>
              <a:rPr sz="1100" i="1" spc="5" dirty="0">
                <a:latin typeface="Arial"/>
                <a:cs typeface="Arial"/>
              </a:rPr>
              <a:t>d=10</a:t>
            </a:r>
            <a:endParaRPr sz="1100">
              <a:latin typeface="Arial"/>
              <a:cs typeface="Arial"/>
            </a:endParaRPr>
          </a:p>
        </p:txBody>
      </p:sp>
      <p:sp>
        <p:nvSpPr>
          <p:cNvPr id="55" name="object 89"/>
          <p:cNvSpPr txBox="1"/>
          <p:nvPr/>
        </p:nvSpPr>
        <p:spPr>
          <a:xfrm>
            <a:off x="5200170" y="7314188"/>
            <a:ext cx="833119" cy="205740"/>
          </a:xfrm>
          <a:prstGeom prst="rect">
            <a:avLst/>
          </a:prstGeom>
        </p:spPr>
        <p:txBody>
          <a:bodyPr vert="horz" wrap="square" lIns="0" tIns="0" rIns="0" bIns="0" rtlCol="0">
            <a:spAutoFit/>
          </a:bodyPr>
          <a:lstStyle/>
          <a:p>
            <a:pPr marL="12700">
              <a:lnSpc>
                <a:spcPct val="100000"/>
              </a:lnSpc>
            </a:pPr>
            <a:r>
              <a:rPr sz="1250" i="1" dirty="0">
                <a:latin typeface="Arial"/>
                <a:cs typeface="Arial"/>
              </a:rPr>
              <a:t>mechanical</a:t>
            </a:r>
            <a:endParaRPr sz="1250">
              <a:latin typeface="Arial"/>
              <a:cs typeface="Arial"/>
            </a:endParaRPr>
          </a:p>
        </p:txBody>
      </p:sp>
      <p:sp>
        <p:nvSpPr>
          <p:cNvPr id="56" name="object 2"/>
          <p:cNvSpPr txBox="1"/>
          <p:nvPr/>
        </p:nvSpPr>
        <p:spPr>
          <a:xfrm>
            <a:off x="-32000" y="1268246"/>
            <a:ext cx="7716538" cy="430887"/>
          </a:xfrm>
          <a:prstGeom prst="rect">
            <a:avLst/>
          </a:prstGeom>
        </p:spPr>
        <p:txBody>
          <a:bodyPr vert="horz" wrap="square" lIns="0" tIns="0" rIns="0" bIns="0" rtlCol="0">
            <a:spAutoFit/>
          </a:bodyPr>
          <a:lstStyle/>
          <a:p>
            <a:pPr marL="12700" algn="ctr">
              <a:lnSpc>
                <a:spcPct val="100000"/>
              </a:lnSpc>
            </a:pPr>
            <a:r>
              <a:rPr lang="en-US" sz="2800" spc="45" dirty="0" smtClean="0">
                <a:solidFill>
                  <a:srgbClr val="00B050"/>
                </a:solidFill>
                <a:latin typeface="Century"/>
                <a:cs typeface="Century"/>
              </a:rPr>
              <a:t>Computing Routes: </a:t>
            </a:r>
            <a:r>
              <a:rPr lang="en-US" sz="2800" spc="45" dirty="0" err="1" smtClean="0">
                <a:solidFill>
                  <a:srgbClr val="00B050"/>
                </a:solidFill>
                <a:latin typeface="Century"/>
                <a:cs typeface="Century"/>
              </a:rPr>
              <a:t>Dijkstra’s</a:t>
            </a:r>
            <a:r>
              <a:rPr lang="en-US" sz="2800" spc="45" dirty="0" smtClean="0">
                <a:solidFill>
                  <a:srgbClr val="00B050"/>
                </a:solidFill>
                <a:latin typeface="Century"/>
                <a:cs typeface="Century"/>
              </a:rPr>
              <a:t> Algorithm</a:t>
            </a:r>
            <a:endParaRPr sz="2800" dirty="0">
              <a:solidFill>
                <a:srgbClr val="00B050"/>
              </a:solidFill>
              <a:latin typeface="Century"/>
              <a:cs typeface="Century"/>
            </a:endParaRPr>
          </a:p>
        </p:txBody>
      </p:sp>
    </p:spTree>
    <p:extLst>
      <p:ext uri="{BB962C8B-B14F-4D97-AF65-F5344CB8AC3E}">
        <p14:creationId xmlns:p14="http://schemas.microsoft.com/office/powerpoint/2010/main" val="2602895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50250" y="1114526"/>
            <a:ext cx="396240" cy="396240"/>
          </a:xfrm>
          <a:custGeom>
            <a:avLst/>
            <a:gdLst/>
            <a:ahLst/>
            <a:cxnLst/>
            <a:rect l="l" t="t" r="r" b="b"/>
            <a:pathLst>
              <a:path w="396239" h="396240">
                <a:moveTo>
                  <a:pt x="396113" y="198043"/>
                </a:moveTo>
                <a:lnTo>
                  <a:pt x="390882" y="243456"/>
                </a:lnTo>
                <a:lnTo>
                  <a:pt x="375982" y="285144"/>
                </a:lnTo>
                <a:lnTo>
                  <a:pt x="352602" y="321918"/>
                </a:lnTo>
                <a:lnTo>
                  <a:pt x="321931" y="352589"/>
                </a:lnTo>
                <a:lnTo>
                  <a:pt x="285157" y="375969"/>
                </a:lnTo>
                <a:lnTo>
                  <a:pt x="243469" y="390869"/>
                </a:lnTo>
                <a:lnTo>
                  <a:pt x="198056" y="396100"/>
                </a:lnTo>
                <a:lnTo>
                  <a:pt x="152643" y="390869"/>
                </a:lnTo>
                <a:lnTo>
                  <a:pt x="110955" y="375969"/>
                </a:lnTo>
                <a:lnTo>
                  <a:pt x="74181" y="352589"/>
                </a:lnTo>
                <a:lnTo>
                  <a:pt x="43510" y="321918"/>
                </a:lnTo>
                <a:lnTo>
                  <a:pt x="20130" y="285144"/>
                </a:lnTo>
                <a:lnTo>
                  <a:pt x="5230" y="243456"/>
                </a:lnTo>
                <a:lnTo>
                  <a:pt x="0" y="198043"/>
                </a:lnTo>
                <a:lnTo>
                  <a:pt x="5230" y="152635"/>
                </a:lnTo>
                <a:lnTo>
                  <a:pt x="20130" y="110950"/>
                </a:lnTo>
                <a:lnTo>
                  <a:pt x="43510" y="74179"/>
                </a:lnTo>
                <a:lnTo>
                  <a:pt x="74181" y="43509"/>
                </a:lnTo>
                <a:lnTo>
                  <a:pt x="110955" y="20130"/>
                </a:lnTo>
                <a:lnTo>
                  <a:pt x="152643" y="5230"/>
                </a:lnTo>
                <a:lnTo>
                  <a:pt x="198056" y="0"/>
                </a:lnTo>
                <a:lnTo>
                  <a:pt x="243469" y="5230"/>
                </a:lnTo>
                <a:lnTo>
                  <a:pt x="285157" y="20130"/>
                </a:lnTo>
                <a:lnTo>
                  <a:pt x="321931" y="43509"/>
                </a:lnTo>
                <a:lnTo>
                  <a:pt x="352602" y="74179"/>
                </a:lnTo>
                <a:lnTo>
                  <a:pt x="375982" y="110950"/>
                </a:lnTo>
                <a:lnTo>
                  <a:pt x="390882" y="152635"/>
                </a:lnTo>
                <a:lnTo>
                  <a:pt x="396113" y="198043"/>
                </a:lnTo>
                <a:close/>
              </a:path>
            </a:pathLst>
          </a:custGeom>
          <a:ln w="4434">
            <a:solidFill>
              <a:srgbClr val="000000"/>
            </a:solidFill>
          </a:ln>
        </p:spPr>
        <p:txBody>
          <a:bodyPr wrap="square" lIns="0" tIns="0" rIns="0" bIns="0" rtlCol="0"/>
          <a:lstStyle/>
          <a:p>
            <a:endParaRPr/>
          </a:p>
        </p:txBody>
      </p:sp>
      <p:sp>
        <p:nvSpPr>
          <p:cNvPr id="3" name="object 3"/>
          <p:cNvSpPr/>
          <p:nvPr/>
        </p:nvSpPr>
        <p:spPr>
          <a:xfrm>
            <a:off x="2555989" y="2024976"/>
            <a:ext cx="396240" cy="396240"/>
          </a:xfrm>
          <a:custGeom>
            <a:avLst/>
            <a:gdLst/>
            <a:ahLst/>
            <a:cxnLst/>
            <a:rect l="l" t="t" r="r" b="b"/>
            <a:pathLst>
              <a:path w="396239" h="396239">
                <a:moveTo>
                  <a:pt x="396100" y="198056"/>
                </a:moveTo>
                <a:lnTo>
                  <a:pt x="390869" y="243469"/>
                </a:lnTo>
                <a:lnTo>
                  <a:pt x="375969" y="285157"/>
                </a:lnTo>
                <a:lnTo>
                  <a:pt x="352589" y="321931"/>
                </a:lnTo>
                <a:lnTo>
                  <a:pt x="321918" y="352602"/>
                </a:lnTo>
                <a:lnTo>
                  <a:pt x="285144" y="375982"/>
                </a:lnTo>
                <a:lnTo>
                  <a:pt x="243456" y="390882"/>
                </a:lnTo>
                <a:lnTo>
                  <a:pt x="198043" y="396113"/>
                </a:lnTo>
                <a:lnTo>
                  <a:pt x="152635" y="390882"/>
                </a:lnTo>
                <a:lnTo>
                  <a:pt x="110950" y="375982"/>
                </a:lnTo>
                <a:lnTo>
                  <a:pt x="74179" y="352602"/>
                </a:lnTo>
                <a:lnTo>
                  <a:pt x="43509" y="321931"/>
                </a:lnTo>
                <a:lnTo>
                  <a:pt x="20130" y="285157"/>
                </a:lnTo>
                <a:lnTo>
                  <a:pt x="5230" y="243469"/>
                </a:lnTo>
                <a:lnTo>
                  <a:pt x="0" y="198056"/>
                </a:lnTo>
                <a:lnTo>
                  <a:pt x="5230" y="152643"/>
                </a:lnTo>
                <a:lnTo>
                  <a:pt x="20130" y="110955"/>
                </a:lnTo>
                <a:lnTo>
                  <a:pt x="43509" y="74181"/>
                </a:lnTo>
                <a:lnTo>
                  <a:pt x="74179" y="43510"/>
                </a:lnTo>
                <a:lnTo>
                  <a:pt x="110950" y="20130"/>
                </a:lnTo>
                <a:lnTo>
                  <a:pt x="152635" y="5230"/>
                </a:lnTo>
                <a:lnTo>
                  <a:pt x="198043" y="0"/>
                </a:lnTo>
                <a:lnTo>
                  <a:pt x="243456" y="5230"/>
                </a:lnTo>
                <a:lnTo>
                  <a:pt x="285144" y="20130"/>
                </a:lnTo>
                <a:lnTo>
                  <a:pt x="321918" y="43510"/>
                </a:lnTo>
                <a:lnTo>
                  <a:pt x="352589" y="74181"/>
                </a:lnTo>
                <a:lnTo>
                  <a:pt x="375969" y="110955"/>
                </a:lnTo>
                <a:lnTo>
                  <a:pt x="390869" y="152643"/>
                </a:lnTo>
                <a:lnTo>
                  <a:pt x="396100" y="198056"/>
                </a:lnTo>
                <a:close/>
              </a:path>
            </a:pathLst>
          </a:custGeom>
          <a:ln w="4434">
            <a:solidFill>
              <a:srgbClr val="000000"/>
            </a:solidFill>
          </a:ln>
        </p:spPr>
        <p:txBody>
          <a:bodyPr wrap="square" lIns="0" tIns="0" rIns="0" bIns="0" rtlCol="0"/>
          <a:lstStyle/>
          <a:p>
            <a:endParaRPr/>
          </a:p>
        </p:txBody>
      </p:sp>
      <p:sp>
        <p:nvSpPr>
          <p:cNvPr id="4" name="object 4"/>
          <p:cNvSpPr/>
          <p:nvPr/>
        </p:nvSpPr>
        <p:spPr>
          <a:xfrm>
            <a:off x="3501326" y="1410118"/>
            <a:ext cx="396240" cy="396240"/>
          </a:xfrm>
          <a:custGeom>
            <a:avLst/>
            <a:gdLst/>
            <a:ahLst/>
            <a:cxnLst/>
            <a:rect l="l" t="t" r="r" b="b"/>
            <a:pathLst>
              <a:path w="396239" h="396239">
                <a:moveTo>
                  <a:pt x="396100" y="198056"/>
                </a:moveTo>
                <a:lnTo>
                  <a:pt x="390869" y="243469"/>
                </a:lnTo>
                <a:lnTo>
                  <a:pt x="375970" y="285157"/>
                </a:lnTo>
                <a:lnTo>
                  <a:pt x="352590" y="321931"/>
                </a:lnTo>
                <a:lnTo>
                  <a:pt x="321921" y="352602"/>
                </a:lnTo>
                <a:lnTo>
                  <a:pt x="285149" y="375982"/>
                </a:lnTo>
                <a:lnTo>
                  <a:pt x="243464" y="390882"/>
                </a:lnTo>
                <a:lnTo>
                  <a:pt x="198056" y="396113"/>
                </a:lnTo>
                <a:lnTo>
                  <a:pt x="152643" y="390882"/>
                </a:lnTo>
                <a:lnTo>
                  <a:pt x="110955" y="375982"/>
                </a:lnTo>
                <a:lnTo>
                  <a:pt x="74181" y="352602"/>
                </a:lnTo>
                <a:lnTo>
                  <a:pt x="43510" y="321931"/>
                </a:lnTo>
                <a:lnTo>
                  <a:pt x="20130" y="285157"/>
                </a:lnTo>
                <a:lnTo>
                  <a:pt x="5230" y="243469"/>
                </a:lnTo>
                <a:lnTo>
                  <a:pt x="0" y="198056"/>
                </a:lnTo>
                <a:lnTo>
                  <a:pt x="5230" y="152647"/>
                </a:lnTo>
                <a:lnTo>
                  <a:pt x="20130" y="110961"/>
                </a:lnTo>
                <a:lnTo>
                  <a:pt x="43510" y="74186"/>
                </a:lnTo>
                <a:lnTo>
                  <a:pt x="74181" y="43514"/>
                </a:lnTo>
                <a:lnTo>
                  <a:pt x="110955" y="20132"/>
                </a:lnTo>
                <a:lnTo>
                  <a:pt x="152643" y="5231"/>
                </a:lnTo>
                <a:lnTo>
                  <a:pt x="198056" y="0"/>
                </a:lnTo>
                <a:lnTo>
                  <a:pt x="243464" y="5231"/>
                </a:lnTo>
                <a:lnTo>
                  <a:pt x="285149" y="20132"/>
                </a:lnTo>
                <a:lnTo>
                  <a:pt x="321921" y="43514"/>
                </a:lnTo>
                <a:lnTo>
                  <a:pt x="352590" y="74186"/>
                </a:lnTo>
                <a:lnTo>
                  <a:pt x="375970" y="110961"/>
                </a:lnTo>
                <a:lnTo>
                  <a:pt x="390869" y="152647"/>
                </a:lnTo>
                <a:lnTo>
                  <a:pt x="396100" y="198056"/>
                </a:lnTo>
                <a:close/>
              </a:path>
            </a:pathLst>
          </a:custGeom>
          <a:ln w="4434">
            <a:solidFill>
              <a:srgbClr val="000000"/>
            </a:solidFill>
          </a:ln>
        </p:spPr>
        <p:txBody>
          <a:bodyPr wrap="square" lIns="0" tIns="0" rIns="0" bIns="0" rtlCol="0"/>
          <a:lstStyle/>
          <a:p>
            <a:endParaRPr/>
          </a:p>
        </p:txBody>
      </p:sp>
      <p:sp>
        <p:nvSpPr>
          <p:cNvPr id="5" name="object 5"/>
          <p:cNvSpPr/>
          <p:nvPr/>
        </p:nvSpPr>
        <p:spPr>
          <a:xfrm>
            <a:off x="4513465" y="1074915"/>
            <a:ext cx="396240" cy="396240"/>
          </a:xfrm>
          <a:custGeom>
            <a:avLst/>
            <a:gdLst/>
            <a:ahLst/>
            <a:cxnLst/>
            <a:rect l="l" t="t" r="r" b="b"/>
            <a:pathLst>
              <a:path w="396239" h="396240">
                <a:moveTo>
                  <a:pt x="396113" y="198043"/>
                </a:moveTo>
                <a:lnTo>
                  <a:pt x="390882" y="243456"/>
                </a:lnTo>
                <a:lnTo>
                  <a:pt x="375982" y="285144"/>
                </a:lnTo>
                <a:lnTo>
                  <a:pt x="352602" y="321918"/>
                </a:lnTo>
                <a:lnTo>
                  <a:pt x="321931" y="352589"/>
                </a:lnTo>
                <a:lnTo>
                  <a:pt x="285157" y="375969"/>
                </a:lnTo>
                <a:lnTo>
                  <a:pt x="243469" y="390869"/>
                </a:lnTo>
                <a:lnTo>
                  <a:pt x="198056" y="396100"/>
                </a:lnTo>
                <a:lnTo>
                  <a:pt x="152643" y="390869"/>
                </a:lnTo>
                <a:lnTo>
                  <a:pt x="110955" y="375969"/>
                </a:lnTo>
                <a:lnTo>
                  <a:pt x="74181" y="352589"/>
                </a:lnTo>
                <a:lnTo>
                  <a:pt x="43510" y="321918"/>
                </a:lnTo>
                <a:lnTo>
                  <a:pt x="20130" y="285144"/>
                </a:lnTo>
                <a:lnTo>
                  <a:pt x="5230" y="243456"/>
                </a:lnTo>
                <a:lnTo>
                  <a:pt x="0" y="198043"/>
                </a:lnTo>
                <a:lnTo>
                  <a:pt x="5230" y="152635"/>
                </a:lnTo>
                <a:lnTo>
                  <a:pt x="20130" y="110950"/>
                </a:lnTo>
                <a:lnTo>
                  <a:pt x="43510" y="74179"/>
                </a:lnTo>
                <a:lnTo>
                  <a:pt x="74181" y="43509"/>
                </a:lnTo>
                <a:lnTo>
                  <a:pt x="110955" y="20130"/>
                </a:lnTo>
                <a:lnTo>
                  <a:pt x="152643" y="5230"/>
                </a:lnTo>
                <a:lnTo>
                  <a:pt x="198056" y="0"/>
                </a:lnTo>
                <a:lnTo>
                  <a:pt x="243469" y="5230"/>
                </a:lnTo>
                <a:lnTo>
                  <a:pt x="285157" y="20130"/>
                </a:lnTo>
                <a:lnTo>
                  <a:pt x="321931" y="43509"/>
                </a:lnTo>
                <a:lnTo>
                  <a:pt x="352602" y="74179"/>
                </a:lnTo>
                <a:lnTo>
                  <a:pt x="375982" y="110950"/>
                </a:lnTo>
                <a:lnTo>
                  <a:pt x="390882" y="152635"/>
                </a:lnTo>
                <a:lnTo>
                  <a:pt x="396113" y="198043"/>
                </a:lnTo>
                <a:close/>
              </a:path>
            </a:pathLst>
          </a:custGeom>
          <a:ln w="4434">
            <a:solidFill>
              <a:srgbClr val="000000"/>
            </a:solidFill>
          </a:ln>
        </p:spPr>
        <p:txBody>
          <a:bodyPr wrap="square" lIns="0" tIns="0" rIns="0" bIns="0" rtlCol="0"/>
          <a:lstStyle/>
          <a:p>
            <a:endParaRPr/>
          </a:p>
        </p:txBody>
      </p:sp>
      <p:sp>
        <p:nvSpPr>
          <p:cNvPr id="6" name="object 6"/>
          <p:cNvSpPr/>
          <p:nvPr/>
        </p:nvSpPr>
        <p:spPr>
          <a:xfrm>
            <a:off x="4557217" y="2175141"/>
            <a:ext cx="396240" cy="396240"/>
          </a:xfrm>
          <a:custGeom>
            <a:avLst/>
            <a:gdLst/>
            <a:ahLst/>
            <a:cxnLst/>
            <a:rect l="l" t="t" r="r" b="b"/>
            <a:pathLst>
              <a:path w="396239" h="396239">
                <a:moveTo>
                  <a:pt x="396113" y="198056"/>
                </a:moveTo>
                <a:lnTo>
                  <a:pt x="390882" y="243469"/>
                </a:lnTo>
                <a:lnTo>
                  <a:pt x="375982" y="285157"/>
                </a:lnTo>
                <a:lnTo>
                  <a:pt x="352602" y="321931"/>
                </a:lnTo>
                <a:lnTo>
                  <a:pt x="321931" y="352602"/>
                </a:lnTo>
                <a:lnTo>
                  <a:pt x="285157" y="375982"/>
                </a:lnTo>
                <a:lnTo>
                  <a:pt x="243469" y="390882"/>
                </a:lnTo>
                <a:lnTo>
                  <a:pt x="198056" y="396113"/>
                </a:lnTo>
                <a:lnTo>
                  <a:pt x="152643" y="390882"/>
                </a:lnTo>
                <a:lnTo>
                  <a:pt x="110955" y="375982"/>
                </a:lnTo>
                <a:lnTo>
                  <a:pt x="74181" y="352602"/>
                </a:lnTo>
                <a:lnTo>
                  <a:pt x="43510" y="321931"/>
                </a:lnTo>
                <a:lnTo>
                  <a:pt x="20130" y="285157"/>
                </a:lnTo>
                <a:lnTo>
                  <a:pt x="5230" y="243469"/>
                </a:lnTo>
                <a:lnTo>
                  <a:pt x="0" y="198056"/>
                </a:lnTo>
                <a:lnTo>
                  <a:pt x="5230" y="152643"/>
                </a:lnTo>
                <a:lnTo>
                  <a:pt x="20130" y="110955"/>
                </a:lnTo>
                <a:lnTo>
                  <a:pt x="43510" y="74181"/>
                </a:lnTo>
                <a:lnTo>
                  <a:pt x="74181" y="43510"/>
                </a:lnTo>
                <a:lnTo>
                  <a:pt x="110955" y="20130"/>
                </a:lnTo>
                <a:lnTo>
                  <a:pt x="152643" y="5230"/>
                </a:lnTo>
                <a:lnTo>
                  <a:pt x="198056" y="0"/>
                </a:lnTo>
                <a:lnTo>
                  <a:pt x="243469" y="5230"/>
                </a:lnTo>
                <a:lnTo>
                  <a:pt x="285157" y="20130"/>
                </a:lnTo>
                <a:lnTo>
                  <a:pt x="321931" y="43510"/>
                </a:lnTo>
                <a:lnTo>
                  <a:pt x="352602" y="74181"/>
                </a:lnTo>
                <a:lnTo>
                  <a:pt x="375982" y="110955"/>
                </a:lnTo>
                <a:lnTo>
                  <a:pt x="390882" y="152643"/>
                </a:lnTo>
                <a:lnTo>
                  <a:pt x="396113" y="198056"/>
                </a:lnTo>
                <a:close/>
              </a:path>
            </a:pathLst>
          </a:custGeom>
          <a:ln w="4434">
            <a:solidFill>
              <a:srgbClr val="000000"/>
            </a:solidFill>
          </a:ln>
        </p:spPr>
        <p:txBody>
          <a:bodyPr wrap="square" lIns="0" tIns="0" rIns="0" bIns="0" rtlCol="0"/>
          <a:lstStyle/>
          <a:p>
            <a:endParaRPr/>
          </a:p>
        </p:txBody>
      </p:sp>
      <p:sp>
        <p:nvSpPr>
          <p:cNvPr id="7" name="object 7"/>
          <p:cNvSpPr/>
          <p:nvPr/>
        </p:nvSpPr>
        <p:spPr>
          <a:xfrm>
            <a:off x="1976005" y="1462150"/>
            <a:ext cx="665480" cy="576580"/>
          </a:xfrm>
          <a:custGeom>
            <a:avLst/>
            <a:gdLst/>
            <a:ahLst/>
            <a:cxnLst/>
            <a:rect l="l" t="t" r="r" b="b"/>
            <a:pathLst>
              <a:path w="665480" h="576580">
                <a:moveTo>
                  <a:pt x="0" y="0"/>
                </a:moveTo>
                <a:lnTo>
                  <a:pt x="665111" y="576427"/>
                </a:lnTo>
              </a:path>
            </a:pathLst>
          </a:custGeom>
          <a:ln w="4434">
            <a:solidFill>
              <a:srgbClr val="000000"/>
            </a:solidFill>
            <a:prstDash val="lgDash"/>
          </a:ln>
        </p:spPr>
        <p:txBody>
          <a:bodyPr wrap="square" lIns="0" tIns="0" rIns="0" bIns="0" rtlCol="0"/>
          <a:lstStyle/>
          <a:p>
            <a:endParaRPr/>
          </a:p>
        </p:txBody>
      </p:sp>
      <p:sp>
        <p:nvSpPr>
          <p:cNvPr id="8" name="object 8"/>
          <p:cNvSpPr/>
          <p:nvPr/>
        </p:nvSpPr>
        <p:spPr>
          <a:xfrm>
            <a:off x="2951505" y="1772538"/>
            <a:ext cx="621030" cy="399415"/>
          </a:xfrm>
          <a:custGeom>
            <a:avLst/>
            <a:gdLst/>
            <a:ahLst/>
            <a:cxnLst/>
            <a:rect l="l" t="t" r="r" b="b"/>
            <a:pathLst>
              <a:path w="621029" h="399414">
                <a:moveTo>
                  <a:pt x="0" y="399059"/>
                </a:moveTo>
                <a:lnTo>
                  <a:pt x="620763" y="0"/>
                </a:lnTo>
              </a:path>
            </a:pathLst>
          </a:custGeom>
          <a:ln w="4434">
            <a:solidFill>
              <a:srgbClr val="000000"/>
            </a:solidFill>
          </a:ln>
        </p:spPr>
        <p:txBody>
          <a:bodyPr wrap="square" lIns="0" tIns="0" rIns="0" bIns="0" rtlCol="0"/>
          <a:lstStyle/>
          <a:p>
            <a:endParaRPr/>
          </a:p>
        </p:txBody>
      </p:sp>
      <p:sp>
        <p:nvSpPr>
          <p:cNvPr id="9" name="object 9"/>
          <p:cNvSpPr/>
          <p:nvPr/>
        </p:nvSpPr>
        <p:spPr>
          <a:xfrm>
            <a:off x="3882656" y="1329131"/>
            <a:ext cx="621030" cy="222250"/>
          </a:xfrm>
          <a:custGeom>
            <a:avLst/>
            <a:gdLst/>
            <a:ahLst/>
            <a:cxnLst/>
            <a:rect l="l" t="t" r="r" b="b"/>
            <a:pathLst>
              <a:path w="621029" h="222250">
                <a:moveTo>
                  <a:pt x="0" y="221703"/>
                </a:moveTo>
                <a:lnTo>
                  <a:pt x="620763" y="0"/>
                </a:lnTo>
              </a:path>
            </a:pathLst>
          </a:custGeom>
          <a:ln w="4434">
            <a:solidFill>
              <a:srgbClr val="000000"/>
            </a:solidFill>
          </a:ln>
        </p:spPr>
        <p:txBody>
          <a:bodyPr wrap="square" lIns="0" tIns="0" rIns="0" bIns="0" rtlCol="0"/>
          <a:lstStyle/>
          <a:p>
            <a:endParaRPr/>
          </a:p>
        </p:txBody>
      </p:sp>
      <p:sp>
        <p:nvSpPr>
          <p:cNvPr id="10" name="object 10"/>
          <p:cNvSpPr/>
          <p:nvPr/>
        </p:nvSpPr>
        <p:spPr>
          <a:xfrm>
            <a:off x="3838308" y="1728190"/>
            <a:ext cx="754380" cy="532130"/>
          </a:xfrm>
          <a:custGeom>
            <a:avLst/>
            <a:gdLst/>
            <a:ahLst/>
            <a:cxnLst/>
            <a:rect l="l" t="t" r="r" b="b"/>
            <a:pathLst>
              <a:path w="754379" h="532130">
                <a:moveTo>
                  <a:pt x="0" y="0"/>
                </a:moveTo>
                <a:lnTo>
                  <a:pt x="753795" y="532091"/>
                </a:lnTo>
              </a:path>
            </a:pathLst>
          </a:custGeom>
          <a:ln w="4434">
            <a:solidFill>
              <a:srgbClr val="000000"/>
            </a:solidFill>
          </a:ln>
        </p:spPr>
        <p:txBody>
          <a:bodyPr wrap="square" lIns="0" tIns="0" rIns="0" bIns="0" rtlCol="0"/>
          <a:lstStyle/>
          <a:p>
            <a:endParaRPr/>
          </a:p>
        </p:txBody>
      </p:sp>
      <p:sp>
        <p:nvSpPr>
          <p:cNvPr id="11" name="object 11"/>
          <p:cNvSpPr/>
          <p:nvPr/>
        </p:nvSpPr>
        <p:spPr>
          <a:xfrm>
            <a:off x="4946827" y="2348966"/>
            <a:ext cx="177800" cy="0"/>
          </a:xfrm>
          <a:custGeom>
            <a:avLst/>
            <a:gdLst/>
            <a:ahLst/>
            <a:cxnLst/>
            <a:rect l="l" t="t" r="r" b="b"/>
            <a:pathLst>
              <a:path w="177800">
                <a:moveTo>
                  <a:pt x="0" y="0"/>
                </a:moveTo>
                <a:lnTo>
                  <a:pt x="177355" y="0"/>
                </a:lnTo>
              </a:path>
            </a:pathLst>
          </a:custGeom>
          <a:ln w="3175">
            <a:solidFill>
              <a:srgbClr val="000000"/>
            </a:solidFill>
          </a:ln>
        </p:spPr>
        <p:txBody>
          <a:bodyPr wrap="square" lIns="0" tIns="0" rIns="0" bIns="0" rtlCol="0"/>
          <a:lstStyle/>
          <a:p>
            <a:endParaRPr/>
          </a:p>
        </p:txBody>
      </p:sp>
      <p:sp>
        <p:nvSpPr>
          <p:cNvPr id="12" name="object 12"/>
          <p:cNvSpPr/>
          <p:nvPr/>
        </p:nvSpPr>
        <p:spPr>
          <a:xfrm>
            <a:off x="4946827" y="2348966"/>
            <a:ext cx="177800" cy="0"/>
          </a:xfrm>
          <a:custGeom>
            <a:avLst/>
            <a:gdLst/>
            <a:ahLst/>
            <a:cxnLst/>
            <a:rect l="l" t="t" r="r" b="b"/>
            <a:pathLst>
              <a:path w="177800">
                <a:moveTo>
                  <a:pt x="0" y="0"/>
                </a:moveTo>
                <a:lnTo>
                  <a:pt x="177355" y="0"/>
                </a:lnTo>
              </a:path>
            </a:pathLst>
          </a:custGeom>
          <a:ln w="4434">
            <a:solidFill>
              <a:srgbClr val="000000"/>
            </a:solidFill>
            <a:prstDash val="lgDash"/>
          </a:ln>
        </p:spPr>
        <p:txBody>
          <a:bodyPr wrap="square" lIns="0" tIns="0" rIns="0" bIns="0" rtlCol="0"/>
          <a:lstStyle/>
          <a:p>
            <a:endParaRPr/>
          </a:p>
        </p:txBody>
      </p:sp>
      <p:sp>
        <p:nvSpPr>
          <p:cNvPr id="13" name="object 13"/>
          <p:cNvSpPr/>
          <p:nvPr/>
        </p:nvSpPr>
        <p:spPr>
          <a:xfrm>
            <a:off x="4902479" y="1240446"/>
            <a:ext cx="177800" cy="0"/>
          </a:xfrm>
          <a:custGeom>
            <a:avLst/>
            <a:gdLst/>
            <a:ahLst/>
            <a:cxnLst/>
            <a:rect l="l" t="t" r="r" b="b"/>
            <a:pathLst>
              <a:path w="177800">
                <a:moveTo>
                  <a:pt x="0" y="0"/>
                </a:moveTo>
                <a:lnTo>
                  <a:pt x="177368" y="0"/>
                </a:lnTo>
              </a:path>
            </a:pathLst>
          </a:custGeom>
          <a:ln w="3175">
            <a:solidFill>
              <a:srgbClr val="000000"/>
            </a:solidFill>
          </a:ln>
        </p:spPr>
        <p:txBody>
          <a:bodyPr wrap="square" lIns="0" tIns="0" rIns="0" bIns="0" rtlCol="0"/>
          <a:lstStyle/>
          <a:p>
            <a:endParaRPr/>
          </a:p>
        </p:txBody>
      </p:sp>
      <p:sp>
        <p:nvSpPr>
          <p:cNvPr id="14" name="object 14"/>
          <p:cNvSpPr/>
          <p:nvPr/>
        </p:nvSpPr>
        <p:spPr>
          <a:xfrm>
            <a:off x="4902479" y="1240446"/>
            <a:ext cx="177800" cy="0"/>
          </a:xfrm>
          <a:custGeom>
            <a:avLst/>
            <a:gdLst/>
            <a:ahLst/>
            <a:cxnLst/>
            <a:rect l="l" t="t" r="r" b="b"/>
            <a:pathLst>
              <a:path w="177800">
                <a:moveTo>
                  <a:pt x="0" y="0"/>
                </a:moveTo>
                <a:lnTo>
                  <a:pt x="177368" y="0"/>
                </a:lnTo>
              </a:path>
            </a:pathLst>
          </a:custGeom>
          <a:ln w="4434">
            <a:solidFill>
              <a:srgbClr val="000000"/>
            </a:solidFill>
            <a:prstDash val="lgDash"/>
          </a:ln>
        </p:spPr>
        <p:txBody>
          <a:bodyPr wrap="square" lIns="0" tIns="0" rIns="0" bIns="0" rtlCol="0"/>
          <a:lstStyle/>
          <a:p>
            <a:endParaRPr/>
          </a:p>
        </p:txBody>
      </p:sp>
      <p:sp>
        <p:nvSpPr>
          <p:cNvPr id="15" name="object 15"/>
          <p:cNvSpPr txBox="1"/>
          <p:nvPr/>
        </p:nvSpPr>
        <p:spPr>
          <a:xfrm>
            <a:off x="2628412" y="2082475"/>
            <a:ext cx="252729" cy="228600"/>
          </a:xfrm>
          <a:prstGeom prst="rect">
            <a:avLst/>
          </a:prstGeom>
        </p:spPr>
        <p:txBody>
          <a:bodyPr vert="horz" wrap="square" lIns="0" tIns="0" rIns="0" bIns="0" rtlCol="0">
            <a:spAutoFit/>
          </a:bodyPr>
          <a:lstStyle/>
          <a:p>
            <a:pPr marL="12700">
              <a:lnSpc>
                <a:spcPct val="100000"/>
              </a:lnSpc>
            </a:pPr>
            <a:r>
              <a:rPr sz="1400" i="1" spc="-5" dirty="0">
                <a:latin typeface="Arial"/>
                <a:cs typeface="Arial"/>
              </a:rPr>
              <a:t>R3</a:t>
            </a:r>
            <a:endParaRPr sz="1400">
              <a:latin typeface="Arial"/>
              <a:cs typeface="Arial"/>
            </a:endParaRPr>
          </a:p>
        </p:txBody>
      </p:sp>
      <p:sp>
        <p:nvSpPr>
          <p:cNvPr id="16" name="object 16"/>
          <p:cNvSpPr txBox="1"/>
          <p:nvPr/>
        </p:nvSpPr>
        <p:spPr>
          <a:xfrm>
            <a:off x="3648243" y="1506049"/>
            <a:ext cx="252729" cy="228600"/>
          </a:xfrm>
          <a:prstGeom prst="rect">
            <a:avLst/>
          </a:prstGeom>
        </p:spPr>
        <p:txBody>
          <a:bodyPr vert="horz" wrap="square" lIns="0" tIns="0" rIns="0" bIns="0" rtlCol="0">
            <a:spAutoFit/>
          </a:bodyPr>
          <a:lstStyle/>
          <a:p>
            <a:pPr marL="12700">
              <a:lnSpc>
                <a:spcPct val="100000"/>
              </a:lnSpc>
            </a:pPr>
            <a:r>
              <a:rPr sz="1400" i="1" spc="-5" dirty="0">
                <a:latin typeface="Arial"/>
                <a:cs typeface="Arial"/>
              </a:rPr>
              <a:t>R4</a:t>
            </a:r>
            <a:endParaRPr sz="1400">
              <a:latin typeface="Arial"/>
              <a:cs typeface="Arial"/>
            </a:endParaRPr>
          </a:p>
        </p:txBody>
      </p:sp>
      <p:sp>
        <p:nvSpPr>
          <p:cNvPr id="17" name="object 17"/>
          <p:cNvSpPr txBox="1"/>
          <p:nvPr/>
        </p:nvSpPr>
        <p:spPr>
          <a:xfrm>
            <a:off x="4668076" y="2215497"/>
            <a:ext cx="252729" cy="228600"/>
          </a:xfrm>
          <a:prstGeom prst="rect">
            <a:avLst/>
          </a:prstGeom>
        </p:spPr>
        <p:txBody>
          <a:bodyPr vert="horz" wrap="square" lIns="0" tIns="0" rIns="0" bIns="0" rtlCol="0">
            <a:spAutoFit/>
          </a:bodyPr>
          <a:lstStyle/>
          <a:p>
            <a:pPr marL="12700">
              <a:lnSpc>
                <a:spcPct val="100000"/>
              </a:lnSpc>
            </a:pPr>
            <a:r>
              <a:rPr sz="1400" i="1" spc="-5" dirty="0">
                <a:latin typeface="Arial"/>
                <a:cs typeface="Arial"/>
              </a:rPr>
              <a:t>R6</a:t>
            </a:r>
            <a:endParaRPr sz="1400">
              <a:latin typeface="Arial"/>
              <a:cs typeface="Arial"/>
            </a:endParaRPr>
          </a:p>
        </p:txBody>
      </p:sp>
      <p:sp>
        <p:nvSpPr>
          <p:cNvPr id="18" name="object 18"/>
          <p:cNvSpPr txBox="1"/>
          <p:nvPr/>
        </p:nvSpPr>
        <p:spPr>
          <a:xfrm>
            <a:off x="2362365" y="1544149"/>
            <a:ext cx="104775" cy="182880"/>
          </a:xfrm>
          <a:prstGeom prst="rect">
            <a:avLst/>
          </a:prstGeom>
        </p:spPr>
        <p:txBody>
          <a:bodyPr vert="horz" wrap="square" lIns="0" tIns="0" rIns="0" bIns="0" rtlCol="0">
            <a:spAutoFit/>
          </a:bodyPr>
          <a:lstStyle/>
          <a:p>
            <a:pPr marL="12700">
              <a:lnSpc>
                <a:spcPct val="100000"/>
              </a:lnSpc>
            </a:pPr>
            <a:r>
              <a:rPr sz="1100" i="1" spc="5" dirty="0">
                <a:latin typeface="Arial"/>
                <a:cs typeface="Arial"/>
              </a:rPr>
              <a:t>1</a:t>
            </a:r>
            <a:endParaRPr sz="1100">
              <a:latin typeface="Arial"/>
              <a:cs typeface="Arial"/>
            </a:endParaRPr>
          </a:p>
        </p:txBody>
      </p:sp>
      <p:sp>
        <p:nvSpPr>
          <p:cNvPr id="19" name="object 19"/>
          <p:cNvSpPr txBox="1"/>
          <p:nvPr/>
        </p:nvSpPr>
        <p:spPr>
          <a:xfrm>
            <a:off x="3337856" y="1943213"/>
            <a:ext cx="104775" cy="182880"/>
          </a:xfrm>
          <a:prstGeom prst="rect">
            <a:avLst/>
          </a:prstGeom>
        </p:spPr>
        <p:txBody>
          <a:bodyPr vert="horz" wrap="square" lIns="0" tIns="0" rIns="0" bIns="0" rtlCol="0">
            <a:spAutoFit/>
          </a:bodyPr>
          <a:lstStyle/>
          <a:p>
            <a:pPr marL="12700">
              <a:lnSpc>
                <a:spcPct val="100000"/>
              </a:lnSpc>
            </a:pPr>
            <a:r>
              <a:rPr sz="1100" i="1" spc="5" dirty="0">
                <a:latin typeface="Arial"/>
                <a:cs typeface="Arial"/>
              </a:rPr>
              <a:t>1</a:t>
            </a:r>
            <a:endParaRPr sz="1100">
              <a:latin typeface="Arial"/>
              <a:cs typeface="Arial"/>
            </a:endParaRPr>
          </a:p>
        </p:txBody>
      </p:sp>
      <p:sp>
        <p:nvSpPr>
          <p:cNvPr id="20" name="object 20"/>
          <p:cNvSpPr txBox="1"/>
          <p:nvPr/>
        </p:nvSpPr>
        <p:spPr>
          <a:xfrm>
            <a:off x="4135985" y="1189425"/>
            <a:ext cx="104775" cy="182880"/>
          </a:xfrm>
          <a:prstGeom prst="rect">
            <a:avLst/>
          </a:prstGeom>
        </p:spPr>
        <p:txBody>
          <a:bodyPr vert="horz" wrap="square" lIns="0" tIns="0" rIns="0" bIns="0" rtlCol="0">
            <a:spAutoFit/>
          </a:bodyPr>
          <a:lstStyle/>
          <a:p>
            <a:pPr marL="12700">
              <a:lnSpc>
                <a:spcPct val="100000"/>
              </a:lnSpc>
            </a:pPr>
            <a:r>
              <a:rPr sz="1100" i="1" spc="5" dirty="0">
                <a:latin typeface="Arial"/>
                <a:cs typeface="Arial"/>
              </a:rPr>
              <a:t>1</a:t>
            </a:r>
            <a:endParaRPr sz="1100">
              <a:latin typeface="Arial"/>
              <a:cs typeface="Arial"/>
            </a:endParaRPr>
          </a:p>
        </p:txBody>
      </p:sp>
      <p:sp>
        <p:nvSpPr>
          <p:cNvPr id="21" name="object 21"/>
          <p:cNvSpPr txBox="1"/>
          <p:nvPr/>
        </p:nvSpPr>
        <p:spPr>
          <a:xfrm>
            <a:off x="4135985" y="2031896"/>
            <a:ext cx="104775" cy="182880"/>
          </a:xfrm>
          <a:prstGeom prst="rect">
            <a:avLst/>
          </a:prstGeom>
        </p:spPr>
        <p:txBody>
          <a:bodyPr vert="horz" wrap="square" lIns="0" tIns="0" rIns="0" bIns="0" rtlCol="0">
            <a:spAutoFit/>
          </a:bodyPr>
          <a:lstStyle/>
          <a:p>
            <a:pPr marL="12700">
              <a:lnSpc>
                <a:spcPct val="100000"/>
              </a:lnSpc>
            </a:pPr>
            <a:r>
              <a:rPr sz="1100" i="1" spc="5" dirty="0">
                <a:latin typeface="Arial"/>
                <a:cs typeface="Arial"/>
              </a:rPr>
              <a:t>1</a:t>
            </a:r>
            <a:endParaRPr sz="1100">
              <a:latin typeface="Arial"/>
              <a:cs typeface="Arial"/>
            </a:endParaRPr>
          </a:p>
        </p:txBody>
      </p:sp>
      <p:sp>
        <p:nvSpPr>
          <p:cNvPr id="22" name="object 22"/>
          <p:cNvSpPr txBox="1"/>
          <p:nvPr/>
        </p:nvSpPr>
        <p:spPr>
          <a:xfrm>
            <a:off x="4845434" y="1632829"/>
            <a:ext cx="104775" cy="182880"/>
          </a:xfrm>
          <a:prstGeom prst="rect">
            <a:avLst/>
          </a:prstGeom>
        </p:spPr>
        <p:txBody>
          <a:bodyPr vert="horz" wrap="square" lIns="0" tIns="0" rIns="0" bIns="0" rtlCol="0">
            <a:spAutoFit/>
          </a:bodyPr>
          <a:lstStyle/>
          <a:p>
            <a:pPr marL="12700">
              <a:lnSpc>
                <a:spcPct val="100000"/>
              </a:lnSpc>
            </a:pPr>
            <a:r>
              <a:rPr sz="1100" i="1" spc="5" dirty="0">
                <a:latin typeface="Arial"/>
                <a:cs typeface="Arial"/>
              </a:rPr>
              <a:t>5</a:t>
            </a:r>
            <a:endParaRPr sz="1100">
              <a:latin typeface="Arial"/>
              <a:cs typeface="Arial"/>
            </a:endParaRPr>
          </a:p>
        </p:txBody>
      </p:sp>
      <p:sp>
        <p:nvSpPr>
          <p:cNvPr id="23" name="object 23"/>
          <p:cNvSpPr txBox="1"/>
          <p:nvPr/>
        </p:nvSpPr>
        <p:spPr>
          <a:xfrm>
            <a:off x="1741592" y="1195666"/>
            <a:ext cx="266700" cy="531495"/>
          </a:xfrm>
          <a:prstGeom prst="rect">
            <a:avLst/>
          </a:prstGeom>
        </p:spPr>
        <p:txBody>
          <a:bodyPr vert="horz" wrap="square" lIns="0" tIns="0" rIns="0" bIns="0" rtlCol="0">
            <a:spAutoFit/>
          </a:bodyPr>
          <a:lstStyle/>
          <a:p>
            <a:pPr marL="12700">
              <a:lnSpc>
                <a:spcPct val="100000"/>
              </a:lnSpc>
            </a:pPr>
            <a:r>
              <a:rPr sz="1400" i="1" spc="-5" dirty="0">
                <a:latin typeface="Arial"/>
                <a:cs typeface="Arial"/>
              </a:rPr>
              <a:t>R2</a:t>
            </a:r>
            <a:endParaRPr sz="1400">
              <a:latin typeface="Arial"/>
              <a:cs typeface="Arial"/>
            </a:endParaRPr>
          </a:p>
          <a:p>
            <a:pPr marL="12700">
              <a:lnSpc>
                <a:spcPct val="100000"/>
              </a:lnSpc>
              <a:spcBef>
                <a:spcPts val="1060"/>
              </a:spcBef>
            </a:pPr>
            <a:r>
              <a:rPr sz="1100" i="1" spc="5" dirty="0">
                <a:latin typeface="Arial"/>
                <a:cs typeface="Arial"/>
              </a:rPr>
              <a:t>d=2</a:t>
            </a:r>
            <a:endParaRPr sz="1100">
              <a:latin typeface="Arial"/>
              <a:cs typeface="Arial"/>
            </a:endParaRPr>
          </a:p>
        </p:txBody>
      </p:sp>
      <p:sp>
        <p:nvSpPr>
          <p:cNvPr id="24" name="object 24"/>
          <p:cNvSpPr txBox="1"/>
          <p:nvPr/>
        </p:nvSpPr>
        <p:spPr>
          <a:xfrm>
            <a:off x="2628402" y="2475300"/>
            <a:ext cx="266700" cy="182880"/>
          </a:xfrm>
          <a:prstGeom prst="rect">
            <a:avLst/>
          </a:prstGeom>
        </p:spPr>
        <p:txBody>
          <a:bodyPr vert="horz" wrap="square" lIns="0" tIns="0" rIns="0" bIns="0" rtlCol="0">
            <a:spAutoFit/>
          </a:bodyPr>
          <a:lstStyle/>
          <a:p>
            <a:pPr marL="12700">
              <a:lnSpc>
                <a:spcPct val="100000"/>
              </a:lnSpc>
            </a:pPr>
            <a:r>
              <a:rPr sz="1100" i="1" spc="5" dirty="0">
                <a:latin typeface="Arial"/>
                <a:cs typeface="Arial"/>
              </a:rPr>
              <a:t>d=1</a:t>
            </a:r>
            <a:endParaRPr sz="1100">
              <a:latin typeface="Arial"/>
              <a:cs typeface="Arial"/>
            </a:endParaRPr>
          </a:p>
        </p:txBody>
      </p:sp>
      <p:sp>
        <p:nvSpPr>
          <p:cNvPr id="25" name="object 25"/>
          <p:cNvSpPr txBox="1"/>
          <p:nvPr/>
        </p:nvSpPr>
        <p:spPr>
          <a:xfrm>
            <a:off x="3559552" y="1189425"/>
            <a:ext cx="266700" cy="182880"/>
          </a:xfrm>
          <a:prstGeom prst="rect">
            <a:avLst/>
          </a:prstGeom>
        </p:spPr>
        <p:txBody>
          <a:bodyPr vert="horz" wrap="square" lIns="0" tIns="0" rIns="0" bIns="0" rtlCol="0">
            <a:spAutoFit/>
          </a:bodyPr>
          <a:lstStyle/>
          <a:p>
            <a:pPr marL="12700">
              <a:lnSpc>
                <a:spcPct val="100000"/>
              </a:lnSpc>
            </a:pPr>
            <a:r>
              <a:rPr sz="1100" i="1" spc="5" dirty="0">
                <a:latin typeface="Arial"/>
                <a:cs typeface="Arial"/>
              </a:rPr>
              <a:t>d=0</a:t>
            </a:r>
            <a:endParaRPr sz="1100">
              <a:latin typeface="Arial"/>
              <a:cs typeface="Arial"/>
            </a:endParaRPr>
          </a:p>
        </p:txBody>
      </p:sp>
      <p:sp>
        <p:nvSpPr>
          <p:cNvPr id="26" name="object 26"/>
          <p:cNvSpPr txBox="1"/>
          <p:nvPr/>
        </p:nvSpPr>
        <p:spPr>
          <a:xfrm>
            <a:off x="4579384" y="879041"/>
            <a:ext cx="266700" cy="182880"/>
          </a:xfrm>
          <a:prstGeom prst="rect">
            <a:avLst/>
          </a:prstGeom>
        </p:spPr>
        <p:txBody>
          <a:bodyPr vert="horz" wrap="square" lIns="0" tIns="0" rIns="0" bIns="0" rtlCol="0">
            <a:spAutoFit/>
          </a:bodyPr>
          <a:lstStyle/>
          <a:p>
            <a:pPr marL="12700">
              <a:lnSpc>
                <a:spcPct val="100000"/>
              </a:lnSpc>
            </a:pPr>
            <a:r>
              <a:rPr sz="1100" i="1" spc="5" dirty="0">
                <a:latin typeface="Arial"/>
                <a:cs typeface="Arial"/>
              </a:rPr>
              <a:t>d=1</a:t>
            </a:r>
            <a:endParaRPr sz="1100">
              <a:latin typeface="Arial"/>
              <a:cs typeface="Arial"/>
            </a:endParaRPr>
          </a:p>
        </p:txBody>
      </p:sp>
      <p:sp>
        <p:nvSpPr>
          <p:cNvPr id="27" name="object 27"/>
          <p:cNvSpPr txBox="1"/>
          <p:nvPr/>
        </p:nvSpPr>
        <p:spPr>
          <a:xfrm>
            <a:off x="4712405" y="2608324"/>
            <a:ext cx="266700" cy="182880"/>
          </a:xfrm>
          <a:prstGeom prst="rect">
            <a:avLst/>
          </a:prstGeom>
        </p:spPr>
        <p:txBody>
          <a:bodyPr vert="horz" wrap="square" lIns="0" tIns="0" rIns="0" bIns="0" rtlCol="0">
            <a:spAutoFit/>
          </a:bodyPr>
          <a:lstStyle/>
          <a:p>
            <a:pPr marL="12700">
              <a:lnSpc>
                <a:spcPct val="100000"/>
              </a:lnSpc>
            </a:pPr>
            <a:r>
              <a:rPr sz="1100" i="1" spc="5" dirty="0">
                <a:latin typeface="Arial"/>
                <a:cs typeface="Arial"/>
              </a:rPr>
              <a:t>d=1</a:t>
            </a:r>
            <a:endParaRPr sz="1100">
              <a:latin typeface="Arial"/>
              <a:cs typeface="Arial"/>
            </a:endParaRPr>
          </a:p>
        </p:txBody>
      </p:sp>
      <p:sp>
        <p:nvSpPr>
          <p:cNvPr id="28" name="object 28"/>
          <p:cNvSpPr txBox="1"/>
          <p:nvPr/>
        </p:nvSpPr>
        <p:spPr>
          <a:xfrm>
            <a:off x="5200151" y="2278891"/>
            <a:ext cx="833119" cy="205740"/>
          </a:xfrm>
          <a:prstGeom prst="rect">
            <a:avLst/>
          </a:prstGeom>
        </p:spPr>
        <p:txBody>
          <a:bodyPr vert="horz" wrap="square" lIns="0" tIns="0" rIns="0" bIns="0" rtlCol="0">
            <a:spAutoFit/>
          </a:bodyPr>
          <a:lstStyle/>
          <a:p>
            <a:pPr marL="12700">
              <a:lnSpc>
                <a:spcPct val="100000"/>
              </a:lnSpc>
            </a:pPr>
            <a:r>
              <a:rPr sz="1250" i="1" dirty="0">
                <a:latin typeface="Arial"/>
                <a:cs typeface="Arial"/>
              </a:rPr>
              <a:t>mechanical</a:t>
            </a:r>
            <a:endParaRPr sz="1250">
              <a:latin typeface="Arial"/>
              <a:cs typeface="Arial"/>
            </a:endParaRPr>
          </a:p>
        </p:txBody>
      </p:sp>
      <p:sp>
        <p:nvSpPr>
          <p:cNvPr id="29" name="object 29"/>
          <p:cNvSpPr txBox="1"/>
          <p:nvPr/>
        </p:nvSpPr>
        <p:spPr>
          <a:xfrm>
            <a:off x="4623735" y="1106984"/>
            <a:ext cx="1560830" cy="228600"/>
          </a:xfrm>
          <a:prstGeom prst="rect">
            <a:avLst/>
          </a:prstGeom>
        </p:spPr>
        <p:txBody>
          <a:bodyPr vert="horz" wrap="square" lIns="0" tIns="0" rIns="0" bIns="0" rtlCol="0">
            <a:spAutoFit/>
          </a:bodyPr>
          <a:lstStyle/>
          <a:p>
            <a:pPr marL="12700">
              <a:lnSpc>
                <a:spcPct val="100000"/>
              </a:lnSpc>
              <a:tabLst>
                <a:tab pos="500380" algn="l"/>
              </a:tabLst>
            </a:pPr>
            <a:r>
              <a:rPr sz="1400" i="1" spc="-5" dirty="0">
                <a:latin typeface="Arial"/>
                <a:cs typeface="Arial"/>
              </a:rPr>
              <a:t>R5	</a:t>
            </a:r>
            <a:r>
              <a:rPr sz="1250" i="1" dirty="0">
                <a:latin typeface="Arial"/>
                <a:cs typeface="Arial"/>
              </a:rPr>
              <a:t>bioengineering</a:t>
            </a:r>
            <a:endParaRPr sz="1250">
              <a:latin typeface="Arial"/>
              <a:cs typeface="Arial"/>
            </a:endParaRPr>
          </a:p>
        </p:txBody>
      </p:sp>
      <p:sp>
        <p:nvSpPr>
          <p:cNvPr id="30" name="object 30"/>
          <p:cNvSpPr/>
          <p:nvPr/>
        </p:nvSpPr>
        <p:spPr>
          <a:xfrm>
            <a:off x="2005901" y="3732390"/>
            <a:ext cx="305435" cy="305435"/>
          </a:xfrm>
          <a:custGeom>
            <a:avLst/>
            <a:gdLst/>
            <a:ahLst/>
            <a:cxnLst/>
            <a:rect l="l" t="t" r="r" b="b"/>
            <a:pathLst>
              <a:path w="305435" h="305435">
                <a:moveTo>
                  <a:pt x="305308" y="152641"/>
                </a:moveTo>
                <a:lnTo>
                  <a:pt x="297526" y="200894"/>
                </a:lnTo>
                <a:lnTo>
                  <a:pt x="275856" y="242799"/>
                </a:lnTo>
                <a:lnTo>
                  <a:pt x="242812" y="275843"/>
                </a:lnTo>
                <a:lnTo>
                  <a:pt x="200907" y="297513"/>
                </a:lnTo>
                <a:lnTo>
                  <a:pt x="152654" y="305295"/>
                </a:lnTo>
                <a:lnTo>
                  <a:pt x="104405" y="297513"/>
                </a:lnTo>
                <a:lnTo>
                  <a:pt x="62501" y="275843"/>
                </a:lnTo>
                <a:lnTo>
                  <a:pt x="29455" y="242799"/>
                </a:lnTo>
                <a:lnTo>
                  <a:pt x="7782" y="200894"/>
                </a:lnTo>
                <a:lnTo>
                  <a:pt x="0" y="152641"/>
                </a:lnTo>
                <a:lnTo>
                  <a:pt x="7782" y="104394"/>
                </a:lnTo>
                <a:lnTo>
                  <a:pt x="29455" y="62492"/>
                </a:lnTo>
                <a:lnTo>
                  <a:pt x="62501" y="29450"/>
                </a:lnTo>
                <a:lnTo>
                  <a:pt x="104405" y="7781"/>
                </a:lnTo>
                <a:lnTo>
                  <a:pt x="152654" y="0"/>
                </a:lnTo>
                <a:lnTo>
                  <a:pt x="200907" y="7781"/>
                </a:lnTo>
                <a:lnTo>
                  <a:pt x="242812" y="29450"/>
                </a:lnTo>
                <a:lnTo>
                  <a:pt x="275856" y="62492"/>
                </a:lnTo>
                <a:lnTo>
                  <a:pt x="297526" y="104394"/>
                </a:lnTo>
                <a:lnTo>
                  <a:pt x="305308" y="152641"/>
                </a:lnTo>
                <a:close/>
              </a:path>
            </a:pathLst>
          </a:custGeom>
          <a:ln w="3417">
            <a:solidFill>
              <a:srgbClr val="000000"/>
            </a:solidFill>
          </a:ln>
        </p:spPr>
        <p:txBody>
          <a:bodyPr wrap="square" lIns="0" tIns="0" rIns="0" bIns="0" rtlCol="0"/>
          <a:lstStyle/>
          <a:p>
            <a:endParaRPr/>
          </a:p>
        </p:txBody>
      </p:sp>
      <p:sp>
        <p:nvSpPr>
          <p:cNvPr id="31" name="object 31"/>
          <p:cNvSpPr/>
          <p:nvPr/>
        </p:nvSpPr>
        <p:spPr>
          <a:xfrm>
            <a:off x="2693530" y="3343693"/>
            <a:ext cx="305435" cy="305435"/>
          </a:xfrm>
          <a:custGeom>
            <a:avLst/>
            <a:gdLst/>
            <a:ahLst/>
            <a:cxnLst/>
            <a:rect l="l" t="t" r="r" b="b"/>
            <a:pathLst>
              <a:path w="305435" h="305435">
                <a:moveTo>
                  <a:pt x="305308" y="152641"/>
                </a:moveTo>
                <a:lnTo>
                  <a:pt x="297525" y="200894"/>
                </a:lnTo>
                <a:lnTo>
                  <a:pt x="275852" y="242799"/>
                </a:lnTo>
                <a:lnTo>
                  <a:pt x="242806" y="275843"/>
                </a:lnTo>
                <a:lnTo>
                  <a:pt x="200902" y="297513"/>
                </a:lnTo>
                <a:lnTo>
                  <a:pt x="152654" y="305295"/>
                </a:lnTo>
                <a:lnTo>
                  <a:pt x="104400" y="297513"/>
                </a:lnTo>
                <a:lnTo>
                  <a:pt x="62495" y="275843"/>
                </a:lnTo>
                <a:lnTo>
                  <a:pt x="29451" y="242799"/>
                </a:lnTo>
                <a:lnTo>
                  <a:pt x="7781" y="200894"/>
                </a:lnTo>
                <a:lnTo>
                  <a:pt x="0" y="152641"/>
                </a:lnTo>
                <a:lnTo>
                  <a:pt x="7781" y="104394"/>
                </a:lnTo>
                <a:lnTo>
                  <a:pt x="29451" y="62492"/>
                </a:lnTo>
                <a:lnTo>
                  <a:pt x="62495" y="29450"/>
                </a:lnTo>
                <a:lnTo>
                  <a:pt x="104400" y="7781"/>
                </a:lnTo>
                <a:lnTo>
                  <a:pt x="152654" y="0"/>
                </a:lnTo>
                <a:lnTo>
                  <a:pt x="200902" y="7781"/>
                </a:lnTo>
                <a:lnTo>
                  <a:pt x="242806" y="29450"/>
                </a:lnTo>
                <a:lnTo>
                  <a:pt x="275852" y="62492"/>
                </a:lnTo>
                <a:lnTo>
                  <a:pt x="297525" y="104394"/>
                </a:lnTo>
                <a:lnTo>
                  <a:pt x="305308" y="152641"/>
                </a:lnTo>
                <a:close/>
              </a:path>
            </a:pathLst>
          </a:custGeom>
          <a:ln w="3417">
            <a:solidFill>
              <a:srgbClr val="000000"/>
            </a:solidFill>
          </a:ln>
        </p:spPr>
        <p:txBody>
          <a:bodyPr wrap="square" lIns="0" tIns="0" rIns="0" bIns="0" rtlCol="0"/>
          <a:lstStyle/>
          <a:p>
            <a:endParaRPr/>
          </a:p>
        </p:txBody>
      </p:sp>
      <p:sp>
        <p:nvSpPr>
          <p:cNvPr id="32" name="object 32"/>
          <p:cNvSpPr/>
          <p:nvPr/>
        </p:nvSpPr>
        <p:spPr>
          <a:xfrm>
            <a:off x="3391636" y="4045432"/>
            <a:ext cx="305435" cy="305435"/>
          </a:xfrm>
          <a:custGeom>
            <a:avLst/>
            <a:gdLst/>
            <a:ahLst/>
            <a:cxnLst/>
            <a:rect l="l" t="t" r="r" b="b"/>
            <a:pathLst>
              <a:path w="305435" h="305435">
                <a:moveTo>
                  <a:pt x="305308" y="152654"/>
                </a:moveTo>
                <a:lnTo>
                  <a:pt x="297525" y="200907"/>
                </a:lnTo>
                <a:lnTo>
                  <a:pt x="275852" y="242812"/>
                </a:lnTo>
                <a:lnTo>
                  <a:pt x="242806" y="275856"/>
                </a:lnTo>
                <a:lnTo>
                  <a:pt x="200902" y="297526"/>
                </a:lnTo>
                <a:lnTo>
                  <a:pt x="152654" y="305308"/>
                </a:lnTo>
                <a:lnTo>
                  <a:pt x="104400" y="297526"/>
                </a:lnTo>
                <a:lnTo>
                  <a:pt x="62495" y="275856"/>
                </a:lnTo>
                <a:lnTo>
                  <a:pt x="29451" y="242812"/>
                </a:lnTo>
                <a:lnTo>
                  <a:pt x="7781" y="200907"/>
                </a:lnTo>
                <a:lnTo>
                  <a:pt x="0" y="152654"/>
                </a:lnTo>
                <a:lnTo>
                  <a:pt x="7781" y="104405"/>
                </a:lnTo>
                <a:lnTo>
                  <a:pt x="29451" y="62501"/>
                </a:lnTo>
                <a:lnTo>
                  <a:pt x="62495" y="29455"/>
                </a:lnTo>
                <a:lnTo>
                  <a:pt x="104400" y="7782"/>
                </a:lnTo>
                <a:lnTo>
                  <a:pt x="152654" y="0"/>
                </a:lnTo>
                <a:lnTo>
                  <a:pt x="200902" y="7782"/>
                </a:lnTo>
                <a:lnTo>
                  <a:pt x="242806" y="29455"/>
                </a:lnTo>
                <a:lnTo>
                  <a:pt x="275852" y="62501"/>
                </a:lnTo>
                <a:lnTo>
                  <a:pt x="297525" y="104405"/>
                </a:lnTo>
                <a:lnTo>
                  <a:pt x="305308" y="152654"/>
                </a:lnTo>
                <a:close/>
              </a:path>
            </a:pathLst>
          </a:custGeom>
          <a:ln w="3417">
            <a:solidFill>
              <a:srgbClr val="000000"/>
            </a:solidFill>
          </a:ln>
        </p:spPr>
        <p:txBody>
          <a:bodyPr wrap="square" lIns="0" tIns="0" rIns="0" bIns="0" rtlCol="0"/>
          <a:lstStyle/>
          <a:p>
            <a:endParaRPr/>
          </a:p>
        </p:txBody>
      </p:sp>
      <p:sp>
        <p:nvSpPr>
          <p:cNvPr id="33" name="object 33"/>
          <p:cNvSpPr/>
          <p:nvPr/>
        </p:nvSpPr>
        <p:spPr>
          <a:xfrm>
            <a:off x="4120260" y="3571531"/>
            <a:ext cx="305435" cy="305435"/>
          </a:xfrm>
          <a:custGeom>
            <a:avLst/>
            <a:gdLst/>
            <a:ahLst/>
            <a:cxnLst/>
            <a:rect l="l" t="t" r="r" b="b"/>
            <a:pathLst>
              <a:path w="305435" h="305435">
                <a:moveTo>
                  <a:pt x="305308" y="152654"/>
                </a:moveTo>
                <a:lnTo>
                  <a:pt x="297526" y="200902"/>
                </a:lnTo>
                <a:lnTo>
                  <a:pt x="275856" y="242806"/>
                </a:lnTo>
                <a:lnTo>
                  <a:pt x="242812" y="275852"/>
                </a:lnTo>
                <a:lnTo>
                  <a:pt x="200907" y="297525"/>
                </a:lnTo>
                <a:lnTo>
                  <a:pt x="152654" y="305308"/>
                </a:lnTo>
                <a:lnTo>
                  <a:pt x="104405" y="297525"/>
                </a:lnTo>
                <a:lnTo>
                  <a:pt x="62501" y="275852"/>
                </a:lnTo>
                <a:lnTo>
                  <a:pt x="29455" y="242806"/>
                </a:lnTo>
                <a:lnTo>
                  <a:pt x="7782" y="200902"/>
                </a:lnTo>
                <a:lnTo>
                  <a:pt x="0" y="152654"/>
                </a:lnTo>
                <a:lnTo>
                  <a:pt x="7782" y="104400"/>
                </a:lnTo>
                <a:lnTo>
                  <a:pt x="29455" y="62495"/>
                </a:lnTo>
                <a:lnTo>
                  <a:pt x="62501" y="29451"/>
                </a:lnTo>
                <a:lnTo>
                  <a:pt x="104405" y="7781"/>
                </a:lnTo>
                <a:lnTo>
                  <a:pt x="152654" y="0"/>
                </a:lnTo>
                <a:lnTo>
                  <a:pt x="200907" y="7781"/>
                </a:lnTo>
                <a:lnTo>
                  <a:pt x="242812" y="29451"/>
                </a:lnTo>
                <a:lnTo>
                  <a:pt x="275856" y="62495"/>
                </a:lnTo>
                <a:lnTo>
                  <a:pt x="297526" y="104400"/>
                </a:lnTo>
                <a:lnTo>
                  <a:pt x="305308" y="152654"/>
                </a:lnTo>
                <a:close/>
              </a:path>
            </a:pathLst>
          </a:custGeom>
          <a:ln w="3417">
            <a:solidFill>
              <a:srgbClr val="000000"/>
            </a:solidFill>
          </a:ln>
        </p:spPr>
        <p:txBody>
          <a:bodyPr wrap="square" lIns="0" tIns="0" rIns="0" bIns="0" rtlCol="0"/>
          <a:lstStyle/>
          <a:p>
            <a:endParaRPr/>
          </a:p>
        </p:txBody>
      </p:sp>
      <p:sp>
        <p:nvSpPr>
          <p:cNvPr id="34" name="object 34"/>
          <p:cNvSpPr/>
          <p:nvPr/>
        </p:nvSpPr>
        <p:spPr>
          <a:xfrm>
            <a:off x="4900396" y="3313163"/>
            <a:ext cx="305435" cy="305435"/>
          </a:xfrm>
          <a:custGeom>
            <a:avLst/>
            <a:gdLst/>
            <a:ahLst/>
            <a:cxnLst/>
            <a:rect l="l" t="t" r="r" b="b"/>
            <a:pathLst>
              <a:path w="305435" h="305435">
                <a:moveTo>
                  <a:pt x="305308" y="152641"/>
                </a:moveTo>
                <a:lnTo>
                  <a:pt x="297525" y="200894"/>
                </a:lnTo>
                <a:lnTo>
                  <a:pt x="275852" y="242799"/>
                </a:lnTo>
                <a:lnTo>
                  <a:pt x="242806" y="275843"/>
                </a:lnTo>
                <a:lnTo>
                  <a:pt x="200902" y="297513"/>
                </a:lnTo>
                <a:lnTo>
                  <a:pt x="152654" y="305295"/>
                </a:lnTo>
                <a:lnTo>
                  <a:pt x="104400" y="297513"/>
                </a:lnTo>
                <a:lnTo>
                  <a:pt x="62495" y="275843"/>
                </a:lnTo>
                <a:lnTo>
                  <a:pt x="29451" y="242799"/>
                </a:lnTo>
                <a:lnTo>
                  <a:pt x="7781" y="200894"/>
                </a:lnTo>
                <a:lnTo>
                  <a:pt x="0" y="152641"/>
                </a:lnTo>
                <a:lnTo>
                  <a:pt x="7781" y="104394"/>
                </a:lnTo>
                <a:lnTo>
                  <a:pt x="29451" y="62492"/>
                </a:lnTo>
                <a:lnTo>
                  <a:pt x="62495" y="29450"/>
                </a:lnTo>
                <a:lnTo>
                  <a:pt x="104400" y="7781"/>
                </a:lnTo>
                <a:lnTo>
                  <a:pt x="152654" y="0"/>
                </a:lnTo>
                <a:lnTo>
                  <a:pt x="200902" y="7781"/>
                </a:lnTo>
                <a:lnTo>
                  <a:pt x="242806" y="29450"/>
                </a:lnTo>
                <a:lnTo>
                  <a:pt x="275852" y="62492"/>
                </a:lnTo>
                <a:lnTo>
                  <a:pt x="297525" y="104394"/>
                </a:lnTo>
                <a:lnTo>
                  <a:pt x="305308" y="152641"/>
                </a:lnTo>
                <a:close/>
              </a:path>
            </a:pathLst>
          </a:custGeom>
          <a:ln w="3417">
            <a:solidFill>
              <a:srgbClr val="000000"/>
            </a:solidFill>
          </a:ln>
        </p:spPr>
        <p:txBody>
          <a:bodyPr wrap="square" lIns="0" tIns="0" rIns="0" bIns="0" rtlCol="0"/>
          <a:lstStyle/>
          <a:p>
            <a:endParaRPr/>
          </a:p>
        </p:txBody>
      </p:sp>
      <p:sp>
        <p:nvSpPr>
          <p:cNvPr id="35" name="object 35"/>
          <p:cNvSpPr/>
          <p:nvPr/>
        </p:nvSpPr>
        <p:spPr>
          <a:xfrm>
            <a:off x="4934115" y="4161180"/>
            <a:ext cx="305435" cy="305435"/>
          </a:xfrm>
          <a:custGeom>
            <a:avLst/>
            <a:gdLst/>
            <a:ahLst/>
            <a:cxnLst/>
            <a:rect l="l" t="t" r="r" b="b"/>
            <a:pathLst>
              <a:path w="305435" h="305435">
                <a:moveTo>
                  <a:pt x="305308" y="152654"/>
                </a:moveTo>
                <a:lnTo>
                  <a:pt x="297525" y="200902"/>
                </a:lnTo>
                <a:lnTo>
                  <a:pt x="275852" y="242806"/>
                </a:lnTo>
                <a:lnTo>
                  <a:pt x="242806" y="275852"/>
                </a:lnTo>
                <a:lnTo>
                  <a:pt x="200902" y="297525"/>
                </a:lnTo>
                <a:lnTo>
                  <a:pt x="152654" y="305308"/>
                </a:lnTo>
                <a:lnTo>
                  <a:pt x="104400" y="297525"/>
                </a:lnTo>
                <a:lnTo>
                  <a:pt x="62495" y="275852"/>
                </a:lnTo>
                <a:lnTo>
                  <a:pt x="29451" y="242806"/>
                </a:lnTo>
                <a:lnTo>
                  <a:pt x="7781" y="200902"/>
                </a:lnTo>
                <a:lnTo>
                  <a:pt x="0" y="152654"/>
                </a:lnTo>
                <a:lnTo>
                  <a:pt x="7781" y="104400"/>
                </a:lnTo>
                <a:lnTo>
                  <a:pt x="29451" y="62495"/>
                </a:lnTo>
                <a:lnTo>
                  <a:pt x="62495" y="29451"/>
                </a:lnTo>
                <a:lnTo>
                  <a:pt x="104400" y="7781"/>
                </a:lnTo>
                <a:lnTo>
                  <a:pt x="152654" y="0"/>
                </a:lnTo>
                <a:lnTo>
                  <a:pt x="200902" y="7781"/>
                </a:lnTo>
                <a:lnTo>
                  <a:pt x="242806" y="29451"/>
                </a:lnTo>
                <a:lnTo>
                  <a:pt x="275852" y="62495"/>
                </a:lnTo>
                <a:lnTo>
                  <a:pt x="297525" y="104400"/>
                </a:lnTo>
                <a:lnTo>
                  <a:pt x="305308" y="152654"/>
                </a:lnTo>
                <a:close/>
              </a:path>
            </a:pathLst>
          </a:custGeom>
          <a:ln w="3417">
            <a:solidFill>
              <a:srgbClr val="000000"/>
            </a:solidFill>
          </a:ln>
        </p:spPr>
        <p:txBody>
          <a:bodyPr wrap="square" lIns="0" tIns="0" rIns="0" bIns="0" rtlCol="0"/>
          <a:lstStyle/>
          <a:p>
            <a:endParaRPr/>
          </a:p>
        </p:txBody>
      </p:sp>
      <p:sp>
        <p:nvSpPr>
          <p:cNvPr id="36" name="object 36"/>
          <p:cNvSpPr/>
          <p:nvPr/>
        </p:nvSpPr>
        <p:spPr>
          <a:xfrm>
            <a:off x="2295258" y="3577450"/>
            <a:ext cx="410209" cy="205104"/>
          </a:xfrm>
          <a:custGeom>
            <a:avLst/>
            <a:gdLst/>
            <a:ahLst/>
            <a:cxnLst/>
            <a:rect l="l" t="t" r="r" b="b"/>
            <a:pathLst>
              <a:path w="410210" h="205104">
                <a:moveTo>
                  <a:pt x="0" y="205054"/>
                </a:moveTo>
                <a:lnTo>
                  <a:pt x="410121" y="0"/>
                </a:lnTo>
              </a:path>
            </a:pathLst>
          </a:custGeom>
          <a:ln w="3417">
            <a:solidFill>
              <a:srgbClr val="000000"/>
            </a:solidFill>
          </a:ln>
        </p:spPr>
        <p:txBody>
          <a:bodyPr wrap="square" lIns="0" tIns="0" rIns="0" bIns="0" rtlCol="0"/>
          <a:lstStyle/>
          <a:p>
            <a:endParaRPr/>
          </a:p>
        </p:txBody>
      </p:sp>
      <p:sp>
        <p:nvSpPr>
          <p:cNvPr id="37" name="object 37"/>
          <p:cNvSpPr/>
          <p:nvPr/>
        </p:nvSpPr>
        <p:spPr>
          <a:xfrm>
            <a:off x="2944609" y="3611626"/>
            <a:ext cx="513080" cy="444500"/>
          </a:xfrm>
          <a:custGeom>
            <a:avLst/>
            <a:gdLst/>
            <a:ahLst/>
            <a:cxnLst/>
            <a:rect l="l" t="t" r="r" b="b"/>
            <a:pathLst>
              <a:path w="513079" h="444500">
                <a:moveTo>
                  <a:pt x="0" y="0"/>
                </a:moveTo>
                <a:lnTo>
                  <a:pt x="512635" y="444296"/>
                </a:lnTo>
              </a:path>
            </a:pathLst>
          </a:custGeom>
          <a:ln w="3417">
            <a:solidFill>
              <a:srgbClr val="000000"/>
            </a:solidFill>
          </a:ln>
        </p:spPr>
        <p:txBody>
          <a:bodyPr wrap="square" lIns="0" tIns="0" rIns="0" bIns="0" rtlCol="0"/>
          <a:lstStyle/>
          <a:p>
            <a:endParaRPr/>
          </a:p>
        </p:txBody>
      </p:sp>
      <p:sp>
        <p:nvSpPr>
          <p:cNvPr id="38" name="object 38"/>
          <p:cNvSpPr/>
          <p:nvPr/>
        </p:nvSpPr>
        <p:spPr>
          <a:xfrm>
            <a:off x="3696487" y="3850855"/>
            <a:ext cx="478790" cy="307975"/>
          </a:xfrm>
          <a:custGeom>
            <a:avLst/>
            <a:gdLst/>
            <a:ahLst/>
            <a:cxnLst/>
            <a:rect l="l" t="t" r="r" b="b"/>
            <a:pathLst>
              <a:path w="478789" h="307975">
                <a:moveTo>
                  <a:pt x="0" y="307594"/>
                </a:moveTo>
                <a:lnTo>
                  <a:pt x="478459" y="0"/>
                </a:lnTo>
              </a:path>
            </a:pathLst>
          </a:custGeom>
          <a:ln w="3417">
            <a:solidFill>
              <a:srgbClr val="000000"/>
            </a:solidFill>
          </a:ln>
        </p:spPr>
        <p:txBody>
          <a:bodyPr wrap="square" lIns="0" tIns="0" rIns="0" bIns="0" rtlCol="0"/>
          <a:lstStyle/>
          <a:p>
            <a:endParaRPr/>
          </a:p>
        </p:txBody>
      </p:sp>
      <p:sp>
        <p:nvSpPr>
          <p:cNvPr id="39" name="object 39"/>
          <p:cNvSpPr/>
          <p:nvPr/>
        </p:nvSpPr>
        <p:spPr>
          <a:xfrm>
            <a:off x="4414177" y="3509098"/>
            <a:ext cx="478790" cy="171450"/>
          </a:xfrm>
          <a:custGeom>
            <a:avLst/>
            <a:gdLst/>
            <a:ahLst/>
            <a:cxnLst/>
            <a:rect l="l" t="t" r="r" b="b"/>
            <a:pathLst>
              <a:path w="478789" h="171450">
                <a:moveTo>
                  <a:pt x="0" y="170878"/>
                </a:moveTo>
                <a:lnTo>
                  <a:pt x="478472" y="0"/>
                </a:lnTo>
              </a:path>
            </a:pathLst>
          </a:custGeom>
          <a:ln w="3417">
            <a:solidFill>
              <a:srgbClr val="000000"/>
            </a:solidFill>
          </a:ln>
        </p:spPr>
        <p:txBody>
          <a:bodyPr wrap="square" lIns="0" tIns="0" rIns="0" bIns="0" rtlCol="0"/>
          <a:lstStyle/>
          <a:p>
            <a:endParaRPr/>
          </a:p>
        </p:txBody>
      </p:sp>
      <p:sp>
        <p:nvSpPr>
          <p:cNvPr id="40" name="object 40"/>
          <p:cNvSpPr/>
          <p:nvPr/>
        </p:nvSpPr>
        <p:spPr>
          <a:xfrm>
            <a:off x="4380001" y="3816680"/>
            <a:ext cx="581025" cy="410209"/>
          </a:xfrm>
          <a:custGeom>
            <a:avLst/>
            <a:gdLst/>
            <a:ahLst/>
            <a:cxnLst/>
            <a:rect l="l" t="t" r="r" b="b"/>
            <a:pathLst>
              <a:path w="581025" h="410210">
                <a:moveTo>
                  <a:pt x="0" y="0"/>
                </a:moveTo>
                <a:lnTo>
                  <a:pt x="580999" y="410121"/>
                </a:lnTo>
              </a:path>
            </a:pathLst>
          </a:custGeom>
          <a:ln w="3417">
            <a:solidFill>
              <a:srgbClr val="000000"/>
            </a:solidFill>
          </a:ln>
        </p:spPr>
        <p:txBody>
          <a:bodyPr wrap="square" lIns="0" tIns="0" rIns="0" bIns="0" rtlCol="0"/>
          <a:lstStyle/>
          <a:p>
            <a:endParaRPr/>
          </a:p>
        </p:txBody>
      </p:sp>
      <p:sp>
        <p:nvSpPr>
          <p:cNvPr id="41" name="object 41"/>
          <p:cNvSpPr/>
          <p:nvPr/>
        </p:nvSpPr>
        <p:spPr>
          <a:xfrm>
            <a:off x="5200231" y="3440747"/>
            <a:ext cx="137160" cy="0"/>
          </a:xfrm>
          <a:custGeom>
            <a:avLst/>
            <a:gdLst/>
            <a:ahLst/>
            <a:cxnLst/>
            <a:rect l="l" t="t" r="r" b="b"/>
            <a:pathLst>
              <a:path w="137160">
                <a:moveTo>
                  <a:pt x="0" y="0"/>
                </a:moveTo>
                <a:lnTo>
                  <a:pt x="136702" y="0"/>
                </a:lnTo>
              </a:path>
            </a:pathLst>
          </a:custGeom>
          <a:ln w="3175">
            <a:solidFill>
              <a:srgbClr val="000000"/>
            </a:solidFill>
          </a:ln>
        </p:spPr>
        <p:txBody>
          <a:bodyPr wrap="square" lIns="0" tIns="0" rIns="0" bIns="0" rtlCol="0"/>
          <a:lstStyle/>
          <a:p>
            <a:endParaRPr/>
          </a:p>
        </p:txBody>
      </p:sp>
      <p:sp>
        <p:nvSpPr>
          <p:cNvPr id="42" name="object 42"/>
          <p:cNvSpPr/>
          <p:nvPr/>
        </p:nvSpPr>
        <p:spPr>
          <a:xfrm>
            <a:off x="5200231" y="3440747"/>
            <a:ext cx="137160" cy="0"/>
          </a:xfrm>
          <a:custGeom>
            <a:avLst/>
            <a:gdLst/>
            <a:ahLst/>
            <a:cxnLst/>
            <a:rect l="l" t="t" r="r" b="b"/>
            <a:pathLst>
              <a:path w="137160">
                <a:moveTo>
                  <a:pt x="0" y="0"/>
                </a:moveTo>
                <a:lnTo>
                  <a:pt x="136702" y="0"/>
                </a:lnTo>
              </a:path>
            </a:pathLst>
          </a:custGeom>
          <a:ln w="3417">
            <a:solidFill>
              <a:srgbClr val="000000"/>
            </a:solidFill>
          </a:ln>
        </p:spPr>
        <p:txBody>
          <a:bodyPr wrap="square" lIns="0" tIns="0" rIns="0" bIns="0" rtlCol="0"/>
          <a:lstStyle/>
          <a:p>
            <a:endParaRPr/>
          </a:p>
        </p:txBody>
      </p:sp>
      <p:sp>
        <p:nvSpPr>
          <p:cNvPr id="43" name="object 43"/>
          <p:cNvSpPr/>
          <p:nvPr/>
        </p:nvSpPr>
        <p:spPr>
          <a:xfrm>
            <a:off x="5234406" y="4295152"/>
            <a:ext cx="137160" cy="0"/>
          </a:xfrm>
          <a:custGeom>
            <a:avLst/>
            <a:gdLst/>
            <a:ahLst/>
            <a:cxnLst/>
            <a:rect l="l" t="t" r="r" b="b"/>
            <a:pathLst>
              <a:path w="137160">
                <a:moveTo>
                  <a:pt x="0" y="0"/>
                </a:moveTo>
                <a:lnTo>
                  <a:pt x="136702" y="0"/>
                </a:lnTo>
              </a:path>
            </a:pathLst>
          </a:custGeom>
          <a:ln w="3175">
            <a:solidFill>
              <a:srgbClr val="000000"/>
            </a:solidFill>
          </a:ln>
        </p:spPr>
        <p:txBody>
          <a:bodyPr wrap="square" lIns="0" tIns="0" rIns="0" bIns="0" rtlCol="0"/>
          <a:lstStyle/>
          <a:p>
            <a:endParaRPr/>
          </a:p>
        </p:txBody>
      </p:sp>
      <p:sp>
        <p:nvSpPr>
          <p:cNvPr id="44" name="object 44"/>
          <p:cNvSpPr/>
          <p:nvPr/>
        </p:nvSpPr>
        <p:spPr>
          <a:xfrm>
            <a:off x="5234406" y="4295152"/>
            <a:ext cx="137160" cy="0"/>
          </a:xfrm>
          <a:custGeom>
            <a:avLst/>
            <a:gdLst/>
            <a:ahLst/>
            <a:cxnLst/>
            <a:rect l="l" t="t" r="r" b="b"/>
            <a:pathLst>
              <a:path w="137160">
                <a:moveTo>
                  <a:pt x="0" y="0"/>
                </a:moveTo>
                <a:lnTo>
                  <a:pt x="136702" y="0"/>
                </a:lnTo>
              </a:path>
            </a:pathLst>
          </a:custGeom>
          <a:ln w="3417">
            <a:solidFill>
              <a:srgbClr val="000000"/>
            </a:solidFill>
          </a:ln>
        </p:spPr>
        <p:txBody>
          <a:bodyPr wrap="square" lIns="0" tIns="0" rIns="0" bIns="0" rtlCol="0"/>
          <a:lstStyle/>
          <a:p>
            <a:endParaRPr/>
          </a:p>
        </p:txBody>
      </p:sp>
      <p:sp>
        <p:nvSpPr>
          <p:cNvPr id="45" name="object 45"/>
          <p:cNvSpPr/>
          <p:nvPr/>
        </p:nvSpPr>
        <p:spPr>
          <a:xfrm>
            <a:off x="1885149" y="3885031"/>
            <a:ext cx="137160" cy="0"/>
          </a:xfrm>
          <a:custGeom>
            <a:avLst/>
            <a:gdLst/>
            <a:ahLst/>
            <a:cxnLst/>
            <a:rect l="l" t="t" r="r" b="b"/>
            <a:pathLst>
              <a:path w="137160">
                <a:moveTo>
                  <a:pt x="0" y="0"/>
                </a:moveTo>
                <a:lnTo>
                  <a:pt x="136702" y="0"/>
                </a:lnTo>
              </a:path>
            </a:pathLst>
          </a:custGeom>
          <a:ln w="3175">
            <a:solidFill>
              <a:srgbClr val="000000"/>
            </a:solidFill>
          </a:ln>
        </p:spPr>
        <p:txBody>
          <a:bodyPr wrap="square" lIns="0" tIns="0" rIns="0" bIns="0" rtlCol="0"/>
          <a:lstStyle/>
          <a:p>
            <a:endParaRPr/>
          </a:p>
        </p:txBody>
      </p:sp>
      <p:sp>
        <p:nvSpPr>
          <p:cNvPr id="46" name="object 46"/>
          <p:cNvSpPr/>
          <p:nvPr/>
        </p:nvSpPr>
        <p:spPr>
          <a:xfrm>
            <a:off x="1885149" y="3885031"/>
            <a:ext cx="137160" cy="0"/>
          </a:xfrm>
          <a:custGeom>
            <a:avLst/>
            <a:gdLst/>
            <a:ahLst/>
            <a:cxnLst/>
            <a:rect l="l" t="t" r="r" b="b"/>
            <a:pathLst>
              <a:path w="137160">
                <a:moveTo>
                  <a:pt x="0" y="0"/>
                </a:moveTo>
                <a:lnTo>
                  <a:pt x="136702" y="0"/>
                </a:lnTo>
              </a:path>
            </a:pathLst>
          </a:custGeom>
          <a:ln w="3417">
            <a:solidFill>
              <a:srgbClr val="000000"/>
            </a:solidFill>
            <a:prstDash val="lgDash"/>
          </a:ln>
        </p:spPr>
        <p:txBody>
          <a:bodyPr wrap="square" lIns="0" tIns="0" rIns="0" bIns="0" rtlCol="0"/>
          <a:lstStyle/>
          <a:p>
            <a:endParaRPr/>
          </a:p>
        </p:txBody>
      </p:sp>
      <p:sp>
        <p:nvSpPr>
          <p:cNvPr id="47" name="object 47"/>
          <p:cNvSpPr txBox="1"/>
          <p:nvPr/>
        </p:nvSpPr>
        <p:spPr>
          <a:xfrm>
            <a:off x="3444552" y="4093446"/>
            <a:ext cx="200660" cy="175260"/>
          </a:xfrm>
          <a:prstGeom prst="rect">
            <a:avLst/>
          </a:prstGeom>
        </p:spPr>
        <p:txBody>
          <a:bodyPr vert="horz" wrap="square" lIns="0" tIns="0" rIns="0" bIns="0" rtlCol="0">
            <a:spAutoFit/>
          </a:bodyPr>
          <a:lstStyle/>
          <a:p>
            <a:pPr marL="12700">
              <a:lnSpc>
                <a:spcPct val="100000"/>
              </a:lnSpc>
            </a:pPr>
            <a:r>
              <a:rPr sz="1050" i="1" spc="15" dirty="0">
                <a:latin typeface="Arial"/>
                <a:cs typeface="Arial"/>
              </a:rPr>
              <a:t>R3</a:t>
            </a:r>
            <a:endParaRPr sz="1050">
              <a:latin typeface="Arial"/>
              <a:cs typeface="Arial"/>
            </a:endParaRPr>
          </a:p>
        </p:txBody>
      </p:sp>
      <p:sp>
        <p:nvSpPr>
          <p:cNvPr id="48" name="object 48"/>
          <p:cNvSpPr txBox="1"/>
          <p:nvPr/>
        </p:nvSpPr>
        <p:spPr>
          <a:xfrm>
            <a:off x="4230602" y="3649158"/>
            <a:ext cx="200660" cy="175260"/>
          </a:xfrm>
          <a:prstGeom prst="rect">
            <a:avLst/>
          </a:prstGeom>
        </p:spPr>
        <p:txBody>
          <a:bodyPr vert="horz" wrap="square" lIns="0" tIns="0" rIns="0" bIns="0" rtlCol="0">
            <a:spAutoFit/>
          </a:bodyPr>
          <a:lstStyle/>
          <a:p>
            <a:pPr marL="12700">
              <a:lnSpc>
                <a:spcPct val="100000"/>
              </a:lnSpc>
            </a:pPr>
            <a:r>
              <a:rPr sz="1050" i="1" spc="15" dirty="0">
                <a:latin typeface="Arial"/>
                <a:cs typeface="Arial"/>
              </a:rPr>
              <a:t>R4</a:t>
            </a:r>
            <a:endParaRPr sz="1050">
              <a:latin typeface="Arial"/>
              <a:cs typeface="Arial"/>
            </a:endParaRPr>
          </a:p>
        </p:txBody>
      </p:sp>
      <p:sp>
        <p:nvSpPr>
          <p:cNvPr id="49" name="object 49"/>
          <p:cNvSpPr txBox="1"/>
          <p:nvPr/>
        </p:nvSpPr>
        <p:spPr>
          <a:xfrm>
            <a:off x="3239489" y="3674558"/>
            <a:ext cx="86360" cy="144145"/>
          </a:xfrm>
          <a:prstGeom prst="rect">
            <a:avLst/>
          </a:prstGeom>
        </p:spPr>
        <p:txBody>
          <a:bodyPr vert="horz" wrap="square" lIns="0" tIns="0" rIns="0" bIns="0" rtlCol="0">
            <a:spAutoFit/>
          </a:bodyPr>
          <a:lstStyle/>
          <a:p>
            <a:pPr marL="12700">
              <a:lnSpc>
                <a:spcPct val="100000"/>
              </a:lnSpc>
            </a:pPr>
            <a:r>
              <a:rPr sz="850" i="1" spc="5" dirty="0">
                <a:latin typeface="Arial"/>
                <a:cs typeface="Arial"/>
              </a:rPr>
              <a:t>1</a:t>
            </a:r>
            <a:endParaRPr sz="850">
              <a:latin typeface="Arial"/>
              <a:cs typeface="Arial"/>
            </a:endParaRPr>
          </a:p>
        </p:txBody>
      </p:sp>
      <p:sp>
        <p:nvSpPr>
          <p:cNvPr id="50" name="object 50"/>
          <p:cNvSpPr txBox="1"/>
          <p:nvPr/>
        </p:nvSpPr>
        <p:spPr>
          <a:xfrm>
            <a:off x="3991364" y="3982143"/>
            <a:ext cx="86360" cy="144145"/>
          </a:xfrm>
          <a:prstGeom prst="rect">
            <a:avLst/>
          </a:prstGeom>
        </p:spPr>
        <p:txBody>
          <a:bodyPr vert="horz" wrap="square" lIns="0" tIns="0" rIns="0" bIns="0" rtlCol="0">
            <a:spAutoFit/>
          </a:bodyPr>
          <a:lstStyle/>
          <a:p>
            <a:pPr marL="12700">
              <a:lnSpc>
                <a:spcPct val="100000"/>
              </a:lnSpc>
            </a:pPr>
            <a:r>
              <a:rPr sz="850" i="1" spc="5" dirty="0">
                <a:latin typeface="Arial"/>
                <a:cs typeface="Arial"/>
              </a:rPr>
              <a:t>1</a:t>
            </a:r>
            <a:endParaRPr sz="850">
              <a:latin typeface="Arial"/>
              <a:cs typeface="Arial"/>
            </a:endParaRPr>
          </a:p>
        </p:txBody>
      </p:sp>
      <p:sp>
        <p:nvSpPr>
          <p:cNvPr id="51" name="object 51"/>
          <p:cNvSpPr txBox="1"/>
          <p:nvPr/>
        </p:nvSpPr>
        <p:spPr>
          <a:xfrm>
            <a:off x="4606533" y="3401148"/>
            <a:ext cx="86360" cy="144145"/>
          </a:xfrm>
          <a:prstGeom prst="rect">
            <a:avLst/>
          </a:prstGeom>
        </p:spPr>
        <p:txBody>
          <a:bodyPr vert="horz" wrap="square" lIns="0" tIns="0" rIns="0" bIns="0" rtlCol="0">
            <a:spAutoFit/>
          </a:bodyPr>
          <a:lstStyle/>
          <a:p>
            <a:pPr marL="12700">
              <a:lnSpc>
                <a:spcPct val="100000"/>
              </a:lnSpc>
            </a:pPr>
            <a:r>
              <a:rPr sz="850" i="1" spc="5" dirty="0">
                <a:latin typeface="Arial"/>
                <a:cs typeface="Arial"/>
              </a:rPr>
              <a:t>1</a:t>
            </a:r>
            <a:endParaRPr sz="850">
              <a:latin typeface="Arial"/>
              <a:cs typeface="Arial"/>
            </a:endParaRPr>
          </a:p>
        </p:txBody>
      </p:sp>
      <p:sp>
        <p:nvSpPr>
          <p:cNvPr id="52" name="object 52"/>
          <p:cNvSpPr txBox="1"/>
          <p:nvPr/>
        </p:nvSpPr>
        <p:spPr>
          <a:xfrm>
            <a:off x="4606533" y="4050495"/>
            <a:ext cx="86360" cy="144145"/>
          </a:xfrm>
          <a:prstGeom prst="rect">
            <a:avLst/>
          </a:prstGeom>
        </p:spPr>
        <p:txBody>
          <a:bodyPr vert="horz" wrap="square" lIns="0" tIns="0" rIns="0" bIns="0" rtlCol="0">
            <a:spAutoFit/>
          </a:bodyPr>
          <a:lstStyle/>
          <a:p>
            <a:pPr marL="12700">
              <a:lnSpc>
                <a:spcPct val="100000"/>
              </a:lnSpc>
            </a:pPr>
            <a:r>
              <a:rPr sz="850" i="1" spc="5" dirty="0">
                <a:latin typeface="Arial"/>
                <a:cs typeface="Arial"/>
              </a:rPr>
              <a:t>1</a:t>
            </a:r>
            <a:endParaRPr sz="850">
              <a:latin typeface="Arial"/>
              <a:cs typeface="Arial"/>
            </a:endParaRPr>
          </a:p>
        </p:txBody>
      </p:sp>
      <p:sp>
        <p:nvSpPr>
          <p:cNvPr id="53" name="object 53"/>
          <p:cNvSpPr txBox="1"/>
          <p:nvPr/>
        </p:nvSpPr>
        <p:spPr>
          <a:xfrm>
            <a:off x="2077505" y="4118846"/>
            <a:ext cx="211454" cy="144145"/>
          </a:xfrm>
          <a:prstGeom prst="rect">
            <a:avLst/>
          </a:prstGeom>
        </p:spPr>
        <p:txBody>
          <a:bodyPr vert="horz" wrap="square" lIns="0" tIns="0" rIns="0" bIns="0" rtlCol="0">
            <a:spAutoFit/>
          </a:bodyPr>
          <a:lstStyle/>
          <a:p>
            <a:pPr marL="12700">
              <a:lnSpc>
                <a:spcPct val="100000"/>
              </a:lnSpc>
            </a:pPr>
            <a:r>
              <a:rPr sz="850" i="1" spc="5" dirty="0">
                <a:latin typeface="Arial"/>
                <a:cs typeface="Arial"/>
              </a:rPr>
              <a:t>d=3</a:t>
            </a:r>
            <a:endParaRPr sz="850">
              <a:latin typeface="Arial"/>
              <a:cs typeface="Arial"/>
            </a:endParaRPr>
          </a:p>
        </p:txBody>
      </p:sp>
      <p:sp>
        <p:nvSpPr>
          <p:cNvPr id="54" name="object 54"/>
          <p:cNvSpPr txBox="1"/>
          <p:nvPr/>
        </p:nvSpPr>
        <p:spPr>
          <a:xfrm>
            <a:off x="2555968" y="3409924"/>
            <a:ext cx="416559" cy="408940"/>
          </a:xfrm>
          <a:prstGeom prst="rect">
            <a:avLst/>
          </a:prstGeom>
        </p:spPr>
        <p:txBody>
          <a:bodyPr vert="horz" wrap="square" lIns="0" tIns="0" rIns="0" bIns="0" rtlCol="0">
            <a:spAutoFit/>
          </a:bodyPr>
          <a:lstStyle/>
          <a:p>
            <a:pPr marL="217170">
              <a:lnSpc>
                <a:spcPct val="100000"/>
              </a:lnSpc>
            </a:pPr>
            <a:r>
              <a:rPr sz="1050" i="1" spc="15" dirty="0">
                <a:latin typeface="Arial"/>
                <a:cs typeface="Arial"/>
              </a:rPr>
              <a:t>R2</a:t>
            </a:r>
            <a:endParaRPr sz="1050">
              <a:latin typeface="Arial"/>
              <a:cs typeface="Arial"/>
            </a:endParaRPr>
          </a:p>
          <a:p>
            <a:pPr marL="12700">
              <a:lnSpc>
                <a:spcPct val="100000"/>
              </a:lnSpc>
              <a:spcBef>
                <a:spcPts val="819"/>
              </a:spcBef>
              <a:tabLst>
                <a:tab pos="217170" algn="l"/>
              </a:tabLst>
            </a:pPr>
            <a:r>
              <a:rPr sz="850" i="1" spc="5" dirty="0">
                <a:latin typeface="Arial"/>
                <a:cs typeface="Arial"/>
              </a:rPr>
              <a:t>1	d=2</a:t>
            </a:r>
            <a:endParaRPr sz="850">
              <a:latin typeface="Arial"/>
              <a:cs typeface="Arial"/>
            </a:endParaRPr>
          </a:p>
        </p:txBody>
      </p:sp>
      <p:sp>
        <p:nvSpPr>
          <p:cNvPr id="55" name="object 55"/>
          <p:cNvSpPr txBox="1"/>
          <p:nvPr/>
        </p:nvSpPr>
        <p:spPr>
          <a:xfrm>
            <a:off x="3444549" y="4392255"/>
            <a:ext cx="211454" cy="144145"/>
          </a:xfrm>
          <a:prstGeom prst="rect">
            <a:avLst/>
          </a:prstGeom>
        </p:spPr>
        <p:txBody>
          <a:bodyPr vert="horz" wrap="square" lIns="0" tIns="0" rIns="0" bIns="0" rtlCol="0">
            <a:spAutoFit/>
          </a:bodyPr>
          <a:lstStyle/>
          <a:p>
            <a:pPr marL="12700">
              <a:lnSpc>
                <a:spcPct val="100000"/>
              </a:lnSpc>
            </a:pPr>
            <a:r>
              <a:rPr sz="850" i="1" spc="5" dirty="0">
                <a:latin typeface="Arial"/>
                <a:cs typeface="Arial"/>
              </a:rPr>
              <a:t>d=1</a:t>
            </a:r>
            <a:endParaRPr sz="850">
              <a:latin typeface="Arial"/>
              <a:cs typeface="Arial"/>
            </a:endParaRPr>
          </a:p>
        </p:txBody>
      </p:sp>
      <p:sp>
        <p:nvSpPr>
          <p:cNvPr id="56" name="object 56"/>
          <p:cNvSpPr txBox="1"/>
          <p:nvPr/>
        </p:nvSpPr>
        <p:spPr>
          <a:xfrm>
            <a:off x="4162246" y="3401148"/>
            <a:ext cx="211454" cy="144145"/>
          </a:xfrm>
          <a:prstGeom prst="rect">
            <a:avLst/>
          </a:prstGeom>
        </p:spPr>
        <p:txBody>
          <a:bodyPr vert="horz" wrap="square" lIns="0" tIns="0" rIns="0" bIns="0" rtlCol="0">
            <a:spAutoFit/>
          </a:bodyPr>
          <a:lstStyle/>
          <a:p>
            <a:pPr marL="12700">
              <a:lnSpc>
                <a:spcPct val="100000"/>
              </a:lnSpc>
            </a:pPr>
            <a:r>
              <a:rPr sz="850" i="1" spc="5" dirty="0">
                <a:latin typeface="Arial"/>
                <a:cs typeface="Arial"/>
              </a:rPr>
              <a:t>d=0</a:t>
            </a:r>
            <a:endParaRPr sz="850">
              <a:latin typeface="Arial"/>
              <a:cs typeface="Arial"/>
            </a:endParaRPr>
          </a:p>
        </p:txBody>
      </p:sp>
      <p:sp>
        <p:nvSpPr>
          <p:cNvPr id="57" name="object 57"/>
          <p:cNvSpPr txBox="1"/>
          <p:nvPr/>
        </p:nvSpPr>
        <p:spPr>
          <a:xfrm>
            <a:off x="4948296" y="3161917"/>
            <a:ext cx="211454" cy="144145"/>
          </a:xfrm>
          <a:prstGeom prst="rect">
            <a:avLst/>
          </a:prstGeom>
        </p:spPr>
        <p:txBody>
          <a:bodyPr vert="horz" wrap="square" lIns="0" tIns="0" rIns="0" bIns="0" rtlCol="0">
            <a:spAutoFit/>
          </a:bodyPr>
          <a:lstStyle/>
          <a:p>
            <a:pPr marL="12700">
              <a:lnSpc>
                <a:spcPct val="100000"/>
              </a:lnSpc>
            </a:pPr>
            <a:r>
              <a:rPr sz="850" i="1" spc="5" dirty="0">
                <a:latin typeface="Arial"/>
                <a:cs typeface="Arial"/>
              </a:rPr>
              <a:t>d=1</a:t>
            </a:r>
            <a:endParaRPr sz="850">
              <a:latin typeface="Arial"/>
              <a:cs typeface="Arial"/>
            </a:endParaRPr>
          </a:p>
        </p:txBody>
      </p:sp>
      <p:sp>
        <p:nvSpPr>
          <p:cNvPr id="58" name="object 58"/>
          <p:cNvSpPr txBox="1"/>
          <p:nvPr/>
        </p:nvSpPr>
        <p:spPr>
          <a:xfrm>
            <a:off x="5050824" y="4494781"/>
            <a:ext cx="211454" cy="144145"/>
          </a:xfrm>
          <a:prstGeom prst="rect">
            <a:avLst/>
          </a:prstGeom>
        </p:spPr>
        <p:txBody>
          <a:bodyPr vert="horz" wrap="square" lIns="0" tIns="0" rIns="0" bIns="0" rtlCol="0">
            <a:spAutoFit/>
          </a:bodyPr>
          <a:lstStyle/>
          <a:p>
            <a:pPr marL="12700">
              <a:lnSpc>
                <a:spcPct val="100000"/>
              </a:lnSpc>
            </a:pPr>
            <a:r>
              <a:rPr sz="850" i="1" spc="5" dirty="0">
                <a:latin typeface="Arial"/>
                <a:cs typeface="Arial"/>
              </a:rPr>
              <a:t>d=1</a:t>
            </a:r>
            <a:endParaRPr sz="850">
              <a:latin typeface="Arial"/>
              <a:cs typeface="Arial"/>
            </a:endParaRPr>
          </a:p>
        </p:txBody>
      </p:sp>
      <p:sp>
        <p:nvSpPr>
          <p:cNvPr id="59" name="object 59"/>
          <p:cNvSpPr txBox="1"/>
          <p:nvPr/>
        </p:nvSpPr>
        <p:spPr>
          <a:xfrm>
            <a:off x="1633216" y="3820035"/>
            <a:ext cx="644525" cy="175260"/>
          </a:xfrm>
          <a:prstGeom prst="rect">
            <a:avLst/>
          </a:prstGeom>
        </p:spPr>
        <p:txBody>
          <a:bodyPr vert="horz" wrap="square" lIns="0" tIns="0" rIns="0" bIns="0" rtlCol="0">
            <a:spAutoFit/>
          </a:bodyPr>
          <a:lstStyle/>
          <a:p>
            <a:pPr marL="12700">
              <a:lnSpc>
                <a:spcPct val="100000"/>
              </a:lnSpc>
              <a:tabLst>
                <a:tab pos="456565" algn="l"/>
              </a:tabLst>
            </a:pPr>
            <a:r>
              <a:rPr sz="950" i="1" spc="10" dirty="0">
                <a:latin typeface="Arial"/>
                <a:cs typeface="Arial"/>
              </a:rPr>
              <a:t>ece	</a:t>
            </a:r>
            <a:r>
              <a:rPr sz="1050" i="1" spc="15" dirty="0">
                <a:latin typeface="Arial"/>
                <a:cs typeface="Arial"/>
              </a:rPr>
              <a:t>R1</a:t>
            </a:r>
            <a:endParaRPr sz="1050">
              <a:latin typeface="Arial"/>
              <a:cs typeface="Arial"/>
            </a:endParaRPr>
          </a:p>
        </p:txBody>
      </p:sp>
      <p:sp>
        <p:nvSpPr>
          <p:cNvPr id="60" name="object 60"/>
          <p:cNvSpPr txBox="1"/>
          <p:nvPr/>
        </p:nvSpPr>
        <p:spPr>
          <a:xfrm>
            <a:off x="5016651" y="4195976"/>
            <a:ext cx="1057910" cy="175260"/>
          </a:xfrm>
          <a:prstGeom prst="rect">
            <a:avLst/>
          </a:prstGeom>
        </p:spPr>
        <p:txBody>
          <a:bodyPr vert="horz" wrap="square" lIns="0" tIns="0" rIns="0" bIns="0" rtlCol="0">
            <a:spAutoFit/>
          </a:bodyPr>
          <a:lstStyle/>
          <a:p>
            <a:pPr marL="12700">
              <a:lnSpc>
                <a:spcPct val="100000"/>
              </a:lnSpc>
              <a:tabLst>
                <a:tab pos="422275" algn="l"/>
              </a:tabLst>
            </a:pPr>
            <a:r>
              <a:rPr sz="1050" i="1" spc="15" dirty="0">
                <a:latin typeface="Arial"/>
                <a:cs typeface="Arial"/>
              </a:rPr>
              <a:t>R6	</a:t>
            </a:r>
            <a:r>
              <a:rPr sz="950" i="1" spc="5" dirty="0">
                <a:latin typeface="Arial"/>
                <a:cs typeface="Arial"/>
              </a:rPr>
              <a:t>mechanical</a:t>
            </a:r>
            <a:endParaRPr sz="950">
              <a:latin typeface="Arial"/>
              <a:cs typeface="Arial"/>
            </a:endParaRPr>
          </a:p>
        </p:txBody>
      </p:sp>
      <p:sp>
        <p:nvSpPr>
          <p:cNvPr id="61" name="object 61"/>
          <p:cNvSpPr txBox="1"/>
          <p:nvPr/>
        </p:nvSpPr>
        <p:spPr>
          <a:xfrm>
            <a:off x="4982475" y="3341573"/>
            <a:ext cx="1209040" cy="175260"/>
          </a:xfrm>
          <a:prstGeom prst="rect">
            <a:avLst/>
          </a:prstGeom>
        </p:spPr>
        <p:txBody>
          <a:bodyPr vert="horz" wrap="square" lIns="0" tIns="0" rIns="0" bIns="0" rtlCol="0">
            <a:spAutoFit/>
          </a:bodyPr>
          <a:lstStyle/>
          <a:p>
            <a:pPr marL="12700">
              <a:lnSpc>
                <a:spcPct val="100000"/>
              </a:lnSpc>
              <a:tabLst>
                <a:tab pos="387985" algn="l"/>
              </a:tabLst>
            </a:pPr>
            <a:r>
              <a:rPr sz="1050" i="1" spc="15" dirty="0">
                <a:latin typeface="Arial"/>
                <a:cs typeface="Arial"/>
              </a:rPr>
              <a:t>R5	</a:t>
            </a:r>
            <a:r>
              <a:rPr sz="950" i="1" spc="5" dirty="0">
                <a:latin typeface="Arial"/>
                <a:cs typeface="Arial"/>
              </a:rPr>
              <a:t>bioengineering</a:t>
            </a:r>
            <a:endParaRPr sz="950">
              <a:latin typeface="Arial"/>
              <a:cs typeface="Arial"/>
            </a:endParaRPr>
          </a:p>
        </p:txBody>
      </p:sp>
      <p:sp>
        <p:nvSpPr>
          <p:cNvPr id="62" name="object 62"/>
          <p:cNvSpPr/>
          <p:nvPr/>
        </p:nvSpPr>
        <p:spPr>
          <a:xfrm>
            <a:off x="1974456" y="5597893"/>
            <a:ext cx="307975" cy="307975"/>
          </a:xfrm>
          <a:custGeom>
            <a:avLst/>
            <a:gdLst/>
            <a:ahLst/>
            <a:cxnLst/>
            <a:rect l="l" t="t" r="r" b="b"/>
            <a:pathLst>
              <a:path w="307975" h="307975">
                <a:moveTo>
                  <a:pt x="307860" y="153924"/>
                </a:moveTo>
                <a:lnTo>
                  <a:pt x="300013" y="202578"/>
                </a:lnTo>
                <a:lnTo>
                  <a:pt x="278163" y="244835"/>
                </a:lnTo>
                <a:lnTo>
                  <a:pt x="244843" y="278158"/>
                </a:lnTo>
                <a:lnTo>
                  <a:pt x="202590" y="300012"/>
                </a:lnTo>
                <a:lnTo>
                  <a:pt x="153936" y="307860"/>
                </a:lnTo>
                <a:lnTo>
                  <a:pt x="105281" y="300012"/>
                </a:lnTo>
                <a:lnTo>
                  <a:pt x="63025" y="278158"/>
                </a:lnTo>
                <a:lnTo>
                  <a:pt x="29701" y="244835"/>
                </a:lnTo>
                <a:lnTo>
                  <a:pt x="7848" y="202578"/>
                </a:lnTo>
                <a:lnTo>
                  <a:pt x="0" y="153924"/>
                </a:lnTo>
                <a:lnTo>
                  <a:pt x="7848" y="105270"/>
                </a:lnTo>
                <a:lnTo>
                  <a:pt x="29701" y="63016"/>
                </a:lnTo>
                <a:lnTo>
                  <a:pt x="63025" y="29697"/>
                </a:lnTo>
                <a:lnTo>
                  <a:pt x="105281" y="7846"/>
                </a:lnTo>
                <a:lnTo>
                  <a:pt x="153936" y="0"/>
                </a:lnTo>
                <a:lnTo>
                  <a:pt x="202590" y="7846"/>
                </a:lnTo>
                <a:lnTo>
                  <a:pt x="244843" y="29697"/>
                </a:lnTo>
                <a:lnTo>
                  <a:pt x="278163" y="63016"/>
                </a:lnTo>
                <a:lnTo>
                  <a:pt x="300013" y="105270"/>
                </a:lnTo>
                <a:lnTo>
                  <a:pt x="307860" y="153924"/>
                </a:lnTo>
                <a:close/>
              </a:path>
            </a:pathLst>
          </a:custGeom>
          <a:ln w="3446">
            <a:solidFill>
              <a:srgbClr val="000000"/>
            </a:solidFill>
          </a:ln>
        </p:spPr>
        <p:txBody>
          <a:bodyPr wrap="square" lIns="0" tIns="0" rIns="0" bIns="0" rtlCol="0"/>
          <a:lstStyle/>
          <a:p>
            <a:endParaRPr/>
          </a:p>
        </p:txBody>
      </p:sp>
      <p:sp>
        <p:nvSpPr>
          <p:cNvPr id="63" name="object 63"/>
          <p:cNvSpPr/>
          <p:nvPr/>
        </p:nvSpPr>
        <p:spPr>
          <a:xfrm>
            <a:off x="2667838" y="5205945"/>
            <a:ext cx="307975" cy="307975"/>
          </a:xfrm>
          <a:custGeom>
            <a:avLst/>
            <a:gdLst/>
            <a:ahLst/>
            <a:cxnLst/>
            <a:rect l="l" t="t" r="r" b="b"/>
            <a:pathLst>
              <a:path w="307975" h="307975">
                <a:moveTo>
                  <a:pt x="307860" y="153924"/>
                </a:moveTo>
                <a:lnTo>
                  <a:pt x="300013" y="202578"/>
                </a:lnTo>
                <a:lnTo>
                  <a:pt x="278163" y="244835"/>
                </a:lnTo>
                <a:lnTo>
                  <a:pt x="244843" y="278158"/>
                </a:lnTo>
                <a:lnTo>
                  <a:pt x="202590" y="300012"/>
                </a:lnTo>
                <a:lnTo>
                  <a:pt x="153936" y="307860"/>
                </a:lnTo>
                <a:lnTo>
                  <a:pt x="105281" y="300012"/>
                </a:lnTo>
                <a:lnTo>
                  <a:pt x="63025" y="278158"/>
                </a:lnTo>
                <a:lnTo>
                  <a:pt x="29701" y="244835"/>
                </a:lnTo>
                <a:lnTo>
                  <a:pt x="7848" y="202578"/>
                </a:lnTo>
                <a:lnTo>
                  <a:pt x="0" y="153924"/>
                </a:lnTo>
                <a:lnTo>
                  <a:pt x="7848" y="105270"/>
                </a:lnTo>
                <a:lnTo>
                  <a:pt x="29701" y="63016"/>
                </a:lnTo>
                <a:lnTo>
                  <a:pt x="63025" y="29697"/>
                </a:lnTo>
                <a:lnTo>
                  <a:pt x="105281" y="7846"/>
                </a:lnTo>
                <a:lnTo>
                  <a:pt x="153936" y="0"/>
                </a:lnTo>
                <a:lnTo>
                  <a:pt x="202590" y="7846"/>
                </a:lnTo>
                <a:lnTo>
                  <a:pt x="244843" y="29697"/>
                </a:lnTo>
                <a:lnTo>
                  <a:pt x="278163" y="63016"/>
                </a:lnTo>
                <a:lnTo>
                  <a:pt x="300013" y="105270"/>
                </a:lnTo>
                <a:lnTo>
                  <a:pt x="307860" y="153924"/>
                </a:lnTo>
                <a:close/>
              </a:path>
            </a:pathLst>
          </a:custGeom>
          <a:ln w="3446">
            <a:solidFill>
              <a:srgbClr val="000000"/>
            </a:solidFill>
          </a:ln>
        </p:spPr>
        <p:txBody>
          <a:bodyPr wrap="square" lIns="0" tIns="0" rIns="0" bIns="0" rtlCol="0"/>
          <a:lstStyle/>
          <a:p>
            <a:endParaRPr/>
          </a:p>
        </p:txBody>
      </p:sp>
      <p:sp>
        <p:nvSpPr>
          <p:cNvPr id="64" name="object 64"/>
          <p:cNvSpPr/>
          <p:nvPr/>
        </p:nvSpPr>
        <p:spPr>
          <a:xfrm>
            <a:off x="3371786" y="5913564"/>
            <a:ext cx="307975" cy="307975"/>
          </a:xfrm>
          <a:custGeom>
            <a:avLst/>
            <a:gdLst/>
            <a:ahLst/>
            <a:cxnLst/>
            <a:rect l="l" t="t" r="r" b="b"/>
            <a:pathLst>
              <a:path w="307975" h="307975">
                <a:moveTo>
                  <a:pt x="307873" y="153936"/>
                </a:moveTo>
                <a:lnTo>
                  <a:pt x="300025" y="202590"/>
                </a:lnTo>
                <a:lnTo>
                  <a:pt x="278171" y="244843"/>
                </a:lnTo>
                <a:lnTo>
                  <a:pt x="244848" y="278163"/>
                </a:lnTo>
                <a:lnTo>
                  <a:pt x="202591" y="300013"/>
                </a:lnTo>
                <a:lnTo>
                  <a:pt x="153936" y="307860"/>
                </a:lnTo>
                <a:lnTo>
                  <a:pt x="105281" y="300013"/>
                </a:lnTo>
                <a:lnTo>
                  <a:pt x="63025" y="278163"/>
                </a:lnTo>
                <a:lnTo>
                  <a:pt x="29701" y="244843"/>
                </a:lnTo>
                <a:lnTo>
                  <a:pt x="7848" y="202590"/>
                </a:lnTo>
                <a:lnTo>
                  <a:pt x="0" y="153936"/>
                </a:lnTo>
                <a:lnTo>
                  <a:pt x="7848" y="105281"/>
                </a:lnTo>
                <a:lnTo>
                  <a:pt x="29701" y="63025"/>
                </a:lnTo>
                <a:lnTo>
                  <a:pt x="63025" y="29701"/>
                </a:lnTo>
                <a:lnTo>
                  <a:pt x="105281" y="7848"/>
                </a:lnTo>
                <a:lnTo>
                  <a:pt x="153936" y="0"/>
                </a:lnTo>
                <a:lnTo>
                  <a:pt x="202591" y="7848"/>
                </a:lnTo>
                <a:lnTo>
                  <a:pt x="244848" y="29701"/>
                </a:lnTo>
                <a:lnTo>
                  <a:pt x="278171" y="63025"/>
                </a:lnTo>
                <a:lnTo>
                  <a:pt x="300025" y="105281"/>
                </a:lnTo>
                <a:lnTo>
                  <a:pt x="307873" y="153936"/>
                </a:lnTo>
                <a:close/>
              </a:path>
            </a:pathLst>
          </a:custGeom>
          <a:ln w="3446">
            <a:solidFill>
              <a:srgbClr val="000000"/>
            </a:solidFill>
          </a:ln>
        </p:spPr>
        <p:txBody>
          <a:bodyPr wrap="square" lIns="0" tIns="0" rIns="0" bIns="0" rtlCol="0"/>
          <a:lstStyle/>
          <a:p>
            <a:endParaRPr/>
          </a:p>
        </p:txBody>
      </p:sp>
      <p:sp>
        <p:nvSpPr>
          <p:cNvPr id="65" name="object 65"/>
          <p:cNvSpPr/>
          <p:nvPr/>
        </p:nvSpPr>
        <p:spPr>
          <a:xfrm>
            <a:off x="4106532" y="5435688"/>
            <a:ext cx="307975" cy="307975"/>
          </a:xfrm>
          <a:custGeom>
            <a:avLst/>
            <a:gdLst/>
            <a:ahLst/>
            <a:cxnLst/>
            <a:rect l="l" t="t" r="r" b="b"/>
            <a:pathLst>
              <a:path w="307975" h="307975">
                <a:moveTo>
                  <a:pt x="307860" y="153936"/>
                </a:moveTo>
                <a:lnTo>
                  <a:pt x="300012" y="202590"/>
                </a:lnTo>
                <a:lnTo>
                  <a:pt x="278158" y="244843"/>
                </a:lnTo>
                <a:lnTo>
                  <a:pt x="244835" y="278163"/>
                </a:lnTo>
                <a:lnTo>
                  <a:pt x="202578" y="300013"/>
                </a:lnTo>
                <a:lnTo>
                  <a:pt x="153924" y="307860"/>
                </a:lnTo>
                <a:lnTo>
                  <a:pt x="105270" y="300013"/>
                </a:lnTo>
                <a:lnTo>
                  <a:pt x="63016" y="278163"/>
                </a:lnTo>
                <a:lnTo>
                  <a:pt x="29697" y="244843"/>
                </a:lnTo>
                <a:lnTo>
                  <a:pt x="7846" y="202590"/>
                </a:lnTo>
                <a:lnTo>
                  <a:pt x="0" y="153936"/>
                </a:lnTo>
                <a:lnTo>
                  <a:pt x="7846" y="105281"/>
                </a:lnTo>
                <a:lnTo>
                  <a:pt x="29697" y="63025"/>
                </a:lnTo>
                <a:lnTo>
                  <a:pt x="63016" y="29701"/>
                </a:lnTo>
                <a:lnTo>
                  <a:pt x="105270" y="7848"/>
                </a:lnTo>
                <a:lnTo>
                  <a:pt x="153924" y="0"/>
                </a:lnTo>
                <a:lnTo>
                  <a:pt x="202578" y="7848"/>
                </a:lnTo>
                <a:lnTo>
                  <a:pt x="244835" y="29701"/>
                </a:lnTo>
                <a:lnTo>
                  <a:pt x="278158" y="63025"/>
                </a:lnTo>
                <a:lnTo>
                  <a:pt x="300012" y="105281"/>
                </a:lnTo>
                <a:lnTo>
                  <a:pt x="307860" y="153936"/>
                </a:lnTo>
                <a:close/>
              </a:path>
            </a:pathLst>
          </a:custGeom>
          <a:ln w="3446">
            <a:solidFill>
              <a:srgbClr val="000000"/>
            </a:solidFill>
          </a:ln>
        </p:spPr>
        <p:txBody>
          <a:bodyPr wrap="square" lIns="0" tIns="0" rIns="0" bIns="0" rtlCol="0"/>
          <a:lstStyle/>
          <a:p>
            <a:endParaRPr/>
          </a:p>
        </p:txBody>
      </p:sp>
      <p:sp>
        <p:nvSpPr>
          <p:cNvPr id="66" name="object 66"/>
          <p:cNvSpPr/>
          <p:nvPr/>
        </p:nvSpPr>
        <p:spPr>
          <a:xfrm>
            <a:off x="4893183" y="5175148"/>
            <a:ext cx="307975" cy="307975"/>
          </a:xfrm>
          <a:custGeom>
            <a:avLst/>
            <a:gdLst/>
            <a:ahLst/>
            <a:cxnLst/>
            <a:rect l="l" t="t" r="r" b="b"/>
            <a:pathLst>
              <a:path w="307975" h="307975">
                <a:moveTo>
                  <a:pt x="307873" y="153936"/>
                </a:moveTo>
                <a:lnTo>
                  <a:pt x="300025" y="202591"/>
                </a:lnTo>
                <a:lnTo>
                  <a:pt x="278171" y="244848"/>
                </a:lnTo>
                <a:lnTo>
                  <a:pt x="244848" y="278171"/>
                </a:lnTo>
                <a:lnTo>
                  <a:pt x="202591" y="300025"/>
                </a:lnTo>
                <a:lnTo>
                  <a:pt x="153936" y="307873"/>
                </a:lnTo>
                <a:lnTo>
                  <a:pt x="105281" y="300025"/>
                </a:lnTo>
                <a:lnTo>
                  <a:pt x="63025" y="278171"/>
                </a:lnTo>
                <a:lnTo>
                  <a:pt x="29701" y="244848"/>
                </a:lnTo>
                <a:lnTo>
                  <a:pt x="7848" y="202591"/>
                </a:lnTo>
                <a:lnTo>
                  <a:pt x="0" y="153936"/>
                </a:lnTo>
                <a:lnTo>
                  <a:pt x="7848" y="105281"/>
                </a:lnTo>
                <a:lnTo>
                  <a:pt x="29701" y="63025"/>
                </a:lnTo>
                <a:lnTo>
                  <a:pt x="63025" y="29701"/>
                </a:lnTo>
                <a:lnTo>
                  <a:pt x="105281" y="7848"/>
                </a:lnTo>
                <a:lnTo>
                  <a:pt x="153936" y="0"/>
                </a:lnTo>
                <a:lnTo>
                  <a:pt x="202591" y="7848"/>
                </a:lnTo>
                <a:lnTo>
                  <a:pt x="244848" y="29701"/>
                </a:lnTo>
                <a:lnTo>
                  <a:pt x="278171" y="63025"/>
                </a:lnTo>
                <a:lnTo>
                  <a:pt x="300025" y="105281"/>
                </a:lnTo>
                <a:lnTo>
                  <a:pt x="307873" y="153936"/>
                </a:lnTo>
                <a:close/>
              </a:path>
            </a:pathLst>
          </a:custGeom>
          <a:ln w="3446">
            <a:solidFill>
              <a:srgbClr val="000000"/>
            </a:solidFill>
          </a:ln>
        </p:spPr>
        <p:txBody>
          <a:bodyPr wrap="square" lIns="0" tIns="0" rIns="0" bIns="0" rtlCol="0"/>
          <a:lstStyle/>
          <a:p>
            <a:endParaRPr/>
          </a:p>
        </p:txBody>
      </p:sp>
      <p:sp>
        <p:nvSpPr>
          <p:cNvPr id="67" name="object 67"/>
          <p:cNvSpPr/>
          <p:nvPr/>
        </p:nvSpPr>
        <p:spPr>
          <a:xfrm>
            <a:off x="4927193" y="6030277"/>
            <a:ext cx="307975" cy="307975"/>
          </a:xfrm>
          <a:custGeom>
            <a:avLst/>
            <a:gdLst/>
            <a:ahLst/>
            <a:cxnLst/>
            <a:rect l="l" t="t" r="r" b="b"/>
            <a:pathLst>
              <a:path w="307975" h="307975">
                <a:moveTo>
                  <a:pt x="307860" y="153936"/>
                </a:moveTo>
                <a:lnTo>
                  <a:pt x="300012" y="202590"/>
                </a:lnTo>
                <a:lnTo>
                  <a:pt x="278158" y="244843"/>
                </a:lnTo>
                <a:lnTo>
                  <a:pt x="244835" y="278163"/>
                </a:lnTo>
                <a:lnTo>
                  <a:pt x="202578" y="300013"/>
                </a:lnTo>
                <a:lnTo>
                  <a:pt x="153924" y="307860"/>
                </a:lnTo>
                <a:lnTo>
                  <a:pt x="105270" y="300013"/>
                </a:lnTo>
                <a:lnTo>
                  <a:pt x="63016" y="278163"/>
                </a:lnTo>
                <a:lnTo>
                  <a:pt x="29697" y="244843"/>
                </a:lnTo>
                <a:lnTo>
                  <a:pt x="7846" y="202590"/>
                </a:lnTo>
                <a:lnTo>
                  <a:pt x="0" y="153936"/>
                </a:lnTo>
                <a:lnTo>
                  <a:pt x="7846" y="105281"/>
                </a:lnTo>
                <a:lnTo>
                  <a:pt x="29697" y="63025"/>
                </a:lnTo>
                <a:lnTo>
                  <a:pt x="63016" y="29701"/>
                </a:lnTo>
                <a:lnTo>
                  <a:pt x="105270" y="7848"/>
                </a:lnTo>
                <a:lnTo>
                  <a:pt x="153924" y="0"/>
                </a:lnTo>
                <a:lnTo>
                  <a:pt x="202578" y="7848"/>
                </a:lnTo>
                <a:lnTo>
                  <a:pt x="244835" y="29701"/>
                </a:lnTo>
                <a:lnTo>
                  <a:pt x="278158" y="63025"/>
                </a:lnTo>
                <a:lnTo>
                  <a:pt x="300012" y="105281"/>
                </a:lnTo>
                <a:lnTo>
                  <a:pt x="307860" y="153936"/>
                </a:lnTo>
                <a:close/>
              </a:path>
            </a:pathLst>
          </a:custGeom>
          <a:ln w="3446">
            <a:solidFill>
              <a:srgbClr val="000000"/>
            </a:solidFill>
          </a:ln>
        </p:spPr>
        <p:txBody>
          <a:bodyPr wrap="square" lIns="0" tIns="0" rIns="0" bIns="0" rtlCol="0"/>
          <a:lstStyle/>
          <a:p>
            <a:endParaRPr/>
          </a:p>
        </p:txBody>
      </p:sp>
      <p:sp>
        <p:nvSpPr>
          <p:cNvPr id="68" name="object 68"/>
          <p:cNvSpPr/>
          <p:nvPr/>
        </p:nvSpPr>
        <p:spPr>
          <a:xfrm>
            <a:off x="2266238" y="5441657"/>
            <a:ext cx="414020" cy="207010"/>
          </a:xfrm>
          <a:custGeom>
            <a:avLst/>
            <a:gdLst/>
            <a:ahLst/>
            <a:cxnLst/>
            <a:rect l="l" t="t" r="r" b="b"/>
            <a:pathLst>
              <a:path w="414019" h="207010">
                <a:moveTo>
                  <a:pt x="0" y="206781"/>
                </a:moveTo>
                <a:lnTo>
                  <a:pt x="413550" y="0"/>
                </a:lnTo>
              </a:path>
            </a:pathLst>
          </a:custGeom>
          <a:ln w="3446">
            <a:solidFill>
              <a:srgbClr val="000000"/>
            </a:solidFill>
          </a:ln>
        </p:spPr>
        <p:txBody>
          <a:bodyPr wrap="square" lIns="0" tIns="0" rIns="0" bIns="0" rtlCol="0"/>
          <a:lstStyle/>
          <a:p>
            <a:endParaRPr/>
          </a:p>
        </p:txBody>
      </p:sp>
      <p:sp>
        <p:nvSpPr>
          <p:cNvPr id="69" name="object 69"/>
          <p:cNvSpPr/>
          <p:nvPr/>
        </p:nvSpPr>
        <p:spPr>
          <a:xfrm>
            <a:off x="2921025" y="5476125"/>
            <a:ext cx="517525" cy="448309"/>
          </a:xfrm>
          <a:custGeom>
            <a:avLst/>
            <a:gdLst/>
            <a:ahLst/>
            <a:cxnLst/>
            <a:rect l="l" t="t" r="r" b="b"/>
            <a:pathLst>
              <a:path w="517525" h="448310">
                <a:moveTo>
                  <a:pt x="0" y="0"/>
                </a:moveTo>
                <a:lnTo>
                  <a:pt x="516928" y="448005"/>
                </a:lnTo>
              </a:path>
            </a:pathLst>
          </a:custGeom>
          <a:ln w="3446">
            <a:solidFill>
              <a:srgbClr val="000000"/>
            </a:solidFill>
          </a:ln>
        </p:spPr>
        <p:txBody>
          <a:bodyPr wrap="square" lIns="0" tIns="0" rIns="0" bIns="0" rtlCol="0"/>
          <a:lstStyle/>
          <a:p>
            <a:endParaRPr/>
          </a:p>
        </p:txBody>
      </p:sp>
      <p:sp>
        <p:nvSpPr>
          <p:cNvPr id="70" name="object 70"/>
          <p:cNvSpPr/>
          <p:nvPr/>
        </p:nvSpPr>
        <p:spPr>
          <a:xfrm>
            <a:off x="3679190" y="5717362"/>
            <a:ext cx="482600" cy="310515"/>
          </a:xfrm>
          <a:custGeom>
            <a:avLst/>
            <a:gdLst/>
            <a:ahLst/>
            <a:cxnLst/>
            <a:rect l="l" t="t" r="r" b="b"/>
            <a:pathLst>
              <a:path w="482600" h="310514">
                <a:moveTo>
                  <a:pt x="0" y="310159"/>
                </a:moveTo>
                <a:lnTo>
                  <a:pt x="482473" y="0"/>
                </a:lnTo>
              </a:path>
            </a:pathLst>
          </a:custGeom>
          <a:ln w="3446">
            <a:solidFill>
              <a:srgbClr val="000000"/>
            </a:solidFill>
          </a:ln>
        </p:spPr>
        <p:txBody>
          <a:bodyPr wrap="square" lIns="0" tIns="0" rIns="0" bIns="0" rtlCol="0"/>
          <a:lstStyle/>
          <a:p>
            <a:endParaRPr/>
          </a:p>
        </p:txBody>
      </p:sp>
      <p:sp>
        <p:nvSpPr>
          <p:cNvPr id="71" name="object 71"/>
          <p:cNvSpPr/>
          <p:nvPr/>
        </p:nvSpPr>
        <p:spPr>
          <a:xfrm>
            <a:off x="4402899" y="5372734"/>
            <a:ext cx="482600" cy="172720"/>
          </a:xfrm>
          <a:custGeom>
            <a:avLst/>
            <a:gdLst/>
            <a:ahLst/>
            <a:cxnLst/>
            <a:rect l="l" t="t" r="r" b="b"/>
            <a:pathLst>
              <a:path w="482600" h="172720">
                <a:moveTo>
                  <a:pt x="0" y="172313"/>
                </a:moveTo>
                <a:lnTo>
                  <a:pt x="482473" y="0"/>
                </a:lnTo>
              </a:path>
            </a:pathLst>
          </a:custGeom>
          <a:ln w="3446">
            <a:solidFill>
              <a:srgbClr val="000000"/>
            </a:solidFill>
          </a:ln>
        </p:spPr>
        <p:txBody>
          <a:bodyPr wrap="square" lIns="0" tIns="0" rIns="0" bIns="0" rtlCol="0"/>
          <a:lstStyle/>
          <a:p>
            <a:endParaRPr/>
          </a:p>
        </p:txBody>
      </p:sp>
      <p:sp>
        <p:nvSpPr>
          <p:cNvPr id="72" name="object 72"/>
          <p:cNvSpPr/>
          <p:nvPr/>
        </p:nvSpPr>
        <p:spPr>
          <a:xfrm>
            <a:off x="4368444" y="5682894"/>
            <a:ext cx="586105" cy="414020"/>
          </a:xfrm>
          <a:custGeom>
            <a:avLst/>
            <a:gdLst/>
            <a:ahLst/>
            <a:cxnLst/>
            <a:rect l="l" t="t" r="r" b="b"/>
            <a:pathLst>
              <a:path w="586104" h="414020">
                <a:moveTo>
                  <a:pt x="0" y="0"/>
                </a:moveTo>
                <a:lnTo>
                  <a:pt x="585851" y="413550"/>
                </a:lnTo>
              </a:path>
            </a:pathLst>
          </a:custGeom>
          <a:ln w="3446">
            <a:solidFill>
              <a:srgbClr val="000000"/>
            </a:solidFill>
          </a:ln>
        </p:spPr>
        <p:txBody>
          <a:bodyPr wrap="square" lIns="0" tIns="0" rIns="0" bIns="0" rtlCol="0"/>
          <a:lstStyle/>
          <a:p>
            <a:endParaRPr/>
          </a:p>
        </p:txBody>
      </p:sp>
      <p:sp>
        <p:nvSpPr>
          <p:cNvPr id="73" name="object 73"/>
          <p:cNvSpPr/>
          <p:nvPr/>
        </p:nvSpPr>
        <p:spPr>
          <a:xfrm>
            <a:off x="5195532" y="5303811"/>
            <a:ext cx="138430" cy="0"/>
          </a:xfrm>
          <a:custGeom>
            <a:avLst/>
            <a:gdLst/>
            <a:ahLst/>
            <a:cxnLst/>
            <a:rect l="l" t="t" r="r" b="b"/>
            <a:pathLst>
              <a:path w="138429">
                <a:moveTo>
                  <a:pt x="0" y="0"/>
                </a:moveTo>
                <a:lnTo>
                  <a:pt x="137858" y="0"/>
                </a:lnTo>
              </a:path>
            </a:pathLst>
          </a:custGeom>
          <a:ln w="3175">
            <a:solidFill>
              <a:srgbClr val="000000"/>
            </a:solidFill>
          </a:ln>
        </p:spPr>
        <p:txBody>
          <a:bodyPr wrap="square" lIns="0" tIns="0" rIns="0" bIns="0" rtlCol="0"/>
          <a:lstStyle/>
          <a:p>
            <a:endParaRPr/>
          </a:p>
        </p:txBody>
      </p:sp>
      <p:sp>
        <p:nvSpPr>
          <p:cNvPr id="74" name="object 74"/>
          <p:cNvSpPr/>
          <p:nvPr/>
        </p:nvSpPr>
        <p:spPr>
          <a:xfrm>
            <a:off x="5195532" y="5303811"/>
            <a:ext cx="138430" cy="0"/>
          </a:xfrm>
          <a:custGeom>
            <a:avLst/>
            <a:gdLst/>
            <a:ahLst/>
            <a:cxnLst/>
            <a:rect l="l" t="t" r="r" b="b"/>
            <a:pathLst>
              <a:path w="138429">
                <a:moveTo>
                  <a:pt x="0" y="0"/>
                </a:moveTo>
                <a:lnTo>
                  <a:pt x="137858" y="0"/>
                </a:lnTo>
              </a:path>
            </a:pathLst>
          </a:custGeom>
          <a:ln w="3446">
            <a:solidFill>
              <a:srgbClr val="000000"/>
            </a:solidFill>
          </a:ln>
        </p:spPr>
        <p:txBody>
          <a:bodyPr wrap="square" lIns="0" tIns="0" rIns="0" bIns="0" rtlCol="0"/>
          <a:lstStyle/>
          <a:p>
            <a:endParaRPr/>
          </a:p>
        </p:txBody>
      </p:sp>
      <p:sp>
        <p:nvSpPr>
          <p:cNvPr id="75" name="object 75"/>
          <p:cNvSpPr/>
          <p:nvPr/>
        </p:nvSpPr>
        <p:spPr>
          <a:xfrm>
            <a:off x="5229999" y="6165367"/>
            <a:ext cx="138430" cy="0"/>
          </a:xfrm>
          <a:custGeom>
            <a:avLst/>
            <a:gdLst/>
            <a:ahLst/>
            <a:cxnLst/>
            <a:rect l="l" t="t" r="r" b="b"/>
            <a:pathLst>
              <a:path w="138429">
                <a:moveTo>
                  <a:pt x="0" y="0"/>
                </a:moveTo>
                <a:lnTo>
                  <a:pt x="137845" y="0"/>
                </a:lnTo>
              </a:path>
            </a:pathLst>
          </a:custGeom>
          <a:ln w="3175">
            <a:solidFill>
              <a:srgbClr val="000000"/>
            </a:solidFill>
          </a:ln>
        </p:spPr>
        <p:txBody>
          <a:bodyPr wrap="square" lIns="0" tIns="0" rIns="0" bIns="0" rtlCol="0"/>
          <a:lstStyle/>
          <a:p>
            <a:endParaRPr/>
          </a:p>
        </p:txBody>
      </p:sp>
      <p:sp>
        <p:nvSpPr>
          <p:cNvPr id="76" name="object 76"/>
          <p:cNvSpPr/>
          <p:nvPr/>
        </p:nvSpPr>
        <p:spPr>
          <a:xfrm>
            <a:off x="5229999" y="6165367"/>
            <a:ext cx="138430" cy="0"/>
          </a:xfrm>
          <a:custGeom>
            <a:avLst/>
            <a:gdLst/>
            <a:ahLst/>
            <a:cxnLst/>
            <a:rect l="l" t="t" r="r" b="b"/>
            <a:pathLst>
              <a:path w="138429">
                <a:moveTo>
                  <a:pt x="0" y="0"/>
                </a:moveTo>
                <a:lnTo>
                  <a:pt x="137845" y="0"/>
                </a:lnTo>
              </a:path>
            </a:pathLst>
          </a:custGeom>
          <a:ln w="3446">
            <a:solidFill>
              <a:srgbClr val="000000"/>
            </a:solidFill>
          </a:ln>
        </p:spPr>
        <p:txBody>
          <a:bodyPr wrap="square" lIns="0" tIns="0" rIns="0" bIns="0" rtlCol="0"/>
          <a:lstStyle/>
          <a:p>
            <a:endParaRPr/>
          </a:p>
        </p:txBody>
      </p:sp>
      <p:sp>
        <p:nvSpPr>
          <p:cNvPr id="77" name="object 77"/>
          <p:cNvSpPr/>
          <p:nvPr/>
        </p:nvSpPr>
        <p:spPr>
          <a:xfrm>
            <a:off x="1852688" y="5751817"/>
            <a:ext cx="138430" cy="0"/>
          </a:xfrm>
          <a:custGeom>
            <a:avLst/>
            <a:gdLst/>
            <a:ahLst/>
            <a:cxnLst/>
            <a:rect l="l" t="t" r="r" b="b"/>
            <a:pathLst>
              <a:path w="138430">
                <a:moveTo>
                  <a:pt x="0" y="0"/>
                </a:moveTo>
                <a:lnTo>
                  <a:pt x="137858" y="0"/>
                </a:lnTo>
              </a:path>
            </a:pathLst>
          </a:custGeom>
          <a:ln w="3175">
            <a:solidFill>
              <a:srgbClr val="000000"/>
            </a:solidFill>
          </a:ln>
        </p:spPr>
        <p:txBody>
          <a:bodyPr wrap="square" lIns="0" tIns="0" rIns="0" bIns="0" rtlCol="0"/>
          <a:lstStyle/>
          <a:p>
            <a:endParaRPr/>
          </a:p>
        </p:txBody>
      </p:sp>
      <p:sp>
        <p:nvSpPr>
          <p:cNvPr id="78" name="object 78"/>
          <p:cNvSpPr/>
          <p:nvPr/>
        </p:nvSpPr>
        <p:spPr>
          <a:xfrm>
            <a:off x="1852688" y="5751817"/>
            <a:ext cx="138430" cy="0"/>
          </a:xfrm>
          <a:custGeom>
            <a:avLst/>
            <a:gdLst/>
            <a:ahLst/>
            <a:cxnLst/>
            <a:rect l="l" t="t" r="r" b="b"/>
            <a:pathLst>
              <a:path w="138430">
                <a:moveTo>
                  <a:pt x="0" y="0"/>
                </a:moveTo>
                <a:lnTo>
                  <a:pt x="137858" y="0"/>
                </a:lnTo>
              </a:path>
            </a:pathLst>
          </a:custGeom>
          <a:ln w="3446">
            <a:solidFill>
              <a:srgbClr val="000000"/>
            </a:solidFill>
          </a:ln>
        </p:spPr>
        <p:txBody>
          <a:bodyPr wrap="square" lIns="0" tIns="0" rIns="0" bIns="0" rtlCol="0"/>
          <a:lstStyle/>
          <a:p>
            <a:endParaRPr/>
          </a:p>
        </p:txBody>
      </p:sp>
      <p:sp>
        <p:nvSpPr>
          <p:cNvPr id="79" name="object 79"/>
          <p:cNvSpPr/>
          <p:nvPr/>
        </p:nvSpPr>
        <p:spPr>
          <a:xfrm>
            <a:off x="3885971" y="5441657"/>
            <a:ext cx="241300" cy="69215"/>
          </a:xfrm>
          <a:custGeom>
            <a:avLst/>
            <a:gdLst/>
            <a:ahLst/>
            <a:cxnLst/>
            <a:rect l="l" t="t" r="r" b="b"/>
            <a:pathLst>
              <a:path w="241300" h="69214">
                <a:moveTo>
                  <a:pt x="241236" y="68922"/>
                </a:moveTo>
                <a:lnTo>
                  <a:pt x="0" y="0"/>
                </a:lnTo>
              </a:path>
            </a:pathLst>
          </a:custGeom>
          <a:ln w="3446">
            <a:solidFill>
              <a:srgbClr val="000000"/>
            </a:solidFill>
            <a:prstDash val="lgDash"/>
          </a:ln>
        </p:spPr>
        <p:txBody>
          <a:bodyPr wrap="square" lIns="0" tIns="0" rIns="0" bIns="0" rtlCol="0"/>
          <a:lstStyle/>
          <a:p>
            <a:endParaRPr/>
          </a:p>
        </p:txBody>
      </p:sp>
      <p:sp>
        <p:nvSpPr>
          <p:cNvPr id="80" name="object 80"/>
          <p:cNvSpPr txBox="1"/>
          <p:nvPr/>
        </p:nvSpPr>
        <p:spPr>
          <a:xfrm>
            <a:off x="3425258" y="5963099"/>
            <a:ext cx="201930" cy="175260"/>
          </a:xfrm>
          <a:prstGeom prst="rect">
            <a:avLst/>
          </a:prstGeom>
        </p:spPr>
        <p:txBody>
          <a:bodyPr vert="horz" wrap="square" lIns="0" tIns="0" rIns="0" bIns="0" rtlCol="0">
            <a:spAutoFit/>
          </a:bodyPr>
          <a:lstStyle/>
          <a:p>
            <a:pPr marL="12700">
              <a:lnSpc>
                <a:spcPct val="100000"/>
              </a:lnSpc>
            </a:pPr>
            <a:r>
              <a:rPr sz="1050" i="1" spc="20" dirty="0">
                <a:latin typeface="Arial"/>
                <a:cs typeface="Arial"/>
              </a:rPr>
              <a:t>R3</a:t>
            </a:r>
            <a:endParaRPr sz="1050">
              <a:latin typeface="Arial"/>
              <a:cs typeface="Arial"/>
            </a:endParaRPr>
          </a:p>
        </p:txBody>
      </p:sp>
      <p:sp>
        <p:nvSpPr>
          <p:cNvPr id="97" name="object 97"/>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27</a:t>
            </a:r>
          </a:p>
        </p:txBody>
      </p:sp>
      <p:sp>
        <p:nvSpPr>
          <p:cNvPr id="81" name="object 81"/>
          <p:cNvSpPr txBox="1"/>
          <p:nvPr/>
        </p:nvSpPr>
        <p:spPr>
          <a:xfrm>
            <a:off x="2046769" y="5687401"/>
            <a:ext cx="201930" cy="175260"/>
          </a:xfrm>
          <a:prstGeom prst="rect">
            <a:avLst/>
          </a:prstGeom>
        </p:spPr>
        <p:txBody>
          <a:bodyPr vert="horz" wrap="square" lIns="0" tIns="0" rIns="0" bIns="0" rtlCol="0">
            <a:spAutoFit/>
          </a:bodyPr>
          <a:lstStyle/>
          <a:p>
            <a:pPr marL="12700">
              <a:lnSpc>
                <a:spcPct val="100000"/>
              </a:lnSpc>
            </a:pPr>
            <a:r>
              <a:rPr sz="1050" i="1" spc="20" dirty="0">
                <a:latin typeface="Arial"/>
                <a:cs typeface="Arial"/>
              </a:rPr>
              <a:t>R1</a:t>
            </a:r>
            <a:endParaRPr sz="1050">
              <a:latin typeface="Arial"/>
              <a:cs typeface="Arial"/>
            </a:endParaRPr>
          </a:p>
        </p:txBody>
      </p:sp>
      <p:sp>
        <p:nvSpPr>
          <p:cNvPr id="82" name="object 82"/>
          <p:cNvSpPr txBox="1"/>
          <p:nvPr/>
        </p:nvSpPr>
        <p:spPr>
          <a:xfrm>
            <a:off x="3218486" y="5540490"/>
            <a:ext cx="86995" cy="144145"/>
          </a:xfrm>
          <a:prstGeom prst="rect">
            <a:avLst/>
          </a:prstGeom>
        </p:spPr>
        <p:txBody>
          <a:bodyPr vert="horz" wrap="square" lIns="0" tIns="0" rIns="0" bIns="0" rtlCol="0">
            <a:spAutoFit/>
          </a:bodyPr>
          <a:lstStyle/>
          <a:p>
            <a:pPr marL="12700">
              <a:lnSpc>
                <a:spcPct val="100000"/>
              </a:lnSpc>
            </a:pPr>
            <a:r>
              <a:rPr sz="850" i="1" spc="10" dirty="0">
                <a:latin typeface="Arial"/>
                <a:cs typeface="Arial"/>
              </a:rPr>
              <a:t>1</a:t>
            </a:r>
            <a:endParaRPr sz="850">
              <a:latin typeface="Arial"/>
              <a:cs typeface="Arial"/>
            </a:endParaRPr>
          </a:p>
        </p:txBody>
      </p:sp>
      <p:sp>
        <p:nvSpPr>
          <p:cNvPr id="83" name="object 83"/>
          <p:cNvSpPr txBox="1"/>
          <p:nvPr/>
        </p:nvSpPr>
        <p:spPr>
          <a:xfrm>
            <a:off x="2046768" y="5988501"/>
            <a:ext cx="212725" cy="144145"/>
          </a:xfrm>
          <a:prstGeom prst="rect">
            <a:avLst/>
          </a:prstGeom>
        </p:spPr>
        <p:txBody>
          <a:bodyPr vert="horz" wrap="square" lIns="0" tIns="0" rIns="0" bIns="0" rtlCol="0">
            <a:spAutoFit/>
          </a:bodyPr>
          <a:lstStyle/>
          <a:p>
            <a:pPr marL="12700">
              <a:lnSpc>
                <a:spcPct val="100000"/>
              </a:lnSpc>
            </a:pPr>
            <a:r>
              <a:rPr sz="850" i="1" spc="10" dirty="0">
                <a:latin typeface="Arial"/>
                <a:cs typeface="Arial"/>
              </a:rPr>
              <a:t>d=3</a:t>
            </a:r>
            <a:endParaRPr sz="850">
              <a:latin typeface="Arial"/>
              <a:cs typeface="Arial"/>
            </a:endParaRPr>
          </a:p>
        </p:txBody>
      </p:sp>
      <p:sp>
        <p:nvSpPr>
          <p:cNvPr id="84" name="object 84"/>
          <p:cNvSpPr txBox="1"/>
          <p:nvPr/>
        </p:nvSpPr>
        <p:spPr>
          <a:xfrm>
            <a:off x="2529241" y="5273852"/>
            <a:ext cx="419734" cy="410845"/>
          </a:xfrm>
          <a:prstGeom prst="rect">
            <a:avLst/>
          </a:prstGeom>
        </p:spPr>
        <p:txBody>
          <a:bodyPr vert="horz" wrap="square" lIns="0" tIns="0" rIns="0" bIns="0" rtlCol="0">
            <a:spAutoFit/>
          </a:bodyPr>
          <a:lstStyle/>
          <a:p>
            <a:pPr marL="219075">
              <a:lnSpc>
                <a:spcPct val="100000"/>
              </a:lnSpc>
            </a:pPr>
            <a:r>
              <a:rPr sz="1050" i="1" spc="20" dirty="0">
                <a:latin typeface="Arial"/>
                <a:cs typeface="Arial"/>
              </a:rPr>
              <a:t>R2</a:t>
            </a:r>
            <a:endParaRPr sz="1050">
              <a:latin typeface="Arial"/>
              <a:cs typeface="Arial"/>
            </a:endParaRPr>
          </a:p>
          <a:p>
            <a:pPr marL="12700">
              <a:lnSpc>
                <a:spcPct val="100000"/>
              </a:lnSpc>
              <a:spcBef>
                <a:spcPts val="840"/>
              </a:spcBef>
              <a:tabLst>
                <a:tab pos="219075" algn="l"/>
              </a:tabLst>
            </a:pPr>
            <a:r>
              <a:rPr sz="850" i="1" spc="10" dirty="0">
                <a:latin typeface="Arial"/>
                <a:cs typeface="Arial"/>
              </a:rPr>
              <a:t>1	d=2</a:t>
            </a:r>
            <a:endParaRPr sz="850">
              <a:latin typeface="Arial"/>
              <a:cs typeface="Arial"/>
            </a:endParaRPr>
          </a:p>
        </p:txBody>
      </p:sp>
      <p:sp>
        <p:nvSpPr>
          <p:cNvPr id="85" name="object 85"/>
          <p:cNvSpPr txBox="1"/>
          <p:nvPr/>
        </p:nvSpPr>
        <p:spPr>
          <a:xfrm>
            <a:off x="3425260" y="6264199"/>
            <a:ext cx="212725" cy="144145"/>
          </a:xfrm>
          <a:prstGeom prst="rect">
            <a:avLst/>
          </a:prstGeom>
        </p:spPr>
        <p:txBody>
          <a:bodyPr vert="horz" wrap="square" lIns="0" tIns="0" rIns="0" bIns="0" rtlCol="0">
            <a:spAutoFit/>
          </a:bodyPr>
          <a:lstStyle/>
          <a:p>
            <a:pPr marL="12700">
              <a:lnSpc>
                <a:spcPct val="100000"/>
              </a:lnSpc>
            </a:pPr>
            <a:r>
              <a:rPr sz="850" i="1" spc="10" dirty="0">
                <a:latin typeface="Arial"/>
                <a:cs typeface="Arial"/>
              </a:rPr>
              <a:t>d=1</a:t>
            </a:r>
            <a:endParaRPr sz="850">
              <a:latin typeface="Arial"/>
              <a:cs typeface="Arial"/>
            </a:endParaRPr>
          </a:p>
        </p:txBody>
      </p:sp>
      <p:sp>
        <p:nvSpPr>
          <p:cNvPr id="86" name="object 86"/>
          <p:cNvSpPr txBox="1"/>
          <p:nvPr/>
        </p:nvSpPr>
        <p:spPr>
          <a:xfrm>
            <a:off x="4941601" y="5023555"/>
            <a:ext cx="212725" cy="144145"/>
          </a:xfrm>
          <a:prstGeom prst="rect">
            <a:avLst/>
          </a:prstGeom>
        </p:spPr>
        <p:txBody>
          <a:bodyPr vert="horz" wrap="square" lIns="0" tIns="0" rIns="0" bIns="0" rtlCol="0">
            <a:spAutoFit/>
          </a:bodyPr>
          <a:lstStyle/>
          <a:p>
            <a:pPr marL="12700">
              <a:lnSpc>
                <a:spcPct val="100000"/>
              </a:lnSpc>
            </a:pPr>
            <a:r>
              <a:rPr sz="850" i="1" spc="10" dirty="0">
                <a:latin typeface="Arial"/>
                <a:cs typeface="Arial"/>
              </a:rPr>
              <a:t>d=1</a:t>
            </a:r>
            <a:endParaRPr sz="850">
              <a:latin typeface="Arial"/>
              <a:cs typeface="Arial"/>
            </a:endParaRPr>
          </a:p>
        </p:txBody>
      </p:sp>
      <p:sp>
        <p:nvSpPr>
          <p:cNvPr id="87" name="object 87"/>
          <p:cNvSpPr txBox="1"/>
          <p:nvPr/>
        </p:nvSpPr>
        <p:spPr>
          <a:xfrm>
            <a:off x="5044988" y="6367583"/>
            <a:ext cx="212725" cy="144145"/>
          </a:xfrm>
          <a:prstGeom prst="rect">
            <a:avLst/>
          </a:prstGeom>
        </p:spPr>
        <p:txBody>
          <a:bodyPr vert="horz" wrap="square" lIns="0" tIns="0" rIns="0" bIns="0" rtlCol="0">
            <a:spAutoFit/>
          </a:bodyPr>
          <a:lstStyle/>
          <a:p>
            <a:pPr marL="12700">
              <a:lnSpc>
                <a:spcPct val="100000"/>
              </a:lnSpc>
            </a:pPr>
            <a:r>
              <a:rPr sz="850" i="1" spc="10" dirty="0">
                <a:latin typeface="Arial"/>
                <a:cs typeface="Arial"/>
              </a:rPr>
              <a:t>d=1</a:t>
            </a:r>
            <a:endParaRPr sz="850">
              <a:latin typeface="Arial"/>
              <a:cs typeface="Arial"/>
            </a:endParaRPr>
          </a:p>
        </p:txBody>
      </p:sp>
      <p:sp>
        <p:nvSpPr>
          <p:cNvPr id="88" name="object 88"/>
          <p:cNvSpPr txBox="1"/>
          <p:nvPr/>
        </p:nvSpPr>
        <p:spPr>
          <a:xfrm>
            <a:off x="1633222" y="5665637"/>
            <a:ext cx="225425" cy="160020"/>
          </a:xfrm>
          <a:prstGeom prst="rect">
            <a:avLst/>
          </a:prstGeom>
        </p:spPr>
        <p:txBody>
          <a:bodyPr vert="horz" wrap="square" lIns="0" tIns="0" rIns="0" bIns="0" rtlCol="0">
            <a:spAutoFit/>
          </a:bodyPr>
          <a:lstStyle/>
          <a:p>
            <a:pPr marL="12700">
              <a:lnSpc>
                <a:spcPct val="100000"/>
              </a:lnSpc>
            </a:pPr>
            <a:r>
              <a:rPr sz="950" i="1" spc="10" dirty="0">
                <a:latin typeface="Arial"/>
                <a:cs typeface="Arial"/>
              </a:rPr>
              <a:t>ece</a:t>
            </a:r>
            <a:endParaRPr sz="950">
              <a:latin typeface="Arial"/>
              <a:cs typeface="Arial"/>
            </a:endParaRPr>
          </a:p>
        </p:txBody>
      </p:sp>
      <p:sp>
        <p:nvSpPr>
          <p:cNvPr id="89" name="object 89"/>
          <p:cNvSpPr txBox="1"/>
          <p:nvPr/>
        </p:nvSpPr>
        <p:spPr>
          <a:xfrm>
            <a:off x="5010530" y="6066486"/>
            <a:ext cx="1032510" cy="175260"/>
          </a:xfrm>
          <a:prstGeom prst="rect">
            <a:avLst/>
          </a:prstGeom>
        </p:spPr>
        <p:txBody>
          <a:bodyPr vert="horz" wrap="square" lIns="0" tIns="0" rIns="0" bIns="0" rtlCol="0">
            <a:spAutoFit/>
          </a:bodyPr>
          <a:lstStyle/>
          <a:p>
            <a:pPr marL="12700">
              <a:lnSpc>
                <a:spcPct val="100000"/>
              </a:lnSpc>
              <a:tabLst>
                <a:tab pos="391160" algn="l"/>
              </a:tabLst>
            </a:pPr>
            <a:r>
              <a:rPr sz="1050" i="1" spc="20" dirty="0">
                <a:latin typeface="Arial"/>
                <a:cs typeface="Arial"/>
              </a:rPr>
              <a:t>R6	</a:t>
            </a:r>
            <a:r>
              <a:rPr sz="950" i="1" spc="10" dirty="0">
                <a:latin typeface="Arial"/>
                <a:cs typeface="Arial"/>
              </a:rPr>
              <a:t>mechanical</a:t>
            </a:r>
            <a:endParaRPr sz="950">
              <a:latin typeface="Arial"/>
              <a:cs typeface="Arial"/>
            </a:endParaRPr>
          </a:p>
        </p:txBody>
      </p:sp>
      <p:sp>
        <p:nvSpPr>
          <p:cNvPr id="90" name="object 90"/>
          <p:cNvSpPr txBox="1"/>
          <p:nvPr/>
        </p:nvSpPr>
        <p:spPr>
          <a:xfrm>
            <a:off x="4976068" y="5204928"/>
            <a:ext cx="1218565" cy="175260"/>
          </a:xfrm>
          <a:prstGeom prst="rect">
            <a:avLst/>
          </a:prstGeom>
        </p:spPr>
        <p:txBody>
          <a:bodyPr vert="horz" wrap="square" lIns="0" tIns="0" rIns="0" bIns="0" rtlCol="0">
            <a:spAutoFit/>
          </a:bodyPr>
          <a:lstStyle/>
          <a:p>
            <a:pPr marL="12700">
              <a:lnSpc>
                <a:spcPct val="100000"/>
              </a:lnSpc>
              <a:tabLst>
                <a:tab pos="391160" algn="l"/>
              </a:tabLst>
            </a:pPr>
            <a:r>
              <a:rPr sz="1050" i="1" spc="20" dirty="0">
                <a:latin typeface="Arial"/>
                <a:cs typeface="Arial"/>
              </a:rPr>
              <a:t>R5	</a:t>
            </a:r>
            <a:r>
              <a:rPr sz="950" i="1" spc="10" dirty="0">
                <a:latin typeface="Arial"/>
                <a:cs typeface="Arial"/>
              </a:rPr>
              <a:t>bioengineering</a:t>
            </a:r>
            <a:endParaRPr sz="950">
              <a:latin typeface="Arial"/>
              <a:cs typeface="Arial"/>
            </a:endParaRPr>
          </a:p>
        </p:txBody>
      </p:sp>
      <p:sp>
        <p:nvSpPr>
          <p:cNvPr id="91" name="object 91"/>
          <p:cNvSpPr txBox="1"/>
          <p:nvPr/>
        </p:nvSpPr>
        <p:spPr>
          <a:xfrm>
            <a:off x="4148968" y="5264791"/>
            <a:ext cx="535305" cy="798830"/>
          </a:xfrm>
          <a:prstGeom prst="rect">
            <a:avLst/>
          </a:prstGeom>
        </p:spPr>
        <p:txBody>
          <a:bodyPr vert="horz" wrap="square" lIns="0" tIns="0" rIns="0" bIns="0" rtlCol="0">
            <a:spAutoFit/>
          </a:bodyPr>
          <a:lstStyle/>
          <a:p>
            <a:pPr marR="5080" algn="r">
              <a:lnSpc>
                <a:spcPct val="100000"/>
              </a:lnSpc>
              <a:tabLst>
                <a:tab pos="447675" algn="l"/>
              </a:tabLst>
            </a:pPr>
            <a:r>
              <a:rPr sz="850" i="1" spc="5" dirty="0">
                <a:latin typeface="Arial"/>
                <a:cs typeface="Arial"/>
              </a:rPr>
              <a:t>d=0 	</a:t>
            </a:r>
            <a:r>
              <a:rPr sz="850" i="1" spc="10" dirty="0">
                <a:latin typeface="Arial"/>
                <a:cs typeface="Arial"/>
              </a:rPr>
              <a:t>1</a:t>
            </a:r>
            <a:endParaRPr sz="850">
              <a:latin typeface="Arial"/>
              <a:cs typeface="Arial"/>
            </a:endParaRPr>
          </a:p>
          <a:p>
            <a:pPr marL="184785" marR="35560" indent="-138430">
              <a:lnSpc>
                <a:spcPct val="150800"/>
              </a:lnSpc>
              <a:spcBef>
                <a:spcPts val="310"/>
              </a:spcBef>
            </a:pPr>
            <a:r>
              <a:rPr sz="1050" i="1" spc="20" dirty="0">
                <a:latin typeface="Arial"/>
                <a:cs typeface="Arial"/>
              </a:rPr>
              <a:t>R4 P3  P4</a:t>
            </a:r>
            <a:endParaRPr sz="1050">
              <a:latin typeface="Arial"/>
              <a:cs typeface="Arial"/>
            </a:endParaRPr>
          </a:p>
          <a:p>
            <a:pPr marR="5080" algn="r">
              <a:lnSpc>
                <a:spcPct val="100000"/>
              </a:lnSpc>
              <a:spcBef>
                <a:spcPts val="25"/>
              </a:spcBef>
            </a:pPr>
            <a:r>
              <a:rPr sz="850" i="1" spc="10" dirty="0">
                <a:latin typeface="Arial"/>
                <a:cs typeface="Arial"/>
              </a:rPr>
              <a:t>1</a:t>
            </a:r>
            <a:endParaRPr sz="850">
              <a:latin typeface="Arial"/>
              <a:cs typeface="Arial"/>
            </a:endParaRPr>
          </a:p>
        </p:txBody>
      </p:sp>
      <p:sp>
        <p:nvSpPr>
          <p:cNvPr id="92" name="object 92"/>
          <p:cNvSpPr txBox="1"/>
          <p:nvPr/>
        </p:nvSpPr>
        <p:spPr>
          <a:xfrm>
            <a:off x="3907736" y="5618474"/>
            <a:ext cx="194310" cy="376555"/>
          </a:xfrm>
          <a:prstGeom prst="rect">
            <a:avLst/>
          </a:prstGeom>
        </p:spPr>
        <p:txBody>
          <a:bodyPr vert="horz" wrap="square" lIns="0" tIns="0" rIns="0" bIns="0" rtlCol="0">
            <a:spAutoFit/>
          </a:bodyPr>
          <a:lstStyle/>
          <a:p>
            <a:pPr algn="ctr">
              <a:lnSpc>
                <a:spcPct val="100000"/>
              </a:lnSpc>
            </a:pPr>
            <a:r>
              <a:rPr sz="1050" i="1" spc="20" dirty="0">
                <a:latin typeface="Arial"/>
                <a:cs typeface="Arial"/>
              </a:rPr>
              <a:t>P2</a:t>
            </a:r>
            <a:endParaRPr sz="1050">
              <a:latin typeface="Arial"/>
              <a:cs typeface="Arial"/>
            </a:endParaRPr>
          </a:p>
          <a:p>
            <a:pPr marL="30480" algn="ctr">
              <a:lnSpc>
                <a:spcPct val="100000"/>
              </a:lnSpc>
              <a:spcBef>
                <a:spcPts val="565"/>
              </a:spcBef>
            </a:pPr>
            <a:r>
              <a:rPr sz="850" i="1" spc="10" dirty="0">
                <a:latin typeface="Arial"/>
                <a:cs typeface="Arial"/>
              </a:rPr>
              <a:t>1</a:t>
            </a:r>
            <a:endParaRPr sz="850">
              <a:latin typeface="Arial"/>
              <a:cs typeface="Arial"/>
            </a:endParaRPr>
          </a:p>
        </p:txBody>
      </p:sp>
      <p:graphicFrame>
        <p:nvGraphicFramePr>
          <p:cNvPr id="93" name="object 93"/>
          <p:cNvGraphicFramePr>
            <a:graphicFrameLocks noGrp="1"/>
          </p:cNvGraphicFramePr>
          <p:nvPr/>
        </p:nvGraphicFramePr>
        <p:xfrm>
          <a:off x="2609142" y="6611656"/>
          <a:ext cx="2446819" cy="999405"/>
        </p:xfrm>
        <a:graphic>
          <a:graphicData uri="http://schemas.openxmlformats.org/drawingml/2006/table">
            <a:tbl>
              <a:tblPr firstRow="1" bandRow="1">
                <a:tableStyleId>{2D5ABB26-0587-4C30-8999-92F81FD0307C}</a:tableStyleId>
              </a:tblPr>
              <a:tblGrid>
                <a:gridCol w="1102791">
                  <a:extLst>
                    <a:ext uri="{9D8B030D-6E8A-4147-A177-3AD203B41FA5}">
                      <a16:colId xmlns:a16="http://schemas.microsoft.com/office/drawing/2014/main" val="20000"/>
                    </a:ext>
                  </a:extLst>
                </a:gridCol>
                <a:gridCol w="1344028">
                  <a:extLst>
                    <a:ext uri="{9D8B030D-6E8A-4147-A177-3AD203B41FA5}">
                      <a16:colId xmlns:a16="http://schemas.microsoft.com/office/drawing/2014/main" val="20001"/>
                    </a:ext>
                  </a:extLst>
                </a:gridCol>
              </a:tblGrid>
              <a:tr h="310165">
                <a:tc>
                  <a:txBody>
                    <a:bodyPr/>
                    <a:lstStyle/>
                    <a:p>
                      <a:pPr>
                        <a:lnSpc>
                          <a:spcPct val="100000"/>
                        </a:lnSpc>
                        <a:spcBef>
                          <a:spcPts val="55"/>
                        </a:spcBef>
                      </a:pPr>
                      <a:endParaRPr sz="1000">
                        <a:latin typeface="Times New Roman"/>
                        <a:cs typeface="Times New Roman"/>
                      </a:endParaRPr>
                    </a:p>
                    <a:p>
                      <a:pPr marR="52069" algn="r">
                        <a:lnSpc>
                          <a:spcPct val="100000"/>
                        </a:lnSpc>
                      </a:pPr>
                      <a:r>
                        <a:rPr sz="950" i="1" dirty="0">
                          <a:latin typeface="Arial"/>
                          <a:cs typeface="Arial"/>
                        </a:rPr>
                        <a:t>Prefix</a:t>
                      </a:r>
                      <a:endParaRPr sz="950">
                        <a:latin typeface="Arial"/>
                        <a:cs typeface="Arial"/>
                      </a:endParaRPr>
                    </a:p>
                  </a:txBody>
                  <a:tcPr marL="0" marR="0" marT="6985" marB="0">
                    <a:lnL w="3446">
                      <a:solidFill>
                        <a:srgbClr val="000000"/>
                      </a:solidFill>
                      <a:prstDash val="solid"/>
                    </a:lnL>
                    <a:lnR w="3446">
                      <a:solidFill>
                        <a:srgbClr val="000000"/>
                      </a:solidFill>
                      <a:prstDash val="solid"/>
                    </a:lnR>
                    <a:lnT w="3446">
                      <a:solidFill>
                        <a:srgbClr val="000000"/>
                      </a:solidFill>
                      <a:prstDash val="solid"/>
                    </a:lnT>
                    <a:lnB w="3446">
                      <a:solidFill>
                        <a:srgbClr val="000000"/>
                      </a:solidFill>
                      <a:prstDash val="solid"/>
                    </a:lnB>
                  </a:tcPr>
                </a:tc>
                <a:tc>
                  <a:txBody>
                    <a:bodyPr/>
                    <a:lstStyle/>
                    <a:p>
                      <a:pPr>
                        <a:lnSpc>
                          <a:spcPct val="100000"/>
                        </a:lnSpc>
                        <a:spcBef>
                          <a:spcPts val="55"/>
                        </a:spcBef>
                      </a:pPr>
                      <a:endParaRPr sz="1000">
                        <a:latin typeface="Times New Roman"/>
                        <a:cs typeface="Times New Roman"/>
                      </a:endParaRPr>
                    </a:p>
                    <a:p>
                      <a:pPr marL="101600">
                        <a:lnSpc>
                          <a:spcPct val="100000"/>
                        </a:lnSpc>
                      </a:pPr>
                      <a:r>
                        <a:rPr sz="950" i="1" spc="10" dirty="0">
                          <a:latin typeface="Arial"/>
                          <a:cs typeface="Arial"/>
                        </a:rPr>
                        <a:t>Next </a:t>
                      </a:r>
                      <a:r>
                        <a:rPr sz="950" i="1" spc="15" dirty="0">
                          <a:latin typeface="Arial"/>
                          <a:cs typeface="Arial"/>
                        </a:rPr>
                        <a:t>hop</a:t>
                      </a:r>
                      <a:r>
                        <a:rPr sz="950" i="1" spc="-75" dirty="0">
                          <a:latin typeface="Arial"/>
                          <a:cs typeface="Arial"/>
                        </a:rPr>
                        <a:t> </a:t>
                      </a:r>
                      <a:r>
                        <a:rPr sz="950" i="1" spc="10" dirty="0">
                          <a:latin typeface="Arial"/>
                          <a:cs typeface="Arial"/>
                        </a:rPr>
                        <a:t>interface</a:t>
                      </a:r>
                      <a:endParaRPr sz="950">
                        <a:latin typeface="Arial"/>
                        <a:cs typeface="Arial"/>
                      </a:endParaRPr>
                    </a:p>
                  </a:txBody>
                  <a:tcPr marL="0" marR="0" marT="6985" marB="0">
                    <a:lnL w="3446">
                      <a:solidFill>
                        <a:srgbClr val="000000"/>
                      </a:solidFill>
                      <a:prstDash val="solid"/>
                    </a:lnL>
                    <a:lnR w="3446">
                      <a:solidFill>
                        <a:srgbClr val="000000"/>
                      </a:solidFill>
                      <a:prstDash val="solid"/>
                    </a:lnR>
                    <a:lnT w="3446">
                      <a:solidFill>
                        <a:srgbClr val="000000"/>
                      </a:solidFill>
                      <a:prstDash val="solid"/>
                    </a:lnT>
                    <a:lnB w="3446">
                      <a:solidFill>
                        <a:srgbClr val="000000"/>
                      </a:solidFill>
                      <a:prstDash val="solid"/>
                    </a:lnB>
                  </a:tcPr>
                </a:tc>
                <a:extLst>
                  <a:ext uri="{0D108BD9-81ED-4DB2-BD59-A6C34878D82A}">
                    <a16:rowId xmlns:a16="http://schemas.microsoft.com/office/drawing/2014/main" val="10000"/>
                  </a:ext>
                </a:extLst>
              </a:tr>
              <a:tr h="241236">
                <a:tc>
                  <a:txBody>
                    <a:bodyPr/>
                    <a:lstStyle/>
                    <a:p>
                      <a:pPr marR="135890" algn="r">
                        <a:lnSpc>
                          <a:spcPct val="100000"/>
                        </a:lnSpc>
                        <a:spcBef>
                          <a:spcPts val="665"/>
                        </a:spcBef>
                      </a:pPr>
                      <a:r>
                        <a:rPr sz="950" i="1" dirty="0">
                          <a:latin typeface="Arial"/>
                          <a:cs typeface="Arial"/>
                        </a:rPr>
                        <a:t>ece</a:t>
                      </a:r>
                      <a:endParaRPr sz="950">
                        <a:latin typeface="Arial"/>
                        <a:cs typeface="Arial"/>
                      </a:endParaRPr>
                    </a:p>
                  </a:txBody>
                  <a:tcPr marL="0" marR="0" marT="84455" marB="0">
                    <a:lnL w="3446">
                      <a:solidFill>
                        <a:srgbClr val="000000"/>
                      </a:solidFill>
                      <a:prstDash val="solid"/>
                    </a:lnL>
                    <a:lnR w="3446">
                      <a:solidFill>
                        <a:srgbClr val="000000"/>
                      </a:solidFill>
                      <a:prstDash val="solid"/>
                    </a:lnR>
                    <a:lnT w="3446">
                      <a:solidFill>
                        <a:srgbClr val="000000"/>
                      </a:solidFill>
                      <a:prstDash val="solid"/>
                    </a:lnT>
                    <a:lnB w="3446">
                      <a:solidFill>
                        <a:srgbClr val="000000"/>
                      </a:solidFill>
                      <a:prstDash val="solid"/>
                    </a:lnB>
                  </a:tcPr>
                </a:tc>
                <a:tc>
                  <a:txBody>
                    <a:bodyPr/>
                    <a:lstStyle/>
                    <a:p>
                      <a:pPr marL="101600">
                        <a:lnSpc>
                          <a:spcPct val="100000"/>
                        </a:lnSpc>
                        <a:spcBef>
                          <a:spcPts val="565"/>
                        </a:spcBef>
                      </a:pPr>
                      <a:r>
                        <a:rPr sz="1050" i="1" spc="20" dirty="0">
                          <a:latin typeface="Arial"/>
                          <a:cs typeface="Arial"/>
                        </a:rPr>
                        <a:t>P2</a:t>
                      </a:r>
                      <a:endParaRPr sz="1050">
                        <a:latin typeface="Arial"/>
                        <a:cs typeface="Arial"/>
                      </a:endParaRPr>
                    </a:p>
                  </a:txBody>
                  <a:tcPr marL="0" marR="0" marT="71755" marB="0">
                    <a:lnL w="3446">
                      <a:solidFill>
                        <a:srgbClr val="000000"/>
                      </a:solidFill>
                      <a:prstDash val="solid"/>
                    </a:lnL>
                    <a:lnR w="3446">
                      <a:solidFill>
                        <a:srgbClr val="000000"/>
                      </a:solidFill>
                      <a:prstDash val="solid"/>
                    </a:lnR>
                    <a:lnT w="3446">
                      <a:solidFill>
                        <a:srgbClr val="000000"/>
                      </a:solidFill>
                      <a:prstDash val="solid"/>
                    </a:lnT>
                    <a:lnB w="3446">
                      <a:solidFill>
                        <a:srgbClr val="000000"/>
                      </a:solidFill>
                      <a:prstDash val="solid"/>
                    </a:lnB>
                  </a:tcPr>
                </a:tc>
                <a:extLst>
                  <a:ext uri="{0D108BD9-81ED-4DB2-BD59-A6C34878D82A}">
                    <a16:rowId xmlns:a16="http://schemas.microsoft.com/office/drawing/2014/main" val="10001"/>
                  </a:ext>
                </a:extLst>
              </a:tr>
              <a:tr h="206768">
                <a:tc>
                  <a:txBody>
                    <a:bodyPr/>
                    <a:lstStyle/>
                    <a:p>
                      <a:pPr marR="106680" algn="r">
                        <a:lnSpc>
                          <a:spcPct val="100000"/>
                        </a:lnSpc>
                        <a:spcBef>
                          <a:spcPts val="120"/>
                        </a:spcBef>
                      </a:pPr>
                      <a:r>
                        <a:rPr sz="950" i="1" dirty="0">
                          <a:latin typeface="Arial"/>
                          <a:cs typeface="Arial"/>
                        </a:rPr>
                        <a:t>bioengineering</a:t>
                      </a:r>
                      <a:endParaRPr sz="950">
                        <a:latin typeface="Arial"/>
                        <a:cs typeface="Arial"/>
                      </a:endParaRPr>
                    </a:p>
                  </a:txBody>
                  <a:tcPr marL="0" marR="0" marT="15240" marB="0">
                    <a:lnL w="3446">
                      <a:solidFill>
                        <a:srgbClr val="000000"/>
                      </a:solidFill>
                      <a:prstDash val="solid"/>
                    </a:lnL>
                    <a:lnR w="3446">
                      <a:solidFill>
                        <a:srgbClr val="000000"/>
                      </a:solidFill>
                      <a:prstDash val="solid"/>
                    </a:lnR>
                    <a:lnT w="3446">
                      <a:solidFill>
                        <a:srgbClr val="000000"/>
                      </a:solidFill>
                      <a:prstDash val="solid"/>
                    </a:lnT>
                    <a:lnB w="3446">
                      <a:solidFill>
                        <a:srgbClr val="000000"/>
                      </a:solidFill>
                      <a:prstDash val="solid"/>
                    </a:lnB>
                  </a:tcPr>
                </a:tc>
                <a:tc>
                  <a:txBody>
                    <a:bodyPr/>
                    <a:lstStyle/>
                    <a:p>
                      <a:pPr marL="101600">
                        <a:lnSpc>
                          <a:spcPct val="100000"/>
                        </a:lnSpc>
                        <a:spcBef>
                          <a:spcPts val="290"/>
                        </a:spcBef>
                      </a:pPr>
                      <a:r>
                        <a:rPr sz="1050" i="1" spc="20" dirty="0">
                          <a:latin typeface="Arial"/>
                          <a:cs typeface="Arial"/>
                        </a:rPr>
                        <a:t>P3</a:t>
                      </a:r>
                      <a:endParaRPr sz="1050">
                        <a:latin typeface="Arial"/>
                        <a:cs typeface="Arial"/>
                      </a:endParaRPr>
                    </a:p>
                  </a:txBody>
                  <a:tcPr marL="0" marR="0" marT="36830" marB="0">
                    <a:lnL w="3446">
                      <a:solidFill>
                        <a:srgbClr val="000000"/>
                      </a:solidFill>
                      <a:prstDash val="solid"/>
                    </a:lnL>
                    <a:lnR w="3446">
                      <a:solidFill>
                        <a:srgbClr val="000000"/>
                      </a:solidFill>
                      <a:prstDash val="solid"/>
                    </a:lnR>
                    <a:lnT w="3446">
                      <a:solidFill>
                        <a:srgbClr val="000000"/>
                      </a:solidFill>
                      <a:prstDash val="solid"/>
                    </a:lnT>
                    <a:lnB w="3446">
                      <a:solidFill>
                        <a:srgbClr val="000000"/>
                      </a:solidFill>
                      <a:prstDash val="solid"/>
                    </a:lnB>
                  </a:tcPr>
                </a:tc>
                <a:extLst>
                  <a:ext uri="{0D108BD9-81ED-4DB2-BD59-A6C34878D82A}">
                    <a16:rowId xmlns:a16="http://schemas.microsoft.com/office/drawing/2014/main" val="10002"/>
                  </a:ext>
                </a:extLst>
              </a:tr>
              <a:tr h="241236">
                <a:tc>
                  <a:txBody>
                    <a:bodyPr/>
                    <a:lstStyle/>
                    <a:p>
                      <a:pPr marR="86360" algn="r">
                        <a:lnSpc>
                          <a:spcPct val="100000"/>
                        </a:lnSpc>
                        <a:spcBef>
                          <a:spcPts val="120"/>
                        </a:spcBef>
                      </a:pPr>
                      <a:r>
                        <a:rPr sz="950" i="1" dirty="0">
                          <a:latin typeface="Arial"/>
                          <a:cs typeface="Arial"/>
                        </a:rPr>
                        <a:t>mechanical</a:t>
                      </a:r>
                      <a:endParaRPr sz="950">
                        <a:latin typeface="Arial"/>
                        <a:cs typeface="Arial"/>
                      </a:endParaRPr>
                    </a:p>
                  </a:txBody>
                  <a:tcPr marL="0" marR="0" marT="15240" marB="0">
                    <a:lnL w="3446">
                      <a:solidFill>
                        <a:srgbClr val="000000"/>
                      </a:solidFill>
                      <a:prstDash val="solid"/>
                    </a:lnL>
                    <a:lnR w="3446">
                      <a:solidFill>
                        <a:srgbClr val="000000"/>
                      </a:solidFill>
                      <a:prstDash val="solid"/>
                    </a:lnR>
                    <a:lnT w="3446">
                      <a:solidFill>
                        <a:srgbClr val="000000"/>
                      </a:solidFill>
                      <a:prstDash val="solid"/>
                    </a:lnT>
                    <a:lnB w="3446">
                      <a:solidFill>
                        <a:srgbClr val="000000"/>
                      </a:solidFill>
                      <a:prstDash val="solid"/>
                    </a:lnB>
                  </a:tcPr>
                </a:tc>
                <a:tc>
                  <a:txBody>
                    <a:bodyPr/>
                    <a:lstStyle/>
                    <a:p>
                      <a:pPr marL="101600">
                        <a:lnSpc>
                          <a:spcPct val="100000"/>
                        </a:lnSpc>
                        <a:spcBef>
                          <a:spcPts val="20"/>
                        </a:spcBef>
                      </a:pPr>
                      <a:r>
                        <a:rPr sz="1050" i="1" spc="20" dirty="0">
                          <a:latin typeface="Arial"/>
                          <a:cs typeface="Arial"/>
                        </a:rPr>
                        <a:t>P4</a:t>
                      </a:r>
                      <a:endParaRPr sz="1050" dirty="0">
                        <a:latin typeface="Arial"/>
                        <a:cs typeface="Arial"/>
                      </a:endParaRPr>
                    </a:p>
                  </a:txBody>
                  <a:tcPr marL="0" marR="0" marT="2540" marB="0">
                    <a:lnL w="3446">
                      <a:solidFill>
                        <a:srgbClr val="000000"/>
                      </a:solidFill>
                      <a:prstDash val="solid"/>
                    </a:lnL>
                    <a:lnR w="3446">
                      <a:solidFill>
                        <a:srgbClr val="000000"/>
                      </a:solidFill>
                      <a:prstDash val="solid"/>
                    </a:lnR>
                    <a:lnT w="3446">
                      <a:solidFill>
                        <a:srgbClr val="000000"/>
                      </a:solidFill>
                      <a:prstDash val="solid"/>
                    </a:lnT>
                    <a:lnB w="3446">
                      <a:solidFill>
                        <a:srgbClr val="000000"/>
                      </a:solidFill>
                      <a:prstDash val="solid"/>
                    </a:lnB>
                  </a:tcPr>
                </a:tc>
                <a:extLst>
                  <a:ext uri="{0D108BD9-81ED-4DB2-BD59-A6C34878D82A}">
                    <a16:rowId xmlns:a16="http://schemas.microsoft.com/office/drawing/2014/main" val="10003"/>
                  </a:ext>
                </a:extLst>
              </a:tr>
            </a:tbl>
          </a:graphicData>
        </a:graphic>
      </p:graphicFrame>
      <p:sp>
        <p:nvSpPr>
          <p:cNvPr id="94" name="object 94"/>
          <p:cNvSpPr txBox="1"/>
          <p:nvPr/>
        </p:nvSpPr>
        <p:spPr>
          <a:xfrm>
            <a:off x="3528651" y="7746078"/>
            <a:ext cx="1141095" cy="144145"/>
          </a:xfrm>
          <a:prstGeom prst="rect">
            <a:avLst/>
          </a:prstGeom>
        </p:spPr>
        <p:txBody>
          <a:bodyPr vert="horz" wrap="square" lIns="0" tIns="0" rIns="0" bIns="0" rtlCol="0">
            <a:spAutoFit/>
          </a:bodyPr>
          <a:lstStyle/>
          <a:p>
            <a:pPr marL="12700">
              <a:lnSpc>
                <a:spcPct val="100000"/>
              </a:lnSpc>
            </a:pPr>
            <a:r>
              <a:rPr sz="850" i="1" spc="5" dirty="0">
                <a:latin typeface="Arial"/>
                <a:cs typeface="Arial"/>
              </a:rPr>
              <a:t>Forwarding table at</a:t>
            </a:r>
            <a:r>
              <a:rPr sz="850" i="1" spc="-30" dirty="0">
                <a:latin typeface="Arial"/>
                <a:cs typeface="Arial"/>
              </a:rPr>
              <a:t> </a:t>
            </a:r>
            <a:r>
              <a:rPr sz="850" i="1" spc="10" dirty="0">
                <a:latin typeface="Arial"/>
                <a:cs typeface="Arial"/>
              </a:rPr>
              <a:t>R4</a:t>
            </a:r>
            <a:endParaRPr sz="850">
              <a:latin typeface="Arial"/>
              <a:cs typeface="Arial"/>
            </a:endParaRPr>
          </a:p>
        </p:txBody>
      </p:sp>
      <p:sp>
        <p:nvSpPr>
          <p:cNvPr id="95" name="object 95"/>
          <p:cNvSpPr txBox="1"/>
          <p:nvPr/>
        </p:nvSpPr>
        <p:spPr>
          <a:xfrm>
            <a:off x="3252953" y="5023554"/>
            <a:ext cx="1196340" cy="144145"/>
          </a:xfrm>
          <a:prstGeom prst="rect">
            <a:avLst/>
          </a:prstGeom>
        </p:spPr>
        <p:txBody>
          <a:bodyPr vert="horz" wrap="square" lIns="0" tIns="0" rIns="0" bIns="0" rtlCol="0">
            <a:spAutoFit/>
          </a:bodyPr>
          <a:lstStyle/>
          <a:p>
            <a:pPr marL="12700">
              <a:lnSpc>
                <a:spcPct val="100000"/>
              </a:lnSpc>
            </a:pPr>
            <a:r>
              <a:rPr sz="850" i="1" spc="5" dirty="0">
                <a:latin typeface="Arial"/>
                <a:cs typeface="Arial"/>
              </a:rPr>
              <a:t>Shortest path tree at</a:t>
            </a:r>
            <a:r>
              <a:rPr sz="850" i="1" spc="-35" dirty="0">
                <a:latin typeface="Arial"/>
                <a:cs typeface="Arial"/>
              </a:rPr>
              <a:t> </a:t>
            </a:r>
            <a:r>
              <a:rPr sz="850" i="1" spc="10" dirty="0">
                <a:latin typeface="Arial"/>
                <a:cs typeface="Arial"/>
              </a:rPr>
              <a:t>R4</a:t>
            </a:r>
            <a:endParaRPr sz="850">
              <a:latin typeface="Arial"/>
              <a:cs typeface="Arial"/>
            </a:endParaRPr>
          </a:p>
        </p:txBody>
      </p:sp>
      <p:sp>
        <p:nvSpPr>
          <p:cNvPr id="96" name="object 96"/>
          <p:cNvSpPr txBox="1"/>
          <p:nvPr/>
        </p:nvSpPr>
        <p:spPr>
          <a:xfrm>
            <a:off x="3735425" y="5308314"/>
            <a:ext cx="194310" cy="175260"/>
          </a:xfrm>
          <a:prstGeom prst="rect">
            <a:avLst/>
          </a:prstGeom>
        </p:spPr>
        <p:txBody>
          <a:bodyPr vert="horz" wrap="square" lIns="0" tIns="0" rIns="0" bIns="0" rtlCol="0">
            <a:spAutoFit/>
          </a:bodyPr>
          <a:lstStyle/>
          <a:p>
            <a:pPr marL="12700">
              <a:lnSpc>
                <a:spcPct val="100000"/>
              </a:lnSpc>
            </a:pPr>
            <a:r>
              <a:rPr sz="1050" i="1" spc="20" dirty="0">
                <a:latin typeface="Arial"/>
                <a:cs typeface="Arial"/>
              </a:rPr>
              <a:t>P1</a:t>
            </a:r>
            <a:endParaRPr sz="1050">
              <a:latin typeface="Arial"/>
              <a:cs typeface="Arial"/>
            </a:endParaRPr>
          </a:p>
        </p:txBody>
      </p:sp>
      <p:sp>
        <p:nvSpPr>
          <p:cNvPr id="98" name="object 2"/>
          <p:cNvSpPr txBox="1"/>
          <p:nvPr/>
        </p:nvSpPr>
        <p:spPr>
          <a:xfrm>
            <a:off x="1128173" y="23278"/>
            <a:ext cx="5582921" cy="430887"/>
          </a:xfrm>
          <a:prstGeom prst="rect">
            <a:avLst/>
          </a:prstGeom>
        </p:spPr>
        <p:txBody>
          <a:bodyPr vert="horz" wrap="square" lIns="0" tIns="0" rIns="0" bIns="0" rtlCol="0">
            <a:spAutoFit/>
          </a:bodyPr>
          <a:lstStyle/>
          <a:p>
            <a:pPr marL="12700" algn="ctr">
              <a:lnSpc>
                <a:spcPct val="100000"/>
              </a:lnSpc>
            </a:pPr>
            <a:r>
              <a:rPr lang="en-US" sz="2800" spc="45" dirty="0" err="1" smtClean="0">
                <a:solidFill>
                  <a:srgbClr val="00B050"/>
                </a:solidFill>
                <a:latin typeface="Century"/>
                <a:cs typeface="Century"/>
              </a:rPr>
              <a:t>Dijkstra</a:t>
            </a:r>
            <a:r>
              <a:rPr lang="en-US" sz="2800" spc="45" dirty="0" smtClean="0">
                <a:solidFill>
                  <a:srgbClr val="00B050"/>
                </a:solidFill>
                <a:latin typeface="Century"/>
                <a:cs typeface="Century"/>
              </a:rPr>
              <a:t> Continued</a:t>
            </a:r>
            <a:endParaRPr sz="2800" dirty="0">
              <a:solidFill>
                <a:srgbClr val="00B050"/>
              </a:solidFill>
              <a:latin typeface="Century"/>
              <a:cs typeface="Century"/>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19</a:t>
            </a:r>
          </a:p>
        </p:txBody>
      </p:sp>
      <p:sp>
        <p:nvSpPr>
          <p:cNvPr id="2" name="object 2"/>
          <p:cNvSpPr txBox="1"/>
          <p:nvPr/>
        </p:nvSpPr>
        <p:spPr>
          <a:xfrm>
            <a:off x="1230880" y="660400"/>
            <a:ext cx="5537200" cy="6131037"/>
          </a:xfrm>
          <a:prstGeom prst="rect">
            <a:avLst/>
          </a:prstGeom>
        </p:spPr>
        <p:txBody>
          <a:bodyPr vert="horz" wrap="square" lIns="0" tIns="0" rIns="0" bIns="0" rtlCol="0">
            <a:spAutoFit/>
          </a:bodyPr>
          <a:lstStyle/>
          <a:p>
            <a:pPr marL="1033780">
              <a:lnSpc>
                <a:spcPct val="100000"/>
              </a:lnSpc>
            </a:pPr>
            <a:r>
              <a:rPr lang="en-US" sz="2800" spc="10" dirty="0" smtClean="0">
                <a:solidFill>
                  <a:srgbClr val="00B050"/>
                </a:solidFill>
                <a:latin typeface="Century"/>
                <a:cs typeface="Century"/>
              </a:rPr>
              <a:t>Equal Cost Routes</a:t>
            </a:r>
            <a:endParaRPr sz="2800" dirty="0">
              <a:solidFill>
                <a:srgbClr val="00B050"/>
              </a:solidFill>
              <a:latin typeface="Century"/>
              <a:cs typeface="Century"/>
            </a:endParaRPr>
          </a:p>
          <a:p>
            <a:pPr marL="212090" marR="438784" indent="-199390">
              <a:lnSpc>
                <a:spcPct val="116300"/>
              </a:lnSpc>
              <a:spcBef>
                <a:spcPts val="1795"/>
              </a:spcBef>
              <a:buFont typeface="Times New Roman"/>
              <a:buChar char="•"/>
              <a:tabLst>
                <a:tab pos="212725" algn="l"/>
              </a:tabLst>
            </a:pPr>
            <a:r>
              <a:rPr lang="en-US" sz="2050" spc="70" dirty="0" smtClean="0">
                <a:latin typeface="PMingLiU"/>
                <a:cs typeface="PMingLiU"/>
              </a:rPr>
              <a:t>Today especially in data centers need a lot of parallelism (multiple 10 or 100 </a:t>
            </a:r>
            <a:r>
              <a:rPr lang="en-US" sz="2050" spc="70" dirty="0" err="1" smtClean="0">
                <a:latin typeface="PMingLiU"/>
                <a:cs typeface="PMingLiU"/>
              </a:rPr>
              <a:t>Gbps</a:t>
            </a:r>
            <a:r>
              <a:rPr lang="en-US" sz="2050" spc="70" dirty="0" smtClean="0">
                <a:latin typeface="PMingLiU"/>
                <a:cs typeface="PMingLiU"/>
              </a:rPr>
              <a:t> links to get more </a:t>
            </a:r>
            <a:r>
              <a:rPr lang="en-US" sz="2050" spc="70" dirty="0" err="1" smtClean="0">
                <a:latin typeface="PMingLiU"/>
                <a:cs typeface="PMingLiU"/>
              </a:rPr>
              <a:t>bandwidthj</a:t>
            </a:r>
            <a:r>
              <a:rPr lang="en-US" sz="2050" spc="70" dirty="0" smtClean="0">
                <a:latin typeface="PMingLiU"/>
                <a:cs typeface="PMingLiU"/>
              </a:rPr>
              <a:t>)</a:t>
            </a:r>
            <a:endParaRPr sz="2050" dirty="0">
              <a:latin typeface="PMingLiU"/>
              <a:cs typeface="PMingLiU"/>
            </a:endParaRPr>
          </a:p>
          <a:p>
            <a:pPr marL="212090" marR="68580" indent="-199390">
              <a:lnSpc>
                <a:spcPct val="116300"/>
              </a:lnSpc>
              <a:spcBef>
                <a:spcPts val="905"/>
              </a:spcBef>
              <a:buFont typeface="Times New Roman"/>
              <a:buChar char="•"/>
              <a:tabLst>
                <a:tab pos="212725" algn="l"/>
              </a:tabLst>
            </a:pPr>
            <a:r>
              <a:rPr lang="en-US" sz="2050" spc="55" dirty="0" smtClean="0">
                <a:latin typeface="PMingLiU"/>
                <a:cs typeface="PMingLiU"/>
              </a:rPr>
              <a:t>To use all bandwidth its very easy to modify </a:t>
            </a:r>
            <a:r>
              <a:rPr lang="en-US" sz="2050" spc="55" dirty="0" err="1" smtClean="0">
                <a:latin typeface="PMingLiU"/>
                <a:cs typeface="PMingLiU"/>
              </a:rPr>
              <a:t>Dijkstra</a:t>
            </a:r>
            <a:r>
              <a:rPr lang="en-US" sz="2050" spc="55" dirty="0" smtClean="0">
                <a:latin typeface="PMingLiU"/>
                <a:cs typeface="PMingLiU"/>
              </a:rPr>
              <a:t> to keep track of all equal cost next hops</a:t>
            </a:r>
            <a:r>
              <a:rPr sz="2050" spc="10" dirty="0" smtClean="0">
                <a:latin typeface="PMingLiU"/>
                <a:cs typeface="PMingLiU"/>
              </a:rPr>
              <a:t>.</a:t>
            </a:r>
            <a:endParaRPr sz="2050" dirty="0">
              <a:latin typeface="PMingLiU"/>
              <a:cs typeface="PMingLiU"/>
            </a:endParaRPr>
          </a:p>
          <a:p>
            <a:pPr marL="212090" marR="5080" indent="-199390">
              <a:lnSpc>
                <a:spcPct val="116399"/>
              </a:lnSpc>
              <a:spcBef>
                <a:spcPts val="900"/>
              </a:spcBef>
              <a:buFont typeface="Times New Roman"/>
              <a:buChar char="•"/>
              <a:tabLst>
                <a:tab pos="212725" algn="l"/>
              </a:tabLst>
            </a:pPr>
            <a:r>
              <a:rPr lang="en-US" sz="2050" spc="40" dirty="0" smtClean="0">
                <a:latin typeface="PMingLiU"/>
                <a:cs typeface="PMingLiU"/>
              </a:rPr>
              <a:t>Because TCP does not like reordering within a connection, routers today do ECMP (Equal Cost </a:t>
            </a:r>
            <a:r>
              <a:rPr lang="en-US" sz="2050" spc="40" dirty="0" smtClean="0">
                <a:latin typeface="PMingLiU"/>
                <a:cs typeface="PMingLiU"/>
              </a:rPr>
              <a:t>Multipath</a:t>
            </a:r>
            <a:r>
              <a:rPr lang="en-US" sz="2050" spc="40" dirty="0" smtClean="0">
                <a:latin typeface="PMingLiU"/>
                <a:cs typeface="PMingLiU"/>
              </a:rPr>
              <a:t>) by splitting traffic between equal cost next hops based on a hash function that can has the </a:t>
            </a:r>
            <a:r>
              <a:rPr lang="en-US" sz="2050" spc="40" dirty="0" err="1" smtClean="0">
                <a:latin typeface="PMingLiU"/>
                <a:cs typeface="PMingLiU"/>
              </a:rPr>
              <a:t>Dest</a:t>
            </a:r>
            <a:r>
              <a:rPr lang="en-US" sz="2050" spc="40" dirty="0" smtClean="0">
                <a:latin typeface="PMingLiU"/>
                <a:cs typeface="PMingLiU"/>
              </a:rPr>
              <a:t> and </a:t>
            </a:r>
            <a:r>
              <a:rPr lang="en-US" sz="2050" spc="40" dirty="0" err="1" smtClean="0">
                <a:latin typeface="PMingLiU"/>
                <a:cs typeface="PMingLiU"/>
              </a:rPr>
              <a:t>Src</a:t>
            </a:r>
            <a:r>
              <a:rPr lang="en-US" sz="2050" spc="40" dirty="0" smtClean="0">
                <a:latin typeface="PMingLiU"/>
                <a:cs typeface="PMingLiU"/>
              </a:rPr>
              <a:t> IP address, and </a:t>
            </a:r>
            <a:r>
              <a:rPr lang="en-US" sz="2050" spc="40" dirty="0" err="1" smtClean="0">
                <a:latin typeface="PMingLiU"/>
                <a:cs typeface="PMingLiU"/>
              </a:rPr>
              <a:t>Dest</a:t>
            </a:r>
            <a:r>
              <a:rPr lang="en-US" sz="2050" spc="40" dirty="0" smtClean="0">
                <a:latin typeface="PMingLiU"/>
                <a:cs typeface="PMingLiU"/>
              </a:rPr>
              <a:t> </a:t>
            </a:r>
            <a:r>
              <a:rPr lang="en-US" sz="2050" spc="40" dirty="0" smtClean="0">
                <a:latin typeface="PMingLiU"/>
                <a:cs typeface="PMingLiU"/>
              </a:rPr>
              <a:t>and </a:t>
            </a:r>
            <a:r>
              <a:rPr lang="en-US" sz="2050" spc="40" dirty="0" err="1" smtClean="0">
                <a:latin typeface="PMingLiU"/>
                <a:cs typeface="PMingLiU"/>
              </a:rPr>
              <a:t>Src</a:t>
            </a:r>
            <a:r>
              <a:rPr lang="en-US" sz="2050" spc="40" dirty="0" smtClean="0">
                <a:latin typeface="PMingLiU"/>
                <a:cs typeface="PMingLiU"/>
              </a:rPr>
              <a:t> </a:t>
            </a:r>
            <a:r>
              <a:rPr lang="en-US" sz="2050" spc="40" dirty="0" smtClean="0">
                <a:latin typeface="PMingLiU"/>
                <a:cs typeface="PMingLiU"/>
              </a:rPr>
              <a:t>TCP Ports</a:t>
            </a:r>
          </a:p>
          <a:p>
            <a:pPr marL="212090" marR="5080" indent="-199390">
              <a:lnSpc>
                <a:spcPct val="116399"/>
              </a:lnSpc>
              <a:spcBef>
                <a:spcPts val="900"/>
              </a:spcBef>
              <a:buFont typeface="Times New Roman"/>
              <a:buChar char="•"/>
              <a:tabLst>
                <a:tab pos="212725" algn="l"/>
              </a:tabLst>
            </a:pPr>
            <a:r>
              <a:rPr lang="en-US" sz="2050" spc="40" dirty="0" smtClean="0">
                <a:latin typeface="PMingLiU"/>
                <a:cs typeface="PMingLiU"/>
              </a:rPr>
              <a:t>This hashing idea guarantees no TCP connection is reordered.</a:t>
            </a:r>
          </a:p>
        </p:txBody>
      </p:sp>
    </p:spTree>
    <p:extLst>
      <p:ext uri="{BB962C8B-B14F-4D97-AF65-F5344CB8AC3E}">
        <p14:creationId xmlns:p14="http://schemas.microsoft.com/office/powerpoint/2010/main" val="37617022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01126" y="1998230"/>
            <a:ext cx="1146175" cy="10160"/>
          </a:xfrm>
          <a:custGeom>
            <a:avLst/>
            <a:gdLst/>
            <a:ahLst/>
            <a:cxnLst/>
            <a:rect l="l" t="t" r="r" b="b"/>
            <a:pathLst>
              <a:path w="1146175" h="10160">
                <a:moveTo>
                  <a:pt x="0" y="0"/>
                </a:moveTo>
                <a:lnTo>
                  <a:pt x="1145654" y="9791"/>
                </a:lnTo>
              </a:path>
            </a:pathLst>
          </a:custGeom>
          <a:ln w="9791">
            <a:solidFill>
              <a:srgbClr val="000000"/>
            </a:solidFill>
          </a:ln>
        </p:spPr>
        <p:txBody>
          <a:bodyPr wrap="square" lIns="0" tIns="0" rIns="0" bIns="0" rtlCol="0"/>
          <a:lstStyle/>
          <a:p>
            <a:endParaRPr/>
          </a:p>
        </p:txBody>
      </p:sp>
      <p:sp>
        <p:nvSpPr>
          <p:cNvPr id="3" name="object 3"/>
          <p:cNvSpPr/>
          <p:nvPr/>
        </p:nvSpPr>
        <p:spPr>
          <a:xfrm>
            <a:off x="2976156" y="1733842"/>
            <a:ext cx="450850" cy="490220"/>
          </a:xfrm>
          <a:custGeom>
            <a:avLst/>
            <a:gdLst/>
            <a:ahLst/>
            <a:cxnLst/>
            <a:rect l="l" t="t" r="r" b="b"/>
            <a:pathLst>
              <a:path w="450850" h="490219">
                <a:moveTo>
                  <a:pt x="450430" y="244805"/>
                </a:moveTo>
                <a:lnTo>
                  <a:pt x="445855" y="195467"/>
                </a:lnTo>
                <a:lnTo>
                  <a:pt x="432731" y="149515"/>
                </a:lnTo>
                <a:lnTo>
                  <a:pt x="411966" y="107931"/>
                </a:lnTo>
                <a:lnTo>
                  <a:pt x="384465" y="71701"/>
                </a:lnTo>
                <a:lnTo>
                  <a:pt x="351134" y="41808"/>
                </a:lnTo>
                <a:lnTo>
                  <a:pt x="312879" y="19237"/>
                </a:lnTo>
                <a:lnTo>
                  <a:pt x="270606" y="4973"/>
                </a:lnTo>
                <a:lnTo>
                  <a:pt x="225221" y="0"/>
                </a:lnTo>
                <a:lnTo>
                  <a:pt x="179832" y="4973"/>
                </a:lnTo>
                <a:lnTo>
                  <a:pt x="137556" y="19237"/>
                </a:lnTo>
                <a:lnTo>
                  <a:pt x="99299" y="41808"/>
                </a:lnTo>
                <a:lnTo>
                  <a:pt x="65966" y="71701"/>
                </a:lnTo>
                <a:lnTo>
                  <a:pt x="38465" y="107931"/>
                </a:lnTo>
                <a:lnTo>
                  <a:pt x="17699" y="149515"/>
                </a:lnTo>
                <a:lnTo>
                  <a:pt x="4575" y="195467"/>
                </a:lnTo>
                <a:lnTo>
                  <a:pt x="0" y="244805"/>
                </a:lnTo>
                <a:lnTo>
                  <a:pt x="4575" y="294138"/>
                </a:lnTo>
                <a:lnTo>
                  <a:pt x="17699" y="340087"/>
                </a:lnTo>
                <a:lnTo>
                  <a:pt x="38465" y="381669"/>
                </a:lnTo>
                <a:lnTo>
                  <a:pt x="65966" y="417898"/>
                </a:lnTo>
                <a:lnTo>
                  <a:pt x="99299" y="447790"/>
                </a:lnTo>
                <a:lnTo>
                  <a:pt x="137556" y="470360"/>
                </a:lnTo>
                <a:lnTo>
                  <a:pt x="179832" y="484624"/>
                </a:lnTo>
                <a:lnTo>
                  <a:pt x="225221" y="489597"/>
                </a:lnTo>
                <a:lnTo>
                  <a:pt x="270606" y="484624"/>
                </a:lnTo>
                <a:lnTo>
                  <a:pt x="312879" y="470360"/>
                </a:lnTo>
                <a:lnTo>
                  <a:pt x="351134" y="447790"/>
                </a:lnTo>
                <a:lnTo>
                  <a:pt x="384465" y="417898"/>
                </a:lnTo>
                <a:lnTo>
                  <a:pt x="411966" y="381669"/>
                </a:lnTo>
                <a:lnTo>
                  <a:pt x="432731" y="340087"/>
                </a:lnTo>
                <a:lnTo>
                  <a:pt x="445855" y="294138"/>
                </a:lnTo>
                <a:lnTo>
                  <a:pt x="450430" y="244805"/>
                </a:lnTo>
              </a:path>
            </a:pathLst>
          </a:custGeom>
          <a:ln w="9791">
            <a:solidFill>
              <a:srgbClr val="000000"/>
            </a:solidFill>
          </a:ln>
        </p:spPr>
        <p:txBody>
          <a:bodyPr wrap="square" lIns="0" tIns="0" rIns="0" bIns="0" rtlCol="0"/>
          <a:lstStyle/>
          <a:p>
            <a:endParaRPr/>
          </a:p>
        </p:txBody>
      </p:sp>
      <p:sp>
        <p:nvSpPr>
          <p:cNvPr id="4" name="object 4"/>
          <p:cNvSpPr/>
          <p:nvPr/>
        </p:nvSpPr>
        <p:spPr>
          <a:xfrm>
            <a:off x="1869668" y="1870938"/>
            <a:ext cx="421640" cy="0"/>
          </a:xfrm>
          <a:custGeom>
            <a:avLst/>
            <a:gdLst/>
            <a:ahLst/>
            <a:cxnLst/>
            <a:rect l="l" t="t" r="r" b="b"/>
            <a:pathLst>
              <a:path w="421639">
                <a:moveTo>
                  <a:pt x="0" y="0"/>
                </a:moveTo>
                <a:lnTo>
                  <a:pt x="421055" y="0"/>
                </a:lnTo>
              </a:path>
            </a:pathLst>
          </a:custGeom>
          <a:ln w="9791">
            <a:solidFill>
              <a:srgbClr val="000000"/>
            </a:solidFill>
          </a:ln>
        </p:spPr>
        <p:txBody>
          <a:bodyPr wrap="square" lIns="0" tIns="0" rIns="0" bIns="0" rtlCol="0"/>
          <a:lstStyle/>
          <a:p>
            <a:endParaRPr/>
          </a:p>
        </p:txBody>
      </p:sp>
      <p:sp>
        <p:nvSpPr>
          <p:cNvPr id="5" name="object 5"/>
          <p:cNvSpPr/>
          <p:nvPr/>
        </p:nvSpPr>
        <p:spPr>
          <a:xfrm>
            <a:off x="2192807" y="1846452"/>
            <a:ext cx="98425" cy="49530"/>
          </a:xfrm>
          <a:custGeom>
            <a:avLst/>
            <a:gdLst/>
            <a:ahLst/>
            <a:cxnLst/>
            <a:rect l="l" t="t" r="r" b="b"/>
            <a:pathLst>
              <a:path w="98425" h="49530">
                <a:moveTo>
                  <a:pt x="0" y="0"/>
                </a:moveTo>
                <a:lnTo>
                  <a:pt x="97917" y="24485"/>
                </a:lnTo>
                <a:lnTo>
                  <a:pt x="0" y="48958"/>
                </a:lnTo>
              </a:path>
            </a:pathLst>
          </a:custGeom>
          <a:ln w="9791">
            <a:solidFill>
              <a:srgbClr val="000000"/>
            </a:solidFill>
          </a:ln>
        </p:spPr>
        <p:txBody>
          <a:bodyPr wrap="square" lIns="0" tIns="0" rIns="0" bIns="0" rtlCol="0"/>
          <a:lstStyle/>
          <a:p>
            <a:endParaRPr/>
          </a:p>
        </p:txBody>
      </p:sp>
      <p:sp>
        <p:nvSpPr>
          <p:cNvPr id="6" name="object 6"/>
          <p:cNvSpPr txBox="1"/>
          <p:nvPr/>
        </p:nvSpPr>
        <p:spPr>
          <a:xfrm>
            <a:off x="1651348" y="1228368"/>
            <a:ext cx="4978052" cy="6198620"/>
          </a:xfrm>
          <a:prstGeom prst="rect">
            <a:avLst/>
          </a:prstGeom>
        </p:spPr>
        <p:txBody>
          <a:bodyPr vert="horz" wrap="square" lIns="0" tIns="0" rIns="0" bIns="0" rtlCol="0">
            <a:spAutoFit/>
          </a:bodyPr>
          <a:lstStyle/>
          <a:p>
            <a:pPr marL="1059815">
              <a:lnSpc>
                <a:spcPct val="100000"/>
              </a:lnSpc>
            </a:pPr>
            <a:r>
              <a:rPr sz="1350" i="1" spc="20" dirty="0">
                <a:latin typeface="Arial"/>
                <a:cs typeface="Arial"/>
              </a:rPr>
              <a:t>LINK STATE</a:t>
            </a:r>
            <a:r>
              <a:rPr sz="1350" i="1" spc="-65" dirty="0">
                <a:latin typeface="Arial"/>
                <a:cs typeface="Arial"/>
              </a:rPr>
              <a:t> </a:t>
            </a:r>
            <a:r>
              <a:rPr sz="1350" i="1" spc="25" dirty="0">
                <a:latin typeface="Arial"/>
                <a:cs typeface="Arial"/>
              </a:rPr>
              <a:t>CODE</a:t>
            </a:r>
            <a:endParaRPr sz="1350" dirty="0">
              <a:latin typeface="Arial"/>
              <a:cs typeface="Arial"/>
            </a:endParaRPr>
          </a:p>
          <a:p>
            <a:pPr>
              <a:lnSpc>
                <a:spcPct val="100000"/>
              </a:lnSpc>
              <a:spcBef>
                <a:spcPts val="20"/>
              </a:spcBef>
            </a:pPr>
            <a:endParaRPr sz="1300" dirty="0">
              <a:latin typeface="Times New Roman"/>
              <a:cs typeface="Times New Roman"/>
            </a:endParaRPr>
          </a:p>
          <a:p>
            <a:pPr marL="266700">
              <a:lnSpc>
                <a:spcPct val="100000"/>
              </a:lnSpc>
            </a:pPr>
            <a:r>
              <a:rPr sz="1200" spc="20" dirty="0">
                <a:latin typeface="Courier New"/>
                <a:cs typeface="Courier New"/>
              </a:rPr>
              <a:t>LSP(A,s,D)</a:t>
            </a:r>
            <a:endParaRPr sz="1200" dirty="0">
              <a:latin typeface="Courier New"/>
              <a:cs typeface="Courier New"/>
            </a:endParaRPr>
          </a:p>
          <a:p>
            <a:pPr marR="1243965" algn="ctr">
              <a:lnSpc>
                <a:spcPts val="1335"/>
              </a:lnSpc>
              <a:spcBef>
                <a:spcPts val="434"/>
              </a:spcBef>
            </a:pPr>
            <a:r>
              <a:rPr sz="1350" i="1" spc="25" dirty="0">
                <a:latin typeface="Arial"/>
                <a:cs typeface="Arial"/>
              </a:rPr>
              <a:t>R</a:t>
            </a:r>
            <a:endParaRPr sz="1350" dirty="0">
              <a:latin typeface="Arial"/>
              <a:cs typeface="Arial"/>
            </a:endParaRPr>
          </a:p>
          <a:p>
            <a:pPr marL="1118870" marR="3074035" indent="-156845">
              <a:lnSpc>
                <a:spcPct val="75000"/>
              </a:lnSpc>
              <a:spcBef>
                <a:spcPts val="75"/>
              </a:spcBef>
            </a:pPr>
            <a:r>
              <a:rPr sz="1200" spc="20" dirty="0">
                <a:latin typeface="Courier New"/>
                <a:cs typeface="Courier New"/>
              </a:rPr>
              <a:t>Port  P</a:t>
            </a:r>
            <a:endParaRPr sz="1200" dirty="0">
              <a:latin typeface="Courier New"/>
              <a:cs typeface="Courier New"/>
            </a:endParaRPr>
          </a:p>
          <a:p>
            <a:pPr marR="1190625" algn="ctr">
              <a:lnSpc>
                <a:spcPct val="100000"/>
              </a:lnSpc>
              <a:spcBef>
                <a:spcPts val="605"/>
              </a:spcBef>
            </a:pPr>
            <a:r>
              <a:rPr sz="1350" b="1" spc="20" dirty="0">
                <a:latin typeface="Courier New"/>
                <a:cs typeface="Courier New"/>
              </a:rPr>
              <a:t>RECEIVE LSP(A,s,D) on PORT</a:t>
            </a:r>
            <a:r>
              <a:rPr sz="1350" b="1" spc="-20" dirty="0">
                <a:latin typeface="Courier New"/>
                <a:cs typeface="Courier New"/>
              </a:rPr>
              <a:t> </a:t>
            </a:r>
            <a:r>
              <a:rPr sz="1350" b="1" spc="20" dirty="0">
                <a:latin typeface="Courier New"/>
                <a:cs typeface="Courier New"/>
              </a:rPr>
              <a:t>P</a:t>
            </a:r>
            <a:endParaRPr sz="1350" dirty="0">
              <a:latin typeface="Courier New"/>
              <a:cs typeface="Courier New"/>
            </a:endParaRPr>
          </a:p>
          <a:p>
            <a:pPr marL="384175">
              <a:lnSpc>
                <a:spcPct val="100000"/>
              </a:lnSpc>
              <a:spcBef>
                <a:spcPts val="105"/>
              </a:spcBef>
            </a:pPr>
            <a:r>
              <a:rPr sz="1200" spc="20" dirty="0">
                <a:latin typeface="Courier New"/>
                <a:cs typeface="Courier New"/>
              </a:rPr>
              <a:t>IF s &lt; SEQ(A)</a:t>
            </a:r>
            <a:r>
              <a:rPr sz="1200" spc="-80" dirty="0">
                <a:latin typeface="Courier New"/>
                <a:cs typeface="Courier New"/>
              </a:rPr>
              <a:t> </a:t>
            </a:r>
            <a:r>
              <a:rPr sz="1200" spc="20" dirty="0">
                <a:latin typeface="Courier New"/>
                <a:cs typeface="Courier New"/>
              </a:rPr>
              <a:t>THEN</a:t>
            </a:r>
            <a:endParaRPr sz="1200" dirty="0">
              <a:latin typeface="Courier New"/>
              <a:cs typeface="Courier New"/>
            </a:endParaRPr>
          </a:p>
          <a:p>
            <a:pPr marL="697865" marR="1085850" indent="-4445">
              <a:lnSpc>
                <a:spcPct val="101699"/>
              </a:lnSpc>
              <a:spcBef>
                <a:spcPts val="75"/>
              </a:spcBef>
            </a:pPr>
            <a:r>
              <a:rPr sz="1200" spc="20" dirty="0">
                <a:latin typeface="Courier New"/>
                <a:cs typeface="Courier New"/>
              </a:rPr>
              <a:t>SEND STORED−LSP(A) ON PORT</a:t>
            </a:r>
            <a:r>
              <a:rPr sz="1200" spc="-80" dirty="0">
                <a:latin typeface="Courier New"/>
                <a:cs typeface="Courier New"/>
              </a:rPr>
              <a:t> </a:t>
            </a:r>
            <a:r>
              <a:rPr sz="1200" spc="20" dirty="0">
                <a:latin typeface="Courier New"/>
                <a:cs typeface="Courier New"/>
              </a:rPr>
              <a:t>P  ACK([A,P] =</a:t>
            </a:r>
            <a:r>
              <a:rPr sz="1200" spc="-80" dirty="0">
                <a:latin typeface="Courier New"/>
                <a:cs typeface="Courier New"/>
              </a:rPr>
              <a:t> </a:t>
            </a:r>
            <a:r>
              <a:rPr sz="1200" spc="20" dirty="0">
                <a:latin typeface="Courier New"/>
                <a:cs typeface="Courier New"/>
              </a:rPr>
              <a:t>TRUE</a:t>
            </a:r>
            <a:endParaRPr sz="1200" dirty="0">
              <a:latin typeface="Courier New"/>
              <a:cs typeface="Courier New"/>
            </a:endParaRPr>
          </a:p>
          <a:p>
            <a:pPr marL="423545">
              <a:lnSpc>
                <a:spcPts val="1415"/>
              </a:lnSpc>
              <a:spcBef>
                <a:spcPts val="330"/>
              </a:spcBef>
            </a:pPr>
            <a:r>
              <a:rPr sz="1200" spc="20" dirty="0">
                <a:latin typeface="Courier New"/>
                <a:cs typeface="Courier New"/>
              </a:rPr>
              <a:t>ELSEIF s &gt; SEQ (A)</a:t>
            </a:r>
            <a:r>
              <a:rPr sz="1200" spc="-80" dirty="0">
                <a:latin typeface="Courier New"/>
                <a:cs typeface="Courier New"/>
              </a:rPr>
              <a:t> </a:t>
            </a:r>
            <a:r>
              <a:rPr sz="1200" spc="20" dirty="0">
                <a:latin typeface="Courier New"/>
                <a:cs typeface="Courier New"/>
              </a:rPr>
              <a:t>THEN</a:t>
            </a:r>
            <a:endParaRPr sz="1200" dirty="0">
              <a:latin typeface="Courier New"/>
              <a:cs typeface="Courier New"/>
            </a:endParaRPr>
          </a:p>
          <a:p>
            <a:pPr marL="629285">
              <a:lnSpc>
                <a:spcPts val="1415"/>
              </a:lnSpc>
            </a:pPr>
            <a:r>
              <a:rPr sz="1200" spc="20" dirty="0">
                <a:latin typeface="Courier New"/>
                <a:cs typeface="Courier New"/>
              </a:rPr>
              <a:t>IF A = ME THEN (*source must</a:t>
            </a:r>
            <a:r>
              <a:rPr sz="1200" spc="-80" dirty="0">
                <a:latin typeface="Courier New"/>
                <a:cs typeface="Courier New"/>
              </a:rPr>
              <a:t> </a:t>
            </a:r>
            <a:r>
              <a:rPr sz="1200" spc="20" dirty="0">
                <a:latin typeface="Courier New"/>
                <a:cs typeface="Courier New"/>
              </a:rPr>
              <a:t>jump*)</a:t>
            </a:r>
            <a:endParaRPr sz="1200" dirty="0">
              <a:latin typeface="Courier New"/>
              <a:cs typeface="Courier New"/>
            </a:endParaRPr>
          </a:p>
          <a:p>
            <a:pPr marL="824865">
              <a:lnSpc>
                <a:spcPct val="100000"/>
              </a:lnSpc>
              <a:spcBef>
                <a:spcPts val="105"/>
              </a:spcBef>
            </a:pPr>
            <a:r>
              <a:rPr sz="1200" spc="20" dirty="0">
                <a:latin typeface="Courier New"/>
                <a:cs typeface="Courier New"/>
              </a:rPr>
              <a:t>SEQ(ME) = s +</a:t>
            </a:r>
            <a:r>
              <a:rPr sz="1200" spc="-80" dirty="0">
                <a:latin typeface="Courier New"/>
                <a:cs typeface="Courier New"/>
              </a:rPr>
              <a:t> </a:t>
            </a:r>
            <a:r>
              <a:rPr sz="1200" spc="20" dirty="0">
                <a:latin typeface="Courier New"/>
                <a:cs typeface="Courier New"/>
              </a:rPr>
              <a:t>1;</a:t>
            </a:r>
            <a:endParaRPr sz="1200" dirty="0">
              <a:latin typeface="Courier New"/>
              <a:cs typeface="Courier New"/>
            </a:endParaRPr>
          </a:p>
          <a:p>
            <a:pPr marL="854710" marR="549275" indent="-10160">
              <a:lnSpc>
                <a:spcPts val="1390"/>
              </a:lnSpc>
              <a:spcBef>
                <a:spcPts val="190"/>
              </a:spcBef>
            </a:pPr>
            <a:r>
              <a:rPr sz="1200" spc="20" dirty="0">
                <a:latin typeface="Courier New"/>
                <a:cs typeface="Courier New"/>
              </a:rPr>
              <a:t>SEND STORED−LSP(A) ON ALL PORTS  FOR ALL PORTS Q,ACK[ME,Q] =</a:t>
            </a:r>
            <a:r>
              <a:rPr sz="1200" spc="-80" dirty="0">
                <a:latin typeface="Courier New"/>
                <a:cs typeface="Courier New"/>
              </a:rPr>
              <a:t> </a:t>
            </a:r>
            <a:r>
              <a:rPr sz="1200" spc="20" dirty="0">
                <a:latin typeface="Courier New"/>
                <a:cs typeface="Courier New"/>
              </a:rPr>
              <a:t>TRUE</a:t>
            </a:r>
            <a:endParaRPr sz="1200" dirty="0">
              <a:latin typeface="Courier New"/>
              <a:cs typeface="Courier New"/>
            </a:endParaRPr>
          </a:p>
          <a:p>
            <a:pPr marL="678180">
              <a:lnSpc>
                <a:spcPts val="1015"/>
              </a:lnSpc>
            </a:pPr>
            <a:r>
              <a:rPr sz="1200" spc="20" dirty="0">
                <a:latin typeface="Courier New"/>
                <a:cs typeface="Courier New"/>
              </a:rPr>
              <a:t>ELSE</a:t>
            </a:r>
            <a:endParaRPr sz="1200" dirty="0">
              <a:latin typeface="Courier New"/>
              <a:cs typeface="Courier New"/>
            </a:endParaRPr>
          </a:p>
          <a:p>
            <a:pPr marL="860425" marR="1009650" indent="3810">
              <a:lnSpc>
                <a:spcPts val="1160"/>
              </a:lnSpc>
              <a:spcBef>
                <a:spcPts val="165"/>
              </a:spcBef>
            </a:pPr>
            <a:r>
              <a:rPr sz="1200" spc="20" dirty="0">
                <a:latin typeface="Courier New"/>
                <a:cs typeface="Courier New"/>
              </a:rPr>
              <a:t>STORED−LSP(A) = LSP(A,s,</a:t>
            </a:r>
            <a:r>
              <a:rPr sz="1200" spc="-80" dirty="0">
                <a:latin typeface="Courier New"/>
                <a:cs typeface="Courier New"/>
              </a:rPr>
              <a:t> </a:t>
            </a:r>
            <a:r>
              <a:rPr sz="1200" spc="20" dirty="0">
                <a:latin typeface="Courier New"/>
                <a:cs typeface="Courier New"/>
              </a:rPr>
              <a:t>D)  SEND ACK(A,s) ON PORT</a:t>
            </a:r>
            <a:r>
              <a:rPr sz="1200" spc="-80" dirty="0">
                <a:latin typeface="Courier New"/>
                <a:cs typeface="Courier New"/>
              </a:rPr>
              <a:t> </a:t>
            </a:r>
            <a:r>
              <a:rPr sz="1200" spc="20" dirty="0">
                <a:latin typeface="Courier New"/>
                <a:cs typeface="Courier New"/>
              </a:rPr>
              <a:t>P</a:t>
            </a:r>
            <a:endParaRPr sz="1200" dirty="0">
              <a:latin typeface="Courier New"/>
              <a:cs typeface="Courier New"/>
            </a:endParaRPr>
          </a:p>
          <a:p>
            <a:pPr marL="854710" marR="173355">
              <a:lnSpc>
                <a:spcPts val="1230"/>
              </a:lnSpc>
              <a:spcBef>
                <a:spcPts val="10"/>
              </a:spcBef>
            </a:pPr>
            <a:r>
              <a:rPr sz="1200" spc="20" dirty="0">
                <a:latin typeface="Courier New"/>
                <a:cs typeface="Courier New"/>
              </a:rPr>
              <a:t>SEND STORED−LSP(A) ON ALL PORTS</a:t>
            </a:r>
            <a:r>
              <a:rPr sz="1200" spc="-75" dirty="0">
                <a:latin typeface="Courier New"/>
                <a:cs typeface="Courier New"/>
              </a:rPr>
              <a:t> </a:t>
            </a:r>
            <a:r>
              <a:rPr sz="1200" spc="20" dirty="0">
                <a:latin typeface="Courier New"/>
                <a:cs typeface="Courier New"/>
              </a:rPr>
              <a:t>P&lt;&gt;Q  FOR ALL PORTS Q&lt;&gt;P,ACK[A,Q] =</a:t>
            </a:r>
            <a:r>
              <a:rPr sz="1200" spc="-80" dirty="0">
                <a:latin typeface="Courier New"/>
                <a:cs typeface="Courier New"/>
              </a:rPr>
              <a:t> </a:t>
            </a:r>
            <a:r>
              <a:rPr sz="1200" spc="20" dirty="0">
                <a:latin typeface="Courier New"/>
                <a:cs typeface="Courier New"/>
              </a:rPr>
              <a:t>TRUE</a:t>
            </a:r>
            <a:endParaRPr sz="1200" dirty="0">
              <a:latin typeface="Courier New"/>
              <a:cs typeface="Courier New"/>
            </a:endParaRPr>
          </a:p>
          <a:p>
            <a:pPr marL="462915">
              <a:lnSpc>
                <a:spcPts val="894"/>
              </a:lnSpc>
            </a:pPr>
            <a:r>
              <a:rPr sz="1200" spc="20" dirty="0">
                <a:latin typeface="Courier New"/>
                <a:cs typeface="Courier New"/>
              </a:rPr>
              <a:t>ELSE</a:t>
            </a:r>
            <a:endParaRPr sz="1200" dirty="0">
              <a:latin typeface="Courier New"/>
              <a:cs typeface="Courier New"/>
            </a:endParaRPr>
          </a:p>
          <a:p>
            <a:pPr marL="723265" marR="1526540" indent="-6350">
              <a:lnSpc>
                <a:spcPts val="1230"/>
              </a:lnSpc>
              <a:spcBef>
                <a:spcPts val="114"/>
              </a:spcBef>
            </a:pPr>
            <a:r>
              <a:rPr sz="1200" spc="20" dirty="0" smtClean="0">
                <a:latin typeface="Courier New"/>
                <a:cs typeface="Courier New"/>
              </a:rPr>
              <a:t>SEND </a:t>
            </a:r>
            <a:r>
              <a:rPr sz="1200" spc="20" dirty="0">
                <a:latin typeface="Courier New"/>
                <a:cs typeface="Courier New"/>
              </a:rPr>
              <a:t>ACK(A,s) ON PORT</a:t>
            </a:r>
            <a:r>
              <a:rPr sz="1200" spc="-80" dirty="0">
                <a:latin typeface="Courier New"/>
                <a:cs typeface="Courier New"/>
              </a:rPr>
              <a:t> </a:t>
            </a:r>
            <a:r>
              <a:rPr sz="1200" spc="20" dirty="0">
                <a:latin typeface="Courier New"/>
                <a:cs typeface="Courier New"/>
              </a:rPr>
              <a:t>P  ACK([A,P] =</a:t>
            </a:r>
            <a:r>
              <a:rPr sz="1200" spc="-80" dirty="0">
                <a:latin typeface="Courier New"/>
                <a:cs typeface="Courier New"/>
              </a:rPr>
              <a:t> </a:t>
            </a:r>
            <a:r>
              <a:rPr sz="1200" spc="20" dirty="0">
                <a:latin typeface="Courier New"/>
                <a:cs typeface="Courier New"/>
              </a:rPr>
              <a:t>FALSE</a:t>
            </a:r>
            <a:endParaRPr sz="1200" dirty="0">
              <a:latin typeface="Courier New"/>
              <a:cs typeface="Courier New"/>
            </a:endParaRPr>
          </a:p>
          <a:p>
            <a:pPr marR="3117850" algn="ctr">
              <a:lnSpc>
                <a:spcPts val="1530"/>
              </a:lnSpc>
            </a:pPr>
            <a:r>
              <a:rPr sz="1350" b="1" spc="20" dirty="0">
                <a:latin typeface="Courier New"/>
                <a:cs typeface="Courier New"/>
              </a:rPr>
              <a:t>PERIODICALLY</a:t>
            </a:r>
            <a:endParaRPr sz="1350" dirty="0">
              <a:latin typeface="Courier New"/>
              <a:cs typeface="Courier New"/>
            </a:endParaRPr>
          </a:p>
          <a:p>
            <a:pPr marL="551180" marR="290830" indent="-284480">
              <a:lnSpc>
                <a:spcPct val="101699"/>
              </a:lnSpc>
              <a:spcBef>
                <a:spcPts val="85"/>
              </a:spcBef>
            </a:pPr>
            <a:r>
              <a:rPr sz="1200" spc="20" dirty="0">
                <a:latin typeface="Courier New"/>
                <a:cs typeface="Courier New"/>
              </a:rPr>
              <a:t>FOR ALL PORTS P and A with ACK[A,P]=</a:t>
            </a:r>
            <a:r>
              <a:rPr sz="1200" spc="-75" dirty="0">
                <a:latin typeface="Courier New"/>
                <a:cs typeface="Courier New"/>
              </a:rPr>
              <a:t> </a:t>
            </a:r>
            <a:r>
              <a:rPr sz="1200" spc="20" dirty="0">
                <a:latin typeface="Courier New"/>
                <a:cs typeface="Courier New"/>
              </a:rPr>
              <a:t>TRUE  SEND STORED−LSP(A) ON PORT</a:t>
            </a:r>
            <a:r>
              <a:rPr sz="1200" spc="-80" dirty="0">
                <a:latin typeface="Courier New"/>
                <a:cs typeface="Courier New"/>
              </a:rPr>
              <a:t> </a:t>
            </a:r>
            <a:r>
              <a:rPr sz="1200" spc="20" dirty="0">
                <a:latin typeface="Courier New"/>
                <a:cs typeface="Courier New"/>
              </a:rPr>
              <a:t>P</a:t>
            </a:r>
            <a:endParaRPr sz="1200" dirty="0">
              <a:latin typeface="Courier New"/>
              <a:cs typeface="Courier New"/>
            </a:endParaRPr>
          </a:p>
          <a:p>
            <a:pPr marL="80645">
              <a:lnSpc>
                <a:spcPct val="100000"/>
              </a:lnSpc>
              <a:spcBef>
                <a:spcPts val="1070"/>
              </a:spcBef>
            </a:pPr>
            <a:r>
              <a:rPr sz="1350" b="1" spc="20" dirty="0">
                <a:latin typeface="Courier New"/>
                <a:cs typeface="Courier New"/>
              </a:rPr>
              <a:t>RECEIVE ACK ( A,</a:t>
            </a:r>
            <a:r>
              <a:rPr sz="1350" b="1" spc="-40" dirty="0">
                <a:latin typeface="Courier New"/>
                <a:cs typeface="Courier New"/>
              </a:rPr>
              <a:t> </a:t>
            </a:r>
            <a:r>
              <a:rPr sz="1350" b="1" spc="20" dirty="0">
                <a:latin typeface="Courier New"/>
                <a:cs typeface="Courier New"/>
              </a:rPr>
              <a:t>s)</a:t>
            </a:r>
            <a:endParaRPr sz="1350" dirty="0">
              <a:latin typeface="Courier New"/>
              <a:cs typeface="Courier New"/>
            </a:endParaRPr>
          </a:p>
          <a:p>
            <a:pPr marL="541020" marR="2273935" indent="-196215">
              <a:lnSpc>
                <a:spcPts val="1540"/>
              </a:lnSpc>
            </a:pPr>
            <a:r>
              <a:rPr sz="1200" spc="20" dirty="0">
                <a:latin typeface="Courier New"/>
                <a:cs typeface="Courier New"/>
              </a:rPr>
              <a:t>IF s = SEQ(A) THEN  ACK([A,P] =</a:t>
            </a:r>
            <a:r>
              <a:rPr sz="1200" spc="-80" dirty="0">
                <a:latin typeface="Courier New"/>
                <a:cs typeface="Courier New"/>
              </a:rPr>
              <a:t> </a:t>
            </a:r>
            <a:r>
              <a:rPr sz="1200" spc="20" dirty="0">
                <a:latin typeface="Courier New"/>
                <a:cs typeface="Courier New"/>
              </a:rPr>
              <a:t>FALSE</a:t>
            </a:r>
            <a:endParaRPr sz="1200" dirty="0">
              <a:latin typeface="Courier New"/>
              <a:cs typeface="Courier New"/>
            </a:endParaRPr>
          </a:p>
          <a:p>
            <a:pPr marL="120014">
              <a:lnSpc>
                <a:spcPts val="1595"/>
              </a:lnSpc>
              <a:spcBef>
                <a:spcPts val="775"/>
              </a:spcBef>
            </a:pPr>
            <a:r>
              <a:rPr sz="1350" b="1" spc="20" dirty="0">
                <a:latin typeface="Courier New"/>
                <a:cs typeface="Courier New"/>
              </a:rPr>
              <a:t>LINK ON PORT P COMES</a:t>
            </a:r>
            <a:r>
              <a:rPr sz="1350" b="1" spc="-35" dirty="0">
                <a:latin typeface="Courier New"/>
                <a:cs typeface="Courier New"/>
              </a:rPr>
              <a:t> </a:t>
            </a:r>
            <a:r>
              <a:rPr sz="1350" b="1" spc="20" dirty="0">
                <a:latin typeface="Courier New"/>
                <a:cs typeface="Courier New"/>
              </a:rPr>
              <a:t>UP</a:t>
            </a:r>
            <a:endParaRPr sz="1350" dirty="0">
              <a:latin typeface="Courier New"/>
              <a:cs typeface="Courier New"/>
            </a:endParaRPr>
          </a:p>
          <a:p>
            <a:pPr marL="316230">
              <a:lnSpc>
                <a:spcPts val="1415"/>
              </a:lnSpc>
            </a:pPr>
            <a:r>
              <a:rPr sz="1200" spc="20" dirty="0">
                <a:latin typeface="Courier New"/>
                <a:cs typeface="Courier New"/>
              </a:rPr>
              <a:t>FOR ALL SOURCES A</a:t>
            </a:r>
            <a:r>
              <a:rPr sz="1200" spc="-80" dirty="0">
                <a:latin typeface="Courier New"/>
                <a:cs typeface="Courier New"/>
              </a:rPr>
              <a:t> </a:t>
            </a:r>
            <a:r>
              <a:rPr sz="1200" spc="20" dirty="0">
                <a:latin typeface="Courier New"/>
                <a:cs typeface="Courier New"/>
              </a:rPr>
              <a:t>DO</a:t>
            </a:r>
            <a:endParaRPr sz="1200" dirty="0">
              <a:latin typeface="Courier New"/>
              <a:cs typeface="Courier New"/>
            </a:endParaRPr>
          </a:p>
          <a:p>
            <a:pPr marL="553085">
              <a:lnSpc>
                <a:spcPct val="100000"/>
              </a:lnSpc>
              <a:spcBef>
                <a:spcPts val="254"/>
              </a:spcBef>
            </a:pPr>
            <a:r>
              <a:rPr sz="1200" spc="20" dirty="0">
                <a:latin typeface="Courier New"/>
                <a:cs typeface="Courier New"/>
              </a:rPr>
              <a:t>SET ACK[A,P]= TRUE (*send all LSPs on</a:t>
            </a:r>
            <a:r>
              <a:rPr sz="1200" spc="-75" dirty="0">
                <a:latin typeface="Courier New"/>
                <a:cs typeface="Courier New"/>
              </a:rPr>
              <a:t> </a:t>
            </a:r>
            <a:r>
              <a:rPr sz="1200" spc="20" dirty="0">
                <a:latin typeface="Courier New"/>
                <a:cs typeface="Courier New"/>
              </a:rPr>
              <a:t>P*)</a:t>
            </a:r>
            <a:endParaRPr sz="1200" dirty="0">
              <a:latin typeface="Courier New"/>
              <a:cs typeface="Courier New"/>
            </a:endParaRPr>
          </a:p>
        </p:txBody>
      </p:sp>
      <p:sp>
        <p:nvSpPr>
          <p:cNvPr id="7" name="object 7"/>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28</a:t>
            </a:r>
          </a:p>
        </p:txBody>
      </p:sp>
      <p:sp>
        <p:nvSpPr>
          <p:cNvPr id="10" name="TextBox 9"/>
          <p:cNvSpPr txBox="1"/>
          <p:nvPr/>
        </p:nvSpPr>
        <p:spPr>
          <a:xfrm>
            <a:off x="5655793" y="3254534"/>
            <a:ext cx="973607" cy="461665"/>
          </a:xfrm>
          <a:prstGeom prst="rect">
            <a:avLst/>
          </a:prstGeom>
          <a:noFill/>
        </p:spPr>
        <p:txBody>
          <a:bodyPr wrap="square" rtlCol="0">
            <a:spAutoFit/>
          </a:bodyPr>
          <a:lstStyle/>
          <a:p>
            <a:r>
              <a:rPr lang="en-US" sz="2400" dirty="0" smtClean="0">
                <a:solidFill>
                  <a:srgbClr val="00B050"/>
                </a:solidFill>
              </a:rPr>
              <a:t>JUMP</a:t>
            </a:r>
            <a:endParaRPr lang="en-US" sz="2400" dirty="0">
              <a:solidFill>
                <a:srgbClr val="00B050"/>
              </a:solidFill>
            </a:endParaRPr>
          </a:p>
        </p:txBody>
      </p:sp>
      <p:sp>
        <p:nvSpPr>
          <p:cNvPr id="12" name="TextBox 11"/>
          <p:cNvSpPr txBox="1"/>
          <p:nvPr/>
        </p:nvSpPr>
        <p:spPr>
          <a:xfrm>
            <a:off x="4953000" y="2516816"/>
            <a:ext cx="2667000" cy="461665"/>
          </a:xfrm>
          <a:prstGeom prst="rect">
            <a:avLst/>
          </a:prstGeom>
          <a:noFill/>
        </p:spPr>
        <p:txBody>
          <a:bodyPr wrap="square" rtlCol="0">
            <a:spAutoFit/>
          </a:bodyPr>
          <a:lstStyle/>
          <a:p>
            <a:r>
              <a:rPr lang="en-US" sz="2400" dirty="0" smtClean="0">
                <a:solidFill>
                  <a:srgbClr val="00B050"/>
                </a:solidFill>
              </a:rPr>
              <a:t>SEND BETTER BACK </a:t>
            </a:r>
            <a:endParaRPr lang="en-US" sz="2400" dirty="0">
              <a:solidFill>
                <a:srgbClr val="00B050"/>
              </a:solidFill>
            </a:endParaRPr>
          </a:p>
        </p:txBody>
      </p:sp>
      <p:sp>
        <p:nvSpPr>
          <p:cNvPr id="13" name="TextBox 12"/>
          <p:cNvSpPr txBox="1"/>
          <p:nvPr/>
        </p:nvSpPr>
        <p:spPr>
          <a:xfrm>
            <a:off x="5257800" y="4038600"/>
            <a:ext cx="1981200" cy="461665"/>
          </a:xfrm>
          <a:prstGeom prst="rect">
            <a:avLst/>
          </a:prstGeom>
          <a:noFill/>
        </p:spPr>
        <p:txBody>
          <a:bodyPr wrap="square" rtlCol="0">
            <a:spAutoFit/>
          </a:bodyPr>
          <a:lstStyle/>
          <a:p>
            <a:r>
              <a:rPr lang="en-US" sz="2400" dirty="0" smtClean="0">
                <a:solidFill>
                  <a:srgbClr val="00B050"/>
                </a:solidFill>
              </a:rPr>
              <a:t>ACCEPT NEW </a:t>
            </a:r>
            <a:endParaRPr lang="en-US" sz="2400" dirty="0">
              <a:solidFill>
                <a:srgbClr val="00B050"/>
              </a:solidFill>
            </a:endParaRPr>
          </a:p>
        </p:txBody>
      </p:sp>
      <p:sp>
        <p:nvSpPr>
          <p:cNvPr id="15" name="TextBox 14"/>
          <p:cNvSpPr txBox="1"/>
          <p:nvPr/>
        </p:nvSpPr>
        <p:spPr>
          <a:xfrm>
            <a:off x="4948988" y="4822667"/>
            <a:ext cx="2290011" cy="461665"/>
          </a:xfrm>
          <a:prstGeom prst="rect">
            <a:avLst/>
          </a:prstGeom>
          <a:noFill/>
        </p:spPr>
        <p:txBody>
          <a:bodyPr wrap="square" rtlCol="0">
            <a:spAutoFit/>
          </a:bodyPr>
          <a:lstStyle/>
          <a:p>
            <a:r>
              <a:rPr lang="en-US" sz="2400" dirty="0" smtClean="0">
                <a:solidFill>
                  <a:srgbClr val="00B050"/>
                </a:solidFill>
              </a:rPr>
              <a:t>GOT IT, JUST ACK </a:t>
            </a:r>
            <a:endParaRPr lang="en-US" sz="2400" dirty="0">
              <a:solidFill>
                <a:srgbClr val="00B050"/>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2930" y="3118104"/>
            <a:ext cx="7037070" cy="615553"/>
          </a:xfrm>
        </p:spPr>
        <p:txBody>
          <a:bodyPr/>
          <a:lstStyle/>
          <a:p>
            <a:r>
              <a:rPr lang="en-US" sz="4000" dirty="0" smtClean="0">
                <a:solidFill>
                  <a:srgbClr val="00B050"/>
                </a:solidFill>
              </a:rPr>
              <a:t>PART 4: LOOKING BACK</a:t>
            </a:r>
            <a:endParaRPr lang="en-US" sz="4000" dirty="0">
              <a:solidFill>
                <a:srgbClr val="00B050"/>
              </a:solidFill>
            </a:endParaRPr>
          </a:p>
        </p:txBody>
      </p:sp>
      <p:sp>
        <p:nvSpPr>
          <p:cNvPr id="3" name="Subtitle 2"/>
          <p:cNvSpPr>
            <a:spLocks noGrp="1"/>
          </p:cNvSpPr>
          <p:nvPr>
            <p:ph type="subTitle" idx="4"/>
          </p:nvPr>
        </p:nvSpPr>
        <p:spPr>
          <a:xfrm>
            <a:off x="838200" y="5632704"/>
            <a:ext cx="6629400" cy="984885"/>
          </a:xfrm>
        </p:spPr>
        <p:txBody>
          <a:bodyPr/>
          <a:lstStyle/>
          <a:p>
            <a:r>
              <a:rPr lang="en-US" sz="3200" dirty="0" smtClean="0"/>
              <a:t>Other metrics, and why modern clouds are using SDN  </a:t>
            </a:r>
            <a:endParaRPr lang="en-US" sz="3200" dirty="0"/>
          </a:p>
        </p:txBody>
      </p:sp>
    </p:spTree>
    <p:extLst>
      <p:ext uri="{BB962C8B-B14F-4D97-AF65-F5344CB8AC3E}">
        <p14:creationId xmlns:p14="http://schemas.microsoft.com/office/powerpoint/2010/main" val="41566202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19</a:t>
            </a:r>
          </a:p>
        </p:txBody>
      </p:sp>
      <p:sp>
        <p:nvSpPr>
          <p:cNvPr id="2" name="object 2"/>
          <p:cNvSpPr txBox="1"/>
          <p:nvPr/>
        </p:nvSpPr>
        <p:spPr>
          <a:xfrm>
            <a:off x="1230880" y="660400"/>
            <a:ext cx="5537200" cy="5765104"/>
          </a:xfrm>
          <a:prstGeom prst="rect">
            <a:avLst/>
          </a:prstGeom>
        </p:spPr>
        <p:txBody>
          <a:bodyPr vert="horz" wrap="square" lIns="0" tIns="0" rIns="0" bIns="0" rtlCol="0">
            <a:spAutoFit/>
          </a:bodyPr>
          <a:lstStyle/>
          <a:p>
            <a:pPr marL="1033780">
              <a:lnSpc>
                <a:spcPct val="100000"/>
              </a:lnSpc>
            </a:pPr>
            <a:r>
              <a:rPr lang="en-US" sz="2800" spc="10" dirty="0" smtClean="0">
                <a:solidFill>
                  <a:srgbClr val="00B050"/>
                </a:solidFill>
                <a:latin typeface="Century"/>
                <a:cs typeface="Century"/>
              </a:rPr>
              <a:t>General Principles</a:t>
            </a:r>
            <a:endParaRPr sz="2800" dirty="0">
              <a:solidFill>
                <a:srgbClr val="00B050"/>
              </a:solidFill>
              <a:latin typeface="Century"/>
              <a:cs typeface="Century"/>
            </a:endParaRPr>
          </a:p>
          <a:p>
            <a:pPr marL="212090" marR="438784" indent="-199390">
              <a:lnSpc>
                <a:spcPct val="116300"/>
              </a:lnSpc>
              <a:spcBef>
                <a:spcPts val="1795"/>
              </a:spcBef>
              <a:buFont typeface="Times New Roman"/>
              <a:buChar char="•"/>
              <a:tabLst>
                <a:tab pos="212725" algn="l"/>
              </a:tabLst>
            </a:pPr>
            <a:r>
              <a:rPr lang="en-US" sz="2050" spc="70" dirty="0" smtClean="0">
                <a:solidFill>
                  <a:srgbClr val="0070C0"/>
                </a:solidFill>
                <a:latin typeface="PMingLiU"/>
                <a:cs typeface="PMingLiU"/>
              </a:rPr>
              <a:t>Best effort</a:t>
            </a:r>
            <a:r>
              <a:rPr lang="en-US" sz="2050" spc="70" dirty="0" smtClean="0">
                <a:latin typeface="PMingLiU"/>
                <a:cs typeface="PMingLiU"/>
              </a:rPr>
              <a:t>: no guarantees (TCP will fix if needed)</a:t>
            </a:r>
            <a:endParaRPr sz="2050" dirty="0">
              <a:latin typeface="PMingLiU"/>
              <a:cs typeface="PMingLiU"/>
            </a:endParaRPr>
          </a:p>
          <a:p>
            <a:pPr marL="212090" marR="5080" indent="-199390">
              <a:lnSpc>
                <a:spcPct val="116399"/>
              </a:lnSpc>
              <a:spcBef>
                <a:spcPts val="900"/>
              </a:spcBef>
              <a:buFont typeface="Times New Roman"/>
              <a:buChar char="•"/>
              <a:tabLst>
                <a:tab pos="212725" algn="l"/>
              </a:tabLst>
            </a:pPr>
            <a:r>
              <a:rPr lang="en-US" sz="2050" spc="40" dirty="0" smtClean="0">
                <a:solidFill>
                  <a:srgbClr val="0070C0"/>
                </a:solidFill>
                <a:latin typeface="PMingLiU"/>
                <a:cs typeface="PMingLiU"/>
              </a:rPr>
              <a:t>Soft state</a:t>
            </a:r>
            <a:r>
              <a:rPr lang="en-US" sz="2050" spc="40" dirty="0" smtClean="0">
                <a:latin typeface="PMingLiU"/>
                <a:cs typeface="PMingLiU"/>
              </a:rPr>
              <a:t>: Not like the hard state of a database that must be correct.  We keep retransmitting route updates so if its wrong it will fix itself.</a:t>
            </a:r>
            <a:endParaRPr lang="en-US" sz="2050" spc="40" dirty="0">
              <a:latin typeface="PMingLiU"/>
              <a:cs typeface="PMingLiU"/>
            </a:endParaRPr>
          </a:p>
          <a:p>
            <a:pPr marL="212090" marR="5080" indent="-199390">
              <a:lnSpc>
                <a:spcPct val="116399"/>
              </a:lnSpc>
              <a:spcBef>
                <a:spcPts val="900"/>
              </a:spcBef>
              <a:buFont typeface="Times New Roman"/>
              <a:buChar char="•"/>
              <a:tabLst>
                <a:tab pos="212725" algn="l"/>
              </a:tabLst>
            </a:pPr>
            <a:r>
              <a:rPr lang="en-US" sz="2050" spc="40" dirty="0" smtClean="0">
                <a:solidFill>
                  <a:srgbClr val="0070C0"/>
                </a:solidFill>
                <a:latin typeface="PMingLiU"/>
                <a:cs typeface="PMingLiU"/>
              </a:rPr>
              <a:t>Decentralized:</a:t>
            </a:r>
            <a:r>
              <a:rPr lang="en-US" sz="2050" spc="40" dirty="0" smtClean="0">
                <a:latin typeface="PMingLiU"/>
                <a:cs typeface="PMingLiU"/>
              </a:rPr>
              <a:t> no central person who knows all routes as in Google Maps.  But things are </a:t>
            </a:r>
            <a:r>
              <a:rPr lang="en-US" sz="2050" spc="40" dirty="0" smtClean="0">
                <a:latin typeface="PMingLiU"/>
                <a:cs typeface="PMingLiU"/>
              </a:rPr>
              <a:t>changing</a:t>
            </a:r>
          </a:p>
          <a:p>
            <a:pPr marL="212090" marR="5080" indent="-199390">
              <a:lnSpc>
                <a:spcPct val="116399"/>
              </a:lnSpc>
              <a:spcBef>
                <a:spcPts val="900"/>
              </a:spcBef>
              <a:buFont typeface="Times New Roman"/>
              <a:buChar char="•"/>
              <a:tabLst>
                <a:tab pos="212725" algn="l"/>
              </a:tabLst>
            </a:pPr>
            <a:r>
              <a:rPr lang="en-US" sz="2050" spc="40" dirty="0">
                <a:solidFill>
                  <a:srgbClr val="0070C0"/>
                </a:solidFill>
                <a:latin typeface="PMingLiU"/>
                <a:cs typeface="PMingLiU"/>
              </a:rPr>
              <a:t>SDN:  </a:t>
            </a:r>
            <a:r>
              <a:rPr lang="en-US" sz="2050" spc="40" dirty="0" smtClean="0">
                <a:latin typeface="PMingLiU"/>
                <a:cs typeface="PMingLiU"/>
              </a:rPr>
              <a:t>Instead of a distributed view as in Link State and Distance Vector, all routers send to a central cluster that can now calculate more complex and better routes</a:t>
            </a:r>
            <a:endParaRPr lang="en-US" sz="2050" spc="40" dirty="0" smtClean="0">
              <a:latin typeface="PMingLiU"/>
              <a:cs typeface="PMingLiU"/>
            </a:endParaRPr>
          </a:p>
        </p:txBody>
      </p:sp>
    </p:spTree>
    <p:extLst>
      <p:ext uri="{BB962C8B-B14F-4D97-AF65-F5344CB8AC3E}">
        <p14:creationId xmlns:p14="http://schemas.microsoft.com/office/powerpoint/2010/main" val="40636417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19</a:t>
            </a:r>
          </a:p>
        </p:txBody>
      </p:sp>
      <p:sp>
        <p:nvSpPr>
          <p:cNvPr id="2" name="object 2"/>
          <p:cNvSpPr txBox="1"/>
          <p:nvPr/>
        </p:nvSpPr>
        <p:spPr>
          <a:xfrm>
            <a:off x="1230880" y="660400"/>
            <a:ext cx="5537200" cy="4551887"/>
          </a:xfrm>
          <a:prstGeom prst="rect">
            <a:avLst/>
          </a:prstGeom>
        </p:spPr>
        <p:txBody>
          <a:bodyPr vert="horz" wrap="square" lIns="0" tIns="0" rIns="0" bIns="0" rtlCol="0">
            <a:spAutoFit/>
          </a:bodyPr>
          <a:lstStyle/>
          <a:p>
            <a:pPr marL="1033780">
              <a:lnSpc>
                <a:spcPct val="100000"/>
              </a:lnSpc>
            </a:pPr>
            <a:r>
              <a:rPr lang="en-US" sz="2800" spc="10" dirty="0" smtClean="0">
                <a:solidFill>
                  <a:srgbClr val="00B050"/>
                </a:solidFill>
                <a:latin typeface="Century"/>
                <a:cs typeface="Century"/>
              </a:rPr>
              <a:t>Generalizations</a:t>
            </a:r>
            <a:endParaRPr sz="2800" dirty="0">
              <a:solidFill>
                <a:srgbClr val="00B050"/>
              </a:solidFill>
              <a:latin typeface="Century"/>
              <a:cs typeface="Century"/>
            </a:endParaRPr>
          </a:p>
          <a:p>
            <a:pPr marL="212090" marR="438784" indent="-199390">
              <a:lnSpc>
                <a:spcPct val="116300"/>
              </a:lnSpc>
              <a:spcBef>
                <a:spcPts val="1795"/>
              </a:spcBef>
              <a:buFont typeface="Times New Roman"/>
              <a:buChar char="•"/>
              <a:tabLst>
                <a:tab pos="212725" algn="l"/>
              </a:tabLst>
            </a:pPr>
            <a:r>
              <a:rPr lang="en-US" sz="2050" spc="70" dirty="0" smtClean="0">
                <a:latin typeface="PMingLiU"/>
                <a:cs typeface="PMingLiU"/>
              </a:rPr>
              <a:t>Both flavors generalize nicely</a:t>
            </a:r>
            <a:endParaRPr sz="2050" dirty="0">
              <a:latin typeface="PMingLiU"/>
              <a:cs typeface="PMingLiU"/>
            </a:endParaRPr>
          </a:p>
          <a:p>
            <a:pPr marL="212090" marR="68580" indent="-199390">
              <a:lnSpc>
                <a:spcPct val="116300"/>
              </a:lnSpc>
              <a:spcBef>
                <a:spcPts val="905"/>
              </a:spcBef>
              <a:buFont typeface="Times New Roman"/>
              <a:buChar char="•"/>
              <a:tabLst>
                <a:tab pos="212725" algn="l"/>
              </a:tabLst>
            </a:pPr>
            <a:r>
              <a:rPr lang="en-US" sz="2050" spc="55" dirty="0" smtClean="0">
                <a:latin typeface="PMingLiU"/>
                <a:cs typeface="PMingLiU"/>
              </a:rPr>
              <a:t>Can easily generalize distance vector to find min bandwidth paths or max reliability.  Will explore in HW</a:t>
            </a:r>
            <a:endParaRPr sz="2050" dirty="0">
              <a:latin typeface="PMingLiU"/>
              <a:cs typeface="PMingLiU"/>
            </a:endParaRPr>
          </a:p>
          <a:p>
            <a:pPr marL="212090" marR="5080" indent="-199390">
              <a:lnSpc>
                <a:spcPct val="116399"/>
              </a:lnSpc>
              <a:spcBef>
                <a:spcPts val="900"/>
              </a:spcBef>
              <a:buFont typeface="Times New Roman"/>
              <a:buChar char="•"/>
              <a:tabLst>
                <a:tab pos="212725" algn="l"/>
              </a:tabLst>
            </a:pPr>
            <a:r>
              <a:rPr lang="en-US" sz="2050" spc="40" dirty="0" smtClean="0">
                <a:latin typeface="PMingLiU"/>
                <a:cs typeface="PMingLiU"/>
              </a:rPr>
              <a:t>So does link state.  Once you have the whole network its easy to compute other metrics.  One famous example is Constrained Shortest Path for traffic engineering and another is equal cost load splitting.  Homework and exam problems!</a:t>
            </a:r>
          </a:p>
        </p:txBody>
      </p:sp>
    </p:spTree>
    <p:extLst>
      <p:ext uri="{BB962C8B-B14F-4D97-AF65-F5344CB8AC3E}">
        <p14:creationId xmlns:p14="http://schemas.microsoft.com/office/powerpoint/2010/main" val="2621562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2667000"/>
            <a:ext cx="5638800" cy="3108543"/>
          </a:xfrm>
          <a:prstGeom prst="rect">
            <a:avLst/>
          </a:prstGeom>
          <a:noFill/>
        </p:spPr>
        <p:txBody>
          <a:bodyPr wrap="square" rtlCol="0">
            <a:spAutoFit/>
          </a:bodyPr>
          <a:lstStyle/>
          <a:p>
            <a:r>
              <a:rPr lang="en-US" sz="2800" dirty="0" smtClean="0">
                <a:solidFill>
                  <a:srgbClr val="0070C0"/>
                </a:solidFill>
              </a:rPr>
              <a:t>Amin </a:t>
            </a:r>
            <a:r>
              <a:rPr lang="en-US" sz="2800" dirty="0" err="1" smtClean="0">
                <a:solidFill>
                  <a:srgbClr val="0070C0"/>
                </a:solidFill>
              </a:rPr>
              <a:t>Vahdat</a:t>
            </a:r>
            <a:r>
              <a:rPr lang="en-US" sz="2800" dirty="0" smtClean="0">
                <a:solidFill>
                  <a:srgbClr val="0070C0"/>
                </a:solidFill>
              </a:rPr>
              <a:t>, VP of Google Infrastructure on the Internet’s success and problems</a:t>
            </a:r>
          </a:p>
          <a:p>
            <a:endParaRPr lang="en-US" sz="2800" dirty="0">
              <a:solidFill>
                <a:srgbClr val="0070C0"/>
              </a:solidFill>
            </a:endParaRPr>
          </a:p>
          <a:p>
            <a:r>
              <a:rPr lang="en-US" sz="2800" dirty="0">
                <a:hlinkClick r:id="rId2"/>
              </a:rPr>
              <a:t>https://</a:t>
            </a:r>
            <a:r>
              <a:rPr lang="en-US" sz="2800" dirty="0" smtClean="0">
                <a:hlinkClick r:id="rId2"/>
              </a:rPr>
              <a:t>www.youtube.com/watch?v=DpO1Tfa4IZ4</a:t>
            </a:r>
            <a:r>
              <a:rPr lang="en-US" sz="2800" dirty="0" smtClean="0"/>
              <a:t>, 0 -</a:t>
            </a:r>
            <a:r>
              <a:rPr lang="en-US" sz="2800" dirty="0" smtClean="0"/>
              <a:t>3:17, and 14:25 onwards</a:t>
            </a:r>
            <a:endParaRPr lang="en-US" sz="2800" dirty="0"/>
          </a:p>
        </p:txBody>
      </p:sp>
    </p:spTree>
    <p:extLst>
      <p:ext uri="{BB962C8B-B14F-4D97-AF65-F5344CB8AC3E}">
        <p14:creationId xmlns:p14="http://schemas.microsoft.com/office/powerpoint/2010/main" val="6258757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19</a:t>
            </a:r>
          </a:p>
        </p:txBody>
      </p:sp>
      <p:sp>
        <p:nvSpPr>
          <p:cNvPr id="2" name="object 2"/>
          <p:cNvSpPr txBox="1"/>
          <p:nvPr/>
        </p:nvSpPr>
        <p:spPr>
          <a:xfrm>
            <a:off x="1230880" y="660400"/>
            <a:ext cx="5537200" cy="6496971"/>
          </a:xfrm>
          <a:prstGeom prst="rect">
            <a:avLst/>
          </a:prstGeom>
        </p:spPr>
        <p:txBody>
          <a:bodyPr vert="horz" wrap="square" lIns="0" tIns="0" rIns="0" bIns="0" rtlCol="0">
            <a:spAutoFit/>
          </a:bodyPr>
          <a:lstStyle/>
          <a:p>
            <a:pPr marL="1033780">
              <a:lnSpc>
                <a:spcPct val="100000"/>
              </a:lnSpc>
            </a:pPr>
            <a:r>
              <a:rPr lang="en-US" sz="2800" spc="10" dirty="0" smtClean="0">
                <a:solidFill>
                  <a:srgbClr val="00B050"/>
                </a:solidFill>
                <a:latin typeface="Century"/>
                <a:cs typeface="Century"/>
              </a:rPr>
              <a:t>Conclusions</a:t>
            </a:r>
            <a:endParaRPr sz="2800" dirty="0">
              <a:solidFill>
                <a:srgbClr val="00B050"/>
              </a:solidFill>
              <a:latin typeface="Century"/>
              <a:cs typeface="Century"/>
            </a:endParaRPr>
          </a:p>
          <a:p>
            <a:pPr marL="212090" marR="438784" indent="-199390">
              <a:lnSpc>
                <a:spcPct val="116300"/>
              </a:lnSpc>
              <a:spcBef>
                <a:spcPts val="1795"/>
              </a:spcBef>
              <a:buFont typeface="Times New Roman"/>
              <a:buChar char="•"/>
              <a:tabLst>
                <a:tab pos="212725" algn="l"/>
              </a:tabLst>
            </a:pPr>
            <a:r>
              <a:rPr lang="en-US" sz="2050" spc="70" dirty="0" smtClean="0">
                <a:latin typeface="PMingLiU"/>
                <a:cs typeface="PMingLiU"/>
              </a:rPr>
              <a:t>Distance vector still used as part of a protocol called RIP and Cisco’s IGRP.  Probably we use IGRP within UCLA</a:t>
            </a:r>
            <a:r>
              <a:rPr sz="2050" spc="70" dirty="0" smtClean="0">
                <a:latin typeface="PMingLiU"/>
                <a:cs typeface="PMingLiU"/>
              </a:rPr>
              <a:t>.</a:t>
            </a:r>
            <a:endParaRPr sz="2050" dirty="0">
              <a:latin typeface="PMingLiU"/>
              <a:cs typeface="PMingLiU"/>
            </a:endParaRPr>
          </a:p>
          <a:p>
            <a:pPr marL="212090" marR="68580" indent="-199390">
              <a:lnSpc>
                <a:spcPct val="116300"/>
              </a:lnSpc>
              <a:spcBef>
                <a:spcPts val="905"/>
              </a:spcBef>
              <a:buFont typeface="Times New Roman"/>
              <a:buChar char="•"/>
              <a:tabLst>
                <a:tab pos="212725" algn="l"/>
              </a:tabLst>
            </a:pPr>
            <a:r>
              <a:rPr lang="en-US" sz="2050" spc="55" dirty="0" smtClean="0">
                <a:latin typeface="PMingLiU"/>
                <a:cs typeface="PMingLiU"/>
              </a:rPr>
              <a:t>Link state or OSPF is used widely within ISPs because its more reliable after failure and can be easily modified to do traffic engineering based on say bandwidth</a:t>
            </a:r>
            <a:r>
              <a:rPr sz="2050" spc="10" dirty="0" smtClean="0">
                <a:latin typeface="PMingLiU"/>
                <a:cs typeface="PMingLiU"/>
              </a:rPr>
              <a:t>.</a:t>
            </a:r>
            <a:endParaRPr sz="2050" dirty="0">
              <a:latin typeface="PMingLiU"/>
              <a:cs typeface="PMingLiU"/>
            </a:endParaRPr>
          </a:p>
          <a:p>
            <a:pPr marL="212090" marR="5080" indent="-199390">
              <a:lnSpc>
                <a:spcPct val="116399"/>
              </a:lnSpc>
              <a:spcBef>
                <a:spcPts val="900"/>
              </a:spcBef>
              <a:buFont typeface="Times New Roman"/>
              <a:buChar char="•"/>
              <a:tabLst>
                <a:tab pos="212725" algn="l"/>
              </a:tabLst>
            </a:pPr>
            <a:r>
              <a:rPr lang="en-US" sz="2050" spc="40" dirty="0" smtClean="0">
                <a:latin typeface="PMingLiU"/>
                <a:cs typeface="PMingLiU"/>
              </a:rPr>
              <a:t>Next lecture we will see how ISPs use something called policy vector to compute routes between ISPs instead of merely shortest paths</a:t>
            </a:r>
          </a:p>
          <a:p>
            <a:pPr marL="212090" marR="5080" indent="-199390">
              <a:lnSpc>
                <a:spcPct val="116399"/>
              </a:lnSpc>
              <a:spcBef>
                <a:spcPts val="900"/>
              </a:spcBef>
              <a:buFont typeface="Times New Roman"/>
              <a:buChar char="•"/>
              <a:tabLst>
                <a:tab pos="212725" algn="l"/>
              </a:tabLst>
            </a:pPr>
            <a:r>
              <a:rPr lang="en-US" sz="2050" spc="40" dirty="0" smtClean="0">
                <a:latin typeface="PMingLiU"/>
                <a:cs typeface="PMingLiU"/>
              </a:rPr>
              <a:t>Note how private clouds like Google are doing their own routing based on centralized views so they can give their applications better guarantees</a:t>
            </a:r>
            <a:endParaRPr sz="2050" dirty="0">
              <a:latin typeface="PMingLiU"/>
              <a:cs typeface="PMingLiU"/>
            </a:endParaRPr>
          </a:p>
        </p:txBody>
      </p:sp>
    </p:spTree>
    <p:extLst>
      <p:ext uri="{BB962C8B-B14F-4D97-AF65-F5344CB8AC3E}">
        <p14:creationId xmlns:p14="http://schemas.microsoft.com/office/powerpoint/2010/main" val="16072290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4</a:t>
            </a:r>
          </a:p>
        </p:txBody>
      </p:sp>
      <p:sp>
        <p:nvSpPr>
          <p:cNvPr id="2" name="object 2"/>
          <p:cNvSpPr txBox="1"/>
          <p:nvPr/>
        </p:nvSpPr>
        <p:spPr>
          <a:xfrm>
            <a:off x="381000" y="660400"/>
            <a:ext cx="7002780" cy="4979440"/>
          </a:xfrm>
          <a:prstGeom prst="rect">
            <a:avLst/>
          </a:prstGeom>
        </p:spPr>
        <p:txBody>
          <a:bodyPr vert="horz" wrap="square" lIns="0" tIns="0" rIns="0" bIns="0" rtlCol="0">
            <a:spAutoFit/>
          </a:bodyPr>
          <a:lstStyle/>
          <a:p>
            <a:pPr marL="1077595">
              <a:lnSpc>
                <a:spcPct val="100000"/>
              </a:lnSpc>
            </a:pPr>
            <a:r>
              <a:rPr lang="en-US" sz="2800" b="1" spc="365" dirty="0" smtClean="0">
                <a:solidFill>
                  <a:srgbClr val="0070C0"/>
                </a:solidFill>
                <a:latin typeface="PMingLiU"/>
                <a:cs typeface="PMingLiU"/>
              </a:rPr>
              <a:t>Four parts to Routing</a:t>
            </a:r>
            <a:endParaRPr sz="2800" b="1" dirty="0">
              <a:solidFill>
                <a:srgbClr val="0070C0"/>
              </a:solidFill>
              <a:latin typeface="PMingLiU"/>
              <a:cs typeface="PMingLiU"/>
            </a:endParaRPr>
          </a:p>
          <a:p>
            <a:pPr marL="12700" marR="165735">
              <a:lnSpc>
                <a:spcPct val="116100"/>
              </a:lnSpc>
              <a:spcBef>
                <a:spcPts val="1800"/>
              </a:spcBef>
            </a:pPr>
            <a:r>
              <a:rPr lang="en-US" sz="2400" spc="20" dirty="0" smtClean="0">
                <a:latin typeface="Garamond"/>
                <a:cs typeface="Times New Roman"/>
              </a:rPr>
              <a:t>All work in parallel:</a:t>
            </a:r>
            <a:endParaRPr sz="2400" dirty="0">
              <a:latin typeface="Times New Roman"/>
              <a:cs typeface="Times New Roman"/>
            </a:endParaRPr>
          </a:p>
          <a:p>
            <a:pPr marL="358140" marR="431800" indent="-199390">
              <a:lnSpc>
                <a:spcPct val="116100"/>
              </a:lnSpc>
              <a:spcBef>
                <a:spcPts val="5"/>
              </a:spcBef>
              <a:buFont typeface="Times New Roman"/>
              <a:buChar char="•"/>
              <a:tabLst>
                <a:tab pos="358775" algn="l"/>
              </a:tabLst>
            </a:pPr>
            <a:r>
              <a:rPr lang="en-US" sz="2400" i="1" spc="-75" dirty="0" smtClean="0">
                <a:solidFill>
                  <a:srgbClr val="00B050"/>
                </a:solidFill>
                <a:latin typeface="Arial"/>
                <a:cs typeface="Arial"/>
              </a:rPr>
              <a:t>Set up Addresses and Topology</a:t>
            </a:r>
            <a:r>
              <a:rPr sz="2400" i="1" spc="-20" dirty="0" smtClean="0">
                <a:solidFill>
                  <a:srgbClr val="00B050"/>
                </a:solidFill>
                <a:latin typeface="Arial"/>
                <a:cs typeface="Arial"/>
              </a:rPr>
              <a:t> </a:t>
            </a:r>
            <a:r>
              <a:rPr lang="en-US" sz="2400" spc="20" dirty="0" smtClean="0">
                <a:latin typeface="Garamond"/>
                <a:cs typeface="Arial"/>
              </a:rPr>
              <a:t>assign IP addresses, connect routers</a:t>
            </a:r>
            <a:endParaRPr sz="2400" dirty="0">
              <a:latin typeface="Garamond"/>
              <a:cs typeface="Garamond"/>
            </a:endParaRPr>
          </a:p>
          <a:p>
            <a:pPr marL="358140" marR="102235" indent="-199390">
              <a:lnSpc>
                <a:spcPct val="116100"/>
              </a:lnSpc>
              <a:spcBef>
                <a:spcPts val="910"/>
              </a:spcBef>
              <a:buFont typeface="Times New Roman"/>
              <a:buChar char="•"/>
              <a:tabLst>
                <a:tab pos="358775" algn="l"/>
              </a:tabLst>
            </a:pPr>
            <a:r>
              <a:rPr lang="en-US" sz="2400" i="1" spc="-85" dirty="0" smtClean="0">
                <a:solidFill>
                  <a:srgbClr val="00B050"/>
                </a:solidFill>
                <a:latin typeface="Arial"/>
                <a:cs typeface="Arial"/>
              </a:rPr>
              <a:t>Neighbor Determination</a:t>
            </a:r>
            <a:r>
              <a:rPr sz="2400" i="1" spc="-20" dirty="0" smtClean="0">
                <a:solidFill>
                  <a:srgbClr val="00B050"/>
                </a:solidFill>
                <a:latin typeface="Arial"/>
                <a:cs typeface="Arial"/>
              </a:rPr>
              <a:t> </a:t>
            </a:r>
            <a:r>
              <a:rPr lang="en-US" sz="2400" spc="20" dirty="0" err="1" smtClean="0">
                <a:latin typeface="Garamond"/>
                <a:cs typeface="Arial"/>
              </a:rPr>
              <a:t>endnodes</a:t>
            </a:r>
            <a:r>
              <a:rPr lang="en-US" sz="2400" spc="20" dirty="0" smtClean="0">
                <a:latin typeface="Garamond"/>
                <a:cs typeface="Arial"/>
              </a:rPr>
              <a:t> talk to routers (things like ARP), Routers to router neighbors</a:t>
            </a:r>
            <a:endParaRPr lang="en-US" sz="2400" dirty="0">
              <a:latin typeface="Garamond"/>
              <a:cs typeface="Garamond"/>
            </a:endParaRPr>
          </a:p>
          <a:p>
            <a:pPr marL="358140" marR="102235" indent="-199390">
              <a:lnSpc>
                <a:spcPct val="116100"/>
              </a:lnSpc>
              <a:spcBef>
                <a:spcPts val="910"/>
              </a:spcBef>
              <a:buFont typeface="Times New Roman"/>
              <a:buChar char="•"/>
              <a:tabLst>
                <a:tab pos="358775" algn="l"/>
              </a:tabLst>
            </a:pPr>
            <a:r>
              <a:rPr lang="en-US" sz="2400" i="1" spc="-95" dirty="0">
                <a:solidFill>
                  <a:srgbClr val="00B050"/>
                </a:solidFill>
                <a:latin typeface="Arial"/>
                <a:cs typeface="Arial"/>
              </a:rPr>
              <a:t>Compute Routes</a:t>
            </a:r>
            <a:r>
              <a:rPr lang="en-US" sz="2400" i="1" spc="-65" dirty="0">
                <a:solidFill>
                  <a:srgbClr val="00B050"/>
                </a:solidFill>
                <a:latin typeface="Arial"/>
                <a:cs typeface="Arial"/>
              </a:rPr>
              <a:t> </a:t>
            </a:r>
            <a:r>
              <a:rPr lang="en-US" sz="2400" spc="-30" dirty="0" smtClean="0">
                <a:latin typeface="Garamond"/>
                <a:cs typeface="Arial"/>
              </a:rPr>
              <a:t>most complex piece, this lecture but only for within organizations.</a:t>
            </a:r>
            <a:endParaRPr lang="en-US" sz="2400" dirty="0">
              <a:latin typeface="Garamond"/>
              <a:cs typeface="Garamond"/>
            </a:endParaRPr>
          </a:p>
          <a:p>
            <a:pPr marL="358140" marR="102235" indent="-199390">
              <a:lnSpc>
                <a:spcPct val="116100"/>
              </a:lnSpc>
              <a:spcBef>
                <a:spcPts val="910"/>
              </a:spcBef>
              <a:buFont typeface="Times New Roman"/>
              <a:buChar char="•"/>
              <a:tabLst>
                <a:tab pos="358775" algn="l"/>
              </a:tabLst>
            </a:pPr>
            <a:r>
              <a:rPr lang="en-US" sz="2400" i="1" spc="-95" dirty="0" smtClean="0">
                <a:solidFill>
                  <a:srgbClr val="00B050"/>
                </a:solidFill>
                <a:latin typeface="Arial"/>
                <a:cs typeface="Arial"/>
              </a:rPr>
              <a:t>Forward packets</a:t>
            </a:r>
            <a:r>
              <a:rPr lang="en-US" sz="2400" i="1" spc="-65" dirty="0" smtClean="0">
                <a:solidFill>
                  <a:srgbClr val="00B050"/>
                </a:solidFill>
                <a:latin typeface="Arial"/>
                <a:cs typeface="Arial"/>
              </a:rPr>
              <a:t> </a:t>
            </a:r>
            <a:r>
              <a:rPr lang="en-US" sz="2400" spc="-30" dirty="0" smtClean="0">
                <a:latin typeface="Garamond"/>
                <a:cs typeface="Arial"/>
              </a:rPr>
              <a:t>as we studied last lecture</a:t>
            </a:r>
            <a:endParaRPr lang="en-US" sz="2400" dirty="0">
              <a:latin typeface="Garamond"/>
              <a:cs typeface="Garamond"/>
            </a:endParaRPr>
          </a:p>
          <a:p>
            <a:pPr marL="358140" marR="102235" indent="-199390">
              <a:lnSpc>
                <a:spcPct val="116100"/>
              </a:lnSpc>
              <a:spcBef>
                <a:spcPts val="910"/>
              </a:spcBef>
              <a:buFont typeface="Times New Roman"/>
              <a:buChar char="•"/>
              <a:tabLst>
                <a:tab pos="358775" algn="l"/>
              </a:tabLst>
            </a:pPr>
            <a:endParaRPr sz="2400" dirty="0">
              <a:latin typeface="Garamond"/>
              <a:cs typeface="Garamond"/>
            </a:endParaRPr>
          </a:p>
        </p:txBody>
      </p:sp>
    </p:spTree>
    <p:extLst>
      <p:ext uri="{BB962C8B-B14F-4D97-AF65-F5344CB8AC3E}">
        <p14:creationId xmlns:p14="http://schemas.microsoft.com/office/powerpoint/2010/main" val="29072922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4</a:t>
            </a:r>
          </a:p>
        </p:txBody>
      </p:sp>
      <p:sp>
        <p:nvSpPr>
          <p:cNvPr id="2" name="object 2"/>
          <p:cNvSpPr txBox="1"/>
          <p:nvPr/>
        </p:nvSpPr>
        <p:spPr>
          <a:xfrm>
            <a:off x="381000" y="660400"/>
            <a:ext cx="7002780" cy="5294911"/>
          </a:xfrm>
          <a:prstGeom prst="rect">
            <a:avLst/>
          </a:prstGeom>
        </p:spPr>
        <p:txBody>
          <a:bodyPr vert="horz" wrap="square" lIns="0" tIns="0" rIns="0" bIns="0" rtlCol="0">
            <a:spAutoFit/>
          </a:bodyPr>
          <a:lstStyle/>
          <a:p>
            <a:pPr marL="1077595">
              <a:lnSpc>
                <a:spcPct val="100000"/>
              </a:lnSpc>
            </a:pPr>
            <a:r>
              <a:rPr lang="en-US" sz="2800" b="1" spc="365" dirty="0" smtClean="0">
                <a:solidFill>
                  <a:srgbClr val="0070C0"/>
                </a:solidFill>
                <a:latin typeface="PMingLiU"/>
                <a:cs typeface="PMingLiU"/>
              </a:rPr>
              <a:t>Flavors of Route Computation</a:t>
            </a:r>
            <a:endParaRPr sz="2800" b="1" dirty="0">
              <a:solidFill>
                <a:srgbClr val="0070C0"/>
              </a:solidFill>
              <a:latin typeface="PMingLiU"/>
              <a:cs typeface="PMingLiU"/>
            </a:endParaRPr>
          </a:p>
          <a:p>
            <a:pPr marL="12700" marR="165735">
              <a:lnSpc>
                <a:spcPct val="116100"/>
              </a:lnSpc>
              <a:spcBef>
                <a:spcPts val="1800"/>
              </a:spcBef>
            </a:pPr>
            <a:r>
              <a:rPr lang="en-US" sz="2400" spc="20" dirty="0" smtClean="0">
                <a:latin typeface="Garamond"/>
                <a:cs typeface="Times New Roman"/>
              </a:rPr>
              <a:t>First division:</a:t>
            </a:r>
            <a:endParaRPr sz="2400" dirty="0">
              <a:latin typeface="Times New Roman"/>
              <a:cs typeface="Times New Roman"/>
            </a:endParaRPr>
          </a:p>
          <a:p>
            <a:pPr marL="358140" marR="431800" indent="-199390">
              <a:lnSpc>
                <a:spcPct val="116100"/>
              </a:lnSpc>
              <a:spcBef>
                <a:spcPts val="5"/>
              </a:spcBef>
              <a:buFont typeface="Times New Roman"/>
              <a:buChar char="•"/>
              <a:tabLst>
                <a:tab pos="358775" algn="l"/>
              </a:tabLst>
            </a:pPr>
            <a:r>
              <a:rPr lang="en-US" sz="2400" i="1" spc="-75" dirty="0" err="1" smtClean="0">
                <a:solidFill>
                  <a:srgbClr val="00B050"/>
                </a:solidFill>
                <a:latin typeface="Arial"/>
                <a:cs typeface="Arial"/>
              </a:rPr>
              <a:t>Intradomain</a:t>
            </a:r>
            <a:r>
              <a:rPr lang="en-US" sz="2400" i="1" spc="-75" dirty="0" smtClean="0">
                <a:solidFill>
                  <a:srgbClr val="00B050"/>
                </a:solidFill>
                <a:latin typeface="Arial"/>
                <a:cs typeface="Arial"/>
              </a:rPr>
              <a:t> routing</a:t>
            </a:r>
            <a:r>
              <a:rPr sz="2400" i="1" spc="-20" dirty="0" smtClean="0">
                <a:solidFill>
                  <a:srgbClr val="00B050"/>
                </a:solidFill>
                <a:latin typeface="Arial"/>
                <a:cs typeface="Arial"/>
              </a:rPr>
              <a:t> </a:t>
            </a:r>
            <a:r>
              <a:rPr lang="en-US" sz="2400" spc="20" dirty="0" err="1" smtClean="0">
                <a:latin typeface="Garamond"/>
                <a:cs typeface="Arial"/>
              </a:rPr>
              <a:t>routing</a:t>
            </a:r>
            <a:r>
              <a:rPr lang="en-US" sz="2400" spc="20" dirty="0" smtClean="0">
                <a:latin typeface="Garamond"/>
                <a:cs typeface="Arial"/>
              </a:rPr>
              <a:t> within an enterprise managed by one entity (AS, domain: </a:t>
            </a:r>
            <a:r>
              <a:rPr lang="en-US" sz="2400" spc="20" dirty="0" err="1" smtClean="0">
                <a:latin typeface="Garamond"/>
                <a:cs typeface="Arial"/>
              </a:rPr>
              <a:t>e,g</a:t>
            </a:r>
            <a:r>
              <a:rPr lang="en-US" sz="2400" spc="20" dirty="0" smtClean="0">
                <a:latin typeface="Garamond"/>
                <a:cs typeface="Arial"/>
              </a:rPr>
              <a:t>, UCLA, Level 3). Often shortest paths. Will study 2 flavors:</a:t>
            </a:r>
          </a:p>
          <a:p>
            <a:pPr marL="815340" marR="102235" lvl="1" indent="-199390">
              <a:lnSpc>
                <a:spcPct val="116100"/>
              </a:lnSpc>
              <a:spcBef>
                <a:spcPts val="910"/>
              </a:spcBef>
              <a:buFont typeface="Times New Roman"/>
              <a:buChar char="•"/>
              <a:tabLst>
                <a:tab pos="358775" algn="l"/>
              </a:tabLst>
            </a:pPr>
            <a:r>
              <a:rPr lang="en-US" sz="2400" i="1" spc="-95" dirty="0" smtClean="0">
                <a:solidFill>
                  <a:srgbClr val="00B050"/>
                </a:solidFill>
                <a:latin typeface="Arial"/>
                <a:cs typeface="Arial"/>
              </a:rPr>
              <a:t>Distance Vector</a:t>
            </a:r>
            <a:r>
              <a:rPr lang="en-US" sz="2400" i="1" spc="-65" dirty="0" smtClean="0">
                <a:solidFill>
                  <a:srgbClr val="00B050"/>
                </a:solidFill>
                <a:latin typeface="Arial"/>
                <a:cs typeface="Arial"/>
              </a:rPr>
              <a:t> </a:t>
            </a:r>
            <a:r>
              <a:rPr lang="en-US" sz="2400" spc="-30" dirty="0" smtClean="0">
                <a:latin typeface="Garamond"/>
                <a:cs typeface="Arial"/>
              </a:rPr>
              <a:t>gossip protocol.  Has problems with failures, so-called count to infinity</a:t>
            </a:r>
            <a:endParaRPr lang="en-US" sz="2400" dirty="0">
              <a:latin typeface="Garamond"/>
              <a:cs typeface="Garamond"/>
            </a:endParaRPr>
          </a:p>
          <a:p>
            <a:pPr marL="815340" marR="102235" lvl="1" indent="-199390">
              <a:lnSpc>
                <a:spcPct val="116100"/>
              </a:lnSpc>
              <a:spcBef>
                <a:spcPts val="910"/>
              </a:spcBef>
              <a:buFont typeface="Times New Roman"/>
              <a:buChar char="•"/>
              <a:tabLst>
                <a:tab pos="358775" algn="l"/>
              </a:tabLst>
            </a:pPr>
            <a:r>
              <a:rPr lang="en-US" sz="2400" i="1" spc="-95" dirty="0" smtClean="0">
                <a:solidFill>
                  <a:srgbClr val="00B050"/>
                </a:solidFill>
                <a:latin typeface="Arial"/>
                <a:cs typeface="Arial"/>
              </a:rPr>
              <a:t>Link State </a:t>
            </a:r>
            <a:r>
              <a:rPr lang="en-US" sz="2400" spc="-30" dirty="0" smtClean="0">
                <a:latin typeface="Garamond"/>
                <a:cs typeface="Arial"/>
              </a:rPr>
              <a:t>more resilient to failures,  Often used</a:t>
            </a:r>
            <a:endParaRPr sz="2400" dirty="0">
              <a:latin typeface="Garamond"/>
              <a:cs typeface="Garamond"/>
            </a:endParaRPr>
          </a:p>
          <a:p>
            <a:pPr marL="358140" marR="102235" indent="-199390">
              <a:lnSpc>
                <a:spcPct val="116100"/>
              </a:lnSpc>
              <a:spcBef>
                <a:spcPts val="910"/>
              </a:spcBef>
              <a:buFont typeface="Times New Roman"/>
              <a:buChar char="•"/>
              <a:tabLst>
                <a:tab pos="358775" algn="l"/>
              </a:tabLst>
            </a:pPr>
            <a:r>
              <a:rPr lang="en-US" sz="2400" i="1" spc="-85" dirty="0" err="1" smtClean="0">
                <a:solidFill>
                  <a:srgbClr val="00B050"/>
                </a:solidFill>
                <a:latin typeface="Arial"/>
                <a:cs typeface="Arial"/>
              </a:rPr>
              <a:t>Interdomain</a:t>
            </a:r>
            <a:r>
              <a:rPr lang="en-US" sz="2400" i="1" spc="-85" dirty="0" smtClean="0">
                <a:solidFill>
                  <a:srgbClr val="00B050"/>
                </a:solidFill>
                <a:latin typeface="Arial"/>
                <a:cs typeface="Arial"/>
              </a:rPr>
              <a:t> routing</a:t>
            </a:r>
            <a:r>
              <a:rPr sz="2400" i="1" spc="-20" dirty="0" smtClean="0">
                <a:solidFill>
                  <a:srgbClr val="00B050"/>
                </a:solidFill>
                <a:latin typeface="Arial"/>
                <a:cs typeface="Arial"/>
              </a:rPr>
              <a:t> </a:t>
            </a:r>
            <a:r>
              <a:rPr lang="en-US" sz="2400" spc="20" dirty="0" err="1" smtClean="0">
                <a:latin typeface="Garamond"/>
                <a:cs typeface="Arial"/>
              </a:rPr>
              <a:t>routing</a:t>
            </a:r>
            <a:r>
              <a:rPr lang="en-US" sz="2400" spc="20" dirty="0" smtClean="0">
                <a:latin typeface="Garamond"/>
                <a:cs typeface="Arial"/>
              </a:rPr>
              <a:t> between ISPs owned by different entities. Policy routing (next lecture)</a:t>
            </a:r>
            <a:endParaRPr lang="en-US" sz="2400" dirty="0">
              <a:latin typeface="Garamond"/>
              <a:cs typeface="Garamond"/>
            </a:endParaRPr>
          </a:p>
        </p:txBody>
      </p:sp>
    </p:spTree>
    <p:extLst>
      <p:ext uri="{BB962C8B-B14F-4D97-AF65-F5344CB8AC3E}">
        <p14:creationId xmlns:p14="http://schemas.microsoft.com/office/powerpoint/2010/main" val="3197317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 y="402336"/>
            <a:ext cx="6995160" cy="553998"/>
          </a:xfrm>
        </p:spPr>
        <p:txBody>
          <a:bodyPr/>
          <a:lstStyle/>
          <a:p>
            <a:r>
              <a:rPr lang="en-US" sz="3600" dirty="0" smtClean="0">
                <a:solidFill>
                  <a:srgbClr val="0070C0"/>
                </a:solidFill>
              </a:rPr>
              <a:t>START BY TALKING TO NEIGHBORS</a:t>
            </a:r>
            <a:endParaRPr lang="en-US" sz="3600" dirty="0">
              <a:solidFill>
                <a:srgbClr val="0070C0"/>
              </a:solidFill>
            </a:endParaRPr>
          </a:p>
        </p:txBody>
      </p:sp>
      <p:sp>
        <p:nvSpPr>
          <p:cNvPr id="20" name="TextBox 19"/>
          <p:cNvSpPr txBox="1"/>
          <p:nvPr/>
        </p:nvSpPr>
        <p:spPr>
          <a:xfrm>
            <a:off x="874059" y="3200400"/>
            <a:ext cx="990600" cy="707886"/>
          </a:xfrm>
          <a:prstGeom prst="rect">
            <a:avLst/>
          </a:prstGeom>
          <a:noFill/>
        </p:spPr>
        <p:txBody>
          <a:bodyPr wrap="square" rtlCol="0">
            <a:spAutoFit/>
          </a:bodyPr>
          <a:lstStyle/>
          <a:p>
            <a:r>
              <a:rPr lang="en-US" sz="4000" dirty="0" smtClean="0"/>
              <a:t>R1</a:t>
            </a:r>
            <a:endParaRPr lang="en-US" sz="4000" dirty="0"/>
          </a:p>
        </p:txBody>
      </p:sp>
      <p:sp>
        <p:nvSpPr>
          <p:cNvPr id="21" name="Oval 20"/>
          <p:cNvSpPr/>
          <p:nvPr/>
        </p:nvSpPr>
        <p:spPr>
          <a:xfrm>
            <a:off x="721659" y="3200400"/>
            <a:ext cx="11430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352800" y="2362200"/>
            <a:ext cx="990600" cy="707886"/>
          </a:xfrm>
          <a:prstGeom prst="rect">
            <a:avLst/>
          </a:prstGeom>
          <a:noFill/>
        </p:spPr>
        <p:txBody>
          <a:bodyPr wrap="square" rtlCol="0">
            <a:spAutoFit/>
          </a:bodyPr>
          <a:lstStyle/>
          <a:p>
            <a:r>
              <a:rPr lang="en-US" sz="4000" dirty="0" smtClean="0"/>
              <a:t>R2</a:t>
            </a:r>
            <a:endParaRPr lang="en-US" sz="4000" dirty="0"/>
          </a:p>
        </p:txBody>
      </p:sp>
      <p:sp>
        <p:nvSpPr>
          <p:cNvPr id="23" name="Oval 22"/>
          <p:cNvSpPr/>
          <p:nvPr/>
        </p:nvSpPr>
        <p:spPr>
          <a:xfrm>
            <a:off x="3200400" y="2362200"/>
            <a:ext cx="11430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3505200" y="4419600"/>
            <a:ext cx="990600" cy="707886"/>
          </a:xfrm>
          <a:prstGeom prst="rect">
            <a:avLst/>
          </a:prstGeom>
          <a:noFill/>
        </p:spPr>
        <p:txBody>
          <a:bodyPr wrap="square" rtlCol="0">
            <a:spAutoFit/>
          </a:bodyPr>
          <a:lstStyle/>
          <a:p>
            <a:r>
              <a:rPr lang="en-US" sz="4000" dirty="0" smtClean="0"/>
              <a:t>R4</a:t>
            </a:r>
            <a:endParaRPr lang="en-US" sz="4000" dirty="0"/>
          </a:p>
        </p:txBody>
      </p:sp>
      <p:sp>
        <p:nvSpPr>
          <p:cNvPr id="25" name="Oval 24"/>
          <p:cNvSpPr/>
          <p:nvPr/>
        </p:nvSpPr>
        <p:spPr>
          <a:xfrm>
            <a:off x="3352800" y="4419600"/>
            <a:ext cx="11430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791200" y="3352800"/>
            <a:ext cx="990600" cy="707886"/>
          </a:xfrm>
          <a:prstGeom prst="rect">
            <a:avLst/>
          </a:prstGeom>
          <a:noFill/>
        </p:spPr>
        <p:txBody>
          <a:bodyPr wrap="square" rtlCol="0">
            <a:spAutoFit/>
          </a:bodyPr>
          <a:lstStyle/>
          <a:p>
            <a:r>
              <a:rPr lang="en-US" sz="4000" dirty="0" smtClean="0"/>
              <a:t>R3</a:t>
            </a:r>
            <a:endParaRPr lang="en-US" sz="4000" dirty="0"/>
          </a:p>
        </p:txBody>
      </p:sp>
      <p:sp>
        <p:nvSpPr>
          <p:cNvPr id="27" name="Oval 26"/>
          <p:cNvSpPr/>
          <p:nvPr/>
        </p:nvSpPr>
        <p:spPr>
          <a:xfrm>
            <a:off x="5638800" y="3352800"/>
            <a:ext cx="11430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21" idx="7"/>
          </p:cNvCxnSpPr>
          <p:nvPr/>
        </p:nvCxnSpPr>
        <p:spPr>
          <a:xfrm flipV="1">
            <a:off x="1697271" y="2796540"/>
            <a:ext cx="1503129" cy="526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1" idx="5"/>
          </p:cNvCxnSpPr>
          <p:nvPr/>
        </p:nvCxnSpPr>
        <p:spPr>
          <a:xfrm>
            <a:off x="1697271" y="3915848"/>
            <a:ext cx="1655529" cy="85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3" idx="6"/>
          </p:cNvCxnSpPr>
          <p:nvPr/>
        </p:nvCxnSpPr>
        <p:spPr>
          <a:xfrm>
            <a:off x="4343400" y="2781300"/>
            <a:ext cx="1295400" cy="773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5" idx="6"/>
            <a:endCxn id="27" idx="3"/>
          </p:cNvCxnSpPr>
          <p:nvPr/>
        </p:nvCxnSpPr>
        <p:spPr>
          <a:xfrm flipV="1">
            <a:off x="4495800" y="4068248"/>
            <a:ext cx="1310388" cy="770452"/>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026459" y="7467600"/>
            <a:ext cx="990600" cy="707886"/>
          </a:xfrm>
          <a:prstGeom prst="rect">
            <a:avLst/>
          </a:prstGeom>
          <a:noFill/>
        </p:spPr>
        <p:txBody>
          <a:bodyPr wrap="square" rtlCol="0">
            <a:spAutoFit/>
          </a:bodyPr>
          <a:lstStyle/>
          <a:p>
            <a:r>
              <a:rPr lang="en-US" sz="4000" dirty="0" smtClean="0"/>
              <a:t>R1</a:t>
            </a:r>
            <a:endParaRPr lang="en-US" sz="4000" dirty="0"/>
          </a:p>
        </p:txBody>
      </p:sp>
      <p:sp>
        <p:nvSpPr>
          <p:cNvPr id="33" name="Oval 32"/>
          <p:cNvSpPr/>
          <p:nvPr/>
        </p:nvSpPr>
        <p:spPr>
          <a:xfrm>
            <a:off x="874059" y="7467600"/>
            <a:ext cx="11430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505200" y="6629400"/>
            <a:ext cx="990600" cy="707886"/>
          </a:xfrm>
          <a:prstGeom prst="rect">
            <a:avLst/>
          </a:prstGeom>
          <a:noFill/>
        </p:spPr>
        <p:txBody>
          <a:bodyPr wrap="square" rtlCol="0">
            <a:spAutoFit/>
          </a:bodyPr>
          <a:lstStyle/>
          <a:p>
            <a:r>
              <a:rPr lang="en-US" sz="4000" dirty="0" smtClean="0"/>
              <a:t>R2</a:t>
            </a:r>
            <a:endParaRPr lang="en-US" sz="4000" dirty="0"/>
          </a:p>
        </p:txBody>
      </p:sp>
      <p:sp>
        <p:nvSpPr>
          <p:cNvPr id="35" name="Oval 34"/>
          <p:cNvSpPr/>
          <p:nvPr/>
        </p:nvSpPr>
        <p:spPr>
          <a:xfrm>
            <a:off x="3352800" y="6629400"/>
            <a:ext cx="11430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657600" y="8686800"/>
            <a:ext cx="990600" cy="707886"/>
          </a:xfrm>
          <a:prstGeom prst="rect">
            <a:avLst/>
          </a:prstGeom>
          <a:noFill/>
        </p:spPr>
        <p:txBody>
          <a:bodyPr wrap="square" rtlCol="0">
            <a:spAutoFit/>
          </a:bodyPr>
          <a:lstStyle/>
          <a:p>
            <a:r>
              <a:rPr lang="en-US" sz="4000" dirty="0" smtClean="0"/>
              <a:t>R4</a:t>
            </a:r>
            <a:endParaRPr lang="en-US" sz="4000" dirty="0"/>
          </a:p>
        </p:txBody>
      </p:sp>
      <p:sp>
        <p:nvSpPr>
          <p:cNvPr id="37" name="Oval 36"/>
          <p:cNvSpPr/>
          <p:nvPr/>
        </p:nvSpPr>
        <p:spPr>
          <a:xfrm>
            <a:off x="3505200" y="8686800"/>
            <a:ext cx="11430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5943600" y="7620000"/>
            <a:ext cx="990600" cy="707886"/>
          </a:xfrm>
          <a:prstGeom prst="rect">
            <a:avLst/>
          </a:prstGeom>
          <a:noFill/>
        </p:spPr>
        <p:txBody>
          <a:bodyPr wrap="square" rtlCol="0">
            <a:spAutoFit/>
          </a:bodyPr>
          <a:lstStyle/>
          <a:p>
            <a:r>
              <a:rPr lang="en-US" sz="4000" dirty="0" smtClean="0"/>
              <a:t>R3</a:t>
            </a:r>
            <a:endParaRPr lang="en-US" sz="4000" dirty="0"/>
          </a:p>
        </p:txBody>
      </p:sp>
      <p:sp>
        <p:nvSpPr>
          <p:cNvPr id="39" name="Oval 38"/>
          <p:cNvSpPr/>
          <p:nvPr/>
        </p:nvSpPr>
        <p:spPr>
          <a:xfrm>
            <a:off x="5791200" y="7620000"/>
            <a:ext cx="11430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a:stCxn id="33" idx="7"/>
          </p:cNvCxnSpPr>
          <p:nvPr/>
        </p:nvCxnSpPr>
        <p:spPr>
          <a:xfrm flipV="1">
            <a:off x="1849671" y="7063740"/>
            <a:ext cx="1503129" cy="526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3" idx="5"/>
          </p:cNvCxnSpPr>
          <p:nvPr/>
        </p:nvCxnSpPr>
        <p:spPr>
          <a:xfrm>
            <a:off x="1849671" y="8183048"/>
            <a:ext cx="1655529" cy="85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5" idx="6"/>
          </p:cNvCxnSpPr>
          <p:nvPr/>
        </p:nvCxnSpPr>
        <p:spPr>
          <a:xfrm>
            <a:off x="4495800" y="7048500"/>
            <a:ext cx="1295400" cy="773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7" idx="6"/>
            <a:endCxn id="39" idx="3"/>
          </p:cNvCxnSpPr>
          <p:nvPr/>
        </p:nvCxnSpPr>
        <p:spPr>
          <a:xfrm flipV="1">
            <a:off x="4648200" y="8335448"/>
            <a:ext cx="1310388" cy="770452"/>
          </a:xfrm>
          <a:prstGeom prst="line">
            <a:avLst/>
          </a:prstGeom>
        </p:spPr>
        <p:style>
          <a:lnRef idx="1">
            <a:schemeClr val="accent1"/>
          </a:lnRef>
          <a:fillRef idx="0">
            <a:schemeClr val="accent1"/>
          </a:fillRef>
          <a:effectRef idx="0">
            <a:schemeClr val="accent1"/>
          </a:effectRef>
          <a:fontRef idx="minor">
            <a:schemeClr val="tx1"/>
          </a:fontRef>
        </p:style>
      </p:cxnSp>
      <p:sp>
        <p:nvSpPr>
          <p:cNvPr id="46" name="Cloud Callout 45"/>
          <p:cNvSpPr/>
          <p:nvPr/>
        </p:nvSpPr>
        <p:spPr>
          <a:xfrm>
            <a:off x="4102894" y="1841314"/>
            <a:ext cx="1219200" cy="805158"/>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Cloud Callout 46"/>
          <p:cNvSpPr/>
          <p:nvPr/>
        </p:nvSpPr>
        <p:spPr>
          <a:xfrm>
            <a:off x="4255294" y="6019800"/>
            <a:ext cx="1219200" cy="805158"/>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p:nvPr/>
        </p:nvCxnSpPr>
        <p:spPr>
          <a:xfrm flipV="1">
            <a:off x="1195633" y="2681034"/>
            <a:ext cx="1003276" cy="47151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flipV="1">
            <a:off x="5059175" y="2765504"/>
            <a:ext cx="747783" cy="4715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88620" y="2438401"/>
            <a:ext cx="1461051" cy="830997"/>
          </a:xfrm>
          <a:prstGeom prst="rect">
            <a:avLst/>
          </a:prstGeom>
          <a:noFill/>
        </p:spPr>
        <p:txBody>
          <a:bodyPr wrap="square" rtlCol="0">
            <a:spAutoFit/>
          </a:bodyPr>
          <a:lstStyle/>
          <a:p>
            <a:r>
              <a:rPr lang="en-US" sz="2400" dirty="0" smtClean="0"/>
              <a:t>Hello, I’m R1</a:t>
            </a:r>
            <a:endParaRPr lang="en-US" sz="2400" dirty="0"/>
          </a:p>
        </p:txBody>
      </p:sp>
      <p:sp>
        <p:nvSpPr>
          <p:cNvPr id="56" name="TextBox 55"/>
          <p:cNvSpPr txBox="1"/>
          <p:nvPr/>
        </p:nvSpPr>
        <p:spPr>
          <a:xfrm>
            <a:off x="5753800" y="2461430"/>
            <a:ext cx="1461051" cy="830997"/>
          </a:xfrm>
          <a:prstGeom prst="rect">
            <a:avLst/>
          </a:prstGeom>
          <a:noFill/>
        </p:spPr>
        <p:txBody>
          <a:bodyPr wrap="square" rtlCol="0">
            <a:spAutoFit/>
          </a:bodyPr>
          <a:lstStyle/>
          <a:p>
            <a:r>
              <a:rPr lang="en-US" sz="2400" dirty="0" smtClean="0"/>
              <a:t>Hello, I’m R3</a:t>
            </a:r>
            <a:endParaRPr lang="en-US" sz="2400" dirty="0"/>
          </a:p>
        </p:txBody>
      </p:sp>
      <p:sp>
        <p:nvSpPr>
          <p:cNvPr id="57" name="TextBox 56"/>
          <p:cNvSpPr txBox="1"/>
          <p:nvPr/>
        </p:nvSpPr>
        <p:spPr>
          <a:xfrm>
            <a:off x="4495800" y="1821359"/>
            <a:ext cx="445956" cy="769441"/>
          </a:xfrm>
          <a:prstGeom prst="rect">
            <a:avLst/>
          </a:prstGeom>
          <a:noFill/>
        </p:spPr>
        <p:txBody>
          <a:bodyPr wrap="none" rtlCol="0">
            <a:spAutoFit/>
          </a:bodyPr>
          <a:lstStyle/>
          <a:p>
            <a:r>
              <a:rPr lang="en-US" sz="4400" dirty="0" smtClean="0"/>
              <a:t>?</a:t>
            </a:r>
            <a:endParaRPr lang="en-US" sz="4400" dirty="0"/>
          </a:p>
        </p:txBody>
      </p:sp>
      <p:sp>
        <p:nvSpPr>
          <p:cNvPr id="58" name="TextBox 57"/>
          <p:cNvSpPr txBox="1"/>
          <p:nvPr/>
        </p:nvSpPr>
        <p:spPr>
          <a:xfrm>
            <a:off x="4273223" y="6154759"/>
            <a:ext cx="1626920" cy="461665"/>
          </a:xfrm>
          <a:prstGeom prst="rect">
            <a:avLst/>
          </a:prstGeom>
          <a:noFill/>
        </p:spPr>
        <p:txBody>
          <a:bodyPr wrap="none" rtlCol="0">
            <a:spAutoFit/>
          </a:bodyPr>
          <a:lstStyle/>
          <a:p>
            <a:r>
              <a:rPr lang="en-US" sz="2400" dirty="0" err="1" smtClean="0"/>
              <a:t>Nbrs</a:t>
            </a:r>
            <a:r>
              <a:rPr lang="en-US" sz="2400" dirty="0" smtClean="0"/>
              <a:t> R1, R3</a:t>
            </a:r>
            <a:endParaRPr lang="en-US" sz="2400" dirty="0"/>
          </a:p>
        </p:txBody>
      </p:sp>
    </p:spTree>
    <p:extLst>
      <p:ext uri="{BB962C8B-B14F-4D97-AF65-F5344CB8AC3E}">
        <p14:creationId xmlns:p14="http://schemas.microsoft.com/office/powerpoint/2010/main" val="3282577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 y="402336"/>
            <a:ext cx="6995160" cy="1107996"/>
          </a:xfrm>
        </p:spPr>
        <p:txBody>
          <a:bodyPr/>
          <a:lstStyle/>
          <a:p>
            <a:r>
              <a:rPr lang="en-US" sz="3600" dirty="0" smtClean="0">
                <a:solidFill>
                  <a:srgbClr val="0070C0"/>
                </a:solidFill>
              </a:rPr>
              <a:t>BEYOND 1 HOP:GOSSIP, DISTANCE VECTOR</a:t>
            </a:r>
            <a:endParaRPr lang="en-US" sz="3600" dirty="0">
              <a:solidFill>
                <a:srgbClr val="0070C0"/>
              </a:solidFill>
            </a:endParaRPr>
          </a:p>
        </p:txBody>
      </p:sp>
      <p:sp>
        <p:nvSpPr>
          <p:cNvPr id="20" name="TextBox 19"/>
          <p:cNvSpPr txBox="1"/>
          <p:nvPr/>
        </p:nvSpPr>
        <p:spPr>
          <a:xfrm>
            <a:off x="874059" y="3200400"/>
            <a:ext cx="990600" cy="707886"/>
          </a:xfrm>
          <a:prstGeom prst="rect">
            <a:avLst/>
          </a:prstGeom>
          <a:noFill/>
        </p:spPr>
        <p:txBody>
          <a:bodyPr wrap="square" rtlCol="0">
            <a:spAutoFit/>
          </a:bodyPr>
          <a:lstStyle/>
          <a:p>
            <a:r>
              <a:rPr lang="en-US" sz="4000" dirty="0" smtClean="0"/>
              <a:t>R1</a:t>
            </a:r>
            <a:endParaRPr lang="en-US" sz="4000" dirty="0"/>
          </a:p>
        </p:txBody>
      </p:sp>
      <p:sp>
        <p:nvSpPr>
          <p:cNvPr id="21" name="Oval 20"/>
          <p:cNvSpPr/>
          <p:nvPr/>
        </p:nvSpPr>
        <p:spPr>
          <a:xfrm>
            <a:off x="721659" y="3200400"/>
            <a:ext cx="11430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352800" y="2362200"/>
            <a:ext cx="990600" cy="707886"/>
          </a:xfrm>
          <a:prstGeom prst="rect">
            <a:avLst/>
          </a:prstGeom>
          <a:noFill/>
        </p:spPr>
        <p:txBody>
          <a:bodyPr wrap="square" rtlCol="0">
            <a:spAutoFit/>
          </a:bodyPr>
          <a:lstStyle/>
          <a:p>
            <a:r>
              <a:rPr lang="en-US" sz="4000" dirty="0" smtClean="0"/>
              <a:t>R2</a:t>
            </a:r>
            <a:endParaRPr lang="en-US" sz="4000" dirty="0"/>
          </a:p>
        </p:txBody>
      </p:sp>
      <p:sp>
        <p:nvSpPr>
          <p:cNvPr id="23" name="Oval 22"/>
          <p:cNvSpPr/>
          <p:nvPr/>
        </p:nvSpPr>
        <p:spPr>
          <a:xfrm>
            <a:off x="3200400" y="2362200"/>
            <a:ext cx="11430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3505200" y="4419600"/>
            <a:ext cx="990600" cy="707886"/>
          </a:xfrm>
          <a:prstGeom prst="rect">
            <a:avLst/>
          </a:prstGeom>
          <a:noFill/>
        </p:spPr>
        <p:txBody>
          <a:bodyPr wrap="square" rtlCol="0">
            <a:spAutoFit/>
          </a:bodyPr>
          <a:lstStyle/>
          <a:p>
            <a:r>
              <a:rPr lang="en-US" sz="4000" dirty="0" smtClean="0"/>
              <a:t>R4</a:t>
            </a:r>
            <a:endParaRPr lang="en-US" sz="4000" dirty="0"/>
          </a:p>
        </p:txBody>
      </p:sp>
      <p:sp>
        <p:nvSpPr>
          <p:cNvPr id="25" name="Oval 24"/>
          <p:cNvSpPr/>
          <p:nvPr/>
        </p:nvSpPr>
        <p:spPr>
          <a:xfrm>
            <a:off x="3352800" y="4419600"/>
            <a:ext cx="11430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791200" y="3352800"/>
            <a:ext cx="990600" cy="707886"/>
          </a:xfrm>
          <a:prstGeom prst="rect">
            <a:avLst/>
          </a:prstGeom>
          <a:noFill/>
        </p:spPr>
        <p:txBody>
          <a:bodyPr wrap="square" rtlCol="0">
            <a:spAutoFit/>
          </a:bodyPr>
          <a:lstStyle/>
          <a:p>
            <a:r>
              <a:rPr lang="en-US" sz="4000" dirty="0" smtClean="0"/>
              <a:t>R3</a:t>
            </a:r>
            <a:endParaRPr lang="en-US" sz="4000" dirty="0"/>
          </a:p>
        </p:txBody>
      </p:sp>
      <p:sp>
        <p:nvSpPr>
          <p:cNvPr id="27" name="Oval 26"/>
          <p:cNvSpPr/>
          <p:nvPr/>
        </p:nvSpPr>
        <p:spPr>
          <a:xfrm>
            <a:off x="5638800" y="3352800"/>
            <a:ext cx="11430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21" idx="7"/>
          </p:cNvCxnSpPr>
          <p:nvPr/>
        </p:nvCxnSpPr>
        <p:spPr>
          <a:xfrm flipV="1">
            <a:off x="1697271" y="2796540"/>
            <a:ext cx="1503129" cy="526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1" idx="5"/>
          </p:cNvCxnSpPr>
          <p:nvPr/>
        </p:nvCxnSpPr>
        <p:spPr>
          <a:xfrm>
            <a:off x="1697271" y="3915848"/>
            <a:ext cx="1655529" cy="85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3" idx="6"/>
          </p:cNvCxnSpPr>
          <p:nvPr/>
        </p:nvCxnSpPr>
        <p:spPr>
          <a:xfrm>
            <a:off x="4343400" y="2781300"/>
            <a:ext cx="1295400" cy="773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5" idx="6"/>
            <a:endCxn id="27" idx="3"/>
          </p:cNvCxnSpPr>
          <p:nvPr/>
        </p:nvCxnSpPr>
        <p:spPr>
          <a:xfrm flipV="1">
            <a:off x="4495800" y="4068248"/>
            <a:ext cx="1310388" cy="770452"/>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026459" y="7119966"/>
            <a:ext cx="990600" cy="707886"/>
          </a:xfrm>
          <a:prstGeom prst="rect">
            <a:avLst/>
          </a:prstGeom>
          <a:noFill/>
        </p:spPr>
        <p:txBody>
          <a:bodyPr wrap="square" rtlCol="0">
            <a:spAutoFit/>
          </a:bodyPr>
          <a:lstStyle/>
          <a:p>
            <a:r>
              <a:rPr lang="en-US" sz="4000" dirty="0" smtClean="0"/>
              <a:t>R1</a:t>
            </a:r>
            <a:endParaRPr lang="en-US" sz="4000" dirty="0"/>
          </a:p>
        </p:txBody>
      </p:sp>
      <p:sp>
        <p:nvSpPr>
          <p:cNvPr id="33" name="Oval 32"/>
          <p:cNvSpPr/>
          <p:nvPr/>
        </p:nvSpPr>
        <p:spPr>
          <a:xfrm>
            <a:off x="874059" y="7119966"/>
            <a:ext cx="11430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505200" y="6281766"/>
            <a:ext cx="990600" cy="707886"/>
          </a:xfrm>
          <a:prstGeom prst="rect">
            <a:avLst/>
          </a:prstGeom>
          <a:noFill/>
        </p:spPr>
        <p:txBody>
          <a:bodyPr wrap="square" rtlCol="0">
            <a:spAutoFit/>
          </a:bodyPr>
          <a:lstStyle/>
          <a:p>
            <a:r>
              <a:rPr lang="en-US" sz="4000" dirty="0" smtClean="0"/>
              <a:t>R2</a:t>
            </a:r>
            <a:endParaRPr lang="en-US" sz="4000" dirty="0"/>
          </a:p>
        </p:txBody>
      </p:sp>
      <p:sp>
        <p:nvSpPr>
          <p:cNvPr id="35" name="Oval 34"/>
          <p:cNvSpPr/>
          <p:nvPr/>
        </p:nvSpPr>
        <p:spPr>
          <a:xfrm>
            <a:off x="3352800" y="6281766"/>
            <a:ext cx="11430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657600" y="8339166"/>
            <a:ext cx="990600" cy="707886"/>
          </a:xfrm>
          <a:prstGeom prst="rect">
            <a:avLst/>
          </a:prstGeom>
          <a:noFill/>
        </p:spPr>
        <p:txBody>
          <a:bodyPr wrap="square" rtlCol="0">
            <a:spAutoFit/>
          </a:bodyPr>
          <a:lstStyle/>
          <a:p>
            <a:r>
              <a:rPr lang="en-US" sz="4000" dirty="0" smtClean="0"/>
              <a:t>R4</a:t>
            </a:r>
            <a:endParaRPr lang="en-US" sz="4000" dirty="0"/>
          </a:p>
        </p:txBody>
      </p:sp>
      <p:sp>
        <p:nvSpPr>
          <p:cNvPr id="37" name="Oval 36"/>
          <p:cNvSpPr/>
          <p:nvPr/>
        </p:nvSpPr>
        <p:spPr>
          <a:xfrm>
            <a:off x="3505200" y="8339166"/>
            <a:ext cx="11430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5943600" y="7272366"/>
            <a:ext cx="990600" cy="707886"/>
          </a:xfrm>
          <a:prstGeom prst="rect">
            <a:avLst/>
          </a:prstGeom>
          <a:noFill/>
        </p:spPr>
        <p:txBody>
          <a:bodyPr wrap="square" rtlCol="0">
            <a:spAutoFit/>
          </a:bodyPr>
          <a:lstStyle/>
          <a:p>
            <a:r>
              <a:rPr lang="en-US" sz="4000" dirty="0" smtClean="0"/>
              <a:t>R3</a:t>
            </a:r>
            <a:endParaRPr lang="en-US" sz="4000" dirty="0"/>
          </a:p>
        </p:txBody>
      </p:sp>
      <p:sp>
        <p:nvSpPr>
          <p:cNvPr id="39" name="Oval 38"/>
          <p:cNvSpPr/>
          <p:nvPr/>
        </p:nvSpPr>
        <p:spPr>
          <a:xfrm>
            <a:off x="5791200" y="7272366"/>
            <a:ext cx="11430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a:stCxn id="33" idx="7"/>
          </p:cNvCxnSpPr>
          <p:nvPr/>
        </p:nvCxnSpPr>
        <p:spPr>
          <a:xfrm flipV="1">
            <a:off x="1849671" y="6716106"/>
            <a:ext cx="1503129" cy="526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3" idx="5"/>
          </p:cNvCxnSpPr>
          <p:nvPr/>
        </p:nvCxnSpPr>
        <p:spPr>
          <a:xfrm>
            <a:off x="1849671" y="7835414"/>
            <a:ext cx="1655529" cy="85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5" idx="6"/>
          </p:cNvCxnSpPr>
          <p:nvPr/>
        </p:nvCxnSpPr>
        <p:spPr>
          <a:xfrm>
            <a:off x="4495800" y="6700866"/>
            <a:ext cx="1295400" cy="773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7" idx="6"/>
            <a:endCxn id="39" idx="3"/>
          </p:cNvCxnSpPr>
          <p:nvPr/>
        </p:nvCxnSpPr>
        <p:spPr>
          <a:xfrm flipV="1">
            <a:off x="4648200" y="7987814"/>
            <a:ext cx="1310388" cy="770452"/>
          </a:xfrm>
          <a:prstGeom prst="line">
            <a:avLst/>
          </a:prstGeom>
        </p:spPr>
        <p:style>
          <a:lnRef idx="1">
            <a:schemeClr val="accent1"/>
          </a:lnRef>
          <a:fillRef idx="0">
            <a:schemeClr val="accent1"/>
          </a:fillRef>
          <a:effectRef idx="0">
            <a:schemeClr val="accent1"/>
          </a:effectRef>
          <a:fontRef idx="minor">
            <a:schemeClr val="tx1"/>
          </a:fontRef>
        </p:style>
      </p:cxnSp>
      <p:sp>
        <p:nvSpPr>
          <p:cNvPr id="46" name="Cloud Callout 45"/>
          <p:cNvSpPr/>
          <p:nvPr/>
        </p:nvSpPr>
        <p:spPr>
          <a:xfrm>
            <a:off x="4102894" y="1841314"/>
            <a:ext cx="1219200" cy="805158"/>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Cloud Callout 46"/>
          <p:cNvSpPr/>
          <p:nvPr/>
        </p:nvSpPr>
        <p:spPr>
          <a:xfrm>
            <a:off x="3827929" y="5181600"/>
            <a:ext cx="2326341" cy="1268343"/>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p:nvPr/>
        </p:nvCxnSpPr>
        <p:spPr>
          <a:xfrm flipV="1">
            <a:off x="1703995" y="3262884"/>
            <a:ext cx="1003276" cy="47151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flipV="1">
            <a:off x="5059175" y="2765504"/>
            <a:ext cx="747783" cy="4715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4495800" y="1821359"/>
            <a:ext cx="445956" cy="769441"/>
          </a:xfrm>
          <a:prstGeom prst="rect">
            <a:avLst/>
          </a:prstGeom>
          <a:noFill/>
        </p:spPr>
        <p:txBody>
          <a:bodyPr wrap="none" rtlCol="0">
            <a:spAutoFit/>
          </a:bodyPr>
          <a:lstStyle/>
          <a:p>
            <a:r>
              <a:rPr lang="en-US" sz="4400" dirty="0" smtClean="0"/>
              <a:t>?</a:t>
            </a:r>
            <a:endParaRPr lang="en-US" sz="4400" dirty="0"/>
          </a:p>
        </p:txBody>
      </p:sp>
      <p:sp>
        <p:nvSpPr>
          <p:cNvPr id="58" name="TextBox 57"/>
          <p:cNvSpPr txBox="1"/>
          <p:nvPr/>
        </p:nvSpPr>
        <p:spPr>
          <a:xfrm>
            <a:off x="4037921" y="5447872"/>
            <a:ext cx="2116349" cy="830997"/>
          </a:xfrm>
          <a:prstGeom prst="rect">
            <a:avLst/>
          </a:prstGeom>
          <a:noFill/>
        </p:spPr>
        <p:txBody>
          <a:bodyPr wrap="none" rtlCol="0">
            <a:spAutoFit/>
          </a:bodyPr>
          <a:lstStyle/>
          <a:p>
            <a:r>
              <a:rPr lang="en-US" sz="2400" dirty="0" smtClean="0"/>
              <a:t>R4 2 hops away</a:t>
            </a:r>
          </a:p>
          <a:p>
            <a:r>
              <a:rPr lang="en-US" sz="2400" dirty="0" smtClean="0"/>
              <a:t>Via R1 or R3</a:t>
            </a:r>
            <a:endParaRPr lang="en-US" sz="2400" dirty="0"/>
          </a:p>
        </p:txBody>
      </p:sp>
      <p:sp>
        <p:nvSpPr>
          <p:cNvPr id="44" name="TextBox 43"/>
          <p:cNvSpPr txBox="1"/>
          <p:nvPr/>
        </p:nvSpPr>
        <p:spPr>
          <a:xfrm>
            <a:off x="346641" y="2278581"/>
            <a:ext cx="1985486" cy="824483"/>
          </a:xfrm>
          <a:prstGeom prst="rect">
            <a:avLst/>
          </a:prstGeom>
          <a:noFill/>
        </p:spPr>
        <p:txBody>
          <a:bodyPr wrap="square" rtlCol="0">
            <a:spAutoFit/>
          </a:bodyPr>
          <a:lstStyle/>
          <a:p>
            <a:r>
              <a:rPr lang="en-US" sz="2400" dirty="0" smtClean="0"/>
              <a:t>I’m 1 hop away from R4</a:t>
            </a:r>
            <a:endParaRPr lang="en-US" sz="2400" dirty="0"/>
          </a:p>
        </p:txBody>
      </p:sp>
      <p:sp>
        <p:nvSpPr>
          <p:cNvPr id="45" name="TextBox 44"/>
          <p:cNvSpPr txBox="1"/>
          <p:nvPr/>
        </p:nvSpPr>
        <p:spPr>
          <a:xfrm>
            <a:off x="5728447" y="2338073"/>
            <a:ext cx="1985486" cy="824483"/>
          </a:xfrm>
          <a:prstGeom prst="rect">
            <a:avLst/>
          </a:prstGeom>
          <a:noFill/>
        </p:spPr>
        <p:txBody>
          <a:bodyPr wrap="square" rtlCol="0">
            <a:spAutoFit/>
          </a:bodyPr>
          <a:lstStyle/>
          <a:p>
            <a:r>
              <a:rPr lang="en-US" sz="2400" dirty="0" smtClean="0"/>
              <a:t>I’m 1 hop away from R4</a:t>
            </a:r>
            <a:endParaRPr lang="en-US" sz="2400" dirty="0"/>
          </a:p>
        </p:txBody>
      </p:sp>
      <p:sp>
        <p:nvSpPr>
          <p:cNvPr id="3" name="TextBox 2"/>
          <p:cNvSpPr txBox="1"/>
          <p:nvPr/>
        </p:nvSpPr>
        <p:spPr>
          <a:xfrm>
            <a:off x="152400" y="9360235"/>
            <a:ext cx="7620000" cy="523220"/>
          </a:xfrm>
          <a:prstGeom prst="rect">
            <a:avLst/>
          </a:prstGeom>
          <a:noFill/>
        </p:spPr>
        <p:txBody>
          <a:bodyPr wrap="square" rtlCol="0">
            <a:spAutoFit/>
          </a:bodyPr>
          <a:lstStyle/>
          <a:p>
            <a:r>
              <a:rPr lang="en-US" sz="2800" dirty="0" smtClean="0">
                <a:solidFill>
                  <a:srgbClr val="00B050"/>
                </a:solidFill>
              </a:rPr>
              <a:t>Like Spanning Tree but not just from a root node</a:t>
            </a:r>
            <a:endParaRPr lang="en-US" sz="2800" dirty="0">
              <a:solidFill>
                <a:srgbClr val="00B050"/>
              </a:solidFill>
            </a:endParaRPr>
          </a:p>
        </p:txBody>
      </p:sp>
    </p:spTree>
    <p:extLst>
      <p:ext uri="{BB962C8B-B14F-4D97-AF65-F5344CB8AC3E}">
        <p14:creationId xmlns:p14="http://schemas.microsoft.com/office/powerpoint/2010/main" val="395900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200400"/>
            <a:ext cx="6553200" cy="1754326"/>
          </a:xfrm>
          <a:prstGeom prst="rect">
            <a:avLst/>
          </a:prstGeom>
          <a:noFill/>
          <a:ln>
            <a:solidFill>
              <a:srgbClr val="FF0000"/>
            </a:solidFill>
          </a:ln>
        </p:spPr>
        <p:txBody>
          <a:bodyPr wrap="square" rtlCol="0">
            <a:spAutoFit/>
          </a:bodyPr>
          <a:lstStyle/>
          <a:p>
            <a:r>
              <a:rPr lang="en-US" sz="3600" dirty="0" smtClean="0">
                <a:solidFill>
                  <a:srgbClr val="FF0000"/>
                </a:solidFill>
              </a:rPr>
              <a:t>PROBLEMS WITH GOSSIP:</a:t>
            </a:r>
            <a:r>
              <a:rPr lang="en-US" sz="3600" dirty="0" smtClean="0"/>
              <a:t> WHAT HAPPENS IF R4 CRASHES?  WHAT COULD GO WRONG?</a:t>
            </a:r>
            <a:endParaRPr lang="en-US" sz="3600" dirty="0"/>
          </a:p>
        </p:txBody>
      </p:sp>
    </p:spTree>
    <p:extLst>
      <p:ext uri="{BB962C8B-B14F-4D97-AF65-F5344CB8AC3E}">
        <p14:creationId xmlns:p14="http://schemas.microsoft.com/office/powerpoint/2010/main" val="9698562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2117</TotalTime>
  <Words>2624</Words>
  <Application>Microsoft Office PowerPoint</Application>
  <PresentationFormat>Custom</PresentationFormat>
  <Paragraphs>835</Paragraphs>
  <Slides>48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Arial</vt:lpstr>
      <vt:lpstr>Calibri</vt:lpstr>
      <vt:lpstr>Century</vt:lpstr>
      <vt:lpstr>Courier New</vt:lpstr>
      <vt:lpstr>Garamond</vt:lpstr>
      <vt:lpstr>Palatino Linotype</vt:lpstr>
      <vt:lpstr>PMingLiU</vt:lpstr>
      <vt:lpstr>Times New Roman</vt:lpstr>
      <vt:lpstr>Office Theme</vt:lpstr>
      <vt:lpstr>PowerPoint Presentation</vt:lpstr>
      <vt:lpstr>PowerPoint Presentation</vt:lpstr>
      <vt:lpstr>PowerPoint Presentation</vt:lpstr>
      <vt:lpstr>PART 1: THE BIG PICTURE</vt:lpstr>
      <vt:lpstr>PowerPoint Presentation</vt:lpstr>
      <vt:lpstr>PowerPoint Presentation</vt:lpstr>
      <vt:lpstr>START BY TALKING TO NEIGHBORS</vt:lpstr>
      <vt:lpstr>BEYOND 1 HOP:GOSSIP, DISTANCE VECTOR</vt:lpstr>
      <vt:lpstr>PowerPoint Presentation</vt:lpstr>
      <vt:lpstr>BEYOND 1 HOP: GLOBAL VIEW, LINK STATE</vt:lpstr>
      <vt:lpstr>PowerPoint Presentation</vt:lpstr>
      <vt:lpstr>PART 2: DISTANCE VECTOR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ece, 15</vt:lpstr>
      <vt:lpstr>ece, unreachable</vt:lpstr>
      <vt:lpstr>PowerPoint Presentation</vt:lpstr>
      <vt:lpstr>PART 3: LINK STATE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 4: LOOKING BACK</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varghese</dc:creator>
  <cp:lastModifiedBy>George Varghese</cp:lastModifiedBy>
  <cp:revision>24</cp:revision>
  <dcterms:created xsi:type="dcterms:W3CDTF">2017-11-14T10:29:24Z</dcterms:created>
  <dcterms:modified xsi:type="dcterms:W3CDTF">2024-10-29T20:24:22Z</dcterms:modified>
</cp:coreProperties>
</file>