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3"/>
  </p:notesMasterIdLst>
  <p:sldIdLst>
    <p:sldId id="256" r:id="rId2"/>
    <p:sldId id="286" r:id="rId3"/>
    <p:sldId id="287" r:id="rId4"/>
    <p:sldId id="314" r:id="rId5"/>
    <p:sldId id="288" r:id="rId6"/>
    <p:sldId id="283" r:id="rId7"/>
    <p:sldId id="284" r:id="rId8"/>
    <p:sldId id="285" r:id="rId9"/>
    <p:sldId id="312" r:id="rId10"/>
    <p:sldId id="258" r:id="rId11"/>
    <p:sldId id="308" r:id="rId12"/>
    <p:sldId id="309" r:id="rId13"/>
    <p:sldId id="310" r:id="rId14"/>
    <p:sldId id="305" r:id="rId15"/>
    <p:sldId id="306" r:id="rId16"/>
    <p:sldId id="307" r:id="rId17"/>
    <p:sldId id="293" r:id="rId18"/>
    <p:sldId id="294" r:id="rId19"/>
    <p:sldId id="290" r:id="rId20"/>
    <p:sldId id="260" r:id="rId21"/>
    <p:sldId id="261" r:id="rId22"/>
    <p:sldId id="262" r:id="rId23"/>
    <p:sldId id="263" r:id="rId24"/>
    <p:sldId id="291" r:id="rId25"/>
    <p:sldId id="265" r:id="rId26"/>
    <p:sldId id="266" r:id="rId27"/>
    <p:sldId id="267" r:id="rId28"/>
    <p:sldId id="292" r:id="rId29"/>
    <p:sldId id="270" r:id="rId30"/>
    <p:sldId id="271" r:id="rId31"/>
    <p:sldId id="272" r:id="rId32"/>
    <p:sldId id="274" r:id="rId33"/>
    <p:sldId id="296" r:id="rId34"/>
    <p:sldId id="297" r:id="rId35"/>
    <p:sldId id="298" r:id="rId36"/>
    <p:sldId id="299" r:id="rId37"/>
    <p:sldId id="275" r:id="rId38"/>
    <p:sldId id="276" r:id="rId39"/>
    <p:sldId id="277" r:id="rId40"/>
    <p:sldId id="278" r:id="rId41"/>
    <p:sldId id="313" r:id="rId42"/>
  </p:sldIdLst>
  <p:sldSz cx="7772400" cy="100584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8" autoAdjust="0"/>
    <p:restoredTop sz="94660"/>
  </p:normalViewPr>
  <p:slideViewPr>
    <p:cSldViewPr>
      <p:cViewPr varScale="1">
        <p:scale>
          <a:sx n="54" d="100"/>
          <a:sy n="54" d="100"/>
        </p:scale>
        <p:origin x="178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058993CF-C000-445F-94A2-ABA39D7EEBC2}" type="datetimeFigureOut">
              <a:rPr lang="en-US" smtClean="0"/>
              <a:t>9/25/2024</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E055B377-7928-46C1-815F-6398D39F4D15}" type="slidenum">
              <a:rPr lang="en-US" smtClean="0"/>
              <a:t>‹#›</a:t>
            </a:fld>
            <a:endParaRPr lang="en-US"/>
          </a:p>
        </p:txBody>
      </p:sp>
    </p:spTree>
    <p:extLst>
      <p:ext uri="{BB962C8B-B14F-4D97-AF65-F5344CB8AC3E}">
        <p14:creationId xmlns:p14="http://schemas.microsoft.com/office/powerpoint/2010/main" val="277350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networking merely</a:t>
            </a:r>
            <a:r>
              <a:rPr lang="en-US" baseline="0" dirty="0" smtClean="0"/>
              <a:t> plumbing?  What can possibly be cool about plumbing compared to deep learning and computation ecology?  What is left to do after 40 years of Internet design besides mere engineering and tinkering?  Where is the innovation? Where is the science</a:t>
            </a:r>
            <a:endParaRPr lang="en-US" dirty="0"/>
          </a:p>
        </p:txBody>
      </p:sp>
      <p:sp>
        <p:nvSpPr>
          <p:cNvPr id="4" name="Slide Number Placeholder 3"/>
          <p:cNvSpPr>
            <a:spLocks noGrp="1"/>
          </p:cNvSpPr>
          <p:nvPr>
            <p:ph type="sldNum" sz="quarter" idx="10"/>
          </p:nvPr>
        </p:nvSpPr>
        <p:spPr/>
        <p:txBody>
          <a:bodyPr/>
          <a:lstStyle/>
          <a:p>
            <a:fld id="{074F7F51-C1BD-434C-9BB5-F5E9D1D1D305}" type="slidenum">
              <a:rPr lang="en-US" smtClean="0"/>
              <a:t>5</a:t>
            </a:fld>
            <a:endParaRPr lang="en-US"/>
          </a:p>
        </p:txBody>
      </p:sp>
    </p:spTree>
    <p:extLst>
      <p:ext uri="{BB962C8B-B14F-4D97-AF65-F5344CB8AC3E}">
        <p14:creationId xmlns:p14="http://schemas.microsoft.com/office/powerpoint/2010/main" val="395656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a:t>
            </a:r>
            <a:r>
              <a:rPr lang="en-US" baseline="0" dirty="0" smtClean="0"/>
              <a:t> data center networks are the new equivalent of computer buses of old that provides services: not just Google and Amazon but more recent innovative services like </a:t>
            </a:r>
            <a:r>
              <a:rPr lang="en-US" baseline="0" dirty="0" err="1" smtClean="0"/>
              <a:t>Airnb</a:t>
            </a:r>
            <a:r>
              <a:rPr lang="en-US" baseline="0" dirty="0" smtClean="0"/>
              <a:t> and Uber.  But also they are the basis for the new supercomputers that power drug design say at Pfizer and optimization of say flights at Southwest, thus networks are an integral part of the infrastructure of many if not most of the Fortune 500 companies</a:t>
            </a:r>
            <a:endParaRPr lang="en-US" dirty="0"/>
          </a:p>
        </p:txBody>
      </p:sp>
      <p:sp>
        <p:nvSpPr>
          <p:cNvPr id="4" name="Slide Number Placeholder 3"/>
          <p:cNvSpPr>
            <a:spLocks noGrp="1"/>
          </p:cNvSpPr>
          <p:nvPr>
            <p:ph type="sldNum" sz="quarter" idx="10"/>
          </p:nvPr>
        </p:nvSpPr>
        <p:spPr/>
        <p:txBody>
          <a:bodyPr/>
          <a:lstStyle/>
          <a:p>
            <a:fld id="{074F7F51-C1BD-434C-9BB5-F5E9D1D1D305}" type="slidenum">
              <a:rPr lang="en-US" smtClean="0"/>
              <a:t>6</a:t>
            </a:fld>
            <a:endParaRPr lang="en-US"/>
          </a:p>
        </p:txBody>
      </p:sp>
    </p:spTree>
    <p:extLst>
      <p:ext uri="{BB962C8B-B14F-4D97-AF65-F5344CB8AC3E}">
        <p14:creationId xmlns:p14="http://schemas.microsoft.com/office/powerpoint/2010/main" val="2235431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a:t>
            </a:r>
            <a:r>
              <a:rPr lang="en-US" baseline="0" dirty="0" smtClean="0"/>
              <a:t> data center networks are the new equivalent of computer buses of old that provides services: not just Google and Amazon but more recent innovative services like </a:t>
            </a:r>
            <a:r>
              <a:rPr lang="en-US" baseline="0" dirty="0" err="1" smtClean="0"/>
              <a:t>Airnb</a:t>
            </a:r>
            <a:r>
              <a:rPr lang="en-US" baseline="0" dirty="0" smtClean="0"/>
              <a:t> and Uber.  But also they are the basis for the new supercomputers that power drug design say at Pfizer and optimization of say flights at Southwest, thus networks are an integral part of the infrastructure of many if not most of the Fortune 500 companies</a:t>
            </a:r>
            <a:endParaRPr lang="en-US" dirty="0"/>
          </a:p>
        </p:txBody>
      </p:sp>
      <p:sp>
        <p:nvSpPr>
          <p:cNvPr id="4" name="Slide Number Placeholder 3"/>
          <p:cNvSpPr>
            <a:spLocks noGrp="1"/>
          </p:cNvSpPr>
          <p:nvPr>
            <p:ph type="sldNum" sz="quarter" idx="10"/>
          </p:nvPr>
        </p:nvSpPr>
        <p:spPr/>
        <p:txBody>
          <a:bodyPr/>
          <a:lstStyle/>
          <a:p>
            <a:fld id="{074F7F51-C1BD-434C-9BB5-F5E9D1D1D305}" type="slidenum">
              <a:rPr lang="en-US" smtClean="0"/>
              <a:t>7</a:t>
            </a:fld>
            <a:endParaRPr lang="en-US"/>
          </a:p>
        </p:txBody>
      </p:sp>
    </p:spTree>
    <p:extLst>
      <p:ext uri="{BB962C8B-B14F-4D97-AF65-F5344CB8AC3E}">
        <p14:creationId xmlns:p14="http://schemas.microsoft.com/office/powerpoint/2010/main" val="393300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a:t>
            </a:r>
            <a:r>
              <a:rPr lang="en-US" baseline="0" dirty="0" smtClean="0"/>
              <a:t> data center networks are the new equivalent of computer buses of old that provides services: not just Google and Amazon but more recent innovative services like </a:t>
            </a:r>
            <a:r>
              <a:rPr lang="en-US" baseline="0" dirty="0" err="1" smtClean="0"/>
              <a:t>Airnb</a:t>
            </a:r>
            <a:r>
              <a:rPr lang="en-US" baseline="0" dirty="0" smtClean="0"/>
              <a:t> and Uber.  But also they are the basis for the new supercomputers that power drug design say at Pfizer and optimization of say flights at Southwest, thus networks are an integral part of the infrastructure of many if not most of the Fortune 500 companies</a:t>
            </a:r>
            <a:endParaRPr lang="en-US" dirty="0"/>
          </a:p>
        </p:txBody>
      </p:sp>
      <p:sp>
        <p:nvSpPr>
          <p:cNvPr id="4" name="Slide Number Placeholder 3"/>
          <p:cNvSpPr>
            <a:spLocks noGrp="1"/>
          </p:cNvSpPr>
          <p:nvPr>
            <p:ph type="sldNum" sz="quarter" idx="10"/>
          </p:nvPr>
        </p:nvSpPr>
        <p:spPr/>
        <p:txBody>
          <a:bodyPr/>
          <a:lstStyle/>
          <a:p>
            <a:fld id="{074F7F51-C1BD-434C-9BB5-F5E9D1D1D305}" type="slidenum">
              <a:rPr lang="en-US" smtClean="0"/>
              <a:t>8</a:t>
            </a:fld>
            <a:endParaRPr lang="en-US"/>
          </a:p>
        </p:txBody>
      </p:sp>
    </p:spTree>
    <p:extLst>
      <p:ext uri="{BB962C8B-B14F-4D97-AF65-F5344CB8AC3E}">
        <p14:creationId xmlns:p14="http://schemas.microsoft.com/office/powerpoint/2010/main" val="3807997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1022FA1-099B-9C4B-97BB-CDBA275AF9CB}" type="slidenum">
              <a:rPr lang="en-US">
                <a:latin typeface="Times New Roman" charset="0"/>
              </a:rPr>
              <a:pPr/>
              <a:t>34</a:t>
            </a:fld>
            <a:endParaRPr lang="en-US">
              <a:latin typeface="Times New Roman"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87293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720924-8E57-4339-987A-853EA4011440}" type="slidenum">
              <a:rPr lang="en-US" smtClean="0"/>
              <a:pPr/>
              <a:t>35</a:t>
            </a:fld>
            <a:endParaRPr lang="en-US"/>
          </a:p>
        </p:txBody>
      </p:sp>
    </p:spTree>
    <p:extLst>
      <p:ext uri="{BB962C8B-B14F-4D97-AF65-F5344CB8AC3E}">
        <p14:creationId xmlns:p14="http://schemas.microsoft.com/office/powerpoint/2010/main" val="218479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networking merely</a:t>
            </a:r>
            <a:r>
              <a:rPr lang="en-US" baseline="0" dirty="0" smtClean="0"/>
              <a:t> plumbing?  What can possibly be cool about plumbing compared to deep learning and computation ecology?  What is left to do after 40 years of Internet design besides mere engineering and tinkering?  Where is the innovation? Where is the science</a:t>
            </a:r>
            <a:endParaRPr lang="en-US" dirty="0"/>
          </a:p>
        </p:txBody>
      </p:sp>
      <p:sp>
        <p:nvSpPr>
          <p:cNvPr id="4" name="Slide Number Placeholder 3"/>
          <p:cNvSpPr>
            <a:spLocks noGrp="1"/>
          </p:cNvSpPr>
          <p:nvPr>
            <p:ph type="sldNum" sz="quarter" idx="10"/>
          </p:nvPr>
        </p:nvSpPr>
        <p:spPr/>
        <p:txBody>
          <a:bodyPr/>
          <a:lstStyle/>
          <a:p>
            <a:fld id="{074F7F51-C1BD-434C-9BB5-F5E9D1D1D305}" type="slidenum">
              <a:rPr lang="en-US" smtClean="0"/>
              <a:t>36</a:t>
            </a:fld>
            <a:endParaRPr lang="en-US"/>
          </a:p>
        </p:txBody>
      </p:sp>
    </p:spTree>
    <p:extLst>
      <p:ext uri="{BB962C8B-B14F-4D97-AF65-F5344CB8AC3E}">
        <p14:creationId xmlns:p14="http://schemas.microsoft.com/office/powerpoint/2010/main" val="4050316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1"/>
            <a:ext cx="7772400" cy="67056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048" y="1"/>
            <a:ext cx="7768353" cy="67056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91465" y="7274868"/>
            <a:ext cx="4954905" cy="2145792"/>
          </a:xfrm>
        </p:spPr>
        <p:txBody>
          <a:bodyPr anchor="ctr">
            <a:normAutofit/>
          </a:bodyPr>
          <a:lstStyle>
            <a:lvl1pPr algn="r">
              <a:defRPr sz="3740" spc="170" baseline="0"/>
            </a:lvl1pPr>
          </a:lstStyle>
          <a:p>
            <a:r>
              <a:rPr lang="en-US" smtClean="0"/>
              <a:t>Click to edit Master title style</a:t>
            </a:r>
            <a:endParaRPr lang="en-US" dirty="0"/>
          </a:p>
        </p:txBody>
      </p:sp>
      <p:sp>
        <p:nvSpPr>
          <p:cNvPr id="3" name="Subtitle 2"/>
          <p:cNvSpPr>
            <a:spLocks noGrp="1"/>
          </p:cNvSpPr>
          <p:nvPr>
            <p:ph type="subTitle" idx="1"/>
          </p:nvPr>
        </p:nvSpPr>
        <p:spPr>
          <a:xfrm>
            <a:off x="5489258" y="7274868"/>
            <a:ext cx="2040255" cy="2145792"/>
          </a:xfrm>
        </p:spPr>
        <p:txBody>
          <a:bodyPr lIns="91440" rIns="91440" anchor="ctr">
            <a:normAutofit/>
          </a:bodyPr>
          <a:lstStyle>
            <a:lvl1pPr marL="0" indent="0" algn="l">
              <a:lnSpc>
                <a:spcPct val="100000"/>
              </a:lnSpc>
              <a:spcBef>
                <a:spcPts val="0"/>
              </a:spcBef>
              <a:buNone/>
              <a:defRPr sz="1360">
                <a:solidFill>
                  <a:schemeClr val="tx1">
                    <a:lumMod val="95000"/>
                    <a:lumOff val="5000"/>
                  </a:schemeClr>
                </a:solidFill>
              </a:defRPr>
            </a:lvl1pPr>
            <a:lvl2pPr marL="388620" indent="0" algn="ctr">
              <a:buNone/>
              <a:defRPr sz="1360"/>
            </a:lvl2pPr>
            <a:lvl3pPr marL="777240" indent="0" algn="ctr">
              <a:buNone/>
              <a:defRPr sz="136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cxnSp>
        <p:nvCxnSpPr>
          <p:cNvPr id="8" name="Straight Connector 7"/>
          <p:cNvCxnSpPr/>
          <p:nvPr/>
        </p:nvCxnSpPr>
        <p:spPr>
          <a:xfrm flipV="1">
            <a:off x="5346612" y="7720689"/>
            <a:ext cx="0" cy="134112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48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366917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5" y="1117600"/>
            <a:ext cx="1675924" cy="793496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31509" y="1117600"/>
            <a:ext cx="4833461" cy="793496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cxnSp>
        <p:nvCxnSpPr>
          <p:cNvPr id="7" name="Straight Connector 6"/>
          <p:cNvCxnSpPr/>
          <p:nvPr/>
        </p:nvCxnSpPr>
        <p:spPr>
          <a:xfrm rot="5400000" flipV="1">
            <a:off x="6412230" y="466014"/>
            <a:ext cx="0" cy="58293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88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192937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7772400" cy="67056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048" y="1"/>
            <a:ext cx="7768353" cy="67056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91465" y="7274868"/>
            <a:ext cx="4954905" cy="2145792"/>
          </a:xfrm>
        </p:spPr>
        <p:txBody>
          <a:bodyPr anchor="ctr">
            <a:normAutofit/>
          </a:bodyPr>
          <a:lstStyle>
            <a:lvl1pPr algn="r">
              <a:defRPr sz="3740" b="0" spc="17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489258" y="7274868"/>
            <a:ext cx="2040255" cy="2145792"/>
          </a:xfrm>
        </p:spPr>
        <p:txBody>
          <a:bodyPr lIns="91440" rIns="91440" anchor="ctr">
            <a:normAutofit/>
          </a:bodyPr>
          <a:lstStyle>
            <a:lvl1pPr marL="0" indent="0">
              <a:lnSpc>
                <a:spcPct val="100000"/>
              </a:lnSpc>
              <a:spcBef>
                <a:spcPts val="0"/>
              </a:spcBef>
              <a:buNone/>
              <a:defRPr sz="1360">
                <a:solidFill>
                  <a:schemeClr val="tx1">
                    <a:lumMod val="95000"/>
                    <a:lumOff val="5000"/>
                  </a:schemeClr>
                </a:solidFill>
              </a:defRPr>
            </a:lvl1pPr>
            <a:lvl2pPr marL="388620" indent="0">
              <a:buNone/>
              <a:defRPr sz="136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cxnSp>
        <p:nvCxnSpPr>
          <p:cNvPr id="8" name="Straight Connector 7"/>
          <p:cNvCxnSpPr/>
          <p:nvPr/>
        </p:nvCxnSpPr>
        <p:spPr>
          <a:xfrm flipV="1">
            <a:off x="5346612" y="7720689"/>
            <a:ext cx="0" cy="134112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14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2882" y="858317"/>
            <a:ext cx="6196546" cy="219943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52882" y="3352800"/>
            <a:ext cx="3031236" cy="59009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8192" y="3352800"/>
            <a:ext cx="3031236" cy="59009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781711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652882" y="858317"/>
            <a:ext cx="6196546" cy="21994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52882" y="3196799"/>
            <a:ext cx="3031236" cy="1207008"/>
          </a:xfrm>
        </p:spPr>
        <p:txBody>
          <a:bodyPr lIns="137160" rIns="137160" anchor="ctr">
            <a:normAutofit/>
          </a:bodyPr>
          <a:lstStyle>
            <a:lvl1pPr marL="0" indent="0">
              <a:spcBef>
                <a:spcPts val="0"/>
              </a:spcBef>
              <a:spcAft>
                <a:spcPts val="0"/>
              </a:spcAft>
              <a:buNone/>
              <a:defRPr sz="1870" b="0" cap="none" baseline="0">
                <a:solidFill>
                  <a:schemeClr val="accent1"/>
                </a:solidFill>
                <a:latin typeface="+mn-lt"/>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smtClean="0"/>
              <a:t>Edit Master text styles</a:t>
            </a:r>
          </a:p>
        </p:txBody>
      </p:sp>
      <p:sp>
        <p:nvSpPr>
          <p:cNvPr id="4" name="Content Placeholder 3"/>
          <p:cNvSpPr>
            <a:spLocks noGrp="1"/>
          </p:cNvSpPr>
          <p:nvPr>
            <p:ph sz="half" idx="2"/>
          </p:nvPr>
        </p:nvSpPr>
        <p:spPr>
          <a:xfrm>
            <a:off x="652882" y="4352756"/>
            <a:ext cx="3031236" cy="49009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8192" y="3196799"/>
            <a:ext cx="3031236" cy="1207008"/>
          </a:xfrm>
        </p:spPr>
        <p:txBody>
          <a:bodyPr lIns="137160" rIns="137160" anchor="ctr">
            <a:normAutofit/>
          </a:bodyPr>
          <a:lstStyle>
            <a:lvl1pPr marL="0" indent="0">
              <a:spcBef>
                <a:spcPts val="0"/>
              </a:spcBef>
              <a:spcAft>
                <a:spcPts val="0"/>
              </a:spcAft>
              <a:buNone/>
              <a:defRPr lang="en-US" sz="1870" b="0" kern="1200" cap="none" baseline="0" dirty="0">
                <a:solidFill>
                  <a:schemeClr val="accent1"/>
                </a:solidFill>
                <a:latin typeface="+mn-lt"/>
                <a:ea typeface="+mn-ea"/>
                <a:cs typeface="+mn-cs"/>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marL="0" lvl="0" indent="0" algn="l" defTabSz="777240" rtl="0" eaLnBrk="1" latinLnBrk="0" hangingPunct="1">
              <a:lnSpc>
                <a:spcPct val="90000"/>
              </a:lnSpc>
              <a:spcBef>
                <a:spcPts val="1530"/>
              </a:spcBef>
              <a:buNone/>
            </a:pPr>
            <a:r>
              <a:rPr lang="en-US" smtClean="0"/>
              <a:t>Edit Master text styles</a:t>
            </a:r>
          </a:p>
        </p:txBody>
      </p:sp>
      <p:sp>
        <p:nvSpPr>
          <p:cNvPr id="6" name="Content Placeholder 5"/>
          <p:cNvSpPr>
            <a:spLocks noGrp="1"/>
          </p:cNvSpPr>
          <p:nvPr>
            <p:ph sz="quarter" idx="4"/>
          </p:nvPr>
        </p:nvSpPr>
        <p:spPr>
          <a:xfrm>
            <a:off x="3818192" y="4352756"/>
            <a:ext cx="3031236" cy="49009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126069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560395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237597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652882" y="691547"/>
            <a:ext cx="2798064" cy="2548128"/>
          </a:xfrm>
        </p:spPr>
        <p:txBody>
          <a:bodyPr>
            <a:noAutofit/>
          </a:bodyPr>
          <a:lstStyle>
            <a:lvl1pPr>
              <a:lnSpc>
                <a:spcPct val="80000"/>
              </a:lnSpc>
              <a:defRPr sz="3060"/>
            </a:lvl1pPr>
          </a:lstStyle>
          <a:p>
            <a:r>
              <a:rPr lang="en-US" smtClean="0"/>
              <a:t>Click to edit Master title style</a:t>
            </a:r>
            <a:endParaRPr lang="en-US" dirty="0"/>
          </a:p>
        </p:txBody>
      </p:sp>
      <p:sp>
        <p:nvSpPr>
          <p:cNvPr id="3" name="Content Placeholder 2"/>
          <p:cNvSpPr>
            <a:spLocks noGrp="1"/>
          </p:cNvSpPr>
          <p:nvPr>
            <p:ph idx="1"/>
          </p:nvPr>
        </p:nvSpPr>
        <p:spPr>
          <a:xfrm>
            <a:off x="3643313" y="1207008"/>
            <a:ext cx="3619995" cy="7604150"/>
          </a:xfrm>
        </p:spPr>
        <p:txBody>
          <a:bodyPr>
            <a:normAutofit/>
          </a:bodyPr>
          <a:lstStyle>
            <a:lvl1pPr>
              <a:defRPr sz="1700"/>
            </a:lvl1pPr>
            <a:lvl2pPr>
              <a:defRPr sz="1360"/>
            </a:lvl2pPr>
            <a:lvl3pPr>
              <a:defRPr sz="1020"/>
            </a:lvl3pPr>
            <a:lvl4pPr>
              <a:defRPr sz="1020"/>
            </a:lvl4pPr>
            <a:lvl5pPr>
              <a:defRPr sz="1020"/>
            </a:lvl5pPr>
            <a:lvl6pPr>
              <a:defRPr sz="1020"/>
            </a:lvl6pPr>
            <a:lvl7pPr>
              <a:defRPr sz="1020"/>
            </a:lvl7pPr>
            <a:lvl8pPr>
              <a:defRPr sz="1020"/>
            </a:lvl8pPr>
            <a:lvl9pPr>
              <a:defRPr sz="102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52882" y="3311009"/>
            <a:ext cx="2798064" cy="5518031"/>
          </a:xfrm>
        </p:spPr>
        <p:txBody>
          <a:bodyPr lIns="91440" rIns="91440">
            <a:normAutofit/>
          </a:bodyPr>
          <a:lstStyle>
            <a:lvl1pPr marL="0" indent="0">
              <a:lnSpc>
                <a:spcPct val="108000"/>
              </a:lnSpc>
              <a:spcBef>
                <a:spcPts val="510"/>
              </a:spcBef>
              <a:buNone/>
              <a:defRPr sz="136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3821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1465" y="7274869"/>
            <a:ext cx="4954905" cy="2145792"/>
          </a:xfrm>
        </p:spPr>
        <p:txBody>
          <a:bodyPr anchor="ctr">
            <a:normAutofit/>
          </a:bodyPr>
          <a:lstStyle>
            <a:lvl1pPr algn="r">
              <a:defRPr sz="3740" spc="17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7770457" cy="6705600"/>
          </a:xfrm>
          <a:solidFill>
            <a:schemeClr val="accent1">
              <a:lumMod val="60000"/>
              <a:lumOff val="40000"/>
            </a:schemeClr>
          </a:solidFill>
        </p:spPr>
        <p:txBody>
          <a:bodyPr lIns="457200" tIns="365760" anchor="t"/>
          <a:lstStyle>
            <a:lvl1pPr marL="0" indent="0">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r>
              <a:rPr lang="en-US" smtClean="0"/>
              <a:t>Click icon to add picture</a:t>
            </a:r>
            <a:endParaRPr lang="en-US" dirty="0"/>
          </a:p>
        </p:txBody>
      </p:sp>
      <p:sp>
        <p:nvSpPr>
          <p:cNvPr id="4" name="Text Placeholder 3"/>
          <p:cNvSpPr>
            <a:spLocks noGrp="1"/>
          </p:cNvSpPr>
          <p:nvPr>
            <p:ph type="body" sz="half" idx="2"/>
          </p:nvPr>
        </p:nvSpPr>
        <p:spPr>
          <a:xfrm>
            <a:off x="5489258" y="7274869"/>
            <a:ext cx="2040255" cy="2145792"/>
          </a:xfrm>
        </p:spPr>
        <p:txBody>
          <a:bodyPr lIns="91440" rIns="91440" anchor="ctr">
            <a:normAutofit/>
          </a:bodyPr>
          <a:lstStyle>
            <a:lvl1pPr marL="0" indent="0">
              <a:lnSpc>
                <a:spcPct val="100000"/>
              </a:lnSpc>
              <a:spcBef>
                <a:spcPts val="0"/>
              </a:spcBef>
              <a:buNone/>
              <a:defRPr sz="1360">
                <a:solidFill>
                  <a:schemeClr val="tx1">
                    <a:lumMod val="95000"/>
                    <a:lumOff val="5000"/>
                  </a:schemeClr>
                </a:solidFill>
              </a:defRPr>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cxnSp>
        <p:nvCxnSpPr>
          <p:cNvPr id="8" name="Straight Connector 7"/>
          <p:cNvCxnSpPr/>
          <p:nvPr/>
        </p:nvCxnSpPr>
        <p:spPr>
          <a:xfrm flipV="1">
            <a:off x="5346612" y="7720689"/>
            <a:ext cx="0" cy="13411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41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2882" y="858317"/>
            <a:ext cx="6196546" cy="219943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52882" y="3352800"/>
            <a:ext cx="6196547" cy="5900928"/>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883" y="9490366"/>
            <a:ext cx="1373266" cy="402336"/>
          </a:xfrm>
          <a:prstGeom prst="rect">
            <a:avLst/>
          </a:prstGeom>
        </p:spPr>
        <p:txBody>
          <a:bodyPr vert="horz" lIns="91440" tIns="45720" rIns="91440" bIns="45720" rtlCol="0" anchor="ctr"/>
          <a:lstStyle>
            <a:lvl1pPr algn="l">
              <a:defRPr sz="850">
                <a:solidFill>
                  <a:schemeClr val="tx1">
                    <a:lumMod val="95000"/>
                    <a:lumOff val="5000"/>
                  </a:schemeClr>
                </a:solidFill>
                <a:latin typeface="+mj-lt"/>
              </a:defRPr>
            </a:lvl1pPr>
          </a:lstStyle>
          <a:p>
            <a:fld id="{1D8BD707-D9CF-40AE-B4C6-C98DA3205C09}" type="datetimeFigureOut">
              <a:rPr lang="en-US" smtClean="0"/>
              <a:t>9/25/2024</a:t>
            </a:fld>
            <a:endParaRPr lang="en-US"/>
          </a:p>
        </p:txBody>
      </p:sp>
      <p:sp>
        <p:nvSpPr>
          <p:cNvPr id="5" name="Footer Placeholder 4"/>
          <p:cNvSpPr>
            <a:spLocks noGrp="1"/>
          </p:cNvSpPr>
          <p:nvPr>
            <p:ph type="ftr" sz="quarter" idx="3"/>
          </p:nvPr>
        </p:nvSpPr>
        <p:spPr>
          <a:xfrm>
            <a:off x="3087370" y="9490366"/>
            <a:ext cx="3762180" cy="402336"/>
          </a:xfrm>
          <a:prstGeom prst="rect">
            <a:avLst/>
          </a:prstGeom>
        </p:spPr>
        <p:txBody>
          <a:bodyPr vert="horz" lIns="91440" tIns="45720" rIns="91440" bIns="45720" rtlCol="0" anchor="ctr"/>
          <a:lstStyle>
            <a:lvl1pPr algn="r">
              <a:defRPr sz="85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6908800" y="9490366"/>
            <a:ext cx="620713" cy="402336"/>
          </a:xfrm>
          <a:prstGeom prst="rect">
            <a:avLst/>
          </a:prstGeom>
        </p:spPr>
        <p:txBody>
          <a:bodyPr vert="horz" lIns="91440" tIns="45720" rIns="91440" bIns="45720" rtlCol="0" anchor="ctr"/>
          <a:lstStyle>
            <a:lvl1pPr algn="l">
              <a:defRPr sz="850">
                <a:solidFill>
                  <a:schemeClr val="tx1">
                    <a:lumMod val="95000"/>
                    <a:lumOff val="5000"/>
                  </a:schemeClr>
                </a:solidFill>
                <a:latin typeface="+mj-lt"/>
              </a:defRPr>
            </a:lvl1pPr>
          </a:lstStyle>
          <a:p>
            <a:pPr marL="25400">
              <a:lnSpc>
                <a:spcPts val="1235"/>
              </a:lnSpc>
              <a:spcBef>
                <a:spcPts val="55"/>
              </a:spcBef>
            </a:pPr>
            <a:fld id="{81D60167-4931-47E6-BA6A-407CBD079E47}" type="slidenum">
              <a:rPr lang="en-US" spc="-5" smtClean="0"/>
              <a:t>‹#›</a:t>
            </a:fld>
            <a:endParaRPr lang="en-US" spc="-5" dirty="0"/>
          </a:p>
        </p:txBody>
      </p:sp>
      <p:cxnSp>
        <p:nvCxnSpPr>
          <p:cNvPr id="7" name="Straight Connector 6"/>
          <p:cNvCxnSpPr/>
          <p:nvPr/>
        </p:nvCxnSpPr>
        <p:spPr>
          <a:xfrm flipV="1">
            <a:off x="485775" y="1211942"/>
            <a:ext cx="0" cy="13411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3636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777240" rtl="0" eaLnBrk="1" latinLnBrk="0" hangingPunct="1">
        <a:lnSpc>
          <a:spcPct val="80000"/>
        </a:lnSpc>
        <a:spcBef>
          <a:spcPct val="0"/>
        </a:spcBef>
        <a:buNone/>
        <a:defRPr sz="3740" kern="1200" cap="all" spc="85" baseline="0">
          <a:solidFill>
            <a:schemeClr val="tx1">
              <a:lumMod val="95000"/>
              <a:lumOff val="5000"/>
            </a:schemeClr>
          </a:solidFill>
          <a:latin typeface="+mj-lt"/>
          <a:ea typeface="+mj-ea"/>
          <a:cs typeface="+mj-cs"/>
        </a:defRPr>
      </a:lvl1pPr>
    </p:titleStyle>
    <p:bodyStyle>
      <a:lvl1pPr marL="77724" indent="-77724" algn="l" defTabSz="777240" rtl="0" eaLnBrk="1" latinLnBrk="0" hangingPunct="1">
        <a:lnSpc>
          <a:spcPct val="90000"/>
        </a:lnSpc>
        <a:spcBef>
          <a:spcPts val="1020"/>
        </a:spcBef>
        <a:spcAft>
          <a:spcPts val="170"/>
        </a:spcAft>
        <a:buClr>
          <a:schemeClr val="accent1"/>
        </a:buClr>
        <a:buSzPct val="100000"/>
        <a:buFont typeface="Tw Cen MT" panose="020B0602020104020603" pitchFamily="34" charset="0"/>
        <a:buChar char=" "/>
        <a:defRPr sz="1700" kern="1200">
          <a:solidFill>
            <a:schemeClr val="tx1"/>
          </a:solidFill>
          <a:latin typeface="+mn-lt"/>
          <a:ea typeface="+mn-ea"/>
          <a:cs typeface="+mn-cs"/>
        </a:defRPr>
      </a:lvl1pPr>
      <a:lvl2pPr marL="225400" indent="-116586" algn="l" defTabSz="777240" rtl="0" eaLnBrk="1" latinLnBrk="0" hangingPunct="1">
        <a:lnSpc>
          <a:spcPct val="90000"/>
        </a:lnSpc>
        <a:spcBef>
          <a:spcPts val="170"/>
        </a:spcBef>
        <a:spcAft>
          <a:spcPts val="340"/>
        </a:spcAft>
        <a:buClr>
          <a:schemeClr val="accent1"/>
        </a:buClr>
        <a:buFont typeface="Wingdings 3" pitchFamily="18" charset="2"/>
        <a:buChar char=""/>
        <a:defRPr sz="1360" kern="1200">
          <a:solidFill>
            <a:schemeClr val="tx1"/>
          </a:solidFill>
          <a:latin typeface="+mn-lt"/>
          <a:ea typeface="+mn-ea"/>
          <a:cs typeface="+mn-cs"/>
        </a:defRPr>
      </a:lvl2pPr>
      <a:lvl3pPr marL="380848" indent="-116586" algn="l" defTabSz="777240" rtl="0" eaLnBrk="1" latinLnBrk="0" hangingPunct="1">
        <a:lnSpc>
          <a:spcPct val="90000"/>
        </a:lnSpc>
        <a:spcBef>
          <a:spcPts val="170"/>
        </a:spcBef>
        <a:spcAft>
          <a:spcPts val="340"/>
        </a:spcAft>
        <a:buClr>
          <a:schemeClr val="accent1"/>
        </a:buClr>
        <a:buFont typeface="Wingdings 3" pitchFamily="18" charset="2"/>
        <a:buChar char=""/>
        <a:defRPr sz="1020" kern="1200">
          <a:solidFill>
            <a:schemeClr val="tx1"/>
          </a:solidFill>
          <a:latin typeface="+mn-lt"/>
          <a:ea typeface="+mn-ea"/>
          <a:cs typeface="+mn-cs"/>
        </a:defRPr>
      </a:lvl3pPr>
      <a:lvl4pPr marL="505206" indent="-116586" algn="l" defTabSz="777240" rtl="0" eaLnBrk="1" latinLnBrk="0" hangingPunct="1">
        <a:lnSpc>
          <a:spcPct val="90000"/>
        </a:lnSpc>
        <a:spcBef>
          <a:spcPts val="170"/>
        </a:spcBef>
        <a:spcAft>
          <a:spcPts val="340"/>
        </a:spcAft>
        <a:buClr>
          <a:schemeClr val="accent1"/>
        </a:buClr>
        <a:buFont typeface="Wingdings 3" pitchFamily="18" charset="2"/>
        <a:buChar char=""/>
        <a:defRPr sz="1020" kern="1200">
          <a:solidFill>
            <a:schemeClr val="tx1"/>
          </a:solidFill>
          <a:latin typeface="+mn-lt"/>
          <a:ea typeface="+mn-ea"/>
          <a:cs typeface="+mn-cs"/>
        </a:defRPr>
      </a:lvl4pPr>
      <a:lvl5pPr marL="660654" indent="-116586" algn="l" defTabSz="777240" rtl="0" eaLnBrk="1" latinLnBrk="0" hangingPunct="1">
        <a:lnSpc>
          <a:spcPct val="90000"/>
        </a:lnSpc>
        <a:spcBef>
          <a:spcPts val="170"/>
        </a:spcBef>
        <a:spcAft>
          <a:spcPts val="340"/>
        </a:spcAft>
        <a:buClr>
          <a:schemeClr val="accent1"/>
        </a:buClr>
        <a:buFont typeface="Wingdings 3" pitchFamily="18" charset="2"/>
        <a:buChar char=""/>
        <a:defRPr sz="1020" kern="1200">
          <a:solidFill>
            <a:schemeClr val="tx1"/>
          </a:solidFill>
          <a:latin typeface="+mn-lt"/>
          <a:ea typeface="+mn-ea"/>
          <a:cs typeface="+mn-cs"/>
        </a:defRPr>
      </a:lvl5pPr>
      <a:lvl6pPr marL="777240" indent="-116586" algn="l" defTabSz="777240" rtl="0" eaLnBrk="1" latinLnBrk="0" hangingPunct="1">
        <a:lnSpc>
          <a:spcPct val="90000"/>
        </a:lnSpc>
        <a:spcBef>
          <a:spcPts val="170"/>
        </a:spcBef>
        <a:spcAft>
          <a:spcPts val="340"/>
        </a:spcAft>
        <a:buClr>
          <a:schemeClr val="accent1"/>
        </a:buClr>
        <a:buFont typeface="Wingdings 3" pitchFamily="18" charset="2"/>
        <a:buChar char=""/>
        <a:defRPr sz="1020" kern="1200">
          <a:solidFill>
            <a:schemeClr val="tx1"/>
          </a:solidFill>
          <a:latin typeface="+mn-lt"/>
          <a:ea typeface="+mn-ea"/>
          <a:cs typeface="+mn-cs"/>
        </a:defRPr>
      </a:lvl6pPr>
      <a:lvl7pPr marL="901598" indent="-116586" algn="l" defTabSz="777240" rtl="0" eaLnBrk="1" latinLnBrk="0" hangingPunct="1">
        <a:lnSpc>
          <a:spcPct val="90000"/>
        </a:lnSpc>
        <a:spcBef>
          <a:spcPts val="170"/>
        </a:spcBef>
        <a:spcAft>
          <a:spcPts val="340"/>
        </a:spcAft>
        <a:buClr>
          <a:schemeClr val="accent1"/>
        </a:buClr>
        <a:buFont typeface="Wingdings 3" pitchFamily="18" charset="2"/>
        <a:buChar char=""/>
        <a:defRPr sz="1020" kern="1200">
          <a:solidFill>
            <a:schemeClr val="tx1"/>
          </a:solidFill>
          <a:latin typeface="+mn-lt"/>
          <a:ea typeface="+mn-ea"/>
          <a:cs typeface="+mn-cs"/>
        </a:defRPr>
      </a:lvl7pPr>
      <a:lvl8pPr marL="1033729" indent="-116586" algn="l" defTabSz="777240" rtl="0" eaLnBrk="1" latinLnBrk="0" hangingPunct="1">
        <a:lnSpc>
          <a:spcPct val="90000"/>
        </a:lnSpc>
        <a:spcBef>
          <a:spcPts val="170"/>
        </a:spcBef>
        <a:spcAft>
          <a:spcPts val="340"/>
        </a:spcAft>
        <a:buClr>
          <a:schemeClr val="accent1"/>
        </a:buClr>
        <a:buFont typeface="Wingdings 3" pitchFamily="18" charset="2"/>
        <a:buChar char=""/>
        <a:defRPr sz="1020" kern="1200">
          <a:solidFill>
            <a:schemeClr val="tx1"/>
          </a:solidFill>
          <a:latin typeface="+mn-lt"/>
          <a:ea typeface="+mn-ea"/>
          <a:cs typeface="+mn-cs"/>
        </a:defRPr>
      </a:lvl8pPr>
      <a:lvl9pPr marL="1158088" indent="-116586" algn="l" defTabSz="777240" rtl="0" eaLnBrk="1" latinLnBrk="0" hangingPunct="1">
        <a:lnSpc>
          <a:spcPct val="90000"/>
        </a:lnSpc>
        <a:spcBef>
          <a:spcPts val="170"/>
        </a:spcBef>
        <a:spcAft>
          <a:spcPts val="340"/>
        </a:spcAft>
        <a:buClr>
          <a:schemeClr val="accent1"/>
        </a:buClr>
        <a:buFont typeface="Wingdings 3" pitchFamily="18" charset="2"/>
        <a:buChar char=""/>
        <a:defRPr sz="102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5.jpeg"/><Relationship Id="rId5" Type="http://schemas.openxmlformats.org/officeDocument/2006/relationships/image" Target="../media/image14.png"/><Relationship Id="rId10" Type="http://schemas.openxmlformats.org/officeDocument/2006/relationships/image" Target="../media/image3.jpeg"/><Relationship Id="rId4" Type="http://schemas.openxmlformats.org/officeDocument/2006/relationships/image" Target="../media/image13.jpe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8.jpeg"/><Relationship Id="rId5" Type="http://schemas.openxmlformats.org/officeDocument/2006/relationships/image" Target="../media/image3.jpe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hyperlink" Target="http://www.emarketer.com/Article/Ecommerce-Sales-Topped-1-Trillion-First-Time-2012/1009649" TargetMode="External"/><Relationship Id="rId2" Type="http://schemas.openxmlformats.org/officeDocument/2006/relationships/hyperlink" Target="http://googleblog.blogspot.com/2008/07/we-knew-web-was-big.html" TargetMode="External"/><Relationship Id="rId1" Type="http://schemas.openxmlformats.org/officeDocument/2006/relationships/slideLayout" Target="../slideLayouts/slideLayout7.xml"/><Relationship Id="rId6" Type="http://schemas.openxmlformats.org/officeDocument/2006/relationships/hyperlink" Target="http://www.pewinternet.org/2014/11/25/web-iq/" TargetMode="External"/><Relationship Id="rId5" Type="http://schemas.openxmlformats.org/officeDocument/2006/relationships/hyperlink" Target="http://www.internetlivestats.com/internet-users/" TargetMode="External"/><Relationship Id="rId4" Type="http://schemas.openxmlformats.org/officeDocument/2006/relationships/hyperlink" Target="http://www.pewinternet.org/2014/02/11/couples-the-internet-and-social-media/"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2895601"/>
            <a:ext cx="6248399" cy="2041585"/>
          </a:xfrm>
          <a:prstGeom prst="rect">
            <a:avLst/>
          </a:prstGeom>
        </p:spPr>
        <p:txBody>
          <a:bodyPr vert="horz" wrap="square" lIns="0" tIns="0" rIns="0" bIns="0" rtlCol="0">
            <a:spAutoFit/>
          </a:bodyPr>
          <a:lstStyle/>
          <a:p>
            <a:pPr marL="12700" marR="5080" algn="ctr">
              <a:lnSpc>
                <a:spcPts val="2520"/>
              </a:lnSpc>
              <a:tabLst>
                <a:tab pos="1250315" algn="l"/>
              </a:tabLst>
            </a:pPr>
            <a:r>
              <a:rPr sz="3200" spc="265" dirty="0" smtClean="0">
                <a:solidFill>
                  <a:srgbClr val="FF0000"/>
                </a:solidFill>
                <a:latin typeface="Script MT Bold" panose="03040602040607080904" pitchFamily="66" charset="0"/>
                <a:cs typeface="Times New Roman" panose="02020603050405020304" pitchFamily="18" charset="0"/>
              </a:rPr>
              <a:t>CS</a:t>
            </a:r>
            <a:r>
              <a:rPr lang="en-US" sz="3200" spc="265" dirty="0" smtClean="0">
                <a:solidFill>
                  <a:srgbClr val="FF0000"/>
                </a:solidFill>
                <a:latin typeface="Script MT Bold" panose="03040602040607080904" pitchFamily="66" charset="0"/>
                <a:cs typeface="Times New Roman" panose="02020603050405020304" pitchFamily="18" charset="0"/>
              </a:rPr>
              <a:t>118</a:t>
            </a:r>
            <a:r>
              <a:rPr sz="3200" spc="265" dirty="0" smtClean="0">
                <a:solidFill>
                  <a:srgbClr val="FF0000"/>
                </a:solidFill>
                <a:latin typeface="Script MT Bold" panose="03040602040607080904" pitchFamily="66" charset="0"/>
                <a:cs typeface="Times New Roman" panose="02020603050405020304" pitchFamily="18" charset="0"/>
              </a:rPr>
              <a:t>:</a:t>
            </a:r>
            <a:r>
              <a:rPr sz="3200" spc="265" dirty="0">
                <a:solidFill>
                  <a:srgbClr val="FF0000"/>
                </a:solidFill>
                <a:latin typeface="Script MT Bold" panose="03040602040607080904" pitchFamily="66" charset="0"/>
                <a:cs typeface="Times New Roman" panose="02020603050405020304" pitchFamily="18" charset="0"/>
              </a:rPr>
              <a:t>	</a:t>
            </a:r>
            <a:r>
              <a:rPr sz="3200" spc="310" dirty="0">
                <a:solidFill>
                  <a:srgbClr val="FF0000"/>
                </a:solidFill>
                <a:latin typeface="Script MT Bold" panose="03040602040607080904" pitchFamily="66" charset="0"/>
                <a:cs typeface="Times New Roman" panose="02020603050405020304" pitchFamily="18" charset="0"/>
              </a:rPr>
              <a:t>Lecture</a:t>
            </a:r>
            <a:r>
              <a:rPr sz="3200" spc="245" dirty="0">
                <a:solidFill>
                  <a:srgbClr val="FF0000"/>
                </a:solidFill>
                <a:latin typeface="Script MT Bold" panose="03040602040607080904" pitchFamily="66" charset="0"/>
                <a:cs typeface="Times New Roman" panose="02020603050405020304" pitchFamily="18" charset="0"/>
              </a:rPr>
              <a:t> </a:t>
            </a:r>
            <a:r>
              <a:rPr sz="3200" spc="215" dirty="0">
                <a:solidFill>
                  <a:srgbClr val="FF0000"/>
                </a:solidFill>
                <a:latin typeface="Script MT Bold" panose="03040602040607080904" pitchFamily="66" charset="0"/>
                <a:cs typeface="Times New Roman" panose="02020603050405020304" pitchFamily="18" charset="0"/>
              </a:rPr>
              <a:t>1,</a:t>
            </a:r>
            <a:r>
              <a:rPr sz="3200" spc="265" dirty="0">
                <a:solidFill>
                  <a:srgbClr val="FF0000"/>
                </a:solidFill>
                <a:latin typeface="Script MT Bold" panose="03040602040607080904" pitchFamily="66" charset="0"/>
                <a:cs typeface="Times New Roman" panose="02020603050405020304" pitchFamily="18" charset="0"/>
              </a:rPr>
              <a:t> </a:t>
            </a:r>
            <a:r>
              <a:rPr sz="3200" spc="315" dirty="0">
                <a:solidFill>
                  <a:srgbClr val="FF0000"/>
                </a:solidFill>
                <a:latin typeface="Script MT Bold" panose="03040602040607080904" pitchFamily="66" charset="0"/>
                <a:cs typeface="Times New Roman" panose="02020603050405020304" pitchFamily="18" charset="0"/>
              </a:rPr>
              <a:t>Introduction, </a:t>
            </a:r>
            <a:r>
              <a:rPr sz="3200" spc="200" dirty="0">
                <a:solidFill>
                  <a:srgbClr val="FF0000"/>
                </a:solidFill>
                <a:latin typeface="Script MT Bold" panose="03040602040607080904" pitchFamily="66" charset="0"/>
                <a:cs typeface="Times New Roman" panose="02020603050405020304" pitchFamily="18" charset="0"/>
              </a:rPr>
              <a:t> </a:t>
            </a:r>
            <a:r>
              <a:rPr sz="3200" spc="260" dirty="0" smtClean="0">
                <a:solidFill>
                  <a:srgbClr val="FF0000"/>
                </a:solidFill>
                <a:latin typeface="Script MT Bold" panose="03040602040607080904" pitchFamily="66" charset="0"/>
                <a:cs typeface="Times New Roman" panose="02020603050405020304" pitchFamily="18" charset="0"/>
              </a:rPr>
              <a:t>Layering</a:t>
            </a:r>
            <a:endParaRPr sz="3200" dirty="0">
              <a:solidFill>
                <a:srgbClr val="FF0000"/>
              </a:solidFill>
              <a:latin typeface="Script MT Bold" panose="03040602040607080904" pitchFamily="66" charset="0"/>
              <a:cs typeface="Times New Roman" panose="02020603050405020304" pitchFamily="18" charset="0"/>
            </a:endParaRPr>
          </a:p>
          <a:p>
            <a:pPr>
              <a:lnSpc>
                <a:spcPct val="100000"/>
              </a:lnSpc>
              <a:spcBef>
                <a:spcPts val="25"/>
              </a:spcBef>
            </a:pPr>
            <a:endParaRPr sz="3450" dirty="0">
              <a:solidFill>
                <a:srgbClr val="FF0000"/>
              </a:solidFill>
              <a:latin typeface="Times New Roman"/>
              <a:cs typeface="Times New Roman"/>
            </a:endParaRPr>
          </a:p>
          <a:p>
            <a:pPr marL="5080" algn="ctr">
              <a:lnSpc>
                <a:spcPct val="100000"/>
              </a:lnSpc>
            </a:pPr>
            <a:r>
              <a:rPr sz="2450" spc="315" dirty="0">
                <a:solidFill>
                  <a:srgbClr val="0070C0"/>
                </a:solidFill>
                <a:latin typeface="Times New Roman" panose="02020603050405020304" pitchFamily="18" charset="0"/>
                <a:cs typeface="Times New Roman" panose="02020603050405020304" pitchFamily="18" charset="0"/>
              </a:rPr>
              <a:t>George</a:t>
            </a:r>
            <a:r>
              <a:rPr sz="2450" spc="180" dirty="0">
                <a:solidFill>
                  <a:srgbClr val="0070C0"/>
                </a:solidFill>
                <a:latin typeface="Times New Roman" panose="02020603050405020304" pitchFamily="18" charset="0"/>
                <a:cs typeface="Times New Roman" panose="02020603050405020304" pitchFamily="18" charset="0"/>
              </a:rPr>
              <a:t> </a:t>
            </a:r>
            <a:r>
              <a:rPr sz="2450" spc="280" dirty="0">
                <a:solidFill>
                  <a:srgbClr val="0070C0"/>
                </a:solidFill>
                <a:latin typeface="Times New Roman" panose="02020603050405020304" pitchFamily="18" charset="0"/>
                <a:cs typeface="Times New Roman" panose="02020603050405020304" pitchFamily="18" charset="0"/>
              </a:rPr>
              <a:t>Varghese</a:t>
            </a:r>
            <a:endParaRPr sz="2450" dirty="0">
              <a:solidFill>
                <a:srgbClr val="0070C0"/>
              </a:solidFill>
              <a:latin typeface="Times New Roman" panose="02020603050405020304" pitchFamily="18" charset="0"/>
              <a:cs typeface="Times New Roman" panose="02020603050405020304" pitchFamily="18" charset="0"/>
            </a:endParaRPr>
          </a:p>
          <a:p>
            <a:pPr marL="6350" algn="ctr">
              <a:lnSpc>
                <a:spcPct val="100000"/>
              </a:lnSpc>
              <a:spcBef>
                <a:spcPts val="1825"/>
              </a:spcBef>
            </a:pPr>
            <a:r>
              <a:rPr lang="en-US" sz="1700" spc="40" dirty="0" smtClean="0">
                <a:latin typeface="Times New Roman" panose="02020603050405020304" pitchFamily="18" charset="0"/>
                <a:cs typeface="Times New Roman" panose="02020603050405020304" pitchFamily="18" charset="0"/>
              </a:rPr>
              <a:t>September, 2024</a:t>
            </a:r>
            <a:endParaRPr sz="17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24006" y="7285369"/>
            <a:ext cx="1545103" cy="563231"/>
          </a:xfrm>
          <a:prstGeom prst="rect">
            <a:avLst/>
          </a:prstGeom>
          <a:noFill/>
        </p:spPr>
        <p:txBody>
          <a:bodyPr wrap="square" rtlCol="0">
            <a:spAutoFit/>
          </a:bodyPr>
          <a:lstStyle/>
          <a:p>
            <a:r>
              <a:rPr lang="en-US" sz="1530" dirty="0"/>
              <a:t>WORLDWIDE</a:t>
            </a:r>
          </a:p>
          <a:p>
            <a:r>
              <a:rPr lang="en-US" sz="1530" dirty="0"/>
              <a:t>   INTERNET</a:t>
            </a:r>
          </a:p>
        </p:txBody>
      </p:sp>
      <p:pic>
        <p:nvPicPr>
          <p:cNvPr id="4" name="Picture 10" descr="Image result for cellphone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5266" y="6360713"/>
            <a:ext cx="727546" cy="7348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aptop clipart images and notebook clip art photo share subm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6103" y="6273809"/>
            <a:ext cx="1096594" cy="91702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713498" y="6910239"/>
            <a:ext cx="237199" cy="336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080510" y="7095608"/>
            <a:ext cx="172957" cy="26944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2</a:t>
            </a:r>
          </a:p>
        </p:txBody>
      </p:sp>
      <p:sp>
        <p:nvSpPr>
          <p:cNvPr id="2" name="object 2"/>
          <p:cNvSpPr txBox="1"/>
          <p:nvPr/>
        </p:nvSpPr>
        <p:spPr>
          <a:xfrm>
            <a:off x="228601" y="838200"/>
            <a:ext cx="7239000" cy="4874476"/>
          </a:xfrm>
          <a:prstGeom prst="rect">
            <a:avLst/>
          </a:prstGeom>
        </p:spPr>
        <p:txBody>
          <a:bodyPr vert="horz" wrap="square" lIns="0" tIns="0" rIns="0" bIns="0" rtlCol="0">
            <a:spAutoFit/>
          </a:bodyPr>
          <a:lstStyle/>
          <a:p>
            <a:pPr marL="1242060">
              <a:lnSpc>
                <a:spcPct val="100000"/>
              </a:lnSpc>
            </a:pPr>
            <a:r>
              <a:rPr lang="en-US" sz="2800" spc="370" dirty="0" smtClean="0">
                <a:solidFill>
                  <a:srgbClr val="0070C0"/>
                </a:solidFill>
                <a:latin typeface="Arial" panose="020B0604020202020204" pitchFamily="34" charset="0"/>
                <a:cs typeface="Arial" panose="020B0604020202020204" pitchFamily="34" charset="0"/>
              </a:rPr>
              <a:t>So </a:t>
            </a:r>
            <a:r>
              <a:rPr sz="2800" spc="370" dirty="0" smtClean="0">
                <a:solidFill>
                  <a:srgbClr val="0070C0"/>
                </a:solidFill>
                <a:latin typeface="Arial" panose="020B0604020202020204" pitchFamily="34" charset="0"/>
                <a:cs typeface="Arial" panose="020B0604020202020204" pitchFamily="34" charset="0"/>
              </a:rPr>
              <a:t>Why </a:t>
            </a:r>
            <a:r>
              <a:rPr sz="2800" spc="300" dirty="0">
                <a:solidFill>
                  <a:srgbClr val="0070C0"/>
                </a:solidFill>
                <a:latin typeface="Arial" panose="020B0604020202020204" pitchFamily="34" charset="0"/>
                <a:cs typeface="Arial" panose="020B0604020202020204" pitchFamily="34" charset="0"/>
              </a:rPr>
              <a:t>Study</a:t>
            </a:r>
            <a:r>
              <a:rPr sz="2800" spc="-10" dirty="0">
                <a:solidFill>
                  <a:srgbClr val="0070C0"/>
                </a:solidFill>
                <a:latin typeface="Arial" panose="020B0604020202020204" pitchFamily="34" charset="0"/>
                <a:cs typeface="Arial" panose="020B0604020202020204" pitchFamily="34" charset="0"/>
              </a:rPr>
              <a:t> </a:t>
            </a:r>
            <a:r>
              <a:rPr sz="2800" spc="254" dirty="0">
                <a:solidFill>
                  <a:srgbClr val="0070C0"/>
                </a:solidFill>
                <a:latin typeface="Arial" panose="020B0604020202020204" pitchFamily="34" charset="0"/>
                <a:cs typeface="Arial" panose="020B0604020202020204" pitchFamily="34" charset="0"/>
              </a:rPr>
              <a:t>Networking?</a:t>
            </a:r>
            <a:endParaRPr sz="2800" dirty="0">
              <a:solidFill>
                <a:srgbClr val="0070C0"/>
              </a:solidFill>
              <a:latin typeface="Arial" panose="020B0604020202020204" pitchFamily="34" charset="0"/>
              <a:cs typeface="Arial" panose="020B0604020202020204" pitchFamily="34" charset="0"/>
            </a:endParaRPr>
          </a:p>
          <a:p>
            <a:pPr marL="358140" marR="552450" indent="-199390">
              <a:lnSpc>
                <a:spcPct val="116300"/>
              </a:lnSpc>
              <a:spcBef>
                <a:spcPts val="1795"/>
              </a:spcBef>
              <a:buFont typeface="Times New Roman"/>
              <a:buChar char="•"/>
              <a:tabLst>
                <a:tab pos="358775" algn="l"/>
              </a:tabLst>
            </a:pPr>
            <a:r>
              <a:rPr sz="2400" spc="25" dirty="0">
                <a:latin typeface="Garamond"/>
                <a:cs typeface="Garamond"/>
              </a:rPr>
              <a:t>Because </a:t>
            </a:r>
            <a:r>
              <a:rPr sz="2400" spc="55" dirty="0">
                <a:latin typeface="Garamond"/>
                <a:cs typeface="Garamond"/>
              </a:rPr>
              <a:t>its </a:t>
            </a:r>
            <a:r>
              <a:rPr sz="2400" spc="65" dirty="0">
                <a:latin typeface="Garamond"/>
                <a:cs typeface="Garamond"/>
              </a:rPr>
              <a:t>already </a:t>
            </a:r>
            <a:r>
              <a:rPr sz="2400" spc="75" dirty="0">
                <a:latin typeface="Garamond"/>
                <a:cs typeface="Garamond"/>
              </a:rPr>
              <a:t>part </a:t>
            </a:r>
            <a:r>
              <a:rPr sz="2400" spc="-100" dirty="0">
                <a:latin typeface="Garamond"/>
                <a:cs typeface="Garamond"/>
              </a:rPr>
              <a:t>of </a:t>
            </a:r>
            <a:r>
              <a:rPr sz="2400" spc="20" dirty="0">
                <a:latin typeface="Garamond"/>
                <a:cs typeface="Garamond"/>
              </a:rPr>
              <a:t>your </a:t>
            </a:r>
            <a:r>
              <a:rPr sz="2400" spc="5" dirty="0">
                <a:latin typeface="Garamond"/>
                <a:cs typeface="Garamond"/>
              </a:rPr>
              <a:t>life: </a:t>
            </a:r>
            <a:r>
              <a:rPr lang="en-US" sz="2400" spc="20" dirty="0" smtClean="0">
                <a:latin typeface="Garamond"/>
                <a:cs typeface="Garamond"/>
              </a:rPr>
              <a:t>the computational bus for services you need and the communication channel to stay connected,</a:t>
            </a:r>
            <a:endParaRPr sz="2400" dirty="0">
              <a:latin typeface="Garamond"/>
              <a:cs typeface="Garamond"/>
            </a:endParaRPr>
          </a:p>
          <a:p>
            <a:pPr marL="358140" marR="5080" indent="-199390">
              <a:lnSpc>
                <a:spcPct val="116599"/>
              </a:lnSpc>
              <a:spcBef>
                <a:spcPts val="885"/>
              </a:spcBef>
              <a:buFont typeface="Times New Roman"/>
              <a:buChar char="•"/>
              <a:tabLst>
                <a:tab pos="358775" algn="l"/>
              </a:tabLst>
            </a:pPr>
            <a:r>
              <a:rPr sz="2400" spc="25" dirty="0">
                <a:latin typeface="Garamond"/>
                <a:cs typeface="Garamond"/>
              </a:rPr>
              <a:t>Because </a:t>
            </a:r>
            <a:r>
              <a:rPr sz="2400" spc="55" dirty="0">
                <a:latin typeface="Garamond"/>
                <a:cs typeface="Garamond"/>
              </a:rPr>
              <a:t>its </a:t>
            </a:r>
            <a:r>
              <a:rPr sz="2400" spc="40" dirty="0">
                <a:latin typeface="Garamond"/>
                <a:cs typeface="Garamond"/>
              </a:rPr>
              <a:t>the </a:t>
            </a:r>
            <a:r>
              <a:rPr sz="2400" spc="20" dirty="0">
                <a:latin typeface="Garamond"/>
                <a:cs typeface="Garamond"/>
              </a:rPr>
              <a:t>hip </a:t>
            </a:r>
            <a:r>
              <a:rPr sz="2400" spc="25" dirty="0">
                <a:latin typeface="Garamond"/>
                <a:cs typeface="Garamond"/>
              </a:rPr>
              <a:t>place </a:t>
            </a:r>
            <a:r>
              <a:rPr sz="2400" spc="15" dirty="0">
                <a:latin typeface="Garamond"/>
                <a:cs typeface="Garamond"/>
              </a:rPr>
              <a:t>to </a:t>
            </a:r>
            <a:r>
              <a:rPr sz="2400" spc="35" dirty="0">
                <a:latin typeface="Garamond"/>
                <a:cs typeface="Garamond"/>
              </a:rPr>
              <a:t>be: </a:t>
            </a:r>
            <a:r>
              <a:rPr sz="2400" spc="40" dirty="0">
                <a:latin typeface="Garamond"/>
                <a:cs typeface="Garamond"/>
              </a:rPr>
              <a:t>the </a:t>
            </a:r>
            <a:r>
              <a:rPr sz="2400" spc="20" dirty="0">
                <a:latin typeface="Garamond"/>
                <a:cs typeface="Garamond"/>
              </a:rPr>
              <a:t>Internet </a:t>
            </a:r>
            <a:r>
              <a:rPr sz="2400" spc="15" dirty="0">
                <a:latin typeface="Garamond"/>
                <a:cs typeface="Garamond"/>
              </a:rPr>
              <a:t>is </a:t>
            </a:r>
            <a:r>
              <a:rPr lang="en-US" sz="2400" spc="15" dirty="0" smtClean="0">
                <a:latin typeface="Garamond"/>
                <a:cs typeface="Garamond"/>
              </a:rPr>
              <a:t>constantly growing</a:t>
            </a:r>
            <a:r>
              <a:rPr sz="2400" spc="10" dirty="0" smtClean="0">
                <a:latin typeface="Garamond"/>
                <a:cs typeface="Garamond"/>
              </a:rPr>
              <a:t> </a:t>
            </a:r>
            <a:r>
              <a:rPr lang="en-US" sz="2400" spc="25" dirty="0">
                <a:latin typeface="Garamond"/>
                <a:cs typeface="Garamond"/>
              </a:rPr>
              <a:t> </a:t>
            </a:r>
            <a:r>
              <a:rPr lang="en-US" sz="2400" spc="25" dirty="0" smtClean="0">
                <a:latin typeface="Garamond"/>
                <a:cs typeface="Garamond"/>
              </a:rPr>
              <a:t>From </a:t>
            </a:r>
            <a:r>
              <a:rPr sz="2400" spc="5" dirty="0" smtClean="0">
                <a:latin typeface="Garamond"/>
                <a:cs typeface="Garamond"/>
              </a:rPr>
              <a:t>geek </a:t>
            </a:r>
            <a:r>
              <a:rPr sz="2400" spc="80" dirty="0">
                <a:latin typeface="Garamond"/>
                <a:cs typeface="Garamond"/>
              </a:rPr>
              <a:t>(as </a:t>
            </a:r>
            <a:r>
              <a:rPr sz="2400" spc="-20" dirty="0">
                <a:latin typeface="Garamond"/>
                <a:cs typeface="Garamond"/>
              </a:rPr>
              <a:t>opposed </a:t>
            </a:r>
            <a:r>
              <a:rPr sz="2400" spc="15" dirty="0">
                <a:latin typeface="Garamond"/>
                <a:cs typeface="Garamond"/>
              </a:rPr>
              <a:t>to </a:t>
            </a:r>
            <a:r>
              <a:rPr sz="2400" spc="30" dirty="0">
                <a:latin typeface="Garamond"/>
                <a:cs typeface="Garamond"/>
              </a:rPr>
              <a:t>greek) </a:t>
            </a:r>
            <a:r>
              <a:rPr sz="2400" spc="15" dirty="0">
                <a:latin typeface="Garamond"/>
                <a:cs typeface="Garamond"/>
              </a:rPr>
              <a:t>to </a:t>
            </a:r>
            <a:r>
              <a:rPr sz="2400" spc="210" dirty="0">
                <a:latin typeface="Garamond"/>
                <a:cs typeface="Garamond"/>
              </a:rPr>
              <a:t> </a:t>
            </a:r>
            <a:r>
              <a:rPr sz="2400" spc="40" dirty="0">
                <a:latin typeface="Garamond"/>
                <a:cs typeface="Garamond"/>
              </a:rPr>
              <a:t>you?</a:t>
            </a:r>
            <a:endParaRPr sz="2400" dirty="0">
              <a:latin typeface="Garamond"/>
              <a:cs typeface="Garamond"/>
            </a:endParaRPr>
          </a:p>
          <a:p>
            <a:pPr marL="358140" marR="184150" indent="-199390">
              <a:lnSpc>
                <a:spcPct val="116500"/>
              </a:lnSpc>
              <a:spcBef>
                <a:spcPts val="885"/>
              </a:spcBef>
              <a:buFont typeface="Times New Roman"/>
              <a:buChar char="•"/>
              <a:tabLst>
                <a:tab pos="358775" algn="l"/>
              </a:tabLst>
            </a:pPr>
            <a:r>
              <a:rPr lang="en-US" sz="2400" spc="25" dirty="0">
                <a:latin typeface="Garamond"/>
                <a:cs typeface="Garamond"/>
              </a:rPr>
              <a:t>C</a:t>
            </a:r>
            <a:r>
              <a:rPr sz="2400" spc="-35" dirty="0" smtClean="0">
                <a:latin typeface="Garamond"/>
                <a:cs typeface="Garamond"/>
              </a:rPr>
              <a:t>ool </a:t>
            </a:r>
            <a:r>
              <a:rPr sz="2400" spc="-15" dirty="0" smtClean="0">
                <a:latin typeface="Garamond"/>
                <a:cs typeface="Garamond"/>
              </a:rPr>
              <a:t>work</a:t>
            </a:r>
            <a:r>
              <a:rPr lang="en-US" sz="2400" spc="-15" dirty="0" smtClean="0">
                <a:latin typeface="Garamond"/>
                <a:cs typeface="Garamond"/>
              </a:rPr>
              <a:t> other than AI!</a:t>
            </a:r>
            <a:r>
              <a:rPr sz="2400" dirty="0" smtClean="0">
                <a:latin typeface="Garamond"/>
                <a:cs typeface="Garamond"/>
              </a:rPr>
              <a:t>.</a:t>
            </a:r>
            <a:r>
              <a:rPr lang="en-US" sz="2400" dirty="0" smtClean="0">
                <a:latin typeface="Garamond"/>
                <a:cs typeface="Garamond"/>
              </a:rPr>
              <a:t> </a:t>
            </a:r>
            <a:r>
              <a:rPr lang="en-US" sz="2400" dirty="0" smtClean="0">
                <a:latin typeface="Garamond"/>
                <a:cs typeface="Garamond"/>
              </a:rPr>
              <a:t>Google, Facebook, Uber, and even Airbnb are all hiring.</a:t>
            </a:r>
            <a:r>
              <a:rPr sz="2400" dirty="0" smtClean="0">
                <a:latin typeface="Garamond"/>
                <a:cs typeface="Garamond"/>
              </a:rPr>
              <a:t> </a:t>
            </a:r>
            <a:r>
              <a:rPr sz="2400" spc="20" dirty="0">
                <a:latin typeface="Garamond"/>
                <a:cs typeface="Garamond"/>
              </a:rPr>
              <a:t>Internet  </a:t>
            </a:r>
            <a:r>
              <a:rPr sz="2400" spc="60" dirty="0">
                <a:latin typeface="Garamond"/>
                <a:cs typeface="Garamond"/>
              </a:rPr>
              <a:t>startups </a:t>
            </a:r>
            <a:r>
              <a:rPr lang="en-US" sz="2400" spc="45" dirty="0" smtClean="0">
                <a:latin typeface="Garamond"/>
                <a:cs typeface="Garamond"/>
              </a:rPr>
              <a:t>continue to redefine</a:t>
            </a:r>
            <a:r>
              <a:rPr sz="2400" dirty="0" smtClean="0">
                <a:latin typeface="Garamond"/>
                <a:cs typeface="Garamond"/>
              </a:rPr>
              <a:t> </a:t>
            </a:r>
            <a:r>
              <a:rPr sz="2400" spc="5" dirty="0" smtClean="0">
                <a:latin typeface="Garamond"/>
                <a:cs typeface="Garamond"/>
              </a:rPr>
              <a:t>networking</a:t>
            </a:r>
            <a:r>
              <a:rPr lang="en-US" sz="2400" spc="5" dirty="0" smtClean="0">
                <a:latin typeface="Garamond"/>
                <a:cs typeface="Garamond"/>
              </a:rPr>
              <a:t>.</a:t>
            </a:r>
            <a:r>
              <a:rPr lang="en-US" sz="2400" spc="45" dirty="0">
                <a:latin typeface="Garamond"/>
                <a:cs typeface="Garamond"/>
              </a:rPr>
              <a:t> </a:t>
            </a:r>
            <a:endParaRPr sz="2400" dirty="0">
              <a:latin typeface="Garamond"/>
              <a:cs typeface="Garamond"/>
            </a:endParaRPr>
          </a:p>
          <a:p>
            <a:pPr marL="12700">
              <a:lnSpc>
                <a:spcPct val="100000"/>
              </a:lnSpc>
              <a:spcBef>
                <a:spcPts val="1270"/>
              </a:spcBef>
            </a:pPr>
            <a:r>
              <a:rPr sz="2400" spc="-100" dirty="0">
                <a:latin typeface="Garamond"/>
                <a:cs typeface="Garamond"/>
              </a:rPr>
              <a:t>Now </a:t>
            </a:r>
            <a:r>
              <a:rPr sz="2400" spc="-55" dirty="0">
                <a:latin typeface="Garamond"/>
                <a:cs typeface="Garamond"/>
              </a:rPr>
              <a:t>for </a:t>
            </a:r>
            <a:r>
              <a:rPr sz="2400" spc="114" dirty="0">
                <a:latin typeface="Garamond"/>
                <a:cs typeface="Garamond"/>
              </a:rPr>
              <a:t>a </a:t>
            </a:r>
            <a:r>
              <a:rPr lang="en-US" sz="2400" spc="25" dirty="0" smtClean="0">
                <a:latin typeface="Garamond"/>
                <a:cs typeface="Garamond"/>
              </a:rPr>
              <a:t>quick</a:t>
            </a:r>
            <a:r>
              <a:rPr sz="2400" spc="25" dirty="0" smtClean="0">
                <a:latin typeface="Garamond"/>
                <a:cs typeface="Garamond"/>
              </a:rPr>
              <a:t> </a:t>
            </a:r>
            <a:r>
              <a:rPr sz="2400" spc="30" dirty="0">
                <a:latin typeface="Garamond"/>
                <a:cs typeface="Garamond"/>
              </a:rPr>
              <a:t>tour </a:t>
            </a:r>
            <a:r>
              <a:rPr sz="2400" spc="65" dirty="0">
                <a:latin typeface="Garamond"/>
                <a:cs typeface="Garamond"/>
              </a:rPr>
              <a:t>. . . </a:t>
            </a:r>
            <a:r>
              <a:rPr sz="2400" spc="25" dirty="0">
                <a:latin typeface="Garamond"/>
                <a:cs typeface="Garamond"/>
              </a:rPr>
              <a:t>Fasten </a:t>
            </a:r>
            <a:r>
              <a:rPr sz="2400" spc="20" dirty="0">
                <a:latin typeface="Garamond"/>
                <a:cs typeface="Garamond"/>
              </a:rPr>
              <a:t>your  </a:t>
            </a:r>
            <a:r>
              <a:rPr sz="2400" spc="45" dirty="0" smtClean="0">
                <a:latin typeface="Garamond"/>
                <a:cs typeface="Garamond"/>
              </a:rPr>
              <a:t>seatbelts</a:t>
            </a:r>
            <a:endParaRPr sz="2400" dirty="0">
              <a:latin typeface="Garamond"/>
              <a:cs typeface="Garamon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SWITCHING: THE NEW PARADIGM USED IN THE INTERNET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8039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694"/>
            <a:ext cx="6196546" cy="2199437"/>
          </a:xfrm>
        </p:spPr>
        <p:txBody>
          <a:bodyPr/>
          <a:lstStyle/>
          <a:p>
            <a:r>
              <a:rPr lang="en-US" dirty="0" smtClean="0"/>
              <a:t>CIRCUIT SWITCHING</a:t>
            </a:r>
            <a:endParaRPr lang="en-US" dirty="0"/>
          </a:p>
        </p:txBody>
      </p:sp>
      <p:sp>
        <p:nvSpPr>
          <p:cNvPr id="4" name="Oval 3"/>
          <p:cNvSpPr/>
          <p:nvPr/>
        </p:nvSpPr>
        <p:spPr>
          <a:xfrm>
            <a:off x="457200" y="47244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653393" y="4588865"/>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371600" y="2829154"/>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90800" y="34290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95763" y="5572557"/>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76800" y="4495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40643" y="3750564"/>
            <a:ext cx="1642872" cy="74523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47928" y="5094783"/>
            <a:ext cx="1642872" cy="74523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912485" y="3962400"/>
            <a:ext cx="1678315" cy="8289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505200" y="5091684"/>
            <a:ext cx="1678315" cy="8289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905000" y="3057754"/>
            <a:ext cx="752856" cy="49042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782056" y="4817465"/>
            <a:ext cx="911743" cy="212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0554" y="5392237"/>
            <a:ext cx="2393071" cy="523220"/>
          </a:xfrm>
          <a:prstGeom prst="rect">
            <a:avLst/>
          </a:prstGeom>
          <a:noFill/>
        </p:spPr>
        <p:txBody>
          <a:bodyPr wrap="square" rtlCol="0">
            <a:spAutoFit/>
          </a:bodyPr>
          <a:lstStyle/>
          <a:p>
            <a:r>
              <a:rPr lang="en-US" sz="2800" dirty="0" smtClean="0"/>
              <a:t>COMPUTER 2</a:t>
            </a:r>
            <a:endParaRPr lang="en-US" sz="2800" dirty="0"/>
          </a:p>
        </p:txBody>
      </p:sp>
      <p:sp>
        <p:nvSpPr>
          <p:cNvPr id="35" name="TextBox 34"/>
          <p:cNvSpPr txBox="1"/>
          <p:nvPr/>
        </p:nvSpPr>
        <p:spPr>
          <a:xfrm>
            <a:off x="591312" y="2314569"/>
            <a:ext cx="2393071" cy="523220"/>
          </a:xfrm>
          <a:prstGeom prst="rect">
            <a:avLst/>
          </a:prstGeom>
          <a:noFill/>
        </p:spPr>
        <p:txBody>
          <a:bodyPr wrap="square" rtlCol="0">
            <a:spAutoFit/>
          </a:bodyPr>
          <a:lstStyle/>
          <a:p>
            <a:r>
              <a:rPr lang="en-US" sz="2800" dirty="0" smtClean="0"/>
              <a:t>COMPUTER 1</a:t>
            </a:r>
            <a:endParaRPr lang="en-US" sz="2800" dirty="0"/>
          </a:p>
        </p:txBody>
      </p:sp>
      <p:sp>
        <p:nvSpPr>
          <p:cNvPr id="37" name="TextBox 36"/>
          <p:cNvSpPr txBox="1"/>
          <p:nvPr/>
        </p:nvSpPr>
        <p:spPr>
          <a:xfrm>
            <a:off x="5545094" y="3871803"/>
            <a:ext cx="2393071" cy="523220"/>
          </a:xfrm>
          <a:prstGeom prst="rect">
            <a:avLst/>
          </a:prstGeom>
          <a:noFill/>
        </p:spPr>
        <p:txBody>
          <a:bodyPr wrap="square" rtlCol="0">
            <a:spAutoFit/>
          </a:bodyPr>
          <a:lstStyle/>
          <a:p>
            <a:r>
              <a:rPr lang="en-US" sz="2800" dirty="0" smtClean="0"/>
              <a:t>COMPUTER 3</a:t>
            </a:r>
            <a:endParaRPr lang="en-US" sz="2800" dirty="0"/>
          </a:p>
        </p:txBody>
      </p:sp>
      <p:sp>
        <p:nvSpPr>
          <p:cNvPr id="40" name="TextBox 39"/>
          <p:cNvSpPr txBox="1"/>
          <p:nvPr/>
        </p:nvSpPr>
        <p:spPr>
          <a:xfrm>
            <a:off x="3540643" y="3296011"/>
            <a:ext cx="1459992" cy="541600"/>
          </a:xfrm>
          <a:prstGeom prst="rect">
            <a:avLst/>
          </a:prstGeom>
          <a:noFill/>
        </p:spPr>
        <p:txBody>
          <a:bodyPr wrap="square" rtlCol="0">
            <a:spAutoFit/>
          </a:bodyPr>
          <a:lstStyle/>
          <a:p>
            <a:r>
              <a:rPr lang="en-US" sz="2800" dirty="0" smtClean="0"/>
              <a:t>Router 1</a:t>
            </a:r>
            <a:endParaRPr lang="en-US" sz="2800" dirty="0"/>
          </a:p>
        </p:txBody>
      </p:sp>
      <p:sp>
        <p:nvSpPr>
          <p:cNvPr id="41" name="TextBox 40"/>
          <p:cNvSpPr txBox="1"/>
          <p:nvPr/>
        </p:nvSpPr>
        <p:spPr>
          <a:xfrm>
            <a:off x="2413625" y="5021702"/>
            <a:ext cx="1459992" cy="541600"/>
          </a:xfrm>
          <a:prstGeom prst="rect">
            <a:avLst/>
          </a:prstGeom>
          <a:noFill/>
        </p:spPr>
        <p:txBody>
          <a:bodyPr wrap="square" rtlCol="0">
            <a:spAutoFit/>
          </a:bodyPr>
          <a:lstStyle/>
          <a:p>
            <a:r>
              <a:rPr lang="en-US" sz="2800" dirty="0" smtClean="0"/>
              <a:t>Router 2</a:t>
            </a:r>
            <a:endParaRPr lang="en-US" sz="2800" dirty="0"/>
          </a:p>
        </p:txBody>
      </p:sp>
      <p:sp>
        <p:nvSpPr>
          <p:cNvPr id="42" name="TextBox 41"/>
          <p:cNvSpPr txBox="1"/>
          <p:nvPr/>
        </p:nvSpPr>
        <p:spPr>
          <a:xfrm>
            <a:off x="4815098" y="5235884"/>
            <a:ext cx="1459992" cy="541600"/>
          </a:xfrm>
          <a:prstGeom prst="rect">
            <a:avLst/>
          </a:prstGeom>
          <a:noFill/>
        </p:spPr>
        <p:txBody>
          <a:bodyPr wrap="square" rtlCol="0">
            <a:spAutoFit/>
          </a:bodyPr>
          <a:lstStyle/>
          <a:p>
            <a:r>
              <a:rPr lang="en-US" sz="2800" dirty="0" smtClean="0"/>
              <a:t>Router 3</a:t>
            </a:r>
            <a:endParaRPr lang="en-US" sz="2800" dirty="0"/>
          </a:p>
        </p:txBody>
      </p:sp>
      <p:cxnSp>
        <p:nvCxnSpPr>
          <p:cNvPr id="50" name="Straight Connector 49"/>
          <p:cNvCxnSpPr/>
          <p:nvPr/>
        </p:nvCxnSpPr>
        <p:spPr>
          <a:xfrm flipV="1">
            <a:off x="1103727" y="4168670"/>
            <a:ext cx="1941185" cy="916655"/>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984383" y="4183289"/>
            <a:ext cx="1677142" cy="625022"/>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413625" y="2797877"/>
            <a:ext cx="822529" cy="466237"/>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37" idx="1"/>
          </p:cNvCxnSpPr>
          <p:nvPr/>
        </p:nvCxnSpPr>
        <p:spPr>
          <a:xfrm>
            <a:off x="3276600" y="3252012"/>
            <a:ext cx="2268494" cy="881401"/>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50301" y="4442331"/>
            <a:ext cx="2082175" cy="369332"/>
          </a:xfrm>
          <a:prstGeom prst="rect">
            <a:avLst/>
          </a:prstGeom>
          <a:noFill/>
        </p:spPr>
        <p:txBody>
          <a:bodyPr wrap="square" rtlCol="0">
            <a:spAutoFit/>
          </a:bodyPr>
          <a:lstStyle/>
          <a:p>
            <a:r>
              <a:rPr lang="en-US" dirty="0" smtClean="0"/>
              <a:t>Reserve 50 Mbps</a:t>
            </a:r>
            <a:endParaRPr lang="en-US" dirty="0"/>
          </a:p>
        </p:txBody>
      </p:sp>
      <p:sp>
        <p:nvSpPr>
          <p:cNvPr id="62" name="TextBox 61"/>
          <p:cNvSpPr txBox="1"/>
          <p:nvPr/>
        </p:nvSpPr>
        <p:spPr>
          <a:xfrm>
            <a:off x="2703691" y="2621070"/>
            <a:ext cx="2082175" cy="369332"/>
          </a:xfrm>
          <a:prstGeom prst="rect">
            <a:avLst/>
          </a:prstGeom>
          <a:noFill/>
        </p:spPr>
        <p:txBody>
          <a:bodyPr wrap="square" rtlCol="0">
            <a:spAutoFit/>
          </a:bodyPr>
          <a:lstStyle/>
          <a:p>
            <a:r>
              <a:rPr lang="en-US" dirty="0" smtClean="0"/>
              <a:t>Reserve 50 Mbps</a:t>
            </a:r>
            <a:endParaRPr lang="en-US" dirty="0"/>
          </a:p>
        </p:txBody>
      </p:sp>
      <p:sp>
        <p:nvSpPr>
          <p:cNvPr id="63" name="TextBox 62"/>
          <p:cNvSpPr txBox="1"/>
          <p:nvPr/>
        </p:nvSpPr>
        <p:spPr>
          <a:xfrm>
            <a:off x="1035929" y="7872960"/>
            <a:ext cx="6150864" cy="954107"/>
          </a:xfrm>
          <a:prstGeom prst="rect">
            <a:avLst/>
          </a:prstGeom>
          <a:noFill/>
        </p:spPr>
        <p:txBody>
          <a:bodyPr wrap="square" rtlCol="0">
            <a:spAutoFit/>
          </a:bodyPr>
          <a:lstStyle/>
          <a:p>
            <a:r>
              <a:rPr lang="en-US" sz="2800" dirty="0" smtClean="0">
                <a:solidFill>
                  <a:srgbClr val="FF0000"/>
                </a:solidFill>
              </a:rPr>
              <a:t>Way phone networks were built in 196Os and way AT&amp;T wanted to do data</a:t>
            </a:r>
            <a:endParaRPr lang="en-US" sz="2800" dirty="0">
              <a:solidFill>
                <a:srgbClr val="FF0000"/>
              </a:solidFill>
            </a:endParaRPr>
          </a:p>
        </p:txBody>
      </p:sp>
      <p:sp>
        <p:nvSpPr>
          <p:cNvPr id="64" name="TextBox 63"/>
          <p:cNvSpPr txBox="1"/>
          <p:nvPr/>
        </p:nvSpPr>
        <p:spPr>
          <a:xfrm>
            <a:off x="2074319" y="7112243"/>
            <a:ext cx="3093329" cy="523220"/>
          </a:xfrm>
          <a:prstGeom prst="rect">
            <a:avLst/>
          </a:prstGeom>
          <a:noFill/>
        </p:spPr>
        <p:txBody>
          <a:bodyPr wrap="square" rtlCol="0">
            <a:spAutoFit/>
          </a:bodyPr>
          <a:lstStyle/>
          <a:p>
            <a:r>
              <a:rPr lang="en-US" sz="2800" dirty="0" smtClean="0"/>
              <a:t>All links 100 Mbps</a:t>
            </a:r>
            <a:endParaRPr lang="en-US" sz="2800" dirty="0"/>
          </a:p>
        </p:txBody>
      </p:sp>
    </p:spTree>
    <p:extLst>
      <p:ext uri="{BB962C8B-B14F-4D97-AF65-F5344CB8AC3E}">
        <p14:creationId xmlns:p14="http://schemas.microsoft.com/office/powerpoint/2010/main" val="4261619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694"/>
            <a:ext cx="6196546" cy="2199437"/>
          </a:xfrm>
        </p:spPr>
        <p:txBody>
          <a:bodyPr/>
          <a:lstStyle/>
          <a:p>
            <a:r>
              <a:rPr lang="en-US" dirty="0" smtClean="0"/>
              <a:t>PACKET SWITCHING 1: Len KLEINROCK</a:t>
            </a:r>
            <a:endParaRPr lang="en-US" dirty="0"/>
          </a:p>
        </p:txBody>
      </p:sp>
      <p:sp>
        <p:nvSpPr>
          <p:cNvPr id="6" name="Oval 5"/>
          <p:cNvSpPr/>
          <p:nvPr/>
        </p:nvSpPr>
        <p:spPr>
          <a:xfrm>
            <a:off x="6653393" y="4588865"/>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371600" y="2829154"/>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90800" y="34290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95763" y="5572557"/>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76800" y="4495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40643" y="3750564"/>
            <a:ext cx="1642872" cy="74523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47928" y="5094783"/>
            <a:ext cx="1642872" cy="74523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912485" y="3962400"/>
            <a:ext cx="1678315" cy="8289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505200" y="5091684"/>
            <a:ext cx="1678315" cy="8289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782056" y="4817465"/>
            <a:ext cx="911743" cy="212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3528" y="5345314"/>
            <a:ext cx="2393071" cy="523220"/>
          </a:xfrm>
          <a:prstGeom prst="rect">
            <a:avLst/>
          </a:prstGeom>
          <a:noFill/>
        </p:spPr>
        <p:txBody>
          <a:bodyPr wrap="square" rtlCol="0">
            <a:spAutoFit/>
          </a:bodyPr>
          <a:lstStyle/>
          <a:p>
            <a:r>
              <a:rPr lang="en-US" sz="2800" dirty="0" smtClean="0"/>
              <a:t>COMPUTER N</a:t>
            </a:r>
            <a:endParaRPr lang="en-US" sz="2800" dirty="0"/>
          </a:p>
        </p:txBody>
      </p:sp>
      <p:sp>
        <p:nvSpPr>
          <p:cNvPr id="35" name="TextBox 34"/>
          <p:cNvSpPr txBox="1"/>
          <p:nvPr/>
        </p:nvSpPr>
        <p:spPr>
          <a:xfrm>
            <a:off x="20554" y="2262190"/>
            <a:ext cx="2393071" cy="523220"/>
          </a:xfrm>
          <a:prstGeom prst="rect">
            <a:avLst/>
          </a:prstGeom>
          <a:noFill/>
        </p:spPr>
        <p:txBody>
          <a:bodyPr wrap="square" rtlCol="0">
            <a:spAutoFit/>
          </a:bodyPr>
          <a:lstStyle/>
          <a:p>
            <a:r>
              <a:rPr lang="en-US" sz="2800" dirty="0" smtClean="0"/>
              <a:t>COMPUTER 1</a:t>
            </a:r>
            <a:endParaRPr lang="en-US" sz="2800" dirty="0"/>
          </a:p>
        </p:txBody>
      </p:sp>
      <p:sp>
        <p:nvSpPr>
          <p:cNvPr id="37" name="TextBox 36"/>
          <p:cNvSpPr txBox="1"/>
          <p:nvPr/>
        </p:nvSpPr>
        <p:spPr>
          <a:xfrm>
            <a:off x="5545094" y="3871803"/>
            <a:ext cx="2393071" cy="523220"/>
          </a:xfrm>
          <a:prstGeom prst="rect">
            <a:avLst/>
          </a:prstGeom>
          <a:noFill/>
        </p:spPr>
        <p:txBody>
          <a:bodyPr wrap="square" rtlCol="0">
            <a:spAutoFit/>
          </a:bodyPr>
          <a:lstStyle/>
          <a:p>
            <a:r>
              <a:rPr lang="en-US" sz="2800" dirty="0" smtClean="0"/>
              <a:t>COMPUTER 3</a:t>
            </a:r>
            <a:endParaRPr lang="en-US" sz="2800" dirty="0"/>
          </a:p>
        </p:txBody>
      </p:sp>
      <p:sp>
        <p:nvSpPr>
          <p:cNvPr id="40" name="TextBox 39"/>
          <p:cNvSpPr txBox="1"/>
          <p:nvPr/>
        </p:nvSpPr>
        <p:spPr>
          <a:xfrm>
            <a:off x="3540643" y="3296011"/>
            <a:ext cx="1459992" cy="541600"/>
          </a:xfrm>
          <a:prstGeom prst="rect">
            <a:avLst/>
          </a:prstGeom>
          <a:noFill/>
        </p:spPr>
        <p:txBody>
          <a:bodyPr wrap="square" rtlCol="0">
            <a:spAutoFit/>
          </a:bodyPr>
          <a:lstStyle/>
          <a:p>
            <a:r>
              <a:rPr lang="en-US" sz="2800" dirty="0" smtClean="0"/>
              <a:t>Router 1</a:t>
            </a:r>
            <a:endParaRPr lang="en-US" sz="2800" dirty="0"/>
          </a:p>
        </p:txBody>
      </p:sp>
      <p:sp>
        <p:nvSpPr>
          <p:cNvPr id="41" name="TextBox 40"/>
          <p:cNvSpPr txBox="1"/>
          <p:nvPr/>
        </p:nvSpPr>
        <p:spPr>
          <a:xfrm>
            <a:off x="2413625" y="5021702"/>
            <a:ext cx="1459992" cy="541600"/>
          </a:xfrm>
          <a:prstGeom prst="rect">
            <a:avLst/>
          </a:prstGeom>
          <a:noFill/>
        </p:spPr>
        <p:txBody>
          <a:bodyPr wrap="square" rtlCol="0">
            <a:spAutoFit/>
          </a:bodyPr>
          <a:lstStyle/>
          <a:p>
            <a:r>
              <a:rPr lang="en-US" sz="2800" dirty="0" smtClean="0"/>
              <a:t>Router 2</a:t>
            </a:r>
            <a:endParaRPr lang="en-US" sz="2800" dirty="0"/>
          </a:p>
        </p:txBody>
      </p:sp>
      <p:sp>
        <p:nvSpPr>
          <p:cNvPr id="42" name="TextBox 41"/>
          <p:cNvSpPr txBox="1"/>
          <p:nvPr/>
        </p:nvSpPr>
        <p:spPr>
          <a:xfrm>
            <a:off x="4815098" y="5235884"/>
            <a:ext cx="1459992" cy="541600"/>
          </a:xfrm>
          <a:prstGeom prst="rect">
            <a:avLst/>
          </a:prstGeom>
          <a:noFill/>
        </p:spPr>
        <p:txBody>
          <a:bodyPr wrap="square" rtlCol="0">
            <a:spAutoFit/>
          </a:bodyPr>
          <a:lstStyle/>
          <a:p>
            <a:r>
              <a:rPr lang="en-US" sz="2800" dirty="0" smtClean="0"/>
              <a:t>Router 3</a:t>
            </a:r>
            <a:endParaRPr lang="en-US" sz="2800" dirty="0"/>
          </a:p>
        </p:txBody>
      </p:sp>
      <p:sp>
        <p:nvSpPr>
          <p:cNvPr id="63" name="TextBox 62"/>
          <p:cNvSpPr txBox="1"/>
          <p:nvPr/>
        </p:nvSpPr>
        <p:spPr>
          <a:xfrm>
            <a:off x="1035929" y="7872960"/>
            <a:ext cx="6150864" cy="954107"/>
          </a:xfrm>
          <a:prstGeom prst="rect">
            <a:avLst/>
          </a:prstGeom>
          <a:noFill/>
        </p:spPr>
        <p:txBody>
          <a:bodyPr wrap="square" rtlCol="0">
            <a:spAutoFit/>
          </a:bodyPr>
          <a:lstStyle/>
          <a:p>
            <a:r>
              <a:rPr lang="en-US" sz="2800" dirty="0" smtClean="0">
                <a:solidFill>
                  <a:srgbClr val="00B050"/>
                </a:solidFill>
              </a:rPr>
              <a:t>MIT PhD thesis: No reservations!  Can </a:t>
            </a:r>
            <a:r>
              <a:rPr lang="en-US" sz="2800" u="sng" dirty="0" smtClean="0">
                <a:solidFill>
                  <a:srgbClr val="00B050"/>
                </a:solidFill>
              </a:rPr>
              <a:t>multiplex more </a:t>
            </a:r>
            <a:r>
              <a:rPr lang="en-US" sz="2800" u="sng" dirty="0" err="1" smtClean="0">
                <a:solidFill>
                  <a:srgbClr val="00B050"/>
                </a:solidFill>
              </a:rPr>
              <a:t>bursty</a:t>
            </a:r>
            <a:r>
              <a:rPr lang="en-US" sz="2800" u="sng" dirty="0" smtClean="0">
                <a:solidFill>
                  <a:srgbClr val="00B050"/>
                </a:solidFill>
              </a:rPr>
              <a:t> </a:t>
            </a:r>
            <a:r>
              <a:rPr lang="en-US" sz="2800" dirty="0" smtClean="0">
                <a:solidFill>
                  <a:srgbClr val="00B050"/>
                </a:solidFill>
              </a:rPr>
              <a:t>traffic. Analysis </a:t>
            </a:r>
            <a:endParaRPr lang="en-US" sz="2800" dirty="0">
              <a:solidFill>
                <a:srgbClr val="00B050"/>
              </a:solidFill>
            </a:endParaRPr>
          </a:p>
        </p:txBody>
      </p:sp>
      <p:sp>
        <p:nvSpPr>
          <p:cNvPr id="64" name="TextBox 63"/>
          <p:cNvSpPr txBox="1"/>
          <p:nvPr/>
        </p:nvSpPr>
        <p:spPr>
          <a:xfrm>
            <a:off x="2074319" y="7112243"/>
            <a:ext cx="3093329" cy="523220"/>
          </a:xfrm>
          <a:prstGeom prst="rect">
            <a:avLst/>
          </a:prstGeom>
          <a:noFill/>
        </p:spPr>
        <p:txBody>
          <a:bodyPr wrap="square" rtlCol="0">
            <a:spAutoFit/>
          </a:bodyPr>
          <a:lstStyle/>
          <a:p>
            <a:r>
              <a:rPr lang="en-US" sz="2800" dirty="0" smtClean="0"/>
              <a:t>All links 100 Mbps</a:t>
            </a:r>
            <a:endParaRPr lang="en-US" sz="2800" dirty="0"/>
          </a:p>
        </p:txBody>
      </p:sp>
      <p:sp>
        <p:nvSpPr>
          <p:cNvPr id="30" name="Oval 29"/>
          <p:cNvSpPr/>
          <p:nvPr/>
        </p:nvSpPr>
        <p:spPr>
          <a:xfrm>
            <a:off x="517378" y="4714469"/>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17182" y="4100223"/>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81190" y="3467814"/>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1802501" y="3083560"/>
            <a:ext cx="752856" cy="49042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p:cNvCxnSpPr>
          <p:nvPr/>
        </p:nvCxnSpPr>
        <p:spPr>
          <a:xfrm>
            <a:off x="1114590" y="3696414"/>
            <a:ext cx="1745567" cy="1823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937260" y="4016606"/>
            <a:ext cx="1449479" cy="30364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59473" y="3236573"/>
            <a:ext cx="752856" cy="49042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447800" y="4715146"/>
            <a:ext cx="833628" cy="461665"/>
          </a:xfrm>
          <a:prstGeom prst="rect">
            <a:avLst/>
          </a:prstGeom>
          <a:noFill/>
          <a:ln>
            <a:solidFill>
              <a:srgbClr val="FF0000"/>
            </a:solidFill>
          </a:ln>
        </p:spPr>
        <p:txBody>
          <a:bodyPr wrap="square" rtlCol="0">
            <a:spAutoFit/>
          </a:bodyPr>
          <a:lstStyle/>
          <a:p>
            <a:r>
              <a:rPr lang="en-US" sz="2400" dirty="0" smtClean="0"/>
              <a:t>3, N</a:t>
            </a:r>
            <a:endParaRPr lang="en-US" sz="2400" dirty="0"/>
          </a:p>
        </p:txBody>
      </p:sp>
      <p:sp>
        <p:nvSpPr>
          <p:cNvPr id="47" name="TextBox 46"/>
          <p:cNvSpPr txBox="1"/>
          <p:nvPr/>
        </p:nvSpPr>
        <p:spPr>
          <a:xfrm>
            <a:off x="4052552" y="4328823"/>
            <a:ext cx="833628" cy="461665"/>
          </a:xfrm>
          <a:prstGeom prst="rect">
            <a:avLst/>
          </a:prstGeom>
          <a:noFill/>
          <a:ln>
            <a:solidFill>
              <a:srgbClr val="FF0000"/>
            </a:solidFill>
          </a:ln>
        </p:spPr>
        <p:txBody>
          <a:bodyPr wrap="square" rtlCol="0">
            <a:spAutoFit/>
          </a:bodyPr>
          <a:lstStyle/>
          <a:p>
            <a:r>
              <a:rPr lang="en-US" sz="2400" dirty="0" smtClean="0"/>
              <a:t>3, N</a:t>
            </a:r>
            <a:endParaRPr lang="en-US" sz="2400" dirty="0"/>
          </a:p>
        </p:txBody>
      </p:sp>
      <p:sp>
        <p:nvSpPr>
          <p:cNvPr id="48" name="TextBox 47"/>
          <p:cNvSpPr txBox="1"/>
          <p:nvPr/>
        </p:nvSpPr>
        <p:spPr>
          <a:xfrm>
            <a:off x="3183481" y="4114314"/>
            <a:ext cx="833628" cy="461665"/>
          </a:xfrm>
          <a:prstGeom prst="rect">
            <a:avLst/>
          </a:prstGeom>
          <a:noFill/>
          <a:ln>
            <a:solidFill>
              <a:srgbClr val="FF0000"/>
            </a:solidFill>
          </a:ln>
        </p:spPr>
        <p:txBody>
          <a:bodyPr wrap="square" rtlCol="0">
            <a:spAutoFit/>
          </a:bodyPr>
          <a:lstStyle/>
          <a:p>
            <a:r>
              <a:rPr lang="en-US" sz="2400" dirty="0" smtClean="0"/>
              <a:t>3, 1</a:t>
            </a:r>
            <a:endParaRPr lang="en-US" sz="2400" dirty="0"/>
          </a:p>
        </p:txBody>
      </p:sp>
      <p:sp>
        <p:nvSpPr>
          <p:cNvPr id="49" name="TextBox 48"/>
          <p:cNvSpPr txBox="1"/>
          <p:nvPr/>
        </p:nvSpPr>
        <p:spPr>
          <a:xfrm>
            <a:off x="2308665" y="2970635"/>
            <a:ext cx="833628" cy="461665"/>
          </a:xfrm>
          <a:prstGeom prst="rect">
            <a:avLst/>
          </a:prstGeom>
          <a:noFill/>
          <a:ln>
            <a:solidFill>
              <a:srgbClr val="FF0000"/>
            </a:solidFill>
          </a:ln>
        </p:spPr>
        <p:txBody>
          <a:bodyPr wrap="square" rtlCol="0">
            <a:spAutoFit/>
          </a:bodyPr>
          <a:lstStyle/>
          <a:p>
            <a:r>
              <a:rPr lang="en-US" sz="2400" dirty="0" smtClean="0"/>
              <a:t>3, 1</a:t>
            </a:r>
            <a:endParaRPr lang="en-US" sz="2400" dirty="0"/>
          </a:p>
        </p:txBody>
      </p:sp>
      <p:pic>
        <p:nvPicPr>
          <p:cNvPr id="1026" name="Picture 2" descr="Leonard Kleinrock | Internet Hall of F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298" y="1353860"/>
            <a:ext cx="2162175" cy="232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636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694"/>
            <a:ext cx="6196546" cy="2199437"/>
          </a:xfrm>
        </p:spPr>
        <p:txBody>
          <a:bodyPr/>
          <a:lstStyle/>
          <a:p>
            <a:r>
              <a:rPr lang="en-US" dirty="0" smtClean="0"/>
              <a:t>PACKET SWITCHING 2: DONALD DAVIES</a:t>
            </a:r>
            <a:endParaRPr lang="en-US" dirty="0"/>
          </a:p>
        </p:txBody>
      </p:sp>
      <p:sp>
        <p:nvSpPr>
          <p:cNvPr id="6" name="Oval 5"/>
          <p:cNvSpPr/>
          <p:nvPr/>
        </p:nvSpPr>
        <p:spPr>
          <a:xfrm>
            <a:off x="6653393" y="4588865"/>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90800" y="34290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76800" y="4495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40643" y="3750564"/>
            <a:ext cx="1642872" cy="74523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912485" y="3962400"/>
            <a:ext cx="1678315" cy="8289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782056" y="4817465"/>
            <a:ext cx="911743" cy="212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8011" y="5392994"/>
            <a:ext cx="2393071" cy="523220"/>
          </a:xfrm>
          <a:prstGeom prst="rect">
            <a:avLst/>
          </a:prstGeom>
          <a:noFill/>
        </p:spPr>
        <p:txBody>
          <a:bodyPr wrap="square" rtlCol="0">
            <a:spAutoFit/>
          </a:bodyPr>
          <a:lstStyle/>
          <a:p>
            <a:r>
              <a:rPr lang="en-US" sz="2800" dirty="0" smtClean="0"/>
              <a:t>COMPUTER 1</a:t>
            </a:r>
            <a:endParaRPr lang="en-US" sz="2800" dirty="0"/>
          </a:p>
        </p:txBody>
      </p:sp>
      <p:sp>
        <p:nvSpPr>
          <p:cNvPr id="37" name="TextBox 36"/>
          <p:cNvSpPr txBox="1"/>
          <p:nvPr/>
        </p:nvSpPr>
        <p:spPr>
          <a:xfrm>
            <a:off x="5545094" y="3871803"/>
            <a:ext cx="2393071" cy="523220"/>
          </a:xfrm>
          <a:prstGeom prst="rect">
            <a:avLst/>
          </a:prstGeom>
          <a:noFill/>
        </p:spPr>
        <p:txBody>
          <a:bodyPr wrap="square" rtlCol="0">
            <a:spAutoFit/>
          </a:bodyPr>
          <a:lstStyle/>
          <a:p>
            <a:r>
              <a:rPr lang="en-US" sz="2800" dirty="0" smtClean="0"/>
              <a:t>COMPUTER 3</a:t>
            </a:r>
            <a:endParaRPr lang="en-US" sz="2800" dirty="0"/>
          </a:p>
        </p:txBody>
      </p:sp>
      <p:sp>
        <p:nvSpPr>
          <p:cNvPr id="40" name="TextBox 39"/>
          <p:cNvSpPr txBox="1"/>
          <p:nvPr/>
        </p:nvSpPr>
        <p:spPr>
          <a:xfrm>
            <a:off x="3540643" y="3296011"/>
            <a:ext cx="1459992" cy="541600"/>
          </a:xfrm>
          <a:prstGeom prst="rect">
            <a:avLst/>
          </a:prstGeom>
          <a:noFill/>
        </p:spPr>
        <p:txBody>
          <a:bodyPr wrap="square" rtlCol="0">
            <a:spAutoFit/>
          </a:bodyPr>
          <a:lstStyle/>
          <a:p>
            <a:r>
              <a:rPr lang="en-US" sz="2800" dirty="0" smtClean="0"/>
              <a:t>Router 1</a:t>
            </a:r>
            <a:endParaRPr lang="en-US" sz="2800" dirty="0"/>
          </a:p>
        </p:txBody>
      </p:sp>
      <p:sp>
        <p:nvSpPr>
          <p:cNvPr id="41" name="TextBox 40"/>
          <p:cNvSpPr txBox="1"/>
          <p:nvPr/>
        </p:nvSpPr>
        <p:spPr>
          <a:xfrm>
            <a:off x="2413625" y="5021702"/>
            <a:ext cx="1459992" cy="541600"/>
          </a:xfrm>
          <a:prstGeom prst="rect">
            <a:avLst/>
          </a:prstGeom>
          <a:noFill/>
        </p:spPr>
        <p:txBody>
          <a:bodyPr wrap="square" rtlCol="0">
            <a:spAutoFit/>
          </a:bodyPr>
          <a:lstStyle/>
          <a:p>
            <a:r>
              <a:rPr lang="en-US" sz="2800" dirty="0" smtClean="0"/>
              <a:t>Router 2</a:t>
            </a:r>
            <a:endParaRPr lang="en-US" sz="2800" dirty="0"/>
          </a:p>
        </p:txBody>
      </p:sp>
      <p:sp>
        <p:nvSpPr>
          <p:cNvPr id="42" name="TextBox 41"/>
          <p:cNvSpPr txBox="1"/>
          <p:nvPr/>
        </p:nvSpPr>
        <p:spPr>
          <a:xfrm>
            <a:off x="4815098" y="5235884"/>
            <a:ext cx="1459992" cy="541600"/>
          </a:xfrm>
          <a:prstGeom prst="rect">
            <a:avLst/>
          </a:prstGeom>
          <a:noFill/>
        </p:spPr>
        <p:txBody>
          <a:bodyPr wrap="square" rtlCol="0">
            <a:spAutoFit/>
          </a:bodyPr>
          <a:lstStyle/>
          <a:p>
            <a:r>
              <a:rPr lang="en-US" sz="2800" dirty="0" smtClean="0"/>
              <a:t>Router 3</a:t>
            </a:r>
            <a:endParaRPr lang="en-US" sz="2800" dirty="0"/>
          </a:p>
        </p:txBody>
      </p:sp>
      <p:sp>
        <p:nvSpPr>
          <p:cNvPr id="63" name="TextBox 62"/>
          <p:cNvSpPr txBox="1"/>
          <p:nvPr/>
        </p:nvSpPr>
        <p:spPr>
          <a:xfrm>
            <a:off x="1035929" y="7872960"/>
            <a:ext cx="6150864" cy="954107"/>
          </a:xfrm>
          <a:prstGeom prst="rect">
            <a:avLst/>
          </a:prstGeom>
          <a:noFill/>
        </p:spPr>
        <p:txBody>
          <a:bodyPr wrap="square" rtlCol="0">
            <a:spAutoFit/>
          </a:bodyPr>
          <a:lstStyle/>
          <a:p>
            <a:r>
              <a:rPr lang="en-US" sz="2800" dirty="0" smtClean="0">
                <a:solidFill>
                  <a:srgbClr val="00B050"/>
                </a:solidFill>
              </a:rPr>
              <a:t>At England’s NPL: </a:t>
            </a:r>
            <a:r>
              <a:rPr lang="en-US" sz="2800" u="sng" dirty="0" smtClean="0">
                <a:solidFill>
                  <a:srgbClr val="00B050"/>
                </a:solidFill>
              </a:rPr>
              <a:t>easier reliability</a:t>
            </a:r>
            <a:r>
              <a:rPr lang="en-US" sz="2800" dirty="0" smtClean="0">
                <a:solidFill>
                  <a:srgbClr val="00B050"/>
                </a:solidFill>
              </a:rPr>
              <a:t>.  If packet b gets dropped, only repeat b </a:t>
            </a:r>
            <a:endParaRPr lang="en-US" sz="2800" dirty="0">
              <a:solidFill>
                <a:srgbClr val="00B050"/>
              </a:solidFill>
            </a:endParaRPr>
          </a:p>
        </p:txBody>
      </p:sp>
      <p:sp>
        <p:nvSpPr>
          <p:cNvPr id="30" name="Oval 29"/>
          <p:cNvSpPr/>
          <p:nvPr/>
        </p:nvSpPr>
        <p:spPr>
          <a:xfrm>
            <a:off x="517378" y="4714469"/>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onald Davies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048" y="1399794"/>
            <a:ext cx="2095500" cy="2247901"/>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1321126" y="3634364"/>
            <a:ext cx="497818" cy="461665"/>
          </a:xfrm>
          <a:prstGeom prst="rect">
            <a:avLst/>
          </a:prstGeom>
          <a:noFill/>
          <a:ln>
            <a:solidFill>
              <a:srgbClr val="FF0000"/>
            </a:solidFill>
          </a:ln>
        </p:spPr>
        <p:txBody>
          <a:bodyPr wrap="square" rtlCol="0">
            <a:spAutoFit/>
          </a:bodyPr>
          <a:lstStyle/>
          <a:p>
            <a:r>
              <a:rPr lang="en-US" sz="2400" dirty="0"/>
              <a:t>b</a:t>
            </a:r>
          </a:p>
        </p:txBody>
      </p:sp>
      <p:sp>
        <p:nvSpPr>
          <p:cNvPr id="50" name="TextBox 49"/>
          <p:cNvSpPr txBox="1"/>
          <p:nvPr/>
        </p:nvSpPr>
        <p:spPr>
          <a:xfrm>
            <a:off x="4028890" y="4175397"/>
            <a:ext cx="416814" cy="461665"/>
          </a:xfrm>
          <a:prstGeom prst="rect">
            <a:avLst/>
          </a:prstGeom>
          <a:noFill/>
          <a:ln>
            <a:solidFill>
              <a:srgbClr val="FF0000"/>
            </a:solidFill>
          </a:ln>
        </p:spPr>
        <p:txBody>
          <a:bodyPr wrap="square" rtlCol="0">
            <a:spAutoFit/>
          </a:bodyPr>
          <a:lstStyle/>
          <a:p>
            <a:r>
              <a:rPr lang="en-US" sz="2400" dirty="0" smtClean="0"/>
              <a:t>a</a:t>
            </a:r>
            <a:endParaRPr lang="en-US" sz="2400" dirty="0"/>
          </a:p>
        </p:txBody>
      </p:sp>
      <p:sp>
        <p:nvSpPr>
          <p:cNvPr id="51" name="TextBox 50"/>
          <p:cNvSpPr txBox="1"/>
          <p:nvPr/>
        </p:nvSpPr>
        <p:spPr>
          <a:xfrm>
            <a:off x="1893862" y="3585774"/>
            <a:ext cx="416814" cy="461665"/>
          </a:xfrm>
          <a:prstGeom prst="rect">
            <a:avLst/>
          </a:prstGeom>
          <a:noFill/>
          <a:ln>
            <a:solidFill>
              <a:srgbClr val="FF0000"/>
            </a:solidFill>
          </a:ln>
        </p:spPr>
        <p:txBody>
          <a:bodyPr wrap="square" rtlCol="0">
            <a:spAutoFit/>
          </a:bodyPr>
          <a:lstStyle/>
          <a:p>
            <a:r>
              <a:rPr lang="en-US" sz="2400" dirty="0" smtClean="0"/>
              <a:t>a</a:t>
            </a:r>
            <a:endParaRPr lang="en-US" sz="2400" dirty="0"/>
          </a:p>
        </p:txBody>
      </p:sp>
      <p:sp>
        <p:nvSpPr>
          <p:cNvPr id="52" name="TextBox 51"/>
          <p:cNvSpPr txBox="1"/>
          <p:nvPr/>
        </p:nvSpPr>
        <p:spPr>
          <a:xfrm>
            <a:off x="3525811" y="4060229"/>
            <a:ext cx="467636" cy="461665"/>
          </a:xfrm>
          <a:prstGeom prst="rect">
            <a:avLst/>
          </a:prstGeom>
          <a:noFill/>
          <a:ln>
            <a:solidFill>
              <a:srgbClr val="FF0000"/>
            </a:solidFill>
          </a:ln>
        </p:spPr>
        <p:txBody>
          <a:bodyPr wrap="square" rtlCol="0">
            <a:spAutoFit/>
          </a:bodyPr>
          <a:lstStyle/>
          <a:p>
            <a:r>
              <a:rPr lang="en-US" sz="2400" dirty="0"/>
              <a:t>c</a:t>
            </a:r>
          </a:p>
        </p:txBody>
      </p:sp>
      <p:sp>
        <p:nvSpPr>
          <p:cNvPr id="53" name="TextBox 52"/>
          <p:cNvSpPr txBox="1"/>
          <p:nvPr/>
        </p:nvSpPr>
        <p:spPr>
          <a:xfrm>
            <a:off x="822275" y="3842294"/>
            <a:ext cx="467636" cy="461665"/>
          </a:xfrm>
          <a:prstGeom prst="rect">
            <a:avLst/>
          </a:prstGeom>
          <a:noFill/>
          <a:ln>
            <a:solidFill>
              <a:srgbClr val="FF0000"/>
            </a:solidFill>
          </a:ln>
        </p:spPr>
        <p:txBody>
          <a:bodyPr wrap="square" rtlCol="0">
            <a:spAutoFit/>
          </a:bodyPr>
          <a:lstStyle/>
          <a:p>
            <a:r>
              <a:rPr lang="en-US" sz="2400" dirty="0"/>
              <a:t>c</a:t>
            </a:r>
          </a:p>
        </p:txBody>
      </p:sp>
    </p:spTree>
    <p:extLst>
      <p:ext uri="{BB962C8B-B14F-4D97-AF65-F5344CB8AC3E}">
        <p14:creationId xmlns:p14="http://schemas.microsoft.com/office/powerpoint/2010/main" val="2196936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694"/>
            <a:ext cx="6196546" cy="2199437"/>
          </a:xfrm>
        </p:spPr>
        <p:txBody>
          <a:bodyPr/>
          <a:lstStyle/>
          <a:p>
            <a:r>
              <a:rPr lang="en-US" dirty="0" smtClean="0"/>
              <a:t>PACKET SWITCHING 3: PAUL BARAN</a:t>
            </a:r>
            <a:endParaRPr lang="en-US" dirty="0"/>
          </a:p>
        </p:txBody>
      </p:sp>
      <p:sp>
        <p:nvSpPr>
          <p:cNvPr id="6" name="Oval 5"/>
          <p:cNvSpPr/>
          <p:nvPr/>
        </p:nvSpPr>
        <p:spPr>
          <a:xfrm>
            <a:off x="6653393" y="4588865"/>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90800" y="34290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95763" y="5572557"/>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76800" y="4495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40643" y="3750564"/>
            <a:ext cx="1642872" cy="74523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47928" y="5094783"/>
            <a:ext cx="1642872" cy="74523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912485" y="3962400"/>
            <a:ext cx="1678315" cy="8289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505200" y="5091684"/>
            <a:ext cx="1678315" cy="8289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782056" y="4817465"/>
            <a:ext cx="911743" cy="212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1643" y="5467401"/>
            <a:ext cx="2393071" cy="523220"/>
          </a:xfrm>
          <a:prstGeom prst="rect">
            <a:avLst/>
          </a:prstGeom>
          <a:noFill/>
        </p:spPr>
        <p:txBody>
          <a:bodyPr wrap="square" rtlCol="0">
            <a:spAutoFit/>
          </a:bodyPr>
          <a:lstStyle/>
          <a:p>
            <a:r>
              <a:rPr lang="en-US" sz="2800" dirty="0" smtClean="0"/>
              <a:t>COMPUTER N</a:t>
            </a:r>
            <a:endParaRPr lang="en-US" sz="2800" dirty="0"/>
          </a:p>
        </p:txBody>
      </p:sp>
      <p:sp>
        <p:nvSpPr>
          <p:cNvPr id="35" name="TextBox 34"/>
          <p:cNvSpPr txBox="1"/>
          <p:nvPr/>
        </p:nvSpPr>
        <p:spPr>
          <a:xfrm>
            <a:off x="20554" y="2262190"/>
            <a:ext cx="2393071" cy="523220"/>
          </a:xfrm>
          <a:prstGeom prst="rect">
            <a:avLst/>
          </a:prstGeom>
          <a:noFill/>
        </p:spPr>
        <p:txBody>
          <a:bodyPr wrap="square" rtlCol="0">
            <a:spAutoFit/>
          </a:bodyPr>
          <a:lstStyle/>
          <a:p>
            <a:r>
              <a:rPr lang="en-US" sz="2800" dirty="0" smtClean="0"/>
              <a:t>COMPUTER 1</a:t>
            </a:r>
            <a:endParaRPr lang="en-US" sz="2800" dirty="0"/>
          </a:p>
        </p:txBody>
      </p:sp>
      <p:sp>
        <p:nvSpPr>
          <p:cNvPr id="37" name="TextBox 36"/>
          <p:cNvSpPr txBox="1"/>
          <p:nvPr/>
        </p:nvSpPr>
        <p:spPr>
          <a:xfrm>
            <a:off x="5545094" y="3871803"/>
            <a:ext cx="2393071" cy="523220"/>
          </a:xfrm>
          <a:prstGeom prst="rect">
            <a:avLst/>
          </a:prstGeom>
          <a:noFill/>
        </p:spPr>
        <p:txBody>
          <a:bodyPr wrap="square" rtlCol="0">
            <a:spAutoFit/>
          </a:bodyPr>
          <a:lstStyle/>
          <a:p>
            <a:r>
              <a:rPr lang="en-US" sz="2800" dirty="0" smtClean="0"/>
              <a:t>COMPUTER 3</a:t>
            </a:r>
            <a:endParaRPr lang="en-US" sz="2800" dirty="0"/>
          </a:p>
        </p:txBody>
      </p:sp>
      <p:sp>
        <p:nvSpPr>
          <p:cNvPr id="40" name="TextBox 39"/>
          <p:cNvSpPr txBox="1"/>
          <p:nvPr/>
        </p:nvSpPr>
        <p:spPr>
          <a:xfrm>
            <a:off x="3540643" y="3296011"/>
            <a:ext cx="1459992" cy="541600"/>
          </a:xfrm>
          <a:prstGeom prst="rect">
            <a:avLst/>
          </a:prstGeom>
          <a:noFill/>
        </p:spPr>
        <p:txBody>
          <a:bodyPr wrap="square" rtlCol="0">
            <a:spAutoFit/>
          </a:bodyPr>
          <a:lstStyle/>
          <a:p>
            <a:r>
              <a:rPr lang="en-US" sz="2800" dirty="0" smtClean="0"/>
              <a:t>Router 1</a:t>
            </a:r>
            <a:endParaRPr lang="en-US" sz="2800" dirty="0"/>
          </a:p>
        </p:txBody>
      </p:sp>
      <p:sp>
        <p:nvSpPr>
          <p:cNvPr id="41" name="TextBox 40"/>
          <p:cNvSpPr txBox="1"/>
          <p:nvPr/>
        </p:nvSpPr>
        <p:spPr>
          <a:xfrm>
            <a:off x="2413625" y="5021702"/>
            <a:ext cx="1459992" cy="541600"/>
          </a:xfrm>
          <a:prstGeom prst="rect">
            <a:avLst/>
          </a:prstGeom>
          <a:noFill/>
        </p:spPr>
        <p:txBody>
          <a:bodyPr wrap="square" rtlCol="0">
            <a:spAutoFit/>
          </a:bodyPr>
          <a:lstStyle/>
          <a:p>
            <a:r>
              <a:rPr lang="en-US" sz="2800" dirty="0" smtClean="0"/>
              <a:t>Router 2</a:t>
            </a:r>
            <a:endParaRPr lang="en-US" sz="2800" dirty="0"/>
          </a:p>
        </p:txBody>
      </p:sp>
      <p:sp>
        <p:nvSpPr>
          <p:cNvPr id="42" name="TextBox 41"/>
          <p:cNvSpPr txBox="1"/>
          <p:nvPr/>
        </p:nvSpPr>
        <p:spPr>
          <a:xfrm>
            <a:off x="4815098" y="5235884"/>
            <a:ext cx="1459992" cy="541600"/>
          </a:xfrm>
          <a:prstGeom prst="rect">
            <a:avLst/>
          </a:prstGeom>
          <a:noFill/>
        </p:spPr>
        <p:txBody>
          <a:bodyPr wrap="square" rtlCol="0">
            <a:spAutoFit/>
          </a:bodyPr>
          <a:lstStyle/>
          <a:p>
            <a:r>
              <a:rPr lang="en-US" sz="2800" dirty="0" smtClean="0"/>
              <a:t>Router 3</a:t>
            </a:r>
            <a:endParaRPr lang="en-US" sz="2800" dirty="0"/>
          </a:p>
        </p:txBody>
      </p:sp>
      <p:sp>
        <p:nvSpPr>
          <p:cNvPr id="63" name="TextBox 62"/>
          <p:cNvSpPr txBox="1"/>
          <p:nvPr/>
        </p:nvSpPr>
        <p:spPr>
          <a:xfrm>
            <a:off x="1035929" y="7872960"/>
            <a:ext cx="6150864" cy="954107"/>
          </a:xfrm>
          <a:prstGeom prst="rect">
            <a:avLst/>
          </a:prstGeom>
          <a:noFill/>
        </p:spPr>
        <p:txBody>
          <a:bodyPr wrap="square" rtlCol="0">
            <a:spAutoFit/>
          </a:bodyPr>
          <a:lstStyle/>
          <a:p>
            <a:r>
              <a:rPr lang="en-US" sz="2800" dirty="0" smtClean="0">
                <a:solidFill>
                  <a:srgbClr val="00B050"/>
                </a:solidFill>
              </a:rPr>
              <a:t>Rand Report: More </a:t>
            </a:r>
            <a:r>
              <a:rPr lang="en-US" sz="2800" u="sng" dirty="0" smtClean="0">
                <a:solidFill>
                  <a:srgbClr val="00B050"/>
                </a:solidFill>
              </a:rPr>
              <a:t>survivable</a:t>
            </a:r>
            <a:r>
              <a:rPr lang="en-US" sz="2800" dirty="0" smtClean="0">
                <a:solidFill>
                  <a:srgbClr val="00B050"/>
                </a:solidFill>
              </a:rPr>
              <a:t>. If enemy can attack some paths, can still send data </a:t>
            </a:r>
            <a:endParaRPr lang="en-US" sz="2800" dirty="0">
              <a:solidFill>
                <a:srgbClr val="00B050"/>
              </a:solidFill>
            </a:endParaRPr>
          </a:p>
        </p:txBody>
      </p:sp>
      <p:sp>
        <p:nvSpPr>
          <p:cNvPr id="30" name="Oval 29"/>
          <p:cNvSpPr/>
          <p:nvPr/>
        </p:nvSpPr>
        <p:spPr>
          <a:xfrm>
            <a:off x="517378" y="4714469"/>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956289" y="3829436"/>
            <a:ext cx="553253" cy="461665"/>
          </a:xfrm>
          <a:prstGeom prst="rect">
            <a:avLst/>
          </a:prstGeom>
          <a:noFill/>
          <a:ln>
            <a:solidFill>
              <a:srgbClr val="FF0000"/>
            </a:solidFill>
          </a:ln>
        </p:spPr>
        <p:txBody>
          <a:bodyPr wrap="square" rtlCol="0">
            <a:spAutoFit/>
          </a:bodyPr>
          <a:lstStyle/>
          <a:p>
            <a:r>
              <a:rPr lang="en-US" sz="2400" dirty="0"/>
              <a:t> </a:t>
            </a:r>
            <a:r>
              <a:rPr lang="en-US" sz="2400" dirty="0" smtClean="0"/>
              <a:t>a</a:t>
            </a:r>
            <a:endParaRPr lang="en-US" sz="2400" dirty="0"/>
          </a:p>
        </p:txBody>
      </p:sp>
      <p:sp>
        <p:nvSpPr>
          <p:cNvPr id="46" name="TextBox 45"/>
          <p:cNvSpPr txBox="1"/>
          <p:nvPr/>
        </p:nvSpPr>
        <p:spPr>
          <a:xfrm>
            <a:off x="1716806" y="3821128"/>
            <a:ext cx="553253" cy="461665"/>
          </a:xfrm>
          <a:prstGeom prst="rect">
            <a:avLst/>
          </a:prstGeom>
          <a:noFill/>
          <a:ln>
            <a:solidFill>
              <a:srgbClr val="FF0000"/>
            </a:solidFill>
          </a:ln>
        </p:spPr>
        <p:txBody>
          <a:bodyPr wrap="square" rtlCol="0">
            <a:spAutoFit/>
          </a:bodyPr>
          <a:lstStyle/>
          <a:p>
            <a:r>
              <a:rPr lang="en-US" sz="2400" dirty="0"/>
              <a:t> b</a:t>
            </a:r>
          </a:p>
        </p:txBody>
      </p:sp>
      <p:sp>
        <p:nvSpPr>
          <p:cNvPr id="50" name="TextBox 49"/>
          <p:cNvSpPr txBox="1"/>
          <p:nvPr/>
        </p:nvSpPr>
        <p:spPr>
          <a:xfrm>
            <a:off x="1635407" y="4998118"/>
            <a:ext cx="553253" cy="461665"/>
          </a:xfrm>
          <a:prstGeom prst="rect">
            <a:avLst/>
          </a:prstGeom>
          <a:noFill/>
          <a:ln>
            <a:solidFill>
              <a:srgbClr val="FF0000"/>
            </a:solidFill>
          </a:ln>
        </p:spPr>
        <p:txBody>
          <a:bodyPr wrap="square" rtlCol="0">
            <a:spAutoFit/>
          </a:bodyPr>
          <a:lstStyle/>
          <a:p>
            <a:r>
              <a:rPr lang="en-US" sz="2400" dirty="0"/>
              <a:t> c</a:t>
            </a:r>
          </a:p>
        </p:txBody>
      </p:sp>
      <p:cxnSp>
        <p:nvCxnSpPr>
          <p:cNvPr id="4" name="Straight Connector 3"/>
          <p:cNvCxnSpPr/>
          <p:nvPr/>
        </p:nvCxnSpPr>
        <p:spPr>
          <a:xfrm>
            <a:off x="4054190" y="5229904"/>
            <a:ext cx="914400" cy="914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247698" y="5046065"/>
            <a:ext cx="263692" cy="9728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2"/>
          <a:stretch>
            <a:fillRect/>
          </a:stretch>
        </p:blipFill>
        <p:spPr>
          <a:xfrm>
            <a:off x="4550582" y="5919806"/>
            <a:ext cx="1937992" cy="1261786"/>
          </a:xfrm>
          <a:prstGeom prst="rect">
            <a:avLst/>
          </a:prstGeom>
        </p:spPr>
      </p:pic>
      <p:pic>
        <p:nvPicPr>
          <p:cNvPr id="16" name="Picture 15"/>
          <p:cNvPicPr>
            <a:picLocks noChangeAspect="1"/>
          </p:cNvPicPr>
          <p:nvPr/>
        </p:nvPicPr>
        <p:blipFill>
          <a:blip r:embed="rId3"/>
          <a:stretch>
            <a:fillRect/>
          </a:stretch>
        </p:blipFill>
        <p:spPr>
          <a:xfrm>
            <a:off x="5334000" y="1422281"/>
            <a:ext cx="2143125" cy="2143125"/>
          </a:xfrm>
          <a:prstGeom prst="rect">
            <a:avLst/>
          </a:prstGeom>
        </p:spPr>
      </p:pic>
    </p:spTree>
    <p:extLst>
      <p:ext uri="{BB962C8B-B14F-4D97-AF65-F5344CB8AC3E}">
        <p14:creationId xmlns:p14="http://schemas.microsoft.com/office/powerpoint/2010/main" val="1036022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694"/>
            <a:ext cx="6196546" cy="2199437"/>
          </a:xfrm>
        </p:spPr>
        <p:txBody>
          <a:bodyPr/>
          <a:lstStyle/>
          <a:p>
            <a:r>
              <a:rPr lang="en-US" dirty="0" smtClean="0"/>
              <a:t>PACKET SWITCHING 4: LARRY </a:t>
            </a:r>
            <a:r>
              <a:rPr lang="en-US" dirty="0" err="1" smtClean="0"/>
              <a:t>ROBErTS</a:t>
            </a:r>
            <a:endParaRPr lang="en-US" dirty="0"/>
          </a:p>
        </p:txBody>
      </p:sp>
      <p:sp>
        <p:nvSpPr>
          <p:cNvPr id="6" name="Oval 5"/>
          <p:cNvSpPr/>
          <p:nvPr/>
        </p:nvSpPr>
        <p:spPr>
          <a:xfrm>
            <a:off x="6653393" y="4588865"/>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371600" y="2829154"/>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90800" y="34290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95763" y="5572557"/>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76800" y="4495800"/>
            <a:ext cx="914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3540643" y="3750564"/>
            <a:ext cx="1642872" cy="74523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47928" y="5094783"/>
            <a:ext cx="1642872" cy="74523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912485" y="3962400"/>
            <a:ext cx="1678315" cy="8289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505200" y="5091684"/>
            <a:ext cx="1678315" cy="8289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782056" y="4817465"/>
            <a:ext cx="911743" cy="212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60247" y="2310193"/>
            <a:ext cx="1015375" cy="523220"/>
          </a:xfrm>
          <a:prstGeom prst="rect">
            <a:avLst/>
          </a:prstGeom>
          <a:noFill/>
        </p:spPr>
        <p:txBody>
          <a:bodyPr wrap="square" rtlCol="0">
            <a:spAutoFit/>
          </a:bodyPr>
          <a:lstStyle/>
          <a:p>
            <a:r>
              <a:rPr lang="en-US" sz="2800" dirty="0" smtClean="0"/>
              <a:t>SRI</a:t>
            </a:r>
            <a:endParaRPr lang="en-US" sz="2800" dirty="0"/>
          </a:p>
        </p:txBody>
      </p:sp>
      <p:sp>
        <p:nvSpPr>
          <p:cNvPr id="37" name="TextBox 36"/>
          <p:cNvSpPr txBox="1"/>
          <p:nvPr/>
        </p:nvSpPr>
        <p:spPr>
          <a:xfrm>
            <a:off x="5545094" y="3871803"/>
            <a:ext cx="2393071" cy="523220"/>
          </a:xfrm>
          <a:prstGeom prst="rect">
            <a:avLst/>
          </a:prstGeom>
          <a:noFill/>
        </p:spPr>
        <p:txBody>
          <a:bodyPr wrap="square" rtlCol="0">
            <a:spAutoFit/>
          </a:bodyPr>
          <a:lstStyle/>
          <a:p>
            <a:r>
              <a:rPr lang="en-US" sz="2800" dirty="0"/>
              <a:t> </a:t>
            </a:r>
            <a:r>
              <a:rPr lang="en-US" sz="2800" dirty="0" smtClean="0"/>
              <a:t> UTAH</a:t>
            </a:r>
            <a:endParaRPr lang="en-US" sz="2800" dirty="0"/>
          </a:p>
        </p:txBody>
      </p:sp>
      <p:sp>
        <p:nvSpPr>
          <p:cNvPr id="40" name="TextBox 39"/>
          <p:cNvSpPr txBox="1"/>
          <p:nvPr/>
        </p:nvSpPr>
        <p:spPr>
          <a:xfrm>
            <a:off x="3540643" y="3296011"/>
            <a:ext cx="1459992" cy="541600"/>
          </a:xfrm>
          <a:prstGeom prst="rect">
            <a:avLst/>
          </a:prstGeom>
          <a:noFill/>
        </p:spPr>
        <p:txBody>
          <a:bodyPr wrap="square" rtlCol="0">
            <a:spAutoFit/>
          </a:bodyPr>
          <a:lstStyle/>
          <a:p>
            <a:r>
              <a:rPr lang="en-US" sz="2800" dirty="0" smtClean="0"/>
              <a:t>IMP 1</a:t>
            </a:r>
            <a:endParaRPr lang="en-US" sz="2800" dirty="0"/>
          </a:p>
        </p:txBody>
      </p:sp>
      <p:sp>
        <p:nvSpPr>
          <p:cNvPr id="41" name="TextBox 40"/>
          <p:cNvSpPr txBox="1"/>
          <p:nvPr/>
        </p:nvSpPr>
        <p:spPr>
          <a:xfrm>
            <a:off x="2413625" y="5021702"/>
            <a:ext cx="1459992" cy="541600"/>
          </a:xfrm>
          <a:prstGeom prst="rect">
            <a:avLst/>
          </a:prstGeom>
          <a:noFill/>
        </p:spPr>
        <p:txBody>
          <a:bodyPr wrap="square" rtlCol="0">
            <a:spAutoFit/>
          </a:bodyPr>
          <a:lstStyle/>
          <a:p>
            <a:r>
              <a:rPr lang="en-US" sz="2800" dirty="0" smtClean="0"/>
              <a:t>IMP 2</a:t>
            </a:r>
            <a:endParaRPr lang="en-US" sz="2800" dirty="0"/>
          </a:p>
        </p:txBody>
      </p:sp>
      <p:sp>
        <p:nvSpPr>
          <p:cNvPr id="42" name="TextBox 41"/>
          <p:cNvSpPr txBox="1"/>
          <p:nvPr/>
        </p:nvSpPr>
        <p:spPr>
          <a:xfrm>
            <a:off x="4815098" y="5235884"/>
            <a:ext cx="1459992" cy="541600"/>
          </a:xfrm>
          <a:prstGeom prst="rect">
            <a:avLst/>
          </a:prstGeom>
          <a:noFill/>
        </p:spPr>
        <p:txBody>
          <a:bodyPr wrap="square" rtlCol="0">
            <a:spAutoFit/>
          </a:bodyPr>
          <a:lstStyle/>
          <a:p>
            <a:r>
              <a:rPr lang="en-US" sz="2800" dirty="0" smtClean="0"/>
              <a:t>IMP 3</a:t>
            </a:r>
            <a:endParaRPr lang="en-US" sz="2800" dirty="0"/>
          </a:p>
        </p:txBody>
      </p:sp>
      <p:sp>
        <p:nvSpPr>
          <p:cNvPr id="30" name="Oval 29"/>
          <p:cNvSpPr/>
          <p:nvPr/>
        </p:nvSpPr>
        <p:spPr>
          <a:xfrm>
            <a:off x="517378" y="4714469"/>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81190" y="3467814"/>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1802501" y="3083560"/>
            <a:ext cx="752856" cy="49042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6"/>
          </p:cNvCxnSpPr>
          <p:nvPr/>
        </p:nvCxnSpPr>
        <p:spPr>
          <a:xfrm>
            <a:off x="1114590" y="3696414"/>
            <a:ext cx="1745567" cy="1823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59473" y="3236573"/>
            <a:ext cx="752856" cy="49042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11643" y="5467401"/>
            <a:ext cx="1402471" cy="523220"/>
          </a:xfrm>
          <a:prstGeom prst="rect">
            <a:avLst/>
          </a:prstGeom>
          <a:noFill/>
        </p:spPr>
        <p:txBody>
          <a:bodyPr wrap="square" rtlCol="0">
            <a:spAutoFit/>
          </a:bodyPr>
          <a:lstStyle/>
          <a:p>
            <a:r>
              <a:rPr lang="en-US" sz="2800" dirty="0"/>
              <a:t> </a:t>
            </a:r>
            <a:r>
              <a:rPr lang="en-US" sz="2800" dirty="0" smtClean="0"/>
              <a:t>UCLA</a:t>
            </a:r>
            <a:endParaRPr lang="en-US" sz="2800" dirty="0"/>
          </a:p>
        </p:txBody>
      </p:sp>
      <p:sp>
        <p:nvSpPr>
          <p:cNvPr id="46" name="TextBox 45"/>
          <p:cNvSpPr txBox="1"/>
          <p:nvPr/>
        </p:nvSpPr>
        <p:spPr>
          <a:xfrm>
            <a:off x="-61567" y="3864855"/>
            <a:ext cx="1402471" cy="523220"/>
          </a:xfrm>
          <a:prstGeom prst="rect">
            <a:avLst/>
          </a:prstGeom>
          <a:noFill/>
        </p:spPr>
        <p:txBody>
          <a:bodyPr wrap="square" rtlCol="0">
            <a:spAutoFit/>
          </a:bodyPr>
          <a:lstStyle/>
          <a:p>
            <a:r>
              <a:rPr lang="en-US" sz="2800" dirty="0"/>
              <a:t> </a:t>
            </a:r>
            <a:r>
              <a:rPr lang="en-US" sz="2800" dirty="0" smtClean="0"/>
              <a:t>MIT</a:t>
            </a:r>
            <a:endParaRPr lang="en-US" sz="2800" dirty="0"/>
          </a:p>
        </p:txBody>
      </p:sp>
      <p:pic>
        <p:nvPicPr>
          <p:cNvPr id="4" name="Picture 3"/>
          <p:cNvPicPr>
            <a:picLocks noChangeAspect="1"/>
          </p:cNvPicPr>
          <p:nvPr/>
        </p:nvPicPr>
        <p:blipFill>
          <a:blip r:embed="rId2"/>
          <a:stretch>
            <a:fillRect/>
          </a:stretch>
        </p:blipFill>
        <p:spPr>
          <a:xfrm>
            <a:off x="5589623" y="1332815"/>
            <a:ext cx="1847850" cy="2466975"/>
          </a:xfrm>
          <a:prstGeom prst="rect">
            <a:avLst/>
          </a:prstGeom>
        </p:spPr>
      </p:pic>
      <p:sp>
        <p:nvSpPr>
          <p:cNvPr id="5" name="Rectangle 4"/>
          <p:cNvSpPr/>
          <p:nvPr/>
        </p:nvSpPr>
        <p:spPr>
          <a:xfrm>
            <a:off x="1108339" y="9055014"/>
            <a:ext cx="6279096" cy="461665"/>
          </a:xfrm>
          <a:prstGeom prst="rect">
            <a:avLst/>
          </a:prstGeom>
        </p:spPr>
        <p:txBody>
          <a:bodyPr wrap="square">
            <a:spAutoFit/>
          </a:bodyPr>
          <a:lstStyle/>
          <a:p>
            <a:r>
              <a:rPr lang="en-US" sz="2400" dirty="0"/>
              <a:t>https://en.wikipedia.org/wiki/Packet_switching</a:t>
            </a:r>
          </a:p>
        </p:txBody>
      </p:sp>
      <p:cxnSp>
        <p:nvCxnSpPr>
          <p:cNvPr id="12" name="Straight Arrow Connector 11"/>
          <p:cNvCxnSpPr/>
          <p:nvPr/>
        </p:nvCxnSpPr>
        <p:spPr>
          <a:xfrm>
            <a:off x="3873617" y="7459416"/>
            <a:ext cx="0" cy="582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85813" y="6445423"/>
            <a:ext cx="6150864" cy="954107"/>
          </a:xfrm>
          <a:prstGeom prst="rect">
            <a:avLst/>
          </a:prstGeom>
          <a:noFill/>
        </p:spPr>
        <p:txBody>
          <a:bodyPr wrap="square" rtlCol="0">
            <a:spAutoFit/>
          </a:bodyPr>
          <a:lstStyle/>
          <a:p>
            <a:r>
              <a:rPr lang="en-US" sz="2800" dirty="0" smtClean="0">
                <a:solidFill>
                  <a:srgbClr val="00B050"/>
                </a:solidFill>
              </a:rPr>
              <a:t>ARPA: Resource Sharing: could share expensive graphics computer at Utah</a:t>
            </a:r>
            <a:r>
              <a:rPr lang="en-US" sz="2800" u="sng" dirty="0" smtClean="0">
                <a:solidFill>
                  <a:srgbClr val="00B050"/>
                </a:solidFill>
              </a:rPr>
              <a:t> </a:t>
            </a:r>
            <a:endParaRPr lang="en-US" sz="2800" dirty="0">
              <a:solidFill>
                <a:srgbClr val="00B050"/>
              </a:solidFill>
            </a:endParaRPr>
          </a:p>
        </p:txBody>
      </p:sp>
      <p:sp>
        <p:nvSpPr>
          <p:cNvPr id="51" name="TextBox 50"/>
          <p:cNvSpPr txBox="1"/>
          <p:nvPr/>
        </p:nvSpPr>
        <p:spPr>
          <a:xfrm>
            <a:off x="1093099" y="7935961"/>
            <a:ext cx="6150864" cy="954107"/>
          </a:xfrm>
          <a:prstGeom prst="rect">
            <a:avLst/>
          </a:prstGeom>
          <a:noFill/>
        </p:spPr>
        <p:txBody>
          <a:bodyPr wrap="square" rtlCol="0">
            <a:spAutoFit/>
          </a:bodyPr>
          <a:lstStyle/>
          <a:p>
            <a:r>
              <a:rPr lang="en-US" sz="2800" dirty="0" smtClean="0">
                <a:solidFill>
                  <a:srgbClr val="00B050"/>
                </a:solidFill>
              </a:rPr>
              <a:t>Contracts with BBN to build IMP and with UCLA to do measurement and first IMP</a:t>
            </a:r>
            <a:r>
              <a:rPr lang="en-US" sz="2800" u="sng" dirty="0" smtClean="0">
                <a:solidFill>
                  <a:srgbClr val="00B050"/>
                </a:solidFill>
              </a:rPr>
              <a:t> </a:t>
            </a:r>
            <a:endParaRPr lang="en-US" sz="2800" dirty="0">
              <a:solidFill>
                <a:srgbClr val="00B050"/>
              </a:solidFill>
            </a:endParaRPr>
          </a:p>
        </p:txBody>
      </p:sp>
    </p:spTree>
    <p:extLst>
      <p:ext uri="{BB962C8B-B14F-4D97-AF65-F5344CB8AC3E}">
        <p14:creationId xmlns:p14="http://schemas.microsoft.com/office/powerpoint/2010/main" val="1390626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Internet History Lab UC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00200"/>
            <a:ext cx="5024118"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64259" y="6172200"/>
            <a:ext cx="6096000" cy="2554545"/>
          </a:xfrm>
          <a:prstGeom prst="rect">
            <a:avLst/>
          </a:prstGeom>
          <a:noFill/>
        </p:spPr>
        <p:txBody>
          <a:bodyPr wrap="square" rtlCol="0">
            <a:spAutoFit/>
          </a:bodyPr>
          <a:lstStyle/>
          <a:p>
            <a:r>
              <a:rPr lang="en-US" sz="3200" dirty="0" smtClean="0">
                <a:solidFill>
                  <a:srgbClr val="0070C0"/>
                </a:solidFill>
              </a:rPr>
              <a:t> </a:t>
            </a:r>
            <a:r>
              <a:rPr lang="en-US" sz="3200" dirty="0" smtClean="0"/>
              <a:t>IN 1969 A UCLA TEAM LED BY LEN KLEINROCK SENT THE FIRST INTERNET MESSAGE VIA THE FIRST INTERNET ROUTER.  VISIT 3420 BOELTER HALL</a:t>
            </a:r>
            <a:r>
              <a:rPr lang="en-US" dirty="0" smtClean="0"/>
              <a:t> </a:t>
            </a:r>
            <a:endParaRPr lang="en-US" dirty="0"/>
          </a:p>
        </p:txBody>
      </p:sp>
    </p:spTree>
    <p:extLst>
      <p:ext uri="{BB962C8B-B14F-4D97-AF65-F5344CB8AC3E}">
        <p14:creationId xmlns:p14="http://schemas.microsoft.com/office/powerpoint/2010/main" val="2284868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UCLA CE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78236"/>
            <a:ext cx="2818890" cy="18745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eborah estrin c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818204"/>
            <a:ext cx="2663825" cy="31149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64259" y="6172200"/>
            <a:ext cx="6096000" cy="2554545"/>
          </a:xfrm>
          <a:prstGeom prst="rect">
            <a:avLst/>
          </a:prstGeom>
          <a:noFill/>
        </p:spPr>
        <p:txBody>
          <a:bodyPr wrap="square" rtlCol="0">
            <a:spAutoFit/>
          </a:bodyPr>
          <a:lstStyle/>
          <a:p>
            <a:r>
              <a:rPr lang="en-US" sz="3200" dirty="0" smtClean="0">
                <a:solidFill>
                  <a:srgbClr val="0070C0"/>
                </a:solidFill>
              </a:rPr>
              <a:t>REVOLUTION 2: </a:t>
            </a:r>
            <a:r>
              <a:rPr lang="en-US" sz="3200" dirty="0" smtClean="0"/>
              <a:t>FROM 2002-2012 DEBORAH ESTRIN AND GREG POTTIE SET UP UCLA CENS THAT ANTICIPATED THE WIRELESS SENSOR NETWORK AGE</a:t>
            </a:r>
            <a:endParaRPr lang="en-US" dirty="0"/>
          </a:p>
        </p:txBody>
      </p:sp>
    </p:spTree>
    <p:extLst>
      <p:ext uri="{BB962C8B-B14F-4D97-AF65-F5344CB8AC3E}">
        <p14:creationId xmlns:p14="http://schemas.microsoft.com/office/powerpoint/2010/main" val="832902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HAT TRANSFER ANALOGY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6037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4396" y="581777"/>
            <a:ext cx="6248400" cy="8326382"/>
          </a:xfrm>
          <a:prstGeom prst="rect">
            <a:avLst/>
          </a:prstGeom>
        </p:spPr>
        <p:txBody>
          <a:bodyPr vert="horz" wrap="square" lIns="0" tIns="0" rIns="0" bIns="0" rtlCol="0">
            <a:spAutoFit/>
          </a:bodyPr>
          <a:lstStyle/>
          <a:p>
            <a:pPr marL="1681480">
              <a:lnSpc>
                <a:spcPct val="100000"/>
              </a:lnSpc>
            </a:pPr>
            <a:r>
              <a:rPr sz="3200" spc="250" dirty="0">
                <a:solidFill>
                  <a:srgbClr val="0070C0"/>
                </a:solidFill>
                <a:latin typeface="Times New Roman" panose="02020603050405020304" pitchFamily="18" charset="0"/>
                <a:cs typeface="Times New Roman" panose="02020603050405020304" pitchFamily="18" charset="0"/>
              </a:rPr>
              <a:t>Lecture</a:t>
            </a:r>
            <a:r>
              <a:rPr sz="3200" spc="200" dirty="0">
                <a:solidFill>
                  <a:srgbClr val="0070C0"/>
                </a:solidFill>
                <a:latin typeface="Times New Roman" panose="02020603050405020304" pitchFamily="18" charset="0"/>
                <a:cs typeface="Times New Roman" panose="02020603050405020304" pitchFamily="18" charset="0"/>
              </a:rPr>
              <a:t> </a:t>
            </a:r>
            <a:r>
              <a:rPr sz="3200" spc="245" dirty="0">
                <a:solidFill>
                  <a:srgbClr val="0070C0"/>
                </a:solidFill>
                <a:latin typeface="Times New Roman" panose="02020603050405020304" pitchFamily="18" charset="0"/>
                <a:cs typeface="Times New Roman" panose="02020603050405020304" pitchFamily="18" charset="0"/>
              </a:rPr>
              <a:t>Outline</a:t>
            </a:r>
            <a:endParaRPr sz="3200" dirty="0">
              <a:solidFill>
                <a:srgbClr val="0070C0"/>
              </a:solidFill>
              <a:latin typeface="Times New Roman" panose="02020603050405020304" pitchFamily="18" charset="0"/>
              <a:cs typeface="Times New Roman" panose="02020603050405020304" pitchFamily="18" charset="0"/>
            </a:endParaRPr>
          </a:p>
          <a:p>
            <a:pPr>
              <a:lnSpc>
                <a:spcPct val="100000"/>
              </a:lnSpc>
              <a:spcBef>
                <a:spcPts val="10"/>
              </a:spcBef>
            </a:pPr>
            <a:endParaRPr sz="1900" dirty="0">
              <a:latin typeface="Times New Roman"/>
              <a:cs typeface="Times New Roman"/>
            </a:endParaRPr>
          </a:p>
          <a:p>
            <a:pPr marL="212090" indent="-199390">
              <a:lnSpc>
                <a:spcPct val="100000"/>
              </a:lnSpc>
              <a:buFont typeface="Times New Roman"/>
              <a:buChar char="•"/>
              <a:tabLst>
                <a:tab pos="212725" algn="l"/>
              </a:tabLst>
            </a:pPr>
            <a:r>
              <a:rPr sz="2800" spc="40" dirty="0" smtClean="0">
                <a:latin typeface="Garamond"/>
                <a:cs typeface="Garamond"/>
              </a:rPr>
              <a:t>Administ</a:t>
            </a:r>
            <a:r>
              <a:rPr lang="en-US" sz="2800" spc="40" dirty="0" smtClean="0">
                <a:latin typeface="Garamond"/>
                <a:cs typeface="Garamond"/>
              </a:rPr>
              <a:t>ration, Syllabus</a:t>
            </a:r>
          </a:p>
          <a:p>
            <a:pPr marL="12700">
              <a:lnSpc>
                <a:spcPct val="100000"/>
              </a:lnSpc>
              <a:tabLst>
                <a:tab pos="212725" algn="l"/>
              </a:tabLst>
            </a:pPr>
            <a:endParaRPr lang="en-US" sz="2800" spc="40" dirty="0">
              <a:latin typeface="Garamond"/>
              <a:cs typeface="Garamond"/>
            </a:endParaRPr>
          </a:p>
          <a:p>
            <a:pPr marL="212090" indent="-199390">
              <a:lnSpc>
                <a:spcPct val="100000"/>
              </a:lnSpc>
              <a:buFont typeface="Times New Roman"/>
              <a:buChar char="•"/>
              <a:tabLst>
                <a:tab pos="212725" algn="l"/>
              </a:tabLst>
            </a:pPr>
            <a:r>
              <a:rPr lang="en-US" sz="2800" spc="40" dirty="0" smtClean="0">
                <a:latin typeface="Garamond"/>
                <a:cs typeface="Garamond"/>
              </a:rPr>
              <a:t>Why Study Networking</a:t>
            </a:r>
            <a:r>
              <a:rPr lang="en-US" sz="2800" spc="40" dirty="0" smtClean="0">
                <a:latin typeface="Garamond"/>
                <a:cs typeface="Garamond"/>
              </a:rPr>
              <a:t>?</a:t>
            </a:r>
          </a:p>
          <a:p>
            <a:pPr marL="212090" indent="-199390">
              <a:lnSpc>
                <a:spcPct val="100000"/>
              </a:lnSpc>
              <a:buFont typeface="Times New Roman"/>
              <a:buChar char="•"/>
              <a:tabLst>
                <a:tab pos="212725" algn="l"/>
              </a:tabLst>
            </a:pPr>
            <a:endParaRPr lang="en-US" sz="2800" spc="40" dirty="0">
              <a:latin typeface="Garamond"/>
              <a:cs typeface="Garamond"/>
            </a:endParaRPr>
          </a:p>
          <a:p>
            <a:pPr marL="212090" indent="-199390">
              <a:lnSpc>
                <a:spcPct val="100000"/>
              </a:lnSpc>
              <a:buFont typeface="Times New Roman"/>
              <a:buChar char="•"/>
              <a:tabLst>
                <a:tab pos="212725" algn="l"/>
              </a:tabLst>
            </a:pPr>
            <a:r>
              <a:rPr lang="en-US" sz="2800" b="1" spc="40" dirty="0" smtClean="0">
                <a:latin typeface="Garamond"/>
                <a:cs typeface="Garamond"/>
              </a:rPr>
              <a:t>Packet Switching: Big idea 1</a:t>
            </a:r>
            <a:endParaRPr lang="en-US" sz="2800" b="1" spc="40" dirty="0" smtClean="0">
              <a:latin typeface="Garamond"/>
              <a:cs typeface="Garamond"/>
            </a:endParaRPr>
          </a:p>
          <a:p>
            <a:pPr marL="12700">
              <a:lnSpc>
                <a:spcPct val="100000"/>
              </a:lnSpc>
              <a:tabLst>
                <a:tab pos="212725" algn="l"/>
              </a:tabLst>
            </a:pPr>
            <a:endParaRPr sz="2800" dirty="0">
              <a:latin typeface="Garamond"/>
              <a:cs typeface="Garamond"/>
            </a:endParaRPr>
          </a:p>
          <a:p>
            <a:pPr marL="212090" marR="549910" indent="-199390">
              <a:lnSpc>
                <a:spcPct val="116599"/>
              </a:lnSpc>
              <a:spcBef>
                <a:spcPts val="885"/>
              </a:spcBef>
              <a:buFont typeface="Times New Roman"/>
              <a:buChar char="•"/>
              <a:tabLst>
                <a:tab pos="212725" algn="l"/>
              </a:tabLst>
            </a:pPr>
            <a:r>
              <a:rPr lang="en-US" sz="2800" spc="95" dirty="0">
                <a:latin typeface="Garamond"/>
                <a:cs typeface="Garamond"/>
              </a:rPr>
              <a:t>A</a:t>
            </a:r>
            <a:r>
              <a:rPr sz="2800" spc="114" dirty="0" smtClean="0">
                <a:latin typeface="Garamond"/>
                <a:cs typeface="Garamond"/>
              </a:rPr>
              <a:t> </a:t>
            </a:r>
            <a:r>
              <a:rPr sz="2800" spc="25" dirty="0">
                <a:latin typeface="Garamond"/>
                <a:cs typeface="Garamond"/>
              </a:rPr>
              <a:t>Hats </a:t>
            </a:r>
            <a:r>
              <a:rPr sz="2800" spc="40" dirty="0" smtClean="0">
                <a:latin typeface="Garamond"/>
                <a:cs typeface="Garamond"/>
              </a:rPr>
              <a:t>Analogy</a:t>
            </a:r>
            <a:endParaRPr lang="en-US" sz="2800" spc="40" dirty="0" smtClean="0">
              <a:latin typeface="Garamond"/>
              <a:cs typeface="Garamond"/>
            </a:endParaRPr>
          </a:p>
          <a:p>
            <a:pPr marL="12700" marR="549910">
              <a:lnSpc>
                <a:spcPct val="116599"/>
              </a:lnSpc>
              <a:spcBef>
                <a:spcPts val="885"/>
              </a:spcBef>
              <a:tabLst>
                <a:tab pos="212725" algn="l"/>
              </a:tabLst>
            </a:pPr>
            <a:endParaRPr lang="en-US" sz="2800" spc="40" dirty="0" smtClean="0">
              <a:latin typeface="Garamond"/>
              <a:cs typeface="Garamond"/>
            </a:endParaRPr>
          </a:p>
          <a:p>
            <a:pPr marL="212090" marR="549910" indent="-199390">
              <a:lnSpc>
                <a:spcPct val="116599"/>
              </a:lnSpc>
              <a:spcBef>
                <a:spcPts val="885"/>
              </a:spcBef>
              <a:buFont typeface="Times New Roman"/>
              <a:buChar char="•"/>
              <a:tabLst>
                <a:tab pos="212725" algn="l"/>
              </a:tabLst>
            </a:pPr>
            <a:r>
              <a:rPr lang="en-US" sz="2800" spc="40" dirty="0">
                <a:latin typeface="Garamond"/>
                <a:cs typeface="Garamond"/>
              </a:rPr>
              <a:t> </a:t>
            </a:r>
            <a:r>
              <a:rPr sz="2800" spc="-5" dirty="0" smtClean="0">
                <a:latin typeface="Garamond"/>
                <a:cs typeface="Garamond"/>
              </a:rPr>
              <a:t>Overview </a:t>
            </a:r>
            <a:r>
              <a:rPr sz="2800" spc="-100" dirty="0">
                <a:latin typeface="Garamond"/>
                <a:cs typeface="Garamond"/>
              </a:rPr>
              <a:t>of </a:t>
            </a:r>
            <a:r>
              <a:rPr sz="2800" spc="114" dirty="0">
                <a:latin typeface="Garamond"/>
                <a:cs typeface="Garamond"/>
              </a:rPr>
              <a:t>a </a:t>
            </a:r>
            <a:r>
              <a:rPr sz="2800" spc="-5" dirty="0">
                <a:latin typeface="Garamond"/>
                <a:cs typeface="Garamond"/>
              </a:rPr>
              <a:t>Web </a:t>
            </a:r>
            <a:r>
              <a:rPr sz="2800" spc="80" dirty="0">
                <a:latin typeface="Garamond"/>
                <a:cs typeface="Garamond"/>
              </a:rPr>
              <a:t> </a:t>
            </a:r>
            <a:r>
              <a:rPr sz="2800" spc="5" dirty="0" smtClean="0">
                <a:latin typeface="Garamond"/>
                <a:cs typeface="Garamond"/>
              </a:rPr>
              <a:t>Transfer</a:t>
            </a:r>
            <a:endParaRPr lang="en-US" sz="2800" spc="5" dirty="0" smtClean="0">
              <a:latin typeface="Garamond"/>
              <a:cs typeface="Garamond"/>
            </a:endParaRPr>
          </a:p>
          <a:p>
            <a:pPr marL="212090" marR="549910" indent="-199390">
              <a:lnSpc>
                <a:spcPct val="116599"/>
              </a:lnSpc>
              <a:spcBef>
                <a:spcPts val="885"/>
              </a:spcBef>
              <a:buFont typeface="Times New Roman"/>
              <a:buChar char="•"/>
              <a:tabLst>
                <a:tab pos="212725" algn="l"/>
              </a:tabLst>
            </a:pPr>
            <a:endParaRPr lang="en-US" sz="2800" spc="5" dirty="0">
              <a:latin typeface="Garamond"/>
              <a:cs typeface="Garamond"/>
            </a:endParaRPr>
          </a:p>
          <a:p>
            <a:pPr marL="212090" marR="549910" indent="-199390">
              <a:lnSpc>
                <a:spcPct val="116599"/>
              </a:lnSpc>
              <a:spcBef>
                <a:spcPts val="885"/>
              </a:spcBef>
              <a:buFont typeface="Times New Roman"/>
              <a:buChar char="•"/>
              <a:tabLst>
                <a:tab pos="212725" algn="l"/>
              </a:tabLst>
            </a:pPr>
            <a:r>
              <a:rPr lang="en-US" sz="2800" b="1" spc="5" dirty="0" smtClean="0">
                <a:latin typeface="Garamond"/>
                <a:cs typeface="Garamond"/>
              </a:rPr>
              <a:t>Layering</a:t>
            </a:r>
            <a:r>
              <a:rPr lang="en-US" sz="2800" spc="5" dirty="0" smtClean="0">
                <a:latin typeface="Garamond"/>
                <a:cs typeface="Garamond"/>
              </a:rPr>
              <a:t> More </a:t>
            </a:r>
            <a:r>
              <a:rPr lang="en-US" sz="2800" spc="5" dirty="0" smtClean="0">
                <a:latin typeface="Garamond"/>
                <a:cs typeface="Garamond"/>
              </a:rPr>
              <a:t>Formally: </a:t>
            </a:r>
            <a:r>
              <a:rPr lang="en-US" sz="2800" b="1" spc="5" dirty="0" smtClean="0">
                <a:latin typeface="Garamond"/>
                <a:cs typeface="Garamond"/>
              </a:rPr>
              <a:t>Big Idea 2</a:t>
            </a:r>
            <a:endParaRPr lang="en-US" sz="2800" b="1" spc="5" dirty="0" smtClean="0">
              <a:latin typeface="Garamond"/>
              <a:cs typeface="Garamond"/>
            </a:endParaRPr>
          </a:p>
          <a:p>
            <a:pPr marL="12700" marR="549910">
              <a:lnSpc>
                <a:spcPct val="116599"/>
              </a:lnSpc>
              <a:spcBef>
                <a:spcPts val="885"/>
              </a:spcBef>
              <a:tabLst>
                <a:tab pos="212725" algn="l"/>
              </a:tabLst>
            </a:pPr>
            <a:endParaRPr lang="en-US" sz="2800" spc="5" dirty="0" smtClean="0">
              <a:latin typeface="Garamond"/>
              <a:cs typeface="Garamond"/>
            </a:endParaRPr>
          </a:p>
          <a:p>
            <a:pPr marL="212090" marR="549910" indent="-199390">
              <a:lnSpc>
                <a:spcPct val="116599"/>
              </a:lnSpc>
              <a:spcBef>
                <a:spcPts val="885"/>
              </a:spcBef>
              <a:buFont typeface="Times New Roman"/>
              <a:buChar char="•"/>
              <a:tabLst>
                <a:tab pos="212725" algn="l"/>
              </a:tabLst>
            </a:pPr>
            <a:endParaRPr lang="en-US" sz="2800" spc="5" dirty="0">
              <a:latin typeface="Garamond"/>
              <a:cs typeface="Garamond"/>
            </a:endParaRPr>
          </a:p>
          <a:p>
            <a:pPr marL="212090" marR="549910" indent="-199390">
              <a:lnSpc>
                <a:spcPct val="116599"/>
              </a:lnSpc>
              <a:spcBef>
                <a:spcPts val="885"/>
              </a:spcBef>
              <a:buFont typeface="Times New Roman"/>
              <a:buChar char="•"/>
              <a:tabLst>
                <a:tab pos="212725" algn="l"/>
              </a:tabLst>
            </a:pPr>
            <a:endParaRPr sz="2800" dirty="0">
              <a:latin typeface="Garamond"/>
              <a:cs typeface="Garamond"/>
            </a:endParaRPr>
          </a:p>
        </p:txBody>
      </p:sp>
      <p:sp>
        <p:nvSpPr>
          <p:cNvPr id="3" name="object 3"/>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Tree>
    <p:extLst>
      <p:ext uri="{BB962C8B-B14F-4D97-AF65-F5344CB8AC3E}">
        <p14:creationId xmlns:p14="http://schemas.microsoft.com/office/powerpoint/2010/main" val="4294254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92943" y="1612632"/>
            <a:ext cx="852419" cy="1217592"/>
          </a:xfrm>
          <a:custGeom>
            <a:avLst/>
            <a:gdLst/>
            <a:ahLst/>
            <a:cxnLst/>
            <a:rect l="l" t="t" r="r" b="b"/>
            <a:pathLst>
              <a:path w="756285" h="934719">
                <a:moveTo>
                  <a:pt x="0" y="934266"/>
                </a:moveTo>
                <a:lnTo>
                  <a:pt x="755811" y="934266"/>
                </a:lnTo>
                <a:lnTo>
                  <a:pt x="755811" y="0"/>
                </a:lnTo>
                <a:lnTo>
                  <a:pt x="0" y="0"/>
                </a:lnTo>
                <a:lnTo>
                  <a:pt x="0" y="934266"/>
                </a:lnTo>
                <a:close/>
              </a:path>
            </a:pathLst>
          </a:custGeom>
          <a:ln w="28575">
            <a:solidFill>
              <a:srgbClr val="FF0000"/>
            </a:solidFill>
          </a:ln>
        </p:spPr>
        <p:txBody>
          <a:bodyPr wrap="square" lIns="0" tIns="0" rIns="0" bIns="0" rtlCol="0"/>
          <a:lstStyle/>
          <a:p>
            <a:endParaRPr/>
          </a:p>
        </p:txBody>
      </p:sp>
      <p:sp>
        <p:nvSpPr>
          <p:cNvPr id="3" name="object 3"/>
          <p:cNvSpPr/>
          <p:nvPr/>
        </p:nvSpPr>
        <p:spPr>
          <a:xfrm>
            <a:off x="1104767" y="3239872"/>
            <a:ext cx="852419" cy="1217592"/>
          </a:xfrm>
          <a:custGeom>
            <a:avLst/>
            <a:gdLst/>
            <a:ahLst/>
            <a:cxnLst/>
            <a:rect l="l" t="t" r="r" b="b"/>
            <a:pathLst>
              <a:path w="756285" h="934720">
                <a:moveTo>
                  <a:pt x="0" y="934266"/>
                </a:moveTo>
                <a:lnTo>
                  <a:pt x="755811" y="934266"/>
                </a:lnTo>
                <a:lnTo>
                  <a:pt x="755811" y="0"/>
                </a:lnTo>
                <a:lnTo>
                  <a:pt x="0" y="0"/>
                </a:lnTo>
                <a:lnTo>
                  <a:pt x="0" y="934266"/>
                </a:lnTo>
                <a:close/>
              </a:path>
            </a:pathLst>
          </a:custGeom>
          <a:ln w="28575">
            <a:solidFill>
              <a:srgbClr val="FF0000"/>
            </a:solidFill>
          </a:ln>
        </p:spPr>
        <p:txBody>
          <a:bodyPr wrap="square" lIns="0" tIns="0" rIns="0" bIns="0" rtlCol="0"/>
          <a:lstStyle/>
          <a:p>
            <a:endParaRPr/>
          </a:p>
        </p:txBody>
      </p:sp>
      <p:sp>
        <p:nvSpPr>
          <p:cNvPr id="4" name="object 4"/>
          <p:cNvSpPr/>
          <p:nvPr/>
        </p:nvSpPr>
        <p:spPr>
          <a:xfrm>
            <a:off x="1104767" y="4935470"/>
            <a:ext cx="852419" cy="1217592"/>
          </a:xfrm>
          <a:custGeom>
            <a:avLst/>
            <a:gdLst/>
            <a:ahLst/>
            <a:cxnLst/>
            <a:rect l="l" t="t" r="r" b="b"/>
            <a:pathLst>
              <a:path w="756285" h="934720">
                <a:moveTo>
                  <a:pt x="0" y="934266"/>
                </a:moveTo>
                <a:lnTo>
                  <a:pt x="755811" y="934266"/>
                </a:lnTo>
                <a:lnTo>
                  <a:pt x="755811" y="0"/>
                </a:lnTo>
                <a:lnTo>
                  <a:pt x="0" y="0"/>
                </a:lnTo>
                <a:lnTo>
                  <a:pt x="0" y="934266"/>
                </a:lnTo>
                <a:close/>
              </a:path>
            </a:pathLst>
          </a:custGeom>
          <a:ln w="28575">
            <a:solidFill>
              <a:srgbClr val="FF0000"/>
            </a:solidFill>
          </a:ln>
        </p:spPr>
        <p:txBody>
          <a:bodyPr wrap="square" lIns="0" tIns="0" rIns="0" bIns="0" rtlCol="0"/>
          <a:lstStyle/>
          <a:p>
            <a:endParaRPr/>
          </a:p>
        </p:txBody>
      </p:sp>
      <p:sp>
        <p:nvSpPr>
          <p:cNvPr id="5" name="object 5"/>
          <p:cNvSpPr/>
          <p:nvPr/>
        </p:nvSpPr>
        <p:spPr>
          <a:xfrm>
            <a:off x="1104767" y="6590040"/>
            <a:ext cx="852419" cy="1217592"/>
          </a:xfrm>
          <a:custGeom>
            <a:avLst/>
            <a:gdLst/>
            <a:ahLst/>
            <a:cxnLst/>
            <a:rect l="l" t="t" r="r" b="b"/>
            <a:pathLst>
              <a:path w="756285" h="934720">
                <a:moveTo>
                  <a:pt x="0" y="934266"/>
                </a:moveTo>
                <a:lnTo>
                  <a:pt x="755811" y="934266"/>
                </a:lnTo>
                <a:lnTo>
                  <a:pt x="755811" y="0"/>
                </a:lnTo>
                <a:lnTo>
                  <a:pt x="0" y="0"/>
                </a:lnTo>
                <a:lnTo>
                  <a:pt x="0" y="934266"/>
                </a:lnTo>
                <a:close/>
              </a:path>
            </a:pathLst>
          </a:custGeom>
          <a:ln w="28575">
            <a:solidFill>
              <a:srgbClr val="FF0000"/>
            </a:solidFill>
          </a:ln>
        </p:spPr>
        <p:txBody>
          <a:bodyPr wrap="square" lIns="0" tIns="0" rIns="0" bIns="0" rtlCol="0"/>
          <a:lstStyle/>
          <a:p>
            <a:endParaRPr/>
          </a:p>
        </p:txBody>
      </p:sp>
      <p:sp>
        <p:nvSpPr>
          <p:cNvPr id="6" name="object 6"/>
          <p:cNvSpPr txBox="1"/>
          <p:nvPr/>
        </p:nvSpPr>
        <p:spPr>
          <a:xfrm>
            <a:off x="1220613" y="2072609"/>
            <a:ext cx="596908"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HATS</a:t>
            </a:r>
            <a:endParaRPr sz="1650">
              <a:latin typeface="Courier New"/>
              <a:cs typeface="Courier New"/>
            </a:endParaRPr>
          </a:p>
        </p:txBody>
      </p:sp>
      <p:sp>
        <p:nvSpPr>
          <p:cNvPr id="7" name="object 7"/>
          <p:cNvSpPr txBox="1"/>
          <p:nvPr/>
        </p:nvSpPr>
        <p:spPr>
          <a:xfrm>
            <a:off x="1114128" y="2373441"/>
            <a:ext cx="881048"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BOSTON</a:t>
            </a:r>
            <a:endParaRPr sz="1650">
              <a:latin typeface="Courier New"/>
              <a:cs typeface="Courier New"/>
            </a:endParaRPr>
          </a:p>
        </p:txBody>
      </p:sp>
      <p:sp>
        <p:nvSpPr>
          <p:cNvPr id="8" name="object 8"/>
          <p:cNvSpPr txBox="1"/>
          <p:nvPr/>
        </p:nvSpPr>
        <p:spPr>
          <a:xfrm>
            <a:off x="1149623" y="3904948"/>
            <a:ext cx="881048"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EXPORT</a:t>
            </a:r>
            <a:endParaRPr sz="1650">
              <a:latin typeface="Courier New"/>
              <a:cs typeface="Courier New"/>
            </a:endParaRPr>
          </a:p>
        </p:txBody>
      </p:sp>
      <p:sp>
        <p:nvSpPr>
          <p:cNvPr id="9" name="object 9"/>
          <p:cNvSpPr txBox="1"/>
          <p:nvPr/>
        </p:nvSpPr>
        <p:spPr>
          <a:xfrm>
            <a:off x="1149623" y="4998884"/>
            <a:ext cx="881048"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BOSTON</a:t>
            </a:r>
            <a:endParaRPr sz="1650">
              <a:latin typeface="Courier New"/>
              <a:cs typeface="Courier New"/>
            </a:endParaRPr>
          </a:p>
        </p:txBody>
      </p:sp>
      <p:sp>
        <p:nvSpPr>
          <p:cNvPr id="10" name="object 10"/>
          <p:cNvSpPr txBox="1"/>
          <p:nvPr/>
        </p:nvSpPr>
        <p:spPr>
          <a:xfrm>
            <a:off x="1244276" y="5299717"/>
            <a:ext cx="596908"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POST</a:t>
            </a:r>
            <a:endParaRPr sz="1650">
              <a:latin typeface="Courier New"/>
              <a:cs typeface="Courier New"/>
            </a:endParaRPr>
          </a:p>
        </p:txBody>
      </p:sp>
      <p:sp>
        <p:nvSpPr>
          <p:cNvPr id="11" name="object 11"/>
          <p:cNvSpPr txBox="1"/>
          <p:nvPr/>
        </p:nvSpPr>
        <p:spPr>
          <a:xfrm>
            <a:off x="1137791" y="5600550"/>
            <a:ext cx="881048"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OFFICE</a:t>
            </a:r>
            <a:endParaRPr sz="1650">
              <a:latin typeface="Courier New"/>
              <a:cs typeface="Courier New"/>
            </a:endParaRPr>
          </a:p>
        </p:txBody>
      </p:sp>
      <p:sp>
        <p:nvSpPr>
          <p:cNvPr id="12" name="object 12"/>
          <p:cNvSpPr txBox="1"/>
          <p:nvPr/>
        </p:nvSpPr>
        <p:spPr>
          <a:xfrm>
            <a:off x="1185118" y="6557743"/>
            <a:ext cx="739336"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VARIG</a:t>
            </a:r>
            <a:endParaRPr sz="1650">
              <a:latin typeface="Courier New"/>
              <a:cs typeface="Courier New"/>
            </a:endParaRPr>
          </a:p>
        </p:txBody>
      </p:sp>
      <p:sp>
        <p:nvSpPr>
          <p:cNvPr id="13" name="object 13"/>
          <p:cNvSpPr txBox="1"/>
          <p:nvPr/>
        </p:nvSpPr>
        <p:spPr>
          <a:xfrm>
            <a:off x="1279772" y="6776529"/>
            <a:ext cx="455196"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AIR</a:t>
            </a:r>
            <a:endParaRPr sz="1650">
              <a:latin typeface="Courier New"/>
              <a:cs typeface="Courier New"/>
            </a:endParaRPr>
          </a:p>
        </p:txBody>
      </p:sp>
      <p:sp>
        <p:nvSpPr>
          <p:cNvPr id="14" name="object 14"/>
          <p:cNvSpPr txBox="1"/>
          <p:nvPr/>
        </p:nvSpPr>
        <p:spPr>
          <a:xfrm>
            <a:off x="1149621" y="3275936"/>
            <a:ext cx="881048" cy="700612"/>
          </a:xfrm>
          <a:prstGeom prst="rect">
            <a:avLst/>
          </a:prstGeom>
        </p:spPr>
        <p:txBody>
          <a:bodyPr vert="horz" wrap="square" lIns="0" tIns="0" rIns="0" bIns="0" rtlCol="0">
            <a:spAutoFit/>
          </a:bodyPr>
          <a:lstStyle/>
          <a:p>
            <a:pPr marL="12700" marR="5080">
              <a:lnSpc>
                <a:spcPct val="100000"/>
              </a:lnSpc>
            </a:pPr>
            <a:r>
              <a:rPr sz="1650" b="1" dirty="0">
                <a:latin typeface="Courier New"/>
                <a:cs typeface="Courier New"/>
              </a:rPr>
              <a:t>BIGWIG  IMPORT</a:t>
            </a:r>
            <a:endParaRPr sz="1650">
              <a:latin typeface="Courier New"/>
              <a:cs typeface="Courier New"/>
            </a:endParaRPr>
          </a:p>
        </p:txBody>
      </p:sp>
      <p:sp>
        <p:nvSpPr>
          <p:cNvPr id="15" name="object 15"/>
          <p:cNvSpPr/>
          <p:nvPr/>
        </p:nvSpPr>
        <p:spPr>
          <a:xfrm>
            <a:off x="3104338" y="4921788"/>
            <a:ext cx="852419" cy="1217592"/>
          </a:xfrm>
          <a:custGeom>
            <a:avLst/>
            <a:gdLst/>
            <a:ahLst/>
            <a:cxnLst/>
            <a:rect l="l" t="t" r="r" b="b"/>
            <a:pathLst>
              <a:path w="756285" h="934720">
                <a:moveTo>
                  <a:pt x="0" y="934266"/>
                </a:moveTo>
                <a:lnTo>
                  <a:pt x="755811" y="934266"/>
                </a:lnTo>
                <a:lnTo>
                  <a:pt x="755811" y="0"/>
                </a:lnTo>
                <a:lnTo>
                  <a:pt x="0" y="0"/>
                </a:lnTo>
                <a:lnTo>
                  <a:pt x="0" y="934266"/>
                </a:lnTo>
                <a:close/>
              </a:path>
            </a:pathLst>
          </a:custGeom>
          <a:ln w="28575">
            <a:solidFill>
              <a:srgbClr val="FF0000"/>
            </a:solidFill>
          </a:ln>
        </p:spPr>
        <p:txBody>
          <a:bodyPr wrap="square" lIns="0" tIns="0" rIns="0" bIns="0" rtlCol="0"/>
          <a:lstStyle/>
          <a:p>
            <a:endParaRPr/>
          </a:p>
        </p:txBody>
      </p:sp>
      <p:sp>
        <p:nvSpPr>
          <p:cNvPr id="16" name="object 16"/>
          <p:cNvSpPr/>
          <p:nvPr/>
        </p:nvSpPr>
        <p:spPr>
          <a:xfrm>
            <a:off x="2866433" y="6576665"/>
            <a:ext cx="1232465" cy="1230828"/>
          </a:xfrm>
          <a:custGeom>
            <a:avLst/>
            <a:gdLst/>
            <a:ahLst/>
            <a:cxnLst/>
            <a:rect l="l" t="t" r="r" b="b"/>
            <a:pathLst>
              <a:path w="1093470" h="944879">
                <a:moveTo>
                  <a:pt x="0" y="944534"/>
                </a:moveTo>
                <a:lnTo>
                  <a:pt x="1092865" y="944534"/>
                </a:lnTo>
                <a:lnTo>
                  <a:pt x="1092865" y="0"/>
                </a:lnTo>
                <a:lnTo>
                  <a:pt x="0" y="0"/>
                </a:lnTo>
                <a:lnTo>
                  <a:pt x="0" y="944534"/>
                </a:lnTo>
                <a:close/>
              </a:path>
            </a:pathLst>
          </a:custGeom>
          <a:ln w="28575">
            <a:solidFill>
              <a:srgbClr val="FF0000"/>
            </a:solidFill>
          </a:ln>
        </p:spPr>
        <p:txBody>
          <a:bodyPr wrap="square" lIns="0" tIns="0" rIns="0" bIns="0" rtlCol="0"/>
          <a:lstStyle/>
          <a:p>
            <a:endParaRPr/>
          </a:p>
        </p:txBody>
      </p:sp>
      <p:sp>
        <p:nvSpPr>
          <p:cNvPr id="17" name="object 17"/>
          <p:cNvSpPr txBox="1"/>
          <p:nvPr/>
        </p:nvSpPr>
        <p:spPr>
          <a:xfrm>
            <a:off x="3243832" y="5286046"/>
            <a:ext cx="596908"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POST</a:t>
            </a:r>
            <a:endParaRPr sz="1650">
              <a:latin typeface="Courier New"/>
              <a:cs typeface="Courier New"/>
            </a:endParaRPr>
          </a:p>
        </p:txBody>
      </p:sp>
      <p:sp>
        <p:nvSpPr>
          <p:cNvPr id="18" name="object 18"/>
          <p:cNvSpPr txBox="1"/>
          <p:nvPr/>
        </p:nvSpPr>
        <p:spPr>
          <a:xfrm>
            <a:off x="3137345" y="5586879"/>
            <a:ext cx="881048"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OFFICE</a:t>
            </a:r>
            <a:endParaRPr sz="1650">
              <a:latin typeface="Courier New"/>
              <a:cs typeface="Courier New"/>
            </a:endParaRPr>
          </a:p>
        </p:txBody>
      </p:sp>
      <p:sp>
        <p:nvSpPr>
          <p:cNvPr id="19" name="object 19"/>
          <p:cNvSpPr/>
          <p:nvPr/>
        </p:nvSpPr>
        <p:spPr>
          <a:xfrm>
            <a:off x="5068409" y="1585285"/>
            <a:ext cx="852419" cy="1217592"/>
          </a:xfrm>
          <a:custGeom>
            <a:avLst/>
            <a:gdLst/>
            <a:ahLst/>
            <a:cxnLst/>
            <a:rect l="l" t="t" r="r" b="b"/>
            <a:pathLst>
              <a:path w="756285" h="934719">
                <a:moveTo>
                  <a:pt x="0" y="934266"/>
                </a:moveTo>
                <a:lnTo>
                  <a:pt x="755811" y="934266"/>
                </a:lnTo>
                <a:lnTo>
                  <a:pt x="755811" y="0"/>
                </a:lnTo>
                <a:lnTo>
                  <a:pt x="0" y="0"/>
                </a:lnTo>
                <a:lnTo>
                  <a:pt x="0" y="934266"/>
                </a:lnTo>
                <a:close/>
              </a:path>
            </a:pathLst>
          </a:custGeom>
          <a:ln w="28575">
            <a:solidFill>
              <a:srgbClr val="FF0000"/>
            </a:solidFill>
          </a:ln>
        </p:spPr>
        <p:txBody>
          <a:bodyPr wrap="square" lIns="0" tIns="0" rIns="0" bIns="0" rtlCol="0"/>
          <a:lstStyle/>
          <a:p>
            <a:endParaRPr/>
          </a:p>
        </p:txBody>
      </p:sp>
      <p:sp>
        <p:nvSpPr>
          <p:cNvPr id="20" name="object 20"/>
          <p:cNvSpPr/>
          <p:nvPr/>
        </p:nvSpPr>
        <p:spPr>
          <a:xfrm>
            <a:off x="5080234" y="3212509"/>
            <a:ext cx="852419" cy="1217592"/>
          </a:xfrm>
          <a:custGeom>
            <a:avLst/>
            <a:gdLst/>
            <a:ahLst/>
            <a:cxnLst/>
            <a:rect l="l" t="t" r="r" b="b"/>
            <a:pathLst>
              <a:path w="756285" h="934720">
                <a:moveTo>
                  <a:pt x="0" y="934266"/>
                </a:moveTo>
                <a:lnTo>
                  <a:pt x="755811" y="934266"/>
                </a:lnTo>
                <a:lnTo>
                  <a:pt x="755811" y="0"/>
                </a:lnTo>
                <a:lnTo>
                  <a:pt x="0" y="0"/>
                </a:lnTo>
                <a:lnTo>
                  <a:pt x="0" y="934266"/>
                </a:lnTo>
                <a:close/>
              </a:path>
            </a:pathLst>
          </a:custGeom>
          <a:ln w="28575">
            <a:solidFill>
              <a:srgbClr val="FF0000"/>
            </a:solidFill>
          </a:ln>
        </p:spPr>
        <p:txBody>
          <a:bodyPr wrap="square" lIns="0" tIns="0" rIns="0" bIns="0" rtlCol="0"/>
          <a:lstStyle/>
          <a:p>
            <a:endParaRPr/>
          </a:p>
        </p:txBody>
      </p:sp>
      <p:sp>
        <p:nvSpPr>
          <p:cNvPr id="21" name="object 21"/>
          <p:cNvSpPr/>
          <p:nvPr/>
        </p:nvSpPr>
        <p:spPr>
          <a:xfrm>
            <a:off x="5080234" y="4908107"/>
            <a:ext cx="852419" cy="1217592"/>
          </a:xfrm>
          <a:custGeom>
            <a:avLst/>
            <a:gdLst/>
            <a:ahLst/>
            <a:cxnLst/>
            <a:rect l="l" t="t" r="r" b="b"/>
            <a:pathLst>
              <a:path w="756285" h="934720">
                <a:moveTo>
                  <a:pt x="0" y="934266"/>
                </a:moveTo>
                <a:lnTo>
                  <a:pt x="755811" y="934266"/>
                </a:lnTo>
                <a:lnTo>
                  <a:pt x="755811" y="0"/>
                </a:lnTo>
                <a:lnTo>
                  <a:pt x="0" y="0"/>
                </a:lnTo>
                <a:lnTo>
                  <a:pt x="0" y="934266"/>
                </a:lnTo>
                <a:close/>
              </a:path>
            </a:pathLst>
          </a:custGeom>
          <a:ln w="28575">
            <a:solidFill>
              <a:srgbClr val="FF0000"/>
            </a:solidFill>
          </a:ln>
        </p:spPr>
        <p:txBody>
          <a:bodyPr wrap="square" lIns="0" tIns="0" rIns="0" bIns="0" rtlCol="0"/>
          <a:lstStyle/>
          <a:p>
            <a:endParaRPr/>
          </a:p>
        </p:txBody>
      </p:sp>
      <p:sp>
        <p:nvSpPr>
          <p:cNvPr id="22" name="object 22"/>
          <p:cNvSpPr/>
          <p:nvPr/>
        </p:nvSpPr>
        <p:spPr>
          <a:xfrm>
            <a:off x="4867279" y="6576350"/>
            <a:ext cx="1335528" cy="1230828"/>
          </a:xfrm>
          <a:custGeom>
            <a:avLst/>
            <a:gdLst/>
            <a:ahLst/>
            <a:cxnLst/>
            <a:rect l="l" t="t" r="r" b="b"/>
            <a:pathLst>
              <a:path w="1184910" h="944879">
                <a:moveTo>
                  <a:pt x="0" y="944534"/>
                </a:moveTo>
                <a:lnTo>
                  <a:pt x="1184786" y="944534"/>
                </a:lnTo>
                <a:lnTo>
                  <a:pt x="1184786" y="0"/>
                </a:lnTo>
                <a:lnTo>
                  <a:pt x="0" y="0"/>
                </a:lnTo>
                <a:lnTo>
                  <a:pt x="0" y="944534"/>
                </a:lnTo>
                <a:close/>
              </a:path>
            </a:pathLst>
          </a:custGeom>
          <a:ln w="28575">
            <a:solidFill>
              <a:srgbClr val="FF0000"/>
            </a:solidFill>
          </a:ln>
        </p:spPr>
        <p:txBody>
          <a:bodyPr wrap="square" lIns="0" tIns="0" rIns="0" bIns="0" rtlCol="0"/>
          <a:lstStyle/>
          <a:p>
            <a:endParaRPr/>
          </a:p>
        </p:txBody>
      </p:sp>
      <p:sp>
        <p:nvSpPr>
          <p:cNvPr id="23" name="object 23"/>
          <p:cNvSpPr txBox="1"/>
          <p:nvPr/>
        </p:nvSpPr>
        <p:spPr>
          <a:xfrm>
            <a:off x="5125079" y="3248578"/>
            <a:ext cx="881048"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BIGWIG</a:t>
            </a:r>
            <a:endParaRPr sz="1650">
              <a:latin typeface="Courier New"/>
              <a:cs typeface="Courier New"/>
            </a:endParaRPr>
          </a:p>
        </p:txBody>
      </p:sp>
      <p:sp>
        <p:nvSpPr>
          <p:cNvPr id="24" name="object 24"/>
          <p:cNvSpPr txBox="1"/>
          <p:nvPr/>
        </p:nvSpPr>
        <p:spPr>
          <a:xfrm>
            <a:off x="5219733" y="5272365"/>
            <a:ext cx="596908"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POST</a:t>
            </a:r>
            <a:endParaRPr sz="1650">
              <a:latin typeface="Courier New"/>
              <a:cs typeface="Courier New"/>
            </a:endParaRPr>
          </a:p>
        </p:txBody>
      </p:sp>
      <p:sp>
        <p:nvSpPr>
          <p:cNvPr id="25" name="object 25"/>
          <p:cNvSpPr txBox="1"/>
          <p:nvPr/>
        </p:nvSpPr>
        <p:spPr>
          <a:xfrm>
            <a:off x="5113248" y="5573198"/>
            <a:ext cx="881048"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OFFICE</a:t>
            </a:r>
            <a:endParaRPr sz="1650">
              <a:latin typeface="Courier New"/>
              <a:cs typeface="Courier New"/>
            </a:endParaRPr>
          </a:p>
        </p:txBody>
      </p:sp>
      <p:sp>
        <p:nvSpPr>
          <p:cNvPr id="26" name="object 26"/>
          <p:cNvSpPr txBox="1"/>
          <p:nvPr/>
        </p:nvSpPr>
        <p:spPr>
          <a:xfrm>
            <a:off x="5089584" y="1717083"/>
            <a:ext cx="881048"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HAZELS</a:t>
            </a:r>
            <a:endParaRPr sz="1650">
              <a:latin typeface="Courier New"/>
              <a:cs typeface="Courier New"/>
            </a:endParaRPr>
          </a:p>
        </p:txBody>
      </p:sp>
      <p:sp>
        <p:nvSpPr>
          <p:cNvPr id="27" name="object 27"/>
          <p:cNvSpPr txBox="1"/>
          <p:nvPr/>
        </p:nvSpPr>
        <p:spPr>
          <a:xfrm>
            <a:off x="5054089" y="2045263"/>
            <a:ext cx="1022760"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MOROCCO</a:t>
            </a:r>
            <a:endParaRPr sz="1650">
              <a:latin typeface="Courier New"/>
              <a:cs typeface="Courier New"/>
            </a:endParaRPr>
          </a:p>
        </p:txBody>
      </p:sp>
      <p:sp>
        <p:nvSpPr>
          <p:cNvPr id="28" name="object 28"/>
          <p:cNvSpPr txBox="1"/>
          <p:nvPr/>
        </p:nvSpPr>
        <p:spPr>
          <a:xfrm>
            <a:off x="5054089" y="3576773"/>
            <a:ext cx="1022760"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MOROCCO</a:t>
            </a:r>
            <a:endParaRPr sz="1650">
              <a:latin typeface="Courier New"/>
              <a:cs typeface="Courier New"/>
            </a:endParaRPr>
          </a:p>
        </p:txBody>
      </p:sp>
      <p:sp>
        <p:nvSpPr>
          <p:cNvPr id="29" name="object 29"/>
          <p:cNvSpPr txBox="1"/>
          <p:nvPr/>
        </p:nvSpPr>
        <p:spPr>
          <a:xfrm>
            <a:off x="5042258" y="4971540"/>
            <a:ext cx="1022760"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MOROCCO</a:t>
            </a:r>
            <a:endParaRPr sz="1650">
              <a:latin typeface="Courier New"/>
              <a:cs typeface="Courier New"/>
            </a:endParaRPr>
          </a:p>
        </p:txBody>
      </p:sp>
      <p:sp>
        <p:nvSpPr>
          <p:cNvPr id="30" name="object 30"/>
          <p:cNvSpPr txBox="1"/>
          <p:nvPr/>
        </p:nvSpPr>
        <p:spPr>
          <a:xfrm>
            <a:off x="3279331" y="4957865"/>
            <a:ext cx="455196"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RIO</a:t>
            </a:r>
            <a:endParaRPr sz="1650">
              <a:latin typeface="Courier New"/>
              <a:cs typeface="Courier New"/>
            </a:endParaRPr>
          </a:p>
        </p:txBody>
      </p:sp>
      <p:sp>
        <p:nvSpPr>
          <p:cNvPr id="31" name="object 31"/>
          <p:cNvSpPr/>
          <p:nvPr/>
        </p:nvSpPr>
        <p:spPr>
          <a:xfrm>
            <a:off x="3553938" y="6603710"/>
            <a:ext cx="0" cy="1244890"/>
          </a:xfrm>
          <a:custGeom>
            <a:avLst/>
            <a:gdLst/>
            <a:ahLst/>
            <a:cxnLst/>
            <a:rect l="l" t="t" r="r" b="b"/>
            <a:pathLst>
              <a:path h="955675">
                <a:moveTo>
                  <a:pt x="0" y="0"/>
                </a:moveTo>
                <a:lnTo>
                  <a:pt x="0" y="955268"/>
                </a:lnTo>
              </a:path>
            </a:pathLst>
          </a:custGeom>
          <a:ln w="3175">
            <a:solidFill>
              <a:srgbClr val="000000"/>
            </a:solidFill>
          </a:ln>
        </p:spPr>
        <p:txBody>
          <a:bodyPr wrap="square" lIns="0" tIns="0" rIns="0" bIns="0" rtlCol="0"/>
          <a:lstStyle/>
          <a:p>
            <a:endParaRPr/>
          </a:p>
        </p:txBody>
      </p:sp>
      <p:sp>
        <p:nvSpPr>
          <p:cNvPr id="32" name="object 32"/>
          <p:cNvSpPr txBox="1"/>
          <p:nvPr/>
        </p:nvSpPr>
        <p:spPr>
          <a:xfrm>
            <a:off x="4781966" y="6626109"/>
            <a:ext cx="1449327"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CASABLANCA</a:t>
            </a:r>
            <a:endParaRPr sz="1650">
              <a:latin typeface="Courier New"/>
              <a:cs typeface="Courier New"/>
            </a:endParaRPr>
          </a:p>
        </p:txBody>
      </p:sp>
      <p:sp>
        <p:nvSpPr>
          <p:cNvPr id="33" name="object 33"/>
          <p:cNvSpPr txBox="1"/>
          <p:nvPr/>
        </p:nvSpPr>
        <p:spPr>
          <a:xfrm>
            <a:off x="4923946" y="6934772"/>
            <a:ext cx="1046378" cy="665044"/>
          </a:xfrm>
          <a:prstGeom prst="rect">
            <a:avLst/>
          </a:prstGeom>
        </p:spPr>
        <p:txBody>
          <a:bodyPr vert="horz" wrap="square" lIns="0" tIns="0" rIns="0" bIns="0" rtlCol="0">
            <a:spAutoFit/>
          </a:bodyPr>
          <a:lstStyle/>
          <a:p>
            <a:pPr marL="33655" marR="5080" indent="-21590">
              <a:lnSpc>
                <a:spcPts val="1900"/>
              </a:lnSpc>
            </a:pPr>
            <a:r>
              <a:rPr sz="1650" b="1" dirty="0">
                <a:latin typeface="Courier New"/>
                <a:cs typeface="Courier New"/>
              </a:rPr>
              <a:t>BALLOON  STATION</a:t>
            </a:r>
            <a:endParaRPr sz="1650">
              <a:latin typeface="Courier New"/>
              <a:cs typeface="Courier New"/>
            </a:endParaRPr>
          </a:p>
        </p:txBody>
      </p:sp>
      <p:sp>
        <p:nvSpPr>
          <p:cNvPr id="34" name="object 34"/>
          <p:cNvSpPr/>
          <p:nvPr/>
        </p:nvSpPr>
        <p:spPr>
          <a:xfrm>
            <a:off x="1980319" y="5523460"/>
            <a:ext cx="1112225" cy="0"/>
          </a:xfrm>
          <a:custGeom>
            <a:avLst/>
            <a:gdLst/>
            <a:ahLst/>
            <a:cxnLst/>
            <a:rect l="l" t="t" r="r" b="b"/>
            <a:pathLst>
              <a:path w="986789">
                <a:moveTo>
                  <a:pt x="0" y="0"/>
                </a:moveTo>
                <a:lnTo>
                  <a:pt x="986751" y="0"/>
                </a:lnTo>
              </a:path>
            </a:pathLst>
          </a:custGeom>
          <a:ln w="3175">
            <a:solidFill>
              <a:srgbClr val="000000"/>
            </a:solidFill>
          </a:ln>
        </p:spPr>
        <p:txBody>
          <a:bodyPr wrap="square" lIns="0" tIns="0" rIns="0" bIns="0" rtlCol="0"/>
          <a:lstStyle/>
          <a:p>
            <a:endParaRPr/>
          </a:p>
        </p:txBody>
      </p:sp>
      <p:sp>
        <p:nvSpPr>
          <p:cNvPr id="35" name="object 35"/>
          <p:cNvSpPr/>
          <p:nvPr/>
        </p:nvSpPr>
        <p:spPr>
          <a:xfrm>
            <a:off x="1980319" y="5489264"/>
            <a:ext cx="118809" cy="68655"/>
          </a:xfrm>
          <a:custGeom>
            <a:avLst/>
            <a:gdLst/>
            <a:ahLst/>
            <a:cxnLst/>
            <a:rect l="l" t="t" r="r" b="b"/>
            <a:pathLst>
              <a:path w="105410" h="52704">
                <a:moveTo>
                  <a:pt x="104978" y="0"/>
                </a:moveTo>
                <a:lnTo>
                  <a:pt x="0" y="26250"/>
                </a:lnTo>
                <a:lnTo>
                  <a:pt x="104978" y="52489"/>
                </a:lnTo>
                <a:lnTo>
                  <a:pt x="104978" y="0"/>
                </a:lnTo>
                <a:close/>
              </a:path>
            </a:pathLst>
          </a:custGeom>
          <a:solidFill>
            <a:srgbClr val="000000"/>
          </a:solidFill>
        </p:spPr>
        <p:txBody>
          <a:bodyPr wrap="square" lIns="0" tIns="0" rIns="0" bIns="0" rtlCol="0"/>
          <a:lstStyle/>
          <a:p>
            <a:endParaRPr/>
          </a:p>
        </p:txBody>
      </p:sp>
      <p:sp>
        <p:nvSpPr>
          <p:cNvPr id="36" name="object 36"/>
          <p:cNvSpPr/>
          <p:nvPr/>
        </p:nvSpPr>
        <p:spPr>
          <a:xfrm>
            <a:off x="1980319" y="5489264"/>
            <a:ext cx="118809" cy="68655"/>
          </a:xfrm>
          <a:custGeom>
            <a:avLst/>
            <a:gdLst/>
            <a:ahLst/>
            <a:cxnLst/>
            <a:rect l="l" t="t" r="r" b="b"/>
            <a:pathLst>
              <a:path w="105410" h="52704">
                <a:moveTo>
                  <a:pt x="104978" y="52489"/>
                </a:moveTo>
                <a:lnTo>
                  <a:pt x="0" y="26250"/>
                </a:lnTo>
                <a:lnTo>
                  <a:pt x="104978" y="0"/>
                </a:lnTo>
              </a:path>
            </a:pathLst>
          </a:custGeom>
          <a:ln w="3175">
            <a:solidFill>
              <a:srgbClr val="000000"/>
            </a:solidFill>
          </a:ln>
        </p:spPr>
        <p:txBody>
          <a:bodyPr wrap="square" lIns="0" tIns="0" rIns="0" bIns="0" rtlCol="0"/>
          <a:lstStyle/>
          <a:p>
            <a:endParaRPr/>
          </a:p>
        </p:txBody>
      </p:sp>
      <p:sp>
        <p:nvSpPr>
          <p:cNvPr id="37" name="object 37"/>
          <p:cNvSpPr/>
          <p:nvPr/>
        </p:nvSpPr>
        <p:spPr>
          <a:xfrm>
            <a:off x="2974192" y="5489264"/>
            <a:ext cx="118809" cy="68655"/>
          </a:xfrm>
          <a:custGeom>
            <a:avLst/>
            <a:gdLst/>
            <a:ahLst/>
            <a:cxnLst/>
            <a:rect l="l" t="t" r="r" b="b"/>
            <a:pathLst>
              <a:path w="105410" h="52704">
                <a:moveTo>
                  <a:pt x="0" y="0"/>
                </a:moveTo>
                <a:lnTo>
                  <a:pt x="0" y="52489"/>
                </a:lnTo>
                <a:lnTo>
                  <a:pt x="104965" y="26250"/>
                </a:lnTo>
                <a:lnTo>
                  <a:pt x="0" y="0"/>
                </a:lnTo>
                <a:close/>
              </a:path>
            </a:pathLst>
          </a:custGeom>
          <a:solidFill>
            <a:srgbClr val="000000"/>
          </a:solidFill>
        </p:spPr>
        <p:txBody>
          <a:bodyPr wrap="square" lIns="0" tIns="0" rIns="0" bIns="0" rtlCol="0"/>
          <a:lstStyle/>
          <a:p>
            <a:endParaRPr/>
          </a:p>
        </p:txBody>
      </p:sp>
      <p:sp>
        <p:nvSpPr>
          <p:cNvPr id="38" name="object 38"/>
          <p:cNvSpPr/>
          <p:nvPr/>
        </p:nvSpPr>
        <p:spPr>
          <a:xfrm>
            <a:off x="2974192" y="5489264"/>
            <a:ext cx="118809" cy="68655"/>
          </a:xfrm>
          <a:custGeom>
            <a:avLst/>
            <a:gdLst/>
            <a:ahLst/>
            <a:cxnLst/>
            <a:rect l="l" t="t" r="r" b="b"/>
            <a:pathLst>
              <a:path w="105410" h="52704">
                <a:moveTo>
                  <a:pt x="0" y="0"/>
                </a:moveTo>
                <a:lnTo>
                  <a:pt x="104965" y="26250"/>
                </a:lnTo>
                <a:lnTo>
                  <a:pt x="0" y="52489"/>
                </a:lnTo>
              </a:path>
            </a:pathLst>
          </a:custGeom>
          <a:ln w="3175">
            <a:solidFill>
              <a:srgbClr val="000000"/>
            </a:solidFill>
          </a:ln>
        </p:spPr>
        <p:txBody>
          <a:bodyPr wrap="square" lIns="0" tIns="0" rIns="0" bIns="0" rtlCol="0"/>
          <a:lstStyle/>
          <a:p>
            <a:endParaRPr/>
          </a:p>
        </p:txBody>
      </p:sp>
      <p:sp>
        <p:nvSpPr>
          <p:cNvPr id="39" name="object 39"/>
          <p:cNvSpPr/>
          <p:nvPr/>
        </p:nvSpPr>
        <p:spPr>
          <a:xfrm>
            <a:off x="3968052" y="5523460"/>
            <a:ext cx="1136559" cy="0"/>
          </a:xfrm>
          <a:custGeom>
            <a:avLst/>
            <a:gdLst/>
            <a:ahLst/>
            <a:cxnLst/>
            <a:rect l="l" t="t" r="r" b="b"/>
            <a:pathLst>
              <a:path w="1008379">
                <a:moveTo>
                  <a:pt x="0" y="0"/>
                </a:moveTo>
                <a:lnTo>
                  <a:pt x="1007757" y="0"/>
                </a:lnTo>
              </a:path>
            </a:pathLst>
          </a:custGeom>
          <a:ln w="3175">
            <a:solidFill>
              <a:srgbClr val="000000"/>
            </a:solidFill>
          </a:ln>
        </p:spPr>
        <p:txBody>
          <a:bodyPr wrap="square" lIns="0" tIns="0" rIns="0" bIns="0" rtlCol="0"/>
          <a:lstStyle/>
          <a:p>
            <a:endParaRPr/>
          </a:p>
        </p:txBody>
      </p:sp>
      <p:sp>
        <p:nvSpPr>
          <p:cNvPr id="40" name="object 40"/>
          <p:cNvSpPr/>
          <p:nvPr/>
        </p:nvSpPr>
        <p:spPr>
          <a:xfrm>
            <a:off x="3968052" y="5489264"/>
            <a:ext cx="118809" cy="68655"/>
          </a:xfrm>
          <a:custGeom>
            <a:avLst/>
            <a:gdLst/>
            <a:ahLst/>
            <a:cxnLst/>
            <a:rect l="l" t="t" r="r" b="b"/>
            <a:pathLst>
              <a:path w="105410" h="52704">
                <a:moveTo>
                  <a:pt x="104978" y="0"/>
                </a:moveTo>
                <a:lnTo>
                  <a:pt x="0" y="26250"/>
                </a:lnTo>
                <a:lnTo>
                  <a:pt x="104978" y="52489"/>
                </a:lnTo>
                <a:lnTo>
                  <a:pt x="104978" y="0"/>
                </a:lnTo>
                <a:close/>
              </a:path>
            </a:pathLst>
          </a:custGeom>
          <a:solidFill>
            <a:srgbClr val="000000"/>
          </a:solidFill>
        </p:spPr>
        <p:txBody>
          <a:bodyPr wrap="square" lIns="0" tIns="0" rIns="0" bIns="0" rtlCol="0"/>
          <a:lstStyle/>
          <a:p>
            <a:endParaRPr/>
          </a:p>
        </p:txBody>
      </p:sp>
      <p:sp>
        <p:nvSpPr>
          <p:cNvPr id="41" name="object 41"/>
          <p:cNvSpPr/>
          <p:nvPr/>
        </p:nvSpPr>
        <p:spPr>
          <a:xfrm>
            <a:off x="3968052" y="5489264"/>
            <a:ext cx="118809" cy="68655"/>
          </a:xfrm>
          <a:custGeom>
            <a:avLst/>
            <a:gdLst/>
            <a:ahLst/>
            <a:cxnLst/>
            <a:rect l="l" t="t" r="r" b="b"/>
            <a:pathLst>
              <a:path w="105410" h="52704">
                <a:moveTo>
                  <a:pt x="104978" y="52489"/>
                </a:moveTo>
                <a:lnTo>
                  <a:pt x="0" y="26250"/>
                </a:lnTo>
                <a:lnTo>
                  <a:pt x="104978" y="0"/>
                </a:lnTo>
              </a:path>
            </a:pathLst>
          </a:custGeom>
          <a:ln w="3175">
            <a:solidFill>
              <a:srgbClr val="000000"/>
            </a:solidFill>
          </a:ln>
        </p:spPr>
        <p:txBody>
          <a:bodyPr wrap="square" lIns="0" tIns="0" rIns="0" bIns="0" rtlCol="0"/>
          <a:lstStyle/>
          <a:p>
            <a:endParaRPr/>
          </a:p>
        </p:txBody>
      </p:sp>
      <p:sp>
        <p:nvSpPr>
          <p:cNvPr id="42" name="object 42"/>
          <p:cNvSpPr/>
          <p:nvPr/>
        </p:nvSpPr>
        <p:spPr>
          <a:xfrm>
            <a:off x="4985587" y="5489264"/>
            <a:ext cx="118809" cy="68655"/>
          </a:xfrm>
          <a:custGeom>
            <a:avLst/>
            <a:gdLst/>
            <a:ahLst/>
            <a:cxnLst/>
            <a:rect l="l" t="t" r="r" b="b"/>
            <a:pathLst>
              <a:path w="105410" h="52704">
                <a:moveTo>
                  <a:pt x="0" y="0"/>
                </a:moveTo>
                <a:lnTo>
                  <a:pt x="0" y="52489"/>
                </a:lnTo>
                <a:lnTo>
                  <a:pt x="104978" y="26250"/>
                </a:lnTo>
                <a:lnTo>
                  <a:pt x="0" y="0"/>
                </a:lnTo>
                <a:close/>
              </a:path>
            </a:pathLst>
          </a:custGeom>
          <a:solidFill>
            <a:srgbClr val="000000"/>
          </a:solidFill>
        </p:spPr>
        <p:txBody>
          <a:bodyPr wrap="square" lIns="0" tIns="0" rIns="0" bIns="0" rtlCol="0"/>
          <a:lstStyle/>
          <a:p>
            <a:endParaRPr/>
          </a:p>
        </p:txBody>
      </p:sp>
      <p:sp>
        <p:nvSpPr>
          <p:cNvPr id="43" name="object 43"/>
          <p:cNvSpPr/>
          <p:nvPr/>
        </p:nvSpPr>
        <p:spPr>
          <a:xfrm>
            <a:off x="4985587" y="5489264"/>
            <a:ext cx="118809" cy="68655"/>
          </a:xfrm>
          <a:custGeom>
            <a:avLst/>
            <a:gdLst/>
            <a:ahLst/>
            <a:cxnLst/>
            <a:rect l="l" t="t" r="r" b="b"/>
            <a:pathLst>
              <a:path w="105410" h="52704">
                <a:moveTo>
                  <a:pt x="0" y="0"/>
                </a:moveTo>
                <a:lnTo>
                  <a:pt x="104978" y="26250"/>
                </a:lnTo>
                <a:lnTo>
                  <a:pt x="0" y="52489"/>
                </a:lnTo>
              </a:path>
            </a:pathLst>
          </a:custGeom>
          <a:ln w="3175">
            <a:solidFill>
              <a:srgbClr val="000000"/>
            </a:solidFill>
          </a:ln>
        </p:spPr>
        <p:txBody>
          <a:bodyPr wrap="square" lIns="0" tIns="0" rIns="0" bIns="0" rtlCol="0"/>
          <a:lstStyle/>
          <a:p>
            <a:endParaRPr/>
          </a:p>
        </p:txBody>
      </p:sp>
      <p:sp>
        <p:nvSpPr>
          <p:cNvPr id="44" name="object 44"/>
          <p:cNvSpPr/>
          <p:nvPr/>
        </p:nvSpPr>
        <p:spPr>
          <a:xfrm>
            <a:off x="1956657" y="3786834"/>
            <a:ext cx="3111939" cy="0"/>
          </a:xfrm>
          <a:custGeom>
            <a:avLst/>
            <a:gdLst/>
            <a:ahLst/>
            <a:cxnLst/>
            <a:rect l="l" t="t" r="r" b="b"/>
            <a:pathLst>
              <a:path w="2760979">
                <a:moveTo>
                  <a:pt x="0" y="0"/>
                </a:moveTo>
                <a:lnTo>
                  <a:pt x="2760814" y="0"/>
                </a:lnTo>
              </a:path>
            </a:pathLst>
          </a:custGeom>
          <a:ln w="28575">
            <a:solidFill>
              <a:srgbClr val="00B050"/>
            </a:solidFill>
          </a:ln>
        </p:spPr>
        <p:txBody>
          <a:bodyPr wrap="square" lIns="0" tIns="0" rIns="0" bIns="0" rtlCol="0"/>
          <a:lstStyle/>
          <a:p>
            <a:endParaRPr/>
          </a:p>
        </p:txBody>
      </p:sp>
      <p:sp>
        <p:nvSpPr>
          <p:cNvPr id="45" name="object 45"/>
          <p:cNvSpPr/>
          <p:nvPr/>
        </p:nvSpPr>
        <p:spPr>
          <a:xfrm>
            <a:off x="1956657" y="3752640"/>
            <a:ext cx="118809" cy="68655"/>
          </a:xfrm>
          <a:custGeom>
            <a:avLst/>
            <a:gdLst/>
            <a:ahLst/>
            <a:cxnLst/>
            <a:rect l="l" t="t" r="r" b="b"/>
            <a:pathLst>
              <a:path w="105410" h="52705">
                <a:moveTo>
                  <a:pt x="104978" y="0"/>
                </a:moveTo>
                <a:lnTo>
                  <a:pt x="0" y="26250"/>
                </a:lnTo>
                <a:lnTo>
                  <a:pt x="104978" y="52489"/>
                </a:lnTo>
                <a:lnTo>
                  <a:pt x="104978" y="0"/>
                </a:lnTo>
                <a:close/>
              </a:path>
            </a:pathLst>
          </a:custGeom>
          <a:solidFill>
            <a:srgbClr val="000000"/>
          </a:solidFill>
        </p:spPr>
        <p:txBody>
          <a:bodyPr wrap="square" lIns="0" tIns="0" rIns="0" bIns="0" rtlCol="0"/>
          <a:lstStyle/>
          <a:p>
            <a:endParaRPr/>
          </a:p>
        </p:txBody>
      </p:sp>
      <p:sp>
        <p:nvSpPr>
          <p:cNvPr id="46" name="object 46"/>
          <p:cNvSpPr/>
          <p:nvPr/>
        </p:nvSpPr>
        <p:spPr>
          <a:xfrm>
            <a:off x="1956657" y="3752640"/>
            <a:ext cx="118809" cy="68655"/>
          </a:xfrm>
          <a:custGeom>
            <a:avLst/>
            <a:gdLst/>
            <a:ahLst/>
            <a:cxnLst/>
            <a:rect l="l" t="t" r="r" b="b"/>
            <a:pathLst>
              <a:path w="105410" h="52705">
                <a:moveTo>
                  <a:pt x="104978" y="52489"/>
                </a:moveTo>
                <a:lnTo>
                  <a:pt x="0" y="26250"/>
                </a:lnTo>
                <a:lnTo>
                  <a:pt x="104978" y="0"/>
                </a:lnTo>
              </a:path>
            </a:pathLst>
          </a:custGeom>
          <a:ln w="3175">
            <a:solidFill>
              <a:srgbClr val="000000"/>
            </a:solidFill>
          </a:ln>
        </p:spPr>
        <p:txBody>
          <a:bodyPr wrap="square" lIns="0" tIns="0" rIns="0" bIns="0" rtlCol="0"/>
          <a:lstStyle/>
          <a:p>
            <a:endParaRPr/>
          </a:p>
        </p:txBody>
      </p:sp>
      <p:sp>
        <p:nvSpPr>
          <p:cNvPr id="47" name="object 47"/>
          <p:cNvSpPr/>
          <p:nvPr/>
        </p:nvSpPr>
        <p:spPr>
          <a:xfrm>
            <a:off x="4950087" y="3752640"/>
            <a:ext cx="118809" cy="68655"/>
          </a:xfrm>
          <a:custGeom>
            <a:avLst/>
            <a:gdLst/>
            <a:ahLst/>
            <a:cxnLst/>
            <a:rect l="l" t="t" r="r" b="b"/>
            <a:pathLst>
              <a:path w="105410" h="52705">
                <a:moveTo>
                  <a:pt x="0" y="0"/>
                </a:moveTo>
                <a:lnTo>
                  <a:pt x="0" y="52489"/>
                </a:lnTo>
                <a:lnTo>
                  <a:pt x="104978" y="26250"/>
                </a:lnTo>
                <a:lnTo>
                  <a:pt x="0" y="0"/>
                </a:lnTo>
                <a:close/>
              </a:path>
            </a:pathLst>
          </a:custGeom>
          <a:solidFill>
            <a:srgbClr val="000000"/>
          </a:solidFill>
        </p:spPr>
        <p:txBody>
          <a:bodyPr wrap="square" lIns="0" tIns="0" rIns="0" bIns="0" rtlCol="0"/>
          <a:lstStyle/>
          <a:p>
            <a:endParaRPr/>
          </a:p>
        </p:txBody>
      </p:sp>
      <p:sp>
        <p:nvSpPr>
          <p:cNvPr id="48" name="object 48"/>
          <p:cNvSpPr/>
          <p:nvPr/>
        </p:nvSpPr>
        <p:spPr>
          <a:xfrm>
            <a:off x="4950087" y="3752640"/>
            <a:ext cx="118809" cy="68655"/>
          </a:xfrm>
          <a:custGeom>
            <a:avLst/>
            <a:gdLst/>
            <a:ahLst/>
            <a:cxnLst/>
            <a:rect l="l" t="t" r="r" b="b"/>
            <a:pathLst>
              <a:path w="105410" h="52705">
                <a:moveTo>
                  <a:pt x="0" y="0"/>
                </a:moveTo>
                <a:lnTo>
                  <a:pt x="104978" y="26250"/>
                </a:lnTo>
                <a:lnTo>
                  <a:pt x="0" y="52489"/>
                </a:lnTo>
              </a:path>
            </a:pathLst>
          </a:custGeom>
          <a:ln w="3175">
            <a:solidFill>
              <a:srgbClr val="000000"/>
            </a:solidFill>
          </a:ln>
        </p:spPr>
        <p:txBody>
          <a:bodyPr wrap="square" lIns="0" tIns="0" rIns="0" bIns="0" rtlCol="0"/>
          <a:lstStyle/>
          <a:p>
            <a:endParaRPr/>
          </a:p>
        </p:txBody>
      </p:sp>
      <p:sp>
        <p:nvSpPr>
          <p:cNvPr id="49" name="object 49"/>
          <p:cNvSpPr/>
          <p:nvPr/>
        </p:nvSpPr>
        <p:spPr>
          <a:xfrm>
            <a:off x="1944833" y="2118583"/>
            <a:ext cx="3124106" cy="0"/>
          </a:xfrm>
          <a:custGeom>
            <a:avLst/>
            <a:gdLst/>
            <a:ahLst/>
            <a:cxnLst/>
            <a:rect l="l" t="t" r="r" b="b"/>
            <a:pathLst>
              <a:path w="2771775">
                <a:moveTo>
                  <a:pt x="0" y="0"/>
                </a:moveTo>
                <a:lnTo>
                  <a:pt x="2771305" y="0"/>
                </a:lnTo>
              </a:path>
            </a:pathLst>
          </a:custGeom>
          <a:ln w="28575">
            <a:solidFill>
              <a:srgbClr val="00B050"/>
            </a:solidFill>
          </a:ln>
        </p:spPr>
        <p:txBody>
          <a:bodyPr wrap="square" lIns="0" tIns="0" rIns="0" bIns="0" rtlCol="0"/>
          <a:lstStyle/>
          <a:p>
            <a:endParaRPr/>
          </a:p>
        </p:txBody>
      </p:sp>
      <p:sp>
        <p:nvSpPr>
          <p:cNvPr id="50" name="object 50"/>
          <p:cNvSpPr/>
          <p:nvPr/>
        </p:nvSpPr>
        <p:spPr>
          <a:xfrm>
            <a:off x="1944833" y="2084388"/>
            <a:ext cx="118809" cy="68655"/>
          </a:xfrm>
          <a:custGeom>
            <a:avLst/>
            <a:gdLst/>
            <a:ahLst/>
            <a:cxnLst/>
            <a:rect l="l" t="t" r="r" b="b"/>
            <a:pathLst>
              <a:path w="105410" h="52705">
                <a:moveTo>
                  <a:pt x="104965" y="0"/>
                </a:moveTo>
                <a:lnTo>
                  <a:pt x="0" y="26250"/>
                </a:lnTo>
                <a:lnTo>
                  <a:pt x="104965" y="52489"/>
                </a:lnTo>
                <a:lnTo>
                  <a:pt x="104965" y="0"/>
                </a:lnTo>
                <a:close/>
              </a:path>
            </a:pathLst>
          </a:custGeom>
          <a:solidFill>
            <a:srgbClr val="000000"/>
          </a:solidFill>
        </p:spPr>
        <p:txBody>
          <a:bodyPr wrap="square" lIns="0" tIns="0" rIns="0" bIns="0" rtlCol="0"/>
          <a:lstStyle/>
          <a:p>
            <a:endParaRPr/>
          </a:p>
        </p:txBody>
      </p:sp>
      <p:sp>
        <p:nvSpPr>
          <p:cNvPr id="51" name="object 51"/>
          <p:cNvSpPr/>
          <p:nvPr/>
        </p:nvSpPr>
        <p:spPr>
          <a:xfrm>
            <a:off x="1944833" y="2084388"/>
            <a:ext cx="118809" cy="68655"/>
          </a:xfrm>
          <a:custGeom>
            <a:avLst/>
            <a:gdLst/>
            <a:ahLst/>
            <a:cxnLst/>
            <a:rect l="l" t="t" r="r" b="b"/>
            <a:pathLst>
              <a:path w="105410" h="52705">
                <a:moveTo>
                  <a:pt x="104965" y="52489"/>
                </a:moveTo>
                <a:lnTo>
                  <a:pt x="0" y="26250"/>
                </a:lnTo>
                <a:lnTo>
                  <a:pt x="104965" y="0"/>
                </a:lnTo>
              </a:path>
            </a:pathLst>
          </a:custGeom>
          <a:ln w="3175">
            <a:solidFill>
              <a:srgbClr val="000000"/>
            </a:solidFill>
          </a:ln>
        </p:spPr>
        <p:txBody>
          <a:bodyPr wrap="square" lIns="0" tIns="0" rIns="0" bIns="0" rtlCol="0"/>
          <a:lstStyle/>
          <a:p>
            <a:endParaRPr/>
          </a:p>
        </p:txBody>
      </p:sp>
      <p:sp>
        <p:nvSpPr>
          <p:cNvPr id="52" name="object 52"/>
          <p:cNvSpPr/>
          <p:nvPr/>
        </p:nvSpPr>
        <p:spPr>
          <a:xfrm>
            <a:off x="4950087" y="2084388"/>
            <a:ext cx="118809" cy="68655"/>
          </a:xfrm>
          <a:custGeom>
            <a:avLst/>
            <a:gdLst/>
            <a:ahLst/>
            <a:cxnLst/>
            <a:rect l="l" t="t" r="r" b="b"/>
            <a:pathLst>
              <a:path w="105410" h="52705">
                <a:moveTo>
                  <a:pt x="0" y="0"/>
                </a:moveTo>
                <a:lnTo>
                  <a:pt x="0" y="52489"/>
                </a:lnTo>
                <a:lnTo>
                  <a:pt x="104978" y="26250"/>
                </a:lnTo>
                <a:lnTo>
                  <a:pt x="0" y="0"/>
                </a:lnTo>
                <a:close/>
              </a:path>
            </a:pathLst>
          </a:custGeom>
          <a:solidFill>
            <a:srgbClr val="000000"/>
          </a:solidFill>
        </p:spPr>
        <p:txBody>
          <a:bodyPr wrap="square" lIns="0" tIns="0" rIns="0" bIns="0" rtlCol="0"/>
          <a:lstStyle/>
          <a:p>
            <a:endParaRPr/>
          </a:p>
        </p:txBody>
      </p:sp>
      <p:sp>
        <p:nvSpPr>
          <p:cNvPr id="53" name="object 53"/>
          <p:cNvSpPr/>
          <p:nvPr/>
        </p:nvSpPr>
        <p:spPr>
          <a:xfrm>
            <a:off x="4950087" y="2084388"/>
            <a:ext cx="118809" cy="68655"/>
          </a:xfrm>
          <a:custGeom>
            <a:avLst/>
            <a:gdLst/>
            <a:ahLst/>
            <a:cxnLst/>
            <a:rect l="l" t="t" r="r" b="b"/>
            <a:pathLst>
              <a:path w="105410" h="52705">
                <a:moveTo>
                  <a:pt x="0" y="0"/>
                </a:moveTo>
                <a:lnTo>
                  <a:pt x="104978" y="26250"/>
                </a:lnTo>
                <a:lnTo>
                  <a:pt x="0" y="52489"/>
                </a:lnTo>
              </a:path>
            </a:pathLst>
          </a:custGeom>
          <a:ln w="3175">
            <a:solidFill>
              <a:srgbClr val="000000"/>
            </a:solidFill>
          </a:ln>
        </p:spPr>
        <p:txBody>
          <a:bodyPr wrap="square" lIns="0" tIns="0" rIns="0" bIns="0" rtlCol="0"/>
          <a:lstStyle/>
          <a:p>
            <a:endParaRPr/>
          </a:p>
        </p:txBody>
      </p:sp>
      <p:sp>
        <p:nvSpPr>
          <p:cNvPr id="54" name="object 54"/>
          <p:cNvSpPr txBox="1"/>
          <p:nvPr/>
        </p:nvSpPr>
        <p:spPr>
          <a:xfrm>
            <a:off x="2865217" y="6612429"/>
            <a:ext cx="1319067"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VARI</a:t>
            </a:r>
            <a:r>
              <a:rPr sz="1650" b="1" spc="80" dirty="0">
                <a:latin typeface="Courier New"/>
                <a:cs typeface="Courier New"/>
              </a:rPr>
              <a:t>G</a:t>
            </a:r>
            <a:r>
              <a:rPr sz="1650" b="1" dirty="0">
                <a:latin typeface="Courier New"/>
                <a:cs typeface="Courier New"/>
              </a:rPr>
              <a:t>B.S.</a:t>
            </a:r>
            <a:endParaRPr sz="1650">
              <a:latin typeface="Courier New"/>
              <a:cs typeface="Courier New"/>
            </a:endParaRPr>
          </a:p>
        </p:txBody>
      </p:sp>
      <p:sp>
        <p:nvSpPr>
          <p:cNvPr id="55" name="object 55"/>
          <p:cNvSpPr txBox="1"/>
          <p:nvPr/>
        </p:nvSpPr>
        <p:spPr>
          <a:xfrm>
            <a:off x="2995377" y="6967963"/>
            <a:ext cx="1069997" cy="372226"/>
          </a:xfrm>
          <a:prstGeom prst="rect">
            <a:avLst/>
          </a:prstGeom>
        </p:spPr>
        <p:txBody>
          <a:bodyPr vert="horz" wrap="square" lIns="0" tIns="0" rIns="0" bIns="0" rtlCol="0">
            <a:spAutoFit/>
          </a:bodyPr>
          <a:lstStyle/>
          <a:p>
            <a:pPr marL="12700">
              <a:lnSpc>
                <a:spcPct val="100000"/>
              </a:lnSpc>
            </a:pPr>
            <a:r>
              <a:rPr sz="1650" b="1" dirty="0">
                <a:latin typeface="Courier New"/>
                <a:cs typeface="Courier New"/>
              </a:rPr>
              <a:t>RIO</a:t>
            </a:r>
            <a:r>
              <a:rPr sz="1650" b="1" spc="240" dirty="0">
                <a:latin typeface="Courier New"/>
                <a:cs typeface="Courier New"/>
              </a:rPr>
              <a:t> </a:t>
            </a:r>
            <a:r>
              <a:rPr sz="1650" b="1" dirty="0">
                <a:latin typeface="Courier New"/>
                <a:cs typeface="Courier New"/>
              </a:rPr>
              <a:t>RIO</a:t>
            </a:r>
            <a:endParaRPr sz="1650">
              <a:latin typeface="Courier New"/>
              <a:cs typeface="Courier New"/>
            </a:endParaRPr>
          </a:p>
        </p:txBody>
      </p:sp>
      <p:sp>
        <p:nvSpPr>
          <p:cNvPr id="56" name="object 56"/>
          <p:cNvSpPr/>
          <p:nvPr/>
        </p:nvSpPr>
        <p:spPr>
          <a:xfrm>
            <a:off x="1980319" y="7064080"/>
            <a:ext cx="887489" cy="141446"/>
          </a:xfrm>
          <a:custGeom>
            <a:avLst/>
            <a:gdLst/>
            <a:ahLst/>
            <a:cxnLst/>
            <a:rect l="l" t="t" r="r" b="b"/>
            <a:pathLst>
              <a:path w="787400" h="108585">
                <a:moveTo>
                  <a:pt x="0" y="87477"/>
                </a:moveTo>
                <a:lnTo>
                  <a:pt x="765" y="87122"/>
                </a:lnTo>
                <a:lnTo>
                  <a:pt x="6124" y="84634"/>
                </a:lnTo>
                <a:lnTo>
                  <a:pt x="20670" y="77881"/>
                </a:lnTo>
                <a:lnTo>
                  <a:pt x="77498" y="51795"/>
                </a:lnTo>
                <a:lnTo>
                  <a:pt x="113728" y="37061"/>
                </a:lnTo>
                <a:lnTo>
                  <a:pt x="157249" y="22521"/>
                </a:lnTo>
                <a:lnTo>
                  <a:pt x="207623" y="10169"/>
                </a:lnTo>
                <a:lnTo>
                  <a:pt x="264411" y="1998"/>
                </a:lnTo>
                <a:lnTo>
                  <a:pt x="327177" y="0"/>
                </a:lnTo>
                <a:lnTo>
                  <a:pt x="377715" y="3459"/>
                </a:lnTo>
                <a:lnTo>
                  <a:pt x="430017" y="10630"/>
                </a:lnTo>
                <a:lnTo>
                  <a:pt x="482728" y="20632"/>
                </a:lnTo>
                <a:lnTo>
                  <a:pt x="534496" y="32581"/>
                </a:lnTo>
                <a:lnTo>
                  <a:pt x="583969" y="45598"/>
                </a:lnTo>
                <a:lnTo>
                  <a:pt x="629792" y="58800"/>
                </a:lnTo>
                <a:lnTo>
                  <a:pt x="670612" y="71305"/>
                </a:lnTo>
                <a:lnTo>
                  <a:pt x="752619" y="97401"/>
                </a:lnTo>
                <a:lnTo>
                  <a:pt x="777032" y="105190"/>
                </a:lnTo>
                <a:lnTo>
                  <a:pt x="786026" y="108060"/>
                </a:lnTo>
                <a:lnTo>
                  <a:pt x="787311" y="108470"/>
                </a:lnTo>
              </a:path>
            </a:pathLst>
          </a:custGeom>
          <a:ln w="10497">
            <a:solidFill>
              <a:srgbClr val="000000"/>
            </a:solidFill>
            <a:prstDash val="lgDash"/>
          </a:ln>
        </p:spPr>
        <p:txBody>
          <a:bodyPr wrap="square" lIns="0" tIns="0" rIns="0" bIns="0" rtlCol="0"/>
          <a:lstStyle/>
          <a:p>
            <a:endParaRPr/>
          </a:p>
        </p:txBody>
      </p:sp>
      <p:sp>
        <p:nvSpPr>
          <p:cNvPr id="57" name="object 57"/>
          <p:cNvSpPr/>
          <p:nvPr/>
        </p:nvSpPr>
        <p:spPr>
          <a:xfrm>
            <a:off x="1958203" y="7078621"/>
            <a:ext cx="151016" cy="111668"/>
          </a:xfrm>
          <a:custGeom>
            <a:avLst/>
            <a:gdLst/>
            <a:ahLst/>
            <a:cxnLst/>
            <a:rect l="l" t="t" r="r" b="b"/>
            <a:pathLst>
              <a:path w="133985" h="85725">
                <a:moveTo>
                  <a:pt x="105714" y="0"/>
                </a:moveTo>
                <a:lnTo>
                  <a:pt x="0" y="85432"/>
                </a:lnTo>
                <a:lnTo>
                  <a:pt x="133477" y="59804"/>
                </a:lnTo>
                <a:lnTo>
                  <a:pt x="105714" y="0"/>
                </a:lnTo>
                <a:close/>
              </a:path>
            </a:pathLst>
          </a:custGeom>
          <a:solidFill>
            <a:srgbClr val="000000"/>
          </a:solidFill>
        </p:spPr>
        <p:txBody>
          <a:bodyPr wrap="square" lIns="0" tIns="0" rIns="0" bIns="0" rtlCol="0"/>
          <a:lstStyle/>
          <a:p>
            <a:endParaRPr/>
          </a:p>
        </p:txBody>
      </p:sp>
      <p:sp>
        <p:nvSpPr>
          <p:cNvPr id="58" name="object 58"/>
          <p:cNvSpPr/>
          <p:nvPr/>
        </p:nvSpPr>
        <p:spPr>
          <a:xfrm>
            <a:off x="1980319" y="7089440"/>
            <a:ext cx="120241" cy="89334"/>
          </a:xfrm>
          <a:custGeom>
            <a:avLst/>
            <a:gdLst/>
            <a:ahLst/>
            <a:cxnLst/>
            <a:rect l="l" t="t" r="r" b="b"/>
            <a:pathLst>
              <a:path w="106680" h="68579">
                <a:moveTo>
                  <a:pt x="106260" y="47599"/>
                </a:moveTo>
                <a:lnTo>
                  <a:pt x="0" y="68008"/>
                </a:lnTo>
                <a:lnTo>
                  <a:pt x="84162" y="0"/>
                </a:lnTo>
              </a:path>
            </a:pathLst>
          </a:custGeom>
          <a:ln w="10497">
            <a:solidFill>
              <a:srgbClr val="000000"/>
            </a:solidFill>
            <a:prstDash val="lgDash"/>
          </a:ln>
        </p:spPr>
        <p:txBody>
          <a:bodyPr wrap="square" lIns="0" tIns="0" rIns="0" bIns="0" rtlCol="0"/>
          <a:lstStyle/>
          <a:p>
            <a:endParaRPr/>
          </a:p>
        </p:txBody>
      </p:sp>
      <p:sp>
        <p:nvSpPr>
          <p:cNvPr id="59" name="object 59"/>
          <p:cNvSpPr/>
          <p:nvPr/>
        </p:nvSpPr>
        <p:spPr>
          <a:xfrm>
            <a:off x="2738048" y="7120823"/>
            <a:ext cx="153163" cy="93470"/>
          </a:xfrm>
          <a:custGeom>
            <a:avLst/>
            <a:gdLst/>
            <a:ahLst/>
            <a:cxnLst/>
            <a:rect l="l" t="t" r="r" b="b"/>
            <a:pathLst>
              <a:path w="135889" h="71754">
                <a:moveTo>
                  <a:pt x="20053" y="0"/>
                </a:moveTo>
                <a:lnTo>
                  <a:pt x="0" y="62801"/>
                </a:lnTo>
                <a:lnTo>
                  <a:pt x="135648" y="71488"/>
                </a:lnTo>
                <a:lnTo>
                  <a:pt x="20053" y="0"/>
                </a:lnTo>
                <a:close/>
              </a:path>
            </a:pathLst>
          </a:custGeom>
          <a:solidFill>
            <a:srgbClr val="000000"/>
          </a:solidFill>
        </p:spPr>
        <p:txBody>
          <a:bodyPr wrap="square" lIns="0" tIns="0" rIns="0" bIns="0" rtlCol="0"/>
          <a:lstStyle/>
          <a:p>
            <a:endParaRPr/>
          </a:p>
        </p:txBody>
      </p:sp>
      <p:sp>
        <p:nvSpPr>
          <p:cNvPr id="60" name="object 60"/>
          <p:cNvSpPr/>
          <p:nvPr/>
        </p:nvSpPr>
        <p:spPr>
          <a:xfrm>
            <a:off x="2745992" y="7131229"/>
            <a:ext cx="122388" cy="74445"/>
          </a:xfrm>
          <a:custGeom>
            <a:avLst/>
            <a:gdLst/>
            <a:ahLst/>
            <a:cxnLst/>
            <a:rect l="l" t="t" r="r" b="b"/>
            <a:pathLst>
              <a:path w="108585" h="57150">
                <a:moveTo>
                  <a:pt x="15963" y="0"/>
                </a:moveTo>
                <a:lnTo>
                  <a:pt x="107988" y="56921"/>
                </a:lnTo>
                <a:lnTo>
                  <a:pt x="0" y="50012"/>
                </a:lnTo>
              </a:path>
            </a:pathLst>
          </a:custGeom>
          <a:ln w="10497">
            <a:solidFill>
              <a:srgbClr val="000000"/>
            </a:solidFill>
            <a:prstDash val="lgDash"/>
          </a:ln>
        </p:spPr>
        <p:txBody>
          <a:bodyPr wrap="square" lIns="0" tIns="0" rIns="0" bIns="0" rtlCol="0"/>
          <a:lstStyle/>
          <a:p>
            <a:endParaRPr/>
          </a:p>
        </p:txBody>
      </p:sp>
      <p:sp>
        <p:nvSpPr>
          <p:cNvPr id="61" name="object 61"/>
          <p:cNvSpPr/>
          <p:nvPr/>
        </p:nvSpPr>
        <p:spPr>
          <a:xfrm>
            <a:off x="4121874" y="7054964"/>
            <a:ext cx="733610" cy="123248"/>
          </a:xfrm>
          <a:custGeom>
            <a:avLst/>
            <a:gdLst/>
            <a:ahLst/>
            <a:cxnLst/>
            <a:rect l="l" t="t" r="r" b="b"/>
            <a:pathLst>
              <a:path w="650875" h="94614">
                <a:moveTo>
                  <a:pt x="0" y="94475"/>
                </a:moveTo>
                <a:lnTo>
                  <a:pt x="656" y="94119"/>
                </a:lnTo>
                <a:lnTo>
                  <a:pt x="5248" y="91632"/>
                </a:lnTo>
                <a:lnTo>
                  <a:pt x="17712" y="84879"/>
                </a:lnTo>
                <a:lnTo>
                  <a:pt x="72077" y="55870"/>
                </a:lnTo>
                <a:lnTo>
                  <a:pt x="111408" y="37660"/>
                </a:lnTo>
                <a:lnTo>
                  <a:pt x="159137" y="20206"/>
                </a:lnTo>
                <a:lnTo>
                  <a:pt x="214424" y="6617"/>
                </a:lnTo>
                <a:lnTo>
                  <a:pt x="276428" y="0"/>
                </a:lnTo>
                <a:lnTo>
                  <a:pt x="332283" y="1463"/>
                </a:lnTo>
                <a:lnTo>
                  <a:pt x="389695" y="8225"/>
                </a:lnTo>
                <a:lnTo>
                  <a:pt x="446135" y="18584"/>
                </a:lnTo>
                <a:lnTo>
                  <a:pt x="499076" y="30839"/>
                </a:lnTo>
                <a:lnTo>
                  <a:pt x="545990" y="43287"/>
                </a:lnTo>
                <a:lnTo>
                  <a:pt x="584352" y="54229"/>
                </a:lnTo>
                <a:lnTo>
                  <a:pt x="622788" y="65359"/>
                </a:lnTo>
                <a:lnTo>
                  <a:pt x="642526" y="71075"/>
                </a:lnTo>
                <a:lnTo>
                  <a:pt x="649798" y="73181"/>
                </a:lnTo>
                <a:lnTo>
                  <a:pt x="650836" y="73482"/>
                </a:lnTo>
              </a:path>
            </a:pathLst>
          </a:custGeom>
          <a:ln w="10497">
            <a:solidFill>
              <a:srgbClr val="000000"/>
            </a:solidFill>
            <a:prstDash val="lgDash"/>
          </a:ln>
        </p:spPr>
        <p:txBody>
          <a:bodyPr wrap="square" lIns="0" tIns="0" rIns="0" bIns="0" rtlCol="0"/>
          <a:lstStyle/>
          <a:p>
            <a:endParaRPr/>
          </a:p>
        </p:txBody>
      </p:sp>
      <p:sp>
        <p:nvSpPr>
          <p:cNvPr id="62" name="object 62"/>
          <p:cNvSpPr/>
          <p:nvPr/>
        </p:nvSpPr>
        <p:spPr>
          <a:xfrm>
            <a:off x="4100417" y="7071888"/>
            <a:ext cx="148869" cy="119940"/>
          </a:xfrm>
          <a:custGeom>
            <a:avLst/>
            <a:gdLst/>
            <a:ahLst/>
            <a:cxnLst/>
            <a:rect l="l" t="t" r="r" b="b"/>
            <a:pathLst>
              <a:path w="132079" h="92075">
                <a:moveTo>
                  <a:pt x="100253" y="0"/>
                </a:moveTo>
                <a:lnTo>
                  <a:pt x="0" y="91795"/>
                </a:lnTo>
                <a:lnTo>
                  <a:pt x="131648" y="57975"/>
                </a:lnTo>
                <a:lnTo>
                  <a:pt x="100253" y="0"/>
                </a:lnTo>
                <a:close/>
              </a:path>
            </a:pathLst>
          </a:custGeom>
          <a:solidFill>
            <a:srgbClr val="000000"/>
          </a:solidFill>
        </p:spPr>
        <p:txBody>
          <a:bodyPr wrap="square" lIns="0" tIns="0" rIns="0" bIns="0" rtlCol="0"/>
          <a:lstStyle/>
          <a:p>
            <a:endParaRPr/>
          </a:p>
        </p:txBody>
      </p:sp>
      <p:sp>
        <p:nvSpPr>
          <p:cNvPr id="63" name="object 63"/>
          <p:cNvSpPr/>
          <p:nvPr/>
        </p:nvSpPr>
        <p:spPr>
          <a:xfrm>
            <a:off x="4121874" y="7082839"/>
            <a:ext cx="118809" cy="95952"/>
          </a:xfrm>
          <a:custGeom>
            <a:avLst/>
            <a:gdLst/>
            <a:ahLst/>
            <a:cxnLst/>
            <a:rect l="l" t="t" r="r" b="b"/>
            <a:pathLst>
              <a:path w="105410" h="73660">
                <a:moveTo>
                  <a:pt x="104800" y="46151"/>
                </a:moveTo>
                <a:lnTo>
                  <a:pt x="0" y="73075"/>
                </a:lnTo>
                <a:lnTo>
                  <a:pt x="79794" y="0"/>
                </a:lnTo>
              </a:path>
            </a:pathLst>
          </a:custGeom>
          <a:ln w="10497">
            <a:solidFill>
              <a:srgbClr val="000000"/>
            </a:solidFill>
            <a:prstDash val="lgDash"/>
          </a:ln>
        </p:spPr>
        <p:txBody>
          <a:bodyPr wrap="square" lIns="0" tIns="0" rIns="0" bIns="0" rtlCol="0"/>
          <a:lstStyle/>
          <a:p>
            <a:endParaRPr/>
          </a:p>
        </p:txBody>
      </p:sp>
      <p:sp>
        <p:nvSpPr>
          <p:cNvPr id="64" name="object 64"/>
          <p:cNvSpPr/>
          <p:nvPr/>
        </p:nvSpPr>
        <p:spPr>
          <a:xfrm>
            <a:off x="4725768" y="7069505"/>
            <a:ext cx="153163" cy="89334"/>
          </a:xfrm>
          <a:custGeom>
            <a:avLst/>
            <a:gdLst/>
            <a:ahLst/>
            <a:cxnLst/>
            <a:rect l="l" t="t" r="r" b="b"/>
            <a:pathLst>
              <a:path w="135889" h="68579">
                <a:moveTo>
                  <a:pt x="18338" y="0"/>
                </a:moveTo>
                <a:lnTo>
                  <a:pt x="0" y="63334"/>
                </a:lnTo>
                <a:lnTo>
                  <a:pt x="135826" y="68338"/>
                </a:lnTo>
                <a:lnTo>
                  <a:pt x="18338" y="0"/>
                </a:lnTo>
                <a:close/>
              </a:path>
            </a:pathLst>
          </a:custGeom>
          <a:solidFill>
            <a:srgbClr val="000000"/>
          </a:solidFill>
        </p:spPr>
        <p:txBody>
          <a:bodyPr wrap="square" lIns="0" tIns="0" rIns="0" bIns="0" rtlCol="0"/>
          <a:lstStyle/>
          <a:p>
            <a:endParaRPr/>
          </a:p>
        </p:txBody>
      </p:sp>
      <p:sp>
        <p:nvSpPr>
          <p:cNvPr id="65" name="object 65"/>
          <p:cNvSpPr/>
          <p:nvPr/>
        </p:nvSpPr>
        <p:spPr>
          <a:xfrm>
            <a:off x="4733554" y="7079829"/>
            <a:ext cx="122388" cy="71137"/>
          </a:xfrm>
          <a:custGeom>
            <a:avLst/>
            <a:gdLst/>
            <a:ahLst/>
            <a:cxnLst/>
            <a:rect l="l" t="t" r="r" b="b"/>
            <a:pathLst>
              <a:path w="108585" h="54610">
                <a:moveTo>
                  <a:pt x="14605" y="0"/>
                </a:moveTo>
                <a:lnTo>
                  <a:pt x="108140" y="54394"/>
                </a:lnTo>
                <a:lnTo>
                  <a:pt x="0" y="50406"/>
                </a:lnTo>
              </a:path>
            </a:pathLst>
          </a:custGeom>
          <a:ln w="10497">
            <a:solidFill>
              <a:srgbClr val="000000"/>
            </a:solidFill>
            <a:prstDash val="lgDash"/>
          </a:ln>
        </p:spPr>
        <p:txBody>
          <a:bodyPr wrap="square" lIns="0" tIns="0" rIns="0" bIns="0" rtlCol="0"/>
          <a:lstStyle/>
          <a:p>
            <a:endParaRPr/>
          </a:p>
        </p:txBody>
      </p:sp>
      <p:sp>
        <p:nvSpPr>
          <p:cNvPr id="66" name="object 66"/>
          <p:cNvSpPr txBox="1"/>
          <p:nvPr/>
        </p:nvSpPr>
        <p:spPr>
          <a:xfrm>
            <a:off x="1097229" y="7098930"/>
            <a:ext cx="1603748" cy="253916"/>
          </a:xfrm>
          <a:prstGeom prst="rect">
            <a:avLst/>
          </a:prstGeom>
        </p:spPr>
        <p:txBody>
          <a:bodyPr vert="horz" wrap="square" lIns="0" tIns="0" rIns="0" bIns="0" rtlCol="0">
            <a:spAutoFit/>
          </a:bodyPr>
          <a:lstStyle/>
          <a:p>
            <a:pPr marL="12700">
              <a:lnSpc>
                <a:spcPct val="100000"/>
              </a:lnSpc>
            </a:pPr>
            <a:r>
              <a:rPr sz="2475" b="1" baseline="-13468" dirty="0">
                <a:latin typeface="Courier New"/>
                <a:cs typeface="Courier New"/>
              </a:rPr>
              <a:t>(LOGAN</a:t>
            </a:r>
            <a:r>
              <a:rPr sz="1600" b="1" baseline="-13468" dirty="0">
                <a:latin typeface="Courier New"/>
                <a:cs typeface="Courier New"/>
              </a:rPr>
              <a:t>)</a:t>
            </a:r>
            <a:r>
              <a:rPr sz="1600" b="1" spc="-1350" baseline="-13468" dirty="0">
                <a:latin typeface="Courier New"/>
                <a:cs typeface="Courier New"/>
              </a:rPr>
              <a:t> </a:t>
            </a:r>
            <a:r>
              <a:rPr lang="en-US" sz="1600" b="1" spc="-1350" baseline="-13468" dirty="0" smtClean="0">
                <a:latin typeface="Courier New"/>
                <a:cs typeface="Courier New"/>
              </a:rPr>
              <a:t>   </a:t>
            </a:r>
            <a:r>
              <a:rPr sz="1600" dirty="0" smtClean="0">
                <a:latin typeface="Arial"/>
                <a:cs typeface="Arial"/>
              </a:rPr>
              <a:t>Airline</a:t>
            </a:r>
            <a:r>
              <a:rPr lang="en-US" sz="1600" dirty="0" smtClean="0">
                <a:latin typeface="Arial"/>
                <a:cs typeface="Arial"/>
              </a:rPr>
              <a:t> </a:t>
            </a:r>
            <a:endParaRPr sz="1600" dirty="0">
              <a:latin typeface="Arial"/>
              <a:cs typeface="Arial"/>
            </a:endParaRPr>
          </a:p>
        </p:txBody>
      </p:sp>
      <p:sp>
        <p:nvSpPr>
          <p:cNvPr id="67" name="object 67"/>
          <p:cNvSpPr txBox="1"/>
          <p:nvPr/>
        </p:nvSpPr>
        <p:spPr>
          <a:xfrm>
            <a:off x="4178543" y="7138335"/>
            <a:ext cx="762253" cy="246221"/>
          </a:xfrm>
          <a:prstGeom prst="rect">
            <a:avLst/>
          </a:prstGeom>
        </p:spPr>
        <p:txBody>
          <a:bodyPr vert="horz" wrap="square" lIns="0" tIns="0" rIns="0" bIns="0" rtlCol="0">
            <a:spAutoFit/>
          </a:bodyPr>
          <a:lstStyle/>
          <a:p>
            <a:pPr marL="12700">
              <a:lnSpc>
                <a:spcPct val="100000"/>
              </a:lnSpc>
            </a:pPr>
            <a:r>
              <a:rPr sz="1600" dirty="0">
                <a:latin typeface="Arial"/>
                <a:cs typeface="Arial"/>
              </a:rPr>
              <a:t>Balloon</a:t>
            </a:r>
          </a:p>
        </p:txBody>
      </p:sp>
      <p:sp>
        <p:nvSpPr>
          <p:cNvPr id="68" name="object 68"/>
          <p:cNvSpPr txBox="1"/>
          <p:nvPr/>
        </p:nvSpPr>
        <p:spPr>
          <a:xfrm>
            <a:off x="1175909" y="1697278"/>
            <a:ext cx="5682091" cy="253916"/>
          </a:xfrm>
          <a:prstGeom prst="rect">
            <a:avLst/>
          </a:prstGeom>
          <a:ln w="28575">
            <a:noFill/>
          </a:ln>
        </p:spPr>
        <p:txBody>
          <a:bodyPr vert="horz" wrap="square" lIns="0" tIns="0" rIns="0" bIns="0" rtlCol="0">
            <a:spAutoFit/>
          </a:bodyPr>
          <a:lstStyle/>
          <a:p>
            <a:pPr marL="12700">
              <a:lnSpc>
                <a:spcPct val="100000"/>
              </a:lnSpc>
            </a:pPr>
            <a:r>
              <a:rPr sz="2475" b="1" baseline="-10101" dirty="0">
                <a:latin typeface="Courier New"/>
                <a:cs typeface="Courier New"/>
              </a:rPr>
              <a:t>HAZELS</a:t>
            </a:r>
            <a:r>
              <a:rPr sz="2475" b="1" spc="-1102" baseline="-10101" dirty="0">
                <a:latin typeface="Courier New"/>
                <a:cs typeface="Courier New"/>
              </a:rPr>
              <a:t> </a:t>
            </a:r>
            <a:r>
              <a:rPr sz="1150" dirty="0">
                <a:latin typeface="Courier New"/>
                <a:cs typeface="Courier New"/>
              </a:rPr>
              <a:t>"</a:t>
            </a:r>
            <a:r>
              <a:rPr sz="1400" dirty="0">
                <a:latin typeface="Courier New"/>
                <a:cs typeface="Courier New"/>
              </a:rPr>
              <a:t>3 Shipments of Plumed Hats"</a:t>
            </a:r>
          </a:p>
        </p:txBody>
      </p:sp>
      <p:sp>
        <p:nvSpPr>
          <p:cNvPr id="69" name="object 69"/>
          <p:cNvSpPr txBox="1"/>
          <p:nvPr/>
        </p:nvSpPr>
        <p:spPr>
          <a:xfrm>
            <a:off x="2427446" y="2122018"/>
            <a:ext cx="1821840" cy="215444"/>
          </a:xfrm>
          <a:prstGeom prst="rect">
            <a:avLst/>
          </a:prstGeom>
        </p:spPr>
        <p:txBody>
          <a:bodyPr vert="horz" wrap="square" lIns="0" tIns="0" rIns="0" bIns="0" rtlCol="0">
            <a:spAutoFit/>
          </a:bodyPr>
          <a:lstStyle/>
          <a:p>
            <a:pPr marL="12700">
              <a:lnSpc>
                <a:spcPct val="100000"/>
              </a:lnSpc>
            </a:pPr>
            <a:r>
              <a:rPr sz="1150" dirty="0">
                <a:latin typeface="Courier New"/>
                <a:cs typeface="Courier New"/>
              </a:rPr>
              <a:t>"</a:t>
            </a:r>
            <a:r>
              <a:rPr sz="1400" dirty="0">
                <a:latin typeface="Courier New"/>
                <a:cs typeface="Courier New"/>
              </a:rPr>
              <a:t>Check</a:t>
            </a:r>
            <a:r>
              <a:rPr sz="1400" spc="-35" dirty="0">
                <a:latin typeface="Courier New"/>
                <a:cs typeface="Courier New"/>
              </a:rPr>
              <a:t> </a:t>
            </a:r>
            <a:r>
              <a:rPr sz="1400" dirty="0">
                <a:latin typeface="Courier New"/>
                <a:cs typeface="Courier New"/>
              </a:rPr>
              <a:t>Inventory"</a:t>
            </a:r>
          </a:p>
        </p:txBody>
      </p:sp>
      <p:sp>
        <p:nvSpPr>
          <p:cNvPr id="70" name="object 70"/>
          <p:cNvSpPr txBox="1"/>
          <p:nvPr/>
        </p:nvSpPr>
        <p:spPr>
          <a:xfrm>
            <a:off x="2214474" y="3380042"/>
            <a:ext cx="3496380" cy="215444"/>
          </a:xfrm>
          <a:prstGeom prst="rect">
            <a:avLst/>
          </a:prstGeom>
        </p:spPr>
        <p:txBody>
          <a:bodyPr vert="horz" wrap="square" lIns="0" tIns="0" rIns="0" bIns="0" rtlCol="0">
            <a:spAutoFit/>
          </a:bodyPr>
          <a:lstStyle/>
          <a:p>
            <a:pPr marL="12700">
              <a:lnSpc>
                <a:spcPct val="100000"/>
              </a:lnSpc>
            </a:pPr>
            <a:r>
              <a:rPr sz="1400" dirty="0">
                <a:latin typeface="Courier New"/>
                <a:cs typeface="Courier New"/>
              </a:rPr>
              <a:t>"Did shipment</a:t>
            </a:r>
            <a:r>
              <a:rPr sz="1400" spc="-15" dirty="0">
                <a:latin typeface="Courier New"/>
                <a:cs typeface="Courier New"/>
              </a:rPr>
              <a:t> </a:t>
            </a:r>
            <a:r>
              <a:rPr sz="1400" dirty="0">
                <a:latin typeface="Courier New"/>
                <a:cs typeface="Courier New"/>
              </a:rPr>
              <a:t>arrive?"</a:t>
            </a:r>
          </a:p>
        </p:txBody>
      </p:sp>
      <p:sp>
        <p:nvSpPr>
          <p:cNvPr id="71" name="object 71"/>
          <p:cNvSpPr txBox="1"/>
          <p:nvPr/>
        </p:nvSpPr>
        <p:spPr>
          <a:xfrm>
            <a:off x="2486604" y="3817615"/>
            <a:ext cx="2555654" cy="215444"/>
          </a:xfrm>
          <a:prstGeom prst="rect">
            <a:avLst/>
          </a:prstGeom>
        </p:spPr>
        <p:txBody>
          <a:bodyPr vert="horz" wrap="square" lIns="0" tIns="0" rIns="0" bIns="0" rtlCol="0">
            <a:spAutoFit/>
          </a:bodyPr>
          <a:lstStyle/>
          <a:p>
            <a:pPr marL="12700">
              <a:lnSpc>
                <a:spcPct val="100000"/>
              </a:lnSpc>
            </a:pPr>
            <a:r>
              <a:rPr sz="1400" dirty="0">
                <a:latin typeface="Courier New"/>
                <a:cs typeface="Courier New"/>
              </a:rPr>
              <a:t>"Whoa, too</a:t>
            </a:r>
            <a:r>
              <a:rPr sz="1400" spc="-40" dirty="0">
                <a:latin typeface="Courier New"/>
                <a:cs typeface="Courier New"/>
              </a:rPr>
              <a:t> </a:t>
            </a:r>
            <a:r>
              <a:rPr sz="1400" dirty="0">
                <a:latin typeface="Courier New"/>
                <a:cs typeface="Courier New"/>
              </a:rPr>
              <a:t>fast"</a:t>
            </a:r>
            <a:endParaRPr sz="1400">
              <a:latin typeface="Courier New"/>
              <a:cs typeface="Courier New"/>
            </a:endParaRPr>
          </a:p>
        </p:txBody>
      </p:sp>
      <p:sp>
        <p:nvSpPr>
          <p:cNvPr id="72" name="object 72"/>
          <p:cNvSpPr/>
          <p:nvPr/>
        </p:nvSpPr>
        <p:spPr>
          <a:xfrm>
            <a:off x="3281807" y="6152473"/>
            <a:ext cx="0" cy="424338"/>
          </a:xfrm>
          <a:custGeom>
            <a:avLst/>
            <a:gdLst/>
            <a:ahLst/>
            <a:cxnLst/>
            <a:rect l="l" t="t" r="r" b="b"/>
            <a:pathLst>
              <a:path h="325754">
                <a:moveTo>
                  <a:pt x="0" y="0"/>
                </a:moveTo>
                <a:lnTo>
                  <a:pt x="0" y="325412"/>
                </a:lnTo>
              </a:path>
            </a:pathLst>
          </a:custGeom>
          <a:ln w="10497">
            <a:solidFill>
              <a:srgbClr val="000000"/>
            </a:solidFill>
          </a:ln>
        </p:spPr>
        <p:txBody>
          <a:bodyPr wrap="square" lIns="0" tIns="0" rIns="0" bIns="0" rtlCol="0"/>
          <a:lstStyle/>
          <a:p>
            <a:endParaRPr/>
          </a:p>
        </p:txBody>
      </p:sp>
      <p:sp>
        <p:nvSpPr>
          <p:cNvPr id="73" name="object 73"/>
          <p:cNvSpPr/>
          <p:nvPr/>
        </p:nvSpPr>
        <p:spPr>
          <a:xfrm>
            <a:off x="3244662" y="6124283"/>
            <a:ext cx="74435" cy="172051"/>
          </a:xfrm>
          <a:custGeom>
            <a:avLst/>
            <a:gdLst/>
            <a:ahLst/>
            <a:cxnLst/>
            <a:rect l="l" t="t" r="r" b="b"/>
            <a:pathLst>
              <a:path w="66039" h="132079">
                <a:moveTo>
                  <a:pt x="32956" y="0"/>
                </a:moveTo>
                <a:lnTo>
                  <a:pt x="0" y="131864"/>
                </a:lnTo>
                <a:lnTo>
                  <a:pt x="65925" y="131864"/>
                </a:lnTo>
                <a:lnTo>
                  <a:pt x="32956" y="0"/>
                </a:lnTo>
                <a:close/>
              </a:path>
            </a:pathLst>
          </a:custGeom>
          <a:solidFill>
            <a:srgbClr val="000000"/>
          </a:solidFill>
        </p:spPr>
        <p:txBody>
          <a:bodyPr wrap="square" lIns="0" tIns="0" rIns="0" bIns="0" rtlCol="0"/>
          <a:lstStyle/>
          <a:p>
            <a:endParaRPr/>
          </a:p>
        </p:txBody>
      </p:sp>
      <p:sp>
        <p:nvSpPr>
          <p:cNvPr id="74" name="object 74"/>
          <p:cNvSpPr/>
          <p:nvPr/>
        </p:nvSpPr>
        <p:spPr>
          <a:xfrm>
            <a:off x="3252234" y="6152473"/>
            <a:ext cx="59405" cy="137310"/>
          </a:xfrm>
          <a:custGeom>
            <a:avLst/>
            <a:gdLst/>
            <a:ahLst/>
            <a:cxnLst/>
            <a:rect l="l" t="t" r="r" b="b"/>
            <a:pathLst>
              <a:path w="52704" h="105410">
                <a:moveTo>
                  <a:pt x="0" y="104965"/>
                </a:moveTo>
                <a:lnTo>
                  <a:pt x="26238" y="0"/>
                </a:lnTo>
                <a:lnTo>
                  <a:pt x="52489" y="104965"/>
                </a:lnTo>
              </a:path>
            </a:pathLst>
          </a:custGeom>
          <a:ln w="10497">
            <a:solidFill>
              <a:srgbClr val="000000"/>
            </a:solidFill>
          </a:ln>
        </p:spPr>
        <p:txBody>
          <a:bodyPr wrap="square" lIns="0" tIns="0" rIns="0" bIns="0" rtlCol="0"/>
          <a:lstStyle/>
          <a:p>
            <a:endParaRPr/>
          </a:p>
        </p:txBody>
      </p:sp>
      <p:sp>
        <p:nvSpPr>
          <p:cNvPr id="75" name="object 75"/>
          <p:cNvSpPr/>
          <p:nvPr/>
        </p:nvSpPr>
        <p:spPr>
          <a:xfrm>
            <a:off x="3244662" y="6432783"/>
            <a:ext cx="74435" cy="172051"/>
          </a:xfrm>
          <a:custGeom>
            <a:avLst/>
            <a:gdLst/>
            <a:ahLst/>
            <a:cxnLst/>
            <a:rect l="l" t="t" r="r" b="b"/>
            <a:pathLst>
              <a:path w="66039" h="132079">
                <a:moveTo>
                  <a:pt x="65925" y="0"/>
                </a:moveTo>
                <a:lnTo>
                  <a:pt x="0" y="0"/>
                </a:lnTo>
                <a:lnTo>
                  <a:pt x="32956" y="131864"/>
                </a:lnTo>
                <a:lnTo>
                  <a:pt x="65925" y="0"/>
                </a:lnTo>
                <a:close/>
              </a:path>
            </a:pathLst>
          </a:custGeom>
          <a:solidFill>
            <a:srgbClr val="000000"/>
          </a:solidFill>
        </p:spPr>
        <p:txBody>
          <a:bodyPr wrap="square" lIns="0" tIns="0" rIns="0" bIns="0" rtlCol="0"/>
          <a:lstStyle/>
          <a:p>
            <a:endParaRPr/>
          </a:p>
        </p:txBody>
      </p:sp>
      <p:sp>
        <p:nvSpPr>
          <p:cNvPr id="76" name="object 76"/>
          <p:cNvSpPr/>
          <p:nvPr/>
        </p:nvSpPr>
        <p:spPr>
          <a:xfrm>
            <a:off x="3252234" y="6439615"/>
            <a:ext cx="59405" cy="137310"/>
          </a:xfrm>
          <a:custGeom>
            <a:avLst/>
            <a:gdLst/>
            <a:ahLst/>
            <a:cxnLst/>
            <a:rect l="l" t="t" r="r" b="b"/>
            <a:pathLst>
              <a:path w="52704" h="105410">
                <a:moveTo>
                  <a:pt x="52489" y="0"/>
                </a:moveTo>
                <a:lnTo>
                  <a:pt x="26238" y="104978"/>
                </a:lnTo>
                <a:lnTo>
                  <a:pt x="0" y="0"/>
                </a:lnTo>
              </a:path>
            </a:pathLst>
          </a:custGeom>
          <a:ln w="10497">
            <a:solidFill>
              <a:srgbClr val="000000"/>
            </a:solidFill>
          </a:ln>
        </p:spPr>
        <p:txBody>
          <a:bodyPr wrap="square" lIns="0" tIns="0" rIns="0" bIns="0" rtlCol="0"/>
          <a:lstStyle/>
          <a:p>
            <a:endParaRPr/>
          </a:p>
        </p:txBody>
      </p:sp>
      <p:sp>
        <p:nvSpPr>
          <p:cNvPr id="77" name="object 77"/>
          <p:cNvSpPr/>
          <p:nvPr/>
        </p:nvSpPr>
        <p:spPr>
          <a:xfrm>
            <a:off x="3778744" y="6152473"/>
            <a:ext cx="0" cy="410276"/>
          </a:xfrm>
          <a:custGeom>
            <a:avLst/>
            <a:gdLst/>
            <a:ahLst/>
            <a:cxnLst/>
            <a:rect l="l" t="t" r="r" b="b"/>
            <a:pathLst>
              <a:path h="314960">
                <a:moveTo>
                  <a:pt x="0" y="0"/>
                </a:moveTo>
                <a:lnTo>
                  <a:pt x="0" y="314921"/>
                </a:lnTo>
              </a:path>
            </a:pathLst>
          </a:custGeom>
          <a:ln w="10497">
            <a:solidFill>
              <a:srgbClr val="000000"/>
            </a:solidFill>
          </a:ln>
        </p:spPr>
        <p:txBody>
          <a:bodyPr wrap="square" lIns="0" tIns="0" rIns="0" bIns="0" rtlCol="0"/>
          <a:lstStyle/>
          <a:p>
            <a:endParaRPr/>
          </a:p>
        </p:txBody>
      </p:sp>
      <p:sp>
        <p:nvSpPr>
          <p:cNvPr id="78" name="object 78"/>
          <p:cNvSpPr/>
          <p:nvPr/>
        </p:nvSpPr>
        <p:spPr>
          <a:xfrm>
            <a:off x="3741584" y="6124283"/>
            <a:ext cx="74435" cy="172051"/>
          </a:xfrm>
          <a:custGeom>
            <a:avLst/>
            <a:gdLst/>
            <a:ahLst/>
            <a:cxnLst/>
            <a:rect l="l" t="t" r="r" b="b"/>
            <a:pathLst>
              <a:path w="66039" h="132079">
                <a:moveTo>
                  <a:pt x="32969" y="0"/>
                </a:moveTo>
                <a:lnTo>
                  <a:pt x="0" y="131864"/>
                </a:lnTo>
                <a:lnTo>
                  <a:pt x="65938" y="131864"/>
                </a:lnTo>
                <a:lnTo>
                  <a:pt x="32969" y="0"/>
                </a:lnTo>
                <a:close/>
              </a:path>
            </a:pathLst>
          </a:custGeom>
          <a:solidFill>
            <a:srgbClr val="000000"/>
          </a:solidFill>
        </p:spPr>
        <p:txBody>
          <a:bodyPr wrap="square" lIns="0" tIns="0" rIns="0" bIns="0" rtlCol="0"/>
          <a:lstStyle/>
          <a:p>
            <a:endParaRPr/>
          </a:p>
        </p:txBody>
      </p:sp>
      <p:sp>
        <p:nvSpPr>
          <p:cNvPr id="79" name="object 79"/>
          <p:cNvSpPr/>
          <p:nvPr/>
        </p:nvSpPr>
        <p:spPr>
          <a:xfrm>
            <a:off x="3749171" y="6152473"/>
            <a:ext cx="59405" cy="137310"/>
          </a:xfrm>
          <a:custGeom>
            <a:avLst/>
            <a:gdLst/>
            <a:ahLst/>
            <a:cxnLst/>
            <a:rect l="l" t="t" r="r" b="b"/>
            <a:pathLst>
              <a:path w="52704" h="105410">
                <a:moveTo>
                  <a:pt x="0" y="104965"/>
                </a:moveTo>
                <a:lnTo>
                  <a:pt x="26238" y="0"/>
                </a:lnTo>
                <a:lnTo>
                  <a:pt x="52489" y="104965"/>
                </a:lnTo>
              </a:path>
            </a:pathLst>
          </a:custGeom>
          <a:ln w="10497">
            <a:solidFill>
              <a:srgbClr val="000000"/>
            </a:solidFill>
          </a:ln>
        </p:spPr>
        <p:txBody>
          <a:bodyPr wrap="square" lIns="0" tIns="0" rIns="0" bIns="0" rtlCol="0"/>
          <a:lstStyle/>
          <a:p>
            <a:endParaRPr/>
          </a:p>
        </p:txBody>
      </p:sp>
      <p:sp>
        <p:nvSpPr>
          <p:cNvPr id="80" name="object 80"/>
          <p:cNvSpPr/>
          <p:nvPr/>
        </p:nvSpPr>
        <p:spPr>
          <a:xfrm>
            <a:off x="3741584" y="6419118"/>
            <a:ext cx="74435" cy="172051"/>
          </a:xfrm>
          <a:custGeom>
            <a:avLst/>
            <a:gdLst/>
            <a:ahLst/>
            <a:cxnLst/>
            <a:rect l="l" t="t" r="r" b="b"/>
            <a:pathLst>
              <a:path w="66039" h="132079">
                <a:moveTo>
                  <a:pt x="65938" y="0"/>
                </a:moveTo>
                <a:lnTo>
                  <a:pt x="0" y="0"/>
                </a:lnTo>
                <a:lnTo>
                  <a:pt x="32969" y="131864"/>
                </a:lnTo>
                <a:lnTo>
                  <a:pt x="65938" y="0"/>
                </a:lnTo>
                <a:close/>
              </a:path>
            </a:pathLst>
          </a:custGeom>
          <a:solidFill>
            <a:srgbClr val="000000"/>
          </a:solidFill>
        </p:spPr>
        <p:txBody>
          <a:bodyPr wrap="square" lIns="0" tIns="0" rIns="0" bIns="0" rtlCol="0"/>
          <a:lstStyle/>
          <a:p>
            <a:endParaRPr/>
          </a:p>
        </p:txBody>
      </p:sp>
      <p:sp>
        <p:nvSpPr>
          <p:cNvPr id="81" name="object 81"/>
          <p:cNvSpPr/>
          <p:nvPr/>
        </p:nvSpPr>
        <p:spPr>
          <a:xfrm>
            <a:off x="3749171" y="6425951"/>
            <a:ext cx="59405" cy="137310"/>
          </a:xfrm>
          <a:custGeom>
            <a:avLst/>
            <a:gdLst/>
            <a:ahLst/>
            <a:cxnLst/>
            <a:rect l="l" t="t" r="r" b="b"/>
            <a:pathLst>
              <a:path w="52704" h="105410">
                <a:moveTo>
                  <a:pt x="52489" y="0"/>
                </a:moveTo>
                <a:lnTo>
                  <a:pt x="26238" y="104978"/>
                </a:lnTo>
                <a:lnTo>
                  <a:pt x="0" y="0"/>
                </a:lnTo>
              </a:path>
            </a:pathLst>
          </a:custGeom>
          <a:ln w="10497">
            <a:solidFill>
              <a:srgbClr val="000000"/>
            </a:solidFill>
          </a:ln>
        </p:spPr>
        <p:txBody>
          <a:bodyPr wrap="square" lIns="0" tIns="0" rIns="0" bIns="0" rtlCol="0"/>
          <a:lstStyle/>
          <a:p>
            <a:endParaRPr/>
          </a:p>
        </p:txBody>
      </p:sp>
      <p:sp>
        <p:nvSpPr>
          <p:cNvPr id="82" name="object 82"/>
          <p:cNvSpPr/>
          <p:nvPr/>
        </p:nvSpPr>
        <p:spPr>
          <a:xfrm>
            <a:off x="1365074" y="1298130"/>
            <a:ext cx="0" cy="342448"/>
          </a:xfrm>
          <a:custGeom>
            <a:avLst/>
            <a:gdLst/>
            <a:ahLst/>
            <a:cxnLst/>
            <a:rect l="l" t="t" r="r" b="b"/>
            <a:pathLst>
              <a:path h="262890">
                <a:moveTo>
                  <a:pt x="0" y="0"/>
                </a:moveTo>
                <a:lnTo>
                  <a:pt x="0" y="262432"/>
                </a:lnTo>
              </a:path>
            </a:pathLst>
          </a:custGeom>
          <a:ln w="10497">
            <a:solidFill>
              <a:srgbClr val="000000"/>
            </a:solidFill>
          </a:ln>
        </p:spPr>
        <p:txBody>
          <a:bodyPr wrap="square" lIns="0" tIns="0" rIns="0" bIns="0" rtlCol="0"/>
          <a:lstStyle/>
          <a:p>
            <a:endParaRPr/>
          </a:p>
        </p:txBody>
      </p:sp>
      <p:sp>
        <p:nvSpPr>
          <p:cNvPr id="83" name="object 83"/>
          <p:cNvSpPr/>
          <p:nvPr/>
        </p:nvSpPr>
        <p:spPr>
          <a:xfrm>
            <a:off x="1327914" y="1496402"/>
            <a:ext cx="74435" cy="172051"/>
          </a:xfrm>
          <a:custGeom>
            <a:avLst/>
            <a:gdLst/>
            <a:ahLst/>
            <a:cxnLst/>
            <a:rect l="l" t="t" r="r" b="b"/>
            <a:pathLst>
              <a:path w="66039" h="132080">
                <a:moveTo>
                  <a:pt x="65938" y="0"/>
                </a:moveTo>
                <a:lnTo>
                  <a:pt x="0" y="0"/>
                </a:lnTo>
                <a:lnTo>
                  <a:pt x="32969" y="131864"/>
                </a:lnTo>
                <a:lnTo>
                  <a:pt x="65938" y="0"/>
                </a:lnTo>
                <a:close/>
              </a:path>
            </a:pathLst>
          </a:custGeom>
          <a:solidFill>
            <a:srgbClr val="000000"/>
          </a:solidFill>
        </p:spPr>
        <p:txBody>
          <a:bodyPr wrap="square" lIns="0" tIns="0" rIns="0" bIns="0" rtlCol="0"/>
          <a:lstStyle/>
          <a:p>
            <a:endParaRPr/>
          </a:p>
        </p:txBody>
      </p:sp>
      <p:sp>
        <p:nvSpPr>
          <p:cNvPr id="84" name="object 84"/>
          <p:cNvSpPr/>
          <p:nvPr/>
        </p:nvSpPr>
        <p:spPr>
          <a:xfrm>
            <a:off x="1335501" y="1503234"/>
            <a:ext cx="59405" cy="137310"/>
          </a:xfrm>
          <a:custGeom>
            <a:avLst/>
            <a:gdLst/>
            <a:ahLst/>
            <a:cxnLst/>
            <a:rect l="l" t="t" r="r" b="b"/>
            <a:pathLst>
              <a:path w="52705" h="105409">
                <a:moveTo>
                  <a:pt x="52476" y="0"/>
                </a:moveTo>
                <a:lnTo>
                  <a:pt x="26238" y="104978"/>
                </a:lnTo>
                <a:lnTo>
                  <a:pt x="0" y="0"/>
                </a:lnTo>
              </a:path>
            </a:pathLst>
          </a:custGeom>
          <a:ln w="10497">
            <a:solidFill>
              <a:srgbClr val="000000"/>
            </a:solidFill>
          </a:ln>
        </p:spPr>
        <p:txBody>
          <a:bodyPr wrap="square" lIns="0" tIns="0" rIns="0" bIns="0" rtlCol="0"/>
          <a:lstStyle/>
          <a:p>
            <a:endParaRPr/>
          </a:p>
        </p:txBody>
      </p:sp>
      <p:sp>
        <p:nvSpPr>
          <p:cNvPr id="85" name="object 85"/>
          <p:cNvSpPr txBox="1"/>
          <p:nvPr/>
        </p:nvSpPr>
        <p:spPr>
          <a:xfrm>
            <a:off x="980337" y="403200"/>
            <a:ext cx="6076112" cy="869469"/>
          </a:xfrm>
          <a:prstGeom prst="rect">
            <a:avLst/>
          </a:prstGeom>
        </p:spPr>
        <p:txBody>
          <a:bodyPr vert="horz" wrap="square" lIns="0" tIns="0" rIns="0" bIns="0" rtlCol="0">
            <a:spAutoFit/>
          </a:bodyPr>
          <a:lstStyle/>
          <a:p>
            <a:pPr marL="774065">
              <a:lnSpc>
                <a:spcPct val="100000"/>
              </a:lnSpc>
            </a:pPr>
            <a:r>
              <a:rPr sz="2800" i="1" dirty="0">
                <a:solidFill>
                  <a:srgbClr val="0070C0"/>
                </a:solidFill>
                <a:latin typeface="Arial"/>
                <a:cs typeface="Arial"/>
              </a:rPr>
              <a:t>HAT TRANSFER</a:t>
            </a:r>
            <a:r>
              <a:rPr sz="2800" i="1" spc="-65" dirty="0">
                <a:solidFill>
                  <a:srgbClr val="0070C0"/>
                </a:solidFill>
                <a:latin typeface="Arial"/>
                <a:cs typeface="Arial"/>
              </a:rPr>
              <a:t> </a:t>
            </a:r>
            <a:r>
              <a:rPr sz="2800" i="1" dirty="0">
                <a:solidFill>
                  <a:srgbClr val="0070C0"/>
                </a:solidFill>
                <a:latin typeface="Arial"/>
                <a:cs typeface="Arial"/>
              </a:rPr>
              <a:t>ANALOGY</a:t>
            </a:r>
            <a:endParaRPr sz="2800" dirty="0">
              <a:solidFill>
                <a:srgbClr val="0070C0"/>
              </a:solidFill>
              <a:latin typeface="Arial"/>
              <a:cs typeface="Arial"/>
            </a:endParaRPr>
          </a:p>
          <a:p>
            <a:pPr>
              <a:lnSpc>
                <a:spcPct val="100000"/>
              </a:lnSpc>
              <a:spcBef>
                <a:spcPts val="5"/>
              </a:spcBef>
            </a:pPr>
            <a:endParaRPr sz="1850" dirty="0">
              <a:latin typeface="Times New Roman"/>
              <a:cs typeface="Times New Roman"/>
            </a:endParaRPr>
          </a:p>
          <a:p>
            <a:pPr marL="254000" marR="2214880" indent="-241935">
              <a:lnSpc>
                <a:spcPts val="1240"/>
              </a:lnSpc>
              <a:spcBef>
                <a:spcPts val="5"/>
              </a:spcBef>
            </a:pPr>
            <a:r>
              <a:rPr sz="1600" dirty="0">
                <a:latin typeface="Courier New"/>
                <a:cs typeface="Courier New"/>
              </a:rPr>
              <a:t>"A Plumed</a:t>
            </a:r>
            <a:r>
              <a:rPr sz="1600" spc="-50" dirty="0">
                <a:latin typeface="Courier New"/>
                <a:cs typeface="Courier New"/>
              </a:rPr>
              <a:t> </a:t>
            </a:r>
            <a:r>
              <a:rPr sz="1600" dirty="0">
                <a:latin typeface="Courier New"/>
                <a:cs typeface="Courier New"/>
              </a:rPr>
              <a:t>Hat,  Please"</a:t>
            </a:r>
          </a:p>
        </p:txBody>
      </p:sp>
      <p:sp>
        <p:nvSpPr>
          <p:cNvPr id="86" name="object 86"/>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object 28"/>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5</a:t>
            </a:r>
          </a:p>
        </p:txBody>
      </p:sp>
      <p:sp>
        <p:nvSpPr>
          <p:cNvPr id="25" name="object 25"/>
          <p:cNvSpPr txBox="1"/>
          <p:nvPr/>
        </p:nvSpPr>
        <p:spPr>
          <a:xfrm>
            <a:off x="1219200" y="823865"/>
            <a:ext cx="5029200" cy="369332"/>
          </a:xfrm>
          <a:prstGeom prst="rect">
            <a:avLst/>
          </a:prstGeom>
        </p:spPr>
        <p:txBody>
          <a:bodyPr vert="horz" wrap="square" lIns="0" tIns="0" rIns="0" bIns="0" rtlCol="0">
            <a:spAutoFit/>
          </a:bodyPr>
          <a:lstStyle/>
          <a:p>
            <a:pPr marL="12700">
              <a:lnSpc>
                <a:spcPct val="100000"/>
              </a:lnSpc>
            </a:pPr>
            <a:r>
              <a:rPr sz="2400" i="1" spc="10" dirty="0">
                <a:solidFill>
                  <a:srgbClr val="0070C0"/>
                </a:solidFill>
                <a:latin typeface="Arial"/>
                <a:cs typeface="Arial"/>
              </a:rPr>
              <a:t>MAIL FROM BOSTON TO</a:t>
            </a:r>
            <a:r>
              <a:rPr sz="2400" i="1" spc="-105" dirty="0">
                <a:solidFill>
                  <a:srgbClr val="0070C0"/>
                </a:solidFill>
                <a:latin typeface="Arial"/>
                <a:cs typeface="Arial"/>
              </a:rPr>
              <a:t> </a:t>
            </a:r>
            <a:r>
              <a:rPr sz="2400" i="1" spc="10" dirty="0">
                <a:solidFill>
                  <a:srgbClr val="0070C0"/>
                </a:solidFill>
                <a:latin typeface="Arial"/>
                <a:cs typeface="Arial"/>
              </a:rPr>
              <a:t>PARIS</a:t>
            </a:r>
            <a:endParaRPr sz="2400" dirty="0">
              <a:solidFill>
                <a:srgbClr val="0070C0"/>
              </a:solidFill>
              <a:latin typeface="Arial"/>
              <a:cs typeface="Arial"/>
            </a:endParaRPr>
          </a:p>
        </p:txBody>
      </p:sp>
      <p:sp>
        <p:nvSpPr>
          <p:cNvPr id="2" name="object 2"/>
          <p:cNvSpPr/>
          <p:nvPr/>
        </p:nvSpPr>
        <p:spPr>
          <a:xfrm>
            <a:off x="1989302" y="6174616"/>
            <a:ext cx="863936" cy="179843"/>
          </a:xfrm>
          <a:custGeom>
            <a:avLst/>
            <a:gdLst/>
            <a:ahLst/>
            <a:cxnLst/>
            <a:rect l="l" t="t" r="r" b="b"/>
            <a:pathLst>
              <a:path w="634364" h="128904">
                <a:moveTo>
                  <a:pt x="0" y="128852"/>
                </a:moveTo>
                <a:lnTo>
                  <a:pt x="634356" y="128852"/>
                </a:lnTo>
                <a:lnTo>
                  <a:pt x="634356" y="0"/>
                </a:lnTo>
                <a:lnTo>
                  <a:pt x="0" y="0"/>
                </a:lnTo>
                <a:lnTo>
                  <a:pt x="0" y="128852"/>
                </a:lnTo>
                <a:close/>
              </a:path>
            </a:pathLst>
          </a:custGeom>
          <a:ln w="9911">
            <a:solidFill>
              <a:srgbClr val="000000"/>
            </a:solidFill>
          </a:ln>
        </p:spPr>
        <p:txBody>
          <a:bodyPr wrap="square" lIns="0" tIns="0" rIns="0" bIns="0" rtlCol="0"/>
          <a:lstStyle/>
          <a:p>
            <a:endParaRPr/>
          </a:p>
        </p:txBody>
      </p:sp>
      <p:sp>
        <p:nvSpPr>
          <p:cNvPr id="3" name="object 3"/>
          <p:cNvSpPr/>
          <p:nvPr/>
        </p:nvSpPr>
        <p:spPr>
          <a:xfrm>
            <a:off x="2124297" y="6229934"/>
            <a:ext cx="27674" cy="55813"/>
          </a:xfrm>
          <a:custGeom>
            <a:avLst/>
            <a:gdLst/>
            <a:ahLst/>
            <a:cxnLst/>
            <a:rect l="l" t="t" r="r" b="b"/>
            <a:pathLst>
              <a:path w="20319" h="40004">
                <a:moveTo>
                  <a:pt x="0" y="39647"/>
                </a:moveTo>
                <a:lnTo>
                  <a:pt x="19823" y="39647"/>
                </a:lnTo>
                <a:lnTo>
                  <a:pt x="19823" y="0"/>
                </a:lnTo>
                <a:lnTo>
                  <a:pt x="0" y="0"/>
                </a:lnTo>
                <a:lnTo>
                  <a:pt x="0" y="39647"/>
                </a:lnTo>
                <a:close/>
              </a:path>
            </a:pathLst>
          </a:custGeom>
          <a:solidFill>
            <a:srgbClr val="000000"/>
          </a:solidFill>
        </p:spPr>
        <p:txBody>
          <a:bodyPr wrap="square" lIns="0" tIns="0" rIns="0" bIns="0" rtlCol="0"/>
          <a:lstStyle/>
          <a:p>
            <a:endParaRPr/>
          </a:p>
        </p:txBody>
      </p:sp>
      <p:sp>
        <p:nvSpPr>
          <p:cNvPr id="4" name="object 4"/>
          <p:cNvSpPr/>
          <p:nvPr/>
        </p:nvSpPr>
        <p:spPr>
          <a:xfrm>
            <a:off x="2117547" y="6223020"/>
            <a:ext cx="40646" cy="69988"/>
          </a:xfrm>
          <a:custGeom>
            <a:avLst/>
            <a:gdLst/>
            <a:ahLst/>
            <a:cxnLst/>
            <a:rect l="l" t="t" r="r" b="b"/>
            <a:pathLst>
              <a:path w="29844" h="50164">
                <a:moveTo>
                  <a:pt x="0" y="49559"/>
                </a:moveTo>
                <a:lnTo>
                  <a:pt x="29735" y="49559"/>
                </a:lnTo>
                <a:lnTo>
                  <a:pt x="29735" y="0"/>
                </a:lnTo>
                <a:lnTo>
                  <a:pt x="0" y="0"/>
                </a:lnTo>
                <a:lnTo>
                  <a:pt x="0" y="49559"/>
                </a:lnTo>
                <a:close/>
              </a:path>
            </a:pathLst>
          </a:custGeom>
          <a:solidFill>
            <a:srgbClr val="000000"/>
          </a:solidFill>
        </p:spPr>
        <p:txBody>
          <a:bodyPr wrap="square" lIns="0" tIns="0" rIns="0" bIns="0" rtlCol="0"/>
          <a:lstStyle/>
          <a:p>
            <a:endParaRPr/>
          </a:p>
        </p:txBody>
      </p:sp>
      <p:sp>
        <p:nvSpPr>
          <p:cNvPr id="5" name="object 5"/>
          <p:cNvSpPr/>
          <p:nvPr/>
        </p:nvSpPr>
        <p:spPr>
          <a:xfrm>
            <a:off x="2394271" y="6229934"/>
            <a:ext cx="27674" cy="55813"/>
          </a:xfrm>
          <a:custGeom>
            <a:avLst/>
            <a:gdLst/>
            <a:ahLst/>
            <a:cxnLst/>
            <a:rect l="l" t="t" r="r" b="b"/>
            <a:pathLst>
              <a:path w="20320" h="40004">
                <a:moveTo>
                  <a:pt x="0" y="39647"/>
                </a:moveTo>
                <a:lnTo>
                  <a:pt x="19823" y="39647"/>
                </a:lnTo>
                <a:lnTo>
                  <a:pt x="19823" y="0"/>
                </a:lnTo>
                <a:lnTo>
                  <a:pt x="0" y="0"/>
                </a:lnTo>
                <a:lnTo>
                  <a:pt x="0" y="39647"/>
                </a:lnTo>
                <a:close/>
              </a:path>
            </a:pathLst>
          </a:custGeom>
          <a:solidFill>
            <a:srgbClr val="000000"/>
          </a:solidFill>
        </p:spPr>
        <p:txBody>
          <a:bodyPr wrap="square" lIns="0" tIns="0" rIns="0" bIns="0" rtlCol="0"/>
          <a:lstStyle/>
          <a:p>
            <a:endParaRPr/>
          </a:p>
        </p:txBody>
      </p:sp>
      <p:sp>
        <p:nvSpPr>
          <p:cNvPr id="6" name="object 6"/>
          <p:cNvSpPr/>
          <p:nvPr/>
        </p:nvSpPr>
        <p:spPr>
          <a:xfrm>
            <a:off x="2387522" y="6223020"/>
            <a:ext cx="40646" cy="69988"/>
          </a:xfrm>
          <a:custGeom>
            <a:avLst/>
            <a:gdLst/>
            <a:ahLst/>
            <a:cxnLst/>
            <a:rect l="l" t="t" r="r" b="b"/>
            <a:pathLst>
              <a:path w="29845" h="50164">
                <a:moveTo>
                  <a:pt x="0" y="49559"/>
                </a:moveTo>
                <a:lnTo>
                  <a:pt x="29735" y="49559"/>
                </a:lnTo>
                <a:lnTo>
                  <a:pt x="29735" y="0"/>
                </a:lnTo>
                <a:lnTo>
                  <a:pt x="0" y="0"/>
                </a:lnTo>
                <a:lnTo>
                  <a:pt x="0" y="49559"/>
                </a:lnTo>
                <a:close/>
              </a:path>
            </a:pathLst>
          </a:custGeom>
          <a:solidFill>
            <a:srgbClr val="000000"/>
          </a:solidFill>
        </p:spPr>
        <p:txBody>
          <a:bodyPr wrap="square" lIns="0" tIns="0" rIns="0" bIns="0" rtlCol="0"/>
          <a:lstStyle/>
          <a:p>
            <a:endParaRPr/>
          </a:p>
        </p:txBody>
      </p:sp>
      <p:sp>
        <p:nvSpPr>
          <p:cNvPr id="7" name="object 7"/>
          <p:cNvSpPr/>
          <p:nvPr/>
        </p:nvSpPr>
        <p:spPr>
          <a:xfrm>
            <a:off x="2637245" y="6229934"/>
            <a:ext cx="27674" cy="55813"/>
          </a:xfrm>
          <a:custGeom>
            <a:avLst/>
            <a:gdLst/>
            <a:ahLst/>
            <a:cxnLst/>
            <a:rect l="l" t="t" r="r" b="b"/>
            <a:pathLst>
              <a:path w="20320" h="40004">
                <a:moveTo>
                  <a:pt x="0" y="39647"/>
                </a:moveTo>
                <a:lnTo>
                  <a:pt x="19823" y="39647"/>
                </a:lnTo>
                <a:lnTo>
                  <a:pt x="19823" y="0"/>
                </a:lnTo>
                <a:lnTo>
                  <a:pt x="0" y="0"/>
                </a:lnTo>
                <a:lnTo>
                  <a:pt x="0" y="39647"/>
                </a:lnTo>
                <a:close/>
              </a:path>
            </a:pathLst>
          </a:custGeom>
          <a:solidFill>
            <a:srgbClr val="000000"/>
          </a:solidFill>
        </p:spPr>
        <p:txBody>
          <a:bodyPr wrap="square" lIns="0" tIns="0" rIns="0" bIns="0" rtlCol="0"/>
          <a:lstStyle/>
          <a:p>
            <a:endParaRPr/>
          </a:p>
        </p:txBody>
      </p:sp>
      <p:sp>
        <p:nvSpPr>
          <p:cNvPr id="8" name="object 8"/>
          <p:cNvSpPr/>
          <p:nvPr/>
        </p:nvSpPr>
        <p:spPr>
          <a:xfrm>
            <a:off x="2630496" y="6223020"/>
            <a:ext cx="40646" cy="69988"/>
          </a:xfrm>
          <a:custGeom>
            <a:avLst/>
            <a:gdLst/>
            <a:ahLst/>
            <a:cxnLst/>
            <a:rect l="l" t="t" r="r" b="b"/>
            <a:pathLst>
              <a:path w="29845" h="50164">
                <a:moveTo>
                  <a:pt x="0" y="49559"/>
                </a:moveTo>
                <a:lnTo>
                  <a:pt x="29735" y="49559"/>
                </a:lnTo>
                <a:lnTo>
                  <a:pt x="29735" y="0"/>
                </a:lnTo>
                <a:lnTo>
                  <a:pt x="0" y="0"/>
                </a:lnTo>
                <a:lnTo>
                  <a:pt x="0" y="49559"/>
                </a:lnTo>
                <a:close/>
              </a:path>
            </a:pathLst>
          </a:custGeom>
          <a:solidFill>
            <a:srgbClr val="000000"/>
          </a:solidFill>
        </p:spPr>
        <p:txBody>
          <a:bodyPr wrap="square" lIns="0" tIns="0" rIns="0" bIns="0" rtlCol="0"/>
          <a:lstStyle/>
          <a:p>
            <a:endParaRPr/>
          </a:p>
        </p:txBody>
      </p:sp>
      <p:sp>
        <p:nvSpPr>
          <p:cNvPr id="9" name="object 9"/>
          <p:cNvSpPr/>
          <p:nvPr/>
        </p:nvSpPr>
        <p:spPr>
          <a:xfrm>
            <a:off x="2151296" y="5676804"/>
            <a:ext cx="473046" cy="470426"/>
          </a:xfrm>
          <a:custGeom>
            <a:avLst/>
            <a:gdLst/>
            <a:ahLst/>
            <a:cxnLst/>
            <a:rect l="l" t="t" r="r" b="b"/>
            <a:pathLst>
              <a:path w="347345" h="337185">
                <a:moveTo>
                  <a:pt x="0" y="337000"/>
                </a:moveTo>
                <a:lnTo>
                  <a:pt x="346913" y="337000"/>
                </a:lnTo>
                <a:lnTo>
                  <a:pt x="346913" y="0"/>
                </a:lnTo>
                <a:lnTo>
                  <a:pt x="0" y="0"/>
                </a:lnTo>
                <a:lnTo>
                  <a:pt x="0" y="337000"/>
                </a:lnTo>
                <a:close/>
              </a:path>
            </a:pathLst>
          </a:custGeom>
          <a:ln w="9911">
            <a:solidFill>
              <a:srgbClr val="000000"/>
            </a:solidFill>
          </a:ln>
        </p:spPr>
        <p:txBody>
          <a:bodyPr wrap="square" lIns="0" tIns="0" rIns="0" bIns="0" rtlCol="0"/>
          <a:lstStyle/>
          <a:p>
            <a:endParaRPr/>
          </a:p>
        </p:txBody>
      </p:sp>
      <p:sp>
        <p:nvSpPr>
          <p:cNvPr id="10" name="object 10"/>
          <p:cNvSpPr/>
          <p:nvPr/>
        </p:nvSpPr>
        <p:spPr>
          <a:xfrm>
            <a:off x="838200" y="6878500"/>
            <a:ext cx="4160558" cy="0"/>
          </a:xfrm>
          <a:custGeom>
            <a:avLst/>
            <a:gdLst/>
            <a:ahLst/>
            <a:cxnLst/>
            <a:rect l="l" t="t" r="r" b="b"/>
            <a:pathLst>
              <a:path w="3054985">
                <a:moveTo>
                  <a:pt x="0" y="0"/>
                </a:moveTo>
                <a:lnTo>
                  <a:pt x="3054502" y="0"/>
                </a:lnTo>
              </a:path>
            </a:pathLst>
          </a:custGeom>
          <a:ln w="29735">
            <a:solidFill>
              <a:srgbClr val="000000"/>
            </a:solidFill>
          </a:ln>
        </p:spPr>
        <p:txBody>
          <a:bodyPr wrap="square" lIns="0" tIns="0" rIns="0" bIns="0" rtlCol="0"/>
          <a:lstStyle/>
          <a:p>
            <a:endParaRPr/>
          </a:p>
        </p:txBody>
      </p:sp>
      <p:sp>
        <p:nvSpPr>
          <p:cNvPr id="11" name="object 11"/>
          <p:cNvSpPr/>
          <p:nvPr/>
        </p:nvSpPr>
        <p:spPr>
          <a:xfrm>
            <a:off x="2394271" y="6368224"/>
            <a:ext cx="0" cy="470426"/>
          </a:xfrm>
          <a:custGeom>
            <a:avLst/>
            <a:gdLst/>
            <a:ahLst/>
            <a:cxnLst/>
            <a:rect l="l" t="t" r="r" b="b"/>
            <a:pathLst>
              <a:path h="337185">
                <a:moveTo>
                  <a:pt x="0" y="0"/>
                </a:moveTo>
                <a:lnTo>
                  <a:pt x="0" y="337007"/>
                </a:lnTo>
              </a:path>
            </a:pathLst>
          </a:custGeom>
          <a:ln w="9911">
            <a:solidFill>
              <a:srgbClr val="000000"/>
            </a:solidFill>
          </a:ln>
        </p:spPr>
        <p:txBody>
          <a:bodyPr wrap="square" lIns="0" tIns="0" rIns="0" bIns="0" rtlCol="0"/>
          <a:lstStyle/>
          <a:p>
            <a:endParaRPr/>
          </a:p>
        </p:txBody>
      </p:sp>
      <p:sp>
        <p:nvSpPr>
          <p:cNvPr id="12" name="object 12"/>
          <p:cNvSpPr/>
          <p:nvPr/>
        </p:nvSpPr>
        <p:spPr>
          <a:xfrm>
            <a:off x="3960132" y="5815088"/>
            <a:ext cx="959064" cy="484601"/>
          </a:xfrm>
          <a:custGeom>
            <a:avLst/>
            <a:gdLst/>
            <a:ahLst/>
            <a:cxnLst/>
            <a:rect l="l" t="t" r="r" b="b"/>
            <a:pathLst>
              <a:path w="704214" h="347345">
                <a:moveTo>
                  <a:pt x="0" y="346913"/>
                </a:moveTo>
                <a:lnTo>
                  <a:pt x="703738" y="346913"/>
                </a:lnTo>
                <a:lnTo>
                  <a:pt x="703738" y="0"/>
                </a:lnTo>
                <a:lnTo>
                  <a:pt x="0" y="0"/>
                </a:lnTo>
                <a:lnTo>
                  <a:pt x="0" y="346913"/>
                </a:lnTo>
                <a:close/>
              </a:path>
            </a:pathLst>
          </a:custGeom>
          <a:ln w="29735">
            <a:solidFill>
              <a:srgbClr val="000000"/>
            </a:solidFill>
          </a:ln>
        </p:spPr>
        <p:txBody>
          <a:bodyPr wrap="square" lIns="0" tIns="0" rIns="0" bIns="0" rtlCol="0"/>
          <a:lstStyle/>
          <a:p>
            <a:endParaRPr/>
          </a:p>
        </p:txBody>
      </p:sp>
      <p:sp>
        <p:nvSpPr>
          <p:cNvPr id="13" name="object 13"/>
          <p:cNvSpPr/>
          <p:nvPr/>
        </p:nvSpPr>
        <p:spPr>
          <a:xfrm>
            <a:off x="4419081" y="6326746"/>
            <a:ext cx="0" cy="553703"/>
          </a:xfrm>
          <a:custGeom>
            <a:avLst/>
            <a:gdLst/>
            <a:ahLst/>
            <a:cxnLst/>
            <a:rect l="l" t="t" r="r" b="b"/>
            <a:pathLst>
              <a:path h="396875">
                <a:moveTo>
                  <a:pt x="0" y="0"/>
                </a:moveTo>
                <a:lnTo>
                  <a:pt x="0" y="396468"/>
                </a:lnTo>
              </a:path>
            </a:pathLst>
          </a:custGeom>
          <a:ln w="9911">
            <a:solidFill>
              <a:srgbClr val="000000"/>
            </a:solidFill>
          </a:ln>
        </p:spPr>
        <p:txBody>
          <a:bodyPr wrap="square" lIns="0" tIns="0" rIns="0" bIns="0" rtlCol="0"/>
          <a:lstStyle/>
          <a:p>
            <a:endParaRPr/>
          </a:p>
        </p:txBody>
      </p:sp>
      <p:sp>
        <p:nvSpPr>
          <p:cNvPr id="14" name="object 14"/>
          <p:cNvSpPr/>
          <p:nvPr/>
        </p:nvSpPr>
        <p:spPr>
          <a:xfrm>
            <a:off x="4054620" y="2579213"/>
            <a:ext cx="863936" cy="179843"/>
          </a:xfrm>
          <a:custGeom>
            <a:avLst/>
            <a:gdLst/>
            <a:ahLst/>
            <a:cxnLst/>
            <a:rect l="l" t="t" r="r" b="b"/>
            <a:pathLst>
              <a:path w="634364" h="128905">
                <a:moveTo>
                  <a:pt x="0" y="128852"/>
                </a:moveTo>
                <a:lnTo>
                  <a:pt x="634356" y="128852"/>
                </a:lnTo>
                <a:lnTo>
                  <a:pt x="634356" y="0"/>
                </a:lnTo>
                <a:lnTo>
                  <a:pt x="0" y="0"/>
                </a:lnTo>
                <a:lnTo>
                  <a:pt x="0" y="128852"/>
                </a:lnTo>
                <a:close/>
              </a:path>
            </a:pathLst>
          </a:custGeom>
          <a:ln w="9911">
            <a:solidFill>
              <a:srgbClr val="000000"/>
            </a:solidFill>
          </a:ln>
        </p:spPr>
        <p:txBody>
          <a:bodyPr wrap="square" lIns="0" tIns="0" rIns="0" bIns="0" rtlCol="0"/>
          <a:lstStyle/>
          <a:p>
            <a:endParaRPr/>
          </a:p>
        </p:txBody>
      </p:sp>
      <p:sp>
        <p:nvSpPr>
          <p:cNvPr id="15" name="object 15"/>
          <p:cNvSpPr/>
          <p:nvPr/>
        </p:nvSpPr>
        <p:spPr>
          <a:xfrm>
            <a:off x="4189615" y="2634514"/>
            <a:ext cx="27674" cy="55813"/>
          </a:xfrm>
          <a:custGeom>
            <a:avLst/>
            <a:gdLst/>
            <a:ahLst/>
            <a:cxnLst/>
            <a:rect l="l" t="t" r="r" b="b"/>
            <a:pathLst>
              <a:path w="20320" h="40005">
                <a:moveTo>
                  <a:pt x="0" y="39647"/>
                </a:moveTo>
                <a:lnTo>
                  <a:pt x="19823" y="39647"/>
                </a:lnTo>
                <a:lnTo>
                  <a:pt x="19823" y="0"/>
                </a:lnTo>
                <a:lnTo>
                  <a:pt x="0" y="0"/>
                </a:lnTo>
                <a:lnTo>
                  <a:pt x="0" y="39647"/>
                </a:lnTo>
                <a:close/>
              </a:path>
            </a:pathLst>
          </a:custGeom>
          <a:solidFill>
            <a:srgbClr val="000000"/>
          </a:solidFill>
        </p:spPr>
        <p:txBody>
          <a:bodyPr wrap="square" lIns="0" tIns="0" rIns="0" bIns="0" rtlCol="0"/>
          <a:lstStyle/>
          <a:p>
            <a:endParaRPr/>
          </a:p>
        </p:txBody>
      </p:sp>
      <p:sp>
        <p:nvSpPr>
          <p:cNvPr id="16" name="object 16"/>
          <p:cNvSpPr/>
          <p:nvPr/>
        </p:nvSpPr>
        <p:spPr>
          <a:xfrm>
            <a:off x="4182865" y="2627600"/>
            <a:ext cx="40646" cy="69988"/>
          </a:xfrm>
          <a:custGeom>
            <a:avLst/>
            <a:gdLst/>
            <a:ahLst/>
            <a:cxnLst/>
            <a:rect l="l" t="t" r="r" b="b"/>
            <a:pathLst>
              <a:path w="29845" h="50164">
                <a:moveTo>
                  <a:pt x="0" y="49559"/>
                </a:moveTo>
                <a:lnTo>
                  <a:pt x="29735" y="49559"/>
                </a:lnTo>
                <a:lnTo>
                  <a:pt x="29735" y="0"/>
                </a:lnTo>
                <a:lnTo>
                  <a:pt x="0" y="0"/>
                </a:lnTo>
                <a:lnTo>
                  <a:pt x="0" y="49559"/>
                </a:lnTo>
                <a:close/>
              </a:path>
            </a:pathLst>
          </a:custGeom>
          <a:solidFill>
            <a:srgbClr val="000000"/>
          </a:solidFill>
        </p:spPr>
        <p:txBody>
          <a:bodyPr wrap="square" lIns="0" tIns="0" rIns="0" bIns="0" rtlCol="0"/>
          <a:lstStyle/>
          <a:p>
            <a:endParaRPr/>
          </a:p>
        </p:txBody>
      </p:sp>
      <p:sp>
        <p:nvSpPr>
          <p:cNvPr id="17" name="object 17"/>
          <p:cNvSpPr/>
          <p:nvPr/>
        </p:nvSpPr>
        <p:spPr>
          <a:xfrm>
            <a:off x="4459589" y="2634514"/>
            <a:ext cx="27674" cy="55813"/>
          </a:xfrm>
          <a:custGeom>
            <a:avLst/>
            <a:gdLst/>
            <a:ahLst/>
            <a:cxnLst/>
            <a:rect l="l" t="t" r="r" b="b"/>
            <a:pathLst>
              <a:path w="20320" h="40005">
                <a:moveTo>
                  <a:pt x="0" y="39647"/>
                </a:moveTo>
                <a:lnTo>
                  <a:pt x="19823" y="39647"/>
                </a:lnTo>
                <a:lnTo>
                  <a:pt x="19823" y="0"/>
                </a:lnTo>
                <a:lnTo>
                  <a:pt x="0" y="0"/>
                </a:lnTo>
                <a:lnTo>
                  <a:pt x="0" y="39647"/>
                </a:lnTo>
                <a:close/>
              </a:path>
            </a:pathLst>
          </a:custGeom>
          <a:solidFill>
            <a:srgbClr val="000000"/>
          </a:solidFill>
        </p:spPr>
        <p:txBody>
          <a:bodyPr wrap="square" lIns="0" tIns="0" rIns="0" bIns="0" rtlCol="0"/>
          <a:lstStyle/>
          <a:p>
            <a:endParaRPr/>
          </a:p>
        </p:txBody>
      </p:sp>
      <p:sp>
        <p:nvSpPr>
          <p:cNvPr id="18" name="object 18"/>
          <p:cNvSpPr/>
          <p:nvPr/>
        </p:nvSpPr>
        <p:spPr>
          <a:xfrm>
            <a:off x="4452840" y="2627600"/>
            <a:ext cx="40646" cy="69988"/>
          </a:xfrm>
          <a:custGeom>
            <a:avLst/>
            <a:gdLst/>
            <a:ahLst/>
            <a:cxnLst/>
            <a:rect l="l" t="t" r="r" b="b"/>
            <a:pathLst>
              <a:path w="29845" h="50164">
                <a:moveTo>
                  <a:pt x="0" y="49559"/>
                </a:moveTo>
                <a:lnTo>
                  <a:pt x="29735" y="49559"/>
                </a:lnTo>
                <a:lnTo>
                  <a:pt x="29735" y="0"/>
                </a:lnTo>
                <a:lnTo>
                  <a:pt x="0" y="0"/>
                </a:lnTo>
                <a:lnTo>
                  <a:pt x="0" y="49559"/>
                </a:lnTo>
                <a:close/>
              </a:path>
            </a:pathLst>
          </a:custGeom>
          <a:solidFill>
            <a:srgbClr val="000000"/>
          </a:solidFill>
        </p:spPr>
        <p:txBody>
          <a:bodyPr wrap="square" lIns="0" tIns="0" rIns="0" bIns="0" rtlCol="0"/>
          <a:lstStyle/>
          <a:p>
            <a:endParaRPr/>
          </a:p>
        </p:txBody>
      </p:sp>
      <p:sp>
        <p:nvSpPr>
          <p:cNvPr id="19" name="object 19"/>
          <p:cNvSpPr/>
          <p:nvPr/>
        </p:nvSpPr>
        <p:spPr>
          <a:xfrm>
            <a:off x="4702563" y="2634514"/>
            <a:ext cx="27674" cy="55813"/>
          </a:xfrm>
          <a:custGeom>
            <a:avLst/>
            <a:gdLst/>
            <a:ahLst/>
            <a:cxnLst/>
            <a:rect l="l" t="t" r="r" b="b"/>
            <a:pathLst>
              <a:path w="20320" h="40005">
                <a:moveTo>
                  <a:pt x="0" y="39647"/>
                </a:moveTo>
                <a:lnTo>
                  <a:pt x="19823" y="39647"/>
                </a:lnTo>
                <a:lnTo>
                  <a:pt x="19823" y="0"/>
                </a:lnTo>
                <a:lnTo>
                  <a:pt x="0" y="0"/>
                </a:lnTo>
                <a:lnTo>
                  <a:pt x="0" y="39647"/>
                </a:lnTo>
                <a:close/>
              </a:path>
            </a:pathLst>
          </a:custGeom>
          <a:solidFill>
            <a:srgbClr val="000000"/>
          </a:solidFill>
        </p:spPr>
        <p:txBody>
          <a:bodyPr wrap="square" lIns="0" tIns="0" rIns="0" bIns="0" rtlCol="0"/>
          <a:lstStyle/>
          <a:p>
            <a:endParaRPr/>
          </a:p>
        </p:txBody>
      </p:sp>
      <p:sp>
        <p:nvSpPr>
          <p:cNvPr id="20" name="object 20"/>
          <p:cNvSpPr/>
          <p:nvPr/>
        </p:nvSpPr>
        <p:spPr>
          <a:xfrm>
            <a:off x="4695814" y="2627600"/>
            <a:ext cx="40646" cy="69988"/>
          </a:xfrm>
          <a:custGeom>
            <a:avLst/>
            <a:gdLst/>
            <a:ahLst/>
            <a:cxnLst/>
            <a:rect l="l" t="t" r="r" b="b"/>
            <a:pathLst>
              <a:path w="29845" h="50164">
                <a:moveTo>
                  <a:pt x="0" y="49559"/>
                </a:moveTo>
                <a:lnTo>
                  <a:pt x="29735" y="49559"/>
                </a:lnTo>
                <a:lnTo>
                  <a:pt x="29735" y="0"/>
                </a:lnTo>
                <a:lnTo>
                  <a:pt x="0" y="0"/>
                </a:lnTo>
                <a:lnTo>
                  <a:pt x="0" y="49559"/>
                </a:lnTo>
                <a:close/>
              </a:path>
            </a:pathLst>
          </a:custGeom>
          <a:solidFill>
            <a:srgbClr val="000000"/>
          </a:solidFill>
        </p:spPr>
        <p:txBody>
          <a:bodyPr wrap="square" lIns="0" tIns="0" rIns="0" bIns="0" rtlCol="0"/>
          <a:lstStyle/>
          <a:p>
            <a:endParaRPr/>
          </a:p>
        </p:txBody>
      </p:sp>
      <p:sp>
        <p:nvSpPr>
          <p:cNvPr id="21" name="object 21"/>
          <p:cNvSpPr/>
          <p:nvPr/>
        </p:nvSpPr>
        <p:spPr>
          <a:xfrm>
            <a:off x="4216614" y="2081383"/>
            <a:ext cx="473046" cy="470426"/>
          </a:xfrm>
          <a:custGeom>
            <a:avLst/>
            <a:gdLst/>
            <a:ahLst/>
            <a:cxnLst/>
            <a:rect l="l" t="t" r="r" b="b"/>
            <a:pathLst>
              <a:path w="347345" h="337185">
                <a:moveTo>
                  <a:pt x="0" y="337000"/>
                </a:moveTo>
                <a:lnTo>
                  <a:pt x="346913" y="337000"/>
                </a:lnTo>
                <a:lnTo>
                  <a:pt x="346913" y="0"/>
                </a:lnTo>
                <a:lnTo>
                  <a:pt x="0" y="0"/>
                </a:lnTo>
                <a:lnTo>
                  <a:pt x="0" y="337000"/>
                </a:lnTo>
                <a:close/>
              </a:path>
            </a:pathLst>
          </a:custGeom>
          <a:ln w="9911">
            <a:solidFill>
              <a:srgbClr val="000000"/>
            </a:solidFill>
          </a:ln>
        </p:spPr>
        <p:txBody>
          <a:bodyPr wrap="square" lIns="0" tIns="0" rIns="0" bIns="0" rtlCol="0"/>
          <a:lstStyle/>
          <a:p>
            <a:endParaRPr/>
          </a:p>
        </p:txBody>
      </p:sp>
      <p:sp>
        <p:nvSpPr>
          <p:cNvPr id="22" name="object 22"/>
          <p:cNvSpPr txBox="1"/>
          <p:nvPr/>
        </p:nvSpPr>
        <p:spPr>
          <a:xfrm>
            <a:off x="4315420" y="2090553"/>
            <a:ext cx="423753" cy="305644"/>
          </a:xfrm>
          <a:prstGeom prst="rect">
            <a:avLst/>
          </a:prstGeom>
        </p:spPr>
        <p:txBody>
          <a:bodyPr vert="horz" wrap="square" lIns="0" tIns="0" rIns="0" bIns="0" rtlCol="0">
            <a:spAutoFit/>
          </a:bodyPr>
          <a:lstStyle/>
          <a:p>
            <a:pPr marL="12700">
              <a:lnSpc>
                <a:spcPct val="100000"/>
              </a:lnSpc>
            </a:pPr>
            <a:r>
              <a:rPr sz="1250" b="1" spc="-5" dirty="0">
                <a:latin typeface="Courier New"/>
                <a:cs typeface="Courier New"/>
              </a:rPr>
              <a:t>W/S</a:t>
            </a:r>
            <a:endParaRPr sz="1250">
              <a:latin typeface="Courier New"/>
              <a:cs typeface="Courier New"/>
            </a:endParaRPr>
          </a:p>
        </p:txBody>
      </p:sp>
      <p:sp>
        <p:nvSpPr>
          <p:cNvPr id="23" name="object 23"/>
          <p:cNvSpPr/>
          <p:nvPr/>
        </p:nvSpPr>
        <p:spPr>
          <a:xfrm>
            <a:off x="4419081" y="2758983"/>
            <a:ext cx="0" cy="3028978"/>
          </a:xfrm>
          <a:custGeom>
            <a:avLst/>
            <a:gdLst/>
            <a:ahLst/>
            <a:cxnLst/>
            <a:rect l="l" t="t" r="r" b="b"/>
            <a:pathLst>
              <a:path h="2171065">
                <a:moveTo>
                  <a:pt x="0" y="0"/>
                </a:moveTo>
                <a:lnTo>
                  <a:pt x="0" y="2170684"/>
                </a:lnTo>
              </a:path>
            </a:pathLst>
          </a:custGeom>
          <a:ln w="3175">
            <a:solidFill>
              <a:srgbClr val="000000"/>
            </a:solidFill>
            <a:prstDash val="lgDash"/>
          </a:ln>
        </p:spPr>
        <p:txBody>
          <a:bodyPr wrap="square" lIns="0" tIns="0" rIns="0" bIns="0" rtlCol="0"/>
          <a:lstStyle/>
          <a:p>
            <a:endParaRPr/>
          </a:p>
        </p:txBody>
      </p:sp>
      <p:sp>
        <p:nvSpPr>
          <p:cNvPr id="24" name="object 24"/>
          <p:cNvSpPr txBox="1"/>
          <p:nvPr/>
        </p:nvSpPr>
        <p:spPr>
          <a:xfrm>
            <a:off x="4482782" y="3795179"/>
            <a:ext cx="1384618" cy="369332"/>
          </a:xfrm>
          <a:prstGeom prst="rect">
            <a:avLst/>
          </a:prstGeom>
        </p:spPr>
        <p:txBody>
          <a:bodyPr vert="horz" wrap="square" lIns="0" tIns="0" rIns="0" bIns="0" rtlCol="0">
            <a:spAutoFit/>
          </a:bodyPr>
          <a:lstStyle/>
          <a:p>
            <a:pPr marL="12700">
              <a:lnSpc>
                <a:spcPct val="100000"/>
              </a:lnSpc>
            </a:pPr>
            <a:r>
              <a:rPr sz="2400" dirty="0">
                <a:solidFill>
                  <a:srgbClr val="00B050"/>
                </a:solidFill>
                <a:latin typeface="Arial"/>
                <a:cs typeface="Arial"/>
              </a:rPr>
              <a:t>Satellite</a:t>
            </a:r>
          </a:p>
        </p:txBody>
      </p:sp>
      <p:sp>
        <p:nvSpPr>
          <p:cNvPr id="26" name="object 26"/>
          <p:cNvSpPr txBox="1"/>
          <p:nvPr/>
        </p:nvSpPr>
        <p:spPr>
          <a:xfrm>
            <a:off x="5283823" y="2262140"/>
            <a:ext cx="1200575" cy="369332"/>
          </a:xfrm>
          <a:prstGeom prst="rect">
            <a:avLst/>
          </a:prstGeom>
        </p:spPr>
        <p:txBody>
          <a:bodyPr vert="horz" wrap="square" lIns="0" tIns="0" rIns="0" bIns="0" rtlCol="0">
            <a:spAutoFit/>
          </a:bodyPr>
          <a:lstStyle/>
          <a:p>
            <a:pPr marL="12700">
              <a:lnSpc>
                <a:spcPct val="100000"/>
              </a:lnSpc>
            </a:pPr>
            <a:r>
              <a:rPr sz="2400" dirty="0">
                <a:solidFill>
                  <a:srgbClr val="FF0000"/>
                </a:solidFill>
                <a:latin typeface="Arial"/>
                <a:cs typeface="Arial"/>
              </a:rPr>
              <a:t>PARIS</a:t>
            </a:r>
          </a:p>
        </p:txBody>
      </p:sp>
      <p:sp>
        <p:nvSpPr>
          <p:cNvPr id="27" name="object 27"/>
          <p:cNvSpPr txBox="1"/>
          <p:nvPr/>
        </p:nvSpPr>
        <p:spPr>
          <a:xfrm>
            <a:off x="2222960" y="5815088"/>
            <a:ext cx="3415964" cy="1428596"/>
          </a:xfrm>
          <a:prstGeom prst="rect">
            <a:avLst/>
          </a:prstGeom>
        </p:spPr>
        <p:txBody>
          <a:bodyPr vert="horz" wrap="square" lIns="0" tIns="0" rIns="0" bIns="0" rtlCol="0">
            <a:spAutoFit/>
          </a:bodyPr>
          <a:lstStyle/>
          <a:p>
            <a:pPr marL="12700">
              <a:lnSpc>
                <a:spcPct val="100000"/>
              </a:lnSpc>
            </a:pPr>
            <a:r>
              <a:rPr sz="1250" b="1" spc="-5" dirty="0">
                <a:latin typeface="Courier New"/>
                <a:cs typeface="Courier New"/>
              </a:rPr>
              <a:t>W/S</a:t>
            </a:r>
            <a:endParaRPr sz="1250" dirty="0">
              <a:latin typeface="Courier New"/>
              <a:cs typeface="Courier New"/>
            </a:endParaRPr>
          </a:p>
          <a:p>
            <a:pPr>
              <a:lnSpc>
                <a:spcPct val="100000"/>
              </a:lnSpc>
            </a:pPr>
            <a:endParaRPr sz="1400" dirty="0">
              <a:latin typeface="Times New Roman"/>
              <a:cs typeface="Times New Roman"/>
            </a:endParaRPr>
          </a:p>
          <a:p>
            <a:pPr marR="5080" algn="r">
              <a:lnSpc>
                <a:spcPct val="100000"/>
              </a:lnSpc>
              <a:spcBef>
                <a:spcPts val="1200"/>
              </a:spcBef>
            </a:pPr>
            <a:r>
              <a:rPr sz="2400" dirty="0">
                <a:solidFill>
                  <a:srgbClr val="00B050"/>
                </a:solidFill>
                <a:latin typeface="Arial"/>
                <a:cs typeface="Arial"/>
              </a:rPr>
              <a:t>Ethernet</a:t>
            </a:r>
          </a:p>
          <a:p>
            <a:pPr marL="551815">
              <a:lnSpc>
                <a:spcPct val="100000"/>
              </a:lnSpc>
              <a:spcBef>
                <a:spcPts val="970"/>
              </a:spcBef>
            </a:pPr>
            <a:r>
              <a:rPr sz="2400" dirty="0">
                <a:solidFill>
                  <a:srgbClr val="FF0000"/>
                </a:solidFill>
                <a:latin typeface="Arial"/>
                <a:cs typeface="Arial"/>
              </a:rPr>
              <a:t>BOSTON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11401" y="1532041"/>
            <a:ext cx="749935" cy="926465"/>
          </a:xfrm>
          <a:custGeom>
            <a:avLst/>
            <a:gdLst/>
            <a:ahLst/>
            <a:cxnLst/>
            <a:rect l="l" t="t" r="r" b="b"/>
            <a:pathLst>
              <a:path w="749935" h="926464">
                <a:moveTo>
                  <a:pt x="0" y="926259"/>
                </a:moveTo>
                <a:lnTo>
                  <a:pt x="749333" y="926259"/>
                </a:lnTo>
                <a:lnTo>
                  <a:pt x="749333" y="0"/>
                </a:lnTo>
                <a:lnTo>
                  <a:pt x="0" y="0"/>
                </a:lnTo>
                <a:lnTo>
                  <a:pt x="0" y="926259"/>
                </a:lnTo>
                <a:close/>
              </a:path>
            </a:pathLst>
          </a:custGeom>
          <a:ln w="3175">
            <a:solidFill>
              <a:srgbClr val="FF0000"/>
            </a:solidFill>
          </a:ln>
        </p:spPr>
        <p:txBody>
          <a:bodyPr wrap="square" lIns="0" tIns="0" rIns="0" bIns="0" rtlCol="0"/>
          <a:lstStyle/>
          <a:p>
            <a:endParaRPr/>
          </a:p>
        </p:txBody>
      </p:sp>
      <p:sp>
        <p:nvSpPr>
          <p:cNvPr id="3" name="object 3"/>
          <p:cNvSpPr/>
          <p:nvPr/>
        </p:nvSpPr>
        <p:spPr>
          <a:xfrm>
            <a:off x="1721802" y="4061043"/>
            <a:ext cx="749935" cy="926465"/>
          </a:xfrm>
          <a:custGeom>
            <a:avLst/>
            <a:gdLst/>
            <a:ahLst/>
            <a:cxnLst/>
            <a:rect l="l" t="t" r="r" b="b"/>
            <a:pathLst>
              <a:path w="749935" h="926464">
                <a:moveTo>
                  <a:pt x="0" y="926259"/>
                </a:moveTo>
                <a:lnTo>
                  <a:pt x="749333" y="926259"/>
                </a:lnTo>
                <a:lnTo>
                  <a:pt x="749333" y="0"/>
                </a:lnTo>
                <a:lnTo>
                  <a:pt x="0" y="0"/>
                </a:lnTo>
                <a:lnTo>
                  <a:pt x="0" y="926259"/>
                </a:lnTo>
                <a:close/>
              </a:path>
            </a:pathLst>
          </a:custGeom>
          <a:ln w="3175">
            <a:solidFill>
              <a:srgbClr val="FF0000"/>
            </a:solidFill>
          </a:ln>
        </p:spPr>
        <p:txBody>
          <a:bodyPr wrap="square" lIns="0" tIns="0" rIns="0" bIns="0" rtlCol="0"/>
          <a:lstStyle/>
          <a:p>
            <a:endParaRPr/>
          </a:p>
        </p:txBody>
      </p:sp>
      <p:sp>
        <p:nvSpPr>
          <p:cNvPr id="4" name="object 4"/>
          <p:cNvSpPr/>
          <p:nvPr/>
        </p:nvSpPr>
        <p:spPr>
          <a:xfrm>
            <a:off x="1721802" y="5320337"/>
            <a:ext cx="749935" cy="926465"/>
          </a:xfrm>
          <a:custGeom>
            <a:avLst/>
            <a:gdLst/>
            <a:ahLst/>
            <a:cxnLst/>
            <a:rect l="l" t="t" r="r" b="b"/>
            <a:pathLst>
              <a:path w="749935" h="926464">
                <a:moveTo>
                  <a:pt x="0" y="926259"/>
                </a:moveTo>
                <a:lnTo>
                  <a:pt x="749333" y="926259"/>
                </a:lnTo>
                <a:lnTo>
                  <a:pt x="749333" y="0"/>
                </a:lnTo>
                <a:lnTo>
                  <a:pt x="0" y="0"/>
                </a:lnTo>
                <a:lnTo>
                  <a:pt x="0" y="926259"/>
                </a:lnTo>
                <a:close/>
              </a:path>
            </a:pathLst>
          </a:custGeom>
          <a:ln w="3175">
            <a:solidFill>
              <a:srgbClr val="FF0000"/>
            </a:solidFill>
          </a:ln>
        </p:spPr>
        <p:txBody>
          <a:bodyPr wrap="square" lIns="0" tIns="0" rIns="0" bIns="0" rtlCol="0"/>
          <a:lstStyle/>
          <a:p>
            <a:endParaRPr/>
          </a:p>
        </p:txBody>
      </p:sp>
      <p:sp>
        <p:nvSpPr>
          <p:cNvPr id="5" name="object 5"/>
          <p:cNvSpPr/>
          <p:nvPr/>
        </p:nvSpPr>
        <p:spPr>
          <a:xfrm>
            <a:off x="3480651" y="4050629"/>
            <a:ext cx="749935" cy="926465"/>
          </a:xfrm>
          <a:custGeom>
            <a:avLst/>
            <a:gdLst/>
            <a:ahLst/>
            <a:cxnLst/>
            <a:rect l="l" t="t" r="r" b="b"/>
            <a:pathLst>
              <a:path w="749935" h="926464">
                <a:moveTo>
                  <a:pt x="0" y="926259"/>
                </a:moveTo>
                <a:lnTo>
                  <a:pt x="749333" y="926259"/>
                </a:lnTo>
                <a:lnTo>
                  <a:pt x="749333" y="0"/>
                </a:lnTo>
                <a:lnTo>
                  <a:pt x="0" y="0"/>
                </a:lnTo>
                <a:lnTo>
                  <a:pt x="0" y="926259"/>
                </a:lnTo>
                <a:close/>
              </a:path>
            </a:pathLst>
          </a:custGeom>
          <a:ln w="3175">
            <a:solidFill>
              <a:srgbClr val="FF0000"/>
            </a:solidFill>
          </a:ln>
        </p:spPr>
        <p:txBody>
          <a:bodyPr wrap="square" lIns="0" tIns="0" rIns="0" bIns="0" rtlCol="0"/>
          <a:lstStyle/>
          <a:p>
            <a:endParaRPr/>
          </a:p>
        </p:txBody>
      </p:sp>
      <p:sp>
        <p:nvSpPr>
          <p:cNvPr id="6" name="object 6"/>
          <p:cNvSpPr/>
          <p:nvPr/>
        </p:nvSpPr>
        <p:spPr>
          <a:xfrm>
            <a:off x="3271380" y="5310145"/>
            <a:ext cx="1083945" cy="936625"/>
          </a:xfrm>
          <a:custGeom>
            <a:avLst/>
            <a:gdLst/>
            <a:ahLst/>
            <a:cxnLst/>
            <a:rect l="l" t="t" r="r" b="b"/>
            <a:pathLst>
              <a:path w="1083945" h="936625">
                <a:moveTo>
                  <a:pt x="0" y="936438"/>
                </a:moveTo>
                <a:lnTo>
                  <a:pt x="1083497" y="936438"/>
                </a:lnTo>
                <a:lnTo>
                  <a:pt x="1083497" y="0"/>
                </a:lnTo>
                <a:lnTo>
                  <a:pt x="0" y="0"/>
                </a:lnTo>
                <a:lnTo>
                  <a:pt x="0" y="936438"/>
                </a:lnTo>
                <a:close/>
              </a:path>
            </a:pathLst>
          </a:custGeom>
          <a:ln w="3175">
            <a:solidFill>
              <a:srgbClr val="FF0000"/>
            </a:solidFill>
          </a:ln>
        </p:spPr>
        <p:txBody>
          <a:bodyPr wrap="square" lIns="0" tIns="0" rIns="0" bIns="0" rtlCol="0"/>
          <a:lstStyle/>
          <a:p>
            <a:endParaRPr/>
          </a:p>
        </p:txBody>
      </p:sp>
      <p:sp>
        <p:nvSpPr>
          <p:cNvPr id="7" name="object 7"/>
          <p:cNvSpPr/>
          <p:nvPr/>
        </p:nvSpPr>
        <p:spPr>
          <a:xfrm>
            <a:off x="5208282" y="1511226"/>
            <a:ext cx="749935" cy="926465"/>
          </a:xfrm>
          <a:custGeom>
            <a:avLst/>
            <a:gdLst/>
            <a:ahLst/>
            <a:cxnLst/>
            <a:rect l="l" t="t" r="r" b="b"/>
            <a:pathLst>
              <a:path w="749935" h="926464">
                <a:moveTo>
                  <a:pt x="0" y="926259"/>
                </a:moveTo>
                <a:lnTo>
                  <a:pt x="749333" y="926259"/>
                </a:lnTo>
                <a:lnTo>
                  <a:pt x="749333" y="0"/>
                </a:lnTo>
                <a:lnTo>
                  <a:pt x="0" y="0"/>
                </a:lnTo>
                <a:lnTo>
                  <a:pt x="0" y="926259"/>
                </a:lnTo>
                <a:close/>
              </a:path>
            </a:pathLst>
          </a:custGeom>
          <a:ln w="3175">
            <a:solidFill>
              <a:srgbClr val="FF0000"/>
            </a:solidFill>
          </a:ln>
        </p:spPr>
        <p:txBody>
          <a:bodyPr wrap="square" lIns="0" tIns="0" rIns="0" bIns="0" rtlCol="0"/>
          <a:lstStyle/>
          <a:p>
            <a:endParaRPr/>
          </a:p>
        </p:txBody>
      </p:sp>
      <p:sp>
        <p:nvSpPr>
          <p:cNvPr id="8" name="object 8"/>
          <p:cNvSpPr/>
          <p:nvPr/>
        </p:nvSpPr>
        <p:spPr>
          <a:xfrm>
            <a:off x="5218696" y="4040228"/>
            <a:ext cx="749935" cy="926465"/>
          </a:xfrm>
          <a:custGeom>
            <a:avLst/>
            <a:gdLst/>
            <a:ahLst/>
            <a:cxnLst/>
            <a:rect l="l" t="t" r="r" b="b"/>
            <a:pathLst>
              <a:path w="749935" h="926464">
                <a:moveTo>
                  <a:pt x="0" y="926259"/>
                </a:moveTo>
                <a:lnTo>
                  <a:pt x="749333" y="926259"/>
                </a:lnTo>
                <a:lnTo>
                  <a:pt x="749333" y="0"/>
                </a:lnTo>
                <a:lnTo>
                  <a:pt x="0" y="0"/>
                </a:lnTo>
                <a:lnTo>
                  <a:pt x="0" y="926259"/>
                </a:lnTo>
                <a:close/>
              </a:path>
            </a:pathLst>
          </a:custGeom>
          <a:ln w="3175">
            <a:solidFill>
              <a:srgbClr val="FF0000"/>
            </a:solidFill>
          </a:ln>
        </p:spPr>
        <p:txBody>
          <a:bodyPr wrap="square" lIns="0" tIns="0" rIns="0" bIns="0" rtlCol="0"/>
          <a:lstStyle/>
          <a:p>
            <a:endParaRPr/>
          </a:p>
        </p:txBody>
      </p:sp>
      <p:sp>
        <p:nvSpPr>
          <p:cNvPr id="9" name="object 9"/>
          <p:cNvSpPr/>
          <p:nvPr/>
        </p:nvSpPr>
        <p:spPr>
          <a:xfrm>
            <a:off x="5031359" y="5309916"/>
            <a:ext cx="1174750" cy="936625"/>
          </a:xfrm>
          <a:custGeom>
            <a:avLst/>
            <a:gdLst/>
            <a:ahLst/>
            <a:cxnLst/>
            <a:rect l="l" t="t" r="r" b="b"/>
            <a:pathLst>
              <a:path w="1174750" h="936625">
                <a:moveTo>
                  <a:pt x="0" y="936438"/>
                </a:moveTo>
                <a:lnTo>
                  <a:pt x="1174631" y="936438"/>
                </a:lnTo>
                <a:lnTo>
                  <a:pt x="1174631" y="0"/>
                </a:lnTo>
                <a:lnTo>
                  <a:pt x="0" y="0"/>
                </a:lnTo>
                <a:lnTo>
                  <a:pt x="0" y="936438"/>
                </a:lnTo>
                <a:close/>
              </a:path>
            </a:pathLst>
          </a:custGeom>
          <a:ln w="3175">
            <a:solidFill>
              <a:srgbClr val="FF0000"/>
            </a:solidFill>
          </a:ln>
        </p:spPr>
        <p:txBody>
          <a:bodyPr wrap="square" lIns="0" tIns="0" rIns="0" bIns="0" rtlCol="0"/>
          <a:lstStyle/>
          <a:p>
            <a:endParaRPr/>
          </a:p>
        </p:txBody>
      </p:sp>
      <p:sp>
        <p:nvSpPr>
          <p:cNvPr id="10" name="object 10"/>
          <p:cNvSpPr/>
          <p:nvPr/>
        </p:nvSpPr>
        <p:spPr>
          <a:xfrm>
            <a:off x="3876141" y="5330735"/>
            <a:ext cx="0" cy="947419"/>
          </a:xfrm>
          <a:custGeom>
            <a:avLst/>
            <a:gdLst/>
            <a:ahLst/>
            <a:cxnLst/>
            <a:rect l="l" t="t" r="r" b="b"/>
            <a:pathLst>
              <a:path h="947420">
                <a:moveTo>
                  <a:pt x="0" y="0"/>
                </a:moveTo>
                <a:lnTo>
                  <a:pt x="0" y="947077"/>
                </a:lnTo>
              </a:path>
            </a:pathLst>
          </a:custGeom>
          <a:ln w="3175">
            <a:solidFill>
              <a:srgbClr val="000000"/>
            </a:solidFill>
          </a:ln>
        </p:spPr>
        <p:txBody>
          <a:bodyPr wrap="square" lIns="0" tIns="0" rIns="0" bIns="0" rtlCol="0"/>
          <a:lstStyle/>
          <a:p>
            <a:endParaRPr/>
          </a:p>
        </p:txBody>
      </p:sp>
      <p:sp>
        <p:nvSpPr>
          <p:cNvPr id="11" name="object 11"/>
          <p:cNvSpPr/>
          <p:nvPr/>
        </p:nvSpPr>
        <p:spPr>
          <a:xfrm>
            <a:off x="2491956" y="4482541"/>
            <a:ext cx="104139" cy="52069"/>
          </a:xfrm>
          <a:custGeom>
            <a:avLst/>
            <a:gdLst/>
            <a:ahLst/>
            <a:cxnLst/>
            <a:rect l="l" t="t" r="r" b="b"/>
            <a:pathLst>
              <a:path w="104139" h="52070">
                <a:moveTo>
                  <a:pt x="104076" y="0"/>
                </a:moveTo>
                <a:lnTo>
                  <a:pt x="0" y="26009"/>
                </a:lnTo>
                <a:lnTo>
                  <a:pt x="104076" y="52031"/>
                </a:lnTo>
                <a:lnTo>
                  <a:pt x="104076" y="0"/>
                </a:lnTo>
                <a:close/>
              </a:path>
            </a:pathLst>
          </a:custGeom>
          <a:solidFill>
            <a:srgbClr val="000000"/>
          </a:solidFill>
        </p:spPr>
        <p:txBody>
          <a:bodyPr wrap="square" lIns="0" tIns="0" rIns="0" bIns="0" rtlCol="0"/>
          <a:lstStyle/>
          <a:p>
            <a:endParaRPr/>
          </a:p>
        </p:txBody>
      </p:sp>
      <p:sp>
        <p:nvSpPr>
          <p:cNvPr id="12" name="object 12"/>
          <p:cNvSpPr/>
          <p:nvPr/>
        </p:nvSpPr>
        <p:spPr>
          <a:xfrm>
            <a:off x="2491956" y="4482541"/>
            <a:ext cx="104139" cy="52069"/>
          </a:xfrm>
          <a:custGeom>
            <a:avLst/>
            <a:gdLst/>
            <a:ahLst/>
            <a:cxnLst/>
            <a:rect l="l" t="t" r="r" b="b"/>
            <a:pathLst>
              <a:path w="104139" h="52070">
                <a:moveTo>
                  <a:pt x="104076" y="52031"/>
                </a:moveTo>
                <a:lnTo>
                  <a:pt x="0" y="26022"/>
                </a:lnTo>
                <a:lnTo>
                  <a:pt x="104076" y="0"/>
                </a:lnTo>
              </a:path>
            </a:pathLst>
          </a:custGeom>
          <a:ln w="3175">
            <a:solidFill>
              <a:srgbClr val="000000"/>
            </a:solidFill>
          </a:ln>
        </p:spPr>
        <p:txBody>
          <a:bodyPr wrap="square" lIns="0" tIns="0" rIns="0" bIns="0" rtlCol="0"/>
          <a:lstStyle/>
          <a:p>
            <a:endParaRPr/>
          </a:p>
        </p:txBody>
      </p:sp>
      <p:sp>
        <p:nvSpPr>
          <p:cNvPr id="13" name="object 13"/>
          <p:cNvSpPr/>
          <p:nvPr/>
        </p:nvSpPr>
        <p:spPr>
          <a:xfrm>
            <a:off x="3366173" y="4482541"/>
            <a:ext cx="104139" cy="52069"/>
          </a:xfrm>
          <a:custGeom>
            <a:avLst/>
            <a:gdLst/>
            <a:ahLst/>
            <a:cxnLst/>
            <a:rect l="l" t="t" r="r" b="b"/>
            <a:pathLst>
              <a:path w="104139" h="52070">
                <a:moveTo>
                  <a:pt x="0" y="0"/>
                </a:moveTo>
                <a:lnTo>
                  <a:pt x="0" y="52031"/>
                </a:lnTo>
                <a:lnTo>
                  <a:pt x="104076" y="26009"/>
                </a:lnTo>
                <a:lnTo>
                  <a:pt x="0" y="0"/>
                </a:lnTo>
                <a:close/>
              </a:path>
            </a:pathLst>
          </a:custGeom>
          <a:solidFill>
            <a:srgbClr val="000000"/>
          </a:solidFill>
        </p:spPr>
        <p:txBody>
          <a:bodyPr wrap="square" lIns="0" tIns="0" rIns="0" bIns="0" rtlCol="0"/>
          <a:lstStyle/>
          <a:p>
            <a:endParaRPr/>
          </a:p>
        </p:txBody>
      </p:sp>
      <p:sp>
        <p:nvSpPr>
          <p:cNvPr id="14" name="object 14"/>
          <p:cNvSpPr/>
          <p:nvPr/>
        </p:nvSpPr>
        <p:spPr>
          <a:xfrm>
            <a:off x="3366173" y="4482541"/>
            <a:ext cx="104139" cy="52069"/>
          </a:xfrm>
          <a:custGeom>
            <a:avLst/>
            <a:gdLst/>
            <a:ahLst/>
            <a:cxnLst/>
            <a:rect l="l" t="t" r="r" b="b"/>
            <a:pathLst>
              <a:path w="104139" h="52070">
                <a:moveTo>
                  <a:pt x="0" y="0"/>
                </a:moveTo>
                <a:lnTo>
                  <a:pt x="104076" y="26022"/>
                </a:lnTo>
                <a:lnTo>
                  <a:pt x="0" y="52031"/>
                </a:lnTo>
              </a:path>
            </a:pathLst>
          </a:custGeom>
          <a:ln w="3175">
            <a:solidFill>
              <a:srgbClr val="000000"/>
            </a:solidFill>
          </a:ln>
        </p:spPr>
        <p:txBody>
          <a:bodyPr wrap="square" lIns="0" tIns="0" rIns="0" bIns="0" rtlCol="0"/>
          <a:lstStyle/>
          <a:p>
            <a:endParaRPr/>
          </a:p>
        </p:txBody>
      </p:sp>
      <p:sp>
        <p:nvSpPr>
          <p:cNvPr id="15" name="object 15"/>
          <p:cNvSpPr/>
          <p:nvPr/>
        </p:nvSpPr>
        <p:spPr>
          <a:xfrm>
            <a:off x="4240390" y="4508563"/>
            <a:ext cx="999490" cy="0"/>
          </a:xfrm>
          <a:custGeom>
            <a:avLst/>
            <a:gdLst/>
            <a:ahLst/>
            <a:cxnLst/>
            <a:rect l="l" t="t" r="r" b="b"/>
            <a:pathLst>
              <a:path w="999489">
                <a:moveTo>
                  <a:pt x="0" y="0"/>
                </a:moveTo>
                <a:lnTo>
                  <a:pt x="999121" y="0"/>
                </a:lnTo>
              </a:path>
            </a:pathLst>
          </a:custGeom>
          <a:ln w="3175">
            <a:solidFill>
              <a:srgbClr val="000000"/>
            </a:solidFill>
          </a:ln>
        </p:spPr>
        <p:txBody>
          <a:bodyPr wrap="square" lIns="0" tIns="0" rIns="0" bIns="0" rtlCol="0"/>
          <a:lstStyle/>
          <a:p>
            <a:endParaRPr/>
          </a:p>
        </p:txBody>
      </p:sp>
      <p:sp>
        <p:nvSpPr>
          <p:cNvPr id="16" name="object 16"/>
          <p:cNvSpPr/>
          <p:nvPr/>
        </p:nvSpPr>
        <p:spPr>
          <a:xfrm>
            <a:off x="4240390" y="4482541"/>
            <a:ext cx="104139" cy="52069"/>
          </a:xfrm>
          <a:custGeom>
            <a:avLst/>
            <a:gdLst/>
            <a:ahLst/>
            <a:cxnLst/>
            <a:rect l="l" t="t" r="r" b="b"/>
            <a:pathLst>
              <a:path w="104139" h="52070">
                <a:moveTo>
                  <a:pt x="104076" y="0"/>
                </a:moveTo>
                <a:lnTo>
                  <a:pt x="0" y="26009"/>
                </a:lnTo>
                <a:lnTo>
                  <a:pt x="104076" y="52031"/>
                </a:lnTo>
                <a:lnTo>
                  <a:pt x="104076" y="0"/>
                </a:lnTo>
                <a:close/>
              </a:path>
            </a:pathLst>
          </a:custGeom>
          <a:solidFill>
            <a:srgbClr val="000000"/>
          </a:solidFill>
        </p:spPr>
        <p:txBody>
          <a:bodyPr wrap="square" lIns="0" tIns="0" rIns="0" bIns="0" rtlCol="0"/>
          <a:lstStyle/>
          <a:p>
            <a:endParaRPr/>
          </a:p>
        </p:txBody>
      </p:sp>
      <p:sp>
        <p:nvSpPr>
          <p:cNvPr id="17" name="object 17"/>
          <p:cNvSpPr/>
          <p:nvPr/>
        </p:nvSpPr>
        <p:spPr>
          <a:xfrm>
            <a:off x="4240390" y="4482541"/>
            <a:ext cx="104139" cy="52069"/>
          </a:xfrm>
          <a:custGeom>
            <a:avLst/>
            <a:gdLst/>
            <a:ahLst/>
            <a:cxnLst/>
            <a:rect l="l" t="t" r="r" b="b"/>
            <a:pathLst>
              <a:path w="104139" h="52070">
                <a:moveTo>
                  <a:pt x="104076" y="52031"/>
                </a:moveTo>
                <a:lnTo>
                  <a:pt x="0" y="26022"/>
                </a:lnTo>
                <a:lnTo>
                  <a:pt x="104076" y="0"/>
                </a:lnTo>
              </a:path>
            </a:pathLst>
          </a:custGeom>
          <a:ln w="3175">
            <a:solidFill>
              <a:srgbClr val="000000"/>
            </a:solidFill>
          </a:ln>
        </p:spPr>
        <p:txBody>
          <a:bodyPr wrap="square" lIns="0" tIns="0" rIns="0" bIns="0" rtlCol="0"/>
          <a:lstStyle/>
          <a:p>
            <a:endParaRPr/>
          </a:p>
        </p:txBody>
      </p:sp>
      <p:sp>
        <p:nvSpPr>
          <p:cNvPr id="18" name="object 18"/>
          <p:cNvSpPr/>
          <p:nvPr/>
        </p:nvSpPr>
        <p:spPr>
          <a:xfrm>
            <a:off x="5135435" y="4482541"/>
            <a:ext cx="104139" cy="52069"/>
          </a:xfrm>
          <a:custGeom>
            <a:avLst/>
            <a:gdLst/>
            <a:ahLst/>
            <a:cxnLst/>
            <a:rect l="l" t="t" r="r" b="b"/>
            <a:pathLst>
              <a:path w="104139" h="52070">
                <a:moveTo>
                  <a:pt x="0" y="0"/>
                </a:moveTo>
                <a:lnTo>
                  <a:pt x="0" y="52031"/>
                </a:lnTo>
                <a:lnTo>
                  <a:pt x="104076" y="26009"/>
                </a:lnTo>
                <a:lnTo>
                  <a:pt x="0" y="0"/>
                </a:lnTo>
                <a:close/>
              </a:path>
            </a:pathLst>
          </a:custGeom>
          <a:solidFill>
            <a:srgbClr val="000000"/>
          </a:solidFill>
        </p:spPr>
        <p:txBody>
          <a:bodyPr wrap="square" lIns="0" tIns="0" rIns="0" bIns="0" rtlCol="0"/>
          <a:lstStyle/>
          <a:p>
            <a:endParaRPr/>
          </a:p>
        </p:txBody>
      </p:sp>
      <p:sp>
        <p:nvSpPr>
          <p:cNvPr id="19" name="object 19"/>
          <p:cNvSpPr/>
          <p:nvPr/>
        </p:nvSpPr>
        <p:spPr>
          <a:xfrm>
            <a:off x="5135435" y="4482541"/>
            <a:ext cx="104139" cy="52069"/>
          </a:xfrm>
          <a:custGeom>
            <a:avLst/>
            <a:gdLst/>
            <a:ahLst/>
            <a:cxnLst/>
            <a:rect l="l" t="t" r="r" b="b"/>
            <a:pathLst>
              <a:path w="104139" h="52070">
                <a:moveTo>
                  <a:pt x="0" y="0"/>
                </a:moveTo>
                <a:lnTo>
                  <a:pt x="104076" y="26022"/>
                </a:lnTo>
                <a:lnTo>
                  <a:pt x="0" y="52031"/>
                </a:lnTo>
              </a:path>
            </a:pathLst>
          </a:custGeom>
          <a:ln w="3175">
            <a:solidFill>
              <a:srgbClr val="000000"/>
            </a:solidFill>
          </a:ln>
        </p:spPr>
        <p:txBody>
          <a:bodyPr wrap="square" lIns="0" tIns="0" rIns="0" bIns="0" rtlCol="0"/>
          <a:lstStyle/>
          <a:p>
            <a:endParaRPr/>
          </a:p>
        </p:txBody>
      </p:sp>
      <p:sp>
        <p:nvSpPr>
          <p:cNvPr id="20" name="object 20"/>
          <p:cNvSpPr/>
          <p:nvPr/>
        </p:nvSpPr>
        <p:spPr>
          <a:xfrm>
            <a:off x="2460726" y="1917115"/>
            <a:ext cx="2747645" cy="0"/>
          </a:xfrm>
          <a:custGeom>
            <a:avLst/>
            <a:gdLst/>
            <a:ahLst/>
            <a:cxnLst/>
            <a:rect l="l" t="t" r="r" b="b"/>
            <a:pathLst>
              <a:path w="2747645">
                <a:moveTo>
                  <a:pt x="0" y="0"/>
                </a:moveTo>
                <a:lnTo>
                  <a:pt x="2747556" y="0"/>
                </a:lnTo>
              </a:path>
            </a:pathLst>
          </a:custGeom>
          <a:ln w="3175">
            <a:solidFill>
              <a:srgbClr val="000000"/>
            </a:solidFill>
          </a:ln>
        </p:spPr>
        <p:txBody>
          <a:bodyPr wrap="square" lIns="0" tIns="0" rIns="0" bIns="0" rtlCol="0"/>
          <a:lstStyle/>
          <a:p>
            <a:endParaRPr/>
          </a:p>
        </p:txBody>
      </p:sp>
      <p:sp>
        <p:nvSpPr>
          <p:cNvPr id="21" name="object 21"/>
          <p:cNvSpPr/>
          <p:nvPr/>
        </p:nvSpPr>
        <p:spPr>
          <a:xfrm>
            <a:off x="2460726" y="1891093"/>
            <a:ext cx="104139" cy="52069"/>
          </a:xfrm>
          <a:custGeom>
            <a:avLst/>
            <a:gdLst/>
            <a:ahLst/>
            <a:cxnLst/>
            <a:rect l="l" t="t" r="r" b="b"/>
            <a:pathLst>
              <a:path w="104139" h="52069">
                <a:moveTo>
                  <a:pt x="104076" y="0"/>
                </a:moveTo>
                <a:lnTo>
                  <a:pt x="0" y="26022"/>
                </a:lnTo>
                <a:lnTo>
                  <a:pt x="104076" y="52044"/>
                </a:lnTo>
                <a:lnTo>
                  <a:pt x="104076" y="0"/>
                </a:lnTo>
                <a:close/>
              </a:path>
            </a:pathLst>
          </a:custGeom>
          <a:solidFill>
            <a:srgbClr val="000000"/>
          </a:solidFill>
        </p:spPr>
        <p:txBody>
          <a:bodyPr wrap="square" lIns="0" tIns="0" rIns="0" bIns="0" rtlCol="0"/>
          <a:lstStyle/>
          <a:p>
            <a:endParaRPr/>
          </a:p>
        </p:txBody>
      </p:sp>
      <p:sp>
        <p:nvSpPr>
          <p:cNvPr id="22" name="object 22"/>
          <p:cNvSpPr/>
          <p:nvPr/>
        </p:nvSpPr>
        <p:spPr>
          <a:xfrm>
            <a:off x="2460726" y="1891093"/>
            <a:ext cx="104139" cy="52069"/>
          </a:xfrm>
          <a:custGeom>
            <a:avLst/>
            <a:gdLst/>
            <a:ahLst/>
            <a:cxnLst/>
            <a:rect l="l" t="t" r="r" b="b"/>
            <a:pathLst>
              <a:path w="104139" h="52069">
                <a:moveTo>
                  <a:pt x="104076" y="52044"/>
                </a:moveTo>
                <a:lnTo>
                  <a:pt x="0" y="26022"/>
                </a:lnTo>
                <a:lnTo>
                  <a:pt x="104076" y="0"/>
                </a:lnTo>
              </a:path>
            </a:pathLst>
          </a:custGeom>
          <a:ln w="3175">
            <a:solidFill>
              <a:srgbClr val="000000"/>
            </a:solidFill>
          </a:ln>
        </p:spPr>
        <p:txBody>
          <a:bodyPr wrap="square" lIns="0" tIns="0" rIns="0" bIns="0" rtlCol="0"/>
          <a:lstStyle/>
          <a:p>
            <a:endParaRPr/>
          </a:p>
        </p:txBody>
      </p:sp>
      <p:sp>
        <p:nvSpPr>
          <p:cNvPr id="23" name="object 23"/>
          <p:cNvSpPr/>
          <p:nvPr/>
        </p:nvSpPr>
        <p:spPr>
          <a:xfrm>
            <a:off x="5104206" y="1891093"/>
            <a:ext cx="104139" cy="52069"/>
          </a:xfrm>
          <a:custGeom>
            <a:avLst/>
            <a:gdLst/>
            <a:ahLst/>
            <a:cxnLst/>
            <a:rect l="l" t="t" r="r" b="b"/>
            <a:pathLst>
              <a:path w="104139" h="52069">
                <a:moveTo>
                  <a:pt x="0" y="0"/>
                </a:moveTo>
                <a:lnTo>
                  <a:pt x="0" y="52044"/>
                </a:lnTo>
                <a:lnTo>
                  <a:pt x="104076" y="26022"/>
                </a:lnTo>
                <a:lnTo>
                  <a:pt x="0" y="0"/>
                </a:lnTo>
                <a:close/>
              </a:path>
            </a:pathLst>
          </a:custGeom>
          <a:solidFill>
            <a:srgbClr val="000000"/>
          </a:solidFill>
        </p:spPr>
        <p:txBody>
          <a:bodyPr wrap="square" lIns="0" tIns="0" rIns="0" bIns="0" rtlCol="0"/>
          <a:lstStyle/>
          <a:p>
            <a:endParaRPr/>
          </a:p>
        </p:txBody>
      </p:sp>
      <p:sp>
        <p:nvSpPr>
          <p:cNvPr id="24" name="object 24"/>
          <p:cNvSpPr/>
          <p:nvPr/>
        </p:nvSpPr>
        <p:spPr>
          <a:xfrm>
            <a:off x="5104206" y="1891093"/>
            <a:ext cx="104139" cy="52069"/>
          </a:xfrm>
          <a:custGeom>
            <a:avLst/>
            <a:gdLst/>
            <a:ahLst/>
            <a:cxnLst/>
            <a:rect l="l" t="t" r="r" b="b"/>
            <a:pathLst>
              <a:path w="104139" h="52069">
                <a:moveTo>
                  <a:pt x="0" y="0"/>
                </a:moveTo>
                <a:lnTo>
                  <a:pt x="104076" y="26022"/>
                </a:lnTo>
                <a:lnTo>
                  <a:pt x="0" y="52044"/>
                </a:lnTo>
              </a:path>
            </a:pathLst>
          </a:custGeom>
          <a:ln w="3175">
            <a:solidFill>
              <a:srgbClr val="000000"/>
            </a:solidFill>
          </a:ln>
        </p:spPr>
        <p:txBody>
          <a:bodyPr wrap="square" lIns="0" tIns="0" rIns="0" bIns="0" rtlCol="0"/>
          <a:lstStyle/>
          <a:p>
            <a:endParaRPr/>
          </a:p>
        </p:txBody>
      </p:sp>
      <p:sp>
        <p:nvSpPr>
          <p:cNvPr id="25" name="object 25"/>
          <p:cNvSpPr/>
          <p:nvPr/>
        </p:nvSpPr>
        <p:spPr>
          <a:xfrm>
            <a:off x="2491956" y="5681129"/>
            <a:ext cx="781050" cy="107950"/>
          </a:xfrm>
          <a:custGeom>
            <a:avLst/>
            <a:gdLst/>
            <a:ahLst/>
            <a:cxnLst/>
            <a:rect l="l" t="t" r="r" b="b"/>
            <a:pathLst>
              <a:path w="781050" h="107950">
                <a:moveTo>
                  <a:pt x="0" y="86728"/>
                </a:moveTo>
                <a:lnTo>
                  <a:pt x="758" y="86375"/>
                </a:lnTo>
                <a:lnTo>
                  <a:pt x="6070" y="83908"/>
                </a:lnTo>
                <a:lnTo>
                  <a:pt x="20488" y="77212"/>
                </a:lnTo>
                <a:lnTo>
                  <a:pt x="48564" y="64173"/>
                </a:lnTo>
                <a:lnTo>
                  <a:pt x="76822" y="51350"/>
                </a:lnTo>
                <a:lnTo>
                  <a:pt x="112743" y="36743"/>
                </a:lnTo>
                <a:lnTo>
                  <a:pt x="155890" y="22328"/>
                </a:lnTo>
                <a:lnTo>
                  <a:pt x="205832" y="10081"/>
                </a:lnTo>
                <a:lnTo>
                  <a:pt x="262132" y="1979"/>
                </a:lnTo>
                <a:lnTo>
                  <a:pt x="324358" y="0"/>
                </a:lnTo>
                <a:lnTo>
                  <a:pt x="374465" y="3430"/>
                </a:lnTo>
                <a:lnTo>
                  <a:pt x="426320" y="10541"/>
                </a:lnTo>
                <a:lnTo>
                  <a:pt x="478581" y="20456"/>
                </a:lnTo>
                <a:lnTo>
                  <a:pt x="529907" y="32302"/>
                </a:lnTo>
                <a:lnTo>
                  <a:pt x="578956" y="45206"/>
                </a:lnTo>
                <a:lnTo>
                  <a:pt x="624388" y="58293"/>
                </a:lnTo>
                <a:lnTo>
                  <a:pt x="664860" y="70689"/>
                </a:lnTo>
                <a:lnTo>
                  <a:pt x="746162" y="96565"/>
                </a:lnTo>
                <a:lnTo>
                  <a:pt x="770364" y="104290"/>
                </a:lnTo>
                <a:lnTo>
                  <a:pt x="779280" y="107137"/>
                </a:lnTo>
                <a:lnTo>
                  <a:pt x="780554" y="107543"/>
                </a:lnTo>
              </a:path>
            </a:pathLst>
          </a:custGeom>
          <a:ln w="10407">
            <a:solidFill>
              <a:srgbClr val="000000"/>
            </a:solidFill>
            <a:prstDash val="lgDash"/>
          </a:ln>
        </p:spPr>
        <p:txBody>
          <a:bodyPr wrap="square" lIns="0" tIns="0" rIns="0" bIns="0" rtlCol="0"/>
          <a:lstStyle/>
          <a:p>
            <a:endParaRPr/>
          </a:p>
        </p:txBody>
      </p:sp>
      <p:sp>
        <p:nvSpPr>
          <p:cNvPr id="26" name="object 26"/>
          <p:cNvSpPr/>
          <p:nvPr/>
        </p:nvSpPr>
        <p:spPr>
          <a:xfrm>
            <a:off x="2472486" y="5692190"/>
            <a:ext cx="132715" cy="85090"/>
          </a:xfrm>
          <a:custGeom>
            <a:avLst/>
            <a:gdLst/>
            <a:ahLst/>
            <a:cxnLst/>
            <a:rect l="l" t="t" r="r" b="b"/>
            <a:pathLst>
              <a:path w="132714" h="85089">
                <a:moveTo>
                  <a:pt x="104813" y="0"/>
                </a:moveTo>
                <a:lnTo>
                  <a:pt x="0" y="84696"/>
                </a:lnTo>
                <a:lnTo>
                  <a:pt x="132346" y="59283"/>
                </a:lnTo>
                <a:lnTo>
                  <a:pt x="104813" y="0"/>
                </a:lnTo>
                <a:close/>
              </a:path>
            </a:pathLst>
          </a:custGeom>
          <a:solidFill>
            <a:srgbClr val="000000"/>
          </a:solidFill>
        </p:spPr>
        <p:txBody>
          <a:bodyPr wrap="square" lIns="0" tIns="0" rIns="0" bIns="0" rtlCol="0"/>
          <a:lstStyle/>
          <a:p>
            <a:endParaRPr/>
          </a:p>
        </p:txBody>
      </p:sp>
      <p:sp>
        <p:nvSpPr>
          <p:cNvPr id="27" name="object 27"/>
          <p:cNvSpPr/>
          <p:nvPr/>
        </p:nvSpPr>
        <p:spPr>
          <a:xfrm>
            <a:off x="2491956" y="5700433"/>
            <a:ext cx="105410" cy="67945"/>
          </a:xfrm>
          <a:custGeom>
            <a:avLst/>
            <a:gdLst/>
            <a:ahLst/>
            <a:cxnLst/>
            <a:rect l="l" t="t" r="r" b="b"/>
            <a:pathLst>
              <a:path w="105410" h="67945">
                <a:moveTo>
                  <a:pt x="105346" y="47193"/>
                </a:moveTo>
                <a:lnTo>
                  <a:pt x="0" y="67424"/>
                </a:lnTo>
                <a:lnTo>
                  <a:pt x="83439" y="0"/>
                </a:lnTo>
              </a:path>
            </a:pathLst>
          </a:custGeom>
          <a:ln w="10407">
            <a:solidFill>
              <a:srgbClr val="000000"/>
            </a:solidFill>
            <a:prstDash val="lgDash"/>
          </a:ln>
        </p:spPr>
        <p:txBody>
          <a:bodyPr wrap="square" lIns="0" tIns="0" rIns="0" bIns="0" rtlCol="0"/>
          <a:lstStyle/>
          <a:p>
            <a:endParaRPr/>
          </a:p>
        </p:txBody>
      </p:sp>
      <p:sp>
        <p:nvSpPr>
          <p:cNvPr id="28" name="object 28"/>
          <p:cNvSpPr/>
          <p:nvPr/>
        </p:nvSpPr>
        <p:spPr>
          <a:xfrm>
            <a:off x="3158464" y="5724309"/>
            <a:ext cx="134620" cy="71120"/>
          </a:xfrm>
          <a:custGeom>
            <a:avLst/>
            <a:gdLst/>
            <a:ahLst/>
            <a:cxnLst/>
            <a:rect l="l" t="t" r="r" b="b"/>
            <a:pathLst>
              <a:path w="134620" h="71120">
                <a:moveTo>
                  <a:pt x="19875" y="0"/>
                </a:moveTo>
                <a:lnTo>
                  <a:pt x="0" y="62268"/>
                </a:lnTo>
                <a:lnTo>
                  <a:pt x="134480" y="70878"/>
                </a:lnTo>
                <a:lnTo>
                  <a:pt x="19875" y="0"/>
                </a:lnTo>
                <a:close/>
              </a:path>
            </a:pathLst>
          </a:custGeom>
          <a:solidFill>
            <a:srgbClr val="000000"/>
          </a:solidFill>
        </p:spPr>
        <p:txBody>
          <a:bodyPr wrap="square" lIns="0" tIns="0" rIns="0" bIns="0" rtlCol="0"/>
          <a:lstStyle/>
          <a:p>
            <a:endParaRPr/>
          </a:p>
        </p:txBody>
      </p:sp>
      <p:sp>
        <p:nvSpPr>
          <p:cNvPr id="29" name="object 29"/>
          <p:cNvSpPr/>
          <p:nvPr/>
        </p:nvSpPr>
        <p:spPr>
          <a:xfrm>
            <a:off x="3165449" y="5732233"/>
            <a:ext cx="107314" cy="56515"/>
          </a:xfrm>
          <a:custGeom>
            <a:avLst/>
            <a:gdLst/>
            <a:ahLst/>
            <a:cxnLst/>
            <a:rect l="l" t="t" r="r" b="b"/>
            <a:pathLst>
              <a:path w="107314" h="56514">
                <a:moveTo>
                  <a:pt x="15824" y="0"/>
                </a:moveTo>
                <a:lnTo>
                  <a:pt x="107061" y="56438"/>
                </a:lnTo>
                <a:lnTo>
                  <a:pt x="0" y="49580"/>
                </a:lnTo>
              </a:path>
            </a:pathLst>
          </a:custGeom>
          <a:ln w="10407">
            <a:solidFill>
              <a:srgbClr val="000000"/>
            </a:solidFill>
            <a:prstDash val="lgDash"/>
          </a:ln>
        </p:spPr>
        <p:txBody>
          <a:bodyPr wrap="square" lIns="0" tIns="0" rIns="0" bIns="0" rtlCol="0"/>
          <a:lstStyle/>
          <a:p>
            <a:endParaRPr/>
          </a:p>
        </p:txBody>
      </p:sp>
      <p:sp>
        <p:nvSpPr>
          <p:cNvPr id="30" name="object 30"/>
          <p:cNvSpPr/>
          <p:nvPr/>
        </p:nvSpPr>
        <p:spPr>
          <a:xfrm>
            <a:off x="4375696" y="5674181"/>
            <a:ext cx="645795" cy="93980"/>
          </a:xfrm>
          <a:custGeom>
            <a:avLst/>
            <a:gdLst/>
            <a:ahLst/>
            <a:cxnLst/>
            <a:rect l="l" t="t" r="r" b="b"/>
            <a:pathLst>
              <a:path w="645795" h="93979">
                <a:moveTo>
                  <a:pt x="0" y="93675"/>
                </a:moveTo>
                <a:lnTo>
                  <a:pt x="650" y="93322"/>
                </a:lnTo>
                <a:lnTo>
                  <a:pt x="5203" y="90855"/>
                </a:lnTo>
                <a:lnTo>
                  <a:pt x="17562" y="84159"/>
                </a:lnTo>
                <a:lnTo>
                  <a:pt x="71464" y="55400"/>
                </a:lnTo>
                <a:lnTo>
                  <a:pt x="110455" y="37345"/>
                </a:lnTo>
                <a:lnTo>
                  <a:pt x="157771" y="20039"/>
                </a:lnTo>
                <a:lnTo>
                  <a:pt x="212581" y="6563"/>
                </a:lnTo>
                <a:lnTo>
                  <a:pt x="274053" y="0"/>
                </a:lnTo>
                <a:lnTo>
                  <a:pt x="329431" y="1454"/>
                </a:lnTo>
                <a:lnTo>
                  <a:pt x="386350" y="8160"/>
                </a:lnTo>
                <a:lnTo>
                  <a:pt x="442306" y="18432"/>
                </a:lnTo>
                <a:lnTo>
                  <a:pt x="494792" y="30582"/>
                </a:lnTo>
                <a:lnTo>
                  <a:pt x="541304" y="42924"/>
                </a:lnTo>
                <a:lnTo>
                  <a:pt x="579335" y="53771"/>
                </a:lnTo>
                <a:lnTo>
                  <a:pt x="617441" y="64807"/>
                </a:lnTo>
                <a:lnTo>
                  <a:pt x="637009" y="70473"/>
                </a:lnTo>
                <a:lnTo>
                  <a:pt x="644219" y="72561"/>
                </a:lnTo>
                <a:lnTo>
                  <a:pt x="645248" y="72859"/>
                </a:lnTo>
              </a:path>
            </a:pathLst>
          </a:custGeom>
          <a:ln w="10407">
            <a:solidFill>
              <a:srgbClr val="000000"/>
            </a:solidFill>
            <a:prstDash val="lgDash"/>
          </a:ln>
        </p:spPr>
        <p:txBody>
          <a:bodyPr wrap="square" lIns="0" tIns="0" rIns="0" bIns="0" rtlCol="0"/>
          <a:lstStyle/>
          <a:p>
            <a:endParaRPr/>
          </a:p>
        </p:txBody>
      </p:sp>
      <p:sp>
        <p:nvSpPr>
          <p:cNvPr id="31" name="object 31"/>
          <p:cNvSpPr/>
          <p:nvPr/>
        </p:nvSpPr>
        <p:spPr>
          <a:xfrm>
            <a:off x="4356823" y="5687072"/>
            <a:ext cx="130810" cy="91440"/>
          </a:xfrm>
          <a:custGeom>
            <a:avLst/>
            <a:gdLst/>
            <a:ahLst/>
            <a:cxnLst/>
            <a:rect l="l" t="t" r="r" b="b"/>
            <a:pathLst>
              <a:path w="130810" h="91439">
                <a:moveTo>
                  <a:pt x="99390" y="0"/>
                </a:moveTo>
                <a:lnTo>
                  <a:pt x="0" y="90995"/>
                </a:lnTo>
                <a:lnTo>
                  <a:pt x="130517" y="57467"/>
                </a:lnTo>
                <a:lnTo>
                  <a:pt x="99390" y="0"/>
                </a:lnTo>
                <a:close/>
              </a:path>
            </a:pathLst>
          </a:custGeom>
          <a:solidFill>
            <a:srgbClr val="000000"/>
          </a:solidFill>
        </p:spPr>
        <p:txBody>
          <a:bodyPr wrap="square" lIns="0" tIns="0" rIns="0" bIns="0" rtlCol="0"/>
          <a:lstStyle/>
          <a:p>
            <a:endParaRPr/>
          </a:p>
        </p:txBody>
      </p:sp>
      <p:sp>
        <p:nvSpPr>
          <p:cNvPr id="32" name="object 32"/>
          <p:cNvSpPr/>
          <p:nvPr/>
        </p:nvSpPr>
        <p:spPr>
          <a:xfrm>
            <a:off x="4375696" y="5695403"/>
            <a:ext cx="104139" cy="73025"/>
          </a:xfrm>
          <a:custGeom>
            <a:avLst/>
            <a:gdLst/>
            <a:ahLst/>
            <a:cxnLst/>
            <a:rect l="l" t="t" r="r" b="b"/>
            <a:pathLst>
              <a:path w="104139" h="73025">
                <a:moveTo>
                  <a:pt x="103898" y="45758"/>
                </a:moveTo>
                <a:lnTo>
                  <a:pt x="0" y="72453"/>
                </a:lnTo>
                <a:lnTo>
                  <a:pt x="79121" y="0"/>
                </a:lnTo>
              </a:path>
            </a:pathLst>
          </a:custGeom>
          <a:ln w="10407">
            <a:solidFill>
              <a:srgbClr val="000000"/>
            </a:solidFill>
            <a:prstDash val="lgDash"/>
          </a:ln>
        </p:spPr>
        <p:txBody>
          <a:bodyPr wrap="square" lIns="0" tIns="0" rIns="0" bIns="0" rtlCol="0"/>
          <a:lstStyle/>
          <a:p>
            <a:endParaRPr/>
          </a:p>
        </p:txBody>
      </p:sp>
      <p:sp>
        <p:nvSpPr>
          <p:cNvPr id="33" name="object 33"/>
          <p:cNvSpPr/>
          <p:nvPr/>
        </p:nvSpPr>
        <p:spPr>
          <a:xfrm>
            <a:off x="4906898" y="5685256"/>
            <a:ext cx="135255" cy="67945"/>
          </a:xfrm>
          <a:custGeom>
            <a:avLst/>
            <a:gdLst/>
            <a:ahLst/>
            <a:cxnLst/>
            <a:rect l="l" t="t" r="r" b="b"/>
            <a:pathLst>
              <a:path w="135254" h="67945">
                <a:moveTo>
                  <a:pt x="18173" y="0"/>
                </a:moveTo>
                <a:lnTo>
                  <a:pt x="0" y="62788"/>
                </a:lnTo>
                <a:lnTo>
                  <a:pt x="134658" y="67741"/>
                </a:lnTo>
                <a:lnTo>
                  <a:pt x="18173" y="0"/>
                </a:lnTo>
                <a:close/>
              </a:path>
            </a:pathLst>
          </a:custGeom>
          <a:solidFill>
            <a:srgbClr val="000000"/>
          </a:solidFill>
        </p:spPr>
        <p:txBody>
          <a:bodyPr wrap="square" lIns="0" tIns="0" rIns="0" bIns="0" rtlCol="0"/>
          <a:lstStyle/>
          <a:p>
            <a:endParaRPr/>
          </a:p>
        </p:txBody>
      </p:sp>
      <p:sp>
        <p:nvSpPr>
          <p:cNvPr id="34" name="object 34"/>
          <p:cNvSpPr/>
          <p:nvPr/>
        </p:nvSpPr>
        <p:spPr>
          <a:xfrm>
            <a:off x="4913744" y="5693105"/>
            <a:ext cx="107314" cy="53975"/>
          </a:xfrm>
          <a:custGeom>
            <a:avLst/>
            <a:gdLst/>
            <a:ahLst/>
            <a:cxnLst/>
            <a:rect l="l" t="t" r="r" b="b"/>
            <a:pathLst>
              <a:path w="107314" h="53975">
                <a:moveTo>
                  <a:pt x="14478" y="0"/>
                </a:moveTo>
                <a:lnTo>
                  <a:pt x="107200" y="53936"/>
                </a:lnTo>
                <a:lnTo>
                  <a:pt x="0" y="49987"/>
                </a:lnTo>
              </a:path>
            </a:pathLst>
          </a:custGeom>
          <a:ln w="10407">
            <a:solidFill>
              <a:srgbClr val="000000"/>
            </a:solidFill>
            <a:prstDash val="lgDash"/>
          </a:ln>
        </p:spPr>
        <p:txBody>
          <a:bodyPr wrap="square" lIns="0" tIns="0" rIns="0" bIns="0" rtlCol="0"/>
          <a:lstStyle/>
          <a:p>
            <a:endParaRPr/>
          </a:p>
        </p:txBody>
      </p:sp>
      <p:sp>
        <p:nvSpPr>
          <p:cNvPr id="35" name="object 35"/>
          <p:cNvSpPr/>
          <p:nvPr/>
        </p:nvSpPr>
        <p:spPr>
          <a:xfrm>
            <a:off x="3636772" y="4987302"/>
            <a:ext cx="0" cy="323215"/>
          </a:xfrm>
          <a:custGeom>
            <a:avLst/>
            <a:gdLst/>
            <a:ahLst/>
            <a:cxnLst/>
            <a:rect l="l" t="t" r="r" b="b"/>
            <a:pathLst>
              <a:path h="323214">
                <a:moveTo>
                  <a:pt x="0" y="0"/>
                </a:moveTo>
                <a:lnTo>
                  <a:pt x="0" y="322630"/>
                </a:lnTo>
              </a:path>
            </a:pathLst>
          </a:custGeom>
          <a:ln w="10407">
            <a:solidFill>
              <a:srgbClr val="000000"/>
            </a:solidFill>
          </a:ln>
        </p:spPr>
        <p:txBody>
          <a:bodyPr wrap="square" lIns="0" tIns="0" rIns="0" bIns="0" rtlCol="0"/>
          <a:lstStyle/>
          <a:p>
            <a:endParaRPr/>
          </a:p>
        </p:txBody>
      </p:sp>
      <p:sp>
        <p:nvSpPr>
          <p:cNvPr id="36" name="object 36"/>
          <p:cNvSpPr/>
          <p:nvPr/>
        </p:nvSpPr>
        <p:spPr>
          <a:xfrm>
            <a:off x="3604082" y="4965839"/>
            <a:ext cx="65405" cy="130810"/>
          </a:xfrm>
          <a:custGeom>
            <a:avLst/>
            <a:gdLst/>
            <a:ahLst/>
            <a:cxnLst/>
            <a:rect l="l" t="t" r="r" b="b"/>
            <a:pathLst>
              <a:path w="65404" h="130810">
                <a:moveTo>
                  <a:pt x="32689" y="0"/>
                </a:moveTo>
                <a:lnTo>
                  <a:pt x="0" y="130733"/>
                </a:lnTo>
                <a:lnTo>
                  <a:pt x="65366" y="130733"/>
                </a:lnTo>
                <a:lnTo>
                  <a:pt x="32689" y="0"/>
                </a:lnTo>
                <a:close/>
              </a:path>
            </a:pathLst>
          </a:custGeom>
          <a:solidFill>
            <a:srgbClr val="000000"/>
          </a:solidFill>
        </p:spPr>
        <p:txBody>
          <a:bodyPr wrap="square" lIns="0" tIns="0" rIns="0" bIns="0" rtlCol="0"/>
          <a:lstStyle/>
          <a:p>
            <a:endParaRPr/>
          </a:p>
        </p:txBody>
      </p:sp>
      <p:sp>
        <p:nvSpPr>
          <p:cNvPr id="37" name="object 37"/>
          <p:cNvSpPr/>
          <p:nvPr/>
        </p:nvSpPr>
        <p:spPr>
          <a:xfrm>
            <a:off x="3610749" y="4987302"/>
            <a:ext cx="52069" cy="104139"/>
          </a:xfrm>
          <a:custGeom>
            <a:avLst/>
            <a:gdLst/>
            <a:ahLst/>
            <a:cxnLst/>
            <a:rect l="l" t="t" r="r" b="b"/>
            <a:pathLst>
              <a:path w="52070" h="104139">
                <a:moveTo>
                  <a:pt x="0" y="104063"/>
                </a:moveTo>
                <a:lnTo>
                  <a:pt x="26022" y="0"/>
                </a:lnTo>
                <a:lnTo>
                  <a:pt x="52031" y="104063"/>
                </a:lnTo>
              </a:path>
            </a:pathLst>
          </a:custGeom>
          <a:ln w="10407">
            <a:solidFill>
              <a:srgbClr val="000000"/>
            </a:solidFill>
          </a:ln>
        </p:spPr>
        <p:txBody>
          <a:bodyPr wrap="square" lIns="0" tIns="0" rIns="0" bIns="0" rtlCol="0"/>
          <a:lstStyle/>
          <a:p>
            <a:endParaRPr/>
          </a:p>
        </p:txBody>
      </p:sp>
      <p:sp>
        <p:nvSpPr>
          <p:cNvPr id="38" name="object 38"/>
          <p:cNvSpPr/>
          <p:nvPr/>
        </p:nvSpPr>
        <p:spPr>
          <a:xfrm>
            <a:off x="3604082" y="5200650"/>
            <a:ext cx="65405" cy="130810"/>
          </a:xfrm>
          <a:custGeom>
            <a:avLst/>
            <a:gdLst/>
            <a:ahLst/>
            <a:cxnLst/>
            <a:rect l="l" t="t" r="r" b="b"/>
            <a:pathLst>
              <a:path w="65404" h="130810">
                <a:moveTo>
                  <a:pt x="65366" y="0"/>
                </a:moveTo>
                <a:lnTo>
                  <a:pt x="0" y="0"/>
                </a:lnTo>
                <a:lnTo>
                  <a:pt x="32689" y="130733"/>
                </a:lnTo>
                <a:lnTo>
                  <a:pt x="65366" y="0"/>
                </a:lnTo>
                <a:close/>
              </a:path>
            </a:pathLst>
          </a:custGeom>
          <a:solidFill>
            <a:srgbClr val="000000"/>
          </a:solidFill>
        </p:spPr>
        <p:txBody>
          <a:bodyPr wrap="square" lIns="0" tIns="0" rIns="0" bIns="0" rtlCol="0"/>
          <a:lstStyle/>
          <a:p>
            <a:endParaRPr/>
          </a:p>
        </p:txBody>
      </p:sp>
      <p:sp>
        <p:nvSpPr>
          <p:cNvPr id="39" name="object 39"/>
          <p:cNvSpPr/>
          <p:nvPr/>
        </p:nvSpPr>
        <p:spPr>
          <a:xfrm>
            <a:off x="3610749" y="5205857"/>
            <a:ext cx="52069" cy="104139"/>
          </a:xfrm>
          <a:custGeom>
            <a:avLst/>
            <a:gdLst/>
            <a:ahLst/>
            <a:cxnLst/>
            <a:rect l="l" t="t" r="r" b="b"/>
            <a:pathLst>
              <a:path w="52070" h="104139">
                <a:moveTo>
                  <a:pt x="52031" y="0"/>
                </a:moveTo>
                <a:lnTo>
                  <a:pt x="26022" y="104076"/>
                </a:lnTo>
                <a:lnTo>
                  <a:pt x="0" y="0"/>
                </a:lnTo>
              </a:path>
            </a:pathLst>
          </a:custGeom>
          <a:ln w="10407">
            <a:solidFill>
              <a:srgbClr val="000000"/>
            </a:solidFill>
          </a:ln>
        </p:spPr>
        <p:txBody>
          <a:bodyPr wrap="square" lIns="0" tIns="0" rIns="0" bIns="0" rtlCol="0"/>
          <a:lstStyle/>
          <a:p>
            <a:endParaRPr/>
          </a:p>
        </p:txBody>
      </p:sp>
      <p:sp>
        <p:nvSpPr>
          <p:cNvPr id="40" name="object 40"/>
          <p:cNvSpPr/>
          <p:nvPr/>
        </p:nvSpPr>
        <p:spPr>
          <a:xfrm>
            <a:off x="4073880" y="4987302"/>
            <a:ext cx="0" cy="312420"/>
          </a:xfrm>
          <a:custGeom>
            <a:avLst/>
            <a:gdLst/>
            <a:ahLst/>
            <a:cxnLst/>
            <a:rect l="l" t="t" r="r" b="b"/>
            <a:pathLst>
              <a:path h="312420">
                <a:moveTo>
                  <a:pt x="0" y="0"/>
                </a:moveTo>
                <a:lnTo>
                  <a:pt x="0" y="312216"/>
                </a:lnTo>
              </a:path>
            </a:pathLst>
          </a:custGeom>
          <a:ln w="10407">
            <a:solidFill>
              <a:srgbClr val="000000"/>
            </a:solidFill>
          </a:ln>
        </p:spPr>
        <p:txBody>
          <a:bodyPr wrap="square" lIns="0" tIns="0" rIns="0" bIns="0" rtlCol="0"/>
          <a:lstStyle/>
          <a:p>
            <a:endParaRPr/>
          </a:p>
        </p:txBody>
      </p:sp>
      <p:sp>
        <p:nvSpPr>
          <p:cNvPr id="41" name="object 41"/>
          <p:cNvSpPr/>
          <p:nvPr/>
        </p:nvSpPr>
        <p:spPr>
          <a:xfrm>
            <a:off x="4041190" y="4965839"/>
            <a:ext cx="65405" cy="130810"/>
          </a:xfrm>
          <a:custGeom>
            <a:avLst/>
            <a:gdLst/>
            <a:ahLst/>
            <a:cxnLst/>
            <a:rect l="l" t="t" r="r" b="b"/>
            <a:pathLst>
              <a:path w="65404" h="130810">
                <a:moveTo>
                  <a:pt x="32689" y="0"/>
                </a:moveTo>
                <a:lnTo>
                  <a:pt x="0" y="130733"/>
                </a:lnTo>
                <a:lnTo>
                  <a:pt x="65366" y="130733"/>
                </a:lnTo>
                <a:lnTo>
                  <a:pt x="32689" y="0"/>
                </a:lnTo>
                <a:close/>
              </a:path>
            </a:pathLst>
          </a:custGeom>
          <a:solidFill>
            <a:srgbClr val="000000"/>
          </a:solidFill>
        </p:spPr>
        <p:txBody>
          <a:bodyPr wrap="square" lIns="0" tIns="0" rIns="0" bIns="0" rtlCol="0"/>
          <a:lstStyle/>
          <a:p>
            <a:endParaRPr/>
          </a:p>
        </p:txBody>
      </p:sp>
      <p:sp>
        <p:nvSpPr>
          <p:cNvPr id="42" name="object 42"/>
          <p:cNvSpPr/>
          <p:nvPr/>
        </p:nvSpPr>
        <p:spPr>
          <a:xfrm>
            <a:off x="4047858" y="4987302"/>
            <a:ext cx="52069" cy="104139"/>
          </a:xfrm>
          <a:custGeom>
            <a:avLst/>
            <a:gdLst/>
            <a:ahLst/>
            <a:cxnLst/>
            <a:rect l="l" t="t" r="r" b="b"/>
            <a:pathLst>
              <a:path w="52070" h="104139">
                <a:moveTo>
                  <a:pt x="0" y="104063"/>
                </a:moveTo>
                <a:lnTo>
                  <a:pt x="26022" y="0"/>
                </a:lnTo>
                <a:lnTo>
                  <a:pt x="52031" y="104063"/>
                </a:lnTo>
              </a:path>
            </a:pathLst>
          </a:custGeom>
          <a:ln w="10407">
            <a:solidFill>
              <a:srgbClr val="000000"/>
            </a:solidFill>
          </a:ln>
        </p:spPr>
        <p:txBody>
          <a:bodyPr wrap="square" lIns="0" tIns="0" rIns="0" bIns="0" rtlCol="0"/>
          <a:lstStyle/>
          <a:p>
            <a:endParaRPr/>
          </a:p>
        </p:txBody>
      </p:sp>
      <p:sp>
        <p:nvSpPr>
          <p:cNvPr id="43" name="object 43"/>
          <p:cNvSpPr/>
          <p:nvPr/>
        </p:nvSpPr>
        <p:spPr>
          <a:xfrm>
            <a:off x="4041190" y="5190235"/>
            <a:ext cx="65405" cy="130810"/>
          </a:xfrm>
          <a:custGeom>
            <a:avLst/>
            <a:gdLst/>
            <a:ahLst/>
            <a:cxnLst/>
            <a:rect l="l" t="t" r="r" b="b"/>
            <a:pathLst>
              <a:path w="65404" h="130810">
                <a:moveTo>
                  <a:pt x="65366" y="0"/>
                </a:moveTo>
                <a:lnTo>
                  <a:pt x="0" y="0"/>
                </a:lnTo>
                <a:lnTo>
                  <a:pt x="32689" y="130733"/>
                </a:lnTo>
                <a:lnTo>
                  <a:pt x="65366" y="0"/>
                </a:lnTo>
                <a:close/>
              </a:path>
            </a:pathLst>
          </a:custGeom>
          <a:solidFill>
            <a:srgbClr val="000000"/>
          </a:solidFill>
        </p:spPr>
        <p:txBody>
          <a:bodyPr wrap="square" lIns="0" tIns="0" rIns="0" bIns="0" rtlCol="0"/>
          <a:lstStyle/>
          <a:p>
            <a:endParaRPr/>
          </a:p>
        </p:txBody>
      </p:sp>
      <p:sp>
        <p:nvSpPr>
          <p:cNvPr id="44" name="object 44"/>
          <p:cNvSpPr/>
          <p:nvPr/>
        </p:nvSpPr>
        <p:spPr>
          <a:xfrm>
            <a:off x="4047858" y="5195442"/>
            <a:ext cx="52069" cy="104139"/>
          </a:xfrm>
          <a:custGeom>
            <a:avLst/>
            <a:gdLst/>
            <a:ahLst/>
            <a:cxnLst/>
            <a:rect l="l" t="t" r="r" b="b"/>
            <a:pathLst>
              <a:path w="52070" h="104139">
                <a:moveTo>
                  <a:pt x="52031" y="0"/>
                </a:moveTo>
                <a:lnTo>
                  <a:pt x="26022" y="104076"/>
                </a:lnTo>
                <a:lnTo>
                  <a:pt x="0" y="0"/>
                </a:lnTo>
              </a:path>
            </a:pathLst>
          </a:custGeom>
          <a:ln w="10407">
            <a:solidFill>
              <a:srgbClr val="000000"/>
            </a:solidFill>
          </a:ln>
        </p:spPr>
        <p:txBody>
          <a:bodyPr wrap="square" lIns="0" tIns="0" rIns="0" bIns="0" rtlCol="0"/>
          <a:lstStyle/>
          <a:p>
            <a:endParaRPr/>
          </a:p>
        </p:txBody>
      </p:sp>
      <p:sp>
        <p:nvSpPr>
          <p:cNvPr id="45" name="object 45"/>
          <p:cNvSpPr/>
          <p:nvPr/>
        </p:nvSpPr>
        <p:spPr>
          <a:xfrm>
            <a:off x="1950770" y="1292669"/>
            <a:ext cx="0" cy="260350"/>
          </a:xfrm>
          <a:custGeom>
            <a:avLst/>
            <a:gdLst/>
            <a:ahLst/>
            <a:cxnLst/>
            <a:rect l="l" t="t" r="r" b="b"/>
            <a:pathLst>
              <a:path h="260350">
                <a:moveTo>
                  <a:pt x="0" y="0"/>
                </a:moveTo>
                <a:lnTo>
                  <a:pt x="0" y="260184"/>
                </a:lnTo>
              </a:path>
            </a:pathLst>
          </a:custGeom>
          <a:ln w="10407">
            <a:solidFill>
              <a:srgbClr val="000000"/>
            </a:solidFill>
          </a:ln>
        </p:spPr>
        <p:txBody>
          <a:bodyPr wrap="square" lIns="0" tIns="0" rIns="0" bIns="0" rtlCol="0"/>
          <a:lstStyle/>
          <a:p>
            <a:endParaRPr/>
          </a:p>
        </p:txBody>
      </p:sp>
      <p:sp>
        <p:nvSpPr>
          <p:cNvPr id="46" name="object 46"/>
          <p:cNvSpPr/>
          <p:nvPr/>
        </p:nvSpPr>
        <p:spPr>
          <a:xfrm>
            <a:off x="1918080" y="1443583"/>
            <a:ext cx="65405" cy="130810"/>
          </a:xfrm>
          <a:custGeom>
            <a:avLst/>
            <a:gdLst/>
            <a:ahLst/>
            <a:cxnLst/>
            <a:rect l="l" t="t" r="r" b="b"/>
            <a:pathLst>
              <a:path w="65405" h="130809">
                <a:moveTo>
                  <a:pt x="65366" y="0"/>
                </a:moveTo>
                <a:lnTo>
                  <a:pt x="0" y="0"/>
                </a:lnTo>
                <a:lnTo>
                  <a:pt x="32689" y="130733"/>
                </a:lnTo>
                <a:lnTo>
                  <a:pt x="65366" y="0"/>
                </a:lnTo>
                <a:close/>
              </a:path>
            </a:pathLst>
          </a:custGeom>
          <a:solidFill>
            <a:srgbClr val="000000"/>
          </a:solidFill>
        </p:spPr>
        <p:txBody>
          <a:bodyPr wrap="square" lIns="0" tIns="0" rIns="0" bIns="0" rtlCol="0"/>
          <a:lstStyle/>
          <a:p>
            <a:endParaRPr/>
          </a:p>
        </p:txBody>
      </p:sp>
      <p:sp>
        <p:nvSpPr>
          <p:cNvPr id="47" name="object 47"/>
          <p:cNvSpPr/>
          <p:nvPr/>
        </p:nvSpPr>
        <p:spPr>
          <a:xfrm>
            <a:off x="1924748" y="1448777"/>
            <a:ext cx="52069" cy="104139"/>
          </a:xfrm>
          <a:custGeom>
            <a:avLst/>
            <a:gdLst/>
            <a:ahLst/>
            <a:cxnLst/>
            <a:rect l="l" t="t" r="r" b="b"/>
            <a:pathLst>
              <a:path w="52069" h="104140">
                <a:moveTo>
                  <a:pt x="52031" y="0"/>
                </a:moveTo>
                <a:lnTo>
                  <a:pt x="26022" y="104076"/>
                </a:lnTo>
                <a:lnTo>
                  <a:pt x="0" y="0"/>
                </a:lnTo>
              </a:path>
            </a:pathLst>
          </a:custGeom>
          <a:ln w="10407">
            <a:solidFill>
              <a:srgbClr val="000000"/>
            </a:solidFill>
          </a:ln>
        </p:spPr>
        <p:txBody>
          <a:bodyPr wrap="square" lIns="0" tIns="0" rIns="0" bIns="0" rtlCol="0"/>
          <a:lstStyle/>
          <a:p>
            <a:endParaRPr/>
          </a:p>
        </p:txBody>
      </p:sp>
      <p:sp>
        <p:nvSpPr>
          <p:cNvPr id="48" name="object 48"/>
          <p:cNvSpPr txBox="1"/>
          <p:nvPr/>
        </p:nvSpPr>
        <p:spPr>
          <a:xfrm>
            <a:off x="1729915" y="1636900"/>
            <a:ext cx="650240"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POE’S</a:t>
            </a:r>
            <a:endParaRPr sz="1600">
              <a:latin typeface="Courier New"/>
              <a:cs typeface="Courier New"/>
            </a:endParaRPr>
          </a:p>
        </p:txBody>
      </p:sp>
      <p:sp>
        <p:nvSpPr>
          <p:cNvPr id="77" name="object 77"/>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6</a:t>
            </a:r>
          </a:p>
        </p:txBody>
      </p:sp>
      <p:sp>
        <p:nvSpPr>
          <p:cNvPr id="49" name="object 49"/>
          <p:cNvSpPr txBox="1"/>
          <p:nvPr/>
        </p:nvSpPr>
        <p:spPr>
          <a:xfrm>
            <a:off x="1823582" y="1886677"/>
            <a:ext cx="525145"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MAIL</a:t>
            </a:r>
            <a:endParaRPr sz="1600">
              <a:latin typeface="Courier New"/>
              <a:cs typeface="Courier New"/>
            </a:endParaRPr>
          </a:p>
        </p:txBody>
      </p:sp>
      <p:sp>
        <p:nvSpPr>
          <p:cNvPr id="50" name="object 50"/>
          <p:cNvSpPr txBox="1"/>
          <p:nvPr/>
        </p:nvSpPr>
        <p:spPr>
          <a:xfrm>
            <a:off x="1729915" y="2115640"/>
            <a:ext cx="899794"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PROGRAM</a:t>
            </a:r>
            <a:endParaRPr sz="1600">
              <a:latin typeface="Courier New"/>
              <a:cs typeface="Courier New"/>
            </a:endParaRPr>
          </a:p>
        </p:txBody>
      </p:sp>
      <p:sp>
        <p:nvSpPr>
          <p:cNvPr id="51" name="object 51"/>
          <p:cNvSpPr txBox="1"/>
          <p:nvPr/>
        </p:nvSpPr>
        <p:spPr>
          <a:xfrm>
            <a:off x="3155731" y="1668698"/>
            <a:ext cx="987425" cy="202565"/>
          </a:xfrm>
          <a:prstGeom prst="rect">
            <a:avLst/>
          </a:prstGeom>
        </p:spPr>
        <p:txBody>
          <a:bodyPr vert="horz" wrap="square" lIns="0" tIns="0" rIns="0" bIns="0" rtlCol="0">
            <a:spAutoFit/>
          </a:bodyPr>
          <a:lstStyle/>
          <a:p>
            <a:pPr marL="12700">
              <a:lnSpc>
                <a:spcPct val="100000"/>
              </a:lnSpc>
            </a:pPr>
            <a:r>
              <a:rPr sz="1150" spc="-5" dirty="0">
                <a:latin typeface="Courier New"/>
                <a:cs typeface="Courier New"/>
              </a:rPr>
              <a:t>" New</a:t>
            </a:r>
            <a:r>
              <a:rPr sz="1150" spc="-75" dirty="0">
                <a:latin typeface="Courier New"/>
                <a:cs typeface="Courier New"/>
              </a:rPr>
              <a:t> </a:t>
            </a:r>
            <a:r>
              <a:rPr sz="1150" spc="-5" dirty="0">
                <a:latin typeface="Courier New"/>
                <a:cs typeface="Courier New"/>
              </a:rPr>
              <a:t>mail"</a:t>
            </a:r>
            <a:endParaRPr sz="1150">
              <a:latin typeface="Courier New"/>
              <a:cs typeface="Courier New"/>
            </a:endParaRPr>
          </a:p>
        </p:txBody>
      </p:sp>
      <p:sp>
        <p:nvSpPr>
          <p:cNvPr id="52" name="object 52"/>
          <p:cNvSpPr txBox="1"/>
          <p:nvPr/>
        </p:nvSpPr>
        <p:spPr>
          <a:xfrm>
            <a:off x="1761139" y="4113861"/>
            <a:ext cx="650240"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POE’S</a:t>
            </a:r>
            <a:endParaRPr sz="1600">
              <a:latin typeface="Courier New"/>
              <a:cs typeface="Courier New"/>
            </a:endParaRPr>
          </a:p>
        </p:txBody>
      </p:sp>
      <p:sp>
        <p:nvSpPr>
          <p:cNvPr id="53" name="object 53"/>
          <p:cNvSpPr txBox="1"/>
          <p:nvPr/>
        </p:nvSpPr>
        <p:spPr>
          <a:xfrm>
            <a:off x="1875621" y="5518861"/>
            <a:ext cx="525145"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D.L.</a:t>
            </a:r>
            <a:endParaRPr sz="1600">
              <a:latin typeface="Courier New"/>
              <a:cs typeface="Courier New"/>
            </a:endParaRPr>
          </a:p>
        </p:txBody>
      </p:sp>
      <p:sp>
        <p:nvSpPr>
          <p:cNvPr id="54" name="object 54"/>
          <p:cNvSpPr txBox="1"/>
          <p:nvPr/>
        </p:nvSpPr>
        <p:spPr>
          <a:xfrm>
            <a:off x="1688288" y="5737416"/>
            <a:ext cx="775335"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BOSTON</a:t>
            </a:r>
            <a:endParaRPr sz="1600">
              <a:latin typeface="Courier New"/>
              <a:cs typeface="Courier New"/>
            </a:endParaRPr>
          </a:p>
        </p:txBody>
      </p:sp>
      <p:sp>
        <p:nvSpPr>
          <p:cNvPr id="55" name="object 55"/>
          <p:cNvSpPr txBox="1"/>
          <p:nvPr/>
        </p:nvSpPr>
        <p:spPr>
          <a:xfrm>
            <a:off x="3343060" y="5581305"/>
            <a:ext cx="400685"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I/F</a:t>
            </a:r>
            <a:endParaRPr sz="1600">
              <a:latin typeface="Courier New"/>
              <a:cs typeface="Courier New"/>
            </a:endParaRPr>
          </a:p>
        </p:txBody>
      </p:sp>
      <p:sp>
        <p:nvSpPr>
          <p:cNvPr id="56" name="object 56"/>
          <p:cNvSpPr txBox="1"/>
          <p:nvPr/>
        </p:nvSpPr>
        <p:spPr>
          <a:xfrm>
            <a:off x="3936282" y="5560491"/>
            <a:ext cx="400685"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I/F</a:t>
            </a:r>
            <a:endParaRPr sz="1600">
              <a:latin typeface="Courier New"/>
              <a:cs typeface="Courier New"/>
            </a:endParaRPr>
          </a:p>
        </p:txBody>
      </p:sp>
      <p:sp>
        <p:nvSpPr>
          <p:cNvPr id="57" name="object 57"/>
          <p:cNvSpPr txBox="1"/>
          <p:nvPr/>
        </p:nvSpPr>
        <p:spPr>
          <a:xfrm>
            <a:off x="4435838" y="5746797"/>
            <a:ext cx="544195" cy="189865"/>
          </a:xfrm>
          <a:prstGeom prst="rect">
            <a:avLst/>
          </a:prstGeom>
        </p:spPr>
        <p:txBody>
          <a:bodyPr vert="horz" wrap="square" lIns="0" tIns="0" rIns="0" bIns="0" rtlCol="0">
            <a:spAutoFit/>
          </a:bodyPr>
          <a:lstStyle/>
          <a:p>
            <a:pPr marL="12700">
              <a:lnSpc>
                <a:spcPct val="100000"/>
              </a:lnSpc>
            </a:pPr>
            <a:r>
              <a:rPr sz="1150" spc="-5" dirty="0">
                <a:latin typeface="Arial"/>
                <a:cs typeface="Arial"/>
              </a:rPr>
              <a:t>Satellite</a:t>
            </a:r>
            <a:endParaRPr sz="1150">
              <a:latin typeface="Arial"/>
              <a:cs typeface="Arial"/>
            </a:endParaRPr>
          </a:p>
        </p:txBody>
      </p:sp>
      <p:sp>
        <p:nvSpPr>
          <p:cNvPr id="58" name="object 58"/>
          <p:cNvSpPr txBox="1"/>
          <p:nvPr/>
        </p:nvSpPr>
        <p:spPr>
          <a:xfrm>
            <a:off x="1646658" y="4342824"/>
            <a:ext cx="2637790" cy="351790"/>
          </a:xfrm>
          <a:prstGeom prst="rect">
            <a:avLst/>
          </a:prstGeom>
        </p:spPr>
        <p:txBody>
          <a:bodyPr vert="horz" wrap="square" lIns="0" tIns="0" rIns="0" bIns="0" rtlCol="0">
            <a:spAutoFit/>
          </a:bodyPr>
          <a:lstStyle/>
          <a:p>
            <a:pPr marL="12700">
              <a:lnSpc>
                <a:spcPct val="100000"/>
              </a:lnSpc>
              <a:tabLst>
                <a:tab pos="1823085" algn="l"/>
              </a:tabLst>
            </a:pPr>
            <a:r>
              <a:rPr sz="1600" b="1" spc="20" dirty="0">
                <a:latin typeface="Courier New"/>
                <a:cs typeface="Courier New"/>
              </a:rPr>
              <a:t>ROUTIN</a:t>
            </a:r>
            <a:r>
              <a:rPr sz="1600" b="1" strike="sngStrike" spc="20" dirty="0">
                <a:latin typeface="Courier New"/>
                <a:cs typeface="Courier New"/>
              </a:rPr>
              <a:t>G	</a:t>
            </a:r>
            <a:r>
              <a:rPr sz="2400" b="1" strike="noStrike" spc="30" baseline="-19097" dirty="0">
                <a:latin typeface="Courier New"/>
                <a:cs typeface="Courier New"/>
              </a:rPr>
              <a:t>ROUTER</a:t>
            </a:r>
            <a:endParaRPr sz="2400" baseline="-19097">
              <a:latin typeface="Courier New"/>
              <a:cs typeface="Courier New"/>
            </a:endParaRPr>
          </a:p>
        </p:txBody>
      </p:sp>
      <p:sp>
        <p:nvSpPr>
          <p:cNvPr id="59" name="object 59"/>
          <p:cNvSpPr txBox="1"/>
          <p:nvPr/>
        </p:nvSpPr>
        <p:spPr>
          <a:xfrm>
            <a:off x="5351690" y="5602121"/>
            <a:ext cx="525145"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D.L.</a:t>
            </a:r>
            <a:endParaRPr sz="1600">
              <a:latin typeface="Courier New"/>
              <a:cs typeface="Courier New"/>
            </a:endParaRPr>
          </a:p>
        </p:txBody>
      </p:sp>
      <p:sp>
        <p:nvSpPr>
          <p:cNvPr id="60" name="object 60"/>
          <p:cNvSpPr txBox="1"/>
          <p:nvPr/>
        </p:nvSpPr>
        <p:spPr>
          <a:xfrm>
            <a:off x="5112320" y="5352344"/>
            <a:ext cx="1149985"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SATELLITE</a:t>
            </a:r>
            <a:endParaRPr sz="1600">
              <a:latin typeface="Courier New"/>
              <a:cs typeface="Courier New"/>
            </a:endParaRPr>
          </a:p>
        </p:txBody>
      </p:sp>
      <p:sp>
        <p:nvSpPr>
          <p:cNvPr id="61" name="object 61"/>
          <p:cNvSpPr txBox="1"/>
          <p:nvPr/>
        </p:nvSpPr>
        <p:spPr>
          <a:xfrm>
            <a:off x="5226801" y="1616093"/>
            <a:ext cx="1024890"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MARCEL’S</a:t>
            </a:r>
            <a:endParaRPr sz="1600">
              <a:latin typeface="Courier New"/>
              <a:cs typeface="Courier New"/>
            </a:endParaRPr>
          </a:p>
        </p:txBody>
      </p:sp>
      <p:sp>
        <p:nvSpPr>
          <p:cNvPr id="62" name="object 62"/>
          <p:cNvSpPr txBox="1"/>
          <p:nvPr/>
        </p:nvSpPr>
        <p:spPr>
          <a:xfrm>
            <a:off x="5341283" y="1834649"/>
            <a:ext cx="525145"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MAIL</a:t>
            </a:r>
            <a:endParaRPr sz="1600">
              <a:latin typeface="Courier New"/>
              <a:cs typeface="Courier New"/>
            </a:endParaRPr>
          </a:p>
        </p:txBody>
      </p:sp>
      <p:sp>
        <p:nvSpPr>
          <p:cNvPr id="63" name="object 63"/>
          <p:cNvSpPr txBox="1"/>
          <p:nvPr/>
        </p:nvSpPr>
        <p:spPr>
          <a:xfrm>
            <a:off x="5164357" y="2042797"/>
            <a:ext cx="899794"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PROGRAM</a:t>
            </a:r>
            <a:endParaRPr sz="1600">
              <a:latin typeface="Courier New"/>
              <a:cs typeface="Courier New"/>
            </a:endParaRPr>
          </a:p>
        </p:txBody>
      </p:sp>
      <p:sp>
        <p:nvSpPr>
          <p:cNvPr id="64" name="object 64"/>
          <p:cNvSpPr txBox="1"/>
          <p:nvPr/>
        </p:nvSpPr>
        <p:spPr>
          <a:xfrm>
            <a:off x="5965843" y="3260462"/>
            <a:ext cx="150495"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M</a:t>
            </a:r>
            <a:endParaRPr sz="1600">
              <a:latin typeface="Courier New"/>
              <a:cs typeface="Courier New"/>
            </a:endParaRPr>
          </a:p>
        </p:txBody>
      </p:sp>
      <p:sp>
        <p:nvSpPr>
          <p:cNvPr id="65" name="object 65"/>
          <p:cNvSpPr txBox="1"/>
          <p:nvPr/>
        </p:nvSpPr>
        <p:spPr>
          <a:xfrm>
            <a:off x="5915882" y="2781721"/>
            <a:ext cx="304800" cy="495934"/>
          </a:xfrm>
          <a:prstGeom prst="rect">
            <a:avLst/>
          </a:prstGeom>
        </p:spPr>
        <p:txBody>
          <a:bodyPr vert="horz" wrap="square" lIns="0" tIns="0" rIns="0" bIns="0" rtlCol="0">
            <a:spAutoFit/>
          </a:bodyPr>
          <a:lstStyle/>
          <a:p>
            <a:pPr marL="41275">
              <a:lnSpc>
                <a:spcPct val="100000"/>
              </a:lnSpc>
            </a:pPr>
            <a:r>
              <a:rPr sz="1600" b="1" spc="20" dirty="0">
                <a:latin typeface="Courier New"/>
                <a:cs typeface="Courier New"/>
              </a:rPr>
              <a:t>’S</a:t>
            </a:r>
            <a:endParaRPr sz="1600">
              <a:latin typeface="Courier New"/>
              <a:cs typeface="Courier New"/>
            </a:endParaRPr>
          </a:p>
          <a:p>
            <a:pPr marL="12700">
              <a:lnSpc>
                <a:spcPct val="100000"/>
              </a:lnSpc>
              <a:spcBef>
                <a:spcPts val="190"/>
              </a:spcBef>
            </a:pPr>
            <a:r>
              <a:rPr sz="1300" b="1" spc="5" dirty="0">
                <a:latin typeface="Courier New"/>
                <a:cs typeface="Courier New"/>
              </a:rPr>
              <a:t>RT</a:t>
            </a:r>
            <a:endParaRPr sz="1300">
              <a:latin typeface="Courier New"/>
              <a:cs typeface="Courier New"/>
            </a:endParaRPr>
          </a:p>
        </p:txBody>
      </p:sp>
      <p:sp>
        <p:nvSpPr>
          <p:cNvPr id="66" name="object 66"/>
          <p:cNvSpPr txBox="1"/>
          <p:nvPr/>
        </p:nvSpPr>
        <p:spPr>
          <a:xfrm>
            <a:off x="1709093" y="4592615"/>
            <a:ext cx="899794"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PROGRAM</a:t>
            </a:r>
            <a:endParaRPr sz="1600">
              <a:latin typeface="Courier New"/>
              <a:cs typeface="Courier New"/>
            </a:endParaRPr>
          </a:p>
        </p:txBody>
      </p:sp>
      <p:graphicFrame>
        <p:nvGraphicFramePr>
          <p:cNvPr id="67" name="object 67"/>
          <p:cNvGraphicFramePr>
            <a:graphicFrameLocks noGrp="1"/>
          </p:cNvGraphicFramePr>
          <p:nvPr>
            <p:extLst>
              <p:ext uri="{D42A27DB-BD31-4B8C-83A1-F6EECF244321}">
                <p14:modId xmlns:p14="http://schemas.microsoft.com/office/powerpoint/2010/main" val="2129911630"/>
              </p:ext>
            </p:extLst>
          </p:nvPr>
        </p:nvGraphicFramePr>
        <p:xfrm>
          <a:off x="1753027" y="2748084"/>
          <a:ext cx="4246227" cy="926259"/>
        </p:xfrm>
        <a:graphic>
          <a:graphicData uri="http://schemas.openxmlformats.org/drawingml/2006/table">
            <a:tbl>
              <a:tblPr firstRow="1" bandRow="1">
                <a:tableStyleId>{2D5ABB26-0587-4C30-8999-92F81FD0307C}</a:tableStyleId>
              </a:tblPr>
              <a:tblGrid>
                <a:gridCol w="749333">
                  <a:extLst>
                    <a:ext uri="{9D8B030D-6E8A-4147-A177-3AD203B41FA5}">
                      <a16:colId xmlns:a16="http://schemas.microsoft.com/office/drawing/2014/main" val="20000"/>
                    </a:ext>
                  </a:extLst>
                </a:gridCol>
                <a:gridCol w="2747561">
                  <a:extLst>
                    <a:ext uri="{9D8B030D-6E8A-4147-A177-3AD203B41FA5}">
                      <a16:colId xmlns:a16="http://schemas.microsoft.com/office/drawing/2014/main" val="20001"/>
                    </a:ext>
                  </a:extLst>
                </a:gridCol>
                <a:gridCol w="749333">
                  <a:extLst>
                    <a:ext uri="{9D8B030D-6E8A-4147-A177-3AD203B41FA5}">
                      <a16:colId xmlns:a16="http://schemas.microsoft.com/office/drawing/2014/main" val="20002"/>
                    </a:ext>
                  </a:extLst>
                </a:gridCol>
              </a:tblGrid>
              <a:tr h="426711">
                <a:tc rowSpan="2">
                  <a:txBody>
                    <a:bodyPr/>
                    <a:lstStyle/>
                    <a:p>
                      <a:pPr indent="62230">
                        <a:lnSpc>
                          <a:spcPct val="112999"/>
                        </a:lnSpc>
                        <a:spcBef>
                          <a:spcPts val="80"/>
                        </a:spcBef>
                      </a:pPr>
                      <a:r>
                        <a:rPr sz="1600" b="1" spc="20" dirty="0">
                          <a:latin typeface="Courier New"/>
                          <a:cs typeface="Courier New"/>
                        </a:rPr>
                        <a:t>POE’S  </a:t>
                      </a:r>
                      <a:r>
                        <a:rPr sz="1300" b="1" spc="5" dirty="0">
                          <a:latin typeface="Courier New"/>
                          <a:cs typeface="Courier New"/>
                        </a:rPr>
                        <a:t>RANSPOR  </a:t>
                      </a:r>
                      <a:r>
                        <a:rPr sz="1600" b="1" spc="20" dirty="0">
                          <a:latin typeface="Courier New"/>
                          <a:cs typeface="Courier New"/>
                        </a:rPr>
                        <a:t>PROGRA</a:t>
                      </a:r>
                      <a:endParaRPr sz="1600">
                        <a:latin typeface="Courier New"/>
                        <a:cs typeface="Courier New"/>
                      </a:endParaRPr>
                    </a:p>
                  </a:txBody>
                  <a:tcPr marL="0" marR="0" marT="10160"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tc>
                  <a:txBody>
                    <a:bodyPr/>
                    <a:lstStyle/>
                    <a:p>
                      <a:pPr marL="363220">
                        <a:lnSpc>
                          <a:spcPct val="100000"/>
                        </a:lnSpc>
                        <a:spcBef>
                          <a:spcPts val="910"/>
                        </a:spcBef>
                      </a:pPr>
                      <a:r>
                        <a:rPr sz="1150" spc="-5" dirty="0">
                          <a:latin typeface="Courier New"/>
                          <a:cs typeface="Courier New"/>
                        </a:rPr>
                        <a:t>"Did message</a:t>
                      </a:r>
                      <a:r>
                        <a:rPr sz="1150" spc="-45" dirty="0">
                          <a:latin typeface="Courier New"/>
                          <a:cs typeface="Courier New"/>
                        </a:rPr>
                        <a:t> </a:t>
                      </a:r>
                      <a:r>
                        <a:rPr sz="1150" spc="-5" dirty="0">
                          <a:latin typeface="Courier New"/>
                          <a:cs typeface="Courier New"/>
                        </a:rPr>
                        <a:t>arrive?"</a:t>
                      </a:r>
                      <a:endParaRPr sz="1150">
                        <a:latin typeface="Courier New"/>
                        <a:cs typeface="Courier New"/>
                      </a:endParaRPr>
                    </a:p>
                  </a:txBody>
                  <a:tcPr marL="0" marR="0" marT="115570" marB="0">
                    <a:lnL w="1270">
                      <a:solidFill>
                        <a:srgbClr val="000000"/>
                      </a:solidFill>
                      <a:prstDash val="solid"/>
                    </a:lnL>
                    <a:lnR w="1270">
                      <a:solidFill>
                        <a:srgbClr val="000000"/>
                      </a:solidFill>
                      <a:prstDash val="solid"/>
                    </a:lnR>
                    <a:lnB w="1270">
                      <a:solidFill>
                        <a:srgbClr val="000000"/>
                      </a:solidFill>
                      <a:prstDash val="solid"/>
                    </a:lnB>
                  </a:tcPr>
                </a:tc>
                <a:tc rowSpan="2">
                  <a:txBody>
                    <a:bodyPr/>
                    <a:lstStyle/>
                    <a:p>
                      <a:pPr marL="9525" indent="-20955" algn="just">
                        <a:lnSpc>
                          <a:spcPct val="108300"/>
                        </a:lnSpc>
                        <a:spcBef>
                          <a:spcPts val="5"/>
                        </a:spcBef>
                      </a:pPr>
                      <a:r>
                        <a:rPr sz="1600" b="1" spc="20" dirty="0">
                          <a:latin typeface="Courier New"/>
                          <a:cs typeface="Courier New"/>
                        </a:rPr>
                        <a:t>MARCEL  </a:t>
                      </a:r>
                      <a:r>
                        <a:rPr sz="1300" b="1" spc="5" dirty="0">
                          <a:latin typeface="Courier New"/>
                          <a:cs typeface="Courier New"/>
                        </a:rPr>
                        <a:t>TRANSPO  </a:t>
                      </a:r>
                      <a:r>
                        <a:rPr sz="1600" b="1" dirty="0">
                          <a:latin typeface="Courier New"/>
                          <a:cs typeface="Courier New"/>
                        </a:rPr>
                        <a:t>PROGRA</a:t>
                      </a:r>
                      <a:endParaRPr sz="1600">
                        <a:latin typeface="Courier New"/>
                        <a:cs typeface="Courier New"/>
                      </a:endParaRPr>
                    </a:p>
                  </a:txBody>
                  <a:tcPr marL="0" marR="0" marT="635"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extLst>
                  <a:ext uri="{0D108BD9-81ED-4DB2-BD59-A6C34878D82A}">
                    <a16:rowId xmlns:a16="http://schemas.microsoft.com/office/drawing/2014/main" val="10000"/>
                  </a:ext>
                </a:extLst>
              </a:tr>
              <a:tr h="499548">
                <a:tc vMerge="1">
                  <a:txBody>
                    <a:bodyPr/>
                    <a:lstStyle/>
                    <a:p>
                      <a:endParaRPr/>
                    </a:p>
                  </a:txBody>
                  <a:tcPr marL="0" marR="0" marT="10160"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tc>
                  <a:txBody>
                    <a:bodyPr/>
                    <a:lstStyle/>
                    <a:p>
                      <a:pPr marL="519430">
                        <a:lnSpc>
                          <a:spcPts val="1015"/>
                        </a:lnSpc>
                        <a:spcBef>
                          <a:spcPts val="250"/>
                        </a:spcBef>
                      </a:pPr>
                      <a:r>
                        <a:rPr sz="1150" spc="-5" dirty="0">
                          <a:latin typeface="Courier New"/>
                          <a:cs typeface="Courier New"/>
                        </a:rPr>
                        <a:t>"Whoa, too</a:t>
                      </a:r>
                      <a:r>
                        <a:rPr sz="1150" spc="-60" dirty="0">
                          <a:latin typeface="Courier New"/>
                          <a:cs typeface="Courier New"/>
                        </a:rPr>
                        <a:t> </a:t>
                      </a:r>
                      <a:r>
                        <a:rPr sz="1150" spc="-5" dirty="0">
                          <a:latin typeface="Courier New"/>
                          <a:cs typeface="Courier New"/>
                        </a:rPr>
                        <a:t>fast"</a:t>
                      </a:r>
                      <a:endParaRPr sz="1150" dirty="0">
                        <a:latin typeface="Courier New"/>
                        <a:cs typeface="Courier New"/>
                      </a:endParaRPr>
                    </a:p>
                    <a:p>
                      <a:pPr>
                        <a:lnSpc>
                          <a:spcPts val="1555"/>
                        </a:lnSpc>
                      </a:pPr>
                      <a:r>
                        <a:rPr sz="1600" b="1" dirty="0">
                          <a:latin typeface="Courier New"/>
                          <a:cs typeface="Courier New"/>
                        </a:rPr>
                        <a:t>M</a:t>
                      </a:r>
                      <a:endParaRPr sz="1600" dirty="0">
                        <a:latin typeface="Courier New"/>
                        <a:cs typeface="Courier New"/>
                      </a:endParaRPr>
                    </a:p>
                  </a:txBody>
                  <a:tcPr marL="0" marR="0" marT="31750" marB="0">
                    <a:lnL w="1270">
                      <a:solidFill>
                        <a:srgbClr val="000000"/>
                      </a:solidFill>
                      <a:prstDash val="solid"/>
                    </a:lnL>
                    <a:lnR w="1270">
                      <a:solidFill>
                        <a:srgbClr val="000000"/>
                      </a:solidFill>
                      <a:prstDash val="solid"/>
                    </a:lnR>
                    <a:lnT w="1270">
                      <a:solidFill>
                        <a:srgbClr val="000000"/>
                      </a:solidFill>
                      <a:prstDash val="solid"/>
                    </a:lnT>
                  </a:tcPr>
                </a:tc>
                <a:tc vMerge="1">
                  <a:txBody>
                    <a:bodyPr/>
                    <a:lstStyle/>
                    <a:p>
                      <a:endParaRPr/>
                    </a:p>
                  </a:txBody>
                  <a:tcPr marL="0" marR="0" marT="635" marB="0">
                    <a:lnL w="1270">
                      <a:solidFill>
                        <a:srgbClr val="000000"/>
                      </a:solidFill>
                      <a:prstDash val="solid"/>
                    </a:lnL>
                    <a:lnR w="1270">
                      <a:solidFill>
                        <a:srgbClr val="000000"/>
                      </a:solidFill>
                      <a:prstDash val="solid"/>
                    </a:lnR>
                    <a:lnT w="1270">
                      <a:solidFill>
                        <a:srgbClr val="000000"/>
                      </a:solidFill>
                      <a:prstDash val="solid"/>
                    </a:lnT>
                    <a:lnB w="1270">
                      <a:solidFill>
                        <a:srgbClr val="000000"/>
                      </a:solidFill>
                      <a:prstDash val="solid"/>
                    </a:lnB>
                  </a:tcPr>
                </a:tc>
                <a:extLst>
                  <a:ext uri="{0D108BD9-81ED-4DB2-BD59-A6C34878D82A}">
                    <a16:rowId xmlns:a16="http://schemas.microsoft.com/office/drawing/2014/main" val="10001"/>
                  </a:ext>
                </a:extLst>
              </a:tr>
            </a:tbl>
          </a:graphicData>
        </a:graphic>
      </p:graphicFrame>
      <p:sp>
        <p:nvSpPr>
          <p:cNvPr id="68" name="object 68"/>
          <p:cNvSpPr txBox="1"/>
          <p:nvPr/>
        </p:nvSpPr>
        <p:spPr>
          <a:xfrm>
            <a:off x="1677871" y="3070431"/>
            <a:ext cx="125730" cy="227965"/>
          </a:xfrm>
          <a:prstGeom prst="rect">
            <a:avLst/>
          </a:prstGeom>
        </p:spPr>
        <p:txBody>
          <a:bodyPr vert="horz" wrap="square" lIns="0" tIns="0" rIns="0" bIns="0" rtlCol="0">
            <a:spAutoFit/>
          </a:bodyPr>
          <a:lstStyle/>
          <a:p>
            <a:pPr marL="12700">
              <a:lnSpc>
                <a:spcPct val="100000"/>
              </a:lnSpc>
            </a:pPr>
            <a:r>
              <a:rPr sz="1300" b="1" spc="5" dirty="0">
                <a:latin typeface="Courier New"/>
                <a:cs typeface="Courier New"/>
              </a:rPr>
              <a:t>T</a:t>
            </a:r>
            <a:endParaRPr sz="1300">
              <a:latin typeface="Courier New"/>
              <a:cs typeface="Courier New"/>
            </a:endParaRPr>
          </a:p>
        </p:txBody>
      </p:sp>
      <p:sp>
        <p:nvSpPr>
          <p:cNvPr id="69" name="object 69"/>
          <p:cNvSpPr txBox="1"/>
          <p:nvPr/>
        </p:nvSpPr>
        <p:spPr>
          <a:xfrm>
            <a:off x="2477291" y="3070431"/>
            <a:ext cx="125730" cy="227965"/>
          </a:xfrm>
          <a:prstGeom prst="rect">
            <a:avLst/>
          </a:prstGeom>
        </p:spPr>
        <p:txBody>
          <a:bodyPr vert="horz" wrap="square" lIns="0" tIns="0" rIns="0" bIns="0" rtlCol="0">
            <a:spAutoFit/>
          </a:bodyPr>
          <a:lstStyle/>
          <a:p>
            <a:pPr marL="12700">
              <a:lnSpc>
                <a:spcPct val="100000"/>
              </a:lnSpc>
            </a:pPr>
            <a:r>
              <a:rPr sz="1300" b="1" spc="5" dirty="0">
                <a:latin typeface="Courier New"/>
                <a:cs typeface="Courier New"/>
              </a:rPr>
              <a:t>T</a:t>
            </a:r>
            <a:endParaRPr sz="1300">
              <a:latin typeface="Courier New"/>
              <a:cs typeface="Courier New"/>
            </a:endParaRPr>
          </a:p>
        </p:txBody>
      </p:sp>
      <p:sp>
        <p:nvSpPr>
          <p:cNvPr id="70" name="object 70"/>
          <p:cNvSpPr txBox="1"/>
          <p:nvPr/>
        </p:nvSpPr>
        <p:spPr>
          <a:xfrm>
            <a:off x="1469963" y="386459"/>
            <a:ext cx="4667174" cy="792525"/>
          </a:xfrm>
          <a:prstGeom prst="rect">
            <a:avLst/>
          </a:prstGeom>
        </p:spPr>
        <p:txBody>
          <a:bodyPr vert="horz" wrap="square" lIns="0" tIns="0" rIns="0" bIns="0" rtlCol="0">
            <a:spAutoFit/>
          </a:bodyPr>
          <a:lstStyle/>
          <a:p>
            <a:pPr marL="986155">
              <a:lnSpc>
                <a:spcPct val="100000"/>
              </a:lnSpc>
            </a:pPr>
            <a:r>
              <a:rPr sz="2400" i="1" spc="20" dirty="0">
                <a:solidFill>
                  <a:srgbClr val="0070C0"/>
                </a:solidFill>
                <a:latin typeface="Arial"/>
                <a:cs typeface="Arial"/>
              </a:rPr>
              <a:t>MAIL: </a:t>
            </a:r>
            <a:r>
              <a:rPr sz="2400" i="1" spc="25" dirty="0">
                <a:solidFill>
                  <a:srgbClr val="0070C0"/>
                </a:solidFill>
                <a:latin typeface="Arial"/>
                <a:cs typeface="Arial"/>
              </a:rPr>
              <a:t>POE TO</a:t>
            </a:r>
            <a:r>
              <a:rPr sz="2400" i="1" spc="-90" dirty="0">
                <a:solidFill>
                  <a:srgbClr val="0070C0"/>
                </a:solidFill>
                <a:latin typeface="Arial"/>
                <a:cs typeface="Arial"/>
              </a:rPr>
              <a:t> </a:t>
            </a:r>
            <a:r>
              <a:rPr sz="2400" i="1" spc="25" dirty="0">
                <a:solidFill>
                  <a:srgbClr val="0070C0"/>
                </a:solidFill>
                <a:latin typeface="Arial"/>
                <a:cs typeface="Arial"/>
              </a:rPr>
              <a:t>PROUST</a:t>
            </a:r>
            <a:endParaRPr sz="2400" dirty="0">
              <a:solidFill>
                <a:srgbClr val="0070C0"/>
              </a:solidFill>
              <a:latin typeface="Arial"/>
              <a:cs typeface="Arial"/>
            </a:endParaRPr>
          </a:p>
          <a:p>
            <a:pPr>
              <a:lnSpc>
                <a:spcPct val="100000"/>
              </a:lnSpc>
              <a:spcBef>
                <a:spcPts val="35"/>
              </a:spcBef>
            </a:pPr>
            <a:endParaRPr sz="1600" dirty="0">
              <a:latin typeface="Times New Roman"/>
              <a:cs typeface="Times New Roman"/>
            </a:endParaRPr>
          </a:p>
          <a:p>
            <a:pPr marL="12700">
              <a:lnSpc>
                <a:spcPct val="100000"/>
              </a:lnSpc>
            </a:pPr>
            <a:r>
              <a:rPr sz="1150" spc="-5" dirty="0">
                <a:latin typeface="Courier New"/>
                <a:cs typeface="Courier New"/>
              </a:rPr>
              <a:t>"Hi,</a:t>
            </a:r>
            <a:r>
              <a:rPr sz="1150" spc="-70" dirty="0">
                <a:latin typeface="Courier New"/>
                <a:cs typeface="Courier New"/>
              </a:rPr>
              <a:t> </a:t>
            </a:r>
            <a:r>
              <a:rPr sz="1150" spc="-5" dirty="0">
                <a:latin typeface="Courier New"/>
                <a:cs typeface="Courier New"/>
              </a:rPr>
              <a:t>Marcel"</a:t>
            </a:r>
            <a:endParaRPr sz="1150" dirty="0">
              <a:latin typeface="Courier New"/>
              <a:cs typeface="Courier New"/>
            </a:endParaRPr>
          </a:p>
        </p:txBody>
      </p:sp>
      <p:sp>
        <p:nvSpPr>
          <p:cNvPr id="71" name="object 71"/>
          <p:cNvSpPr txBox="1"/>
          <p:nvPr/>
        </p:nvSpPr>
        <p:spPr>
          <a:xfrm>
            <a:off x="5185166" y="4093047"/>
            <a:ext cx="1024890"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MARCEL’S</a:t>
            </a:r>
            <a:endParaRPr sz="1600">
              <a:latin typeface="Courier New"/>
              <a:cs typeface="Courier New"/>
            </a:endParaRPr>
          </a:p>
        </p:txBody>
      </p:sp>
      <p:sp>
        <p:nvSpPr>
          <p:cNvPr id="72" name="object 72"/>
          <p:cNvSpPr txBox="1"/>
          <p:nvPr/>
        </p:nvSpPr>
        <p:spPr>
          <a:xfrm>
            <a:off x="5216387" y="4305673"/>
            <a:ext cx="920750" cy="554990"/>
          </a:xfrm>
          <a:prstGeom prst="rect">
            <a:avLst/>
          </a:prstGeom>
        </p:spPr>
        <p:txBody>
          <a:bodyPr vert="horz" wrap="square" lIns="0" tIns="0" rIns="0" bIns="0" rtlCol="0">
            <a:spAutoFit/>
          </a:bodyPr>
          <a:lstStyle/>
          <a:p>
            <a:pPr marL="12700" marR="5080" indent="20320">
              <a:lnSpc>
                <a:spcPct val="106700"/>
              </a:lnSpc>
            </a:pPr>
            <a:r>
              <a:rPr sz="1600" b="1" spc="20" dirty="0">
                <a:latin typeface="Courier New"/>
                <a:cs typeface="Courier New"/>
              </a:rPr>
              <a:t>ROUTING  PROGRAM</a:t>
            </a:r>
            <a:endParaRPr sz="1600">
              <a:latin typeface="Courier New"/>
              <a:cs typeface="Courier New"/>
            </a:endParaRPr>
          </a:p>
        </p:txBody>
      </p:sp>
      <p:sp>
        <p:nvSpPr>
          <p:cNvPr id="73" name="object 73"/>
          <p:cNvSpPr txBox="1"/>
          <p:nvPr/>
        </p:nvSpPr>
        <p:spPr>
          <a:xfrm>
            <a:off x="2593723" y="5778019"/>
            <a:ext cx="576580" cy="189865"/>
          </a:xfrm>
          <a:prstGeom prst="rect">
            <a:avLst/>
          </a:prstGeom>
        </p:spPr>
        <p:txBody>
          <a:bodyPr vert="horz" wrap="square" lIns="0" tIns="0" rIns="0" bIns="0" rtlCol="0">
            <a:spAutoFit/>
          </a:bodyPr>
          <a:lstStyle/>
          <a:p>
            <a:pPr marL="12700">
              <a:lnSpc>
                <a:spcPct val="100000"/>
              </a:lnSpc>
            </a:pPr>
            <a:r>
              <a:rPr sz="1150" spc="-5" dirty="0">
                <a:latin typeface="Arial"/>
                <a:cs typeface="Arial"/>
              </a:rPr>
              <a:t>Ethernet</a:t>
            </a:r>
            <a:endParaRPr sz="1150">
              <a:latin typeface="Arial"/>
              <a:cs typeface="Arial"/>
            </a:endParaRPr>
          </a:p>
        </p:txBody>
      </p:sp>
      <p:sp>
        <p:nvSpPr>
          <p:cNvPr id="74" name="object 74"/>
          <p:cNvSpPr txBox="1"/>
          <p:nvPr/>
        </p:nvSpPr>
        <p:spPr>
          <a:xfrm>
            <a:off x="1677872" y="5341935"/>
            <a:ext cx="1024890"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ETHERNET</a:t>
            </a:r>
            <a:endParaRPr sz="1600">
              <a:latin typeface="Courier New"/>
              <a:cs typeface="Courier New"/>
            </a:endParaRPr>
          </a:p>
        </p:txBody>
      </p:sp>
      <p:sp>
        <p:nvSpPr>
          <p:cNvPr id="75" name="object 75"/>
          <p:cNvSpPr txBox="1"/>
          <p:nvPr/>
        </p:nvSpPr>
        <p:spPr>
          <a:xfrm>
            <a:off x="3249395" y="5341935"/>
            <a:ext cx="1191260"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ETHER</a:t>
            </a:r>
            <a:r>
              <a:rPr sz="1600" b="1" spc="-705" dirty="0">
                <a:latin typeface="Courier New"/>
                <a:cs typeface="Courier New"/>
              </a:rPr>
              <a:t> </a:t>
            </a:r>
            <a:r>
              <a:rPr sz="1600" b="1" spc="20" dirty="0">
                <a:latin typeface="Courier New"/>
                <a:cs typeface="Courier New"/>
              </a:rPr>
              <a:t>SAT.</a:t>
            </a:r>
            <a:endParaRPr sz="1600">
              <a:latin typeface="Courier New"/>
              <a:cs typeface="Courier New"/>
            </a:endParaRPr>
          </a:p>
        </p:txBody>
      </p:sp>
      <p:sp>
        <p:nvSpPr>
          <p:cNvPr id="76" name="object 76"/>
          <p:cNvSpPr txBox="1"/>
          <p:nvPr/>
        </p:nvSpPr>
        <p:spPr>
          <a:xfrm>
            <a:off x="3519987" y="4134677"/>
            <a:ext cx="775335" cy="278765"/>
          </a:xfrm>
          <a:prstGeom prst="rect">
            <a:avLst/>
          </a:prstGeom>
        </p:spPr>
        <p:txBody>
          <a:bodyPr vert="horz" wrap="square" lIns="0" tIns="0" rIns="0" bIns="0" rtlCol="0">
            <a:spAutoFit/>
          </a:bodyPr>
          <a:lstStyle/>
          <a:p>
            <a:pPr marL="12700">
              <a:lnSpc>
                <a:spcPct val="100000"/>
              </a:lnSpc>
            </a:pPr>
            <a:r>
              <a:rPr sz="1600" b="1" spc="20" dirty="0">
                <a:latin typeface="Courier New"/>
                <a:cs typeface="Courier New"/>
              </a:rPr>
              <a:t>BOSTON</a:t>
            </a:r>
            <a:endParaRPr sz="1600">
              <a:latin typeface="Courier New"/>
              <a:cs typeface="Courier New"/>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7</a:t>
            </a:r>
          </a:p>
        </p:txBody>
      </p:sp>
      <p:sp>
        <p:nvSpPr>
          <p:cNvPr id="2" name="object 2"/>
          <p:cNvSpPr txBox="1"/>
          <p:nvPr/>
        </p:nvSpPr>
        <p:spPr>
          <a:xfrm>
            <a:off x="1230878" y="660400"/>
            <a:ext cx="5044440" cy="4861395"/>
          </a:xfrm>
          <a:prstGeom prst="rect">
            <a:avLst/>
          </a:prstGeom>
        </p:spPr>
        <p:txBody>
          <a:bodyPr vert="horz" wrap="square" lIns="0" tIns="0" rIns="0" bIns="0" rtlCol="0">
            <a:spAutoFit/>
          </a:bodyPr>
          <a:lstStyle/>
          <a:p>
            <a:pPr marL="637540">
              <a:lnSpc>
                <a:spcPct val="100000"/>
              </a:lnSpc>
            </a:pPr>
            <a:r>
              <a:rPr sz="2800" spc="275" dirty="0">
                <a:latin typeface="PMingLiU"/>
                <a:cs typeface="PMingLiU"/>
              </a:rPr>
              <a:t>Deeper </a:t>
            </a:r>
            <a:r>
              <a:rPr sz="2800" spc="204" dirty="0">
                <a:latin typeface="PMingLiU"/>
                <a:cs typeface="PMingLiU"/>
              </a:rPr>
              <a:t>Issues </a:t>
            </a:r>
            <a:r>
              <a:rPr sz="2800" spc="275" dirty="0">
                <a:latin typeface="PMingLiU"/>
                <a:cs typeface="PMingLiU"/>
              </a:rPr>
              <a:t>with </a:t>
            </a:r>
            <a:r>
              <a:rPr sz="2800" spc="290" dirty="0">
                <a:latin typeface="PMingLiU"/>
                <a:cs typeface="PMingLiU"/>
              </a:rPr>
              <a:t>the</a:t>
            </a:r>
            <a:r>
              <a:rPr sz="2800" spc="215" dirty="0">
                <a:latin typeface="PMingLiU"/>
                <a:cs typeface="PMingLiU"/>
              </a:rPr>
              <a:t> </a:t>
            </a:r>
            <a:r>
              <a:rPr sz="2800" spc="235" dirty="0">
                <a:latin typeface="PMingLiU"/>
                <a:cs typeface="PMingLiU"/>
              </a:rPr>
              <a:t>Analogy</a:t>
            </a:r>
            <a:endParaRPr sz="2800" dirty="0">
              <a:latin typeface="PMingLiU"/>
              <a:cs typeface="PMingLiU"/>
            </a:endParaRPr>
          </a:p>
          <a:p>
            <a:pPr>
              <a:lnSpc>
                <a:spcPct val="100000"/>
              </a:lnSpc>
              <a:spcBef>
                <a:spcPts val="10"/>
              </a:spcBef>
            </a:pPr>
            <a:endParaRPr sz="1900" dirty="0">
              <a:latin typeface="Times New Roman"/>
              <a:cs typeface="Times New Roman"/>
            </a:endParaRPr>
          </a:p>
          <a:p>
            <a:pPr marL="212090" indent="-199390">
              <a:lnSpc>
                <a:spcPct val="100000"/>
              </a:lnSpc>
              <a:buFont typeface="Times New Roman"/>
              <a:buChar char="•"/>
              <a:tabLst>
                <a:tab pos="212725" algn="l"/>
              </a:tabLst>
            </a:pPr>
            <a:r>
              <a:rPr sz="2400" spc="15" dirty="0">
                <a:latin typeface="Garamond"/>
                <a:cs typeface="Garamond"/>
              </a:rPr>
              <a:t>Equivalents </a:t>
            </a:r>
            <a:r>
              <a:rPr sz="2400" spc="-100" dirty="0">
                <a:latin typeface="Garamond"/>
                <a:cs typeface="Garamond"/>
              </a:rPr>
              <a:t>of </a:t>
            </a:r>
            <a:r>
              <a:rPr sz="2400" spc="15" dirty="0">
                <a:latin typeface="Garamond"/>
                <a:cs typeface="Garamond"/>
              </a:rPr>
              <a:t>Immigration </a:t>
            </a:r>
            <a:r>
              <a:rPr sz="2400" spc="45" dirty="0">
                <a:latin typeface="Garamond"/>
                <a:cs typeface="Garamond"/>
              </a:rPr>
              <a:t>and</a:t>
            </a:r>
            <a:r>
              <a:rPr sz="2400" spc="555" dirty="0">
                <a:latin typeface="Garamond"/>
                <a:cs typeface="Garamond"/>
              </a:rPr>
              <a:t> </a:t>
            </a:r>
            <a:r>
              <a:rPr sz="2400" spc="25" dirty="0">
                <a:latin typeface="Garamond"/>
                <a:cs typeface="Garamond"/>
              </a:rPr>
              <a:t>customs?</a:t>
            </a:r>
            <a:endParaRPr sz="2400" dirty="0">
              <a:latin typeface="Garamond"/>
              <a:cs typeface="Garamond"/>
            </a:endParaRPr>
          </a:p>
          <a:p>
            <a:pPr marL="212090" indent="-199390">
              <a:lnSpc>
                <a:spcPct val="100000"/>
              </a:lnSpc>
              <a:spcBef>
                <a:spcPts val="1295"/>
              </a:spcBef>
              <a:buFont typeface="Times New Roman"/>
              <a:buChar char="•"/>
              <a:tabLst>
                <a:tab pos="212725" algn="l"/>
              </a:tabLst>
            </a:pPr>
            <a:r>
              <a:rPr sz="2400" spc="15" dirty="0">
                <a:latin typeface="Garamond"/>
                <a:cs typeface="Garamond"/>
              </a:rPr>
              <a:t>Equivalents </a:t>
            </a:r>
            <a:r>
              <a:rPr sz="2400" spc="-100" dirty="0">
                <a:latin typeface="Garamond"/>
                <a:cs typeface="Garamond"/>
              </a:rPr>
              <a:t>of</a:t>
            </a:r>
            <a:r>
              <a:rPr sz="2400" spc="125" dirty="0">
                <a:latin typeface="Garamond"/>
                <a:cs typeface="Garamond"/>
              </a:rPr>
              <a:t> </a:t>
            </a:r>
            <a:r>
              <a:rPr sz="2400" spc="40" dirty="0">
                <a:latin typeface="Garamond"/>
                <a:cs typeface="Garamond"/>
              </a:rPr>
              <a:t>postage?</a:t>
            </a:r>
            <a:endParaRPr sz="2400" dirty="0">
              <a:latin typeface="Garamond"/>
              <a:cs typeface="Garamond"/>
            </a:endParaRPr>
          </a:p>
          <a:p>
            <a:pPr marL="212090" indent="-199390">
              <a:lnSpc>
                <a:spcPct val="100000"/>
              </a:lnSpc>
              <a:spcBef>
                <a:spcPts val="1305"/>
              </a:spcBef>
              <a:buFont typeface="Times New Roman"/>
              <a:buChar char="•"/>
              <a:tabLst>
                <a:tab pos="212725" algn="l"/>
              </a:tabLst>
            </a:pPr>
            <a:r>
              <a:rPr sz="2400" spc="5" dirty="0">
                <a:latin typeface="Garamond"/>
                <a:cs typeface="Garamond"/>
              </a:rPr>
              <a:t>Chopping </a:t>
            </a:r>
            <a:r>
              <a:rPr lang="en-US" sz="2400" spc="5" dirty="0" smtClean="0">
                <a:latin typeface="Garamond"/>
                <a:cs typeface="Garamond"/>
              </a:rPr>
              <a:t>and changing: </a:t>
            </a:r>
            <a:r>
              <a:rPr sz="2400" spc="60" dirty="0" smtClean="0">
                <a:latin typeface="Garamond"/>
                <a:cs typeface="Garamond"/>
              </a:rPr>
              <a:t>hats </a:t>
            </a:r>
            <a:r>
              <a:rPr sz="2400" spc="5" dirty="0">
                <a:latin typeface="Garamond"/>
                <a:cs typeface="Garamond"/>
              </a:rPr>
              <a:t>into slices </a:t>
            </a:r>
            <a:r>
              <a:rPr sz="2400" spc="50" dirty="0">
                <a:latin typeface="Garamond"/>
                <a:cs typeface="Garamond"/>
              </a:rPr>
              <a:t>as </a:t>
            </a:r>
            <a:r>
              <a:rPr sz="2400" spc="25" dirty="0">
                <a:latin typeface="Garamond"/>
                <a:cs typeface="Garamond"/>
              </a:rPr>
              <a:t>in </a:t>
            </a:r>
            <a:r>
              <a:rPr sz="2400" spc="60" dirty="0">
                <a:latin typeface="Garamond"/>
                <a:cs typeface="Garamond"/>
              </a:rPr>
              <a:t>Data </a:t>
            </a:r>
            <a:r>
              <a:rPr sz="2400" spc="80" dirty="0">
                <a:latin typeface="Garamond"/>
                <a:cs typeface="Garamond"/>
              </a:rPr>
              <a:t> </a:t>
            </a:r>
            <a:r>
              <a:rPr sz="2400" spc="45" dirty="0">
                <a:latin typeface="Garamond"/>
                <a:cs typeface="Garamond"/>
              </a:rPr>
              <a:t>Link?</a:t>
            </a:r>
            <a:endParaRPr sz="2400" dirty="0">
              <a:latin typeface="Garamond"/>
              <a:cs typeface="Garamond"/>
            </a:endParaRPr>
          </a:p>
          <a:p>
            <a:pPr marL="212090" marR="254635" indent="-199390">
              <a:lnSpc>
                <a:spcPct val="116599"/>
              </a:lnSpc>
              <a:spcBef>
                <a:spcPts val="885"/>
              </a:spcBef>
              <a:buFont typeface="Times New Roman"/>
              <a:buChar char="•"/>
              <a:tabLst>
                <a:tab pos="212725" algn="l"/>
              </a:tabLst>
            </a:pPr>
            <a:r>
              <a:rPr sz="2400" dirty="0">
                <a:latin typeface="Garamond"/>
                <a:cs typeface="Garamond"/>
              </a:rPr>
              <a:t>Out-of-band </a:t>
            </a:r>
            <a:r>
              <a:rPr sz="2400" spc="5" dirty="0">
                <a:latin typeface="Garamond"/>
                <a:cs typeface="Garamond"/>
              </a:rPr>
              <a:t>versus </a:t>
            </a:r>
            <a:r>
              <a:rPr sz="2400" spc="25" dirty="0">
                <a:latin typeface="Garamond"/>
                <a:cs typeface="Garamond"/>
              </a:rPr>
              <a:t>in-band </a:t>
            </a:r>
            <a:r>
              <a:rPr sz="2400" spc="10" dirty="0">
                <a:latin typeface="Garamond"/>
                <a:cs typeface="Garamond"/>
              </a:rPr>
              <a:t>communication  </a:t>
            </a:r>
            <a:r>
              <a:rPr sz="2400" spc="5" dirty="0">
                <a:latin typeface="Garamond"/>
                <a:cs typeface="Garamond"/>
              </a:rPr>
              <a:t>between</a:t>
            </a:r>
            <a:r>
              <a:rPr sz="2400" spc="55" dirty="0">
                <a:latin typeface="Garamond"/>
                <a:cs typeface="Garamond"/>
              </a:rPr>
              <a:t> </a:t>
            </a:r>
            <a:r>
              <a:rPr sz="2400" spc="40" dirty="0" smtClean="0">
                <a:latin typeface="Garamond"/>
                <a:cs typeface="Garamond"/>
              </a:rPr>
              <a:t>layers</a:t>
            </a:r>
            <a:endParaRPr lang="en-US" sz="2400" spc="40" dirty="0" smtClean="0">
              <a:latin typeface="Garamond"/>
              <a:cs typeface="Garamond"/>
            </a:endParaRPr>
          </a:p>
          <a:p>
            <a:pPr marL="212090" marR="254635" indent="-199390">
              <a:lnSpc>
                <a:spcPct val="116599"/>
              </a:lnSpc>
              <a:spcBef>
                <a:spcPts val="885"/>
              </a:spcBef>
              <a:buFont typeface="Times New Roman"/>
              <a:buChar char="•"/>
              <a:tabLst>
                <a:tab pos="212725" algn="l"/>
              </a:tabLst>
            </a:pPr>
            <a:r>
              <a:rPr lang="en-US" sz="2400" spc="40" dirty="0" smtClean="0">
                <a:latin typeface="Garamond"/>
                <a:cs typeface="Garamond"/>
              </a:rPr>
              <a:t>Discuss </a:t>
            </a:r>
            <a:r>
              <a:rPr lang="en-US" sz="2400" spc="40" dirty="0" smtClean="0">
                <a:latin typeface="Garamond"/>
                <a:cs typeface="Garamond"/>
              </a:rPr>
              <a:t>this</a:t>
            </a:r>
            <a:endParaRPr sz="2400" dirty="0">
              <a:latin typeface="Garamond"/>
              <a:cs typeface="Garamon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WEB TRANSFER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6833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81639" y="3442360"/>
            <a:ext cx="6322695" cy="0"/>
          </a:xfrm>
          <a:custGeom>
            <a:avLst/>
            <a:gdLst/>
            <a:ahLst/>
            <a:cxnLst/>
            <a:rect l="l" t="t" r="r" b="b"/>
            <a:pathLst>
              <a:path w="6322695">
                <a:moveTo>
                  <a:pt x="0" y="0"/>
                </a:moveTo>
                <a:lnTo>
                  <a:pt x="6322563" y="0"/>
                </a:lnTo>
              </a:path>
            </a:pathLst>
          </a:custGeom>
          <a:ln w="12229">
            <a:solidFill>
              <a:srgbClr val="000000"/>
            </a:solidFill>
          </a:ln>
        </p:spPr>
        <p:txBody>
          <a:bodyPr wrap="square" lIns="0" tIns="0" rIns="0" bIns="0" rtlCol="0"/>
          <a:lstStyle/>
          <a:p>
            <a:endParaRPr/>
          </a:p>
        </p:txBody>
      </p:sp>
      <p:sp>
        <p:nvSpPr>
          <p:cNvPr id="3" name="object 3"/>
          <p:cNvSpPr/>
          <p:nvPr/>
        </p:nvSpPr>
        <p:spPr>
          <a:xfrm>
            <a:off x="2041258" y="3051022"/>
            <a:ext cx="0" cy="379730"/>
          </a:xfrm>
          <a:custGeom>
            <a:avLst/>
            <a:gdLst/>
            <a:ahLst/>
            <a:cxnLst/>
            <a:rect l="l" t="t" r="r" b="b"/>
            <a:pathLst>
              <a:path h="379729">
                <a:moveTo>
                  <a:pt x="0" y="0"/>
                </a:moveTo>
                <a:lnTo>
                  <a:pt x="0" y="379107"/>
                </a:lnTo>
              </a:path>
            </a:pathLst>
          </a:custGeom>
          <a:ln w="12229">
            <a:solidFill>
              <a:srgbClr val="000000"/>
            </a:solidFill>
          </a:ln>
        </p:spPr>
        <p:txBody>
          <a:bodyPr wrap="square" lIns="0" tIns="0" rIns="0" bIns="0" rtlCol="0"/>
          <a:lstStyle/>
          <a:p>
            <a:endParaRPr/>
          </a:p>
        </p:txBody>
      </p:sp>
      <p:sp>
        <p:nvSpPr>
          <p:cNvPr id="4" name="object 4"/>
          <p:cNvSpPr/>
          <p:nvPr/>
        </p:nvSpPr>
        <p:spPr>
          <a:xfrm>
            <a:off x="4536033" y="3454590"/>
            <a:ext cx="0" cy="415925"/>
          </a:xfrm>
          <a:custGeom>
            <a:avLst/>
            <a:gdLst/>
            <a:ahLst/>
            <a:cxnLst/>
            <a:rect l="l" t="t" r="r" b="b"/>
            <a:pathLst>
              <a:path h="415925">
                <a:moveTo>
                  <a:pt x="0" y="0"/>
                </a:moveTo>
                <a:lnTo>
                  <a:pt x="0" y="415785"/>
                </a:lnTo>
              </a:path>
            </a:pathLst>
          </a:custGeom>
          <a:ln w="12229">
            <a:solidFill>
              <a:srgbClr val="000000"/>
            </a:solidFill>
          </a:ln>
        </p:spPr>
        <p:txBody>
          <a:bodyPr wrap="square" lIns="0" tIns="0" rIns="0" bIns="0" rtlCol="0"/>
          <a:lstStyle/>
          <a:p>
            <a:endParaRPr/>
          </a:p>
        </p:txBody>
      </p:sp>
      <p:sp>
        <p:nvSpPr>
          <p:cNvPr id="5" name="object 5"/>
          <p:cNvSpPr/>
          <p:nvPr/>
        </p:nvSpPr>
        <p:spPr>
          <a:xfrm>
            <a:off x="5465470" y="2439555"/>
            <a:ext cx="440690" cy="147320"/>
          </a:xfrm>
          <a:custGeom>
            <a:avLst/>
            <a:gdLst/>
            <a:ahLst/>
            <a:cxnLst/>
            <a:rect l="l" t="t" r="r" b="b"/>
            <a:pathLst>
              <a:path w="440689" h="147319">
                <a:moveTo>
                  <a:pt x="440258" y="73367"/>
                </a:moveTo>
                <a:lnTo>
                  <a:pt x="397783" y="30035"/>
                </a:lnTo>
                <a:lnTo>
                  <a:pt x="350130" y="14154"/>
                </a:lnTo>
                <a:lnTo>
                  <a:pt x="289703" y="3739"/>
                </a:lnTo>
                <a:lnTo>
                  <a:pt x="220129" y="0"/>
                </a:lnTo>
                <a:lnTo>
                  <a:pt x="150550" y="3739"/>
                </a:lnTo>
                <a:lnTo>
                  <a:pt x="90122" y="14154"/>
                </a:lnTo>
                <a:lnTo>
                  <a:pt x="42471" y="30035"/>
                </a:lnTo>
                <a:lnTo>
                  <a:pt x="11222" y="50175"/>
                </a:lnTo>
                <a:lnTo>
                  <a:pt x="0" y="73367"/>
                </a:lnTo>
                <a:lnTo>
                  <a:pt x="11222" y="96561"/>
                </a:lnTo>
                <a:lnTo>
                  <a:pt x="42471" y="116704"/>
                </a:lnTo>
                <a:lnTo>
                  <a:pt x="90122" y="132589"/>
                </a:lnTo>
                <a:lnTo>
                  <a:pt x="150550" y="143007"/>
                </a:lnTo>
                <a:lnTo>
                  <a:pt x="220129" y="146748"/>
                </a:lnTo>
                <a:lnTo>
                  <a:pt x="289703" y="143007"/>
                </a:lnTo>
                <a:lnTo>
                  <a:pt x="350130" y="132589"/>
                </a:lnTo>
                <a:lnTo>
                  <a:pt x="397783" y="116704"/>
                </a:lnTo>
                <a:lnTo>
                  <a:pt x="429034" y="96561"/>
                </a:lnTo>
                <a:lnTo>
                  <a:pt x="440258" y="73367"/>
                </a:lnTo>
              </a:path>
            </a:pathLst>
          </a:custGeom>
          <a:ln w="12229">
            <a:solidFill>
              <a:srgbClr val="000000"/>
            </a:solidFill>
          </a:ln>
        </p:spPr>
        <p:txBody>
          <a:bodyPr wrap="square" lIns="0" tIns="0" rIns="0" bIns="0" rtlCol="0"/>
          <a:lstStyle/>
          <a:p>
            <a:endParaRPr/>
          </a:p>
        </p:txBody>
      </p:sp>
      <p:sp>
        <p:nvSpPr>
          <p:cNvPr id="6" name="object 6"/>
          <p:cNvSpPr/>
          <p:nvPr/>
        </p:nvSpPr>
        <p:spPr>
          <a:xfrm>
            <a:off x="5465470" y="2525153"/>
            <a:ext cx="0" cy="428625"/>
          </a:xfrm>
          <a:custGeom>
            <a:avLst/>
            <a:gdLst/>
            <a:ahLst/>
            <a:cxnLst/>
            <a:rect l="l" t="t" r="r" b="b"/>
            <a:pathLst>
              <a:path h="428625">
                <a:moveTo>
                  <a:pt x="0" y="0"/>
                </a:moveTo>
                <a:lnTo>
                  <a:pt x="0" y="428028"/>
                </a:lnTo>
              </a:path>
            </a:pathLst>
          </a:custGeom>
          <a:ln w="12229">
            <a:solidFill>
              <a:srgbClr val="000000"/>
            </a:solidFill>
          </a:ln>
        </p:spPr>
        <p:txBody>
          <a:bodyPr wrap="square" lIns="0" tIns="0" rIns="0" bIns="0" rtlCol="0"/>
          <a:lstStyle/>
          <a:p>
            <a:endParaRPr/>
          </a:p>
        </p:txBody>
      </p:sp>
      <p:sp>
        <p:nvSpPr>
          <p:cNvPr id="7" name="object 7"/>
          <p:cNvSpPr/>
          <p:nvPr/>
        </p:nvSpPr>
        <p:spPr>
          <a:xfrm>
            <a:off x="5477700" y="2953181"/>
            <a:ext cx="415925" cy="0"/>
          </a:xfrm>
          <a:custGeom>
            <a:avLst/>
            <a:gdLst/>
            <a:ahLst/>
            <a:cxnLst/>
            <a:rect l="l" t="t" r="r" b="b"/>
            <a:pathLst>
              <a:path w="415925">
                <a:moveTo>
                  <a:pt x="0" y="0"/>
                </a:moveTo>
                <a:lnTo>
                  <a:pt x="415798" y="0"/>
                </a:lnTo>
              </a:path>
            </a:pathLst>
          </a:custGeom>
          <a:ln w="12229">
            <a:solidFill>
              <a:srgbClr val="000000"/>
            </a:solidFill>
          </a:ln>
        </p:spPr>
        <p:txBody>
          <a:bodyPr wrap="square" lIns="0" tIns="0" rIns="0" bIns="0" rtlCol="0"/>
          <a:lstStyle/>
          <a:p>
            <a:endParaRPr/>
          </a:p>
        </p:txBody>
      </p:sp>
      <p:sp>
        <p:nvSpPr>
          <p:cNvPr id="8" name="object 8"/>
          <p:cNvSpPr/>
          <p:nvPr/>
        </p:nvSpPr>
        <p:spPr>
          <a:xfrm>
            <a:off x="5917946" y="2525153"/>
            <a:ext cx="0" cy="428625"/>
          </a:xfrm>
          <a:custGeom>
            <a:avLst/>
            <a:gdLst/>
            <a:ahLst/>
            <a:cxnLst/>
            <a:rect l="l" t="t" r="r" b="b"/>
            <a:pathLst>
              <a:path h="428625">
                <a:moveTo>
                  <a:pt x="0" y="0"/>
                </a:moveTo>
                <a:lnTo>
                  <a:pt x="0" y="428028"/>
                </a:lnTo>
              </a:path>
            </a:pathLst>
          </a:custGeom>
          <a:ln w="12229">
            <a:solidFill>
              <a:srgbClr val="000000"/>
            </a:solidFill>
          </a:ln>
        </p:spPr>
        <p:txBody>
          <a:bodyPr wrap="square" lIns="0" tIns="0" rIns="0" bIns="0" rtlCol="0"/>
          <a:lstStyle/>
          <a:p>
            <a:endParaRPr/>
          </a:p>
        </p:txBody>
      </p:sp>
      <p:sp>
        <p:nvSpPr>
          <p:cNvPr id="9" name="object 9"/>
          <p:cNvSpPr/>
          <p:nvPr/>
        </p:nvSpPr>
        <p:spPr>
          <a:xfrm>
            <a:off x="5685599" y="2965411"/>
            <a:ext cx="0" cy="415925"/>
          </a:xfrm>
          <a:custGeom>
            <a:avLst/>
            <a:gdLst/>
            <a:ahLst/>
            <a:cxnLst/>
            <a:rect l="l" t="t" r="r" b="b"/>
            <a:pathLst>
              <a:path h="415925">
                <a:moveTo>
                  <a:pt x="0" y="0"/>
                </a:moveTo>
                <a:lnTo>
                  <a:pt x="0" y="415798"/>
                </a:lnTo>
              </a:path>
            </a:pathLst>
          </a:custGeom>
          <a:ln w="12229">
            <a:solidFill>
              <a:srgbClr val="000000"/>
            </a:solidFill>
          </a:ln>
        </p:spPr>
        <p:txBody>
          <a:bodyPr wrap="square" lIns="0" tIns="0" rIns="0" bIns="0" rtlCol="0"/>
          <a:lstStyle/>
          <a:p>
            <a:endParaRPr/>
          </a:p>
        </p:txBody>
      </p:sp>
      <p:sp>
        <p:nvSpPr>
          <p:cNvPr id="10" name="object 10"/>
          <p:cNvSpPr txBox="1"/>
          <p:nvPr/>
        </p:nvSpPr>
        <p:spPr>
          <a:xfrm>
            <a:off x="5489460" y="2532291"/>
            <a:ext cx="495300" cy="268605"/>
          </a:xfrm>
          <a:prstGeom prst="rect">
            <a:avLst/>
          </a:prstGeom>
        </p:spPr>
        <p:txBody>
          <a:bodyPr vert="horz" wrap="square" lIns="0" tIns="0" rIns="0" bIns="0" rtlCol="0">
            <a:spAutoFit/>
          </a:bodyPr>
          <a:lstStyle/>
          <a:p>
            <a:pPr marL="12700">
              <a:lnSpc>
                <a:spcPct val="100000"/>
              </a:lnSpc>
            </a:pPr>
            <a:r>
              <a:rPr sz="1500" b="1" spc="-10" dirty="0">
                <a:latin typeface="Courier New"/>
                <a:cs typeface="Courier New"/>
              </a:rPr>
              <a:t>DISK</a:t>
            </a:r>
            <a:endParaRPr sz="1500">
              <a:latin typeface="Courier New"/>
              <a:cs typeface="Courier New"/>
            </a:endParaRPr>
          </a:p>
        </p:txBody>
      </p:sp>
      <p:sp>
        <p:nvSpPr>
          <p:cNvPr id="11" name="object 11"/>
          <p:cNvSpPr txBox="1"/>
          <p:nvPr/>
        </p:nvSpPr>
        <p:spPr>
          <a:xfrm>
            <a:off x="1857819" y="2586305"/>
            <a:ext cx="441325" cy="415925"/>
          </a:xfrm>
          <a:prstGeom prst="rect">
            <a:avLst/>
          </a:prstGeom>
          <a:ln w="12229">
            <a:solidFill>
              <a:srgbClr val="000000"/>
            </a:solidFill>
          </a:ln>
        </p:spPr>
        <p:txBody>
          <a:bodyPr vert="horz" wrap="square" lIns="0" tIns="0" rIns="0" bIns="0" rtlCol="0">
            <a:spAutoFit/>
          </a:bodyPr>
          <a:lstStyle/>
          <a:p>
            <a:pPr marL="74295">
              <a:lnSpc>
                <a:spcPts val="1770"/>
              </a:lnSpc>
            </a:pPr>
            <a:r>
              <a:rPr sz="1500" b="1" spc="-10" dirty="0">
                <a:latin typeface="Courier New"/>
                <a:cs typeface="Courier New"/>
              </a:rPr>
              <a:t>CPU</a:t>
            </a:r>
            <a:endParaRPr sz="1500">
              <a:latin typeface="Courier New"/>
              <a:cs typeface="Courier New"/>
            </a:endParaRPr>
          </a:p>
        </p:txBody>
      </p:sp>
      <p:sp>
        <p:nvSpPr>
          <p:cNvPr id="12" name="object 12"/>
          <p:cNvSpPr/>
          <p:nvPr/>
        </p:nvSpPr>
        <p:spPr>
          <a:xfrm>
            <a:off x="4548263" y="4384014"/>
            <a:ext cx="0" cy="415925"/>
          </a:xfrm>
          <a:custGeom>
            <a:avLst/>
            <a:gdLst/>
            <a:ahLst/>
            <a:cxnLst/>
            <a:rect l="l" t="t" r="r" b="b"/>
            <a:pathLst>
              <a:path h="415925">
                <a:moveTo>
                  <a:pt x="0" y="0"/>
                </a:moveTo>
                <a:lnTo>
                  <a:pt x="0" y="415798"/>
                </a:lnTo>
              </a:path>
            </a:pathLst>
          </a:custGeom>
          <a:ln w="12229">
            <a:solidFill>
              <a:srgbClr val="000000"/>
            </a:solidFill>
          </a:ln>
        </p:spPr>
        <p:txBody>
          <a:bodyPr wrap="square" lIns="0" tIns="0" rIns="0" bIns="0" rtlCol="0"/>
          <a:lstStyle/>
          <a:p>
            <a:endParaRPr/>
          </a:p>
        </p:txBody>
      </p:sp>
      <p:sp>
        <p:nvSpPr>
          <p:cNvPr id="13" name="object 13"/>
          <p:cNvSpPr txBox="1"/>
          <p:nvPr/>
        </p:nvSpPr>
        <p:spPr>
          <a:xfrm>
            <a:off x="4273874" y="3844518"/>
            <a:ext cx="1082675" cy="424180"/>
          </a:xfrm>
          <a:prstGeom prst="rect">
            <a:avLst/>
          </a:prstGeom>
        </p:spPr>
        <p:txBody>
          <a:bodyPr vert="horz" wrap="square" lIns="0" tIns="0" rIns="0" bIns="0" rtlCol="0">
            <a:spAutoFit/>
          </a:bodyPr>
          <a:lstStyle/>
          <a:p>
            <a:pPr marL="12700" marR="5080" indent="36195">
              <a:lnSpc>
                <a:spcPts val="1540"/>
              </a:lnSpc>
            </a:pPr>
            <a:r>
              <a:rPr sz="1500" b="1" spc="-10" dirty="0">
                <a:latin typeface="Courier New"/>
                <a:cs typeface="Courier New"/>
              </a:rPr>
              <a:t>Ethernet  Interface</a:t>
            </a:r>
            <a:endParaRPr sz="1500">
              <a:latin typeface="Courier New"/>
              <a:cs typeface="Courier New"/>
            </a:endParaRPr>
          </a:p>
        </p:txBody>
      </p:sp>
      <p:sp>
        <p:nvSpPr>
          <p:cNvPr id="14" name="object 14"/>
          <p:cNvSpPr/>
          <p:nvPr/>
        </p:nvSpPr>
        <p:spPr>
          <a:xfrm>
            <a:off x="4059097" y="3797005"/>
            <a:ext cx="1369695" cy="562610"/>
          </a:xfrm>
          <a:custGeom>
            <a:avLst/>
            <a:gdLst/>
            <a:ahLst/>
            <a:cxnLst/>
            <a:rect l="l" t="t" r="r" b="b"/>
            <a:pathLst>
              <a:path w="1369695" h="562610">
                <a:moveTo>
                  <a:pt x="0" y="562549"/>
                </a:moveTo>
                <a:lnTo>
                  <a:pt x="1369682" y="562549"/>
                </a:lnTo>
                <a:lnTo>
                  <a:pt x="1369682" y="0"/>
                </a:lnTo>
                <a:lnTo>
                  <a:pt x="0" y="0"/>
                </a:lnTo>
                <a:lnTo>
                  <a:pt x="0" y="562549"/>
                </a:lnTo>
                <a:close/>
              </a:path>
            </a:pathLst>
          </a:custGeom>
          <a:ln w="3175">
            <a:solidFill>
              <a:srgbClr val="000000"/>
            </a:solidFill>
          </a:ln>
        </p:spPr>
        <p:txBody>
          <a:bodyPr wrap="square" lIns="0" tIns="0" rIns="0" bIns="0" rtlCol="0"/>
          <a:lstStyle/>
          <a:p>
            <a:endParaRPr/>
          </a:p>
        </p:txBody>
      </p:sp>
      <p:sp>
        <p:nvSpPr>
          <p:cNvPr id="15" name="object 15"/>
          <p:cNvSpPr/>
          <p:nvPr/>
        </p:nvSpPr>
        <p:spPr>
          <a:xfrm>
            <a:off x="4474895" y="4555223"/>
            <a:ext cx="0" cy="12700"/>
          </a:xfrm>
          <a:custGeom>
            <a:avLst/>
            <a:gdLst/>
            <a:ahLst/>
            <a:cxnLst/>
            <a:rect l="l" t="t" r="r" b="b"/>
            <a:pathLst>
              <a:path h="12700">
                <a:moveTo>
                  <a:pt x="0" y="6114"/>
                </a:moveTo>
                <a:lnTo>
                  <a:pt x="0" y="6114"/>
                </a:lnTo>
              </a:path>
            </a:pathLst>
          </a:custGeom>
          <a:ln w="12229">
            <a:solidFill>
              <a:srgbClr val="000000"/>
            </a:solidFill>
          </a:ln>
        </p:spPr>
        <p:txBody>
          <a:bodyPr wrap="square" lIns="0" tIns="0" rIns="0" bIns="0" rtlCol="0"/>
          <a:lstStyle/>
          <a:p>
            <a:endParaRPr/>
          </a:p>
        </p:txBody>
      </p:sp>
      <p:sp>
        <p:nvSpPr>
          <p:cNvPr id="16" name="object 16"/>
          <p:cNvSpPr/>
          <p:nvPr/>
        </p:nvSpPr>
        <p:spPr>
          <a:xfrm>
            <a:off x="3667760" y="4787582"/>
            <a:ext cx="2470785" cy="12700"/>
          </a:xfrm>
          <a:custGeom>
            <a:avLst/>
            <a:gdLst/>
            <a:ahLst/>
            <a:cxnLst/>
            <a:rect l="l" t="t" r="r" b="b"/>
            <a:pathLst>
              <a:path w="2470785" h="12700">
                <a:moveTo>
                  <a:pt x="0" y="0"/>
                </a:moveTo>
                <a:lnTo>
                  <a:pt x="2470315" y="12230"/>
                </a:lnTo>
              </a:path>
            </a:pathLst>
          </a:custGeom>
          <a:ln w="36688">
            <a:solidFill>
              <a:srgbClr val="000000"/>
            </a:solidFill>
          </a:ln>
        </p:spPr>
        <p:txBody>
          <a:bodyPr wrap="square" lIns="0" tIns="0" rIns="0" bIns="0" rtlCol="0"/>
          <a:lstStyle/>
          <a:p>
            <a:endParaRPr/>
          </a:p>
        </p:txBody>
      </p:sp>
      <p:sp>
        <p:nvSpPr>
          <p:cNvPr id="17" name="object 17"/>
          <p:cNvSpPr txBox="1"/>
          <p:nvPr/>
        </p:nvSpPr>
        <p:spPr>
          <a:xfrm>
            <a:off x="2713405" y="3089465"/>
            <a:ext cx="744855" cy="235585"/>
          </a:xfrm>
          <a:prstGeom prst="rect">
            <a:avLst/>
          </a:prstGeom>
        </p:spPr>
        <p:txBody>
          <a:bodyPr vert="horz" wrap="square" lIns="0" tIns="0" rIns="0" bIns="0" rtlCol="0">
            <a:spAutoFit/>
          </a:bodyPr>
          <a:lstStyle/>
          <a:p>
            <a:pPr marL="12700">
              <a:lnSpc>
                <a:spcPct val="100000"/>
              </a:lnSpc>
            </a:pPr>
            <a:r>
              <a:rPr sz="1350" spc="-5" dirty="0">
                <a:latin typeface="Courier New"/>
                <a:cs typeface="Courier New"/>
              </a:rPr>
              <a:t>CPU</a:t>
            </a:r>
            <a:r>
              <a:rPr sz="1350" spc="-85" dirty="0">
                <a:latin typeface="Courier New"/>
                <a:cs typeface="Courier New"/>
              </a:rPr>
              <a:t> </a:t>
            </a:r>
            <a:r>
              <a:rPr sz="1350" spc="-5" dirty="0">
                <a:latin typeface="Courier New"/>
                <a:cs typeface="Courier New"/>
              </a:rPr>
              <a:t>Bus</a:t>
            </a:r>
            <a:endParaRPr sz="1350">
              <a:latin typeface="Courier New"/>
              <a:cs typeface="Courier New"/>
            </a:endParaRPr>
          </a:p>
        </p:txBody>
      </p:sp>
      <p:sp>
        <p:nvSpPr>
          <p:cNvPr id="18" name="object 18"/>
          <p:cNvSpPr txBox="1"/>
          <p:nvPr/>
        </p:nvSpPr>
        <p:spPr>
          <a:xfrm>
            <a:off x="4547806" y="4813795"/>
            <a:ext cx="847725" cy="235585"/>
          </a:xfrm>
          <a:prstGeom prst="rect">
            <a:avLst/>
          </a:prstGeom>
        </p:spPr>
        <p:txBody>
          <a:bodyPr vert="horz" wrap="square" lIns="0" tIns="0" rIns="0" bIns="0" rtlCol="0">
            <a:spAutoFit/>
          </a:bodyPr>
          <a:lstStyle/>
          <a:p>
            <a:pPr marL="12700">
              <a:lnSpc>
                <a:spcPct val="100000"/>
              </a:lnSpc>
            </a:pPr>
            <a:r>
              <a:rPr sz="1350" spc="-5" dirty="0">
                <a:latin typeface="Courier New"/>
                <a:cs typeface="Courier New"/>
              </a:rPr>
              <a:t>Ethernet</a:t>
            </a:r>
            <a:endParaRPr sz="1350">
              <a:latin typeface="Courier New"/>
              <a:cs typeface="Courier New"/>
            </a:endParaRPr>
          </a:p>
        </p:txBody>
      </p:sp>
      <p:sp>
        <p:nvSpPr>
          <p:cNvPr id="19" name="object 19"/>
          <p:cNvSpPr txBox="1"/>
          <p:nvPr/>
        </p:nvSpPr>
        <p:spPr>
          <a:xfrm>
            <a:off x="1242670" y="718242"/>
            <a:ext cx="6286843" cy="1546577"/>
          </a:xfrm>
          <a:prstGeom prst="rect">
            <a:avLst/>
          </a:prstGeom>
        </p:spPr>
        <p:txBody>
          <a:bodyPr vert="horz" wrap="square" lIns="0" tIns="0" rIns="0" bIns="0" rtlCol="0">
            <a:spAutoFit/>
          </a:bodyPr>
          <a:lstStyle/>
          <a:p>
            <a:pPr marL="1410970" marR="5080" indent="-1398905">
              <a:lnSpc>
                <a:spcPts val="2050"/>
              </a:lnSpc>
              <a:tabLst>
                <a:tab pos="1508125" algn="l"/>
              </a:tabLst>
            </a:pPr>
            <a:r>
              <a:rPr sz="2800" spc="290" dirty="0">
                <a:solidFill>
                  <a:srgbClr val="0070C0"/>
                </a:solidFill>
                <a:latin typeface="PMingLiU"/>
                <a:cs typeface="PMingLiU"/>
              </a:rPr>
              <a:t>Context</a:t>
            </a:r>
            <a:r>
              <a:rPr sz="2800" spc="250" dirty="0">
                <a:solidFill>
                  <a:srgbClr val="0070C0"/>
                </a:solidFill>
                <a:latin typeface="PMingLiU"/>
                <a:cs typeface="PMingLiU"/>
              </a:rPr>
              <a:t> </a:t>
            </a:r>
            <a:r>
              <a:rPr sz="2800" spc="155" dirty="0">
                <a:solidFill>
                  <a:srgbClr val="0070C0"/>
                </a:solidFill>
                <a:latin typeface="PMingLiU"/>
                <a:cs typeface="PMingLiU"/>
              </a:rPr>
              <a:t>1:	</a:t>
            </a:r>
            <a:r>
              <a:rPr lang="en-US" sz="2800" spc="300" dirty="0" smtClean="0">
                <a:solidFill>
                  <a:srgbClr val="0070C0"/>
                </a:solidFill>
                <a:latin typeface="PMingLiU"/>
                <a:cs typeface="PMingLiU"/>
              </a:rPr>
              <a:t>End Device Networking</a:t>
            </a:r>
            <a:endParaRPr sz="2800" dirty="0">
              <a:solidFill>
                <a:srgbClr val="0070C0"/>
              </a:solidFill>
              <a:latin typeface="PMingLiU"/>
              <a:cs typeface="PMingLiU"/>
            </a:endParaRPr>
          </a:p>
          <a:p>
            <a:pPr>
              <a:lnSpc>
                <a:spcPct val="100000"/>
              </a:lnSpc>
              <a:spcBef>
                <a:spcPts val="35"/>
              </a:spcBef>
            </a:pPr>
            <a:endParaRPr sz="1900" dirty="0">
              <a:latin typeface="Times New Roman"/>
              <a:cs typeface="Times New Roman"/>
            </a:endParaRPr>
          </a:p>
          <a:p>
            <a:pPr marL="1410970">
              <a:lnSpc>
                <a:spcPct val="100000"/>
              </a:lnSpc>
            </a:pPr>
            <a:r>
              <a:rPr lang="en-US" sz="1900" i="1" spc="15" dirty="0" smtClean="0">
                <a:latin typeface="Arial"/>
                <a:cs typeface="Arial"/>
              </a:rPr>
              <a:t>A TYPICAL LAPTOP</a:t>
            </a:r>
            <a:endParaRPr sz="1900" dirty="0">
              <a:latin typeface="Arial"/>
              <a:cs typeface="Arial"/>
            </a:endParaRPr>
          </a:p>
          <a:p>
            <a:pPr>
              <a:lnSpc>
                <a:spcPct val="100000"/>
              </a:lnSpc>
              <a:spcBef>
                <a:spcPts val="40"/>
              </a:spcBef>
            </a:pPr>
            <a:endParaRPr sz="3000" dirty="0">
              <a:latin typeface="Times New Roman"/>
              <a:cs typeface="Times New Roman"/>
            </a:endParaRPr>
          </a:p>
          <a:p>
            <a:pPr marL="1251585">
              <a:lnSpc>
                <a:spcPct val="100000"/>
              </a:lnSpc>
            </a:pPr>
            <a:r>
              <a:rPr sz="1500" b="1" spc="-10" dirty="0">
                <a:latin typeface="Courier New"/>
                <a:cs typeface="Courier New"/>
              </a:rPr>
              <a:t>MEMORY</a:t>
            </a:r>
            <a:endParaRPr sz="1500" dirty="0">
              <a:latin typeface="Courier New"/>
              <a:cs typeface="Courier New"/>
            </a:endParaRPr>
          </a:p>
        </p:txBody>
      </p:sp>
      <p:sp>
        <p:nvSpPr>
          <p:cNvPr id="20" name="object 20"/>
          <p:cNvSpPr/>
          <p:nvPr/>
        </p:nvSpPr>
        <p:spPr>
          <a:xfrm>
            <a:off x="1882279" y="3784779"/>
            <a:ext cx="428625" cy="415925"/>
          </a:xfrm>
          <a:custGeom>
            <a:avLst/>
            <a:gdLst/>
            <a:ahLst/>
            <a:cxnLst/>
            <a:rect l="l" t="t" r="r" b="b"/>
            <a:pathLst>
              <a:path w="428625" h="415925">
                <a:moveTo>
                  <a:pt x="0" y="415796"/>
                </a:moveTo>
                <a:lnTo>
                  <a:pt x="428026" y="415796"/>
                </a:lnTo>
                <a:lnTo>
                  <a:pt x="428026" y="0"/>
                </a:lnTo>
                <a:lnTo>
                  <a:pt x="0" y="0"/>
                </a:lnTo>
                <a:lnTo>
                  <a:pt x="0" y="415796"/>
                </a:lnTo>
                <a:close/>
              </a:path>
            </a:pathLst>
          </a:custGeom>
          <a:ln w="12229">
            <a:solidFill>
              <a:srgbClr val="000000"/>
            </a:solidFill>
          </a:ln>
        </p:spPr>
        <p:txBody>
          <a:bodyPr wrap="square" lIns="0" tIns="0" rIns="0" bIns="0" rtlCol="0"/>
          <a:lstStyle/>
          <a:p>
            <a:endParaRPr/>
          </a:p>
        </p:txBody>
      </p:sp>
      <p:sp>
        <p:nvSpPr>
          <p:cNvPr id="21" name="object 21"/>
          <p:cNvSpPr/>
          <p:nvPr/>
        </p:nvSpPr>
        <p:spPr>
          <a:xfrm>
            <a:off x="2114638" y="3430130"/>
            <a:ext cx="0" cy="379730"/>
          </a:xfrm>
          <a:custGeom>
            <a:avLst/>
            <a:gdLst/>
            <a:ahLst/>
            <a:cxnLst/>
            <a:rect l="l" t="t" r="r" b="b"/>
            <a:pathLst>
              <a:path h="379729">
                <a:moveTo>
                  <a:pt x="0" y="0"/>
                </a:moveTo>
                <a:lnTo>
                  <a:pt x="0" y="379107"/>
                </a:lnTo>
              </a:path>
            </a:pathLst>
          </a:custGeom>
          <a:ln w="12229">
            <a:solidFill>
              <a:srgbClr val="000000"/>
            </a:solidFill>
          </a:ln>
        </p:spPr>
        <p:txBody>
          <a:bodyPr wrap="square" lIns="0" tIns="0" rIns="0" bIns="0" rtlCol="0"/>
          <a:lstStyle/>
          <a:p>
            <a:endParaRPr/>
          </a:p>
        </p:txBody>
      </p:sp>
      <p:sp>
        <p:nvSpPr>
          <p:cNvPr id="22" name="object 22"/>
          <p:cNvSpPr txBox="1"/>
          <p:nvPr/>
        </p:nvSpPr>
        <p:spPr>
          <a:xfrm>
            <a:off x="1901389" y="4183253"/>
            <a:ext cx="847725" cy="268605"/>
          </a:xfrm>
          <a:prstGeom prst="rect">
            <a:avLst/>
          </a:prstGeom>
        </p:spPr>
        <p:txBody>
          <a:bodyPr vert="horz" wrap="square" lIns="0" tIns="0" rIns="0" bIns="0" rtlCol="0">
            <a:spAutoFit/>
          </a:bodyPr>
          <a:lstStyle/>
          <a:p>
            <a:pPr marL="12700">
              <a:lnSpc>
                <a:spcPct val="100000"/>
              </a:lnSpc>
            </a:pPr>
            <a:r>
              <a:rPr sz="1500" b="1" spc="-10" dirty="0">
                <a:latin typeface="Courier New"/>
                <a:cs typeface="Courier New"/>
              </a:rPr>
              <a:t>Monitor</a:t>
            </a:r>
            <a:endParaRPr sz="1500">
              <a:latin typeface="Courier New"/>
              <a:cs typeface="Courier New"/>
            </a:endParaRPr>
          </a:p>
        </p:txBody>
      </p:sp>
      <p:sp>
        <p:nvSpPr>
          <p:cNvPr id="24" name="object 24"/>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9</a:t>
            </a:r>
          </a:p>
        </p:txBody>
      </p:sp>
      <p:graphicFrame>
        <p:nvGraphicFramePr>
          <p:cNvPr id="23" name="object 23"/>
          <p:cNvGraphicFramePr>
            <a:graphicFrameLocks noGrp="1"/>
          </p:cNvGraphicFramePr>
          <p:nvPr/>
        </p:nvGraphicFramePr>
        <p:xfrm>
          <a:off x="3655529" y="2048213"/>
          <a:ext cx="990572" cy="1391985"/>
        </p:xfrm>
        <a:graphic>
          <a:graphicData uri="http://schemas.openxmlformats.org/drawingml/2006/table">
            <a:tbl>
              <a:tblPr firstRow="1" bandRow="1">
                <a:tableStyleId>{2D5ABB26-0587-4C30-8999-92F81FD0307C}</a:tableStyleId>
              </a:tblPr>
              <a:tblGrid>
                <a:gridCol w="281266">
                  <a:extLst>
                    <a:ext uri="{9D8B030D-6E8A-4147-A177-3AD203B41FA5}">
                      <a16:colId xmlns:a16="http://schemas.microsoft.com/office/drawing/2014/main" val="20000"/>
                    </a:ext>
                  </a:extLst>
                </a:gridCol>
                <a:gridCol w="85608">
                  <a:extLst>
                    <a:ext uri="{9D8B030D-6E8A-4147-A177-3AD203B41FA5}">
                      <a16:colId xmlns:a16="http://schemas.microsoft.com/office/drawing/2014/main" val="20001"/>
                    </a:ext>
                  </a:extLst>
                </a:gridCol>
                <a:gridCol w="623698">
                  <a:extLst>
                    <a:ext uri="{9D8B030D-6E8A-4147-A177-3AD203B41FA5}">
                      <a16:colId xmlns:a16="http://schemas.microsoft.com/office/drawing/2014/main" val="20002"/>
                    </a:ext>
                  </a:extLst>
                </a:gridCol>
              </a:tblGrid>
              <a:tr h="366880">
                <a:tc gridSpan="3">
                  <a:txBody>
                    <a:bodyPr/>
                    <a:lstStyle/>
                    <a:p>
                      <a:pPr marL="146685">
                        <a:lnSpc>
                          <a:spcPct val="100000"/>
                        </a:lnSpc>
                        <a:spcBef>
                          <a:spcPts val="590"/>
                        </a:spcBef>
                      </a:pPr>
                      <a:r>
                        <a:rPr sz="1350" spc="-5" dirty="0">
                          <a:latin typeface="Courier New"/>
                          <a:cs typeface="Courier New"/>
                        </a:rPr>
                        <a:t>KERNEL</a:t>
                      </a:r>
                      <a:endParaRPr sz="1350">
                        <a:latin typeface="Courier New"/>
                        <a:cs typeface="Courier New"/>
                      </a:endParaRPr>
                    </a:p>
                  </a:txBody>
                  <a:tcPr marL="0" marR="0" marT="7493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58979">
                <a:tc>
                  <a:txBody>
                    <a:bodyPr/>
                    <a:lstStyle/>
                    <a:p>
                      <a:endParaRPr sz="1350">
                        <a:latin typeface="Courier New"/>
                        <a:cs typeface="Courier New"/>
                      </a:endParaRPr>
                    </a:p>
                  </a:txBody>
                  <a:tcPr marL="0" marR="0" marT="0" marB="0"/>
                </a:tc>
                <a:tc>
                  <a:txBody>
                    <a:bodyPr/>
                    <a:lstStyle/>
                    <a:p>
                      <a:endParaRPr sz="1350">
                        <a:latin typeface="Courier New"/>
                        <a:cs typeface="Courier New"/>
                      </a:endParaRPr>
                    </a:p>
                  </a:txBody>
                  <a:tcPr marL="0" marR="0" marT="0" marB="0"/>
                </a:tc>
                <a:tc>
                  <a:txBody>
                    <a:bodyPr/>
                    <a:lstStyle/>
                    <a:p>
                      <a:pPr marL="24130">
                        <a:lnSpc>
                          <a:spcPct val="100000"/>
                        </a:lnSpc>
                        <a:spcBef>
                          <a:spcPts val="135"/>
                        </a:spcBef>
                      </a:pPr>
                      <a:r>
                        <a:rPr sz="950" spc="5" dirty="0">
                          <a:latin typeface="Courier New"/>
                          <a:cs typeface="Courier New"/>
                        </a:rPr>
                        <a:t>socket</a:t>
                      </a:r>
                      <a:endParaRPr sz="950">
                        <a:latin typeface="Courier New"/>
                        <a:cs typeface="Courier New"/>
                      </a:endParaRPr>
                    </a:p>
                  </a:txBody>
                  <a:tcPr marL="0" marR="0" marT="17145" marB="0"/>
                </a:tc>
                <a:extLst>
                  <a:ext uri="{0D108BD9-81ED-4DB2-BD59-A6C34878D82A}">
                    <a16:rowId xmlns:a16="http://schemas.microsoft.com/office/drawing/2014/main" val="10001"/>
                  </a:ext>
                </a:extLst>
              </a:tr>
              <a:tr h="403567">
                <a:tc gridSpan="3">
                  <a:txBody>
                    <a:bodyPr/>
                    <a:lstStyle/>
                    <a:p>
                      <a:pPr marL="231775">
                        <a:lnSpc>
                          <a:spcPct val="100000"/>
                        </a:lnSpc>
                        <a:spcBef>
                          <a:spcPts val="685"/>
                        </a:spcBef>
                      </a:pPr>
                      <a:r>
                        <a:rPr sz="1350" spc="-5" dirty="0">
                          <a:latin typeface="Courier New"/>
                          <a:cs typeface="Courier New"/>
                        </a:rPr>
                        <a:t>MAIL</a:t>
                      </a:r>
                      <a:endParaRPr sz="1350">
                        <a:latin typeface="Courier New"/>
                        <a:cs typeface="Courier New"/>
                      </a:endParaRPr>
                    </a:p>
                  </a:txBody>
                  <a:tcPr marL="0" marR="0" marT="86995"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415798">
                <a:tc gridSpan="2">
                  <a:txBody>
                    <a:bodyPr/>
                    <a:lstStyle/>
                    <a:p>
                      <a:endParaRPr sz="1350">
                        <a:latin typeface="Courier New"/>
                        <a:cs typeface="Courier New"/>
                      </a:endParaRPr>
                    </a:p>
                  </a:txBody>
                  <a:tcPr marL="0" marR="0" marT="0" marB="0">
                    <a:lnR w="12229">
                      <a:solidFill>
                        <a:srgbClr val="000000"/>
                      </a:solidFill>
                      <a:prstDash val="solid"/>
                    </a:lnR>
                  </a:tcPr>
                </a:tc>
                <a:tc hMerge="1">
                  <a:txBody>
                    <a:bodyPr/>
                    <a:lstStyle/>
                    <a:p>
                      <a:endParaRPr/>
                    </a:p>
                  </a:txBody>
                  <a:tcPr marL="0" marR="0" marT="0" marB="0"/>
                </a:tc>
                <a:tc>
                  <a:txBody>
                    <a:bodyPr/>
                    <a:lstStyle/>
                    <a:p>
                      <a:endParaRPr sz="1350">
                        <a:latin typeface="Courier New"/>
                        <a:cs typeface="Courier New"/>
                      </a:endParaRPr>
                    </a:p>
                  </a:txBody>
                  <a:tcPr marL="0" marR="0" marT="0" marB="0">
                    <a:lnL w="12229">
                      <a:solidFill>
                        <a:srgbClr val="000000"/>
                      </a:solidFill>
                      <a:prstDash val="solid"/>
                    </a:lnL>
                  </a:tcPr>
                </a:tc>
                <a:extLst>
                  <a:ext uri="{0D108BD9-81ED-4DB2-BD59-A6C34878D82A}">
                    <a16:rowId xmlns:a16="http://schemas.microsoft.com/office/drawing/2014/main" val="10003"/>
                  </a:ext>
                </a:extLst>
              </a:tr>
            </a:tbl>
          </a:graphicData>
        </a:graphic>
      </p:graphicFrame>
      <p:sp>
        <p:nvSpPr>
          <p:cNvPr id="26" name="TextBox 25"/>
          <p:cNvSpPr txBox="1"/>
          <p:nvPr/>
        </p:nvSpPr>
        <p:spPr>
          <a:xfrm>
            <a:off x="5562599" y="3870515"/>
            <a:ext cx="1198563" cy="369332"/>
          </a:xfrm>
          <a:prstGeom prst="rect">
            <a:avLst/>
          </a:prstGeom>
          <a:noFill/>
        </p:spPr>
        <p:txBody>
          <a:bodyPr wrap="square" rtlCol="0">
            <a:spAutoFit/>
          </a:bodyPr>
          <a:lstStyle/>
          <a:p>
            <a:r>
              <a:rPr lang="en-US" dirty="0" err="1" smtClean="0">
                <a:solidFill>
                  <a:srgbClr val="0070C0"/>
                </a:solidFill>
              </a:rPr>
              <a:t>WiFi</a:t>
            </a:r>
            <a:r>
              <a:rPr lang="en-US" dirty="0" smtClean="0">
                <a:solidFill>
                  <a:srgbClr val="0070C0"/>
                </a:solidFill>
              </a:rPr>
              <a:t> Card</a:t>
            </a:r>
            <a:endParaRPr lang="en-US" dirty="0">
              <a:solidFill>
                <a:srgbClr val="0070C0"/>
              </a:solidFill>
            </a:endParaRPr>
          </a:p>
        </p:txBody>
      </p:sp>
      <p:sp>
        <p:nvSpPr>
          <p:cNvPr id="27" name="TextBox 26"/>
          <p:cNvSpPr txBox="1"/>
          <p:nvPr/>
        </p:nvSpPr>
        <p:spPr>
          <a:xfrm>
            <a:off x="5984760" y="4835508"/>
            <a:ext cx="1198563" cy="369332"/>
          </a:xfrm>
          <a:prstGeom prst="rect">
            <a:avLst/>
          </a:prstGeom>
          <a:noFill/>
        </p:spPr>
        <p:txBody>
          <a:bodyPr wrap="square" rtlCol="0">
            <a:spAutoFit/>
          </a:bodyPr>
          <a:lstStyle/>
          <a:p>
            <a:r>
              <a:rPr lang="en-US" dirty="0" smtClean="0">
                <a:solidFill>
                  <a:srgbClr val="0070C0"/>
                </a:solidFill>
              </a:rPr>
              <a:t>Air</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58568" y="467341"/>
            <a:ext cx="3664597" cy="369332"/>
          </a:xfrm>
          <a:prstGeom prst="rect">
            <a:avLst/>
          </a:prstGeom>
        </p:spPr>
        <p:txBody>
          <a:bodyPr vert="horz" wrap="square" lIns="0" tIns="0" rIns="0" bIns="0" rtlCol="0">
            <a:spAutoFit/>
          </a:bodyPr>
          <a:lstStyle/>
          <a:p>
            <a:pPr marL="12700">
              <a:lnSpc>
                <a:spcPct val="100000"/>
              </a:lnSpc>
              <a:tabLst>
                <a:tab pos="1508125" algn="l"/>
              </a:tabLst>
            </a:pPr>
            <a:r>
              <a:rPr sz="2400" spc="290" dirty="0">
                <a:solidFill>
                  <a:srgbClr val="0070C0"/>
                </a:solidFill>
                <a:latin typeface="PMingLiU"/>
                <a:cs typeface="PMingLiU"/>
              </a:rPr>
              <a:t>Context</a:t>
            </a:r>
            <a:r>
              <a:rPr sz="2400" spc="250" dirty="0">
                <a:solidFill>
                  <a:srgbClr val="0070C0"/>
                </a:solidFill>
                <a:latin typeface="PMingLiU"/>
                <a:cs typeface="PMingLiU"/>
              </a:rPr>
              <a:t> </a:t>
            </a:r>
            <a:r>
              <a:rPr sz="2400" spc="155" dirty="0">
                <a:solidFill>
                  <a:srgbClr val="0070C0"/>
                </a:solidFill>
                <a:latin typeface="PMingLiU"/>
                <a:cs typeface="PMingLiU"/>
              </a:rPr>
              <a:t>2:	</a:t>
            </a:r>
            <a:r>
              <a:rPr sz="2400" spc="365" dirty="0">
                <a:solidFill>
                  <a:srgbClr val="0070C0"/>
                </a:solidFill>
                <a:latin typeface="PMingLiU"/>
                <a:cs typeface="PMingLiU"/>
              </a:rPr>
              <a:t>IP</a:t>
            </a:r>
            <a:r>
              <a:rPr sz="2400" spc="160" dirty="0">
                <a:solidFill>
                  <a:srgbClr val="0070C0"/>
                </a:solidFill>
                <a:latin typeface="PMingLiU"/>
                <a:cs typeface="PMingLiU"/>
              </a:rPr>
              <a:t> </a:t>
            </a:r>
            <a:r>
              <a:rPr lang="en-US" sz="2400" spc="225" dirty="0" smtClean="0">
                <a:solidFill>
                  <a:srgbClr val="0070C0"/>
                </a:solidFill>
                <a:latin typeface="PMingLiU"/>
                <a:cs typeface="PMingLiU"/>
              </a:rPr>
              <a:t>Routing</a:t>
            </a:r>
            <a:endParaRPr sz="2400" dirty="0">
              <a:solidFill>
                <a:srgbClr val="0070C0"/>
              </a:solidFill>
              <a:latin typeface="PMingLiU"/>
              <a:cs typeface="PMingLiU"/>
            </a:endParaRPr>
          </a:p>
        </p:txBody>
      </p:sp>
      <p:sp>
        <p:nvSpPr>
          <p:cNvPr id="45" name="object 45"/>
          <p:cNvSpPr txBox="1"/>
          <p:nvPr/>
        </p:nvSpPr>
        <p:spPr>
          <a:xfrm>
            <a:off x="381000" y="5105400"/>
            <a:ext cx="6298630" cy="1476302"/>
          </a:xfrm>
          <a:prstGeom prst="rect">
            <a:avLst/>
          </a:prstGeom>
        </p:spPr>
        <p:txBody>
          <a:bodyPr vert="horz" wrap="square" lIns="0" tIns="0" rIns="0" bIns="0" rtlCol="0">
            <a:spAutoFit/>
          </a:bodyPr>
          <a:lstStyle/>
          <a:p>
            <a:pPr marL="212090" marR="5080" indent="-199390">
              <a:lnSpc>
                <a:spcPct val="116599"/>
              </a:lnSpc>
              <a:buFont typeface="Times New Roman"/>
              <a:buChar char="•"/>
              <a:tabLst>
                <a:tab pos="212725" algn="l"/>
              </a:tabLst>
            </a:pPr>
            <a:r>
              <a:rPr lang="en-US" sz="2050" spc="30" dirty="0" smtClean="0">
                <a:solidFill>
                  <a:srgbClr val="00B050"/>
                </a:solidFill>
                <a:latin typeface="Garamond"/>
                <a:cs typeface="Garamond"/>
              </a:rPr>
              <a:t>Forwarding</a:t>
            </a:r>
            <a:r>
              <a:rPr lang="en-US" sz="2050" spc="30" dirty="0" smtClean="0">
                <a:latin typeface="Garamond"/>
                <a:cs typeface="Garamond"/>
              </a:rPr>
              <a:t>: routers forward packets based on looking up destination addresses in a forwarding table</a:t>
            </a:r>
            <a:endParaRPr lang="en-US" sz="2050" dirty="0">
              <a:latin typeface="Garamond"/>
              <a:cs typeface="Garamond"/>
            </a:endParaRPr>
          </a:p>
          <a:p>
            <a:pPr marL="212090" marR="5080" indent="-199390">
              <a:lnSpc>
                <a:spcPct val="116599"/>
              </a:lnSpc>
              <a:buFont typeface="Times New Roman"/>
              <a:buChar char="•"/>
              <a:tabLst>
                <a:tab pos="212725" algn="l"/>
              </a:tabLst>
            </a:pPr>
            <a:r>
              <a:rPr lang="en-US" sz="2050" i="1" spc="30" dirty="0" smtClean="0">
                <a:latin typeface="Garamond"/>
                <a:cs typeface="Garamond"/>
              </a:rPr>
              <a:t>Routing</a:t>
            </a:r>
            <a:r>
              <a:rPr lang="en-US" sz="2050" spc="30" dirty="0" smtClean="0">
                <a:latin typeface="Garamond"/>
                <a:cs typeface="Garamond"/>
              </a:rPr>
              <a:t>:  Routers work together to build a forwarding table.  OSPF (within domains), BGP (between ISPs)</a:t>
            </a:r>
          </a:p>
        </p:txBody>
      </p:sp>
      <p:sp>
        <p:nvSpPr>
          <p:cNvPr id="46" name="object 46"/>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10</a:t>
            </a:r>
          </a:p>
        </p:txBody>
      </p:sp>
      <p:pic>
        <p:nvPicPr>
          <p:cNvPr id="47" name="Picture 46"/>
          <p:cNvPicPr>
            <a:picLocks noChangeAspect="1"/>
          </p:cNvPicPr>
          <p:nvPr/>
        </p:nvPicPr>
        <p:blipFill>
          <a:blip r:embed="rId2"/>
          <a:stretch>
            <a:fillRect/>
          </a:stretch>
        </p:blipFill>
        <p:spPr>
          <a:xfrm>
            <a:off x="150554" y="1480888"/>
            <a:ext cx="7621846" cy="2837502"/>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84422" y="660400"/>
            <a:ext cx="3035249" cy="430887"/>
          </a:xfrm>
          <a:prstGeom prst="rect">
            <a:avLst/>
          </a:prstGeom>
        </p:spPr>
        <p:txBody>
          <a:bodyPr vert="horz" wrap="square" lIns="0" tIns="0" rIns="0" bIns="0" rtlCol="0">
            <a:spAutoFit/>
          </a:bodyPr>
          <a:lstStyle/>
          <a:p>
            <a:pPr marL="12700">
              <a:lnSpc>
                <a:spcPct val="100000"/>
              </a:lnSpc>
            </a:pPr>
            <a:r>
              <a:rPr sz="2800" spc="365" dirty="0">
                <a:solidFill>
                  <a:srgbClr val="0070C0"/>
                </a:solidFill>
                <a:latin typeface="PMingLiU"/>
                <a:cs typeface="PMingLiU"/>
              </a:rPr>
              <a:t>A </a:t>
            </a:r>
            <a:r>
              <a:rPr sz="2800" spc="305" dirty="0">
                <a:solidFill>
                  <a:srgbClr val="0070C0"/>
                </a:solidFill>
                <a:latin typeface="PMingLiU"/>
                <a:cs typeface="PMingLiU"/>
              </a:rPr>
              <a:t>Web</a:t>
            </a:r>
            <a:r>
              <a:rPr sz="2800" spc="45" dirty="0">
                <a:solidFill>
                  <a:srgbClr val="0070C0"/>
                </a:solidFill>
                <a:latin typeface="PMingLiU"/>
                <a:cs typeface="PMingLiU"/>
              </a:rPr>
              <a:t> </a:t>
            </a:r>
            <a:r>
              <a:rPr sz="2800" spc="229" dirty="0">
                <a:solidFill>
                  <a:srgbClr val="0070C0"/>
                </a:solidFill>
                <a:latin typeface="PMingLiU"/>
                <a:cs typeface="PMingLiU"/>
              </a:rPr>
              <a:t>Transfer</a:t>
            </a:r>
            <a:endParaRPr sz="2800" dirty="0">
              <a:solidFill>
                <a:srgbClr val="0070C0"/>
              </a:solidFill>
              <a:latin typeface="PMingLiU"/>
              <a:cs typeface="PMingLiU"/>
            </a:endParaRPr>
          </a:p>
        </p:txBody>
      </p:sp>
      <p:sp>
        <p:nvSpPr>
          <p:cNvPr id="3" name="object 3"/>
          <p:cNvSpPr/>
          <p:nvPr/>
        </p:nvSpPr>
        <p:spPr>
          <a:xfrm>
            <a:off x="3095091" y="1237183"/>
            <a:ext cx="2126615" cy="746760"/>
          </a:xfrm>
          <a:custGeom>
            <a:avLst/>
            <a:gdLst/>
            <a:ahLst/>
            <a:cxnLst/>
            <a:rect l="l" t="t" r="r" b="b"/>
            <a:pathLst>
              <a:path w="2126615" h="746760">
                <a:moveTo>
                  <a:pt x="2126437" y="373316"/>
                </a:moveTo>
                <a:lnTo>
                  <a:pt x="2118153" y="420146"/>
                </a:lnTo>
                <a:lnTo>
                  <a:pt x="2093965" y="465239"/>
                </a:lnTo>
                <a:lnTo>
                  <a:pt x="2054870" y="508246"/>
                </a:lnTo>
                <a:lnTo>
                  <a:pt x="2001864" y="548817"/>
                </a:lnTo>
                <a:lnTo>
                  <a:pt x="1935943" y="586603"/>
                </a:lnTo>
                <a:lnTo>
                  <a:pt x="1898451" y="604342"/>
                </a:lnTo>
                <a:lnTo>
                  <a:pt x="1858104" y="621253"/>
                </a:lnTo>
                <a:lnTo>
                  <a:pt x="1815026" y="637293"/>
                </a:lnTo>
                <a:lnTo>
                  <a:pt x="1769343" y="652419"/>
                </a:lnTo>
                <a:lnTo>
                  <a:pt x="1721178" y="666585"/>
                </a:lnTo>
                <a:lnTo>
                  <a:pt x="1670657" y="679749"/>
                </a:lnTo>
                <a:lnTo>
                  <a:pt x="1617903" y="691866"/>
                </a:lnTo>
                <a:lnTo>
                  <a:pt x="1563042" y="702894"/>
                </a:lnTo>
                <a:lnTo>
                  <a:pt x="1506197" y="712788"/>
                </a:lnTo>
                <a:lnTo>
                  <a:pt x="1447494" y="721505"/>
                </a:lnTo>
                <a:lnTo>
                  <a:pt x="1387056" y="729001"/>
                </a:lnTo>
                <a:lnTo>
                  <a:pt x="1325010" y="735232"/>
                </a:lnTo>
                <a:lnTo>
                  <a:pt x="1261478" y="740154"/>
                </a:lnTo>
                <a:lnTo>
                  <a:pt x="1196586" y="743724"/>
                </a:lnTo>
                <a:lnTo>
                  <a:pt x="1130457" y="745898"/>
                </a:lnTo>
                <a:lnTo>
                  <a:pt x="1063218" y="746633"/>
                </a:lnTo>
                <a:lnTo>
                  <a:pt x="995979" y="745898"/>
                </a:lnTo>
                <a:lnTo>
                  <a:pt x="929851" y="743724"/>
                </a:lnTo>
                <a:lnTo>
                  <a:pt x="864958" y="740154"/>
                </a:lnTo>
                <a:lnTo>
                  <a:pt x="801427" y="735232"/>
                </a:lnTo>
                <a:lnTo>
                  <a:pt x="739380" y="729001"/>
                </a:lnTo>
                <a:lnTo>
                  <a:pt x="678943" y="721505"/>
                </a:lnTo>
                <a:lnTo>
                  <a:pt x="620239" y="712788"/>
                </a:lnTo>
                <a:lnTo>
                  <a:pt x="563395" y="702894"/>
                </a:lnTo>
                <a:lnTo>
                  <a:pt x="508533" y="691866"/>
                </a:lnTo>
                <a:lnTo>
                  <a:pt x="455779" y="679749"/>
                </a:lnTo>
                <a:lnTo>
                  <a:pt x="405258" y="666585"/>
                </a:lnTo>
                <a:lnTo>
                  <a:pt x="357093" y="652419"/>
                </a:lnTo>
                <a:lnTo>
                  <a:pt x="311410" y="637293"/>
                </a:lnTo>
                <a:lnTo>
                  <a:pt x="268332" y="621253"/>
                </a:lnTo>
                <a:lnTo>
                  <a:pt x="227985" y="604342"/>
                </a:lnTo>
                <a:lnTo>
                  <a:pt x="190493" y="586603"/>
                </a:lnTo>
                <a:lnTo>
                  <a:pt x="155981" y="568080"/>
                </a:lnTo>
                <a:lnTo>
                  <a:pt x="96393" y="528858"/>
                </a:lnTo>
                <a:lnTo>
                  <a:pt x="50218" y="487025"/>
                </a:lnTo>
                <a:lnTo>
                  <a:pt x="18452" y="442931"/>
                </a:lnTo>
                <a:lnTo>
                  <a:pt x="2091" y="396926"/>
                </a:lnTo>
                <a:lnTo>
                  <a:pt x="0" y="373316"/>
                </a:lnTo>
                <a:lnTo>
                  <a:pt x="2091" y="349707"/>
                </a:lnTo>
                <a:lnTo>
                  <a:pt x="18452" y="303704"/>
                </a:lnTo>
                <a:lnTo>
                  <a:pt x="50218" y="259612"/>
                </a:lnTo>
                <a:lnTo>
                  <a:pt x="96393" y="217780"/>
                </a:lnTo>
                <a:lnTo>
                  <a:pt x="155981" y="178557"/>
                </a:lnTo>
                <a:lnTo>
                  <a:pt x="190493" y="160035"/>
                </a:lnTo>
                <a:lnTo>
                  <a:pt x="227985" y="142295"/>
                </a:lnTo>
                <a:lnTo>
                  <a:pt x="268332" y="125384"/>
                </a:lnTo>
                <a:lnTo>
                  <a:pt x="311410" y="109343"/>
                </a:lnTo>
                <a:lnTo>
                  <a:pt x="357093" y="94218"/>
                </a:lnTo>
                <a:lnTo>
                  <a:pt x="405258" y="80051"/>
                </a:lnTo>
                <a:lnTo>
                  <a:pt x="455779" y="66887"/>
                </a:lnTo>
                <a:lnTo>
                  <a:pt x="508533" y="54769"/>
                </a:lnTo>
                <a:lnTo>
                  <a:pt x="563395" y="43740"/>
                </a:lnTo>
                <a:lnTo>
                  <a:pt x="620239" y="33846"/>
                </a:lnTo>
                <a:lnTo>
                  <a:pt x="678943" y="25129"/>
                </a:lnTo>
                <a:lnTo>
                  <a:pt x="739380" y="17632"/>
                </a:lnTo>
                <a:lnTo>
                  <a:pt x="801427" y="11401"/>
                </a:lnTo>
                <a:lnTo>
                  <a:pt x="864958" y="6479"/>
                </a:lnTo>
                <a:lnTo>
                  <a:pt x="929851" y="2908"/>
                </a:lnTo>
                <a:lnTo>
                  <a:pt x="995979" y="734"/>
                </a:lnTo>
                <a:lnTo>
                  <a:pt x="1063218" y="0"/>
                </a:lnTo>
                <a:lnTo>
                  <a:pt x="1130457" y="734"/>
                </a:lnTo>
                <a:lnTo>
                  <a:pt x="1196586" y="2908"/>
                </a:lnTo>
                <a:lnTo>
                  <a:pt x="1261478" y="6479"/>
                </a:lnTo>
                <a:lnTo>
                  <a:pt x="1325010" y="11401"/>
                </a:lnTo>
                <a:lnTo>
                  <a:pt x="1387056" y="17632"/>
                </a:lnTo>
                <a:lnTo>
                  <a:pt x="1447494" y="25129"/>
                </a:lnTo>
                <a:lnTo>
                  <a:pt x="1506197" y="33846"/>
                </a:lnTo>
                <a:lnTo>
                  <a:pt x="1563042" y="43740"/>
                </a:lnTo>
                <a:lnTo>
                  <a:pt x="1617903" y="54769"/>
                </a:lnTo>
                <a:lnTo>
                  <a:pt x="1670657" y="66887"/>
                </a:lnTo>
                <a:lnTo>
                  <a:pt x="1721178" y="80051"/>
                </a:lnTo>
                <a:lnTo>
                  <a:pt x="1769343" y="94218"/>
                </a:lnTo>
                <a:lnTo>
                  <a:pt x="1815026" y="109343"/>
                </a:lnTo>
                <a:lnTo>
                  <a:pt x="1858104" y="125384"/>
                </a:lnTo>
                <a:lnTo>
                  <a:pt x="1898451" y="142295"/>
                </a:lnTo>
                <a:lnTo>
                  <a:pt x="1935943" y="160035"/>
                </a:lnTo>
                <a:lnTo>
                  <a:pt x="1970455" y="178557"/>
                </a:lnTo>
                <a:lnTo>
                  <a:pt x="2030043" y="217780"/>
                </a:lnTo>
                <a:lnTo>
                  <a:pt x="2076218" y="259612"/>
                </a:lnTo>
                <a:lnTo>
                  <a:pt x="2107985" y="303704"/>
                </a:lnTo>
                <a:lnTo>
                  <a:pt x="2124345" y="349707"/>
                </a:lnTo>
                <a:lnTo>
                  <a:pt x="2126437" y="373316"/>
                </a:lnTo>
                <a:close/>
              </a:path>
            </a:pathLst>
          </a:custGeom>
          <a:ln w="5749">
            <a:solidFill>
              <a:srgbClr val="000000"/>
            </a:solidFill>
          </a:ln>
        </p:spPr>
        <p:txBody>
          <a:bodyPr wrap="square" lIns="0" tIns="0" rIns="0" bIns="0" rtlCol="0"/>
          <a:lstStyle/>
          <a:p>
            <a:endParaRPr/>
          </a:p>
        </p:txBody>
      </p:sp>
      <p:sp>
        <p:nvSpPr>
          <p:cNvPr id="4" name="object 4"/>
          <p:cNvSpPr/>
          <p:nvPr/>
        </p:nvSpPr>
        <p:spPr>
          <a:xfrm>
            <a:off x="2828327" y="2904464"/>
            <a:ext cx="2566670" cy="0"/>
          </a:xfrm>
          <a:custGeom>
            <a:avLst/>
            <a:gdLst/>
            <a:ahLst/>
            <a:cxnLst/>
            <a:rect l="l" t="t" r="r" b="b"/>
            <a:pathLst>
              <a:path w="2566670">
                <a:moveTo>
                  <a:pt x="0" y="0"/>
                </a:moveTo>
                <a:lnTo>
                  <a:pt x="2566454" y="0"/>
                </a:lnTo>
              </a:path>
            </a:pathLst>
          </a:custGeom>
          <a:ln w="5749">
            <a:solidFill>
              <a:srgbClr val="000000"/>
            </a:solidFill>
          </a:ln>
        </p:spPr>
        <p:txBody>
          <a:bodyPr wrap="square" lIns="0" tIns="0" rIns="0" bIns="0" rtlCol="0"/>
          <a:lstStyle/>
          <a:p>
            <a:endParaRPr/>
          </a:p>
        </p:txBody>
      </p:sp>
      <p:sp>
        <p:nvSpPr>
          <p:cNvPr id="5" name="object 5"/>
          <p:cNvSpPr/>
          <p:nvPr/>
        </p:nvSpPr>
        <p:spPr>
          <a:xfrm>
            <a:off x="2828328" y="2881464"/>
            <a:ext cx="92075" cy="46355"/>
          </a:xfrm>
          <a:custGeom>
            <a:avLst/>
            <a:gdLst/>
            <a:ahLst/>
            <a:cxnLst/>
            <a:rect l="l" t="t" r="r" b="b"/>
            <a:pathLst>
              <a:path w="92075" h="46355">
                <a:moveTo>
                  <a:pt x="91986" y="45986"/>
                </a:moveTo>
                <a:lnTo>
                  <a:pt x="0" y="22999"/>
                </a:lnTo>
                <a:lnTo>
                  <a:pt x="91986" y="0"/>
                </a:lnTo>
              </a:path>
            </a:pathLst>
          </a:custGeom>
          <a:ln w="5749">
            <a:solidFill>
              <a:srgbClr val="000000"/>
            </a:solidFill>
          </a:ln>
        </p:spPr>
        <p:txBody>
          <a:bodyPr wrap="square" lIns="0" tIns="0" rIns="0" bIns="0" rtlCol="0"/>
          <a:lstStyle/>
          <a:p>
            <a:endParaRPr/>
          </a:p>
        </p:txBody>
      </p:sp>
      <p:sp>
        <p:nvSpPr>
          <p:cNvPr id="6" name="object 6"/>
          <p:cNvSpPr/>
          <p:nvPr/>
        </p:nvSpPr>
        <p:spPr>
          <a:xfrm>
            <a:off x="2828327" y="3364395"/>
            <a:ext cx="2566670" cy="0"/>
          </a:xfrm>
          <a:custGeom>
            <a:avLst/>
            <a:gdLst/>
            <a:ahLst/>
            <a:cxnLst/>
            <a:rect l="l" t="t" r="r" b="b"/>
            <a:pathLst>
              <a:path w="2566670">
                <a:moveTo>
                  <a:pt x="0" y="0"/>
                </a:moveTo>
                <a:lnTo>
                  <a:pt x="2566454" y="0"/>
                </a:lnTo>
              </a:path>
            </a:pathLst>
          </a:custGeom>
          <a:ln w="5749">
            <a:solidFill>
              <a:srgbClr val="000000"/>
            </a:solidFill>
          </a:ln>
        </p:spPr>
        <p:txBody>
          <a:bodyPr wrap="square" lIns="0" tIns="0" rIns="0" bIns="0" rtlCol="0"/>
          <a:lstStyle/>
          <a:p>
            <a:endParaRPr/>
          </a:p>
        </p:txBody>
      </p:sp>
      <p:sp>
        <p:nvSpPr>
          <p:cNvPr id="7" name="object 7"/>
          <p:cNvSpPr/>
          <p:nvPr/>
        </p:nvSpPr>
        <p:spPr>
          <a:xfrm>
            <a:off x="2828328" y="3341395"/>
            <a:ext cx="92075" cy="46355"/>
          </a:xfrm>
          <a:custGeom>
            <a:avLst/>
            <a:gdLst/>
            <a:ahLst/>
            <a:cxnLst/>
            <a:rect l="l" t="t" r="r" b="b"/>
            <a:pathLst>
              <a:path w="92075" h="46354">
                <a:moveTo>
                  <a:pt x="91986" y="45999"/>
                </a:moveTo>
                <a:lnTo>
                  <a:pt x="0" y="22999"/>
                </a:lnTo>
                <a:lnTo>
                  <a:pt x="91986" y="0"/>
                </a:lnTo>
              </a:path>
            </a:pathLst>
          </a:custGeom>
          <a:ln w="5749">
            <a:solidFill>
              <a:srgbClr val="000000"/>
            </a:solidFill>
          </a:ln>
        </p:spPr>
        <p:txBody>
          <a:bodyPr wrap="square" lIns="0" tIns="0" rIns="0" bIns="0" rtlCol="0"/>
          <a:lstStyle/>
          <a:p>
            <a:endParaRPr/>
          </a:p>
        </p:txBody>
      </p:sp>
      <p:sp>
        <p:nvSpPr>
          <p:cNvPr id="8" name="object 8"/>
          <p:cNvSpPr/>
          <p:nvPr/>
        </p:nvSpPr>
        <p:spPr>
          <a:xfrm>
            <a:off x="2828327" y="3594366"/>
            <a:ext cx="2566670" cy="0"/>
          </a:xfrm>
          <a:custGeom>
            <a:avLst/>
            <a:gdLst/>
            <a:ahLst/>
            <a:cxnLst/>
            <a:rect l="l" t="t" r="r" b="b"/>
            <a:pathLst>
              <a:path w="2566670">
                <a:moveTo>
                  <a:pt x="0" y="0"/>
                </a:moveTo>
                <a:lnTo>
                  <a:pt x="2566454" y="0"/>
                </a:lnTo>
              </a:path>
            </a:pathLst>
          </a:custGeom>
          <a:ln w="5749">
            <a:solidFill>
              <a:srgbClr val="000000"/>
            </a:solidFill>
          </a:ln>
        </p:spPr>
        <p:txBody>
          <a:bodyPr wrap="square" lIns="0" tIns="0" rIns="0" bIns="0" rtlCol="0"/>
          <a:lstStyle/>
          <a:p>
            <a:endParaRPr/>
          </a:p>
        </p:txBody>
      </p:sp>
      <p:sp>
        <p:nvSpPr>
          <p:cNvPr id="9" name="object 9"/>
          <p:cNvSpPr/>
          <p:nvPr/>
        </p:nvSpPr>
        <p:spPr>
          <a:xfrm>
            <a:off x="2828328" y="3571366"/>
            <a:ext cx="92075" cy="46355"/>
          </a:xfrm>
          <a:custGeom>
            <a:avLst/>
            <a:gdLst/>
            <a:ahLst/>
            <a:cxnLst/>
            <a:rect l="l" t="t" r="r" b="b"/>
            <a:pathLst>
              <a:path w="92075" h="46354">
                <a:moveTo>
                  <a:pt x="91986" y="45999"/>
                </a:moveTo>
                <a:lnTo>
                  <a:pt x="0" y="22999"/>
                </a:lnTo>
                <a:lnTo>
                  <a:pt x="91986" y="0"/>
                </a:lnTo>
              </a:path>
            </a:pathLst>
          </a:custGeom>
          <a:ln w="5749">
            <a:solidFill>
              <a:srgbClr val="000000"/>
            </a:solidFill>
          </a:ln>
        </p:spPr>
        <p:txBody>
          <a:bodyPr wrap="square" lIns="0" tIns="0" rIns="0" bIns="0" rtlCol="0"/>
          <a:lstStyle/>
          <a:p>
            <a:endParaRPr/>
          </a:p>
        </p:txBody>
      </p:sp>
      <p:sp>
        <p:nvSpPr>
          <p:cNvPr id="10" name="object 10"/>
          <p:cNvSpPr/>
          <p:nvPr/>
        </p:nvSpPr>
        <p:spPr>
          <a:xfrm>
            <a:off x="5753926" y="3364395"/>
            <a:ext cx="561340" cy="160655"/>
          </a:xfrm>
          <a:custGeom>
            <a:avLst/>
            <a:gdLst/>
            <a:ahLst/>
            <a:cxnLst/>
            <a:rect l="l" t="t" r="r" b="b"/>
            <a:pathLst>
              <a:path w="561339" h="160654">
                <a:moveTo>
                  <a:pt x="560729" y="0"/>
                </a:moveTo>
                <a:lnTo>
                  <a:pt x="0" y="160211"/>
                </a:lnTo>
              </a:path>
            </a:pathLst>
          </a:custGeom>
          <a:ln w="22996">
            <a:solidFill>
              <a:srgbClr val="000000"/>
            </a:solidFill>
          </a:ln>
        </p:spPr>
        <p:txBody>
          <a:bodyPr wrap="square" lIns="0" tIns="0" rIns="0" bIns="0" rtlCol="0"/>
          <a:lstStyle/>
          <a:p>
            <a:endParaRPr/>
          </a:p>
        </p:txBody>
      </p:sp>
      <p:sp>
        <p:nvSpPr>
          <p:cNvPr id="11" name="object 11"/>
          <p:cNvSpPr/>
          <p:nvPr/>
        </p:nvSpPr>
        <p:spPr>
          <a:xfrm>
            <a:off x="5590461" y="3524606"/>
            <a:ext cx="163830" cy="46990"/>
          </a:xfrm>
          <a:custGeom>
            <a:avLst/>
            <a:gdLst/>
            <a:ahLst/>
            <a:cxnLst/>
            <a:rect l="l" t="t" r="r" b="b"/>
            <a:pathLst>
              <a:path w="163829" h="46989">
                <a:moveTo>
                  <a:pt x="163465" y="0"/>
                </a:moveTo>
                <a:lnTo>
                  <a:pt x="0" y="46705"/>
                </a:lnTo>
              </a:path>
            </a:pathLst>
          </a:custGeom>
          <a:ln w="22996">
            <a:solidFill>
              <a:srgbClr val="000000"/>
            </a:solidFill>
          </a:ln>
        </p:spPr>
        <p:txBody>
          <a:bodyPr wrap="square" lIns="0" tIns="0" rIns="0" bIns="0" rtlCol="0"/>
          <a:lstStyle/>
          <a:p>
            <a:endParaRPr/>
          </a:p>
        </p:txBody>
      </p:sp>
      <p:sp>
        <p:nvSpPr>
          <p:cNvPr id="12" name="object 12"/>
          <p:cNvSpPr/>
          <p:nvPr/>
        </p:nvSpPr>
        <p:spPr>
          <a:xfrm>
            <a:off x="5588711" y="3524605"/>
            <a:ext cx="95250" cy="46990"/>
          </a:xfrm>
          <a:custGeom>
            <a:avLst/>
            <a:gdLst/>
            <a:ahLst/>
            <a:cxnLst/>
            <a:rect l="l" t="t" r="r" b="b"/>
            <a:pathLst>
              <a:path w="95250" h="46989">
                <a:moveTo>
                  <a:pt x="95059" y="43700"/>
                </a:moveTo>
                <a:lnTo>
                  <a:pt x="0" y="46761"/>
                </a:lnTo>
                <a:lnTo>
                  <a:pt x="82791" y="0"/>
                </a:lnTo>
              </a:path>
            </a:pathLst>
          </a:custGeom>
          <a:ln w="34495">
            <a:solidFill>
              <a:srgbClr val="000000"/>
            </a:solidFill>
          </a:ln>
        </p:spPr>
        <p:txBody>
          <a:bodyPr wrap="square" lIns="0" tIns="0" rIns="0" bIns="0" rtlCol="0"/>
          <a:lstStyle/>
          <a:p>
            <a:endParaRPr/>
          </a:p>
        </p:txBody>
      </p:sp>
      <p:sp>
        <p:nvSpPr>
          <p:cNvPr id="13" name="object 13"/>
          <p:cNvSpPr/>
          <p:nvPr/>
        </p:nvSpPr>
        <p:spPr>
          <a:xfrm>
            <a:off x="2828327" y="5031676"/>
            <a:ext cx="2566670" cy="0"/>
          </a:xfrm>
          <a:custGeom>
            <a:avLst/>
            <a:gdLst/>
            <a:ahLst/>
            <a:cxnLst/>
            <a:rect l="l" t="t" r="r" b="b"/>
            <a:pathLst>
              <a:path w="2566670">
                <a:moveTo>
                  <a:pt x="0" y="0"/>
                </a:moveTo>
                <a:lnTo>
                  <a:pt x="2566454" y="0"/>
                </a:lnTo>
              </a:path>
            </a:pathLst>
          </a:custGeom>
          <a:ln w="5749">
            <a:solidFill>
              <a:srgbClr val="000000"/>
            </a:solidFill>
          </a:ln>
        </p:spPr>
        <p:txBody>
          <a:bodyPr wrap="square" lIns="0" tIns="0" rIns="0" bIns="0" rtlCol="0"/>
          <a:lstStyle/>
          <a:p>
            <a:endParaRPr/>
          </a:p>
        </p:txBody>
      </p:sp>
      <p:sp>
        <p:nvSpPr>
          <p:cNvPr id="14" name="object 14"/>
          <p:cNvSpPr/>
          <p:nvPr/>
        </p:nvSpPr>
        <p:spPr>
          <a:xfrm>
            <a:off x="2828328" y="5008676"/>
            <a:ext cx="92075" cy="46355"/>
          </a:xfrm>
          <a:custGeom>
            <a:avLst/>
            <a:gdLst/>
            <a:ahLst/>
            <a:cxnLst/>
            <a:rect l="l" t="t" r="r" b="b"/>
            <a:pathLst>
              <a:path w="92075" h="46354">
                <a:moveTo>
                  <a:pt x="91986" y="45986"/>
                </a:moveTo>
                <a:lnTo>
                  <a:pt x="0" y="22999"/>
                </a:lnTo>
                <a:lnTo>
                  <a:pt x="91986" y="0"/>
                </a:lnTo>
              </a:path>
            </a:pathLst>
          </a:custGeom>
          <a:ln w="5749">
            <a:solidFill>
              <a:srgbClr val="000000"/>
            </a:solidFill>
          </a:ln>
        </p:spPr>
        <p:txBody>
          <a:bodyPr wrap="square" lIns="0" tIns="0" rIns="0" bIns="0" rtlCol="0"/>
          <a:lstStyle/>
          <a:p>
            <a:endParaRPr/>
          </a:p>
        </p:txBody>
      </p:sp>
      <p:sp>
        <p:nvSpPr>
          <p:cNvPr id="15" name="object 15"/>
          <p:cNvSpPr/>
          <p:nvPr/>
        </p:nvSpPr>
        <p:spPr>
          <a:xfrm>
            <a:off x="2828327" y="4801704"/>
            <a:ext cx="2566670" cy="0"/>
          </a:xfrm>
          <a:custGeom>
            <a:avLst/>
            <a:gdLst/>
            <a:ahLst/>
            <a:cxnLst/>
            <a:rect l="l" t="t" r="r" b="b"/>
            <a:pathLst>
              <a:path w="2566670">
                <a:moveTo>
                  <a:pt x="0" y="0"/>
                </a:moveTo>
                <a:lnTo>
                  <a:pt x="2566454" y="0"/>
                </a:lnTo>
              </a:path>
            </a:pathLst>
          </a:custGeom>
          <a:ln w="5749">
            <a:solidFill>
              <a:srgbClr val="000000"/>
            </a:solidFill>
          </a:ln>
        </p:spPr>
        <p:txBody>
          <a:bodyPr wrap="square" lIns="0" tIns="0" rIns="0" bIns="0" rtlCol="0"/>
          <a:lstStyle/>
          <a:p>
            <a:endParaRPr/>
          </a:p>
        </p:txBody>
      </p:sp>
      <p:sp>
        <p:nvSpPr>
          <p:cNvPr id="16" name="object 16"/>
          <p:cNvSpPr/>
          <p:nvPr/>
        </p:nvSpPr>
        <p:spPr>
          <a:xfrm>
            <a:off x="2828328" y="4778705"/>
            <a:ext cx="92075" cy="46355"/>
          </a:xfrm>
          <a:custGeom>
            <a:avLst/>
            <a:gdLst/>
            <a:ahLst/>
            <a:cxnLst/>
            <a:rect l="l" t="t" r="r" b="b"/>
            <a:pathLst>
              <a:path w="92075" h="46354">
                <a:moveTo>
                  <a:pt x="91986" y="45999"/>
                </a:moveTo>
                <a:lnTo>
                  <a:pt x="0" y="22999"/>
                </a:lnTo>
                <a:lnTo>
                  <a:pt x="91986" y="0"/>
                </a:lnTo>
              </a:path>
            </a:pathLst>
          </a:custGeom>
          <a:ln w="5749">
            <a:solidFill>
              <a:srgbClr val="000000"/>
            </a:solidFill>
          </a:ln>
        </p:spPr>
        <p:txBody>
          <a:bodyPr wrap="square" lIns="0" tIns="0" rIns="0" bIns="0" rtlCol="0"/>
          <a:lstStyle/>
          <a:p>
            <a:endParaRPr/>
          </a:p>
        </p:txBody>
      </p:sp>
      <p:sp>
        <p:nvSpPr>
          <p:cNvPr id="17" name="object 17"/>
          <p:cNvSpPr/>
          <p:nvPr/>
        </p:nvSpPr>
        <p:spPr>
          <a:xfrm>
            <a:off x="2770834" y="4054309"/>
            <a:ext cx="2566670" cy="0"/>
          </a:xfrm>
          <a:custGeom>
            <a:avLst/>
            <a:gdLst/>
            <a:ahLst/>
            <a:cxnLst/>
            <a:rect l="l" t="t" r="r" b="b"/>
            <a:pathLst>
              <a:path w="2566670">
                <a:moveTo>
                  <a:pt x="0" y="0"/>
                </a:moveTo>
                <a:lnTo>
                  <a:pt x="2566454" y="0"/>
                </a:lnTo>
              </a:path>
            </a:pathLst>
          </a:custGeom>
          <a:ln w="5749">
            <a:solidFill>
              <a:srgbClr val="000000"/>
            </a:solidFill>
          </a:ln>
        </p:spPr>
        <p:txBody>
          <a:bodyPr wrap="square" lIns="0" tIns="0" rIns="0" bIns="0" rtlCol="0"/>
          <a:lstStyle/>
          <a:p>
            <a:endParaRPr/>
          </a:p>
        </p:txBody>
      </p:sp>
      <p:sp>
        <p:nvSpPr>
          <p:cNvPr id="18" name="object 18"/>
          <p:cNvSpPr/>
          <p:nvPr/>
        </p:nvSpPr>
        <p:spPr>
          <a:xfrm>
            <a:off x="2770835" y="4031310"/>
            <a:ext cx="92075" cy="46355"/>
          </a:xfrm>
          <a:custGeom>
            <a:avLst/>
            <a:gdLst/>
            <a:ahLst/>
            <a:cxnLst/>
            <a:rect l="l" t="t" r="r" b="b"/>
            <a:pathLst>
              <a:path w="92075" h="46354">
                <a:moveTo>
                  <a:pt x="91986" y="45986"/>
                </a:moveTo>
                <a:lnTo>
                  <a:pt x="0" y="22999"/>
                </a:lnTo>
                <a:lnTo>
                  <a:pt x="91986" y="0"/>
                </a:lnTo>
              </a:path>
            </a:pathLst>
          </a:custGeom>
          <a:ln w="5749">
            <a:solidFill>
              <a:srgbClr val="000000"/>
            </a:solidFill>
          </a:ln>
        </p:spPr>
        <p:txBody>
          <a:bodyPr wrap="square" lIns="0" tIns="0" rIns="0" bIns="0" rtlCol="0"/>
          <a:lstStyle/>
          <a:p>
            <a:endParaRPr/>
          </a:p>
        </p:txBody>
      </p:sp>
      <p:sp>
        <p:nvSpPr>
          <p:cNvPr id="19" name="object 19"/>
          <p:cNvSpPr/>
          <p:nvPr/>
        </p:nvSpPr>
        <p:spPr>
          <a:xfrm>
            <a:off x="4265624" y="3824338"/>
            <a:ext cx="1129665" cy="0"/>
          </a:xfrm>
          <a:custGeom>
            <a:avLst/>
            <a:gdLst/>
            <a:ahLst/>
            <a:cxnLst/>
            <a:rect l="l" t="t" r="r" b="b"/>
            <a:pathLst>
              <a:path w="1129664">
                <a:moveTo>
                  <a:pt x="0" y="0"/>
                </a:moveTo>
                <a:lnTo>
                  <a:pt x="1129157" y="0"/>
                </a:lnTo>
              </a:path>
            </a:pathLst>
          </a:custGeom>
          <a:ln w="5749">
            <a:solidFill>
              <a:srgbClr val="000000"/>
            </a:solidFill>
          </a:ln>
        </p:spPr>
        <p:txBody>
          <a:bodyPr wrap="square" lIns="0" tIns="0" rIns="0" bIns="0" rtlCol="0"/>
          <a:lstStyle/>
          <a:p>
            <a:endParaRPr/>
          </a:p>
        </p:txBody>
      </p:sp>
      <p:sp>
        <p:nvSpPr>
          <p:cNvPr id="20" name="object 20"/>
          <p:cNvSpPr/>
          <p:nvPr/>
        </p:nvSpPr>
        <p:spPr>
          <a:xfrm>
            <a:off x="4265625" y="3801338"/>
            <a:ext cx="92075" cy="46355"/>
          </a:xfrm>
          <a:custGeom>
            <a:avLst/>
            <a:gdLst/>
            <a:ahLst/>
            <a:cxnLst/>
            <a:rect l="l" t="t" r="r" b="b"/>
            <a:pathLst>
              <a:path w="92075" h="46354">
                <a:moveTo>
                  <a:pt x="91998" y="45999"/>
                </a:moveTo>
                <a:lnTo>
                  <a:pt x="0" y="22999"/>
                </a:lnTo>
                <a:lnTo>
                  <a:pt x="91998" y="0"/>
                </a:lnTo>
              </a:path>
            </a:pathLst>
          </a:custGeom>
          <a:ln w="5749">
            <a:solidFill>
              <a:srgbClr val="000000"/>
            </a:solidFill>
          </a:ln>
        </p:spPr>
        <p:txBody>
          <a:bodyPr wrap="square" lIns="0" tIns="0" rIns="0" bIns="0" rtlCol="0"/>
          <a:lstStyle/>
          <a:p>
            <a:endParaRPr/>
          </a:p>
        </p:txBody>
      </p:sp>
      <p:sp>
        <p:nvSpPr>
          <p:cNvPr id="21" name="object 21"/>
          <p:cNvSpPr/>
          <p:nvPr/>
        </p:nvSpPr>
        <p:spPr>
          <a:xfrm>
            <a:off x="4014965" y="3709352"/>
            <a:ext cx="172720" cy="230504"/>
          </a:xfrm>
          <a:custGeom>
            <a:avLst/>
            <a:gdLst/>
            <a:ahLst/>
            <a:cxnLst/>
            <a:rect l="l" t="t" r="r" b="b"/>
            <a:pathLst>
              <a:path w="172720" h="230504">
                <a:moveTo>
                  <a:pt x="172478" y="0"/>
                </a:moveTo>
                <a:lnTo>
                  <a:pt x="0" y="229971"/>
                </a:lnTo>
              </a:path>
            </a:pathLst>
          </a:custGeom>
          <a:ln w="5749">
            <a:solidFill>
              <a:srgbClr val="000000"/>
            </a:solidFill>
          </a:ln>
        </p:spPr>
        <p:txBody>
          <a:bodyPr wrap="square" lIns="0" tIns="0" rIns="0" bIns="0" rtlCol="0"/>
          <a:lstStyle/>
          <a:p>
            <a:endParaRPr/>
          </a:p>
        </p:txBody>
      </p:sp>
      <p:sp>
        <p:nvSpPr>
          <p:cNvPr id="22" name="object 22"/>
          <p:cNvSpPr/>
          <p:nvPr/>
        </p:nvSpPr>
        <p:spPr>
          <a:xfrm>
            <a:off x="3975874" y="3646487"/>
            <a:ext cx="230504" cy="287655"/>
          </a:xfrm>
          <a:custGeom>
            <a:avLst/>
            <a:gdLst/>
            <a:ahLst/>
            <a:cxnLst/>
            <a:rect l="l" t="t" r="r" b="b"/>
            <a:pathLst>
              <a:path w="230504" h="287654">
                <a:moveTo>
                  <a:pt x="0" y="0"/>
                </a:moveTo>
                <a:lnTo>
                  <a:pt x="229958" y="287464"/>
                </a:lnTo>
              </a:path>
            </a:pathLst>
          </a:custGeom>
          <a:ln w="5749">
            <a:solidFill>
              <a:srgbClr val="000000"/>
            </a:solidFill>
          </a:ln>
        </p:spPr>
        <p:txBody>
          <a:bodyPr wrap="square" lIns="0" tIns="0" rIns="0" bIns="0" rtlCol="0"/>
          <a:lstStyle/>
          <a:p>
            <a:endParaRPr/>
          </a:p>
        </p:txBody>
      </p:sp>
      <p:sp>
        <p:nvSpPr>
          <p:cNvPr id="23" name="object 23"/>
          <p:cNvSpPr/>
          <p:nvPr/>
        </p:nvSpPr>
        <p:spPr>
          <a:xfrm>
            <a:off x="5222303" y="1582140"/>
            <a:ext cx="460375" cy="0"/>
          </a:xfrm>
          <a:custGeom>
            <a:avLst/>
            <a:gdLst/>
            <a:ahLst/>
            <a:cxnLst/>
            <a:rect l="l" t="t" r="r" b="b"/>
            <a:pathLst>
              <a:path w="460375">
                <a:moveTo>
                  <a:pt x="0" y="0"/>
                </a:moveTo>
                <a:lnTo>
                  <a:pt x="459930" y="0"/>
                </a:lnTo>
              </a:path>
            </a:pathLst>
          </a:custGeom>
          <a:ln w="5749">
            <a:solidFill>
              <a:srgbClr val="000000"/>
            </a:solidFill>
          </a:ln>
        </p:spPr>
        <p:txBody>
          <a:bodyPr wrap="square" lIns="0" tIns="0" rIns="0" bIns="0" rtlCol="0"/>
          <a:lstStyle/>
          <a:p>
            <a:endParaRPr/>
          </a:p>
        </p:txBody>
      </p:sp>
      <p:sp>
        <p:nvSpPr>
          <p:cNvPr id="24" name="object 24"/>
          <p:cNvSpPr/>
          <p:nvPr/>
        </p:nvSpPr>
        <p:spPr>
          <a:xfrm>
            <a:off x="1887753" y="2387028"/>
            <a:ext cx="779145" cy="156210"/>
          </a:xfrm>
          <a:custGeom>
            <a:avLst/>
            <a:gdLst/>
            <a:ahLst/>
            <a:cxnLst/>
            <a:rect l="l" t="t" r="r" b="b"/>
            <a:pathLst>
              <a:path w="779144" h="156210">
                <a:moveTo>
                  <a:pt x="0" y="0"/>
                </a:moveTo>
                <a:lnTo>
                  <a:pt x="778737" y="155749"/>
                </a:lnTo>
              </a:path>
            </a:pathLst>
          </a:custGeom>
          <a:ln w="22996">
            <a:solidFill>
              <a:srgbClr val="000000"/>
            </a:solidFill>
          </a:ln>
        </p:spPr>
        <p:txBody>
          <a:bodyPr wrap="square" lIns="0" tIns="0" rIns="0" bIns="0" rtlCol="0"/>
          <a:lstStyle/>
          <a:p>
            <a:endParaRPr/>
          </a:p>
        </p:txBody>
      </p:sp>
      <p:sp>
        <p:nvSpPr>
          <p:cNvPr id="25" name="object 25"/>
          <p:cNvSpPr/>
          <p:nvPr/>
        </p:nvSpPr>
        <p:spPr>
          <a:xfrm>
            <a:off x="2574594" y="2502776"/>
            <a:ext cx="94615" cy="45720"/>
          </a:xfrm>
          <a:custGeom>
            <a:avLst/>
            <a:gdLst/>
            <a:ahLst/>
            <a:cxnLst/>
            <a:rect l="l" t="t" r="r" b="b"/>
            <a:pathLst>
              <a:path w="94614" h="45719">
                <a:moveTo>
                  <a:pt x="8432" y="0"/>
                </a:moveTo>
                <a:lnTo>
                  <a:pt x="94284" y="39865"/>
                </a:lnTo>
                <a:lnTo>
                  <a:pt x="0" y="45237"/>
                </a:lnTo>
              </a:path>
            </a:pathLst>
          </a:custGeom>
          <a:ln w="34495">
            <a:solidFill>
              <a:srgbClr val="000000"/>
            </a:solidFill>
          </a:ln>
        </p:spPr>
        <p:txBody>
          <a:bodyPr wrap="square" lIns="0" tIns="0" rIns="0" bIns="0" rtlCol="0"/>
          <a:lstStyle/>
          <a:p>
            <a:endParaRPr/>
          </a:p>
        </p:txBody>
      </p:sp>
      <p:sp>
        <p:nvSpPr>
          <p:cNvPr id="26" name="object 26"/>
          <p:cNvSpPr/>
          <p:nvPr/>
        </p:nvSpPr>
        <p:spPr>
          <a:xfrm>
            <a:off x="2807627" y="2559507"/>
            <a:ext cx="2565400" cy="342265"/>
          </a:xfrm>
          <a:custGeom>
            <a:avLst/>
            <a:gdLst/>
            <a:ahLst/>
            <a:cxnLst/>
            <a:rect l="l" t="t" r="r" b="b"/>
            <a:pathLst>
              <a:path w="2565400" h="342264">
                <a:moveTo>
                  <a:pt x="0" y="0"/>
                </a:moveTo>
                <a:lnTo>
                  <a:pt x="2565188" y="342028"/>
                </a:lnTo>
              </a:path>
            </a:pathLst>
          </a:custGeom>
          <a:ln w="5749">
            <a:solidFill>
              <a:srgbClr val="000000"/>
            </a:solidFill>
          </a:ln>
        </p:spPr>
        <p:txBody>
          <a:bodyPr wrap="square" lIns="0" tIns="0" rIns="0" bIns="0" rtlCol="0"/>
          <a:lstStyle/>
          <a:p>
            <a:endParaRPr/>
          </a:p>
        </p:txBody>
      </p:sp>
      <p:sp>
        <p:nvSpPr>
          <p:cNvPr id="27" name="object 27"/>
          <p:cNvSpPr/>
          <p:nvPr/>
        </p:nvSpPr>
        <p:spPr>
          <a:xfrm>
            <a:off x="5279796" y="2866897"/>
            <a:ext cx="94615" cy="45720"/>
          </a:xfrm>
          <a:custGeom>
            <a:avLst/>
            <a:gdLst/>
            <a:ahLst/>
            <a:cxnLst/>
            <a:rect l="l" t="t" r="r" b="b"/>
            <a:pathLst>
              <a:path w="94614" h="45719">
                <a:moveTo>
                  <a:pt x="6134" y="0"/>
                </a:moveTo>
                <a:lnTo>
                  <a:pt x="94284" y="34493"/>
                </a:lnTo>
                <a:lnTo>
                  <a:pt x="0" y="45224"/>
                </a:lnTo>
              </a:path>
            </a:pathLst>
          </a:custGeom>
          <a:ln w="5749">
            <a:solidFill>
              <a:srgbClr val="000000"/>
            </a:solidFill>
          </a:ln>
        </p:spPr>
        <p:txBody>
          <a:bodyPr wrap="square" lIns="0" tIns="0" rIns="0" bIns="0" rtlCol="0"/>
          <a:lstStyle/>
          <a:p>
            <a:endParaRPr/>
          </a:p>
        </p:txBody>
      </p:sp>
      <p:sp>
        <p:nvSpPr>
          <p:cNvPr id="28" name="object 28"/>
          <p:cNvSpPr/>
          <p:nvPr/>
        </p:nvSpPr>
        <p:spPr>
          <a:xfrm>
            <a:off x="1832559" y="2836240"/>
            <a:ext cx="779145" cy="156210"/>
          </a:xfrm>
          <a:custGeom>
            <a:avLst/>
            <a:gdLst/>
            <a:ahLst/>
            <a:cxnLst/>
            <a:rect l="l" t="t" r="r" b="b"/>
            <a:pathLst>
              <a:path w="779144" h="156210">
                <a:moveTo>
                  <a:pt x="0" y="0"/>
                </a:moveTo>
                <a:lnTo>
                  <a:pt x="778780" y="155746"/>
                </a:lnTo>
              </a:path>
            </a:pathLst>
          </a:custGeom>
          <a:ln w="22996">
            <a:solidFill>
              <a:srgbClr val="000000"/>
            </a:solidFill>
          </a:ln>
        </p:spPr>
        <p:txBody>
          <a:bodyPr wrap="square" lIns="0" tIns="0" rIns="0" bIns="0" rtlCol="0"/>
          <a:lstStyle/>
          <a:p>
            <a:endParaRPr/>
          </a:p>
        </p:txBody>
      </p:sp>
      <p:sp>
        <p:nvSpPr>
          <p:cNvPr id="29" name="object 29"/>
          <p:cNvSpPr/>
          <p:nvPr/>
        </p:nvSpPr>
        <p:spPr>
          <a:xfrm>
            <a:off x="2519400" y="2951987"/>
            <a:ext cx="94615" cy="45720"/>
          </a:xfrm>
          <a:custGeom>
            <a:avLst/>
            <a:gdLst/>
            <a:ahLst/>
            <a:cxnLst/>
            <a:rect l="l" t="t" r="r" b="b"/>
            <a:pathLst>
              <a:path w="94614" h="45719">
                <a:moveTo>
                  <a:pt x="8432" y="0"/>
                </a:moveTo>
                <a:lnTo>
                  <a:pt x="94284" y="39865"/>
                </a:lnTo>
                <a:lnTo>
                  <a:pt x="0" y="45224"/>
                </a:lnTo>
              </a:path>
            </a:pathLst>
          </a:custGeom>
          <a:ln w="34495">
            <a:solidFill>
              <a:srgbClr val="000000"/>
            </a:solidFill>
          </a:ln>
        </p:spPr>
        <p:txBody>
          <a:bodyPr wrap="square" lIns="0" tIns="0" rIns="0" bIns="0" rtlCol="0"/>
          <a:lstStyle/>
          <a:p>
            <a:endParaRPr/>
          </a:p>
        </p:txBody>
      </p:sp>
      <p:sp>
        <p:nvSpPr>
          <p:cNvPr id="30" name="object 30"/>
          <p:cNvSpPr/>
          <p:nvPr/>
        </p:nvSpPr>
        <p:spPr>
          <a:xfrm>
            <a:off x="2807627" y="2981121"/>
            <a:ext cx="2565400" cy="342265"/>
          </a:xfrm>
          <a:custGeom>
            <a:avLst/>
            <a:gdLst/>
            <a:ahLst/>
            <a:cxnLst/>
            <a:rect l="l" t="t" r="r" b="b"/>
            <a:pathLst>
              <a:path w="2565400" h="342264">
                <a:moveTo>
                  <a:pt x="0" y="0"/>
                </a:moveTo>
                <a:lnTo>
                  <a:pt x="2565239" y="342022"/>
                </a:lnTo>
              </a:path>
            </a:pathLst>
          </a:custGeom>
          <a:ln w="5749">
            <a:solidFill>
              <a:srgbClr val="000000"/>
            </a:solidFill>
          </a:ln>
        </p:spPr>
        <p:txBody>
          <a:bodyPr wrap="square" lIns="0" tIns="0" rIns="0" bIns="0" rtlCol="0"/>
          <a:lstStyle/>
          <a:p>
            <a:endParaRPr/>
          </a:p>
        </p:txBody>
      </p:sp>
      <p:sp>
        <p:nvSpPr>
          <p:cNvPr id="31" name="object 31"/>
          <p:cNvSpPr/>
          <p:nvPr/>
        </p:nvSpPr>
        <p:spPr>
          <a:xfrm>
            <a:off x="5279796" y="3288512"/>
            <a:ext cx="94615" cy="45720"/>
          </a:xfrm>
          <a:custGeom>
            <a:avLst/>
            <a:gdLst/>
            <a:ahLst/>
            <a:cxnLst/>
            <a:rect l="l" t="t" r="r" b="b"/>
            <a:pathLst>
              <a:path w="94614" h="45720">
                <a:moveTo>
                  <a:pt x="6134" y="0"/>
                </a:moveTo>
                <a:lnTo>
                  <a:pt x="94284" y="34493"/>
                </a:lnTo>
                <a:lnTo>
                  <a:pt x="0" y="45224"/>
                </a:lnTo>
              </a:path>
            </a:pathLst>
          </a:custGeom>
          <a:ln w="5749">
            <a:solidFill>
              <a:srgbClr val="000000"/>
            </a:solidFill>
          </a:ln>
        </p:spPr>
        <p:txBody>
          <a:bodyPr wrap="square" lIns="0" tIns="0" rIns="0" bIns="0" rtlCol="0"/>
          <a:lstStyle/>
          <a:p>
            <a:endParaRPr/>
          </a:p>
        </p:txBody>
      </p:sp>
      <p:sp>
        <p:nvSpPr>
          <p:cNvPr id="32" name="object 32"/>
          <p:cNvSpPr/>
          <p:nvPr/>
        </p:nvSpPr>
        <p:spPr>
          <a:xfrm>
            <a:off x="2635148" y="1582140"/>
            <a:ext cx="460375" cy="0"/>
          </a:xfrm>
          <a:custGeom>
            <a:avLst/>
            <a:gdLst/>
            <a:ahLst/>
            <a:cxnLst/>
            <a:rect l="l" t="t" r="r" b="b"/>
            <a:pathLst>
              <a:path w="460375">
                <a:moveTo>
                  <a:pt x="0" y="0"/>
                </a:moveTo>
                <a:lnTo>
                  <a:pt x="459943" y="0"/>
                </a:lnTo>
              </a:path>
            </a:pathLst>
          </a:custGeom>
          <a:ln w="5749">
            <a:solidFill>
              <a:srgbClr val="000000"/>
            </a:solidFill>
          </a:ln>
        </p:spPr>
        <p:txBody>
          <a:bodyPr wrap="square" lIns="0" tIns="0" rIns="0" bIns="0" rtlCol="0"/>
          <a:lstStyle/>
          <a:p>
            <a:endParaRPr/>
          </a:p>
        </p:txBody>
      </p:sp>
      <p:sp>
        <p:nvSpPr>
          <p:cNvPr id="33" name="object 33"/>
          <p:cNvSpPr/>
          <p:nvPr/>
        </p:nvSpPr>
        <p:spPr>
          <a:xfrm>
            <a:off x="2801492" y="5115229"/>
            <a:ext cx="2565400" cy="342265"/>
          </a:xfrm>
          <a:custGeom>
            <a:avLst/>
            <a:gdLst/>
            <a:ahLst/>
            <a:cxnLst/>
            <a:rect l="l" t="t" r="r" b="b"/>
            <a:pathLst>
              <a:path w="2565400" h="342264">
                <a:moveTo>
                  <a:pt x="0" y="0"/>
                </a:moveTo>
                <a:lnTo>
                  <a:pt x="2565239" y="342022"/>
                </a:lnTo>
              </a:path>
            </a:pathLst>
          </a:custGeom>
          <a:ln w="5749">
            <a:solidFill>
              <a:srgbClr val="000000"/>
            </a:solidFill>
          </a:ln>
        </p:spPr>
        <p:txBody>
          <a:bodyPr wrap="square" lIns="0" tIns="0" rIns="0" bIns="0" rtlCol="0"/>
          <a:lstStyle/>
          <a:p>
            <a:endParaRPr/>
          </a:p>
        </p:txBody>
      </p:sp>
      <p:sp>
        <p:nvSpPr>
          <p:cNvPr id="34" name="object 34"/>
          <p:cNvSpPr/>
          <p:nvPr/>
        </p:nvSpPr>
        <p:spPr>
          <a:xfrm>
            <a:off x="5273662" y="5422620"/>
            <a:ext cx="94615" cy="45720"/>
          </a:xfrm>
          <a:custGeom>
            <a:avLst/>
            <a:gdLst/>
            <a:ahLst/>
            <a:cxnLst/>
            <a:rect l="l" t="t" r="r" b="b"/>
            <a:pathLst>
              <a:path w="94614" h="45720">
                <a:moveTo>
                  <a:pt x="6134" y="0"/>
                </a:moveTo>
                <a:lnTo>
                  <a:pt x="94284" y="34493"/>
                </a:lnTo>
                <a:lnTo>
                  <a:pt x="0" y="45224"/>
                </a:lnTo>
              </a:path>
            </a:pathLst>
          </a:custGeom>
          <a:ln w="5749">
            <a:solidFill>
              <a:srgbClr val="000000"/>
            </a:solidFill>
          </a:ln>
        </p:spPr>
        <p:txBody>
          <a:bodyPr wrap="square" lIns="0" tIns="0" rIns="0" bIns="0" rtlCol="0"/>
          <a:lstStyle/>
          <a:p>
            <a:endParaRPr/>
          </a:p>
        </p:txBody>
      </p:sp>
      <p:sp>
        <p:nvSpPr>
          <p:cNvPr id="35" name="object 35"/>
          <p:cNvSpPr/>
          <p:nvPr/>
        </p:nvSpPr>
        <p:spPr>
          <a:xfrm>
            <a:off x="2806090" y="4391596"/>
            <a:ext cx="2565400" cy="342265"/>
          </a:xfrm>
          <a:custGeom>
            <a:avLst/>
            <a:gdLst/>
            <a:ahLst/>
            <a:cxnLst/>
            <a:rect l="l" t="t" r="r" b="b"/>
            <a:pathLst>
              <a:path w="2565400" h="342264">
                <a:moveTo>
                  <a:pt x="0" y="0"/>
                </a:moveTo>
                <a:lnTo>
                  <a:pt x="2565239" y="342022"/>
                </a:lnTo>
              </a:path>
            </a:pathLst>
          </a:custGeom>
          <a:ln w="5749">
            <a:solidFill>
              <a:srgbClr val="000000"/>
            </a:solidFill>
          </a:ln>
        </p:spPr>
        <p:txBody>
          <a:bodyPr wrap="square" lIns="0" tIns="0" rIns="0" bIns="0" rtlCol="0"/>
          <a:lstStyle/>
          <a:p>
            <a:endParaRPr/>
          </a:p>
        </p:txBody>
      </p:sp>
      <p:sp>
        <p:nvSpPr>
          <p:cNvPr id="36" name="object 36"/>
          <p:cNvSpPr/>
          <p:nvPr/>
        </p:nvSpPr>
        <p:spPr>
          <a:xfrm>
            <a:off x="5278259" y="4698987"/>
            <a:ext cx="94615" cy="45720"/>
          </a:xfrm>
          <a:custGeom>
            <a:avLst/>
            <a:gdLst/>
            <a:ahLst/>
            <a:cxnLst/>
            <a:rect l="l" t="t" r="r" b="b"/>
            <a:pathLst>
              <a:path w="94614" h="45720">
                <a:moveTo>
                  <a:pt x="6134" y="0"/>
                </a:moveTo>
                <a:lnTo>
                  <a:pt x="94284" y="34493"/>
                </a:lnTo>
                <a:lnTo>
                  <a:pt x="0" y="45224"/>
                </a:lnTo>
              </a:path>
            </a:pathLst>
          </a:custGeom>
          <a:ln w="5749">
            <a:solidFill>
              <a:srgbClr val="000000"/>
            </a:solidFill>
          </a:ln>
        </p:spPr>
        <p:txBody>
          <a:bodyPr wrap="square" lIns="0" tIns="0" rIns="0" bIns="0" rtlCol="0"/>
          <a:lstStyle/>
          <a:p>
            <a:endParaRPr/>
          </a:p>
        </p:txBody>
      </p:sp>
      <p:sp>
        <p:nvSpPr>
          <p:cNvPr id="37" name="object 37"/>
          <p:cNvSpPr/>
          <p:nvPr/>
        </p:nvSpPr>
        <p:spPr>
          <a:xfrm>
            <a:off x="2737104" y="4125595"/>
            <a:ext cx="2565400" cy="342265"/>
          </a:xfrm>
          <a:custGeom>
            <a:avLst/>
            <a:gdLst/>
            <a:ahLst/>
            <a:cxnLst/>
            <a:rect l="l" t="t" r="r" b="b"/>
            <a:pathLst>
              <a:path w="2565400" h="342264">
                <a:moveTo>
                  <a:pt x="0" y="0"/>
                </a:moveTo>
                <a:lnTo>
                  <a:pt x="2565188" y="342028"/>
                </a:lnTo>
              </a:path>
            </a:pathLst>
          </a:custGeom>
          <a:ln w="5749">
            <a:solidFill>
              <a:srgbClr val="000000"/>
            </a:solidFill>
          </a:ln>
        </p:spPr>
        <p:txBody>
          <a:bodyPr wrap="square" lIns="0" tIns="0" rIns="0" bIns="0" rtlCol="0"/>
          <a:lstStyle/>
          <a:p>
            <a:endParaRPr/>
          </a:p>
        </p:txBody>
      </p:sp>
      <p:sp>
        <p:nvSpPr>
          <p:cNvPr id="38" name="object 38"/>
          <p:cNvSpPr/>
          <p:nvPr/>
        </p:nvSpPr>
        <p:spPr>
          <a:xfrm>
            <a:off x="5209273" y="4432985"/>
            <a:ext cx="94615" cy="45720"/>
          </a:xfrm>
          <a:custGeom>
            <a:avLst/>
            <a:gdLst/>
            <a:ahLst/>
            <a:cxnLst/>
            <a:rect l="l" t="t" r="r" b="b"/>
            <a:pathLst>
              <a:path w="94614" h="45720">
                <a:moveTo>
                  <a:pt x="6134" y="0"/>
                </a:moveTo>
                <a:lnTo>
                  <a:pt x="94284" y="34493"/>
                </a:lnTo>
                <a:lnTo>
                  <a:pt x="0" y="45224"/>
                </a:lnTo>
              </a:path>
            </a:pathLst>
          </a:custGeom>
          <a:ln w="5749">
            <a:solidFill>
              <a:srgbClr val="000000"/>
            </a:solidFill>
          </a:ln>
        </p:spPr>
        <p:txBody>
          <a:bodyPr wrap="square" lIns="0" tIns="0" rIns="0" bIns="0" rtlCol="0"/>
          <a:lstStyle/>
          <a:p>
            <a:endParaRPr/>
          </a:p>
        </p:txBody>
      </p:sp>
      <p:sp>
        <p:nvSpPr>
          <p:cNvPr id="39" name="object 39"/>
          <p:cNvSpPr txBox="1"/>
          <p:nvPr/>
        </p:nvSpPr>
        <p:spPr>
          <a:xfrm>
            <a:off x="1702574" y="1455483"/>
            <a:ext cx="792480" cy="236220"/>
          </a:xfrm>
          <a:prstGeom prst="rect">
            <a:avLst/>
          </a:prstGeom>
        </p:spPr>
        <p:txBody>
          <a:bodyPr vert="horz" wrap="square" lIns="0" tIns="0" rIns="0" bIns="0" rtlCol="0">
            <a:spAutoFit/>
          </a:bodyPr>
          <a:lstStyle/>
          <a:p>
            <a:pPr marL="12700">
              <a:lnSpc>
                <a:spcPct val="100000"/>
              </a:lnSpc>
            </a:pPr>
            <a:r>
              <a:rPr sz="1450" i="1" spc="-5" dirty="0">
                <a:latin typeface="Arial"/>
                <a:cs typeface="Arial"/>
              </a:rPr>
              <a:t>Sender</a:t>
            </a:r>
            <a:r>
              <a:rPr sz="1450" i="1" spc="-80" dirty="0">
                <a:latin typeface="Arial"/>
                <a:cs typeface="Arial"/>
              </a:rPr>
              <a:t> </a:t>
            </a:r>
            <a:r>
              <a:rPr sz="1450" i="1" spc="-5" dirty="0">
                <a:latin typeface="Arial"/>
                <a:cs typeface="Arial"/>
              </a:rPr>
              <a:t>S</a:t>
            </a:r>
            <a:endParaRPr sz="1450">
              <a:latin typeface="Arial"/>
              <a:cs typeface="Arial"/>
            </a:endParaRPr>
          </a:p>
        </p:txBody>
      </p:sp>
      <p:sp>
        <p:nvSpPr>
          <p:cNvPr id="55" name="object 55"/>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sp>
        <p:nvSpPr>
          <p:cNvPr id="40" name="object 40"/>
          <p:cNvSpPr txBox="1"/>
          <p:nvPr/>
        </p:nvSpPr>
        <p:spPr>
          <a:xfrm>
            <a:off x="5842012" y="1455483"/>
            <a:ext cx="935355" cy="236220"/>
          </a:xfrm>
          <a:prstGeom prst="rect">
            <a:avLst/>
          </a:prstGeom>
        </p:spPr>
        <p:txBody>
          <a:bodyPr vert="horz" wrap="square" lIns="0" tIns="0" rIns="0" bIns="0" rtlCol="0">
            <a:spAutoFit/>
          </a:bodyPr>
          <a:lstStyle/>
          <a:p>
            <a:pPr marL="12700">
              <a:lnSpc>
                <a:spcPct val="100000"/>
              </a:lnSpc>
            </a:pPr>
            <a:r>
              <a:rPr sz="1450" i="1" spc="-5" dirty="0">
                <a:latin typeface="Arial"/>
                <a:cs typeface="Arial"/>
              </a:rPr>
              <a:t>Receiver</a:t>
            </a:r>
            <a:r>
              <a:rPr sz="1450" i="1" spc="-100" dirty="0">
                <a:latin typeface="Arial"/>
                <a:cs typeface="Arial"/>
              </a:rPr>
              <a:t> </a:t>
            </a:r>
            <a:r>
              <a:rPr sz="1450" i="1" spc="-5" dirty="0">
                <a:latin typeface="Arial"/>
                <a:cs typeface="Arial"/>
              </a:rPr>
              <a:t>D</a:t>
            </a:r>
            <a:endParaRPr sz="1450">
              <a:latin typeface="Arial"/>
              <a:cs typeface="Arial"/>
            </a:endParaRPr>
          </a:p>
        </p:txBody>
      </p:sp>
      <p:sp>
        <p:nvSpPr>
          <p:cNvPr id="41" name="object 41"/>
          <p:cNvSpPr txBox="1"/>
          <p:nvPr/>
        </p:nvSpPr>
        <p:spPr>
          <a:xfrm>
            <a:off x="3772293" y="1538375"/>
            <a:ext cx="830580" cy="205740"/>
          </a:xfrm>
          <a:prstGeom prst="rect">
            <a:avLst/>
          </a:prstGeom>
        </p:spPr>
        <p:txBody>
          <a:bodyPr vert="horz" wrap="square" lIns="0" tIns="0" rIns="0" bIns="0" rtlCol="0">
            <a:spAutoFit/>
          </a:bodyPr>
          <a:lstStyle/>
          <a:p>
            <a:pPr marL="12700">
              <a:lnSpc>
                <a:spcPct val="100000"/>
              </a:lnSpc>
            </a:pPr>
            <a:r>
              <a:rPr sz="1250" i="1" spc="10" dirty="0">
                <a:latin typeface="Arial"/>
                <a:cs typeface="Arial"/>
              </a:rPr>
              <a:t>INTERNET</a:t>
            </a:r>
            <a:endParaRPr sz="1250">
              <a:latin typeface="Arial"/>
              <a:cs typeface="Arial"/>
            </a:endParaRPr>
          </a:p>
        </p:txBody>
      </p:sp>
      <p:sp>
        <p:nvSpPr>
          <p:cNvPr id="42" name="object 42"/>
          <p:cNvSpPr txBox="1"/>
          <p:nvPr/>
        </p:nvSpPr>
        <p:spPr>
          <a:xfrm>
            <a:off x="5324589" y="2030404"/>
            <a:ext cx="1548130" cy="236220"/>
          </a:xfrm>
          <a:prstGeom prst="rect">
            <a:avLst/>
          </a:prstGeom>
        </p:spPr>
        <p:txBody>
          <a:bodyPr vert="horz" wrap="square" lIns="0" tIns="0" rIns="0" bIns="0" rtlCol="0">
            <a:spAutoFit/>
          </a:bodyPr>
          <a:lstStyle/>
          <a:p>
            <a:pPr marL="12700">
              <a:lnSpc>
                <a:spcPct val="100000"/>
              </a:lnSpc>
              <a:tabLst>
                <a:tab pos="533400" algn="l"/>
              </a:tabLst>
            </a:pPr>
            <a:r>
              <a:rPr sz="1450" b="1" i="1" spc="-5" dirty="0">
                <a:latin typeface="Arial"/>
                <a:cs typeface="Arial"/>
              </a:rPr>
              <a:t>TCP	</a:t>
            </a:r>
            <a:r>
              <a:rPr sz="1450" b="1" i="1" spc="-10" dirty="0">
                <a:latin typeface="Arial"/>
                <a:cs typeface="Arial"/>
              </a:rPr>
              <a:t>Application</a:t>
            </a:r>
            <a:endParaRPr sz="1450">
              <a:latin typeface="Arial"/>
              <a:cs typeface="Arial"/>
            </a:endParaRPr>
          </a:p>
        </p:txBody>
      </p:sp>
      <p:sp>
        <p:nvSpPr>
          <p:cNvPr id="43" name="object 43"/>
          <p:cNvSpPr txBox="1"/>
          <p:nvPr/>
        </p:nvSpPr>
        <p:spPr>
          <a:xfrm>
            <a:off x="2794927" y="3148157"/>
            <a:ext cx="947419" cy="205740"/>
          </a:xfrm>
          <a:prstGeom prst="rect">
            <a:avLst/>
          </a:prstGeom>
        </p:spPr>
        <p:txBody>
          <a:bodyPr vert="horz" wrap="square" lIns="0" tIns="0" rIns="0" bIns="0" rtlCol="0">
            <a:spAutoFit/>
          </a:bodyPr>
          <a:lstStyle/>
          <a:p>
            <a:pPr marL="12700">
              <a:lnSpc>
                <a:spcPct val="100000"/>
              </a:lnSpc>
            </a:pPr>
            <a:r>
              <a:rPr sz="1250" i="1" spc="5" dirty="0">
                <a:latin typeface="Arial"/>
                <a:cs typeface="Arial"/>
              </a:rPr>
              <a:t>Ack 20</a:t>
            </a:r>
            <a:r>
              <a:rPr sz="1250" i="1" spc="-60" dirty="0">
                <a:latin typeface="Arial"/>
                <a:cs typeface="Arial"/>
              </a:rPr>
              <a:t> </a:t>
            </a:r>
            <a:r>
              <a:rPr sz="1250" i="1" dirty="0">
                <a:latin typeface="Arial"/>
                <a:cs typeface="Arial"/>
              </a:rPr>
              <a:t>bytes</a:t>
            </a:r>
            <a:endParaRPr sz="1250">
              <a:latin typeface="Arial"/>
              <a:cs typeface="Arial"/>
            </a:endParaRPr>
          </a:p>
        </p:txBody>
      </p:sp>
      <p:sp>
        <p:nvSpPr>
          <p:cNvPr id="44" name="object 44"/>
          <p:cNvSpPr txBox="1"/>
          <p:nvPr/>
        </p:nvSpPr>
        <p:spPr>
          <a:xfrm>
            <a:off x="4117251" y="3378126"/>
            <a:ext cx="1233805" cy="205740"/>
          </a:xfrm>
          <a:prstGeom prst="rect">
            <a:avLst/>
          </a:prstGeom>
        </p:spPr>
        <p:txBody>
          <a:bodyPr vert="horz" wrap="square" lIns="0" tIns="0" rIns="0" bIns="0" rtlCol="0">
            <a:spAutoFit/>
          </a:bodyPr>
          <a:lstStyle/>
          <a:p>
            <a:pPr marL="12700">
              <a:lnSpc>
                <a:spcPct val="100000"/>
              </a:lnSpc>
            </a:pPr>
            <a:r>
              <a:rPr sz="1250" i="1" spc="10" dirty="0">
                <a:latin typeface="Arial"/>
                <a:cs typeface="Arial"/>
              </a:rPr>
              <a:t>Send </a:t>
            </a:r>
            <a:r>
              <a:rPr sz="1250" i="1" spc="5" dirty="0">
                <a:latin typeface="Arial"/>
                <a:cs typeface="Arial"/>
              </a:rPr>
              <a:t>1500</a:t>
            </a:r>
            <a:r>
              <a:rPr sz="1250" i="1" spc="-85" dirty="0">
                <a:latin typeface="Arial"/>
                <a:cs typeface="Arial"/>
              </a:rPr>
              <a:t> </a:t>
            </a:r>
            <a:r>
              <a:rPr sz="1250" i="1" dirty="0">
                <a:latin typeface="Arial"/>
                <a:cs typeface="Arial"/>
              </a:rPr>
              <a:t>bytes</a:t>
            </a:r>
            <a:endParaRPr sz="1250">
              <a:latin typeface="Arial"/>
              <a:cs typeface="Arial"/>
            </a:endParaRPr>
          </a:p>
        </p:txBody>
      </p:sp>
      <p:sp>
        <p:nvSpPr>
          <p:cNvPr id="45" name="object 45"/>
          <p:cNvSpPr txBox="1"/>
          <p:nvPr/>
        </p:nvSpPr>
        <p:spPr>
          <a:xfrm>
            <a:off x="2622448" y="2688220"/>
            <a:ext cx="1090295" cy="205740"/>
          </a:xfrm>
          <a:prstGeom prst="rect">
            <a:avLst/>
          </a:prstGeom>
        </p:spPr>
        <p:txBody>
          <a:bodyPr vert="horz" wrap="square" lIns="0" tIns="0" rIns="0" bIns="0" rtlCol="0">
            <a:spAutoFit/>
          </a:bodyPr>
          <a:lstStyle/>
          <a:p>
            <a:pPr marL="12700">
              <a:lnSpc>
                <a:spcPct val="100000"/>
              </a:lnSpc>
            </a:pPr>
            <a:r>
              <a:rPr sz="1250" i="1" spc="10" dirty="0">
                <a:latin typeface="Arial"/>
                <a:cs typeface="Arial"/>
              </a:rPr>
              <a:t>SYN-ACK </a:t>
            </a:r>
            <a:r>
              <a:rPr sz="1250" i="1" spc="5" dirty="0">
                <a:latin typeface="Arial"/>
                <a:cs typeface="Arial"/>
              </a:rPr>
              <a:t>X,</a:t>
            </a:r>
            <a:r>
              <a:rPr sz="1250" i="1" spc="-90" dirty="0">
                <a:latin typeface="Arial"/>
                <a:cs typeface="Arial"/>
              </a:rPr>
              <a:t> </a:t>
            </a:r>
            <a:r>
              <a:rPr sz="1250" i="1" spc="10" dirty="0">
                <a:latin typeface="Arial"/>
                <a:cs typeface="Arial"/>
              </a:rPr>
              <a:t>Y</a:t>
            </a:r>
            <a:endParaRPr sz="1250">
              <a:latin typeface="Arial"/>
              <a:cs typeface="Arial"/>
            </a:endParaRPr>
          </a:p>
        </p:txBody>
      </p:sp>
      <p:sp>
        <p:nvSpPr>
          <p:cNvPr id="46" name="object 46"/>
          <p:cNvSpPr txBox="1"/>
          <p:nvPr/>
        </p:nvSpPr>
        <p:spPr>
          <a:xfrm>
            <a:off x="4059758" y="2515743"/>
            <a:ext cx="1859914" cy="205740"/>
          </a:xfrm>
          <a:prstGeom prst="rect">
            <a:avLst/>
          </a:prstGeom>
        </p:spPr>
        <p:txBody>
          <a:bodyPr vert="horz" wrap="square" lIns="0" tIns="0" rIns="0" bIns="0" rtlCol="0">
            <a:spAutoFit/>
          </a:bodyPr>
          <a:lstStyle/>
          <a:p>
            <a:pPr marL="12700">
              <a:lnSpc>
                <a:spcPct val="100000"/>
              </a:lnSpc>
            </a:pPr>
            <a:r>
              <a:rPr sz="1250" i="1" spc="10" dirty="0">
                <a:latin typeface="Arial"/>
                <a:cs typeface="Arial"/>
              </a:rPr>
              <a:t>SYN </a:t>
            </a:r>
            <a:r>
              <a:rPr sz="1250" i="1" spc="5" dirty="0">
                <a:latin typeface="Arial"/>
                <a:cs typeface="Arial"/>
              </a:rPr>
              <a:t>(Start </a:t>
            </a:r>
            <a:r>
              <a:rPr sz="1250" i="1" dirty="0">
                <a:latin typeface="Arial"/>
                <a:cs typeface="Arial"/>
              </a:rPr>
              <a:t>Connection)</a:t>
            </a:r>
            <a:r>
              <a:rPr sz="1250" i="1" spc="-40" dirty="0">
                <a:latin typeface="Arial"/>
                <a:cs typeface="Arial"/>
              </a:rPr>
              <a:t> </a:t>
            </a:r>
            <a:r>
              <a:rPr sz="1250" i="1" spc="10" dirty="0">
                <a:latin typeface="Arial"/>
                <a:cs typeface="Arial"/>
              </a:rPr>
              <a:t>X</a:t>
            </a:r>
            <a:endParaRPr sz="1250">
              <a:latin typeface="Arial"/>
              <a:cs typeface="Arial"/>
            </a:endParaRPr>
          </a:p>
        </p:txBody>
      </p:sp>
      <p:sp>
        <p:nvSpPr>
          <p:cNvPr id="47" name="object 47"/>
          <p:cNvSpPr txBox="1"/>
          <p:nvPr/>
        </p:nvSpPr>
        <p:spPr>
          <a:xfrm>
            <a:off x="4519696" y="3033172"/>
            <a:ext cx="1087755" cy="205740"/>
          </a:xfrm>
          <a:prstGeom prst="rect">
            <a:avLst/>
          </a:prstGeom>
        </p:spPr>
        <p:txBody>
          <a:bodyPr vert="horz" wrap="square" lIns="0" tIns="0" rIns="0" bIns="0" rtlCol="0">
            <a:spAutoFit/>
          </a:bodyPr>
          <a:lstStyle/>
          <a:p>
            <a:pPr marL="12700">
              <a:lnSpc>
                <a:spcPct val="100000"/>
              </a:lnSpc>
            </a:pPr>
            <a:r>
              <a:rPr sz="1250" i="1" spc="10" dirty="0">
                <a:latin typeface="Arial"/>
                <a:cs typeface="Arial"/>
              </a:rPr>
              <a:t>Send </a:t>
            </a:r>
            <a:r>
              <a:rPr sz="1250" i="1" spc="5" dirty="0">
                <a:latin typeface="Arial"/>
                <a:cs typeface="Arial"/>
              </a:rPr>
              <a:t>20</a:t>
            </a:r>
            <a:r>
              <a:rPr sz="1250" i="1" spc="170" dirty="0">
                <a:latin typeface="Arial"/>
                <a:cs typeface="Arial"/>
              </a:rPr>
              <a:t> </a:t>
            </a:r>
            <a:r>
              <a:rPr sz="1250" i="1" dirty="0">
                <a:latin typeface="Arial"/>
                <a:cs typeface="Arial"/>
              </a:rPr>
              <a:t>bytes</a:t>
            </a:r>
            <a:endParaRPr sz="1250">
              <a:latin typeface="Arial"/>
              <a:cs typeface="Arial"/>
            </a:endParaRPr>
          </a:p>
        </p:txBody>
      </p:sp>
      <p:sp>
        <p:nvSpPr>
          <p:cNvPr id="48" name="object 48"/>
          <p:cNvSpPr txBox="1"/>
          <p:nvPr/>
        </p:nvSpPr>
        <p:spPr>
          <a:xfrm>
            <a:off x="725215" y="1972912"/>
            <a:ext cx="2239010" cy="1093470"/>
          </a:xfrm>
          <a:prstGeom prst="rect">
            <a:avLst/>
          </a:prstGeom>
        </p:spPr>
        <p:txBody>
          <a:bodyPr vert="horz" wrap="square" lIns="0" tIns="0" rIns="0" bIns="0" rtlCol="0">
            <a:spAutoFit/>
          </a:bodyPr>
          <a:lstStyle/>
          <a:p>
            <a:pPr marL="702310">
              <a:lnSpc>
                <a:spcPct val="100000"/>
              </a:lnSpc>
              <a:tabLst>
                <a:tab pos="1857375" algn="l"/>
              </a:tabLst>
            </a:pPr>
            <a:r>
              <a:rPr sz="1450" b="1" i="1" spc="-10" dirty="0">
                <a:latin typeface="Arial"/>
                <a:cs typeface="Arial"/>
              </a:rPr>
              <a:t>Applicatio</a:t>
            </a:r>
            <a:r>
              <a:rPr sz="1450" b="1" i="1" spc="-5" dirty="0">
                <a:latin typeface="Arial"/>
                <a:cs typeface="Arial"/>
              </a:rPr>
              <a:t>n</a:t>
            </a:r>
            <a:r>
              <a:rPr sz="1450" b="1" i="1" dirty="0">
                <a:latin typeface="Arial"/>
                <a:cs typeface="Arial"/>
              </a:rPr>
              <a:t>	</a:t>
            </a:r>
            <a:r>
              <a:rPr sz="1450" b="1" i="1" spc="-5" dirty="0">
                <a:latin typeface="Arial"/>
                <a:cs typeface="Arial"/>
              </a:rPr>
              <a:t>TCP</a:t>
            </a:r>
            <a:endParaRPr sz="1450">
              <a:latin typeface="Arial"/>
              <a:cs typeface="Arial"/>
            </a:endParaRPr>
          </a:p>
          <a:p>
            <a:pPr marL="12700">
              <a:lnSpc>
                <a:spcPct val="100000"/>
              </a:lnSpc>
              <a:spcBef>
                <a:spcPts val="975"/>
              </a:spcBef>
            </a:pPr>
            <a:r>
              <a:rPr sz="1450" i="1" spc="-5" dirty="0">
                <a:latin typeface="Arial"/>
                <a:cs typeface="Arial"/>
              </a:rPr>
              <a:t>Connect to</a:t>
            </a:r>
            <a:r>
              <a:rPr sz="1450" i="1" spc="-90" dirty="0">
                <a:latin typeface="Arial"/>
                <a:cs typeface="Arial"/>
              </a:rPr>
              <a:t> </a:t>
            </a:r>
            <a:r>
              <a:rPr sz="1450" i="1" spc="-5" dirty="0">
                <a:latin typeface="Arial"/>
                <a:cs typeface="Arial"/>
              </a:rPr>
              <a:t>D</a:t>
            </a:r>
            <a:endParaRPr sz="1450">
              <a:latin typeface="Arial"/>
              <a:cs typeface="Arial"/>
            </a:endParaRPr>
          </a:p>
          <a:p>
            <a:pPr marL="69850" marR="1351280" indent="57150">
              <a:lnSpc>
                <a:spcPts val="1360"/>
              </a:lnSpc>
              <a:spcBef>
                <a:spcPts val="1335"/>
              </a:spcBef>
            </a:pPr>
            <a:r>
              <a:rPr sz="1250" i="1" spc="10" dirty="0">
                <a:latin typeface="Arial"/>
                <a:cs typeface="Arial"/>
              </a:rPr>
              <a:t>Send</a:t>
            </a:r>
            <a:r>
              <a:rPr sz="1250" i="1" spc="-90" dirty="0">
                <a:latin typeface="Arial"/>
                <a:cs typeface="Arial"/>
              </a:rPr>
              <a:t> </a:t>
            </a:r>
            <a:r>
              <a:rPr sz="1250" i="1" spc="10" dirty="0">
                <a:latin typeface="Arial"/>
                <a:cs typeface="Arial"/>
              </a:rPr>
              <a:t>GET  </a:t>
            </a:r>
            <a:r>
              <a:rPr sz="1250" i="1" spc="5" dirty="0">
                <a:latin typeface="Arial"/>
                <a:cs typeface="Arial"/>
              </a:rPr>
              <a:t>(20</a:t>
            </a:r>
            <a:r>
              <a:rPr sz="1250" i="1" spc="-75" dirty="0">
                <a:latin typeface="Arial"/>
                <a:cs typeface="Arial"/>
              </a:rPr>
              <a:t> </a:t>
            </a:r>
            <a:r>
              <a:rPr sz="1250" i="1" dirty="0">
                <a:latin typeface="Arial"/>
                <a:cs typeface="Arial"/>
              </a:rPr>
              <a:t>bytes)</a:t>
            </a:r>
            <a:endParaRPr sz="1250">
              <a:latin typeface="Arial"/>
              <a:cs typeface="Arial"/>
            </a:endParaRPr>
          </a:p>
        </p:txBody>
      </p:sp>
      <p:sp>
        <p:nvSpPr>
          <p:cNvPr id="49" name="object 49"/>
          <p:cNvSpPr txBox="1"/>
          <p:nvPr/>
        </p:nvSpPr>
        <p:spPr>
          <a:xfrm>
            <a:off x="5784530" y="3148157"/>
            <a:ext cx="1340485" cy="493395"/>
          </a:xfrm>
          <a:prstGeom prst="rect">
            <a:avLst/>
          </a:prstGeom>
        </p:spPr>
        <p:txBody>
          <a:bodyPr vert="horz" wrap="square" lIns="0" tIns="0" rIns="0" bIns="0" rtlCol="0">
            <a:spAutoFit/>
          </a:bodyPr>
          <a:lstStyle/>
          <a:p>
            <a:pPr marL="12700">
              <a:lnSpc>
                <a:spcPct val="100000"/>
              </a:lnSpc>
            </a:pPr>
            <a:r>
              <a:rPr sz="1250" i="1" spc="10" dirty="0">
                <a:latin typeface="Arial"/>
                <a:cs typeface="Arial"/>
              </a:rPr>
              <a:t>Send</a:t>
            </a:r>
            <a:r>
              <a:rPr sz="1250" i="1" spc="-85" dirty="0">
                <a:latin typeface="Arial"/>
                <a:cs typeface="Arial"/>
              </a:rPr>
              <a:t> </a:t>
            </a:r>
            <a:r>
              <a:rPr sz="1250" i="1" spc="5" dirty="0">
                <a:latin typeface="Arial"/>
                <a:cs typeface="Arial"/>
              </a:rPr>
              <a:t>RESPONSE</a:t>
            </a:r>
            <a:endParaRPr sz="1250">
              <a:latin typeface="Arial"/>
              <a:cs typeface="Arial"/>
            </a:endParaRPr>
          </a:p>
          <a:p>
            <a:pPr marL="299720">
              <a:lnSpc>
                <a:spcPct val="100000"/>
              </a:lnSpc>
              <a:spcBef>
                <a:spcPts val="760"/>
              </a:spcBef>
            </a:pPr>
            <a:r>
              <a:rPr sz="1250" i="1" spc="5" dirty="0">
                <a:latin typeface="Arial"/>
                <a:cs typeface="Arial"/>
              </a:rPr>
              <a:t>(2000</a:t>
            </a:r>
            <a:r>
              <a:rPr sz="1250" i="1" spc="-65" dirty="0">
                <a:latin typeface="Arial"/>
                <a:cs typeface="Arial"/>
              </a:rPr>
              <a:t> </a:t>
            </a:r>
            <a:r>
              <a:rPr sz="1250" i="1" dirty="0">
                <a:latin typeface="Arial"/>
                <a:cs typeface="Arial"/>
              </a:rPr>
              <a:t>bytes)</a:t>
            </a:r>
            <a:endParaRPr sz="1250">
              <a:latin typeface="Arial"/>
              <a:cs typeface="Arial"/>
            </a:endParaRPr>
          </a:p>
        </p:txBody>
      </p:sp>
      <p:sp>
        <p:nvSpPr>
          <p:cNvPr id="50" name="object 50"/>
          <p:cNvSpPr txBox="1"/>
          <p:nvPr/>
        </p:nvSpPr>
        <p:spPr>
          <a:xfrm>
            <a:off x="2794939" y="4815429"/>
            <a:ext cx="2509520" cy="550545"/>
          </a:xfrm>
          <a:prstGeom prst="rect">
            <a:avLst/>
          </a:prstGeom>
        </p:spPr>
        <p:txBody>
          <a:bodyPr vert="horz" wrap="square" lIns="0" tIns="0" rIns="0" bIns="0" rtlCol="0">
            <a:spAutoFit/>
          </a:bodyPr>
          <a:lstStyle/>
          <a:p>
            <a:pPr marL="12700">
              <a:lnSpc>
                <a:spcPct val="100000"/>
              </a:lnSpc>
            </a:pPr>
            <a:r>
              <a:rPr sz="1250" i="1" spc="5" dirty="0">
                <a:latin typeface="Arial"/>
                <a:cs typeface="Arial"/>
              </a:rPr>
              <a:t>FIN</a:t>
            </a:r>
            <a:endParaRPr sz="1250">
              <a:latin typeface="Arial"/>
              <a:cs typeface="Arial"/>
            </a:endParaRPr>
          </a:p>
          <a:p>
            <a:pPr marR="5080" algn="r">
              <a:lnSpc>
                <a:spcPct val="100000"/>
              </a:lnSpc>
              <a:spcBef>
                <a:spcPts val="1215"/>
              </a:spcBef>
            </a:pPr>
            <a:r>
              <a:rPr sz="1250" i="1" spc="10" dirty="0">
                <a:latin typeface="Arial"/>
                <a:cs typeface="Arial"/>
              </a:rPr>
              <a:t>FIN-ACK</a:t>
            </a:r>
            <a:endParaRPr sz="1250">
              <a:latin typeface="Arial"/>
              <a:cs typeface="Arial"/>
            </a:endParaRPr>
          </a:p>
        </p:txBody>
      </p:sp>
      <p:sp>
        <p:nvSpPr>
          <p:cNvPr id="51" name="object 51"/>
          <p:cNvSpPr txBox="1"/>
          <p:nvPr/>
        </p:nvSpPr>
        <p:spPr>
          <a:xfrm>
            <a:off x="2737446" y="4585460"/>
            <a:ext cx="669925" cy="205740"/>
          </a:xfrm>
          <a:prstGeom prst="rect">
            <a:avLst/>
          </a:prstGeom>
        </p:spPr>
        <p:txBody>
          <a:bodyPr vert="horz" wrap="square" lIns="0" tIns="0" rIns="0" bIns="0" rtlCol="0">
            <a:spAutoFit/>
          </a:bodyPr>
          <a:lstStyle/>
          <a:p>
            <a:pPr marL="12700">
              <a:lnSpc>
                <a:spcPct val="100000"/>
              </a:lnSpc>
            </a:pPr>
            <a:r>
              <a:rPr sz="1250" i="1" spc="10" dirty="0">
                <a:latin typeface="Arial"/>
                <a:cs typeface="Arial"/>
              </a:rPr>
              <a:t>FIN-ACK</a:t>
            </a:r>
            <a:endParaRPr sz="1250">
              <a:latin typeface="Arial"/>
              <a:cs typeface="Arial"/>
            </a:endParaRPr>
          </a:p>
        </p:txBody>
      </p:sp>
      <p:sp>
        <p:nvSpPr>
          <p:cNvPr id="52" name="object 52"/>
          <p:cNvSpPr txBox="1"/>
          <p:nvPr/>
        </p:nvSpPr>
        <p:spPr>
          <a:xfrm>
            <a:off x="4519701" y="4470475"/>
            <a:ext cx="1725295" cy="205740"/>
          </a:xfrm>
          <a:prstGeom prst="rect">
            <a:avLst/>
          </a:prstGeom>
        </p:spPr>
        <p:txBody>
          <a:bodyPr vert="horz" wrap="square" lIns="0" tIns="0" rIns="0" bIns="0" rtlCol="0">
            <a:spAutoFit/>
          </a:bodyPr>
          <a:lstStyle/>
          <a:p>
            <a:pPr marL="12700">
              <a:lnSpc>
                <a:spcPct val="100000"/>
              </a:lnSpc>
            </a:pPr>
            <a:r>
              <a:rPr sz="1250" i="1" spc="5" dirty="0">
                <a:latin typeface="Arial"/>
                <a:cs typeface="Arial"/>
              </a:rPr>
              <a:t>FIN (Finish</a:t>
            </a:r>
            <a:r>
              <a:rPr sz="1250" i="1" spc="-35" dirty="0">
                <a:latin typeface="Arial"/>
                <a:cs typeface="Arial"/>
              </a:rPr>
              <a:t> </a:t>
            </a:r>
            <a:r>
              <a:rPr sz="1250" i="1" dirty="0">
                <a:latin typeface="Arial"/>
                <a:cs typeface="Arial"/>
              </a:rPr>
              <a:t>Connection)</a:t>
            </a:r>
            <a:endParaRPr sz="1250">
              <a:latin typeface="Arial"/>
              <a:cs typeface="Arial"/>
            </a:endParaRPr>
          </a:p>
        </p:txBody>
      </p:sp>
      <p:sp>
        <p:nvSpPr>
          <p:cNvPr id="53" name="object 53"/>
          <p:cNvSpPr txBox="1"/>
          <p:nvPr/>
        </p:nvSpPr>
        <p:spPr>
          <a:xfrm>
            <a:off x="4289733" y="3608092"/>
            <a:ext cx="1438275" cy="781050"/>
          </a:xfrm>
          <a:prstGeom prst="rect">
            <a:avLst/>
          </a:prstGeom>
        </p:spPr>
        <p:txBody>
          <a:bodyPr vert="horz" wrap="square" lIns="0" tIns="0" rIns="0" bIns="0" rtlCol="0">
            <a:spAutoFit/>
          </a:bodyPr>
          <a:lstStyle/>
          <a:p>
            <a:pPr marL="12700">
              <a:lnSpc>
                <a:spcPct val="100000"/>
              </a:lnSpc>
            </a:pPr>
            <a:r>
              <a:rPr sz="1250" i="1" spc="10" dirty="0">
                <a:latin typeface="Arial"/>
                <a:cs typeface="Arial"/>
              </a:rPr>
              <a:t>Send </a:t>
            </a:r>
            <a:r>
              <a:rPr sz="1250" i="1" spc="5" dirty="0">
                <a:latin typeface="Arial"/>
                <a:cs typeface="Arial"/>
              </a:rPr>
              <a:t>500</a:t>
            </a:r>
            <a:r>
              <a:rPr sz="1250" i="1" spc="-85" dirty="0">
                <a:latin typeface="Arial"/>
                <a:cs typeface="Arial"/>
              </a:rPr>
              <a:t> </a:t>
            </a:r>
            <a:r>
              <a:rPr sz="1250" i="1" dirty="0">
                <a:latin typeface="Arial"/>
                <a:cs typeface="Arial"/>
              </a:rPr>
              <a:t>bytes</a:t>
            </a:r>
            <a:endParaRPr sz="1250">
              <a:latin typeface="Arial"/>
              <a:cs typeface="Arial"/>
            </a:endParaRPr>
          </a:p>
          <a:p>
            <a:pPr marL="127635">
              <a:lnSpc>
                <a:spcPct val="100000"/>
              </a:lnSpc>
              <a:spcBef>
                <a:spcPts val="310"/>
              </a:spcBef>
            </a:pPr>
            <a:r>
              <a:rPr sz="1250" i="1" spc="5" dirty="0">
                <a:latin typeface="Arial"/>
                <a:cs typeface="Arial"/>
              </a:rPr>
              <a:t>Resend 500</a:t>
            </a:r>
            <a:r>
              <a:rPr sz="1250" i="1" spc="-70" dirty="0">
                <a:latin typeface="Arial"/>
                <a:cs typeface="Arial"/>
              </a:rPr>
              <a:t> </a:t>
            </a:r>
            <a:r>
              <a:rPr sz="1250" i="1" dirty="0">
                <a:latin typeface="Arial"/>
                <a:cs typeface="Arial"/>
              </a:rPr>
              <a:t>bytes</a:t>
            </a:r>
            <a:endParaRPr sz="1250">
              <a:latin typeface="Arial"/>
              <a:cs typeface="Arial"/>
            </a:endParaRPr>
          </a:p>
          <a:p>
            <a:pPr marL="299720">
              <a:lnSpc>
                <a:spcPct val="100000"/>
              </a:lnSpc>
              <a:spcBef>
                <a:spcPts val="1215"/>
              </a:spcBef>
            </a:pPr>
            <a:r>
              <a:rPr sz="1250" i="1" spc="5" dirty="0">
                <a:latin typeface="Arial"/>
                <a:cs typeface="Arial"/>
              </a:rPr>
              <a:t>Ack 2000</a:t>
            </a:r>
            <a:r>
              <a:rPr sz="1250" i="1" spc="-60" dirty="0">
                <a:latin typeface="Arial"/>
                <a:cs typeface="Arial"/>
              </a:rPr>
              <a:t> </a:t>
            </a:r>
            <a:r>
              <a:rPr sz="1250" i="1" dirty="0">
                <a:latin typeface="Arial"/>
                <a:cs typeface="Arial"/>
              </a:rPr>
              <a:t>bytes</a:t>
            </a:r>
            <a:endParaRPr sz="1250">
              <a:latin typeface="Arial"/>
              <a:cs typeface="Arial"/>
            </a:endParaRPr>
          </a:p>
        </p:txBody>
      </p:sp>
      <p:sp>
        <p:nvSpPr>
          <p:cNvPr id="54" name="object 54"/>
          <p:cNvSpPr txBox="1"/>
          <p:nvPr/>
        </p:nvSpPr>
        <p:spPr>
          <a:xfrm>
            <a:off x="1230887" y="6040109"/>
            <a:ext cx="5476875" cy="751840"/>
          </a:xfrm>
          <a:prstGeom prst="rect">
            <a:avLst/>
          </a:prstGeom>
        </p:spPr>
        <p:txBody>
          <a:bodyPr vert="horz" wrap="square" lIns="0" tIns="0" rIns="0" bIns="0" rtlCol="0">
            <a:spAutoFit/>
          </a:bodyPr>
          <a:lstStyle/>
          <a:p>
            <a:pPr marL="212090" marR="5080" indent="-199390">
              <a:lnSpc>
                <a:spcPct val="116100"/>
              </a:lnSpc>
              <a:buFont typeface="Times New Roman"/>
              <a:buChar char="•"/>
              <a:tabLst>
                <a:tab pos="212725" algn="l"/>
              </a:tabLst>
            </a:pPr>
            <a:r>
              <a:rPr sz="2050" spc="35" dirty="0">
                <a:latin typeface="Garamond"/>
                <a:cs typeface="Garamond"/>
              </a:rPr>
              <a:t>Watch </a:t>
            </a:r>
            <a:r>
              <a:rPr sz="2050" spc="40" dirty="0">
                <a:latin typeface="Garamond"/>
                <a:cs typeface="Garamond"/>
              </a:rPr>
              <a:t>the </a:t>
            </a:r>
            <a:r>
              <a:rPr sz="2050" spc="20" dirty="0">
                <a:latin typeface="Garamond"/>
                <a:cs typeface="Garamond"/>
              </a:rPr>
              <a:t>steps </a:t>
            </a:r>
            <a:r>
              <a:rPr sz="2050" spc="45" dirty="0">
                <a:latin typeface="Garamond"/>
                <a:cs typeface="Garamond"/>
              </a:rPr>
              <a:t>next time </a:t>
            </a:r>
            <a:r>
              <a:rPr sz="2050" spc="10" dirty="0">
                <a:latin typeface="Garamond"/>
                <a:cs typeface="Garamond"/>
              </a:rPr>
              <a:t>you </a:t>
            </a:r>
            <a:r>
              <a:rPr sz="2050" spc="5" dirty="0">
                <a:latin typeface="Garamond"/>
                <a:cs typeface="Garamond"/>
              </a:rPr>
              <a:t>access </a:t>
            </a:r>
            <a:r>
              <a:rPr sz="2050" spc="114" dirty="0">
                <a:latin typeface="Garamond"/>
                <a:cs typeface="Garamond"/>
              </a:rPr>
              <a:t>a </a:t>
            </a:r>
            <a:r>
              <a:rPr sz="2050" spc="-15" dirty="0">
                <a:latin typeface="Garamond"/>
                <a:cs typeface="Garamond"/>
              </a:rPr>
              <a:t>web </a:t>
            </a:r>
            <a:r>
              <a:rPr sz="2050" spc="40" dirty="0">
                <a:latin typeface="Garamond"/>
                <a:cs typeface="Garamond"/>
              </a:rPr>
              <a:t>page.  </a:t>
            </a:r>
            <a:r>
              <a:rPr sz="2050" spc="-5" dirty="0">
                <a:latin typeface="Garamond"/>
                <a:cs typeface="Garamond"/>
              </a:rPr>
              <a:t>Looking </a:t>
            </a:r>
            <a:r>
              <a:rPr sz="2050" spc="30" dirty="0">
                <a:latin typeface="Garamond"/>
                <a:cs typeface="Garamond"/>
              </a:rPr>
              <a:t>up </a:t>
            </a:r>
            <a:r>
              <a:rPr sz="2050" spc="10" dirty="0">
                <a:latin typeface="Garamond"/>
                <a:cs typeface="Garamond"/>
              </a:rPr>
              <a:t>host </a:t>
            </a:r>
            <a:r>
              <a:rPr sz="2050" spc="35" dirty="0">
                <a:latin typeface="Garamond"/>
                <a:cs typeface="Garamond"/>
              </a:rPr>
              <a:t>name, </a:t>
            </a:r>
            <a:r>
              <a:rPr sz="2050" spc="30" dirty="0">
                <a:latin typeface="Garamond"/>
                <a:cs typeface="Garamond"/>
              </a:rPr>
              <a:t>transferring </a:t>
            </a:r>
            <a:r>
              <a:rPr sz="2050" spc="90" dirty="0">
                <a:latin typeface="Garamond"/>
                <a:cs typeface="Garamond"/>
              </a:rPr>
              <a:t>data,</a:t>
            </a:r>
            <a:r>
              <a:rPr sz="2050" spc="505" dirty="0">
                <a:latin typeface="Garamond"/>
                <a:cs typeface="Garamond"/>
              </a:rPr>
              <a:t> </a:t>
            </a:r>
            <a:r>
              <a:rPr sz="2050" spc="40" dirty="0">
                <a:latin typeface="Garamond"/>
                <a:cs typeface="Garamond"/>
              </a:rPr>
              <a:t>etc.</a:t>
            </a:r>
            <a:endParaRPr sz="2050" dirty="0">
              <a:latin typeface="Garamond"/>
              <a:cs typeface="Garamond"/>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LAYERING MORE FORMALLY</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34809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14</a:t>
            </a:r>
          </a:p>
        </p:txBody>
      </p:sp>
      <p:sp>
        <p:nvSpPr>
          <p:cNvPr id="2" name="object 2"/>
          <p:cNvSpPr txBox="1"/>
          <p:nvPr/>
        </p:nvSpPr>
        <p:spPr>
          <a:xfrm>
            <a:off x="1230862" y="660400"/>
            <a:ext cx="5543550" cy="6685933"/>
          </a:xfrm>
          <a:prstGeom prst="rect">
            <a:avLst/>
          </a:prstGeom>
        </p:spPr>
        <p:txBody>
          <a:bodyPr vert="horz" wrap="square" lIns="0" tIns="0" rIns="0" bIns="0" rtlCol="0">
            <a:spAutoFit/>
          </a:bodyPr>
          <a:lstStyle/>
          <a:p>
            <a:pPr marR="137160" algn="ctr">
              <a:lnSpc>
                <a:spcPct val="100000"/>
              </a:lnSpc>
            </a:pPr>
            <a:r>
              <a:rPr sz="2400" spc="215" dirty="0">
                <a:solidFill>
                  <a:srgbClr val="0070C0"/>
                </a:solidFill>
                <a:latin typeface="PMingLiU"/>
                <a:cs typeface="PMingLiU"/>
              </a:rPr>
              <a:t>Layering</a:t>
            </a:r>
            <a:endParaRPr sz="2400" dirty="0">
              <a:solidFill>
                <a:srgbClr val="0070C0"/>
              </a:solidFill>
              <a:latin typeface="PMingLiU"/>
              <a:cs typeface="PMingLiU"/>
            </a:endParaRPr>
          </a:p>
          <a:p>
            <a:pPr marL="212090" marR="119380" indent="-199390">
              <a:lnSpc>
                <a:spcPct val="116399"/>
              </a:lnSpc>
              <a:spcBef>
                <a:spcPts val="1789"/>
              </a:spcBef>
              <a:buFont typeface="Times New Roman"/>
              <a:buChar char="•"/>
              <a:tabLst>
                <a:tab pos="212725" algn="l"/>
              </a:tabLst>
            </a:pPr>
            <a:r>
              <a:rPr sz="2050" spc="45" dirty="0">
                <a:latin typeface="Garamond"/>
                <a:cs typeface="Garamond"/>
              </a:rPr>
              <a:t>Recall </a:t>
            </a:r>
            <a:r>
              <a:rPr sz="2050" spc="95" dirty="0">
                <a:latin typeface="Garamond"/>
                <a:cs typeface="Garamond"/>
              </a:rPr>
              <a:t>that </a:t>
            </a:r>
            <a:r>
              <a:rPr sz="2050" spc="25" dirty="0">
                <a:latin typeface="Garamond"/>
                <a:cs typeface="Garamond"/>
              </a:rPr>
              <a:t>in </a:t>
            </a:r>
            <a:r>
              <a:rPr sz="2050" dirty="0">
                <a:latin typeface="Garamond"/>
                <a:cs typeface="Garamond"/>
              </a:rPr>
              <a:t>Hazel’s </a:t>
            </a:r>
            <a:r>
              <a:rPr sz="2050" spc="25" dirty="0">
                <a:latin typeface="Garamond"/>
                <a:cs typeface="Garamond"/>
              </a:rPr>
              <a:t>Hats </a:t>
            </a:r>
            <a:r>
              <a:rPr sz="2050" spc="30" dirty="0">
                <a:latin typeface="Garamond"/>
                <a:cs typeface="Garamond"/>
              </a:rPr>
              <a:t>analogy, </a:t>
            </a:r>
            <a:r>
              <a:rPr sz="2050" spc="-30" dirty="0">
                <a:latin typeface="Garamond"/>
                <a:cs typeface="Garamond"/>
              </a:rPr>
              <a:t>we </a:t>
            </a:r>
            <a:r>
              <a:rPr sz="2050" spc="5" dirty="0">
                <a:latin typeface="Garamond"/>
                <a:cs typeface="Garamond"/>
              </a:rPr>
              <a:t>simplified  </a:t>
            </a:r>
            <a:r>
              <a:rPr sz="2050" spc="114" dirty="0">
                <a:latin typeface="Garamond"/>
                <a:cs typeface="Garamond"/>
              </a:rPr>
              <a:t>a </a:t>
            </a:r>
            <a:r>
              <a:rPr sz="2050" dirty="0">
                <a:latin typeface="Garamond"/>
                <a:cs typeface="Garamond"/>
              </a:rPr>
              <a:t>complex </a:t>
            </a:r>
            <a:r>
              <a:rPr sz="2050" spc="70" dirty="0">
                <a:latin typeface="Garamond"/>
                <a:cs typeface="Garamond"/>
              </a:rPr>
              <a:t>task </a:t>
            </a:r>
            <a:r>
              <a:rPr sz="2050" spc="35" dirty="0">
                <a:latin typeface="Garamond"/>
                <a:cs typeface="Garamond"/>
              </a:rPr>
              <a:t>(transferring </a:t>
            </a:r>
            <a:r>
              <a:rPr sz="2050" spc="75" dirty="0">
                <a:latin typeface="Garamond"/>
                <a:cs typeface="Garamond"/>
              </a:rPr>
              <a:t>hats) </a:t>
            </a:r>
            <a:r>
              <a:rPr sz="2050" spc="50" dirty="0">
                <a:latin typeface="Garamond"/>
                <a:cs typeface="Garamond"/>
              </a:rPr>
              <a:t>by </a:t>
            </a:r>
            <a:r>
              <a:rPr sz="2050" spc="5" dirty="0">
                <a:latin typeface="Garamond"/>
                <a:cs typeface="Garamond"/>
              </a:rPr>
              <a:t>outsourcing  </a:t>
            </a:r>
            <a:r>
              <a:rPr sz="2050" spc="35" dirty="0">
                <a:latin typeface="Garamond"/>
                <a:cs typeface="Garamond"/>
              </a:rPr>
              <a:t>reliable </a:t>
            </a:r>
            <a:r>
              <a:rPr sz="2050" spc="25" dirty="0">
                <a:latin typeface="Garamond"/>
                <a:cs typeface="Garamond"/>
              </a:rPr>
              <a:t>transmission </a:t>
            </a:r>
            <a:r>
              <a:rPr sz="2050" spc="15" dirty="0">
                <a:latin typeface="Garamond"/>
                <a:cs typeface="Garamond"/>
              </a:rPr>
              <a:t>to </a:t>
            </a:r>
            <a:r>
              <a:rPr sz="2050" spc="60" dirty="0">
                <a:latin typeface="Garamond"/>
                <a:cs typeface="Garamond"/>
              </a:rPr>
              <a:t>an </a:t>
            </a:r>
            <a:r>
              <a:rPr sz="2050" spc="25" dirty="0">
                <a:latin typeface="Garamond"/>
                <a:cs typeface="Garamond"/>
              </a:rPr>
              <a:t>import-export </a:t>
            </a:r>
            <a:r>
              <a:rPr sz="2050" spc="40" dirty="0">
                <a:latin typeface="Garamond"/>
                <a:cs typeface="Garamond"/>
              </a:rPr>
              <a:t>agency  </a:t>
            </a:r>
            <a:r>
              <a:rPr sz="2050" spc="-30" dirty="0">
                <a:latin typeface="Garamond"/>
                <a:cs typeface="Garamond"/>
              </a:rPr>
              <a:t>who </a:t>
            </a:r>
            <a:r>
              <a:rPr sz="2050" spc="25" dirty="0">
                <a:latin typeface="Garamond"/>
                <a:cs typeface="Garamond"/>
              </a:rPr>
              <a:t>in </a:t>
            </a:r>
            <a:r>
              <a:rPr sz="2050" spc="60" dirty="0">
                <a:latin typeface="Garamond"/>
                <a:cs typeface="Garamond"/>
              </a:rPr>
              <a:t>turn </a:t>
            </a:r>
            <a:r>
              <a:rPr sz="2050" dirty="0">
                <a:latin typeface="Garamond"/>
                <a:cs typeface="Garamond"/>
              </a:rPr>
              <a:t>outsourced </a:t>
            </a:r>
            <a:r>
              <a:rPr sz="2050" spc="15" dirty="0">
                <a:latin typeface="Garamond"/>
                <a:cs typeface="Garamond"/>
              </a:rPr>
              <a:t>package </a:t>
            </a:r>
            <a:r>
              <a:rPr sz="2050" spc="30" dirty="0">
                <a:latin typeface="Garamond"/>
                <a:cs typeface="Garamond"/>
              </a:rPr>
              <a:t>delivery </a:t>
            </a:r>
            <a:r>
              <a:rPr sz="2050" spc="15" dirty="0">
                <a:latin typeface="Garamond"/>
                <a:cs typeface="Garamond"/>
              </a:rPr>
              <a:t>to </a:t>
            </a:r>
            <a:r>
              <a:rPr sz="2050" spc="40" dirty="0">
                <a:latin typeface="Garamond"/>
                <a:cs typeface="Garamond"/>
              </a:rPr>
              <a:t>the  </a:t>
            </a:r>
            <a:r>
              <a:rPr sz="2050" spc="15" dirty="0">
                <a:latin typeface="Garamond"/>
                <a:cs typeface="Garamond"/>
              </a:rPr>
              <a:t>post </a:t>
            </a:r>
            <a:r>
              <a:rPr sz="2050" spc="-70" dirty="0">
                <a:latin typeface="Garamond"/>
                <a:cs typeface="Garamond"/>
              </a:rPr>
              <a:t>office </a:t>
            </a:r>
            <a:r>
              <a:rPr sz="2050" spc="-30" dirty="0">
                <a:latin typeface="Garamond"/>
                <a:cs typeface="Garamond"/>
              </a:rPr>
              <a:t>who </a:t>
            </a:r>
            <a:r>
              <a:rPr sz="2050" spc="25" dirty="0">
                <a:latin typeface="Garamond"/>
                <a:cs typeface="Garamond"/>
              </a:rPr>
              <a:t>in </a:t>
            </a:r>
            <a:r>
              <a:rPr sz="2050" spc="60" dirty="0">
                <a:latin typeface="Garamond"/>
                <a:cs typeface="Garamond"/>
              </a:rPr>
              <a:t>turn </a:t>
            </a:r>
            <a:r>
              <a:rPr sz="2050" dirty="0">
                <a:latin typeface="Garamond"/>
                <a:cs typeface="Garamond"/>
              </a:rPr>
              <a:t>outsourced single-hop  </a:t>
            </a:r>
            <a:r>
              <a:rPr sz="2050" spc="15" dirty="0">
                <a:latin typeface="Garamond"/>
                <a:cs typeface="Garamond"/>
              </a:rPr>
              <a:t>package </a:t>
            </a:r>
            <a:r>
              <a:rPr sz="2050" spc="25" dirty="0">
                <a:latin typeface="Garamond"/>
                <a:cs typeface="Garamond"/>
              </a:rPr>
              <a:t>transmission </a:t>
            </a:r>
            <a:r>
              <a:rPr sz="2050" spc="15" dirty="0">
                <a:latin typeface="Garamond"/>
                <a:cs typeface="Garamond"/>
              </a:rPr>
              <a:t>to </a:t>
            </a:r>
            <a:r>
              <a:rPr sz="2050" spc="114" dirty="0">
                <a:latin typeface="Garamond"/>
                <a:cs typeface="Garamond"/>
              </a:rPr>
              <a:t>a </a:t>
            </a:r>
            <a:r>
              <a:rPr sz="2050" spc="35" dirty="0">
                <a:latin typeface="Garamond"/>
                <a:cs typeface="Garamond"/>
              </a:rPr>
              <a:t>carrier</a:t>
            </a:r>
            <a:r>
              <a:rPr sz="2050" spc="310" dirty="0">
                <a:latin typeface="Garamond"/>
                <a:cs typeface="Garamond"/>
              </a:rPr>
              <a:t> </a:t>
            </a:r>
            <a:r>
              <a:rPr sz="2050" spc="40" dirty="0">
                <a:latin typeface="Garamond"/>
                <a:cs typeface="Garamond"/>
              </a:rPr>
              <a:t>etc.</a:t>
            </a:r>
            <a:endParaRPr sz="2050" dirty="0">
              <a:latin typeface="Garamond"/>
              <a:cs typeface="Garamond"/>
            </a:endParaRPr>
          </a:p>
          <a:p>
            <a:pPr marL="212090" marR="106045" indent="-199390">
              <a:lnSpc>
                <a:spcPct val="116300"/>
              </a:lnSpc>
              <a:spcBef>
                <a:spcPts val="905"/>
              </a:spcBef>
              <a:buFont typeface="Times New Roman"/>
              <a:buChar char="•"/>
              <a:tabLst>
                <a:tab pos="212725" algn="l"/>
              </a:tabLst>
            </a:pPr>
            <a:r>
              <a:rPr sz="2050" spc="45" dirty="0">
                <a:latin typeface="Garamond"/>
                <a:cs typeface="Garamond"/>
              </a:rPr>
              <a:t>Similarly, </a:t>
            </a:r>
            <a:r>
              <a:rPr sz="2050" spc="25" dirty="0">
                <a:latin typeface="Garamond"/>
                <a:cs typeface="Garamond"/>
              </a:rPr>
              <a:t>in </a:t>
            </a:r>
            <a:r>
              <a:rPr sz="2050" spc="10" dirty="0">
                <a:latin typeface="Garamond"/>
                <a:cs typeface="Garamond"/>
              </a:rPr>
              <a:t>networking, </a:t>
            </a:r>
            <a:r>
              <a:rPr sz="2050" spc="60" dirty="0">
                <a:latin typeface="Garamond"/>
                <a:cs typeface="Garamond"/>
              </a:rPr>
              <a:t>an </a:t>
            </a:r>
            <a:r>
              <a:rPr sz="2050" spc="40" dirty="0">
                <a:latin typeface="Garamond"/>
                <a:cs typeface="Garamond"/>
              </a:rPr>
              <a:t>email </a:t>
            </a:r>
            <a:r>
              <a:rPr sz="2050" spc="30" dirty="0">
                <a:latin typeface="Garamond"/>
                <a:cs typeface="Garamond"/>
              </a:rPr>
              <a:t>transfer </a:t>
            </a:r>
            <a:r>
              <a:rPr sz="2050" spc="15" dirty="0">
                <a:latin typeface="Garamond"/>
                <a:cs typeface="Garamond"/>
              </a:rPr>
              <a:t>is  </a:t>
            </a:r>
            <a:r>
              <a:rPr sz="2050" spc="5" dirty="0">
                <a:latin typeface="Garamond"/>
                <a:cs typeface="Garamond"/>
              </a:rPr>
              <a:t>simplified </a:t>
            </a:r>
            <a:r>
              <a:rPr sz="2050" spc="50" dirty="0">
                <a:latin typeface="Garamond"/>
                <a:cs typeface="Garamond"/>
              </a:rPr>
              <a:t>by </a:t>
            </a:r>
            <a:r>
              <a:rPr sz="2050" spc="30" dirty="0">
                <a:latin typeface="Garamond"/>
                <a:cs typeface="Garamond"/>
              </a:rPr>
              <a:t>subcontracting </a:t>
            </a:r>
            <a:r>
              <a:rPr sz="2050" spc="35" dirty="0">
                <a:latin typeface="Garamond"/>
                <a:cs typeface="Garamond"/>
              </a:rPr>
              <a:t>reliable </a:t>
            </a:r>
            <a:r>
              <a:rPr sz="2050" spc="30" dirty="0">
                <a:latin typeface="Garamond"/>
                <a:cs typeface="Garamond"/>
              </a:rPr>
              <a:t>delivery </a:t>
            </a:r>
            <a:r>
              <a:rPr sz="2050" spc="15" dirty="0">
                <a:latin typeface="Garamond"/>
                <a:cs typeface="Garamond"/>
              </a:rPr>
              <a:t>to </a:t>
            </a:r>
            <a:r>
              <a:rPr sz="2050" spc="114" dirty="0">
                <a:latin typeface="Garamond"/>
                <a:cs typeface="Garamond"/>
              </a:rPr>
              <a:t>a  </a:t>
            </a:r>
            <a:r>
              <a:rPr sz="2050" spc="45" dirty="0">
                <a:latin typeface="Garamond"/>
                <a:cs typeface="Garamond"/>
              </a:rPr>
              <a:t>transport </a:t>
            </a:r>
            <a:r>
              <a:rPr sz="2050" spc="25" dirty="0" smtClean="0">
                <a:latin typeface="Garamond"/>
                <a:cs typeface="Garamond"/>
              </a:rPr>
              <a:t>li</a:t>
            </a:r>
            <a:r>
              <a:rPr lang="en-US" sz="2050" spc="25" dirty="0" smtClean="0">
                <a:latin typeface="Garamond"/>
                <a:cs typeface="Garamond"/>
              </a:rPr>
              <a:t>k</a:t>
            </a:r>
            <a:r>
              <a:rPr sz="2050" spc="25" dirty="0" smtClean="0">
                <a:latin typeface="Garamond"/>
                <a:cs typeface="Garamond"/>
              </a:rPr>
              <a:t>e </a:t>
            </a:r>
            <a:r>
              <a:rPr sz="2050" spc="110" dirty="0">
                <a:latin typeface="Garamond"/>
                <a:cs typeface="Garamond"/>
              </a:rPr>
              <a:t>TCP </a:t>
            </a:r>
            <a:r>
              <a:rPr sz="2050" spc="-30" dirty="0">
                <a:latin typeface="Garamond"/>
                <a:cs typeface="Garamond"/>
              </a:rPr>
              <a:t>who </a:t>
            </a:r>
            <a:r>
              <a:rPr sz="2050" spc="25" dirty="0">
                <a:latin typeface="Garamond"/>
                <a:cs typeface="Garamond"/>
              </a:rPr>
              <a:t>subcontracts packet  </a:t>
            </a:r>
            <a:r>
              <a:rPr sz="2050" spc="30" dirty="0">
                <a:latin typeface="Garamond"/>
                <a:cs typeface="Garamond"/>
              </a:rPr>
              <a:t>delivery </a:t>
            </a:r>
            <a:r>
              <a:rPr sz="2050" spc="15" dirty="0">
                <a:latin typeface="Garamond"/>
                <a:cs typeface="Garamond"/>
              </a:rPr>
              <a:t>to </a:t>
            </a:r>
            <a:r>
              <a:rPr sz="2050" spc="40" dirty="0">
                <a:latin typeface="Garamond"/>
                <a:cs typeface="Garamond"/>
              </a:rPr>
              <a:t>the </a:t>
            </a:r>
            <a:r>
              <a:rPr sz="2050" dirty="0">
                <a:latin typeface="Garamond"/>
                <a:cs typeface="Garamond"/>
              </a:rPr>
              <a:t>network </a:t>
            </a:r>
            <a:r>
              <a:rPr sz="2050" spc="45" dirty="0">
                <a:latin typeface="Garamond"/>
                <a:cs typeface="Garamond"/>
              </a:rPr>
              <a:t>layer </a:t>
            </a:r>
            <a:r>
              <a:rPr sz="2050" spc="-30" dirty="0">
                <a:latin typeface="Garamond"/>
                <a:cs typeface="Garamond"/>
              </a:rPr>
              <a:t>who </a:t>
            </a:r>
            <a:r>
              <a:rPr sz="2050" spc="25" dirty="0">
                <a:latin typeface="Garamond"/>
                <a:cs typeface="Garamond"/>
              </a:rPr>
              <a:t>subcontracts </a:t>
            </a:r>
            <a:r>
              <a:rPr sz="2050" spc="15" dirty="0">
                <a:latin typeface="Garamond"/>
                <a:cs typeface="Garamond"/>
              </a:rPr>
              <a:t>to  </a:t>
            </a:r>
            <a:r>
              <a:rPr sz="2050" spc="40" dirty="0">
                <a:latin typeface="Garamond"/>
                <a:cs typeface="Garamond"/>
              </a:rPr>
              <a:t>the </a:t>
            </a:r>
            <a:r>
              <a:rPr sz="2050" spc="60" dirty="0">
                <a:latin typeface="Garamond"/>
                <a:cs typeface="Garamond"/>
              </a:rPr>
              <a:t>Data </a:t>
            </a:r>
            <a:r>
              <a:rPr sz="2050" spc="20" dirty="0">
                <a:latin typeface="Garamond"/>
                <a:cs typeface="Garamond"/>
              </a:rPr>
              <a:t>Link</a:t>
            </a:r>
            <a:r>
              <a:rPr sz="2050" spc="165" dirty="0">
                <a:latin typeface="Garamond"/>
                <a:cs typeface="Garamond"/>
              </a:rPr>
              <a:t> </a:t>
            </a:r>
            <a:r>
              <a:rPr sz="2050" spc="40" dirty="0">
                <a:latin typeface="Garamond"/>
                <a:cs typeface="Garamond"/>
              </a:rPr>
              <a:t>etc.</a:t>
            </a:r>
            <a:endParaRPr sz="2050" dirty="0">
              <a:latin typeface="Garamond"/>
              <a:cs typeface="Garamond"/>
            </a:endParaRPr>
          </a:p>
          <a:p>
            <a:pPr marL="212090" marR="5080" indent="-199390">
              <a:lnSpc>
                <a:spcPct val="116300"/>
              </a:lnSpc>
              <a:spcBef>
                <a:spcPts val="905"/>
              </a:spcBef>
              <a:buFont typeface="Times New Roman"/>
              <a:buChar char="•"/>
              <a:tabLst>
                <a:tab pos="212725" algn="l"/>
              </a:tabLst>
            </a:pPr>
            <a:r>
              <a:rPr sz="2050" spc="35" dirty="0">
                <a:latin typeface="Garamond"/>
                <a:cs typeface="Garamond"/>
              </a:rPr>
              <a:t>This </a:t>
            </a:r>
            <a:r>
              <a:rPr sz="2050" spc="15" dirty="0">
                <a:latin typeface="Garamond"/>
                <a:cs typeface="Garamond"/>
              </a:rPr>
              <a:t>division </a:t>
            </a:r>
            <a:r>
              <a:rPr sz="2050" spc="-100" dirty="0">
                <a:latin typeface="Garamond"/>
                <a:cs typeface="Garamond"/>
              </a:rPr>
              <a:t>of </a:t>
            </a:r>
            <a:r>
              <a:rPr sz="2050" spc="30" dirty="0">
                <a:latin typeface="Garamond"/>
                <a:cs typeface="Garamond"/>
              </a:rPr>
              <a:t>labor </a:t>
            </a:r>
            <a:r>
              <a:rPr sz="2050" spc="25" dirty="0">
                <a:latin typeface="Garamond"/>
                <a:cs typeface="Garamond"/>
              </a:rPr>
              <a:t>in </a:t>
            </a:r>
            <a:r>
              <a:rPr sz="2050" spc="5" dirty="0">
                <a:latin typeface="Garamond"/>
                <a:cs typeface="Garamond"/>
              </a:rPr>
              <a:t>networking </a:t>
            </a:r>
            <a:r>
              <a:rPr sz="2050" spc="15" dirty="0">
                <a:latin typeface="Garamond"/>
                <a:cs typeface="Garamond"/>
              </a:rPr>
              <a:t>is </a:t>
            </a:r>
            <a:r>
              <a:rPr sz="2050" spc="35" dirty="0">
                <a:latin typeface="Garamond"/>
                <a:cs typeface="Garamond"/>
              </a:rPr>
              <a:t>called  </a:t>
            </a:r>
            <a:r>
              <a:rPr sz="2050" i="1" spc="-20" dirty="0">
                <a:latin typeface="Arial"/>
                <a:cs typeface="Arial"/>
              </a:rPr>
              <a:t>layering</a:t>
            </a:r>
            <a:r>
              <a:rPr sz="2050" spc="-20" dirty="0">
                <a:latin typeface="Garamond"/>
                <a:cs typeface="Garamond"/>
              </a:rPr>
              <a:t>. </a:t>
            </a:r>
            <a:r>
              <a:rPr sz="2050" dirty="0">
                <a:latin typeface="Garamond"/>
                <a:cs typeface="Garamond"/>
              </a:rPr>
              <a:t>Each </a:t>
            </a:r>
            <a:r>
              <a:rPr sz="2050" spc="10" dirty="0">
                <a:latin typeface="Garamond"/>
                <a:cs typeface="Garamond"/>
              </a:rPr>
              <a:t>horizontal slice </a:t>
            </a:r>
            <a:r>
              <a:rPr sz="2050" spc="70" dirty="0">
                <a:latin typeface="Garamond"/>
                <a:cs typeface="Garamond"/>
              </a:rPr>
              <a:t>(layer) </a:t>
            </a:r>
            <a:r>
              <a:rPr sz="2050" spc="15" dirty="0">
                <a:latin typeface="Garamond"/>
                <a:cs typeface="Garamond"/>
              </a:rPr>
              <a:t>is </a:t>
            </a:r>
            <a:r>
              <a:rPr sz="2050" spc="5" dirty="0">
                <a:latin typeface="Garamond"/>
                <a:cs typeface="Garamond"/>
              </a:rPr>
              <a:t>given </a:t>
            </a:r>
            <a:r>
              <a:rPr sz="2050" spc="114" dirty="0">
                <a:latin typeface="Garamond"/>
                <a:cs typeface="Garamond"/>
              </a:rPr>
              <a:t>a  </a:t>
            </a:r>
            <a:r>
              <a:rPr sz="2050" spc="10" dirty="0">
                <a:latin typeface="Garamond"/>
                <a:cs typeface="Garamond"/>
              </a:rPr>
              <a:t>number </a:t>
            </a:r>
            <a:r>
              <a:rPr sz="2050" spc="60" dirty="0">
                <a:latin typeface="Garamond"/>
                <a:cs typeface="Garamond"/>
              </a:rPr>
              <a:t>starting </a:t>
            </a:r>
            <a:r>
              <a:rPr sz="2050" spc="45" dirty="0">
                <a:latin typeface="Garamond"/>
                <a:cs typeface="Garamond"/>
              </a:rPr>
              <a:t>with </a:t>
            </a:r>
            <a:r>
              <a:rPr sz="2050" spc="-15" dirty="0">
                <a:latin typeface="Garamond"/>
                <a:cs typeface="Garamond"/>
              </a:rPr>
              <a:t>1 </a:t>
            </a:r>
            <a:r>
              <a:rPr sz="2050" spc="-55" dirty="0">
                <a:latin typeface="Garamond"/>
                <a:cs typeface="Garamond"/>
              </a:rPr>
              <a:t>for </a:t>
            </a:r>
            <a:r>
              <a:rPr sz="2050" spc="35" dirty="0">
                <a:latin typeface="Garamond"/>
                <a:cs typeface="Garamond"/>
              </a:rPr>
              <a:t>physical, </a:t>
            </a:r>
            <a:r>
              <a:rPr sz="2050" spc="-15" dirty="0">
                <a:latin typeface="Garamond"/>
                <a:cs typeface="Garamond"/>
              </a:rPr>
              <a:t>2 </a:t>
            </a:r>
            <a:r>
              <a:rPr sz="2050" spc="-55" dirty="0">
                <a:latin typeface="Garamond"/>
                <a:cs typeface="Garamond"/>
              </a:rPr>
              <a:t>for </a:t>
            </a:r>
            <a:r>
              <a:rPr sz="2050" spc="95" dirty="0">
                <a:latin typeface="Garamond"/>
                <a:cs typeface="Garamond"/>
              </a:rPr>
              <a:t>data </a:t>
            </a:r>
            <a:r>
              <a:rPr sz="2050" spc="30" dirty="0">
                <a:latin typeface="Garamond"/>
                <a:cs typeface="Garamond"/>
              </a:rPr>
              <a:t>link  </a:t>
            </a:r>
            <a:r>
              <a:rPr sz="2050" spc="40" dirty="0">
                <a:latin typeface="Garamond"/>
                <a:cs typeface="Garamond"/>
              </a:rPr>
              <a:t>etc. While </a:t>
            </a:r>
            <a:r>
              <a:rPr sz="2050" spc="110" dirty="0">
                <a:latin typeface="Garamond"/>
                <a:cs typeface="Garamond"/>
              </a:rPr>
              <a:t>TCP </a:t>
            </a:r>
            <a:r>
              <a:rPr sz="2050" spc="20" dirty="0">
                <a:latin typeface="Garamond"/>
                <a:cs typeface="Garamond"/>
              </a:rPr>
              <a:t>only </a:t>
            </a:r>
            <a:r>
              <a:rPr sz="2050" spc="5" dirty="0">
                <a:latin typeface="Garamond"/>
                <a:cs typeface="Garamond"/>
              </a:rPr>
              <a:t>uses </a:t>
            </a:r>
            <a:r>
              <a:rPr sz="2050" spc="20" dirty="0">
                <a:latin typeface="Garamond"/>
                <a:cs typeface="Garamond"/>
              </a:rPr>
              <a:t>bottom </a:t>
            </a:r>
            <a:r>
              <a:rPr sz="2050" spc="-15" dirty="0">
                <a:latin typeface="Garamond"/>
                <a:cs typeface="Garamond"/>
              </a:rPr>
              <a:t>4 </a:t>
            </a:r>
            <a:r>
              <a:rPr sz="2050" spc="40" dirty="0">
                <a:latin typeface="Garamond"/>
                <a:cs typeface="Garamond"/>
              </a:rPr>
              <a:t>layers, </a:t>
            </a:r>
            <a:r>
              <a:rPr sz="2050" spc="10" dirty="0">
                <a:latin typeface="Garamond"/>
                <a:cs typeface="Garamond"/>
              </a:rPr>
              <a:t>most  </a:t>
            </a:r>
            <a:r>
              <a:rPr sz="2050" spc="25" dirty="0">
                <a:latin typeface="Garamond"/>
                <a:cs typeface="Garamond"/>
              </a:rPr>
              <a:t>general </a:t>
            </a:r>
            <a:r>
              <a:rPr sz="2050" spc="5" dirty="0">
                <a:latin typeface="Garamond"/>
                <a:cs typeface="Garamond"/>
              </a:rPr>
              <a:t>model </a:t>
            </a:r>
            <a:r>
              <a:rPr sz="2050" spc="15" dirty="0">
                <a:latin typeface="Garamond"/>
                <a:cs typeface="Garamond"/>
              </a:rPr>
              <a:t>is </a:t>
            </a:r>
            <a:r>
              <a:rPr sz="2050" spc="-40" dirty="0">
                <a:latin typeface="Garamond"/>
                <a:cs typeface="Garamond"/>
              </a:rPr>
              <a:t>OSI/ISO </a:t>
            </a:r>
            <a:r>
              <a:rPr sz="2050" spc="5" dirty="0">
                <a:latin typeface="Garamond"/>
                <a:cs typeface="Garamond"/>
              </a:rPr>
              <a:t>model </a:t>
            </a:r>
            <a:r>
              <a:rPr sz="2050" spc="-30" dirty="0">
                <a:latin typeface="Garamond"/>
                <a:cs typeface="Garamond"/>
              </a:rPr>
              <a:t>shown </a:t>
            </a:r>
            <a:r>
              <a:rPr sz="2050" spc="120" dirty="0">
                <a:latin typeface="Garamond"/>
                <a:cs typeface="Garamond"/>
              </a:rPr>
              <a:t> </a:t>
            </a:r>
            <a:r>
              <a:rPr sz="2050" spc="50" dirty="0">
                <a:latin typeface="Garamond"/>
                <a:cs typeface="Garamond"/>
              </a:rPr>
              <a:t>next.</a:t>
            </a:r>
            <a:endParaRPr sz="2050" dirty="0">
              <a:latin typeface="Garamond"/>
              <a:cs typeface="Garamon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20099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36556" y="946695"/>
            <a:ext cx="87630" cy="43815"/>
          </a:xfrm>
          <a:custGeom>
            <a:avLst/>
            <a:gdLst/>
            <a:ahLst/>
            <a:cxnLst/>
            <a:rect l="l" t="t" r="r" b="b"/>
            <a:pathLst>
              <a:path w="87629" h="43815">
                <a:moveTo>
                  <a:pt x="87249" y="43624"/>
                </a:moveTo>
                <a:lnTo>
                  <a:pt x="0" y="21805"/>
                </a:lnTo>
                <a:lnTo>
                  <a:pt x="87249" y="0"/>
                </a:lnTo>
              </a:path>
            </a:pathLst>
          </a:custGeom>
          <a:ln w="5453">
            <a:solidFill>
              <a:srgbClr val="000000"/>
            </a:solidFill>
          </a:ln>
        </p:spPr>
        <p:txBody>
          <a:bodyPr wrap="square" lIns="0" tIns="0" rIns="0" bIns="0" rtlCol="0"/>
          <a:lstStyle/>
          <a:p>
            <a:endParaRPr/>
          </a:p>
        </p:txBody>
      </p:sp>
      <p:sp>
        <p:nvSpPr>
          <p:cNvPr id="3" name="object 3"/>
          <p:cNvSpPr/>
          <p:nvPr/>
        </p:nvSpPr>
        <p:spPr>
          <a:xfrm>
            <a:off x="4909642" y="946695"/>
            <a:ext cx="87630" cy="43815"/>
          </a:xfrm>
          <a:custGeom>
            <a:avLst/>
            <a:gdLst/>
            <a:ahLst/>
            <a:cxnLst/>
            <a:rect l="l" t="t" r="r" b="b"/>
            <a:pathLst>
              <a:path w="87629" h="43815">
                <a:moveTo>
                  <a:pt x="0" y="0"/>
                </a:moveTo>
                <a:lnTo>
                  <a:pt x="87249" y="21805"/>
                </a:lnTo>
                <a:lnTo>
                  <a:pt x="0" y="43624"/>
                </a:lnTo>
              </a:path>
            </a:pathLst>
          </a:custGeom>
          <a:ln w="5453">
            <a:solidFill>
              <a:srgbClr val="000000"/>
            </a:solidFill>
          </a:ln>
        </p:spPr>
        <p:txBody>
          <a:bodyPr wrap="square" lIns="0" tIns="0" rIns="0" bIns="0" rtlCol="0"/>
          <a:lstStyle/>
          <a:p>
            <a:endParaRPr/>
          </a:p>
        </p:txBody>
      </p:sp>
      <p:sp>
        <p:nvSpPr>
          <p:cNvPr id="4" name="object 4"/>
          <p:cNvSpPr/>
          <p:nvPr/>
        </p:nvSpPr>
        <p:spPr>
          <a:xfrm>
            <a:off x="5071059" y="750369"/>
            <a:ext cx="1363345" cy="382270"/>
          </a:xfrm>
          <a:custGeom>
            <a:avLst/>
            <a:gdLst/>
            <a:ahLst/>
            <a:cxnLst/>
            <a:rect l="l" t="t" r="r" b="b"/>
            <a:pathLst>
              <a:path w="1363345" h="382269">
                <a:moveTo>
                  <a:pt x="0" y="381734"/>
                </a:moveTo>
                <a:lnTo>
                  <a:pt x="1363332" y="381734"/>
                </a:lnTo>
                <a:lnTo>
                  <a:pt x="1363332" y="0"/>
                </a:lnTo>
                <a:lnTo>
                  <a:pt x="0" y="0"/>
                </a:lnTo>
                <a:lnTo>
                  <a:pt x="0" y="381734"/>
                </a:lnTo>
                <a:close/>
              </a:path>
            </a:pathLst>
          </a:custGeom>
          <a:ln w="5453">
            <a:solidFill>
              <a:srgbClr val="000000"/>
            </a:solidFill>
          </a:ln>
        </p:spPr>
        <p:txBody>
          <a:bodyPr wrap="square" lIns="0" tIns="0" rIns="0" bIns="0" rtlCol="0"/>
          <a:lstStyle/>
          <a:p>
            <a:endParaRPr/>
          </a:p>
        </p:txBody>
      </p:sp>
      <p:sp>
        <p:nvSpPr>
          <p:cNvPr id="5" name="object 5"/>
          <p:cNvSpPr/>
          <p:nvPr/>
        </p:nvSpPr>
        <p:spPr>
          <a:xfrm>
            <a:off x="2398927" y="1151738"/>
            <a:ext cx="0" cy="342900"/>
          </a:xfrm>
          <a:custGeom>
            <a:avLst/>
            <a:gdLst/>
            <a:ahLst/>
            <a:cxnLst/>
            <a:rect l="l" t="t" r="r" b="b"/>
            <a:pathLst>
              <a:path h="342900">
                <a:moveTo>
                  <a:pt x="0" y="0"/>
                </a:moveTo>
                <a:lnTo>
                  <a:pt x="0" y="342468"/>
                </a:lnTo>
              </a:path>
            </a:pathLst>
          </a:custGeom>
          <a:ln w="5451">
            <a:solidFill>
              <a:srgbClr val="000000"/>
            </a:solidFill>
          </a:ln>
        </p:spPr>
        <p:txBody>
          <a:bodyPr wrap="square" lIns="0" tIns="0" rIns="0" bIns="0" rtlCol="0"/>
          <a:lstStyle/>
          <a:p>
            <a:endParaRPr/>
          </a:p>
        </p:txBody>
      </p:sp>
      <p:sp>
        <p:nvSpPr>
          <p:cNvPr id="6" name="object 6"/>
          <p:cNvSpPr/>
          <p:nvPr/>
        </p:nvSpPr>
        <p:spPr>
          <a:xfrm>
            <a:off x="2377109" y="1151737"/>
            <a:ext cx="43815" cy="87630"/>
          </a:xfrm>
          <a:custGeom>
            <a:avLst/>
            <a:gdLst/>
            <a:ahLst/>
            <a:cxnLst/>
            <a:rect l="l" t="t" r="r" b="b"/>
            <a:pathLst>
              <a:path w="43814" h="87630">
                <a:moveTo>
                  <a:pt x="0" y="87261"/>
                </a:moveTo>
                <a:lnTo>
                  <a:pt x="21818" y="0"/>
                </a:lnTo>
                <a:lnTo>
                  <a:pt x="43624" y="87261"/>
                </a:lnTo>
              </a:path>
            </a:pathLst>
          </a:custGeom>
          <a:ln w="5453">
            <a:solidFill>
              <a:srgbClr val="000000"/>
            </a:solidFill>
          </a:ln>
        </p:spPr>
        <p:txBody>
          <a:bodyPr wrap="square" lIns="0" tIns="0" rIns="0" bIns="0" rtlCol="0"/>
          <a:lstStyle/>
          <a:p>
            <a:endParaRPr/>
          </a:p>
        </p:txBody>
      </p:sp>
      <p:sp>
        <p:nvSpPr>
          <p:cNvPr id="7" name="object 7"/>
          <p:cNvSpPr/>
          <p:nvPr/>
        </p:nvSpPr>
        <p:spPr>
          <a:xfrm>
            <a:off x="2377109" y="1406956"/>
            <a:ext cx="43815" cy="87630"/>
          </a:xfrm>
          <a:custGeom>
            <a:avLst/>
            <a:gdLst/>
            <a:ahLst/>
            <a:cxnLst/>
            <a:rect l="l" t="t" r="r" b="b"/>
            <a:pathLst>
              <a:path w="43814" h="87630">
                <a:moveTo>
                  <a:pt x="43624" y="0"/>
                </a:moveTo>
                <a:lnTo>
                  <a:pt x="21818" y="87249"/>
                </a:lnTo>
                <a:lnTo>
                  <a:pt x="0" y="0"/>
                </a:lnTo>
              </a:path>
            </a:pathLst>
          </a:custGeom>
          <a:ln w="5453">
            <a:solidFill>
              <a:srgbClr val="000000"/>
            </a:solidFill>
          </a:ln>
        </p:spPr>
        <p:txBody>
          <a:bodyPr wrap="square" lIns="0" tIns="0" rIns="0" bIns="0" rtlCol="0"/>
          <a:lstStyle/>
          <a:p>
            <a:endParaRPr/>
          </a:p>
        </p:txBody>
      </p:sp>
      <p:sp>
        <p:nvSpPr>
          <p:cNvPr id="8" name="object 8"/>
          <p:cNvSpPr/>
          <p:nvPr/>
        </p:nvSpPr>
        <p:spPr>
          <a:xfrm>
            <a:off x="5670930" y="1151738"/>
            <a:ext cx="0" cy="342900"/>
          </a:xfrm>
          <a:custGeom>
            <a:avLst/>
            <a:gdLst/>
            <a:ahLst/>
            <a:cxnLst/>
            <a:rect l="l" t="t" r="r" b="b"/>
            <a:pathLst>
              <a:path h="342900">
                <a:moveTo>
                  <a:pt x="0" y="0"/>
                </a:moveTo>
                <a:lnTo>
                  <a:pt x="0" y="342468"/>
                </a:lnTo>
              </a:path>
            </a:pathLst>
          </a:custGeom>
          <a:ln w="5452">
            <a:solidFill>
              <a:srgbClr val="000000"/>
            </a:solidFill>
          </a:ln>
        </p:spPr>
        <p:txBody>
          <a:bodyPr wrap="square" lIns="0" tIns="0" rIns="0" bIns="0" rtlCol="0"/>
          <a:lstStyle/>
          <a:p>
            <a:endParaRPr/>
          </a:p>
        </p:txBody>
      </p:sp>
      <p:sp>
        <p:nvSpPr>
          <p:cNvPr id="9" name="object 9"/>
          <p:cNvSpPr/>
          <p:nvPr/>
        </p:nvSpPr>
        <p:spPr>
          <a:xfrm>
            <a:off x="5649112" y="1151737"/>
            <a:ext cx="43815" cy="87630"/>
          </a:xfrm>
          <a:custGeom>
            <a:avLst/>
            <a:gdLst/>
            <a:ahLst/>
            <a:cxnLst/>
            <a:rect l="l" t="t" r="r" b="b"/>
            <a:pathLst>
              <a:path w="43814" h="87630">
                <a:moveTo>
                  <a:pt x="0" y="87261"/>
                </a:moveTo>
                <a:lnTo>
                  <a:pt x="21818" y="0"/>
                </a:lnTo>
                <a:lnTo>
                  <a:pt x="43637" y="87261"/>
                </a:lnTo>
              </a:path>
            </a:pathLst>
          </a:custGeom>
          <a:ln w="5453">
            <a:solidFill>
              <a:srgbClr val="000000"/>
            </a:solidFill>
          </a:ln>
        </p:spPr>
        <p:txBody>
          <a:bodyPr wrap="square" lIns="0" tIns="0" rIns="0" bIns="0" rtlCol="0"/>
          <a:lstStyle/>
          <a:p>
            <a:endParaRPr/>
          </a:p>
        </p:txBody>
      </p:sp>
      <p:sp>
        <p:nvSpPr>
          <p:cNvPr id="10" name="object 10"/>
          <p:cNvSpPr/>
          <p:nvPr/>
        </p:nvSpPr>
        <p:spPr>
          <a:xfrm>
            <a:off x="5649112" y="1406956"/>
            <a:ext cx="43815" cy="87630"/>
          </a:xfrm>
          <a:custGeom>
            <a:avLst/>
            <a:gdLst/>
            <a:ahLst/>
            <a:cxnLst/>
            <a:rect l="l" t="t" r="r" b="b"/>
            <a:pathLst>
              <a:path w="43814" h="87630">
                <a:moveTo>
                  <a:pt x="43637" y="0"/>
                </a:moveTo>
                <a:lnTo>
                  <a:pt x="21818" y="87249"/>
                </a:lnTo>
                <a:lnTo>
                  <a:pt x="0" y="0"/>
                </a:lnTo>
              </a:path>
            </a:pathLst>
          </a:custGeom>
          <a:ln w="5453">
            <a:solidFill>
              <a:srgbClr val="000000"/>
            </a:solidFill>
          </a:ln>
        </p:spPr>
        <p:txBody>
          <a:bodyPr wrap="square" lIns="0" tIns="0" rIns="0" bIns="0" rtlCol="0"/>
          <a:lstStyle/>
          <a:p>
            <a:endParaRPr/>
          </a:p>
        </p:txBody>
      </p:sp>
      <p:sp>
        <p:nvSpPr>
          <p:cNvPr id="11" name="object 11"/>
          <p:cNvSpPr/>
          <p:nvPr/>
        </p:nvSpPr>
        <p:spPr>
          <a:xfrm>
            <a:off x="1853590" y="750369"/>
            <a:ext cx="1363345" cy="382270"/>
          </a:xfrm>
          <a:custGeom>
            <a:avLst/>
            <a:gdLst/>
            <a:ahLst/>
            <a:cxnLst/>
            <a:rect l="l" t="t" r="r" b="b"/>
            <a:pathLst>
              <a:path w="1363345" h="382269">
                <a:moveTo>
                  <a:pt x="0" y="381734"/>
                </a:moveTo>
                <a:lnTo>
                  <a:pt x="1363332" y="381734"/>
                </a:lnTo>
                <a:lnTo>
                  <a:pt x="1363332" y="0"/>
                </a:lnTo>
                <a:lnTo>
                  <a:pt x="0" y="0"/>
                </a:lnTo>
                <a:lnTo>
                  <a:pt x="0" y="381734"/>
                </a:lnTo>
                <a:close/>
              </a:path>
            </a:pathLst>
          </a:custGeom>
          <a:ln w="5453">
            <a:solidFill>
              <a:srgbClr val="000000"/>
            </a:solidFill>
          </a:ln>
        </p:spPr>
        <p:txBody>
          <a:bodyPr wrap="square" lIns="0" tIns="0" rIns="0" bIns="0" rtlCol="0"/>
          <a:lstStyle/>
          <a:p>
            <a:endParaRPr/>
          </a:p>
        </p:txBody>
      </p:sp>
      <p:sp>
        <p:nvSpPr>
          <p:cNvPr id="12" name="object 12"/>
          <p:cNvSpPr/>
          <p:nvPr/>
        </p:nvSpPr>
        <p:spPr>
          <a:xfrm>
            <a:off x="1853590" y="1513842"/>
            <a:ext cx="1363345" cy="382270"/>
          </a:xfrm>
          <a:custGeom>
            <a:avLst/>
            <a:gdLst/>
            <a:ahLst/>
            <a:cxnLst/>
            <a:rect l="l" t="t" r="r" b="b"/>
            <a:pathLst>
              <a:path w="1363345" h="382269">
                <a:moveTo>
                  <a:pt x="0" y="381734"/>
                </a:moveTo>
                <a:lnTo>
                  <a:pt x="1363332" y="381734"/>
                </a:lnTo>
                <a:lnTo>
                  <a:pt x="1363332" y="0"/>
                </a:lnTo>
                <a:lnTo>
                  <a:pt x="0" y="0"/>
                </a:lnTo>
                <a:lnTo>
                  <a:pt x="0" y="381734"/>
                </a:lnTo>
                <a:close/>
              </a:path>
            </a:pathLst>
          </a:custGeom>
          <a:ln w="5453">
            <a:solidFill>
              <a:srgbClr val="000000"/>
            </a:solidFill>
          </a:ln>
        </p:spPr>
        <p:txBody>
          <a:bodyPr wrap="square" lIns="0" tIns="0" rIns="0" bIns="0" rtlCol="0"/>
          <a:lstStyle/>
          <a:p>
            <a:endParaRPr/>
          </a:p>
        </p:txBody>
      </p:sp>
      <p:sp>
        <p:nvSpPr>
          <p:cNvPr id="13" name="object 13"/>
          <p:cNvSpPr/>
          <p:nvPr/>
        </p:nvSpPr>
        <p:spPr>
          <a:xfrm>
            <a:off x="1853590" y="2277315"/>
            <a:ext cx="1363345" cy="382270"/>
          </a:xfrm>
          <a:custGeom>
            <a:avLst/>
            <a:gdLst/>
            <a:ahLst/>
            <a:cxnLst/>
            <a:rect l="l" t="t" r="r" b="b"/>
            <a:pathLst>
              <a:path w="1363345" h="382269">
                <a:moveTo>
                  <a:pt x="0" y="381734"/>
                </a:moveTo>
                <a:lnTo>
                  <a:pt x="1363332" y="381734"/>
                </a:lnTo>
                <a:lnTo>
                  <a:pt x="1363332" y="0"/>
                </a:lnTo>
                <a:lnTo>
                  <a:pt x="0" y="0"/>
                </a:lnTo>
                <a:lnTo>
                  <a:pt x="0" y="381734"/>
                </a:lnTo>
                <a:close/>
              </a:path>
            </a:pathLst>
          </a:custGeom>
          <a:ln w="5453">
            <a:solidFill>
              <a:srgbClr val="000000"/>
            </a:solidFill>
          </a:ln>
        </p:spPr>
        <p:txBody>
          <a:bodyPr wrap="square" lIns="0" tIns="0" rIns="0" bIns="0" rtlCol="0"/>
          <a:lstStyle/>
          <a:p>
            <a:endParaRPr/>
          </a:p>
        </p:txBody>
      </p:sp>
      <p:sp>
        <p:nvSpPr>
          <p:cNvPr id="14" name="object 14"/>
          <p:cNvSpPr/>
          <p:nvPr/>
        </p:nvSpPr>
        <p:spPr>
          <a:xfrm>
            <a:off x="2398927" y="1915211"/>
            <a:ext cx="0" cy="342900"/>
          </a:xfrm>
          <a:custGeom>
            <a:avLst/>
            <a:gdLst/>
            <a:ahLst/>
            <a:cxnLst/>
            <a:rect l="l" t="t" r="r" b="b"/>
            <a:pathLst>
              <a:path h="342900">
                <a:moveTo>
                  <a:pt x="0" y="0"/>
                </a:moveTo>
                <a:lnTo>
                  <a:pt x="0" y="342468"/>
                </a:lnTo>
              </a:path>
            </a:pathLst>
          </a:custGeom>
          <a:ln w="5451">
            <a:solidFill>
              <a:srgbClr val="000000"/>
            </a:solidFill>
          </a:ln>
        </p:spPr>
        <p:txBody>
          <a:bodyPr wrap="square" lIns="0" tIns="0" rIns="0" bIns="0" rtlCol="0"/>
          <a:lstStyle/>
          <a:p>
            <a:endParaRPr/>
          </a:p>
        </p:txBody>
      </p:sp>
      <p:sp>
        <p:nvSpPr>
          <p:cNvPr id="15" name="object 15"/>
          <p:cNvSpPr/>
          <p:nvPr/>
        </p:nvSpPr>
        <p:spPr>
          <a:xfrm>
            <a:off x="2377109" y="1915210"/>
            <a:ext cx="43815" cy="87630"/>
          </a:xfrm>
          <a:custGeom>
            <a:avLst/>
            <a:gdLst/>
            <a:ahLst/>
            <a:cxnLst/>
            <a:rect l="l" t="t" r="r" b="b"/>
            <a:pathLst>
              <a:path w="43814" h="87630">
                <a:moveTo>
                  <a:pt x="0" y="87249"/>
                </a:moveTo>
                <a:lnTo>
                  <a:pt x="21818" y="0"/>
                </a:lnTo>
                <a:lnTo>
                  <a:pt x="43624" y="87249"/>
                </a:lnTo>
              </a:path>
            </a:pathLst>
          </a:custGeom>
          <a:ln w="5453">
            <a:solidFill>
              <a:srgbClr val="000000"/>
            </a:solidFill>
          </a:ln>
        </p:spPr>
        <p:txBody>
          <a:bodyPr wrap="square" lIns="0" tIns="0" rIns="0" bIns="0" rtlCol="0"/>
          <a:lstStyle/>
          <a:p>
            <a:endParaRPr/>
          </a:p>
        </p:txBody>
      </p:sp>
      <p:sp>
        <p:nvSpPr>
          <p:cNvPr id="16" name="object 16"/>
          <p:cNvSpPr/>
          <p:nvPr/>
        </p:nvSpPr>
        <p:spPr>
          <a:xfrm>
            <a:off x="2377109" y="2170429"/>
            <a:ext cx="43815" cy="87630"/>
          </a:xfrm>
          <a:custGeom>
            <a:avLst/>
            <a:gdLst/>
            <a:ahLst/>
            <a:cxnLst/>
            <a:rect l="l" t="t" r="r" b="b"/>
            <a:pathLst>
              <a:path w="43814" h="87630">
                <a:moveTo>
                  <a:pt x="43624" y="0"/>
                </a:moveTo>
                <a:lnTo>
                  <a:pt x="21818" y="87249"/>
                </a:lnTo>
                <a:lnTo>
                  <a:pt x="0" y="0"/>
                </a:lnTo>
              </a:path>
            </a:pathLst>
          </a:custGeom>
          <a:ln w="5453">
            <a:solidFill>
              <a:srgbClr val="000000"/>
            </a:solidFill>
          </a:ln>
        </p:spPr>
        <p:txBody>
          <a:bodyPr wrap="square" lIns="0" tIns="0" rIns="0" bIns="0" rtlCol="0"/>
          <a:lstStyle/>
          <a:p>
            <a:endParaRPr/>
          </a:p>
        </p:txBody>
      </p:sp>
      <p:sp>
        <p:nvSpPr>
          <p:cNvPr id="17" name="object 17"/>
          <p:cNvSpPr/>
          <p:nvPr/>
        </p:nvSpPr>
        <p:spPr>
          <a:xfrm>
            <a:off x="2398927" y="2678684"/>
            <a:ext cx="0" cy="342900"/>
          </a:xfrm>
          <a:custGeom>
            <a:avLst/>
            <a:gdLst/>
            <a:ahLst/>
            <a:cxnLst/>
            <a:rect l="l" t="t" r="r" b="b"/>
            <a:pathLst>
              <a:path h="342900">
                <a:moveTo>
                  <a:pt x="0" y="0"/>
                </a:moveTo>
                <a:lnTo>
                  <a:pt x="0" y="342468"/>
                </a:lnTo>
              </a:path>
            </a:pathLst>
          </a:custGeom>
          <a:ln w="5451">
            <a:solidFill>
              <a:srgbClr val="000000"/>
            </a:solidFill>
          </a:ln>
        </p:spPr>
        <p:txBody>
          <a:bodyPr wrap="square" lIns="0" tIns="0" rIns="0" bIns="0" rtlCol="0"/>
          <a:lstStyle/>
          <a:p>
            <a:endParaRPr/>
          </a:p>
        </p:txBody>
      </p:sp>
      <p:sp>
        <p:nvSpPr>
          <p:cNvPr id="18" name="object 18"/>
          <p:cNvSpPr/>
          <p:nvPr/>
        </p:nvSpPr>
        <p:spPr>
          <a:xfrm>
            <a:off x="2377109" y="2678683"/>
            <a:ext cx="43815" cy="87630"/>
          </a:xfrm>
          <a:custGeom>
            <a:avLst/>
            <a:gdLst/>
            <a:ahLst/>
            <a:cxnLst/>
            <a:rect l="l" t="t" r="r" b="b"/>
            <a:pathLst>
              <a:path w="43814" h="87630">
                <a:moveTo>
                  <a:pt x="0" y="87249"/>
                </a:moveTo>
                <a:lnTo>
                  <a:pt x="21818" y="0"/>
                </a:lnTo>
                <a:lnTo>
                  <a:pt x="43624" y="87249"/>
                </a:lnTo>
              </a:path>
            </a:pathLst>
          </a:custGeom>
          <a:ln w="5453">
            <a:solidFill>
              <a:srgbClr val="000000"/>
            </a:solidFill>
          </a:ln>
        </p:spPr>
        <p:txBody>
          <a:bodyPr wrap="square" lIns="0" tIns="0" rIns="0" bIns="0" rtlCol="0"/>
          <a:lstStyle/>
          <a:p>
            <a:endParaRPr/>
          </a:p>
        </p:txBody>
      </p:sp>
      <p:sp>
        <p:nvSpPr>
          <p:cNvPr id="19" name="object 19"/>
          <p:cNvSpPr/>
          <p:nvPr/>
        </p:nvSpPr>
        <p:spPr>
          <a:xfrm>
            <a:off x="2377109" y="2933890"/>
            <a:ext cx="43815" cy="87630"/>
          </a:xfrm>
          <a:custGeom>
            <a:avLst/>
            <a:gdLst/>
            <a:ahLst/>
            <a:cxnLst/>
            <a:rect l="l" t="t" r="r" b="b"/>
            <a:pathLst>
              <a:path w="43814" h="87630">
                <a:moveTo>
                  <a:pt x="43624" y="0"/>
                </a:moveTo>
                <a:lnTo>
                  <a:pt x="21818" y="87261"/>
                </a:lnTo>
                <a:lnTo>
                  <a:pt x="0" y="0"/>
                </a:lnTo>
              </a:path>
            </a:pathLst>
          </a:custGeom>
          <a:ln w="5453">
            <a:solidFill>
              <a:srgbClr val="000000"/>
            </a:solidFill>
          </a:ln>
        </p:spPr>
        <p:txBody>
          <a:bodyPr wrap="square" lIns="0" tIns="0" rIns="0" bIns="0" rtlCol="0"/>
          <a:lstStyle/>
          <a:p>
            <a:endParaRPr/>
          </a:p>
        </p:txBody>
      </p:sp>
      <p:sp>
        <p:nvSpPr>
          <p:cNvPr id="20" name="object 20"/>
          <p:cNvSpPr/>
          <p:nvPr/>
        </p:nvSpPr>
        <p:spPr>
          <a:xfrm>
            <a:off x="5071059" y="1513842"/>
            <a:ext cx="1363345" cy="382270"/>
          </a:xfrm>
          <a:custGeom>
            <a:avLst/>
            <a:gdLst/>
            <a:ahLst/>
            <a:cxnLst/>
            <a:rect l="l" t="t" r="r" b="b"/>
            <a:pathLst>
              <a:path w="1363345" h="382269">
                <a:moveTo>
                  <a:pt x="0" y="381734"/>
                </a:moveTo>
                <a:lnTo>
                  <a:pt x="1363332" y="381734"/>
                </a:lnTo>
                <a:lnTo>
                  <a:pt x="1363332" y="0"/>
                </a:lnTo>
                <a:lnTo>
                  <a:pt x="0" y="0"/>
                </a:lnTo>
                <a:lnTo>
                  <a:pt x="0" y="381734"/>
                </a:lnTo>
                <a:close/>
              </a:path>
            </a:pathLst>
          </a:custGeom>
          <a:ln w="5453">
            <a:solidFill>
              <a:srgbClr val="000000"/>
            </a:solidFill>
          </a:ln>
        </p:spPr>
        <p:txBody>
          <a:bodyPr wrap="square" lIns="0" tIns="0" rIns="0" bIns="0" rtlCol="0"/>
          <a:lstStyle/>
          <a:p>
            <a:endParaRPr/>
          </a:p>
        </p:txBody>
      </p:sp>
      <p:sp>
        <p:nvSpPr>
          <p:cNvPr id="21" name="object 21"/>
          <p:cNvSpPr/>
          <p:nvPr/>
        </p:nvSpPr>
        <p:spPr>
          <a:xfrm>
            <a:off x="5670930" y="1915211"/>
            <a:ext cx="0" cy="342900"/>
          </a:xfrm>
          <a:custGeom>
            <a:avLst/>
            <a:gdLst/>
            <a:ahLst/>
            <a:cxnLst/>
            <a:rect l="l" t="t" r="r" b="b"/>
            <a:pathLst>
              <a:path h="342900">
                <a:moveTo>
                  <a:pt x="0" y="0"/>
                </a:moveTo>
                <a:lnTo>
                  <a:pt x="0" y="342468"/>
                </a:lnTo>
              </a:path>
            </a:pathLst>
          </a:custGeom>
          <a:ln w="5452">
            <a:solidFill>
              <a:srgbClr val="000000"/>
            </a:solidFill>
          </a:ln>
        </p:spPr>
        <p:txBody>
          <a:bodyPr wrap="square" lIns="0" tIns="0" rIns="0" bIns="0" rtlCol="0"/>
          <a:lstStyle/>
          <a:p>
            <a:endParaRPr/>
          </a:p>
        </p:txBody>
      </p:sp>
      <p:sp>
        <p:nvSpPr>
          <p:cNvPr id="22" name="object 22"/>
          <p:cNvSpPr/>
          <p:nvPr/>
        </p:nvSpPr>
        <p:spPr>
          <a:xfrm>
            <a:off x="5649112" y="1915210"/>
            <a:ext cx="43815" cy="87630"/>
          </a:xfrm>
          <a:custGeom>
            <a:avLst/>
            <a:gdLst/>
            <a:ahLst/>
            <a:cxnLst/>
            <a:rect l="l" t="t" r="r" b="b"/>
            <a:pathLst>
              <a:path w="43814" h="87630">
                <a:moveTo>
                  <a:pt x="0" y="87249"/>
                </a:moveTo>
                <a:lnTo>
                  <a:pt x="21818" y="0"/>
                </a:lnTo>
                <a:lnTo>
                  <a:pt x="43637" y="87249"/>
                </a:lnTo>
              </a:path>
            </a:pathLst>
          </a:custGeom>
          <a:ln w="5453">
            <a:solidFill>
              <a:srgbClr val="000000"/>
            </a:solidFill>
          </a:ln>
        </p:spPr>
        <p:txBody>
          <a:bodyPr wrap="square" lIns="0" tIns="0" rIns="0" bIns="0" rtlCol="0"/>
          <a:lstStyle/>
          <a:p>
            <a:endParaRPr/>
          </a:p>
        </p:txBody>
      </p:sp>
      <p:sp>
        <p:nvSpPr>
          <p:cNvPr id="23" name="object 23"/>
          <p:cNvSpPr/>
          <p:nvPr/>
        </p:nvSpPr>
        <p:spPr>
          <a:xfrm>
            <a:off x="5649112" y="2170429"/>
            <a:ext cx="43815" cy="87630"/>
          </a:xfrm>
          <a:custGeom>
            <a:avLst/>
            <a:gdLst/>
            <a:ahLst/>
            <a:cxnLst/>
            <a:rect l="l" t="t" r="r" b="b"/>
            <a:pathLst>
              <a:path w="43814" h="87630">
                <a:moveTo>
                  <a:pt x="43637" y="0"/>
                </a:moveTo>
                <a:lnTo>
                  <a:pt x="21818" y="87249"/>
                </a:lnTo>
                <a:lnTo>
                  <a:pt x="0" y="0"/>
                </a:lnTo>
              </a:path>
            </a:pathLst>
          </a:custGeom>
          <a:ln w="5453">
            <a:solidFill>
              <a:srgbClr val="000000"/>
            </a:solidFill>
          </a:ln>
        </p:spPr>
        <p:txBody>
          <a:bodyPr wrap="square" lIns="0" tIns="0" rIns="0" bIns="0" rtlCol="0"/>
          <a:lstStyle/>
          <a:p>
            <a:endParaRPr/>
          </a:p>
        </p:txBody>
      </p:sp>
      <p:sp>
        <p:nvSpPr>
          <p:cNvPr id="24" name="object 24"/>
          <p:cNvSpPr/>
          <p:nvPr/>
        </p:nvSpPr>
        <p:spPr>
          <a:xfrm>
            <a:off x="5071059" y="2277315"/>
            <a:ext cx="1363345" cy="382270"/>
          </a:xfrm>
          <a:custGeom>
            <a:avLst/>
            <a:gdLst/>
            <a:ahLst/>
            <a:cxnLst/>
            <a:rect l="l" t="t" r="r" b="b"/>
            <a:pathLst>
              <a:path w="1363345" h="382269">
                <a:moveTo>
                  <a:pt x="0" y="381734"/>
                </a:moveTo>
                <a:lnTo>
                  <a:pt x="1363332" y="381734"/>
                </a:lnTo>
                <a:lnTo>
                  <a:pt x="1363332" y="0"/>
                </a:lnTo>
                <a:lnTo>
                  <a:pt x="0" y="0"/>
                </a:lnTo>
                <a:lnTo>
                  <a:pt x="0" y="381734"/>
                </a:lnTo>
                <a:close/>
              </a:path>
            </a:pathLst>
          </a:custGeom>
          <a:ln w="5453">
            <a:solidFill>
              <a:srgbClr val="000000"/>
            </a:solidFill>
          </a:ln>
        </p:spPr>
        <p:txBody>
          <a:bodyPr wrap="square" lIns="0" tIns="0" rIns="0" bIns="0" rtlCol="0"/>
          <a:lstStyle/>
          <a:p>
            <a:endParaRPr/>
          </a:p>
        </p:txBody>
      </p:sp>
      <p:sp>
        <p:nvSpPr>
          <p:cNvPr id="25" name="object 25"/>
          <p:cNvSpPr/>
          <p:nvPr/>
        </p:nvSpPr>
        <p:spPr>
          <a:xfrm>
            <a:off x="1853590" y="3040776"/>
            <a:ext cx="1363345" cy="382270"/>
          </a:xfrm>
          <a:custGeom>
            <a:avLst/>
            <a:gdLst/>
            <a:ahLst/>
            <a:cxnLst/>
            <a:rect l="l" t="t" r="r" b="b"/>
            <a:pathLst>
              <a:path w="1363345" h="382270">
                <a:moveTo>
                  <a:pt x="0" y="381734"/>
                </a:moveTo>
                <a:lnTo>
                  <a:pt x="1363332" y="381734"/>
                </a:lnTo>
                <a:lnTo>
                  <a:pt x="1363332" y="0"/>
                </a:lnTo>
                <a:lnTo>
                  <a:pt x="0" y="0"/>
                </a:lnTo>
                <a:lnTo>
                  <a:pt x="0" y="381734"/>
                </a:lnTo>
                <a:close/>
              </a:path>
            </a:pathLst>
          </a:custGeom>
          <a:ln w="5453">
            <a:solidFill>
              <a:srgbClr val="000000"/>
            </a:solidFill>
          </a:ln>
        </p:spPr>
        <p:txBody>
          <a:bodyPr wrap="square" lIns="0" tIns="0" rIns="0" bIns="0" rtlCol="0"/>
          <a:lstStyle/>
          <a:p>
            <a:endParaRPr/>
          </a:p>
        </p:txBody>
      </p:sp>
      <p:sp>
        <p:nvSpPr>
          <p:cNvPr id="26" name="object 26"/>
          <p:cNvSpPr/>
          <p:nvPr/>
        </p:nvSpPr>
        <p:spPr>
          <a:xfrm>
            <a:off x="1799056" y="3804249"/>
            <a:ext cx="1363345" cy="382270"/>
          </a:xfrm>
          <a:custGeom>
            <a:avLst/>
            <a:gdLst/>
            <a:ahLst/>
            <a:cxnLst/>
            <a:rect l="l" t="t" r="r" b="b"/>
            <a:pathLst>
              <a:path w="1363345" h="382270">
                <a:moveTo>
                  <a:pt x="0" y="381734"/>
                </a:moveTo>
                <a:lnTo>
                  <a:pt x="1363332" y="381734"/>
                </a:lnTo>
                <a:lnTo>
                  <a:pt x="1363332" y="0"/>
                </a:lnTo>
                <a:lnTo>
                  <a:pt x="0" y="0"/>
                </a:lnTo>
                <a:lnTo>
                  <a:pt x="0" y="381734"/>
                </a:lnTo>
                <a:close/>
              </a:path>
            </a:pathLst>
          </a:custGeom>
          <a:ln w="5453">
            <a:solidFill>
              <a:srgbClr val="000000"/>
            </a:solidFill>
          </a:ln>
        </p:spPr>
        <p:txBody>
          <a:bodyPr wrap="square" lIns="0" tIns="0" rIns="0" bIns="0" rtlCol="0"/>
          <a:lstStyle/>
          <a:p>
            <a:endParaRPr/>
          </a:p>
        </p:txBody>
      </p:sp>
      <p:sp>
        <p:nvSpPr>
          <p:cNvPr id="27" name="object 27"/>
          <p:cNvSpPr/>
          <p:nvPr/>
        </p:nvSpPr>
        <p:spPr>
          <a:xfrm>
            <a:off x="2398927" y="4205618"/>
            <a:ext cx="0" cy="342900"/>
          </a:xfrm>
          <a:custGeom>
            <a:avLst/>
            <a:gdLst/>
            <a:ahLst/>
            <a:cxnLst/>
            <a:rect l="l" t="t" r="r" b="b"/>
            <a:pathLst>
              <a:path h="342900">
                <a:moveTo>
                  <a:pt x="0" y="0"/>
                </a:moveTo>
                <a:lnTo>
                  <a:pt x="0" y="342468"/>
                </a:lnTo>
              </a:path>
            </a:pathLst>
          </a:custGeom>
          <a:ln w="5451">
            <a:solidFill>
              <a:srgbClr val="000000"/>
            </a:solidFill>
          </a:ln>
        </p:spPr>
        <p:txBody>
          <a:bodyPr wrap="square" lIns="0" tIns="0" rIns="0" bIns="0" rtlCol="0"/>
          <a:lstStyle/>
          <a:p>
            <a:endParaRPr/>
          </a:p>
        </p:txBody>
      </p:sp>
      <p:sp>
        <p:nvSpPr>
          <p:cNvPr id="28" name="object 28"/>
          <p:cNvSpPr/>
          <p:nvPr/>
        </p:nvSpPr>
        <p:spPr>
          <a:xfrm>
            <a:off x="2377109" y="4205617"/>
            <a:ext cx="43815" cy="87630"/>
          </a:xfrm>
          <a:custGeom>
            <a:avLst/>
            <a:gdLst/>
            <a:ahLst/>
            <a:cxnLst/>
            <a:rect l="l" t="t" r="r" b="b"/>
            <a:pathLst>
              <a:path w="43814" h="87629">
                <a:moveTo>
                  <a:pt x="0" y="87249"/>
                </a:moveTo>
                <a:lnTo>
                  <a:pt x="21818" y="0"/>
                </a:lnTo>
                <a:lnTo>
                  <a:pt x="43624" y="87249"/>
                </a:lnTo>
              </a:path>
            </a:pathLst>
          </a:custGeom>
          <a:ln w="5453">
            <a:solidFill>
              <a:srgbClr val="000000"/>
            </a:solidFill>
          </a:ln>
        </p:spPr>
        <p:txBody>
          <a:bodyPr wrap="square" lIns="0" tIns="0" rIns="0" bIns="0" rtlCol="0"/>
          <a:lstStyle/>
          <a:p>
            <a:endParaRPr/>
          </a:p>
        </p:txBody>
      </p:sp>
      <p:sp>
        <p:nvSpPr>
          <p:cNvPr id="29" name="object 29"/>
          <p:cNvSpPr/>
          <p:nvPr/>
        </p:nvSpPr>
        <p:spPr>
          <a:xfrm>
            <a:off x="2377109" y="4460836"/>
            <a:ext cx="43815" cy="87630"/>
          </a:xfrm>
          <a:custGeom>
            <a:avLst/>
            <a:gdLst/>
            <a:ahLst/>
            <a:cxnLst/>
            <a:rect l="l" t="t" r="r" b="b"/>
            <a:pathLst>
              <a:path w="43814" h="87629">
                <a:moveTo>
                  <a:pt x="43624" y="0"/>
                </a:moveTo>
                <a:lnTo>
                  <a:pt x="21818" y="87249"/>
                </a:lnTo>
                <a:lnTo>
                  <a:pt x="0" y="0"/>
                </a:lnTo>
              </a:path>
            </a:pathLst>
          </a:custGeom>
          <a:ln w="5453">
            <a:solidFill>
              <a:srgbClr val="000000"/>
            </a:solidFill>
          </a:ln>
        </p:spPr>
        <p:txBody>
          <a:bodyPr wrap="square" lIns="0" tIns="0" rIns="0" bIns="0" rtlCol="0"/>
          <a:lstStyle/>
          <a:p>
            <a:endParaRPr/>
          </a:p>
        </p:txBody>
      </p:sp>
      <p:sp>
        <p:nvSpPr>
          <p:cNvPr id="30" name="object 30"/>
          <p:cNvSpPr/>
          <p:nvPr/>
        </p:nvSpPr>
        <p:spPr>
          <a:xfrm>
            <a:off x="2398927" y="4969091"/>
            <a:ext cx="0" cy="342900"/>
          </a:xfrm>
          <a:custGeom>
            <a:avLst/>
            <a:gdLst/>
            <a:ahLst/>
            <a:cxnLst/>
            <a:rect l="l" t="t" r="r" b="b"/>
            <a:pathLst>
              <a:path h="342900">
                <a:moveTo>
                  <a:pt x="0" y="0"/>
                </a:moveTo>
                <a:lnTo>
                  <a:pt x="0" y="342468"/>
                </a:lnTo>
              </a:path>
            </a:pathLst>
          </a:custGeom>
          <a:ln w="5451">
            <a:solidFill>
              <a:srgbClr val="000000"/>
            </a:solidFill>
          </a:ln>
        </p:spPr>
        <p:txBody>
          <a:bodyPr wrap="square" lIns="0" tIns="0" rIns="0" bIns="0" rtlCol="0"/>
          <a:lstStyle/>
          <a:p>
            <a:endParaRPr/>
          </a:p>
        </p:txBody>
      </p:sp>
      <p:sp>
        <p:nvSpPr>
          <p:cNvPr id="31" name="object 31"/>
          <p:cNvSpPr/>
          <p:nvPr/>
        </p:nvSpPr>
        <p:spPr>
          <a:xfrm>
            <a:off x="2377109" y="4969090"/>
            <a:ext cx="43815" cy="87630"/>
          </a:xfrm>
          <a:custGeom>
            <a:avLst/>
            <a:gdLst/>
            <a:ahLst/>
            <a:cxnLst/>
            <a:rect l="l" t="t" r="r" b="b"/>
            <a:pathLst>
              <a:path w="43814" h="87629">
                <a:moveTo>
                  <a:pt x="0" y="87249"/>
                </a:moveTo>
                <a:lnTo>
                  <a:pt x="21818" y="0"/>
                </a:lnTo>
                <a:lnTo>
                  <a:pt x="43624" y="87249"/>
                </a:lnTo>
              </a:path>
            </a:pathLst>
          </a:custGeom>
          <a:ln w="5453">
            <a:solidFill>
              <a:srgbClr val="000000"/>
            </a:solidFill>
          </a:ln>
        </p:spPr>
        <p:txBody>
          <a:bodyPr wrap="square" lIns="0" tIns="0" rIns="0" bIns="0" rtlCol="0"/>
          <a:lstStyle/>
          <a:p>
            <a:endParaRPr/>
          </a:p>
        </p:txBody>
      </p:sp>
      <p:sp>
        <p:nvSpPr>
          <p:cNvPr id="32" name="object 32"/>
          <p:cNvSpPr/>
          <p:nvPr/>
        </p:nvSpPr>
        <p:spPr>
          <a:xfrm>
            <a:off x="2377109" y="5224297"/>
            <a:ext cx="43815" cy="87630"/>
          </a:xfrm>
          <a:custGeom>
            <a:avLst/>
            <a:gdLst/>
            <a:ahLst/>
            <a:cxnLst/>
            <a:rect l="l" t="t" r="r" b="b"/>
            <a:pathLst>
              <a:path w="43814" h="87629">
                <a:moveTo>
                  <a:pt x="43624" y="0"/>
                </a:moveTo>
                <a:lnTo>
                  <a:pt x="21818" y="87261"/>
                </a:lnTo>
                <a:lnTo>
                  <a:pt x="0" y="0"/>
                </a:lnTo>
              </a:path>
            </a:pathLst>
          </a:custGeom>
          <a:ln w="5453">
            <a:solidFill>
              <a:srgbClr val="000000"/>
            </a:solidFill>
          </a:ln>
        </p:spPr>
        <p:txBody>
          <a:bodyPr wrap="square" lIns="0" tIns="0" rIns="0" bIns="0" rtlCol="0"/>
          <a:lstStyle/>
          <a:p>
            <a:endParaRPr/>
          </a:p>
        </p:txBody>
      </p:sp>
      <p:sp>
        <p:nvSpPr>
          <p:cNvPr id="33" name="object 33"/>
          <p:cNvSpPr/>
          <p:nvPr/>
        </p:nvSpPr>
        <p:spPr>
          <a:xfrm>
            <a:off x="1799056" y="5331183"/>
            <a:ext cx="1363345" cy="382270"/>
          </a:xfrm>
          <a:custGeom>
            <a:avLst/>
            <a:gdLst/>
            <a:ahLst/>
            <a:cxnLst/>
            <a:rect l="l" t="t" r="r" b="b"/>
            <a:pathLst>
              <a:path w="1363345" h="382270">
                <a:moveTo>
                  <a:pt x="0" y="381734"/>
                </a:moveTo>
                <a:lnTo>
                  <a:pt x="1363332" y="381734"/>
                </a:lnTo>
                <a:lnTo>
                  <a:pt x="1363332" y="0"/>
                </a:lnTo>
                <a:lnTo>
                  <a:pt x="0" y="0"/>
                </a:lnTo>
                <a:lnTo>
                  <a:pt x="0" y="381734"/>
                </a:lnTo>
                <a:close/>
              </a:path>
            </a:pathLst>
          </a:custGeom>
          <a:ln w="5453">
            <a:solidFill>
              <a:srgbClr val="000000"/>
            </a:solidFill>
          </a:ln>
        </p:spPr>
        <p:txBody>
          <a:bodyPr wrap="square" lIns="0" tIns="0" rIns="0" bIns="0" rtlCol="0"/>
          <a:lstStyle/>
          <a:p>
            <a:endParaRPr/>
          </a:p>
        </p:txBody>
      </p:sp>
      <p:sp>
        <p:nvSpPr>
          <p:cNvPr id="34" name="object 34"/>
          <p:cNvSpPr/>
          <p:nvPr/>
        </p:nvSpPr>
        <p:spPr>
          <a:xfrm>
            <a:off x="5670930" y="2678684"/>
            <a:ext cx="0" cy="342900"/>
          </a:xfrm>
          <a:custGeom>
            <a:avLst/>
            <a:gdLst/>
            <a:ahLst/>
            <a:cxnLst/>
            <a:rect l="l" t="t" r="r" b="b"/>
            <a:pathLst>
              <a:path h="342900">
                <a:moveTo>
                  <a:pt x="0" y="0"/>
                </a:moveTo>
                <a:lnTo>
                  <a:pt x="0" y="342468"/>
                </a:lnTo>
              </a:path>
            </a:pathLst>
          </a:custGeom>
          <a:ln w="5452">
            <a:solidFill>
              <a:srgbClr val="000000"/>
            </a:solidFill>
          </a:ln>
        </p:spPr>
        <p:txBody>
          <a:bodyPr wrap="square" lIns="0" tIns="0" rIns="0" bIns="0" rtlCol="0"/>
          <a:lstStyle/>
          <a:p>
            <a:endParaRPr/>
          </a:p>
        </p:txBody>
      </p:sp>
      <p:sp>
        <p:nvSpPr>
          <p:cNvPr id="35" name="object 35"/>
          <p:cNvSpPr/>
          <p:nvPr/>
        </p:nvSpPr>
        <p:spPr>
          <a:xfrm>
            <a:off x="5649112" y="2678683"/>
            <a:ext cx="43815" cy="87630"/>
          </a:xfrm>
          <a:custGeom>
            <a:avLst/>
            <a:gdLst/>
            <a:ahLst/>
            <a:cxnLst/>
            <a:rect l="l" t="t" r="r" b="b"/>
            <a:pathLst>
              <a:path w="43814" h="87630">
                <a:moveTo>
                  <a:pt x="0" y="87249"/>
                </a:moveTo>
                <a:lnTo>
                  <a:pt x="21818" y="0"/>
                </a:lnTo>
                <a:lnTo>
                  <a:pt x="43637" y="87249"/>
                </a:lnTo>
              </a:path>
            </a:pathLst>
          </a:custGeom>
          <a:ln w="5453">
            <a:solidFill>
              <a:srgbClr val="000000"/>
            </a:solidFill>
          </a:ln>
        </p:spPr>
        <p:txBody>
          <a:bodyPr wrap="square" lIns="0" tIns="0" rIns="0" bIns="0" rtlCol="0"/>
          <a:lstStyle/>
          <a:p>
            <a:endParaRPr/>
          </a:p>
        </p:txBody>
      </p:sp>
      <p:sp>
        <p:nvSpPr>
          <p:cNvPr id="36" name="object 36"/>
          <p:cNvSpPr/>
          <p:nvPr/>
        </p:nvSpPr>
        <p:spPr>
          <a:xfrm>
            <a:off x="5649112" y="2933890"/>
            <a:ext cx="43815" cy="87630"/>
          </a:xfrm>
          <a:custGeom>
            <a:avLst/>
            <a:gdLst/>
            <a:ahLst/>
            <a:cxnLst/>
            <a:rect l="l" t="t" r="r" b="b"/>
            <a:pathLst>
              <a:path w="43814" h="87630">
                <a:moveTo>
                  <a:pt x="43637" y="0"/>
                </a:moveTo>
                <a:lnTo>
                  <a:pt x="21818" y="87261"/>
                </a:lnTo>
                <a:lnTo>
                  <a:pt x="0" y="0"/>
                </a:lnTo>
              </a:path>
            </a:pathLst>
          </a:custGeom>
          <a:ln w="5453">
            <a:solidFill>
              <a:srgbClr val="000000"/>
            </a:solidFill>
          </a:ln>
        </p:spPr>
        <p:txBody>
          <a:bodyPr wrap="square" lIns="0" tIns="0" rIns="0" bIns="0" rtlCol="0"/>
          <a:lstStyle/>
          <a:p>
            <a:endParaRPr/>
          </a:p>
        </p:txBody>
      </p:sp>
      <p:sp>
        <p:nvSpPr>
          <p:cNvPr id="37" name="object 37"/>
          <p:cNvSpPr/>
          <p:nvPr/>
        </p:nvSpPr>
        <p:spPr>
          <a:xfrm>
            <a:off x="5016525" y="3040776"/>
            <a:ext cx="1363345" cy="382270"/>
          </a:xfrm>
          <a:custGeom>
            <a:avLst/>
            <a:gdLst/>
            <a:ahLst/>
            <a:cxnLst/>
            <a:rect l="l" t="t" r="r" b="b"/>
            <a:pathLst>
              <a:path w="1363345" h="382270">
                <a:moveTo>
                  <a:pt x="0" y="381734"/>
                </a:moveTo>
                <a:lnTo>
                  <a:pt x="1363332" y="381734"/>
                </a:lnTo>
                <a:lnTo>
                  <a:pt x="1363332" y="0"/>
                </a:lnTo>
                <a:lnTo>
                  <a:pt x="0" y="0"/>
                </a:lnTo>
                <a:lnTo>
                  <a:pt x="0" y="381734"/>
                </a:lnTo>
                <a:close/>
              </a:path>
            </a:pathLst>
          </a:custGeom>
          <a:ln w="5453">
            <a:solidFill>
              <a:srgbClr val="000000"/>
            </a:solidFill>
          </a:ln>
        </p:spPr>
        <p:txBody>
          <a:bodyPr wrap="square" lIns="0" tIns="0" rIns="0" bIns="0" rtlCol="0"/>
          <a:lstStyle/>
          <a:p>
            <a:endParaRPr/>
          </a:p>
        </p:txBody>
      </p:sp>
      <p:sp>
        <p:nvSpPr>
          <p:cNvPr id="38" name="object 38"/>
          <p:cNvSpPr/>
          <p:nvPr/>
        </p:nvSpPr>
        <p:spPr>
          <a:xfrm>
            <a:off x="5670930" y="3442144"/>
            <a:ext cx="0" cy="342900"/>
          </a:xfrm>
          <a:custGeom>
            <a:avLst/>
            <a:gdLst/>
            <a:ahLst/>
            <a:cxnLst/>
            <a:rect l="l" t="t" r="r" b="b"/>
            <a:pathLst>
              <a:path h="342900">
                <a:moveTo>
                  <a:pt x="0" y="0"/>
                </a:moveTo>
                <a:lnTo>
                  <a:pt x="0" y="342468"/>
                </a:lnTo>
              </a:path>
            </a:pathLst>
          </a:custGeom>
          <a:ln w="5452">
            <a:solidFill>
              <a:srgbClr val="000000"/>
            </a:solidFill>
          </a:ln>
        </p:spPr>
        <p:txBody>
          <a:bodyPr wrap="square" lIns="0" tIns="0" rIns="0" bIns="0" rtlCol="0"/>
          <a:lstStyle/>
          <a:p>
            <a:endParaRPr/>
          </a:p>
        </p:txBody>
      </p:sp>
      <p:sp>
        <p:nvSpPr>
          <p:cNvPr id="39" name="object 39"/>
          <p:cNvSpPr/>
          <p:nvPr/>
        </p:nvSpPr>
        <p:spPr>
          <a:xfrm>
            <a:off x="5649112" y="3442144"/>
            <a:ext cx="43815" cy="87630"/>
          </a:xfrm>
          <a:custGeom>
            <a:avLst/>
            <a:gdLst/>
            <a:ahLst/>
            <a:cxnLst/>
            <a:rect l="l" t="t" r="r" b="b"/>
            <a:pathLst>
              <a:path w="43814" h="87629">
                <a:moveTo>
                  <a:pt x="0" y="87261"/>
                </a:moveTo>
                <a:lnTo>
                  <a:pt x="21818" y="0"/>
                </a:lnTo>
                <a:lnTo>
                  <a:pt x="43637" y="87261"/>
                </a:lnTo>
              </a:path>
            </a:pathLst>
          </a:custGeom>
          <a:ln w="5453">
            <a:solidFill>
              <a:srgbClr val="000000"/>
            </a:solidFill>
          </a:ln>
        </p:spPr>
        <p:txBody>
          <a:bodyPr wrap="square" lIns="0" tIns="0" rIns="0" bIns="0" rtlCol="0"/>
          <a:lstStyle/>
          <a:p>
            <a:endParaRPr/>
          </a:p>
        </p:txBody>
      </p:sp>
      <p:sp>
        <p:nvSpPr>
          <p:cNvPr id="40" name="object 40"/>
          <p:cNvSpPr/>
          <p:nvPr/>
        </p:nvSpPr>
        <p:spPr>
          <a:xfrm>
            <a:off x="5649112" y="3697363"/>
            <a:ext cx="43815" cy="87630"/>
          </a:xfrm>
          <a:custGeom>
            <a:avLst/>
            <a:gdLst/>
            <a:ahLst/>
            <a:cxnLst/>
            <a:rect l="l" t="t" r="r" b="b"/>
            <a:pathLst>
              <a:path w="43814" h="87629">
                <a:moveTo>
                  <a:pt x="43637" y="0"/>
                </a:moveTo>
                <a:lnTo>
                  <a:pt x="21818" y="87249"/>
                </a:lnTo>
                <a:lnTo>
                  <a:pt x="0" y="0"/>
                </a:lnTo>
              </a:path>
            </a:pathLst>
          </a:custGeom>
          <a:ln w="5453">
            <a:solidFill>
              <a:srgbClr val="000000"/>
            </a:solidFill>
          </a:ln>
        </p:spPr>
        <p:txBody>
          <a:bodyPr wrap="square" lIns="0" tIns="0" rIns="0" bIns="0" rtlCol="0"/>
          <a:lstStyle/>
          <a:p>
            <a:endParaRPr/>
          </a:p>
        </p:txBody>
      </p:sp>
      <p:sp>
        <p:nvSpPr>
          <p:cNvPr id="41" name="object 41"/>
          <p:cNvSpPr/>
          <p:nvPr/>
        </p:nvSpPr>
        <p:spPr>
          <a:xfrm>
            <a:off x="4961991" y="3804249"/>
            <a:ext cx="1363345" cy="382270"/>
          </a:xfrm>
          <a:custGeom>
            <a:avLst/>
            <a:gdLst/>
            <a:ahLst/>
            <a:cxnLst/>
            <a:rect l="l" t="t" r="r" b="b"/>
            <a:pathLst>
              <a:path w="1363345" h="382270">
                <a:moveTo>
                  <a:pt x="0" y="381734"/>
                </a:moveTo>
                <a:lnTo>
                  <a:pt x="1363332" y="381734"/>
                </a:lnTo>
                <a:lnTo>
                  <a:pt x="1363332" y="0"/>
                </a:lnTo>
                <a:lnTo>
                  <a:pt x="0" y="0"/>
                </a:lnTo>
                <a:lnTo>
                  <a:pt x="0" y="381734"/>
                </a:lnTo>
                <a:close/>
              </a:path>
            </a:pathLst>
          </a:custGeom>
          <a:ln w="5453">
            <a:solidFill>
              <a:srgbClr val="000000"/>
            </a:solidFill>
          </a:ln>
        </p:spPr>
        <p:txBody>
          <a:bodyPr wrap="square" lIns="0" tIns="0" rIns="0" bIns="0" rtlCol="0"/>
          <a:lstStyle/>
          <a:p>
            <a:endParaRPr/>
          </a:p>
        </p:txBody>
      </p:sp>
      <p:sp>
        <p:nvSpPr>
          <p:cNvPr id="42" name="object 42"/>
          <p:cNvSpPr/>
          <p:nvPr/>
        </p:nvSpPr>
        <p:spPr>
          <a:xfrm>
            <a:off x="4961991" y="4567722"/>
            <a:ext cx="1363345" cy="382270"/>
          </a:xfrm>
          <a:custGeom>
            <a:avLst/>
            <a:gdLst/>
            <a:ahLst/>
            <a:cxnLst/>
            <a:rect l="l" t="t" r="r" b="b"/>
            <a:pathLst>
              <a:path w="1363345" h="382270">
                <a:moveTo>
                  <a:pt x="0" y="381734"/>
                </a:moveTo>
                <a:lnTo>
                  <a:pt x="1363332" y="381734"/>
                </a:lnTo>
                <a:lnTo>
                  <a:pt x="1363332" y="0"/>
                </a:lnTo>
                <a:lnTo>
                  <a:pt x="0" y="0"/>
                </a:lnTo>
                <a:lnTo>
                  <a:pt x="0" y="381734"/>
                </a:lnTo>
                <a:close/>
              </a:path>
            </a:pathLst>
          </a:custGeom>
          <a:ln w="5453">
            <a:solidFill>
              <a:srgbClr val="000000"/>
            </a:solidFill>
          </a:ln>
        </p:spPr>
        <p:txBody>
          <a:bodyPr wrap="square" lIns="0" tIns="0" rIns="0" bIns="0" rtlCol="0"/>
          <a:lstStyle/>
          <a:p>
            <a:endParaRPr/>
          </a:p>
        </p:txBody>
      </p:sp>
      <p:sp>
        <p:nvSpPr>
          <p:cNvPr id="43" name="object 43"/>
          <p:cNvSpPr/>
          <p:nvPr/>
        </p:nvSpPr>
        <p:spPr>
          <a:xfrm>
            <a:off x="5670930" y="4205618"/>
            <a:ext cx="0" cy="342900"/>
          </a:xfrm>
          <a:custGeom>
            <a:avLst/>
            <a:gdLst/>
            <a:ahLst/>
            <a:cxnLst/>
            <a:rect l="l" t="t" r="r" b="b"/>
            <a:pathLst>
              <a:path h="342900">
                <a:moveTo>
                  <a:pt x="0" y="0"/>
                </a:moveTo>
                <a:lnTo>
                  <a:pt x="0" y="342468"/>
                </a:lnTo>
              </a:path>
            </a:pathLst>
          </a:custGeom>
          <a:ln w="5452">
            <a:solidFill>
              <a:srgbClr val="000000"/>
            </a:solidFill>
          </a:ln>
        </p:spPr>
        <p:txBody>
          <a:bodyPr wrap="square" lIns="0" tIns="0" rIns="0" bIns="0" rtlCol="0"/>
          <a:lstStyle/>
          <a:p>
            <a:endParaRPr/>
          </a:p>
        </p:txBody>
      </p:sp>
      <p:sp>
        <p:nvSpPr>
          <p:cNvPr id="44" name="object 44"/>
          <p:cNvSpPr/>
          <p:nvPr/>
        </p:nvSpPr>
        <p:spPr>
          <a:xfrm>
            <a:off x="5649112" y="4205617"/>
            <a:ext cx="43815" cy="87630"/>
          </a:xfrm>
          <a:custGeom>
            <a:avLst/>
            <a:gdLst/>
            <a:ahLst/>
            <a:cxnLst/>
            <a:rect l="l" t="t" r="r" b="b"/>
            <a:pathLst>
              <a:path w="43814" h="87629">
                <a:moveTo>
                  <a:pt x="0" y="87249"/>
                </a:moveTo>
                <a:lnTo>
                  <a:pt x="21818" y="0"/>
                </a:lnTo>
                <a:lnTo>
                  <a:pt x="43637" y="87249"/>
                </a:lnTo>
              </a:path>
            </a:pathLst>
          </a:custGeom>
          <a:ln w="5453">
            <a:solidFill>
              <a:srgbClr val="000000"/>
            </a:solidFill>
          </a:ln>
        </p:spPr>
        <p:txBody>
          <a:bodyPr wrap="square" lIns="0" tIns="0" rIns="0" bIns="0" rtlCol="0"/>
          <a:lstStyle/>
          <a:p>
            <a:endParaRPr/>
          </a:p>
        </p:txBody>
      </p:sp>
      <p:sp>
        <p:nvSpPr>
          <p:cNvPr id="45" name="object 45"/>
          <p:cNvSpPr/>
          <p:nvPr/>
        </p:nvSpPr>
        <p:spPr>
          <a:xfrm>
            <a:off x="5649112" y="4460836"/>
            <a:ext cx="43815" cy="87630"/>
          </a:xfrm>
          <a:custGeom>
            <a:avLst/>
            <a:gdLst/>
            <a:ahLst/>
            <a:cxnLst/>
            <a:rect l="l" t="t" r="r" b="b"/>
            <a:pathLst>
              <a:path w="43814" h="87629">
                <a:moveTo>
                  <a:pt x="43637" y="0"/>
                </a:moveTo>
                <a:lnTo>
                  <a:pt x="21818" y="87249"/>
                </a:lnTo>
                <a:lnTo>
                  <a:pt x="0" y="0"/>
                </a:lnTo>
              </a:path>
            </a:pathLst>
          </a:custGeom>
          <a:ln w="5453">
            <a:solidFill>
              <a:srgbClr val="000000"/>
            </a:solidFill>
          </a:ln>
        </p:spPr>
        <p:txBody>
          <a:bodyPr wrap="square" lIns="0" tIns="0" rIns="0" bIns="0" rtlCol="0"/>
          <a:lstStyle/>
          <a:p>
            <a:endParaRPr/>
          </a:p>
        </p:txBody>
      </p:sp>
      <p:sp>
        <p:nvSpPr>
          <p:cNvPr id="46" name="object 46"/>
          <p:cNvSpPr/>
          <p:nvPr/>
        </p:nvSpPr>
        <p:spPr>
          <a:xfrm>
            <a:off x="5670930" y="4969091"/>
            <a:ext cx="0" cy="342900"/>
          </a:xfrm>
          <a:custGeom>
            <a:avLst/>
            <a:gdLst/>
            <a:ahLst/>
            <a:cxnLst/>
            <a:rect l="l" t="t" r="r" b="b"/>
            <a:pathLst>
              <a:path h="342900">
                <a:moveTo>
                  <a:pt x="0" y="0"/>
                </a:moveTo>
                <a:lnTo>
                  <a:pt x="0" y="342468"/>
                </a:lnTo>
              </a:path>
            </a:pathLst>
          </a:custGeom>
          <a:ln w="5452">
            <a:solidFill>
              <a:srgbClr val="000000"/>
            </a:solidFill>
          </a:ln>
        </p:spPr>
        <p:txBody>
          <a:bodyPr wrap="square" lIns="0" tIns="0" rIns="0" bIns="0" rtlCol="0"/>
          <a:lstStyle/>
          <a:p>
            <a:endParaRPr/>
          </a:p>
        </p:txBody>
      </p:sp>
      <p:sp>
        <p:nvSpPr>
          <p:cNvPr id="47" name="object 47"/>
          <p:cNvSpPr/>
          <p:nvPr/>
        </p:nvSpPr>
        <p:spPr>
          <a:xfrm>
            <a:off x="5649112" y="4969090"/>
            <a:ext cx="43815" cy="87630"/>
          </a:xfrm>
          <a:custGeom>
            <a:avLst/>
            <a:gdLst/>
            <a:ahLst/>
            <a:cxnLst/>
            <a:rect l="l" t="t" r="r" b="b"/>
            <a:pathLst>
              <a:path w="43814" h="87629">
                <a:moveTo>
                  <a:pt x="0" y="87249"/>
                </a:moveTo>
                <a:lnTo>
                  <a:pt x="21818" y="0"/>
                </a:lnTo>
                <a:lnTo>
                  <a:pt x="43637" y="87249"/>
                </a:lnTo>
              </a:path>
            </a:pathLst>
          </a:custGeom>
          <a:ln w="5453">
            <a:solidFill>
              <a:srgbClr val="000000"/>
            </a:solidFill>
          </a:ln>
        </p:spPr>
        <p:txBody>
          <a:bodyPr wrap="square" lIns="0" tIns="0" rIns="0" bIns="0" rtlCol="0"/>
          <a:lstStyle/>
          <a:p>
            <a:endParaRPr/>
          </a:p>
        </p:txBody>
      </p:sp>
      <p:sp>
        <p:nvSpPr>
          <p:cNvPr id="48" name="object 48"/>
          <p:cNvSpPr/>
          <p:nvPr/>
        </p:nvSpPr>
        <p:spPr>
          <a:xfrm>
            <a:off x="5649112" y="5224297"/>
            <a:ext cx="43815" cy="87630"/>
          </a:xfrm>
          <a:custGeom>
            <a:avLst/>
            <a:gdLst/>
            <a:ahLst/>
            <a:cxnLst/>
            <a:rect l="l" t="t" r="r" b="b"/>
            <a:pathLst>
              <a:path w="43814" h="87629">
                <a:moveTo>
                  <a:pt x="43637" y="0"/>
                </a:moveTo>
                <a:lnTo>
                  <a:pt x="21818" y="87261"/>
                </a:lnTo>
                <a:lnTo>
                  <a:pt x="0" y="0"/>
                </a:lnTo>
              </a:path>
            </a:pathLst>
          </a:custGeom>
          <a:ln w="5453">
            <a:solidFill>
              <a:srgbClr val="000000"/>
            </a:solidFill>
          </a:ln>
        </p:spPr>
        <p:txBody>
          <a:bodyPr wrap="square" lIns="0" tIns="0" rIns="0" bIns="0" rtlCol="0"/>
          <a:lstStyle/>
          <a:p>
            <a:endParaRPr/>
          </a:p>
        </p:txBody>
      </p:sp>
      <p:sp>
        <p:nvSpPr>
          <p:cNvPr id="49" name="object 49"/>
          <p:cNvSpPr/>
          <p:nvPr/>
        </p:nvSpPr>
        <p:spPr>
          <a:xfrm>
            <a:off x="4961991" y="5331183"/>
            <a:ext cx="1363345" cy="382270"/>
          </a:xfrm>
          <a:custGeom>
            <a:avLst/>
            <a:gdLst/>
            <a:ahLst/>
            <a:cxnLst/>
            <a:rect l="l" t="t" r="r" b="b"/>
            <a:pathLst>
              <a:path w="1363345" h="382270">
                <a:moveTo>
                  <a:pt x="0" y="381734"/>
                </a:moveTo>
                <a:lnTo>
                  <a:pt x="1363332" y="381734"/>
                </a:lnTo>
                <a:lnTo>
                  <a:pt x="1363332" y="0"/>
                </a:lnTo>
                <a:lnTo>
                  <a:pt x="0" y="0"/>
                </a:lnTo>
                <a:lnTo>
                  <a:pt x="0" y="381734"/>
                </a:lnTo>
                <a:close/>
              </a:path>
            </a:pathLst>
          </a:custGeom>
          <a:ln w="5453">
            <a:solidFill>
              <a:srgbClr val="000000"/>
            </a:solidFill>
          </a:ln>
        </p:spPr>
        <p:txBody>
          <a:bodyPr wrap="square" lIns="0" tIns="0" rIns="0" bIns="0" rtlCol="0"/>
          <a:lstStyle/>
          <a:p>
            <a:endParaRPr/>
          </a:p>
        </p:txBody>
      </p:sp>
      <p:sp>
        <p:nvSpPr>
          <p:cNvPr id="50" name="object 50"/>
          <p:cNvSpPr/>
          <p:nvPr/>
        </p:nvSpPr>
        <p:spPr>
          <a:xfrm>
            <a:off x="3236556" y="1710169"/>
            <a:ext cx="87630" cy="43815"/>
          </a:xfrm>
          <a:custGeom>
            <a:avLst/>
            <a:gdLst/>
            <a:ahLst/>
            <a:cxnLst/>
            <a:rect l="l" t="t" r="r" b="b"/>
            <a:pathLst>
              <a:path w="87629" h="43814">
                <a:moveTo>
                  <a:pt x="87249" y="43624"/>
                </a:moveTo>
                <a:lnTo>
                  <a:pt x="0" y="21805"/>
                </a:lnTo>
                <a:lnTo>
                  <a:pt x="87249" y="0"/>
                </a:lnTo>
              </a:path>
            </a:pathLst>
          </a:custGeom>
          <a:ln w="5453">
            <a:solidFill>
              <a:srgbClr val="000000"/>
            </a:solidFill>
          </a:ln>
        </p:spPr>
        <p:txBody>
          <a:bodyPr wrap="square" lIns="0" tIns="0" rIns="0" bIns="0" rtlCol="0"/>
          <a:lstStyle/>
          <a:p>
            <a:endParaRPr/>
          </a:p>
        </p:txBody>
      </p:sp>
      <p:sp>
        <p:nvSpPr>
          <p:cNvPr id="51" name="object 51"/>
          <p:cNvSpPr/>
          <p:nvPr/>
        </p:nvSpPr>
        <p:spPr>
          <a:xfrm>
            <a:off x="4909642" y="1710169"/>
            <a:ext cx="87630" cy="43815"/>
          </a:xfrm>
          <a:custGeom>
            <a:avLst/>
            <a:gdLst/>
            <a:ahLst/>
            <a:cxnLst/>
            <a:rect l="l" t="t" r="r" b="b"/>
            <a:pathLst>
              <a:path w="87629" h="43814">
                <a:moveTo>
                  <a:pt x="0" y="0"/>
                </a:moveTo>
                <a:lnTo>
                  <a:pt x="87249" y="21805"/>
                </a:lnTo>
                <a:lnTo>
                  <a:pt x="0" y="43624"/>
                </a:lnTo>
              </a:path>
            </a:pathLst>
          </a:custGeom>
          <a:ln w="5453">
            <a:solidFill>
              <a:srgbClr val="000000"/>
            </a:solidFill>
          </a:ln>
        </p:spPr>
        <p:txBody>
          <a:bodyPr wrap="square" lIns="0" tIns="0" rIns="0" bIns="0" rtlCol="0"/>
          <a:lstStyle/>
          <a:p>
            <a:endParaRPr/>
          </a:p>
        </p:txBody>
      </p:sp>
      <p:sp>
        <p:nvSpPr>
          <p:cNvPr id="52" name="object 52"/>
          <p:cNvSpPr/>
          <p:nvPr/>
        </p:nvSpPr>
        <p:spPr>
          <a:xfrm>
            <a:off x="3236556" y="2473629"/>
            <a:ext cx="87630" cy="43815"/>
          </a:xfrm>
          <a:custGeom>
            <a:avLst/>
            <a:gdLst/>
            <a:ahLst/>
            <a:cxnLst/>
            <a:rect l="l" t="t" r="r" b="b"/>
            <a:pathLst>
              <a:path w="87629" h="43814">
                <a:moveTo>
                  <a:pt x="87249" y="43624"/>
                </a:moveTo>
                <a:lnTo>
                  <a:pt x="0" y="21818"/>
                </a:lnTo>
                <a:lnTo>
                  <a:pt x="87249" y="0"/>
                </a:lnTo>
              </a:path>
            </a:pathLst>
          </a:custGeom>
          <a:ln w="5453">
            <a:solidFill>
              <a:srgbClr val="000000"/>
            </a:solidFill>
          </a:ln>
        </p:spPr>
        <p:txBody>
          <a:bodyPr wrap="square" lIns="0" tIns="0" rIns="0" bIns="0" rtlCol="0"/>
          <a:lstStyle/>
          <a:p>
            <a:endParaRPr/>
          </a:p>
        </p:txBody>
      </p:sp>
      <p:sp>
        <p:nvSpPr>
          <p:cNvPr id="53" name="object 53"/>
          <p:cNvSpPr/>
          <p:nvPr/>
        </p:nvSpPr>
        <p:spPr>
          <a:xfrm>
            <a:off x="4909642" y="2473629"/>
            <a:ext cx="87630" cy="43815"/>
          </a:xfrm>
          <a:custGeom>
            <a:avLst/>
            <a:gdLst/>
            <a:ahLst/>
            <a:cxnLst/>
            <a:rect l="l" t="t" r="r" b="b"/>
            <a:pathLst>
              <a:path w="87629" h="43814">
                <a:moveTo>
                  <a:pt x="0" y="0"/>
                </a:moveTo>
                <a:lnTo>
                  <a:pt x="87249" y="21818"/>
                </a:lnTo>
                <a:lnTo>
                  <a:pt x="0" y="43624"/>
                </a:lnTo>
              </a:path>
            </a:pathLst>
          </a:custGeom>
          <a:ln w="5453">
            <a:solidFill>
              <a:srgbClr val="000000"/>
            </a:solidFill>
          </a:ln>
        </p:spPr>
        <p:txBody>
          <a:bodyPr wrap="square" lIns="0" tIns="0" rIns="0" bIns="0" rtlCol="0"/>
          <a:lstStyle/>
          <a:p>
            <a:endParaRPr/>
          </a:p>
        </p:txBody>
      </p:sp>
      <p:sp>
        <p:nvSpPr>
          <p:cNvPr id="54" name="object 54"/>
          <p:cNvSpPr/>
          <p:nvPr/>
        </p:nvSpPr>
        <p:spPr>
          <a:xfrm>
            <a:off x="3236556" y="3258908"/>
            <a:ext cx="1760855" cy="0"/>
          </a:xfrm>
          <a:custGeom>
            <a:avLst/>
            <a:gdLst/>
            <a:ahLst/>
            <a:cxnLst/>
            <a:rect l="l" t="t" r="r" b="b"/>
            <a:pathLst>
              <a:path w="1760854">
                <a:moveTo>
                  <a:pt x="0" y="0"/>
                </a:moveTo>
                <a:lnTo>
                  <a:pt x="1760334" y="0"/>
                </a:lnTo>
              </a:path>
            </a:pathLst>
          </a:custGeom>
          <a:ln w="5453">
            <a:solidFill>
              <a:srgbClr val="000000"/>
            </a:solidFill>
          </a:ln>
        </p:spPr>
        <p:txBody>
          <a:bodyPr wrap="square" lIns="0" tIns="0" rIns="0" bIns="0" rtlCol="0"/>
          <a:lstStyle/>
          <a:p>
            <a:endParaRPr/>
          </a:p>
        </p:txBody>
      </p:sp>
      <p:sp>
        <p:nvSpPr>
          <p:cNvPr id="55" name="object 55"/>
          <p:cNvSpPr/>
          <p:nvPr/>
        </p:nvSpPr>
        <p:spPr>
          <a:xfrm>
            <a:off x="3236556" y="3237102"/>
            <a:ext cx="87630" cy="43815"/>
          </a:xfrm>
          <a:custGeom>
            <a:avLst/>
            <a:gdLst/>
            <a:ahLst/>
            <a:cxnLst/>
            <a:rect l="l" t="t" r="r" b="b"/>
            <a:pathLst>
              <a:path w="87629" h="43814">
                <a:moveTo>
                  <a:pt x="87249" y="43624"/>
                </a:moveTo>
                <a:lnTo>
                  <a:pt x="0" y="21805"/>
                </a:lnTo>
                <a:lnTo>
                  <a:pt x="87249" y="0"/>
                </a:lnTo>
              </a:path>
            </a:pathLst>
          </a:custGeom>
          <a:ln w="5453">
            <a:solidFill>
              <a:srgbClr val="000000"/>
            </a:solidFill>
          </a:ln>
        </p:spPr>
        <p:txBody>
          <a:bodyPr wrap="square" lIns="0" tIns="0" rIns="0" bIns="0" rtlCol="0"/>
          <a:lstStyle/>
          <a:p>
            <a:endParaRPr/>
          </a:p>
        </p:txBody>
      </p:sp>
      <p:sp>
        <p:nvSpPr>
          <p:cNvPr id="56" name="object 56"/>
          <p:cNvSpPr/>
          <p:nvPr/>
        </p:nvSpPr>
        <p:spPr>
          <a:xfrm>
            <a:off x="4909642" y="3237102"/>
            <a:ext cx="87630" cy="43815"/>
          </a:xfrm>
          <a:custGeom>
            <a:avLst/>
            <a:gdLst/>
            <a:ahLst/>
            <a:cxnLst/>
            <a:rect l="l" t="t" r="r" b="b"/>
            <a:pathLst>
              <a:path w="87629" h="43814">
                <a:moveTo>
                  <a:pt x="0" y="0"/>
                </a:moveTo>
                <a:lnTo>
                  <a:pt x="87249" y="21805"/>
                </a:lnTo>
                <a:lnTo>
                  <a:pt x="0" y="43624"/>
                </a:lnTo>
              </a:path>
            </a:pathLst>
          </a:custGeom>
          <a:ln w="5453">
            <a:solidFill>
              <a:srgbClr val="000000"/>
            </a:solidFill>
          </a:ln>
        </p:spPr>
        <p:txBody>
          <a:bodyPr wrap="square" lIns="0" tIns="0" rIns="0" bIns="0" rtlCol="0"/>
          <a:lstStyle/>
          <a:p>
            <a:endParaRPr/>
          </a:p>
        </p:txBody>
      </p:sp>
      <p:sp>
        <p:nvSpPr>
          <p:cNvPr id="57" name="object 57"/>
          <p:cNvSpPr/>
          <p:nvPr/>
        </p:nvSpPr>
        <p:spPr>
          <a:xfrm>
            <a:off x="3182023" y="4000575"/>
            <a:ext cx="87630" cy="43815"/>
          </a:xfrm>
          <a:custGeom>
            <a:avLst/>
            <a:gdLst/>
            <a:ahLst/>
            <a:cxnLst/>
            <a:rect l="l" t="t" r="r" b="b"/>
            <a:pathLst>
              <a:path w="87629" h="43814">
                <a:moveTo>
                  <a:pt x="87249" y="43624"/>
                </a:moveTo>
                <a:lnTo>
                  <a:pt x="0" y="21805"/>
                </a:lnTo>
                <a:lnTo>
                  <a:pt x="87249" y="0"/>
                </a:lnTo>
              </a:path>
            </a:pathLst>
          </a:custGeom>
          <a:ln w="5453">
            <a:solidFill>
              <a:srgbClr val="000000"/>
            </a:solidFill>
          </a:ln>
        </p:spPr>
        <p:txBody>
          <a:bodyPr wrap="square" lIns="0" tIns="0" rIns="0" bIns="0" rtlCol="0"/>
          <a:lstStyle/>
          <a:p>
            <a:endParaRPr/>
          </a:p>
        </p:txBody>
      </p:sp>
      <p:sp>
        <p:nvSpPr>
          <p:cNvPr id="58" name="object 58"/>
          <p:cNvSpPr/>
          <p:nvPr/>
        </p:nvSpPr>
        <p:spPr>
          <a:xfrm>
            <a:off x="4855108" y="4000575"/>
            <a:ext cx="87630" cy="43815"/>
          </a:xfrm>
          <a:custGeom>
            <a:avLst/>
            <a:gdLst/>
            <a:ahLst/>
            <a:cxnLst/>
            <a:rect l="l" t="t" r="r" b="b"/>
            <a:pathLst>
              <a:path w="87629" h="43814">
                <a:moveTo>
                  <a:pt x="0" y="0"/>
                </a:moveTo>
                <a:lnTo>
                  <a:pt x="87261" y="21805"/>
                </a:lnTo>
                <a:lnTo>
                  <a:pt x="0" y="43624"/>
                </a:lnTo>
              </a:path>
            </a:pathLst>
          </a:custGeom>
          <a:ln w="5453">
            <a:solidFill>
              <a:srgbClr val="000000"/>
            </a:solidFill>
          </a:ln>
        </p:spPr>
        <p:txBody>
          <a:bodyPr wrap="square" lIns="0" tIns="0" rIns="0" bIns="0" rtlCol="0"/>
          <a:lstStyle/>
          <a:p>
            <a:endParaRPr/>
          </a:p>
        </p:txBody>
      </p:sp>
      <p:sp>
        <p:nvSpPr>
          <p:cNvPr id="59" name="object 59"/>
          <p:cNvSpPr/>
          <p:nvPr/>
        </p:nvSpPr>
        <p:spPr>
          <a:xfrm>
            <a:off x="3127489" y="4764036"/>
            <a:ext cx="87630" cy="43815"/>
          </a:xfrm>
          <a:custGeom>
            <a:avLst/>
            <a:gdLst/>
            <a:ahLst/>
            <a:cxnLst/>
            <a:rect l="l" t="t" r="r" b="b"/>
            <a:pathLst>
              <a:path w="87630" h="43814">
                <a:moveTo>
                  <a:pt x="87249" y="43624"/>
                </a:moveTo>
                <a:lnTo>
                  <a:pt x="0" y="21818"/>
                </a:lnTo>
                <a:lnTo>
                  <a:pt x="87249" y="0"/>
                </a:lnTo>
              </a:path>
            </a:pathLst>
          </a:custGeom>
          <a:ln w="5453">
            <a:solidFill>
              <a:srgbClr val="000000"/>
            </a:solidFill>
          </a:ln>
        </p:spPr>
        <p:txBody>
          <a:bodyPr wrap="square" lIns="0" tIns="0" rIns="0" bIns="0" rtlCol="0"/>
          <a:lstStyle/>
          <a:p>
            <a:endParaRPr/>
          </a:p>
        </p:txBody>
      </p:sp>
      <p:sp>
        <p:nvSpPr>
          <p:cNvPr id="60" name="object 60"/>
          <p:cNvSpPr/>
          <p:nvPr/>
        </p:nvSpPr>
        <p:spPr>
          <a:xfrm>
            <a:off x="4800574" y="4764036"/>
            <a:ext cx="87630" cy="43815"/>
          </a:xfrm>
          <a:custGeom>
            <a:avLst/>
            <a:gdLst/>
            <a:ahLst/>
            <a:cxnLst/>
            <a:rect l="l" t="t" r="r" b="b"/>
            <a:pathLst>
              <a:path w="87629" h="43814">
                <a:moveTo>
                  <a:pt x="0" y="0"/>
                </a:moveTo>
                <a:lnTo>
                  <a:pt x="87261" y="21818"/>
                </a:lnTo>
                <a:lnTo>
                  <a:pt x="0" y="43624"/>
                </a:lnTo>
              </a:path>
            </a:pathLst>
          </a:custGeom>
          <a:ln w="5453">
            <a:solidFill>
              <a:srgbClr val="000000"/>
            </a:solidFill>
          </a:ln>
        </p:spPr>
        <p:txBody>
          <a:bodyPr wrap="square" lIns="0" tIns="0" rIns="0" bIns="0" rtlCol="0"/>
          <a:lstStyle/>
          <a:p>
            <a:endParaRPr/>
          </a:p>
        </p:txBody>
      </p:sp>
      <p:sp>
        <p:nvSpPr>
          <p:cNvPr id="61" name="object 61"/>
          <p:cNvSpPr/>
          <p:nvPr/>
        </p:nvSpPr>
        <p:spPr>
          <a:xfrm>
            <a:off x="3182022" y="5549315"/>
            <a:ext cx="1760855" cy="0"/>
          </a:xfrm>
          <a:custGeom>
            <a:avLst/>
            <a:gdLst/>
            <a:ahLst/>
            <a:cxnLst/>
            <a:rect l="l" t="t" r="r" b="b"/>
            <a:pathLst>
              <a:path w="1760854">
                <a:moveTo>
                  <a:pt x="0" y="0"/>
                </a:moveTo>
                <a:lnTo>
                  <a:pt x="1760346" y="0"/>
                </a:lnTo>
              </a:path>
            </a:pathLst>
          </a:custGeom>
          <a:ln w="5453">
            <a:solidFill>
              <a:srgbClr val="000000"/>
            </a:solidFill>
          </a:ln>
        </p:spPr>
        <p:txBody>
          <a:bodyPr wrap="square" lIns="0" tIns="0" rIns="0" bIns="0" rtlCol="0"/>
          <a:lstStyle/>
          <a:p>
            <a:endParaRPr/>
          </a:p>
        </p:txBody>
      </p:sp>
      <p:sp>
        <p:nvSpPr>
          <p:cNvPr id="62" name="object 62"/>
          <p:cNvSpPr/>
          <p:nvPr/>
        </p:nvSpPr>
        <p:spPr>
          <a:xfrm>
            <a:off x="3182023" y="5527509"/>
            <a:ext cx="87630" cy="43815"/>
          </a:xfrm>
          <a:custGeom>
            <a:avLst/>
            <a:gdLst/>
            <a:ahLst/>
            <a:cxnLst/>
            <a:rect l="l" t="t" r="r" b="b"/>
            <a:pathLst>
              <a:path w="87629" h="43814">
                <a:moveTo>
                  <a:pt x="87249" y="43624"/>
                </a:moveTo>
                <a:lnTo>
                  <a:pt x="0" y="21805"/>
                </a:lnTo>
                <a:lnTo>
                  <a:pt x="87249" y="0"/>
                </a:lnTo>
              </a:path>
            </a:pathLst>
          </a:custGeom>
          <a:ln w="5453">
            <a:solidFill>
              <a:srgbClr val="000000"/>
            </a:solidFill>
          </a:ln>
        </p:spPr>
        <p:txBody>
          <a:bodyPr wrap="square" lIns="0" tIns="0" rIns="0" bIns="0" rtlCol="0"/>
          <a:lstStyle/>
          <a:p>
            <a:endParaRPr/>
          </a:p>
        </p:txBody>
      </p:sp>
      <p:sp>
        <p:nvSpPr>
          <p:cNvPr id="63" name="object 63"/>
          <p:cNvSpPr/>
          <p:nvPr/>
        </p:nvSpPr>
        <p:spPr>
          <a:xfrm>
            <a:off x="4855108" y="5527509"/>
            <a:ext cx="87630" cy="43815"/>
          </a:xfrm>
          <a:custGeom>
            <a:avLst/>
            <a:gdLst/>
            <a:ahLst/>
            <a:cxnLst/>
            <a:rect l="l" t="t" r="r" b="b"/>
            <a:pathLst>
              <a:path w="87629" h="43814">
                <a:moveTo>
                  <a:pt x="0" y="0"/>
                </a:moveTo>
                <a:lnTo>
                  <a:pt x="87261" y="21805"/>
                </a:lnTo>
                <a:lnTo>
                  <a:pt x="0" y="43624"/>
                </a:lnTo>
              </a:path>
            </a:pathLst>
          </a:custGeom>
          <a:ln w="5453">
            <a:solidFill>
              <a:srgbClr val="000000"/>
            </a:solidFill>
          </a:ln>
        </p:spPr>
        <p:txBody>
          <a:bodyPr wrap="square" lIns="0" tIns="0" rIns="0" bIns="0" rtlCol="0"/>
          <a:lstStyle/>
          <a:p>
            <a:endParaRPr/>
          </a:p>
        </p:txBody>
      </p:sp>
      <p:sp>
        <p:nvSpPr>
          <p:cNvPr id="64" name="object 64"/>
          <p:cNvSpPr/>
          <p:nvPr/>
        </p:nvSpPr>
        <p:spPr>
          <a:xfrm>
            <a:off x="2398927" y="3442144"/>
            <a:ext cx="0" cy="342900"/>
          </a:xfrm>
          <a:custGeom>
            <a:avLst/>
            <a:gdLst/>
            <a:ahLst/>
            <a:cxnLst/>
            <a:rect l="l" t="t" r="r" b="b"/>
            <a:pathLst>
              <a:path h="342900">
                <a:moveTo>
                  <a:pt x="0" y="0"/>
                </a:moveTo>
                <a:lnTo>
                  <a:pt x="0" y="342468"/>
                </a:lnTo>
              </a:path>
            </a:pathLst>
          </a:custGeom>
          <a:ln w="5451">
            <a:solidFill>
              <a:srgbClr val="000000"/>
            </a:solidFill>
          </a:ln>
        </p:spPr>
        <p:txBody>
          <a:bodyPr wrap="square" lIns="0" tIns="0" rIns="0" bIns="0" rtlCol="0"/>
          <a:lstStyle/>
          <a:p>
            <a:endParaRPr/>
          </a:p>
        </p:txBody>
      </p:sp>
      <p:sp>
        <p:nvSpPr>
          <p:cNvPr id="65" name="object 65"/>
          <p:cNvSpPr/>
          <p:nvPr/>
        </p:nvSpPr>
        <p:spPr>
          <a:xfrm>
            <a:off x="2377109" y="3442144"/>
            <a:ext cx="43815" cy="87630"/>
          </a:xfrm>
          <a:custGeom>
            <a:avLst/>
            <a:gdLst/>
            <a:ahLst/>
            <a:cxnLst/>
            <a:rect l="l" t="t" r="r" b="b"/>
            <a:pathLst>
              <a:path w="43814" h="87629">
                <a:moveTo>
                  <a:pt x="0" y="87261"/>
                </a:moveTo>
                <a:lnTo>
                  <a:pt x="21818" y="0"/>
                </a:lnTo>
                <a:lnTo>
                  <a:pt x="43624" y="87261"/>
                </a:lnTo>
              </a:path>
            </a:pathLst>
          </a:custGeom>
          <a:ln w="5453">
            <a:solidFill>
              <a:srgbClr val="000000"/>
            </a:solidFill>
          </a:ln>
        </p:spPr>
        <p:txBody>
          <a:bodyPr wrap="square" lIns="0" tIns="0" rIns="0" bIns="0" rtlCol="0"/>
          <a:lstStyle/>
          <a:p>
            <a:endParaRPr/>
          </a:p>
        </p:txBody>
      </p:sp>
      <p:sp>
        <p:nvSpPr>
          <p:cNvPr id="66" name="object 66"/>
          <p:cNvSpPr/>
          <p:nvPr/>
        </p:nvSpPr>
        <p:spPr>
          <a:xfrm>
            <a:off x="2377109" y="3697363"/>
            <a:ext cx="43815" cy="87630"/>
          </a:xfrm>
          <a:custGeom>
            <a:avLst/>
            <a:gdLst/>
            <a:ahLst/>
            <a:cxnLst/>
            <a:rect l="l" t="t" r="r" b="b"/>
            <a:pathLst>
              <a:path w="43814" h="87629">
                <a:moveTo>
                  <a:pt x="43624" y="0"/>
                </a:moveTo>
                <a:lnTo>
                  <a:pt x="21818" y="87249"/>
                </a:lnTo>
                <a:lnTo>
                  <a:pt x="0" y="0"/>
                </a:lnTo>
              </a:path>
            </a:pathLst>
          </a:custGeom>
          <a:ln w="5453">
            <a:solidFill>
              <a:srgbClr val="000000"/>
            </a:solidFill>
          </a:ln>
        </p:spPr>
        <p:txBody>
          <a:bodyPr wrap="square" lIns="0" tIns="0" rIns="0" bIns="0" rtlCol="0"/>
          <a:lstStyle/>
          <a:p>
            <a:endParaRPr/>
          </a:p>
        </p:txBody>
      </p:sp>
      <p:sp>
        <p:nvSpPr>
          <p:cNvPr id="67" name="object 67"/>
          <p:cNvSpPr/>
          <p:nvPr/>
        </p:nvSpPr>
        <p:spPr>
          <a:xfrm>
            <a:off x="1744522" y="4567722"/>
            <a:ext cx="1363345" cy="382270"/>
          </a:xfrm>
          <a:custGeom>
            <a:avLst/>
            <a:gdLst/>
            <a:ahLst/>
            <a:cxnLst/>
            <a:rect l="l" t="t" r="r" b="b"/>
            <a:pathLst>
              <a:path w="1363345" h="382270">
                <a:moveTo>
                  <a:pt x="0" y="381734"/>
                </a:moveTo>
                <a:lnTo>
                  <a:pt x="1363332" y="381734"/>
                </a:lnTo>
                <a:lnTo>
                  <a:pt x="1363332" y="0"/>
                </a:lnTo>
                <a:lnTo>
                  <a:pt x="0" y="0"/>
                </a:lnTo>
                <a:lnTo>
                  <a:pt x="0" y="381734"/>
                </a:lnTo>
                <a:close/>
              </a:path>
            </a:pathLst>
          </a:custGeom>
          <a:ln w="5453">
            <a:solidFill>
              <a:srgbClr val="000000"/>
            </a:solidFill>
          </a:ln>
        </p:spPr>
        <p:txBody>
          <a:bodyPr wrap="square" lIns="0" tIns="0" rIns="0" bIns="0" rtlCol="0"/>
          <a:lstStyle/>
          <a:p>
            <a:endParaRPr/>
          </a:p>
        </p:txBody>
      </p:sp>
      <p:sp>
        <p:nvSpPr>
          <p:cNvPr id="68" name="object 68"/>
          <p:cNvSpPr txBox="1"/>
          <p:nvPr/>
        </p:nvSpPr>
        <p:spPr>
          <a:xfrm>
            <a:off x="2004491" y="870636"/>
            <a:ext cx="755650"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application</a:t>
            </a:r>
            <a:endParaRPr sz="1200">
              <a:latin typeface="Arial"/>
              <a:cs typeface="Arial"/>
            </a:endParaRPr>
          </a:p>
        </p:txBody>
      </p:sp>
      <p:sp>
        <p:nvSpPr>
          <p:cNvPr id="99" name="object 99"/>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15</a:t>
            </a:r>
          </a:p>
        </p:txBody>
      </p:sp>
      <p:sp>
        <p:nvSpPr>
          <p:cNvPr id="69" name="object 69"/>
          <p:cNvSpPr txBox="1"/>
          <p:nvPr/>
        </p:nvSpPr>
        <p:spPr>
          <a:xfrm>
            <a:off x="2004491" y="1634104"/>
            <a:ext cx="866140"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presentation</a:t>
            </a:r>
            <a:endParaRPr sz="1200">
              <a:latin typeface="Arial"/>
              <a:cs typeface="Arial"/>
            </a:endParaRPr>
          </a:p>
        </p:txBody>
      </p:sp>
      <p:sp>
        <p:nvSpPr>
          <p:cNvPr id="70" name="object 70"/>
          <p:cNvSpPr txBox="1"/>
          <p:nvPr/>
        </p:nvSpPr>
        <p:spPr>
          <a:xfrm>
            <a:off x="5276494" y="816102"/>
            <a:ext cx="755650"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application</a:t>
            </a:r>
            <a:endParaRPr sz="1200">
              <a:latin typeface="Arial"/>
              <a:cs typeface="Arial"/>
            </a:endParaRPr>
          </a:p>
        </p:txBody>
      </p:sp>
      <p:sp>
        <p:nvSpPr>
          <p:cNvPr id="71" name="object 71"/>
          <p:cNvSpPr txBox="1"/>
          <p:nvPr/>
        </p:nvSpPr>
        <p:spPr>
          <a:xfrm>
            <a:off x="5221961" y="1579571"/>
            <a:ext cx="866140"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presentation</a:t>
            </a:r>
            <a:endParaRPr sz="1200">
              <a:latin typeface="Arial"/>
              <a:cs typeface="Arial"/>
            </a:endParaRPr>
          </a:p>
        </p:txBody>
      </p:sp>
      <p:sp>
        <p:nvSpPr>
          <p:cNvPr id="72" name="object 72"/>
          <p:cNvSpPr txBox="1"/>
          <p:nvPr/>
        </p:nvSpPr>
        <p:spPr>
          <a:xfrm>
            <a:off x="5331028" y="2343039"/>
            <a:ext cx="543560"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session</a:t>
            </a:r>
            <a:endParaRPr sz="1200">
              <a:latin typeface="Arial"/>
              <a:cs typeface="Arial"/>
            </a:endParaRPr>
          </a:p>
        </p:txBody>
      </p:sp>
      <p:sp>
        <p:nvSpPr>
          <p:cNvPr id="73" name="object 73"/>
          <p:cNvSpPr txBox="1"/>
          <p:nvPr/>
        </p:nvSpPr>
        <p:spPr>
          <a:xfrm>
            <a:off x="5276494" y="3106507"/>
            <a:ext cx="628015"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transport</a:t>
            </a:r>
            <a:endParaRPr sz="1200">
              <a:latin typeface="Arial"/>
              <a:cs typeface="Arial"/>
            </a:endParaRPr>
          </a:p>
        </p:txBody>
      </p:sp>
      <p:sp>
        <p:nvSpPr>
          <p:cNvPr id="74" name="object 74"/>
          <p:cNvSpPr txBox="1"/>
          <p:nvPr/>
        </p:nvSpPr>
        <p:spPr>
          <a:xfrm>
            <a:off x="5167427" y="3924510"/>
            <a:ext cx="560070"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network</a:t>
            </a:r>
            <a:endParaRPr sz="1200">
              <a:latin typeface="Arial"/>
              <a:cs typeface="Arial"/>
            </a:endParaRPr>
          </a:p>
        </p:txBody>
      </p:sp>
      <p:sp>
        <p:nvSpPr>
          <p:cNvPr id="75" name="object 75"/>
          <p:cNvSpPr txBox="1"/>
          <p:nvPr/>
        </p:nvSpPr>
        <p:spPr>
          <a:xfrm>
            <a:off x="5167427" y="4687978"/>
            <a:ext cx="594360"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data</a:t>
            </a:r>
            <a:r>
              <a:rPr sz="1200" i="1" spc="-95" dirty="0">
                <a:latin typeface="Arial"/>
                <a:cs typeface="Arial"/>
              </a:rPr>
              <a:t> </a:t>
            </a:r>
            <a:r>
              <a:rPr sz="1200" i="1" dirty="0">
                <a:latin typeface="Arial"/>
                <a:cs typeface="Arial"/>
              </a:rPr>
              <a:t>link</a:t>
            </a:r>
            <a:endParaRPr sz="1200">
              <a:latin typeface="Arial"/>
              <a:cs typeface="Arial"/>
            </a:endParaRPr>
          </a:p>
        </p:txBody>
      </p:sp>
      <p:sp>
        <p:nvSpPr>
          <p:cNvPr id="76" name="object 76"/>
          <p:cNvSpPr txBox="1"/>
          <p:nvPr/>
        </p:nvSpPr>
        <p:spPr>
          <a:xfrm>
            <a:off x="5167427" y="5396914"/>
            <a:ext cx="577215"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physical</a:t>
            </a:r>
            <a:endParaRPr sz="1200">
              <a:latin typeface="Arial"/>
              <a:cs typeface="Arial"/>
            </a:endParaRPr>
          </a:p>
        </p:txBody>
      </p:sp>
      <p:sp>
        <p:nvSpPr>
          <p:cNvPr id="77" name="object 77"/>
          <p:cNvSpPr txBox="1"/>
          <p:nvPr/>
        </p:nvSpPr>
        <p:spPr>
          <a:xfrm>
            <a:off x="2059013" y="2397568"/>
            <a:ext cx="543560"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session</a:t>
            </a:r>
            <a:endParaRPr sz="1200">
              <a:latin typeface="Arial"/>
              <a:cs typeface="Arial"/>
            </a:endParaRPr>
          </a:p>
        </p:txBody>
      </p:sp>
      <p:sp>
        <p:nvSpPr>
          <p:cNvPr id="78" name="object 78"/>
          <p:cNvSpPr txBox="1"/>
          <p:nvPr/>
        </p:nvSpPr>
        <p:spPr>
          <a:xfrm>
            <a:off x="2059013" y="4578899"/>
            <a:ext cx="594360"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data</a:t>
            </a:r>
            <a:r>
              <a:rPr sz="1200" i="1" spc="-95" dirty="0">
                <a:latin typeface="Arial"/>
                <a:cs typeface="Arial"/>
              </a:rPr>
              <a:t> </a:t>
            </a:r>
            <a:r>
              <a:rPr sz="1200" i="1" dirty="0">
                <a:latin typeface="Arial"/>
                <a:cs typeface="Arial"/>
              </a:rPr>
              <a:t>link</a:t>
            </a:r>
            <a:endParaRPr sz="1200">
              <a:latin typeface="Arial"/>
              <a:cs typeface="Arial"/>
            </a:endParaRPr>
          </a:p>
        </p:txBody>
      </p:sp>
      <p:sp>
        <p:nvSpPr>
          <p:cNvPr id="79" name="object 79"/>
          <p:cNvSpPr txBox="1"/>
          <p:nvPr/>
        </p:nvSpPr>
        <p:spPr>
          <a:xfrm>
            <a:off x="2059013" y="5342369"/>
            <a:ext cx="577215"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physical</a:t>
            </a:r>
            <a:endParaRPr sz="1200">
              <a:latin typeface="Arial"/>
              <a:cs typeface="Arial"/>
            </a:endParaRPr>
          </a:p>
        </p:txBody>
      </p:sp>
      <p:sp>
        <p:nvSpPr>
          <p:cNvPr id="80" name="object 80"/>
          <p:cNvSpPr txBox="1"/>
          <p:nvPr/>
        </p:nvSpPr>
        <p:spPr>
          <a:xfrm>
            <a:off x="1949947" y="3051966"/>
            <a:ext cx="941705" cy="374650"/>
          </a:xfrm>
          <a:prstGeom prst="rect">
            <a:avLst/>
          </a:prstGeom>
        </p:spPr>
        <p:txBody>
          <a:bodyPr vert="horz" wrap="square" lIns="0" tIns="0" rIns="0" bIns="0" rtlCol="0">
            <a:spAutoFit/>
          </a:bodyPr>
          <a:lstStyle/>
          <a:p>
            <a:pPr marR="87630" algn="ctr">
              <a:lnSpc>
                <a:spcPts val="1365"/>
              </a:lnSpc>
            </a:pPr>
            <a:r>
              <a:rPr sz="1200" i="1" dirty="0">
                <a:latin typeface="Arial"/>
                <a:cs typeface="Arial"/>
              </a:rPr>
              <a:t>transport</a:t>
            </a:r>
            <a:endParaRPr sz="1200">
              <a:latin typeface="Arial"/>
              <a:cs typeface="Arial"/>
            </a:endParaRPr>
          </a:p>
          <a:p>
            <a:pPr algn="ctr">
              <a:lnSpc>
                <a:spcPts val="1365"/>
              </a:lnSpc>
            </a:pPr>
            <a:r>
              <a:rPr sz="1200" b="1" i="1" dirty="0">
                <a:latin typeface="Courier New"/>
                <a:cs typeface="Courier New"/>
              </a:rPr>
              <a:t>(e.g.</a:t>
            </a:r>
            <a:r>
              <a:rPr sz="1200" b="1" i="1" spc="-90" dirty="0">
                <a:latin typeface="Courier New"/>
                <a:cs typeface="Courier New"/>
              </a:rPr>
              <a:t> </a:t>
            </a:r>
            <a:r>
              <a:rPr sz="1200" b="1" i="1" dirty="0">
                <a:latin typeface="Courier New"/>
                <a:cs typeface="Courier New"/>
              </a:rPr>
              <a:t>TCP)</a:t>
            </a:r>
            <a:endParaRPr sz="1200">
              <a:latin typeface="Courier New"/>
              <a:cs typeface="Courier New"/>
            </a:endParaRPr>
          </a:p>
        </p:txBody>
      </p:sp>
      <p:sp>
        <p:nvSpPr>
          <p:cNvPr id="81" name="object 81"/>
          <p:cNvSpPr txBox="1"/>
          <p:nvPr/>
        </p:nvSpPr>
        <p:spPr>
          <a:xfrm>
            <a:off x="1840880" y="3815434"/>
            <a:ext cx="941705" cy="374650"/>
          </a:xfrm>
          <a:prstGeom prst="rect">
            <a:avLst/>
          </a:prstGeom>
        </p:spPr>
        <p:txBody>
          <a:bodyPr vert="horz" wrap="square" lIns="0" tIns="0" rIns="0" bIns="0" rtlCol="0">
            <a:spAutoFit/>
          </a:bodyPr>
          <a:lstStyle/>
          <a:p>
            <a:pPr marL="53975" algn="ctr">
              <a:lnSpc>
                <a:spcPts val="1365"/>
              </a:lnSpc>
            </a:pPr>
            <a:r>
              <a:rPr sz="1200" i="1" dirty="0">
                <a:latin typeface="Arial"/>
                <a:cs typeface="Arial"/>
              </a:rPr>
              <a:t>network</a:t>
            </a:r>
            <a:endParaRPr sz="1200">
              <a:latin typeface="Arial"/>
              <a:cs typeface="Arial"/>
            </a:endParaRPr>
          </a:p>
          <a:p>
            <a:pPr algn="ctr">
              <a:lnSpc>
                <a:spcPts val="1365"/>
              </a:lnSpc>
            </a:pPr>
            <a:r>
              <a:rPr sz="1200" b="1" i="1" dirty="0">
                <a:latin typeface="Courier New"/>
                <a:cs typeface="Courier New"/>
              </a:rPr>
              <a:t>(e.g.,</a:t>
            </a:r>
            <a:r>
              <a:rPr sz="1200" b="1" i="1" spc="-90" dirty="0">
                <a:latin typeface="Courier New"/>
                <a:cs typeface="Courier New"/>
              </a:rPr>
              <a:t> </a:t>
            </a:r>
            <a:r>
              <a:rPr sz="1200" b="1" i="1" dirty="0">
                <a:latin typeface="Courier New"/>
                <a:cs typeface="Courier New"/>
              </a:rPr>
              <a:t>IP)</a:t>
            </a:r>
            <a:endParaRPr sz="1200">
              <a:latin typeface="Courier New"/>
              <a:cs typeface="Courier New"/>
            </a:endParaRPr>
          </a:p>
        </p:txBody>
      </p:sp>
      <p:sp>
        <p:nvSpPr>
          <p:cNvPr id="82" name="object 82"/>
          <p:cNvSpPr txBox="1"/>
          <p:nvPr/>
        </p:nvSpPr>
        <p:spPr>
          <a:xfrm>
            <a:off x="1677279" y="4742501"/>
            <a:ext cx="1400175" cy="211454"/>
          </a:xfrm>
          <a:prstGeom prst="rect">
            <a:avLst/>
          </a:prstGeom>
        </p:spPr>
        <p:txBody>
          <a:bodyPr vert="horz" wrap="square" lIns="0" tIns="0" rIns="0" bIns="0" rtlCol="0">
            <a:spAutoFit/>
          </a:bodyPr>
          <a:lstStyle/>
          <a:p>
            <a:pPr marL="12700">
              <a:lnSpc>
                <a:spcPct val="100000"/>
              </a:lnSpc>
            </a:pPr>
            <a:r>
              <a:rPr sz="1200" b="1" i="1" dirty="0">
                <a:latin typeface="Courier New"/>
                <a:cs typeface="Courier New"/>
              </a:rPr>
              <a:t>(e.g.,Ethernet)</a:t>
            </a:r>
            <a:endParaRPr sz="1200">
              <a:latin typeface="Courier New"/>
              <a:cs typeface="Courier New"/>
            </a:endParaRPr>
          </a:p>
        </p:txBody>
      </p:sp>
      <p:sp>
        <p:nvSpPr>
          <p:cNvPr id="83" name="object 83"/>
          <p:cNvSpPr txBox="1"/>
          <p:nvPr/>
        </p:nvSpPr>
        <p:spPr>
          <a:xfrm>
            <a:off x="3749551" y="5287835"/>
            <a:ext cx="534670"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PhPDU</a:t>
            </a:r>
            <a:endParaRPr sz="1200">
              <a:latin typeface="Arial"/>
              <a:cs typeface="Arial"/>
            </a:endParaRPr>
          </a:p>
        </p:txBody>
      </p:sp>
      <p:sp>
        <p:nvSpPr>
          <p:cNvPr id="84" name="object 84"/>
          <p:cNvSpPr txBox="1"/>
          <p:nvPr/>
        </p:nvSpPr>
        <p:spPr>
          <a:xfrm>
            <a:off x="3531417" y="3324631"/>
            <a:ext cx="840105" cy="197485"/>
          </a:xfrm>
          <a:prstGeom prst="rect">
            <a:avLst/>
          </a:prstGeom>
        </p:spPr>
        <p:txBody>
          <a:bodyPr vert="horz" wrap="square" lIns="0" tIns="0" rIns="0" bIns="0" rtlCol="0">
            <a:spAutoFit/>
          </a:bodyPr>
          <a:lstStyle/>
          <a:p>
            <a:pPr marL="12700">
              <a:lnSpc>
                <a:spcPct val="100000"/>
              </a:lnSpc>
            </a:pPr>
            <a:r>
              <a:rPr sz="1200" b="1" i="1" dirty="0">
                <a:latin typeface="Arial"/>
                <a:cs typeface="Arial"/>
              </a:rPr>
              <a:t>(segments)</a:t>
            </a:r>
            <a:endParaRPr sz="1200">
              <a:latin typeface="Arial"/>
              <a:cs typeface="Arial"/>
            </a:endParaRPr>
          </a:p>
        </p:txBody>
      </p:sp>
      <p:sp>
        <p:nvSpPr>
          <p:cNvPr id="85" name="object 85"/>
          <p:cNvSpPr txBox="1"/>
          <p:nvPr/>
        </p:nvSpPr>
        <p:spPr>
          <a:xfrm>
            <a:off x="1404611" y="5615035"/>
            <a:ext cx="3187700" cy="483870"/>
          </a:xfrm>
          <a:prstGeom prst="rect">
            <a:avLst/>
          </a:prstGeom>
        </p:spPr>
        <p:txBody>
          <a:bodyPr vert="horz" wrap="square" lIns="0" tIns="0" rIns="0" bIns="0" rtlCol="0">
            <a:spAutoFit/>
          </a:bodyPr>
          <a:lstStyle/>
          <a:p>
            <a:pPr marL="2139315">
              <a:lnSpc>
                <a:spcPct val="100000"/>
              </a:lnSpc>
            </a:pPr>
            <a:r>
              <a:rPr sz="1200" b="1" i="1" dirty="0">
                <a:latin typeface="Arial"/>
                <a:cs typeface="Arial"/>
              </a:rPr>
              <a:t>(bits,symbols)</a:t>
            </a:r>
            <a:endParaRPr sz="1200">
              <a:latin typeface="Arial"/>
              <a:cs typeface="Arial"/>
            </a:endParaRPr>
          </a:p>
          <a:p>
            <a:pPr marL="12700">
              <a:lnSpc>
                <a:spcPct val="100000"/>
              </a:lnSpc>
              <a:spcBef>
                <a:spcPts val="705"/>
              </a:spcBef>
            </a:pPr>
            <a:r>
              <a:rPr sz="1200" b="1" i="1" dirty="0">
                <a:latin typeface="Courier New"/>
                <a:cs typeface="Courier New"/>
              </a:rPr>
              <a:t>(e.g.,bits as</a:t>
            </a:r>
            <a:r>
              <a:rPr sz="1200" b="1" i="1" spc="-75" dirty="0">
                <a:latin typeface="Courier New"/>
                <a:cs typeface="Courier New"/>
              </a:rPr>
              <a:t> </a:t>
            </a:r>
            <a:r>
              <a:rPr sz="1200" b="1" i="1" dirty="0">
                <a:latin typeface="Courier New"/>
                <a:cs typeface="Courier New"/>
              </a:rPr>
              <a:t>voltages)</a:t>
            </a:r>
            <a:endParaRPr sz="1200">
              <a:latin typeface="Courier New"/>
              <a:cs typeface="Courier New"/>
            </a:endParaRPr>
          </a:p>
        </p:txBody>
      </p:sp>
      <p:sp>
        <p:nvSpPr>
          <p:cNvPr id="86" name="object 86"/>
          <p:cNvSpPr txBox="1"/>
          <p:nvPr/>
        </p:nvSpPr>
        <p:spPr>
          <a:xfrm>
            <a:off x="3114789" y="4578899"/>
            <a:ext cx="1786255" cy="197485"/>
          </a:xfrm>
          <a:prstGeom prst="rect">
            <a:avLst/>
          </a:prstGeom>
        </p:spPr>
        <p:txBody>
          <a:bodyPr vert="horz" wrap="square" lIns="0" tIns="0" rIns="0" bIns="0" rtlCol="0">
            <a:spAutoFit/>
          </a:bodyPr>
          <a:lstStyle/>
          <a:p>
            <a:pPr marL="12700">
              <a:lnSpc>
                <a:spcPct val="100000"/>
              </a:lnSpc>
              <a:tabLst>
                <a:tab pos="592455" algn="l"/>
                <a:tab pos="1772920" algn="l"/>
              </a:tabLst>
            </a:pPr>
            <a:r>
              <a:rPr sz="1200" i="1" u="sng" dirty="0">
                <a:latin typeface="Arial"/>
                <a:cs typeface="Arial"/>
              </a:rPr>
              <a:t> 	DPDU	</a:t>
            </a:r>
            <a:endParaRPr sz="1200">
              <a:latin typeface="Arial"/>
              <a:cs typeface="Arial"/>
            </a:endParaRPr>
          </a:p>
        </p:txBody>
      </p:sp>
      <p:sp>
        <p:nvSpPr>
          <p:cNvPr id="87" name="object 87"/>
          <p:cNvSpPr txBox="1"/>
          <p:nvPr/>
        </p:nvSpPr>
        <p:spPr>
          <a:xfrm>
            <a:off x="3585950" y="4851567"/>
            <a:ext cx="628015" cy="197485"/>
          </a:xfrm>
          <a:prstGeom prst="rect">
            <a:avLst/>
          </a:prstGeom>
        </p:spPr>
        <p:txBody>
          <a:bodyPr vert="horz" wrap="square" lIns="0" tIns="0" rIns="0" bIns="0" rtlCol="0">
            <a:spAutoFit/>
          </a:bodyPr>
          <a:lstStyle/>
          <a:p>
            <a:pPr marL="12700">
              <a:lnSpc>
                <a:spcPct val="100000"/>
              </a:lnSpc>
            </a:pPr>
            <a:r>
              <a:rPr sz="1200" b="1" i="1" dirty="0">
                <a:latin typeface="Arial"/>
                <a:cs typeface="Arial"/>
              </a:rPr>
              <a:t>(frames)</a:t>
            </a:r>
            <a:endParaRPr sz="1200">
              <a:latin typeface="Arial"/>
              <a:cs typeface="Arial"/>
            </a:endParaRPr>
          </a:p>
        </p:txBody>
      </p:sp>
      <p:sp>
        <p:nvSpPr>
          <p:cNvPr id="88" name="object 88"/>
          <p:cNvSpPr txBox="1"/>
          <p:nvPr/>
        </p:nvSpPr>
        <p:spPr>
          <a:xfrm>
            <a:off x="3749550" y="3051963"/>
            <a:ext cx="441325"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TPDU</a:t>
            </a:r>
            <a:endParaRPr sz="1200">
              <a:latin typeface="Arial"/>
              <a:cs typeface="Arial"/>
            </a:endParaRPr>
          </a:p>
        </p:txBody>
      </p:sp>
      <p:sp>
        <p:nvSpPr>
          <p:cNvPr id="89" name="object 89"/>
          <p:cNvSpPr txBox="1"/>
          <p:nvPr/>
        </p:nvSpPr>
        <p:spPr>
          <a:xfrm>
            <a:off x="3169322" y="3815431"/>
            <a:ext cx="1786255" cy="470534"/>
          </a:xfrm>
          <a:prstGeom prst="rect">
            <a:avLst/>
          </a:prstGeom>
        </p:spPr>
        <p:txBody>
          <a:bodyPr vert="horz" wrap="square" lIns="0" tIns="0" rIns="0" bIns="0" rtlCol="0">
            <a:spAutoFit/>
          </a:bodyPr>
          <a:lstStyle/>
          <a:p>
            <a:pPr marL="12700">
              <a:lnSpc>
                <a:spcPct val="100000"/>
              </a:lnSpc>
              <a:tabLst>
                <a:tab pos="592455" algn="l"/>
                <a:tab pos="1772920" algn="l"/>
              </a:tabLst>
            </a:pPr>
            <a:r>
              <a:rPr sz="1200" i="1" u="sng" dirty="0">
                <a:latin typeface="Arial"/>
                <a:cs typeface="Arial"/>
              </a:rPr>
              <a:t> 	NPDU	</a:t>
            </a:r>
            <a:endParaRPr sz="1200">
              <a:latin typeface="Arial"/>
              <a:cs typeface="Arial"/>
            </a:endParaRPr>
          </a:p>
          <a:p>
            <a:pPr marL="429259">
              <a:lnSpc>
                <a:spcPct val="100000"/>
              </a:lnSpc>
              <a:spcBef>
                <a:spcPts val="705"/>
              </a:spcBef>
            </a:pPr>
            <a:r>
              <a:rPr sz="1200" b="1" i="1" dirty="0">
                <a:latin typeface="Arial"/>
                <a:cs typeface="Arial"/>
              </a:rPr>
              <a:t>(packets)</a:t>
            </a:r>
            <a:endParaRPr sz="1200">
              <a:latin typeface="Arial"/>
              <a:cs typeface="Arial"/>
            </a:endParaRPr>
          </a:p>
        </p:txBody>
      </p:sp>
      <p:sp>
        <p:nvSpPr>
          <p:cNvPr id="90" name="object 90"/>
          <p:cNvSpPr txBox="1"/>
          <p:nvPr/>
        </p:nvSpPr>
        <p:spPr>
          <a:xfrm>
            <a:off x="3223856" y="2288495"/>
            <a:ext cx="1786255" cy="197485"/>
          </a:xfrm>
          <a:prstGeom prst="rect">
            <a:avLst/>
          </a:prstGeom>
        </p:spPr>
        <p:txBody>
          <a:bodyPr vert="horz" wrap="square" lIns="0" tIns="0" rIns="0" bIns="0" rtlCol="0">
            <a:spAutoFit/>
          </a:bodyPr>
          <a:lstStyle/>
          <a:p>
            <a:pPr marL="12700">
              <a:lnSpc>
                <a:spcPct val="100000"/>
              </a:lnSpc>
              <a:tabLst>
                <a:tab pos="592455" algn="l"/>
                <a:tab pos="1772920" algn="l"/>
              </a:tabLst>
            </a:pPr>
            <a:r>
              <a:rPr sz="1200" i="1" u="sng" dirty="0">
                <a:latin typeface="Arial"/>
                <a:cs typeface="Arial"/>
              </a:rPr>
              <a:t> 	SPDU	</a:t>
            </a:r>
            <a:endParaRPr sz="1200">
              <a:latin typeface="Arial"/>
              <a:cs typeface="Arial"/>
            </a:endParaRPr>
          </a:p>
        </p:txBody>
      </p:sp>
      <p:sp>
        <p:nvSpPr>
          <p:cNvPr id="91" name="object 91"/>
          <p:cNvSpPr txBox="1"/>
          <p:nvPr/>
        </p:nvSpPr>
        <p:spPr>
          <a:xfrm>
            <a:off x="3223856" y="1525026"/>
            <a:ext cx="1786255" cy="197485"/>
          </a:xfrm>
          <a:prstGeom prst="rect">
            <a:avLst/>
          </a:prstGeom>
        </p:spPr>
        <p:txBody>
          <a:bodyPr vert="horz" wrap="square" lIns="0" tIns="0" rIns="0" bIns="0" rtlCol="0">
            <a:spAutoFit/>
          </a:bodyPr>
          <a:lstStyle/>
          <a:p>
            <a:pPr marL="12700">
              <a:lnSpc>
                <a:spcPct val="100000"/>
              </a:lnSpc>
              <a:tabLst>
                <a:tab pos="592455" algn="l"/>
                <a:tab pos="1772920" algn="l"/>
              </a:tabLst>
            </a:pPr>
            <a:r>
              <a:rPr sz="1200" i="1" u="sng" dirty="0">
                <a:latin typeface="Arial"/>
                <a:cs typeface="Arial"/>
              </a:rPr>
              <a:t> 	PPDU	</a:t>
            </a:r>
            <a:endParaRPr sz="1200">
              <a:latin typeface="Arial"/>
              <a:cs typeface="Arial"/>
            </a:endParaRPr>
          </a:p>
        </p:txBody>
      </p:sp>
      <p:sp>
        <p:nvSpPr>
          <p:cNvPr id="92" name="object 92"/>
          <p:cNvSpPr txBox="1"/>
          <p:nvPr/>
        </p:nvSpPr>
        <p:spPr>
          <a:xfrm>
            <a:off x="3223856" y="761556"/>
            <a:ext cx="1786255" cy="197485"/>
          </a:xfrm>
          <a:prstGeom prst="rect">
            <a:avLst/>
          </a:prstGeom>
        </p:spPr>
        <p:txBody>
          <a:bodyPr vert="horz" wrap="square" lIns="0" tIns="0" rIns="0" bIns="0" rtlCol="0">
            <a:spAutoFit/>
          </a:bodyPr>
          <a:lstStyle/>
          <a:p>
            <a:pPr marL="12700">
              <a:lnSpc>
                <a:spcPct val="100000"/>
              </a:lnSpc>
              <a:tabLst>
                <a:tab pos="647065" algn="l"/>
                <a:tab pos="1772920" algn="l"/>
              </a:tabLst>
            </a:pPr>
            <a:r>
              <a:rPr sz="1200" i="1" u="sng" dirty="0">
                <a:latin typeface="Arial"/>
                <a:cs typeface="Arial"/>
              </a:rPr>
              <a:t> 	APDU	</a:t>
            </a:r>
            <a:endParaRPr sz="1200">
              <a:latin typeface="Arial"/>
              <a:cs typeface="Arial"/>
            </a:endParaRPr>
          </a:p>
        </p:txBody>
      </p:sp>
      <p:sp>
        <p:nvSpPr>
          <p:cNvPr id="93" name="object 93"/>
          <p:cNvSpPr txBox="1"/>
          <p:nvPr/>
        </p:nvSpPr>
        <p:spPr>
          <a:xfrm>
            <a:off x="2495285" y="1252358"/>
            <a:ext cx="450215"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PSDU</a:t>
            </a:r>
            <a:endParaRPr sz="1200">
              <a:latin typeface="Arial"/>
              <a:cs typeface="Arial"/>
            </a:endParaRPr>
          </a:p>
        </p:txBody>
      </p:sp>
      <p:sp>
        <p:nvSpPr>
          <p:cNvPr id="94" name="object 94"/>
          <p:cNvSpPr txBox="1"/>
          <p:nvPr/>
        </p:nvSpPr>
        <p:spPr>
          <a:xfrm>
            <a:off x="2495285" y="2070360"/>
            <a:ext cx="450215"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SSDU</a:t>
            </a:r>
            <a:endParaRPr sz="1200">
              <a:latin typeface="Arial"/>
              <a:cs typeface="Arial"/>
            </a:endParaRPr>
          </a:p>
        </p:txBody>
      </p:sp>
      <p:sp>
        <p:nvSpPr>
          <p:cNvPr id="95" name="object 95"/>
          <p:cNvSpPr txBox="1"/>
          <p:nvPr/>
        </p:nvSpPr>
        <p:spPr>
          <a:xfrm>
            <a:off x="2495285" y="2833830"/>
            <a:ext cx="441325"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TSDU</a:t>
            </a:r>
            <a:endParaRPr sz="1200">
              <a:latin typeface="Arial"/>
              <a:cs typeface="Arial"/>
            </a:endParaRPr>
          </a:p>
        </p:txBody>
      </p:sp>
      <p:sp>
        <p:nvSpPr>
          <p:cNvPr id="96" name="object 96"/>
          <p:cNvSpPr txBox="1"/>
          <p:nvPr/>
        </p:nvSpPr>
        <p:spPr>
          <a:xfrm>
            <a:off x="2495285" y="3597299"/>
            <a:ext cx="458470"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NSDU</a:t>
            </a:r>
            <a:endParaRPr sz="1200">
              <a:latin typeface="Arial"/>
              <a:cs typeface="Arial"/>
            </a:endParaRPr>
          </a:p>
        </p:txBody>
      </p:sp>
      <p:sp>
        <p:nvSpPr>
          <p:cNvPr id="97" name="object 97"/>
          <p:cNvSpPr txBox="1"/>
          <p:nvPr/>
        </p:nvSpPr>
        <p:spPr>
          <a:xfrm>
            <a:off x="2495285" y="4306234"/>
            <a:ext cx="458470"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DSDU</a:t>
            </a:r>
            <a:endParaRPr sz="1200">
              <a:latin typeface="Arial"/>
              <a:cs typeface="Arial"/>
            </a:endParaRPr>
          </a:p>
        </p:txBody>
      </p:sp>
      <p:sp>
        <p:nvSpPr>
          <p:cNvPr id="98" name="object 98"/>
          <p:cNvSpPr txBox="1"/>
          <p:nvPr/>
        </p:nvSpPr>
        <p:spPr>
          <a:xfrm>
            <a:off x="2495285" y="5069704"/>
            <a:ext cx="534670" cy="197485"/>
          </a:xfrm>
          <a:prstGeom prst="rect">
            <a:avLst/>
          </a:prstGeom>
        </p:spPr>
        <p:txBody>
          <a:bodyPr vert="horz" wrap="square" lIns="0" tIns="0" rIns="0" bIns="0" rtlCol="0">
            <a:spAutoFit/>
          </a:bodyPr>
          <a:lstStyle/>
          <a:p>
            <a:pPr marL="12700">
              <a:lnSpc>
                <a:spcPct val="100000"/>
              </a:lnSpc>
            </a:pPr>
            <a:r>
              <a:rPr sz="1200" i="1" dirty="0">
                <a:latin typeface="Arial"/>
                <a:cs typeface="Arial"/>
              </a:rPr>
              <a:t>PhSDU</a:t>
            </a:r>
            <a:endParaRPr sz="1200">
              <a:latin typeface="Arial"/>
              <a:cs typeface="Arial"/>
            </a:endParaRPr>
          </a:p>
        </p:txBody>
      </p:sp>
      <p:sp>
        <p:nvSpPr>
          <p:cNvPr id="103" name="TextBox 102"/>
          <p:cNvSpPr txBox="1"/>
          <p:nvPr/>
        </p:nvSpPr>
        <p:spPr>
          <a:xfrm>
            <a:off x="1234304" y="6834674"/>
            <a:ext cx="6096000" cy="1077218"/>
          </a:xfrm>
          <a:prstGeom prst="rect">
            <a:avLst/>
          </a:prstGeom>
          <a:noFill/>
        </p:spPr>
        <p:txBody>
          <a:bodyPr wrap="square" rtlCol="0">
            <a:spAutoFit/>
          </a:bodyPr>
          <a:lstStyle/>
          <a:p>
            <a:r>
              <a:rPr lang="en-US" sz="3200" dirty="0" smtClean="0">
                <a:solidFill>
                  <a:srgbClr val="0070C0"/>
                </a:solidFill>
              </a:rPr>
              <a:t>THE OSI MODEL: </a:t>
            </a:r>
            <a:r>
              <a:rPr lang="en-US" sz="3200" dirty="0" smtClean="0"/>
              <a:t>DATED BUT CONCEPTUALLY USEFUL</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16</a:t>
            </a:r>
          </a:p>
        </p:txBody>
      </p:sp>
      <p:sp>
        <p:nvSpPr>
          <p:cNvPr id="2" name="object 2"/>
          <p:cNvSpPr txBox="1"/>
          <p:nvPr/>
        </p:nvSpPr>
        <p:spPr>
          <a:xfrm>
            <a:off x="1066800" y="838200"/>
            <a:ext cx="5425440" cy="7371249"/>
          </a:xfrm>
          <a:prstGeom prst="rect">
            <a:avLst/>
          </a:prstGeom>
        </p:spPr>
        <p:txBody>
          <a:bodyPr vert="horz" wrap="square" lIns="0" tIns="0" rIns="0" bIns="0" rtlCol="0">
            <a:spAutoFit/>
          </a:bodyPr>
          <a:lstStyle/>
          <a:p>
            <a:pPr marL="91440">
              <a:lnSpc>
                <a:spcPct val="100000"/>
              </a:lnSpc>
            </a:pPr>
            <a:r>
              <a:rPr lang="en-US" sz="2400" spc="265" dirty="0">
                <a:solidFill>
                  <a:srgbClr val="0070C0"/>
                </a:solidFill>
                <a:latin typeface="PMingLiU"/>
                <a:cs typeface="PMingLiU"/>
              </a:rPr>
              <a:t>L</a:t>
            </a:r>
            <a:r>
              <a:rPr sz="2400" spc="204" dirty="0" smtClean="0">
                <a:solidFill>
                  <a:srgbClr val="0070C0"/>
                </a:solidFill>
                <a:latin typeface="PMingLiU"/>
                <a:cs typeface="PMingLiU"/>
              </a:rPr>
              <a:t>ayering </a:t>
            </a:r>
            <a:r>
              <a:rPr sz="2400" spc="240" dirty="0" smtClean="0">
                <a:solidFill>
                  <a:srgbClr val="0070C0"/>
                </a:solidFill>
                <a:latin typeface="PMingLiU"/>
                <a:cs typeface="PMingLiU"/>
              </a:rPr>
              <a:t>concept</a:t>
            </a:r>
            <a:r>
              <a:rPr lang="en-US" sz="2400" spc="240" dirty="0" smtClean="0">
                <a:solidFill>
                  <a:srgbClr val="0070C0"/>
                </a:solidFill>
                <a:latin typeface="PMingLiU"/>
                <a:cs typeface="PMingLiU"/>
              </a:rPr>
              <a:t>s</a:t>
            </a:r>
            <a:endParaRPr sz="2400" dirty="0">
              <a:solidFill>
                <a:srgbClr val="0070C0"/>
              </a:solidFill>
              <a:latin typeface="PMingLiU"/>
              <a:cs typeface="PMingLiU"/>
            </a:endParaRPr>
          </a:p>
          <a:p>
            <a:pPr>
              <a:lnSpc>
                <a:spcPct val="100000"/>
              </a:lnSpc>
            </a:pPr>
            <a:endParaRPr sz="2400" dirty="0">
              <a:solidFill>
                <a:srgbClr val="0070C0"/>
              </a:solidFill>
              <a:latin typeface="Times New Roman"/>
              <a:cs typeface="Times New Roman"/>
            </a:endParaRPr>
          </a:p>
          <a:p>
            <a:pPr>
              <a:lnSpc>
                <a:spcPct val="100000"/>
              </a:lnSpc>
              <a:spcBef>
                <a:spcPts val="50"/>
              </a:spcBef>
            </a:pPr>
            <a:endParaRPr sz="2150" dirty="0">
              <a:latin typeface="Times New Roman"/>
              <a:cs typeface="Times New Roman"/>
            </a:endParaRPr>
          </a:p>
          <a:p>
            <a:pPr marL="212090" indent="-199390">
              <a:lnSpc>
                <a:spcPct val="100000"/>
              </a:lnSpc>
              <a:buFont typeface="Times New Roman"/>
              <a:buChar char="•"/>
              <a:tabLst>
                <a:tab pos="212725" algn="l"/>
              </a:tabLst>
            </a:pPr>
            <a:r>
              <a:rPr sz="2050" i="1" spc="-45" dirty="0">
                <a:latin typeface="Arial"/>
                <a:cs typeface="Arial"/>
              </a:rPr>
              <a:t>Protocol:  </a:t>
            </a:r>
            <a:r>
              <a:rPr sz="2050" spc="35" dirty="0">
                <a:latin typeface="Garamond"/>
                <a:cs typeface="Garamond"/>
              </a:rPr>
              <a:t>Rules </a:t>
            </a:r>
            <a:r>
              <a:rPr sz="2050" spc="-5" dirty="0">
                <a:latin typeface="Garamond"/>
                <a:cs typeface="Garamond"/>
              </a:rPr>
              <a:t>governing</a:t>
            </a:r>
            <a:r>
              <a:rPr sz="2050" spc="-30" dirty="0">
                <a:latin typeface="Garamond"/>
                <a:cs typeface="Garamond"/>
              </a:rPr>
              <a:t> </a:t>
            </a:r>
            <a:r>
              <a:rPr sz="2050" i="1" spc="-20" dirty="0">
                <a:latin typeface="Arial"/>
                <a:cs typeface="Arial"/>
              </a:rPr>
              <a:t>horizontal</a:t>
            </a:r>
            <a:endParaRPr sz="2050" dirty="0">
              <a:latin typeface="Arial"/>
              <a:cs typeface="Arial"/>
            </a:endParaRPr>
          </a:p>
          <a:p>
            <a:pPr marL="212090">
              <a:lnSpc>
                <a:spcPct val="100000"/>
              </a:lnSpc>
              <a:spcBef>
                <a:spcPts val="405"/>
              </a:spcBef>
            </a:pPr>
            <a:r>
              <a:rPr sz="2050" spc="10" dirty="0">
                <a:latin typeface="Garamond"/>
                <a:cs typeface="Garamond"/>
              </a:rPr>
              <a:t>communication </a:t>
            </a:r>
            <a:r>
              <a:rPr sz="2050" spc="5" dirty="0">
                <a:latin typeface="Garamond"/>
                <a:cs typeface="Garamond"/>
              </a:rPr>
              <a:t>between </a:t>
            </a:r>
            <a:r>
              <a:rPr sz="2050" spc="15" dirty="0">
                <a:latin typeface="Garamond"/>
                <a:cs typeface="Garamond"/>
              </a:rPr>
              <a:t>peer </a:t>
            </a:r>
            <a:r>
              <a:rPr sz="2050" spc="45" dirty="0">
                <a:latin typeface="Garamond"/>
                <a:cs typeface="Garamond"/>
              </a:rPr>
              <a:t>layer</a:t>
            </a:r>
            <a:r>
              <a:rPr sz="2050" spc="405" dirty="0">
                <a:latin typeface="Garamond"/>
                <a:cs typeface="Garamond"/>
              </a:rPr>
              <a:t> </a:t>
            </a:r>
            <a:r>
              <a:rPr sz="2050" spc="35" dirty="0">
                <a:latin typeface="Garamond"/>
                <a:cs typeface="Garamond"/>
              </a:rPr>
              <a:t>entities.</a:t>
            </a:r>
            <a:endParaRPr sz="2050" dirty="0">
              <a:latin typeface="Garamond"/>
              <a:cs typeface="Garamond"/>
            </a:endParaRPr>
          </a:p>
          <a:p>
            <a:pPr marL="212090" marR="203835" indent="-199390">
              <a:lnSpc>
                <a:spcPct val="116599"/>
              </a:lnSpc>
              <a:spcBef>
                <a:spcPts val="885"/>
              </a:spcBef>
              <a:buFont typeface="Times New Roman"/>
              <a:buChar char="•"/>
              <a:tabLst>
                <a:tab pos="212725" algn="l"/>
              </a:tabLst>
            </a:pPr>
            <a:r>
              <a:rPr sz="2050" i="1" spc="-20" dirty="0">
                <a:latin typeface="Arial"/>
                <a:cs typeface="Arial"/>
              </a:rPr>
              <a:t>Interface: </a:t>
            </a:r>
            <a:r>
              <a:rPr sz="2050" spc="35" dirty="0">
                <a:latin typeface="Garamond"/>
                <a:cs typeface="Garamond"/>
              </a:rPr>
              <a:t>Rules </a:t>
            </a:r>
            <a:r>
              <a:rPr sz="2050" spc="-5" dirty="0">
                <a:latin typeface="Garamond"/>
                <a:cs typeface="Garamond"/>
              </a:rPr>
              <a:t>governing </a:t>
            </a:r>
            <a:r>
              <a:rPr sz="2050" i="1" spc="-25" dirty="0">
                <a:latin typeface="Arial"/>
                <a:cs typeface="Arial"/>
              </a:rPr>
              <a:t>vertical  </a:t>
            </a:r>
            <a:r>
              <a:rPr sz="2050" spc="10" dirty="0">
                <a:latin typeface="Garamond"/>
                <a:cs typeface="Garamond"/>
              </a:rPr>
              <a:t>communication </a:t>
            </a:r>
            <a:r>
              <a:rPr sz="2050" spc="5" dirty="0">
                <a:latin typeface="Garamond"/>
                <a:cs typeface="Garamond"/>
              </a:rPr>
              <a:t>between </a:t>
            </a:r>
            <a:r>
              <a:rPr sz="2050" spc="114" dirty="0">
                <a:latin typeface="Garamond"/>
                <a:cs typeface="Garamond"/>
              </a:rPr>
              <a:t>a </a:t>
            </a:r>
            <a:r>
              <a:rPr sz="2050" spc="40" dirty="0">
                <a:latin typeface="Garamond"/>
                <a:cs typeface="Garamond"/>
              </a:rPr>
              <a:t>Layer </a:t>
            </a:r>
            <a:r>
              <a:rPr sz="2050" spc="-150" dirty="0">
                <a:latin typeface="Garamond"/>
                <a:cs typeface="Garamond"/>
              </a:rPr>
              <a:t>N </a:t>
            </a:r>
            <a:r>
              <a:rPr sz="2050" spc="55" dirty="0">
                <a:latin typeface="Garamond"/>
                <a:cs typeface="Garamond"/>
              </a:rPr>
              <a:t>entity </a:t>
            </a:r>
            <a:r>
              <a:rPr sz="2050" spc="45" dirty="0">
                <a:latin typeface="Garamond"/>
                <a:cs typeface="Garamond"/>
              </a:rPr>
              <a:t>and </a:t>
            </a:r>
            <a:r>
              <a:rPr sz="2050" spc="114" dirty="0">
                <a:latin typeface="Garamond"/>
                <a:cs typeface="Garamond"/>
              </a:rPr>
              <a:t>a  </a:t>
            </a:r>
            <a:r>
              <a:rPr sz="2050" spc="40" dirty="0">
                <a:latin typeface="Garamond"/>
                <a:cs typeface="Garamond"/>
              </a:rPr>
              <a:t>Layer </a:t>
            </a:r>
            <a:r>
              <a:rPr sz="2050" spc="-20" dirty="0">
                <a:latin typeface="Garamond"/>
                <a:cs typeface="Garamond"/>
              </a:rPr>
              <a:t>N+1 </a:t>
            </a:r>
            <a:r>
              <a:rPr sz="2050" spc="55" dirty="0">
                <a:latin typeface="Garamond"/>
                <a:cs typeface="Garamond"/>
              </a:rPr>
              <a:t>entity </a:t>
            </a:r>
            <a:r>
              <a:rPr sz="2050" spc="-50" dirty="0">
                <a:latin typeface="Garamond"/>
                <a:cs typeface="Garamond"/>
              </a:rPr>
              <a:t>on </a:t>
            </a:r>
            <a:r>
              <a:rPr sz="2050" spc="40" dirty="0">
                <a:latin typeface="Garamond"/>
                <a:cs typeface="Garamond"/>
              </a:rPr>
              <a:t>the </a:t>
            </a:r>
            <a:r>
              <a:rPr sz="2050" spc="25" dirty="0">
                <a:latin typeface="Garamond"/>
                <a:cs typeface="Garamond"/>
              </a:rPr>
              <a:t>same</a:t>
            </a:r>
            <a:r>
              <a:rPr sz="2050" spc="550" dirty="0">
                <a:latin typeface="Garamond"/>
                <a:cs typeface="Garamond"/>
              </a:rPr>
              <a:t> </a:t>
            </a:r>
            <a:r>
              <a:rPr sz="2050" spc="20" dirty="0">
                <a:latin typeface="Garamond"/>
                <a:cs typeface="Garamond"/>
              </a:rPr>
              <a:t>computer.</a:t>
            </a:r>
            <a:endParaRPr sz="2050" dirty="0">
              <a:latin typeface="Garamond"/>
              <a:cs typeface="Garamond"/>
            </a:endParaRPr>
          </a:p>
          <a:p>
            <a:pPr marL="212090" marR="5080" indent="-199390">
              <a:lnSpc>
                <a:spcPct val="116399"/>
              </a:lnSpc>
              <a:spcBef>
                <a:spcPts val="890"/>
              </a:spcBef>
              <a:buFont typeface="Times New Roman"/>
              <a:buChar char="•"/>
              <a:tabLst>
                <a:tab pos="212725" algn="l"/>
              </a:tabLst>
            </a:pPr>
            <a:r>
              <a:rPr sz="2050" i="1" spc="25" dirty="0">
                <a:latin typeface="Arial"/>
                <a:cs typeface="Arial"/>
              </a:rPr>
              <a:t>PDU: </a:t>
            </a:r>
            <a:r>
              <a:rPr sz="2050" spc="10" dirty="0">
                <a:latin typeface="Garamond"/>
                <a:cs typeface="Garamond"/>
              </a:rPr>
              <a:t>Protocol </a:t>
            </a:r>
            <a:r>
              <a:rPr sz="2050" spc="60" dirty="0">
                <a:latin typeface="Garamond"/>
                <a:cs typeface="Garamond"/>
              </a:rPr>
              <a:t>Data </a:t>
            </a:r>
            <a:r>
              <a:rPr sz="2050" spc="25" dirty="0">
                <a:latin typeface="Garamond"/>
                <a:cs typeface="Garamond"/>
              </a:rPr>
              <a:t>Units </a:t>
            </a:r>
            <a:r>
              <a:rPr sz="2050" spc="45" dirty="0">
                <a:latin typeface="Garamond"/>
                <a:cs typeface="Garamond"/>
              </a:rPr>
              <a:t>are </a:t>
            </a:r>
            <a:r>
              <a:rPr sz="2050" spc="40" dirty="0">
                <a:latin typeface="Garamond"/>
                <a:cs typeface="Garamond"/>
              </a:rPr>
              <a:t>the </a:t>
            </a:r>
            <a:r>
              <a:rPr sz="2050" spc="10" dirty="0">
                <a:latin typeface="Garamond"/>
                <a:cs typeface="Garamond"/>
              </a:rPr>
              <a:t>messages </a:t>
            </a:r>
            <a:r>
              <a:rPr sz="2050" spc="95" dirty="0">
                <a:latin typeface="Garamond"/>
                <a:cs typeface="Garamond"/>
              </a:rPr>
              <a:t>that  </a:t>
            </a:r>
            <a:r>
              <a:rPr sz="2050" spc="45" dirty="0">
                <a:latin typeface="Garamond"/>
                <a:cs typeface="Garamond"/>
              </a:rPr>
              <a:t>are </a:t>
            </a:r>
            <a:r>
              <a:rPr sz="2050" spc="15" dirty="0">
                <a:latin typeface="Garamond"/>
                <a:cs typeface="Garamond"/>
              </a:rPr>
              <a:t>exchanged </a:t>
            </a:r>
            <a:r>
              <a:rPr sz="2050" spc="5" dirty="0">
                <a:latin typeface="Garamond"/>
                <a:cs typeface="Garamond"/>
              </a:rPr>
              <a:t>between </a:t>
            </a:r>
            <a:r>
              <a:rPr sz="2050" spc="15" dirty="0">
                <a:latin typeface="Garamond"/>
                <a:cs typeface="Garamond"/>
              </a:rPr>
              <a:t>peer </a:t>
            </a:r>
            <a:r>
              <a:rPr sz="2050" spc="35" dirty="0">
                <a:latin typeface="Garamond"/>
                <a:cs typeface="Garamond"/>
              </a:rPr>
              <a:t>entities. </a:t>
            </a:r>
            <a:r>
              <a:rPr sz="2050" spc="-40" dirty="0">
                <a:latin typeface="Garamond"/>
                <a:cs typeface="Garamond"/>
              </a:rPr>
              <a:t>N-PDU  </a:t>
            </a:r>
            <a:r>
              <a:rPr sz="2050" spc="5" dirty="0">
                <a:latin typeface="Garamond"/>
                <a:cs typeface="Garamond"/>
              </a:rPr>
              <a:t>between </a:t>
            </a:r>
            <a:r>
              <a:rPr sz="2050" spc="40" dirty="0">
                <a:latin typeface="Garamond"/>
                <a:cs typeface="Garamond"/>
              </a:rPr>
              <a:t>Layer </a:t>
            </a:r>
            <a:r>
              <a:rPr sz="2050" spc="15" dirty="0">
                <a:latin typeface="Garamond"/>
                <a:cs typeface="Garamond"/>
              </a:rPr>
              <a:t>N-entities. </a:t>
            </a:r>
            <a:r>
              <a:rPr sz="2050" spc="-25" dirty="0">
                <a:latin typeface="Garamond"/>
                <a:cs typeface="Garamond"/>
              </a:rPr>
              <a:t>In </a:t>
            </a:r>
            <a:r>
              <a:rPr sz="2050" spc="25" dirty="0">
                <a:latin typeface="Garamond"/>
                <a:cs typeface="Garamond"/>
              </a:rPr>
              <a:t>Internet, TPDU </a:t>
            </a:r>
            <a:r>
              <a:rPr sz="2050" spc="120" dirty="0">
                <a:latin typeface="Garamond"/>
                <a:cs typeface="Garamond"/>
              </a:rPr>
              <a:t>=  </a:t>
            </a:r>
            <a:r>
              <a:rPr sz="2050" spc="30" dirty="0">
                <a:latin typeface="Garamond"/>
                <a:cs typeface="Garamond"/>
              </a:rPr>
              <a:t>Segment, </a:t>
            </a:r>
            <a:r>
              <a:rPr sz="2050" spc="-40" dirty="0">
                <a:latin typeface="Garamond"/>
                <a:cs typeface="Garamond"/>
              </a:rPr>
              <a:t>NPDU </a:t>
            </a:r>
            <a:r>
              <a:rPr sz="2050" spc="120" dirty="0">
                <a:latin typeface="Garamond"/>
                <a:cs typeface="Garamond"/>
              </a:rPr>
              <a:t>= </a:t>
            </a:r>
            <a:r>
              <a:rPr sz="2050" spc="40" dirty="0">
                <a:latin typeface="Garamond"/>
                <a:cs typeface="Garamond"/>
              </a:rPr>
              <a:t>Packet, </a:t>
            </a:r>
            <a:r>
              <a:rPr sz="2050" spc="-30" dirty="0">
                <a:latin typeface="Garamond"/>
                <a:cs typeface="Garamond"/>
              </a:rPr>
              <a:t>DPDU </a:t>
            </a:r>
            <a:r>
              <a:rPr sz="2050" spc="120" dirty="0">
                <a:latin typeface="Garamond"/>
                <a:cs typeface="Garamond"/>
              </a:rPr>
              <a:t>=</a:t>
            </a:r>
            <a:r>
              <a:rPr sz="2050" spc="480" dirty="0">
                <a:latin typeface="Garamond"/>
                <a:cs typeface="Garamond"/>
              </a:rPr>
              <a:t> </a:t>
            </a:r>
            <a:r>
              <a:rPr sz="2050" spc="25" dirty="0">
                <a:latin typeface="Garamond"/>
                <a:cs typeface="Garamond"/>
              </a:rPr>
              <a:t>Frame.</a:t>
            </a:r>
            <a:endParaRPr sz="2050" dirty="0">
              <a:latin typeface="Garamond"/>
              <a:cs typeface="Garamond"/>
            </a:endParaRPr>
          </a:p>
          <a:p>
            <a:pPr marL="212090" indent="-199390">
              <a:lnSpc>
                <a:spcPct val="100000"/>
              </a:lnSpc>
              <a:spcBef>
                <a:spcPts val="1305"/>
              </a:spcBef>
              <a:buFont typeface="Times New Roman"/>
              <a:buChar char="•"/>
              <a:tabLst>
                <a:tab pos="212725" algn="l"/>
              </a:tabLst>
            </a:pPr>
            <a:r>
              <a:rPr sz="2050" i="1" spc="-30" dirty="0">
                <a:latin typeface="Arial"/>
                <a:cs typeface="Arial"/>
              </a:rPr>
              <a:t>SDU: </a:t>
            </a:r>
            <a:r>
              <a:rPr sz="2050" spc="60" dirty="0">
                <a:latin typeface="Garamond"/>
                <a:cs typeface="Garamond"/>
              </a:rPr>
              <a:t>Data </a:t>
            </a:r>
            <a:r>
              <a:rPr sz="2050" spc="35" dirty="0">
                <a:latin typeface="Garamond"/>
                <a:cs typeface="Garamond"/>
              </a:rPr>
              <a:t>Unit </a:t>
            </a:r>
            <a:r>
              <a:rPr sz="2050" spc="20" dirty="0">
                <a:latin typeface="Garamond"/>
                <a:cs typeface="Garamond"/>
              </a:rPr>
              <a:t>passed </a:t>
            </a:r>
            <a:r>
              <a:rPr sz="2050" dirty="0">
                <a:latin typeface="Garamond"/>
                <a:cs typeface="Garamond"/>
              </a:rPr>
              <a:t>across </a:t>
            </a:r>
            <a:r>
              <a:rPr sz="2050" spc="60" dirty="0">
                <a:latin typeface="Garamond"/>
                <a:cs typeface="Garamond"/>
              </a:rPr>
              <a:t>an</a:t>
            </a:r>
            <a:r>
              <a:rPr sz="2050" spc="484" dirty="0">
                <a:latin typeface="Garamond"/>
                <a:cs typeface="Garamond"/>
              </a:rPr>
              <a:t> </a:t>
            </a:r>
            <a:r>
              <a:rPr sz="2050" spc="20" dirty="0">
                <a:latin typeface="Garamond"/>
                <a:cs typeface="Garamond"/>
              </a:rPr>
              <a:t>interface.</a:t>
            </a:r>
            <a:endParaRPr sz="2050" dirty="0">
              <a:latin typeface="Garamond"/>
              <a:cs typeface="Garamond"/>
            </a:endParaRPr>
          </a:p>
          <a:p>
            <a:pPr marL="212090" marR="284480">
              <a:lnSpc>
                <a:spcPts val="2870"/>
              </a:lnSpc>
              <a:spcBef>
                <a:spcPts val="145"/>
              </a:spcBef>
            </a:pPr>
            <a:r>
              <a:rPr sz="2050" spc="-55" dirty="0">
                <a:latin typeface="Garamond"/>
                <a:cs typeface="Garamond"/>
              </a:rPr>
              <a:t>N-SDU </a:t>
            </a:r>
            <a:r>
              <a:rPr sz="2050" spc="20" dirty="0">
                <a:latin typeface="Garamond"/>
                <a:cs typeface="Garamond"/>
              </a:rPr>
              <a:t>passed </a:t>
            </a:r>
            <a:r>
              <a:rPr sz="2050" spc="15" dirty="0">
                <a:latin typeface="Garamond"/>
                <a:cs typeface="Garamond"/>
              </a:rPr>
              <a:t>to </a:t>
            </a:r>
            <a:r>
              <a:rPr sz="2050" spc="45" dirty="0">
                <a:latin typeface="Garamond"/>
                <a:cs typeface="Garamond"/>
              </a:rPr>
              <a:t>and </a:t>
            </a:r>
            <a:r>
              <a:rPr sz="2050" spc="-40" dirty="0">
                <a:latin typeface="Garamond"/>
                <a:cs typeface="Garamond"/>
              </a:rPr>
              <a:t>from </a:t>
            </a:r>
            <a:r>
              <a:rPr sz="2050" spc="45" dirty="0">
                <a:latin typeface="Garamond"/>
                <a:cs typeface="Garamond"/>
              </a:rPr>
              <a:t>layer </a:t>
            </a:r>
            <a:r>
              <a:rPr sz="2050" spc="-150" dirty="0">
                <a:latin typeface="Garamond"/>
                <a:cs typeface="Garamond"/>
              </a:rPr>
              <a:t>N </a:t>
            </a:r>
            <a:r>
              <a:rPr sz="2050" spc="-40" dirty="0">
                <a:latin typeface="Garamond"/>
                <a:cs typeface="Garamond"/>
              </a:rPr>
              <a:t>from </a:t>
            </a:r>
            <a:r>
              <a:rPr sz="2050" spc="40" dirty="0">
                <a:latin typeface="Garamond"/>
                <a:cs typeface="Garamond"/>
              </a:rPr>
              <a:t>Layer  </a:t>
            </a:r>
            <a:r>
              <a:rPr sz="2050" dirty="0">
                <a:latin typeface="Garamond"/>
                <a:cs typeface="Garamond"/>
              </a:rPr>
              <a:t>N+1.</a:t>
            </a:r>
          </a:p>
          <a:p>
            <a:pPr marL="212090" marR="114300" indent="-199390">
              <a:lnSpc>
                <a:spcPct val="116599"/>
              </a:lnSpc>
              <a:spcBef>
                <a:spcPts val="720"/>
              </a:spcBef>
              <a:buFont typeface="Times New Roman"/>
              <a:buChar char="•"/>
              <a:tabLst>
                <a:tab pos="212725" algn="l"/>
              </a:tabLst>
            </a:pPr>
            <a:r>
              <a:rPr sz="2050" i="1" spc="15" dirty="0">
                <a:latin typeface="Arial"/>
                <a:cs typeface="Arial"/>
              </a:rPr>
              <a:t>PDU </a:t>
            </a:r>
            <a:r>
              <a:rPr sz="2050" i="1" spc="-110" dirty="0">
                <a:latin typeface="Arial"/>
                <a:cs typeface="Arial"/>
              </a:rPr>
              <a:t>versus </a:t>
            </a:r>
            <a:r>
              <a:rPr sz="2050" i="1" spc="-30" dirty="0">
                <a:latin typeface="Arial"/>
                <a:cs typeface="Arial"/>
              </a:rPr>
              <a:t>SDU: </a:t>
            </a:r>
            <a:r>
              <a:rPr sz="2050" spc="5" dirty="0">
                <a:latin typeface="Garamond"/>
                <a:cs typeface="Garamond"/>
              </a:rPr>
              <a:t>Normally, </a:t>
            </a:r>
            <a:r>
              <a:rPr sz="2050" spc="-40" dirty="0">
                <a:latin typeface="Garamond"/>
                <a:cs typeface="Garamond"/>
              </a:rPr>
              <a:t>N-PDU </a:t>
            </a:r>
            <a:r>
              <a:rPr sz="2050" spc="15" dirty="0">
                <a:latin typeface="Garamond"/>
                <a:cs typeface="Garamond"/>
              </a:rPr>
              <a:t>is </a:t>
            </a:r>
            <a:r>
              <a:rPr sz="2050" spc="-55" dirty="0">
                <a:latin typeface="Garamond"/>
                <a:cs typeface="Garamond"/>
              </a:rPr>
              <a:t>N-SDU  </a:t>
            </a:r>
            <a:r>
              <a:rPr sz="2050" spc="25" dirty="0">
                <a:latin typeface="Garamond"/>
                <a:cs typeface="Garamond"/>
              </a:rPr>
              <a:t>together </a:t>
            </a:r>
            <a:r>
              <a:rPr sz="2050" spc="45" dirty="0">
                <a:latin typeface="Garamond"/>
                <a:cs typeface="Garamond"/>
              </a:rPr>
              <a:t>with </a:t>
            </a:r>
            <a:r>
              <a:rPr sz="2050" spc="114" dirty="0">
                <a:latin typeface="Garamond"/>
                <a:cs typeface="Garamond"/>
              </a:rPr>
              <a:t>a </a:t>
            </a:r>
            <a:r>
              <a:rPr sz="2050" spc="40" dirty="0">
                <a:latin typeface="Garamond"/>
                <a:cs typeface="Garamond"/>
              </a:rPr>
              <a:t>Layer </a:t>
            </a:r>
            <a:r>
              <a:rPr sz="2050" spc="-150" dirty="0">
                <a:latin typeface="Garamond"/>
                <a:cs typeface="Garamond"/>
              </a:rPr>
              <a:t>N </a:t>
            </a:r>
            <a:r>
              <a:rPr sz="2050" spc="30" dirty="0">
                <a:latin typeface="Garamond"/>
                <a:cs typeface="Garamond"/>
              </a:rPr>
              <a:t>header. </a:t>
            </a:r>
            <a:r>
              <a:rPr sz="2050" spc="-35" dirty="0">
                <a:latin typeface="Garamond"/>
                <a:cs typeface="Garamond"/>
              </a:rPr>
              <a:t>However, </a:t>
            </a:r>
            <a:r>
              <a:rPr sz="2050" spc="-40" dirty="0">
                <a:latin typeface="Garamond"/>
                <a:cs typeface="Garamond"/>
              </a:rPr>
              <a:t>one  </a:t>
            </a:r>
            <a:r>
              <a:rPr sz="2050" spc="-25" dirty="0">
                <a:latin typeface="Garamond"/>
                <a:cs typeface="Garamond"/>
              </a:rPr>
              <a:t>SDU </a:t>
            </a:r>
            <a:r>
              <a:rPr sz="2050" spc="35" dirty="0">
                <a:latin typeface="Garamond"/>
                <a:cs typeface="Garamond"/>
              </a:rPr>
              <a:t>can </a:t>
            </a:r>
            <a:r>
              <a:rPr sz="2050" spc="20" dirty="0">
                <a:latin typeface="Garamond"/>
                <a:cs typeface="Garamond"/>
              </a:rPr>
              <a:t>be </a:t>
            </a:r>
            <a:r>
              <a:rPr sz="2050" spc="45" dirty="0">
                <a:latin typeface="Garamond"/>
                <a:cs typeface="Garamond"/>
              </a:rPr>
              <a:t>split </a:t>
            </a:r>
            <a:r>
              <a:rPr sz="2050" spc="5" dirty="0">
                <a:latin typeface="Garamond"/>
                <a:cs typeface="Garamond"/>
              </a:rPr>
              <a:t>into </a:t>
            </a:r>
            <a:r>
              <a:rPr sz="2050" spc="35" dirty="0">
                <a:latin typeface="Garamond"/>
                <a:cs typeface="Garamond"/>
              </a:rPr>
              <a:t>multiple </a:t>
            </a:r>
            <a:r>
              <a:rPr sz="2050" spc="-5" dirty="0">
                <a:latin typeface="Garamond"/>
                <a:cs typeface="Garamond"/>
              </a:rPr>
              <a:t>PDUs </a:t>
            </a:r>
            <a:r>
              <a:rPr sz="2050" spc="-25" dirty="0">
                <a:latin typeface="Garamond"/>
                <a:cs typeface="Garamond"/>
              </a:rPr>
              <a:t>if </a:t>
            </a:r>
            <a:r>
              <a:rPr sz="2050" spc="40" dirty="0">
                <a:latin typeface="Garamond"/>
                <a:cs typeface="Garamond"/>
              </a:rPr>
              <a:t>the  </a:t>
            </a:r>
            <a:r>
              <a:rPr sz="2050" spc="-5" dirty="0">
                <a:latin typeface="Garamond"/>
                <a:cs typeface="Garamond"/>
              </a:rPr>
              <a:t>protocol </a:t>
            </a:r>
            <a:r>
              <a:rPr sz="2050" spc="5" dirty="0">
                <a:latin typeface="Garamond"/>
                <a:cs typeface="Garamond"/>
              </a:rPr>
              <a:t>allows </a:t>
            </a:r>
            <a:r>
              <a:rPr sz="2050" spc="20" dirty="0">
                <a:latin typeface="Garamond"/>
                <a:cs typeface="Garamond"/>
              </a:rPr>
              <a:t>only </a:t>
            </a:r>
            <a:r>
              <a:rPr sz="2050" spc="40" dirty="0">
                <a:latin typeface="Garamond"/>
                <a:cs typeface="Garamond"/>
              </a:rPr>
              <a:t>small</a:t>
            </a:r>
            <a:r>
              <a:rPr sz="2050" spc="370" dirty="0">
                <a:latin typeface="Garamond"/>
                <a:cs typeface="Garamond"/>
              </a:rPr>
              <a:t> </a:t>
            </a:r>
            <a:r>
              <a:rPr sz="2050" spc="5" dirty="0">
                <a:latin typeface="Garamond"/>
                <a:cs typeface="Garamond"/>
              </a:rPr>
              <a:t>PDUs.</a:t>
            </a:r>
            <a:endParaRPr sz="2050" dirty="0">
              <a:latin typeface="Garamond"/>
              <a:cs typeface="Garamond"/>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18</a:t>
            </a:r>
          </a:p>
        </p:txBody>
      </p:sp>
      <p:sp>
        <p:nvSpPr>
          <p:cNvPr id="2" name="object 2"/>
          <p:cNvSpPr txBox="1"/>
          <p:nvPr/>
        </p:nvSpPr>
        <p:spPr>
          <a:xfrm>
            <a:off x="1230867" y="660400"/>
            <a:ext cx="6298645" cy="6669454"/>
          </a:xfrm>
          <a:prstGeom prst="rect">
            <a:avLst/>
          </a:prstGeom>
        </p:spPr>
        <p:txBody>
          <a:bodyPr vert="horz" wrap="square" lIns="0" tIns="0" rIns="0" bIns="0" rtlCol="0">
            <a:spAutoFit/>
          </a:bodyPr>
          <a:lstStyle/>
          <a:p>
            <a:pPr marL="1316990">
              <a:lnSpc>
                <a:spcPct val="100000"/>
              </a:lnSpc>
            </a:pPr>
            <a:r>
              <a:rPr sz="2400" spc="290" dirty="0">
                <a:solidFill>
                  <a:srgbClr val="0070C0"/>
                </a:solidFill>
                <a:latin typeface="PMingLiU"/>
                <a:cs typeface="PMingLiU"/>
              </a:rPr>
              <a:t>Watch </a:t>
            </a:r>
            <a:r>
              <a:rPr sz="2400" spc="245" dirty="0">
                <a:solidFill>
                  <a:srgbClr val="0070C0"/>
                </a:solidFill>
                <a:latin typeface="PMingLiU"/>
                <a:cs typeface="PMingLiU"/>
              </a:rPr>
              <a:t>those</a:t>
            </a:r>
            <a:r>
              <a:rPr sz="2400" spc="125" dirty="0">
                <a:solidFill>
                  <a:srgbClr val="0070C0"/>
                </a:solidFill>
                <a:latin typeface="PMingLiU"/>
                <a:cs typeface="PMingLiU"/>
              </a:rPr>
              <a:t> </a:t>
            </a:r>
            <a:r>
              <a:rPr sz="2400" spc="235" dirty="0">
                <a:solidFill>
                  <a:srgbClr val="0070C0"/>
                </a:solidFill>
                <a:latin typeface="PMingLiU"/>
                <a:cs typeface="PMingLiU"/>
              </a:rPr>
              <a:t>headers!</a:t>
            </a:r>
            <a:endParaRPr sz="2400" dirty="0">
              <a:solidFill>
                <a:srgbClr val="0070C0"/>
              </a:solidFill>
              <a:latin typeface="PMingLiU"/>
              <a:cs typeface="PMingLiU"/>
            </a:endParaRPr>
          </a:p>
          <a:p>
            <a:pPr marL="212090" marR="142875" indent="-199390">
              <a:lnSpc>
                <a:spcPct val="116399"/>
              </a:lnSpc>
              <a:spcBef>
                <a:spcPts val="1205"/>
              </a:spcBef>
              <a:buFont typeface="Times New Roman"/>
              <a:buChar char="•"/>
              <a:tabLst>
                <a:tab pos="212725" algn="l"/>
              </a:tabLst>
            </a:pPr>
            <a:r>
              <a:rPr sz="2050" spc="15" dirty="0">
                <a:latin typeface="Garamond"/>
                <a:cs typeface="Garamond"/>
              </a:rPr>
              <a:t>Communication </a:t>
            </a:r>
            <a:r>
              <a:rPr sz="2050" spc="5" dirty="0">
                <a:latin typeface="Garamond"/>
                <a:cs typeface="Garamond"/>
              </a:rPr>
              <a:t>between </a:t>
            </a:r>
            <a:r>
              <a:rPr sz="2050" spc="45" dirty="0">
                <a:latin typeface="Garamond"/>
                <a:cs typeface="Garamond"/>
              </a:rPr>
              <a:t>layer </a:t>
            </a:r>
            <a:r>
              <a:rPr sz="2050" spc="35" dirty="0">
                <a:latin typeface="Garamond"/>
                <a:cs typeface="Garamond"/>
              </a:rPr>
              <a:t>entities </a:t>
            </a:r>
            <a:r>
              <a:rPr sz="2050" spc="20" dirty="0">
                <a:latin typeface="Garamond"/>
                <a:cs typeface="Garamond"/>
              </a:rPr>
              <a:t>shares  </a:t>
            </a:r>
            <a:r>
              <a:rPr sz="2050" spc="30" dirty="0">
                <a:latin typeface="Garamond"/>
                <a:cs typeface="Garamond"/>
              </a:rPr>
              <a:t>physical </a:t>
            </a:r>
            <a:r>
              <a:rPr sz="2050" spc="20" dirty="0">
                <a:latin typeface="Garamond"/>
                <a:cs typeface="Garamond"/>
              </a:rPr>
              <a:t>medium </a:t>
            </a:r>
            <a:r>
              <a:rPr sz="2050" spc="50" dirty="0">
                <a:latin typeface="Garamond"/>
                <a:cs typeface="Garamond"/>
              </a:rPr>
              <a:t>by </a:t>
            </a:r>
            <a:r>
              <a:rPr sz="2050" spc="25" dirty="0">
                <a:latin typeface="Garamond"/>
                <a:cs typeface="Garamond"/>
              </a:rPr>
              <a:t>using </a:t>
            </a:r>
            <a:r>
              <a:rPr sz="2050" spc="114" dirty="0">
                <a:latin typeface="Garamond"/>
                <a:cs typeface="Garamond"/>
              </a:rPr>
              <a:t>a </a:t>
            </a:r>
            <a:r>
              <a:rPr sz="2050" spc="45" dirty="0">
                <a:latin typeface="Garamond"/>
                <a:cs typeface="Garamond"/>
              </a:rPr>
              <a:t>layer </a:t>
            </a:r>
            <a:r>
              <a:rPr sz="2050" spc="25" dirty="0">
                <a:latin typeface="Garamond"/>
                <a:cs typeface="Garamond"/>
              </a:rPr>
              <a:t>header </a:t>
            </a:r>
            <a:r>
              <a:rPr sz="2050" spc="-55" dirty="0">
                <a:latin typeface="Garamond"/>
                <a:cs typeface="Garamond"/>
              </a:rPr>
              <a:t>for </a:t>
            </a:r>
            <a:r>
              <a:rPr sz="2050" spc="10" dirty="0">
                <a:latin typeface="Garamond"/>
                <a:cs typeface="Garamond"/>
              </a:rPr>
              <a:t>each  </a:t>
            </a:r>
            <a:r>
              <a:rPr sz="2050" spc="45" dirty="0">
                <a:latin typeface="Garamond"/>
                <a:cs typeface="Garamond"/>
              </a:rPr>
              <a:t>layer </a:t>
            </a:r>
            <a:r>
              <a:rPr sz="2050" spc="25" dirty="0">
                <a:latin typeface="Garamond"/>
                <a:cs typeface="Garamond"/>
              </a:rPr>
              <a:t>in </a:t>
            </a:r>
            <a:r>
              <a:rPr sz="2050" spc="10" dirty="0">
                <a:latin typeface="Garamond"/>
                <a:cs typeface="Garamond"/>
              </a:rPr>
              <a:t>each </a:t>
            </a:r>
            <a:r>
              <a:rPr sz="2050" spc="20" dirty="0">
                <a:latin typeface="Garamond"/>
                <a:cs typeface="Garamond"/>
              </a:rPr>
              <a:t>message. </a:t>
            </a:r>
            <a:r>
              <a:rPr sz="2050" spc="40" dirty="0">
                <a:latin typeface="Garamond"/>
                <a:cs typeface="Garamond"/>
              </a:rPr>
              <a:t>Think </a:t>
            </a:r>
            <a:r>
              <a:rPr sz="2050" spc="-100" dirty="0">
                <a:latin typeface="Garamond"/>
                <a:cs typeface="Garamond"/>
              </a:rPr>
              <a:t>of </a:t>
            </a:r>
            <a:r>
              <a:rPr sz="2050" spc="95" dirty="0">
                <a:latin typeface="Garamond"/>
                <a:cs typeface="Garamond"/>
              </a:rPr>
              <a:t>data </a:t>
            </a:r>
            <a:r>
              <a:rPr sz="2050" spc="25" dirty="0">
                <a:latin typeface="Garamond"/>
                <a:cs typeface="Garamond"/>
              </a:rPr>
              <a:t>in </a:t>
            </a:r>
            <a:r>
              <a:rPr sz="2050" spc="-15" dirty="0">
                <a:latin typeface="Garamond"/>
                <a:cs typeface="Garamond"/>
              </a:rPr>
              <a:t>envelope  </a:t>
            </a:r>
            <a:r>
              <a:rPr sz="2050" spc="45" dirty="0">
                <a:latin typeface="Garamond"/>
                <a:cs typeface="Garamond"/>
              </a:rPr>
              <a:t>with transport </a:t>
            </a:r>
            <a:r>
              <a:rPr sz="2050" spc="30" dirty="0">
                <a:latin typeface="Garamond"/>
                <a:cs typeface="Garamond"/>
              </a:rPr>
              <a:t>header, </a:t>
            </a:r>
            <a:r>
              <a:rPr sz="2050" spc="-10" dirty="0">
                <a:latin typeface="Garamond"/>
                <a:cs typeface="Garamond"/>
              </a:rPr>
              <a:t>stuffed </a:t>
            </a:r>
            <a:r>
              <a:rPr sz="2050" spc="25" dirty="0">
                <a:latin typeface="Garamond"/>
                <a:cs typeface="Garamond"/>
              </a:rPr>
              <a:t>in </a:t>
            </a:r>
            <a:r>
              <a:rPr sz="2050" spc="-15" dirty="0">
                <a:latin typeface="Garamond"/>
                <a:cs typeface="Garamond"/>
              </a:rPr>
              <a:t>envelope </a:t>
            </a:r>
            <a:r>
              <a:rPr sz="2050" spc="45" dirty="0">
                <a:latin typeface="Garamond"/>
                <a:cs typeface="Garamond"/>
              </a:rPr>
              <a:t>with  </a:t>
            </a:r>
            <a:r>
              <a:rPr sz="2050" spc="30" dirty="0">
                <a:latin typeface="Garamond"/>
                <a:cs typeface="Garamond"/>
              </a:rPr>
              <a:t>routing header, </a:t>
            </a:r>
            <a:r>
              <a:rPr sz="2050" spc="-10" dirty="0">
                <a:latin typeface="Garamond"/>
                <a:cs typeface="Garamond"/>
              </a:rPr>
              <a:t>stuffed </a:t>
            </a:r>
            <a:r>
              <a:rPr sz="2050" spc="25" dirty="0">
                <a:latin typeface="Garamond"/>
                <a:cs typeface="Garamond"/>
              </a:rPr>
              <a:t>in </a:t>
            </a:r>
            <a:r>
              <a:rPr sz="2050" spc="-10" dirty="0">
                <a:latin typeface="Garamond"/>
                <a:cs typeface="Garamond"/>
              </a:rPr>
              <a:t>enevelope </a:t>
            </a:r>
            <a:r>
              <a:rPr sz="2050" spc="45" dirty="0">
                <a:latin typeface="Garamond"/>
                <a:cs typeface="Garamond"/>
              </a:rPr>
              <a:t>with </a:t>
            </a:r>
            <a:r>
              <a:rPr sz="2050" spc="-55" dirty="0">
                <a:latin typeface="Garamond"/>
                <a:cs typeface="Garamond"/>
              </a:rPr>
              <a:t>DL  </a:t>
            </a:r>
            <a:r>
              <a:rPr sz="2050" spc="30" dirty="0">
                <a:latin typeface="Garamond"/>
                <a:cs typeface="Garamond"/>
              </a:rPr>
              <a:t>header.</a:t>
            </a:r>
            <a:endParaRPr sz="2050" dirty="0">
              <a:latin typeface="Garamond"/>
              <a:cs typeface="Garamond"/>
            </a:endParaRPr>
          </a:p>
          <a:p>
            <a:pPr marL="212090" marR="304800" indent="-199390">
              <a:lnSpc>
                <a:spcPct val="116399"/>
              </a:lnSpc>
              <a:spcBef>
                <a:spcPts val="745"/>
              </a:spcBef>
              <a:buFont typeface="Times New Roman"/>
              <a:buChar char="•"/>
              <a:tabLst>
                <a:tab pos="212725" algn="l"/>
              </a:tabLst>
            </a:pPr>
            <a:r>
              <a:rPr sz="2050" spc="45" dirty="0">
                <a:latin typeface="Garamond"/>
                <a:cs typeface="Garamond"/>
              </a:rPr>
              <a:t>Sharing </a:t>
            </a:r>
            <a:r>
              <a:rPr sz="2050" spc="20" dirty="0">
                <a:latin typeface="Garamond"/>
                <a:cs typeface="Garamond"/>
              </a:rPr>
              <a:t>headers </a:t>
            </a:r>
            <a:r>
              <a:rPr sz="2050" spc="5" dirty="0">
                <a:latin typeface="Garamond"/>
                <a:cs typeface="Garamond"/>
              </a:rPr>
              <a:t>saves </a:t>
            </a:r>
            <a:r>
              <a:rPr sz="2050" spc="25" dirty="0">
                <a:latin typeface="Garamond"/>
                <a:cs typeface="Garamond"/>
              </a:rPr>
              <a:t>postage </a:t>
            </a:r>
            <a:r>
              <a:rPr sz="2050" spc="45" dirty="0">
                <a:latin typeface="Garamond"/>
                <a:cs typeface="Garamond"/>
              </a:rPr>
              <a:t>and </a:t>
            </a:r>
            <a:r>
              <a:rPr sz="2050" spc="10" dirty="0">
                <a:latin typeface="Garamond"/>
                <a:cs typeface="Garamond"/>
              </a:rPr>
              <a:t>also </a:t>
            </a:r>
            <a:r>
              <a:rPr sz="2050" spc="75" dirty="0">
                <a:latin typeface="Garamond"/>
                <a:cs typeface="Garamond"/>
              </a:rPr>
              <a:t>trivially  </a:t>
            </a:r>
            <a:r>
              <a:rPr sz="2050" spc="10" dirty="0">
                <a:latin typeface="Garamond"/>
                <a:cs typeface="Garamond"/>
              </a:rPr>
              <a:t>coordinates </a:t>
            </a:r>
            <a:r>
              <a:rPr sz="2050" spc="20" dirty="0">
                <a:latin typeface="Garamond"/>
                <a:cs typeface="Garamond"/>
              </a:rPr>
              <a:t>headers </a:t>
            </a:r>
            <a:r>
              <a:rPr sz="2050" spc="45" dirty="0">
                <a:latin typeface="Garamond"/>
                <a:cs typeface="Garamond"/>
              </a:rPr>
              <a:t>with </a:t>
            </a:r>
            <a:r>
              <a:rPr sz="2050" dirty="0">
                <a:latin typeface="Garamond"/>
                <a:cs typeface="Garamond"/>
              </a:rPr>
              <a:t>corresponding </a:t>
            </a:r>
            <a:r>
              <a:rPr sz="2050" spc="95" dirty="0">
                <a:latin typeface="Garamond"/>
                <a:cs typeface="Garamond"/>
              </a:rPr>
              <a:t>data  </a:t>
            </a:r>
            <a:r>
              <a:rPr sz="2050" spc="25" dirty="0">
                <a:latin typeface="Garamond"/>
                <a:cs typeface="Garamond"/>
              </a:rPr>
              <a:t>(compared </a:t>
            </a:r>
            <a:r>
              <a:rPr sz="2050" spc="15" dirty="0">
                <a:latin typeface="Garamond"/>
                <a:cs typeface="Garamond"/>
              </a:rPr>
              <a:t>to </a:t>
            </a:r>
            <a:r>
              <a:rPr sz="2050" spc="-5" dirty="0">
                <a:latin typeface="Garamond"/>
                <a:cs typeface="Garamond"/>
              </a:rPr>
              <a:t>out-of-band </a:t>
            </a:r>
            <a:r>
              <a:rPr sz="2050" spc="25" dirty="0">
                <a:latin typeface="Garamond"/>
                <a:cs typeface="Garamond"/>
              </a:rPr>
              <a:t>transmission </a:t>
            </a:r>
            <a:r>
              <a:rPr sz="2050" spc="5" dirty="0">
                <a:latin typeface="Garamond"/>
                <a:cs typeface="Garamond"/>
              </a:rPr>
              <a:t>between  </a:t>
            </a:r>
            <a:r>
              <a:rPr sz="2050" spc="50" dirty="0">
                <a:latin typeface="Garamond"/>
                <a:cs typeface="Garamond"/>
              </a:rPr>
              <a:t>layers).</a:t>
            </a:r>
            <a:endParaRPr sz="2050" dirty="0">
              <a:latin typeface="Garamond"/>
              <a:cs typeface="Garamond"/>
            </a:endParaRPr>
          </a:p>
          <a:p>
            <a:pPr marL="212090" marR="12065" indent="-199390">
              <a:lnSpc>
                <a:spcPct val="116500"/>
              </a:lnSpc>
              <a:spcBef>
                <a:spcPts val="740"/>
              </a:spcBef>
              <a:buFont typeface="Times New Roman"/>
              <a:buChar char="•"/>
              <a:tabLst>
                <a:tab pos="212725" algn="l"/>
              </a:tabLst>
            </a:pPr>
            <a:r>
              <a:rPr sz="2050" spc="254" dirty="0">
                <a:latin typeface="PMingLiU"/>
                <a:cs typeface="PMingLiU"/>
              </a:rPr>
              <a:t>Strict </a:t>
            </a:r>
            <a:r>
              <a:rPr sz="2050" spc="200" dirty="0">
                <a:latin typeface="PMingLiU"/>
                <a:cs typeface="PMingLiU"/>
              </a:rPr>
              <a:t>Layering</a:t>
            </a:r>
            <a:r>
              <a:rPr sz="2050" spc="200" dirty="0">
                <a:latin typeface="Garamond"/>
                <a:cs typeface="Garamond"/>
              </a:rPr>
              <a:t>: </a:t>
            </a:r>
            <a:r>
              <a:rPr sz="2050" dirty="0">
                <a:latin typeface="Garamond"/>
                <a:cs typeface="Garamond"/>
              </a:rPr>
              <a:t>Each </a:t>
            </a:r>
            <a:r>
              <a:rPr sz="2050" spc="45" dirty="0">
                <a:latin typeface="Garamond"/>
                <a:cs typeface="Garamond"/>
              </a:rPr>
              <a:t>layer </a:t>
            </a:r>
            <a:r>
              <a:rPr sz="2050" spc="20" dirty="0">
                <a:latin typeface="Garamond"/>
                <a:cs typeface="Garamond"/>
              </a:rPr>
              <a:t>only </a:t>
            </a:r>
            <a:r>
              <a:rPr sz="2050" spc="-20" dirty="0">
                <a:latin typeface="Garamond"/>
                <a:cs typeface="Garamond"/>
              </a:rPr>
              <a:t>looks </a:t>
            </a:r>
            <a:r>
              <a:rPr sz="2050" spc="120" dirty="0">
                <a:latin typeface="Garamond"/>
                <a:cs typeface="Garamond"/>
              </a:rPr>
              <a:t>at </a:t>
            </a:r>
            <a:r>
              <a:rPr sz="2050" spc="50" dirty="0">
                <a:latin typeface="Garamond"/>
                <a:cs typeface="Garamond"/>
              </a:rPr>
              <a:t>its  </a:t>
            </a:r>
            <a:r>
              <a:rPr sz="2050" spc="25" dirty="0">
                <a:latin typeface="Garamond"/>
                <a:cs typeface="Garamond"/>
              </a:rPr>
              <a:t>header </a:t>
            </a:r>
            <a:r>
              <a:rPr sz="2050" spc="45" dirty="0">
                <a:latin typeface="Garamond"/>
                <a:cs typeface="Garamond"/>
              </a:rPr>
              <a:t>and </a:t>
            </a:r>
            <a:r>
              <a:rPr sz="2050" spc="15" dirty="0">
                <a:latin typeface="Garamond"/>
                <a:cs typeface="Garamond"/>
              </a:rPr>
              <a:t>interface </a:t>
            </a:r>
            <a:r>
              <a:rPr sz="2050" spc="95" dirty="0">
                <a:latin typeface="Garamond"/>
                <a:cs typeface="Garamond"/>
              </a:rPr>
              <a:t>data </a:t>
            </a:r>
            <a:r>
              <a:rPr sz="2050" spc="15" dirty="0">
                <a:latin typeface="Garamond"/>
                <a:cs typeface="Garamond"/>
              </a:rPr>
              <a:t>to </a:t>
            </a:r>
            <a:r>
              <a:rPr sz="2050" spc="-35" dirty="0">
                <a:latin typeface="Garamond"/>
                <a:cs typeface="Garamond"/>
              </a:rPr>
              <a:t>do </a:t>
            </a:r>
            <a:r>
              <a:rPr sz="2050" spc="55" dirty="0">
                <a:latin typeface="Garamond"/>
                <a:cs typeface="Garamond"/>
              </a:rPr>
              <a:t>its </a:t>
            </a:r>
            <a:r>
              <a:rPr sz="2050" spc="10" dirty="0">
                <a:latin typeface="Garamond"/>
                <a:cs typeface="Garamond"/>
              </a:rPr>
              <a:t>job. </a:t>
            </a:r>
            <a:r>
              <a:rPr sz="2050" spc="5" dirty="0">
                <a:latin typeface="Garamond"/>
                <a:cs typeface="Garamond"/>
              </a:rPr>
              <a:t>Software  </a:t>
            </a:r>
            <a:r>
              <a:rPr sz="2050" spc="20" dirty="0">
                <a:latin typeface="Garamond"/>
                <a:cs typeface="Garamond"/>
              </a:rPr>
              <a:t>engineering: </a:t>
            </a:r>
            <a:r>
              <a:rPr sz="2050" spc="10" dirty="0">
                <a:latin typeface="Garamond"/>
                <a:cs typeface="Garamond"/>
              </a:rPr>
              <a:t>changes </a:t>
            </a:r>
            <a:r>
              <a:rPr sz="2050" spc="15" dirty="0">
                <a:latin typeface="Garamond"/>
                <a:cs typeface="Garamond"/>
              </a:rPr>
              <a:t>to </a:t>
            </a:r>
            <a:r>
              <a:rPr sz="2050" spc="-40" dirty="0">
                <a:latin typeface="Garamond"/>
                <a:cs typeface="Garamond"/>
              </a:rPr>
              <a:t>one </a:t>
            </a:r>
            <a:r>
              <a:rPr sz="2050" spc="45" dirty="0">
                <a:latin typeface="Garamond"/>
                <a:cs typeface="Garamond"/>
              </a:rPr>
              <a:t>layer </a:t>
            </a:r>
            <a:r>
              <a:rPr sz="2050" spc="-35" dirty="0">
                <a:latin typeface="Garamond"/>
                <a:cs typeface="Garamond"/>
              </a:rPr>
              <a:t>do </a:t>
            </a:r>
            <a:r>
              <a:rPr sz="2050" spc="15" dirty="0">
                <a:latin typeface="Garamond"/>
                <a:cs typeface="Garamond"/>
              </a:rPr>
              <a:t>not </a:t>
            </a:r>
            <a:r>
              <a:rPr sz="2050" spc="25" dirty="0">
                <a:latin typeface="Garamond"/>
                <a:cs typeface="Garamond"/>
              </a:rPr>
              <a:t>cause  </a:t>
            </a:r>
            <a:r>
              <a:rPr sz="2050" spc="10" dirty="0">
                <a:latin typeface="Garamond"/>
                <a:cs typeface="Garamond"/>
              </a:rPr>
              <a:t>other </a:t>
            </a:r>
            <a:r>
              <a:rPr sz="2050" spc="35" dirty="0">
                <a:latin typeface="Garamond"/>
                <a:cs typeface="Garamond"/>
              </a:rPr>
              <a:t>layers </a:t>
            </a:r>
            <a:r>
              <a:rPr sz="2050" spc="15" dirty="0">
                <a:latin typeface="Garamond"/>
                <a:cs typeface="Garamond"/>
              </a:rPr>
              <a:t>to </a:t>
            </a:r>
            <a:r>
              <a:rPr sz="2050" spc="20" dirty="0">
                <a:latin typeface="Garamond"/>
                <a:cs typeface="Garamond"/>
              </a:rPr>
              <a:t>be reimplemented. </a:t>
            </a:r>
            <a:r>
              <a:rPr sz="2050" spc="-5" dirty="0">
                <a:latin typeface="Garamond"/>
                <a:cs typeface="Garamond"/>
              </a:rPr>
              <a:t>Information </a:t>
            </a:r>
            <a:r>
              <a:rPr sz="2050" spc="35" dirty="0">
                <a:latin typeface="Garamond"/>
                <a:cs typeface="Garamond"/>
              </a:rPr>
              <a:t>can  </a:t>
            </a:r>
            <a:r>
              <a:rPr sz="2050" spc="20" dirty="0">
                <a:latin typeface="Garamond"/>
                <a:cs typeface="Garamond"/>
              </a:rPr>
              <a:t>be passed </a:t>
            </a:r>
            <a:r>
              <a:rPr sz="2050" spc="5" dirty="0">
                <a:latin typeface="Garamond"/>
                <a:cs typeface="Garamond"/>
              </a:rPr>
              <a:t>between </a:t>
            </a:r>
            <a:r>
              <a:rPr sz="2050" spc="35" dirty="0">
                <a:latin typeface="Garamond"/>
                <a:cs typeface="Garamond"/>
              </a:rPr>
              <a:t>layers </a:t>
            </a:r>
            <a:r>
              <a:rPr sz="2050" spc="60" dirty="0">
                <a:latin typeface="Garamond"/>
                <a:cs typeface="Garamond"/>
              </a:rPr>
              <a:t>via</a:t>
            </a:r>
            <a:r>
              <a:rPr sz="2050" spc="450" dirty="0">
                <a:latin typeface="Garamond"/>
                <a:cs typeface="Garamond"/>
              </a:rPr>
              <a:t> </a:t>
            </a:r>
            <a:r>
              <a:rPr sz="2050" spc="20" dirty="0">
                <a:latin typeface="Garamond"/>
                <a:cs typeface="Garamond"/>
              </a:rPr>
              <a:t>interface.</a:t>
            </a:r>
            <a:endParaRPr sz="2050" dirty="0">
              <a:latin typeface="Garamond"/>
              <a:cs typeface="Garamond"/>
            </a:endParaRPr>
          </a:p>
          <a:p>
            <a:pPr marL="212090" marR="5080" indent="-199390" algn="just">
              <a:lnSpc>
                <a:spcPct val="116599"/>
              </a:lnSpc>
              <a:spcBef>
                <a:spcPts val="740"/>
              </a:spcBef>
              <a:buFont typeface="Times New Roman"/>
              <a:buChar char="•"/>
              <a:tabLst>
                <a:tab pos="212725" algn="l"/>
              </a:tabLst>
            </a:pPr>
            <a:r>
              <a:rPr sz="2050" spc="15" dirty="0">
                <a:latin typeface="Garamond"/>
                <a:cs typeface="Garamond"/>
              </a:rPr>
              <a:t>As </a:t>
            </a:r>
            <a:r>
              <a:rPr sz="2050" spc="95" dirty="0">
                <a:latin typeface="Garamond"/>
                <a:cs typeface="Garamond"/>
              </a:rPr>
              <a:t>data </a:t>
            </a:r>
            <a:r>
              <a:rPr sz="2050" spc="-35" dirty="0">
                <a:latin typeface="Garamond"/>
                <a:cs typeface="Garamond"/>
              </a:rPr>
              <a:t>moves </a:t>
            </a:r>
            <a:r>
              <a:rPr sz="2050" spc="-25" dirty="0">
                <a:latin typeface="Garamond"/>
                <a:cs typeface="Garamond"/>
              </a:rPr>
              <a:t>down </a:t>
            </a:r>
            <a:r>
              <a:rPr sz="2050" spc="40" dirty="0">
                <a:latin typeface="Garamond"/>
                <a:cs typeface="Garamond"/>
              </a:rPr>
              <a:t>the layers, </a:t>
            </a:r>
            <a:r>
              <a:rPr sz="2050" spc="10" dirty="0">
                <a:latin typeface="Garamond"/>
                <a:cs typeface="Garamond"/>
              </a:rPr>
              <a:t>each </a:t>
            </a:r>
            <a:r>
              <a:rPr sz="2050" spc="45" dirty="0">
                <a:latin typeface="Garamond"/>
                <a:cs typeface="Garamond"/>
              </a:rPr>
              <a:t>layer </a:t>
            </a:r>
            <a:r>
              <a:rPr sz="2050" spc="35" dirty="0">
                <a:latin typeface="Garamond"/>
                <a:cs typeface="Garamond"/>
              </a:rPr>
              <a:t>adds </a:t>
            </a:r>
            <a:r>
              <a:rPr sz="2050" spc="50" dirty="0">
                <a:latin typeface="Garamond"/>
                <a:cs typeface="Garamond"/>
              </a:rPr>
              <a:t>its  </a:t>
            </a:r>
            <a:r>
              <a:rPr sz="2050" spc="30" dirty="0">
                <a:latin typeface="Garamond"/>
                <a:cs typeface="Garamond"/>
              </a:rPr>
              <a:t>header. </a:t>
            </a:r>
            <a:r>
              <a:rPr sz="2050" spc="15" dirty="0">
                <a:latin typeface="Garamond"/>
                <a:cs typeface="Garamond"/>
              </a:rPr>
              <a:t>As </a:t>
            </a:r>
            <a:r>
              <a:rPr sz="2050" spc="95" dirty="0">
                <a:latin typeface="Garamond"/>
                <a:cs typeface="Garamond"/>
              </a:rPr>
              <a:t>data </a:t>
            </a:r>
            <a:r>
              <a:rPr sz="2050" spc="-35" dirty="0">
                <a:latin typeface="Garamond"/>
                <a:cs typeface="Garamond"/>
              </a:rPr>
              <a:t>moves </a:t>
            </a:r>
            <a:r>
              <a:rPr sz="2050" spc="40" dirty="0">
                <a:latin typeface="Garamond"/>
                <a:cs typeface="Garamond"/>
              </a:rPr>
              <a:t>up, </a:t>
            </a:r>
            <a:r>
              <a:rPr sz="2050" spc="10" dirty="0">
                <a:latin typeface="Garamond"/>
                <a:cs typeface="Garamond"/>
              </a:rPr>
              <a:t>each </a:t>
            </a:r>
            <a:r>
              <a:rPr sz="2050" spc="45" dirty="0">
                <a:latin typeface="Garamond"/>
                <a:cs typeface="Garamond"/>
              </a:rPr>
              <a:t>layer </a:t>
            </a:r>
            <a:r>
              <a:rPr sz="2050" spc="35" dirty="0">
                <a:latin typeface="Garamond"/>
                <a:cs typeface="Garamond"/>
              </a:rPr>
              <a:t>strips </a:t>
            </a:r>
            <a:r>
              <a:rPr sz="2050" spc="-120" dirty="0">
                <a:latin typeface="Garamond"/>
                <a:cs typeface="Garamond"/>
              </a:rPr>
              <a:t>off </a:t>
            </a:r>
            <a:r>
              <a:rPr sz="2050" spc="50" dirty="0">
                <a:latin typeface="Garamond"/>
                <a:cs typeface="Garamond"/>
              </a:rPr>
              <a:t>its  </a:t>
            </a:r>
            <a:r>
              <a:rPr sz="2050" spc="30" dirty="0">
                <a:latin typeface="Garamond"/>
                <a:cs typeface="Garamond"/>
              </a:rPr>
              <a:t>header.  </a:t>
            </a:r>
            <a:endParaRPr sz="2050" dirty="0">
              <a:latin typeface="Garamond"/>
              <a:cs typeface="Garamond"/>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49698" y="1078529"/>
          <a:ext cx="829543" cy="2286111"/>
        </p:xfrm>
        <a:graphic>
          <a:graphicData uri="http://schemas.openxmlformats.org/drawingml/2006/table">
            <a:tbl>
              <a:tblPr firstRow="1" bandRow="1">
                <a:tableStyleId>{2D5ABB26-0587-4C30-8999-92F81FD0307C}</a:tableStyleId>
              </a:tblPr>
              <a:tblGrid>
                <a:gridCol w="829543">
                  <a:extLst>
                    <a:ext uri="{9D8B030D-6E8A-4147-A177-3AD203B41FA5}">
                      <a16:colId xmlns:a16="http://schemas.microsoft.com/office/drawing/2014/main" val="20000"/>
                    </a:ext>
                  </a:extLst>
                </a:gridCol>
              </a:tblGrid>
              <a:tr h="322592">
                <a:tc>
                  <a:txBody>
                    <a:bodyPr/>
                    <a:lstStyle/>
                    <a:p>
                      <a:pPr marR="20320" algn="ctr">
                        <a:lnSpc>
                          <a:spcPct val="100000"/>
                        </a:lnSpc>
                        <a:spcBef>
                          <a:spcPts val="795"/>
                        </a:spcBef>
                      </a:pPr>
                      <a:r>
                        <a:rPr sz="1000" i="1" spc="5" dirty="0">
                          <a:latin typeface="Arial"/>
                          <a:cs typeface="Arial"/>
                        </a:rPr>
                        <a:t>application</a:t>
                      </a:r>
                      <a:endParaRPr sz="1000">
                        <a:latin typeface="Arial"/>
                        <a:cs typeface="Arial"/>
                      </a:endParaRPr>
                    </a:p>
                  </a:txBody>
                  <a:tcPr marL="0" marR="0" marT="10096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0"/>
                  </a:ext>
                </a:extLst>
              </a:tr>
              <a:tr h="322605">
                <a:tc>
                  <a:txBody>
                    <a:bodyPr/>
                    <a:lstStyle/>
                    <a:p>
                      <a:pPr>
                        <a:lnSpc>
                          <a:spcPct val="100000"/>
                        </a:lnSpc>
                        <a:spcBef>
                          <a:spcPts val="5"/>
                        </a:spcBef>
                      </a:pPr>
                      <a:endParaRPr sz="1000">
                        <a:latin typeface="Times New Roman"/>
                        <a:cs typeface="Times New Roman"/>
                      </a:endParaRPr>
                    </a:p>
                    <a:p>
                      <a:pPr marR="19050" algn="ctr">
                        <a:lnSpc>
                          <a:spcPct val="100000"/>
                        </a:lnSpc>
                        <a:spcBef>
                          <a:spcPts val="5"/>
                        </a:spcBef>
                      </a:pPr>
                      <a:r>
                        <a:rPr sz="1000" i="1" spc="5" dirty="0">
                          <a:latin typeface="Arial"/>
                          <a:cs typeface="Arial"/>
                        </a:rPr>
                        <a:t>presentation</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1"/>
                  </a:ext>
                </a:extLst>
              </a:tr>
              <a:tr h="322605">
                <a:tc>
                  <a:txBody>
                    <a:bodyPr/>
                    <a:lstStyle/>
                    <a:p>
                      <a:pPr marL="181610" marR="244475" indent="-46355">
                        <a:lnSpc>
                          <a:spcPts val="1090"/>
                        </a:lnSpc>
                        <a:spcBef>
                          <a:spcPts val="560"/>
                        </a:spcBef>
                      </a:pPr>
                      <a:r>
                        <a:rPr sz="1000" i="1" dirty="0">
                          <a:latin typeface="Arial"/>
                          <a:cs typeface="Arial"/>
                        </a:rPr>
                        <a:t>session  </a:t>
                      </a:r>
                      <a:r>
                        <a:rPr sz="1000" i="1" spc="5" dirty="0">
                          <a:latin typeface="Arial"/>
                          <a:cs typeface="Arial"/>
                        </a:rPr>
                        <a:t>(null)</a:t>
                      </a:r>
                      <a:endParaRPr sz="1000">
                        <a:latin typeface="Arial"/>
                        <a:cs typeface="Arial"/>
                      </a:endParaRPr>
                    </a:p>
                  </a:txBody>
                  <a:tcPr marL="0" marR="0" marT="71120"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2"/>
                  </a:ext>
                </a:extLst>
              </a:tr>
              <a:tr h="322592">
                <a:tc>
                  <a:txBody>
                    <a:bodyPr/>
                    <a:lstStyle/>
                    <a:p>
                      <a:pPr>
                        <a:lnSpc>
                          <a:spcPct val="100000"/>
                        </a:lnSpc>
                        <a:spcBef>
                          <a:spcPts val="5"/>
                        </a:spcBef>
                      </a:pPr>
                      <a:endParaRPr sz="1000">
                        <a:latin typeface="Times New Roman"/>
                        <a:cs typeface="Times New Roman"/>
                      </a:endParaRPr>
                    </a:p>
                    <a:p>
                      <a:pPr marR="35560" algn="ctr">
                        <a:lnSpc>
                          <a:spcPct val="100000"/>
                        </a:lnSpc>
                        <a:spcBef>
                          <a:spcPts val="5"/>
                        </a:spcBef>
                      </a:pPr>
                      <a:r>
                        <a:rPr sz="1000" i="1" spc="5" dirty="0">
                          <a:latin typeface="Arial"/>
                          <a:cs typeface="Arial"/>
                        </a:rPr>
                        <a:t>transport</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3"/>
                  </a:ext>
                </a:extLst>
              </a:tr>
              <a:tr h="322605">
                <a:tc>
                  <a:txBody>
                    <a:bodyPr/>
                    <a:lstStyle/>
                    <a:p>
                      <a:pPr>
                        <a:lnSpc>
                          <a:spcPct val="100000"/>
                        </a:lnSpc>
                        <a:spcBef>
                          <a:spcPts val="5"/>
                        </a:spcBef>
                      </a:pPr>
                      <a:endParaRPr sz="1000">
                        <a:latin typeface="Times New Roman"/>
                        <a:cs typeface="Times New Roman"/>
                      </a:endParaRPr>
                    </a:p>
                    <a:p>
                      <a:pPr marR="93345" algn="ctr">
                        <a:lnSpc>
                          <a:spcPct val="100000"/>
                        </a:lnSpc>
                        <a:spcBef>
                          <a:spcPts val="5"/>
                        </a:spcBef>
                      </a:pPr>
                      <a:r>
                        <a:rPr sz="1000" i="1" spc="5" dirty="0">
                          <a:latin typeface="Arial"/>
                          <a:cs typeface="Arial"/>
                        </a:rPr>
                        <a:t>network</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4"/>
                  </a:ext>
                </a:extLst>
              </a:tr>
              <a:tr h="322592">
                <a:tc>
                  <a:txBody>
                    <a:bodyPr/>
                    <a:lstStyle/>
                    <a:p>
                      <a:pPr>
                        <a:lnSpc>
                          <a:spcPct val="100000"/>
                        </a:lnSpc>
                        <a:spcBef>
                          <a:spcPts val="5"/>
                        </a:spcBef>
                      </a:pPr>
                      <a:endParaRPr sz="1000">
                        <a:latin typeface="Times New Roman"/>
                        <a:cs typeface="Times New Roman"/>
                      </a:endParaRPr>
                    </a:p>
                    <a:p>
                      <a:pPr marR="64769" algn="ctr">
                        <a:lnSpc>
                          <a:spcPct val="100000"/>
                        </a:lnSpc>
                        <a:spcBef>
                          <a:spcPts val="5"/>
                        </a:spcBef>
                      </a:pPr>
                      <a:r>
                        <a:rPr sz="1000" i="1" spc="5" dirty="0">
                          <a:latin typeface="Arial"/>
                          <a:cs typeface="Arial"/>
                        </a:rPr>
                        <a:t>data</a:t>
                      </a:r>
                      <a:r>
                        <a:rPr sz="1000" i="1" spc="-85" dirty="0">
                          <a:latin typeface="Arial"/>
                          <a:cs typeface="Arial"/>
                        </a:rPr>
                        <a:t> </a:t>
                      </a:r>
                      <a:r>
                        <a:rPr sz="1000" i="1" spc="5" dirty="0">
                          <a:latin typeface="Arial"/>
                          <a:cs typeface="Arial"/>
                        </a:rPr>
                        <a:t>link</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5"/>
                  </a:ext>
                </a:extLst>
              </a:tr>
              <a:tr h="322605">
                <a:tc>
                  <a:txBody>
                    <a:bodyPr/>
                    <a:lstStyle/>
                    <a:p>
                      <a:pPr marR="78740" algn="ctr">
                        <a:lnSpc>
                          <a:spcPct val="100000"/>
                        </a:lnSpc>
                        <a:spcBef>
                          <a:spcPts val="795"/>
                        </a:spcBef>
                      </a:pPr>
                      <a:r>
                        <a:rPr sz="1000" i="1" spc="5" dirty="0">
                          <a:latin typeface="Arial"/>
                          <a:cs typeface="Arial"/>
                        </a:rPr>
                        <a:t>physical</a:t>
                      </a:r>
                      <a:endParaRPr sz="1000">
                        <a:latin typeface="Arial"/>
                        <a:cs typeface="Arial"/>
                      </a:endParaRPr>
                    </a:p>
                  </a:txBody>
                  <a:tcPr marL="0" marR="0" marT="10096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6"/>
                  </a:ext>
                </a:extLst>
              </a:tr>
            </a:tbl>
          </a:graphicData>
        </a:graphic>
      </p:graphicFrame>
      <p:graphicFrame>
        <p:nvGraphicFramePr>
          <p:cNvPr id="3" name="object 3"/>
          <p:cNvGraphicFramePr>
            <a:graphicFrameLocks noGrp="1"/>
          </p:cNvGraphicFramePr>
          <p:nvPr/>
        </p:nvGraphicFramePr>
        <p:xfrm>
          <a:off x="4574813" y="1124617"/>
          <a:ext cx="829543" cy="2286124"/>
        </p:xfrm>
        <a:graphic>
          <a:graphicData uri="http://schemas.openxmlformats.org/drawingml/2006/table">
            <a:tbl>
              <a:tblPr firstRow="1" bandRow="1">
                <a:tableStyleId>{2D5ABB26-0587-4C30-8999-92F81FD0307C}</a:tableStyleId>
              </a:tblPr>
              <a:tblGrid>
                <a:gridCol w="829543">
                  <a:extLst>
                    <a:ext uri="{9D8B030D-6E8A-4147-A177-3AD203B41FA5}">
                      <a16:colId xmlns:a16="http://schemas.microsoft.com/office/drawing/2014/main" val="20000"/>
                    </a:ext>
                  </a:extLst>
                </a:gridCol>
              </a:tblGrid>
              <a:tr h="322592">
                <a:tc>
                  <a:txBody>
                    <a:bodyPr/>
                    <a:lstStyle/>
                    <a:p>
                      <a:pPr marR="20320" algn="ctr">
                        <a:lnSpc>
                          <a:spcPct val="100000"/>
                        </a:lnSpc>
                        <a:spcBef>
                          <a:spcPts val="795"/>
                        </a:spcBef>
                      </a:pPr>
                      <a:r>
                        <a:rPr sz="1000" i="1" spc="5" dirty="0">
                          <a:latin typeface="Arial"/>
                          <a:cs typeface="Arial"/>
                        </a:rPr>
                        <a:t>application</a:t>
                      </a:r>
                      <a:endParaRPr sz="1000">
                        <a:latin typeface="Arial"/>
                        <a:cs typeface="Arial"/>
                      </a:endParaRPr>
                    </a:p>
                  </a:txBody>
                  <a:tcPr marL="0" marR="0" marT="10096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0"/>
                  </a:ext>
                </a:extLst>
              </a:tr>
              <a:tr h="322605">
                <a:tc>
                  <a:txBody>
                    <a:bodyPr/>
                    <a:lstStyle/>
                    <a:p>
                      <a:pPr>
                        <a:lnSpc>
                          <a:spcPct val="100000"/>
                        </a:lnSpc>
                        <a:spcBef>
                          <a:spcPts val="5"/>
                        </a:spcBef>
                      </a:pPr>
                      <a:endParaRPr sz="1000">
                        <a:latin typeface="Times New Roman"/>
                        <a:cs typeface="Times New Roman"/>
                      </a:endParaRPr>
                    </a:p>
                    <a:p>
                      <a:pPr marR="19050" algn="ctr">
                        <a:lnSpc>
                          <a:spcPct val="100000"/>
                        </a:lnSpc>
                        <a:spcBef>
                          <a:spcPts val="5"/>
                        </a:spcBef>
                      </a:pPr>
                      <a:r>
                        <a:rPr sz="1000" i="1" spc="5" dirty="0">
                          <a:latin typeface="Arial"/>
                          <a:cs typeface="Arial"/>
                        </a:rPr>
                        <a:t>presentation</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1"/>
                  </a:ext>
                </a:extLst>
              </a:tr>
              <a:tr h="322592">
                <a:tc>
                  <a:txBody>
                    <a:bodyPr/>
                    <a:lstStyle/>
                    <a:p>
                      <a:pPr marL="181610" marR="244475" indent="-46355">
                        <a:lnSpc>
                          <a:spcPts val="1090"/>
                        </a:lnSpc>
                        <a:spcBef>
                          <a:spcPts val="560"/>
                        </a:spcBef>
                      </a:pPr>
                      <a:r>
                        <a:rPr sz="1000" i="1" dirty="0">
                          <a:latin typeface="Arial"/>
                          <a:cs typeface="Arial"/>
                        </a:rPr>
                        <a:t>session  </a:t>
                      </a:r>
                      <a:r>
                        <a:rPr sz="1000" i="1" spc="5" dirty="0">
                          <a:latin typeface="Arial"/>
                          <a:cs typeface="Arial"/>
                        </a:rPr>
                        <a:t>(null)</a:t>
                      </a:r>
                      <a:endParaRPr sz="1000">
                        <a:latin typeface="Arial"/>
                        <a:cs typeface="Arial"/>
                      </a:endParaRPr>
                    </a:p>
                  </a:txBody>
                  <a:tcPr marL="0" marR="0" marT="71120"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2"/>
                  </a:ext>
                </a:extLst>
              </a:tr>
              <a:tr h="322605">
                <a:tc>
                  <a:txBody>
                    <a:bodyPr/>
                    <a:lstStyle/>
                    <a:p>
                      <a:pPr>
                        <a:lnSpc>
                          <a:spcPct val="100000"/>
                        </a:lnSpc>
                        <a:spcBef>
                          <a:spcPts val="5"/>
                        </a:spcBef>
                      </a:pPr>
                      <a:endParaRPr sz="1000">
                        <a:latin typeface="Times New Roman"/>
                        <a:cs typeface="Times New Roman"/>
                      </a:endParaRPr>
                    </a:p>
                    <a:p>
                      <a:pPr marR="35560" algn="ctr">
                        <a:lnSpc>
                          <a:spcPct val="100000"/>
                        </a:lnSpc>
                        <a:spcBef>
                          <a:spcPts val="5"/>
                        </a:spcBef>
                      </a:pPr>
                      <a:r>
                        <a:rPr sz="1000" i="1" spc="5" dirty="0">
                          <a:latin typeface="Arial"/>
                          <a:cs typeface="Arial"/>
                        </a:rPr>
                        <a:t>transport</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3"/>
                  </a:ext>
                </a:extLst>
              </a:tr>
              <a:tr h="322605">
                <a:tc>
                  <a:txBody>
                    <a:bodyPr/>
                    <a:lstStyle/>
                    <a:p>
                      <a:pPr>
                        <a:lnSpc>
                          <a:spcPct val="100000"/>
                        </a:lnSpc>
                        <a:spcBef>
                          <a:spcPts val="5"/>
                        </a:spcBef>
                      </a:pPr>
                      <a:endParaRPr sz="1000">
                        <a:latin typeface="Times New Roman"/>
                        <a:cs typeface="Times New Roman"/>
                      </a:endParaRPr>
                    </a:p>
                    <a:p>
                      <a:pPr marR="93345" algn="ctr">
                        <a:lnSpc>
                          <a:spcPct val="100000"/>
                        </a:lnSpc>
                        <a:spcBef>
                          <a:spcPts val="5"/>
                        </a:spcBef>
                      </a:pPr>
                      <a:r>
                        <a:rPr sz="1000" i="1" spc="5" dirty="0">
                          <a:latin typeface="Arial"/>
                          <a:cs typeface="Arial"/>
                        </a:rPr>
                        <a:t>network</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4"/>
                  </a:ext>
                </a:extLst>
              </a:tr>
              <a:tr h="322592">
                <a:tc>
                  <a:txBody>
                    <a:bodyPr/>
                    <a:lstStyle/>
                    <a:p>
                      <a:pPr>
                        <a:lnSpc>
                          <a:spcPct val="100000"/>
                        </a:lnSpc>
                        <a:spcBef>
                          <a:spcPts val="5"/>
                        </a:spcBef>
                      </a:pPr>
                      <a:endParaRPr sz="1000">
                        <a:latin typeface="Times New Roman"/>
                        <a:cs typeface="Times New Roman"/>
                      </a:endParaRPr>
                    </a:p>
                    <a:p>
                      <a:pPr marR="64769" algn="ctr">
                        <a:lnSpc>
                          <a:spcPct val="100000"/>
                        </a:lnSpc>
                        <a:spcBef>
                          <a:spcPts val="5"/>
                        </a:spcBef>
                      </a:pPr>
                      <a:r>
                        <a:rPr sz="1000" i="1" spc="5" dirty="0">
                          <a:latin typeface="Arial"/>
                          <a:cs typeface="Arial"/>
                        </a:rPr>
                        <a:t>data</a:t>
                      </a:r>
                      <a:r>
                        <a:rPr sz="1000" i="1" spc="-85" dirty="0">
                          <a:latin typeface="Arial"/>
                          <a:cs typeface="Arial"/>
                        </a:rPr>
                        <a:t> </a:t>
                      </a:r>
                      <a:r>
                        <a:rPr sz="1000" i="1" spc="5" dirty="0">
                          <a:latin typeface="Arial"/>
                          <a:cs typeface="Arial"/>
                        </a:rPr>
                        <a:t>link</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5"/>
                  </a:ext>
                </a:extLst>
              </a:tr>
              <a:tr h="322605">
                <a:tc>
                  <a:txBody>
                    <a:bodyPr/>
                    <a:lstStyle/>
                    <a:p>
                      <a:pPr marR="78740" algn="ctr">
                        <a:lnSpc>
                          <a:spcPct val="100000"/>
                        </a:lnSpc>
                        <a:spcBef>
                          <a:spcPts val="795"/>
                        </a:spcBef>
                      </a:pPr>
                      <a:r>
                        <a:rPr sz="1000" i="1" spc="5" dirty="0">
                          <a:latin typeface="Arial"/>
                          <a:cs typeface="Arial"/>
                        </a:rPr>
                        <a:t>physical</a:t>
                      </a:r>
                      <a:endParaRPr sz="1000">
                        <a:latin typeface="Arial"/>
                        <a:cs typeface="Arial"/>
                      </a:endParaRPr>
                    </a:p>
                  </a:txBody>
                  <a:tcPr marL="0" marR="0" marT="10096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6"/>
                  </a:ext>
                </a:extLst>
              </a:tr>
            </a:tbl>
          </a:graphicData>
        </a:graphic>
      </p:graphicFrame>
      <p:sp>
        <p:nvSpPr>
          <p:cNvPr id="4" name="object 4"/>
          <p:cNvSpPr/>
          <p:nvPr/>
        </p:nvSpPr>
        <p:spPr>
          <a:xfrm>
            <a:off x="1996313" y="4952034"/>
            <a:ext cx="968375" cy="230504"/>
          </a:xfrm>
          <a:custGeom>
            <a:avLst/>
            <a:gdLst/>
            <a:ahLst/>
            <a:cxnLst/>
            <a:rect l="l" t="t" r="r" b="b"/>
            <a:pathLst>
              <a:path w="968375" h="230504">
                <a:moveTo>
                  <a:pt x="0" y="230428"/>
                </a:moveTo>
                <a:lnTo>
                  <a:pt x="967800" y="230428"/>
                </a:lnTo>
                <a:lnTo>
                  <a:pt x="967800" y="0"/>
                </a:lnTo>
                <a:lnTo>
                  <a:pt x="0" y="0"/>
                </a:lnTo>
                <a:lnTo>
                  <a:pt x="0" y="230428"/>
                </a:lnTo>
                <a:close/>
              </a:path>
            </a:pathLst>
          </a:custGeom>
          <a:ln w="4608">
            <a:solidFill>
              <a:srgbClr val="000000"/>
            </a:solidFill>
          </a:ln>
        </p:spPr>
        <p:txBody>
          <a:bodyPr wrap="square" lIns="0" tIns="0" rIns="0" bIns="0" rtlCol="0"/>
          <a:lstStyle/>
          <a:p>
            <a:endParaRPr/>
          </a:p>
        </p:txBody>
      </p:sp>
      <p:sp>
        <p:nvSpPr>
          <p:cNvPr id="5" name="object 5"/>
          <p:cNvSpPr/>
          <p:nvPr/>
        </p:nvSpPr>
        <p:spPr>
          <a:xfrm>
            <a:off x="2457170" y="4952034"/>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6" name="object 6"/>
          <p:cNvSpPr/>
          <p:nvPr/>
        </p:nvSpPr>
        <p:spPr>
          <a:xfrm>
            <a:off x="2226741" y="4952034"/>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7" name="object 7"/>
          <p:cNvSpPr txBox="1"/>
          <p:nvPr/>
        </p:nvSpPr>
        <p:spPr>
          <a:xfrm>
            <a:off x="2019464" y="4963286"/>
            <a:ext cx="671195"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NH TH</a:t>
            </a:r>
            <a:r>
              <a:rPr sz="1000" i="1" spc="175" dirty="0">
                <a:latin typeface="Arial"/>
                <a:cs typeface="Arial"/>
              </a:rPr>
              <a:t> </a:t>
            </a:r>
            <a:r>
              <a:rPr sz="1000" i="1" spc="10" dirty="0">
                <a:latin typeface="Arial"/>
                <a:cs typeface="Arial"/>
              </a:rPr>
              <a:t>AH</a:t>
            </a:r>
            <a:endParaRPr sz="1000">
              <a:latin typeface="Arial"/>
              <a:cs typeface="Arial"/>
            </a:endParaRPr>
          </a:p>
        </p:txBody>
      </p:sp>
      <p:sp>
        <p:nvSpPr>
          <p:cNvPr id="8" name="object 8"/>
          <p:cNvSpPr/>
          <p:nvPr/>
        </p:nvSpPr>
        <p:spPr>
          <a:xfrm>
            <a:off x="4623206" y="4859858"/>
            <a:ext cx="968375" cy="230504"/>
          </a:xfrm>
          <a:custGeom>
            <a:avLst/>
            <a:gdLst/>
            <a:ahLst/>
            <a:cxnLst/>
            <a:rect l="l" t="t" r="r" b="b"/>
            <a:pathLst>
              <a:path w="968375" h="230504">
                <a:moveTo>
                  <a:pt x="0" y="230428"/>
                </a:moveTo>
                <a:lnTo>
                  <a:pt x="967800" y="230428"/>
                </a:lnTo>
                <a:lnTo>
                  <a:pt x="967800" y="0"/>
                </a:lnTo>
                <a:lnTo>
                  <a:pt x="0" y="0"/>
                </a:lnTo>
                <a:lnTo>
                  <a:pt x="0" y="230428"/>
                </a:lnTo>
                <a:close/>
              </a:path>
            </a:pathLst>
          </a:custGeom>
          <a:ln w="4608">
            <a:solidFill>
              <a:srgbClr val="000000"/>
            </a:solidFill>
          </a:ln>
        </p:spPr>
        <p:txBody>
          <a:bodyPr wrap="square" lIns="0" tIns="0" rIns="0" bIns="0" rtlCol="0"/>
          <a:lstStyle/>
          <a:p>
            <a:endParaRPr/>
          </a:p>
        </p:txBody>
      </p:sp>
      <p:sp>
        <p:nvSpPr>
          <p:cNvPr id="9" name="object 9"/>
          <p:cNvSpPr/>
          <p:nvPr/>
        </p:nvSpPr>
        <p:spPr>
          <a:xfrm>
            <a:off x="5084064" y="4859858"/>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10" name="object 10"/>
          <p:cNvSpPr/>
          <p:nvPr/>
        </p:nvSpPr>
        <p:spPr>
          <a:xfrm>
            <a:off x="4853635" y="4859858"/>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11" name="object 11"/>
          <p:cNvSpPr txBox="1"/>
          <p:nvPr/>
        </p:nvSpPr>
        <p:spPr>
          <a:xfrm>
            <a:off x="4646357" y="4871123"/>
            <a:ext cx="671195"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NH TH</a:t>
            </a:r>
            <a:r>
              <a:rPr sz="1000" i="1" spc="175" dirty="0">
                <a:latin typeface="Arial"/>
                <a:cs typeface="Arial"/>
              </a:rPr>
              <a:t> </a:t>
            </a:r>
            <a:r>
              <a:rPr sz="1000" i="1" spc="10" dirty="0">
                <a:latin typeface="Arial"/>
                <a:cs typeface="Arial"/>
              </a:rPr>
              <a:t>AH</a:t>
            </a:r>
            <a:endParaRPr sz="1000">
              <a:latin typeface="Arial"/>
              <a:cs typeface="Arial"/>
            </a:endParaRPr>
          </a:p>
        </p:txBody>
      </p:sp>
      <p:sp>
        <p:nvSpPr>
          <p:cNvPr id="12" name="object 12"/>
          <p:cNvSpPr/>
          <p:nvPr/>
        </p:nvSpPr>
        <p:spPr>
          <a:xfrm>
            <a:off x="5729262" y="2832087"/>
            <a:ext cx="1244600" cy="230504"/>
          </a:xfrm>
          <a:custGeom>
            <a:avLst/>
            <a:gdLst/>
            <a:ahLst/>
            <a:cxnLst/>
            <a:rect l="l" t="t" r="r" b="b"/>
            <a:pathLst>
              <a:path w="1244600" h="230505">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13" name="object 13"/>
          <p:cNvSpPr/>
          <p:nvPr/>
        </p:nvSpPr>
        <p:spPr>
          <a:xfrm>
            <a:off x="6466637" y="2832087"/>
            <a:ext cx="0" cy="230504"/>
          </a:xfrm>
          <a:custGeom>
            <a:avLst/>
            <a:gdLst/>
            <a:ahLst/>
            <a:cxnLst/>
            <a:rect l="l" t="t" r="r" b="b"/>
            <a:pathLst>
              <a:path h="230505">
                <a:moveTo>
                  <a:pt x="0" y="0"/>
                </a:moveTo>
                <a:lnTo>
                  <a:pt x="0" y="230428"/>
                </a:lnTo>
                <a:lnTo>
                  <a:pt x="0" y="184340"/>
                </a:lnTo>
              </a:path>
            </a:pathLst>
          </a:custGeom>
          <a:ln w="4608">
            <a:solidFill>
              <a:srgbClr val="000000"/>
            </a:solidFill>
          </a:ln>
        </p:spPr>
        <p:txBody>
          <a:bodyPr wrap="square" lIns="0" tIns="0" rIns="0" bIns="0" rtlCol="0"/>
          <a:lstStyle/>
          <a:p>
            <a:endParaRPr/>
          </a:p>
        </p:txBody>
      </p:sp>
      <p:sp>
        <p:nvSpPr>
          <p:cNvPr id="14" name="object 14"/>
          <p:cNvSpPr/>
          <p:nvPr/>
        </p:nvSpPr>
        <p:spPr>
          <a:xfrm>
            <a:off x="6190119" y="2832087"/>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15" name="object 15"/>
          <p:cNvSpPr/>
          <p:nvPr/>
        </p:nvSpPr>
        <p:spPr>
          <a:xfrm>
            <a:off x="6005779" y="2832087"/>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16" name="object 16"/>
          <p:cNvSpPr txBox="1"/>
          <p:nvPr/>
        </p:nvSpPr>
        <p:spPr>
          <a:xfrm>
            <a:off x="5762650" y="2843352"/>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7" name="object 17"/>
          <p:cNvSpPr/>
          <p:nvPr/>
        </p:nvSpPr>
        <p:spPr>
          <a:xfrm>
            <a:off x="2365006" y="1495602"/>
            <a:ext cx="553085" cy="230504"/>
          </a:xfrm>
          <a:custGeom>
            <a:avLst/>
            <a:gdLst/>
            <a:ahLst/>
            <a:cxnLst/>
            <a:rect l="l" t="t" r="r" b="b"/>
            <a:pathLst>
              <a:path w="553085" h="230505">
                <a:moveTo>
                  <a:pt x="0" y="230428"/>
                </a:moveTo>
                <a:lnTo>
                  <a:pt x="553029" y="230428"/>
                </a:lnTo>
                <a:lnTo>
                  <a:pt x="553029" y="0"/>
                </a:lnTo>
                <a:lnTo>
                  <a:pt x="0" y="0"/>
                </a:lnTo>
                <a:lnTo>
                  <a:pt x="0" y="230428"/>
                </a:lnTo>
                <a:close/>
              </a:path>
            </a:pathLst>
          </a:custGeom>
          <a:ln w="4608">
            <a:solidFill>
              <a:srgbClr val="000000"/>
            </a:solidFill>
          </a:ln>
        </p:spPr>
        <p:txBody>
          <a:bodyPr wrap="square" lIns="0" tIns="0" rIns="0" bIns="0" rtlCol="0"/>
          <a:lstStyle/>
          <a:p>
            <a:endParaRPr/>
          </a:p>
        </p:txBody>
      </p:sp>
      <p:sp>
        <p:nvSpPr>
          <p:cNvPr id="18" name="object 18"/>
          <p:cNvSpPr/>
          <p:nvPr/>
        </p:nvSpPr>
        <p:spPr>
          <a:xfrm>
            <a:off x="2365006" y="1126921"/>
            <a:ext cx="553085" cy="230504"/>
          </a:xfrm>
          <a:custGeom>
            <a:avLst/>
            <a:gdLst/>
            <a:ahLst/>
            <a:cxnLst/>
            <a:rect l="l" t="t" r="r" b="b"/>
            <a:pathLst>
              <a:path w="553085" h="230505">
                <a:moveTo>
                  <a:pt x="0" y="230428"/>
                </a:moveTo>
                <a:lnTo>
                  <a:pt x="553029" y="230428"/>
                </a:lnTo>
                <a:lnTo>
                  <a:pt x="553029" y="0"/>
                </a:lnTo>
                <a:lnTo>
                  <a:pt x="0" y="0"/>
                </a:lnTo>
                <a:lnTo>
                  <a:pt x="0" y="230428"/>
                </a:lnTo>
                <a:close/>
              </a:path>
            </a:pathLst>
          </a:custGeom>
          <a:ln w="4608">
            <a:solidFill>
              <a:srgbClr val="000000"/>
            </a:solidFill>
          </a:ln>
        </p:spPr>
        <p:txBody>
          <a:bodyPr wrap="square" lIns="0" tIns="0" rIns="0" bIns="0" rtlCol="0"/>
          <a:lstStyle/>
          <a:p>
            <a:endParaRPr/>
          </a:p>
        </p:txBody>
      </p:sp>
      <p:sp>
        <p:nvSpPr>
          <p:cNvPr id="19" name="object 19"/>
          <p:cNvSpPr/>
          <p:nvPr/>
        </p:nvSpPr>
        <p:spPr>
          <a:xfrm>
            <a:off x="2365006" y="1818208"/>
            <a:ext cx="553085" cy="230504"/>
          </a:xfrm>
          <a:custGeom>
            <a:avLst/>
            <a:gdLst/>
            <a:ahLst/>
            <a:cxnLst/>
            <a:rect l="l" t="t" r="r" b="b"/>
            <a:pathLst>
              <a:path w="553085" h="230505">
                <a:moveTo>
                  <a:pt x="0" y="230428"/>
                </a:moveTo>
                <a:lnTo>
                  <a:pt x="553029" y="230428"/>
                </a:lnTo>
                <a:lnTo>
                  <a:pt x="553029" y="0"/>
                </a:lnTo>
                <a:lnTo>
                  <a:pt x="0" y="0"/>
                </a:lnTo>
                <a:lnTo>
                  <a:pt x="0" y="230428"/>
                </a:lnTo>
                <a:close/>
              </a:path>
            </a:pathLst>
          </a:custGeom>
          <a:ln w="4608">
            <a:solidFill>
              <a:srgbClr val="000000"/>
            </a:solidFill>
          </a:ln>
        </p:spPr>
        <p:txBody>
          <a:bodyPr wrap="square" lIns="0" tIns="0" rIns="0" bIns="0" rtlCol="0"/>
          <a:lstStyle/>
          <a:p>
            <a:endParaRPr/>
          </a:p>
        </p:txBody>
      </p:sp>
      <p:sp>
        <p:nvSpPr>
          <p:cNvPr id="20" name="object 20"/>
          <p:cNvSpPr/>
          <p:nvPr/>
        </p:nvSpPr>
        <p:spPr>
          <a:xfrm>
            <a:off x="2134577" y="2140800"/>
            <a:ext cx="783590" cy="230504"/>
          </a:xfrm>
          <a:custGeom>
            <a:avLst/>
            <a:gdLst/>
            <a:ahLst/>
            <a:cxnLst/>
            <a:rect l="l" t="t" r="r" b="b"/>
            <a:pathLst>
              <a:path w="783589" h="230505">
                <a:moveTo>
                  <a:pt x="0" y="230428"/>
                </a:moveTo>
                <a:lnTo>
                  <a:pt x="783457" y="230428"/>
                </a:lnTo>
                <a:lnTo>
                  <a:pt x="783457" y="0"/>
                </a:lnTo>
                <a:lnTo>
                  <a:pt x="0" y="0"/>
                </a:lnTo>
                <a:lnTo>
                  <a:pt x="0" y="230428"/>
                </a:lnTo>
                <a:close/>
              </a:path>
            </a:pathLst>
          </a:custGeom>
          <a:ln w="4608">
            <a:solidFill>
              <a:srgbClr val="000000"/>
            </a:solidFill>
          </a:ln>
        </p:spPr>
        <p:txBody>
          <a:bodyPr wrap="square" lIns="0" tIns="0" rIns="0" bIns="0" rtlCol="0"/>
          <a:lstStyle/>
          <a:p>
            <a:endParaRPr/>
          </a:p>
        </p:txBody>
      </p:sp>
      <p:sp>
        <p:nvSpPr>
          <p:cNvPr id="21" name="object 21"/>
          <p:cNvSpPr/>
          <p:nvPr/>
        </p:nvSpPr>
        <p:spPr>
          <a:xfrm>
            <a:off x="2411095" y="2140800"/>
            <a:ext cx="46355" cy="230504"/>
          </a:xfrm>
          <a:custGeom>
            <a:avLst/>
            <a:gdLst/>
            <a:ahLst/>
            <a:cxnLst/>
            <a:rect l="l" t="t" r="r" b="b"/>
            <a:pathLst>
              <a:path w="46355" h="230505">
                <a:moveTo>
                  <a:pt x="0" y="0"/>
                </a:moveTo>
                <a:lnTo>
                  <a:pt x="0" y="230428"/>
                </a:lnTo>
                <a:lnTo>
                  <a:pt x="46075" y="230428"/>
                </a:lnTo>
              </a:path>
            </a:pathLst>
          </a:custGeom>
          <a:ln w="4608">
            <a:solidFill>
              <a:srgbClr val="000000"/>
            </a:solidFill>
          </a:ln>
        </p:spPr>
        <p:txBody>
          <a:bodyPr wrap="square" lIns="0" tIns="0" rIns="0" bIns="0" rtlCol="0"/>
          <a:lstStyle/>
          <a:p>
            <a:endParaRPr/>
          </a:p>
        </p:txBody>
      </p:sp>
      <p:sp>
        <p:nvSpPr>
          <p:cNvPr id="22" name="object 22"/>
          <p:cNvSpPr/>
          <p:nvPr/>
        </p:nvSpPr>
        <p:spPr>
          <a:xfrm>
            <a:off x="2595435" y="1357350"/>
            <a:ext cx="0" cy="121920"/>
          </a:xfrm>
          <a:custGeom>
            <a:avLst/>
            <a:gdLst/>
            <a:ahLst/>
            <a:cxnLst/>
            <a:rect l="l" t="t" r="r" b="b"/>
            <a:pathLst>
              <a:path h="121919">
                <a:moveTo>
                  <a:pt x="0" y="0"/>
                </a:moveTo>
                <a:lnTo>
                  <a:pt x="0" y="121666"/>
                </a:lnTo>
              </a:path>
            </a:pathLst>
          </a:custGeom>
          <a:ln w="4608">
            <a:solidFill>
              <a:srgbClr val="000000"/>
            </a:solidFill>
          </a:ln>
        </p:spPr>
        <p:txBody>
          <a:bodyPr wrap="square" lIns="0" tIns="0" rIns="0" bIns="0" rtlCol="0"/>
          <a:lstStyle/>
          <a:p>
            <a:endParaRPr/>
          </a:p>
        </p:txBody>
      </p:sp>
      <p:sp>
        <p:nvSpPr>
          <p:cNvPr id="23" name="object 23"/>
          <p:cNvSpPr/>
          <p:nvPr/>
        </p:nvSpPr>
        <p:spPr>
          <a:xfrm>
            <a:off x="2576995" y="1405280"/>
            <a:ext cx="37465" cy="74295"/>
          </a:xfrm>
          <a:custGeom>
            <a:avLst/>
            <a:gdLst/>
            <a:ahLst/>
            <a:cxnLst/>
            <a:rect l="l" t="t" r="r" b="b"/>
            <a:pathLst>
              <a:path w="37464" h="74294">
                <a:moveTo>
                  <a:pt x="36868" y="0"/>
                </a:moveTo>
                <a:lnTo>
                  <a:pt x="18440" y="73736"/>
                </a:lnTo>
                <a:lnTo>
                  <a:pt x="0" y="0"/>
                </a:lnTo>
              </a:path>
            </a:pathLst>
          </a:custGeom>
          <a:ln w="4608">
            <a:solidFill>
              <a:srgbClr val="000000"/>
            </a:solidFill>
          </a:ln>
        </p:spPr>
        <p:txBody>
          <a:bodyPr wrap="square" lIns="0" tIns="0" rIns="0" bIns="0" rtlCol="0"/>
          <a:lstStyle/>
          <a:p>
            <a:endParaRPr/>
          </a:p>
        </p:txBody>
      </p:sp>
      <p:sp>
        <p:nvSpPr>
          <p:cNvPr id="24" name="object 24"/>
          <p:cNvSpPr/>
          <p:nvPr/>
        </p:nvSpPr>
        <p:spPr>
          <a:xfrm>
            <a:off x="2595435" y="1679943"/>
            <a:ext cx="0" cy="121920"/>
          </a:xfrm>
          <a:custGeom>
            <a:avLst/>
            <a:gdLst/>
            <a:ahLst/>
            <a:cxnLst/>
            <a:rect l="l" t="t" r="r" b="b"/>
            <a:pathLst>
              <a:path h="121919">
                <a:moveTo>
                  <a:pt x="0" y="0"/>
                </a:moveTo>
                <a:lnTo>
                  <a:pt x="0" y="121666"/>
                </a:lnTo>
              </a:path>
            </a:pathLst>
          </a:custGeom>
          <a:ln w="4608">
            <a:solidFill>
              <a:srgbClr val="000000"/>
            </a:solidFill>
          </a:ln>
        </p:spPr>
        <p:txBody>
          <a:bodyPr wrap="square" lIns="0" tIns="0" rIns="0" bIns="0" rtlCol="0"/>
          <a:lstStyle/>
          <a:p>
            <a:endParaRPr/>
          </a:p>
        </p:txBody>
      </p:sp>
      <p:sp>
        <p:nvSpPr>
          <p:cNvPr id="25" name="object 25"/>
          <p:cNvSpPr/>
          <p:nvPr/>
        </p:nvSpPr>
        <p:spPr>
          <a:xfrm>
            <a:off x="2576995" y="1727873"/>
            <a:ext cx="37465" cy="74295"/>
          </a:xfrm>
          <a:custGeom>
            <a:avLst/>
            <a:gdLst/>
            <a:ahLst/>
            <a:cxnLst/>
            <a:rect l="l" t="t" r="r" b="b"/>
            <a:pathLst>
              <a:path w="37464" h="74294">
                <a:moveTo>
                  <a:pt x="36868" y="0"/>
                </a:moveTo>
                <a:lnTo>
                  <a:pt x="18440" y="73736"/>
                </a:lnTo>
                <a:lnTo>
                  <a:pt x="0" y="0"/>
                </a:lnTo>
              </a:path>
            </a:pathLst>
          </a:custGeom>
          <a:ln w="4608">
            <a:solidFill>
              <a:srgbClr val="000000"/>
            </a:solidFill>
          </a:ln>
        </p:spPr>
        <p:txBody>
          <a:bodyPr wrap="square" lIns="0" tIns="0" rIns="0" bIns="0" rtlCol="0"/>
          <a:lstStyle/>
          <a:p>
            <a:endParaRPr/>
          </a:p>
        </p:txBody>
      </p:sp>
      <p:sp>
        <p:nvSpPr>
          <p:cNvPr id="26" name="object 26"/>
          <p:cNvSpPr/>
          <p:nvPr/>
        </p:nvSpPr>
        <p:spPr>
          <a:xfrm>
            <a:off x="2595435" y="2002548"/>
            <a:ext cx="0" cy="121920"/>
          </a:xfrm>
          <a:custGeom>
            <a:avLst/>
            <a:gdLst/>
            <a:ahLst/>
            <a:cxnLst/>
            <a:rect l="l" t="t" r="r" b="b"/>
            <a:pathLst>
              <a:path h="121919">
                <a:moveTo>
                  <a:pt x="0" y="0"/>
                </a:moveTo>
                <a:lnTo>
                  <a:pt x="0" y="121666"/>
                </a:lnTo>
              </a:path>
            </a:pathLst>
          </a:custGeom>
          <a:ln w="4608">
            <a:solidFill>
              <a:srgbClr val="000000"/>
            </a:solidFill>
          </a:ln>
        </p:spPr>
        <p:txBody>
          <a:bodyPr wrap="square" lIns="0" tIns="0" rIns="0" bIns="0" rtlCol="0"/>
          <a:lstStyle/>
          <a:p>
            <a:endParaRPr/>
          </a:p>
        </p:txBody>
      </p:sp>
      <p:sp>
        <p:nvSpPr>
          <p:cNvPr id="27" name="object 27"/>
          <p:cNvSpPr/>
          <p:nvPr/>
        </p:nvSpPr>
        <p:spPr>
          <a:xfrm>
            <a:off x="2576995" y="2050478"/>
            <a:ext cx="37465" cy="74295"/>
          </a:xfrm>
          <a:custGeom>
            <a:avLst/>
            <a:gdLst/>
            <a:ahLst/>
            <a:cxnLst/>
            <a:rect l="l" t="t" r="r" b="b"/>
            <a:pathLst>
              <a:path w="37464" h="74294">
                <a:moveTo>
                  <a:pt x="36868" y="0"/>
                </a:moveTo>
                <a:lnTo>
                  <a:pt x="18440" y="73736"/>
                </a:lnTo>
                <a:lnTo>
                  <a:pt x="0" y="0"/>
                </a:lnTo>
              </a:path>
            </a:pathLst>
          </a:custGeom>
          <a:ln w="4608">
            <a:solidFill>
              <a:srgbClr val="000000"/>
            </a:solidFill>
          </a:ln>
        </p:spPr>
        <p:txBody>
          <a:bodyPr wrap="square" lIns="0" tIns="0" rIns="0" bIns="0" rtlCol="0"/>
          <a:lstStyle/>
          <a:p>
            <a:endParaRPr/>
          </a:p>
        </p:txBody>
      </p:sp>
      <p:sp>
        <p:nvSpPr>
          <p:cNvPr id="28" name="object 28"/>
          <p:cNvSpPr/>
          <p:nvPr/>
        </p:nvSpPr>
        <p:spPr>
          <a:xfrm>
            <a:off x="2595435" y="2371229"/>
            <a:ext cx="0" cy="121920"/>
          </a:xfrm>
          <a:custGeom>
            <a:avLst/>
            <a:gdLst/>
            <a:ahLst/>
            <a:cxnLst/>
            <a:rect l="l" t="t" r="r" b="b"/>
            <a:pathLst>
              <a:path h="121919">
                <a:moveTo>
                  <a:pt x="0" y="0"/>
                </a:moveTo>
                <a:lnTo>
                  <a:pt x="0" y="121666"/>
                </a:lnTo>
              </a:path>
            </a:pathLst>
          </a:custGeom>
          <a:ln w="4608">
            <a:solidFill>
              <a:srgbClr val="000000"/>
            </a:solidFill>
          </a:ln>
        </p:spPr>
        <p:txBody>
          <a:bodyPr wrap="square" lIns="0" tIns="0" rIns="0" bIns="0" rtlCol="0"/>
          <a:lstStyle/>
          <a:p>
            <a:endParaRPr/>
          </a:p>
        </p:txBody>
      </p:sp>
      <p:sp>
        <p:nvSpPr>
          <p:cNvPr id="29" name="object 29"/>
          <p:cNvSpPr/>
          <p:nvPr/>
        </p:nvSpPr>
        <p:spPr>
          <a:xfrm>
            <a:off x="2576995" y="2419159"/>
            <a:ext cx="37465" cy="74295"/>
          </a:xfrm>
          <a:custGeom>
            <a:avLst/>
            <a:gdLst/>
            <a:ahLst/>
            <a:cxnLst/>
            <a:rect l="l" t="t" r="r" b="b"/>
            <a:pathLst>
              <a:path w="37464" h="74294">
                <a:moveTo>
                  <a:pt x="36868" y="0"/>
                </a:moveTo>
                <a:lnTo>
                  <a:pt x="18440" y="73736"/>
                </a:lnTo>
                <a:lnTo>
                  <a:pt x="0" y="0"/>
                </a:lnTo>
              </a:path>
            </a:pathLst>
          </a:custGeom>
          <a:ln w="4608">
            <a:solidFill>
              <a:srgbClr val="000000"/>
            </a:solidFill>
          </a:ln>
        </p:spPr>
        <p:txBody>
          <a:bodyPr wrap="square" lIns="0" tIns="0" rIns="0" bIns="0" rtlCol="0"/>
          <a:lstStyle/>
          <a:p>
            <a:endParaRPr/>
          </a:p>
        </p:txBody>
      </p:sp>
      <p:sp>
        <p:nvSpPr>
          <p:cNvPr id="30" name="object 30"/>
          <p:cNvSpPr/>
          <p:nvPr/>
        </p:nvSpPr>
        <p:spPr>
          <a:xfrm>
            <a:off x="1996313" y="2509494"/>
            <a:ext cx="968375" cy="230504"/>
          </a:xfrm>
          <a:custGeom>
            <a:avLst/>
            <a:gdLst/>
            <a:ahLst/>
            <a:cxnLst/>
            <a:rect l="l" t="t" r="r" b="b"/>
            <a:pathLst>
              <a:path w="968375" h="230505">
                <a:moveTo>
                  <a:pt x="0" y="230428"/>
                </a:moveTo>
                <a:lnTo>
                  <a:pt x="967800" y="230428"/>
                </a:lnTo>
                <a:lnTo>
                  <a:pt x="967800" y="0"/>
                </a:lnTo>
                <a:lnTo>
                  <a:pt x="0" y="0"/>
                </a:lnTo>
                <a:lnTo>
                  <a:pt x="0" y="230428"/>
                </a:lnTo>
                <a:close/>
              </a:path>
            </a:pathLst>
          </a:custGeom>
          <a:ln w="4608">
            <a:solidFill>
              <a:srgbClr val="000000"/>
            </a:solidFill>
          </a:ln>
        </p:spPr>
        <p:txBody>
          <a:bodyPr wrap="square" lIns="0" tIns="0" rIns="0" bIns="0" rtlCol="0"/>
          <a:lstStyle/>
          <a:p>
            <a:endParaRPr/>
          </a:p>
        </p:txBody>
      </p:sp>
      <p:sp>
        <p:nvSpPr>
          <p:cNvPr id="31" name="object 31"/>
          <p:cNvSpPr/>
          <p:nvPr/>
        </p:nvSpPr>
        <p:spPr>
          <a:xfrm>
            <a:off x="2457170" y="2509494"/>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32" name="object 32"/>
          <p:cNvSpPr/>
          <p:nvPr/>
        </p:nvSpPr>
        <p:spPr>
          <a:xfrm>
            <a:off x="2226741" y="2509494"/>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33" name="object 33"/>
          <p:cNvSpPr/>
          <p:nvPr/>
        </p:nvSpPr>
        <p:spPr>
          <a:xfrm>
            <a:off x="1950237" y="3154692"/>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34" name="object 34"/>
          <p:cNvSpPr/>
          <p:nvPr/>
        </p:nvSpPr>
        <p:spPr>
          <a:xfrm>
            <a:off x="2226741" y="3154692"/>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35" name="object 35"/>
          <p:cNvSpPr/>
          <p:nvPr/>
        </p:nvSpPr>
        <p:spPr>
          <a:xfrm>
            <a:off x="2411095" y="3154692"/>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36" name="object 36"/>
          <p:cNvSpPr/>
          <p:nvPr/>
        </p:nvSpPr>
        <p:spPr>
          <a:xfrm>
            <a:off x="1719808" y="3154692"/>
            <a:ext cx="1244600" cy="230504"/>
          </a:xfrm>
          <a:custGeom>
            <a:avLst/>
            <a:gdLst/>
            <a:ahLst/>
            <a:cxnLst/>
            <a:rect l="l" t="t" r="r" b="b"/>
            <a:pathLst>
              <a:path w="1244600" h="230504">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37" name="object 37"/>
          <p:cNvSpPr/>
          <p:nvPr/>
        </p:nvSpPr>
        <p:spPr>
          <a:xfrm>
            <a:off x="1719808" y="2832087"/>
            <a:ext cx="1244600" cy="230504"/>
          </a:xfrm>
          <a:custGeom>
            <a:avLst/>
            <a:gdLst/>
            <a:ahLst/>
            <a:cxnLst/>
            <a:rect l="l" t="t" r="r" b="b"/>
            <a:pathLst>
              <a:path w="1244600" h="230505">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38" name="object 38"/>
          <p:cNvSpPr/>
          <p:nvPr/>
        </p:nvSpPr>
        <p:spPr>
          <a:xfrm>
            <a:off x="1996313" y="2832087"/>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39" name="object 39"/>
          <p:cNvSpPr/>
          <p:nvPr/>
        </p:nvSpPr>
        <p:spPr>
          <a:xfrm>
            <a:off x="2180666" y="2832087"/>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40" name="object 40"/>
          <p:cNvSpPr/>
          <p:nvPr/>
        </p:nvSpPr>
        <p:spPr>
          <a:xfrm>
            <a:off x="2457170" y="2832087"/>
            <a:ext cx="0" cy="230504"/>
          </a:xfrm>
          <a:custGeom>
            <a:avLst/>
            <a:gdLst/>
            <a:ahLst/>
            <a:cxnLst/>
            <a:rect l="l" t="t" r="r" b="b"/>
            <a:pathLst>
              <a:path h="230505">
                <a:moveTo>
                  <a:pt x="0" y="0"/>
                </a:moveTo>
                <a:lnTo>
                  <a:pt x="0" y="230428"/>
                </a:lnTo>
                <a:lnTo>
                  <a:pt x="0" y="184340"/>
                </a:lnTo>
              </a:path>
            </a:pathLst>
          </a:custGeom>
          <a:ln w="4608">
            <a:solidFill>
              <a:srgbClr val="000000"/>
            </a:solidFill>
          </a:ln>
        </p:spPr>
        <p:txBody>
          <a:bodyPr wrap="square" lIns="0" tIns="0" rIns="0" bIns="0" rtlCol="0"/>
          <a:lstStyle/>
          <a:p>
            <a:endParaRPr/>
          </a:p>
        </p:txBody>
      </p:sp>
      <p:sp>
        <p:nvSpPr>
          <p:cNvPr id="41" name="object 41"/>
          <p:cNvSpPr/>
          <p:nvPr/>
        </p:nvSpPr>
        <p:spPr>
          <a:xfrm>
            <a:off x="2595435" y="2739923"/>
            <a:ext cx="0" cy="121920"/>
          </a:xfrm>
          <a:custGeom>
            <a:avLst/>
            <a:gdLst/>
            <a:ahLst/>
            <a:cxnLst/>
            <a:rect l="l" t="t" r="r" b="b"/>
            <a:pathLst>
              <a:path h="121919">
                <a:moveTo>
                  <a:pt x="0" y="0"/>
                </a:moveTo>
                <a:lnTo>
                  <a:pt x="0" y="121666"/>
                </a:lnTo>
              </a:path>
            </a:pathLst>
          </a:custGeom>
          <a:ln w="4608">
            <a:solidFill>
              <a:srgbClr val="000000"/>
            </a:solidFill>
          </a:ln>
        </p:spPr>
        <p:txBody>
          <a:bodyPr wrap="square" lIns="0" tIns="0" rIns="0" bIns="0" rtlCol="0"/>
          <a:lstStyle/>
          <a:p>
            <a:endParaRPr/>
          </a:p>
        </p:txBody>
      </p:sp>
      <p:sp>
        <p:nvSpPr>
          <p:cNvPr id="42" name="object 42"/>
          <p:cNvSpPr/>
          <p:nvPr/>
        </p:nvSpPr>
        <p:spPr>
          <a:xfrm>
            <a:off x="2576995" y="2787853"/>
            <a:ext cx="37465" cy="74295"/>
          </a:xfrm>
          <a:custGeom>
            <a:avLst/>
            <a:gdLst/>
            <a:ahLst/>
            <a:cxnLst/>
            <a:rect l="l" t="t" r="r" b="b"/>
            <a:pathLst>
              <a:path w="37464" h="74294">
                <a:moveTo>
                  <a:pt x="36868" y="0"/>
                </a:moveTo>
                <a:lnTo>
                  <a:pt x="18440" y="73736"/>
                </a:lnTo>
                <a:lnTo>
                  <a:pt x="0" y="0"/>
                </a:lnTo>
              </a:path>
            </a:pathLst>
          </a:custGeom>
          <a:ln w="4608">
            <a:solidFill>
              <a:srgbClr val="000000"/>
            </a:solidFill>
          </a:ln>
        </p:spPr>
        <p:txBody>
          <a:bodyPr wrap="square" lIns="0" tIns="0" rIns="0" bIns="0" rtlCol="0"/>
          <a:lstStyle/>
          <a:p>
            <a:endParaRPr/>
          </a:p>
        </p:txBody>
      </p:sp>
      <p:sp>
        <p:nvSpPr>
          <p:cNvPr id="43" name="object 43"/>
          <p:cNvSpPr/>
          <p:nvPr/>
        </p:nvSpPr>
        <p:spPr>
          <a:xfrm>
            <a:off x="2595435" y="2739923"/>
            <a:ext cx="0" cy="121920"/>
          </a:xfrm>
          <a:custGeom>
            <a:avLst/>
            <a:gdLst/>
            <a:ahLst/>
            <a:cxnLst/>
            <a:rect l="l" t="t" r="r" b="b"/>
            <a:pathLst>
              <a:path h="121919">
                <a:moveTo>
                  <a:pt x="0" y="0"/>
                </a:moveTo>
                <a:lnTo>
                  <a:pt x="0" y="121666"/>
                </a:lnTo>
              </a:path>
            </a:pathLst>
          </a:custGeom>
          <a:ln w="4608">
            <a:solidFill>
              <a:srgbClr val="000000"/>
            </a:solidFill>
          </a:ln>
        </p:spPr>
        <p:txBody>
          <a:bodyPr wrap="square" lIns="0" tIns="0" rIns="0" bIns="0" rtlCol="0"/>
          <a:lstStyle/>
          <a:p>
            <a:endParaRPr/>
          </a:p>
        </p:txBody>
      </p:sp>
      <p:sp>
        <p:nvSpPr>
          <p:cNvPr id="44" name="object 44"/>
          <p:cNvSpPr/>
          <p:nvPr/>
        </p:nvSpPr>
        <p:spPr>
          <a:xfrm>
            <a:off x="2576995" y="2787853"/>
            <a:ext cx="37465" cy="74295"/>
          </a:xfrm>
          <a:custGeom>
            <a:avLst/>
            <a:gdLst/>
            <a:ahLst/>
            <a:cxnLst/>
            <a:rect l="l" t="t" r="r" b="b"/>
            <a:pathLst>
              <a:path w="37464" h="74294">
                <a:moveTo>
                  <a:pt x="36868" y="0"/>
                </a:moveTo>
                <a:lnTo>
                  <a:pt x="18440" y="73736"/>
                </a:lnTo>
                <a:lnTo>
                  <a:pt x="0" y="0"/>
                </a:lnTo>
              </a:path>
            </a:pathLst>
          </a:custGeom>
          <a:ln w="4608">
            <a:solidFill>
              <a:srgbClr val="000000"/>
            </a:solidFill>
          </a:ln>
        </p:spPr>
        <p:txBody>
          <a:bodyPr wrap="square" lIns="0" tIns="0" rIns="0" bIns="0" rtlCol="0"/>
          <a:lstStyle/>
          <a:p>
            <a:endParaRPr/>
          </a:p>
        </p:txBody>
      </p:sp>
      <p:sp>
        <p:nvSpPr>
          <p:cNvPr id="45" name="object 45"/>
          <p:cNvSpPr/>
          <p:nvPr/>
        </p:nvSpPr>
        <p:spPr>
          <a:xfrm>
            <a:off x="2595435" y="3062515"/>
            <a:ext cx="0" cy="121920"/>
          </a:xfrm>
          <a:custGeom>
            <a:avLst/>
            <a:gdLst/>
            <a:ahLst/>
            <a:cxnLst/>
            <a:rect l="l" t="t" r="r" b="b"/>
            <a:pathLst>
              <a:path h="121919">
                <a:moveTo>
                  <a:pt x="0" y="0"/>
                </a:moveTo>
                <a:lnTo>
                  <a:pt x="0" y="121666"/>
                </a:lnTo>
              </a:path>
            </a:pathLst>
          </a:custGeom>
          <a:ln w="4608">
            <a:solidFill>
              <a:srgbClr val="000000"/>
            </a:solidFill>
          </a:ln>
        </p:spPr>
        <p:txBody>
          <a:bodyPr wrap="square" lIns="0" tIns="0" rIns="0" bIns="0" rtlCol="0"/>
          <a:lstStyle/>
          <a:p>
            <a:endParaRPr/>
          </a:p>
        </p:txBody>
      </p:sp>
      <p:sp>
        <p:nvSpPr>
          <p:cNvPr id="46" name="object 46"/>
          <p:cNvSpPr/>
          <p:nvPr/>
        </p:nvSpPr>
        <p:spPr>
          <a:xfrm>
            <a:off x="2576995" y="3110445"/>
            <a:ext cx="37465" cy="74295"/>
          </a:xfrm>
          <a:custGeom>
            <a:avLst/>
            <a:gdLst/>
            <a:ahLst/>
            <a:cxnLst/>
            <a:rect l="l" t="t" r="r" b="b"/>
            <a:pathLst>
              <a:path w="37464" h="74294">
                <a:moveTo>
                  <a:pt x="36868" y="0"/>
                </a:moveTo>
                <a:lnTo>
                  <a:pt x="18440" y="73736"/>
                </a:lnTo>
                <a:lnTo>
                  <a:pt x="0" y="0"/>
                </a:lnTo>
              </a:path>
            </a:pathLst>
          </a:custGeom>
          <a:ln w="4608">
            <a:solidFill>
              <a:srgbClr val="000000"/>
            </a:solidFill>
          </a:ln>
        </p:spPr>
        <p:txBody>
          <a:bodyPr wrap="square" lIns="0" tIns="0" rIns="0" bIns="0" rtlCol="0"/>
          <a:lstStyle/>
          <a:p>
            <a:endParaRPr/>
          </a:p>
        </p:txBody>
      </p:sp>
      <p:sp>
        <p:nvSpPr>
          <p:cNvPr id="47" name="object 47"/>
          <p:cNvSpPr/>
          <p:nvPr/>
        </p:nvSpPr>
        <p:spPr>
          <a:xfrm>
            <a:off x="1258945" y="3385121"/>
            <a:ext cx="1290955" cy="2811780"/>
          </a:xfrm>
          <a:custGeom>
            <a:avLst/>
            <a:gdLst/>
            <a:ahLst/>
            <a:cxnLst/>
            <a:rect l="l" t="t" r="r" b="b"/>
            <a:pathLst>
              <a:path w="1290955" h="2811779">
                <a:moveTo>
                  <a:pt x="1290401" y="0"/>
                </a:moveTo>
                <a:lnTo>
                  <a:pt x="1290401" y="645198"/>
                </a:lnTo>
                <a:lnTo>
                  <a:pt x="0" y="645198"/>
                </a:lnTo>
                <a:lnTo>
                  <a:pt x="0" y="2811233"/>
                </a:lnTo>
                <a:lnTo>
                  <a:pt x="1106060" y="2811233"/>
                </a:lnTo>
                <a:lnTo>
                  <a:pt x="1106060" y="2625039"/>
                </a:lnTo>
              </a:path>
            </a:pathLst>
          </a:custGeom>
          <a:ln w="4608">
            <a:solidFill>
              <a:srgbClr val="000000"/>
            </a:solidFill>
          </a:ln>
        </p:spPr>
        <p:txBody>
          <a:bodyPr wrap="square" lIns="0" tIns="0" rIns="0" bIns="0" rtlCol="0"/>
          <a:lstStyle/>
          <a:p>
            <a:endParaRPr/>
          </a:p>
        </p:txBody>
      </p:sp>
      <p:sp>
        <p:nvSpPr>
          <p:cNvPr id="48" name="object 48"/>
          <p:cNvSpPr/>
          <p:nvPr/>
        </p:nvSpPr>
        <p:spPr>
          <a:xfrm>
            <a:off x="2365006" y="5936425"/>
            <a:ext cx="0" cy="74295"/>
          </a:xfrm>
          <a:custGeom>
            <a:avLst/>
            <a:gdLst/>
            <a:ahLst/>
            <a:cxnLst/>
            <a:rect l="l" t="t" r="r" b="b"/>
            <a:pathLst>
              <a:path h="74295">
                <a:moveTo>
                  <a:pt x="0" y="73735"/>
                </a:moveTo>
                <a:lnTo>
                  <a:pt x="0" y="0"/>
                </a:lnTo>
              </a:path>
            </a:pathLst>
          </a:custGeom>
          <a:ln w="4608">
            <a:solidFill>
              <a:srgbClr val="000000"/>
            </a:solidFill>
          </a:ln>
        </p:spPr>
        <p:txBody>
          <a:bodyPr wrap="square" lIns="0" tIns="0" rIns="0" bIns="0" rtlCol="0"/>
          <a:lstStyle/>
          <a:p>
            <a:endParaRPr/>
          </a:p>
        </p:txBody>
      </p:sp>
      <p:sp>
        <p:nvSpPr>
          <p:cNvPr id="49" name="object 49"/>
          <p:cNvSpPr/>
          <p:nvPr/>
        </p:nvSpPr>
        <p:spPr>
          <a:xfrm>
            <a:off x="2346566" y="5936424"/>
            <a:ext cx="37465" cy="74295"/>
          </a:xfrm>
          <a:custGeom>
            <a:avLst/>
            <a:gdLst/>
            <a:ahLst/>
            <a:cxnLst/>
            <a:rect l="l" t="t" r="r" b="b"/>
            <a:pathLst>
              <a:path w="37464" h="74295">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50" name="object 50"/>
          <p:cNvSpPr/>
          <p:nvPr/>
        </p:nvSpPr>
        <p:spPr>
          <a:xfrm>
            <a:off x="1719808" y="5320715"/>
            <a:ext cx="1244600" cy="230504"/>
          </a:xfrm>
          <a:custGeom>
            <a:avLst/>
            <a:gdLst/>
            <a:ahLst/>
            <a:cxnLst/>
            <a:rect l="l" t="t" r="r" b="b"/>
            <a:pathLst>
              <a:path w="1244600" h="230504">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51" name="object 51"/>
          <p:cNvSpPr/>
          <p:nvPr/>
        </p:nvSpPr>
        <p:spPr>
          <a:xfrm>
            <a:off x="2457170" y="5320715"/>
            <a:ext cx="0" cy="230504"/>
          </a:xfrm>
          <a:custGeom>
            <a:avLst/>
            <a:gdLst/>
            <a:ahLst/>
            <a:cxnLst/>
            <a:rect l="l" t="t" r="r" b="b"/>
            <a:pathLst>
              <a:path h="230504">
                <a:moveTo>
                  <a:pt x="0" y="0"/>
                </a:moveTo>
                <a:lnTo>
                  <a:pt x="0" y="230428"/>
                </a:lnTo>
                <a:lnTo>
                  <a:pt x="0" y="184353"/>
                </a:lnTo>
              </a:path>
            </a:pathLst>
          </a:custGeom>
          <a:ln w="4608">
            <a:solidFill>
              <a:srgbClr val="000000"/>
            </a:solidFill>
          </a:ln>
        </p:spPr>
        <p:txBody>
          <a:bodyPr wrap="square" lIns="0" tIns="0" rIns="0" bIns="0" rtlCol="0"/>
          <a:lstStyle/>
          <a:p>
            <a:endParaRPr/>
          </a:p>
        </p:txBody>
      </p:sp>
      <p:sp>
        <p:nvSpPr>
          <p:cNvPr id="52" name="object 52"/>
          <p:cNvSpPr/>
          <p:nvPr/>
        </p:nvSpPr>
        <p:spPr>
          <a:xfrm>
            <a:off x="2180666" y="5320715"/>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53" name="object 53"/>
          <p:cNvSpPr/>
          <p:nvPr/>
        </p:nvSpPr>
        <p:spPr>
          <a:xfrm>
            <a:off x="1996313" y="5320715"/>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54" name="object 54"/>
          <p:cNvSpPr/>
          <p:nvPr/>
        </p:nvSpPr>
        <p:spPr>
          <a:xfrm>
            <a:off x="1950237" y="5689409"/>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55" name="object 55"/>
          <p:cNvSpPr/>
          <p:nvPr/>
        </p:nvSpPr>
        <p:spPr>
          <a:xfrm>
            <a:off x="2226741" y="5689409"/>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56" name="object 56"/>
          <p:cNvSpPr/>
          <p:nvPr/>
        </p:nvSpPr>
        <p:spPr>
          <a:xfrm>
            <a:off x="2411095" y="5705995"/>
            <a:ext cx="0" cy="213995"/>
          </a:xfrm>
          <a:custGeom>
            <a:avLst/>
            <a:gdLst/>
            <a:ahLst/>
            <a:cxnLst/>
            <a:rect l="l" t="t" r="r" b="b"/>
            <a:pathLst>
              <a:path h="213995">
                <a:moveTo>
                  <a:pt x="0" y="0"/>
                </a:moveTo>
                <a:lnTo>
                  <a:pt x="0" y="213842"/>
                </a:lnTo>
              </a:path>
            </a:pathLst>
          </a:custGeom>
          <a:ln w="4608">
            <a:solidFill>
              <a:srgbClr val="000000"/>
            </a:solidFill>
          </a:ln>
        </p:spPr>
        <p:txBody>
          <a:bodyPr wrap="square" lIns="0" tIns="0" rIns="0" bIns="0" rtlCol="0"/>
          <a:lstStyle/>
          <a:p>
            <a:endParaRPr/>
          </a:p>
        </p:txBody>
      </p:sp>
      <p:sp>
        <p:nvSpPr>
          <p:cNvPr id="57" name="object 57"/>
          <p:cNvSpPr/>
          <p:nvPr/>
        </p:nvSpPr>
        <p:spPr>
          <a:xfrm>
            <a:off x="2392654" y="5705995"/>
            <a:ext cx="37465" cy="74295"/>
          </a:xfrm>
          <a:custGeom>
            <a:avLst/>
            <a:gdLst/>
            <a:ahLst/>
            <a:cxnLst/>
            <a:rect l="l" t="t" r="r" b="b"/>
            <a:pathLst>
              <a:path w="37464" h="74295">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58" name="object 58"/>
          <p:cNvSpPr/>
          <p:nvPr/>
        </p:nvSpPr>
        <p:spPr>
          <a:xfrm>
            <a:off x="1719808" y="5689409"/>
            <a:ext cx="1244600" cy="230504"/>
          </a:xfrm>
          <a:custGeom>
            <a:avLst/>
            <a:gdLst/>
            <a:ahLst/>
            <a:cxnLst/>
            <a:rect l="l" t="t" r="r" b="b"/>
            <a:pathLst>
              <a:path w="1244600" h="230504">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59" name="object 59"/>
          <p:cNvSpPr/>
          <p:nvPr/>
        </p:nvSpPr>
        <p:spPr>
          <a:xfrm>
            <a:off x="5084064" y="5320715"/>
            <a:ext cx="0" cy="230504"/>
          </a:xfrm>
          <a:custGeom>
            <a:avLst/>
            <a:gdLst/>
            <a:ahLst/>
            <a:cxnLst/>
            <a:rect l="l" t="t" r="r" b="b"/>
            <a:pathLst>
              <a:path h="230504">
                <a:moveTo>
                  <a:pt x="0" y="0"/>
                </a:moveTo>
                <a:lnTo>
                  <a:pt x="0" y="230428"/>
                </a:lnTo>
                <a:lnTo>
                  <a:pt x="0" y="184353"/>
                </a:lnTo>
              </a:path>
            </a:pathLst>
          </a:custGeom>
          <a:ln w="4608">
            <a:solidFill>
              <a:srgbClr val="000000"/>
            </a:solidFill>
          </a:ln>
        </p:spPr>
        <p:txBody>
          <a:bodyPr wrap="square" lIns="0" tIns="0" rIns="0" bIns="0" rtlCol="0"/>
          <a:lstStyle/>
          <a:p>
            <a:endParaRPr/>
          </a:p>
        </p:txBody>
      </p:sp>
      <p:sp>
        <p:nvSpPr>
          <p:cNvPr id="60" name="object 60"/>
          <p:cNvSpPr/>
          <p:nvPr/>
        </p:nvSpPr>
        <p:spPr>
          <a:xfrm>
            <a:off x="4807546" y="5320715"/>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61" name="object 61"/>
          <p:cNvSpPr/>
          <p:nvPr/>
        </p:nvSpPr>
        <p:spPr>
          <a:xfrm>
            <a:off x="4623206" y="5320715"/>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62" name="object 62"/>
          <p:cNvSpPr/>
          <p:nvPr/>
        </p:nvSpPr>
        <p:spPr>
          <a:xfrm>
            <a:off x="4577118" y="5689409"/>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63" name="object 63"/>
          <p:cNvSpPr/>
          <p:nvPr/>
        </p:nvSpPr>
        <p:spPr>
          <a:xfrm>
            <a:off x="4853635" y="5689409"/>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64" name="object 64"/>
          <p:cNvSpPr/>
          <p:nvPr/>
        </p:nvSpPr>
        <p:spPr>
          <a:xfrm>
            <a:off x="5037975" y="5689409"/>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65" name="object 65"/>
          <p:cNvSpPr/>
          <p:nvPr/>
        </p:nvSpPr>
        <p:spPr>
          <a:xfrm>
            <a:off x="4346689" y="5689409"/>
            <a:ext cx="1244600" cy="230504"/>
          </a:xfrm>
          <a:custGeom>
            <a:avLst/>
            <a:gdLst/>
            <a:ahLst/>
            <a:cxnLst/>
            <a:rect l="l" t="t" r="r" b="b"/>
            <a:pathLst>
              <a:path w="1244600" h="230504">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66" name="object 66"/>
          <p:cNvSpPr/>
          <p:nvPr/>
        </p:nvSpPr>
        <p:spPr>
          <a:xfrm>
            <a:off x="4346689" y="5320715"/>
            <a:ext cx="1244600" cy="230504"/>
          </a:xfrm>
          <a:custGeom>
            <a:avLst/>
            <a:gdLst/>
            <a:ahLst/>
            <a:cxnLst/>
            <a:rect l="l" t="t" r="r" b="b"/>
            <a:pathLst>
              <a:path w="1244600" h="230504">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67" name="object 67"/>
          <p:cNvSpPr/>
          <p:nvPr/>
        </p:nvSpPr>
        <p:spPr>
          <a:xfrm>
            <a:off x="2365006" y="5551144"/>
            <a:ext cx="0" cy="138430"/>
          </a:xfrm>
          <a:custGeom>
            <a:avLst/>
            <a:gdLst/>
            <a:ahLst/>
            <a:cxnLst/>
            <a:rect l="l" t="t" r="r" b="b"/>
            <a:pathLst>
              <a:path h="138429">
                <a:moveTo>
                  <a:pt x="0" y="138264"/>
                </a:moveTo>
                <a:lnTo>
                  <a:pt x="0" y="0"/>
                </a:lnTo>
              </a:path>
            </a:pathLst>
          </a:custGeom>
          <a:ln w="4608">
            <a:solidFill>
              <a:srgbClr val="000000"/>
            </a:solidFill>
          </a:ln>
        </p:spPr>
        <p:txBody>
          <a:bodyPr wrap="square" lIns="0" tIns="0" rIns="0" bIns="0" rtlCol="0"/>
          <a:lstStyle/>
          <a:p>
            <a:endParaRPr/>
          </a:p>
        </p:txBody>
      </p:sp>
      <p:sp>
        <p:nvSpPr>
          <p:cNvPr id="68" name="object 68"/>
          <p:cNvSpPr/>
          <p:nvPr/>
        </p:nvSpPr>
        <p:spPr>
          <a:xfrm>
            <a:off x="2365006" y="5199050"/>
            <a:ext cx="0" cy="121920"/>
          </a:xfrm>
          <a:custGeom>
            <a:avLst/>
            <a:gdLst/>
            <a:ahLst/>
            <a:cxnLst/>
            <a:rect l="l" t="t" r="r" b="b"/>
            <a:pathLst>
              <a:path h="121920">
                <a:moveTo>
                  <a:pt x="0" y="0"/>
                </a:moveTo>
                <a:lnTo>
                  <a:pt x="0" y="121665"/>
                </a:lnTo>
              </a:path>
            </a:pathLst>
          </a:custGeom>
          <a:ln w="4608">
            <a:solidFill>
              <a:srgbClr val="000000"/>
            </a:solidFill>
          </a:ln>
        </p:spPr>
        <p:txBody>
          <a:bodyPr wrap="square" lIns="0" tIns="0" rIns="0" bIns="0" rtlCol="0"/>
          <a:lstStyle/>
          <a:p>
            <a:endParaRPr/>
          </a:p>
        </p:txBody>
      </p:sp>
      <p:sp>
        <p:nvSpPr>
          <p:cNvPr id="69" name="object 69"/>
          <p:cNvSpPr/>
          <p:nvPr/>
        </p:nvSpPr>
        <p:spPr>
          <a:xfrm>
            <a:off x="2346566" y="5199049"/>
            <a:ext cx="37465" cy="74295"/>
          </a:xfrm>
          <a:custGeom>
            <a:avLst/>
            <a:gdLst/>
            <a:ahLst/>
            <a:cxnLst/>
            <a:rect l="l" t="t" r="r" b="b"/>
            <a:pathLst>
              <a:path w="37464" h="74295">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70" name="object 70"/>
          <p:cNvSpPr/>
          <p:nvPr/>
        </p:nvSpPr>
        <p:spPr>
          <a:xfrm>
            <a:off x="4991887" y="5090286"/>
            <a:ext cx="0" cy="276860"/>
          </a:xfrm>
          <a:custGeom>
            <a:avLst/>
            <a:gdLst/>
            <a:ahLst/>
            <a:cxnLst/>
            <a:rect l="l" t="t" r="r" b="b"/>
            <a:pathLst>
              <a:path h="276860">
                <a:moveTo>
                  <a:pt x="0" y="0"/>
                </a:moveTo>
                <a:lnTo>
                  <a:pt x="0" y="276517"/>
                </a:lnTo>
              </a:path>
            </a:pathLst>
          </a:custGeom>
          <a:ln w="4608">
            <a:solidFill>
              <a:srgbClr val="000000"/>
            </a:solidFill>
          </a:ln>
        </p:spPr>
        <p:txBody>
          <a:bodyPr wrap="square" lIns="0" tIns="0" rIns="0" bIns="0" rtlCol="0"/>
          <a:lstStyle/>
          <a:p>
            <a:endParaRPr/>
          </a:p>
        </p:txBody>
      </p:sp>
      <p:sp>
        <p:nvSpPr>
          <p:cNvPr id="71" name="object 71"/>
          <p:cNvSpPr/>
          <p:nvPr/>
        </p:nvSpPr>
        <p:spPr>
          <a:xfrm>
            <a:off x="4991887" y="5551144"/>
            <a:ext cx="46355" cy="184785"/>
          </a:xfrm>
          <a:custGeom>
            <a:avLst/>
            <a:gdLst/>
            <a:ahLst/>
            <a:cxnLst/>
            <a:rect l="l" t="t" r="r" b="b"/>
            <a:pathLst>
              <a:path w="46354" h="184785">
                <a:moveTo>
                  <a:pt x="0" y="0"/>
                </a:moveTo>
                <a:lnTo>
                  <a:pt x="0" y="138264"/>
                </a:lnTo>
                <a:lnTo>
                  <a:pt x="46088" y="184353"/>
                </a:lnTo>
              </a:path>
            </a:pathLst>
          </a:custGeom>
          <a:ln w="4608">
            <a:solidFill>
              <a:srgbClr val="000000"/>
            </a:solidFill>
          </a:ln>
        </p:spPr>
        <p:txBody>
          <a:bodyPr wrap="square" lIns="0" tIns="0" rIns="0" bIns="0" rtlCol="0"/>
          <a:lstStyle/>
          <a:p>
            <a:endParaRPr/>
          </a:p>
        </p:txBody>
      </p:sp>
      <p:sp>
        <p:nvSpPr>
          <p:cNvPr id="72" name="object 72"/>
          <p:cNvSpPr/>
          <p:nvPr/>
        </p:nvSpPr>
        <p:spPr>
          <a:xfrm>
            <a:off x="4991887" y="3475444"/>
            <a:ext cx="1705610" cy="2767330"/>
          </a:xfrm>
          <a:custGeom>
            <a:avLst/>
            <a:gdLst/>
            <a:ahLst/>
            <a:cxnLst/>
            <a:rect l="l" t="t" r="r" b="b"/>
            <a:pathLst>
              <a:path w="1705609" h="2767329">
                <a:moveTo>
                  <a:pt x="0" y="2444393"/>
                </a:moveTo>
                <a:lnTo>
                  <a:pt x="0" y="2766986"/>
                </a:lnTo>
                <a:lnTo>
                  <a:pt x="1705178" y="2766986"/>
                </a:lnTo>
                <a:lnTo>
                  <a:pt x="1705178" y="0"/>
                </a:lnTo>
              </a:path>
            </a:pathLst>
          </a:custGeom>
          <a:ln w="4608">
            <a:solidFill>
              <a:srgbClr val="000000"/>
            </a:solidFill>
          </a:ln>
        </p:spPr>
        <p:txBody>
          <a:bodyPr wrap="square" lIns="0" tIns="0" rIns="0" bIns="0" rtlCol="0"/>
          <a:lstStyle/>
          <a:p>
            <a:endParaRPr/>
          </a:p>
        </p:txBody>
      </p:sp>
      <p:sp>
        <p:nvSpPr>
          <p:cNvPr id="73" name="object 73"/>
          <p:cNvSpPr/>
          <p:nvPr/>
        </p:nvSpPr>
        <p:spPr>
          <a:xfrm>
            <a:off x="6697065" y="3401710"/>
            <a:ext cx="0" cy="74295"/>
          </a:xfrm>
          <a:custGeom>
            <a:avLst/>
            <a:gdLst/>
            <a:ahLst/>
            <a:cxnLst/>
            <a:rect l="l" t="t" r="r" b="b"/>
            <a:pathLst>
              <a:path h="74295">
                <a:moveTo>
                  <a:pt x="0" y="73734"/>
                </a:moveTo>
                <a:lnTo>
                  <a:pt x="0" y="0"/>
                </a:lnTo>
              </a:path>
            </a:pathLst>
          </a:custGeom>
          <a:ln w="4608">
            <a:solidFill>
              <a:srgbClr val="000000"/>
            </a:solidFill>
          </a:ln>
        </p:spPr>
        <p:txBody>
          <a:bodyPr wrap="square" lIns="0" tIns="0" rIns="0" bIns="0" rtlCol="0"/>
          <a:lstStyle/>
          <a:p>
            <a:endParaRPr/>
          </a:p>
        </p:txBody>
      </p:sp>
      <p:sp>
        <p:nvSpPr>
          <p:cNvPr id="74" name="object 74"/>
          <p:cNvSpPr/>
          <p:nvPr/>
        </p:nvSpPr>
        <p:spPr>
          <a:xfrm>
            <a:off x="6678625" y="3401707"/>
            <a:ext cx="37465" cy="74295"/>
          </a:xfrm>
          <a:custGeom>
            <a:avLst/>
            <a:gdLst/>
            <a:ahLst/>
            <a:cxnLst/>
            <a:rect l="l" t="t" r="r" b="b"/>
            <a:pathLst>
              <a:path w="37465" h="74295">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75" name="object 75"/>
          <p:cNvSpPr/>
          <p:nvPr/>
        </p:nvSpPr>
        <p:spPr>
          <a:xfrm>
            <a:off x="6420548" y="1495602"/>
            <a:ext cx="553085" cy="230504"/>
          </a:xfrm>
          <a:custGeom>
            <a:avLst/>
            <a:gdLst/>
            <a:ahLst/>
            <a:cxnLst/>
            <a:rect l="l" t="t" r="r" b="b"/>
            <a:pathLst>
              <a:path w="553084" h="230505">
                <a:moveTo>
                  <a:pt x="0" y="230428"/>
                </a:moveTo>
                <a:lnTo>
                  <a:pt x="553029" y="230428"/>
                </a:lnTo>
                <a:lnTo>
                  <a:pt x="553029" y="0"/>
                </a:lnTo>
                <a:lnTo>
                  <a:pt x="0" y="0"/>
                </a:lnTo>
                <a:lnTo>
                  <a:pt x="0" y="230428"/>
                </a:lnTo>
                <a:close/>
              </a:path>
            </a:pathLst>
          </a:custGeom>
          <a:ln w="4608">
            <a:solidFill>
              <a:srgbClr val="000000"/>
            </a:solidFill>
          </a:ln>
        </p:spPr>
        <p:txBody>
          <a:bodyPr wrap="square" lIns="0" tIns="0" rIns="0" bIns="0" rtlCol="0"/>
          <a:lstStyle/>
          <a:p>
            <a:endParaRPr/>
          </a:p>
        </p:txBody>
      </p:sp>
      <p:sp>
        <p:nvSpPr>
          <p:cNvPr id="76" name="object 76"/>
          <p:cNvSpPr/>
          <p:nvPr/>
        </p:nvSpPr>
        <p:spPr>
          <a:xfrm>
            <a:off x="6420548" y="1126921"/>
            <a:ext cx="553085" cy="230504"/>
          </a:xfrm>
          <a:custGeom>
            <a:avLst/>
            <a:gdLst/>
            <a:ahLst/>
            <a:cxnLst/>
            <a:rect l="l" t="t" r="r" b="b"/>
            <a:pathLst>
              <a:path w="553084" h="230505">
                <a:moveTo>
                  <a:pt x="0" y="230428"/>
                </a:moveTo>
                <a:lnTo>
                  <a:pt x="553029" y="230428"/>
                </a:lnTo>
                <a:lnTo>
                  <a:pt x="553029" y="0"/>
                </a:lnTo>
                <a:lnTo>
                  <a:pt x="0" y="0"/>
                </a:lnTo>
                <a:lnTo>
                  <a:pt x="0" y="230428"/>
                </a:lnTo>
                <a:close/>
              </a:path>
            </a:pathLst>
          </a:custGeom>
          <a:ln w="4608">
            <a:solidFill>
              <a:srgbClr val="000000"/>
            </a:solidFill>
          </a:ln>
        </p:spPr>
        <p:txBody>
          <a:bodyPr wrap="square" lIns="0" tIns="0" rIns="0" bIns="0" rtlCol="0"/>
          <a:lstStyle/>
          <a:p>
            <a:endParaRPr/>
          </a:p>
        </p:txBody>
      </p:sp>
      <p:sp>
        <p:nvSpPr>
          <p:cNvPr id="77" name="object 77"/>
          <p:cNvSpPr/>
          <p:nvPr/>
        </p:nvSpPr>
        <p:spPr>
          <a:xfrm>
            <a:off x="6420548" y="1818208"/>
            <a:ext cx="553085" cy="230504"/>
          </a:xfrm>
          <a:custGeom>
            <a:avLst/>
            <a:gdLst/>
            <a:ahLst/>
            <a:cxnLst/>
            <a:rect l="l" t="t" r="r" b="b"/>
            <a:pathLst>
              <a:path w="553084" h="230505">
                <a:moveTo>
                  <a:pt x="0" y="230428"/>
                </a:moveTo>
                <a:lnTo>
                  <a:pt x="553029" y="230428"/>
                </a:lnTo>
                <a:lnTo>
                  <a:pt x="553029" y="0"/>
                </a:lnTo>
                <a:lnTo>
                  <a:pt x="0" y="0"/>
                </a:lnTo>
                <a:lnTo>
                  <a:pt x="0" y="230428"/>
                </a:lnTo>
                <a:close/>
              </a:path>
            </a:pathLst>
          </a:custGeom>
          <a:ln w="4608">
            <a:solidFill>
              <a:srgbClr val="000000"/>
            </a:solidFill>
          </a:ln>
        </p:spPr>
        <p:txBody>
          <a:bodyPr wrap="square" lIns="0" tIns="0" rIns="0" bIns="0" rtlCol="0"/>
          <a:lstStyle/>
          <a:p>
            <a:endParaRPr/>
          </a:p>
        </p:txBody>
      </p:sp>
      <p:sp>
        <p:nvSpPr>
          <p:cNvPr id="78" name="object 78"/>
          <p:cNvSpPr/>
          <p:nvPr/>
        </p:nvSpPr>
        <p:spPr>
          <a:xfrm>
            <a:off x="6190119" y="2140800"/>
            <a:ext cx="783590" cy="230504"/>
          </a:xfrm>
          <a:custGeom>
            <a:avLst/>
            <a:gdLst/>
            <a:ahLst/>
            <a:cxnLst/>
            <a:rect l="l" t="t" r="r" b="b"/>
            <a:pathLst>
              <a:path w="783590" h="230505">
                <a:moveTo>
                  <a:pt x="0" y="230428"/>
                </a:moveTo>
                <a:lnTo>
                  <a:pt x="783457" y="230428"/>
                </a:lnTo>
                <a:lnTo>
                  <a:pt x="783457" y="0"/>
                </a:lnTo>
                <a:lnTo>
                  <a:pt x="0" y="0"/>
                </a:lnTo>
                <a:lnTo>
                  <a:pt x="0" y="230428"/>
                </a:lnTo>
                <a:close/>
              </a:path>
            </a:pathLst>
          </a:custGeom>
          <a:ln w="4608">
            <a:solidFill>
              <a:srgbClr val="000000"/>
            </a:solidFill>
          </a:ln>
        </p:spPr>
        <p:txBody>
          <a:bodyPr wrap="square" lIns="0" tIns="0" rIns="0" bIns="0" rtlCol="0"/>
          <a:lstStyle/>
          <a:p>
            <a:endParaRPr/>
          </a:p>
        </p:txBody>
      </p:sp>
      <p:sp>
        <p:nvSpPr>
          <p:cNvPr id="79" name="object 79"/>
          <p:cNvSpPr/>
          <p:nvPr/>
        </p:nvSpPr>
        <p:spPr>
          <a:xfrm>
            <a:off x="6005779" y="2509494"/>
            <a:ext cx="968375" cy="230504"/>
          </a:xfrm>
          <a:custGeom>
            <a:avLst/>
            <a:gdLst/>
            <a:ahLst/>
            <a:cxnLst/>
            <a:rect l="l" t="t" r="r" b="b"/>
            <a:pathLst>
              <a:path w="968375" h="230505">
                <a:moveTo>
                  <a:pt x="0" y="230428"/>
                </a:moveTo>
                <a:lnTo>
                  <a:pt x="967800" y="230428"/>
                </a:lnTo>
                <a:lnTo>
                  <a:pt x="967800" y="0"/>
                </a:lnTo>
                <a:lnTo>
                  <a:pt x="0" y="0"/>
                </a:lnTo>
                <a:lnTo>
                  <a:pt x="0" y="230428"/>
                </a:lnTo>
                <a:close/>
              </a:path>
            </a:pathLst>
          </a:custGeom>
          <a:ln w="4608">
            <a:solidFill>
              <a:srgbClr val="000000"/>
            </a:solidFill>
          </a:ln>
        </p:spPr>
        <p:txBody>
          <a:bodyPr wrap="square" lIns="0" tIns="0" rIns="0" bIns="0" rtlCol="0"/>
          <a:lstStyle/>
          <a:p>
            <a:endParaRPr/>
          </a:p>
        </p:txBody>
      </p:sp>
      <p:sp>
        <p:nvSpPr>
          <p:cNvPr id="80" name="object 80"/>
          <p:cNvSpPr/>
          <p:nvPr/>
        </p:nvSpPr>
        <p:spPr>
          <a:xfrm>
            <a:off x="6466637" y="2140800"/>
            <a:ext cx="46355" cy="230504"/>
          </a:xfrm>
          <a:custGeom>
            <a:avLst/>
            <a:gdLst/>
            <a:ahLst/>
            <a:cxnLst/>
            <a:rect l="l" t="t" r="r" b="b"/>
            <a:pathLst>
              <a:path w="46354" h="230505">
                <a:moveTo>
                  <a:pt x="0" y="0"/>
                </a:moveTo>
                <a:lnTo>
                  <a:pt x="0" y="230428"/>
                </a:lnTo>
                <a:lnTo>
                  <a:pt x="46088" y="230428"/>
                </a:lnTo>
              </a:path>
            </a:pathLst>
          </a:custGeom>
          <a:ln w="4608">
            <a:solidFill>
              <a:srgbClr val="000000"/>
            </a:solidFill>
          </a:ln>
        </p:spPr>
        <p:txBody>
          <a:bodyPr wrap="square" lIns="0" tIns="0" rIns="0" bIns="0" rtlCol="0"/>
          <a:lstStyle/>
          <a:p>
            <a:endParaRPr/>
          </a:p>
        </p:txBody>
      </p:sp>
      <p:sp>
        <p:nvSpPr>
          <p:cNvPr id="81" name="object 81"/>
          <p:cNvSpPr/>
          <p:nvPr/>
        </p:nvSpPr>
        <p:spPr>
          <a:xfrm>
            <a:off x="6466637" y="2509494"/>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82" name="object 82"/>
          <p:cNvSpPr/>
          <p:nvPr/>
        </p:nvSpPr>
        <p:spPr>
          <a:xfrm>
            <a:off x="6236208" y="2509494"/>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83" name="object 83"/>
          <p:cNvSpPr/>
          <p:nvPr/>
        </p:nvSpPr>
        <p:spPr>
          <a:xfrm>
            <a:off x="5959690" y="3154692"/>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84" name="object 84"/>
          <p:cNvSpPr/>
          <p:nvPr/>
        </p:nvSpPr>
        <p:spPr>
          <a:xfrm>
            <a:off x="6236208" y="3154692"/>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85" name="object 85"/>
          <p:cNvSpPr/>
          <p:nvPr/>
        </p:nvSpPr>
        <p:spPr>
          <a:xfrm>
            <a:off x="6420548" y="3154692"/>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86" name="object 86"/>
          <p:cNvSpPr/>
          <p:nvPr/>
        </p:nvSpPr>
        <p:spPr>
          <a:xfrm>
            <a:off x="5729262" y="3154692"/>
            <a:ext cx="1244600" cy="230504"/>
          </a:xfrm>
          <a:custGeom>
            <a:avLst/>
            <a:gdLst/>
            <a:ahLst/>
            <a:cxnLst/>
            <a:rect l="l" t="t" r="r" b="b"/>
            <a:pathLst>
              <a:path w="1244600" h="230504">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87" name="object 87"/>
          <p:cNvSpPr/>
          <p:nvPr/>
        </p:nvSpPr>
        <p:spPr>
          <a:xfrm>
            <a:off x="6697065" y="3079115"/>
            <a:ext cx="0" cy="75565"/>
          </a:xfrm>
          <a:custGeom>
            <a:avLst/>
            <a:gdLst/>
            <a:ahLst/>
            <a:cxnLst/>
            <a:rect l="l" t="t" r="r" b="b"/>
            <a:pathLst>
              <a:path h="75564">
                <a:moveTo>
                  <a:pt x="0" y="0"/>
                </a:moveTo>
                <a:lnTo>
                  <a:pt x="0" y="75577"/>
                </a:lnTo>
              </a:path>
            </a:pathLst>
          </a:custGeom>
          <a:ln w="4608">
            <a:solidFill>
              <a:srgbClr val="000000"/>
            </a:solidFill>
          </a:ln>
        </p:spPr>
        <p:txBody>
          <a:bodyPr wrap="square" lIns="0" tIns="0" rIns="0" bIns="0" rtlCol="0"/>
          <a:lstStyle/>
          <a:p>
            <a:endParaRPr/>
          </a:p>
        </p:txBody>
      </p:sp>
      <p:sp>
        <p:nvSpPr>
          <p:cNvPr id="88" name="object 88"/>
          <p:cNvSpPr/>
          <p:nvPr/>
        </p:nvSpPr>
        <p:spPr>
          <a:xfrm>
            <a:off x="6678625" y="3079114"/>
            <a:ext cx="37465" cy="74295"/>
          </a:xfrm>
          <a:custGeom>
            <a:avLst/>
            <a:gdLst/>
            <a:ahLst/>
            <a:cxnLst/>
            <a:rect l="l" t="t" r="r" b="b"/>
            <a:pathLst>
              <a:path w="37465" h="74294">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89" name="object 89"/>
          <p:cNvSpPr/>
          <p:nvPr/>
        </p:nvSpPr>
        <p:spPr>
          <a:xfrm>
            <a:off x="6697065" y="2756510"/>
            <a:ext cx="0" cy="75565"/>
          </a:xfrm>
          <a:custGeom>
            <a:avLst/>
            <a:gdLst/>
            <a:ahLst/>
            <a:cxnLst/>
            <a:rect l="l" t="t" r="r" b="b"/>
            <a:pathLst>
              <a:path h="75564">
                <a:moveTo>
                  <a:pt x="0" y="0"/>
                </a:moveTo>
                <a:lnTo>
                  <a:pt x="0" y="75577"/>
                </a:lnTo>
              </a:path>
            </a:pathLst>
          </a:custGeom>
          <a:ln w="4608">
            <a:solidFill>
              <a:srgbClr val="000000"/>
            </a:solidFill>
          </a:ln>
        </p:spPr>
        <p:txBody>
          <a:bodyPr wrap="square" lIns="0" tIns="0" rIns="0" bIns="0" rtlCol="0"/>
          <a:lstStyle/>
          <a:p>
            <a:endParaRPr/>
          </a:p>
        </p:txBody>
      </p:sp>
      <p:sp>
        <p:nvSpPr>
          <p:cNvPr id="90" name="object 90"/>
          <p:cNvSpPr/>
          <p:nvPr/>
        </p:nvSpPr>
        <p:spPr>
          <a:xfrm>
            <a:off x="6678625" y="2756509"/>
            <a:ext cx="37465" cy="74295"/>
          </a:xfrm>
          <a:custGeom>
            <a:avLst/>
            <a:gdLst/>
            <a:ahLst/>
            <a:cxnLst/>
            <a:rect l="l" t="t" r="r" b="b"/>
            <a:pathLst>
              <a:path w="37465" h="74294">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91" name="object 91"/>
          <p:cNvSpPr/>
          <p:nvPr/>
        </p:nvSpPr>
        <p:spPr>
          <a:xfrm>
            <a:off x="6697065" y="2387829"/>
            <a:ext cx="0" cy="121920"/>
          </a:xfrm>
          <a:custGeom>
            <a:avLst/>
            <a:gdLst/>
            <a:ahLst/>
            <a:cxnLst/>
            <a:rect l="l" t="t" r="r" b="b"/>
            <a:pathLst>
              <a:path h="121919">
                <a:moveTo>
                  <a:pt x="0" y="0"/>
                </a:moveTo>
                <a:lnTo>
                  <a:pt x="0" y="121665"/>
                </a:lnTo>
              </a:path>
            </a:pathLst>
          </a:custGeom>
          <a:ln w="4608">
            <a:solidFill>
              <a:srgbClr val="000000"/>
            </a:solidFill>
          </a:ln>
        </p:spPr>
        <p:txBody>
          <a:bodyPr wrap="square" lIns="0" tIns="0" rIns="0" bIns="0" rtlCol="0"/>
          <a:lstStyle/>
          <a:p>
            <a:endParaRPr/>
          </a:p>
        </p:txBody>
      </p:sp>
      <p:sp>
        <p:nvSpPr>
          <p:cNvPr id="92" name="object 92"/>
          <p:cNvSpPr/>
          <p:nvPr/>
        </p:nvSpPr>
        <p:spPr>
          <a:xfrm>
            <a:off x="6678625" y="2387828"/>
            <a:ext cx="37465" cy="74295"/>
          </a:xfrm>
          <a:custGeom>
            <a:avLst/>
            <a:gdLst/>
            <a:ahLst/>
            <a:cxnLst/>
            <a:rect l="l" t="t" r="r" b="b"/>
            <a:pathLst>
              <a:path w="37465" h="74294">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93" name="object 93"/>
          <p:cNvSpPr/>
          <p:nvPr/>
        </p:nvSpPr>
        <p:spPr>
          <a:xfrm>
            <a:off x="6697065" y="2065223"/>
            <a:ext cx="0" cy="75565"/>
          </a:xfrm>
          <a:custGeom>
            <a:avLst/>
            <a:gdLst/>
            <a:ahLst/>
            <a:cxnLst/>
            <a:rect l="l" t="t" r="r" b="b"/>
            <a:pathLst>
              <a:path h="75564">
                <a:moveTo>
                  <a:pt x="0" y="0"/>
                </a:moveTo>
                <a:lnTo>
                  <a:pt x="0" y="75577"/>
                </a:lnTo>
              </a:path>
            </a:pathLst>
          </a:custGeom>
          <a:ln w="4608">
            <a:solidFill>
              <a:srgbClr val="000000"/>
            </a:solidFill>
          </a:ln>
        </p:spPr>
        <p:txBody>
          <a:bodyPr wrap="square" lIns="0" tIns="0" rIns="0" bIns="0" rtlCol="0"/>
          <a:lstStyle/>
          <a:p>
            <a:endParaRPr/>
          </a:p>
        </p:txBody>
      </p:sp>
      <p:sp>
        <p:nvSpPr>
          <p:cNvPr id="94" name="object 94"/>
          <p:cNvSpPr/>
          <p:nvPr/>
        </p:nvSpPr>
        <p:spPr>
          <a:xfrm>
            <a:off x="6678625" y="2065223"/>
            <a:ext cx="37465" cy="74295"/>
          </a:xfrm>
          <a:custGeom>
            <a:avLst/>
            <a:gdLst/>
            <a:ahLst/>
            <a:cxnLst/>
            <a:rect l="l" t="t" r="r" b="b"/>
            <a:pathLst>
              <a:path w="37465" h="74294">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95" name="object 95"/>
          <p:cNvSpPr/>
          <p:nvPr/>
        </p:nvSpPr>
        <p:spPr>
          <a:xfrm>
            <a:off x="6697065" y="1742618"/>
            <a:ext cx="0" cy="76200"/>
          </a:xfrm>
          <a:custGeom>
            <a:avLst/>
            <a:gdLst/>
            <a:ahLst/>
            <a:cxnLst/>
            <a:rect l="l" t="t" r="r" b="b"/>
            <a:pathLst>
              <a:path h="76200">
                <a:moveTo>
                  <a:pt x="0" y="0"/>
                </a:moveTo>
                <a:lnTo>
                  <a:pt x="0" y="75589"/>
                </a:lnTo>
              </a:path>
            </a:pathLst>
          </a:custGeom>
          <a:ln w="4608">
            <a:solidFill>
              <a:srgbClr val="000000"/>
            </a:solidFill>
          </a:ln>
        </p:spPr>
        <p:txBody>
          <a:bodyPr wrap="square" lIns="0" tIns="0" rIns="0" bIns="0" rtlCol="0"/>
          <a:lstStyle/>
          <a:p>
            <a:endParaRPr/>
          </a:p>
        </p:txBody>
      </p:sp>
      <p:sp>
        <p:nvSpPr>
          <p:cNvPr id="96" name="object 96"/>
          <p:cNvSpPr/>
          <p:nvPr/>
        </p:nvSpPr>
        <p:spPr>
          <a:xfrm>
            <a:off x="6678625" y="1742617"/>
            <a:ext cx="37465" cy="74295"/>
          </a:xfrm>
          <a:custGeom>
            <a:avLst/>
            <a:gdLst/>
            <a:ahLst/>
            <a:cxnLst/>
            <a:rect l="l" t="t" r="r" b="b"/>
            <a:pathLst>
              <a:path w="37465" h="74294">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97" name="object 97"/>
          <p:cNvSpPr/>
          <p:nvPr/>
        </p:nvSpPr>
        <p:spPr>
          <a:xfrm>
            <a:off x="6697065" y="1373937"/>
            <a:ext cx="0" cy="121920"/>
          </a:xfrm>
          <a:custGeom>
            <a:avLst/>
            <a:gdLst/>
            <a:ahLst/>
            <a:cxnLst/>
            <a:rect l="l" t="t" r="r" b="b"/>
            <a:pathLst>
              <a:path h="121919">
                <a:moveTo>
                  <a:pt x="0" y="0"/>
                </a:moveTo>
                <a:lnTo>
                  <a:pt x="0" y="121665"/>
                </a:lnTo>
              </a:path>
            </a:pathLst>
          </a:custGeom>
          <a:ln w="4608">
            <a:solidFill>
              <a:srgbClr val="000000"/>
            </a:solidFill>
          </a:ln>
        </p:spPr>
        <p:txBody>
          <a:bodyPr wrap="square" lIns="0" tIns="0" rIns="0" bIns="0" rtlCol="0"/>
          <a:lstStyle/>
          <a:p>
            <a:endParaRPr/>
          </a:p>
        </p:txBody>
      </p:sp>
      <p:sp>
        <p:nvSpPr>
          <p:cNvPr id="98" name="object 98"/>
          <p:cNvSpPr/>
          <p:nvPr/>
        </p:nvSpPr>
        <p:spPr>
          <a:xfrm>
            <a:off x="6678625" y="1373936"/>
            <a:ext cx="37465" cy="74295"/>
          </a:xfrm>
          <a:custGeom>
            <a:avLst/>
            <a:gdLst/>
            <a:ahLst/>
            <a:cxnLst/>
            <a:rect l="l" t="t" r="r" b="b"/>
            <a:pathLst>
              <a:path w="37465" h="74294">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99" name="object 99"/>
          <p:cNvSpPr/>
          <p:nvPr/>
        </p:nvSpPr>
        <p:spPr>
          <a:xfrm>
            <a:off x="3701491" y="1080833"/>
            <a:ext cx="0" cy="3594735"/>
          </a:xfrm>
          <a:custGeom>
            <a:avLst/>
            <a:gdLst/>
            <a:ahLst/>
            <a:cxnLst/>
            <a:rect l="l" t="t" r="r" b="b"/>
            <a:pathLst>
              <a:path h="3594735">
                <a:moveTo>
                  <a:pt x="0" y="0"/>
                </a:moveTo>
                <a:lnTo>
                  <a:pt x="0" y="3594684"/>
                </a:lnTo>
              </a:path>
            </a:pathLst>
          </a:custGeom>
          <a:ln w="4608">
            <a:solidFill>
              <a:srgbClr val="000000"/>
            </a:solidFill>
            <a:prstDash val="lgDash"/>
          </a:ln>
        </p:spPr>
        <p:txBody>
          <a:bodyPr wrap="square" lIns="0" tIns="0" rIns="0" bIns="0" rtlCol="0"/>
          <a:lstStyle/>
          <a:p>
            <a:endParaRPr/>
          </a:p>
        </p:txBody>
      </p:sp>
      <p:sp>
        <p:nvSpPr>
          <p:cNvPr id="100" name="object 100"/>
          <p:cNvSpPr/>
          <p:nvPr/>
        </p:nvSpPr>
        <p:spPr>
          <a:xfrm>
            <a:off x="2365006" y="4721605"/>
            <a:ext cx="2626995" cy="230504"/>
          </a:xfrm>
          <a:custGeom>
            <a:avLst/>
            <a:gdLst/>
            <a:ahLst/>
            <a:cxnLst/>
            <a:rect l="l" t="t" r="r" b="b"/>
            <a:pathLst>
              <a:path w="2626995" h="230504">
                <a:moveTo>
                  <a:pt x="0" y="230428"/>
                </a:moveTo>
                <a:lnTo>
                  <a:pt x="0" y="0"/>
                </a:lnTo>
                <a:lnTo>
                  <a:pt x="2626880" y="0"/>
                </a:lnTo>
                <a:lnTo>
                  <a:pt x="2626880" y="94018"/>
                </a:lnTo>
              </a:path>
            </a:pathLst>
          </a:custGeom>
          <a:ln w="4608">
            <a:solidFill>
              <a:srgbClr val="000000"/>
            </a:solidFill>
          </a:ln>
        </p:spPr>
        <p:txBody>
          <a:bodyPr wrap="square" lIns="0" tIns="0" rIns="0" bIns="0" rtlCol="0"/>
          <a:lstStyle/>
          <a:p>
            <a:endParaRPr/>
          </a:p>
        </p:txBody>
      </p:sp>
      <p:sp>
        <p:nvSpPr>
          <p:cNvPr id="101" name="object 101"/>
          <p:cNvSpPr/>
          <p:nvPr/>
        </p:nvSpPr>
        <p:spPr>
          <a:xfrm>
            <a:off x="4991887" y="4815624"/>
            <a:ext cx="0" cy="74295"/>
          </a:xfrm>
          <a:custGeom>
            <a:avLst/>
            <a:gdLst/>
            <a:ahLst/>
            <a:cxnLst/>
            <a:rect l="l" t="t" r="r" b="b"/>
            <a:pathLst>
              <a:path h="74295">
                <a:moveTo>
                  <a:pt x="0" y="0"/>
                </a:moveTo>
                <a:lnTo>
                  <a:pt x="0" y="73734"/>
                </a:lnTo>
              </a:path>
            </a:pathLst>
          </a:custGeom>
          <a:ln w="4608">
            <a:solidFill>
              <a:srgbClr val="000000"/>
            </a:solidFill>
          </a:ln>
        </p:spPr>
        <p:txBody>
          <a:bodyPr wrap="square" lIns="0" tIns="0" rIns="0" bIns="0" rtlCol="0"/>
          <a:lstStyle/>
          <a:p>
            <a:endParaRPr/>
          </a:p>
        </p:txBody>
      </p:sp>
      <p:sp>
        <p:nvSpPr>
          <p:cNvPr id="102" name="object 102"/>
          <p:cNvSpPr/>
          <p:nvPr/>
        </p:nvSpPr>
        <p:spPr>
          <a:xfrm>
            <a:off x="4973459" y="4815623"/>
            <a:ext cx="37465" cy="74295"/>
          </a:xfrm>
          <a:custGeom>
            <a:avLst/>
            <a:gdLst/>
            <a:ahLst/>
            <a:cxnLst/>
            <a:rect l="l" t="t" r="r" b="b"/>
            <a:pathLst>
              <a:path w="37464" h="74295">
                <a:moveTo>
                  <a:pt x="36868" y="0"/>
                </a:moveTo>
                <a:lnTo>
                  <a:pt x="18427" y="73736"/>
                </a:lnTo>
                <a:lnTo>
                  <a:pt x="0" y="0"/>
                </a:lnTo>
              </a:path>
            </a:pathLst>
          </a:custGeom>
          <a:ln w="4608">
            <a:solidFill>
              <a:srgbClr val="000000"/>
            </a:solidFill>
          </a:ln>
        </p:spPr>
        <p:txBody>
          <a:bodyPr wrap="square" lIns="0" tIns="0" rIns="0" bIns="0" rtlCol="0"/>
          <a:lstStyle/>
          <a:p>
            <a:endParaRPr/>
          </a:p>
        </p:txBody>
      </p:sp>
      <p:sp>
        <p:nvSpPr>
          <p:cNvPr id="103" name="object 103"/>
          <p:cNvSpPr/>
          <p:nvPr/>
        </p:nvSpPr>
        <p:spPr>
          <a:xfrm>
            <a:off x="752002" y="758227"/>
            <a:ext cx="691515" cy="230504"/>
          </a:xfrm>
          <a:custGeom>
            <a:avLst/>
            <a:gdLst/>
            <a:ahLst/>
            <a:cxnLst/>
            <a:rect l="l" t="t" r="r" b="b"/>
            <a:pathLst>
              <a:path w="691515" h="230505">
                <a:moveTo>
                  <a:pt x="0" y="230428"/>
                </a:moveTo>
                <a:lnTo>
                  <a:pt x="691286" y="230428"/>
                </a:lnTo>
                <a:lnTo>
                  <a:pt x="691286" y="0"/>
                </a:lnTo>
                <a:lnTo>
                  <a:pt x="0" y="0"/>
                </a:lnTo>
                <a:lnTo>
                  <a:pt x="0" y="230428"/>
                </a:lnTo>
                <a:close/>
              </a:path>
            </a:pathLst>
          </a:custGeom>
          <a:ln w="18434">
            <a:solidFill>
              <a:srgbClr val="000000"/>
            </a:solidFill>
          </a:ln>
        </p:spPr>
        <p:txBody>
          <a:bodyPr wrap="square" lIns="0" tIns="0" rIns="0" bIns="0" rtlCol="0"/>
          <a:lstStyle/>
          <a:p>
            <a:endParaRPr/>
          </a:p>
        </p:txBody>
      </p:sp>
      <p:sp>
        <p:nvSpPr>
          <p:cNvPr id="104" name="object 104"/>
          <p:cNvSpPr/>
          <p:nvPr/>
        </p:nvSpPr>
        <p:spPr>
          <a:xfrm>
            <a:off x="3424974" y="758233"/>
            <a:ext cx="645795" cy="323215"/>
          </a:xfrm>
          <a:custGeom>
            <a:avLst/>
            <a:gdLst/>
            <a:ahLst/>
            <a:cxnLst/>
            <a:rect l="l" t="t" r="r" b="b"/>
            <a:pathLst>
              <a:path w="645795" h="323215">
                <a:moveTo>
                  <a:pt x="0" y="322600"/>
                </a:moveTo>
                <a:lnTo>
                  <a:pt x="645200" y="322600"/>
                </a:lnTo>
                <a:lnTo>
                  <a:pt x="645200" y="0"/>
                </a:lnTo>
                <a:lnTo>
                  <a:pt x="0" y="0"/>
                </a:lnTo>
                <a:lnTo>
                  <a:pt x="0" y="322600"/>
                </a:lnTo>
                <a:close/>
              </a:path>
            </a:pathLst>
          </a:custGeom>
          <a:ln w="18434">
            <a:solidFill>
              <a:srgbClr val="000000"/>
            </a:solidFill>
          </a:ln>
        </p:spPr>
        <p:txBody>
          <a:bodyPr wrap="square" lIns="0" tIns="0" rIns="0" bIns="0" rtlCol="0"/>
          <a:lstStyle/>
          <a:p>
            <a:endParaRPr/>
          </a:p>
        </p:txBody>
      </p:sp>
      <p:sp>
        <p:nvSpPr>
          <p:cNvPr id="105" name="object 105"/>
          <p:cNvSpPr/>
          <p:nvPr/>
        </p:nvSpPr>
        <p:spPr>
          <a:xfrm>
            <a:off x="6190119" y="804316"/>
            <a:ext cx="922019" cy="230504"/>
          </a:xfrm>
          <a:custGeom>
            <a:avLst/>
            <a:gdLst/>
            <a:ahLst/>
            <a:cxnLst/>
            <a:rect l="l" t="t" r="r" b="b"/>
            <a:pathLst>
              <a:path w="922020" h="230505">
                <a:moveTo>
                  <a:pt x="0" y="230428"/>
                </a:moveTo>
                <a:lnTo>
                  <a:pt x="921715" y="230428"/>
                </a:lnTo>
                <a:lnTo>
                  <a:pt x="921715" y="0"/>
                </a:lnTo>
                <a:lnTo>
                  <a:pt x="0" y="0"/>
                </a:lnTo>
                <a:lnTo>
                  <a:pt x="0" y="230428"/>
                </a:lnTo>
                <a:close/>
              </a:path>
            </a:pathLst>
          </a:custGeom>
          <a:ln w="18434">
            <a:solidFill>
              <a:srgbClr val="000000"/>
            </a:solidFill>
          </a:ln>
        </p:spPr>
        <p:txBody>
          <a:bodyPr wrap="square" lIns="0" tIns="0" rIns="0" bIns="0" rtlCol="0"/>
          <a:lstStyle/>
          <a:p>
            <a:endParaRPr/>
          </a:p>
        </p:txBody>
      </p:sp>
      <p:sp>
        <p:nvSpPr>
          <p:cNvPr id="106" name="object 106"/>
          <p:cNvSpPr/>
          <p:nvPr/>
        </p:nvSpPr>
        <p:spPr>
          <a:xfrm>
            <a:off x="1443291" y="896492"/>
            <a:ext cx="1981835" cy="0"/>
          </a:xfrm>
          <a:custGeom>
            <a:avLst/>
            <a:gdLst/>
            <a:ahLst/>
            <a:cxnLst/>
            <a:rect l="l" t="t" r="r" b="b"/>
            <a:pathLst>
              <a:path w="1981835">
                <a:moveTo>
                  <a:pt x="0" y="0"/>
                </a:moveTo>
                <a:lnTo>
                  <a:pt x="1981682" y="0"/>
                </a:lnTo>
              </a:path>
            </a:pathLst>
          </a:custGeom>
          <a:ln w="18434">
            <a:solidFill>
              <a:srgbClr val="000000"/>
            </a:solidFill>
          </a:ln>
        </p:spPr>
        <p:txBody>
          <a:bodyPr wrap="square" lIns="0" tIns="0" rIns="0" bIns="0" rtlCol="0"/>
          <a:lstStyle/>
          <a:p>
            <a:endParaRPr/>
          </a:p>
        </p:txBody>
      </p:sp>
      <p:sp>
        <p:nvSpPr>
          <p:cNvPr id="107" name="object 107"/>
          <p:cNvSpPr/>
          <p:nvPr/>
        </p:nvSpPr>
        <p:spPr>
          <a:xfrm>
            <a:off x="4070172" y="896492"/>
            <a:ext cx="2120265" cy="0"/>
          </a:xfrm>
          <a:custGeom>
            <a:avLst/>
            <a:gdLst/>
            <a:ahLst/>
            <a:cxnLst/>
            <a:rect l="l" t="t" r="r" b="b"/>
            <a:pathLst>
              <a:path w="2120265">
                <a:moveTo>
                  <a:pt x="0" y="0"/>
                </a:moveTo>
                <a:lnTo>
                  <a:pt x="2119947" y="0"/>
                </a:lnTo>
              </a:path>
            </a:pathLst>
          </a:custGeom>
          <a:ln w="18434">
            <a:solidFill>
              <a:srgbClr val="000000"/>
            </a:solidFill>
          </a:ln>
        </p:spPr>
        <p:txBody>
          <a:bodyPr wrap="square" lIns="0" tIns="0" rIns="0" bIns="0" rtlCol="0"/>
          <a:lstStyle/>
          <a:p>
            <a:endParaRPr/>
          </a:p>
        </p:txBody>
      </p:sp>
      <p:sp>
        <p:nvSpPr>
          <p:cNvPr id="108" name="object 108"/>
          <p:cNvSpPr txBox="1"/>
          <p:nvPr/>
        </p:nvSpPr>
        <p:spPr>
          <a:xfrm>
            <a:off x="2167966" y="2152065"/>
            <a:ext cx="448945"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TH</a:t>
            </a:r>
            <a:r>
              <a:rPr sz="1000" i="1" spc="185" dirty="0">
                <a:latin typeface="Arial"/>
                <a:cs typeface="Arial"/>
              </a:rPr>
              <a:t> </a:t>
            </a:r>
            <a:r>
              <a:rPr sz="1000" i="1" spc="10" dirty="0">
                <a:latin typeface="Arial"/>
                <a:cs typeface="Arial"/>
              </a:rPr>
              <a:t>AH</a:t>
            </a:r>
            <a:endParaRPr sz="1000">
              <a:latin typeface="Arial"/>
              <a:cs typeface="Arial"/>
            </a:endParaRPr>
          </a:p>
        </p:txBody>
      </p:sp>
      <p:sp>
        <p:nvSpPr>
          <p:cNvPr id="129" name="object 129"/>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17</a:t>
            </a:r>
          </a:p>
        </p:txBody>
      </p:sp>
      <p:sp>
        <p:nvSpPr>
          <p:cNvPr id="109" name="object 109"/>
          <p:cNvSpPr txBox="1"/>
          <p:nvPr/>
        </p:nvSpPr>
        <p:spPr>
          <a:xfrm>
            <a:off x="2434246" y="1875551"/>
            <a:ext cx="20510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AH</a:t>
            </a:r>
            <a:endParaRPr sz="1000">
              <a:latin typeface="Arial"/>
              <a:cs typeface="Arial"/>
            </a:endParaRPr>
          </a:p>
        </p:txBody>
      </p:sp>
      <p:sp>
        <p:nvSpPr>
          <p:cNvPr id="110" name="object 110"/>
          <p:cNvSpPr txBox="1"/>
          <p:nvPr/>
        </p:nvSpPr>
        <p:spPr>
          <a:xfrm>
            <a:off x="2434246" y="1552950"/>
            <a:ext cx="20510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AH</a:t>
            </a:r>
            <a:endParaRPr sz="1000">
              <a:latin typeface="Arial"/>
              <a:cs typeface="Arial"/>
            </a:endParaRPr>
          </a:p>
        </p:txBody>
      </p:sp>
      <p:sp>
        <p:nvSpPr>
          <p:cNvPr id="111" name="object 111"/>
          <p:cNvSpPr txBox="1"/>
          <p:nvPr/>
        </p:nvSpPr>
        <p:spPr>
          <a:xfrm>
            <a:off x="2434246" y="1184264"/>
            <a:ext cx="20510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AH</a:t>
            </a:r>
            <a:endParaRPr sz="1000">
              <a:latin typeface="Arial"/>
              <a:cs typeface="Arial"/>
            </a:endParaRPr>
          </a:p>
        </p:txBody>
      </p:sp>
      <p:graphicFrame>
        <p:nvGraphicFramePr>
          <p:cNvPr id="112" name="object 112"/>
          <p:cNvGraphicFramePr>
            <a:graphicFrameLocks noGrp="1"/>
          </p:cNvGraphicFramePr>
          <p:nvPr>
            <p:extLst>
              <p:ext uri="{D42A27DB-BD31-4B8C-83A1-F6EECF244321}">
                <p14:modId xmlns:p14="http://schemas.microsoft.com/office/powerpoint/2010/main" val="2702762893"/>
              </p:ext>
            </p:extLst>
          </p:nvPr>
        </p:nvGraphicFramePr>
        <p:xfrm>
          <a:off x="3284417" y="4857557"/>
          <a:ext cx="829543" cy="1042805"/>
        </p:xfrm>
        <a:graphic>
          <a:graphicData uri="http://schemas.openxmlformats.org/drawingml/2006/table">
            <a:tbl>
              <a:tblPr firstRow="1" bandRow="1">
                <a:tableStyleId>{2D5ABB26-0587-4C30-8999-92F81FD0307C}</a:tableStyleId>
              </a:tblPr>
              <a:tblGrid>
                <a:gridCol w="829543">
                  <a:extLst>
                    <a:ext uri="{9D8B030D-6E8A-4147-A177-3AD203B41FA5}">
                      <a16:colId xmlns:a16="http://schemas.microsoft.com/office/drawing/2014/main" val="20000"/>
                    </a:ext>
                  </a:extLst>
                </a:gridCol>
              </a:tblGrid>
              <a:tr h="322601">
                <a:tc>
                  <a:txBody>
                    <a:bodyPr/>
                    <a:lstStyle/>
                    <a:p>
                      <a:pPr>
                        <a:lnSpc>
                          <a:spcPct val="100000"/>
                        </a:lnSpc>
                        <a:spcBef>
                          <a:spcPts val="5"/>
                        </a:spcBef>
                      </a:pPr>
                      <a:endParaRPr sz="1000">
                        <a:latin typeface="Times New Roman"/>
                        <a:cs typeface="Times New Roman"/>
                      </a:endParaRPr>
                    </a:p>
                    <a:p>
                      <a:pPr marL="135890">
                        <a:lnSpc>
                          <a:spcPct val="100000"/>
                        </a:lnSpc>
                        <a:spcBef>
                          <a:spcPts val="5"/>
                        </a:spcBef>
                      </a:pPr>
                      <a:r>
                        <a:rPr sz="1000" i="1" spc="5" dirty="0">
                          <a:latin typeface="Arial"/>
                          <a:cs typeface="Arial"/>
                        </a:rPr>
                        <a:t>network</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0"/>
                  </a:ext>
                </a:extLst>
              </a:tr>
              <a:tr h="153842">
                <a:tc>
                  <a:txBody>
                    <a:bodyPr/>
                    <a:lstStyle/>
                    <a:p>
                      <a:pPr>
                        <a:lnSpc>
                          <a:spcPct val="100000"/>
                        </a:lnSpc>
                        <a:spcBef>
                          <a:spcPts val="5"/>
                        </a:spcBef>
                      </a:pPr>
                      <a:endParaRPr sz="1000">
                        <a:latin typeface="Times New Roman"/>
                        <a:cs typeface="Times New Roman"/>
                      </a:endParaRPr>
                    </a:p>
                    <a:p>
                      <a:pPr marL="135890">
                        <a:lnSpc>
                          <a:spcPct val="100000"/>
                        </a:lnSpc>
                        <a:spcBef>
                          <a:spcPts val="5"/>
                        </a:spcBef>
                      </a:pPr>
                      <a:r>
                        <a:rPr sz="1000" i="1" spc="5" dirty="0">
                          <a:latin typeface="Arial"/>
                          <a:cs typeface="Arial"/>
                        </a:rPr>
                        <a:t>data</a:t>
                      </a:r>
                      <a:r>
                        <a:rPr sz="1000" i="1" spc="-85" dirty="0">
                          <a:latin typeface="Arial"/>
                          <a:cs typeface="Arial"/>
                        </a:rPr>
                        <a:t> </a:t>
                      </a:r>
                      <a:r>
                        <a:rPr sz="1000" i="1" spc="5" dirty="0">
                          <a:latin typeface="Arial"/>
                          <a:cs typeface="Arial"/>
                        </a:rPr>
                        <a:t>link</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1"/>
                  </a:ext>
                </a:extLst>
              </a:tr>
              <a:tr h="414769">
                <a:tc>
                  <a:txBody>
                    <a:bodyPr/>
                    <a:lstStyle/>
                    <a:p>
                      <a:pPr marL="135890">
                        <a:lnSpc>
                          <a:spcPct val="100000"/>
                        </a:lnSpc>
                        <a:spcBef>
                          <a:spcPts val="795"/>
                        </a:spcBef>
                      </a:pPr>
                      <a:r>
                        <a:rPr sz="1000" i="1" spc="5" dirty="0">
                          <a:latin typeface="Arial"/>
                          <a:cs typeface="Arial"/>
                        </a:rPr>
                        <a:t>physical</a:t>
                      </a:r>
                      <a:endParaRPr sz="1000" dirty="0">
                        <a:latin typeface="Arial"/>
                        <a:cs typeface="Arial"/>
                      </a:endParaRPr>
                    </a:p>
                  </a:txBody>
                  <a:tcPr marL="0" marR="0" marT="10096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2"/>
                  </a:ext>
                </a:extLst>
              </a:tr>
            </a:tbl>
          </a:graphicData>
        </a:graphic>
      </p:graphicFrame>
      <p:sp>
        <p:nvSpPr>
          <p:cNvPr id="113" name="object 113"/>
          <p:cNvSpPr txBox="1"/>
          <p:nvPr/>
        </p:nvSpPr>
        <p:spPr>
          <a:xfrm>
            <a:off x="2019471" y="2520754"/>
            <a:ext cx="671195"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NH TH</a:t>
            </a:r>
            <a:r>
              <a:rPr sz="1000" i="1" spc="175" dirty="0">
                <a:latin typeface="Arial"/>
                <a:cs typeface="Arial"/>
              </a:rPr>
              <a:t> </a:t>
            </a:r>
            <a:r>
              <a:rPr sz="1000" i="1" spc="10" dirty="0">
                <a:latin typeface="Arial"/>
                <a:cs typeface="Arial"/>
              </a:rPr>
              <a:t>AH</a:t>
            </a:r>
            <a:endParaRPr sz="1000">
              <a:latin typeface="Arial"/>
              <a:cs typeface="Arial"/>
            </a:endParaRPr>
          </a:p>
        </p:txBody>
      </p:sp>
      <p:sp>
        <p:nvSpPr>
          <p:cNvPr id="114" name="object 114"/>
          <p:cNvSpPr txBox="1"/>
          <p:nvPr/>
        </p:nvSpPr>
        <p:spPr>
          <a:xfrm>
            <a:off x="1753191" y="3165954"/>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15" name="object 115"/>
          <p:cNvSpPr txBox="1"/>
          <p:nvPr/>
        </p:nvSpPr>
        <p:spPr>
          <a:xfrm>
            <a:off x="1753191" y="2843355"/>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16" name="object 116"/>
          <p:cNvSpPr txBox="1"/>
          <p:nvPr/>
        </p:nvSpPr>
        <p:spPr>
          <a:xfrm>
            <a:off x="1753191" y="5331983"/>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17" name="object 117"/>
          <p:cNvSpPr txBox="1"/>
          <p:nvPr/>
        </p:nvSpPr>
        <p:spPr>
          <a:xfrm>
            <a:off x="1753191" y="5700669"/>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18" name="object 118"/>
          <p:cNvSpPr txBox="1"/>
          <p:nvPr/>
        </p:nvSpPr>
        <p:spPr>
          <a:xfrm>
            <a:off x="4380085" y="5331983"/>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19" name="object 119"/>
          <p:cNvSpPr txBox="1"/>
          <p:nvPr/>
        </p:nvSpPr>
        <p:spPr>
          <a:xfrm>
            <a:off x="4380085" y="5700669"/>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20" name="object 120"/>
          <p:cNvSpPr txBox="1"/>
          <p:nvPr/>
        </p:nvSpPr>
        <p:spPr>
          <a:xfrm>
            <a:off x="6028938" y="2520754"/>
            <a:ext cx="671195"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NH TH</a:t>
            </a:r>
            <a:r>
              <a:rPr sz="1000" i="1" spc="175" dirty="0">
                <a:latin typeface="Arial"/>
                <a:cs typeface="Arial"/>
              </a:rPr>
              <a:t> </a:t>
            </a:r>
            <a:r>
              <a:rPr sz="1000" i="1" spc="10" dirty="0">
                <a:latin typeface="Arial"/>
                <a:cs typeface="Arial"/>
              </a:rPr>
              <a:t>AH</a:t>
            </a:r>
            <a:endParaRPr sz="1000">
              <a:latin typeface="Arial"/>
              <a:cs typeface="Arial"/>
            </a:endParaRPr>
          </a:p>
        </p:txBody>
      </p:sp>
      <p:sp>
        <p:nvSpPr>
          <p:cNvPr id="121" name="object 121"/>
          <p:cNvSpPr txBox="1"/>
          <p:nvPr/>
        </p:nvSpPr>
        <p:spPr>
          <a:xfrm>
            <a:off x="6223515" y="2152068"/>
            <a:ext cx="448945"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TH</a:t>
            </a:r>
            <a:r>
              <a:rPr sz="1000" i="1" spc="185" dirty="0">
                <a:latin typeface="Arial"/>
                <a:cs typeface="Arial"/>
              </a:rPr>
              <a:t> </a:t>
            </a:r>
            <a:r>
              <a:rPr sz="1000" i="1" spc="10" dirty="0">
                <a:latin typeface="Arial"/>
                <a:cs typeface="Arial"/>
              </a:rPr>
              <a:t>AH</a:t>
            </a:r>
            <a:endParaRPr sz="1000">
              <a:latin typeface="Arial"/>
              <a:cs typeface="Arial"/>
            </a:endParaRPr>
          </a:p>
        </p:txBody>
      </p:sp>
      <p:sp>
        <p:nvSpPr>
          <p:cNvPr id="122" name="object 122"/>
          <p:cNvSpPr txBox="1"/>
          <p:nvPr/>
        </p:nvSpPr>
        <p:spPr>
          <a:xfrm>
            <a:off x="5762657" y="3165954"/>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23" name="object 123"/>
          <p:cNvSpPr txBox="1"/>
          <p:nvPr/>
        </p:nvSpPr>
        <p:spPr>
          <a:xfrm>
            <a:off x="6489795" y="1875559"/>
            <a:ext cx="20510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AH</a:t>
            </a:r>
            <a:endParaRPr sz="1000">
              <a:latin typeface="Arial"/>
              <a:cs typeface="Arial"/>
            </a:endParaRPr>
          </a:p>
        </p:txBody>
      </p:sp>
      <p:sp>
        <p:nvSpPr>
          <p:cNvPr id="124" name="object 124"/>
          <p:cNvSpPr txBox="1"/>
          <p:nvPr/>
        </p:nvSpPr>
        <p:spPr>
          <a:xfrm>
            <a:off x="6489795" y="1552958"/>
            <a:ext cx="20510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AH</a:t>
            </a:r>
            <a:endParaRPr sz="1000">
              <a:latin typeface="Arial"/>
              <a:cs typeface="Arial"/>
            </a:endParaRPr>
          </a:p>
        </p:txBody>
      </p:sp>
      <p:sp>
        <p:nvSpPr>
          <p:cNvPr id="125" name="object 125"/>
          <p:cNvSpPr txBox="1"/>
          <p:nvPr/>
        </p:nvSpPr>
        <p:spPr>
          <a:xfrm>
            <a:off x="6489795" y="1184272"/>
            <a:ext cx="20510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AH</a:t>
            </a:r>
            <a:endParaRPr sz="1000">
              <a:latin typeface="Arial"/>
              <a:cs typeface="Arial"/>
            </a:endParaRPr>
          </a:p>
        </p:txBody>
      </p:sp>
      <p:sp>
        <p:nvSpPr>
          <p:cNvPr id="126" name="object 126"/>
          <p:cNvSpPr txBox="1"/>
          <p:nvPr/>
        </p:nvSpPr>
        <p:spPr>
          <a:xfrm>
            <a:off x="877564" y="815586"/>
            <a:ext cx="462915" cy="167640"/>
          </a:xfrm>
          <a:prstGeom prst="rect">
            <a:avLst/>
          </a:prstGeom>
        </p:spPr>
        <p:txBody>
          <a:bodyPr vert="horz" wrap="square" lIns="0" tIns="0" rIns="0" bIns="0" rtlCol="0">
            <a:spAutoFit/>
          </a:bodyPr>
          <a:lstStyle/>
          <a:p>
            <a:pPr marL="12700">
              <a:lnSpc>
                <a:spcPct val="100000"/>
              </a:lnSpc>
            </a:pPr>
            <a:r>
              <a:rPr sz="1000" b="1" i="1" spc="5" dirty="0">
                <a:latin typeface="Arial"/>
                <a:cs typeface="Arial"/>
              </a:rPr>
              <a:t>Source</a:t>
            </a:r>
            <a:endParaRPr sz="1000">
              <a:latin typeface="Arial"/>
              <a:cs typeface="Arial"/>
            </a:endParaRPr>
          </a:p>
        </p:txBody>
      </p:sp>
      <p:sp>
        <p:nvSpPr>
          <p:cNvPr id="127" name="object 127"/>
          <p:cNvSpPr txBox="1"/>
          <p:nvPr/>
        </p:nvSpPr>
        <p:spPr>
          <a:xfrm>
            <a:off x="3504458" y="861672"/>
            <a:ext cx="441325" cy="167640"/>
          </a:xfrm>
          <a:prstGeom prst="rect">
            <a:avLst/>
          </a:prstGeom>
        </p:spPr>
        <p:txBody>
          <a:bodyPr vert="horz" wrap="square" lIns="0" tIns="0" rIns="0" bIns="0" rtlCol="0">
            <a:spAutoFit/>
          </a:bodyPr>
          <a:lstStyle/>
          <a:p>
            <a:pPr marL="12700">
              <a:lnSpc>
                <a:spcPct val="100000"/>
              </a:lnSpc>
            </a:pPr>
            <a:r>
              <a:rPr sz="1000" b="1" i="1" spc="5" dirty="0">
                <a:latin typeface="Arial"/>
                <a:cs typeface="Arial"/>
              </a:rPr>
              <a:t>Router</a:t>
            </a:r>
            <a:endParaRPr sz="1000">
              <a:latin typeface="Arial"/>
              <a:cs typeface="Arial"/>
            </a:endParaRPr>
          </a:p>
        </p:txBody>
      </p:sp>
      <p:sp>
        <p:nvSpPr>
          <p:cNvPr id="128" name="object 128"/>
          <p:cNvSpPr txBox="1"/>
          <p:nvPr/>
        </p:nvSpPr>
        <p:spPr>
          <a:xfrm>
            <a:off x="6269603" y="861672"/>
            <a:ext cx="728345" cy="167640"/>
          </a:xfrm>
          <a:prstGeom prst="rect">
            <a:avLst/>
          </a:prstGeom>
        </p:spPr>
        <p:txBody>
          <a:bodyPr vert="horz" wrap="square" lIns="0" tIns="0" rIns="0" bIns="0" rtlCol="0">
            <a:spAutoFit/>
          </a:bodyPr>
          <a:lstStyle/>
          <a:p>
            <a:pPr marL="12700">
              <a:lnSpc>
                <a:spcPct val="100000"/>
              </a:lnSpc>
            </a:pPr>
            <a:r>
              <a:rPr sz="1000" b="1" i="1" spc="5" dirty="0">
                <a:latin typeface="Arial"/>
                <a:cs typeface="Arial"/>
              </a:rPr>
              <a:t>Destination</a:t>
            </a:r>
            <a:endParaRPr sz="1000">
              <a:latin typeface="Arial"/>
              <a:cs typeface="Arial"/>
            </a:endParaRPr>
          </a:p>
        </p:txBody>
      </p:sp>
      <p:sp>
        <p:nvSpPr>
          <p:cNvPr id="130" name="TextBox 129"/>
          <p:cNvSpPr txBox="1"/>
          <p:nvPr/>
        </p:nvSpPr>
        <p:spPr>
          <a:xfrm>
            <a:off x="1234304" y="6834674"/>
            <a:ext cx="6096000" cy="1569660"/>
          </a:xfrm>
          <a:prstGeom prst="rect">
            <a:avLst/>
          </a:prstGeom>
          <a:noFill/>
        </p:spPr>
        <p:txBody>
          <a:bodyPr wrap="square" rtlCol="0">
            <a:spAutoFit/>
          </a:bodyPr>
          <a:lstStyle/>
          <a:p>
            <a:r>
              <a:rPr lang="en-US" sz="3200" dirty="0" smtClean="0">
                <a:solidFill>
                  <a:srgbClr val="0070C0"/>
                </a:solidFill>
              </a:rPr>
              <a:t>HEADERS: </a:t>
            </a:r>
            <a:r>
              <a:rPr lang="en-US" sz="3200" dirty="0"/>
              <a:t> </a:t>
            </a:r>
            <a:r>
              <a:rPr lang="en-US" sz="3200" dirty="0" smtClean="0"/>
              <a:t>WATCH HOW THEY ARE ADDED AND REMOVED. STRICT LAYERING – THE DEFINITION</a:t>
            </a:r>
            <a:endParaRPr lang="en-US" dirty="0"/>
          </a:p>
        </p:txBody>
      </p:sp>
    </p:spTree>
    <p:extLst>
      <p:ext uri="{BB962C8B-B14F-4D97-AF65-F5344CB8AC3E}">
        <p14:creationId xmlns:p14="http://schemas.microsoft.com/office/powerpoint/2010/main" val="107605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 calcmode="lin" valueType="num">
                                      <p:cBhvr additive="base">
                                        <p:cTn id="23" dur="500" fill="hold"/>
                                        <p:tgtEl>
                                          <p:spTgt spid="108"/>
                                        </p:tgtEl>
                                        <p:attrNameLst>
                                          <p:attrName>ppt_x</p:attrName>
                                        </p:attrNameLst>
                                      </p:cBhvr>
                                      <p:tavLst>
                                        <p:tav tm="0">
                                          <p:val>
                                            <p:strVal val="#ppt_x"/>
                                          </p:val>
                                        </p:tav>
                                        <p:tav tm="100000">
                                          <p:val>
                                            <p:strVal val="#ppt_x"/>
                                          </p:val>
                                        </p:tav>
                                      </p:tavLst>
                                    </p:anim>
                                    <p:anim calcmode="lin" valueType="num">
                                      <p:cBhvr additive="base">
                                        <p:cTn id="24"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ppt_x"/>
                                          </p:val>
                                        </p:tav>
                                        <p:tav tm="100000">
                                          <p:val>
                                            <p:strVal val="#ppt_x"/>
                                          </p:val>
                                        </p:tav>
                                      </p:tavLst>
                                    </p:anim>
                                    <p:anim calcmode="lin" valueType="num">
                                      <p:cBhvr additive="base">
                                        <p:cTn id="34" dur="50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3"/>
                                        </p:tgtEl>
                                        <p:attrNameLst>
                                          <p:attrName>style.visibility</p:attrName>
                                        </p:attrNameLst>
                                      </p:cBhvr>
                                      <p:to>
                                        <p:strVal val="visible"/>
                                      </p:to>
                                    </p:set>
                                    <p:anim calcmode="lin" valueType="num">
                                      <p:cBhvr additive="base">
                                        <p:cTn id="41" dur="500" fill="hold"/>
                                        <p:tgtEl>
                                          <p:spTgt spid="113"/>
                                        </p:tgtEl>
                                        <p:attrNameLst>
                                          <p:attrName>ppt_x</p:attrName>
                                        </p:attrNameLst>
                                      </p:cBhvr>
                                      <p:tavLst>
                                        <p:tav tm="0">
                                          <p:val>
                                            <p:strVal val="#ppt_x"/>
                                          </p:val>
                                        </p:tav>
                                        <p:tav tm="100000">
                                          <p:val>
                                            <p:strVal val="#ppt_x"/>
                                          </p:val>
                                        </p:tav>
                                      </p:tavLst>
                                    </p:anim>
                                    <p:anim calcmode="lin" valueType="num">
                                      <p:cBhvr additive="base">
                                        <p:cTn id="42"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ppt_x"/>
                                          </p:val>
                                        </p:tav>
                                        <p:tav tm="100000">
                                          <p:val>
                                            <p:strVal val="#ppt_x"/>
                                          </p:val>
                                        </p:tav>
                                      </p:tavLst>
                                    </p:anim>
                                    <p:anim calcmode="lin" valueType="num">
                                      <p:cBhvr additive="base">
                                        <p:cTn id="48" dur="500" fill="hold"/>
                                        <p:tgtEl>
                                          <p:spTgt spid="3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ppt_x"/>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ppt_x"/>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additive="base">
                                        <p:cTn id="59" dur="500" fill="hold"/>
                                        <p:tgtEl>
                                          <p:spTgt spid="40"/>
                                        </p:tgtEl>
                                        <p:attrNameLst>
                                          <p:attrName>ppt_x</p:attrName>
                                        </p:attrNameLst>
                                      </p:cBhvr>
                                      <p:tavLst>
                                        <p:tav tm="0">
                                          <p:val>
                                            <p:strVal val="#ppt_x"/>
                                          </p:val>
                                        </p:tav>
                                        <p:tav tm="100000">
                                          <p:val>
                                            <p:strVal val="#ppt_x"/>
                                          </p:val>
                                        </p:tav>
                                      </p:tavLst>
                                    </p:anim>
                                    <p:anim calcmode="lin" valueType="num">
                                      <p:cBhvr additive="base">
                                        <p:cTn id="60" dur="500" fill="hold"/>
                                        <p:tgtEl>
                                          <p:spTgt spid="4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fill="hold"/>
                                        <p:tgtEl>
                                          <p:spTgt spid="41"/>
                                        </p:tgtEl>
                                        <p:attrNameLst>
                                          <p:attrName>ppt_x</p:attrName>
                                        </p:attrNameLst>
                                      </p:cBhvr>
                                      <p:tavLst>
                                        <p:tav tm="0">
                                          <p:val>
                                            <p:strVal val="#ppt_x"/>
                                          </p:val>
                                        </p:tav>
                                        <p:tav tm="100000">
                                          <p:val>
                                            <p:strVal val="#ppt_x"/>
                                          </p:val>
                                        </p:tav>
                                      </p:tavLst>
                                    </p:anim>
                                    <p:anim calcmode="lin" valueType="num">
                                      <p:cBhvr additive="base">
                                        <p:cTn id="64" dur="500" fill="hold"/>
                                        <p:tgtEl>
                                          <p:spTgt spid="4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500" fill="hold"/>
                                        <p:tgtEl>
                                          <p:spTgt spid="42"/>
                                        </p:tgtEl>
                                        <p:attrNameLst>
                                          <p:attrName>ppt_x</p:attrName>
                                        </p:attrNameLst>
                                      </p:cBhvr>
                                      <p:tavLst>
                                        <p:tav tm="0">
                                          <p:val>
                                            <p:strVal val="#ppt_x"/>
                                          </p:val>
                                        </p:tav>
                                        <p:tav tm="100000">
                                          <p:val>
                                            <p:strVal val="#ppt_x"/>
                                          </p:val>
                                        </p:tav>
                                      </p:tavLst>
                                    </p:anim>
                                    <p:anim calcmode="lin" valueType="num">
                                      <p:cBhvr additive="base">
                                        <p:cTn id="68" dur="500" fill="hold"/>
                                        <p:tgtEl>
                                          <p:spTgt spid="4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500" fill="hold"/>
                                        <p:tgtEl>
                                          <p:spTgt spid="43"/>
                                        </p:tgtEl>
                                        <p:attrNameLst>
                                          <p:attrName>ppt_x</p:attrName>
                                        </p:attrNameLst>
                                      </p:cBhvr>
                                      <p:tavLst>
                                        <p:tav tm="0">
                                          <p:val>
                                            <p:strVal val="#ppt_x"/>
                                          </p:val>
                                        </p:tav>
                                        <p:tav tm="100000">
                                          <p:val>
                                            <p:strVal val="#ppt_x"/>
                                          </p:val>
                                        </p:tav>
                                      </p:tavLst>
                                    </p:anim>
                                    <p:anim calcmode="lin" valueType="num">
                                      <p:cBhvr additive="base">
                                        <p:cTn id="72" dur="50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 calcmode="lin" valueType="num">
                                      <p:cBhvr additive="base">
                                        <p:cTn id="75" dur="500" fill="hold"/>
                                        <p:tgtEl>
                                          <p:spTgt spid="44"/>
                                        </p:tgtEl>
                                        <p:attrNameLst>
                                          <p:attrName>ppt_x</p:attrName>
                                        </p:attrNameLst>
                                      </p:cBhvr>
                                      <p:tavLst>
                                        <p:tav tm="0">
                                          <p:val>
                                            <p:strVal val="#ppt_x"/>
                                          </p:val>
                                        </p:tav>
                                        <p:tav tm="100000">
                                          <p:val>
                                            <p:strVal val="#ppt_x"/>
                                          </p:val>
                                        </p:tav>
                                      </p:tavLst>
                                    </p:anim>
                                    <p:anim calcmode="lin" valueType="num">
                                      <p:cBhvr additive="base">
                                        <p:cTn id="7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5"/>
                                        </p:tgtEl>
                                        <p:attrNameLst>
                                          <p:attrName>style.visibility</p:attrName>
                                        </p:attrNameLst>
                                      </p:cBhvr>
                                      <p:to>
                                        <p:strVal val="visible"/>
                                      </p:to>
                                    </p:set>
                                    <p:anim calcmode="lin" valueType="num">
                                      <p:cBhvr additive="base">
                                        <p:cTn id="81" dur="500" fill="hold"/>
                                        <p:tgtEl>
                                          <p:spTgt spid="45"/>
                                        </p:tgtEl>
                                        <p:attrNameLst>
                                          <p:attrName>ppt_x</p:attrName>
                                        </p:attrNameLst>
                                      </p:cBhvr>
                                      <p:tavLst>
                                        <p:tav tm="0">
                                          <p:val>
                                            <p:strVal val="#ppt_x"/>
                                          </p:val>
                                        </p:tav>
                                        <p:tav tm="100000">
                                          <p:val>
                                            <p:strVal val="#ppt_x"/>
                                          </p:val>
                                        </p:tav>
                                      </p:tavLst>
                                    </p:anim>
                                    <p:anim calcmode="lin" valueType="num">
                                      <p:cBhvr additive="base">
                                        <p:cTn id="82" dur="500" fill="hold"/>
                                        <p:tgtEl>
                                          <p:spTgt spid="45"/>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fill="hold"/>
                                        <p:tgtEl>
                                          <p:spTgt spid="46"/>
                                        </p:tgtEl>
                                        <p:attrNameLst>
                                          <p:attrName>ppt_x</p:attrName>
                                        </p:attrNameLst>
                                      </p:cBhvr>
                                      <p:tavLst>
                                        <p:tav tm="0">
                                          <p:val>
                                            <p:strVal val="#ppt_x"/>
                                          </p:val>
                                        </p:tav>
                                        <p:tav tm="100000">
                                          <p:val>
                                            <p:strVal val="#ppt_x"/>
                                          </p:val>
                                        </p:tav>
                                      </p:tavLst>
                                    </p:anim>
                                    <p:anim calcmode="lin" valueType="num">
                                      <p:cBhvr additive="base">
                                        <p:cTn id="86" dur="500" fill="hold"/>
                                        <p:tgtEl>
                                          <p:spTgt spid="4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5"/>
                                        </p:tgtEl>
                                        <p:attrNameLst>
                                          <p:attrName>style.visibility</p:attrName>
                                        </p:attrNameLst>
                                      </p:cBhvr>
                                      <p:to>
                                        <p:strVal val="visible"/>
                                      </p:to>
                                    </p:set>
                                    <p:anim calcmode="lin" valueType="num">
                                      <p:cBhvr additive="base">
                                        <p:cTn id="89" dur="500" fill="hold"/>
                                        <p:tgtEl>
                                          <p:spTgt spid="115"/>
                                        </p:tgtEl>
                                        <p:attrNameLst>
                                          <p:attrName>ppt_x</p:attrName>
                                        </p:attrNameLst>
                                      </p:cBhvr>
                                      <p:tavLst>
                                        <p:tav tm="0">
                                          <p:val>
                                            <p:strVal val="#ppt_x"/>
                                          </p:val>
                                        </p:tav>
                                        <p:tav tm="100000">
                                          <p:val>
                                            <p:strVal val="#ppt_x"/>
                                          </p:val>
                                        </p:tav>
                                      </p:tavLst>
                                    </p:anim>
                                    <p:anim calcmode="lin" valueType="num">
                                      <p:cBhvr additive="base">
                                        <p:cTn id="90" dur="500" fill="hold"/>
                                        <p:tgtEl>
                                          <p:spTgt spid="11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additive="base">
                                        <p:cTn id="93" dur="500" fill="hold"/>
                                        <p:tgtEl>
                                          <p:spTgt spid="33"/>
                                        </p:tgtEl>
                                        <p:attrNameLst>
                                          <p:attrName>ppt_x</p:attrName>
                                        </p:attrNameLst>
                                      </p:cBhvr>
                                      <p:tavLst>
                                        <p:tav tm="0">
                                          <p:val>
                                            <p:strVal val="#ppt_x"/>
                                          </p:val>
                                        </p:tav>
                                        <p:tav tm="100000">
                                          <p:val>
                                            <p:strVal val="#ppt_x"/>
                                          </p:val>
                                        </p:tav>
                                      </p:tavLst>
                                    </p:anim>
                                    <p:anim calcmode="lin" valueType="num">
                                      <p:cBhvr additive="base">
                                        <p:cTn id="94" dur="500" fill="hold"/>
                                        <p:tgtEl>
                                          <p:spTgt spid="33"/>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additive="base">
                                        <p:cTn id="97" dur="500" fill="hold"/>
                                        <p:tgtEl>
                                          <p:spTgt spid="34"/>
                                        </p:tgtEl>
                                        <p:attrNameLst>
                                          <p:attrName>ppt_x</p:attrName>
                                        </p:attrNameLst>
                                      </p:cBhvr>
                                      <p:tavLst>
                                        <p:tav tm="0">
                                          <p:val>
                                            <p:strVal val="#ppt_x"/>
                                          </p:val>
                                        </p:tav>
                                        <p:tav tm="100000">
                                          <p:val>
                                            <p:strVal val="#ppt_x"/>
                                          </p:val>
                                        </p:tav>
                                      </p:tavLst>
                                    </p:anim>
                                    <p:anim calcmode="lin" valueType="num">
                                      <p:cBhvr additive="base">
                                        <p:cTn id="98" dur="500" fill="hold"/>
                                        <p:tgtEl>
                                          <p:spTgt spid="3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500" fill="hold"/>
                                        <p:tgtEl>
                                          <p:spTgt spid="35"/>
                                        </p:tgtEl>
                                        <p:attrNameLst>
                                          <p:attrName>ppt_x</p:attrName>
                                        </p:attrNameLst>
                                      </p:cBhvr>
                                      <p:tavLst>
                                        <p:tav tm="0">
                                          <p:val>
                                            <p:strVal val="#ppt_x"/>
                                          </p:val>
                                        </p:tav>
                                        <p:tav tm="100000">
                                          <p:val>
                                            <p:strVal val="#ppt_x"/>
                                          </p:val>
                                        </p:tav>
                                      </p:tavLst>
                                    </p:anim>
                                    <p:anim calcmode="lin" valueType="num">
                                      <p:cBhvr additive="base">
                                        <p:cTn id="102" dur="500" fill="hold"/>
                                        <p:tgtEl>
                                          <p:spTgt spid="35"/>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 calcmode="lin" valueType="num">
                                      <p:cBhvr additive="base">
                                        <p:cTn id="105" dur="500" fill="hold"/>
                                        <p:tgtEl>
                                          <p:spTgt spid="36"/>
                                        </p:tgtEl>
                                        <p:attrNameLst>
                                          <p:attrName>ppt_x</p:attrName>
                                        </p:attrNameLst>
                                      </p:cBhvr>
                                      <p:tavLst>
                                        <p:tav tm="0">
                                          <p:val>
                                            <p:strVal val="#ppt_x"/>
                                          </p:val>
                                        </p:tav>
                                        <p:tav tm="100000">
                                          <p:val>
                                            <p:strVal val="#ppt_x"/>
                                          </p:val>
                                        </p:tav>
                                      </p:tavLst>
                                    </p:anim>
                                    <p:anim calcmode="lin" valueType="num">
                                      <p:cBhvr additive="base">
                                        <p:cTn id="106" dur="500" fill="hold"/>
                                        <p:tgtEl>
                                          <p:spTgt spid="36"/>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14"/>
                                        </p:tgtEl>
                                        <p:attrNameLst>
                                          <p:attrName>style.visibility</p:attrName>
                                        </p:attrNameLst>
                                      </p:cBhvr>
                                      <p:to>
                                        <p:strVal val="visible"/>
                                      </p:to>
                                    </p:set>
                                    <p:anim calcmode="lin" valueType="num">
                                      <p:cBhvr additive="base">
                                        <p:cTn id="109" dur="500" fill="hold"/>
                                        <p:tgtEl>
                                          <p:spTgt spid="114"/>
                                        </p:tgtEl>
                                        <p:attrNameLst>
                                          <p:attrName>ppt_x</p:attrName>
                                        </p:attrNameLst>
                                      </p:cBhvr>
                                      <p:tavLst>
                                        <p:tav tm="0">
                                          <p:val>
                                            <p:strVal val="#ppt_x"/>
                                          </p:val>
                                        </p:tav>
                                        <p:tav tm="100000">
                                          <p:val>
                                            <p:strVal val="#ppt_x"/>
                                          </p:val>
                                        </p:tav>
                                      </p:tavLst>
                                    </p:anim>
                                    <p:anim calcmode="lin" valueType="num">
                                      <p:cBhvr additive="base">
                                        <p:cTn id="110"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anim calcmode="lin" valueType="num">
                                      <p:cBhvr additive="base">
                                        <p:cTn id="115" dur="500" fill="hold"/>
                                        <p:tgtEl>
                                          <p:spTgt spid="48"/>
                                        </p:tgtEl>
                                        <p:attrNameLst>
                                          <p:attrName>ppt_x</p:attrName>
                                        </p:attrNameLst>
                                      </p:cBhvr>
                                      <p:tavLst>
                                        <p:tav tm="0">
                                          <p:val>
                                            <p:strVal val="#ppt_x"/>
                                          </p:val>
                                        </p:tav>
                                        <p:tav tm="100000">
                                          <p:val>
                                            <p:strVal val="#ppt_x"/>
                                          </p:val>
                                        </p:tav>
                                      </p:tavLst>
                                    </p:anim>
                                    <p:anim calcmode="lin" valueType="num">
                                      <p:cBhvr additive="base">
                                        <p:cTn id="116" dur="500" fill="hold"/>
                                        <p:tgtEl>
                                          <p:spTgt spid="48"/>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anim calcmode="lin" valueType="num">
                                      <p:cBhvr additive="base">
                                        <p:cTn id="119" dur="500" fill="hold"/>
                                        <p:tgtEl>
                                          <p:spTgt spid="49"/>
                                        </p:tgtEl>
                                        <p:attrNameLst>
                                          <p:attrName>ppt_x</p:attrName>
                                        </p:attrNameLst>
                                      </p:cBhvr>
                                      <p:tavLst>
                                        <p:tav tm="0">
                                          <p:val>
                                            <p:strVal val="#ppt_x"/>
                                          </p:val>
                                        </p:tav>
                                        <p:tav tm="100000">
                                          <p:val>
                                            <p:strVal val="#ppt_x"/>
                                          </p:val>
                                        </p:tav>
                                      </p:tavLst>
                                    </p:anim>
                                    <p:anim calcmode="lin" valueType="num">
                                      <p:cBhvr additive="base">
                                        <p:cTn id="120" dur="500" fill="hold"/>
                                        <p:tgtEl>
                                          <p:spTgt spid="49"/>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 calcmode="lin" valueType="num">
                                      <p:cBhvr additive="base">
                                        <p:cTn id="123" dur="500" fill="hold"/>
                                        <p:tgtEl>
                                          <p:spTgt spid="54"/>
                                        </p:tgtEl>
                                        <p:attrNameLst>
                                          <p:attrName>ppt_x</p:attrName>
                                        </p:attrNameLst>
                                      </p:cBhvr>
                                      <p:tavLst>
                                        <p:tav tm="0">
                                          <p:val>
                                            <p:strVal val="#ppt_x"/>
                                          </p:val>
                                        </p:tav>
                                        <p:tav tm="100000">
                                          <p:val>
                                            <p:strVal val="#ppt_x"/>
                                          </p:val>
                                        </p:tav>
                                      </p:tavLst>
                                    </p:anim>
                                    <p:anim calcmode="lin" valueType="num">
                                      <p:cBhvr additive="base">
                                        <p:cTn id="124" dur="500" fill="hold"/>
                                        <p:tgtEl>
                                          <p:spTgt spid="54"/>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5"/>
                                        </p:tgtEl>
                                        <p:attrNameLst>
                                          <p:attrName>style.visibility</p:attrName>
                                        </p:attrNameLst>
                                      </p:cBhvr>
                                      <p:to>
                                        <p:strVal val="visible"/>
                                      </p:to>
                                    </p:set>
                                    <p:anim calcmode="lin" valueType="num">
                                      <p:cBhvr additive="base">
                                        <p:cTn id="127" dur="500" fill="hold"/>
                                        <p:tgtEl>
                                          <p:spTgt spid="55"/>
                                        </p:tgtEl>
                                        <p:attrNameLst>
                                          <p:attrName>ppt_x</p:attrName>
                                        </p:attrNameLst>
                                      </p:cBhvr>
                                      <p:tavLst>
                                        <p:tav tm="0">
                                          <p:val>
                                            <p:strVal val="#ppt_x"/>
                                          </p:val>
                                        </p:tav>
                                        <p:tav tm="100000">
                                          <p:val>
                                            <p:strVal val="#ppt_x"/>
                                          </p:val>
                                        </p:tav>
                                      </p:tavLst>
                                    </p:anim>
                                    <p:anim calcmode="lin" valueType="num">
                                      <p:cBhvr additive="base">
                                        <p:cTn id="128" dur="500" fill="hold"/>
                                        <p:tgtEl>
                                          <p:spTgt spid="5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6"/>
                                        </p:tgtEl>
                                        <p:attrNameLst>
                                          <p:attrName>style.visibility</p:attrName>
                                        </p:attrNameLst>
                                      </p:cBhvr>
                                      <p:to>
                                        <p:strVal val="visible"/>
                                      </p:to>
                                    </p:set>
                                    <p:anim calcmode="lin" valueType="num">
                                      <p:cBhvr additive="base">
                                        <p:cTn id="131" dur="500" fill="hold"/>
                                        <p:tgtEl>
                                          <p:spTgt spid="56"/>
                                        </p:tgtEl>
                                        <p:attrNameLst>
                                          <p:attrName>ppt_x</p:attrName>
                                        </p:attrNameLst>
                                      </p:cBhvr>
                                      <p:tavLst>
                                        <p:tav tm="0">
                                          <p:val>
                                            <p:strVal val="#ppt_x"/>
                                          </p:val>
                                        </p:tav>
                                        <p:tav tm="100000">
                                          <p:val>
                                            <p:strVal val="#ppt_x"/>
                                          </p:val>
                                        </p:tav>
                                      </p:tavLst>
                                    </p:anim>
                                    <p:anim calcmode="lin" valueType="num">
                                      <p:cBhvr additive="base">
                                        <p:cTn id="132" dur="500" fill="hold"/>
                                        <p:tgtEl>
                                          <p:spTgt spid="56"/>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7"/>
                                        </p:tgtEl>
                                        <p:attrNameLst>
                                          <p:attrName>style.visibility</p:attrName>
                                        </p:attrNameLst>
                                      </p:cBhvr>
                                      <p:to>
                                        <p:strVal val="visible"/>
                                      </p:to>
                                    </p:set>
                                    <p:anim calcmode="lin" valueType="num">
                                      <p:cBhvr additive="base">
                                        <p:cTn id="135" dur="500" fill="hold"/>
                                        <p:tgtEl>
                                          <p:spTgt spid="57"/>
                                        </p:tgtEl>
                                        <p:attrNameLst>
                                          <p:attrName>ppt_x</p:attrName>
                                        </p:attrNameLst>
                                      </p:cBhvr>
                                      <p:tavLst>
                                        <p:tav tm="0">
                                          <p:val>
                                            <p:strVal val="#ppt_x"/>
                                          </p:val>
                                        </p:tav>
                                        <p:tav tm="100000">
                                          <p:val>
                                            <p:strVal val="#ppt_x"/>
                                          </p:val>
                                        </p:tav>
                                      </p:tavLst>
                                    </p:anim>
                                    <p:anim calcmode="lin" valueType="num">
                                      <p:cBhvr additive="base">
                                        <p:cTn id="136" dur="500" fill="hold"/>
                                        <p:tgtEl>
                                          <p:spTgt spid="57"/>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8"/>
                                        </p:tgtEl>
                                        <p:attrNameLst>
                                          <p:attrName>style.visibility</p:attrName>
                                        </p:attrNameLst>
                                      </p:cBhvr>
                                      <p:to>
                                        <p:strVal val="visible"/>
                                      </p:to>
                                    </p:set>
                                    <p:anim calcmode="lin" valueType="num">
                                      <p:cBhvr additive="base">
                                        <p:cTn id="139" dur="500" fill="hold"/>
                                        <p:tgtEl>
                                          <p:spTgt spid="58"/>
                                        </p:tgtEl>
                                        <p:attrNameLst>
                                          <p:attrName>ppt_x</p:attrName>
                                        </p:attrNameLst>
                                      </p:cBhvr>
                                      <p:tavLst>
                                        <p:tav tm="0">
                                          <p:val>
                                            <p:strVal val="#ppt_x"/>
                                          </p:val>
                                        </p:tav>
                                        <p:tav tm="100000">
                                          <p:val>
                                            <p:strVal val="#ppt_x"/>
                                          </p:val>
                                        </p:tav>
                                      </p:tavLst>
                                    </p:anim>
                                    <p:anim calcmode="lin" valueType="num">
                                      <p:cBhvr additive="base">
                                        <p:cTn id="140" dur="500" fill="hold"/>
                                        <p:tgtEl>
                                          <p:spTgt spid="58"/>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17"/>
                                        </p:tgtEl>
                                        <p:attrNameLst>
                                          <p:attrName>style.visibility</p:attrName>
                                        </p:attrNameLst>
                                      </p:cBhvr>
                                      <p:to>
                                        <p:strVal val="visible"/>
                                      </p:to>
                                    </p:set>
                                    <p:anim calcmode="lin" valueType="num">
                                      <p:cBhvr additive="base">
                                        <p:cTn id="143" dur="500" fill="hold"/>
                                        <p:tgtEl>
                                          <p:spTgt spid="117"/>
                                        </p:tgtEl>
                                        <p:attrNameLst>
                                          <p:attrName>ppt_x</p:attrName>
                                        </p:attrNameLst>
                                      </p:cBhvr>
                                      <p:tavLst>
                                        <p:tav tm="0">
                                          <p:val>
                                            <p:strVal val="#ppt_x"/>
                                          </p:val>
                                        </p:tav>
                                        <p:tav tm="100000">
                                          <p:val>
                                            <p:strVal val="#ppt_x"/>
                                          </p:val>
                                        </p:tav>
                                      </p:tavLst>
                                    </p:anim>
                                    <p:anim calcmode="lin" valueType="num">
                                      <p:cBhvr additive="base">
                                        <p:cTn id="144"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50"/>
                                        </p:tgtEl>
                                        <p:attrNameLst>
                                          <p:attrName>style.visibility</p:attrName>
                                        </p:attrNameLst>
                                      </p:cBhvr>
                                      <p:to>
                                        <p:strVal val="visible"/>
                                      </p:to>
                                    </p:set>
                                    <p:anim calcmode="lin" valueType="num">
                                      <p:cBhvr additive="base">
                                        <p:cTn id="149" dur="500" fill="hold"/>
                                        <p:tgtEl>
                                          <p:spTgt spid="50"/>
                                        </p:tgtEl>
                                        <p:attrNameLst>
                                          <p:attrName>ppt_x</p:attrName>
                                        </p:attrNameLst>
                                      </p:cBhvr>
                                      <p:tavLst>
                                        <p:tav tm="0">
                                          <p:val>
                                            <p:strVal val="#ppt_x"/>
                                          </p:val>
                                        </p:tav>
                                        <p:tav tm="100000">
                                          <p:val>
                                            <p:strVal val="#ppt_x"/>
                                          </p:val>
                                        </p:tav>
                                      </p:tavLst>
                                    </p:anim>
                                    <p:anim calcmode="lin" valueType="num">
                                      <p:cBhvr additive="base">
                                        <p:cTn id="150" dur="500" fill="hold"/>
                                        <p:tgtEl>
                                          <p:spTgt spid="50"/>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51"/>
                                        </p:tgtEl>
                                        <p:attrNameLst>
                                          <p:attrName>style.visibility</p:attrName>
                                        </p:attrNameLst>
                                      </p:cBhvr>
                                      <p:to>
                                        <p:strVal val="visible"/>
                                      </p:to>
                                    </p:set>
                                    <p:anim calcmode="lin" valueType="num">
                                      <p:cBhvr additive="base">
                                        <p:cTn id="153" dur="500" fill="hold"/>
                                        <p:tgtEl>
                                          <p:spTgt spid="51"/>
                                        </p:tgtEl>
                                        <p:attrNameLst>
                                          <p:attrName>ppt_x</p:attrName>
                                        </p:attrNameLst>
                                      </p:cBhvr>
                                      <p:tavLst>
                                        <p:tav tm="0">
                                          <p:val>
                                            <p:strVal val="#ppt_x"/>
                                          </p:val>
                                        </p:tav>
                                        <p:tav tm="100000">
                                          <p:val>
                                            <p:strVal val="#ppt_x"/>
                                          </p:val>
                                        </p:tav>
                                      </p:tavLst>
                                    </p:anim>
                                    <p:anim calcmode="lin" valueType="num">
                                      <p:cBhvr additive="base">
                                        <p:cTn id="154" dur="500" fill="hold"/>
                                        <p:tgtEl>
                                          <p:spTgt spid="5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52"/>
                                        </p:tgtEl>
                                        <p:attrNameLst>
                                          <p:attrName>style.visibility</p:attrName>
                                        </p:attrNameLst>
                                      </p:cBhvr>
                                      <p:to>
                                        <p:strVal val="visible"/>
                                      </p:to>
                                    </p:set>
                                    <p:anim calcmode="lin" valueType="num">
                                      <p:cBhvr additive="base">
                                        <p:cTn id="157" dur="500" fill="hold"/>
                                        <p:tgtEl>
                                          <p:spTgt spid="52"/>
                                        </p:tgtEl>
                                        <p:attrNameLst>
                                          <p:attrName>ppt_x</p:attrName>
                                        </p:attrNameLst>
                                      </p:cBhvr>
                                      <p:tavLst>
                                        <p:tav tm="0">
                                          <p:val>
                                            <p:strVal val="#ppt_x"/>
                                          </p:val>
                                        </p:tav>
                                        <p:tav tm="100000">
                                          <p:val>
                                            <p:strVal val="#ppt_x"/>
                                          </p:val>
                                        </p:tav>
                                      </p:tavLst>
                                    </p:anim>
                                    <p:anim calcmode="lin" valueType="num">
                                      <p:cBhvr additive="base">
                                        <p:cTn id="158" dur="500" fill="hold"/>
                                        <p:tgtEl>
                                          <p:spTgt spid="52"/>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53"/>
                                        </p:tgtEl>
                                        <p:attrNameLst>
                                          <p:attrName>style.visibility</p:attrName>
                                        </p:attrNameLst>
                                      </p:cBhvr>
                                      <p:to>
                                        <p:strVal val="visible"/>
                                      </p:to>
                                    </p:set>
                                    <p:anim calcmode="lin" valueType="num">
                                      <p:cBhvr additive="base">
                                        <p:cTn id="161" dur="500" fill="hold"/>
                                        <p:tgtEl>
                                          <p:spTgt spid="53"/>
                                        </p:tgtEl>
                                        <p:attrNameLst>
                                          <p:attrName>ppt_x</p:attrName>
                                        </p:attrNameLst>
                                      </p:cBhvr>
                                      <p:tavLst>
                                        <p:tav tm="0">
                                          <p:val>
                                            <p:strVal val="#ppt_x"/>
                                          </p:val>
                                        </p:tav>
                                        <p:tav tm="100000">
                                          <p:val>
                                            <p:strVal val="#ppt_x"/>
                                          </p:val>
                                        </p:tav>
                                      </p:tavLst>
                                    </p:anim>
                                    <p:anim calcmode="lin" valueType="num">
                                      <p:cBhvr additive="base">
                                        <p:cTn id="162" dur="500" fill="hold"/>
                                        <p:tgtEl>
                                          <p:spTgt spid="53"/>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68"/>
                                        </p:tgtEl>
                                        <p:attrNameLst>
                                          <p:attrName>style.visibility</p:attrName>
                                        </p:attrNameLst>
                                      </p:cBhvr>
                                      <p:to>
                                        <p:strVal val="visible"/>
                                      </p:to>
                                    </p:set>
                                    <p:anim calcmode="lin" valueType="num">
                                      <p:cBhvr additive="base">
                                        <p:cTn id="165" dur="500" fill="hold"/>
                                        <p:tgtEl>
                                          <p:spTgt spid="68"/>
                                        </p:tgtEl>
                                        <p:attrNameLst>
                                          <p:attrName>ppt_x</p:attrName>
                                        </p:attrNameLst>
                                      </p:cBhvr>
                                      <p:tavLst>
                                        <p:tav tm="0">
                                          <p:val>
                                            <p:strVal val="#ppt_x"/>
                                          </p:val>
                                        </p:tav>
                                        <p:tav tm="100000">
                                          <p:val>
                                            <p:strVal val="#ppt_x"/>
                                          </p:val>
                                        </p:tav>
                                      </p:tavLst>
                                    </p:anim>
                                    <p:anim calcmode="lin" valueType="num">
                                      <p:cBhvr additive="base">
                                        <p:cTn id="166" dur="500" fill="hold"/>
                                        <p:tgtEl>
                                          <p:spTgt spid="68"/>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69"/>
                                        </p:tgtEl>
                                        <p:attrNameLst>
                                          <p:attrName>style.visibility</p:attrName>
                                        </p:attrNameLst>
                                      </p:cBhvr>
                                      <p:to>
                                        <p:strVal val="visible"/>
                                      </p:to>
                                    </p:set>
                                    <p:anim calcmode="lin" valueType="num">
                                      <p:cBhvr additive="base">
                                        <p:cTn id="169" dur="500" fill="hold"/>
                                        <p:tgtEl>
                                          <p:spTgt spid="69"/>
                                        </p:tgtEl>
                                        <p:attrNameLst>
                                          <p:attrName>ppt_x</p:attrName>
                                        </p:attrNameLst>
                                      </p:cBhvr>
                                      <p:tavLst>
                                        <p:tav tm="0">
                                          <p:val>
                                            <p:strVal val="#ppt_x"/>
                                          </p:val>
                                        </p:tav>
                                        <p:tav tm="100000">
                                          <p:val>
                                            <p:strVal val="#ppt_x"/>
                                          </p:val>
                                        </p:tav>
                                      </p:tavLst>
                                    </p:anim>
                                    <p:anim calcmode="lin" valueType="num">
                                      <p:cBhvr additive="base">
                                        <p:cTn id="170" dur="500" fill="hold"/>
                                        <p:tgtEl>
                                          <p:spTgt spid="69"/>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16"/>
                                        </p:tgtEl>
                                        <p:attrNameLst>
                                          <p:attrName>style.visibility</p:attrName>
                                        </p:attrNameLst>
                                      </p:cBhvr>
                                      <p:to>
                                        <p:strVal val="visible"/>
                                      </p:to>
                                    </p:set>
                                    <p:anim calcmode="lin" valueType="num">
                                      <p:cBhvr additive="base">
                                        <p:cTn id="173" dur="500" fill="hold"/>
                                        <p:tgtEl>
                                          <p:spTgt spid="116"/>
                                        </p:tgtEl>
                                        <p:attrNameLst>
                                          <p:attrName>ppt_x</p:attrName>
                                        </p:attrNameLst>
                                      </p:cBhvr>
                                      <p:tavLst>
                                        <p:tav tm="0">
                                          <p:val>
                                            <p:strVal val="#ppt_x"/>
                                          </p:val>
                                        </p:tav>
                                        <p:tav tm="100000">
                                          <p:val>
                                            <p:strVal val="#ppt_x"/>
                                          </p:val>
                                        </p:tav>
                                      </p:tavLst>
                                    </p:anim>
                                    <p:anim calcmode="lin" valueType="num">
                                      <p:cBhvr additive="base">
                                        <p:cTn id="174"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4"/>
                                        </p:tgtEl>
                                        <p:attrNameLst>
                                          <p:attrName>style.visibility</p:attrName>
                                        </p:attrNameLst>
                                      </p:cBhvr>
                                      <p:to>
                                        <p:strVal val="visible"/>
                                      </p:to>
                                    </p:set>
                                    <p:anim calcmode="lin" valueType="num">
                                      <p:cBhvr additive="base">
                                        <p:cTn id="179" dur="500" fill="hold"/>
                                        <p:tgtEl>
                                          <p:spTgt spid="4"/>
                                        </p:tgtEl>
                                        <p:attrNameLst>
                                          <p:attrName>ppt_x</p:attrName>
                                        </p:attrNameLst>
                                      </p:cBhvr>
                                      <p:tavLst>
                                        <p:tav tm="0">
                                          <p:val>
                                            <p:strVal val="#ppt_x"/>
                                          </p:val>
                                        </p:tav>
                                        <p:tav tm="100000">
                                          <p:val>
                                            <p:strVal val="#ppt_x"/>
                                          </p:val>
                                        </p:tav>
                                      </p:tavLst>
                                    </p:anim>
                                    <p:anim calcmode="lin" valueType="num">
                                      <p:cBhvr additive="base">
                                        <p:cTn id="180" dur="500" fill="hold"/>
                                        <p:tgtEl>
                                          <p:spTgt spid="4"/>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5"/>
                                        </p:tgtEl>
                                        <p:attrNameLst>
                                          <p:attrName>style.visibility</p:attrName>
                                        </p:attrNameLst>
                                      </p:cBhvr>
                                      <p:to>
                                        <p:strVal val="visible"/>
                                      </p:to>
                                    </p:set>
                                    <p:anim calcmode="lin" valueType="num">
                                      <p:cBhvr additive="base">
                                        <p:cTn id="183" dur="500" fill="hold"/>
                                        <p:tgtEl>
                                          <p:spTgt spid="5"/>
                                        </p:tgtEl>
                                        <p:attrNameLst>
                                          <p:attrName>ppt_x</p:attrName>
                                        </p:attrNameLst>
                                      </p:cBhvr>
                                      <p:tavLst>
                                        <p:tav tm="0">
                                          <p:val>
                                            <p:strVal val="#ppt_x"/>
                                          </p:val>
                                        </p:tav>
                                        <p:tav tm="100000">
                                          <p:val>
                                            <p:strVal val="#ppt_x"/>
                                          </p:val>
                                        </p:tav>
                                      </p:tavLst>
                                    </p:anim>
                                    <p:anim calcmode="lin" valueType="num">
                                      <p:cBhvr additive="base">
                                        <p:cTn id="184" dur="500" fill="hold"/>
                                        <p:tgtEl>
                                          <p:spTgt spid="5"/>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0"/>
                                  </p:stCondLst>
                                  <p:childTnLst>
                                    <p:set>
                                      <p:cBhvr>
                                        <p:cTn id="186" dur="1" fill="hold">
                                          <p:stCondLst>
                                            <p:cond delay="0"/>
                                          </p:stCondLst>
                                        </p:cTn>
                                        <p:tgtEl>
                                          <p:spTgt spid="6"/>
                                        </p:tgtEl>
                                        <p:attrNameLst>
                                          <p:attrName>style.visibility</p:attrName>
                                        </p:attrNameLst>
                                      </p:cBhvr>
                                      <p:to>
                                        <p:strVal val="visible"/>
                                      </p:to>
                                    </p:set>
                                    <p:anim calcmode="lin" valueType="num">
                                      <p:cBhvr additive="base">
                                        <p:cTn id="187" dur="500" fill="hold"/>
                                        <p:tgtEl>
                                          <p:spTgt spid="6"/>
                                        </p:tgtEl>
                                        <p:attrNameLst>
                                          <p:attrName>ppt_x</p:attrName>
                                        </p:attrNameLst>
                                      </p:cBhvr>
                                      <p:tavLst>
                                        <p:tav tm="0">
                                          <p:val>
                                            <p:strVal val="#ppt_x"/>
                                          </p:val>
                                        </p:tav>
                                        <p:tav tm="100000">
                                          <p:val>
                                            <p:strVal val="#ppt_x"/>
                                          </p:val>
                                        </p:tav>
                                      </p:tavLst>
                                    </p:anim>
                                    <p:anim calcmode="lin" valueType="num">
                                      <p:cBhvr additive="base">
                                        <p:cTn id="188" dur="500" fill="hold"/>
                                        <p:tgtEl>
                                          <p:spTgt spid="6"/>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7"/>
                                        </p:tgtEl>
                                        <p:attrNameLst>
                                          <p:attrName>style.visibility</p:attrName>
                                        </p:attrNameLst>
                                      </p:cBhvr>
                                      <p:to>
                                        <p:strVal val="visible"/>
                                      </p:to>
                                    </p:set>
                                    <p:anim calcmode="lin" valueType="num">
                                      <p:cBhvr additive="base">
                                        <p:cTn id="191" dur="500" fill="hold"/>
                                        <p:tgtEl>
                                          <p:spTgt spid="7"/>
                                        </p:tgtEl>
                                        <p:attrNameLst>
                                          <p:attrName>ppt_x</p:attrName>
                                        </p:attrNameLst>
                                      </p:cBhvr>
                                      <p:tavLst>
                                        <p:tav tm="0">
                                          <p:val>
                                            <p:strVal val="#ppt_x"/>
                                          </p:val>
                                        </p:tav>
                                        <p:tav tm="100000">
                                          <p:val>
                                            <p:strVal val="#ppt_x"/>
                                          </p:val>
                                        </p:tav>
                                      </p:tavLst>
                                    </p:anim>
                                    <p:anim calcmode="lin" valueType="num">
                                      <p:cBhvr additive="base">
                                        <p:cTn id="19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8"/>
                                        </p:tgtEl>
                                        <p:attrNameLst>
                                          <p:attrName>style.visibility</p:attrName>
                                        </p:attrNameLst>
                                      </p:cBhvr>
                                      <p:to>
                                        <p:strVal val="visible"/>
                                      </p:to>
                                    </p:set>
                                    <p:anim calcmode="lin" valueType="num">
                                      <p:cBhvr additive="base">
                                        <p:cTn id="197" dur="500" fill="hold"/>
                                        <p:tgtEl>
                                          <p:spTgt spid="8"/>
                                        </p:tgtEl>
                                        <p:attrNameLst>
                                          <p:attrName>ppt_x</p:attrName>
                                        </p:attrNameLst>
                                      </p:cBhvr>
                                      <p:tavLst>
                                        <p:tav tm="0">
                                          <p:val>
                                            <p:strVal val="#ppt_x"/>
                                          </p:val>
                                        </p:tav>
                                        <p:tav tm="100000">
                                          <p:val>
                                            <p:strVal val="#ppt_x"/>
                                          </p:val>
                                        </p:tav>
                                      </p:tavLst>
                                    </p:anim>
                                    <p:anim calcmode="lin" valueType="num">
                                      <p:cBhvr additive="base">
                                        <p:cTn id="198" dur="500" fill="hold"/>
                                        <p:tgtEl>
                                          <p:spTgt spid="8"/>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9"/>
                                        </p:tgtEl>
                                        <p:attrNameLst>
                                          <p:attrName>style.visibility</p:attrName>
                                        </p:attrNameLst>
                                      </p:cBhvr>
                                      <p:to>
                                        <p:strVal val="visible"/>
                                      </p:to>
                                    </p:set>
                                    <p:anim calcmode="lin" valueType="num">
                                      <p:cBhvr additive="base">
                                        <p:cTn id="201" dur="500" fill="hold"/>
                                        <p:tgtEl>
                                          <p:spTgt spid="9"/>
                                        </p:tgtEl>
                                        <p:attrNameLst>
                                          <p:attrName>ppt_x</p:attrName>
                                        </p:attrNameLst>
                                      </p:cBhvr>
                                      <p:tavLst>
                                        <p:tav tm="0">
                                          <p:val>
                                            <p:strVal val="#ppt_x"/>
                                          </p:val>
                                        </p:tav>
                                        <p:tav tm="100000">
                                          <p:val>
                                            <p:strVal val="#ppt_x"/>
                                          </p:val>
                                        </p:tav>
                                      </p:tavLst>
                                    </p:anim>
                                    <p:anim calcmode="lin" valueType="num">
                                      <p:cBhvr additive="base">
                                        <p:cTn id="202" dur="500" fill="hold"/>
                                        <p:tgtEl>
                                          <p:spTgt spid="9"/>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10"/>
                                        </p:tgtEl>
                                        <p:attrNameLst>
                                          <p:attrName>style.visibility</p:attrName>
                                        </p:attrNameLst>
                                      </p:cBhvr>
                                      <p:to>
                                        <p:strVal val="visible"/>
                                      </p:to>
                                    </p:set>
                                    <p:anim calcmode="lin" valueType="num">
                                      <p:cBhvr additive="base">
                                        <p:cTn id="205" dur="500" fill="hold"/>
                                        <p:tgtEl>
                                          <p:spTgt spid="10"/>
                                        </p:tgtEl>
                                        <p:attrNameLst>
                                          <p:attrName>ppt_x</p:attrName>
                                        </p:attrNameLst>
                                      </p:cBhvr>
                                      <p:tavLst>
                                        <p:tav tm="0">
                                          <p:val>
                                            <p:strVal val="#ppt_x"/>
                                          </p:val>
                                        </p:tav>
                                        <p:tav tm="100000">
                                          <p:val>
                                            <p:strVal val="#ppt_x"/>
                                          </p:val>
                                        </p:tav>
                                      </p:tavLst>
                                    </p:anim>
                                    <p:anim calcmode="lin" valueType="num">
                                      <p:cBhvr additive="base">
                                        <p:cTn id="206" dur="500" fill="hold"/>
                                        <p:tgtEl>
                                          <p:spTgt spid="10"/>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11"/>
                                        </p:tgtEl>
                                        <p:attrNameLst>
                                          <p:attrName>style.visibility</p:attrName>
                                        </p:attrNameLst>
                                      </p:cBhvr>
                                      <p:to>
                                        <p:strVal val="visible"/>
                                      </p:to>
                                    </p:set>
                                    <p:anim calcmode="lin" valueType="num">
                                      <p:cBhvr additive="base">
                                        <p:cTn id="209" dur="500" fill="hold"/>
                                        <p:tgtEl>
                                          <p:spTgt spid="11"/>
                                        </p:tgtEl>
                                        <p:attrNameLst>
                                          <p:attrName>ppt_x</p:attrName>
                                        </p:attrNameLst>
                                      </p:cBhvr>
                                      <p:tavLst>
                                        <p:tav tm="0">
                                          <p:val>
                                            <p:strVal val="#ppt_x"/>
                                          </p:val>
                                        </p:tav>
                                        <p:tav tm="100000">
                                          <p:val>
                                            <p:strVal val="#ppt_x"/>
                                          </p:val>
                                        </p:tav>
                                      </p:tavLst>
                                    </p:anim>
                                    <p:anim calcmode="lin" valueType="num">
                                      <p:cBhvr additive="base">
                                        <p:cTn id="210" dur="500" fill="hold"/>
                                        <p:tgtEl>
                                          <p:spTgt spid="11"/>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101"/>
                                        </p:tgtEl>
                                        <p:attrNameLst>
                                          <p:attrName>style.visibility</p:attrName>
                                        </p:attrNameLst>
                                      </p:cBhvr>
                                      <p:to>
                                        <p:strVal val="visible"/>
                                      </p:to>
                                    </p:set>
                                    <p:anim calcmode="lin" valueType="num">
                                      <p:cBhvr additive="base">
                                        <p:cTn id="213" dur="500" fill="hold"/>
                                        <p:tgtEl>
                                          <p:spTgt spid="101"/>
                                        </p:tgtEl>
                                        <p:attrNameLst>
                                          <p:attrName>ppt_x</p:attrName>
                                        </p:attrNameLst>
                                      </p:cBhvr>
                                      <p:tavLst>
                                        <p:tav tm="0">
                                          <p:val>
                                            <p:strVal val="#ppt_x"/>
                                          </p:val>
                                        </p:tav>
                                        <p:tav tm="100000">
                                          <p:val>
                                            <p:strVal val="#ppt_x"/>
                                          </p:val>
                                        </p:tav>
                                      </p:tavLst>
                                    </p:anim>
                                    <p:anim calcmode="lin" valueType="num">
                                      <p:cBhvr additive="base">
                                        <p:cTn id="214" dur="500" fill="hold"/>
                                        <p:tgtEl>
                                          <p:spTgt spid="101"/>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102"/>
                                        </p:tgtEl>
                                        <p:attrNameLst>
                                          <p:attrName>style.visibility</p:attrName>
                                        </p:attrNameLst>
                                      </p:cBhvr>
                                      <p:to>
                                        <p:strVal val="visible"/>
                                      </p:to>
                                    </p:set>
                                    <p:anim calcmode="lin" valueType="num">
                                      <p:cBhvr additive="base">
                                        <p:cTn id="217" dur="500" fill="hold"/>
                                        <p:tgtEl>
                                          <p:spTgt spid="102"/>
                                        </p:tgtEl>
                                        <p:attrNameLst>
                                          <p:attrName>ppt_x</p:attrName>
                                        </p:attrNameLst>
                                      </p:cBhvr>
                                      <p:tavLst>
                                        <p:tav tm="0">
                                          <p:val>
                                            <p:strVal val="#ppt_x"/>
                                          </p:val>
                                        </p:tav>
                                        <p:tav tm="100000">
                                          <p:val>
                                            <p:strVal val="#ppt_x"/>
                                          </p:val>
                                        </p:tav>
                                      </p:tavLst>
                                    </p:anim>
                                    <p:anim calcmode="lin" valueType="num">
                                      <p:cBhvr additive="base">
                                        <p:cTn id="21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59"/>
                                        </p:tgtEl>
                                        <p:attrNameLst>
                                          <p:attrName>style.visibility</p:attrName>
                                        </p:attrNameLst>
                                      </p:cBhvr>
                                      <p:to>
                                        <p:strVal val="visible"/>
                                      </p:to>
                                    </p:set>
                                    <p:anim calcmode="lin" valueType="num">
                                      <p:cBhvr additive="base">
                                        <p:cTn id="223" dur="500" fill="hold"/>
                                        <p:tgtEl>
                                          <p:spTgt spid="59"/>
                                        </p:tgtEl>
                                        <p:attrNameLst>
                                          <p:attrName>ppt_x</p:attrName>
                                        </p:attrNameLst>
                                      </p:cBhvr>
                                      <p:tavLst>
                                        <p:tav tm="0">
                                          <p:val>
                                            <p:strVal val="#ppt_x"/>
                                          </p:val>
                                        </p:tav>
                                        <p:tav tm="100000">
                                          <p:val>
                                            <p:strVal val="#ppt_x"/>
                                          </p:val>
                                        </p:tav>
                                      </p:tavLst>
                                    </p:anim>
                                    <p:anim calcmode="lin" valueType="num">
                                      <p:cBhvr additive="base">
                                        <p:cTn id="224" dur="500" fill="hold"/>
                                        <p:tgtEl>
                                          <p:spTgt spid="59"/>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60"/>
                                        </p:tgtEl>
                                        <p:attrNameLst>
                                          <p:attrName>style.visibility</p:attrName>
                                        </p:attrNameLst>
                                      </p:cBhvr>
                                      <p:to>
                                        <p:strVal val="visible"/>
                                      </p:to>
                                    </p:set>
                                    <p:anim calcmode="lin" valueType="num">
                                      <p:cBhvr additive="base">
                                        <p:cTn id="227" dur="500" fill="hold"/>
                                        <p:tgtEl>
                                          <p:spTgt spid="60"/>
                                        </p:tgtEl>
                                        <p:attrNameLst>
                                          <p:attrName>ppt_x</p:attrName>
                                        </p:attrNameLst>
                                      </p:cBhvr>
                                      <p:tavLst>
                                        <p:tav tm="0">
                                          <p:val>
                                            <p:strVal val="#ppt_x"/>
                                          </p:val>
                                        </p:tav>
                                        <p:tav tm="100000">
                                          <p:val>
                                            <p:strVal val="#ppt_x"/>
                                          </p:val>
                                        </p:tav>
                                      </p:tavLst>
                                    </p:anim>
                                    <p:anim calcmode="lin" valueType="num">
                                      <p:cBhvr additive="base">
                                        <p:cTn id="228" dur="500" fill="hold"/>
                                        <p:tgtEl>
                                          <p:spTgt spid="60"/>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61"/>
                                        </p:tgtEl>
                                        <p:attrNameLst>
                                          <p:attrName>style.visibility</p:attrName>
                                        </p:attrNameLst>
                                      </p:cBhvr>
                                      <p:to>
                                        <p:strVal val="visible"/>
                                      </p:to>
                                    </p:set>
                                    <p:anim calcmode="lin" valueType="num">
                                      <p:cBhvr additive="base">
                                        <p:cTn id="231" dur="500" fill="hold"/>
                                        <p:tgtEl>
                                          <p:spTgt spid="61"/>
                                        </p:tgtEl>
                                        <p:attrNameLst>
                                          <p:attrName>ppt_x</p:attrName>
                                        </p:attrNameLst>
                                      </p:cBhvr>
                                      <p:tavLst>
                                        <p:tav tm="0">
                                          <p:val>
                                            <p:strVal val="#ppt_x"/>
                                          </p:val>
                                        </p:tav>
                                        <p:tav tm="100000">
                                          <p:val>
                                            <p:strVal val="#ppt_x"/>
                                          </p:val>
                                        </p:tav>
                                      </p:tavLst>
                                    </p:anim>
                                    <p:anim calcmode="lin" valueType="num">
                                      <p:cBhvr additive="base">
                                        <p:cTn id="232" dur="500" fill="hold"/>
                                        <p:tgtEl>
                                          <p:spTgt spid="61"/>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66"/>
                                        </p:tgtEl>
                                        <p:attrNameLst>
                                          <p:attrName>style.visibility</p:attrName>
                                        </p:attrNameLst>
                                      </p:cBhvr>
                                      <p:to>
                                        <p:strVal val="visible"/>
                                      </p:to>
                                    </p:set>
                                    <p:anim calcmode="lin" valueType="num">
                                      <p:cBhvr additive="base">
                                        <p:cTn id="235" dur="500" fill="hold"/>
                                        <p:tgtEl>
                                          <p:spTgt spid="66"/>
                                        </p:tgtEl>
                                        <p:attrNameLst>
                                          <p:attrName>ppt_x</p:attrName>
                                        </p:attrNameLst>
                                      </p:cBhvr>
                                      <p:tavLst>
                                        <p:tav tm="0">
                                          <p:val>
                                            <p:strVal val="#ppt_x"/>
                                          </p:val>
                                        </p:tav>
                                        <p:tav tm="100000">
                                          <p:val>
                                            <p:strVal val="#ppt_x"/>
                                          </p:val>
                                        </p:tav>
                                      </p:tavLst>
                                    </p:anim>
                                    <p:anim calcmode="lin" valueType="num">
                                      <p:cBhvr additive="base">
                                        <p:cTn id="236" dur="500" fill="hold"/>
                                        <p:tgtEl>
                                          <p:spTgt spid="66"/>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118"/>
                                        </p:tgtEl>
                                        <p:attrNameLst>
                                          <p:attrName>style.visibility</p:attrName>
                                        </p:attrNameLst>
                                      </p:cBhvr>
                                      <p:to>
                                        <p:strVal val="visible"/>
                                      </p:to>
                                    </p:set>
                                    <p:anim calcmode="lin" valueType="num">
                                      <p:cBhvr additive="base">
                                        <p:cTn id="239" dur="500" fill="hold"/>
                                        <p:tgtEl>
                                          <p:spTgt spid="118"/>
                                        </p:tgtEl>
                                        <p:attrNameLst>
                                          <p:attrName>ppt_x</p:attrName>
                                        </p:attrNameLst>
                                      </p:cBhvr>
                                      <p:tavLst>
                                        <p:tav tm="0">
                                          <p:val>
                                            <p:strVal val="#ppt_x"/>
                                          </p:val>
                                        </p:tav>
                                        <p:tav tm="100000">
                                          <p:val>
                                            <p:strVal val="#ppt_x"/>
                                          </p:val>
                                        </p:tav>
                                      </p:tavLst>
                                    </p:anim>
                                    <p:anim calcmode="lin" valueType="num">
                                      <p:cBhvr additive="base">
                                        <p:cTn id="240"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grpId="0" nodeType="clickEffect">
                                  <p:stCondLst>
                                    <p:cond delay="0"/>
                                  </p:stCondLst>
                                  <p:childTnLst>
                                    <p:set>
                                      <p:cBhvr>
                                        <p:cTn id="244" dur="1" fill="hold">
                                          <p:stCondLst>
                                            <p:cond delay="0"/>
                                          </p:stCondLst>
                                        </p:cTn>
                                        <p:tgtEl>
                                          <p:spTgt spid="62"/>
                                        </p:tgtEl>
                                        <p:attrNameLst>
                                          <p:attrName>style.visibility</p:attrName>
                                        </p:attrNameLst>
                                      </p:cBhvr>
                                      <p:to>
                                        <p:strVal val="visible"/>
                                      </p:to>
                                    </p:set>
                                    <p:anim calcmode="lin" valueType="num">
                                      <p:cBhvr additive="base">
                                        <p:cTn id="245" dur="500" fill="hold"/>
                                        <p:tgtEl>
                                          <p:spTgt spid="62"/>
                                        </p:tgtEl>
                                        <p:attrNameLst>
                                          <p:attrName>ppt_x</p:attrName>
                                        </p:attrNameLst>
                                      </p:cBhvr>
                                      <p:tavLst>
                                        <p:tav tm="0">
                                          <p:val>
                                            <p:strVal val="#ppt_x"/>
                                          </p:val>
                                        </p:tav>
                                        <p:tav tm="100000">
                                          <p:val>
                                            <p:strVal val="#ppt_x"/>
                                          </p:val>
                                        </p:tav>
                                      </p:tavLst>
                                    </p:anim>
                                    <p:anim calcmode="lin" valueType="num">
                                      <p:cBhvr additive="base">
                                        <p:cTn id="246" dur="500" fill="hold"/>
                                        <p:tgtEl>
                                          <p:spTgt spid="62"/>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63"/>
                                        </p:tgtEl>
                                        <p:attrNameLst>
                                          <p:attrName>style.visibility</p:attrName>
                                        </p:attrNameLst>
                                      </p:cBhvr>
                                      <p:to>
                                        <p:strVal val="visible"/>
                                      </p:to>
                                    </p:set>
                                    <p:anim calcmode="lin" valueType="num">
                                      <p:cBhvr additive="base">
                                        <p:cTn id="249" dur="500" fill="hold"/>
                                        <p:tgtEl>
                                          <p:spTgt spid="63"/>
                                        </p:tgtEl>
                                        <p:attrNameLst>
                                          <p:attrName>ppt_x</p:attrName>
                                        </p:attrNameLst>
                                      </p:cBhvr>
                                      <p:tavLst>
                                        <p:tav tm="0">
                                          <p:val>
                                            <p:strVal val="#ppt_x"/>
                                          </p:val>
                                        </p:tav>
                                        <p:tav tm="100000">
                                          <p:val>
                                            <p:strVal val="#ppt_x"/>
                                          </p:val>
                                        </p:tav>
                                      </p:tavLst>
                                    </p:anim>
                                    <p:anim calcmode="lin" valueType="num">
                                      <p:cBhvr additive="base">
                                        <p:cTn id="250" dur="500" fill="hold"/>
                                        <p:tgtEl>
                                          <p:spTgt spid="63"/>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64"/>
                                        </p:tgtEl>
                                        <p:attrNameLst>
                                          <p:attrName>style.visibility</p:attrName>
                                        </p:attrNameLst>
                                      </p:cBhvr>
                                      <p:to>
                                        <p:strVal val="visible"/>
                                      </p:to>
                                    </p:set>
                                    <p:anim calcmode="lin" valueType="num">
                                      <p:cBhvr additive="base">
                                        <p:cTn id="253" dur="500" fill="hold"/>
                                        <p:tgtEl>
                                          <p:spTgt spid="64"/>
                                        </p:tgtEl>
                                        <p:attrNameLst>
                                          <p:attrName>ppt_x</p:attrName>
                                        </p:attrNameLst>
                                      </p:cBhvr>
                                      <p:tavLst>
                                        <p:tav tm="0">
                                          <p:val>
                                            <p:strVal val="#ppt_x"/>
                                          </p:val>
                                        </p:tav>
                                        <p:tav tm="100000">
                                          <p:val>
                                            <p:strVal val="#ppt_x"/>
                                          </p:val>
                                        </p:tav>
                                      </p:tavLst>
                                    </p:anim>
                                    <p:anim calcmode="lin" valueType="num">
                                      <p:cBhvr additive="base">
                                        <p:cTn id="254" dur="500" fill="hold"/>
                                        <p:tgtEl>
                                          <p:spTgt spid="64"/>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65"/>
                                        </p:tgtEl>
                                        <p:attrNameLst>
                                          <p:attrName>style.visibility</p:attrName>
                                        </p:attrNameLst>
                                      </p:cBhvr>
                                      <p:to>
                                        <p:strVal val="visible"/>
                                      </p:to>
                                    </p:set>
                                    <p:anim calcmode="lin" valueType="num">
                                      <p:cBhvr additive="base">
                                        <p:cTn id="257" dur="500" fill="hold"/>
                                        <p:tgtEl>
                                          <p:spTgt spid="65"/>
                                        </p:tgtEl>
                                        <p:attrNameLst>
                                          <p:attrName>ppt_x</p:attrName>
                                        </p:attrNameLst>
                                      </p:cBhvr>
                                      <p:tavLst>
                                        <p:tav tm="0">
                                          <p:val>
                                            <p:strVal val="#ppt_x"/>
                                          </p:val>
                                        </p:tav>
                                        <p:tav tm="100000">
                                          <p:val>
                                            <p:strVal val="#ppt_x"/>
                                          </p:val>
                                        </p:tav>
                                      </p:tavLst>
                                    </p:anim>
                                    <p:anim calcmode="lin" valueType="num">
                                      <p:cBhvr additive="base">
                                        <p:cTn id="258" dur="500" fill="hold"/>
                                        <p:tgtEl>
                                          <p:spTgt spid="65"/>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71"/>
                                        </p:tgtEl>
                                        <p:attrNameLst>
                                          <p:attrName>style.visibility</p:attrName>
                                        </p:attrNameLst>
                                      </p:cBhvr>
                                      <p:to>
                                        <p:strVal val="visible"/>
                                      </p:to>
                                    </p:set>
                                    <p:anim calcmode="lin" valueType="num">
                                      <p:cBhvr additive="base">
                                        <p:cTn id="261" dur="500" fill="hold"/>
                                        <p:tgtEl>
                                          <p:spTgt spid="71"/>
                                        </p:tgtEl>
                                        <p:attrNameLst>
                                          <p:attrName>ppt_x</p:attrName>
                                        </p:attrNameLst>
                                      </p:cBhvr>
                                      <p:tavLst>
                                        <p:tav tm="0">
                                          <p:val>
                                            <p:strVal val="#ppt_x"/>
                                          </p:val>
                                        </p:tav>
                                        <p:tav tm="100000">
                                          <p:val>
                                            <p:strVal val="#ppt_x"/>
                                          </p:val>
                                        </p:tav>
                                      </p:tavLst>
                                    </p:anim>
                                    <p:anim calcmode="lin" valueType="num">
                                      <p:cBhvr additive="base">
                                        <p:cTn id="262" dur="500" fill="hold"/>
                                        <p:tgtEl>
                                          <p:spTgt spid="71"/>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119"/>
                                        </p:tgtEl>
                                        <p:attrNameLst>
                                          <p:attrName>style.visibility</p:attrName>
                                        </p:attrNameLst>
                                      </p:cBhvr>
                                      <p:to>
                                        <p:strVal val="visible"/>
                                      </p:to>
                                    </p:set>
                                    <p:anim calcmode="lin" valueType="num">
                                      <p:cBhvr additive="base">
                                        <p:cTn id="265" dur="500" fill="hold"/>
                                        <p:tgtEl>
                                          <p:spTgt spid="119"/>
                                        </p:tgtEl>
                                        <p:attrNameLst>
                                          <p:attrName>ppt_x</p:attrName>
                                        </p:attrNameLst>
                                      </p:cBhvr>
                                      <p:tavLst>
                                        <p:tav tm="0">
                                          <p:val>
                                            <p:strVal val="#ppt_x"/>
                                          </p:val>
                                        </p:tav>
                                        <p:tav tm="100000">
                                          <p:val>
                                            <p:strVal val="#ppt_x"/>
                                          </p:val>
                                        </p:tav>
                                      </p:tavLst>
                                    </p:anim>
                                    <p:anim calcmode="lin" valueType="num">
                                      <p:cBhvr additive="base">
                                        <p:cTn id="26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73"/>
                                        </p:tgtEl>
                                        <p:attrNameLst>
                                          <p:attrName>style.visibility</p:attrName>
                                        </p:attrNameLst>
                                      </p:cBhvr>
                                      <p:to>
                                        <p:strVal val="visible"/>
                                      </p:to>
                                    </p:set>
                                    <p:anim calcmode="lin" valueType="num">
                                      <p:cBhvr additive="base">
                                        <p:cTn id="271" dur="500" fill="hold"/>
                                        <p:tgtEl>
                                          <p:spTgt spid="73"/>
                                        </p:tgtEl>
                                        <p:attrNameLst>
                                          <p:attrName>ppt_x</p:attrName>
                                        </p:attrNameLst>
                                      </p:cBhvr>
                                      <p:tavLst>
                                        <p:tav tm="0">
                                          <p:val>
                                            <p:strVal val="#ppt_x"/>
                                          </p:val>
                                        </p:tav>
                                        <p:tav tm="100000">
                                          <p:val>
                                            <p:strVal val="#ppt_x"/>
                                          </p:val>
                                        </p:tav>
                                      </p:tavLst>
                                    </p:anim>
                                    <p:anim calcmode="lin" valueType="num">
                                      <p:cBhvr additive="base">
                                        <p:cTn id="272" dur="500" fill="hold"/>
                                        <p:tgtEl>
                                          <p:spTgt spid="73"/>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74"/>
                                        </p:tgtEl>
                                        <p:attrNameLst>
                                          <p:attrName>style.visibility</p:attrName>
                                        </p:attrNameLst>
                                      </p:cBhvr>
                                      <p:to>
                                        <p:strVal val="visible"/>
                                      </p:to>
                                    </p:set>
                                    <p:anim calcmode="lin" valueType="num">
                                      <p:cBhvr additive="base">
                                        <p:cTn id="275" dur="500" fill="hold"/>
                                        <p:tgtEl>
                                          <p:spTgt spid="74"/>
                                        </p:tgtEl>
                                        <p:attrNameLst>
                                          <p:attrName>ppt_x</p:attrName>
                                        </p:attrNameLst>
                                      </p:cBhvr>
                                      <p:tavLst>
                                        <p:tav tm="0">
                                          <p:val>
                                            <p:strVal val="#ppt_x"/>
                                          </p:val>
                                        </p:tav>
                                        <p:tav tm="100000">
                                          <p:val>
                                            <p:strVal val="#ppt_x"/>
                                          </p:val>
                                        </p:tav>
                                      </p:tavLst>
                                    </p:anim>
                                    <p:anim calcmode="lin" valueType="num">
                                      <p:cBhvr additive="base">
                                        <p:cTn id="276" dur="500" fill="hold"/>
                                        <p:tgtEl>
                                          <p:spTgt spid="74"/>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83"/>
                                        </p:tgtEl>
                                        <p:attrNameLst>
                                          <p:attrName>style.visibility</p:attrName>
                                        </p:attrNameLst>
                                      </p:cBhvr>
                                      <p:to>
                                        <p:strVal val="visible"/>
                                      </p:to>
                                    </p:set>
                                    <p:anim calcmode="lin" valueType="num">
                                      <p:cBhvr additive="base">
                                        <p:cTn id="279" dur="500" fill="hold"/>
                                        <p:tgtEl>
                                          <p:spTgt spid="83"/>
                                        </p:tgtEl>
                                        <p:attrNameLst>
                                          <p:attrName>ppt_x</p:attrName>
                                        </p:attrNameLst>
                                      </p:cBhvr>
                                      <p:tavLst>
                                        <p:tav tm="0">
                                          <p:val>
                                            <p:strVal val="#ppt_x"/>
                                          </p:val>
                                        </p:tav>
                                        <p:tav tm="100000">
                                          <p:val>
                                            <p:strVal val="#ppt_x"/>
                                          </p:val>
                                        </p:tav>
                                      </p:tavLst>
                                    </p:anim>
                                    <p:anim calcmode="lin" valueType="num">
                                      <p:cBhvr additive="base">
                                        <p:cTn id="280" dur="500" fill="hold"/>
                                        <p:tgtEl>
                                          <p:spTgt spid="83"/>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0"/>
                                  </p:stCondLst>
                                  <p:childTnLst>
                                    <p:set>
                                      <p:cBhvr>
                                        <p:cTn id="282" dur="1" fill="hold">
                                          <p:stCondLst>
                                            <p:cond delay="0"/>
                                          </p:stCondLst>
                                        </p:cTn>
                                        <p:tgtEl>
                                          <p:spTgt spid="84"/>
                                        </p:tgtEl>
                                        <p:attrNameLst>
                                          <p:attrName>style.visibility</p:attrName>
                                        </p:attrNameLst>
                                      </p:cBhvr>
                                      <p:to>
                                        <p:strVal val="visible"/>
                                      </p:to>
                                    </p:set>
                                    <p:anim calcmode="lin" valueType="num">
                                      <p:cBhvr additive="base">
                                        <p:cTn id="283" dur="500" fill="hold"/>
                                        <p:tgtEl>
                                          <p:spTgt spid="84"/>
                                        </p:tgtEl>
                                        <p:attrNameLst>
                                          <p:attrName>ppt_x</p:attrName>
                                        </p:attrNameLst>
                                      </p:cBhvr>
                                      <p:tavLst>
                                        <p:tav tm="0">
                                          <p:val>
                                            <p:strVal val="#ppt_x"/>
                                          </p:val>
                                        </p:tav>
                                        <p:tav tm="100000">
                                          <p:val>
                                            <p:strVal val="#ppt_x"/>
                                          </p:val>
                                        </p:tav>
                                      </p:tavLst>
                                    </p:anim>
                                    <p:anim calcmode="lin" valueType="num">
                                      <p:cBhvr additive="base">
                                        <p:cTn id="284" dur="500" fill="hold"/>
                                        <p:tgtEl>
                                          <p:spTgt spid="84"/>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0"/>
                                  </p:stCondLst>
                                  <p:childTnLst>
                                    <p:set>
                                      <p:cBhvr>
                                        <p:cTn id="286" dur="1" fill="hold">
                                          <p:stCondLst>
                                            <p:cond delay="0"/>
                                          </p:stCondLst>
                                        </p:cTn>
                                        <p:tgtEl>
                                          <p:spTgt spid="85"/>
                                        </p:tgtEl>
                                        <p:attrNameLst>
                                          <p:attrName>style.visibility</p:attrName>
                                        </p:attrNameLst>
                                      </p:cBhvr>
                                      <p:to>
                                        <p:strVal val="visible"/>
                                      </p:to>
                                    </p:set>
                                    <p:anim calcmode="lin" valueType="num">
                                      <p:cBhvr additive="base">
                                        <p:cTn id="287" dur="500" fill="hold"/>
                                        <p:tgtEl>
                                          <p:spTgt spid="85"/>
                                        </p:tgtEl>
                                        <p:attrNameLst>
                                          <p:attrName>ppt_x</p:attrName>
                                        </p:attrNameLst>
                                      </p:cBhvr>
                                      <p:tavLst>
                                        <p:tav tm="0">
                                          <p:val>
                                            <p:strVal val="#ppt_x"/>
                                          </p:val>
                                        </p:tav>
                                        <p:tav tm="100000">
                                          <p:val>
                                            <p:strVal val="#ppt_x"/>
                                          </p:val>
                                        </p:tav>
                                      </p:tavLst>
                                    </p:anim>
                                    <p:anim calcmode="lin" valueType="num">
                                      <p:cBhvr additive="base">
                                        <p:cTn id="288" dur="500" fill="hold"/>
                                        <p:tgtEl>
                                          <p:spTgt spid="85"/>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0"/>
                                  </p:stCondLst>
                                  <p:childTnLst>
                                    <p:set>
                                      <p:cBhvr>
                                        <p:cTn id="290" dur="1" fill="hold">
                                          <p:stCondLst>
                                            <p:cond delay="0"/>
                                          </p:stCondLst>
                                        </p:cTn>
                                        <p:tgtEl>
                                          <p:spTgt spid="86"/>
                                        </p:tgtEl>
                                        <p:attrNameLst>
                                          <p:attrName>style.visibility</p:attrName>
                                        </p:attrNameLst>
                                      </p:cBhvr>
                                      <p:to>
                                        <p:strVal val="visible"/>
                                      </p:to>
                                    </p:set>
                                    <p:anim calcmode="lin" valueType="num">
                                      <p:cBhvr additive="base">
                                        <p:cTn id="291" dur="500" fill="hold"/>
                                        <p:tgtEl>
                                          <p:spTgt spid="86"/>
                                        </p:tgtEl>
                                        <p:attrNameLst>
                                          <p:attrName>ppt_x</p:attrName>
                                        </p:attrNameLst>
                                      </p:cBhvr>
                                      <p:tavLst>
                                        <p:tav tm="0">
                                          <p:val>
                                            <p:strVal val="#ppt_x"/>
                                          </p:val>
                                        </p:tav>
                                        <p:tav tm="100000">
                                          <p:val>
                                            <p:strVal val="#ppt_x"/>
                                          </p:val>
                                        </p:tav>
                                      </p:tavLst>
                                    </p:anim>
                                    <p:anim calcmode="lin" valueType="num">
                                      <p:cBhvr additive="base">
                                        <p:cTn id="292"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2" presetClass="entr" presetSubtype="4" fill="hold" grpId="0" nodeType="clickEffect">
                                  <p:stCondLst>
                                    <p:cond delay="0"/>
                                  </p:stCondLst>
                                  <p:childTnLst>
                                    <p:set>
                                      <p:cBhvr>
                                        <p:cTn id="296" dur="1" fill="hold">
                                          <p:stCondLst>
                                            <p:cond delay="0"/>
                                          </p:stCondLst>
                                        </p:cTn>
                                        <p:tgtEl>
                                          <p:spTgt spid="87"/>
                                        </p:tgtEl>
                                        <p:attrNameLst>
                                          <p:attrName>style.visibility</p:attrName>
                                        </p:attrNameLst>
                                      </p:cBhvr>
                                      <p:to>
                                        <p:strVal val="visible"/>
                                      </p:to>
                                    </p:set>
                                    <p:anim calcmode="lin" valueType="num">
                                      <p:cBhvr additive="base">
                                        <p:cTn id="297" dur="500" fill="hold"/>
                                        <p:tgtEl>
                                          <p:spTgt spid="87"/>
                                        </p:tgtEl>
                                        <p:attrNameLst>
                                          <p:attrName>ppt_x</p:attrName>
                                        </p:attrNameLst>
                                      </p:cBhvr>
                                      <p:tavLst>
                                        <p:tav tm="0">
                                          <p:val>
                                            <p:strVal val="#ppt_x"/>
                                          </p:val>
                                        </p:tav>
                                        <p:tav tm="100000">
                                          <p:val>
                                            <p:strVal val="#ppt_x"/>
                                          </p:val>
                                        </p:tav>
                                      </p:tavLst>
                                    </p:anim>
                                    <p:anim calcmode="lin" valueType="num">
                                      <p:cBhvr additive="base">
                                        <p:cTn id="298" dur="500" fill="hold"/>
                                        <p:tgtEl>
                                          <p:spTgt spid="87"/>
                                        </p:tgtEl>
                                        <p:attrNameLst>
                                          <p:attrName>ppt_y</p:attrName>
                                        </p:attrNameLst>
                                      </p:cBhvr>
                                      <p:tavLst>
                                        <p:tav tm="0">
                                          <p:val>
                                            <p:strVal val="1+#ppt_h/2"/>
                                          </p:val>
                                        </p:tav>
                                        <p:tav tm="100000">
                                          <p:val>
                                            <p:strVal val="#ppt_y"/>
                                          </p:val>
                                        </p:tav>
                                      </p:tavLst>
                                    </p:anim>
                                  </p:childTnLst>
                                </p:cTn>
                              </p:par>
                              <p:par>
                                <p:cTn id="299" presetID="2" presetClass="entr" presetSubtype="4" fill="hold" grpId="0" nodeType="withEffect">
                                  <p:stCondLst>
                                    <p:cond delay="0"/>
                                  </p:stCondLst>
                                  <p:childTnLst>
                                    <p:set>
                                      <p:cBhvr>
                                        <p:cTn id="300" dur="1" fill="hold">
                                          <p:stCondLst>
                                            <p:cond delay="0"/>
                                          </p:stCondLst>
                                        </p:cTn>
                                        <p:tgtEl>
                                          <p:spTgt spid="88"/>
                                        </p:tgtEl>
                                        <p:attrNameLst>
                                          <p:attrName>style.visibility</p:attrName>
                                        </p:attrNameLst>
                                      </p:cBhvr>
                                      <p:to>
                                        <p:strVal val="visible"/>
                                      </p:to>
                                    </p:set>
                                    <p:anim calcmode="lin" valueType="num">
                                      <p:cBhvr additive="base">
                                        <p:cTn id="301" dur="500" fill="hold"/>
                                        <p:tgtEl>
                                          <p:spTgt spid="88"/>
                                        </p:tgtEl>
                                        <p:attrNameLst>
                                          <p:attrName>ppt_x</p:attrName>
                                        </p:attrNameLst>
                                      </p:cBhvr>
                                      <p:tavLst>
                                        <p:tav tm="0">
                                          <p:val>
                                            <p:strVal val="#ppt_x"/>
                                          </p:val>
                                        </p:tav>
                                        <p:tav tm="100000">
                                          <p:val>
                                            <p:strVal val="#ppt_x"/>
                                          </p:val>
                                        </p:tav>
                                      </p:tavLst>
                                    </p:anim>
                                    <p:anim calcmode="lin" valueType="num">
                                      <p:cBhvr additive="base">
                                        <p:cTn id="302" dur="500" fill="hold"/>
                                        <p:tgtEl>
                                          <p:spTgt spid="88"/>
                                        </p:tgtEl>
                                        <p:attrNameLst>
                                          <p:attrName>ppt_y</p:attrName>
                                        </p:attrNameLst>
                                      </p:cBhvr>
                                      <p:tavLst>
                                        <p:tav tm="0">
                                          <p:val>
                                            <p:strVal val="1+#ppt_h/2"/>
                                          </p:val>
                                        </p:tav>
                                        <p:tav tm="100000">
                                          <p:val>
                                            <p:strVal val="#ppt_y"/>
                                          </p:val>
                                        </p:tav>
                                      </p:tavLst>
                                    </p:anim>
                                  </p:childTnLst>
                                </p:cTn>
                              </p:par>
                              <p:par>
                                <p:cTn id="303" presetID="2" presetClass="entr" presetSubtype="4" fill="hold" grpId="0" nodeType="withEffect">
                                  <p:stCondLst>
                                    <p:cond delay="0"/>
                                  </p:stCondLst>
                                  <p:childTnLst>
                                    <p:set>
                                      <p:cBhvr>
                                        <p:cTn id="304" dur="1" fill="hold">
                                          <p:stCondLst>
                                            <p:cond delay="0"/>
                                          </p:stCondLst>
                                        </p:cTn>
                                        <p:tgtEl>
                                          <p:spTgt spid="122"/>
                                        </p:tgtEl>
                                        <p:attrNameLst>
                                          <p:attrName>style.visibility</p:attrName>
                                        </p:attrNameLst>
                                      </p:cBhvr>
                                      <p:to>
                                        <p:strVal val="visible"/>
                                      </p:to>
                                    </p:set>
                                    <p:anim calcmode="lin" valueType="num">
                                      <p:cBhvr additive="base">
                                        <p:cTn id="305" dur="500" fill="hold"/>
                                        <p:tgtEl>
                                          <p:spTgt spid="122"/>
                                        </p:tgtEl>
                                        <p:attrNameLst>
                                          <p:attrName>ppt_x</p:attrName>
                                        </p:attrNameLst>
                                      </p:cBhvr>
                                      <p:tavLst>
                                        <p:tav tm="0">
                                          <p:val>
                                            <p:strVal val="#ppt_x"/>
                                          </p:val>
                                        </p:tav>
                                        <p:tav tm="100000">
                                          <p:val>
                                            <p:strVal val="#ppt_x"/>
                                          </p:val>
                                        </p:tav>
                                      </p:tavLst>
                                    </p:anim>
                                    <p:anim calcmode="lin" valueType="num">
                                      <p:cBhvr additive="base">
                                        <p:cTn id="306" dur="500" fill="hold"/>
                                        <p:tgtEl>
                                          <p:spTgt spid="122"/>
                                        </p:tgtEl>
                                        <p:attrNameLst>
                                          <p:attrName>ppt_y</p:attrName>
                                        </p:attrNameLst>
                                      </p:cBhvr>
                                      <p:tavLst>
                                        <p:tav tm="0">
                                          <p:val>
                                            <p:strVal val="1+#ppt_h/2"/>
                                          </p:val>
                                        </p:tav>
                                        <p:tav tm="100000">
                                          <p:val>
                                            <p:strVal val="#ppt_y"/>
                                          </p:val>
                                        </p:tav>
                                      </p:tavLst>
                                    </p:anim>
                                  </p:childTnLst>
                                </p:cTn>
                              </p:par>
                              <p:par>
                                <p:cTn id="307" presetID="2" presetClass="entr" presetSubtype="4" fill="hold" grpId="0" nodeType="withEffect">
                                  <p:stCondLst>
                                    <p:cond delay="0"/>
                                  </p:stCondLst>
                                  <p:childTnLst>
                                    <p:set>
                                      <p:cBhvr>
                                        <p:cTn id="308" dur="1" fill="hold">
                                          <p:stCondLst>
                                            <p:cond delay="0"/>
                                          </p:stCondLst>
                                        </p:cTn>
                                        <p:tgtEl>
                                          <p:spTgt spid="12"/>
                                        </p:tgtEl>
                                        <p:attrNameLst>
                                          <p:attrName>style.visibility</p:attrName>
                                        </p:attrNameLst>
                                      </p:cBhvr>
                                      <p:to>
                                        <p:strVal val="visible"/>
                                      </p:to>
                                    </p:set>
                                    <p:anim calcmode="lin" valueType="num">
                                      <p:cBhvr additive="base">
                                        <p:cTn id="309" dur="500" fill="hold"/>
                                        <p:tgtEl>
                                          <p:spTgt spid="12"/>
                                        </p:tgtEl>
                                        <p:attrNameLst>
                                          <p:attrName>ppt_x</p:attrName>
                                        </p:attrNameLst>
                                      </p:cBhvr>
                                      <p:tavLst>
                                        <p:tav tm="0">
                                          <p:val>
                                            <p:strVal val="#ppt_x"/>
                                          </p:val>
                                        </p:tav>
                                        <p:tav tm="100000">
                                          <p:val>
                                            <p:strVal val="#ppt_x"/>
                                          </p:val>
                                        </p:tav>
                                      </p:tavLst>
                                    </p:anim>
                                    <p:anim calcmode="lin" valueType="num">
                                      <p:cBhvr additive="base">
                                        <p:cTn id="310" dur="500" fill="hold"/>
                                        <p:tgtEl>
                                          <p:spTgt spid="12"/>
                                        </p:tgtEl>
                                        <p:attrNameLst>
                                          <p:attrName>ppt_y</p:attrName>
                                        </p:attrNameLst>
                                      </p:cBhvr>
                                      <p:tavLst>
                                        <p:tav tm="0">
                                          <p:val>
                                            <p:strVal val="1+#ppt_h/2"/>
                                          </p:val>
                                        </p:tav>
                                        <p:tav tm="100000">
                                          <p:val>
                                            <p:strVal val="#ppt_y"/>
                                          </p:val>
                                        </p:tav>
                                      </p:tavLst>
                                    </p:anim>
                                  </p:childTnLst>
                                </p:cTn>
                              </p:par>
                              <p:par>
                                <p:cTn id="311" presetID="2" presetClass="entr" presetSubtype="4" fill="hold" grpId="0" nodeType="withEffect">
                                  <p:stCondLst>
                                    <p:cond delay="0"/>
                                  </p:stCondLst>
                                  <p:childTnLst>
                                    <p:set>
                                      <p:cBhvr>
                                        <p:cTn id="312" dur="1" fill="hold">
                                          <p:stCondLst>
                                            <p:cond delay="0"/>
                                          </p:stCondLst>
                                        </p:cTn>
                                        <p:tgtEl>
                                          <p:spTgt spid="13"/>
                                        </p:tgtEl>
                                        <p:attrNameLst>
                                          <p:attrName>style.visibility</p:attrName>
                                        </p:attrNameLst>
                                      </p:cBhvr>
                                      <p:to>
                                        <p:strVal val="visible"/>
                                      </p:to>
                                    </p:set>
                                    <p:anim calcmode="lin" valueType="num">
                                      <p:cBhvr additive="base">
                                        <p:cTn id="313" dur="500" fill="hold"/>
                                        <p:tgtEl>
                                          <p:spTgt spid="13"/>
                                        </p:tgtEl>
                                        <p:attrNameLst>
                                          <p:attrName>ppt_x</p:attrName>
                                        </p:attrNameLst>
                                      </p:cBhvr>
                                      <p:tavLst>
                                        <p:tav tm="0">
                                          <p:val>
                                            <p:strVal val="#ppt_x"/>
                                          </p:val>
                                        </p:tav>
                                        <p:tav tm="100000">
                                          <p:val>
                                            <p:strVal val="#ppt_x"/>
                                          </p:val>
                                        </p:tav>
                                      </p:tavLst>
                                    </p:anim>
                                    <p:anim calcmode="lin" valueType="num">
                                      <p:cBhvr additive="base">
                                        <p:cTn id="314" dur="500" fill="hold"/>
                                        <p:tgtEl>
                                          <p:spTgt spid="13"/>
                                        </p:tgtEl>
                                        <p:attrNameLst>
                                          <p:attrName>ppt_y</p:attrName>
                                        </p:attrNameLst>
                                      </p:cBhvr>
                                      <p:tavLst>
                                        <p:tav tm="0">
                                          <p:val>
                                            <p:strVal val="1+#ppt_h/2"/>
                                          </p:val>
                                        </p:tav>
                                        <p:tav tm="100000">
                                          <p:val>
                                            <p:strVal val="#ppt_y"/>
                                          </p:val>
                                        </p:tav>
                                      </p:tavLst>
                                    </p:anim>
                                  </p:childTnLst>
                                </p:cTn>
                              </p:par>
                              <p:par>
                                <p:cTn id="315" presetID="2" presetClass="entr" presetSubtype="4" fill="hold" grpId="0" nodeType="withEffect">
                                  <p:stCondLst>
                                    <p:cond delay="0"/>
                                  </p:stCondLst>
                                  <p:childTnLst>
                                    <p:set>
                                      <p:cBhvr>
                                        <p:cTn id="316" dur="1" fill="hold">
                                          <p:stCondLst>
                                            <p:cond delay="0"/>
                                          </p:stCondLst>
                                        </p:cTn>
                                        <p:tgtEl>
                                          <p:spTgt spid="14"/>
                                        </p:tgtEl>
                                        <p:attrNameLst>
                                          <p:attrName>style.visibility</p:attrName>
                                        </p:attrNameLst>
                                      </p:cBhvr>
                                      <p:to>
                                        <p:strVal val="visible"/>
                                      </p:to>
                                    </p:set>
                                    <p:anim calcmode="lin" valueType="num">
                                      <p:cBhvr additive="base">
                                        <p:cTn id="317" dur="500" fill="hold"/>
                                        <p:tgtEl>
                                          <p:spTgt spid="14"/>
                                        </p:tgtEl>
                                        <p:attrNameLst>
                                          <p:attrName>ppt_x</p:attrName>
                                        </p:attrNameLst>
                                      </p:cBhvr>
                                      <p:tavLst>
                                        <p:tav tm="0">
                                          <p:val>
                                            <p:strVal val="#ppt_x"/>
                                          </p:val>
                                        </p:tav>
                                        <p:tav tm="100000">
                                          <p:val>
                                            <p:strVal val="#ppt_x"/>
                                          </p:val>
                                        </p:tav>
                                      </p:tavLst>
                                    </p:anim>
                                    <p:anim calcmode="lin" valueType="num">
                                      <p:cBhvr additive="base">
                                        <p:cTn id="318" dur="500" fill="hold"/>
                                        <p:tgtEl>
                                          <p:spTgt spid="14"/>
                                        </p:tgtEl>
                                        <p:attrNameLst>
                                          <p:attrName>ppt_y</p:attrName>
                                        </p:attrNameLst>
                                      </p:cBhvr>
                                      <p:tavLst>
                                        <p:tav tm="0">
                                          <p:val>
                                            <p:strVal val="1+#ppt_h/2"/>
                                          </p:val>
                                        </p:tav>
                                        <p:tav tm="100000">
                                          <p:val>
                                            <p:strVal val="#ppt_y"/>
                                          </p:val>
                                        </p:tav>
                                      </p:tavLst>
                                    </p:anim>
                                  </p:childTnLst>
                                </p:cTn>
                              </p:par>
                              <p:par>
                                <p:cTn id="319" presetID="2" presetClass="entr" presetSubtype="4" fill="hold" grpId="0" nodeType="withEffect">
                                  <p:stCondLst>
                                    <p:cond delay="0"/>
                                  </p:stCondLst>
                                  <p:childTnLst>
                                    <p:set>
                                      <p:cBhvr>
                                        <p:cTn id="320" dur="1" fill="hold">
                                          <p:stCondLst>
                                            <p:cond delay="0"/>
                                          </p:stCondLst>
                                        </p:cTn>
                                        <p:tgtEl>
                                          <p:spTgt spid="15"/>
                                        </p:tgtEl>
                                        <p:attrNameLst>
                                          <p:attrName>style.visibility</p:attrName>
                                        </p:attrNameLst>
                                      </p:cBhvr>
                                      <p:to>
                                        <p:strVal val="visible"/>
                                      </p:to>
                                    </p:set>
                                    <p:anim calcmode="lin" valueType="num">
                                      <p:cBhvr additive="base">
                                        <p:cTn id="321" dur="500" fill="hold"/>
                                        <p:tgtEl>
                                          <p:spTgt spid="15"/>
                                        </p:tgtEl>
                                        <p:attrNameLst>
                                          <p:attrName>ppt_x</p:attrName>
                                        </p:attrNameLst>
                                      </p:cBhvr>
                                      <p:tavLst>
                                        <p:tav tm="0">
                                          <p:val>
                                            <p:strVal val="#ppt_x"/>
                                          </p:val>
                                        </p:tav>
                                        <p:tav tm="100000">
                                          <p:val>
                                            <p:strVal val="#ppt_x"/>
                                          </p:val>
                                        </p:tav>
                                      </p:tavLst>
                                    </p:anim>
                                    <p:anim calcmode="lin" valueType="num">
                                      <p:cBhvr additive="base">
                                        <p:cTn id="3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23" fill="hold">
                      <p:stCondLst>
                        <p:cond delay="indefinite"/>
                      </p:stCondLst>
                      <p:childTnLst>
                        <p:par>
                          <p:cTn id="324" fill="hold">
                            <p:stCondLst>
                              <p:cond delay="0"/>
                            </p:stCondLst>
                            <p:childTnLst>
                              <p:par>
                                <p:cTn id="325" presetID="2" presetClass="entr" presetSubtype="4" fill="hold" grpId="0" nodeType="clickEffect">
                                  <p:stCondLst>
                                    <p:cond delay="0"/>
                                  </p:stCondLst>
                                  <p:childTnLst>
                                    <p:set>
                                      <p:cBhvr>
                                        <p:cTn id="326" dur="1" fill="hold">
                                          <p:stCondLst>
                                            <p:cond delay="0"/>
                                          </p:stCondLst>
                                        </p:cTn>
                                        <p:tgtEl>
                                          <p:spTgt spid="16"/>
                                        </p:tgtEl>
                                        <p:attrNameLst>
                                          <p:attrName>style.visibility</p:attrName>
                                        </p:attrNameLst>
                                      </p:cBhvr>
                                      <p:to>
                                        <p:strVal val="visible"/>
                                      </p:to>
                                    </p:set>
                                    <p:anim calcmode="lin" valueType="num">
                                      <p:cBhvr additive="base">
                                        <p:cTn id="327" dur="500" fill="hold"/>
                                        <p:tgtEl>
                                          <p:spTgt spid="16"/>
                                        </p:tgtEl>
                                        <p:attrNameLst>
                                          <p:attrName>ppt_x</p:attrName>
                                        </p:attrNameLst>
                                      </p:cBhvr>
                                      <p:tavLst>
                                        <p:tav tm="0">
                                          <p:val>
                                            <p:strVal val="#ppt_x"/>
                                          </p:val>
                                        </p:tav>
                                        <p:tav tm="100000">
                                          <p:val>
                                            <p:strVal val="#ppt_x"/>
                                          </p:val>
                                        </p:tav>
                                      </p:tavLst>
                                    </p:anim>
                                    <p:anim calcmode="lin" valueType="num">
                                      <p:cBhvr additive="base">
                                        <p:cTn id="328" dur="500" fill="hold"/>
                                        <p:tgtEl>
                                          <p:spTgt spid="16"/>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79"/>
                                        </p:tgtEl>
                                        <p:attrNameLst>
                                          <p:attrName>style.visibility</p:attrName>
                                        </p:attrNameLst>
                                      </p:cBhvr>
                                      <p:to>
                                        <p:strVal val="visible"/>
                                      </p:to>
                                    </p:set>
                                    <p:anim calcmode="lin" valueType="num">
                                      <p:cBhvr additive="base">
                                        <p:cTn id="331" dur="500" fill="hold"/>
                                        <p:tgtEl>
                                          <p:spTgt spid="79"/>
                                        </p:tgtEl>
                                        <p:attrNameLst>
                                          <p:attrName>ppt_x</p:attrName>
                                        </p:attrNameLst>
                                      </p:cBhvr>
                                      <p:tavLst>
                                        <p:tav tm="0">
                                          <p:val>
                                            <p:strVal val="#ppt_x"/>
                                          </p:val>
                                        </p:tav>
                                        <p:tav tm="100000">
                                          <p:val>
                                            <p:strVal val="#ppt_x"/>
                                          </p:val>
                                        </p:tav>
                                      </p:tavLst>
                                    </p:anim>
                                    <p:anim calcmode="lin" valueType="num">
                                      <p:cBhvr additive="base">
                                        <p:cTn id="332" dur="500" fill="hold"/>
                                        <p:tgtEl>
                                          <p:spTgt spid="79"/>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0"/>
                                  </p:stCondLst>
                                  <p:childTnLst>
                                    <p:set>
                                      <p:cBhvr>
                                        <p:cTn id="334" dur="1" fill="hold">
                                          <p:stCondLst>
                                            <p:cond delay="0"/>
                                          </p:stCondLst>
                                        </p:cTn>
                                        <p:tgtEl>
                                          <p:spTgt spid="81"/>
                                        </p:tgtEl>
                                        <p:attrNameLst>
                                          <p:attrName>style.visibility</p:attrName>
                                        </p:attrNameLst>
                                      </p:cBhvr>
                                      <p:to>
                                        <p:strVal val="visible"/>
                                      </p:to>
                                    </p:set>
                                    <p:anim calcmode="lin" valueType="num">
                                      <p:cBhvr additive="base">
                                        <p:cTn id="335" dur="500" fill="hold"/>
                                        <p:tgtEl>
                                          <p:spTgt spid="81"/>
                                        </p:tgtEl>
                                        <p:attrNameLst>
                                          <p:attrName>ppt_x</p:attrName>
                                        </p:attrNameLst>
                                      </p:cBhvr>
                                      <p:tavLst>
                                        <p:tav tm="0">
                                          <p:val>
                                            <p:strVal val="#ppt_x"/>
                                          </p:val>
                                        </p:tav>
                                        <p:tav tm="100000">
                                          <p:val>
                                            <p:strVal val="#ppt_x"/>
                                          </p:val>
                                        </p:tav>
                                      </p:tavLst>
                                    </p:anim>
                                    <p:anim calcmode="lin" valueType="num">
                                      <p:cBhvr additive="base">
                                        <p:cTn id="336" dur="500" fill="hold"/>
                                        <p:tgtEl>
                                          <p:spTgt spid="81"/>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0"/>
                                  </p:stCondLst>
                                  <p:childTnLst>
                                    <p:set>
                                      <p:cBhvr>
                                        <p:cTn id="338" dur="1" fill="hold">
                                          <p:stCondLst>
                                            <p:cond delay="0"/>
                                          </p:stCondLst>
                                        </p:cTn>
                                        <p:tgtEl>
                                          <p:spTgt spid="82"/>
                                        </p:tgtEl>
                                        <p:attrNameLst>
                                          <p:attrName>style.visibility</p:attrName>
                                        </p:attrNameLst>
                                      </p:cBhvr>
                                      <p:to>
                                        <p:strVal val="visible"/>
                                      </p:to>
                                    </p:set>
                                    <p:anim calcmode="lin" valueType="num">
                                      <p:cBhvr additive="base">
                                        <p:cTn id="339" dur="500" fill="hold"/>
                                        <p:tgtEl>
                                          <p:spTgt spid="82"/>
                                        </p:tgtEl>
                                        <p:attrNameLst>
                                          <p:attrName>ppt_x</p:attrName>
                                        </p:attrNameLst>
                                      </p:cBhvr>
                                      <p:tavLst>
                                        <p:tav tm="0">
                                          <p:val>
                                            <p:strVal val="#ppt_x"/>
                                          </p:val>
                                        </p:tav>
                                        <p:tav tm="100000">
                                          <p:val>
                                            <p:strVal val="#ppt_x"/>
                                          </p:val>
                                        </p:tav>
                                      </p:tavLst>
                                    </p:anim>
                                    <p:anim calcmode="lin" valueType="num">
                                      <p:cBhvr additive="base">
                                        <p:cTn id="340" dur="500" fill="hold"/>
                                        <p:tgtEl>
                                          <p:spTgt spid="82"/>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0"/>
                                  </p:stCondLst>
                                  <p:childTnLst>
                                    <p:set>
                                      <p:cBhvr>
                                        <p:cTn id="342" dur="1" fill="hold">
                                          <p:stCondLst>
                                            <p:cond delay="0"/>
                                          </p:stCondLst>
                                        </p:cTn>
                                        <p:tgtEl>
                                          <p:spTgt spid="89"/>
                                        </p:tgtEl>
                                        <p:attrNameLst>
                                          <p:attrName>style.visibility</p:attrName>
                                        </p:attrNameLst>
                                      </p:cBhvr>
                                      <p:to>
                                        <p:strVal val="visible"/>
                                      </p:to>
                                    </p:set>
                                    <p:anim calcmode="lin" valueType="num">
                                      <p:cBhvr additive="base">
                                        <p:cTn id="343" dur="500" fill="hold"/>
                                        <p:tgtEl>
                                          <p:spTgt spid="89"/>
                                        </p:tgtEl>
                                        <p:attrNameLst>
                                          <p:attrName>ppt_x</p:attrName>
                                        </p:attrNameLst>
                                      </p:cBhvr>
                                      <p:tavLst>
                                        <p:tav tm="0">
                                          <p:val>
                                            <p:strVal val="#ppt_x"/>
                                          </p:val>
                                        </p:tav>
                                        <p:tav tm="100000">
                                          <p:val>
                                            <p:strVal val="#ppt_x"/>
                                          </p:val>
                                        </p:tav>
                                      </p:tavLst>
                                    </p:anim>
                                    <p:anim calcmode="lin" valueType="num">
                                      <p:cBhvr additive="base">
                                        <p:cTn id="344" dur="500" fill="hold"/>
                                        <p:tgtEl>
                                          <p:spTgt spid="89"/>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0"/>
                                  </p:stCondLst>
                                  <p:childTnLst>
                                    <p:set>
                                      <p:cBhvr>
                                        <p:cTn id="346" dur="1" fill="hold">
                                          <p:stCondLst>
                                            <p:cond delay="0"/>
                                          </p:stCondLst>
                                        </p:cTn>
                                        <p:tgtEl>
                                          <p:spTgt spid="90"/>
                                        </p:tgtEl>
                                        <p:attrNameLst>
                                          <p:attrName>style.visibility</p:attrName>
                                        </p:attrNameLst>
                                      </p:cBhvr>
                                      <p:to>
                                        <p:strVal val="visible"/>
                                      </p:to>
                                    </p:set>
                                    <p:anim calcmode="lin" valueType="num">
                                      <p:cBhvr additive="base">
                                        <p:cTn id="347" dur="500" fill="hold"/>
                                        <p:tgtEl>
                                          <p:spTgt spid="90"/>
                                        </p:tgtEl>
                                        <p:attrNameLst>
                                          <p:attrName>ppt_x</p:attrName>
                                        </p:attrNameLst>
                                      </p:cBhvr>
                                      <p:tavLst>
                                        <p:tav tm="0">
                                          <p:val>
                                            <p:strVal val="#ppt_x"/>
                                          </p:val>
                                        </p:tav>
                                        <p:tav tm="100000">
                                          <p:val>
                                            <p:strVal val="#ppt_x"/>
                                          </p:val>
                                        </p:tav>
                                      </p:tavLst>
                                    </p:anim>
                                    <p:anim calcmode="lin" valueType="num">
                                      <p:cBhvr additive="base">
                                        <p:cTn id="34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349" fill="hold">
                      <p:stCondLst>
                        <p:cond delay="indefinite"/>
                      </p:stCondLst>
                      <p:childTnLst>
                        <p:par>
                          <p:cTn id="350" fill="hold">
                            <p:stCondLst>
                              <p:cond delay="0"/>
                            </p:stCondLst>
                            <p:childTnLst>
                              <p:par>
                                <p:cTn id="351" presetID="2" presetClass="entr" presetSubtype="4" fill="hold" grpId="0" nodeType="clickEffect">
                                  <p:stCondLst>
                                    <p:cond delay="0"/>
                                  </p:stCondLst>
                                  <p:childTnLst>
                                    <p:set>
                                      <p:cBhvr>
                                        <p:cTn id="352" dur="1" fill="hold">
                                          <p:stCondLst>
                                            <p:cond delay="0"/>
                                          </p:stCondLst>
                                        </p:cTn>
                                        <p:tgtEl>
                                          <p:spTgt spid="91"/>
                                        </p:tgtEl>
                                        <p:attrNameLst>
                                          <p:attrName>style.visibility</p:attrName>
                                        </p:attrNameLst>
                                      </p:cBhvr>
                                      <p:to>
                                        <p:strVal val="visible"/>
                                      </p:to>
                                    </p:set>
                                    <p:anim calcmode="lin" valueType="num">
                                      <p:cBhvr additive="base">
                                        <p:cTn id="353" dur="500" fill="hold"/>
                                        <p:tgtEl>
                                          <p:spTgt spid="91"/>
                                        </p:tgtEl>
                                        <p:attrNameLst>
                                          <p:attrName>ppt_x</p:attrName>
                                        </p:attrNameLst>
                                      </p:cBhvr>
                                      <p:tavLst>
                                        <p:tav tm="0">
                                          <p:val>
                                            <p:strVal val="#ppt_x"/>
                                          </p:val>
                                        </p:tav>
                                        <p:tav tm="100000">
                                          <p:val>
                                            <p:strVal val="#ppt_x"/>
                                          </p:val>
                                        </p:tav>
                                      </p:tavLst>
                                    </p:anim>
                                    <p:anim calcmode="lin" valueType="num">
                                      <p:cBhvr additive="base">
                                        <p:cTn id="354" dur="500" fill="hold"/>
                                        <p:tgtEl>
                                          <p:spTgt spid="91"/>
                                        </p:tgtEl>
                                        <p:attrNameLst>
                                          <p:attrName>ppt_y</p:attrName>
                                        </p:attrNameLst>
                                      </p:cBhvr>
                                      <p:tavLst>
                                        <p:tav tm="0">
                                          <p:val>
                                            <p:strVal val="1+#ppt_h/2"/>
                                          </p:val>
                                        </p:tav>
                                        <p:tav tm="100000">
                                          <p:val>
                                            <p:strVal val="#ppt_y"/>
                                          </p:val>
                                        </p:tav>
                                      </p:tavLst>
                                    </p:anim>
                                  </p:childTnLst>
                                </p:cTn>
                              </p:par>
                              <p:par>
                                <p:cTn id="355" presetID="2" presetClass="entr" presetSubtype="4" fill="hold" grpId="0" nodeType="withEffect">
                                  <p:stCondLst>
                                    <p:cond delay="0"/>
                                  </p:stCondLst>
                                  <p:childTnLst>
                                    <p:set>
                                      <p:cBhvr>
                                        <p:cTn id="356" dur="1" fill="hold">
                                          <p:stCondLst>
                                            <p:cond delay="0"/>
                                          </p:stCondLst>
                                        </p:cTn>
                                        <p:tgtEl>
                                          <p:spTgt spid="92"/>
                                        </p:tgtEl>
                                        <p:attrNameLst>
                                          <p:attrName>style.visibility</p:attrName>
                                        </p:attrNameLst>
                                      </p:cBhvr>
                                      <p:to>
                                        <p:strVal val="visible"/>
                                      </p:to>
                                    </p:set>
                                    <p:anim calcmode="lin" valueType="num">
                                      <p:cBhvr additive="base">
                                        <p:cTn id="357" dur="500" fill="hold"/>
                                        <p:tgtEl>
                                          <p:spTgt spid="92"/>
                                        </p:tgtEl>
                                        <p:attrNameLst>
                                          <p:attrName>ppt_x</p:attrName>
                                        </p:attrNameLst>
                                      </p:cBhvr>
                                      <p:tavLst>
                                        <p:tav tm="0">
                                          <p:val>
                                            <p:strVal val="#ppt_x"/>
                                          </p:val>
                                        </p:tav>
                                        <p:tav tm="100000">
                                          <p:val>
                                            <p:strVal val="#ppt_x"/>
                                          </p:val>
                                        </p:tav>
                                      </p:tavLst>
                                    </p:anim>
                                    <p:anim calcmode="lin" valueType="num">
                                      <p:cBhvr additive="base">
                                        <p:cTn id="358" dur="500" fill="hold"/>
                                        <p:tgtEl>
                                          <p:spTgt spid="92"/>
                                        </p:tgtEl>
                                        <p:attrNameLst>
                                          <p:attrName>ppt_y</p:attrName>
                                        </p:attrNameLst>
                                      </p:cBhvr>
                                      <p:tavLst>
                                        <p:tav tm="0">
                                          <p:val>
                                            <p:strVal val="1+#ppt_h/2"/>
                                          </p:val>
                                        </p:tav>
                                        <p:tav tm="100000">
                                          <p:val>
                                            <p:strVal val="#ppt_y"/>
                                          </p:val>
                                        </p:tav>
                                      </p:tavLst>
                                    </p:anim>
                                  </p:childTnLst>
                                </p:cTn>
                              </p:par>
                              <p:par>
                                <p:cTn id="359" presetID="2" presetClass="entr" presetSubtype="4" fill="hold" grpId="0" nodeType="withEffect">
                                  <p:stCondLst>
                                    <p:cond delay="0"/>
                                  </p:stCondLst>
                                  <p:childTnLst>
                                    <p:set>
                                      <p:cBhvr>
                                        <p:cTn id="360" dur="1" fill="hold">
                                          <p:stCondLst>
                                            <p:cond delay="0"/>
                                          </p:stCondLst>
                                        </p:cTn>
                                        <p:tgtEl>
                                          <p:spTgt spid="120"/>
                                        </p:tgtEl>
                                        <p:attrNameLst>
                                          <p:attrName>style.visibility</p:attrName>
                                        </p:attrNameLst>
                                      </p:cBhvr>
                                      <p:to>
                                        <p:strVal val="visible"/>
                                      </p:to>
                                    </p:set>
                                    <p:anim calcmode="lin" valueType="num">
                                      <p:cBhvr additive="base">
                                        <p:cTn id="361" dur="500" fill="hold"/>
                                        <p:tgtEl>
                                          <p:spTgt spid="120"/>
                                        </p:tgtEl>
                                        <p:attrNameLst>
                                          <p:attrName>ppt_x</p:attrName>
                                        </p:attrNameLst>
                                      </p:cBhvr>
                                      <p:tavLst>
                                        <p:tav tm="0">
                                          <p:val>
                                            <p:strVal val="#ppt_x"/>
                                          </p:val>
                                        </p:tav>
                                        <p:tav tm="100000">
                                          <p:val>
                                            <p:strVal val="#ppt_x"/>
                                          </p:val>
                                        </p:tav>
                                      </p:tavLst>
                                    </p:anim>
                                    <p:anim calcmode="lin" valueType="num">
                                      <p:cBhvr additive="base">
                                        <p:cTn id="362" dur="500" fill="hold"/>
                                        <p:tgtEl>
                                          <p:spTgt spid="120"/>
                                        </p:tgtEl>
                                        <p:attrNameLst>
                                          <p:attrName>ppt_y</p:attrName>
                                        </p:attrNameLst>
                                      </p:cBhvr>
                                      <p:tavLst>
                                        <p:tav tm="0">
                                          <p:val>
                                            <p:strVal val="1+#ppt_h/2"/>
                                          </p:val>
                                        </p:tav>
                                        <p:tav tm="100000">
                                          <p:val>
                                            <p:strVal val="#ppt_y"/>
                                          </p:val>
                                        </p:tav>
                                      </p:tavLst>
                                    </p:anim>
                                  </p:childTnLst>
                                </p:cTn>
                              </p:par>
                              <p:par>
                                <p:cTn id="363" presetID="2" presetClass="entr" presetSubtype="4" fill="hold" grpId="0" nodeType="withEffect">
                                  <p:stCondLst>
                                    <p:cond delay="0"/>
                                  </p:stCondLst>
                                  <p:childTnLst>
                                    <p:set>
                                      <p:cBhvr>
                                        <p:cTn id="364" dur="1" fill="hold">
                                          <p:stCondLst>
                                            <p:cond delay="0"/>
                                          </p:stCondLst>
                                        </p:cTn>
                                        <p:tgtEl>
                                          <p:spTgt spid="78"/>
                                        </p:tgtEl>
                                        <p:attrNameLst>
                                          <p:attrName>style.visibility</p:attrName>
                                        </p:attrNameLst>
                                      </p:cBhvr>
                                      <p:to>
                                        <p:strVal val="visible"/>
                                      </p:to>
                                    </p:set>
                                    <p:anim calcmode="lin" valueType="num">
                                      <p:cBhvr additive="base">
                                        <p:cTn id="365" dur="500" fill="hold"/>
                                        <p:tgtEl>
                                          <p:spTgt spid="78"/>
                                        </p:tgtEl>
                                        <p:attrNameLst>
                                          <p:attrName>ppt_x</p:attrName>
                                        </p:attrNameLst>
                                      </p:cBhvr>
                                      <p:tavLst>
                                        <p:tav tm="0">
                                          <p:val>
                                            <p:strVal val="#ppt_x"/>
                                          </p:val>
                                        </p:tav>
                                        <p:tav tm="100000">
                                          <p:val>
                                            <p:strVal val="#ppt_x"/>
                                          </p:val>
                                        </p:tav>
                                      </p:tavLst>
                                    </p:anim>
                                    <p:anim calcmode="lin" valueType="num">
                                      <p:cBhvr additive="base">
                                        <p:cTn id="366" dur="500" fill="hold"/>
                                        <p:tgtEl>
                                          <p:spTgt spid="78"/>
                                        </p:tgtEl>
                                        <p:attrNameLst>
                                          <p:attrName>ppt_y</p:attrName>
                                        </p:attrNameLst>
                                      </p:cBhvr>
                                      <p:tavLst>
                                        <p:tav tm="0">
                                          <p:val>
                                            <p:strVal val="1+#ppt_h/2"/>
                                          </p:val>
                                        </p:tav>
                                        <p:tav tm="100000">
                                          <p:val>
                                            <p:strVal val="#ppt_y"/>
                                          </p:val>
                                        </p:tav>
                                      </p:tavLst>
                                    </p:anim>
                                  </p:childTnLst>
                                </p:cTn>
                              </p:par>
                              <p:par>
                                <p:cTn id="367" presetID="2" presetClass="entr" presetSubtype="4" fill="hold" grpId="0" nodeType="withEffect">
                                  <p:stCondLst>
                                    <p:cond delay="0"/>
                                  </p:stCondLst>
                                  <p:childTnLst>
                                    <p:set>
                                      <p:cBhvr>
                                        <p:cTn id="368" dur="1" fill="hold">
                                          <p:stCondLst>
                                            <p:cond delay="0"/>
                                          </p:stCondLst>
                                        </p:cTn>
                                        <p:tgtEl>
                                          <p:spTgt spid="80"/>
                                        </p:tgtEl>
                                        <p:attrNameLst>
                                          <p:attrName>style.visibility</p:attrName>
                                        </p:attrNameLst>
                                      </p:cBhvr>
                                      <p:to>
                                        <p:strVal val="visible"/>
                                      </p:to>
                                    </p:set>
                                    <p:anim calcmode="lin" valueType="num">
                                      <p:cBhvr additive="base">
                                        <p:cTn id="369" dur="500" fill="hold"/>
                                        <p:tgtEl>
                                          <p:spTgt spid="80"/>
                                        </p:tgtEl>
                                        <p:attrNameLst>
                                          <p:attrName>ppt_x</p:attrName>
                                        </p:attrNameLst>
                                      </p:cBhvr>
                                      <p:tavLst>
                                        <p:tav tm="0">
                                          <p:val>
                                            <p:strVal val="#ppt_x"/>
                                          </p:val>
                                        </p:tav>
                                        <p:tav tm="100000">
                                          <p:val>
                                            <p:strVal val="#ppt_x"/>
                                          </p:val>
                                        </p:tav>
                                      </p:tavLst>
                                    </p:anim>
                                    <p:anim calcmode="lin" valueType="num">
                                      <p:cBhvr additive="base">
                                        <p:cTn id="370" dur="500" fill="hold"/>
                                        <p:tgtEl>
                                          <p:spTgt spid="80"/>
                                        </p:tgtEl>
                                        <p:attrNameLst>
                                          <p:attrName>ppt_y</p:attrName>
                                        </p:attrNameLst>
                                      </p:cBhvr>
                                      <p:tavLst>
                                        <p:tav tm="0">
                                          <p:val>
                                            <p:strVal val="1+#ppt_h/2"/>
                                          </p:val>
                                        </p:tav>
                                        <p:tav tm="100000">
                                          <p:val>
                                            <p:strVal val="#ppt_y"/>
                                          </p:val>
                                        </p:tav>
                                      </p:tavLst>
                                    </p:anim>
                                  </p:childTnLst>
                                </p:cTn>
                              </p:par>
                              <p:par>
                                <p:cTn id="371" presetID="2" presetClass="entr" presetSubtype="4" fill="hold" grpId="0" nodeType="withEffect">
                                  <p:stCondLst>
                                    <p:cond delay="0"/>
                                  </p:stCondLst>
                                  <p:childTnLst>
                                    <p:set>
                                      <p:cBhvr>
                                        <p:cTn id="372" dur="1" fill="hold">
                                          <p:stCondLst>
                                            <p:cond delay="0"/>
                                          </p:stCondLst>
                                        </p:cTn>
                                        <p:tgtEl>
                                          <p:spTgt spid="93"/>
                                        </p:tgtEl>
                                        <p:attrNameLst>
                                          <p:attrName>style.visibility</p:attrName>
                                        </p:attrNameLst>
                                      </p:cBhvr>
                                      <p:to>
                                        <p:strVal val="visible"/>
                                      </p:to>
                                    </p:set>
                                    <p:anim calcmode="lin" valueType="num">
                                      <p:cBhvr additive="base">
                                        <p:cTn id="373" dur="500" fill="hold"/>
                                        <p:tgtEl>
                                          <p:spTgt spid="93"/>
                                        </p:tgtEl>
                                        <p:attrNameLst>
                                          <p:attrName>ppt_x</p:attrName>
                                        </p:attrNameLst>
                                      </p:cBhvr>
                                      <p:tavLst>
                                        <p:tav tm="0">
                                          <p:val>
                                            <p:strVal val="#ppt_x"/>
                                          </p:val>
                                        </p:tav>
                                        <p:tav tm="100000">
                                          <p:val>
                                            <p:strVal val="#ppt_x"/>
                                          </p:val>
                                        </p:tav>
                                      </p:tavLst>
                                    </p:anim>
                                    <p:anim calcmode="lin" valueType="num">
                                      <p:cBhvr additive="base">
                                        <p:cTn id="374" dur="500" fill="hold"/>
                                        <p:tgtEl>
                                          <p:spTgt spid="93"/>
                                        </p:tgtEl>
                                        <p:attrNameLst>
                                          <p:attrName>ppt_y</p:attrName>
                                        </p:attrNameLst>
                                      </p:cBhvr>
                                      <p:tavLst>
                                        <p:tav tm="0">
                                          <p:val>
                                            <p:strVal val="1+#ppt_h/2"/>
                                          </p:val>
                                        </p:tav>
                                        <p:tav tm="100000">
                                          <p:val>
                                            <p:strVal val="#ppt_y"/>
                                          </p:val>
                                        </p:tav>
                                      </p:tavLst>
                                    </p:anim>
                                  </p:childTnLst>
                                </p:cTn>
                              </p:par>
                              <p:par>
                                <p:cTn id="375" presetID="2" presetClass="entr" presetSubtype="4" fill="hold" grpId="0" nodeType="withEffect">
                                  <p:stCondLst>
                                    <p:cond delay="0"/>
                                  </p:stCondLst>
                                  <p:childTnLst>
                                    <p:set>
                                      <p:cBhvr>
                                        <p:cTn id="376" dur="1" fill="hold">
                                          <p:stCondLst>
                                            <p:cond delay="0"/>
                                          </p:stCondLst>
                                        </p:cTn>
                                        <p:tgtEl>
                                          <p:spTgt spid="94"/>
                                        </p:tgtEl>
                                        <p:attrNameLst>
                                          <p:attrName>style.visibility</p:attrName>
                                        </p:attrNameLst>
                                      </p:cBhvr>
                                      <p:to>
                                        <p:strVal val="visible"/>
                                      </p:to>
                                    </p:set>
                                    <p:anim calcmode="lin" valueType="num">
                                      <p:cBhvr additive="base">
                                        <p:cTn id="377" dur="500" fill="hold"/>
                                        <p:tgtEl>
                                          <p:spTgt spid="94"/>
                                        </p:tgtEl>
                                        <p:attrNameLst>
                                          <p:attrName>ppt_x</p:attrName>
                                        </p:attrNameLst>
                                      </p:cBhvr>
                                      <p:tavLst>
                                        <p:tav tm="0">
                                          <p:val>
                                            <p:strVal val="#ppt_x"/>
                                          </p:val>
                                        </p:tav>
                                        <p:tav tm="100000">
                                          <p:val>
                                            <p:strVal val="#ppt_x"/>
                                          </p:val>
                                        </p:tav>
                                      </p:tavLst>
                                    </p:anim>
                                    <p:anim calcmode="lin" valueType="num">
                                      <p:cBhvr additive="base">
                                        <p:cTn id="378" dur="500" fill="hold"/>
                                        <p:tgtEl>
                                          <p:spTgt spid="94"/>
                                        </p:tgtEl>
                                        <p:attrNameLst>
                                          <p:attrName>ppt_y</p:attrName>
                                        </p:attrNameLst>
                                      </p:cBhvr>
                                      <p:tavLst>
                                        <p:tav tm="0">
                                          <p:val>
                                            <p:strVal val="1+#ppt_h/2"/>
                                          </p:val>
                                        </p:tav>
                                        <p:tav tm="100000">
                                          <p:val>
                                            <p:strVal val="#ppt_y"/>
                                          </p:val>
                                        </p:tav>
                                      </p:tavLst>
                                    </p:anim>
                                  </p:childTnLst>
                                </p:cTn>
                              </p:par>
                              <p:par>
                                <p:cTn id="379" presetID="2" presetClass="entr" presetSubtype="4" fill="hold" grpId="0" nodeType="withEffect">
                                  <p:stCondLst>
                                    <p:cond delay="0"/>
                                  </p:stCondLst>
                                  <p:childTnLst>
                                    <p:set>
                                      <p:cBhvr>
                                        <p:cTn id="380" dur="1" fill="hold">
                                          <p:stCondLst>
                                            <p:cond delay="0"/>
                                          </p:stCondLst>
                                        </p:cTn>
                                        <p:tgtEl>
                                          <p:spTgt spid="121"/>
                                        </p:tgtEl>
                                        <p:attrNameLst>
                                          <p:attrName>style.visibility</p:attrName>
                                        </p:attrNameLst>
                                      </p:cBhvr>
                                      <p:to>
                                        <p:strVal val="visible"/>
                                      </p:to>
                                    </p:set>
                                    <p:anim calcmode="lin" valueType="num">
                                      <p:cBhvr additive="base">
                                        <p:cTn id="381" dur="500" fill="hold"/>
                                        <p:tgtEl>
                                          <p:spTgt spid="121"/>
                                        </p:tgtEl>
                                        <p:attrNameLst>
                                          <p:attrName>ppt_x</p:attrName>
                                        </p:attrNameLst>
                                      </p:cBhvr>
                                      <p:tavLst>
                                        <p:tav tm="0">
                                          <p:val>
                                            <p:strVal val="#ppt_x"/>
                                          </p:val>
                                        </p:tav>
                                        <p:tav tm="100000">
                                          <p:val>
                                            <p:strVal val="#ppt_x"/>
                                          </p:val>
                                        </p:tav>
                                      </p:tavLst>
                                    </p:anim>
                                    <p:anim calcmode="lin" valueType="num">
                                      <p:cBhvr additive="base">
                                        <p:cTn id="382"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9" grpId="0" animBg="1"/>
      <p:bldP spid="10" grpId="0" animBg="1"/>
      <p:bldP spid="11" grpId="0"/>
      <p:bldP spid="12" grpId="0" animBg="1"/>
      <p:bldP spid="13" grpId="0" animBg="1"/>
      <p:bldP spid="14" grpId="0" animBg="1"/>
      <p:bldP spid="15" grpId="0" animBg="1"/>
      <p:bldP spid="16" grpId="0"/>
      <p:bldP spid="20" grpId="0" animBg="1"/>
      <p:bldP spid="21"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8" grpId="0" animBg="1"/>
      <p:bldP spid="69" grpId="0" animBg="1"/>
      <p:bldP spid="71" grpId="0" animBg="1"/>
      <p:bldP spid="73" grpId="0" animBg="1"/>
      <p:bldP spid="74"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101" grpId="0" animBg="1"/>
      <p:bldP spid="102" grpId="0" animBg="1"/>
      <p:bldP spid="108" grpId="0"/>
      <p:bldP spid="113" grpId="0"/>
      <p:bldP spid="114" grpId="0"/>
      <p:bldP spid="115" grpId="0"/>
      <p:bldP spid="116" grpId="0"/>
      <p:bldP spid="117" grpId="0"/>
      <p:bldP spid="118" grpId="0"/>
      <p:bldP spid="119" grpId="0"/>
      <p:bldP spid="120" grpId="0"/>
      <p:bldP spid="121" grpId="0"/>
      <p:bldP spid="1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259080" y="2819401"/>
            <a:ext cx="7310162" cy="4653582"/>
          </a:xfrm>
        </p:spPr>
        <p:txBody>
          <a:bodyPr>
            <a:normAutofit fontScale="92500" lnSpcReduction="10000"/>
          </a:bodyPr>
          <a:lstStyle/>
          <a:p>
            <a:pPr eaLnBrk="1" hangingPunct="1">
              <a:lnSpc>
                <a:spcPct val="90000"/>
              </a:lnSpc>
            </a:pPr>
            <a:r>
              <a:rPr lang="en-US" sz="2800" dirty="0">
                <a:latin typeface="Times New Roman" panose="02020603050405020304" pitchFamily="18" charset="0"/>
                <a:cs typeface="Times New Roman" panose="02020603050405020304" pitchFamily="18" charset="0"/>
              </a:rPr>
              <a:t>Sub-divide the problem</a:t>
            </a:r>
          </a:p>
          <a:p>
            <a:pPr lvl="1" eaLnBrk="1" hangingPunct="1">
              <a:lnSpc>
                <a:spcPct val="90000"/>
              </a:lnSpc>
            </a:pPr>
            <a:r>
              <a:rPr lang="en-US" sz="2800" dirty="0">
                <a:latin typeface="Times New Roman" panose="02020603050405020304" pitchFamily="18" charset="0"/>
                <a:cs typeface="Times New Roman" panose="02020603050405020304" pitchFamily="18" charset="0"/>
              </a:rPr>
              <a:t>Each layer relies on services from layer below </a:t>
            </a:r>
          </a:p>
          <a:p>
            <a:pPr lvl="1" eaLnBrk="1" hangingPunct="1">
              <a:lnSpc>
                <a:spcPct val="90000"/>
              </a:lnSpc>
            </a:pPr>
            <a:r>
              <a:rPr lang="en-US" sz="2800" dirty="0">
                <a:latin typeface="Times New Roman" panose="02020603050405020304" pitchFamily="18" charset="0"/>
                <a:cs typeface="Times New Roman" panose="02020603050405020304" pitchFamily="18" charset="0"/>
              </a:rPr>
              <a:t>Each layer exports services to layer </a:t>
            </a:r>
            <a:r>
              <a:rPr lang="en-US" sz="2800" dirty="0" smtClean="0">
                <a:latin typeface="Times New Roman" panose="02020603050405020304" pitchFamily="18" charset="0"/>
                <a:cs typeface="Times New Roman" panose="02020603050405020304" pitchFamily="18" charset="0"/>
              </a:rPr>
              <a:t>above</a:t>
            </a:r>
          </a:p>
          <a:p>
            <a:pPr lvl="1" eaLnBrk="1" hangingPunct="1">
              <a:lnSpc>
                <a:spcPct val="90000"/>
              </a:lnSpc>
            </a:pPr>
            <a:endParaRPr lang="en-US" sz="2800" dirty="0" smtClean="0">
              <a:latin typeface="Times New Roman" panose="02020603050405020304" pitchFamily="18" charset="0"/>
              <a:cs typeface="Times New Roman" panose="02020603050405020304" pitchFamily="18" charset="0"/>
            </a:endParaRPr>
          </a:p>
          <a:p>
            <a:pPr eaLnBrk="1" hangingPunct="1">
              <a:lnSpc>
                <a:spcPct val="90000"/>
              </a:lnSpc>
            </a:pPr>
            <a:r>
              <a:rPr lang="en-US" sz="2800" dirty="0">
                <a:latin typeface="Times New Roman" panose="02020603050405020304" pitchFamily="18" charset="0"/>
                <a:cs typeface="Times New Roman" panose="02020603050405020304" pitchFamily="18" charset="0"/>
              </a:rPr>
              <a:t>Interface between layers defines interaction</a:t>
            </a:r>
          </a:p>
          <a:p>
            <a:pPr lvl="1" eaLnBrk="1" hangingPunct="1">
              <a:lnSpc>
                <a:spcPct val="90000"/>
              </a:lnSpc>
            </a:pPr>
            <a:r>
              <a:rPr lang="en-US" sz="2800" dirty="0">
                <a:latin typeface="Times New Roman" panose="02020603050405020304" pitchFamily="18" charset="0"/>
                <a:cs typeface="Times New Roman" panose="02020603050405020304" pitchFamily="18" charset="0"/>
              </a:rPr>
              <a:t>Hides implementation </a:t>
            </a:r>
            <a:r>
              <a:rPr lang="en-US" sz="2800" dirty="0" smtClean="0">
                <a:latin typeface="Times New Roman" panose="02020603050405020304" pitchFamily="18" charset="0"/>
                <a:cs typeface="Times New Roman" panose="02020603050405020304" pitchFamily="18" charset="0"/>
              </a:rPr>
              <a:t>details (encapsulation)</a:t>
            </a:r>
            <a:endParaRPr lang="en-US" sz="2800" dirty="0">
              <a:latin typeface="Times New Roman" panose="02020603050405020304" pitchFamily="18" charset="0"/>
              <a:cs typeface="Times New Roman" panose="02020603050405020304" pitchFamily="18" charset="0"/>
            </a:endParaRPr>
          </a:p>
          <a:p>
            <a:pPr lvl="1" eaLnBrk="1" hangingPunct="1">
              <a:lnSpc>
                <a:spcPct val="90000"/>
              </a:lnSpc>
            </a:pPr>
            <a:r>
              <a:rPr lang="en-US" sz="2800" dirty="0">
                <a:latin typeface="Times New Roman" panose="02020603050405020304" pitchFamily="18" charset="0"/>
                <a:cs typeface="Times New Roman" panose="02020603050405020304" pitchFamily="18" charset="0"/>
              </a:rPr>
              <a:t>Layers can change without disturbing other </a:t>
            </a:r>
            <a:r>
              <a:rPr lang="en-US" sz="2800" dirty="0" smtClean="0">
                <a:latin typeface="Times New Roman" panose="02020603050405020304" pitchFamily="18" charset="0"/>
                <a:cs typeface="Times New Roman" panose="02020603050405020304" pitchFamily="18" charset="0"/>
              </a:rPr>
              <a:t>layers (modularity)</a:t>
            </a:r>
          </a:p>
          <a:p>
            <a:pPr lvl="1" eaLnBrk="1" hangingPunct="1">
              <a:lnSpc>
                <a:spcPct val="90000"/>
              </a:lnSpc>
            </a:pPr>
            <a:endParaRPr lang="en-US" sz="2800" dirty="0" smtClean="0">
              <a:latin typeface="Times New Roman" panose="02020603050405020304" pitchFamily="18" charset="0"/>
              <a:cs typeface="Times New Roman" panose="02020603050405020304" pitchFamily="18" charset="0"/>
            </a:endParaRPr>
          </a:p>
          <a:p>
            <a:pPr eaLnBrk="1" hangingPunct="1">
              <a:lnSpc>
                <a:spcPct val="90000"/>
              </a:lnSpc>
            </a:pPr>
            <a:r>
              <a:rPr lang="en-US" sz="2800" dirty="0" smtClean="0">
                <a:latin typeface="Times New Roman" panose="02020603050405020304" pitchFamily="18" charset="0"/>
                <a:cs typeface="Times New Roman" panose="02020603050405020304" pitchFamily="18" charset="0"/>
              </a:rPr>
              <a:t>Interface among peers in a layer is a </a:t>
            </a:r>
            <a:r>
              <a:rPr lang="en-US" sz="2800" dirty="0" smtClean="0">
                <a:solidFill>
                  <a:srgbClr val="0000FF"/>
                </a:solidFill>
                <a:latin typeface="Times New Roman" panose="02020603050405020304" pitchFamily="18" charset="0"/>
                <a:cs typeface="Times New Roman" panose="02020603050405020304" pitchFamily="18" charset="0"/>
              </a:rPr>
              <a:t>protocol</a:t>
            </a:r>
          </a:p>
          <a:p>
            <a:pPr lvl="1" eaLnBrk="1" hangingPunct="1">
              <a:lnSpc>
                <a:spcPct val="90000"/>
              </a:lnSpc>
            </a:pPr>
            <a:r>
              <a:rPr lang="en-US" sz="2800" dirty="0" smtClean="0">
                <a:latin typeface="Times New Roman" panose="02020603050405020304" pitchFamily="18" charset="0"/>
                <a:cs typeface="Times New Roman" panose="02020603050405020304" pitchFamily="18" charset="0"/>
              </a:rPr>
              <a:t>If peers speak same protocol, they can interoperate</a:t>
            </a:r>
            <a:endParaRPr lang="en-US" dirty="0">
              <a:latin typeface="Times New Roman" panose="02020603050405020304" pitchFamily="18" charset="0"/>
              <a:cs typeface="Times New Roman" panose="02020603050405020304" pitchFamily="18" charset="0"/>
            </a:endParaRPr>
          </a:p>
        </p:txBody>
      </p:sp>
      <p:sp>
        <p:nvSpPr>
          <p:cNvPr id="10" name="Slide Number Placeholder 4"/>
          <p:cNvSpPr>
            <a:spLocks noGrp="1"/>
          </p:cNvSpPr>
          <p:nvPr>
            <p:ph type="sldNum" sz="quarter" idx="4294967295"/>
          </p:nvPr>
        </p:nvSpPr>
        <p:spPr>
          <a:xfrm>
            <a:off x="6995160" y="7425690"/>
            <a:ext cx="518160" cy="388620"/>
          </a:xfrm>
        </p:spPr>
        <p:txBody>
          <a:bodyPr/>
          <a:lstStyle/>
          <a:p>
            <a:fld id="{603FE706-B21F-114E-8808-5DBE0296B0E8}" type="slidenum">
              <a:rPr lang="en-US" smtClean="0"/>
              <a:pPr/>
              <a:t>34</a:t>
            </a:fld>
            <a:endParaRPr lang="en-US" sz="850" b="1"/>
          </a:p>
        </p:txBody>
      </p:sp>
      <p:sp>
        <p:nvSpPr>
          <p:cNvPr id="9" name="object 3"/>
          <p:cNvSpPr txBox="1"/>
          <p:nvPr/>
        </p:nvSpPr>
        <p:spPr>
          <a:xfrm>
            <a:off x="1074738" y="776121"/>
            <a:ext cx="5678846" cy="430887"/>
          </a:xfrm>
          <a:prstGeom prst="rect">
            <a:avLst/>
          </a:prstGeom>
        </p:spPr>
        <p:txBody>
          <a:bodyPr vert="horz" wrap="square" lIns="0" tIns="0" rIns="0" bIns="0" rtlCol="0">
            <a:spAutoFit/>
          </a:bodyPr>
          <a:lstStyle/>
          <a:p>
            <a:pPr marL="12700">
              <a:lnSpc>
                <a:spcPct val="100000"/>
              </a:lnSpc>
            </a:pPr>
            <a:r>
              <a:rPr lang="en-US" sz="2800" i="1" spc="25" dirty="0" smtClean="0">
                <a:solidFill>
                  <a:srgbClr val="0070C0"/>
                </a:solidFill>
                <a:latin typeface="Arial"/>
                <a:cs typeface="Arial"/>
              </a:rPr>
              <a:t>LAYERING IS MODULAR DESIGN</a:t>
            </a:r>
          </a:p>
        </p:txBody>
      </p:sp>
    </p:spTree>
    <p:extLst>
      <p:ext uri="{BB962C8B-B14F-4D97-AF65-F5344CB8AC3E}">
        <p14:creationId xmlns:p14="http://schemas.microsoft.com/office/powerpoint/2010/main" val="35291841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5" name="Rectangle 3"/>
          <p:cNvSpPr>
            <a:spLocks noGrp="1" noChangeArrowheads="1"/>
          </p:cNvSpPr>
          <p:nvPr>
            <p:ph type="body" idx="1"/>
            <p:custDataLst>
              <p:tags r:id="rId1"/>
            </p:custDataLst>
          </p:nvPr>
        </p:nvSpPr>
        <p:spPr>
          <a:xfrm>
            <a:off x="259080" y="2423886"/>
            <a:ext cx="7319010" cy="4894545"/>
          </a:xfrm>
        </p:spPr>
        <p:txBody>
          <a:bodyPr>
            <a:normAutofit lnSpcReduction="10000"/>
          </a:bodyPr>
          <a:lstStyle/>
          <a:p>
            <a:pPr>
              <a:lnSpc>
                <a:spcPct val="90000"/>
              </a:lnSpc>
            </a:pPr>
            <a:r>
              <a:rPr lang="en-US" sz="2400" dirty="0">
                <a:latin typeface="Times New Roman" panose="02020603050405020304" pitchFamily="18" charset="0"/>
                <a:cs typeface="Times New Roman" panose="02020603050405020304" pitchFamily="18" charset="0"/>
              </a:rPr>
              <a:t>How do you divide functionality across the layers?</a:t>
            </a:r>
          </a:p>
          <a:p>
            <a:pPr>
              <a:lnSpc>
                <a:spcPct val="90000"/>
              </a:lnSpc>
            </a:pPr>
            <a:endParaRPr lang="en-US" sz="2400" dirty="0">
              <a:latin typeface="Times New Roman" panose="02020603050405020304" pitchFamily="18" charset="0"/>
              <a:cs typeface="Times New Roman" panose="02020603050405020304" pitchFamily="18" charset="0"/>
            </a:endParaRPr>
          </a:p>
          <a:p>
            <a:pPr>
              <a:lnSpc>
                <a:spcPct val="90000"/>
              </a:lnSpc>
            </a:pPr>
            <a:r>
              <a:rPr lang="en-US" sz="2400" b="1" dirty="0">
                <a:latin typeface="Times New Roman" panose="02020603050405020304" pitchFamily="18" charset="0"/>
                <a:cs typeface="Times New Roman" panose="02020603050405020304" pitchFamily="18" charset="0"/>
              </a:rPr>
              <a:t>End-to-end argument [Saltzer84]</a:t>
            </a:r>
          </a:p>
          <a:p>
            <a:pPr lvl="1">
              <a:lnSpc>
                <a:spcPct val="90000"/>
              </a:lnSpc>
            </a:pPr>
            <a:r>
              <a:rPr lang="en-US" sz="2400" dirty="0">
                <a:latin typeface="Times New Roman" panose="02020603050405020304" pitchFamily="18" charset="0"/>
                <a:cs typeface="Times New Roman" panose="02020603050405020304" pitchFamily="18" charset="0"/>
              </a:rPr>
              <a:t>Functionality should be implemented at a lower layer </a:t>
            </a:r>
            <a:r>
              <a:rPr lang="en-US" sz="2400" dirty="0" err="1">
                <a:latin typeface="Times New Roman" panose="02020603050405020304" pitchFamily="18" charset="0"/>
                <a:cs typeface="Times New Roman" panose="02020603050405020304" pitchFamily="18" charset="0"/>
              </a:rPr>
              <a:t>iff</a:t>
            </a:r>
            <a:r>
              <a:rPr lang="en-US" sz="2400" dirty="0">
                <a:latin typeface="Times New Roman" panose="02020603050405020304" pitchFamily="18" charset="0"/>
                <a:cs typeface="Times New Roman" panose="02020603050405020304" pitchFamily="18" charset="0"/>
              </a:rPr>
              <a:t> it can be </a:t>
            </a:r>
            <a:r>
              <a:rPr lang="en-US" sz="2400" b="1" dirty="0">
                <a:latin typeface="Times New Roman" panose="02020603050405020304" pitchFamily="18" charset="0"/>
                <a:cs typeface="Times New Roman" panose="02020603050405020304" pitchFamily="18" charset="0"/>
              </a:rPr>
              <a:t>correctly</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completely</a:t>
            </a:r>
            <a:r>
              <a:rPr lang="en-US" sz="2400" dirty="0">
                <a:latin typeface="Times New Roman" panose="02020603050405020304" pitchFamily="18" charset="0"/>
                <a:cs typeface="Times New Roman" panose="02020603050405020304" pitchFamily="18" charset="0"/>
              </a:rPr>
              <a:t> implemented </a:t>
            </a:r>
            <a:r>
              <a:rPr lang="en-US" sz="2400" dirty="0" smtClean="0">
                <a:latin typeface="Times New Roman" panose="02020603050405020304" pitchFamily="18" charset="0"/>
                <a:cs typeface="Times New Roman" panose="02020603050405020304" pitchFamily="18" charset="0"/>
              </a:rPr>
              <a:t>there. Incomplete </a:t>
            </a:r>
            <a:r>
              <a:rPr lang="en-US" sz="2400" dirty="0">
                <a:latin typeface="Times New Roman" panose="02020603050405020304" pitchFamily="18" charset="0"/>
                <a:cs typeface="Times New Roman" panose="02020603050405020304" pitchFamily="18" charset="0"/>
              </a:rPr>
              <a:t>versions of a function can be used as a performance enhancement, but not for correctness</a:t>
            </a:r>
          </a:p>
          <a:p>
            <a:pPr>
              <a:lnSpc>
                <a:spcPct val="90000"/>
              </a:lnSpc>
            </a:pPr>
            <a:r>
              <a:rPr lang="en-US" sz="2400" b="1" dirty="0">
                <a:latin typeface="Times New Roman" panose="02020603050405020304" pitchFamily="18" charset="0"/>
                <a:cs typeface="Times New Roman" panose="02020603050405020304" pitchFamily="18" charset="0"/>
              </a:rPr>
              <a:t>Early, and still relevant, example</a:t>
            </a:r>
          </a:p>
          <a:p>
            <a:pPr lvl="1">
              <a:lnSpc>
                <a:spcPct val="90000"/>
              </a:lnSpc>
            </a:pPr>
            <a:r>
              <a:rPr lang="en-US" sz="2400" dirty="0" err="1">
                <a:latin typeface="Times New Roman" panose="02020603050405020304" pitchFamily="18" charset="0"/>
                <a:cs typeface="Times New Roman" panose="02020603050405020304" pitchFamily="18" charset="0"/>
              </a:rPr>
              <a:t>ARPAnet</a:t>
            </a:r>
            <a:r>
              <a:rPr lang="en-US" sz="2400" dirty="0">
                <a:latin typeface="Times New Roman" panose="02020603050405020304" pitchFamily="18" charset="0"/>
                <a:cs typeface="Times New Roman" panose="02020603050405020304" pitchFamily="18" charset="0"/>
              </a:rPr>
              <a:t> provided reliable link transfers </a:t>
            </a:r>
          </a:p>
          <a:p>
            <a:pPr lvl="1">
              <a:lnSpc>
                <a:spcPct val="90000"/>
              </a:lnSpc>
            </a:pPr>
            <a:r>
              <a:rPr lang="en-US" sz="2400" dirty="0">
                <a:latin typeface="Times New Roman" panose="02020603050405020304" pitchFamily="18" charset="0"/>
                <a:cs typeface="Times New Roman" panose="02020603050405020304" pitchFamily="18" charset="0"/>
              </a:rPr>
              <a:t>Was this enough </a:t>
            </a:r>
            <a:r>
              <a:rPr lang="en-US" sz="2400" dirty="0" smtClean="0">
                <a:latin typeface="Times New Roman" panose="02020603050405020304" pitchFamily="18" charset="0"/>
                <a:cs typeface="Times New Roman" panose="02020603050405020304" pitchFamily="18" charset="0"/>
              </a:rPr>
              <a:t>for reliable communication</a:t>
            </a:r>
            <a:r>
              <a:rPr lang="en-US" sz="2400" dirty="0">
                <a:latin typeface="Times New Roman" panose="02020603050405020304" pitchFamily="18" charset="0"/>
                <a:cs typeface="Times New Roman" panose="02020603050405020304" pitchFamily="18" charset="0"/>
              </a:rPr>
              <a:t>?</a:t>
            </a:r>
          </a:p>
          <a:p>
            <a:pPr lvl="1">
              <a:lnSpc>
                <a:spcPct val="90000"/>
              </a:lnSpc>
            </a:pPr>
            <a:r>
              <a:rPr lang="en-US" sz="2400" dirty="0">
                <a:latin typeface="Times New Roman" panose="02020603050405020304" pitchFamily="18" charset="0"/>
                <a:cs typeface="Times New Roman" panose="02020603050405020304" pitchFamily="18" charset="0"/>
              </a:rPr>
              <a:t>No, packets could still get corrupted on host-switch link, or inside of the switches</a:t>
            </a:r>
          </a:p>
          <a:p>
            <a:pPr lvl="1">
              <a:lnSpc>
                <a:spcPct val="90000"/>
              </a:lnSpc>
            </a:pPr>
            <a:r>
              <a:rPr lang="en-US" sz="2400" dirty="0">
                <a:latin typeface="Times New Roman" panose="02020603050405020304" pitchFamily="18" charset="0"/>
                <a:cs typeface="Times New Roman" panose="02020603050405020304" pitchFamily="18" charset="0"/>
              </a:rPr>
              <a:t>Hence, still need reliability at higher </a:t>
            </a:r>
            <a:r>
              <a:rPr lang="en-US" sz="2400" dirty="0" smtClean="0">
                <a:latin typeface="Times New Roman" panose="02020603050405020304" pitchFamily="18" charset="0"/>
                <a:cs typeface="Times New Roman" panose="02020603050405020304" pitchFamily="18" charset="0"/>
              </a:rPr>
              <a:t>layers (TCP</a:t>
            </a:r>
            <a:r>
              <a:rPr lang="en-US" sz="2400" dirty="0" smtClean="0"/>
              <a:t>)</a:t>
            </a:r>
            <a:endParaRPr lang="en-US" sz="2400" dirty="0"/>
          </a:p>
          <a:p>
            <a:pPr>
              <a:lnSpc>
                <a:spcPct val="90000"/>
              </a:lnSpc>
            </a:pPr>
            <a:endParaRPr lang="en-US" sz="2040" dirty="0"/>
          </a:p>
          <a:p>
            <a:pPr lvl="1">
              <a:lnSpc>
                <a:spcPct val="90000"/>
              </a:lnSpc>
            </a:pPr>
            <a:endParaRPr lang="en-US" sz="1700" dirty="0"/>
          </a:p>
        </p:txBody>
      </p:sp>
      <p:sp>
        <p:nvSpPr>
          <p:cNvPr id="2" name="Slide Number Placeholder 1"/>
          <p:cNvSpPr>
            <a:spLocks noGrp="1"/>
          </p:cNvSpPr>
          <p:nvPr>
            <p:ph type="sldNum" sz="quarter" idx="4294967295"/>
          </p:nvPr>
        </p:nvSpPr>
        <p:spPr/>
        <p:txBody>
          <a:bodyPr/>
          <a:lstStyle/>
          <a:p>
            <a:fld id="{603FE706-B21F-114E-8808-5DBE0296B0E8}" type="slidenum">
              <a:rPr lang="en-US" smtClean="0"/>
              <a:pPr/>
              <a:t>35</a:t>
            </a:fld>
            <a:endParaRPr lang="en-US" sz="850" b="1"/>
          </a:p>
        </p:txBody>
      </p:sp>
      <p:sp>
        <p:nvSpPr>
          <p:cNvPr id="6" name="Footer Placeholder 3"/>
          <p:cNvSpPr>
            <a:spLocks noGrp="1"/>
          </p:cNvSpPr>
          <p:nvPr>
            <p:ph type="ftr" sz="quarter" idx="4294967295"/>
          </p:nvPr>
        </p:nvSpPr>
        <p:spPr>
          <a:xfrm>
            <a:off x="259080" y="7425690"/>
            <a:ext cx="4532551" cy="388620"/>
          </a:xfrm>
        </p:spPr>
        <p:txBody>
          <a:bodyPr/>
          <a:lstStyle/>
          <a:p>
            <a:endParaRPr lang="en-US" dirty="0">
              <a:solidFill>
                <a:schemeClr val="tx1"/>
              </a:solidFill>
            </a:endParaRPr>
          </a:p>
        </p:txBody>
      </p:sp>
      <p:sp>
        <p:nvSpPr>
          <p:cNvPr id="8" name="object 3"/>
          <p:cNvSpPr txBox="1"/>
          <p:nvPr/>
        </p:nvSpPr>
        <p:spPr>
          <a:xfrm>
            <a:off x="1483954" y="814542"/>
            <a:ext cx="5374045" cy="430887"/>
          </a:xfrm>
          <a:prstGeom prst="rect">
            <a:avLst/>
          </a:prstGeom>
        </p:spPr>
        <p:txBody>
          <a:bodyPr vert="horz" wrap="square" lIns="0" tIns="0" rIns="0" bIns="0" rtlCol="0">
            <a:spAutoFit/>
          </a:bodyPr>
          <a:lstStyle/>
          <a:p>
            <a:pPr marL="12700">
              <a:lnSpc>
                <a:spcPct val="100000"/>
              </a:lnSpc>
            </a:pPr>
            <a:r>
              <a:rPr lang="en-US" sz="2800" i="1" spc="25" dirty="0" smtClean="0">
                <a:solidFill>
                  <a:srgbClr val="0070C0"/>
                </a:solidFill>
                <a:latin typeface="Arial"/>
                <a:cs typeface="Arial"/>
              </a:rPr>
              <a:t>KEY DESIGN DECISION IN IP</a:t>
            </a:r>
            <a:endParaRPr sz="2800" dirty="0">
              <a:solidFill>
                <a:srgbClr val="0070C0"/>
              </a:solidFill>
              <a:latin typeface="Arial"/>
              <a:cs typeface="Arial"/>
            </a:endParaRPr>
          </a:p>
        </p:txBody>
      </p:sp>
    </p:spTree>
    <p:extLst>
      <p:ext uri="{BB962C8B-B14F-4D97-AF65-F5344CB8AC3E}">
        <p14:creationId xmlns:p14="http://schemas.microsoft.com/office/powerpoint/2010/main" val="412700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339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3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69560" y="5658866"/>
            <a:ext cx="988446" cy="367024"/>
          </a:xfrm>
          <a:prstGeom prst="rect">
            <a:avLst/>
          </a:prstGeom>
          <a:noFill/>
        </p:spPr>
        <p:txBody>
          <a:bodyPr wrap="square" rtlCol="0">
            <a:spAutoFit/>
          </a:bodyPr>
          <a:lstStyle/>
          <a:p>
            <a:r>
              <a:rPr lang="en-US" sz="1785" dirty="0">
                <a:solidFill>
                  <a:srgbClr val="0070C0"/>
                </a:solidFill>
              </a:rPr>
              <a:t>Network</a:t>
            </a:r>
          </a:p>
        </p:txBody>
      </p:sp>
      <p:sp>
        <p:nvSpPr>
          <p:cNvPr id="4" name="TextBox 3"/>
          <p:cNvSpPr txBox="1"/>
          <p:nvPr/>
        </p:nvSpPr>
        <p:spPr>
          <a:xfrm>
            <a:off x="3886823" y="6084559"/>
            <a:ext cx="2484926" cy="406265"/>
          </a:xfrm>
          <a:prstGeom prst="rect">
            <a:avLst/>
          </a:prstGeom>
          <a:noFill/>
        </p:spPr>
        <p:txBody>
          <a:bodyPr wrap="square" rtlCol="0">
            <a:spAutoFit/>
          </a:bodyPr>
          <a:lstStyle/>
          <a:p>
            <a:r>
              <a:rPr lang="en-US" sz="2040" dirty="0">
                <a:solidFill>
                  <a:srgbClr val="FF0000"/>
                </a:solidFill>
              </a:rPr>
              <a:t>Innovation? Science?</a:t>
            </a:r>
          </a:p>
        </p:txBody>
      </p:sp>
      <p:sp>
        <p:nvSpPr>
          <p:cNvPr id="7" name="Rectangle 2"/>
          <p:cNvSpPr>
            <a:spLocks noChangeArrowheads="1"/>
          </p:cNvSpPr>
          <p:nvPr/>
        </p:nvSpPr>
        <p:spPr bwMode="auto">
          <a:xfrm>
            <a:off x="1219200" y="3886201"/>
            <a:ext cx="5465513" cy="2663248"/>
          </a:xfrm>
          <a:prstGeom prst="rect">
            <a:avLst/>
          </a:prstGeom>
          <a:solidFill>
            <a:srgbClr val="CCFFFF"/>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sz="1148">
              <a:latin typeface="Courier New" pitchFamily="-105" charset="0"/>
            </a:endParaRPr>
          </a:p>
        </p:txBody>
      </p:sp>
      <p:sp>
        <p:nvSpPr>
          <p:cNvPr id="8" name="Line 4"/>
          <p:cNvSpPr>
            <a:spLocks noChangeShapeType="1"/>
          </p:cNvSpPr>
          <p:nvPr/>
        </p:nvSpPr>
        <p:spPr bwMode="auto">
          <a:xfrm>
            <a:off x="2979420" y="5340071"/>
            <a:ext cx="1797368" cy="0"/>
          </a:xfrm>
          <a:prstGeom prst="line">
            <a:avLst/>
          </a:prstGeom>
          <a:noFill/>
          <a:ln w="25400">
            <a:solidFill>
              <a:schemeClr val="tx1"/>
            </a:solidFill>
            <a:round/>
            <a:headEnd/>
            <a:tailEnd type="triangle" w="med" len="med"/>
          </a:ln>
        </p:spPr>
        <p:txBody>
          <a:bodyPr wrap="none" anchor="ctr">
            <a:prstTxWarp prst="textNoShape">
              <a:avLst/>
            </a:prstTxWarp>
          </a:bodyPr>
          <a:lstStyle/>
          <a:p>
            <a:endParaRPr lang="en-US" sz="1148"/>
          </a:p>
        </p:txBody>
      </p:sp>
      <p:sp>
        <p:nvSpPr>
          <p:cNvPr id="9" name="Arc 5"/>
          <p:cNvSpPr>
            <a:spLocks/>
          </p:cNvSpPr>
          <p:nvPr/>
        </p:nvSpPr>
        <p:spPr bwMode="auto">
          <a:xfrm>
            <a:off x="5262563" y="5312746"/>
            <a:ext cx="752951" cy="85820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solidFill>
            <a:srgbClr val="FF6600"/>
          </a:solidFill>
          <a:ln w="76200" cap="rnd">
            <a:solidFill>
              <a:schemeClr val="accent1"/>
            </a:solidFill>
            <a:round/>
            <a:headEnd/>
            <a:tailEnd/>
          </a:ln>
        </p:spPr>
        <p:txBody>
          <a:bodyPr wrap="none" anchor="ctr">
            <a:prstTxWarp prst="textNoShape">
              <a:avLst/>
            </a:prstTxWarp>
          </a:bodyPr>
          <a:lstStyle/>
          <a:p>
            <a:endParaRPr lang="en-US" sz="1148"/>
          </a:p>
        </p:txBody>
      </p:sp>
      <p:sp>
        <p:nvSpPr>
          <p:cNvPr id="10" name="Arc 6"/>
          <p:cNvSpPr>
            <a:spLocks/>
          </p:cNvSpPr>
          <p:nvPr/>
        </p:nvSpPr>
        <p:spPr bwMode="auto">
          <a:xfrm>
            <a:off x="4510624" y="5312746"/>
            <a:ext cx="752951" cy="858203"/>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close/>
              </a:path>
            </a:pathLst>
          </a:custGeom>
          <a:solidFill>
            <a:srgbClr val="FF6600"/>
          </a:solidFill>
          <a:ln w="76200" cap="rnd">
            <a:solidFill>
              <a:schemeClr val="accent1"/>
            </a:solidFill>
            <a:round/>
            <a:headEnd/>
            <a:tailEnd/>
          </a:ln>
        </p:spPr>
        <p:txBody>
          <a:bodyPr wrap="none" anchor="ctr">
            <a:prstTxWarp prst="textNoShape">
              <a:avLst/>
            </a:prstTxWarp>
          </a:bodyPr>
          <a:lstStyle/>
          <a:p>
            <a:endParaRPr lang="en-US" sz="1148"/>
          </a:p>
        </p:txBody>
      </p:sp>
      <p:sp>
        <p:nvSpPr>
          <p:cNvPr id="11" name="Arc 7"/>
          <p:cNvSpPr>
            <a:spLocks/>
          </p:cNvSpPr>
          <p:nvPr/>
        </p:nvSpPr>
        <p:spPr bwMode="auto">
          <a:xfrm rot="10800000">
            <a:off x="5256490" y="4174211"/>
            <a:ext cx="784325" cy="1069717"/>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close/>
              </a:path>
            </a:pathLst>
          </a:custGeom>
          <a:solidFill>
            <a:srgbClr val="FF6600"/>
          </a:solidFill>
          <a:ln w="76200" cap="rnd">
            <a:solidFill>
              <a:schemeClr val="accent1"/>
            </a:solidFill>
            <a:round/>
            <a:headEnd/>
            <a:tailEnd/>
          </a:ln>
        </p:spPr>
        <p:txBody>
          <a:bodyPr wrap="none" anchor="ctr">
            <a:prstTxWarp prst="textNoShape">
              <a:avLst/>
            </a:prstTxWarp>
          </a:bodyPr>
          <a:lstStyle/>
          <a:p>
            <a:endParaRPr lang="en-US" sz="1148"/>
          </a:p>
        </p:txBody>
      </p:sp>
      <p:sp>
        <p:nvSpPr>
          <p:cNvPr id="12" name="Arc 8"/>
          <p:cNvSpPr>
            <a:spLocks/>
          </p:cNvSpPr>
          <p:nvPr/>
        </p:nvSpPr>
        <p:spPr bwMode="auto">
          <a:xfrm rot="10800000">
            <a:off x="4485323" y="4174211"/>
            <a:ext cx="771168" cy="106971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solidFill>
            <a:srgbClr val="FF6600"/>
          </a:solidFill>
          <a:ln w="76200" cap="rnd">
            <a:solidFill>
              <a:schemeClr val="accent1"/>
            </a:solidFill>
            <a:round/>
            <a:headEnd/>
            <a:tailEnd/>
          </a:ln>
        </p:spPr>
        <p:txBody>
          <a:bodyPr wrap="none" anchor="ctr">
            <a:prstTxWarp prst="textNoShape">
              <a:avLst/>
            </a:prstTxWarp>
          </a:bodyPr>
          <a:lstStyle/>
          <a:p>
            <a:endParaRPr lang="en-US" sz="1148"/>
          </a:p>
        </p:txBody>
      </p:sp>
      <p:sp>
        <p:nvSpPr>
          <p:cNvPr id="13" name="Line 9"/>
          <p:cNvSpPr>
            <a:spLocks noChangeShapeType="1"/>
          </p:cNvSpPr>
          <p:nvPr/>
        </p:nvSpPr>
        <p:spPr bwMode="auto">
          <a:xfrm flipV="1">
            <a:off x="3360956" y="6162852"/>
            <a:ext cx="1552456" cy="0"/>
          </a:xfrm>
          <a:prstGeom prst="line">
            <a:avLst/>
          </a:prstGeom>
          <a:noFill/>
          <a:ln w="76200">
            <a:solidFill>
              <a:schemeClr val="accent1"/>
            </a:solidFill>
            <a:round/>
            <a:headEnd/>
            <a:tailEnd/>
          </a:ln>
        </p:spPr>
        <p:txBody>
          <a:bodyPr wrap="none" anchor="ctr">
            <a:prstTxWarp prst="textNoShape">
              <a:avLst/>
            </a:prstTxWarp>
          </a:bodyPr>
          <a:lstStyle/>
          <a:p>
            <a:endParaRPr lang="en-US" sz="1148"/>
          </a:p>
        </p:txBody>
      </p:sp>
      <p:sp>
        <p:nvSpPr>
          <p:cNvPr id="14" name="Line 10"/>
          <p:cNvSpPr>
            <a:spLocks noChangeShapeType="1"/>
          </p:cNvSpPr>
          <p:nvPr/>
        </p:nvSpPr>
        <p:spPr bwMode="auto">
          <a:xfrm flipV="1">
            <a:off x="4480263" y="6162852"/>
            <a:ext cx="1503878" cy="0"/>
          </a:xfrm>
          <a:prstGeom prst="line">
            <a:avLst/>
          </a:prstGeom>
          <a:noFill/>
          <a:ln w="76200">
            <a:solidFill>
              <a:schemeClr val="accent1"/>
            </a:solidFill>
            <a:round/>
            <a:headEnd/>
            <a:tailEnd/>
          </a:ln>
        </p:spPr>
        <p:txBody>
          <a:bodyPr wrap="none" anchor="ctr">
            <a:prstTxWarp prst="textNoShape">
              <a:avLst/>
            </a:prstTxWarp>
          </a:bodyPr>
          <a:lstStyle/>
          <a:p>
            <a:endParaRPr lang="en-US" sz="1148"/>
          </a:p>
        </p:txBody>
      </p:sp>
      <p:sp>
        <p:nvSpPr>
          <p:cNvPr id="15" name="Rectangle 11"/>
          <p:cNvSpPr>
            <a:spLocks noChangeArrowheads="1"/>
          </p:cNvSpPr>
          <p:nvPr/>
        </p:nvSpPr>
        <p:spPr bwMode="auto">
          <a:xfrm>
            <a:off x="5165408" y="5196362"/>
            <a:ext cx="194310" cy="138649"/>
          </a:xfrm>
          <a:prstGeom prst="rect">
            <a:avLst/>
          </a:prstGeom>
          <a:solidFill>
            <a:schemeClr val="accent1"/>
          </a:solidFill>
          <a:ln w="12700">
            <a:noFill/>
            <a:miter lim="800000"/>
            <a:headEnd/>
            <a:tailEnd/>
          </a:ln>
        </p:spPr>
        <p:txBody>
          <a:bodyPr wrap="none" anchor="ctr">
            <a:prstTxWarp prst="textNoShape">
              <a:avLst/>
            </a:prstTxWarp>
          </a:bodyPr>
          <a:lstStyle/>
          <a:p>
            <a:endParaRPr lang="en-US" sz="1148"/>
          </a:p>
        </p:txBody>
      </p:sp>
      <p:sp>
        <p:nvSpPr>
          <p:cNvPr id="16" name="Rectangle 15"/>
          <p:cNvSpPr>
            <a:spLocks noChangeArrowheads="1"/>
          </p:cNvSpPr>
          <p:nvPr/>
        </p:nvSpPr>
        <p:spPr bwMode="auto">
          <a:xfrm>
            <a:off x="4881027" y="5553610"/>
            <a:ext cx="738417" cy="233859"/>
          </a:xfrm>
          <a:prstGeom prst="rect">
            <a:avLst/>
          </a:prstGeom>
          <a:noFill/>
          <a:ln w="12700">
            <a:noFill/>
            <a:miter lim="800000"/>
            <a:headEnd/>
            <a:tailEnd/>
          </a:ln>
        </p:spPr>
        <p:txBody>
          <a:bodyPr wrap="none" lIns="57663" tIns="28327" rIns="57663" bIns="28327">
            <a:prstTxWarp prst="textNoShape">
              <a:avLst/>
            </a:prstTxWarp>
            <a:spAutoFit/>
          </a:bodyPr>
          <a:lstStyle/>
          <a:p>
            <a:pPr algn="l" eaLnBrk="0" hangingPunct="0"/>
            <a:r>
              <a:rPr lang="en-US" sz="1148">
                <a:latin typeface="Arial" charset="0"/>
              </a:rPr>
              <a:t>Data Link</a:t>
            </a:r>
          </a:p>
        </p:txBody>
      </p:sp>
      <p:sp>
        <p:nvSpPr>
          <p:cNvPr id="17" name="Rectangle 16"/>
          <p:cNvSpPr>
            <a:spLocks noChangeArrowheads="1"/>
          </p:cNvSpPr>
          <p:nvPr/>
        </p:nvSpPr>
        <p:spPr bwMode="auto">
          <a:xfrm>
            <a:off x="4913412" y="5830906"/>
            <a:ext cx="663077" cy="233859"/>
          </a:xfrm>
          <a:prstGeom prst="rect">
            <a:avLst/>
          </a:prstGeom>
          <a:noFill/>
          <a:ln w="12700">
            <a:noFill/>
            <a:miter lim="800000"/>
            <a:headEnd/>
            <a:tailEnd/>
          </a:ln>
        </p:spPr>
        <p:txBody>
          <a:bodyPr wrap="none" lIns="57663" tIns="28327" rIns="57663" bIns="28327">
            <a:prstTxWarp prst="textNoShape">
              <a:avLst/>
            </a:prstTxWarp>
            <a:spAutoFit/>
          </a:bodyPr>
          <a:lstStyle/>
          <a:p>
            <a:pPr algn="l" eaLnBrk="0" hangingPunct="0"/>
            <a:r>
              <a:rPr lang="en-US" sz="1148">
                <a:latin typeface="Arial" charset="0"/>
              </a:rPr>
              <a:t>Physical</a:t>
            </a:r>
          </a:p>
        </p:txBody>
      </p:sp>
      <p:sp>
        <p:nvSpPr>
          <p:cNvPr id="18" name="Rectangle 17"/>
          <p:cNvSpPr>
            <a:spLocks noChangeArrowheads="1"/>
          </p:cNvSpPr>
          <p:nvPr/>
        </p:nvSpPr>
        <p:spPr bwMode="auto">
          <a:xfrm>
            <a:off x="4771728" y="4302739"/>
            <a:ext cx="908336" cy="233859"/>
          </a:xfrm>
          <a:prstGeom prst="rect">
            <a:avLst/>
          </a:prstGeom>
          <a:noFill/>
          <a:ln w="12700">
            <a:noFill/>
            <a:miter lim="800000"/>
            <a:headEnd/>
            <a:tailEnd/>
          </a:ln>
        </p:spPr>
        <p:txBody>
          <a:bodyPr wrap="none" lIns="57663" tIns="28327" rIns="57663" bIns="28327">
            <a:prstTxWarp prst="textNoShape">
              <a:avLst/>
            </a:prstTxWarp>
            <a:spAutoFit/>
          </a:bodyPr>
          <a:lstStyle/>
          <a:p>
            <a:pPr algn="l" eaLnBrk="0" hangingPunct="0"/>
            <a:r>
              <a:rPr lang="en-US" sz="1148" dirty="0">
                <a:latin typeface="Arial" charset="0"/>
              </a:rPr>
              <a:t>Applications</a:t>
            </a:r>
          </a:p>
        </p:txBody>
      </p:sp>
      <p:sp>
        <p:nvSpPr>
          <p:cNvPr id="19" name="Text Box 18"/>
          <p:cNvSpPr txBox="1">
            <a:spLocks noChangeArrowheads="1"/>
          </p:cNvSpPr>
          <p:nvPr/>
        </p:nvSpPr>
        <p:spPr bwMode="auto">
          <a:xfrm>
            <a:off x="4327446" y="6164876"/>
            <a:ext cx="1980192" cy="294197"/>
          </a:xfrm>
          <a:prstGeom prst="rect">
            <a:avLst/>
          </a:prstGeom>
          <a:noFill/>
          <a:ln w="50800">
            <a:noFill/>
            <a:miter lim="800000"/>
            <a:headEnd/>
            <a:tailEnd/>
          </a:ln>
        </p:spPr>
        <p:txBody>
          <a:bodyPr wrap="none" lIns="58183" tIns="29090" rIns="58183" bIns="29090">
            <a:prstTxWarp prst="textNoShape">
              <a:avLst/>
            </a:prstTxWarp>
            <a:spAutoFit/>
          </a:bodyPr>
          <a:lstStyle/>
          <a:p>
            <a:pPr defTabSz="581918" eaLnBrk="0" hangingPunct="0"/>
            <a:r>
              <a:rPr lang="en-US" sz="1530">
                <a:latin typeface="Arial" charset="0"/>
              </a:rPr>
              <a:t>The Hourglass Model</a:t>
            </a:r>
          </a:p>
        </p:txBody>
      </p:sp>
      <p:sp>
        <p:nvSpPr>
          <p:cNvPr id="20" name="Text Box 19"/>
          <p:cNvSpPr txBox="1">
            <a:spLocks noChangeArrowheads="1"/>
          </p:cNvSpPr>
          <p:nvPr/>
        </p:nvSpPr>
        <p:spPr bwMode="auto">
          <a:xfrm>
            <a:off x="3411837" y="5048606"/>
            <a:ext cx="1018103" cy="254956"/>
          </a:xfrm>
          <a:prstGeom prst="rect">
            <a:avLst/>
          </a:prstGeom>
          <a:noFill/>
          <a:ln w="50800">
            <a:noFill/>
            <a:miter lim="800000"/>
            <a:headEnd/>
            <a:tailEnd/>
          </a:ln>
        </p:spPr>
        <p:txBody>
          <a:bodyPr lIns="58183" tIns="29090" rIns="58183" bIns="29090">
            <a:prstTxWarp prst="textNoShape">
              <a:avLst/>
            </a:prstTxWarp>
            <a:spAutoFit/>
          </a:bodyPr>
          <a:lstStyle/>
          <a:p>
            <a:pPr defTabSz="581918" eaLnBrk="0" hangingPunct="0">
              <a:spcBef>
                <a:spcPct val="50000"/>
              </a:spcBef>
            </a:pPr>
            <a:r>
              <a:rPr lang="en-US" sz="1275" dirty="0">
                <a:latin typeface="Arial" charset="0"/>
              </a:rPr>
              <a:t>“Thin Waist”</a:t>
            </a:r>
          </a:p>
        </p:txBody>
      </p:sp>
      <p:sp>
        <p:nvSpPr>
          <p:cNvPr id="21" name="Rectangle 21"/>
          <p:cNvSpPr>
            <a:spLocks noChangeArrowheads="1"/>
          </p:cNvSpPr>
          <p:nvPr/>
        </p:nvSpPr>
        <p:spPr bwMode="auto">
          <a:xfrm>
            <a:off x="1667827" y="4319943"/>
            <a:ext cx="437198" cy="242888"/>
          </a:xfrm>
          <a:prstGeom prst="rect">
            <a:avLst/>
          </a:prstGeom>
          <a:solidFill>
            <a:srgbClr val="00CC66"/>
          </a:solidFill>
          <a:ln w="9525">
            <a:solidFill>
              <a:schemeClr val="tx1"/>
            </a:solidFill>
            <a:miter lim="800000"/>
            <a:headEnd/>
            <a:tailEnd/>
          </a:ln>
        </p:spPr>
        <p:txBody>
          <a:bodyPr wrap="none" lIns="58280" tIns="29141" rIns="58280" bIns="29141" anchor="ctr">
            <a:prstTxWarp prst="textNoShape">
              <a:avLst/>
            </a:prstTxWarp>
          </a:bodyPr>
          <a:lstStyle/>
          <a:p>
            <a:r>
              <a:rPr lang="en-US" sz="1148" dirty="0">
                <a:solidFill>
                  <a:schemeClr val="bg1"/>
                </a:solidFill>
                <a:latin typeface="Arial" charset="0"/>
              </a:rPr>
              <a:t>FTP</a:t>
            </a:r>
          </a:p>
        </p:txBody>
      </p:sp>
      <p:sp>
        <p:nvSpPr>
          <p:cNvPr id="22" name="Rectangle 22"/>
          <p:cNvSpPr>
            <a:spLocks noChangeArrowheads="1"/>
          </p:cNvSpPr>
          <p:nvPr/>
        </p:nvSpPr>
        <p:spPr bwMode="auto">
          <a:xfrm>
            <a:off x="2202180" y="4319943"/>
            <a:ext cx="437198" cy="242888"/>
          </a:xfrm>
          <a:prstGeom prst="rect">
            <a:avLst/>
          </a:prstGeom>
          <a:solidFill>
            <a:srgbClr val="FFFFFF"/>
          </a:solidFill>
          <a:ln w="9525">
            <a:solidFill>
              <a:schemeClr val="tx1"/>
            </a:solidFill>
            <a:miter lim="800000"/>
            <a:headEnd/>
            <a:tailEnd/>
          </a:ln>
        </p:spPr>
        <p:txBody>
          <a:bodyPr wrap="none" lIns="58280" tIns="29141" rIns="58280" bIns="29141" anchor="ctr">
            <a:prstTxWarp prst="textNoShape">
              <a:avLst/>
            </a:prstTxWarp>
          </a:bodyPr>
          <a:lstStyle/>
          <a:p>
            <a:r>
              <a:rPr lang="en-US" sz="1148">
                <a:solidFill>
                  <a:srgbClr val="000000"/>
                </a:solidFill>
                <a:latin typeface="Arial" charset="0"/>
              </a:rPr>
              <a:t>HTTP</a:t>
            </a:r>
          </a:p>
        </p:txBody>
      </p:sp>
      <p:sp>
        <p:nvSpPr>
          <p:cNvPr id="24" name="Rectangle 24"/>
          <p:cNvSpPr>
            <a:spLocks noChangeArrowheads="1"/>
          </p:cNvSpPr>
          <p:nvPr/>
        </p:nvSpPr>
        <p:spPr bwMode="auto">
          <a:xfrm>
            <a:off x="2760821" y="4295654"/>
            <a:ext cx="534353" cy="242888"/>
          </a:xfrm>
          <a:prstGeom prst="rect">
            <a:avLst/>
          </a:prstGeom>
          <a:solidFill>
            <a:srgbClr val="FFFFFF"/>
          </a:solidFill>
          <a:ln w="9525">
            <a:solidFill>
              <a:schemeClr val="tx1"/>
            </a:solidFill>
            <a:miter lim="800000"/>
            <a:headEnd/>
            <a:tailEnd/>
          </a:ln>
        </p:spPr>
        <p:txBody>
          <a:bodyPr wrap="none" lIns="58280" tIns="29141" rIns="58280" bIns="29141" anchor="ctr">
            <a:prstTxWarp prst="textNoShape">
              <a:avLst/>
            </a:prstTxWarp>
          </a:bodyPr>
          <a:lstStyle/>
          <a:p>
            <a:r>
              <a:rPr lang="en-US" sz="1148" dirty="0">
                <a:solidFill>
                  <a:srgbClr val="000000"/>
                </a:solidFill>
                <a:latin typeface="Arial" charset="0"/>
              </a:rPr>
              <a:t>Video</a:t>
            </a:r>
          </a:p>
        </p:txBody>
      </p:sp>
      <p:sp>
        <p:nvSpPr>
          <p:cNvPr id="25" name="Rectangle 25"/>
          <p:cNvSpPr>
            <a:spLocks noChangeArrowheads="1"/>
          </p:cNvSpPr>
          <p:nvPr/>
        </p:nvSpPr>
        <p:spPr bwMode="auto">
          <a:xfrm>
            <a:off x="1910715" y="4757140"/>
            <a:ext cx="437198" cy="242888"/>
          </a:xfrm>
          <a:prstGeom prst="rect">
            <a:avLst/>
          </a:prstGeom>
          <a:solidFill>
            <a:schemeClr val="accent2"/>
          </a:solidFill>
          <a:ln w="9525">
            <a:solidFill>
              <a:schemeClr val="tx1"/>
            </a:solidFill>
            <a:miter lim="800000"/>
            <a:headEnd/>
            <a:tailEnd/>
          </a:ln>
        </p:spPr>
        <p:txBody>
          <a:bodyPr wrap="none" lIns="58280" tIns="29141" rIns="58280" bIns="29141" anchor="ctr">
            <a:prstTxWarp prst="textNoShape">
              <a:avLst/>
            </a:prstTxWarp>
          </a:bodyPr>
          <a:lstStyle/>
          <a:p>
            <a:r>
              <a:rPr lang="en-US" sz="1148">
                <a:solidFill>
                  <a:schemeClr val="bg1"/>
                </a:solidFill>
                <a:latin typeface="Arial" charset="0"/>
              </a:rPr>
              <a:t>TCP</a:t>
            </a:r>
          </a:p>
        </p:txBody>
      </p:sp>
      <p:sp>
        <p:nvSpPr>
          <p:cNvPr id="26" name="Rectangle 26"/>
          <p:cNvSpPr>
            <a:spLocks noChangeArrowheads="1"/>
          </p:cNvSpPr>
          <p:nvPr/>
        </p:nvSpPr>
        <p:spPr bwMode="auto">
          <a:xfrm>
            <a:off x="3027997" y="4757140"/>
            <a:ext cx="437198" cy="242888"/>
          </a:xfrm>
          <a:prstGeom prst="rect">
            <a:avLst/>
          </a:prstGeom>
          <a:solidFill>
            <a:srgbClr val="FFFFFF"/>
          </a:solidFill>
          <a:ln w="9525">
            <a:solidFill>
              <a:schemeClr val="tx1"/>
            </a:solidFill>
            <a:miter lim="800000"/>
            <a:headEnd/>
            <a:tailEnd/>
          </a:ln>
        </p:spPr>
        <p:txBody>
          <a:bodyPr wrap="none" lIns="58280" tIns="29141" rIns="58280" bIns="29141" anchor="ctr">
            <a:prstTxWarp prst="textNoShape">
              <a:avLst/>
            </a:prstTxWarp>
          </a:bodyPr>
          <a:lstStyle/>
          <a:p>
            <a:r>
              <a:rPr lang="en-US" sz="1148">
                <a:solidFill>
                  <a:srgbClr val="000000"/>
                </a:solidFill>
                <a:latin typeface="Arial" charset="0"/>
              </a:rPr>
              <a:t>UDP</a:t>
            </a:r>
          </a:p>
        </p:txBody>
      </p:sp>
      <p:sp>
        <p:nvSpPr>
          <p:cNvPr id="27" name="Rectangle 27"/>
          <p:cNvSpPr>
            <a:spLocks noChangeArrowheads="1"/>
          </p:cNvSpPr>
          <p:nvPr/>
        </p:nvSpPr>
        <p:spPr bwMode="auto">
          <a:xfrm>
            <a:off x="2493645" y="5242915"/>
            <a:ext cx="437198" cy="242888"/>
          </a:xfrm>
          <a:prstGeom prst="rect">
            <a:avLst/>
          </a:prstGeom>
          <a:solidFill>
            <a:schemeClr val="accent1"/>
          </a:solidFill>
          <a:ln w="9525">
            <a:solidFill>
              <a:schemeClr val="tx1"/>
            </a:solidFill>
            <a:miter lim="800000"/>
            <a:headEnd/>
            <a:tailEnd/>
          </a:ln>
        </p:spPr>
        <p:txBody>
          <a:bodyPr wrap="none" lIns="58280" tIns="29141" rIns="58280" bIns="29141" anchor="ctr">
            <a:prstTxWarp prst="textNoShape">
              <a:avLst/>
            </a:prstTxWarp>
          </a:bodyPr>
          <a:lstStyle/>
          <a:p>
            <a:pPr algn="ctr"/>
            <a:r>
              <a:rPr lang="en-US" sz="1148" dirty="0">
                <a:latin typeface="Arial" charset="0"/>
              </a:rPr>
              <a:t>IP</a:t>
            </a:r>
          </a:p>
        </p:txBody>
      </p:sp>
      <p:sp>
        <p:nvSpPr>
          <p:cNvPr id="28" name="Rectangle 28"/>
          <p:cNvSpPr>
            <a:spLocks noChangeArrowheads="1"/>
          </p:cNvSpPr>
          <p:nvPr/>
        </p:nvSpPr>
        <p:spPr bwMode="auto">
          <a:xfrm>
            <a:off x="1619250" y="5728690"/>
            <a:ext cx="437198" cy="242888"/>
          </a:xfrm>
          <a:prstGeom prst="rect">
            <a:avLst/>
          </a:prstGeom>
          <a:solidFill>
            <a:schemeClr val="folHlink"/>
          </a:solidFill>
          <a:ln w="9525">
            <a:solidFill>
              <a:schemeClr val="tx1"/>
            </a:solidFill>
            <a:miter lim="800000"/>
            <a:headEnd/>
            <a:tailEnd/>
          </a:ln>
        </p:spPr>
        <p:txBody>
          <a:bodyPr wrap="none" lIns="58280" tIns="29141" rIns="58280" bIns="29141" anchor="ctr">
            <a:prstTxWarp prst="textNoShape">
              <a:avLst/>
            </a:prstTxWarp>
          </a:bodyPr>
          <a:lstStyle/>
          <a:p>
            <a:r>
              <a:rPr lang="en-US" sz="1148" dirty="0">
                <a:solidFill>
                  <a:schemeClr val="bg1"/>
                </a:solidFill>
                <a:latin typeface="Arial" charset="0"/>
              </a:rPr>
              <a:t>Fiber</a:t>
            </a:r>
            <a:endParaRPr lang="en-US" sz="1148" baseline="-25000" dirty="0">
              <a:solidFill>
                <a:schemeClr val="bg1"/>
              </a:solidFill>
              <a:latin typeface="Arial" charset="0"/>
            </a:endParaRPr>
          </a:p>
        </p:txBody>
      </p:sp>
      <p:sp>
        <p:nvSpPr>
          <p:cNvPr id="29" name="Rectangle 29"/>
          <p:cNvSpPr>
            <a:spLocks noChangeArrowheads="1"/>
          </p:cNvSpPr>
          <p:nvPr/>
        </p:nvSpPr>
        <p:spPr bwMode="auto">
          <a:xfrm>
            <a:off x="2153602" y="5771944"/>
            <a:ext cx="722591" cy="228748"/>
          </a:xfrm>
          <a:prstGeom prst="rect">
            <a:avLst/>
          </a:prstGeom>
          <a:solidFill>
            <a:srgbClr val="FFFFFF"/>
          </a:solidFill>
          <a:ln w="9525">
            <a:solidFill>
              <a:schemeClr val="tx1"/>
            </a:solidFill>
            <a:miter lim="800000"/>
            <a:headEnd/>
            <a:tailEnd/>
          </a:ln>
        </p:spPr>
        <p:txBody>
          <a:bodyPr wrap="none" lIns="58280" tIns="29141" rIns="58280" bIns="29141" anchor="ctr">
            <a:prstTxWarp prst="textNoShape">
              <a:avLst/>
            </a:prstTxWarp>
          </a:bodyPr>
          <a:lstStyle/>
          <a:p>
            <a:r>
              <a:rPr lang="en-US" sz="1148" dirty="0">
                <a:solidFill>
                  <a:srgbClr val="000000"/>
                </a:solidFill>
                <a:latin typeface="Arial" charset="0"/>
              </a:rPr>
              <a:t>Wireless</a:t>
            </a:r>
            <a:endParaRPr lang="en-US" sz="1148" baseline="-25000" dirty="0">
              <a:solidFill>
                <a:srgbClr val="000000"/>
              </a:solidFill>
              <a:latin typeface="Arial" charset="0"/>
            </a:endParaRPr>
          </a:p>
        </p:txBody>
      </p:sp>
      <p:sp>
        <p:nvSpPr>
          <p:cNvPr id="30" name="Rectangle 30"/>
          <p:cNvSpPr>
            <a:spLocks noChangeArrowheads="1"/>
          </p:cNvSpPr>
          <p:nvPr/>
        </p:nvSpPr>
        <p:spPr bwMode="auto">
          <a:xfrm>
            <a:off x="3368040" y="5728690"/>
            <a:ext cx="437198" cy="242888"/>
          </a:xfrm>
          <a:prstGeom prst="rect">
            <a:avLst/>
          </a:prstGeom>
          <a:solidFill>
            <a:srgbClr val="FFFFFF"/>
          </a:solidFill>
          <a:ln w="9525">
            <a:solidFill>
              <a:schemeClr val="tx1"/>
            </a:solidFill>
            <a:miter lim="800000"/>
            <a:headEnd/>
            <a:tailEnd/>
          </a:ln>
        </p:spPr>
        <p:txBody>
          <a:bodyPr wrap="none" lIns="58280" tIns="29141" rIns="58280" bIns="29141" anchor="ctr">
            <a:prstTxWarp prst="textNoShape">
              <a:avLst/>
            </a:prstTxWarp>
          </a:bodyPr>
          <a:lstStyle/>
          <a:p>
            <a:r>
              <a:rPr lang="en-US" sz="1148" dirty="0">
                <a:solidFill>
                  <a:srgbClr val="000000"/>
                </a:solidFill>
                <a:latin typeface="Arial" charset="0"/>
              </a:rPr>
              <a:t>Cable</a:t>
            </a:r>
            <a:endParaRPr lang="en-US" sz="1148" baseline="-25000" dirty="0">
              <a:solidFill>
                <a:srgbClr val="000000"/>
              </a:solidFill>
              <a:latin typeface="Arial" charset="0"/>
            </a:endParaRPr>
          </a:p>
        </p:txBody>
      </p:sp>
      <p:cxnSp>
        <p:nvCxnSpPr>
          <p:cNvPr id="32" name="AutoShape 32"/>
          <p:cNvCxnSpPr>
            <a:cxnSpLocks noChangeShapeType="1"/>
            <a:stCxn id="21" idx="2"/>
            <a:endCxn id="25" idx="0"/>
          </p:cNvCxnSpPr>
          <p:nvPr/>
        </p:nvCxnSpPr>
        <p:spPr bwMode="auto">
          <a:xfrm>
            <a:off x="1886426" y="4562831"/>
            <a:ext cx="242888" cy="194310"/>
          </a:xfrm>
          <a:prstGeom prst="straightConnector1">
            <a:avLst/>
          </a:prstGeom>
          <a:noFill/>
          <a:ln w="9525">
            <a:solidFill>
              <a:srgbClr val="000000"/>
            </a:solidFill>
            <a:round/>
            <a:headEnd/>
            <a:tailEnd/>
          </a:ln>
        </p:spPr>
      </p:cxnSp>
      <p:cxnSp>
        <p:nvCxnSpPr>
          <p:cNvPr id="33" name="AutoShape 33"/>
          <p:cNvCxnSpPr>
            <a:cxnSpLocks noChangeShapeType="1"/>
            <a:endCxn id="25" idx="0"/>
          </p:cNvCxnSpPr>
          <p:nvPr/>
        </p:nvCxnSpPr>
        <p:spPr bwMode="auto">
          <a:xfrm flipH="1">
            <a:off x="2129314" y="4562831"/>
            <a:ext cx="267176" cy="194310"/>
          </a:xfrm>
          <a:prstGeom prst="straightConnector1">
            <a:avLst/>
          </a:prstGeom>
          <a:noFill/>
          <a:ln w="9525">
            <a:solidFill>
              <a:srgbClr val="000000"/>
            </a:solidFill>
            <a:round/>
            <a:headEnd/>
            <a:tailEnd/>
          </a:ln>
        </p:spPr>
      </p:cxnSp>
      <p:cxnSp>
        <p:nvCxnSpPr>
          <p:cNvPr id="34" name="AutoShape 34"/>
          <p:cNvCxnSpPr>
            <a:cxnSpLocks noChangeShapeType="1"/>
            <a:stCxn id="24" idx="2"/>
          </p:cNvCxnSpPr>
          <p:nvPr/>
        </p:nvCxnSpPr>
        <p:spPr bwMode="auto">
          <a:xfrm>
            <a:off x="3027997" y="4538542"/>
            <a:ext cx="218599" cy="194310"/>
          </a:xfrm>
          <a:prstGeom prst="straightConnector1">
            <a:avLst/>
          </a:prstGeom>
          <a:noFill/>
          <a:ln w="9525">
            <a:solidFill>
              <a:srgbClr val="000000"/>
            </a:solidFill>
            <a:round/>
            <a:headEnd/>
            <a:tailEnd/>
          </a:ln>
        </p:spPr>
      </p:cxnSp>
      <p:cxnSp>
        <p:nvCxnSpPr>
          <p:cNvPr id="36" name="AutoShape 36"/>
          <p:cNvCxnSpPr>
            <a:cxnSpLocks noChangeShapeType="1"/>
            <a:stCxn id="25" idx="2"/>
            <a:endCxn id="27" idx="0"/>
          </p:cNvCxnSpPr>
          <p:nvPr/>
        </p:nvCxnSpPr>
        <p:spPr bwMode="auto">
          <a:xfrm>
            <a:off x="2129314" y="5000028"/>
            <a:ext cx="582930" cy="242888"/>
          </a:xfrm>
          <a:prstGeom prst="straightConnector1">
            <a:avLst/>
          </a:prstGeom>
          <a:noFill/>
          <a:ln w="9525">
            <a:solidFill>
              <a:srgbClr val="000000"/>
            </a:solidFill>
            <a:round/>
            <a:headEnd/>
            <a:tailEnd/>
          </a:ln>
        </p:spPr>
      </p:cxnSp>
      <p:cxnSp>
        <p:nvCxnSpPr>
          <p:cNvPr id="37" name="AutoShape 37"/>
          <p:cNvCxnSpPr>
            <a:cxnSpLocks noChangeShapeType="1"/>
            <a:stCxn id="26" idx="2"/>
            <a:endCxn id="27" idx="0"/>
          </p:cNvCxnSpPr>
          <p:nvPr/>
        </p:nvCxnSpPr>
        <p:spPr bwMode="auto">
          <a:xfrm flipH="1">
            <a:off x="2712244" y="5000028"/>
            <a:ext cx="534353" cy="242888"/>
          </a:xfrm>
          <a:prstGeom prst="straightConnector1">
            <a:avLst/>
          </a:prstGeom>
          <a:noFill/>
          <a:ln w="9525">
            <a:solidFill>
              <a:srgbClr val="000000"/>
            </a:solidFill>
            <a:round/>
            <a:headEnd/>
            <a:tailEnd/>
          </a:ln>
        </p:spPr>
      </p:cxnSp>
      <p:cxnSp>
        <p:nvCxnSpPr>
          <p:cNvPr id="38" name="AutoShape 38"/>
          <p:cNvCxnSpPr>
            <a:cxnSpLocks noChangeShapeType="1"/>
            <a:stCxn id="27" idx="2"/>
            <a:endCxn id="30" idx="0"/>
          </p:cNvCxnSpPr>
          <p:nvPr/>
        </p:nvCxnSpPr>
        <p:spPr bwMode="auto">
          <a:xfrm>
            <a:off x="2712244" y="5485803"/>
            <a:ext cx="874395" cy="242888"/>
          </a:xfrm>
          <a:prstGeom prst="straightConnector1">
            <a:avLst/>
          </a:prstGeom>
          <a:noFill/>
          <a:ln w="9525">
            <a:solidFill>
              <a:srgbClr val="000000"/>
            </a:solidFill>
            <a:round/>
            <a:headEnd/>
            <a:tailEnd/>
          </a:ln>
        </p:spPr>
      </p:cxnSp>
      <p:cxnSp>
        <p:nvCxnSpPr>
          <p:cNvPr id="39" name="AutoShape 39"/>
          <p:cNvCxnSpPr>
            <a:cxnSpLocks noChangeShapeType="1"/>
            <a:stCxn id="27" idx="2"/>
            <a:endCxn id="28" idx="0"/>
          </p:cNvCxnSpPr>
          <p:nvPr/>
        </p:nvCxnSpPr>
        <p:spPr bwMode="auto">
          <a:xfrm flipH="1">
            <a:off x="1837849" y="5485803"/>
            <a:ext cx="874395" cy="242888"/>
          </a:xfrm>
          <a:prstGeom prst="straightConnector1">
            <a:avLst/>
          </a:prstGeom>
          <a:noFill/>
          <a:ln w="9525">
            <a:solidFill>
              <a:srgbClr val="000000"/>
            </a:solidFill>
            <a:round/>
            <a:headEnd/>
            <a:tailEnd/>
          </a:ln>
        </p:spPr>
      </p:cxnSp>
      <p:cxnSp>
        <p:nvCxnSpPr>
          <p:cNvPr id="40" name="AutoShape 40"/>
          <p:cNvCxnSpPr>
            <a:cxnSpLocks noChangeShapeType="1"/>
            <a:stCxn id="27" idx="2"/>
            <a:endCxn id="29" idx="0"/>
          </p:cNvCxnSpPr>
          <p:nvPr/>
        </p:nvCxnSpPr>
        <p:spPr bwMode="auto">
          <a:xfrm flipH="1">
            <a:off x="2514898" y="5485803"/>
            <a:ext cx="197346" cy="286141"/>
          </a:xfrm>
          <a:prstGeom prst="straightConnector1">
            <a:avLst/>
          </a:prstGeom>
          <a:noFill/>
          <a:ln w="9525">
            <a:solidFill>
              <a:srgbClr val="000000"/>
            </a:solidFill>
            <a:round/>
            <a:headEnd/>
            <a:tailEnd/>
          </a:ln>
        </p:spPr>
      </p:cxnSp>
      <p:sp>
        <p:nvSpPr>
          <p:cNvPr id="41" name="Rectangle 17"/>
          <p:cNvSpPr>
            <a:spLocks noChangeArrowheads="1"/>
          </p:cNvSpPr>
          <p:nvPr/>
        </p:nvSpPr>
        <p:spPr bwMode="auto">
          <a:xfrm>
            <a:off x="4905691" y="4705197"/>
            <a:ext cx="748035" cy="233859"/>
          </a:xfrm>
          <a:prstGeom prst="rect">
            <a:avLst/>
          </a:prstGeom>
          <a:noFill/>
          <a:ln w="12700">
            <a:noFill/>
            <a:miter lim="800000"/>
            <a:headEnd/>
            <a:tailEnd/>
          </a:ln>
        </p:spPr>
        <p:txBody>
          <a:bodyPr wrap="none" lIns="57663" tIns="28327" rIns="57663" bIns="28327">
            <a:prstTxWarp prst="textNoShape">
              <a:avLst/>
            </a:prstTxWarp>
            <a:spAutoFit/>
          </a:bodyPr>
          <a:lstStyle/>
          <a:p>
            <a:pPr algn="ctr" eaLnBrk="0" hangingPunct="0"/>
            <a:r>
              <a:rPr lang="en-US" sz="1148" dirty="0">
                <a:latin typeface="Arial" charset="0"/>
              </a:rPr>
              <a:t>Transport</a:t>
            </a:r>
          </a:p>
        </p:txBody>
      </p:sp>
      <p:sp>
        <p:nvSpPr>
          <p:cNvPr id="44" name="object 4"/>
          <p:cNvSpPr txBox="1"/>
          <p:nvPr/>
        </p:nvSpPr>
        <p:spPr>
          <a:xfrm>
            <a:off x="762001" y="7678398"/>
            <a:ext cx="6553200" cy="1292662"/>
          </a:xfrm>
          <a:prstGeom prst="rect">
            <a:avLst/>
          </a:prstGeom>
        </p:spPr>
        <p:txBody>
          <a:bodyPr vert="horz" wrap="square" lIns="0" tIns="0" rIns="0" bIns="0" rtlCol="0">
            <a:spAutoFit/>
          </a:bodyPr>
          <a:lstStyle/>
          <a:p>
            <a:pPr marL="9814">
              <a:buClr>
                <a:srgbClr val="333399"/>
              </a:buClr>
              <a:buSzPct val="50000"/>
              <a:tabLst>
                <a:tab pos="294399" algn="l"/>
              </a:tabLst>
            </a:pPr>
            <a:r>
              <a:rPr lang="en-US" sz="2800" spc="4" dirty="0" smtClean="0">
                <a:solidFill>
                  <a:srgbClr val="00B050"/>
                </a:solidFill>
                <a:latin typeface="Arial"/>
                <a:cs typeface="Arial"/>
              </a:rPr>
              <a:t>Q</a:t>
            </a:r>
            <a:r>
              <a:rPr lang="en-US" sz="2800" spc="4" dirty="0" smtClean="0">
                <a:solidFill>
                  <a:srgbClr val="232323"/>
                </a:solidFill>
                <a:latin typeface="Arial"/>
                <a:cs typeface="Arial"/>
              </a:rPr>
              <a:t>: Why was TCP/IP successful?  </a:t>
            </a:r>
          </a:p>
          <a:p>
            <a:pPr marL="9814">
              <a:buClr>
                <a:srgbClr val="333399"/>
              </a:buClr>
              <a:buSzPct val="50000"/>
              <a:tabLst>
                <a:tab pos="294399" algn="l"/>
              </a:tabLst>
            </a:pPr>
            <a:r>
              <a:rPr lang="en-US" sz="2800" spc="4" dirty="0" smtClean="0">
                <a:solidFill>
                  <a:srgbClr val="00B050"/>
                </a:solidFill>
                <a:latin typeface="Arial"/>
                <a:cs typeface="Arial"/>
              </a:rPr>
              <a:t>A</a:t>
            </a:r>
            <a:r>
              <a:rPr lang="en-US" sz="2800" spc="4" dirty="0" smtClean="0">
                <a:solidFill>
                  <a:srgbClr val="232323"/>
                </a:solidFill>
                <a:latin typeface="Arial"/>
                <a:cs typeface="Arial"/>
              </a:rPr>
              <a:t>: IP addressing (Lecture 12)</a:t>
            </a:r>
          </a:p>
          <a:p>
            <a:pPr marL="9814">
              <a:buClr>
                <a:srgbClr val="333399"/>
              </a:buClr>
              <a:buSzPct val="50000"/>
              <a:tabLst>
                <a:tab pos="294399" algn="l"/>
              </a:tabLst>
            </a:pPr>
            <a:r>
              <a:rPr lang="en-US" sz="2800" spc="4" dirty="0">
                <a:solidFill>
                  <a:srgbClr val="232323"/>
                </a:solidFill>
                <a:latin typeface="Arial"/>
                <a:cs typeface="Arial"/>
              </a:rPr>
              <a:t> </a:t>
            </a:r>
            <a:r>
              <a:rPr lang="en-US" sz="2800" spc="4" dirty="0" smtClean="0">
                <a:solidFill>
                  <a:srgbClr val="232323"/>
                </a:solidFill>
                <a:latin typeface="Arial"/>
                <a:cs typeface="Arial"/>
              </a:rPr>
              <a:t>    Socket interface (Lecture 17)</a:t>
            </a:r>
            <a:endParaRPr sz="2800" dirty="0">
              <a:latin typeface="Arial"/>
              <a:cs typeface="Arial"/>
            </a:endParaRPr>
          </a:p>
        </p:txBody>
      </p:sp>
      <p:sp>
        <p:nvSpPr>
          <p:cNvPr id="43" name="object 3"/>
          <p:cNvSpPr txBox="1"/>
          <p:nvPr/>
        </p:nvSpPr>
        <p:spPr>
          <a:xfrm>
            <a:off x="1483954" y="814542"/>
            <a:ext cx="5374045" cy="430887"/>
          </a:xfrm>
          <a:prstGeom prst="rect">
            <a:avLst/>
          </a:prstGeom>
        </p:spPr>
        <p:txBody>
          <a:bodyPr vert="horz" wrap="square" lIns="0" tIns="0" rIns="0" bIns="0" rtlCol="0">
            <a:spAutoFit/>
          </a:bodyPr>
          <a:lstStyle/>
          <a:p>
            <a:pPr marL="12700">
              <a:lnSpc>
                <a:spcPct val="100000"/>
              </a:lnSpc>
            </a:pPr>
            <a:r>
              <a:rPr lang="en-US" sz="2800" i="1" spc="25" dirty="0" smtClean="0">
                <a:solidFill>
                  <a:srgbClr val="0070C0"/>
                </a:solidFill>
                <a:latin typeface="Arial"/>
                <a:cs typeface="Arial"/>
              </a:rPr>
              <a:t>TCP SUCCESSFUL &gt; 40 years</a:t>
            </a:r>
            <a:endParaRPr sz="2800" dirty="0">
              <a:solidFill>
                <a:srgbClr val="0070C0"/>
              </a:solidFill>
              <a:latin typeface="Arial"/>
              <a:cs typeface="Arial"/>
            </a:endParaRPr>
          </a:p>
        </p:txBody>
      </p:sp>
    </p:spTree>
    <p:extLst>
      <p:ext uri="{BB962C8B-B14F-4D97-AF65-F5344CB8AC3E}">
        <p14:creationId xmlns:p14="http://schemas.microsoft.com/office/powerpoint/2010/main" val="77189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4"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67852" y="1072616"/>
            <a:ext cx="379095" cy="379095"/>
          </a:xfrm>
          <a:custGeom>
            <a:avLst/>
            <a:gdLst/>
            <a:ahLst/>
            <a:cxnLst/>
            <a:rect l="l" t="t" r="r" b="b"/>
            <a:pathLst>
              <a:path w="379094" h="379094">
                <a:moveTo>
                  <a:pt x="378688" y="189331"/>
                </a:moveTo>
                <a:lnTo>
                  <a:pt x="371925" y="239666"/>
                </a:lnTo>
                <a:lnTo>
                  <a:pt x="352837" y="284897"/>
                </a:lnTo>
                <a:lnTo>
                  <a:pt x="323230" y="323218"/>
                </a:lnTo>
                <a:lnTo>
                  <a:pt x="284909" y="352824"/>
                </a:lnTo>
                <a:lnTo>
                  <a:pt x="239679" y="371912"/>
                </a:lnTo>
                <a:lnTo>
                  <a:pt x="189344" y="378675"/>
                </a:lnTo>
                <a:lnTo>
                  <a:pt x="139009" y="371912"/>
                </a:lnTo>
                <a:lnTo>
                  <a:pt x="93778" y="352824"/>
                </a:lnTo>
                <a:lnTo>
                  <a:pt x="55457" y="323218"/>
                </a:lnTo>
                <a:lnTo>
                  <a:pt x="25851" y="284897"/>
                </a:lnTo>
                <a:lnTo>
                  <a:pt x="6763" y="239666"/>
                </a:lnTo>
                <a:lnTo>
                  <a:pt x="0" y="189331"/>
                </a:lnTo>
                <a:lnTo>
                  <a:pt x="6763" y="139001"/>
                </a:lnTo>
                <a:lnTo>
                  <a:pt x="25851" y="93774"/>
                </a:lnTo>
                <a:lnTo>
                  <a:pt x="55457" y="55456"/>
                </a:lnTo>
                <a:lnTo>
                  <a:pt x="93778" y="25850"/>
                </a:lnTo>
                <a:lnTo>
                  <a:pt x="139009" y="6763"/>
                </a:lnTo>
                <a:lnTo>
                  <a:pt x="189344" y="0"/>
                </a:lnTo>
                <a:lnTo>
                  <a:pt x="239679" y="6763"/>
                </a:lnTo>
                <a:lnTo>
                  <a:pt x="284909" y="25850"/>
                </a:lnTo>
                <a:lnTo>
                  <a:pt x="323230" y="55456"/>
                </a:lnTo>
                <a:lnTo>
                  <a:pt x="352837" y="93774"/>
                </a:lnTo>
                <a:lnTo>
                  <a:pt x="371925" y="139001"/>
                </a:lnTo>
                <a:lnTo>
                  <a:pt x="378688" y="189331"/>
                </a:lnTo>
                <a:close/>
              </a:path>
            </a:pathLst>
          </a:custGeom>
          <a:ln w="5259">
            <a:solidFill>
              <a:srgbClr val="000000"/>
            </a:solidFill>
          </a:ln>
        </p:spPr>
        <p:txBody>
          <a:bodyPr wrap="square" lIns="0" tIns="0" rIns="0" bIns="0" rtlCol="0"/>
          <a:lstStyle/>
          <a:p>
            <a:endParaRPr/>
          </a:p>
        </p:txBody>
      </p:sp>
      <p:sp>
        <p:nvSpPr>
          <p:cNvPr id="3" name="object 3"/>
          <p:cNvSpPr/>
          <p:nvPr/>
        </p:nvSpPr>
        <p:spPr>
          <a:xfrm>
            <a:off x="3596475" y="1051572"/>
            <a:ext cx="379095" cy="379095"/>
          </a:xfrm>
          <a:custGeom>
            <a:avLst/>
            <a:gdLst/>
            <a:ahLst/>
            <a:cxnLst/>
            <a:rect l="l" t="t" r="r" b="b"/>
            <a:pathLst>
              <a:path w="379095" h="379094">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4" name="object 4"/>
          <p:cNvSpPr/>
          <p:nvPr/>
        </p:nvSpPr>
        <p:spPr>
          <a:xfrm>
            <a:off x="3596475" y="2913443"/>
            <a:ext cx="379095" cy="379095"/>
          </a:xfrm>
          <a:custGeom>
            <a:avLst/>
            <a:gdLst/>
            <a:ahLst/>
            <a:cxnLst/>
            <a:rect l="l" t="t" r="r" b="b"/>
            <a:pathLst>
              <a:path w="379095" h="379095">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5" name="object 5"/>
          <p:cNvSpPr/>
          <p:nvPr/>
        </p:nvSpPr>
        <p:spPr>
          <a:xfrm>
            <a:off x="4740249" y="2861551"/>
            <a:ext cx="379095" cy="379095"/>
          </a:xfrm>
          <a:custGeom>
            <a:avLst/>
            <a:gdLst/>
            <a:ahLst/>
            <a:cxnLst/>
            <a:rect l="l" t="t" r="r" b="b"/>
            <a:pathLst>
              <a:path w="379095" h="379094">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6" name="object 6"/>
          <p:cNvSpPr/>
          <p:nvPr/>
        </p:nvSpPr>
        <p:spPr>
          <a:xfrm>
            <a:off x="1816658" y="3970261"/>
            <a:ext cx="379095" cy="379095"/>
          </a:xfrm>
          <a:custGeom>
            <a:avLst/>
            <a:gdLst/>
            <a:ahLst/>
            <a:cxnLst/>
            <a:rect l="l" t="t" r="r" b="b"/>
            <a:pathLst>
              <a:path w="379094" h="379095">
                <a:moveTo>
                  <a:pt x="378688" y="189331"/>
                </a:moveTo>
                <a:lnTo>
                  <a:pt x="371925" y="239666"/>
                </a:lnTo>
                <a:lnTo>
                  <a:pt x="352837" y="284897"/>
                </a:lnTo>
                <a:lnTo>
                  <a:pt x="323230" y="323218"/>
                </a:lnTo>
                <a:lnTo>
                  <a:pt x="284909" y="352824"/>
                </a:lnTo>
                <a:lnTo>
                  <a:pt x="239679" y="371912"/>
                </a:lnTo>
                <a:lnTo>
                  <a:pt x="189344" y="378675"/>
                </a:lnTo>
                <a:lnTo>
                  <a:pt x="139009" y="371912"/>
                </a:lnTo>
                <a:lnTo>
                  <a:pt x="93778" y="352824"/>
                </a:lnTo>
                <a:lnTo>
                  <a:pt x="55457" y="323218"/>
                </a:lnTo>
                <a:lnTo>
                  <a:pt x="25851" y="284897"/>
                </a:lnTo>
                <a:lnTo>
                  <a:pt x="6763" y="239666"/>
                </a:lnTo>
                <a:lnTo>
                  <a:pt x="0" y="189331"/>
                </a:lnTo>
                <a:lnTo>
                  <a:pt x="6763" y="138997"/>
                </a:lnTo>
                <a:lnTo>
                  <a:pt x="25851" y="93769"/>
                </a:lnTo>
                <a:lnTo>
                  <a:pt x="55457" y="55451"/>
                </a:lnTo>
                <a:lnTo>
                  <a:pt x="93778" y="25847"/>
                </a:lnTo>
                <a:lnTo>
                  <a:pt x="139009" y="6762"/>
                </a:lnTo>
                <a:lnTo>
                  <a:pt x="189344" y="0"/>
                </a:lnTo>
                <a:lnTo>
                  <a:pt x="239679" y="6762"/>
                </a:lnTo>
                <a:lnTo>
                  <a:pt x="284909" y="25847"/>
                </a:lnTo>
                <a:lnTo>
                  <a:pt x="323230" y="55451"/>
                </a:lnTo>
                <a:lnTo>
                  <a:pt x="352837" y="93769"/>
                </a:lnTo>
                <a:lnTo>
                  <a:pt x="371925" y="138997"/>
                </a:lnTo>
                <a:lnTo>
                  <a:pt x="378688" y="189331"/>
                </a:lnTo>
                <a:close/>
              </a:path>
            </a:pathLst>
          </a:custGeom>
          <a:ln w="5259">
            <a:solidFill>
              <a:srgbClr val="000000"/>
            </a:solidFill>
          </a:ln>
        </p:spPr>
        <p:txBody>
          <a:bodyPr wrap="square" lIns="0" tIns="0" rIns="0" bIns="0" rtlCol="0"/>
          <a:lstStyle/>
          <a:p>
            <a:endParaRPr/>
          </a:p>
        </p:txBody>
      </p:sp>
      <p:sp>
        <p:nvSpPr>
          <p:cNvPr id="7" name="object 7"/>
          <p:cNvSpPr/>
          <p:nvPr/>
        </p:nvSpPr>
        <p:spPr>
          <a:xfrm>
            <a:off x="3598583" y="3919766"/>
            <a:ext cx="379095" cy="379095"/>
          </a:xfrm>
          <a:custGeom>
            <a:avLst/>
            <a:gdLst/>
            <a:ahLst/>
            <a:cxnLst/>
            <a:rect l="l" t="t" r="r" b="b"/>
            <a:pathLst>
              <a:path w="379095" h="379095">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8" name="object 8"/>
          <p:cNvSpPr/>
          <p:nvPr/>
        </p:nvSpPr>
        <p:spPr>
          <a:xfrm>
            <a:off x="756339" y="1051572"/>
            <a:ext cx="379095" cy="379095"/>
          </a:xfrm>
          <a:custGeom>
            <a:avLst/>
            <a:gdLst/>
            <a:ahLst/>
            <a:cxnLst/>
            <a:rect l="l" t="t" r="r" b="b"/>
            <a:pathLst>
              <a:path w="379094" h="379094">
                <a:moveTo>
                  <a:pt x="378684" y="189344"/>
                </a:moveTo>
                <a:lnTo>
                  <a:pt x="371921" y="239679"/>
                </a:lnTo>
                <a:lnTo>
                  <a:pt x="352834" y="284909"/>
                </a:lnTo>
                <a:lnTo>
                  <a:pt x="323227" y="323230"/>
                </a:lnTo>
                <a:lnTo>
                  <a:pt x="284907" y="352837"/>
                </a:lnTo>
                <a:lnTo>
                  <a:pt x="239677" y="371925"/>
                </a:lnTo>
                <a:lnTo>
                  <a:pt x="189343" y="378688"/>
                </a:lnTo>
                <a:lnTo>
                  <a:pt x="139007" y="371925"/>
                </a:lnTo>
                <a:lnTo>
                  <a:pt x="93777" y="352837"/>
                </a:lnTo>
                <a:lnTo>
                  <a:pt x="55457" y="323230"/>
                </a:lnTo>
                <a:lnTo>
                  <a:pt x="25850" y="284909"/>
                </a:lnTo>
                <a:lnTo>
                  <a:pt x="6763" y="239679"/>
                </a:lnTo>
                <a:lnTo>
                  <a:pt x="0" y="189344"/>
                </a:lnTo>
                <a:lnTo>
                  <a:pt x="6763" y="139009"/>
                </a:lnTo>
                <a:lnTo>
                  <a:pt x="25850" y="93778"/>
                </a:lnTo>
                <a:lnTo>
                  <a:pt x="55457" y="55457"/>
                </a:lnTo>
                <a:lnTo>
                  <a:pt x="93777" y="25851"/>
                </a:lnTo>
                <a:lnTo>
                  <a:pt x="139007" y="6763"/>
                </a:lnTo>
                <a:lnTo>
                  <a:pt x="189343" y="0"/>
                </a:lnTo>
                <a:lnTo>
                  <a:pt x="239677" y="6763"/>
                </a:lnTo>
                <a:lnTo>
                  <a:pt x="284907" y="25851"/>
                </a:lnTo>
                <a:lnTo>
                  <a:pt x="323227" y="55457"/>
                </a:lnTo>
                <a:lnTo>
                  <a:pt x="352834" y="93778"/>
                </a:lnTo>
                <a:lnTo>
                  <a:pt x="371921" y="139009"/>
                </a:lnTo>
                <a:lnTo>
                  <a:pt x="378684" y="189344"/>
                </a:lnTo>
                <a:close/>
              </a:path>
            </a:pathLst>
          </a:custGeom>
          <a:ln w="5259">
            <a:solidFill>
              <a:srgbClr val="000000"/>
            </a:solidFill>
          </a:ln>
        </p:spPr>
        <p:txBody>
          <a:bodyPr wrap="square" lIns="0" tIns="0" rIns="0" bIns="0" rtlCol="0"/>
          <a:lstStyle/>
          <a:p>
            <a:endParaRPr/>
          </a:p>
        </p:txBody>
      </p:sp>
      <p:sp>
        <p:nvSpPr>
          <p:cNvPr id="9" name="object 9"/>
          <p:cNvSpPr/>
          <p:nvPr/>
        </p:nvSpPr>
        <p:spPr>
          <a:xfrm>
            <a:off x="703743" y="2839808"/>
            <a:ext cx="379095" cy="379095"/>
          </a:xfrm>
          <a:custGeom>
            <a:avLst/>
            <a:gdLst/>
            <a:ahLst/>
            <a:cxnLst/>
            <a:rect l="l" t="t" r="r" b="b"/>
            <a:pathLst>
              <a:path w="379094" h="379094">
                <a:moveTo>
                  <a:pt x="378686" y="189344"/>
                </a:moveTo>
                <a:lnTo>
                  <a:pt x="371922" y="239679"/>
                </a:lnTo>
                <a:lnTo>
                  <a:pt x="352835" y="284909"/>
                </a:lnTo>
                <a:lnTo>
                  <a:pt x="323228" y="323230"/>
                </a:lnTo>
                <a:lnTo>
                  <a:pt x="284907" y="352837"/>
                </a:lnTo>
                <a:lnTo>
                  <a:pt x="239677" y="371925"/>
                </a:lnTo>
                <a:lnTo>
                  <a:pt x="189343" y="378688"/>
                </a:lnTo>
                <a:lnTo>
                  <a:pt x="139008"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8" y="6763"/>
                </a:lnTo>
                <a:lnTo>
                  <a:pt x="189343" y="0"/>
                </a:lnTo>
                <a:lnTo>
                  <a:pt x="239677" y="6763"/>
                </a:lnTo>
                <a:lnTo>
                  <a:pt x="284907" y="25851"/>
                </a:lnTo>
                <a:lnTo>
                  <a:pt x="323228" y="55457"/>
                </a:lnTo>
                <a:lnTo>
                  <a:pt x="352835" y="93778"/>
                </a:lnTo>
                <a:lnTo>
                  <a:pt x="371922" y="139009"/>
                </a:lnTo>
                <a:lnTo>
                  <a:pt x="378686" y="189344"/>
                </a:lnTo>
                <a:close/>
              </a:path>
            </a:pathLst>
          </a:custGeom>
          <a:ln w="5259">
            <a:solidFill>
              <a:srgbClr val="000000"/>
            </a:solidFill>
          </a:ln>
        </p:spPr>
        <p:txBody>
          <a:bodyPr wrap="square" lIns="0" tIns="0" rIns="0" bIns="0" rtlCol="0"/>
          <a:lstStyle/>
          <a:p>
            <a:endParaRPr/>
          </a:p>
        </p:txBody>
      </p:sp>
      <p:sp>
        <p:nvSpPr>
          <p:cNvPr id="10" name="object 10"/>
          <p:cNvSpPr/>
          <p:nvPr/>
        </p:nvSpPr>
        <p:spPr>
          <a:xfrm>
            <a:off x="1808238" y="2839808"/>
            <a:ext cx="379095" cy="379095"/>
          </a:xfrm>
          <a:custGeom>
            <a:avLst/>
            <a:gdLst/>
            <a:ahLst/>
            <a:cxnLst/>
            <a:rect l="l" t="t" r="r" b="b"/>
            <a:pathLst>
              <a:path w="379094" h="379094">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11" name="object 11"/>
          <p:cNvSpPr/>
          <p:nvPr/>
        </p:nvSpPr>
        <p:spPr>
          <a:xfrm>
            <a:off x="4753571" y="1051572"/>
            <a:ext cx="379095" cy="379095"/>
          </a:xfrm>
          <a:custGeom>
            <a:avLst/>
            <a:gdLst/>
            <a:ahLst/>
            <a:cxnLst/>
            <a:rect l="l" t="t" r="r" b="b"/>
            <a:pathLst>
              <a:path w="379095" h="379094">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12" name="object 12"/>
          <p:cNvSpPr/>
          <p:nvPr/>
        </p:nvSpPr>
        <p:spPr>
          <a:xfrm>
            <a:off x="1156063" y="1240916"/>
            <a:ext cx="736600" cy="0"/>
          </a:xfrm>
          <a:custGeom>
            <a:avLst/>
            <a:gdLst/>
            <a:ahLst/>
            <a:cxnLst/>
            <a:rect l="l" t="t" r="r" b="b"/>
            <a:pathLst>
              <a:path w="736600">
                <a:moveTo>
                  <a:pt x="0" y="0"/>
                </a:moveTo>
                <a:lnTo>
                  <a:pt x="736325" y="0"/>
                </a:lnTo>
              </a:path>
            </a:pathLst>
          </a:custGeom>
          <a:ln w="5259">
            <a:solidFill>
              <a:srgbClr val="000000"/>
            </a:solidFill>
          </a:ln>
        </p:spPr>
        <p:txBody>
          <a:bodyPr wrap="square" lIns="0" tIns="0" rIns="0" bIns="0" rtlCol="0"/>
          <a:lstStyle/>
          <a:p>
            <a:endParaRPr/>
          </a:p>
        </p:txBody>
      </p:sp>
      <p:sp>
        <p:nvSpPr>
          <p:cNvPr id="13" name="object 13"/>
          <p:cNvSpPr/>
          <p:nvPr/>
        </p:nvSpPr>
        <p:spPr>
          <a:xfrm>
            <a:off x="3996207" y="1240916"/>
            <a:ext cx="736600" cy="0"/>
          </a:xfrm>
          <a:custGeom>
            <a:avLst/>
            <a:gdLst/>
            <a:ahLst/>
            <a:cxnLst/>
            <a:rect l="l" t="t" r="r" b="b"/>
            <a:pathLst>
              <a:path w="736600">
                <a:moveTo>
                  <a:pt x="0" y="0"/>
                </a:moveTo>
                <a:lnTo>
                  <a:pt x="736333" y="0"/>
                </a:lnTo>
              </a:path>
            </a:pathLst>
          </a:custGeom>
          <a:ln w="5259">
            <a:solidFill>
              <a:srgbClr val="000000"/>
            </a:solidFill>
          </a:ln>
        </p:spPr>
        <p:txBody>
          <a:bodyPr wrap="square" lIns="0" tIns="0" rIns="0" bIns="0" rtlCol="0"/>
          <a:lstStyle/>
          <a:p>
            <a:endParaRPr/>
          </a:p>
        </p:txBody>
      </p:sp>
      <p:sp>
        <p:nvSpPr>
          <p:cNvPr id="14" name="object 14"/>
          <p:cNvSpPr/>
          <p:nvPr/>
        </p:nvSpPr>
        <p:spPr>
          <a:xfrm>
            <a:off x="2260562" y="1240916"/>
            <a:ext cx="1367790" cy="0"/>
          </a:xfrm>
          <a:custGeom>
            <a:avLst/>
            <a:gdLst/>
            <a:ahLst/>
            <a:cxnLst/>
            <a:rect l="l" t="t" r="r" b="b"/>
            <a:pathLst>
              <a:path w="1367789">
                <a:moveTo>
                  <a:pt x="0" y="0"/>
                </a:moveTo>
                <a:lnTo>
                  <a:pt x="1367472" y="0"/>
                </a:lnTo>
              </a:path>
            </a:pathLst>
          </a:custGeom>
          <a:ln w="5259">
            <a:solidFill>
              <a:srgbClr val="000000"/>
            </a:solidFill>
          </a:ln>
        </p:spPr>
        <p:txBody>
          <a:bodyPr wrap="square" lIns="0" tIns="0" rIns="0" bIns="0" rtlCol="0"/>
          <a:lstStyle/>
          <a:p>
            <a:endParaRPr/>
          </a:p>
        </p:txBody>
      </p:sp>
      <p:sp>
        <p:nvSpPr>
          <p:cNvPr id="15" name="object 15"/>
          <p:cNvSpPr/>
          <p:nvPr/>
        </p:nvSpPr>
        <p:spPr>
          <a:xfrm>
            <a:off x="1050871" y="3029153"/>
            <a:ext cx="736600" cy="0"/>
          </a:xfrm>
          <a:custGeom>
            <a:avLst/>
            <a:gdLst/>
            <a:ahLst/>
            <a:cxnLst/>
            <a:rect l="l" t="t" r="r" b="b"/>
            <a:pathLst>
              <a:path w="736600">
                <a:moveTo>
                  <a:pt x="0" y="0"/>
                </a:moveTo>
                <a:lnTo>
                  <a:pt x="736335" y="0"/>
                </a:lnTo>
              </a:path>
            </a:pathLst>
          </a:custGeom>
          <a:ln w="5259">
            <a:solidFill>
              <a:srgbClr val="000000"/>
            </a:solidFill>
          </a:ln>
        </p:spPr>
        <p:txBody>
          <a:bodyPr wrap="square" lIns="0" tIns="0" rIns="0" bIns="0" rtlCol="0"/>
          <a:lstStyle/>
          <a:p>
            <a:endParaRPr/>
          </a:p>
        </p:txBody>
      </p:sp>
      <p:sp>
        <p:nvSpPr>
          <p:cNvPr id="16" name="object 16"/>
          <p:cNvSpPr/>
          <p:nvPr/>
        </p:nvSpPr>
        <p:spPr>
          <a:xfrm>
            <a:off x="2207971" y="3029153"/>
            <a:ext cx="1367790" cy="0"/>
          </a:xfrm>
          <a:custGeom>
            <a:avLst/>
            <a:gdLst/>
            <a:ahLst/>
            <a:cxnLst/>
            <a:rect l="l" t="t" r="r" b="b"/>
            <a:pathLst>
              <a:path w="1367789">
                <a:moveTo>
                  <a:pt x="0" y="0"/>
                </a:moveTo>
                <a:lnTo>
                  <a:pt x="1367472" y="0"/>
                </a:lnTo>
              </a:path>
            </a:pathLst>
          </a:custGeom>
          <a:ln w="5259">
            <a:solidFill>
              <a:srgbClr val="000000"/>
            </a:solidFill>
          </a:ln>
        </p:spPr>
        <p:txBody>
          <a:bodyPr wrap="square" lIns="0" tIns="0" rIns="0" bIns="0" rtlCol="0"/>
          <a:lstStyle/>
          <a:p>
            <a:endParaRPr/>
          </a:p>
        </p:txBody>
      </p:sp>
      <p:sp>
        <p:nvSpPr>
          <p:cNvPr id="17" name="object 17"/>
          <p:cNvSpPr/>
          <p:nvPr/>
        </p:nvSpPr>
        <p:spPr>
          <a:xfrm>
            <a:off x="3996207" y="3081743"/>
            <a:ext cx="736600" cy="0"/>
          </a:xfrm>
          <a:custGeom>
            <a:avLst/>
            <a:gdLst/>
            <a:ahLst/>
            <a:cxnLst/>
            <a:rect l="l" t="t" r="r" b="b"/>
            <a:pathLst>
              <a:path w="736600">
                <a:moveTo>
                  <a:pt x="0" y="0"/>
                </a:moveTo>
                <a:lnTo>
                  <a:pt x="736333" y="0"/>
                </a:lnTo>
              </a:path>
            </a:pathLst>
          </a:custGeom>
          <a:ln w="5259">
            <a:solidFill>
              <a:srgbClr val="000000"/>
            </a:solidFill>
          </a:ln>
        </p:spPr>
        <p:txBody>
          <a:bodyPr wrap="square" lIns="0" tIns="0" rIns="0" bIns="0" rtlCol="0"/>
          <a:lstStyle/>
          <a:p>
            <a:endParaRPr/>
          </a:p>
        </p:txBody>
      </p:sp>
      <p:sp>
        <p:nvSpPr>
          <p:cNvPr id="18" name="object 18"/>
          <p:cNvSpPr/>
          <p:nvPr/>
        </p:nvSpPr>
        <p:spPr>
          <a:xfrm>
            <a:off x="2207971" y="4133646"/>
            <a:ext cx="1367790" cy="0"/>
          </a:xfrm>
          <a:custGeom>
            <a:avLst/>
            <a:gdLst/>
            <a:ahLst/>
            <a:cxnLst/>
            <a:rect l="l" t="t" r="r" b="b"/>
            <a:pathLst>
              <a:path w="1367789">
                <a:moveTo>
                  <a:pt x="0" y="0"/>
                </a:moveTo>
                <a:lnTo>
                  <a:pt x="1367472" y="0"/>
                </a:lnTo>
              </a:path>
            </a:pathLst>
          </a:custGeom>
          <a:ln w="5259">
            <a:solidFill>
              <a:srgbClr val="000000"/>
            </a:solidFill>
          </a:ln>
        </p:spPr>
        <p:txBody>
          <a:bodyPr wrap="square" lIns="0" tIns="0" rIns="0" bIns="0" rtlCol="0"/>
          <a:lstStyle/>
          <a:p>
            <a:endParaRPr/>
          </a:p>
        </p:txBody>
      </p:sp>
      <p:sp>
        <p:nvSpPr>
          <p:cNvPr id="19" name="object 19"/>
          <p:cNvSpPr/>
          <p:nvPr/>
        </p:nvSpPr>
        <p:spPr>
          <a:xfrm>
            <a:off x="367135" y="925347"/>
            <a:ext cx="308610" cy="220345"/>
          </a:xfrm>
          <a:custGeom>
            <a:avLst/>
            <a:gdLst/>
            <a:ahLst/>
            <a:cxnLst/>
            <a:rect l="l" t="t" r="r" b="b"/>
            <a:pathLst>
              <a:path w="308609" h="220344">
                <a:moveTo>
                  <a:pt x="0" y="0"/>
                </a:moveTo>
                <a:lnTo>
                  <a:pt x="308266" y="220193"/>
                </a:lnTo>
              </a:path>
            </a:pathLst>
          </a:custGeom>
          <a:ln w="5259">
            <a:solidFill>
              <a:srgbClr val="000000"/>
            </a:solidFill>
          </a:ln>
        </p:spPr>
        <p:txBody>
          <a:bodyPr wrap="square" lIns="0" tIns="0" rIns="0" bIns="0" rtlCol="0"/>
          <a:lstStyle/>
          <a:p>
            <a:endParaRPr/>
          </a:p>
        </p:txBody>
      </p:sp>
      <p:sp>
        <p:nvSpPr>
          <p:cNvPr id="20" name="object 20"/>
          <p:cNvSpPr/>
          <p:nvPr/>
        </p:nvSpPr>
        <p:spPr>
          <a:xfrm>
            <a:off x="675401" y="1145540"/>
            <a:ext cx="44450" cy="31750"/>
          </a:xfrm>
          <a:custGeom>
            <a:avLst/>
            <a:gdLst/>
            <a:ahLst/>
            <a:cxnLst/>
            <a:rect l="l" t="t" r="r" b="b"/>
            <a:pathLst>
              <a:path w="44450" h="31750">
                <a:moveTo>
                  <a:pt x="0" y="0"/>
                </a:moveTo>
                <a:lnTo>
                  <a:pt x="43833" y="31309"/>
                </a:lnTo>
              </a:path>
            </a:pathLst>
          </a:custGeom>
          <a:ln w="5259">
            <a:solidFill>
              <a:srgbClr val="000000"/>
            </a:solidFill>
          </a:ln>
        </p:spPr>
        <p:txBody>
          <a:bodyPr wrap="square" lIns="0" tIns="0" rIns="0" bIns="0" rtlCol="0"/>
          <a:lstStyle/>
          <a:p>
            <a:endParaRPr/>
          </a:p>
        </p:txBody>
      </p:sp>
      <p:sp>
        <p:nvSpPr>
          <p:cNvPr id="21" name="object 21"/>
          <p:cNvSpPr/>
          <p:nvPr/>
        </p:nvSpPr>
        <p:spPr>
          <a:xfrm>
            <a:off x="639227" y="1111186"/>
            <a:ext cx="80645" cy="66040"/>
          </a:xfrm>
          <a:custGeom>
            <a:avLst/>
            <a:gdLst/>
            <a:ahLst/>
            <a:cxnLst/>
            <a:rect l="l" t="t" r="r" b="b"/>
            <a:pathLst>
              <a:path w="80645" h="66040">
                <a:moveTo>
                  <a:pt x="24544" y="0"/>
                </a:moveTo>
                <a:lnTo>
                  <a:pt x="80645" y="65913"/>
                </a:lnTo>
                <a:lnTo>
                  <a:pt x="0" y="34353"/>
                </a:lnTo>
              </a:path>
            </a:pathLst>
          </a:custGeom>
          <a:ln w="5259">
            <a:solidFill>
              <a:srgbClr val="000000"/>
            </a:solidFill>
          </a:ln>
        </p:spPr>
        <p:txBody>
          <a:bodyPr wrap="square" lIns="0" tIns="0" rIns="0" bIns="0" rtlCol="0"/>
          <a:lstStyle/>
          <a:p>
            <a:endParaRPr/>
          </a:p>
        </p:txBody>
      </p:sp>
      <p:sp>
        <p:nvSpPr>
          <p:cNvPr id="22" name="object 22"/>
          <p:cNvSpPr/>
          <p:nvPr/>
        </p:nvSpPr>
        <p:spPr>
          <a:xfrm>
            <a:off x="5100701" y="1010895"/>
            <a:ext cx="310515" cy="177800"/>
          </a:xfrm>
          <a:custGeom>
            <a:avLst/>
            <a:gdLst/>
            <a:ahLst/>
            <a:cxnLst/>
            <a:rect l="l" t="t" r="r" b="b"/>
            <a:pathLst>
              <a:path w="310514" h="177800">
                <a:moveTo>
                  <a:pt x="0" y="177430"/>
                </a:moveTo>
                <a:lnTo>
                  <a:pt x="310498" y="0"/>
                </a:lnTo>
              </a:path>
            </a:pathLst>
          </a:custGeom>
          <a:ln w="5259">
            <a:solidFill>
              <a:srgbClr val="000000"/>
            </a:solidFill>
          </a:ln>
        </p:spPr>
        <p:txBody>
          <a:bodyPr wrap="square" lIns="0" tIns="0" rIns="0" bIns="0" rtlCol="0"/>
          <a:lstStyle/>
          <a:p>
            <a:endParaRPr/>
          </a:p>
        </p:txBody>
      </p:sp>
      <p:sp>
        <p:nvSpPr>
          <p:cNvPr id="23" name="object 23"/>
          <p:cNvSpPr/>
          <p:nvPr/>
        </p:nvSpPr>
        <p:spPr>
          <a:xfrm>
            <a:off x="5411199" y="988290"/>
            <a:ext cx="40005" cy="22860"/>
          </a:xfrm>
          <a:custGeom>
            <a:avLst/>
            <a:gdLst/>
            <a:ahLst/>
            <a:cxnLst/>
            <a:rect l="l" t="t" r="r" b="b"/>
            <a:pathLst>
              <a:path w="40004" h="22859">
                <a:moveTo>
                  <a:pt x="0" y="22604"/>
                </a:moveTo>
                <a:lnTo>
                  <a:pt x="39557" y="0"/>
                </a:lnTo>
              </a:path>
            </a:pathLst>
          </a:custGeom>
          <a:ln w="5259">
            <a:solidFill>
              <a:srgbClr val="000000"/>
            </a:solidFill>
          </a:ln>
        </p:spPr>
        <p:txBody>
          <a:bodyPr wrap="square" lIns="0" tIns="0" rIns="0" bIns="0" rtlCol="0"/>
          <a:lstStyle/>
          <a:p>
            <a:endParaRPr/>
          </a:p>
        </p:txBody>
      </p:sp>
      <p:sp>
        <p:nvSpPr>
          <p:cNvPr id="24" name="object 24"/>
          <p:cNvSpPr/>
          <p:nvPr/>
        </p:nvSpPr>
        <p:spPr>
          <a:xfrm>
            <a:off x="5368581" y="987056"/>
            <a:ext cx="83820" cy="60325"/>
          </a:xfrm>
          <a:custGeom>
            <a:avLst/>
            <a:gdLst/>
            <a:ahLst/>
            <a:cxnLst/>
            <a:rect l="l" t="t" r="r" b="b"/>
            <a:pathLst>
              <a:path w="83820" h="60325">
                <a:moveTo>
                  <a:pt x="0" y="23837"/>
                </a:moveTo>
                <a:lnTo>
                  <a:pt x="83451" y="0"/>
                </a:lnTo>
                <a:lnTo>
                  <a:pt x="21043" y="60312"/>
                </a:lnTo>
              </a:path>
            </a:pathLst>
          </a:custGeom>
          <a:ln w="5259">
            <a:solidFill>
              <a:srgbClr val="000000"/>
            </a:solidFill>
          </a:ln>
        </p:spPr>
        <p:txBody>
          <a:bodyPr wrap="square" lIns="0" tIns="0" rIns="0" bIns="0" rtlCol="0"/>
          <a:lstStyle/>
          <a:p>
            <a:endParaRPr/>
          </a:p>
        </p:txBody>
      </p:sp>
      <p:sp>
        <p:nvSpPr>
          <p:cNvPr id="25" name="object 25"/>
          <p:cNvSpPr/>
          <p:nvPr/>
        </p:nvSpPr>
        <p:spPr>
          <a:xfrm>
            <a:off x="735300" y="1872056"/>
            <a:ext cx="152400" cy="152400"/>
          </a:xfrm>
          <a:custGeom>
            <a:avLst/>
            <a:gdLst/>
            <a:ahLst/>
            <a:cxnLst/>
            <a:rect l="l" t="t" r="r" b="b"/>
            <a:pathLst>
              <a:path w="152400" h="152400">
                <a:moveTo>
                  <a:pt x="0" y="0"/>
                </a:moveTo>
                <a:lnTo>
                  <a:pt x="152167" y="152172"/>
                </a:lnTo>
              </a:path>
            </a:pathLst>
          </a:custGeom>
          <a:ln w="5259">
            <a:solidFill>
              <a:srgbClr val="000000"/>
            </a:solidFill>
          </a:ln>
        </p:spPr>
        <p:txBody>
          <a:bodyPr wrap="square" lIns="0" tIns="0" rIns="0" bIns="0" rtlCol="0"/>
          <a:lstStyle/>
          <a:p>
            <a:endParaRPr/>
          </a:p>
        </p:txBody>
      </p:sp>
      <p:sp>
        <p:nvSpPr>
          <p:cNvPr id="26" name="object 26"/>
          <p:cNvSpPr/>
          <p:nvPr/>
        </p:nvSpPr>
        <p:spPr>
          <a:xfrm>
            <a:off x="887468" y="2024228"/>
            <a:ext cx="44450" cy="44450"/>
          </a:xfrm>
          <a:custGeom>
            <a:avLst/>
            <a:gdLst/>
            <a:ahLst/>
            <a:cxnLst/>
            <a:rect l="l" t="t" r="r" b="b"/>
            <a:pathLst>
              <a:path w="44450" h="44450">
                <a:moveTo>
                  <a:pt x="0" y="0"/>
                </a:moveTo>
                <a:lnTo>
                  <a:pt x="44172" y="44173"/>
                </a:lnTo>
              </a:path>
            </a:pathLst>
          </a:custGeom>
          <a:ln w="5259">
            <a:solidFill>
              <a:srgbClr val="000000"/>
            </a:solidFill>
          </a:ln>
        </p:spPr>
        <p:txBody>
          <a:bodyPr wrap="square" lIns="0" tIns="0" rIns="0" bIns="0" rtlCol="0"/>
          <a:lstStyle/>
          <a:p>
            <a:endParaRPr/>
          </a:p>
        </p:txBody>
      </p:sp>
      <p:sp>
        <p:nvSpPr>
          <p:cNvPr id="27" name="object 27"/>
          <p:cNvSpPr/>
          <p:nvPr/>
        </p:nvSpPr>
        <p:spPr>
          <a:xfrm>
            <a:off x="858023" y="1994776"/>
            <a:ext cx="73660" cy="73660"/>
          </a:xfrm>
          <a:custGeom>
            <a:avLst/>
            <a:gdLst/>
            <a:ahLst/>
            <a:cxnLst/>
            <a:rect l="l" t="t" r="r" b="b"/>
            <a:pathLst>
              <a:path w="73659" h="73660">
                <a:moveTo>
                  <a:pt x="29453" y="0"/>
                </a:moveTo>
                <a:lnTo>
                  <a:pt x="73633" y="73634"/>
                </a:lnTo>
                <a:lnTo>
                  <a:pt x="0" y="29451"/>
                </a:lnTo>
              </a:path>
            </a:pathLst>
          </a:custGeom>
          <a:ln w="5259">
            <a:solidFill>
              <a:srgbClr val="000000"/>
            </a:solidFill>
          </a:ln>
        </p:spPr>
        <p:txBody>
          <a:bodyPr wrap="square" lIns="0" tIns="0" rIns="0" bIns="0" rtlCol="0"/>
          <a:lstStyle/>
          <a:p>
            <a:endParaRPr/>
          </a:p>
        </p:txBody>
      </p:sp>
      <p:sp>
        <p:nvSpPr>
          <p:cNvPr id="28" name="object 28"/>
          <p:cNvSpPr/>
          <p:nvPr/>
        </p:nvSpPr>
        <p:spPr>
          <a:xfrm>
            <a:off x="4942916" y="1912036"/>
            <a:ext cx="255904" cy="170815"/>
          </a:xfrm>
          <a:custGeom>
            <a:avLst/>
            <a:gdLst/>
            <a:ahLst/>
            <a:cxnLst/>
            <a:rect l="l" t="t" r="r" b="b"/>
            <a:pathLst>
              <a:path w="255904" h="170814">
                <a:moveTo>
                  <a:pt x="0" y="170407"/>
                </a:moveTo>
                <a:lnTo>
                  <a:pt x="255601" y="0"/>
                </a:lnTo>
              </a:path>
            </a:pathLst>
          </a:custGeom>
          <a:ln w="5259">
            <a:solidFill>
              <a:srgbClr val="000000"/>
            </a:solidFill>
          </a:ln>
        </p:spPr>
        <p:txBody>
          <a:bodyPr wrap="square" lIns="0" tIns="0" rIns="0" bIns="0" rtlCol="0"/>
          <a:lstStyle/>
          <a:p>
            <a:endParaRPr/>
          </a:p>
        </p:txBody>
      </p:sp>
      <p:sp>
        <p:nvSpPr>
          <p:cNvPr id="29" name="object 29"/>
          <p:cNvSpPr/>
          <p:nvPr/>
        </p:nvSpPr>
        <p:spPr>
          <a:xfrm>
            <a:off x="5198517" y="1884184"/>
            <a:ext cx="41910" cy="27940"/>
          </a:xfrm>
          <a:custGeom>
            <a:avLst/>
            <a:gdLst/>
            <a:ahLst/>
            <a:cxnLst/>
            <a:rect l="l" t="t" r="r" b="b"/>
            <a:pathLst>
              <a:path w="41910" h="27939">
                <a:moveTo>
                  <a:pt x="0" y="27852"/>
                </a:moveTo>
                <a:lnTo>
                  <a:pt x="41776" y="0"/>
                </a:lnTo>
              </a:path>
            </a:pathLst>
          </a:custGeom>
          <a:ln w="5259">
            <a:solidFill>
              <a:srgbClr val="000000"/>
            </a:solidFill>
          </a:ln>
        </p:spPr>
        <p:txBody>
          <a:bodyPr wrap="square" lIns="0" tIns="0" rIns="0" bIns="0" rtlCol="0"/>
          <a:lstStyle/>
          <a:p>
            <a:endParaRPr/>
          </a:p>
        </p:txBody>
      </p:sp>
      <p:sp>
        <p:nvSpPr>
          <p:cNvPr id="30" name="object 30"/>
          <p:cNvSpPr/>
          <p:nvPr/>
        </p:nvSpPr>
        <p:spPr>
          <a:xfrm>
            <a:off x="5161013" y="1881873"/>
            <a:ext cx="81915" cy="65405"/>
          </a:xfrm>
          <a:custGeom>
            <a:avLst/>
            <a:gdLst/>
            <a:ahLst/>
            <a:cxnLst/>
            <a:rect l="l" t="t" r="r" b="b"/>
            <a:pathLst>
              <a:path w="81914" h="65405">
                <a:moveTo>
                  <a:pt x="0" y="30162"/>
                </a:moveTo>
                <a:lnTo>
                  <a:pt x="81343" y="0"/>
                </a:lnTo>
                <a:lnTo>
                  <a:pt x="23139" y="65214"/>
                </a:lnTo>
              </a:path>
            </a:pathLst>
          </a:custGeom>
          <a:ln w="5259">
            <a:solidFill>
              <a:srgbClr val="000000"/>
            </a:solidFill>
          </a:ln>
        </p:spPr>
        <p:txBody>
          <a:bodyPr wrap="square" lIns="0" tIns="0" rIns="0" bIns="0" rtlCol="0"/>
          <a:lstStyle/>
          <a:p>
            <a:endParaRPr/>
          </a:p>
        </p:txBody>
      </p:sp>
      <p:sp>
        <p:nvSpPr>
          <p:cNvPr id="31" name="object 31"/>
          <p:cNvSpPr/>
          <p:nvPr/>
        </p:nvSpPr>
        <p:spPr>
          <a:xfrm>
            <a:off x="630110" y="2713583"/>
            <a:ext cx="152400" cy="152400"/>
          </a:xfrm>
          <a:custGeom>
            <a:avLst/>
            <a:gdLst/>
            <a:ahLst/>
            <a:cxnLst/>
            <a:rect l="l" t="t" r="r" b="b"/>
            <a:pathLst>
              <a:path w="152400" h="152400">
                <a:moveTo>
                  <a:pt x="0" y="0"/>
                </a:moveTo>
                <a:lnTo>
                  <a:pt x="152175" y="152171"/>
                </a:lnTo>
              </a:path>
            </a:pathLst>
          </a:custGeom>
          <a:ln w="5259">
            <a:solidFill>
              <a:srgbClr val="000000"/>
            </a:solidFill>
          </a:ln>
        </p:spPr>
        <p:txBody>
          <a:bodyPr wrap="square" lIns="0" tIns="0" rIns="0" bIns="0" rtlCol="0"/>
          <a:lstStyle/>
          <a:p>
            <a:endParaRPr/>
          </a:p>
        </p:txBody>
      </p:sp>
      <p:sp>
        <p:nvSpPr>
          <p:cNvPr id="32" name="object 32"/>
          <p:cNvSpPr/>
          <p:nvPr/>
        </p:nvSpPr>
        <p:spPr>
          <a:xfrm>
            <a:off x="782286" y="2865755"/>
            <a:ext cx="44450" cy="44450"/>
          </a:xfrm>
          <a:custGeom>
            <a:avLst/>
            <a:gdLst/>
            <a:ahLst/>
            <a:cxnLst/>
            <a:rect l="l" t="t" r="r" b="b"/>
            <a:pathLst>
              <a:path w="44450" h="44450">
                <a:moveTo>
                  <a:pt x="0" y="0"/>
                </a:moveTo>
                <a:lnTo>
                  <a:pt x="44174" y="44173"/>
                </a:lnTo>
              </a:path>
            </a:pathLst>
          </a:custGeom>
          <a:ln w="5259">
            <a:solidFill>
              <a:srgbClr val="000000"/>
            </a:solidFill>
          </a:ln>
        </p:spPr>
        <p:txBody>
          <a:bodyPr wrap="square" lIns="0" tIns="0" rIns="0" bIns="0" rtlCol="0"/>
          <a:lstStyle/>
          <a:p>
            <a:endParaRPr/>
          </a:p>
        </p:txBody>
      </p:sp>
      <p:sp>
        <p:nvSpPr>
          <p:cNvPr id="33" name="object 33"/>
          <p:cNvSpPr/>
          <p:nvPr/>
        </p:nvSpPr>
        <p:spPr>
          <a:xfrm>
            <a:off x="752833" y="2836303"/>
            <a:ext cx="73660" cy="73660"/>
          </a:xfrm>
          <a:custGeom>
            <a:avLst/>
            <a:gdLst/>
            <a:ahLst/>
            <a:cxnLst/>
            <a:rect l="l" t="t" r="r" b="b"/>
            <a:pathLst>
              <a:path w="73659" h="73660">
                <a:moveTo>
                  <a:pt x="29452" y="0"/>
                </a:moveTo>
                <a:lnTo>
                  <a:pt x="73633" y="73634"/>
                </a:lnTo>
                <a:lnTo>
                  <a:pt x="0" y="29451"/>
                </a:lnTo>
              </a:path>
            </a:pathLst>
          </a:custGeom>
          <a:ln w="5259">
            <a:solidFill>
              <a:srgbClr val="000000"/>
            </a:solidFill>
          </a:ln>
        </p:spPr>
        <p:txBody>
          <a:bodyPr wrap="square" lIns="0" tIns="0" rIns="0" bIns="0" rtlCol="0"/>
          <a:lstStyle/>
          <a:p>
            <a:endParaRPr/>
          </a:p>
        </p:txBody>
      </p:sp>
      <p:sp>
        <p:nvSpPr>
          <p:cNvPr id="34" name="object 34"/>
          <p:cNvSpPr/>
          <p:nvPr/>
        </p:nvSpPr>
        <p:spPr>
          <a:xfrm>
            <a:off x="4995507" y="2753550"/>
            <a:ext cx="255904" cy="170815"/>
          </a:xfrm>
          <a:custGeom>
            <a:avLst/>
            <a:gdLst/>
            <a:ahLst/>
            <a:cxnLst/>
            <a:rect l="l" t="t" r="r" b="b"/>
            <a:pathLst>
              <a:path w="255904" h="170814">
                <a:moveTo>
                  <a:pt x="0" y="170408"/>
                </a:moveTo>
                <a:lnTo>
                  <a:pt x="255617" y="0"/>
                </a:lnTo>
              </a:path>
            </a:pathLst>
          </a:custGeom>
          <a:ln w="5259">
            <a:solidFill>
              <a:srgbClr val="000000"/>
            </a:solidFill>
          </a:ln>
        </p:spPr>
        <p:txBody>
          <a:bodyPr wrap="square" lIns="0" tIns="0" rIns="0" bIns="0" rtlCol="0"/>
          <a:lstStyle/>
          <a:p>
            <a:endParaRPr/>
          </a:p>
        </p:txBody>
      </p:sp>
      <p:sp>
        <p:nvSpPr>
          <p:cNvPr id="35" name="object 35"/>
          <p:cNvSpPr/>
          <p:nvPr/>
        </p:nvSpPr>
        <p:spPr>
          <a:xfrm>
            <a:off x="5251124" y="2725709"/>
            <a:ext cx="41910" cy="27940"/>
          </a:xfrm>
          <a:custGeom>
            <a:avLst/>
            <a:gdLst/>
            <a:ahLst/>
            <a:cxnLst/>
            <a:rect l="l" t="t" r="r" b="b"/>
            <a:pathLst>
              <a:path w="41910" h="27939">
                <a:moveTo>
                  <a:pt x="0" y="27841"/>
                </a:moveTo>
                <a:lnTo>
                  <a:pt x="41762" y="0"/>
                </a:lnTo>
              </a:path>
            </a:pathLst>
          </a:custGeom>
          <a:ln w="5259">
            <a:solidFill>
              <a:srgbClr val="000000"/>
            </a:solidFill>
          </a:ln>
        </p:spPr>
        <p:txBody>
          <a:bodyPr wrap="square" lIns="0" tIns="0" rIns="0" bIns="0" rtlCol="0"/>
          <a:lstStyle/>
          <a:p>
            <a:endParaRPr/>
          </a:p>
        </p:txBody>
      </p:sp>
      <p:sp>
        <p:nvSpPr>
          <p:cNvPr id="36" name="object 36"/>
          <p:cNvSpPr/>
          <p:nvPr/>
        </p:nvSpPr>
        <p:spPr>
          <a:xfrm>
            <a:off x="5213604" y="2723400"/>
            <a:ext cx="81915" cy="65405"/>
          </a:xfrm>
          <a:custGeom>
            <a:avLst/>
            <a:gdLst/>
            <a:ahLst/>
            <a:cxnLst/>
            <a:rect l="l" t="t" r="r" b="b"/>
            <a:pathLst>
              <a:path w="81914" h="65405">
                <a:moveTo>
                  <a:pt x="0" y="30149"/>
                </a:moveTo>
                <a:lnTo>
                  <a:pt x="81343" y="0"/>
                </a:lnTo>
                <a:lnTo>
                  <a:pt x="23139" y="65214"/>
                </a:lnTo>
              </a:path>
            </a:pathLst>
          </a:custGeom>
          <a:ln w="5259">
            <a:solidFill>
              <a:srgbClr val="000000"/>
            </a:solidFill>
          </a:ln>
        </p:spPr>
        <p:txBody>
          <a:bodyPr wrap="square" lIns="0" tIns="0" rIns="0" bIns="0" rtlCol="0"/>
          <a:lstStyle/>
          <a:p>
            <a:endParaRPr/>
          </a:p>
        </p:txBody>
      </p:sp>
      <p:sp>
        <p:nvSpPr>
          <p:cNvPr id="37" name="object 37"/>
          <p:cNvSpPr/>
          <p:nvPr/>
        </p:nvSpPr>
        <p:spPr>
          <a:xfrm>
            <a:off x="1682013" y="3870680"/>
            <a:ext cx="205104" cy="205104"/>
          </a:xfrm>
          <a:custGeom>
            <a:avLst/>
            <a:gdLst/>
            <a:ahLst/>
            <a:cxnLst/>
            <a:rect l="l" t="t" r="r" b="b"/>
            <a:pathLst>
              <a:path w="205105" h="205104">
                <a:moveTo>
                  <a:pt x="0" y="0"/>
                </a:moveTo>
                <a:lnTo>
                  <a:pt x="204772" y="204762"/>
                </a:lnTo>
              </a:path>
            </a:pathLst>
          </a:custGeom>
          <a:ln w="5259">
            <a:solidFill>
              <a:srgbClr val="000000"/>
            </a:solidFill>
          </a:ln>
        </p:spPr>
        <p:txBody>
          <a:bodyPr wrap="square" lIns="0" tIns="0" rIns="0" bIns="0" rtlCol="0"/>
          <a:lstStyle/>
          <a:p>
            <a:endParaRPr/>
          </a:p>
        </p:txBody>
      </p:sp>
      <p:sp>
        <p:nvSpPr>
          <p:cNvPr id="38" name="object 38"/>
          <p:cNvSpPr/>
          <p:nvPr/>
        </p:nvSpPr>
        <p:spPr>
          <a:xfrm>
            <a:off x="1886785" y="4075443"/>
            <a:ext cx="44450" cy="44450"/>
          </a:xfrm>
          <a:custGeom>
            <a:avLst/>
            <a:gdLst/>
            <a:ahLst/>
            <a:cxnLst/>
            <a:rect l="l" t="t" r="r" b="b"/>
            <a:pathLst>
              <a:path w="44450" h="44450">
                <a:moveTo>
                  <a:pt x="0" y="0"/>
                </a:moveTo>
                <a:lnTo>
                  <a:pt x="44185" y="44183"/>
                </a:lnTo>
              </a:path>
            </a:pathLst>
          </a:custGeom>
          <a:ln w="5259">
            <a:solidFill>
              <a:srgbClr val="000000"/>
            </a:solidFill>
          </a:ln>
        </p:spPr>
        <p:txBody>
          <a:bodyPr wrap="square" lIns="0" tIns="0" rIns="0" bIns="0" rtlCol="0"/>
          <a:lstStyle/>
          <a:p>
            <a:endParaRPr/>
          </a:p>
        </p:txBody>
      </p:sp>
      <p:sp>
        <p:nvSpPr>
          <p:cNvPr id="39" name="object 39"/>
          <p:cNvSpPr/>
          <p:nvPr/>
        </p:nvSpPr>
        <p:spPr>
          <a:xfrm>
            <a:off x="1857337" y="4045991"/>
            <a:ext cx="73660" cy="73660"/>
          </a:xfrm>
          <a:custGeom>
            <a:avLst/>
            <a:gdLst/>
            <a:ahLst/>
            <a:cxnLst/>
            <a:rect l="l" t="t" r="r" b="b"/>
            <a:pathLst>
              <a:path w="73660" h="73660">
                <a:moveTo>
                  <a:pt x="29451" y="0"/>
                </a:moveTo>
                <a:lnTo>
                  <a:pt x="73634" y="73634"/>
                </a:lnTo>
                <a:lnTo>
                  <a:pt x="0" y="29451"/>
                </a:lnTo>
              </a:path>
            </a:pathLst>
          </a:custGeom>
          <a:ln w="5259">
            <a:solidFill>
              <a:srgbClr val="000000"/>
            </a:solidFill>
          </a:ln>
        </p:spPr>
        <p:txBody>
          <a:bodyPr wrap="square" lIns="0" tIns="0" rIns="0" bIns="0" rtlCol="0"/>
          <a:lstStyle/>
          <a:p>
            <a:endParaRPr/>
          </a:p>
        </p:txBody>
      </p:sp>
      <p:sp>
        <p:nvSpPr>
          <p:cNvPr id="40" name="object 40"/>
          <p:cNvSpPr/>
          <p:nvPr/>
        </p:nvSpPr>
        <p:spPr>
          <a:xfrm>
            <a:off x="3838422" y="3903637"/>
            <a:ext cx="310515" cy="177800"/>
          </a:xfrm>
          <a:custGeom>
            <a:avLst/>
            <a:gdLst/>
            <a:ahLst/>
            <a:cxnLst/>
            <a:rect l="l" t="t" r="r" b="b"/>
            <a:pathLst>
              <a:path w="310514" h="177800">
                <a:moveTo>
                  <a:pt x="0" y="177418"/>
                </a:moveTo>
                <a:lnTo>
                  <a:pt x="310485" y="0"/>
                </a:lnTo>
              </a:path>
            </a:pathLst>
          </a:custGeom>
          <a:ln w="5259">
            <a:solidFill>
              <a:srgbClr val="000000"/>
            </a:solidFill>
          </a:ln>
        </p:spPr>
        <p:txBody>
          <a:bodyPr wrap="square" lIns="0" tIns="0" rIns="0" bIns="0" rtlCol="0"/>
          <a:lstStyle/>
          <a:p>
            <a:endParaRPr/>
          </a:p>
        </p:txBody>
      </p:sp>
      <p:sp>
        <p:nvSpPr>
          <p:cNvPr id="41" name="object 41"/>
          <p:cNvSpPr/>
          <p:nvPr/>
        </p:nvSpPr>
        <p:spPr>
          <a:xfrm>
            <a:off x="4148907" y="3881033"/>
            <a:ext cx="40005" cy="22860"/>
          </a:xfrm>
          <a:custGeom>
            <a:avLst/>
            <a:gdLst/>
            <a:ahLst/>
            <a:cxnLst/>
            <a:rect l="l" t="t" r="r" b="b"/>
            <a:pathLst>
              <a:path w="40004" h="22860">
                <a:moveTo>
                  <a:pt x="0" y="22603"/>
                </a:moveTo>
                <a:lnTo>
                  <a:pt x="39557" y="0"/>
                </a:lnTo>
              </a:path>
            </a:pathLst>
          </a:custGeom>
          <a:ln w="5259">
            <a:solidFill>
              <a:srgbClr val="000000"/>
            </a:solidFill>
          </a:ln>
        </p:spPr>
        <p:txBody>
          <a:bodyPr wrap="square" lIns="0" tIns="0" rIns="0" bIns="0" rtlCol="0"/>
          <a:lstStyle/>
          <a:p>
            <a:endParaRPr/>
          </a:p>
        </p:txBody>
      </p:sp>
      <p:sp>
        <p:nvSpPr>
          <p:cNvPr id="42" name="object 42"/>
          <p:cNvSpPr/>
          <p:nvPr/>
        </p:nvSpPr>
        <p:spPr>
          <a:xfrm>
            <a:off x="4106303" y="3879786"/>
            <a:ext cx="83820" cy="60325"/>
          </a:xfrm>
          <a:custGeom>
            <a:avLst/>
            <a:gdLst/>
            <a:ahLst/>
            <a:cxnLst/>
            <a:rect l="l" t="t" r="r" b="b"/>
            <a:pathLst>
              <a:path w="83820" h="60325">
                <a:moveTo>
                  <a:pt x="0" y="23850"/>
                </a:moveTo>
                <a:lnTo>
                  <a:pt x="83451" y="0"/>
                </a:lnTo>
                <a:lnTo>
                  <a:pt x="21031" y="60312"/>
                </a:lnTo>
              </a:path>
            </a:pathLst>
          </a:custGeom>
          <a:ln w="5259">
            <a:solidFill>
              <a:srgbClr val="000000"/>
            </a:solidFill>
          </a:ln>
        </p:spPr>
        <p:txBody>
          <a:bodyPr wrap="square" lIns="0" tIns="0" rIns="0" bIns="0" rtlCol="0"/>
          <a:lstStyle/>
          <a:p>
            <a:endParaRPr/>
          </a:p>
        </p:txBody>
      </p:sp>
      <p:sp>
        <p:nvSpPr>
          <p:cNvPr id="43" name="object 43"/>
          <p:cNvSpPr/>
          <p:nvPr/>
        </p:nvSpPr>
        <p:spPr>
          <a:xfrm>
            <a:off x="3575443" y="5022863"/>
            <a:ext cx="203835" cy="163195"/>
          </a:xfrm>
          <a:custGeom>
            <a:avLst/>
            <a:gdLst/>
            <a:ahLst/>
            <a:cxnLst/>
            <a:rect l="l" t="t" r="r" b="b"/>
            <a:pathLst>
              <a:path w="203835" h="163195">
                <a:moveTo>
                  <a:pt x="0" y="162686"/>
                </a:moveTo>
                <a:lnTo>
                  <a:pt x="203365" y="0"/>
                </a:lnTo>
              </a:path>
            </a:pathLst>
          </a:custGeom>
          <a:ln w="5259">
            <a:solidFill>
              <a:srgbClr val="000000"/>
            </a:solidFill>
          </a:ln>
        </p:spPr>
        <p:txBody>
          <a:bodyPr wrap="square" lIns="0" tIns="0" rIns="0" bIns="0" rtlCol="0"/>
          <a:lstStyle/>
          <a:p>
            <a:endParaRPr/>
          </a:p>
        </p:txBody>
      </p:sp>
      <p:sp>
        <p:nvSpPr>
          <p:cNvPr id="44" name="object 44"/>
          <p:cNvSpPr/>
          <p:nvPr/>
        </p:nvSpPr>
        <p:spPr>
          <a:xfrm>
            <a:off x="3778809" y="4989198"/>
            <a:ext cx="42545" cy="33655"/>
          </a:xfrm>
          <a:custGeom>
            <a:avLst/>
            <a:gdLst/>
            <a:ahLst/>
            <a:cxnLst/>
            <a:rect l="l" t="t" r="r" b="b"/>
            <a:pathLst>
              <a:path w="42545" h="33654">
                <a:moveTo>
                  <a:pt x="0" y="33664"/>
                </a:moveTo>
                <a:lnTo>
                  <a:pt x="42082" y="0"/>
                </a:lnTo>
              </a:path>
            </a:pathLst>
          </a:custGeom>
          <a:ln w="5259">
            <a:solidFill>
              <a:srgbClr val="000000"/>
            </a:solidFill>
          </a:ln>
        </p:spPr>
        <p:txBody>
          <a:bodyPr wrap="square" lIns="0" tIns="0" rIns="0" bIns="0" rtlCol="0"/>
          <a:lstStyle/>
          <a:p>
            <a:endParaRPr/>
          </a:p>
        </p:txBody>
      </p:sp>
      <p:sp>
        <p:nvSpPr>
          <p:cNvPr id="45" name="object 45"/>
          <p:cNvSpPr/>
          <p:nvPr/>
        </p:nvSpPr>
        <p:spPr>
          <a:xfrm>
            <a:off x="3744442" y="4986388"/>
            <a:ext cx="78740" cy="69850"/>
          </a:xfrm>
          <a:custGeom>
            <a:avLst/>
            <a:gdLst/>
            <a:ahLst/>
            <a:cxnLst/>
            <a:rect l="l" t="t" r="r" b="b"/>
            <a:pathLst>
              <a:path w="78739" h="69850">
                <a:moveTo>
                  <a:pt x="0" y="36474"/>
                </a:moveTo>
                <a:lnTo>
                  <a:pt x="78549" y="0"/>
                </a:lnTo>
                <a:lnTo>
                  <a:pt x="26657" y="69430"/>
                </a:lnTo>
              </a:path>
            </a:pathLst>
          </a:custGeom>
          <a:ln w="5259">
            <a:solidFill>
              <a:srgbClr val="000000"/>
            </a:solidFill>
          </a:ln>
        </p:spPr>
        <p:txBody>
          <a:bodyPr wrap="square" lIns="0" tIns="0" rIns="0" bIns="0" rtlCol="0"/>
          <a:lstStyle/>
          <a:p>
            <a:endParaRPr/>
          </a:p>
        </p:txBody>
      </p:sp>
      <p:sp>
        <p:nvSpPr>
          <p:cNvPr id="46" name="object 46"/>
          <p:cNvSpPr/>
          <p:nvPr/>
        </p:nvSpPr>
        <p:spPr>
          <a:xfrm>
            <a:off x="1944992" y="4975174"/>
            <a:ext cx="152400" cy="152400"/>
          </a:xfrm>
          <a:custGeom>
            <a:avLst/>
            <a:gdLst/>
            <a:ahLst/>
            <a:cxnLst/>
            <a:rect l="l" t="t" r="r" b="b"/>
            <a:pathLst>
              <a:path w="152400" h="152400">
                <a:moveTo>
                  <a:pt x="0" y="0"/>
                </a:moveTo>
                <a:lnTo>
                  <a:pt x="152171" y="152171"/>
                </a:lnTo>
              </a:path>
            </a:pathLst>
          </a:custGeom>
          <a:ln w="5259">
            <a:solidFill>
              <a:srgbClr val="000000"/>
            </a:solidFill>
          </a:ln>
        </p:spPr>
        <p:txBody>
          <a:bodyPr wrap="square" lIns="0" tIns="0" rIns="0" bIns="0" rtlCol="0"/>
          <a:lstStyle/>
          <a:p>
            <a:endParaRPr/>
          </a:p>
        </p:txBody>
      </p:sp>
      <p:sp>
        <p:nvSpPr>
          <p:cNvPr id="47" name="object 47"/>
          <p:cNvSpPr/>
          <p:nvPr/>
        </p:nvSpPr>
        <p:spPr>
          <a:xfrm>
            <a:off x="2097164" y="5127345"/>
            <a:ext cx="44450" cy="44450"/>
          </a:xfrm>
          <a:custGeom>
            <a:avLst/>
            <a:gdLst/>
            <a:ahLst/>
            <a:cxnLst/>
            <a:rect l="l" t="t" r="r" b="b"/>
            <a:pathLst>
              <a:path w="44450" h="44450">
                <a:moveTo>
                  <a:pt x="0" y="0"/>
                </a:moveTo>
                <a:lnTo>
                  <a:pt x="44181" y="44181"/>
                </a:lnTo>
              </a:path>
            </a:pathLst>
          </a:custGeom>
          <a:ln w="5259">
            <a:solidFill>
              <a:srgbClr val="000000"/>
            </a:solidFill>
          </a:ln>
        </p:spPr>
        <p:txBody>
          <a:bodyPr wrap="square" lIns="0" tIns="0" rIns="0" bIns="0" rtlCol="0"/>
          <a:lstStyle/>
          <a:p>
            <a:endParaRPr/>
          </a:p>
        </p:txBody>
      </p:sp>
      <p:sp>
        <p:nvSpPr>
          <p:cNvPr id="48" name="object 48"/>
          <p:cNvSpPr/>
          <p:nvPr/>
        </p:nvSpPr>
        <p:spPr>
          <a:xfrm>
            <a:off x="2067712" y="5097894"/>
            <a:ext cx="73660" cy="73660"/>
          </a:xfrm>
          <a:custGeom>
            <a:avLst/>
            <a:gdLst/>
            <a:ahLst/>
            <a:cxnLst/>
            <a:rect l="l" t="t" r="r" b="b"/>
            <a:pathLst>
              <a:path w="73660" h="73660">
                <a:moveTo>
                  <a:pt x="29451" y="0"/>
                </a:moveTo>
                <a:lnTo>
                  <a:pt x="73634" y="73634"/>
                </a:lnTo>
                <a:lnTo>
                  <a:pt x="0" y="29451"/>
                </a:lnTo>
              </a:path>
            </a:pathLst>
          </a:custGeom>
          <a:ln w="5259">
            <a:solidFill>
              <a:srgbClr val="000000"/>
            </a:solidFill>
          </a:ln>
        </p:spPr>
        <p:txBody>
          <a:bodyPr wrap="square" lIns="0" tIns="0" rIns="0" bIns="0" rtlCol="0"/>
          <a:lstStyle/>
          <a:p>
            <a:endParaRPr/>
          </a:p>
        </p:txBody>
      </p:sp>
      <p:sp>
        <p:nvSpPr>
          <p:cNvPr id="49" name="object 49"/>
          <p:cNvSpPr/>
          <p:nvPr/>
        </p:nvSpPr>
        <p:spPr>
          <a:xfrm>
            <a:off x="2207971" y="5185549"/>
            <a:ext cx="1367790" cy="0"/>
          </a:xfrm>
          <a:custGeom>
            <a:avLst/>
            <a:gdLst/>
            <a:ahLst/>
            <a:cxnLst/>
            <a:rect l="l" t="t" r="r" b="b"/>
            <a:pathLst>
              <a:path w="1367789">
                <a:moveTo>
                  <a:pt x="0" y="0"/>
                </a:moveTo>
                <a:lnTo>
                  <a:pt x="1367472" y="0"/>
                </a:lnTo>
              </a:path>
            </a:pathLst>
          </a:custGeom>
          <a:ln w="5259">
            <a:solidFill>
              <a:srgbClr val="000000"/>
            </a:solidFill>
          </a:ln>
        </p:spPr>
        <p:txBody>
          <a:bodyPr wrap="square" lIns="0" tIns="0" rIns="0" bIns="0" rtlCol="0"/>
          <a:lstStyle/>
          <a:p>
            <a:endParaRPr/>
          </a:p>
        </p:txBody>
      </p:sp>
      <p:sp>
        <p:nvSpPr>
          <p:cNvPr id="50" name="object 50"/>
          <p:cNvSpPr/>
          <p:nvPr/>
        </p:nvSpPr>
        <p:spPr>
          <a:xfrm>
            <a:off x="104159" y="1556486"/>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1" name="object 51"/>
          <p:cNvSpPr/>
          <p:nvPr/>
        </p:nvSpPr>
        <p:spPr>
          <a:xfrm>
            <a:off x="104159" y="2450604"/>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2" name="object 52"/>
          <p:cNvSpPr/>
          <p:nvPr/>
        </p:nvSpPr>
        <p:spPr>
          <a:xfrm>
            <a:off x="104159" y="3449916"/>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3" name="object 53"/>
          <p:cNvSpPr/>
          <p:nvPr/>
        </p:nvSpPr>
        <p:spPr>
          <a:xfrm>
            <a:off x="104159" y="4501819"/>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4" name="object 54"/>
          <p:cNvSpPr/>
          <p:nvPr/>
        </p:nvSpPr>
        <p:spPr>
          <a:xfrm>
            <a:off x="104159" y="5501119"/>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5" name="object 55"/>
          <p:cNvSpPr/>
          <p:nvPr/>
        </p:nvSpPr>
        <p:spPr>
          <a:xfrm>
            <a:off x="998277" y="3186937"/>
            <a:ext cx="683895" cy="210820"/>
          </a:xfrm>
          <a:custGeom>
            <a:avLst/>
            <a:gdLst/>
            <a:ahLst/>
            <a:cxnLst/>
            <a:rect l="l" t="t" r="r" b="b"/>
            <a:pathLst>
              <a:path w="683894" h="210820">
                <a:moveTo>
                  <a:pt x="0" y="0"/>
                </a:moveTo>
                <a:lnTo>
                  <a:pt x="683736" y="210375"/>
                </a:lnTo>
              </a:path>
            </a:pathLst>
          </a:custGeom>
          <a:ln w="5259">
            <a:solidFill>
              <a:srgbClr val="000000"/>
            </a:solidFill>
            <a:prstDash val="lgDash"/>
          </a:ln>
        </p:spPr>
        <p:txBody>
          <a:bodyPr wrap="square" lIns="0" tIns="0" rIns="0" bIns="0" rtlCol="0"/>
          <a:lstStyle/>
          <a:p>
            <a:endParaRPr/>
          </a:p>
        </p:txBody>
      </p:sp>
      <p:sp>
        <p:nvSpPr>
          <p:cNvPr id="56" name="object 56"/>
          <p:cNvSpPr txBox="1"/>
          <p:nvPr/>
        </p:nvSpPr>
        <p:spPr>
          <a:xfrm>
            <a:off x="1984882" y="1200060"/>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R1</a:t>
            </a:r>
            <a:endParaRPr sz="1150">
              <a:latin typeface="Arial"/>
              <a:cs typeface="Arial"/>
            </a:endParaRPr>
          </a:p>
        </p:txBody>
      </p:sp>
      <p:sp>
        <p:nvSpPr>
          <p:cNvPr id="83" name="object 83"/>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19</a:t>
            </a:r>
          </a:p>
        </p:txBody>
      </p:sp>
      <p:sp>
        <p:nvSpPr>
          <p:cNvPr id="57" name="object 57"/>
          <p:cNvSpPr txBox="1"/>
          <p:nvPr/>
        </p:nvSpPr>
        <p:spPr>
          <a:xfrm>
            <a:off x="3667924" y="1147466"/>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R2</a:t>
            </a:r>
            <a:endParaRPr sz="1150">
              <a:latin typeface="Arial"/>
              <a:cs typeface="Arial"/>
            </a:endParaRPr>
          </a:p>
        </p:txBody>
      </p:sp>
      <p:sp>
        <p:nvSpPr>
          <p:cNvPr id="58" name="object 58"/>
          <p:cNvSpPr txBox="1"/>
          <p:nvPr/>
        </p:nvSpPr>
        <p:spPr>
          <a:xfrm>
            <a:off x="880376" y="1147466"/>
            <a:ext cx="123825" cy="190500"/>
          </a:xfrm>
          <a:prstGeom prst="rect">
            <a:avLst/>
          </a:prstGeom>
        </p:spPr>
        <p:txBody>
          <a:bodyPr vert="horz" wrap="square" lIns="0" tIns="0" rIns="0" bIns="0" rtlCol="0">
            <a:spAutoFit/>
          </a:bodyPr>
          <a:lstStyle/>
          <a:p>
            <a:pPr marL="12700">
              <a:lnSpc>
                <a:spcPct val="100000"/>
              </a:lnSpc>
            </a:pPr>
            <a:r>
              <a:rPr sz="1150" i="1" spc="5" dirty="0">
                <a:latin typeface="Arial"/>
                <a:cs typeface="Arial"/>
              </a:rPr>
              <a:t>S</a:t>
            </a:r>
            <a:endParaRPr sz="1150">
              <a:latin typeface="Arial"/>
              <a:cs typeface="Arial"/>
            </a:endParaRPr>
          </a:p>
        </p:txBody>
      </p:sp>
      <p:sp>
        <p:nvSpPr>
          <p:cNvPr id="59" name="object 59"/>
          <p:cNvSpPr txBox="1"/>
          <p:nvPr/>
        </p:nvSpPr>
        <p:spPr>
          <a:xfrm>
            <a:off x="4877612" y="1200060"/>
            <a:ext cx="132080" cy="190500"/>
          </a:xfrm>
          <a:prstGeom prst="rect">
            <a:avLst/>
          </a:prstGeom>
        </p:spPr>
        <p:txBody>
          <a:bodyPr vert="horz" wrap="square" lIns="0" tIns="0" rIns="0" bIns="0" rtlCol="0">
            <a:spAutoFit/>
          </a:bodyPr>
          <a:lstStyle/>
          <a:p>
            <a:pPr marL="12700">
              <a:lnSpc>
                <a:spcPct val="100000"/>
              </a:lnSpc>
            </a:pPr>
            <a:r>
              <a:rPr sz="1150" i="1" spc="5" dirty="0">
                <a:latin typeface="Arial"/>
                <a:cs typeface="Arial"/>
              </a:rPr>
              <a:t>D</a:t>
            </a:r>
            <a:endParaRPr sz="1150">
              <a:latin typeface="Arial"/>
              <a:cs typeface="Arial"/>
            </a:endParaRPr>
          </a:p>
        </p:txBody>
      </p:sp>
      <p:sp>
        <p:nvSpPr>
          <p:cNvPr id="60" name="object 60"/>
          <p:cNvSpPr txBox="1"/>
          <p:nvPr/>
        </p:nvSpPr>
        <p:spPr>
          <a:xfrm>
            <a:off x="827786" y="2935706"/>
            <a:ext cx="123825" cy="190500"/>
          </a:xfrm>
          <a:prstGeom prst="rect">
            <a:avLst/>
          </a:prstGeom>
        </p:spPr>
        <p:txBody>
          <a:bodyPr vert="horz" wrap="square" lIns="0" tIns="0" rIns="0" bIns="0" rtlCol="0">
            <a:spAutoFit/>
          </a:bodyPr>
          <a:lstStyle/>
          <a:p>
            <a:pPr marL="12700">
              <a:lnSpc>
                <a:spcPct val="100000"/>
              </a:lnSpc>
            </a:pPr>
            <a:r>
              <a:rPr sz="1150" i="1" spc="5" dirty="0">
                <a:latin typeface="Arial"/>
                <a:cs typeface="Arial"/>
              </a:rPr>
              <a:t>S</a:t>
            </a:r>
            <a:endParaRPr sz="1150">
              <a:latin typeface="Arial"/>
              <a:cs typeface="Arial"/>
            </a:endParaRPr>
          </a:p>
        </p:txBody>
      </p:sp>
      <p:sp>
        <p:nvSpPr>
          <p:cNvPr id="61" name="object 61"/>
          <p:cNvSpPr txBox="1"/>
          <p:nvPr/>
        </p:nvSpPr>
        <p:spPr>
          <a:xfrm>
            <a:off x="1879690" y="2935706"/>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R1</a:t>
            </a:r>
            <a:endParaRPr sz="1150">
              <a:latin typeface="Arial"/>
              <a:cs typeface="Arial"/>
            </a:endParaRPr>
          </a:p>
        </p:txBody>
      </p:sp>
      <p:sp>
        <p:nvSpPr>
          <p:cNvPr id="62" name="object 62"/>
          <p:cNvSpPr txBox="1"/>
          <p:nvPr/>
        </p:nvSpPr>
        <p:spPr>
          <a:xfrm>
            <a:off x="3667926" y="2988302"/>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R2</a:t>
            </a:r>
            <a:endParaRPr sz="1150">
              <a:latin typeface="Arial"/>
              <a:cs typeface="Arial"/>
            </a:endParaRPr>
          </a:p>
        </p:txBody>
      </p:sp>
      <p:sp>
        <p:nvSpPr>
          <p:cNvPr id="63" name="object 63"/>
          <p:cNvSpPr txBox="1"/>
          <p:nvPr/>
        </p:nvSpPr>
        <p:spPr>
          <a:xfrm>
            <a:off x="4877615" y="2988302"/>
            <a:ext cx="132080" cy="190500"/>
          </a:xfrm>
          <a:prstGeom prst="rect">
            <a:avLst/>
          </a:prstGeom>
        </p:spPr>
        <p:txBody>
          <a:bodyPr vert="horz" wrap="square" lIns="0" tIns="0" rIns="0" bIns="0" rtlCol="0">
            <a:spAutoFit/>
          </a:bodyPr>
          <a:lstStyle/>
          <a:p>
            <a:pPr marL="12700">
              <a:lnSpc>
                <a:spcPct val="100000"/>
              </a:lnSpc>
            </a:pPr>
            <a:r>
              <a:rPr sz="1150" i="1" spc="5" dirty="0">
                <a:latin typeface="Arial"/>
                <a:cs typeface="Arial"/>
              </a:rPr>
              <a:t>D</a:t>
            </a:r>
            <a:endParaRPr sz="1150">
              <a:latin typeface="Arial"/>
              <a:cs typeface="Arial"/>
            </a:endParaRPr>
          </a:p>
        </p:txBody>
      </p:sp>
      <p:sp>
        <p:nvSpPr>
          <p:cNvPr id="64" name="object 64"/>
          <p:cNvSpPr txBox="1"/>
          <p:nvPr/>
        </p:nvSpPr>
        <p:spPr>
          <a:xfrm>
            <a:off x="1932282" y="4040206"/>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R1</a:t>
            </a:r>
            <a:endParaRPr sz="1150">
              <a:latin typeface="Arial"/>
              <a:cs typeface="Arial"/>
            </a:endParaRPr>
          </a:p>
        </p:txBody>
      </p:sp>
      <p:sp>
        <p:nvSpPr>
          <p:cNvPr id="65" name="object 65"/>
          <p:cNvSpPr txBox="1"/>
          <p:nvPr/>
        </p:nvSpPr>
        <p:spPr>
          <a:xfrm>
            <a:off x="3667927" y="4040206"/>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R2</a:t>
            </a:r>
            <a:endParaRPr sz="1150">
              <a:latin typeface="Arial"/>
              <a:cs typeface="Arial"/>
            </a:endParaRPr>
          </a:p>
        </p:txBody>
      </p:sp>
      <p:sp>
        <p:nvSpPr>
          <p:cNvPr id="66" name="object 66"/>
          <p:cNvSpPr txBox="1"/>
          <p:nvPr/>
        </p:nvSpPr>
        <p:spPr>
          <a:xfrm>
            <a:off x="91455" y="2495899"/>
            <a:ext cx="1667510" cy="213995"/>
          </a:xfrm>
          <a:prstGeom prst="rect">
            <a:avLst/>
          </a:prstGeom>
        </p:spPr>
        <p:txBody>
          <a:bodyPr vert="horz" wrap="square" lIns="0" tIns="0" rIns="0" bIns="0" rtlCol="0">
            <a:spAutoFit/>
          </a:bodyPr>
          <a:lstStyle/>
          <a:p>
            <a:pPr marL="12700">
              <a:lnSpc>
                <a:spcPct val="100000"/>
              </a:lnSpc>
            </a:pPr>
            <a:r>
              <a:rPr sz="1300" b="1" i="1" spc="15" dirty="0">
                <a:latin typeface="Arial"/>
                <a:cs typeface="Arial"/>
              </a:rPr>
              <a:t>Send </a:t>
            </a:r>
            <a:r>
              <a:rPr sz="1300" b="1" i="1" spc="10" dirty="0">
                <a:latin typeface="Arial"/>
                <a:cs typeface="Arial"/>
              </a:rPr>
              <a:t>(segment) to</a:t>
            </a:r>
            <a:r>
              <a:rPr sz="1300" b="1" i="1" spc="-30" dirty="0">
                <a:latin typeface="Arial"/>
                <a:cs typeface="Arial"/>
              </a:rPr>
              <a:t> </a:t>
            </a:r>
            <a:r>
              <a:rPr sz="1300" b="1" i="1" spc="15" dirty="0">
                <a:latin typeface="Arial"/>
                <a:cs typeface="Arial"/>
              </a:rPr>
              <a:t>D</a:t>
            </a:r>
            <a:endParaRPr sz="1300">
              <a:latin typeface="Arial"/>
              <a:cs typeface="Arial"/>
            </a:endParaRPr>
          </a:p>
        </p:txBody>
      </p:sp>
      <p:sp>
        <p:nvSpPr>
          <p:cNvPr id="67" name="object 67"/>
          <p:cNvSpPr txBox="1"/>
          <p:nvPr/>
        </p:nvSpPr>
        <p:spPr>
          <a:xfrm>
            <a:off x="4719830" y="2495899"/>
            <a:ext cx="1512570" cy="213995"/>
          </a:xfrm>
          <a:prstGeom prst="rect">
            <a:avLst/>
          </a:prstGeom>
        </p:spPr>
        <p:txBody>
          <a:bodyPr vert="horz" wrap="square" lIns="0" tIns="0" rIns="0" bIns="0" rtlCol="0">
            <a:spAutoFit/>
          </a:bodyPr>
          <a:lstStyle/>
          <a:p>
            <a:pPr marL="12700">
              <a:lnSpc>
                <a:spcPct val="100000"/>
              </a:lnSpc>
            </a:pPr>
            <a:r>
              <a:rPr sz="1300" b="1" i="1" spc="5" dirty="0">
                <a:latin typeface="Arial"/>
                <a:cs typeface="Arial"/>
              </a:rPr>
              <a:t>Receive</a:t>
            </a:r>
            <a:r>
              <a:rPr sz="1300" b="1" i="1" spc="-35" dirty="0">
                <a:latin typeface="Arial"/>
                <a:cs typeface="Arial"/>
              </a:rPr>
              <a:t> </a:t>
            </a:r>
            <a:r>
              <a:rPr sz="1300" b="1" i="1" spc="10" dirty="0">
                <a:latin typeface="Arial"/>
                <a:cs typeface="Arial"/>
              </a:rPr>
              <a:t>(segment)</a:t>
            </a:r>
            <a:endParaRPr sz="1300">
              <a:latin typeface="Arial"/>
              <a:cs typeface="Arial"/>
            </a:endParaRPr>
          </a:p>
        </p:txBody>
      </p:sp>
      <p:sp>
        <p:nvSpPr>
          <p:cNvPr id="68" name="object 68"/>
          <p:cNvSpPr txBox="1"/>
          <p:nvPr/>
        </p:nvSpPr>
        <p:spPr>
          <a:xfrm>
            <a:off x="3773116" y="3652993"/>
            <a:ext cx="1353820" cy="213995"/>
          </a:xfrm>
          <a:prstGeom prst="rect">
            <a:avLst/>
          </a:prstGeom>
        </p:spPr>
        <p:txBody>
          <a:bodyPr vert="horz" wrap="square" lIns="0" tIns="0" rIns="0" bIns="0" rtlCol="0">
            <a:spAutoFit/>
          </a:bodyPr>
          <a:lstStyle/>
          <a:p>
            <a:pPr marL="12700">
              <a:lnSpc>
                <a:spcPct val="100000"/>
              </a:lnSpc>
            </a:pPr>
            <a:r>
              <a:rPr sz="1300" b="1" i="1" spc="5" dirty="0">
                <a:latin typeface="Arial"/>
                <a:cs typeface="Arial"/>
              </a:rPr>
              <a:t>Receive</a:t>
            </a:r>
            <a:r>
              <a:rPr sz="1300" b="1" i="1" spc="-50" dirty="0">
                <a:latin typeface="Arial"/>
                <a:cs typeface="Arial"/>
              </a:rPr>
              <a:t> </a:t>
            </a:r>
            <a:r>
              <a:rPr sz="1300" b="1" i="1" spc="10" dirty="0">
                <a:latin typeface="Arial"/>
                <a:cs typeface="Arial"/>
              </a:rPr>
              <a:t>(packet)</a:t>
            </a:r>
            <a:endParaRPr sz="1300">
              <a:latin typeface="Arial"/>
              <a:cs typeface="Arial"/>
            </a:endParaRPr>
          </a:p>
        </p:txBody>
      </p:sp>
      <p:sp>
        <p:nvSpPr>
          <p:cNvPr id="69" name="object 69"/>
          <p:cNvSpPr txBox="1"/>
          <p:nvPr/>
        </p:nvSpPr>
        <p:spPr>
          <a:xfrm>
            <a:off x="1143353" y="3652993"/>
            <a:ext cx="1129030" cy="213995"/>
          </a:xfrm>
          <a:prstGeom prst="rect">
            <a:avLst/>
          </a:prstGeom>
        </p:spPr>
        <p:txBody>
          <a:bodyPr vert="horz" wrap="square" lIns="0" tIns="0" rIns="0" bIns="0" rtlCol="0">
            <a:spAutoFit/>
          </a:bodyPr>
          <a:lstStyle/>
          <a:p>
            <a:pPr marL="12700">
              <a:lnSpc>
                <a:spcPct val="100000"/>
              </a:lnSpc>
            </a:pPr>
            <a:r>
              <a:rPr sz="1300" b="1" i="1" spc="15" dirty="0">
                <a:latin typeface="Arial"/>
                <a:cs typeface="Arial"/>
              </a:rPr>
              <a:t>Send</a:t>
            </a:r>
            <a:r>
              <a:rPr sz="1300" b="1" i="1" spc="-80" dirty="0">
                <a:latin typeface="Arial"/>
                <a:cs typeface="Arial"/>
              </a:rPr>
              <a:t> </a:t>
            </a:r>
            <a:r>
              <a:rPr sz="1300" b="1" i="1" spc="10" dirty="0">
                <a:latin typeface="Arial"/>
                <a:cs typeface="Arial"/>
              </a:rPr>
              <a:t>(packet)</a:t>
            </a:r>
            <a:endParaRPr sz="1300">
              <a:latin typeface="Arial"/>
              <a:cs typeface="Arial"/>
            </a:endParaRPr>
          </a:p>
        </p:txBody>
      </p:sp>
      <p:sp>
        <p:nvSpPr>
          <p:cNvPr id="70" name="object 70"/>
          <p:cNvSpPr txBox="1"/>
          <p:nvPr/>
        </p:nvSpPr>
        <p:spPr>
          <a:xfrm>
            <a:off x="3404943" y="4757492"/>
            <a:ext cx="1026160" cy="213995"/>
          </a:xfrm>
          <a:prstGeom prst="rect">
            <a:avLst/>
          </a:prstGeom>
        </p:spPr>
        <p:txBody>
          <a:bodyPr vert="horz" wrap="square" lIns="0" tIns="0" rIns="0" bIns="0" rtlCol="0">
            <a:spAutoFit/>
          </a:bodyPr>
          <a:lstStyle/>
          <a:p>
            <a:pPr marL="12700">
              <a:lnSpc>
                <a:spcPct val="100000"/>
              </a:lnSpc>
            </a:pPr>
            <a:r>
              <a:rPr sz="1300" b="1" i="1" spc="5" dirty="0">
                <a:latin typeface="Arial"/>
                <a:cs typeface="Arial"/>
              </a:rPr>
              <a:t>Receive</a:t>
            </a:r>
            <a:r>
              <a:rPr sz="1300" b="1" i="1" spc="-45" dirty="0">
                <a:latin typeface="Arial"/>
                <a:cs typeface="Arial"/>
              </a:rPr>
              <a:t> </a:t>
            </a:r>
            <a:r>
              <a:rPr sz="1300" b="1" i="1" spc="5" dirty="0">
                <a:latin typeface="Arial"/>
                <a:cs typeface="Arial"/>
              </a:rPr>
              <a:t>(bit)</a:t>
            </a:r>
            <a:endParaRPr sz="1300">
              <a:latin typeface="Arial"/>
              <a:cs typeface="Arial"/>
            </a:endParaRPr>
          </a:p>
        </p:txBody>
      </p:sp>
      <p:sp>
        <p:nvSpPr>
          <p:cNvPr id="71" name="object 71"/>
          <p:cNvSpPr txBox="1"/>
          <p:nvPr/>
        </p:nvSpPr>
        <p:spPr>
          <a:xfrm>
            <a:off x="1669298" y="4757492"/>
            <a:ext cx="802005" cy="213995"/>
          </a:xfrm>
          <a:prstGeom prst="rect">
            <a:avLst/>
          </a:prstGeom>
        </p:spPr>
        <p:txBody>
          <a:bodyPr vert="horz" wrap="square" lIns="0" tIns="0" rIns="0" bIns="0" rtlCol="0">
            <a:spAutoFit/>
          </a:bodyPr>
          <a:lstStyle/>
          <a:p>
            <a:pPr marL="12700">
              <a:lnSpc>
                <a:spcPct val="100000"/>
              </a:lnSpc>
            </a:pPr>
            <a:r>
              <a:rPr sz="1300" b="1" i="1" spc="15" dirty="0">
                <a:latin typeface="Arial"/>
                <a:cs typeface="Arial"/>
              </a:rPr>
              <a:t>Send</a:t>
            </a:r>
            <a:r>
              <a:rPr sz="1300" b="1" i="1" spc="-75" dirty="0">
                <a:latin typeface="Arial"/>
                <a:cs typeface="Arial"/>
              </a:rPr>
              <a:t> </a:t>
            </a:r>
            <a:r>
              <a:rPr sz="1300" b="1" i="1" spc="5" dirty="0">
                <a:latin typeface="Arial"/>
                <a:cs typeface="Arial"/>
              </a:rPr>
              <a:t>(bit)</a:t>
            </a:r>
            <a:endParaRPr sz="1300">
              <a:latin typeface="Arial"/>
              <a:cs typeface="Arial"/>
            </a:endParaRPr>
          </a:p>
        </p:txBody>
      </p:sp>
      <p:sp>
        <p:nvSpPr>
          <p:cNvPr id="72" name="object 72"/>
          <p:cNvSpPr txBox="1"/>
          <p:nvPr/>
        </p:nvSpPr>
        <p:spPr>
          <a:xfrm>
            <a:off x="5298361" y="760256"/>
            <a:ext cx="1035685" cy="213995"/>
          </a:xfrm>
          <a:prstGeom prst="rect">
            <a:avLst/>
          </a:prstGeom>
        </p:spPr>
        <p:txBody>
          <a:bodyPr vert="horz" wrap="square" lIns="0" tIns="0" rIns="0" bIns="0" rtlCol="0">
            <a:spAutoFit/>
          </a:bodyPr>
          <a:lstStyle/>
          <a:p>
            <a:pPr marL="12700">
              <a:lnSpc>
                <a:spcPct val="100000"/>
              </a:lnSpc>
            </a:pPr>
            <a:r>
              <a:rPr sz="1300" b="1" i="1" spc="10" dirty="0">
                <a:latin typeface="Arial"/>
                <a:cs typeface="Arial"/>
              </a:rPr>
              <a:t>to File </a:t>
            </a:r>
            <a:r>
              <a:rPr sz="1300" b="1" i="1" spc="15" dirty="0">
                <a:latin typeface="Arial"/>
                <a:cs typeface="Arial"/>
              </a:rPr>
              <a:t>F </a:t>
            </a:r>
            <a:r>
              <a:rPr sz="1300" b="1" i="1" spc="5" dirty="0">
                <a:latin typeface="Arial"/>
                <a:cs typeface="Arial"/>
              </a:rPr>
              <a:t>at</a:t>
            </a:r>
            <a:r>
              <a:rPr sz="1300" b="1" i="1" spc="-100" dirty="0">
                <a:latin typeface="Arial"/>
                <a:cs typeface="Arial"/>
              </a:rPr>
              <a:t> </a:t>
            </a:r>
            <a:r>
              <a:rPr sz="1300" b="1" i="1" spc="15" dirty="0">
                <a:latin typeface="Arial"/>
                <a:cs typeface="Arial"/>
              </a:rPr>
              <a:t>D</a:t>
            </a:r>
            <a:endParaRPr sz="1300">
              <a:latin typeface="Arial"/>
              <a:cs typeface="Arial"/>
            </a:endParaRPr>
          </a:p>
        </p:txBody>
      </p:sp>
      <p:sp>
        <p:nvSpPr>
          <p:cNvPr id="73" name="object 73"/>
          <p:cNvSpPr txBox="1"/>
          <p:nvPr/>
        </p:nvSpPr>
        <p:spPr>
          <a:xfrm>
            <a:off x="38846" y="707660"/>
            <a:ext cx="1288415" cy="213995"/>
          </a:xfrm>
          <a:prstGeom prst="rect">
            <a:avLst/>
          </a:prstGeom>
        </p:spPr>
        <p:txBody>
          <a:bodyPr vert="horz" wrap="square" lIns="0" tIns="0" rIns="0" bIns="0" rtlCol="0">
            <a:spAutoFit/>
          </a:bodyPr>
          <a:lstStyle/>
          <a:p>
            <a:pPr marL="12700">
              <a:lnSpc>
                <a:spcPct val="100000"/>
              </a:lnSpc>
            </a:pPr>
            <a:r>
              <a:rPr sz="1300" b="1" i="1" spc="10" dirty="0">
                <a:latin typeface="Arial"/>
                <a:cs typeface="Arial"/>
              </a:rPr>
              <a:t>Copy File </a:t>
            </a:r>
            <a:r>
              <a:rPr sz="1300" b="1" i="1" spc="15" dirty="0">
                <a:latin typeface="Arial"/>
                <a:cs typeface="Arial"/>
              </a:rPr>
              <a:t>F </a:t>
            </a:r>
            <a:r>
              <a:rPr sz="1300" b="1" i="1" spc="5" dirty="0">
                <a:latin typeface="Arial"/>
                <a:cs typeface="Arial"/>
              </a:rPr>
              <a:t>at</a:t>
            </a:r>
            <a:r>
              <a:rPr sz="1300" b="1" i="1" spc="-95" dirty="0">
                <a:latin typeface="Arial"/>
                <a:cs typeface="Arial"/>
              </a:rPr>
              <a:t> </a:t>
            </a:r>
            <a:r>
              <a:rPr sz="1300" b="1" i="1" spc="15" dirty="0">
                <a:latin typeface="Arial"/>
                <a:cs typeface="Arial"/>
              </a:rPr>
              <a:t>S</a:t>
            </a:r>
            <a:endParaRPr sz="1300">
              <a:latin typeface="Arial"/>
              <a:cs typeface="Arial"/>
            </a:endParaRPr>
          </a:p>
        </p:txBody>
      </p:sp>
      <p:sp>
        <p:nvSpPr>
          <p:cNvPr id="74" name="object 74"/>
          <p:cNvSpPr txBox="1"/>
          <p:nvPr/>
        </p:nvSpPr>
        <p:spPr>
          <a:xfrm>
            <a:off x="6718429" y="1075821"/>
            <a:ext cx="1082675" cy="213995"/>
          </a:xfrm>
          <a:prstGeom prst="rect">
            <a:avLst/>
          </a:prstGeom>
        </p:spPr>
        <p:txBody>
          <a:bodyPr vert="horz" wrap="square" lIns="0" tIns="0" rIns="0" bIns="0" rtlCol="0">
            <a:spAutoFit/>
          </a:bodyPr>
          <a:lstStyle/>
          <a:p>
            <a:pPr marL="12700">
              <a:lnSpc>
                <a:spcPct val="100000"/>
              </a:lnSpc>
            </a:pPr>
            <a:r>
              <a:rPr sz="1300" i="1" spc="5" dirty="0">
                <a:latin typeface="Arial"/>
                <a:cs typeface="Arial"/>
              </a:rPr>
              <a:t>User</a:t>
            </a:r>
            <a:r>
              <a:rPr sz="1300" i="1" spc="-70" dirty="0">
                <a:latin typeface="Arial"/>
                <a:cs typeface="Arial"/>
              </a:rPr>
              <a:t> </a:t>
            </a:r>
            <a:r>
              <a:rPr sz="1300" i="1" spc="10" dirty="0">
                <a:latin typeface="Arial"/>
                <a:cs typeface="Arial"/>
              </a:rPr>
              <a:t>Interface</a:t>
            </a:r>
            <a:endParaRPr sz="1300">
              <a:latin typeface="Arial"/>
              <a:cs typeface="Arial"/>
            </a:endParaRPr>
          </a:p>
        </p:txBody>
      </p:sp>
      <p:sp>
        <p:nvSpPr>
          <p:cNvPr id="75" name="object 75"/>
          <p:cNvSpPr txBox="1"/>
          <p:nvPr/>
        </p:nvSpPr>
        <p:spPr>
          <a:xfrm>
            <a:off x="1721882" y="3251261"/>
            <a:ext cx="844550"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other</a:t>
            </a:r>
            <a:r>
              <a:rPr sz="1150" i="1" spc="-70" dirty="0">
                <a:latin typeface="Arial"/>
                <a:cs typeface="Arial"/>
              </a:rPr>
              <a:t> </a:t>
            </a:r>
            <a:r>
              <a:rPr sz="1150" i="1" spc="-5" dirty="0">
                <a:latin typeface="Arial"/>
                <a:cs typeface="Arial"/>
              </a:rPr>
              <a:t>paths?</a:t>
            </a:r>
            <a:endParaRPr sz="1150">
              <a:latin typeface="Arial"/>
              <a:cs typeface="Arial"/>
            </a:endParaRPr>
          </a:p>
        </p:txBody>
      </p:sp>
      <p:graphicFrame>
        <p:nvGraphicFramePr>
          <p:cNvPr id="76" name="object 76"/>
          <p:cNvGraphicFramePr>
            <a:graphicFrameLocks noGrp="1"/>
          </p:cNvGraphicFramePr>
          <p:nvPr/>
        </p:nvGraphicFramePr>
        <p:xfrm>
          <a:off x="943052" y="1922019"/>
          <a:ext cx="3997234" cy="285750"/>
        </p:xfrm>
        <a:graphic>
          <a:graphicData uri="http://schemas.openxmlformats.org/drawingml/2006/table">
            <a:tbl>
              <a:tblPr firstRow="1" bandRow="1">
                <a:tableStyleId>{2D5ABB26-0587-4C30-8999-92F81FD0307C}</a:tableStyleId>
              </a:tblPr>
              <a:tblGrid>
                <a:gridCol w="1525254">
                  <a:extLst>
                    <a:ext uri="{9D8B030D-6E8A-4147-A177-3AD203B41FA5}">
                      <a16:colId xmlns:a16="http://schemas.microsoft.com/office/drawing/2014/main" val="20000"/>
                    </a:ext>
                  </a:extLst>
                </a:gridCol>
                <a:gridCol w="1840839">
                  <a:extLst>
                    <a:ext uri="{9D8B030D-6E8A-4147-A177-3AD203B41FA5}">
                      <a16:colId xmlns:a16="http://schemas.microsoft.com/office/drawing/2014/main" val="20001"/>
                    </a:ext>
                  </a:extLst>
                </a:gridCol>
                <a:gridCol w="631141">
                  <a:extLst>
                    <a:ext uri="{9D8B030D-6E8A-4147-A177-3AD203B41FA5}">
                      <a16:colId xmlns:a16="http://schemas.microsoft.com/office/drawing/2014/main" val="20002"/>
                    </a:ext>
                  </a:extLst>
                </a:gridCol>
              </a:tblGrid>
              <a:tr h="262976">
                <a:tc>
                  <a:txBody>
                    <a:bodyPr/>
                    <a:lstStyle/>
                    <a:p>
                      <a:pPr marR="147320" algn="ctr">
                        <a:lnSpc>
                          <a:spcPts val="1480"/>
                        </a:lnSpc>
                        <a:spcBef>
                          <a:spcPts val="750"/>
                        </a:spcBef>
                      </a:pPr>
                      <a:r>
                        <a:rPr sz="1950" i="1" spc="7" baseline="36324" dirty="0">
                          <a:latin typeface="Arial"/>
                          <a:cs typeface="Arial"/>
                        </a:rPr>
                        <a:t>F</a:t>
                      </a:r>
                      <a:r>
                        <a:rPr sz="1150" i="1" spc="5" dirty="0">
                          <a:latin typeface="Arial"/>
                          <a:cs typeface="Arial"/>
                        </a:rPr>
                        <a:t>6-8</a:t>
                      </a:r>
                      <a:endParaRPr sz="1150">
                        <a:latin typeface="Arial"/>
                        <a:cs typeface="Arial"/>
                      </a:endParaRPr>
                    </a:p>
                  </a:txBody>
                  <a:tcPr marL="0" marR="0" marT="95250" marB="0">
                    <a:lnL w="5259">
                      <a:solidFill>
                        <a:srgbClr val="000000"/>
                      </a:solidFill>
                      <a:prstDash val="solid"/>
                    </a:lnL>
                    <a:lnR w="5259">
                      <a:solidFill>
                        <a:srgbClr val="000000"/>
                      </a:solidFill>
                      <a:prstDash val="solid"/>
                    </a:lnR>
                    <a:lnT w="5259">
                      <a:solidFill>
                        <a:srgbClr val="000000"/>
                      </a:solidFill>
                      <a:prstDash val="solid"/>
                    </a:lnT>
                    <a:lnB w="5259">
                      <a:solidFill>
                        <a:srgbClr val="000000"/>
                      </a:solidFill>
                      <a:prstDash val="solid"/>
                    </a:lnB>
                  </a:tcPr>
                </a:tc>
                <a:tc>
                  <a:txBody>
                    <a:bodyPr/>
                    <a:lstStyle/>
                    <a:p>
                      <a:pPr marR="147320" algn="ctr">
                        <a:lnSpc>
                          <a:spcPts val="1480"/>
                        </a:lnSpc>
                        <a:spcBef>
                          <a:spcPts val="750"/>
                        </a:spcBef>
                      </a:pPr>
                      <a:r>
                        <a:rPr sz="1950" i="1" spc="7" baseline="36324" dirty="0">
                          <a:latin typeface="Arial"/>
                          <a:cs typeface="Arial"/>
                        </a:rPr>
                        <a:t>F</a:t>
                      </a:r>
                      <a:r>
                        <a:rPr sz="1150" i="1" spc="5" dirty="0">
                          <a:latin typeface="Arial"/>
                          <a:cs typeface="Arial"/>
                        </a:rPr>
                        <a:t>2-5</a:t>
                      </a:r>
                      <a:endParaRPr sz="1150">
                        <a:latin typeface="Arial"/>
                        <a:cs typeface="Arial"/>
                      </a:endParaRPr>
                    </a:p>
                  </a:txBody>
                  <a:tcPr marL="0" marR="0" marT="95250" marB="0">
                    <a:lnL w="5259">
                      <a:solidFill>
                        <a:srgbClr val="000000"/>
                      </a:solidFill>
                      <a:prstDash val="solid"/>
                    </a:lnL>
                    <a:lnR w="5259">
                      <a:solidFill>
                        <a:srgbClr val="000000"/>
                      </a:solidFill>
                      <a:prstDash val="solid"/>
                    </a:lnR>
                    <a:lnT w="5259">
                      <a:solidFill>
                        <a:srgbClr val="000000"/>
                      </a:solidFill>
                      <a:prstDash val="solid"/>
                    </a:lnT>
                    <a:lnB w="5259">
                      <a:solidFill>
                        <a:srgbClr val="000000"/>
                      </a:solidFill>
                      <a:prstDash val="solid"/>
                    </a:lnB>
                  </a:tcPr>
                </a:tc>
                <a:tc>
                  <a:txBody>
                    <a:bodyPr/>
                    <a:lstStyle/>
                    <a:p>
                      <a:pPr marL="154940">
                        <a:lnSpc>
                          <a:spcPts val="1480"/>
                        </a:lnSpc>
                      </a:pPr>
                      <a:r>
                        <a:rPr sz="1300" i="1" spc="15" dirty="0">
                          <a:latin typeface="Arial"/>
                          <a:cs typeface="Arial"/>
                        </a:rPr>
                        <a:t>F</a:t>
                      </a:r>
                      <a:r>
                        <a:rPr sz="1725" i="1" spc="22" baseline="-19323" dirty="0">
                          <a:latin typeface="Arial"/>
                          <a:cs typeface="Arial"/>
                        </a:rPr>
                        <a:t>1</a:t>
                      </a:r>
                      <a:endParaRPr sz="1725" baseline="-19323">
                        <a:latin typeface="Arial"/>
                        <a:cs typeface="Arial"/>
                      </a:endParaRPr>
                    </a:p>
                  </a:txBody>
                  <a:tcPr marL="0" marR="0" marT="0" marB="0">
                    <a:lnL w="5259">
                      <a:solidFill>
                        <a:srgbClr val="000000"/>
                      </a:solidFill>
                      <a:prstDash val="solid"/>
                    </a:lnL>
                    <a:lnR w="5259">
                      <a:solidFill>
                        <a:srgbClr val="000000"/>
                      </a:solidFill>
                      <a:prstDash val="solid"/>
                    </a:lnR>
                    <a:lnT w="5259">
                      <a:solidFill>
                        <a:srgbClr val="000000"/>
                      </a:solidFill>
                      <a:prstDash val="solid"/>
                    </a:lnT>
                    <a:lnB w="5259">
                      <a:solidFill>
                        <a:srgbClr val="000000"/>
                      </a:solidFill>
                      <a:prstDash val="solid"/>
                    </a:lnB>
                  </a:tcPr>
                </a:tc>
                <a:extLst>
                  <a:ext uri="{0D108BD9-81ED-4DB2-BD59-A6C34878D82A}">
                    <a16:rowId xmlns:a16="http://schemas.microsoft.com/office/drawing/2014/main" val="10000"/>
                  </a:ext>
                </a:extLst>
              </a:tr>
            </a:tbl>
          </a:graphicData>
        </a:graphic>
      </p:graphicFrame>
      <p:sp>
        <p:nvSpPr>
          <p:cNvPr id="77" name="object 77"/>
          <p:cNvSpPr txBox="1"/>
          <p:nvPr/>
        </p:nvSpPr>
        <p:spPr>
          <a:xfrm>
            <a:off x="6665832" y="3693300"/>
            <a:ext cx="736600" cy="436245"/>
          </a:xfrm>
          <a:prstGeom prst="rect">
            <a:avLst/>
          </a:prstGeom>
        </p:spPr>
        <p:txBody>
          <a:bodyPr vert="horz" wrap="square" lIns="0" tIns="0" rIns="0" bIns="0" rtlCol="0">
            <a:spAutoFit/>
          </a:bodyPr>
          <a:lstStyle/>
          <a:p>
            <a:pPr marL="12700" marR="5080">
              <a:lnSpc>
                <a:spcPct val="106200"/>
              </a:lnSpc>
            </a:pPr>
            <a:r>
              <a:rPr sz="1300" i="1" spc="5" dirty="0">
                <a:latin typeface="Arial"/>
                <a:cs typeface="Arial"/>
              </a:rPr>
              <a:t>Data</a:t>
            </a:r>
            <a:r>
              <a:rPr sz="1300" i="1" spc="-65" dirty="0">
                <a:latin typeface="Arial"/>
                <a:cs typeface="Arial"/>
              </a:rPr>
              <a:t> </a:t>
            </a:r>
            <a:r>
              <a:rPr sz="1300" i="1" spc="5" dirty="0">
                <a:latin typeface="Arial"/>
                <a:cs typeface="Arial"/>
              </a:rPr>
              <a:t>Link  </a:t>
            </a:r>
            <a:r>
              <a:rPr sz="1300" i="1" spc="10" dirty="0">
                <a:latin typeface="Arial"/>
                <a:cs typeface="Arial"/>
              </a:rPr>
              <a:t>Interface</a:t>
            </a:r>
            <a:endParaRPr sz="1300">
              <a:latin typeface="Arial"/>
              <a:cs typeface="Arial"/>
            </a:endParaRPr>
          </a:p>
        </p:txBody>
      </p:sp>
      <p:sp>
        <p:nvSpPr>
          <p:cNvPr id="78" name="object 78"/>
          <p:cNvSpPr txBox="1"/>
          <p:nvPr/>
        </p:nvSpPr>
        <p:spPr>
          <a:xfrm>
            <a:off x="6297667" y="4692703"/>
            <a:ext cx="1120140" cy="330835"/>
          </a:xfrm>
          <a:prstGeom prst="rect">
            <a:avLst/>
          </a:prstGeom>
        </p:spPr>
        <p:txBody>
          <a:bodyPr vert="horz" wrap="square" lIns="0" tIns="0" rIns="0" bIns="0" rtlCol="0">
            <a:spAutoFit/>
          </a:bodyPr>
          <a:lstStyle/>
          <a:p>
            <a:pPr marL="170180" marR="5080" indent="-158115">
              <a:lnSpc>
                <a:spcPct val="79600"/>
              </a:lnSpc>
            </a:pPr>
            <a:r>
              <a:rPr sz="1300" i="1" spc="10" dirty="0">
                <a:latin typeface="Arial"/>
                <a:cs typeface="Arial"/>
              </a:rPr>
              <a:t>Physical</a:t>
            </a:r>
            <a:r>
              <a:rPr sz="1300" i="1" spc="-60" dirty="0">
                <a:latin typeface="Arial"/>
                <a:cs typeface="Arial"/>
              </a:rPr>
              <a:t> </a:t>
            </a:r>
            <a:r>
              <a:rPr sz="1300" i="1" spc="5" dirty="0">
                <a:latin typeface="Arial"/>
                <a:cs typeface="Arial"/>
              </a:rPr>
              <a:t>Layer  </a:t>
            </a:r>
            <a:r>
              <a:rPr sz="1300" i="1" spc="10" dirty="0">
                <a:latin typeface="Arial"/>
                <a:cs typeface="Arial"/>
              </a:rPr>
              <a:t>Interface</a:t>
            </a:r>
            <a:endParaRPr sz="1300">
              <a:latin typeface="Arial"/>
              <a:cs typeface="Arial"/>
            </a:endParaRPr>
          </a:p>
        </p:txBody>
      </p:sp>
      <p:sp>
        <p:nvSpPr>
          <p:cNvPr id="79" name="object 79"/>
          <p:cNvSpPr txBox="1"/>
          <p:nvPr/>
        </p:nvSpPr>
        <p:spPr>
          <a:xfrm>
            <a:off x="6560643" y="2641391"/>
            <a:ext cx="923290" cy="436245"/>
          </a:xfrm>
          <a:prstGeom prst="rect">
            <a:avLst/>
          </a:prstGeom>
        </p:spPr>
        <p:txBody>
          <a:bodyPr vert="horz" wrap="square" lIns="0" tIns="0" rIns="0" bIns="0" rtlCol="0">
            <a:spAutoFit/>
          </a:bodyPr>
          <a:lstStyle/>
          <a:p>
            <a:pPr marL="64769" marR="5080" indent="-52705">
              <a:lnSpc>
                <a:spcPct val="106200"/>
              </a:lnSpc>
            </a:pPr>
            <a:r>
              <a:rPr sz="1300" i="1" spc="5" dirty="0">
                <a:latin typeface="Arial"/>
                <a:cs typeface="Arial"/>
              </a:rPr>
              <a:t>Routing</a:t>
            </a:r>
            <a:r>
              <a:rPr sz="1300" i="1" spc="-65" dirty="0">
                <a:latin typeface="Arial"/>
                <a:cs typeface="Arial"/>
              </a:rPr>
              <a:t> </a:t>
            </a:r>
            <a:r>
              <a:rPr sz="1300" i="1" spc="10" dirty="0">
                <a:latin typeface="Arial"/>
                <a:cs typeface="Arial"/>
              </a:rPr>
              <a:t>(IP)  Interface</a:t>
            </a:r>
            <a:endParaRPr sz="1300">
              <a:latin typeface="Arial"/>
              <a:cs typeface="Arial"/>
            </a:endParaRPr>
          </a:p>
        </p:txBody>
      </p:sp>
      <p:sp>
        <p:nvSpPr>
          <p:cNvPr id="80" name="object 80"/>
          <p:cNvSpPr txBox="1"/>
          <p:nvPr/>
        </p:nvSpPr>
        <p:spPr>
          <a:xfrm>
            <a:off x="6560643" y="1759556"/>
            <a:ext cx="1241425" cy="424180"/>
          </a:xfrm>
          <a:prstGeom prst="rect">
            <a:avLst/>
          </a:prstGeom>
        </p:spPr>
        <p:txBody>
          <a:bodyPr vert="horz" wrap="square" lIns="0" tIns="0" rIns="0" bIns="0" rtlCol="0">
            <a:spAutoFit/>
          </a:bodyPr>
          <a:lstStyle/>
          <a:p>
            <a:pPr marL="12700">
              <a:lnSpc>
                <a:spcPct val="100000"/>
              </a:lnSpc>
            </a:pPr>
            <a:r>
              <a:rPr sz="1300" i="1" spc="10" dirty="0">
                <a:latin typeface="Arial"/>
                <a:cs typeface="Arial"/>
              </a:rPr>
              <a:t>Transport</a:t>
            </a:r>
            <a:r>
              <a:rPr sz="1300" i="1" spc="-65" dirty="0">
                <a:latin typeface="Arial"/>
                <a:cs typeface="Arial"/>
              </a:rPr>
              <a:t> </a:t>
            </a:r>
            <a:r>
              <a:rPr sz="1300" i="1" spc="10" dirty="0">
                <a:latin typeface="Arial"/>
                <a:cs typeface="Arial"/>
              </a:rPr>
              <a:t>(TCP)</a:t>
            </a:r>
            <a:endParaRPr sz="1300">
              <a:latin typeface="Arial"/>
              <a:cs typeface="Arial"/>
            </a:endParaRPr>
          </a:p>
          <a:p>
            <a:pPr marL="222885">
              <a:lnSpc>
                <a:spcPct val="100000"/>
              </a:lnSpc>
              <a:spcBef>
                <a:spcPts val="95"/>
              </a:spcBef>
            </a:pPr>
            <a:r>
              <a:rPr sz="1300" i="1" spc="10" dirty="0">
                <a:latin typeface="Arial"/>
                <a:cs typeface="Arial"/>
              </a:rPr>
              <a:t>Interface</a:t>
            </a:r>
            <a:endParaRPr sz="1300">
              <a:latin typeface="Arial"/>
              <a:cs typeface="Arial"/>
            </a:endParaRPr>
          </a:p>
        </p:txBody>
      </p:sp>
      <p:sp>
        <p:nvSpPr>
          <p:cNvPr id="81" name="object 81"/>
          <p:cNvSpPr txBox="1"/>
          <p:nvPr/>
        </p:nvSpPr>
        <p:spPr>
          <a:xfrm>
            <a:off x="91432" y="1601757"/>
            <a:ext cx="2447925" cy="213995"/>
          </a:xfrm>
          <a:prstGeom prst="rect">
            <a:avLst/>
          </a:prstGeom>
        </p:spPr>
        <p:txBody>
          <a:bodyPr vert="horz" wrap="square" lIns="0" tIns="0" rIns="0" bIns="0" rtlCol="0">
            <a:spAutoFit/>
          </a:bodyPr>
          <a:lstStyle/>
          <a:p>
            <a:pPr marL="12700">
              <a:lnSpc>
                <a:spcPct val="100000"/>
              </a:lnSpc>
            </a:pPr>
            <a:r>
              <a:rPr sz="1300" b="1" i="1" spc="10" dirty="0">
                <a:latin typeface="Arial"/>
                <a:cs typeface="Arial"/>
              </a:rPr>
              <a:t>Write (m) to </a:t>
            </a:r>
            <a:r>
              <a:rPr sz="1300" b="1" i="1" spc="5" dirty="0">
                <a:latin typeface="Arial"/>
                <a:cs typeface="Arial"/>
              </a:rPr>
              <a:t>connection</a:t>
            </a:r>
            <a:r>
              <a:rPr sz="1300" b="1" i="1" spc="-15" dirty="0">
                <a:latin typeface="Arial"/>
                <a:cs typeface="Arial"/>
              </a:rPr>
              <a:t> </a:t>
            </a:r>
            <a:r>
              <a:rPr sz="1300" b="1" i="1" spc="10" dirty="0">
                <a:latin typeface="Arial"/>
                <a:cs typeface="Arial"/>
              </a:rPr>
              <a:t>queue</a:t>
            </a:r>
            <a:endParaRPr sz="1300">
              <a:latin typeface="Arial"/>
              <a:cs typeface="Arial"/>
            </a:endParaRPr>
          </a:p>
        </p:txBody>
      </p:sp>
      <p:sp>
        <p:nvSpPr>
          <p:cNvPr id="82" name="object 82"/>
          <p:cNvSpPr txBox="1"/>
          <p:nvPr/>
        </p:nvSpPr>
        <p:spPr>
          <a:xfrm>
            <a:off x="5140571" y="1601757"/>
            <a:ext cx="745490" cy="213995"/>
          </a:xfrm>
          <a:prstGeom prst="rect">
            <a:avLst/>
          </a:prstGeom>
        </p:spPr>
        <p:txBody>
          <a:bodyPr vert="horz" wrap="square" lIns="0" tIns="0" rIns="0" bIns="0" rtlCol="0">
            <a:spAutoFit/>
          </a:bodyPr>
          <a:lstStyle/>
          <a:p>
            <a:pPr marL="12700">
              <a:lnSpc>
                <a:spcPct val="100000"/>
              </a:lnSpc>
            </a:pPr>
            <a:r>
              <a:rPr sz="1300" b="1" i="1" spc="10" dirty="0">
                <a:latin typeface="Arial"/>
                <a:cs typeface="Arial"/>
              </a:rPr>
              <a:t>Read</a:t>
            </a:r>
            <a:r>
              <a:rPr sz="1300" b="1" i="1" spc="-80" dirty="0">
                <a:latin typeface="Arial"/>
                <a:cs typeface="Arial"/>
              </a:rPr>
              <a:t> </a:t>
            </a:r>
            <a:r>
              <a:rPr sz="1300" b="1" i="1" spc="10" dirty="0">
                <a:latin typeface="Arial"/>
                <a:cs typeface="Arial"/>
              </a:rPr>
              <a:t>(m)</a:t>
            </a:r>
            <a:endParaRPr sz="1300">
              <a:latin typeface="Arial"/>
              <a:cs typeface="Arial"/>
            </a:endParaRPr>
          </a:p>
        </p:txBody>
      </p:sp>
      <p:sp>
        <p:nvSpPr>
          <p:cNvPr id="84" name="TextBox 83"/>
          <p:cNvSpPr txBox="1"/>
          <p:nvPr/>
        </p:nvSpPr>
        <p:spPr>
          <a:xfrm>
            <a:off x="1234304" y="6834674"/>
            <a:ext cx="6096000" cy="1569660"/>
          </a:xfrm>
          <a:prstGeom prst="rect">
            <a:avLst/>
          </a:prstGeom>
          <a:noFill/>
        </p:spPr>
        <p:txBody>
          <a:bodyPr wrap="square" rtlCol="0">
            <a:spAutoFit/>
          </a:bodyPr>
          <a:lstStyle/>
          <a:p>
            <a:r>
              <a:rPr lang="en-US" sz="3200" dirty="0" smtClean="0">
                <a:solidFill>
                  <a:srgbClr val="0070C0"/>
                </a:solidFill>
              </a:rPr>
              <a:t>THE IP ABSTRACTIONS: </a:t>
            </a:r>
            <a:r>
              <a:rPr lang="en-US" sz="3200" dirty="0" smtClean="0"/>
              <a:t>Each layer provides a service to the layer above it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20</a:t>
            </a:r>
          </a:p>
        </p:txBody>
      </p:sp>
      <p:sp>
        <p:nvSpPr>
          <p:cNvPr id="2" name="object 2"/>
          <p:cNvSpPr txBox="1"/>
          <p:nvPr/>
        </p:nvSpPr>
        <p:spPr>
          <a:xfrm>
            <a:off x="1230882" y="660400"/>
            <a:ext cx="5527675" cy="7410747"/>
          </a:xfrm>
          <a:prstGeom prst="rect">
            <a:avLst/>
          </a:prstGeom>
        </p:spPr>
        <p:txBody>
          <a:bodyPr vert="horz" wrap="square" lIns="0" tIns="0" rIns="0" bIns="0" rtlCol="0">
            <a:spAutoFit/>
          </a:bodyPr>
          <a:lstStyle/>
          <a:p>
            <a:pPr marL="853440">
              <a:lnSpc>
                <a:spcPct val="100000"/>
              </a:lnSpc>
            </a:pPr>
            <a:r>
              <a:rPr sz="2400" spc="280" dirty="0">
                <a:solidFill>
                  <a:srgbClr val="0070C0"/>
                </a:solidFill>
                <a:latin typeface="PMingLiU"/>
                <a:cs typeface="PMingLiU"/>
              </a:rPr>
              <a:t>From </a:t>
            </a:r>
            <a:r>
              <a:rPr sz="2400" spc="195" dirty="0">
                <a:solidFill>
                  <a:srgbClr val="0070C0"/>
                </a:solidFill>
                <a:latin typeface="PMingLiU"/>
                <a:cs typeface="PMingLiU"/>
              </a:rPr>
              <a:t>Files </a:t>
            </a:r>
            <a:r>
              <a:rPr sz="2400" spc="280" dirty="0">
                <a:solidFill>
                  <a:srgbClr val="0070C0"/>
                </a:solidFill>
                <a:latin typeface="PMingLiU"/>
                <a:cs typeface="PMingLiU"/>
              </a:rPr>
              <a:t>to </a:t>
            </a:r>
            <a:r>
              <a:rPr sz="2400" spc="215" dirty="0">
                <a:solidFill>
                  <a:srgbClr val="0070C0"/>
                </a:solidFill>
                <a:latin typeface="PMingLiU"/>
                <a:cs typeface="PMingLiU"/>
              </a:rPr>
              <a:t>Voltage</a:t>
            </a:r>
            <a:r>
              <a:rPr sz="2400" spc="160" dirty="0">
                <a:solidFill>
                  <a:srgbClr val="0070C0"/>
                </a:solidFill>
                <a:latin typeface="PMingLiU"/>
                <a:cs typeface="PMingLiU"/>
              </a:rPr>
              <a:t> </a:t>
            </a:r>
            <a:r>
              <a:rPr sz="2400" spc="175" dirty="0">
                <a:solidFill>
                  <a:srgbClr val="0070C0"/>
                </a:solidFill>
                <a:latin typeface="PMingLiU"/>
                <a:cs typeface="PMingLiU"/>
              </a:rPr>
              <a:t>Levels</a:t>
            </a:r>
            <a:endParaRPr sz="2400" dirty="0">
              <a:solidFill>
                <a:srgbClr val="0070C0"/>
              </a:solidFill>
              <a:latin typeface="PMingLiU"/>
              <a:cs typeface="PMingLiU"/>
            </a:endParaRPr>
          </a:p>
          <a:p>
            <a:pPr marL="212090" marR="144780" indent="-199390">
              <a:lnSpc>
                <a:spcPct val="116399"/>
              </a:lnSpc>
              <a:spcBef>
                <a:spcPts val="1205"/>
              </a:spcBef>
              <a:buFont typeface="Times New Roman"/>
              <a:buChar char="•"/>
              <a:tabLst>
                <a:tab pos="212725" algn="l"/>
              </a:tabLst>
            </a:pPr>
            <a:r>
              <a:rPr sz="2050" spc="40" dirty="0">
                <a:latin typeface="Garamond"/>
                <a:cs typeface="Garamond"/>
              </a:rPr>
              <a:t>File </a:t>
            </a:r>
            <a:r>
              <a:rPr sz="2050" spc="5" dirty="0">
                <a:latin typeface="Garamond"/>
                <a:cs typeface="Garamond"/>
              </a:rPr>
              <a:t>Transfer </a:t>
            </a:r>
            <a:r>
              <a:rPr sz="2050" spc="15" dirty="0">
                <a:latin typeface="Garamond"/>
                <a:cs typeface="Garamond"/>
              </a:rPr>
              <a:t>implemented </a:t>
            </a:r>
            <a:r>
              <a:rPr sz="2050" spc="50" dirty="0">
                <a:latin typeface="Garamond"/>
                <a:cs typeface="Garamond"/>
              </a:rPr>
              <a:t>by </a:t>
            </a:r>
            <a:r>
              <a:rPr sz="2050" spc="-20" dirty="0">
                <a:latin typeface="Garamond"/>
                <a:cs typeface="Garamond"/>
              </a:rPr>
              <a:t>two </a:t>
            </a:r>
            <a:r>
              <a:rPr sz="2050" spc="114" dirty="0">
                <a:latin typeface="Garamond"/>
                <a:cs typeface="Garamond"/>
              </a:rPr>
              <a:t>FTP </a:t>
            </a:r>
            <a:r>
              <a:rPr sz="2050" spc="-10" dirty="0">
                <a:latin typeface="Garamond"/>
                <a:cs typeface="Garamond"/>
              </a:rPr>
              <a:t>processes  </a:t>
            </a:r>
            <a:r>
              <a:rPr sz="2050" spc="-50" dirty="0">
                <a:latin typeface="Garamond"/>
                <a:cs typeface="Garamond"/>
              </a:rPr>
              <a:t>on </a:t>
            </a:r>
            <a:r>
              <a:rPr sz="2050" spc="10" dirty="0">
                <a:latin typeface="Garamond"/>
                <a:cs typeface="Garamond"/>
              </a:rPr>
              <a:t>each </a:t>
            </a:r>
            <a:r>
              <a:rPr sz="2050" spc="20" dirty="0">
                <a:latin typeface="Garamond"/>
                <a:cs typeface="Garamond"/>
              </a:rPr>
              <a:t>machine. </a:t>
            </a:r>
            <a:r>
              <a:rPr sz="2050" spc="40" dirty="0">
                <a:latin typeface="Garamond"/>
                <a:cs typeface="Garamond"/>
              </a:rPr>
              <a:t>Shared </a:t>
            </a:r>
            <a:r>
              <a:rPr sz="2050" spc="5" dirty="0">
                <a:latin typeface="Garamond"/>
                <a:cs typeface="Garamond"/>
              </a:rPr>
              <a:t>queue </a:t>
            </a:r>
            <a:r>
              <a:rPr sz="2050" spc="15" dirty="0">
                <a:latin typeface="Garamond"/>
                <a:cs typeface="Garamond"/>
              </a:rPr>
              <a:t>is </a:t>
            </a:r>
            <a:r>
              <a:rPr sz="2050" spc="25" dirty="0">
                <a:latin typeface="Garamond"/>
                <a:cs typeface="Garamond"/>
              </a:rPr>
              <a:t>simplest  </a:t>
            </a:r>
            <a:r>
              <a:rPr sz="2050" spc="5" dirty="0">
                <a:latin typeface="Garamond"/>
                <a:cs typeface="Garamond"/>
              </a:rPr>
              <a:t>asynchronous </a:t>
            </a:r>
            <a:r>
              <a:rPr sz="2050" spc="20" dirty="0">
                <a:latin typeface="Garamond"/>
                <a:cs typeface="Garamond"/>
              </a:rPr>
              <a:t>interface, </a:t>
            </a:r>
            <a:r>
              <a:rPr sz="2050" dirty="0">
                <a:latin typeface="Garamond"/>
                <a:cs typeface="Garamond"/>
              </a:rPr>
              <a:t>which </a:t>
            </a:r>
            <a:r>
              <a:rPr sz="2050" spc="15" dirty="0">
                <a:latin typeface="Garamond"/>
                <a:cs typeface="Garamond"/>
              </a:rPr>
              <a:t>is </a:t>
            </a:r>
            <a:r>
              <a:rPr sz="2050" spc="60" dirty="0">
                <a:latin typeface="Garamond"/>
                <a:cs typeface="Garamond"/>
              </a:rPr>
              <a:t>what </a:t>
            </a:r>
            <a:r>
              <a:rPr sz="2050" spc="105" dirty="0">
                <a:latin typeface="Garamond"/>
                <a:cs typeface="Garamond"/>
              </a:rPr>
              <a:t>TCP  </a:t>
            </a:r>
            <a:r>
              <a:rPr sz="2050" dirty="0">
                <a:latin typeface="Garamond"/>
                <a:cs typeface="Garamond"/>
              </a:rPr>
              <a:t>provides.</a:t>
            </a:r>
          </a:p>
          <a:p>
            <a:pPr marL="212090" marR="127635" indent="-199390">
              <a:lnSpc>
                <a:spcPct val="116500"/>
              </a:lnSpc>
              <a:spcBef>
                <a:spcPts val="745"/>
              </a:spcBef>
              <a:buFont typeface="Times New Roman"/>
              <a:buChar char="•"/>
              <a:tabLst>
                <a:tab pos="212725" algn="l"/>
              </a:tabLst>
            </a:pPr>
            <a:r>
              <a:rPr sz="2050" spc="110" dirty="0">
                <a:latin typeface="Garamond"/>
                <a:cs typeface="Garamond"/>
              </a:rPr>
              <a:t>TCP </a:t>
            </a:r>
            <a:r>
              <a:rPr sz="2050" spc="15" dirty="0">
                <a:latin typeface="Garamond"/>
                <a:cs typeface="Garamond"/>
              </a:rPr>
              <a:t>implements </a:t>
            </a:r>
            <a:r>
              <a:rPr sz="2050" spc="30" dirty="0">
                <a:latin typeface="Garamond"/>
                <a:cs typeface="Garamond"/>
              </a:rPr>
              <a:t>shared </a:t>
            </a:r>
            <a:r>
              <a:rPr sz="2050" spc="5" dirty="0">
                <a:latin typeface="Garamond"/>
                <a:cs typeface="Garamond"/>
              </a:rPr>
              <a:t>queue </a:t>
            </a:r>
            <a:r>
              <a:rPr sz="2050" spc="40" dirty="0">
                <a:latin typeface="Garamond"/>
                <a:cs typeface="Garamond"/>
              </a:rPr>
              <a:t>abstraction </a:t>
            </a:r>
            <a:r>
              <a:rPr sz="2050" spc="50" dirty="0">
                <a:latin typeface="Garamond"/>
                <a:cs typeface="Garamond"/>
              </a:rPr>
              <a:t>by  </a:t>
            </a:r>
            <a:r>
              <a:rPr sz="2050" spc="15" dirty="0">
                <a:latin typeface="Garamond"/>
                <a:cs typeface="Garamond"/>
              </a:rPr>
              <a:t>sending </a:t>
            </a:r>
            <a:r>
              <a:rPr sz="2050" spc="10" dirty="0">
                <a:latin typeface="Garamond"/>
                <a:cs typeface="Garamond"/>
              </a:rPr>
              <a:t>numbered </a:t>
            </a:r>
            <a:r>
              <a:rPr sz="2050" spc="15" dirty="0">
                <a:latin typeface="Garamond"/>
                <a:cs typeface="Garamond"/>
              </a:rPr>
              <a:t>segments, </a:t>
            </a:r>
            <a:r>
              <a:rPr sz="2050" spc="35" dirty="0" smtClean="0">
                <a:latin typeface="Garamond"/>
                <a:cs typeface="Garamond"/>
              </a:rPr>
              <a:t>retransmi</a:t>
            </a:r>
            <a:r>
              <a:rPr lang="en-US" sz="2050" spc="35" dirty="0" smtClean="0">
                <a:latin typeface="Garamond"/>
                <a:cs typeface="Garamond"/>
              </a:rPr>
              <a:t>tti</a:t>
            </a:r>
            <a:r>
              <a:rPr sz="2050" spc="35" dirty="0" smtClean="0">
                <a:latin typeface="Garamond"/>
                <a:cs typeface="Garamond"/>
              </a:rPr>
              <a:t>ng </a:t>
            </a:r>
            <a:r>
              <a:rPr sz="2050" spc="-25" dirty="0">
                <a:latin typeface="Garamond"/>
                <a:cs typeface="Garamond"/>
              </a:rPr>
              <a:t>if </a:t>
            </a:r>
            <a:r>
              <a:rPr sz="2050" spc="15" dirty="0">
                <a:latin typeface="Garamond"/>
                <a:cs typeface="Garamond"/>
              </a:rPr>
              <a:t>acks  </a:t>
            </a:r>
            <a:r>
              <a:rPr sz="2050" spc="45" dirty="0">
                <a:latin typeface="Garamond"/>
                <a:cs typeface="Garamond"/>
              </a:rPr>
              <a:t>are </a:t>
            </a:r>
            <a:r>
              <a:rPr sz="2050" spc="15" dirty="0">
                <a:latin typeface="Garamond"/>
                <a:cs typeface="Garamond"/>
              </a:rPr>
              <a:t>not </a:t>
            </a:r>
            <a:r>
              <a:rPr sz="2050" spc="10" dirty="0">
                <a:latin typeface="Garamond"/>
                <a:cs typeface="Garamond"/>
              </a:rPr>
              <a:t>received. </a:t>
            </a:r>
            <a:r>
              <a:rPr sz="2050" spc="20" dirty="0">
                <a:latin typeface="Garamond"/>
                <a:cs typeface="Garamond"/>
              </a:rPr>
              <a:t>Requires </a:t>
            </a:r>
            <a:r>
              <a:rPr sz="2050" spc="25" dirty="0">
                <a:latin typeface="Garamond"/>
                <a:cs typeface="Garamond"/>
              </a:rPr>
              <a:t>being </a:t>
            </a:r>
            <a:r>
              <a:rPr sz="2050" spc="35" dirty="0">
                <a:latin typeface="Garamond"/>
                <a:cs typeface="Garamond"/>
              </a:rPr>
              <a:t>able </a:t>
            </a:r>
            <a:r>
              <a:rPr sz="2050" spc="15" dirty="0">
                <a:latin typeface="Garamond"/>
                <a:cs typeface="Garamond"/>
              </a:rPr>
              <a:t>to </a:t>
            </a:r>
            <a:r>
              <a:rPr sz="2050" spc="5" dirty="0">
                <a:latin typeface="Garamond"/>
                <a:cs typeface="Garamond"/>
              </a:rPr>
              <a:t>send  </a:t>
            </a:r>
            <a:r>
              <a:rPr sz="2050" spc="10" dirty="0">
                <a:latin typeface="Garamond"/>
                <a:cs typeface="Garamond"/>
              </a:rPr>
              <a:t>segments </a:t>
            </a:r>
            <a:r>
              <a:rPr sz="2050" spc="15" dirty="0">
                <a:latin typeface="Garamond"/>
                <a:cs typeface="Garamond"/>
              </a:rPr>
              <a:t>to </a:t>
            </a:r>
            <a:r>
              <a:rPr sz="2050" spc="70" dirty="0">
                <a:latin typeface="Garamond"/>
                <a:cs typeface="Garamond"/>
              </a:rPr>
              <a:t>arbitrary </a:t>
            </a:r>
            <a:r>
              <a:rPr sz="2050" spc="35" dirty="0">
                <a:latin typeface="Garamond"/>
                <a:cs typeface="Garamond"/>
              </a:rPr>
              <a:t>destinations, </a:t>
            </a:r>
            <a:r>
              <a:rPr sz="2050" dirty="0">
                <a:latin typeface="Garamond"/>
                <a:cs typeface="Garamond"/>
              </a:rPr>
              <a:t>which </a:t>
            </a:r>
            <a:r>
              <a:rPr sz="2050" spc="15" dirty="0">
                <a:latin typeface="Garamond"/>
                <a:cs typeface="Garamond"/>
              </a:rPr>
              <a:t>is </a:t>
            </a:r>
            <a:r>
              <a:rPr sz="2050" spc="60" dirty="0">
                <a:latin typeface="Garamond"/>
                <a:cs typeface="Garamond"/>
              </a:rPr>
              <a:t>what  </a:t>
            </a:r>
            <a:r>
              <a:rPr sz="2050" spc="40" dirty="0">
                <a:latin typeface="Garamond"/>
                <a:cs typeface="Garamond"/>
              </a:rPr>
              <a:t>IP </a:t>
            </a:r>
            <a:r>
              <a:rPr sz="2050" dirty="0">
                <a:latin typeface="Garamond"/>
                <a:cs typeface="Garamond"/>
              </a:rPr>
              <a:t>provides.</a:t>
            </a:r>
          </a:p>
          <a:p>
            <a:pPr marL="212090" marR="254000" indent="-199390">
              <a:lnSpc>
                <a:spcPct val="116399"/>
              </a:lnSpc>
              <a:spcBef>
                <a:spcPts val="745"/>
              </a:spcBef>
              <a:buFont typeface="Times New Roman"/>
              <a:buChar char="•"/>
              <a:tabLst>
                <a:tab pos="212725" algn="l"/>
              </a:tabLst>
            </a:pPr>
            <a:r>
              <a:rPr sz="2050" spc="40" dirty="0">
                <a:latin typeface="Garamond"/>
                <a:cs typeface="Garamond"/>
              </a:rPr>
              <a:t>IP </a:t>
            </a:r>
            <a:r>
              <a:rPr sz="2050" spc="5" dirty="0">
                <a:latin typeface="Garamond"/>
                <a:cs typeface="Garamond"/>
              </a:rPr>
              <a:t>computes </a:t>
            </a:r>
            <a:r>
              <a:rPr sz="2050" spc="15" dirty="0">
                <a:latin typeface="Garamond"/>
                <a:cs typeface="Garamond"/>
              </a:rPr>
              <a:t>routes </a:t>
            </a:r>
            <a:r>
              <a:rPr sz="2050" spc="50" dirty="0">
                <a:latin typeface="Garamond"/>
                <a:cs typeface="Garamond"/>
              </a:rPr>
              <a:t>(routing) </a:t>
            </a:r>
            <a:r>
              <a:rPr sz="2050" spc="45" dirty="0">
                <a:latin typeface="Garamond"/>
                <a:cs typeface="Garamond"/>
              </a:rPr>
              <a:t>and </a:t>
            </a:r>
            <a:r>
              <a:rPr sz="2050" spc="30" dirty="0">
                <a:latin typeface="Garamond"/>
                <a:cs typeface="Garamond"/>
              </a:rPr>
              <a:t>then </a:t>
            </a:r>
            <a:r>
              <a:rPr sz="2050" spc="-5" dirty="0">
                <a:latin typeface="Garamond"/>
                <a:cs typeface="Garamond"/>
              </a:rPr>
              <a:t>forwards  </a:t>
            </a:r>
            <a:r>
              <a:rPr sz="2050" spc="25" dirty="0">
                <a:latin typeface="Garamond"/>
                <a:cs typeface="Garamond"/>
              </a:rPr>
              <a:t>packet </a:t>
            </a:r>
            <a:r>
              <a:rPr sz="2050" spc="-10" dirty="0">
                <a:latin typeface="Garamond"/>
                <a:cs typeface="Garamond"/>
              </a:rPr>
              <a:t>hop-by-hop. </a:t>
            </a:r>
            <a:r>
              <a:rPr sz="2050" spc="60" dirty="0">
                <a:latin typeface="Garamond"/>
                <a:cs typeface="Garamond"/>
              </a:rPr>
              <a:t>At </a:t>
            </a:r>
            <a:r>
              <a:rPr sz="2050" spc="10" dirty="0">
                <a:latin typeface="Garamond"/>
                <a:cs typeface="Garamond"/>
              </a:rPr>
              <a:t>each </a:t>
            </a:r>
            <a:r>
              <a:rPr sz="2050" spc="-5" dirty="0">
                <a:latin typeface="Garamond"/>
                <a:cs typeface="Garamond"/>
              </a:rPr>
              <a:t>hop, </a:t>
            </a:r>
            <a:r>
              <a:rPr sz="2050" spc="40" dirty="0">
                <a:latin typeface="Garamond"/>
                <a:cs typeface="Garamond"/>
              </a:rPr>
              <a:t>IP </a:t>
            </a:r>
            <a:r>
              <a:rPr sz="2050" spc="15" dirty="0">
                <a:latin typeface="Garamond"/>
                <a:cs typeface="Garamond"/>
              </a:rPr>
              <a:t>requires  sending </a:t>
            </a:r>
            <a:r>
              <a:rPr sz="2050" spc="114" dirty="0">
                <a:latin typeface="Garamond"/>
                <a:cs typeface="Garamond"/>
              </a:rPr>
              <a:t>a </a:t>
            </a:r>
            <a:r>
              <a:rPr sz="2050" spc="5" dirty="0">
                <a:latin typeface="Garamond"/>
                <a:cs typeface="Garamond"/>
              </a:rPr>
              <a:t>frame </a:t>
            </a:r>
            <a:r>
              <a:rPr sz="2050" spc="15" dirty="0">
                <a:latin typeface="Garamond"/>
                <a:cs typeface="Garamond"/>
              </a:rPr>
              <a:t>to </a:t>
            </a:r>
            <a:r>
              <a:rPr sz="2050" spc="50" dirty="0">
                <a:latin typeface="Garamond"/>
                <a:cs typeface="Garamond"/>
              </a:rPr>
              <a:t>directly </a:t>
            </a:r>
            <a:r>
              <a:rPr sz="2050" dirty="0">
                <a:latin typeface="Garamond"/>
                <a:cs typeface="Garamond"/>
              </a:rPr>
              <a:t>connected </a:t>
            </a:r>
            <a:r>
              <a:rPr sz="2050" spc="5" dirty="0">
                <a:latin typeface="Garamond"/>
                <a:cs typeface="Garamond"/>
              </a:rPr>
              <a:t>neighbor,  </a:t>
            </a:r>
            <a:r>
              <a:rPr sz="2050" dirty="0">
                <a:latin typeface="Garamond"/>
                <a:cs typeface="Garamond"/>
              </a:rPr>
              <a:t>which </a:t>
            </a:r>
            <a:r>
              <a:rPr sz="2050" spc="15" dirty="0">
                <a:latin typeface="Garamond"/>
                <a:cs typeface="Garamond"/>
              </a:rPr>
              <a:t>is </a:t>
            </a:r>
            <a:r>
              <a:rPr sz="2050" spc="60" dirty="0">
                <a:latin typeface="Garamond"/>
                <a:cs typeface="Garamond"/>
              </a:rPr>
              <a:t>what Data </a:t>
            </a:r>
            <a:r>
              <a:rPr sz="2050" spc="20" dirty="0">
                <a:latin typeface="Garamond"/>
                <a:cs typeface="Garamond"/>
              </a:rPr>
              <a:t>Link</a:t>
            </a:r>
            <a:r>
              <a:rPr sz="2050" spc="360" dirty="0">
                <a:latin typeface="Garamond"/>
                <a:cs typeface="Garamond"/>
              </a:rPr>
              <a:t> </a:t>
            </a:r>
            <a:r>
              <a:rPr sz="2050" dirty="0">
                <a:latin typeface="Garamond"/>
                <a:cs typeface="Garamond"/>
              </a:rPr>
              <a:t>provides.</a:t>
            </a:r>
          </a:p>
          <a:p>
            <a:pPr marL="212090" marR="5080" indent="-199390">
              <a:lnSpc>
                <a:spcPct val="116500"/>
              </a:lnSpc>
              <a:spcBef>
                <a:spcPts val="745"/>
              </a:spcBef>
              <a:buFont typeface="Times New Roman"/>
              <a:buChar char="•"/>
              <a:tabLst>
                <a:tab pos="212725" algn="l"/>
              </a:tabLst>
            </a:pPr>
            <a:r>
              <a:rPr sz="2050" spc="60" dirty="0">
                <a:latin typeface="Garamond"/>
                <a:cs typeface="Garamond"/>
              </a:rPr>
              <a:t>Data </a:t>
            </a:r>
            <a:r>
              <a:rPr sz="2050" spc="20" dirty="0">
                <a:latin typeface="Garamond"/>
                <a:cs typeface="Garamond"/>
              </a:rPr>
              <a:t>Link </a:t>
            </a:r>
            <a:r>
              <a:rPr sz="2050" spc="5" dirty="0">
                <a:latin typeface="Garamond"/>
                <a:cs typeface="Garamond"/>
              </a:rPr>
              <a:t>uses </a:t>
            </a:r>
            <a:r>
              <a:rPr sz="2050" spc="30" dirty="0">
                <a:latin typeface="Garamond"/>
                <a:cs typeface="Garamond"/>
              </a:rPr>
              <a:t>physical </a:t>
            </a:r>
            <a:r>
              <a:rPr sz="2050" spc="45" dirty="0">
                <a:latin typeface="Garamond"/>
                <a:cs typeface="Garamond"/>
              </a:rPr>
              <a:t>layer </a:t>
            </a:r>
            <a:r>
              <a:rPr sz="2050" spc="15" dirty="0">
                <a:latin typeface="Garamond"/>
                <a:cs typeface="Garamond"/>
              </a:rPr>
              <a:t>to </a:t>
            </a:r>
            <a:r>
              <a:rPr sz="2050" spc="5" dirty="0">
                <a:latin typeface="Garamond"/>
                <a:cs typeface="Garamond"/>
              </a:rPr>
              <a:t>send </a:t>
            </a:r>
            <a:r>
              <a:rPr sz="2050" spc="10" dirty="0">
                <a:latin typeface="Garamond"/>
                <a:cs typeface="Garamond"/>
              </a:rPr>
              <a:t>each </a:t>
            </a:r>
            <a:r>
              <a:rPr sz="2050" spc="60" dirty="0">
                <a:latin typeface="Garamond"/>
                <a:cs typeface="Garamond"/>
              </a:rPr>
              <a:t>bit </a:t>
            </a:r>
            <a:r>
              <a:rPr sz="2050" spc="-100" dirty="0">
                <a:latin typeface="Garamond"/>
                <a:cs typeface="Garamond"/>
              </a:rPr>
              <a:t>of </a:t>
            </a:r>
            <a:r>
              <a:rPr sz="2050" spc="114" dirty="0">
                <a:latin typeface="Garamond"/>
                <a:cs typeface="Garamond"/>
              </a:rPr>
              <a:t>a  </a:t>
            </a:r>
            <a:r>
              <a:rPr sz="2050" spc="15" dirty="0">
                <a:latin typeface="Garamond"/>
                <a:cs typeface="Garamond"/>
              </a:rPr>
              <a:t>frame; </a:t>
            </a:r>
            <a:r>
              <a:rPr sz="2050" spc="30" dirty="0">
                <a:latin typeface="Garamond"/>
                <a:cs typeface="Garamond"/>
              </a:rPr>
              <a:t>then </a:t>
            </a:r>
            <a:r>
              <a:rPr sz="2050" spc="45" dirty="0">
                <a:latin typeface="Garamond"/>
                <a:cs typeface="Garamond"/>
              </a:rPr>
              <a:t>puts </a:t>
            </a:r>
            <a:r>
              <a:rPr sz="2050" spc="25" dirty="0">
                <a:latin typeface="Garamond"/>
                <a:cs typeface="Garamond"/>
              </a:rPr>
              <a:t>together </a:t>
            </a:r>
            <a:r>
              <a:rPr sz="2050" spc="45" dirty="0">
                <a:latin typeface="Garamond"/>
                <a:cs typeface="Garamond"/>
              </a:rPr>
              <a:t>bits </a:t>
            </a:r>
            <a:r>
              <a:rPr sz="2050" spc="120" dirty="0">
                <a:latin typeface="Garamond"/>
                <a:cs typeface="Garamond"/>
              </a:rPr>
              <a:t>at </a:t>
            </a:r>
            <a:r>
              <a:rPr sz="2050" spc="5" dirty="0">
                <a:latin typeface="Garamond"/>
                <a:cs typeface="Garamond"/>
              </a:rPr>
              <a:t>receiver </a:t>
            </a:r>
            <a:r>
              <a:rPr sz="2050" spc="15" dirty="0">
                <a:latin typeface="Garamond"/>
                <a:cs typeface="Garamond"/>
              </a:rPr>
              <a:t>to </a:t>
            </a:r>
            <a:r>
              <a:rPr sz="2050" spc="-45" dirty="0">
                <a:latin typeface="Garamond"/>
                <a:cs typeface="Garamond"/>
              </a:rPr>
              <a:t>form  </a:t>
            </a:r>
            <a:r>
              <a:rPr sz="2050" spc="114" dirty="0">
                <a:latin typeface="Garamond"/>
                <a:cs typeface="Garamond"/>
              </a:rPr>
              <a:t>a </a:t>
            </a:r>
            <a:r>
              <a:rPr sz="2050" spc="5" dirty="0">
                <a:latin typeface="Garamond"/>
                <a:cs typeface="Garamond"/>
              </a:rPr>
              <a:t>frame </a:t>
            </a:r>
            <a:r>
              <a:rPr sz="2050" spc="45" dirty="0">
                <a:latin typeface="Garamond"/>
                <a:cs typeface="Garamond"/>
              </a:rPr>
              <a:t>and </a:t>
            </a:r>
            <a:r>
              <a:rPr sz="2050" spc="-15" dirty="0">
                <a:latin typeface="Garamond"/>
                <a:cs typeface="Garamond"/>
              </a:rPr>
              <a:t>does </a:t>
            </a:r>
            <a:r>
              <a:rPr sz="2050" spc="5" dirty="0">
                <a:latin typeface="Garamond"/>
                <a:cs typeface="Garamond"/>
              </a:rPr>
              <a:t>error </a:t>
            </a:r>
            <a:r>
              <a:rPr sz="2050" spc="-10" dirty="0">
                <a:latin typeface="Garamond"/>
                <a:cs typeface="Garamond"/>
              </a:rPr>
              <a:t>checks. </a:t>
            </a:r>
            <a:r>
              <a:rPr sz="2050" spc="45" dirty="0">
                <a:latin typeface="Garamond"/>
                <a:cs typeface="Garamond"/>
              </a:rPr>
              <a:t>Physical layer  </a:t>
            </a:r>
            <a:r>
              <a:rPr sz="2050" dirty="0">
                <a:latin typeface="Garamond"/>
                <a:cs typeface="Garamond"/>
              </a:rPr>
              <a:t>sends </a:t>
            </a:r>
            <a:r>
              <a:rPr sz="2050" spc="45" dirty="0">
                <a:latin typeface="Garamond"/>
                <a:cs typeface="Garamond"/>
              </a:rPr>
              <a:t>bits </a:t>
            </a:r>
            <a:r>
              <a:rPr sz="2050" spc="50" dirty="0">
                <a:latin typeface="Garamond"/>
                <a:cs typeface="Garamond"/>
              </a:rPr>
              <a:t>by </a:t>
            </a:r>
            <a:r>
              <a:rPr sz="2050" spc="20" dirty="0">
                <a:latin typeface="Garamond"/>
                <a:cs typeface="Garamond"/>
              </a:rPr>
              <a:t>transforming </a:t>
            </a:r>
            <a:r>
              <a:rPr sz="2050" spc="-15" dirty="0">
                <a:latin typeface="Garamond"/>
                <a:cs typeface="Garamond"/>
              </a:rPr>
              <a:t>0s </a:t>
            </a:r>
            <a:r>
              <a:rPr sz="2050" spc="45" dirty="0">
                <a:latin typeface="Garamond"/>
                <a:cs typeface="Garamond"/>
              </a:rPr>
              <a:t>and </a:t>
            </a:r>
            <a:r>
              <a:rPr sz="2050" spc="-15" dirty="0">
                <a:latin typeface="Garamond"/>
                <a:cs typeface="Garamond"/>
              </a:rPr>
              <a:t>1s </a:t>
            </a:r>
            <a:r>
              <a:rPr sz="2050" spc="5" dirty="0">
                <a:latin typeface="Garamond"/>
                <a:cs typeface="Garamond"/>
              </a:rPr>
              <a:t>into </a:t>
            </a:r>
            <a:r>
              <a:rPr sz="2050" spc="30" dirty="0">
                <a:latin typeface="Garamond"/>
                <a:cs typeface="Garamond"/>
              </a:rPr>
              <a:t>physical  energy </a:t>
            </a:r>
            <a:r>
              <a:rPr sz="2050" spc="95" dirty="0">
                <a:latin typeface="Garamond"/>
                <a:cs typeface="Garamond"/>
              </a:rPr>
              <a:t>that </a:t>
            </a:r>
            <a:r>
              <a:rPr sz="2050" spc="35" dirty="0">
                <a:latin typeface="Garamond"/>
                <a:cs typeface="Garamond"/>
              </a:rPr>
              <a:t>can </a:t>
            </a:r>
            <a:r>
              <a:rPr sz="2050" spc="40" dirty="0">
                <a:latin typeface="Garamond"/>
                <a:cs typeface="Garamond"/>
              </a:rPr>
              <a:t>travel</a:t>
            </a:r>
            <a:r>
              <a:rPr sz="2050" spc="240" dirty="0">
                <a:latin typeface="Garamond"/>
                <a:cs typeface="Garamond"/>
              </a:rPr>
              <a:t> </a:t>
            </a:r>
            <a:r>
              <a:rPr sz="2050" spc="40" dirty="0">
                <a:latin typeface="Garamond"/>
                <a:cs typeface="Garamond"/>
              </a:rPr>
              <a:t>distance.</a:t>
            </a:r>
            <a:endParaRPr sz="2050" dirty="0">
              <a:latin typeface="Garamond"/>
              <a:cs typeface="Garamond"/>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21</a:t>
            </a:r>
          </a:p>
        </p:txBody>
      </p:sp>
      <p:sp>
        <p:nvSpPr>
          <p:cNvPr id="2" name="object 2"/>
          <p:cNvSpPr txBox="1"/>
          <p:nvPr/>
        </p:nvSpPr>
        <p:spPr>
          <a:xfrm>
            <a:off x="350959" y="990600"/>
            <a:ext cx="7145026" cy="6584623"/>
          </a:xfrm>
          <a:prstGeom prst="rect">
            <a:avLst/>
          </a:prstGeom>
        </p:spPr>
        <p:txBody>
          <a:bodyPr vert="horz" wrap="square" lIns="0" tIns="0" rIns="0" bIns="0" rtlCol="0">
            <a:spAutoFit/>
          </a:bodyPr>
          <a:lstStyle/>
          <a:p>
            <a:pPr marL="1158240">
              <a:lnSpc>
                <a:spcPct val="100000"/>
              </a:lnSpc>
            </a:pPr>
            <a:r>
              <a:rPr sz="2400" spc="210" dirty="0">
                <a:solidFill>
                  <a:srgbClr val="0070C0"/>
                </a:solidFill>
                <a:latin typeface="PMingLiU"/>
                <a:cs typeface="PMingLiU"/>
              </a:rPr>
              <a:t>So </a:t>
            </a:r>
            <a:r>
              <a:rPr sz="2400" spc="270" dirty="0">
                <a:solidFill>
                  <a:srgbClr val="0070C0"/>
                </a:solidFill>
                <a:latin typeface="PMingLiU"/>
                <a:cs typeface="PMingLiU"/>
              </a:rPr>
              <a:t>why </a:t>
            </a:r>
            <a:r>
              <a:rPr sz="2400" spc="275" dirty="0">
                <a:solidFill>
                  <a:srgbClr val="0070C0"/>
                </a:solidFill>
                <a:latin typeface="PMingLiU"/>
                <a:cs typeface="PMingLiU"/>
              </a:rPr>
              <a:t>a </a:t>
            </a:r>
            <a:r>
              <a:rPr sz="2400" spc="200" dirty="0">
                <a:solidFill>
                  <a:srgbClr val="0070C0"/>
                </a:solidFill>
                <a:latin typeface="PMingLiU"/>
                <a:cs typeface="PMingLiU"/>
              </a:rPr>
              <a:t>20 </a:t>
            </a:r>
            <a:r>
              <a:rPr sz="2400" spc="240" dirty="0">
                <a:solidFill>
                  <a:srgbClr val="0070C0"/>
                </a:solidFill>
                <a:latin typeface="PMingLiU"/>
                <a:cs typeface="PMingLiU"/>
              </a:rPr>
              <a:t>lecture</a:t>
            </a:r>
            <a:r>
              <a:rPr sz="2400" spc="160" dirty="0">
                <a:solidFill>
                  <a:srgbClr val="0070C0"/>
                </a:solidFill>
                <a:latin typeface="PMingLiU"/>
                <a:cs typeface="PMingLiU"/>
              </a:rPr>
              <a:t> </a:t>
            </a:r>
            <a:r>
              <a:rPr sz="2400" spc="185" dirty="0">
                <a:solidFill>
                  <a:srgbClr val="0070C0"/>
                </a:solidFill>
                <a:latin typeface="PMingLiU"/>
                <a:cs typeface="PMingLiU"/>
              </a:rPr>
              <a:t>class?</a:t>
            </a:r>
            <a:endParaRPr sz="2400" dirty="0">
              <a:solidFill>
                <a:srgbClr val="0070C0"/>
              </a:solidFill>
              <a:latin typeface="PMingLiU"/>
              <a:cs typeface="PMingLiU"/>
            </a:endParaRPr>
          </a:p>
          <a:p>
            <a:pPr marL="12700" marR="47625">
              <a:lnSpc>
                <a:spcPct val="116399"/>
              </a:lnSpc>
              <a:spcBef>
                <a:spcPts val="1095"/>
              </a:spcBef>
            </a:pPr>
            <a:r>
              <a:rPr sz="2050" spc="40" dirty="0">
                <a:latin typeface="Garamond"/>
                <a:cs typeface="Garamond"/>
              </a:rPr>
              <a:t>All </a:t>
            </a:r>
            <a:r>
              <a:rPr sz="2050" spc="35" dirty="0">
                <a:latin typeface="Garamond"/>
                <a:cs typeface="Garamond"/>
              </a:rPr>
              <a:t>layers </a:t>
            </a:r>
            <a:r>
              <a:rPr sz="2050" spc="10" dirty="0">
                <a:latin typeface="Garamond"/>
                <a:cs typeface="Garamond"/>
              </a:rPr>
              <a:t>have </a:t>
            </a:r>
            <a:r>
              <a:rPr sz="2050" spc="-30" dirty="0">
                <a:latin typeface="Garamond"/>
                <a:cs typeface="Garamond"/>
              </a:rPr>
              <a:t>common </a:t>
            </a:r>
            <a:r>
              <a:rPr sz="2050" spc="5" dirty="0">
                <a:latin typeface="Garamond"/>
                <a:cs typeface="Garamond"/>
              </a:rPr>
              <a:t>problems: </a:t>
            </a:r>
            <a:r>
              <a:rPr sz="2050" spc="15" dirty="0">
                <a:latin typeface="Garamond"/>
                <a:cs typeface="Garamond"/>
              </a:rPr>
              <a:t>synchronization </a:t>
            </a:r>
            <a:r>
              <a:rPr sz="2050" spc="20" dirty="0">
                <a:latin typeface="Garamond"/>
                <a:cs typeface="Garamond"/>
              </a:rPr>
              <a:t>in  </a:t>
            </a:r>
            <a:r>
              <a:rPr sz="2050" spc="40" dirty="0">
                <a:latin typeface="Garamond"/>
                <a:cs typeface="Garamond"/>
              </a:rPr>
              <a:t>the </a:t>
            </a:r>
            <a:r>
              <a:rPr sz="2050" spc="-10" dirty="0">
                <a:latin typeface="Garamond"/>
                <a:cs typeface="Garamond"/>
              </a:rPr>
              <a:t>face </a:t>
            </a:r>
            <a:r>
              <a:rPr sz="2050" spc="-100" dirty="0">
                <a:latin typeface="Garamond"/>
                <a:cs typeface="Garamond"/>
              </a:rPr>
              <a:t>of </a:t>
            </a:r>
            <a:r>
              <a:rPr sz="2050" dirty="0">
                <a:latin typeface="Garamond"/>
                <a:cs typeface="Garamond"/>
              </a:rPr>
              <a:t>errors </a:t>
            </a:r>
            <a:r>
              <a:rPr sz="2050" spc="45" dirty="0">
                <a:latin typeface="Garamond"/>
                <a:cs typeface="Garamond"/>
              </a:rPr>
              <a:t>and </a:t>
            </a:r>
            <a:r>
              <a:rPr sz="2050" spc="10" dirty="0">
                <a:latin typeface="Garamond"/>
                <a:cs typeface="Garamond"/>
              </a:rPr>
              <a:t>asynchrony, </a:t>
            </a:r>
            <a:r>
              <a:rPr sz="2050" spc="25" dirty="0">
                <a:latin typeface="Garamond"/>
                <a:cs typeface="Garamond"/>
              </a:rPr>
              <a:t>addressing,  </a:t>
            </a:r>
            <a:r>
              <a:rPr sz="2050" spc="35" dirty="0">
                <a:latin typeface="Garamond"/>
                <a:cs typeface="Garamond"/>
              </a:rPr>
              <a:t>multiplexing, </a:t>
            </a:r>
            <a:r>
              <a:rPr sz="2050" spc="10" dirty="0">
                <a:latin typeface="Garamond"/>
                <a:cs typeface="Garamond"/>
              </a:rPr>
              <a:t>interconnection. </a:t>
            </a:r>
            <a:r>
              <a:rPr sz="2050" spc="40" dirty="0">
                <a:latin typeface="Garamond"/>
                <a:cs typeface="Garamond"/>
              </a:rPr>
              <a:t>Sample </a:t>
            </a:r>
            <a:r>
              <a:rPr sz="2050" dirty="0">
                <a:latin typeface="Garamond"/>
                <a:cs typeface="Garamond"/>
              </a:rPr>
              <a:t>problems </a:t>
            </a:r>
            <a:r>
              <a:rPr sz="2050" spc="10" dirty="0">
                <a:latin typeface="Garamond"/>
                <a:cs typeface="Garamond"/>
              </a:rPr>
              <a:t>you  </a:t>
            </a:r>
            <a:r>
              <a:rPr sz="2050" spc="35" dirty="0">
                <a:latin typeface="Garamond"/>
                <a:cs typeface="Garamond"/>
              </a:rPr>
              <a:t>will learn </a:t>
            </a:r>
            <a:r>
              <a:rPr sz="2050" spc="40" dirty="0">
                <a:latin typeface="Garamond"/>
                <a:cs typeface="Garamond"/>
              </a:rPr>
              <a:t>the </a:t>
            </a:r>
            <a:r>
              <a:rPr sz="2050" spc="15" dirty="0">
                <a:latin typeface="Garamond"/>
                <a:cs typeface="Garamond"/>
              </a:rPr>
              <a:t>answer</a:t>
            </a:r>
            <a:r>
              <a:rPr sz="2050" spc="265" dirty="0">
                <a:latin typeface="Garamond"/>
                <a:cs typeface="Garamond"/>
              </a:rPr>
              <a:t> </a:t>
            </a:r>
            <a:r>
              <a:rPr sz="2050" spc="30" dirty="0">
                <a:latin typeface="Garamond"/>
                <a:cs typeface="Garamond"/>
              </a:rPr>
              <a:t>to:</a:t>
            </a:r>
            <a:endParaRPr sz="2050" dirty="0">
              <a:latin typeface="Garamond"/>
              <a:cs typeface="Garamond"/>
            </a:endParaRPr>
          </a:p>
          <a:p>
            <a:pPr marL="358140" indent="-199390">
              <a:lnSpc>
                <a:spcPct val="100000"/>
              </a:lnSpc>
              <a:spcBef>
                <a:spcPts val="1295"/>
              </a:spcBef>
              <a:buFont typeface="Times New Roman"/>
              <a:buChar char="•"/>
              <a:tabLst>
                <a:tab pos="358775" algn="l"/>
              </a:tabLst>
            </a:pPr>
            <a:r>
              <a:rPr sz="2050" i="1" spc="-25" dirty="0">
                <a:solidFill>
                  <a:srgbClr val="00B050"/>
                </a:solidFill>
                <a:latin typeface="Arial"/>
                <a:cs typeface="Arial"/>
              </a:rPr>
              <a:t>Transport:</a:t>
            </a:r>
            <a:endParaRPr sz="2050" dirty="0">
              <a:solidFill>
                <a:srgbClr val="00B050"/>
              </a:solidFill>
              <a:latin typeface="Arial"/>
              <a:cs typeface="Arial"/>
            </a:endParaRPr>
          </a:p>
          <a:p>
            <a:pPr marL="662940" marR="465455" lvl="1" indent="-215900" algn="just">
              <a:lnSpc>
                <a:spcPct val="116599"/>
              </a:lnSpc>
              <a:spcBef>
                <a:spcPts val="705"/>
              </a:spcBef>
              <a:buChar char="–"/>
              <a:tabLst>
                <a:tab pos="663575" algn="l"/>
              </a:tabLst>
            </a:pPr>
            <a:r>
              <a:rPr sz="2050" spc="250" dirty="0">
                <a:latin typeface="PMingLiU"/>
                <a:cs typeface="PMingLiU"/>
              </a:rPr>
              <a:t>Congestion </a:t>
            </a:r>
            <a:r>
              <a:rPr sz="2050" spc="245" dirty="0">
                <a:latin typeface="PMingLiU"/>
                <a:cs typeface="PMingLiU"/>
              </a:rPr>
              <a:t>Control. </a:t>
            </a:r>
            <a:r>
              <a:rPr sz="2050" spc="-90" dirty="0">
                <a:latin typeface="Garamond"/>
                <a:cs typeface="Garamond"/>
              </a:rPr>
              <a:t>How </a:t>
            </a:r>
            <a:r>
              <a:rPr sz="2050" spc="-15" dirty="0">
                <a:latin typeface="Garamond"/>
                <a:cs typeface="Garamond"/>
              </a:rPr>
              <a:t>does </a:t>
            </a:r>
            <a:r>
              <a:rPr sz="2050" spc="114" dirty="0">
                <a:latin typeface="Garamond"/>
                <a:cs typeface="Garamond"/>
              </a:rPr>
              <a:t>a </a:t>
            </a:r>
            <a:r>
              <a:rPr sz="2050" spc="105" dirty="0">
                <a:latin typeface="Garamond"/>
                <a:cs typeface="Garamond"/>
              </a:rPr>
              <a:t>TCP  </a:t>
            </a:r>
            <a:r>
              <a:rPr sz="2050" spc="5" dirty="0">
                <a:latin typeface="Garamond"/>
                <a:cs typeface="Garamond"/>
              </a:rPr>
              <a:t>sender </a:t>
            </a:r>
            <a:r>
              <a:rPr sz="2050" spc="-25" dirty="0">
                <a:latin typeface="Garamond"/>
                <a:cs typeface="Garamond"/>
              </a:rPr>
              <a:t>know </a:t>
            </a:r>
            <a:r>
              <a:rPr sz="2050" spc="-45" dirty="0">
                <a:latin typeface="Garamond"/>
                <a:cs typeface="Garamond"/>
              </a:rPr>
              <a:t>how </a:t>
            </a:r>
            <a:r>
              <a:rPr sz="2050" spc="15" dirty="0">
                <a:latin typeface="Garamond"/>
                <a:cs typeface="Garamond"/>
              </a:rPr>
              <a:t>to </a:t>
            </a:r>
            <a:r>
              <a:rPr sz="2050" spc="10" dirty="0">
                <a:latin typeface="Garamond"/>
                <a:cs typeface="Garamond"/>
              </a:rPr>
              <a:t>speed </a:t>
            </a:r>
            <a:r>
              <a:rPr sz="2050" spc="30" dirty="0">
                <a:latin typeface="Garamond"/>
                <a:cs typeface="Garamond"/>
              </a:rPr>
              <a:t>up </a:t>
            </a:r>
            <a:r>
              <a:rPr sz="2050" spc="-30" dirty="0">
                <a:latin typeface="Garamond"/>
                <a:cs typeface="Garamond"/>
              </a:rPr>
              <a:t>or </a:t>
            </a:r>
            <a:r>
              <a:rPr sz="2050" spc="-25" dirty="0">
                <a:latin typeface="Garamond"/>
                <a:cs typeface="Garamond"/>
              </a:rPr>
              <a:t>slow </a:t>
            </a:r>
            <a:r>
              <a:rPr sz="2050" spc="-30" dirty="0">
                <a:latin typeface="Garamond"/>
                <a:cs typeface="Garamond"/>
              </a:rPr>
              <a:t>down  </a:t>
            </a:r>
            <a:r>
              <a:rPr sz="2050" spc="20" dirty="0">
                <a:latin typeface="Garamond"/>
                <a:cs typeface="Garamond"/>
              </a:rPr>
              <a:t>depending </a:t>
            </a:r>
            <a:r>
              <a:rPr sz="2050" spc="-50" dirty="0">
                <a:latin typeface="Garamond"/>
                <a:cs typeface="Garamond"/>
              </a:rPr>
              <a:t>on </a:t>
            </a:r>
            <a:r>
              <a:rPr sz="2050" spc="30" dirty="0">
                <a:latin typeface="Garamond"/>
                <a:cs typeface="Garamond"/>
              </a:rPr>
              <a:t>current </a:t>
            </a:r>
            <a:r>
              <a:rPr sz="2050" spc="20" dirty="0">
                <a:latin typeface="Garamond"/>
                <a:cs typeface="Garamond"/>
              </a:rPr>
              <a:t>Internet</a:t>
            </a:r>
            <a:r>
              <a:rPr sz="2050" spc="380" dirty="0">
                <a:latin typeface="Garamond"/>
                <a:cs typeface="Garamond"/>
              </a:rPr>
              <a:t> </a:t>
            </a:r>
            <a:r>
              <a:rPr sz="2050" spc="30" dirty="0" smtClean="0">
                <a:latin typeface="Garamond"/>
                <a:cs typeface="Garamond"/>
              </a:rPr>
              <a:t>speed?</a:t>
            </a:r>
            <a:r>
              <a:rPr lang="en-US" sz="2050" dirty="0">
                <a:latin typeface="Garamond"/>
                <a:cs typeface="Garamond"/>
              </a:rPr>
              <a:t> </a:t>
            </a:r>
            <a:r>
              <a:rPr lang="en-US" sz="2050" dirty="0" smtClean="0">
                <a:latin typeface="Garamond"/>
                <a:cs typeface="Garamond"/>
              </a:rPr>
              <a:t> </a:t>
            </a:r>
            <a:r>
              <a:rPr sz="2400" i="1" spc="35" dirty="0" smtClean="0">
                <a:latin typeface="Garamond"/>
                <a:cs typeface="Garamond"/>
              </a:rPr>
              <a:t>Slow-start</a:t>
            </a:r>
            <a:r>
              <a:rPr sz="2400" i="1" spc="35" dirty="0">
                <a:latin typeface="Garamond"/>
                <a:cs typeface="Garamond"/>
              </a:rPr>
              <a:t>.</a:t>
            </a:r>
            <a:endParaRPr sz="2400" i="1" dirty="0">
              <a:latin typeface="Garamond"/>
              <a:cs typeface="Garamond"/>
            </a:endParaRPr>
          </a:p>
          <a:p>
            <a:pPr marL="662940" marR="5080" lvl="1" indent="-215900">
              <a:lnSpc>
                <a:spcPct val="116399"/>
              </a:lnSpc>
              <a:spcBef>
                <a:spcPts val="220"/>
              </a:spcBef>
              <a:buChar char="–"/>
              <a:tabLst>
                <a:tab pos="663575" algn="l"/>
              </a:tabLst>
            </a:pPr>
            <a:r>
              <a:rPr sz="2050" spc="260" dirty="0">
                <a:latin typeface="PMingLiU"/>
                <a:cs typeface="PMingLiU"/>
              </a:rPr>
              <a:t>Connection </a:t>
            </a:r>
            <a:r>
              <a:rPr sz="2050" spc="280" dirty="0">
                <a:latin typeface="PMingLiU"/>
                <a:cs typeface="PMingLiU"/>
              </a:rPr>
              <a:t>Management: </a:t>
            </a:r>
            <a:r>
              <a:rPr sz="2050" spc="-90" dirty="0">
                <a:latin typeface="Garamond"/>
                <a:cs typeface="Garamond"/>
              </a:rPr>
              <a:t>How </a:t>
            </a:r>
            <a:r>
              <a:rPr sz="2050" spc="-15" dirty="0">
                <a:latin typeface="Garamond"/>
                <a:cs typeface="Garamond"/>
              </a:rPr>
              <a:t>does </a:t>
            </a:r>
            <a:r>
              <a:rPr sz="2050" spc="105" dirty="0">
                <a:latin typeface="Garamond"/>
                <a:cs typeface="Garamond"/>
              </a:rPr>
              <a:t>TCP  </a:t>
            </a:r>
            <a:r>
              <a:rPr sz="2050" spc="15" dirty="0">
                <a:latin typeface="Garamond"/>
                <a:cs typeface="Garamond"/>
              </a:rPr>
              <a:t>prevent </a:t>
            </a:r>
            <a:r>
              <a:rPr sz="2050" spc="-10" dirty="0">
                <a:latin typeface="Garamond"/>
                <a:cs typeface="Garamond"/>
              </a:rPr>
              <a:t>old </a:t>
            </a:r>
            <a:r>
              <a:rPr sz="2050" dirty="0">
                <a:latin typeface="Garamond"/>
                <a:cs typeface="Garamond"/>
              </a:rPr>
              <a:t>conversations </a:t>
            </a:r>
            <a:r>
              <a:rPr sz="2050" spc="5" dirty="0">
                <a:latin typeface="Garamond"/>
                <a:cs typeface="Garamond"/>
              </a:rPr>
              <a:t>between </a:t>
            </a:r>
            <a:r>
              <a:rPr sz="2050" spc="40" dirty="0">
                <a:latin typeface="Garamond"/>
                <a:cs typeface="Garamond"/>
              </a:rPr>
              <a:t>the </a:t>
            </a:r>
            <a:r>
              <a:rPr sz="2050" spc="25" dirty="0">
                <a:latin typeface="Garamond"/>
                <a:cs typeface="Garamond"/>
              </a:rPr>
              <a:t>same  </a:t>
            </a:r>
            <a:r>
              <a:rPr sz="2050" spc="55" dirty="0">
                <a:latin typeface="Garamond"/>
                <a:cs typeface="Garamond"/>
              </a:rPr>
              <a:t>pair </a:t>
            </a:r>
            <a:r>
              <a:rPr sz="2050" spc="-100" dirty="0">
                <a:latin typeface="Garamond"/>
                <a:cs typeface="Garamond"/>
              </a:rPr>
              <a:t>of </a:t>
            </a:r>
            <a:r>
              <a:rPr sz="2050" spc="10" dirty="0">
                <a:latin typeface="Garamond"/>
                <a:cs typeface="Garamond"/>
              </a:rPr>
              <a:t>machines </a:t>
            </a:r>
            <a:r>
              <a:rPr sz="2050" spc="-40" dirty="0">
                <a:latin typeface="Garamond"/>
                <a:cs typeface="Garamond"/>
              </a:rPr>
              <a:t>from </a:t>
            </a:r>
            <a:r>
              <a:rPr sz="2050" spc="35" dirty="0">
                <a:latin typeface="Garamond"/>
                <a:cs typeface="Garamond"/>
              </a:rPr>
              <a:t>mixing </a:t>
            </a:r>
            <a:r>
              <a:rPr sz="2050" spc="25" dirty="0">
                <a:latin typeface="Garamond"/>
                <a:cs typeface="Garamond"/>
              </a:rPr>
              <a:t>in </a:t>
            </a:r>
            <a:r>
              <a:rPr sz="2050" spc="45" dirty="0">
                <a:latin typeface="Garamond"/>
                <a:cs typeface="Garamond"/>
              </a:rPr>
              <a:t>with </a:t>
            </a:r>
            <a:r>
              <a:rPr sz="2050" dirty="0">
                <a:latin typeface="Garamond"/>
                <a:cs typeface="Garamond"/>
              </a:rPr>
              <a:t>new  </a:t>
            </a:r>
            <a:r>
              <a:rPr sz="2050" spc="5" dirty="0">
                <a:latin typeface="Garamond"/>
                <a:cs typeface="Garamond"/>
              </a:rPr>
              <a:t>conversations.  </a:t>
            </a:r>
            <a:r>
              <a:rPr sz="2400" i="1" spc="25" dirty="0">
                <a:latin typeface="Garamond"/>
                <a:cs typeface="Garamond"/>
              </a:rPr>
              <a:t>3-way</a:t>
            </a:r>
            <a:r>
              <a:rPr sz="2400" i="1" spc="-105" dirty="0">
                <a:latin typeface="Garamond"/>
                <a:cs typeface="Garamond"/>
              </a:rPr>
              <a:t> </a:t>
            </a:r>
            <a:r>
              <a:rPr sz="2400" i="1" spc="20" dirty="0">
                <a:latin typeface="Garamond"/>
                <a:cs typeface="Garamond"/>
              </a:rPr>
              <a:t>handshakes</a:t>
            </a:r>
            <a:endParaRPr sz="2400" i="1" dirty="0">
              <a:latin typeface="Garamond"/>
              <a:cs typeface="Garamond"/>
            </a:endParaRPr>
          </a:p>
          <a:p>
            <a:pPr marL="358140" indent="-199390">
              <a:lnSpc>
                <a:spcPct val="100000"/>
              </a:lnSpc>
              <a:spcBef>
                <a:spcPts val="1125"/>
              </a:spcBef>
              <a:buFont typeface="Times New Roman"/>
              <a:buChar char="•"/>
              <a:tabLst>
                <a:tab pos="358775" algn="l"/>
              </a:tabLst>
            </a:pPr>
            <a:r>
              <a:rPr sz="2050" i="1" spc="-30" dirty="0">
                <a:solidFill>
                  <a:srgbClr val="00B050"/>
                </a:solidFill>
                <a:latin typeface="Arial"/>
                <a:cs typeface="Arial"/>
              </a:rPr>
              <a:t>Routing:</a:t>
            </a:r>
            <a:endParaRPr sz="2050" dirty="0">
              <a:solidFill>
                <a:srgbClr val="00B050"/>
              </a:solidFill>
              <a:latin typeface="Arial"/>
              <a:cs typeface="Arial"/>
            </a:endParaRPr>
          </a:p>
          <a:p>
            <a:pPr marL="662940" marR="492125" lvl="1" indent="-215900">
              <a:lnSpc>
                <a:spcPct val="116599"/>
              </a:lnSpc>
              <a:spcBef>
                <a:spcPts val="715"/>
              </a:spcBef>
              <a:buChar char="–"/>
              <a:tabLst>
                <a:tab pos="663575" algn="l"/>
              </a:tabLst>
            </a:pPr>
            <a:r>
              <a:rPr sz="2050" spc="310" dirty="0">
                <a:latin typeface="PMingLiU"/>
                <a:cs typeface="PMingLiU"/>
              </a:rPr>
              <a:t>CIDR: </a:t>
            </a:r>
            <a:r>
              <a:rPr sz="2050" spc="-90" dirty="0">
                <a:latin typeface="Garamond"/>
                <a:cs typeface="Garamond"/>
              </a:rPr>
              <a:t>How </a:t>
            </a:r>
            <a:r>
              <a:rPr sz="2050" spc="-15" dirty="0">
                <a:latin typeface="Garamond"/>
                <a:cs typeface="Garamond"/>
              </a:rPr>
              <a:t>does </a:t>
            </a:r>
            <a:r>
              <a:rPr sz="2050" spc="40" dirty="0">
                <a:latin typeface="Garamond"/>
                <a:cs typeface="Garamond"/>
              </a:rPr>
              <a:t>IP </a:t>
            </a:r>
            <a:r>
              <a:rPr sz="2050" spc="10" dirty="0">
                <a:latin typeface="Garamond"/>
                <a:cs typeface="Garamond"/>
              </a:rPr>
              <a:t>allow </a:t>
            </a:r>
            <a:r>
              <a:rPr sz="2050" spc="5" dirty="0">
                <a:latin typeface="Garamond"/>
                <a:cs typeface="Garamond"/>
              </a:rPr>
              <a:t>various </a:t>
            </a:r>
            <a:r>
              <a:rPr sz="2050" spc="-5" dirty="0">
                <a:latin typeface="Garamond"/>
                <a:cs typeface="Garamond"/>
              </a:rPr>
              <a:t>sizes </a:t>
            </a:r>
            <a:r>
              <a:rPr sz="2050" spc="-100" dirty="0">
                <a:latin typeface="Garamond"/>
                <a:cs typeface="Garamond"/>
              </a:rPr>
              <a:t>of  </a:t>
            </a:r>
            <a:r>
              <a:rPr sz="2050" dirty="0">
                <a:latin typeface="Garamond"/>
                <a:cs typeface="Garamond"/>
              </a:rPr>
              <a:t>networks </a:t>
            </a:r>
            <a:r>
              <a:rPr sz="2050" spc="25" dirty="0">
                <a:latin typeface="Garamond"/>
                <a:cs typeface="Garamond"/>
              </a:rPr>
              <a:t>in </a:t>
            </a:r>
            <a:r>
              <a:rPr sz="2050" spc="45" dirty="0">
                <a:latin typeface="Garamond"/>
                <a:cs typeface="Garamond"/>
              </a:rPr>
              <a:t>allocating</a:t>
            </a:r>
            <a:r>
              <a:rPr sz="2050" spc="265" dirty="0">
                <a:latin typeface="Garamond"/>
                <a:cs typeface="Garamond"/>
              </a:rPr>
              <a:t> </a:t>
            </a:r>
            <a:r>
              <a:rPr sz="2050" spc="15" dirty="0">
                <a:latin typeface="Garamond"/>
                <a:cs typeface="Garamond"/>
              </a:rPr>
              <a:t>addresses.</a:t>
            </a:r>
            <a:endParaRPr sz="2050" dirty="0">
              <a:latin typeface="Garamond"/>
              <a:cs typeface="Garamond"/>
            </a:endParaRPr>
          </a:p>
          <a:p>
            <a:pPr marL="662940" marR="229870" lvl="1" indent="-215900">
              <a:lnSpc>
                <a:spcPct val="116599"/>
              </a:lnSpc>
              <a:spcBef>
                <a:spcPts val="210"/>
              </a:spcBef>
              <a:buChar char="–"/>
              <a:tabLst>
                <a:tab pos="663575" algn="l"/>
              </a:tabLst>
            </a:pPr>
            <a:r>
              <a:rPr sz="2050" spc="355" dirty="0">
                <a:latin typeface="PMingLiU"/>
                <a:cs typeface="PMingLiU"/>
              </a:rPr>
              <a:t>BGP: </a:t>
            </a:r>
            <a:r>
              <a:rPr sz="2050" spc="-90" dirty="0">
                <a:latin typeface="Garamond"/>
                <a:cs typeface="Garamond"/>
              </a:rPr>
              <a:t>How </a:t>
            </a:r>
            <a:r>
              <a:rPr sz="2050" spc="-15" dirty="0">
                <a:latin typeface="Garamond"/>
                <a:cs typeface="Garamond"/>
              </a:rPr>
              <a:t>does </a:t>
            </a:r>
            <a:r>
              <a:rPr sz="2050" spc="40" dirty="0">
                <a:latin typeface="Garamond"/>
                <a:cs typeface="Garamond"/>
              </a:rPr>
              <a:t>IP </a:t>
            </a:r>
            <a:r>
              <a:rPr sz="2050" spc="50" dirty="0">
                <a:latin typeface="Garamond"/>
                <a:cs typeface="Garamond"/>
              </a:rPr>
              <a:t>calculate </a:t>
            </a:r>
            <a:r>
              <a:rPr sz="2050" spc="15" dirty="0">
                <a:latin typeface="Garamond"/>
                <a:cs typeface="Garamond"/>
              </a:rPr>
              <a:t>routes </a:t>
            </a:r>
            <a:r>
              <a:rPr sz="2050" spc="5" dirty="0">
                <a:latin typeface="Garamond"/>
                <a:cs typeface="Garamond"/>
              </a:rPr>
              <a:t>between  </a:t>
            </a:r>
            <a:r>
              <a:rPr sz="2050" spc="35" dirty="0">
                <a:latin typeface="Garamond"/>
                <a:cs typeface="Garamond"/>
              </a:rPr>
              <a:t>multiple </a:t>
            </a:r>
            <a:r>
              <a:rPr sz="2050" spc="15" dirty="0">
                <a:latin typeface="Garamond"/>
                <a:cs typeface="Garamond"/>
              </a:rPr>
              <a:t>competing</a:t>
            </a:r>
            <a:r>
              <a:rPr sz="2050" spc="110" dirty="0">
                <a:latin typeface="Garamond"/>
                <a:cs typeface="Garamond"/>
              </a:rPr>
              <a:t> </a:t>
            </a:r>
            <a:r>
              <a:rPr sz="2050" spc="10" dirty="0" smtClean="0">
                <a:latin typeface="Garamond"/>
                <a:cs typeface="Garamond"/>
              </a:rPr>
              <a:t>provide</a:t>
            </a:r>
            <a:r>
              <a:rPr lang="en-US" sz="2050" spc="10" dirty="0" smtClean="0">
                <a:latin typeface="Garamond"/>
                <a:cs typeface="Garamond"/>
              </a:rPr>
              <a:t>r</a:t>
            </a:r>
            <a:r>
              <a:rPr sz="2050" spc="10" dirty="0" smtClean="0">
                <a:latin typeface="Garamond"/>
                <a:cs typeface="Garamond"/>
              </a:rPr>
              <a:t>s</a:t>
            </a:r>
            <a:r>
              <a:rPr sz="2050" spc="10" dirty="0">
                <a:latin typeface="Garamond"/>
                <a:cs typeface="Garamond"/>
              </a:rPr>
              <a:t>?</a:t>
            </a:r>
            <a:endParaRPr sz="2050" dirty="0">
              <a:latin typeface="Garamond"/>
              <a:cs typeface="Garamon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4396" y="581777"/>
            <a:ext cx="6248400" cy="10080965"/>
          </a:xfrm>
          <a:prstGeom prst="rect">
            <a:avLst/>
          </a:prstGeom>
        </p:spPr>
        <p:txBody>
          <a:bodyPr vert="horz" wrap="square" lIns="0" tIns="0" rIns="0" bIns="0" rtlCol="0">
            <a:spAutoFit/>
          </a:bodyPr>
          <a:lstStyle/>
          <a:p>
            <a:pPr marL="1681480">
              <a:lnSpc>
                <a:spcPct val="100000"/>
              </a:lnSpc>
            </a:pPr>
            <a:r>
              <a:rPr lang="en-US" sz="3200" spc="250" dirty="0" smtClean="0">
                <a:solidFill>
                  <a:srgbClr val="0070C0"/>
                </a:solidFill>
                <a:latin typeface="Times New Roman" panose="02020603050405020304" pitchFamily="18" charset="0"/>
                <a:cs typeface="Times New Roman" panose="02020603050405020304" pitchFamily="18" charset="0"/>
              </a:rPr>
              <a:t>Syllabus</a:t>
            </a:r>
          </a:p>
          <a:p>
            <a:pPr marL="1681480">
              <a:lnSpc>
                <a:spcPct val="100000"/>
              </a:lnSpc>
            </a:pPr>
            <a:endParaRPr sz="1900" dirty="0">
              <a:latin typeface="Times New Roman"/>
              <a:cs typeface="Times New Roman"/>
            </a:endParaRPr>
          </a:p>
          <a:p>
            <a:pPr marL="212090" indent="-199390">
              <a:lnSpc>
                <a:spcPct val="100000"/>
              </a:lnSpc>
              <a:buFont typeface="Times New Roman"/>
              <a:buChar char="•"/>
              <a:tabLst>
                <a:tab pos="212725" algn="l"/>
              </a:tabLst>
            </a:pPr>
            <a:r>
              <a:rPr lang="en-US" sz="2800" spc="40" dirty="0" smtClean="0">
                <a:latin typeface="Garamond"/>
                <a:cs typeface="Garamond"/>
              </a:rPr>
              <a:t>Refer to Syllabus and Time Line</a:t>
            </a:r>
            <a:endParaRPr lang="en-US" sz="2800" spc="40" dirty="0" smtClean="0">
              <a:latin typeface="Garamond"/>
              <a:cs typeface="Garamond"/>
            </a:endParaRPr>
          </a:p>
          <a:p>
            <a:pPr marL="12700">
              <a:lnSpc>
                <a:spcPct val="100000"/>
              </a:lnSpc>
              <a:tabLst>
                <a:tab pos="212725" algn="l"/>
              </a:tabLst>
            </a:pPr>
            <a:endParaRPr lang="en-US" sz="2800" spc="40" dirty="0">
              <a:latin typeface="Garamond"/>
              <a:cs typeface="Garamond"/>
            </a:endParaRPr>
          </a:p>
          <a:p>
            <a:pPr marL="212090" indent="-199390">
              <a:lnSpc>
                <a:spcPct val="100000"/>
              </a:lnSpc>
              <a:buFont typeface="Times New Roman"/>
              <a:buChar char="•"/>
              <a:tabLst>
                <a:tab pos="212725" algn="l"/>
              </a:tabLst>
            </a:pPr>
            <a:r>
              <a:rPr lang="en-US" sz="2800" spc="40" dirty="0" smtClean="0">
                <a:latin typeface="Garamond"/>
                <a:cs typeface="Garamond"/>
              </a:rPr>
              <a:t>3 HWs (15%), Midterm (20%), Final (25%), Projects 0 (5%) 1 (15%), 2 (20%) </a:t>
            </a:r>
            <a:endParaRPr lang="en-US" sz="2800" spc="40" dirty="0" smtClean="0">
              <a:latin typeface="Garamond"/>
              <a:cs typeface="Garamond"/>
            </a:endParaRPr>
          </a:p>
          <a:p>
            <a:pPr marL="212090" indent="-199390">
              <a:lnSpc>
                <a:spcPct val="100000"/>
              </a:lnSpc>
              <a:buFont typeface="Times New Roman"/>
              <a:buChar char="•"/>
              <a:tabLst>
                <a:tab pos="212725" algn="l"/>
              </a:tabLst>
            </a:pPr>
            <a:endParaRPr lang="en-US" sz="2800" spc="40" dirty="0">
              <a:latin typeface="Garamond"/>
              <a:cs typeface="Garamond"/>
            </a:endParaRPr>
          </a:p>
          <a:p>
            <a:pPr marL="212090" indent="-199390">
              <a:lnSpc>
                <a:spcPct val="100000"/>
              </a:lnSpc>
              <a:buFont typeface="Times New Roman"/>
              <a:buChar char="•"/>
              <a:tabLst>
                <a:tab pos="212725" algn="l"/>
              </a:tabLst>
            </a:pPr>
            <a:r>
              <a:rPr lang="en-US" sz="2800" spc="40" dirty="0" smtClean="0">
                <a:latin typeface="Garamond"/>
                <a:cs typeface="Garamond"/>
              </a:rPr>
              <a:t>New topics: </a:t>
            </a:r>
            <a:r>
              <a:rPr lang="en-US" sz="2800" spc="40" dirty="0" smtClean="0">
                <a:solidFill>
                  <a:srgbClr val="00B050"/>
                </a:solidFill>
                <a:latin typeface="Garamond"/>
                <a:cs typeface="Garamond"/>
              </a:rPr>
              <a:t>network security</a:t>
            </a:r>
            <a:r>
              <a:rPr lang="en-US" sz="2800" spc="40" dirty="0" smtClean="0">
                <a:latin typeface="Garamond"/>
                <a:cs typeface="Garamond"/>
              </a:rPr>
              <a:t>, </a:t>
            </a:r>
            <a:r>
              <a:rPr lang="en-US" sz="2800" spc="40" dirty="0" smtClean="0">
                <a:solidFill>
                  <a:srgbClr val="00B050"/>
                </a:solidFill>
                <a:latin typeface="Garamond"/>
                <a:cs typeface="Garamond"/>
              </a:rPr>
              <a:t>cloud and container based networking</a:t>
            </a:r>
            <a:endParaRPr lang="en-US" sz="2800" spc="40" dirty="0" smtClean="0">
              <a:solidFill>
                <a:srgbClr val="00B050"/>
              </a:solidFill>
              <a:latin typeface="Garamond"/>
              <a:cs typeface="Garamond"/>
            </a:endParaRPr>
          </a:p>
          <a:p>
            <a:pPr marL="12700">
              <a:lnSpc>
                <a:spcPct val="100000"/>
              </a:lnSpc>
              <a:tabLst>
                <a:tab pos="212725" algn="l"/>
              </a:tabLst>
            </a:pPr>
            <a:endParaRPr sz="2800" dirty="0">
              <a:latin typeface="Garamond"/>
              <a:cs typeface="Garamond"/>
            </a:endParaRPr>
          </a:p>
          <a:p>
            <a:pPr marL="212090" marR="549910" indent="-199390">
              <a:lnSpc>
                <a:spcPct val="116599"/>
              </a:lnSpc>
              <a:spcBef>
                <a:spcPts val="885"/>
              </a:spcBef>
              <a:buFont typeface="Times New Roman"/>
              <a:buChar char="•"/>
              <a:tabLst>
                <a:tab pos="212725" algn="l"/>
              </a:tabLst>
            </a:pPr>
            <a:r>
              <a:rPr lang="en-US" sz="2800" spc="95" dirty="0" smtClean="0">
                <a:latin typeface="Garamond"/>
                <a:cs typeface="Garamond"/>
              </a:rPr>
              <a:t>Deprecating old topics: </a:t>
            </a:r>
            <a:r>
              <a:rPr lang="en-US" sz="2800" spc="95" dirty="0" smtClean="0">
                <a:solidFill>
                  <a:srgbClr val="FF0000"/>
                </a:solidFill>
                <a:latin typeface="Garamond"/>
                <a:cs typeface="Garamond"/>
              </a:rPr>
              <a:t>Fourier Analysis, CRC theory</a:t>
            </a:r>
          </a:p>
          <a:p>
            <a:pPr marL="12700" marR="549910">
              <a:lnSpc>
                <a:spcPct val="116599"/>
              </a:lnSpc>
              <a:spcBef>
                <a:spcPts val="885"/>
              </a:spcBef>
              <a:tabLst>
                <a:tab pos="212725" algn="l"/>
              </a:tabLst>
            </a:pPr>
            <a:endParaRPr lang="en-US" sz="2800" spc="95" dirty="0" smtClean="0">
              <a:solidFill>
                <a:srgbClr val="FF0000"/>
              </a:solidFill>
              <a:latin typeface="Garamond"/>
              <a:cs typeface="Garamond"/>
            </a:endParaRPr>
          </a:p>
          <a:p>
            <a:pPr marL="212090" marR="549910" indent="-199390">
              <a:lnSpc>
                <a:spcPct val="116599"/>
              </a:lnSpc>
              <a:spcBef>
                <a:spcPts val="885"/>
              </a:spcBef>
              <a:buFont typeface="Times New Roman"/>
              <a:buChar char="•"/>
              <a:tabLst>
                <a:tab pos="212725" algn="l"/>
              </a:tabLst>
            </a:pPr>
            <a:r>
              <a:rPr lang="en-US" sz="2800" i="1" spc="95" dirty="0" smtClean="0">
                <a:latin typeface="Garamond"/>
                <a:cs typeface="Garamond"/>
              </a:rPr>
              <a:t>Bottom up </a:t>
            </a:r>
            <a:r>
              <a:rPr lang="en-US" sz="2800" spc="95" dirty="0" smtClean="0">
                <a:latin typeface="Garamond"/>
                <a:cs typeface="Garamond"/>
              </a:rPr>
              <a:t>(from Physical Up) with lots of </a:t>
            </a:r>
            <a:r>
              <a:rPr lang="en-US" sz="2800" i="1" spc="95" dirty="0" smtClean="0">
                <a:latin typeface="Garamond"/>
                <a:cs typeface="Garamond"/>
              </a:rPr>
              <a:t>top down overviews </a:t>
            </a:r>
            <a:r>
              <a:rPr lang="en-US" sz="2800" spc="95" dirty="0" smtClean="0">
                <a:latin typeface="Garamond"/>
                <a:cs typeface="Garamond"/>
              </a:rPr>
              <a:t>at start</a:t>
            </a:r>
            <a:endParaRPr lang="en-US" sz="2800" spc="40" dirty="0">
              <a:latin typeface="Garamond"/>
              <a:cs typeface="Garamond"/>
            </a:endParaRPr>
          </a:p>
          <a:p>
            <a:pPr marL="212090" marR="549910" indent="-199390">
              <a:lnSpc>
                <a:spcPct val="116599"/>
              </a:lnSpc>
              <a:spcBef>
                <a:spcPts val="885"/>
              </a:spcBef>
              <a:buFont typeface="Times New Roman"/>
              <a:buChar char="•"/>
              <a:tabLst>
                <a:tab pos="212725" algn="l"/>
              </a:tabLst>
            </a:pPr>
            <a:endParaRPr lang="en-US" sz="2800" spc="40" dirty="0" smtClean="0">
              <a:latin typeface="Garamond"/>
              <a:cs typeface="Garamond"/>
            </a:endParaRPr>
          </a:p>
          <a:p>
            <a:pPr marL="212090" marR="549910" indent="-199390">
              <a:lnSpc>
                <a:spcPct val="116599"/>
              </a:lnSpc>
              <a:spcBef>
                <a:spcPts val="885"/>
              </a:spcBef>
              <a:buFont typeface="Times New Roman"/>
              <a:buChar char="•"/>
              <a:tabLst>
                <a:tab pos="212725" algn="l"/>
              </a:tabLst>
            </a:pPr>
            <a:r>
              <a:rPr lang="en-US" sz="2800" spc="40" dirty="0">
                <a:latin typeface="Garamond"/>
                <a:cs typeface="Garamond"/>
              </a:rPr>
              <a:t> </a:t>
            </a:r>
            <a:r>
              <a:rPr lang="en-US" sz="2800" spc="-5" dirty="0" smtClean="0">
                <a:latin typeface="Garamond"/>
                <a:cs typeface="Garamond"/>
              </a:rPr>
              <a:t>Wait List Policy: No wait list unless people drop</a:t>
            </a:r>
            <a:endParaRPr lang="en-US" sz="2800" spc="5" dirty="0" smtClean="0">
              <a:latin typeface="Garamond"/>
              <a:cs typeface="Garamond"/>
            </a:endParaRPr>
          </a:p>
          <a:p>
            <a:pPr marL="212090" marR="549910" indent="-199390">
              <a:lnSpc>
                <a:spcPct val="116599"/>
              </a:lnSpc>
              <a:spcBef>
                <a:spcPts val="885"/>
              </a:spcBef>
              <a:buFont typeface="Times New Roman"/>
              <a:buChar char="•"/>
              <a:tabLst>
                <a:tab pos="212725" algn="l"/>
              </a:tabLst>
            </a:pPr>
            <a:endParaRPr lang="en-US" sz="2800" spc="5" dirty="0">
              <a:latin typeface="Garamond"/>
              <a:cs typeface="Garamond"/>
            </a:endParaRPr>
          </a:p>
          <a:p>
            <a:pPr marL="212090" marR="549910" indent="-199390">
              <a:lnSpc>
                <a:spcPct val="116599"/>
              </a:lnSpc>
              <a:spcBef>
                <a:spcPts val="885"/>
              </a:spcBef>
              <a:buFont typeface="Times New Roman"/>
              <a:buChar char="•"/>
              <a:tabLst>
                <a:tab pos="212725" algn="l"/>
              </a:tabLst>
            </a:pPr>
            <a:endParaRPr sz="2800" dirty="0">
              <a:latin typeface="Garamond"/>
              <a:cs typeface="Garamond"/>
            </a:endParaRPr>
          </a:p>
        </p:txBody>
      </p:sp>
      <p:sp>
        <p:nvSpPr>
          <p:cNvPr id="3" name="object 3"/>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Tree>
    <p:extLst>
      <p:ext uri="{BB962C8B-B14F-4D97-AF65-F5344CB8AC3E}">
        <p14:creationId xmlns:p14="http://schemas.microsoft.com/office/powerpoint/2010/main" val="26459093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22</a:t>
            </a:r>
          </a:p>
        </p:txBody>
      </p:sp>
      <p:sp>
        <p:nvSpPr>
          <p:cNvPr id="2" name="object 2"/>
          <p:cNvSpPr txBox="1"/>
          <p:nvPr/>
        </p:nvSpPr>
        <p:spPr>
          <a:xfrm>
            <a:off x="1230882" y="660400"/>
            <a:ext cx="6236718" cy="4809265"/>
          </a:xfrm>
          <a:prstGeom prst="rect">
            <a:avLst/>
          </a:prstGeom>
        </p:spPr>
        <p:txBody>
          <a:bodyPr vert="horz" wrap="square" lIns="0" tIns="0" rIns="0" bIns="0" rtlCol="0">
            <a:spAutoFit/>
          </a:bodyPr>
          <a:lstStyle/>
          <a:p>
            <a:pPr marL="212090" indent="-199390">
              <a:lnSpc>
                <a:spcPct val="100000"/>
              </a:lnSpc>
              <a:buFont typeface="Times New Roman"/>
              <a:buChar char="•"/>
              <a:tabLst>
                <a:tab pos="212725" algn="l"/>
              </a:tabLst>
            </a:pPr>
            <a:r>
              <a:rPr sz="2050" i="1" spc="-25" dirty="0">
                <a:solidFill>
                  <a:srgbClr val="00B050"/>
                </a:solidFill>
                <a:latin typeface="Arial"/>
                <a:cs typeface="Arial"/>
              </a:rPr>
              <a:t>Data</a:t>
            </a:r>
            <a:r>
              <a:rPr sz="2050" i="1" spc="90" dirty="0">
                <a:solidFill>
                  <a:srgbClr val="00B050"/>
                </a:solidFill>
                <a:latin typeface="Arial"/>
                <a:cs typeface="Arial"/>
              </a:rPr>
              <a:t> </a:t>
            </a:r>
            <a:r>
              <a:rPr sz="2050" i="1" spc="45" dirty="0">
                <a:solidFill>
                  <a:srgbClr val="00B050"/>
                </a:solidFill>
                <a:latin typeface="Arial"/>
                <a:cs typeface="Arial"/>
              </a:rPr>
              <a:t>Link:</a:t>
            </a:r>
            <a:endParaRPr sz="2050" dirty="0">
              <a:solidFill>
                <a:srgbClr val="00B050"/>
              </a:solidFill>
              <a:latin typeface="Arial"/>
              <a:cs typeface="Arial"/>
            </a:endParaRPr>
          </a:p>
          <a:p>
            <a:pPr marL="516890" marR="66675" lvl="1" indent="-216535">
              <a:lnSpc>
                <a:spcPct val="116300"/>
              </a:lnSpc>
              <a:spcBef>
                <a:spcPts val="894"/>
              </a:spcBef>
              <a:buChar char="–"/>
              <a:tabLst>
                <a:tab pos="517525" algn="l"/>
              </a:tabLst>
            </a:pPr>
            <a:r>
              <a:rPr sz="2050" spc="310" dirty="0">
                <a:latin typeface="PMingLiU"/>
                <a:cs typeface="PMingLiU"/>
              </a:rPr>
              <a:t>Min </a:t>
            </a:r>
            <a:r>
              <a:rPr sz="2050" spc="265" dirty="0">
                <a:latin typeface="PMingLiU"/>
                <a:cs typeface="PMingLiU"/>
              </a:rPr>
              <a:t>Packet </a:t>
            </a:r>
            <a:r>
              <a:rPr sz="2050" spc="165" dirty="0">
                <a:latin typeface="PMingLiU"/>
                <a:cs typeface="PMingLiU"/>
              </a:rPr>
              <a:t>Sizes: </a:t>
            </a:r>
            <a:r>
              <a:rPr sz="2050" spc="-90" dirty="0">
                <a:latin typeface="Garamond"/>
                <a:cs typeface="Garamond"/>
              </a:rPr>
              <a:t>How </a:t>
            </a:r>
            <a:r>
              <a:rPr sz="2050" spc="-15" dirty="0">
                <a:latin typeface="Garamond"/>
                <a:cs typeface="Garamond"/>
              </a:rPr>
              <a:t>does </a:t>
            </a:r>
            <a:r>
              <a:rPr sz="2050" spc="25" dirty="0">
                <a:latin typeface="Garamond"/>
                <a:cs typeface="Garamond"/>
              </a:rPr>
              <a:t>Ethernet  </a:t>
            </a:r>
            <a:r>
              <a:rPr sz="2050" spc="10" dirty="0">
                <a:latin typeface="Garamond"/>
                <a:cs typeface="Garamond"/>
              </a:rPr>
              <a:t>ensure </a:t>
            </a:r>
            <a:r>
              <a:rPr sz="2050" spc="95" dirty="0">
                <a:latin typeface="Garamond"/>
                <a:cs typeface="Garamond"/>
              </a:rPr>
              <a:t>that </a:t>
            </a:r>
            <a:r>
              <a:rPr sz="2050" spc="-25" dirty="0">
                <a:latin typeface="Garamond"/>
                <a:cs typeface="Garamond"/>
              </a:rPr>
              <a:t>if </a:t>
            </a:r>
            <a:r>
              <a:rPr sz="2050" spc="-40" dirty="0">
                <a:latin typeface="Garamond"/>
                <a:cs typeface="Garamond"/>
              </a:rPr>
              <a:t>one </a:t>
            </a:r>
            <a:r>
              <a:rPr sz="2050" spc="-10" dirty="0">
                <a:latin typeface="Garamond"/>
                <a:cs typeface="Garamond"/>
              </a:rPr>
              <a:t>nodes </a:t>
            </a:r>
            <a:r>
              <a:rPr sz="2050" spc="35" dirty="0">
                <a:latin typeface="Garamond"/>
                <a:cs typeface="Garamond"/>
              </a:rPr>
              <a:t>detects </a:t>
            </a:r>
            <a:r>
              <a:rPr sz="2050" spc="114" dirty="0">
                <a:latin typeface="Garamond"/>
                <a:cs typeface="Garamond"/>
              </a:rPr>
              <a:t>a </a:t>
            </a:r>
            <a:r>
              <a:rPr sz="2050" spc="5" dirty="0">
                <a:latin typeface="Garamond"/>
                <a:cs typeface="Garamond"/>
              </a:rPr>
              <a:t>collision, </a:t>
            </a:r>
            <a:r>
              <a:rPr sz="2050" spc="65" dirty="0">
                <a:latin typeface="Garamond"/>
                <a:cs typeface="Garamond"/>
              </a:rPr>
              <a:t>all  </a:t>
            </a:r>
            <a:r>
              <a:rPr sz="2050" spc="-10" dirty="0">
                <a:latin typeface="Garamond"/>
                <a:cs typeface="Garamond"/>
              </a:rPr>
              <a:t>nodes</a:t>
            </a:r>
            <a:r>
              <a:rPr sz="2050" spc="30" dirty="0">
                <a:latin typeface="Garamond"/>
                <a:cs typeface="Garamond"/>
              </a:rPr>
              <a:t> </a:t>
            </a:r>
            <a:r>
              <a:rPr sz="2050" spc="25" dirty="0">
                <a:latin typeface="Garamond"/>
                <a:cs typeface="Garamond"/>
              </a:rPr>
              <a:t>do?</a:t>
            </a:r>
            <a:endParaRPr sz="2050" dirty="0">
              <a:latin typeface="Garamond"/>
              <a:cs typeface="Garamond"/>
            </a:endParaRPr>
          </a:p>
          <a:p>
            <a:pPr marL="516890" marR="5080" lvl="1" indent="-216535">
              <a:lnSpc>
                <a:spcPct val="116599"/>
              </a:lnSpc>
              <a:spcBef>
                <a:spcPts val="395"/>
              </a:spcBef>
              <a:buChar char="–"/>
              <a:tabLst>
                <a:tab pos="517525" algn="l"/>
              </a:tabLst>
            </a:pPr>
            <a:r>
              <a:rPr sz="2050" spc="275" dirty="0">
                <a:latin typeface="PMingLiU"/>
                <a:cs typeface="PMingLiU"/>
              </a:rPr>
              <a:t>Dynamic </a:t>
            </a:r>
            <a:r>
              <a:rPr sz="2050" spc="165" dirty="0">
                <a:latin typeface="PMingLiU"/>
                <a:cs typeface="PMingLiU"/>
              </a:rPr>
              <a:t>Backoff: </a:t>
            </a:r>
            <a:r>
              <a:rPr sz="2050" spc="-90" dirty="0">
                <a:latin typeface="Garamond"/>
                <a:cs typeface="Garamond"/>
              </a:rPr>
              <a:t>How </a:t>
            </a:r>
            <a:r>
              <a:rPr sz="2050" spc="35" dirty="0">
                <a:latin typeface="Garamond"/>
                <a:cs typeface="Garamond"/>
              </a:rPr>
              <a:t>can </a:t>
            </a:r>
            <a:r>
              <a:rPr sz="2050" spc="25" dirty="0">
                <a:latin typeface="Garamond"/>
                <a:cs typeface="Garamond"/>
              </a:rPr>
              <a:t>Ethernet </a:t>
            </a:r>
            <a:r>
              <a:rPr sz="2050" spc="15" dirty="0">
                <a:latin typeface="Garamond"/>
                <a:cs typeface="Garamond"/>
              </a:rPr>
              <a:t>sort  </a:t>
            </a:r>
            <a:r>
              <a:rPr sz="2050" spc="25" dirty="0">
                <a:latin typeface="Garamond"/>
                <a:cs typeface="Garamond"/>
              </a:rPr>
              <a:t>out </a:t>
            </a:r>
            <a:r>
              <a:rPr sz="2050" spc="-15" dirty="0">
                <a:latin typeface="Garamond"/>
                <a:cs typeface="Garamond"/>
              </a:rPr>
              <a:t>2 </a:t>
            </a:r>
            <a:r>
              <a:rPr sz="2050" spc="5" dirty="0">
                <a:latin typeface="Garamond"/>
                <a:cs typeface="Garamond"/>
              </a:rPr>
              <a:t>sender </a:t>
            </a:r>
            <a:r>
              <a:rPr sz="2050" spc="-5" dirty="0">
                <a:latin typeface="Garamond"/>
                <a:cs typeface="Garamond"/>
              </a:rPr>
              <a:t>collisions </a:t>
            </a:r>
            <a:r>
              <a:rPr sz="2050" spc="30" dirty="0">
                <a:latin typeface="Garamond"/>
                <a:cs typeface="Garamond"/>
              </a:rPr>
              <a:t>quickly </a:t>
            </a:r>
            <a:r>
              <a:rPr sz="2050" spc="15" dirty="0">
                <a:latin typeface="Garamond"/>
                <a:cs typeface="Garamond"/>
              </a:rPr>
              <a:t>while </a:t>
            </a:r>
            <a:r>
              <a:rPr sz="2050" spc="25" dirty="0">
                <a:latin typeface="Garamond"/>
                <a:cs typeface="Garamond"/>
              </a:rPr>
              <a:t>being </a:t>
            </a:r>
            <a:r>
              <a:rPr sz="2050" spc="30" dirty="0">
                <a:latin typeface="Garamond"/>
                <a:cs typeface="Garamond"/>
              </a:rPr>
              <a:t>able  </a:t>
            </a:r>
            <a:r>
              <a:rPr sz="2050" spc="15" dirty="0">
                <a:latin typeface="Garamond"/>
                <a:cs typeface="Garamond"/>
              </a:rPr>
              <a:t>to sort </a:t>
            </a:r>
            <a:r>
              <a:rPr sz="2050" spc="25" dirty="0">
                <a:latin typeface="Garamond"/>
                <a:cs typeface="Garamond"/>
              </a:rPr>
              <a:t>out </a:t>
            </a:r>
            <a:r>
              <a:rPr sz="2050" spc="-10" dirty="0">
                <a:latin typeface="Garamond"/>
                <a:cs typeface="Garamond"/>
              </a:rPr>
              <a:t>even </a:t>
            </a:r>
            <a:r>
              <a:rPr sz="2050" spc="-15" dirty="0">
                <a:latin typeface="Garamond"/>
                <a:cs typeface="Garamond"/>
              </a:rPr>
              <a:t>32 </a:t>
            </a:r>
            <a:r>
              <a:rPr sz="2050" spc="5" dirty="0">
                <a:latin typeface="Garamond"/>
                <a:cs typeface="Garamond"/>
              </a:rPr>
              <a:t>sender </a:t>
            </a:r>
            <a:r>
              <a:rPr sz="2050" spc="40" dirty="0">
                <a:latin typeface="Garamond"/>
                <a:cs typeface="Garamond"/>
              </a:rPr>
              <a:t> </a:t>
            </a:r>
            <a:r>
              <a:rPr sz="2050" spc="10" dirty="0">
                <a:latin typeface="Garamond"/>
                <a:cs typeface="Garamond"/>
              </a:rPr>
              <a:t>collisions?</a:t>
            </a:r>
            <a:endParaRPr sz="2050" dirty="0">
              <a:latin typeface="Garamond"/>
              <a:cs typeface="Garamond"/>
            </a:endParaRPr>
          </a:p>
          <a:p>
            <a:pPr marL="212090" indent="-199390">
              <a:lnSpc>
                <a:spcPct val="100000"/>
              </a:lnSpc>
              <a:spcBef>
                <a:spcPts val="1295"/>
              </a:spcBef>
              <a:buFont typeface="Times New Roman"/>
              <a:buChar char="•"/>
              <a:tabLst>
                <a:tab pos="212725" algn="l"/>
              </a:tabLst>
            </a:pPr>
            <a:r>
              <a:rPr sz="2050" i="1" spc="-60" dirty="0">
                <a:solidFill>
                  <a:srgbClr val="00B050"/>
                </a:solidFill>
                <a:latin typeface="Arial"/>
                <a:cs typeface="Arial"/>
              </a:rPr>
              <a:t>Physical</a:t>
            </a:r>
            <a:r>
              <a:rPr sz="2050" i="1" spc="85" dirty="0">
                <a:solidFill>
                  <a:srgbClr val="00B050"/>
                </a:solidFill>
                <a:latin typeface="Arial"/>
                <a:cs typeface="Arial"/>
              </a:rPr>
              <a:t> </a:t>
            </a:r>
            <a:r>
              <a:rPr sz="2050" i="1" spc="-25" dirty="0">
                <a:solidFill>
                  <a:srgbClr val="00B050"/>
                </a:solidFill>
                <a:latin typeface="Arial"/>
                <a:cs typeface="Arial"/>
              </a:rPr>
              <a:t>Layer:</a:t>
            </a:r>
            <a:endParaRPr sz="2050" dirty="0">
              <a:solidFill>
                <a:srgbClr val="00B050"/>
              </a:solidFill>
              <a:latin typeface="Arial"/>
              <a:cs typeface="Arial"/>
            </a:endParaRPr>
          </a:p>
          <a:p>
            <a:pPr marL="516890" marR="198755" lvl="1" indent="-216535">
              <a:lnSpc>
                <a:spcPct val="116599"/>
              </a:lnSpc>
              <a:spcBef>
                <a:spcPts val="885"/>
              </a:spcBef>
              <a:buChar char="–"/>
              <a:tabLst>
                <a:tab pos="517525" algn="l"/>
              </a:tabLst>
            </a:pPr>
            <a:r>
              <a:rPr sz="2050" spc="225" dirty="0">
                <a:latin typeface="PMingLiU"/>
                <a:cs typeface="PMingLiU"/>
              </a:rPr>
              <a:t>Clock </a:t>
            </a:r>
            <a:r>
              <a:rPr sz="2050" spc="220" dirty="0">
                <a:latin typeface="PMingLiU"/>
                <a:cs typeface="PMingLiU"/>
              </a:rPr>
              <a:t>Recovery: </a:t>
            </a:r>
            <a:r>
              <a:rPr sz="2050" spc="-90" dirty="0">
                <a:latin typeface="Garamond"/>
                <a:cs typeface="Garamond"/>
              </a:rPr>
              <a:t>How </a:t>
            </a:r>
            <a:r>
              <a:rPr sz="2050" spc="-15" dirty="0">
                <a:latin typeface="Garamond"/>
                <a:cs typeface="Garamond"/>
              </a:rPr>
              <a:t>does </a:t>
            </a:r>
            <a:r>
              <a:rPr sz="2050" spc="114" dirty="0">
                <a:latin typeface="Garamond"/>
                <a:cs typeface="Garamond"/>
              </a:rPr>
              <a:t>a </a:t>
            </a:r>
            <a:r>
              <a:rPr sz="2050" spc="5" dirty="0">
                <a:latin typeface="Garamond"/>
                <a:cs typeface="Garamond"/>
              </a:rPr>
              <a:t>receiver  </a:t>
            </a:r>
            <a:r>
              <a:rPr sz="2050" spc="25" dirty="0">
                <a:latin typeface="Garamond"/>
                <a:cs typeface="Garamond"/>
              </a:rPr>
              <a:t>reconstruct </a:t>
            </a:r>
            <a:r>
              <a:rPr sz="2050" spc="45" dirty="0">
                <a:latin typeface="Garamond"/>
                <a:cs typeface="Garamond"/>
              </a:rPr>
              <a:t>bits </a:t>
            </a:r>
            <a:r>
              <a:rPr sz="2050" spc="-40" dirty="0">
                <a:latin typeface="Garamond"/>
                <a:cs typeface="Garamond"/>
              </a:rPr>
              <a:t>from </a:t>
            </a:r>
            <a:r>
              <a:rPr sz="2050" spc="30" dirty="0">
                <a:latin typeface="Garamond"/>
                <a:cs typeface="Garamond"/>
              </a:rPr>
              <a:t>physical signals </a:t>
            </a:r>
            <a:r>
              <a:rPr sz="2050" spc="25" dirty="0">
                <a:latin typeface="Garamond"/>
                <a:cs typeface="Garamond"/>
              </a:rPr>
              <a:t>despite  </a:t>
            </a:r>
            <a:r>
              <a:rPr sz="2050" spc="10" dirty="0">
                <a:latin typeface="Garamond"/>
                <a:cs typeface="Garamond"/>
              </a:rPr>
              <a:t>speed</a:t>
            </a:r>
            <a:r>
              <a:rPr sz="2050" spc="55" dirty="0">
                <a:latin typeface="Garamond"/>
                <a:cs typeface="Garamond"/>
              </a:rPr>
              <a:t> </a:t>
            </a:r>
            <a:r>
              <a:rPr sz="2050" spc="-5" dirty="0">
                <a:latin typeface="Garamond"/>
                <a:cs typeface="Garamond"/>
              </a:rPr>
              <a:t>differences?</a:t>
            </a:r>
            <a:endParaRPr sz="2050" dirty="0">
              <a:latin typeface="Garamond"/>
              <a:cs typeface="Garamond"/>
            </a:endParaRPr>
          </a:p>
          <a:p>
            <a:pPr marL="516890" marR="86995" lvl="1" indent="-216535">
              <a:lnSpc>
                <a:spcPct val="116100"/>
              </a:lnSpc>
              <a:spcBef>
                <a:spcPts val="405"/>
              </a:spcBef>
              <a:buChar char="–"/>
              <a:tabLst>
                <a:tab pos="517525" algn="l"/>
              </a:tabLst>
            </a:pPr>
            <a:r>
              <a:rPr sz="2050" spc="280" dirty="0">
                <a:latin typeface="PMingLiU"/>
                <a:cs typeface="PMingLiU"/>
              </a:rPr>
              <a:t>Media </a:t>
            </a:r>
            <a:r>
              <a:rPr sz="2050" spc="190" dirty="0">
                <a:latin typeface="PMingLiU"/>
                <a:cs typeface="PMingLiU"/>
              </a:rPr>
              <a:t>Issues: </a:t>
            </a:r>
            <a:r>
              <a:rPr sz="2050" spc="30" dirty="0">
                <a:latin typeface="Garamond"/>
                <a:cs typeface="Garamond"/>
              </a:rPr>
              <a:t>When </a:t>
            </a:r>
            <a:r>
              <a:rPr sz="2050" spc="5" dirty="0">
                <a:latin typeface="Garamond"/>
                <a:cs typeface="Garamond"/>
              </a:rPr>
              <a:t>should </a:t>
            </a:r>
            <a:r>
              <a:rPr sz="2050" spc="114" dirty="0">
                <a:latin typeface="Garamond"/>
                <a:cs typeface="Garamond"/>
              </a:rPr>
              <a:t>a </a:t>
            </a:r>
            <a:r>
              <a:rPr sz="2050" spc="45" dirty="0">
                <a:latin typeface="Garamond"/>
                <a:cs typeface="Garamond"/>
              </a:rPr>
              <a:t>manager </a:t>
            </a:r>
            <a:r>
              <a:rPr sz="2050" spc="10" dirty="0">
                <a:latin typeface="Garamond"/>
                <a:cs typeface="Garamond"/>
              </a:rPr>
              <a:t>use  </a:t>
            </a:r>
            <a:r>
              <a:rPr sz="2050" spc="5" dirty="0">
                <a:latin typeface="Garamond"/>
                <a:cs typeface="Garamond"/>
              </a:rPr>
              <a:t>wireless versus </a:t>
            </a:r>
            <a:r>
              <a:rPr sz="2050" spc="-5" dirty="0">
                <a:latin typeface="Garamond"/>
                <a:cs typeface="Garamond"/>
              </a:rPr>
              <a:t>fiber </a:t>
            </a:r>
            <a:r>
              <a:rPr sz="2050" spc="5" dirty="0">
                <a:latin typeface="Garamond"/>
                <a:cs typeface="Garamond"/>
              </a:rPr>
              <a:t>versus</a:t>
            </a:r>
            <a:r>
              <a:rPr sz="2050" spc="475" dirty="0">
                <a:latin typeface="Garamond"/>
                <a:cs typeface="Garamond"/>
              </a:rPr>
              <a:t> </a:t>
            </a:r>
            <a:r>
              <a:rPr sz="2050" spc="60" dirty="0">
                <a:latin typeface="Garamond"/>
                <a:cs typeface="Garamond"/>
              </a:rPr>
              <a:t>satellite?</a:t>
            </a:r>
            <a:endParaRPr sz="2050" dirty="0">
              <a:latin typeface="Garamond"/>
              <a:cs typeface="Garamond"/>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336"/>
            <a:ext cx="6995160" cy="276999"/>
          </a:xfrm>
        </p:spPr>
        <p:txBody>
          <a:bodyPr>
            <a:normAutofit fontScale="90000"/>
          </a:bodyPr>
          <a:lstStyle/>
          <a:p>
            <a:r>
              <a:rPr lang="en-US" dirty="0" err="1" smtClean="0">
                <a:solidFill>
                  <a:srgbClr val="00B050"/>
                </a:solidFill>
              </a:rPr>
              <a:t>LECTUre</a:t>
            </a:r>
            <a:r>
              <a:rPr lang="en-US" dirty="0" smtClean="0">
                <a:solidFill>
                  <a:srgbClr val="00B050"/>
                </a:solidFill>
              </a:rPr>
              <a:t> 1 EPILOG</a:t>
            </a:r>
            <a:r>
              <a:rPr lang="en-US" dirty="0" smtClean="0">
                <a:solidFill>
                  <a:srgbClr val="00B050"/>
                </a:solidFill>
              </a:rPr>
              <a:t>: </a:t>
            </a:r>
            <a:r>
              <a:rPr lang="en-US" dirty="0" smtClean="0">
                <a:solidFill>
                  <a:srgbClr val="00B050"/>
                </a:solidFill>
              </a:rPr>
              <a:t>Feynman on Physics</a:t>
            </a:r>
            <a:endParaRPr lang="en-US" dirty="0">
              <a:solidFill>
                <a:srgbClr val="00B050"/>
              </a:solidFill>
            </a:endParaRPr>
          </a:p>
        </p:txBody>
      </p:sp>
      <p:sp>
        <p:nvSpPr>
          <p:cNvPr id="3" name="Slide Number Placeholder 2"/>
          <p:cNvSpPr>
            <a:spLocks noGrp="1"/>
          </p:cNvSpPr>
          <p:nvPr>
            <p:ph type="sldNum" sz="quarter" idx="4294967295"/>
          </p:nvPr>
        </p:nvSpPr>
        <p:spPr/>
        <p:txBody>
          <a:bodyPr/>
          <a:lstStyle/>
          <a:p>
            <a:fld id="{83C8815A-B8E5-8A4F-B8B8-69B5FF478331}" type="slidenum">
              <a:rPr lang="en-US" smtClean="0"/>
              <a:pPr/>
              <a:t>41</a:t>
            </a:fld>
            <a:endParaRPr lang="en-US" sz="850" b="1"/>
          </a:p>
        </p:txBody>
      </p:sp>
      <p:sp>
        <p:nvSpPr>
          <p:cNvPr id="5" name="Rectangle 4"/>
          <p:cNvSpPr/>
          <p:nvPr/>
        </p:nvSpPr>
        <p:spPr>
          <a:xfrm>
            <a:off x="76201" y="2743200"/>
            <a:ext cx="7591794" cy="2603790"/>
          </a:xfrm>
          <a:prstGeom prst="rect">
            <a:avLst/>
          </a:prstGeom>
        </p:spPr>
        <p:txBody>
          <a:bodyPr wrap="square">
            <a:spAutoFit/>
          </a:bodyPr>
          <a:lstStyle/>
          <a:p>
            <a:r>
              <a:rPr lang="en-US" sz="2040" dirty="0" smtClean="0">
                <a:solidFill>
                  <a:srgbClr val="000000"/>
                </a:solidFill>
                <a:latin typeface="Arial" panose="020B0604020202020204" pitchFamily="34" charset="0"/>
              </a:rPr>
              <a:t>We have a way of discussing the world, when we talk of it at various hierarchies, or levels . . . I will indicate, by describing a set of ideas, what I mean by hierarchies of ideas.</a:t>
            </a:r>
          </a:p>
          <a:p>
            <a:endParaRPr lang="en-US" sz="2040" dirty="0" smtClean="0">
              <a:solidFill>
                <a:srgbClr val="000000"/>
              </a:solidFill>
              <a:latin typeface="Arial" panose="020B0604020202020204" pitchFamily="34" charset="0"/>
            </a:endParaRPr>
          </a:p>
          <a:p>
            <a:r>
              <a:rPr lang="en-US" sz="2040" dirty="0" smtClean="0"/>
              <a:t>The great mass of workers in between, connecting one step to another, are improving all the time our understanding of the world, . . . and in that way we are gradually understanding this tremendous world of interconnecting hierarchies.</a:t>
            </a:r>
            <a:endParaRPr lang="en-US" sz="2040" dirty="0"/>
          </a:p>
        </p:txBody>
      </p:sp>
      <p:sp>
        <p:nvSpPr>
          <p:cNvPr id="6" name="Rectangle 1"/>
          <p:cNvSpPr>
            <a:spLocks noChangeArrowheads="1"/>
          </p:cNvSpPr>
          <p:nvPr/>
        </p:nvSpPr>
        <p:spPr bwMode="auto">
          <a:xfrm>
            <a:off x="2250516" y="6534916"/>
            <a:ext cx="5417478" cy="941796"/>
          </a:xfrm>
          <a:prstGeom prst="rect">
            <a:avLst/>
          </a:prstGeom>
          <a:solidFill>
            <a:srgbClr val="FFF9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8498" tIns="38862" rIns="388498" bIns="38862"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777240" eaLnBrk="0" fontAlgn="base" hangingPunct="0">
              <a:spcBef>
                <a:spcPct val="0"/>
              </a:spcBef>
              <a:spcAft>
                <a:spcPct val="0"/>
              </a:spcAft>
            </a:pPr>
            <a:r>
              <a:rPr lang="en-US" altLang="en-US" sz="2380" dirty="0">
                <a:solidFill>
                  <a:srgbClr val="0000FF"/>
                </a:solidFill>
                <a:latin typeface="Comic Sans MS" panose="030F0702030302020204" pitchFamily="66" charset="0"/>
                <a:cs typeface="Times New Roman" panose="02020603050405020304" pitchFamily="18" charset="0"/>
              </a:rPr>
              <a:t>Which End Is Closer To God?</a:t>
            </a:r>
            <a:endParaRPr lang="en-US" altLang="en-US" sz="2380" dirty="0">
              <a:solidFill>
                <a:srgbClr val="000000"/>
              </a:solidFill>
              <a:cs typeface="Arial" panose="020B0604020202020204" pitchFamily="34" charset="0"/>
            </a:endParaRPr>
          </a:p>
          <a:p>
            <a:pPr algn="just" defTabSz="777240" eaLnBrk="0" fontAlgn="base" hangingPunct="0">
              <a:spcBef>
                <a:spcPct val="0"/>
              </a:spcBef>
              <a:spcAft>
                <a:spcPct val="0"/>
              </a:spcAft>
            </a:pPr>
            <a:r>
              <a:rPr lang="en-US" altLang="en-US" sz="2380" dirty="0">
                <a:solidFill>
                  <a:srgbClr val="000000"/>
                </a:solidFill>
                <a:cs typeface="Arial" panose="020B0604020202020204" pitchFamily="34" charset="0"/>
              </a:rPr>
              <a:t>Richard Feynman</a:t>
            </a:r>
          </a:p>
          <a:p>
            <a:pPr algn="just" defTabSz="777240" eaLnBrk="0" fontAlgn="base" hangingPunct="0">
              <a:spcBef>
                <a:spcPct val="0"/>
              </a:spcBef>
              <a:spcAft>
                <a:spcPct val="0"/>
              </a:spcAft>
            </a:pPr>
            <a:r>
              <a:rPr lang="en-US" altLang="en-US" sz="850" dirty="0">
                <a:solidFill>
                  <a:srgbClr val="000000"/>
                </a:solidFill>
                <a:latin typeface="Bookman Old Style" panose="02050604050505020204" pitchFamily="18" charset="0"/>
                <a:cs typeface="Times New Roman" panose="02020603050405020304" pitchFamily="18" charset="0"/>
              </a:rPr>
              <a:t> </a:t>
            </a:r>
            <a:endParaRPr lang="en-US" altLang="en-US" sz="1530" dirty="0"/>
          </a:p>
        </p:txBody>
      </p:sp>
    </p:spTree>
    <p:extLst>
      <p:ext uri="{BB962C8B-B14F-4D97-AF65-F5344CB8AC3E}">
        <p14:creationId xmlns:p14="http://schemas.microsoft.com/office/powerpoint/2010/main" val="1330654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networking merely </a:t>
            </a:r>
            <a:r>
              <a:rPr lang="en-US" dirty="0" smtClean="0">
                <a:solidFill>
                  <a:srgbClr val="FF0000"/>
                </a:solidFill>
              </a:rPr>
              <a:t>plumbing?</a:t>
            </a:r>
            <a:endParaRPr lang="en-US" dirty="0">
              <a:solidFill>
                <a:srgbClr val="FF0000"/>
              </a:solidFill>
            </a:endParaRPr>
          </a:p>
        </p:txBody>
      </p:sp>
      <p:pic>
        <p:nvPicPr>
          <p:cNvPr id="4098" name="Picture 2" descr="Image result for plumbers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559" y="4034145"/>
            <a:ext cx="2428875" cy="2428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86200" y="4397692"/>
            <a:ext cx="1828800" cy="584775"/>
          </a:xfrm>
          <a:prstGeom prst="rect">
            <a:avLst/>
          </a:prstGeom>
          <a:noFill/>
        </p:spPr>
        <p:txBody>
          <a:bodyPr wrap="square" rtlCol="0">
            <a:spAutoFit/>
          </a:bodyPr>
          <a:lstStyle/>
          <a:p>
            <a:r>
              <a:rPr lang="en-US" sz="3200" dirty="0">
                <a:solidFill>
                  <a:srgbClr val="0070C0"/>
                </a:solidFill>
              </a:rPr>
              <a:t>Network</a:t>
            </a:r>
          </a:p>
        </p:txBody>
      </p:sp>
      <p:sp>
        <p:nvSpPr>
          <p:cNvPr id="6" name="TextBox 5"/>
          <p:cNvSpPr txBox="1"/>
          <p:nvPr/>
        </p:nvSpPr>
        <p:spPr>
          <a:xfrm>
            <a:off x="1225407" y="6463021"/>
            <a:ext cx="3162298" cy="584775"/>
          </a:xfrm>
          <a:prstGeom prst="rect">
            <a:avLst/>
          </a:prstGeom>
          <a:noFill/>
        </p:spPr>
        <p:txBody>
          <a:bodyPr wrap="square" rtlCol="0">
            <a:spAutoFit/>
          </a:bodyPr>
          <a:lstStyle/>
          <a:p>
            <a:r>
              <a:rPr lang="en-US" sz="3200" dirty="0">
                <a:solidFill>
                  <a:srgbClr val="0070C0"/>
                </a:solidFill>
              </a:rPr>
              <a:t>Operator</a:t>
            </a:r>
          </a:p>
        </p:txBody>
      </p:sp>
      <p:sp>
        <p:nvSpPr>
          <p:cNvPr id="4" name="TextBox 3"/>
          <p:cNvSpPr txBox="1"/>
          <p:nvPr/>
        </p:nvSpPr>
        <p:spPr>
          <a:xfrm>
            <a:off x="4753121" y="5501629"/>
            <a:ext cx="4315557" cy="1077218"/>
          </a:xfrm>
          <a:prstGeom prst="rect">
            <a:avLst/>
          </a:prstGeom>
          <a:noFill/>
        </p:spPr>
        <p:txBody>
          <a:bodyPr wrap="square" rtlCol="0">
            <a:spAutoFit/>
          </a:bodyPr>
          <a:lstStyle/>
          <a:p>
            <a:r>
              <a:rPr lang="en-US" sz="3200" dirty="0">
                <a:solidFill>
                  <a:srgbClr val="FF0000"/>
                </a:solidFill>
              </a:rPr>
              <a:t>Innovation</a:t>
            </a:r>
            <a:r>
              <a:rPr lang="en-US" sz="3200" dirty="0" smtClean="0">
                <a:solidFill>
                  <a:srgbClr val="FF0000"/>
                </a:solidFill>
              </a:rPr>
              <a:t>?</a:t>
            </a:r>
          </a:p>
          <a:p>
            <a:r>
              <a:rPr lang="en-US" sz="3200" dirty="0" smtClean="0">
                <a:solidFill>
                  <a:srgbClr val="FF0000"/>
                </a:solidFill>
              </a:rPr>
              <a:t> </a:t>
            </a:r>
            <a:r>
              <a:rPr lang="en-US" sz="3200" dirty="0">
                <a:solidFill>
                  <a:srgbClr val="FF0000"/>
                </a:solidFill>
              </a:rPr>
              <a:t>Science?</a:t>
            </a:r>
          </a:p>
        </p:txBody>
      </p:sp>
    </p:spTree>
    <p:extLst>
      <p:ext uri="{BB962C8B-B14F-4D97-AF65-F5344CB8AC3E}">
        <p14:creationId xmlns:p14="http://schemas.microsoft.com/office/powerpoint/2010/main" val="242328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its the new </a:t>
            </a:r>
            <a:r>
              <a:rPr lang="en-US" dirty="0" smtClean="0">
                <a:solidFill>
                  <a:srgbClr val="00B050"/>
                </a:solidFill>
              </a:rPr>
              <a:t>computational bus . . .</a:t>
            </a:r>
            <a:endParaRPr lang="en-US" dirty="0">
              <a:solidFill>
                <a:srgbClr val="002060"/>
              </a:solidFill>
            </a:endParaRPr>
          </a:p>
        </p:txBody>
      </p:sp>
      <p:pic>
        <p:nvPicPr>
          <p:cNvPr id="3" name="Picture 2" descr="Image result for Data center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2184" y="3798482"/>
            <a:ext cx="2174530" cy="11778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Image result for networking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3498" y="4501660"/>
            <a:ext cx="1439864" cy="107336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594358" y="4643249"/>
            <a:ext cx="181373" cy="2368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61757" y="4643529"/>
            <a:ext cx="65705" cy="1534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042075" y="4643249"/>
            <a:ext cx="140928" cy="1537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AutoShape 2" descr="Image result for Google"/>
          <p:cNvSpPr>
            <a:spLocks noChangeAspect="1" noChangeArrowheads="1"/>
          </p:cNvSpPr>
          <p:nvPr/>
        </p:nvSpPr>
        <p:spPr bwMode="auto">
          <a:xfrm>
            <a:off x="99179" y="2751117"/>
            <a:ext cx="194310" cy="1943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8293" tIns="29146" rIns="58293" bIns="29146" numCol="1" anchor="t" anchorCtr="0" compatLnSpc="1">
            <a:prstTxWarp prst="textNoShape">
              <a:avLst/>
            </a:prstTxWarp>
          </a:bodyPr>
          <a:lstStyle/>
          <a:p>
            <a:endParaRPr lang="en-US" sz="1148"/>
          </a:p>
        </p:txBody>
      </p:sp>
      <p:pic>
        <p:nvPicPr>
          <p:cNvPr id="14" name="Picture 6" descr="Image result for Goog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454" y="6095401"/>
            <a:ext cx="420215" cy="4202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Image result for Amazon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4020" y="5937572"/>
            <a:ext cx="947242" cy="76963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75694" y="5620274"/>
            <a:ext cx="975780" cy="406265"/>
          </a:xfrm>
          <a:prstGeom prst="rect">
            <a:avLst/>
          </a:prstGeom>
          <a:noFill/>
        </p:spPr>
        <p:txBody>
          <a:bodyPr wrap="none" rtlCol="0">
            <a:spAutoFit/>
          </a:bodyPr>
          <a:lstStyle/>
          <a:p>
            <a:r>
              <a:rPr lang="en-US" sz="2040" dirty="0">
                <a:solidFill>
                  <a:srgbClr val="0070C0"/>
                </a:solidFill>
              </a:rPr>
              <a:t>Search</a:t>
            </a:r>
            <a:r>
              <a:rPr lang="en-US" sz="2040" dirty="0">
                <a:solidFill>
                  <a:srgbClr val="00B050"/>
                </a:solidFill>
              </a:rPr>
              <a:t> </a:t>
            </a:r>
          </a:p>
        </p:txBody>
      </p:sp>
      <p:pic>
        <p:nvPicPr>
          <p:cNvPr id="8196" name="Picture 4" descr="Image result for airbnb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1640599" y="6064161"/>
            <a:ext cx="680703" cy="45397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04183" y="5631353"/>
            <a:ext cx="777777" cy="406265"/>
          </a:xfrm>
          <a:prstGeom prst="rect">
            <a:avLst/>
          </a:prstGeom>
          <a:noFill/>
        </p:spPr>
        <p:txBody>
          <a:bodyPr wrap="none" rtlCol="0">
            <a:spAutoFit/>
          </a:bodyPr>
          <a:lstStyle/>
          <a:p>
            <a:r>
              <a:rPr lang="en-US" sz="2040" dirty="0">
                <a:solidFill>
                  <a:srgbClr val="0070C0"/>
                </a:solidFill>
              </a:rPr>
              <a:t>Shop</a:t>
            </a:r>
            <a:r>
              <a:rPr lang="en-US" sz="2040" dirty="0">
                <a:solidFill>
                  <a:srgbClr val="00B050"/>
                </a:solidFill>
              </a:rPr>
              <a:t> </a:t>
            </a:r>
          </a:p>
        </p:txBody>
      </p:sp>
      <p:sp>
        <p:nvSpPr>
          <p:cNvPr id="23" name="TextBox 22"/>
          <p:cNvSpPr txBox="1"/>
          <p:nvPr/>
        </p:nvSpPr>
        <p:spPr>
          <a:xfrm>
            <a:off x="1734442" y="5628072"/>
            <a:ext cx="729239" cy="406265"/>
          </a:xfrm>
          <a:prstGeom prst="rect">
            <a:avLst/>
          </a:prstGeom>
          <a:noFill/>
        </p:spPr>
        <p:txBody>
          <a:bodyPr wrap="none" rtlCol="0">
            <a:spAutoFit/>
          </a:bodyPr>
          <a:lstStyle/>
          <a:p>
            <a:r>
              <a:rPr lang="en-US" sz="2040" dirty="0">
                <a:solidFill>
                  <a:srgbClr val="0070C0"/>
                </a:solidFill>
              </a:rPr>
              <a:t>Stay</a:t>
            </a:r>
            <a:r>
              <a:rPr lang="en-US" sz="2040" dirty="0">
                <a:solidFill>
                  <a:srgbClr val="00B050"/>
                </a:solidFill>
              </a:rPr>
              <a:t> </a:t>
            </a:r>
          </a:p>
        </p:txBody>
      </p:sp>
      <p:sp>
        <p:nvSpPr>
          <p:cNvPr id="19" name="AutoShape 8" descr="Image result for Uber logo"/>
          <p:cNvSpPr>
            <a:spLocks noChangeAspect="1" noChangeArrowheads="1"/>
          </p:cNvSpPr>
          <p:nvPr/>
        </p:nvSpPr>
        <p:spPr bwMode="auto">
          <a:xfrm>
            <a:off x="196334" y="2848272"/>
            <a:ext cx="194310" cy="1943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8293" tIns="29146" rIns="58293" bIns="29146" numCol="1" anchor="t" anchorCtr="0" compatLnSpc="1">
            <a:prstTxWarp prst="textNoShape">
              <a:avLst/>
            </a:prstTxWarp>
          </a:bodyPr>
          <a:lstStyle/>
          <a:p>
            <a:endParaRPr lang="en-US" sz="1148"/>
          </a:p>
        </p:txBody>
      </p:sp>
      <p:pic>
        <p:nvPicPr>
          <p:cNvPr id="26" name="Picture 12" descr="Image result for Uber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52056" y="5851039"/>
            <a:ext cx="857409" cy="8561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775731" y="4789776"/>
            <a:ext cx="1745157" cy="563231"/>
          </a:xfrm>
          <a:prstGeom prst="rect">
            <a:avLst/>
          </a:prstGeom>
          <a:noFill/>
        </p:spPr>
        <p:txBody>
          <a:bodyPr wrap="square" rtlCol="0">
            <a:spAutoFit/>
          </a:bodyPr>
          <a:lstStyle/>
          <a:p>
            <a:r>
              <a:rPr lang="en-US" sz="1530" dirty="0"/>
              <a:t>DATA CENTER</a:t>
            </a:r>
          </a:p>
          <a:p>
            <a:r>
              <a:rPr lang="en-US" sz="1530" dirty="0"/>
              <a:t>NETWORK</a:t>
            </a:r>
          </a:p>
        </p:txBody>
      </p:sp>
      <p:cxnSp>
        <p:nvCxnSpPr>
          <p:cNvPr id="30" name="Straight Connector 29"/>
          <p:cNvCxnSpPr>
            <a:endCxn id="20" idx="3"/>
          </p:cNvCxnSpPr>
          <p:nvPr/>
        </p:nvCxnSpPr>
        <p:spPr>
          <a:xfrm flipH="1">
            <a:off x="4153362" y="4585303"/>
            <a:ext cx="181761" cy="448825"/>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3" name="Picture 14" descr="Image result for Pfizer Drug design clip ar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14298" y="5989987"/>
            <a:ext cx="791967" cy="59397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6" descr="Image result for flight scheduling clip ar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71245" y="6013966"/>
            <a:ext cx="946075" cy="67977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2457222" y="5641173"/>
            <a:ext cx="721672" cy="406265"/>
          </a:xfrm>
          <a:prstGeom prst="rect">
            <a:avLst/>
          </a:prstGeom>
          <a:noFill/>
        </p:spPr>
        <p:txBody>
          <a:bodyPr wrap="none" rtlCol="0">
            <a:spAutoFit/>
          </a:bodyPr>
          <a:lstStyle/>
          <a:p>
            <a:r>
              <a:rPr lang="en-US" sz="2040" dirty="0">
                <a:solidFill>
                  <a:srgbClr val="0070C0"/>
                </a:solidFill>
              </a:rPr>
              <a:t>Ride</a:t>
            </a:r>
            <a:r>
              <a:rPr lang="en-US" sz="2040" dirty="0">
                <a:solidFill>
                  <a:srgbClr val="00B050"/>
                </a:solidFill>
              </a:rPr>
              <a:t> </a:t>
            </a:r>
          </a:p>
        </p:txBody>
      </p:sp>
      <p:sp>
        <p:nvSpPr>
          <p:cNvPr id="36" name="TextBox 35"/>
          <p:cNvSpPr txBox="1"/>
          <p:nvPr/>
        </p:nvSpPr>
        <p:spPr>
          <a:xfrm>
            <a:off x="4814298" y="5617193"/>
            <a:ext cx="949299" cy="406265"/>
          </a:xfrm>
          <a:prstGeom prst="rect">
            <a:avLst/>
          </a:prstGeom>
          <a:noFill/>
        </p:spPr>
        <p:txBody>
          <a:bodyPr wrap="none" rtlCol="0">
            <a:spAutoFit/>
          </a:bodyPr>
          <a:lstStyle/>
          <a:p>
            <a:r>
              <a:rPr lang="en-US" sz="2040" dirty="0">
                <a:solidFill>
                  <a:srgbClr val="C00000"/>
                </a:solidFill>
              </a:rPr>
              <a:t>Design </a:t>
            </a:r>
          </a:p>
        </p:txBody>
      </p:sp>
      <p:sp>
        <p:nvSpPr>
          <p:cNvPr id="37" name="TextBox 36"/>
          <p:cNvSpPr txBox="1"/>
          <p:nvPr/>
        </p:nvSpPr>
        <p:spPr>
          <a:xfrm>
            <a:off x="6077978" y="5617192"/>
            <a:ext cx="1208985" cy="406265"/>
          </a:xfrm>
          <a:prstGeom prst="rect">
            <a:avLst/>
          </a:prstGeom>
          <a:noFill/>
        </p:spPr>
        <p:txBody>
          <a:bodyPr wrap="none" rtlCol="0">
            <a:spAutoFit/>
          </a:bodyPr>
          <a:lstStyle/>
          <a:p>
            <a:r>
              <a:rPr lang="en-US" sz="2040" dirty="0">
                <a:solidFill>
                  <a:srgbClr val="C00000"/>
                </a:solidFill>
              </a:rPr>
              <a:t>Optimize </a:t>
            </a:r>
          </a:p>
        </p:txBody>
      </p:sp>
    </p:spTree>
    <p:extLst>
      <p:ext uri="{BB962C8B-B14F-4D97-AF65-F5344CB8AC3E}">
        <p14:creationId xmlns:p14="http://schemas.microsoft.com/office/powerpoint/2010/main" val="2845168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 new </a:t>
            </a:r>
            <a:r>
              <a:rPr lang="en-US" dirty="0" smtClean="0">
                <a:solidFill>
                  <a:srgbClr val="00B050"/>
                </a:solidFill>
              </a:rPr>
              <a:t>agile battlefield network . . .</a:t>
            </a:r>
            <a:endParaRPr lang="en-US" dirty="0">
              <a:solidFill>
                <a:srgbClr val="002060"/>
              </a:solidFill>
            </a:endParaRPr>
          </a:p>
        </p:txBody>
      </p:sp>
      <p:pic>
        <p:nvPicPr>
          <p:cNvPr id="4" name="Picture 8" descr="Image result for networking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3498" y="4501660"/>
            <a:ext cx="1439864" cy="1073363"/>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2" descr="Image result for Google"/>
          <p:cNvSpPr>
            <a:spLocks noChangeAspect="1" noChangeArrowheads="1"/>
          </p:cNvSpPr>
          <p:nvPr/>
        </p:nvSpPr>
        <p:spPr bwMode="auto">
          <a:xfrm>
            <a:off x="99179" y="2751117"/>
            <a:ext cx="194310" cy="1943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8293" tIns="29146" rIns="58293" bIns="29146" numCol="1" anchor="t" anchorCtr="0" compatLnSpc="1">
            <a:prstTxWarp prst="textNoShape">
              <a:avLst/>
            </a:prstTxWarp>
          </a:bodyPr>
          <a:lstStyle/>
          <a:p>
            <a:endParaRPr lang="en-US" sz="1148"/>
          </a:p>
        </p:txBody>
      </p:sp>
      <p:sp>
        <p:nvSpPr>
          <p:cNvPr id="17" name="TextBox 16"/>
          <p:cNvSpPr txBox="1"/>
          <p:nvPr/>
        </p:nvSpPr>
        <p:spPr>
          <a:xfrm>
            <a:off x="175694" y="5620274"/>
            <a:ext cx="960071" cy="406265"/>
          </a:xfrm>
          <a:prstGeom prst="rect">
            <a:avLst/>
          </a:prstGeom>
          <a:noFill/>
        </p:spPr>
        <p:txBody>
          <a:bodyPr wrap="none" rtlCol="0">
            <a:spAutoFit/>
          </a:bodyPr>
          <a:lstStyle/>
          <a:p>
            <a:r>
              <a:rPr lang="en-US" sz="2040" dirty="0">
                <a:solidFill>
                  <a:srgbClr val="0070C0"/>
                </a:solidFill>
              </a:rPr>
              <a:t>Drones</a:t>
            </a:r>
            <a:r>
              <a:rPr lang="en-US" sz="2040" dirty="0">
                <a:solidFill>
                  <a:srgbClr val="00B050"/>
                </a:solidFill>
              </a:rPr>
              <a:t> </a:t>
            </a:r>
          </a:p>
        </p:txBody>
      </p:sp>
      <p:sp>
        <p:nvSpPr>
          <p:cNvPr id="21" name="TextBox 20"/>
          <p:cNvSpPr txBox="1"/>
          <p:nvPr/>
        </p:nvSpPr>
        <p:spPr>
          <a:xfrm>
            <a:off x="1310893" y="5628619"/>
            <a:ext cx="994183" cy="406265"/>
          </a:xfrm>
          <a:prstGeom prst="rect">
            <a:avLst/>
          </a:prstGeom>
          <a:noFill/>
        </p:spPr>
        <p:txBody>
          <a:bodyPr wrap="none" rtlCol="0">
            <a:spAutoFit/>
          </a:bodyPr>
          <a:lstStyle/>
          <a:p>
            <a:r>
              <a:rPr lang="en-US" sz="2040" dirty="0">
                <a:solidFill>
                  <a:srgbClr val="0070C0"/>
                </a:solidFill>
              </a:rPr>
              <a:t> Planes</a:t>
            </a:r>
            <a:r>
              <a:rPr lang="en-US" sz="2040" dirty="0">
                <a:solidFill>
                  <a:srgbClr val="00B050"/>
                </a:solidFill>
              </a:rPr>
              <a:t> </a:t>
            </a:r>
          </a:p>
        </p:txBody>
      </p:sp>
      <p:sp>
        <p:nvSpPr>
          <p:cNvPr id="19" name="AutoShape 8" descr="Image result for Uber logo"/>
          <p:cNvSpPr>
            <a:spLocks noChangeAspect="1" noChangeArrowheads="1"/>
          </p:cNvSpPr>
          <p:nvPr/>
        </p:nvSpPr>
        <p:spPr bwMode="auto">
          <a:xfrm>
            <a:off x="196334" y="2848272"/>
            <a:ext cx="194310" cy="1943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8293" tIns="29146" rIns="58293" bIns="29146" numCol="1" anchor="t" anchorCtr="0" compatLnSpc="1">
            <a:prstTxWarp prst="textNoShape">
              <a:avLst/>
            </a:prstTxWarp>
          </a:bodyPr>
          <a:lstStyle/>
          <a:p>
            <a:endParaRPr lang="en-US" sz="1148"/>
          </a:p>
        </p:txBody>
      </p:sp>
      <p:sp>
        <p:nvSpPr>
          <p:cNvPr id="20" name="TextBox 19"/>
          <p:cNvSpPr txBox="1"/>
          <p:nvPr/>
        </p:nvSpPr>
        <p:spPr>
          <a:xfrm>
            <a:off x="2950697" y="4769247"/>
            <a:ext cx="1202665" cy="563231"/>
          </a:xfrm>
          <a:prstGeom prst="rect">
            <a:avLst/>
          </a:prstGeom>
          <a:noFill/>
        </p:spPr>
        <p:txBody>
          <a:bodyPr wrap="square" rtlCol="0">
            <a:spAutoFit/>
          </a:bodyPr>
          <a:lstStyle/>
          <a:p>
            <a:r>
              <a:rPr lang="en-US" sz="1530" dirty="0"/>
              <a:t>BATTLEFIELD</a:t>
            </a:r>
          </a:p>
          <a:p>
            <a:r>
              <a:rPr lang="en-US" sz="1530" dirty="0"/>
              <a:t>NETWORK</a:t>
            </a:r>
          </a:p>
        </p:txBody>
      </p:sp>
      <p:sp>
        <p:nvSpPr>
          <p:cNvPr id="35" name="TextBox 34"/>
          <p:cNvSpPr txBox="1"/>
          <p:nvPr/>
        </p:nvSpPr>
        <p:spPr>
          <a:xfrm>
            <a:off x="2655710" y="5635282"/>
            <a:ext cx="777719" cy="406265"/>
          </a:xfrm>
          <a:prstGeom prst="rect">
            <a:avLst/>
          </a:prstGeom>
          <a:noFill/>
        </p:spPr>
        <p:txBody>
          <a:bodyPr wrap="square" rtlCol="0">
            <a:spAutoFit/>
          </a:bodyPr>
          <a:lstStyle/>
          <a:p>
            <a:r>
              <a:rPr lang="en-US" sz="2040" dirty="0">
                <a:solidFill>
                  <a:srgbClr val="0070C0"/>
                </a:solidFill>
              </a:rPr>
              <a:t>Ships</a:t>
            </a:r>
            <a:r>
              <a:rPr lang="en-US" sz="2040" dirty="0">
                <a:solidFill>
                  <a:srgbClr val="00B050"/>
                </a:solidFill>
              </a:rPr>
              <a:t> </a:t>
            </a:r>
          </a:p>
        </p:txBody>
      </p:sp>
      <p:sp>
        <p:nvSpPr>
          <p:cNvPr id="36" name="TextBox 35"/>
          <p:cNvSpPr txBox="1"/>
          <p:nvPr/>
        </p:nvSpPr>
        <p:spPr>
          <a:xfrm>
            <a:off x="4725796" y="5635282"/>
            <a:ext cx="932628" cy="406265"/>
          </a:xfrm>
          <a:prstGeom prst="rect">
            <a:avLst/>
          </a:prstGeom>
          <a:noFill/>
        </p:spPr>
        <p:txBody>
          <a:bodyPr wrap="none" rtlCol="0">
            <a:spAutoFit/>
          </a:bodyPr>
          <a:lstStyle/>
          <a:p>
            <a:r>
              <a:rPr lang="en-US" sz="2040" dirty="0">
                <a:solidFill>
                  <a:srgbClr val="C00000"/>
                </a:solidFill>
              </a:rPr>
              <a:t>Troops </a:t>
            </a:r>
          </a:p>
        </p:txBody>
      </p:sp>
      <p:sp>
        <p:nvSpPr>
          <p:cNvPr id="37" name="TextBox 36"/>
          <p:cNvSpPr txBox="1"/>
          <p:nvPr/>
        </p:nvSpPr>
        <p:spPr>
          <a:xfrm>
            <a:off x="6077978" y="5617192"/>
            <a:ext cx="1370888" cy="406265"/>
          </a:xfrm>
          <a:prstGeom prst="rect">
            <a:avLst/>
          </a:prstGeom>
          <a:noFill/>
        </p:spPr>
        <p:txBody>
          <a:bodyPr wrap="none" rtlCol="0">
            <a:spAutoFit/>
          </a:bodyPr>
          <a:lstStyle/>
          <a:p>
            <a:r>
              <a:rPr lang="en-US" sz="2040" dirty="0">
                <a:solidFill>
                  <a:srgbClr val="C00000"/>
                </a:solidFill>
              </a:rPr>
              <a:t> Command </a:t>
            </a:r>
          </a:p>
        </p:txBody>
      </p:sp>
      <p:pic>
        <p:nvPicPr>
          <p:cNvPr id="24" name="Picture 18" descr="Image result for Dron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26" y="5950538"/>
            <a:ext cx="1135199" cy="11351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0" descr="Image result for Fighter plane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0389" y="6041225"/>
            <a:ext cx="1271667" cy="772658"/>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Image result for War ship carto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50426" y="5989734"/>
            <a:ext cx="1139730" cy="86334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Image result for Troops clip ar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97577" y="6082375"/>
            <a:ext cx="1146484" cy="67806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Image result for battle commander clip ar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99950" y="6020589"/>
            <a:ext cx="586030" cy="8139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Image result for cellphone clip ar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35266" y="3843896"/>
            <a:ext cx="727546" cy="73489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Image result for laptop clipart"/>
          <p:cNvSpPr>
            <a:spLocks noChangeAspect="1" noChangeArrowheads="1"/>
          </p:cNvSpPr>
          <p:nvPr/>
        </p:nvSpPr>
        <p:spPr bwMode="auto">
          <a:xfrm>
            <a:off x="293489" y="2945427"/>
            <a:ext cx="194310" cy="1943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8293" tIns="29146" rIns="58293" bIns="29146" numCol="1" anchor="t" anchorCtr="0" compatLnSpc="1">
            <a:prstTxWarp prst="textNoShape">
              <a:avLst/>
            </a:prstTxWarp>
          </a:bodyPr>
          <a:lstStyle/>
          <a:p>
            <a:endParaRPr lang="en-US" sz="1148"/>
          </a:p>
        </p:txBody>
      </p:sp>
      <p:pic>
        <p:nvPicPr>
          <p:cNvPr id="42" name="Picture 4" descr="Laptop clipart images and notebook clip art photo share submi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06103" y="3756992"/>
            <a:ext cx="1096594" cy="91702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2713498" y="4393422"/>
            <a:ext cx="237199" cy="336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080510" y="4578791"/>
            <a:ext cx="172957" cy="2694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427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Image result for networking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3498" y="4501660"/>
            <a:ext cx="1439864" cy="1073363"/>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2" descr="Image result for Google"/>
          <p:cNvSpPr>
            <a:spLocks noChangeAspect="1" noChangeArrowheads="1"/>
          </p:cNvSpPr>
          <p:nvPr/>
        </p:nvSpPr>
        <p:spPr bwMode="auto">
          <a:xfrm>
            <a:off x="99179" y="2751117"/>
            <a:ext cx="194310" cy="1943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8293" tIns="29146" rIns="58293" bIns="29146" numCol="1" anchor="t" anchorCtr="0" compatLnSpc="1">
            <a:prstTxWarp prst="textNoShape">
              <a:avLst/>
            </a:prstTxWarp>
          </a:bodyPr>
          <a:lstStyle/>
          <a:p>
            <a:endParaRPr lang="en-US" sz="1148"/>
          </a:p>
        </p:txBody>
      </p:sp>
      <p:sp>
        <p:nvSpPr>
          <p:cNvPr id="17" name="TextBox 16"/>
          <p:cNvSpPr txBox="1"/>
          <p:nvPr/>
        </p:nvSpPr>
        <p:spPr>
          <a:xfrm>
            <a:off x="175694" y="5620274"/>
            <a:ext cx="675249" cy="406265"/>
          </a:xfrm>
          <a:prstGeom prst="rect">
            <a:avLst/>
          </a:prstGeom>
          <a:noFill/>
        </p:spPr>
        <p:txBody>
          <a:bodyPr wrap="none" rtlCol="0">
            <a:spAutoFit/>
          </a:bodyPr>
          <a:lstStyle/>
          <a:p>
            <a:r>
              <a:rPr lang="en-US" sz="2040" dirty="0">
                <a:solidFill>
                  <a:srgbClr val="0070C0"/>
                </a:solidFill>
              </a:rPr>
              <a:t>Text</a:t>
            </a:r>
            <a:r>
              <a:rPr lang="en-US" sz="2040" dirty="0">
                <a:solidFill>
                  <a:srgbClr val="00B050"/>
                </a:solidFill>
              </a:rPr>
              <a:t> </a:t>
            </a:r>
          </a:p>
        </p:txBody>
      </p:sp>
      <p:sp>
        <p:nvSpPr>
          <p:cNvPr id="21" name="TextBox 20"/>
          <p:cNvSpPr txBox="1"/>
          <p:nvPr/>
        </p:nvSpPr>
        <p:spPr>
          <a:xfrm>
            <a:off x="1310893" y="5628619"/>
            <a:ext cx="865943" cy="406265"/>
          </a:xfrm>
          <a:prstGeom prst="rect">
            <a:avLst/>
          </a:prstGeom>
          <a:noFill/>
        </p:spPr>
        <p:txBody>
          <a:bodyPr wrap="none" rtlCol="0">
            <a:spAutoFit/>
          </a:bodyPr>
          <a:lstStyle/>
          <a:p>
            <a:r>
              <a:rPr lang="en-US" sz="2040" dirty="0">
                <a:solidFill>
                  <a:srgbClr val="0070C0"/>
                </a:solidFill>
              </a:rPr>
              <a:t>  Blog</a:t>
            </a:r>
            <a:r>
              <a:rPr lang="en-US" sz="2040" dirty="0">
                <a:solidFill>
                  <a:srgbClr val="00B050"/>
                </a:solidFill>
              </a:rPr>
              <a:t> </a:t>
            </a:r>
          </a:p>
        </p:txBody>
      </p:sp>
      <p:sp>
        <p:nvSpPr>
          <p:cNvPr id="19" name="AutoShape 8" descr="Image result for Uber logo"/>
          <p:cNvSpPr>
            <a:spLocks noChangeAspect="1" noChangeArrowheads="1"/>
          </p:cNvSpPr>
          <p:nvPr/>
        </p:nvSpPr>
        <p:spPr bwMode="auto">
          <a:xfrm>
            <a:off x="196334" y="2848272"/>
            <a:ext cx="194310" cy="1943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8293" tIns="29146" rIns="58293" bIns="29146" numCol="1" anchor="t" anchorCtr="0" compatLnSpc="1">
            <a:prstTxWarp prst="textNoShape">
              <a:avLst/>
            </a:prstTxWarp>
          </a:bodyPr>
          <a:lstStyle/>
          <a:p>
            <a:endParaRPr lang="en-US" sz="1148"/>
          </a:p>
        </p:txBody>
      </p:sp>
      <p:sp>
        <p:nvSpPr>
          <p:cNvPr id="20" name="TextBox 19"/>
          <p:cNvSpPr txBox="1"/>
          <p:nvPr/>
        </p:nvSpPr>
        <p:spPr>
          <a:xfrm>
            <a:off x="2824006" y="4768552"/>
            <a:ext cx="1545103" cy="563231"/>
          </a:xfrm>
          <a:prstGeom prst="rect">
            <a:avLst/>
          </a:prstGeom>
          <a:noFill/>
        </p:spPr>
        <p:txBody>
          <a:bodyPr wrap="square" rtlCol="0">
            <a:spAutoFit/>
          </a:bodyPr>
          <a:lstStyle/>
          <a:p>
            <a:r>
              <a:rPr lang="en-US" sz="1530" dirty="0"/>
              <a:t>WORLDWIDE</a:t>
            </a:r>
          </a:p>
          <a:p>
            <a:r>
              <a:rPr lang="en-US" sz="1530" dirty="0"/>
              <a:t>   INTERNET</a:t>
            </a:r>
          </a:p>
        </p:txBody>
      </p:sp>
      <p:sp>
        <p:nvSpPr>
          <p:cNvPr id="35" name="TextBox 34"/>
          <p:cNvSpPr txBox="1"/>
          <p:nvPr/>
        </p:nvSpPr>
        <p:spPr>
          <a:xfrm>
            <a:off x="2655710" y="5635282"/>
            <a:ext cx="1016324" cy="406265"/>
          </a:xfrm>
          <a:prstGeom prst="rect">
            <a:avLst/>
          </a:prstGeom>
          <a:noFill/>
        </p:spPr>
        <p:txBody>
          <a:bodyPr wrap="square" rtlCol="0">
            <a:spAutoFit/>
          </a:bodyPr>
          <a:lstStyle/>
          <a:p>
            <a:r>
              <a:rPr lang="en-US" sz="2040" dirty="0" smtClean="0">
                <a:solidFill>
                  <a:srgbClr val="0070C0"/>
                </a:solidFill>
              </a:rPr>
              <a:t>Video</a:t>
            </a:r>
            <a:r>
              <a:rPr lang="en-US" sz="2040" dirty="0" smtClean="0">
                <a:solidFill>
                  <a:srgbClr val="00B050"/>
                </a:solidFill>
              </a:rPr>
              <a:t> </a:t>
            </a:r>
            <a:endParaRPr lang="en-US" sz="2040" dirty="0">
              <a:solidFill>
                <a:srgbClr val="00B050"/>
              </a:solidFill>
            </a:endParaRPr>
          </a:p>
        </p:txBody>
      </p:sp>
      <p:sp>
        <p:nvSpPr>
          <p:cNvPr id="36" name="TextBox 35"/>
          <p:cNvSpPr txBox="1"/>
          <p:nvPr/>
        </p:nvSpPr>
        <p:spPr>
          <a:xfrm>
            <a:off x="4725796" y="5635282"/>
            <a:ext cx="901850" cy="406265"/>
          </a:xfrm>
          <a:prstGeom prst="rect">
            <a:avLst/>
          </a:prstGeom>
          <a:noFill/>
        </p:spPr>
        <p:txBody>
          <a:bodyPr wrap="none" rtlCol="0">
            <a:spAutoFit/>
          </a:bodyPr>
          <a:lstStyle/>
          <a:p>
            <a:r>
              <a:rPr lang="en-US" sz="2040" dirty="0">
                <a:solidFill>
                  <a:srgbClr val="C00000"/>
                </a:solidFill>
              </a:rPr>
              <a:t>Friend </a:t>
            </a:r>
          </a:p>
        </p:txBody>
      </p:sp>
      <p:sp>
        <p:nvSpPr>
          <p:cNvPr id="37" name="TextBox 36"/>
          <p:cNvSpPr txBox="1"/>
          <p:nvPr/>
        </p:nvSpPr>
        <p:spPr>
          <a:xfrm>
            <a:off x="6285846" y="5593895"/>
            <a:ext cx="936475" cy="406265"/>
          </a:xfrm>
          <a:prstGeom prst="rect">
            <a:avLst/>
          </a:prstGeom>
          <a:noFill/>
        </p:spPr>
        <p:txBody>
          <a:bodyPr wrap="none" rtlCol="0">
            <a:spAutoFit/>
          </a:bodyPr>
          <a:lstStyle/>
          <a:p>
            <a:r>
              <a:rPr lang="en-US" sz="2040" dirty="0">
                <a:solidFill>
                  <a:srgbClr val="C00000"/>
                </a:solidFill>
              </a:rPr>
              <a:t> Share </a:t>
            </a:r>
          </a:p>
        </p:txBody>
      </p:sp>
      <p:pic>
        <p:nvPicPr>
          <p:cNvPr id="29" name="Picture 10" descr="Image result for cellphon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5266" y="3843896"/>
            <a:ext cx="727546" cy="73489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Image result for laptop clipart"/>
          <p:cNvSpPr>
            <a:spLocks noChangeAspect="1" noChangeArrowheads="1"/>
          </p:cNvSpPr>
          <p:nvPr/>
        </p:nvSpPr>
        <p:spPr bwMode="auto">
          <a:xfrm>
            <a:off x="293489" y="2945427"/>
            <a:ext cx="194310" cy="1943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8293" tIns="29146" rIns="58293" bIns="29146" numCol="1" anchor="t" anchorCtr="0" compatLnSpc="1">
            <a:prstTxWarp prst="textNoShape">
              <a:avLst/>
            </a:prstTxWarp>
          </a:bodyPr>
          <a:lstStyle/>
          <a:p>
            <a:endParaRPr lang="en-US" sz="1148"/>
          </a:p>
        </p:txBody>
      </p:sp>
      <p:pic>
        <p:nvPicPr>
          <p:cNvPr id="42" name="Picture 4" descr="Laptop clipart images and notebook clip art photo share submi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06103" y="3756992"/>
            <a:ext cx="1096594" cy="91702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2713498" y="4393422"/>
            <a:ext cx="237199" cy="336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080510" y="4578791"/>
            <a:ext cx="172957" cy="269444"/>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2" descr="Image result for texti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868" y="6082375"/>
            <a:ext cx="849150" cy="637657"/>
          </a:xfrm>
          <a:prstGeom prst="rect">
            <a:avLst/>
          </a:prstGeom>
          <a:noFill/>
          <a:extLst>
            <a:ext uri="{909E8E84-426E-40DD-AFC4-6F175D3DCCD1}">
              <a14:hiddenFill xmlns:a14="http://schemas.microsoft.com/office/drawing/2010/main">
                <a:solidFill>
                  <a:srgbClr val="FFFFFF"/>
                </a:solidFill>
              </a14:hiddenFill>
            </a:ext>
          </a:extLst>
        </p:spPr>
      </p:pic>
      <p:sp>
        <p:nvSpPr>
          <p:cNvPr id="23" name="AutoShape 26" descr="Image result for wordpress logo"/>
          <p:cNvSpPr>
            <a:spLocks noChangeAspect="1" noChangeArrowheads="1"/>
          </p:cNvSpPr>
          <p:nvPr/>
        </p:nvSpPr>
        <p:spPr bwMode="auto">
          <a:xfrm>
            <a:off x="1812504" y="10714806"/>
            <a:ext cx="52630" cy="526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58293" tIns="29146" rIns="58293" bIns="29146" numCol="1" anchor="t" anchorCtr="0" compatLnSpc="1">
            <a:prstTxWarp prst="textNoShape">
              <a:avLst/>
            </a:prstTxWarp>
          </a:bodyPr>
          <a:lstStyle/>
          <a:p>
            <a:endParaRPr lang="en-US" sz="1148"/>
          </a:p>
        </p:txBody>
      </p:sp>
      <p:pic>
        <p:nvPicPr>
          <p:cNvPr id="26" name="Picture 28" descr="Image result for wordpress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26729" y="6020589"/>
            <a:ext cx="822358" cy="82235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0" descr="Image result for zoom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72356" y="6067206"/>
            <a:ext cx="729208" cy="72920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4"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25796" y="6088233"/>
            <a:ext cx="687069" cy="68706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Image result for google docs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22655" y="5960370"/>
            <a:ext cx="1092796" cy="1096078"/>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p:cNvSpPr txBox="1">
            <a:spLocks/>
          </p:cNvSpPr>
          <p:nvPr/>
        </p:nvSpPr>
        <p:spPr>
          <a:xfrm>
            <a:off x="673946" y="1362156"/>
            <a:ext cx="6813128" cy="719760"/>
          </a:xfrm>
          <a:prstGeom prst="rect">
            <a:avLst/>
          </a:prstGeom>
        </p:spPr>
        <p:txBody>
          <a:bodyPr vert="horz" lIns="91440" tIns="45720" rIns="91440" bIns="45720" rtlCol="0" anchor="ctr">
            <a:normAutofit fontScale="82500" lnSpcReduction="20000"/>
          </a:bodyPr>
          <a:lstStyle>
            <a:lvl1pPr algn="l" defTabSz="777240" rtl="0" eaLnBrk="1" latinLnBrk="0" hangingPunct="1">
              <a:lnSpc>
                <a:spcPct val="80000"/>
              </a:lnSpc>
              <a:spcBef>
                <a:spcPct val="0"/>
              </a:spcBef>
              <a:buNone/>
              <a:defRPr sz="3740" kern="1200" cap="all" spc="85" baseline="0">
                <a:solidFill>
                  <a:schemeClr val="tx1">
                    <a:lumMod val="95000"/>
                    <a:lumOff val="5000"/>
                  </a:schemeClr>
                </a:solidFill>
                <a:latin typeface="+mj-lt"/>
                <a:ea typeface="+mj-ea"/>
                <a:cs typeface="+mj-cs"/>
              </a:defRPr>
            </a:lvl1pPr>
          </a:lstStyle>
          <a:p>
            <a:r>
              <a:rPr lang="en-US" dirty="0" smtClean="0"/>
              <a:t>and still the world’s </a:t>
            </a:r>
            <a:r>
              <a:rPr lang="en-US" dirty="0" smtClean="0">
                <a:solidFill>
                  <a:srgbClr val="00B050"/>
                </a:solidFill>
              </a:rPr>
              <a:t>communication channel . . .</a:t>
            </a:r>
            <a:endParaRPr lang="en-US" dirty="0">
              <a:solidFill>
                <a:srgbClr val="002060"/>
              </a:solidFill>
            </a:endParaRPr>
          </a:p>
        </p:txBody>
      </p:sp>
    </p:spTree>
    <p:extLst>
      <p:ext uri="{BB962C8B-B14F-4D97-AF65-F5344CB8AC3E}">
        <p14:creationId xmlns:p14="http://schemas.microsoft.com/office/powerpoint/2010/main" val="1042734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828800"/>
            <a:ext cx="6934200" cy="5909310"/>
          </a:xfrm>
          <a:prstGeom prst="rect">
            <a:avLst/>
          </a:prstGeom>
        </p:spPr>
        <p:txBody>
          <a:bodyPr wrap="square">
            <a:spAutoFit/>
          </a:bodyPr>
          <a:lstStyle/>
          <a:p>
            <a:r>
              <a:rPr lang="en-US" dirty="0">
                <a:solidFill>
                  <a:srgbClr val="333333"/>
                </a:solidFill>
                <a:latin typeface="Georgia" panose="02040502050405020303" pitchFamily="18" charset="0"/>
              </a:rPr>
              <a:t>June 2008                            </a:t>
            </a:r>
            <a:r>
              <a:rPr lang="en-US" dirty="0">
                <a:solidFill>
                  <a:srgbClr val="003891"/>
                </a:solidFill>
                <a:latin typeface="Georgia" panose="02040502050405020303" pitchFamily="18" charset="0"/>
                <a:hlinkClick r:id="rId2"/>
              </a:rPr>
              <a:t>Google’s index of the web</a:t>
            </a:r>
            <a:r>
              <a:rPr lang="en-US" dirty="0">
                <a:solidFill>
                  <a:srgbClr val="333333"/>
                </a:solidFill>
                <a:latin typeface="Georgia" panose="02040502050405020303" pitchFamily="18" charset="0"/>
              </a:rPr>
              <a:t> consists of </a:t>
            </a:r>
            <a:r>
              <a:rPr lang="en-US" dirty="0" smtClean="0">
                <a:solidFill>
                  <a:srgbClr val="333333"/>
                </a:solidFill>
                <a:latin typeface="Georgia" panose="02040502050405020303" pitchFamily="18" charset="0"/>
              </a:rPr>
              <a:t> 1 trillion unique </a:t>
            </a:r>
            <a:r>
              <a:rPr lang="en-US" dirty="0" smtClean="0">
                <a:solidFill>
                  <a:srgbClr val="333333"/>
                </a:solidFill>
                <a:latin typeface="Georgia" panose="02040502050405020303" pitchFamily="18" charset="0"/>
              </a:rPr>
              <a:t>URLs </a:t>
            </a:r>
            <a:r>
              <a:rPr lang="en-US" dirty="0" smtClean="0">
                <a:solidFill>
                  <a:srgbClr val="0070C0"/>
                </a:solidFill>
                <a:latin typeface="Georgia" panose="02040502050405020303" pitchFamily="18" charset="0"/>
              </a:rPr>
              <a:t>(but lots of chaff)</a:t>
            </a:r>
            <a:endParaRPr lang="en-US" dirty="0" smtClean="0">
              <a:solidFill>
                <a:srgbClr val="0070C0"/>
              </a:solidFill>
              <a:latin typeface="Georgia" panose="02040502050405020303" pitchFamily="18" charset="0"/>
            </a:endParaRPr>
          </a:p>
          <a:p>
            <a:endParaRPr lang="en-US" dirty="0">
              <a:solidFill>
                <a:srgbClr val="333333"/>
              </a:solidFill>
              <a:latin typeface="Georgia" panose="02040502050405020303" pitchFamily="18" charset="0"/>
            </a:endParaRPr>
          </a:p>
          <a:p>
            <a:endParaRPr lang="en-US" dirty="0" smtClean="0">
              <a:solidFill>
                <a:srgbClr val="333333"/>
              </a:solidFill>
              <a:latin typeface="Georgia" panose="02040502050405020303" pitchFamily="18" charset="0"/>
            </a:endParaRPr>
          </a:p>
          <a:p>
            <a:r>
              <a:rPr lang="en-US" dirty="0" smtClean="0">
                <a:solidFill>
                  <a:srgbClr val="333333"/>
                </a:solidFill>
                <a:latin typeface="Georgia" panose="02040502050405020303" pitchFamily="18" charset="0"/>
              </a:rPr>
              <a:t>December </a:t>
            </a:r>
            <a:r>
              <a:rPr lang="en-US" dirty="0">
                <a:solidFill>
                  <a:srgbClr val="333333"/>
                </a:solidFill>
                <a:latin typeface="Georgia" panose="02040502050405020303" pitchFamily="18" charset="0"/>
              </a:rPr>
              <a:t>2012                   Annual e-commerce sales </a:t>
            </a:r>
            <a:r>
              <a:rPr lang="en-US" dirty="0">
                <a:solidFill>
                  <a:srgbClr val="003891"/>
                </a:solidFill>
                <a:latin typeface="Georgia" panose="02040502050405020303" pitchFamily="18" charset="0"/>
                <a:hlinkClick r:id="rId3"/>
              </a:rPr>
              <a:t>top $1 trillion worldwide</a:t>
            </a:r>
            <a:r>
              <a:rPr lang="en-US" dirty="0">
                <a:solidFill>
                  <a:srgbClr val="333333"/>
                </a:solidFill>
                <a:latin typeface="Georgia" panose="02040502050405020303" pitchFamily="18" charset="0"/>
              </a:rPr>
              <a:t> for the first time</a:t>
            </a:r>
            <a:r>
              <a:rPr lang="en-US" dirty="0" smtClean="0">
                <a:solidFill>
                  <a:srgbClr val="333333"/>
                </a:solidFill>
                <a:latin typeface="Georgia" panose="02040502050405020303" pitchFamily="18" charset="0"/>
              </a:rPr>
              <a:t>. </a:t>
            </a:r>
            <a:r>
              <a:rPr lang="en-US" dirty="0" smtClean="0">
                <a:solidFill>
                  <a:srgbClr val="0070C0"/>
                </a:solidFill>
                <a:latin typeface="Georgia" panose="02040502050405020303" pitchFamily="18" charset="0"/>
              </a:rPr>
              <a:t>(5.8 trillion in 2023)</a:t>
            </a:r>
            <a:endParaRPr lang="en-US" dirty="0" smtClean="0">
              <a:solidFill>
                <a:srgbClr val="0070C0"/>
              </a:solidFill>
              <a:latin typeface="Georgia" panose="02040502050405020303" pitchFamily="18" charset="0"/>
            </a:endParaRPr>
          </a:p>
          <a:p>
            <a:endParaRPr lang="en-US" dirty="0">
              <a:solidFill>
                <a:srgbClr val="333333"/>
              </a:solidFill>
              <a:latin typeface="Georgia" panose="02040502050405020303" pitchFamily="18" charset="0"/>
            </a:endParaRPr>
          </a:p>
          <a:p>
            <a:endParaRPr lang="en-US" dirty="0">
              <a:solidFill>
                <a:srgbClr val="333333"/>
              </a:solidFill>
              <a:latin typeface="Georgia" panose="02040502050405020303" pitchFamily="18" charset="0"/>
            </a:endParaRPr>
          </a:p>
          <a:p>
            <a:r>
              <a:rPr lang="en-US" dirty="0">
                <a:solidFill>
                  <a:srgbClr val="333333"/>
                </a:solidFill>
                <a:latin typeface="Georgia" panose="02040502050405020303" pitchFamily="18" charset="0"/>
              </a:rPr>
              <a:t>February 2014                   45% of internet users ages 18-29 in serious relationships </a:t>
            </a:r>
            <a:r>
              <a:rPr lang="en-US" dirty="0">
                <a:solidFill>
                  <a:srgbClr val="003891"/>
                </a:solidFill>
                <a:latin typeface="Georgia" panose="02040502050405020303" pitchFamily="18" charset="0"/>
                <a:hlinkClick r:id="rId4"/>
              </a:rPr>
              <a:t>say the internet has had an impact on their relationship</a:t>
            </a:r>
            <a:r>
              <a:rPr lang="en-US" dirty="0" smtClean="0">
                <a:solidFill>
                  <a:srgbClr val="333333"/>
                </a:solidFill>
                <a:latin typeface="Georgia" panose="02040502050405020303" pitchFamily="18" charset="0"/>
              </a:rPr>
              <a:t>. </a:t>
            </a:r>
            <a:endParaRPr lang="en-US" dirty="0">
              <a:solidFill>
                <a:srgbClr val="333333"/>
              </a:solidFill>
              <a:latin typeface="Georgia" panose="02040502050405020303" pitchFamily="18" charset="0"/>
            </a:endParaRPr>
          </a:p>
          <a:p>
            <a:endParaRPr lang="en-US" dirty="0" smtClean="0">
              <a:solidFill>
                <a:srgbClr val="333333"/>
              </a:solidFill>
              <a:latin typeface="Georgia" panose="02040502050405020303" pitchFamily="18" charset="0"/>
            </a:endParaRPr>
          </a:p>
          <a:p>
            <a:endParaRPr lang="en-US" dirty="0">
              <a:solidFill>
                <a:srgbClr val="333333"/>
              </a:solidFill>
              <a:latin typeface="Georgia" panose="02040502050405020303" pitchFamily="18" charset="0"/>
            </a:endParaRPr>
          </a:p>
          <a:p>
            <a:r>
              <a:rPr lang="en-US" dirty="0" smtClean="0">
                <a:solidFill>
                  <a:srgbClr val="333333"/>
                </a:solidFill>
                <a:latin typeface="Georgia" panose="02040502050405020303" pitchFamily="18" charset="0"/>
              </a:rPr>
              <a:t>Summer </a:t>
            </a:r>
            <a:r>
              <a:rPr lang="en-US" dirty="0">
                <a:solidFill>
                  <a:srgbClr val="333333"/>
                </a:solidFill>
                <a:latin typeface="Georgia" panose="02040502050405020303" pitchFamily="18" charset="0"/>
              </a:rPr>
              <a:t>2014                    The number of </a:t>
            </a:r>
            <a:r>
              <a:rPr lang="en-US" dirty="0">
                <a:solidFill>
                  <a:srgbClr val="003891"/>
                </a:solidFill>
                <a:latin typeface="Georgia" panose="02040502050405020303" pitchFamily="18" charset="0"/>
                <a:hlinkClick r:id="rId5"/>
              </a:rPr>
              <a:t>Internet users worldwide</a:t>
            </a:r>
            <a:r>
              <a:rPr lang="en-US" dirty="0">
                <a:solidFill>
                  <a:srgbClr val="333333"/>
                </a:solidFill>
                <a:latin typeface="Georgia" panose="02040502050405020303" pitchFamily="18" charset="0"/>
              </a:rPr>
              <a:t> reaches 3 billion</a:t>
            </a:r>
            <a:r>
              <a:rPr lang="en-US" dirty="0" smtClean="0">
                <a:solidFill>
                  <a:srgbClr val="333333"/>
                </a:solidFill>
                <a:latin typeface="Georgia" panose="02040502050405020303" pitchFamily="18" charset="0"/>
              </a:rPr>
              <a:t>. </a:t>
            </a:r>
            <a:r>
              <a:rPr lang="en-US" dirty="0" smtClean="0">
                <a:solidFill>
                  <a:srgbClr val="0070C0"/>
                </a:solidFill>
                <a:latin typeface="Georgia" panose="02040502050405020303" pitchFamily="18" charset="0"/>
              </a:rPr>
              <a:t>(5.4 billion, 64% of world)</a:t>
            </a:r>
            <a:endParaRPr lang="en-US" dirty="0" smtClean="0">
              <a:solidFill>
                <a:srgbClr val="0070C0"/>
              </a:solidFill>
              <a:latin typeface="Georgia" panose="02040502050405020303" pitchFamily="18" charset="0"/>
            </a:endParaRPr>
          </a:p>
          <a:p>
            <a:endParaRPr lang="en-US" dirty="0">
              <a:solidFill>
                <a:srgbClr val="333333"/>
              </a:solidFill>
              <a:latin typeface="Georgia" panose="02040502050405020303" pitchFamily="18" charset="0"/>
            </a:endParaRPr>
          </a:p>
          <a:p>
            <a:endParaRPr lang="en-US" dirty="0">
              <a:solidFill>
                <a:srgbClr val="333333"/>
              </a:solidFill>
              <a:latin typeface="Georgia" panose="02040502050405020303" pitchFamily="18" charset="0"/>
            </a:endParaRPr>
          </a:p>
          <a:p>
            <a:r>
              <a:rPr lang="en-US" dirty="0">
                <a:solidFill>
                  <a:srgbClr val="333333"/>
                </a:solidFill>
                <a:latin typeface="Georgia" panose="02040502050405020303" pitchFamily="18" charset="0"/>
              </a:rPr>
              <a:t>November 2014                Only 23% of respondents to a </a:t>
            </a:r>
            <a:r>
              <a:rPr lang="en-US" dirty="0">
                <a:solidFill>
                  <a:srgbClr val="003891"/>
                </a:solidFill>
                <a:latin typeface="Georgia" panose="02040502050405020303" pitchFamily="18" charset="0"/>
                <a:hlinkClick r:id="rId6"/>
              </a:rPr>
              <a:t>Pew online survey</a:t>
            </a:r>
            <a:r>
              <a:rPr lang="en-US" dirty="0">
                <a:solidFill>
                  <a:srgbClr val="333333"/>
                </a:solidFill>
                <a:latin typeface="Georgia" panose="02040502050405020303" pitchFamily="18" charset="0"/>
              </a:rPr>
              <a:t> know that the “the Internet” and the “the World Wide Web” do not refer to the same thing.</a:t>
            </a:r>
          </a:p>
          <a:p>
            <a:r>
              <a:rPr lang="en-US" dirty="0">
                <a:solidFill>
                  <a:srgbClr val="333333"/>
                </a:solidFill>
                <a:latin typeface="Georgia" panose="02040502050405020303" pitchFamily="18" charset="0"/>
              </a:rPr>
              <a:t> </a:t>
            </a:r>
            <a:endParaRPr lang="en-US" b="0" i="0" dirty="0">
              <a:solidFill>
                <a:srgbClr val="333333"/>
              </a:solidFill>
              <a:effectLst/>
              <a:latin typeface="Georgia" panose="02040502050405020303" pitchFamily="18" charset="0"/>
            </a:endParaRPr>
          </a:p>
        </p:txBody>
      </p:sp>
      <p:sp>
        <p:nvSpPr>
          <p:cNvPr id="5" name="Title 1"/>
          <p:cNvSpPr txBox="1">
            <a:spLocks/>
          </p:cNvSpPr>
          <p:nvPr/>
        </p:nvSpPr>
        <p:spPr>
          <a:xfrm>
            <a:off x="685800" y="76200"/>
            <a:ext cx="6813128" cy="719760"/>
          </a:xfrm>
          <a:prstGeom prst="rect">
            <a:avLst/>
          </a:prstGeom>
        </p:spPr>
        <p:txBody>
          <a:bodyPr>
            <a:normAutofit fontScale="97500"/>
          </a:bodyPr>
          <a:lstStyle>
            <a:lvl1pPr algn="l" defTabSz="777240" rtl="0" eaLnBrk="1" latinLnBrk="0" hangingPunct="1">
              <a:lnSpc>
                <a:spcPct val="80000"/>
              </a:lnSpc>
              <a:spcBef>
                <a:spcPct val="0"/>
              </a:spcBef>
              <a:buNone/>
              <a:defRPr sz="3740" kern="1200" cap="all" spc="85" baseline="0">
                <a:solidFill>
                  <a:schemeClr val="tx1">
                    <a:lumMod val="95000"/>
                    <a:lumOff val="5000"/>
                  </a:schemeClr>
                </a:solidFill>
                <a:latin typeface="+mj-lt"/>
                <a:ea typeface="+mj-ea"/>
                <a:cs typeface="+mj-cs"/>
              </a:defRPr>
            </a:lvl1pPr>
          </a:lstStyle>
          <a:p>
            <a:r>
              <a:rPr lang="en-US" dirty="0" smtClean="0"/>
              <a:t>SOME COOL FACTS</a:t>
            </a:r>
            <a:r>
              <a:rPr lang="en-US" dirty="0" smtClean="0">
                <a:solidFill>
                  <a:srgbClr val="00B050"/>
                </a:solidFill>
              </a:rPr>
              <a:t>. . .</a:t>
            </a:r>
            <a:endParaRPr lang="en-US" dirty="0">
              <a:solidFill>
                <a:srgbClr val="002060"/>
              </a:solidFill>
            </a:endParaRPr>
          </a:p>
        </p:txBody>
      </p:sp>
      <p:sp>
        <p:nvSpPr>
          <p:cNvPr id="6" name="TextBox 5"/>
          <p:cNvSpPr txBox="1"/>
          <p:nvPr/>
        </p:nvSpPr>
        <p:spPr>
          <a:xfrm>
            <a:off x="1066800" y="8229601"/>
            <a:ext cx="6432128" cy="1200329"/>
          </a:xfrm>
          <a:prstGeom prst="rect">
            <a:avLst/>
          </a:prstGeom>
          <a:noFill/>
        </p:spPr>
        <p:txBody>
          <a:bodyPr wrap="square" rtlCol="0">
            <a:spAutoFit/>
          </a:bodyPr>
          <a:lstStyle/>
          <a:p>
            <a:r>
              <a:rPr lang="en-US" sz="3600" dirty="0" smtClean="0"/>
              <a:t>From “A Very Short History of The Internet, Gil Pres, in Forbes</a:t>
            </a:r>
            <a:endParaRPr lang="en-US" sz="3600" dirty="0"/>
          </a:p>
        </p:txBody>
      </p:sp>
    </p:spTree>
    <p:extLst>
      <p:ext uri="{BB962C8B-B14F-4D97-AF65-F5344CB8AC3E}">
        <p14:creationId xmlns:p14="http://schemas.microsoft.com/office/powerpoint/2010/main" val="245975684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13785</TotalTime>
  <Words>2548</Words>
  <Application>Microsoft Office PowerPoint</Application>
  <PresentationFormat>Custom</PresentationFormat>
  <Paragraphs>513</Paragraphs>
  <Slides>41</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Arial</vt:lpstr>
      <vt:lpstr>Bookman Old Style</vt:lpstr>
      <vt:lpstr>Calibri</vt:lpstr>
      <vt:lpstr>Comic Sans MS</vt:lpstr>
      <vt:lpstr>Courier New</vt:lpstr>
      <vt:lpstr>Garamond</vt:lpstr>
      <vt:lpstr>Georgia</vt:lpstr>
      <vt:lpstr>PMingLiU</vt:lpstr>
      <vt:lpstr>Script MT Bold</vt:lpstr>
      <vt:lpstr>Times New Roman</vt:lpstr>
      <vt:lpstr>Tw Cen MT</vt:lpstr>
      <vt:lpstr>Tw Cen MT Condensed</vt:lpstr>
      <vt:lpstr>Wingdings 3</vt:lpstr>
      <vt:lpstr>Integral</vt:lpstr>
      <vt:lpstr>PowerPoint Presentation</vt:lpstr>
      <vt:lpstr>PowerPoint Presentation</vt:lpstr>
      <vt:lpstr>SYLLABUS</vt:lpstr>
      <vt:lpstr>PowerPoint Presentation</vt:lpstr>
      <vt:lpstr>Is networking merely plumbing?</vt:lpstr>
      <vt:lpstr>No, its the new computational bus . . .</vt:lpstr>
      <vt:lpstr>and the new agile battlefield network . . .</vt:lpstr>
      <vt:lpstr>PowerPoint Presentation</vt:lpstr>
      <vt:lpstr>PowerPoint Presentation</vt:lpstr>
      <vt:lpstr>PowerPoint Presentation</vt:lpstr>
      <vt:lpstr>PACKET SWITCHING: THE NEW PARADIGM USED IN THE INTERNET</vt:lpstr>
      <vt:lpstr>CIRCUIT SWITCHING</vt:lpstr>
      <vt:lpstr>PACKET SWITCHING 1: Len KLEINROCK</vt:lpstr>
      <vt:lpstr>PACKET SWITCHING 2: DONALD DAVIES</vt:lpstr>
      <vt:lpstr>PACKET SWITCHING 3: PAUL BARAN</vt:lpstr>
      <vt:lpstr>PACKET SWITCHING 4: LARRY ROBErTS</vt:lpstr>
      <vt:lpstr>PowerPoint Presentation</vt:lpstr>
      <vt:lpstr>PowerPoint Presentation</vt:lpstr>
      <vt:lpstr>HAT TRANSFER ANALOGY</vt:lpstr>
      <vt:lpstr>PowerPoint Presentation</vt:lpstr>
      <vt:lpstr>PowerPoint Presentation</vt:lpstr>
      <vt:lpstr>PowerPoint Presentation</vt:lpstr>
      <vt:lpstr>PowerPoint Presentation</vt:lpstr>
      <vt:lpstr>ANATOMY OF A WEB TRANSFER</vt:lpstr>
      <vt:lpstr>PowerPoint Presentation</vt:lpstr>
      <vt:lpstr>PowerPoint Presentation</vt:lpstr>
      <vt:lpstr>PowerPoint Presentation</vt:lpstr>
      <vt:lpstr>LAYERING MORE FORMALLY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LECTUre 1 EPILOG: Feynman on Physics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varghese</dc:creator>
  <cp:lastModifiedBy>George Varghese</cp:lastModifiedBy>
  <cp:revision>56</cp:revision>
  <dcterms:created xsi:type="dcterms:W3CDTF">2017-09-05T11:05:47Z</dcterms:created>
  <dcterms:modified xsi:type="dcterms:W3CDTF">2024-09-26T17:40:52Z</dcterms:modified>
</cp:coreProperties>
</file>